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281" r:id="rId3"/>
    <p:sldId id="264" r:id="rId4"/>
    <p:sldId id="309" r:id="rId5"/>
    <p:sldId id="311" r:id="rId6"/>
    <p:sldId id="300" r:id="rId7"/>
    <p:sldId id="298" r:id="rId8"/>
    <p:sldId id="265" r:id="rId9"/>
    <p:sldId id="301" r:id="rId10"/>
    <p:sldId id="295" r:id="rId11"/>
    <p:sldId id="299" r:id="rId12"/>
    <p:sldId id="314" r:id="rId13"/>
    <p:sldId id="315" r:id="rId14"/>
    <p:sldId id="292" r:id="rId15"/>
    <p:sldId id="273" r:id="rId16"/>
    <p:sldId id="313" r:id="rId17"/>
    <p:sldId id="291"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37" autoAdjust="0"/>
    <p:restoredTop sz="93945" autoAdjust="0"/>
  </p:normalViewPr>
  <p:slideViewPr>
    <p:cSldViewPr snapToGrid="0" showGuides="1">
      <p:cViewPr varScale="1">
        <p:scale>
          <a:sx n="62" d="100"/>
          <a:sy n="62" d="100"/>
        </p:scale>
        <p:origin x="939" y="39"/>
      </p:cViewPr>
      <p:guideLst>
        <p:guide orient="horz" pos="2496"/>
        <p:guide pos="3840"/>
      </p:guideLst>
    </p:cSldViewPr>
  </p:slideViewPr>
  <p:notesTextViewPr>
    <p:cViewPr>
      <p:scale>
        <a:sx n="1" d="1"/>
        <a:sy n="1" d="1"/>
      </p:scale>
      <p:origin x="0" y="0"/>
    </p:cViewPr>
  </p:notesTextViewPr>
  <p:sorterViewPr>
    <p:cViewPr>
      <p:scale>
        <a:sx n="100" d="100"/>
        <a:sy n="100" d="100"/>
      </p:scale>
      <p:origin x="0" y="-4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D0136-52A3-405D-9B65-25EA1906358A}"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458CA-AD80-46CC-9B11-0030AE68061A}" type="slidenum">
              <a:rPr lang="en-US" smtClean="0"/>
              <a:t>‹#›</a:t>
            </a:fld>
            <a:endParaRPr lang="en-US"/>
          </a:p>
        </p:txBody>
      </p:sp>
    </p:spTree>
    <p:extLst>
      <p:ext uri="{BB962C8B-B14F-4D97-AF65-F5344CB8AC3E}">
        <p14:creationId xmlns:p14="http://schemas.microsoft.com/office/powerpoint/2010/main" val="2664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458CA-AD80-46CC-9B11-0030AE68061A}" type="slidenum">
              <a:rPr lang="en-US" smtClean="0"/>
              <a:t>1</a:t>
            </a:fld>
            <a:endParaRPr lang="en-US"/>
          </a:p>
        </p:txBody>
      </p:sp>
    </p:spTree>
    <p:extLst>
      <p:ext uri="{BB962C8B-B14F-4D97-AF65-F5344CB8AC3E}">
        <p14:creationId xmlns:p14="http://schemas.microsoft.com/office/powerpoint/2010/main" val="18536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CB85D96-4FDB-7148-B18B-46402D7060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374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complex age of digitalization, we need highly skilled and proficient systems engineers more than ever.  Dr. Don Gelosh, Services Director for the International Council on Systems Engineering (INCOSE) will discuss why Professional Development for systems engineers is crucial to success.  </a:t>
            </a:r>
          </a:p>
          <a:p>
            <a:endParaRPr lang="en-US" dirty="0" smtClean="0"/>
          </a:p>
          <a:p>
            <a:r>
              <a:rPr lang="en-US" dirty="0" smtClean="0"/>
              <a:t>Dr. Gelosh will begin by discussing how systems engineering facilitates overall program success and will present a brief list of system failures that can be traced to a lack of skilled systems engineers or incorrect application of systems engineering techniques.  </a:t>
            </a:r>
          </a:p>
          <a:p>
            <a:endParaRPr lang="en-US" dirty="0" smtClean="0"/>
          </a:p>
          <a:p>
            <a:r>
              <a:rPr lang="en-US" dirty="0" smtClean="0"/>
              <a:t>Dr. Gelosh will then briefly explore the typical focus of a discipline engineer versus an interdisciplinary systems engineer, followed by a proposed career development path for discipline engineers to become more effective as systems engineers.  </a:t>
            </a:r>
          </a:p>
          <a:p>
            <a:endParaRPr lang="en-US" dirty="0" smtClean="0"/>
          </a:p>
          <a:p>
            <a:r>
              <a:rPr lang="en-US" dirty="0" smtClean="0"/>
              <a:t>Dr. Gelosh will explain why the career development of an organization’s employees, their Human Capital, is the single best investment they can make.  </a:t>
            </a:r>
          </a:p>
          <a:p>
            <a:endParaRPr lang="en-US" dirty="0" smtClean="0"/>
          </a:p>
          <a:p>
            <a:r>
              <a:rPr lang="en-US" dirty="0" smtClean="0"/>
              <a:t>Dr. Gelosh will finish by describing his new role as the Services Director and how the INCOSE Value Streams of Certification, Events, and Education &amp; Training are working together in a synergistic manner to provide professional development services to INCOSE members and participating organizations. </a:t>
            </a:r>
            <a:endParaRPr lang="en-US" dirty="0"/>
          </a:p>
        </p:txBody>
      </p:sp>
      <p:sp>
        <p:nvSpPr>
          <p:cNvPr id="4" name="Slide Number Placeholder 3"/>
          <p:cNvSpPr>
            <a:spLocks noGrp="1"/>
          </p:cNvSpPr>
          <p:nvPr>
            <p:ph type="sldNum" sz="quarter" idx="10"/>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CB85D96-4FDB-7148-B18B-46402D7060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99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925" tIns="46962" rIns="93925" bIns="46962">
            <a:normAutofit/>
          </a:bodyPr>
          <a:lstStyle/>
          <a:p>
            <a:endParaRPr dirty="0"/>
          </a:p>
        </p:txBody>
      </p:sp>
    </p:spTree>
    <p:extLst>
      <p:ext uri="{BB962C8B-B14F-4D97-AF65-F5344CB8AC3E}">
        <p14:creationId xmlns:p14="http://schemas.microsoft.com/office/powerpoint/2010/main" val="132677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https://www.space.com/8193-caused-apollo-13-accident.html</a:t>
            </a:r>
          </a:p>
          <a:p>
            <a:endParaRPr lang="en-US" dirty="0"/>
          </a:p>
        </p:txBody>
      </p:sp>
      <p:sp>
        <p:nvSpPr>
          <p:cNvPr id="4" name="Slide Number Placeholder 3"/>
          <p:cNvSpPr>
            <a:spLocks noGrp="1"/>
          </p:cNvSpPr>
          <p:nvPr>
            <p:ph type="sldNum" sz="quarter" idx="10"/>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CB85D96-4FDB-7148-B18B-46402D7060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506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3028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xfrm>
            <a:off x="3102412" y="12142772"/>
            <a:ext cx="2373761" cy="638315"/>
          </a:xfrm>
          <a:prstGeom prst="rect">
            <a:avLst/>
          </a:prstGeom>
          <a:ln/>
        </p:spPr>
        <p:txBody>
          <a:bodyPr lIns="93925" tIns="46962" rIns="93925" bIns="46962"/>
          <a:lstStyle/>
          <a:p>
            <a:pPr marL="0" marR="0" lvl="0" indent="0" algn="l" defTabSz="914400" rtl="0" eaLnBrk="1" fontAlgn="auto" latinLnBrk="0" hangingPunct="1">
              <a:lnSpc>
                <a:spcPct val="100000"/>
              </a:lnSpc>
              <a:spcBef>
                <a:spcPts val="0"/>
              </a:spcBef>
              <a:spcAft>
                <a:spcPts val="0"/>
              </a:spcAft>
              <a:buClrTx/>
              <a:buSzTx/>
              <a:buFontTx/>
              <a:buNone/>
              <a:tabLst/>
              <a:defRPr/>
            </a:pPr>
            <a:fld id="{BDC54E95-636F-4FD0-8677-0850AE1325AE}" type="slidenum">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8306" name="Rectangle 1026"/>
          <p:cNvSpPr>
            <a:spLocks noGrp="1" noRot="1" noChangeAspect="1" noChangeArrowheads="1" noTextEdit="1"/>
          </p:cNvSpPr>
          <p:nvPr>
            <p:ph type="sldImg"/>
          </p:nvPr>
        </p:nvSpPr>
        <p:spPr>
          <a:xfrm>
            <a:off x="-1520825" y="960438"/>
            <a:ext cx="8518525" cy="4792662"/>
          </a:xfrm>
          <a:prstGeom prst="rect">
            <a:avLst/>
          </a:prstGeom>
          <a:ln/>
        </p:spPr>
      </p:sp>
      <p:sp>
        <p:nvSpPr>
          <p:cNvPr id="98307" name="Rectangle 1027"/>
          <p:cNvSpPr>
            <a:spLocks noGrp="1"/>
          </p:cNvSpPr>
          <p:nvPr>
            <p:ph type="body" idx="1"/>
          </p:nvPr>
        </p:nvSpPr>
        <p:spPr>
          <a:xfrm>
            <a:off x="547975" y="6072443"/>
            <a:ext cx="4381414" cy="5751172"/>
          </a:xfrm>
          <a:prstGeom prst="rect">
            <a:avLst/>
          </a:prstGeom>
        </p:spPr>
        <p:txBody>
          <a:bodyPr lIns="93925" tIns="46962" rIns="93925" bIns="46962"/>
          <a:lstStyle/>
          <a:p>
            <a:pPr eaLnBrk="0" hangingPunct="0"/>
            <a:endParaRPr lang="en-US" dirty="0">
              <a:latin typeface="ArialMT" charset="0"/>
            </a:endParaRPr>
          </a:p>
        </p:txBody>
      </p:sp>
    </p:spTree>
    <p:extLst>
      <p:ext uri="{BB962C8B-B14F-4D97-AF65-F5344CB8AC3E}">
        <p14:creationId xmlns:p14="http://schemas.microsoft.com/office/powerpoint/2010/main" val="83034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925" tIns="46962" rIns="93925" bIns="46962">
            <a:normAutofit/>
          </a:bodyPr>
          <a:lstStyle/>
          <a:p>
            <a:endParaRPr dirty="0"/>
          </a:p>
        </p:txBody>
      </p:sp>
    </p:spTree>
    <p:extLst>
      <p:ext uri="{BB962C8B-B14F-4D97-AF65-F5344CB8AC3E}">
        <p14:creationId xmlns:p14="http://schemas.microsoft.com/office/powerpoint/2010/main" val="352202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use the INCOSE SE Competency Framework to develop an Oil and Gas Competency Model, we would develop a Proficiency Level Table for each of the 57 competencies.  For the purposes of this paper and as a notional example, we will develop and describe a proficiency level table for one of the competencies.  In the category of Upstream, we chose the domain area of Production.  Under the Production domain area are five competencies: Surface Production, Production Stimulation, Well Intervention, Flow Assurance and Monitoring, and Well Performance.  We chose Surface Production as the example competency.  Within this competency, there are eight Competency Areas defined: Surface Flow Control, Manifolds and Flow Gathering, Separation, Oil Treatment, Gas Compression and Treatment, Water Treatment, Production Control and Monitoring, and Storage and Metering. </a:t>
            </a:r>
            <a:endParaRPr lang="en-US" dirty="0"/>
          </a:p>
        </p:txBody>
      </p:sp>
      <p:sp>
        <p:nvSpPr>
          <p:cNvPr id="4" name="Slide Number Placeholder 3"/>
          <p:cNvSpPr>
            <a:spLocks noGrp="1"/>
          </p:cNvSpPr>
          <p:nvPr>
            <p:ph type="sldNum" sz="quarter" idx="10"/>
          </p:nvPr>
        </p:nvSpPr>
        <p:spPr/>
        <p:txBody>
          <a:bodyPr/>
          <a:lstStyle/>
          <a:p>
            <a:fld id="{F36B0971-F9CF-49FA-BD72-D0E4B6A812E9}" type="slidenum">
              <a:rPr lang="en-US" smtClean="0"/>
              <a:t>13</a:t>
            </a:fld>
            <a:endParaRPr lang="en-US"/>
          </a:p>
        </p:txBody>
      </p:sp>
    </p:spTree>
    <p:extLst>
      <p:ext uri="{BB962C8B-B14F-4D97-AF65-F5344CB8AC3E}">
        <p14:creationId xmlns:p14="http://schemas.microsoft.com/office/powerpoint/2010/main" val="91811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458CA-AD80-46CC-9B11-0030AE68061A}" type="slidenum">
              <a:rPr lang="en-US" smtClean="0"/>
              <a:t>14</a:t>
            </a:fld>
            <a:endParaRPr lang="en-US"/>
          </a:p>
        </p:txBody>
      </p:sp>
    </p:spTree>
    <p:extLst>
      <p:ext uri="{BB962C8B-B14F-4D97-AF65-F5344CB8AC3E}">
        <p14:creationId xmlns:p14="http://schemas.microsoft.com/office/powerpoint/2010/main" val="3117685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descr="logo-IS2017-SES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1502" y="502041"/>
            <a:ext cx="7737890" cy="1935480"/>
          </a:xfrm>
          <a:prstGeom prst="rect">
            <a:avLst/>
          </a:prstGeom>
        </p:spPr>
      </p:pic>
      <p:sp>
        <p:nvSpPr>
          <p:cNvPr id="17" name="Titre 1"/>
          <p:cNvSpPr>
            <a:spLocks noGrp="1"/>
          </p:cNvSpPr>
          <p:nvPr>
            <p:ph type="ctrTitle" hasCustomPrompt="1"/>
          </p:nvPr>
        </p:nvSpPr>
        <p:spPr>
          <a:xfrm>
            <a:off x="359590" y="4409344"/>
            <a:ext cx="11370608" cy="1123038"/>
          </a:xfrm>
          <a:noFill/>
          <a:ln>
            <a:noFill/>
          </a:ln>
        </p:spPr>
        <p:txBody>
          <a:bodyPr anchor="b"/>
          <a:lstStyle>
            <a:lvl1pPr algn="l">
              <a:defRPr sz="5997" baseline="0">
                <a:solidFill>
                  <a:srgbClr val="981B1E"/>
                </a:solidFill>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590" y="3527476"/>
            <a:ext cx="11370608" cy="867169"/>
          </a:xfrm>
        </p:spPr>
        <p:txBody>
          <a:bodyPr anchor="b"/>
          <a:lstStyle>
            <a:lvl1pPr marL="0" indent="0" algn="l">
              <a:buNone/>
              <a:defRPr sz="2399">
                <a:latin typeface="Arial"/>
                <a:cs typeface="Aria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dirty="0"/>
              <a:t>Subtitle</a:t>
            </a:r>
            <a:endParaRPr lang="fr-FR" dirty="0"/>
          </a:p>
        </p:txBody>
      </p:sp>
      <p:sp>
        <p:nvSpPr>
          <p:cNvPr id="19" name="Sous-titre 2"/>
          <p:cNvSpPr txBox="1">
            <a:spLocks/>
          </p:cNvSpPr>
          <p:nvPr userDrawn="1"/>
        </p:nvSpPr>
        <p:spPr>
          <a:xfrm>
            <a:off x="359590" y="6438731"/>
            <a:ext cx="9139240" cy="422753"/>
          </a:xfrm>
          <a:prstGeom prst="rect">
            <a:avLst/>
          </a:prstGeom>
          <a:noFill/>
          <a:ln>
            <a:noFill/>
          </a:ln>
        </p:spPr>
        <p:txBody>
          <a:bodyPr vert="horz" lIns="91392" tIns="45696" rIns="91392" bIns="45696"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1999" dirty="0" err="1">
                <a:solidFill>
                  <a:srgbClr val="414042"/>
                </a:solidFill>
                <a:latin typeface="Open Sans Light"/>
                <a:cs typeface="Open Sans Light"/>
              </a:rPr>
              <a:t>www.incose.org</a:t>
            </a:r>
            <a:r>
              <a:rPr lang="fr-FR" sz="1999" dirty="0">
                <a:solidFill>
                  <a:srgbClr val="414042"/>
                </a:solidFill>
                <a:latin typeface="Open Sans Light"/>
                <a:cs typeface="Open Sans Light"/>
              </a:rPr>
              <a:t>/symp2017</a:t>
            </a:r>
          </a:p>
        </p:txBody>
      </p:sp>
      <p:cxnSp>
        <p:nvCxnSpPr>
          <p:cNvPr id="20" name="Straight Connector 19"/>
          <p:cNvCxnSpPr/>
          <p:nvPr userDrawn="1"/>
        </p:nvCxnSpPr>
        <p:spPr>
          <a:xfrm>
            <a:off x="359590" y="5532382"/>
            <a:ext cx="30724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26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98">
                <a:solidFill>
                  <a:srgbClr val="981B1E"/>
                </a:solidFill>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www.incose.org/symp2017</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73126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lvl1pPr>
              <a:defRPr>
                <a:solidFill>
                  <a:srgbClr val="981B1E"/>
                </a:solidFill>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www.incose.org/symp2017</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75202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pic>
        <p:nvPicPr>
          <p:cNvPr id="2" name="Picture 1" descr="logo-IS2017-SES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4358" y="1738339"/>
            <a:ext cx="8196115" cy="2050096"/>
          </a:xfrm>
          <a:prstGeom prst="rect">
            <a:avLst/>
          </a:prstGeom>
        </p:spPr>
      </p:pic>
      <p:sp>
        <p:nvSpPr>
          <p:cNvPr id="6" name="Sous-titre 2"/>
          <p:cNvSpPr txBox="1">
            <a:spLocks/>
          </p:cNvSpPr>
          <p:nvPr userDrawn="1"/>
        </p:nvSpPr>
        <p:spPr>
          <a:xfrm>
            <a:off x="0" y="3788436"/>
            <a:ext cx="12185653" cy="422753"/>
          </a:xfrm>
          <a:prstGeom prst="rect">
            <a:avLst/>
          </a:prstGeom>
          <a:noFill/>
          <a:ln>
            <a:noFill/>
          </a:ln>
        </p:spPr>
        <p:txBody>
          <a:bodyPr vert="horz" lIns="91392" tIns="45696" rIns="91392" bIns="45696"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1999" dirty="0" err="1">
                <a:solidFill>
                  <a:srgbClr val="414042"/>
                </a:solidFill>
                <a:latin typeface="Open Sans Light"/>
                <a:cs typeface="Open Sans Light"/>
              </a:rPr>
              <a:t>www.incose.org</a:t>
            </a:r>
            <a:r>
              <a:rPr lang="fr-FR" sz="1999" dirty="0">
                <a:solidFill>
                  <a:srgbClr val="414042"/>
                </a:solidFill>
                <a:latin typeface="Open Sans Light"/>
                <a:cs typeface="Open Sans Light"/>
              </a:rPr>
              <a:t>/symp2017</a:t>
            </a:r>
          </a:p>
        </p:txBody>
      </p:sp>
    </p:spTree>
    <p:extLst>
      <p:ext uri="{BB962C8B-B14F-4D97-AF65-F5344CB8AC3E}">
        <p14:creationId xmlns:p14="http://schemas.microsoft.com/office/powerpoint/2010/main" val="3071789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1720516" y="57151"/>
            <a:ext cx="55006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fld id="{5F63961F-FD96-4541-A645-CCD59B67AE53}" type="slidenum">
              <a:rPr kumimoji="0" lang="en-US" sz="1600" b="0" i="0" u="none" strike="noStrike" cap="none" spc="0" normalizeH="0" baseline="0" smtClean="0">
                <a:ln>
                  <a:noFill/>
                </a:ln>
                <a:solidFill>
                  <a:srgbClr val="000000"/>
                </a:solidFill>
                <a:effectLst/>
                <a:uFillTx/>
                <a:latin typeface="+mj-lt"/>
                <a:ea typeface="+mj-ea"/>
                <a:cs typeface="+mj-cs"/>
                <a:sym typeface="Helvetica"/>
              </a:rPr>
              <a:t>‹#›</a:t>
            </a:fld>
            <a:endParaRPr kumimoji="0" lang="en-US" sz="1600" b="0" i="0" u="none" strike="noStrike" cap="none" spc="0" normalizeH="0" baseline="0" dirty="0">
              <a:ln>
                <a:noFill/>
              </a:ln>
              <a:solidFill>
                <a:srgbClr val="000000"/>
              </a:solidFill>
              <a:effectLst/>
              <a:uFillTx/>
              <a:latin typeface="+mj-lt"/>
              <a:ea typeface="+mj-ea"/>
              <a:cs typeface="+mj-cs"/>
              <a:sym typeface="Helvetica"/>
            </a:endParaRPr>
          </a:p>
        </p:txBody>
      </p:sp>
      <p:sp>
        <p:nvSpPr>
          <p:cNvPr id="2" name="Rectangle 1"/>
          <p:cNvSpPr/>
          <p:nvPr userDrawn="1"/>
        </p:nvSpPr>
        <p:spPr>
          <a:xfrm>
            <a:off x="11036174" y="5495453"/>
            <a:ext cx="1155826" cy="136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466668334"/>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63084" y="3590926"/>
            <a:ext cx="10363200" cy="1362075"/>
          </a:xfrm>
        </p:spPr>
        <p:txBody>
          <a:bodyPr anchor="t"/>
          <a:lstStyle>
            <a:lvl1pPr algn="l">
              <a:defRPr sz="5330" b="1" cap="all"/>
            </a:lvl1pPr>
          </a:lstStyle>
          <a:p>
            <a:r>
              <a:rPr lang="en-US" smtClean="0"/>
              <a:t>Click to edit Master title style</a:t>
            </a:r>
            <a:endParaRPr lang="fr-FR" dirty="0"/>
          </a:p>
        </p:txBody>
      </p:sp>
      <p:sp>
        <p:nvSpPr>
          <p:cNvPr id="3" name="Text Placeholder 2"/>
          <p:cNvSpPr>
            <a:spLocks noGrp="1"/>
          </p:cNvSpPr>
          <p:nvPr>
            <p:ph type="body" idx="1"/>
          </p:nvPr>
        </p:nvSpPr>
        <p:spPr>
          <a:xfrm>
            <a:off x="963084" y="2090740"/>
            <a:ext cx="10363200" cy="1500187"/>
          </a:xfrm>
        </p:spPr>
        <p:txBody>
          <a:bodyPr anchor="b"/>
          <a:lstStyle>
            <a:lvl1pPr marL="0" indent="0">
              <a:buNone/>
              <a:defRPr sz="2666">
                <a:solidFill>
                  <a:schemeClr val="tx1">
                    <a:tint val="75000"/>
                  </a:schemeClr>
                </a:solidFill>
              </a:defRPr>
            </a:lvl1pPr>
            <a:lvl2pPr marL="609280" indent="0">
              <a:buNone/>
              <a:defRPr sz="2399">
                <a:solidFill>
                  <a:schemeClr val="tx1">
                    <a:tint val="75000"/>
                  </a:schemeClr>
                </a:solidFill>
              </a:defRPr>
            </a:lvl2pPr>
            <a:lvl3pPr marL="1218560" indent="0">
              <a:buNone/>
              <a:defRPr sz="2132">
                <a:solidFill>
                  <a:schemeClr val="tx1">
                    <a:tint val="75000"/>
                  </a:schemeClr>
                </a:solidFill>
              </a:defRPr>
            </a:lvl3pPr>
            <a:lvl4pPr marL="1827840" indent="0">
              <a:buNone/>
              <a:defRPr sz="1866">
                <a:solidFill>
                  <a:schemeClr val="tx1">
                    <a:tint val="75000"/>
                  </a:schemeClr>
                </a:solidFill>
              </a:defRPr>
            </a:lvl4pPr>
            <a:lvl5pPr marL="2437120" indent="0">
              <a:buNone/>
              <a:defRPr sz="1866">
                <a:solidFill>
                  <a:schemeClr val="tx1">
                    <a:tint val="75000"/>
                  </a:schemeClr>
                </a:solidFill>
              </a:defRPr>
            </a:lvl5pPr>
            <a:lvl6pPr marL="3046400" indent="0">
              <a:buNone/>
              <a:defRPr sz="1866">
                <a:solidFill>
                  <a:schemeClr val="tx1">
                    <a:tint val="75000"/>
                  </a:schemeClr>
                </a:solidFill>
              </a:defRPr>
            </a:lvl6pPr>
            <a:lvl7pPr marL="3655680" indent="0">
              <a:buNone/>
              <a:defRPr sz="1866">
                <a:solidFill>
                  <a:schemeClr val="tx1">
                    <a:tint val="75000"/>
                  </a:schemeClr>
                </a:solidFill>
              </a:defRPr>
            </a:lvl7pPr>
            <a:lvl8pPr marL="4264959" indent="0">
              <a:buNone/>
              <a:defRPr sz="1866">
                <a:solidFill>
                  <a:schemeClr val="tx1">
                    <a:tint val="75000"/>
                  </a:schemeClr>
                </a:solidFill>
              </a:defRPr>
            </a:lvl8pPr>
            <a:lvl9pPr marL="4874240" indent="0">
              <a:buNone/>
              <a:defRPr sz="1866">
                <a:solidFill>
                  <a:schemeClr val="tx1">
                    <a:tint val="75000"/>
                  </a:schemeClr>
                </a:solidFill>
              </a:defRPr>
            </a:lvl9pPr>
          </a:lstStyle>
          <a:p>
            <a:pPr lvl="0"/>
            <a:r>
              <a:rPr lang="en-US" smtClean="0"/>
              <a:t>Click to edit Master text styles</a:t>
            </a:r>
          </a:p>
        </p:txBody>
      </p:sp>
      <p:sp>
        <p:nvSpPr>
          <p:cNvPr id="6" name="Slide Number Placeholder 5"/>
          <p:cNvSpPr txBox="1">
            <a:spLocks/>
          </p:cNvSpPr>
          <p:nvPr userDrawn="1"/>
        </p:nvSpPr>
        <p:spPr>
          <a:xfrm>
            <a:off x="8737600" y="6356352"/>
            <a:ext cx="2844800" cy="365125"/>
          </a:xfrm>
          <a:prstGeom prst="rect">
            <a:avLst/>
          </a:prstGeom>
        </p:spPr>
        <p:txBody>
          <a:bodyPr vert="horz" lIns="121891" tIns="60945" rIns="121891" bIns="60945" rtlCol="0" anchor="ctr"/>
          <a:lstStyle>
            <a:defPPr>
              <a:defRPr lang="en-US"/>
            </a:defPPr>
            <a:lvl1pPr marL="0" algn="r" defTabSz="609768" rtl="0" eaLnBrk="1" latinLnBrk="0" hangingPunct="1">
              <a:defRPr sz="1600" kern="1200">
                <a:solidFill>
                  <a:schemeClr val="tx1">
                    <a:tint val="75000"/>
                  </a:schemeClr>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924B41C4-1474-8D42-B330-D2828683839D}" type="slidenum">
              <a:rPr lang="en-US" sz="1599" smtClean="0"/>
              <a:pPr/>
              <a:t>‹#›</a:t>
            </a:fld>
            <a:endParaRPr lang="en-US" sz="1599" dirty="0"/>
          </a:p>
        </p:txBody>
      </p:sp>
    </p:spTree>
    <p:extLst>
      <p:ext uri="{BB962C8B-B14F-4D97-AF65-F5344CB8AC3E}">
        <p14:creationId xmlns:p14="http://schemas.microsoft.com/office/powerpoint/2010/main" val="42446007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590" y="4409344"/>
            <a:ext cx="11370608" cy="1123038"/>
          </a:xfrm>
          <a:noFill/>
          <a:ln>
            <a:noFill/>
          </a:ln>
        </p:spPr>
        <p:txBody>
          <a:bodyPr anchor="b"/>
          <a:lstStyle>
            <a:lvl1pPr algn="l">
              <a:defRPr sz="5997" baseline="0">
                <a:solidFill>
                  <a:srgbClr val="981B1E"/>
                </a:solidFill>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590" y="3527476"/>
            <a:ext cx="11370608" cy="867169"/>
          </a:xfrm>
        </p:spPr>
        <p:txBody>
          <a:bodyPr anchor="b"/>
          <a:lstStyle>
            <a:lvl1pPr marL="0" indent="0" algn="l">
              <a:buNone/>
              <a:defRPr sz="2399">
                <a:latin typeface="Arial"/>
                <a:cs typeface="Aria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dirty="0"/>
              <a:t>Subtitle</a:t>
            </a:r>
            <a:endParaRPr lang="fr-FR" dirty="0"/>
          </a:p>
        </p:txBody>
      </p:sp>
      <p:cxnSp>
        <p:nvCxnSpPr>
          <p:cNvPr id="20" name="Straight Connector 19"/>
          <p:cNvCxnSpPr/>
          <p:nvPr userDrawn="1"/>
        </p:nvCxnSpPr>
        <p:spPr>
          <a:xfrm>
            <a:off x="359590" y="5532382"/>
            <a:ext cx="30724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71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590" y="3975759"/>
            <a:ext cx="11370608" cy="1123038"/>
          </a:xfrm>
        </p:spPr>
        <p:txBody>
          <a:bodyPr anchor="b"/>
          <a:lstStyle>
            <a:lvl1pPr algn="l">
              <a:defRPr sz="5997"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590" y="3093891"/>
            <a:ext cx="11370608" cy="867169"/>
          </a:xfrm>
        </p:spPr>
        <p:txBody>
          <a:bodyPr anchor="b"/>
          <a:lstStyle>
            <a:lvl1pPr marL="0" indent="0" algn="l">
              <a:buNone/>
              <a:defRPr sz="2399">
                <a:latin typeface="Arial"/>
                <a:cs typeface="Aria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dirty="0"/>
              <a:t>Subtitle Section</a:t>
            </a:r>
            <a:endParaRPr lang="fr-FR" dirty="0"/>
          </a:p>
        </p:txBody>
      </p:sp>
      <p:cxnSp>
        <p:nvCxnSpPr>
          <p:cNvPr id="32" name="Straight Connector 31"/>
          <p:cNvCxnSpPr/>
          <p:nvPr userDrawn="1"/>
        </p:nvCxnSpPr>
        <p:spPr>
          <a:xfrm>
            <a:off x="359590" y="5098797"/>
            <a:ext cx="30724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
        <p:nvSpPr>
          <p:cNvPr id="8" name="Footer Placeholder 14"/>
          <p:cNvSpPr>
            <a:spLocks noGrp="1"/>
          </p:cNvSpPr>
          <p:nvPr>
            <p:ph type="ftr" sz="quarter" idx="3"/>
          </p:nvPr>
        </p:nvSpPr>
        <p:spPr>
          <a:xfrm>
            <a:off x="4165601" y="6356352"/>
            <a:ext cx="3860800" cy="365125"/>
          </a:xfrm>
          <a:prstGeom prst="rect">
            <a:avLst/>
          </a:prstGeom>
        </p:spPr>
        <p:txBody>
          <a:bodyPr/>
          <a:lstStyle>
            <a:lvl1pPr algn="ctr">
              <a:defRPr sz="1599"/>
            </a:lvl1pPr>
          </a:lstStyle>
          <a:p>
            <a:r>
              <a:rPr lang="en-US" smtClean="0"/>
              <a:t>www.incose.org/symp2017</a:t>
            </a:r>
            <a:endParaRPr lang="en-US" dirty="0"/>
          </a:p>
        </p:txBody>
      </p:sp>
    </p:spTree>
    <p:extLst>
      <p:ext uri="{BB962C8B-B14F-4D97-AF65-F5344CB8AC3E}">
        <p14:creationId xmlns:p14="http://schemas.microsoft.com/office/powerpoint/2010/main" val="1294973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Last Page">
    <p:bg>
      <p:bgPr>
        <a:solidFill>
          <a:schemeClr val="bg1"/>
        </a:solidFill>
        <a:effectLst/>
      </p:bgPr>
    </p:bg>
    <p:spTree>
      <p:nvGrpSpPr>
        <p:cNvPr id="1" name=""/>
        <p:cNvGrpSpPr/>
        <p:nvPr/>
      </p:nvGrpSpPr>
      <p:grpSpPr>
        <a:xfrm>
          <a:off x="0" y="0"/>
          <a:ext cx="0" cy="0"/>
          <a:chOff x="0" y="0"/>
          <a:chExt cx="0" cy="0"/>
        </a:xfrm>
      </p:grpSpPr>
      <p:pic>
        <p:nvPicPr>
          <p:cNvPr id="2" name="Picture 1" descr="logo-IS2017-SES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4358" y="1738339"/>
            <a:ext cx="8196115" cy="2050096"/>
          </a:xfrm>
          <a:prstGeom prst="rect">
            <a:avLst/>
          </a:prstGeom>
        </p:spPr>
      </p:pic>
      <p:sp>
        <p:nvSpPr>
          <p:cNvPr id="6" name="Sous-titre 2"/>
          <p:cNvSpPr txBox="1">
            <a:spLocks/>
          </p:cNvSpPr>
          <p:nvPr userDrawn="1"/>
        </p:nvSpPr>
        <p:spPr>
          <a:xfrm>
            <a:off x="0" y="3788436"/>
            <a:ext cx="12185653" cy="422753"/>
          </a:xfrm>
          <a:prstGeom prst="rect">
            <a:avLst/>
          </a:prstGeom>
          <a:noFill/>
          <a:ln>
            <a:noFill/>
          </a:ln>
        </p:spPr>
        <p:txBody>
          <a:bodyPr vert="horz" lIns="91392" tIns="45696" rIns="91392" bIns="45696"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1999" dirty="0" err="1">
                <a:solidFill>
                  <a:srgbClr val="414042"/>
                </a:solidFill>
                <a:latin typeface="Open Sans Light"/>
                <a:cs typeface="Open Sans Light"/>
              </a:rPr>
              <a:t>www.incose.org</a:t>
            </a:r>
            <a:r>
              <a:rPr lang="fr-FR" sz="1999" dirty="0">
                <a:solidFill>
                  <a:srgbClr val="414042"/>
                </a:solidFill>
                <a:latin typeface="Open Sans Light"/>
                <a:cs typeface="Open Sans Light"/>
              </a:rPr>
              <a:t>/symp2017</a:t>
            </a:r>
          </a:p>
        </p:txBody>
      </p:sp>
    </p:spTree>
    <p:extLst>
      <p:ext uri="{BB962C8B-B14F-4D97-AF65-F5344CB8AC3E}">
        <p14:creationId xmlns:p14="http://schemas.microsoft.com/office/powerpoint/2010/main" val="7308211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userDrawn="1"/>
        </p:nvPicPr>
        <p:blipFill>
          <a:blip r:embed="rId2" cstate="print"/>
          <a:stretch>
            <a:fillRect/>
          </a:stretch>
        </p:blipFill>
        <p:spPr>
          <a:xfrm>
            <a:off x="7611048" y="2372286"/>
            <a:ext cx="4580952" cy="4485714"/>
          </a:xfrm>
          <a:prstGeom prst="rect">
            <a:avLst/>
          </a:prstGeom>
        </p:spPr>
      </p:pic>
      <p:sp>
        <p:nvSpPr>
          <p:cNvPr id="2" name="Title 1"/>
          <p:cNvSpPr>
            <a:spLocks noGrp="1"/>
          </p:cNvSpPr>
          <p:nvPr>
            <p:ph type="ctrTitle"/>
          </p:nvPr>
        </p:nvSpPr>
        <p:spPr>
          <a:xfrm>
            <a:off x="609600" y="2286000"/>
            <a:ext cx="9144000" cy="1524000"/>
          </a:xfrm>
        </p:spPr>
        <p:txBody>
          <a:bodyPr>
            <a:noAutofit/>
          </a:bodyPr>
          <a:lstStyle>
            <a:lvl1pPr>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609600" y="4041648"/>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207" y="990613"/>
            <a:ext cx="3338325" cy="108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31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7138" y="986502"/>
            <a:ext cx="3338325" cy="109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2286000"/>
            <a:ext cx="9144000" cy="1524000"/>
          </a:xfrm>
        </p:spPr>
        <p:txBody>
          <a:bodyPr>
            <a:noAutofit/>
          </a:bodyPr>
          <a:lstStyle>
            <a:lvl1pPr>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038600"/>
            <a:ext cx="9144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292" y="2383112"/>
            <a:ext cx="4581525" cy="4486275"/>
          </a:xfrm>
          <a:prstGeom prst="rect">
            <a:avLst/>
          </a:prstGeom>
        </p:spPr>
      </p:pic>
    </p:spTree>
    <p:extLst>
      <p:ext uri="{BB962C8B-B14F-4D97-AF65-F5344CB8AC3E}">
        <p14:creationId xmlns:p14="http://schemas.microsoft.com/office/powerpoint/2010/main" val="26153568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398">
                <a:solidFill>
                  <a:srgbClr val="981B1E"/>
                </a:solidFill>
                <a:latin typeface="+mj-lt"/>
                <a:cs typeface="Open San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err="1"/>
              <a:t>www.incose.org</a:t>
            </a:r>
            <a:r>
              <a:rPr lang="en-US" dirty="0"/>
              <a:t>/symp2017</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6697462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userDrawn="1"/>
        </p:nvPicPr>
        <p:blipFill>
          <a:blip r:embed="rId2" cstate="print"/>
          <a:stretch>
            <a:fillRect/>
          </a:stretch>
        </p:blipFill>
        <p:spPr>
          <a:xfrm>
            <a:off x="7611048" y="2372286"/>
            <a:ext cx="4580952" cy="4485714"/>
          </a:xfrm>
          <a:prstGeom prst="rect">
            <a:avLst/>
          </a:prstGeom>
        </p:spPr>
      </p:pic>
      <p:sp>
        <p:nvSpPr>
          <p:cNvPr id="7" name="Rectangle 6"/>
          <p:cNvSpPr/>
          <p:nvPr/>
        </p:nvSpPr>
        <p:spPr>
          <a:xfrm>
            <a:off x="0" y="0"/>
            <a:ext cx="12192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1447800"/>
            <a:ext cx="9144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6000" y="31242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FEBEB0A-9E3D-4B14-9782-E2AE3DA60D96}"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9" name="Footer Placeholder 2"/>
          <p:cNvSpPr>
            <a:spLocks noGrp="1"/>
          </p:cNvSpPr>
          <p:nvPr>
            <p:ph type="ftr" sz="quarter" idx="3"/>
          </p:nvPr>
        </p:nvSpPr>
        <p:spPr>
          <a:xfrm>
            <a:off x="609600" y="6400800"/>
            <a:ext cx="6807200" cy="304800"/>
          </a:xfrm>
          <a:prstGeom prst="rect">
            <a:avLst/>
          </a:prstGeom>
        </p:spPr>
        <p:txBody>
          <a:bodyPr/>
          <a:lstStyle>
            <a:lvl1pPr>
              <a:defRPr sz="1600" b="0">
                <a:solidFill>
                  <a:schemeClr val="tx2"/>
                </a:solidFill>
              </a:defRPr>
            </a:lvl1pPr>
          </a:lstStyle>
          <a:p>
            <a:r>
              <a:rPr lang="en-US" smtClean="0">
                <a:solidFill>
                  <a:srgbClr val="6D6D6D"/>
                </a:solidFill>
              </a:rPr>
              <a:t>www.incose.org/symp2017</a:t>
            </a:r>
            <a:endParaRPr lang="en-US" dirty="0">
              <a:solidFill>
                <a:srgbClr val="6D6D6D"/>
              </a:solidFill>
            </a:endParaRPr>
          </a:p>
        </p:txBody>
      </p:sp>
    </p:spTree>
    <p:extLst>
      <p:ext uri="{BB962C8B-B14F-4D97-AF65-F5344CB8AC3E}">
        <p14:creationId xmlns:p14="http://schemas.microsoft.com/office/powerpoint/2010/main" val="17995322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smtClean="0"/>
              <a:t>Click to edit Master title style</a:t>
            </a:r>
            <a:endParaRPr lang="en-US" dirty="0"/>
          </a:p>
        </p:txBody>
      </p:sp>
      <p:sp>
        <p:nvSpPr>
          <p:cNvPr id="14" name="Rectangle 6"/>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7" name="Rectangle 19"/>
          <p:cNvSpPr>
            <a:spLocks noGrp="1"/>
          </p:cNvSpPr>
          <p:nvPr>
            <p:ph type="ftr" sz="quarter" idx="11"/>
          </p:nvPr>
        </p:nvSpPr>
        <p:spPr/>
        <p:txBody>
          <a:bodyPr/>
          <a:lstStyle/>
          <a:p>
            <a:r>
              <a:rPr lang="en-US" smtClean="0">
                <a:solidFill>
                  <a:srgbClr val="6D6D6D"/>
                </a:solidFill>
              </a:rPr>
              <a:t>www.incose.org/symp2017</a:t>
            </a:r>
            <a:endParaRPr lang="en-US" dirty="0">
              <a:solidFill>
                <a:srgbClr val="6D6D6D"/>
              </a:solidFill>
            </a:endParaRPr>
          </a:p>
        </p:txBody>
      </p:sp>
      <p:sp>
        <p:nvSpPr>
          <p:cNvPr id="24" name="Rectangle 26"/>
          <p:cNvSpPr>
            <a:spLocks noGrp="1"/>
          </p:cNvSpPr>
          <p:nvPr>
            <p:ph type="sldNum" sz="quarter" idx="12"/>
          </p:nvPr>
        </p:nvSpPr>
        <p:spPr/>
        <p:txBody>
          <a:bodyPr/>
          <a:lstStyle/>
          <a:p>
            <a:fld id="{963B0023-0CED-47F7-85AE-654F0B232C29}"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313011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160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6400"/>
            <a:ext cx="48768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6" name="Rectangle 19"/>
          <p:cNvSpPr>
            <a:spLocks noGrp="1"/>
          </p:cNvSpPr>
          <p:nvPr>
            <p:ph type="ftr" sz="quarter" idx="11"/>
          </p:nvPr>
        </p:nvSpPr>
        <p:spPr>
          <a:xfrm>
            <a:off x="609600" y="6400800"/>
            <a:ext cx="6807200" cy="304800"/>
          </a:xfrm>
        </p:spPr>
        <p:txBody>
          <a:bodyPr/>
          <a:lstStyle/>
          <a:p>
            <a:r>
              <a:rPr lang="en-US" smtClean="0">
                <a:solidFill>
                  <a:srgbClr val="6D6D6D"/>
                </a:solidFill>
              </a:rPr>
              <a:t>www.incose.org/symp2017</a:t>
            </a:r>
            <a:endParaRPr lang="en-US" dirty="0">
              <a:solidFill>
                <a:srgbClr val="6D6D6D"/>
              </a:solidFill>
            </a:endParaRPr>
          </a:p>
        </p:txBody>
      </p:sp>
    </p:spTree>
    <p:extLst>
      <p:ext uri="{BB962C8B-B14F-4D97-AF65-F5344CB8AC3E}">
        <p14:creationId xmlns:p14="http://schemas.microsoft.com/office/powerpoint/2010/main" val="30186878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6000" y="1496736"/>
            <a:ext cx="48768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60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1496736"/>
            <a:ext cx="48768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7600" y="2216400"/>
            <a:ext cx="48768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19"/>
          <p:cNvSpPr>
            <a:spLocks noGrp="1"/>
          </p:cNvSpPr>
          <p:nvPr>
            <p:ph type="ftr" sz="quarter" idx="11"/>
          </p:nvPr>
        </p:nvSpPr>
        <p:spPr>
          <a:xfrm>
            <a:off x="609600" y="6400800"/>
            <a:ext cx="6807200" cy="304800"/>
          </a:xfrm>
        </p:spPr>
        <p:txBody>
          <a:bodyPr/>
          <a:lstStyle/>
          <a:p>
            <a:r>
              <a:rPr lang="en-US" smtClean="0">
                <a:solidFill>
                  <a:srgbClr val="6D6D6D"/>
                </a:solidFill>
              </a:rPr>
              <a:t>www.incose.org/symp2017</a:t>
            </a:r>
            <a:endParaRPr lang="en-US" dirty="0">
              <a:solidFill>
                <a:srgbClr val="6D6D6D"/>
              </a:solidFill>
            </a:endParaRPr>
          </a:p>
        </p:txBody>
      </p:sp>
    </p:spTree>
    <p:extLst>
      <p:ext uri="{BB962C8B-B14F-4D97-AF65-F5344CB8AC3E}">
        <p14:creationId xmlns:p14="http://schemas.microsoft.com/office/powerpoint/2010/main" val="3797275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4" name="Rectangle 19"/>
          <p:cNvSpPr>
            <a:spLocks noGrp="1"/>
          </p:cNvSpPr>
          <p:nvPr>
            <p:ph type="ftr" sz="quarter" idx="11"/>
          </p:nvPr>
        </p:nvSpPr>
        <p:spPr>
          <a:xfrm>
            <a:off x="609600" y="6400800"/>
            <a:ext cx="6807200" cy="304800"/>
          </a:xfrm>
        </p:spPr>
        <p:txBody>
          <a:bodyPr/>
          <a:lstStyle/>
          <a:p>
            <a:r>
              <a:rPr lang="en-US" smtClean="0">
                <a:solidFill>
                  <a:srgbClr val="6D6D6D"/>
                </a:solidFill>
              </a:rPr>
              <a:t>www.incose.org/symp2017</a:t>
            </a:r>
            <a:endParaRPr lang="en-US" dirty="0">
              <a:solidFill>
                <a:srgbClr val="6D6D6D"/>
              </a:solidFill>
            </a:endParaRPr>
          </a:p>
        </p:txBody>
      </p:sp>
    </p:spTree>
    <p:extLst>
      <p:ext uri="{BB962C8B-B14F-4D97-AF65-F5344CB8AC3E}">
        <p14:creationId xmlns:p14="http://schemas.microsoft.com/office/powerpoint/2010/main" val="23727080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 y="6391657"/>
            <a:ext cx="612396" cy="365125"/>
          </a:xfrm>
        </p:spPr>
        <p:txBody>
          <a:bodyPr/>
          <a:lstStyle/>
          <a:p>
            <a:fld id="{BFEBEB0A-9E3D-4B14-9782-E2AE3DA60D96}"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3" name="Rectangle 19"/>
          <p:cNvSpPr>
            <a:spLocks noGrp="1"/>
          </p:cNvSpPr>
          <p:nvPr>
            <p:ph type="ftr" sz="quarter" idx="11"/>
          </p:nvPr>
        </p:nvSpPr>
        <p:spPr>
          <a:xfrm>
            <a:off x="609600" y="6400800"/>
            <a:ext cx="6807200" cy="304800"/>
          </a:xfrm>
        </p:spPr>
        <p:txBody>
          <a:bodyPr/>
          <a:lstStyle/>
          <a:p>
            <a:r>
              <a:rPr lang="en-US" smtClean="0">
                <a:solidFill>
                  <a:srgbClr val="6D6D6D"/>
                </a:solidFill>
              </a:rPr>
              <a:t>www.incose.org/symp2017</a:t>
            </a:r>
            <a:endParaRPr lang="en-US" dirty="0">
              <a:solidFill>
                <a:srgbClr val="6D6D6D"/>
              </a:solidFill>
            </a:endParaRPr>
          </a:p>
        </p:txBody>
      </p:sp>
    </p:spTree>
    <p:extLst>
      <p:ext uri="{BB962C8B-B14F-4D97-AF65-F5344CB8AC3E}">
        <p14:creationId xmlns:p14="http://schemas.microsoft.com/office/powerpoint/2010/main" val="28330963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074400" cy="1066800"/>
          </a:xfrm>
        </p:spPr>
        <p:txBody>
          <a:bodyPr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523709" y="1524001"/>
            <a:ext cx="7058691"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1890" y="1524000"/>
            <a:ext cx="3564876"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447147" y="358113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609600" y="6400800"/>
            <a:ext cx="6807200" cy="304800"/>
          </a:xfrm>
        </p:spPr>
        <p:txBody>
          <a:bodyPr/>
          <a:lstStyle/>
          <a:p>
            <a:r>
              <a:rPr lang="en-US" smtClean="0">
                <a:solidFill>
                  <a:srgbClr val="6D6D6D"/>
                </a:solidFill>
              </a:rPr>
              <a:t>www.incose.org/symp2017</a:t>
            </a:r>
            <a:endParaRPr lang="en-US" dirty="0">
              <a:solidFill>
                <a:srgbClr val="6D6D6D"/>
              </a:solidFill>
            </a:endParaRPr>
          </a:p>
        </p:txBody>
      </p:sp>
    </p:spTree>
    <p:extLst>
      <p:ext uri="{BB962C8B-B14F-4D97-AF65-F5344CB8AC3E}">
        <p14:creationId xmlns:p14="http://schemas.microsoft.com/office/powerpoint/2010/main" val="11501691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FEBEB0A-9E3D-4B14-9782-E2AE3DA60D96}"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r>
              <a:rPr lang="en-US" smtClean="0">
                <a:solidFill>
                  <a:srgbClr val="6D6D6D"/>
                </a:solidFill>
              </a:rPr>
              <a:t>www.incose.org/symp2017</a:t>
            </a:r>
            <a:endParaRPr lang="en-US" dirty="0">
              <a:solidFill>
                <a:srgbClr val="6D6D6D"/>
              </a:solidFill>
            </a:endParaRPr>
          </a:p>
        </p:txBody>
      </p:sp>
      <p:sp>
        <p:nvSpPr>
          <p:cNvPr id="6" name="Picture Placeholder 5"/>
          <p:cNvSpPr>
            <a:spLocks noGrp="1"/>
          </p:cNvSpPr>
          <p:nvPr>
            <p:ph type="pic" sz="quarter" idx="12"/>
          </p:nvPr>
        </p:nvSpPr>
        <p:spPr>
          <a:xfrm>
            <a:off x="609600" y="1524000"/>
            <a:ext cx="7823200" cy="4648200"/>
          </a:xfrm>
        </p:spPr>
        <p:txBody>
          <a:bodyPr/>
          <a:lstStyle/>
          <a:p>
            <a:r>
              <a:rPr lang="en-US" smtClean="0"/>
              <a:t>Click icon to add picture</a:t>
            </a:r>
            <a:endParaRPr lang="en-US"/>
          </a:p>
        </p:txBody>
      </p:sp>
      <p:sp>
        <p:nvSpPr>
          <p:cNvPr id="8" name="Text Placeholder 7"/>
          <p:cNvSpPr>
            <a:spLocks noGrp="1"/>
          </p:cNvSpPr>
          <p:nvPr>
            <p:ph type="body" sz="quarter" idx="13"/>
          </p:nvPr>
        </p:nvSpPr>
        <p:spPr>
          <a:xfrm>
            <a:off x="8737600" y="1524000"/>
            <a:ext cx="28448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96955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215" y="1402517"/>
            <a:ext cx="4019550" cy="3990975"/>
          </a:xfrm>
          <a:prstGeom prst="rect">
            <a:avLst/>
          </a:prstGeom>
        </p:spPr>
      </p:pic>
    </p:spTree>
    <p:extLst>
      <p:ext uri="{BB962C8B-B14F-4D97-AF65-F5344CB8AC3E}">
        <p14:creationId xmlns:p14="http://schemas.microsoft.com/office/powerpoint/2010/main" val="3542666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www.incose.org/symp2017</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590" y="3975759"/>
            <a:ext cx="11370608" cy="1123038"/>
          </a:xfrm>
        </p:spPr>
        <p:txBody>
          <a:bodyPr anchor="b"/>
          <a:lstStyle>
            <a:lvl1pPr algn="l">
              <a:defRPr sz="5997"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590" y="3093891"/>
            <a:ext cx="11370608" cy="867169"/>
          </a:xfrm>
        </p:spPr>
        <p:txBody>
          <a:bodyPr anchor="b"/>
          <a:lstStyle>
            <a:lvl1pPr marL="0" indent="0" algn="l">
              <a:buNone/>
              <a:defRPr sz="2399">
                <a:latin typeface="Arial"/>
                <a:cs typeface="Aria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dirty="0"/>
              <a:t>Subtitle Section</a:t>
            </a:r>
            <a:endParaRPr lang="fr-FR" dirty="0"/>
          </a:p>
        </p:txBody>
      </p:sp>
      <p:cxnSp>
        <p:nvCxnSpPr>
          <p:cNvPr id="32" name="Straight Connector 31"/>
          <p:cNvCxnSpPr/>
          <p:nvPr userDrawn="1"/>
        </p:nvCxnSpPr>
        <p:spPr>
          <a:xfrm>
            <a:off x="359590" y="5098797"/>
            <a:ext cx="30724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3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98">
                <a:solidFill>
                  <a:srgbClr val="981B1E"/>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3698">
                <a:latin typeface="+mn-lt"/>
              </a:defRPr>
            </a:lvl1pPr>
            <a:lvl2pPr>
              <a:defRPr sz="3198">
                <a:latin typeface="+mn-lt"/>
              </a:defRPr>
            </a:lvl2pPr>
            <a:lvl3pPr>
              <a:defRPr sz="2699">
                <a:latin typeface="+mn-lt"/>
              </a:defRPr>
            </a:lvl3pPr>
            <a:lvl4pPr>
              <a:defRPr sz="2399">
                <a:latin typeface="+mn-lt"/>
              </a:defRPr>
            </a:lvl4pPr>
            <a:lvl5pPr>
              <a:defRPr sz="2399">
                <a:latin typeface="+mn-lt"/>
              </a:defRPr>
            </a:lvl5pPr>
            <a:lvl6pPr>
              <a:defRPr sz="2399"/>
            </a:lvl6pPr>
            <a:lvl7pPr>
              <a:defRPr sz="2399"/>
            </a:lvl7pPr>
            <a:lvl8pPr>
              <a:defRPr sz="2399"/>
            </a:lvl8pPr>
            <a:lvl9pPr>
              <a:defRPr sz="23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1" y="1600202"/>
            <a:ext cx="5384800" cy="4525963"/>
          </a:xfrm>
        </p:spPr>
        <p:txBody>
          <a:bodyPr/>
          <a:lstStyle>
            <a:lvl1pPr>
              <a:defRPr sz="3698">
                <a:latin typeface="+mn-lt"/>
              </a:defRPr>
            </a:lvl1pPr>
            <a:lvl2pPr>
              <a:defRPr sz="3198">
                <a:latin typeface="+mn-lt"/>
              </a:defRPr>
            </a:lvl2pPr>
            <a:lvl3pPr>
              <a:defRPr sz="2699">
                <a:latin typeface="+mn-lt"/>
              </a:defRPr>
            </a:lvl3pPr>
            <a:lvl4pPr>
              <a:defRPr sz="2399">
                <a:latin typeface="+mn-lt"/>
              </a:defRPr>
            </a:lvl4pPr>
            <a:lvl5pPr>
              <a:defRPr sz="2399">
                <a:latin typeface="+mn-lt"/>
              </a:defRPr>
            </a:lvl5pPr>
            <a:lvl6pPr>
              <a:defRPr sz="2399"/>
            </a:lvl6pPr>
            <a:lvl7pPr>
              <a:defRPr sz="2399"/>
            </a:lvl7pPr>
            <a:lvl8pPr>
              <a:defRPr sz="2399"/>
            </a:lvl8pPr>
            <a:lvl9pPr>
              <a:defRPr sz="23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www.incose.org/symp2017</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75873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98">
                <a:solidFill>
                  <a:srgbClr val="981B1E"/>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1" y="1535114"/>
            <a:ext cx="5386917" cy="639763"/>
          </a:xfrm>
        </p:spPr>
        <p:txBody>
          <a:bodyPr anchor="b">
            <a:normAutofit/>
          </a:bodyPr>
          <a:lstStyle>
            <a:lvl1pPr marL="0" indent="0">
              <a:buNone/>
              <a:defRPr sz="2799" b="0">
                <a:solidFill>
                  <a:srgbClr val="981B1E"/>
                </a:solidFill>
                <a:latin typeface="+mn-lt"/>
              </a:defRPr>
            </a:lvl1pPr>
            <a:lvl2pPr marL="609463" indent="0">
              <a:buNone/>
              <a:defRPr sz="2699" b="1"/>
            </a:lvl2pPr>
            <a:lvl3pPr marL="1218925" indent="0">
              <a:buNone/>
              <a:defRPr sz="2399" b="1"/>
            </a:lvl3pPr>
            <a:lvl4pPr marL="1828388" indent="0">
              <a:buNone/>
              <a:defRPr sz="2099" b="1"/>
            </a:lvl4pPr>
            <a:lvl5pPr marL="2437851" indent="0">
              <a:buNone/>
              <a:defRPr sz="2099" b="1"/>
            </a:lvl5pPr>
            <a:lvl6pPr marL="3047314" indent="0">
              <a:buNone/>
              <a:defRPr sz="2099" b="1"/>
            </a:lvl6pPr>
            <a:lvl7pPr marL="3656777" indent="0">
              <a:buNone/>
              <a:defRPr sz="2099" b="1"/>
            </a:lvl7pPr>
            <a:lvl8pPr marL="4266239" indent="0">
              <a:buNone/>
              <a:defRPr sz="2099" b="1"/>
            </a:lvl8pPr>
            <a:lvl9pPr marL="4875702" indent="0">
              <a:buNone/>
              <a:defRPr sz="2099" b="1"/>
            </a:lvl9pPr>
          </a:lstStyle>
          <a:p>
            <a:pPr lvl="0"/>
            <a:r>
              <a:rPr lang="en-US" smtClean="0"/>
              <a:t>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198">
                <a:latin typeface="+mn-lt"/>
              </a:defRPr>
            </a:lvl1pPr>
            <a:lvl2pPr>
              <a:defRPr sz="2699">
                <a:latin typeface="+mn-lt"/>
              </a:defRPr>
            </a:lvl2pPr>
            <a:lvl3pPr>
              <a:defRPr sz="2399">
                <a:latin typeface="+mn-lt"/>
              </a:defRPr>
            </a:lvl3pPr>
            <a:lvl4pPr>
              <a:defRPr sz="2099">
                <a:latin typeface="+mn-lt"/>
              </a:defRPr>
            </a:lvl4pPr>
            <a:lvl5pPr>
              <a:defRPr sz="2099">
                <a:latin typeface="+mn-lt"/>
              </a:defRPr>
            </a:lvl5pPr>
            <a:lvl6pPr>
              <a:defRPr sz="2099"/>
            </a:lvl6pPr>
            <a:lvl7pPr>
              <a:defRPr sz="2099"/>
            </a:lvl7pPr>
            <a:lvl8pPr>
              <a:defRPr sz="2099"/>
            </a:lvl8pPr>
            <a:lvl9pPr>
              <a:defRPr sz="20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4"/>
            <a:ext cx="5389033" cy="639763"/>
          </a:xfrm>
        </p:spPr>
        <p:txBody>
          <a:bodyPr anchor="b">
            <a:normAutofit/>
          </a:bodyPr>
          <a:lstStyle>
            <a:lvl1pPr marL="0" indent="0">
              <a:buNone/>
              <a:defRPr sz="2799" b="0">
                <a:solidFill>
                  <a:srgbClr val="981B1E"/>
                </a:solidFill>
                <a:latin typeface="+mn-lt"/>
              </a:defRPr>
            </a:lvl1pPr>
            <a:lvl2pPr marL="609463" indent="0">
              <a:buNone/>
              <a:defRPr sz="2699" b="1"/>
            </a:lvl2pPr>
            <a:lvl3pPr marL="1218925" indent="0">
              <a:buNone/>
              <a:defRPr sz="2399" b="1"/>
            </a:lvl3pPr>
            <a:lvl4pPr marL="1828388" indent="0">
              <a:buNone/>
              <a:defRPr sz="2099" b="1"/>
            </a:lvl4pPr>
            <a:lvl5pPr marL="2437851" indent="0">
              <a:buNone/>
              <a:defRPr sz="2099" b="1"/>
            </a:lvl5pPr>
            <a:lvl6pPr marL="3047314" indent="0">
              <a:buNone/>
              <a:defRPr sz="2099" b="1"/>
            </a:lvl6pPr>
            <a:lvl7pPr marL="3656777" indent="0">
              <a:buNone/>
              <a:defRPr sz="2099" b="1"/>
            </a:lvl7pPr>
            <a:lvl8pPr marL="4266239" indent="0">
              <a:buNone/>
              <a:defRPr sz="2099" b="1"/>
            </a:lvl8pPr>
            <a:lvl9pPr marL="4875702" indent="0">
              <a:buNone/>
              <a:defRPr sz="2099"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198">
                <a:latin typeface="+mn-lt"/>
              </a:defRPr>
            </a:lvl1pPr>
            <a:lvl2pPr>
              <a:defRPr sz="2699">
                <a:latin typeface="+mn-lt"/>
              </a:defRPr>
            </a:lvl2pPr>
            <a:lvl3pPr>
              <a:defRPr sz="2399">
                <a:latin typeface="+mn-lt"/>
              </a:defRPr>
            </a:lvl3pPr>
            <a:lvl4pPr>
              <a:defRPr sz="2099">
                <a:latin typeface="+mn-lt"/>
              </a:defRPr>
            </a:lvl4pPr>
            <a:lvl5pPr>
              <a:defRPr sz="2099">
                <a:latin typeface="+mn-lt"/>
              </a:defRPr>
            </a:lvl5pPr>
            <a:lvl6pPr>
              <a:defRPr sz="2099"/>
            </a:lvl6pPr>
            <a:lvl7pPr>
              <a:defRPr sz="2099"/>
            </a:lvl7pPr>
            <a:lvl8pPr>
              <a:defRPr sz="2099"/>
            </a:lvl8pPr>
            <a:lvl9pPr>
              <a:defRPr sz="20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www.incose.org/symp2017</a:t>
            </a:r>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8530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98">
                <a:solidFill>
                  <a:srgbClr val="981B1E"/>
                </a:solidFill>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www.incose.org/symp2017</a:t>
            </a:r>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7725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www.incose.org/symp2017</a:t>
            </a:r>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65251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0">
                <a:solidFill>
                  <a:srgbClr val="981B1E"/>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6" cy="5853113"/>
          </a:xfrm>
        </p:spPr>
        <p:txBody>
          <a:bodyPr/>
          <a:lstStyle>
            <a:lvl1pPr>
              <a:defRPr sz="4298">
                <a:latin typeface="+mn-lt"/>
              </a:defRPr>
            </a:lvl1pPr>
            <a:lvl2pPr>
              <a:defRPr sz="3698">
                <a:latin typeface="+mn-lt"/>
              </a:defRPr>
            </a:lvl2pPr>
            <a:lvl3pPr>
              <a:defRPr sz="3198">
                <a:latin typeface="+mn-lt"/>
              </a:defRPr>
            </a:lvl3pPr>
            <a:lvl4pPr>
              <a:defRPr sz="2699">
                <a:latin typeface="+mn-lt"/>
              </a:defRPr>
            </a:lvl4pPr>
            <a:lvl5pPr>
              <a:defRPr sz="2699">
                <a:latin typeface="+mn-lt"/>
              </a:defRPr>
            </a:lvl5pPr>
            <a:lvl6pPr>
              <a:defRPr sz="2699"/>
            </a:lvl6pPr>
            <a:lvl7pPr>
              <a:defRPr sz="2699"/>
            </a:lvl7pPr>
            <a:lvl8pPr>
              <a:defRPr sz="2699"/>
            </a:lvl8pPr>
            <a:lvl9pPr>
              <a:defRPr sz="26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99">
                <a:latin typeface="+mn-lt"/>
              </a:defRPr>
            </a:lvl1pPr>
            <a:lvl2pPr marL="609463" indent="0">
              <a:buNone/>
              <a:defRPr sz="1599"/>
            </a:lvl2pPr>
            <a:lvl3pPr marL="1218925" indent="0">
              <a:buNone/>
              <a:defRPr sz="1299"/>
            </a:lvl3pPr>
            <a:lvl4pPr marL="1828388" indent="0">
              <a:buNone/>
              <a:defRPr sz="1199"/>
            </a:lvl4pPr>
            <a:lvl5pPr marL="2437851" indent="0">
              <a:buNone/>
              <a:defRPr sz="1199"/>
            </a:lvl5pPr>
            <a:lvl6pPr marL="3047314" indent="0">
              <a:buNone/>
              <a:defRPr sz="1199"/>
            </a:lvl6pPr>
            <a:lvl7pPr marL="3656777" indent="0">
              <a:buNone/>
              <a:defRPr sz="1199"/>
            </a:lvl7pPr>
            <a:lvl8pPr marL="4266239" indent="0">
              <a:buNone/>
              <a:defRPr sz="1199"/>
            </a:lvl8pPr>
            <a:lvl9pPr marL="4875702" indent="0">
              <a:buNone/>
              <a:defRPr sz="1199"/>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www.incose.org/symp2017</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7265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99" b="0">
                <a:solidFill>
                  <a:srgbClr val="981B1E"/>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98"/>
            </a:lvl1pPr>
            <a:lvl2pPr marL="609463" indent="0">
              <a:buNone/>
              <a:defRPr sz="3698"/>
            </a:lvl2pPr>
            <a:lvl3pPr marL="1218925" indent="0">
              <a:buNone/>
              <a:defRPr sz="3198"/>
            </a:lvl3pPr>
            <a:lvl4pPr marL="1828388" indent="0">
              <a:buNone/>
              <a:defRPr sz="2699"/>
            </a:lvl4pPr>
            <a:lvl5pPr marL="2437851" indent="0">
              <a:buNone/>
              <a:defRPr sz="2699"/>
            </a:lvl5pPr>
            <a:lvl6pPr marL="3047314" indent="0">
              <a:buNone/>
              <a:defRPr sz="2699"/>
            </a:lvl6pPr>
            <a:lvl7pPr marL="3656777" indent="0">
              <a:buNone/>
              <a:defRPr sz="2699"/>
            </a:lvl7pPr>
            <a:lvl8pPr marL="4266239" indent="0">
              <a:buNone/>
              <a:defRPr sz="2699"/>
            </a:lvl8pPr>
            <a:lvl9pPr marL="4875702" indent="0">
              <a:buNone/>
              <a:defRPr sz="2699"/>
            </a:lvl9pPr>
          </a:lstStyle>
          <a:p>
            <a:r>
              <a:rPr lang="en-US" smtClean="0"/>
              <a:t>Click icon to add picture</a:t>
            </a:r>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99">
                <a:latin typeface="+mn-lt"/>
              </a:defRPr>
            </a:lvl1pPr>
            <a:lvl2pPr marL="609463" indent="0">
              <a:buNone/>
              <a:defRPr sz="1599"/>
            </a:lvl2pPr>
            <a:lvl3pPr marL="1218925" indent="0">
              <a:buNone/>
              <a:defRPr sz="1299"/>
            </a:lvl3pPr>
            <a:lvl4pPr marL="1828388" indent="0">
              <a:buNone/>
              <a:defRPr sz="1199"/>
            </a:lvl4pPr>
            <a:lvl5pPr marL="2437851" indent="0">
              <a:buNone/>
              <a:defRPr sz="1199"/>
            </a:lvl5pPr>
            <a:lvl6pPr marL="3047314" indent="0">
              <a:buNone/>
              <a:defRPr sz="1199"/>
            </a:lvl6pPr>
            <a:lvl7pPr marL="3656777" indent="0">
              <a:buNone/>
              <a:defRPr sz="1199"/>
            </a:lvl7pPr>
            <a:lvl8pPr marL="4266239" indent="0">
              <a:buNone/>
              <a:defRPr sz="1199"/>
            </a:lvl8pPr>
            <a:lvl9pPr marL="4875702" indent="0">
              <a:buNone/>
              <a:defRPr sz="1199"/>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www.incose.org/symp2017</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51462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pic>
        <p:nvPicPr>
          <p:cNvPr id="8" name="Picture 7" descr="logo-IS.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00383" y="1"/>
            <a:ext cx="1191617" cy="997903"/>
          </a:xfrm>
          <a:prstGeom prst="rect">
            <a:avLst/>
          </a:prstGeom>
        </p:spPr>
      </p:pic>
      <p:sp>
        <p:nvSpPr>
          <p:cNvPr id="2" name="Title Placeholder 1"/>
          <p:cNvSpPr>
            <a:spLocks noGrp="1"/>
          </p:cNvSpPr>
          <p:nvPr>
            <p:ph type="title"/>
          </p:nvPr>
        </p:nvSpPr>
        <p:spPr>
          <a:xfrm>
            <a:off x="609601" y="274639"/>
            <a:ext cx="10972800" cy="1143000"/>
          </a:xfrm>
          <a:prstGeom prst="rect">
            <a:avLst/>
          </a:prstGeom>
        </p:spPr>
        <p:txBody>
          <a:bodyPr vert="horz" lIns="121954" tIns="60977" rIns="121954" bIns="6097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121954" tIns="60977" rIns="121954" bIns="60977"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121954" tIns="60977" rIns="121954" bIns="60977" rtlCol="0" anchor="ctr"/>
          <a:lstStyle>
            <a:lvl1pPr algn="l">
              <a:defRPr sz="1599">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954" tIns="60977" rIns="121954" bIns="60977" rtlCol="0" anchor="ctr"/>
          <a:lstStyle>
            <a:lvl1pPr algn="ctr">
              <a:defRPr sz="1599">
                <a:solidFill>
                  <a:schemeClr val="tx1">
                    <a:tint val="75000"/>
                  </a:schemeClr>
                </a:solidFill>
              </a:defRPr>
            </a:lvl1pPr>
          </a:lstStyle>
          <a:p>
            <a:r>
              <a:rPr lang="en-US" dirty="0" err="1"/>
              <a:t>www.incose.org</a:t>
            </a:r>
            <a:r>
              <a:rPr lang="en-US" dirty="0"/>
              <a:t>/symp2017</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54" tIns="60977" rIns="121954" bIns="60977" rtlCol="0" anchor="ctr"/>
          <a:lstStyle>
            <a:lvl1pPr algn="r">
              <a:defRPr sz="1599">
                <a:solidFill>
                  <a:schemeClr val="tx1">
                    <a:tint val="75000"/>
                  </a:schemeClr>
                </a:solidFill>
              </a:defRPr>
            </a:lvl1pPr>
          </a:lstStyle>
          <a:p>
            <a:fld id="{924B41C4-1474-8D42-B330-D2828683839D}" type="slidenum">
              <a:rPr lang="en-US" smtClean="0"/>
              <a:t>‹#›</a:t>
            </a:fld>
            <a:endParaRPr lang="en-US" dirty="0"/>
          </a:p>
        </p:txBody>
      </p:sp>
    </p:spTree>
    <p:extLst>
      <p:ext uri="{BB962C8B-B14F-4D97-AF65-F5344CB8AC3E}">
        <p14:creationId xmlns:p14="http://schemas.microsoft.com/office/powerpoint/2010/main" val="3000745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0" r:id="rId13"/>
    <p:sldLayoutId id="2147483701" r:id="rId14"/>
    <p:sldLayoutId id="2147483686" r:id="rId15"/>
    <p:sldLayoutId id="2147483688" r:id="rId16"/>
    <p:sldLayoutId id="2147483697" r:id="rId17"/>
  </p:sldLayoutIdLst>
  <p:timing>
    <p:tnLst>
      <p:par>
        <p:cTn id="1" dur="indefinite" restart="never" nodeType="tmRoot"/>
      </p:par>
    </p:tnLst>
  </p:timing>
  <p:hf hdr="0" ftr="0" dt="0"/>
  <p:txStyles>
    <p:titleStyle>
      <a:lvl1pPr algn="l" defTabSz="609463" rtl="0" eaLnBrk="1" latinLnBrk="0" hangingPunct="1">
        <a:spcBef>
          <a:spcPct val="0"/>
        </a:spcBef>
        <a:buNone/>
        <a:defRPr sz="4398" kern="1200">
          <a:solidFill>
            <a:srgbClr val="981B1E"/>
          </a:solidFill>
          <a:latin typeface="+mj-lt"/>
          <a:ea typeface="+mj-ea"/>
          <a:cs typeface="Arial"/>
        </a:defRPr>
      </a:lvl1pPr>
    </p:titleStyle>
    <p:bodyStyle>
      <a:lvl1pPr marL="457097" indent="-457097" algn="l" defTabSz="609463" rtl="0" eaLnBrk="1" latinLnBrk="0" hangingPunct="1">
        <a:spcBef>
          <a:spcPct val="20000"/>
        </a:spcBef>
        <a:buFont typeface="Arial"/>
        <a:buChar char="•"/>
        <a:defRPr sz="4298" kern="1200">
          <a:solidFill>
            <a:schemeClr val="tx1"/>
          </a:solidFill>
          <a:latin typeface="+mn-lt"/>
          <a:ea typeface="+mn-ea"/>
          <a:cs typeface="Arial"/>
        </a:defRPr>
      </a:lvl1pPr>
      <a:lvl2pPr marL="990377" indent="-380914" algn="l" defTabSz="609463" rtl="0" eaLnBrk="1" latinLnBrk="0" hangingPunct="1">
        <a:spcBef>
          <a:spcPct val="20000"/>
        </a:spcBef>
        <a:buFont typeface="Arial"/>
        <a:buChar char="–"/>
        <a:defRPr sz="3698" kern="1200">
          <a:solidFill>
            <a:schemeClr val="tx1"/>
          </a:solidFill>
          <a:latin typeface="+mn-lt"/>
          <a:ea typeface="+mn-ea"/>
          <a:cs typeface="Arial"/>
        </a:defRPr>
      </a:lvl2pPr>
      <a:lvl3pPr marL="1523657" indent="-304732" algn="l" defTabSz="609463" rtl="0" eaLnBrk="1" latinLnBrk="0" hangingPunct="1">
        <a:spcBef>
          <a:spcPct val="20000"/>
        </a:spcBef>
        <a:buFont typeface="Arial"/>
        <a:buChar char="•"/>
        <a:defRPr sz="3198" kern="1200">
          <a:solidFill>
            <a:schemeClr val="tx1"/>
          </a:solidFill>
          <a:latin typeface="+mn-lt"/>
          <a:ea typeface="+mn-ea"/>
          <a:cs typeface="Arial"/>
        </a:defRPr>
      </a:lvl3pPr>
      <a:lvl4pPr marL="2133120" indent="-304732" algn="l" defTabSz="609463" rtl="0" eaLnBrk="1" latinLnBrk="0" hangingPunct="1">
        <a:spcBef>
          <a:spcPct val="20000"/>
        </a:spcBef>
        <a:buFont typeface="Arial"/>
        <a:buChar char="–"/>
        <a:defRPr sz="2699" kern="1200">
          <a:solidFill>
            <a:schemeClr val="tx1"/>
          </a:solidFill>
          <a:latin typeface="+mn-lt"/>
          <a:ea typeface="+mn-ea"/>
          <a:cs typeface="Arial"/>
        </a:defRPr>
      </a:lvl4pPr>
      <a:lvl5pPr marL="2742582" indent="-304732" algn="l" defTabSz="609463" rtl="0" eaLnBrk="1" latinLnBrk="0" hangingPunct="1">
        <a:spcBef>
          <a:spcPct val="20000"/>
        </a:spcBef>
        <a:buFont typeface="Arial"/>
        <a:buChar char="»"/>
        <a:defRPr sz="2699" kern="1200">
          <a:solidFill>
            <a:schemeClr val="tx1"/>
          </a:solidFill>
          <a:latin typeface="+mn-lt"/>
          <a:ea typeface="+mn-ea"/>
          <a:cs typeface="Arial"/>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2900"/>
            <a:ext cx="10972800" cy="8001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10972800" cy="46482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 y="6387664"/>
            <a:ext cx="6096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BFEBEB0A-9E3D-4B14-9782-E2AE3DA60D96}"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9" name="Rectangle 8"/>
          <p:cNvSpPr/>
          <p:nvPr/>
        </p:nvSpPr>
        <p:spPr>
          <a:xfrm>
            <a:off x="609600" y="1234967"/>
            <a:ext cx="115824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TextBox 9"/>
          <p:cNvSpPr txBox="1"/>
          <p:nvPr userDrawn="1"/>
        </p:nvSpPr>
        <p:spPr>
          <a:xfrm>
            <a:off x="7315200" y="6400800"/>
            <a:ext cx="4470400" cy="369332"/>
          </a:xfrm>
          <a:prstGeom prst="rect">
            <a:avLst/>
          </a:prstGeom>
          <a:noFill/>
          <a:ln>
            <a:noFill/>
          </a:ln>
        </p:spPr>
        <p:txBody>
          <a:bodyPr wrap="square" rtlCol="0">
            <a:spAutoFit/>
          </a:bodyPr>
          <a:lstStyle/>
          <a:p>
            <a:pPr algn="r"/>
            <a:r>
              <a:rPr lang="en-US" sz="1800" dirty="0" smtClean="0">
                <a:solidFill>
                  <a:srgbClr val="AB192D"/>
                </a:solidFill>
                <a:latin typeface="Times New Roman" pitchFamily="18" charset="0"/>
                <a:cs typeface="Times New Roman" pitchFamily="18" charset="0"/>
              </a:rPr>
              <a:t>Worcester Polytechnic Institute</a:t>
            </a:r>
            <a:endParaRPr lang="en-US" sz="1800" dirty="0">
              <a:solidFill>
                <a:srgbClr val="AB192D"/>
              </a:solidFill>
              <a:latin typeface="Times New Roman" pitchFamily="18" charset="0"/>
              <a:cs typeface="Times New Roman" pitchFamily="18" charset="0"/>
            </a:endParaRPr>
          </a:p>
        </p:txBody>
      </p:sp>
      <p:sp>
        <p:nvSpPr>
          <p:cNvPr id="13" name="Footer Placeholder 2"/>
          <p:cNvSpPr>
            <a:spLocks noGrp="1"/>
          </p:cNvSpPr>
          <p:nvPr>
            <p:ph type="ftr" sz="quarter" idx="3"/>
          </p:nvPr>
        </p:nvSpPr>
        <p:spPr>
          <a:xfrm>
            <a:off x="609600" y="6400800"/>
            <a:ext cx="6807200" cy="304800"/>
          </a:xfrm>
          <a:prstGeom prst="rect">
            <a:avLst/>
          </a:prstGeom>
        </p:spPr>
        <p:txBody>
          <a:bodyPr/>
          <a:lstStyle>
            <a:lvl1pPr>
              <a:defRPr sz="1600" b="0">
                <a:solidFill>
                  <a:schemeClr val="tx2"/>
                </a:solidFill>
              </a:defRPr>
            </a:lvl1pPr>
          </a:lstStyle>
          <a:p>
            <a:r>
              <a:rPr lang="en-US" smtClean="0">
                <a:solidFill>
                  <a:srgbClr val="6D6D6D"/>
                </a:solidFill>
              </a:rPr>
              <a:t>www.incose.org/symp2017</a:t>
            </a:r>
            <a:endParaRPr lang="en-US" dirty="0">
              <a:solidFill>
                <a:srgbClr val="6D6D6D"/>
              </a:solidFill>
            </a:endParaRPr>
          </a:p>
        </p:txBody>
      </p:sp>
    </p:spTree>
    <p:extLst>
      <p:ext uri="{BB962C8B-B14F-4D97-AF65-F5344CB8AC3E}">
        <p14:creationId xmlns:p14="http://schemas.microsoft.com/office/powerpoint/2010/main" val="29031794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cose.org/academic-affairs-and-careers/se-education" TargetMode="External"/><Relationship Id="rId2" Type="http://schemas.openxmlformats.org/officeDocument/2006/relationships/hyperlink" Target="http://www.incose.org/" TargetMode="External"/><Relationship Id="rId1" Type="http://schemas.openxmlformats.org/officeDocument/2006/relationships/slideLayout" Target="../slideLayouts/slideLayout6.xml"/><Relationship Id="rId5" Type="http://schemas.openxmlformats.org/officeDocument/2006/relationships/hyperlink" Target="https://www.incose.org/systems-engineering-certification/certification-agreements/equivalency-programs" TargetMode="External"/><Relationship Id="rId4" Type="http://schemas.openxmlformats.org/officeDocument/2006/relationships/hyperlink" Target="https://www.incose.org/docs/default-source/aboutse/se-academic-program-directory0231BA07E0A3.pdf?sfvrsn=a06bdc6_22"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wpi.edu/academics/departments/systems-engineering" TargetMode="External"/><Relationship Id="rId2" Type="http://schemas.openxmlformats.org/officeDocument/2006/relationships/hyperlink" Target="mailto:mfahern@wpi.edu" TargetMode="Externa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91393" y="2140212"/>
            <a:ext cx="11370608" cy="1491994"/>
          </a:xfrm>
          <a:prstGeom prst="rect">
            <a:avLst/>
          </a:prstGeom>
        </p:spPr>
        <p:txBody>
          <a:bodyPr vert="horz" lIns="121954" tIns="60977" rIns="121954" bIns="60977" rtlCol="0" anchor="ctr">
            <a:noAutofit/>
          </a:bodyPr>
          <a:lstStyle>
            <a:lvl1pPr algn="l" defTabSz="609463" rtl="0" eaLnBrk="1" latinLnBrk="0" hangingPunct="1">
              <a:spcBef>
                <a:spcPct val="0"/>
              </a:spcBef>
              <a:buNone/>
              <a:defRPr sz="4398" kern="1200">
                <a:solidFill>
                  <a:srgbClr val="981B1E"/>
                </a:solidFill>
                <a:latin typeface="+mj-lt"/>
                <a:ea typeface="+mj-ea"/>
                <a:cs typeface="Open Sans"/>
              </a:defRPr>
            </a:lvl1pPr>
          </a:lstStyle>
          <a:p>
            <a:r>
              <a:rPr lang="en-US" sz="4000" b="1" dirty="0"/>
              <a:t>In </a:t>
            </a:r>
            <a:r>
              <a:rPr lang="en-US" sz="4000" b="1" dirty="0" smtClean="0"/>
              <a:t>this </a:t>
            </a:r>
            <a:r>
              <a:rPr lang="en-US" sz="4000" b="1" dirty="0"/>
              <a:t>Complex Age of Digitalization, Professional Development is Crucial</a:t>
            </a:r>
          </a:p>
        </p:txBody>
      </p:sp>
      <p:sp>
        <p:nvSpPr>
          <p:cNvPr id="7" name="Subtitle 2"/>
          <p:cNvSpPr txBox="1">
            <a:spLocks/>
          </p:cNvSpPr>
          <p:nvPr/>
        </p:nvSpPr>
        <p:spPr>
          <a:xfrm>
            <a:off x="291392" y="4034116"/>
            <a:ext cx="5887951" cy="2266792"/>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1" u="none" strike="noStrike" kern="1200" cap="none" spc="0" normalizeH="0" baseline="0" noProof="0" dirty="0" smtClean="0">
                <a:ln>
                  <a:noFill/>
                </a:ln>
                <a:solidFill>
                  <a:sysClr val="windowText" lastClr="000000"/>
                </a:solidFill>
                <a:effectLst/>
                <a:uLnTx/>
                <a:uFillTx/>
                <a:latin typeface="Calibri"/>
                <a:ea typeface="+mn-ea"/>
                <a:cs typeface="+mn-cs"/>
              </a:rPr>
              <a:t>Don S. Gelosh, PhD, CSEP-</a:t>
            </a:r>
            <a:r>
              <a:rPr kumimoji="0" lang="en-US" sz="2800" b="1" i="1" u="none" strike="noStrike" kern="1200" cap="none" spc="0" normalizeH="0" baseline="0" noProof="0" dirty="0" err="1" smtClean="0">
                <a:ln>
                  <a:noFill/>
                </a:ln>
                <a:solidFill>
                  <a:sysClr val="windowText" lastClr="000000"/>
                </a:solidFill>
                <a:effectLst/>
                <a:uLnTx/>
                <a:uFillTx/>
                <a:latin typeface="Calibri"/>
                <a:ea typeface="+mn-ea"/>
                <a:cs typeface="+mn-cs"/>
              </a:rPr>
              <a:t>Acq</a:t>
            </a:r>
            <a:endParaRPr kumimoji="0" lang="en-US" sz="2800" b="1"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1" u="none" strike="noStrike" kern="1200" cap="none" spc="0" normalizeH="0" baseline="0" noProof="0" dirty="0" smtClean="0">
                <a:ln>
                  <a:noFill/>
                </a:ln>
                <a:solidFill>
                  <a:sysClr val="windowText" lastClr="000000"/>
                </a:solidFill>
                <a:effectLst/>
                <a:uLnTx/>
                <a:uFillTx/>
                <a:latin typeface="Calibri"/>
                <a:ea typeface="+mn-ea"/>
                <a:cs typeface="+mn-cs"/>
              </a:rPr>
              <a:t>Director, Systems Engineering Programs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1" u="none" strike="noStrike" kern="1200" cap="none" spc="0" normalizeH="0" baseline="0" noProof="0" dirty="0" smtClean="0">
                <a:ln>
                  <a:noFill/>
                </a:ln>
                <a:solidFill>
                  <a:sysClr val="windowText" lastClr="000000"/>
                </a:solidFill>
                <a:effectLst/>
                <a:uLnTx/>
                <a:uFillTx/>
                <a:latin typeface="Calibri"/>
                <a:ea typeface="+mn-ea"/>
                <a:cs typeface="+mn-cs"/>
              </a:rPr>
              <a:t>Worcester Polytechnic Institute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000" b="1" i="1" dirty="0" smtClean="0">
              <a:solidFill>
                <a:sysClr val="windowText" lastClr="000000"/>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b="1" i="1" dirty="0" smtClean="0">
                <a:solidFill>
                  <a:sysClr val="windowText" lastClr="000000"/>
                </a:solidFill>
                <a:latin typeface="Calibri"/>
              </a:rPr>
              <a:t>Services Director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1" u="none" strike="noStrike" kern="1200" cap="none" spc="0" normalizeH="0" baseline="0" noProof="0" dirty="0" smtClean="0">
                <a:ln>
                  <a:noFill/>
                </a:ln>
                <a:solidFill>
                  <a:sysClr val="windowText" lastClr="000000"/>
                </a:solidFill>
                <a:effectLst/>
                <a:uLnTx/>
                <a:uFillTx/>
                <a:latin typeface="Calibri"/>
                <a:ea typeface="+mn-ea"/>
                <a:cs typeface="+mn-cs"/>
              </a:rPr>
              <a:t>International</a:t>
            </a:r>
            <a:r>
              <a:rPr kumimoji="0" lang="en-US" sz="2400" b="1" i="1" u="none" strike="noStrike" kern="1200" cap="none" spc="0" normalizeH="0" noProof="0" dirty="0" smtClean="0">
                <a:ln>
                  <a:noFill/>
                </a:ln>
                <a:solidFill>
                  <a:sysClr val="windowText" lastClr="000000"/>
                </a:solidFill>
                <a:effectLst/>
                <a:uLnTx/>
                <a:uFillTx/>
                <a:latin typeface="Calibri"/>
                <a:ea typeface="+mn-ea"/>
                <a:cs typeface="+mn-cs"/>
              </a:rPr>
              <a:t> Council on Systems Engineering</a:t>
            </a:r>
            <a:endParaRPr kumimoji="0" lang="en-US" sz="2400" b="1" i="1"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5" name="Picture 15" descr="INCOSE logo®_280px-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109536"/>
            <a:ext cx="1467380" cy="98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8798483" y="5164765"/>
            <a:ext cx="2936317" cy="950143"/>
          </a:xfrm>
          <a:prstGeom prst="rect">
            <a:avLst/>
          </a:prstGeom>
        </p:spPr>
      </p:pic>
      <p:sp>
        <p:nvSpPr>
          <p:cNvPr id="9" name="TextBox 8"/>
          <p:cNvSpPr txBox="1"/>
          <p:nvPr/>
        </p:nvSpPr>
        <p:spPr>
          <a:xfrm>
            <a:off x="2884223" y="6538914"/>
            <a:ext cx="6423553" cy="276999"/>
          </a:xfrm>
          <a:prstGeom prst="rect">
            <a:avLst/>
          </a:prstGeom>
          <a:noFill/>
        </p:spPr>
        <p:txBody>
          <a:bodyPr wrap="none" rtlCol="0">
            <a:spAutoFit/>
          </a:bodyPr>
          <a:lstStyle/>
          <a:p>
            <a:r>
              <a:rPr lang="en-US" sz="1200" b="1" dirty="0"/>
              <a:t>Copyright © </a:t>
            </a:r>
            <a:r>
              <a:rPr lang="en-US" sz="1200" b="1" dirty="0" smtClean="0"/>
              <a:t>2019 by Don Gelosh.  </a:t>
            </a:r>
            <a:r>
              <a:rPr lang="en-US" sz="1200" b="1" dirty="0"/>
              <a:t>Permission granted to INCOSE to publish and use</a:t>
            </a:r>
            <a:r>
              <a:rPr lang="en-US" sz="1200" b="1" dirty="0" smtClean="0"/>
              <a:t>.</a:t>
            </a:r>
            <a:endParaRPr lang="en-US" sz="1200" b="1" dirty="0"/>
          </a:p>
        </p:txBody>
      </p:sp>
      <p:sp>
        <p:nvSpPr>
          <p:cNvPr id="10" name="Slide Number Placeholder 9"/>
          <p:cNvSpPr>
            <a:spLocks noGrp="1"/>
          </p:cNvSpPr>
          <p:nvPr>
            <p:ph type="sldNum" sz="quarter" idx="12"/>
          </p:nvPr>
        </p:nvSpPr>
        <p:spPr/>
        <p:txBody>
          <a:bodyPr/>
          <a:lstStyle/>
          <a:p>
            <a:fld id="{924B41C4-1474-8D42-B330-D2828683839D}" type="slidenum">
              <a:rPr lang="en-US" smtClean="0"/>
              <a:t>1</a:t>
            </a:fld>
            <a:endParaRPr lang="en-US" dirty="0"/>
          </a:p>
        </p:txBody>
      </p:sp>
    </p:spTree>
    <p:extLst>
      <p:ext uri="{BB962C8B-B14F-4D97-AF65-F5344CB8AC3E}">
        <p14:creationId xmlns:p14="http://schemas.microsoft.com/office/powerpoint/2010/main" val="1720329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txBox="1">
            <a:spLocks/>
          </p:cNvSpPr>
          <p:nvPr/>
        </p:nvSpPr>
        <p:spPr bwMode="auto">
          <a:xfrm>
            <a:off x="9906000" y="6629400"/>
            <a:ext cx="533400" cy="2286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defPPr>
              <a:defRPr lang="en-US"/>
            </a:defPPr>
            <a:lvl1pPr marL="0" algn="r" defTabSz="914400" rtl="0" eaLnBrk="1" latinLnBrk="0" hangingPunct="1">
              <a:lnSpc>
                <a:spcPct val="120000"/>
              </a:lnSpc>
              <a:spcAft>
                <a:spcPct val="0"/>
              </a:spcAft>
              <a:buClrTx/>
              <a:defRPr sz="1000" kern="1200">
                <a:solidFill>
                  <a:srgbClr val="991C1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defRPr/>
            </a:pPr>
            <a:fld id="{8A3A1F98-3DD5-4E82-9A00-D9431E701959}" type="slidenum">
              <a:rPr lang="en-US" b="1">
                <a:latin typeface="Arial" panose="020B0604020202020204" pitchFamily="34" charset="0"/>
                <a:cs typeface="Arial" panose="020B0604020202020204" pitchFamily="34" charset="0"/>
              </a:rPr>
              <a:pPr eaLnBrk="0" fontAlgn="base" hangingPunct="0">
                <a:spcBef>
                  <a:spcPct val="0"/>
                </a:spcBef>
                <a:defRPr/>
              </a:pPr>
              <a:t>10</a:t>
            </a:fld>
            <a:endParaRPr lang="en-US" b="1"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2039551" y="1521083"/>
            <a:ext cx="4058545" cy="2222236"/>
          </a:xfrm>
          <a:prstGeom prst="rect">
            <a:avLst/>
          </a:prstGeom>
          <a:solidFill>
            <a:srgbClr val="FFFFCC"/>
          </a:solidFill>
          <a:ln w="12700">
            <a:solidFill>
              <a:srgbClr val="000000"/>
            </a:solidFill>
            <a:miter lim="800000"/>
            <a:headEnd/>
            <a:tailEnd/>
          </a:ln>
          <a:effectLst/>
        </p:spPr>
        <p:txBody>
          <a:bodyPr vert="horz" wrap="square" lIns="69056" tIns="33338" rIns="69056" bIns="33338" numCol="1" anchor="t" anchorCtr="0" compatLnSpc="1">
            <a:prstTxWarp prst="textNoShape">
              <a:avLst/>
            </a:prstTxWarp>
          </a:bodyPr>
          <a:lstStyle>
            <a:lvl1pPr algn="l" rtl="0" fontAlgn="base">
              <a:spcBef>
                <a:spcPct val="100000"/>
              </a:spcBef>
              <a:spcAft>
                <a:spcPct val="0"/>
              </a:spcAft>
              <a:defRPr sz="2000">
                <a:solidFill>
                  <a:schemeClr val="tx1"/>
                </a:solidFill>
                <a:latin typeface="+mn-lt"/>
                <a:ea typeface="+mn-ea"/>
                <a:cs typeface="+mn-cs"/>
              </a:defRPr>
            </a:lvl1pPr>
            <a:lvl2pPr marL="342900" indent="-228600" algn="l" rtl="0" fontAlgn="base">
              <a:spcBef>
                <a:spcPct val="40000"/>
              </a:spcBef>
              <a:spcAft>
                <a:spcPct val="0"/>
              </a:spcAft>
              <a:buClr>
                <a:srgbClr val="00356B"/>
              </a:buClr>
              <a:buFont typeface="Wingdings" pitchFamily="2" charset="2"/>
              <a:buChar char="§"/>
              <a:defRPr sz="2000">
                <a:solidFill>
                  <a:srgbClr val="000000"/>
                </a:solidFill>
                <a:latin typeface="+mn-lt"/>
              </a:defRPr>
            </a:lvl2pPr>
            <a:lvl3pPr marL="685800" indent="-228600" algn="l" rtl="0" fontAlgn="base">
              <a:spcBef>
                <a:spcPct val="0"/>
              </a:spcBef>
              <a:spcAft>
                <a:spcPct val="0"/>
              </a:spcAft>
              <a:buClr>
                <a:srgbClr val="00356B"/>
              </a:buClr>
              <a:buChar char="–"/>
              <a:defRPr>
                <a:solidFill>
                  <a:srgbClr val="000000"/>
                </a:solidFill>
                <a:latin typeface="+mn-lt"/>
              </a:defRPr>
            </a:lvl3pPr>
            <a:lvl4pPr marL="971550" indent="-171450" algn="l" rtl="0" fontAlgn="base">
              <a:spcBef>
                <a:spcPct val="0"/>
              </a:spcBef>
              <a:spcAft>
                <a:spcPct val="0"/>
              </a:spcAft>
              <a:buClr>
                <a:srgbClr val="00356B"/>
              </a:buClr>
              <a:buFont typeface="Arial" charset="0"/>
              <a:buChar char="•"/>
              <a:defRPr sz="1600">
                <a:solidFill>
                  <a:srgbClr val="000000"/>
                </a:solidFill>
                <a:latin typeface="+mn-lt"/>
              </a:defRPr>
            </a:lvl4pPr>
            <a:lvl5pPr marL="1257300" indent="-171450" algn="l" rtl="0" fontAlgn="base">
              <a:spcBef>
                <a:spcPct val="0"/>
              </a:spcBef>
              <a:spcAft>
                <a:spcPct val="0"/>
              </a:spcAft>
              <a:buClr>
                <a:srgbClr val="00356B"/>
              </a:buClr>
              <a:buChar char="-"/>
              <a:defRPr sz="1600">
                <a:solidFill>
                  <a:schemeClr val="tx1"/>
                </a:solidFill>
                <a:latin typeface="+mn-lt"/>
              </a:defRPr>
            </a:lvl5pPr>
            <a:lvl6pPr marL="1714500" indent="-171450" algn="l" rtl="0" fontAlgn="base">
              <a:spcBef>
                <a:spcPct val="0"/>
              </a:spcBef>
              <a:spcAft>
                <a:spcPct val="0"/>
              </a:spcAft>
              <a:buClr>
                <a:srgbClr val="00356B"/>
              </a:buClr>
              <a:buChar char="-"/>
              <a:defRPr sz="1600">
                <a:solidFill>
                  <a:schemeClr val="tx1"/>
                </a:solidFill>
                <a:latin typeface="+mn-lt"/>
              </a:defRPr>
            </a:lvl6pPr>
            <a:lvl7pPr marL="2171700" indent="-171450" algn="l" rtl="0" fontAlgn="base">
              <a:spcBef>
                <a:spcPct val="0"/>
              </a:spcBef>
              <a:spcAft>
                <a:spcPct val="0"/>
              </a:spcAft>
              <a:buClr>
                <a:srgbClr val="00356B"/>
              </a:buClr>
              <a:buChar char="-"/>
              <a:defRPr sz="1600">
                <a:solidFill>
                  <a:schemeClr val="tx1"/>
                </a:solidFill>
                <a:latin typeface="+mn-lt"/>
              </a:defRPr>
            </a:lvl7pPr>
            <a:lvl8pPr marL="2628900" indent="-171450" algn="l" rtl="0" fontAlgn="base">
              <a:spcBef>
                <a:spcPct val="0"/>
              </a:spcBef>
              <a:spcAft>
                <a:spcPct val="0"/>
              </a:spcAft>
              <a:buClr>
                <a:srgbClr val="00356B"/>
              </a:buClr>
              <a:buChar char="-"/>
              <a:defRPr sz="1600">
                <a:solidFill>
                  <a:schemeClr val="tx1"/>
                </a:solidFill>
                <a:latin typeface="+mn-lt"/>
              </a:defRPr>
            </a:lvl8pPr>
            <a:lvl9pPr marL="3086100" indent="-171450" algn="l" rtl="0" fontAlgn="base">
              <a:spcBef>
                <a:spcPct val="0"/>
              </a:spcBef>
              <a:spcAft>
                <a:spcPct val="0"/>
              </a:spcAft>
              <a:buClr>
                <a:srgbClr val="00356B"/>
              </a:buClr>
              <a:buChar char="-"/>
              <a:defRPr sz="1600">
                <a:solidFill>
                  <a:schemeClr val="tx1"/>
                </a:solidFill>
                <a:latin typeface="+mn-lt"/>
              </a:defRPr>
            </a:lvl9pPr>
          </a:lstStyle>
          <a:p>
            <a:pPr defTabSz="685800">
              <a:defRPr/>
            </a:pPr>
            <a:r>
              <a:rPr lang="en-US" sz="1800" b="1" kern="0" dirty="0">
                <a:solidFill>
                  <a:srgbClr val="000000"/>
                </a:solidFill>
                <a:latin typeface="Arial"/>
              </a:rPr>
              <a:t>Systems Engineers must communicate:</a:t>
            </a:r>
          </a:p>
          <a:p>
            <a:pPr marL="257175" lvl="1" indent="-171450" defTabSz="685800">
              <a:defRPr/>
            </a:pPr>
            <a:r>
              <a:rPr lang="en-US" sz="1800" b="1" kern="0" dirty="0">
                <a:latin typeface="Arial"/>
              </a:rPr>
              <a:t>ideas</a:t>
            </a:r>
          </a:p>
          <a:p>
            <a:pPr marL="257175" lvl="1" indent="-171450" defTabSz="685800">
              <a:defRPr/>
            </a:pPr>
            <a:r>
              <a:rPr lang="en-US" sz="1800" b="1" kern="0" dirty="0">
                <a:latin typeface="Arial"/>
              </a:rPr>
              <a:t>concepts</a:t>
            </a:r>
          </a:p>
          <a:p>
            <a:pPr marL="257175" lvl="1" indent="-171450" defTabSz="685800">
              <a:defRPr/>
            </a:pPr>
            <a:r>
              <a:rPr lang="en-US" sz="1800" b="1" kern="0" dirty="0">
                <a:latin typeface="Arial"/>
              </a:rPr>
              <a:t>requirements</a:t>
            </a:r>
          </a:p>
          <a:p>
            <a:pPr marL="257175" lvl="1" indent="-171450" defTabSz="685800">
              <a:defRPr/>
            </a:pPr>
            <a:r>
              <a:rPr lang="en-US" sz="1800" b="1" kern="0" dirty="0">
                <a:latin typeface="Arial"/>
              </a:rPr>
              <a:t>solutions</a:t>
            </a:r>
          </a:p>
        </p:txBody>
      </p:sp>
      <p:sp>
        <p:nvSpPr>
          <p:cNvPr id="9" name="Text Box 74"/>
          <p:cNvSpPr txBox="1">
            <a:spLocks noChangeArrowheads="1"/>
          </p:cNvSpPr>
          <p:nvPr/>
        </p:nvSpPr>
        <p:spPr bwMode="auto">
          <a:xfrm>
            <a:off x="4068823" y="2084337"/>
            <a:ext cx="3751229" cy="1966167"/>
          </a:xfrm>
          <a:prstGeom prst="rect">
            <a:avLst/>
          </a:prstGeom>
          <a:solidFill>
            <a:srgbClr val="FFC9DA"/>
          </a:solidFill>
          <a:ln w="12700">
            <a:solidFill>
              <a:srgbClr val="000000"/>
            </a:solidFill>
            <a:miter lim="800000"/>
            <a:headEnd/>
            <a:tailEnd/>
          </a:ln>
        </p:spPr>
        <p:txBody>
          <a:bodyPr lIns="69056" tIns="33338" rIns="69056" bIns="33338"/>
          <a:lstStyle/>
          <a:p>
            <a:pPr defTabSz="685800" fontAlgn="base">
              <a:spcBef>
                <a:spcPct val="100000"/>
              </a:spcBef>
              <a:spcAft>
                <a:spcPct val="0"/>
              </a:spcAft>
              <a:defRPr/>
            </a:pPr>
            <a:r>
              <a:rPr lang="en-US" b="1" kern="0" dirty="0">
                <a:solidFill>
                  <a:srgbClr val="000000"/>
                </a:solidFill>
                <a:latin typeface="Arial"/>
                <a:ea typeface="ＭＳ Ｐゴシック" pitchFamily="-109" charset="-128"/>
              </a:rPr>
              <a:t>Across organizational:</a:t>
            </a:r>
          </a:p>
          <a:p>
            <a:pPr marL="257175" lvl="1" indent="-171450" defTabSz="685800" fontAlgn="base">
              <a:spcBef>
                <a:spcPct val="40000"/>
              </a:spcBef>
              <a:spcAft>
                <a:spcPct val="0"/>
              </a:spcAft>
              <a:buClr>
                <a:srgbClr val="2E3C96"/>
              </a:buClr>
              <a:buFont typeface="Wingdings" pitchFamily="2" charset="2"/>
              <a:buChar char="§"/>
              <a:defRPr/>
            </a:pPr>
            <a:r>
              <a:rPr lang="en-US" b="1" kern="0" dirty="0">
                <a:solidFill>
                  <a:srgbClr val="000000"/>
                </a:solidFill>
                <a:latin typeface="Arial"/>
                <a:ea typeface="ＭＳ Ｐゴシック" pitchFamily="-109" charset="-128"/>
              </a:rPr>
              <a:t>boundaries</a:t>
            </a:r>
          </a:p>
          <a:p>
            <a:pPr marL="257175" lvl="1" indent="-171450" defTabSz="685800" fontAlgn="base">
              <a:spcBef>
                <a:spcPct val="40000"/>
              </a:spcBef>
              <a:spcAft>
                <a:spcPct val="0"/>
              </a:spcAft>
              <a:buClr>
                <a:srgbClr val="2E3C96"/>
              </a:buClr>
              <a:buFont typeface="Wingdings" pitchFamily="2" charset="2"/>
              <a:buChar char="§"/>
              <a:defRPr/>
            </a:pPr>
            <a:r>
              <a:rPr lang="en-US" b="1" kern="0" dirty="0">
                <a:solidFill>
                  <a:srgbClr val="000000"/>
                </a:solidFill>
                <a:latin typeface="Arial"/>
                <a:ea typeface="ＭＳ Ｐゴシック" pitchFamily="-109" charset="-128"/>
              </a:rPr>
              <a:t>levels</a:t>
            </a:r>
          </a:p>
          <a:p>
            <a:pPr marL="257175" lvl="1" indent="-171450" defTabSz="685800" fontAlgn="base">
              <a:spcBef>
                <a:spcPct val="40000"/>
              </a:spcBef>
              <a:spcAft>
                <a:spcPct val="0"/>
              </a:spcAft>
              <a:buClr>
                <a:srgbClr val="2E3C96"/>
              </a:buClr>
              <a:buFont typeface="Wingdings" pitchFamily="2" charset="2"/>
              <a:buChar char="§"/>
              <a:defRPr/>
            </a:pPr>
            <a:r>
              <a:rPr lang="en-US" b="1" kern="0" dirty="0">
                <a:solidFill>
                  <a:srgbClr val="000000"/>
                </a:solidFill>
                <a:latin typeface="Arial"/>
                <a:ea typeface="ＭＳ Ｐゴシック" pitchFamily="-109" charset="-128"/>
              </a:rPr>
              <a:t>disciplines</a:t>
            </a:r>
          </a:p>
          <a:p>
            <a:pPr marL="257175" lvl="1" indent="-171450" defTabSz="685800" fontAlgn="base">
              <a:spcBef>
                <a:spcPct val="40000"/>
              </a:spcBef>
              <a:spcAft>
                <a:spcPct val="0"/>
              </a:spcAft>
              <a:buClr>
                <a:srgbClr val="2E3C96"/>
              </a:buClr>
              <a:buFont typeface="Wingdings" pitchFamily="2" charset="2"/>
              <a:buChar char="§"/>
              <a:defRPr/>
            </a:pPr>
            <a:r>
              <a:rPr lang="en-US" b="1" kern="0" dirty="0">
                <a:solidFill>
                  <a:srgbClr val="000000"/>
                </a:solidFill>
                <a:latin typeface="Arial"/>
                <a:ea typeface="ＭＳ Ｐゴシック" pitchFamily="-109" charset="-128"/>
              </a:rPr>
              <a:t>environments</a:t>
            </a:r>
          </a:p>
        </p:txBody>
      </p:sp>
      <p:sp>
        <p:nvSpPr>
          <p:cNvPr id="10" name="Text Box 75"/>
          <p:cNvSpPr txBox="1">
            <a:spLocks noChangeArrowheads="1"/>
          </p:cNvSpPr>
          <p:nvPr/>
        </p:nvSpPr>
        <p:spPr bwMode="auto">
          <a:xfrm>
            <a:off x="6146004" y="2588588"/>
            <a:ext cx="3914777" cy="2025169"/>
          </a:xfrm>
          <a:prstGeom prst="rect">
            <a:avLst/>
          </a:prstGeom>
          <a:solidFill>
            <a:srgbClr val="CCFFCC"/>
          </a:solidFill>
          <a:ln w="12700">
            <a:solidFill>
              <a:srgbClr val="000000"/>
            </a:solidFill>
            <a:miter lim="800000"/>
            <a:headEnd/>
            <a:tailEnd/>
          </a:ln>
        </p:spPr>
        <p:txBody>
          <a:bodyPr lIns="69056" tIns="33338" rIns="69056" bIns="33338"/>
          <a:lstStyle/>
          <a:p>
            <a:pPr defTabSz="685800" fontAlgn="base">
              <a:spcBef>
                <a:spcPct val="100000"/>
              </a:spcBef>
              <a:spcAft>
                <a:spcPct val="0"/>
              </a:spcAft>
              <a:defRPr/>
            </a:pPr>
            <a:r>
              <a:rPr lang="en-US" b="1" kern="0" dirty="0">
                <a:solidFill>
                  <a:srgbClr val="000000"/>
                </a:solidFill>
                <a:latin typeface="Arial"/>
                <a:ea typeface="ＭＳ Ｐゴシック" pitchFamily="-109" charset="-128"/>
              </a:rPr>
              <a:t>To achieve:</a:t>
            </a:r>
          </a:p>
          <a:p>
            <a:pPr marL="257175" lvl="1" indent="-171450" defTabSz="685800" fontAlgn="base">
              <a:spcBef>
                <a:spcPct val="40000"/>
              </a:spcBef>
              <a:spcAft>
                <a:spcPct val="0"/>
              </a:spcAft>
              <a:buClr>
                <a:srgbClr val="2E3C96"/>
              </a:buClr>
              <a:buFont typeface="Wingdings" pitchFamily="2" charset="2"/>
              <a:buChar char="§"/>
              <a:defRPr/>
            </a:pPr>
            <a:r>
              <a:rPr lang="en-US" b="1" kern="0" dirty="0">
                <a:solidFill>
                  <a:srgbClr val="000000"/>
                </a:solidFill>
                <a:latin typeface="Arial"/>
                <a:ea typeface="ＭＳ Ｐゴシック" pitchFamily="-109" charset="-128"/>
              </a:rPr>
              <a:t>mutual understanding</a:t>
            </a:r>
          </a:p>
          <a:p>
            <a:pPr marL="257175" lvl="1" indent="-171450" defTabSz="685800" fontAlgn="base">
              <a:spcBef>
                <a:spcPct val="40000"/>
              </a:spcBef>
              <a:spcAft>
                <a:spcPct val="0"/>
              </a:spcAft>
              <a:buClr>
                <a:srgbClr val="2E3C96"/>
              </a:buClr>
              <a:buFont typeface="Wingdings" pitchFamily="2" charset="2"/>
              <a:buChar char="§"/>
              <a:defRPr/>
            </a:pPr>
            <a:r>
              <a:rPr lang="en-US" b="1" kern="0" dirty="0">
                <a:solidFill>
                  <a:srgbClr val="000000"/>
                </a:solidFill>
                <a:latin typeface="Arial"/>
                <a:ea typeface="ＭＳ Ｐゴシック" pitchFamily="-109" charset="-128"/>
              </a:rPr>
              <a:t>mutual agreement</a:t>
            </a:r>
          </a:p>
          <a:p>
            <a:pPr marL="257175" lvl="1" indent="-171450" defTabSz="685800" fontAlgn="base">
              <a:spcBef>
                <a:spcPct val="40000"/>
              </a:spcBef>
              <a:spcAft>
                <a:spcPct val="0"/>
              </a:spcAft>
              <a:buClr>
                <a:srgbClr val="2E3C96"/>
              </a:buClr>
              <a:buFont typeface="Wingdings" pitchFamily="2" charset="2"/>
              <a:buChar char="§"/>
              <a:defRPr/>
            </a:pPr>
            <a:r>
              <a:rPr lang="en-US" b="1" kern="0" dirty="0">
                <a:solidFill>
                  <a:srgbClr val="000000"/>
                </a:solidFill>
                <a:latin typeface="Arial"/>
                <a:ea typeface="ＭＳ Ｐゴシック" pitchFamily="-109" charset="-128"/>
              </a:rPr>
              <a:t>stakeholder satisfaction</a:t>
            </a:r>
          </a:p>
          <a:p>
            <a:pPr marL="257175" lvl="1" indent="-171450" defTabSz="685800" fontAlgn="base">
              <a:spcBef>
                <a:spcPct val="40000"/>
              </a:spcBef>
              <a:spcAft>
                <a:spcPct val="0"/>
              </a:spcAft>
              <a:buClr>
                <a:srgbClr val="2E3C96"/>
              </a:buClr>
              <a:buFont typeface="Wingdings" pitchFamily="2" charset="2"/>
              <a:buChar char="§"/>
              <a:defRPr/>
            </a:pPr>
            <a:r>
              <a:rPr lang="en-US" b="1" kern="0" dirty="0">
                <a:solidFill>
                  <a:srgbClr val="000000"/>
                </a:solidFill>
                <a:latin typeface="Arial"/>
                <a:ea typeface="ＭＳ Ｐゴシック" pitchFamily="-109" charset="-128"/>
              </a:rPr>
              <a:t>a solution with system integrity</a:t>
            </a:r>
          </a:p>
        </p:txBody>
      </p:sp>
      <p:sp>
        <p:nvSpPr>
          <p:cNvPr id="11" name="TextBox 10"/>
          <p:cNvSpPr txBox="1"/>
          <p:nvPr/>
        </p:nvSpPr>
        <p:spPr>
          <a:xfrm>
            <a:off x="1044013" y="5420418"/>
            <a:ext cx="10103984" cy="523220"/>
          </a:xfrm>
          <a:prstGeom prst="rect">
            <a:avLst/>
          </a:prstGeom>
          <a:solidFill>
            <a:srgbClr val="CCECFF"/>
          </a:solidFill>
        </p:spPr>
        <p:txBody>
          <a:bodyPr wrap="none" rtlCol="0">
            <a:spAutoFit/>
          </a:bodyPr>
          <a:lstStyle/>
          <a:p>
            <a:pPr algn="ctr"/>
            <a:r>
              <a:rPr lang="en-US" sz="2800" b="1" i="1" dirty="0">
                <a:latin typeface="Arial" panose="020B0604020202020204" pitchFamily="34" charset="0"/>
                <a:cs typeface="Arial" panose="020B0604020202020204" pitchFamily="34" charset="0"/>
              </a:rPr>
              <a:t>Systems </a:t>
            </a:r>
            <a:r>
              <a:rPr lang="en-US" sz="2800" b="1" i="1" dirty="0" smtClean="0">
                <a:latin typeface="Arial" panose="020B0604020202020204" pitchFamily="34" charset="0"/>
                <a:cs typeface="Arial" panose="020B0604020202020204" pitchFamily="34" charset="0"/>
              </a:rPr>
              <a:t>Engineers facilitate </a:t>
            </a:r>
            <a:r>
              <a:rPr lang="en-US" sz="2800" b="1" i="1" dirty="0">
                <a:latin typeface="Arial" panose="020B0604020202020204" pitchFamily="34" charset="0"/>
                <a:cs typeface="Arial" panose="020B0604020202020204" pitchFamily="34" charset="0"/>
              </a:rPr>
              <a:t>the “Single Source of Truth</a:t>
            </a:r>
            <a:r>
              <a:rPr lang="en-US" sz="2800" b="1" i="1" dirty="0" smtClean="0">
                <a:latin typeface="Arial" panose="020B0604020202020204" pitchFamily="34" charset="0"/>
                <a:cs typeface="Arial" panose="020B0604020202020204" pitchFamily="34" charset="0"/>
              </a:rPr>
              <a:t>”</a:t>
            </a:r>
            <a:endParaRPr lang="en-US" sz="2800" b="1" i="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24B41C4-1474-8D42-B330-D2828683839D}" type="slidenum">
              <a:rPr lang="en-US" smtClean="0"/>
              <a:t>10</a:t>
            </a:fld>
            <a:endParaRPr lang="en-US"/>
          </a:p>
        </p:txBody>
      </p:sp>
      <p:sp>
        <p:nvSpPr>
          <p:cNvPr id="12" name="Title 1"/>
          <p:cNvSpPr txBox="1">
            <a:spLocks/>
          </p:cNvSpPr>
          <p:nvPr/>
        </p:nvSpPr>
        <p:spPr>
          <a:xfrm>
            <a:off x="609601" y="142789"/>
            <a:ext cx="10972800" cy="1142405"/>
          </a:xfrm>
          <a:prstGeom prst="rect">
            <a:avLst/>
          </a:prstGeom>
        </p:spPr>
        <p:txBody>
          <a:bodyPr vert="horz" lIns="121954" tIns="60977" rIns="121954" bIns="60977" rtlCol="0" anchor="ctr">
            <a:normAutofit/>
          </a:bodyPr>
          <a:lstStyle>
            <a:lvl1pPr algn="l" defTabSz="609463" rtl="0" eaLnBrk="1" latinLnBrk="0" hangingPunct="1">
              <a:spcBef>
                <a:spcPct val="0"/>
              </a:spcBef>
              <a:buNone/>
              <a:defRPr sz="4398" kern="1200">
                <a:solidFill>
                  <a:srgbClr val="981B1E"/>
                </a:solidFill>
                <a:latin typeface="+mj-lt"/>
                <a:ea typeface="+mj-ea"/>
                <a:cs typeface="Open Sans"/>
              </a:defRPr>
            </a:lvl1pPr>
          </a:lstStyle>
          <a:p>
            <a:r>
              <a:rPr lang="en-US" sz="3598" dirty="0"/>
              <a:t>Communications are Critical!</a:t>
            </a:r>
          </a:p>
        </p:txBody>
      </p:sp>
    </p:spTree>
    <p:extLst>
      <p:ext uri="{BB962C8B-B14F-4D97-AF65-F5344CB8AC3E}">
        <p14:creationId xmlns:p14="http://schemas.microsoft.com/office/powerpoint/2010/main" val="44336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8042650" y="2283739"/>
            <a:ext cx="3909765" cy="886662"/>
          </a:xfrm>
          <a:prstGeom prst="homePlate">
            <a:avLst>
              <a:gd name="adj" fmla="val 438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999" dirty="0">
                <a:solidFill>
                  <a:prstClr val="white"/>
                </a:solidFill>
                <a:latin typeface="Arial" panose="020B0604020202020204" pitchFamily="34" charset="0"/>
                <a:cs typeface="Arial" panose="020B0604020202020204" pitchFamily="34" charset="0"/>
              </a:rPr>
              <a:t>Aligns with major ongoing INCOSE initiatives.</a:t>
            </a:r>
          </a:p>
        </p:txBody>
      </p:sp>
      <p:sp>
        <p:nvSpPr>
          <p:cNvPr id="7" name="Pentagon 6"/>
          <p:cNvSpPr/>
          <p:nvPr/>
        </p:nvSpPr>
        <p:spPr>
          <a:xfrm>
            <a:off x="6518111" y="3459566"/>
            <a:ext cx="5448580" cy="1204087"/>
          </a:xfrm>
          <a:prstGeom prst="homePlate">
            <a:avLst>
              <a:gd name="adj" fmla="val 43808"/>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1999" dirty="0">
                <a:solidFill>
                  <a:prstClr val="white"/>
                </a:solidFill>
                <a:latin typeface="Arial" panose="020B0604020202020204" pitchFamily="34" charset="0"/>
                <a:cs typeface="Arial" panose="020B0604020202020204" pitchFamily="34" charset="0"/>
              </a:rPr>
              <a:t>Supports a wide variety of usage scenarios including individual and organizational capability assessments.</a:t>
            </a:r>
          </a:p>
        </p:txBody>
      </p:sp>
      <p:sp>
        <p:nvSpPr>
          <p:cNvPr id="10" name="Pentagon 9"/>
          <p:cNvSpPr/>
          <p:nvPr/>
        </p:nvSpPr>
        <p:spPr>
          <a:xfrm>
            <a:off x="4688456" y="4951537"/>
            <a:ext cx="7263959" cy="967569"/>
          </a:xfrm>
          <a:prstGeom prst="homePlate">
            <a:avLst>
              <a:gd name="adj" fmla="val 43808"/>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1999" dirty="0">
                <a:solidFill>
                  <a:prstClr val="white"/>
                </a:solidFill>
                <a:latin typeface="Arial" panose="020B0604020202020204" pitchFamily="34" charset="0"/>
                <a:cs typeface="Arial" panose="020B0604020202020204" pitchFamily="34" charset="0"/>
              </a:rPr>
              <a:t>Enables organizations to tailor and derive their own competency models that address their unique challenges. </a:t>
            </a:r>
          </a:p>
        </p:txBody>
      </p:sp>
      <p:grpSp>
        <p:nvGrpSpPr>
          <p:cNvPr id="4" name="Group 3"/>
          <p:cNvGrpSpPr/>
          <p:nvPr/>
        </p:nvGrpSpPr>
        <p:grpSpPr>
          <a:xfrm>
            <a:off x="3152553" y="3384126"/>
            <a:ext cx="6108451" cy="2486695"/>
            <a:chOff x="3152552" y="3222655"/>
            <a:chExt cx="6108451" cy="2487990"/>
          </a:xfrm>
        </p:grpSpPr>
        <p:sp>
          <p:nvSpPr>
            <p:cNvPr id="2" name="Right Arrow 1"/>
            <p:cNvSpPr/>
            <p:nvPr/>
          </p:nvSpPr>
          <p:spPr>
            <a:xfrm rot="19297116">
              <a:off x="3152552" y="3222655"/>
              <a:ext cx="6108451" cy="5633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defRPr/>
              </a:pPr>
              <a:endParaRPr lang="en-US" sz="2399">
                <a:solidFill>
                  <a:prstClr val="white"/>
                </a:solidFill>
                <a:latin typeface="Arial"/>
              </a:endParaRPr>
            </a:p>
          </p:txBody>
        </p:sp>
        <p:sp>
          <p:nvSpPr>
            <p:cNvPr id="3" name="Rectangle 2"/>
            <p:cNvSpPr/>
            <p:nvPr/>
          </p:nvSpPr>
          <p:spPr>
            <a:xfrm rot="2957220">
              <a:off x="3028162" y="5097618"/>
              <a:ext cx="940306" cy="285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defRPr/>
              </a:pPr>
              <a:endParaRPr lang="en-US" sz="2399">
                <a:solidFill>
                  <a:prstClr val="white"/>
                </a:solidFill>
                <a:latin typeface="Arial"/>
              </a:endParaRPr>
            </a:p>
          </p:txBody>
        </p:sp>
      </p:grpSp>
      <p:sp>
        <p:nvSpPr>
          <p:cNvPr id="11" name="TextBox 10"/>
          <p:cNvSpPr txBox="1"/>
          <p:nvPr/>
        </p:nvSpPr>
        <p:spPr>
          <a:xfrm>
            <a:off x="446866" y="1208484"/>
            <a:ext cx="6222268" cy="2399407"/>
          </a:xfrm>
          <a:prstGeom prst="rect">
            <a:avLst/>
          </a:prstGeom>
          <a:noFill/>
        </p:spPr>
        <p:txBody>
          <a:bodyPr wrap="square" rtlCol="0">
            <a:spAutoFit/>
          </a:bodyPr>
          <a:lstStyle/>
          <a:p>
            <a:pPr lvl="0">
              <a:lnSpc>
                <a:spcPct val="150000"/>
              </a:lnSpc>
            </a:pPr>
            <a:r>
              <a:rPr lang="en-US" sz="1999" i="1" dirty="0">
                <a:latin typeface="Arial" panose="020B0604020202020204" pitchFamily="34" charset="0"/>
                <a:cs typeface="Arial" panose="020B0604020202020204" pitchFamily="34" charset="0"/>
              </a:rPr>
              <a:t>Represents a world view of 5 competency groupings with 36 competencies central to the profession of Systems Engineering, including indicators of knowledge, skills, abilities and behaviors across 5 levels of proficiency.</a:t>
            </a:r>
          </a:p>
        </p:txBody>
      </p:sp>
      <p:pic>
        <p:nvPicPr>
          <p:cNvPr id="18" name="Picture 17"/>
          <p:cNvPicPr>
            <a:picLocks noChangeAspect="1"/>
          </p:cNvPicPr>
          <p:nvPr/>
        </p:nvPicPr>
        <p:blipFill>
          <a:blip r:embed="rId2"/>
          <a:stretch>
            <a:fillRect/>
          </a:stretch>
        </p:blipFill>
        <p:spPr>
          <a:xfrm>
            <a:off x="288921" y="3710559"/>
            <a:ext cx="3295545" cy="2540307"/>
          </a:xfrm>
          <a:prstGeom prst="rect">
            <a:avLst/>
          </a:prstGeom>
        </p:spPr>
      </p:pic>
      <p:sp>
        <p:nvSpPr>
          <p:cNvPr id="16" name="Title 1"/>
          <p:cNvSpPr>
            <a:spLocks noGrp="1"/>
          </p:cNvSpPr>
          <p:nvPr>
            <p:ph type="title"/>
          </p:nvPr>
        </p:nvSpPr>
        <p:spPr>
          <a:xfrm>
            <a:off x="609382" y="450055"/>
            <a:ext cx="10801779" cy="584533"/>
          </a:xfrm>
        </p:spPr>
        <p:txBody>
          <a:bodyPr anchor="b">
            <a:noAutofit/>
          </a:bodyPr>
          <a:lstStyle/>
          <a:p>
            <a:r>
              <a:rPr lang="en-US" sz="3600" dirty="0"/>
              <a:t>Systems Engineering Competency Framework</a:t>
            </a:r>
          </a:p>
        </p:txBody>
      </p:sp>
      <p:sp>
        <p:nvSpPr>
          <p:cNvPr id="5" name="Slide Number Placeholder 4"/>
          <p:cNvSpPr>
            <a:spLocks noGrp="1"/>
          </p:cNvSpPr>
          <p:nvPr>
            <p:ph type="sldNum" sz="quarter" idx="12"/>
          </p:nvPr>
        </p:nvSpPr>
        <p:spPr/>
        <p:txBody>
          <a:bodyPr/>
          <a:lstStyle/>
          <a:p>
            <a:fld id="{BFEBEB0A-9E3D-4B14-9782-E2AE3DA60D96}" type="slidenum">
              <a:rPr lang="en-US" smtClean="0">
                <a:solidFill>
                  <a:prstClr val="black">
                    <a:lumMod val="85000"/>
                    <a:lumOff val="15000"/>
                  </a:prstClr>
                </a:solidFill>
              </a:rPr>
              <a:pPr/>
              <a:t>11</a:t>
            </a:fld>
            <a:endParaRPr lang="en-US" dirty="0">
              <a:solidFill>
                <a:prstClr val="black">
                  <a:lumMod val="85000"/>
                  <a:lumOff val="15000"/>
                </a:prstClr>
              </a:solidFill>
            </a:endParaRPr>
          </a:p>
        </p:txBody>
      </p:sp>
    </p:spTree>
    <p:extLst>
      <p:ext uri="{BB962C8B-B14F-4D97-AF65-F5344CB8AC3E}">
        <p14:creationId xmlns:p14="http://schemas.microsoft.com/office/powerpoint/2010/main" val="367061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EBEB0A-9E3D-4B14-9782-E2AE3DA60D96}" type="slidenum">
              <a:rPr lang="en-US" smtClean="0">
                <a:solidFill>
                  <a:prstClr val="black">
                    <a:lumMod val="85000"/>
                    <a:lumOff val="15000"/>
                  </a:prstClr>
                </a:solidFill>
              </a:rPr>
              <a:pPr/>
              <a:t>12</a:t>
            </a:fld>
            <a:endParaRPr lang="en-US" dirty="0">
              <a:solidFill>
                <a:prstClr val="black">
                  <a:lumMod val="85000"/>
                  <a:lumOff val="15000"/>
                </a:prstClr>
              </a:solidFill>
            </a:endParaRPr>
          </a:p>
        </p:txBody>
      </p:sp>
      <p:grpSp>
        <p:nvGrpSpPr>
          <p:cNvPr id="3" name="Group 18"/>
          <p:cNvGrpSpPr>
            <a:grpSpLocks noChangeAspect="1"/>
          </p:cNvGrpSpPr>
          <p:nvPr/>
        </p:nvGrpSpPr>
        <p:grpSpPr bwMode="auto">
          <a:xfrm>
            <a:off x="5804369" y="4193686"/>
            <a:ext cx="1031363" cy="2633669"/>
            <a:chOff x="4361" y="855"/>
            <a:chExt cx="919" cy="2197"/>
          </a:xfrm>
        </p:grpSpPr>
        <p:sp>
          <p:nvSpPr>
            <p:cNvPr id="4" name="Freeform 19"/>
            <p:cNvSpPr>
              <a:spLocks noEditPoints="1"/>
            </p:cNvSpPr>
            <p:nvPr/>
          </p:nvSpPr>
          <p:spPr bwMode="auto">
            <a:xfrm>
              <a:off x="4361" y="855"/>
              <a:ext cx="919" cy="2197"/>
            </a:xfrm>
            <a:custGeom>
              <a:avLst/>
              <a:gdLst>
                <a:gd name="T0" fmla="*/ 471 w 540"/>
                <a:gd name="T1" fmla="*/ 272 h 1295"/>
                <a:gd name="T2" fmla="*/ 525 w 540"/>
                <a:gd name="T3" fmla="*/ 521 h 1295"/>
                <a:gd name="T4" fmla="*/ 452 w 540"/>
                <a:gd name="T5" fmla="*/ 623 h 1295"/>
                <a:gd name="T6" fmla="*/ 451 w 540"/>
                <a:gd name="T7" fmla="*/ 492 h 1295"/>
                <a:gd name="T8" fmla="*/ 451 w 540"/>
                <a:gd name="T9" fmla="*/ 449 h 1295"/>
                <a:gd name="T10" fmla="*/ 330 w 540"/>
                <a:gd name="T11" fmla="*/ 10 h 1295"/>
                <a:gd name="T12" fmla="*/ 364 w 540"/>
                <a:gd name="T13" fmla="*/ 38 h 1295"/>
                <a:gd name="T14" fmla="*/ 374 w 540"/>
                <a:gd name="T15" fmla="*/ 112 h 1295"/>
                <a:gd name="T16" fmla="*/ 358 w 540"/>
                <a:gd name="T17" fmla="*/ 142 h 1295"/>
                <a:gd name="T18" fmla="*/ 355 w 540"/>
                <a:gd name="T19" fmla="*/ 188 h 1295"/>
                <a:gd name="T20" fmla="*/ 425 w 540"/>
                <a:gd name="T21" fmla="*/ 230 h 1295"/>
                <a:gd name="T22" fmla="*/ 451 w 540"/>
                <a:gd name="T23" fmla="*/ 449 h 1295"/>
                <a:gd name="T24" fmla="*/ 441 w 540"/>
                <a:gd name="T25" fmla="*/ 520 h 1295"/>
                <a:gd name="T26" fmla="*/ 451 w 540"/>
                <a:gd name="T27" fmla="*/ 622 h 1295"/>
                <a:gd name="T28" fmla="*/ 429 w 540"/>
                <a:gd name="T29" fmla="*/ 642 h 1295"/>
                <a:gd name="T30" fmla="*/ 400 w 540"/>
                <a:gd name="T31" fmla="*/ 721 h 1295"/>
                <a:gd name="T32" fmla="*/ 360 w 540"/>
                <a:gd name="T33" fmla="*/ 1005 h 1295"/>
                <a:gd name="T34" fmla="*/ 332 w 540"/>
                <a:gd name="T35" fmla="*/ 1162 h 1295"/>
                <a:gd name="T36" fmla="*/ 345 w 540"/>
                <a:gd name="T37" fmla="*/ 1231 h 1295"/>
                <a:gd name="T38" fmla="*/ 333 w 540"/>
                <a:gd name="T39" fmla="*/ 1279 h 1295"/>
                <a:gd name="T40" fmla="*/ 273 w 540"/>
                <a:gd name="T41" fmla="*/ 1260 h 1295"/>
                <a:gd name="T42" fmla="*/ 277 w 540"/>
                <a:gd name="T43" fmla="*/ 1209 h 1295"/>
                <a:gd name="T44" fmla="*/ 272 w 540"/>
                <a:gd name="T45" fmla="*/ 1152 h 1295"/>
                <a:gd name="T46" fmla="*/ 274 w 540"/>
                <a:gd name="T47" fmla="*/ 1050 h 1295"/>
                <a:gd name="T48" fmla="*/ 284 w 540"/>
                <a:gd name="T49" fmla="*/ 961 h 1295"/>
                <a:gd name="T50" fmla="*/ 278 w 540"/>
                <a:gd name="T51" fmla="*/ 836 h 1295"/>
                <a:gd name="T52" fmla="*/ 250 w 540"/>
                <a:gd name="T53" fmla="*/ 789 h 1295"/>
                <a:gd name="T54" fmla="*/ 158 w 540"/>
                <a:gd name="T55" fmla="*/ 1136 h 1295"/>
                <a:gd name="T56" fmla="*/ 163 w 540"/>
                <a:gd name="T57" fmla="*/ 469 h 1295"/>
                <a:gd name="T58" fmla="*/ 158 w 540"/>
                <a:gd name="T59" fmla="*/ 437 h 1295"/>
                <a:gd name="T60" fmla="*/ 190 w 540"/>
                <a:gd name="T61" fmla="*/ 217 h 1295"/>
                <a:gd name="T62" fmla="*/ 272 w 540"/>
                <a:gd name="T63" fmla="*/ 185 h 1295"/>
                <a:gd name="T64" fmla="*/ 260 w 540"/>
                <a:gd name="T65" fmla="*/ 132 h 1295"/>
                <a:gd name="T66" fmla="*/ 265 w 540"/>
                <a:gd name="T67" fmla="*/ 69 h 1295"/>
                <a:gd name="T68" fmla="*/ 290 w 540"/>
                <a:gd name="T69" fmla="*/ 21 h 1295"/>
                <a:gd name="T70" fmla="*/ 330 w 540"/>
                <a:gd name="T71" fmla="*/ 10 h 1295"/>
                <a:gd name="T72" fmla="*/ 155 w 540"/>
                <a:gd name="T73" fmla="*/ 1151 h 1295"/>
                <a:gd name="T74" fmla="*/ 131 w 540"/>
                <a:gd name="T75" fmla="*/ 1241 h 1295"/>
                <a:gd name="T76" fmla="*/ 100 w 540"/>
                <a:gd name="T77" fmla="*/ 1255 h 1295"/>
                <a:gd name="T78" fmla="*/ 0 w 540"/>
                <a:gd name="T79" fmla="*/ 1285 h 1295"/>
                <a:gd name="T80" fmla="*/ 51 w 540"/>
                <a:gd name="T81" fmla="*/ 1218 h 1295"/>
                <a:gd name="T82" fmla="*/ 76 w 540"/>
                <a:gd name="T83" fmla="*/ 1101 h 1295"/>
                <a:gd name="T84" fmla="*/ 135 w 540"/>
                <a:gd name="T85" fmla="*/ 784 h 1295"/>
                <a:gd name="T86" fmla="*/ 154 w 540"/>
                <a:gd name="T87" fmla="*/ 662 h 1295"/>
                <a:gd name="T88" fmla="*/ 132 w 540"/>
                <a:gd name="T89" fmla="*/ 648 h 1295"/>
                <a:gd name="T90" fmla="*/ 126 w 540"/>
                <a:gd name="T91" fmla="*/ 610 h 1295"/>
                <a:gd name="T92" fmla="*/ 83 w 540"/>
                <a:gd name="T93" fmla="*/ 489 h 1295"/>
                <a:gd name="T94" fmla="*/ 114 w 540"/>
                <a:gd name="T95" fmla="*/ 341 h 1295"/>
                <a:gd name="T96" fmla="*/ 147 w 540"/>
                <a:gd name="T97" fmla="*/ 238 h 1295"/>
                <a:gd name="T98" fmla="*/ 158 w 540"/>
                <a:gd name="T99" fmla="*/ 437 h 1295"/>
                <a:gd name="T100" fmla="*/ 150 w 540"/>
                <a:gd name="T101" fmla="*/ 466 h 1295"/>
                <a:gd name="T102" fmla="*/ 158 w 540"/>
                <a:gd name="T103" fmla="*/ 509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0" h="1295">
                  <a:moveTo>
                    <a:pt x="451" y="240"/>
                  </a:moveTo>
                  <a:cubicBezTo>
                    <a:pt x="460" y="246"/>
                    <a:pt x="468" y="256"/>
                    <a:pt x="471" y="272"/>
                  </a:cubicBezTo>
                  <a:cubicBezTo>
                    <a:pt x="476" y="302"/>
                    <a:pt x="507" y="404"/>
                    <a:pt x="523" y="432"/>
                  </a:cubicBezTo>
                  <a:cubicBezTo>
                    <a:pt x="538" y="459"/>
                    <a:pt x="540" y="497"/>
                    <a:pt x="525" y="521"/>
                  </a:cubicBezTo>
                  <a:cubicBezTo>
                    <a:pt x="509" y="544"/>
                    <a:pt x="473" y="601"/>
                    <a:pt x="467" y="610"/>
                  </a:cubicBezTo>
                  <a:cubicBezTo>
                    <a:pt x="462" y="618"/>
                    <a:pt x="460" y="623"/>
                    <a:pt x="452" y="623"/>
                  </a:cubicBezTo>
                  <a:cubicBezTo>
                    <a:pt x="452" y="622"/>
                    <a:pt x="451" y="622"/>
                    <a:pt x="451" y="622"/>
                  </a:cubicBezTo>
                  <a:cubicBezTo>
                    <a:pt x="451" y="492"/>
                    <a:pt x="451" y="492"/>
                    <a:pt x="451" y="492"/>
                  </a:cubicBezTo>
                  <a:cubicBezTo>
                    <a:pt x="458" y="480"/>
                    <a:pt x="466" y="471"/>
                    <a:pt x="463" y="465"/>
                  </a:cubicBezTo>
                  <a:cubicBezTo>
                    <a:pt x="458" y="457"/>
                    <a:pt x="455" y="456"/>
                    <a:pt x="451" y="449"/>
                  </a:cubicBezTo>
                  <a:lnTo>
                    <a:pt x="451" y="240"/>
                  </a:lnTo>
                  <a:close/>
                  <a:moveTo>
                    <a:pt x="330" y="10"/>
                  </a:moveTo>
                  <a:cubicBezTo>
                    <a:pt x="337" y="16"/>
                    <a:pt x="345" y="27"/>
                    <a:pt x="352" y="23"/>
                  </a:cubicBezTo>
                  <a:cubicBezTo>
                    <a:pt x="358" y="20"/>
                    <a:pt x="357" y="38"/>
                    <a:pt x="364" y="38"/>
                  </a:cubicBezTo>
                  <a:cubicBezTo>
                    <a:pt x="372" y="38"/>
                    <a:pt x="380" y="64"/>
                    <a:pt x="379" y="78"/>
                  </a:cubicBezTo>
                  <a:cubicBezTo>
                    <a:pt x="378" y="92"/>
                    <a:pt x="375" y="106"/>
                    <a:pt x="374" y="112"/>
                  </a:cubicBezTo>
                  <a:cubicBezTo>
                    <a:pt x="373" y="118"/>
                    <a:pt x="370" y="141"/>
                    <a:pt x="365" y="141"/>
                  </a:cubicBezTo>
                  <a:cubicBezTo>
                    <a:pt x="360" y="141"/>
                    <a:pt x="358" y="142"/>
                    <a:pt x="358" y="142"/>
                  </a:cubicBezTo>
                  <a:cubicBezTo>
                    <a:pt x="358" y="142"/>
                    <a:pt x="353" y="160"/>
                    <a:pt x="353" y="174"/>
                  </a:cubicBezTo>
                  <a:cubicBezTo>
                    <a:pt x="353" y="188"/>
                    <a:pt x="355" y="188"/>
                    <a:pt x="355" y="188"/>
                  </a:cubicBezTo>
                  <a:cubicBezTo>
                    <a:pt x="363" y="202"/>
                    <a:pt x="363" y="202"/>
                    <a:pt x="363" y="202"/>
                  </a:cubicBezTo>
                  <a:cubicBezTo>
                    <a:pt x="363" y="202"/>
                    <a:pt x="406" y="224"/>
                    <a:pt x="425" y="230"/>
                  </a:cubicBezTo>
                  <a:cubicBezTo>
                    <a:pt x="434" y="232"/>
                    <a:pt x="443" y="235"/>
                    <a:pt x="451" y="240"/>
                  </a:cubicBezTo>
                  <a:cubicBezTo>
                    <a:pt x="451" y="449"/>
                    <a:pt x="451" y="449"/>
                    <a:pt x="451" y="449"/>
                  </a:cubicBezTo>
                  <a:cubicBezTo>
                    <a:pt x="448" y="445"/>
                    <a:pt x="446" y="439"/>
                    <a:pt x="443" y="426"/>
                  </a:cubicBezTo>
                  <a:cubicBezTo>
                    <a:pt x="443" y="453"/>
                    <a:pt x="434" y="493"/>
                    <a:pt x="441" y="520"/>
                  </a:cubicBezTo>
                  <a:cubicBezTo>
                    <a:pt x="440" y="510"/>
                    <a:pt x="445" y="500"/>
                    <a:pt x="451" y="492"/>
                  </a:cubicBezTo>
                  <a:cubicBezTo>
                    <a:pt x="451" y="622"/>
                    <a:pt x="451" y="622"/>
                    <a:pt x="451" y="622"/>
                  </a:cubicBezTo>
                  <a:cubicBezTo>
                    <a:pt x="444" y="622"/>
                    <a:pt x="439" y="623"/>
                    <a:pt x="439" y="623"/>
                  </a:cubicBezTo>
                  <a:cubicBezTo>
                    <a:pt x="439" y="623"/>
                    <a:pt x="435" y="638"/>
                    <a:pt x="429" y="642"/>
                  </a:cubicBezTo>
                  <a:cubicBezTo>
                    <a:pt x="423" y="647"/>
                    <a:pt x="415" y="662"/>
                    <a:pt x="413" y="657"/>
                  </a:cubicBezTo>
                  <a:cubicBezTo>
                    <a:pt x="411" y="651"/>
                    <a:pt x="406" y="696"/>
                    <a:pt x="400" y="721"/>
                  </a:cubicBezTo>
                  <a:cubicBezTo>
                    <a:pt x="395" y="745"/>
                    <a:pt x="369" y="914"/>
                    <a:pt x="369" y="939"/>
                  </a:cubicBezTo>
                  <a:cubicBezTo>
                    <a:pt x="369" y="963"/>
                    <a:pt x="359" y="988"/>
                    <a:pt x="360" y="1005"/>
                  </a:cubicBezTo>
                  <a:cubicBezTo>
                    <a:pt x="361" y="1022"/>
                    <a:pt x="357" y="1068"/>
                    <a:pt x="356" y="1093"/>
                  </a:cubicBezTo>
                  <a:cubicBezTo>
                    <a:pt x="355" y="1118"/>
                    <a:pt x="332" y="1144"/>
                    <a:pt x="332" y="1162"/>
                  </a:cubicBezTo>
                  <a:cubicBezTo>
                    <a:pt x="332" y="1181"/>
                    <a:pt x="338" y="1189"/>
                    <a:pt x="335" y="1200"/>
                  </a:cubicBezTo>
                  <a:cubicBezTo>
                    <a:pt x="332" y="1210"/>
                    <a:pt x="333" y="1218"/>
                    <a:pt x="345" y="1231"/>
                  </a:cubicBezTo>
                  <a:cubicBezTo>
                    <a:pt x="356" y="1243"/>
                    <a:pt x="361" y="1255"/>
                    <a:pt x="360" y="1264"/>
                  </a:cubicBezTo>
                  <a:cubicBezTo>
                    <a:pt x="359" y="1274"/>
                    <a:pt x="356" y="1278"/>
                    <a:pt x="333" y="1279"/>
                  </a:cubicBezTo>
                  <a:cubicBezTo>
                    <a:pt x="310" y="1280"/>
                    <a:pt x="288" y="1273"/>
                    <a:pt x="288" y="1267"/>
                  </a:cubicBezTo>
                  <a:cubicBezTo>
                    <a:pt x="288" y="1262"/>
                    <a:pt x="280" y="1260"/>
                    <a:pt x="273" y="1260"/>
                  </a:cubicBezTo>
                  <a:cubicBezTo>
                    <a:pt x="266" y="1260"/>
                    <a:pt x="267" y="1253"/>
                    <a:pt x="270" y="1239"/>
                  </a:cubicBezTo>
                  <a:cubicBezTo>
                    <a:pt x="273" y="1226"/>
                    <a:pt x="283" y="1208"/>
                    <a:pt x="277" y="1209"/>
                  </a:cubicBezTo>
                  <a:cubicBezTo>
                    <a:pt x="271" y="1211"/>
                    <a:pt x="266" y="1208"/>
                    <a:pt x="266" y="1188"/>
                  </a:cubicBezTo>
                  <a:cubicBezTo>
                    <a:pt x="266" y="1169"/>
                    <a:pt x="264" y="1163"/>
                    <a:pt x="272" y="1152"/>
                  </a:cubicBezTo>
                  <a:cubicBezTo>
                    <a:pt x="281" y="1140"/>
                    <a:pt x="279" y="1119"/>
                    <a:pt x="277" y="1102"/>
                  </a:cubicBezTo>
                  <a:cubicBezTo>
                    <a:pt x="275" y="1084"/>
                    <a:pt x="269" y="1072"/>
                    <a:pt x="274" y="1050"/>
                  </a:cubicBezTo>
                  <a:cubicBezTo>
                    <a:pt x="279" y="1029"/>
                    <a:pt x="280" y="1003"/>
                    <a:pt x="277" y="993"/>
                  </a:cubicBezTo>
                  <a:cubicBezTo>
                    <a:pt x="274" y="982"/>
                    <a:pt x="276" y="969"/>
                    <a:pt x="284" y="961"/>
                  </a:cubicBezTo>
                  <a:cubicBezTo>
                    <a:pt x="292" y="952"/>
                    <a:pt x="280" y="937"/>
                    <a:pt x="280" y="927"/>
                  </a:cubicBezTo>
                  <a:cubicBezTo>
                    <a:pt x="280" y="917"/>
                    <a:pt x="283" y="877"/>
                    <a:pt x="278" y="836"/>
                  </a:cubicBezTo>
                  <a:cubicBezTo>
                    <a:pt x="273" y="796"/>
                    <a:pt x="272" y="765"/>
                    <a:pt x="271" y="754"/>
                  </a:cubicBezTo>
                  <a:cubicBezTo>
                    <a:pt x="270" y="744"/>
                    <a:pt x="265" y="749"/>
                    <a:pt x="250" y="789"/>
                  </a:cubicBezTo>
                  <a:cubicBezTo>
                    <a:pt x="236" y="830"/>
                    <a:pt x="199" y="956"/>
                    <a:pt x="192" y="984"/>
                  </a:cubicBezTo>
                  <a:cubicBezTo>
                    <a:pt x="186" y="1008"/>
                    <a:pt x="166" y="1096"/>
                    <a:pt x="158" y="1136"/>
                  </a:cubicBezTo>
                  <a:cubicBezTo>
                    <a:pt x="158" y="509"/>
                    <a:pt x="158" y="509"/>
                    <a:pt x="158" y="509"/>
                  </a:cubicBezTo>
                  <a:cubicBezTo>
                    <a:pt x="160" y="506"/>
                    <a:pt x="158" y="485"/>
                    <a:pt x="163" y="469"/>
                  </a:cubicBezTo>
                  <a:cubicBezTo>
                    <a:pt x="169" y="451"/>
                    <a:pt x="171" y="426"/>
                    <a:pt x="172" y="396"/>
                  </a:cubicBezTo>
                  <a:cubicBezTo>
                    <a:pt x="172" y="396"/>
                    <a:pt x="165" y="421"/>
                    <a:pt x="158" y="437"/>
                  </a:cubicBezTo>
                  <a:cubicBezTo>
                    <a:pt x="158" y="224"/>
                    <a:pt x="158" y="224"/>
                    <a:pt x="158" y="224"/>
                  </a:cubicBezTo>
                  <a:cubicBezTo>
                    <a:pt x="164" y="221"/>
                    <a:pt x="175" y="219"/>
                    <a:pt x="190" y="217"/>
                  </a:cubicBezTo>
                  <a:cubicBezTo>
                    <a:pt x="226" y="212"/>
                    <a:pt x="252" y="202"/>
                    <a:pt x="261" y="195"/>
                  </a:cubicBezTo>
                  <a:cubicBezTo>
                    <a:pt x="266" y="191"/>
                    <a:pt x="269" y="188"/>
                    <a:pt x="272" y="185"/>
                  </a:cubicBezTo>
                  <a:cubicBezTo>
                    <a:pt x="274" y="182"/>
                    <a:pt x="279" y="177"/>
                    <a:pt x="275" y="177"/>
                  </a:cubicBezTo>
                  <a:cubicBezTo>
                    <a:pt x="266" y="176"/>
                    <a:pt x="264" y="142"/>
                    <a:pt x="260" y="132"/>
                  </a:cubicBezTo>
                  <a:cubicBezTo>
                    <a:pt x="255" y="122"/>
                    <a:pt x="257" y="115"/>
                    <a:pt x="260" y="106"/>
                  </a:cubicBezTo>
                  <a:cubicBezTo>
                    <a:pt x="263" y="97"/>
                    <a:pt x="257" y="83"/>
                    <a:pt x="265" y="69"/>
                  </a:cubicBezTo>
                  <a:cubicBezTo>
                    <a:pt x="272" y="55"/>
                    <a:pt x="262" y="37"/>
                    <a:pt x="272" y="35"/>
                  </a:cubicBezTo>
                  <a:cubicBezTo>
                    <a:pt x="283" y="33"/>
                    <a:pt x="279" y="21"/>
                    <a:pt x="290" y="21"/>
                  </a:cubicBezTo>
                  <a:cubicBezTo>
                    <a:pt x="300" y="21"/>
                    <a:pt x="301" y="6"/>
                    <a:pt x="312" y="11"/>
                  </a:cubicBezTo>
                  <a:cubicBezTo>
                    <a:pt x="322" y="16"/>
                    <a:pt x="322" y="0"/>
                    <a:pt x="330" y="10"/>
                  </a:cubicBezTo>
                  <a:close/>
                  <a:moveTo>
                    <a:pt x="158" y="1136"/>
                  </a:moveTo>
                  <a:cubicBezTo>
                    <a:pt x="156" y="1142"/>
                    <a:pt x="155" y="1147"/>
                    <a:pt x="155" y="1151"/>
                  </a:cubicBezTo>
                  <a:cubicBezTo>
                    <a:pt x="150" y="1175"/>
                    <a:pt x="144" y="1223"/>
                    <a:pt x="137" y="1223"/>
                  </a:cubicBezTo>
                  <a:cubicBezTo>
                    <a:pt x="131" y="1223"/>
                    <a:pt x="132" y="1228"/>
                    <a:pt x="131" y="1241"/>
                  </a:cubicBezTo>
                  <a:cubicBezTo>
                    <a:pt x="131" y="1255"/>
                    <a:pt x="117" y="1257"/>
                    <a:pt x="109" y="1260"/>
                  </a:cubicBezTo>
                  <a:cubicBezTo>
                    <a:pt x="102" y="1263"/>
                    <a:pt x="100" y="1255"/>
                    <a:pt x="100" y="1255"/>
                  </a:cubicBezTo>
                  <a:cubicBezTo>
                    <a:pt x="100" y="1255"/>
                    <a:pt x="87" y="1281"/>
                    <a:pt x="65" y="1284"/>
                  </a:cubicBezTo>
                  <a:cubicBezTo>
                    <a:pt x="43" y="1287"/>
                    <a:pt x="0" y="1295"/>
                    <a:pt x="0" y="1285"/>
                  </a:cubicBezTo>
                  <a:cubicBezTo>
                    <a:pt x="0" y="1274"/>
                    <a:pt x="5" y="1264"/>
                    <a:pt x="20" y="1256"/>
                  </a:cubicBezTo>
                  <a:cubicBezTo>
                    <a:pt x="34" y="1247"/>
                    <a:pt x="45" y="1224"/>
                    <a:pt x="51" y="1218"/>
                  </a:cubicBezTo>
                  <a:cubicBezTo>
                    <a:pt x="56" y="1212"/>
                    <a:pt x="49" y="1214"/>
                    <a:pt x="53" y="1203"/>
                  </a:cubicBezTo>
                  <a:cubicBezTo>
                    <a:pt x="58" y="1191"/>
                    <a:pt x="73" y="1123"/>
                    <a:pt x="76" y="1101"/>
                  </a:cubicBezTo>
                  <a:cubicBezTo>
                    <a:pt x="78" y="1078"/>
                    <a:pt x="77" y="1002"/>
                    <a:pt x="87" y="967"/>
                  </a:cubicBezTo>
                  <a:cubicBezTo>
                    <a:pt x="98" y="931"/>
                    <a:pt x="131" y="816"/>
                    <a:pt x="135" y="784"/>
                  </a:cubicBezTo>
                  <a:cubicBezTo>
                    <a:pt x="140" y="753"/>
                    <a:pt x="147" y="721"/>
                    <a:pt x="147" y="703"/>
                  </a:cubicBezTo>
                  <a:cubicBezTo>
                    <a:pt x="147" y="686"/>
                    <a:pt x="149" y="674"/>
                    <a:pt x="154" y="662"/>
                  </a:cubicBezTo>
                  <a:cubicBezTo>
                    <a:pt x="158" y="649"/>
                    <a:pt x="153" y="632"/>
                    <a:pt x="153" y="632"/>
                  </a:cubicBezTo>
                  <a:cubicBezTo>
                    <a:pt x="153" y="632"/>
                    <a:pt x="140" y="642"/>
                    <a:pt x="132" y="648"/>
                  </a:cubicBezTo>
                  <a:cubicBezTo>
                    <a:pt x="125" y="655"/>
                    <a:pt x="125" y="645"/>
                    <a:pt x="129" y="629"/>
                  </a:cubicBezTo>
                  <a:cubicBezTo>
                    <a:pt x="132" y="614"/>
                    <a:pt x="130" y="605"/>
                    <a:pt x="126" y="610"/>
                  </a:cubicBezTo>
                  <a:cubicBezTo>
                    <a:pt x="122" y="615"/>
                    <a:pt x="119" y="585"/>
                    <a:pt x="109" y="566"/>
                  </a:cubicBezTo>
                  <a:cubicBezTo>
                    <a:pt x="100" y="548"/>
                    <a:pt x="78" y="511"/>
                    <a:pt x="83" y="489"/>
                  </a:cubicBezTo>
                  <a:cubicBezTo>
                    <a:pt x="88" y="468"/>
                    <a:pt x="90" y="431"/>
                    <a:pt x="96" y="412"/>
                  </a:cubicBezTo>
                  <a:cubicBezTo>
                    <a:pt x="102" y="394"/>
                    <a:pt x="107" y="361"/>
                    <a:pt x="114" y="341"/>
                  </a:cubicBezTo>
                  <a:cubicBezTo>
                    <a:pt x="121" y="321"/>
                    <a:pt x="120" y="311"/>
                    <a:pt x="129" y="291"/>
                  </a:cubicBezTo>
                  <a:cubicBezTo>
                    <a:pt x="137" y="271"/>
                    <a:pt x="147" y="247"/>
                    <a:pt x="147" y="238"/>
                  </a:cubicBezTo>
                  <a:cubicBezTo>
                    <a:pt x="147" y="232"/>
                    <a:pt x="149" y="228"/>
                    <a:pt x="158" y="224"/>
                  </a:cubicBezTo>
                  <a:cubicBezTo>
                    <a:pt x="158" y="437"/>
                    <a:pt x="158" y="437"/>
                    <a:pt x="158" y="437"/>
                  </a:cubicBezTo>
                  <a:cubicBezTo>
                    <a:pt x="155" y="443"/>
                    <a:pt x="152" y="448"/>
                    <a:pt x="150" y="449"/>
                  </a:cubicBezTo>
                  <a:cubicBezTo>
                    <a:pt x="142" y="451"/>
                    <a:pt x="141" y="461"/>
                    <a:pt x="150" y="466"/>
                  </a:cubicBezTo>
                  <a:cubicBezTo>
                    <a:pt x="158" y="471"/>
                    <a:pt x="153" y="504"/>
                    <a:pt x="157" y="509"/>
                  </a:cubicBezTo>
                  <a:cubicBezTo>
                    <a:pt x="157" y="509"/>
                    <a:pt x="157" y="509"/>
                    <a:pt x="158" y="509"/>
                  </a:cubicBezTo>
                  <a:lnTo>
                    <a:pt x="158" y="1136"/>
                  </a:lnTo>
                  <a:close/>
                </a:path>
              </a:pathLst>
            </a:custGeom>
            <a:solidFill>
              <a:srgbClr val="39536B">
                <a:lumMod val="65000"/>
                <a:lumOff val="3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sp>
          <p:nvSpPr>
            <p:cNvPr id="5" name="Freeform 20"/>
            <p:cNvSpPr>
              <a:spLocks/>
            </p:cNvSpPr>
            <p:nvPr/>
          </p:nvSpPr>
          <p:spPr bwMode="auto">
            <a:xfrm>
              <a:off x="4701" y="1169"/>
              <a:ext cx="325" cy="633"/>
            </a:xfrm>
            <a:custGeom>
              <a:avLst/>
              <a:gdLst>
                <a:gd name="T0" fmla="*/ 153 w 191"/>
                <a:gd name="T1" fmla="*/ 0 h 373"/>
                <a:gd name="T2" fmla="*/ 155 w 191"/>
                <a:gd name="T3" fmla="*/ 3 h 373"/>
                <a:gd name="T4" fmla="*/ 162 w 191"/>
                <a:gd name="T5" fmla="*/ 15 h 373"/>
                <a:gd name="T6" fmla="*/ 162 w 191"/>
                <a:gd name="T7" fmla="*/ 17 h 373"/>
                <a:gd name="T8" fmla="*/ 156 w 191"/>
                <a:gd name="T9" fmla="*/ 149 h 373"/>
                <a:gd name="T10" fmla="*/ 157 w 191"/>
                <a:gd name="T11" fmla="*/ 255 h 373"/>
                <a:gd name="T12" fmla="*/ 175 w 191"/>
                <a:gd name="T13" fmla="*/ 334 h 373"/>
                <a:gd name="T14" fmla="*/ 191 w 191"/>
                <a:gd name="T15" fmla="*/ 372 h 373"/>
                <a:gd name="T16" fmla="*/ 126 w 191"/>
                <a:gd name="T17" fmla="*/ 368 h 373"/>
                <a:gd name="T18" fmla="*/ 20 w 191"/>
                <a:gd name="T19" fmla="*/ 369 h 373"/>
                <a:gd name="T20" fmla="*/ 0 w 191"/>
                <a:gd name="T21" fmla="*/ 361 h 373"/>
                <a:gd name="T22" fmla="*/ 24 w 191"/>
                <a:gd name="T23" fmla="*/ 291 h 373"/>
                <a:gd name="T24" fmla="*/ 44 w 191"/>
                <a:gd name="T25" fmla="*/ 155 h 373"/>
                <a:gd name="T26" fmla="*/ 52 w 191"/>
                <a:gd name="T27" fmla="*/ 32 h 373"/>
                <a:gd name="T28" fmla="*/ 60 w 191"/>
                <a:gd name="T29" fmla="*/ 11 h 373"/>
                <a:gd name="T30" fmla="*/ 61 w 191"/>
                <a:gd name="T31" fmla="*/ 10 h 373"/>
                <a:gd name="T32" fmla="*/ 72 w 191"/>
                <a:gd name="T33" fmla="*/ 0 h 373"/>
                <a:gd name="T34" fmla="*/ 91 w 191"/>
                <a:gd name="T35" fmla="*/ 23 h 373"/>
                <a:gd name="T36" fmla="*/ 121 w 191"/>
                <a:gd name="T37" fmla="*/ 33 h 373"/>
                <a:gd name="T38" fmla="*/ 153 w 191"/>
                <a:gd name="T3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373">
                  <a:moveTo>
                    <a:pt x="153" y="0"/>
                  </a:moveTo>
                  <a:cubicBezTo>
                    <a:pt x="154" y="3"/>
                    <a:pt x="155" y="3"/>
                    <a:pt x="155" y="3"/>
                  </a:cubicBezTo>
                  <a:cubicBezTo>
                    <a:pt x="162" y="15"/>
                    <a:pt x="162" y="15"/>
                    <a:pt x="162" y="15"/>
                  </a:cubicBezTo>
                  <a:cubicBezTo>
                    <a:pt x="162" y="16"/>
                    <a:pt x="162" y="16"/>
                    <a:pt x="162" y="17"/>
                  </a:cubicBezTo>
                  <a:cubicBezTo>
                    <a:pt x="159" y="37"/>
                    <a:pt x="156" y="104"/>
                    <a:pt x="156" y="149"/>
                  </a:cubicBezTo>
                  <a:cubicBezTo>
                    <a:pt x="156" y="194"/>
                    <a:pt x="150" y="218"/>
                    <a:pt x="157" y="255"/>
                  </a:cubicBezTo>
                  <a:cubicBezTo>
                    <a:pt x="164" y="291"/>
                    <a:pt x="165" y="312"/>
                    <a:pt x="175" y="334"/>
                  </a:cubicBezTo>
                  <a:cubicBezTo>
                    <a:pt x="185" y="356"/>
                    <a:pt x="191" y="372"/>
                    <a:pt x="191" y="372"/>
                  </a:cubicBezTo>
                  <a:cubicBezTo>
                    <a:pt x="191" y="372"/>
                    <a:pt x="159" y="368"/>
                    <a:pt x="126" y="368"/>
                  </a:cubicBezTo>
                  <a:cubicBezTo>
                    <a:pt x="93" y="368"/>
                    <a:pt x="33" y="373"/>
                    <a:pt x="20" y="369"/>
                  </a:cubicBezTo>
                  <a:cubicBezTo>
                    <a:pt x="8" y="366"/>
                    <a:pt x="0" y="361"/>
                    <a:pt x="0" y="361"/>
                  </a:cubicBezTo>
                  <a:cubicBezTo>
                    <a:pt x="0" y="361"/>
                    <a:pt x="14" y="328"/>
                    <a:pt x="24" y="291"/>
                  </a:cubicBezTo>
                  <a:cubicBezTo>
                    <a:pt x="34" y="255"/>
                    <a:pt x="44" y="205"/>
                    <a:pt x="44" y="155"/>
                  </a:cubicBezTo>
                  <a:cubicBezTo>
                    <a:pt x="44" y="105"/>
                    <a:pt x="42" y="57"/>
                    <a:pt x="52" y="32"/>
                  </a:cubicBezTo>
                  <a:cubicBezTo>
                    <a:pt x="56" y="23"/>
                    <a:pt x="58" y="16"/>
                    <a:pt x="60" y="11"/>
                  </a:cubicBezTo>
                  <a:cubicBezTo>
                    <a:pt x="60" y="11"/>
                    <a:pt x="58" y="12"/>
                    <a:pt x="61" y="10"/>
                  </a:cubicBezTo>
                  <a:cubicBezTo>
                    <a:pt x="63" y="8"/>
                    <a:pt x="69" y="3"/>
                    <a:pt x="72" y="0"/>
                  </a:cubicBezTo>
                  <a:cubicBezTo>
                    <a:pt x="77" y="6"/>
                    <a:pt x="80" y="10"/>
                    <a:pt x="91" y="23"/>
                  </a:cubicBezTo>
                  <a:cubicBezTo>
                    <a:pt x="102" y="36"/>
                    <a:pt x="103" y="45"/>
                    <a:pt x="121" y="33"/>
                  </a:cubicBezTo>
                  <a:cubicBezTo>
                    <a:pt x="135" y="24"/>
                    <a:pt x="144" y="11"/>
                    <a:pt x="15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sp>
          <p:nvSpPr>
            <p:cNvPr id="6" name="Freeform 21"/>
            <p:cNvSpPr>
              <a:spLocks/>
            </p:cNvSpPr>
            <p:nvPr/>
          </p:nvSpPr>
          <p:spPr bwMode="auto">
            <a:xfrm>
              <a:off x="4752" y="1242"/>
              <a:ext cx="157" cy="626"/>
            </a:xfrm>
            <a:custGeom>
              <a:avLst/>
              <a:gdLst>
                <a:gd name="T0" fmla="*/ 77 w 92"/>
                <a:gd name="T1" fmla="*/ 0 h 369"/>
                <a:gd name="T2" fmla="*/ 59 w 92"/>
                <a:gd name="T3" fmla="*/ 18 h 369"/>
                <a:gd name="T4" fmla="*/ 65 w 92"/>
                <a:gd name="T5" fmla="*/ 29 h 369"/>
                <a:gd name="T6" fmla="*/ 37 w 92"/>
                <a:gd name="T7" fmla="*/ 139 h 369"/>
                <a:gd name="T8" fmla="*/ 4 w 92"/>
                <a:gd name="T9" fmla="*/ 314 h 369"/>
                <a:gd name="T10" fmla="*/ 15 w 92"/>
                <a:gd name="T11" fmla="*/ 354 h 369"/>
                <a:gd name="T12" fmla="*/ 35 w 92"/>
                <a:gd name="T13" fmla="*/ 356 h 369"/>
                <a:gd name="T14" fmla="*/ 59 w 92"/>
                <a:gd name="T15" fmla="*/ 311 h 369"/>
                <a:gd name="T16" fmla="*/ 80 w 92"/>
                <a:gd name="T17" fmla="*/ 168 h 369"/>
                <a:gd name="T18" fmla="*/ 87 w 92"/>
                <a:gd name="T19" fmla="*/ 57 h 369"/>
                <a:gd name="T20" fmla="*/ 81 w 92"/>
                <a:gd name="T21" fmla="*/ 29 h 369"/>
                <a:gd name="T22" fmla="*/ 92 w 92"/>
                <a:gd name="T23" fmla="*/ 17 h 369"/>
                <a:gd name="T24" fmla="*/ 77 w 92"/>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69">
                  <a:moveTo>
                    <a:pt x="77" y="0"/>
                  </a:moveTo>
                  <a:cubicBezTo>
                    <a:pt x="59" y="18"/>
                    <a:pt x="59" y="18"/>
                    <a:pt x="59" y="18"/>
                  </a:cubicBezTo>
                  <a:cubicBezTo>
                    <a:pt x="59" y="18"/>
                    <a:pt x="68" y="21"/>
                    <a:pt x="65" y="29"/>
                  </a:cubicBezTo>
                  <a:cubicBezTo>
                    <a:pt x="62" y="37"/>
                    <a:pt x="49" y="81"/>
                    <a:pt x="37" y="139"/>
                  </a:cubicBezTo>
                  <a:cubicBezTo>
                    <a:pt x="24" y="198"/>
                    <a:pt x="7" y="300"/>
                    <a:pt x="4" y="314"/>
                  </a:cubicBezTo>
                  <a:cubicBezTo>
                    <a:pt x="0" y="329"/>
                    <a:pt x="5" y="339"/>
                    <a:pt x="15" y="354"/>
                  </a:cubicBezTo>
                  <a:cubicBezTo>
                    <a:pt x="24" y="369"/>
                    <a:pt x="25" y="369"/>
                    <a:pt x="35" y="356"/>
                  </a:cubicBezTo>
                  <a:cubicBezTo>
                    <a:pt x="45" y="343"/>
                    <a:pt x="52" y="348"/>
                    <a:pt x="59" y="311"/>
                  </a:cubicBezTo>
                  <a:cubicBezTo>
                    <a:pt x="65" y="274"/>
                    <a:pt x="75" y="200"/>
                    <a:pt x="80" y="168"/>
                  </a:cubicBezTo>
                  <a:cubicBezTo>
                    <a:pt x="85" y="135"/>
                    <a:pt x="91" y="72"/>
                    <a:pt x="87" y="57"/>
                  </a:cubicBezTo>
                  <a:cubicBezTo>
                    <a:pt x="83" y="43"/>
                    <a:pt x="80" y="35"/>
                    <a:pt x="81" y="29"/>
                  </a:cubicBezTo>
                  <a:cubicBezTo>
                    <a:pt x="83" y="23"/>
                    <a:pt x="92" y="17"/>
                    <a:pt x="92" y="17"/>
                  </a:cubicBezTo>
                  <a:cubicBezTo>
                    <a:pt x="92" y="17"/>
                    <a:pt x="85" y="4"/>
                    <a:pt x="77" y="0"/>
                  </a:cubicBezTo>
                  <a:close/>
                </a:path>
              </a:pathLst>
            </a:custGeom>
            <a:solidFill>
              <a:srgbClr val="39536B">
                <a:lumMod val="65000"/>
                <a:lumOff val="3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grpSp>
      <p:grpSp>
        <p:nvGrpSpPr>
          <p:cNvPr id="7" name="Group 11"/>
          <p:cNvGrpSpPr>
            <a:grpSpLocks noChangeAspect="1"/>
          </p:cNvGrpSpPr>
          <p:nvPr/>
        </p:nvGrpSpPr>
        <p:grpSpPr bwMode="auto">
          <a:xfrm>
            <a:off x="547551" y="1378124"/>
            <a:ext cx="780508" cy="2608390"/>
            <a:chOff x="2681" y="545"/>
            <a:chExt cx="816" cy="2553"/>
          </a:xfrm>
        </p:grpSpPr>
        <p:sp>
          <p:nvSpPr>
            <p:cNvPr id="8" name="Freeform 12"/>
            <p:cNvSpPr>
              <a:spLocks/>
            </p:cNvSpPr>
            <p:nvPr/>
          </p:nvSpPr>
          <p:spPr bwMode="auto">
            <a:xfrm>
              <a:off x="2681" y="545"/>
              <a:ext cx="816" cy="2553"/>
            </a:xfrm>
            <a:custGeom>
              <a:avLst/>
              <a:gdLst>
                <a:gd name="T0" fmla="*/ 230 w 342"/>
                <a:gd name="T1" fmla="*/ 37 h 1078"/>
                <a:gd name="T2" fmla="*/ 223 w 342"/>
                <a:gd name="T3" fmla="*/ 116 h 1078"/>
                <a:gd name="T4" fmla="*/ 203 w 342"/>
                <a:gd name="T5" fmla="*/ 159 h 1078"/>
                <a:gd name="T6" fmla="*/ 238 w 342"/>
                <a:gd name="T7" fmla="*/ 185 h 1078"/>
                <a:gd name="T8" fmla="*/ 304 w 342"/>
                <a:gd name="T9" fmla="*/ 271 h 1078"/>
                <a:gd name="T10" fmla="*/ 329 w 342"/>
                <a:gd name="T11" fmla="*/ 358 h 1078"/>
                <a:gd name="T12" fmla="*/ 278 w 342"/>
                <a:gd name="T13" fmla="*/ 377 h 1078"/>
                <a:gd name="T14" fmla="*/ 278 w 342"/>
                <a:gd name="T15" fmla="*/ 450 h 1078"/>
                <a:gd name="T16" fmla="*/ 286 w 342"/>
                <a:gd name="T17" fmla="*/ 572 h 1078"/>
                <a:gd name="T18" fmla="*/ 269 w 342"/>
                <a:gd name="T19" fmla="*/ 671 h 1078"/>
                <a:gd name="T20" fmla="*/ 233 w 342"/>
                <a:gd name="T21" fmla="*/ 921 h 1078"/>
                <a:gd name="T22" fmla="*/ 256 w 342"/>
                <a:gd name="T23" fmla="*/ 982 h 1078"/>
                <a:gd name="T24" fmla="*/ 284 w 342"/>
                <a:gd name="T25" fmla="*/ 1008 h 1078"/>
                <a:gd name="T26" fmla="*/ 257 w 342"/>
                <a:gd name="T27" fmla="*/ 1028 h 1078"/>
                <a:gd name="T28" fmla="*/ 212 w 342"/>
                <a:gd name="T29" fmla="*/ 1021 h 1078"/>
                <a:gd name="T30" fmla="*/ 158 w 342"/>
                <a:gd name="T31" fmla="*/ 1010 h 1078"/>
                <a:gd name="T32" fmla="*/ 162 w 342"/>
                <a:gd name="T33" fmla="*/ 952 h 1078"/>
                <a:gd name="T34" fmla="*/ 157 w 342"/>
                <a:gd name="T35" fmla="*/ 746 h 1078"/>
                <a:gd name="T36" fmla="*/ 74 w 342"/>
                <a:gd name="T37" fmla="*/ 1019 h 1078"/>
                <a:gd name="T38" fmla="*/ 88 w 342"/>
                <a:gd name="T39" fmla="*/ 1057 h 1078"/>
                <a:gd name="T40" fmla="*/ 24 w 342"/>
                <a:gd name="T41" fmla="*/ 1063 h 1078"/>
                <a:gd name="T42" fmla="*/ 2 w 342"/>
                <a:gd name="T43" fmla="*/ 1025 h 1078"/>
                <a:gd name="T44" fmla="*/ 6 w 342"/>
                <a:gd name="T45" fmla="*/ 980 h 1078"/>
                <a:gd name="T46" fmla="*/ 71 w 342"/>
                <a:gd name="T47" fmla="*/ 568 h 1078"/>
                <a:gd name="T48" fmla="*/ 70 w 342"/>
                <a:gd name="T49" fmla="*/ 492 h 1078"/>
                <a:gd name="T50" fmla="*/ 80 w 342"/>
                <a:gd name="T51" fmla="*/ 408 h 1078"/>
                <a:gd name="T52" fmla="*/ 56 w 342"/>
                <a:gd name="T53" fmla="*/ 284 h 1078"/>
                <a:gd name="T54" fmla="*/ 89 w 342"/>
                <a:gd name="T55" fmla="*/ 178 h 1078"/>
                <a:gd name="T56" fmla="*/ 134 w 342"/>
                <a:gd name="T57" fmla="*/ 138 h 1078"/>
                <a:gd name="T58" fmla="*/ 137 w 342"/>
                <a:gd name="T59" fmla="*/ 122 h 1078"/>
                <a:gd name="T60" fmla="*/ 126 w 342"/>
                <a:gd name="T61" fmla="*/ 88 h 1078"/>
                <a:gd name="T62" fmla="*/ 142 w 342"/>
                <a:gd name="T63" fmla="*/ 2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1078">
                  <a:moveTo>
                    <a:pt x="206" y="13"/>
                  </a:moveTo>
                  <a:cubicBezTo>
                    <a:pt x="214" y="14"/>
                    <a:pt x="223" y="19"/>
                    <a:pt x="230" y="37"/>
                  </a:cubicBezTo>
                  <a:cubicBezTo>
                    <a:pt x="236" y="55"/>
                    <a:pt x="237" y="68"/>
                    <a:pt x="231" y="81"/>
                  </a:cubicBezTo>
                  <a:cubicBezTo>
                    <a:pt x="225" y="94"/>
                    <a:pt x="225" y="104"/>
                    <a:pt x="223" y="116"/>
                  </a:cubicBezTo>
                  <a:cubicBezTo>
                    <a:pt x="220" y="128"/>
                    <a:pt x="212" y="147"/>
                    <a:pt x="206" y="149"/>
                  </a:cubicBezTo>
                  <a:cubicBezTo>
                    <a:pt x="201" y="150"/>
                    <a:pt x="203" y="154"/>
                    <a:pt x="203" y="159"/>
                  </a:cubicBezTo>
                  <a:cubicBezTo>
                    <a:pt x="203" y="165"/>
                    <a:pt x="206" y="172"/>
                    <a:pt x="206" y="172"/>
                  </a:cubicBezTo>
                  <a:cubicBezTo>
                    <a:pt x="206" y="172"/>
                    <a:pt x="222" y="181"/>
                    <a:pt x="238" y="185"/>
                  </a:cubicBezTo>
                  <a:cubicBezTo>
                    <a:pt x="253" y="189"/>
                    <a:pt x="277" y="206"/>
                    <a:pt x="279" y="228"/>
                  </a:cubicBezTo>
                  <a:cubicBezTo>
                    <a:pt x="281" y="250"/>
                    <a:pt x="291" y="260"/>
                    <a:pt x="304" y="271"/>
                  </a:cubicBezTo>
                  <a:cubicBezTo>
                    <a:pt x="317" y="283"/>
                    <a:pt x="331" y="283"/>
                    <a:pt x="335" y="303"/>
                  </a:cubicBezTo>
                  <a:cubicBezTo>
                    <a:pt x="339" y="324"/>
                    <a:pt x="342" y="352"/>
                    <a:pt x="329" y="358"/>
                  </a:cubicBezTo>
                  <a:cubicBezTo>
                    <a:pt x="316" y="364"/>
                    <a:pt x="284" y="361"/>
                    <a:pt x="284" y="361"/>
                  </a:cubicBezTo>
                  <a:cubicBezTo>
                    <a:pt x="284" y="361"/>
                    <a:pt x="283" y="372"/>
                    <a:pt x="278" y="377"/>
                  </a:cubicBezTo>
                  <a:cubicBezTo>
                    <a:pt x="273" y="382"/>
                    <a:pt x="265" y="386"/>
                    <a:pt x="265" y="386"/>
                  </a:cubicBezTo>
                  <a:cubicBezTo>
                    <a:pt x="265" y="386"/>
                    <a:pt x="275" y="424"/>
                    <a:pt x="278" y="450"/>
                  </a:cubicBezTo>
                  <a:cubicBezTo>
                    <a:pt x="280" y="476"/>
                    <a:pt x="284" y="530"/>
                    <a:pt x="286" y="543"/>
                  </a:cubicBezTo>
                  <a:cubicBezTo>
                    <a:pt x="289" y="556"/>
                    <a:pt x="291" y="567"/>
                    <a:pt x="286" y="572"/>
                  </a:cubicBezTo>
                  <a:cubicBezTo>
                    <a:pt x="280" y="576"/>
                    <a:pt x="277" y="577"/>
                    <a:pt x="277" y="577"/>
                  </a:cubicBezTo>
                  <a:cubicBezTo>
                    <a:pt x="277" y="577"/>
                    <a:pt x="275" y="635"/>
                    <a:pt x="269" y="671"/>
                  </a:cubicBezTo>
                  <a:cubicBezTo>
                    <a:pt x="264" y="707"/>
                    <a:pt x="255" y="747"/>
                    <a:pt x="248" y="789"/>
                  </a:cubicBezTo>
                  <a:cubicBezTo>
                    <a:pt x="241" y="831"/>
                    <a:pt x="235" y="900"/>
                    <a:pt x="233" y="921"/>
                  </a:cubicBezTo>
                  <a:cubicBezTo>
                    <a:pt x="230" y="942"/>
                    <a:pt x="229" y="943"/>
                    <a:pt x="233" y="952"/>
                  </a:cubicBezTo>
                  <a:cubicBezTo>
                    <a:pt x="236" y="961"/>
                    <a:pt x="261" y="979"/>
                    <a:pt x="256" y="982"/>
                  </a:cubicBezTo>
                  <a:cubicBezTo>
                    <a:pt x="252" y="985"/>
                    <a:pt x="252" y="985"/>
                    <a:pt x="252" y="985"/>
                  </a:cubicBezTo>
                  <a:cubicBezTo>
                    <a:pt x="252" y="985"/>
                    <a:pt x="269" y="1008"/>
                    <a:pt x="284" y="1008"/>
                  </a:cubicBezTo>
                  <a:cubicBezTo>
                    <a:pt x="299" y="1008"/>
                    <a:pt x="317" y="1013"/>
                    <a:pt x="317" y="1024"/>
                  </a:cubicBezTo>
                  <a:cubicBezTo>
                    <a:pt x="317" y="1035"/>
                    <a:pt x="272" y="1028"/>
                    <a:pt x="257" y="1028"/>
                  </a:cubicBezTo>
                  <a:cubicBezTo>
                    <a:pt x="242" y="1028"/>
                    <a:pt x="226" y="1021"/>
                    <a:pt x="219" y="1017"/>
                  </a:cubicBezTo>
                  <a:cubicBezTo>
                    <a:pt x="211" y="1014"/>
                    <a:pt x="212" y="1021"/>
                    <a:pt x="212" y="1021"/>
                  </a:cubicBezTo>
                  <a:cubicBezTo>
                    <a:pt x="212" y="1021"/>
                    <a:pt x="192" y="1021"/>
                    <a:pt x="178" y="1020"/>
                  </a:cubicBezTo>
                  <a:cubicBezTo>
                    <a:pt x="164" y="1018"/>
                    <a:pt x="158" y="1018"/>
                    <a:pt x="158" y="1010"/>
                  </a:cubicBezTo>
                  <a:cubicBezTo>
                    <a:pt x="158" y="1002"/>
                    <a:pt x="158" y="999"/>
                    <a:pt x="158" y="999"/>
                  </a:cubicBezTo>
                  <a:cubicBezTo>
                    <a:pt x="158" y="999"/>
                    <a:pt x="158" y="977"/>
                    <a:pt x="162" y="952"/>
                  </a:cubicBezTo>
                  <a:cubicBezTo>
                    <a:pt x="165" y="928"/>
                    <a:pt x="163" y="833"/>
                    <a:pt x="162" y="804"/>
                  </a:cubicBezTo>
                  <a:cubicBezTo>
                    <a:pt x="160" y="775"/>
                    <a:pt x="157" y="746"/>
                    <a:pt x="157" y="746"/>
                  </a:cubicBezTo>
                  <a:cubicBezTo>
                    <a:pt x="157" y="746"/>
                    <a:pt x="128" y="846"/>
                    <a:pt x="113" y="901"/>
                  </a:cubicBezTo>
                  <a:cubicBezTo>
                    <a:pt x="97" y="957"/>
                    <a:pt x="78" y="1016"/>
                    <a:pt x="74" y="1019"/>
                  </a:cubicBezTo>
                  <a:cubicBezTo>
                    <a:pt x="70" y="1021"/>
                    <a:pt x="71" y="1025"/>
                    <a:pt x="71" y="1025"/>
                  </a:cubicBezTo>
                  <a:cubicBezTo>
                    <a:pt x="71" y="1025"/>
                    <a:pt x="87" y="1044"/>
                    <a:pt x="88" y="1057"/>
                  </a:cubicBezTo>
                  <a:cubicBezTo>
                    <a:pt x="89" y="1070"/>
                    <a:pt x="92" y="1075"/>
                    <a:pt x="79" y="1077"/>
                  </a:cubicBezTo>
                  <a:cubicBezTo>
                    <a:pt x="66" y="1078"/>
                    <a:pt x="35" y="1070"/>
                    <a:pt x="24" y="1063"/>
                  </a:cubicBezTo>
                  <a:cubicBezTo>
                    <a:pt x="14" y="1055"/>
                    <a:pt x="13" y="1047"/>
                    <a:pt x="8" y="1043"/>
                  </a:cubicBezTo>
                  <a:cubicBezTo>
                    <a:pt x="2" y="1040"/>
                    <a:pt x="0" y="1034"/>
                    <a:pt x="2" y="1025"/>
                  </a:cubicBezTo>
                  <a:cubicBezTo>
                    <a:pt x="5" y="1016"/>
                    <a:pt x="5" y="1014"/>
                    <a:pt x="5" y="1014"/>
                  </a:cubicBezTo>
                  <a:cubicBezTo>
                    <a:pt x="5" y="1014"/>
                    <a:pt x="1" y="1011"/>
                    <a:pt x="6" y="980"/>
                  </a:cubicBezTo>
                  <a:cubicBezTo>
                    <a:pt x="11" y="950"/>
                    <a:pt x="35" y="786"/>
                    <a:pt x="50" y="712"/>
                  </a:cubicBezTo>
                  <a:cubicBezTo>
                    <a:pt x="66" y="639"/>
                    <a:pt x="71" y="577"/>
                    <a:pt x="71" y="568"/>
                  </a:cubicBezTo>
                  <a:cubicBezTo>
                    <a:pt x="71" y="558"/>
                    <a:pt x="68" y="559"/>
                    <a:pt x="62" y="556"/>
                  </a:cubicBezTo>
                  <a:cubicBezTo>
                    <a:pt x="56" y="552"/>
                    <a:pt x="68" y="513"/>
                    <a:pt x="70" y="492"/>
                  </a:cubicBezTo>
                  <a:cubicBezTo>
                    <a:pt x="71" y="471"/>
                    <a:pt x="73" y="456"/>
                    <a:pt x="73" y="442"/>
                  </a:cubicBezTo>
                  <a:cubicBezTo>
                    <a:pt x="72" y="428"/>
                    <a:pt x="78" y="419"/>
                    <a:pt x="80" y="408"/>
                  </a:cubicBezTo>
                  <a:cubicBezTo>
                    <a:pt x="81" y="397"/>
                    <a:pt x="85" y="368"/>
                    <a:pt x="77" y="344"/>
                  </a:cubicBezTo>
                  <a:cubicBezTo>
                    <a:pt x="68" y="319"/>
                    <a:pt x="60" y="289"/>
                    <a:pt x="56" y="284"/>
                  </a:cubicBezTo>
                  <a:cubicBezTo>
                    <a:pt x="52" y="279"/>
                    <a:pt x="56" y="261"/>
                    <a:pt x="58" y="238"/>
                  </a:cubicBezTo>
                  <a:cubicBezTo>
                    <a:pt x="60" y="214"/>
                    <a:pt x="66" y="190"/>
                    <a:pt x="89" y="178"/>
                  </a:cubicBezTo>
                  <a:cubicBezTo>
                    <a:pt x="112" y="165"/>
                    <a:pt x="122" y="162"/>
                    <a:pt x="128" y="152"/>
                  </a:cubicBezTo>
                  <a:cubicBezTo>
                    <a:pt x="135" y="141"/>
                    <a:pt x="131" y="140"/>
                    <a:pt x="134" y="138"/>
                  </a:cubicBezTo>
                  <a:cubicBezTo>
                    <a:pt x="137" y="136"/>
                    <a:pt x="138" y="135"/>
                    <a:pt x="138" y="135"/>
                  </a:cubicBezTo>
                  <a:cubicBezTo>
                    <a:pt x="138" y="135"/>
                    <a:pt x="138" y="126"/>
                    <a:pt x="137" y="122"/>
                  </a:cubicBezTo>
                  <a:cubicBezTo>
                    <a:pt x="136" y="118"/>
                    <a:pt x="132" y="118"/>
                    <a:pt x="131" y="113"/>
                  </a:cubicBezTo>
                  <a:cubicBezTo>
                    <a:pt x="129" y="109"/>
                    <a:pt x="125" y="96"/>
                    <a:pt x="126" y="88"/>
                  </a:cubicBezTo>
                  <a:cubicBezTo>
                    <a:pt x="127" y="80"/>
                    <a:pt x="129" y="79"/>
                    <a:pt x="129" y="79"/>
                  </a:cubicBezTo>
                  <a:cubicBezTo>
                    <a:pt x="129" y="79"/>
                    <a:pt x="125" y="35"/>
                    <a:pt x="142" y="22"/>
                  </a:cubicBezTo>
                  <a:cubicBezTo>
                    <a:pt x="159" y="10"/>
                    <a:pt x="189" y="0"/>
                    <a:pt x="206" y="13"/>
                  </a:cubicBezTo>
                  <a:close/>
                </a:path>
              </a:pathLst>
            </a:custGeom>
            <a:solidFill>
              <a:srgbClr val="9C21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sp>
          <p:nvSpPr>
            <p:cNvPr id="9" name="Freeform 13"/>
            <p:cNvSpPr>
              <a:spLocks/>
            </p:cNvSpPr>
            <p:nvPr/>
          </p:nvSpPr>
          <p:spPr bwMode="auto">
            <a:xfrm>
              <a:off x="2998" y="867"/>
              <a:ext cx="184" cy="156"/>
            </a:xfrm>
            <a:custGeom>
              <a:avLst/>
              <a:gdLst>
                <a:gd name="T0" fmla="*/ 70 w 77"/>
                <a:gd name="T1" fmla="*/ 26 h 66"/>
                <a:gd name="T2" fmla="*/ 73 w 77"/>
                <a:gd name="T3" fmla="*/ 36 h 66"/>
                <a:gd name="T4" fmla="*/ 74 w 77"/>
                <a:gd name="T5" fmla="*/ 37 h 66"/>
                <a:gd name="T6" fmla="*/ 77 w 77"/>
                <a:gd name="T7" fmla="*/ 66 h 66"/>
                <a:gd name="T8" fmla="*/ 74 w 77"/>
                <a:gd name="T9" fmla="*/ 63 h 66"/>
                <a:gd name="T10" fmla="*/ 63 w 77"/>
                <a:gd name="T11" fmla="*/ 48 h 66"/>
                <a:gd name="T12" fmla="*/ 56 w 77"/>
                <a:gd name="T13" fmla="*/ 63 h 66"/>
                <a:gd name="T14" fmla="*/ 0 w 77"/>
                <a:gd name="T15" fmla="*/ 4 h 66"/>
                <a:gd name="T16" fmla="*/ 1 w 77"/>
                <a:gd name="T17" fmla="*/ 2 h 66"/>
                <a:gd name="T18" fmla="*/ 5 w 77"/>
                <a:gd name="T19" fmla="*/ 0 h 66"/>
                <a:gd name="T20" fmla="*/ 27 w 77"/>
                <a:gd name="T21" fmla="*/ 25 h 66"/>
                <a:gd name="T22" fmla="*/ 63 w 77"/>
                <a:gd name="T23" fmla="*/ 45 h 66"/>
                <a:gd name="T24" fmla="*/ 70 w 77"/>
                <a:gd name="T25"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0" y="26"/>
                  </a:moveTo>
                  <a:cubicBezTo>
                    <a:pt x="71" y="31"/>
                    <a:pt x="73" y="36"/>
                    <a:pt x="73" y="36"/>
                  </a:cubicBezTo>
                  <a:cubicBezTo>
                    <a:pt x="73" y="36"/>
                    <a:pt x="74" y="37"/>
                    <a:pt x="74" y="37"/>
                  </a:cubicBezTo>
                  <a:cubicBezTo>
                    <a:pt x="74" y="43"/>
                    <a:pt x="76" y="56"/>
                    <a:pt x="77" y="66"/>
                  </a:cubicBezTo>
                  <a:cubicBezTo>
                    <a:pt x="76" y="66"/>
                    <a:pt x="75" y="65"/>
                    <a:pt x="74" y="63"/>
                  </a:cubicBezTo>
                  <a:cubicBezTo>
                    <a:pt x="69" y="52"/>
                    <a:pt x="67" y="46"/>
                    <a:pt x="63" y="48"/>
                  </a:cubicBezTo>
                  <a:cubicBezTo>
                    <a:pt x="61" y="50"/>
                    <a:pt x="58" y="57"/>
                    <a:pt x="56" y="63"/>
                  </a:cubicBezTo>
                  <a:cubicBezTo>
                    <a:pt x="43" y="48"/>
                    <a:pt x="12" y="14"/>
                    <a:pt x="0" y="4"/>
                  </a:cubicBezTo>
                  <a:cubicBezTo>
                    <a:pt x="0" y="3"/>
                    <a:pt x="0" y="3"/>
                    <a:pt x="1" y="2"/>
                  </a:cubicBezTo>
                  <a:cubicBezTo>
                    <a:pt x="3" y="1"/>
                    <a:pt x="4" y="0"/>
                    <a:pt x="5" y="0"/>
                  </a:cubicBezTo>
                  <a:cubicBezTo>
                    <a:pt x="8" y="6"/>
                    <a:pt x="17" y="19"/>
                    <a:pt x="27" y="25"/>
                  </a:cubicBezTo>
                  <a:cubicBezTo>
                    <a:pt x="38" y="31"/>
                    <a:pt x="63" y="45"/>
                    <a:pt x="63" y="45"/>
                  </a:cubicBezTo>
                  <a:cubicBezTo>
                    <a:pt x="63" y="45"/>
                    <a:pt x="68" y="33"/>
                    <a:pt x="70" y="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sp>
          <p:nvSpPr>
            <p:cNvPr id="10" name="Freeform 14"/>
            <p:cNvSpPr>
              <a:spLocks/>
            </p:cNvSpPr>
            <p:nvPr/>
          </p:nvSpPr>
          <p:spPr bwMode="auto">
            <a:xfrm>
              <a:off x="3210" y="1225"/>
              <a:ext cx="93" cy="130"/>
            </a:xfrm>
            <a:custGeom>
              <a:avLst/>
              <a:gdLst>
                <a:gd name="T0" fmla="*/ 7 w 39"/>
                <a:gd name="T1" fmla="*/ 43 h 55"/>
                <a:gd name="T2" fmla="*/ 21 w 39"/>
                <a:gd name="T3" fmla="*/ 27 h 55"/>
                <a:gd name="T4" fmla="*/ 5 w 39"/>
                <a:gd name="T5" fmla="*/ 8 h 55"/>
                <a:gd name="T6" fmla="*/ 19 w 39"/>
                <a:gd name="T7" fmla="*/ 8 h 55"/>
                <a:gd name="T8" fmla="*/ 39 w 39"/>
                <a:gd name="T9" fmla="*/ 55 h 55"/>
                <a:gd name="T10" fmla="*/ 7 w 39"/>
                <a:gd name="T11" fmla="*/ 43 h 55"/>
              </a:gdLst>
              <a:ahLst/>
              <a:cxnLst>
                <a:cxn ang="0">
                  <a:pos x="T0" y="T1"/>
                </a:cxn>
                <a:cxn ang="0">
                  <a:pos x="T2" y="T3"/>
                </a:cxn>
                <a:cxn ang="0">
                  <a:pos x="T4" y="T5"/>
                </a:cxn>
                <a:cxn ang="0">
                  <a:pos x="T6" y="T7"/>
                </a:cxn>
                <a:cxn ang="0">
                  <a:pos x="T8" y="T9"/>
                </a:cxn>
                <a:cxn ang="0">
                  <a:pos x="T10" y="T11"/>
                </a:cxn>
              </a:cxnLst>
              <a:rect l="0" t="0" r="r" b="b"/>
              <a:pathLst>
                <a:path w="39" h="55">
                  <a:moveTo>
                    <a:pt x="7" y="43"/>
                  </a:moveTo>
                  <a:cubicBezTo>
                    <a:pt x="7" y="43"/>
                    <a:pt x="21" y="38"/>
                    <a:pt x="21" y="27"/>
                  </a:cubicBezTo>
                  <a:cubicBezTo>
                    <a:pt x="21" y="16"/>
                    <a:pt x="11" y="8"/>
                    <a:pt x="5" y="8"/>
                  </a:cubicBezTo>
                  <a:cubicBezTo>
                    <a:pt x="0" y="7"/>
                    <a:pt x="8" y="0"/>
                    <a:pt x="19" y="8"/>
                  </a:cubicBezTo>
                  <a:cubicBezTo>
                    <a:pt x="30" y="17"/>
                    <a:pt x="39" y="55"/>
                    <a:pt x="39" y="55"/>
                  </a:cubicBezTo>
                  <a:cubicBezTo>
                    <a:pt x="39" y="55"/>
                    <a:pt x="16" y="47"/>
                    <a:pt x="7"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sp>
          <p:nvSpPr>
            <p:cNvPr id="11" name="Freeform 15"/>
            <p:cNvSpPr>
              <a:spLocks/>
            </p:cNvSpPr>
            <p:nvPr/>
          </p:nvSpPr>
          <p:spPr bwMode="auto">
            <a:xfrm>
              <a:off x="3296" y="1371"/>
              <a:ext cx="22" cy="100"/>
            </a:xfrm>
            <a:custGeom>
              <a:avLst/>
              <a:gdLst>
                <a:gd name="T0" fmla="*/ 3 w 9"/>
                <a:gd name="T1" fmla="*/ 0 h 42"/>
                <a:gd name="T2" fmla="*/ 9 w 9"/>
                <a:gd name="T3" fmla="*/ 35 h 42"/>
                <a:gd name="T4" fmla="*/ 0 w 9"/>
                <a:gd name="T5" fmla="*/ 42 h 42"/>
                <a:gd name="T6" fmla="*/ 3 w 9"/>
                <a:gd name="T7" fmla="*/ 0 h 42"/>
              </a:gdLst>
              <a:ahLst/>
              <a:cxnLst>
                <a:cxn ang="0">
                  <a:pos x="T0" y="T1"/>
                </a:cxn>
                <a:cxn ang="0">
                  <a:pos x="T2" y="T3"/>
                </a:cxn>
                <a:cxn ang="0">
                  <a:pos x="T4" y="T5"/>
                </a:cxn>
                <a:cxn ang="0">
                  <a:pos x="T6" y="T7"/>
                </a:cxn>
              </a:cxnLst>
              <a:rect l="0" t="0" r="r" b="b"/>
              <a:pathLst>
                <a:path w="9" h="42">
                  <a:moveTo>
                    <a:pt x="3" y="0"/>
                  </a:moveTo>
                  <a:cubicBezTo>
                    <a:pt x="9" y="35"/>
                    <a:pt x="9" y="35"/>
                    <a:pt x="9" y="35"/>
                  </a:cubicBezTo>
                  <a:cubicBezTo>
                    <a:pt x="0" y="42"/>
                    <a:pt x="0" y="42"/>
                    <a:pt x="0" y="42"/>
                  </a:cubicBezTo>
                  <a:cubicBezTo>
                    <a:pt x="0" y="42"/>
                    <a:pt x="2" y="12"/>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grpSp>
      <p:grpSp>
        <p:nvGrpSpPr>
          <p:cNvPr id="12" name="Group 24"/>
          <p:cNvGrpSpPr>
            <a:grpSpLocks noChangeAspect="1"/>
          </p:cNvGrpSpPr>
          <p:nvPr/>
        </p:nvGrpSpPr>
        <p:grpSpPr bwMode="auto">
          <a:xfrm>
            <a:off x="7581900" y="1463693"/>
            <a:ext cx="581193" cy="2492385"/>
            <a:chOff x="4369" y="343"/>
            <a:chExt cx="610" cy="2449"/>
          </a:xfrm>
        </p:grpSpPr>
        <p:sp>
          <p:nvSpPr>
            <p:cNvPr id="13" name="Freeform 25"/>
            <p:cNvSpPr>
              <a:spLocks noEditPoints="1"/>
            </p:cNvSpPr>
            <p:nvPr/>
          </p:nvSpPr>
          <p:spPr bwMode="auto">
            <a:xfrm>
              <a:off x="4369" y="343"/>
              <a:ext cx="610" cy="2449"/>
            </a:xfrm>
            <a:custGeom>
              <a:avLst/>
              <a:gdLst>
                <a:gd name="T0" fmla="*/ 122 w 255"/>
                <a:gd name="T1" fmla="*/ 0 h 1034"/>
                <a:gd name="T2" fmla="*/ 168 w 255"/>
                <a:gd name="T3" fmla="*/ 41 h 1034"/>
                <a:gd name="T4" fmla="*/ 176 w 255"/>
                <a:gd name="T5" fmla="*/ 71 h 1034"/>
                <a:gd name="T6" fmla="*/ 183 w 255"/>
                <a:gd name="T7" fmla="*/ 111 h 1034"/>
                <a:gd name="T8" fmla="*/ 196 w 255"/>
                <a:gd name="T9" fmla="*/ 152 h 1034"/>
                <a:gd name="T10" fmla="*/ 203 w 255"/>
                <a:gd name="T11" fmla="*/ 172 h 1034"/>
                <a:gd name="T12" fmla="*/ 240 w 255"/>
                <a:gd name="T13" fmla="*/ 194 h 1034"/>
                <a:gd name="T14" fmla="*/ 252 w 255"/>
                <a:gd name="T15" fmla="*/ 271 h 1034"/>
                <a:gd name="T16" fmla="*/ 245 w 255"/>
                <a:gd name="T17" fmla="*/ 338 h 1034"/>
                <a:gd name="T18" fmla="*/ 219 w 255"/>
                <a:gd name="T19" fmla="*/ 357 h 1034"/>
                <a:gd name="T20" fmla="*/ 226 w 255"/>
                <a:gd name="T21" fmla="*/ 424 h 1034"/>
                <a:gd name="T22" fmla="*/ 235 w 255"/>
                <a:gd name="T23" fmla="*/ 473 h 1034"/>
                <a:gd name="T24" fmla="*/ 222 w 255"/>
                <a:gd name="T25" fmla="*/ 475 h 1034"/>
                <a:gd name="T26" fmla="*/ 216 w 255"/>
                <a:gd name="T27" fmla="*/ 541 h 1034"/>
                <a:gd name="T28" fmla="*/ 196 w 255"/>
                <a:gd name="T29" fmla="*/ 650 h 1034"/>
                <a:gd name="T30" fmla="*/ 189 w 255"/>
                <a:gd name="T31" fmla="*/ 664 h 1034"/>
                <a:gd name="T32" fmla="*/ 179 w 255"/>
                <a:gd name="T33" fmla="*/ 664 h 1034"/>
                <a:gd name="T34" fmla="*/ 177 w 255"/>
                <a:gd name="T35" fmla="*/ 697 h 1034"/>
                <a:gd name="T36" fmla="*/ 170 w 255"/>
                <a:gd name="T37" fmla="*/ 765 h 1034"/>
                <a:gd name="T38" fmla="*/ 141 w 255"/>
                <a:gd name="T39" fmla="*/ 872 h 1034"/>
                <a:gd name="T40" fmla="*/ 161 w 255"/>
                <a:gd name="T41" fmla="*/ 933 h 1034"/>
                <a:gd name="T42" fmla="*/ 179 w 255"/>
                <a:gd name="T43" fmla="*/ 973 h 1034"/>
                <a:gd name="T44" fmla="*/ 152 w 255"/>
                <a:gd name="T45" fmla="*/ 975 h 1034"/>
                <a:gd name="T46" fmla="*/ 139 w 255"/>
                <a:gd name="T47" fmla="*/ 966 h 1034"/>
                <a:gd name="T48" fmla="*/ 143 w 255"/>
                <a:gd name="T49" fmla="*/ 986 h 1034"/>
                <a:gd name="T50" fmla="*/ 128 w 255"/>
                <a:gd name="T51" fmla="*/ 1034 h 1034"/>
                <a:gd name="T52" fmla="*/ 122 w 255"/>
                <a:gd name="T53" fmla="*/ 1033 h 1034"/>
                <a:gd name="T54" fmla="*/ 122 w 255"/>
                <a:gd name="T55" fmla="*/ 726 h 1034"/>
                <a:gd name="T56" fmla="*/ 125 w 255"/>
                <a:gd name="T57" fmla="*/ 709 h 1034"/>
                <a:gd name="T58" fmla="*/ 125 w 255"/>
                <a:gd name="T59" fmla="*/ 662 h 1034"/>
                <a:gd name="T60" fmla="*/ 122 w 255"/>
                <a:gd name="T61" fmla="*/ 680 h 1034"/>
                <a:gd name="T62" fmla="*/ 122 w 255"/>
                <a:gd name="T63" fmla="*/ 0 h 1034"/>
                <a:gd name="T64" fmla="*/ 121 w 255"/>
                <a:gd name="T65" fmla="*/ 0 h 1034"/>
                <a:gd name="T66" fmla="*/ 122 w 255"/>
                <a:gd name="T67" fmla="*/ 0 h 1034"/>
                <a:gd name="T68" fmla="*/ 122 w 255"/>
                <a:gd name="T69" fmla="*/ 680 h 1034"/>
                <a:gd name="T70" fmla="*/ 119 w 255"/>
                <a:gd name="T71" fmla="*/ 698 h 1034"/>
                <a:gd name="T72" fmla="*/ 120 w 255"/>
                <a:gd name="T73" fmla="*/ 721 h 1034"/>
                <a:gd name="T74" fmla="*/ 121 w 255"/>
                <a:gd name="T75" fmla="*/ 737 h 1034"/>
                <a:gd name="T76" fmla="*/ 122 w 255"/>
                <a:gd name="T77" fmla="*/ 726 h 1034"/>
                <a:gd name="T78" fmla="*/ 122 w 255"/>
                <a:gd name="T79" fmla="*/ 1033 h 1034"/>
                <a:gd name="T80" fmla="*/ 101 w 255"/>
                <a:gd name="T81" fmla="*/ 992 h 1034"/>
                <a:gd name="T82" fmla="*/ 100 w 255"/>
                <a:gd name="T83" fmla="*/ 948 h 1034"/>
                <a:gd name="T84" fmla="*/ 92 w 255"/>
                <a:gd name="T85" fmla="*/ 901 h 1034"/>
                <a:gd name="T86" fmla="*/ 59 w 255"/>
                <a:gd name="T87" fmla="*/ 756 h 1034"/>
                <a:gd name="T88" fmla="*/ 61 w 255"/>
                <a:gd name="T89" fmla="*/ 692 h 1034"/>
                <a:gd name="T90" fmla="*/ 57 w 255"/>
                <a:gd name="T91" fmla="*/ 661 h 1034"/>
                <a:gd name="T92" fmla="*/ 39 w 255"/>
                <a:gd name="T93" fmla="*/ 645 h 1034"/>
                <a:gd name="T94" fmla="*/ 34 w 255"/>
                <a:gd name="T95" fmla="*/ 530 h 1034"/>
                <a:gd name="T96" fmla="*/ 35 w 255"/>
                <a:gd name="T97" fmla="*/ 468 h 1034"/>
                <a:gd name="T98" fmla="*/ 13 w 255"/>
                <a:gd name="T99" fmla="*/ 464 h 1034"/>
                <a:gd name="T100" fmla="*/ 31 w 255"/>
                <a:gd name="T101" fmla="*/ 411 h 1034"/>
                <a:gd name="T102" fmla="*/ 34 w 255"/>
                <a:gd name="T103" fmla="*/ 372 h 1034"/>
                <a:gd name="T104" fmla="*/ 2 w 255"/>
                <a:gd name="T105" fmla="*/ 344 h 1034"/>
                <a:gd name="T106" fmla="*/ 2 w 255"/>
                <a:gd name="T107" fmla="*/ 266 h 1034"/>
                <a:gd name="T108" fmla="*/ 8 w 255"/>
                <a:gd name="T109" fmla="*/ 232 h 1034"/>
                <a:gd name="T110" fmla="*/ 31 w 255"/>
                <a:gd name="T111" fmla="*/ 175 h 1034"/>
                <a:gd name="T112" fmla="*/ 55 w 255"/>
                <a:gd name="T113" fmla="*/ 166 h 1034"/>
                <a:gd name="T114" fmla="*/ 57 w 255"/>
                <a:gd name="T115" fmla="*/ 143 h 1034"/>
                <a:gd name="T116" fmla="*/ 71 w 255"/>
                <a:gd name="T117" fmla="*/ 115 h 1034"/>
                <a:gd name="T118" fmla="*/ 73 w 255"/>
                <a:gd name="T119" fmla="*/ 73 h 1034"/>
                <a:gd name="T120" fmla="*/ 121 w 255"/>
                <a:gd name="T121"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1034">
                  <a:moveTo>
                    <a:pt x="122" y="0"/>
                  </a:moveTo>
                  <a:cubicBezTo>
                    <a:pt x="145" y="0"/>
                    <a:pt x="164" y="21"/>
                    <a:pt x="168" y="41"/>
                  </a:cubicBezTo>
                  <a:cubicBezTo>
                    <a:pt x="173" y="61"/>
                    <a:pt x="176" y="60"/>
                    <a:pt x="176" y="71"/>
                  </a:cubicBezTo>
                  <a:cubicBezTo>
                    <a:pt x="176" y="82"/>
                    <a:pt x="181" y="94"/>
                    <a:pt x="183" y="111"/>
                  </a:cubicBezTo>
                  <a:cubicBezTo>
                    <a:pt x="185" y="129"/>
                    <a:pt x="187" y="141"/>
                    <a:pt x="196" y="152"/>
                  </a:cubicBezTo>
                  <a:cubicBezTo>
                    <a:pt x="205" y="162"/>
                    <a:pt x="203" y="172"/>
                    <a:pt x="203" y="172"/>
                  </a:cubicBezTo>
                  <a:cubicBezTo>
                    <a:pt x="203" y="172"/>
                    <a:pt x="233" y="174"/>
                    <a:pt x="240" y="194"/>
                  </a:cubicBezTo>
                  <a:cubicBezTo>
                    <a:pt x="248" y="214"/>
                    <a:pt x="249" y="248"/>
                    <a:pt x="252" y="271"/>
                  </a:cubicBezTo>
                  <a:cubicBezTo>
                    <a:pt x="255" y="294"/>
                    <a:pt x="253" y="321"/>
                    <a:pt x="245" y="338"/>
                  </a:cubicBezTo>
                  <a:cubicBezTo>
                    <a:pt x="236" y="355"/>
                    <a:pt x="219" y="357"/>
                    <a:pt x="219" y="357"/>
                  </a:cubicBezTo>
                  <a:cubicBezTo>
                    <a:pt x="219" y="357"/>
                    <a:pt x="216" y="393"/>
                    <a:pt x="226" y="424"/>
                  </a:cubicBezTo>
                  <a:cubicBezTo>
                    <a:pt x="236" y="455"/>
                    <a:pt x="244" y="471"/>
                    <a:pt x="235" y="473"/>
                  </a:cubicBezTo>
                  <a:cubicBezTo>
                    <a:pt x="226" y="474"/>
                    <a:pt x="222" y="475"/>
                    <a:pt x="222" y="475"/>
                  </a:cubicBezTo>
                  <a:cubicBezTo>
                    <a:pt x="222" y="475"/>
                    <a:pt x="222" y="515"/>
                    <a:pt x="216" y="541"/>
                  </a:cubicBezTo>
                  <a:cubicBezTo>
                    <a:pt x="210" y="567"/>
                    <a:pt x="196" y="634"/>
                    <a:pt x="196" y="650"/>
                  </a:cubicBezTo>
                  <a:cubicBezTo>
                    <a:pt x="196" y="667"/>
                    <a:pt x="195" y="664"/>
                    <a:pt x="189" y="664"/>
                  </a:cubicBezTo>
                  <a:cubicBezTo>
                    <a:pt x="183" y="664"/>
                    <a:pt x="179" y="664"/>
                    <a:pt x="179" y="664"/>
                  </a:cubicBezTo>
                  <a:cubicBezTo>
                    <a:pt x="179" y="664"/>
                    <a:pt x="180" y="691"/>
                    <a:pt x="177" y="697"/>
                  </a:cubicBezTo>
                  <a:cubicBezTo>
                    <a:pt x="174" y="704"/>
                    <a:pt x="179" y="733"/>
                    <a:pt x="170" y="765"/>
                  </a:cubicBezTo>
                  <a:cubicBezTo>
                    <a:pt x="160" y="796"/>
                    <a:pt x="141" y="849"/>
                    <a:pt x="141" y="872"/>
                  </a:cubicBezTo>
                  <a:cubicBezTo>
                    <a:pt x="141" y="894"/>
                    <a:pt x="150" y="922"/>
                    <a:pt x="161" y="933"/>
                  </a:cubicBezTo>
                  <a:cubicBezTo>
                    <a:pt x="171" y="944"/>
                    <a:pt x="187" y="967"/>
                    <a:pt x="179" y="973"/>
                  </a:cubicBezTo>
                  <a:cubicBezTo>
                    <a:pt x="170" y="978"/>
                    <a:pt x="159" y="977"/>
                    <a:pt x="152" y="975"/>
                  </a:cubicBezTo>
                  <a:cubicBezTo>
                    <a:pt x="145" y="973"/>
                    <a:pt x="139" y="966"/>
                    <a:pt x="139" y="966"/>
                  </a:cubicBezTo>
                  <a:cubicBezTo>
                    <a:pt x="139" y="966"/>
                    <a:pt x="140" y="977"/>
                    <a:pt x="143" y="986"/>
                  </a:cubicBezTo>
                  <a:cubicBezTo>
                    <a:pt x="146" y="995"/>
                    <a:pt x="143" y="1034"/>
                    <a:pt x="128" y="1034"/>
                  </a:cubicBezTo>
                  <a:cubicBezTo>
                    <a:pt x="126" y="1034"/>
                    <a:pt x="124" y="1033"/>
                    <a:pt x="122" y="1033"/>
                  </a:cubicBezTo>
                  <a:cubicBezTo>
                    <a:pt x="122" y="726"/>
                    <a:pt x="122" y="726"/>
                    <a:pt x="122" y="726"/>
                  </a:cubicBezTo>
                  <a:cubicBezTo>
                    <a:pt x="122" y="720"/>
                    <a:pt x="123" y="713"/>
                    <a:pt x="125" y="709"/>
                  </a:cubicBezTo>
                  <a:cubicBezTo>
                    <a:pt x="128" y="701"/>
                    <a:pt x="125" y="685"/>
                    <a:pt x="125" y="662"/>
                  </a:cubicBezTo>
                  <a:cubicBezTo>
                    <a:pt x="125" y="662"/>
                    <a:pt x="124" y="671"/>
                    <a:pt x="122" y="680"/>
                  </a:cubicBezTo>
                  <a:lnTo>
                    <a:pt x="122" y="0"/>
                  </a:lnTo>
                  <a:close/>
                  <a:moveTo>
                    <a:pt x="121" y="0"/>
                  </a:moveTo>
                  <a:cubicBezTo>
                    <a:pt x="122" y="0"/>
                    <a:pt x="122" y="0"/>
                    <a:pt x="122" y="0"/>
                  </a:cubicBezTo>
                  <a:cubicBezTo>
                    <a:pt x="122" y="680"/>
                    <a:pt x="122" y="680"/>
                    <a:pt x="122" y="680"/>
                  </a:cubicBezTo>
                  <a:cubicBezTo>
                    <a:pt x="121" y="687"/>
                    <a:pt x="120" y="694"/>
                    <a:pt x="119" y="698"/>
                  </a:cubicBezTo>
                  <a:cubicBezTo>
                    <a:pt x="116" y="708"/>
                    <a:pt x="120" y="714"/>
                    <a:pt x="120" y="721"/>
                  </a:cubicBezTo>
                  <a:cubicBezTo>
                    <a:pt x="120" y="728"/>
                    <a:pt x="121" y="737"/>
                    <a:pt x="121" y="737"/>
                  </a:cubicBezTo>
                  <a:cubicBezTo>
                    <a:pt x="121" y="737"/>
                    <a:pt x="122" y="732"/>
                    <a:pt x="122" y="726"/>
                  </a:cubicBezTo>
                  <a:cubicBezTo>
                    <a:pt x="122" y="1033"/>
                    <a:pt x="122" y="1033"/>
                    <a:pt x="122" y="1033"/>
                  </a:cubicBezTo>
                  <a:cubicBezTo>
                    <a:pt x="110" y="1029"/>
                    <a:pt x="101" y="1014"/>
                    <a:pt x="101" y="992"/>
                  </a:cubicBezTo>
                  <a:cubicBezTo>
                    <a:pt x="102" y="967"/>
                    <a:pt x="96" y="963"/>
                    <a:pt x="100" y="948"/>
                  </a:cubicBezTo>
                  <a:cubicBezTo>
                    <a:pt x="104" y="934"/>
                    <a:pt x="100" y="923"/>
                    <a:pt x="92" y="901"/>
                  </a:cubicBezTo>
                  <a:cubicBezTo>
                    <a:pt x="85" y="878"/>
                    <a:pt x="58" y="781"/>
                    <a:pt x="59" y="756"/>
                  </a:cubicBezTo>
                  <a:cubicBezTo>
                    <a:pt x="61" y="731"/>
                    <a:pt x="63" y="709"/>
                    <a:pt x="61" y="692"/>
                  </a:cubicBezTo>
                  <a:cubicBezTo>
                    <a:pt x="59" y="675"/>
                    <a:pt x="57" y="661"/>
                    <a:pt x="57" y="661"/>
                  </a:cubicBezTo>
                  <a:cubicBezTo>
                    <a:pt x="57" y="661"/>
                    <a:pt x="39" y="669"/>
                    <a:pt x="39" y="645"/>
                  </a:cubicBezTo>
                  <a:cubicBezTo>
                    <a:pt x="39" y="621"/>
                    <a:pt x="35" y="551"/>
                    <a:pt x="34" y="530"/>
                  </a:cubicBezTo>
                  <a:cubicBezTo>
                    <a:pt x="32" y="509"/>
                    <a:pt x="35" y="468"/>
                    <a:pt x="35" y="468"/>
                  </a:cubicBezTo>
                  <a:cubicBezTo>
                    <a:pt x="35" y="468"/>
                    <a:pt x="18" y="467"/>
                    <a:pt x="13" y="464"/>
                  </a:cubicBezTo>
                  <a:cubicBezTo>
                    <a:pt x="7" y="462"/>
                    <a:pt x="27" y="426"/>
                    <a:pt x="31" y="411"/>
                  </a:cubicBezTo>
                  <a:cubicBezTo>
                    <a:pt x="35" y="397"/>
                    <a:pt x="34" y="372"/>
                    <a:pt x="34" y="372"/>
                  </a:cubicBezTo>
                  <a:cubicBezTo>
                    <a:pt x="34" y="372"/>
                    <a:pt x="4" y="370"/>
                    <a:pt x="2" y="344"/>
                  </a:cubicBezTo>
                  <a:cubicBezTo>
                    <a:pt x="1" y="319"/>
                    <a:pt x="0" y="282"/>
                    <a:pt x="2" y="266"/>
                  </a:cubicBezTo>
                  <a:cubicBezTo>
                    <a:pt x="5" y="251"/>
                    <a:pt x="5" y="253"/>
                    <a:pt x="8" y="232"/>
                  </a:cubicBezTo>
                  <a:cubicBezTo>
                    <a:pt x="10" y="212"/>
                    <a:pt x="21" y="177"/>
                    <a:pt x="31" y="175"/>
                  </a:cubicBezTo>
                  <a:cubicBezTo>
                    <a:pt x="42" y="174"/>
                    <a:pt x="55" y="166"/>
                    <a:pt x="55" y="166"/>
                  </a:cubicBezTo>
                  <a:cubicBezTo>
                    <a:pt x="55" y="166"/>
                    <a:pt x="44" y="154"/>
                    <a:pt x="57" y="143"/>
                  </a:cubicBezTo>
                  <a:cubicBezTo>
                    <a:pt x="70" y="133"/>
                    <a:pt x="77" y="129"/>
                    <a:pt x="71" y="115"/>
                  </a:cubicBezTo>
                  <a:cubicBezTo>
                    <a:pt x="66" y="101"/>
                    <a:pt x="70" y="91"/>
                    <a:pt x="73" y="73"/>
                  </a:cubicBezTo>
                  <a:cubicBezTo>
                    <a:pt x="76" y="55"/>
                    <a:pt x="85" y="1"/>
                    <a:pt x="121" y="0"/>
                  </a:cubicBez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sp>
          <p:nvSpPr>
            <p:cNvPr id="14" name="Freeform 26"/>
            <p:cNvSpPr>
              <a:spLocks/>
            </p:cNvSpPr>
            <p:nvPr/>
          </p:nvSpPr>
          <p:spPr bwMode="auto">
            <a:xfrm>
              <a:off x="4615" y="689"/>
              <a:ext cx="146" cy="279"/>
            </a:xfrm>
            <a:custGeom>
              <a:avLst/>
              <a:gdLst>
                <a:gd name="T0" fmla="*/ 1 w 61"/>
                <a:gd name="T1" fmla="*/ 3 h 118"/>
                <a:gd name="T2" fmla="*/ 17 w 61"/>
                <a:gd name="T3" fmla="*/ 27 h 118"/>
                <a:gd name="T4" fmla="*/ 27 w 61"/>
                <a:gd name="T5" fmla="*/ 82 h 118"/>
                <a:gd name="T6" fmla="*/ 38 w 61"/>
                <a:gd name="T7" fmla="*/ 59 h 118"/>
                <a:gd name="T8" fmla="*/ 43 w 61"/>
                <a:gd name="T9" fmla="*/ 32 h 118"/>
                <a:gd name="T10" fmla="*/ 60 w 61"/>
                <a:gd name="T11" fmla="*/ 0 h 118"/>
                <a:gd name="T12" fmla="*/ 60 w 61"/>
                <a:gd name="T13" fmla="*/ 21 h 118"/>
                <a:gd name="T14" fmla="*/ 43 w 61"/>
                <a:gd name="T15" fmla="*/ 74 h 118"/>
                <a:gd name="T16" fmla="*/ 29 w 61"/>
                <a:gd name="T17" fmla="*/ 111 h 118"/>
                <a:gd name="T18" fmla="*/ 14 w 61"/>
                <a:gd name="T19" fmla="*/ 76 h 118"/>
                <a:gd name="T20" fmla="*/ 1 w 61"/>
                <a:gd name="T2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8">
                  <a:moveTo>
                    <a:pt x="1" y="3"/>
                  </a:moveTo>
                  <a:cubicBezTo>
                    <a:pt x="1" y="3"/>
                    <a:pt x="17" y="16"/>
                    <a:pt x="17" y="27"/>
                  </a:cubicBezTo>
                  <a:cubicBezTo>
                    <a:pt x="17" y="37"/>
                    <a:pt x="24" y="72"/>
                    <a:pt x="27" y="82"/>
                  </a:cubicBezTo>
                  <a:cubicBezTo>
                    <a:pt x="30" y="93"/>
                    <a:pt x="32" y="70"/>
                    <a:pt x="38" y="59"/>
                  </a:cubicBezTo>
                  <a:cubicBezTo>
                    <a:pt x="43" y="49"/>
                    <a:pt x="46" y="40"/>
                    <a:pt x="43" y="32"/>
                  </a:cubicBezTo>
                  <a:cubicBezTo>
                    <a:pt x="39" y="24"/>
                    <a:pt x="52" y="20"/>
                    <a:pt x="60" y="0"/>
                  </a:cubicBezTo>
                  <a:cubicBezTo>
                    <a:pt x="61" y="8"/>
                    <a:pt x="60" y="14"/>
                    <a:pt x="60" y="21"/>
                  </a:cubicBezTo>
                  <a:cubicBezTo>
                    <a:pt x="60" y="29"/>
                    <a:pt x="47" y="66"/>
                    <a:pt x="43" y="74"/>
                  </a:cubicBezTo>
                  <a:cubicBezTo>
                    <a:pt x="40" y="81"/>
                    <a:pt x="30" y="104"/>
                    <a:pt x="29" y="111"/>
                  </a:cubicBezTo>
                  <a:cubicBezTo>
                    <a:pt x="28" y="118"/>
                    <a:pt x="19" y="98"/>
                    <a:pt x="14" y="76"/>
                  </a:cubicBezTo>
                  <a:cubicBezTo>
                    <a:pt x="9" y="55"/>
                    <a:pt x="0" y="23"/>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sp>
          <p:nvSpPr>
            <p:cNvPr id="15" name="Freeform 27"/>
            <p:cNvSpPr>
              <a:spLocks/>
            </p:cNvSpPr>
            <p:nvPr/>
          </p:nvSpPr>
          <p:spPr bwMode="auto">
            <a:xfrm>
              <a:off x="4541" y="1070"/>
              <a:ext cx="27" cy="61"/>
            </a:xfrm>
            <a:custGeom>
              <a:avLst/>
              <a:gdLst>
                <a:gd name="T0" fmla="*/ 8 w 11"/>
                <a:gd name="T1" fmla="*/ 26 h 26"/>
                <a:gd name="T2" fmla="*/ 11 w 11"/>
                <a:gd name="T3" fmla="*/ 11 h 26"/>
                <a:gd name="T4" fmla="*/ 11 w 11"/>
                <a:gd name="T5" fmla="*/ 0 h 26"/>
                <a:gd name="T6" fmla="*/ 2 w 11"/>
                <a:gd name="T7" fmla="*/ 2 h 26"/>
                <a:gd name="T8" fmla="*/ 0 w 11"/>
                <a:gd name="T9" fmla="*/ 23 h 26"/>
                <a:gd name="T10" fmla="*/ 8 w 11"/>
                <a:gd name="T11" fmla="*/ 26 h 26"/>
              </a:gdLst>
              <a:ahLst/>
              <a:cxnLst>
                <a:cxn ang="0">
                  <a:pos x="T0" y="T1"/>
                </a:cxn>
                <a:cxn ang="0">
                  <a:pos x="T2" y="T3"/>
                </a:cxn>
                <a:cxn ang="0">
                  <a:pos x="T4" y="T5"/>
                </a:cxn>
                <a:cxn ang="0">
                  <a:pos x="T6" y="T7"/>
                </a:cxn>
                <a:cxn ang="0">
                  <a:pos x="T8" y="T9"/>
                </a:cxn>
                <a:cxn ang="0">
                  <a:pos x="T10" y="T11"/>
                </a:cxn>
              </a:cxnLst>
              <a:rect l="0" t="0" r="r" b="b"/>
              <a:pathLst>
                <a:path w="11" h="26">
                  <a:moveTo>
                    <a:pt x="8" y="26"/>
                  </a:moveTo>
                  <a:cubicBezTo>
                    <a:pt x="8" y="26"/>
                    <a:pt x="10" y="19"/>
                    <a:pt x="11" y="11"/>
                  </a:cubicBezTo>
                  <a:cubicBezTo>
                    <a:pt x="11" y="3"/>
                    <a:pt x="11" y="0"/>
                    <a:pt x="11" y="0"/>
                  </a:cubicBezTo>
                  <a:cubicBezTo>
                    <a:pt x="2" y="2"/>
                    <a:pt x="2" y="2"/>
                    <a:pt x="2" y="2"/>
                  </a:cubicBezTo>
                  <a:cubicBezTo>
                    <a:pt x="2" y="2"/>
                    <a:pt x="1" y="18"/>
                    <a:pt x="0" y="23"/>
                  </a:cubicBezTo>
                  <a:cubicBezTo>
                    <a:pt x="4" y="26"/>
                    <a:pt x="8" y="26"/>
                    <a:pt x="8" y="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sp>
          <p:nvSpPr>
            <p:cNvPr id="16" name="Freeform 28"/>
            <p:cNvSpPr>
              <a:spLocks/>
            </p:cNvSpPr>
            <p:nvPr/>
          </p:nvSpPr>
          <p:spPr bwMode="auto">
            <a:xfrm>
              <a:off x="4745" y="1193"/>
              <a:ext cx="28" cy="62"/>
            </a:xfrm>
            <a:custGeom>
              <a:avLst/>
              <a:gdLst>
                <a:gd name="T0" fmla="*/ 3 w 12"/>
                <a:gd name="T1" fmla="*/ 0 h 26"/>
                <a:gd name="T2" fmla="*/ 0 w 12"/>
                <a:gd name="T3" fmla="*/ 21 h 26"/>
                <a:gd name="T4" fmla="*/ 12 w 12"/>
                <a:gd name="T5" fmla="*/ 21 h 26"/>
                <a:gd name="T6" fmla="*/ 12 w 12"/>
                <a:gd name="T7" fmla="*/ 0 h 26"/>
                <a:gd name="T8" fmla="*/ 3 w 12"/>
                <a:gd name="T9" fmla="*/ 0 h 26"/>
              </a:gdLst>
              <a:ahLst/>
              <a:cxnLst>
                <a:cxn ang="0">
                  <a:pos x="T0" y="T1"/>
                </a:cxn>
                <a:cxn ang="0">
                  <a:pos x="T2" y="T3"/>
                </a:cxn>
                <a:cxn ang="0">
                  <a:pos x="T4" y="T5"/>
                </a:cxn>
                <a:cxn ang="0">
                  <a:pos x="T6" y="T7"/>
                </a:cxn>
                <a:cxn ang="0">
                  <a:pos x="T8" y="T9"/>
                </a:cxn>
              </a:cxnLst>
              <a:rect l="0" t="0" r="r" b="b"/>
              <a:pathLst>
                <a:path w="12" h="26">
                  <a:moveTo>
                    <a:pt x="3" y="0"/>
                  </a:moveTo>
                  <a:cubicBezTo>
                    <a:pt x="3" y="0"/>
                    <a:pt x="1" y="16"/>
                    <a:pt x="0" y="21"/>
                  </a:cubicBezTo>
                  <a:cubicBezTo>
                    <a:pt x="0" y="26"/>
                    <a:pt x="12" y="21"/>
                    <a:pt x="12" y="21"/>
                  </a:cubicBezTo>
                  <a:cubicBezTo>
                    <a:pt x="12" y="0"/>
                    <a:pt x="12" y="0"/>
                    <a:pt x="12" y="0"/>
                  </a:cubicBez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defTabSz="609463"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smtClean="0">
                <a:ln>
                  <a:noFill/>
                </a:ln>
                <a:solidFill>
                  <a:srgbClr val="414042"/>
                </a:solidFill>
                <a:effectLst/>
                <a:uLnTx/>
                <a:uFillTx/>
                <a:latin typeface="Arial"/>
              </a:endParaRPr>
            </a:p>
          </p:txBody>
        </p:sp>
      </p:grpSp>
      <p:grpSp>
        <p:nvGrpSpPr>
          <p:cNvPr id="17" name="Group 16"/>
          <p:cNvGrpSpPr/>
          <p:nvPr/>
        </p:nvGrpSpPr>
        <p:grpSpPr>
          <a:xfrm>
            <a:off x="8554009" y="1344405"/>
            <a:ext cx="2743367" cy="2762617"/>
            <a:chOff x="1196728" y="1341867"/>
            <a:chExt cx="2743367" cy="2762617"/>
          </a:xfrm>
        </p:grpSpPr>
        <p:sp>
          <p:nvSpPr>
            <p:cNvPr id="18" name="TextBox 17"/>
            <p:cNvSpPr txBox="1"/>
            <p:nvPr/>
          </p:nvSpPr>
          <p:spPr>
            <a:xfrm>
              <a:off x="1851291" y="1341867"/>
              <a:ext cx="203132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39536B"/>
                  </a:solidFill>
                  <a:effectLst/>
                  <a:uLnTx/>
                  <a:uFillTx/>
                  <a:latin typeface="Arial"/>
                </a:rPr>
                <a:t>Professional</a:t>
              </a:r>
            </a:p>
          </p:txBody>
        </p:sp>
        <p:grpSp>
          <p:nvGrpSpPr>
            <p:cNvPr id="19" name="Group 18"/>
            <p:cNvGrpSpPr/>
            <p:nvPr/>
          </p:nvGrpSpPr>
          <p:grpSpPr>
            <a:xfrm>
              <a:off x="1196728" y="1857045"/>
              <a:ext cx="2743367" cy="2247439"/>
              <a:chOff x="-1371010" y="1489375"/>
              <a:chExt cx="2743367" cy="2247439"/>
            </a:xfrm>
          </p:grpSpPr>
          <p:grpSp>
            <p:nvGrpSpPr>
              <p:cNvPr id="20" name="Group 19"/>
              <p:cNvGrpSpPr/>
              <p:nvPr/>
            </p:nvGrpSpPr>
            <p:grpSpPr>
              <a:xfrm>
                <a:off x="-829475" y="1489375"/>
                <a:ext cx="1230220" cy="1075999"/>
                <a:chOff x="-704444" y="485035"/>
                <a:chExt cx="1223412" cy="1075999"/>
              </a:xfrm>
            </p:grpSpPr>
            <p:sp>
              <p:nvSpPr>
                <p:cNvPr id="54" name="Rounded Rectangle 53"/>
                <p:cNvSpPr/>
                <p:nvPr/>
              </p:nvSpPr>
              <p:spPr>
                <a:xfrm>
                  <a:off x="-688064" y="485035"/>
                  <a:ext cx="1181802"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55" name="TextBox 54"/>
                <p:cNvSpPr txBox="1"/>
                <p:nvPr/>
              </p:nvSpPr>
              <p:spPr>
                <a:xfrm>
                  <a:off x="-704444" y="506606"/>
                  <a:ext cx="122341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Communications</a:t>
                  </a:r>
                </a:p>
              </p:txBody>
            </p:sp>
          </p:grpSp>
          <p:grpSp>
            <p:nvGrpSpPr>
              <p:cNvPr id="21" name="Group 20"/>
              <p:cNvGrpSpPr/>
              <p:nvPr/>
            </p:nvGrpSpPr>
            <p:grpSpPr>
              <a:xfrm>
                <a:off x="408728" y="1499995"/>
                <a:ext cx="963629" cy="1075999"/>
                <a:chOff x="366303" y="2139264"/>
                <a:chExt cx="958296" cy="1075999"/>
              </a:xfrm>
            </p:grpSpPr>
            <p:sp>
              <p:nvSpPr>
                <p:cNvPr id="52" name="Rounded Rectangle 51"/>
                <p:cNvSpPr/>
                <p:nvPr/>
              </p:nvSpPr>
              <p:spPr>
                <a:xfrm>
                  <a:off x="366303" y="2139264"/>
                  <a:ext cx="958296"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53" name="TextBox 52"/>
                <p:cNvSpPr txBox="1"/>
                <p:nvPr/>
              </p:nvSpPr>
              <p:spPr>
                <a:xfrm>
                  <a:off x="427146" y="2160835"/>
                  <a:ext cx="83940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Facilitation</a:t>
                  </a:r>
                </a:p>
              </p:txBody>
            </p:sp>
          </p:grpSp>
          <p:grpSp>
            <p:nvGrpSpPr>
              <p:cNvPr id="22" name="Group 21"/>
              <p:cNvGrpSpPr/>
              <p:nvPr/>
            </p:nvGrpSpPr>
            <p:grpSpPr>
              <a:xfrm>
                <a:off x="196196" y="1817012"/>
                <a:ext cx="1078610" cy="1075999"/>
                <a:chOff x="1031706" y="2322982"/>
                <a:chExt cx="1072641" cy="1075999"/>
              </a:xfrm>
            </p:grpSpPr>
            <p:sp>
              <p:nvSpPr>
                <p:cNvPr id="50" name="Rounded Rectangle 49"/>
                <p:cNvSpPr/>
                <p:nvPr/>
              </p:nvSpPr>
              <p:spPr>
                <a:xfrm>
                  <a:off x="1031706" y="2322982"/>
                  <a:ext cx="1072641"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51" name="TextBox 50"/>
                <p:cNvSpPr txBox="1"/>
                <p:nvPr/>
              </p:nvSpPr>
              <p:spPr>
                <a:xfrm>
                  <a:off x="1092166" y="2336869"/>
                  <a:ext cx="93166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Coaching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Mentoring</a:t>
                  </a:r>
                </a:p>
              </p:txBody>
            </p:sp>
          </p:grpSp>
          <p:grpSp>
            <p:nvGrpSpPr>
              <p:cNvPr id="23" name="Group 22"/>
              <p:cNvGrpSpPr/>
              <p:nvPr/>
            </p:nvGrpSpPr>
            <p:grpSpPr>
              <a:xfrm>
                <a:off x="-1004724" y="1793066"/>
                <a:ext cx="1177027" cy="1075999"/>
                <a:chOff x="377657" y="2001853"/>
                <a:chExt cx="1170513" cy="1075999"/>
              </a:xfrm>
            </p:grpSpPr>
            <p:sp>
              <p:nvSpPr>
                <p:cNvPr id="48" name="Rounded Rectangle 47"/>
                <p:cNvSpPr/>
                <p:nvPr/>
              </p:nvSpPr>
              <p:spPr>
                <a:xfrm>
                  <a:off x="384143" y="2001853"/>
                  <a:ext cx="1162225"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49" name="TextBox 48"/>
                <p:cNvSpPr txBox="1"/>
                <p:nvPr/>
              </p:nvSpPr>
              <p:spPr>
                <a:xfrm>
                  <a:off x="377657" y="2030372"/>
                  <a:ext cx="1170513"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Ethics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Professionalism</a:t>
                  </a:r>
                </a:p>
              </p:txBody>
            </p:sp>
          </p:grpSp>
          <p:grpSp>
            <p:nvGrpSpPr>
              <p:cNvPr id="24" name="Group 23"/>
              <p:cNvGrpSpPr/>
              <p:nvPr/>
            </p:nvGrpSpPr>
            <p:grpSpPr>
              <a:xfrm>
                <a:off x="-1215583" y="2246789"/>
                <a:ext cx="1199248" cy="1075999"/>
                <a:chOff x="395206" y="1943690"/>
                <a:chExt cx="1027332" cy="1075999"/>
              </a:xfrm>
            </p:grpSpPr>
            <p:sp>
              <p:nvSpPr>
                <p:cNvPr id="46" name="Rounded Rectangle 45"/>
                <p:cNvSpPr/>
                <p:nvPr/>
              </p:nvSpPr>
              <p:spPr>
                <a:xfrm>
                  <a:off x="395206" y="1943690"/>
                  <a:ext cx="1027332"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47" name="TextBox 46"/>
                <p:cNvSpPr txBox="1"/>
                <p:nvPr/>
              </p:nvSpPr>
              <p:spPr>
                <a:xfrm>
                  <a:off x="476022" y="1959757"/>
                  <a:ext cx="865943"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Technical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Leadership</a:t>
                  </a:r>
                </a:p>
              </p:txBody>
            </p:sp>
          </p:grpSp>
          <p:grpSp>
            <p:nvGrpSpPr>
              <p:cNvPr id="25" name="Group 24"/>
              <p:cNvGrpSpPr/>
              <p:nvPr/>
            </p:nvGrpSpPr>
            <p:grpSpPr>
              <a:xfrm>
                <a:off x="-1371010" y="2653131"/>
                <a:ext cx="1166559" cy="1075999"/>
                <a:chOff x="470537" y="1967844"/>
                <a:chExt cx="972919" cy="1075999"/>
              </a:xfrm>
            </p:grpSpPr>
            <p:sp>
              <p:nvSpPr>
                <p:cNvPr id="44" name="Rounded Rectangle 43"/>
                <p:cNvSpPr/>
                <p:nvPr/>
              </p:nvSpPr>
              <p:spPr>
                <a:xfrm>
                  <a:off x="470537" y="1967844"/>
                  <a:ext cx="972919"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45" name="TextBox 44"/>
                <p:cNvSpPr txBox="1"/>
                <p:nvPr/>
              </p:nvSpPr>
              <p:spPr>
                <a:xfrm>
                  <a:off x="511284" y="1988822"/>
                  <a:ext cx="889987"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Negotiation</a:t>
                  </a:r>
                </a:p>
              </p:txBody>
            </p:sp>
          </p:grpSp>
          <p:grpSp>
            <p:nvGrpSpPr>
              <p:cNvPr id="26" name="Group 25"/>
              <p:cNvGrpSpPr/>
              <p:nvPr/>
            </p:nvGrpSpPr>
            <p:grpSpPr>
              <a:xfrm>
                <a:off x="8080" y="2242673"/>
                <a:ext cx="1163669" cy="1075999"/>
                <a:chOff x="402544" y="2475068"/>
                <a:chExt cx="890697" cy="1075999"/>
              </a:xfrm>
            </p:grpSpPr>
            <p:sp>
              <p:nvSpPr>
                <p:cNvPr id="42" name="Rounded Rectangle 41"/>
                <p:cNvSpPr/>
                <p:nvPr/>
              </p:nvSpPr>
              <p:spPr>
                <a:xfrm>
                  <a:off x="402544" y="2475068"/>
                  <a:ext cx="890697"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43" name="TextBox 42"/>
                <p:cNvSpPr txBox="1"/>
                <p:nvPr/>
              </p:nvSpPr>
              <p:spPr>
                <a:xfrm>
                  <a:off x="469202" y="2485189"/>
                  <a:ext cx="74155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Emotional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Intelligence</a:t>
                  </a:r>
                </a:p>
              </p:txBody>
            </p:sp>
          </p:grpSp>
          <p:grpSp>
            <p:nvGrpSpPr>
              <p:cNvPr id="27" name="Group 26"/>
              <p:cNvGrpSpPr/>
              <p:nvPr/>
            </p:nvGrpSpPr>
            <p:grpSpPr>
              <a:xfrm>
                <a:off x="-186521" y="2660815"/>
                <a:ext cx="1220423" cy="1075999"/>
                <a:chOff x="2530635" y="2801675"/>
                <a:chExt cx="1213669" cy="1075999"/>
              </a:xfrm>
            </p:grpSpPr>
            <p:sp>
              <p:nvSpPr>
                <p:cNvPr id="34" name="Rounded Rectangle 33"/>
                <p:cNvSpPr/>
                <p:nvPr/>
              </p:nvSpPr>
              <p:spPr>
                <a:xfrm>
                  <a:off x="2530635" y="2801675"/>
                  <a:ext cx="1213669"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35" name="TextBox 34"/>
                <p:cNvSpPr txBox="1"/>
                <p:nvPr/>
              </p:nvSpPr>
              <p:spPr>
                <a:xfrm>
                  <a:off x="2551887" y="2801675"/>
                  <a:ext cx="1156086"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Team Dynamics</a:t>
                  </a:r>
                </a:p>
              </p:txBody>
            </p:sp>
            <p:grpSp>
              <p:nvGrpSpPr>
                <p:cNvPr id="36" name="Group 35"/>
                <p:cNvGrpSpPr/>
                <p:nvPr/>
              </p:nvGrpSpPr>
              <p:grpSpPr>
                <a:xfrm>
                  <a:off x="2713274" y="3129069"/>
                  <a:ext cx="828277" cy="609600"/>
                  <a:chOff x="453358" y="4439046"/>
                  <a:chExt cx="828277" cy="609600"/>
                </a:xfrm>
              </p:grpSpPr>
              <p:cxnSp>
                <p:nvCxnSpPr>
                  <p:cNvPr id="37" name="Straight Connector 36"/>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38" name="Straight Connector 37"/>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39" name="Straight Connector 38"/>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40" name="Straight Connector 39"/>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41" name="Straight Connector 40"/>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grpSp>
            <p:nvGrpSpPr>
              <p:cNvPr id="28" name="Group 27"/>
              <p:cNvGrpSpPr/>
              <p:nvPr/>
            </p:nvGrpSpPr>
            <p:grpSpPr>
              <a:xfrm>
                <a:off x="-1187763" y="2999966"/>
                <a:ext cx="828277" cy="609600"/>
                <a:chOff x="453358" y="4439046"/>
                <a:chExt cx="828277" cy="609600"/>
              </a:xfrm>
            </p:grpSpPr>
            <p:cxnSp>
              <p:nvCxnSpPr>
                <p:cNvPr id="29" name="Straight Connector 28"/>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30" name="Straight Connector 29"/>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31" name="Straight Connector 30"/>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32" name="Straight Connector 31"/>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33" name="Straight Connector 32"/>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grpSp>
      <p:grpSp>
        <p:nvGrpSpPr>
          <p:cNvPr id="56" name="Group 55"/>
          <p:cNvGrpSpPr/>
          <p:nvPr/>
        </p:nvGrpSpPr>
        <p:grpSpPr>
          <a:xfrm>
            <a:off x="129193" y="3936733"/>
            <a:ext cx="2937022" cy="2451241"/>
            <a:chOff x="379913" y="4182688"/>
            <a:chExt cx="2937022" cy="2451241"/>
          </a:xfrm>
        </p:grpSpPr>
        <p:sp>
          <p:nvSpPr>
            <p:cNvPr id="57" name="TextBox 56"/>
            <p:cNvSpPr txBox="1"/>
            <p:nvPr/>
          </p:nvSpPr>
          <p:spPr>
            <a:xfrm>
              <a:off x="379913" y="4182688"/>
              <a:ext cx="293702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39536B"/>
                  </a:solidFill>
                  <a:effectLst/>
                  <a:uLnTx/>
                  <a:uFillTx/>
                  <a:latin typeface="Arial"/>
                </a:rPr>
                <a:t>Core SE Principles</a:t>
              </a:r>
            </a:p>
          </p:txBody>
        </p:sp>
        <p:grpSp>
          <p:nvGrpSpPr>
            <p:cNvPr id="58" name="Group 57"/>
            <p:cNvGrpSpPr/>
            <p:nvPr/>
          </p:nvGrpSpPr>
          <p:grpSpPr>
            <a:xfrm>
              <a:off x="416660" y="4641086"/>
              <a:ext cx="2428614" cy="1992843"/>
              <a:chOff x="-1941728" y="907440"/>
              <a:chExt cx="2428614" cy="1992843"/>
            </a:xfrm>
          </p:grpSpPr>
          <p:grpSp>
            <p:nvGrpSpPr>
              <p:cNvPr id="59" name="Group 58"/>
              <p:cNvGrpSpPr/>
              <p:nvPr/>
            </p:nvGrpSpPr>
            <p:grpSpPr>
              <a:xfrm>
                <a:off x="-470370" y="915306"/>
                <a:ext cx="957256" cy="1075999"/>
                <a:chOff x="-470370" y="915306"/>
                <a:chExt cx="957256" cy="1075999"/>
              </a:xfrm>
            </p:grpSpPr>
            <p:sp>
              <p:nvSpPr>
                <p:cNvPr id="89" name="Rounded Rectangle 88"/>
                <p:cNvSpPr/>
                <p:nvPr/>
              </p:nvSpPr>
              <p:spPr>
                <a:xfrm>
                  <a:off x="-470370" y="915306"/>
                  <a:ext cx="957256"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90" name="TextBox 89"/>
                <p:cNvSpPr txBox="1"/>
                <p:nvPr/>
              </p:nvSpPr>
              <p:spPr>
                <a:xfrm>
                  <a:off x="-393786" y="930674"/>
                  <a:ext cx="816912"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Systems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Thinking</a:t>
                  </a:r>
                </a:p>
              </p:txBody>
            </p:sp>
          </p:grpSp>
          <p:grpSp>
            <p:nvGrpSpPr>
              <p:cNvPr id="60" name="Group 59"/>
              <p:cNvGrpSpPr/>
              <p:nvPr/>
            </p:nvGrpSpPr>
            <p:grpSpPr>
              <a:xfrm>
                <a:off x="-1598894" y="907440"/>
                <a:ext cx="1101764" cy="1075999"/>
                <a:chOff x="-1604716" y="4349329"/>
                <a:chExt cx="1101764" cy="1075999"/>
              </a:xfrm>
            </p:grpSpPr>
            <p:sp>
              <p:nvSpPr>
                <p:cNvPr id="87" name="Rounded Rectangle 86"/>
                <p:cNvSpPr/>
                <p:nvPr/>
              </p:nvSpPr>
              <p:spPr>
                <a:xfrm>
                  <a:off x="-1604716" y="4349329"/>
                  <a:ext cx="1101764"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88" name="TextBox 87"/>
                <p:cNvSpPr txBox="1"/>
                <p:nvPr/>
              </p:nvSpPr>
              <p:spPr>
                <a:xfrm>
                  <a:off x="-1516219" y="4380016"/>
                  <a:ext cx="923651"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General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Engineering</a:t>
                  </a:r>
                </a:p>
              </p:txBody>
            </p:sp>
          </p:grpSp>
          <p:grpSp>
            <p:nvGrpSpPr>
              <p:cNvPr id="61" name="Group 60"/>
              <p:cNvGrpSpPr/>
              <p:nvPr/>
            </p:nvGrpSpPr>
            <p:grpSpPr>
              <a:xfrm>
                <a:off x="-1788201" y="1322685"/>
                <a:ext cx="994622" cy="1075999"/>
                <a:chOff x="-749536" y="485035"/>
                <a:chExt cx="994622" cy="1075999"/>
              </a:xfrm>
            </p:grpSpPr>
            <p:sp>
              <p:nvSpPr>
                <p:cNvPr id="85" name="Rounded Rectangle 84"/>
                <p:cNvSpPr/>
                <p:nvPr/>
              </p:nvSpPr>
              <p:spPr>
                <a:xfrm>
                  <a:off x="-749536" y="485035"/>
                  <a:ext cx="994622"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86" name="TextBox 85"/>
                <p:cNvSpPr txBox="1"/>
                <p:nvPr/>
              </p:nvSpPr>
              <p:spPr>
                <a:xfrm>
                  <a:off x="-704444" y="506606"/>
                  <a:ext cx="923651"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Capability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Engineering</a:t>
                  </a:r>
                </a:p>
              </p:txBody>
            </p:sp>
          </p:grpSp>
          <p:grpSp>
            <p:nvGrpSpPr>
              <p:cNvPr id="62" name="Group 61"/>
              <p:cNvGrpSpPr/>
              <p:nvPr/>
            </p:nvGrpSpPr>
            <p:grpSpPr>
              <a:xfrm>
                <a:off x="-778330" y="1311101"/>
                <a:ext cx="852744" cy="1075999"/>
                <a:chOff x="-1776385" y="4404800"/>
                <a:chExt cx="852744" cy="1075999"/>
              </a:xfrm>
            </p:grpSpPr>
            <p:sp>
              <p:nvSpPr>
                <p:cNvPr id="83" name="Rounded Rectangle 82"/>
                <p:cNvSpPr/>
                <p:nvPr/>
              </p:nvSpPr>
              <p:spPr>
                <a:xfrm>
                  <a:off x="-1776385" y="4404800"/>
                  <a:ext cx="852744"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84" name="TextBox 83"/>
                <p:cNvSpPr txBox="1"/>
                <p:nvPr/>
              </p:nvSpPr>
              <p:spPr>
                <a:xfrm>
                  <a:off x="-1710444" y="4421299"/>
                  <a:ext cx="718466"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Critical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Thinking</a:t>
                  </a:r>
                </a:p>
              </p:txBody>
            </p:sp>
          </p:grpSp>
          <p:grpSp>
            <p:nvGrpSpPr>
              <p:cNvPr id="63" name="Group 62"/>
              <p:cNvGrpSpPr/>
              <p:nvPr/>
            </p:nvGrpSpPr>
            <p:grpSpPr>
              <a:xfrm>
                <a:off x="-1941728" y="1824284"/>
                <a:ext cx="1377300" cy="1075999"/>
                <a:chOff x="-1880253" y="2621696"/>
                <a:chExt cx="1377300" cy="1075999"/>
              </a:xfrm>
            </p:grpSpPr>
            <p:grpSp>
              <p:nvGrpSpPr>
                <p:cNvPr id="74" name="Group 73"/>
                <p:cNvGrpSpPr/>
                <p:nvPr/>
              </p:nvGrpSpPr>
              <p:grpSpPr>
                <a:xfrm>
                  <a:off x="-1880253" y="2621696"/>
                  <a:ext cx="1377300" cy="1075999"/>
                  <a:chOff x="-1626742" y="4681042"/>
                  <a:chExt cx="1377300" cy="1075999"/>
                </a:xfrm>
              </p:grpSpPr>
              <p:sp>
                <p:nvSpPr>
                  <p:cNvPr id="81" name="Rounded Rectangle 80"/>
                  <p:cNvSpPr/>
                  <p:nvPr/>
                </p:nvSpPr>
                <p:spPr>
                  <a:xfrm>
                    <a:off x="-1604717" y="4681042"/>
                    <a:ext cx="1322737"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82" name="TextBox 81"/>
                  <p:cNvSpPr txBox="1"/>
                  <p:nvPr/>
                </p:nvSpPr>
                <p:spPr>
                  <a:xfrm>
                    <a:off x="-1626742" y="4704568"/>
                    <a:ext cx="137730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Systems Modelling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and Analysis</a:t>
                    </a:r>
                  </a:p>
                </p:txBody>
              </p:sp>
            </p:grpSp>
            <p:grpSp>
              <p:nvGrpSpPr>
                <p:cNvPr id="75" name="Group 74"/>
                <p:cNvGrpSpPr/>
                <p:nvPr/>
              </p:nvGrpSpPr>
              <p:grpSpPr>
                <a:xfrm>
                  <a:off x="-1624113" y="3023521"/>
                  <a:ext cx="828277" cy="609600"/>
                  <a:chOff x="453358" y="4439046"/>
                  <a:chExt cx="828277" cy="609600"/>
                </a:xfrm>
              </p:grpSpPr>
              <p:cxnSp>
                <p:nvCxnSpPr>
                  <p:cNvPr id="76" name="Straight Connector 75"/>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77" name="Straight Connector 76"/>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78" name="Straight Connector 77"/>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79" name="Straight Connector 78"/>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80" name="Straight Connector 79"/>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grpSp>
            <p:nvGrpSpPr>
              <p:cNvPr id="64" name="Group 63"/>
              <p:cNvGrpSpPr/>
              <p:nvPr/>
            </p:nvGrpSpPr>
            <p:grpSpPr>
              <a:xfrm>
                <a:off x="-573340" y="1814040"/>
                <a:ext cx="1045178" cy="1075999"/>
                <a:chOff x="-573340" y="1814040"/>
                <a:chExt cx="1045178" cy="1075999"/>
              </a:xfrm>
            </p:grpSpPr>
            <p:grpSp>
              <p:nvGrpSpPr>
                <p:cNvPr id="65" name="Group 64"/>
                <p:cNvGrpSpPr/>
                <p:nvPr/>
              </p:nvGrpSpPr>
              <p:grpSpPr>
                <a:xfrm>
                  <a:off x="-573340" y="1814040"/>
                  <a:ext cx="1045178" cy="1075999"/>
                  <a:chOff x="753844" y="4548055"/>
                  <a:chExt cx="894636" cy="1075999"/>
                </a:xfrm>
              </p:grpSpPr>
              <p:sp>
                <p:nvSpPr>
                  <p:cNvPr id="72" name="Rounded Rectangle 71"/>
                  <p:cNvSpPr/>
                  <p:nvPr/>
                </p:nvSpPr>
                <p:spPr>
                  <a:xfrm>
                    <a:off x="753844" y="4548055"/>
                    <a:ext cx="894636"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73" name="TextBox 72"/>
                  <p:cNvSpPr txBox="1"/>
                  <p:nvPr/>
                </p:nvSpPr>
                <p:spPr>
                  <a:xfrm>
                    <a:off x="863461" y="4571107"/>
                    <a:ext cx="684960"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Lifecycles</a:t>
                    </a:r>
                  </a:p>
                </p:txBody>
              </p:sp>
            </p:grpSp>
            <p:grpSp>
              <p:nvGrpSpPr>
                <p:cNvPr id="66" name="Group 65"/>
                <p:cNvGrpSpPr/>
                <p:nvPr/>
              </p:nvGrpSpPr>
              <p:grpSpPr>
                <a:xfrm>
                  <a:off x="-465173" y="2201864"/>
                  <a:ext cx="828277" cy="609600"/>
                  <a:chOff x="453358" y="4439046"/>
                  <a:chExt cx="828277" cy="609600"/>
                </a:xfrm>
              </p:grpSpPr>
              <p:cxnSp>
                <p:nvCxnSpPr>
                  <p:cNvPr id="67" name="Straight Connector 66"/>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68" name="Straight Connector 67"/>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69" name="Straight Connector 68"/>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70" name="Straight Connector 69"/>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71" name="Straight Connector 70"/>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grpSp>
      </p:grpSp>
      <p:grpSp>
        <p:nvGrpSpPr>
          <p:cNvPr id="91" name="Group 90"/>
          <p:cNvGrpSpPr/>
          <p:nvPr/>
        </p:nvGrpSpPr>
        <p:grpSpPr>
          <a:xfrm>
            <a:off x="3471172" y="4347780"/>
            <a:ext cx="1990481" cy="1853492"/>
            <a:chOff x="5077015" y="3953747"/>
            <a:chExt cx="1990481" cy="1853492"/>
          </a:xfrm>
        </p:grpSpPr>
        <p:sp>
          <p:nvSpPr>
            <p:cNvPr id="92" name="TextBox 91"/>
            <p:cNvSpPr txBox="1"/>
            <p:nvPr/>
          </p:nvSpPr>
          <p:spPr>
            <a:xfrm>
              <a:off x="5177130" y="3953747"/>
              <a:ext cx="177324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39536B"/>
                  </a:solidFill>
                  <a:effectLst/>
                  <a:uLnTx/>
                  <a:uFillTx/>
                  <a:latin typeface="Arial"/>
                </a:rPr>
                <a:t>Integrating</a:t>
              </a:r>
            </a:p>
          </p:txBody>
        </p:sp>
        <p:grpSp>
          <p:nvGrpSpPr>
            <p:cNvPr id="93" name="Group 92"/>
            <p:cNvGrpSpPr/>
            <p:nvPr/>
          </p:nvGrpSpPr>
          <p:grpSpPr>
            <a:xfrm>
              <a:off x="5077015" y="4430821"/>
              <a:ext cx="1990481" cy="1376418"/>
              <a:chOff x="5077015" y="4430821"/>
              <a:chExt cx="1990481" cy="1376418"/>
            </a:xfrm>
          </p:grpSpPr>
          <p:grpSp>
            <p:nvGrpSpPr>
              <p:cNvPr id="94" name="Group 93"/>
              <p:cNvGrpSpPr/>
              <p:nvPr/>
            </p:nvGrpSpPr>
            <p:grpSpPr>
              <a:xfrm>
                <a:off x="6138531" y="4430821"/>
                <a:ext cx="788028" cy="1075999"/>
                <a:chOff x="6681060" y="3360615"/>
                <a:chExt cx="788028" cy="1075999"/>
              </a:xfrm>
            </p:grpSpPr>
            <p:sp>
              <p:nvSpPr>
                <p:cNvPr id="115" name="Rounded Rectangle 114"/>
                <p:cNvSpPr/>
                <p:nvPr/>
              </p:nvSpPr>
              <p:spPr>
                <a:xfrm>
                  <a:off x="6681060" y="3360615"/>
                  <a:ext cx="788028"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16" name="TextBox 115"/>
                <p:cNvSpPr txBox="1"/>
                <p:nvPr/>
              </p:nvSpPr>
              <p:spPr>
                <a:xfrm>
                  <a:off x="6752089" y="3383306"/>
                  <a:ext cx="66717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Finance</a:t>
                  </a:r>
                </a:p>
              </p:txBody>
            </p:sp>
          </p:grpSp>
          <p:grpSp>
            <p:nvGrpSpPr>
              <p:cNvPr id="95" name="Group 94"/>
              <p:cNvGrpSpPr/>
              <p:nvPr/>
            </p:nvGrpSpPr>
            <p:grpSpPr>
              <a:xfrm>
                <a:off x="5241292" y="4430821"/>
                <a:ext cx="871188" cy="1075999"/>
                <a:chOff x="4008843" y="1408674"/>
                <a:chExt cx="871188" cy="1075999"/>
              </a:xfrm>
            </p:grpSpPr>
            <p:sp>
              <p:nvSpPr>
                <p:cNvPr id="113" name="Rounded Rectangle 112"/>
                <p:cNvSpPr/>
                <p:nvPr/>
              </p:nvSpPr>
              <p:spPr>
                <a:xfrm>
                  <a:off x="4008843" y="1408674"/>
                  <a:ext cx="871188"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14" name="TextBox 113"/>
                <p:cNvSpPr txBox="1"/>
                <p:nvPr/>
              </p:nvSpPr>
              <p:spPr>
                <a:xfrm>
                  <a:off x="4138703" y="1426344"/>
                  <a:ext cx="61747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Quality</a:t>
                  </a:r>
                </a:p>
              </p:txBody>
            </p:sp>
          </p:grpSp>
          <p:grpSp>
            <p:nvGrpSpPr>
              <p:cNvPr id="96" name="Group 95"/>
              <p:cNvGrpSpPr/>
              <p:nvPr/>
            </p:nvGrpSpPr>
            <p:grpSpPr>
              <a:xfrm>
                <a:off x="5077015" y="4731240"/>
                <a:ext cx="1049149" cy="1075999"/>
                <a:chOff x="-1614814" y="2685967"/>
                <a:chExt cx="1213669" cy="1075999"/>
              </a:xfrm>
            </p:grpSpPr>
            <p:sp>
              <p:nvSpPr>
                <p:cNvPr id="106" name="Rounded Rectangle 105"/>
                <p:cNvSpPr/>
                <p:nvPr/>
              </p:nvSpPr>
              <p:spPr>
                <a:xfrm>
                  <a:off x="-1614814" y="2685967"/>
                  <a:ext cx="1213669"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07" name="TextBox 106"/>
                <p:cNvSpPr txBox="1"/>
                <p:nvPr/>
              </p:nvSpPr>
              <p:spPr>
                <a:xfrm>
                  <a:off x="-1485986" y="2685967"/>
                  <a:ext cx="966931"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Project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Management</a:t>
                  </a:r>
                </a:p>
              </p:txBody>
            </p:sp>
            <p:cxnSp>
              <p:nvCxnSpPr>
                <p:cNvPr id="108" name="Straight Connector 107"/>
                <p:cNvCxnSpPr/>
                <p:nvPr/>
              </p:nvCxnSpPr>
              <p:spPr>
                <a:xfrm>
                  <a:off x="-1425490" y="306767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09" name="Straight Connector 108"/>
                <p:cNvCxnSpPr/>
                <p:nvPr/>
              </p:nvCxnSpPr>
              <p:spPr>
                <a:xfrm>
                  <a:off x="-1419086" y="322007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10" name="Straight Connector 109"/>
                <p:cNvCxnSpPr/>
                <p:nvPr/>
              </p:nvCxnSpPr>
              <p:spPr>
                <a:xfrm>
                  <a:off x="-1420366" y="337247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11" name="Straight Connector 110"/>
                <p:cNvCxnSpPr/>
                <p:nvPr/>
              </p:nvCxnSpPr>
              <p:spPr>
                <a:xfrm>
                  <a:off x="-1429330" y="352487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12" name="Straight Connector 111"/>
                <p:cNvCxnSpPr/>
                <p:nvPr/>
              </p:nvCxnSpPr>
              <p:spPr>
                <a:xfrm>
                  <a:off x="-1422926" y="367727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nvGrpSpPr>
              <p:cNvPr id="97" name="Group 96"/>
              <p:cNvGrpSpPr/>
              <p:nvPr/>
            </p:nvGrpSpPr>
            <p:grpSpPr>
              <a:xfrm>
                <a:off x="6143147" y="4731240"/>
                <a:ext cx="924349" cy="1075999"/>
                <a:chOff x="6143147" y="4731240"/>
                <a:chExt cx="924349" cy="1075999"/>
              </a:xfrm>
            </p:grpSpPr>
            <p:sp>
              <p:nvSpPr>
                <p:cNvPr id="98" name="Rounded Rectangle 97"/>
                <p:cNvSpPr/>
                <p:nvPr/>
              </p:nvSpPr>
              <p:spPr>
                <a:xfrm>
                  <a:off x="6143147" y="4731240"/>
                  <a:ext cx="924349"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99" name="TextBox 98"/>
                <p:cNvSpPr txBox="1"/>
                <p:nvPr/>
              </p:nvSpPr>
              <p:spPr>
                <a:xfrm>
                  <a:off x="6228116" y="4759150"/>
                  <a:ext cx="745717"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Logistics</a:t>
                  </a:r>
                </a:p>
              </p:txBody>
            </p:sp>
            <p:grpSp>
              <p:nvGrpSpPr>
                <p:cNvPr id="100" name="Group 99"/>
                <p:cNvGrpSpPr/>
                <p:nvPr/>
              </p:nvGrpSpPr>
              <p:grpSpPr>
                <a:xfrm>
                  <a:off x="6277026" y="5123024"/>
                  <a:ext cx="670432" cy="609600"/>
                  <a:chOff x="453358" y="4439046"/>
                  <a:chExt cx="828277" cy="609600"/>
                </a:xfrm>
              </p:grpSpPr>
              <p:cxnSp>
                <p:nvCxnSpPr>
                  <p:cNvPr id="101" name="Straight Connector 100"/>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02" name="Straight Connector 101"/>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03" name="Straight Connector 102"/>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04" name="Straight Connector 103"/>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05" name="Straight Connector 104"/>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grpSp>
      </p:grpSp>
      <p:grpSp>
        <p:nvGrpSpPr>
          <p:cNvPr id="117" name="Group 116"/>
          <p:cNvGrpSpPr/>
          <p:nvPr/>
        </p:nvGrpSpPr>
        <p:grpSpPr>
          <a:xfrm>
            <a:off x="1731255" y="1475543"/>
            <a:ext cx="4971220" cy="2226299"/>
            <a:chOff x="5098672" y="1515896"/>
            <a:chExt cx="4971220" cy="2226299"/>
          </a:xfrm>
        </p:grpSpPr>
        <p:sp>
          <p:nvSpPr>
            <p:cNvPr id="118" name="TextBox 117"/>
            <p:cNvSpPr txBox="1"/>
            <p:nvPr/>
          </p:nvSpPr>
          <p:spPr>
            <a:xfrm>
              <a:off x="6290608" y="1515896"/>
              <a:ext cx="25619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39536B"/>
                  </a:solidFill>
                  <a:effectLst/>
                  <a:uLnTx/>
                  <a:uFillTx/>
                  <a:latin typeface="Arial"/>
                </a:rPr>
                <a:t>SE Management</a:t>
              </a:r>
            </a:p>
          </p:txBody>
        </p:sp>
        <p:grpSp>
          <p:nvGrpSpPr>
            <p:cNvPr id="119" name="Group 118"/>
            <p:cNvGrpSpPr/>
            <p:nvPr/>
          </p:nvGrpSpPr>
          <p:grpSpPr>
            <a:xfrm>
              <a:off x="5098672" y="2032112"/>
              <a:ext cx="4971220" cy="1710083"/>
              <a:chOff x="4557989" y="1678830"/>
              <a:chExt cx="4971220" cy="1710083"/>
            </a:xfrm>
          </p:grpSpPr>
          <p:grpSp>
            <p:nvGrpSpPr>
              <p:cNvPr id="120" name="Group 119"/>
              <p:cNvGrpSpPr/>
              <p:nvPr/>
            </p:nvGrpSpPr>
            <p:grpSpPr>
              <a:xfrm>
                <a:off x="7423052" y="1682169"/>
                <a:ext cx="1697896" cy="1075999"/>
                <a:chOff x="5273034" y="2816895"/>
                <a:chExt cx="1036264" cy="1075999"/>
              </a:xfrm>
            </p:grpSpPr>
            <p:sp>
              <p:nvSpPr>
                <p:cNvPr id="169" name="Rounded Rectangle 168"/>
                <p:cNvSpPr/>
                <p:nvPr/>
              </p:nvSpPr>
              <p:spPr>
                <a:xfrm>
                  <a:off x="5279287" y="2816895"/>
                  <a:ext cx="1027332"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70" name="TextBox 169"/>
                <p:cNvSpPr txBox="1"/>
                <p:nvPr/>
              </p:nvSpPr>
              <p:spPr>
                <a:xfrm>
                  <a:off x="5273034" y="2816895"/>
                  <a:ext cx="1036264"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Monitoring  and Control</a:t>
                  </a:r>
                </a:p>
              </p:txBody>
            </p:sp>
          </p:grpSp>
          <p:grpSp>
            <p:nvGrpSpPr>
              <p:cNvPr id="121" name="Group 120"/>
              <p:cNvGrpSpPr/>
              <p:nvPr/>
            </p:nvGrpSpPr>
            <p:grpSpPr>
              <a:xfrm>
                <a:off x="4866965" y="1693436"/>
                <a:ext cx="1761497" cy="1075999"/>
                <a:chOff x="6917532" y="2979894"/>
                <a:chExt cx="1761497" cy="1075999"/>
              </a:xfrm>
            </p:grpSpPr>
            <p:sp>
              <p:nvSpPr>
                <p:cNvPr id="167" name="Rounded Rectangle 166"/>
                <p:cNvSpPr/>
                <p:nvPr/>
              </p:nvSpPr>
              <p:spPr>
                <a:xfrm>
                  <a:off x="6917532" y="2979894"/>
                  <a:ext cx="1761497"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68" name="TextBox 167"/>
                <p:cNvSpPr txBox="1"/>
                <p:nvPr/>
              </p:nvSpPr>
              <p:spPr>
                <a:xfrm>
                  <a:off x="6938785" y="2979894"/>
                  <a:ext cx="1707519"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Information Management</a:t>
                  </a:r>
                </a:p>
              </p:txBody>
            </p:sp>
          </p:grpSp>
          <p:grpSp>
            <p:nvGrpSpPr>
              <p:cNvPr id="122" name="Group 121"/>
              <p:cNvGrpSpPr/>
              <p:nvPr/>
            </p:nvGrpSpPr>
            <p:grpSpPr>
              <a:xfrm>
                <a:off x="6606922" y="1678830"/>
                <a:ext cx="821375" cy="1075999"/>
                <a:chOff x="5420957" y="3182285"/>
                <a:chExt cx="821375" cy="1075999"/>
              </a:xfrm>
            </p:grpSpPr>
            <p:sp>
              <p:nvSpPr>
                <p:cNvPr id="165" name="Rounded Rectangle 164"/>
                <p:cNvSpPr/>
                <p:nvPr/>
              </p:nvSpPr>
              <p:spPr>
                <a:xfrm>
                  <a:off x="5420957" y="3182285"/>
                  <a:ext cx="821375"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66" name="TextBox 165"/>
                <p:cNvSpPr txBox="1"/>
                <p:nvPr/>
              </p:nvSpPr>
              <p:spPr>
                <a:xfrm>
                  <a:off x="5475295" y="3197768"/>
                  <a:ext cx="724878"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Planning</a:t>
                  </a:r>
                </a:p>
              </p:txBody>
            </p:sp>
          </p:grpSp>
          <p:grpSp>
            <p:nvGrpSpPr>
              <p:cNvPr id="123" name="Group 122"/>
              <p:cNvGrpSpPr/>
              <p:nvPr/>
            </p:nvGrpSpPr>
            <p:grpSpPr>
              <a:xfrm>
                <a:off x="4703451" y="2007168"/>
                <a:ext cx="2346340" cy="1075999"/>
                <a:chOff x="5186863" y="1908501"/>
                <a:chExt cx="2346340" cy="1075999"/>
              </a:xfrm>
            </p:grpSpPr>
            <p:sp>
              <p:nvSpPr>
                <p:cNvPr id="163" name="Rounded Rectangle 162"/>
                <p:cNvSpPr/>
                <p:nvPr/>
              </p:nvSpPr>
              <p:spPr>
                <a:xfrm>
                  <a:off x="5186863" y="1908501"/>
                  <a:ext cx="2346340"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64" name="TextBox 163"/>
                <p:cNvSpPr txBox="1"/>
                <p:nvPr/>
              </p:nvSpPr>
              <p:spPr>
                <a:xfrm>
                  <a:off x="5208115" y="1908501"/>
                  <a:ext cx="230383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Risk and Opportunity Management</a:t>
                  </a:r>
                </a:p>
              </p:txBody>
            </p:sp>
          </p:grpSp>
          <p:grpSp>
            <p:nvGrpSpPr>
              <p:cNvPr id="124" name="Group 123"/>
              <p:cNvGrpSpPr/>
              <p:nvPr/>
            </p:nvGrpSpPr>
            <p:grpSpPr>
              <a:xfrm>
                <a:off x="7028539" y="1999013"/>
                <a:ext cx="2270817" cy="1075999"/>
                <a:chOff x="7245687" y="2306995"/>
                <a:chExt cx="1638983" cy="1075999"/>
              </a:xfrm>
            </p:grpSpPr>
            <p:sp>
              <p:nvSpPr>
                <p:cNvPr id="161" name="Rounded Rectangle 160"/>
                <p:cNvSpPr/>
                <p:nvPr/>
              </p:nvSpPr>
              <p:spPr>
                <a:xfrm>
                  <a:off x="7245687" y="2306995"/>
                  <a:ext cx="1638983"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62" name="TextBox 161"/>
                <p:cNvSpPr txBox="1"/>
                <p:nvPr/>
              </p:nvSpPr>
              <p:spPr>
                <a:xfrm>
                  <a:off x="7399934" y="2327365"/>
                  <a:ext cx="1319661"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Business &amp; Enterprise Integration</a:t>
                  </a:r>
                </a:p>
              </p:txBody>
            </p:sp>
          </p:grpSp>
          <p:grpSp>
            <p:nvGrpSpPr>
              <p:cNvPr id="125" name="Group 124"/>
              <p:cNvGrpSpPr/>
              <p:nvPr/>
            </p:nvGrpSpPr>
            <p:grpSpPr>
              <a:xfrm>
                <a:off x="4557989" y="2312914"/>
                <a:ext cx="1653664" cy="1075999"/>
                <a:chOff x="4901170" y="2961720"/>
                <a:chExt cx="1534394" cy="1075999"/>
              </a:xfrm>
            </p:grpSpPr>
            <p:sp>
              <p:nvSpPr>
                <p:cNvPr id="153" name="Rounded Rectangle 152"/>
                <p:cNvSpPr/>
                <p:nvPr/>
              </p:nvSpPr>
              <p:spPr>
                <a:xfrm>
                  <a:off x="4911408" y="2961720"/>
                  <a:ext cx="1518451"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grpSp>
              <p:nvGrpSpPr>
                <p:cNvPr id="154" name="Group 153"/>
                <p:cNvGrpSpPr/>
                <p:nvPr/>
              </p:nvGrpSpPr>
              <p:grpSpPr>
                <a:xfrm>
                  <a:off x="5138142" y="3333855"/>
                  <a:ext cx="1060450" cy="609600"/>
                  <a:chOff x="453358" y="4439046"/>
                  <a:chExt cx="828277" cy="609600"/>
                </a:xfrm>
              </p:grpSpPr>
              <p:cxnSp>
                <p:nvCxnSpPr>
                  <p:cNvPr id="156" name="Straight Connector 155"/>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57" name="Straight Connector 156"/>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58" name="Straight Connector 157"/>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59" name="Straight Connector 158"/>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60" name="Straight Connector 159"/>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sp>
              <p:nvSpPr>
                <p:cNvPr id="155" name="TextBox 154"/>
                <p:cNvSpPr txBox="1"/>
                <p:nvPr/>
              </p:nvSpPr>
              <p:spPr>
                <a:xfrm>
                  <a:off x="4901170" y="2968064"/>
                  <a:ext cx="1534394"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Decision Management</a:t>
                  </a:r>
                </a:p>
              </p:txBody>
            </p:sp>
          </p:grpSp>
          <p:grpSp>
            <p:nvGrpSpPr>
              <p:cNvPr id="126" name="Group 125"/>
              <p:cNvGrpSpPr/>
              <p:nvPr/>
            </p:nvGrpSpPr>
            <p:grpSpPr>
              <a:xfrm>
                <a:off x="6211653" y="2302622"/>
                <a:ext cx="1030596" cy="1075999"/>
                <a:chOff x="8267702" y="3151598"/>
                <a:chExt cx="1802190" cy="1075999"/>
              </a:xfrm>
            </p:grpSpPr>
            <p:sp>
              <p:nvSpPr>
                <p:cNvPr id="151" name="Rounded Rectangle 150"/>
                <p:cNvSpPr/>
                <p:nvPr/>
              </p:nvSpPr>
              <p:spPr>
                <a:xfrm>
                  <a:off x="8267702" y="3151598"/>
                  <a:ext cx="1802190"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52" name="TextBox 151"/>
                <p:cNvSpPr txBox="1"/>
                <p:nvPr/>
              </p:nvSpPr>
              <p:spPr>
                <a:xfrm>
                  <a:off x="8365840" y="3173107"/>
                  <a:ext cx="1615177"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Concurrent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Engineering</a:t>
                  </a:r>
                </a:p>
              </p:txBody>
            </p:sp>
          </p:grpSp>
          <p:grpSp>
            <p:nvGrpSpPr>
              <p:cNvPr id="127" name="Group 126"/>
              <p:cNvGrpSpPr/>
              <p:nvPr/>
            </p:nvGrpSpPr>
            <p:grpSpPr>
              <a:xfrm>
                <a:off x="8256753" y="2295628"/>
                <a:ext cx="1272456" cy="1075999"/>
                <a:chOff x="6029344" y="2995414"/>
                <a:chExt cx="1272456" cy="1075999"/>
              </a:xfrm>
            </p:grpSpPr>
            <p:sp>
              <p:nvSpPr>
                <p:cNvPr id="149" name="Rounded Rectangle 148"/>
                <p:cNvSpPr/>
                <p:nvPr/>
              </p:nvSpPr>
              <p:spPr>
                <a:xfrm>
                  <a:off x="6029344" y="2995414"/>
                  <a:ext cx="1272456"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50" name="TextBox 149"/>
                <p:cNvSpPr txBox="1"/>
                <p:nvPr/>
              </p:nvSpPr>
              <p:spPr>
                <a:xfrm>
                  <a:off x="6235565" y="3025359"/>
                  <a:ext cx="917238"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Acquisition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and Supply</a:t>
                  </a:r>
                </a:p>
              </p:txBody>
            </p:sp>
          </p:grpSp>
          <p:grpSp>
            <p:nvGrpSpPr>
              <p:cNvPr id="128" name="Group 127"/>
              <p:cNvGrpSpPr/>
              <p:nvPr/>
            </p:nvGrpSpPr>
            <p:grpSpPr>
              <a:xfrm>
                <a:off x="7232669" y="2299449"/>
                <a:ext cx="1061509" cy="1075999"/>
                <a:chOff x="6590513" y="3661388"/>
                <a:chExt cx="1866081" cy="1075999"/>
              </a:xfrm>
            </p:grpSpPr>
            <p:sp>
              <p:nvSpPr>
                <p:cNvPr id="147" name="Rounded Rectangle 146"/>
                <p:cNvSpPr/>
                <p:nvPr/>
              </p:nvSpPr>
              <p:spPr>
                <a:xfrm>
                  <a:off x="6593054" y="3661388"/>
                  <a:ext cx="1824422"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48" name="TextBox 147"/>
                <p:cNvSpPr txBox="1"/>
                <p:nvPr/>
              </p:nvSpPr>
              <p:spPr>
                <a:xfrm>
                  <a:off x="6590513" y="3682305"/>
                  <a:ext cx="1866081"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Configuration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Management</a:t>
                  </a:r>
                </a:p>
              </p:txBody>
            </p:sp>
          </p:grpSp>
          <p:grpSp>
            <p:nvGrpSpPr>
              <p:cNvPr id="129" name="Group 128"/>
              <p:cNvGrpSpPr/>
              <p:nvPr/>
            </p:nvGrpSpPr>
            <p:grpSpPr>
              <a:xfrm>
                <a:off x="6351530" y="2720082"/>
                <a:ext cx="751845" cy="609600"/>
                <a:chOff x="453358" y="4439046"/>
                <a:chExt cx="828277" cy="609600"/>
              </a:xfrm>
            </p:grpSpPr>
            <p:cxnSp>
              <p:nvCxnSpPr>
                <p:cNvPr id="142" name="Straight Connector 141"/>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43" name="Straight Connector 142"/>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44" name="Straight Connector 143"/>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45" name="Straight Connector 144"/>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46" name="Straight Connector 145"/>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nvGrpSpPr>
              <p:cNvPr id="130" name="Group 129"/>
              <p:cNvGrpSpPr/>
              <p:nvPr/>
            </p:nvGrpSpPr>
            <p:grpSpPr>
              <a:xfrm>
                <a:off x="7380550" y="2684600"/>
                <a:ext cx="751845" cy="609600"/>
                <a:chOff x="453358" y="4439046"/>
                <a:chExt cx="828277" cy="609600"/>
              </a:xfrm>
            </p:grpSpPr>
            <p:cxnSp>
              <p:nvCxnSpPr>
                <p:cNvPr id="137" name="Straight Connector 136"/>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38" name="Straight Connector 137"/>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39" name="Straight Connector 138"/>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40" name="Straight Connector 139"/>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41" name="Straight Connector 140"/>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nvGrpSpPr>
              <p:cNvPr id="131" name="Group 130"/>
              <p:cNvGrpSpPr/>
              <p:nvPr/>
            </p:nvGrpSpPr>
            <p:grpSpPr>
              <a:xfrm>
                <a:off x="8455586" y="2704873"/>
                <a:ext cx="951094" cy="609600"/>
                <a:chOff x="453358" y="4439046"/>
                <a:chExt cx="828277" cy="609600"/>
              </a:xfrm>
            </p:grpSpPr>
            <p:cxnSp>
              <p:nvCxnSpPr>
                <p:cNvPr id="132" name="Straight Connector 131"/>
                <p:cNvCxnSpPr/>
                <p:nvPr/>
              </p:nvCxnSpPr>
              <p:spPr>
                <a:xfrm>
                  <a:off x="453358" y="44390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33" name="Straight Connector 132"/>
                <p:cNvCxnSpPr/>
                <p:nvPr/>
              </p:nvCxnSpPr>
              <p:spPr>
                <a:xfrm>
                  <a:off x="459762" y="45914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34" name="Straight Connector 133"/>
                <p:cNvCxnSpPr/>
                <p:nvPr/>
              </p:nvCxnSpPr>
              <p:spPr>
                <a:xfrm>
                  <a:off x="458482" y="47438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35" name="Straight Connector 134"/>
                <p:cNvCxnSpPr/>
                <p:nvPr/>
              </p:nvCxnSpPr>
              <p:spPr>
                <a:xfrm>
                  <a:off x="464886" y="48962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36" name="Straight Connector 135"/>
                <p:cNvCxnSpPr/>
                <p:nvPr/>
              </p:nvCxnSpPr>
              <p:spPr>
                <a:xfrm>
                  <a:off x="455922" y="5048646"/>
                  <a:ext cx="816749"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grpSp>
      <p:grpSp>
        <p:nvGrpSpPr>
          <p:cNvPr id="171" name="Group 170"/>
          <p:cNvGrpSpPr/>
          <p:nvPr/>
        </p:nvGrpSpPr>
        <p:grpSpPr>
          <a:xfrm>
            <a:off x="7103203" y="4181446"/>
            <a:ext cx="4881956" cy="1963491"/>
            <a:chOff x="7472816" y="4393732"/>
            <a:chExt cx="4881956" cy="1963491"/>
          </a:xfrm>
        </p:grpSpPr>
        <p:sp>
          <p:nvSpPr>
            <p:cNvPr id="172" name="TextBox 171"/>
            <p:cNvSpPr txBox="1"/>
            <p:nvPr/>
          </p:nvSpPr>
          <p:spPr>
            <a:xfrm>
              <a:off x="9081056" y="4393732"/>
              <a:ext cx="158049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39536B"/>
                  </a:solidFill>
                  <a:effectLst/>
                  <a:uLnTx/>
                  <a:uFillTx/>
                  <a:latin typeface="Arial"/>
                </a:rPr>
                <a:t>Technical</a:t>
              </a:r>
            </a:p>
          </p:txBody>
        </p:sp>
        <p:grpSp>
          <p:nvGrpSpPr>
            <p:cNvPr id="173" name="Group 172"/>
            <p:cNvGrpSpPr/>
            <p:nvPr/>
          </p:nvGrpSpPr>
          <p:grpSpPr>
            <a:xfrm>
              <a:off x="7472816" y="4861711"/>
              <a:ext cx="4881956" cy="1495512"/>
              <a:chOff x="7472816" y="4861711"/>
              <a:chExt cx="4881956" cy="1495512"/>
            </a:xfrm>
          </p:grpSpPr>
          <p:sp>
            <p:nvSpPr>
              <p:cNvPr id="174" name="Rounded Rectangle 173"/>
              <p:cNvSpPr/>
              <p:nvPr/>
            </p:nvSpPr>
            <p:spPr>
              <a:xfrm>
                <a:off x="9847150" y="4873430"/>
                <a:ext cx="1027332"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75" name="TextBox 174"/>
              <p:cNvSpPr txBox="1"/>
              <p:nvPr/>
            </p:nvSpPr>
            <p:spPr>
              <a:xfrm>
                <a:off x="9964811" y="4873430"/>
                <a:ext cx="803425"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Transition</a:t>
                </a:r>
              </a:p>
            </p:txBody>
          </p:sp>
          <p:sp>
            <p:nvSpPr>
              <p:cNvPr id="176" name="Rounded Rectangle 175"/>
              <p:cNvSpPr/>
              <p:nvPr/>
            </p:nvSpPr>
            <p:spPr>
              <a:xfrm>
                <a:off x="8845704" y="4861711"/>
                <a:ext cx="1027332"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77" name="TextBox 176"/>
              <p:cNvSpPr txBox="1"/>
              <p:nvPr/>
            </p:nvSpPr>
            <p:spPr>
              <a:xfrm>
                <a:off x="8905262" y="4875025"/>
                <a:ext cx="931665"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Systems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Architecting</a:t>
                </a:r>
              </a:p>
            </p:txBody>
          </p:sp>
          <p:sp>
            <p:nvSpPr>
              <p:cNvPr id="178" name="Rounded Rectangle 177"/>
              <p:cNvSpPr/>
              <p:nvPr/>
            </p:nvSpPr>
            <p:spPr>
              <a:xfrm>
                <a:off x="10881929" y="4863418"/>
                <a:ext cx="1027332"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79" name="TextBox 178"/>
              <p:cNvSpPr txBox="1"/>
              <p:nvPr/>
            </p:nvSpPr>
            <p:spPr>
              <a:xfrm>
                <a:off x="10941449" y="4870689"/>
                <a:ext cx="939681"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Operations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and Support</a:t>
                </a:r>
              </a:p>
            </p:txBody>
          </p:sp>
          <p:sp>
            <p:nvSpPr>
              <p:cNvPr id="180" name="Rounded Rectangle 179"/>
              <p:cNvSpPr/>
              <p:nvPr/>
            </p:nvSpPr>
            <p:spPr>
              <a:xfrm>
                <a:off x="7751723" y="4866892"/>
                <a:ext cx="1093981"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81" name="TextBox 180"/>
              <p:cNvSpPr txBox="1"/>
              <p:nvPr/>
            </p:nvSpPr>
            <p:spPr>
              <a:xfrm>
                <a:off x="7765290" y="4866892"/>
                <a:ext cx="107273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Requirements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Definition</a:t>
                </a:r>
              </a:p>
            </p:txBody>
          </p:sp>
          <p:sp>
            <p:nvSpPr>
              <p:cNvPr id="182" name="Rounded Rectangle 181"/>
              <p:cNvSpPr/>
              <p:nvPr/>
            </p:nvSpPr>
            <p:spPr>
              <a:xfrm>
                <a:off x="8536214" y="5281224"/>
                <a:ext cx="956074"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83" name="TextBox 182"/>
              <p:cNvSpPr txBox="1"/>
              <p:nvPr/>
            </p:nvSpPr>
            <p:spPr>
              <a:xfrm>
                <a:off x="8590039" y="5309650"/>
                <a:ext cx="846707"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Integration</a:t>
                </a:r>
              </a:p>
            </p:txBody>
          </p:sp>
          <p:sp>
            <p:nvSpPr>
              <p:cNvPr id="184" name="Rounded Rectangle 183"/>
              <p:cNvSpPr/>
              <p:nvPr/>
            </p:nvSpPr>
            <p:spPr>
              <a:xfrm>
                <a:off x="9488369" y="5265349"/>
                <a:ext cx="956074"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85" name="TextBox 184"/>
              <p:cNvSpPr txBox="1"/>
              <p:nvPr/>
            </p:nvSpPr>
            <p:spPr>
              <a:xfrm>
                <a:off x="9571849" y="5293775"/>
                <a:ext cx="78739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Interfaces</a:t>
                </a:r>
              </a:p>
            </p:txBody>
          </p:sp>
          <p:sp>
            <p:nvSpPr>
              <p:cNvPr id="186" name="Rounded Rectangle 185"/>
              <p:cNvSpPr/>
              <p:nvPr/>
            </p:nvSpPr>
            <p:spPr>
              <a:xfrm>
                <a:off x="10444391" y="5265250"/>
                <a:ext cx="956074"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87" name="TextBox 186"/>
              <p:cNvSpPr txBox="1"/>
              <p:nvPr/>
            </p:nvSpPr>
            <p:spPr>
              <a:xfrm>
                <a:off x="10481386" y="5293676"/>
                <a:ext cx="880369"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Verification</a:t>
                </a:r>
              </a:p>
            </p:txBody>
          </p:sp>
          <p:sp>
            <p:nvSpPr>
              <p:cNvPr id="188" name="Rounded Rectangle 187"/>
              <p:cNvSpPr/>
              <p:nvPr/>
            </p:nvSpPr>
            <p:spPr>
              <a:xfrm>
                <a:off x="7472816" y="5277594"/>
                <a:ext cx="1055597"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89" name="TextBox 188"/>
              <p:cNvSpPr txBox="1"/>
              <p:nvPr/>
            </p:nvSpPr>
            <p:spPr>
              <a:xfrm>
                <a:off x="7487788" y="5306020"/>
                <a:ext cx="1016625"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Design For …</a:t>
                </a:r>
              </a:p>
            </p:txBody>
          </p:sp>
          <p:sp>
            <p:nvSpPr>
              <p:cNvPr id="190" name="Rounded Rectangle 189"/>
              <p:cNvSpPr/>
              <p:nvPr/>
            </p:nvSpPr>
            <p:spPr>
              <a:xfrm>
                <a:off x="11398698" y="5270019"/>
                <a:ext cx="956074" cy="1075999"/>
              </a:xfrm>
              <a:prstGeom prst="roundRect">
                <a:avLst/>
              </a:prstGeom>
              <a:solidFill>
                <a:srgbClr val="EFEDE5"/>
              </a:solidFill>
              <a:ln w="38100" cap="flat" cmpd="sng" algn="ctr">
                <a:solidFill>
                  <a:srgbClr val="9C21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EFEDE5"/>
                  </a:solidFill>
                  <a:effectLst/>
                  <a:uLnTx/>
                  <a:uFillTx/>
                  <a:latin typeface="Arial"/>
                  <a:ea typeface="+mn-ea"/>
                  <a:cs typeface="+mn-cs"/>
                </a:endParaRPr>
              </a:p>
            </p:txBody>
          </p:sp>
          <p:sp>
            <p:nvSpPr>
              <p:cNvPr id="191" name="TextBox 190"/>
              <p:cNvSpPr txBox="1"/>
              <p:nvPr/>
            </p:nvSpPr>
            <p:spPr>
              <a:xfrm>
                <a:off x="11478171" y="5298445"/>
                <a:ext cx="795411"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9536B"/>
                    </a:solidFill>
                    <a:effectLst/>
                    <a:uLnTx/>
                    <a:uFillTx/>
                    <a:latin typeface="Arial"/>
                  </a:rPr>
                  <a:t>Validation</a:t>
                </a:r>
              </a:p>
            </p:txBody>
          </p:sp>
          <p:cxnSp>
            <p:nvCxnSpPr>
              <p:cNvPr id="192" name="Straight Connector 191"/>
              <p:cNvCxnSpPr/>
              <p:nvPr/>
            </p:nvCxnSpPr>
            <p:spPr>
              <a:xfrm>
                <a:off x="7665398" y="56230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93" name="Straight Connector 192"/>
              <p:cNvCxnSpPr/>
              <p:nvPr/>
            </p:nvCxnSpPr>
            <p:spPr>
              <a:xfrm>
                <a:off x="7670582" y="57754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94" name="Straight Connector 193"/>
              <p:cNvCxnSpPr/>
              <p:nvPr/>
            </p:nvCxnSpPr>
            <p:spPr>
              <a:xfrm>
                <a:off x="7669546" y="59278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95" name="Straight Connector 194"/>
              <p:cNvCxnSpPr/>
              <p:nvPr/>
            </p:nvCxnSpPr>
            <p:spPr>
              <a:xfrm>
                <a:off x="7674729" y="60802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96" name="Straight Connector 195"/>
              <p:cNvCxnSpPr/>
              <p:nvPr/>
            </p:nvCxnSpPr>
            <p:spPr>
              <a:xfrm>
                <a:off x="7667473" y="62326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97" name="Straight Connector 196"/>
              <p:cNvCxnSpPr/>
              <p:nvPr/>
            </p:nvCxnSpPr>
            <p:spPr>
              <a:xfrm>
                <a:off x="8681350" y="56278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98" name="Straight Connector 197"/>
              <p:cNvCxnSpPr/>
              <p:nvPr/>
            </p:nvCxnSpPr>
            <p:spPr>
              <a:xfrm>
                <a:off x="8686534" y="57802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199" name="Straight Connector 198"/>
              <p:cNvCxnSpPr/>
              <p:nvPr/>
            </p:nvCxnSpPr>
            <p:spPr>
              <a:xfrm>
                <a:off x="8685498" y="59326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0" name="Straight Connector 199"/>
              <p:cNvCxnSpPr/>
              <p:nvPr/>
            </p:nvCxnSpPr>
            <p:spPr>
              <a:xfrm>
                <a:off x="8690681" y="60850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1" name="Straight Connector 200"/>
              <p:cNvCxnSpPr/>
              <p:nvPr/>
            </p:nvCxnSpPr>
            <p:spPr>
              <a:xfrm>
                <a:off x="8683425" y="62374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2" name="Straight Connector 201"/>
              <p:cNvCxnSpPr/>
              <p:nvPr/>
            </p:nvCxnSpPr>
            <p:spPr>
              <a:xfrm>
                <a:off x="9633955" y="56278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3" name="Straight Connector 202"/>
              <p:cNvCxnSpPr/>
              <p:nvPr/>
            </p:nvCxnSpPr>
            <p:spPr>
              <a:xfrm>
                <a:off x="9639139" y="57802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4" name="Straight Connector 203"/>
              <p:cNvCxnSpPr/>
              <p:nvPr/>
            </p:nvCxnSpPr>
            <p:spPr>
              <a:xfrm>
                <a:off x="9638103" y="59326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5" name="Straight Connector 204"/>
              <p:cNvCxnSpPr/>
              <p:nvPr/>
            </p:nvCxnSpPr>
            <p:spPr>
              <a:xfrm>
                <a:off x="9643286" y="60850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6" name="Straight Connector 205"/>
              <p:cNvCxnSpPr/>
              <p:nvPr/>
            </p:nvCxnSpPr>
            <p:spPr>
              <a:xfrm>
                <a:off x="9636030" y="6237455"/>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7" name="Straight Connector 206"/>
              <p:cNvCxnSpPr/>
              <p:nvPr/>
            </p:nvCxnSpPr>
            <p:spPr>
              <a:xfrm>
                <a:off x="10593676" y="5624246"/>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8" name="Straight Connector 207"/>
              <p:cNvCxnSpPr/>
              <p:nvPr/>
            </p:nvCxnSpPr>
            <p:spPr>
              <a:xfrm>
                <a:off x="10598860" y="5776646"/>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09" name="Straight Connector 208"/>
              <p:cNvCxnSpPr/>
              <p:nvPr/>
            </p:nvCxnSpPr>
            <p:spPr>
              <a:xfrm>
                <a:off x="10597824" y="5929046"/>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10" name="Straight Connector 209"/>
              <p:cNvCxnSpPr/>
              <p:nvPr/>
            </p:nvCxnSpPr>
            <p:spPr>
              <a:xfrm>
                <a:off x="10603007" y="6081446"/>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11" name="Straight Connector 210"/>
              <p:cNvCxnSpPr/>
              <p:nvPr/>
            </p:nvCxnSpPr>
            <p:spPr>
              <a:xfrm>
                <a:off x="10595751" y="6233846"/>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12" name="Straight Connector 211"/>
              <p:cNvCxnSpPr/>
              <p:nvPr/>
            </p:nvCxnSpPr>
            <p:spPr>
              <a:xfrm>
                <a:off x="11543309" y="56230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13" name="Straight Connector 212"/>
              <p:cNvCxnSpPr/>
              <p:nvPr/>
            </p:nvCxnSpPr>
            <p:spPr>
              <a:xfrm>
                <a:off x="11548493" y="57754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14" name="Straight Connector 213"/>
              <p:cNvCxnSpPr/>
              <p:nvPr/>
            </p:nvCxnSpPr>
            <p:spPr>
              <a:xfrm>
                <a:off x="11547457" y="59278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15" name="Straight Connector 214"/>
              <p:cNvCxnSpPr/>
              <p:nvPr/>
            </p:nvCxnSpPr>
            <p:spPr>
              <a:xfrm>
                <a:off x="11552640" y="60802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cxnSp>
            <p:nvCxnSpPr>
              <p:cNvPr id="216" name="Straight Connector 215"/>
              <p:cNvCxnSpPr/>
              <p:nvPr/>
            </p:nvCxnSpPr>
            <p:spPr>
              <a:xfrm>
                <a:off x="11545384" y="6232658"/>
                <a:ext cx="661101" cy="0"/>
              </a:xfrm>
              <a:prstGeom prst="line">
                <a:avLst/>
              </a:prstGeom>
              <a:noFill/>
              <a:ln w="25400" cap="flat" cmpd="sng" algn="ctr">
                <a:solidFill>
                  <a:srgbClr val="87ABB9"/>
                </a:solidFill>
                <a:prstDash val="solid"/>
              </a:ln>
              <a:effectLst>
                <a:outerShdw blurRad="40000" dist="20000" dir="5400000" rotWithShape="0">
                  <a:srgbClr val="000000">
                    <a:alpha val="38000"/>
                  </a:srgbClr>
                </a:outerShdw>
              </a:effectLst>
            </p:spPr>
          </p:cxnSp>
        </p:grpSp>
      </p:grpSp>
      <p:sp>
        <p:nvSpPr>
          <p:cNvPr id="218" name="Title 1"/>
          <p:cNvSpPr txBox="1">
            <a:spLocks/>
          </p:cNvSpPr>
          <p:nvPr/>
        </p:nvSpPr>
        <p:spPr>
          <a:xfrm>
            <a:off x="609382" y="450055"/>
            <a:ext cx="10801779" cy="584533"/>
          </a:xfrm>
          <a:prstGeom prst="rect">
            <a:avLst/>
          </a:prstGeom>
        </p:spPr>
        <p:txBody>
          <a:bodyPr anchor="b">
            <a:noAutofit/>
          </a:bodyPr>
          <a:lstStyle>
            <a:lvl1pPr algn="l" defTabSz="609463" rtl="0" eaLnBrk="1" latinLnBrk="0" hangingPunct="1">
              <a:spcBef>
                <a:spcPct val="0"/>
              </a:spcBef>
              <a:buNone/>
              <a:defRPr sz="4398" kern="1200">
                <a:solidFill>
                  <a:srgbClr val="981B1E"/>
                </a:solidFill>
                <a:latin typeface="+mj-lt"/>
                <a:ea typeface="+mj-ea"/>
                <a:cs typeface="Arial"/>
              </a:defRPr>
            </a:lvl1pPr>
          </a:lstStyle>
          <a:p>
            <a:r>
              <a:rPr lang="en-US" sz="3600" dirty="0"/>
              <a:t>36 Competencies Across 5 Groups</a:t>
            </a:r>
          </a:p>
        </p:txBody>
      </p:sp>
    </p:spTree>
    <p:extLst>
      <p:ext uri="{BB962C8B-B14F-4D97-AF65-F5344CB8AC3E}">
        <p14:creationId xmlns:p14="http://schemas.microsoft.com/office/powerpoint/2010/main" val="278264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599" y="466248"/>
            <a:ext cx="10117312" cy="56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811095" rtl="0" eaLnBrk="0" fontAlgn="base" hangingPunct="0">
              <a:lnSpc>
                <a:spcPct val="89000"/>
              </a:lnSpc>
              <a:spcBef>
                <a:spcPct val="0"/>
              </a:spcBef>
              <a:spcAft>
                <a:spcPct val="0"/>
              </a:spcAft>
              <a:defRPr sz="3400" b="1">
                <a:solidFill>
                  <a:schemeClr val="hlink"/>
                </a:solidFill>
                <a:latin typeface="+mj-lt"/>
                <a:ea typeface="+mj-ea"/>
                <a:cs typeface="+mj-cs"/>
              </a:defRPr>
            </a:lvl1pPr>
            <a:lvl2pPr algn="l" defTabSz="811095" rtl="0" eaLnBrk="0" fontAlgn="base" hangingPunct="0">
              <a:lnSpc>
                <a:spcPct val="89000"/>
              </a:lnSpc>
              <a:spcBef>
                <a:spcPct val="0"/>
              </a:spcBef>
              <a:spcAft>
                <a:spcPct val="0"/>
              </a:spcAft>
              <a:defRPr sz="3400" b="1">
                <a:solidFill>
                  <a:schemeClr val="hlink"/>
                </a:solidFill>
                <a:latin typeface="Arial" charset="0"/>
              </a:defRPr>
            </a:lvl2pPr>
            <a:lvl3pPr algn="l" defTabSz="811095" rtl="0" eaLnBrk="0" fontAlgn="base" hangingPunct="0">
              <a:lnSpc>
                <a:spcPct val="89000"/>
              </a:lnSpc>
              <a:spcBef>
                <a:spcPct val="0"/>
              </a:spcBef>
              <a:spcAft>
                <a:spcPct val="0"/>
              </a:spcAft>
              <a:defRPr sz="3400" b="1">
                <a:solidFill>
                  <a:schemeClr val="hlink"/>
                </a:solidFill>
                <a:latin typeface="Arial" charset="0"/>
              </a:defRPr>
            </a:lvl3pPr>
            <a:lvl4pPr algn="l" defTabSz="811095" rtl="0" eaLnBrk="0" fontAlgn="base" hangingPunct="0">
              <a:lnSpc>
                <a:spcPct val="89000"/>
              </a:lnSpc>
              <a:spcBef>
                <a:spcPct val="0"/>
              </a:spcBef>
              <a:spcAft>
                <a:spcPct val="0"/>
              </a:spcAft>
              <a:defRPr sz="3400" b="1">
                <a:solidFill>
                  <a:schemeClr val="hlink"/>
                </a:solidFill>
                <a:latin typeface="Arial" charset="0"/>
              </a:defRPr>
            </a:lvl4pPr>
            <a:lvl5pPr algn="l" defTabSz="811095" rtl="0" eaLnBrk="0" fontAlgn="base" hangingPunct="0">
              <a:lnSpc>
                <a:spcPct val="89000"/>
              </a:lnSpc>
              <a:spcBef>
                <a:spcPct val="0"/>
              </a:spcBef>
              <a:spcAft>
                <a:spcPct val="0"/>
              </a:spcAft>
              <a:defRPr sz="3400" b="1">
                <a:solidFill>
                  <a:schemeClr val="hlink"/>
                </a:solidFill>
                <a:latin typeface="Arial" charset="0"/>
              </a:defRPr>
            </a:lvl5pPr>
            <a:lvl6pPr marL="513397" algn="l" defTabSz="811095" rtl="0" fontAlgn="base">
              <a:lnSpc>
                <a:spcPct val="89000"/>
              </a:lnSpc>
              <a:spcBef>
                <a:spcPct val="0"/>
              </a:spcBef>
              <a:spcAft>
                <a:spcPct val="0"/>
              </a:spcAft>
              <a:defRPr sz="3400" b="1">
                <a:solidFill>
                  <a:schemeClr val="hlink"/>
                </a:solidFill>
                <a:latin typeface="Arial" charset="0"/>
              </a:defRPr>
            </a:lvl6pPr>
            <a:lvl7pPr marL="1026792" algn="l" defTabSz="811095" rtl="0" fontAlgn="base">
              <a:lnSpc>
                <a:spcPct val="89000"/>
              </a:lnSpc>
              <a:spcBef>
                <a:spcPct val="0"/>
              </a:spcBef>
              <a:spcAft>
                <a:spcPct val="0"/>
              </a:spcAft>
              <a:defRPr sz="3400" b="1">
                <a:solidFill>
                  <a:schemeClr val="hlink"/>
                </a:solidFill>
                <a:latin typeface="Arial" charset="0"/>
              </a:defRPr>
            </a:lvl7pPr>
            <a:lvl8pPr marL="1540189" algn="l" defTabSz="811095" rtl="0" fontAlgn="base">
              <a:lnSpc>
                <a:spcPct val="89000"/>
              </a:lnSpc>
              <a:spcBef>
                <a:spcPct val="0"/>
              </a:spcBef>
              <a:spcAft>
                <a:spcPct val="0"/>
              </a:spcAft>
              <a:defRPr sz="3400" b="1">
                <a:solidFill>
                  <a:schemeClr val="hlink"/>
                </a:solidFill>
                <a:latin typeface="Arial" charset="0"/>
              </a:defRPr>
            </a:lvl8pPr>
            <a:lvl9pPr marL="2053585" algn="l" defTabSz="811095" rtl="0" fontAlgn="base">
              <a:lnSpc>
                <a:spcPct val="89000"/>
              </a:lnSpc>
              <a:spcBef>
                <a:spcPct val="0"/>
              </a:spcBef>
              <a:spcAft>
                <a:spcPct val="0"/>
              </a:spcAft>
              <a:defRPr sz="3400" b="1">
                <a:solidFill>
                  <a:schemeClr val="hlink"/>
                </a:solidFill>
                <a:latin typeface="Arial" charset="0"/>
              </a:defRPr>
            </a:lvl9pPr>
          </a:lstStyle>
          <a:p>
            <a:r>
              <a:rPr lang="en-US" sz="3600" b="0" dirty="0">
                <a:solidFill>
                  <a:srgbClr val="981B1E"/>
                </a:solidFill>
                <a:cs typeface="Open Sans"/>
              </a:rPr>
              <a:t>Oil &amp; Gas Domain Areas</a:t>
            </a:r>
          </a:p>
        </p:txBody>
      </p:sp>
      <p:sp>
        <p:nvSpPr>
          <p:cNvPr id="6" name="TextBox 5"/>
          <p:cNvSpPr txBox="1"/>
          <p:nvPr/>
        </p:nvSpPr>
        <p:spPr>
          <a:xfrm>
            <a:off x="661987" y="1236829"/>
            <a:ext cx="5434013" cy="4758037"/>
          </a:xfrm>
          <a:prstGeom prst="rect">
            <a:avLst/>
          </a:prstGeom>
          <a:noFill/>
        </p:spPr>
        <p:txBody>
          <a:bodyPr wrap="square" rtlCol="0">
            <a:noAutofit/>
          </a:bodyPr>
          <a:lstStyle/>
          <a:p>
            <a:pPr>
              <a:spcAft>
                <a:spcPts val="600"/>
              </a:spcAft>
            </a:pPr>
            <a:r>
              <a:rPr lang="en-US" sz="2000" b="1" dirty="0">
                <a:cs typeface="Arial" panose="020B0604020202020204" pitchFamily="34" charset="0"/>
              </a:rPr>
              <a:t>Upstream (5 Domain Areas):</a:t>
            </a:r>
          </a:p>
          <a:p>
            <a:pPr marL="342900" indent="-342900">
              <a:spcAft>
                <a:spcPts val="600"/>
              </a:spcAft>
              <a:buFont typeface="Arial" panose="020B0604020202020204" pitchFamily="34" charset="0"/>
              <a:buChar char="•"/>
            </a:pPr>
            <a:r>
              <a:rPr lang="en-US" sz="2000" dirty="0" smtClean="0">
                <a:cs typeface="Arial" panose="020B0604020202020204" pitchFamily="34" charset="0"/>
              </a:rPr>
              <a:t>Exploration </a:t>
            </a:r>
            <a:r>
              <a:rPr lang="en-US" sz="2000" dirty="0">
                <a:cs typeface="Arial" panose="020B0604020202020204" pitchFamily="34" charset="0"/>
              </a:rPr>
              <a:t>&amp; Evaluation (5 Competencies)</a:t>
            </a:r>
          </a:p>
          <a:p>
            <a:pPr marL="342900" indent="-342900">
              <a:spcAft>
                <a:spcPts val="600"/>
              </a:spcAft>
              <a:buFont typeface="Arial" panose="020B0604020202020204" pitchFamily="34" charset="0"/>
              <a:buChar char="•"/>
            </a:pPr>
            <a:r>
              <a:rPr lang="en-US" sz="2000" dirty="0" smtClean="0">
                <a:cs typeface="Arial" panose="020B0604020202020204" pitchFamily="34" charset="0"/>
              </a:rPr>
              <a:t>Drilling (10 </a:t>
            </a:r>
            <a:r>
              <a:rPr lang="en-US" sz="2000" dirty="0">
                <a:cs typeface="Arial" panose="020B0604020202020204" pitchFamily="34" charset="0"/>
              </a:rPr>
              <a:t>Competencies)</a:t>
            </a:r>
          </a:p>
          <a:p>
            <a:pPr marL="342900" indent="-342900">
              <a:spcAft>
                <a:spcPts val="600"/>
              </a:spcAft>
              <a:buFont typeface="Arial" panose="020B0604020202020204" pitchFamily="34" charset="0"/>
              <a:buChar char="•"/>
            </a:pPr>
            <a:r>
              <a:rPr lang="en-US" sz="2000" dirty="0" smtClean="0">
                <a:cs typeface="Arial" panose="020B0604020202020204" pitchFamily="34" charset="0"/>
              </a:rPr>
              <a:t>Completions </a:t>
            </a:r>
            <a:r>
              <a:rPr lang="en-US" sz="2000" dirty="0">
                <a:cs typeface="Arial" panose="020B0604020202020204" pitchFamily="34" charset="0"/>
              </a:rPr>
              <a:t>(8 Competencies)</a:t>
            </a:r>
          </a:p>
          <a:p>
            <a:pPr marL="342900" indent="-342900">
              <a:spcAft>
                <a:spcPts val="600"/>
              </a:spcAft>
              <a:buFont typeface="Arial" panose="020B0604020202020204" pitchFamily="34" charset="0"/>
              <a:buChar char="•"/>
            </a:pPr>
            <a:r>
              <a:rPr lang="en-US" sz="2000" dirty="0" smtClean="0">
                <a:cs typeface="Arial" panose="020B0604020202020204" pitchFamily="34" charset="0"/>
              </a:rPr>
              <a:t>Production </a:t>
            </a:r>
            <a:r>
              <a:rPr lang="en-US" sz="2000" dirty="0">
                <a:cs typeface="Arial" panose="020B0604020202020204" pitchFamily="34" charset="0"/>
              </a:rPr>
              <a:t>(5 Competencies)</a:t>
            </a:r>
          </a:p>
          <a:p>
            <a:pPr marL="342900" indent="-342900">
              <a:spcAft>
                <a:spcPts val="600"/>
              </a:spcAft>
              <a:buFont typeface="Arial" panose="020B0604020202020204" pitchFamily="34" charset="0"/>
              <a:buChar char="•"/>
            </a:pPr>
            <a:r>
              <a:rPr lang="en-US" sz="2000" dirty="0" smtClean="0">
                <a:cs typeface="Arial" panose="020B0604020202020204" pitchFamily="34" charset="0"/>
              </a:rPr>
              <a:t>Subsea </a:t>
            </a:r>
            <a:r>
              <a:rPr lang="en-US" sz="2000" dirty="0">
                <a:cs typeface="Arial" panose="020B0604020202020204" pitchFamily="34" charset="0"/>
              </a:rPr>
              <a:t>&amp; Offshore (9 Competencies</a:t>
            </a:r>
            <a:r>
              <a:rPr lang="en-US" sz="2000" dirty="0" smtClean="0">
                <a:cs typeface="Arial" panose="020B0604020202020204" pitchFamily="34" charset="0"/>
              </a:rPr>
              <a:t>)</a:t>
            </a:r>
          </a:p>
          <a:p>
            <a:pPr>
              <a:spcAft>
                <a:spcPts val="600"/>
              </a:spcAft>
            </a:pPr>
            <a:r>
              <a:rPr lang="en-US" sz="2000" b="1" dirty="0">
                <a:cs typeface="Arial" panose="020B0604020202020204" pitchFamily="34" charset="0"/>
              </a:rPr>
              <a:t>Midstream (2 Domain Areas):</a:t>
            </a:r>
          </a:p>
          <a:p>
            <a:pPr marL="342900" indent="-342900">
              <a:spcAft>
                <a:spcPts val="600"/>
              </a:spcAft>
              <a:buFont typeface="Arial" panose="020B0604020202020204" pitchFamily="34" charset="0"/>
              <a:buChar char="•"/>
            </a:pPr>
            <a:r>
              <a:rPr lang="en-US" sz="2000" dirty="0">
                <a:cs typeface="Arial" panose="020B0604020202020204" pitchFamily="34" charset="0"/>
              </a:rPr>
              <a:t>Gas Processing (6 Competencies)</a:t>
            </a:r>
          </a:p>
          <a:p>
            <a:pPr marL="342900" indent="-342900">
              <a:spcAft>
                <a:spcPts val="600"/>
              </a:spcAft>
              <a:buFont typeface="Arial" panose="020B0604020202020204" pitchFamily="34" charset="0"/>
              <a:buChar char="•"/>
            </a:pPr>
            <a:r>
              <a:rPr lang="en-US" sz="2000" dirty="0">
                <a:cs typeface="Arial" panose="020B0604020202020204" pitchFamily="34" charset="0"/>
              </a:rPr>
              <a:t>Transportation &amp; Storage (3 Competencies)</a:t>
            </a:r>
          </a:p>
          <a:p>
            <a:pPr>
              <a:spcAft>
                <a:spcPts val="600"/>
              </a:spcAft>
            </a:pPr>
            <a:r>
              <a:rPr lang="en-US" sz="2000" b="1" dirty="0">
                <a:cs typeface="Arial" panose="020B0604020202020204" pitchFamily="34" charset="0"/>
              </a:rPr>
              <a:t>Downstream (2 Domain Areas):</a:t>
            </a:r>
          </a:p>
          <a:p>
            <a:pPr marL="342900" indent="-342900">
              <a:spcAft>
                <a:spcPts val="600"/>
              </a:spcAft>
              <a:buFont typeface="Arial" panose="020B0604020202020204" pitchFamily="34" charset="0"/>
              <a:buChar char="•"/>
            </a:pPr>
            <a:r>
              <a:rPr lang="en-US" sz="2000" dirty="0">
                <a:cs typeface="Arial" panose="020B0604020202020204" pitchFamily="34" charset="0"/>
              </a:rPr>
              <a:t>Refining (4 Competencies)</a:t>
            </a:r>
          </a:p>
          <a:p>
            <a:pPr marL="342900" indent="-342900">
              <a:spcAft>
                <a:spcPts val="600"/>
              </a:spcAft>
              <a:buFont typeface="Arial" panose="020B0604020202020204" pitchFamily="34" charset="0"/>
              <a:buChar char="•"/>
            </a:pPr>
            <a:r>
              <a:rPr lang="en-US" sz="2000" dirty="0">
                <a:cs typeface="Arial" panose="020B0604020202020204" pitchFamily="34" charset="0"/>
              </a:rPr>
              <a:t>Petrochemical (7 Competencies</a:t>
            </a:r>
            <a:r>
              <a:rPr lang="en-US" sz="2000" dirty="0" smtClean="0">
                <a:cs typeface="Arial" panose="020B0604020202020204" pitchFamily="34" charset="0"/>
              </a:rPr>
              <a:t>)</a:t>
            </a:r>
            <a:endParaRPr lang="en-US" sz="2000" dirty="0">
              <a:cs typeface="Arial" panose="020B0604020202020204" pitchFamily="34" charset="0"/>
            </a:endParaRPr>
          </a:p>
          <a:p>
            <a:pPr marL="342900" indent="-342900">
              <a:spcAft>
                <a:spcPts val="600"/>
              </a:spcAft>
              <a:buFont typeface="Arial" panose="020B0604020202020204" pitchFamily="34" charset="0"/>
              <a:buChar char="•"/>
            </a:pPr>
            <a:endParaRPr lang="en-US" sz="2000" dirty="0">
              <a:cs typeface="Arial" panose="020B0604020202020204" pitchFamily="34" charset="0"/>
            </a:endParaRPr>
          </a:p>
          <a:p>
            <a:pPr marL="342900" indent="-342900">
              <a:spcAft>
                <a:spcPts val="600"/>
              </a:spcAft>
              <a:buFont typeface="Arial" panose="020B0604020202020204" pitchFamily="34" charset="0"/>
              <a:buChar char="•"/>
            </a:pPr>
            <a:endParaRPr lang="en-US" sz="2000" dirty="0">
              <a:cs typeface="Arial" panose="020B0604020202020204" pitchFamily="34" charset="0"/>
            </a:endParaRPr>
          </a:p>
        </p:txBody>
      </p:sp>
      <p:sp>
        <p:nvSpPr>
          <p:cNvPr id="2" name="TextBox 1"/>
          <p:cNvSpPr txBox="1"/>
          <p:nvPr/>
        </p:nvSpPr>
        <p:spPr>
          <a:xfrm>
            <a:off x="609599" y="6281757"/>
            <a:ext cx="971135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r>
              <a:rPr lang="en-US" sz="1100" dirty="0" smtClean="0">
                <a:solidFill>
                  <a:srgbClr val="000000"/>
                </a:solidFill>
                <a:latin typeface="+mj-lt"/>
                <a:ea typeface="+mj-ea"/>
                <a:cs typeface="+mj-cs"/>
                <a:sym typeface="Helvetica"/>
              </a:rPr>
              <a:t>Source: INCOSE </a:t>
            </a:r>
            <a:r>
              <a:rPr lang="en-US" sz="1100" dirty="0">
                <a:solidFill>
                  <a:srgbClr val="000000"/>
                </a:solidFill>
                <a:latin typeface="+mj-lt"/>
                <a:ea typeface="+mj-ea"/>
                <a:cs typeface="+mj-cs"/>
                <a:sym typeface="Helvetica"/>
              </a:rPr>
              <a:t>Oil and Gas Working Group, presentation to Europe, Middle East and Africa (EMEA) Workshop, Mannheim, Germany, September 2017.</a:t>
            </a:r>
            <a:endParaRPr kumimoji="0" lang="en-US" sz="1100" b="0" i="0" u="none" strike="noStrike" cap="none" spc="0" normalizeH="0" baseline="0" dirty="0">
              <a:ln>
                <a:noFill/>
              </a:ln>
              <a:solidFill>
                <a:srgbClr val="000000"/>
              </a:solidFill>
              <a:effectLst/>
              <a:uFillTx/>
              <a:latin typeface="+mj-lt"/>
              <a:ea typeface="+mj-ea"/>
              <a:cs typeface="+mj-cs"/>
              <a:sym typeface="Helvetica"/>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938" y="1297271"/>
            <a:ext cx="5433116" cy="4054513"/>
          </a:xfrm>
          <a:prstGeom prst="rect">
            <a:avLst/>
          </a:prstGeom>
        </p:spPr>
      </p:pic>
      <p:sp>
        <p:nvSpPr>
          <p:cNvPr id="7" name="TextBox 6"/>
          <p:cNvSpPr txBox="1"/>
          <p:nvPr/>
        </p:nvSpPr>
        <p:spPr>
          <a:xfrm>
            <a:off x="6357938" y="5350008"/>
            <a:ext cx="422195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r>
              <a:rPr lang="en-US" sz="1000" dirty="0" smtClean="0">
                <a:solidFill>
                  <a:srgbClr val="000000"/>
                </a:solidFill>
                <a:latin typeface="+mj-lt"/>
                <a:ea typeface="+mj-ea"/>
                <a:cs typeface="+mj-cs"/>
                <a:sym typeface="Helvetica"/>
              </a:rPr>
              <a:t>Source: https</a:t>
            </a:r>
            <a:r>
              <a:rPr lang="en-US" sz="1000" dirty="0">
                <a:solidFill>
                  <a:srgbClr val="000000"/>
                </a:solidFill>
                <a:latin typeface="+mj-lt"/>
                <a:ea typeface="+mj-ea"/>
                <a:cs typeface="+mj-cs"/>
                <a:sym typeface="Helvetica"/>
              </a:rPr>
              <a:t>://www.oilandgasiq.com/strategy-management-and-information/articles/oil-gas-industry-an-introduction</a:t>
            </a:r>
            <a:endParaRPr kumimoji="0" lang="en-US" sz="10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07389067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 y="999063"/>
            <a:ext cx="12192000" cy="5852855"/>
          </a:xfrm>
          <a:prstGeom prst="rect">
            <a:avLst/>
          </a:prstGeom>
        </p:spPr>
      </p:pic>
      <p:sp>
        <p:nvSpPr>
          <p:cNvPr id="23" name="Title 15"/>
          <p:cNvSpPr>
            <a:spLocks noGrp="1"/>
          </p:cNvSpPr>
          <p:nvPr>
            <p:ph type="title"/>
          </p:nvPr>
        </p:nvSpPr>
        <p:spPr>
          <a:xfrm>
            <a:off x="561894" y="-8286"/>
            <a:ext cx="10972800" cy="1142405"/>
          </a:xfrm>
        </p:spPr>
        <p:txBody>
          <a:bodyPr>
            <a:noAutofit/>
          </a:bodyPr>
          <a:lstStyle/>
          <a:p>
            <a:r>
              <a:rPr lang="en-US" sz="3598" dirty="0" smtClean="0"/>
              <a:t>Systems Engineering Career Path Development</a:t>
            </a:r>
            <a:endParaRPr lang="en-US" sz="3598" dirty="0"/>
          </a:p>
        </p:txBody>
      </p:sp>
      <p:sp>
        <p:nvSpPr>
          <p:cNvPr id="3" name="Slide Number Placeholder 2"/>
          <p:cNvSpPr>
            <a:spLocks noGrp="1"/>
          </p:cNvSpPr>
          <p:nvPr>
            <p:ph type="sldNum" sz="quarter" idx="12"/>
          </p:nvPr>
        </p:nvSpPr>
        <p:spPr/>
        <p:txBody>
          <a:bodyPr/>
          <a:lstStyle/>
          <a:p>
            <a:fld id="{924B41C4-1474-8D42-B330-D2828683839D}" type="slidenum">
              <a:rPr lang="en-US" smtClean="0"/>
              <a:t>14</a:t>
            </a:fld>
            <a:endParaRPr lang="en-US"/>
          </a:p>
        </p:txBody>
      </p:sp>
    </p:spTree>
    <p:extLst>
      <p:ext uri="{BB962C8B-B14F-4D97-AF65-F5344CB8AC3E}">
        <p14:creationId xmlns:p14="http://schemas.microsoft.com/office/powerpoint/2010/main" val="734354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4B41C4-1474-8D42-B330-D2828683839D}" type="slidenum">
              <a:rPr lang="en-US" smtClean="0"/>
              <a:t>15</a:t>
            </a:fld>
            <a:endParaRPr lang="en-US"/>
          </a:p>
        </p:txBody>
      </p:sp>
      <p:sp>
        <p:nvSpPr>
          <p:cNvPr id="3" name="Right Arrow 2"/>
          <p:cNvSpPr/>
          <p:nvPr/>
        </p:nvSpPr>
        <p:spPr bwMode="auto">
          <a:xfrm>
            <a:off x="7757767" y="3449779"/>
            <a:ext cx="1217189" cy="414511"/>
          </a:xfrm>
          <a:prstGeom prst="rightArrow">
            <a:avLst/>
          </a:prstGeom>
          <a:solidFill>
            <a:srgbClr val="154F41"/>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b="1" dirty="0">
              <a:solidFill>
                <a:srgbClr val="FAFD00"/>
              </a:solidFill>
              <a:effectLst>
                <a:outerShdw blurRad="38100" dist="38100" dir="2700000" algn="tl">
                  <a:srgbClr val="000000">
                    <a:alpha val="43137"/>
                  </a:srgbClr>
                </a:outerShdw>
              </a:effectLst>
              <a:latin typeface="Arial" pitchFamily="-112" charset="0"/>
            </a:endParaRPr>
          </a:p>
        </p:txBody>
      </p:sp>
      <p:sp>
        <p:nvSpPr>
          <p:cNvPr id="4" name="Right Arrow 3"/>
          <p:cNvSpPr/>
          <p:nvPr/>
        </p:nvSpPr>
        <p:spPr bwMode="auto">
          <a:xfrm rot="19532969">
            <a:off x="7022554" y="2437599"/>
            <a:ext cx="1641681" cy="414511"/>
          </a:xfrm>
          <a:prstGeom prst="rightArrow">
            <a:avLst/>
          </a:prstGeom>
          <a:solidFill>
            <a:srgbClr val="154F41"/>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b="1" dirty="0">
              <a:solidFill>
                <a:srgbClr val="FAFD00"/>
              </a:solidFill>
              <a:effectLst>
                <a:outerShdw blurRad="38100" dist="38100" dir="2700000" algn="tl">
                  <a:srgbClr val="000000">
                    <a:alpha val="43137"/>
                  </a:srgbClr>
                </a:outerShdw>
              </a:effectLst>
              <a:latin typeface="Arial" pitchFamily="-112" charset="0"/>
            </a:endParaRPr>
          </a:p>
        </p:txBody>
      </p:sp>
      <p:sp>
        <p:nvSpPr>
          <p:cNvPr id="5" name="Right Arrow 4"/>
          <p:cNvSpPr/>
          <p:nvPr/>
        </p:nvSpPr>
        <p:spPr bwMode="auto">
          <a:xfrm rot="4216654">
            <a:off x="6226907" y="3974263"/>
            <a:ext cx="1671832" cy="414511"/>
          </a:xfrm>
          <a:prstGeom prst="rightArrow">
            <a:avLst/>
          </a:prstGeom>
          <a:solidFill>
            <a:srgbClr val="154F41"/>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b="1" dirty="0">
              <a:solidFill>
                <a:srgbClr val="FAFD00"/>
              </a:solidFill>
              <a:effectLst>
                <a:outerShdw blurRad="38100" dist="38100" dir="2700000" algn="tl">
                  <a:srgbClr val="000000">
                    <a:alpha val="43137"/>
                  </a:srgbClr>
                </a:outerShdw>
              </a:effectLst>
              <a:latin typeface="Arial" pitchFamily="-112" charset="0"/>
            </a:endParaRPr>
          </a:p>
        </p:txBody>
      </p:sp>
      <p:sp>
        <p:nvSpPr>
          <p:cNvPr id="7" name="Right Arrow 6"/>
          <p:cNvSpPr/>
          <p:nvPr/>
        </p:nvSpPr>
        <p:spPr bwMode="auto">
          <a:xfrm rot="867243">
            <a:off x="7635069" y="4098243"/>
            <a:ext cx="1355412" cy="414511"/>
          </a:xfrm>
          <a:prstGeom prst="rightArrow">
            <a:avLst/>
          </a:prstGeom>
          <a:solidFill>
            <a:srgbClr val="154F41"/>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b="1" dirty="0">
              <a:solidFill>
                <a:srgbClr val="FAFD00"/>
              </a:solidFill>
              <a:effectLst>
                <a:outerShdw blurRad="38100" dist="38100" dir="2700000" algn="tl">
                  <a:srgbClr val="000000">
                    <a:alpha val="43137"/>
                  </a:srgbClr>
                </a:outerShdw>
              </a:effectLst>
              <a:latin typeface="Arial" pitchFamily="-112" charset="0"/>
            </a:endParaRPr>
          </a:p>
        </p:txBody>
      </p:sp>
      <p:sp>
        <p:nvSpPr>
          <p:cNvPr id="8" name="Right Arrow 7"/>
          <p:cNvSpPr/>
          <p:nvPr/>
        </p:nvSpPr>
        <p:spPr bwMode="auto">
          <a:xfrm rot="20514295">
            <a:off x="7835195" y="2797820"/>
            <a:ext cx="1171202" cy="414511"/>
          </a:xfrm>
          <a:prstGeom prst="rightArrow">
            <a:avLst/>
          </a:prstGeom>
          <a:solidFill>
            <a:srgbClr val="154F41"/>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b="1" dirty="0">
              <a:solidFill>
                <a:srgbClr val="FAFD00"/>
              </a:solidFill>
              <a:effectLst>
                <a:outerShdw blurRad="38100" dist="38100" dir="2700000" algn="tl">
                  <a:srgbClr val="000000">
                    <a:alpha val="43137"/>
                  </a:srgbClr>
                </a:outerShdw>
              </a:effectLst>
              <a:latin typeface="Arial" pitchFamily="-112" charset="0"/>
            </a:endParaRPr>
          </a:p>
        </p:txBody>
      </p:sp>
      <p:sp>
        <p:nvSpPr>
          <p:cNvPr id="9" name="Right Arrow 8"/>
          <p:cNvSpPr/>
          <p:nvPr/>
        </p:nvSpPr>
        <p:spPr bwMode="auto">
          <a:xfrm rot="17018934">
            <a:off x="6122629" y="2215722"/>
            <a:ext cx="1663417" cy="414511"/>
          </a:xfrm>
          <a:prstGeom prst="rightArrow">
            <a:avLst/>
          </a:prstGeom>
          <a:solidFill>
            <a:srgbClr val="154F41"/>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b="1" dirty="0">
              <a:solidFill>
                <a:srgbClr val="FAFD00"/>
              </a:solidFill>
              <a:effectLst>
                <a:outerShdw blurRad="38100" dist="38100" dir="2700000" algn="tl">
                  <a:srgbClr val="000000">
                    <a:alpha val="43137"/>
                  </a:srgbClr>
                </a:outerShdw>
              </a:effectLst>
              <a:latin typeface="Arial" pitchFamily="-112" charset="0"/>
            </a:endParaRPr>
          </a:p>
        </p:txBody>
      </p:sp>
      <p:sp>
        <p:nvSpPr>
          <p:cNvPr id="10" name="Title 1"/>
          <p:cNvSpPr txBox="1">
            <a:spLocks/>
          </p:cNvSpPr>
          <p:nvPr/>
        </p:nvSpPr>
        <p:spPr>
          <a:xfrm>
            <a:off x="578856" y="312968"/>
            <a:ext cx="8847146" cy="531812"/>
          </a:xfrm>
          <a:prstGeom prst="rect">
            <a:avLst/>
          </a:prstGeom>
        </p:spPr>
        <p:txBody>
          <a:bodyPr>
            <a:normAutofit fontScale="82500" lnSpcReduction="20000"/>
          </a:bodyPr>
          <a:lstStyle>
            <a:lvl1pPr algn="l" defTabSz="609463" rtl="0" eaLnBrk="1" latinLnBrk="0" hangingPunct="1">
              <a:spcBef>
                <a:spcPct val="0"/>
              </a:spcBef>
              <a:buNone/>
              <a:defRPr sz="4398" kern="1200">
                <a:solidFill>
                  <a:srgbClr val="981B1E"/>
                </a:solidFill>
                <a:latin typeface="+mj-lt"/>
                <a:ea typeface="+mj-ea"/>
                <a:cs typeface="Arial"/>
              </a:defRPr>
            </a:lvl1pPr>
          </a:lstStyle>
          <a:p>
            <a:r>
              <a:rPr lang="en-US" dirty="0" smtClean="0"/>
              <a:t>Systems Engineering Career Paths</a:t>
            </a:r>
            <a:endParaRPr lang="en-US" dirty="0"/>
          </a:p>
        </p:txBody>
      </p:sp>
      <p:sp>
        <p:nvSpPr>
          <p:cNvPr id="11" name="TextBox 10"/>
          <p:cNvSpPr txBox="1"/>
          <p:nvPr/>
        </p:nvSpPr>
        <p:spPr>
          <a:xfrm>
            <a:off x="3655348" y="2995316"/>
            <a:ext cx="4525259" cy="1323439"/>
          </a:xfrm>
          <a:prstGeom prst="rect">
            <a:avLst/>
          </a:prstGeom>
          <a:solidFill>
            <a:schemeClr val="bg1">
              <a:lumMod val="85000"/>
            </a:schemeClr>
          </a:solidFill>
          <a:ln w="25400">
            <a:solidFill>
              <a:schemeClr val="accent2"/>
            </a:solidFill>
          </a:ln>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algn="ctr"/>
            <a:r>
              <a:rPr lang="en-US" sz="4000" dirty="0" smtClean="0"/>
              <a:t>SYSTEMS </a:t>
            </a:r>
            <a:r>
              <a:rPr lang="en-US" sz="4000" dirty="0"/>
              <a:t>ENGINEERING</a:t>
            </a:r>
          </a:p>
        </p:txBody>
      </p:sp>
      <p:sp>
        <p:nvSpPr>
          <p:cNvPr id="12" name="Rounded Rectangle 11"/>
          <p:cNvSpPr/>
          <p:nvPr/>
        </p:nvSpPr>
        <p:spPr bwMode="auto">
          <a:xfrm>
            <a:off x="3967870" y="1521258"/>
            <a:ext cx="2682317" cy="696105"/>
          </a:xfrm>
          <a:prstGeom prst="roundRect">
            <a:avLst/>
          </a:prstGeom>
          <a:solidFill>
            <a:schemeClr val="accent3">
              <a:lumMod val="20000"/>
              <a:lumOff val="80000"/>
            </a:schemeClr>
          </a:solidFill>
          <a:ln w="1270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Customer Support Management</a:t>
            </a:r>
          </a:p>
        </p:txBody>
      </p:sp>
      <p:sp>
        <p:nvSpPr>
          <p:cNvPr id="13" name="Left-Right Arrow 12"/>
          <p:cNvSpPr/>
          <p:nvPr/>
        </p:nvSpPr>
        <p:spPr bwMode="auto">
          <a:xfrm rot="5400000">
            <a:off x="4895270" y="2462558"/>
            <a:ext cx="758558" cy="268655"/>
          </a:xfrm>
          <a:prstGeom prst="leftRightArrow">
            <a:avLst/>
          </a:prstGeom>
          <a:solidFill>
            <a:schemeClr val="accent3">
              <a:lumMod val="50000"/>
            </a:schemeClr>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b="1">
              <a:solidFill>
                <a:srgbClr val="FAFD00"/>
              </a:solidFill>
              <a:effectLst>
                <a:outerShdw blurRad="38100" dist="38100" dir="2700000" algn="tl">
                  <a:srgbClr val="000000">
                    <a:alpha val="43137"/>
                  </a:srgbClr>
                </a:outerShdw>
              </a:effectLst>
              <a:latin typeface="Arial" pitchFamily="-112" charset="0"/>
            </a:endParaRPr>
          </a:p>
        </p:txBody>
      </p:sp>
      <p:sp>
        <p:nvSpPr>
          <p:cNvPr id="14" name="Rounded Rectangle 13"/>
          <p:cNvSpPr/>
          <p:nvPr/>
        </p:nvSpPr>
        <p:spPr bwMode="auto">
          <a:xfrm>
            <a:off x="973031" y="1613502"/>
            <a:ext cx="2682317" cy="696105"/>
          </a:xfrm>
          <a:prstGeom prst="roundRect">
            <a:avLst/>
          </a:prstGeom>
          <a:solidFill>
            <a:schemeClr val="accent3">
              <a:lumMod val="20000"/>
              <a:lumOff val="80000"/>
            </a:schemeClr>
          </a:solidFill>
          <a:ln w="1270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Business Development</a:t>
            </a:r>
          </a:p>
        </p:txBody>
      </p:sp>
      <p:sp>
        <p:nvSpPr>
          <p:cNvPr id="15" name="Left-Right Arrow 14"/>
          <p:cNvSpPr/>
          <p:nvPr/>
        </p:nvSpPr>
        <p:spPr bwMode="auto">
          <a:xfrm rot="3386775">
            <a:off x="3322422" y="2505312"/>
            <a:ext cx="758558" cy="268655"/>
          </a:xfrm>
          <a:prstGeom prst="leftRightArrow">
            <a:avLst/>
          </a:prstGeom>
          <a:solidFill>
            <a:schemeClr val="accent3">
              <a:lumMod val="50000"/>
            </a:schemeClr>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b="1">
              <a:solidFill>
                <a:srgbClr val="FAFD00"/>
              </a:solidFill>
              <a:effectLst>
                <a:outerShdw blurRad="38100" dist="38100" dir="2700000" algn="tl">
                  <a:srgbClr val="000000">
                    <a:alpha val="43137"/>
                  </a:srgbClr>
                </a:outerShdw>
              </a:effectLst>
              <a:latin typeface="Arial" pitchFamily="-112" charset="0"/>
            </a:endParaRPr>
          </a:p>
        </p:txBody>
      </p:sp>
      <p:sp>
        <p:nvSpPr>
          <p:cNvPr id="16" name="Rounded Rectangle 15"/>
          <p:cNvSpPr/>
          <p:nvPr/>
        </p:nvSpPr>
        <p:spPr bwMode="auto">
          <a:xfrm>
            <a:off x="2945754" y="5211291"/>
            <a:ext cx="2682317" cy="696105"/>
          </a:xfrm>
          <a:prstGeom prst="roundRect">
            <a:avLst/>
          </a:prstGeom>
          <a:solidFill>
            <a:schemeClr val="accent3">
              <a:lumMod val="20000"/>
              <a:lumOff val="80000"/>
            </a:schemeClr>
          </a:solidFill>
          <a:ln w="1270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Program Management</a:t>
            </a:r>
          </a:p>
        </p:txBody>
      </p:sp>
      <p:sp>
        <p:nvSpPr>
          <p:cNvPr id="17" name="Left-Right Arrow 16"/>
          <p:cNvSpPr/>
          <p:nvPr/>
        </p:nvSpPr>
        <p:spPr bwMode="auto">
          <a:xfrm rot="6243240">
            <a:off x="3988425" y="4635200"/>
            <a:ext cx="932679" cy="268655"/>
          </a:xfrm>
          <a:prstGeom prst="leftRightArrow">
            <a:avLst/>
          </a:prstGeom>
          <a:solidFill>
            <a:schemeClr val="accent3">
              <a:lumMod val="50000"/>
            </a:schemeClr>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b="1">
              <a:solidFill>
                <a:srgbClr val="FAFD00"/>
              </a:solidFill>
              <a:effectLst>
                <a:outerShdw blurRad="38100" dist="38100" dir="2700000" algn="tl">
                  <a:srgbClr val="000000">
                    <a:alpha val="43137"/>
                  </a:srgbClr>
                </a:outerShdw>
              </a:effectLst>
              <a:latin typeface="Arial" pitchFamily="-112" charset="0"/>
            </a:endParaRPr>
          </a:p>
        </p:txBody>
      </p:sp>
      <p:sp>
        <p:nvSpPr>
          <p:cNvPr id="18" name="Rounded Rectangle 17"/>
          <p:cNvSpPr/>
          <p:nvPr/>
        </p:nvSpPr>
        <p:spPr bwMode="auto">
          <a:xfrm>
            <a:off x="331784" y="2960930"/>
            <a:ext cx="2682317" cy="696105"/>
          </a:xfrm>
          <a:prstGeom prst="roundRect">
            <a:avLst/>
          </a:prstGeom>
          <a:solidFill>
            <a:schemeClr val="accent3">
              <a:lumMod val="20000"/>
              <a:lumOff val="80000"/>
            </a:schemeClr>
          </a:solidFill>
          <a:ln w="1270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Functional Engineering</a:t>
            </a:r>
          </a:p>
        </p:txBody>
      </p:sp>
      <p:sp>
        <p:nvSpPr>
          <p:cNvPr id="19" name="Left-Right Arrow 18"/>
          <p:cNvSpPr/>
          <p:nvPr/>
        </p:nvSpPr>
        <p:spPr bwMode="auto">
          <a:xfrm rot="19782278">
            <a:off x="3034689" y="4384854"/>
            <a:ext cx="690866" cy="268655"/>
          </a:xfrm>
          <a:prstGeom prst="leftRightArrow">
            <a:avLst/>
          </a:prstGeom>
          <a:solidFill>
            <a:schemeClr val="accent3">
              <a:lumMod val="50000"/>
            </a:schemeClr>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b="1">
              <a:solidFill>
                <a:srgbClr val="FAFD00"/>
              </a:solidFill>
              <a:effectLst>
                <a:outerShdw blurRad="38100" dist="38100" dir="2700000" algn="tl">
                  <a:srgbClr val="000000">
                    <a:alpha val="43137"/>
                  </a:srgbClr>
                </a:outerShdw>
              </a:effectLst>
              <a:latin typeface="Arial" pitchFamily="-112" charset="0"/>
            </a:endParaRPr>
          </a:p>
        </p:txBody>
      </p:sp>
      <p:sp>
        <p:nvSpPr>
          <p:cNvPr id="20" name="Rounded Rectangle 19"/>
          <p:cNvSpPr/>
          <p:nvPr/>
        </p:nvSpPr>
        <p:spPr bwMode="auto">
          <a:xfrm>
            <a:off x="400377" y="4305498"/>
            <a:ext cx="2682317" cy="696105"/>
          </a:xfrm>
          <a:prstGeom prst="roundRect">
            <a:avLst/>
          </a:prstGeom>
          <a:solidFill>
            <a:schemeClr val="accent3">
              <a:lumMod val="20000"/>
              <a:lumOff val="80000"/>
            </a:schemeClr>
          </a:solidFill>
          <a:ln w="1270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Functional Management</a:t>
            </a:r>
          </a:p>
        </p:txBody>
      </p:sp>
      <p:sp>
        <p:nvSpPr>
          <p:cNvPr id="21" name="Left-Right Arrow 20"/>
          <p:cNvSpPr/>
          <p:nvPr/>
        </p:nvSpPr>
        <p:spPr bwMode="auto">
          <a:xfrm rot="576778">
            <a:off x="3005746" y="3252545"/>
            <a:ext cx="655588" cy="268655"/>
          </a:xfrm>
          <a:prstGeom prst="leftRightArrow">
            <a:avLst/>
          </a:prstGeom>
          <a:solidFill>
            <a:schemeClr val="accent3">
              <a:lumMod val="50000"/>
            </a:schemeClr>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b="1">
              <a:solidFill>
                <a:srgbClr val="FAFD00"/>
              </a:solidFill>
              <a:effectLst>
                <a:outerShdw blurRad="38100" dist="38100" dir="2700000" algn="tl">
                  <a:srgbClr val="000000">
                    <a:alpha val="43137"/>
                  </a:srgbClr>
                </a:outerShdw>
              </a:effectLst>
              <a:latin typeface="Arial" pitchFamily="-112" charset="0"/>
            </a:endParaRPr>
          </a:p>
        </p:txBody>
      </p:sp>
      <p:sp>
        <p:nvSpPr>
          <p:cNvPr id="22" name="Rounded Rectangle 21"/>
          <p:cNvSpPr/>
          <p:nvPr/>
        </p:nvSpPr>
        <p:spPr bwMode="auto">
          <a:xfrm>
            <a:off x="6753833" y="917397"/>
            <a:ext cx="2682317" cy="696105"/>
          </a:xfrm>
          <a:prstGeom prst="roundRect">
            <a:avLst/>
          </a:prstGeom>
          <a:solidFill>
            <a:schemeClr val="accent2">
              <a:lumMod val="20000"/>
              <a:lumOff val="80000"/>
            </a:schemeClr>
          </a:solidFill>
          <a:ln w="127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Chief of Test</a:t>
            </a:r>
          </a:p>
        </p:txBody>
      </p:sp>
      <p:sp>
        <p:nvSpPr>
          <p:cNvPr id="23" name="Rounded Rectangle 22"/>
          <p:cNvSpPr/>
          <p:nvPr/>
        </p:nvSpPr>
        <p:spPr bwMode="auto">
          <a:xfrm>
            <a:off x="8974956" y="2506222"/>
            <a:ext cx="2682317" cy="696105"/>
          </a:xfrm>
          <a:prstGeom prst="roundRect">
            <a:avLst/>
          </a:prstGeom>
          <a:solidFill>
            <a:schemeClr val="accent2">
              <a:lumMod val="20000"/>
              <a:lumOff val="80000"/>
            </a:schemeClr>
          </a:solidFill>
          <a:ln w="127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Chief Engineer</a:t>
            </a:r>
          </a:p>
        </p:txBody>
      </p:sp>
      <p:sp>
        <p:nvSpPr>
          <p:cNvPr id="24" name="Rounded Rectangle 23"/>
          <p:cNvSpPr/>
          <p:nvPr/>
        </p:nvSpPr>
        <p:spPr bwMode="auto">
          <a:xfrm>
            <a:off x="8974957" y="4091780"/>
            <a:ext cx="2682317" cy="696105"/>
          </a:xfrm>
          <a:prstGeom prst="roundRect">
            <a:avLst/>
          </a:prstGeom>
          <a:solidFill>
            <a:schemeClr val="accent2">
              <a:lumMod val="20000"/>
              <a:lumOff val="80000"/>
            </a:schemeClr>
          </a:solidFill>
          <a:ln w="127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VP of Engineering</a:t>
            </a:r>
          </a:p>
        </p:txBody>
      </p:sp>
      <p:sp>
        <p:nvSpPr>
          <p:cNvPr id="26" name="Rounded Rectangle 25"/>
          <p:cNvSpPr/>
          <p:nvPr/>
        </p:nvSpPr>
        <p:spPr bwMode="auto">
          <a:xfrm>
            <a:off x="7093691" y="4952433"/>
            <a:ext cx="2682317" cy="696105"/>
          </a:xfrm>
          <a:prstGeom prst="roundRect">
            <a:avLst/>
          </a:prstGeom>
          <a:solidFill>
            <a:schemeClr val="accent2">
              <a:lumMod val="20000"/>
              <a:lumOff val="80000"/>
            </a:schemeClr>
          </a:solidFill>
          <a:ln w="127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VP Innovations</a:t>
            </a:r>
          </a:p>
        </p:txBody>
      </p:sp>
      <p:sp>
        <p:nvSpPr>
          <p:cNvPr id="27" name="Rounded Rectangle 26"/>
          <p:cNvSpPr/>
          <p:nvPr/>
        </p:nvSpPr>
        <p:spPr bwMode="auto">
          <a:xfrm>
            <a:off x="8545554" y="1726872"/>
            <a:ext cx="2682317" cy="696105"/>
          </a:xfrm>
          <a:prstGeom prst="roundRect">
            <a:avLst/>
          </a:prstGeom>
          <a:solidFill>
            <a:schemeClr val="accent2">
              <a:lumMod val="20000"/>
              <a:lumOff val="80000"/>
            </a:schemeClr>
          </a:solidFill>
          <a:ln w="127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Program Director</a:t>
            </a:r>
          </a:p>
        </p:txBody>
      </p:sp>
      <p:sp>
        <p:nvSpPr>
          <p:cNvPr id="28" name="Rounded Rectangle 27"/>
          <p:cNvSpPr/>
          <p:nvPr/>
        </p:nvSpPr>
        <p:spPr bwMode="auto">
          <a:xfrm>
            <a:off x="8974957" y="3309989"/>
            <a:ext cx="2682317" cy="696105"/>
          </a:xfrm>
          <a:prstGeom prst="roundRect">
            <a:avLst/>
          </a:prstGeom>
          <a:solidFill>
            <a:schemeClr val="accent2">
              <a:lumMod val="20000"/>
              <a:lumOff val="80000"/>
            </a:schemeClr>
          </a:solidFill>
          <a:ln w="127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effectLst>
                  <a:outerShdw blurRad="38100" dist="38100" dir="2700000" algn="tl">
                    <a:srgbClr val="000000">
                      <a:alpha val="43137"/>
                    </a:srgbClr>
                  </a:outerShdw>
                </a:effectLst>
                <a:latin typeface="Arial" pitchFamily="-112" charset="0"/>
              </a:rPr>
              <a:t>IPT Lead</a:t>
            </a:r>
          </a:p>
        </p:txBody>
      </p:sp>
      <p:sp>
        <p:nvSpPr>
          <p:cNvPr id="29" name="Slide Number Placeholder 4"/>
          <p:cNvSpPr txBox="1">
            <a:spLocks/>
          </p:cNvSpPr>
          <p:nvPr/>
        </p:nvSpPr>
        <p:spPr>
          <a:xfrm>
            <a:off x="0" y="0"/>
            <a:ext cx="0" cy="0"/>
          </a:xfrm>
          <a:prstGeom prst="rect">
            <a:avLst/>
          </a:prstGeom>
        </p:spPr>
        <p:txBody>
          <a:bodyPr vert="horz" lIns="121954" tIns="60977" rIns="121954" bIns="60977" rtlCol="0" anchor="ctr"/>
          <a:lstStyle>
            <a:defPPr>
              <a:defRPr lang="en-US"/>
            </a:defPPr>
            <a:lvl1pPr marL="0" algn="r" defTabSz="914400" rtl="0" eaLnBrk="1" latinLnBrk="0" hangingPunct="1">
              <a:defRPr sz="159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544049-6E57-4765-9EEA-16E0E7F313FE}" type="slidenum">
              <a:rPr lang="en-US" smtClean="0"/>
              <a:pPr/>
              <a:t>15</a:t>
            </a:fld>
            <a:endParaRPr lang="en-US" dirty="0"/>
          </a:p>
        </p:txBody>
      </p:sp>
    </p:spTree>
    <p:extLst>
      <p:ext uri="{BB962C8B-B14F-4D97-AF65-F5344CB8AC3E}">
        <p14:creationId xmlns:p14="http://schemas.microsoft.com/office/powerpoint/2010/main" val="3331576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142789"/>
            <a:ext cx="10039601" cy="1142405"/>
          </a:xfrm>
        </p:spPr>
        <p:txBody>
          <a:bodyPr>
            <a:noAutofit/>
          </a:bodyPr>
          <a:lstStyle/>
          <a:p>
            <a:r>
              <a:rPr lang="en-US" sz="3600" dirty="0" smtClean="0"/>
              <a:t>INCOSE Services Operations</a:t>
            </a:r>
            <a:endParaRPr lang="en-US" sz="3600" dirty="0"/>
          </a:p>
        </p:txBody>
      </p:sp>
      <p:sp>
        <p:nvSpPr>
          <p:cNvPr id="6" name="Content Placeholder 2"/>
          <p:cNvSpPr>
            <a:spLocks noGrp="1"/>
          </p:cNvSpPr>
          <p:nvPr>
            <p:ph idx="1"/>
          </p:nvPr>
        </p:nvSpPr>
        <p:spPr>
          <a:xfrm>
            <a:off x="112808" y="1368589"/>
            <a:ext cx="5982427" cy="1625314"/>
          </a:xfrm>
        </p:spPr>
        <p:txBody>
          <a:bodyPr>
            <a:noAutofit/>
          </a:bodyPr>
          <a:lstStyle/>
          <a:p>
            <a:pPr>
              <a:spcBef>
                <a:spcPts val="1199"/>
              </a:spcBef>
            </a:pPr>
            <a:r>
              <a:rPr lang="en-US" sz="1999" dirty="0"/>
              <a:t>The key to advancement of INCOSE as a Professional Society is knowledge – knowledge creation, discovery, and transfer – all contributing to the state-of-the-art for Systems Engineering.</a:t>
            </a:r>
          </a:p>
        </p:txBody>
      </p:sp>
      <p:sp>
        <p:nvSpPr>
          <p:cNvPr id="9" name="Content Placeholder 2"/>
          <p:cNvSpPr txBox="1">
            <a:spLocks/>
          </p:cNvSpPr>
          <p:nvPr/>
        </p:nvSpPr>
        <p:spPr>
          <a:xfrm>
            <a:off x="125331" y="3050506"/>
            <a:ext cx="5982427" cy="1332892"/>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a:spcBef>
                <a:spcPts val="1199"/>
              </a:spcBef>
            </a:pPr>
            <a:r>
              <a:rPr lang="en-US" sz="1999" dirty="0"/>
              <a:t>While each Value Stream deals with certain perspectives of knowledge, all three work together in a synergistic fashion to enhance all the facets of knowledge.</a:t>
            </a:r>
          </a:p>
        </p:txBody>
      </p:sp>
      <p:sp>
        <p:nvSpPr>
          <p:cNvPr id="10" name="Content Placeholder 2"/>
          <p:cNvSpPr txBox="1">
            <a:spLocks/>
          </p:cNvSpPr>
          <p:nvPr/>
        </p:nvSpPr>
        <p:spPr>
          <a:xfrm>
            <a:off x="107587" y="4409354"/>
            <a:ext cx="5982427" cy="1647227"/>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a:spcBef>
                <a:spcPts val="1199"/>
              </a:spcBef>
            </a:pPr>
            <a:r>
              <a:rPr lang="en-US" sz="1999" dirty="0"/>
              <a:t>Tremendous opportunities arise when all three Value Streams coordinate and collaborate their perspectives on knowledge to enhance the overall Value of INCOSE to its members and the Systems Engineering community.</a:t>
            </a:r>
          </a:p>
        </p:txBody>
      </p:sp>
      <p:grpSp>
        <p:nvGrpSpPr>
          <p:cNvPr id="11" name="Group 10"/>
          <p:cNvGrpSpPr/>
          <p:nvPr/>
        </p:nvGrpSpPr>
        <p:grpSpPr>
          <a:xfrm>
            <a:off x="8487561" y="2287314"/>
            <a:ext cx="1548564" cy="1407432"/>
            <a:chOff x="9159898" y="4463805"/>
            <a:chExt cx="1530703" cy="1464468"/>
          </a:xfrm>
        </p:grpSpPr>
        <p:sp>
          <p:nvSpPr>
            <p:cNvPr id="12" name="Oval 11"/>
            <p:cNvSpPr/>
            <p:nvPr/>
          </p:nvSpPr>
          <p:spPr>
            <a:xfrm>
              <a:off x="9159898" y="4463805"/>
              <a:ext cx="1530703" cy="1464468"/>
            </a:xfrm>
            <a:prstGeom prst="ellipse">
              <a:avLst/>
            </a:prstGeom>
            <a:solidFill>
              <a:srgbClr val="0071CE">
                <a:lumMod val="20000"/>
                <a:lumOff val="80000"/>
              </a:srgbClr>
            </a:solidFill>
            <a:ln w="9525" cap="flat" cmpd="sng" algn="ctr">
              <a:solidFill>
                <a:srgbClr val="618FC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943">
                <a:defRPr/>
              </a:pPr>
              <a:endParaRPr lang="en-US" sz="1199" kern="0" dirty="0">
                <a:solidFill>
                  <a:srgbClr val="414042">
                    <a:lumMod val="50000"/>
                  </a:srgbClr>
                </a:solidFill>
                <a:latin typeface="Arial"/>
              </a:endParaRPr>
            </a:p>
          </p:txBody>
        </p:sp>
        <p:sp>
          <p:nvSpPr>
            <p:cNvPr id="13" name="TextBox 12"/>
            <p:cNvSpPr txBox="1"/>
            <p:nvPr/>
          </p:nvSpPr>
          <p:spPr>
            <a:xfrm>
              <a:off x="9200619" y="4735365"/>
              <a:ext cx="1449259" cy="864223"/>
            </a:xfrm>
            <a:prstGeom prst="rect">
              <a:avLst/>
            </a:prstGeom>
            <a:noFill/>
          </p:spPr>
          <p:txBody>
            <a:bodyPr wrap="square" rtlCol="0">
              <a:spAutoFit/>
            </a:bodyPr>
            <a:lstStyle/>
            <a:p>
              <a:pPr algn="ctr" defTabSz="913943"/>
              <a:r>
                <a:rPr lang="en-US" sz="1599" b="1" kern="0" dirty="0">
                  <a:solidFill>
                    <a:srgbClr val="414042"/>
                  </a:solidFill>
                </a:rPr>
                <a:t>Systems Engineering Knowledge</a:t>
              </a:r>
            </a:p>
          </p:txBody>
        </p:sp>
      </p:grpSp>
      <p:grpSp>
        <p:nvGrpSpPr>
          <p:cNvPr id="14" name="Group 13"/>
          <p:cNvGrpSpPr/>
          <p:nvPr/>
        </p:nvGrpSpPr>
        <p:grpSpPr>
          <a:xfrm>
            <a:off x="8487102" y="162804"/>
            <a:ext cx="1530391" cy="2124510"/>
            <a:chOff x="8491522" y="161102"/>
            <a:chExt cx="1531188" cy="2125617"/>
          </a:xfrm>
        </p:grpSpPr>
        <p:grpSp>
          <p:nvGrpSpPr>
            <p:cNvPr id="15" name="Group 14"/>
            <p:cNvGrpSpPr/>
            <p:nvPr/>
          </p:nvGrpSpPr>
          <p:grpSpPr>
            <a:xfrm>
              <a:off x="8491522" y="161102"/>
              <a:ext cx="1531188" cy="1370073"/>
              <a:chOff x="8491522" y="161102"/>
              <a:chExt cx="1531188" cy="1370073"/>
            </a:xfrm>
          </p:grpSpPr>
          <p:sp>
            <p:nvSpPr>
              <p:cNvPr id="17" name="Oval 16"/>
              <p:cNvSpPr/>
              <p:nvPr/>
            </p:nvSpPr>
            <p:spPr>
              <a:xfrm>
                <a:off x="8539312" y="161102"/>
                <a:ext cx="1445989" cy="1370073"/>
              </a:xfrm>
              <a:prstGeom prst="ellipse">
                <a:avLst/>
              </a:prstGeom>
              <a:solidFill>
                <a:srgbClr val="0071CE">
                  <a:lumMod val="20000"/>
                  <a:lumOff val="80000"/>
                </a:srgbClr>
              </a:solidFill>
              <a:ln w="9525" cap="flat" cmpd="sng" algn="ctr">
                <a:solidFill>
                  <a:srgbClr val="618FC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943">
                  <a:defRPr/>
                </a:pPr>
                <a:endParaRPr lang="en-US" sz="1199" kern="0" dirty="0">
                  <a:solidFill>
                    <a:srgbClr val="414042">
                      <a:lumMod val="50000"/>
                    </a:srgbClr>
                  </a:solidFill>
                  <a:latin typeface="Arial"/>
                </a:endParaRPr>
              </a:p>
            </p:txBody>
          </p:sp>
          <p:sp>
            <p:nvSpPr>
              <p:cNvPr id="18" name="TextBox 17"/>
              <p:cNvSpPr txBox="1"/>
              <p:nvPr/>
            </p:nvSpPr>
            <p:spPr>
              <a:xfrm>
                <a:off x="8491522" y="649245"/>
                <a:ext cx="1531188" cy="369332"/>
              </a:xfrm>
              <a:prstGeom prst="rect">
                <a:avLst/>
              </a:prstGeom>
              <a:noFill/>
            </p:spPr>
            <p:txBody>
              <a:bodyPr wrap="none" rtlCol="0">
                <a:spAutoFit/>
              </a:bodyPr>
              <a:lstStyle/>
              <a:p>
                <a:pPr algn="ctr" defTabSz="913943">
                  <a:defRPr/>
                </a:pPr>
                <a:r>
                  <a:rPr lang="en-US" sz="1799" b="1" kern="0" dirty="0">
                    <a:solidFill>
                      <a:srgbClr val="414042"/>
                    </a:solidFill>
                  </a:rPr>
                  <a:t>Certification</a:t>
                </a:r>
              </a:p>
            </p:txBody>
          </p:sp>
        </p:grpSp>
        <p:cxnSp>
          <p:nvCxnSpPr>
            <p:cNvPr id="16" name="Straight Arrow Connector 15"/>
            <p:cNvCxnSpPr>
              <a:stCxn id="17" idx="4"/>
              <a:endCxn id="12" idx="0"/>
            </p:cNvCxnSpPr>
            <p:nvPr/>
          </p:nvCxnSpPr>
          <p:spPr>
            <a:xfrm>
              <a:off x="9262307" y="1531175"/>
              <a:ext cx="4360" cy="755544"/>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536958" y="3488632"/>
            <a:ext cx="2177384" cy="1689496"/>
            <a:chOff x="6540363" y="3488663"/>
            <a:chExt cx="2178518" cy="1690376"/>
          </a:xfrm>
        </p:grpSpPr>
        <p:grpSp>
          <p:nvGrpSpPr>
            <p:cNvPr id="20" name="Group 19"/>
            <p:cNvGrpSpPr/>
            <p:nvPr/>
          </p:nvGrpSpPr>
          <p:grpSpPr>
            <a:xfrm>
              <a:off x="6540363" y="3818677"/>
              <a:ext cx="1490218" cy="1360362"/>
              <a:chOff x="1810177" y="4920931"/>
              <a:chExt cx="1578769" cy="1509411"/>
            </a:xfrm>
          </p:grpSpPr>
          <p:sp>
            <p:nvSpPr>
              <p:cNvPr id="22" name="Oval 21"/>
              <p:cNvSpPr/>
              <p:nvPr/>
            </p:nvSpPr>
            <p:spPr>
              <a:xfrm>
                <a:off x="1828986" y="4920931"/>
                <a:ext cx="1541151" cy="1509411"/>
              </a:xfrm>
              <a:prstGeom prst="ellipse">
                <a:avLst/>
              </a:prstGeom>
              <a:solidFill>
                <a:srgbClr val="0071CE">
                  <a:lumMod val="20000"/>
                  <a:lumOff val="80000"/>
                </a:srgbClr>
              </a:solidFill>
              <a:ln w="9525" cap="flat" cmpd="sng" algn="ctr">
                <a:solidFill>
                  <a:srgbClr val="618FC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943">
                  <a:defRPr/>
                </a:pPr>
                <a:endParaRPr lang="en-US" sz="1199" kern="0" dirty="0">
                  <a:solidFill>
                    <a:srgbClr val="414042">
                      <a:lumMod val="50000"/>
                    </a:srgbClr>
                  </a:solidFill>
                  <a:latin typeface="Arial"/>
                </a:endParaRPr>
              </a:p>
            </p:txBody>
          </p:sp>
          <p:sp>
            <p:nvSpPr>
              <p:cNvPr id="23" name="TextBox 22"/>
              <p:cNvSpPr txBox="1"/>
              <p:nvPr/>
            </p:nvSpPr>
            <p:spPr>
              <a:xfrm>
                <a:off x="1810177" y="5290363"/>
                <a:ext cx="1578769" cy="785571"/>
              </a:xfrm>
              <a:prstGeom prst="rect">
                <a:avLst/>
              </a:prstGeom>
              <a:noFill/>
            </p:spPr>
            <p:txBody>
              <a:bodyPr wrap="square" rtlCol="0">
                <a:spAutoFit/>
              </a:bodyPr>
              <a:lstStyle/>
              <a:p>
                <a:pPr algn="ctr" defTabSz="913943">
                  <a:defRPr/>
                </a:pPr>
                <a:r>
                  <a:rPr lang="en-US" sz="1999" b="1" kern="0" dirty="0" smtClean="0">
                    <a:solidFill>
                      <a:srgbClr val="414042"/>
                    </a:solidFill>
                  </a:rPr>
                  <a:t>Education &amp; Training</a:t>
                </a:r>
                <a:endParaRPr lang="en-US" sz="1999" b="1" kern="0" dirty="0">
                  <a:solidFill>
                    <a:srgbClr val="414042"/>
                  </a:solidFill>
                </a:endParaRPr>
              </a:p>
            </p:txBody>
          </p:sp>
        </p:grpSp>
        <p:cxnSp>
          <p:nvCxnSpPr>
            <p:cNvPr id="21" name="Straight Arrow Connector 20"/>
            <p:cNvCxnSpPr>
              <a:stCxn id="12" idx="3"/>
              <a:endCxn id="22" idx="7"/>
            </p:cNvCxnSpPr>
            <p:nvPr/>
          </p:nvCxnSpPr>
          <p:spPr>
            <a:xfrm flipH="1">
              <a:off x="7799790" y="3488663"/>
              <a:ext cx="919091" cy="529234"/>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9848056" y="3427701"/>
            <a:ext cx="2188227" cy="1754086"/>
            <a:chOff x="9814452" y="3488663"/>
            <a:chExt cx="2088760" cy="1593516"/>
          </a:xfrm>
        </p:grpSpPr>
        <p:grpSp>
          <p:nvGrpSpPr>
            <p:cNvPr id="25" name="Group 24"/>
            <p:cNvGrpSpPr/>
            <p:nvPr/>
          </p:nvGrpSpPr>
          <p:grpSpPr>
            <a:xfrm>
              <a:off x="10537752" y="3818677"/>
              <a:ext cx="1365460" cy="1263502"/>
              <a:chOff x="1827124" y="3183090"/>
              <a:chExt cx="1540261" cy="1509412"/>
            </a:xfrm>
          </p:grpSpPr>
          <p:sp>
            <p:nvSpPr>
              <p:cNvPr id="27" name="Oval 26"/>
              <p:cNvSpPr/>
              <p:nvPr/>
            </p:nvSpPr>
            <p:spPr>
              <a:xfrm>
                <a:off x="1827124" y="3183090"/>
                <a:ext cx="1540261" cy="1509412"/>
              </a:xfrm>
              <a:prstGeom prst="ellipse">
                <a:avLst/>
              </a:prstGeom>
              <a:solidFill>
                <a:srgbClr val="0071CE">
                  <a:lumMod val="20000"/>
                  <a:lumOff val="80000"/>
                </a:srgbClr>
              </a:solidFill>
              <a:ln w="9525" cap="flat" cmpd="sng" algn="ctr">
                <a:solidFill>
                  <a:srgbClr val="618FC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943">
                  <a:defRPr/>
                </a:pPr>
                <a:endParaRPr lang="en-US" sz="1999" kern="0" dirty="0">
                  <a:solidFill>
                    <a:srgbClr val="414042">
                      <a:lumMod val="50000"/>
                    </a:srgbClr>
                  </a:solidFill>
                  <a:latin typeface="Arial"/>
                </a:endParaRPr>
              </a:p>
            </p:txBody>
          </p:sp>
          <p:sp>
            <p:nvSpPr>
              <p:cNvPr id="28" name="TextBox 27"/>
              <p:cNvSpPr txBox="1"/>
              <p:nvPr/>
            </p:nvSpPr>
            <p:spPr>
              <a:xfrm>
                <a:off x="2042102" y="3691859"/>
                <a:ext cx="1104423" cy="434001"/>
              </a:xfrm>
              <a:prstGeom prst="rect">
                <a:avLst/>
              </a:prstGeom>
              <a:noFill/>
            </p:spPr>
            <p:txBody>
              <a:bodyPr wrap="none" rtlCol="0">
                <a:spAutoFit/>
              </a:bodyPr>
              <a:lstStyle/>
              <a:p>
                <a:pPr algn="ctr" defTabSz="913943">
                  <a:defRPr/>
                </a:pPr>
                <a:r>
                  <a:rPr lang="en-US" sz="1999" b="1" kern="0" dirty="0">
                    <a:solidFill>
                      <a:srgbClr val="414042"/>
                    </a:solidFill>
                  </a:rPr>
                  <a:t>Events</a:t>
                </a:r>
              </a:p>
            </p:txBody>
          </p:sp>
        </p:grpSp>
        <p:cxnSp>
          <p:nvCxnSpPr>
            <p:cNvPr id="26" name="Straight Arrow Connector 25"/>
            <p:cNvCxnSpPr>
              <a:stCxn id="12" idx="5"/>
              <a:endCxn id="27" idx="1"/>
            </p:cNvCxnSpPr>
            <p:nvPr/>
          </p:nvCxnSpPr>
          <p:spPr>
            <a:xfrm>
              <a:off x="9814452" y="3488663"/>
              <a:ext cx="923267" cy="51505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29" name="Straight Arrow Connector 28"/>
          <p:cNvCxnSpPr>
            <a:stCxn id="17" idx="2"/>
            <a:endCxn id="22" idx="0"/>
          </p:cNvCxnSpPr>
          <p:nvPr/>
        </p:nvCxnSpPr>
        <p:spPr>
          <a:xfrm flipH="1">
            <a:off x="7281680" y="847483"/>
            <a:ext cx="1253187" cy="2970991"/>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7" idx="6"/>
            <a:endCxn id="27" idx="0"/>
          </p:cNvCxnSpPr>
          <p:nvPr/>
        </p:nvCxnSpPr>
        <p:spPr>
          <a:xfrm>
            <a:off x="9980103" y="847484"/>
            <a:ext cx="1340939" cy="2943485"/>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7" idx="2"/>
            <a:endCxn id="23" idx="3"/>
          </p:cNvCxnSpPr>
          <p:nvPr/>
        </p:nvCxnSpPr>
        <p:spPr>
          <a:xfrm flipH="1">
            <a:off x="8026400" y="4486378"/>
            <a:ext cx="2579400" cy="1869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797733" y="5234015"/>
            <a:ext cx="4909128" cy="953610"/>
          </a:xfrm>
          <a:prstGeom prst="rect">
            <a:avLst/>
          </a:prstGeom>
          <a:noFill/>
        </p:spPr>
        <p:txBody>
          <a:bodyPr wrap="square" rtlCol="0">
            <a:spAutoFit/>
          </a:bodyPr>
          <a:lstStyle/>
          <a:p>
            <a:pPr algn="ctr"/>
            <a:r>
              <a:rPr lang="en-US" sz="2799" b="1" i="1" dirty="0"/>
              <a:t>“Provide Value Through Impactful Services”</a:t>
            </a:r>
          </a:p>
        </p:txBody>
      </p:sp>
      <p:sp>
        <p:nvSpPr>
          <p:cNvPr id="3" name="Slide Number Placeholder 2"/>
          <p:cNvSpPr>
            <a:spLocks noGrp="1"/>
          </p:cNvSpPr>
          <p:nvPr>
            <p:ph type="sldNum" sz="quarter" idx="12"/>
          </p:nvPr>
        </p:nvSpPr>
        <p:spPr/>
        <p:txBody>
          <a:bodyPr/>
          <a:lstStyle/>
          <a:p>
            <a:fld id="{924B41C4-1474-8D42-B330-D2828683839D}" type="slidenum">
              <a:rPr lang="en-US" smtClean="0"/>
              <a:t>16</a:t>
            </a:fld>
            <a:endParaRPr lang="en-US"/>
          </a:p>
        </p:txBody>
      </p:sp>
    </p:spTree>
    <p:extLst>
      <p:ext uri="{BB962C8B-B14F-4D97-AF65-F5344CB8AC3E}">
        <p14:creationId xmlns:p14="http://schemas.microsoft.com/office/powerpoint/2010/main" val="287835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2"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0-#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0"/>
                            </p:stCondLst>
                            <p:childTnLst>
                              <p:par>
                                <p:cTn id="33" presetID="2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par>
                          <p:cTn id="40" fill="hold">
                            <p:stCondLst>
                              <p:cond delay="1000"/>
                            </p:stCondLst>
                            <p:childTnLst>
                              <p:par>
                                <p:cTn id="41" presetID="22" presetClass="entr" presetSubtype="2"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right)">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5"/>
          <p:cNvSpPr>
            <a:spLocks noGrp="1"/>
          </p:cNvSpPr>
          <p:nvPr>
            <p:ph type="title"/>
          </p:nvPr>
        </p:nvSpPr>
        <p:spPr>
          <a:xfrm>
            <a:off x="609601" y="142789"/>
            <a:ext cx="10972800" cy="1142405"/>
          </a:xfrm>
        </p:spPr>
        <p:txBody>
          <a:bodyPr>
            <a:noAutofit/>
          </a:bodyPr>
          <a:lstStyle/>
          <a:p>
            <a:r>
              <a:rPr lang="en-US" sz="3598" dirty="0" smtClean="0"/>
              <a:t>Professional Development Resources</a:t>
            </a:r>
            <a:endParaRPr lang="en-US" sz="3598" dirty="0"/>
          </a:p>
        </p:txBody>
      </p:sp>
      <p:sp>
        <p:nvSpPr>
          <p:cNvPr id="8" name="Content Placeholder 2"/>
          <p:cNvSpPr txBox="1">
            <a:spLocks/>
          </p:cNvSpPr>
          <p:nvPr/>
        </p:nvSpPr>
        <p:spPr>
          <a:xfrm>
            <a:off x="504484" y="1117462"/>
            <a:ext cx="11183034" cy="5058214"/>
          </a:xfrm>
          <a:prstGeom prst="rect">
            <a:avLst/>
          </a:prstGeom>
        </p:spPr>
        <p:txBody>
          <a:bodyPr>
            <a:no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457097" indent="-457097" defTabSz="609463">
              <a:lnSpc>
                <a:spcPct val="120000"/>
              </a:lnSpc>
            </a:pPr>
            <a:r>
              <a:rPr lang="en-US" sz="2400" dirty="0" smtClean="0">
                <a:solidFill>
                  <a:prstClr val="black"/>
                </a:solidFill>
                <a:latin typeface="Arial"/>
              </a:rPr>
              <a:t>Professional Development Portal prototype demonstrated at IS2019</a:t>
            </a:r>
          </a:p>
          <a:p>
            <a:pPr marL="457097" indent="-457097" defTabSz="609463">
              <a:lnSpc>
                <a:spcPct val="120000"/>
              </a:lnSpc>
            </a:pPr>
            <a:r>
              <a:rPr lang="en-US" sz="2400" dirty="0" smtClean="0">
                <a:solidFill>
                  <a:prstClr val="black"/>
                </a:solidFill>
                <a:latin typeface="Arial"/>
              </a:rPr>
              <a:t>Tons of webinars and tutorials available on </a:t>
            </a:r>
            <a:r>
              <a:rPr lang="en-US" sz="2400" dirty="0" smtClean="0">
                <a:solidFill>
                  <a:prstClr val="black"/>
                </a:solidFill>
                <a:latin typeface="Arial"/>
                <a:hlinkClick r:id="rId2"/>
              </a:rPr>
              <a:t>www.incose.org</a:t>
            </a:r>
            <a:r>
              <a:rPr lang="en-US" sz="2400" dirty="0" smtClean="0">
                <a:solidFill>
                  <a:prstClr val="black"/>
                </a:solidFill>
                <a:latin typeface="Arial"/>
              </a:rPr>
              <a:t> </a:t>
            </a:r>
          </a:p>
          <a:p>
            <a:pPr marL="457097" indent="-457097" defTabSz="609463">
              <a:lnSpc>
                <a:spcPct val="120000"/>
              </a:lnSpc>
            </a:pPr>
            <a:r>
              <a:rPr lang="en-US" sz="2400" dirty="0" smtClean="0">
                <a:solidFill>
                  <a:prstClr val="black"/>
                </a:solidFill>
                <a:latin typeface="Arial"/>
              </a:rPr>
              <a:t>Local INCOSE Chapters provide presentations on wide range of topics</a:t>
            </a:r>
          </a:p>
          <a:p>
            <a:pPr marL="457097" indent="-457097" defTabSz="609463">
              <a:lnSpc>
                <a:spcPct val="120000"/>
              </a:lnSpc>
            </a:pPr>
            <a:r>
              <a:rPr lang="en-US" sz="2400" dirty="0">
                <a:solidFill>
                  <a:prstClr val="black"/>
                </a:solidFill>
              </a:rPr>
              <a:t>SE Education:  </a:t>
            </a:r>
            <a:r>
              <a:rPr lang="en-US" sz="2400" dirty="0">
                <a:solidFill>
                  <a:prstClr val="black"/>
                </a:solidFill>
                <a:hlinkClick r:id="rId3"/>
              </a:rPr>
              <a:t>https://www.incose.org/academic-affairs-and-careers/se-education</a:t>
            </a:r>
            <a:endParaRPr lang="en-US" sz="2400" dirty="0">
              <a:solidFill>
                <a:prstClr val="black"/>
              </a:solidFill>
            </a:endParaRPr>
          </a:p>
          <a:p>
            <a:pPr marL="457097" indent="-457097" defTabSz="609463">
              <a:lnSpc>
                <a:spcPct val="120000"/>
              </a:lnSpc>
            </a:pPr>
            <a:r>
              <a:rPr lang="en-US" sz="2400" dirty="0">
                <a:solidFill>
                  <a:prstClr val="black"/>
                </a:solidFill>
              </a:rPr>
              <a:t>Worldwide Directory:  </a:t>
            </a:r>
            <a:r>
              <a:rPr lang="en-US" sz="2400" dirty="0">
                <a:solidFill>
                  <a:prstClr val="black"/>
                </a:solidFill>
                <a:hlinkClick r:id="rId4"/>
              </a:rPr>
              <a:t>https://www.incose.org/docs/default-source/aboutse/se-academic-program-directory0231BA07E0A3.pdf?sfvrsn=a06bdc6_22</a:t>
            </a:r>
            <a:endParaRPr lang="en-US" sz="2400" dirty="0">
              <a:solidFill>
                <a:prstClr val="black"/>
              </a:solidFill>
            </a:endParaRPr>
          </a:p>
          <a:p>
            <a:pPr marL="457097" indent="-457097" defTabSz="609463">
              <a:lnSpc>
                <a:spcPct val="120000"/>
              </a:lnSpc>
            </a:pPr>
            <a:r>
              <a:rPr lang="en-US" sz="2400" dirty="0" smtClean="0">
                <a:solidFill>
                  <a:prstClr val="black"/>
                </a:solidFill>
              </a:rPr>
              <a:t>Academic Equivalency to Certification Knowledge Exam: </a:t>
            </a:r>
            <a:r>
              <a:rPr lang="en-US" sz="2400" dirty="0">
                <a:solidFill>
                  <a:prstClr val="black"/>
                </a:solidFill>
                <a:hlinkClick r:id="rId5"/>
              </a:rPr>
              <a:t>https://</a:t>
            </a:r>
            <a:r>
              <a:rPr lang="en-US" sz="2400" dirty="0" smtClean="0">
                <a:solidFill>
                  <a:prstClr val="black"/>
                </a:solidFill>
                <a:hlinkClick r:id="rId5"/>
              </a:rPr>
              <a:t>www.incose.org/systems-engineering-certification/certification-agreements/equivalency-programs</a:t>
            </a:r>
            <a:r>
              <a:rPr lang="en-US" sz="2400" dirty="0" smtClean="0">
                <a:solidFill>
                  <a:prstClr val="black"/>
                </a:solidFill>
              </a:rPr>
              <a:t> </a:t>
            </a:r>
          </a:p>
          <a:p>
            <a:pPr marL="457097" indent="-457097" defTabSz="609463">
              <a:lnSpc>
                <a:spcPct val="120000"/>
              </a:lnSpc>
            </a:pPr>
            <a:endParaRPr lang="en-US" sz="2400" dirty="0" smtClean="0">
              <a:solidFill>
                <a:prstClr val="black"/>
              </a:solidFill>
              <a:latin typeface="Arial"/>
            </a:endParaRPr>
          </a:p>
        </p:txBody>
      </p:sp>
      <p:sp>
        <p:nvSpPr>
          <p:cNvPr id="3" name="Slide Number Placeholder 2"/>
          <p:cNvSpPr>
            <a:spLocks noGrp="1"/>
          </p:cNvSpPr>
          <p:nvPr>
            <p:ph type="sldNum" sz="quarter" idx="12"/>
          </p:nvPr>
        </p:nvSpPr>
        <p:spPr/>
        <p:txBody>
          <a:bodyPr/>
          <a:lstStyle/>
          <a:p>
            <a:fld id="{924B41C4-1474-8D42-B330-D2828683839D}" type="slidenum">
              <a:rPr lang="en-US" smtClean="0"/>
              <a:t>17</a:t>
            </a:fld>
            <a:endParaRPr lang="en-US"/>
          </a:p>
        </p:txBody>
      </p:sp>
    </p:spTree>
    <p:extLst>
      <p:ext uri="{BB962C8B-B14F-4D97-AF65-F5344CB8AC3E}">
        <p14:creationId xmlns:p14="http://schemas.microsoft.com/office/powerpoint/2010/main" val="11739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sgelosh\AppData\Local\Microsoft\Windows\Temporary Internet Files\Content.IE5\NCFNYK3S\MC9000788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9356" y="1490118"/>
            <a:ext cx="4316907" cy="403275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174" y="1391246"/>
            <a:ext cx="6789149" cy="1276586"/>
          </a:xfrm>
          <a:prstGeom prst="rect">
            <a:avLst/>
          </a:prstGeom>
        </p:spPr>
        <p:txBody>
          <a:bodyPr anchor="ct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6971">
              <a:lnSpc>
                <a:spcPct val="120000"/>
              </a:lnSpc>
              <a:buNone/>
            </a:pPr>
            <a:r>
              <a:rPr lang="en-US" sz="8796" b="1" i="1" dirty="0">
                <a:solidFill>
                  <a:srgbClr val="981B1E"/>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209352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9201" y="690177"/>
            <a:ext cx="9139240" cy="1675527"/>
          </a:xfrm>
        </p:spPr>
        <p:txBody>
          <a:bodyPr>
            <a:normAutofit/>
          </a:bodyPr>
          <a:lstStyle/>
          <a:p>
            <a:r>
              <a:rPr lang="en-US" sz="7200" i="1" dirty="0">
                <a:latin typeface="Arial" panose="020B0604020202020204" pitchFamily="34" charset="0"/>
                <a:cs typeface="Arial" panose="020B0604020202020204" pitchFamily="34" charset="0"/>
              </a:rPr>
              <a:t>Thank you!</a:t>
            </a:r>
          </a:p>
        </p:txBody>
      </p:sp>
      <p:sp>
        <p:nvSpPr>
          <p:cNvPr id="6" name="Subtitle 5"/>
          <p:cNvSpPr>
            <a:spLocks noGrp="1"/>
          </p:cNvSpPr>
          <p:nvPr>
            <p:ph type="body" idx="1"/>
          </p:nvPr>
        </p:nvSpPr>
        <p:spPr>
          <a:xfrm>
            <a:off x="739201" y="2319600"/>
            <a:ext cx="9139240" cy="3145923"/>
          </a:xfrm>
        </p:spPr>
        <p:txBody>
          <a:bodyPr anchor="ctr">
            <a:noAutofit/>
          </a:bodyPr>
          <a:lstStyle/>
          <a:p>
            <a:r>
              <a:rPr lang="en-US" sz="3198" b="1" i="1" dirty="0">
                <a:solidFill>
                  <a:schemeClr val="tx1"/>
                </a:solidFill>
              </a:rPr>
              <a:t>For more information please contact: </a:t>
            </a:r>
          </a:p>
          <a:p>
            <a:r>
              <a:rPr lang="en-US" dirty="0">
                <a:solidFill>
                  <a:schemeClr val="tx1"/>
                </a:solidFill>
              </a:rPr>
              <a:t>Dr. Don Gelosh		</a:t>
            </a:r>
          </a:p>
          <a:p>
            <a:r>
              <a:rPr lang="en-US" dirty="0">
                <a:solidFill>
                  <a:schemeClr val="tx1"/>
                </a:solidFill>
              </a:rPr>
              <a:t>+</a:t>
            </a:r>
            <a:r>
              <a:rPr lang="en-US" dirty="0" smtClean="0">
                <a:solidFill>
                  <a:schemeClr val="tx1"/>
                </a:solidFill>
              </a:rPr>
              <a:t>1-540-508-4774</a:t>
            </a:r>
            <a:r>
              <a:rPr lang="en-US" dirty="0">
                <a:solidFill>
                  <a:schemeClr val="tx1"/>
                </a:solidFill>
              </a:rPr>
              <a:t>		</a:t>
            </a:r>
          </a:p>
          <a:p>
            <a:r>
              <a:rPr lang="en-US" dirty="0">
                <a:solidFill>
                  <a:schemeClr val="tx1"/>
                </a:solidFill>
                <a:hlinkClick r:id="rId2"/>
              </a:rPr>
              <a:t>dsgelosh@wpi.edu</a:t>
            </a:r>
            <a:r>
              <a:rPr lang="en-US" dirty="0">
                <a:solidFill>
                  <a:schemeClr val="tx1"/>
                </a:solidFill>
              </a:rPr>
              <a:t> </a:t>
            </a:r>
            <a:endParaRPr lang="en-US" dirty="0" smtClean="0">
              <a:solidFill>
                <a:schemeClr val="tx1"/>
              </a:solidFill>
            </a:endParaRPr>
          </a:p>
          <a:p>
            <a:r>
              <a:rPr lang="en-US" dirty="0">
                <a:solidFill>
                  <a:schemeClr val="tx1"/>
                </a:solidFill>
                <a:hlinkClick r:id="rId3"/>
              </a:rPr>
              <a:t>https://</a:t>
            </a:r>
            <a:r>
              <a:rPr lang="en-US" dirty="0" smtClean="0">
                <a:solidFill>
                  <a:schemeClr val="tx1"/>
                </a:solidFill>
                <a:hlinkClick r:id="rId3"/>
              </a:rPr>
              <a:t>www.wpi.edu/academics/departments/systems-engineering</a:t>
            </a:r>
            <a:endParaRPr lang="en-US" dirty="0">
              <a:solidFill>
                <a:schemeClr val="tx1"/>
              </a:solidFill>
            </a:endParaRPr>
          </a:p>
        </p:txBody>
      </p:sp>
      <p:pic>
        <p:nvPicPr>
          <p:cNvPr id="4" name="Picture 3"/>
          <p:cNvPicPr>
            <a:picLocks noChangeAspect="1"/>
          </p:cNvPicPr>
          <p:nvPr/>
        </p:nvPicPr>
        <p:blipFill>
          <a:blip r:embed="rId4"/>
          <a:stretch>
            <a:fillRect/>
          </a:stretch>
        </p:blipFill>
        <p:spPr>
          <a:xfrm>
            <a:off x="8798483" y="5164765"/>
            <a:ext cx="2936317" cy="950143"/>
          </a:xfrm>
          <a:prstGeom prst="rect">
            <a:avLst/>
          </a:prstGeom>
        </p:spPr>
      </p:pic>
    </p:spTree>
    <p:extLst>
      <p:ext uri="{BB962C8B-B14F-4D97-AF65-F5344CB8AC3E}">
        <p14:creationId xmlns:p14="http://schemas.microsoft.com/office/powerpoint/2010/main" val="133848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42789"/>
            <a:ext cx="10972800" cy="1142405"/>
          </a:xfrm>
        </p:spPr>
        <p:txBody>
          <a:bodyPr>
            <a:normAutofit/>
          </a:bodyPr>
          <a:lstStyle/>
          <a:p>
            <a:r>
              <a:rPr lang="en-US" sz="3598" dirty="0"/>
              <a:t>In This Presentation</a:t>
            </a:r>
          </a:p>
        </p:txBody>
      </p:sp>
      <p:sp>
        <p:nvSpPr>
          <p:cNvPr id="7" name="TextBox 6"/>
          <p:cNvSpPr txBox="1"/>
          <p:nvPr/>
        </p:nvSpPr>
        <p:spPr>
          <a:xfrm>
            <a:off x="609601" y="1570180"/>
            <a:ext cx="6198471" cy="4493460"/>
          </a:xfrm>
          <a:prstGeom prst="rect">
            <a:avLst/>
          </a:prstGeom>
          <a:noFill/>
        </p:spPr>
        <p:txBody>
          <a:bodyPr wrap="square" rtlCol="0">
            <a:noAutofit/>
          </a:bodyPr>
          <a:lstStyle/>
          <a:p>
            <a:pPr marL="456971" indent="-456971" defTabSz="609463">
              <a:spcBef>
                <a:spcPts val="600"/>
              </a:spcBef>
              <a:spcAft>
                <a:spcPts val="600"/>
              </a:spcAft>
              <a:buFont typeface="Wingdings" panose="05000000000000000000" pitchFamily="2" charset="2"/>
              <a:buChar char="ü"/>
            </a:pPr>
            <a:r>
              <a:rPr lang="en-US" sz="2199" dirty="0">
                <a:solidFill>
                  <a:srgbClr val="414042"/>
                </a:solidFill>
              </a:rPr>
              <a:t>S</a:t>
            </a:r>
            <a:r>
              <a:rPr lang="en-US" sz="2199" dirty="0" smtClean="0">
                <a:solidFill>
                  <a:srgbClr val="414042"/>
                </a:solidFill>
              </a:rPr>
              <a:t>ystems </a:t>
            </a:r>
            <a:r>
              <a:rPr lang="en-US" sz="2199" dirty="0">
                <a:solidFill>
                  <a:srgbClr val="414042"/>
                </a:solidFill>
              </a:rPr>
              <a:t>engineering </a:t>
            </a:r>
            <a:r>
              <a:rPr lang="en-US" sz="2199" dirty="0" smtClean="0">
                <a:solidFill>
                  <a:srgbClr val="414042"/>
                </a:solidFill>
              </a:rPr>
              <a:t>facilitates program success</a:t>
            </a:r>
          </a:p>
          <a:p>
            <a:pPr marL="456971" indent="-456971" defTabSz="609463">
              <a:spcBef>
                <a:spcPts val="600"/>
              </a:spcBef>
              <a:spcAft>
                <a:spcPts val="600"/>
              </a:spcAft>
              <a:buFont typeface="Wingdings" panose="05000000000000000000" pitchFamily="2" charset="2"/>
              <a:buChar char="ü"/>
            </a:pPr>
            <a:r>
              <a:rPr lang="en-US" sz="2199" dirty="0" smtClean="0">
                <a:solidFill>
                  <a:srgbClr val="414042"/>
                </a:solidFill>
              </a:rPr>
              <a:t>Discipline </a:t>
            </a:r>
            <a:r>
              <a:rPr lang="en-US" sz="2199" dirty="0">
                <a:solidFill>
                  <a:srgbClr val="414042"/>
                </a:solidFill>
              </a:rPr>
              <a:t>engineer versus an interdisciplinary systems </a:t>
            </a:r>
            <a:r>
              <a:rPr lang="en-US" sz="2199" dirty="0" smtClean="0">
                <a:solidFill>
                  <a:srgbClr val="414042"/>
                </a:solidFill>
              </a:rPr>
              <a:t>engineer </a:t>
            </a:r>
          </a:p>
          <a:p>
            <a:pPr marL="456971" indent="-456971" defTabSz="609463">
              <a:spcBef>
                <a:spcPts val="600"/>
              </a:spcBef>
              <a:spcAft>
                <a:spcPts val="600"/>
              </a:spcAft>
              <a:buFont typeface="Wingdings" panose="05000000000000000000" pitchFamily="2" charset="2"/>
              <a:buChar char="ü"/>
            </a:pPr>
            <a:r>
              <a:rPr lang="en-US" sz="2199" dirty="0">
                <a:solidFill>
                  <a:srgbClr val="414042"/>
                </a:solidFill>
              </a:rPr>
              <a:t>P</a:t>
            </a:r>
            <a:r>
              <a:rPr lang="en-US" sz="2199" dirty="0" smtClean="0">
                <a:solidFill>
                  <a:srgbClr val="414042"/>
                </a:solidFill>
              </a:rPr>
              <a:t>roposed </a:t>
            </a:r>
            <a:r>
              <a:rPr lang="en-US" sz="2199" dirty="0">
                <a:solidFill>
                  <a:srgbClr val="414042"/>
                </a:solidFill>
              </a:rPr>
              <a:t>career development path for discipline engineers to become more effective as systems </a:t>
            </a:r>
            <a:r>
              <a:rPr lang="en-US" sz="2199" dirty="0" smtClean="0">
                <a:solidFill>
                  <a:srgbClr val="414042"/>
                </a:solidFill>
              </a:rPr>
              <a:t>engineers  </a:t>
            </a:r>
          </a:p>
          <a:p>
            <a:pPr marL="456971" indent="-456971" defTabSz="609463">
              <a:spcBef>
                <a:spcPts val="600"/>
              </a:spcBef>
              <a:spcAft>
                <a:spcPts val="600"/>
              </a:spcAft>
              <a:buFont typeface="Wingdings" panose="05000000000000000000" pitchFamily="2" charset="2"/>
              <a:buChar char="ü"/>
            </a:pPr>
            <a:r>
              <a:rPr lang="en-US" sz="2199" dirty="0" smtClean="0">
                <a:solidFill>
                  <a:srgbClr val="414042"/>
                </a:solidFill>
              </a:rPr>
              <a:t>INCOSE Services Operations and the Value </a:t>
            </a:r>
            <a:r>
              <a:rPr lang="en-US" sz="2199" dirty="0">
                <a:solidFill>
                  <a:srgbClr val="414042"/>
                </a:solidFill>
              </a:rPr>
              <a:t>Streams of Certification, Events, and Education &amp; Training </a:t>
            </a:r>
            <a:endParaRPr lang="en-US" sz="2199" dirty="0" smtClean="0">
              <a:solidFill>
                <a:srgbClr val="414042"/>
              </a:solidFill>
            </a:endParaRPr>
          </a:p>
          <a:p>
            <a:pPr marL="456971" indent="-456971" defTabSz="609463">
              <a:spcBef>
                <a:spcPts val="600"/>
              </a:spcBef>
              <a:spcAft>
                <a:spcPts val="600"/>
              </a:spcAft>
              <a:buFont typeface="Wingdings" panose="05000000000000000000" pitchFamily="2" charset="2"/>
              <a:buChar char="ü"/>
            </a:pPr>
            <a:r>
              <a:rPr lang="en-US" sz="2199" dirty="0">
                <a:solidFill>
                  <a:srgbClr val="414042"/>
                </a:solidFill>
              </a:rPr>
              <a:t>Professional Development Resources</a:t>
            </a:r>
            <a:endParaRPr lang="en-US" sz="2199" dirty="0" smtClean="0">
              <a:solidFill>
                <a:srgbClr val="414042"/>
              </a:solidFill>
            </a:endParaRPr>
          </a:p>
          <a:p>
            <a:pPr marL="456971" indent="-456971" defTabSz="609463">
              <a:spcBef>
                <a:spcPts val="600"/>
              </a:spcBef>
              <a:spcAft>
                <a:spcPts val="600"/>
              </a:spcAft>
              <a:buFont typeface="+mj-lt"/>
              <a:buAutoNum type="arabicPeriod"/>
            </a:pPr>
            <a:endParaRPr lang="en-US" sz="2199" dirty="0">
              <a:solidFill>
                <a:srgbClr val="414042"/>
              </a:solidFill>
              <a:latin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943" y="1570180"/>
            <a:ext cx="4345649" cy="4493460"/>
          </a:xfrm>
          <a:prstGeom prst="rect">
            <a:avLst/>
          </a:prstGeom>
        </p:spPr>
      </p:pic>
      <p:sp>
        <p:nvSpPr>
          <p:cNvPr id="5" name="Slide Number Placeholder 4"/>
          <p:cNvSpPr>
            <a:spLocks noGrp="1"/>
          </p:cNvSpPr>
          <p:nvPr>
            <p:ph type="sldNum" sz="quarter" idx="12"/>
          </p:nvPr>
        </p:nvSpPr>
        <p:spPr/>
        <p:txBody>
          <a:bodyPr/>
          <a:lstStyle/>
          <a:p>
            <a:fld id="{924B41C4-1474-8D42-B330-D2828683839D}" type="slidenum">
              <a:rPr lang="en-US" smtClean="0"/>
              <a:t>2</a:t>
            </a:fld>
            <a:endParaRPr lang="en-US"/>
          </a:p>
        </p:txBody>
      </p:sp>
    </p:spTree>
    <p:extLst>
      <p:ext uri="{BB962C8B-B14F-4D97-AF65-F5344CB8AC3E}">
        <p14:creationId xmlns:p14="http://schemas.microsoft.com/office/powerpoint/2010/main" val="1280207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4B41C4-1474-8D42-B330-D2828683839D}" type="slidenum">
              <a:rPr lang="en-US" smtClean="0"/>
              <a:t>3</a:t>
            </a:fld>
            <a:endParaRPr lang="en-US"/>
          </a:p>
        </p:txBody>
      </p:sp>
      <p:sp>
        <p:nvSpPr>
          <p:cNvPr id="3" name="Rectangle 3"/>
          <p:cNvSpPr txBox="1">
            <a:spLocks noChangeArrowheads="1"/>
          </p:cNvSpPr>
          <p:nvPr/>
        </p:nvSpPr>
        <p:spPr>
          <a:xfrm>
            <a:off x="184533" y="1089704"/>
            <a:ext cx="7931501" cy="5037137"/>
          </a:xfrm>
          <a:prstGeom prst="rect">
            <a:avLst/>
          </a:prstGeom>
        </p:spPr>
        <p:txBody>
          <a:bodyPr>
            <a:noAutofit/>
          </a:bodyPr>
          <a:lstStyle>
            <a:lvl1pPr marL="457097" indent="-457097" algn="l" defTabSz="609463" rtl="0" eaLnBrk="1" latinLnBrk="0" hangingPunct="1">
              <a:spcBef>
                <a:spcPct val="20000"/>
              </a:spcBef>
              <a:buFont typeface="Arial"/>
              <a:buChar char="•"/>
              <a:defRPr sz="4298" kern="1200">
                <a:solidFill>
                  <a:schemeClr val="tx1"/>
                </a:solidFill>
                <a:latin typeface="+mn-lt"/>
                <a:ea typeface="+mn-ea"/>
                <a:cs typeface="Arial"/>
              </a:defRPr>
            </a:lvl1pPr>
            <a:lvl2pPr marL="990377" indent="-380914" algn="l" defTabSz="609463" rtl="0" eaLnBrk="1" latinLnBrk="0" hangingPunct="1">
              <a:spcBef>
                <a:spcPct val="20000"/>
              </a:spcBef>
              <a:buFont typeface="Arial"/>
              <a:buChar char="–"/>
              <a:defRPr sz="3698" kern="1200">
                <a:solidFill>
                  <a:schemeClr val="tx1"/>
                </a:solidFill>
                <a:latin typeface="+mn-lt"/>
                <a:ea typeface="+mn-ea"/>
                <a:cs typeface="Arial"/>
              </a:defRPr>
            </a:lvl2pPr>
            <a:lvl3pPr marL="1523657" indent="-304732" algn="l" defTabSz="609463" rtl="0" eaLnBrk="1" latinLnBrk="0" hangingPunct="1">
              <a:spcBef>
                <a:spcPct val="20000"/>
              </a:spcBef>
              <a:buFont typeface="Arial"/>
              <a:buChar char="•"/>
              <a:defRPr sz="3198" kern="1200">
                <a:solidFill>
                  <a:schemeClr val="tx1"/>
                </a:solidFill>
                <a:latin typeface="+mn-lt"/>
                <a:ea typeface="+mn-ea"/>
                <a:cs typeface="Arial"/>
              </a:defRPr>
            </a:lvl3pPr>
            <a:lvl4pPr marL="2133120" indent="-304732" algn="l" defTabSz="609463" rtl="0" eaLnBrk="1" latinLnBrk="0" hangingPunct="1">
              <a:spcBef>
                <a:spcPct val="20000"/>
              </a:spcBef>
              <a:buFont typeface="Arial"/>
              <a:buChar char="–"/>
              <a:defRPr sz="2699" kern="1200">
                <a:solidFill>
                  <a:schemeClr val="tx1"/>
                </a:solidFill>
                <a:latin typeface="+mn-lt"/>
                <a:ea typeface="+mn-ea"/>
                <a:cs typeface="Arial"/>
              </a:defRPr>
            </a:lvl4pPr>
            <a:lvl5pPr marL="2742582" indent="-304732" algn="l" defTabSz="609463" rtl="0" eaLnBrk="1" latinLnBrk="0" hangingPunct="1">
              <a:spcBef>
                <a:spcPct val="20000"/>
              </a:spcBef>
              <a:buFont typeface="Arial"/>
              <a:buChar char="»"/>
              <a:defRPr sz="2699" kern="1200">
                <a:solidFill>
                  <a:schemeClr val="tx1"/>
                </a:solidFill>
                <a:latin typeface="+mn-lt"/>
                <a:ea typeface="+mn-ea"/>
                <a:cs typeface="Arial"/>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a:buClr>
                <a:schemeClr val="tx2"/>
              </a:buClr>
              <a:buSzPct val="150000"/>
            </a:pPr>
            <a:r>
              <a:rPr lang="en-US" sz="1800" dirty="0" smtClean="0"/>
              <a:t>There is tremendous potential for wasted effort on large projects, since their development requires that many subsystems be developed in parallel.</a:t>
            </a:r>
          </a:p>
          <a:p>
            <a:pPr>
              <a:buClr>
                <a:schemeClr val="tx2"/>
              </a:buClr>
              <a:buSzPct val="150000"/>
            </a:pPr>
            <a:endParaRPr lang="en-US" sz="800" dirty="0" smtClean="0"/>
          </a:p>
          <a:p>
            <a:pPr>
              <a:buClr>
                <a:schemeClr val="tx2"/>
              </a:buClr>
              <a:buSzPct val="150000"/>
            </a:pPr>
            <a:r>
              <a:rPr lang="en-US" sz="1800" dirty="0" smtClean="0"/>
              <a:t>Without a clear understanding of what must be done for each subsystem, the development team risks having inconsistent designs, conflicting interfaces, or duplication of effort.</a:t>
            </a:r>
          </a:p>
          <a:p>
            <a:pPr>
              <a:buClr>
                <a:schemeClr val="tx2"/>
              </a:buClr>
              <a:buSzPct val="150000"/>
            </a:pPr>
            <a:endParaRPr lang="en-US" sz="800" dirty="0" smtClean="0"/>
          </a:p>
          <a:p>
            <a:pPr>
              <a:buClr>
                <a:schemeClr val="tx2"/>
              </a:buClr>
              <a:buSzPct val="150000"/>
            </a:pPr>
            <a:r>
              <a:rPr lang="en-US" sz="1800" b="1" i="1" dirty="0" smtClean="0"/>
              <a:t>Systems engineering provides a systematic, disciplined approach to defining, for each member of the development team, what must be done for success.</a:t>
            </a:r>
          </a:p>
          <a:p>
            <a:pPr>
              <a:buClr>
                <a:schemeClr val="tx2"/>
              </a:buClr>
              <a:buSzPct val="150000"/>
            </a:pPr>
            <a:endParaRPr lang="en-US" sz="800" dirty="0" smtClean="0"/>
          </a:p>
          <a:p>
            <a:pPr>
              <a:buClr>
                <a:schemeClr val="tx2"/>
              </a:buClr>
              <a:buSzPct val="150000"/>
            </a:pPr>
            <a:r>
              <a:rPr lang="en-US" sz="1800" b="1" i="1" dirty="0" smtClean="0"/>
              <a:t>Systems engineering can contribute significantly to successful systems, and to achieving the right balance of performance, cost, and schedule through the system life cycle.</a:t>
            </a:r>
          </a:p>
          <a:p>
            <a:pPr>
              <a:buClr>
                <a:schemeClr val="tx2"/>
              </a:buClr>
              <a:buSzPct val="150000"/>
            </a:pPr>
            <a:endParaRPr lang="en-US" sz="800" b="1" i="1" dirty="0" smtClean="0"/>
          </a:p>
          <a:p>
            <a:pPr>
              <a:buClr>
                <a:schemeClr val="tx2"/>
              </a:buClr>
              <a:buSzPct val="150000"/>
            </a:pPr>
            <a:r>
              <a:rPr lang="en-US" sz="1800" b="1" i="1" dirty="0" smtClean="0"/>
              <a:t>As we work and evolve in this complex age of digitalization, the need for well trained and educated systems engineers is more critical than ever.</a:t>
            </a:r>
            <a:endParaRPr lang="en-US" sz="1800" b="1" i="1" dirty="0"/>
          </a:p>
        </p:txBody>
      </p:sp>
      <p:sp>
        <p:nvSpPr>
          <p:cNvPr id="4" name="Title 1"/>
          <p:cNvSpPr txBox="1">
            <a:spLocks/>
          </p:cNvSpPr>
          <p:nvPr/>
        </p:nvSpPr>
        <p:spPr>
          <a:xfrm>
            <a:off x="609602" y="142789"/>
            <a:ext cx="10039601" cy="1142405"/>
          </a:xfrm>
          <a:prstGeom prst="rect">
            <a:avLst/>
          </a:prstGeom>
        </p:spPr>
        <p:txBody>
          <a:bodyPr anchor="ctr">
            <a:noAutofit/>
          </a:bodyPr>
          <a:lstStyle>
            <a:lvl1pPr algn="l" defTabSz="609463" rtl="0" eaLnBrk="1" latinLnBrk="0" hangingPunct="1">
              <a:spcBef>
                <a:spcPct val="0"/>
              </a:spcBef>
              <a:buNone/>
              <a:defRPr sz="4398" kern="1200">
                <a:solidFill>
                  <a:srgbClr val="981B1E"/>
                </a:solidFill>
                <a:latin typeface="+mj-lt"/>
                <a:ea typeface="+mj-ea"/>
                <a:cs typeface="Arial"/>
              </a:defRPr>
            </a:lvl1pPr>
          </a:lstStyle>
          <a:p>
            <a:r>
              <a:rPr lang="en-US" sz="3600" dirty="0" smtClean="0"/>
              <a:t>Systems Engineering and Program Success</a:t>
            </a:r>
            <a:endParaRPr lang="en-US" sz="3600" dirty="0"/>
          </a:p>
        </p:txBody>
      </p:sp>
      <p:grpSp>
        <p:nvGrpSpPr>
          <p:cNvPr id="6" name="Group 5"/>
          <p:cNvGrpSpPr/>
          <p:nvPr/>
        </p:nvGrpSpPr>
        <p:grpSpPr>
          <a:xfrm>
            <a:off x="8276492" y="1511840"/>
            <a:ext cx="3535489" cy="3550308"/>
            <a:chOff x="3506788" y="1241425"/>
            <a:chExt cx="5176838" cy="5616575"/>
          </a:xfrm>
        </p:grpSpPr>
        <p:sp>
          <p:nvSpPr>
            <p:cNvPr id="7" name="Freeform 5"/>
            <p:cNvSpPr>
              <a:spLocks/>
            </p:cNvSpPr>
            <p:nvPr/>
          </p:nvSpPr>
          <p:spPr bwMode="auto">
            <a:xfrm>
              <a:off x="4200526" y="5394326"/>
              <a:ext cx="1524000" cy="987950"/>
            </a:xfrm>
            <a:custGeom>
              <a:avLst/>
              <a:gdLst>
                <a:gd name="T0" fmla="*/ 0 w 688"/>
                <a:gd name="T1" fmla="*/ 0 h 661"/>
                <a:gd name="T2" fmla="*/ 0 w 688"/>
                <a:gd name="T3" fmla="*/ 246 h 661"/>
                <a:gd name="T4" fmla="*/ 82 w 688"/>
                <a:gd name="T5" fmla="*/ 328 h 661"/>
                <a:gd name="T6" fmla="*/ 606 w 688"/>
                <a:gd name="T7" fmla="*/ 328 h 661"/>
                <a:gd name="T8" fmla="*/ 688 w 688"/>
                <a:gd name="T9" fmla="*/ 409 h 661"/>
                <a:gd name="T10" fmla="*/ 688 w 688"/>
                <a:gd name="T11" fmla="*/ 661 h 661"/>
              </a:gdLst>
              <a:ahLst/>
              <a:cxnLst>
                <a:cxn ang="0">
                  <a:pos x="T0" y="T1"/>
                </a:cxn>
                <a:cxn ang="0">
                  <a:pos x="T2" y="T3"/>
                </a:cxn>
                <a:cxn ang="0">
                  <a:pos x="T4" y="T5"/>
                </a:cxn>
                <a:cxn ang="0">
                  <a:pos x="T6" y="T7"/>
                </a:cxn>
                <a:cxn ang="0">
                  <a:pos x="T8" y="T9"/>
                </a:cxn>
                <a:cxn ang="0">
                  <a:pos x="T10" y="T11"/>
                </a:cxn>
              </a:cxnLst>
              <a:rect l="0" t="0" r="r" b="b"/>
              <a:pathLst>
                <a:path w="688" h="661">
                  <a:moveTo>
                    <a:pt x="0" y="0"/>
                  </a:moveTo>
                  <a:cubicBezTo>
                    <a:pt x="0" y="246"/>
                    <a:pt x="0" y="246"/>
                    <a:pt x="0" y="246"/>
                  </a:cubicBezTo>
                  <a:cubicBezTo>
                    <a:pt x="0" y="291"/>
                    <a:pt x="37" y="328"/>
                    <a:pt x="82" y="328"/>
                  </a:cubicBezTo>
                  <a:cubicBezTo>
                    <a:pt x="606" y="328"/>
                    <a:pt x="606" y="328"/>
                    <a:pt x="606" y="328"/>
                  </a:cubicBezTo>
                  <a:cubicBezTo>
                    <a:pt x="651" y="328"/>
                    <a:pt x="688" y="364"/>
                    <a:pt x="688" y="409"/>
                  </a:cubicBezTo>
                  <a:cubicBezTo>
                    <a:pt x="688" y="661"/>
                    <a:pt x="688" y="661"/>
                    <a:pt x="688" y="661"/>
                  </a:cubicBezTo>
                </a:path>
              </a:pathLst>
            </a:custGeom>
            <a:noFill/>
            <a:ln w="7937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165601" y="4892675"/>
              <a:ext cx="69850" cy="300038"/>
            </a:xfrm>
            <a:custGeom>
              <a:avLst/>
              <a:gdLst>
                <a:gd name="T0" fmla="*/ 32 w 32"/>
                <a:gd name="T1" fmla="*/ 0 h 136"/>
                <a:gd name="T2" fmla="*/ 0 w 32"/>
                <a:gd name="T3" fmla="*/ 0 h 136"/>
                <a:gd name="T4" fmla="*/ 1 w 32"/>
                <a:gd name="T5" fmla="*/ 25 h 136"/>
                <a:gd name="T6" fmla="*/ 1 w 32"/>
                <a:gd name="T7" fmla="*/ 136 h 136"/>
                <a:gd name="T8" fmla="*/ 30 w 32"/>
                <a:gd name="T9" fmla="*/ 136 h 136"/>
                <a:gd name="T10" fmla="*/ 30 w 32"/>
                <a:gd name="T11" fmla="*/ 25 h 136"/>
                <a:gd name="T12" fmla="*/ 32 w 3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32" h="136">
                  <a:moveTo>
                    <a:pt x="32" y="0"/>
                  </a:moveTo>
                  <a:cubicBezTo>
                    <a:pt x="0" y="0"/>
                    <a:pt x="0" y="0"/>
                    <a:pt x="0" y="0"/>
                  </a:cubicBezTo>
                  <a:cubicBezTo>
                    <a:pt x="2" y="14"/>
                    <a:pt x="1" y="25"/>
                    <a:pt x="1" y="25"/>
                  </a:cubicBezTo>
                  <a:cubicBezTo>
                    <a:pt x="1" y="136"/>
                    <a:pt x="1" y="136"/>
                    <a:pt x="1" y="136"/>
                  </a:cubicBezTo>
                  <a:cubicBezTo>
                    <a:pt x="30" y="136"/>
                    <a:pt x="30" y="136"/>
                    <a:pt x="30" y="136"/>
                  </a:cubicBezTo>
                  <a:cubicBezTo>
                    <a:pt x="30" y="25"/>
                    <a:pt x="30" y="25"/>
                    <a:pt x="30" y="25"/>
                  </a:cubicBezTo>
                  <a:cubicBezTo>
                    <a:pt x="30" y="25"/>
                    <a:pt x="30" y="14"/>
                    <a:pt x="32" y="0"/>
                  </a:cubicBezTo>
                  <a:close/>
                </a:path>
              </a:pathLst>
            </a:custGeom>
            <a:solidFill>
              <a:srgbClr val="981B1E"/>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4260851" y="4781550"/>
              <a:ext cx="120650" cy="88900"/>
            </a:xfrm>
            <a:custGeom>
              <a:avLst/>
              <a:gdLst>
                <a:gd name="T0" fmla="*/ 41 w 55"/>
                <a:gd name="T1" fmla="*/ 4 h 40"/>
                <a:gd name="T2" fmla="*/ 26 w 55"/>
                <a:gd name="T3" fmla="*/ 0 h 40"/>
                <a:gd name="T4" fmla="*/ 0 w 55"/>
                <a:gd name="T5" fmla="*/ 40 h 40"/>
                <a:gd name="T6" fmla="*/ 36 w 55"/>
                <a:gd name="T7" fmla="*/ 40 h 40"/>
                <a:gd name="T8" fmla="*/ 54 w 55"/>
                <a:gd name="T9" fmla="*/ 28 h 40"/>
                <a:gd name="T10" fmla="*/ 41 w 55"/>
                <a:gd name="T11" fmla="*/ 4 h 40"/>
              </a:gdLst>
              <a:ahLst/>
              <a:cxnLst>
                <a:cxn ang="0">
                  <a:pos x="T0" y="T1"/>
                </a:cxn>
                <a:cxn ang="0">
                  <a:pos x="T2" y="T3"/>
                </a:cxn>
                <a:cxn ang="0">
                  <a:pos x="T4" y="T5"/>
                </a:cxn>
                <a:cxn ang="0">
                  <a:pos x="T6" y="T7"/>
                </a:cxn>
                <a:cxn ang="0">
                  <a:pos x="T8" y="T9"/>
                </a:cxn>
                <a:cxn ang="0">
                  <a:pos x="T10" y="T11"/>
                </a:cxn>
              </a:cxnLst>
              <a:rect l="0" t="0" r="r" b="b"/>
              <a:pathLst>
                <a:path w="55" h="40">
                  <a:moveTo>
                    <a:pt x="41" y="4"/>
                  </a:moveTo>
                  <a:cubicBezTo>
                    <a:pt x="35" y="1"/>
                    <a:pt x="31" y="0"/>
                    <a:pt x="26" y="0"/>
                  </a:cubicBezTo>
                  <a:cubicBezTo>
                    <a:pt x="10" y="0"/>
                    <a:pt x="3" y="23"/>
                    <a:pt x="0" y="40"/>
                  </a:cubicBezTo>
                  <a:cubicBezTo>
                    <a:pt x="36" y="40"/>
                    <a:pt x="36" y="40"/>
                    <a:pt x="36" y="40"/>
                  </a:cubicBezTo>
                  <a:cubicBezTo>
                    <a:pt x="45" y="40"/>
                    <a:pt x="52" y="35"/>
                    <a:pt x="54" y="28"/>
                  </a:cubicBezTo>
                  <a:cubicBezTo>
                    <a:pt x="55" y="21"/>
                    <a:pt x="53" y="11"/>
                    <a:pt x="41" y="4"/>
                  </a:cubicBezTo>
                  <a:close/>
                </a:path>
              </a:pathLst>
            </a:custGeom>
            <a:solidFill>
              <a:srgbClr val="981B1E"/>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4016376" y="4781550"/>
              <a:ext cx="123825" cy="88900"/>
            </a:xfrm>
            <a:custGeom>
              <a:avLst/>
              <a:gdLst>
                <a:gd name="T0" fmla="*/ 30 w 56"/>
                <a:gd name="T1" fmla="*/ 0 h 40"/>
                <a:gd name="T2" fmla="*/ 15 w 56"/>
                <a:gd name="T3" fmla="*/ 4 h 40"/>
                <a:gd name="T4" fmla="*/ 2 w 56"/>
                <a:gd name="T5" fmla="*/ 28 h 40"/>
                <a:gd name="T6" fmla="*/ 20 w 56"/>
                <a:gd name="T7" fmla="*/ 40 h 40"/>
                <a:gd name="T8" fmla="*/ 56 w 56"/>
                <a:gd name="T9" fmla="*/ 40 h 40"/>
                <a:gd name="T10" fmla="*/ 30 w 56"/>
                <a:gd name="T11" fmla="*/ 0 h 40"/>
              </a:gdLst>
              <a:ahLst/>
              <a:cxnLst>
                <a:cxn ang="0">
                  <a:pos x="T0" y="T1"/>
                </a:cxn>
                <a:cxn ang="0">
                  <a:pos x="T2" y="T3"/>
                </a:cxn>
                <a:cxn ang="0">
                  <a:pos x="T4" y="T5"/>
                </a:cxn>
                <a:cxn ang="0">
                  <a:pos x="T6" y="T7"/>
                </a:cxn>
                <a:cxn ang="0">
                  <a:pos x="T8" y="T9"/>
                </a:cxn>
                <a:cxn ang="0">
                  <a:pos x="T10" y="T11"/>
                </a:cxn>
              </a:cxnLst>
              <a:rect l="0" t="0" r="r" b="b"/>
              <a:pathLst>
                <a:path w="56" h="40">
                  <a:moveTo>
                    <a:pt x="30" y="0"/>
                  </a:moveTo>
                  <a:cubicBezTo>
                    <a:pt x="25" y="0"/>
                    <a:pt x="21" y="1"/>
                    <a:pt x="15" y="4"/>
                  </a:cubicBezTo>
                  <a:cubicBezTo>
                    <a:pt x="3" y="11"/>
                    <a:pt x="0" y="21"/>
                    <a:pt x="2" y="28"/>
                  </a:cubicBezTo>
                  <a:cubicBezTo>
                    <a:pt x="4" y="35"/>
                    <a:pt x="11" y="40"/>
                    <a:pt x="20" y="40"/>
                  </a:cubicBezTo>
                  <a:cubicBezTo>
                    <a:pt x="56" y="40"/>
                    <a:pt x="56" y="40"/>
                    <a:pt x="56" y="40"/>
                  </a:cubicBezTo>
                  <a:cubicBezTo>
                    <a:pt x="53" y="23"/>
                    <a:pt x="46" y="0"/>
                    <a:pt x="30" y="0"/>
                  </a:cubicBezTo>
                  <a:close/>
                </a:path>
              </a:pathLst>
            </a:custGeom>
            <a:solidFill>
              <a:srgbClr val="981B1E"/>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3867151" y="4454525"/>
              <a:ext cx="658813" cy="968375"/>
            </a:xfrm>
            <a:custGeom>
              <a:avLst/>
              <a:gdLst>
                <a:gd name="T0" fmla="*/ 139 w 297"/>
                <a:gd name="T1" fmla="*/ 6 h 438"/>
                <a:gd name="T2" fmla="*/ 3 w 297"/>
                <a:gd name="T3" fmla="*/ 142 h 438"/>
                <a:gd name="T4" fmla="*/ 50 w 297"/>
                <a:gd name="T5" fmla="*/ 261 h 438"/>
                <a:gd name="T6" fmla="*/ 86 w 297"/>
                <a:gd name="T7" fmla="*/ 342 h 438"/>
                <a:gd name="T8" fmla="*/ 86 w 297"/>
                <a:gd name="T9" fmla="*/ 394 h 438"/>
                <a:gd name="T10" fmla="*/ 105 w 297"/>
                <a:gd name="T11" fmla="*/ 414 h 438"/>
                <a:gd name="T12" fmla="*/ 116 w 297"/>
                <a:gd name="T13" fmla="*/ 414 h 438"/>
                <a:gd name="T14" fmla="*/ 150 w 297"/>
                <a:gd name="T15" fmla="*/ 438 h 438"/>
                <a:gd name="T16" fmla="*/ 184 w 297"/>
                <a:gd name="T17" fmla="*/ 414 h 438"/>
                <a:gd name="T18" fmla="*/ 195 w 297"/>
                <a:gd name="T19" fmla="*/ 414 h 438"/>
                <a:gd name="T20" fmla="*/ 214 w 297"/>
                <a:gd name="T21" fmla="*/ 394 h 438"/>
                <a:gd name="T22" fmla="*/ 214 w 297"/>
                <a:gd name="T23" fmla="*/ 342 h 438"/>
                <a:gd name="T24" fmla="*/ 249 w 297"/>
                <a:gd name="T25" fmla="*/ 261 h 438"/>
                <a:gd name="T26" fmla="*/ 297 w 297"/>
                <a:gd name="T27" fmla="*/ 153 h 438"/>
                <a:gd name="T28" fmla="*/ 139 w 297"/>
                <a:gd name="T29" fmla="*/ 6 h 438"/>
                <a:gd name="T30" fmla="*/ 240 w 297"/>
                <a:gd name="T31" fmla="*/ 178 h 438"/>
                <a:gd name="T32" fmla="*/ 213 w 297"/>
                <a:gd name="T33" fmla="*/ 198 h 438"/>
                <a:gd name="T34" fmla="*/ 176 w 297"/>
                <a:gd name="T35" fmla="*/ 198 h 438"/>
                <a:gd name="T36" fmla="*/ 174 w 297"/>
                <a:gd name="T37" fmla="*/ 223 h 438"/>
                <a:gd name="T38" fmla="*/ 174 w 297"/>
                <a:gd name="T39" fmla="*/ 334 h 438"/>
                <a:gd name="T40" fmla="*/ 197 w 297"/>
                <a:gd name="T41" fmla="*/ 334 h 438"/>
                <a:gd name="T42" fmla="*/ 202 w 297"/>
                <a:gd name="T43" fmla="*/ 338 h 438"/>
                <a:gd name="T44" fmla="*/ 197 w 297"/>
                <a:gd name="T45" fmla="*/ 343 h 438"/>
                <a:gd name="T46" fmla="*/ 141 w 297"/>
                <a:gd name="T47" fmla="*/ 343 h 438"/>
                <a:gd name="T48" fmla="*/ 199 w 297"/>
                <a:gd name="T49" fmla="*/ 358 h 438"/>
                <a:gd name="T50" fmla="*/ 202 w 297"/>
                <a:gd name="T51" fmla="*/ 363 h 438"/>
                <a:gd name="T52" fmla="*/ 198 w 297"/>
                <a:gd name="T53" fmla="*/ 368 h 438"/>
                <a:gd name="T54" fmla="*/ 141 w 297"/>
                <a:gd name="T55" fmla="*/ 370 h 438"/>
                <a:gd name="T56" fmla="*/ 198 w 297"/>
                <a:gd name="T57" fmla="*/ 383 h 438"/>
                <a:gd name="T58" fmla="*/ 202 w 297"/>
                <a:gd name="T59" fmla="*/ 388 h 438"/>
                <a:gd name="T60" fmla="*/ 197 w 297"/>
                <a:gd name="T61" fmla="*/ 392 h 438"/>
                <a:gd name="T62" fmla="*/ 102 w 297"/>
                <a:gd name="T63" fmla="*/ 392 h 438"/>
                <a:gd name="T64" fmla="*/ 98 w 297"/>
                <a:gd name="T65" fmla="*/ 387 h 438"/>
                <a:gd name="T66" fmla="*/ 102 w 297"/>
                <a:gd name="T67" fmla="*/ 383 h 438"/>
                <a:gd name="T68" fmla="*/ 151 w 297"/>
                <a:gd name="T69" fmla="*/ 383 h 438"/>
                <a:gd name="T70" fmla="*/ 101 w 297"/>
                <a:gd name="T71" fmla="*/ 372 h 438"/>
                <a:gd name="T72" fmla="*/ 98 w 297"/>
                <a:gd name="T73" fmla="*/ 367 h 438"/>
                <a:gd name="T74" fmla="*/ 102 w 297"/>
                <a:gd name="T75" fmla="*/ 362 h 438"/>
                <a:gd name="T76" fmla="*/ 165 w 297"/>
                <a:gd name="T77" fmla="*/ 360 h 438"/>
                <a:gd name="T78" fmla="*/ 101 w 297"/>
                <a:gd name="T79" fmla="*/ 343 h 438"/>
                <a:gd name="T80" fmla="*/ 98 w 297"/>
                <a:gd name="T81" fmla="*/ 338 h 438"/>
                <a:gd name="T82" fmla="*/ 102 w 297"/>
                <a:gd name="T83" fmla="*/ 334 h 438"/>
                <a:gd name="T84" fmla="*/ 126 w 297"/>
                <a:gd name="T85" fmla="*/ 334 h 438"/>
                <a:gd name="T86" fmla="*/ 126 w 297"/>
                <a:gd name="T87" fmla="*/ 223 h 438"/>
                <a:gd name="T88" fmla="*/ 124 w 297"/>
                <a:gd name="T89" fmla="*/ 198 h 438"/>
                <a:gd name="T90" fmla="*/ 87 w 297"/>
                <a:gd name="T91" fmla="*/ 198 h 438"/>
                <a:gd name="T92" fmla="*/ 60 w 297"/>
                <a:gd name="T93" fmla="*/ 178 h 438"/>
                <a:gd name="T94" fmla="*/ 78 w 297"/>
                <a:gd name="T95" fmla="*/ 144 h 438"/>
                <a:gd name="T96" fmla="*/ 97 w 297"/>
                <a:gd name="T97" fmla="*/ 138 h 438"/>
                <a:gd name="T98" fmla="*/ 133 w 297"/>
                <a:gd name="T99" fmla="*/ 188 h 438"/>
                <a:gd name="T100" fmla="*/ 167 w 297"/>
                <a:gd name="T101" fmla="*/ 188 h 438"/>
                <a:gd name="T102" fmla="*/ 203 w 297"/>
                <a:gd name="T103" fmla="*/ 138 h 438"/>
                <a:gd name="T104" fmla="*/ 222 w 297"/>
                <a:gd name="T105" fmla="*/ 144 h 438"/>
                <a:gd name="T106" fmla="*/ 240 w 297"/>
                <a:gd name="T107" fmla="*/ 1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7" h="438">
                  <a:moveTo>
                    <a:pt x="139" y="6"/>
                  </a:moveTo>
                  <a:cubicBezTo>
                    <a:pt x="67" y="11"/>
                    <a:pt x="8" y="70"/>
                    <a:pt x="3" y="142"/>
                  </a:cubicBezTo>
                  <a:cubicBezTo>
                    <a:pt x="0" y="189"/>
                    <a:pt x="18" y="232"/>
                    <a:pt x="50" y="261"/>
                  </a:cubicBezTo>
                  <a:cubicBezTo>
                    <a:pt x="72" y="282"/>
                    <a:pt x="86" y="311"/>
                    <a:pt x="86" y="342"/>
                  </a:cubicBezTo>
                  <a:cubicBezTo>
                    <a:pt x="86" y="394"/>
                    <a:pt x="86" y="394"/>
                    <a:pt x="86" y="394"/>
                  </a:cubicBezTo>
                  <a:cubicBezTo>
                    <a:pt x="86" y="405"/>
                    <a:pt x="94" y="414"/>
                    <a:pt x="105" y="414"/>
                  </a:cubicBezTo>
                  <a:cubicBezTo>
                    <a:pt x="116" y="414"/>
                    <a:pt x="116" y="414"/>
                    <a:pt x="116" y="414"/>
                  </a:cubicBezTo>
                  <a:cubicBezTo>
                    <a:pt x="121" y="428"/>
                    <a:pt x="134" y="438"/>
                    <a:pt x="150" y="438"/>
                  </a:cubicBezTo>
                  <a:cubicBezTo>
                    <a:pt x="166" y="438"/>
                    <a:pt x="179" y="428"/>
                    <a:pt x="184" y="414"/>
                  </a:cubicBezTo>
                  <a:cubicBezTo>
                    <a:pt x="195" y="414"/>
                    <a:pt x="195" y="414"/>
                    <a:pt x="195" y="414"/>
                  </a:cubicBezTo>
                  <a:cubicBezTo>
                    <a:pt x="205" y="414"/>
                    <a:pt x="214" y="405"/>
                    <a:pt x="214" y="394"/>
                  </a:cubicBezTo>
                  <a:cubicBezTo>
                    <a:pt x="214" y="342"/>
                    <a:pt x="214" y="342"/>
                    <a:pt x="214" y="342"/>
                  </a:cubicBezTo>
                  <a:cubicBezTo>
                    <a:pt x="214" y="311"/>
                    <a:pt x="227" y="282"/>
                    <a:pt x="249" y="261"/>
                  </a:cubicBezTo>
                  <a:cubicBezTo>
                    <a:pt x="279" y="235"/>
                    <a:pt x="297" y="196"/>
                    <a:pt x="297" y="153"/>
                  </a:cubicBezTo>
                  <a:cubicBezTo>
                    <a:pt x="297" y="68"/>
                    <a:pt x="225" y="0"/>
                    <a:pt x="139" y="6"/>
                  </a:cubicBezTo>
                  <a:close/>
                  <a:moveTo>
                    <a:pt x="240" y="178"/>
                  </a:moveTo>
                  <a:cubicBezTo>
                    <a:pt x="237" y="190"/>
                    <a:pt x="226" y="198"/>
                    <a:pt x="213" y="198"/>
                  </a:cubicBezTo>
                  <a:cubicBezTo>
                    <a:pt x="176" y="198"/>
                    <a:pt x="176" y="198"/>
                    <a:pt x="176" y="198"/>
                  </a:cubicBezTo>
                  <a:cubicBezTo>
                    <a:pt x="174" y="212"/>
                    <a:pt x="174" y="223"/>
                    <a:pt x="174" y="223"/>
                  </a:cubicBezTo>
                  <a:cubicBezTo>
                    <a:pt x="174" y="334"/>
                    <a:pt x="174" y="334"/>
                    <a:pt x="174" y="334"/>
                  </a:cubicBezTo>
                  <a:cubicBezTo>
                    <a:pt x="197" y="334"/>
                    <a:pt x="197" y="334"/>
                    <a:pt x="197" y="334"/>
                  </a:cubicBezTo>
                  <a:cubicBezTo>
                    <a:pt x="200" y="334"/>
                    <a:pt x="202" y="336"/>
                    <a:pt x="202" y="338"/>
                  </a:cubicBezTo>
                  <a:cubicBezTo>
                    <a:pt x="202" y="341"/>
                    <a:pt x="200" y="343"/>
                    <a:pt x="197" y="343"/>
                  </a:cubicBezTo>
                  <a:cubicBezTo>
                    <a:pt x="141" y="343"/>
                    <a:pt x="141" y="343"/>
                    <a:pt x="141" y="343"/>
                  </a:cubicBezTo>
                  <a:cubicBezTo>
                    <a:pt x="199" y="358"/>
                    <a:pt x="199" y="358"/>
                    <a:pt x="199" y="358"/>
                  </a:cubicBezTo>
                  <a:cubicBezTo>
                    <a:pt x="201" y="359"/>
                    <a:pt x="203" y="361"/>
                    <a:pt x="202" y="363"/>
                  </a:cubicBezTo>
                  <a:cubicBezTo>
                    <a:pt x="202" y="366"/>
                    <a:pt x="200" y="368"/>
                    <a:pt x="198" y="368"/>
                  </a:cubicBezTo>
                  <a:cubicBezTo>
                    <a:pt x="141" y="370"/>
                    <a:pt x="141" y="370"/>
                    <a:pt x="141" y="370"/>
                  </a:cubicBezTo>
                  <a:cubicBezTo>
                    <a:pt x="198" y="383"/>
                    <a:pt x="198" y="383"/>
                    <a:pt x="198" y="383"/>
                  </a:cubicBezTo>
                  <a:cubicBezTo>
                    <a:pt x="201" y="383"/>
                    <a:pt x="203" y="385"/>
                    <a:pt x="202" y="388"/>
                  </a:cubicBezTo>
                  <a:cubicBezTo>
                    <a:pt x="202" y="390"/>
                    <a:pt x="200" y="392"/>
                    <a:pt x="197" y="392"/>
                  </a:cubicBezTo>
                  <a:cubicBezTo>
                    <a:pt x="102" y="392"/>
                    <a:pt x="102" y="392"/>
                    <a:pt x="102" y="392"/>
                  </a:cubicBezTo>
                  <a:cubicBezTo>
                    <a:pt x="100" y="392"/>
                    <a:pt x="98" y="390"/>
                    <a:pt x="98" y="387"/>
                  </a:cubicBezTo>
                  <a:cubicBezTo>
                    <a:pt x="98" y="385"/>
                    <a:pt x="100" y="383"/>
                    <a:pt x="102" y="383"/>
                  </a:cubicBezTo>
                  <a:cubicBezTo>
                    <a:pt x="151" y="383"/>
                    <a:pt x="151" y="383"/>
                    <a:pt x="151" y="383"/>
                  </a:cubicBezTo>
                  <a:cubicBezTo>
                    <a:pt x="101" y="372"/>
                    <a:pt x="101" y="372"/>
                    <a:pt x="101" y="372"/>
                  </a:cubicBezTo>
                  <a:cubicBezTo>
                    <a:pt x="99" y="372"/>
                    <a:pt x="97" y="369"/>
                    <a:pt x="98" y="367"/>
                  </a:cubicBezTo>
                  <a:cubicBezTo>
                    <a:pt x="98" y="365"/>
                    <a:pt x="100" y="363"/>
                    <a:pt x="102" y="362"/>
                  </a:cubicBezTo>
                  <a:cubicBezTo>
                    <a:pt x="165" y="360"/>
                    <a:pt x="165" y="360"/>
                    <a:pt x="165" y="360"/>
                  </a:cubicBezTo>
                  <a:cubicBezTo>
                    <a:pt x="101" y="343"/>
                    <a:pt x="101" y="343"/>
                    <a:pt x="101" y="343"/>
                  </a:cubicBezTo>
                  <a:cubicBezTo>
                    <a:pt x="99" y="343"/>
                    <a:pt x="97" y="340"/>
                    <a:pt x="98" y="338"/>
                  </a:cubicBezTo>
                  <a:cubicBezTo>
                    <a:pt x="98" y="335"/>
                    <a:pt x="100" y="334"/>
                    <a:pt x="102" y="334"/>
                  </a:cubicBezTo>
                  <a:cubicBezTo>
                    <a:pt x="126" y="334"/>
                    <a:pt x="126" y="334"/>
                    <a:pt x="126" y="334"/>
                  </a:cubicBezTo>
                  <a:cubicBezTo>
                    <a:pt x="126" y="223"/>
                    <a:pt x="126" y="223"/>
                    <a:pt x="126" y="223"/>
                  </a:cubicBezTo>
                  <a:cubicBezTo>
                    <a:pt x="126" y="223"/>
                    <a:pt x="126" y="212"/>
                    <a:pt x="124" y="198"/>
                  </a:cubicBezTo>
                  <a:cubicBezTo>
                    <a:pt x="87" y="198"/>
                    <a:pt x="87" y="198"/>
                    <a:pt x="87" y="198"/>
                  </a:cubicBezTo>
                  <a:cubicBezTo>
                    <a:pt x="74" y="198"/>
                    <a:pt x="63" y="190"/>
                    <a:pt x="60" y="178"/>
                  </a:cubicBezTo>
                  <a:cubicBezTo>
                    <a:pt x="56" y="165"/>
                    <a:pt x="63" y="151"/>
                    <a:pt x="78" y="144"/>
                  </a:cubicBezTo>
                  <a:cubicBezTo>
                    <a:pt x="84" y="140"/>
                    <a:pt x="91" y="138"/>
                    <a:pt x="97" y="138"/>
                  </a:cubicBezTo>
                  <a:cubicBezTo>
                    <a:pt x="109" y="138"/>
                    <a:pt x="126" y="147"/>
                    <a:pt x="133" y="188"/>
                  </a:cubicBezTo>
                  <a:cubicBezTo>
                    <a:pt x="167" y="188"/>
                    <a:pt x="167" y="188"/>
                    <a:pt x="167" y="188"/>
                  </a:cubicBezTo>
                  <a:cubicBezTo>
                    <a:pt x="174" y="147"/>
                    <a:pt x="191" y="138"/>
                    <a:pt x="203" y="138"/>
                  </a:cubicBezTo>
                  <a:cubicBezTo>
                    <a:pt x="209" y="138"/>
                    <a:pt x="216" y="140"/>
                    <a:pt x="222" y="144"/>
                  </a:cubicBezTo>
                  <a:cubicBezTo>
                    <a:pt x="236" y="151"/>
                    <a:pt x="243" y="165"/>
                    <a:pt x="240" y="1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noEditPoints="1"/>
            </p:cNvSpPr>
            <p:nvPr/>
          </p:nvSpPr>
          <p:spPr bwMode="auto">
            <a:xfrm>
              <a:off x="8056563" y="3081338"/>
              <a:ext cx="627063" cy="730250"/>
            </a:xfrm>
            <a:custGeom>
              <a:avLst/>
              <a:gdLst>
                <a:gd name="T0" fmla="*/ 194 w 283"/>
                <a:gd name="T1" fmla="*/ 330 h 330"/>
                <a:gd name="T2" fmla="*/ 89 w 283"/>
                <a:gd name="T3" fmla="*/ 330 h 330"/>
                <a:gd name="T4" fmla="*/ 85 w 283"/>
                <a:gd name="T5" fmla="*/ 325 h 330"/>
                <a:gd name="T6" fmla="*/ 86 w 283"/>
                <a:gd name="T7" fmla="*/ 322 h 330"/>
                <a:gd name="T8" fmla="*/ 43 w 283"/>
                <a:gd name="T9" fmla="*/ 229 h 330"/>
                <a:gd name="T10" fmla="*/ 0 w 283"/>
                <a:gd name="T11" fmla="*/ 132 h 330"/>
                <a:gd name="T12" fmla="*/ 142 w 283"/>
                <a:gd name="T13" fmla="*/ 0 h 330"/>
                <a:gd name="T14" fmla="*/ 240 w 283"/>
                <a:gd name="T15" fmla="*/ 40 h 330"/>
                <a:gd name="T16" fmla="*/ 283 w 283"/>
                <a:gd name="T17" fmla="*/ 132 h 330"/>
                <a:gd name="T18" fmla="*/ 240 w 283"/>
                <a:gd name="T19" fmla="*/ 229 h 330"/>
                <a:gd name="T20" fmla="*/ 197 w 283"/>
                <a:gd name="T21" fmla="*/ 322 h 330"/>
                <a:gd name="T22" fmla="*/ 199 w 283"/>
                <a:gd name="T23" fmla="*/ 325 h 330"/>
                <a:gd name="T24" fmla="*/ 194 w 283"/>
                <a:gd name="T25" fmla="*/ 330 h 330"/>
                <a:gd name="T26" fmla="*/ 95 w 283"/>
                <a:gd name="T27" fmla="*/ 320 h 330"/>
                <a:gd name="T28" fmla="*/ 188 w 283"/>
                <a:gd name="T29" fmla="*/ 320 h 330"/>
                <a:gd name="T30" fmla="*/ 232 w 283"/>
                <a:gd name="T31" fmla="*/ 224 h 330"/>
                <a:gd name="T32" fmla="*/ 274 w 283"/>
                <a:gd name="T33" fmla="*/ 132 h 330"/>
                <a:gd name="T34" fmla="*/ 142 w 283"/>
                <a:gd name="T35" fmla="*/ 9 h 330"/>
                <a:gd name="T36" fmla="*/ 9 w 283"/>
                <a:gd name="T37" fmla="*/ 132 h 330"/>
                <a:gd name="T38" fmla="*/ 51 w 283"/>
                <a:gd name="T39" fmla="*/ 224 h 330"/>
                <a:gd name="T40" fmla="*/ 95 w 283"/>
                <a:gd name="T41" fmla="*/ 32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330">
                  <a:moveTo>
                    <a:pt x="194" y="330"/>
                  </a:moveTo>
                  <a:cubicBezTo>
                    <a:pt x="89" y="330"/>
                    <a:pt x="89" y="330"/>
                    <a:pt x="89" y="330"/>
                  </a:cubicBezTo>
                  <a:cubicBezTo>
                    <a:pt x="87" y="330"/>
                    <a:pt x="85" y="328"/>
                    <a:pt x="85" y="325"/>
                  </a:cubicBezTo>
                  <a:cubicBezTo>
                    <a:pt x="85" y="324"/>
                    <a:pt x="85" y="323"/>
                    <a:pt x="86" y="322"/>
                  </a:cubicBezTo>
                  <a:cubicBezTo>
                    <a:pt x="85" y="287"/>
                    <a:pt x="64" y="258"/>
                    <a:pt x="43" y="229"/>
                  </a:cubicBezTo>
                  <a:cubicBezTo>
                    <a:pt x="22" y="200"/>
                    <a:pt x="0" y="169"/>
                    <a:pt x="0" y="132"/>
                  </a:cubicBezTo>
                  <a:cubicBezTo>
                    <a:pt x="0" y="68"/>
                    <a:pt x="54" y="0"/>
                    <a:pt x="142" y="0"/>
                  </a:cubicBezTo>
                  <a:cubicBezTo>
                    <a:pt x="177" y="0"/>
                    <a:pt x="213" y="14"/>
                    <a:pt x="240" y="40"/>
                  </a:cubicBezTo>
                  <a:cubicBezTo>
                    <a:pt x="267" y="65"/>
                    <a:pt x="283" y="99"/>
                    <a:pt x="283" y="132"/>
                  </a:cubicBezTo>
                  <a:cubicBezTo>
                    <a:pt x="283" y="169"/>
                    <a:pt x="261" y="200"/>
                    <a:pt x="240" y="229"/>
                  </a:cubicBezTo>
                  <a:cubicBezTo>
                    <a:pt x="219" y="258"/>
                    <a:pt x="199" y="287"/>
                    <a:pt x="197" y="322"/>
                  </a:cubicBezTo>
                  <a:cubicBezTo>
                    <a:pt x="198" y="323"/>
                    <a:pt x="199" y="324"/>
                    <a:pt x="199" y="325"/>
                  </a:cubicBezTo>
                  <a:cubicBezTo>
                    <a:pt x="199" y="328"/>
                    <a:pt x="197" y="330"/>
                    <a:pt x="194" y="330"/>
                  </a:cubicBezTo>
                  <a:close/>
                  <a:moveTo>
                    <a:pt x="95" y="320"/>
                  </a:moveTo>
                  <a:cubicBezTo>
                    <a:pt x="188" y="320"/>
                    <a:pt x="188" y="320"/>
                    <a:pt x="188" y="320"/>
                  </a:cubicBezTo>
                  <a:cubicBezTo>
                    <a:pt x="190" y="283"/>
                    <a:pt x="212" y="253"/>
                    <a:pt x="232" y="224"/>
                  </a:cubicBezTo>
                  <a:cubicBezTo>
                    <a:pt x="254" y="194"/>
                    <a:pt x="274" y="166"/>
                    <a:pt x="274" y="132"/>
                  </a:cubicBezTo>
                  <a:cubicBezTo>
                    <a:pt x="274" y="67"/>
                    <a:pt x="211" y="9"/>
                    <a:pt x="142" y="9"/>
                  </a:cubicBezTo>
                  <a:cubicBezTo>
                    <a:pt x="60" y="9"/>
                    <a:pt x="9" y="73"/>
                    <a:pt x="9" y="132"/>
                  </a:cubicBezTo>
                  <a:cubicBezTo>
                    <a:pt x="9" y="166"/>
                    <a:pt x="30" y="194"/>
                    <a:pt x="51" y="224"/>
                  </a:cubicBezTo>
                  <a:cubicBezTo>
                    <a:pt x="72" y="253"/>
                    <a:pt x="93" y="283"/>
                    <a:pt x="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8242301" y="3836988"/>
              <a:ext cx="257175" cy="96838"/>
            </a:xfrm>
            <a:custGeom>
              <a:avLst/>
              <a:gdLst>
                <a:gd name="T0" fmla="*/ 111 w 116"/>
                <a:gd name="T1" fmla="*/ 44 h 44"/>
                <a:gd name="T2" fmla="*/ 4 w 116"/>
                <a:gd name="T3" fmla="*/ 44 h 44"/>
                <a:gd name="T4" fmla="*/ 0 w 116"/>
                <a:gd name="T5" fmla="*/ 40 h 44"/>
                <a:gd name="T6" fmla="*/ 3 w 116"/>
                <a:gd name="T7" fmla="*/ 35 h 44"/>
                <a:gd name="T8" fmla="*/ 82 w 116"/>
                <a:gd name="T9" fmla="*/ 9 h 44"/>
                <a:gd name="T10" fmla="*/ 4 w 116"/>
                <a:gd name="T11" fmla="*/ 9 h 44"/>
                <a:gd name="T12" fmla="*/ 0 w 116"/>
                <a:gd name="T13" fmla="*/ 4 h 44"/>
                <a:gd name="T14" fmla="*/ 4 w 116"/>
                <a:gd name="T15" fmla="*/ 0 h 44"/>
                <a:gd name="T16" fmla="*/ 111 w 116"/>
                <a:gd name="T17" fmla="*/ 0 h 44"/>
                <a:gd name="T18" fmla="*/ 115 w 116"/>
                <a:gd name="T19" fmla="*/ 4 h 44"/>
                <a:gd name="T20" fmla="*/ 112 w 116"/>
                <a:gd name="T21" fmla="*/ 9 h 44"/>
                <a:gd name="T22" fmla="*/ 33 w 116"/>
                <a:gd name="T23" fmla="*/ 35 h 44"/>
                <a:gd name="T24" fmla="*/ 111 w 116"/>
                <a:gd name="T25" fmla="*/ 35 h 44"/>
                <a:gd name="T26" fmla="*/ 115 w 116"/>
                <a:gd name="T27" fmla="*/ 39 h 44"/>
                <a:gd name="T28" fmla="*/ 111 w 116"/>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44">
                  <a:moveTo>
                    <a:pt x="111" y="44"/>
                  </a:moveTo>
                  <a:cubicBezTo>
                    <a:pt x="4" y="44"/>
                    <a:pt x="4" y="44"/>
                    <a:pt x="4" y="44"/>
                  </a:cubicBezTo>
                  <a:cubicBezTo>
                    <a:pt x="2" y="44"/>
                    <a:pt x="0" y="42"/>
                    <a:pt x="0" y="40"/>
                  </a:cubicBezTo>
                  <a:cubicBezTo>
                    <a:pt x="0" y="38"/>
                    <a:pt x="1" y="36"/>
                    <a:pt x="3" y="35"/>
                  </a:cubicBezTo>
                  <a:cubicBezTo>
                    <a:pt x="82" y="9"/>
                    <a:pt x="82" y="9"/>
                    <a:pt x="82" y="9"/>
                  </a:cubicBezTo>
                  <a:cubicBezTo>
                    <a:pt x="4" y="9"/>
                    <a:pt x="4" y="9"/>
                    <a:pt x="4" y="9"/>
                  </a:cubicBezTo>
                  <a:cubicBezTo>
                    <a:pt x="2" y="9"/>
                    <a:pt x="0" y="7"/>
                    <a:pt x="0" y="4"/>
                  </a:cubicBezTo>
                  <a:cubicBezTo>
                    <a:pt x="0" y="2"/>
                    <a:pt x="2" y="0"/>
                    <a:pt x="4" y="0"/>
                  </a:cubicBezTo>
                  <a:cubicBezTo>
                    <a:pt x="111" y="0"/>
                    <a:pt x="111" y="0"/>
                    <a:pt x="111" y="0"/>
                  </a:cubicBezTo>
                  <a:cubicBezTo>
                    <a:pt x="113" y="0"/>
                    <a:pt x="115" y="1"/>
                    <a:pt x="115" y="4"/>
                  </a:cubicBezTo>
                  <a:cubicBezTo>
                    <a:pt x="116" y="6"/>
                    <a:pt x="114" y="8"/>
                    <a:pt x="112" y="9"/>
                  </a:cubicBezTo>
                  <a:cubicBezTo>
                    <a:pt x="33" y="35"/>
                    <a:pt x="33" y="35"/>
                    <a:pt x="33" y="35"/>
                  </a:cubicBezTo>
                  <a:cubicBezTo>
                    <a:pt x="111" y="35"/>
                    <a:pt x="111" y="35"/>
                    <a:pt x="111" y="35"/>
                  </a:cubicBezTo>
                  <a:cubicBezTo>
                    <a:pt x="113" y="35"/>
                    <a:pt x="115" y="37"/>
                    <a:pt x="115" y="39"/>
                  </a:cubicBezTo>
                  <a:cubicBezTo>
                    <a:pt x="115" y="42"/>
                    <a:pt x="113" y="44"/>
                    <a:pt x="111"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8242301" y="3960813"/>
              <a:ext cx="254000" cy="19050"/>
            </a:xfrm>
            <a:custGeom>
              <a:avLst/>
              <a:gdLst>
                <a:gd name="T0" fmla="*/ 111 w 115"/>
                <a:gd name="T1" fmla="*/ 9 h 9"/>
                <a:gd name="T2" fmla="*/ 4 w 115"/>
                <a:gd name="T3" fmla="*/ 9 h 9"/>
                <a:gd name="T4" fmla="*/ 0 w 115"/>
                <a:gd name="T5" fmla="*/ 4 h 9"/>
                <a:gd name="T6" fmla="*/ 4 w 115"/>
                <a:gd name="T7" fmla="*/ 0 h 9"/>
                <a:gd name="T8" fmla="*/ 111 w 115"/>
                <a:gd name="T9" fmla="*/ 0 h 9"/>
                <a:gd name="T10" fmla="*/ 115 w 115"/>
                <a:gd name="T11" fmla="*/ 4 h 9"/>
                <a:gd name="T12" fmla="*/ 111 w 11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5" h="9">
                  <a:moveTo>
                    <a:pt x="111" y="9"/>
                  </a:moveTo>
                  <a:cubicBezTo>
                    <a:pt x="4" y="9"/>
                    <a:pt x="4" y="9"/>
                    <a:pt x="4" y="9"/>
                  </a:cubicBezTo>
                  <a:cubicBezTo>
                    <a:pt x="2" y="9"/>
                    <a:pt x="0" y="7"/>
                    <a:pt x="0" y="4"/>
                  </a:cubicBezTo>
                  <a:cubicBezTo>
                    <a:pt x="0" y="2"/>
                    <a:pt x="2" y="0"/>
                    <a:pt x="4" y="0"/>
                  </a:cubicBezTo>
                  <a:cubicBezTo>
                    <a:pt x="111" y="0"/>
                    <a:pt x="111" y="0"/>
                    <a:pt x="111" y="0"/>
                  </a:cubicBezTo>
                  <a:cubicBezTo>
                    <a:pt x="113" y="0"/>
                    <a:pt x="115" y="2"/>
                    <a:pt x="115" y="4"/>
                  </a:cubicBezTo>
                  <a:cubicBezTo>
                    <a:pt x="115" y="7"/>
                    <a:pt x="113" y="9"/>
                    <a:pt x="111"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a:off x="8399463" y="3402013"/>
              <a:ext cx="147638" cy="112713"/>
            </a:xfrm>
            <a:custGeom>
              <a:avLst/>
              <a:gdLst>
                <a:gd name="T0" fmla="*/ 40 w 67"/>
                <a:gd name="T1" fmla="*/ 51 h 51"/>
                <a:gd name="T2" fmla="*/ 5 w 67"/>
                <a:gd name="T3" fmla="*/ 51 h 51"/>
                <a:gd name="T4" fmla="*/ 1 w 67"/>
                <a:gd name="T5" fmla="*/ 50 h 51"/>
                <a:gd name="T6" fmla="*/ 0 w 67"/>
                <a:gd name="T7" fmla="*/ 46 h 51"/>
                <a:gd name="T8" fmla="*/ 32 w 67"/>
                <a:gd name="T9" fmla="*/ 0 h 51"/>
                <a:gd name="T10" fmla="*/ 48 w 67"/>
                <a:gd name="T11" fmla="*/ 4 h 51"/>
                <a:gd name="T12" fmla="*/ 64 w 67"/>
                <a:gd name="T13" fmla="*/ 34 h 51"/>
                <a:gd name="T14" fmla="*/ 40 w 67"/>
                <a:gd name="T15" fmla="*/ 51 h 51"/>
                <a:gd name="T16" fmla="*/ 10 w 67"/>
                <a:gd name="T17" fmla="*/ 42 h 51"/>
                <a:gd name="T18" fmla="*/ 40 w 67"/>
                <a:gd name="T19" fmla="*/ 42 h 51"/>
                <a:gd name="T20" fmla="*/ 55 w 67"/>
                <a:gd name="T21" fmla="*/ 32 h 51"/>
                <a:gd name="T22" fmla="*/ 44 w 67"/>
                <a:gd name="T23" fmla="*/ 12 h 51"/>
                <a:gd name="T24" fmla="*/ 32 w 67"/>
                <a:gd name="T25" fmla="*/ 9 h 51"/>
                <a:gd name="T26" fmla="*/ 10 w 67"/>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51">
                  <a:moveTo>
                    <a:pt x="40" y="51"/>
                  </a:moveTo>
                  <a:cubicBezTo>
                    <a:pt x="5" y="51"/>
                    <a:pt x="5" y="51"/>
                    <a:pt x="5" y="51"/>
                  </a:cubicBezTo>
                  <a:cubicBezTo>
                    <a:pt x="4" y="51"/>
                    <a:pt x="2" y="51"/>
                    <a:pt x="1" y="50"/>
                  </a:cubicBezTo>
                  <a:cubicBezTo>
                    <a:pt x="1" y="49"/>
                    <a:pt x="0" y="47"/>
                    <a:pt x="0" y="46"/>
                  </a:cubicBezTo>
                  <a:cubicBezTo>
                    <a:pt x="6" y="8"/>
                    <a:pt x="21" y="0"/>
                    <a:pt x="32" y="0"/>
                  </a:cubicBezTo>
                  <a:cubicBezTo>
                    <a:pt x="37" y="0"/>
                    <a:pt x="42" y="1"/>
                    <a:pt x="48" y="4"/>
                  </a:cubicBezTo>
                  <a:cubicBezTo>
                    <a:pt x="60" y="11"/>
                    <a:pt x="67" y="23"/>
                    <a:pt x="64" y="34"/>
                  </a:cubicBezTo>
                  <a:cubicBezTo>
                    <a:pt x="61" y="44"/>
                    <a:pt x="52" y="51"/>
                    <a:pt x="40" y="51"/>
                  </a:cubicBezTo>
                  <a:close/>
                  <a:moveTo>
                    <a:pt x="10" y="42"/>
                  </a:moveTo>
                  <a:cubicBezTo>
                    <a:pt x="40" y="42"/>
                    <a:pt x="40" y="42"/>
                    <a:pt x="40" y="42"/>
                  </a:cubicBezTo>
                  <a:cubicBezTo>
                    <a:pt x="48" y="42"/>
                    <a:pt x="53" y="38"/>
                    <a:pt x="55" y="32"/>
                  </a:cubicBezTo>
                  <a:cubicBezTo>
                    <a:pt x="56" y="26"/>
                    <a:pt x="54" y="18"/>
                    <a:pt x="44" y="12"/>
                  </a:cubicBezTo>
                  <a:cubicBezTo>
                    <a:pt x="39" y="10"/>
                    <a:pt x="35" y="9"/>
                    <a:pt x="32" y="9"/>
                  </a:cubicBezTo>
                  <a:cubicBezTo>
                    <a:pt x="19" y="9"/>
                    <a:pt x="13" y="28"/>
                    <a:pt x="10"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noEditPoints="1"/>
            </p:cNvSpPr>
            <p:nvPr/>
          </p:nvSpPr>
          <p:spPr bwMode="auto">
            <a:xfrm>
              <a:off x="8193088" y="3402013"/>
              <a:ext cx="146050" cy="112713"/>
            </a:xfrm>
            <a:custGeom>
              <a:avLst/>
              <a:gdLst>
                <a:gd name="T0" fmla="*/ 61 w 66"/>
                <a:gd name="T1" fmla="*/ 51 h 51"/>
                <a:gd name="T2" fmla="*/ 26 w 66"/>
                <a:gd name="T3" fmla="*/ 51 h 51"/>
                <a:gd name="T4" fmla="*/ 3 w 66"/>
                <a:gd name="T5" fmla="*/ 34 h 51"/>
                <a:gd name="T6" fmla="*/ 18 w 66"/>
                <a:gd name="T7" fmla="*/ 4 h 51"/>
                <a:gd name="T8" fmla="*/ 34 w 66"/>
                <a:gd name="T9" fmla="*/ 0 h 51"/>
                <a:gd name="T10" fmla="*/ 66 w 66"/>
                <a:gd name="T11" fmla="*/ 46 h 51"/>
                <a:gd name="T12" fmla="*/ 65 w 66"/>
                <a:gd name="T13" fmla="*/ 50 h 51"/>
                <a:gd name="T14" fmla="*/ 61 w 66"/>
                <a:gd name="T15" fmla="*/ 51 h 51"/>
                <a:gd name="T16" fmla="*/ 34 w 66"/>
                <a:gd name="T17" fmla="*/ 9 h 51"/>
                <a:gd name="T18" fmla="*/ 22 w 66"/>
                <a:gd name="T19" fmla="*/ 12 h 51"/>
                <a:gd name="T20" fmla="*/ 11 w 66"/>
                <a:gd name="T21" fmla="*/ 32 h 51"/>
                <a:gd name="T22" fmla="*/ 26 w 66"/>
                <a:gd name="T23" fmla="*/ 42 h 51"/>
                <a:gd name="T24" fmla="*/ 56 w 66"/>
                <a:gd name="T25" fmla="*/ 42 h 51"/>
                <a:gd name="T26" fmla="*/ 34 w 66"/>
                <a:gd name="T27"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1">
                  <a:moveTo>
                    <a:pt x="61" y="51"/>
                  </a:moveTo>
                  <a:cubicBezTo>
                    <a:pt x="26" y="51"/>
                    <a:pt x="26" y="51"/>
                    <a:pt x="26" y="51"/>
                  </a:cubicBezTo>
                  <a:cubicBezTo>
                    <a:pt x="15" y="51"/>
                    <a:pt x="5" y="44"/>
                    <a:pt x="3" y="34"/>
                  </a:cubicBezTo>
                  <a:cubicBezTo>
                    <a:pt x="0" y="23"/>
                    <a:pt x="6" y="11"/>
                    <a:pt x="18" y="4"/>
                  </a:cubicBezTo>
                  <a:cubicBezTo>
                    <a:pt x="24" y="1"/>
                    <a:pt x="29" y="0"/>
                    <a:pt x="34" y="0"/>
                  </a:cubicBezTo>
                  <a:cubicBezTo>
                    <a:pt x="46" y="0"/>
                    <a:pt x="60" y="8"/>
                    <a:pt x="66" y="46"/>
                  </a:cubicBezTo>
                  <a:cubicBezTo>
                    <a:pt x="66" y="47"/>
                    <a:pt x="66" y="49"/>
                    <a:pt x="65" y="50"/>
                  </a:cubicBezTo>
                  <a:cubicBezTo>
                    <a:pt x="64" y="51"/>
                    <a:pt x="63" y="51"/>
                    <a:pt x="61" y="51"/>
                  </a:cubicBezTo>
                  <a:close/>
                  <a:moveTo>
                    <a:pt x="34" y="9"/>
                  </a:moveTo>
                  <a:cubicBezTo>
                    <a:pt x="31" y="9"/>
                    <a:pt x="27" y="10"/>
                    <a:pt x="22" y="12"/>
                  </a:cubicBezTo>
                  <a:cubicBezTo>
                    <a:pt x="12" y="18"/>
                    <a:pt x="10" y="26"/>
                    <a:pt x="11" y="32"/>
                  </a:cubicBezTo>
                  <a:cubicBezTo>
                    <a:pt x="13" y="38"/>
                    <a:pt x="19" y="42"/>
                    <a:pt x="26" y="42"/>
                  </a:cubicBezTo>
                  <a:cubicBezTo>
                    <a:pt x="56" y="42"/>
                    <a:pt x="56" y="42"/>
                    <a:pt x="56" y="42"/>
                  </a:cubicBezTo>
                  <a:cubicBezTo>
                    <a:pt x="53" y="28"/>
                    <a:pt x="47" y="9"/>
                    <a:pt x="3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noEditPoints="1"/>
            </p:cNvSpPr>
            <p:nvPr/>
          </p:nvSpPr>
          <p:spPr bwMode="auto">
            <a:xfrm>
              <a:off x="8320088" y="3495675"/>
              <a:ext cx="101600" cy="314325"/>
            </a:xfrm>
            <a:custGeom>
              <a:avLst/>
              <a:gdLst>
                <a:gd name="T0" fmla="*/ 39 w 46"/>
                <a:gd name="T1" fmla="*/ 142 h 142"/>
                <a:gd name="T2" fmla="*/ 6 w 46"/>
                <a:gd name="T3" fmla="*/ 142 h 142"/>
                <a:gd name="T4" fmla="*/ 2 w 46"/>
                <a:gd name="T5" fmla="*/ 137 h 142"/>
                <a:gd name="T6" fmla="*/ 2 w 46"/>
                <a:gd name="T7" fmla="*/ 30 h 142"/>
                <a:gd name="T8" fmla="*/ 0 w 46"/>
                <a:gd name="T9" fmla="*/ 5 h 142"/>
                <a:gd name="T10" fmla="*/ 1 w 46"/>
                <a:gd name="T11" fmla="*/ 2 h 142"/>
                <a:gd name="T12" fmla="*/ 4 w 46"/>
                <a:gd name="T13" fmla="*/ 0 h 142"/>
                <a:gd name="T14" fmla="*/ 41 w 46"/>
                <a:gd name="T15" fmla="*/ 0 h 142"/>
                <a:gd name="T16" fmla="*/ 44 w 46"/>
                <a:gd name="T17" fmla="*/ 2 h 142"/>
                <a:gd name="T18" fmla="*/ 45 w 46"/>
                <a:gd name="T19" fmla="*/ 5 h 142"/>
                <a:gd name="T20" fmla="*/ 44 w 46"/>
                <a:gd name="T21" fmla="*/ 30 h 142"/>
                <a:gd name="T22" fmla="*/ 44 w 46"/>
                <a:gd name="T23" fmla="*/ 137 h 142"/>
                <a:gd name="T24" fmla="*/ 39 w 46"/>
                <a:gd name="T25" fmla="*/ 142 h 142"/>
                <a:gd name="T26" fmla="*/ 11 w 46"/>
                <a:gd name="T27" fmla="*/ 133 h 142"/>
                <a:gd name="T28" fmla="*/ 35 w 46"/>
                <a:gd name="T29" fmla="*/ 133 h 142"/>
                <a:gd name="T30" fmla="*/ 35 w 46"/>
                <a:gd name="T31" fmla="*/ 30 h 142"/>
                <a:gd name="T32" fmla="*/ 36 w 46"/>
                <a:gd name="T33" fmla="*/ 9 h 142"/>
                <a:gd name="T34" fmla="*/ 10 w 46"/>
                <a:gd name="T35" fmla="*/ 9 h 142"/>
                <a:gd name="T36" fmla="*/ 11 w 46"/>
                <a:gd name="T37" fmla="*/ 31 h 142"/>
                <a:gd name="T38" fmla="*/ 11 w 46"/>
                <a:gd name="T3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42">
                  <a:moveTo>
                    <a:pt x="39" y="142"/>
                  </a:moveTo>
                  <a:cubicBezTo>
                    <a:pt x="6" y="142"/>
                    <a:pt x="6" y="142"/>
                    <a:pt x="6" y="142"/>
                  </a:cubicBezTo>
                  <a:cubicBezTo>
                    <a:pt x="4" y="142"/>
                    <a:pt x="2" y="140"/>
                    <a:pt x="2" y="137"/>
                  </a:cubicBezTo>
                  <a:cubicBezTo>
                    <a:pt x="2" y="30"/>
                    <a:pt x="2" y="30"/>
                    <a:pt x="2" y="30"/>
                  </a:cubicBezTo>
                  <a:cubicBezTo>
                    <a:pt x="2" y="30"/>
                    <a:pt x="2" y="19"/>
                    <a:pt x="0" y="5"/>
                  </a:cubicBezTo>
                  <a:cubicBezTo>
                    <a:pt x="0" y="4"/>
                    <a:pt x="0" y="3"/>
                    <a:pt x="1" y="2"/>
                  </a:cubicBezTo>
                  <a:cubicBezTo>
                    <a:pt x="2" y="1"/>
                    <a:pt x="3" y="0"/>
                    <a:pt x="4" y="0"/>
                  </a:cubicBezTo>
                  <a:cubicBezTo>
                    <a:pt x="41" y="0"/>
                    <a:pt x="41" y="0"/>
                    <a:pt x="41" y="0"/>
                  </a:cubicBezTo>
                  <a:cubicBezTo>
                    <a:pt x="42" y="0"/>
                    <a:pt x="43" y="1"/>
                    <a:pt x="44" y="2"/>
                  </a:cubicBezTo>
                  <a:cubicBezTo>
                    <a:pt x="45" y="3"/>
                    <a:pt x="46" y="4"/>
                    <a:pt x="45" y="5"/>
                  </a:cubicBezTo>
                  <a:cubicBezTo>
                    <a:pt x="43" y="19"/>
                    <a:pt x="44" y="30"/>
                    <a:pt x="44" y="30"/>
                  </a:cubicBezTo>
                  <a:cubicBezTo>
                    <a:pt x="44" y="137"/>
                    <a:pt x="44" y="137"/>
                    <a:pt x="44" y="137"/>
                  </a:cubicBezTo>
                  <a:cubicBezTo>
                    <a:pt x="44" y="140"/>
                    <a:pt x="42" y="142"/>
                    <a:pt x="39" y="142"/>
                  </a:cubicBezTo>
                  <a:close/>
                  <a:moveTo>
                    <a:pt x="11" y="133"/>
                  </a:moveTo>
                  <a:cubicBezTo>
                    <a:pt x="35" y="133"/>
                    <a:pt x="35" y="133"/>
                    <a:pt x="35" y="133"/>
                  </a:cubicBezTo>
                  <a:cubicBezTo>
                    <a:pt x="35" y="30"/>
                    <a:pt x="35" y="30"/>
                    <a:pt x="35" y="30"/>
                  </a:cubicBezTo>
                  <a:cubicBezTo>
                    <a:pt x="35" y="30"/>
                    <a:pt x="34" y="21"/>
                    <a:pt x="36" y="9"/>
                  </a:cubicBezTo>
                  <a:cubicBezTo>
                    <a:pt x="10" y="9"/>
                    <a:pt x="10" y="9"/>
                    <a:pt x="10" y="9"/>
                  </a:cubicBezTo>
                  <a:cubicBezTo>
                    <a:pt x="11" y="21"/>
                    <a:pt x="11" y="30"/>
                    <a:pt x="11" y="31"/>
                  </a:cubicBezTo>
                  <a:lnTo>
                    <a:pt x="11"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5441951" y="3960813"/>
              <a:ext cx="2928937" cy="2421464"/>
            </a:xfrm>
            <a:custGeom>
              <a:avLst/>
              <a:gdLst>
                <a:gd name="T0" fmla="*/ 1335 w 1335"/>
                <a:gd name="T1" fmla="*/ 0 h 1309"/>
                <a:gd name="T2" fmla="*/ 1335 w 1335"/>
                <a:gd name="T3" fmla="*/ 578 h 1309"/>
                <a:gd name="T4" fmla="*/ 1215 w 1335"/>
                <a:gd name="T5" fmla="*/ 697 h 1309"/>
                <a:gd name="T6" fmla="*/ 119 w 1335"/>
                <a:gd name="T7" fmla="*/ 697 h 1309"/>
                <a:gd name="T8" fmla="*/ 0 w 1335"/>
                <a:gd name="T9" fmla="*/ 817 h 1309"/>
                <a:gd name="T10" fmla="*/ 0 w 1335"/>
                <a:gd name="T11" fmla="*/ 1309 h 1309"/>
              </a:gdLst>
              <a:ahLst/>
              <a:cxnLst>
                <a:cxn ang="0">
                  <a:pos x="T0" y="T1"/>
                </a:cxn>
                <a:cxn ang="0">
                  <a:pos x="T2" y="T3"/>
                </a:cxn>
                <a:cxn ang="0">
                  <a:pos x="T4" y="T5"/>
                </a:cxn>
                <a:cxn ang="0">
                  <a:pos x="T6" y="T7"/>
                </a:cxn>
                <a:cxn ang="0">
                  <a:pos x="T8" y="T9"/>
                </a:cxn>
                <a:cxn ang="0">
                  <a:pos x="T10" y="T11"/>
                </a:cxn>
              </a:cxnLst>
              <a:rect l="0" t="0" r="r" b="b"/>
              <a:pathLst>
                <a:path w="1335" h="1309">
                  <a:moveTo>
                    <a:pt x="1335" y="0"/>
                  </a:moveTo>
                  <a:cubicBezTo>
                    <a:pt x="1335" y="578"/>
                    <a:pt x="1335" y="578"/>
                    <a:pt x="1335" y="578"/>
                  </a:cubicBezTo>
                  <a:cubicBezTo>
                    <a:pt x="1335" y="644"/>
                    <a:pt x="1281" y="697"/>
                    <a:pt x="1215" y="697"/>
                  </a:cubicBezTo>
                  <a:cubicBezTo>
                    <a:pt x="119" y="697"/>
                    <a:pt x="119" y="697"/>
                    <a:pt x="119" y="697"/>
                  </a:cubicBezTo>
                  <a:cubicBezTo>
                    <a:pt x="53" y="697"/>
                    <a:pt x="0" y="751"/>
                    <a:pt x="0" y="817"/>
                  </a:cubicBezTo>
                  <a:cubicBezTo>
                    <a:pt x="0" y="1309"/>
                    <a:pt x="0" y="1309"/>
                    <a:pt x="0" y="1309"/>
                  </a:cubicBezTo>
                </a:path>
              </a:pathLst>
            </a:custGeom>
            <a:noFill/>
            <a:ln w="3492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6429376" y="2733675"/>
              <a:ext cx="1182688" cy="3648601"/>
            </a:xfrm>
            <a:custGeom>
              <a:avLst/>
              <a:gdLst>
                <a:gd name="T0" fmla="*/ 534 w 534"/>
                <a:gd name="T1" fmla="*/ 0 h 1863"/>
                <a:gd name="T2" fmla="*/ 534 w 534"/>
                <a:gd name="T3" fmla="*/ 275 h 1863"/>
                <a:gd name="T4" fmla="*/ 413 w 534"/>
                <a:gd name="T5" fmla="*/ 395 h 1863"/>
                <a:gd name="T6" fmla="*/ 134 w 534"/>
                <a:gd name="T7" fmla="*/ 395 h 1863"/>
                <a:gd name="T8" fmla="*/ 0 w 534"/>
                <a:gd name="T9" fmla="*/ 530 h 1863"/>
                <a:gd name="T10" fmla="*/ 0 w 534"/>
                <a:gd name="T11" fmla="*/ 1863 h 1863"/>
              </a:gdLst>
              <a:ahLst/>
              <a:cxnLst>
                <a:cxn ang="0">
                  <a:pos x="T0" y="T1"/>
                </a:cxn>
                <a:cxn ang="0">
                  <a:pos x="T2" y="T3"/>
                </a:cxn>
                <a:cxn ang="0">
                  <a:pos x="T4" y="T5"/>
                </a:cxn>
                <a:cxn ang="0">
                  <a:pos x="T6" y="T7"/>
                </a:cxn>
                <a:cxn ang="0">
                  <a:pos x="T8" y="T9"/>
                </a:cxn>
                <a:cxn ang="0">
                  <a:pos x="T10" y="T11"/>
                </a:cxn>
              </a:cxnLst>
              <a:rect l="0" t="0" r="r" b="b"/>
              <a:pathLst>
                <a:path w="534" h="1863">
                  <a:moveTo>
                    <a:pt x="534" y="0"/>
                  </a:moveTo>
                  <a:cubicBezTo>
                    <a:pt x="534" y="275"/>
                    <a:pt x="534" y="275"/>
                    <a:pt x="534" y="275"/>
                  </a:cubicBezTo>
                  <a:cubicBezTo>
                    <a:pt x="534" y="341"/>
                    <a:pt x="480" y="395"/>
                    <a:pt x="413" y="395"/>
                  </a:cubicBezTo>
                  <a:cubicBezTo>
                    <a:pt x="134" y="395"/>
                    <a:pt x="134" y="395"/>
                    <a:pt x="134" y="395"/>
                  </a:cubicBezTo>
                  <a:cubicBezTo>
                    <a:pt x="60" y="395"/>
                    <a:pt x="0" y="455"/>
                    <a:pt x="0" y="530"/>
                  </a:cubicBezTo>
                  <a:cubicBezTo>
                    <a:pt x="0" y="1863"/>
                    <a:pt x="0" y="1863"/>
                    <a:pt x="0" y="1863"/>
                  </a:cubicBezTo>
                </a:path>
              </a:pathLst>
            </a:custGeom>
            <a:noFill/>
            <a:ln w="61913" cap="flat">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noEditPoints="1"/>
            </p:cNvSpPr>
            <p:nvPr/>
          </p:nvSpPr>
          <p:spPr bwMode="auto">
            <a:xfrm>
              <a:off x="7477126" y="2546350"/>
              <a:ext cx="260350" cy="157163"/>
            </a:xfrm>
            <a:custGeom>
              <a:avLst/>
              <a:gdLst>
                <a:gd name="T0" fmla="*/ 107 w 117"/>
                <a:gd name="T1" fmla="*/ 0 h 71"/>
                <a:gd name="T2" fmla="*/ 10 w 117"/>
                <a:gd name="T3" fmla="*/ 0 h 71"/>
                <a:gd name="T4" fmla="*/ 0 w 117"/>
                <a:gd name="T5" fmla="*/ 10 h 71"/>
                <a:gd name="T6" fmla="*/ 0 w 117"/>
                <a:gd name="T7" fmla="*/ 61 h 71"/>
                <a:gd name="T8" fmla="*/ 10 w 117"/>
                <a:gd name="T9" fmla="*/ 71 h 71"/>
                <a:gd name="T10" fmla="*/ 107 w 117"/>
                <a:gd name="T11" fmla="*/ 71 h 71"/>
                <a:gd name="T12" fmla="*/ 117 w 117"/>
                <a:gd name="T13" fmla="*/ 61 h 71"/>
                <a:gd name="T14" fmla="*/ 117 w 117"/>
                <a:gd name="T15" fmla="*/ 10 h 71"/>
                <a:gd name="T16" fmla="*/ 107 w 117"/>
                <a:gd name="T17" fmla="*/ 0 h 71"/>
                <a:gd name="T18" fmla="*/ 102 w 117"/>
                <a:gd name="T19" fmla="*/ 49 h 71"/>
                <a:gd name="T20" fmla="*/ 105 w 117"/>
                <a:gd name="T21" fmla="*/ 55 h 71"/>
                <a:gd name="T22" fmla="*/ 100 w 117"/>
                <a:gd name="T23" fmla="*/ 59 h 71"/>
                <a:gd name="T24" fmla="*/ 17 w 117"/>
                <a:gd name="T25" fmla="*/ 59 h 71"/>
                <a:gd name="T26" fmla="*/ 12 w 117"/>
                <a:gd name="T27" fmla="*/ 54 h 71"/>
                <a:gd name="T28" fmla="*/ 17 w 117"/>
                <a:gd name="T29" fmla="*/ 49 h 71"/>
                <a:gd name="T30" fmla="*/ 74 w 117"/>
                <a:gd name="T31" fmla="*/ 49 h 71"/>
                <a:gd name="T32" fmla="*/ 15 w 117"/>
                <a:gd name="T33" fmla="*/ 24 h 71"/>
                <a:gd name="T34" fmla="*/ 12 w 117"/>
                <a:gd name="T35" fmla="*/ 18 h 71"/>
                <a:gd name="T36" fmla="*/ 17 w 117"/>
                <a:gd name="T37" fmla="*/ 14 h 71"/>
                <a:gd name="T38" fmla="*/ 100 w 117"/>
                <a:gd name="T39" fmla="*/ 14 h 71"/>
                <a:gd name="T40" fmla="*/ 105 w 117"/>
                <a:gd name="T41" fmla="*/ 19 h 71"/>
                <a:gd name="T42" fmla="*/ 100 w 117"/>
                <a:gd name="T43" fmla="*/ 24 h 71"/>
                <a:gd name="T44" fmla="*/ 43 w 117"/>
                <a:gd name="T45" fmla="*/ 24 h 71"/>
                <a:gd name="T46" fmla="*/ 102 w 117"/>
                <a:gd name="T47"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1">
                  <a:moveTo>
                    <a:pt x="107" y="0"/>
                  </a:moveTo>
                  <a:cubicBezTo>
                    <a:pt x="10" y="0"/>
                    <a:pt x="10" y="0"/>
                    <a:pt x="10" y="0"/>
                  </a:cubicBezTo>
                  <a:cubicBezTo>
                    <a:pt x="5" y="0"/>
                    <a:pt x="0" y="5"/>
                    <a:pt x="0" y="10"/>
                  </a:cubicBezTo>
                  <a:cubicBezTo>
                    <a:pt x="0" y="61"/>
                    <a:pt x="0" y="61"/>
                    <a:pt x="0" y="61"/>
                  </a:cubicBezTo>
                  <a:cubicBezTo>
                    <a:pt x="0" y="67"/>
                    <a:pt x="5" y="71"/>
                    <a:pt x="10" y="71"/>
                  </a:cubicBezTo>
                  <a:cubicBezTo>
                    <a:pt x="107" y="71"/>
                    <a:pt x="107" y="71"/>
                    <a:pt x="107" y="71"/>
                  </a:cubicBezTo>
                  <a:cubicBezTo>
                    <a:pt x="112" y="71"/>
                    <a:pt x="117" y="67"/>
                    <a:pt x="117" y="61"/>
                  </a:cubicBezTo>
                  <a:cubicBezTo>
                    <a:pt x="117" y="10"/>
                    <a:pt x="117" y="10"/>
                    <a:pt x="117" y="10"/>
                  </a:cubicBezTo>
                  <a:cubicBezTo>
                    <a:pt x="117" y="5"/>
                    <a:pt x="112" y="0"/>
                    <a:pt x="107" y="0"/>
                  </a:cubicBezTo>
                  <a:close/>
                  <a:moveTo>
                    <a:pt x="102" y="49"/>
                  </a:moveTo>
                  <a:cubicBezTo>
                    <a:pt x="104" y="50"/>
                    <a:pt x="106" y="53"/>
                    <a:pt x="105" y="55"/>
                  </a:cubicBezTo>
                  <a:cubicBezTo>
                    <a:pt x="105" y="58"/>
                    <a:pt x="102" y="59"/>
                    <a:pt x="100" y="59"/>
                  </a:cubicBezTo>
                  <a:cubicBezTo>
                    <a:pt x="17" y="59"/>
                    <a:pt x="17" y="59"/>
                    <a:pt x="17" y="59"/>
                  </a:cubicBezTo>
                  <a:cubicBezTo>
                    <a:pt x="14" y="59"/>
                    <a:pt x="12" y="57"/>
                    <a:pt x="12" y="54"/>
                  </a:cubicBezTo>
                  <a:cubicBezTo>
                    <a:pt x="12" y="51"/>
                    <a:pt x="14" y="49"/>
                    <a:pt x="17" y="49"/>
                  </a:cubicBezTo>
                  <a:cubicBezTo>
                    <a:pt x="74" y="49"/>
                    <a:pt x="74" y="49"/>
                    <a:pt x="74" y="49"/>
                  </a:cubicBezTo>
                  <a:cubicBezTo>
                    <a:pt x="15" y="24"/>
                    <a:pt x="15" y="24"/>
                    <a:pt x="15" y="24"/>
                  </a:cubicBezTo>
                  <a:cubicBezTo>
                    <a:pt x="13" y="23"/>
                    <a:pt x="11" y="20"/>
                    <a:pt x="12" y="18"/>
                  </a:cubicBezTo>
                  <a:cubicBezTo>
                    <a:pt x="12" y="16"/>
                    <a:pt x="15" y="14"/>
                    <a:pt x="17" y="14"/>
                  </a:cubicBezTo>
                  <a:cubicBezTo>
                    <a:pt x="100" y="14"/>
                    <a:pt x="100" y="14"/>
                    <a:pt x="100" y="14"/>
                  </a:cubicBezTo>
                  <a:cubicBezTo>
                    <a:pt x="103" y="14"/>
                    <a:pt x="105" y="16"/>
                    <a:pt x="105" y="19"/>
                  </a:cubicBezTo>
                  <a:cubicBezTo>
                    <a:pt x="105" y="22"/>
                    <a:pt x="103" y="24"/>
                    <a:pt x="100" y="24"/>
                  </a:cubicBezTo>
                  <a:cubicBezTo>
                    <a:pt x="43" y="24"/>
                    <a:pt x="43" y="24"/>
                    <a:pt x="43" y="24"/>
                  </a:cubicBezTo>
                  <a:lnTo>
                    <a:pt x="102" y="4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7543801" y="2722563"/>
              <a:ext cx="127000" cy="28575"/>
            </a:xfrm>
            <a:custGeom>
              <a:avLst/>
              <a:gdLst>
                <a:gd name="T0" fmla="*/ 0 w 57"/>
                <a:gd name="T1" fmla="*/ 0 h 13"/>
                <a:gd name="T2" fmla="*/ 29 w 57"/>
                <a:gd name="T3" fmla="*/ 13 h 13"/>
                <a:gd name="T4" fmla="*/ 57 w 57"/>
                <a:gd name="T5" fmla="*/ 0 h 13"/>
                <a:gd name="T6" fmla="*/ 0 w 57"/>
                <a:gd name="T7" fmla="*/ 0 h 13"/>
              </a:gdLst>
              <a:ahLst/>
              <a:cxnLst>
                <a:cxn ang="0">
                  <a:pos x="T0" y="T1"/>
                </a:cxn>
                <a:cxn ang="0">
                  <a:pos x="T2" y="T3"/>
                </a:cxn>
                <a:cxn ang="0">
                  <a:pos x="T4" y="T5"/>
                </a:cxn>
                <a:cxn ang="0">
                  <a:pos x="T6" y="T7"/>
                </a:cxn>
              </a:cxnLst>
              <a:rect l="0" t="0" r="r" b="b"/>
              <a:pathLst>
                <a:path w="57" h="13">
                  <a:moveTo>
                    <a:pt x="0" y="0"/>
                  </a:moveTo>
                  <a:cubicBezTo>
                    <a:pt x="7" y="8"/>
                    <a:pt x="17" y="13"/>
                    <a:pt x="29" y="13"/>
                  </a:cubicBezTo>
                  <a:cubicBezTo>
                    <a:pt x="40" y="13"/>
                    <a:pt x="50" y="8"/>
                    <a:pt x="57" y="0"/>
                  </a:cubicBez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noEditPoints="1"/>
            </p:cNvSpPr>
            <p:nvPr/>
          </p:nvSpPr>
          <p:spPr bwMode="auto">
            <a:xfrm>
              <a:off x="7258051" y="1735138"/>
              <a:ext cx="698500" cy="788988"/>
            </a:xfrm>
            <a:custGeom>
              <a:avLst/>
              <a:gdLst>
                <a:gd name="T0" fmla="*/ 158 w 315"/>
                <a:gd name="T1" fmla="*/ 0 h 356"/>
                <a:gd name="T2" fmla="*/ 0 w 315"/>
                <a:gd name="T3" fmla="*/ 158 h 356"/>
                <a:gd name="T4" fmla="*/ 99 w 315"/>
                <a:gd name="T5" fmla="*/ 305 h 356"/>
                <a:gd name="T6" fmla="*/ 99 w 315"/>
                <a:gd name="T7" fmla="*/ 346 h 356"/>
                <a:gd name="T8" fmla="*/ 109 w 315"/>
                <a:gd name="T9" fmla="*/ 356 h 356"/>
                <a:gd name="T10" fmla="*/ 206 w 315"/>
                <a:gd name="T11" fmla="*/ 356 h 356"/>
                <a:gd name="T12" fmla="*/ 216 w 315"/>
                <a:gd name="T13" fmla="*/ 346 h 356"/>
                <a:gd name="T14" fmla="*/ 216 w 315"/>
                <a:gd name="T15" fmla="*/ 305 h 356"/>
                <a:gd name="T16" fmla="*/ 315 w 315"/>
                <a:gd name="T17" fmla="*/ 158 h 356"/>
                <a:gd name="T18" fmla="*/ 158 w 315"/>
                <a:gd name="T19" fmla="*/ 0 h 356"/>
                <a:gd name="T20" fmla="*/ 149 w 315"/>
                <a:gd name="T21" fmla="*/ 250 h 356"/>
                <a:gd name="T22" fmla="*/ 149 w 315"/>
                <a:gd name="T23" fmla="*/ 182 h 356"/>
                <a:gd name="T24" fmla="*/ 128 w 315"/>
                <a:gd name="T25" fmla="*/ 182 h 356"/>
                <a:gd name="T26" fmla="*/ 166 w 315"/>
                <a:gd name="T27" fmla="*/ 91 h 356"/>
                <a:gd name="T28" fmla="*/ 166 w 315"/>
                <a:gd name="T29" fmla="*/ 159 h 356"/>
                <a:gd name="T30" fmla="*/ 187 w 315"/>
                <a:gd name="T31" fmla="*/ 159 h 356"/>
                <a:gd name="T32" fmla="*/ 149 w 315"/>
                <a:gd name="T33" fmla="*/ 2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356">
                  <a:moveTo>
                    <a:pt x="158" y="0"/>
                  </a:moveTo>
                  <a:cubicBezTo>
                    <a:pt x="70" y="0"/>
                    <a:pt x="0" y="70"/>
                    <a:pt x="0" y="158"/>
                  </a:cubicBezTo>
                  <a:cubicBezTo>
                    <a:pt x="0" y="224"/>
                    <a:pt x="41" y="281"/>
                    <a:pt x="99" y="305"/>
                  </a:cubicBezTo>
                  <a:cubicBezTo>
                    <a:pt x="99" y="346"/>
                    <a:pt x="99" y="346"/>
                    <a:pt x="99" y="346"/>
                  </a:cubicBezTo>
                  <a:cubicBezTo>
                    <a:pt x="99" y="352"/>
                    <a:pt x="104" y="356"/>
                    <a:pt x="109" y="356"/>
                  </a:cubicBezTo>
                  <a:cubicBezTo>
                    <a:pt x="206" y="356"/>
                    <a:pt x="206" y="356"/>
                    <a:pt x="206" y="356"/>
                  </a:cubicBezTo>
                  <a:cubicBezTo>
                    <a:pt x="212" y="356"/>
                    <a:pt x="216" y="352"/>
                    <a:pt x="216" y="346"/>
                  </a:cubicBezTo>
                  <a:cubicBezTo>
                    <a:pt x="216" y="305"/>
                    <a:pt x="216" y="305"/>
                    <a:pt x="216" y="305"/>
                  </a:cubicBezTo>
                  <a:cubicBezTo>
                    <a:pt x="274" y="281"/>
                    <a:pt x="315" y="224"/>
                    <a:pt x="315" y="158"/>
                  </a:cubicBezTo>
                  <a:cubicBezTo>
                    <a:pt x="315" y="70"/>
                    <a:pt x="245" y="0"/>
                    <a:pt x="158" y="0"/>
                  </a:cubicBezTo>
                  <a:close/>
                  <a:moveTo>
                    <a:pt x="149" y="250"/>
                  </a:moveTo>
                  <a:cubicBezTo>
                    <a:pt x="149" y="182"/>
                    <a:pt x="149" y="182"/>
                    <a:pt x="149" y="182"/>
                  </a:cubicBezTo>
                  <a:cubicBezTo>
                    <a:pt x="128" y="182"/>
                    <a:pt x="128" y="182"/>
                    <a:pt x="128" y="182"/>
                  </a:cubicBezTo>
                  <a:cubicBezTo>
                    <a:pt x="166" y="91"/>
                    <a:pt x="166" y="91"/>
                    <a:pt x="166" y="91"/>
                  </a:cubicBezTo>
                  <a:cubicBezTo>
                    <a:pt x="166" y="159"/>
                    <a:pt x="166" y="159"/>
                    <a:pt x="166" y="159"/>
                  </a:cubicBezTo>
                  <a:cubicBezTo>
                    <a:pt x="187" y="159"/>
                    <a:pt x="187" y="159"/>
                    <a:pt x="187" y="159"/>
                  </a:cubicBezTo>
                  <a:lnTo>
                    <a:pt x="149"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a:off x="6724651" y="6858000"/>
              <a:ext cx="0" cy="0"/>
            </a:xfrm>
            <a:prstGeom prst="line">
              <a:avLst/>
            </a:prstGeom>
            <a:noFill/>
            <a:ln w="46038" cap="flat">
              <a:solidFill>
                <a:srgbClr val="00BCD4"/>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3665538" y="3743325"/>
              <a:ext cx="228600" cy="31750"/>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3703638" y="3786188"/>
              <a:ext cx="153988" cy="28575"/>
            </a:xfrm>
            <a:custGeom>
              <a:avLst/>
              <a:gdLst>
                <a:gd name="T0" fmla="*/ 63 w 69"/>
                <a:gd name="T1" fmla="*/ 13 h 13"/>
                <a:gd name="T2" fmla="*/ 6 w 69"/>
                <a:gd name="T3" fmla="*/ 13 h 13"/>
                <a:gd name="T4" fmla="*/ 0 w 69"/>
                <a:gd name="T5" fmla="*/ 8 h 13"/>
                <a:gd name="T6" fmla="*/ 0 w 69"/>
                <a:gd name="T7" fmla="*/ 5 h 13"/>
                <a:gd name="T8" fmla="*/ 6 w 69"/>
                <a:gd name="T9" fmla="*/ 0 h 13"/>
                <a:gd name="T10" fmla="*/ 63 w 69"/>
                <a:gd name="T11" fmla="*/ 0 h 13"/>
                <a:gd name="T12" fmla="*/ 69 w 69"/>
                <a:gd name="T13" fmla="*/ 5 h 13"/>
                <a:gd name="T14" fmla="*/ 69 w 69"/>
                <a:gd name="T15" fmla="*/ 8 h 13"/>
                <a:gd name="T16" fmla="*/ 63 w 6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
                  <a:moveTo>
                    <a:pt x="63" y="13"/>
                  </a:moveTo>
                  <a:cubicBezTo>
                    <a:pt x="6" y="13"/>
                    <a:pt x="6" y="13"/>
                    <a:pt x="6" y="13"/>
                  </a:cubicBezTo>
                  <a:cubicBezTo>
                    <a:pt x="3" y="13"/>
                    <a:pt x="0" y="11"/>
                    <a:pt x="0" y="8"/>
                  </a:cubicBezTo>
                  <a:cubicBezTo>
                    <a:pt x="0" y="5"/>
                    <a:pt x="0" y="5"/>
                    <a:pt x="0" y="5"/>
                  </a:cubicBezTo>
                  <a:cubicBezTo>
                    <a:pt x="0" y="2"/>
                    <a:pt x="3" y="0"/>
                    <a:pt x="6" y="0"/>
                  </a:cubicBezTo>
                  <a:cubicBezTo>
                    <a:pt x="63" y="0"/>
                    <a:pt x="63" y="0"/>
                    <a:pt x="63" y="0"/>
                  </a:cubicBezTo>
                  <a:cubicBezTo>
                    <a:pt x="67" y="0"/>
                    <a:pt x="69" y="2"/>
                    <a:pt x="69" y="5"/>
                  </a:cubicBezTo>
                  <a:cubicBezTo>
                    <a:pt x="69" y="8"/>
                    <a:pt x="69" y="8"/>
                    <a:pt x="69" y="8"/>
                  </a:cubicBezTo>
                  <a:cubicBezTo>
                    <a:pt x="69" y="11"/>
                    <a:pt x="67" y="13"/>
                    <a:pt x="63" y="1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3665538" y="3702050"/>
              <a:ext cx="228600" cy="30163"/>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3692526" y="3433763"/>
              <a:ext cx="177800" cy="247650"/>
            </a:xfrm>
            <a:custGeom>
              <a:avLst/>
              <a:gdLst>
                <a:gd name="T0" fmla="*/ 50 w 80"/>
                <a:gd name="T1" fmla="*/ 112 h 112"/>
                <a:gd name="T2" fmla="*/ 46 w 80"/>
                <a:gd name="T3" fmla="*/ 108 h 112"/>
                <a:gd name="T4" fmla="*/ 46 w 80"/>
                <a:gd name="T5" fmla="*/ 53 h 112"/>
                <a:gd name="T6" fmla="*/ 46 w 80"/>
                <a:gd name="T7" fmla="*/ 51 h 112"/>
                <a:gd name="T8" fmla="*/ 69 w 80"/>
                <a:gd name="T9" fmla="*/ 8 h 112"/>
                <a:gd name="T10" fmla="*/ 11 w 80"/>
                <a:gd name="T11" fmla="*/ 8 h 112"/>
                <a:gd name="T12" fmla="*/ 33 w 80"/>
                <a:gd name="T13" fmla="*/ 51 h 112"/>
                <a:gd name="T14" fmla="*/ 34 w 80"/>
                <a:gd name="T15" fmla="*/ 53 h 112"/>
                <a:gd name="T16" fmla="*/ 34 w 80"/>
                <a:gd name="T17" fmla="*/ 108 h 112"/>
                <a:gd name="T18" fmla="*/ 29 w 80"/>
                <a:gd name="T19" fmla="*/ 112 h 112"/>
                <a:gd name="T20" fmla="*/ 25 w 80"/>
                <a:gd name="T21" fmla="*/ 108 h 112"/>
                <a:gd name="T22" fmla="*/ 25 w 80"/>
                <a:gd name="T23" fmla="*/ 54 h 112"/>
                <a:gd name="T24" fmla="*/ 0 w 80"/>
                <a:gd name="T25" fmla="*/ 6 h 112"/>
                <a:gd name="T26" fmla="*/ 0 w 80"/>
                <a:gd name="T27" fmla="*/ 2 h 112"/>
                <a:gd name="T28" fmla="*/ 4 w 80"/>
                <a:gd name="T29" fmla="*/ 0 h 112"/>
                <a:gd name="T30" fmla="*/ 75 w 80"/>
                <a:gd name="T31" fmla="*/ 0 h 112"/>
                <a:gd name="T32" fmla="*/ 79 w 80"/>
                <a:gd name="T33" fmla="*/ 2 h 112"/>
                <a:gd name="T34" fmla="*/ 79 w 80"/>
                <a:gd name="T35" fmla="*/ 6 h 112"/>
                <a:gd name="T36" fmla="*/ 54 w 80"/>
                <a:gd name="T37" fmla="*/ 54 h 112"/>
                <a:gd name="T38" fmla="*/ 54 w 80"/>
                <a:gd name="T39" fmla="*/ 108 h 112"/>
                <a:gd name="T40" fmla="*/ 50 w 80"/>
                <a:gd name="T4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12">
                  <a:moveTo>
                    <a:pt x="50" y="112"/>
                  </a:moveTo>
                  <a:cubicBezTo>
                    <a:pt x="48" y="112"/>
                    <a:pt x="46" y="110"/>
                    <a:pt x="46" y="108"/>
                  </a:cubicBezTo>
                  <a:cubicBezTo>
                    <a:pt x="46" y="53"/>
                    <a:pt x="46" y="53"/>
                    <a:pt x="46" y="53"/>
                  </a:cubicBezTo>
                  <a:cubicBezTo>
                    <a:pt x="46" y="52"/>
                    <a:pt x="46" y="51"/>
                    <a:pt x="46" y="51"/>
                  </a:cubicBezTo>
                  <a:cubicBezTo>
                    <a:pt x="69" y="8"/>
                    <a:pt x="69" y="8"/>
                    <a:pt x="69" y="8"/>
                  </a:cubicBezTo>
                  <a:cubicBezTo>
                    <a:pt x="11" y="8"/>
                    <a:pt x="11" y="8"/>
                    <a:pt x="11" y="8"/>
                  </a:cubicBezTo>
                  <a:cubicBezTo>
                    <a:pt x="33" y="51"/>
                    <a:pt x="33" y="51"/>
                    <a:pt x="33" y="51"/>
                  </a:cubicBezTo>
                  <a:cubicBezTo>
                    <a:pt x="33" y="51"/>
                    <a:pt x="34" y="52"/>
                    <a:pt x="34" y="53"/>
                  </a:cubicBezTo>
                  <a:cubicBezTo>
                    <a:pt x="34" y="108"/>
                    <a:pt x="34" y="108"/>
                    <a:pt x="34" y="108"/>
                  </a:cubicBezTo>
                  <a:cubicBezTo>
                    <a:pt x="34" y="110"/>
                    <a:pt x="32" y="112"/>
                    <a:pt x="29" y="112"/>
                  </a:cubicBezTo>
                  <a:cubicBezTo>
                    <a:pt x="27" y="112"/>
                    <a:pt x="25" y="110"/>
                    <a:pt x="25" y="108"/>
                  </a:cubicBezTo>
                  <a:cubicBezTo>
                    <a:pt x="25" y="54"/>
                    <a:pt x="25" y="54"/>
                    <a:pt x="25" y="54"/>
                  </a:cubicBezTo>
                  <a:cubicBezTo>
                    <a:pt x="0" y="6"/>
                    <a:pt x="0" y="6"/>
                    <a:pt x="0" y="6"/>
                  </a:cubicBezTo>
                  <a:cubicBezTo>
                    <a:pt x="0" y="5"/>
                    <a:pt x="0" y="3"/>
                    <a:pt x="0" y="2"/>
                  </a:cubicBezTo>
                  <a:cubicBezTo>
                    <a:pt x="1" y="1"/>
                    <a:pt x="3" y="0"/>
                    <a:pt x="4" y="0"/>
                  </a:cubicBezTo>
                  <a:cubicBezTo>
                    <a:pt x="75" y="0"/>
                    <a:pt x="75" y="0"/>
                    <a:pt x="75" y="0"/>
                  </a:cubicBezTo>
                  <a:cubicBezTo>
                    <a:pt x="77" y="0"/>
                    <a:pt x="78" y="1"/>
                    <a:pt x="79" y="2"/>
                  </a:cubicBezTo>
                  <a:cubicBezTo>
                    <a:pt x="80" y="3"/>
                    <a:pt x="80" y="5"/>
                    <a:pt x="79" y="6"/>
                  </a:cubicBezTo>
                  <a:cubicBezTo>
                    <a:pt x="54" y="54"/>
                    <a:pt x="54" y="54"/>
                    <a:pt x="54" y="54"/>
                  </a:cubicBezTo>
                  <a:cubicBezTo>
                    <a:pt x="54" y="108"/>
                    <a:pt x="54" y="108"/>
                    <a:pt x="54" y="108"/>
                  </a:cubicBezTo>
                  <a:cubicBezTo>
                    <a:pt x="54" y="110"/>
                    <a:pt x="52" y="112"/>
                    <a:pt x="50" y="112"/>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noEditPoints="1"/>
            </p:cNvSpPr>
            <p:nvPr/>
          </p:nvSpPr>
          <p:spPr bwMode="auto">
            <a:xfrm>
              <a:off x="3506788" y="3014663"/>
              <a:ext cx="547688" cy="666750"/>
            </a:xfrm>
            <a:custGeom>
              <a:avLst/>
              <a:gdLst>
                <a:gd name="T0" fmla="*/ 166 w 247"/>
                <a:gd name="T1" fmla="*/ 301 h 301"/>
                <a:gd name="T2" fmla="*/ 81 w 247"/>
                <a:gd name="T3" fmla="*/ 301 h 301"/>
                <a:gd name="T4" fmla="*/ 70 w 247"/>
                <a:gd name="T5" fmla="*/ 290 h 301"/>
                <a:gd name="T6" fmla="*/ 35 w 247"/>
                <a:gd name="T7" fmla="*/ 205 h 301"/>
                <a:gd name="T8" fmla="*/ 0 w 247"/>
                <a:gd name="T9" fmla="*/ 112 h 301"/>
                <a:gd name="T10" fmla="*/ 124 w 247"/>
                <a:gd name="T11" fmla="*/ 0 h 301"/>
                <a:gd name="T12" fmla="*/ 247 w 247"/>
                <a:gd name="T13" fmla="*/ 112 h 301"/>
                <a:gd name="T14" fmla="*/ 212 w 247"/>
                <a:gd name="T15" fmla="*/ 205 h 301"/>
                <a:gd name="T16" fmla="*/ 178 w 247"/>
                <a:gd name="T17" fmla="*/ 290 h 301"/>
                <a:gd name="T18" fmla="*/ 166 w 247"/>
                <a:gd name="T19" fmla="*/ 301 h 301"/>
                <a:gd name="T20" fmla="*/ 124 w 247"/>
                <a:gd name="T21" fmla="*/ 8 h 301"/>
                <a:gd name="T22" fmla="*/ 9 w 247"/>
                <a:gd name="T23" fmla="*/ 112 h 301"/>
                <a:gd name="T24" fmla="*/ 42 w 247"/>
                <a:gd name="T25" fmla="*/ 201 h 301"/>
                <a:gd name="T26" fmla="*/ 78 w 247"/>
                <a:gd name="T27" fmla="*/ 290 h 301"/>
                <a:gd name="T28" fmla="*/ 81 w 247"/>
                <a:gd name="T29" fmla="*/ 293 h 301"/>
                <a:gd name="T30" fmla="*/ 166 w 247"/>
                <a:gd name="T31" fmla="*/ 293 h 301"/>
                <a:gd name="T32" fmla="*/ 170 w 247"/>
                <a:gd name="T33" fmla="*/ 290 h 301"/>
                <a:gd name="T34" fmla="*/ 205 w 247"/>
                <a:gd name="T35" fmla="*/ 201 h 301"/>
                <a:gd name="T36" fmla="*/ 239 w 247"/>
                <a:gd name="T37" fmla="*/ 112 h 301"/>
                <a:gd name="T38" fmla="*/ 124 w 247"/>
                <a:gd name="T39" fmla="*/ 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301">
                  <a:moveTo>
                    <a:pt x="166" y="301"/>
                  </a:moveTo>
                  <a:cubicBezTo>
                    <a:pt x="81" y="301"/>
                    <a:pt x="81" y="301"/>
                    <a:pt x="81" y="301"/>
                  </a:cubicBezTo>
                  <a:cubicBezTo>
                    <a:pt x="75" y="301"/>
                    <a:pt x="70" y="296"/>
                    <a:pt x="70" y="290"/>
                  </a:cubicBezTo>
                  <a:cubicBezTo>
                    <a:pt x="68" y="258"/>
                    <a:pt x="51" y="231"/>
                    <a:pt x="35" y="205"/>
                  </a:cubicBezTo>
                  <a:cubicBezTo>
                    <a:pt x="18" y="177"/>
                    <a:pt x="0" y="148"/>
                    <a:pt x="0" y="112"/>
                  </a:cubicBezTo>
                  <a:cubicBezTo>
                    <a:pt x="0" y="58"/>
                    <a:pt x="43" y="0"/>
                    <a:pt x="124" y="0"/>
                  </a:cubicBezTo>
                  <a:cubicBezTo>
                    <a:pt x="194" y="0"/>
                    <a:pt x="247" y="59"/>
                    <a:pt x="247" y="112"/>
                  </a:cubicBezTo>
                  <a:cubicBezTo>
                    <a:pt x="247" y="148"/>
                    <a:pt x="230" y="177"/>
                    <a:pt x="212" y="205"/>
                  </a:cubicBezTo>
                  <a:cubicBezTo>
                    <a:pt x="196" y="231"/>
                    <a:pt x="180" y="258"/>
                    <a:pt x="178" y="290"/>
                  </a:cubicBezTo>
                  <a:cubicBezTo>
                    <a:pt x="177" y="296"/>
                    <a:pt x="172" y="301"/>
                    <a:pt x="166" y="301"/>
                  </a:cubicBezTo>
                  <a:close/>
                  <a:moveTo>
                    <a:pt x="124" y="8"/>
                  </a:moveTo>
                  <a:cubicBezTo>
                    <a:pt x="49" y="8"/>
                    <a:pt x="9" y="62"/>
                    <a:pt x="9" y="112"/>
                  </a:cubicBezTo>
                  <a:cubicBezTo>
                    <a:pt x="9" y="145"/>
                    <a:pt x="25" y="172"/>
                    <a:pt x="42" y="201"/>
                  </a:cubicBezTo>
                  <a:cubicBezTo>
                    <a:pt x="59" y="228"/>
                    <a:pt x="76" y="256"/>
                    <a:pt x="78" y="290"/>
                  </a:cubicBezTo>
                  <a:cubicBezTo>
                    <a:pt x="78" y="292"/>
                    <a:pt x="80" y="293"/>
                    <a:pt x="81" y="293"/>
                  </a:cubicBezTo>
                  <a:cubicBezTo>
                    <a:pt x="166" y="293"/>
                    <a:pt x="166" y="293"/>
                    <a:pt x="166" y="293"/>
                  </a:cubicBezTo>
                  <a:cubicBezTo>
                    <a:pt x="168" y="293"/>
                    <a:pt x="169" y="292"/>
                    <a:pt x="170" y="290"/>
                  </a:cubicBezTo>
                  <a:cubicBezTo>
                    <a:pt x="172" y="256"/>
                    <a:pt x="189" y="228"/>
                    <a:pt x="205" y="201"/>
                  </a:cubicBezTo>
                  <a:cubicBezTo>
                    <a:pt x="223" y="172"/>
                    <a:pt x="239" y="145"/>
                    <a:pt x="239" y="112"/>
                  </a:cubicBezTo>
                  <a:cubicBezTo>
                    <a:pt x="239" y="63"/>
                    <a:pt x="190" y="8"/>
                    <a:pt x="124" y="8"/>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3781427" y="3803650"/>
              <a:ext cx="2070100" cy="2578626"/>
            </a:xfrm>
            <a:custGeom>
              <a:avLst/>
              <a:gdLst>
                <a:gd name="T0" fmla="*/ 0 w 935"/>
                <a:gd name="T1" fmla="*/ 0 h 1380"/>
                <a:gd name="T2" fmla="*/ 0 w 935"/>
                <a:gd name="T3" fmla="*/ 104 h 1380"/>
                <a:gd name="T4" fmla="*/ 80 w 935"/>
                <a:gd name="T5" fmla="*/ 183 h 1380"/>
                <a:gd name="T6" fmla="*/ 855 w 935"/>
                <a:gd name="T7" fmla="*/ 183 h 1380"/>
                <a:gd name="T8" fmla="*/ 935 w 935"/>
                <a:gd name="T9" fmla="*/ 263 h 1380"/>
                <a:gd name="T10" fmla="*/ 935 w 935"/>
                <a:gd name="T11" fmla="*/ 1380 h 1380"/>
              </a:gdLst>
              <a:ahLst/>
              <a:cxnLst>
                <a:cxn ang="0">
                  <a:pos x="T0" y="T1"/>
                </a:cxn>
                <a:cxn ang="0">
                  <a:pos x="T2" y="T3"/>
                </a:cxn>
                <a:cxn ang="0">
                  <a:pos x="T4" y="T5"/>
                </a:cxn>
                <a:cxn ang="0">
                  <a:pos x="T6" y="T7"/>
                </a:cxn>
                <a:cxn ang="0">
                  <a:pos x="T8" y="T9"/>
                </a:cxn>
                <a:cxn ang="0">
                  <a:pos x="T10" y="T11"/>
                </a:cxn>
              </a:cxnLst>
              <a:rect l="0" t="0" r="r" b="b"/>
              <a:pathLst>
                <a:path w="935" h="1380">
                  <a:moveTo>
                    <a:pt x="0" y="0"/>
                  </a:moveTo>
                  <a:cubicBezTo>
                    <a:pt x="0" y="104"/>
                    <a:pt x="0" y="104"/>
                    <a:pt x="0" y="104"/>
                  </a:cubicBezTo>
                  <a:cubicBezTo>
                    <a:pt x="0" y="148"/>
                    <a:pt x="35" y="183"/>
                    <a:pt x="80" y="183"/>
                  </a:cubicBezTo>
                  <a:cubicBezTo>
                    <a:pt x="855" y="183"/>
                    <a:pt x="855" y="183"/>
                    <a:pt x="855" y="183"/>
                  </a:cubicBezTo>
                  <a:cubicBezTo>
                    <a:pt x="899" y="183"/>
                    <a:pt x="935" y="219"/>
                    <a:pt x="935" y="263"/>
                  </a:cubicBezTo>
                  <a:cubicBezTo>
                    <a:pt x="935" y="1380"/>
                    <a:pt x="935" y="1380"/>
                    <a:pt x="935" y="1380"/>
                  </a:cubicBezTo>
                </a:path>
              </a:pathLst>
            </a:custGeom>
            <a:noFill/>
            <a:ln w="34925" cap="flat">
              <a:solidFill>
                <a:schemeClr val="accent4"/>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5218113" y="3910013"/>
              <a:ext cx="219075" cy="44450"/>
            </a:xfrm>
            <a:custGeom>
              <a:avLst/>
              <a:gdLst>
                <a:gd name="T0" fmla="*/ 99 w 99"/>
                <a:gd name="T1" fmla="*/ 20 h 20"/>
                <a:gd name="T2" fmla="*/ 99 w 99"/>
                <a:gd name="T3" fmla="*/ 8 h 20"/>
                <a:gd name="T4" fmla="*/ 91 w 99"/>
                <a:gd name="T5" fmla="*/ 0 h 20"/>
                <a:gd name="T6" fmla="*/ 8 w 99"/>
                <a:gd name="T7" fmla="*/ 0 h 20"/>
                <a:gd name="T8" fmla="*/ 0 w 99"/>
                <a:gd name="T9" fmla="*/ 8 h 20"/>
                <a:gd name="T10" fmla="*/ 0 w 99"/>
                <a:gd name="T11" fmla="*/ 20 h 20"/>
                <a:gd name="T12" fmla="*/ 99 w 9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99" y="20"/>
                  </a:moveTo>
                  <a:cubicBezTo>
                    <a:pt x="99" y="8"/>
                    <a:pt x="99" y="8"/>
                    <a:pt x="99" y="8"/>
                  </a:cubicBezTo>
                  <a:cubicBezTo>
                    <a:pt x="99" y="4"/>
                    <a:pt x="95" y="0"/>
                    <a:pt x="91" y="0"/>
                  </a:cubicBezTo>
                  <a:cubicBezTo>
                    <a:pt x="8" y="0"/>
                    <a:pt x="8" y="0"/>
                    <a:pt x="8" y="0"/>
                  </a:cubicBezTo>
                  <a:cubicBezTo>
                    <a:pt x="3" y="0"/>
                    <a:pt x="0" y="4"/>
                    <a:pt x="0" y="8"/>
                  </a:cubicBezTo>
                  <a:cubicBezTo>
                    <a:pt x="0" y="20"/>
                    <a:pt x="0" y="20"/>
                    <a:pt x="0" y="20"/>
                  </a:cubicBezTo>
                  <a:lnTo>
                    <a:pt x="99" y="2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29"/>
            <p:cNvSpPr>
              <a:spLocks noChangeArrowheads="1"/>
            </p:cNvSpPr>
            <p:nvPr/>
          </p:nvSpPr>
          <p:spPr bwMode="auto">
            <a:xfrm>
              <a:off x="5218113" y="3973513"/>
              <a:ext cx="219075" cy="2857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5218113" y="4022725"/>
              <a:ext cx="219075" cy="44450"/>
            </a:xfrm>
            <a:custGeom>
              <a:avLst/>
              <a:gdLst>
                <a:gd name="T0" fmla="*/ 0 w 99"/>
                <a:gd name="T1" fmla="*/ 0 h 20"/>
                <a:gd name="T2" fmla="*/ 0 w 99"/>
                <a:gd name="T3" fmla="*/ 12 h 20"/>
                <a:gd name="T4" fmla="*/ 8 w 99"/>
                <a:gd name="T5" fmla="*/ 20 h 20"/>
                <a:gd name="T6" fmla="*/ 91 w 99"/>
                <a:gd name="T7" fmla="*/ 20 h 20"/>
                <a:gd name="T8" fmla="*/ 99 w 99"/>
                <a:gd name="T9" fmla="*/ 12 h 20"/>
                <a:gd name="T10" fmla="*/ 99 w 99"/>
                <a:gd name="T11" fmla="*/ 0 h 20"/>
                <a:gd name="T12" fmla="*/ 0 w 9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0" y="0"/>
                  </a:moveTo>
                  <a:cubicBezTo>
                    <a:pt x="0" y="12"/>
                    <a:pt x="0" y="12"/>
                    <a:pt x="0" y="12"/>
                  </a:cubicBezTo>
                  <a:cubicBezTo>
                    <a:pt x="0" y="16"/>
                    <a:pt x="3" y="20"/>
                    <a:pt x="8" y="20"/>
                  </a:cubicBezTo>
                  <a:cubicBezTo>
                    <a:pt x="91" y="20"/>
                    <a:pt x="91" y="20"/>
                    <a:pt x="91" y="20"/>
                  </a:cubicBezTo>
                  <a:cubicBezTo>
                    <a:pt x="95" y="20"/>
                    <a:pt x="99" y="16"/>
                    <a:pt x="99" y="12"/>
                  </a:cubicBezTo>
                  <a:cubicBezTo>
                    <a:pt x="99" y="0"/>
                    <a:pt x="99" y="0"/>
                    <a:pt x="99" y="0"/>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noEditPoints="1"/>
            </p:cNvSpPr>
            <p:nvPr/>
          </p:nvSpPr>
          <p:spPr bwMode="auto">
            <a:xfrm>
              <a:off x="5046663" y="3181350"/>
              <a:ext cx="560388" cy="700088"/>
            </a:xfrm>
            <a:custGeom>
              <a:avLst/>
              <a:gdLst>
                <a:gd name="T0" fmla="*/ 126 w 253"/>
                <a:gd name="T1" fmla="*/ 0 h 316"/>
                <a:gd name="T2" fmla="*/ 0 w 253"/>
                <a:gd name="T3" fmla="*/ 111 h 316"/>
                <a:gd name="T4" fmla="*/ 70 w 253"/>
                <a:gd name="T5" fmla="*/ 305 h 316"/>
                <a:gd name="T6" fmla="*/ 83 w 253"/>
                <a:gd name="T7" fmla="*/ 316 h 316"/>
                <a:gd name="T8" fmla="*/ 169 w 253"/>
                <a:gd name="T9" fmla="*/ 316 h 316"/>
                <a:gd name="T10" fmla="*/ 182 w 253"/>
                <a:gd name="T11" fmla="*/ 305 h 316"/>
                <a:gd name="T12" fmla="*/ 253 w 253"/>
                <a:gd name="T13" fmla="*/ 111 h 316"/>
                <a:gd name="T14" fmla="*/ 126 w 253"/>
                <a:gd name="T15" fmla="*/ 0 h 316"/>
                <a:gd name="T16" fmla="*/ 113 w 253"/>
                <a:gd name="T17" fmla="*/ 285 h 316"/>
                <a:gd name="T18" fmla="*/ 111 w 253"/>
                <a:gd name="T19" fmla="*/ 285 h 316"/>
                <a:gd name="T20" fmla="*/ 107 w 253"/>
                <a:gd name="T21" fmla="*/ 283 h 316"/>
                <a:gd name="T22" fmla="*/ 66 w 253"/>
                <a:gd name="T23" fmla="*/ 176 h 316"/>
                <a:gd name="T24" fmla="*/ 65 w 253"/>
                <a:gd name="T25" fmla="*/ 176 h 316"/>
                <a:gd name="T26" fmla="*/ 49 w 253"/>
                <a:gd name="T27" fmla="*/ 160 h 316"/>
                <a:gd name="T28" fmla="*/ 65 w 253"/>
                <a:gd name="T29" fmla="*/ 144 h 316"/>
                <a:gd name="T30" fmla="*/ 80 w 253"/>
                <a:gd name="T31" fmla="*/ 160 h 316"/>
                <a:gd name="T32" fmla="*/ 74 w 253"/>
                <a:gd name="T33" fmla="*/ 173 h 316"/>
                <a:gd name="T34" fmla="*/ 115 w 253"/>
                <a:gd name="T35" fmla="*/ 279 h 316"/>
                <a:gd name="T36" fmla="*/ 113 w 253"/>
                <a:gd name="T37" fmla="*/ 285 h 316"/>
                <a:gd name="T38" fmla="*/ 188 w 253"/>
                <a:gd name="T39" fmla="*/ 176 h 316"/>
                <a:gd name="T40" fmla="*/ 187 w 253"/>
                <a:gd name="T41" fmla="*/ 176 h 316"/>
                <a:gd name="T42" fmla="*/ 145 w 253"/>
                <a:gd name="T43" fmla="*/ 283 h 316"/>
                <a:gd name="T44" fmla="*/ 141 w 253"/>
                <a:gd name="T45" fmla="*/ 285 h 316"/>
                <a:gd name="T46" fmla="*/ 140 w 253"/>
                <a:gd name="T47" fmla="*/ 285 h 316"/>
                <a:gd name="T48" fmla="*/ 137 w 253"/>
                <a:gd name="T49" fmla="*/ 279 h 316"/>
                <a:gd name="T50" fmla="*/ 178 w 253"/>
                <a:gd name="T51" fmla="*/ 173 h 316"/>
                <a:gd name="T52" fmla="*/ 172 w 253"/>
                <a:gd name="T53" fmla="*/ 160 h 316"/>
                <a:gd name="T54" fmla="*/ 188 w 253"/>
                <a:gd name="T55" fmla="*/ 144 h 316"/>
                <a:gd name="T56" fmla="*/ 204 w 253"/>
                <a:gd name="T57" fmla="*/ 160 h 316"/>
                <a:gd name="T58" fmla="*/ 188 w 253"/>
                <a:gd name="T59" fmla="*/ 1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3" h="316">
                  <a:moveTo>
                    <a:pt x="126" y="0"/>
                  </a:moveTo>
                  <a:cubicBezTo>
                    <a:pt x="41" y="0"/>
                    <a:pt x="0" y="51"/>
                    <a:pt x="0" y="111"/>
                  </a:cubicBezTo>
                  <a:cubicBezTo>
                    <a:pt x="0" y="184"/>
                    <a:pt x="55" y="235"/>
                    <a:pt x="70" y="305"/>
                  </a:cubicBezTo>
                  <a:cubicBezTo>
                    <a:pt x="71" y="311"/>
                    <a:pt x="77" y="316"/>
                    <a:pt x="83" y="316"/>
                  </a:cubicBezTo>
                  <a:cubicBezTo>
                    <a:pt x="169" y="316"/>
                    <a:pt x="169" y="316"/>
                    <a:pt x="169" y="316"/>
                  </a:cubicBezTo>
                  <a:cubicBezTo>
                    <a:pt x="176" y="316"/>
                    <a:pt x="181" y="311"/>
                    <a:pt x="182" y="305"/>
                  </a:cubicBezTo>
                  <a:cubicBezTo>
                    <a:pt x="197" y="235"/>
                    <a:pt x="253" y="184"/>
                    <a:pt x="253" y="111"/>
                  </a:cubicBezTo>
                  <a:cubicBezTo>
                    <a:pt x="253" y="51"/>
                    <a:pt x="201" y="0"/>
                    <a:pt x="126" y="0"/>
                  </a:cubicBezTo>
                  <a:close/>
                  <a:moveTo>
                    <a:pt x="113" y="285"/>
                  </a:moveTo>
                  <a:cubicBezTo>
                    <a:pt x="112" y="285"/>
                    <a:pt x="112" y="285"/>
                    <a:pt x="111" y="285"/>
                  </a:cubicBezTo>
                  <a:cubicBezTo>
                    <a:pt x="109" y="285"/>
                    <a:pt x="108" y="284"/>
                    <a:pt x="107" y="283"/>
                  </a:cubicBezTo>
                  <a:cubicBezTo>
                    <a:pt x="66" y="176"/>
                    <a:pt x="66" y="176"/>
                    <a:pt x="66" y="176"/>
                  </a:cubicBezTo>
                  <a:cubicBezTo>
                    <a:pt x="65" y="176"/>
                    <a:pt x="65" y="176"/>
                    <a:pt x="65" y="176"/>
                  </a:cubicBezTo>
                  <a:cubicBezTo>
                    <a:pt x="56" y="176"/>
                    <a:pt x="49" y="169"/>
                    <a:pt x="49" y="160"/>
                  </a:cubicBezTo>
                  <a:cubicBezTo>
                    <a:pt x="49" y="151"/>
                    <a:pt x="56" y="144"/>
                    <a:pt x="65" y="144"/>
                  </a:cubicBezTo>
                  <a:cubicBezTo>
                    <a:pt x="73" y="144"/>
                    <a:pt x="80" y="151"/>
                    <a:pt x="80" y="160"/>
                  </a:cubicBezTo>
                  <a:cubicBezTo>
                    <a:pt x="80" y="165"/>
                    <a:pt x="78" y="170"/>
                    <a:pt x="74" y="173"/>
                  </a:cubicBezTo>
                  <a:cubicBezTo>
                    <a:pt x="115" y="279"/>
                    <a:pt x="115" y="279"/>
                    <a:pt x="115" y="279"/>
                  </a:cubicBezTo>
                  <a:cubicBezTo>
                    <a:pt x="116" y="282"/>
                    <a:pt x="115" y="284"/>
                    <a:pt x="113" y="285"/>
                  </a:cubicBezTo>
                  <a:close/>
                  <a:moveTo>
                    <a:pt x="188" y="176"/>
                  </a:moveTo>
                  <a:cubicBezTo>
                    <a:pt x="187" y="176"/>
                    <a:pt x="187" y="176"/>
                    <a:pt x="187" y="176"/>
                  </a:cubicBezTo>
                  <a:cubicBezTo>
                    <a:pt x="145" y="283"/>
                    <a:pt x="145" y="283"/>
                    <a:pt x="145" y="283"/>
                  </a:cubicBezTo>
                  <a:cubicBezTo>
                    <a:pt x="145" y="284"/>
                    <a:pt x="143" y="285"/>
                    <a:pt x="141" y="285"/>
                  </a:cubicBezTo>
                  <a:cubicBezTo>
                    <a:pt x="141" y="285"/>
                    <a:pt x="140" y="285"/>
                    <a:pt x="140" y="285"/>
                  </a:cubicBezTo>
                  <a:cubicBezTo>
                    <a:pt x="137" y="284"/>
                    <a:pt x="136" y="282"/>
                    <a:pt x="137" y="279"/>
                  </a:cubicBezTo>
                  <a:cubicBezTo>
                    <a:pt x="178" y="173"/>
                    <a:pt x="178" y="173"/>
                    <a:pt x="178" y="173"/>
                  </a:cubicBezTo>
                  <a:cubicBezTo>
                    <a:pt x="174" y="170"/>
                    <a:pt x="172" y="165"/>
                    <a:pt x="172" y="160"/>
                  </a:cubicBezTo>
                  <a:cubicBezTo>
                    <a:pt x="172" y="151"/>
                    <a:pt x="179" y="144"/>
                    <a:pt x="188" y="144"/>
                  </a:cubicBezTo>
                  <a:cubicBezTo>
                    <a:pt x="197" y="144"/>
                    <a:pt x="204" y="151"/>
                    <a:pt x="204" y="160"/>
                  </a:cubicBezTo>
                  <a:cubicBezTo>
                    <a:pt x="204" y="169"/>
                    <a:pt x="197" y="176"/>
                    <a:pt x="188" y="17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5327651" y="4040189"/>
              <a:ext cx="230188" cy="2342088"/>
            </a:xfrm>
            <a:custGeom>
              <a:avLst/>
              <a:gdLst>
                <a:gd name="T0" fmla="*/ 0 w 104"/>
                <a:gd name="T1" fmla="*/ 0 h 1273"/>
                <a:gd name="T2" fmla="*/ 0 w 104"/>
                <a:gd name="T3" fmla="*/ 408 h 1273"/>
                <a:gd name="T4" fmla="*/ 52 w 104"/>
                <a:gd name="T5" fmla="*/ 460 h 1273"/>
                <a:gd name="T6" fmla="*/ 52 w 104"/>
                <a:gd name="T7" fmla="*/ 460 h 1273"/>
                <a:gd name="T8" fmla="*/ 104 w 104"/>
                <a:gd name="T9" fmla="*/ 512 h 1273"/>
                <a:gd name="T10" fmla="*/ 104 w 104"/>
                <a:gd name="T11" fmla="*/ 1273 h 1273"/>
              </a:gdLst>
              <a:ahLst/>
              <a:cxnLst>
                <a:cxn ang="0">
                  <a:pos x="T0" y="T1"/>
                </a:cxn>
                <a:cxn ang="0">
                  <a:pos x="T2" y="T3"/>
                </a:cxn>
                <a:cxn ang="0">
                  <a:pos x="T4" y="T5"/>
                </a:cxn>
                <a:cxn ang="0">
                  <a:pos x="T6" y="T7"/>
                </a:cxn>
                <a:cxn ang="0">
                  <a:pos x="T8" y="T9"/>
                </a:cxn>
                <a:cxn ang="0">
                  <a:pos x="T10" y="T11"/>
                </a:cxn>
              </a:cxnLst>
              <a:rect l="0" t="0" r="r" b="b"/>
              <a:pathLst>
                <a:path w="104" h="1273">
                  <a:moveTo>
                    <a:pt x="0" y="0"/>
                  </a:moveTo>
                  <a:cubicBezTo>
                    <a:pt x="0" y="408"/>
                    <a:pt x="0" y="408"/>
                    <a:pt x="0" y="408"/>
                  </a:cubicBezTo>
                  <a:cubicBezTo>
                    <a:pt x="0" y="437"/>
                    <a:pt x="23" y="460"/>
                    <a:pt x="52" y="460"/>
                  </a:cubicBezTo>
                  <a:cubicBezTo>
                    <a:pt x="52" y="460"/>
                    <a:pt x="52" y="460"/>
                    <a:pt x="52" y="460"/>
                  </a:cubicBezTo>
                  <a:cubicBezTo>
                    <a:pt x="81" y="460"/>
                    <a:pt x="104" y="483"/>
                    <a:pt x="104" y="512"/>
                  </a:cubicBezTo>
                  <a:cubicBezTo>
                    <a:pt x="104" y="1273"/>
                    <a:pt x="104" y="1273"/>
                    <a:pt x="104" y="1273"/>
                  </a:cubicBezTo>
                </a:path>
              </a:pathLst>
            </a:custGeom>
            <a:noFill/>
            <a:ln w="106363"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4681538" y="3109913"/>
              <a:ext cx="2043113" cy="3272363"/>
            </a:xfrm>
            <a:custGeom>
              <a:avLst/>
              <a:gdLst>
                <a:gd name="T0" fmla="*/ 0 w 922"/>
                <a:gd name="T1" fmla="*/ 0 h 1693"/>
                <a:gd name="T2" fmla="*/ 0 w 922"/>
                <a:gd name="T3" fmla="*/ 587 h 1693"/>
                <a:gd name="T4" fmla="*/ 77 w 922"/>
                <a:gd name="T5" fmla="*/ 663 h 1693"/>
                <a:gd name="T6" fmla="*/ 845 w 922"/>
                <a:gd name="T7" fmla="*/ 663 h 1693"/>
                <a:gd name="T8" fmla="*/ 922 w 922"/>
                <a:gd name="T9" fmla="*/ 740 h 1693"/>
                <a:gd name="T10" fmla="*/ 922 w 922"/>
                <a:gd name="T11" fmla="*/ 1693 h 1693"/>
              </a:gdLst>
              <a:ahLst/>
              <a:cxnLst>
                <a:cxn ang="0">
                  <a:pos x="T0" y="T1"/>
                </a:cxn>
                <a:cxn ang="0">
                  <a:pos x="T2" y="T3"/>
                </a:cxn>
                <a:cxn ang="0">
                  <a:pos x="T4" y="T5"/>
                </a:cxn>
                <a:cxn ang="0">
                  <a:pos x="T6" y="T7"/>
                </a:cxn>
                <a:cxn ang="0">
                  <a:pos x="T8" y="T9"/>
                </a:cxn>
                <a:cxn ang="0">
                  <a:pos x="T10" y="T11"/>
                </a:cxn>
              </a:cxnLst>
              <a:rect l="0" t="0" r="r" b="b"/>
              <a:pathLst>
                <a:path w="922" h="1693">
                  <a:moveTo>
                    <a:pt x="0" y="0"/>
                  </a:moveTo>
                  <a:cubicBezTo>
                    <a:pt x="0" y="587"/>
                    <a:pt x="0" y="587"/>
                    <a:pt x="0" y="587"/>
                  </a:cubicBezTo>
                  <a:cubicBezTo>
                    <a:pt x="0" y="629"/>
                    <a:pt x="35" y="663"/>
                    <a:pt x="77" y="663"/>
                  </a:cubicBezTo>
                  <a:cubicBezTo>
                    <a:pt x="845" y="663"/>
                    <a:pt x="845" y="663"/>
                    <a:pt x="845" y="663"/>
                  </a:cubicBezTo>
                  <a:cubicBezTo>
                    <a:pt x="887" y="663"/>
                    <a:pt x="922" y="698"/>
                    <a:pt x="922" y="740"/>
                  </a:cubicBezTo>
                  <a:cubicBezTo>
                    <a:pt x="922" y="1693"/>
                    <a:pt x="922" y="1693"/>
                    <a:pt x="922" y="1693"/>
                  </a:cubicBezTo>
                </a:path>
              </a:pathLst>
            </a:custGeom>
            <a:noFill/>
            <a:ln w="46038" cap="flat">
              <a:solidFill>
                <a:schemeClr val="accent6"/>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noEditPoints="1"/>
            </p:cNvSpPr>
            <p:nvPr/>
          </p:nvSpPr>
          <p:spPr bwMode="auto">
            <a:xfrm>
              <a:off x="4437063" y="2339975"/>
              <a:ext cx="492125" cy="606425"/>
            </a:xfrm>
            <a:custGeom>
              <a:avLst/>
              <a:gdLst>
                <a:gd name="T0" fmla="*/ 147 w 222"/>
                <a:gd name="T1" fmla="*/ 274 h 274"/>
                <a:gd name="T2" fmla="*/ 74 w 222"/>
                <a:gd name="T3" fmla="*/ 274 h 274"/>
                <a:gd name="T4" fmla="*/ 60 w 222"/>
                <a:gd name="T5" fmla="*/ 262 h 274"/>
                <a:gd name="T6" fmla="*/ 31 w 222"/>
                <a:gd name="T7" fmla="*/ 193 h 274"/>
                <a:gd name="T8" fmla="*/ 0 w 222"/>
                <a:gd name="T9" fmla="*/ 97 h 274"/>
                <a:gd name="T10" fmla="*/ 111 w 222"/>
                <a:gd name="T11" fmla="*/ 0 h 274"/>
                <a:gd name="T12" fmla="*/ 222 w 222"/>
                <a:gd name="T13" fmla="*/ 97 h 274"/>
                <a:gd name="T14" fmla="*/ 191 w 222"/>
                <a:gd name="T15" fmla="*/ 193 h 274"/>
                <a:gd name="T16" fmla="*/ 162 w 222"/>
                <a:gd name="T17" fmla="*/ 262 h 274"/>
                <a:gd name="T18" fmla="*/ 147 w 222"/>
                <a:gd name="T19" fmla="*/ 274 h 274"/>
                <a:gd name="T20" fmla="*/ 111 w 222"/>
                <a:gd name="T21" fmla="*/ 8 h 274"/>
                <a:gd name="T22" fmla="*/ 8 w 222"/>
                <a:gd name="T23" fmla="*/ 97 h 274"/>
                <a:gd name="T24" fmla="*/ 38 w 222"/>
                <a:gd name="T25" fmla="*/ 189 h 274"/>
                <a:gd name="T26" fmla="*/ 67 w 222"/>
                <a:gd name="T27" fmla="*/ 260 h 274"/>
                <a:gd name="T28" fmla="*/ 74 w 222"/>
                <a:gd name="T29" fmla="*/ 266 h 274"/>
                <a:gd name="T30" fmla="*/ 147 w 222"/>
                <a:gd name="T31" fmla="*/ 266 h 274"/>
                <a:gd name="T32" fmla="*/ 154 w 222"/>
                <a:gd name="T33" fmla="*/ 260 h 274"/>
                <a:gd name="T34" fmla="*/ 184 w 222"/>
                <a:gd name="T35" fmla="*/ 189 h 274"/>
                <a:gd name="T36" fmla="*/ 214 w 222"/>
                <a:gd name="T37" fmla="*/ 97 h 274"/>
                <a:gd name="T38" fmla="*/ 111 w 222"/>
                <a:gd name="T39" fmla="*/ 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274">
                  <a:moveTo>
                    <a:pt x="147" y="274"/>
                  </a:moveTo>
                  <a:cubicBezTo>
                    <a:pt x="74" y="274"/>
                    <a:pt x="74" y="274"/>
                    <a:pt x="74" y="274"/>
                  </a:cubicBezTo>
                  <a:cubicBezTo>
                    <a:pt x="67" y="274"/>
                    <a:pt x="61" y="269"/>
                    <a:pt x="60" y="262"/>
                  </a:cubicBezTo>
                  <a:cubicBezTo>
                    <a:pt x="54" y="237"/>
                    <a:pt x="43" y="215"/>
                    <a:pt x="31" y="193"/>
                  </a:cubicBezTo>
                  <a:cubicBezTo>
                    <a:pt x="16" y="164"/>
                    <a:pt x="0" y="133"/>
                    <a:pt x="0" y="97"/>
                  </a:cubicBezTo>
                  <a:cubicBezTo>
                    <a:pt x="0" y="38"/>
                    <a:pt x="44" y="0"/>
                    <a:pt x="111" y="0"/>
                  </a:cubicBezTo>
                  <a:cubicBezTo>
                    <a:pt x="174" y="0"/>
                    <a:pt x="222" y="41"/>
                    <a:pt x="222" y="97"/>
                  </a:cubicBezTo>
                  <a:cubicBezTo>
                    <a:pt x="222" y="133"/>
                    <a:pt x="206" y="164"/>
                    <a:pt x="191" y="193"/>
                  </a:cubicBezTo>
                  <a:cubicBezTo>
                    <a:pt x="179" y="215"/>
                    <a:pt x="167" y="237"/>
                    <a:pt x="162" y="262"/>
                  </a:cubicBezTo>
                  <a:cubicBezTo>
                    <a:pt x="161" y="269"/>
                    <a:pt x="155" y="274"/>
                    <a:pt x="147" y="274"/>
                  </a:cubicBezTo>
                  <a:close/>
                  <a:moveTo>
                    <a:pt x="111" y="8"/>
                  </a:moveTo>
                  <a:cubicBezTo>
                    <a:pt x="35" y="8"/>
                    <a:pt x="8" y="54"/>
                    <a:pt x="8" y="97"/>
                  </a:cubicBezTo>
                  <a:cubicBezTo>
                    <a:pt x="8" y="131"/>
                    <a:pt x="23" y="159"/>
                    <a:pt x="38" y="189"/>
                  </a:cubicBezTo>
                  <a:cubicBezTo>
                    <a:pt x="50" y="211"/>
                    <a:pt x="62" y="234"/>
                    <a:pt x="67" y="260"/>
                  </a:cubicBezTo>
                  <a:cubicBezTo>
                    <a:pt x="68" y="264"/>
                    <a:pt x="71" y="266"/>
                    <a:pt x="74" y="266"/>
                  </a:cubicBezTo>
                  <a:cubicBezTo>
                    <a:pt x="147" y="266"/>
                    <a:pt x="147" y="266"/>
                    <a:pt x="147" y="266"/>
                  </a:cubicBezTo>
                  <a:cubicBezTo>
                    <a:pt x="151" y="266"/>
                    <a:pt x="154" y="264"/>
                    <a:pt x="154" y="260"/>
                  </a:cubicBezTo>
                  <a:cubicBezTo>
                    <a:pt x="160" y="234"/>
                    <a:pt x="172" y="211"/>
                    <a:pt x="184" y="189"/>
                  </a:cubicBezTo>
                  <a:cubicBezTo>
                    <a:pt x="199" y="159"/>
                    <a:pt x="214" y="131"/>
                    <a:pt x="214" y="97"/>
                  </a:cubicBezTo>
                  <a:cubicBezTo>
                    <a:pt x="214" y="46"/>
                    <a:pt x="170" y="8"/>
                    <a:pt x="111" y="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4581526" y="2967038"/>
              <a:ext cx="203200" cy="61913"/>
            </a:xfrm>
            <a:custGeom>
              <a:avLst/>
              <a:gdLst>
                <a:gd name="T0" fmla="*/ 88 w 92"/>
                <a:gd name="T1" fmla="*/ 28 h 28"/>
                <a:gd name="T2" fmla="*/ 84 w 92"/>
                <a:gd name="T3" fmla="*/ 24 h 28"/>
                <a:gd name="T4" fmla="*/ 84 w 92"/>
                <a:gd name="T5" fmla="*/ 13 h 28"/>
                <a:gd name="T6" fmla="*/ 78 w 92"/>
                <a:gd name="T7" fmla="*/ 8 h 28"/>
                <a:gd name="T8" fmla="*/ 14 w 92"/>
                <a:gd name="T9" fmla="*/ 8 h 28"/>
                <a:gd name="T10" fmla="*/ 8 w 92"/>
                <a:gd name="T11" fmla="*/ 13 h 28"/>
                <a:gd name="T12" fmla="*/ 8 w 92"/>
                <a:gd name="T13" fmla="*/ 24 h 28"/>
                <a:gd name="T14" fmla="*/ 4 w 92"/>
                <a:gd name="T15" fmla="*/ 28 h 28"/>
                <a:gd name="T16" fmla="*/ 0 w 92"/>
                <a:gd name="T17" fmla="*/ 24 h 28"/>
                <a:gd name="T18" fmla="*/ 0 w 92"/>
                <a:gd name="T19" fmla="*/ 13 h 28"/>
                <a:gd name="T20" fmla="*/ 14 w 92"/>
                <a:gd name="T21" fmla="*/ 0 h 28"/>
                <a:gd name="T22" fmla="*/ 78 w 92"/>
                <a:gd name="T23" fmla="*/ 0 h 28"/>
                <a:gd name="T24" fmla="*/ 92 w 92"/>
                <a:gd name="T25" fmla="*/ 13 h 28"/>
                <a:gd name="T26" fmla="*/ 92 w 92"/>
                <a:gd name="T27" fmla="*/ 24 h 28"/>
                <a:gd name="T28" fmla="*/ 88 w 92"/>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28">
                  <a:moveTo>
                    <a:pt x="88" y="28"/>
                  </a:moveTo>
                  <a:cubicBezTo>
                    <a:pt x="86" y="28"/>
                    <a:pt x="84" y="26"/>
                    <a:pt x="84" y="24"/>
                  </a:cubicBezTo>
                  <a:cubicBezTo>
                    <a:pt x="84" y="13"/>
                    <a:pt x="84" y="13"/>
                    <a:pt x="84" y="13"/>
                  </a:cubicBezTo>
                  <a:cubicBezTo>
                    <a:pt x="84" y="10"/>
                    <a:pt x="81" y="8"/>
                    <a:pt x="78" y="8"/>
                  </a:cubicBezTo>
                  <a:cubicBezTo>
                    <a:pt x="14" y="8"/>
                    <a:pt x="14" y="8"/>
                    <a:pt x="14" y="8"/>
                  </a:cubicBezTo>
                  <a:cubicBezTo>
                    <a:pt x="10" y="8"/>
                    <a:pt x="8" y="10"/>
                    <a:pt x="8" y="13"/>
                  </a:cubicBezTo>
                  <a:cubicBezTo>
                    <a:pt x="8" y="24"/>
                    <a:pt x="8" y="24"/>
                    <a:pt x="8" y="24"/>
                  </a:cubicBezTo>
                  <a:cubicBezTo>
                    <a:pt x="8" y="26"/>
                    <a:pt x="6" y="28"/>
                    <a:pt x="4" y="28"/>
                  </a:cubicBezTo>
                  <a:cubicBezTo>
                    <a:pt x="2" y="28"/>
                    <a:pt x="0" y="26"/>
                    <a:pt x="0" y="24"/>
                  </a:cubicBezTo>
                  <a:cubicBezTo>
                    <a:pt x="0" y="13"/>
                    <a:pt x="0" y="13"/>
                    <a:pt x="0" y="13"/>
                  </a:cubicBezTo>
                  <a:cubicBezTo>
                    <a:pt x="0" y="6"/>
                    <a:pt x="6" y="0"/>
                    <a:pt x="14" y="0"/>
                  </a:cubicBezTo>
                  <a:cubicBezTo>
                    <a:pt x="78" y="0"/>
                    <a:pt x="78" y="0"/>
                    <a:pt x="78" y="0"/>
                  </a:cubicBezTo>
                  <a:cubicBezTo>
                    <a:pt x="86" y="0"/>
                    <a:pt x="92" y="6"/>
                    <a:pt x="92" y="13"/>
                  </a:cubicBezTo>
                  <a:cubicBezTo>
                    <a:pt x="92" y="24"/>
                    <a:pt x="92" y="24"/>
                    <a:pt x="92" y="24"/>
                  </a:cubicBezTo>
                  <a:cubicBezTo>
                    <a:pt x="92" y="26"/>
                    <a:pt x="90" y="28"/>
                    <a:pt x="88" y="28"/>
                  </a:cubicBezTo>
                  <a:close/>
                </a:path>
              </a:pathLst>
            </a:custGeom>
            <a:solidFill>
              <a:srgbClr val="8D8B8F"/>
            </a:solidFill>
            <a:ln w="9525">
              <a:solidFill>
                <a:srgbClr val="41404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noEditPoints="1"/>
            </p:cNvSpPr>
            <p:nvPr/>
          </p:nvSpPr>
          <p:spPr bwMode="auto">
            <a:xfrm>
              <a:off x="4581526" y="3011488"/>
              <a:ext cx="203200" cy="103188"/>
            </a:xfrm>
            <a:custGeom>
              <a:avLst/>
              <a:gdLst>
                <a:gd name="T0" fmla="*/ 79 w 92"/>
                <a:gd name="T1" fmla="*/ 47 h 47"/>
                <a:gd name="T2" fmla="*/ 12 w 92"/>
                <a:gd name="T3" fmla="*/ 47 h 47"/>
                <a:gd name="T4" fmla="*/ 0 w 92"/>
                <a:gd name="T5" fmla="*/ 35 h 47"/>
                <a:gd name="T6" fmla="*/ 0 w 92"/>
                <a:gd name="T7" fmla="*/ 4 h 47"/>
                <a:gd name="T8" fmla="*/ 4 w 92"/>
                <a:gd name="T9" fmla="*/ 0 h 47"/>
                <a:gd name="T10" fmla="*/ 88 w 92"/>
                <a:gd name="T11" fmla="*/ 0 h 47"/>
                <a:gd name="T12" fmla="*/ 92 w 92"/>
                <a:gd name="T13" fmla="*/ 4 h 47"/>
                <a:gd name="T14" fmla="*/ 92 w 92"/>
                <a:gd name="T15" fmla="*/ 35 h 47"/>
                <a:gd name="T16" fmla="*/ 79 w 92"/>
                <a:gd name="T17" fmla="*/ 47 h 47"/>
                <a:gd name="T18" fmla="*/ 8 w 92"/>
                <a:gd name="T19" fmla="*/ 8 h 47"/>
                <a:gd name="T20" fmla="*/ 8 w 92"/>
                <a:gd name="T21" fmla="*/ 35 h 47"/>
                <a:gd name="T22" fmla="*/ 12 w 92"/>
                <a:gd name="T23" fmla="*/ 39 h 47"/>
                <a:gd name="T24" fmla="*/ 79 w 92"/>
                <a:gd name="T25" fmla="*/ 39 h 47"/>
                <a:gd name="T26" fmla="*/ 84 w 92"/>
                <a:gd name="T27" fmla="*/ 35 h 47"/>
                <a:gd name="T28" fmla="*/ 84 w 92"/>
                <a:gd name="T29" fmla="*/ 8 h 47"/>
                <a:gd name="T30" fmla="*/ 8 w 92"/>
                <a:gd name="T3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47">
                  <a:moveTo>
                    <a:pt x="79" y="47"/>
                  </a:moveTo>
                  <a:cubicBezTo>
                    <a:pt x="12" y="47"/>
                    <a:pt x="12" y="47"/>
                    <a:pt x="12" y="47"/>
                  </a:cubicBezTo>
                  <a:cubicBezTo>
                    <a:pt x="6" y="47"/>
                    <a:pt x="0" y="41"/>
                    <a:pt x="0" y="35"/>
                  </a:cubicBezTo>
                  <a:cubicBezTo>
                    <a:pt x="0" y="4"/>
                    <a:pt x="0" y="4"/>
                    <a:pt x="0" y="4"/>
                  </a:cubicBezTo>
                  <a:cubicBezTo>
                    <a:pt x="0" y="1"/>
                    <a:pt x="2" y="0"/>
                    <a:pt x="4" y="0"/>
                  </a:cubicBezTo>
                  <a:cubicBezTo>
                    <a:pt x="88" y="0"/>
                    <a:pt x="88" y="0"/>
                    <a:pt x="88" y="0"/>
                  </a:cubicBezTo>
                  <a:cubicBezTo>
                    <a:pt x="90" y="0"/>
                    <a:pt x="92" y="1"/>
                    <a:pt x="92" y="4"/>
                  </a:cubicBezTo>
                  <a:cubicBezTo>
                    <a:pt x="92" y="35"/>
                    <a:pt x="92" y="35"/>
                    <a:pt x="92" y="35"/>
                  </a:cubicBezTo>
                  <a:cubicBezTo>
                    <a:pt x="92" y="41"/>
                    <a:pt x="86" y="47"/>
                    <a:pt x="79" y="47"/>
                  </a:cubicBezTo>
                  <a:close/>
                  <a:moveTo>
                    <a:pt x="8" y="8"/>
                  </a:moveTo>
                  <a:cubicBezTo>
                    <a:pt x="8" y="35"/>
                    <a:pt x="8" y="35"/>
                    <a:pt x="8" y="35"/>
                  </a:cubicBezTo>
                  <a:cubicBezTo>
                    <a:pt x="8" y="37"/>
                    <a:pt x="10" y="39"/>
                    <a:pt x="12" y="39"/>
                  </a:cubicBezTo>
                  <a:cubicBezTo>
                    <a:pt x="79" y="39"/>
                    <a:pt x="79" y="39"/>
                    <a:pt x="79" y="39"/>
                  </a:cubicBezTo>
                  <a:cubicBezTo>
                    <a:pt x="82" y="39"/>
                    <a:pt x="84" y="37"/>
                    <a:pt x="84" y="35"/>
                  </a:cubicBezTo>
                  <a:cubicBezTo>
                    <a:pt x="84" y="8"/>
                    <a:pt x="84" y="8"/>
                    <a:pt x="84" y="8"/>
                  </a:cubicBezTo>
                  <a:lnTo>
                    <a:pt x="8" y="8"/>
                  </a:lnTo>
                  <a:close/>
                </a:path>
              </a:pathLst>
            </a:custGeom>
            <a:solidFill>
              <a:srgbClr val="8D8B8F"/>
            </a:solidFill>
            <a:ln w="9525">
              <a:solidFill>
                <a:srgbClr val="41404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4586288" y="3051175"/>
              <a:ext cx="195263" cy="17463"/>
            </a:xfrm>
            <a:custGeom>
              <a:avLst/>
              <a:gdLst>
                <a:gd name="T0" fmla="*/ 84 w 88"/>
                <a:gd name="T1" fmla="*/ 8 h 8"/>
                <a:gd name="T2" fmla="*/ 4 w 88"/>
                <a:gd name="T3" fmla="*/ 8 h 8"/>
                <a:gd name="T4" fmla="*/ 0 w 88"/>
                <a:gd name="T5" fmla="*/ 4 h 8"/>
                <a:gd name="T6" fmla="*/ 4 w 88"/>
                <a:gd name="T7" fmla="*/ 0 h 8"/>
                <a:gd name="T8" fmla="*/ 84 w 88"/>
                <a:gd name="T9" fmla="*/ 0 h 8"/>
                <a:gd name="T10" fmla="*/ 88 w 88"/>
                <a:gd name="T11" fmla="*/ 4 h 8"/>
                <a:gd name="T12" fmla="*/ 84 w 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8" h="8">
                  <a:moveTo>
                    <a:pt x="84" y="8"/>
                  </a:moveTo>
                  <a:cubicBezTo>
                    <a:pt x="4" y="8"/>
                    <a:pt x="4" y="8"/>
                    <a:pt x="4" y="8"/>
                  </a:cubicBezTo>
                  <a:cubicBezTo>
                    <a:pt x="2" y="8"/>
                    <a:pt x="0" y="6"/>
                    <a:pt x="0" y="4"/>
                  </a:cubicBezTo>
                  <a:cubicBezTo>
                    <a:pt x="0" y="2"/>
                    <a:pt x="2" y="0"/>
                    <a:pt x="4" y="0"/>
                  </a:cubicBezTo>
                  <a:cubicBezTo>
                    <a:pt x="84" y="0"/>
                    <a:pt x="84" y="0"/>
                    <a:pt x="84" y="0"/>
                  </a:cubicBezTo>
                  <a:cubicBezTo>
                    <a:pt x="86" y="0"/>
                    <a:pt x="88" y="2"/>
                    <a:pt x="88" y="4"/>
                  </a:cubicBezTo>
                  <a:cubicBezTo>
                    <a:pt x="88" y="6"/>
                    <a:pt x="86" y="8"/>
                    <a:pt x="84" y="8"/>
                  </a:cubicBezTo>
                  <a:close/>
                </a:path>
              </a:pathLst>
            </a:custGeom>
            <a:solidFill>
              <a:srgbClr val="8D8B8F"/>
            </a:solidFill>
            <a:ln w="9525">
              <a:solidFill>
                <a:srgbClr val="41404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4700588" y="2636838"/>
              <a:ext cx="106363" cy="246063"/>
            </a:xfrm>
            <a:custGeom>
              <a:avLst/>
              <a:gdLst>
                <a:gd name="T0" fmla="*/ 5 w 48"/>
                <a:gd name="T1" fmla="*/ 111 h 111"/>
                <a:gd name="T2" fmla="*/ 3 w 48"/>
                <a:gd name="T3" fmla="*/ 110 h 111"/>
                <a:gd name="T4" fmla="*/ 1 w 48"/>
                <a:gd name="T5" fmla="*/ 105 h 111"/>
                <a:gd name="T6" fmla="*/ 40 w 48"/>
                <a:gd name="T7" fmla="*/ 3 h 111"/>
                <a:gd name="T8" fmla="*/ 45 w 48"/>
                <a:gd name="T9" fmla="*/ 1 h 111"/>
                <a:gd name="T10" fmla="*/ 48 w 48"/>
                <a:gd name="T11" fmla="*/ 6 h 111"/>
                <a:gd name="T12" fmla="*/ 8 w 48"/>
                <a:gd name="T13" fmla="*/ 108 h 111"/>
                <a:gd name="T14" fmla="*/ 5 w 48"/>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1">
                  <a:moveTo>
                    <a:pt x="5" y="111"/>
                  </a:moveTo>
                  <a:cubicBezTo>
                    <a:pt x="4" y="111"/>
                    <a:pt x="4" y="111"/>
                    <a:pt x="3" y="110"/>
                  </a:cubicBezTo>
                  <a:cubicBezTo>
                    <a:pt x="1" y="110"/>
                    <a:pt x="0" y="107"/>
                    <a:pt x="1" y="105"/>
                  </a:cubicBezTo>
                  <a:cubicBezTo>
                    <a:pt x="40" y="3"/>
                    <a:pt x="40" y="3"/>
                    <a:pt x="40" y="3"/>
                  </a:cubicBezTo>
                  <a:cubicBezTo>
                    <a:pt x="41" y="1"/>
                    <a:pt x="43" y="0"/>
                    <a:pt x="45" y="1"/>
                  </a:cubicBezTo>
                  <a:cubicBezTo>
                    <a:pt x="47" y="2"/>
                    <a:pt x="48" y="4"/>
                    <a:pt x="48" y="6"/>
                  </a:cubicBezTo>
                  <a:cubicBezTo>
                    <a:pt x="8" y="108"/>
                    <a:pt x="8" y="108"/>
                    <a:pt x="8" y="108"/>
                  </a:cubicBezTo>
                  <a:cubicBezTo>
                    <a:pt x="8" y="110"/>
                    <a:pt x="6" y="111"/>
                    <a:pt x="5" y="111"/>
                  </a:cubicBezTo>
                  <a:close/>
                </a:path>
              </a:pathLst>
            </a:custGeom>
            <a:solidFill>
              <a:srgbClr val="8D8B8F"/>
            </a:solidFill>
            <a:ln w="9525">
              <a:solidFill>
                <a:srgbClr val="41404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4557713" y="2636838"/>
              <a:ext cx="107950" cy="246063"/>
            </a:xfrm>
            <a:custGeom>
              <a:avLst/>
              <a:gdLst>
                <a:gd name="T0" fmla="*/ 44 w 49"/>
                <a:gd name="T1" fmla="*/ 111 h 111"/>
                <a:gd name="T2" fmla="*/ 41 w 49"/>
                <a:gd name="T3" fmla="*/ 108 h 111"/>
                <a:gd name="T4" fmla="*/ 1 w 49"/>
                <a:gd name="T5" fmla="*/ 6 h 111"/>
                <a:gd name="T6" fmla="*/ 3 w 49"/>
                <a:gd name="T7" fmla="*/ 1 h 111"/>
                <a:gd name="T8" fmla="*/ 9 w 49"/>
                <a:gd name="T9" fmla="*/ 3 h 111"/>
                <a:gd name="T10" fmla="*/ 48 w 49"/>
                <a:gd name="T11" fmla="*/ 105 h 111"/>
                <a:gd name="T12" fmla="*/ 46 w 49"/>
                <a:gd name="T13" fmla="*/ 110 h 111"/>
                <a:gd name="T14" fmla="*/ 44 w 49"/>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11">
                  <a:moveTo>
                    <a:pt x="44" y="111"/>
                  </a:moveTo>
                  <a:cubicBezTo>
                    <a:pt x="43" y="111"/>
                    <a:pt x="41" y="110"/>
                    <a:pt x="41" y="108"/>
                  </a:cubicBezTo>
                  <a:cubicBezTo>
                    <a:pt x="1" y="6"/>
                    <a:pt x="1" y="6"/>
                    <a:pt x="1" y="6"/>
                  </a:cubicBezTo>
                  <a:cubicBezTo>
                    <a:pt x="0" y="4"/>
                    <a:pt x="1" y="2"/>
                    <a:pt x="3" y="1"/>
                  </a:cubicBezTo>
                  <a:cubicBezTo>
                    <a:pt x="5" y="0"/>
                    <a:pt x="8" y="1"/>
                    <a:pt x="9" y="3"/>
                  </a:cubicBezTo>
                  <a:cubicBezTo>
                    <a:pt x="48" y="105"/>
                    <a:pt x="48" y="105"/>
                    <a:pt x="48" y="105"/>
                  </a:cubicBezTo>
                  <a:cubicBezTo>
                    <a:pt x="49" y="107"/>
                    <a:pt x="48" y="110"/>
                    <a:pt x="46" y="110"/>
                  </a:cubicBezTo>
                  <a:cubicBezTo>
                    <a:pt x="45" y="111"/>
                    <a:pt x="45" y="111"/>
                    <a:pt x="44" y="111"/>
                  </a:cubicBezTo>
                  <a:close/>
                </a:path>
              </a:pathLst>
            </a:custGeom>
            <a:solidFill>
              <a:schemeClr val="accent6">
                <a:lumMod val="60000"/>
                <a:lumOff val="40000"/>
              </a:schemeClr>
            </a:solid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0"/>
            <p:cNvSpPr>
              <a:spLocks noChangeArrowheads="1"/>
            </p:cNvSpPr>
            <p:nvPr/>
          </p:nvSpPr>
          <p:spPr bwMode="auto">
            <a:xfrm>
              <a:off x="4770438" y="2616200"/>
              <a:ext cx="57150" cy="60325"/>
            </a:xfrm>
            <a:prstGeom prst="ellipse">
              <a:avLst/>
            </a:prstGeom>
            <a:solidFill>
              <a:srgbClr val="8D8B8F"/>
            </a:solidFill>
            <a:ln w="9525">
              <a:solidFill>
                <a:srgbClr val="41404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1"/>
            <p:cNvSpPr>
              <a:spLocks noChangeArrowheads="1"/>
            </p:cNvSpPr>
            <p:nvPr/>
          </p:nvSpPr>
          <p:spPr bwMode="auto">
            <a:xfrm>
              <a:off x="4537076" y="2616200"/>
              <a:ext cx="60325" cy="60325"/>
            </a:xfrm>
            <a:prstGeom prst="ellipse">
              <a:avLst/>
            </a:prstGeom>
            <a:solidFill>
              <a:srgbClr val="8D8B8F"/>
            </a:solidFill>
            <a:ln w="9525">
              <a:solidFill>
                <a:srgbClr val="41404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7542213" y="5167313"/>
              <a:ext cx="365125" cy="47625"/>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7600951" y="5235575"/>
              <a:ext cx="246063" cy="49213"/>
            </a:xfrm>
            <a:custGeom>
              <a:avLst/>
              <a:gdLst>
                <a:gd name="T0" fmla="*/ 102 w 111"/>
                <a:gd name="T1" fmla="*/ 22 h 22"/>
                <a:gd name="T2" fmla="*/ 9 w 111"/>
                <a:gd name="T3" fmla="*/ 22 h 22"/>
                <a:gd name="T4" fmla="*/ 0 w 111"/>
                <a:gd name="T5" fmla="*/ 13 h 22"/>
                <a:gd name="T6" fmla="*/ 0 w 111"/>
                <a:gd name="T7" fmla="*/ 9 h 22"/>
                <a:gd name="T8" fmla="*/ 9 w 111"/>
                <a:gd name="T9" fmla="*/ 0 h 22"/>
                <a:gd name="T10" fmla="*/ 102 w 111"/>
                <a:gd name="T11" fmla="*/ 0 h 22"/>
                <a:gd name="T12" fmla="*/ 111 w 111"/>
                <a:gd name="T13" fmla="*/ 9 h 22"/>
                <a:gd name="T14" fmla="*/ 111 w 111"/>
                <a:gd name="T15" fmla="*/ 13 h 22"/>
                <a:gd name="T16" fmla="*/ 102 w 1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2">
                  <a:moveTo>
                    <a:pt x="102" y="22"/>
                  </a:moveTo>
                  <a:cubicBezTo>
                    <a:pt x="9" y="22"/>
                    <a:pt x="9" y="22"/>
                    <a:pt x="9" y="22"/>
                  </a:cubicBezTo>
                  <a:cubicBezTo>
                    <a:pt x="4" y="22"/>
                    <a:pt x="0" y="18"/>
                    <a:pt x="0" y="13"/>
                  </a:cubicBezTo>
                  <a:cubicBezTo>
                    <a:pt x="0" y="9"/>
                    <a:pt x="0" y="9"/>
                    <a:pt x="0" y="9"/>
                  </a:cubicBezTo>
                  <a:cubicBezTo>
                    <a:pt x="0" y="4"/>
                    <a:pt x="4" y="0"/>
                    <a:pt x="9" y="0"/>
                  </a:cubicBezTo>
                  <a:cubicBezTo>
                    <a:pt x="102" y="0"/>
                    <a:pt x="102" y="0"/>
                    <a:pt x="102" y="0"/>
                  </a:cubicBezTo>
                  <a:cubicBezTo>
                    <a:pt x="107" y="0"/>
                    <a:pt x="111" y="4"/>
                    <a:pt x="111" y="9"/>
                  </a:cubicBezTo>
                  <a:cubicBezTo>
                    <a:pt x="111" y="13"/>
                    <a:pt x="111" y="13"/>
                    <a:pt x="111" y="13"/>
                  </a:cubicBezTo>
                  <a:cubicBezTo>
                    <a:pt x="111" y="18"/>
                    <a:pt x="107" y="22"/>
                    <a:pt x="102" y="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7542213" y="5100638"/>
              <a:ext cx="365125" cy="49213"/>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noEditPoints="1"/>
            </p:cNvSpPr>
            <p:nvPr/>
          </p:nvSpPr>
          <p:spPr bwMode="auto">
            <a:xfrm>
              <a:off x="7300913" y="3971925"/>
              <a:ext cx="847725" cy="1108075"/>
            </a:xfrm>
            <a:custGeom>
              <a:avLst/>
              <a:gdLst>
                <a:gd name="T0" fmla="*/ 273 w 383"/>
                <a:gd name="T1" fmla="*/ 479 h 501"/>
                <a:gd name="T2" fmla="*/ 271 w 383"/>
                <a:gd name="T3" fmla="*/ 479 h 501"/>
                <a:gd name="T4" fmla="*/ 383 w 383"/>
                <a:gd name="T5" fmla="*/ 177 h 501"/>
                <a:gd name="T6" fmla="*/ 192 w 383"/>
                <a:gd name="T7" fmla="*/ 0 h 501"/>
                <a:gd name="T8" fmla="*/ 0 w 383"/>
                <a:gd name="T9" fmla="*/ 177 h 501"/>
                <a:gd name="T10" fmla="*/ 112 w 383"/>
                <a:gd name="T11" fmla="*/ 479 h 501"/>
                <a:gd name="T12" fmla="*/ 110 w 383"/>
                <a:gd name="T13" fmla="*/ 479 h 501"/>
                <a:gd name="T14" fmla="*/ 97 w 383"/>
                <a:gd name="T15" fmla="*/ 490 h 501"/>
                <a:gd name="T16" fmla="*/ 110 w 383"/>
                <a:gd name="T17" fmla="*/ 501 h 501"/>
                <a:gd name="T18" fmla="*/ 273 w 383"/>
                <a:gd name="T19" fmla="*/ 501 h 501"/>
                <a:gd name="T20" fmla="*/ 286 w 383"/>
                <a:gd name="T21" fmla="*/ 490 h 501"/>
                <a:gd name="T22" fmla="*/ 273 w 383"/>
                <a:gd name="T23" fmla="*/ 479 h 501"/>
                <a:gd name="T24" fmla="*/ 255 w 383"/>
                <a:gd name="T25" fmla="*/ 303 h 501"/>
                <a:gd name="T26" fmla="*/ 215 w 383"/>
                <a:gd name="T27" fmla="*/ 381 h 501"/>
                <a:gd name="T28" fmla="*/ 215 w 383"/>
                <a:gd name="T29" fmla="*/ 470 h 501"/>
                <a:gd name="T30" fmla="*/ 208 w 383"/>
                <a:gd name="T31" fmla="*/ 476 h 501"/>
                <a:gd name="T32" fmla="*/ 201 w 383"/>
                <a:gd name="T33" fmla="*/ 470 h 501"/>
                <a:gd name="T34" fmla="*/ 201 w 383"/>
                <a:gd name="T35" fmla="*/ 380 h 501"/>
                <a:gd name="T36" fmla="*/ 202 w 383"/>
                <a:gd name="T37" fmla="*/ 377 h 501"/>
                <a:gd name="T38" fmla="*/ 238 w 383"/>
                <a:gd name="T39" fmla="*/ 307 h 501"/>
                <a:gd name="T40" fmla="*/ 145 w 383"/>
                <a:gd name="T41" fmla="*/ 307 h 501"/>
                <a:gd name="T42" fmla="*/ 181 w 383"/>
                <a:gd name="T43" fmla="*/ 377 h 501"/>
                <a:gd name="T44" fmla="*/ 182 w 383"/>
                <a:gd name="T45" fmla="*/ 380 h 501"/>
                <a:gd name="T46" fmla="*/ 182 w 383"/>
                <a:gd name="T47" fmla="*/ 470 h 501"/>
                <a:gd name="T48" fmla="*/ 175 w 383"/>
                <a:gd name="T49" fmla="*/ 476 h 501"/>
                <a:gd name="T50" fmla="*/ 168 w 383"/>
                <a:gd name="T51" fmla="*/ 470 h 501"/>
                <a:gd name="T52" fmla="*/ 168 w 383"/>
                <a:gd name="T53" fmla="*/ 381 h 501"/>
                <a:gd name="T54" fmla="*/ 128 w 383"/>
                <a:gd name="T55" fmla="*/ 303 h 501"/>
                <a:gd name="T56" fmla="*/ 128 w 383"/>
                <a:gd name="T57" fmla="*/ 297 h 501"/>
                <a:gd name="T58" fmla="*/ 134 w 383"/>
                <a:gd name="T59" fmla="*/ 294 h 501"/>
                <a:gd name="T60" fmla="*/ 249 w 383"/>
                <a:gd name="T61" fmla="*/ 294 h 501"/>
                <a:gd name="T62" fmla="*/ 255 w 383"/>
                <a:gd name="T63" fmla="*/ 297 h 501"/>
                <a:gd name="T64" fmla="*/ 255 w 383"/>
                <a:gd name="T65" fmla="*/ 30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 h="501">
                  <a:moveTo>
                    <a:pt x="273" y="479"/>
                  </a:moveTo>
                  <a:cubicBezTo>
                    <a:pt x="271" y="479"/>
                    <a:pt x="271" y="479"/>
                    <a:pt x="271" y="479"/>
                  </a:cubicBezTo>
                  <a:cubicBezTo>
                    <a:pt x="271" y="363"/>
                    <a:pt x="383" y="290"/>
                    <a:pt x="383" y="177"/>
                  </a:cubicBezTo>
                  <a:cubicBezTo>
                    <a:pt x="383" y="97"/>
                    <a:pt x="305" y="0"/>
                    <a:pt x="192" y="0"/>
                  </a:cubicBezTo>
                  <a:cubicBezTo>
                    <a:pt x="62" y="0"/>
                    <a:pt x="0" y="97"/>
                    <a:pt x="0" y="177"/>
                  </a:cubicBezTo>
                  <a:cubicBezTo>
                    <a:pt x="0" y="290"/>
                    <a:pt x="112" y="363"/>
                    <a:pt x="112" y="479"/>
                  </a:cubicBezTo>
                  <a:cubicBezTo>
                    <a:pt x="110" y="479"/>
                    <a:pt x="110" y="479"/>
                    <a:pt x="110" y="479"/>
                  </a:cubicBezTo>
                  <a:cubicBezTo>
                    <a:pt x="103" y="479"/>
                    <a:pt x="97" y="484"/>
                    <a:pt x="97" y="490"/>
                  </a:cubicBezTo>
                  <a:cubicBezTo>
                    <a:pt x="97" y="496"/>
                    <a:pt x="103" y="501"/>
                    <a:pt x="110" y="501"/>
                  </a:cubicBezTo>
                  <a:cubicBezTo>
                    <a:pt x="273" y="501"/>
                    <a:pt x="273" y="501"/>
                    <a:pt x="273" y="501"/>
                  </a:cubicBezTo>
                  <a:cubicBezTo>
                    <a:pt x="280" y="501"/>
                    <a:pt x="286" y="496"/>
                    <a:pt x="286" y="490"/>
                  </a:cubicBezTo>
                  <a:cubicBezTo>
                    <a:pt x="286" y="484"/>
                    <a:pt x="280" y="479"/>
                    <a:pt x="273" y="479"/>
                  </a:cubicBezTo>
                  <a:close/>
                  <a:moveTo>
                    <a:pt x="255" y="303"/>
                  </a:moveTo>
                  <a:cubicBezTo>
                    <a:pt x="215" y="381"/>
                    <a:pt x="215" y="381"/>
                    <a:pt x="215" y="381"/>
                  </a:cubicBezTo>
                  <a:cubicBezTo>
                    <a:pt x="215" y="470"/>
                    <a:pt x="215" y="470"/>
                    <a:pt x="215" y="470"/>
                  </a:cubicBezTo>
                  <a:cubicBezTo>
                    <a:pt x="215" y="473"/>
                    <a:pt x="212" y="476"/>
                    <a:pt x="208" y="476"/>
                  </a:cubicBezTo>
                  <a:cubicBezTo>
                    <a:pt x="204" y="476"/>
                    <a:pt x="201" y="473"/>
                    <a:pt x="201" y="470"/>
                  </a:cubicBezTo>
                  <a:cubicBezTo>
                    <a:pt x="201" y="380"/>
                    <a:pt x="201" y="380"/>
                    <a:pt x="201" y="380"/>
                  </a:cubicBezTo>
                  <a:cubicBezTo>
                    <a:pt x="201" y="379"/>
                    <a:pt x="202" y="377"/>
                    <a:pt x="202" y="377"/>
                  </a:cubicBezTo>
                  <a:cubicBezTo>
                    <a:pt x="238" y="307"/>
                    <a:pt x="238" y="307"/>
                    <a:pt x="238" y="307"/>
                  </a:cubicBezTo>
                  <a:cubicBezTo>
                    <a:pt x="145" y="307"/>
                    <a:pt x="145" y="307"/>
                    <a:pt x="145" y="307"/>
                  </a:cubicBezTo>
                  <a:cubicBezTo>
                    <a:pt x="181" y="377"/>
                    <a:pt x="181" y="377"/>
                    <a:pt x="181" y="377"/>
                  </a:cubicBezTo>
                  <a:cubicBezTo>
                    <a:pt x="181" y="377"/>
                    <a:pt x="182" y="379"/>
                    <a:pt x="182" y="380"/>
                  </a:cubicBezTo>
                  <a:cubicBezTo>
                    <a:pt x="182" y="470"/>
                    <a:pt x="182" y="470"/>
                    <a:pt x="182" y="470"/>
                  </a:cubicBezTo>
                  <a:cubicBezTo>
                    <a:pt x="182" y="473"/>
                    <a:pt x="179" y="476"/>
                    <a:pt x="175" y="476"/>
                  </a:cubicBezTo>
                  <a:cubicBezTo>
                    <a:pt x="171" y="476"/>
                    <a:pt x="168" y="473"/>
                    <a:pt x="168" y="470"/>
                  </a:cubicBezTo>
                  <a:cubicBezTo>
                    <a:pt x="168" y="381"/>
                    <a:pt x="168" y="381"/>
                    <a:pt x="168" y="381"/>
                  </a:cubicBezTo>
                  <a:cubicBezTo>
                    <a:pt x="128" y="303"/>
                    <a:pt x="128" y="303"/>
                    <a:pt x="128" y="303"/>
                  </a:cubicBezTo>
                  <a:cubicBezTo>
                    <a:pt x="127" y="301"/>
                    <a:pt x="127" y="299"/>
                    <a:pt x="128" y="297"/>
                  </a:cubicBezTo>
                  <a:cubicBezTo>
                    <a:pt x="130" y="295"/>
                    <a:pt x="132" y="294"/>
                    <a:pt x="134" y="294"/>
                  </a:cubicBezTo>
                  <a:cubicBezTo>
                    <a:pt x="249" y="294"/>
                    <a:pt x="249" y="294"/>
                    <a:pt x="249" y="294"/>
                  </a:cubicBezTo>
                  <a:cubicBezTo>
                    <a:pt x="251" y="294"/>
                    <a:pt x="253" y="295"/>
                    <a:pt x="255" y="297"/>
                  </a:cubicBezTo>
                  <a:cubicBezTo>
                    <a:pt x="256" y="299"/>
                    <a:pt x="256" y="301"/>
                    <a:pt x="255" y="3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6278563" y="5275263"/>
              <a:ext cx="1447800" cy="1107013"/>
            </a:xfrm>
            <a:custGeom>
              <a:avLst/>
              <a:gdLst>
                <a:gd name="T0" fmla="*/ 653 w 653"/>
                <a:gd name="T1" fmla="*/ 0 h 715"/>
                <a:gd name="T2" fmla="*/ 653 w 653"/>
                <a:gd name="T3" fmla="*/ 180 h 715"/>
                <a:gd name="T4" fmla="*/ 512 w 653"/>
                <a:gd name="T5" fmla="*/ 320 h 715"/>
                <a:gd name="T6" fmla="*/ 141 w 653"/>
                <a:gd name="T7" fmla="*/ 320 h 715"/>
                <a:gd name="T8" fmla="*/ 0 w 653"/>
                <a:gd name="T9" fmla="*/ 460 h 715"/>
                <a:gd name="T10" fmla="*/ 0 w 653"/>
                <a:gd name="T11" fmla="*/ 715 h 715"/>
              </a:gdLst>
              <a:ahLst/>
              <a:cxnLst>
                <a:cxn ang="0">
                  <a:pos x="T0" y="T1"/>
                </a:cxn>
                <a:cxn ang="0">
                  <a:pos x="T2" y="T3"/>
                </a:cxn>
                <a:cxn ang="0">
                  <a:pos x="T4" y="T5"/>
                </a:cxn>
                <a:cxn ang="0">
                  <a:pos x="T6" y="T7"/>
                </a:cxn>
                <a:cxn ang="0">
                  <a:pos x="T8" y="T9"/>
                </a:cxn>
                <a:cxn ang="0">
                  <a:pos x="T10" y="T11"/>
                </a:cxn>
              </a:cxnLst>
              <a:rect l="0" t="0" r="r" b="b"/>
              <a:pathLst>
                <a:path w="653" h="715">
                  <a:moveTo>
                    <a:pt x="653" y="0"/>
                  </a:moveTo>
                  <a:cubicBezTo>
                    <a:pt x="653" y="180"/>
                    <a:pt x="653" y="180"/>
                    <a:pt x="653" y="180"/>
                  </a:cubicBezTo>
                  <a:cubicBezTo>
                    <a:pt x="653" y="257"/>
                    <a:pt x="590" y="320"/>
                    <a:pt x="512" y="320"/>
                  </a:cubicBezTo>
                  <a:cubicBezTo>
                    <a:pt x="141" y="320"/>
                    <a:pt x="141" y="320"/>
                    <a:pt x="141" y="320"/>
                  </a:cubicBezTo>
                  <a:cubicBezTo>
                    <a:pt x="63" y="320"/>
                    <a:pt x="0" y="383"/>
                    <a:pt x="0" y="460"/>
                  </a:cubicBezTo>
                  <a:cubicBezTo>
                    <a:pt x="0" y="715"/>
                    <a:pt x="0" y="715"/>
                    <a:pt x="0" y="715"/>
                  </a:cubicBezTo>
                </a:path>
              </a:pathLst>
            </a:custGeom>
            <a:noFill/>
            <a:ln w="889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6910388" y="4354513"/>
              <a:ext cx="196850" cy="38100"/>
            </a:xfrm>
            <a:custGeom>
              <a:avLst/>
              <a:gdLst>
                <a:gd name="T0" fmla="*/ 0 w 89"/>
                <a:gd name="T1" fmla="*/ 17 h 17"/>
                <a:gd name="T2" fmla="*/ 89 w 89"/>
                <a:gd name="T3" fmla="*/ 17 h 17"/>
                <a:gd name="T4" fmla="*/ 89 w 89"/>
                <a:gd name="T5" fmla="*/ 17 h 17"/>
                <a:gd name="T6" fmla="*/ 89 w 89"/>
                <a:gd name="T7" fmla="*/ 10 h 17"/>
                <a:gd name="T8" fmla="*/ 79 w 89"/>
                <a:gd name="T9" fmla="*/ 0 h 17"/>
                <a:gd name="T10" fmla="*/ 10 w 89"/>
                <a:gd name="T11" fmla="*/ 0 h 17"/>
                <a:gd name="T12" fmla="*/ 0 w 89"/>
                <a:gd name="T13" fmla="*/ 10 h 17"/>
                <a:gd name="T14" fmla="*/ 0 w 8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7">
                  <a:moveTo>
                    <a:pt x="0" y="17"/>
                  </a:moveTo>
                  <a:cubicBezTo>
                    <a:pt x="89" y="17"/>
                    <a:pt x="89" y="17"/>
                    <a:pt x="89" y="17"/>
                  </a:cubicBezTo>
                  <a:cubicBezTo>
                    <a:pt x="89" y="17"/>
                    <a:pt x="89" y="17"/>
                    <a:pt x="89" y="17"/>
                  </a:cubicBezTo>
                  <a:cubicBezTo>
                    <a:pt x="89" y="10"/>
                    <a:pt x="89" y="10"/>
                    <a:pt x="89" y="10"/>
                  </a:cubicBezTo>
                  <a:cubicBezTo>
                    <a:pt x="89" y="4"/>
                    <a:pt x="84" y="0"/>
                    <a:pt x="79" y="0"/>
                  </a:cubicBezTo>
                  <a:cubicBezTo>
                    <a:pt x="10" y="0"/>
                    <a:pt x="10" y="0"/>
                    <a:pt x="10" y="0"/>
                  </a:cubicBezTo>
                  <a:cubicBezTo>
                    <a:pt x="5" y="0"/>
                    <a:pt x="0" y="4"/>
                    <a:pt x="0" y="10"/>
                  </a:cubicBezTo>
                  <a:cubicBezTo>
                    <a:pt x="0" y="17"/>
                    <a:pt x="0" y="17"/>
                    <a:pt x="0" y="1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6911976" y="4410075"/>
              <a:ext cx="193675" cy="26988"/>
            </a:xfrm>
            <a:custGeom>
              <a:avLst/>
              <a:gdLst>
                <a:gd name="T0" fmla="*/ 87 w 87"/>
                <a:gd name="T1" fmla="*/ 0 h 12"/>
                <a:gd name="T2" fmla="*/ 0 w 87"/>
                <a:gd name="T3" fmla="*/ 0 h 12"/>
                <a:gd name="T4" fmla="*/ 2 w 87"/>
                <a:gd name="T5" fmla="*/ 12 h 12"/>
                <a:gd name="T6" fmla="*/ 85 w 87"/>
                <a:gd name="T7" fmla="*/ 12 h 12"/>
                <a:gd name="T8" fmla="*/ 87 w 87"/>
                <a:gd name="T9" fmla="*/ 0 h 12"/>
              </a:gdLst>
              <a:ahLst/>
              <a:cxnLst>
                <a:cxn ang="0">
                  <a:pos x="T0" y="T1"/>
                </a:cxn>
                <a:cxn ang="0">
                  <a:pos x="T2" y="T3"/>
                </a:cxn>
                <a:cxn ang="0">
                  <a:pos x="T4" y="T5"/>
                </a:cxn>
                <a:cxn ang="0">
                  <a:pos x="T6" y="T7"/>
                </a:cxn>
                <a:cxn ang="0">
                  <a:pos x="T8" y="T9"/>
                </a:cxn>
              </a:cxnLst>
              <a:rect l="0" t="0" r="r" b="b"/>
              <a:pathLst>
                <a:path w="87" h="12">
                  <a:moveTo>
                    <a:pt x="87" y="0"/>
                  </a:moveTo>
                  <a:cubicBezTo>
                    <a:pt x="0" y="0"/>
                    <a:pt x="0" y="0"/>
                    <a:pt x="0" y="0"/>
                  </a:cubicBezTo>
                  <a:cubicBezTo>
                    <a:pt x="0" y="4"/>
                    <a:pt x="1" y="8"/>
                    <a:pt x="2" y="12"/>
                  </a:cubicBezTo>
                  <a:cubicBezTo>
                    <a:pt x="85" y="12"/>
                    <a:pt x="85" y="12"/>
                    <a:pt x="85" y="12"/>
                  </a:cubicBezTo>
                  <a:cubicBezTo>
                    <a:pt x="86" y="8"/>
                    <a:pt x="87" y="4"/>
                    <a:pt x="8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6926263" y="4451350"/>
              <a:ext cx="165100" cy="47625"/>
            </a:xfrm>
            <a:custGeom>
              <a:avLst/>
              <a:gdLst>
                <a:gd name="T0" fmla="*/ 0 w 75"/>
                <a:gd name="T1" fmla="*/ 0 h 21"/>
                <a:gd name="T2" fmla="*/ 38 w 75"/>
                <a:gd name="T3" fmla="*/ 21 h 21"/>
                <a:gd name="T4" fmla="*/ 38 w 75"/>
                <a:gd name="T5" fmla="*/ 21 h 21"/>
                <a:gd name="T6" fmla="*/ 75 w 75"/>
                <a:gd name="T7" fmla="*/ 0 h 21"/>
                <a:gd name="T8" fmla="*/ 0 w 75"/>
                <a:gd name="T9" fmla="*/ 0 h 21"/>
              </a:gdLst>
              <a:ahLst/>
              <a:cxnLst>
                <a:cxn ang="0">
                  <a:pos x="T0" y="T1"/>
                </a:cxn>
                <a:cxn ang="0">
                  <a:pos x="T2" y="T3"/>
                </a:cxn>
                <a:cxn ang="0">
                  <a:pos x="T4" y="T5"/>
                </a:cxn>
                <a:cxn ang="0">
                  <a:pos x="T6" y="T7"/>
                </a:cxn>
                <a:cxn ang="0">
                  <a:pos x="T8" y="T9"/>
                </a:cxn>
              </a:cxnLst>
              <a:rect l="0" t="0" r="r" b="b"/>
              <a:pathLst>
                <a:path w="75" h="21">
                  <a:moveTo>
                    <a:pt x="0" y="0"/>
                  </a:moveTo>
                  <a:cubicBezTo>
                    <a:pt x="8" y="13"/>
                    <a:pt x="22" y="21"/>
                    <a:pt x="38" y="21"/>
                  </a:cubicBezTo>
                  <a:cubicBezTo>
                    <a:pt x="38" y="21"/>
                    <a:pt x="38" y="21"/>
                    <a:pt x="38" y="21"/>
                  </a:cubicBezTo>
                  <a:cubicBezTo>
                    <a:pt x="53" y="21"/>
                    <a:pt x="67" y="13"/>
                    <a:pt x="75" y="0"/>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noEditPoints="1"/>
            </p:cNvSpPr>
            <p:nvPr/>
          </p:nvSpPr>
          <p:spPr bwMode="auto">
            <a:xfrm>
              <a:off x="6791326" y="3783013"/>
              <a:ext cx="438150" cy="550863"/>
            </a:xfrm>
            <a:custGeom>
              <a:avLst/>
              <a:gdLst>
                <a:gd name="T0" fmla="*/ 99 w 198"/>
                <a:gd name="T1" fmla="*/ 0 h 249"/>
                <a:gd name="T2" fmla="*/ 0 w 198"/>
                <a:gd name="T3" fmla="*/ 87 h 249"/>
                <a:gd name="T4" fmla="*/ 54 w 198"/>
                <a:gd name="T5" fmla="*/ 239 h 249"/>
                <a:gd name="T6" fmla="*/ 67 w 198"/>
                <a:gd name="T7" fmla="*/ 249 h 249"/>
                <a:gd name="T8" fmla="*/ 130 w 198"/>
                <a:gd name="T9" fmla="*/ 249 h 249"/>
                <a:gd name="T10" fmla="*/ 143 w 198"/>
                <a:gd name="T11" fmla="*/ 239 h 249"/>
                <a:gd name="T12" fmla="*/ 198 w 198"/>
                <a:gd name="T13" fmla="*/ 87 h 249"/>
                <a:gd name="T14" fmla="*/ 99 w 198"/>
                <a:gd name="T15" fmla="*/ 0 h 249"/>
                <a:gd name="T16" fmla="*/ 83 w 198"/>
                <a:gd name="T17" fmla="*/ 225 h 249"/>
                <a:gd name="T18" fmla="*/ 82 w 198"/>
                <a:gd name="T19" fmla="*/ 225 h 249"/>
                <a:gd name="T20" fmla="*/ 78 w 198"/>
                <a:gd name="T21" fmla="*/ 222 h 249"/>
                <a:gd name="T22" fmla="*/ 42 w 198"/>
                <a:gd name="T23" fmla="*/ 127 h 249"/>
                <a:gd name="T24" fmla="*/ 44 w 198"/>
                <a:gd name="T25" fmla="*/ 123 h 249"/>
                <a:gd name="T26" fmla="*/ 49 w 198"/>
                <a:gd name="T27" fmla="*/ 125 h 249"/>
                <a:gd name="T28" fmla="*/ 85 w 198"/>
                <a:gd name="T29" fmla="*/ 220 h 249"/>
                <a:gd name="T30" fmla="*/ 83 w 198"/>
                <a:gd name="T31" fmla="*/ 225 h 249"/>
                <a:gd name="T32" fmla="*/ 108 w 198"/>
                <a:gd name="T33" fmla="*/ 131 h 249"/>
                <a:gd name="T34" fmla="*/ 105 w 198"/>
                <a:gd name="T35" fmla="*/ 130 h 249"/>
                <a:gd name="T36" fmla="*/ 98 w 198"/>
                <a:gd name="T37" fmla="*/ 123 h 249"/>
                <a:gd name="T38" fmla="*/ 92 w 198"/>
                <a:gd name="T39" fmla="*/ 130 h 249"/>
                <a:gd name="T40" fmla="*/ 87 w 198"/>
                <a:gd name="T41" fmla="*/ 130 h 249"/>
                <a:gd name="T42" fmla="*/ 80 w 198"/>
                <a:gd name="T43" fmla="*/ 123 h 249"/>
                <a:gd name="T44" fmla="*/ 73 w 198"/>
                <a:gd name="T45" fmla="*/ 130 h 249"/>
                <a:gd name="T46" fmla="*/ 68 w 198"/>
                <a:gd name="T47" fmla="*/ 130 h 249"/>
                <a:gd name="T48" fmla="*/ 59 w 198"/>
                <a:gd name="T49" fmla="*/ 121 h 249"/>
                <a:gd name="T50" fmla="*/ 59 w 198"/>
                <a:gd name="T51" fmla="*/ 116 h 249"/>
                <a:gd name="T52" fmla="*/ 64 w 198"/>
                <a:gd name="T53" fmla="*/ 116 h 249"/>
                <a:gd name="T54" fmla="*/ 71 w 198"/>
                <a:gd name="T55" fmla="*/ 122 h 249"/>
                <a:gd name="T56" fmla="*/ 77 w 198"/>
                <a:gd name="T57" fmla="*/ 116 h 249"/>
                <a:gd name="T58" fmla="*/ 83 w 198"/>
                <a:gd name="T59" fmla="*/ 116 h 249"/>
                <a:gd name="T60" fmla="*/ 89 w 198"/>
                <a:gd name="T61" fmla="*/ 122 h 249"/>
                <a:gd name="T62" fmla="*/ 96 w 198"/>
                <a:gd name="T63" fmla="*/ 116 h 249"/>
                <a:gd name="T64" fmla="*/ 101 w 198"/>
                <a:gd name="T65" fmla="*/ 116 h 249"/>
                <a:gd name="T66" fmla="*/ 108 w 198"/>
                <a:gd name="T67" fmla="*/ 122 h 249"/>
                <a:gd name="T68" fmla="*/ 114 w 198"/>
                <a:gd name="T69" fmla="*/ 116 h 249"/>
                <a:gd name="T70" fmla="*/ 120 w 198"/>
                <a:gd name="T71" fmla="*/ 116 h 249"/>
                <a:gd name="T72" fmla="*/ 126 w 198"/>
                <a:gd name="T73" fmla="*/ 122 h 249"/>
                <a:gd name="T74" fmla="*/ 133 w 198"/>
                <a:gd name="T75" fmla="*/ 116 h 249"/>
                <a:gd name="T76" fmla="*/ 138 w 198"/>
                <a:gd name="T77" fmla="*/ 116 h 249"/>
                <a:gd name="T78" fmla="*/ 138 w 198"/>
                <a:gd name="T79" fmla="*/ 121 h 249"/>
                <a:gd name="T80" fmla="*/ 129 w 198"/>
                <a:gd name="T81" fmla="*/ 130 h 249"/>
                <a:gd name="T82" fmla="*/ 124 w 198"/>
                <a:gd name="T83" fmla="*/ 130 h 249"/>
                <a:gd name="T84" fmla="*/ 117 w 198"/>
                <a:gd name="T85" fmla="*/ 123 h 249"/>
                <a:gd name="T86" fmla="*/ 110 w 198"/>
                <a:gd name="T87" fmla="*/ 130 h 249"/>
                <a:gd name="T88" fmla="*/ 108 w 198"/>
                <a:gd name="T89" fmla="*/ 131 h 249"/>
                <a:gd name="T90" fmla="*/ 155 w 198"/>
                <a:gd name="T91" fmla="*/ 127 h 249"/>
                <a:gd name="T92" fmla="*/ 119 w 198"/>
                <a:gd name="T93" fmla="*/ 222 h 249"/>
                <a:gd name="T94" fmla="*/ 115 w 198"/>
                <a:gd name="T95" fmla="*/ 225 h 249"/>
                <a:gd name="T96" fmla="*/ 114 w 198"/>
                <a:gd name="T97" fmla="*/ 225 h 249"/>
                <a:gd name="T98" fmla="*/ 112 w 198"/>
                <a:gd name="T99" fmla="*/ 220 h 249"/>
                <a:gd name="T100" fmla="*/ 148 w 198"/>
                <a:gd name="T101" fmla="*/ 125 h 249"/>
                <a:gd name="T102" fmla="*/ 153 w 198"/>
                <a:gd name="T103" fmla="*/ 123 h 249"/>
                <a:gd name="T104" fmla="*/ 155 w 198"/>
                <a:gd name="T105" fmla="*/ 1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249">
                  <a:moveTo>
                    <a:pt x="99" y="0"/>
                  </a:moveTo>
                  <a:cubicBezTo>
                    <a:pt x="32" y="0"/>
                    <a:pt x="0" y="40"/>
                    <a:pt x="0" y="87"/>
                  </a:cubicBezTo>
                  <a:cubicBezTo>
                    <a:pt x="0" y="145"/>
                    <a:pt x="42" y="185"/>
                    <a:pt x="54" y="239"/>
                  </a:cubicBezTo>
                  <a:cubicBezTo>
                    <a:pt x="56" y="245"/>
                    <a:pt x="61" y="249"/>
                    <a:pt x="67" y="249"/>
                  </a:cubicBezTo>
                  <a:cubicBezTo>
                    <a:pt x="130" y="249"/>
                    <a:pt x="130" y="249"/>
                    <a:pt x="130" y="249"/>
                  </a:cubicBezTo>
                  <a:cubicBezTo>
                    <a:pt x="136" y="249"/>
                    <a:pt x="141" y="245"/>
                    <a:pt x="143" y="239"/>
                  </a:cubicBezTo>
                  <a:cubicBezTo>
                    <a:pt x="155" y="185"/>
                    <a:pt x="198" y="145"/>
                    <a:pt x="198" y="87"/>
                  </a:cubicBezTo>
                  <a:cubicBezTo>
                    <a:pt x="198" y="40"/>
                    <a:pt x="157" y="0"/>
                    <a:pt x="99" y="0"/>
                  </a:cubicBezTo>
                  <a:close/>
                  <a:moveTo>
                    <a:pt x="83" y="225"/>
                  </a:moveTo>
                  <a:cubicBezTo>
                    <a:pt x="83" y="225"/>
                    <a:pt x="82" y="225"/>
                    <a:pt x="82" y="225"/>
                  </a:cubicBezTo>
                  <a:cubicBezTo>
                    <a:pt x="80" y="225"/>
                    <a:pt x="79" y="224"/>
                    <a:pt x="78" y="222"/>
                  </a:cubicBezTo>
                  <a:cubicBezTo>
                    <a:pt x="42" y="127"/>
                    <a:pt x="42" y="127"/>
                    <a:pt x="42" y="127"/>
                  </a:cubicBezTo>
                  <a:cubicBezTo>
                    <a:pt x="41" y="125"/>
                    <a:pt x="42" y="123"/>
                    <a:pt x="44" y="123"/>
                  </a:cubicBezTo>
                  <a:cubicBezTo>
                    <a:pt x="46" y="122"/>
                    <a:pt x="48" y="123"/>
                    <a:pt x="49" y="125"/>
                  </a:cubicBezTo>
                  <a:cubicBezTo>
                    <a:pt x="85" y="220"/>
                    <a:pt x="85" y="220"/>
                    <a:pt x="85" y="220"/>
                  </a:cubicBezTo>
                  <a:cubicBezTo>
                    <a:pt x="86" y="222"/>
                    <a:pt x="85" y="224"/>
                    <a:pt x="83" y="225"/>
                  </a:cubicBezTo>
                  <a:close/>
                  <a:moveTo>
                    <a:pt x="108" y="131"/>
                  </a:moveTo>
                  <a:cubicBezTo>
                    <a:pt x="107" y="131"/>
                    <a:pt x="106" y="131"/>
                    <a:pt x="105" y="130"/>
                  </a:cubicBezTo>
                  <a:cubicBezTo>
                    <a:pt x="98" y="123"/>
                    <a:pt x="98" y="123"/>
                    <a:pt x="98" y="123"/>
                  </a:cubicBezTo>
                  <a:cubicBezTo>
                    <a:pt x="92" y="130"/>
                    <a:pt x="92" y="130"/>
                    <a:pt x="92" y="130"/>
                  </a:cubicBezTo>
                  <a:cubicBezTo>
                    <a:pt x="90" y="131"/>
                    <a:pt x="88" y="131"/>
                    <a:pt x="87" y="130"/>
                  </a:cubicBezTo>
                  <a:cubicBezTo>
                    <a:pt x="80" y="123"/>
                    <a:pt x="80" y="123"/>
                    <a:pt x="80" y="123"/>
                  </a:cubicBezTo>
                  <a:cubicBezTo>
                    <a:pt x="73" y="130"/>
                    <a:pt x="73" y="130"/>
                    <a:pt x="73" y="130"/>
                  </a:cubicBezTo>
                  <a:cubicBezTo>
                    <a:pt x="72" y="131"/>
                    <a:pt x="70" y="131"/>
                    <a:pt x="68" y="130"/>
                  </a:cubicBezTo>
                  <a:cubicBezTo>
                    <a:pt x="59" y="121"/>
                    <a:pt x="59" y="121"/>
                    <a:pt x="59" y="121"/>
                  </a:cubicBezTo>
                  <a:cubicBezTo>
                    <a:pt x="58" y="119"/>
                    <a:pt x="58" y="117"/>
                    <a:pt x="59" y="116"/>
                  </a:cubicBezTo>
                  <a:cubicBezTo>
                    <a:pt x="60" y="114"/>
                    <a:pt x="63" y="114"/>
                    <a:pt x="64" y="116"/>
                  </a:cubicBezTo>
                  <a:cubicBezTo>
                    <a:pt x="71" y="122"/>
                    <a:pt x="71" y="122"/>
                    <a:pt x="71" y="122"/>
                  </a:cubicBezTo>
                  <a:cubicBezTo>
                    <a:pt x="77" y="116"/>
                    <a:pt x="77" y="116"/>
                    <a:pt x="77" y="116"/>
                  </a:cubicBezTo>
                  <a:cubicBezTo>
                    <a:pt x="79" y="114"/>
                    <a:pt x="81" y="114"/>
                    <a:pt x="83" y="116"/>
                  </a:cubicBezTo>
                  <a:cubicBezTo>
                    <a:pt x="89" y="122"/>
                    <a:pt x="89" y="122"/>
                    <a:pt x="89" y="122"/>
                  </a:cubicBezTo>
                  <a:cubicBezTo>
                    <a:pt x="96" y="116"/>
                    <a:pt x="96" y="116"/>
                    <a:pt x="96" y="116"/>
                  </a:cubicBezTo>
                  <a:cubicBezTo>
                    <a:pt x="97" y="114"/>
                    <a:pt x="100" y="114"/>
                    <a:pt x="101" y="116"/>
                  </a:cubicBezTo>
                  <a:cubicBezTo>
                    <a:pt x="108" y="122"/>
                    <a:pt x="108" y="122"/>
                    <a:pt x="108" y="122"/>
                  </a:cubicBezTo>
                  <a:cubicBezTo>
                    <a:pt x="114" y="116"/>
                    <a:pt x="114" y="116"/>
                    <a:pt x="114" y="116"/>
                  </a:cubicBezTo>
                  <a:cubicBezTo>
                    <a:pt x="116" y="114"/>
                    <a:pt x="118" y="114"/>
                    <a:pt x="120" y="116"/>
                  </a:cubicBezTo>
                  <a:cubicBezTo>
                    <a:pt x="126" y="122"/>
                    <a:pt x="126" y="122"/>
                    <a:pt x="126" y="122"/>
                  </a:cubicBezTo>
                  <a:cubicBezTo>
                    <a:pt x="133" y="116"/>
                    <a:pt x="133" y="116"/>
                    <a:pt x="133" y="116"/>
                  </a:cubicBezTo>
                  <a:cubicBezTo>
                    <a:pt x="134" y="114"/>
                    <a:pt x="137" y="114"/>
                    <a:pt x="138" y="116"/>
                  </a:cubicBezTo>
                  <a:cubicBezTo>
                    <a:pt x="139" y="117"/>
                    <a:pt x="139" y="119"/>
                    <a:pt x="138" y="121"/>
                  </a:cubicBezTo>
                  <a:cubicBezTo>
                    <a:pt x="129" y="130"/>
                    <a:pt x="129" y="130"/>
                    <a:pt x="129" y="130"/>
                  </a:cubicBezTo>
                  <a:cubicBezTo>
                    <a:pt x="127" y="131"/>
                    <a:pt x="125" y="131"/>
                    <a:pt x="124" y="130"/>
                  </a:cubicBezTo>
                  <a:cubicBezTo>
                    <a:pt x="117" y="123"/>
                    <a:pt x="117" y="123"/>
                    <a:pt x="117" y="123"/>
                  </a:cubicBezTo>
                  <a:cubicBezTo>
                    <a:pt x="110" y="130"/>
                    <a:pt x="110" y="130"/>
                    <a:pt x="110" y="130"/>
                  </a:cubicBezTo>
                  <a:cubicBezTo>
                    <a:pt x="110" y="131"/>
                    <a:pt x="109" y="131"/>
                    <a:pt x="108" y="131"/>
                  </a:cubicBezTo>
                  <a:close/>
                  <a:moveTo>
                    <a:pt x="155" y="127"/>
                  </a:moveTo>
                  <a:cubicBezTo>
                    <a:pt x="119" y="222"/>
                    <a:pt x="119" y="222"/>
                    <a:pt x="119" y="222"/>
                  </a:cubicBezTo>
                  <a:cubicBezTo>
                    <a:pt x="118" y="224"/>
                    <a:pt x="117" y="225"/>
                    <a:pt x="115" y="225"/>
                  </a:cubicBezTo>
                  <a:cubicBezTo>
                    <a:pt x="115" y="225"/>
                    <a:pt x="114" y="225"/>
                    <a:pt x="114" y="225"/>
                  </a:cubicBezTo>
                  <a:cubicBezTo>
                    <a:pt x="112" y="224"/>
                    <a:pt x="111" y="222"/>
                    <a:pt x="112" y="220"/>
                  </a:cubicBezTo>
                  <a:cubicBezTo>
                    <a:pt x="148" y="125"/>
                    <a:pt x="148" y="125"/>
                    <a:pt x="148" y="125"/>
                  </a:cubicBezTo>
                  <a:cubicBezTo>
                    <a:pt x="149" y="123"/>
                    <a:pt x="151" y="122"/>
                    <a:pt x="153" y="123"/>
                  </a:cubicBezTo>
                  <a:cubicBezTo>
                    <a:pt x="155" y="123"/>
                    <a:pt x="156" y="125"/>
                    <a:pt x="155" y="12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6575426" y="4479925"/>
              <a:ext cx="434975" cy="1902351"/>
            </a:xfrm>
            <a:custGeom>
              <a:avLst/>
              <a:gdLst>
                <a:gd name="T0" fmla="*/ 196 w 196"/>
                <a:gd name="T1" fmla="*/ 0 h 1074"/>
                <a:gd name="T2" fmla="*/ 196 w 196"/>
                <a:gd name="T3" fmla="*/ 211 h 1074"/>
                <a:gd name="T4" fmla="*/ 139 w 196"/>
                <a:gd name="T5" fmla="*/ 268 h 1074"/>
                <a:gd name="T6" fmla="*/ 57 w 196"/>
                <a:gd name="T7" fmla="*/ 268 h 1074"/>
                <a:gd name="T8" fmla="*/ 0 w 196"/>
                <a:gd name="T9" fmla="*/ 324 h 1074"/>
                <a:gd name="T10" fmla="*/ 0 w 196"/>
                <a:gd name="T11" fmla="*/ 1074 h 1074"/>
              </a:gdLst>
              <a:ahLst/>
              <a:cxnLst>
                <a:cxn ang="0">
                  <a:pos x="T0" y="T1"/>
                </a:cxn>
                <a:cxn ang="0">
                  <a:pos x="T2" y="T3"/>
                </a:cxn>
                <a:cxn ang="0">
                  <a:pos x="T4" y="T5"/>
                </a:cxn>
                <a:cxn ang="0">
                  <a:pos x="T6" y="T7"/>
                </a:cxn>
                <a:cxn ang="0">
                  <a:pos x="T8" y="T9"/>
                </a:cxn>
                <a:cxn ang="0">
                  <a:pos x="T10" y="T11"/>
                </a:cxn>
              </a:cxnLst>
              <a:rect l="0" t="0" r="r" b="b"/>
              <a:pathLst>
                <a:path w="196" h="1074">
                  <a:moveTo>
                    <a:pt x="196" y="0"/>
                  </a:moveTo>
                  <a:cubicBezTo>
                    <a:pt x="196" y="211"/>
                    <a:pt x="196" y="211"/>
                    <a:pt x="196" y="211"/>
                  </a:cubicBezTo>
                  <a:cubicBezTo>
                    <a:pt x="196" y="243"/>
                    <a:pt x="170" y="268"/>
                    <a:pt x="139" y="268"/>
                  </a:cubicBezTo>
                  <a:cubicBezTo>
                    <a:pt x="57" y="268"/>
                    <a:pt x="57" y="268"/>
                    <a:pt x="57" y="268"/>
                  </a:cubicBezTo>
                  <a:cubicBezTo>
                    <a:pt x="25" y="268"/>
                    <a:pt x="0" y="293"/>
                    <a:pt x="0" y="324"/>
                  </a:cubicBezTo>
                  <a:cubicBezTo>
                    <a:pt x="0" y="1074"/>
                    <a:pt x="0" y="1074"/>
                    <a:pt x="0" y="1074"/>
                  </a:cubicBezTo>
                </a:path>
              </a:pathLst>
            </a:custGeom>
            <a:noFill/>
            <a:ln w="38100" cap="flat">
              <a:solidFill>
                <a:schemeClr val="accent5"/>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4891088" y="5578475"/>
              <a:ext cx="1085850" cy="803801"/>
            </a:xfrm>
            <a:custGeom>
              <a:avLst/>
              <a:gdLst>
                <a:gd name="T0" fmla="*/ 0 w 490"/>
                <a:gd name="T1" fmla="*/ 0 h 578"/>
                <a:gd name="T2" fmla="*/ 0 w 490"/>
                <a:gd name="T3" fmla="*/ 59 h 578"/>
                <a:gd name="T4" fmla="*/ 70 w 490"/>
                <a:gd name="T5" fmla="*/ 130 h 578"/>
                <a:gd name="T6" fmla="*/ 419 w 490"/>
                <a:gd name="T7" fmla="*/ 128 h 578"/>
                <a:gd name="T8" fmla="*/ 490 w 490"/>
                <a:gd name="T9" fmla="*/ 199 h 578"/>
                <a:gd name="T10" fmla="*/ 490 w 490"/>
                <a:gd name="T11" fmla="*/ 578 h 578"/>
              </a:gdLst>
              <a:ahLst/>
              <a:cxnLst>
                <a:cxn ang="0">
                  <a:pos x="T0" y="T1"/>
                </a:cxn>
                <a:cxn ang="0">
                  <a:pos x="T2" y="T3"/>
                </a:cxn>
                <a:cxn ang="0">
                  <a:pos x="T4" y="T5"/>
                </a:cxn>
                <a:cxn ang="0">
                  <a:pos x="T6" y="T7"/>
                </a:cxn>
                <a:cxn ang="0">
                  <a:pos x="T8" y="T9"/>
                </a:cxn>
                <a:cxn ang="0">
                  <a:pos x="T10" y="T11"/>
                </a:cxn>
              </a:cxnLst>
              <a:rect l="0" t="0" r="r" b="b"/>
              <a:pathLst>
                <a:path w="490" h="578">
                  <a:moveTo>
                    <a:pt x="0" y="0"/>
                  </a:moveTo>
                  <a:cubicBezTo>
                    <a:pt x="0" y="59"/>
                    <a:pt x="0" y="59"/>
                    <a:pt x="0" y="59"/>
                  </a:cubicBezTo>
                  <a:cubicBezTo>
                    <a:pt x="0" y="98"/>
                    <a:pt x="31" y="130"/>
                    <a:pt x="70" y="130"/>
                  </a:cubicBezTo>
                  <a:cubicBezTo>
                    <a:pt x="419" y="128"/>
                    <a:pt x="419" y="128"/>
                    <a:pt x="419" y="128"/>
                  </a:cubicBezTo>
                  <a:cubicBezTo>
                    <a:pt x="458" y="128"/>
                    <a:pt x="490" y="160"/>
                    <a:pt x="490" y="199"/>
                  </a:cubicBezTo>
                  <a:cubicBezTo>
                    <a:pt x="490" y="578"/>
                    <a:pt x="490" y="578"/>
                    <a:pt x="490" y="578"/>
                  </a:cubicBezTo>
                </a:path>
              </a:pathLst>
            </a:custGeom>
            <a:noFill/>
            <a:ln w="17463"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noEditPoints="1"/>
            </p:cNvSpPr>
            <p:nvPr/>
          </p:nvSpPr>
          <p:spPr bwMode="auto">
            <a:xfrm>
              <a:off x="4681538" y="4919663"/>
              <a:ext cx="420688" cy="519113"/>
            </a:xfrm>
            <a:custGeom>
              <a:avLst/>
              <a:gdLst>
                <a:gd name="T0" fmla="*/ 134 w 190"/>
                <a:gd name="T1" fmla="*/ 235 h 235"/>
                <a:gd name="T2" fmla="*/ 56 w 190"/>
                <a:gd name="T3" fmla="*/ 235 h 235"/>
                <a:gd name="T4" fmla="*/ 52 w 190"/>
                <a:gd name="T5" fmla="*/ 232 h 235"/>
                <a:gd name="T6" fmla="*/ 27 w 190"/>
                <a:gd name="T7" fmla="*/ 165 h 235"/>
                <a:gd name="T8" fmla="*/ 0 w 190"/>
                <a:gd name="T9" fmla="*/ 83 h 235"/>
                <a:gd name="T10" fmla="*/ 95 w 190"/>
                <a:gd name="T11" fmla="*/ 0 h 235"/>
                <a:gd name="T12" fmla="*/ 190 w 190"/>
                <a:gd name="T13" fmla="*/ 83 h 235"/>
                <a:gd name="T14" fmla="*/ 163 w 190"/>
                <a:gd name="T15" fmla="*/ 165 h 235"/>
                <a:gd name="T16" fmla="*/ 137 w 190"/>
                <a:gd name="T17" fmla="*/ 232 h 235"/>
                <a:gd name="T18" fmla="*/ 134 w 190"/>
                <a:gd name="T19" fmla="*/ 235 h 235"/>
                <a:gd name="T20" fmla="*/ 58 w 190"/>
                <a:gd name="T21" fmla="*/ 228 h 235"/>
                <a:gd name="T22" fmla="*/ 131 w 190"/>
                <a:gd name="T23" fmla="*/ 228 h 235"/>
                <a:gd name="T24" fmla="*/ 157 w 190"/>
                <a:gd name="T25" fmla="*/ 162 h 235"/>
                <a:gd name="T26" fmla="*/ 183 w 190"/>
                <a:gd name="T27" fmla="*/ 83 h 235"/>
                <a:gd name="T28" fmla="*/ 95 w 190"/>
                <a:gd name="T29" fmla="*/ 7 h 235"/>
                <a:gd name="T30" fmla="*/ 7 w 190"/>
                <a:gd name="T31" fmla="*/ 83 h 235"/>
                <a:gd name="T32" fmla="*/ 33 w 190"/>
                <a:gd name="T33" fmla="*/ 162 h 235"/>
                <a:gd name="T34" fmla="*/ 58 w 190"/>
                <a:gd name="T35" fmla="*/ 2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235">
                  <a:moveTo>
                    <a:pt x="134" y="235"/>
                  </a:moveTo>
                  <a:cubicBezTo>
                    <a:pt x="56" y="235"/>
                    <a:pt x="56" y="235"/>
                    <a:pt x="56" y="235"/>
                  </a:cubicBezTo>
                  <a:cubicBezTo>
                    <a:pt x="54" y="235"/>
                    <a:pt x="52" y="233"/>
                    <a:pt x="52" y="232"/>
                  </a:cubicBezTo>
                  <a:cubicBezTo>
                    <a:pt x="49" y="207"/>
                    <a:pt x="37" y="186"/>
                    <a:pt x="27" y="165"/>
                  </a:cubicBezTo>
                  <a:cubicBezTo>
                    <a:pt x="13" y="140"/>
                    <a:pt x="0" y="114"/>
                    <a:pt x="0" y="83"/>
                  </a:cubicBezTo>
                  <a:cubicBezTo>
                    <a:pt x="0" y="32"/>
                    <a:pt x="37" y="0"/>
                    <a:pt x="95" y="0"/>
                  </a:cubicBezTo>
                  <a:cubicBezTo>
                    <a:pt x="149" y="0"/>
                    <a:pt x="190" y="36"/>
                    <a:pt x="190" y="83"/>
                  </a:cubicBezTo>
                  <a:cubicBezTo>
                    <a:pt x="190" y="114"/>
                    <a:pt x="176" y="140"/>
                    <a:pt x="163" y="165"/>
                  </a:cubicBezTo>
                  <a:cubicBezTo>
                    <a:pt x="152" y="186"/>
                    <a:pt x="141" y="207"/>
                    <a:pt x="137" y="232"/>
                  </a:cubicBezTo>
                  <a:cubicBezTo>
                    <a:pt x="137" y="233"/>
                    <a:pt x="136" y="235"/>
                    <a:pt x="134" y="235"/>
                  </a:cubicBezTo>
                  <a:close/>
                  <a:moveTo>
                    <a:pt x="58" y="228"/>
                  </a:moveTo>
                  <a:cubicBezTo>
                    <a:pt x="131" y="228"/>
                    <a:pt x="131" y="228"/>
                    <a:pt x="131" y="228"/>
                  </a:cubicBezTo>
                  <a:cubicBezTo>
                    <a:pt x="135" y="203"/>
                    <a:pt x="146" y="182"/>
                    <a:pt x="157" y="162"/>
                  </a:cubicBezTo>
                  <a:cubicBezTo>
                    <a:pt x="170" y="136"/>
                    <a:pt x="183" y="112"/>
                    <a:pt x="183" y="83"/>
                  </a:cubicBezTo>
                  <a:cubicBezTo>
                    <a:pt x="183" y="40"/>
                    <a:pt x="145" y="7"/>
                    <a:pt x="95" y="7"/>
                  </a:cubicBezTo>
                  <a:cubicBezTo>
                    <a:pt x="30" y="7"/>
                    <a:pt x="7" y="46"/>
                    <a:pt x="7" y="83"/>
                  </a:cubicBezTo>
                  <a:cubicBezTo>
                    <a:pt x="7" y="112"/>
                    <a:pt x="19" y="136"/>
                    <a:pt x="33" y="162"/>
                  </a:cubicBezTo>
                  <a:cubicBezTo>
                    <a:pt x="43" y="182"/>
                    <a:pt x="54" y="203"/>
                    <a:pt x="58" y="228"/>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noEditPoints="1"/>
            </p:cNvSpPr>
            <p:nvPr/>
          </p:nvSpPr>
          <p:spPr bwMode="auto">
            <a:xfrm>
              <a:off x="4783138" y="5422900"/>
              <a:ext cx="217488" cy="165100"/>
            </a:xfrm>
            <a:custGeom>
              <a:avLst/>
              <a:gdLst>
                <a:gd name="T0" fmla="*/ 49 w 98"/>
                <a:gd name="T1" fmla="*/ 74 h 74"/>
                <a:gd name="T2" fmla="*/ 0 w 98"/>
                <a:gd name="T3" fmla="*/ 25 h 74"/>
                <a:gd name="T4" fmla="*/ 0 w 98"/>
                <a:gd name="T5" fmla="*/ 13 h 74"/>
                <a:gd name="T6" fmla="*/ 14 w 98"/>
                <a:gd name="T7" fmla="*/ 0 h 74"/>
                <a:gd name="T8" fmla="*/ 84 w 98"/>
                <a:gd name="T9" fmla="*/ 0 h 74"/>
                <a:gd name="T10" fmla="*/ 98 w 98"/>
                <a:gd name="T11" fmla="*/ 13 h 74"/>
                <a:gd name="T12" fmla="*/ 98 w 98"/>
                <a:gd name="T13" fmla="*/ 25 h 74"/>
                <a:gd name="T14" fmla="*/ 49 w 98"/>
                <a:gd name="T15" fmla="*/ 74 h 74"/>
                <a:gd name="T16" fmla="*/ 14 w 98"/>
                <a:gd name="T17" fmla="*/ 7 h 74"/>
                <a:gd name="T18" fmla="*/ 7 w 98"/>
                <a:gd name="T19" fmla="*/ 13 h 74"/>
                <a:gd name="T20" fmla="*/ 7 w 98"/>
                <a:gd name="T21" fmla="*/ 25 h 74"/>
                <a:gd name="T22" fmla="*/ 49 w 98"/>
                <a:gd name="T23" fmla="*/ 67 h 74"/>
                <a:gd name="T24" fmla="*/ 91 w 98"/>
                <a:gd name="T25" fmla="*/ 25 h 74"/>
                <a:gd name="T26" fmla="*/ 91 w 98"/>
                <a:gd name="T27" fmla="*/ 13 h 74"/>
                <a:gd name="T28" fmla="*/ 84 w 98"/>
                <a:gd name="T29" fmla="*/ 7 h 74"/>
                <a:gd name="T30" fmla="*/ 14 w 98"/>
                <a:gd name="T31"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74">
                  <a:moveTo>
                    <a:pt x="49" y="74"/>
                  </a:moveTo>
                  <a:cubicBezTo>
                    <a:pt x="22" y="74"/>
                    <a:pt x="0" y="52"/>
                    <a:pt x="0" y="25"/>
                  </a:cubicBezTo>
                  <a:cubicBezTo>
                    <a:pt x="0" y="13"/>
                    <a:pt x="0" y="13"/>
                    <a:pt x="0" y="13"/>
                  </a:cubicBezTo>
                  <a:cubicBezTo>
                    <a:pt x="0" y="6"/>
                    <a:pt x="6" y="0"/>
                    <a:pt x="14" y="0"/>
                  </a:cubicBezTo>
                  <a:cubicBezTo>
                    <a:pt x="84" y="0"/>
                    <a:pt x="84" y="0"/>
                    <a:pt x="84" y="0"/>
                  </a:cubicBezTo>
                  <a:cubicBezTo>
                    <a:pt x="92" y="0"/>
                    <a:pt x="98" y="6"/>
                    <a:pt x="98" y="13"/>
                  </a:cubicBezTo>
                  <a:cubicBezTo>
                    <a:pt x="98" y="25"/>
                    <a:pt x="98" y="25"/>
                    <a:pt x="98" y="25"/>
                  </a:cubicBezTo>
                  <a:cubicBezTo>
                    <a:pt x="98" y="52"/>
                    <a:pt x="76" y="74"/>
                    <a:pt x="49" y="74"/>
                  </a:cubicBezTo>
                  <a:close/>
                  <a:moveTo>
                    <a:pt x="14" y="7"/>
                  </a:moveTo>
                  <a:cubicBezTo>
                    <a:pt x="10" y="7"/>
                    <a:pt x="7" y="10"/>
                    <a:pt x="7" y="13"/>
                  </a:cubicBezTo>
                  <a:cubicBezTo>
                    <a:pt x="7" y="25"/>
                    <a:pt x="7" y="25"/>
                    <a:pt x="7" y="25"/>
                  </a:cubicBezTo>
                  <a:cubicBezTo>
                    <a:pt x="7" y="48"/>
                    <a:pt x="26" y="67"/>
                    <a:pt x="49" y="67"/>
                  </a:cubicBezTo>
                  <a:cubicBezTo>
                    <a:pt x="72" y="67"/>
                    <a:pt x="91" y="48"/>
                    <a:pt x="91" y="25"/>
                  </a:cubicBezTo>
                  <a:cubicBezTo>
                    <a:pt x="91" y="13"/>
                    <a:pt x="91" y="13"/>
                    <a:pt x="91" y="13"/>
                  </a:cubicBezTo>
                  <a:cubicBezTo>
                    <a:pt x="91" y="10"/>
                    <a:pt x="88" y="7"/>
                    <a:pt x="84" y="7"/>
                  </a:cubicBezTo>
                  <a:lnTo>
                    <a:pt x="14" y="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4789488" y="5470525"/>
              <a:ext cx="204788" cy="14288"/>
            </a:xfrm>
            <a:custGeom>
              <a:avLst/>
              <a:gdLst>
                <a:gd name="T0" fmla="*/ 88 w 92"/>
                <a:gd name="T1" fmla="*/ 7 h 7"/>
                <a:gd name="T2" fmla="*/ 3 w 92"/>
                <a:gd name="T3" fmla="*/ 7 h 7"/>
                <a:gd name="T4" fmla="*/ 0 w 92"/>
                <a:gd name="T5" fmla="*/ 4 h 7"/>
                <a:gd name="T6" fmla="*/ 3 w 92"/>
                <a:gd name="T7" fmla="*/ 0 h 7"/>
                <a:gd name="T8" fmla="*/ 88 w 92"/>
                <a:gd name="T9" fmla="*/ 0 h 7"/>
                <a:gd name="T10" fmla="*/ 92 w 92"/>
                <a:gd name="T11" fmla="*/ 4 h 7"/>
                <a:gd name="T12" fmla="*/ 88 w 9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92" h="7">
                  <a:moveTo>
                    <a:pt x="88" y="7"/>
                  </a:moveTo>
                  <a:cubicBezTo>
                    <a:pt x="3" y="7"/>
                    <a:pt x="3" y="7"/>
                    <a:pt x="3" y="7"/>
                  </a:cubicBezTo>
                  <a:cubicBezTo>
                    <a:pt x="1" y="7"/>
                    <a:pt x="0" y="6"/>
                    <a:pt x="0" y="4"/>
                  </a:cubicBezTo>
                  <a:cubicBezTo>
                    <a:pt x="0" y="2"/>
                    <a:pt x="1" y="0"/>
                    <a:pt x="3" y="0"/>
                  </a:cubicBezTo>
                  <a:cubicBezTo>
                    <a:pt x="88" y="0"/>
                    <a:pt x="88" y="0"/>
                    <a:pt x="88" y="0"/>
                  </a:cubicBezTo>
                  <a:cubicBezTo>
                    <a:pt x="90" y="0"/>
                    <a:pt x="92" y="2"/>
                    <a:pt x="92" y="4"/>
                  </a:cubicBezTo>
                  <a:cubicBezTo>
                    <a:pt x="92" y="6"/>
                    <a:pt x="90" y="7"/>
                    <a:pt x="88"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4799013" y="5516563"/>
              <a:ext cx="184150" cy="15875"/>
            </a:xfrm>
            <a:custGeom>
              <a:avLst/>
              <a:gdLst>
                <a:gd name="T0" fmla="*/ 80 w 83"/>
                <a:gd name="T1" fmla="*/ 7 h 7"/>
                <a:gd name="T2" fmla="*/ 3 w 83"/>
                <a:gd name="T3" fmla="*/ 7 h 7"/>
                <a:gd name="T4" fmla="*/ 0 w 83"/>
                <a:gd name="T5" fmla="*/ 3 h 7"/>
                <a:gd name="T6" fmla="*/ 3 w 83"/>
                <a:gd name="T7" fmla="*/ 0 h 7"/>
                <a:gd name="T8" fmla="*/ 80 w 83"/>
                <a:gd name="T9" fmla="*/ 0 h 7"/>
                <a:gd name="T10" fmla="*/ 83 w 83"/>
                <a:gd name="T11" fmla="*/ 3 h 7"/>
                <a:gd name="T12" fmla="*/ 80 w 8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3" h="7">
                  <a:moveTo>
                    <a:pt x="80" y="7"/>
                  </a:moveTo>
                  <a:cubicBezTo>
                    <a:pt x="3" y="7"/>
                    <a:pt x="3" y="7"/>
                    <a:pt x="3" y="7"/>
                  </a:cubicBezTo>
                  <a:cubicBezTo>
                    <a:pt x="2" y="7"/>
                    <a:pt x="0" y="5"/>
                    <a:pt x="0" y="3"/>
                  </a:cubicBezTo>
                  <a:cubicBezTo>
                    <a:pt x="0" y="1"/>
                    <a:pt x="2" y="0"/>
                    <a:pt x="3" y="0"/>
                  </a:cubicBezTo>
                  <a:cubicBezTo>
                    <a:pt x="80" y="0"/>
                    <a:pt x="80" y="0"/>
                    <a:pt x="80" y="0"/>
                  </a:cubicBezTo>
                  <a:cubicBezTo>
                    <a:pt x="82" y="0"/>
                    <a:pt x="83" y="1"/>
                    <a:pt x="83" y="3"/>
                  </a:cubicBezTo>
                  <a:cubicBezTo>
                    <a:pt x="83" y="5"/>
                    <a:pt x="82" y="7"/>
                    <a:pt x="80"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4916488" y="5173663"/>
              <a:ext cx="92075" cy="207963"/>
            </a:xfrm>
            <a:custGeom>
              <a:avLst/>
              <a:gdLst>
                <a:gd name="T0" fmla="*/ 4 w 42"/>
                <a:gd name="T1" fmla="*/ 94 h 94"/>
                <a:gd name="T2" fmla="*/ 3 w 42"/>
                <a:gd name="T3" fmla="*/ 94 h 94"/>
                <a:gd name="T4" fmla="*/ 1 w 42"/>
                <a:gd name="T5" fmla="*/ 90 h 94"/>
                <a:gd name="T6" fmla="*/ 35 w 42"/>
                <a:gd name="T7" fmla="*/ 2 h 94"/>
                <a:gd name="T8" fmla="*/ 39 w 42"/>
                <a:gd name="T9" fmla="*/ 1 h 94"/>
                <a:gd name="T10" fmla="*/ 41 w 42"/>
                <a:gd name="T11" fmla="*/ 5 h 94"/>
                <a:gd name="T12" fmla="*/ 8 w 42"/>
                <a:gd name="T13" fmla="*/ 92 h 94"/>
                <a:gd name="T14" fmla="*/ 4 w 42"/>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4">
                  <a:moveTo>
                    <a:pt x="4" y="94"/>
                  </a:moveTo>
                  <a:cubicBezTo>
                    <a:pt x="4" y="94"/>
                    <a:pt x="3" y="94"/>
                    <a:pt x="3" y="94"/>
                  </a:cubicBezTo>
                  <a:cubicBezTo>
                    <a:pt x="1" y="93"/>
                    <a:pt x="0" y="91"/>
                    <a:pt x="1" y="90"/>
                  </a:cubicBezTo>
                  <a:cubicBezTo>
                    <a:pt x="35" y="2"/>
                    <a:pt x="35" y="2"/>
                    <a:pt x="35" y="2"/>
                  </a:cubicBezTo>
                  <a:cubicBezTo>
                    <a:pt x="36" y="1"/>
                    <a:pt x="38" y="0"/>
                    <a:pt x="39" y="1"/>
                  </a:cubicBezTo>
                  <a:cubicBezTo>
                    <a:pt x="41" y="1"/>
                    <a:pt x="42" y="3"/>
                    <a:pt x="41" y="5"/>
                  </a:cubicBezTo>
                  <a:cubicBezTo>
                    <a:pt x="8" y="92"/>
                    <a:pt x="8" y="92"/>
                    <a:pt x="8" y="92"/>
                  </a:cubicBezTo>
                  <a:cubicBezTo>
                    <a:pt x="7" y="93"/>
                    <a:pt x="6" y="94"/>
                    <a:pt x="4" y="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4773613" y="5173663"/>
              <a:ext cx="92075" cy="207963"/>
            </a:xfrm>
            <a:custGeom>
              <a:avLst/>
              <a:gdLst>
                <a:gd name="T0" fmla="*/ 37 w 41"/>
                <a:gd name="T1" fmla="*/ 94 h 94"/>
                <a:gd name="T2" fmla="*/ 34 w 41"/>
                <a:gd name="T3" fmla="*/ 92 h 94"/>
                <a:gd name="T4" fmla="*/ 0 w 41"/>
                <a:gd name="T5" fmla="*/ 5 h 94"/>
                <a:gd name="T6" fmla="*/ 2 w 41"/>
                <a:gd name="T7" fmla="*/ 1 h 94"/>
                <a:gd name="T8" fmla="*/ 7 w 41"/>
                <a:gd name="T9" fmla="*/ 2 h 94"/>
                <a:gd name="T10" fmla="*/ 40 w 41"/>
                <a:gd name="T11" fmla="*/ 90 h 94"/>
                <a:gd name="T12" fmla="*/ 38 w 41"/>
                <a:gd name="T13" fmla="*/ 94 h 94"/>
                <a:gd name="T14" fmla="*/ 37 w 41"/>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37" y="94"/>
                  </a:moveTo>
                  <a:cubicBezTo>
                    <a:pt x="36" y="94"/>
                    <a:pt x="35" y="93"/>
                    <a:pt x="34" y="92"/>
                  </a:cubicBezTo>
                  <a:cubicBezTo>
                    <a:pt x="0" y="5"/>
                    <a:pt x="0" y="5"/>
                    <a:pt x="0" y="5"/>
                  </a:cubicBezTo>
                  <a:cubicBezTo>
                    <a:pt x="0" y="3"/>
                    <a:pt x="1" y="1"/>
                    <a:pt x="2" y="1"/>
                  </a:cubicBezTo>
                  <a:cubicBezTo>
                    <a:pt x="4" y="0"/>
                    <a:pt x="6" y="1"/>
                    <a:pt x="7" y="2"/>
                  </a:cubicBezTo>
                  <a:cubicBezTo>
                    <a:pt x="40" y="90"/>
                    <a:pt x="40" y="90"/>
                    <a:pt x="40" y="90"/>
                  </a:cubicBezTo>
                  <a:cubicBezTo>
                    <a:pt x="41" y="91"/>
                    <a:pt x="40" y="93"/>
                    <a:pt x="38" y="94"/>
                  </a:cubicBezTo>
                  <a:cubicBezTo>
                    <a:pt x="38" y="94"/>
                    <a:pt x="38" y="94"/>
                    <a:pt x="37" y="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4806951" y="5157788"/>
              <a:ext cx="168275" cy="34925"/>
            </a:xfrm>
            <a:custGeom>
              <a:avLst/>
              <a:gdLst>
                <a:gd name="T0" fmla="*/ 12 w 76"/>
                <a:gd name="T1" fmla="*/ 15 h 16"/>
                <a:gd name="T2" fmla="*/ 10 w 76"/>
                <a:gd name="T3" fmla="*/ 14 h 16"/>
                <a:gd name="T4" fmla="*/ 1 w 76"/>
                <a:gd name="T5" fmla="*/ 6 h 16"/>
                <a:gd name="T6" fmla="*/ 1 w 76"/>
                <a:gd name="T7" fmla="*/ 1 h 16"/>
                <a:gd name="T8" fmla="*/ 6 w 76"/>
                <a:gd name="T9" fmla="*/ 1 h 16"/>
                <a:gd name="T10" fmla="*/ 12 w 76"/>
                <a:gd name="T11" fmla="*/ 7 h 16"/>
                <a:gd name="T12" fmla="*/ 18 w 76"/>
                <a:gd name="T13" fmla="*/ 1 h 16"/>
                <a:gd name="T14" fmla="*/ 23 w 76"/>
                <a:gd name="T15" fmla="*/ 1 h 16"/>
                <a:gd name="T16" fmla="*/ 29 w 76"/>
                <a:gd name="T17" fmla="*/ 7 h 16"/>
                <a:gd name="T18" fmla="*/ 35 w 76"/>
                <a:gd name="T19" fmla="*/ 1 h 16"/>
                <a:gd name="T20" fmla="*/ 40 w 76"/>
                <a:gd name="T21" fmla="*/ 1 h 16"/>
                <a:gd name="T22" fmla="*/ 46 w 76"/>
                <a:gd name="T23" fmla="*/ 7 h 16"/>
                <a:gd name="T24" fmla="*/ 52 w 76"/>
                <a:gd name="T25" fmla="*/ 1 h 16"/>
                <a:gd name="T26" fmla="*/ 57 w 76"/>
                <a:gd name="T27" fmla="*/ 1 h 16"/>
                <a:gd name="T28" fmla="*/ 63 w 76"/>
                <a:gd name="T29" fmla="*/ 7 h 16"/>
                <a:gd name="T30" fmla="*/ 69 w 76"/>
                <a:gd name="T31" fmla="*/ 1 h 16"/>
                <a:gd name="T32" fmla="*/ 74 w 76"/>
                <a:gd name="T33" fmla="*/ 1 h 16"/>
                <a:gd name="T34" fmla="*/ 74 w 76"/>
                <a:gd name="T35" fmla="*/ 6 h 16"/>
                <a:gd name="T36" fmla="*/ 66 w 76"/>
                <a:gd name="T37" fmla="*/ 14 h 16"/>
                <a:gd name="T38" fmla="*/ 61 w 76"/>
                <a:gd name="T39" fmla="*/ 14 h 16"/>
                <a:gd name="T40" fmla="*/ 55 w 76"/>
                <a:gd name="T41" fmla="*/ 8 h 16"/>
                <a:gd name="T42" fmla="*/ 49 w 76"/>
                <a:gd name="T43" fmla="*/ 14 h 16"/>
                <a:gd name="T44" fmla="*/ 44 w 76"/>
                <a:gd name="T45" fmla="*/ 14 h 16"/>
                <a:gd name="T46" fmla="*/ 38 w 76"/>
                <a:gd name="T47" fmla="*/ 8 h 16"/>
                <a:gd name="T48" fmla="*/ 32 w 76"/>
                <a:gd name="T49" fmla="*/ 14 h 16"/>
                <a:gd name="T50" fmla="*/ 27 w 76"/>
                <a:gd name="T51" fmla="*/ 14 h 16"/>
                <a:gd name="T52" fmla="*/ 21 w 76"/>
                <a:gd name="T53" fmla="*/ 8 h 16"/>
                <a:gd name="T54" fmla="*/ 15 w 76"/>
                <a:gd name="T55" fmla="*/ 14 h 16"/>
                <a:gd name="T56" fmla="*/ 12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12" y="15"/>
                  </a:moveTo>
                  <a:cubicBezTo>
                    <a:pt x="11" y="15"/>
                    <a:pt x="10" y="15"/>
                    <a:pt x="10" y="14"/>
                  </a:cubicBezTo>
                  <a:cubicBezTo>
                    <a:pt x="1" y="6"/>
                    <a:pt x="1" y="6"/>
                    <a:pt x="1" y="6"/>
                  </a:cubicBezTo>
                  <a:cubicBezTo>
                    <a:pt x="0" y="5"/>
                    <a:pt x="0" y="2"/>
                    <a:pt x="1" y="1"/>
                  </a:cubicBezTo>
                  <a:cubicBezTo>
                    <a:pt x="3" y="0"/>
                    <a:pt x="5" y="0"/>
                    <a:pt x="6" y="1"/>
                  </a:cubicBezTo>
                  <a:cubicBezTo>
                    <a:pt x="12" y="7"/>
                    <a:pt x="12" y="7"/>
                    <a:pt x="12" y="7"/>
                  </a:cubicBezTo>
                  <a:cubicBezTo>
                    <a:pt x="18" y="1"/>
                    <a:pt x="18" y="1"/>
                    <a:pt x="18" y="1"/>
                  </a:cubicBezTo>
                  <a:cubicBezTo>
                    <a:pt x="20" y="0"/>
                    <a:pt x="22" y="0"/>
                    <a:pt x="23" y="1"/>
                  </a:cubicBezTo>
                  <a:cubicBezTo>
                    <a:pt x="29" y="7"/>
                    <a:pt x="29" y="7"/>
                    <a:pt x="29" y="7"/>
                  </a:cubicBezTo>
                  <a:cubicBezTo>
                    <a:pt x="35" y="1"/>
                    <a:pt x="35" y="1"/>
                    <a:pt x="35" y="1"/>
                  </a:cubicBezTo>
                  <a:cubicBezTo>
                    <a:pt x="37" y="0"/>
                    <a:pt x="39" y="0"/>
                    <a:pt x="40" y="1"/>
                  </a:cubicBezTo>
                  <a:cubicBezTo>
                    <a:pt x="46" y="7"/>
                    <a:pt x="46" y="7"/>
                    <a:pt x="46" y="7"/>
                  </a:cubicBezTo>
                  <a:cubicBezTo>
                    <a:pt x="52" y="1"/>
                    <a:pt x="52" y="1"/>
                    <a:pt x="52" y="1"/>
                  </a:cubicBezTo>
                  <a:cubicBezTo>
                    <a:pt x="54" y="0"/>
                    <a:pt x="56" y="0"/>
                    <a:pt x="57" y="1"/>
                  </a:cubicBezTo>
                  <a:cubicBezTo>
                    <a:pt x="63" y="7"/>
                    <a:pt x="63" y="7"/>
                    <a:pt x="63" y="7"/>
                  </a:cubicBezTo>
                  <a:cubicBezTo>
                    <a:pt x="69" y="1"/>
                    <a:pt x="69" y="1"/>
                    <a:pt x="69" y="1"/>
                  </a:cubicBezTo>
                  <a:cubicBezTo>
                    <a:pt x="71" y="0"/>
                    <a:pt x="73" y="0"/>
                    <a:pt x="74" y="1"/>
                  </a:cubicBezTo>
                  <a:cubicBezTo>
                    <a:pt x="76" y="2"/>
                    <a:pt x="76" y="5"/>
                    <a:pt x="74" y="6"/>
                  </a:cubicBezTo>
                  <a:cubicBezTo>
                    <a:pt x="66" y="14"/>
                    <a:pt x="66" y="14"/>
                    <a:pt x="66" y="14"/>
                  </a:cubicBezTo>
                  <a:cubicBezTo>
                    <a:pt x="64" y="16"/>
                    <a:pt x="62" y="16"/>
                    <a:pt x="61" y="14"/>
                  </a:cubicBezTo>
                  <a:cubicBezTo>
                    <a:pt x="55" y="8"/>
                    <a:pt x="55" y="8"/>
                    <a:pt x="55" y="8"/>
                  </a:cubicBezTo>
                  <a:cubicBezTo>
                    <a:pt x="49" y="14"/>
                    <a:pt x="49" y="14"/>
                    <a:pt x="49" y="14"/>
                  </a:cubicBezTo>
                  <a:cubicBezTo>
                    <a:pt x="47" y="16"/>
                    <a:pt x="45" y="16"/>
                    <a:pt x="44" y="14"/>
                  </a:cubicBezTo>
                  <a:cubicBezTo>
                    <a:pt x="38" y="8"/>
                    <a:pt x="38" y="8"/>
                    <a:pt x="38" y="8"/>
                  </a:cubicBezTo>
                  <a:cubicBezTo>
                    <a:pt x="32" y="14"/>
                    <a:pt x="32" y="14"/>
                    <a:pt x="32" y="14"/>
                  </a:cubicBezTo>
                  <a:cubicBezTo>
                    <a:pt x="30" y="16"/>
                    <a:pt x="28" y="16"/>
                    <a:pt x="27" y="14"/>
                  </a:cubicBezTo>
                  <a:cubicBezTo>
                    <a:pt x="21" y="8"/>
                    <a:pt x="21" y="8"/>
                    <a:pt x="21" y="8"/>
                  </a:cubicBezTo>
                  <a:cubicBezTo>
                    <a:pt x="15" y="14"/>
                    <a:pt x="15" y="14"/>
                    <a:pt x="15" y="14"/>
                  </a:cubicBezTo>
                  <a:cubicBezTo>
                    <a:pt x="14" y="15"/>
                    <a:pt x="13" y="15"/>
                    <a:pt x="12"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Line 60"/>
            <p:cNvSpPr>
              <a:spLocks noChangeShapeType="1"/>
            </p:cNvSpPr>
            <p:nvPr/>
          </p:nvSpPr>
          <p:spPr bwMode="auto">
            <a:xfrm>
              <a:off x="6108701" y="3473450"/>
              <a:ext cx="0" cy="2908826"/>
            </a:xfrm>
            <a:prstGeom prst="line">
              <a:avLst/>
            </a:prstGeom>
            <a:noFill/>
            <a:ln w="10636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5851526" y="3351213"/>
              <a:ext cx="511175" cy="68263"/>
            </a:xfrm>
            <a:custGeom>
              <a:avLst/>
              <a:gdLst>
                <a:gd name="T0" fmla="*/ 216 w 231"/>
                <a:gd name="T1" fmla="*/ 31 h 31"/>
                <a:gd name="T2" fmla="*/ 15 w 231"/>
                <a:gd name="T3" fmla="*/ 31 h 31"/>
                <a:gd name="T4" fmla="*/ 0 w 231"/>
                <a:gd name="T5" fmla="*/ 16 h 31"/>
                <a:gd name="T6" fmla="*/ 0 w 231"/>
                <a:gd name="T7" fmla="*/ 16 h 31"/>
                <a:gd name="T8" fmla="*/ 15 w 231"/>
                <a:gd name="T9" fmla="*/ 0 h 31"/>
                <a:gd name="T10" fmla="*/ 216 w 231"/>
                <a:gd name="T11" fmla="*/ 0 h 31"/>
                <a:gd name="T12" fmla="*/ 231 w 231"/>
                <a:gd name="T13" fmla="*/ 16 h 31"/>
                <a:gd name="T14" fmla="*/ 231 w 231"/>
                <a:gd name="T15" fmla="*/ 16 h 31"/>
                <a:gd name="T16" fmla="*/ 216 w 2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1">
                  <a:moveTo>
                    <a:pt x="216" y="31"/>
                  </a:moveTo>
                  <a:cubicBezTo>
                    <a:pt x="15" y="31"/>
                    <a:pt x="15" y="31"/>
                    <a:pt x="15" y="31"/>
                  </a:cubicBezTo>
                  <a:cubicBezTo>
                    <a:pt x="7" y="31"/>
                    <a:pt x="0" y="24"/>
                    <a:pt x="0" y="16"/>
                  </a:cubicBezTo>
                  <a:cubicBezTo>
                    <a:pt x="0" y="16"/>
                    <a:pt x="0" y="16"/>
                    <a:pt x="0" y="16"/>
                  </a:cubicBezTo>
                  <a:cubicBezTo>
                    <a:pt x="0" y="7"/>
                    <a:pt x="7" y="0"/>
                    <a:pt x="15" y="0"/>
                  </a:cubicBezTo>
                  <a:cubicBezTo>
                    <a:pt x="216" y="0"/>
                    <a:pt x="216" y="0"/>
                    <a:pt x="216" y="0"/>
                  </a:cubicBezTo>
                  <a:cubicBezTo>
                    <a:pt x="224" y="0"/>
                    <a:pt x="231" y="7"/>
                    <a:pt x="231" y="16"/>
                  </a:cubicBezTo>
                  <a:cubicBezTo>
                    <a:pt x="231" y="16"/>
                    <a:pt x="231" y="16"/>
                    <a:pt x="231" y="16"/>
                  </a:cubicBezTo>
                  <a:cubicBezTo>
                    <a:pt x="231" y="24"/>
                    <a:pt x="224" y="31"/>
                    <a:pt x="216" y="3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5937251" y="3446463"/>
              <a:ext cx="339725" cy="68263"/>
            </a:xfrm>
            <a:custGeom>
              <a:avLst/>
              <a:gdLst>
                <a:gd name="T0" fmla="*/ 141 w 153"/>
                <a:gd name="T1" fmla="*/ 31 h 31"/>
                <a:gd name="T2" fmla="*/ 12 w 153"/>
                <a:gd name="T3" fmla="*/ 31 h 31"/>
                <a:gd name="T4" fmla="*/ 0 w 153"/>
                <a:gd name="T5" fmla="*/ 18 h 31"/>
                <a:gd name="T6" fmla="*/ 0 w 153"/>
                <a:gd name="T7" fmla="*/ 13 h 31"/>
                <a:gd name="T8" fmla="*/ 12 w 153"/>
                <a:gd name="T9" fmla="*/ 0 h 31"/>
                <a:gd name="T10" fmla="*/ 141 w 153"/>
                <a:gd name="T11" fmla="*/ 0 h 31"/>
                <a:gd name="T12" fmla="*/ 153 w 153"/>
                <a:gd name="T13" fmla="*/ 13 h 31"/>
                <a:gd name="T14" fmla="*/ 153 w 153"/>
                <a:gd name="T15" fmla="*/ 18 h 31"/>
                <a:gd name="T16" fmla="*/ 141 w 15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31">
                  <a:moveTo>
                    <a:pt x="141" y="31"/>
                  </a:moveTo>
                  <a:cubicBezTo>
                    <a:pt x="12" y="31"/>
                    <a:pt x="12" y="31"/>
                    <a:pt x="12" y="31"/>
                  </a:cubicBezTo>
                  <a:cubicBezTo>
                    <a:pt x="5" y="31"/>
                    <a:pt x="0" y="25"/>
                    <a:pt x="0" y="18"/>
                  </a:cubicBezTo>
                  <a:cubicBezTo>
                    <a:pt x="0" y="13"/>
                    <a:pt x="0" y="13"/>
                    <a:pt x="0" y="13"/>
                  </a:cubicBezTo>
                  <a:cubicBezTo>
                    <a:pt x="0" y="6"/>
                    <a:pt x="5" y="0"/>
                    <a:pt x="12" y="0"/>
                  </a:cubicBezTo>
                  <a:cubicBezTo>
                    <a:pt x="141" y="0"/>
                    <a:pt x="141" y="0"/>
                    <a:pt x="141" y="0"/>
                  </a:cubicBezTo>
                  <a:cubicBezTo>
                    <a:pt x="148" y="0"/>
                    <a:pt x="153" y="6"/>
                    <a:pt x="153" y="13"/>
                  </a:cubicBezTo>
                  <a:cubicBezTo>
                    <a:pt x="153" y="18"/>
                    <a:pt x="153" y="18"/>
                    <a:pt x="153" y="18"/>
                  </a:cubicBezTo>
                  <a:cubicBezTo>
                    <a:pt x="153" y="25"/>
                    <a:pt x="148" y="31"/>
                    <a:pt x="141" y="3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5851526" y="3259138"/>
              <a:ext cx="511175" cy="66675"/>
            </a:xfrm>
            <a:custGeom>
              <a:avLst/>
              <a:gdLst>
                <a:gd name="T0" fmla="*/ 216 w 231"/>
                <a:gd name="T1" fmla="*/ 30 h 30"/>
                <a:gd name="T2" fmla="*/ 15 w 231"/>
                <a:gd name="T3" fmla="*/ 30 h 30"/>
                <a:gd name="T4" fmla="*/ 0 w 231"/>
                <a:gd name="T5" fmla="*/ 15 h 30"/>
                <a:gd name="T6" fmla="*/ 0 w 231"/>
                <a:gd name="T7" fmla="*/ 15 h 30"/>
                <a:gd name="T8" fmla="*/ 15 w 231"/>
                <a:gd name="T9" fmla="*/ 0 h 30"/>
                <a:gd name="T10" fmla="*/ 216 w 231"/>
                <a:gd name="T11" fmla="*/ 0 h 30"/>
                <a:gd name="T12" fmla="*/ 231 w 231"/>
                <a:gd name="T13" fmla="*/ 15 h 30"/>
                <a:gd name="T14" fmla="*/ 231 w 231"/>
                <a:gd name="T15" fmla="*/ 15 h 30"/>
                <a:gd name="T16" fmla="*/ 216 w 2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0">
                  <a:moveTo>
                    <a:pt x="216" y="30"/>
                  </a:moveTo>
                  <a:cubicBezTo>
                    <a:pt x="15" y="30"/>
                    <a:pt x="15" y="30"/>
                    <a:pt x="15" y="30"/>
                  </a:cubicBezTo>
                  <a:cubicBezTo>
                    <a:pt x="7" y="30"/>
                    <a:pt x="0" y="23"/>
                    <a:pt x="0" y="15"/>
                  </a:cubicBezTo>
                  <a:cubicBezTo>
                    <a:pt x="0" y="15"/>
                    <a:pt x="0" y="15"/>
                    <a:pt x="0" y="15"/>
                  </a:cubicBezTo>
                  <a:cubicBezTo>
                    <a:pt x="0" y="7"/>
                    <a:pt x="7" y="0"/>
                    <a:pt x="15" y="0"/>
                  </a:cubicBezTo>
                  <a:cubicBezTo>
                    <a:pt x="216" y="0"/>
                    <a:pt x="216" y="0"/>
                    <a:pt x="216" y="0"/>
                  </a:cubicBezTo>
                  <a:cubicBezTo>
                    <a:pt x="224" y="0"/>
                    <a:pt x="231" y="7"/>
                    <a:pt x="231" y="15"/>
                  </a:cubicBezTo>
                  <a:cubicBezTo>
                    <a:pt x="231" y="15"/>
                    <a:pt x="231" y="15"/>
                    <a:pt x="231" y="15"/>
                  </a:cubicBezTo>
                  <a:cubicBezTo>
                    <a:pt x="231" y="23"/>
                    <a:pt x="224" y="30"/>
                    <a:pt x="216" y="3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noEditPoints="1"/>
            </p:cNvSpPr>
            <p:nvPr/>
          </p:nvSpPr>
          <p:spPr bwMode="auto">
            <a:xfrm>
              <a:off x="5514976" y="1682750"/>
              <a:ext cx="1184275" cy="1549400"/>
            </a:xfrm>
            <a:custGeom>
              <a:avLst/>
              <a:gdLst>
                <a:gd name="T0" fmla="*/ 382 w 535"/>
                <a:gd name="T1" fmla="*/ 669 h 700"/>
                <a:gd name="T2" fmla="*/ 379 w 535"/>
                <a:gd name="T3" fmla="*/ 669 h 700"/>
                <a:gd name="T4" fmla="*/ 535 w 535"/>
                <a:gd name="T5" fmla="*/ 248 h 700"/>
                <a:gd name="T6" fmla="*/ 268 w 535"/>
                <a:gd name="T7" fmla="*/ 0 h 700"/>
                <a:gd name="T8" fmla="*/ 0 w 535"/>
                <a:gd name="T9" fmla="*/ 248 h 700"/>
                <a:gd name="T10" fmla="*/ 156 w 535"/>
                <a:gd name="T11" fmla="*/ 669 h 700"/>
                <a:gd name="T12" fmla="*/ 154 w 535"/>
                <a:gd name="T13" fmla="*/ 669 h 700"/>
                <a:gd name="T14" fmla="*/ 136 w 535"/>
                <a:gd name="T15" fmla="*/ 684 h 700"/>
                <a:gd name="T16" fmla="*/ 154 w 535"/>
                <a:gd name="T17" fmla="*/ 700 h 700"/>
                <a:gd name="T18" fmla="*/ 382 w 535"/>
                <a:gd name="T19" fmla="*/ 700 h 700"/>
                <a:gd name="T20" fmla="*/ 399 w 535"/>
                <a:gd name="T21" fmla="*/ 684 h 700"/>
                <a:gd name="T22" fmla="*/ 382 w 535"/>
                <a:gd name="T23" fmla="*/ 669 h 700"/>
                <a:gd name="T24" fmla="*/ 254 w 535"/>
                <a:gd name="T25" fmla="*/ 656 h 700"/>
                <a:gd name="T26" fmla="*/ 245 w 535"/>
                <a:gd name="T27" fmla="*/ 665 h 700"/>
                <a:gd name="T28" fmla="*/ 235 w 535"/>
                <a:gd name="T29" fmla="*/ 656 h 700"/>
                <a:gd name="T30" fmla="*/ 235 w 535"/>
                <a:gd name="T31" fmla="*/ 556 h 700"/>
                <a:gd name="T32" fmla="*/ 180 w 535"/>
                <a:gd name="T33" fmla="*/ 467 h 700"/>
                <a:gd name="T34" fmla="*/ 183 w 535"/>
                <a:gd name="T35" fmla="*/ 454 h 700"/>
                <a:gd name="T36" fmla="*/ 196 w 535"/>
                <a:gd name="T37" fmla="*/ 457 h 700"/>
                <a:gd name="T38" fmla="*/ 252 w 535"/>
                <a:gd name="T39" fmla="*/ 548 h 700"/>
                <a:gd name="T40" fmla="*/ 254 w 535"/>
                <a:gd name="T41" fmla="*/ 553 h 700"/>
                <a:gd name="T42" fmla="*/ 254 w 535"/>
                <a:gd name="T43" fmla="*/ 656 h 700"/>
                <a:gd name="T44" fmla="*/ 355 w 535"/>
                <a:gd name="T45" fmla="*/ 467 h 700"/>
                <a:gd name="T46" fmla="*/ 300 w 535"/>
                <a:gd name="T47" fmla="*/ 556 h 700"/>
                <a:gd name="T48" fmla="*/ 300 w 535"/>
                <a:gd name="T49" fmla="*/ 656 h 700"/>
                <a:gd name="T50" fmla="*/ 291 w 535"/>
                <a:gd name="T51" fmla="*/ 665 h 700"/>
                <a:gd name="T52" fmla="*/ 281 w 535"/>
                <a:gd name="T53" fmla="*/ 656 h 700"/>
                <a:gd name="T54" fmla="*/ 281 w 535"/>
                <a:gd name="T55" fmla="*/ 553 h 700"/>
                <a:gd name="T56" fmla="*/ 283 w 535"/>
                <a:gd name="T57" fmla="*/ 548 h 700"/>
                <a:gd name="T58" fmla="*/ 340 w 535"/>
                <a:gd name="T59" fmla="*/ 457 h 700"/>
                <a:gd name="T60" fmla="*/ 353 w 535"/>
                <a:gd name="T61" fmla="*/ 454 h 700"/>
                <a:gd name="T62" fmla="*/ 355 w 535"/>
                <a:gd name="T63" fmla="*/ 467 h 700"/>
                <a:gd name="T64" fmla="*/ 348 w 535"/>
                <a:gd name="T65" fmla="*/ 426 h 700"/>
                <a:gd name="T66" fmla="*/ 188 w 535"/>
                <a:gd name="T67" fmla="*/ 426 h 700"/>
                <a:gd name="T68" fmla="*/ 178 w 535"/>
                <a:gd name="T69" fmla="*/ 417 h 700"/>
                <a:gd name="T70" fmla="*/ 188 w 535"/>
                <a:gd name="T71" fmla="*/ 407 h 700"/>
                <a:gd name="T72" fmla="*/ 348 w 535"/>
                <a:gd name="T73" fmla="*/ 407 h 700"/>
                <a:gd name="T74" fmla="*/ 357 w 535"/>
                <a:gd name="T75" fmla="*/ 417 h 700"/>
                <a:gd name="T76" fmla="*/ 348 w 535"/>
                <a:gd name="T77" fmla="*/ 426 h 700"/>
                <a:gd name="T78" fmla="*/ 348 w 535"/>
                <a:gd name="T79" fmla="*/ 385 h 700"/>
                <a:gd name="T80" fmla="*/ 188 w 535"/>
                <a:gd name="T81" fmla="*/ 385 h 700"/>
                <a:gd name="T82" fmla="*/ 178 w 535"/>
                <a:gd name="T83" fmla="*/ 375 h 700"/>
                <a:gd name="T84" fmla="*/ 188 w 535"/>
                <a:gd name="T85" fmla="*/ 366 h 700"/>
                <a:gd name="T86" fmla="*/ 348 w 535"/>
                <a:gd name="T87" fmla="*/ 366 h 700"/>
                <a:gd name="T88" fmla="*/ 357 w 535"/>
                <a:gd name="T89" fmla="*/ 375 h 700"/>
                <a:gd name="T90" fmla="*/ 348 w 535"/>
                <a:gd name="T91" fmla="*/ 385 h 700"/>
                <a:gd name="T92" fmla="*/ 348 w 535"/>
                <a:gd name="T93" fmla="*/ 344 h 700"/>
                <a:gd name="T94" fmla="*/ 188 w 535"/>
                <a:gd name="T95" fmla="*/ 344 h 700"/>
                <a:gd name="T96" fmla="*/ 178 w 535"/>
                <a:gd name="T97" fmla="*/ 334 h 700"/>
                <a:gd name="T98" fmla="*/ 188 w 535"/>
                <a:gd name="T99" fmla="*/ 325 h 700"/>
                <a:gd name="T100" fmla="*/ 348 w 535"/>
                <a:gd name="T101" fmla="*/ 325 h 700"/>
                <a:gd name="T102" fmla="*/ 357 w 535"/>
                <a:gd name="T103" fmla="*/ 334 h 700"/>
                <a:gd name="T104" fmla="*/ 348 w 535"/>
                <a:gd name="T105" fmla="*/ 34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5" h="700">
                  <a:moveTo>
                    <a:pt x="382" y="669"/>
                  </a:moveTo>
                  <a:cubicBezTo>
                    <a:pt x="379" y="669"/>
                    <a:pt x="379" y="669"/>
                    <a:pt x="379" y="669"/>
                  </a:cubicBezTo>
                  <a:cubicBezTo>
                    <a:pt x="379" y="506"/>
                    <a:pt x="535" y="405"/>
                    <a:pt x="535" y="248"/>
                  </a:cubicBezTo>
                  <a:cubicBezTo>
                    <a:pt x="535" y="137"/>
                    <a:pt x="426" y="0"/>
                    <a:pt x="268" y="0"/>
                  </a:cubicBezTo>
                  <a:cubicBezTo>
                    <a:pt x="88" y="0"/>
                    <a:pt x="0" y="137"/>
                    <a:pt x="0" y="248"/>
                  </a:cubicBezTo>
                  <a:cubicBezTo>
                    <a:pt x="0" y="405"/>
                    <a:pt x="156" y="506"/>
                    <a:pt x="156" y="669"/>
                  </a:cubicBezTo>
                  <a:cubicBezTo>
                    <a:pt x="154" y="669"/>
                    <a:pt x="154" y="669"/>
                    <a:pt x="154" y="669"/>
                  </a:cubicBezTo>
                  <a:cubicBezTo>
                    <a:pt x="144" y="669"/>
                    <a:pt x="136" y="676"/>
                    <a:pt x="136" y="684"/>
                  </a:cubicBezTo>
                  <a:cubicBezTo>
                    <a:pt x="136" y="693"/>
                    <a:pt x="144" y="700"/>
                    <a:pt x="154" y="700"/>
                  </a:cubicBezTo>
                  <a:cubicBezTo>
                    <a:pt x="382" y="700"/>
                    <a:pt x="382" y="700"/>
                    <a:pt x="382" y="700"/>
                  </a:cubicBezTo>
                  <a:cubicBezTo>
                    <a:pt x="391" y="700"/>
                    <a:pt x="399" y="693"/>
                    <a:pt x="399" y="684"/>
                  </a:cubicBezTo>
                  <a:cubicBezTo>
                    <a:pt x="399" y="676"/>
                    <a:pt x="391" y="669"/>
                    <a:pt x="382" y="669"/>
                  </a:cubicBezTo>
                  <a:close/>
                  <a:moveTo>
                    <a:pt x="254" y="656"/>
                  </a:moveTo>
                  <a:cubicBezTo>
                    <a:pt x="254" y="661"/>
                    <a:pt x="250" y="665"/>
                    <a:pt x="245" y="665"/>
                  </a:cubicBezTo>
                  <a:cubicBezTo>
                    <a:pt x="239" y="665"/>
                    <a:pt x="235" y="661"/>
                    <a:pt x="235" y="656"/>
                  </a:cubicBezTo>
                  <a:cubicBezTo>
                    <a:pt x="235" y="556"/>
                    <a:pt x="235" y="556"/>
                    <a:pt x="235" y="556"/>
                  </a:cubicBezTo>
                  <a:cubicBezTo>
                    <a:pt x="180" y="467"/>
                    <a:pt x="180" y="467"/>
                    <a:pt x="180" y="467"/>
                  </a:cubicBezTo>
                  <a:cubicBezTo>
                    <a:pt x="177" y="463"/>
                    <a:pt x="178" y="457"/>
                    <a:pt x="183" y="454"/>
                  </a:cubicBezTo>
                  <a:cubicBezTo>
                    <a:pt x="187" y="452"/>
                    <a:pt x="193" y="453"/>
                    <a:pt x="196" y="457"/>
                  </a:cubicBezTo>
                  <a:cubicBezTo>
                    <a:pt x="252" y="548"/>
                    <a:pt x="252" y="548"/>
                    <a:pt x="252" y="548"/>
                  </a:cubicBezTo>
                  <a:cubicBezTo>
                    <a:pt x="253" y="549"/>
                    <a:pt x="254" y="551"/>
                    <a:pt x="254" y="553"/>
                  </a:cubicBezTo>
                  <a:lnTo>
                    <a:pt x="254" y="656"/>
                  </a:lnTo>
                  <a:close/>
                  <a:moveTo>
                    <a:pt x="355" y="467"/>
                  </a:moveTo>
                  <a:cubicBezTo>
                    <a:pt x="300" y="556"/>
                    <a:pt x="300" y="556"/>
                    <a:pt x="300" y="556"/>
                  </a:cubicBezTo>
                  <a:cubicBezTo>
                    <a:pt x="300" y="656"/>
                    <a:pt x="300" y="656"/>
                    <a:pt x="300" y="656"/>
                  </a:cubicBezTo>
                  <a:cubicBezTo>
                    <a:pt x="300" y="661"/>
                    <a:pt x="296" y="665"/>
                    <a:pt x="291" y="665"/>
                  </a:cubicBezTo>
                  <a:cubicBezTo>
                    <a:pt x="286" y="665"/>
                    <a:pt x="281" y="661"/>
                    <a:pt x="281" y="656"/>
                  </a:cubicBezTo>
                  <a:cubicBezTo>
                    <a:pt x="281" y="553"/>
                    <a:pt x="281" y="553"/>
                    <a:pt x="281" y="553"/>
                  </a:cubicBezTo>
                  <a:cubicBezTo>
                    <a:pt x="281" y="551"/>
                    <a:pt x="282" y="549"/>
                    <a:pt x="283" y="548"/>
                  </a:cubicBezTo>
                  <a:cubicBezTo>
                    <a:pt x="340" y="457"/>
                    <a:pt x="340" y="457"/>
                    <a:pt x="340" y="457"/>
                  </a:cubicBezTo>
                  <a:cubicBezTo>
                    <a:pt x="342" y="453"/>
                    <a:pt x="348" y="452"/>
                    <a:pt x="353" y="454"/>
                  </a:cubicBezTo>
                  <a:cubicBezTo>
                    <a:pt x="357" y="457"/>
                    <a:pt x="358" y="463"/>
                    <a:pt x="355" y="467"/>
                  </a:cubicBezTo>
                  <a:close/>
                  <a:moveTo>
                    <a:pt x="348" y="426"/>
                  </a:moveTo>
                  <a:cubicBezTo>
                    <a:pt x="188" y="426"/>
                    <a:pt x="188" y="426"/>
                    <a:pt x="188" y="426"/>
                  </a:cubicBezTo>
                  <a:cubicBezTo>
                    <a:pt x="183" y="426"/>
                    <a:pt x="178" y="422"/>
                    <a:pt x="178" y="417"/>
                  </a:cubicBezTo>
                  <a:cubicBezTo>
                    <a:pt x="178" y="411"/>
                    <a:pt x="183" y="407"/>
                    <a:pt x="188" y="407"/>
                  </a:cubicBezTo>
                  <a:cubicBezTo>
                    <a:pt x="348" y="407"/>
                    <a:pt x="348" y="407"/>
                    <a:pt x="348" y="407"/>
                  </a:cubicBezTo>
                  <a:cubicBezTo>
                    <a:pt x="353" y="407"/>
                    <a:pt x="357" y="411"/>
                    <a:pt x="357" y="417"/>
                  </a:cubicBezTo>
                  <a:cubicBezTo>
                    <a:pt x="357" y="422"/>
                    <a:pt x="353" y="426"/>
                    <a:pt x="348" y="426"/>
                  </a:cubicBezTo>
                  <a:close/>
                  <a:moveTo>
                    <a:pt x="348" y="385"/>
                  </a:moveTo>
                  <a:cubicBezTo>
                    <a:pt x="188" y="385"/>
                    <a:pt x="188" y="385"/>
                    <a:pt x="188" y="385"/>
                  </a:cubicBezTo>
                  <a:cubicBezTo>
                    <a:pt x="183" y="385"/>
                    <a:pt x="178" y="381"/>
                    <a:pt x="178" y="375"/>
                  </a:cubicBezTo>
                  <a:cubicBezTo>
                    <a:pt x="178" y="370"/>
                    <a:pt x="183" y="366"/>
                    <a:pt x="188" y="366"/>
                  </a:cubicBezTo>
                  <a:cubicBezTo>
                    <a:pt x="348" y="366"/>
                    <a:pt x="348" y="366"/>
                    <a:pt x="348" y="366"/>
                  </a:cubicBezTo>
                  <a:cubicBezTo>
                    <a:pt x="353" y="366"/>
                    <a:pt x="357" y="370"/>
                    <a:pt x="357" y="375"/>
                  </a:cubicBezTo>
                  <a:cubicBezTo>
                    <a:pt x="357" y="381"/>
                    <a:pt x="353" y="385"/>
                    <a:pt x="348" y="385"/>
                  </a:cubicBezTo>
                  <a:close/>
                  <a:moveTo>
                    <a:pt x="348" y="344"/>
                  </a:moveTo>
                  <a:cubicBezTo>
                    <a:pt x="188" y="344"/>
                    <a:pt x="188" y="344"/>
                    <a:pt x="188" y="344"/>
                  </a:cubicBezTo>
                  <a:cubicBezTo>
                    <a:pt x="183" y="344"/>
                    <a:pt x="178" y="339"/>
                    <a:pt x="178" y="334"/>
                  </a:cubicBezTo>
                  <a:cubicBezTo>
                    <a:pt x="178" y="329"/>
                    <a:pt x="183" y="325"/>
                    <a:pt x="188" y="325"/>
                  </a:cubicBezTo>
                  <a:cubicBezTo>
                    <a:pt x="348" y="325"/>
                    <a:pt x="348" y="325"/>
                    <a:pt x="348" y="325"/>
                  </a:cubicBezTo>
                  <a:cubicBezTo>
                    <a:pt x="353" y="325"/>
                    <a:pt x="357" y="329"/>
                    <a:pt x="357" y="334"/>
                  </a:cubicBezTo>
                  <a:cubicBezTo>
                    <a:pt x="357" y="339"/>
                    <a:pt x="353" y="344"/>
                    <a:pt x="348" y="34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6061076" y="1241425"/>
              <a:ext cx="69850" cy="1023938"/>
            </a:xfrm>
            <a:custGeom>
              <a:avLst/>
              <a:gdLst>
                <a:gd name="T0" fmla="*/ 31 w 31"/>
                <a:gd name="T1" fmla="*/ 17 h 462"/>
                <a:gd name="T2" fmla="*/ 21 w 31"/>
                <a:gd name="T3" fmla="*/ 462 h 462"/>
                <a:gd name="T4" fmla="*/ 0 w 31"/>
                <a:gd name="T5" fmla="*/ 17 h 462"/>
                <a:gd name="T6" fmla="*/ 15 w 31"/>
                <a:gd name="T7" fmla="*/ 1 h 462"/>
                <a:gd name="T8" fmla="*/ 31 w 31"/>
                <a:gd name="T9" fmla="*/ 16 h 462"/>
                <a:gd name="T10" fmla="*/ 31 w 31"/>
                <a:gd name="T11" fmla="*/ 17 h 462"/>
              </a:gdLst>
              <a:ahLst/>
              <a:cxnLst>
                <a:cxn ang="0">
                  <a:pos x="T0" y="T1"/>
                </a:cxn>
                <a:cxn ang="0">
                  <a:pos x="T2" y="T3"/>
                </a:cxn>
                <a:cxn ang="0">
                  <a:pos x="T4" y="T5"/>
                </a:cxn>
                <a:cxn ang="0">
                  <a:pos x="T6" y="T7"/>
                </a:cxn>
                <a:cxn ang="0">
                  <a:pos x="T8" y="T9"/>
                </a:cxn>
                <a:cxn ang="0">
                  <a:pos x="T10" y="T11"/>
                </a:cxn>
              </a:cxnLst>
              <a:rect l="0" t="0" r="r" b="b"/>
              <a:pathLst>
                <a:path w="31" h="462">
                  <a:moveTo>
                    <a:pt x="31" y="17"/>
                  </a:moveTo>
                  <a:cubicBezTo>
                    <a:pt x="21" y="462"/>
                    <a:pt x="21" y="462"/>
                    <a:pt x="21" y="462"/>
                  </a:cubicBezTo>
                  <a:cubicBezTo>
                    <a:pt x="0" y="17"/>
                    <a:pt x="0" y="17"/>
                    <a:pt x="0" y="17"/>
                  </a:cubicBezTo>
                  <a:cubicBezTo>
                    <a:pt x="0" y="9"/>
                    <a:pt x="6" y="1"/>
                    <a:pt x="15" y="1"/>
                  </a:cubicBezTo>
                  <a:cubicBezTo>
                    <a:pt x="24" y="0"/>
                    <a:pt x="31" y="7"/>
                    <a:pt x="31" y="16"/>
                  </a:cubicBezTo>
                  <a:cubicBezTo>
                    <a:pt x="31" y="16"/>
                    <a:pt x="31" y="16"/>
                    <a:pt x="31" y="17"/>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5719763" y="1301750"/>
              <a:ext cx="388938" cy="963613"/>
            </a:xfrm>
            <a:custGeom>
              <a:avLst/>
              <a:gdLst>
                <a:gd name="T0" fmla="*/ 32 w 175"/>
                <a:gd name="T1" fmla="*/ 13 h 435"/>
                <a:gd name="T2" fmla="*/ 175 w 175"/>
                <a:gd name="T3" fmla="*/ 435 h 435"/>
                <a:gd name="T4" fmla="*/ 3 w 175"/>
                <a:gd name="T5" fmla="*/ 24 h 435"/>
                <a:gd name="T6" fmla="*/ 11 w 175"/>
                <a:gd name="T7" fmla="*/ 4 h 435"/>
                <a:gd name="T8" fmla="*/ 32 w 175"/>
                <a:gd name="T9" fmla="*/ 12 h 435"/>
                <a:gd name="T10" fmla="*/ 32 w 175"/>
                <a:gd name="T11" fmla="*/ 13 h 435"/>
              </a:gdLst>
              <a:ahLst/>
              <a:cxnLst>
                <a:cxn ang="0">
                  <a:pos x="T0" y="T1"/>
                </a:cxn>
                <a:cxn ang="0">
                  <a:pos x="T2" y="T3"/>
                </a:cxn>
                <a:cxn ang="0">
                  <a:pos x="T4" y="T5"/>
                </a:cxn>
                <a:cxn ang="0">
                  <a:pos x="T6" y="T7"/>
                </a:cxn>
                <a:cxn ang="0">
                  <a:pos x="T8" y="T9"/>
                </a:cxn>
                <a:cxn ang="0">
                  <a:pos x="T10" y="T11"/>
                </a:cxn>
              </a:cxnLst>
              <a:rect l="0" t="0" r="r" b="b"/>
              <a:pathLst>
                <a:path w="175" h="435">
                  <a:moveTo>
                    <a:pt x="32" y="13"/>
                  </a:moveTo>
                  <a:cubicBezTo>
                    <a:pt x="175" y="435"/>
                    <a:pt x="175" y="435"/>
                    <a:pt x="175" y="435"/>
                  </a:cubicBezTo>
                  <a:cubicBezTo>
                    <a:pt x="3" y="24"/>
                    <a:pt x="3" y="24"/>
                    <a:pt x="3" y="24"/>
                  </a:cubicBezTo>
                  <a:cubicBezTo>
                    <a:pt x="0" y="16"/>
                    <a:pt x="3" y="7"/>
                    <a:pt x="11" y="4"/>
                  </a:cubicBezTo>
                  <a:cubicBezTo>
                    <a:pt x="19" y="0"/>
                    <a:pt x="29" y="4"/>
                    <a:pt x="32" y="12"/>
                  </a:cubicBezTo>
                  <a:cubicBezTo>
                    <a:pt x="32" y="12"/>
                    <a:pt x="32" y="13"/>
                    <a:pt x="32" y="1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5426076" y="1479550"/>
              <a:ext cx="682625" cy="785813"/>
            </a:xfrm>
            <a:custGeom>
              <a:avLst/>
              <a:gdLst>
                <a:gd name="T0" fmla="*/ 29 w 308"/>
                <a:gd name="T1" fmla="*/ 7 h 355"/>
                <a:gd name="T2" fmla="*/ 308 w 308"/>
                <a:gd name="T3" fmla="*/ 355 h 355"/>
                <a:gd name="T4" fmla="*/ 6 w 308"/>
                <a:gd name="T5" fmla="*/ 28 h 355"/>
                <a:gd name="T6" fmla="*/ 7 w 308"/>
                <a:gd name="T7" fmla="*/ 5 h 355"/>
                <a:gd name="T8" fmla="*/ 29 w 308"/>
                <a:gd name="T9" fmla="*/ 6 h 355"/>
                <a:gd name="T10" fmla="*/ 29 w 308"/>
                <a:gd name="T11" fmla="*/ 7 h 355"/>
              </a:gdLst>
              <a:ahLst/>
              <a:cxnLst>
                <a:cxn ang="0">
                  <a:pos x="T0" y="T1"/>
                </a:cxn>
                <a:cxn ang="0">
                  <a:pos x="T2" y="T3"/>
                </a:cxn>
                <a:cxn ang="0">
                  <a:pos x="T4" y="T5"/>
                </a:cxn>
                <a:cxn ang="0">
                  <a:pos x="T6" y="T7"/>
                </a:cxn>
                <a:cxn ang="0">
                  <a:pos x="T8" y="T9"/>
                </a:cxn>
                <a:cxn ang="0">
                  <a:pos x="T10" y="T11"/>
                </a:cxn>
              </a:cxnLst>
              <a:rect l="0" t="0" r="r" b="b"/>
              <a:pathLst>
                <a:path w="308" h="355">
                  <a:moveTo>
                    <a:pt x="29" y="7"/>
                  </a:moveTo>
                  <a:cubicBezTo>
                    <a:pt x="308" y="355"/>
                    <a:pt x="308" y="355"/>
                    <a:pt x="308" y="355"/>
                  </a:cubicBezTo>
                  <a:cubicBezTo>
                    <a:pt x="6" y="28"/>
                    <a:pt x="6" y="28"/>
                    <a:pt x="6" y="28"/>
                  </a:cubicBezTo>
                  <a:cubicBezTo>
                    <a:pt x="0" y="21"/>
                    <a:pt x="0" y="11"/>
                    <a:pt x="7" y="5"/>
                  </a:cubicBezTo>
                  <a:cubicBezTo>
                    <a:pt x="13" y="0"/>
                    <a:pt x="23" y="0"/>
                    <a:pt x="29" y="6"/>
                  </a:cubicBezTo>
                  <a:cubicBezTo>
                    <a:pt x="29" y="7"/>
                    <a:pt x="29" y="7"/>
                    <a:pt x="29" y="7"/>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5207001" y="1743075"/>
              <a:ext cx="901700" cy="522288"/>
            </a:xfrm>
            <a:custGeom>
              <a:avLst/>
              <a:gdLst>
                <a:gd name="T0" fmla="*/ 26 w 407"/>
                <a:gd name="T1" fmla="*/ 4 h 236"/>
                <a:gd name="T2" fmla="*/ 407 w 407"/>
                <a:gd name="T3" fmla="*/ 236 h 236"/>
                <a:gd name="T4" fmla="*/ 11 w 407"/>
                <a:gd name="T5" fmla="*/ 32 h 236"/>
                <a:gd name="T6" fmla="*/ 4 w 407"/>
                <a:gd name="T7" fmla="*/ 11 h 236"/>
                <a:gd name="T8" fmla="*/ 25 w 407"/>
                <a:gd name="T9" fmla="*/ 4 h 236"/>
                <a:gd name="T10" fmla="*/ 26 w 407"/>
                <a:gd name="T11" fmla="*/ 4 h 236"/>
              </a:gdLst>
              <a:ahLst/>
              <a:cxnLst>
                <a:cxn ang="0">
                  <a:pos x="T0" y="T1"/>
                </a:cxn>
                <a:cxn ang="0">
                  <a:pos x="T2" y="T3"/>
                </a:cxn>
                <a:cxn ang="0">
                  <a:pos x="T4" y="T5"/>
                </a:cxn>
                <a:cxn ang="0">
                  <a:pos x="T6" y="T7"/>
                </a:cxn>
                <a:cxn ang="0">
                  <a:pos x="T8" y="T9"/>
                </a:cxn>
                <a:cxn ang="0">
                  <a:pos x="T10" y="T11"/>
                </a:cxn>
              </a:cxnLst>
              <a:rect l="0" t="0" r="r" b="b"/>
              <a:pathLst>
                <a:path w="407" h="236">
                  <a:moveTo>
                    <a:pt x="26" y="4"/>
                  </a:moveTo>
                  <a:cubicBezTo>
                    <a:pt x="407" y="236"/>
                    <a:pt x="407" y="236"/>
                    <a:pt x="407" y="236"/>
                  </a:cubicBezTo>
                  <a:cubicBezTo>
                    <a:pt x="11" y="32"/>
                    <a:pt x="11" y="32"/>
                    <a:pt x="11" y="32"/>
                  </a:cubicBezTo>
                  <a:cubicBezTo>
                    <a:pt x="3" y="28"/>
                    <a:pt x="0" y="18"/>
                    <a:pt x="4" y="11"/>
                  </a:cubicBezTo>
                  <a:cubicBezTo>
                    <a:pt x="8" y="3"/>
                    <a:pt x="17" y="0"/>
                    <a:pt x="25" y="4"/>
                  </a:cubicBezTo>
                  <a:cubicBezTo>
                    <a:pt x="25" y="4"/>
                    <a:pt x="26" y="4"/>
                    <a:pt x="26" y="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5095876" y="2066925"/>
              <a:ext cx="1012825" cy="198438"/>
            </a:xfrm>
            <a:custGeom>
              <a:avLst/>
              <a:gdLst>
                <a:gd name="T0" fmla="*/ 20 w 457"/>
                <a:gd name="T1" fmla="*/ 2 h 89"/>
                <a:gd name="T2" fmla="*/ 457 w 457"/>
                <a:gd name="T3" fmla="*/ 89 h 89"/>
                <a:gd name="T4" fmla="*/ 15 w 457"/>
                <a:gd name="T5" fmla="*/ 32 h 89"/>
                <a:gd name="T6" fmla="*/ 1 w 457"/>
                <a:gd name="T7" fmla="*/ 15 h 89"/>
                <a:gd name="T8" fmla="*/ 19 w 457"/>
                <a:gd name="T9" fmla="*/ 1 h 89"/>
                <a:gd name="T10" fmla="*/ 20 w 457"/>
                <a:gd name="T11" fmla="*/ 2 h 89"/>
              </a:gdLst>
              <a:ahLst/>
              <a:cxnLst>
                <a:cxn ang="0">
                  <a:pos x="T0" y="T1"/>
                </a:cxn>
                <a:cxn ang="0">
                  <a:pos x="T2" y="T3"/>
                </a:cxn>
                <a:cxn ang="0">
                  <a:pos x="T4" y="T5"/>
                </a:cxn>
                <a:cxn ang="0">
                  <a:pos x="T6" y="T7"/>
                </a:cxn>
                <a:cxn ang="0">
                  <a:pos x="T8" y="T9"/>
                </a:cxn>
                <a:cxn ang="0">
                  <a:pos x="T10" y="T11"/>
                </a:cxn>
              </a:cxnLst>
              <a:rect l="0" t="0" r="r" b="b"/>
              <a:pathLst>
                <a:path w="457" h="89">
                  <a:moveTo>
                    <a:pt x="20" y="2"/>
                  </a:moveTo>
                  <a:cubicBezTo>
                    <a:pt x="457" y="89"/>
                    <a:pt x="457" y="89"/>
                    <a:pt x="457" y="89"/>
                  </a:cubicBezTo>
                  <a:cubicBezTo>
                    <a:pt x="15" y="32"/>
                    <a:pt x="15" y="32"/>
                    <a:pt x="15" y="32"/>
                  </a:cubicBezTo>
                  <a:cubicBezTo>
                    <a:pt x="6" y="31"/>
                    <a:pt x="0" y="23"/>
                    <a:pt x="1" y="15"/>
                  </a:cubicBezTo>
                  <a:cubicBezTo>
                    <a:pt x="2" y="6"/>
                    <a:pt x="10" y="0"/>
                    <a:pt x="19" y="1"/>
                  </a:cubicBezTo>
                  <a:cubicBezTo>
                    <a:pt x="19" y="1"/>
                    <a:pt x="19" y="1"/>
                    <a:pt x="20" y="2"/>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5097463" y="2265363"/>
              <a:ext cx="1011238" cy="220663"/>
            </a:xfrm>
            <a:custGeom>
              <a:avLst/>
              <a:gdLst>
                <a:gd name="T0" fmla="*/ 15 w 456"/>
                <a:gd name="T1" fmla="*/ 67 h 100"/>
                <a:gd name="T2" fmla="*/ 456 w 456"/>
                <a:gd name="T3" fmla="*/ 0 h 100"/>
                <a:gd name="T4" fmla="*/ 21 w 456"/>
                <a:gd name="T5" fmla="*/ 98 h 100"/>
                <a:gd name="T6" fmla="*/ 2 w 456"/>
                <a:gd name="T7" fmla="*/ 86 h 100"/>
                <a:gd name="T8" fmla="*/ 14 w 456"/>
                <a:gd name="T9" fmla="*/ 67 h 100"/>
                <a:gd name="T10" fmla="*/ 15 w 456"/>
                <a:gd name="T11" fmla="*/ 67 h 100"/>
              </a:gdLst>
              <a:ahLst/>
              <a:cxnLst>
                <a:cxn ang="0">
                  <a:pos x="T0" y="T1"/>
                </a:cxn>
                <a:cxn ang="0">
                  <a:pos x="T2" y="T3"/>
                </a:cxn>
                <a:cxn ang="0">
                  <a:pos x="T4" y="T5"/>
                </a:cxn>
                <a:cxn ang="0">
                  <a:pos x="T6" y="T7"/>
                </a:cxn>
                <a:cxn ang="0">
                  <a:pos x="T8" y="T9"/>
                </a:cxn>
                <a:cxn ang="0">
                  <a:pos x="T10" y="T11"/>
                </a:cxn>
              </a:cxnLst>
              <a:rect l="0" t="0" r="r" b="b"/>
              <a:pathLst>
                <a:path w="456" h="100">
                  <a:moveTo>
                    <a:pt x="15" y="67"/>
                  </a:moveTo>
                  <a:cubicBezTo>
                    <a:pt x="456" y="0"/>
                    <a:pt x="456" y="0"/>
                    <a:pt x="456" y="0"/>
                  </a:cubicBezTo>
                  <a:cubicBezTo>
                    <a:pt x="21" y="98"/>
                    <a:pt x="21" y="98"/>
                    <a:pt x="21" y="98"/>
                  </a:cubicBezTo>
                  <a:cubicBezTo>
                    <a:pt x="12" y="100"/>
                    <a:pt x="4" y="95"/>
                    <a:pt x="2" y="86"/>
                  </a:cubicBezTo>
                  <a:cubicBezTo>
                    <a:pt x="0" y="78"/>
                    <a:pt x="5" y="69"/>
                    <a:pt x="14" y="67"/>
                  </a:cubicBezTo>
                  <a:cubicBezTo>
                    <a:pt x="14" y="67"/>
                    <a:pt x="15" y="67"/>
                    <a:pt x="15" y="67"/>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5218113" y="2265363"/>
              <a:ext cx="890588" cy="544513"/>
            </a:xfrm>
            <a:custGeom>
              <a:avLst/>
              <a:gdLst>
                <a:gd name="T0" fmla="*/ 10 w 402"/>
                <a:gd name="T1" fmla="*/ 214 h 246"/>
                <a:gd name="T2" fmla="*/ 402 w 402"/>
                <a:gd name="T3" fmla="*/ 0 h 246"/>
                <a:gd name="T4" fmla="*/ 26 w 402"/>
                <a:gd name="T5" fmla="*/ 241 h 246"/>
                <a:gd name="T6" fmla="*/ 5 w 402"/>
                <a:gd name="T7" fmla="*/ 236 h 246"/>
                <a:gd name="T8" fmla="*/ 9 w 402"/>
                <a:gd name="T9" fmla="*/ 214 h 246"/>
                <a:gd name="T10" fmla="*/ 10 w 402"/>
                <a:gd name="T11" fmla="*/ 214 h 246"/>
              </a:gdLst>
              <a:ahLst/>
              <a:cxnLst>
                <a:cxn ang="0">
                  <a:pos x="T0" y="T1"/>
                </a:cxn>
                <a:cxn ang="0">
                  <a:pos x="T2" y="T3"/>
                </a:cxn>
                <a:cxn ang="0">
                  <a:pos x="T4" y="T5"/>
                </a:cxn>
                <a:cxn ang="0">
                  <a:pos x="T6" y="T7"/>
                </a:cxn>
                <a:cxn ang="0">
                  <a:pos x="T8" y="T9"/>
                </a:cxn>
                <a:cxn ang="0">
                  <a:pos x="T10" y="T11"/>
                </a:cxn>
              </a:cxnLst>
              <a:rect l="0" t="0" r="r" b="b"/>
              <a:pathLst>
                <a:path w="402" h="246">
                  <a:moveTo>
                    <a:pt x="10" y="214"/>
                  </a:moveTo>
                  <a:cubicBezTo>
                    <a:pt x="402" y="0"/>
                    <a:pt x="402" y="0"/>
                    <a:pt x="402" y="0"/>
                  </a:cubicBezTo>
                  <a:cubicBezTo>
                    <a:pt x="26" y="241"/>
                    <a:pt x="26" y="241"/>
                    <a:pt x="26" y="241"/>
                  </a:cubicBezTo>
                  <a:cubicBezTo>
                    <a:pt x="19" y="246"/>
                    <a:pt x="9" y="243"/>
                    <a:pt x="5" y="236"/>
                  </a:cubicBezTo>
                  <a:cubicBezTo>
                    <a:pt x="0" y="229"/>
                    <a:pt x="2" y="219"/>
                    <a:pt x="9" y="214"/>
                  </a:cubicBezTo>
                  <a:cubicBezTo>
                    <a:pt x="10" y="214"/>
                    <a:pt x="10" y="214"/>
                    <a:pt x="10" y="21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5441951" y="2265363"/>
              <a:ext cx="666750" cy="803275"/>
            </a:xfrm>
            <a:custGeom>
              <a:avLst/>
              <a:gdLst>
                <a:gd name="T0" fmla="*/ 6 w 301"/>
                <a:gd name="T1" fmla="*/ 335 h 363"/>
                <a:gd name="T2" fmla="*/ 301 w 301"/>
                <a:gd name="T3" fmla="*/ 0 h 363"/>
                <a:gd name="T4" fmla="*/ 30 w 301"/>
                <a:gd name="T5" fmla="*/ 355 h 363"/>
                <a:gd name="T6" fmla="*/ 8 w 301"/>
                <a:gd name="T7" fmla="*/ 358 h 363"/>
                <a:gd name="T8" fmla="*/ 5 w 301"/>
                <a:gd name="T9" fmla="*/ 336 h 363"/>
                <a:gd name="T10" fmla="*/ 6 w 301"/>
                <a:gd name="T11" fmla="*/ 335 h 363"/>
              </a:gdLst>
              <a:ahLst/>
              <a:cxnLst>
                <a:cxn ang="0">
                  <a:pos x="T0" y="T1"/>
                </a:cxn>
                <a:cxn ang="0">
                  <a:pos x="T2" y="T3"/>
                </a:cxn>
                <a:cxn ang="0">
                  <a:pos x="T4" y="T5"/>
                </a:cxn>
                <a:cxn ang="0">
                  <a:pos x="T6" y="T7"/>
                </a:cxn>
                <a:cxn ang="0">
                  <a:pos x="T8" y="T9"/>
                </a:cxn>
                <a:cxn ang="0">
                  <a:pos x="T10" y="T11"/>
                </a:cxn>
              </a:cxnLst>
              <a:rect l="0" t="0" r="r" b="b"/>
              <a:pathLst>
                <a:path w="301" h="363">
                  <a:moveTo>
                    <a:pt x="6" y="335"/>
                  </a:moveTo>
                  <a:cubicBezTo>
                    <a:pt x="301" y="0"/>
                    <a:pt x="301" y="0"/>
                    <a:pt x="301" y="0"/>
                  </a:cubicBezTo>
                  <a:cubicBezTo>
                    <a:pt x="30" y="355"/>
                    <a:pt x="30" y="355"/>
                    <a:pt x="30" y="355"/>
                  </a:cubicBezTo>
                  <a:cubicBezTo>
                    <a:pt x="25" y="362"/>
                    <a:pt x="15" y="363"/>
                    <a:pt x="8" y="358"/>
                  </a:cubicBezTo>
                  <a:cubicBezTo>
                    <a:pt x="1" y="352"/>
                    <a:pt x="0" y="343"/>
                    <a:pt x="5" y="336"/>
                  </a:cubicBezTo>
                  <a:cubicBezTo>
                    <a:pt x="6" y="335"/>
                    <a:pt x="6" y="335"/>
                    <a:pt x="6" y="335"/>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6108701" y="2265363"/>
              <a:ext cx="679450" cy="787400"/>
            </a:xfrm>
            <a:custGeom>
              <a:avLst/>
              <a:gdLst>
                <a:gd name="T0" fmla="*/ 278 w 307"/>
                <a:gd name="T1" fmla="*/ 349 h 356"/>
                <a:gd name="T2" fmla="*/ 0 w 307"/>
                <a:gd name="T3" fmla="*/ 0 h 356"/>
                <a:gd name="T4" fmla="*/ 302 w 307"/>
                <a:gd name="T5" fmla="*/ 328 h 356"/>
                <a:gd name="T6" fmla="*/ 301 w 307"/>
                <a:gd name="T7" fmla="*/ 350 h 356"/>
                <a:gd name="T8" fmla="*/ 279 w 307"/>
                <a:gd name="T9" fmla="*/ 349 h 356"/>
                <a:gd name="T10" fmla="*/ 278 w 307"/>
                <a:gd name="T11" fmla="*/ 349 h 356"/>
              </a:gdLst>
              <a:ahLst/>
              <a:cxnLst>
                <a:cxn ang="0">
                  <a:pos x="T0" y="T1"/>
                </a:cxn>
                <a:cxn ang="0">
                  <a:pos x="T2" y="T3"/>
                </a:cxn>
                <a:cxn ang="0">
                  <a:pos x="T4" y="T5"/>
                </a:cxn>
                <a:cxn ang="0">
                  <a:pos x="T6" y="T7"/>
                </a:cxn>
                <a:cxn ang="0">
                  <a:pos x="T8" y="T9"/>
                </a:cxn>
                <a:cxn ang="0">
                  <a:pos x="T10" y="T11"/>
                </a:cxn>
              </a:cxnLst>
              <a:rect l="0" t="0" r="r" b="b"/>
              <a:pathLst>
                <a:path w="307" h="356">
                  <a:moveTo>
                    <a:pt x="278" y="349"/>
                  </a:moveTo>
                  <a:cubicBezTo>
                    <a:pt x="0" y="0"/>
                    <a:pt x="0" y="0"/>
                    <a:pt x="0" y="0"/>
                  </a:cubicBezTo>
                  <a:cubicBezTo>
                    <a:pt x="302" y="328"/>
                    <a:pt x="302" y="328"/>
                    <a:pt x="302" y="328"/>
                  </a:cubicBezTo>
                  <a:cubicBezTo>
                    <a:pt x="307" y="334"/>
                    <a:pt x="307" y="344"/>
                    <a:pt x="301" y="350"/>
                  </a:cubicBezTo>
                  <a:cubicBezTo>
                    <a:pt x="294" y="356"/>
                    <a:pt x="284" y="356"/>
                    <a:pt x="279" y="349"/>
                  </a:cubicBezTo>
                  <a:cubicBezTo>
                    <a:pt x="278" y="349"/>
                    <a:pt x="278" y="349"/>
                    <a:pt x="278" y="349"/>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6108701" y="2265363"/>
              <a:ext cx="898525" cy="523875"/>
            </a:xfrm>
            <a:custGeom>
              <a:avLst/>
              <a:gdLst>
                <a:gd name="T0" fmla="*/ 380 w 406"/>
                <a:gd name="T1" fmla="*/ 232 h 237"/>
                <a:gd name="T2" fmla="*/ 0 w 406"/>
                <a:gd name="T3" fmla="*/ 0 h 237"/>
                <a:gd name="T4" fmla="*/ 395 w 406"/>
                <a:gd name="T5" fmla="*/ 205 h 237"/>
                <a:gd name="T6" fmla="*/ 402 w 406"/>
                <a:gd name="T7" fmla="*/ 226 h 237"/>
                <a:gd name="T8" fmla="*/ 381 w 406"/>
                <a:gd name="T9" fmla="*/ 233 h 237"/>
                <a:gd name="T10" fmla="*/ 380 w 406"/>
                <a:gd name="T11" fmla="*/ 232 h 237"/>
              </a:gdLst>
              <a:ahLst/>
              <a:cxnLst>
                <a:cxn ang="0">
                  <a:pos x="T0" y="T1"/>
                </a:cxn>
                <a:cxn ang="0">
                  <a:pos x="T2" y="T3"/>
                </a:cxn>
                <a:cxn ang="0">
                  <a:pos x="T4" y="T5"/>
                </a:cxn>
                <a:cxn ang="0">
                  <a:pos x="T6" y="T7"/>
                </a:cxn>
                <a:cxn ang="0">
                  <a:pos x="T8" y="T9"/>
                </a:cxn>
                <a:cxn ang="0">
                  <a:pos x="T10" y="T11"/>
                </a:cxn>
              </a:cxnLst>
              <a:rect l="0" t="0" r="r" b="b"/>
              <a:pathLst>
                <a:path w="406" h="237">
                  <a:moveTo>
                    <a:pt x="380" y="232"/>
                  </a:moveTo>
                  <a:cubicBezTo>
                    <a:pt x="0" y="0"/>
                    <a:pt x="0" y="0"/>
                    <a:pt x="0" y="0"/>
                  </a:cubicBezTo>
                  <a:cubicBezTo>
                    <a:pt x="395" y="205"/>
                    <a:pt x="395" y="205"/>
                    <a:pt x="395" y="205"/>
                  </a:cubicBezTo>
                  <a:cubicBezTo>
                    <a:pt x="403" y="209"/>
                    <a:pt x="406" y="218"/>
                    <a:pt x="402" y="226"/>
                  </a:cubicBezTo>
                  <a:cubicBezTo>
                    <a:pt x="398" y="234"/>
                    <a:pt x="389" y="237"/>
                    <a:pt x="381" y="233"/>
                  </a:cubicBezTo>
                  <a:cubicBezTo>
                    <a:pt x="381" y="233"/>
                    <a:pt x="380" y="233"/>
                    <a:pt x="380" y="232"/>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6108701" y="2265363"/>
              <a:ext cx="1009650" cy="198438"/>
            </a:xfrm>
            <a:custGeom>
              <a:avLst/>
              <a:gdLst>
                <a:gd name="T0" fmla="*/ 437 w 456"/>
                <a:gd name="T1" fmla="*/ 88 h 90"/>
                <a:gd name="T2" fmla="*/ 0 w 456"/>
                <a:gd name="T3" fmla="*/ 0 h 90"/>
                <a:gd name="T4" fmla="*/ 442 w 456"/>
                <a:gd name="T5" fmla="*/ 57 h 90"/>
                <a:gd name="T6" fmla="*/ 455 w 456"/>
                <a:gd name="T7" fmla="*/ 75 h 90"/>
                <a:gd name="T8" fmla="*/ 438 w 456"/>
                <a:gd name="T9" fmla="*/ 88 h 90"/>
                <a:gd name="T10" fmla="*/ 437 w 456"/>
                <a:gd name="T11" fmla="*/ 88 h 90"/>
              </a:gdLst>
              <a:ahLst/>
              <a:cxnLst>
                <a:cxn ang="0">
                  <a:pos x="T0" y="T1"/>
                </a:cxn>
                <a:cxn ang="0">
                  <a:pos x="T2" y="T3"/>
                </a:cxn>
                <a:cxn ang="0">
                  <a:pos x="T4" y="T5"/>
                </a:cxn>
                <a:cxn ang="0">
                  <a:pos x="T6" y="T7"/>
                </a:cxn>
                <a:cxn ang="0">
                  <a:pos x="T8" y="T9"/>
                </a:cxn>
                <a:cxn ang="0">
                  <a:pos x="T10" y="T11"/>
                </a:cxn>
              </a:cxnLst>
              <a:rect l="0" t="0" r="r" b="b"/>
              <a:pathLst>
                <a:path w="456" h="90">
                  <a:moveTo>
                    <a:pt x="437" y="88"/>
                  </a:moveTo>
                  <a:cubicBezTo>
                    <a:pt x="0" y="0"/>
                    <a:pt x="0" y="0"/>
                    <a:pt x="0" y="0"/>
                  </a:cubicBezTo>
                  <a:cubicBezTo>
                    <a:pt x="442" y="57"/>
                    <a:pt x="442" y="57"/>
                    <a:pt x="442" y="57"/>
                  </a:cubicBezTo>
                  <a:cubicBezTo>
                    <a:pt x="450" y="58"/>
                    <a:pt x="456" y="66"/>
                    <a:pt x="455" y="75"/>
                  </a:cubicBezTo>
                  <a:cubicBezTo>
                    <a:pt x="454" y="83"/>
                    <a:pt x="446" y="90"/>
                    <a:pt x="438" y="88"/>
                  </a:cubicBezTo>
                  <a:cubicBezTo>
                    <a:pt x="437" y="88"/>
                    <a:pt x="437" y="88"/>
                    <a:pt x="437" y="8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6108701" y="2046288"/>
              <a:ext cx="1008063" cy="219075"/>
            </a:xfrm>
            <a:custGeom>
              <a:avLst/>
              <a:gdLst>
                <a:gd name="T0" fmla="*/ 440 w 455"/>
                <a:gd name="T1" fmla="*/ 33 h 99"/>
                <a:gd name="T2" fmla="*/ 0 w 455"/>
                <a:gd name="T3" fmla="*/ 99 h 99"/>
                <a:gd name="T4" fmla="*/ 434 w 455"/>
                <a:gd name="T5" fmla="*/ 2 h 99"/>
                <a:gd name="T6" fmla="*/ 453 w 455"/>
                <a:gd name="T7" fmla="*/ 14 h 99"/>
                <a:gd name="T8" fmla="*/ 441 w 455"/>
                <a:gd name="T9" fmla="*/ 32 h 99"/>
                <a:gd name="T10" fmla="*/ 440 w 455"/>
                <a:gd name="T11" fmla="*/ 33 h 99"/>
              </a:gdLst>
              <a:ahLst/>
              <a:cxnLst>
                <a:cxn ang="0">
                  <a:pos x="T0" y="T1"/>
                </a:cxn>
                <a:cxn ang="0">
                  <a:pos x="T2" y="T3"/>
                </a:cxn>
                <a:cxn ang="0">
                  <a:pos x="T4" y="T5"/>
                </a:cxn>
                <a:cxn ang="0">
                  <a:pos x="T6" y="T7"/>
                </a:cxn>
                <a:cxn ang="0">
                  <a:pos x="T8" y="T9"/>
                </a:cxn>
                <a:cxn ang="0">
                  <a:pos x="T10" y="T11"/>
                </a:cxn>
              </a:cxnLst>
              <a:rect l="0" t="0" r="r" b="b"/>
              <a:pathLst>
                <a:path w="455" h="99">
                  <a:moveTo>
                    <a:pt x="440" y="33"/>
                  </a:moveTo>
                  <a:cubicBezTo>
                    <a:pt x="0" y="99"/>
                    <a:pt x="0" y="99"/>
                    <a:pt x="0" y="99"/>
                  </a:cubicBezTo>
                  <a:cubicBezTo>
                    <a:pt x="434" y="2"/>
                    <a:pt x="434" y="2"/>
                    <a:pt x="434" y="2"/>
                  </a:cubicBezTo>
                  <a:cubicBezTo>
                    <a:pt x="443" y="0"/>
                    <a:pt x="451" y="5"/>
                    <a:pt x="453" y="14"/>
                  </a:cubicBezTo>
                  <a:cubicBezTo>
                    <a:pt x="455" y="22"/>
                    <a:pt x="450" y="30"/>
                    <a:pt x="441" y="32"/>
                  </a:cubicBezTo>
                  <a:cubicBezTo>
                    <a:pt x="441" y="32"/>
                    <a:pt x="441" y="32"/>
                    <a:pt x="440" y="3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6108701" y="1722438"/>
              <a:ext cx="887413" cy="542925"/>
            </a:xfrm>
            <a:custGeom>
              <a:avLst/>
              <a:gdLst>
                <a:gd name="T0" fmla="*/ 391 w 401"/>
                <a:gd name="T1" fmla="*/ 32 h 245"/>
                <a:gd name="T2" fmla="*/ 0 w 401"/>
                <a:gd name="T3" fmla="*/ 245 h 245"/>
                <a:gd name="T4" fmla="*/ 375 w 401"/>
                <a:gd name="T5" fmla="*/ 5 h 245"/>
                <a:gd name="T6" fmla="*/ 396 w 401"/>
                <a:gd name="T7" fmla="*/ 10 h 245"/>
                <a:gd name="T8" fmla="*/ 392 w 401"/>
                <a:gd name="T9" fmla="*/ 31 h 245"/>
                <a:gd name="T10" fmla="*/ 391 w 401"/>
                <a:gd name="T11" fmla="*/ 32 h 245"/>
              </a:gdLst>
              <a:ahLst/>
              <a:cxnLst>
                <a:cxn ang="0">
                  <a:pos x="T0" y="T1"/>
                </a:cxn>
                <a:cxn ang="0">
                  <a:pos x="T2" y="T3"/>
                </a:cxn>
                <a:cxn ang="0">
                  <a:pos x="T4" y="T5"/>
                </a:cxn>
                <a:cxn ang="0">
                  <a:pos x="T6" y="T7"/>
                </a:cxn>
                <a:cxn ang="0">
                  <a:pos x="T8" y="T9"/>
                </a:cxn>
                <a:cxn ang="0">
                  <a:pos x="T10" y="T11"/>
                </a:cxn>
              </a:cxnLst>
              <a:rect l="0" t="0" r="r" b="b"/>
              <a:pathLst>
                <a:path w="401" h="245">
                  <a:moveTo>
                    <a:pt x="391" y="32"/>
                  </a:moveTo>
                  <a:cubicBezTo>
                    <a:pt x="0" y="245"/>
                    <a:pt x="0" y="245"/>
                    <a:pt x="0" y="245"/>
                  </a:cubicBezTo>
                  <a:cubicBezTo>
                    <a:pt x="375" y="5"/>
                    <a:pt x="375" y="5"/>
                    <a:pt x="375" y="5"/>
                  </a:cubicBezTo>
                  <a:cubicBezTo>
                    <a:pt x="382" y="0"/>
                    <a:pt x="392" y="2"/>
                    <a:pt x="396" y="10"/>
                  </a:cubicBezTo>
                  <a:cubicBezTo>
                    <a:pt x="401" y="17"/>
                    <a:pt x="399" y="27"/>
                    <a:pt x="392" y="31"/>
                  </a:cubicBezTo>
                  <a:cubicBezTo>
                    <a:pt x="391" y="31"/>
                    <a:pt x="391" y="32"/>
                    <a:pt x="391" y="32"/>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6108701" y="1463675"/>
              <a:ext cx="663575" cy="801688"/>
            </a:xfrm>
            <a:custGeom>
              <a:avLst/>
              <a:gdLst>
                <a:gd name="T0" fmla="*/ 294 w 300"/>
                <a:gd name="T1" fmla="*/ 28 h 362"/>
                <a:gd name="T2" fmla="*/ 0 w 300"/>
                <a:gd name="T3" fmla="*/ 362 h 362"/>
                <a:gd name="T4" fmla="*/ 270 w 300"/>
                <a:gd name="T5" fmla="*/ 8 h 362"/>
                <a:gd name="T6" fmla="*/ 292 w 300"/>
                <a:gd name="T7" fmla="*/ 5 h 362"/>
                <a:gd name="T8" fmla="*/ 295 w 300"/>
                <a:gd name="T9" fmla="*/ 27 h 362"/>
                <a:gd name="T10" fmla="*/ 294 w 300"/>
                <a:gd name="T11" fmla="*/ 28 h 362"/>
              </a:gdLst>
              <a:ahLst/>
              <a:cxnLst>
                <a:cxn ang="0">
                  <a:pos x="T0" y="T1"/>
                </a:cxn>
                <a:cxn ang="0">
                  <a:pos x="T2" y="T3"/>
                </a:cxn>
                <a:cxn ang="0">
                  <a:pos x="T4" y="T5"/>
                </a:cxn>
                <a:cxn ang="0">
                  <a:pos x="T6" y="T7"/>
                </a:cxn>
                <a:cxn ang="0">
                  <a:pos x="T8" y="T9"/>
                </a:cxn>
                <a:cxn ang="0">
                  <a:pos x="T10" y="T11"/>
                </a:cxn>
              </a:cxnLst>
              <a:rect l="0" t="0" r="r" b="b"/>
              <a:pathLst>
                <a:path w="300" h="362">
                  <a:moveTo>
                    <a:pt x="294" y="28"/>
                  </a:moveTo>
                  <a:cubicBezTo>
                    <a:pt x="0" y="362"/>
                    <a:pt x="0" y="362"/>
                    <a:pt x="0" y="362"/>
                  </a:cubicBezTo>
                  <a:cubicBezTo>
                    <a:pt x="270" y="8"/>
                    <a:pt x="270" y="8"/>
                    <a:pt x="270" y="8"/>
                  </a:cubicBezTo>
                  <a:cubicBezTo>
                    <a:pt x="275" y="1"/>
                    <a:pt x="285" y="0"/>
                    <a:pt x="292" y="5"/>
                  </a:cubicBezTo>
                  <a:cubicBezTo>
                    <a:pt x="299" y="10"/>
                    <a:pt x="300" y="20"/>
                    <a:pt x="295" y="27"/>
                  </a:cubicBezTo>
                  <a:cubicBezTo>
                    <a:pt x="295" y="27"/>
                    <a:pt x="294" y="28"/>
                    <a:pt x="294" y="2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p:cNvSpPr>
              <a:spLocks/>
            </p:cNvSpPr>
            <p:nvPr/>
          </p:nvSpPr>
          <p:spPr bwMode="auto">
            <a:xfrm>
              <a:off x="6108701" y="1295400"/>
              <a:ext cx="365125" cy="969963"/>
            </a:xfrm>
            <a:custGeom>
              <a:avLst/>
              <a:gdLst>
                <a:gd name="T0" fmla="*/ 162 w 165"/>
                <a:gd name="T1" fmla="*/ 23 h 438"/>
                <a:gd name="T2" fmla="*/ 0 w 165"/>
                <a:gd name="T3" fmla="*/ 438 h 438"/>
                <a:gd name="T4" fmla="*/ 132 w 165"/>
                <a:gd name="T5" fmla="*/ 13 h 438"/>
                <a:gd name="T6" fmla="*/ 152 w 165"/>
                <a:gd name="T7" fmla="*/ 3 h 438"/>
                <a:gd name="T8" fmla="*/ 162 w 165"/>
                <a:gd name="T9" fmla="*/ 22 h 438"/>
                <a:gd name="T10" fmla="*/ 162 w 165"/>
                <a:gd name="T11" fmla="*/ 23 h 438"/>
              </a:gdLst>
              <a:ahLst/>
              <a:cxnLst>
                <a:cxn ang="0">
                  <a:pos x="T0" y="T1"/>
                </a:cxn>
                <a:cxn ang="0">
                  <a:pos x="T2" y="T3"/>
                </a:cxn>
                <a:cxn ang="0">
                  <a:pos x="T4" y="T5"/>
                </a:cxn>
                <a:cxn ang="0">
                  <a:pos x="T6" y="T7"/>
                </a:cxn>
                <a:cxn ang="0">
                  <a:pos x="T8" y="T9"/>
                </a:cxn>
                <a:cxn ang="0">
                  <a:pos x="T10" y="T11"/>
                </a:cxn>
              </a:cxnLst>
              <a:rect l="0" t="0" r="r" b="b"/>
              <a:pathLst>
                <a:path w="165" h="438">
                  <a:moveTo>
                    <a:pt x="162" y="23"/>
                  </a:moveTo>
                  <a:cubicBezTo>
                    <a:pt x="0" y="438"/>
                    <a:pt x="0" y="438"/>
                    <a:pt x="0" y="438"/>
                  </a:cubicBezTo>
                  <a:cubicBezTo>
                    <a:pt x="132" y="13"/>
                    <a:pt x="132" y="13"/>
                    <a:pt x="132" y="13"/>
                  </a:cubicBezTo>
                  <a:cubicBezTo>
                    <a:pt x="135" y="5"/>
                    <a:pt x="144" y="0"/>
                    <a:pt x="152" y="3"/>
                  </a:cubicBezTo>
                  <a:cubicBezTo>
                    <a:pt x="160" y="5"/>
                    <a:pt x="165" y="14"/>
                    <a:pt x="162" y="22"/>
                  </a:cubicBezTo>
                  <a:cubicBezTo>
                    <a:pt x="162" y="23"/>
                    <a:pt x="162" y="23"/>
                    <a:pt x="162" y="2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201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4B41C4-1474-8D42-B330-D2828683839D}" type="slidenum">
              <a:rPr lang="en-US" smtClean="0"/>
              <a:t>4</a:t>
            </a:fld>
            <a:endParaRPr lang="en-US"/>
          </a:p>
        </p:txBody>
      </p:sp>
      <p:sp>
        <p:nvSpPr>
          <p:cNvPr id="5" name="Title 1"/>
          <p:cNvSpPr txBox="1">
            <a:spLocks/>
          </p:cNvSpPr>
          <p:nvPr/>
        </p:nvSpPr>
        <p:spPr>
          <a:xfrm>
            <a:off x="609601" y="142789"/>
            <a:ext cx="10972800" cy="1142405"/>
          </a:xfrm>
          <a:prstGeom prst="rect">
            <a:avLst/>
          </a:prstGeom>
        </p:spPr>
        <p:txBody>
          <a:bodyPr anchor="ctr">
            <a:normAutofit/>
          </a:bodyPr>
          <a:lstStyle>
            <a:lvl1pPr algn="l" defTabSz="609463" rtl="0" eaLnBrk="1" latinLnBrk="0" hangingPunct="1">
              <a:spcBef>
                <a:spcPct val="0"/>
              </a:spcBef>
              <a:buNone/>
              <a:defRPr sz="4398" kern="1200">
                <a:solidFill>
                  <a:srgbClr val="981B1E"/>
                </a:solidFill>
                <a:latin typeface="+mj-lt"/>
                <a:ea typeface="+mj-ea"/>
                <a:cs typeface="Arial"/>
              </a:defRPr>
            </a:lvl1pPr>
          </a:lstStyle>
          <a:p>
            <a:r>
              <a:rPr lang="en-US" sz="3598" dirty="0"/>
              <a:t>Systems Engineering Return on Investment (ROI)</a:t>
            </a:r>
          </a:p>
        </p:txBody>
      </p:sp>
      <p:pic>
        <p:nvPicPr>
          <p:cNvPr id="6" name="Picture 5"/>
          <p:cNvPicPr>
            <a:picLocks noChangeAspect="1"/>
          </p:cNvPicPr>
          <p:nvPr/>
        </p:nvPicPr>
        <p:blipFill>
          <a:blip r:embed="rId2"/>
          <a:stretch>
            <a:fillRect/>
          </a:stretch>
        </p:blipFill>
        <p:spPr>
          <a:xfrm>
            <a:off x="5855353" y="942635"/>
            <a:ext cx="7468247" cy="5413717"/>
          </a:xfrm>
          <a:prstGeom prst="rect">
            <a:avLst/>
          </a:prstGeom>
        </p:spPr>
      </p:pic>
      <p:sp>
        <p:nvSpPr>
          <p:cNvPr id="4" name="Content Placeholder 2"/>
          <p:cNvSpPr txBox="1">
            <a:spLocks/>
          </p:cNvSpPr>
          <p:nvPr/>
        </p:nvSpPr>
        <p:spPr>
          <a:xfrm>
            <a:off x="296987" y="1120778"/>
            <a:ext cx="6627446" cy="4607899"/>
          </a:xfrm>
          <a:prstGeom prst="rect">
            <a:avLst/>
          </a:prstGeom>
        </p:spPr>
        <p:txBody>
          <a:bodyPr>
            <a:noAutofit/>
          </a:bodyPr>
          <a:lstStyle>
            <a:lvl1pPr marL="457097" indent="-457097" algn="l" defTabSz="609463" rtl="0" eaLnBrk="1" latinLnBrk="0" hangingPunct="1">
              <a:spcBef>
                <a:spcPct val="20000"/>
              </a:spcBef>
              <a:buFont typeface="Arial"/>
              <a:buChar char="•"/>
              <a:defRPr sz="4298" kern="1200">
                <a:solidFill>
                  <a:schemeClr val="tx1"/>
                </a:solidFill>
                <a:latin typeface="+mn-lt"/>
                <a:ea typeface="+mn-ea"/>
                <a:cs typeface="Arial"/>
              </a:defRPr>
            </a:lvl1pPr>
            <a:lvl2pPr marL="990377" indent="-380914" algn="l" defTabSz="609463" rtl="0" eaLnBrk="1" latinLnBrk="0" hangingPunct="1">
              <a:spcBef>
                <a:spcPct val="20000"/>
              </a:spcBef>
              <a:buFont typeface="Arial"/>
              <a:buChar char="–"/>
              <a:defRPr sz="3698" kern="1200">
                <a:solidFill>
                  <a:schemeClr val="tx1"/>
                </a:solidFill>
                <a:latin typeface="+mn-lt"/>
                <a:ea typeface="+mn-ea"/>
                <a:cs typeface="Arial"/>
              </a:defRPr>
            </a:lvl2pPr>
            <a:lvl3pPr marL="1523657" indent="-304732" algn="l" defTabSz="609463" rtl="0" eaLnBrk="1" latinLnBrk="0" hangingPunct="1">
              <a:spcBef>
                <a:spcPct val="20000"/>
              </a:spcBef>
              <a:buFont typeface="Arial"/>
              <a:buChar char="•"/>
              <a:defRPr sz="3198" kern="1200">
                <a:solidFill>
                  <a:schemeClr val="tx1"/>
                </a:solidFill>
                <a:latin typeface="+mn-lt"/>
                <a:ea typeface="+mn-ea"/>
                <a:cs typeface="Arial"/>
              </a:defRPr>
            </a:lvl3pPr>
            <a:lvl4pPr marL="2133120" indent="-304732" algn="l" defTabSz="609463" rtl="0" eaLnBrk="1" latinLnBrk="0" hangingPunct="1">
              <a:spcBef>
                <a:spcPct val="20000"/>
              </a:spcBef>
              <a:buFont typeface="Arial"/>
              <a:buChar char="–"/>
              <a:defRPr sz="2699" kern="1200">
                <a:solidFill>
                  <a:schemeClr val="tx1"/>
                </a:solidFill>
                <a:latin typeface="+mn-lt"/>
                <a:ea typeface="+mn-ea"/>
                <a:cs typeface="Arial"/>
              </a:defRPr>
            </a:lvl4pPr>
            <a:lvl5pPr marL="2742582" indent="-304732" algn="l" defTabSz="609463" rtl="0" eaLnBrk="1" latinLnBrk="0" hangingPunct="1">
              <a:spcBef>
                <a:spcPct val="20000"/>
              </a:spcBef>
              <a:buFont typeface="Arial"/>
              <a:buChar char="»"/>
              <a:defRPr sz="2699" kern="1200">
                <a:solidFill>
                  <a:schemeClr val="tx1"/>
                </a:solidFill>
                <a:latin typeface="+mn-lt"/>
                <a:ea typeface="+mn-ea"/>
                <a:cs typeface="Arial"/>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a:lnSpc>
                <a:spcPct val="120000"/>
              </a:lnSpc>
              <a:spcBef>
                <a:spcPts val="1200"/>
              </a:spcBef>
              <a:buClr>
                <a:schemeClr val="tx2"/>
              </a:buClr>
              <a:buSzPct val="150000"/>
            </a:pPr>
            <a:r>
              <a:rPr lang="en-US" sz="1800" dirty="0" smtClean="0"/>
              <a:t>Figure 2.7 to the right shows the results of a research project completed by Eric </a:t>
            </a:r>
            <a:r>
              <a:rPr lang="en-US" sz="1800" dirty="0" err="1" smtClean="0"/>
              <a:t>Honour</a:t>
            </a:r>
            <a:r>
              <a:rPr lang="en-US" sz="1800" dirty="0" smtClean="0"/>
              <a:t> and the University of South Australia in 2012 to quantify the ROI of SE activities.</a:t>
            </a:r>
          </a:p>
          <a:p>
            <a:pPr>
              <a:lnSpc>
                <a:spcPct val="120000"/>
              </a:lnSpc>
              <a:spcBef>
                <a:spcPts val="1200"/>
              </a:spcBef>
              <a:buClr>
                <a:schemeClr val="tx2"/>
              </a:buClr>
              <a:buSzPct val="150000"/>
            </a:pPr>
            <a:r>
              <a:rPr lang="en-US" sz="1800" dirty="0" smtClean="0"/>
              <a:t>This project gathered 43 survey points and 48 detailed interviews, each point representing the total results of a single system development project.</a:t>
            </a:r>
          </a:p>
          <a:p>
            <a:pPr>
              <a:lnSpc>
                <a:spcPct val="120000"/>
              </a:lnSpc>
              <a:spcBef>
                <a:spcPts val="1200"/>
              </a:spcBef>
              <a:buClr>
                <a:schemeClr val="tx2"/>
              </a:buClr>
              <a:buSzPct val="150000"/>
            </a:pPr>
            <a:r>
              <a:rPr lang="en-US" sz="1800" dirty="0" smtClean="0"/>
              <a:t>Figure 2.7 compares the equivalent SE effort as a percentage of program cost with respect to cost compliance (top) and schedule performance (bottom).</a:t>
            </a:r>
          </a:p>
          <a:p>
            <a:pPr>
              <a:lnSpc>
                <a:spcPct val="120000"/>
              </a:lnSpc>
              <a:spcBef>
                <a:spcPts val="1200"/>
              </a:spcBef>
              <a:buClr>
                <a:schemeClr val="tx2"/>
              </a:buClr>
              <a:buSzPct val="150000"/>
            </a:pPr>
            <a:r>
              <a:rPr lang="en-US" sz="1800" dirty="0" smtClean="0"/>
              <a:t>The research results showed that the optimum level of SE effort for a normalized program is about 14% of the total program development cost</a:t>
            </a:r>
            <a:r>
              <a:rPr lang="en-US" sz="1800" dirty="0"/>
              <a:t>.</a:t>
            </a:r>
            <a:endParaRPr lang="en-US" sz="1800" dirty="0" smtClean="0"/>
          </a:p>
        </p:txBody>
      </p:sp>
    </p:spTree>
    <p:extLst>
      <p:ext uri="{BB962C8B-B14F-4D97-AF65-F5344CB8AC3E}">
        <p14:creationId xmlns:p14="http://schemas.microsoft.com/office/powerpoint/2010/main" val="241455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97281" y="1158506"/>
            <a:ext cx="9997438" cy="5324535"/>
          </a:xfrm>
          <a:prstGeom prst="rect">
            <a:avLst/>
          </a:prstGeom>
        </p:spPr>
        <p:txBody>
          <a:bodyPr vert="horz" wrap="square" lIns="0" tIns="0" rIns="0" bIns="0" rtlCol="0">
            <a:spAutoFit/>
          </a:bodyPr>
          <a:lstStyle/>
          <a:p>
            <a:pPr marL="239395" indent="-226695">
              <a:spcBef>
                <a:spcPts val="1200"/>
              </a:spcBef>
              <a:buClr>
                <a:srgbClr val="991C1F"/>
              </a:buClr>
              <a:buFont typeface="Wingdings"/>
              <a:buChar char=""/>
              <a:tabLst>
                <a:tab pos="240029" algn="l"/>
              </a:tabLst>
              <a:defRPr/>
            </a:pPr>
            <a:r>
              <a:rPr sz="2000" b="1" spc="-15" dirty="0">
                <a:solidFill>
                  <a:srgbClr val="000000"/>
                </a:solidFill>
                <a:cs typeface="Arial"/>
              </a:rPr>
              <a:t>Inno</a:t>
            </a:r>
            <a:r>
              <a:rPr sz="2000" b="1" dirty="0">
                <a:solidFill>
                  <a:srgbClr val="000000"/>
                </a:solidFill>
                <a:cs typeface="Arial"/>
              </a:rPr>
              <a:t>va</a:t>
            </a:r>
            <a:r>
              <a:rPr sz="2000" b="1" spc="-10" dirty="0">
                <a:solidFill>
                  <a:srgbClr val="000000"/>
                </a:solidFill>
                <a:cs typeface="Arial"/>
              </a:rPr>
              <a:t>tion</a:t>
            </a:r>
            <a:r>
              <a:rPr sz="2000" b="1" spc="-5" dirty="0">
                <a:solidFill>
                  <a:srgbClr val="000000"/>
                </a:solidFill>
                <a:cs typeface="Arial"/>
              </a:rPr>
              <a:t> </a:t>
            </a:r>
            <a:r>
              <a:rPr sz="2000" b="1" spc="-10" dirty="0">
                <a:solidFill>
                  <a:srgbClr val="000000"/>
                </a:solidFill>
                <a:cs typeface="Arial"/>
              </a:rPr>
              <a:t>in</a:t>
            </a:r>
            <a:r>
              <a:rPr sz="2000" b="1" dirty="0">
                <a:solidFill>
                  <a:srgbClr val="000000"/>
                </a:solidFill>
                <a:cs typeface="Arial"/>
              </a:rPr>
              <a:t>creases</a:t>
            </a:r>
            <a:r>
              <a:rPr sz="2000" b="1" spc="-5" dirty="0">
                <a:solidFill>
                  <a:srgbClr val="000000"/>
                </a:solidFill>
                <a:cs typeface="Arial"/>
              </a:rPr>
              <a:t> </a:t>
            </a:r>
            <a:r>
              <a:rPr sz="2000" b="1" dirty="0">
                <a:solidFill>
                  <a:srgbClr val="000000"/>
                </a:solidFill>
                <a:cs typeface="Arial"/>
              </a:rPr>
              <a:t>r</a:t>
            </a:r>
            <a:r>
              <a:rPr sz="2000" b="1" spc="-10" dirty="0">
                <a:solidFill>
                  <a:srgbClr val="000000"/>
                </a:solidFill>
                <a:cs typeface="Arial"/>
              </a:rPr>
              <a:t>i</a:t>
            </a:r>
            <a:r>
              <a:rPr sz="2000" b="1" dirty="0">
                <a:solidFill>
                  <a:srgbClr val="000000"/>
                </a:solidFill>
                <a:cs typeface="Arial"/>
              </a:rPr>
              <a:t>sks</a:t>
            </a:r>
          </a:p>
          <a:p>
            <a:pPr marL="571500" lvl="1" indent="-228600">
              <a:spcBef>
                <a:spcPts val="1200"/>
              </a:spcBef>
              <a:buClr>
                <a:srgbClr val="991C1F"/>
              </a:buClr>
              <a:buFont typeface="Wingdings"/>
              <a:buChar char=""/>
              <a:tabLst>
                <a:tab pos="570230" algn="l"/>
              </a:tabLst>
              <a:defRPr/>
            </a:pPr>
            <a:r>
              <a:rPr dirty="0">
                <a:solidFill>
                  <a:srgbClr val="000000"/>
                </a:solidFill>
                <a:cs typeface="Arial"/>
              </a:rPr>
              <a:t>Use</a:t>
            </a:r>
            <a:r>
              <a:rPr spc="-5" dirty="0">
                <a:solidFill>
                  <a:srgbClr val="000000"/>
                </a:solidFill>
                <a:cs typeface="Arial"/>
              </a:rPr>
              <a:t> </a:t>
            </a:r>
            <a:r>
              <a:rPr spc="-15" dirty="0">
                <a:solidFill>
                  <a:srgbClr val="000000"/>
                </a:solidFill>
                <a:cs typeface="Arial"/>
              </a:rPr>
              <a:t>o</a:t>
            </a:r>
            <a:r>
              <a:rPr dirty="0">
                <a:solidFill>
                  <a:srgbClr val="000000"/>
                </a:solidFill>
                <a:cs typeface="Arial"/>
              </a:rPr>
              <a:t>f</a:t>
            </a:r>
            <a:r>
              <a:rPr spc="-5" dirty="0">
                <a:solidFill>
                  <a:srgbClr val="000000"/>
                </a:solidFill>
                <a:cs typeface="Arial"/>
              </a:rPr>
              <a:t> </a:t>
            </a:r>
            <a:r>
              <a:rPr spc="-15" dirty="0">
                <a:solidFill>
                  <a:srgbClr val="000000"/>
                </a:solidFill>
                <a:cs typeface="Arial"/>
              </a:rPr>
              <a:t>n</a:t>
            </a:r>
            <a:r>
              <a:rPr dirty="0">
                <a:solidFill>
                  <a:srgbClr val="000000"/>
                </a:solidFill>
                <a:cs typeface="Arial"/>
              </a:rPr>
              <a:t>e</a:t>
            </a:r>
            <a:r>
              <a:rPr spc="-15" dirty="0">
                <a:solidFill>
                  <a:srgbClr val="000000"/>
                </a:solidFill>
                <a:cs typeface="Arial"/>
              </a:rPr>
              <a:t>w</a:t>
            </a:r>
            <a:r>
              <a:rPr spc="-5" dirty="0">
                <a:solidFill>
                  <a:srgbClr val="000000"/>
                </a:solidFill>
                <a:cs typeface="Arial"/>
              </a:rPr>
              <a:t> </a:t>
            </a:r>
            <a:r>
              <a:rPr dirty="0">
                <a:solidFill>
                  <a:srgbClr val="000000"/>
                </a:solidFill>
                <a:cs typeface="Arial"/>
              </a:rPr>
              <a:t>tec</a:t>
            </a:r>
            <a:r>
              <a:rPr spc="-10" dirty="0">
                <a:solidFill>
                  <a:srgbClr val="000000"/>
                </a:solidFill>
                <a:cs typeface="Arial"/>
              </a:rPr>
              <a:t>hnolog</a:t>
            </a:r>
            <a:r>
              <a:rPr dirty="0">
                <a:solidFill>
                  <a:srgbClr val="000000"/>
                </a:solidFill>
                <a:cs typeface="Arial"/>
              </a:rPr>
              <a:t>y</a:t>
            </a:r>
            <a:r>
              <a:rPr spc="-5" dirty="0">
                <a:solidFill>
                  <a:srgbClr val="000000"/>
                </a:solidFill>
                <a:cs typeface="Arial"/>
              </a:rPr>
              <a:t> </a:t>
            </a:r>
            <a:r>
              <a:rPr lang="en-US" spc="-5" dirty="0" smtClean="0">
                <a:solidFill>
                  <a:srgbClr val="000000"/>
                </a:solidFill>
                <a:cs typeface="Arial"/>
              </a:rPr>
              <a:t>and tools </a:t>
            </a:r>
            <a:r>
              <a:rPr dirty="0" smtClean="0">
                <a:solidFill>
                  <a:srgbClr val="000000"/>
                </a:solidFill>
                <a:cs typeface="Arial"/>
              </a:rPr>
              <a:t>may</a:t>
            </a:r>
            <a:r>
              <a:rPr spc="-5" dirty="0" smtClean="0">
                <a:solidFill>
                  <a:srgbClr val="000000"/>
                </a:solidFill>
                <a:cs typeface="Arial"/>
              </a:rPr>
              <a:t> </a:t>
            </a:r>
            <a:r>
              <a:rPr spc="-15" dirty="0">
                <a:solidFill>
                  <a:srgbClr val="000000"/>
                </a:solidFill>
                <a:cs typeface="Arial"/>
              </a:rPr>
              <a:t>h</a:t>
            </a:r>
            <a:r>
              <a:rPr dirty="0">
                <a:solidFill>
                  <a:srgbClr val="000000"/>
                </a:solidFill>
                <a:cs typeface="Arial"/>
              </a:rPr>
              <a:t>ave</a:t>
            </a:r>
            <a:r>
              <a:rPr spc="-5" dirty="0">
                <a:solidFill>
                  <a:srgbClr val="000000"/>
                </a:solidFill>
                <a:cs typeface="Arial"/>
              </a:rPr>
              <a:t> </a:t>
            </a:r>
            <a:r>
              <a:rPr i="1" spc="-10" dirty="0">
                <a:solidFill>
                  <a:srgbClr val="000000"/>
                </a:solidFill>
                <a:cs typeface="Arial"/>
              </a:rPr>
              <a:t>unin</a:t>
            </a:r>
            <a:r>
              <a:rPr i="1" dirty="0">
                <a:solidFill>
                  <a:srgbClr val="000000"/>
                </a:solidFill>
                <a:cs typeface="Arial"/>
              </a:rPr>
              <a:t>te</a:t>
            </a:r>
            <a:r>
              <a:rPr i="1" spc="-15" dirty="0">
                <a:solidFill>
                  <a:srgbClr val="000000"/>
                </a:solidFill>
                <a:cs typeface="Arial"/>
              </a:rPr>
              <a:t>nd</a:t>
            </a:r>
            <a:r>
              <a:rPr i="1" dirty="0">
                <a:solidFill>
                  <a:srgbClr val="000000"/>
                </a:solidFill>
                <a:cs typeface="Arial"/>
              </a:rPr>
              <a:t>e</a:t>
            </a:r>
            <a:r>
              <a:rPr i="1" spc="-15" dirty="0">
                <a:solidFill>
                  <a:srgbClr val="000000"/>
                </a:solidFill>
                <a:cs typeface="Arial"/>
              </a:rPr>
              <a:t>d</a:t>
            </a:r>
            <a:r>
              <a:rPr i="1" spc="-5" dirty="0">
                <a:solidFill>
                  <a:srgbClr val="000000"/>
                </a:solidFill>
                <a:cs typeface="Arial"/>
              </a:rPr>
              <a:t> </a:t>
            </a:r>
            <a:r>
              <a:rPr i="1" dirty="0">
                <a:solidFill>
                  <a:srgbClr val="000000"/>
                </a:solidFill>
                <a:cs typeface="Arial"/>
              </a:rPr>
              <a:t>c</a:t>
            </a:r>
            <a:r>
              <a:rPr i="1" spc="-15" dirty="0">
                <a:solidFill>
                  <a:srgbClr val="000000"/>
                </a:solidFill>
                <a:cs typeface="Arial"/>
              </a:rPr>
              <a:t>on</a:t>
            </a:r>
            <a:r>
              <a:rPr i="1" dirty="0">
                <a:solidFill>
                  <a:srgbClr val="000000"/>
                </a:solidFill>
                <a:cs typeface="Arial"/>
              </a:rPr>
              <a:t>se</a:t>
            </a:r>
            <a:r>
              <a:rPr i="1" spc="-15" dirty="0">
                <a:solidFill>
                  <a:srgbClr val="000000"/>
                </a:solidFill>
                <a:cs typeface="Arial"/>
              </a:rPr>
              <a:t>qu</a:t>
            </a:r>
            <a:r>
              <a:rPr i="1" dirty="0">
                <a:solidFill>
                  <a:srgbClr val="000000"/>
                </a:solidFill>
                <a:cs typeface="Arial"/>
              </a:rPr>
              <a:t>e</a:t>
            </a:r>
            <a:r>
              <a:rPr i="1" spc="-15" dirty="0">
                <a:solidFill>
                  <a:srgbClr val="000000"/>
                </a:solidFill>
                <a:cs typeface="Arial"/>
              </a:rPr>
              <a:t>n</a:t>
            </a:r>
            <a:r>
              <a:rPr i="1" dirty="0">
                <a:solidFill>
                  <a:srgbClr val="000000"/>
                </a:solidFill>
                <a:cs typeface="Arial"/>
              </a:rPr>
              <a:t>ces</a:t>
            </a:r>
            <a:endParaRPr dirty="0">
              <a:solidFill>
                <a:srgbClr val="000000"/>
              </a:solidFill>
              <a:cs typeface="Arial"/>
            </a:endParaRPr>
          </a:p>
          <a:p>
            <a:pPr marL="569595" lvl="1" indent="-226695">
              <a:spcBef>
                <a:spcPts val="1200"/>
              </a:spcBef>
              <a:buClr>
                <a:srgbClr val="991C1F"/>
              </a:buClr>
              <a:buFont typeface="Wingdings"/>
              <a:buChar char=""/>
              <a:tabLst>
                <a:tab pos="570230" algn="l"/>
              </a:tabLst>
              <a:defRPr/>
            </a:pPr>
            <a:r>
              <a:rPr dirty="0">
                <a:solidFill>
                  <a:srgbClr val="000000"/>
                </a:solidFill>
                <a:cs typeface="Arial"/>
              </a:rPr>
              <a:t>C</a:t>
            </a:r>
            <a:r>
              <a:rPr spc="-15" dirty="0">
                <a:solidFill>
                  <a:srgbClr val="000000"/>
                </a:solidFill>
                <a:cs typeface="Arial"/>
              </a:rPr>
              <a:t>h</a:t>
            </a:r>
            <a:r>
              <a:rPr dirty="0">
                <a:solidFill>
                  <a:srgbClr val="000000"/>
                </a:solidFill>
                <a:cs typeface="Arial"/>
              </a:rPr>
              <a:t>aracter</a:t>
            </a:r>
            <a:r>
              <a:rPr spc="-5" dirty="0">
                <a:solidFill>
                  <a:srgbClr val="000000"/>
                </a:solidFill>
                <a:cs typeface="Arial"/>
              </a:rPr>
              <a:t>i</a:t>
            </a:r>
            <a:r>
              <a:rPr dirty="0">
                <a:solidFill>
                  <a:srgbClr val="000000"/>
                </a:solidFill>
                <a:cs typeface="Arial"/>
              </a:rPr>
              <a:t>s</a:t>
            </a:r>
            <a:r>
              <a:rPr spc="-10" dirty="0">
                <a:solidFill>
                  <a:srgbClr val="000000"/>
                </a:solidFill>
                <a:cs typeface="Arial"/>
              </a:rPr>
              <a:t>ti</a:t>
            </a:r>
            <a:r>
              <a:rPr dirty="0">
                <a:solidFill>
                  <a:srgbClr val="000000"/>
                </a:solidFill>
                <a:cs typeface="Arial"/>
              </a:rPr>
              <a:t>cs</a:t>
            </a:r>
            <a:r>
              <a:rPr spc="-5" dirty="0">
                <a:solidFill>
                  <a:srgbClr val="000000"/>
                </a:solidFill>
                <a:cs typeface="Arial"/>
              </a:rPr>
              <a:t> </a:t>
            </a:r>
            <a:r>
              <a:rPr spc="-15" dirty="0">
                <a:solidFill>
                  <a:srgbClr val="000000"/>
                </a:solidFill>
                <a:cs typeface="Arial"/>
              </a:rPr>
              <a:t>o</a:t>
            </a:r>
            <a:r>
              <a:rPr dirty="0">
                <a:solidFill>
                  <a:srgbClr val="000000"/>
                </a:solidFill>
                <a:cs typeface="Arial"/>
              </a:rPr>
              <a:t>f</a:t>
            </a:r>
            <a:r>
              <a:rPr spc="-5" dirty="0">
                <a:solidFill>
                  <a:srgbClr val="000000"/>
                </a:solidFill>
                <a:cs typeface="Arial"/>
              </a:rPr>
              <a:t> </a:t>
            </a:r>
            <a:r>
              <a:rPr spc="-15" dirty="0">
                <a:solidFill>
                  <a:srgbClr val="000000"/>
                </a:solidFill>
                <a:cs typeface="Arial"/>
              </a:rPr>
              <a:t>n</a:t>
            </a:r>
            <a:r>
              <a:rPr dirty="0">
                <a:solidFill>
                  <a:srgbClr val="000000"/>
                </a:solidFill>
                <a:cs typeface="Arial"/>
              </a:rPr>
              <a:t>e</a:t>
            </a:r>
            <a:r>
              <a:rPr spc="-15" dirty="0">
                <a:solidFill>
                  <a:srgbClr val="000000"/>
                </a:solidFill>
                <a:cs typeface="Arial"/>
              </a:rPr>
              <a:t>w</a:t>
            </a:r>
            <a:r>
              <a:rPr spc="-5" dirty="0">
                <a:solidFill>
                  <a:srgbClr val="000000"/>
                </a:solidFill>
                <a:cs typeface="Arial"/>
              </a:rPr>
              <a:t> </a:t>
            </a:r>
            <a:r>
              <a:rPr dirty="0">
                <a:solidFill>
                  <a:srgbClr val="000000"/>
                </a:solidFill>
                <a:cs typeface="Arial"/>
              </a:rPr>
              <a:t>mater</a:t>
            </a:r>
            <a:r>
              <a:rPr spc="-5" dirty="0">
                <a:solidFill>
                  <a:srgbClr val="000000"/>
                </a:solidFill>
                <a:cs typeface="Arial"/>
              </a:rPr>
              <a:t>i</a:t>
            </a:r>
            <a:r>
              <a:rPr dirty="0">
                <a:solidFill>
                  <a:srgbClr val="000000"/>
                </a:solidFill>
                <a:cs typeface="Arial"/>
              </a:rPr>
              <a:t>a</a:t>
            </a:r>
            <a:r>
              <a:rPr spc="-5" dirty="0">
                <a:solidFill>
                  <a:srgbClr val="000000"/>
                </a:solidFill>
                <a:cs typeface="Arial"/>
              </a:rPr>
              <a:t>l</a:t>
            </a:r>
            <a:r>
              <a:rPr dirty="0">
                <a:solidFill>
                  <a:srgbClr val="000000"/>
                </a:solidFill>
                <a:cs typeface="Arial"/>
              </a:rPr>
              <a:t>s</a:t>
            </a:r>
            <a:r>
              <a:rPr spc="-5" dirty="0">
                <a:solidFill>
                  <a:srgbClr val="000000"/>
                </a:solidFill>
                <a:cs typeface="Arial"/>
              </a:rPr>
              <a:t>, </a:t>
            </a:r>
            <a:r>
              <a:rPr spc="-15" dirty="0">
                <a:solidFill>
                  <a:srgbClr val="000000"/>
                </a:solidFill>
                <a:cs typeface="Arial"/>
              </a:rPr>
              <a:t>p</a:t>
            </a:r>
            <a:r>
              <a:rPr dirty="0">
                <a:solidFill>
                  <a:srgbClr val="000000"/>
                </a:solidFill>
                <a:cs typeface="Arial"/>
              </a:rPr>
              <a:t>r</a:t>
            </a:r>
            <a:r>
              <a:rPr spc="-15" dirty="0">
                <a:solidFill>
                  <a:srgbClr val="000000"/>
                </a:solidFill>
                <a:cs typeface="Arial"/>
              </a:rPr>
              <a:t>o</a:t>
            </a:r>
            <a:r>
              <a:rPr dirty="0">
                <a:solidFill>
                  <a:srgbClr val="000000"/>
                </a:solidFill>
                <a:cs typeface="Arial"/>
              </a:rPr>
              <a:t>cesses</a:t>
            </a:r>
            <a:r>
              <a:rPr spc="-5" dirty="0">
                <a:solidFill>
                  <a:srgbClr val="000000"/>
                </a:solidFill>
                <a:cs typeface="Arial"/>
              </a:rPr>
              <a:t> </a:t>
            </a:r>
            <a:r>
              <a:rPr dirty="0">
                <a:solidFill>
                  <a:srgbClr val="000000"/>
                </a:solidFill>
                <a:cs typeface="Arial"/>
              </a:rPr>
              <a:t>a</a:t>
            </a:r>
            <a:r>
              <a:rPr spc="-15" dirty="0">
                <a:solidFill>
                  <a:srgbClr val="000000"/>
                </a:solidFill>
                <a:cs typeface="Arial"/>
              </a:rPr>
              <a:t>nd</a:t>
            </a:r>
            <a:r>
              <a:rPr spc="-5" dirty="0">
                <a:solidFill>
                  <a:srgbClr val="000000"/>
                </a:solidFill>
                <a:cs typeface="Arial"/>
              </a:rPr>
              <a:t> </a:t>
            </a:r>
            <a:r>
              <a:rPr dirty="0">
                <a:solidFill>
                  <a:srgbClr val="000000"/>
                </a:solidFill>
                <a:cs typeface="Arial"/>
              </a:rPr>
              <a:t>c</a:t>
            </a:r>
            <a:r>
              <a:rPr spc="-15" dirty="0">
                <a:solidFill>
                  <a:srgbClr val="000000"/>
                </a:solidFill>
                <a:cs typeface="Arial"/>
              </a:rPr>
              <a:t>o</a:t>
            </a:r>
            <a:r>
              <a:rPr dirty="0">
                <a:solidFill>
                  <a:srgbClr val="000000"/>
                </a:solidFill>
                <a:cs typeface="Arial"/>
              </a:rPr>
              <a:t>m</a:t>
            </a:r>
            <a:r>
              <a:rPr spc="-15" dirty="0">
                <a:solidFill>
                  <a:srgbClr val="000000"/>
                </a:solidFill>
                <a:cs typeface="Arial"/>
              </a:rPr>
              <a:t>pon</a:t>
            </a:r>
            <a:r>
              <a:rPr dirty="0">
                <a:solidFill>
                  <a:srgbClr val="000000"/>
                </a:solidFill>
                <a:cs typeface="Arial"/>
              </a:rPr>
              <a:t>e</a:t>
            </a:r>
            <a:r>
              <a:rPr spc="-15" dirty="0">
                <a:solidFill>
                  <a:srgbClr val="000000"/>
                </a:solidFill>
                <a:cs typeface="Arial"/>
              </a:rPr>
              <a:t>n</a:t>
            </a:r>
            <a:r>
              <a:rPr dirty="0">
                <a:solidFill>
                  <a:srgbClr val="000000"/>
                </a:solidFill>
                <a:cs typeface="Arial"/>
              </a:rPr>
              <a:t>ts</a:t>
            </a:r>
            <a:r>
              <a:rPr lang="en-US" dirty="0">
                <a:solidFill>
                  <a:srgbClr val="000000"/>
                </a:solidFill>
                <a:cs typeface="Arial"/>
              </a:rPr>
              <a:t> </a:t>
            </a:r>
            <a:r>
              <a:rPr i="1" spc="-15" dirty="0">
                <a:solidFill>
                  <a:srgbClr val="000000"/>
                </a:solidFill>
                <a:cs typeface="Arial"/>
              </a:rPr>
              <a:t>not</a:t>
            </a:r>
            <a:r>
              <a:rPr i="1" spc="-5" dirty="0">
                <a:solidFill>
                  <a:srgbClr val="000000"/>
                </a:solidFill>
                <a:cs typeface="Arial"/>
              </a:rPr>
              <a:t> </a:t>
            </a:r>
            <a:r>
              <a:rPr i="1" spc="-15" dirty="0">
                <a:solidFill>
                  <a:srgbClr val="000000"/>
                </a:solidFill>
                <a:cs typeface="Arial"/>
              </a:rPr>
              <a:t>w</a:t>
            </a:r>
            <a:r>
              <a:rPr i="1" dirty="0">
                <a:solidFill>
                  <a:srgbClr val="000000"/>
                </a:solidFill>
                <a:cs typeface="Arial"/>
              </a:rPr>
              <a:t>e</a:t>
            </a:r>
            <a:r>
              <a:rPr i="1" spc="-5" dirty="0">
                <a:solidFill>
                  <a:srgbClr val="000000"/>
                </a:solidFill>
                <a:cs typeface="Arial"/>
              </a:rPr>
              <a:t>ll </a:t>
            </a:r>
            <a:r>
              <a:rPr i="1" spc="-15" dirty="0">
                <a:solidFill>
                  <a:srgbClr val="000000"/>
                </a:solidFill>
                <a:cs typeface="Arial"/>
              </a:rPr>
              <a:t>und</a:t>
            </a:r>
            <a:r>
              <a:rPr i="1" dirty="0">
                <a:solidFill>
                  <a:srgbClr val="000000"/>
                </a:solidFill>
                <a:cs typeface="Arial"/>
              </a:rPr>
              <a:t>ers</a:t>
            </a:r>
            <a:r>
              <a:rPr i="1" spc="-10" dirty="0">
                <a:solidFill>
                  <a:srgbClr val="000000"/>
                </a:solidFill>
                <a:cs typeface="Arial"/>
              </a:rPr>
              <a:t>tood</a:t>
            </a:r>
            <a:endParaRPr dirty="0">
              <a:solidFill>
                <a:srgbClr val="000000"/>
              </a:solidFill>
              <a:cs typeface="Arial"/>
            </a:endParaRPr>
          </a:p>
          <a:p>
            <a:pPr marL="571500" marR="157480" lvl="1" indent="-228600">
              <a:spcBef>
                <a:spcPts val="1200"/>
              </a:spcBef>
              <a:buClr>
                <a:srgbClr val="991C1F"/>
              </a:buClr>
              <a:buFont typeface="Wingdings"/>
              <a:buChar char=""/>
              <a:tabLst>
                <a:tab pos="570230" algn="l"/>
              </a:tabLst>
              <a:defRPr/>
            </a:pPr>
            <a:r>
              <a:rPr dirty="0">
                <a:solidFill>
                  <a:srgbClr val="000000"/>
                </a:solidFill>
                <a:cs typeface="Arial"/>
              </a:rPr>
              <a:t>U</a:t>
            </a:r>
            <a:r>
              <a:rPr spc="-15" dirty="0">
                <a:solidFill>
                  <a:srgbClr val="000000"/>
                </a:solidFill>
                <a:cs typeface="Arial"/>
              </a:rPr>
              <a:t>n</a:t>
            </a:r>
            <a:r>
              <a:rPr dirty="0">
                <a:solidFill>
                  <a:srgbClr val="000000"/>
                </a:solidFill>
                <a:cs typeface="Arial"/>
              </a:rPr>
              <a:t>a</a:t>
            </a:r>
            <a:r>
              <a:rPr spc="-10" dirty="0">
                <a:solidFill>
                  <a:srgbClr val="000000"/>
                </a:solidFill>
                <a:cs typeface="Arial"/>
              </a:rPr>
              <a:t>nti</a:t>
            </a:r>
            <a:r>
              <a:rPr dirty="0">
                <a:solidFill>
                  <a:srgbClr val="000000"/>
                </a:solidFill>
                <a:cs typeface="Arial"/>
              </a:rPr>
              <a:t>c</a:t>
            </a:r>
            <a:r>
              <a:rPr spc="-10" dirty="0">
                <a:solidFill>
                  <a:srgbClr val="000000"/>
                </a:solidFill>
                <a:cs typeface="Arial"/>
              </a:rPr>
              <a:t>ip</a:t>
            </a:r>
            <a:r>
              <a:rPr dirty="0">
                <a:solidFill>
                  <a:srgbClr val="000000"/>
                </a:solidFill>
                <a:cs typeface="Arial"/>
              </a:rPr>
              <a:t>ate</a:t>
            </a:r>
            <a:r>
              <a:rPr spc="-15" dirty="0">
                <a:solidFill>
                  <a:srgbClr val="000000"/>
                </a:solidFill>
                <a:cs typeface="Arial"/>
              </a:rPr>
              <a:t>d</a:t>
            </a:r>
            <a:r>
              <a:rPr spc="-5" dirty="0">
                <a:solidFill>
                  <a:srgbClr val="000000"/>
                </a:solidFill>
                <a:cs typeface="Arial"/>
              </a:rPr>
              <a:t> i</a:t>
            </a:r>
            <a:r>
              <a:rPr dirty="0">
                <a:solidFill>
                  <a:srgbClr val="000000"/>
                </a:solidFill>
                <a:cs typeface="Arial"/>
              </a:rPr>
              <a:t>ss</a:t>
            </a:r>
            <a:r>
              <a:rPr spc="-15" dirty="0">
                <a:solidFill>
                  <a:srgbClr val="000000"/>
                </a:solidFill>
                <a:cs typeface="Arial"/>
              </a:rPr>
              <a:t>u</a:t>
            </a:r>
            <a:r>
              <a:rPr dirty="0">
                <a:solidFill>
                  <a:srgbClr val="000000"/>
                </a:solidFill>
                <a:cs typeface="Arial"/>
              </a:rPr>
              <a:t>es</a:t>
            </a:r>
            <a:r>
              <a:rPr spc="-5" dirty="0">
                <a:solidFill>
                  <a:srgbClr val="000000"/>
                </a:solidFill>
                <a:cs typeface="Arial"/>
              </a:rPr>
              <a:t> </a:t>
            </a:r>
            <a:r>
              <a:rPr lang="en-US" spc="-5" dirty="0" smtClean="0">
                <a:solidFill>
                  <a:srgbClr val="000000"/>
                </a:solidFill>
                <a:cs typeface="Arial"/>
              </a:rPr>
              <a:t>(</a:t>
            </a:r>
            <a:r>
              <a:rPr lang="en-US" i="1" spc="-5" dirty="0" smtClean="0">
                <a:solidFill>
                  <a:srgbClr val="000000"/>
                </a:solidFill>
                <a:cs typeface="Arial"/>
              </a:rPr>
              <a:t>risks</a:t>
            </a:r>
            <a:r>
              <a:rPr lang="en-US" spc="-5" dirty="0" smtClean="0">
                <a:solidFill>
                  <a:srgbClr val="000000"/>
                </a:solidFill>
                <a:cs typeface="Arial"/>
              </a:rPr>
              <a:t>) </a:t>
            </a:r>
            <a:r>
              <a:rPr dirty="0" smtClean="0">
                <a:solidFill>
                  <a:srgbClr val="000000"/>
                </a:solidFill>
                <a:cs typeface="Arial"/>
              </a:rPr>
              <a:t>may</a:t>
            </a:r>
            <a:r>
              <a:rPr spc="-5" dirty="0" smtClean="0">
                <a:solidFill>
                  <a:srgbClr val="000000"/>
                </a:solidFill>
                <a:cs typeface="Arial"/>
              </a:rPr>
              <a:t> </a:t>
            </a:r>
            <a:r>
              <a:rPr dirty="0">
                <a:solidFill>
                  <a:srgbClr val="000000"/>
                </a:solidFill>
                <a:cs typeface="Arial"/>
              </a:rPr>
              <a:t>ar</a:t>
            </a:r>
            <a:r>
              <a:rPr spc="-5" dirty="0">
                <a:solidFill>
                  <a:srgbClr val="000000"/>
                </a:solidFill>
                <a:cs typeface="Arial"/>
              </a:rPr>
              <a:t>i</a:t>
            </a:r>
            <a:r>
              <a:rPr dirty="0">
                <a:solidFill>
                  <a:srgbClr val="000000"/>
                </a:solidFill>
                <a:cs typeface="Arial"/>
              </a:rPr>
              <a:t>se</a:t>
            </a:r>
            <a:r>
              <a:rPr spc="-5" dirty="0">
                <a:solidFill>
                  <a:srgbClr val="000000"/>
                </a:solidFill>
                <a:cs typeface="Arial"/>
              </a:rPr>
              <a:t> </a:t>
            </a:r>
            <a:r>
              <a:rPr spc="-15" dirty="0">
                <a:solidFill>
                  <a:srgbClr val="000000"/>
                </a:solidFill>
                <a:cs typeface="Arial"/>
              </a:rPr>
              <a:t>du</a:t>
            </a:r>
            <a:r>
              <a:rPr dirty="0">
                <a:solidFill>
                  <a:srgbClr val="000000"/>
                </a:solidFill>
                <a:cs typeface="Arial"/>
              </a:rPr>
              <a:t>r</a:t>
            </a:r>
            <a:r>
              <a:rPr spc="-10" dirty="0">
                <a:solidFill>
                  <a:srgbClr val="000000"/>
                </a:solidFill>
                <a:cs typeface="Arial"/>
              </a:rPr>
              <a:t>ing</a:t>
            </a:r>
            <a:r>
              <a:rPr spc="-5" dirty="0">
                <a:solidFill>
                  <a:srgbClr val="000000"/>
                </a:solidFill>
                <a:cs typeface="Arial"/>
              </a:rPr>
              <a:t> </a:t>
            </a:r>
            <a:r>
              <a:rPr dirty="0">
                <a:solidFill>
                  <a:srgbClr val="000000"/>
                </a:solidFill>
                <a:cs typeface="Arial"/>
              </a:rPr>
              <a:t>system</a:t>
            </a:r>
            <a:r>
              <a:rPr spc="-5" dirty="0">
                <a:solidFill>
                  <a:srgbClr val="000000"/>
                </a:solidFill>
                <a:cs typeface="Arial"/>
              </a:rPr>
              <a:t> </a:t>
            </a:r>
            <a:r>
              <a:rPr spc="-15" dirty="0">
                <a:solidFill>
                  <a:srgbClr val="000000"/>
                </a:solidFill>
                <a:cs typeface="Arial"/>
              </a:rPr>
              <a:t>d</a:t>
            </a:r>
            <a:r>
              <a:rPr dirty="0">
                <a:solidFill>
                  <a:srgbClr val="000000"/>
                </a:solidFill>
                <a:cs typeface="Arial"/>
              </a:rPr>
              <a:t>eve</a:t>
            </a:r>
            <a:r>
              <a:rPr spc="-10" dirty="0">
                <a:solidFill>
                  <a:srgbClr val="000000"/>
                </a:solidFill>
                <a:cs typeface="Arial"/>
              </a:rPr>
              <a:t>lop</a:t>
            </a:r>
            <a:r>
              <a:rPr dirty="0">
                <a:solidFill>
                  <a:srgbClr val="000000"/>
                </a:solidFill>
                <a:cs typeface="Arial"/>
              </a:rPr>
              <a:t>me</a:t>
            </a:r>
            <a:r>
              <a:rPr spc="-15" dirty="0">
                <a:solidFill>
                  <a:srgbClr val="000000"/>
                </a:solidFill>
                <a:cs typeface="Arial"/>
              </a:rPr>
              <a:t>n</a:t>
            </a:r>
            <a:r>
              <a:rPr dirty="0">
                <a:solidFill>
                  <a:srgbClr val="000000"/>
                </a:solidFill>
                <a:cs typeface="Arial"/>
              </a:rPr>
              <a:t>t </a:t>
            </a:r>
            <a:r>
              <a:rPr spc="-10" dirty="0">
                <a:solidFill>
                  <a:srgbClr val="000000"/>
                </a:solidFill>
                <a:cs typeface="Arial"/>
              </a:rPr>
              <a:t>th</a:t>
            </a:r>
            <a:r>
              <a:rPr dirty="0">
                <a:solidFill>
                  <a:srgbClr val="000000"/>
                </a:solidFill>
                <a:cs typeface="Arial"/>
              </a:rPr>
              <a:t>at</a:t>
            </a:r>
            <a:r>
              <a:rPr spc="-5" dirty="0">
                <a:solidFill>
                  <a:srgbClr val="000000"/>
                </a:solidFill>
                <a:cs typeface="Arial"/>
              </a:rPr>
              <a:t> </a:t>
            </a:r>
            <a:r>
              <a:rPr dirty="0" smtClean="0">
                <a:solidFill>
                  <a:srgbClr val="000000"/>
                </a:solidFill>
                <a:cs typeface="Arial"/>
              </a:rPr>
              <a:t>c</a:t>
            </a:r>
            <a:r>
              <a:rPr spc="-10" dirty="0" smtClean="0">
                <a:solidFill>
                  <a:srgbClr val="000000"/>
                </a:solidFill>
                <a:cs typeface="Arial"/>
              </a:rPr>
              <a:t>ould</a:t>
            </a:r>
            <a:r>
              <a:rPr lang="en-US" spc="-10" dirty="0" smtClean="0">
                <a:solidFill>
                  <a:srgbClr val="000000"/>
                </a:solidFill>
                <a:cs typeface="Arial"/>
              </a:rPr>
              <a:t>:</a:t>
            </a:r>
            <a:endParaRPr dirty="0">
              <a:solidFill>
                <a:srgbClr val="000000"/>
              </a:solidFill>
              <a:cs typeface="Arial"/>
            </a:endParaRPr>
          </a:p>
          <a:p>
            <a:pPr marL="917575" lvl="2" indent="-168275">
              <a:spcBef>
                <a:spcPts val="1200"/>
              </a:spcBef>
              <a:buClr>
                <a:srgbClr val="991C1F"/>
              </a:buClr>
              <a:buFont typeface="Wingdings"/>
              <a:buChar char=""/>
              <a:tabLst>
                <a:tab pos="917575" algn="l"/>
              </a:tabLst>
              <a:defRPr/>
            </a:pPr>
            <a:r>
              <a:rPr lang="en-US" sz="1600" spc="-10" dirty="0" smtClean="0">
                <a:solidFill>
                  <a:srgbClr val="000000"/>
                </a:solidFill>
                <a:cs typeface="Arial"/>
              </a:rPr>
              <a:t>Create confusion</a:t>
            </a:r>
          </a:p>
          <a:p>
            <a:pPr marL="917575" lvl="2" indent="-168275">
              <a:spcBef>
                <a:spcPts val="1200"/>
              </a:spcBef>
              <a:buClr>
                <a:srgbClr val="991C1F"/>
              </a:buClr>
              <a:buFont typeface="Wingdings"/>
              <a:buChar char=""/>
              <a:tabLst>
                <a:tab pos="917575" algn="l"/>
              </a:tabLst>
              <a:defRPr/>
            </a:pPr>
            <a:r>
              <a:rPr sz="1600" spc="-10" dirty="0" smtClean="0">
                <a:solidFill>
                  <a:srgbClr val="000000"/>
                </a:solidFill>
                <a:cs typeface="Arial"/>
              </a:rPr>
              <a:t>In</a:t>
            </a:r>
            <a:r>
              <a:rPr sz="1600" dirty="0" smtClean="0">
                <a:solidFill>
                  <a:srgbClr val="000000"/>
                </a:solidFill>
                <a:cs typeface="Arial"/>
              </a:rPr>
              <a:t>crease</a:t>
            </a:r>
            <a:r>
              <a:rPr sz="1600" spc="-5" dirty="0" smtClean="0">
                <a:solidFill>
                  <a:srgbClr val="000000"/>
                </a:solidFill>
                <a:cs typeface="Arial"/>
              </a:rPr>
              <a:t> </a:t>
            </a:r>
            <a:r>
              <a:rPr sz="1600" dirty="0">
                <a:solidFill>
                  <a:srgbClr val="000000"/>
                </a:solidFill>
                <a:cs typeface="Arial"/>
              </a:rPr>
              <a:t>c</a:t>
            </a:r>
            <a:r>
              <a:rPr sz="1600" spc="-10" dirty="0">
                <a:solidFill>
                  <a:srgbClr val="000000"/>
                </a:solidFill>
                <a:cs typeface="Arial"/>
              </a:rPr>
              <a:t>o</a:t>
            </a:r>
            <a:r>
              <a:rPr sz="1600" dirty="0">
                <a:solidFill>
                  <a:srgbClr val="000000"/>
                </a:solidFill>
                <a:cs typeface="Arial"/>
              </a:rPr>
              <a:t>sts</a:t>
            </a:r>
          </a:p>
          <a:p>
            <a:pPr marL="917575" lvl="2" indent="-168275">
              <a:spcBef>
                <a:spcPts val="1200"/>
              </a:spcBef>
              <a:buClr>
                <a:srgbClr val="991C1F"/>
              </a:buClr>
              <a:buFont typeface="Wingdings"/>
              <a:buChar char=""/>
              <a:tabLst>
                <a:tab pos="917575" algn="l"/>
              </a:tabLst>
              <a:defRPr/>
            </a:pPr>
            <a:r>
              <a:rPr sz="1600" spc="-5" dirty="0">
                <a:solidFill>
                  <a:srgbClr val="000000"/>
                </a:solidFill>
                <a:cs typeface="Arial"/>
              </a:rPr>
              <a:t>Dela</a:t>
            </a:r>
            <a:r>
              <a:rPr sz="1600" dirty="0">
                <a:solidFill>
                  <a:srgbClr val="000000"/>
                </a:solidFill>
                <a:cs typeface="Arial"/>
              </a:rPr>
              <a:t>y program</a:t>
            </a:r>
            <a:r>
              <a:rPr sz="1600" spc="-5" dirty="0">
                <a:solidFill>
                  <a:srgbClr val="000000"/>
                </a:solidFill>
                <a:cs typeface="Arial"/>
              </a:rPr>
              <a:t> </a:t>
            </a:r>
            <a:r>
              <a:rPr sz="1600" dirty="0">
                <a:solidFill>
                  <a:srgbClr val="000000"/>
                </a:solidFill>
                <a:cs typeface="Arial"/>
              </a:rPr>
              <a:t>delivery</a:t>
            </a:r>
          </a:p>
          <a:p>
            <a:pPr lvl="2">
              <a:spcBef>
                <a:spcPts val="1200"/>
              </a:spcBef>
              <a:buClr>
                <a:srgbClr val="991C1F"/>
              </a:buClr>
              <a:buFont typeface="Wingdings"/>
              <a:buChar char=""/>
              <a:defRPr/>
            </a:pPr>
            <a:endParaRPr sz="500" dirty="0">
              <a:solidFill>
                <a:srgbClr val="000000"/>
              </a:solidFill>
              <a:cs typeface="Times New Roman"/>
            </a:endParaRPr>
          </a:p>
          <a:p>
            <a:pPr marL="239395" indent="-226695">
              <a:spcBef>
                <a:spcPts val="1200"/>
              </a:spcBef>
              <a:buClr>
                <a:srgbClr val="991C1F"/>
              </a:buClr>
              <a:buFont typeface="Wingdings"/>
              <a:buChar char=""/>
              <a:tabLst>
                <a:tab pos="240029" algn="l"/>
              </a:tabLst>
              <a:defRPr/>
            </a:pPr>
            <a:r>
              <a:rPr sz="2000" b="1" dirty="0">
                <a:solidFill>
                  <a:srgbClr val="000000"/>
                </a:solidFill>
                <a:cs typeface="Arial"/>
              </a:rPr>
              <a:t>C</a:t>
            </a:r>
            <a:r>
              <a:rPr sz="2000" b="1" spc="-15" dirty="0">
                <a:solidFill>
                  <a:srgbClr val="000000"/>
                </a:solidFill>
                <a:cs typeface="Arial"/>
              </a:rPr>
              <a:t>on</a:t>
            </a:r>
            <a:r>
              <a:rPr sz="2000" b="1" dirty="0">
                <a:solidFill>
                  <a:srgbClr val="000000"/>
                </a:solidFill>
                <a:cs typeface="Arial"/>
              </a:rPr>
              <a:t>serva</a:t>
            </a:r>
            <a:r>
              <a:rPr sz="2000" b="1" spc="-10" dirty="0">
                <a:solidFill>
                  <a:srgbClr val="000000"/>
                </a:solidFill>
                <a:cs typeface="Arial"/>
              </a:rPr>
              <a:t>ti</a:t>
            </a:r>
            <a:r>
              <a:rPr sz="2000" b="1" dirty="0">
                <a:solidFill>
                  <a:srgbClr val="000000"/>
                </a:solidFill>
                <a:cs typeface="Arial"/>
              </a:rPr>
              <a:t>ve</a:t>
            </a:r>
            <a:r>
              <a:rPr sz="2000" b="1" spc="-5" dirty="0">
                <a:solidFill>
                  <a:srgbClr val="000000"/>
                </a:solidFill>
                <a:cs typeface="Arial"/>
              </a:rPr>
              <a:t> </a:t>
            </a:r>
            <a:r>
              <a:rPr sz="2000" b="1" dirty="0">
                <a:solidFill>
                  <a:srgbClr val="000000"/>
                </a:solidFill>
                <a:cs typeface="Arial"/>
              </a:rPr>
              <a:t>a</a:t>
            </a:r>
            <a:r>
              <a:rPr sz="2000" b="1" spc="-15" dirty="0">
                <a:solidFill>
                  <a:srgbClr val="000000"/>
                </a:solidFill>
                <a:cs typeface="Arial"/>
              </a:rPr>
              <a:t>pp</a:t>
            </a:r>
            <a:r>
              <a:rPr sz="2000" b="1" dirty="0">
                <a:solidFill>
                  <a:srgbClr val="000000"/>
                </a:solidFill>
                <a:cs typeface="Arial"/>
              </a:rPr>
              <a:t>r</a:t>
            </a:r>
            <a:r>
              <a:rPr sz="2000" b="1" spc="-15" dirty="0">
                <a:solidFill>
                  <a:srgbClr val="000000"/>
                </a:solidFill>
                <a:cs typeface="Arial"/>
              </a:rPr>
              <a:t>o</a:t>
            </a:r>
            <a:r>
              <a:rPr sz="2000" b="1" dirty="0">
                <a:solidFill>
                  <a:srgbClr val="000000"/>
                </a:solidFill>
                <a:cs typeface="Arial"/>
              </a:rPr>
              <a:t>ac</a:t>
            </a:r>
            <a:r>
              <a:rPr sz="2000" b="1" spc="-15" dirty="0">
                <a:solidFill>
                  <a:srgbClr val="000000"/>
                </a:solidFill>
                <a:cs typeface="Arial"/>
              </a:rPr>
              <a:t>h</a:t>
            </a:r>
            <a:r>
              <a:rPr sz="2000" b="1" spc="-5" dirty="0">
                <a:solidFill>
                  <a:srgbClr val="000000"/>
                </a:solidFill>
                <a:cs typeface="Arial"/>
              </a:rPr>
              <a:t> </a:t>
            </a:r>
            <a:r>
              <a:rPr sz="2000" b="1" dirty="0">
                <a:solidFill>
                  <a:srgbClr val="000000"/>
                </a:solidFill>
                <a:cs typeface="Arial"/>
              </a:rPr>
              <a:t>a</a:t>
            </a:r>
            <a:r>
              <a:rPr sz="2000" b="1" spc="-10" dirty="0">
                <a:solidFill>
                  <a:srgbClr val="000000"/>
                </a:solidFill>
                <a:cs typeface="Arial"/>
              </a:rPr>
              <a:t>l</a:t>
            </a:r>
            <a:r>
              <a:rPr sz="2000" b="1" dirty="0">
                <a:solidFill>
                  <a:srgbClr val="000000"/>
                </a:solidFill>
                <a:cs typeface="Arial"/>
              </a:rPr>
              <a:t>s</a:t>
            </a:r>
            <a:r>
              <a:rPr sz="2000" b="1" spc="-15" dirty="0">
                <a:solidFill>
                  <a:srgbClr val="000000"/>
                </a:solidFill>
                <a:cs typeface="Arial"/>
              </a:rPr>
              <a:t>o</a:t>
            </a:r>
            <a:r>
              <a:rPr sz="2000" b="1" spc="-5" dirty="0">
                <a:solidFill>
                  <a:srgbClr val="000000"/>
                </a:solidFill>
                <a:cs typeface="Arial"/>
              </a:rPr>
              <a:t> </a:t>
            </a:r>
            <a:r>
              <a:rPr sz="2000" b="1" dirty="0">
                <a:solidFill>
                  <a:srgbClr val="000000"/>
                </a:solidFill>
                <a:cs typeface="Arial"/>
              </a:rPr>
              <a:t>r</a:t>
            </a:r>
            <a:r>
              <a:rPr sz="2000" b="1" spc="-10" dirty="0">
                <a:solidFill>
                  <a:srgbClr val="000000"/>
                </a:solidFill>
                <a:cs typeface="Arial"/>
              </a:rPr>
              <a:t>i</a:t>
            </a:r>
            <a:r>
              <a:rPr sz="2000" b="1" dirty="0">
                <a:solidFill>
                  <a:srgbClr val="000000"/>
                </a:solidFill>
                <a:cs typeface="Arial"/>
              </a:rPr>
              <a:t>sky</a:t>
            </a:r>
          </a:p>
          <a:p>
            <a:pPr marL="571500" marR="158750" lvl="1" indent="-228600">
              <a:spcBef>
                <a:spcPts val="1200"/>
              </a:spcBef>
              <a:buClr>
                <a:srgbClr val="991C1F"/>
              </a:buClr>
              <a:buFont typeface="Wingdings"/>
              <a:buChar char=""/>
              <a:tabLst>
                <a:tab pos="570230" algn="l"/>
              </a:tabLst>
              <a:defRPr/>
            </a:pPr>
            <a:r>
              <a:rPr dirty="0">
                <a:solidFill>
                  <a:srgbClr val="000000"/>
                </a:solidFill>
                <a:cs typeface="Arial"/>
              </a:rPr>
              <a:t>C</a:t>
            </a:r>
            <a:r>
              <a:rPr spc="-15" dirty="0">
                <a:solidFill>
                  <a:srgbClr val="000000"/>
                </a:solidFill>
                <a:cs typeface="Arial"/>
              </a:rPr>
              <a:t>o</a:t>
            </a:r>
            <a:r>
              <a:rPr dirty="0">
                <a:solidFill>
                  <a:srgbClr val="000000"/>
                </a:solidFill>
                <a:cs typeface="Arial"/>
              </a:rPr>
              <a:t>m</a:t>
            </a:r>
            <a:r>
              <a:rPr spc="-15" dirty="0">
                <a:solidFill>
                  <a:srgbClr val="000000"/>
                </a:solidFill>
                <a:cs typeface="Arial"/>
              </a:rPr>
              <a:t>p</a:t>
            </a:r>
            <a:r>
              <a:rPr dirty="0">
                <a:solidFill>
                  <a:srgbClr val="000000"/>
                </a:solidFill>
                <a:cs typeface="Arial"/>
              </a:rPr>
              <a:t>e</a:t>
            </a:r>
            <a:r>
              <a:rPr spc="-10" dirty="0">
                <a:solidFill>
                  <a:srgbClr val="000000"/>
                </a:solidFill>
                <a:cs typeface="Arial"/>
              </a:rPr>
              <a:t>titi</a:t>
            </a:r>
            <a:r>
              <a:rPr dirty="0">
                <a:solidFill>
                  <a:srgbClr val="000000"/>
                </a:solidFill>
                <a:cs typeface="Arial"/>
              </a:rPr>
              <a:t>ve</a:t>
            </a:r>
            <a:r>
              <a:rPr spc="-5" dirty="0">
                <a:solidFill>
                  <a:srgbClr val="000000"/>
                </a:solidFill>
                <a:cs typeface="Arial"/>
              </a:rPr>
              <a:t> </a:t>
            </a:r>
            <a:r>
              <a:rPr dirty="0">
                <a:solidFill>
                  <a:srgbClr val="000000"/>
                </a:solidFill>
                <a:cs typeface="Arial"/>
              </a:rPr>
              <a:t>a</a:t>
            </a:r>
            <a:r>
              <a:rPr spc="-15" dirty="0">
                <a:solidFill>
                  <a:srgbClr val="000000"/>
                </a:solidFill>
                <a:cs typeface="Arial"/>
              </a:rPr>
              <a:t>d</a:t>
            </a:r>
            <a:r>
              <a:rPr dirty="0">
                <a:solidFill>
                  <a:srgbClr val="000000"/>
                </a:solidFill>
                <a:cs typeface="Arial"/>
              </a:rPr>
              <a:t>va</a:t>
            </a:r>
            <a:r>
              <a:rPr spc="-15" dirty="0">
                <a:solidFill>
                  <a:srgbClr val="000000"/>
                </a:solidFill>
                <a:cs typeface="Arial"/>
              </a:rPr>
              <a:t>n</a:t>
            </a:r>
            <a:r>
              <a:rPr dirty="0">
                <a:solidFill>
                  <a:srgbClr val="000000"/>
                </a:solidFill>
                <a:cs typeface="Arial"/>
              </a:rPr>
              <a:t>ta</a:t>
            </a:r>
            <a:r>
              <a:rPr spc="-15" dirty="0">
                <a:solidFill>
                  <a:srgbClr val="000000"/>
                </a:solidFill>
                <a:cs typeface="Arial"/>
              </a:rPr>
              <a:t>g</a:t>
            </a:r>
            <a:r>
              <a:rPr dirty="0">
                <a:solidFill>
                  <a:srgbClr val="000000"/>
                </a:solidFill>
                <a:cs typeface="Arial"/>
              </a:rPr>
              <a:t>e</a:t>
            </a:r>
            <a:r>
              <a:rPr spc="-5" dirty="0">
                <a:solidFill>
                  <a:srgbClr val="000000"/>
                </a:solidFill>
                <a:cs typeface="Arial"/>
              </a:rPr>
              <a:t> </a:t>
            </a:r>
            <a:r>
              <a:rPr dirty="0">
                <a:solidFill>
                  <a:srgbClr val="000000"/>
                </a:solidFill>
                <a:cs typeface="Arial"/>
              </a:rPr>
              <a:t>re</a:t>
            </a:r>
            <a:r>
              <a:rPr spc="-5" dirty="0">
                <a:solidFill>
                  <a:srgbClr val="000000"/>
                </a:solidFill>
                <a:cs typeface="Arial"/>
              </a:rPr>
              <a:t>li</a:t>
            </a:r>
            <a:r>
              <a:rPr dirty="0">
                <a:solidFill>
                  <a:srgbClr val="000000"/>
                </a:solidFill>
                <a:cs typeface="Arial"/>
              </a:rPr>
              <a:t>es</a:t>
            </a:r>
            <a:r>
              <a:rPr spc="-5" dirty="0">
                <a:solidFill>
                  <a:srgbClr val="000000"/>
                </a:solidFill>
                <a:cs typeface="Arial"/>
              </a:rPr>
              <a:t> </a:t>
            </a:r>
            <a:r>
              <a:rPr spc="-15" dirty="0">
                <a:solidFill>
                  <a:srgbClr val="000000"/>
                </a:solidFill>
                <a:cs typeface="Arial"/>
              </a:rPr>
              <a:t>on</a:t>
            </a:r>
            <a:r>
              <a:rPr spc="-5" dirty="0">
                <a:solidFill>
                  <a:srgbClr val="000000"/>
                </a:solidFill>
                <a:cs typeface="Arial"/>
              </a:rPr>
              <a:t> </a:t>
            </a:r>
            <a:r>
              <a:rPr spc="-15" dirty="0">
                <a:solidFill>
                  <a:srgbClr val="000000"/>
                </a:solidFill>
                <a:cs typeface="Arial"/>
              </a:rPr>
              <a:t>b</a:t>
            </a:r>
            <a:r>
              <a:rPr dirty="0">
                <a:solidFill>
                  <a:srgbClr val="000000"/>
                </a:solidFill>
                <a:cs typeface="Arial"/>
              </a:rPr>
              <a:t>r</a:t>
            </a:r>
            <a:r>
              <a:rPr spc="-10" dirty="0">
                <a:solidFill>
                  <a:srgbClr val="000000"/>
                </a:solidFill>
                <a:cs typeface="Arial"/>
              </a:rPr>
              <a:t>inging</a:t>
            </a:r>
            <a:r>
              <a:rPr spc="-5" dirty="0">
                <a:solidFill>
                  <a:srgbClr val="000000"/>
                </a:solidFill>
                <a:cs typeface="Arial"/>
              </a:rPr>
              <a:t> </a:t>
            </a:r>
            <a:r>
              <a:rPr spc="-15" dirty="0">
                <a:solidFill>
                  <a:srgbClr val="000000"/>
                </a:solidFill>
                <a:cs typeface="Arial"/>
              </a:rPr>
              <a:t>n</a:t>
            </a:r>
            <a:r>
              <a:rPr dirty="0">
                <a:solidFill>
                  <a:srgbClr val="000000"/>
                </a:solidFill>
                <a:cs typeface="Arial"/>
              </a:rPr>
              <a:t>e</a:t>
            </a:r>
            <a:r>
              <a:rPr spc="-15" dirty="0">
                <a:solidFill>
                  <a:srgbClr val="000000"/>
                </a:solidFill>
                <a:cs typeface="Arial"/>
              </a:rPr>
              <a:t>w</a:t>
            </a:r>
            <a:r>
              <a:rPr spc="-5" dirty="0">
                <a:solidFill>
                  <a:srgbClr val="000000"/>
                </a:solidFill>
                <a:cs typeface="Arial"/>
              </a:rPr>
              <a:t> </a:t>
            </a:r>
            <a:r>
              <a:rPr spc="-15" dirty="0">
                <a:solidFill>
                  <a:srgbClr val="000000"/>
                </a:solidFill>
                <a:cs typeface="Arial"/>
              </a:rPr>
              <a:t>p</a:t>
            </a:r>
            <a:r>
              <a:rPr dirty="0">
                <a:solidFill>
                  <a:srgbClr val="000000"/>
                </a:solidFill>
                <a:cs typeface="Arial"/>
              </a:rPr>
              <a:t>r</a:t>
            </a:r>
            <a:r>
              <a:rPr spc="-15" dirty="0">
                <a:solidFill>
                  <a:srgbClr val="000000"/>
                </a:solidFill>
                <a:cs typeface="Arial"/>
              </a:rPr>
              <a:t>odu</a:t>
            </a:r>
            <a:r>
              <a:rPr dirty="0">
                <a:solidFill>
                  <a:srgbClr val="000000"/>
                </a:solidFill>
                <a:cs typeface="Arial"/>
              </a:rPr>
              <a:t>cts</a:t>
            </a:r>
            <a:r>
              <a:rPr spc="-5" dirty="0">
                <a:solidFill>
                  <a:srgbClr val="000000"/>
                </a:solidFill>
                <a:cs typeface="Arial"/>
              </a:rPr>
              <a:t> </a:t>
            </a:r>
            <a:r>
              <a:rPr dirty="0">
                <a:solidFill>
                  <a:srgbClr val="000000"/>
                </a:solidFill>
                <a:cs typeface="Arial"/>
              </a:rPr>
              <a:t>a</a:t>
            </a:r>
            <a:r>
              <a:rPr spc="-15" dirty="0">
                <a:solidFill>
                  <a:srgbClr val="000000"/>
                </a:solidFill>
                <a:cs typeface="Arial"/>
              </a:rPr>
              <a:t>nd</a:t>
            </a:r>
            <a:r>
              <a:rPr spc="-5" dirty="0">
                <a:solidFill>
                  <a:srgbClr val="000000"/>
                </a:solidFill>
                <a:cs typeface="Arial"/>
              </a:rPr>
              <a:t> </a:t>
            </a:r>
            <a:r>
              <a:rPr dirty="0">
                <a:solidFill>
                  <a:srgbClr val="000000"/>
                </a:solidFill>
                <a:cs typeface="Arial"/>
              </a:rPr>
              <a:t>tec</a:t>
            </a:r>
            <a:r>
              <a:rPr spc="-10" dirty="0">
                <a:solidFill>
                  <a:srgbClr val="000000"/>
                </a:solidFill>
                <a:cs typeface="Arial"/>
              </a:rPr>
              <a:t>hnologi</a:t>
            </a:r>
            <a:r>
              <a:rPr dirty="0">
                <a:solidFill>
                  <a:srgbClr val="000000"/>
                </a:solidFill>
                <a:cs typeface="Arial"/>
              </a:rPr>
              <a:t>es</a:t>
            </a:r>
            <a:r>
              <a:rPr spc="-5" dirty="0">
                <a:solidFill>
                  <a:srgbClr val="000000"/>
                </a:solidFill>
                <a:cs typeface="Arial"/>
              </a:rPr>
              <a:t> </a:t>
            </a:r>
            <a:r>
              <a:rPr spc="-10" dirty="0">
                <a:solidFill>
                  <a:srgbClr val="000000"/>
                </a:solidFill>
                <a:cs typeface="Arial"/>
              </a:rPr>
              <a:t>to</a:t>
            </a:r>
            <a:r>
              <a:rPr spc="-5" dirty="0">
                <a:solidFill>
                  <a:srgbClr val="000000"/>
                </a:solidFill>
                <a:cs typeface="Arial"/>
              </a:rPr>
              <a:t> </a:t>
            </a:r>
            <a:r>
              <a:rPr dirty="0">
                <a:solidFill>
                  <a:srgbClr val="000000"/>
                </a:solidFill>
                <a:cs typeface="Arial"/>
              </a:rPr>
              <a:t>market</a:t>
            </a:r>
            <a:r>
              <a:rPr spc="-5" dirty="0">
                <a:solidFill>
                  <a:srgbClr val="000000"/>
                </a:solidFill>
                <a:cs typeface="Arial"/>
              </a:rPr>
              <a:t> </a:t>
            </a:r>
            <a:r>
              <a:rPr dirty="0">
                <a:solidFill>
                  <a:srgbClr val="000000"/>
                </a:solidFill>
                <a:cs typeface="Arial"/>
              </a:rPr>
              <a:t>a</a:t>
            </a:r>
            <a:r>
              <a:rPr spc="-15" dirty="0">
                <a:solidFill>
                  <a:srgbClr val="000000"/>
                </a:solidFill>
                <a:cs typeface="Arial"/>
              </a:rPr>
              <a:t>h</a:t>
            </a:r>
            <a:r>
              <a:rPr dirty="0">
                <a:solidFill>
                  <a:srgbClr val="000000"/>
                </a:solidFill>
                <a:cs typeface="Arial"/>
              </a:rPr>
              <a:t>ea</a:t>
            </a:r>
            <a:r>
              <a:rPr spc="-15" dirty="0">
                <a:solidFill>
                  <a:srgbClr val="000000"/>
                </a:solidFill>
                <a:cs typeface="Arial"/>
              </a:rPr>
              <a:t>d</a:t>
            </a:r>
            <a:r>
              <a:rPr spc="-5" dirty="0">
                <a:solidFill>
                  <a:srgbClr val="000000"/>
                </a:solidFill>
                <a:cs typeface="Arial"/>
              </a:rPr>
              <a:t> </a:t>
            </a:r>
            <a:r>
              <a:rPr spc="-15" dirty="0">
                <a:solidFill>
                  <a:srgbClr val="000000"/>
                </a:solidFill>
                <a:cs typeface="Arial"/>
              </a:rPr>
              <a:t>o</a:t>
            </a:r>
            <a:r>
              <a:rPr dirty="0">
                <a:solidFill>
                  <a:srgbClr val="000000"/>
                </a:solidFill>
                <a:cs typeface="Arial"/>
              </a:rPr>
              <a:t>f</a:t>
            </a:r>
            <a:r>
              <a:rPr spc="-5" dirty="0">
                <a:solidFill>
                  <a:srgbClr val="000000"/>
                </a:solidFill>
                <a:cs typeface="Arial"/>
              </a:rPr>
              <a:t> </a:t>
            </a:r>
            <a:r>
              <a:rPr dirty="0">
                <a:solidFill>
                  <a:srgbClr val="000000"/>
                </a:solidFill>
                <a:cs typeface="Arial"/>
              </a:rPr>
              <a:t>y</a:t>
            </a:r>
            <a:r>
              <a:rPr spc="-15" dirty="0">
                <a:solidFill>
                  <a:srgbClr val="000000"/>
                </a:solidFill>
                <a:cs typeface="Arial"/>
              </a:rPr>
              <a:t>ou</a:t>
            </a:r>
            <a:r>
              <a:rPr dirty="0">
                <a:solidFill>
                  <a:srgbClr val="000000"/>
                </a:solidFill>
                <a:cs typeface="Arial"/>
              </a:rPr>
              <a:t>r</a:t>
            </a:r>
            <a:r>
              <a:rPr spc="-5" dirty="0">
                <a:solidFill>
                  <a:srgbClr val="000000"/>
                </a:solidFill>
                <a:cs typeface="Arial"/>
              </a:rPr>
              <a:t> </a:t>
            </a:r>
            <a:r>
              <a:rPr dirty="0" smtClean="0">
                <a:solidFill>
                  <a:srgbClr val="000000"/>
                </a:solidFill>
                <a:cs typeface="Arial"/>
              </a:rPr>
              <a:t>c</a:t>
            </a:r>
            <a:r>
              <a:rPr spc="-15" dirty="0" smtClean="0">
                <a:solidFill>
                  <a:srgbClr val="000000"/>
                </a:solidFill>
                <a:cs typeface="Arial"/>
              </a:rPr>
              <a:t>o</a:t>
            </a:r>
            <a:r>
              <a:rPr dirty="0" smtClean="0">
                <a:solidFill>
                  <a:srgbClr val="000000"/>
                </a:solidFill>
                <a:cs typeface="Arial"/>
              </a:rPr>
              <a:t>m</a:t>
            </a:r>
            <a:r>
              <a:rPr spc="-15" dirty="0" smtClean="0">
                <a:solidFill>
                  <a:srgbClr val="000000"/>
                </a:solidFill>
                <a:cs typeface="Arial"/>
              </a:rPr>
              <a:t>p</a:t>
            </a:r>
            <a:r>
              <a:rPr dirty="0" smtClean="0">
                <a:solidFill>
                  <a:srgbClr val="000000"/>
                </a:solidFill>
                <a:cs typeface="Arial"/>
              </a:rPr>
              <a:t>e</a:t>
            </a:r>
            <a:r>
              <a:rPr spc="-10" dirty="0" smtClean="0">
                <a:solidFill>
                  <a:srgbClr val="000000"/>
                </a:solidFill>
                <a:cs typeface="Arial"/>
              </a:rPr>
              <a:t>tito</a:t>
            </a:r>
            <a:r>
              <a:rPr dirty="0" smtClean="0">
                <a:solidFill>
                  <a:srgbClr val="000000"/>
                </a:solidFill>
                <a:cs typeface="Arial"/>
              </a:rPr>
              <a:t>rs</a:t>
            </a:r>
            <a:r>
              <a:rPr lang="en-US" dirty="0" smtClean="0">
                <a:solidFill>
                  <a:srgbClr val="000000"/>
                </a:solidFill>
                <a:cs typeface="Arial"/>
              </a:rPr>
              <a:t> – we have to try new methods and techniques</a:t>
            </a:r>
            <a:endParaRPr dirty="0">
              <a:solidFill>
                <a:srgbClr val="000000"/>
              </a:solidFill>
              <a:cs typeface="Arial"/>
            </a:endParaRPr>
          </a:p>
          <a:p>
            <a:pPr marL="569595" lvl="1" indent="-226695">
              <a:spcBef>
                <a:spcPts val="1200"/>
              </a:spcBef>
              <a:buClr>
                <a:srgbClr val="991C1F"/>
              </a:buClr>
              <a:buFont typeface="Wingdings"/>
              <a:buChar char=""/>
              <a:tabLst>
                <a:tab pos="570230" algn="l"/>
              </a:tabLst>
              <a:defRPr/>
            </a:pPr>
            <a:r>
              <a:rPr spc="-10" dirty="0">
                <a:solidFill>
                  <a:srgbClr val="000000"/>
                </a:solidFill>
                <a:cs typeface="Arial"/>
              </a:rPr>
              <a:t>In</a:t>
            </a:r>
            <a:r>
              <a:rPr dirty="0">
                <a:solidFill>
                  <a:srgbClr val="000000"/>
                </a:solidFill>
                <a:cs typeface="Arial"/>
              </a:rPr>
              <a:t>fer</a:t>
            </a:r>
            <a:r>
              <a:rPr spc="-10" dirty="0">
                <a:solidFill>
                  <a:srgbClr val="000000"/>
                </a:solidFill>
                <a:cs typeface="Arial"/>
              </a:rPr>
              <a:t>io</a:t>
            </a:r>
            <a:r>
              <a:rPr dirty="0">
                <a:solidFill>
                  <a:srgbClr val="000000"/>
                </a:solidFill>
                <a:cs typeface="Arial"/>
              </a:rPr>
              <a:t>r</a:t>
            </a:r>
            <a:r>
              <a:rPr spc="-5" dirty="0">
                <a:solidFill>
                  <a:srgbClr val="000000"/>
                </a:solidFill>
                <a:cs typeface="Arial"/>
              </a:rPr>
              <a:t> </a:t>
            </a:r>
            <a:r>
              <a:rPr spc="-15" dirty="0">
                <a:solidFill>
                  <a:srgbClr val="000000"/>
                </a:solidFill>
                <a:cs typeface="Arial"/>
              </a:rPr>
              <a:t>p</a:t>
            </a:r>
            <a:r>
              <a:rPr dirty="0">
                <a:solidFill>
                  <a:srgbClr val="000000"/>
                </a:solidFill>
                <a:cs typeface="Arial"/>
              </a:rPr>
              <a:t>r</a:t>
            </a:r>
            <a:r>
              <a:rPr spc="-15" dirty="0">
                <a:solidFill>
                  <a:srgbClr val="000000"/>
                </a:solidFill>
                <a:cs typeface="Arial"/>
              </a:rPr>
              <a:t>odu</a:t>
            </a:r>
            <a:r>
              <a:rPr dirty="0">
                <a:solidFill>
                  <a:srgbClr val="000000"/>
                </a:solidFill>
                <a:cs typeface="Arial"/>
              </a:rPr>
              <a:t>cts</a:t>
            </a:r>
            <a:r>
              <a:rPr spc="-5" dirty="0">
                <a:solidFill>
                  <a:srgbClr val="000000"/>
                </a:solidFill>
                <a:cs typeface="Arial"/>
              </a:rPr>
              <a:t> </a:t>
            </a:r>
            <a:r>
              <a:rPr spc="-15" dirty="0">
                <a:solidFill>
                  <a:srgbClr val="000000"/>
                </a:solidFill>
                <a:cs typeface="Arial"/>
              </a:rPr>
              <a:t>b</a:t>
            </a:r>
            <a:r>
              <a:rPr dirty="0">
                <a:solidFill>
                  <a:srgbClr val="000000"/>
                </a:solidFill>
                <a:cs typeface="Arial"/>
              </a:rPr>
              <a:t>ec</a:t>
            </a:r>
            <a:r>
              <a:rPr spc="-15" dirty="0">
                <a:solidFill>
                  <a:srgbClr val="000000"/>
                </a:solidFill>
                <a:cs typeface="Arial"/>
              </a:rPr>
              <a:t>o</a:t>
            </a:r>
            <a:r>
              <a:rPr dirty="0">
                <a:solidFill>
                  <a:srgbClr val="000000"/>
                </a:solidFill>
                <a:cs typeface="Arial"/>
              </a:rPr>
              <a:t>me</a:t>
            </a:r>
            <a:r>
              <a:rPr spc="-5" dirty="0">
                <a:solidFill>
                  <a:srgbClr val="000000"/>
                </a:solidFill>
                <a:cs typeface="Arial"/>
              </a:rPr>
              <a:t> </a:t>
            </a:r>
            <a:r>
              <a:rPr spc="-15" dirty="0">
                <a:solidFill>
                  <a:srgbClr val="000000"/>
                </a:solidFill>
                <a:cs typeface="Arial"/>
              </a:rPr>
              <a:t>ob</a:t>
            </a:r>
            <a:r>
              <a:rPr dirty="0">
                <a:solidFill>
                  <a:srgbClr val="000000"/>
                </a:solidFill>
                <a:cs typeface="Arial"/>
              </a:rPr>
              <a:t>s</a:t>
            </a:r>
            <a:r>
              <a:rPr spc="-10" dirty="0">
                <a:solidFill>
                  <a:srgbClr val="000000"/>
                </a:solidFill>
                <a:cs typeface="Arial"/>
              </a:rPr>
              <a:t>ol</a:t>
            </a:r>
            <a:r>
              <a:rPr dirty="0">
                <a:solidFill>
                  <a:srgbClr val="000000"/>
                </a:solidFill>
                <a:cs typeface="Arial"/>
              </a:rPr>
              <a:t>ete</a:t>
            </a:r>
            <a:r>
              <a:rPr spc="-5" dirty="0">
                <a:solidFill>
                  <a:srgbClr val="000000"/>
                </a:solidFill>
                <a:cs typeface="Arial"/>
              </a:rPr>
              <a:t> </a:t>
            </a:r>
            <a:r>
              <a:rPr spc="-10" dirty="0">
                <a:solidFill>
                  <a:srgbClr val="000000"/>
                </a:solidFill>
                <a:cs typeface="Arial"/>
              </a:rPr>
              <a:t>qui</a:t>
            </a:r>
            <a:r>
              <a:rPr dirty="0">
                <a:solidFill>
                  <a:srgbClr val="000000"/>
                </a:solidFill>
                <a:cs typeface="Arial"/>
              </a:rPr>
              <a:t>ck</a:t>
            </a:r>
            <a:r>
              <a:rPr spc="-5" dirty="0">
                <a:solidFill>
                  <a:srgbClr val="000000"/>
                </a:solidFill>
                <a:cs typeface="Arial"/>
              </a:rPr>
              <a:t>l</a:t>
            </a:r>
            <a:r>
              <a:rPr dirty="0">
                <a:solidFill>
                  <a:srgbClr val="000000"/>
                </a:solidFill>
                <a:cs typeface="Arial"/>
              </a:rPr>
              <a:t>y</a:t>
            </a:r>
            <a:endParaRPr lang="en-US" dirty="0">
              <a:solidFill>
                <a:srgbClr val="000000"/>
              </a:solidFill>
              <a:cs typeface="Arial"/>
            </a:endParaRPr>
          </a:p>
          <a:p>
            <a:pPr marL="569595" lvl="1" indent="-226695">
              <a:spcBef>
                <a:spcPts val="1200"/>
              </a:spcBef>
              <a:buClr>
                <a:srgbClr val="991C1F"/>
              </a:buClr>
              <a:buFont typeface="Wingdings"/>
              <a:buChar char=""/>
              <a:tabLst>
                <a:tab pos="570230" algn="l"/>
              </a:tabLst>
              <a:defRPr/>
            </a:pPr>
            <a:endParaRPr lang="en-US" sz="500" dirty="0">
              <a:solidFill>
                <a:srgbClr val="000000"/>
              </a:solidFill>
              <a:cs typeface="Arial"/>
            </a:endParaRPr>
          </a:p>
          <a:p>
            <a:pPr marL="112395" indent="-226695">
              <a:spcBef>
                <a:spcPts val="1200"/>
              </a:spcBef>
              <a:buClr>
                <a:srgbClr val="991C1F"/>
              </a:buClr>
              <a:buFont typeface="Wingdings"/>
              <a:buChar char=""/>
              <a:tabLst>
                <a:tab pos="570230" algn="l"/>
              </a:tabLst>
              <a:defRPr/>
            </a:pPr>
            <a:r>
              <a:rPr lang="en-US" sz="2000" b="1" i="1" dirty="0">
                <a:solidFill>
                  <a:srgbClr val="000000"/>
                </a:solidFill>
                <a:cs typeface="Arial"/>
              </a:rPr>
              <a:t>Systems Engineering enables us to effectively manage risks</a:t>
            </a:r>
          </a:p>
        </p:txBody>
      </p:sp>
      <p:sp>
        <p:nvSpPr>
          <p:cNvPr id="5" name="Slide Number Placeholder 4"/>
          <p:cNvSpPr>
            <a:spLocks noGrp="1"/>
          </p:cNvSpPr>
          <p:nvPr>
            <p:ph type="sldNum" sz="quarter" idx="12"/>
          </p:nvPr>
        </p:nvSpPr>
        <p:spPr/>
        <p:txBody>
          <a:bodyPr/>
          <a:lstStyle/>
          <a:p>
            <a:fld id="{924B41C4-1474-8D42-B330-D2828683839D}" type="slidenum">
              <a:rPr lang="en-US" smtClean="0"/>
              <a:t>5</a:t>
            </a:fld>
            <a:endParaRPr lang="en-US"/>
          </a:p>
        </p:txBody>
      </p:sp>
      <p:sp>
        <p:nvSpPr>
          <p:cNvPr id="6" name="Title 1"/>
          <p:cNvSpPr txBox="1">
            <a:spLocks/>
          </p:cNvSpPr>
          <p:nvPr/>
        </p:nvSpPr>
        <p:spPr>
          <a:xfrm>
            <a:off x="609601" y="142789"/>
            <a:ext cx="10972800" cy="1142405"/>
          </a:xfrm>
          <a:prstGeom prst="rect">
            <a:avLst/>
          </a:prstGeom>
        </p:spPr>
        <p:txBody>
          <a:bodyPr vert="horz" lIns="121954" tIns="60977" rIns="121954" bIns="60977" rtlCol="0" anchor="ctr">
            <a:normAutofit/>
          </a:bodyPr>
          <a:lstStyle>
            <a:lvl1pPr algn="l" defTabSz="609463" rtl="0" eaLnBrk="1" latinLnBrk="0" hangingPunct="1">
              <a:spcBef>
                <a:spcPct val="0"/>
              </a:spcBef>
              <a:buNone/>
              <a:defRPr sz="4398" kern="1200">
                <a:solidFill>
                  <a:srgbClr val="981B1E"/>
                </a:solidFill>
                <a:latin typeface="+mj-lt"/>
                <a:ea typeface="+mj-ea"/>
                <a:cs typeface="Open Sans"/>
              </a:defRPr>
            </a:lvl1pPr>
          </a:lstStyle>
          <a:p>
            <a:r>
              <a:rPr lang="en-US" sz="3598" dirty="0"/>
              <a:t>Systems Engineering Enhances Competition</a:t>
            </a:r>
          </a:p>
        </p:txBody>
      </p:sp>
    </p:spTree>
    <p:extLst>
      <p:ext uri="{BB962C8B-B14F-4D97-AF65-F5344CB8AC3E}">
        <p14:creationId xmlns:p14="http://schemas.microsoft.com/office/powerpoint/2010/main" val="300793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44"/>
          <p:cNvSpPr txBox="1">
            <a:spLocks noChangeArrowheads="1"/>
          </p:cNvSpPr>
          <p:nvPr/>
        </p:nvSpPr>
        <p:spPr bwMode="auto">
          <a:xfrm>
            <a:off x="5629296" y="5087316"/>
            <a:ext cx="900113" cy="412934"/>
          </a:xfrm>
          <a:prstGeom prst="rect">
            <a:avLst/>
          </a:prstGeom>
          <a:noFill/>
          <a:ln w="9525">
            <a:noFill/>
            <a:miter lim="800000"/>
            <a:headEnd/>
            <a:tailEnd/>
          </a:ln>
        </p:spPr>
        <p:txBody>
          <a:bodyPr wrap="square">
            <a:spAutoFit/>
          </a:bodyPr>
          <a:lstStyle/>
          <a:p>
            <a:pPr algn="ctr" eaLnBrk="0" fontAlgn="base" hangingPunct="0">
              <a:lnSpc>
                <a:spcPts val="2500"/>
              </a:lnSpc>
              <a:spcBef>
                <a:spcPct val="50000"/>
              </a:spcBef>
              <a:spcAft>
                <a:spcPts val="1000"/>
              </a:spcAft>
              <a:buClr>
                <a:srgbClr val="FDAA03"/>
              </a:buClr>
              <a:defRPr/>
            </a:pPr>
            <a:r>
              <a:rPr lang="en-US" sz="1200" b="1" dirty="0">
                <a:solidFill>
                  <a:srgbClr val="000000"/>
                </a:solidFill>
                <a:latin typeface="Arial"/>
                <a:cs typeface="Arial" charset="0"/>
              </a:rPr>
              <a:t>Time</a:t>
            </a:r>
          </a:p>
        </p:txBody>
      </p:sp>
      <p:grpSp>
        <p:nvGrpSpPr>
          <p:cNvPr id="60" name="Group 53"/>
          <p:cNvGrpSpPr>
            <a:grpSpLocks/>
          </p:cNvGrpSpPr>
          <p:nvPr/>
        </p:nvGrpSpPr>
        <p:grpSpPr bwMode="auto">
          <a:xfrm>
            <a:off x="919006" y="1248290"/>
            <a:ext cx="7630497" cy="4287187"/>
            <a:chOff x="89417" y="789907"/>
            <a:chExt cx="8140183" cy="5445961"/>
          </a:xfrm>
        </p:grpSpPr>
        <p:sp>
          <p:nvSpPr>
            <p:cNvPr id="61" name="Freeform 54"/>
            <p:cNvSpPr>
              <a:spLocks/>
            </p:cNvSpPr>
            <p:nvPr/>
          </p:nvSpPr>
          <p:spPr bwMode="auto">
            <a:xfrm>
              <a:off x="1076325" y="1524000"/>
              <a:ext cx="7153275" cy="4352925"/>
            </a:xfrm>
            <a:custGeom>
              <a:avLst/>
              <a:gdLst>
                <a:gd name="T0" fmla="*/ 0 w 4506"/>
                <a:gd name="T1" fmla="*/ 2147483647 h 2742"/>
                <a:gd name="T2" fmla="*/ 0 w 4506"/>
                <a:gd name="T3" fmla="*/ 2147483647 h 2742"/>
                <a:gd name="T4" fmla="*/ 2147483647 w 4506"/>
                <a:gd name="T5" fmla="*/ 2147483647 h 2742"/>
                <a:gd name="T6" fmla="*/ 2147483647 w 4506"/>
                <a:gd name="T7" fmla="*/ 2147483647 h 2742"/>
                <a:gd name="T8" fmla="*/ 2147483647 w 4506"/>
                <a:gd name="T9" fmla="*/ 0 h 2742"/>
                <a:gd name="T10" fmla="*/ 2147483647 w 4506"/>
                <a:gd name="T11" fmla="*/ 0 h 2742"/>
                <a:gd name="T12" fmla="*/ 2147483647 w 4506"/>
                <a:gd name="T13" fmla="*/ 2147483647 h 2742"/>
                <a:gd name="T14" fmla="*/ 0 w 4506"/>
                <a:gd name="T15" fmla="*/ 2147483647 h 2742"/>
                <a:gd name="T16" fmla="*/ 0 60000 65536"/>
                <a:gd name="T17" fmla="*/ 0 60000 65536"/>
                <a:gd name="T18" fmla="*/ 0 60000 65536"/>
                <a:gd name="T19" fmla="*/ 0 60000 65536"/>
                <a:gd name="T20" fmla="*/ 0 60000 65536"/>
                <a:gd name="T21" fmla="*/ 0 60000 65536"/>
                <a:gd name="T22" fmla="*/ 0 60000 65536"/>
                <a:gd name="T23" fmla="*/ 0 60000 65536"/>
                <a:gd name="T24" fmla="*/ 0 w 4506"/>
                <a:gd name="T25" fmla="*/ 0 h 2742"/>
                <a:gd name="T26" fmla="*/ 4506 w 4506"/>
                <a:gd name="T27" fmla="*/ 2742 h 27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06" h="2742">
                  <a:moveTo>
                    <a:pt x="0" y="2730"/>
                  </a:moveTo>
                  <a:lnTo>
                    <a:pt x="0" y="2490"/>
                  </a:lnTo>
                  <a:lnTo>
                    <a:pt x="834" y="750"/>
                  </a:lnTo>
                  <a:lnTo>
                    <a:pt x="1872" y="288"/>
                  </a:lnTo>
                  <a:lnTo>
                    <a:pt x="3066" y="0"/>
                  </a:lnTo>
                  <a:lnTo>
                    <a:pt x="4506" y="0"/>
                  </a:lnTo>
                  <a:lnTo>
                    <a:pt x="4506" y="2742"/>
                  </a:lnTo>
                  <a:lnTo>
                    <a:pt x="0" y="2730"/>
                  </a:lnTo>
                  <a:close/>
                </a:path>
              </a:pathLst>
            </a:custGeom>
            <a:solidFill>
              <a:srgbClr val="DDDDDD"/>
            </a:solidFill>
            <a:ln w="9525">
              <a:solidFill>
                <a:schemeClr val="tx1"/>
              </a:solidFill>
              <a:round/>
              <a:headEnd/>
              <a:tailEnd/>
            </a:ln>
          </p:spPr>
          <p:txBody>
            <a:bodyPr/>
            <a:lstStyle/>
            <a:p>
              <a:pPr eaLnBrk="0" hangingPunct="0">
                <a:defRPr/>
              </a:pPr>
              <a:endParaRPr lang="en-US" dirty="0">
                <a:solidFill>
                  <a:srgbClr val="000000"/>
                </a:solidFill>
                <a:latin typeface="Arial"/>
              </a:endParaRPr>
            </a:p>
          </p:txBody>
        </p:sp>
        <p:sp>
          <p:nvSpPr>
            <p:cNvPr id="62" name="Line 4"/>
            <p:cNvSpPr>
              <a:spLocks noChangeShapeType="1"/>
            </p:cNvSpPr>
            <p:nvPr/>
          </p:nvSpPr>
          <p:spPr bwMode="auto">
            <a:xfrm>
              <a:off x="1066800" y="1322388"/>
              <a:ext cx="0" cy="4545012"/>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63" name="Line 6"/>
            <p:cNvSpPr>
              <a:spLocks noChangeShapeType="1"/>
            </p:cNvSpPr>
            <p:nvPr/>
          </p:nvSpPr>
          <p:spPr bwMode="auto">
            <a:xfrm>
              <a:off x="1066799" y="6043446"/>
              <a:ext cx="7162801" cy="0"/>
            </a:xfrm>
            <a:prstGeom prst="line">
              <a:avLst/>
            </a:prstGeom>
            <a:noFill/>
            <a:ln w="19050">
              <a:solidFill>
                <a:schemeClr val="tx1"/>
              </a:solidFill>
              <a:round/>
              <a:headEnd/>
              <a:tailEnd type="triangle" w="med" len="med"/>
            </a:ln>
          </p:spPr>
          <p:txBody>
            <a:bodyPr/>
            <a:lstStyle/>
            <a:p>
              <a:pPr>
                <a:defRPr/>
              </a:pPr>
              <a:endParaRPr lang="en-US" dirty="0">
                <a:solidFill>
                  <a:srgbClr val="000000"/>
                </a:solidFill>
                <a:latin typeface="Arial"/>
              </a:endParaRPr>
            </a:p>
          </p:txBody>
        </p:sp>
        <p:sp>
          <p:nvSpPr>
            <p:cNvPr id="64" name="Text Box 7"/>
            <p:cNvSpPr txBox="1">
              <a:spLocks noChangeArrowheads="1"/>
            </p:cNvSpPr>
            <p:nvPr/>
          </p:nvSpPr>
          <p:spPr bwMode="auto">
            <a:xfrm>
              <a:off x="1131777" y="1087060"/>
              <a:ext cx="1970698" cy="821026"/>
            </a:xfrm>
            <a:prstGeom prst="rect">
              <a:avLst/>
            </a:prstGeom>
            <a:noFill/>
            <a:ln w="9525">
              <a:noFill/>
              <a:miter lim="800000"/>
              <a:headEnd/>
              <a:tailEnd/>
            </a:ln>
          </p:spPr>
          <p:txBody>
            <a:bodyPr wrap="square">
              <a:spAutoFit/>
            </a:bodyPr>
            <a:lstStyle/>
            <a:p>
              <a:pPr>
                <a:spcBef>
                  <a:spcPct val="50000"/>
                </a:spcBef>
                <a:defRPr/>
              </a:pPr>
              <a:r>
                <a:rPr lang="en-US" b="1" dirty="0">
                  <a:solidFill>
                    <a:srgbClr val="000000"/>
                  </a:solidFill>
                  <a:latin typeface="Arial"/>
                  <a:cs typeface="Arial" charset="0"/>
                </a:rPr>
                <a:t>Committed </a:t>
              </a:r>
              <a:br>
                <a:rPr lang="en-US" b="1" dirty="0">
                  <a:solidFill>
                    <a:srgbClr val="000000"/>
                  </a:solidFill>
                  <a:latin typeface="Arial"/>
                  <a:cs typeface="Arial" charset="0"/>
                </a:rPr>
              </a:br>
              <a:r>
                <a:rPr lang="en-US" b="1" dirty="0">
                  <a:solidFill>
                    <a:srgbClr val="000000"/>
                  </a:solidFill>
                  <a:latin typeface="Arial"/>
                  <a:cs typeface="Arial" charset="0"/>
                </a:rPr>
                <a:t>Costs</a:t>
              </a:r>
            </a:p>
          </p:txBody>
        </p:sp>
        <p:sp>
          <p:nvSpPr>
            <p:cNvPr id="65" name="Text Box 8"/>
            <p:cNvSpPr txBox="1">
              <a:spLocks noChangeArrowheads="1"/>
            </p:cNvSpPr>
            <p:nvPr/>
          </p:nvSpPr>
          <p:spPr bwMode="auto">
            <a:xfrm>
              <a:off x="457200" y="5729287"/>
              <a:ext cx="4572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0%</a:t>
              </a:r>
            </a:p>
          </p:txBody>
        </p:sp>
        <p:sp>
          <p:nvSpPr>
            <p:cNvPr id="66" name="Line 9"/>
            <p:cNvSpPr>
              <a:spLocks noChangeShapeType="1"/>
            </p:cNvSpPr>
            <p:nvPr/>
          </p:nvSpPr>
          <p:spPr bwMode="auto">
            <a:xfrm>
              <a:off x="914400" y="1335088"/>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67" name="Line 10"/>
            <p:cNvSpPr>
              <a:spLocks noChangeShapeType="1"/>
            </p:cNvSpPr>
            <p:nvPr/>
          </p:nvSpPr>
          <p:spPr bwMode="auto">
            <a:xfrm>
              <a:off x="914400" y="2241550"/>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68" name="Line 11"/>
            <p:cNvSpPr>
              <a:spLocks noChangeShapeType="1"/>
            </p:cNvSpPr>
            <p:nvPr/>
          </p:nvSpPr>
          <p:spPr bwMode="auto">
            <a:xfrm>
              <a:off x="914400" y="2693988"/>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69" name="Line 12"/>
            <p:cNvSpPr>
              <a:spLocks noChangeShapeType="1"/>
            </p:cNvSpPr>
            <p:nvPr/>
          </p:nvSpPr>
          <p:spPr bwMode="auto">
            <a:xfrm>
              <a:off x="914400" y="3148013"/>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70" name="Line 13"/>
            <p:cNvSpPr>
              <a:spLocks noChangeShapeType="1"/>
            </p:cNvSpPr>
            <p:nvPr/>
          </p:nvSpPr>
          <p:spPr bwMode="auto">
            <a:xfrm>
              <a:off x="914400" y="3600450"/>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71" name="Line 14"/>
            <p:cNvSpPr>
              <a:spLocks noChangeShapeType="1"/>
            </p:cNvSpPr>
            <p:nvPr/>
          </p:nvSpPr>
          <p:spPr bwMode="auto">
            <a:xfrm>
              <a:off x="914400" y="4054475"/>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72" name="Line 15"/>
            <p:cNvSpPr>
              <a:spLocks noChangeShapeType="1"/>
            </p:cNvSpPr>
            <p:nvPr/>
          </p:nvSpPr>
          <p:spPr bwMode="auto">
            <a:xfrm>
              <a:off x="914400" y="4506913"/>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73" name="Line 16"/>
            <p:cNvSpPr>
              <a:spLocks noChangeShapeType="1"/>
            </p:cNvSpPr>
            <p:nvPr/>
          </p:nvSpPr>
          <p:spPr bwMode="auto">
            <a:xfrm>
              <a:off x="914400" y="4960938"/>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74" name="Line 17"/>
            <p:cNvSpPr>
              <a:spLocks noChangeShapeType="1"/>
            </p:cNvSpPr>
            <p:nvPr/>
          </p:nvSpPr>
          <p:spPr bwMode="auto">
            <a:xfrm>
              <a:off x="914400" y="5413375"/>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75" name="Line 18"/>
            <p:cNvSpPr>
              <a:spLocks noChangeShapeType="1"/>
            </p:cNvSpPr>
            <p:nvPr/>
          </p:nvSpPr>
          <p:spPr bwMode="auto">
            <a:xfrm>
              <a:off x="914400" y="5867400"/>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76" name="Text Box 19"/>
            <p:cNvSpPr txBox="1">
              <a:spLocks noChangeArrowheads="1"/>
            </p:cNvSpPr>
            <p:nvPr/>
          </p:nvSpPr>
          <p:spPr bwMode="auto">
            <a:xfrm>
              <a:off x="457200" y="5233988"/>
              <a:ext cx="5334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10%</a:t>
              </a:r>
            </a:p>
          </p:txBody>
        </p:sp>
        <p:sp>
          <p:nvSpPr>
            <p:cNvPr id="77" name="Text Box 20"/>
            <p:cNvSpPr txBox="1">
              <a:spLocks noChangeArrowheads="1"/>
            </p:cNvSpPr>
            <p:nvPr/>
          </p:nvSpPr>
          <p:spPr bwMode="auto">
            <a:xfrm>
              <a:off x="381000" y="4786313"/>
              <a:ext cx="6096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20%</a:t>
              </a:r>
            </a:p>
          </p:txBody>
        </p:sp>
        <p:sp>
          <p:nvSpPr>
            <p:cNvPr id="78" name="Text Box 21"/>
            <p:cNvSpPr txBox="1">
              <a:spLocks noChangeArrowheads="1"/>
            </p:cNvSpPr>
            <p:nvPr/>
          </p:nvSpPr>
          <p:spPr bwMode="auto">
            <a:xfrm>
              <a:off x="304800" y="4373563"/>
              <a:ext cx="6858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30%</a:t>
              </a:r>
            </a:p>
          </p:txBody>
        </p:sp>
        <p:sp>
          <p:nvSpPr>
            <p:cNvPr id="79" name="Text Box 22"/>
            <p:cNvSpPr txBox="1">
              <a:spLocks noChangeArrowheads="1"/>
            </p:cNvSpPr>
            <p:nvPr/>
          </p:nvSpPr>
          <p:spPr bwMode="auto">
            <a:xfrm>
              <a:off x="381000" y="3905250"/>
              <a:ext cx="6096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40%</a:t>
              </a:r>
            </a:p>
          </p:txBody>
        </p:sp>
        <p:sp>
          <p:nvSpPr>
            <p:cNvPr id="80" name="Text Box 23"/>
            <p:cNvSpPr txBox="1">
              <a:spLocks noChangeArrowheads="1"/>
            </p:cNvSpPr>
            <p:nvPr/>
          </p:nvSpPr>
          <p:spPr bwMode="auto">
            <a:xfrm>
              <a:off x="381000" y="3467101"/>
              <a:ext cx="6096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50%</a:t>
              </a:r>
            </a:p>
          </p:txBody>
        </p:sp>
        <p:sp>
          <p:nvSpPr>
            <p:cNvPr id="81" name="Text Box 24"/>
            <p:cNvSpPr txBox="1">
              <a:spLocks noChangeArrowheads="1"/>
            </p:cNvSpPr>
            <p:nvPr/>
          </p:nvSpPr>
          <p:spPr bwMode="auto">
            <a:xfrm>
              <a:off x="381000" y="3033713"/>
              <a:ext cx="6096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60%</a:t>
              </a:r>
            </a:p>
          </p:txBody>
        </p:sp>
        <p:sp>
          <p:nvSpPr>
            <p:cNvPr id="82" name="Text Box 25"/>
            <p:cNvSpPr txBox="1">
              <a:spLocks noChangeArrowheads="1"/>
            </p:cNvSpPr>
            <p:nvPr/>
          </p:nvSpPr>
          <p:spPr bwMode="auto">
            <a:xfrm>
              <a:off x="304800" y="2557463"/>
              <a:ext cx="6858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70%</a:t>
              </a:r>
            </a:p>
          </p:txBody>
        </p:sp>
        <p:sp>
          <p:nvSpPr>
            <p:cNvPr id="83" name="Text Box 26"/>
            <p:cNvSpPr txBox="1">
              <a:spLocks noChangeArrowheads="1"/>
            </p:cNvSpPr>
            <p:nvPr/>
          </p:nvSpPr>
          <p:spPr bwMode="auto">
            <a:xfrm>
              <a:off x="381000" y="2117725"/>
              <a:ext cx="6096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80%</a:t>
              </a:r>
            </a:p>
          </p:txBody>
        </p:sp>
        <p:sp>
          <p:nvSpPr>
            <p:cNvPr id="84" name="Text Box 27"/>
            <p:cNvSpPr txBox="1">
              <a:spLocks noChangeArrowheads="1"/>
            </p:cNvSpPr>
            <p:nvPr/>
          </p:nvSpPr>
          <p:spPr bwMode="auto">
            <a:xfrm>
              <a:off x="304800" y="1193800"/>
              <a:ext cx="6858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100%</a:t>
              </a:r>
            </a:p>
          </p:txBody>
        </p:sp>
        <p:sp>
          <p:nvSpPr>
            <p:cNvPr id="85" name="Line 28"/>
            <p:cNvSpPr>
              <a:spLocks noChangeShapeType="1"/>
            </p:cNvSpPr>
            <p:nvPr/>
          </p:nvSpPr>
          <p:spPr bwMode="auto">
            <a:xfrm>
              <a:off x="914400" y="1787525"/>
              <a:ext cx="152400" cy="0"/>
            </a:xfrm>
            <a:prstGeom prst="line">
              <a:avLst/>
            </a:prstGeom>
            <a:noFill/>
            <a:ln w="19050">
              <a:solidFill>
                <a:schemeClr val="tx1"/>
              </a:solidFill>
              <a:round/>
              <a:headEnd/>
              <a:tailEnd/>
            </a:ln>
          </p:spPr>
          <p:txBody>
            <a:bodyPr/>
            <a:lstStyle/>
            <a:p>
              <a:pPr>
                <a:defRPr/>
              </a:pPr>
              <a:endParaRPr lang="en-US" dirty="0">
                <a:solidFill>
                  <a:srgbClr val="000000"/>
                </a:solidFill>
                <a:latin typeface="Arial"/>
              </a:endParaRPr>
            </a:p>
          </p:txBody>
        </p:sp>
        <p:sp>
          <p:nvSpPr>
            <p:cNvPr id="86" name="Text Box 29"/>
            <p:cNvSpPr txBox="1">
              <a:spLocks noChangeArrowheads="1"/>
            </p:cNvSpPr>
            <p:nvPr/>
          </p:nvSpPr>
          <p:spPr bwMode="auto">
            <a:xfrm>
              <a:off x="304800" y="1624013"/>
              <a:ext cx="685800" cy="351868"/>
            </a:xfrm>
            <a:prstGeom prst="rect">
              <a:avLst/>
            </a:prstGeom>
            <a:noFill/>
            <a:ln w="9525">
              <a:noFill/>
              <a:miter lim="800000"/>
              <a:headEnd/>
              <a:tailEnd/>
            </a:ln>
          </p:spPr>
          <p:txBody>
            <a:bodyPr>
              <a:spAutoFit/>
            </a:bodyPr>
            <a:lstStyle/>
            <a:p>
              <a:pPr algn="r">
                <a:spcBef>
                  <a:spcPct val="50000"/>
                </a:spcBef>
                <a:defRPr/>
              </a:pPr>
              <a:r>
                <a:rPr lang="en-US" sz="1200" b="1" dirty="0">
                  <a:solidFill>
                    <a:srgbClr val="000000"/>
                  </a:solidFill>
                  <a:latin typeface="Arial"/>
                  <a:cs typeface="Arial" charset="0"/>
                </a:rPr>
                <a:t>90%</a:t>
              </a:r>
            </a:p>
          </p:txBody>
        </p:sp>
        <p:sp>
          <p:nvSpPr>
            <p:cNvPr id="87" name="Text Box 30"/>
            <p:cNvSpPr txBox="1">
              <a:spLocks noChangeArrowheads="1"/>
            </p:cNvSpPr>
            <p:nvPr/>
          </p:nvSpPr>
          <p:spPr bwMode="auto">
            <a:xfrm rot="16200000">
              <a:off x="-2485813" y="3365137"/>
              <a:ext cx="5445961" cy="295501"/>
            </a:xfrm>
            <a:prstGeom prst="rect">
              <a:avLst/>
            </a:prstGeom>
            <a:noFill/>
            <a:ln w="9525">
              <a:noFill/>
              <a:miter lim="800000"/>
              <a:headEnd/>
              <a:tailEnd/>
            </a:ln>
          </p:spPr>
          <p:txBody>
            <a:bodyPr wrap="square">
              <a:spAutoFit/>
            </a:bodyPr>
            <a:lstStyle/>
            <a:p>
              <a:pPr>
                <a:spcBef>
                  <a:spcPct val="50000"/>
                </a:spcBef>
                <a:defRPr/>
              </a:pPr>
              <a:r>
                <a:rPr lang="en-US" sz="1200" b="1" dirty="0">
                  <a:solidFill>
                    <a:srgbClr val="000000"/>
                  </a:solidFill>
                  <a:latin typeface="Arial"/>
                  <a:cs typeface="Arial" charset="0"/>
                </a:rPr>
                <a:t>Cumulative Percentage Life Cycle Cost Against Time</a:t>
              </a:r>
            </a:p>
          </p:txBody>
        </p:sp>
        <p:sp>
          <p:nvSpPr>
            <p:cNvPr id="88" name="Text Box 31"/>
            <p:cNvSpPr txBox="1">
              <a:spLocks noChangeArrowheads="1"/>
            </p:cNvSpPr>
            <p:nvPr/>
          </p:nvSpPr>
          <p:spPr bwMode="auto">
            <a:xfrm>
              <a:off x="1143000" y="4991183"/>
              <a:ext cx="1219201" cy="390965"/>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Concept</a:t>
              </a:r>
            </a:p>
          </p:txBody>
        </p:sp>
        <p:sp>
          <p:nvSpPr>
            <p:cNvPr id="89" name="Text Box 32"/>
            <p:cNvSpPr txBox="1">
              <a:spLocks noChangeArrowheads="1"/>
            </p:cNvSpPr>
            <p:nvPr/>
          </p:nvSpPr>
          <p:spPr bwMode="auto">
            <a:xfrm>
              <a:off x="2438399" y="4800666"/>
              <a:ext cx="1219201" cy="390965"/>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Design</a:t>
              </a:r>
            </a:p>
          </p:txBody>
        </p:sp>
        <p:sp>
          <p:nvSpPr>
            <p:cNvPr id="90" name="Text Box 33"/>
            <p:cNvSpPr txBox="1">
              <a:spLocks noChangeArrowheads="1"/>
            </p:cNvSpPr>
            <p:nvPr/>
          </p:nvSpPr>
          <p:spPr bwMode="auto">
            <a:xfrm>
              <a:off x="3886200" y="4514908"/>
              <a:ext cx="1219201" cy="390965"/>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Develop</a:t>
              </a:r>
            </a:p>
          </p:txBody>
        </p:sp>
        <p:sp>
          <p:nvSpPr>
            <p:cNvPr id="91" name="Text Box 34"/>
            <p:cNvSpPr txBox="1">
              <a:spLocks noChangeArrowheads="1"/>
            </p:cNvSpPr>
            <p:nvPr/>
          </p:nvSpPr>
          <p:spPr bwMode="auto">
            <a:xfrm>
              <a:off x="5257800" y="3295707"/>
              <a:ext cx="1219201" cy="390965"/>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Prod/Test</a:t>
              </a:r>
            </a:p>
          </p:txBody>
        </p:sp>
        <p:sp>
          <p:nvSpPr>
            <p:cNvPr id="92" name="Text Box 35"/>
            <p:cNvSpPr txBox="1">
              <a:spLocks noChangeArrowheads="1"/>
            </p:cNvSpPr>
            <p:nvPr/>
          </p:nvSpPr>
          <p:spPr bwMode="auto">
            <a:xfrm>
              <a:off x="6705600" y="2628900"/>
              <a:ext cx="1219201" cy="938316"/>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Operations Through Disposal</a:t>
              </a:r>
            </a:p>
          </p:txBody>
        </p:sp>
        <p:sp>
          <p:nvSpPr>
            <p:cNvPr id="93" name="Text Box 37"/>
            <p:cNvSpPr txBox="1">
              <a:spLocks noChangeArrowheads="1"/>
            </p:cNvSpPr>
            <p:nvPr/>
          </p:nvSpPr>
          <p:spPr bwMode="auto">
            <a:xfrm>
              <a:off x="2667000" y="5334001"/>
              <a:ext cx="762000" cy="390965"/>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15%</a:t>
              </a:r>
            </a:p>
          </p:txBody>
        </p:sp>
        <p:sp>
          <p:nvSpPr>
            <p:cNvPr id="94" name="Text Box 38"/>
            <p:cNvSpPr txBox="1">
              <a:spLocks noChangeArrowheads="1"/>
            </p:cNvSpPr>
            <p:nvPr/>
          </p:nvSpPr>
          <p:spPr bwMode="auto">
            <a:xfrm>
              <a:off x="4114800" y="5029200"/>
              <a:ext cx="762000" cy="390965"/>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20%</a:t>
              </a:r>
            </a:p>
          </p:txBody>
        </p:sp>
        <p:sp>
          <p:nvSpPr>
            <p:cNvPr id="95" name="Text Box 39"/>
            <p:cNvSpPr txBox="1">
              <a:spLocks noChangeArrowheads="1"/>
            </p:cNvSpPr>
            <p:nvPr/>
          </p:nvSpPr>
          <p:spPr bwMode="auto">
            <a:xfrm>
              <a:off x="5486400" y="3810000"/>
              <a:ext cx="762000" cy="390965"/>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50%</a:t>
              </a:r>
            </a:p>
          </p:txBody>
        </p:sp>
        <p:sp>
          <p:nvSpPr>
            <p:cNvPr id="96" name="Text Box 40"/>
            <p:cNvSpPr txBox="1">
              <a:spLocks noChangeArrowheads="1"/>
            </p:cNvSpPr>
            <p:nvPr/>
          </p:nvSpPr>
          <p:spPr bwMode="auto">
            <a:xfrm>
              <a:off x="6934200" y="3362325"/>
              <a:ext cx="762000" cy="390965"/>
            </a:xfrm>
            <a:prstGeom prst="rect">
              <a:avLst/>
            </a:prstGeom>
            <a:noFill/>
            <a:ln w="9525">
              <a:noFill/>
              <a:miter lim="800000"/>
              <a:headEnd/>
              <a:tailEnd/>
            </a:ln>
          </p:spPr>
          <p:txBody>
            <a:bodyPr>
              <a:spAutoFit/>
            </a:bodyPr>
            <a:lstStyle/>
            <a:p>
              <a:pPr>
                <a:spcBef>
                  <a:spcPct val="50000"/>
                </a:spcBef>
                <a:defRPr/>
              </a:pPr>
              <a:r>
                <a:rPr lang="en-US" sz="1400" b="1" dirty="0">
                  <a:solidFill>
                    <a:srgbClr val="000000"/>
                  </a:solidFill>
                  <a:latin typeface="Arial"/>
                  <a:cs typeface="Arial" charset="0"/>
                </a:rPr>
                <a:t>100%</a:t>
              </a:r>
            </a:p>
          </p:txBody>
        </p:sp>
        <p:sp>
          <p:nvSpPr>
            <p:cNvPr id="97" name="Text Box 41"/>
            <p:cNvSpPr txBox="1">
              <a:spLocks noChangeArrowheads="1"/>
            </p:cNvSpPr>
            <p:nvPr/>
          </p:nvSpPr>
          <p:spPr bwMode="auto">
            <a:xfrm>
              <a:off x="1765300" y="2519363"/>
              <a:ext cx="762000" cy="469158"/>
            </a:xfrm>
            <a:prstGeom prst="rect">
              <a:avLst/>
            </a:prstGeom>
            <a:noFill/>
            <a:ln w="9525">
              <a:noFill/>
              <a:miter lim="800000"/>
              <a:headEnd/>
              <a:tailEnd/>
            </a:ln>
          </p:spPr>
          <p:txBody>
            <a:bodyPr>
              <a:spAutoFit/>
            </a:bodyPr>
            <a:lstStyle/>
            <a:p>
              <a:pPr>
                <a:spcBef>
                  <a:spcPct val="50000"/>
                </a:spcBef>
                <a:defRPr/>
              </a:pPr>
              <a:r>
                <a:rPr lang="en-US" b="1" dirty="0">
                  <a:solidFill>
                    <a:srgbClr val="000000"/>
                  </a:solidFill>
                  <a:latin typeface="Arial"/>
                  <a:cs typeface="Arial" charset="0"/>
                </a:rPr>
                <a:t>70%</a:t>
              </a:r>
            </a:p>
          </p:txBody>
        </p:sp>
        <p:sp>
          <p:nvSpPr>
            <p:cNvPr id="98" name="Text Box 42"/>
            <p:cNvSpPr txBox="1">
              <a:spLocks noChangeArrowheads="1"/>
            </p:cNvSpPr>
            <p:nvPr/>
          </p:nvSpPr>
          <p:spPr bwMode="auto">
            <a:xfrm>
              <a:off x="3273426" y="1747839"/>
              <a:ext cx="762000" cy="469158"/>
            </a:xfrm>
            <a:prstGeom prst="rect">
              <a:avLst/>
            </a:prstGeom>
            <a:noFill/>
            <a:ln w="9525">
              <a:noFill/>
              <a:miter lim="800000"/>
              <a:headEnd/>
              <a:tailEnd/>
            </a:ln>
          </p:spPr>
          <p:txBody>
            <a:bodyPr>
              <a:spAutoFit/>
            </a:bodyPr>
            <a:lstStyle/>
            <a:p>
              <a:pPr>
                <a:spcBef>
                  <a:spcPct val="50000"/>
                </a:spcBef>
                <a:defRPr/>
              </a:pPr>
              <a:r>
                <a:rPr lang="en-US" b="1" dirty="0">
                  <a:solidFill>
                    <a:srgbClr val="000000"/>
                  </a:solidFill>
                  <a:latin typeface="Arial"/>
                  <a:cs typeface="Arial" charset="0"/>
                </a:rPr>
                <a:t>85%</a:t>
              </a:r>
            </a:p>
          </p:txBody>
        </p:sp>
        <p:sp>
          <p:nvSpPr>
            <p:cNvPr id="99" name="Text Box 43"/>
            <p:cNvSpPr txBox="1">
              <a:spLocks noChangeArrowheads="1"/>
            </p:cNvSpPr>
            <p:nvPr/>
          </p:nvSpPr>
          <p:spPr bwMode="auto">
            <a:xfrm>
              <a:off x="5160963" y="1265239"/>
              <a:ext cx="762000" cy="469158"/>
            </a:xfrm>
            <a:prstGeom prst="rect">
              <a:avLst/>
            </a:prstGeom>
            <a:noFill/>
            <a:ln w="9525">
              <a:noFill/>
              <a:miter lim="800000"/>
              <a:headEnd/>
              <a:tailEnd/>
            </a:ln>
          </p:spPr>
          <p:txBody>
            <a:bodyPr>
              <a:spAutoFit/>
            </a:bodyPr>
            <a:lstStyle/>
            <a:p>
              <a:pPr>
                <a:spcBef>
                  <a:spcPct val="50000"/>
                </a:spcBef>
                <a:defRPr/>
              </a:pPr>
              <a:r>
                <a:rPr lang="en-US" b="1" dirty="0">
                  <a:solidFill>
                    <a:srgbClr val="000000"/>
                  </a:solidFill>
                  <a:latin typeface="Arial"/>
                  <a:cs typeface="Arial" charset="0"/>
                </a:rPr>
                <a:t>95%</a:t>
              </a:r>
            </a:p>
          </p:txBody>
        </p:sp>
        <p:sp>
          <p:nvSpPr>
            <p:cNvPr id="100" name="Line 45"/>
            <p:cNvSpPr>
              <a:spLocks noChangeShapeType="1"/>
            </p:cNvSpPr>
            <p:nvPr/>
          </p:nvSpPr>
          <p:spPr bwMode="auto">
            <a:xfrm flipH="1">
              <a:off x="2321860" y="1622284"/>
              <a:ext cx="526757" cy="906010"/>
            </a:xfrm>
            <a:prstGeom prst="line">
              <a:avLst/>
            </a:prstGeom>
            <a:noFill/>
            <a:ln w="9525">
              <a:solidFill>
                <a:schemeClr val="tx1"/>
              </a:solidFill>
              <a:round/>
              <a:headEnd/>
              <a:tailEnd type="triangle" w="med" len="med"/>
            </a:ln>
          </p:spPr>
          <p:txBody>
            <a:bodyPr/>
            <a:lstStyle/>
            <a:p>
              <a:pPr>
                <a:defRPr/>
              </a:pPr>
              <a:endParaRPr lang="en-US" dirty="0">
                <a:solidFill>
                  <a:srgbClr val="000000"/>
                </a:solidFill>
                <a:latin typeface="Arial"/>
              </a:endParaRPr>
            </a:p>
          </p:txBody>
        </p:sp>
        <p:sp>
          <p:nvSpPr>
            <p:cNvPr id="101" name="Line 46"/>
            <p:cNvSpPr>
              <a:spLocks noChangeShapeType="1"/>
            </p:cNvSpPr>
            <p:nvPr/>
          </p:nvSpPr>
          <p:spPr bwMode="auto">
            <a:xfrm>
              <a:off x="2829109" y="1622283"/>
              <a:ext cx="547503" cy="290655"/>
            </a:xfrm>
            <a:prstGeom prst="line">
              <a:avLst/>
            </a:prstGeom>
            <a:noFill/>
            <a:ln w="9525">
              <a:solidFill>
                <a:schemeClr val="tx1"/>
              </a:solidFill>
              <a:round/>
              <a:headEnd/>
              <a:tailEnd type="triangle" w="med" len="med"/>
            </a:ln>
          </p:spPr>
          <p:txBody>
            <a:bodyPr/>
            <a:lstStyle/>
            <a:p>
              <a:pPr>
                <a:defRPr/>
              </a:pPr>
              <a:endParaRPr lang="en-US" dirty="0">
                <a:solidFill>
                  <a:srgbClr val="000000"/>
                </a:solidFill>
                <a:latin typeface="Arial"/>
              </a:endParaRPr>
            </a:p>
          </p:txBody>
        </p:sp>
        <p:sp>
          <p:nvSpPr>
            <p:cNvPr id="102" name="Line 47"/>
            <p:cNvSpPr>
              <a:spLocks noChangeShapeType="1"/>
            </p:cNvSpPr>
            <p:nvPr/>
          </p:nvSpPr>
          <p:spPr bwMode="auto">
            <a:xfrm flipV="1">
              <a:off x="2868128" y="1431925"/>
              <a:ext cx="2380146" cy="190358"/>
            </a:xfrm>
            <a:prstGeom prst="line">
              <a:avLst/>
            </a:prstGeom>
            <a:noFill/>
            <a:ln w="9525">
              <a:solidFill>
                <a:schemeClr val="tx1"/>
              </a:solidFill>
              <a:round/>
              <a:headEnd/>
              <a:tailEnd type="triangle" w="med" len="med"/>
            </a:ln>
          </p:spPr>
          <p:txBody>
            <a:bodyPr/>
            <a:lstStyle/>
            <a:p>
              <a:pPr>
                <a:defRPr/>
              </a:pPr>
              <a:endParaRPr lang="en-US" dirty="0">
                <a:solidFill>
                  <a:srgbClr val="000000"/>
                </a:solidFill>
                <a:latin typeface="Arial"/>
              </a:endParaRPr>
            </a:p>
          </p:txBody>
        </p:sp>
        <p:sp>
          <p:nvSpPr>
            <p:cNvPr id="103" name="Text Box 48"/>
            <p:cNvSpPr txBox="1">
              <a:spLocks noChangeArrowheads="1"/>
            </p:cNvSpPr>
            <p:nvPr/>
          </p:nvSpPr>
          <p:spPr bwMode="auto">
            <a:xfrm rot="-2220000">
              <a:off x="2841089" y="3315023"/>
              <a:ext cx="2982912" cy="390980"/>
            </a:xfrm>
            <a:prstGeom prst="rect">
              <a:avLst/>
            </a:prstGeom>
            <a:noFill/>
            <a:ln w="9525">
              <a:noFill/>
              <a:miter lim="800000"/>
              <a:headEnd/>
              <a:tailEnd/>
            </a:ln>
          </p:spPr>
          <p:txBody>
            <a:bodyPr>
              <a:spAutoFit/>
            </a:bodyPr>
            <a:lstStyle/>
            <a:p>
              <a:pPr>
                <a:spcBef>
                  <a:spcPct val="50000"/>
                </a:spcBef>
                <a:defRPr/>
              </a:pPr>
              <a:r>
                <a:rPr lang="en-US" sz="1400" b="1" dirty="0">
                  <a:solidFill>
                    <a:srgbClr val="FF0000"/>
                  </a:solidFill>
                  <a:latin typeface="Arial"/>
                  <a:cs typeface="Arial" charset="0"/>
                </a:rPr>
                <a:t>Cost to Extract Defects</a:t>
              </a:r>
            </a:p>
          </p:txBody>
        </p:sp>
        <p:sp>
          <p:nvSpPr>
            <p:cNvPr id="104" name="Text Box 49"/>
            <p:cNvSpPr txBox="1">
              <a:spLocks noChangeArrowheads="1"/>
            </p:cNvSpPr>
            <p:nvPr/>
          </p:nvSpPr>
          <p:spPr bwMode="auto">
            <a:xfrm>
              <a:off x="2395538" y="3902075"/>
              <a:ext cx="762001" cy="390965"/>
            </a:xfrm>
            <a:prstGeom prst="rect">
              <a:avLst/>
            </a:prstGeom>
            <a:noFill/>
            <a:ln w="9525">
              <a:noFill/>
              <a:miter lim="800000"/>
              <a:headEnd/>
              <a:tailEnd/>
            </a:ln>
          </p:spPr>
          <p:txBody>
            <a:bodyPr>
              <a:spAutoFit/>
            </a:bodyPr>
            <a:lstStyle/>
            <a:p>
              <a:pPr>
                <a:spcBef>
                  <a:spcPct val="50000"/>
                </a:spcBef>
                <a:defRPr/>
              </a:pPr>
              <a:r>
                <a:rPr lang="en-US" sz="1400" b="1" dirty="0">
                  <a:solidFill>
                    <a:srgbClr val="FF0000"/>
                  </a:solidFill>
                  <a:latin typeface="Arial"/>
                  <a:cs typeface="Arial" charset="0"/>
                </a:rPr>
                <a:t>3 – 6x</a:t>
              </a:r>
            </a:p>
          </p:txBody>
        </p:sp>
        <p:sp>
          <p:nvSpPr>
            <p:cNvPr id="105" name="Text Box 50"/>
            <p:cNvSpPr txBox="1">
              <a:spLocks noChangeArrowheads="1"/>
            </p:cNvSpPr>
            <p:nvPr/>
          </p:nvSpPr>
          <p:spPr bwMode="auto">
            <a:xfrm>
              <a:off x="3529013" y="2749551"/>
              <a:ext cx="1308100" cy="390965"/>
            </a:xfrm>
            <a:prstGeom prst="rect">
              <a:avLst/>
            </a:prstGeom>
            <a:noFill/>
            <a:ln w="9525">
              <a:noFill/>
              <a:miter lim="800000"/>
              <a:headEnd/>
              <a:tailEnd/>
            </a:ln>
          </p:spPr>
          <p:txBody>
            <a:bodyPr>
              <a:spAutoFit/>
            </a:bodyPr>
            <a:lstStyle/>
            <a:p>
              <a:pPr>
                <a:spcBef>
                  <a:spcPct val="50000"/>
                </a:spcBef>
                <a:defRPr/>
              </a:pPr>
              <a:r>
                <a:rPr lang="en-US" sz="1400" b="1" dirty="0">
                  <a:solidFill>
                    <a:srgbClr val="FF0000"/>
                  </a:solidFill>
                  <a:latin typeface="Arial"/>
                  <a:cs typeface="Arial" charset="0"/>
                </a:rPr>
                <a:t>20 – 100x</a:t>
              </a:r>
            </a:p>
          </p:txBody>
        </p:sp>
        <p:sp>
          <p:nvSpPr>
            <p:cNvPr id="106" name="Text Box 51"/>
            <p:cNvSpPr txBox="1">
              <a:spLocks noChangeArrowheads="1"/>
            </p:cNvSpPr>
            <p:nvPr/>
          </p:nvSpPr>
          <p:spPr bwMode="auto">
            <a:xfrm>
              <a:off x="5099050" y="2049463"/>
              <a:ext cx="1308100" cy="390965"/>
            </a:xfrm>
            <a:prstGeom prst="rect">
              <a:avLst/>
            </a:prstGeom>
            <a:noFill/>
            <a:ln w="9525">
              <a:noFill/>
              <a:miter lim="800000"/>
              <a:headEnd/>
              <a:tailEnd/>
            </a:ln>
          </p:spPr>
          <p:txBody>
            <a:bodyPr>
              <a:spAutoFit/>
            </a:bodyPr>
            <a:lstStyle/>
            <a:p>
              <a:pPr>
                <a:spcBef>
                  <a:spcPct val="50000"/>
                </a:spcBef>
                <a:defRPr/>
              </a:pPr>
              <a:r>
                <a:rPr lang="en-US" sz="1400" b="1" dirty="0">
                  <a:solidFill>
                    <a:srgbClr val="FF0000"/>
                  </a:solidFill>
                  <a:latin typeface="Arial"/>
                  <a:cs typeface="Arial" charset="0"/>
                </a:rPr>
                <a:t>50 – 1000x</a:t>
              </a:r>
            </a:p>
          </p:txBody>
        </p:sp>
        <p:sp>
          <p:nvSpPr>
            <p:cNvPr id="107" name="Freeform 5"/>
            <p:cNvSpPr>
              <a:spLocks/>
            </p:cNvSpPr>
            <p:nvPr/>
          </p:nvSpPr>
          <p:spPr bwMode="auto">
            <a:xfrm>
              <a:off x="1066800" y="1524000"/>
              <a:ext cx="7162800" cy="4343400"/>
            </a:xfrm>
            <a:custGeom>
              <a:avLst/>
              <a:gdLst>
                <a:gd name="T0" fmla="*/ 0 w 4512"/>
                <a:gd name="T1" fmla="*/ 2147483647 h 2736"/>
                <a:gd name="T2" fmla="*/ 0 w 4512"/>
                <a:gd name="T3" fmla="*/ 2147483647 h 2736"/>
                <a:gd name="T4" fmla="*/ 2147483647 w 4512"/>
                <a:gd name="T5" fmla="*/ 2147483647 h 2736"/>
                <a:gd name="T6" fmla="*/ 2147483647 w 4512"/>
                <a:gd name="T7" fmla="*/ 2147483647 h 2736"/>
                <a:gd name="T8" fmla="*/ 2147483647 w 4512"/>
                <a:gd name="T9" fmla="*/ 2147483647 h 2736"/>
                <a:gd name="T10" fmla="*/ 2147483647 w 4512"/>
                <a:gd name="T11" fmla="*/ 2147483647 h 2736"/>
                <a:gd name="T12" fmla="*/ 2147483647 w 4512"/>
                <a:gd name="T13" fmla="*/ 2147483647 h 2736"/>
                <a:gd name="T14" fmla="*/ 2147483647 w 4512"/>
                <a:gd name="T15" fmla="*/ 2147483647 h 2736"/>
                <a:gd name="T16" fmla="*/ 2147483647 w 4512"/>
                <a:gd name="T17" fmla="*/ 2147483647 h 2736"/>
                <a:gd name="T18" fmla="*/ 2147483647 w 4512"/>
                <a:gd name="T19" fmla="*/ 0 h 2736"/>
                <a:gd name="T20" fmla="*/ 2147483647 w 4512"/>
                <a:gd name="T21" fmla="*/ 0 h 2736"/>
                <a:gd name="T22" fmla="*/ 2147483647 w 4512"/>
                <a:gd name="T23" fmla="*/ 2147483647 h 2736"/>
                <a:gd name="T24" fmla="*/ 0 w 4512"/>
                <a:gd name="T25" fmla="*/ 2147483647 h 27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2"/>
                <a:gd name="T40" fmla="*/ 0 h 2736"/>
                <a:gd name="T41" fmla="*/ 4512 w 4512"/>
                <a:gd name="T42" fmla="*/ 2736 h 27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2" h="2736">
                  <a:moveTo>
                    <a:pt x="0" y="2736"/>
                  </a:moveTo>
                  <a:lnTo>
                    <a:pt x="0" y="2496"/>
                  </a:lnTo>
                  <a:lnTo>
                    <a:pt x="816" y="2496"/>
                  </a:lnTo>
                  <a:lnTo>
                    <a:pt x="816" y="2352"/>
                  </a:lnTo>
                  <a:lnTo>
                    <a:pt x="1728" y="2352"/>
                  </a:lnTo>
                  <a:lnTo>
                    <a:pt x="1728" y="2160"/>
                  </a:lnTo>
                  <a:lnTo>
                    <a:pt x="2592" y="2160"/>
                  </a:lnTo>
                  <a:lnTo>
                    <a:pt x="2592" y="1392"/>
                  </a:lnTo>
                  <a:lnTo>
                    <a:pt x="3408" y="1392"/>
                  </a:lnTo>
                  <a:lnTo>
                    <a:pt x="3408" y="0"/>
                  </a:lnTo>
                  <a:lnTo>
                    <a:pt x="4512" y="0"/>
                  </a:lnTo>
                  <a:lnTo>
                    <a:pt x="4512" y="2736"/>
                  </a:lnTo>
                  <a:lnTo>
                    <a:pt x="0" y="2736"/>
                  </a:lnTo>
                  <a:close/>
                </a:path>
              </a:pathLst>
            </a:custGeom>
            <a:solidFill>
              <a:srgbClr val="CCCCFF"/>
            </a:solidFill>
            <a:ln w="9525">
              <a:solidFill>
                <a:schemeClr val="tx1"/>
              </a:solidFill>
              <a:round/>
              <a:headEnd/>
              <a:tailEnd/>
            </a:ln>
          </p:spPr>
          <p:txBody>
            <a:bodyPr/>
            <a:lstStyle/>
            <a:p>
              <a:pPr eaLnBrk="0" hangingPunct="0">
                <a:defRPr/>
              </a:pPr>
              <a:endParaRPr lang="en-US" dirty="0">
                <a:solidFill>
                  <a:srgbClr val="000000"/>
                </a:solidFill>
                <a:latin typeface="Arial"/>
              </a:endParaRPr>
            </a:p>
          </p:txBody>
        </p:sp>
      </p:grpSp>
      <p:pic>
        <p:nvPicPr>
          <p:cNvPr id="108"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37608" y="1749647"/>
            <a:ext cx="2802610" cy="3503262"/>
          </a:xfrm>
          <a:prstGeom prst="rect">
            <a:avLst/>
          </a:prstGeom>
          <a:noFill/>
          <a:ln w="9525">
            <a:solidFill>
              <a:schemeClr val="tx1"/>
            </a:solidFill>
            <a:miter lim="800000"/>
            <a:headEnd/>
            <a:tailEnd/>
          </a:ln>
        </p:spPr>
      </p:pic>
      <p:sp>
        <p:nvSpPr>
          <p:cNvPr id="109" name="Text Box 7"/>
          <p:cNvSpPr txBox="1">
            <a:spLocks noChangeArrowheads="1"/>
          </p:cNvSpPr>
          <p:nvPr/>
        </p:nvSpPr>
        <p:spPr bwMode="auto">
          <a:xfrm>
            <a:off x="6702054" y="4488890"/>
            <a:ext cx="2083341" cy="369332"/>
          </a:xfrm>
          <a:prstGeom prst="rect">
            <a:avLst/>
          </a:prstGeom>
          <a:noFill/>
          <a:ln w="9525">
            <a:noFill/>
            <a:miter lim="800000"/>
            <a:headEnd/>
            <a:tailEnd/>
          </a:ln>
        </p:spPr>
        <p:txBody>
          <a:bodyPr>
            <a:spAutoFit/>
          </a:bodyPr>
          <a:lstStyle/>
          <a:p>
            <a:pPr>
              <a:spcBef>
                <a:spcPct val="50000"/>
              </a:spcBef>
              <a:defRPr/>
            </a:pPr>
            <a:r>
              <a:rPr lang="en-US" b="1" dirty="0">
                <a:solidFill>
                  <a:srgbClr val="000000"/>
                </a:solidFill>
                <a:latin typeface="Arial"/>
                <a:cs typeface="Arial" charset="0"/>
              </a:rPr>
              <a:t>Expended costs</a:t>
            </a:r>
          </a:p>
        </p:txBody>
      </p:sp>
      <p:sp>
        <p:nvSpPr>
          <p:cNvPr id="110" name="Line 47"/>
          <p:cNvSpPr>
            <a:spLocks noChangeShapeType="1"/>
          </p:cNvSpPr>
          <p:nvPr/>
        </p:nvSpPr>
        <p:spPr bwMode="auto">
          <a:xfrm flipH="1" flipV="1">
            <a:off x="6627993" y="3596692"/>
            <a:ext cx="650573" cy="980956"/>
          </a:xfrm>
          <a:prstGeom prst="line">
            <a:avLst/>
          </a:prstGeom>
          <a:noFill/>
          <a:ln w="9525">
            <a:solidFill>
              <a:schemeClr val="tx1"/>
            </a:solidFill>
            <a:round/>
            <a:headEnd/>
            <a:tailEnd type="triangle" w="med" len="med"/>
          </a:ln>
        </p:spPr>
        <p:txBody>
          <a:bodyPr/>
          <a:lstStyle/>
          <a:p>
            <a:pPr>
              <a:defRPr/>
            </a:pPr>
            <a:endParaRPr lang="en-US" dirty="0">
              <a:solidFill>
                <a:srgbClr val="000000"/>
              </a:solidFill>
              <a:latin typeface="Arial"/>
            </a:endParaRPr>
          </a:p>
        </p:txBody>
      </p:sp>
      <p:sp>
        <p:nvSpPr>
          <p:cNvPr id="111" name="Rectangle 110"/>
          <p:cNvSpPr/>
          <p:nvPr/>
        </p:nvSpPr>
        <p:spPr>
          <a:xfrm>
            <a:off x="1916226" y="5663272"/>
            <a:ext cx="8244590" cy="646331"/>
          </a:xfrm>
          <a:prstGeom prst="rect">
            <a:avLst/>
          </a:prstGeom>
          <a:solidFill>
            <a:srgbClr val="FFFFCC"/>
          </a:solidFill>
          <a:ln>
            <a:solidFill>
              <a:schemeClr val="tx1"/>
            </a:solidFill>
          </a:ln>
        </p:spPr>
        <p:txBody>
          <a:bodyPr wrap="square">
            <a:spAutoFit/>
          </a:bodyPr>
          <a:lstStyle/>
          <a:p>
            <a:pPr>
              <a:defRPr/>
            </a:pPr>
            <a:r>
              <a:rPr lang="en-US" dirty="0">
                <a:solidFill>
                  <a:srgbClr val="000000"/>
                </a:solidFill>
                <a:latin typeface="Arial"/>
              </a:rPr>
              <a:t>Work and decisions made early in the project set the stage for project success or failure. In which of these stages is systems engineering most important?</a:t>
            </a:r>
          </a:p>
        </p:txBody>
      </p:sp>
      <p:sp>
        <p:nvSpPr>
          <p:cNvPr id="112" name="object 14"/>
          <p:cNvSpPr txBox="1"/>
          <p:nvPr/>
        </p:nvSpPr>
        <p:spPr>
          <a:xfrm>
            <a:off x="175380" y="6565193"/>
            <a:ext cx="4833073" cy="184666"/>
          </a:xfrm>
          <a:prstGeom prst="rect">
            <a:avLst/>
          </a:prstGeom>
        </p:spPr>
        <p:txBody>
          <a:bodyPr vert="horz" wrap="square" lIns="0" tIns="0" rIns="0" bIns="0" rtlCol="0">
            <a:spAutoFit/>
          </a:bodyPr>
          <a:lstStyle/>
          <a:p>
            <a:pPr marL="12700">
              <a:defRPr/>
            </a:pPr>
            <a:r>
              <a:rPr sz="1200" dirty="0">
                <a:solidFill>
                  <a:srgbClr val="000000"/>
                </a:solidFill>
                <a:latin typeface="Arial"/>
                <a:cs typeface="Arial"/>
              </a:rPr>
              <a:t>Refere</a:t>
            </a:r>
            <a:r>
              <a:rPr sz="1200" spc="-10" dirty="0">
                <a:solidFill>
                  <a:srgbClr val="000000"/>
                </a:solidFill>
                <a:latin typeface="Arial"/>
                <a:cs typeface="Arial"/>
              </a:rPr>
              <a:t>nce</a:t>
            </a:r>
            <a:r>
              <a:rPr lang="en-US" sz="1200" spc="-5" dirty="0">
                <a:solidFill>
                  <a:srgbClr val="000000"/>
                </a:solidFill>
                <a:latin typeface="Arial"/>
                <a:cs typeface="Arial"/>
              </a:rPr>
              <a:t>:  INCOSE SE Handbook, 4</a:t>
            </a:r>
            <a:r>
              <a:rPr lang="en-US" sz="1200" spc="-5" baseline="30000" dirty="0">
                <a:solidFill>
                  <a:srgbClr val="000000"/>
                </a:solidFill>
                <a:latin typeface="Arial"/>
                <a:cs typeface="Arial"/>
              </a:rPr>
              <a:t>th</a:t>
            </a:r>
            <a:r>
              <a:rPr lang="en-US" sz="1200" spc="-5" dirty="0">
                <a:solidFill>
                  <a:srgbClr val="000000"/>
                </a:solidFill>
                <a:latin typeface="Arial"/>
                <a:cs typeface="Arial"/>
              </a:rPr>
              <a:t> Edition, Figure 2.4 pg. 14</a:t>
            </a:r>
            <a:r>
              <a:rPr sz="1200" spc="-5" dirty="0">
                <a:solidFill>
                  <a:srgbClr val="000000"/>
                </a:solidFill>
                <a:latin typeface="Arial"/>
                <a:cs typeface="Arial"/>
              </a:rPr>
              <a:t> </a:t>
            </a:r>
            <a:endParaRPr sz="1200" dirty="0">
              <a:solidFill>
                <a:srgbClr val="000000"/>
              </a:solidFill>
              <a:latin typeface="Arial"/>
              <a:cs typeface="Arial"/>
            </a:endParaRPr>
          </a:p>
        </p:txBody>
      </p:sp>
      <p:sp>
        <p:nvSpPr>
          <p:cNvPr id="113" name="Slide Number Placeholder 112"/>
          <p:cNvSpPr>
            <a:spLocks noGrp="1"/>
          </p:cNvSpPr>
          <p:nvPr>
            <p:ph type="sldNum" sz="quarter" idx="12"/>
          </p:nvPr>
        </p:nvSpPr>
        <p:spPr/>
        <p:txBody>
          <a:bodyPr/>
          <a:lstStyle/>
          <a:p>
            <a:fld id="{924B41C4-1474-8D42-B330-D2828683839D}" type="slidenum">
              <a:rPr lang="en-US" smtClean="0"/>
              <a:t>6</a:t>
            </a:fld>
            <a:endParaRPr lang="en-US"/>
          </a:p>
        </p:txBody>
      </p:sp>
      <p:sp>
        <p:nvSpPr>
          <p:cNvPr id="114" name="Title 1"/>
          <p:cNvSpPr txBox="1">
            <a:spLocks/>
          </p:cNvSpPr>
          <p:nvPr/>
        </p:nvSpPr>
        <p:spPr>
          <a:xfrm>
            <a:off x="609601" y="142789"/>
            <a:ext cx="10972800" cy="1142405"/>
          </a:xfrm>
          <a:prstGeom prst="rect">
            <a:avLst/>
          </a:prstGeom>
        </p:spPr>
        <p:txBody>
          <a:bodyPr anchor="ctr">
            <a:normAutofit/>
          </a:bodyPr>
          <a:lstStyle>
            <a:lvl1pPr algn="l" defTabSz="609463" rtl="0" eaLnBrk="1" latinLnBrk="0" hangingPunct="1">
              <a:spcBef>
                <a:spcPct val="0"/>
              </a:spcBef>
              <a:buNone/>
              <a:defRPr sz="4398" kern="1200">
                <a:solidFill>
                  <a:srgbClr val="981B1E"/>
                </a:solidFill>
                <a:latin typeface="+mj-lt"/>
                <a:ea typeface="+mj-ea"/>
                <a:cs typeface="Arial"/>
              </a:defRPr>
            </a:lvl1pPr>
          </a:lstStyle>
          <a:p>
            <a:r>
              <a:rPr lang="en-US" sz="3598" dirty="0"/>
              <a:t>Value of Systems Engineering</a:t>
            </a:r>
          </a:p>
        </p:txBody>
      </p:sp>
    </p:spTree>
    <p:extLst>
      <p:ext uri="{BB962C8B-B14F-4D97-AF65-F5344CB8AC3E}">
        <p14:creationId xmlns:p14="http://schemas.microsoft.com/office/powerpoint/2010/main" val="861520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142789"/>
            <a:ext cx="10039601" cy="1142405"/>
          </a:xfrm>
        </p:spPr>
        <p:txBody>
          <a:bodyPr>
            <a:noAutofit/>
          </a:bodyPr>
          <a:lstStyle/>
          <a:p>
            <a:r>
              <a:rPr lang="en-US" sz="3600" dirty="0" smtClean="0"/>
              <a:t>Examples of Failures</a:t>
            </a:r>
            <a:endParaRPr lang="en-US" sz="3600" dirty="0"/>
          </a:p>
        </p:txBody>
      </p:sp>
      <p:sp>
        <p:nvSpPr>
          <p:cNvPr id="7" name="Rectangle 15"/>
          <p:cNvSpPr txBox="1">
            <a:spLocks noChangeArrowheads="1"/>
          </p:cNvSpPr>
          <p:nvPr/>
        </p:nvSpPr>
        <p:spPr>
          <a:xfrm>
            <a:off x="609602" y="1398004"/>
            <a:ext cx="6002213" cy="4127473"/>
          </a:xfrm>
          <a:prstGeom prst="rect">
            <a:avLst/>
          </a:prstGeom>
          <a:noFill/>
          <a:ln>
            <a:noFill/>
          </a:ln>
        </p:spPr>
        <p:txBody>
          <a:bodyPr vert="horz" lIns="121954" tIns="60977" rIns="121954" bIns="60977" rtlCol="0">
            <a:noAutofit/>
          </a:bodyPr>
          <a:lstStyle>
            <a:lvl1pPr marL="457097" indent="-457097" algn="l" defTabSz="609463" rtl="0" eaLnBrk="1" latinLnBrk="0" hangingPunct="1">
              <a:spcBef>
                <a:spcPct val="20000"/>
              </a:spcBef>
              <a:buFont typeface="Arial"/>
              <a:buChar char="•"/>
              <a:defRPr sz="4298" kern="1200">
                <a:solidFill>
                  <a:schemeClr val="tx1"/>
                </a:solidFill>
                <a:latin typeface="+mn-lt"/>
                <a:ea typeface="+mn-ea"/>
                <a:cs typeface="Open Sans"/>
              </a:defRPr>
            </a:lvl1pPr>
            <a:lvl2pPr marL="990377" indent="-380914" algn="l" defTabSz="609463" rtl="0" eaLnBrk="1" latinLnBrk="0" hangingPunct="1">
              <a:spcBef>
                <a:spcPct val="20000"/>
              </a:spcBef>
              <a:buFont typeface="Arial"/>
              <a:buChar char="–"/>
              <a:defRPr sz="3698" kern="1200">
                <a:solidFill>
                  <a:schemeClr val="tx1"/>
                </a:solidFill>
                <a:latin typeface="+mn-lt"/>
                <a:ea typeface="+mn-ea"/>
                <a:cs typeface="Open Sans"/>
              </a:defRPr>
            </a:lvl2pPr>
            <a:lvl3pPr marL="1523657" indent="-304732" algn="l" defTabSz="609463" rtl="0" eaLnBrk="1" latinLnBrk="0" hangingPunct="1">
              <a:spcBef>
                <a:spcPct val="20000"/>
              </a:spcBef>
              <a:buFont typeface="Arial"/>
              <a:buChar char="•"/>
              <a:defRPr sz="3198" kern="1200">
                <a:solidFill>
                  <a:schemeClr val="tx1"/>
                </a:solidFill>
                <a:latin typeface="+mn-lt"/>
                <a:ea typeface="+mn-ea"/>
                <a:cs typeface="Open Sans"/>
              </a:defRPr>
            </a:lvl3pPr>
            <a:lvl4pPr marL="2133120" indent="-304732" algn="l" defTabSz="609463" rtl="0" eaLnBrk="1" latinLnBrk="0" hangingPunct="1">
              <a:spcBef>
                <a:spcPct val="20000"/>
              </a:spcBef>
              <a:buFont typeface="Arial"/>
              <a:buChar char="–"/>
              <a:defRPr sz="2699" kern="1200">
                <a:solidFill>
                  <a:schemeClr val="tx1"/>
                </a:solidFill>
                <a:latin typeface="+mn-lt"/>
                <a:ea typeface="+mn-ea"/>
                <a:cs typeface="Open Sans"/>
              </a:defRPr>
            </a:lvl4pPr>
            <a:lvl5pPr marL="2742582" indent="-304732" algn="l" defTabSz="609463" rtl="0" eaLnBrk="1" latinLnBrk="0" hangingPunct="1">
              <a:spcBef>
                <a:spcPct val="20000"/>
              </a:spcBef>
              <a:buFont typeface="Arial"/>
              <a:buChar char="»"/>
              <a:defRPr sz="2699" kern="1200">
                <a:solidFill>
                  <a:schemeClr val="tx1"/>
                </a:solidFill>
                <a:latin typeface="+mn-lt"/>
                <a:ea typeface="+mn-ea"/>
                <a:cs typeface="Open San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r>
              <a:rPr lang="en-US" sz="2800" dirty="0"/>
              <a:t>Hubble Space Telescope</a:t>
            </a:r>
          </a:p>
          <a:p>
            <a:r>
              <a:rPr lang="en-US" sz="2800" dirty="0" smtClean="0"/>
              <a:t>Space Shuttle Challenger</a:t>
            </a:r>
          </a:p>
          <a:p>
            <a:r>
              <a:rPr lang="en-US" sz="2800" dirty="0" smtClean="0"/>
              <a:t>Apollo 13</a:t>
            </a:r>
          </a:p>
          <a:p>
            <a:r>
              <a:rPr lang="en-US" sz="2800" dirty="0" smtClean="0"/>
              <a:t>Mars Polar Lander</a:t>
            </a:r>
          </a:p>
          <a:p>
            <a:r>
              <a:rPr lang="en-US" sz="2800" dirty="0" smtClean="0"/>
              <a:t>Mars Climate Orbiter</a:t>
            </a:r>
          </a:p>
          <a:p>
            <a:r>
              <a:rPr lang="en-US" sz="2800" dirty="0" smtClean="0"/>
              <a:t>F16s and European Radio Stations</a:t>
            </a:r>
          </a:p>
          <a:p>
            <a:r>
              <a:rPr lang="en-US" sz="2800" dirty="0" smtClean="0"/>
              <a:t>Many Others …</a:t>
            </a:r>
          </a:p>
          <a:p>
            <a:endParaRPr lang="en-US" sz="2800" dirty="0" smtClean="0"/>
          </a:p>
          <a:p>
            <a:endParaRPr lang="en-US" sz="2800" dirty="0" smtClean="0"/>
          </a:p>
        </p:txBody>
      </p:sp>
      <p:sp>
        <p:nvSpPr>
          <p:cNvPr id="9" name="Slide Number Placeholder 8"/>
          <p:cNvSpPr>
            <a:spLocks noGrp="1"/>
          </p:cNvSpPr>
          <p:nvPr>
            <p:ph type="sldNum" sz="quarter" idx="12"/>
          </p:nvPr>
        </p:nvSpPr>
        <p:spPr/>
        <p:txBody>
          <a:bodyPr/>
          <a:lstStyle/>
          <a:p>
            <a:fld id="{924B41C4-1474-8D42-B330-D2828683839D}" type="slidenum">
              <a:rPr lang="en-US" smtClean="0"/>
              <a:t>7</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014" y="1683174"/>
            <a:ext cx="4834087" cy="2720796"/>
          </a:xfrm>
          <a:prstGeom prst="rect">
            <a:avLst/>
          </a:prstGeom>
        </p:spPr>
      </p:pic>
    </p:spTree>
    <p:extLst>
      <p:ext uri="{BB962C8B-B14F-4D97-AF65-F5344CB8AC3E}">
        <p14:creationId xmlns:p14="http://schemas.microsoft.com/office/powerpoint/2010/main" val="286272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124150"/>
            <a:ext cx="7453023" cy="5232202"/>
          </a:xfrm>
          <a:prstGeom prst="rect">
            <a:avLst/>
          </a:prstGeom>
        </p:spPr>
        <p:txBody>
          <a:bodyPr vert="horz" wrap="square" lIns="0" tIns="0" rIns="0" bIns="0" rtlCol="0">
            <a:spAutoFit/>
          </a:bodyPr>
          <a:lstStyle/>
          <a:p>
            <a:pPr marL="355600" indent="-342900">
              <a:spcBef>
                <a:spcPts val="600"/>
              </a:spcBef>
              <a:buClr>
                <a:srgbClr val="991C1F"/>
              </a:buClr>
              <a:buSzPct val="150000"/>
              <a:buFont typeface="Arial" panose="020B0604020202020204" pitchFamily="34" charset="0"/>
              <a:buChar char="•"/>
              <a:tabLst>
                <a:tab pos="240029" algn="l"/>
              </a:tabLst>
            </a:pPr>
            <a:r>
              <a:rPr sz="2000" b="1" spc="-5" dirty="0">
                <a:latin typeface="Arial"/>
                <a:cs typeface="Arial"/>
              </a:rPr>
              <a:t>S</a:t>
            </a:r>
            <a:r>
              <a:rPr sz="2000" b="1" spc="-35" dirty="0">
                <a:latin typeface="Arial"/>
                <a:cs typeface="Arial"/>
              </a:rPr>
              <a:t>y</a:t>
            </a:r>
            <a:r>
              <a:rPr sz="2000" b="1" dirty="0">
                <a:latin typeface="Arial"/>
                <a:cs typeface="Arial"/>
              </a:rPr>
              <a:t>ste</a:t>
            </a:r>
            <a:r>
              <a:rPr sz="2000" b="1" spc="-10" dirty="0">
                <a:latin typeface="Arial"/>
                <a:cs typeface="Arial"/>
              </a:rPr>
              <a:t>m</a:t>
            </a:r>
            <a:r>
              <a:rPr sz="2000" b="1" dirty="0">
                <a:latin typeface="Arial"/>
                <a:cs typeface="Arial"/>
              </a:rPr>
              <a:t>s</a:t>
            </a:r>
            <a:r>
              <a:rPr sz="2000" b="1" spc="5" dirty="0">
                <a:latin typeface="Arial"/>
                <a:cs typeface="Arial"/>
              </a:rPr>
              <a:t> </a:t>
            </a:r>
            <a:r>
              <a:rPr sz="2000" b="1" dirty="0">
                <a:latin typeface="Arial"/>
                <a:cs typeface="Arial"/>
              </a:rPr>
              <a:t>eng</a:t>
            </a:r>
            <a:r>
              <a:rPr sz="2000" b="1" spc="-10" dirty="0">
                <a:latin typeface="Arial"/>
                <a:cs typeface="Arial"/>
              </a:rPr>
              <a:t>i</a:t>
            </a:r>
            <a:r>
              <a:rPr sz="2000" b="1" dirty="0">
                <a:latin typeface="Arial"/>
                <a:cs typeface="Arial"/>
              </a:rPr>
              <a:t>neer</a:t>
            </a:r>
            <a:r>
              <a:rPr sz="2000" b="1" spc="-10" dirty="0">
                <a:latin typeface="Arial"/>
                <a:cs typeface="Arial"/>
              </a:rPr>
              <a:t>i</a:t>
            </a:r>
            <a:r>
              <a:rPr sz="2000" b="1" dirty="0">
                <a:latin typeface="Arial"/>
                <a:cs typeface="Arial"/>
              </a:rPr>
              <a:t>ng</a:t>
            </a:r>
            <a:r>
              <a:rPr sz="2000" b="1" spc="-20" dirty="0">
                <a:latin typeface="Arial"/>
                <a:cs typeface="Arial"/>
              </a:rPr>
              <a:t> </a:t>
            </a:r>
            <a:r>
              <a:rPr sz="2000" b="1" spc="-10" dirty="0">
                <a:latin typeface="Arial"/>
                <a:cs typeface="Arial"/>
              </a:rPr>
              <a:t>i</a:t>
            </a:r>
            <a:r>
              <a:rPr sz="2000" b="1" dirty="0">
                <a:latin typeface="Arial"/>
                <a:cs typeface="Arial"/>
              </a:rPr>
              <a:t>s</a:t>
            </a:r>
            <a:r>
              <a:rPr sz="2000" b="1" spc="-15" dirty="0">
                <a:latin typeface="Arial"/>
                <a:cs typeface="Arial"/>
              </a:rPr>
              <a:t> </a:t>
            </a:r>
            <a:r>
              <a:rPr sz="2000" b="1" dirty="0">
                <a:latin typeface="Arial"/>
                <a:cs typeface="Arial"/>
              </a:rPr>
              <a:t>focused</a:t>
            </a:r>
            <a:r>
              <a:rPr sz="2000" b="1" spc="-20" dirty="0">
                <a:latin typeface="Arial"/>
                <a:cs typeface="Arial"/>
              </a:rPr>
              <a:t> </a:t>
            </a:r>
            <a:r>
              <a:rPr sz="2000" b="1" dirty="0">
                <a:latin typeface="Arial"/>
                <a:cs typeface="Arial"/>
              </a:rPr>
              <a:t>on</a:t>
            </a:r>
            <a:r>
              <a:rPr sz="2000" b="1" spc="-5" dirty="0">
                <a:latin typeface="Arial"/>
                <a:cs typeface="Arial"/>
              </a:rPr>
              <a:t> </a:t>
            </a:r>
            <a:r>
              <a:rPr sz="2000" b="1" dirty="0">
                <a:latin typeface="Arial"/>
                <a:cs typeface="Arial"/>
              </a:rPr>
              <a:t>the</a:t>
            </a:r>
            <a:r>
              <a:rPr sz="2000" b="1" spc="-15" dirty="0">
                <a:latin typeface="Arial"/>
                <a:cs typeface="Arial"/>
              </a:rPr>
              <a:t> </a:t>
            </a:r>
            <a:r>
              <a:rPr sz="2000" b="1" dirty="0">
                <a:solidFill>
                  <a:srgbClr val="0000FF"/>
                </a:solidFill>
                <a:latin typeface="Arial"/>
                <a:cs typeface="Arial"/>
              </a:rPr>
              <a:t>s</a:t>
            </a:r>
            <a:r>
              <a:rPr sz="2000" b="1" spc="-35" dirty="0">
                <a:solidFill>
                  <a:srgbClr val="0000FF"/>
                </a:solidFill>
                <a:latin typeface="Arial"/>
                <a:cs typeface="Arial"/>
              </a:rPr>
              <a:t>y</a:t>
            </a:r>
            <a:r>
              <a:rPr sz="2000" b="1" dirty="0">
                <a:solidFill>
                  <a:srgbClr val="0000FF"/>
                </a:solidFill>
                <a:latin typeface="Arial"/>
                <a:cs typeface="Arial"/>
              </a:rPr>
              <a:t>stem</a:t>
            </a:r>
            <a:r>
              <a:rPr sz="2000" b="1" spc="-15" dirty="0">
                <a:solidFill>
                  <a:srgbClr val="0000FF"/>
                </a:solidFill>
                <a:latin typeface="Arial"/>
                <a:cs typeface="Arial"/>
              </a:rPr>
              <a:t> </a:t>
            </a:r>
            <a:r>
              <a:rPr sz="2000" b="1" dirty="0">
                <a:solidFill>
                  <a:srgbClr val="0000FF"/>
                </a:solidFill>
                <a:latin typeface="Arial"/>
                <a:cs typeface="Arial"/>
              </a:rPr>
              <a:t>as</a:t>
            </a:r>
            <a:r>
              <a:rPr sz="2000" b="1" spc="-5" dirty="0">
                <a:solidFill>
                  <a:srgbClr val="0000FF"/>
                </a:solidFill>
                <a:latin typeface="Arial"/>
                <a:cs typeface="Arial"/>
              </a:rPr>
              <a:t> </a:t>
            </a:r>
            <a:r>
              <a:rPr sz="2000" b="1" dirty="0">
                <a:solidFill>
                  <a:srgbClr val="0000FF"/>
                </a:solidFill>
                <a:latin typeface="Arial"/>
                <a:cs typeface="Arial"/>
              </a:rPr>
              <a:t>a</a:t>
            </a:r>
            <a:r>
              <a:rPr sz="2000" b="1" spc="-30" dirty="0">
                <a:solidFill>
                  <a:srgbClr val="0000FF"/>
                </a:solidFill>
                <a:latin typeface="Arial"/>
                <a:cs typeface="Arial"/>
              </a:rPr>
              <a:t> </a:t>
            </a:r>
            <a:r>
              <a:rPr sz="2000" b="1" spc="35" dirty="0">
                <a:solidFill>
                  <a:srgbClr val="0000FF"/>
                </a:solidFill>
                <a:latin typeface="Arial"/>
                <a:cs typeface="Arial"/>
              </a:rPr>
              <a:t>w</a:t>
            </a:r>
            <a:r>
              <a:rPr sz="2000" b="1" dirty="0">
                <a:solidFill>
                  <a:srgbClr val="0000FF"/>
                </a:solidFill>
                <a:latin typeface="Arial"/>
                <a:cs typeface="Arial"/>
              </a:rPr>
              <a:t>ho</a:t>
            </a:r>
            <a:r>
              <a:rPr sz="2000" b="1" spc="-10" dirty="0">
                <a:solidFill>
                  <a:srgbClr val="0000FF"/>
                </a:solidFill>
                <a:latin typeface="Arial"/>
                <a:cs typeface="Arial"/>
              </a:rPr>
              <a:t>l</a:t>
            </a:r>
            <a:r>
              <a:rPr sz="2000" b="1" dirty="0">
                <a:solidFill>
                  <a:srgbClr val="0000FF"/>
                </a:solidFill>
                <a:latin typeface="Arial"/>
                <a:cs typeface="Arial"/>
              </a:rPr>
              <a:t>e</a:t>
            </a:r>
            <a:endParaRPr sz="2000" dirty="0">
              <a:latin typeface="Arial"/>
              <a:cs typeface="Arial"/>
            </a:endParaRPr>
          </a:p>
          <a:p>
            <a:pPr marL="639446" lvl="1" indent="-285750">
              <a:spcBef>
                <a:spcPts val="600"/>
              </a:spcBef>
              <a:buClr>
                <a:srgbClr val="991C1F"/>
              </a:buClr>
              <a:buSzPct val="150000"/>
              <a:buFont typeface="Arial" panose="020B0604020202020204" pitchFamily="34" charset="0"/>
              <a:buChar char="•"/>
              <a:tabLst>
                <a:tab pos="581660" algn="l"/>
              </a:tabLst>
            </a:pPr>
            <a:r>
              <a:rPr dirty="0">
                <a:latin typeface="Arial"/>
                <a:cs typeface="Arial"/>
              </a:rPr>
              <a:t>E</a:t>
            </a:r>
            <a:r>
              <a:rPr spc="-5" dirty="0">
                <a:latin typeface="Arial"/>
                <a:cs typeface="Arial"/>
              </a:rPr>
              <a:t>m</a:t>
            </a:r>
            <a:r>
              <a:rPr dirty="0">
                <a:latin typeface="Arial"/>
                <a:cs typeface="Arial"/>
              </a:rPr>
              <a:t>ph</a:t>
            </a:r>
            <a:r>
              <a:rPr spc="-10" dirty="0">
                <a:latin typeface="Arial"/>
                <a:cs typeface="Arial"/>
              </a:rPr>
              <a:t>as</a:t>
            </a:r>
            <a:r>
              <a:rPr dirty="0">
                <a:latin typeface="Arial"/>
                <a:cs typeface="Arial"/>
              </a:rPr>
              <a:t>iz</a:t>
            </a:r>
            <a:r>
              <a:rPr spc="-10" dirty="0">
                <a:latin typeface="Arial"/>
                <a:cs typeface="Arial"/>
              </a:rPr>
              <a:t>e</a:t>
            </a:r>
            <a:r>
              <a:rPr dirty="0">
                <a:latin typeface="Arial"/>
                <a:cs typeface="Arial"/>
              </a:rPr>
              <a:t>s</a:t>
            </a:r>
            <a:r>
              <a:rPr spc="-5" dirty="0">
                <a:latin typeface="Arial"/>
                <a:cs typeface="Arial"/>
              </a:rPr>
              <a:t> </a:t>
            </a:r>
            <a:r>
              <a:rPr dirty="0">
                <a:latin typeface="Arial"/>
                <a:cs typeface="Arial"/>
              </a:rPr>
              <a:t>tot</a:t>
            </a:r>
            <a:r>
              <a:rPr spc="-10" dirty="0">
                <a:latin typeface="Arial"/>
                <a:cs typeface="Arial"/>
              </a:rPr>
              <a:t>a</a:t>
            </a:r>
            <a:r>
              <a:rPr dirty="0">
                <a:latin typeface="Arial"/>
                <a:cs typeface="Arial"/>
              </a:rPr>
              <a:t>l</a:t>
            </a:r>
            <a:r>
              <a:rPr spc="5" dirty="0">
                <a:latin typeface="Arial"/>
                <a:cs typeface="Arial"/>
              </a:rPr>
              <a:t> </a:t>
            </a:r>
            <a:r>
              <a:rPr spc="-10" dirty="0">
                <a:latin typeface="Arial"/>
                <a:cs typeface="Arial"/>
              </a:rPr>
              <a:t>s</a:t>
            </a:r>
            <a:r>
              <a:rPr spc="-20" dirty="0">
                <a:latin typeface="Arial"/>
                <a:cs typeface="Arial"/>
              </a:rPr>
              <a:t>y</a:t>
            </a:r>
            <a:r>
              <a:rPr spc="-10" dirty="0">
                <a:latin typeface="Arial"/>
                <a:cs typeface="Arial"/>
              </a:rPr>
              <a:t>s</a:t>
            </a:r>
            <a:r>
              <a:rPr dirty="0">
                <a:latin typeface="Arial"/>
                <a:cs typeface="Arial"/>
              </a:rPr>
              <a:t>t</a:t>
            </a:r>
            <a:r>
              <a:rPr spc="-10" dirty="0">
                <a:latin typeface="Arial"/>
                <a:cs typeface="Arial"/>
              </a:rPr>
              <a:t>e</a:t>
            </a:r>
            <a:r>
              <a:rPr dirty="0">
                <a:latin typeface="Arial"/>
                <a:cs typeface="Arial"/>
              </a:rPr>
              <a:t>m</a:t>
            </a:r>
            <a:r>
              <a:rPr spc="20" dirty="0">
                <a:latin typeface="Arial"/>
                <a:cs typeface="Arial"/>
              </a:rPr>
              <a:t> </a:t>
            </a:r>
            <a:r>
              <a:rPr dirty="0">
                <a:latin typeface="Arial"/>
                <a:cs typeface="Arial"/>
              </a:rPr>
              <a:t>op</a:t>
            </a:r>
            <a:r>
              <a:rPr spc="-10" dirty="0">
                <a:latin typeface="Arial"/>
                <a:cs typeface="Arial"/>
              </a:rPr>
              <a:t>e</a:t>
            </a:r>
            <a:r>
              <a:rPr spc="-5" dirty="0">
                <a:latin typeface="Arial"/>
                <a:cs typeface="Arial"/>
              </a:rPr>
              <a:t>r</a:t>
            </a:r>
            <a:r>
              <a:rPr spc="-10" dirty="0">
                <a:latin typeface="Arial"/>
                <a:cs typeface="Arial"/>
              </a:rPr>
              <a:t>a</a:t>
            </a:r>
            <a:r>
              <a:rPr dirty="0">
                <a:latin typeface="Arial"/>
                <a:cs typeface="Arial"/>
              </a:rPr>
              <a:t>tion</a:t>
            </a:r>
          </a:p>
          <a:p>
            <a:pPr marL="639446" marR="234950" lvl="1" indent="-285750">
              <a:spcBef>
                <a:spcPts val="600"/>
              </a:spcBef>
              <a:buClr>
                <a:srgbClr val="991C1F"/>
              </a:buClr>
              <a:buSzPct val="150000"/>
              <a:buFont typeface="Arial" panose="020B0604020202020204" pitchFamily="34" charset="0"/>
              <a:buChar char="•"/>
              <a:tabLst>
                <a:tab pos="581660" algn="l"/>
              </a:tabLst>
            </a:pPr>
            <a:r>
              <a:rPr dirty="0">
                <a:latin typeface="Arial"/>
                <a:cs typeface="Arial"/>
              </a:rPr>
              <a:t>In</a:t>
            </a:r>
            <a:r>
              <a:rPr spc="-10" dirty="0">
                <a:latin typeface="Arial"/>
                <a:cs typeface="Arial"/>
              </a:rPr>
              <a:t>c</a:t>
            </a:r>
            <a:r>
              <a:rPr dirty="0">
                <a:latin typeface="Arial"/>
                <a:cs typeface="Arial"/>
              </a:rPr>
              <a:t>lud</a:t>
            </a:r>
            <a:r>
              <a:rPr spc="-10" dirty="0">
                <a:latin typeface="Arial"/>
                <a:cs typeface="Arial"/>
              </a:rPr>
              <a:t>e</a:t>
            </a:r>
            <a:r>
              <a:rPr dirty="0">
                <a:latin typeface="Arial"/>
                <a:cs typeface="Arial"/>
              </a:rPr>
              <a:t>s</a:t>
            </a:r>
            <a:r>
              <a:rPr spc="-15" dirty="0">
                <a:latin typeface="Arial"/>
                <a:cs typeface="Arial"/>
              </a:rPr>
              <a:t> </a:t>
            </a:r>
            <a:r>
              <a:rPr dirty="0">
                <a:latin typeface="Arial"/>
                <a:cs typeface="Arial"/>
              </a:rPr>
              <a:t>int</a:t>
            </a:r>
            <a:r>
              <a:rPr spc="-10" dirty="0">
                <a:latin typeface="Arial"/>
                <a:cs typeface="Arial"/>
              </a:rPr>
              <a:t>e</a:t>
            </a:r>
            <a:r>
              <a:rPr spc="-5" dirty="0">
                <a:latin typeface="Arial"/>
                <a:cs typeface="Arial"/>
              </a:rPr>
              <a:t>r</a:t>
            </a:r>
            <a:r>
              <a:rPr spc="-10" dirty="0">
                <a:latin typeface="Arial"/>
                <a:cs typeface="Arial"/>
              </a:rPr>
              <a:t>ac</a:t>
            </a:r>
            <a:r>
              <a:rPr dirty="0">
                <a:latin typeface="Arial"/>
                <a:cs typeface="Arial"/>
              </a:rPr>
              <a:t>tions</a:t>
            </a:r>
            <a:r>
              <a:rPr spc="-5" dirty="0">
                <a:latin typeface="Arial"/>
                <a:cs typeface="Arial"/>
              </a:rPr>
              <a:t> </a:t>
            </a:r>
            <a:r>
              <a:rPr dirty="0">
                <a:latin typeface="Arial"/>
                <a:cs typeface="Arial"/>
              </a:rPr>
              <a:t>b</a:t>
            </a:r>
            <a:r>
              <a:rPr spc="-10" dirty="0">
                <a:latin typeface="Arial"/>
                <a:cs typeface="Arial"/>
              </a:rPr>
              <a:t>e</a:t>
            </a:r>
            <a:r>
              <a:rPr spc="-15" dirty="0">
                <a:latin typeface="Arial"/>
                <a:cs typeface="Arial"/>
              </a:rPr>
              <a:t>t</a:t>
            </a:r>
            <a:r>
              <a:rPr spc="35" dirty="0">
                <a:latin typeface="Arial"/>
                <a:cs typeface="Arial"/>
              </a:rPr>
              <a:t>w</a:t>
            </a:r>
            <a:r>
              <a:rPr spc="-10" dirty="0">
                <a:latin typeface="Arial"/>
                <a:cs typeface="Arial"/>
              </a:rPr>
              <a:t>ee</a:t>
            </a:r>
            <a:r>
              <a:rPr dirty="0">
                <a:latin typeface="Arial"/>
                <a:cs typeface="Arial"/>
              </a:rPr>
              <a:t>n</a:t>
            </a:r>
            <a:r>
              <a:rPr spc="-30" dirty="0">
                <a:latin typeface="Arial"/>
                <a:cs typeface="Arial"/>
              </a:rPr>
              <a:t> </a:t>
            </a:r>
            <a:r>
              <a:rPr dirty="0">
                <a:latin typeface="Arial"/>
                <a:cs typeface="Arial"/>
              </a:rPr>
              <a:t>the</a:t>
            </a:r>
            <a:r>
              <a:rPr spc="-5" dirty="0">
                <a:latin typeface="Arial"/>
                <a:cs typeface="Arial"/>
              </a:rPr>
              <a:t> </a:t>
            </a:r>
            <a:r>
              <a:rPr spc="-10" dirty="0">
                <a:latin typeface="Arial"/>
                <a:cs typeface="Arial"/>
              </a:rPr>
              <a:t>s</a:t>
            </a:r>
            <a:r>
              <a:rPr spc="-20" dirty="0">
                <a:latin typeface="Arial"/>
                <a:cs typeface="Arial"/>
              </a:rPr>
              <a:t>y</a:t>
            </a:r>
            <a:r>
              <a:rPr spc="-10" dirty="0">
                <a:latin typeface="Arial"/>
                <a:cs typeface="Arial"/>
              </a:rPr>
              <a:t>s</a:t>
            </a:r>
            <a:r>
              <a:rPr dirty="0">
                <a:latin typeface="Arial"/>
                <a:cs typeface="Arial"/>
              </a:rPr>
              <a:t>t</a:t>
            </a:r>
            <a:r>
              <a:rPr spc="-10" dirty="0">
                <a:latin typeface="Arial"/>
                <a:cs typeface="Arial"/>
              </a:rPr>
              <a:t>e</a:t>
            </a:r>
            <a:r>
              <a:rPr dirty="0">
                <a:latin typeface="Arial"/>
                <a:cs typeface="Arial"/>
              </a:rPr>
              <a:t>m</a:t>
            </a:r>
            <a:r>
              <a:rPr spc="20" dirty="0">
                <a:latin typeface="Arial"/>
                <a:cs typeface="Arial"/>
              </a:rPr>
              <a:t> </a:t>
            </a:r>
            <a:r>
              <a:rPr spc="-10" dirty="0">
                <a:latin typeface="Arial"/>
                <a:cs typeface="Arial"/>
              </a:rPr>
              <a:t>a</a:t>
            </a:r>
            <a:r>
              <a:rPr dirty="0">
                <a:latin typeface="Arial"/>
                <a:cs typeface="Arial"/>
              </a:rPr>
              <a:t>nd</a:t>
            </a:r>
            <a:r>
              <a:rPr spc="5" dirty="0">
                <a:latin typeface="Arial"/>
                <a:cs typeface="Arial"/>
              </a:rPr>
              <a:t> </a:t>
            </a:r>
            <a:r>
              <a:rPr dirty="0">
                <a:latin typeface="Arial"/>
                <a:cs typeface="Arial"/>
              </a:rPr>
              <a:t>its</a:t>
            </a:r>
            <a:r>
              <a:rPr spc="-15" dirty="0">
                <a:latin typeface="Arial"/>
                <a:cs typeface="Arial"/>
              </a:rPr>
              <a:t> </a:t>
            </a:r>
            <a:r>
              <a:rPr lang="en-US" spc="-15" dirty="0" smtClean="0">
                <a:latin typeface="Arial"/>
                <a:cs typeface="Arial"/>
              </a:rPr>
              <a:t>intended </a:t>
            </a:r>
            <a:r>
              <a:rPr dirty="0" smtClean="0">
                <a:latin typeface="Arial"/>
                <a:cs typeface="Arial"/>
              </a:rPr>
              <a:t>op</a:t>
            </a:r>
            <a:r>
              <a:rPr spc="-10" dirty="0" smtClean="0">
                <a:latin typeface="Arial"/>
                <a:cs typeface="Arial"/>
              </a:rPr>
              <a:t>e</a:t>
            </a:r>
            <a:r>
              <a:rPr spc="-5" dirty="0" smtClean="0">
                <a:latin typeface="Arial"/>
                <a:cs typeface="Arial"/>
              </a:rPr>
              <a:t>r</a:t>
            </a:r>
            <a:r>
              <a:rPr spc="-10" dirty="0" smtClean="0">
                <a:latin typeface="Arial"/>
                <a:cs typeface="Arial"/>
              </a:rPr>
              <a:t>a</a:t>
            </a:r>
            <a:r>
              <a:rPr dirty="0" smtClean="0">
                <a:latin typeface="Arial"/>
                <a:cs typeface="Arial"/>
              </a:rPr>
              <a:t>tion</a:t>
            </a:r>
            <a:r>
              <a:rPr spc="-10" dirty="0" smtClean="0">
                <a:latin typeface="Arial"/>
                <a:cs typeface="Arial"/>
              </a:rPr>
              <a:t>al e</a:t>
            </a:r>
            <a:r>
              <a:rPr dirty="0" smtClean="0">
                <a:latin typeface="Arial"/>
                <a:cs typeface="Arial"/>
              </a:rPr>
              <a:t>n</a:t>
            </a:r>
            <a:r>
              <a:rPr spc="-45" dirty="0" smtClean="0">
                <a:latin typeface="Arial"/>
                <a:cs typeface="Arial"/>
              </a:rPr>
              <a:t>v</a:t>
            </a:r>
            <a:r>
              <a:rPr dirty="0" smtClean="0">
                <a:latin typeface="Arial"/>
                <a:cs typeface="Arial"/>
              </a:rPr>
              <a:t>i</a:t>
            </a:r>
            <a:r>
              <a:rPr spc="-5" dirty="0" smtClean="0">
                <a:latin typeface="Arial"/>
                <a:cs typeface="Arial"/>
              </a:rPr>
              <a:t>r</a:t>
            </a:r>
            <a:r>
              <a:rPr dirty="0" smtClean="0">
                <a:latin typeface="Arial"/>
                <a:cs typeface="Arial"/>
              </a:rPr>
              <a:t>on</a:t>
            </a:r>
            <a:r>
              <a:rPr spc="-5" dirty="0" smtClean="0">
                <a:latin typeface="Arial"/>
                <a:cs typeface="Arial"/>
              </a:rPr>
              <a:t>m</a:t>
            </a:r>
            <a:r>
              <a:rPr spc="-10" dirty="0" smtClean="0">
                <a:latin typeface="Arial"/>
                <a:cs typeface="Arial"/>
              </a:rPr>
              <a:t>e</a:t>
            </a:r>
            <a:r>
              <a:rPr dirty="0" smtClean="0">
                <a:latin typeface="Arial"/>
                <a:cs typeface="Arial"/>
              </a:rPr>
              <a:t>nt</a:t>
            </a:r>
            <a:endParaRPr lang="en-US" dirty="0" smtClean="0">
              <a:latin typeface="Arial"/>
              <a:cs typeface="Arial"/>
            </a:endParaRPr>
          </a:p>
          <a:p>
            <a:pPr marL="639446" marR="234950" lvl="1" indent="-285750">
              <a:spcBef>
                <a:spcPts val="600"/>
              </a:spcBef>
              <a:buClr>
                <a:srgbClr val="991C1F"/>
              </a:buClr>
              <a:buSzPct val="150000"/>
              <a:buFont typeface="Arial" panose="020B0604020202020204" pitchFamily="34" charset="0"/>
              <a:buChar char="•"/>
              <a:tabLst>
                <a:tab pos="581660" algn="l"/>
              </a:tabLst>
            </a:pPr>
            <a:endParaRPr lang="en-US" sz="500" dirty="0" smtClean="0">
              <a:latin typeface="Arial"/>
              <a:cs typeface="Arial"/>
            </a:endParaRPr>
          </a:p>
          <a:p>
            <a:pPr marL="285750" marR="234950" indent="-285750">
              <a:spcBef>
                <a:spcPts val="600"/>
              </a:spcBef>
              <a:buClr>
                <a:srgbClr val="991C1F"/>
              </a:buClr>
              <a:buSzPct val="150000"/>
              <a:buFont typeface="Arial" panose="020B0604020202020204" pitchFamily="34" charset="0"/>
              <a:buChar char="•"/>
              <a:tabLst>
                <a:tab pos="581660" algn="l"/>
              </a:tabLst>
            </a:pPr>
            <a:r>
              <a:rPr lang="en-US" sz="2000" b="1" dirty="0" smtClean="0">
                <a:latin typeface="Arial"/>
                <a:cs typeface="Arial"/>
              </a:rPr>
              <a:t>Systems engineers </a:t>
            </a:r>
            <a:r>
              <a:rPr lang="en-US" sz="2000" b="1" dirty="0">
                <a:solidFill>
                  <a:srgbClr val="0000FF"/>
                </a:solidFill>
                <a:latin typeface="Arial"/>
                <a:cs typeface="Arial"/>
              </a:rPr>
              <a:t>lead</a:t>
            </a:r>
            <a:r>
              <a:rPr lang="en-US" sz="2000" b="1" dirty="0" smtClean="0">
                <a:latin typeface="Arial"/>
                <a:cs typeface="Arial"/>
              </a:rPr>
              <a:t> the formative stage of development</a:t>
            </a:r>
            <a:endParaRPr lang="en-US" sz="2000" b="1" spc="-5" dirty="0" smtClean="0">
              <a:latin typeface="Arial"/>
              <a:cs typeface="Arial"/>
            </a:endParaRPr>
          </a:p>
          <a:p>
            <a:pPr marL="639446" lvl="1" indent="-285750">
              <a:spcBef>
                <a:spcPts val="600"/>
              </a:spcBef>
              <a:buClr>
                <a:srgbClr val="991C1F"/>
              </a:buClr>
              <a:buSzPct val="150000"/>
              <a:buFont typeface="Arial" panose="020B0604020202020204" pitchFamily="34" charset="0"/>
              <a:buChar char="•"/>
              <a:tabLst>
                <a:tab pos="581660" algn="l"/>
              </a:tabLst>
            </a:pPr>
            <a:r>
              <a:rPr dirty="0" smtClean="0">
                <a:latin typeface="Arial"/>
                <a:cs typeface="Arial"/>
              </a:rPr>
              <a:t>M</a:t>
            </a:r>
            <a:r>
              <a:rPr spc="-10" dirty="0" smtClean="0">
                <a:latin typeface="Arial"/>
                <a:cs typeface="Arial"/>
              </a:rPr>
              <a:t>ak</a:t>
            </a:r>
            <a:r>
              <a:rPr dirty="0" smtClean="0">
                <a:latin typeface="Arial"/>
                <a:cs typeface="Arial"/>
              </a:rPr>
              <a:t>ing</a:t>
            </a:r>
            <a:r>
              <a:rPr spc="-10" dirty="0" smtClean="0">
                <a:latin typeface="Arial"/>
                <a:cs typeface="Arial"/>
              </a:rPr>
              <a:t> </a:t>
            </a:r>
            <a:r>
              <a:rPr spc="-10" dirty="0">
                <a:latin typeface="Arial"/>
                <a:cs typeface="Arial"/>
              </a:rPr>
              <a:t>c</a:t>
            </a:r>
            <a:r>
              <a:rPr spc="-5" dirty="0">
                <a:latin typeface="Arial"/>
                <a:cs typeface="Arial"/>
              </a:rPr>
              <a:t>r</a:t>
            </a:r>
            <a:r>
              <a:rPr dirty="0">
                <a:latin typeface="Arial"/>
                <a:cs typeface="Arial"/>
              </a:rPr>
              <a:t>iti</a:t>
            </a:r>
            <a:r>
              <a:rPr spc="-10" dirty="0">
                <a:latin typeface="Arial"/>
                <a:cs typeface="Arial"/>
              </a:rPr>
              <a:t>ca</a:t>
            </a:r>
            <a:r>
              <a:rPr dirty="0">
                <a:latin typeface="Arial"/>
                <a:cs typeface="Arial"/>
              </a:rPr>
              <a:t>l</a:t>
            </a:r>
            <a:r>
              <a:rPr spc="5" dirty="0">
                <a:latin typeface="Arial"/>
                <a:cs typeface="Arial"/>
              </a:rPr>
              <a:t> </a:t>
            </a:r>
            <a:r>
              <a:rPr dirty="0">
                <a:latin typeface="Arial"/>
                <a:cs typeface="Arial"/>
              </a:rPr>
              <a:t>d</a:t>
            </a:r>
            <a:r>
              <a:rPr spc="-10" dirty="0">
                <a:latin typeface="Arial"/>
                <a:cs typeface="Arial"/>
              </a:rPr>
              <a:t>es</a:t>
            </a:r>
            <a:r>
              <a:rPr dirty="0">
                <a:latin typeface="Arial"/>
                <a:cs typeface="Arial"/>
              </a:rPr>
              <a:t>ign</a:t>
            </a:r>
            <a:r>
              <a:rPr spc="-10" dirty="0">
                <a:latin typeface="Arial"/>
                <a:cs typeface="Arial"/>
              </a:rPr>
              <a:t> </a:t>
            </a:r>
            <a:r>
              <a:rPr dirty="0">
                <a:latin typeface="Arial"/>
                <a:cs typeface="Arial"/>
              </a:rPr>
              <a:t>d</a:t>
            </a:r>
            <a:r>
              <a:rPr spc="-10" dirty="0">
                <a:latin typeface="Arial"/>
                <a:cs typeface="Arial"/>
              </a:rPr>
              <a:t>ec</a:t>
            </a:r>
            <a:r>
              <a:rPr dirty="0">
                <a:latin typeface="Arial"/>
                <a:cs typeface="Arial"/>
              </a:rPr>
              <a:t>i</a:t>
            </a:r>
            <a:r>
              <a:rPr spc="-10" dirty="0">
                <a:latin typeface="Arial"/>
                <a:cs typeface="Arial"/>
              </a:rPr>
              <a:t>s</a:t>
            </a:r>
            <a:r>
              <a:rPr dirty="0">
                <a:latin typeface="Arial"/>
                <a:cs typeface="Arial"/>
              </a:rPr>
              <a:t>ions</a:t>
            </a:r>
          </a:p>
          <a:p>
            <a:pPr marL="639446" lvl="1" indent="-285750">
              <a:spcBef>
                <a:spcPts val="600"/>
              </a:spcBef>
              <a:buClr>
                <a:srgbClr val="991C1F"/>
              </a:buClr>
              <a:buSzPct val="150000"/>
              <a:buFont typeface="Arial" panose="020B0604020202020204" pitchFamily="34" charset="0"/>
              <a:buChar char="•"/>
              <a:tabLst>
                <a:tab pos="581660" algn="l"/>
              </a:tabLst>
            </a:pPr>
            <a:r>
              <a:rPr dirty="0">
                <a:latin typeface="Arial"/>
                <a:cs typeface="Arial"/>
              </a:rPr>
              <a:t>L</a:t>
            </a:r>
            <a:r>
              <a:rPr spc="-10" dirty="0">
                <a:latin typeface="Arial"/>
                <a:cs typeface="Arial"/>
              </a:rPr>
              <a:t>ea</a:t>
            </a:r>
            <a:r>
              <a:rPr dirty="0">
                <a:latin typeface="Arial"/>
                <a:cs typeface="Arial"/>
              </a:rPr>
              <a:t>ding</a:t>
            </a:r>
            <a:r>
              <a:rPr spc="-10" dirty="0">
                <a:latin typeface="Arial"/>
                <a:cs typeface="Arial"/>
              </a:rPr>
              <a:t> </a:t>
            </a:r>
            <a:r>
              <a:rPr dirty="0">
                <a:latin typeface="Arial"/>
                <a:cs typeface="Arial"/>
              </a:rPr>
              <a:t>to</a:t>
            </a:r>
            <a:r>
              <a:rPr spc="-10" dirty="0">
                <a:latin typeface="Arial"/>
                <a:cs typeface="Arial"/>
              </a:rPr>
              <a:t> </a:t>
            </a:r>
            <a:r>
              <a:rPr dirty="0">
                <a:latin typeface="Arial"/>
                <a:cs typeface="Arial"/>
              </a:rPr>
              <a:t>the</a:t>
            </a:r>
            <a:r>
              <a:rPr spc="-5" dirty="0">
                <a:latin typeface="Arial"/>
                <a:cs typeface="Arial"/>
              </a:rPr>
              <a:t> </a:t>
            </a:r>
            <a:r>
              <a:rPr spc="-10" dirty="0">
                <a:latin typeface="Arial"/>
                <a:cs typeface="Arial"/>
              </a:rPr>
              <a:t>s</a:t>
            </a:r>
            <a:r>
              <a:rPr spc="-20" dirty="0">
                <a:latin typeface="Arial"/>
                <a:cs typeface="Arial"/>
              </a:rPr>
              <a:t>y</a:t>
            </a:r>
            <a:r>
              <a:rPr spc="-10" dirty="0">
                <a:latin typeface="Arial"/>
                <a:cs typeface="Arial"/>
              </a:rPr>
              <a:t>s</a:t>
            </a:r>
            <a:r>
              <a:rPr dirty="0">
                <a:latin typeface="Arial"/>
                <a:cs typeface="Arial"/>
              </a:rPr>
              <a:t>t</a:t>
            </a:r>
            <a:r>
              <a:rPr spc="-10" dirty="0">
                <a:latin typeface="Arial"/>
                <a:cs typeface="Arial"/>
              </a:rPr>
              <a:t>e</a:t>
            </a:r>
            <a:r>
              <a:rPr spc="-5" dirty="0">
                <a:latin typeface="Arial"/>
                <a:cs typeface="Arial"/>
              </a:rPr>
              <a:t>m</a:t>
            </a:r>
            <a:r>
              <a:rPr dirty="0">
                <a:latin typeface="Arial"/>
                <a:cs typeface="Arial"/>
              </a:rPr>
              <a:t>’s</a:t>
            </a:r>
            <a:r>
              <a:rPr spc="20" dirty="0">
                <a:latin typeface="Arial"/>
                <a:cs typeface="Arial"/>
              </a:rPr>
              <a:t> </a:t>
            </a:r>
            <a:r>
              <a:rPr dirty="0">
                <a:latin typeface="Arial"/>
                <a:cs typeface="Arial"/>
              </a:rPr>
              <a:t>fun</a:t>
            </a:r>
            <a:r>
              <a:rPr spc="-10" dirty="0">
                <a:latin typeface="Arial"/>
                <a:cs typeface="Arial"/>
              </a:rPr>
              <a:t>c</a:t>
            </a:r>
            <a:r>
              <a:rPr dirty="0">
                <a:latin typeface="Arial"/>
                <a:cs typeface="Arial"/>
              </a:rPr>
              <a:t>tion</a:t>
            </a:r>
            <a:r>
              <a:rPr spc="-10" dirty="0">
                <a:latin typeface="Arial"/>
                <a:cs typeface="Arial"/>
              </a:rPr>
              <a:t>a</a:t>
            </a:r>
            <a:r>
              <a:rPr dirty="0">
                <a:latin typeface="Arial"/>
                <a:cs typeface="Arial"/>
              </a:rPr>
              <a:t>l</a:t>
            </a:r>
            <a:r>
              <a:rPr spc="-20" dirty="0">
                <a:latin typeface="Arial"/>
                <a:cs typeface="Arial"/>
              </a:rPr>
              <a:t> </a:t>
            </a:r>
            <a:r>
              <a:rPr dirty="0">
                <a:latin typeface="Arial"/>
                <a:cs typeface="Arial"/>
              </a:rPr>
              <a:t>d</a:t>
            </a:r>
            <a:r>
              <a:rPr spc="-10" dirty="0">
                <a:latin typeface="Arial"/>
                <a:cs typeface="Arial"/>
              </a:rPr>
              <a:t>es</a:t>
            </a:r>
            <a:r>
              <a:rPr dirty="0">
                <a:latin typeface="Arial"/>
                <a:cs typeface="Arial"/>
              </a:rPr>
              <a:t>ign</a:t>
            </a:r>
          </a:p>
          <a:p>
            <a:pPr marL="628650" lvl="1" indent="-171450">
              <a:spcBef>
                <a:spcPts val="600"/>
              </a:spcBef>
              <a:buClr>
                <a:srgbClr val="991C1F"/>
              </a:buClr>
              <a:buSzPct val="150000"/>
              <a:buFont typeface="Arial" panose="020B0604020202020204" pitchFamily="34" charset="0"/>
              <a:buChar char="•"/>
            </a:pPr>
            <a:endParaRPr sz="500" dirty="0">
              <a:latin typeface="Times New Roman"/>
              <a:cs typeface="Times New Roman"/>
            </a:endParaRPr>
          </a:p>
          <a:p>
            <a:pPr marL="355600" marR="389890" indent="-342900">
              <a:spcBef>
                <a:spcPts val="600"/>
              </a:spcBef>
              <a:buClr>
                <a:srgbClr val="991C1F"/>
              </a:buClr>
              <a:buSzPct val="150000"/>
              <a:buFont typeface="Arial" panose="020B0604020202020204" pitchFamily="34" charset="0"/>
              <a:buChar char="•"/>
              <a:tabLst>
                <a:tab pos="240029" algn="l"/>
              </a:tabLst>
            </a:pPr>
            <a:r>
              <a:rPr sz="2000" b="1" spc="-5" dirty="0">
                <a:latin typeface="Arial"/>
                <a:cs typeface="Arial"/>
              </a:rPr>
              <a:t>S</a:t>
            </a:r>
            <a:r>
              <a:rPr sz="2000" b="1" spc="-35" dirty="0">
                <a:latin typeface="Arial"/>
                <a:cs typeface="Arial"/>
              </a:rPr>
              <a:t>y</a:t>
            </a:r>
            <a:r>
              <a:rPr sz="2000" b="1" dirty="0">
                <a:latin typeface="Arial"/>
                <a:cs typeface="Arial"/>
              </a:rPr>
              <a:t>ste</a:t>
            </a:r>
            <a:r>
              <a:rPr sz="2000" b="1" spc="-10" dirty="0">
                <a:latin typeface="Arial"/>
                <a:cs typeface="Arial"/>
              </a:rPr>
              <a:t>m</a:t>
            </a:r>
            <a:r>
              <a:rPr sz="2000" b="1" dirty="0">
                <a:latin typeface="Arial"/>
                <a:cs typeface="Arial"/>
              </a:rPr>
              <a:t>s</a:t>
            </a:r>
            <a:r>
              <a:rPr sz="2000" b="1" spc="5" dirty="0">
                <a:latin typeface="Arial"/>
                <a:cs typeface="Arial"/>
              </a:rPr>
              <a:t> </a:t>
            </a:r>
            <a:r>
              <a:rPr sz="2000" b="1" dirty="0">
                <a:latin typeface="Arial"/>
                <a:cs typeface="Arial"/>
              </a:rPr>
              <a:t>eng</a:t>
            </a:r>
            <a:r>
              <a:rPr sz="2000" b="1" spc="-10" dirty="0">
                <a:latin typeface="Arial"/>
                <a:cs typeface="Arial"/>
              </a:rPr>
              <a:t>i</a:t>
            </a:r>
            <a:r>
              <a:rPr sz="2000" b="1" dirty="0">
                <a:latin typeface="Arial"/>
                <a:cs typeface="Arial"/>
              </a:rPr>
              <a:t>neer</a:t>
            </a:r>
            <a:r>
              <a:rPr sz="2000" b="1" spc="-10" dirty="0">
                <a:latin typeface="Arial"/>
                <a:cs typeface="Arial"/>
              </a:rPr>
              <a:t>i</a:t>
            </a:r>
            <a:r>
              <a:rPr sz="2000" b="1" dirty="0">
                <a:latin typeface="Arial"/>
                <a:cs typeface="Arial"/>
              </a:rPr>
              <a:t>ng</a:t>
            </a:r>
            <a:r>
              <a:rPr sz="2000" b="1" spc="-20" dirty="0">
                <a:latin typeface="Arial"/>
                <a:cs typeface="Arial"/>
              </a:rPr>
              <a:t> </a:t>
            </a:r>
            <a:r>
              <a:rPr sz="2000" b="1" dirty="0">
                <a:solidFill>
                  <a:srgbClr val="0000FF"/>
                </a:solidFill>
                <a:latin typeface="Arial"/>
                <a:cs typeface="Arial"/>
              </a:rPr>
              <a:t>br</a:t>
            </a:r>
            <a:r>
              <a:rPr sz="2000" b="1" spc="-10" dirty="0">
                <a:solidFill>
                  <a:srgbClr val="0000FF"/>
                </a:solidFill>
                <a:latin typeface="Arial"/>
                <a:cs typeface="Arial"/>
              </a:rPr>
              <a:t>i</a:t>
            </a:r>
            <a:r>
              <a:rPr sz="2000" b="1" dirty="0">
                <a:solidFill>
                  <a:srgbClr val="0000FF"/>
                </a:solidFill>
                <a:latin typeface="Arial"/>
                <a:cs typeface="Arial"/>
              </a:rPr>
              <a:t>dges</a:t>
            </a:r>
            <a:r>
              <a:rPr sz="2000" b="1" spc="-15" dirty="0">
                <a:solidFill>
                  <a:srgbClr val="0000FF"/>
                </a:solidFill>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trad</a:t>
            </a:r>
            <a:r>
              <a:rPr sz="2000" b="1" spc="-10" dirty="0">
                <a:latin typeface="Arial"/>
                <a:cs typeface="Arial"/>
              </a:rPr>
              <a:t>i</a:t>
            </a:r>
            <a:r>
              <a:rPr sz="2000" b="1" dirty="0">
                <a:latin typeface="Arial"/>
                <a:cs typeface="Arial"/>
              </a:rPr>
              <a:t>t</a:t>
            </a:r>
            <a:r>
              <a:rPr sz="2000" b="1" spc="-10" dirty="0">
                <a:latin typeface="Arial"/>
                <a:cs typeface="Arial"/>
              </a:rPr>
              <a:t>i</a:t>
            </a:r>
            <a:r>
              <a:rPr sz="2000" b="1" dirty="0">
                <a:latin typeface="Arial"/>
                <a:cs typeface="Arial"/>
              </a:rPr>
              <a:t>onal</a:t>
            </a:r>
            <a:r>
              <a:rPr sz="2000" b="1" spc="-50" dirty="0">
                <a:latin typeface="Arial"/>
                <a:cs typeface="Arial"/>
              </a:rPr>
              <a:t> </a:t>
            </a:r>
            <a:r>
              <a:rPr sz="2000" b="1" dirty="0">
                <a:latin typeface="Arial"/>
                <a:cs typeface="Arial"/>
              </a:rPr>
              <a:t>eng</a:t>
            </a:r>
            <a:r>
              <a:rPr sz="2000" b="1" spc="-10" dirty="0">
                <a:latin typeface="Arial"/>
                <a:cs typeface="Arial"/>
              </a:rPr>
              <a:t>i</a:t>
            </a:r>
            <a:r>
              <a:rPr sz="2000" b="1" dirty="0">
                <a:latin typeface="Arial"/>
                <a:cs typeface="Arial"/>
              </a:rPr>
              <a:t>neer</a:t>
            </a:r>
            <a:r>
              <a:rPr sz="2000" b="1" spc="-10" dirty="0">
                <a:latin typeface="Arial"/>
                <a:cs typeface="Arial"/>
              </a:rPr>
              <a:t>i</a:t>
            </a:r>
            <a:r>
              <a:rPr sz="2000" b="1" dirty="0">
                <a:latin typeface="Arial"/>
                <a:cs typeface="Arial"/>
              </a:rPr>
              <a:t>ng d</a:t>
            </a:r>
            <a:r>
              <a:rPr sz="2000" b="1" spc="-10" dirty="0">
                <a:latin typeface="Arial"/>
                <a:cs typeface="Arial"/>
              </a:rPr>
              <a:t>i</a:t>
            </a:r>
            <a:r>
              <a:rPr sz="2000" b="1" dirty="0">
                <a:latin typeface="Arial"/>
                <a:cs typeface="Arial"/>
              </a:rPr>
              <a:t>sc</a:t>
            </a:r>
            <a:r>
              <a:rPr sz="2000" b="1" spc="-10" dirty="0">
                <a:latin typeface="Arial"/>
                <a:cs typeface="Arial"/>
              </a:rPr>
              <a:t>i</a:t>
            </a:r>
            <a:r>
              <a:rPr sz="2000" b="1" dirty="0">
                <a:latin typeface="Arial"/>
                <a:cs typeface="Arial"/>
              </a:rPr>
              <a:t>p</a:t>
            </a:r>
            <a:r>
              <a:rPr sz="2000" b="1" spc="-10" dirty="0">
                <a:latin typeface="Arial"/>
                <a:cs typeface="Arial"/>
              </a:rPr>
              <a:t>li</a:t>
            </a:r>
            <a:r>
              <a:rPr sz="2000" b="1" dirty="0">
                <a:latin typeface="Arial"/>
                <a:cs typeface="Arial"/>
              </a:rPr>
              <a:t>nes</a:t>
            </a:r>
            <a:endParaRPr sz="2000" dirty="0">
              <a:latin typeface="Arial"/>
              <a:cs typeface="Arial"/>
            </a:endParaRPr>
          </a:p>
          <a:p>
            <a:pPr marL="639446" marR="79375" lvl="1" indent="-285750">
              <a:spcBef>
                <a:spcPts val="600"/>
              </a:spcBef>
              <a:buClr>
                <a:srgbClr val="991C1F"/>
              </a:buClr>
              <a:buSzPct val="150000"/>
              <a:buFont typeface="Arial" panose="020B0604020202020204" pitchFamily="34" charset="0"/>
              <a:buChar char="•"/>
              <a:tabLst>
                <a:tab pos="581660" algn="l"/>
              </a:tabLst>
            </a:pPr>
            <a:r>
              <a:rPr dirty="0">
                <a:latin typeface="Arial"/>
                <a:cs typeface="Arial"/>
              </a:rPr>
              <a:t>T</a:t>
            </a:r>
            <a:r>
              <a:rPr spc="-5" dirty="0">
                <a:latin typeface="Arial"/>
                <a:cs typeface="Arial"/>
              </a:rPr>
              <a:t>r</a:t>
            </a:r>
            <a:r>
              <a:rPr spc="-10" dirty="0">
                <a:latin typeface="Arial"/>
                <a:cs typeface="Arial"/>
              </a:rPr>
              <a:t>a</a:t>
            </a:r>
            <a:r>
              <a:rPr dirty="0">
                <a:latin typeface="Arial"/>
                <a:cs typeface="Arial"/>
              </a:rPr>
              <a:t>dition</a:t>
            </a:r>
            <a:r>
              <a:rPr spc="-10" dirty="0">
                <a:latin typeface="Arial"/>
                <a:cs typeface="Arial"/>
              </a:rPr>
              <a:t>a</a:t>
            </a:r>
            <a:r>
              <a:rPr dirty="0">
                <a:latin typeface="Arial"/>
                <a:cs typeface="Arial"/>
              </a:rPr>
              <a:t>l</a:t>
            </a:r>
            <a:r>
              <a:rPr spc="-20" dirty="0">
                <a:latin typeface="Arial"/>
                <a:cs typeface="Arial"/>
              </a:rPr>
              <a:t> </a:t>
            </a:r>
            <a:r>
              <a:rPr spc="-10" dirty="0">
                <a:latin typeface="Arial"/>
                <a:cs typeface="Arial"/>
              </a:rPr>
              <a:t>e</a:t>
            </a:r>
            <a:r>
              <a:rPr dirty="0">
                <a:latin typeface="Arial"/>
                <a:cs typeface="Arial"/>
              </a:rPr>
              <a:t>ngin</a:t>
            </a:r>
            <a:r>
              <a:rPr spc="-10" dirty="0">
                <a:latin typeface="Arial"/>
                <a:cs typeface="Arial"/>
              </a:rPr>
              <a:t>ee</a:t>
            </a:r>
            <a:r>
              <a:rPr spc="-5" dirty="0">
                <a:latin typeface="Arial"/>
                <a:cs typeface="Arial"/>
              </a:rPr>
              <a:t>r</a:t>
            </a:r>
            <a:r>
              <a:rPr dirty="0">
                <a:latin typeface="Arial"/>
                <a:cs typeface="Arial"/>
              </a:rPr>
              <a:t>ing</a:t>
            </a:r>
            <a:r>
              <a:rPr spc="-10" dirty="0">
                <a:latin typeface="Arial"/>
                <a:cs typeface="Arial"/>
              </a:rPr>
              <a:t> </a:t>
            </a:r>
            <a:r>
              <a:rPr dirty="0">
                <a:latin typeface="Arial"/>
                <a:cs typeface="Arial"/>
              </a:rPr>
              <a:t>fo</a:t>
            </a:r>
            <a:r>
              <a:rPr spc="-10" dirty="0">
                <a:latin typeface="Arial"/>
                <a:cs typeface="Arial"/>
              </a:rPr>
              <a:t>c</a:t>
            </a:r>
            <a:r>
              <a:rPr dirty="0">
                <a:latin typeface="Arial"/>
                <a:cs typeface="Arial"/>
              </a:rPr>
              <a:t>u</a:t>
            </a:r>
            <a:r>
              <a:rPr spc="-10" dirty="0">
                <a:latin typeface="Arial"/>
                <a:cs typeface="Arial"/>
              </a:rPr>
              <a:t>se</a:t>
            </a:r>
            <a:r>
              <a:rPr dirty="0">
                <a:latin typeface="Arial"/>
                <a:cs typeface="Arial"/>
              </a:rPr>
              <a:t>s</a:t>
            </a:r>
            <a:r>
              <a:rPr spc="-5" dirty="0">
                <a:latin typeface="Arial"/>
                <a:cs typeface="Arial"/>
              </a:rPr>
              <a:t> </a:t>
            </a:r>
            <a:r>
              <a:rPr dirty="0">
                <a:latin typeface="Arial"/>
                <a:cs typeface="Arial"/>
              </a:rPr>
              <a:t>on</a:t>
            </a:r>
            <a:r>
              <a:rPr spc="-10" dirty="0">
                <a:latin typeface="Arial"/>
                <a:cs typeface="Arial"/>
              </a:rPr>
              <a:t> </a:t>
            </a:r>
            <a:r>
              <a:rPr dirty="0">
                <a:latin typeface="Arial"/>
                <a:cs typeface="Arial"/>
              </a:rPr>
              <a:t>the</a:t>
            </a:r>
            <a:r>
              <a:rPr spc="-5" dirty="0">
                <a:latin typeface="Arial"/>
                <a:cs typeface="Arial"/>
              </a:rPr>
              <a:t> </a:t>
            </a:r>
            <a:r>
              <a:rPr dirty="0">
                <a:latin typeface="Arial"/>
                <a:cs typeface="Arial"/>
              </a:rPr>
              <a:t>d</a:t>
            </a:r>
            <a:r>
              <a:rPr spc="-10" dirty="0">
                <a:latin typeface="Arial"/>
                <a:cs typeface="Arial"/>
              </a:rPr>
              <a:t>e</a:t>
            </a:r>
            <a:r>
              <a:rPr spc="-45" dirty="0">
                <a:latin typeface="Arial"/>
                <a:cs typeface="Arial"/>
              </a:rPr>
              <a:t>v</a:t>
            </a:r>
            <a:r>
              <a:rPr spc="-10" dirty="0">
                <a:latin typeface="Arial"/>
                <a:cs typeface="Arial"/>
              </a:rPr>
              <a:t>e</a:t>
            </a:r>
            <a:r>
              <a:rPr dirty="0">
                <a:latin typeface="Arial"/>
                <a:cs typeface="Arial"/>
              </a:rPr>
              <a:t>lop</a:t>
            </a:r>
            <a:r>
              <a:rPr spc="-5" dirty="0">
                <a:latin typeface="Arial"/>
                <a:cs typeface="Arial"/>
              </a:rPr>
              <a:t>m</a:t>
            </a:r>
            <a:r>
              <a:rPr spc="-10" dirty="0">
                <a:latin typeface="Arial"/>
                <a:cs typeface="Arial"/>
              </a:rPr>
              <a:t>e</a:t>
            </a:r>
            <a:r>
              <a:rPr dirty="0">
                <a:latin typeface="Arial"/>
                <a:cs typeface="Arial"/>
              </a:rPr>
              <a:t>nt</a:t>
            </a:r>
            <a:r>
              <a:rPr spc="35" dirty="0">
                <a:latin typeface="Arial"/>
                <a:cs typeface="Arial"/>
              </a:rPr>
              <a:t> </a:t>
            </a:r>
            <a:r>
              <a:rPr dirty="0">
                <a:latin typeface="Arial"/>
                <a:cs typeface="Arial"/>
              </a:rPr>
              <a:t>of</a:t>
            </a:r>
            <a:r>
              <a:rPr spc="-10" dirty="0">
                <a:latin typeface="Arial"/>
                <a:cs typeface="Arial"/>
              </a:rPr>
              <a:t> </a:t>
            </a:r>
            <a:r>
              <a:rPr dirty="0">
                <a:latin typeface="Arial"/>
                <a:cs typeface="Arial"/>
              </a:rPr>
              <a:t>unique </a:t>
            </a:r>
            <a:r>
              <a:rPr spc="-10" dirty="0">
                <a:latin typeface="Arial"/>
                <a:cs typeface="Arial"/>
              </a:rPr>
              <a:t>s</a:t>
            </a:r>
            <a:r>
              <a:rPr spc="-20" dirty="0">
                <a:latin typeface="Arial"/>
                <a:cs typeface="Arial"/>
              </a:rPr>
              <a:t>y</a:t>
            </a:r>
            <a:r>
              <a:rPr spc="-10" dirty="0">
                <a:latin typeface="Arial"/>
                <a:cs typeface="Arial"/>
              </a:rPr>
              <a:t>s</a:t>
            </a:r>
            <a:r>
              <a:rPr dirty="0">
                <a:latin typeface="Arial"/>
                <a:cs typeface="Arial"/>
              </a:rPr>
              <a:t>t</a:t>
            </a:r>
            <a:r>
              <a:rPr spc="-10" dirty="0">
                <a:latin typeface="Arial"/>
                <a:cs typeface="Arial"/>
              </a:rPr>
              <a:t>e</a:t>
            </a:r>
            <a:r>
              <a:rPr dirty="0">
                <a:latin typeface="Arial"/>
                <a:cs typeface="Arial"/>
              </a:rPr>
              <a:t>m</a:t>
            </a:r>
            <a:r>
              <a:rPr spc="20" dirty="0">
                <a:latin typeface="Arial"/>
                <a:cs typeface="Arial"/>
              </a:rPr>
              <a:t> </a:t>
            </a:r>
            <a:r>
              <a:rPr spc="-10" dirty="0">
                <a:latin typeface="Arial"/>
                <a:cs typeface="Arial"/>
              </a:rPr>
              <a:t>e</a:t>
            </a:r>
            <a:r>
              <a:rPr dirty="0">
                <a:latin typeface="Arial"/>
                <a:cs typeface="Arial"/>
              </a:rPr>
              <a:t>l</a:t>
            </a:r>
            <a:r>
              <a:rPr spc="-10" dirty="0">
                <a:latin typeface="Arial"/>
                <a:cs typeface="Arial"/>
              </a:rPr>
              <a:t>e</a:t>
            </a:r>
            <a:r>
              <a:rPr spc="-5" dirty="0">
                <a:latin typeface="Arial"/>
                <a:cs typeface="Arial"/>
              </a:rPr>
              <a:t>m</a:t>
            </a:r>
            <a:r>
              <a:rPr spc="-10" dirty="0">
                <a:latin typeface="Arial"/>
                <a:cs typeface="Arial"/>
              </a:rPr>
              <a:t>e</a:t>
            </a:r>
            <a:r>
              <a:rPr dirty="0">
                <a:latin typeface="Arial"/>
                <a:cs typeface="Arial"/>
              </a:rPr>
              <a:t>nts</a:t>
            </a:r>
          </a:p>
          <a:p>
            <a:pPr marL="639446" marR="5080" lvl="1" indent="-285750">
              <a:spcBef>
                <a:spcPts val="600"/>
              </a:spcBef>
              <a:buClr>
                <a:srgbClr val="991C1F"/>
              </a:buClr>
              <a:buSzPct val="150000"/>
              <a:buFont typeface="Arial" panose="020B0604020202020204" pitchFamily="34" charset="0"/>
              <a:buChar char="•"/>
              <a:tabLst>
                <a:tab pos="581660" algn="l"/>
              </a:tabLst>
            </a:pPr>
            <a:r>
              <a:rPr dirty="0">
                <a:latin typeface="Arial"/>
                <a:cs typeface="Arial"/>
              </a:rPr>
              <a:t>S</a:t>
            </a:r>
            <a:r>
              <a:rPr spc="-20" dirty="0">
                <a:latin typeface="Arial"/>
                <a:cs typeface="Arial"/>
              </a:rPr>
              <a:t>y</a:t>
            </a:r>
            <a:r>
              <a:rPr spc="-10" dirty="0">
                <a:latin typeface="Arial"/>
                <a:cs typeface="Arial"/>
              </a:rPr>
              <a:t>s</a:t>
            </a:r>
            <a:r>
              <a:rPr dirty="0">
                <a:latin typeface="Arial"/>
                <a:cs typeface="Arial"/>
              </a:rPr>
              <a:t>t</a:t>
            </a:r>
            <a:r>
              <a:rPr spc="-10" dirty="0">
                <a:latin typeface="Arial"/>
                <a:cs typeface="Arial"/>
              </a:rPr>
              <a:t>e</a:t>
            </a:r>
            <a:r>
              <a:rPr spc="-5" dirty="0">
                <a:latin typeface="Arial"/>
                <a:cs typeface="Arial"/>
              </a:rPr>
              <a:t>m</a:t>
            </a:r>
            <a:r>
              <a:rPr dirty="0">
                <a:latin typeface="Arial"/>
                <a:cs typeface="Arial"/>
              </a:rPr>
              <a:t>s</a:t>
            </a:r>
            <a:r>
              <a:rPr spc="20" dirty="0">
                <a:latin typeface="Arial"/>
                <a:cs typeface="Arial"/>
              </a:rPr>
              <a:t> </a:t>
            </a:r>
            <a:r>
              <a:rPr spc="-10" dirty="0">
                <a:latin typeface="Arial"/>
                <a:cs typeface="Arial"/>
              </a:rPr>
              <a:t>e</a:t>
            </a:r>
            <a:r>
              <a:rPr dirty="0">
                <a:latin typeface="Arial"/>
                <a:cs typeface="Arial"/>
              </a:rPr>
              <a:t>ngin</a:t>
            </a:r>
            <a:r>
              <a:rPr spc="-10" dirty="0">
                <a:latin typeface="Arial"/>
                <a:cs typeface="Arial"/>
              </a:rPr>
              <a:t>ee</a:t>
            </a:r>
            <a:r>
              <a:rPr spc="-5" dirty="0">
                <a:latin typeface="Arial"/>
                <a:cs typeface="Arial"/>
              </a:rPr>
              <a:t>r</a:t>
            </a:r>
            <a:r>
              <a:rPr dirty="0">
                <a:latin typeface="Arial"/>
                <a:cs typeface="Arial"/>
              </a:rPr>
              <a:t>ing</a:t>
            </a:r>
            <a:r>
              <a:rPr spc="-10" dirty="0">
                <a:latin typeface="Arial"/>
                <a:cs typeface="Arial"/>
              </a:rPr>
              <a:t> </a:t>
            </a:r>
            <a:r>
              <a:rPr spc="-5" dirty="0">
                <a:latin typeface="Arial"/>
                <a:cs typeface="Arial"/>
              </a:rPr>
              <a:t>m</a:t>
            </a:r>
            <a:r>
              <a:rPr dirty="0">
                <a:latin typeface="Arial"/>
                <a:cs typeface="Arial"/>
              </a:rPr>
              <a:t>u</a:t>
            </a:r>
            <a:r>
              <a:rPr spc="-10" dirty="0">
                <a:latin typeface="Arial"/>
                <a:cs typeface="Arial"/>
              </a:rPr>
              <a:t>s</a:t>
            </a:r>
            <a:r>
              <a:rPr dirty="0">
                <a:latin typeface="Arial"/>
                <a:cs typeface="Arial"/>
              </a:rPr>
              <a:t>t </a:t>
            </a:r>
            <a:r>
              <a:rPr spc="-10" dirty="0">
                <a:latin typeface="Arial"/>
                <a:cs typeface="Arial"/>
              </a:rPr>
              <a:t>e</a:t>
            </a:r>
            <a:r>
              <a:rPr dirty="0">
                <a:latin typeface="Arial"/>
                <a:cs typeface="Arial"/>
              </a:rPr>
              <a:t>n</a:t>
            </a:r>
            <a:r>
              <a:rPr spc="-10" dirty="0">
                <a:latin typeface="Arial"/>
                <a:cs typeface="Arial"/>
              </a:rPr>
              <a:t>s</a:t>
            </a:r>
            <a:r>
              <a:rPr dirty="0">
                <a:latin typeface="Arial"/>
                <a:cs typeface="Arial"/>
              </a:rPr>
              <a:t>u</a:t>
            </a:r>
            <a:r>
              <a:rPr spc="-5" dirty="0">
                <a:latin typeface="Arial"/>
                <a:cs typeface="Arial"/>
              </a:rPr>
              <a:t>r</a:t>
            </a:r>
            <a:r>
              <a:rPr dirty="0">
                <a:latin typeface="Arial"/>
                <a:cs typeface="Arial"/>
              </a:rPr>
              <a:t>e</a:t>
            </a:r>
            <a:r>
              <a:rPr spc="-5" dirty="0">
                <a:latin typeface="Arial"/>
                <a:cs typeface="Arial"/>
              </a:rPr>
              <a:t> </a:t>
            </a:r>
            <a:r>
              <a:rPr dirty="0">
                <a:latin typeface="Arial"/>
                <a:cs typeface="Arial"/>
              </a:rPr>
              <a:t>th</a:t>
            </a:r>
            <a:r>
              <a:rPr spc="-10" dirty="0">
                <a:latin typeface="Arial"/>
                <a:cs typeface="Arial"/>
              </a:rPr>
              <a:t>a</a:t>
            </a:r>
            <a:r>
              <a:rPr dirty="0">
                <a:latin typeface="Arial"/>
                <a:cs typeface="Arial"/>
              </a:rPr>
              <a:t>t </a:t>
            </a:r>
            <a:r>
              <a:rPr spc="-10" dirty="0">
                <a:latin typeface="Arial"/>
                <a:cs typeface="Arial"/>
              </a:rPr>
              <a:t>a</a:t>
            </a:r>
            <a:r>
              <a:rPr dirty="0">
                <a:latin typeface="Arial"/>
                <a:cs typeface="Arial"/>
              </a:rPr>
              <a:t>ll</a:t>
            </a:r>
            <a:r>
              <a:rPr spc="-10" dirty="0">
                <a:latin typeface="Arial"/>
                <a:cs typeface="Arial"/>
              </a:rPr>
              <a:t> </a:t>
            </a:r>
            <a:r>
              <a:rPr spc="-10" dirty="0" smtClean="0">
                <a:latin typeface="Arial"/>
                <a:cs typeface="Arial"/>
              </a:rPr>
              <a:t>e</a:t>
            </a:r>
            <a:r>
              <a:rPr dirty="0" smtClean="0">
                <a:latin typeface="Arial"/>
                <a:cs typeface="Arial"/>
              </a:rPr>
              <a:t>l</a:t>
            </a:r>
            <a:r>
              <a:rPr spc="-10" dirty="0" smtClean="0">
                <a:latin typeface="Arial"/>
                <a:cs typeface="Arial"/>
              </a:rPr>
              <a:t>e</a:t>
            </a:r>
            <a:r>
              <a:rPr spc="-5" dirty="0" smtClean="0">
                <a:latin typeface="Arial"/>
                <a:cs typeface="Arial"/>
              </a:rPr>
              <a:t>m</a:t>
            </a:r>
            <a:r>
              <a:rPr spc="-10" dirty="0" smtClean="0">
                <a:latin typeface="Arial"/>
                <a:cs typeface="Arial"/>
              </a:rPr>
              <a:t>e</a:t>
            </a:r>
            <a:r>
              <a:rPr dirty="0" smtClean="0">
                <a:latin typeface="Arial"/>
                <a:cs typeface="Arial"/>
              </a:rPr>
              <a:t>nts</a:t>
            </a:r>
            <a:r>
              <a:rPr spc="-10" dirty="0" smtClean="0">
                <a:latin typeface="Arial"/>
                <a:cs typeface="Arial"/>
              </a:rPr>
              <a:t> </a:t>
            </a:r>
            <a:r>
              <a:rPr dirty="0">
                <a:latin typeface="Arial"/>
                <a:cs typeface="Arial"/>
              </a:rPr>
              <a:t>fun</a:t>
            </a:r>
            <a:r>
              <a:rPr spc="-10" dirty="0">
                <a:latin typeface="Arial"/>
                <a:cs typeface="Arial"/>
              </a:rPr>
              <a:t>c</a:t>
            </a:r>
            <a:r>
              <a:rPr dirty="0">
                <a:latin typeface="Arial"/>
                <a:cs typeface="Arial"/>
              </a:rPr>
              <a:t>tion</a:t>
            </a:r>
            <a:r>
              <a:rPr spc="-20" dirty="0">
                <a:latin typeface="Arial"/>
                <a:cs typeface="Arial"/>
              </a:rPr>
              <a:t> </a:t>
            </a:r>
            <a:r>
              <a:rPr dirty="0">
                <a:latin typeface="Arial"/>
                <a:cs typeface="Arial"/>
              </a:rPr>
              <a:t>p</a:t>
            </a:r>
            <a:r>
              <a:rPr spc="-5" dirty="0">
                <a:latin typeface="Arial"/>
                <a:cs typeface="Arial"/>
              </a:rPr>
              <a:t>r</a:t>
            </a:r>
            <a:r>
              <a:rPr dirty="0">
                <a:latin typeface="Arial"/>
                <a:cs typeface="Arial"/>
              </a:rPr>
              <a:t>op</a:t>
            </a:r>
            <a:r>
              <a:rPr spc="-10" dirty="0">
                <a:latin typeface="Arial"/>
                <a:cs typeface="Arial"/>
              </a:rPr>
              <a:t>e</a:t>
            </a:r>
            <a:r>
              <a:rPr spc="-5" dirty="0">
                <a:latin typeface="Arial"/>
                <a:cs typeface="Arial"/>
              </a:rPr>
              <a:t>r</a:t>
            </a:r>
            <a:r>
              <a:rPr dirty="0">
                <a:latin typeface="Arial"/>
                <a:cs typeface="Arial"/>
              </a:rPr>
              <a:t>ly in</a:t>
            </a:r>
            <a:r>
              <a:rPr spc="-10" dirty="0">
                <a:latin typeface="Arial"/>
                <a:cs typeface="Arial"/>
              </a:rPr>
              <a:t> c</a:t>
            </a:r>
            <a:r>
              <a:rPr dirty="0">
                <a:latin typeface="Arial"/>
                <a:cs typeface="Arial"/>
              </a:rPr>
              <a:t>o</a:t>
            </a:r>
            <a:r>
              <a:rPr spc="-5" dirty="0">
                <a:latin typeface="Arial"/>
                <a:cs typeface="Arial"/>
              </a:rPr>
              <a:t>m</a:t>
            </a:r>
            <a:r>
              <a:rPr dirty="0">
                <a:latin typeface="Arial"/>
                <a:cs typeface="Arial"/>
              </a:rPr>
              <a:t>bin</a:t>
            </a:r>
            <a:r>
              <a:rPr spc="-10" dirty="0">
                <a:latin typeface="Arial"/>
                <a:cs typeface="Arial"/>
              </a:rPr>
              <a:t>a</a:t>
            </a:r>
            <a:r>
              <a:rPr dirty="0">
                <a:latin typeface="Arial"/>
                <a:cs typeface="Arial"/>
              </a:rPr>
              <a:t>tion</a:t>
            </a:r>
            <a:r>
              <a:rPr spc="-20" dirty="0">
                <a:latin typeface="Arial"/>
                <a:cs typeface="Arial"/>
              </a:rPr>
              <a:t> </a:t>
            </a:r>
            <a:r>
              <a:rPr spc="35" dirty="0">
                <a:latin typeface="Arial"/>
                <a:cs typeface="Arial"/>
              </a:rPr>
              <a:t>w</a:t>
            </a:r>
            <a:r>
              <a:rPr dirty="0">
                <a:latin typeface="Arial"/>
                <a:cs typeface="Arial"/>
              </a:rPr>
              <a:t>ith</a:t>
            </a:r>
            <a:r>
              <a:rPr spc="-40" dirty="0">
                <a:latin typeface="Arial"/>
                <a:cs typeface="Arial"/>
              </a:rPr>
              <a:t> </a:t>
            </a:r>
            <a:r>
              <a:rPr dirty="0">
                <a:latin typeface="Arial"/>
                <a:cs typeface="Arial"/>
              </a:rPr>
              <a:t>one</a:t>
            </a:r>
            <a:r>
              <a:rPr spc="-15" dirty="0">
                <a:latin typeface="Arial"/>
                <a:cs typeface="Arial"/>
              </a:rPr>
              <a:t> </a:t>
            </a:r>
            <a:r>
              <a:rPr spc="-10" dirty="0">
                <a:latin typeface="Arial"/>
                <a:cs typeface="Arial"/>
              </a:rPr>
              <a:t>a</a:t>
            </a:r>
            <a:r>
              <a:rPr dirty="0">
                <a:latin typeface="Arial"/>
                <a:cs typeface="Arial"/>
              </a:rPr>
              <a:t>noth</a:t>
            </a:r>
            <a:r>
              <a:rPr spc="-10" dirty="0">
                <a:latin typeface="Arial"/>
                <a:cs typeface="Arial"/>
              </a:rPr>
              <a:t>e</a:t>
            </a:r>
            <a:r>
              <a:rPr dirty="0">
                <a:latin typeface="Arial"/>
                <a:cs typeface="Arial"/>
              </a:rPr>
              <a:t>r to</a:t>
            </a:r>
            <a:r>
              <a:rPr spc="-10" dirty="0">
                <a:latin typeface="Arial"/>
                <a:cs typeface="Arial"/>
              </a:rPr>
              <a:t> </a:t>
            </a:r>
            <a:r>
              <a:rPr spc="-5" dirty="0">
                <a:latin typeface="Arial"/>
                <a:cs typeface="Arial"/>
              </a:rPr>
              <a:t>r</a:t>
            </a:r>
            <a:r>
              <a:rPr spc="-10" dirty="0">
                <a:latin typeface="Arial"/>
                <a:cs typeface="Arial"/>
              </a:rPr>
              <a:t>ea</a:t>
            </a:r>
            <a:r>
              <a:rPr dirty="0">
                <a:latin typeface="Arial"/>
                <a:cs typeface="Arial"/>
              </a:rPr>
              <a:t>lize</a:t>
            </a:r>
            <a:r>
              <a:rPr spc="10" dirty="0">
                <a:latin typeface="Arial"/>
                <a:cs typeface="Arial"/>
              </a:rPr>
              <a:t> </a:t>
            </a:r>
            <a:r>
              <a:rPr spc="-10" dirty="0">
                <a:latin typeface="Arial"/>
                <a:cs typeface="Arial"/>
              </a:rPr>
              <a:t>a</a:t>
            </a:r>
            <a:r>
              <a:rPr dirty="0">
                <a:latin typeface="Arial"/>
                <a:cs typeface="Arial"/>
              </a:rPr>
              <a:t>n op</a:t>
            </a:r>
            <a:r>
              <a:rPr spc="-10" dirty="0">
                <a:latin typeface="Arial"/>
                <a:cs typeface="Arial"/>
              </a:rPr>
              <a:t>e</a:t>
            </a:r>
            <a:r>
              <a:rPr spc="-5" dirty="0">
                <a:latin typeface="Arial"/>
                <a:cs typeface="Arial"/>
              </a:rPr>
              <a:t>r</a:t>
            </a:r>
            <a:r>
              <a:rPr spc="-10" dirty="0">
                <a:latin typeface="Arial"/>
                <a:cs typeface="Arial"/>
              </a:rPr>
              <a:t>a</a:t>
            </a:r>
            <a:r>
              <a:rPr dirty="0">
                <a:latin typeface="Arial"/>
                <a:cs typeface="Arial"/>
              </a:rPr>
              <a:t>tion</a:t>
            </a:r>
            <a:r>
              <a:rPr spc="-10" dirty="0">
                <a:latin typeface="Arial"/>
                <a:cs typeface="Arial"/>
              </a:rPr>
              <a:t>a</a:t>
            </a:r>
            <a:r>
              <a:rPr dirty="0">
                <a:latin typeface="Arial"/>
                <a:cs typeface="Arial"/>
              </a:rPr>
              <a:t>l</a:t>
            </a:r>
            <a:r>
              <a:rPr spc="-10" dirty="0">
                <a:latin typeface="Arial"/>
                <a:cs typeface="Arial"/>
              </a:rPr>
              <a:t> s</a:t>
            </a:r>
            <a:r>
              <a:rPr spc="-20" dirty="0">
                <a:latin typeface="Arial"/>
                <a:cs typeface="Arial"/>
              </a:rPr>
              <a:t>y</a:t>
            </a:r>
            <a:r>
              <a:rPr spc="-10" dirty="0">
                <a:latin typeface="Arial"/>
                <a:cs typeface="Arial"/>
              </a:rPr>
              <a:t>s</a:t>
            </a:r>
            <a:r>
              <a:rPr dirty="0">
                <a:latin typeface="Arial"/>
                <a:cs typeface="Arial"/>
              </a:rPr>
              <a:t>t</a:t>
            </a:r>
            <a:r>
              <a:rPr spc="-10" dirty="0">
                <a:latin typeface="Arial"/>
                <a:cs typeface="Arial"/>
              </a:rPr>
              <a:t>em</a:t>
            </a:r>
            <a:endParaRPr dirty="0">
              <a:latin typeface="Arial"/>
              <a:cs typeface="Arial"/>
            </a:endParaRPr>
          </a:p>
        </p:txBody>
      </p:sp>
      <p:sp>
        <p:nvSpPr>
          <p:cNvPr id="5" name="Slide Number Placeholder 4"/>
          <p:cNvSpPr>
            <a:spLocks noGrp="1"/>
          </p:cNvSpPr>
          <p:nvPr>
            <p:ph type="sldNum" sz="quarter" idx="12"/>
          </p:nvPr>
        </p:nvSpPr>
        <p:spPr/>
        <p:txBody>
          <a:bodyPr/>
          <a:lstStyle/>
          <a:p>
            <a:fld id="{924B41C4-1474-8D42-B330-D2828683839D}" type="slidenum">
              <a:rPr lang="en-US" smtClean="0"/>
              <a:t>8</a:t>
            </a:fld>
            <a:endParaRPr lang="en-US"/>
          </a:p>
        </p:txBody>
      </p:sp>
      <p:sp>
        <p:nvSpPr>
          <p:cNvPr id="6" name="Title 1"/>
          <p:cNvSpPr txBox="1">
            <a:spLocks/>
          </p:cNvSpPr>
          <p:nvPr/>
        </p:nvSpPr>
        <p:spPr>
          <a:xfrm>
            <a:off x="609601" y="142789"/>
            <a:ext cx="10972800" cy="1142405"/>
          </a:xfrm>
          <a:prstGeom prst="rect">
            <a:avLst/>
          </a:prstGeom>
        </p:spPr>
        <p:txBody>
          <a:bodyPr vert="horz" lIns="121954" tIns="60977" rIns="121954" bIns="60977" rtlCol="0" anchor="ctr">
            <a:normAutofit/>
          </a:bodyPr>
          <a:lstStyle>
            <a:lvl1pPr algn="l" defTabSz="609463" rtl="0" eaLnBrk="1" latinLnBrk="0" hangingPunct="1">
              <a:spcBef>
                <a:spcPct val="0"/>
              </a:spcBef>
              <a:buNone/>
              <a:defRPr sz="4398" kern="1200">
                <a:solidFill>
                  <a:srgbClr val="981B1E"/>
                </a:solidFill>
                <a:latin typeface="+mj-lt"/>
                <a:ea typeface="+mj-ea"/>
                <a:cs typeface="Open Sans"/>
              </a:defRPr>
            </a:lvl1pPr>
          </a:lstStyle>
          <a:p>
            <a:r>
              <a:rPr lang="en-US" sz="3598" dirty="0"/>
              <a:t>Systems Engineering </a:t>
            </a:r>
            <a:r>
              <a:rPr lang="en-US" sz="3600" spc="-30" dirty="0">
                <a:latin typeface="Symbol"/>
                <a:cs typeface="Symbol"/>
              </a:rPr>
              <a:t></a:t>
            </a:r>
            <a:r>
              <a:rPr lang="en-US" sz="3598" dirty="0" smtClean="0"/>
              <a:t> </a:t>
            </a:r>
            <a:r>
              <a:rPr lang="en-US" sz="3598" dirty="0"/>
              <a:t>Traditional Engineering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975" y="2019631"/>
            <a:ext cx="3359425" cy="3359425"/>
          </a:xfrm>
          <a:prstGeom prst="rect">
            <a:avLst/>
          </a:prstGeom>
        </p:spPr>
      </p:pic>
    </p:spTree>
    <p:extLst>
      <p:ext uri="{BB962C8B-B14F-4D97-AF65-F5344CB8AC3E}">
        <p14:creationId xmlns:p14="http://schemas.microsoft.com/office/powerpoint/2010/main" val="21107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09601" y="1154035"/>
            <a:ext cx="8014601" cy="5286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7013" indent="-227013" algn="l" rtl="0" eaLnBrk="0" fontAlgn="base" hangingPunct="0">
              <a:lnSpc>
                <a:spcPts val="2000"/>
              </a:lnSpc>
              <a:spcBef>
                <a:spcPct val="0"/>
              </a:spcBef>
              <a:spcAft>
                <a:spcPts val="800"/>
              </a:spcAft>
              <a:buClr>
                <a:srgbClr val="991C1F"/>
              </a:buClr>
              <a:buFont typeface="Wingdings" pitchFamily="2" charset="2"/>
              <a:buChar char="§"/>
              <a:defRPr sz="2000" b="1">
                <a:solidFill>
                  <a:schemeClr val="tx1"/>
                </a:solidFill>
                <a:latin typeface="+mn-lt"/>
                <a:ea typeface="+mn-ea"/>
                <a:cs typeface="+mn-cs"/>
              </a:defRPr>
            </a:lvl1pPr>
            <a:lvl2pPr marL="568325" indent="-227013" algn="l" rtl="0" eaLnBrk="0" fontAlgn="base" hangingPunct="0">
              <a:lnSpc>
                <a:spcPts val="1800"/>
              </a:lnSpc>
              <a:spcBef>
                <a:spcPct val="0"/>
              </a:spcBef>
              <a:spcAft>
                <a:spcPts val="800"/>
              </a:spcAft>
              <a:buClr>
                <a:srgbClr val="991C1F"/>
              </a:buClr>
              <a:buFont typeface="Wingdings" pitchFamily="2" charset="2"/>
              <a:buChar char="§"/>
              <a:defRPr sz="1800" b="1">
                <a:solidFill>
                  <a:schemeClr val="tx1"/>
                </a:solidFill>
                <a:latin typeface="+mn-lt"/>
              </a:defRPr>
            </a:lvl2pPr>
            <a:lvl3pPr marL="909638" indent="-168275" algn="l" rtl="0" eaLnBrk="0" fontAlgn="base" hangingPunct="0">
              <a:lnSpc>
                <a:spcPts val="1600"/>
              </a:lnSpc>
              <a:spcBef>
                <a:spcPct val="0"/>
              </a:spcBef>
              <a:spcAft>
                <a:spcPts val="800"/>
              </a:spcAft>
              <a:buClr>
                <a:srgbClr val="991C1F"/>
              </a:buClr>
              <a:buFont typeface="Wingdings" pitchFamily="2" charset="2"/>
              <a:buChar char="§"/>
              <a:defRPr sz="1600" b="1">
                <a:solidFill>
                  <a:schemeClr val="tx1"/>
                </a:solidFill>
                <a:latin typeface="+mn-lt"/>
              </a:defRPr>
            </a:lvl3pPr>
            <a:lvl4pPr marL="1143000" indent="-114300" algn="l" rtl="0" eaLnBrk="0" fontAlgn="base" hangingPunct="0">
              <a:lnSpc>
                <a:spcPts val="1400"/>
              </a:lnSpc>
              <a:spcBef>
                <a:spcPct val="0"/>
              </a:spcBef>
              <a:spcAft>
                <a:spcPts val="800"/>
              </a:spcAft>
              <a:buClr>
                <a:srgbClr val="991C1F"/>
              </a:buClr>
              <a:buFont typeface="Wingdings" pitchFamily="2" charset="2"/>
              <a:buChar char="§"/>
              <a:defRPr sz="1400" b="1">
                <a:solidFill>
                  <a:schemeClr val="tx1"/>
                </a:solidFill>
                <a:latin typeface="+mn-lt"/>
              </a:defRPr>
            </a:lvl4pPr>
            <a:lvl5pPr marL="1371600" indent="-114300" algn="l" rtl="0" eaLnBrk="0" fontAlgn="base" hangingPunct="0">
              <a:lnSpc>
                <a:spcPts val="1200"/>
              </a:lnSpc>
              <a:spcBef>
                <a:spcPct val="0"/>
              </a:spcBef>
              <a:spcAft>
                <a:spcPts val="800"/>
              </a:spcAft>
              <a:buClr>
                <a:srgbClr val="991C1F"/>
              </a:buClr>
              <a:buFont typeface="Wingdings" pitchFamily="2" charset="2"/>
              <a:buChar char="§"/>
              <a:defRPr sz="1200" b="1">
                <a:solidFill>
                  <a:schemeClr val="tx1"/>
                </a:solidFill>
                <a:latin typeface="+mn-lt"/>
              </a:defRPr>
            </a:lvl5pPr>
            <a:lvl6pPr marL="1828800" indent="-114300" algn="l" rtl="0" eaLnBrk="0" fontAlgn="base" hangingPunct="0">
              <a:lnSpc>
                <a:spcPts val="1200"/>
              </a:lnSpc>
              <a:spcBef>
                <a:spcPct val="0"/>
              </a:spcBef>
              <a:spcAft>
                <a:spcPts val="800"/>
              </a:spcAft>
              <a:buClr>
                <a:srgbClr val="991C1F"/>
              </a:buClr>
              <a:buFont typeface="Wingdings" pitchFamily="2" charset="2"/>
              <a:buChar char="§"/>
              <a:defRPr sz="1200" b="1">
                <a:solidFill>
                  <a:schemeClr val="tx1"/>
                </a:solidFill>
                <a:latin typeface="+mn-lt"/>
              </a:defRPr>
            </a:lvl6pPr>
            <a:lvl7pPr marL="2286000" indent="-114300" algn="l" rtl="0" eaLnBrk="0" fontAlgn="base" hangingPunct="0">
              <a:lnSpc>
                <a:spcPts val="1200"/>
              </a:lnSpc>
              <a:spcBef>
                <a:spcPct val="0"/>
              </a:spcBef>
              <a:spcAft>
                <a:spcPts val="800"/>
              </a:spcAft>
              <a:buClr>
                <a:srgbClr val="991C1F"/>
              </a:buClr>
              <a:buFont typeface="Wingdings" pitchFamily="2" charset="2"/>
              <a:buChar char="§"/>
              <a:defRPr sz="1200" b="1">
                <a:solidFill>
                  <a:schemeClr val="tx1"/>
                </a:solidFill>
                <a:latin typeface="+mn-lt"/>
              </a:defRPr>
            </a:lvl7pPr>
            <a:lvl8pPr marL="2743200" indent="-114300" algn="l" rtl="0" eaLnBrk="0" fontAlgn="base" hangingPunct="0">
              <a:lnSpc>
                <a:spcPts val="1200"/>
              </a:lnSpc>
              <a:spcBef>
                <a:spcPct val="0"/>
              </a:spcBef>
              <a:spcAft>
                <a:spcPts val="800"/>
              </a:spcAft>
              <a:buClr>
                <a:srgbClr val="991C1F"/>
              </a:buClr>
              <a:buFont typeface="Wingdings" pitchFamily="2" charset="2"/>
              <a:buChar char="§"/>
              <a:defRPr sz="1200" b="1">
                <a:solidFill>
                  <a:schemeClr val="tx1"/>
                </a:solidFill>
                <a:latin typeface="+mn-lt"/>
              </a:defRPr>
            </a:lvl8pPr>
            <a:lvl9pPr marL="3200400" indent="-114300" algn="l" rtl="0" eaLnBrk="0" fontAlgn="base" hangingPunct="0">
              <a:lnSpc>
                <a:spcPts val="1200"/>
              </a:lnSpc>
              <a:spcBef>
                <a:spcPct val="0"/>
              </a:spcBef>
              <a:spcAft>
                <a:spcPts val="800"/>
              </a:spcAft>
              <a:buClr>
                <a:srgbClr val="991C1F"/>
              </a:buClr>
              <a:buFont typeface="Wingdings" pitchFamily="2" charset="2"/>
              <a:buChar char="§"/>
              <a:defRPr sz="1200" b="1">
                <a:solidFill>
                  <a:schemeClr val="tx1"/>
                </a:solidFill>
                <a:latin typeface="+mn-lt"/>
              </a:defRPr>
            </a:lvl9pPr>
          </a:lstStyle>
          <a:p>
            <a:pPr>
              <a:lnSpc>
                <a:spcPct val="100000"/>
              </a:lnSpc>
              <a:spcBef>
                <a:spcPts val="1200"/>
              </a:spcBef>
              <a:spcAft>
                <a:spcPts val="0"/>
              </a:spcAft>
              <a:defRPr/>
            </a:pPr>
            <a:r>
              <a:rPr lang="en-US" b="0" dirty="0"/>
              <a:t>Ability to focus on complex problems and break them down into smaller manageable problems</a:t>
            </a:r>
          </a:p>
          <a:p>
            <a:pPr>
              <a:lnSpc>
                <a:spcPct val="100000"/>
              </a:lnSpc>
              <a:spcBef>
                <a:spcPts val="1200"/>
              </a:spcBef>
              <a:spcAft>
                <a:spcPts val="0"/>
              </a:spcAft>
              <a:defRPr/>
            </a:pPr>
            <a:r>
              <a:rPr lang="en-US" b="0" dirty="0"/>
              <a:t>Ability to balance risk and opportunity</a:t>
            </a:r>
          </a:p>
          <a:p>
            <a:pPr>
              <a:lnSpc>
                <a:spcPct val="100000"/>
              </a:lnSpc>
              <a:spcBef>
                <a:spcPts val="1200"/>
              </a:spcBef>
              <a:spcAft>
                <a:spcPts val="0"/>
              </a:spcAft>
              <a:defRPr/>
            </a:pPr>
            <a:r>
              <a:rPr lang="en-US" b="0" dirty="0"/>
              <a:t>Ability to facilitate problem solving (involving various domain experts)</a:t>
            </a:r>
          </a:p>
          <a:p>
            <a:pPr>
              <a:lnSpc>
                <a:spcPct val="100000"/>
              </a:lnSpc>
              <a:spcBef>
                <a:spcPts val="1200"/>
              </a:spcBef>
              <a:spcAft>
                <a:spcPts val="0"/>
              </a:spcAft>
              <a:defRPr/>
            </a:pPr>
            <a:r>
              <a:rPr lang="en-US" b="0" dirty="0"/>
              <a:t>Excellent logic capability and disciplined work habits</a:t>
            </a:r>
          </a:p>
          <a:p>
            <a:pPr>
              <a:lnSpc>
                <a:spcPct val="100000"/>
              </a:lnSpc>
              <a:spcBef>
                <a:spcPts val="1200"/>
              </a:spcBef>
              <a:spcAft>
                <a:spcPts val="0"/>
              </a:spcAft>
              <a:defRPr/>
            </a:pPr>
            <a:r>
              <a:rPr lang="en-US" b="0" dirty="0"/>
              <a:t>Process data and come to conclusion in a timely manner</a:t>
            </a:r>
          </a:p>
          <a:p>
            <a:pPr>
              <a:lnSpc>
                <a:spcPct val="100000"/>
              </a:lnSpc>
              <a:spcBef>
                <a:spcPts val="1200"/>
              </a:spcBef>
              <a:spcAft>
                <a:spcPts val="0"/>
              </a:spcAft>
              <a:defRPr/>
            </a:pPr>
            <a:r>
              <a:rPr lang="en-US" b="0" dirty="0"/>
              <a:t>Process awareness and applicability</a:t>
            </a:r>
          </a:p>
          <a:p>
            <a:pPr>
              <a:lnSpc>
                <a:spcPct val="100000"/>
              </a:lnSpc>
              <a:spcBef>
                <a:spcPts val="1200"/>
              </a:spcBef>
              <a:spcAft>
                <a:spcPts val="0"/>
              </a:spcAft>
              <a:defRPr/>
            </a:pPr>
            <a:r>
              <a:rPr lang="en-US" b="0" dirty="0"/>
              <a:t>Ability to visualize the whole system and its Concepts of Operations (CONOPS)</a:t>
            </a:r>
          </a:p>
          <a:p>
            <a:pPr>
              <a:lnSpc>
                <a:spcPct val="100000"/>
              </a:lnSpc>
              <a:spcBef>
                <a:spcPts val="1200"/>
              </a:spcBef>
              <a:spcAft>
                <a:spcPts val="0"/>
              </a:spcAft>
              <a:defRPr/>
            </a:pPr>
            <a:r>
              <a:rPr lang="en-US" b="0" dirty="0" smtClean="0"/>
              <a:t>Ability </a:t>
            </a:r>
            <a:r>
              <a:rPr lang="en-US" b="0" dirty="0"/>
              <a:t>to work in teams across functional boundaries </a:t>
            </a:r>
          </a:p>
          <a:p>
            <a:pPr>
              <a:lnSpc>
                <a:spcPct val="100000"/>
              </a:lnSpc>
              <a:spcBef>
                <a:spcPts val="1200"/>
              </a:spcBef>
              <a:spcAft>
                <a:spcPts val="0"/>
              </a:spcAft>
              <a:defRPr/>
            </a:pPr>
            <a:r>
              <a:rPr lang="en-US" b="0" dirty="0" smtClean="0"/>
              <a:t>Excellent </a:t>
            </a:r>
            <a:r>
              <a:rPr lang="en-US" b="0" dirty="0"/>
              <a:t>interpersonal communications and leadership skills (to elicit requirements, lead teams, etc.)</a:t>
            </a:r>
          </a:p>
        </p:txBody>
      </p:sp>
      <p:sp>
        <p:nvSpPr>
          <p:cNvPr id="3" name="Slide Number Placeholder 2"/>
          <p:cNvSpPr>
            <a:spLocks noGrp="1"/>
          </p:cNvSpPr>
          <p:nvPr>
            <p:ph type="sldNum" sz="quarter" idx="12"/>
          </p:nvPr>
        </p:nvSpPr>
        <p:spPr/>
        <p:txBody>
          <a:bodyPr/>
          <a:lstStyle/>
          <a:p>
            <a:fld id="{924B41C4-1474-8D42-B330-D2828683839D}" type="slidenum">
              <a:rPr lang="en-US" smtClean="0"/>
              <a:t>9</a:t>
            </a:fld>
            <a:endParaRPr lang="en-US"/>
          </a:p>
        </p:txBody>
      </p:sp>
      <p:sp>
        <p:nvSpPr>
          <p:cNvPr id="7" name="Title 1"/>
          <p:cNvSpPr txBox="1">
            <a:spLocks/>
          </p:cNvSpPr>
          <p:nvPr/>
        </p:nvSpPr>
        <p:spPr>
          <a:xfrm>
            <a:off x="609601" y="142789"/>
            <a:ext cx="10972800" cy="1142405"/>
          </a:xfrm>
          <a:prstGeom prst="rect">
            <a:avLst/>
          </a:prstGeom>
        </p:spPr>
        <p:txBody>
          <a:bodyPr vert="horz" lIns="121954" tIns="60977" rIns="121954" bIns="60977" rtlCol="0" anchor="ctr">
            <a:normAutofit/>
          </a:bodyPr>
          <a:lstStyle>
            <a:lvl1pPr algn="l" defTabSz="609463" rtl="0" eaLnBrk="1" latinLnBrk="0" hangingPunct="1">
              <a:spcBef>
                <a:spcPct val="0"/>
              </a:spcBef>
              <a:buNone/>
              <a:defRPr sz="4398" kern="1200">
                <a:solidFill>
                  <a:srgbClr val="981B1E"/>
                </a:solidFill>
                <a:latin typeface="+mj-lt"/>
                <a:ea typeface="+mj-ea"/>
                <a:cs typeface="Open Sans"/>
              </a:defRPr>
            </a:lvl1pPr>
          </a:lstStyle>
          <a:p>
            <a:r>
              <a:rPr lang="en-US" sz="3598" dirty="0"/>
              <a:t>Characteristics of Systems Engineers</a:t>
            </a:r>
          </a:p>
        </p:txBody>
      </p:sp>
      <p:grpSp>
        <p:nvGrpSpPr>
          <p:cNvPr id="5" name="Group 4"/>
          <p:cNvGrpSpPr/>
          <p:nvPr/>
        </p:nvGrpSpPr>
        <p:grpSpPr>
          <a:xfrm>
            <a:off x="8914893" y="1737759"/>
            <a:ext cx="2354515" cy="3864832"/>
            <a:chOff x="8914893" y="1737759"/>
            <a:chExt cx="2354515" cy="3864832"/>
          </a:xfrm>
        </p:grpSpPr>
        <p:grpSp>
          <p:nvGrpSpPr>
            <p:cNvPr id="8" name="Group 11"/>
            <p:cNvGrpSpPr>
              <a:grpSpLocks noChangeAspect="1"/>
            </p:cNvGrpSpPr>
            <p:nvPr/>
          </p:nvGrpSpPr>
          <p:grpSpPr bwMode="auto">
            <a:xfrm>
              <a:off x="8914893" y="1737759"/>
              <a:ext cx="1156473" cy="3864832"/>
              <a:chOff x="2681" y="545"/>
              <a:chExt cx="816" cy="2553"/>
            </a:xfrm>
          </p:grpSpPr>
          <p:sp>
            <p:nvSpPr>
              <p:cNvPr id="9" name="Freeform 12"/>
              <p:cNvSpPr>
                <a:spLocks/>
              </p:cNvSpPr>
              <p:nvPr/>
            </p:nvSpPr>
            <p:spPr bwMode="auto">
              <a:xfrm>
                <a:off x="2681" y="545"/>
                <a:ext cx="816" cy="2553"/>
              </a:xfrm>
              <a:custGeom>
                <a:avLst/>
                <a:gdLst>
                  <a:gd name="T0" fmla="*/ 230 w 342"/>
                  <a:gd name="T1" fmla="*/ 37 h 1078"/>
                  <a:gd name="T2" fmla="*/ 223 w 342"/>
                  <a:gd name="T3" fmla="*/ 116 h 1078"/>
                  <a:gd name="T4" fmla="*/ 203 w 342"/>
                  <a:gd name="T5" fmla="*/ 159 h 1078"/>
                  <a:gd name="T6" fmla="*/ 238 w 342"/>
                  <a:gd name="T7" fmla="*/ 185 h 1078"/>
                  <a:gd name="T8" fmla="*/ 304 w 342"/>
                  <a:gd name="T9" fmla="*/ 271 h 1078"/>
                  <a:gd name="T10" fmla="*/ 329 w 342"/>
                  <a:gd name="T11" fmla="*/ 358 h 1078"/>
                  <a:gd name="T12" fmla="*/ 278 w 342"/>
                  <a:gd name="T13" fmla="*/ 377 h 1078"/>
                  <a:gd name="T14" fmla="*/ 278 w 342"/>
                  <a:gd name="T15" fmla="*/ 450 h 1078"/>
                  <a:gd name="T16" fmla="*/ 286 w 342"/>
                  <a:gd name="T17" fmla="*/ 572 h 1078"/>
                  <a:gd name="T18" fmla="*/ 269 w 342"/>
                  <a:gd name="T19" fmla="*/ 671 h 1078"/>
                  <a:gd name="T20" fmla="*/ 233 w 342"/>
                  <a:gd name="T21" fmla="*/ 921 h 1078"/>
                  <a:gd name="T22" fmla="*/ 256 w 342"/>
                  <a:gd name="T23" fmla="*/ 982 h 1078"/>
                  <a:gd name="T24" fmla="*/ 284 w 342"/>
                  <a:gd name="T25" fmla="*/ 1008 h 1078"/>
                  <a:gd name="T26" fmla="*/ 257 w 342"/>
                  <a:gd name="T27" fmla="*/ 1028 h 1078"/>
                  <a:gd name="T28" fmla="*/ 212 w 342"/>
                  <a:gd name="T29" fmla="*/ 1021 h 1078"/>
                  <a:gd name="T30" fmla="*/ 158 w 342"/>
                  <a:gd name="T31" fmla="*/ 1010 h 1078"/>
                  <a:gd name="T32" fmla="*/ 162 w 342"/>
                  <a:gd name="T33" fmla="*/ 952 h 1078"/>
                  <a:gd name="T34" fmla="*/ 157 w 342"/>
                  <a:gd name="T35" fmla="*/ 746 h 1078"/>
                  <a:gd name="T36" fmla="*/ 74 w 342"/>
                  <a:gd name="T37" fmla="*/ 1019 h 1078"/>
                  <a:gd name="T38" fmla="*/ 88 w 342"/>
                  <a:gd name="T39" fmla="*/ 1057 h 1078"/>
                  <a:gd name="T40" fmla="*/ 24 w 342"/>
                  <a:gd name="T41" fmla="*/ 1063 h 1078"/>
                  <a:gd name="T42" fmla="*/ 2 w 342"/>
                  <a:gd name="T43" fmla="*/ 1025 h 1078"/>
                  <a:gd name="T44" fmla="*/ 6 w 342"/>
                  <a:gd name="T45" fmla="*/ 980 h 1078"/>
                  <a:gd name="T46" fmla="*/ 71 w 342"/>
                  <a:gd name="T47" fmla="*/ 568 h 1078"/>
                  <a:gd name="T48" fmla="*/ 70 w 342"/>
                  <a:gd name="T49" fmla="*/ 492 h 1078"/>
                  <a:gd name="T50" fmla="*/ 80 w 342"/>
                  <a:gd name="T51" fmla="*/ 408 h 1078"/>
                  <a:gd name="T52" fmla="*/ 56 w 342"/>
                  <a:gd name="T53" fmla="*/ 284 h 1078"/>
                  <a:gd name="T54" fmla="*/ 89 w 342"/>
                  <a:gd name="T55" fmla="*/ 178 h 1078"/>
                  <a:gd name="T56" fmla="*/ 134 w 342"/>
                  <a:gd name="T57" fmla="*/ 138 h 1078"/>
                  <a:gd name="T58" fmla="*/ 137 w 342"/>
                  <a:gd name="T59" fmla="*/ 122 h 1078"/>
                  <a:gd name="T60" fmla="*/ 126 w 342"/>
                  <a:gd name="T61" fmla="*/ 88 h 1078"/>
                  <a:gd name="T62" fmla="*/ 142 w 342"/>
                  <a:gd name="T63" fmla="*/ 2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1078">
                    <a:moveTo>
                      <a:pt x="206" y="13"/>
                    </a:moveTo>
                    <a:cubicBezTo>
                      <a:pt x="214" y="14"/>
                      <a:pt x="223" y="19"/>
                      <a:pt x="230" y="37"/>
                    </a:cubicBezTo>
                    <a:cubicBezTo>
                      <a:pt x="236" y="55"/>
                      <a:pt x="237" y="68"/>
                      <a:pt x="231" y="81"/>
                    </a:cubicBezTo>
                    <a:cubicBezTo>
                      <a:pt x="225" y="94"/>
                      <a:pt x="225" y="104"/>
                      <a:pt x="223" y="116"/>
                    </a:cubicBezTo>
                    <a:cubicBezTo>
                      <a:pt x="220" y="128"/>
                      <a:pt x="212" y="147"/>
                      <a:pt x="206" y="149"/>
                    </a:cubicBezTo>
                    <a:cubicBezTo>
                      <a:pt x="201" y="150"/>
                      <a:pt x="203" y="154"/>
                      <a:pt x="203" y="159"/>
                    </a:cubicBezTo>
                    <a:cubicBezTo>
                      <a:pt x="203" y="165"/>
                      <a:pt x="206" y="172"/>
                      <a:pt x="206" y="172"/>
                    </a:cubicBezTo>
                    <a:cubicBezTo>
                      <a:pt x="206" y="172"/>
                      <a:pt x="222" y="181"/>
                      <a:pt x="238" y="185"/>
                    </a:cubicBezTo>
                    <a:cubicBezTo>
                      <a:pt x="253" y="189"/>
                      <a:pt x="277" y="206"/>
                      <a:pt x="279" y="228"/>
                    </a:cubicBezTo>
                    <a:cubicBezTo>
                      <a:pt x="281" y="250"/>
                      <a:pt x="291" y="260"/>
                      <a:pt x="304" y="271"/>
                    </a:cubicBezTo>
                    <a:cubicBezTo>
                      <a:pt x="317" y="283"/>
                      <a:pt x="331" y="283"/>
                      <a:pt x="335" y="303"/>
                    </a:cubicBezTo>
                    <a:cubicBezTo>
                      <a:pt x="339" y="324"/>
                      <a:pt x="342" y="352"/>
                      <a:pt x="329" y="358"/>
                    </a:cubicBezTo>
                    <a:cubicBezTo>
                      <a:pt x="316" y="364"/>
                      <a:pt x="284" y="361"/>
                      <a:pt x="284" y="361"/>
                    </a:cubicBezTo>
                    <a:cubicBezTo>
                      <a:pt x="284" y="361"/>
                      <a:pt x="283" y="372"/>
                      <a:pt x="278" y="377"/>
                    </a:cubicBezTo>
                    <a:cubicBezTo>
                      <a:pt x="273" y="382"/>
                      <a:pt x="265" y="386"/>
                      <a:pt x="265" y="386"/>
                    </a:cubicBezTo>
                    <a:cubicBezTo>
                      <a:pt x="265" y="386"/>
                      <a:pt x="275" y="424"/>
                      <a:pt x="278" y="450"/>
                    </a:cubicBezTo>
                    <a:cubicBezTo>
                      <a:pt x="280" y="476"/>
                      <a:pt x="284" y="530"/>
                      <a:pt x="286" y="543"/>
                    </a:cubicBezTo>
                    <a:cubicBezTo>
                      <a:pt x="289" y="556"/>
                      <a:pt x="291" y="567"/>
                      <a:pt x="286" y="572"/>
                    </a:cubicBezTo>
                    <a:cubicBezTo>
                      <a:pt x="280" y="576"/>
                      <a:pt x="277" y="577"/>
                      <a:pt x="277" y="577"/>
                    </a:cubicBezTo>
                    <a:cubicBezTo>
                      <a:pt x="277" y="577"/>
                      <a:pt x="275" y="635"/>
                      <a:pt x="269" y="671"/>
                    </a:cubicBezTo>
                    <a:cubicBezTo>
                      <a:pt x="264" y="707"/>
                      <a:pt x="255" y="747"/>
                      <a:pt x="248" y="789"/>
                    </a:cubicBezTo>
                    <a:cubicBezTo>
                      <a:pt x="241" y="831"/>
                      <a:pt x="235" y="900"/>
                      <a:pt x="233" y="921"/>
                    </a:cubicBezTo>
                    <a:cubicBezTo>
                      <a:pt x="230" y="942"/>
                      <a:pt x="229" y="943"/>
                      <a:pt x="233" y="952"/>
                    </a:cubicBezTo>
                    <a:cubicBezTo>
                      <a:pt x="236" y="961"/>
                      <a:pt x="261" y="979"/>
                      <a:pt x="256" y="982"/>
                    </a:cubicBezTo>
                    <a:cubicBezTo>
                      <a:pt x="252" y="985"/>
                      <a:pt x="252" y="985"/>
                      <a:pt x="252" y="985"/>
                    </a:cubicBezTo>
                    <a:cubicBezTo>
                      <a:pt x="252" y="985"/>
                      <a:pt x="269" y="1008"/>
                      <a:pt x="284" y="1008"/>
                    </a:cubicBezTo>
                    <a:cubicBezTo>
                      <a:pt x="299" y="1008"/>
                      <a:pt x="317" y="1013"/>
                      <a:pt x="317" y="1024"/>
                    </a:cubicBezTo>
                    <a:cubicBezTo>
                      <a:pt x="317" y="1035"/>
                      <a:pt x="272" y="1028"/>
                      <a:pt x="257" y="1028"/>
                    </a:cubicBezTo>
                    <a:cubicBezTo>
                      <a:pt x="242" y="1028"/>
                      <a:pt x="226" y="1021"/>
                      <a:pt x="219" y="1017"/>
                    </a:cubicBezTo>
                    <a:cubicBezTo>
                      <a:pt x="211" y="1014"/>
                      <a:pt x="212" y="1021"/>
                      <a:pt x="212" y="1021"/>
                    </a:cubicBezTo>
                    <a:cubicBezTo>
                      <a:pt x="212" y="1021"/>
                      <a:pt x="192" y="1021"/>
                      <a:pt x="178" y="1020"/>
                    </a:cubicBezTo>
                    <a:cubicBezTo>
                      <a:pt x="164" y="1018"/>
                      <a:pt x="158" y="1018"/>
                      <a:pt x="158" y="1010"/>
                    </a:cubicBezTo>
                    <a:cubicBezTo>
                      <a:pt x="158" y="1002"/>
                      <a:pt x="158" y="999"/>
                      <a:pt x="158" y="999"/>
                    </a:cubicBezTo>
                    <a:cubicBezTo>
                      <a:pt x="158" y="999"/>
                      <a:pt x="158" y="977"/>
                      <a:pt x="162" y="952"/>
                    </a:cubicBezTo>
                    <a:cubicBezTo>
                      <a:pt x="165" y="928"/>
                      <a:pt x="163" y="833"/>
                      <a:pt x="162" y="804"/>
                    </a:cubicBezTo>
                    <a:cubicBezTo>
                      <a:pt x="160" y="775"/>
                      <a:pt x="157" y="746"/>
                      <a:pt x="157" y="746"/>
                    </a:cubicBezTo>
                    <a:cubicBezTo>
                      <a:pt x="157" y="746"/>
                      <a:pt x="128" y="846"/>
                      <a:pt x="113" y="901"/>
                    </a:cubicBezTo>
                    <a:cubicBezTo>
                      <a:pt x="97" y="957"/>
                      <a:pt x="78" y="1016"/>
                      <a:pt x="74" y="1019"/>
                    </a:cubicBezTo>
                    <a:cubicBezTo>
                      <a:pt x="70" y="1021"/>
                      <a:pt x="71" y="1025"/>
                      <a:pt x="71" y="1025"/>
                    </a:cubicBezTo>
                    <a:cubicBezTo>
                      <a:pt x="71" y="1025"/>
                      <a:pt x="87" y="1044"/>
                      <a:pt x="88" y="1057"/>
                    </a:cubicBezTo>
                    <a:cubicBezTo>
                      <a:pt x="89" y="1070"/>
                      <a:pt x="92" y="1075"/>
                      <a:pt x="79" y="1077"/>
                    </a:cubicBezTo>
                    <a:cubicBezTo>
                      <a:pt x="66" y="1078"/>
                      <a:pt x="35" y="1070"/>
                      <a:pt x="24" y="1063"/>
                    </a:cubicBezTo>
                    <a:cubicBezTo>
                      <a:pt x="14" y="1055"/>
                      <a:pt x="13" y="1047"/>
                      <a:pt x="8" y="1043"/>
                    </a:cubicBezTo>
                    <a:cubicBezTo>
                      <a:pt x="2" y="1040"/>
                      <a:pt x="0" y="1034"/>
                      <a:pt x="2" y="1025"/>
                    </a:cubicBezTo>
                    <a:cubicBezTo>
                      <a:pt x="5" y="1016"/>
                      <a:pt x="5" y="1014"/>
                      <a:pt x="5" y="1014"/>
                    </a:cubicBezTo>
                    <a:cubicBezTo>
                      <a:pt x="5" y="1014"/>
                      <a:pt x="1" y="1011"/>
                      <a:pt x="6" y="980"/>
                    </a:cubicBezTo>
                    <a:cubicBezTo>
                      <a:pt x="11" y="950"/>
                      <a:pt x="35" y="786"/>
                      <a:pt x="50" y="712"/>
                    </a:cubicBezTo>
                    <a:cubicBezTo>
                      <a:pt x="66" y="639"/>
                      <a:pt x="71" y="577"/>
                      <a:pt x="71" y="568"/>
                    </a:cubicBezTo>
                    <a:cubicBezTo>
                      <a:pt x="71" y="558"/>
                      <a:pt x="68" y="559"/>
                      <a:pt x="62" y="556"/>
                    </a:cubicBezTo>
                    <a:cubicBezTo>
                      <a:pt x="56" y="552"/>
                      <a:pt x="68" y="513"/>
                      <a:pt x="70" y="492"/>
                    </a:cubicBezTo>
                    <a:cubicBezTo>
                      <a:pt x="71" y="471"/>
                      <a:pt x="73" y="456"/>
                      <a:pt x="73" y="442"/>
                    </a:cubicBezTo>
                    <a:cubicBezTo>
                      <a:pt x="72" y="428"/>
                      <a:pt x="78" y="419"/>
                      <a:pt x="80" y="408"/>
                    </a:cubicBezTo>
                    <a:cubicBezTo>
                      <a:pt x="81" y="397"/>
                      <a:pt x="85" y="368"/>
                      <a:pt x="77" y="344"/>
                    </a:cubicBezTo>
                    <a:cubicBezTo>
                      <a:pt x="68" y="319"/>
                      <a:pt x="60" y="289"/>
                      <a:pt x="56" y="284"/>
                    </a:cubicBezTo>
                    <a:cubicBezTo>
                      <a:pt x="52" y="279"/>
                      <a:pt x="56" y="261"/>
                      <a:pt x="58" y="238"/>
                    </a:cubicBezTo>
                    <a:cubicBezTo>
                      <a:pt x="60" y="214"/>
                      <a:pt x="66" y="190"/>
                      <a:pt x="89" y="178"/>
                    </a:cubicBezTo>
                    <a:cubicBezTo>
                      <a:pt x="112" y="165"/>
                      <a:pt x="122" y="162"/>
                      <a:pt x="128" y="152"/>
                    </a:cubicBezTo>
                    <a:cubicBezTo>
                      <a:pt x="135" y="141"/>
                      <a:pt x="131" y="140"/>
                      <a:pt x="134" y="138"/>
                    </a:cubicBezTo>
                    <a:cubicBezTo>
                      <a:pt x="137" y="136"/>
                      <a:pt x="138" y="135"/>
                      <a:pt x="138" y="135"/>
                    </a:cubicBezTo>
                    <a:cubicBezTo>
                      <a:pt x="138" y="135"/>
                      <a:pt x="138" y="126"/>
                      <a:pt x="137" y="122"/>
                    </a:cubicBezTo>
                    <a:cubicBezTo>
                      <a:pt x="136" y="118"/>
                      <a:pt x="132" y="118"/>
                      <a:pt x="131" y="113"/>
                    </a:cubicBezTo>
                    <a:cubicBezTo>
                      <a:pt x="129" y="109"/>
                      <a:pt x="125" y="96"/>
                      <a:pt x="126" y="88"/>
                    </a:cubicBezTo>
                    <a:cubicBezTo>
                      <a:pt x="127" y="80"/>
                      <a:pt x="129" y="79"/>
                      <a:pt x="129" y="79"/>
                    </a:cubicBezTo>
                    <a:cubicBezTo>
                      <a:pt x="129" y="79"/>
                      <a:pt x="125" y="35"/>
                      <a:pt x="142" y="22"/>
                    </a:cubicBezTo>
                    <a:cubicBezTo>
                      <a:pt x="159" y="10"/>
                      <a:pt x="189" y="0"/>
                      <a:pt x="206" y="1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609463"/>
                <a:endParaRPr lang="en-US" sz="2399">
                  <a:solidFill>
                    <a:srgbClr val="414042"/>
                  </a:solidFill>
                  <a:latin typeface="Arial"/>
                </a:endParaRPr>
              </a:p>
            </p:txBody>
          </p:sp>
          <p:sp>
            <p:nvSpPr>
              <p:cNvPr id="10" name="Freeform 13"/>
              <p:cNvSpPr>
                <a:spLocks/>
              </p:cNvSpPr>
              <p:nvPr/>
            </p:nvSpPr>
            <p:spPr bwMode="auto">
              <a:xfrm>
                <a:off x="2998" y="867"/>
                <a:ext cx="184" cy="156"/>
              </a:xfrm>
              <a:custGeom>
                <a:avLst/>
                <a:gdLst>
                  <a:gd name="T0" fmla="*/ 70 w 77"/>
                  <a:gd name="T1" fmla="*/ 26 h 66"/>
                  <a:gd name="T2" fmla="*/ 73 w 77"/>
                  <a:gd name="T3" fmla="*/ 36 h 66"/>
                  <a:gd name="T4" fmla="*/ 74 w 77"/>
                  <a:gd name="T5" fmla="*/ 37 h 66"/>
                  <a:gd name="T6" fmla="*/ 77 w 77"/>
                  <a:gd name="T7" fmla="*/ 66 h 66"/>
                  <a:gd name="T8" fmla="*/ 74 w 77"/>
                  <a:gd name="T9" fmla="*/ 63 h 66"/>
                  <a:gd name="T10" fmla="*/ 63 w 77"/>
                  <a:gd name="T11" fmla="*/ 48 h 66"/>
                  <a:gd name="T12" fmla="*/ 56 w 77"/>
                  <a:gd name="T13" fmla="*/ 63 h 66"/>
                  <a:gd name="T14" fmla="*/ 0 w 77"/>
                  <a:gd name="T15" fmla="*/ 4 h 66"/>
                  <a:gd name="T16" fmla="*/ 1 w 77"/>
                  <a:gd name="T17" fmla="*/ 2 h 66"/>
                  <a:gd name="T18" fmla="*/ 5 w 77"/>
                  <a:gd name="T19" fmla="*/ 0 h 66"/>
                  <a:gd name="T20" fmla="*/ 27 w 77"/>
                  <a:gd name="T21" fmla="*/ 25 h 66"/>
                  <a:gd name="T22" fmla="*/ 63 w 77"/>
                  <a:gd name="T23" fmla="*/ 45 h 66"/>
                  <a:gd name="T24" fmla="*/ 70 w 77"/>
                  <a:gd name="T25"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0" y="26"/>
                    </a:moveTo>
                    <a:cubicBezTo>
                      <a:pt x="71" y="31"/>
                      <a:pt x="73" y="36"/>
                      <a:pt x="73" y="36"/>
                    </a:cubicBezTo>
                    <a:cubicBezTo>
                      <a:pt x="73" y="36"/>
                      <a:pt x="74" y="37"/>
                      <a:pt x="74" y="37"/>
                    </a:cubicBezTo>
                    <a:cubicBezTo>
                      <a:pt x="74" y="43"/>
                      <a:pt x="76" y="56"/>
                      <a:pt x="77" y="66"/>
                    </a:cubicBezTo>
                    <a:cubicBezTo>
                      <a:pt x="76" y="66"/>
                      <a:pt x="75" y="65"/>
                      <a:pt x="74" y="63"/>
                    </a:cubicBezTo>
                    <a:cubicBezTo>
                      <a:pt x="69" y="52"/>
                      <a:pt x="67" y="46"/>
                      <a:pt x="63" y="48"/>
                    </a:cubicBezTo>
                    <a:cubicBezTo>
                      <a:pt x="61" y="50"/>
                      <a:pt x="58" y="57"/>
                      <a:pt x="56" y="63"/>
                    </a:cubicBezTo>
                    <a:cubicBezTo>
                      <a:pt x="43" y="48"/>
                      <a:pt x="12" y="14"/>
                      <a:pt x="0" y="4"/>
                    </a:cubicBezTo>
                    <a:cubicBezTo>
                      <a:pt x="0" y="3"/>
                      <a:pt x="0" y="3"/>
                      <a:pt x="1" y="2"/>
                    </a:cubicBezTo>
                    <a:cubicBezTo>
                      <a:pt x="3" y="1"/>
                      <a:pt x="4" y="0"/>
                      <a:pt x="5" y="0"/>
                    </a:cubicBezTo>
                    <a:cubicBezTo>
                      <a:pt x="8" y="6"/>
                      <a:pt x="17" y="19"/>
                      <a:pt x="27" y="25"/>
                    </a:cubicBezTo>
                    <a:cubicBezTo>
                      <a:pt x="38" y="31"/>
                      <a:pt x="63" y="45"/>
                      <a:pt x="63" y="45"/>
                    </a:cubicBezTo>
                    <a:cubicBezTo>
                      <a:pt x="63" y="45"/>
                      <a:pt x="68" y="33"/>
                      <a:pt x="70" y="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609463"/>
                <a:endParaRPr lang="en-US" sz="2399">
                  <a:solidFill>
                    <a:srgbClr val="414042"/>
                  </a:solidFill>
                  <a:latin typeface="Arial"/>
                </a:endParaRPr>
              </a:p>
            </p:txBody>
          </p:sp>
          <p:sp>
            <p:nvSpPr>
              <p:cNvPr id="11" name="Freeform 14"/>
              <p:cNvSpPr>
                <a:spLocks/>
              </p:cNvSpPr>
              <p:nvPr/>
            </p:nvSpPr>
            <p:spPr bwMode="auto">
              <a:xfrm>
                <a:off x="3210" y="1225"/>
                <a:ext cx="93" cy="130"/>
              </a:xfrm>
              <a:custGeom>
                <a:avLst/>
                <a:gdLst>
                  <a:gd name="T0" fmla="*/ 7 w 39"/>
                  <a:gd name="T1" fmla="*/ 43 h 55"/>
                  <a:gd name="T2" fmla="*/ 21 w 39"/>
                  <a:gd name="T3" fmla="*/ 27 h 55"/>
                  <a:gd name="T4" fmla="*/ 5 w 39"/>
                  <a:gd name="T5" fmla="*/ 8 h 55"/>
                  <a:gd name="T6" fmla="*/ 19 w 39"/>
                  <a:gd name="T7" fmla="*/ 8 h 55"/>
                  <a:gd name="T8" fmla="*/ 39 w 39"/>
                  <a:gd name="T9" fmla="*/ 55 h 55"/>
                  <a:gd name="T10" fmla="*/ 7 w 39"/>
                  <a:gd name="T11" fmla="*/ 43 h 55"/>
                </a:gdLst>
                <a:ahLst/>
                <a:cxnLst>
                  <a:cxn ang="0">
                    <a:pos x="T0" y="T1"/>
                  </a:cxn>
                  <a:cxn ang="0">
                    <a:pos x="T2" y="T3"/>
                  </a:cxn>
                  <a:cxn ang="0">
                    <a:pos x="T4" y="T5"/>
                  </a:cxn>
                  <a:cxn ang="0">
                    <a:pos x="T6" y="T7"/>
                  </a:cxn>
                  <a:cxn ang="0">
                    <a:pos x="T8" y="T9"/>
                  </a:cxn>
                  <a:cxn ang="0">
                    <a:pos x="T10" y="T11"/>
                  </a:cxn>
                </a:cxnLst>
                <a:rect l="0" t="0" r="r" b="b"/>
                <a:pathLst>
                  <a:path w="39" h="55">
                    <a:moveTo>
                      <a:pt x="7" y="43"/>
                    </a:moveTo>
                    <a:cubicBezTo>
                      <a:pt x="7" y="43"/>
                      <a:pt x="21" y="38"/>
                      <a:pt x="21" y="27"/>
                    </a:cubicBezTo>
                    <a:cubicBezTo>
                      <a:pt x="21" y="16"/>
                      <a:pt x="11" y="8"/>
                      <a:pt x="5" y="8"/>
                    </a:cubicBezTo>
                    <a:cubicBezTo>
                      <a:pt x="0" y="7"/>
                      <a:pt x="8" y="0"/>
                      <a:pt x="19" y="8"/>
                    </a:cubicBezTo>
                    <a:cubicBezTo>
                      <a:pt x="30" y="17"/>
                      <a:pt x="39" y="55"/>
                      <a:pt x="39" y="55"/>
                    </a:cubicBezTo>
                    <a:cubicBezTo>
                      <a:pt x="39" y="55"/>
                      <a:pt x="16" y="47"/>
                      <a:pt x="7"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609463"/>
                <a:endParaRPr lang="en-US" sz="2399">
                  <a:solidFill>
                    <a:srgbClr val="414042"/>
                  </a:solidFill>
                  <a:latin typeface="Arial"/>
                </a:endParaRPr>
              </a:p>
            </p:txBody>
          </p:sp>
          <p:sp>
            <p:nvSpPr>
              <p:cNvPr id="12" name="Freeform 15"/>
              <p:cNvSpPr>
                <a:spLocks/>
              </p:cNvSpPr>
              <p:nvPr/>
            </p:nvSpPr>
            <p:spPr bwMode="auto">
              <a:xfrm>
                <a:off x="3296" y="1371"/>
                <a:ext cx="22" cy="100"/>
              </a:xfrm>
              <a:custGeom>
                <a:avLst/>
                <a:gdLst>
                  <a:gd name="T0" fmla="*/ 3 w 9"/>
                  <a:gd name="T1" fmla="*/ 0 h 42"/>
                  <a:gd name="T2" fmla="*/ 9 w 9"/>
                  <a:gd name="T3" fmla="*/ 35 h 42"/>
                  <a:gd name="T4" fmla="*/ 0 w 9"/>
                  <a:gd name="T5" fmla="*/ 42 h 42"/>
                  <a:gd name="T6" fmla="*/ 3 w 9"/>
                  <a:gd name="T7" fmla="*/ 0 h 42"/>
                </a:gdLst>
                <a:ahLst/>
                <a:cxnLst>
                  <a:cxn ang="0">
                    <a:pos x="T0" y="T1"/>
                  </a:cxn>
                  <a:cxn ang="0">
                    <a:pos x="T2" y="T3"/>
                  </a:cxn>
                  <a:cxn ang="0">
                    <a:pos x="T4" y="T5"/>
                  </a:cxn>
                  <a:cxn ang="0">
                    <a:pos x="T6" y="T7"/>
                  </a:cxn>
                </a:cxnLst>
                <a:rect l="0" t="0" r="r" b="b"/>
                <a:pathLst>
                  <a:path w="9" h="42">
                    <a:moveTo>
                      <a:pt x="3" y="0"/>
                    </a:moveTo>
                    <a:cubicBezTo>
                      <a:pt x="9" y="35"/>
                      <a:pt x="9" y="35"/>
                      <a:pt x="9" y="35"/>
                    </a:cubicBezTo>
                    <a:cubicBezTo>
                      <a:pt x="0" y="42"/>
                      <a:pt x="0" y="42"/>
                      <a:pt x="0" y="42"/>
                    </a:cubicBezTo>
                    <a:cubicBezTo>
                      <a:pt x="0" y="42"/>
                      <a:pt x="2" y="12"/>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609463"/>
                <a:endParaRPr lang="en-US" sz="2399">
                  <a:solidFill>
                    <a:srgbClr val="414042"/>
                  </a:solidFill>
                  <a:latin typeface="Arial"/>
                </a:endParaRPr>
              </a:p>
            </p:txBody>
          </p:sp>
        </p:grpSp>
        <p:grpSp>
          <p:nvGrpSpPr>
            <p:cNvPr id="13" name="Group 24"/>
            <p:cNvGrpSpPr>
              <a:grpSpLocks noChangeAspect="1"/>
            </p:cNvGrpSpPr>
            <p:nvPr/>
          </p:nvGrpSpPr>
          <p:grpSpPr bwMode="auto">
            <a:xfrm>
              <a:off x="10408624" y="1824484"/>
              <a:ext cx="860784" cy="3691382"/>
              <a:chOff x="4369" y="343"/>
              <a:chExt cx="610" cy="2449"/>
            </a:xfrm>
          </p:grpSpPr>
          <p:sp>
            <p:nvSpPr>
              <p:cNvPr id="14" name="Freeform 25"/>
              <p:cNvSpPr>
                <a:spLocks noEditPoints="1"/>
              </p:cNvSpPr>
              <p:nvPr/>
            </p:nvSpPr>
            <p:spPr bwMode="auto">
              <a:xfrm>
                <a:off x="4369" y="343"/>
                <a:ext cx="610" cy="2449"/>
              </a:xfrm>
              <a:custGeom>
                <a:avLst/>
                <a:gdLst>
                  <a:gd name="T0" fmla="*/ 122 w 255"/>
                  <a:gd name="T1" fmla="*/ 0 h 1034"/>
                  <a:gd name="T2" fmla="*/ 168 w 255"/>
                  <a:gd name="T3" fmla="*/ 41 h 1034"/>
                  <a:gd name="T4" fmla="*/ 176 w 255"/>
                  <a:gd name="T5" fmla="*/ 71 h 1034"/>
                  <a:gd name="T6" fmla="*/ 183 w 255"/>
                  <a:gd name="T7" fmla="*/ 111 h 1034"/>
                  <a:gd name="T8" fmla="*/ 196 w 255"/>
                  <a:gd name="T9" fmla="*/ 152 h 1034"/>
                  <a:gd name="T10" fmla="*/ 203 w 255"/>
                  <a:gd name="T11" fmla="*/ 172 h 1034"/>
                  <a:gd name="T12" fmla="*/ 240 w 255"/>
                  <a:gd name="T13" fmla="*/ 194 h 1034"/>
                  <a:gd name="T14" fmla="*/ 252 w 255"/>
                  <a:gd name="T15" fmla="*/ 271 h 1034"/>
                  <a:gd name="T16" fmla="*/ 245 w 255"/>
                  <a:gd name="T17" fmla="*/ 338 h 1034"/>
                  <a:gd name="T18" fmla="*/ 219 w 255"/>
                  <a:gd name="T19" fmla="*/ 357 h 1034"/>
                  <a:gd name="T20" fmla="*/ 226 w 255"/>
                  <a:gd name="T21" fmla="*/ 424 h 1034"/>
                  <a:gd name="T22" fmla="*/ 235 w 255"/>
                  <a:gd name="T23" fmla="*/ 473 h 1034"/>
                  <a:gd name="T24" fmla="*/ 222 w 255"/>
                  <a:gd name="T25" fmla="*/ 475 h 1034"/>
                  <a:gd name="T26" fmla="*/ 216 w 255"/>
                  <a:gd name="T27" fmla="*/ 541 h 1034"/>
                  <a:gd name="T28" fmla="*/ 196 w 255"/>
                  <a:gd name="T29" fmla="*/ 650 h 1034"/>
                  <a:gd name="T30" fmla="*/ 189 w 255"/>
                  <a:gd name="T31" fmla="*/ 664 h 1034"/>
                  <a:gd name="T32" fmla="*/ 179 w 255"/>
                  <a:gd name="T33" fmla="*/ 664 h 1034"/>
                  <a:gd name="T34" fmla="*/ 177 w 255"/>
                  <a:gd name="T35" fmla="*/ 697 h 1034"/>
                  <a:gd name="T36" fmla="*/ 170 w 255"/>
                  <a:gd name="T37" fmla="*/ 765 h 1034"/>
                  <a:gd name="T38" fmla="*/ 141 w 255"/>
                  <a:gd name="T39" fmla="*/ 872 h 1034"/>
                  <a:gd name="T40" fmla="*/ 161 w 255"/>
                  <a:gd name="T41" fmla="*/ 933 h 1034"/>
                  <a:gd name="T42" fmla="*/ 179 w 255"/>
                  <a:gd name="T43" fmla="*/ 973 h 1034"/>
                  <a:gd name="T44" fmla="*/ 152 w 255"/>
                  <a:gd name="T45" fmla="*/ 975 h 1034"/>
                  <a:gd name="T46" fmla="*/ 139 w 255"/>
                  <a:gd name="T47" fmla="*/ 966 h 1034"/>
                  <a:gd name="T48" fmla="*/ 143 w 255"/>
                  <a:gd name="T49" fmla="*/ 986 h 1034"/>
                  <a:gd name="T50" fmla="*/ 128 w 255"/>
                  <a:gd name="T51" fmla="*/ 1034 h 1034"/>
                  <a:gd name="T52" fmla="*/ 122 w 255"/>
                  <a:gd name="T53" fmla="*/ 1033 h 1034"/>
                  <a:gd name="T54" fmla="*/ 122 w 255"/>
                  <a:gd name="T55" fmla="*/ 726 h 1034"/>
                  <a:gd name="T56" fmla="*/ 125 w 255"/>
                  <a:gd name="T57" fmla="*/ 709 h 1034"/>
                  <a:gd name="T58" fmla="*/ 125 w 255"/>
                  <a:gd name="T59" fmla="*/ 662 h 1034"/>
                  <a:gd name="T60" fmla="*/ 122 w 255"/>
                  <a:gd name="T61" fmla="*/ 680 h 1034"/>
                  <a:gd name="T62" fmla="*/ 122 w 255"/>
                  <a:gd name="T63" fmla="*/ 0 h 1034"/>
                  <a:gd name="T64" fmla="*/ 121 w 255"/>
                  <a:gd name="T65" fmla="*/ 0 h 1034"/>
                  <a:gd name="T66" fmla="*/ 122 w 255"/>
                  <a:gd name="T67" fmla="*/ 0 h 1034"/>
                  <a:gd name="T68" fmla="*/ 122 w 255"/>
                  <a:gd name="T69" fmla="*/ 680 h 1034"/>
                  <a:gd name="T70" fmla="*/ 119 w 255"/>
                  <a:gd name="T71" fmla="*/ 698 h 1034"/>
                  <a:gd name="T72" fmla="*/ 120 w 255"/>
                  <a:gd name="T73" fmla="*/ 721 h 1034"/>
                  <a:gd name="T74" fmla="*/ 121 w 255"/>
                  <a:gd name="T75" fmla="*/ 737 h 1034"/>
                  <a:gd name="T76" fmla="*/ 122 w 255"/>
                  <a:gd name="T77" fmla="*/ 726 h 1034"/>
                  <a:gd name="T78" fmla="*/ 122 w 255"/>
                  <a:gd name="T79" fmla="*/ 1033 h 1034"/>
                  <a:gd name="T80" fmla="*/ 101 w 255"/>
                  <a:gd name="T81" fmla="*/ 992 h 1034"/>
                  <a:gd name="T82" fmla="*/ 100 w 255"/>
                  <a:gd name="T83" fmla="*/ 948 h 1034"/>
                  <a:gd name="T84" fmla="*/ 92 w 255"/>
                  <a:gd name="T85" fmla="*/ 901 h 1034"/>
                  <a:gd name="T86" fmla="*/ 59 w 255"/>
                  <a:gd name="T87" fmla="*/ 756 h 1034"/>
                  <a:gd name="T88" fmla="*/ 61 w 255"/>
                  <a:gd name="T89" fmla="*/ 692 h 1034"/>
                  <a:gd name="T90" fmla="*/ 57 w 255"/>
                  <a:gd name="T91" fmla="*/ 661 h 1034"/>
                  <a:gd name="T92" fmla="*/ 39 w 255"/>
                  <a:gd name="T93" fmla="*/ 645 h 1034"/>
                  <a:gd name="T94" fmla="*/ 34 w 255"/>
                  <a:gd name="T95" fmla="*/ 530 h 1034"/>
                  <a:gd name="T96" fmla="*/ 35 w 255"/>
                  <a:gd name="T97" fmla="*/ 468 h 1034"/>
                  <a:gd name="T98" fmla="*/ 13 w 255"/>
                  <a:gd name="T99" fmla="*/ 464 h 1034"/>
                  <a:gd name="T100" fmla="*/ 31 w 255"/>
                  <a:gd name="T101" fmla="*/ 411 h 1034"/>
                  <a:gd name="T102" fmla="*/ 34 w 255"/>
                  <a:gd name="T103" fmla="*/ 372 h 1034"/>
                  <a:gd name="T104" fmla="*/ 2 w 255"/>
                  <a:gd name="T105" fmla="*/ 344 h 1034"/>
                  <a:gd name="T106" fmla="*/ 2 w 255"/>
                  <a:gd name="T107" fmla="*/ 266 h 1034"/>
                  <a:gd name="T108" fmla="*/ 8 w 255"/>
                  <a:gd name="T109" fmla="*/ 232 h 1034"/>
                  <a:gd name="T110" fmla="*/ 31 w 255"/>
                  <a:gd name="T111" fmla="*/ 175 h 1034"/>
                  <a:gd name="T112" fmla="*/ 55 w 255"/>
                  <a:gd name="T113" fmla="*/ 166 h 1034"/>
                  <a:gd name="T114" fmla="*/ 57 w 255"/>
                  <a:gd name="T115" fmla="*/ 143 h 1034"/>
                  <a:gd name="T116" fmla="*/ 71 w 255"/>
                  <a:gd name="T117" fmla="*/ 115 h 1034"/>
                  <a:gd name="T118" fmla="*/ 73 w 255"/>
                  <a:gd name="T119" fmla="*/ 73 h 1034"/>
                  <a:gd name="T120" fmla="*/ 121 w 255"/>
                  <a:gd name="T121"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1034">
                    <a:moveTo>
                      <a:pt x="122" y="0"/>
                    </a:moveTo>
                    <a:cubicBezTo>
                      <a:pt x="145" y="0"/>
                      <a:pt x="164" y="21"/>
                      <a:pt x="168" y="41"/>
                    </a:cubicBezTo>
                    <a:cubicBezTo>
                      <a:pt x="173" y="61"/>
                      <a:pt x="176" y="60"/>
                      <a:pt x="176" y="71"/>
                    </a:cubicBezTo>
                    <a:cubicBezTo>
                      <a:pt x="176" y="82"/>
                      <a:pt x="181" y="94"/>
                      <a:pt x="183" y="111"/>
                    </a:cubicBezTo>
                    <a:cubicBezTo>
                      <a:pt x="185" y="129"/>
                      <a:pt x="187" y="141"/>
                      <a:pt x="196" y="152"/>
                    </a:cubicBezTo>
                    <a:cubicBezTo>
                      <a:pt x="205" y="162"/>
                      <a:pt x="203" y="172"/>
                      <a:pt x="203" y="172"/>
                    </a:cubicBezTo>
                    <a:cubicBezTo>
                      <a:pt x="203" y="172"/>
                      <a:pt x="233" y="174"/>
                      <a:pt x="240" y="194"/>
                    </a:cubicBezTo>
                    <a:cubicBezTo>
                      <a:pt x="248" y="214"/>
                      <a:pt x="249" y="248"/>
                      <a:pt x="252" y="271"/>
                    </a:cubicBezTo>
                    <a:cubicBezTo>
                      <a:pt x="255" y="294"/>
                      <a:pt x="253" y="321"/>
                      <a:pt x="245" y="338"/>
                    </a:cubicBezTo>
                    <a:cubicBezTo>
                      <a:pt x="236" y="355"/>
                      <a:pt x="219" y="357"/>
                      <a:pt x="219" y="357"/>
                    </a:cubicBezTo>
                    <a:cubicBezTo>
                      <a:pt x="219" y="357"/>
                      <a:pt x="216" y="393"/>
                      <a:pt x="226" y="424"/>
                    </a:cubicBezTo>
                    <a:cubicBezTo>
                      <a:pt x="236" y="455"/>
                      <a:pt x="244" y="471"/>
                      <a:pt x="235" y="473"/>
                    </a:cubicBezTo>
                    <a:cubicBezTo>
                      <a:pt x="226" y="474"/>
                      <a:pt x="222" y="475"/>
                      <a:pt x="222" y="475"/>
                    </a:cubicBezTo>
                    <a:cubicBezTo>
                      <a:pt x="222" y="475"/>
                      <a:pt x="222" y="515"/>
                      <a:pt x="216" y="541"/>
                    </a:cubicBezTo>
                    <a:cubicBezTo>
                      <a:pt x="210" y="567"/>
                      <a:pt x="196" y="634"/>
                      <a:pt x="196" y="650"/>
                    </a:cubicBezTo>
                    <a:cubicBezTo>
                      <a:pt x="196" y="667"/>
                      <a:pt x="195" y="664"/>
                      <a:pt x="189" y="664"/>
                    </a:cubicBezTo>
                    <a:cubicBezTo>
                      <a:pt x="183" y="664"/>
                      <a:pt x="179" y="664"/>
                      <a:pt x="179" y="664"/>
                    </a:cubicBezTo>
                    <a:cubicBezTo>
                      <a:pt x="179" y="664"/>
                      <a:pt x="180" y="691"/>
                      <a:pt x="177" y="697"/>
                    </a:cubicBezTo>
                    <a:cubicBezTo>
                      <a:pt x="174" y="704"/>
                      <a:pt x="179" y="733"/>
                      <a:pt x="170" y="765"/>
                    </a:cubicBezTo>
                    <a:cubicBezTo>
                      <a:pt x="160" y="796"/>
                      <a:pt x="141" y="849"/>
                      <a:pt x="141" y="872"/>
                    </a:cubicBezTo>
                    <a:cubicBezTo>
                      <a:pt x="141" y="894"/>
                      <a:pt x="150" y="922"/>
                      <a:pt x="161" y="933"/>
                    </a:cubicBezTo>
                    <a:cubicBezTo>
                      <a:pt x="171" y="944"/>
                      <a:pt x="187" y="967"/>
                      <a:pt x="179" y="973"/>
                    </a:cubicBezTo>
                    <a:cubicBezTo>
                      <a:pt x="170" y="978"/>
                      <a:pt x="159" y="977"/>
                      <a:pt x="152" y="975"/>
                    </a:cubicBezTo>
                    <a:cubicBezTo>
                      <a:pt x="145" y="973"/>
                      <a:pt x="139" y="966"/>
                      <a:pt x="139" y="966"/>
                    </a:cubicBezTo>
                    <a:cubicBezTo>
                      <a:pt x="139" y="966"/>
                      <a:pt x="140" y="977"/>
                      <a:pt x="143" y="986"/>
                    </a:cubicBezTo>
                    <a:cubicBezTo>
                      <a:pt x="146" y="995"/>
                      <a:pt x="143" y="1034"/>
                      <a:pt x="128" y="1034"/>
                    </a:cubicBezTo>
                    <a:cubicBezTo>
                      <a:pt x="126" y="1034"/>
                      <a:pt x="124" y="1033"/>
                      <a:pt x="122" y="1033"/>
                    </a:cubicBezTo>
                    <a:cubicBezTo>
                      <a:pt x="122" y="726"/>
                      <a:pt x="122" y="726"/>
                      <a:pt x="122" y="726"/>
                    </a:cubicBezTo>
                    <a:cubicBezTo>
                      <a:pt x="122" y="720"/>
                      <a:pt x="123" y="713"/>
                      <a:pt x="125" y="709"/>
                    </a:cubicBezTo>
                    <a:cubicBezTo>
                      <a:pt x="128" y="701"/>
                      <a:pt x="125" y="685"/>
                      <a:pt x="125" y="662"/>
                    </a:cubicBezTo>
                    <a:cubicBezTo>
                      <a:pt x="125" y="662"/>
                      <a:pt x="124" y="671"/>
                      <a:pt x="122" y="680"/>
                    </a:cubicBezTo>
                    <a:lnTo>
                      <a:pt x="122" y="0"/>
                    </a:lnTo>
                    <a:close/>
                    <a:moveTo>
                      <a:pt x="121" y="0"/>
                    </a:moveTo>
                    <a:cubicBezTo>
                      <a:pt x="122" y="0"/>
                      <a:pt x="122" y="0"/>
                      <a:pt x="122" y="0"/>
                    </a:cubicBezTo>
                    <a:cubicBezTo>
                      <a:pt x="122" y="680"/>
                      <a:pt x="122" y="680"/>
                      <a:pt x="122" y="680"/>
                    </a:cubicBezTo>
                    <a:cubicBezTo>
                      <a:pt x="121" y="687"/>
                      <a:pt x="120" y="694"/>
                      <a:pt x="119" y="698"/>
                    </a:cubicBezTo>
                    <a:cubicBezTo>
                      <a:pt x="116" y="708"/>
                      <a:pt x="120" y="714"/>
                      <a:pt x="120" y="721"/>
                    </a:cubicBezTo>
                    <a:cubicBezTo>
                      <a:pt x="120" y="728"/>
                      <a:pt x="121" y="737"/>
                      <a:pt x="121" y="737"/>
                    </a:cubicBezTo>
                    <a:cubicBezTo>
                      <a:pt x="121" y="737"/>
                      <a:pt x="122" y="732"/>
                      <a:pt x="122" y="726"/>
                    </a:cubicBezTo>
                    <a:cubicBezTo>
                      <a:pt x="122" y="1033"/>
                      <a:pt x="122" y="1033"/>
                      <a:pt x="122" y="1033"/>
                    </a:cubicBezTo>
                    <a:cubicBezTo>
                      <a:pt x="110" y="1029"/>
                      <a:pt x="101" y="1014"/>
                      <a:pt x="101" y="992"/>
                    </a:cubicBezTo>
                    <a:cubicBezTo>
                      <a:pt x="102" y="967"/>
                      <a:pt x="96" y="963"/>
                      <a:pt x="100" y="948"/>
                    </a:cubicBezTo>
                    <a:cubicBezTo>
                      <a:pt x="104" y="934"/>
                      <a:pt x="100" y="923"/>
                      <a:pt x="92" y="901"/>
                    </a:cubicBezTo>
                    <a:cubicBezTo>
                      <a:pt x="85" y="878"/>
                      <a:pt x="58" y="781"/>
                      <a:pt x="59" y="756"/>
                    </a:cubicBezTo>
                    <a:cubicBezTo>
                      <a:pt x="61" y="731"/>
                      <a:pt x="63" y="709"/>
                      <a:pt x="61" y="692"/>
                    </a:cubicBezTo>
                    <a:cubicBezTo>
                      <a:pt x="59" y="675"/>
                      <a:pt x="57" y="661"/>
                      <a:pt x="57" y="661"/>
                    </a:cubicBezTo>
                    <a:cubicBezTo>
                      <a:pt x="57" y="661"/>
                      <a:pt x="39" y="669"/>
                      <a:pt x="39" y="645"/>
                    </a:cubicBezTo>
                    <a:cubicBezTo>
                      <a:pt x="39" y="621"/>
                      <a:pt x="35" y="551"/>
                      <a:pt x="34" y="530"/>
                    </a:cubicBezTo>
                    <a:cubicBezTo>
                      <a:pt x="32" y="509"/>
                      <a:pt x="35" y="468"/>
                      <a:pt x="35" y="468"/>
                    </a:cubicBezTo>
                    <a:cubicBezTo>
                      <a:pt x="35" y="468"/>
                      <a:pt x="18" y="467"/>
                      <a:pt x="13" y="464"/>
                    </a:cubicBezTo>
                    <a:cubicBezTo>
                      <a:pt x="7" y="462"/>
                      <a:pt x="27" y="426"/>
                      <a:pt x="31" y="411"/>
                    </a:cubicBezTo>
                    <a:cubicBezTo>
                      <a:pt x="35" y="397"/>
                      <a:pt x="34" y="372"/>
                      <a:pt x="34" y="372"/>
                    </a:cubicBezTo>
                    <a:cubicBezTo>
                      <a:pt x="34" y="372"/>
                      <a:pt x="4" y="370"/>
                      <a:pt x="2" y="344"/>
                    </a:cubicBezTo>
                    <a:cubicBezTo>
                      <a:pt x="1" y="319"/>
                      <a:pt x="0" y="282"/>
                      <a:pt x="2" y="266"/>
                    </a:cubicBezTo>
                    <a:cubicBezTo>
                      <a:pt x="5" y="251"/>
                      <a:pt x="5" y="253"/>
                      <a:pt x="8" y="232"/>
                    </a:cubicBezTo>
                    <a:cubicBezTo>
                      <a:pt x="10" y="212"/>
                      <a:pt x="21" y="177"/>
                      <a:pt x="31" y="175"/>
                    </a:cubicBezTo>
                    <a:cubicBezTo>
                      <a:pt x="42" y="174"/>
                      <a:pt x="55" y="166"/>
                      <a:pt x="55" y="166"/>
                    </a:cubicBezTo>
                    <a:cubicBezTo>
                      <a:pt x="55" y="166"/>
                      <a:pt x="44" y="154"/>
                      <a:pt x="57" y="143"/>
                    </a:cubicBezTo>
                    <a:cubicBezTo>
                      <a:pt x="70" y="133"/>
                      <a:pt x="77" y="129"/>
                      <a:pt x="71" y="115"/>
                    </a:cubicBezTo>
                    <a:cubicBezTo>
                      <a:pt x="66" y="101"/>
                      <a:pt x="70" y="91"/>
                      <a:pt x="73" y="73"/>
                    </a:cubicBezTo>
                    <a:cubicBezTo>
                      <a:pt x="76" y="55"/>
                      <a:pt x="85" y="1"/>
                      <a:pt x="121" y="0"/>
                    </a:cubicBez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609463"/>
                <a:endParaRPr lang="en-US" sz="2399">
                  <a:solidFill>
                    <a:srgbClr val="414042"/>
                  </a:solidFill>
                  <a:latin typeface="Arial"/>
                </a:endParaRPr>
              </a:p>
            </p:txBody>
          </p:sp>
          <p:sp>
            <p:nvSpPr>
              <p:cNvPr id="15" name="Freeform 26"/>
              <p:cNvSpPr>
                <a:spLocks/>
              </p:cNvSpPr>
              <p:nvPr/>
            </p:nvSpPr>
            <p:spPr bwMode="auto">
              <a:xfrm>
                <a:off x="4615" y="689"/>
                <a:ext cx="146" cy="279"/>
              </a:xfrm>
              <a:custGeom>
                <a:avLst/>
                <a:gdLst>
                  <a:gd name="T0" fmla="*/ 1 w 61"/>
                  <a:gd name="T1" fmla="*/ 3 h 118"/>
                  <a:gd name="T2" fmla="*/ 17 w 61"/>
                  <a:gd name="T3" fmla="*/ 27 h 118"/>
                  <a:gd name="T4" fmla="*/ 27 w 61"/>
                  <a:gd name="T5" fmla="*/ 82 h 118"/>
                  <a:gd name="T6" fmla="*/ 38 w 61"/>
                  <a:gd name="T7" fmla="*/ 59 h 118"/>
                  <a:gd name="T8" fmla="*/ 43 w 61"/>
                  <a:gd name="T9" fmla="*/ 32 h 118"/>
                  <a:gd name="T10" fmla="*/ 60 w 61"/>
                  <a:gd name="T11" fmla="*/ 0 h 118"/>
                  <a:gd name="T12" fmla="*/ 60 w 61"/>
                  <a:gd name="T13" fmla="*/ 21 h 118"/>
                  <a:gd name="T14" fmla="*/ 43 w 61"/>
                  <a:gd name="T15" fmla="*/ 74 h 118"/>
                  <a:gd name="T16" fmla="*/ 29 w 61"/>
                  <a:gd name="T17" fmla="*/ 111 h 118"/>
                  <a:gd name="T18" fmla="*/ 14 w 61"/>
                  <a:gd name="T19" fmla="*/ 76 h 118"/>
                  <a:gd name="T20" fmla="*/ 1 w 61"/>
                  <a:gd name="T2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8">
                    <a:moveTo>
                      <a:pt x="1" y="3"/>
                    </a:moveTo>
                    <a:cubicBezTo>
                      <a:pt x="1" y="3"/>
                      <a:pt x="17" y="16"/>
                      <a:pt x="17" y="27"/>
                    </a:cubicBezTo>
                    <a:cubicBezTo>
                      <a:pt x="17" y="37"/>
                      <a:pt x="24" y="72"/>
                      <a:pt x="27" y="82"/>
                    </a:cubicBezTo>
                    <a:cubicBezTo>
                      <a:pt x="30" y="93"/>
                      <a:pt x="32" y="70"/>
                      <a:pt x="38" y="59"/>
                    </a:cubicBezTo>
                    <a:cubicBezTo>
                      <a:pt x="43" y="49"/>
                      <a:pt x="46" y="40"/>
                      <a:pt x="43" y="32"/>
                    </a:cubicBezTo>
                    <a:cubicBezTo>
                      <a:pt x="39" y="24"/>
                      <a:pt x="52" y="20"/>
                      <a:pt x="60" y="0"/>
                    </a:cubicBezTo>
                    <a:cubicBezTo>
                      <a:pt x="61" y="8"/>
                      <a:pt x="60" y="14"/>
                      <a:pt x="60" y="21"/>
                    </a:cubicBezTo>
                    <a:cubicBezTo>
                      <a:pt x="60" y="29"/>
                      <a:pt x="47" y="66"/>
                      <a:pt x="43" y="74"/>
                    </a:cubicBezTo>
                    <a:cubicBezTo>
                      <a:pt x="40" y="81"/>
                      <a:pt x="30" y="104"/>
                      <a:pt x="29" y="111"/>
                    </a:cubicBezTo>
                    <a:cubicBezTo>
                      <a:pt x="28" y="118"/>
                      <a:pt x="19" y="98"/>
                      <a:pt x="14" y="76"/>
                    </a:cubicBezTo>
                    <a:cubicBezTo>
                      <a:pt x="9" y="55"/>
                      <a:pt x="0" y="23"/>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609463"/>
                <a:endParaRPr lang="en-US" sz="2399">
                  <a:solidFill>
                    <a:srgbClr val="414042"/>
                  </a:solidFill>
                  <a:latin typeface="Arial"/>
                </a:endParaRPr>
              </a:p>
            </p:txBody>
          </p:sp>
          <p:sp>
            <p:nvSpPr>
              <p:cNvPr id="16" name="Freeform 27"/>
              <p:cNvSpPr>
                <a:spLocks/>
              </p:cNvSpPr>
              <p:nvPr/>
            </p:nvSpPr>
            <p:spPr bwMode="auto">
              <a:xfrm>
                <a:off x="4541" y="1070"/>
                <a:ext cx="27" cy="61"/>
              </a:xfrm>
              <a:custGeom>
                <a:avLst/>
                <a:gdLst>
                  <a:gd name="T0" fmla="*/ 8 w 11"/>
                  <a:gd name="T1" fmla="*/ 26 h 26"/>
                  <a:gd name="T2" fmla="*/ 11 w 11"/>
                  <a:gd name="T3" fmla="*/ 11 h 26"/>
                  <a:gd name="T4" fmla="*/ 11 w 11"/>
                  <a:gd name="T5" fmla="*/ 0 h 26"/>
                  <a:gd name="T6" fmla="*/ 2 w 11"/>
                  <a:gd name="T7" fmla="*/ 2 h 26"/>
                  <a:gd name="T8" fmla="*/ 0 w 11"/>
                  <a:gd name="T9" fmla="*/ 23 h 26"/>
                  <a:gd name="T10" fmla="*/ 8 w 11"/>
                  <a:gd name="T11" fmla="*/ 26 h 26"/>
                </a:gdLst>
                <a:ahLst/>
                <a:cxnLst>
                  <a:cxn ang="0">
                    <a:pos x="T0" y="T1"/>
                  </a:cxn>
                  <a:cxn ang="0">
                    <a:pos x="T2" y="T3"/>
                  </a:cxn>
                  <a:cxn ang="0">
                    <a:pos x="T4" y="T5"/>
                  </a:cxn>
                  <a:cxn ang="0">
                    <a:pos x="T6" y="T7"/>
                  </a:cxn>
                  <a:cxn ang="0">
                    <a:pos x="T8" y="T9"/>
                  </a:cxn>
                  <a:cxn ang="0">
                    <a:pos x="T10" y="T11"/>
                  </a:cxn>
                </a:cxnLst>
                <a:rect l="0" t="0" r="r" b="b"/>
                <a:pathLst>
                  <a:path w="11" h="26">
                    <a:moveTo>
                      <a:pt x="8" y="26"/>
                    </a:moveTo>
                    <a:cubicBezTo>
                      <a:pt x="8" y="26"/>
                      <a:pt x="10" y="19"/>
                      <a:pt x="11" y="11"/>
                    </a:cubicBezTo>
                    <a:cubicBezTo>
                      <a:pt x="11" y="3"/>
                      <a:pt x="11" y="0"/>
                      <a:pt x="11" y="0"/>
                    </a:cubicBezTo>
                    <a:cubicBezTo>
                      <a:pt x="2" y="2"/>
                      <a:pt x="2" y="2"/>
                      <a:pt x="2" y="2"/>
                    </a:cubicBezTo>
                    <a:cubicBezTo>
                      <a:pt x="2" y="2"/>
                      <a:pt x="1" y="18"/>
                      <a:pt x="0" y="23"/>
                    </a:cubicBezTo>
                    <a:cubicBezTo>
                      <a:pt x="4" y="26"/>
                      <a:pt x="8" y="26"/>
                      <a:pt x="8" y="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609463"/>
                <a:endParaRPr lang="en-US" sz="2399">
                  <a:solidFill>
                    <a:srgbClr val="414042"/>
                  </a:solidFill>
                  <a:latin typeface="Arial"/>
                </a:endParaRPr>
              </a:p>
            </p:txBody>
          </p:sp>
          <p:sp>
            <p:nvSpPr>
              <p:cNvPr id="17" name="Freeform 28"/>
              <p:cNvSpPr>
                <a:spLocks/>
              </p:cNvSpPr>
              <p:nvPr/>
            </p:nvSpPr>
            <p:spPr bwMode="auto">
              <a:xfrm>
                <a:off x="4745" y="1193"/>
                <a:ext cx="28" cy="62"/>
              </a:xfrm>
              <a:custGeom>
                <a:avLst/>
                <a:gdLst>
                  <a:gd name="T0" fmla="*/ 3 w 12"/>
                  <a:gd name="T1" fmla="*/ 0 h 26"/>
                  <a:gd name="T2" fmla="*/ 0 w 12"/>
                  <a:gd name="T3" fmla="*/ 21 h 26"/>
                  <a:gd name="T4" fmla="*/ 12 w 12"/>
                  <a:gd name="T5" fmla="*/ 21 h 26"/>
                  <a:gd name="T6" fmla="*/ 12 w 12"/>
                  <a:gd name="T7" fmla="*/ 0 h 26"/>
                  <a:gd name="T8" fmla="*/ 3 w 12"/>
                  <a:gd name="T9" fmla="*/ 0 h 26"/>
                </a:gdLst>
                <a:ahLst/>
                <a:cxnLst>
                  <a:cxn ang="0">
                    <a:pos x="T0" y="T1"/>
                  </a:cxn>
                  <a:cxn ang="0">
                    <a:pos x="T2" y="T3"/>
                  </a:cxn>
                  <a:cxn ang="0">
                    <a:pos x="T4" y="T5"/>
                  </a:cxn>
                  <a:cxn ang="0">
                    <a:pos x="T6" y="T7"/>
                  </a:cxn>
                  <a:cxn ang="0">
                    <a:pos x="T8" y="T9"/>
                  </a:cxn>
                </a:cxnLst>
                <a:rect l="0" t="0" r="r" b="b"/>
                <a:pathLst>
                  <a:path w="12" h="26">
                    <a:moveTo>
                      <a:pt x="3" y="0"/>
                    </a:moveTo>
                    <a:cubicBezTo>
                      <a:pt x="3" y="0"/>
                      <a:pt x="1" y="16"/>
                      <a:pt x="0" y="21"/>
                    </a:cubicBezTo>
                    <a:cubicBezTo>
                      <a:pt x="0" y="26"/>
                      <a:pt x="12" y="21"/>
                      <a:pt x="12" y="21"/>
                    </a:cubicBezTo>
                    <a:cubicBezTo>
                      <a:pt x="12" y="0"/>
                      <a:pt x="12" y="0"/>
                      <a:pt x="12" y="0"/>
                    </a:cubicBez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609463"/>
                <a:endParaRPr lang="en-US" sz="2399">
                  <a:solidFill>
                    <a:srgbClr val="414042"/>
                  </a:solidFill>
                  <a:latin typeface="Arial"/>
                </a:endParaRPr>
              </a:p>
            </p:txBody>
          </p:sp>
        </p:grpSp>
      </p:grpSp>
    </p:spTree>
    <p:extLst>
      <p:ext uri="{BB962C8B-B14F-4D97-AF65-F5344CB8AC3E}">
        <p14:creationId xmlns:p14="http://schemas.microsoft.com/office/powerpoint/2010/main" val="389246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S2017 slide">
  <a:themeElements>
    <a:clrScheme name="INCOSE IS 1">
      <a:dk1>
        <a:srgbClr val="414042"/>
      </a:dk1>
      <a:lt1>
        <a:sysClr val="window" lastClr="FFFFFF"/>
      </a:lt1>
      <a:dk2>
        <a:srgbClr val="981B1E"/>
      </a:dk2>
      <a:lt2>
        <a:srgbClr val="EEECE1"/>
      </a:lt2>
      <a:accent1>
        <a:srgbClr val="981B1E"/>
      </a:accent1>
      <a:accent2>
        <a:srgbClr val="0071CE"/>
      </a:accent2>
      <a:accent3>
        <a:srgbClr val="579130"/>
      </a:accent3>
      <a:accent4>
        <a:srgbClr val="FFD13F"/>
      </a:accent4>
      <a:accent5>
        <a:srgbClr val="0071CE"/>
      </a:accent5>
      <a:accent6>
        <a:srgbClr val="414042"/>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2017 slide" id="{D15DCD87-632C-4E1F-A904-3B4BFFB17BFF}" vid="{C84CC15A-59B0-4D80-9D6B-118DDB4E9506}"/>
    </a:ext>
  </a:extLst>
</a:theme>
</file>

<file path=ppt/theme/theme2.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51981</TotalTime>
  <Words>1660</Words>
  <Application>Microsoft Office PowerPoint</Application>
  <PresentationFormat>Widescreen</PresentationFormat>
  <Paragraphs>275</Paragraphs>
  <Slides>19</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ＭＳ Ｐゴシック</vt:lpstr>
      <vt:lpstr>Arial</vt:lpstr>
      <vt:lpstr>ArialMT</vt:lpstr>
      <vt:lpstr>Calibri</vt:lpstr>
      <vt:lpstr>Courier New</vt:lpstr>
      <vt:lpstr>Helvetica</vt:lpstr>
      <vt:lpstr>Open Sans</vt:lpstr>
      <vt:lpstr>Open Sans Light</vt:lpstr>
      <vt:lpstr>Symbol</vt:lpstr>
      <vt:lpstr>Times New Roman</vt:lpstr>
      <vt:lpstr>Verdana</vt:lpstr>
      <vt:lpstr>Wingdings</vt:lpstr>
      <vt:lpstr>IS2017 slide</vt:lpstr>
      <vt:lpstr>WPI-White</vt:lpstr>
      <vt:lpstr>PowerPoint Presentation</vt:lpstr>
      <vt:lpstr>In This Presentation</vt:lpstr>
      <vt:lpstr>PowerPoint Presentation</vt:lpstr>
      <vt:lpstr>PowerPoint Presentation</vt:lpstr>
      <vt:lpstr>PowerPoint Presentation</vt:lpstr>
      <vt:lpstr>PowerPoint Presentation</vt:lpstr>
      <vt:lpstr>Examples of Failures</vt:lpstr>
      <vt:lpstr>PowerPoint Presentation</vt:lpstr>
      <vt:lpstr>PowerPoint Presentation</vt:lpstr>
      <vt:lpstr>PowerPoint Presentation</vt:lpstr>
      <vt:lpstr>Systems Engineering Competency Framework</vt:lpstr>
      <vt:lpstr>PowerPoint Presentation</vt:lpstr>
      <vt:lpstr>PowerPoint Presentation</vt:lpstr>
      <vt:lpstr>Systems Engineering Career Path Development</vt:lpstr>
      <vt:lpstr>PowerPoint Presentation</vt:lpstr>
      <vt:lpstr>INCOSE Services Operations</vt:lpstr>
      <vt:lpstr>Professional Development Resources</vt:lpstr>
      <vt:lpstr>PowerPoint Presentation</vt:lpstr>
      <vt:lpstr>Thank you!</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Gelosh, Donald S</dc:creator>
  <cp:lastModifiedBy>Gelosh, Donald S</cp:lastModifiedBy>
  <cp:revision>159</cp:revision>
  <dcterms:created xsi:type="dcterms:W3CDTF">2018-02-15T18:30:26Z</dcterms:created>
  <dcterms:modified xsi:type="dcterms:W3CDTF">2019-10-08T22:55:42Z</dcterms:modified>
</cp:coreProperties>
</file>