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 id="2147483659" r:id="rId2"/>
    <p:sldMasterId id="2147483731" r:id="rId3"/>
    <p:sldMasterId id="2147483780" r:id="rId4"/>
    <p:sldMasterId id="2147483788" r:id="rId5"/>
    <p:sldMasterId id="2147483796" r:id="rId6"/>
  </p:sldMasterIdLst>
  <p:notesMasterIdLst>
    <p:notesMasterId r:id="rId26"/>
  </p:notesMasterIdLst>
  <p:handoutMasterIdLst>
    <p:handoutMasterId r:id="rId27"/>
  </p:handoutMasterIdLst>
  <p:sldIdLst>
    <p:sldId id="271" r:id="rId7"/>
    <p:sldId id="315" r:id="rId8"/>
    <p:sldId id="294" r:id="rId9"/>
    <p:sldId id="272" r:id="rId10"/>
    <p:sldId id="276" r:id="rId11"/>
    <p:sldId id="274" r:id="rId12"/>
    <p:sldId id="304" r:id="rId13"/>
    <p:sldId id="305" r:id="rId14"/>
    <p:sldId id="306" r:id="rId15"/>
    <p:sldId id="313" r:id="rId16"/>
    <p:sldId id="307" r:id="rId17"/>
    <p:sldId id="308" r:id="rId18"/>
    <p:sldId id="293" r:id="rId19"/>
    <p:sldId id="309" r:id="rId20"/>
    <p:sldId id="310" r:id="rId21"/>
    <p:sldId id="312" r:id="rId22"/>
    <p:sldId id="311" r:id="rId23"/>
    <p:sldId id="314" r:id="rId24"/>
    <p:sldId id="281" r:id="rId25"/>
  </p:sldIdLst>
  <p:sldSz cx="9144000" cy="5143500" type="screen16x9"/>
  <p:notesSz cx="9296400" cy="7010400"/>
  <p:defaultText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3" algn="l" defTabSz="914298" rtl="0" eaLnBrk="1" latinLnBrk="0" hangingPunct="1">
      <a:defRPr sz="1800" kern="1200">
        <a:solidFill>
          <a:schemeClr val="tx1"/>
        </a:solidFill>
        <a:latin typeface="+mn-lt"/>
        <a:ea typeface="+mn-ea"/>
        <a:cs typeface="+mn-cs"/>
      </a:defRPr>
    </a:lvl7pPr>
    <a:lvl8pPr marL="3200042" algn="l" defTabSz="914298" rtl="0" eaLnBrk="1" latinLnBrk="0" hangingPunct="1">
      <a:defRPr sz="1800" kern="1200">
        <a:solidFill>
          <a:schemeClr val="tx1"/>
        </a:solidFill>
        <a:latin typeface="+mn-lt"/>
        <a:ea typeface="+mn-ea"/>
        <a:cs typeface="+mn-cs"/>
      </a:defRPr>
    </a:lvl8pPr>
    <a:lvl9pPr marL="3657190" algn="l" defTabSz="91429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cey Naughton" initials="SN" lastIdx="73" clrIdx="0">
    <p:extLst>
      <p:ext uri="{19B8F6BF-5375-455C-9EA6-DF929625EA0E}">
        <p15:presenceInfo xmlns:p15="http://schemas.microsoft.com/office/powerpoint/2012/main" userId="S-1-5-21-448539723-362288127-725345543-1035120" providerId="AD"/>
      </p:ext>
    </p:extLst>
  </p:cmAuthor>
  <p:cmAuthor id="2" name="Adriane Martinez" initials="AM" lastIdx="20" clrIdx="1">
    <p:extLst>
      <p:ext uri="{19B8F6BF-5375-455C-9EA6-DF929625EA0E}">
        <p15:presenceInfo xmlns:p15="http://schemas.microsoft.com/office/powerpoint/2012/main" userId="S-1-5-21-448539723-362288127-725345543-9929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06" autoAdjust="0"/>
  </p:normalViewPr>
  <p:slideViewPr>
    <p:cSldViewPr>
      <p:cViewPr varScale="1">
        <p:scale>
          <a:sx n="116" d="100"/>
          <a:sy n="116" d="100"/>
        </p:scale>
        <p:origin x="427" y="2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08" d="100"/>
          <a:sy n="108" d="100"/>
        </p:scale>
        <p:origin x="-1740" y="-78"/>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282" cy="350760"/>
          </a:xfrm>
          <a:prstGeom prst="rect">
            <a:avLst/>
          </a:prstGeom>
        </p:spPr>
        <p:txBody>
          <a:bodyPr vert="horz" lIns="91440" tIns="45720" rIns="91440" bIns="45720" rtlCol="0"/>
          <a:lstStyle>
            <a:lvl1pPr algn="l">
              <a:defRPr sz="1200"/>
            </a:lvl1pPr>
          </a:lstStyle>
          <a:p>
            <a:r>
              <a:rPr lang="en-US" smtClean="0"/>
              <a:t>Presentation Title Here</a:t>
            </a:r>
            <a:endParaRPr lang="en-US" dirty="0"/>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E48BC8FF-B9D8-43E4-9A96-7C10B01F079A}" type="datetimeFigureOut">
              <a:rPr lang="en-US" smtClean="0"/>
              <a:t>10/4/2019</a:t>
            </a:fld>
            <a:endParaRPr lang="en-US"/>
          </a:p>
        </p:txBody>
      </p:sp>
      <p:sp>
        <p:nvSpPr>
          <p:cNvPr id="4" name="Footer Placeholder 3"/>
          <p:cNvSpPr>
            <a:spLocks noGrp="1"/>
          </p:cNvSpPr>
          <p:nvPr>
            <p:ph type="ftr" sz="quarter" idx="2"/>
          </p:nvPr>
        </p:nvSpPr>
        <p:spPr>
          <a:xfrm>
            <a:off x="2" y="6658443"/>
            <a:ext cx="4029282" cy="350760"/>
          </a:xfrm>
          <a:prstGeom prst="rect">
            <a:avLst/>
          </a:prstGeom>
        </p:spPr>
        <p:txBody>
          <a:bodyPr vert="horz" lIns="91440" tIns="45720" rIns="91440" bIns="45720" rtlCol="0" anchor="b"/>
          <a:lstStyle>
            <a:lvl1pPr algn="l">
              <a:defRPr sz="1200"/>
            </a:lvl1pPr>
          </a:lstStyle>
          <a:p>
            <a:r>
              <a:rPr lang="en-US" smtClean="0"/>
              <a:t>© 2017 Sierra Nevada Corporation. All Rights Reserved.</a:t>
            </a:r>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CCBB363A-C5B4-45D5-810C-D12EA14B4AF8}" type="slidenum">
              <a:rPr lang="en-US" smtClean="0"/>
              <a:t>‹#›</a:t>
            </a:fld>
            <a:endParaRPr lang="en-US"/>
          </a:p>
        </p:txBody>
      </p:sp>
    </p:spTree>
    <p:extLst>
      <p:ext uri="{BB962C8B-B14F-4D97-AF65-F5344CB8AC3E}">
        <p14:creationId xmlns:p14="http://schemas.microsoft.com/office/powerpoint/2010/main" val="28831164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282" cy="350760"/>
          </a:xfrm>
          <a:prstGeom prst="rect">
            <a:avLst/>
          </a:prstGeom>
        </p:spPr>
        <p:txBody>
          <a:bodyPr vert="horz" lIns="91440" tIns="45720" rIns="91440" bIns="45720" rtlCol="0"/>
          <a:lstStyle>
            <a:lvl1pPr algn="l">
              <a:defRPr sz="1200"/>
            </a:lvl1pPr>
          </a:lstStyle>
          <a:p>
            <a:r>
              <a:rPr lang="en-US" smtClean="0"/>
              <a:t>Presentation Title Here</a:t>
            </a:r>
            <a:endParaRPr lang="en-US"/>
          </a:p>
        </p:txBody>
      </p:sp>
      <p:sp>
        <p:nvSpPr>
          <p:cNvPr id="3" name="Date Placeholder 2"/>
          <p:cNvSpPr>
            <a:spLocks noGrp="1"/>
          </p:cNvSpPr>
          <p:nvPr>
            <p:ph type="dt" idx="1"/>
          </p:nvPr>
        </p:nvSpPr>
        <p:spPr>
          <a:xfrm>
            <a:off x="5265014" y="0"/>
            <a:ext cx="4029282" cy="350760"/>
          </a:xfrm>
          <a:prstGeom prst="rect">
            <a:avLst/>
          </a:prstGeom>
        </p:spPr>
        <p:txBody>
          <a:bodyPr vert="horz" lIns="91440" tIns="45720" rIns="91440" bIns="45720" rtlCol="0"/>
          <a:lstStyle>
            <a:lvl1pPr algn="r">
              <a:defRPr sz="1200"/>
            </a:lvl1pPr>
          </a:lstStyle>
          <a:p>
            <a:fld id="{4748D24E-3B7B-4BAC-A1E3-1C1A9FF5F7F2}" type="datetimeFigureOut">
              <a:rPr lang="en-US" smtClean="0"/>
              <a:t>10/4/2019</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482" y="3330420"/>
            <a:ext cx="7435436" cy="31544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6658443"/>
            <a:ext cx="4029282" cy="350760"/>
          </a:xfrm>
          <a:prstGeom prst="rect">
            <a:avLst/>
          </a:prstGeom>
        </p:spPr>
        <p:txBody>
          <a:bodyPr vert="horz" lIns="91440" tIns="45720" rIns="91440" bIns="45720" rtlCol="0" anchor="b"/>
          <a:lstStyle>
            <a:lvl1pPr algn="l">
              <a:defRPr sz="1200"/>
            </a:lvl1pPr>
          </a:lstStyle>
          <a:p>
            <a:r>
              <a:rPr lang="en-US" smtClean="0"/>
              <a:t>© 2017 Sierra Nevada Corporation. All Rights Reserved.</a:t>
            </a:r>
            <a:endParaRPr lang="en-US"/>
          </a:p>
        </p:txBody>
      </p:sp>
      <p:sp>
        <p:nvSpPr>
          <p:cNvPr id="7" name="Slide Number Placeholder 6"/>
          <p:cNvSpPr>
            <a:spLocks noGrp="1"/>
          </p:cNvSpPr>
          <p:nvPr>
            <p:ph type="sldNum" sz="quarter" idx="5"/>
          </p:nvPr>
        </p:nvSpPr>
        <p:spPr>
          <a:xfrm>
            <a:off x="5265014" y="6658443"/>
            <a:ext cx="4029282" cy="350760"/>
          </a:xfrm>
          <a:prstGeom prst="rect">
            <a:avLst/>
          </a:prstGeom>
        </p:spPr>
        <p:txBody>
          <a:bodyPr vert="horz" lIns="91440" tIns="45720" rIns="91440" bIns="45720" rtlCol="0" anchor="b"/>
          <a:lstStyle>
            <a:lvl1pPr algn="r">
              <a:defRPr sz="1200"/>
            </a:lvl1pPr>
          </a:lstStyle>
          <a:p>
            <a:fld id="{4411F13D-3CFA-4025-938D-CE130385099C}" type="slidenum">
              <a:rPr lang="en-US" smtClean="0"/>
              <a:t>‹#›</a:t>
            </a:fld>
            <a:endParaRPr lang="en-US"/>
          </a:p>
        </p:txBody>
      </p:sp>
    </p:spTree>
    <p:extLst>
      <p:ext uri="{BB962C8B-B14F-4D97-AF65-F5344CB8AC3E}">
        <p14:creationId xmlns:p14="http://schemas.microsoft.com/office/powerpoint/2010/main" val="434647255"/>
      </p:ext>
    </p:extLst>
  </p:cSld>
  <p:clrMap bg1="lt1" tx1="dk1" bg2="lt2" tx2="dk2" accent1="accent1" accent2="accent2" accent3="accent3" accent4="accent4" accent5="accent5" accent6="accent6" hlink="hlink" folHlink="folHlink"/>
  <p:hf/>
  <p:notesStyle>
    <a:lvl1pPr marL="0" algn="l" defTabSz="914298" rtl="0" eaLnBrk="1" latinLnBrk="0" hangingPunct="1">
      <a:defRPr sz="1200" kern="1200">
        <a:solidFill>
          <a:schemeClr val="tx1"/>
        </a:solidFill>
        <a:latin typeface="+mn-lt"/>
        <a:ea typeface="+mn-ea"/>
        <a:cs typeface="+mn-cs"/>
      </a:defRPr>
    </a:lvl1pPr>
    <a:lvl2pPr marL="457149" algn="l" defTabSz="914298" rtl="0" eaLnBrk="1" latinLnBrk="0" hangingPunct="1">
      <a:defRPr sz="1200" kern="1200">
        <a:solidFill>
          <a:schemeClr val="tx1"/>
        </a:solidFill>
        <a:latin typeface="+mn-lt"/>
        <a:ea typeface="+mn-ea"/>
        <a:cs typeface="+mn-cs"/>
      </a:defRPr>
    </a:lvl2pPr>
    <a:lvl3pPr marL="914298" algn="l" defTabSz="914298" rtl="0" eaLnBrk="1" latinLnBrk="0" hangingPunct="1">
      <a:defRPr sz="1200" kern="1200">
        <a:solidFill>
          <a:schemeClr val="tx1"/>
        </a:solidFill>
        <a:latin typeface="+mn-lt"/>
        <a:ea typeface="+mn-ea"/>
        <a:cs typeface="+mn-cs"/>
      </a:defRPr>
    </a:lvl3pPr>
    <a:lvl4pPr marL="1371446" algn="l" defTabSz="914298" rtl="0" eaLnBrk="1" latinLnBrk="0" hangingPunct="1">
      <a:defRPr sz="1200" kern="1200">
        <a:solidFill>
          <a:schemeClr val="tx1"/>
        </a:solidFill>
        <a:latin typeface="+mn-lt"/>
        <a:ea typeface="+mn-ea"/>
        <a:cs typeface="+mn-cs"/>
      </a:defRPr>
    </a:lvl4pPr>
    <a:lvl5pPr marL="1828595" algn="l" defTabSz="914298" rtl="0" eaLnBrk="1" latinLnBrk="0" hangingPunct="1">
      <a:defRPr sz="1200" kern="1200">
        <a:solidFill>
          <a:schemeClr val="tx1"/>
        </a:solidFill>
        <a:latin typeface="+mn-lt"/>
        <a:ea typeface="+mn-ea"/>
        <a:cs typeface="+mn-cs"/>
      </a:defRPr>
    </a:lvl5pPr>
    <a:lvl6pPr marL="2285744" algn="l" defTabSz="914298" rtl="0" eaLnBrk="1" latinLnBrk="0" hangingPunct="1">
      <a:defRPr sz="1200" kern="1200">
        <a:solidFill>
          <a:schemeClr val="tx1"/>
        </a:solidFill>
        <a:latin typeface="+mn-lt"/>
        <a:ea typeface="+mn-ea"/>
        <a:cs typeface="+mn-cs"/>
      </a:defRPr>
    </a:lvl6pPr>
    <a:lvl7pPr marL="2742893" algn="l" defTabSz="914298" rtl="0" eaLnBrk="1" latinLnBrk="0" hangingPunct="1">
      <a:defRPr sz="1200" kern="1200">
        <a:solidFill>
          <a:schemeClr val="tx1"/>
        </a:solidFill>
        <a:latin typeface="+mn-lt"/>
        <a:ea typeface="+mn-ea"/>
        <a:cs typeface="+mn-cs"/>
      </a:defRPr>
    </a:lvl7pPr>
    <a:lvl8pPr marL="3200042" algn="l" defTabSz="914298" rtl="0" eaLnBrk="1" latinLnBrk="0" hangingPunct="1">
      <a:defRPr sz="1200" kern="1200">
        <a:solidFill>
          <a:schemeClr val="tx1"/>
        </a:solidFill>
        <a:latin typeface="+mn-lt"/>
        <a:ea typeface="+mn-ea"/>
        <a:cs typeface="+mn-cs"/>
      </a:defRPr>
    </a:lvl8pPr>
    <a:lvl9pPr marL="3657190" algn="l" defTabSz="91429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Title Here</a:t>
            </a:r>
            <a:endParaRPr lang="en-US"/>
          </a:p>
        </p:txBody>
      </p:sp>
      <p:sp>
        <p:nvSpPr>
          <p:cNvPr id="5" name="Date Placeholder 4"/>
          <p:cNvSpPr>
            <a:spLocks noGrp="1"/>
          </p:cNvSpPr>
          <p:nvPr>
            <p:ph type="dt" idx="11"/>
          </p:nvPr>
        </p:nvSpPr>
        <p:spPr/>
        <p:txBody>
          <a:bodyPr/>
          <a:lstStyle/>
          <a:p>
            <a:fld id="{C8FE6C0B-9AE5-4FFA-B8DF-0A5FFECA35C5}" type="datetime1">
              <a:rPr lang="en-US" smtClean="0"/>
              <a:t>10/4/2019</a:t>
            </a:fld>
            <a:endParaRPr lang="en-US"/>
          </a:p>
        </p:txBody>
      </p:sp>
      <p:sp>
        <p:nvSpPr>
          <p:cNvPr id="6" name="Footer Placeholder 5"/>
          <p:cNvSpPr>
            <a:spLocks noGrp="1"/>
          </p:cNvSpPr>
          <p:nvPr>
            <p:ph type="ftr" sz="quarter" idx="12"/>
          </p:nvPr>
        </p:nvSpPr>
        <p:spPr/>
        <p:txBody>
          <a:bodyPr/>
          <a:lstStyle/>
          <a:p>
            <a:r>
              <a:rPr lang="en-US" smtClean="0"/>
              <a:t>© 2017 Sierra Nevada Corporation. All Rights Reserved.</a:t>
            </a:r>
            <a:endParaRPr lang="en-US"/>
          </a:p>
        </p:txBody>
      </p:sp>
      <p:sp>
        <p:nvSpPr>
          <p:cNvPr id="7" name="Slide Number Placeholder 6"/>
          <p:cNvSpPr>
            <a:spLocks noGrp="1"/>
          </p:cNvSpPr>
          <p:nvPr>
            <p:ph type="sldNum" sz="quarter" idx="13"/>
          </p:nvPr>
        </p:nvSpPr>
        <p:spPr/>
        <p:txBody>
          <a:bodyPr/>
          <a:lstStyle/>
          <a:p>
            <a:fld id="{4411F13D-3CFA-4025-938D-CE130385099C}" type="slidenum">
              <a:rPr lang="en-US" smtClean="0"/>
              <a:t>2</a:t>
            </a:fld>
            <a:endParaRPr lang="en-US"/>
          </a:p>
        </p:txBody>
      </p:sp>
    </p:spTree>
    <p:extLst>
      <p:ext uri="{BB962C8B-B14F-4D97-AF65-F5344CB8AC3E}">
        <p14:creationId xmlns:p14="http://schemas.microsoft.com/office/powerpoint/2010/main" val="3392107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50+ years of experience with over 3000 employees</a:t>
            </a:r>
          </a:p>
          <a:p>
            <a:endParaRPr lang="en-US" dirty="0"/>
          </a:p>
        </p:txBody>
      </p:sp>
      <p:sp>
        <p:nvSpPr>
          <p:cNvPr id="4" name="Header Placeholder 3"/>
          <p:cNvSpPr>
            <a:spLocks noGrp="1"/>
          </p:cNvSpPr>
          <p:nvPr>
            <p:ph type="hdr" sz="quarter" idx="10"/>
          </p:nvPr>
        </p:nvSpPr>
        <p:spPr/>
        <p:txBody>
          <a:bodyPr/>
          <a:lstStyle/>
          <a:p>
            <a:r>
              <a:rPr lang="en-US" smtClean="0"/>
              <a:t>Presentation Title Here</a:t>
            </a:r>
            <a:endParaRPr lang="en-US"/>
          </a:p>
        </p:txBody>
      </p:sp>
      <p:sp>
        <p:nvSpPr>
          <p:cNvPr id="5" name="Date Placeholder 4"/>
          <p:cNvSpPr>
            <a:spLocks noGrp="1"/>
          </p:cNvSpPr>
          <p:nvPr>
            <p:ph type="dt" idx="11"/>
          </p:nvPr>
        </p:nvSpPr>
        <p:spPr/>
        <p:txBody>
          <a:bodyPr/>
          <a:lstStyle/>
          <a:p>
            <a:fld id="{9B4C732F-8E93-4BEB-B270-8F12FB21CA2A}" type="datetime1">
              <a:rPr lang="en-US" smtClean="0"/>
              <a:t>10/4/2019</a:t>
            </a:fld>
            <a:endParaRPr lang="en-US"/>
          </a:p>
        </p:txBody>
      </p:sp>
      <p:sp>
        <p:nvSpPr>
          <p:cNvPr id="6" name="Footer Placeholder 5"/>
          <p:cNvSpPr>
            <a:spLocks noGrp="1"/>
          </p:cNvSpPr>
          <p:nvPr>
            <p:ph type="ftr" sz="quarter" idx="12"/>
          </p:nvPr>
        </p:nvSpPr>
        <p:spPr/>
        <p:txBody>
          <a:bodyPr/>
          <a:lstStyle/>
          <a:p>
            <a:r>
              <a:rPr lang="en-US" smtClean="0"/>
              <a:t>© 2017 Sierra Nevada Corporation. All Rights Reserved.</a:t>
            </a:r>
            <a:endParaRPr lang="en-US"/>
          </a:p>
        </p:txBody>
      </p:sp>
      <p:sp>
        <p:nvSpPr>
          <p:cNvPr id="7" name="Slide Number Placeholder 6"/>
          <p:cNvSpPr>
            <a:spLocks noGrp="1"/>
          </p:cNvSpPr>
          <p:nvPr>
            <p:ph type="sldNum" sz="quarter" idx="13"/>
          </p:nvPr>
        </p:nvSpPr>
        <p:spPr/>
        <p:txBody>
          <a:bodyPr/>
          <a:lstStyle/>
          <a:p>
            <a:fld id="{4411F13D-3CFA-4025-938D-CE130385099C}" type="slidenum">
              <a:rPr lang="en-US" smtClean="0"/>
              <a:t>4</a:t>
            </a:fld>
            <a:endParaRPr lang="en-US"/>
          </a:p>
        </p:txBody>
      </p:sp>
    </p:spTree>
    <p:extLst>
      <p:ext uri="{BB962C8B-B14F-4D97-AF65-F5344CB8AC3E}">
        <p14:creationId xmlns:p14="http://schemas.microsoft.com/office/powerpoint/2010/main" val="3944441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Presentation Title Here</a:t>
            </a:r>
            <a:endParaRPr lang="en-US"/>
          </a:p>
        </p:txBody>
      </p:sp>
      <p:sp>
        <p:nvSpPr>
          <p:cNvPr id="5" name="Date Placeholder 4"/>
          <p:cNvSpPr>
            <a:spLocks noGrp="1"/>
          </p:cNvSpPr>
          <p:nvPr>
            <p:ph type="dt" idx="11"/>
          </p:nvPr>
        </p:nvSpPr>
        <p:spPr/>
        <p:txBody>
          <a:bodyPr/>
          <a:lstStyle/>
          <a:p>
            <a:fld id="{C8FE6C0B-9AE5-4FFA-B8DF-0A5FFECA35C5}" type="datetime1">
              <a:rPr lang="en-US" smtClean="0"/>
              <a:t>10/4/2019</a:t>
            </a:fld>
            <a:endParaRPr lang="en-US"/>
          </a:p>
        </p:txBody>
      </p:sp>
      <p:sp>
        <p:nvSpPr>
          <p:cNvPr id="6" name="Footer Placeholder 5"/>
          <p:cNvSpPr>
            <a:spLocks noGrp="1"/>
          </p:cNvSpPr>
          <p:nvPr>
            <p:ph type="ftr" sz="quarter" idx="12"/>
          </p:nvPr>
        </p:nvSpPr>
        <p:spPr/>
        <p:txBody>
          <a:bodyPr/>
          <a:lstStyle/>
          <a:p>
            <a:r>
              <a:rPr lang="en-US" smtClean="0"/>
              <a:t>© 2017 Sierra Nevada Corporation. All Rights Reserved.</a:t>
            </a:r>
            <a:endParaRPr lang="en-US"/>
          </a:p>
        </p:txBody>
      </p:sp>
      <p:sp>
        <p:nvSpPr>
          <p:cNvPr id="7" name="Slide Number Placeholder 6"/>
          <p:cNvSpPr>
            <a:spLocks noGrp="1"/>
          </p:cNvSpPr>
          <p:nvPr>
            <p:ph type="sldNum" sz="quarter" idx="13"/>
          </p:nvPr>
        </p:nvSpPr>
        <p:spPr/>
        <p:txBody>
          <a:bodyPr/>
          <a:lstStyle/>
          <a:p>
            <a:fld id="{4411F13D-3CFA-4025-938D-CE130385099C}" type="slidenum">
              <a:rPr lang="en-US" smtClean="0"/>
              <a:t>5</a:t>
            </a:fld>
            <a:endParaRPr lang="en-US"/>
          </a:p>
        </p:txBody>
      </p:sp>
    </p:spTree>
    <p:extLst>
      <p:ext uri="{BB962C8B-B14F-4D97-AF65-F5344CB8AC3E}">
        <p14:creationId xmlns:p14="http://schemas.microsoft.com/office/powerpoint/2010/main" val="3444966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Dream Chas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p:nvPr>
        </p:nvSpPr>
        <p:spPr>
          <a:xfrm>
            <a:off x="228600" y="3943350"/>
            <a:ext cx="8686800" cy="381000"/>
          </a:xfrm>
          <a:prstGeom prst="rect">
            <a:avLst/>
          </a:prstGeom>
        </p:spPr>
        <p:txBody>
          <a:bodyPr lIns="91430" tIns="45714" rIns="91430" bIns="45714"/>
          <a:lstStyle>
            <a:lvl1pPr>
              <a:defRPr sz="1600"/>
            </a:lvl1pPr>
          </a:lstStyle>
          <a:p>
            <a:pPr lvl="0"/>
            <a:r>
              <a:rPr lang="en-US" smtClean="0"/>
              <a:t>Edit Master text styles</a:t>
            </a:r>
          </a:p>
        </p:txBody>
      </p:sp>
      <p:sp>
        <p:nvSpPr>
          <p:cNvPr id="5" name="Title 1"/>
          <p:cNvSpPr>
            <a:spLocks noGrp="1"/>
          </p:cNvSpPr>
          <p:nvPr>
            <p:ph type="title"/>
          </p:nvPr>
        </p:nvSpPr>
        <p:spPr>
          <a:xfrm>
            <a:off x="228600" y="3562350"/>
            <a:ext cx="8686800" cy="381000"/>
          </a:xfrm>
          <a:prstGeom prst="rect">
            <a:avLst/>
          </a:prstGeom>
        </p:spPr>
        <p:txBody>
          <a:bodyPr/>
          <a:lstStyle>
            <a:lvl1pPr>
              <a:defRPr sz="20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5102802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731926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3326684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rmAutofit/>
          </a:bodyPr>
          <a:lstStyle>
            <a:lvl1pPr algn="l">
              <a:defRPr sz="2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49" indent="0">
              <a:buNone/>
              <a:defRPr sz="1800">
                <a:solidFill>
                  <a:schemeClr val="tx1">
                    <a:tint val="75000"/>
                  </a:schemeClr>
                </a:solidFill>
              </a:defRPr>
            </a:lvl2pPr>
            <a:lvl3pPr marL="914298" indent="0">
              <a:buNone/>
              <a:defRPr sz="1600">
                <a:solidFill>
                  <a:schemeClr val="tx1">
                    <a:tint val="75000"/>
                  </a:schemeClr>
                </a:solidFill>
              </a:defRPr>
            </a:lvl3pPr>
            <a:lvl4pPr marL="1371446" indent="0">
              <a:buNone/>
              <a:defRPr sz="1400">
                <a:solidFill>
                  <a:schemeClr val="tx1">
                    <a:tint val="75000"/>
                  </a:schemeClr>
                </a:solidFill>
              </a:defRPr>
            </a:lvl4pPr>
            <a:lvl5pPr marL="1828595" indent="0">
              <a:buNone/>
              <a:defRPr sz="1400">
                <a:solidFill>
                  <a:schemeClr val="tx1">
                    <a:tint val="75000"/>
                  </a:schemeClr>
                </a:solidFill>
              </a:defRPr>
            </a:lvl5pPr>
            <a:lvl6pPr marL="2285744" indent="0">
              <a:buNone/>
              <a:defRPr sz="1400">
                <a:solidFill>
                  <a:schemeClr val="tx1">
                    <a:tint val="75000"/>
                  </a:schemeClr>
                </a:solidFill>
              </a:defRPr>
            </a:lvl6pPr>
            <a:lvl7pPr marL="2742893" indent="0">
              <a:buNone/>
              <a:defRPr sz="1400">
                <a:solidFill>
                  <a:schemeClr val="tx1">
                    <a:tint val="75000"/>
                  </a:schemeClr>
                </a:solidFill>
              </a:defRPr>
            </a:lvl7pPr>
            <a:lvl8pPr marL="3200042" indent="0">
              <a:buNone/>
              <a:defRPr sz="1400">
                <a:solidFill>
                  <a:schemeClr val="tx1">
                    <a:tint val="75000"/>
                  </a:schemeClr>
                </a:solidFill>
              </a:defRPr>
            </a:lvl8pPr>
            <a:lvl9pPr marL="365719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4997408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309389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932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114300"/>
            <a:ext cx="2667000" cy="571500"/>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6096000" cy="4743450"/>
          </a:xfrm>
        </p:spPr>
        <p:txBody>
          <a:bodyPr/>
          <a:lstStyle>
            <a:lvl1pPr marL="0" indent="0">
              <a:buNone/>
              <a:defRPr sz="3200"/>
            </a:lvl1pPr>
            <a:lvl2pPr marL="457149" indent="0">
              <a:buNone/>
              <a:defRPr sz="2800"/>
            </a:lvl2pPr>
            <a:lvl3pPr marL="914298" indent="0">
              <a:buNone/>
              <a:defRPr sz="2400"/>
            </a:lvl3pPr>
            <a:lvl4pPr marL="1371446" indent="0">
              <a:buNone/>
              <a:defRPr sz="2000"/>
            </a:lvl4pPr>
            <a:lvl5pPr marL="1828595" indent="0">
              <a:buNone/>
              <a:defRPr sz="2000"/>
            </a:lvl5pPr>
            <a:lvl6pPr marL="2285744" indent="0">
              <a:buNone/>
              <a:defRPr sz="2000"/>
            </a:lvl6pPr>
            <a:lvl7pPr marL="2742893" indent="0">
              <a:buNone/>
              <a:defRPr sz="2000"/>
            </a:lvl7pPr>
            <a:lvl8pPr marL="3200042" indent="0">
              <a:buNone/>
              <a:defRPr sz="2000"/>
            </a:lvl8pPr>
            <a:lvl9pPr marL="365719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24600" y="742950"/>
            <a:ext cx="2667000" cy="3886200"/>
          </a:xfrm>
        </p:spPr>
        <p:txBody>
          <a:bodyPr/>
          <a:lstStyle>
            <a:lvl1pPr marL="0" indent="0">
              <a:buNone/>
              <a:defRPr sz="1400"/>
            </a:lvl1pPr>
            <a:lvl2pPr marL="457149" indent="0">
              <a:buNone/>
              <a:defRPr sz="1200"/>
            </a:lvl2pPr>
            <a:lvl3pPr marL="914298" indent="0">
              <a:buNone/>
              <a:defRPr sz="1000"/>
            </a:lvl3pPr>
            <a:lvl4pPr marL="1371446" indent="0">
              <a:buNone/>
              <a:defRPr sz="900"/>
            </a:lvl4pPr>
            <a:lvl5pPr marL="1828595" indent="0">
              <a:buNone/>
              <a:defRPr sz="900"/>
            </a:lvl5pPr>
            <a:lvl6pPr marL="2285744" indent="0">
              <a:buNone/>
              <a:defRPr sz="900"/>
            </a:lvl6pPr>
            <a:lvl7pPr marL="2742893" indent="0">
              <a:buNone/>
              <a:defRPr sz="900"/>
            </a:lvl7pPr>
            <a:lvl8pPr marL="3200042" indent="0">
              <a:buNone/>
              <a:defRPr sz="900"/>
            </a:lvl8pPr>
            <a:lvl9pPr marL="3657190" indent="0">
              <a:buNone/>
              <a:defRPr sz="900"/>
            </a:lvl9pPr>
          </a:lstStyle>
          <a:p>
            <a:pPr lvl="0"/>
            <a:r>
              <a:rPr lang="en-US" smtClean="0"/>
              <a:t>Click to edit Master text styles</a:t>
            </a:r>
          </a:p>
        </p:txBody>
      </p:sp>
    </p:spTree>
    <p:extLst>
      <p:ext uri="{BB962C8B-B14F-4D97-AF65-F5344CB8AC3E}">
        <p14:creationId xmlns:p14="http://schemas.microsoft.com/office/powerpoint/2010/main" val="389133503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ey">
    <p:bg>
      <p:bgPr>
        <a:solidFill>
          <a:schemeClr val="tx1">
            <a:lumMod val="85000"/>
            <a:lumOff val="1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564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003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2692281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rmAutofit/>
          </a:bodyPr>
          <a:lstStyle>
            <a:lvl1pPr algn="l">
              <a:defRPr sz="2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49" indent="0">
              <a:buNone/>
              <a:defRPr sz="1800">
                <a:solidFill>
                  <a:schemeClr val="tx1">
                    <a:tint val="75000"/>
                  </a:schemeClr>
                </a:solidFill>
              </a:defRPr>
            </a:lvl2pPr>
            <a:lvl3pPr marL="914298" indent="0">
              <a:buNone/>
              <a:defRPr sz="1600">
                <a:solidFill>
                  <a:schemeClr val="tx1">
                    <a:tint val="75000"/>
                  </a:schemeClr>
                </a:solidFill>
              </a:defRPr>
            </a:lvl3pPr>
            <a:lvl4pPr marL="1371446" indent="0">
              <a:buNone/>
              <a:defRPr sz="1400">
                <a:solidFill>
                  <a:schemeClr val="tx1">
                    <a:tint val="75000"/>
                  </a:schemeClr>
                </a:solidFill>
              </a:defRPr>
            </a:lvl4pPr>
            <a:lvl5pPr marL="1828595" indent="0">
              <a:buNone/>
              <a:defRPr sz="1400">
                <a:solidFill>
                  <a:schemeClr val="tx1">
                    <a:tint val="75000"/>
                  </a:schemeClr>
                </a:solidFill>
              </a:defRPr>
            </a:lvl5pPr>
            <a:lvl6pPr marL="2285744" indent="0">
              <a:buNone/>
              <a:defRPr sz="1400">
                <a:solidFill>
                  <a:schemeClr val="tx1">
                    <a:tint val="75000"/>
                  </a:schemeClr>
                </a:solidFill>
              </a:defRPr>
            </a:lvl6pPr>
            <a:lvl7pPr marL="2742893" indent="0">
              <a:buNone/>
              <a:defRPr sz="1400">
                <a:solidFill>
                  <a:schemeClr val="tx1">
                    <a:tint val="75000"/>
                  </a:schemeClr>
                </a:solidFill>
              </a:defRPr>
            </a:lvl7pPr>
            <a:lvl8pPr marL="3200042" indent="0">
              <a:buNone/>
              <a:defRPr sz="1400">
                <a:solidFill>
                  <a:schemeClr val="tx1">
                    <a:tint val="75000"/>
                  </a:schemeClr>
                </a:solidFill>
              </a:defRPr>
            </a:lvl8pPr>
            <a:lvl9pPr marL="365719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6748619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a2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28600" y="3943350"/>
            <a:ext cx="8686800" cy="381000"/>
          </a:xfrm>
          <a:prstGeom prst="rect">
            <a:avLst/>
          </a:prstGeom>
        </p:spPr>
        <p:txBody>
          <a:bodyPr lIns="91430" tIns="45714" rIns="91430" bIns="45714"/>
          <a:lstStyle>
            <a:lvl1pPr>
              <a:defRPr sz="1600"/>
            </a:lvl1pPr>
          </a:lstStyle>
          <a:p>
            <a:pPr lvl="0"/>
            <a:r>
              <a:rPr lang="en-US" smtClean="0"/>
              <a:t>Edit Master text styles</a:t>
            </a:r>
          </a:p>
        </p:txBody>
      </p:sp>
      <p:sp>
        <p:nvSpPr>
          <p:cNvPr id="2" name="Title 1"/>
          <p:cNvSpPr>
            <a:spLocks noGrp="1"/>
          </p:cNvSpPr>
          <p:nvPr>
            <p:ph type="title"/>
          </p:nvPr>
        </p:nvSpPr>
        <p:spPr>
          <a:xfrm>
            <a:off x="228600" y="3562350"/>
            <a:ext cx="8686800" cy="381000"/>
          </a:xfrm>
          <a:prstGeom prst="rect">
            <a:avLst/>
          </a:prstGeom>
        </p:spPr>
        <p:txBody>
          <a:bodyPr/>
          <a:lstStyle>
            <a:lvl1pPr>
              <a:defRPr sz="20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262714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809410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4168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114300"/>
            <a:ext cx="2667000" cy="571500"/>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6096000" cy="4743450"/>
          </a:xfrm>
        </p:spPr>
        <p:txBody>
          <a:bodyPr/>
          <a:lstStyle>
            <a:lvl1pPr marL="0" indent="0">
              <a:buNone/>
              <a:defRPr sz="3200"/>
            </a:lvl1pPr>
            <a:lvl2pPr marL="457149" indent="0">
              <a:buNone/>
              <a:defRPr sz="2800"/>
            </a:lvl2pPr>
            <a:lvl3pPr marL="914298" indent="0">
              <a:buNone/>
              <a:defRPr sz="2400"/>
            </a:lvl3pPr>
            <a:lvl4pPr marL="1371446" indent="0">
              <a:buNone/>
              <a:defRPr sz="2000"/>
            </a:lvl4pPr>
            <a:lvl5pPr marL="1828595" indent="0">
              <a:buNone/>
              <a:defRPr sz="2000"/>
            </a:lvl5pPr>
            <a:lvl6pPr marL="2285744" indent="0">
              <a:buNone/>
              <a:defRPr sz="2000"/>
            </a:lvl6pPr>
            <a:lvl7pPr marL="2742893" indent="0">
              <a:buNone/>
              <a:defRPr sz="2000"/>
            </a:lvl7pPr>
            <a:lvl8pPr marL="3200042" indent="0">
              <a:buNone/>
              <a:defRPr sz="2000"/>
            </a:lvl8pPr>
            <a:lvl9pPr marL="365719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24600" y="742950"/>
            <a:ext cx="2667000" cy="3886200"/>
          </a:xfrm>
        </p:spPr>
        <p:txBody>
          <a:bodyPr/>
          <a:lstStyle>
            <a:lvl1pPr marL="0" indent="0">
              <a:buNone/>
              <a:defRPr sz="1400"/>
            </a:lvl1pPr>
            <a:lvl2pPr marL="457149" indent="0">
              <a:buNone/>
              <a:defRPr sz="1200"/>
            </a:lvl2pPr>
            <a:lvl3pPr marL="914298" indent="0">
              <a:buNone/>
              <a:defRPr sz="1000"/>
            </a:lvl3pPr>
            <a:lvl4pPr marL="1371446" indent="0">
              <a:buNone/>
              <a:defRPr sz="900"/>
            </a:lvl4pPr>
            <a:lvl5pPr marL="1828595" indent="0">
              <a:buNone/>
              <a:defRPr sz="900"/>
            </a:lvl5pPr>
            <a:lvl6pPr marL="2285744" indent="0">
              <a:buNone/>
              <a:defRPr sz="900"/>
            </a:lvl6pPr>
            <a:lvl7pPr marL="2742893" indent="0">
              <a:buNone/>
              <a:defRPr sz="900"/>
            </a:lvl7pPr>
            <a:lvl8pPr marL="3200042" indent="0">
              <a:buNone/>
              <a:defRPr sz="900"/>
            </a:lvl8pPr>
            <a:lvl9pPr marL="3657190" indent="0">
              <a:buNone/>
              <a:defRPr sz="900"/>
            </a:lvl9pPr>
          </a:lstStyle>
          <a:p>
            <a:pPr lvl="0"/>
            <a:r>
              <a:rPr lang="en-US" smtClean="0"/>
              <a:t>Click to edit Master text styles</a:t>
            </a:r>
          </a:p>
        </p:txBody>
      </p:sp>
    </p:spTree>
    <p:extLst>
      <p:ext uri="{BB962C8B-B14F-4D97-AF65-F5344CB8AC3E}">
        <p14:creationId xmlns:p14="http://schemas.microsoft.com/office/powerpoint/2010/main" val="2644267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ey">
    <p:bg>
      <p:bgPr>
        <a:solidFill>
          <a:schemeClr val="tx1">
            <a:lumMod val="85000"/>
            <a:lumOff val="1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363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03006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2909517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rmAutofit/>
          </a:bodyPr>
          <a:lstStyle>
            <a:lvl1pPr algn="l">
              <a:defRPr sz="2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49" indent="0">
              <a:buNone/>
              <a:defRPr sz="1800">
                <a:solidFill>
                  <a:schemeClr val="tx1">
                    <a:tint val="75000"/>
                  </a:schemeClr>
                </a:solidFill>
              </a:defRPr>
            </a:lvl2pPr>
            <a:lvl3pPr marL="914298" indent="0">
              <a:buNone/>
              <a:defRPr sz="1600">
                <a:solidFill>
                  <a:schemeClr val="tx1">
                    <a:tint val="75000"/>
                  </a:schemeClr>
                </a:solidFill>
              </a:defRPr>
            </a:lvl3pPr>
            <a:lvl4pPr marL="1371446" indent="0">
              <a:buNone/>
              <a:defRPr sz="1400">
                <a:solidFill>
                  <a:schemeClr val="tx1">
                    <a:tint val="75000"/>
                  </a:schemeClr>
                </a:solidFill>
              </a:defRPr>
            </a:lvl4pPr>
            <a:lvl5pPr marL="1828595" indent="0">
              <a:buNone/>
              <a:defRPr sz="1400">
                <a:solidFill>
                  <a:schemeClr val="tx1">
                    <a:tint val="75000"/>
                  </a:schemeClr>
                </a:solidFill>
              </a:defRPr>
            </a:lvl5pPr>
            <a:lvl6pPr marL="2285744" indent="0">
              <a:buNone/>
              <a:defRPr sz="1400">
                <a:solidFill>
                  <a:schemeClr val="tx1">
                    <a:tint val="75000"/>
                  </a:schemeClr>
                </a:solidFill>
              </a:defRPr>
            </a:lvl6pPr>
            <a:lvl7pPr marL="2742893" indent="0">
              <a:buNone/>
              <a:defRPr sz="1400">
                <a:solidFill>
                  <a:schemeClr val="tx1">
                    <a:tint val="75000"/>
                  </a:schemeClr>
                </a:solidFill>
              </a:defRPr>
            </a:lvl7pPr>
            <a:lvl8pPr marL="3200042" indent="0">
              <a:buNone/>
              <a:defRPr sz="1400">
                <a:solidFill>
                  <a:schemeClr val="tx1">
                    <a:tint val="75000"/>
                  </a:schemeClr>
                </a:solidFill>
              </a:defRPr>
            </a:lvl8pPr>
            <a:lvl9pPr marL="365719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29171942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625325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77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114300"/>
            <a:ext cx="2667000" cy="571500"/>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6096000" cy="4743450"/>
          </a:xfrm>
        </p:spPr>
        <p:txBody>
          <a:bodyPr/>
          <a:lstStyle>
            <a:lvl1pPr marL="0" indent="0">
              <a:buNone/>
              <a:defRPr sz="3200"/>
            </a:lvl1pPr>
            <a:lvl2pPr marL="457149" indent="0">
              <a:buNone/>
              <a:defRPr sz="2800"/>
            </a:lvl2pPr>
            <a:lvl3pPr marL="914298" indent="0">
              <a:buNone/>
              <a:defRPr sz="2400"/>
            </a:lvl3pPr>
            <a:lvl4pPr marL="1371446" indent="0">
              <a:buNone/>
              <a:defRPr sz="2000"/>
            </a:lvl4pPr>
            <a:lvl5pPr marL="1828595" indent="0">
              <a:buNone/>
              <a:defRPr sz="2000"/>
            </a:lvl5pPr>
            <a:lvl6pPr marL="2285744" indent="0">
              <a:buNone/>
              <a:defRPr sz="2000"/>
            </a:lvl6pPr>
            <a:lvl7pPr marL="2742893" indent="0">
              <a:buNone/>
              <a:defRPr sz="2000"/>
            </a:lvl7pPr>
            <a:lvl8pPr marL="3200042" indent="0">
              <a:buNone/>
              <a:defRPr sz="2000"/>
            </a:lvl8pPr>
            <a:lvl9pPr marL="365719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24600" y="742950"/>
            <a:ext cx="2667000" cy="3886200"/>
          </a:xfrm>
        </p:spPr>
        <p:txBody>
          <a:bodyPr/>
          <a:lstStyle>
            <a:lvl1pPr marL="0" indent="0">
              <a:buNone/>
              <a:defRPr sz="1400"/>
            </a:lvl1pPr>
            <a:lvl2pPr marL="457149" indent="0">
              <a:buNone/>
              <a:defRPr sz="1200"/>
            </a:lvl2pPr>
            <a:lvl3pPr marL="914298" indent="0">
              <a:buNone/>
              <a:defRPr sz="1000"/>
            </a:lvl3pPr>
            <a:lvl4pPr marL="1371446" indent="0">
              <a:buNone/>
              <a:defRPr sz="900"/>
            </a:lvl4pPr>
            <a:lvl5pPr marL="1828595" indent="0">
              <a:buNone/>
              <a:defRPr sz="900"/>
            </a:lvl5pPr>
            <a:lvl6pPr marL="2285744" indent="0">
              <a:buNone/>
              <a:defRPr sz="900"/>
            </a:lvl6pPr>
            <a:lvl7pPr marL="2742893" indent="0">
              <a:buNone/>
              <a:defRPr sz="900"/>
            </a:lvl7pPr>
            <a:lvl8pPr marL="3200042" indent="0">
              <a:buNone/>
              <a:defRPr sz="900"/>
            </a:lvl8pPr>
            <a:lvl9pPr marL="3657190" indent="0">
              <a:buNone/>
              <a:defRPr sz="900"/>
            </a:lvl9pPr>
          </a:lstStyle>
          <a:p>
            <a:pPr lvl="0"/>
            <a:r>
              <a:rPr lang="en-US" smtClean="0"/>
              <a:t>Click to edit Master text styles</a:t>
            </a:r>
          </a:p>
        </p:txBody>
      </p:sp>
    </p:spTree>
    <p:extLst>
      <p:ext uri="{BB962C8B-B14F-4D97-AF65-F5344CB8AC3E}">
        <p14:creationId xmlns:p14="http://schemas.microsoft.com/office/powerpoint/2010/main" val="1931561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ME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p:nvPr>
        </p:nvSpPr>
        <p:spPr>
          <a:xfrm>
            <a:off x="228600" y="3943350"/>
            <a:ext cx="8686800" cy="381000"/>
          </a:xfrm>
          <a:prstGeom prst="rect">
            <a:avLst/>
          </a:prstGeom>
        </p:spPr>
        <p:txBody>
          <a:bodyPr lIns="91430" tIns="45714" rIns="91430" bIns="45714"/>
          <a:lstStyle>
            <a:lvl1pPr>
              <a:defRPr sz="1600"/>
            </a:lvl1pPr>
          </a:lstStyle>
          <a:p>
            <a:pPr lvl="0"/>
            <a:r>
              <a:rPr lang="en-US" smtClean="0"/>
              <a:t>Edit Master text styles</a:t>
            </a:r>
          </a:p>
        </p:txBody>
      </p:sp>
      <p:sp>
        <p:nvSpPr>
          <p:cNvPr id="5" name="Title 1"/>
          <p:cNvSpPr>
            <a:spLocks noGrp="1"/>
          </p:cNvSpPr>
          <p:nvPr>
            <p:ph type="title"/>
          </p:nvPr>
        </p:nvSpPr>
        <p:spPr>
          <a:xfrm>
            <a:off x="228600" y="3562350"/>
            <a:ext cx="8686800" cy="381000"/>
          </a:xfrm>
          <a:prstGeom prst="rect">
            <a:avLst/>
          </a:prstGeom>
        </p:spPr>
        <p:txBody>
          <a:bodyPr/>
          <a:lstStyle>
            <a:lvl1pPr>
              <a:defRPr sz="20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70332056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ey">
    <p:bg>
      <p:bgPr>
        <a:solidFill>
          <a:schemeClr val="tx1">
            <a:lumMod val="85000"/>
            <a:lumOff val="1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668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4882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3401779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rmAutofit/>
          </a:bodyPr>
          <a:lstStyle>
            <a:lvl1pPr algn="l">
              <a:defRPr sz="2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49" indent="0">
              <a:buNone/>
              <a:defRPr sz="1800">
                <a:solidFill>
                  <a:schemeClr val="tx1">
                    <a:tint val="75000"/>
                  </a:schemeClr>
                </a:solidFill>
              </a:defRPr>
            </a:lvl2pPr>
            <a:lvl3pPr marL="914298" indent="0">
              <a:buNone/>
              <a:defRPr sz="1600">
                <a:solidFill>
                  <a:schemeClr val="tx1">
                    <a:tint val="75000"/>
                  </a:schemeClr>
                </a:solidFill>
              </a:defRPr>
            </a:lvl3pPr>
            <a:lvl4pPr marL="1371446" indent="0">
              <a:buNone/>
              <a:defRPr sz="1400">
                <a:solidFill>
                  <a:schemeClr val="tx1">
                    <a:tint val="75000"/>
                  </a:schemeClr>
                </a:solidFill>
              </a:defRPr>
            </a:lvl4pPr>
            <a:lvl5pPr marL="1828595" indent="0">
              <a:buNone/>
              <a:defRPr sz="1400">
                <a:solidFill>
                  <a:schemeClr val="tx1">
                    <a:tint val="75000"/>
                  </a:schemeClr>
                </a:solidFill>
              </a:defRPr>
            </a:lvl5pPr>
            <a:lvl6pPr marL="2285744" indent="0">
              <a:buNone/>
              <a:defRPr sz="1400">
                <a:solidFill>
                  <a:schemeClr val="tx1">
                    <a:tint val="75000"/>
                  </a:schemeClr>
                </a:solidFill>
              </a:defRPr>
            </a:lvl6pPr>
            <a:lvl7pPr marL="2742893" indent="0">
              <a:buNone/>
              <a:defRPr sz="1400">
                <a:solidFill>
                  <a:schemeClr val="tx1">
                    <a:tint val="75000"/>
                  </a:schemeClr>
                </a:solidFill>
              </a:defRPr>
            </a:lvl7pPr>
            <a:lvl8pPr marL="3200042" indent="0">
              <a:buNone/>
              <a:defRPr sz="1400">
                <a:solidFill>
                  <a:schemeClr val="tx1">
                    <a:tint val="75000"/>
                  </a:schemeClr>
                </a:solidFill>
              </a:defRPr>
            </a:lvl8pPr>
            <a:lvl9pPr marL="365719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0348092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3289166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9689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114300"/>
            <a:ext cx="2667000" cy="571500"/>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6096000" cy="4743450"/>
          </a:xfrm>
        </p:spPr>
        <p:txBody>
          <a:bodyPr/>
          <a:lstStyle>
            <a:lvl1pPr marL="0" indent="0">
              <a:buNone/>
              <a:defRPr sz="3200"/>
            </a:lvl1pPr>
            <a:lvl2pPr marL="457149" indent="0">
              <a:buNone/>
              <a:defRPr sz="2800"/>
            </a:lvl2pPr>
            <a:lvl3pPr marL="914298" indent="0">
              <a:buNone/>
              <a:defRPr sz="2400"/>
            </a:lvl3pPr>
            <a:lvl4pPr marL="1371446" indent="0">
              <a:buNone/>
              <a:defRPr sz="2000"/>
            </a:lvl4pPr>
            <a:lvl5pPr marL="1828595" indent="0">
              <a:buNone/>
              <a:defRPr sz="2000"/>
            </a:lvl5pPr>
            <a:lvl6pPr marL="2285744" indent="0">
              <a:buNone/>
              <a:defRPr sz="2000"/>
            </a:lvl6pPr>
            <a:lvl7pPr marL="2742893" indent="0">
              <a:buNone/>
              <a:defRPr sz="2000"/>
            </a:lvl7pPr>
            <a:lvl8pPr marL="3200042" indent="0">
              <a:buNone/>
              <a:defRPr sz="2000"/>
            </a:lvl8pPr>
            <a:lvl9pPr marL="365719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24600" y="742950"/>
            <a:ext cx="2667000" cy="3886200"/>
          </a:xfrm>
        </p:spPr>
        <p:txBody>
          <a:bodyPr/>
          <a:lstStyle>
            <a:lvl1pPr marL="0" indent="0">
              <a:buNone/>
              <a:defRPr sz="1400"/>
            </a:lvl1pPr>
            <a:lvl2pPr marL="457149" indent="0">
              <a:buNone/>
              <a:defRPr sz="1200"/>
            </a:lvl2pPr>
            <a:lvl3pPr marL="914298" indent="0">
              <a:buNone/>
              <a:defRPr sz="1000"/>
            </a:lvl3pPr>
            <a:lvl4pPr marL="1371446" indent="0">
              <a:buNone/>
              <a:defRPr sz="900"/>
            </a:lvl4pPr>
            <a:lvl5pPr marL="1828595" indent="0">
              <a:buNone/>
              <a:defRPr sz="900"/>
            </a:lvl5pPr>
            <a:lvl6pPr marL="2285744" indent="0">
              <a:buNone/>
              <a:defRPr sz="900"/>
            </a:lvl6pPr>
            <a:lvl7pPr marL="2742893" indent="0">
              <a:buNone/>
              <a:defRPr sz="900"/>
            </a:lvl7pPr>
            <a:lvl8pPr marL="3200042" indent="0">
              <a:buNone/>
              <a:defRPr sz="900"/>
            </a:lvl8pPr>
            <a:lvl9pPr marL="3657190" indent="0">
              <a:buNone/>
              <a:defRPr sz="900"/>
            </a:lvl9pPr>
          </a:lstStyle>
          <a:p>
            <a:pPr lvl="0"/>
            <a:r>
              <a:rPr lang="en-US" smtClean="0"/>
              <a:t>Click to edit Master text styles</a:t>
            </a:r>
          </a:p>
        </p:txBody>
      </p:sp>
    </p:spTree>
    <p:extLst>
      <p:ext uri="{BB962C8B-B14F-4D97-AF65-F5344CB8AC3E}">
        <p14:creationId xmlns:p14="http://schemas.microsoft.com/office/powerpoint/2010/main" val="4086952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ey">
    <p:bg>
      <p:bgPr>
        <a:solidFill>
          <a:schemeClr val="tx1">
            <a:lumMod val="85000"/>
            <a:lumOff val="1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4947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853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175015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2800" b="1" cap="all">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49" indent="0">
              <a:buNone/>
              <a:defRPr sz="1800">
                <a:solidFill>
                  <a:schemeClr val="tx1">
                    <a:tint val="75000"/>
                  </a:schemeClr>
                </a:solidFill>
              </a:defRPr>
            </a:lvl2pPr>
            <a:lvl3pPr marL="914298" indent="0">
              <a:buNone/>
              <a:defRPr sz="1600">
                <a:solidFill>
                  <a:schemeClr val="tx1">
                    <a:tint val="75000"/>
                  </a:schemeClr>
                </a:solidFill>
              </a:defRPr>
            </a:lvl3pPr>
            <a:lvl4pPr marL="1371446" indent="0">
              <a:buNone/>
              <a:defRPr sz="1400">
                <a:solidFill>
                  <a:schemeClr val="tx1">
                    <a:tint val="75000"/>
                  </a:schemeClr>
                </a:solidFill>
              </a:defRPr>
            </a:lvl4pPr>
            <a:lvl5pPr marL="1828595" indent="0">
              <a:buNone/>
              <a:defRPr sz="1400">
                <a:solidFill>
                  <a:schemeClr val="tx1">
                    <a:tint val="75000"/>
                  </a:schemeClr>
                </a:solidFill>
              </a:defRPr>
            </a:lvl5pPr>
            <a:lvl6pPr marL="2285744" indent="0">
              <a:buNone/>
              <a:defRPr sz="1400">
                <a:solidFill>
                  <a:schemeClr val="tx1">
                    <a:tint val="75000"/>
                  </a:schemeClr>
                </a:solidFill>
              </a:defRPr>
            </a:lvl6pPr>
            <a:lvl7pPr marL="2742893" indent="0">
              <a:buNone/>
              <a:defRPr sz="1400">
                <a:solidFill>
                  <a:schemeClr val="tx1">
                    <a:tint val="75000"/>
                  </a:schemeClr>
                </a:solidFill>
              </a:defRPr>
            </a:lvl7pPr>
            <a:lvl8pPr marL="3200042" indent="0">
              <a:buNone/>
              <a:defRPr sz="1400">
                <a:solidFill>
                  <a:schemeClr val="tx1">
                    <a:tint val="75000"/>
                  </a:schemeClr>
                </a:solidFill>
              </a:defRPr>
            </a:lvl8pPr>
            <a:lvl9pPr marL="365719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5533507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450703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31290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114300"/>
            <a:ext cx="2667000" cy="571500"/>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0" y="0"/>
            <a:ext cx="6096000" cy="4743450"/>
          </a:xfrm>
        </p:spPr>
        <p:txBody>
          <a:bodyPr/>
          <a:lstStyle>
            <a:lvl1pPr marL="0" indent="0">
              <a:buNone/>
              <a:defRPr sz="3200"/>
            </a:lvl1pPr>
            <a:lvl2pPr marL="457149" indent="0">
              <a:buNone/>
              <a:defRPr sz="2800"/>
            </a:lvl2pPr>
            <a:lvl3pPr marL="914298" indent="0">
              <a:buNone/>
              <a:defRPr sz="2400"/>
            </a:lvl3pPr>
            <a:lvl4pPr marL="1371446" indent="0">
              <a:buNone/>
              <a:defRPr sz="2000"/>
            </a:lvl4pPr>
            <a:lvl5pPr marL="1828595" indent="0">
              <a:buNone/>
              <a:defRPr sz="2000"/>
            </a:lvl5pPr>
            <a:lvl6pPr marL="2285744" indent="0">
              <a:buNone/>
              <a:defRPr sz="2000"/>
            </a:lvl6pPr>
            <a:lvl7pPr marL="2742893" indent="0">
              <a:buNone/>
              <a:defRPr sz="2000"/>
            </a:lvl7pPr>
            <a:lvl8pPr marL="3200042" indent="0">
              <a:buNone/>
              <a:defRPr sz="2000"/>
            </a:lvl8pPr>
            <a:lvl9pPr marL="365719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24600" y="742950"/>
            <a:ext cx="2667000" cy="3886200"/>
          </a:xfrm>
        </p:spPr>
        <p:txBody>
          <a:bodyPr/>
          <a:lstStyle>
            <a:lvl1pPr marL="0" indent="0">
              <a:buNone/>
              <a:defRPr sz="1400"/>
            </a:lvl1pPr>
            <a:lvl2pPr marL="457149" indent="0">
              <a:buNone/>
              <a:defRPr sz="1200"/>
            </a:lvl2pPr>
            <a:lvl3pPr marL="914298" indent="0">
              <a:buNone/>
              <a:defRPr sz="1000"/>
            </a:lvl3pPr>
            <a:lvl4pPr marL="1371446" indent="0">
              <a:buNone/>
              <a:defRPr sz="900"/>
            </a:lvl4pPr>
            <a:lvl5pPr marL="1828595" indent="0">
              <a:buNone/>
              <a:defRPr sz="900"/>
            </a:lvl5pPr>
            <a:lvl6pPr marL="2285744" indent="0">
              <a:buNone/>
              <a:defRPr sz="900"/>
            </a:lvl6pPr>
            <a:lvl7pPr marL="2742893" indent="0">
              <a:buNone/>
              <a:defRPr sz="900"/>
            </a:lvl7pPr>
            <a:lvl8pPr marL="3200042" indent="0">
              <a:buNone/>
              <a:defRPr sz="900"/>
            </a:lvl8pPr>
            <a:lvl9pPr marL="365719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2752942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y">
    <p:bg>
      <p:bgPr>
        <a:solidFill>
          <a:schemeClr val="tx1">
            <a:lumMod val="85000"/>
            <a:lumOff val="1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2458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3" name="TextBox 2"/>
          <p:cNvSpPr txBox="1"/>
          <p:nvPr userDrawn="1"/>
        </p:nvSpPr>
        <p:spPr>
          <a:xfrm>
            <a:off x="2438400" y="4846023"/>
            <a:ext cx="4267200" cy="215431"/>
          </a:xfrm>
          <a:prstGeom prst="rect">
            <a:avLst/>
          </a:prstGeom>
          <a:noFill/>
        </p:spPr>
        <p:txBody>
          <a:bodyPr wrap="square" lIns="91430" tIns="45714" rIns="91430" bIns="45714" rtlCol="0">
            <a:spAutoFit/>
          </a:bodyPr>
          <a:lstStyle/>
          <a:p>
            <a:pPr marL="0" marR="0" indent="0" algn="ctr" defTabSz="914298" rtl="0" eaLnBrk="1" fontAlgn="auto" latinLnBrk="0" hangingPunct="1">
              <a:lnSpc>
                <a:spcPct val="100000"/>
              </a:lnSpc>
              <a:spcBef>
                <a:spcPts val="0"/>
              </a:spcBef>
              <a:spcAft>
                <a:spcPts val="0"/>
              </a:spcAft>
              <a:buClrTx/>
              <a:buSzTx/>
              <a:buFontTx/>
              <a:buNone/>
              <a:tabLst/>
              <a:defRPr/>
            </a:pPr>
            <a:r>
              <a:rPr lang="en-US" sz="800" dirty="0" smtClean="0">
                <a:solidFill>
                  <a:schemeClr val="bg1"/>
                </a:solidFill>
                <a:latin typeface="Calibri" panose="020F0502020204030204" pitchFamily="34" charset="0"/>
                <a:cs typeface="Calibri" panose="020F0502020204030204" pitchFamily="34" charset="0"/>
              </a:rPr>
              <a:t>© 2019 Sierra Nevada Corporation</a:t>
            </a:r>
          </a:p>
        </p:txBody>
      </p:sp>
      <p:pic>
        <p:nvPicPr>
          <p:cNvPr id="1026" name="Picture 2" descr="\\sncorp\shares\Business\Reference\SNC Logos\SNC Corporate Logos\Registered\SNC Logos_Registered_INITIALS_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6200" y="93556"/>
            <a:ext cx="2588172" cy="954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032832"/>
      </p:ext>
    </p:extLst>
  </p:cSld>
  <p:clrMap bg1="lt1" tx1="dk1" bg2="lt2" tx2="dk2" accent1="accent1" accent2="accent2" accent3="accent3" accent4="accent4" accent5="accent5" accent6="accent6" hlink="hlink" folHlink="folHlink"/>
  <p:sldLayoutIdLst>
    <p:sldLayoutId id="2147483820" r:id="rId1"/>
    <p:sldLayoutId id="2147483774" r:id="rId2"/>
    <p:sldLayoutId id="2147483821" r:id="rId3"/>
  </p:sldLayoutIdLst>
  <p:timing>
    <p:tnLst>
      <p:par>
        <p:cTn id="1" dur="indefinite" restart="never" nodeType="tmRoot"/>
      </p:par>
    </p:tnLst>
  </p:timing>
  <p:hf hdr="0" dt="0"/>
  <p:txStyles>
    <p:titleStyle>
      <a:lvl1pPr algn="l" defTabSz="914298" rtl="0" eaLnBrk="1" latinLnBrk="0" hangingPunct="1">
        <a:spcBef>
          <a:spcPct val="0"/>
        </a:spcBef>
        <a:buNone/>
        <a:defRPr sz="2400" b="1" kern="1200" baseline="0">
          <a:solidFill>
            <a:schemeClr val="bg1"/>
          </a:solidFill>
          <a:latin typeface="Calibri" panose="020F0502020204030204" pitchFamily="34" charset="0"/>
          <a:ea typeface="+mj-ea"/>
          <a:cs typeface="Calibri" panose="020F0502020204030204" pitchFamily="34" charset="0"/>
        </a:defRPr>
      </a:lvl1pPr>
    </p:titleStyle>
    <p:bodyStyle>
      <a:lvl1pPr marL="0" indent="0" algn="l" defTabSz="914298" rtl="0" eaLnBrk="1" latinLnBrk="0" hangingPunct="1">
        <a:spcBef>
          <a:spcPct val="20000"/>
        </a:spcBef>
        <a:buFont typeface="Arial" panose="020B0604020202020204" pitchFamily="34" charset="0"/>
        <a:buNone/>
        <a:defRPr sz="1400" kern="1200" baseline="0">
          <a:solidFill>
            <a:schemeClr val="bg1">
              <a:lumMod val="75000"/>
            </a:schemeClr>
          </a:solidFill>
          <a:latin typeface="Calibri" panose="020F0502020204030204" pitchFamily="34" charset="0"/>
          <a:ea typeface="+mn-ea"/>
          <a:cs typeface="Calibri" panose="020F0502020204030204" pitchFamily="34" charset="0"/>
        </a:defRPr>
      </a:lvl1pPr>
      <a:lvl2pPr marL="742867" indent="-285718" algn="l" defTabSz="91429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72" indent="-228574" algn="l" defTabSz="91429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21" indent="-228574"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70" indent="-228574"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18" indent="-228574"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7" indent="-228574"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6" indent="-228574"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4"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3" algn="l" defTabSz="914298" rtl="0" eaLnBrk="1" latinLnBrk="0" hangingPunct="1">
        <a:defRPr sz="1800" kern="1200">
          <a:solidFill>
            <a:schemeClr val="tx1"/>
          </a:solidFill>
          <a:latin typeface="+mn-lt"/>
          <a:ea typeface="+mn-ea"/>
          <a:cs typeface="+mn-cs"/>
        </a:defRPr>
      </a:lvl7pPr>
      <a:lvl8pPr marL="3200042" algn="l" defTabSz="914298" rtl="0" eaLnBrk="1" latinLnBrk="0" hangingPunct="1">
        <a:defRPr sz="1800" kern="1200">
          <a:solidFill>
            <a:schemeClr val="tx1"/>
          </a:solidFill>
          <a:latin typeface="+mn-lt"/>
          <a:ea typeface="+mn-ea"/>
          <a:cs typeface="+mn-cs"/>
        </a:defRPr>
      </a:lvl8pPr>
      <a:lvl9pPr marL="3657190" algn="l" defTabSz="91429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Footer Black Rectangle"/>
          <p:cNvSpPr/>
          <p:nvPr/>
        </p:nvSpPr>
        <p:spPr>
          <a:xfrm>
            <a:off x="0" y="4705350"/>
            <a:ext cx="9144000" cy="4572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1430" tIns="45714" rIns="91430" bIns="45714" rtlCol="0" anchor="ctr"/>
          <a:lstStyle/>
          <a:p>
            <a:pPr algn="ctr"/>
            <a:endParaRPr lang="en-US">
              <a:latin typeface="Calibri" panose="020F0502020204030204" pitchFamily="34" charset="0"/>
              <a:cs typeface="Calibri" panose="020F0502020204030204" pitchFamily="34" charset="0"/>
            </a:endParaRPr>
          </a:p>
        </p:txBody>
      </p:sp>
      <p:pic>
        <p:nvPicPr>
          <p:cNvPr id="10" name="SNC Footer Logo" descr="\\sncorp\shares\Business\Reference\SNC Logos\SNC Corporate Logos\Registered\SNC Logos_Registered_INITIALS_white.png"/>
          <p:cNvPicPr>
            <a:picLocks noChangeAspect="1" noChangeArrowheads="1"/>
          </p:cNvPicPr>
          <p:nvPr/>
        </p:nvPicPr>
        <p:blipFill>
          <a:blip r:embed="rId9" cstate="screen">
            <a:extLst>
              <a:ext uri="{28A0092B-C50C-407E-A947-70E740481C1C}">
                <a14:useLocalDpi xmlns:a14="http://schemas.microsoft.com/office/drawing/2010/main"/>
              </a:ext>
            </a:extLst>
          </a:blip>
          <a:stretch>
            <a:fillRect/>
          </a:stretch>
        </p:blipFill>
        <p:spPr bwMode="auto">
          <a:xfrm>
            <a:off x="76200" y="4809515"/>
            <a:ext cx="701101" cy="25605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28600" y="133350"/>
            <a:ext cx="8686800" cy="304800"/>
          </a:xfrm>
          <a:prstGeom prst="rect">
            <a:avLst/>
          </a:prstGeom>
        </p:spPr>
        <p:txBody>
          <a:bodyPr vert="horz" lIns="91430" tIns="45714" rIns="91430" bIns="45714"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590551"/>
            <a:ext cx="8686800" cy="3992642"/>
          </a:xfrm>
          <a:prstGeom prst="rect">
            <a:avLst/>
          </a:prstGeom>
        </p:spPr>
        <p:txBody>
          <a:bodyPr vert="horz" lIns="91430" tIns="45714" rIns="91430" bIns="457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2438400" y="4846023"/>
            <a:ext cx="4267200" cy="215431"/>
          </a:xfrm>
          <a:prstGeom prst="rect">
            <a:avLst/>
          </a:prstGeom>
          <a:noFill/>
        </p:spPr>
        <p:txBody>
          <a:bodyPr wrap="square" lIns="91430" tIns="45714" rIns="91430" bIns="45714" rtlCol="0">
            <a:spAutoFit/>
          </a:bodyPr>
          <a:lstStyle/>
          <a:p>
            <a:pPr marL="0" marR="0" indent="0" algn="ctr" defTabSz="914298" rtl="0" eaLnBrk="1" fontAlgn="auto" latinLnBrk="0" hangingPunct="1">
              <a:lnSpc>
                <a:spcPct val="100000"/>
              </a:lnSpc>
              <a:spcBef>
                <a:spcPts val="0"/>
              </a:spcBef>
              <a:spcAft>
                <a:spcPts val="0"/>
              </a:spcAft>
              <a:buClrTx/>
              <a:buSzTx/>
              <a:buFontTx/>
              <a:buNone/>
              <a:tabLst/>
              <a:defRPr/>
            </a:pPr>
            <a:r>
              <a:rPr lang="en-US" sz="800" dirty="0" smtClean="0">
                <a:solidFill>
                  <a:schemeClr val="bg1"/>
                </a:solidFill>
                <a:latin typeface="Calibri" panose="020F0502020204030204" pitchFamily="34" charset="0"/>
                <a:cs typeface="Calibri" panose="020F0502020204030204" pitchFamily="34" charset="0"/>
              </a:rPr>
              <a:t>© 2019 Sierra Nevada Corporation</a:t>
            </a:r>
          </a:p>
        </p:txBody>
      </p:sp>
      <p:sp>
        <p:nvSpPr>
          <p:cNvPr id="9" name="TextBox 8"/>
          <p:cNvSpPr txBox="1"/>
          <p:nvPr/>
        </p:nvSpPr>
        <p:spPr>
          <a:xfrm>
            <a:off x="8534400" y="4830634"/>
            <a:ext cx="609600" cy="246209"/>
          </a:xfrm>
          <a:prstGeom prst="rect">
            <a:avLst/>
          </a:prstGeom>
          <a:noFill/>
        </p:spPr>
        <p:txBody>
          <a:bodyPr wrap="square" lIns="91430" tIns="45714" rIns="91430" bIns="45714" rtlCol="0">
            <a:spAutoFit/>
          </a:bodyPr>
          <a:lstStyle/>
          <a:p>
            <a:pPr algn="r"/>
            <a:fld id="{DCE60957-0292-427E-80FC-FD55C1B42E72}" type="slidenum">
              <a:rPr lang="en-US" sz="1000" smtClean="0">
                <a:solidFill>
                  <a:schemeClr val="bg1"/>
                </a:solidFill>
                <a:latin typeface="Calibri" panose="020F0502020204030204" pitchFamily="34" charset="0"/>
                <a:cs typeface="Calibri" panose="020F0502020204030204" pitchFamily="34" charset="0"/>
              </a:rPr>
              <a:pPr algn="r"/>
              <a:t>‹#›</a:t>
            </a:fld>
            <a:endParaRPr lang="en-US" sz="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292757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707" r:id="rId6"/>
    <p:sldLayoutId id="2147483777" r:id="rId7"/>
  </p:sldLayoutIdLst>
  <p:timing>
    <p:tnLst>
      <p:par>
        <p:cTn id="1" dur="indefinite" restart="never" nodeType="tmRoot"/>
      </p:par>
    </p:tnLst>
  </p:timing>
  <p:hf hdr="0" dt="0"/>
  <p:txStyles>
    <p:titleStyle>
      <a:lvl1pPr algn="l" defTabSz="914298" rtl="0" eaLnBrk="1" latinLnBrk="0" hangingPunct="1">
        <a:spcBef>
          <a:spcPct val="0"/>
        </a:spcBef>
        <a:buNone/>
        <a:defRPr sz="1800" b="1" kern="1200">
          <a:solidFill>
            <a:schemeClr val="accent1"/>
          </a:solidFill>
          <a:latin typeface="Calibri" panose="020F0502020204030204" pitchFamily="34" charset="0"/>
          <a:ea typeface="+mj-ea"/>
          <a:cs typeface="Calibri" panose="020F0502020204030204" pitchFamily="34" charset="0"/>
        </a:defRPr>
      </a:lvl1pPr>
    </p:titleStyle>
    <p:bodyStyle>
      <a:lvl1pPr marL="342862" indent="-342862" algn="l" defTabSz="914298"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742867" indent="-285718" algn="l" defTabSz="914298" rtl="0" eaLnBrk="1" latinLnBrk="0" hangingPunct="1">
        <a:spcBef>
          <a:spcPct val="20000"/>
        </a:spcBef>
        <a:buFont typeface="Courier New" panose="02070309020205020404" pitchFamily="49" charset="0"/>
        <a:buChar char="o"/>
        <a:defRPr sz="2000" kern="1200">
          <a:solidFill>
            <a:schemeClr val="tx1"/>
          </a:solidFill>
          <a:latin typeface="Calibri" panose="020F0502020204030204" pitchFamily="34" charset="0"/>
          <a:ea typeface="+mn-ea"/>
          <a:cs typeface="Calibri" panose="020F0502020204030204" pitchFamily="34" charset="0"/>
        </a:defRPr>
      </a:lvl2pPr>
      <a:lvl3pPr marL="1142872" indent="-228574" algn="l" defTabSz="914298" rtl="0" eaLnBrk="1" latinLnBrk="0" hangingPunct="1">
        <a:spcBef>
          <a:spcPct val="20000"/>
        </a:spcBef>
        <a:buFont typeface="Wingdings" panose="05000000000000000000" pitchFamily="2" charset="2"/>
        <a:buChar char="§"/>
        <a:defRPr sz="1800" kern="1200">
          <a:solidFill>
            <a:schemeClr val="tx1"/>
          </a:solidFill>
          <a:latin typeface="Calibri" panose="020F0502020204030204" pitchFamily="34" charset="0"/>
          <a:ea typeface="+mn-ea"/>
          <a:cs typeface="Calibri" panose="020F0502020204030204" pitchFamily="34" charset="0"/>
        </a:defRPr>
      </a:lvl3pPr>
      <a:lvl4pPr marL="1600021" indent="-228574" algn="l" defTabSz="914298" rtl="0" eaLnBrk="1" latinLnBrk="0" hangingPunct="1">
        <a:spcBef>
          <a:spcPct val="20000"/>
        </a:spcBef>
        <a:buFont typeface="Wingdings" panose="05000000000000000000" pitchFamily="2" charset="2"/>
        <a:buChar char="Ø"/>
        <a:defRPr sz="1600" kern="1200">
          <a:solidFill>
            <a:schemeClr val="tx1"/>
          </a:solidFill>
          <a:latin typeface="Calibri" panose="020F0502020204030204" pitchFamily="34" charset="0"/>
          <a:ea typeface="+mn-ea"/>
          <a:cs typeface="Calibri" panose="020F0502020204030204" pitchFamily="34" charset="0"/>
        </a:defRPr>
      </a:lvl4pPr>
      <a:lvl5pPr marL="2057170" indent="-228574" algn="l" defTabSz="914298" rtl="0" eaLnBrk="1" latinLnBrk="0" hangingPunct="1">
        <a:spcBef>
          <a:spcPct val="200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318" indent="-228574"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7" indent="-228574"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6" indent="-228574"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4"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3" algn="l" defTabSz="914298" rtl="0" eaLnBrk="1" latinLnBrk="0" hangingPunct="1">
        <a:defRPr sz="1800" kern="1200">
          <a:solidFill>
            <a:schemeClr val="tx1"/>
          </a:solidFill>
          <a:latin typeface="+mn-lt"/>
          <a:ea typeface="+mn-ea"/>
          <a:cs typeface="+mn-cs"/>
        </a:defRPr>
      </a:lvl7pPr>
      <a:lvl8pPr marL="3200042" algn="l" defTabSz="914298" rtl="0" eaLnBrk="1" latinLnBrk="0" hangingPunct="1">
        <a:defRPr sz="1800" kern="1200">
          <a:solidFill>
            <a:schemeClr val="tx1"/>
          </a:solidFill>
          <a:latin typeface="+mn-lt"/>
          <a:ea typeface="+mn-ea"/>
          <a:cs typeface="+mn-cs"/>
        </a:defRPr>
      </a:lvl8pPr>
      <a:lvl9pPr marL="3657190" algn="l" defTabSz="91429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Footer Black Rectangle"/>
          <p:cNvSpPr/>
          <p:nvPr/>
        </p:nvSpPr>
        <p:spPr>
          <a:xfrm>
            <a:off x="0" y="4705350"/>
            <a:ext cx="9144000" cy="4572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1430" tIns="45714" rIns="91430" bIns="45714" rtlCol="0" anchor="ctr"/>
          <a:lstStyle/>
          <a:p>
            <a:pPr algn="ctr"/>
            <a:endParaRPr lang="en-US">
              <a:latin typeface="Calibri" panose="020F0502020204030204" pitchFamily="34" charset="0"/>
              <a:cs typeface="Calibri" panose="020F0502020204030204" pitchFamily="34" charset="0"/>
            </a:endParaRPr>
          </a:p>
        </p:txBody>
      </p:sp>
      <p:sp>
        <p:nvSpPr>
          <p:cNvPr id="2" name="Title Placeholder 1"/>
          <p:cNvSpPr>
            <a:spLocks noGrp="1"/>
          </p:cNvSpPr>
          <p:nvPr>
            <p:ph type="title"/>
          </p:nvPr>
        </p:nvSpPr>
        <p:spPr>
          <a:xfrm>
            <a:off x="228600" y="133350"/>
            <a:ext cx="8686800" cy="381000"/>
          </a:xfrm>
          <a:prstGeom prst="rect">
            <a:avLst/>
          </a:prstGeom>
        </p:spPr>
        <p:txBody>
          <a:bodyPr vert="horz" lIns="91430" tIns="45714" rIns="91430" bIns="45714"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590551"/>
            <a:ext cx="8686800" cy="3992642"/>
          </a:xfrm>
          <a:prstGeom prst="rect">
            <a:avLst/>
          </a:prstGeom>
        </p:spPr>
        <p:txBody>
          <a:bodyPr vert="horz" lIns="91430" tIns="45714" rIns="91430" bIns="457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p:nvSpPr>
        <p:spPr>
          <a:xfrm>
            <a:off x="2438400" y="4855518"/>
            <a:ext cx="4267200" cy="215431"/>
          </a:xfrm>
          <a:prstGeom prst="rect">
            <a:avLst/>
          </a:prstGeom>
          <a:noFill/>
        </p:spPr>
        <p:txBody>
          <a:bodyPr wrap="square" lIns="91430" tIns="45714" rIns="91430" bIns="45714" rtlCol="0">
            <a:spAutoFit/>
          </a:bodyPr>
          <a:lstStyle/>
          <a:p>
            <a:pPr marL="0" marR="0" indent="0" algn="ctr" defTabSz="914298" rtl="0" eaLnBrk="1" fontAlgn="auto" latinLnBrk="0" hangingPunct="1">
              <a:lnSpc>
                <a:spcPct val="100000"/>
              </a:lnSpc>
              <a:spcBef>
                <a:spcPts val="0"/>
              </a:spcBef>
              <a:spcAft>
                <a:spcPts val="0"/>
              </a:spcAft>
              <a:buClrTx/>
              <a:buSzTx/>
              <a:buFontTx/>
              <a:buNone/>
              <a:tabLst/>
              <a:defRPr/>
            </a:pPr>
            <a:r>
              <a:rPr lang="en-US" sz="800" dirty="0" smtClean="0">
                <a:solidFill>
                  <a:schemeClr val="bg1"/>
                </a:solidFill>
                <a:latin typeface="Calibri" panose="020F0502020204030204" pitchFamily="34" charset="0"/>
                <a:cs typeface="Calibri" panose="020F0502020204030204" pitchFamily="34" charset="0"/>
              </a:rPr>
              <a:t>© 2018 Sierra Nevada Corporation</a:t>
            </a:r>
          </a:p>
        </p:txBody>
      </p:sp>
      <p:sp>
        <p:nvSpPr>
          <p:cNvPr id="9" name="TextBox 8"/>
          <p:cNvSpPr txBox="1"/>
          <p:nvPr/>
        </p:nvSpPr>
        <p:spPr>
          <a:xfrm>
            <a:off x="8686800" y="4840130"/>
            <a:ext cx="457200" cy="246209"/>
          </a:xfrm>
          <a:prstGeom prst="rect">
            <a:avLst/>
          </a:prstGeom>
          <a:noFill/>
        </p:spPr>
        <p:txBody>
          <a:bodyPr wrap="square" lIns="91430" tIns="45714" rIns="91430" bIns="45714" rtlCol="0">
            <a:spAutoFit/>
          </a:bodyPr>
          <a:lstStyle/>
          <a:p>
            <a:pPr algn="r"/>
            <a:fld id="{53D01809-605E-4503-97EB-55CDCA2F8648}" type="slidenum">
              <a:rPr lang="en-US" sz="1000" smtClean="0">
                <a:solidFill>
                  <a:schemeClr val="bg1"/>
                </a:solidFill>
                <a:latin typeface="Calibri" panose="020F0502020204030204" pitchFamily="34" charset="0"/>
                <a:cs typeface="Calibri" panose="020F0502020204030204" pitchFamily="34" charset="0"/>
              </a:rPr>
              <a:t>‹#›</a:t>
            </a:fld>
            <a:endParaRPr lang="en-US" sz="800" dirty="0">
              <a:solidFill>
                <a:schemeClr val="bg1"/>
              </a:solidFill>
              <a:latin typeface="Calibri" panose="020F0502020204030204" pitchFamily="34" charset="0"/>
              <a:cs typeface="Calibri" panose="020F0502020204030204" pitchFamily="34" charset="0"/>
            </a:endParaRPr>
          </a:p>
        </p:txBody>
      </p:sp>
      <p:sp>
        <p:nvSpPr>
          <p:cNvPr id="12" name="TextBox 11"/>
          <p:cNvSpPr txBox="1"/>
          <p:nvPr userDrawn="1"/>
        </p:nvSpPr>
        <p:spPr>
          <a:xfrm>
            <a:off x="5867400" y="4840129"/>
            <a:ext cx="2895600" cy="230820"/>
          </a:xfrm>
          <a:prstGeom prst="rect">
            <a:avLst/>
          </a:prstGeom>
          <a:noFill/>
        </p:spPr>
        <p:txBody>
          <a:bodyPr wrap="square" lIns="91430" tIns="45714" rIns="91430" bIns="45714" rtlCol="0">
            <a:spAutoFit/>
          </a:bodyPr>
          <a:lstStyle/>
          <a:p>
            <a:pPr algn="r"/>
            <a:r>
              <a:rPr lang="en-US" sz="900" b="1" dirty="0" smtClean="0">
                <a:solidFill>
                  <a:schemeClr val="bg1"/>
                </a:solidFill>
                <a:latin typeface="Calibri" panose="020F0502020204030204" pitchFamily="34" charset="0"/>
                <a:cs typeface="Calibri" panose="020F0502020204030204" pitchFamily="34" charset="0"/>
              </a:rPr>
              <a:t>SPACE</a:t>
            </a:r>
            <a:r>
              <a:rPr lang="en-US" sz="900" b="1" baseline="0" dirty="0" smtClean="0">
                <a:solidFill>
                  <a:schemeClr val="bg1"/>
                </a:solidFill>
                <a:latin typeface="Calibri" panose="020F0502020204030204" pitchFamily="34" charset="0"/>
                <a:cs typeface="Calibri" panose="020F0502020204030204" pitchFamily="34" charset="0"/>
              </a:rPr>
              <a:t> SYSTEMS</a:t>
            </a:r>
            <a:endParaRPr lang="en-US" sz="900" b="1" dirty="0">
              <a:solidFill>
                <a:schemeClr val="bg1"/>
              </a:solidFill>
              <a:latin typeface="Calibri" panose="020F0502020204030204" pitchFamily="34" charset="0"/>
              <a:cs typeface="Calibri" panose="020F0502020204030204" pitchFamily="34" charset="0"/>
            </a:endParaRPr>
          </a:p>
        </p:txBody>
      </p:sp>
      <p:pic>
        <p:nvPicPr>
          <p:cNvPr id="11" name="SNC Footer Logo" descr="\\sncorp\shares\Business\Reference\SNC Logos\SNC Corporate Logos\Registered\SNC Logos_Registered_INITIALS_white.png"/>
          <p:cNvPicPr>
            <a:picLocks noChangeAspect="1" noChangeArrowheads="1"/>
          </p:cNvPicPr>
          <p:nvPr userDrawn="1"/>
        </p:nvPicPr>
        <p:blipFill>
          <a:blip r:embed="rId9" cstate="screen">
            <a:extLst>
              <a:ext uri="{28A0092B-C50C-407E-A947-70E740481C1C}">
                <a14:useLocalDpi xmlns:a14="http://schemas.microsoft.com/office/drawing/2010/main"/>
              </a:ext>
            </a:extLst>
          </a:blip>
          <a:stretch>
            <a:fillRect/>
          </a:stretch>
        </p:blipFill>
        <p:spPr bwMode="auto">
          <a:xfrm>
            <a:off x="76200" y="4809515"/>
            <a:ext cx="701101" cy="25605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17193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79" r:id="rId7"/>
  </p:sldLayoutIdLst>
  <p:timing>
    <p:tnLst>
      <p:par>
        <p:cTn id="1" dur="indefinite" restart="never" nodeType="tmRoot"/>
      </p:par>
    </p:tnLst>
  </p:timing>
  <p:hf hdr="0" dt="0"/>
  <p:txStyles>
    <p:titleStyle>
      <a:lvl1pPr algn="l" defTabSz="914298" rtl="0" eaLnBrk="1" latinLnBrk="0" hangingPunct="1">
        <a:spcBef>
          <a:spcPct val="0"/>
        </a:spcBef>
        <a:buNone/>
        <a:defRPr sz="1800" b="1" kern="1200">
          <a:solidFill>
            <a:schemeClr val="accent1"/>
          </a:solidFill>
          <a:latin typeface="Calibri" panose="020F0502020204030204" pitchFamily="34" charset="0"/>
          <a:ea typeface="+mj-ea"/>
          <a:cs typeface="Calibri" panose="020F0502020204030204" pitchFamily="34" charset="0"/>
        </a:defRPr>
      </a:lvl1pPr>
    </p:titleStyle>
    <p:bodyStyle>
      <a:lvl1pPr marL="342862" indent="-342862" algn="l" defTabSz="914298"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742867" indent="-285718" algn="l" defTabSz="914298" rtl="0" eaLnBrk="1" latinLnBrk="0" hangingPunct="1">
        <a:spcBef>
          <a:spcPct val="20000"/>
        </a:spcBef>
        <a:buFont typeface="Courier New" panose="02070309020205020404" pitchFamily="49" charset="0"/>
        <a:buChar char="o"/>
        <a:defRPr sz="2000" kern="1200">
          <a:solidFill>
            <a:schemeClr val="tx1"/>
          </a:solidFill>
          <a:latin typeface="Calibri" panose="020F0502020204030204" pitchFamily="34" charset="0"/>
          <a:ea typeface="+mn-ea"/>
          <a:cs typeface="Calibri" panose="020F0502020204030204" pitchFamily="34" charset="0"/>
        </a:defRPr>
      </a:lvl2pPr>
      <a:lvl3pPr marL="1142872" indent="-228574" algn="l" defTabSz="914298" rtl="0" eaLnBrk="1" latinLnBrk="0" hangingPunct="1">
        <a:spcBef>
          <a:spcPct val="20000"/>
        </a:spcBef>
        <a:buFont typeface="Wingdings" panose="05000000000000000000" pitchFamily="2" charset="2"/>
        <a:buChar char="§"/>
        <a:defRPr sz="1800" kern="1200">
          <a:solidFill>
            <a:schemeClr val="tx1"/>
          </a:solidFill>
          <a:latin typeface="Calibri" panose="020F0502020204030204" pitchFamily="34" charset="0"/>
          <a:ea typeface="+mn-ea"/>
          <a:cs typeface="Calibri" panose="020F0502020204030204" pitchFamily="34" charset="0"/>
        </a:defRPr>
      </a:lvl3pPr>
      <a:lvl4pPr marL="1600021" indent="-228574" algn="l" defTabSz="914298" rtl="0" eaLnBrk="1" latinLnBrk="0" hangingPunct="1">
        <a:spcBef>
          <a:spcPct val="20000"/>
        </a:spcBef>
        <a:buFont typeface="Wingdings" panose="05000000000000000000" pitchFamily="2" charset="2"/>
        <a:buChar char="Ø"/>
        <a:defRPr sz="1600" kern="1200">
          <a:solidFill>
            <a:schemeClr val="tx1"/>
          </a:solidFill>
          <a:latin typeface="Calibri" panose="020F0502020204030204" pitchFamily="34" charset="0"/>
          <a:ea typeface="+mn-ea"/>
          <a:cs typeface="Calibri" panose="020F0502020204030204" pitchFamily="34" charset="0"/>
        </a:defRPr>
      </a:lvl4pPr>
      <a:lvl5pPr marL="2057170" indent="-228574" algn="l" defTabSz="914298" rtl="0" eaLnBrk="1" latinLnBrk="0" hangingPunct="1">
        <a:spcBef>
          <a:spcPct val="200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318" indent="-228574"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7" indent="-228574"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6" indent="-228574"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4"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3" algn="l" defTabSz="914298" rtl="0" eaLnBrk="1" latinLnBrk="0" hangingPunct="1">
        <a:defRPr sz="1800" kern="1200">
          <a:solidFill>
            <a:schemeClr val="tx1"/>
          </a:solidFill>
          <a:latin typeface="+mn-lt"/>
          <a:ea typeface="+mn-ea"/>
          <a:cs typeface="+mn-cs"/>
        </a:defRPr>
      </a:lvl7pPr>
      <a:lvl8pPr marL="3200042" algn="l" defTabSz="914298" rtl="0" eaLnBrk="1" latinLnBrk="0" hangingPunct="1">
        <a:defRPr sz="1800" kern="1200">
          <a:solidFill>
            <a:schemeClr val="tx1"/>
          </a:solidFill>
          <a:latin typeface="+mn-lt"/>
          <a:ea typeface="+mn-ea"/>
          <a:cs typeface="+mn-cs"/>
        </a:defRPr>
      </a:lvl8pPr>
      <a:lvl9pPr marL="3657190" algn="l" defTabSz="91429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Footer Black Rectangle"/>
          <p:cNvSpPr/>
          <p:nvPr/>
        </p:nvSpPr>
        <p:spPr>
          <a:xfrm>
            <a:off x="0" y="4705350"/>
            <a:ext cx="9144000" cy="4572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1430" tIns="45714" rIns="91430" bIns="45714" rtlCol="0" anchor="ctr"/>
          <a:lstStyle/>
          <a:p>
            <a:pPr algn="ctr"/>
            <a:endParaRPr lang="en-US">
              <a:latin typeface="Calibri" panose="020F0502020204030204" pitchFamily="34" charset="0"/>
              <a:cs typeface="Calibri" panose="020F0502020204030204" pitchFamily="34" charset="0"/>
            </a:endParaRPr>
          </a:p>
        </p:txBody>
      </p:sp>
      <p:sp>
        <p:nvSpPr>
          <p:cNvPr id="2" name="Title Placeholder 1"/>
          <p:cNvSpPr>
            <a:spLocks noGrp="1"/>
          </p:cNvSpPr>
          <p:nvPr>
            <p:ph type="title"/>
          </p:nvPr>
        </p:nvSpPr>
        <p:spPr>
          <a:xfrm>
            <a:off x="228600" y="133350"/>
            <a:ext cx="8686800" cy="381000"/>
          </a:xfrm>
          <a:prstGeom prst="rect">
            <a:avLst/>
          </a:prstGeom>
        </p:spPr>
        <p:txBody>
          <a:bodyPr vert="horz" lIns="91430" tIns="45714" rIns="91430" bIns="45714"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590551"/>
            <a:ext cx="8686800" cy="3992642"/>
          </a:xfrm>
          <a:prstGeom prst="rect">
            <a:avLst/>
          </a:prstGeom>
        </p:spPr>
        <p:txBody>
          <a:bodyPr vert="horz" lIns="91430" tIns="45714" rIns="91430" bIns="457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p:nvSpPr>
        <p:spPr>
          <a:xfrm>
            <a:off x="2438400" y="4855518"/>
            <a:ext cx="4267200" cy="215431"/>
          </a:xfrm>
          <a:prstGeom prst="rect">
            <a:avLst/>
          </a:prstGeom>
          <a:noFill/>
        </p:spPr>
        <p:txBody>
          <a:bodyPr wrap="square" lIns="91430" tIns="45714" rIns="91430" bIns="45714" rtlCol="0">
            <a:spAutoFit/>
          </a:bodyPr>
          <a:lstStyle/>
          <a:p>
            <a:pPr marL="0" marR="0" indent="0" algn="ctr" defTabSz="914298" rtl="0" eaLnBrk="1" fontAlgn="auto" latinLnBrk="0" hangingPunct="1">
              <a:lnSpc>
                <a:spcPct val="100000"/>
              </a:lnSpc>
              <a:spcBef>
                <a:spcPts val="0"/>
              </a:spcBef>
              <a:spcAft>
                <a:spcPts val="0"/>
              </a:spcAft>
              <a:buClrTx/>
              <a:buSzTx/>
              <a:buFontTx/>
              <a:buNone/>
              <a:tabLst/>
              <a:defRPr/>
            </a:pPr>
            <a:r>
              <a:rPr lang="en-US" sz="800" dirty="0" smtClean="0">
                <a:solidFill>
                  <a:schemeClr val="bg1"/>
                </a:solidFill>
                <a:latin typeface="Calibri" panose="020F0502020204030204" pitchFamily="34" charset="0"/>
                <a:cs typeface="Calibri" panose="020F0502020204030204" pitchFamily="34" charset="0"/>
              </a:rPr>
              <a:t>© 2018 Sierra Nevada Corporation</a:t>
            </a:r>
          </a:p>
        </p:txBody>
      </p:sp>
      <p:sp>
        <p:nvSpPr>
          <p:cNvPr id="9" name="TextBox 8"/>
          <p:cNvSpPr txBox="1"/>
          <p:nvPr/>
        </p:nvSpPr>
        <p:spPr>
          <a:xfrm>
            <a:off x="8686800" y="4840130"/>
            <a:ext cx="457200" cy="246209"/>
          </a:xfrm>
          <a:prstGeom prst="rect">
            <a:avLst/>
          </a:prstGeom>
          <a:noFill/>
        </p:spPr>
        <p:txBody>
          <a:bodyPr wrap="square" lIns="91430" tIns="45714" rIns="91430" bIns="45714" rtlCol="0">
            <a:spAutoFit/>
          </a:bodyPr>
          <a:lstStyle/>
          <a:p>
            <a:pPr algn="r"/>
            <a:fld id="{DCE60957-0292-427E-80FC-FD55C1B42E72}" type="slidenum">
              <a:rPr lang="en-US" sz="1000" smtClean="0">
                <a:solidFill>
                  <a:schemeClr val="bg1"/>
                </a:solidFill>
                <a:latin typeface="Calibri" panose="020F0502020204030204" pitchFamily="34" charset="0"/>
                <a:cs typeface="Calibri" panose="020F0502020204030204" pitchFamily="34" charset="0"/>
              </a:rPr>
              <a:pPr algn="r"/>
              <a:t>‹#›</a:t>
            </a:fld>
            <a:endParaRPr lang="en-US" sz="800" dirty="0">
              <a:solidFill>
                <a:schemeClr val="bg1"/>
              </a:solidFill>
              <a:latin typeface="Calibri" panose="020F0502020204030204" pitchFamily="34" charset="0"/>
              <a:cs typeface="Calibri" panose="020F0502020204030204" pitchFamily="34" charset="0"/>
            </a:endParaRPr>
          </a:p>
        </p:txBody>
      </p:sp>
      <p:sp>
        <p:nvSpPr>
          <p:cNvPr id="11" name="TextBox 10"/>
          <p:cNvSpPr txBox="1"/>
          <p:nvPr userDrawn="1"/>
        </p:nvSpPr>
        <p:spPr>
          <a:xfrm>
            <a:off x="5867400" y="4840129"/>
            <a:ext cx="2895600" cy="230820"/>
          </a:xfrm>
          <a:prstGeom prst="rect">
            <a:avLst/>
          </a:prstGeom>
          <a:noFill/>
        </p:spPr>
        <p:txBody>
          <a:bodyPr wrap="square" lIns="91430" tIns="45714" rIns="91430" bIns="45714" rtlCol="0">
            <a:spAutoFit/>
          </a:bodyPr>
          <a:lstStyle/>
          <a:p>
            <a:pPr algn="r"/>
            <a:r>
              <a:rPr lang="en-US" sz="900" b="1" dirty="0" smtClean="0">
                <a:solidFill>
                  <a:schemeClr val="bg1"/>
                </a:solidFill>
                <a:latin typeface="Calibri" panose="020F0502020204030204" pitchFamily="34" charset="0"/>
                <a:cs typeface="Calibri" panose="020F0502020204030204" pitchFamily="34" charset="0"/>
              </a:rPr>
              <a:t>ISR,</a:t>
            </a:r>
            <a:r>
              <a:rPr lang="en-US" sz="900" b="1" baseline="0" dirty="0" smtClean="0">
                <a:solidFill>
                  <a:schemeClr val="bg1"/>
                </a:solidFill>
                <a:latin typeface="Calibri" panose="020F0502020204030204" pitchFamily="34" charset="0"/>
                <a:cs typeface="Calibri" panose="020F0502020204030204" pitchFamily="34" charset="0"/>
              </a:rPr>
              <a:t> Aviation and Security (IAS)</a:t>
            </a:r>
            <a:endParaRPr lang="en-US" sz="900" b="1" dirty="0">
              <a:solidFill>
                <a:schemeClr val="bg1"/>
              </a:solidFill>
              <a:latin typeface="Calibri" panose="020F0502020204030204" pitchFamily="34" charset="0"/>
              <a:cs typeface="Calibri" panose="020F0502020204030204" pitchFamily="34" charset="0"/>
            </a:endParaRPr>
          </a:p>
        </p:txBody>
      </p:sp>
      <p:pic>
        <p:nvPicPr>
          <p:cNvPr id="12" name="SNC Footer Logo" descr="\\sncorp\shares\Business\Reference\SNC Logos\SNC Corporate Logos\Registered\SNC Logos_Registered_INITIALS_white.png"/>
          <p:cNvPicPr>
            <a:picLocks noChangeAspect="1" noChangeArrowheads="1"/>
          </p:cNvPicPr>
          <p:nvPr userDrawn="1"/>
        </p:nvPicPr>
        <p:blipFill>
          <a:blip r:embed="rId9" cstate="screen">
            <a:extLst>
              <a:ext uri="{28A0092B-C50C-407E-A947-70E740481C1C}">
                <a14:useLocalDpi xmlns:a14="http://schemas.microsoft.com/office/drawing/2010/main"/>
              </a:ext>
            </a:extLst>
          </a:blip>
          <a:stretch>
            <a:fillRect/>
          </a:stretch>
        </p:blipFill>
        <p:spPr bwMode="auto">
          <a:xfrm>
            <a:off x="76200" y="4809515"/>
            <a:ext cx="701101" cy="25605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62363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Lst>
  <p:timing>
    <p:tnLst>
      <p:par>
        <p:cTn id="1" dur="indefinite" restart="never" nodeType="tmRoot"/>
      </p:par>
    </p:tnLst>
  </p:timing>
  <p:hf hdr="0" dt="0"/>
  <p:txStyles>
    <p:titleStyle>
      <a:lvl1pPr algn="l" defTabSz="914298" rtl="0" eaLnBrk="1" latinLnBrk="0" hangingPunct="1">
        <a:spcBef>
          <a:spcPct val="0"/>
        </a:spcBef>
        <a:buNone/>
        <a:defRPr sz="1800" b="1" kern="1200">
          <a:solidFill>
            <a:schemeClr val="accent1"/>
          </a:solidFill>
          <a:latin typeface="Calibri" panose="020F0502020204030204" pitchFamily="34" charset="0"/>
          <a:ea typeface="+mj-ea"/>
          <a:cs typeface="Calibri" panose="020F0502020204030204" pitchFamily="34" charset="0"/>
        </a:defRPr>
      </a:lvl1pPr>
    </p:titleStyle>
    <p:bodyStyle>
      <a:lvl1pPr marL="342862" indent="-342862" algn="l" defTabSz="914298"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742867" indent="-285718" algn="l" defTabSz="914298" rtl="0" eaLnBrk="1" latinLnBrk="0" hangingPunct="1">
        <a:spcBef>
          <a:spcPct val="20000"/>
        </a:spcBef>
        <a:buFont typeface="Courier New" panose="02070309020205020404" pitchFamily="49" charset="0"/>
        <a:buChar char="o"/>
        <a:defRPr sz="2000" kern="1200">
          <a:solidFill>
            <a:schemeClr val="tx1"/>
          </a:solidFill>
          <a:latin typeface="Calibri" panose="020F0502020204030204" pitchFamily="34" charset="0"/>
          <a:ea typeface="+mn-ea"/>
          <a:cs typeface="Calibri" panose="020F0502020204030204" pitchFamily="34" charset="0"/>
        </a:defRPr>
      </a:lvl2pPr>
      <a:lvl3pPr marL="1142872" indent="-228574" algn="l" defTabSz="914298" rtl="0" eaLnBrk="1" latinLnBrk="0" hangingPunct="1">
        <a:spcBef>
          <a:spcPct val="20000"/>
        </a:spcBef>
        <a:buFont typeface="Wingdings" panose="05000000000000000000" pitchFamily="2" charset="2"/>
        <a:buChar char="§"/>
        <a:defRPr sz="1800" kern="1200">
          <a:solidFill>
            <a:schemeClr val="tx1"/>
          </a:solidFill>
          <a:latin typeface="Calibri" panose="020F0502020204030204" pitchFamily="34" charset="0"/>
          <a:ea typeface="+mn-ea"/>
          <a:cs typeface="Calibri" panose="020F0502020204030204" pitchFamily="34" charset="0"/>
        </a:defRPr>
      </a:lvl3pPr>
      <a:lvl4pPr marL="1600021" indent="-228574" algn="l" defTabSz="914298" rtl="0" eaLnBrk="1" latinLnBrk="0" hangingPunct="1">
        <a:spcBef>
          <a:spcPct val="20000"/>
        </a:spcBef>
        <a:buFont typeface="Wingdings" panose="05000000000000000000" pitchFamily="2" charset="2"/>
        <a:buChar char="Ø"/>
        <a:defRPr sz="1600" kern="1200">
          <a:solidFill>
            <a:schemeClr val="tx1"/>
          </a:solidFill>
          <a:latin typeface="Calibri" panose="020F0502020204030204" pitchFamily="34" charset="0"/>
          <a:ea typeface="+mn-ea"/>
          <a:cs typeface="Calibri" panose="020F0502020204030204" pitchFamily="34" charset="0"/>
        </a:defRPr>
      </a:lvl4pPr>
      <a:lvl5pPr marL="2057170" indent="-228574" algn="l" defTabSz="914298" rtl="0" eaLnBrk="1" latinLnBrk="0" hangingPunct="1">
        <a:spcBef>
          <a:spcPct val="200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318" indent="-228574"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7" indent="-228574"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6" indent="-228574"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4"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3" algn="l" defTabSz="914298" rtl="0" eaLnBrk="1" latinLnBrk="0" hangingPunct="1">
        <a:defRPr sz="1800" kern="1200">
          <a:solidFill>
            <a:schemeClr val="tx1"/>
          </a:solidFill>
          <a:latin typeface="+mn-lt"/>
          <a:ea typeface="+mn-ea"/>
          <a:cs typeface="+mn-cs"/>
        </a:defRPr>
      </a:lvl7pPr>
      <a:lvl8pPr marL="3200042" algn="l" defTabSz="914298" rtl="0" eaLnBrk="1" latinLnBrk="0" hangingPunct="1">
        <a:defRPr sz="1800" kern="1200">
          <a:solidFill>
            <a:schemeClr val="tx1"/>
          </a:solidFill>
          <a:latin typeface="+mn-lt"/>
          <a:ea typeface="+mn-ea"/>
          <a:cs typeface="+mn-cs"/>
        </a:defRPr>
      </a:lvl8pPr>
      <a:lvl9pPr marL="3657190" algn="l" defTabSz="91429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Footer Black Rectangle"/>
          <p:cNvSpPr/>
          <p:nvPr/>
        </p:nvSpPr>
        <p:spPr>
          <a:xfrm>
            <a:off x="0" y="4705350"/>
            <a:ext cx="9144000" cy="4572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1430" tIns="45714" rIns="91430" bIns="45714" rtlCol="0" anchor="ctr"/>
          <a:lstStyle/>
          <a:p>
            <a:pPr algn="ctr"/>
            <a:endParaRPr lang="en-US">
              <a:latin typeface="Calibri" panose="020F0502020204030204" pitchFamily="34" charset="0"/>
              <a:cs typeface="Calibri" panose="020F0502020204030204" pitchFamily="34" charset="0"/>
            </a:endParaRPr>
          </a:p>
        </p:txBody>
      </p:sp>
      <p:sp>
        <p:nvSpPr>
          <p:cNvPr id="2" name="Title Placeholder 1"/>
          <p:cNvSpPr>
            <a:spLocks noGrp="1"/>
          </p:cNvSpPr>
          <p:nvPr>
            <p:ph type="title"/>
          </p:nvPr>
        </p:nvSpPr>
        <p:spPr>
          <a:xfrm>
            <a:off x="228600" y="133350"/>
            <a:ext cx="8686800" cy="381000"/>
          </a:xfrm>
          <a:prstGeom prst="rect">
            <a:avLst/>
          </a:prstGeom>
        </p:spPr>
        <p:txBody>
          <a:bodyPr vert="horz" lIns="91430" tIns="45714" rIns="91430" bIns="45714"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590551"/>
            <a:ext cx="8686800" cy="3992642"/>
          </a:xfrm>
          <a:prstGeom prst="rect">
            <a:avLst/>
          </a:prstGeom>
        </p:spPr>
        <p:txBody>
          <a:bodyPr vert="horz" lIns="91430" tIns="45714" rIns="91430" bIns="457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p:nvSpPr>
        <p:spPr>
          <a:xfrm>
            <a:off x="2438400" y="4855518"/>
            <a:ext cx="4267200" cy="215431"/>
          </a:xfrm>
          <a:prstGeom prst="rect">
            <a:avLst/>
          </a:prstGeom>
          <a:noFill/>
        </p:spPr>
        <p:txBody>
          <a:bodyPr wrap="square" lIns="91430" tIns="45714" rIns="91430" bIns="45714" rtlCol="0">
            <a:spAutoFit/>
          </a:bodyPr>
          <a:lstStyle/>
          <a:p>
            <a:pPr marL="0" marR="0" indent="0" algn="ctr" defTabSz="914298" rtl="0" eaLnBrk="1" fontAlgn="auto" latinLnBrk="0" hangingPunct="1">
              <a:lnSpc>
                <a:spcPct val="100000"/>
              </a:lnSpc>
              <a:spcBef>
                <a:spcPts val="0"/>
              </a:spcBef>
              <a:spcAft>
                <a:spcPts val="0"/>
              </a:spcAft>
              <a:buClrTx/>
              <a:buSzTx/>
              <a:buFontTx/>
              <a:buNone/>
              <a:tabLst/>
              <a:defRPr/>
            </a:pPr>
            <a:r>
              <a:rPr lang="en-US" sz="800" dirty="0" smtClean="0">
                <a:solidFill>
                  <a:schemeClr val="bg1"/>
                </a:solidFill>
                <a:latin typeface="Calibri" panose="020F0502020204030204" pitchFamily="34" charset="0"/>
                <a:cs typeface="Calibri" panose="020F0502020204030204" pitchFamily="34" charset="0"/>
              </a:rPr>
              <a:t>© 2018 Sierra Nevada Corporation</a:t>
            </a:r>
          </a:p>
        </p:txBody>
      </p:sp>
      <p:sp>
        <p:nvSpPr>
          <p:cNvPr id="9" name="TextBox 8"/>
          <p:cNvSpPr txBox="1"/>
          <p:nvPr/>
        </p:nvSpPr>
        <p:spPr>
          <a:xfrm>
            <a:off x="8686800" y="4840130"/>
            <a:ext cx="457200" cy="246209"/>
          </a:xfrm>
          <a:prstGeom prst="rect">
            <a:avLst/>
          </a:prstGeom>
          <a:noFill/>
        </p:spPr>
        <p:txBody>
          <a:bodyPr wrap="square" lIns="91430" tIns="45714" rIns="91430" bIns="45714" rtlCol="0">
            <a:spAutoFit/>
          </a:bodyPr>
          <a:lstStyle/>
          <a:p>
            <a:pPr algn="r"/>
            <a:fld id="{DCE60957-0292-427E-80FC-FD55C1B42E72}" type="slidenum">
              <a:rPr lang="en-US" sz="1000" smtClean="0">
                <a:solidFill>
                  <a:schemeClr val="bg1"/>
                </a:solidFill>
                <a:latin typeface="Calibri" panose="020F0502020204030204" pitchFamily="34" charset="0"/>
                <a:cs typeface="Calibri" panose="020F0502020204030204" pitchFamily="34" charset="0"/>
              </a:rPr>
              <a:pPr algn="r"/>
              <a:t>‹#›</a:t>
            </a:fld>
            <a:endParaRPr lang="en-US" sz="800" dirty="0">
              <a:solidFill>
                <a:schemeClr val="bg1"/>
              </a:solidFill>
              <a:latin typeface="Calibri" panose="020F0502020204030204" pitchFamily="34" charset="0"/>
              <a:cs typeface="Calibri" panose="020F0502020204030204" pitchFamily="34" charset="0"/>
            </a:endParaRPr>
          </a:p>
        </p:txBody>
      </p:sp>
      <p:sp>
        <p:nvSpPr>
          <p:cNvPr id="11" name="TextBox 10"/>
          <p:cNvSpPr txBox="1"/>
          <p:nvPr userDrawn="1"/>
        </p:nvSpPr>
        <p:spPr>
          <a:xfrm>
            <a:off x="5867400" y="4840129"/>
            <a:ext cx="2895600" cy="230820"/>
          </a:xfrm>
          <a:prstGeom prst="rect">
            <a:avLst/>
          </a:prstGeom>
          <a:noFill/>
        </p:spPr>
        <p:txBody>
          <a:bodyPr wrap="square" lIns="91430" tIns="45714" rIns="91430" bIns="45714" rtlCol="0">
            <a:spAutoFit/>
          </a:bodyPr>
          <a:lstStyle/>
          <a:p>
            <a:pPr algn="r"/>
            <a:r>
              <a:rPr lang="en-US" sz="900" b="1" dirty="0" smtClean="0">
                <a:solidFill>
                  <a:schemeClr val="bg1"/>
                </a:solidFill>
                <a:latin typeface="Calibri" panose="020F0502020204030204" pitchFamily="34" charset="0"/>
                <a:cs typeface="Calibri" panose="020F0502020204030204" pitchFamily="34" charset="0"/>
              </a:rPr>
              <a:t>INTEGRATED</a:t>
            </a:r>
            <a:r>
              <a:rPr lang="en-US" sz="900" b="1" baseline="0" dirty="0" smtClean="0">
                <a:solidFill>
                  <a:schemeClr val="bg1"/>
                </a:solidFill>
                <a:latin typeface="Calibri" panose="020F0502020204030204" pitchFamily="34" charset="0"/>
                <a:cs typeface="Calibri" panose="020F0502020204030204" pitchFamily="34" charset="0"/>
              </a:rPr>
              <a:t> MISSION SYSTEMS (IMS)</a:t>
            </a:r>
            <a:endParaRPr lang="en-US" sz="900" b="1" dirty="0">
              <a:solidFill>
                <a:schemeClr val="bg1"/>
              </a:solidFill>
              <a:latin typeface="Calibri" panose="020F0502020204030204" pitchFamily="34" charset="0"/>
              <a:cs typeface="Calibri" panose="020F0502020204030204" pitchFamily="34" charset="0"/>
            </a:endParaRPr>
          </a:p>
        </p:txBody>
      </p:sp>
      <p:pic>
        <p:nvPicPr>
          <p:cNvPr id="12" name="SNC Footer Logo" descr="\\sncorp\shares\Business\Reference\SNC Logos\SNC Corporate Logos\Registered\SNC Logos_Registered_INITIALS_white.png"/>
          <p:cNvPicPr>
            <a:picLocks noChangeAspect="1" noChangeArrowheads="1"/>
          </p:cNvPicPr>
          <p:nvPr userDrawn="1"/>
        </p:nvPicPr>
        <p:blipFill>
          <a:blip r:embed="rId9" cstate="screen">
            <a:extLst>
              <a:ext uri="{28A0092B-C50C-407E-A947-70E740481C1C}">
                <a14:useLocalDpi xmlns:a14="http://schemas.microsoft.com/office/drawing/2010/main"/>
              </a:ext>
            </a:extLst>
          </a:blip>
          <a:stretch>
            <a:fillRect/>
          </a:stretch>
        </p:blipFill>
        <p:spPr bwMode="auto">
          <a:xfrm>
            <a:off x="76200" y="4809515"/>
            <a:ext cx="701101" cy="25605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576300"/>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Lst>
  <p:timing>
    <p:tnLst>
      <p:par>
        <p:cTn id="1" dur="indefinite" restart="never" nodeType="tmRoot"/>
      </p:par>
    </p:tnLst>
  </p:timing>
  <p:hf hdr="0" dt="0"/>
  <p:txStyles>
    <p:titleStyle>
      <a:lvl1pPr algn="l" defTabSz="914298" rtl="0" eaLnBrk="1" latinLnBrk="0" hangingPunct="1">
        <a:spcBef>
          <a:spcPct val="0"/>
        </a:spcBef>
        <a:buNone/>
        <a:defRPr sz="1800" b="1" kern="1200">
          <a:solidFill>
            <a:schemeClr val="accent1"/>
          </a:solidFill>
          <a:latin typeface="Calibri" panose="020F0502020204030204" pitchFamily="34" charset="0"/>
          <a:ea typeface="+mj-ea"/>
          <a:cs typeface="Calibri" panose="020F0502020204030204" pitchFamily="34" charset="0"/>
        </a:defRPr>
      </a:lvl1pPr>
    </p:titleStyle>
    <p:bodyStyle>
      <a:lvl1pPr marL="342862" indent="-342862" algn="l" defTabSz="914298"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742867" indent="-285718" algn="l" defTabSz="914298" rtl="0" eaLnBrk="1" latinLnBrk="0" hangingPunct="1">
        <a:spcBef>
          <a:spcPct val="20000"/>
        </a:spcBef>
        <a:buFont typeface="Courier New" panose="02070309020205020404" pitchFamily="49" charset="0"/>
        <a:buChar char="o"/>
        <a:defRPr sz="2000" kern="1200">
          <a:solidFill>
            <a:schemeClr val="tx1"/>
          </a:solidFill>
          <a:latin typeface="Calibri" panose="020F0502020204030204" pitchFamily="34" charset="0"/>
          <a:ea typeface="+mn-ea"/>
          <a:cs typeface="Calibri" panose="020F0502020204030204" pitchFamily="34" charset="0"/>
        </a:defRPr>
      </a:lvl2pPr>
      <a:lvl3pPr marL="1142872" indent="-228574" algn="l" defTabSz="914298" rtl="0" eaLnBrk="1" latinLnBrk="0" hangingPunct="1">
        <a:spcBef>
          <a:spcPct val="20000"/>
        </a:spcBef>
        <a:buFont typeface="Wingdings" panose="05000000000000000000" pitchFamily="2" charset="2"/>
        <a:buChar char="§"/>
        <a:defRPr sz="1800" kern="1200">
          <a:solidFill>
            <a:schemeClr val="tx1"/>
          </a:solidFill>
          <a:latin typeface="Calibri" panose="020F0502020204030204" pitchFamily="34" charset="0"/>
          <a:ea typeface="+mn-ea"/>
          <a:cs typeface="Calibri" panose="020F0502020204030204" pitchFamily="34" charset="0"/>
        </a:defRPr>
      </a:lvl3pPr>
      <a:lvl4pPr marL="1600021" indent="-228574" algn="l" defTabSz="914298" rtl="0" eaLnBrk="1" latinLnBrk="0" hangingPunct="1">
        <a:spcBef>
          <a:spcPct val="20000"/>
        </a:spcBef>
        <a:buFont typeface="Wingdings" panose="05000000000000000000" pitchFamily="2" charset="2"/>
        <a:buChar char="Ø"/>
        <a:defRPr sz="1600" kern="1200">
          <a:solidFill>
            <a:schemeClr val="tx1"/>
          </a:solidFill>
          <a:latin typeface="Calibri" panose="020F0502020204030204" pitchFamily="34" charset="0"/>
          <a:ea typeface="+mn-ea"/>
          <a:cs typeface="Calibri" panose="020F0502020204030204" pitchFamily="34" charset="0"/>
        </a:defRPr>
      </a:lvl4pPr>
      <a:lvl5pPr marL="2057170" indent="-228574" algn="l" defTabSz="914298" rtl="0" eaLnBrk="1" latinLnBrk="0" hangingPunct="1">
        <a:spcBef>
          <a:spcPct val="200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318" indent="-228574"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7" indent="-228574"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6" indent="-228574"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4"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3" algn="l" defTabSz="914298" rtl="0" eaLnBrk="1" latinLnBrk="0" hangingPunct="1">
        <a:defRPr sz="1800" kern="1200">
          <a:solidFill>
            <a:schemeClr val="tx1"/>
          </a:solidFill>
          <a:latin typeface="+mn-lt"/>
          <a:ea typeface="+mn-ea"/>
          <a:cs typeface="+mn-cs"/>
        </a:defRPr>
      </a:lvl7pPr>
      <a:lvl8pPr marL="3200042" algn="l" defTabSz="914298" rtl="0" eaLnBrk="1" latinLnBrk="0" hangingPunct="1">
        <a:defRPr sz="1800" kern="1200">
          <a:solidFill>
            <a:schemeClr val="tx1"/>
          </a:solidFill>
          <a:latin typeface="+mn-lt"/>
          <a:ea typeface="+mn-ea"/>
          <a:cs typeface="+mn-cs"/>
        </a:defRPr>
      </a:lvl8pPr>
      <a:lvl9pPr marL="3657190" algn="l" defTabSz="91429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Footer Black Rectangle"/>
          <p:cNvSpPr/>
          <p:nvPr/>
        </p:nvSpPr>
        <p:spPr>
          <a:xfrm>
            <a:off x="0" y="4705350"/>
            <a:ext cx="9144000" cy="4572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1430" tIns="45714" rIns="91430" bIns="45714" rtlCol="0" anchor="ctr"/>
          <a:lstStyle/>
          <a:p>
            <a:pPr algn="ctr"/>
            <a:endParaRPr lang="en-US">
              <a:latin typeface="Calibri" panose="020F0502020204030204" pitchFamily="34" charset="0"/>
              <a:cs typeface="Calibri" panose="020F0502020204030204" pitchFamily="34" charset="0"/>
            </a:endParaRPr>
          </a:p>
        </p:txBody>
      </p:sp>
      <p:sp>
        <p:nvSpPr>
          <p:cNvPr id="2" name="Title Placeholder 1"/>
          <p:cNvSpPr>
            <a:spLocks noGrp="1"/>
          </p:cNvSpPr>
          <p:nvPr>
            <p:ph type="title"/>
          </p:nvPr>
        </p:nvSpPr>
        <p:spPr>
          <a:xfrm>
            <a:off x="228600" y="133350"/>
            <a:ext cx="8686800" cy="381000"/>
          </a:xfrm>
          <a:prstGeom prst="rect">
            <a:avLst/>
          </a:prstGeom>
        </p:spPr>
        <p:txBody>
          <a:bodyPr vert="horz" lIns="91430" tIns="45714" rIns="91430" bIns="45714"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590551"/>
            <a:ext cx="8686800" cy="3992642"/>
          </a:xfrm>
          <a:prstGeom prst="rect">
            <a:avLst/>
          </a:prstGeom>
        </p:spPr>
        <p:txBody>
          <a:bodyPr vert="horz" lIns="91430" tIns="45714" rIns="91430" bIns="457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p:nvSpPr>
        <p:spPr>
          <a:xfrm>
            <a:off x="2438400" y="4855518"/>
            <a:ext cx="4267200" cy="215431"/>
          </a:xfrm>
          <a:prstGeom prst="rect">
            <a:avLst/>
          </a:prstGeom>
          <a:noFill/>
        </p:spPr>
        <p:txBody>
          <a:bodyPr wrap="square" lIns="91430" tIns="45714" rIns="91430" bIns="45714" rtlCol="0">
            <a:spAutoFit/>
          </a:bodyPr>
          <a:lstStyle/>
          <a:p>
            <a:pPr marL="0" marR="0" indent="0" algn="ctr" defTabSz="914298" rtl="0" eaLnBrk="1" fontAlgn="auto" latinLnBrk="0" hangingPunct="1">
              <a:lnSpc>
                <a:spcPct val="100000"/>
              </a:lnSpc>
              <a:spcBef>
                <a:spcPts val="0"/>
              </a:spcBef>
              <a:spcAft>
                <a:spcPts val="0"/>
              </a:spcAft>
              <a:buClrTx/>
              <a:buSzTx/>
              <a:buFontTx/>
              <a:buNone/>
              <a:tabLst/>
              <a:defRPr/>
            </a:pPr>
            <a:r>
              <a:rPr lang="en-US" sz="800" dirty="0" smtClean="0">
                <a:solidFill>
                  <a:schemeClr val="bg1"/>
                </a:solidFill>
                <a:latin typeface="Calibri" panose="020F0502020204030204" pitchFamily="34" charset="0"/>
                <a:cs typeface="Calibri" panose="020F0502020204030204" pitchFamily="34" charset="0"/>
              </a:rPr>
              <a:t>© 2018 Sierra Nevada Corporation</a:t>
            </a:r>
          </a:p>
        </p:txBody>
      </p:sp>
      <p:sp>
        <p:nvSpPr>
          <p:cNvPr id="9" name="TextBox 8"/>
          <p:cNvSpPr txBox="1"/>
          <p:nvPr/>
        </p:nvSpPr>
        <p:spPr>
          <a:xfrm>
            <a:off x="8686800" y="4840130"/>
            <a:ext cx="457200" cy="246209"/>
          </a:xfrm>
          <a:prstGeom prst="rect">
            <a:avLst/>
          </a:prstGeom>
          <a:noFill/>
        </p:spPr>
        <p:txBody>
          <a:bodyPr wrap="square" lIns="91430" tIns="45714" rIns="91430" bIns="45714" rtlCol="0">
            <a:spAutoFit/>
          </a:bodyPr>
          <a:lstStyle/>
          <a:p>
            <a:pPr algn="r"/>
            <a:fld id="{DCE60957-0292-427E-80FC-FD55C1B42E72}" type="slidenum">
              <a:rPr lang="en-US" sz="1000" smtClean="0">
                <a:solidFill>
                  <a:schemeClr val="bg1"/>
                </a:solidFill>
                <a:latin typeface="Calibri" panose="020F0502020204030204" pitchFamily="34" charset="0"/>
                <a:cs typeface="Calibri" panose="020F0502020204030204" pitchFamily="34" charset="0"/>
              </a:rPr>
              <a:pPr algn="r"/>
              <a:t>‹#›</a:t>
            </a:fld>
            <a:endParaRPr lang="en-US" sz="800" dirty="0">
              <a:solidFill>
                <a:schemeClr val="bg1"/>
              </a:solidFill>
              <a:latin typeface="Calibri" panose="020F0502020204030204" pitchFamily="34" charset="0"/>
              <a:cs typeface="Calibri" panose="020F0502020204030204" pitchFamily="34" charset="0"/>
            </a:endParaRPr>
          </a:p>
        </p:txBody>
      </p:sp>
      <p:sp>
        <p:nvSpPr>
          <p:cNvPr id="11" name="TextBox 10"/>
          <p:cNvSpPr txBox="1"/>
          <p:nvPr userDrawn="1"/>
        </p:nvSpPr>
        <p:spPr>
          <a:xfrm>
            <a:off x="5867400" y="4840129"/>
            <a:ext cx="2895600" cy="230820"/>
          </a:xfrm>
          <a:prstGeom prst="rect">
            <a:avLst/>
          </a:prstGeom>
          <a:noFill/>
        </p:spPr>
        <p:txBody>
          <a:bodyPr wrap="square" lIns="91430" tIns="45714" rIns="91430" bIns="45714" rtlCol="0">
            <a:spAutoFit/>
          </a:bodyPr>
          <a:lstStyle/>
          <a:p>
            <a:pPr algn="r"/>
            <a:r>
              <a:rPr lang="en-US" sz="900" b="1" dirty="0" smtClean="0">
                <a:solidFill>
                  <a:schemeClr val="bg1"/>
                </a:solidFill>
                <a:latin typeface="Calibri" panose="020F0502020204030204" pitchFamily="34" charset="0"/>
                <a:cs typeface="Calibri" panose="020F0502020204030204" pitchFamily="34" charset="0"/>
              </a:rPr>
              <a:t>ELECTRONIC and INFORMATION SYSTEMS </a:t>
            </a:r>
            <a:r>
              <a:rPr lang="en-US" sz="900" b="1" baseline="0" dirty="0" smtClean="0">
                <a:solidFill>
                  <a:schemeClr val="bg1"/>
                </a:solidFill>
                <a:latin typeface="Calibri" panose="020F0502020204030204" pitchFamily="34" charset="0"/>
                <a:cs typeface="Calibri" panose="020F0502020204030204" pitchFamily="34" charset="0"/>
              </a:rPr>
              <a:t>(EIS)</a:t>
            </a:r>
            <a:endParaRPr lang="en-US" sz="900" b="1" dirty="0">
              <a:solidFill>
                <a:schemeClr val="bg1"/>
              </a:solidFill>
              <a:latin typeface="Calibri" panose="020F0502020204030204" pitchFamily="34" charset="0"/>
              <a:cs typeface="Calibri" panose="020F0502020204030204" pitchFamily="34" charset="0"/>
            </a:endParaRPr>
          </a:p>
        </p:txBody>
      </p:sp>
      <p:pic>
        <p:nvPicPr>
          <p:cNvPr id="12" name="SNC Footer Logo" descr="\\sncorp\shares\Business\Reference\SNC Logos\SNC Corporate Logos\Registered\SNC Logos_Registered_INITIALS_white.png"/>
          <p:cNvPicPr>
            <a:picLocks noChangeAspect="1" noChangeArrowheads="1"/>
          </p:cNvPicPr>
          <p:nvPr userDrawn="1"/>
        </p:nvPicPr>
        <p:blipFill>
          <a:blip r:embed="rId9" cstate="screen">
            <a:extLst>
              <a:ext uri="{28A0092B-C50C-407E-A947-70E740481C1C}">
                <a14:useLocalDpi xmlns:a14="http://schemas.microsoft.com/office/drawing/2010/main"/>
              </a:ext>
            </a:extLst>
          </a:blip>
          <a:stretch>
            <a:fillRect/>
          </a:stretch>
        </p:blipFill>
        <p:spPr bwMode="auto">
          <a:xfrm>
            <a:off x="76200" y="4809515"/>
            <a:ext cx="701101" cy="25605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30654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Lst>
  <p:timing>
    <p:tnLst>
      <p:par>
        <p:cTn id="1" dur="indefinite" restart="never" nodeType="tmRoot"/>
      </p:par>
    </p:tnLst>
  </p:timing>
  <p:hf hdr="0" dt="0"/>
  <p:txStyles>
    <p:titleStyle>
      <a:lvl1pPr algn="l" defTabSz="914298" rtl="0" eaLnBrk="1" latinLnBrk="0" hangingPunct="1">
        <a:spcBef>
          <a:spcPct val="0"/>
        </a:spcBef>
        <a:buNone/>
        <a:defRPr sz="1800" b="1" kern="1200">
          <a:solidFill>
            <a:schemeClr val="accent1"/>
          </a:solidFill>
          <a:latin typeface="Calibri" panose="020F0502020204030204" pitchFamily="34" charset="0"/>
          <a:ea typeface="+mj-ea"/>
          <a:cs typeface="Calibri" panose="020F0502020204030204" pitchFamily="34" charset="0"/>
        </a:defRPr>
      </a:lvl1pPr>
    </p:titleStyle>
    <p:bodyStyle>
      <a:lvl1pPr marL="342862" indent="-342862" algn="l" defTabSz="914298"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742867" indent="-285718" algn="l" defTabSz="914298" rtl="0" eaLnBrk="1" latinLnBrk="0" hangingPunct="1">
        <a:spcBef>
          <a:spcPct val="20000"/>
        </a:spcBef>
        <a:buFont typeface="Courier New" panose="02070309020205020404" pitchFamily="49" charset="0"/>
        <a:buChar char="o"/>
        <a:defRPr sz="2000" kern="1200">
          <a:solidFill>
            <a:schemeClr val="tx1"/>
          </a:solidFill>
          <a:latin typeface="Calibri" panose="020F0502020204030204" pitchFamily="34" charset="0"/>
          <a:ea typeface="+mn-ea"/>
          <a:cs typeface="Calibri" panose="020F0502020204030204" pitchFamily="34" charset="0"/>
        </a:defRPr>
      </a:lvl2pPr>
      <a:lvl3pPr marL="1142872" indent="-228574" algn="l" defTabSz="914298" rtl="0" eaLnBrk="1" latinLnBrk="0" hangingPunct="1">
        <a:spcBef>
          <a:spcPct val="20000"/>
        </a:spcBef>
        <a:buFont typeface="Wingdings" panose="05000000000000000000" pitchFamily="2" charset="2"/>
        <a:buChar char="§"/>
        <a:defRPr sz="1800" kern="1200">
          <a:solidFill>
            <a:schemeClr val="tx1"/>
          </a:solidFill>
          <a:latin typeface="Calibri" panose="020F0502020204030204" pitchFamily="34" charset="0"/>
          <a:ea typeface="+mn-ea"/>
          <a:cs typeface="Calibri" panose="020F0502020204030204" pitchFamily="34" charset="0"/>
        </a:defRPr>
      </a:lvl3pPr>
      <a:lvl4pPr marL="1600021" indent="-228574" algn="l" defTabSz="914298" rtl="0" eaLnBrk="1" latinLnBrk="0" hangingPunct="1">
        <a:spcBef>
          <a:spcPct val="20000"/>
        </a:spcBef>
        <a:buFont typeface="Wingdings" panose="05000000000000000000" pitchFamily="2" charset="2"/>
        <a:buChar char="Ø"/>
        <a:defRPr sz="1600" kern="1200">
          <a:solidFill>
            <a:schemeClr val="tx1"/>
          </a:solidFill>
          <a:latin typeface="Calibri" panose="020F0502020204030204" pitchFamily="34" charset="0"/>
          <a:ea typeface="+mn-ea"/>
          <a:cs typeface="Calibri" panose="020F0502020204030204" pitchFamily="34" charset="0"/>
        </a:defRPr>
      </a:lvl4pPr>
      <a:lvl5pPr marL="2057170" indent="-228574" algn="l" defTabSz="914298" rtl="0" eaLnBrk="1" latinLnBrk="0" hangingPunct="1">
        <a:spcBef>
          <a:spcPct val="200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318" indent="-228574"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7" indent="-228574"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6" indent="-228574"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4"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3" algn="l" defTabSz="914298" rtl="0" eaLnBrk="1" latinLnBrk="0" hangingPunct="1">
        <a:defRPr sz="1800" kern="1200">
          <a:solidFill>
            <a:schemeClr val="tx1"/>
          </a:solidFill>
          <a:latin typeface="+mn-lt"/>
          <a:ea typeface="+mn-ea"/>
          <a:cs typeface="+mn-cs"/>
        </a:defRPr>
      </a:lvl7pPr>
      <a:lvl8pPr marL="3200042" algn="l" defTabSz="914298" rtl="0" eaLnBrk="1" latinLnBrk="0" hangingPunct="1">
        <a:defRPr sz="1800" kern="1200">
          <a:solidFill>
            <a:schemeClr val="tx1"/>
          </a:solidFill>
          <a:latin typeface="+mn-lt"/>
          <a:ea typeface="+mn-ea"/>
          <a:cs typeface="+mn-cs"/>
        </a:defRPr>
      </a:lvl8pPr>
      <a:lvl9pPr marL="3657190" algn="l" defTabSz="91429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7.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sncorp.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hyperlink" Target="http://dodcio.defense.gov/Library/DoD-Architecture-Framework/dodaf20_sv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hyperlink" Target="https://dodcio.defense.gov/Library/DoD-Architecture-Framework/dodaf20_ov5a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48044" y="4248150"/>
            <a:ext cx="8686800" cy="381000"/>
          </a:xfrm>
        </p:spPr>
        <p:txBody>
          <a:bodyPr/>
          <a:lstStyle/>
          <a:p>
            <a:r>
              <a:rPr lang="en-US" dirty="0" smtClean="0"/>
              <a:t>Tami Katz 9-25-19</a:t>
            </a:r>
            <a:endParaRPr lang="en-US" dirty="0"/>
          </a:p>
        </p:txBody>
      </p:sp>
      <p:sp>
        <p:nvSpPr>
          <p:cNvPr id="4" name="Title 3"/>
          <p:cNvSpPr>
            <a:spLocks noGrp="1"/>
          </p:cNvSpPr>
          <p:nvPr>
            <p:ph type="title"/>
          </p:nvPr>
        </p:nvSpPr>
        <p:spPr>
          <a:xfrm>
            <a:off x="228600" y="3486150"/>
            <a:ext cx="8686800" cy="381000"/>
          </a:xfrm>
        </p:spPr>
        <p:txBody>
          <a:bodyPr/>
          <a:lstStyle/>
          <a:p>
            <a:r>
              <a:rPr lang="en-US" dirty="0" smtClean="0"/>
              <a:t>Applying Model-Based System Engineering on the </a:t>
            </a:r>
            <a:r>
              <a:rPr lang="en-US" i="1" dirty="0" smtClean="0"/>
              <a:t>Dream Chaser</a:t>
            </a:r>
            <a:r>
              <a:rPr lang="en-US" baseline="30000" dirty="0" smtClean="0"/>
              <a:t>®</a:t>
            </a:r>
            <a:r>
              <a:rPr lang="en-US" dirty="0" smtClean="0"/>
              <a:t> Spacecraft Program</a:t>
            </a:r>
            <a:endParaRPr lang="en-US" dirty="0"/>
          </a:p>
        </p:txBody>
      </p:sp>
    </p:spTree>
    <p:extLst>
      <p:ext uri="{BB962C8B-B14F-4D97-AF65-F5344CB8AC3E}">
        <p14:creationId xmlns:p14="http://schemas.microsoft.com/office/powerpoint/2010/main" val="3377140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590551"/>
            <a:ext cx="8686800" cy="380999"/>
          </a:xfrm>
        </p:spPr>
        <p:txBody>
          <a:bodyPr>
            <a:normAutofit fontScale="62500" lnSpcReduction="20000"/>
          </a:bodyPr>
          <a:lstStyle/>
          <a:p>
            <a:r>
              <a:rPr lang="en-US" dirty="0" smtClean="0"/>
              <a:t>An example of our application of SV-4 Diagram on our ground operations effort is shown here.</a:t>
            </a:r>
            <a:endParaRPr lang="en-US" dirty="0"/>
          </a:p>
        </p:txBody>
      </p:sp>
      <p:sp>
        <p:nvSpPr>
          <p:cNvPr id="3" name="Title 2"/>
          <p:cNvSpPr>
            <a:spLocks noGrp="1"/>
          </p:cNvSpPr>
          <p:nvPr>
            <p:ph type="title"/>
          </p:nvPr>
        </p:nvSpPr>
        <p:spPr/>
        <p:txBody>
          <a:bodyPr/>
          <a:lstStyle/>
          <a:p>
            <a:r>
              <a:rPr lang="en-US" dirty="0" smtClean="0"/>
              <a:t>Applying SV-4 Functional Diagraming</a:t>
            </a:r>
            <a:endParaRPr lang="en-US" dirty="0"/>
          </a:p>
        </p:txBody>
      </p:sp>
      <p:pic>
        <p:nvPicPr>
          <p:cNvPr id="1028" name="Picture 4" descr="C:\Users\tk7146\AppData\Local\Temp\1\SNAGHTML2db77a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199" y="895350"/>
            <a:ext cx="7617801" cy="36908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304800" y="1047750"/>
            <a:ext cx="455776" cy="426956"/>
          </a:xfrm>
          <a:prstGeom prst="rect">
            <a:avLst/>
          </a:prstGeom>
        </p:spPr>
      </p:pic>
      <p:sp>
        <p:nvSpPr>
          <p:cNvPr id="6" name="TextBox 5"/>
          <p:cNvSpPr txBox="1"/>
          <p:nvPr/>
        </p:nvSpPr>
        <p:spPr>
          <a:xfrm>
            <a:off x="838200" y="4476750"/>
            <a:ext cx="2819400" cy="215444"/>
          </a:xfrm>
          <a:prstGeom prst="rect">
            <a:avLst/>
          </a:prstGeom>
          <a:noFill/>
        </p:spPr>
        <p:txBody>
          <a:bodyPr wrap="square" rtlCol="0">
            <a:spAutoFit/>
          </a:bodyPr>
          <a:lstStyle/>
          <a:p>
            <a:r>
              <a:rPr lang="en-US" sz="800" dirty="0" smtClean="0"/>
              <a:t>Graphic credited to Sierra Nevada Corporation</a:t>
            </a:r>
            <a:endParaRPr lang="en-US" sz="800" dirty="0"/>
          </a:p>
        </p:txBody>
      </p:sp>
    </p:spTree>
    <p:extLst>
      <p:ext uri="{BB962C8B-B14F-4D97-AF65-F5344CB8AC3E}">
        <p14:creationId xmlns:p14="http://schemas.microsoft.com/office/powerpoint/2010/main" val="2422226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514350"/>
            <a:ext cx="4343400" cy="3048001"/>
          </a:xfrm>
        </p:spPr>
        <p:txBody>
          <a:bodyPr>
            <a:normAutofit fontScale="85000" lnSpcReduction="20000"/>
          </a:bodyPr>
          <a:lstStyle/>
          <a:p>
            <a:r>
              <a:rPr lang="en-US" dirty="0" smtClean="0"/>
              <a:t>As </a:t>
            </a:r>
            <a:r>
              <a:rPr lang="en-US" dirty="0"/>
              <a:t>the team was </a:t>
            </a:r>
            <a:r>
              <a:rPr lang="en-US" dirty="0" smtClean="0"/>
              <a:t>implementing the diagrams the idea </a:t>
            </a:r>
            <a:r>
              <a:rPr lang="en-US" dirty="0"/>
              <a:t>of “MBSE” was introduced.</a:t>
            </a:r>
          </a:p>
          <a:p>
            <a:pPr lvl="1"/>
            <a:r>
              <a:rPr lang="en-US" dirty="0"/>
              <a:t>Model Based Systems Engineering – </a:t>
            </a:r>
            <a:r>
              <a:rPr lang="en-US" dirty="0" smtClean="0"/>
              <a:t>a new </a:t>
            </a:r>
            <a:r>
              <a:rPr lang="en-US" dirty="0"/>
              <a:t>idea, </a:t>
            </a:r>
            <a:r>
              <a:rPr lang="en-US" dirty="0" smtClean="0"/>
              <a:t>the team </a:t>
            </a:r>
            <a:r>
              <a:rPr lang="en-US" dirty="0"/>
              <a:t>was interested...</a:t>
            </a:r>
          </a:p>
          <a:p>
            <a:pPr lvl="1"/>
            <a:r>
              <a:rPr lang="en-US" dirty="0"/>
              <a:t>However, there was a limitation on resources and time, how could we do this quickly?</a:t>
            </a:r>
          </a:p>
          <a:p>
            <a:r>
              <a:rPr lang="en-US" dirty="0" smtClean="0"/>
              <a:t>The team investigated the practice of MBSE and worked </a:t>
            </a:r>
            <a:r>
              <a:rPr lang="en-US" dirty="0"/>
              <a:t>a tool trade between different modeling applications.</a:t>
            </a:r>
          </a:p>
          <a:p>
            <a:endParaRPr lang="en-US" dirty="0" smtClean="0"/>
          </a:p>
          <a:p>
            <a:endParaRPr lang="en-US" dirty="0"/>
          </a:p>
        </p:txBody>
      </p:sp>
      <p:sp>
        <p:nvSpPr>
          <p:cNvPr id="3" name="Title 2"/>
          <p:cNvSpPr>
            <a:spLocks noGrp="1"/>
          </p:cNvSpPr>
          <p:nvPr>
            <p:ph type="title"/>
          </p:nvPr>
        </p:nvSpPr>
        <p:spPr/>
        <p:txBody>
          <a:bodyPr/>
          <a:lstStyle/>
          <a:p>
            <a:r>
              <a:rPr lang="en-US" dirty="0" smtClean="0"/>
              <a:t>What is this thing called “MBSE”?</a:t>
            </a:r>
            <a:endParaRPr lang="en-US" dirty="0"/>
          </a:p>
        </p:txBody>
      </p:sp>
      <p:pic>
        <p:nvPicPr>
          <p:cNvPr id="6" name="Picture 5"/>
          <p:cNvPicPr>
            <a:picLocks noChangeAspect="1"/>
          </p:cNvPicPr>
          <p:nvPr/>
        </p:nvPicPr>
        <p:blipFill>
          <a:blip r:embed="rId2"/>
          <a:stretch>
            <a:fillRect/>
          </a:stretch>
        </p:blipFill>
        <p:spPr>
          <a:xfrm>
            <a:off x="5638800" y="758999"/>
            <a:ext cx="1089392" cy="1720548"/>
          </a:xfrm>
          <a:prstGeom prst="rect">
            <a:avLst/>
          </a:prstGeom>
        </p:spPr>
      </p:pic>
      <p:pic>
        <p:nvPicPr>
          <p:cNvPr id="7" name="Picture 6"/>
          <p:cNvPicPr>
            <a:picLocks noChangeAspect="1"/>
          </p:cNvPicPr>
          <p:nvPr/>
        </p:nvPicPr>
        <p:blipFill>
          <a:blip r:embed="rId3"/>
          <a:stretch>
            <a:fillRect/>
          </a:stretch>
        </p:blipFill>
        <p:spPr>
          <a:xfrm>
            <a:off x="6281053" y="965287"/>
            <a:ext cx="1162050" cy="1781175"/>
          </a:xfrm>
          <a:prstGeom prst="rect">
            <a:avLst/>
          </a:prstGeom>
        </p:spPr>
      </p:pic>
      <p:pic>
        <p:nvPicPr>
          <p:cNvPr id="8" name="Picture 7"/>
          <p:cNvPicPr>
            <a:picLocks noChangeAspect="1"/>
          </p:cNvPicPr>
          <p:nvPr/>
        </p:nvPicPr>
        <p:blipFill>
          <a:blip r:embed="rId4"/>
          <a:stretch>
            <a:fillRect/>
          </a:stretch>
        </p:blipFill>
        <p:spPr>
          <a:xfrm>
            <a:off x="7079382" y="1200150"/>
            <a:ext cx="1095375" cy="1752600"/>
          </a:xfrm>
          <a:prstGeom prst="rect">
            <a:avLst/>
          </a:prstGeom>
        </p:spPr>
      </p:pic>
      <p:pic>
        <p:nvPicPr>
          <p:cNvPr id="10" name="Picture 9"/>
          <p:cNvPicPr>
            <a:picLocks noChangeAspect="1"/>
          </p:cNvPicPr>
          <p:nvPr/>
        </p:nvPicPr>
        <p:blipFill>
          <a:blip r:embed="rId5"/>
          <a:stretch>
            <a:fillRect/>
          </a:stretch>
        </p:blipFill>
        <p:spPr>
          <a:xfrm>
            <a:off x="8001000" y="3105150"/>
            <a:ext cx="946852" cy="1297310"/>
          </a:xfrm>
          <a:prstGeom prst="rect">
            <a:avLst/>
          </a:prstGeom>
        </p:spPr>
      </p:pic>
      <p:pic>
        <p:nvPicPr>
          <p:cNvPr id="11" name="Picture 10"/>
          <p:cNvPicPr>
            <a:picLocks noChangeAspect="1"/>
          </p:cNvPicPr>
          <p:nvPr/>
        </p:nvPicPr>
        <p:blipFill>
          <a:blip r:embed="rId6"/>
          <a:stretch>
            <a:fillRect/>
          </a:stretch>
        </p:blipFill>
        <p:spPr>
          <a:xfrm>
            <a:off x="4670926" y="230306"/>
            <a:ext cx="663074" cy="756465"/>
          </a:xfrm>
          <a:prstGeom prst="rect">
            <a:avLst/>
          </a:prstGeom>
        </p:spPr>
      </p:pic>
      <p:pic>
        <p:nvPicPr>
          <p:cNvPr id="12" name="Picture 11"/>
          <p:cNvPicPr>
            <a:picLocks noChangeAspect="1"/>
          </p:cNvPicPr>
          <p:nvPr/>
        </p:nvPicPr>
        <p:blipFill>
          <a:blip r:embed="rId7"/>
          <a:stretch>
            <a:fillRect/>
          </a:stretch>
        </p:blipFill>
        <p:spPr>
          <a:xfrm>
            <a:off x="865038" y="3562351"/>
            <a:ext cx="3070523" cy="1101638"/>
          </a:xfrm>
          <a:prstGeom prst="rect">
            <a:avLst/>
          </a:prstGeom>
          <a:ln>
            <a:solidFill>
              <a:schemeClr val="tx1"/>
            </a:solidFill>
          </a:ln>
        </p:spPr>
      </p:pic>
      <p:pic>
        <p:nvPicPr>
          <p:cNvPr id="13" name="Picture 12"/>
          <p:cNvPicPr>
            <a:picLocks noChangeAspect="1"/>
          </p:cNvPicPr>
          <p:nvPr/>
        </p:nvPicPr>
        <p:blipFill>
          <a:blip r:embed="rId8"/>
          <a:stretch>
            <a:fillRect/>
          </a:stretch>
        </p:blipFill>
        <p:spPr>
          <a:xfrm>
            <a:off x="4419600" y="3562351"/>
            <a:ext cx="3203225" cy="1101638"/>
          </a:xfrm>
          <a:prstGeom prst="rect">
            <a:avLst/>
          </a:prstGeom>
          <a:ln>
            <a:solidFill>
              <a:schemeClr val="tx1"/>
            </a:solidFill>
          </a:ln>
        </p:spPr>
      </p:pic>
    </p:spTree>
    <p:extLst>
      <p:ext uri="{BB962C8B-B14F-4D97-AF65-F5344CB8AC3E}">
        <p14:creationId xmlns:p14="http://schemas.microsoft.com/office/powerpoint/2010/main" val="87684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1" y="590550"/>
            <a:ext cx="4648200" cy="4114799"/>
          </a:xfrm>
        </p:spPr>
        <p:txBody>
          <a:bodyPr>
            <a:normAutofit fontScale="62500" lnSpcReduction="20000"/>
          </a:bodyPr>
          <a:lstStyle/>
          <a:p>
            <a:r>
              <a:rPr lang="en-US" dirty="0" smtClean="0"/>
              <a:t>A tool was purchased along with consultant help to ensure the team was trained in the </a:t>
            </a:r>
            <a:r>
              <a:rPr lang="en-US" dirty="0" err="1" smtClean="0"/>
              <a:t>SysML</a:t>
            </a:r>
            <a:r>
              <a:rPr lang="en-US" dirty="0" smtClean="0"/>
              <a:t> language and tool usage.</a:t>
            </a:r>
          </a:p>
          <a:p>
            <a:r>
              <a:rPr lang="en-US" dirty="0" smtClean="0"/>
              <a:t>Diagrams were recreated in the modeling tool, and all of a sudden different view points could be seen, interactions uncovered and requirement traces to architecture could be made.</a:t>
            </a:r>
          </a:p>
          <a:p>
            <a:r>
              <a:rPr lang="en-US" dirty="0" smtClean="0"/>
              <a:t>This initial effort was done by a small group of systems engineers, not enough to model the system, so more systems engineers were trained in the application to help out with the models.</a:t>
            </a:r>
          </a:p>
          <a:p>
            <a:r>
              <a:rPr lang="en-US" dirty="0" smtClean="0"/>
              <a:t>Today, Dream Chaser has modeled its operational, functional and physical architecture, with focus on safety critical and hardware/software applications. Functions have been identified, and continued work is occurring to refine the hardware/software interactions to define software requirements.</a:t>
            </a:r>
            <a:endParaRPr lang="en-US" dirty="0"/>
          </a:p>
        </p:txBody>
      </p:sp>
      <p:sp>
        <p:nvSpPr>
          <p:cNvPr id="3" name="Title 2"/>
          <p:cNvSpPr>
            <a:spLocks noGrp="1"/>
          </p:cNvSpPr>
          <p:nvPr>
            <p:ph type="title"/>
          </p:nvPr>
        </p:nvSpPr>
        <p:spPr/>
        <p:txBody>
          <a:bodyPr/>
          <a:lstStyle/>
          <a:p>
            <a:r>
              <a:rPr lang="en-US" dirty="0" smtClean="0"/>
              <a:t>Steps Taken in Applying MBSE Efforts</a:t>
            </a:r>
            <a:endParaRPr lang="en-US" dirty="0"/>
          </a:p>
        </p:txBody>
      </p:sp>
      <p:pic>
        <p:nvPicPr>
          <p:cNvPr id="5" name="Picture 4"/>
          <p:cNvPicPr>
            <a:picLocks noChangeAspect="1"/>
          </p:cNvPicPr>
          <p:nvPr/>
        </p:nvPicPr>
        <p:blipFill>
          <a:blip r:embed="rId2"/>
          <a:stretch>
            <a:fillRect/>
          </a:stretch>
        </p:blipFill>
        <p:spPr>
          <a:xfrm>
            <a:off x="5761196" y="3028950"/>
            <a:ext cx="2371725" cy="1142740"/>
          </a:xfrm>
          <a:prstGeom prst="rect">
            <a:avLst/>
          </a:prstGeom>
          <a:ln>
            <a:solidFill>
              <a:schemeClr val="tx1"/>
            </a:solidFill>
          </a:ln>
        </p:spPr>
      </p:pic>
      <p:sp>
        <p:nvSpPr>
          <p:cNvPr id="6" name="Right Arrow 5"/>
          <p:cNvSpPr/>
          <p:nvPr/>
        </p:nvSpPr>
        <p:spPr>
          <a:xfrm rot="5400000">
            <a:off x="6642258" y="2459894"/>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5168741" y="2948494"/>
            <a:ext cx="470059" cy="537210"/>
          </a:xfrm>
          <a:prstGeom prst="rect">
            <a:avLst/>
          </a:prstGeom>
        </p:spPr>
      </p:pic>
      <p:pic>
        <p:nvPicPr>
          <p:cNvPr id="8" name="Picture 7"/>
          <p:cNvPicPr>
            <a:picLocks noChangeAspect="1"/>
          </p:cNvPicPr>
          <p:nvPr/>
        </p:nvPicPr>
        <p:blipFill>
          <a:blip r:embed="rId4"/>
          <a:stretch>
            <a:fillRect/>
          </a:stretch>
        </p:blipFill>
        <p:spPr>
          <a:xfrm>
            <a:off x="5146856" y="742950"/>
            <a:ext cx="513828" cy="481338"/>
          </a:xfrm>
          <a:prstGeom prst="rect">
            <a:avLst/>
          </a:prstGeom>
        </p:spPr>
      </p:pic>
      <p:pic>
        <p:nvPicPr>
          <p:cNvPr id="9" name="Picture 8"/>
          <p:cNvPicPr>
            <a:picLocks noChangeAspect="1"/>
          </p:cNvPicPr>
          <p:nvPr/>
        </p:nvPicPr>
        <p:blipFill>
          <a:blip r:embed="rId5"/>
          <a:stretch>
            <a:fillRect/>
          </a:stretch>
        </p:blipFill>
        <p:spPr>
          <a:xfrm>
            <a:off x="5761196" y="895350"/>
            <a:ext cx="2233024" cy="1282677"/>
          </a:xfrm>
          <a:prstGeom prst="rect">
            <a:avLst/>
          </a:prstGeom>
          <a:ln>
            <a:solidFill>
              <a:schemeClr val="tx1"/>
            </a:solidFill>
          </a:ln>
        </p:spPr>
      </p:pic>
    </p:spTree>
    <p:extLst>
      <p:ext uri="{BB962C8B-B14F-4D97-AF65-F5344CB8AC3E}">
        <p14:creationId xmlns:p14="http://schemas.microsoft.com/office/powerpoint/2010/main" val="4168079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590551"/>
            <a:ext cx="5486400" cy="3962399"/>
          </a:xfrm>
        </p:spPr>
        <p:txBody>
          <a:bodyPr>
            <a:normAutofit lnSpcReduction="10000"/>
          </a:bodyPr>
          <a:lstStyle/>
          <a:p>
            <a:r>
              <a:rPr lang="en-US" dirty="0" smtClean="0"/>
              <a:t>During the last couple of years the systems engineering team has made good progress in establishing a model of the Dream Chaser architecture.</a:t>
            </a:r>
          </a:p>
          <a:p>
            <a:r>
              <a:rPr lang="en-US" dirty="0" smtClean="0"/>
              <a:t>Results are used in safety assessments, software development, requirement development, analysis of the behavior and interaction of the system elements.</a:t>
            </a:r>
          </a:p>
          <a:p>
            <a:r>
              <a:rPr lang="en-US" dirty="0" smtClean="0"/>
              <a:t>While showing some benefit, there were several challenges towards getting to this point.</a:t>
            </a:r>
          </a:p>
        </p:txBody>
      </p:sp>
      <p:sp>
        <p:nvSpPr>
          <p:cNvPr id="3" name="Title 2"/>
          <p:cNvSpPr>
            <a:spLocks noGrp="1"/>
          </p:cNvSpPr>
          <p:nvPr>
            <p:ph type="title"/>
          </p:nvPr>
        </p:nvSpPr>
        <p:spPr/>
        <p:txBody>
          <a:bodyPr/>
          <a:lstStyle/>
          <a:p>
            <a:r>
              <a:rPr lang="en-US" dirty="0" smtClean="0"/>
              <a:t>MBSE Application Challenges and Lessons Learned</a:t>
            </a:r>
            <a:endParaRPr lang="en-US" dirty="0"/>
          </a:p>
        </p:txBody>
      </p:sp>
      <p:pic>
        <p:nvPicPr>
          <p:cNvPr id="4" name="Picture 3"/>
          <p:cNvPicPr>
            <a:picLocks noChangeAspect="1"/>
          </p:cNvPicPr>
          <p:nvPr/>
        </p:nvPicPr>
        <p:blipFill>
          <a:blip r:embed="rId2"/>
          <a:stretch>
            <a:fillRect/>
          </a:stretch>
        </p:blipFill>
        <p:spPr>
          <a:xfrm>
            <a:off x="6065774" y="514350"/>
            <a:ext cx="2562466" cy="1752600"/>
          </a:xfrm>
          <a:prstGeom prst="rect">
            <a:avLst/>
          </a:prstGeom>
        </p:spPr>
      </p:pic>
    </p:spTree>
    <p:extLst>
      <p:ext uri="{BB962C8B-B14F-4D97-AF65-F5344CB8AC3E}">
        <p14:creationId xmlns:p14="http://schemas.microsoft.com/office/powerpoint/2010/main" val="1593070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590551"/>
            <a:ext cx="8686800" cy="4038599"/>
          </a:xfrm>
        </p:spPr>
        <p:txBody>
          <a:bodyPr>
            <a:normAutofit/>
          </a:bodyPr>
          <a:lstStyle/>
          <a:p>
            <a:r>
              <a:rPr lang="en-US" sz="1600" dirty="0"/>
              <a:t>Defining the model structure while working the detailed design at the same </a:t>
            </a:r>
            <a:r>
              <a:rPr lang="en-US" sz="1600" dirty="0" smtClean="0"/>
              <a:t>time was the largest challenge to the effort.</a:t>
            </a:r>
            <a:endParaRPr lang="en-US" sz="1600" dirty="0"/>
          </a:p>
          <a:p>
            <a:pPr lvl="1"/>
            <a:r>
              <a:rPr lang="en-US" sz="1400" dirty="0" smtClean="0"/>
              <a:t>While we had </a:t>
            </a:r>
            <a:r>
              <a:rPr lang="en-US" sz="1400" dirty="0"/>
              <a:t>a tool </a:t>
            </a:r>
            <a:r>
              <a:rPr lang="en-US" sz="1400" dirty="0" smtClean="0"/>
              <a:t>expert </a:t>
            </a:r>
            <a:r>
              <a:rPr lang="en-US" sz="1400" dirty="0"/>
              <a:t>to help us </a:t>
            </a:r>
            <a:r>
              <a:rPr lang="en-US" sz="1400" dirty="0" smtClean="0"/>
              <a:t>with nuances </a:t>
            </a:r>
            <a:r>
              <a:rPr lang="en-US" sz="1400" dirty="0"/>
              <a:t>of </a:t>
            </a:r>
            <a:r>
              <a:rPr lang="en-US" sz="1400" dirty="0" err="1" smtClean="0"/>
              <a:t>SysML</a:t>
            </a:r>
            <a:r>
              <a:rPr lang="en-US" sz="1400" dirty="0" smtClean="0"/>
              <a:t> and tool usage, </a:t>
            </a:r>
            <a:r>
              <a:rPr lang="en-US" sz="1400" dirty="0"/>
              <a:t>we were creating a unique </a:t>
            </a:r>
            <a:r>
              <a:rPr lang="en-US" sz="1400" dirty="0" smtClean="0"/>
              <a:t>model of our system and understanding the best approaches without formal training was a lot of trial and error.</a:t>
            </a:r>
          </a:p>
          <a:p>
            <a:r>
              <a:rPr lang="en-US" sz="1600" dirty="0" smtClean="0"/>
              <a:t>There </a:t>
            </a:r>
            <a:r>
              <a:rPr lang="en-US" sz="1600" dirty="0"/>
              <a:t>were some growing pains involved with scoping out the model and diagram structure </a:t>
            </a:r>
            <a:r>
              <a:rPr lang="en-US" sz="1600" dirty="0" smtClean="0"/>
              <a:t>while on a schedule for </a:t>
            </a:r>
            <a:r>
              <a:rPr lang="en-US" sz="1600" dirty="0"/>
              <a:t>delivering </a:t>
            </a:r>
            <a:r>
              <a:rPr lang="en-US" sz="1600" dirty="0" smtClean="0"/>
              <a:t>resulting content </a:t>
            </a:r>
            <a:r>
              <a:rPr lang="en-US" sz="1600" dirty="0"/>
              <a:t>to </a:t>
            </a:r>
            <a:r>
              <a:rPr lang="en-US" sz="1600" dirty="0" smtClean="0"/>
              <a:t>our customer. </a:t>
            </a:r>
          </a:p>
          <a:p>
            <a:r>
              <a:rPr lang="en-US" sz="1600" dirty="0" smtClean="0"/>
              <a:t>The </a:t>
            </a:r>
            <a:r>
              <a:rPr lang="en-US" sz="1600" dirty="0"/>
              <a:t>team was learning what worked to create the most effective diagrams as </a:t>
            </a:r>
            <a:r>
              <a:rPr lang="en-US" sz="1600" dirty="0" smtClean="0"/>
              <a:t>they </a:t>
            </a:r>
            <a:r>
              <a:rPr lang="en-US" sz="1600" dirty="0"/>
              <a:t>went </a:t>
            </a:r>
            <a:r>
              <a:rPr lang="en-US" sz="1600" dirty="0" smtClean="0"/>
              <a:t>along, direction </a:t>
            </a:r>
            <a:r>
              <a:rPr lang="en-US" sz="1600" dirty="0"/>
              <a:t>changes on how to implement items were very common the first month or two. </a:t>
            </a:r>
            <a:r>
              <a:rPr lang="en-US" sz="1600" dirty="0" smtClean="0"/>
              <a:t>They learned to have patience as new things were introduced.</a:t>
            </a:r>
          </a:p>
          <a:p>
            <a:pPr lvl="1"/>
            <a:r>
              <a:rPr lang="en-US" sz="1400" dirty="0"/>
              <a:t>The small team was able to </a:t>
            </a:r>
            <a:r>
              <a:rPr lang="en-US" sz="1400" dirty="0" smtClean="0"/>
              <a:t>share </a:t>
            </a:r>
            <a:r>
              <a:rPr lang="en-US" sz="1400" dirty="0"/>
              <a:t>knowledge among each other to assist with keeping the project moving.</a:t>
            </a:r>
          </a:p>
          <a:p>
            <a:r>
              <a:rPr lang="en-US" sz="1600" dirty="0" smtClean="0"/>
              <a:t>The initial effort was good, but not complete.  The </a:t>
            </a:r>
            <a:r>
              <a:rPr lang="en-US" sz="1600" dirty="0"/>
              <a:t>diagram structure and various linkages </a:t>
            </a:r>
            <a:r>
              <a:rPr lang="en-US" sz="1600" dirty="0" smtClean="0"/>
              <a:t>between diagrams</a:t>
            </a:r>
            <a:r>
              <a:rPr lang="en-US" sz="1600" dirty="0"/>
              <a:t>, </a:t>
            </a:r>
            <a:r>
              <a:rPr lang="en-US" sz="1600" dirty="0" smtClean="0"/>
              <a:t>requirements </a:t>
            </a:r>
            <a:r>
              <a:rPr lang="en-US" sz="1600" dirty="0"/>
              <a:t>and other project documents </a:t>
            </a:r>
            <a:r>
              <a:rPr lang="en-US" sz="1600" dirty="0" smtClean="0"/>
              <a:t>evolved </a:t>
            </a:r>
            <a:r>
              <a:rPr lang="en-US" sz="1600" dirty="0"/>
              <a:t>for quite some time after the initial modeling effort </a:t>
            </a:r>
            <a:r>
              <a:rPr lang="en-US" sz="1600" dirty="0" smtClean="0"/>
              <a:t>began as the team started to understand what the modeling effort could really emulate (behaviors and interactions).</a:t>
            </a:r>
            <a:endParaRPr lang="en-US" sz="1600" dirty="0"/>
          </a:p>
        </p:txBody>
      </p:sp>
      <p:sp>
        <p:nvSpPr>
          <p:cNvPr id="3" name="Title 2"/>
          <p:cNvSpPr>
            <a:spLocks noGrp="1"/>
          </p:cNvSpPr>
          <p:nvPr>
            <p:ph type="title"/>
          </p:nvPr>
        </p:nvSpPr>
        <p:spPr/>
        <p:txBody>
          <a:bodyPr/>
          <a:lstStyle/>
          <a:p>
            <a:r>
              <a:rPr lang="en-US" dirty="0" smtClean="0"/>
              <a:t>Concurrent Development Work While Learning MBSE</a:t>
            </a:r>
            <a:endParaRPr lang="en-US" dirty="0"/>
          </a:p>
        </p:txBody>
      </p:sp>
    </p:spTree>
    <p:extLst>
      <p:ext uri="{BB962C8B-B14F-4D97-AF65-F5344CB8AC3E}">
        <p14:creationId xmlns:p14="http://schemas.microsoft.com/office/powerpoint/2010/main" val="2204602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514350"/>
            <a:ext cx="8915400" cy="4267200"/>
          </a:xfrm>
        </p:spPr>
        <p:txBody>
          <a:bodyPr>
            <a:normAutofit fontScale="77500" lnSpcReduction="20000"/>
          </a:bodyPr>
          <a:lstStyle/>
          <a:p>
            <a:r>
              <a:rPr lang="en-US" dirty="0" smtClean="0"/>
              <a:t>While creating our model we received some push </a:t>
            </a:r>
            <a:r>
              <a:rPr lang="en-US" dirty="0"/>
              <a:t>back from </a:t>
            </a:r>
            <a:r>
              <a:rPr lang="en-US" dirty="0" smtClean="0"/>
              <a:t>people on the program who </a:t>
            </a:r>
            <a:r>
              <a:rPr lang="en-US" dirty="0"/>
              <a:t>did not see the worth of the </a:t>
            </a:r>
            <a:r>
              <a:rPr lang="en-US" dirty="0" smtClean="0"/>
              <a:t>effort.</a:t>
            </a:r>
            <a:endParaRPr lang="en-US" dirty="0"/>
          </a:p>
          <a:p>
            <a:r>
              <a:rPr lang="en-US" dirty="0" smtClean="0"/>
              <a:t>At </a:t>
            </a:r>
            <a:r>
              <a:rPr lang="en-US" dirty="0"/>
              <a:t>first we really had to sell the benefit of the model to </a:t>
            </a:r>
            <a:r>
              <a:rPr lang="en-US" dirty="0" smtClean="0"/>
              <a:t>some of the program staff (both within systems engineering and in other organizations like hardware and software design). </a:t>
            </a:r>
          </a:p>
          <a:p>
            <a:r>
              <a:rPr lang="en-US" dirty="0"/>
              <a:t>We needed stakeholder involvement at many levels, and getting their attention to support this was challenging.</a:t>
            </a:r>
          </a:p>
          <a:p>
            <a:pPr lvl="1"/>
            <a:r>
              <a:rPr lang="en-US" dirty="0" smtClean="0"/>
              <a:t>It </a:t>
            </a:r>
            <a:r>
              <a:rPr lang="en-US" dirty="0"/>
              <a:t>was difficult to </a:t>
            </a:r>
            <a:r>
              <a:rPr lang="en-US" dirty="0" smtClean="0"/>
              <a:t>get support </a:t>
            </a:r>
            <a:r>
              <a:rPr lang="en-US" dirty="0"/>
              <a:t>each time we tried to review/create a </a:t>
            </a:r>
            <a:r>
              <a:rPr lang="en-US" dirty="0" smtClean="0"/>
              <a:t>model diagram. </a:t>
            </a:r>
          </a:p>
          <a:p>
            <a:pPr lvl="1"/>
            <a:r>
              <a:rPr lang="en-US" dirty="0" smtClean="0"/>
              <a:t>It </a:t>
            </a:r>
            <a:r>
              <a:rPr lang="en-US" dirty="0"/>
              <a:t>took repeated, direct messaging </a:t>
            </a:r>
            <a:r>
              <a:rPr lang="en-US" dirty="0" smtClean="0"/>
              <a:t>through multiple </a:t>
            </a:r>
            <a:r>
              <a:rPr lang="en-US" dirty="0"/>
              <a:t>forums to emphasize why we were working on the model and what the benefits would be</a:t>
            </a:r>
            <a:r>
              <a:rPr lang="en-US" dirty="0" smtClean="0"/>
              <a:t>.</a:t>
            </a:r>
          </a:p>
          <a:p>
            <a:r>
              <a:rPr lang="en-US" dirty="0" smtClean="0"/>
              <a:t>At the last INCOSE International Workshop (IW2019), the INCOSE requirement working group had an information exchange on requirement work using MBSE, and the responses from organizations working MBSE for the first time were surprisingly similar – we were not alone in these challenges.</a:t>
            </a:r>
          </a:p>
          <a:p>
            <a:r>
              <a:rPr lang="en-US" dirty="0" smtClean="0"/>
              <a:t>The key for all the companies was to have a management champion (funding tool and resources), as well as ability to work a smaller effort and display the benefits of that compared to older, document-centric approaches.</a:t>
            </a:r>
            <a:endParaRPr lang="en-US" dirty="0"/>
          </a:p>
        </p:txBody>
      </p:sp>
      <p:sp>
        <p:nvSpPr>
          <p:cNvPr id="3" name="Title 2"/>
          <p:cNvSpPr>
            <a:spLocks noGrp="1"/>
          </p:cNvSpPr>
          <p:nvPr>
            <p:ph type="title"/>
          </p:nvPr>
        </p:nvSpPr>
        <p:spPr/>
        <p:txBody>
          <a:bodyPr/>
          <a:lstStyle/>
          <a:p>
            <a:r>
              <a:rPr lang="en-US" dirty="0" smtClean="0"/>
              <a:t>Adoption of the MBSE Concept in the Team</a:t>
            </a:r>
            <a:endParaRPr lang="en-US" dirty="0"/>
          </a:p>
        </p:txBody>
      </p:sp>
    </p:spTree>
    <p:extLst>
      <p:ext uri="{BB962C8B-B14F-4D97-AF65-F5344CB8AC3E}">
        <p14:creationId xmlns:p14="http://schemas.microsoft.com/office/powerpoint/2010/main" val="2434808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The three pillars of MBSE are to use a </a:t>
            </a:r>
            <a:r>
              <a:rPr lang="en-US" b="1" dirty="0" smtClean="0"/>
              <a:t>modeling language</a:t>
            </a:r>
            <a:r>
              <a:rPr lang="en-US" dirty="0" smtClean="0"/>
              <a:t>, </a:t>
            </a:r>
            <a:r>
              <a:rPr lang="en-US" b="1" dirty="0" smtClean="0"/>
              <a:t>a modeling tool</a:t>
            </a:r>
            <a:r>
              <a:rPr lang="en-US" dirty="0" smtClean="0"/>
              <a:t> and </a:t>
            </a:r>
            <a:r>
              <a:rPr lang="en-US" b="1" dirty="0" smtClean="0"/>
              <a:t>a modeling method</a:t>
            </a:r>
            <a:r>
              <a:rPr lang="en-US" dirty="0" smtClean="0"/>
              <a:t>. – Lenny </a:t>
            </a:r>
            <a:r>
              <a:rPr lang="en-US" dirty="0" err="1" smtClean="0"/>
              <a:t>Delligatti</a:t>
            </a:r>
            <a:r>
              <a:rPr lang="en-US" dirty="0" smtClean="0"/>
              <a:t>, </a:t>
            </a:r>
            <a:r>
              <a:rPr lang="en-US" dirty="0" err="1" smtClean="0"/>
              <a:t>SysML</a:t>
            </a:r>
            <a:r>
              <a:rPr lang="en-US" dirty="0" smtClean="0"/>
              <a:t> Distilled (recommended reading)</a:t>
            </a:r>
          </a:p>
          <a:p>
            <a:r>
              <a:rPr lang="en-US" dirty="0"/>
              <a:t>The modeling method is the roadmap of how the model will be constructed</a:t>
            </a:r>
            <a:r>
              <a:rPr lang="en-US" dirty="0" smtClean="0"/>
              <a:t>. While we had a modeling language and tool, the method was a bit ad hoc. </a:t>
            </a:r>
          </a:p>
          <a:p>
            <a:pPr lvl="1"/>
            <a:r>
              <a:rPr lang="en-US" dirty="0" smtClean="0"/>
              <a:t>We had a rough idea on what would be modeled, but really learned as we started to create the model exactly how much we could model and meet our deliverables.</a:t>
            </a:r>
          </a:p>
          <a:p>
            <a:r>
              <a:rPr lang="en-US" dirty="0" smtClean="0"/>
              <a:t>Ideally we would model the entire architecture, yet we knew we could not afford to spend those resources and effort and meet our other program due dates and deliverables.</a:t>
            </a:r>
          </a:p>
          <a:p>
            <a:r>
              <a:rPr lang="en-US" dirty="0" smtClean="0"/>
              <a:t>Ultimately, we made the decision to create a system level model (functions and structure), subsystem functional models, and then a subset of the component functions based on criticality and need to support software development.</a:t>
            </a:r>
            <a:endParaRPr lang="en-US" dirty="0"/>
          </a:p>
        </p:txBody>
      </p:sp>
      <p:sp>
        <p:nvSpPr>
          <p:cNvPr id="3" name="Title 2"/>
          <p:cNvSpPr>
            <a:spLocks noGrp="1"/>
          </p:cNvSpPr>
          <p:nvPr>
            <p:ph type="title"/>
          </p:nvPr>
        </p:nvSpPr>
        <p:spPr/>
        <p:txBody>
          <a:bodyPr/>
          <a:lstStyle/>
          <a:p>
            <a:r>
              <a:rPr lang="en-US" dirty="0" smtClean="0"/>
              <a:t>How Much to Model?</a:t>
            </a:r>
            <a:endParaRPr lang="en-US" dirty="0"/>
          </a:p>
        </p:txBody>
      </p:sp>
    </p:spTree>
    <p:extLst>
      <p:ext uri="{BB962C8B-B14F-4D97-AF65-F5344CB8AC3E}">
        <p14:creationId xmlns:p14="http://schemas.microsoft.com/office/powerpoint/2010/main" val="4130075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514350"/>
            <a:ext cx="8763000" cy="4267200"/>
          </a:xfrm>
        </p:spPr>
        <p:txBody>
          <a:bodyPr>
            <a:normAutofit fontScale="47500" lnSpcReduction="20000"/>
          </a:bodyPr>
          <a:lstStyle/>
          <a:p>
            <a:pPr marL="0" indent="0">
              <a:buNone/>
            </a:pPr>
            <a:r>
              <a:rPr lang="en-US" sz="3300" dirty="0" smtClean="0"/>
              <a:t>When we have a chance to do this again on another project, some items we learned include:</a:t>
            </a:r>
          </a:p>
          <a:p>
            <a:pPr marL="0" indent="0">
              <a:buNone/>
            </a:pPr>
            <a:endParaRPr lang="en-US" sz="3300" dirty="0" smtClean="0"/>
          </a:p>
          <a:p>
            <a:r>
              <a:rPr lang="en-US" sz="2900" b="1" dirty="0" smtClean="0"/>
              <a:t>Scope </a:t>
            </a:r>
            <a:r>
              <a:rPr lang="en-US" sz="2900" b="1" dirty="0"/>
              <a:t>the work </a:t>
            </a:r>
            <a:r>
              <a:rPr lang="en-US" sz="2900" b="1" dirty="0" smtClean="0"/>
              <a:t>early and plan out the modeling method.</a:t>
            </a:r>
            <a:endParaRPr lang="en-US" sz="2900" b="1" dirty="0"/>
          </a:p>
          <a:p>
            <a:pPr lvl="1"/>
            <a:r>
              <a:rPr lang="en-US" sz="2500" dirty="0" smtClean="0"/>
              <a:t>Understand </a:t>
            </a:r>
            <a:r>
              <a:rPr lang="en-US" sz="2500" dirty="0"/>
              <a:t>the capability of the tool </a:t>
            </a:r>
            <a:r>
              <a:rPr lang="en-US" sz="2500" dirty="0" smtClean="0"/>
              <a:t>being used and decide which features will be used. 	</a:t>
            </a:r>
          </a:p>
          <a:p>
            <a:pPr lvl="1"/>
            <a:r>
              <a:rPr lang="en-US" sz="2500" dirty="0" smtClean="0"/>
              <a:t>Try </a:t>
            </a:r>
            <a:r>
              <a:rPr lang="en-US" sz="2500" dirty="0"/>
              <a:t>to define the structure of the model as clearly as is possible before beginning to model. (</a:t>
            </a:r>
            <a:r>
              <a:rPr lang="en-US" sz="2500" dirty="0" smtClean="0"/>
              <a:t>i.e. Do some thoughtful model method determination before starting the model.)</a:t>
            </a:r>
          </a:p>
          <a:p>
            <a:pPr lvl="1"/>
            <a:r>
              <a:rPr lang="en-US" sz="2500" dirty="0" smtClean="0"/>
              <a:t>Decide if the model will be an executable version in </a:t>
            </a:r>
            <a:r>
              <a:rPr lang="en-US" sz="2500" dirty="0" err="1" smtClean="0"/>
              <a:t>SysML</a:t>
            </a:r>
            <a:r>
              <a:rPr lang="en-US" sz="2500" dirty="0" smtClean="0"/>
              <a:t>, how relationships within the model will be built (abstractions and domain dependencies and links), and how the model will map to program requirements</a:t>
            </a:r>
            <a:endParaRPr lang="en-US" sz="2500" dirty="0"/>
          </a:p>
          <a:p>
            <a:r>
              <a:rPr lang="en-US" sz="2900" b="1" dirty="0" smtClean="0"/>
              <a:t>Set up a configuration </a:t>
            </a:r>
            <a:r>
              <a:rPr lang="en-US" sz="2900" b="1" dirty="0"/>
              <a:t>management </a:t>
            </a:r>
            <a:r>
              <a:rPr lang="en-US" sz="2900" b="1" dirty="0" smtClean="0"/>
              <a:t>approach in advance.</a:t>
            </a:r>
          </a:p>
          <a:p>
            <a:pPr lvl="1"/>
            <a:r>
              <a:rPr lang="en-US" sz="2500" dirty="0" smtClean="0"/>
              <a:t>We had single users at a time in the model – this is not workable on a large project!</a:t>
            </a:r>
          </a:p>
          <a:p>
            <a:pPr lvl="1"/>
            <a:r>
              <a:rPr lang="en-US" sz="2500" dirty="0" smtClean="0"/>
              <a:t>Set up a common user access approach at the beginning of the effort.</a:t>
            </a:r>
            <a:endParaRPr lang="en-US" sz="2500" dirty="0"/>
          </a:p>
          <a:p>
            <a:r>
              <a:rPr lang="en-US" sz="2900" b="1" dirty="0" smtClean="0"/>
              <a:t>Advertise </a:t>
            </a:r>
            <a:r>
              <a:rPr lang="en-US" sz="2900" b="1" dirty="0"/>
              <a:t>early, advertise </a:t>
            </a:r>
            <a:r>
              <a:rPr lang="en-US" sz="2900" b="1" dirty="0" smtClean="0"/>
              <a:t>often.</a:t>
            </a:r>
            <a:endParaRPr lang="en-US" sz="2900" b="1" dirty="0"/>
          </a:p>
          <a:p>
            <a:pPr lvl="1"/>
            <a:r>
              <a:rPr lang="en-US" sz="2500" dirty="0" smtClean="0"/>
              <a:t>The </a:t>
            </a:r>
            <a:r>
              <a:rPr lang="en-US" sz="2500" dirty="0"/>
              <a:t>modeling effort will be most useful and successful when all groups working on the </a:t>
            </a:r>
            <a:r>
              <a:rPr lang="en-US" sz="2500" dirty="0" smtClean="0"/>
              <a:t>program understand </a:t>
            </a:r>
            <a:r>
              <a:rPr lang="en-US" sz="2500" dirty="0"/>
              <a:t>the model and its uses/benefits. This is not an effort that can be undertaken by an </a:t>
            </a:r>
            <a:r>
              <a:rPr lang="en-US" sz="2500" dirty="0" smtClean="0"/>
              <a:t>SE team </a:t>
            </a:r>
            <a:r>
              <a:rPr lang="en-US" sz="2500" dirty="0"/>
              <a:t>alone without the support of design, safety, and ops engineers as well. </a:t>
            </a:r>
            <a:endParaRPr lang="en-US" sz="2500" dirty="0" smtClean="0"/>
          </a:p>
          <a:p>
            <a:pPr lvl="1"/>
            <a:r>
              <a:rPr lang="en-US" sz="2500" dirty="0" smtClean="0"/>
              <a:t>Clearly advertising what </a:t>
            </a:r>
            <a:r>
              <a:rPr lang="en-US" sz="2500" dirty="0"/>
              <a:t>the model is being used for, how it can be used as a resource for all teams, and problems </a:t>
            </a:r>
            <a:r>
              <a:rPr lang="en-US" sz="2500" dirty="0" smtClean="0"/>
              <a:t>that the </a:t>
            </a:r>
            <a:r>
              <a:rPr lang="en-US" sz="2500" dirty="0"/>
              <a:t>model has helped identify and solve (there will be many of these!) will ensure that the </a:t>
            </a:r>
            <a:r>
              <a:rPr lang="en-US" sz="2500" dirty="0" smtClean="0"/>
              <a:t>modeling effort </a:t>
            </a:r>
            <a:r>
              <a:rPr lang="en-US" sz="2500" dirty="0"/>
              <a:t>is successful and supported by the larger program team</a:t>
            </a:r>
            <a:r>
              <a:rPr lang="en-US" sz="2500" dirty="0" smtClean="0"/>
              <a:t>.</a:t>
            </a:r>
          </a:p>
          <a:p>
            <a:r>
              <a:rPr lang="en-US" sz="2900" b="1" dirty="0" smtClean="0"/>
              <a:t>Models are a great communication tool.</a:t>
            </a:r>
            <a:endParaRPr lang="en-US" sz="2900" b="1" dirty="0"/>
          </a:p>
          <a:p>
            <a:pPr lvl="1"/>
            <a:r>
              <a:rPr lang="en-US" sz="2500" dirty="0" smtClean="0"/>
              <a:t>Explaining how our system interacts and behaves with a model has proven useful to bring people up to speed.</a:t>
            </a:r>
            <a:endParaRPr lang="en-US" sz="2500" dirty="0"/>
          </a:p>
        </p:txBody>
      </p:sp>
      <p:sp>
        <p:nvSpPr>
          <p:cNvPr id="3" name="Title 2"/>
          <p:cNvSpPr>
            <a:spLocks noGrp="1"/>
          </p:cNvSpPr>
          <p:nvPr>
            <p:ph type="title"/>
          </p:nvPr>
        </p:nvSpPr>
        <p:spPr/>
        <p:txBody>
          <a:bodyPr/>
          <a:lstStyle/>
          <a:p>
            <a:r>
              <a:rPr lang="en-US" dirty="0" smtClean="0"/>
              <a:t>Parting Thoughts</a:t>
            </a:r>
            <a:endParaRPr lang="en-US" dirty="0"/>
          </a:p>
        </p:txBody>
      </p:sp>
    </p:spTree>
    <p:extLst>
      <p:ext uri="{BB962C8B-B14F-4D97-AF65-F5344CB8AC3E}">
        <p14:creationId xmlns:p14="http://schemas.microsoft.com/office/powerpoint/2010/main" val="566288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514350"/>
            <a:ext cx="8991600" cy="4419600"/>
          </a:xfrm>
        </p:spPr>
        <p:txBody>
          <a:bodyPr>
            <a:normAutofit fontScale="55000" lnSpcReduction="20000"/>
          </a:bodyPr>
          <a:lstStyle/>
          <a:p>
            <a:r>
              <a:rPr lang="en-US" sz="2900" b="1" dirty="0" smtClean="0"/>
              <a:t>Modeling </a:t>
            </a:r>
            <a:r>
              <a:rPr lang="en-US" sz="2900" b="1" dirty="0"/>
              <a:t>the functions </a:t>
            </a:r>
            <a:r>
              <a:rPr lang="en-US" sz="2900" b="1" dirty="0" smtClean="0"/>
              <a:t>is as import as modeling the physical elements of the system. </a:t>
            </a:r>
            <a:endParaRPr lang="en-US" sz="2900" b="1" dirty="0"/>
          </a:p>
          <a:p>
            <a:pPr lvl="1"/>
            <a:r>
              <a:rPr lang="en-US" sz="2500" dirty="0"/>
              <a:t>Much of the design team focused on the physical model, while the systems engineers focused on the functions needed and the behaviors – this allowed them to ensure the design was able to address the required functionality.</a:t>
            </a:r>
          </a:p>
          <a:p>
            <a:r>
              <a:rPr lang="en-US" sz="2900" b="1" dirty="0" smtClean="0"/>
              <a:t>Tools </a:t>
            </a:r>
            <a:r>
              <a:rPr lang="en-US" sz="2900" b="1" dirty="0"/>
              <a:t>have different features – determine what you need before selecting one.</a:t>
            </a:r>
          </a:p>
          <a:p>
            <a:pPr lvl="1"/>
            <a:r>
              <a:rPr lang="en-US" sz="2500" dirty="0"/>
              <a:t>We did a tool trade and found many of them comparable at first look. However, the more we used the tool, the more we realized we had need for features it did not perform.</a:t>
            </a:r>
          </a:p>
          <a:p>
            <a:pPr lvl="1"/>
            <a:r>
              <a:rPr lang="en-US" sz="2500" dirty="0"/>
              <a:t>While we did not know what we truly needed during the trade study, if we did it over again we would have taken time to research capabilities and functions most used in MBSE and made those parameters in our trade.</a:t>
            </a:r>
          </a:p>
          <a:p>
            <a:r>
              <a:rPr lang="en-US" sz="2900" b="1" dirty="0" smtClean="0"/>
              <a:t>When </a:t>
            </a:r>
            <a:r>
              <a:rPr lang="en-US" sz="2900" b="1" dirty="0"/>
              <a:t>teams understand the model and feel empowered to use it, the model can be used </a:t>
            </a:r>
            <a:r>
              <a:rPr lang="en-US" sz="2900" b="1" dirty="0" smtClean="0"/>
              <a:t>to integrate </a:t>
            </a:r>
            <a:r>
              <a:rPr lang="en-US" sz="2900" b="1" dirty="0"/>
              <a:t>in ways not originally envisioned. </a:t>
            </a:r>
            <a:endParaRPr lang="en-US" sz="2900" b="1" dirty="0" smtClean="0"/>
          </a:p>
          <a:p>
            <a:pPr lvl="1"/>
            <a:r>
              <a:rPr lang="en-US" sz="2500" dirty="0" smtClean="0"/>
              <a:t>The more teams interact with the model, the more benefit they find and the more they understand how it can represent aspects of the system.</a:t>
            </a:r>
          </a:p>
          <a:p>
            <a:pPr lvl="1"/>
            <a:r>
              <a:rPr lang="en-US" sz="2500" dirty="0" smtClean="0"/>
              <a:t>For </a:t>
            </a:r>
            <a:r>
              <a:rPr lang="en-US" sz="2500" dirty="0"/>
              <a:t>example, the </a:t>
            </a:r>
            <a:r>
              <a:rPr lang="en-US" sz="2500" dirty="0" smtClean="0"/>
              <a:t>software development team </a:t>
            </a:r>
            <a:r>
              <a:rPr lang="en-US" sz="2500" dirty="0"/>
              <a:t>now uses </a:t>
            </a:r>
            <a:r>
              <a:rPr lang="en-US" sz="2500" dirty="0" smtClean="0"/>
              <a:t>the model </a:t>
            </a:r>
            <a:r>
              <a:rPr lang="en-US" sz="2500" dirty="0"/>
              <a:t>to help validate that software requirements are complete and </a:t>
            </a:r>
            <a:r>
              <a:rPr lang="en-US" sz="2500" dirty="0" smtClean="0"/>
              <a:t>identify Integration </a:t>
            </a:r>
            <a:r>
              <a:rPr lang="en-US" sz="2500" dirty="0"/>
              <a:t>issues between software partitions</a:t>
            </a:r>
            <a:r>
              <a:rPr lang="en-US" sz="2500" dirty="0" smtClean="0"/>
              <a:t>. This was not part of the original vision, but if you build it, they will come!</a:t>
            </a:r>
          </a:p>
          <a:p>
            <a:r>
              <a:rPr lang="en-US" sz="2900" b="1" dirty="0" smtClean="0"/>
              <a:t>The systems </a:t>
            </a:r>
            <a:r>
              <a:rPr lang="en-US" sz="2900" b="1" dirty="0"/>
              <a:t>e</a:t>
            </a:r>
            <a:r>
              <a:rPr lang="en-US" sz="2900" b="1" dirty="0" smtClean="0"/>
              <a:t>ngineers working a system model had </a:t>
            </a:r>
            <a:r>
              <a:rPr lang="en-US" sz="2900" b="1" dirty="0"/>
              <a:t>to learn areas not in their field of </a:t>
            </a:r>
            <a:r>
              <a:rPr lang="en-US" sz="2900" b="1" dirty="0" smtClean="0"/>
              <a:t>expertise.</a:t>
            </a:r>
          </a:p>
          <a:p>
            <a:pPr lvl="1"/>
            <a:r>
              <a:rPr lang="en-US" sz="2500" dirty="0" smtClean="0"/>
              <a:t>Actually, this is quite common, and was a great learning opportunity!!</a:t>
            </a:r>
          </a:p>
        </p:txBody>
      </p:sp>
      <p:sp>
        <p:nvSpPr>
          <p:cNvPr id="3" name="Title 2"/>
          <p:cNvSpPr>
            <a:spLocks noGrp="1"/>
          </p:cNvSpPr>
          <p:nvPr>
            <p:ph type="title"/>
          </p:nvPr>
        </p:nvSpPr>
        <p:spPr/>
        <p:txBody>
          <a:bodyPr/>
          <a:lstStyle/>
          <a:p>
            <a:r>
              <a:rPr lang="en-US" dirty="0" smtClean="0"/>
              <a:t>Parting Thoughts</a:t>
            </a:r>
            <a:endParaRPr lang="en-US" dirty="0"/>
          </a:p>
        </p:txBody>
      </p:sp>
    </p:spTree>
    <p:extLst>
      <p:ext uri="{BB962C8B-B14F-4D97-AF65-F5344CB8AC3E}">
        <p14:creationId xmlns:p14="http://schemas.microsoft.com/office/powerpoint/2010/main" val="2858589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438265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52399" y="46262"/>
            <a:ext cx="8686800" cy="381000"/>
          </a:xfrm>
        </p:spPr>
        <p:txBody>
          <a:bodyPr anchor="ctr">
            <a:noAutofit/>
          </a:bodyPr>
          <a:lstStyle/>
          <a:p>
            <a:r>
              <a:rPr lang="en-US" sz="2400" dirty="0" smtClean="0"/>
              <a:t>Introduction</a:t>
            </a:r>
            <a:endParaRPr lang="en-US" sz="3200" dirty="0"/>
          </a:p>
        </p:txBody>
      </p:sp>
      <p:sp>
        <p:nvSpPr>
          <p:cNvPr id="12" name="Rectangle 11"/>
          <p:cNvSpPr/>
          <p:nvPr/>
        </p:nvSpPr>
        <p:spPr>
          <a:xfrm>
            <a:off x="196104" y="868055"/>
            <a:ext cx="4452096" cy="1246495"/>
          </a:xfrm>
          <a:prstGeom prst="rect">
            <a:avLst/>
          </a:prstGeom>
        </p:spPr>
        <p:txBody>
          <a:bodyPr wrap="square" tIns="0">
            <a:spAutoFit/>
          </a:bodyPr>
          <a:lstStyle/>
          <a:p>
            <a:r>
              <a:rPr lang="en-US" sz="1600" b="1" dirty="0" smtClean="0">
                <a:solidFill>
                  <a:schemeClr val="accent1"/>
                </a:solidFill>
                <a:latin typeface="Calibri" panose="020F0502020204030204" pitchFamily="34" charset="0"/>
                <a:cs typeface="Calibri" panose="020F0502020204030204" pitchFamily="34" charset="0"/>
              </a:rPr>
              <a:t>Director of Project </a:t>
            </a:r>
            <a:r>
              <a:rPr lang="en-US" sz="1600" b="1" dirty="0" smtClean="0">
                <a:solidFill>
                  <a:schemeClr val="accent1"/>
                </a:solidFill>
                <a:latin typeface="Calibri" panose="020F0502020204030204" pitchFamily="34" charset="0"/>
                <a:cs typeface="Calibri" panose="020F0502020204030204" pitchFamily="34" charset="0"/>
              </a:rPr>
              <a:t>Engineering, SNC </a:t>
            </a:r>
            <a:endParaRPr lang="en-US" sz="1400" dirty="0" smtClean="0">
              <a:solidFill>
                <a:schemeClr val="tx1">
                  <a:lumMod val="65000"/>
                  <a:lumOff val="35000"/>
                </a:schemeClr>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Lead of the Dream Chaser </a:t>
            </a:r>
            <a:r>
              <a:rPr lang="en-US" sz="1400" dirty="0" smtClean="0">
                <a:latin typeface="Calibri" panose="020F0502020204030204" pitchFamily="34" charset="0"/>
                <a:cs typeface="Calibri" panose="020F0502020204030204" pitchFamily="34" charset="0"/>
              </a:rPr>
              <a:t>Systems </a:t>
            </a:r>
            <a:r>
              <a:rPr lang="en-US" sz="1400" dirty="0" smtClean="0">
                <a:latin typeface="Calibri" panose="020F0502020204030204" pitchFamily="34" charset="0"/>
                <a:cs typeface="Calibri" panose="020F0502020204030204" pitchFamily="34" charset="0"/>
              </a:rPr>
              <a:t>Engineering, </a:t>
            </a:r>
            <a:r>
              <a:rPr lang="en-US" sz="1400" dirty="0" smtClean="0">
                <a:latin typeface="Calibri" panose="020F0502020204030204" pitchFamily="34" charset="0"/>
                <a:cs typeface="Calibri" panose="020F0502020204030204" pitchFamily="34" charset="0"/>
              </a:rPr>
              <a:t>Systems </a:t>
            </a:r>
            <a:r>
              <a:rPr lang="en-US" sz="1400" dirty="0" smtClean="0">
                <a:latin typeface="Calibri" panose="020F0502020204030204" pitchFamily="34" charset="0"/>
                <a:cs typeface="Calibri" panose="020F0502020204030204" pitchFamily="34" charset="0"/>
              </a:rPr>
              <a:t>Analysis, Specialty Engineering, and Test Operations </a:t>
            </a:r>
            <a:r>
              <a:rPr lang="en-US" sz="1400" dirty="0" smtClean="0">
                <a:latin typeface="Calibri" panose="020F0502020204030204" pitchFamily="34" charset="0"/>
                <a:cs typeface="Calibri" panose="020F0502020204030204" pitchFamily="34" charset="0"/>
              </a:rPr>
              <a:t>Teams</a:t>
            </a:r>
          </a:p>
          <a:p>
            <a:pPr marL="342900" indent="-34290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INCOSE CSEP and </a:t>
            </a:r>
            <a:r>
              <a:rPr lang="en-US" sz="1400" dirty="0" smtClean="0">
                <a:latin typeface="Calibri" panose="020F0502020204030204" pitchFamily="34" charset="0"/>
                <a:cs typeface="Calibri" panose="020F0502020204030204" pitchFamily="34" charset="0"/>
              </a:rPr>
              <a:t>Requirement </a:t>
            </a:r>
            <a:r>
              <a:rPr lang="en-US" sz="1400" dirty="0" smtClean="0">
                <a:latin typeface="Calibri" panose="020F0502020204030204" pitchFamily="34" charset="0"/>
                <a:cs typeface="Calibri" panose="020F0502020204030204" pitchFamily="34" charset="0"/>
              </a:rPr>
              <a:t>Working Group Chair</a:t>
            </a:r>
          </a:p>
          <a:p>
            <a:endParaRPr lang="en-US" sz="600" dirty="0" smtClean="0">
              <a:solidFill>
                <a:schemeClr val="tx1">
                  <a:lumMod val="65000"/>
                  <a:lumOff val="35000"/>
                </a:schemeClr>
              </a:solidFill>
              <a:latin typeface="Calibri" panose="020F0502020204030204" pitchFamily="34" charset="0"/>
              <a:cs typeface="Calibri" panose="020F0502020204030204" pitchFamily="34" charset="0"/>
            </a:endParaRPr>
          </a:p>
        </p:txBody>
      </p:sp>
      <p:sp>
        <p:nvSpPr>
          <p:cNvPr id="13" name="TextBox 12"/>
          <p:cNvSpPr txBox="1"/>
          <p:nvPr/>
        </p:nvSpPr>
        <p:spPr>
          <a:xfrm>
            <a:off x="144724" y="438150"/>
            <a:ext cx="2209800" cy="369332"/>
          </a:xfrm>
          <a:prstGeom prst="rect">
            <a:avLst/>
          </a:prstGeom>
          <a:noFill/>
        </p:spPr>
        <p:txBody>
          <a:bodyPr wrap="square" rtlCol="0">
            <a:spAutoFit/>
          </a:bodyPr>
          <a:lstStyle/>
          <a:p>
            <a:r>
              <a:rPr lang="en-US" b="1" dirty="0" smtClean="0">
                <a:solidFill>
                  <a:schemeClr val="tx1">
                    <a:lumMod val="95000"/>
                    <a:lumOff val="5000"/>
                  </a:schemeClr>
                </a:solidFill>
              </a:rPr>
              <a:t>Tami </a:t>
            </a:r>
            <a:r>
              <a:rPr lang="en-US" b="1" dirty="0" smtClean="0">
                <a:solidFill>
                  <a:schemeClr val="tx1">
                    <a:lumMod val="95000"/>
                    <a:lumOff val="5000"/>
                  </a:schemeClr>
                </a:solidFill>
              </a:rPr>
              <a:t>Katz</a:t>
            </a:r>
            <a:endParaRPr lang="en-US" b="1" dirty="0">
              <a:solidFill>
                <a:schemeClr val="tx1">
                  <a:lumMod val="95000"/>
                  <a:lumOff val="5000"/>
                </a:schemeClr>
              </a:solidFill>
            </a:endParaRPr>
          </a:p>
        </p:txBody>
      </p:sp>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553200" y="425206"/>
            <a:ext cx="1219200" cy="1405513"/>
          </a:xfrm>
          <a:prstGeom prst="rect">
            <a:avLst/>
          </a:prstGeom>
          <a:ln>
            <a:solidFill>
              <a:schemeClr val="tx1"/>
            </a:solidFill>
          </a:ln>
        </p:spPr>
      </p:pic>
      <p:sp>
        <p:nvSpPr>
          <p:cNvPr id="15" name="Rectangle 14"/>
          <p:cNvSpPr/>
          <p:nvPr/>
        </p:nvSpPr>
        <p:spPr>
          <a:xfrm>
            <a:off x="144724" y="2188146"/>
            <a:ext cx="5413066" cy="2046714"/>
          </a:xfrm>
          <a:prstGeom prst="rect">
            <a:avLst/>
          </a:prstGeom>
        </p:spPr>
        <p:txBody>
          <a:bodyPr wrap="square" tIns="0">
            <a:spAutoFit/>
          </a:bodyPr>
          <a:lstStyle/>
          <a:p>
            <a:r>
              <a:rPr lang="en-US" sz="1600" b="1" dirty="0" smtClean="0">
                <a:solidFill>
                  <a:schemeClr val="accent1"/>
                </a:solidFill>
                <a:latin typeface="Calibri" panose="020F0502020204030204" pitchFamily="34" charset="0"/>
                <a:cs typeface="Calibri" panose="020F0502020204030204" pitchFamily="34" charset="0"/>
              </a:rPr>
              <a:t>Prior Experience</a:t>
            </a:r>
          </a:p>
          <a:p>
            <a:pPr marL="342900" indent="-34290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Principal </a:t>
            </a:r>
            <a:r>
              <a:rPr lang="en-US" sz="1400" dirty="0" smtClean="0">
                <a:latin typeface="Calibri" panose="020F0502020204030204" pitchFamily="34" charset="0"/>
                <a:cs typeface="Calibri" panose="020F0502020204030204" pitchFamily="34" charset="0"/>
              </a:rPr>
              <a:t>System Engineer, </a:t>
            </a:r>
            <a:r>
              <a:rPr lang="en-US" sz="1400" dirty="0" smtClean="0">
                <a:latin typeface="Calibri" panose="020F0502020204030204" pitchFamily="34" charset="0"/>
                <a:cs typeface="Calibri" panose="020F0502020204030204" pitchFamily="34" charset="0"/>
              </a:rPr>
              <a:t>SNC and Ball Aerospace</a:t>
            </a:r>
            <a:endParaRPr lang="en-US" sz="14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Test </a:t>
            </a:r>
            <a:r>
              <a:rPr lang="en-US" sz="1400" dirty="0" smtClean="0">
                <a:latin typeface="Calibri" panose="020F0502020204030204" pitchFamily="34" charset="0"/>
                <a:cs typeface="Calibri" panose="020F0502020204030204" pitchFamily="34" charset="0"/>
              </a:rPr>
              <a:t>Engineer, Ball </a:t>
            </a:r>
            <a:r>
              <a:rPr lang="en-US" sz="1400" dirty="0" smtClean="0">
                <a:latin typeface="Calibri" panose="020F0502020204030204" pitchFamily="34" charset="0"/>
                <a:cs typeface="Calibri" panose="020F0502020204030204" pitchFamily="34" charset="0"/>
              </a:rPr>
              <a:t>Aerospace and Boeing Satellite Systems</a:t>
            </a:r>
            <a:endParaRPr lang="en-US" sz="14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Vehicle </a:t>
            </a:r>
            <a:r>
              <a:rPr lang="en-US" sz="1400" dirty="0" smtClean="0">
                <a:latin typeface="Calibri" panose="020F0502020204030204" pitchFamily="34" charset="0"/>
                <a:cs typeface="Calibri" panose="020F0502020204030204" pitchFamily="34" charset="0"/>
              </a:rPr>
              <a:t>and Design Engineer, Hughes Space and Communications</a:t>
            </a:r>
          </a:p>
          <a:p>
            <a:r>
              <a:rPr lang="en-US" sz="1600" b="1" dirty="0" smtClean="0">
                <a:solidFill>
                  <a:schemeClr val="accent1"/>
                </a:solidFill>
                <a:latin typeface="Calibri" panose="020F0502020204030204" pitchFamily="34" charset="0"/>
                <a:cs typeface="Calibri" panose="020F0502020204030204" pitchFamily="34" charset="0"/>
              </a:rPr>
              <a:t>Education</a:t>
            </a:r>
          </a:p>
          <a:p>
            <a:pPr marL="342900" indent="-34290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Current – </a:t>
            </a:r>
            <a:r>
              <a:rPr lang="en-US" sz="1400" dirty="0" err="1" smtClean="0">
                <a:latin typeface="Calibri" panose="020F0502020204030204" pitchFamily="34" charset="0"/>
                <a:cs typeface="Calibri" panose="020F0502020204030204" pitchFamily="34" charset="0"/>
              </a:rPr>
              <a:t>Ph.D</a:t>
            </a:r>
            <a:r>
              <a:rPr lang="en-US" sz="1400" dirty="0" smtClean="0">
                <a:latin typeface="Calibri" panose="020F0502020204030204" pitchFamily="34" charset="0"/>
                <a:cs typeface="Calibri" panose="020F0502020204030204" pitchFamily="34" charset="0"/>
              </a:rPr>
              <a:t> student, </a:t>
            </a:r>
            <a:r>
              <a:rPr lang="en-US" sz="1400" dirty="0" smtClean="0">
                <a:latin typeface="Calibri" panose="020F0502020204030204" pitchFamily="34" charset="0"/>
                <a:cs typeface="Calibri" panose="020F0502020204030204" pitchFamily="34" charset="0"/>
              </a:rPr>
              <a:t>Systems </a:t>
            </a:r>
            <a:r>
              <a:rPr lang="en-US" sz="1400" dirty="0" smtClean="0">
                <a:latin typeface="Calibri" panose="020F0502020204030204" pitchFamily="34" charset="0"/>
                <a:cs typeface="Calibri" panose="020F0502020204030204" pitchFamily="34" charset="0"/>
              </a:rPr>
              <a:t>Engineering, Colorado State University</a:t>
            </a:r>
          </a:p>
          <a:p>
            <a:pPr marL="342900" indent="-34290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MS Aero </a:t>
            </a:r>
            <a:r>
              <a:rPr lang="en-US" sz="1400" dirty="0" err="1" smtClean="0">
                <a:latin typeface="Calibri" panose="020F0502020204030204" pitchFamily="34" charset="0"/>
                <a:cs typeface="Calibri" panose="020F0502020204030204" pitchFamily="34" charset="0"/>
              </a:rPr>
              <a:t>Eng</a:t>
            </a:r>
            <a:r>
              <a:rPr lang="en-US" sz="1400" dirty="0" smtClean="0">
                <a:latin typeface="Calibri" panose="020F0502020204030204" pitchFamily="34" charset="0"/>
                <a:cs typeface="Calibri" panose="020F0502020204030204" pitchFamily="34" charset="0"/>
              </a:rPr>
              <a:t>, University of Southern California</a:t>
            </a:r>
          </a:p>
          <a:p>
            <a:pPr marL="342900" indent="-34290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BS Aerospace Engineering, Cal Poly Pomona</a:t>
            </a:r>
            <a:endParaRPr lang="en-US" sz="14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8631" y="2419350"/>
            <a:ext cx="3130568" cy="2087045"/>
          </a:xfrm>
          <a:prstGeom prst="rect">
            <a:avLst/>
          </a:prstGeom>
        </p:spPr>
      </p:pic>
    </p:spTree>
    <p:extLst>
      <p:ext uri="{BB962C8B-B14F-4D97-AF65-F5344CB8AC3E}">
        <p14:creationId xmlns:p14="http://schemas.microsoft.com/office/powerpoint/2010/main" val="2009914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590551"/>
            <a:ext cx="8077200" cy="3992642"/>
          </a:xfrm>
        </p:spPr>
        <p:txBody>
          <a:bodyPr>
            <a:normAutofit/>
          </a:bodyPr>
          <a:lstStyle/>
          <a:p>
            <a:r>
              <a:rPr lang="en-US" dirty="0" smtClean="0"/>
              <a:t>This presentation discusses how systems engineering is practiced on the Dream Chaser program with a focus on how challenges were addressed during the application of Model-Based Systems Engineering (MBSE).</a:t>
            </a:r>
          </a:p>
          <a:p>
            <a:r>
              <a:rPr lang="en-US" dirty="0" smtClean="0"/>
              <a:t>Agenda:</a:t>
            </a:r>
          </a:p>
          <a:p>
            <a:pPr lvl="1"/>
            <a:r>
              <a:rPr lang="en-US" dirty="0" smtClean="0"/>
              <a:t>Overview of Sierra Nevada Corporation (SNC)</a:t>
            </a:r>
          </a:p>
          <a:p>
            <a:pPr lvl="1"/>
            <a:r>
              <a:rPr lang="en-US" dirty="0" smtClean="0"/>
              <a:t>Overview of Dream Chaser Cargo System</a:t>
            </a:r>
          </a:p>
          <a:p>
            <a:pPr lvl="1"/>
            <a:r>
              <a:rPr lang="en-US" dirty="0"/>
              <a:t>Dream Chaser Cargo </a:t>
            </a:r>
            <a:r>
              <a:rPr lang="en-US" dirty="0" smtClean="0"/>
              <a:t>System </a:t>
            </a:r>
            <a:r>
              <a:rPr lang="en-US" dirty="0" smtClean="0"/>
              <a:t>systems </a:t>
            </a:r>
            <a:r>
              <a:rPr lang="en-US" dirty="0" smtClean="0"/>
              <a:t>engineering processes &amp; associated challenges</a:t>
            </a:r>
          </a:p>
          <a:p>
            <a:pPr lvl="1"/>
            <a:r>
              <a:rPr lang="en-US" dirty="0" smtClean="0"/>
              <a:t>Applying MBSE &amp; associated challenges</a:t>
            </a:r>
          </a:p>
        </p:txBody>
      </p:sp>
      <p:sp>
        <p:nvSpPr>
          <p:cNvPr id="3" name="Title 2"/>
          <p:cNvSpPr>
            <a:spLocks noGrp="1"/>
          </p:cNvSpPr>
          <p:nvPr>
            <p:ph type="title"/>
          </p:nvPr>
        </p:nvSpPr>
        <p:spPr/>
        <p:txBody>
          <a:bodyPr/>
          <a:lstStyle/>
          <a:p>
            <a:r>
              <a:rPr lang="en-US" dirty="0" smtClean="0"/>
              <a:t>Applying Model-Based Systems Engineering During Dream Chaser Development</a:t>
            </a:r>
            <a:endParaRPr lang="en-US" dirty="0"/>
          </a:p>
        </p:txBody>
      </p:sp>
    </p:spTree>
    <p:extLst>
      <p:ext uri="{BB962C8B-B14F-4D97-AF65-F5344CB8AC3E}">
        <p14:creationId xmlns:p14="http://schemas.microsoft.com/office/powerpoint/2010/main" val="4163086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715000" y="4408430"/>
            <a:ext cx="152400" cy="152400"/>
          </a:xfrm>
          <a:prstGeom prst="ellipse">
            <a:avLst/>
          </a:prstGeom>
          <a:solidFill>
            <a:srgbClr val="00B0F0"/>
          </a:solidFill>
          <a:ln w="31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Oval 11"/>
          <p:cNvSpPr/>
          <p:nvPr/>
        </p:nvSpPr>
        <p:spPr>
          <a:xfrm>
            <a:off x="5715000" y="3568985"/>
            <a:ext cx="152400" cy="152400"/>
          </a:xfrm>
          <a:prstGeom prst="ellipse">
            <a:avLst/>
          </a:prstGeom>
          <a:solidFill>
            <a:srgbClr val="FF0000"/>
          </a:solidFill>
          <a:ln w="31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5-Point Star 10"/>
          <p:cNvSpPr/>
          <p:nvPr/>
        </p:nvSpPr>
        <p:spPr>
          <a:xfrm>
            <a:off x="5675439" y="3209877"/>
            <a:ext cx="231522" cy="231523"/>
          </a:xfrm>
          <a:prstGeom prst="star5">
            <a:avLst/>
          </a:prstGeom>
          <a:solidFill>
            <a:srgbClr val="FFC000"/>
          </a:solidFill>
          <a:ln w="3175">
            <a:solidFill>
              <a:schemeClr val="bg1"/>
            </a:solidFill>
          </a:ln>
          <a:effectLst>
            <a:outerShdw blurRad="38100" dist="12700" sx="80000" sy="8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TextBox 13"/>
          <p:cNvSpPr txBox="1"/>
          <p:nvPr/>
        </p:nvSpPr>
        <p:spPr>
          <a:xfrm>
            <a:off x="5867400" y="3583436"/>
            <a:ext cx="2743200" cy="830997"/>
          </a:xfrm>
          <a:prstGeom prst="rect">
            <a:avLst/>
          </a:prstGeom>
          <a:noFill/>
        </p:spPr>
        <p:txBody>
          <a:bodyPr wrap="square" rtlCol="0">
            <a:spAutoFit/>
          </a:bodyPr>
          <a:lstStyle/>
          <a:p>
            <a:r>
              <a:rPr lang="en-US" sz="1200" b="1" baseline="30000" dirty="0">
                <a:solidFill>
                  <a:srgbClr val="000000"/>
                </a:solidFill>
              </a:rPr>
              <a:t>Business Area Headquarters</a:t>
            </a:r>
          </a:p>
          <a:p>
            <a:pPr>
              <a:lnSpc>
                <a:spcPct val="150000"/>
              </a:lnSpc>
            </a:pPr>
            <a:r>
              <a:rPr lang="en-US" sz="1000" baseline="30000" dirty="0">
                <a:solidFill>
                  <a:srgbClr val="000000"/>
                </a:solidFill>
              </a:rPr>
              <a:t>Space Systems (</a:t>
            </a:r>
            <a:r>
              <a:rPr lang="en-US" sz="1000" baseline="30000" dirty="0" smtClean="0">
                <a:solidFill>
                  <a:srgbClr val="000000"/>
                </a:solidFill>
              </a:rPr>
              <a:t>SSG); </a:t>
            </a:r>
            <a:r>
              <a:rPr lang="en-US" sz="1000" baseline="30000" dirty="0">
                <a:solidFill>
                  <a:srgbClr val="000000"/>
                </a:solidFill>
              </a:rPr>
              <a:t>Louisville, CO</a:t>
            </a:r>
          </a:p>
          <a:p>
            <a:pPr>
              <a:lnSpc>
                <a:spcPct val="150000"/>
              </a:lnSpc>
            </a:pPr>
            <a:r>
              <a:rPr lang="fr-FR" sz="1000" baseline="30000" dirty="0">
                <a:solidFill>
                  <a:srgbClr val="000000"/>
                </a:solidFill>
              </a:rPr>
              <a:t>Intelligence, Surveillance </a:t>
            </a:r>
            <a:r>
              <a:rPr lang="fr-FR" sz="1000" baseline="30000" dirty="0" smtClean="0">
                <a:solidFill>
                  <a:srgbClr val="000000"/>
                </a:solidFill>
              </a:rPr>
              <a:t>and Reconnaissance, Aviation and Security </a:t>
            </a:r>
            <a:r>
              <a:rPr lang="fr-FR" sz="1000" baseline="30000" dirty="0">
                <a:solidFill>
                  <a:srgbClr val="000000"/>
                </a:solidFill>
              </a:rPr>
              <a:t>(</a:t>
            </a:r>
            <a:r>
              <a:rPr lang="fr-FR" sz="1000" baseline="30000" dirty="0" smtClean="0">
                <a:solidFill>
                  <a:srgbClr val="000000"/>
                </a:solidFill>
              </a:rPr>
              <a:t>IAR</a:t>
            </a:r>
            <a:r>
              <a:rPr lang="fr-FR" sz="1000" baseline="30000" dirty="0">
                <a:solidFill>
                  <a:srgbClr val="000000"/>
                </a:solidFill>
              </a:rPr>
              <a:t>); </a:t>
            </a:r>
            <a:r>
              <a:rPr lang="fr-FR" sz="1000" baseline="30000" dirty="0" err="1">
                <a:solidFill>
                  <a:srgbClr val="000000"/>
                </a:solidFill>
              </a:rPr>
              <a:t>Centennial</a:t>
            </a:r>
            <a:r>
              <a:rPr lang="fr-FR" sz="1000" baseline="30000" dirty="0">
                <a:solidFill>
                  <a:srgbClr val="000000"/>
                </a:solidFill>
              </a:rPr>
              <a:t>, CO</a:t>
            </a:r>
          </a:p>
          <a:p>
            <a:pPr>
              <a:lnSpc>
                <a:spcPct val="150000"/>
              </a:lnSpc>
            </a:pPr>
            <a:r>
              <a:rPr lang="en-US" sz="1000" baseline="30000" dirty="0" smtClean="0">
                <a:solidFill>
                  <a:srgbClr val="000000"/>
                </a:solidFill>
              </a:rPr>
              <a:t>Integrated and Information Systems (EIS); </a:t>
            </a:r>
            <a:r>
              <a:rPr lang="en-US" sz="1000" baseline="30000" dirty="0">
                <a:solidFill>
                  <a:srgbClr val="000000"/>
                </a:solidFill>
              </a:rPr>
              <a:t>Folsom, </a:t>
            </a:r>
            <a:r>
              <a:rPr lang="en-US" sz="1000" baseline="30000" dirty="0" smtClean="0">
                <a:solidFill>
                  <a:srgbClr val="000000"/>
                </a:solidFill>
              </a:rPr>
              <a:t>CA</a:t>
            </a:r>
            <a:endParaRPr lang="en-US" sz="1000" baseline="30000" dirty="0">
              <a:solidFill>
                <a:srgbClr val="000000"/>
              </a:solidFill>
            </a:endParaRPr>
          </a:p>
        </p:txBody>
      </p:sp>
      <p:sp>
        <p:nvSpPr>
          <p:cNvPr id="16" name="TextBox 15"/>
          <p:cNvSpPr txBox="1"/>
          <p:nvPr/>
        </p:nvSpPr>
        <p:spPr>
          <a:xfrm>
            <a:off x="5867400" y="3209877"/>
            <a:ext cx="2743200" cy="369332"/>
          </a:xfrm>
          <a:prstGeom prst="rect">
            <a:avLst/>
          </a:prstGeom>
          <a:noFill/>
        </p:spPr>
        <p:txBody>
          <a:bodyPr wrap="square" rtlCol="0">
            <a:spAutoFit/>
          </a:bodyPr>
          <a:lstStyle/>
          <a:p>
            <a:r>
              <a:rPr lang="en-US" sz="1200" b="1" baseline="30000" dirty="0" smtClean="0">
                <a:solidFill>
                  <a:srgbClr val="000000"/>
                </a:solidFill>
              </a:rPr>
              <a:t>Corporate Headquarters</a:t>
            </a:r>
            <a:endParaRPr lang="en-US" sz="1200" b="1" baseline="30000" dirty="0">
              <a:solidFill>
                <a:srgbClr val="000000"/>
              </a:solidFill>
            </a:endParaRPr>
          </a:p>
          <a:p>
            <a:pPr>
              <a:lnSpc>
                <a:spcPct val="150000"/>
              </a:lnSpc>
            </a:pPr>
            <a:r>
              <a:rPr lang="fr-FR" sz="1000" baseline="30000" dirty="0" smtClean="0">
                <a:solidFill>
                  <a:srgbClr val="000000"/>
                </a:solidFill>
              </a:rPr>
              <a:t>Sparks</a:t>
            </a:r>
            <a:r>
              <a:rPr lang="fr-FR" sz="1000" baseline="30000" dirty="0">
                <a:solidFill>
                  <a:srgbClr val="000000"/>
                </a:solidFill>
              </a:rPr>
              <a:t>, </a:t>
            </a:r>
            <a:r>
              <a:rPr lang="fr-FR" sz="1000" baseline="30000" dirty="0" smtClean="0">
                <a:solidFill>
                  <a:srgbClr val="000000"/>
                </a:solidFill>
              </a:rPr>
              <a:t>NV</a:t>
            </a:r>
            <a:endParaRPr lang="fr-FR" sz="1000" baseline="30000" dirty="0">
              <a:solidFill>
                <a:srgbClr val="000000"/>
              </a:solidFill>
            </a:endParaRPr>
          </a:p>
        </p:txBody>
      </p:sp>
      <p:sp>
        <p:nvSpPr>
          <p:cNvPr id="17" name="TextBox 16"/>
          <p:cNvSpPr txBox="1"/>
          <p:nvPr/>
        </p:nvSpPr>
        <p:spPr>
          <a:xfrm>
            <a:off x="5867400" y="4430565"/>
            <a:ext cx="2703639" cy="215444"/>
          </a:xfrm>
          <a:prstGeom prst="rect">
            <a:avLst/>
          </a:prstGeom>
          <a:noFill/>
        </p:spPr>
        <p:txBody>
          <a:bodyPr wrap="square" rtlCol="0">
            <a:spAutoFit/>
          </a:bodyPr>
          <a:lstStyle/>
          <a:p>
            <a:r>
              <a:rPr lang="en-US" sz="1200" b="1" baseline="30000" dirty="0" smtClean="0">
                <a:solidFill>
                  <a:srgbClr val="000000"/>
                </a:solidFill>
              </a:rPr>
              <a:t>Field Offices</a:t>
            </a:r>
            <a:endParaRPr lang="en-US" sz="1200" b="1" baseline="30000" dirty="0">
              <a:solidFill>
                <a:srgbClr val="000000"/>
              </a:solidFill>
            </a:endParaRPr>
          </a:p>
        </p:txBody>
      </p:sp>
      <p:sp>
        <p:nvSpPr>
          <p:cNvPr id="18" name="Title 1"/>
          <p:cNvSpPr txBox="1">
            <a:spLocks/>
          </p:cNvSpPr>
          <p:nvPr/>
        </p:nvSpPr>
        <p:spPr bwMode="auto">
          <a:xfrm>
            <a:off x="228600" y="133350"/>
            <a:ext cx="8534400" cy="4859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b="1">
                <a:solidFill>
                  <a:schemeClr val="bg1"/>
                </a:solidFill>
                <a:latin typeface="+mj-lt"/>
                <a:ea typeface="+mj-ea"/>
                <a:cs typeface="+mj-cs"/>
              </a:defRPr>
            </a:lvl1pPr>
            <a:lvl2pPr algn="ctr" rtl="0" eaLnBrk="1" fontAlgn="base" hangingPunct="1">
              <a:spcBef>
                <a:spcPct val="0"/>
              </a:spcBef>
              <a:spcAft>
                <a:spcPct val="0"/>
              </a:spcAft>
              <a:defRPr sz="2800" b="1">
                <a:solidFill>
                  <a:schemeClr val="bg1"/>
                </a:solidFill>
                <a:latin typeface="Arial" charset="0"/>
              </a:defRPr>
            </a:lvl2pPr>
            <a:lvl3pPr algn="ctr" rtl="0" eaLnBrk="1" fontAlgn="base" hangingPunct="1">
              <a:spcBef>
                <a:spcPct val="0"/>
              </a:spcBef>
              <a:spcAft>
                <a:spcPct val="0"/>
              </a:spcAft>
              <a:defRPr sz="2800" b="1">
                <a:solidFill>
                  <a:schemeClr val="bg1"/>
                </a:solidFill>
                <a:latin typeface="Arial" charset="0"/>
              </a:defRPr>
            </a:lvl3pPr>
            <a:lvl4pPr algn="ctr" rtl="0" eaLnBrk="1" fontAlgn="base" hangingPunct="1">
              <a:spcBef>
                <a:spcPct val="0"/>
              </a:spcBef>
              <a:spcAft>
                <a:spcPct val="0"/>
              </a:spcAft>
              <a:defRPr sz="2800" b="1">
                <a:solidFill>
                  <a:schemeClr val="bg1"/>
                </a:solidFill>
                <a:latin typeface="Arial" charset="0"/>
              </a:defRPr>
            </a:lvl4pPr>
            <a:lvl5pPr algn="ctr" rtl="0" eaLnBrk="1" fontAlgn="base" hangingPunct="1">
              <a:spcBef>
                <a:spcPct val="0"/>
              </a:spcBef>
              <a:spcAft>
                <a:spcPct val="0"/>
              </a:spcAft>
              <a:defRPr sz="2800" b="1">
                <a:solidFill>
                  <a:schemeClr val="bg1"/>
                </a:solidFill>
                <a:latin typeface="Arial" charset="0"/>
              </a:defRPr>
            </a:lvl5pPr>
            <a:lvl6pPr marL="457200" algn="ctr" rtl="0" eaLnBrk="1" fontAlgn="base" hangingPunct="1">
              <a:spcBef>
                <a:spcPct val="0"/>
              </a:spcBef>
              <a:spcAft>
                <a:spcPct val="0"/>
              </a:spcAft>
              <a:defRPr sz="2800" b="1">
                <a:solidFill>
                  <a:schemeClr val="bg1"/>
                </a:solidFill>
                <a:latin typeface="Arial" charset="0"/>
              </a:defRPr>
            </a:lvl6pPr>
            <a:lvl7pPr marL="914400" algn="ctr" rtl="0" eaLnBrk="1" fontAlgn="base" hangingPunct="1">
              <a:spcBef>
                <a:spcPct val="0"/>
              </a:spcBef>
              <a:spcAft>
                <a:spcPct val="0"/>
              </a:spcAft>
              <a:defRPr sz="2800" b="1">
                <a:solidFill>
                  <a:schemeClr val="bg1"/>
                </a:solidFill>
                <a:latin typeface="Arial" charset="0"/>
              </a:defRPr>
            </a:lvl7pPr>
            <a:lvl8pPr marL="1371600" algn="ctr" rtl="0" eaLnBrk="1" fontAlgn="base" hangingPunct="1">
              <a:spcBef>
                <a:spcPct val="0"/>
              </a:spcBef>
              <a:spcAft>
                <a:spcPct val="0"/>
              </a:spcAft>
              <a:defRPr sz="2800" b="1">
                <a:solidFill>
                  <a:schemeClr val="bg1"/>
                </a:solidFill>
                <a:latin typeface="Arial" charset="0"/>
              </a:defRPr>
            </a:lvl8pPr>
            <a:lvl9pPr marL="1828800" algn="ctr" rtl="0" eaLnBrk="1" fontAlgn="base" hangingPunct="1">
              <a:spcBef>
                <a:spcPct val="0"/>
              </a:spcBef>
              <a:spcAft>
                <a:spcPct val="0"/>
              </a:spcAft>
              <a:defRPr sz="2800" b="1">
                <a:solidFill>
                  <a:schemeClr val="bg1"/>
                </a:solidFill>
                <a:latin typeface="Arial" charset="0"/>
              </a:defRPr>
            </a:lvl9pPr>
          </a:lstStyle>
          <a:p>
            <a:r>
              <a:rPr lang="en-US" sz="1800" kern="0" dirty="0" smtClean="0">
                <a:solidFill>
                  <a:srgbClr val="255997"/>
                </a:solidFill>
              </a:rPr>
              <a:t>Sierra Nevada Corporation </a:t>
            </a:r>
            <a:endParaRPr lang="en-US" sz="1800" kern="0" dirty="0">
              <a:solidFill>
                <a:srgbClr val="255997"/>
              </a:solidFill>
            </a:endParaRPr>
          </a:p>
        </p:txBody>
      </p:sp>
      <p:sp>
        <p:nvSpPr>
          <p:cNvPr id="7" name="TextBox 6"/>
          <p:cNvSpPr txBox="1"/>
          <p:nvPr/>
        </p:nvSpPr>
        <p:spPr>
          <a:xfrm>
            <a:off x="266700" y="610866"/>
            <a:ext cx="2858961" cy="2292935"/>
          </a:xfrm>
          <a:prstGeom prst="rect">
            <a:avLst/>
          </a:prstGeom>
          <a:noFill/>
        </p:spPr>
        <p:txBody>
          <a:bodyPr wrap="square" rtlCol="0">
            <a:spAutoFit/>
          </a:bodyPr>
          <a:lstStyle/>
          <a:p>
            <a:pPr marL="171450" indent="-171450">
              <a:buFont typeface="Arial" panose="020B0604020202020204" pitchFamily="34" charset="0"/>
              <a:buChar char="•"/>
            </a:pPr>
            <a:r>
              <a:rPr lang="en-US" sz="1100" dirty="0"/>
              <a:t>From engineers and scientists to cyber experts and software developers, SNC brings together </a:t>
            </a:r>
            <a:r>
              <a:rPr lang="en-US" sz="1100" dirty="0" smtClean="0"/>
              <a:t>more than </a:t>
            </a:r>
            <a:r>
              <a:rPr lang="en-US" sz="1100" dirty="0"/>
              <a:t>4,000 team members committed to solving the world's toughest and most complex technology challenges</a:t>
            </a:r>
            <a:r>
              <a:rPr lang="en-US" sz="1100" dirty="0" smtClean="0"/>
              <a:t>.</a:t>
            </a:r>
          </a:p>
          <a:p>
            <a:endParaRPr lang="en-US" sz="1100" dirty="0" smtClean="0"/>
          </a:p>
          <a:p>
            <a:pPr marL="171450" indent="-171450">
              <a:buFont typeface="Arial" panose="020B0604020202020204" pitchFamily="34" charset="0"/>
              <a:buChar char="•"/>
            </a:pPr>
            <a:r>
              <a:rPr lang="en-US" sz="1100" dirty="0" smtClean="0"/>
              <a:t>33 </a:t>
            </a:r>
            <a:r>
              <a:rPr lang="en-US" sz="1100" dirty="0"/>
              <a:t>Locations in </a:t>
            </a:r>
            <a:r>
              <a:rPr lang="en-US" sz="1100" dirty="0" smtClean="0"/>
              <a:t>19 states</a:t>
            </a:r>
            <a:r>
              <a:rPr lang="en-US" sz="1100" dirty="0"/>
              <a:t>, England, Germany and </a:t>
            </a:r>
            <a:r>
              <a:rPr lang="en-US" sz="1100" dirty="0" smtClean="0"/>
              <a:t>Turkey</a:t>
            </a:r>
          </a:p>
          <a:p>
            <a:pPr marL="171450" indent="-171450">
              <a:buFont typeface="Arial" panose="020B0604020202020204" pitchFamily="34" charset="0"/>
              <a:buChar char="•"/>
            </a:pPr>
            <a:endParaRPr lang="en-US" sz="1100" dirty="0" smtClean="0"/>
          </a:p>
          <a:p>
            <a:pPr marL="171450" indent="-171450">
              <a:buFont typeface="Arial" panose="020B0604020202020204" pitchFamily="34" charset="0"/>
              <a:buChar char="•"/>
            </a:pPr>
            <a:r>
              <a:rPr lang="en-US" sz="1100" dirty="0"/>
              <a:t>Privately Held, Woman-owned </a:t>
            </a:r>
            <a:r>
              <a:rPr lang="en-US" sz="1100" dirty="0" smtClean="0"/>
              <a:t>Business</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smtClean="0">
                <a:hlinkClick r:id="rId3"/>
              </a:rPr>
              <a:t>www.sncorp.com</a:t>
            </a:r>
            <a:endParaRPr lang="en-US" sz="1100" dirty="0" smtClean="0"/>
          </a:p>
        </p:txBody>
      </p:sp>
      <p:pic>
        <p:nvPicPr>
          <p:cNvPr id="19" name="Picture 2" descr="S:\6. AWARDS, SPONSORSHIPS, COMMUNITY RELATIONS\c. Charitable Giving &amp; Sponsorships\2016\US-Turkey Relations Conference - ATC\Eren Ozmen Remarks\ATC Image options\SNC Mission Statemen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309" b="18523"/>
          <a:stretch/>
        </p:blipFill>
        <p:spPr bwMode="auto">
          <a:xfrm>
            <a:off x="456773" y="3209877"/>
            <a:ext cx="2478813" cy="12858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rcRect/>
          <a:stretch/>
        </p:blipFill>
        <p:spPr bwMode="auto">
          <a:xfrm>
            <a:off x="4191000" y="519740"/>
            <a:ext cx="488790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821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438150"/>
            <a:ext cx="1676400" cy="923330"/>
          </a:xfrm>
          <a:prstGeom prst="rect">
            <a:avLst/>
          </a:prstGeom>
          <a:noFill/>
        </p:spPr>
        <p:txBody>
          <a:bodyPr wrap="square" rtlCol="0">
            <a:spAutoFit/>
          </a:bodyPr>
          <a:lstStyle/>
          <a:p>
            <a:pPr algn="ctr"/>
            <a:r>
              <a:rPr lang="en-US" dirty="0" smtClean="0"/>
              <a:t>Dream Chaser Cargo System Overview</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0867" y="285750"/>
            <a:ext cx="7363133" cy="4234844"/>
          </a:xfrm>
          <a:prstGeom prst="rect">
            <a:avLst/>
          </a:prstGeom>
        </p:spPr>
      </p:pic>
      <p:sp>
        <p:nvSpPr>
          <p:cNvPr id="2" name="TextBox 1"/>
          <p:cNvSpPr txBox="1"/>
          <p:nvPr/>
        </p:nvSpPr>
        <p:spPr>
          <a:xfrm>
            <a:off x="1676400" y="4476750"/>
            <a:ext cx="2819400" cy="215444"/>
          </a:xfrm>
          <a:prstGeom prst="rect">
            <a:avLst/>
          </a:prstGeom>
          <a:noFill/>
        </p:spPr>
        <p:txBody>
          <a:bodyPr wrap="square" rtlCol="0">
            <a:spAutoFit/>
          </a:bodyPr>
          <a:lstStyle/>
          <a:p>
            <a:r>
              <a:rPr lang="en-US" sz="800" dirty="0" smtClean="0"/>
              <a:t>Graphic credited to Sierra Nevada Corporation</a:t>
            </a:r>
            <a:endParaRPr lang="en-US" sz="800" dirty="0"/>
          </a:p>
        </p:txBody>
      </p:sp>
    </p:spTree>
    <p:extLst>
      <p:ext uri="{BB962C8B-B14F-4D97-AF65-F5344CB8AC3E}">
        <p14:creationId xmlns:p14="http://schemas.microsoft.com/office/powerpoint/2010/main" val="3346315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638800" y="1047750"/>
            <a:ext cx="2971054" cy="1815969"/>
          </a:xfrm>
          <a:prstGeom prst="rect">
            <a:avLst/>
          </a:prstGeom>
        </p:spPr>
      </p:pic>
      <p:sp>
        <p:nvSpPr>
          <p:cNvPr id="2" name="Content Placeholder 1"/>
          <p:cNvSpPr>
            <a:spLocks noGrp="1"/>
          </p:cNvSpPr>
          <p:nvPr>
            <p:ph idx="1"/>
          </p:nvPr>
        </p:nvSpPr>
        <p:spPr>
          <a:xfrm>
            <a:off x="0" y="514350"/>
            <a:ext cx="5466002" cy="4419600"/>
          </a:xfrm>
        </p:spPr>
        <p:txBody>
          <a:bodyPr>
            <a:normAutofit fontScale="62500" lnSpcReduction="20000"/>
          </a:bodyPr>
          <a:lstStyle/>
          <a:p>
            <a:r>
              <a:rPr lang="en-US" dirty="0"/>
              <a:t>Dream </a:t>
            </a:r>
            <a:r>
              <a:rPr lang="en-US" dirty="0" smtClean="0"/>
              <a:t>Chaser Cargo System is the SNC approach towards fulfilling the  NASA Cargo Resupply Services 2 (CRS-2) Contract, and includes:</a:t>
            </a:r>
          </a:p>
          <a:p>
            <a:pPr lvl="1"/>
            <a:r>
              <a:rPr lang="en-US" dirty="0" smtClean="0"/>
              <a:t>Lifting-body spacecraft with an attached, disposable cargo module</a:t>
            </a:r>
            <a:endParaRPr lang="en-US" dirty="0"/>
          </a:p>
          <a:p>
            <a:pPr lvl="1"/>
            <a:r>
              <a:rPr lang="en-US" dirty="0" smtClean="0"/>
              <a:t>Carries up </a:t>
            </a:r>
            <a:r>
              <a:rPr lang="en-US" dirty="0"/>
              <a:t>to 5,500 kg (12,125 </a:t>
            </a:r>
            <a:r>
              <a:rPr lang="en-US" dirty="0" err="1"/>
              <a:t>lb</a:t>
            </a:r>
            <a:r>
              <a:rPr lang="en-US" dirty="0"/>
              <a:t>) to the International Space </a:t>
            </a:r>
            <a:r>
              <a:rPr lang="en-US" dirty="0" smtClean="0"/>
              <a:t>Station</a:t>
            </a:r>
          </a:p>
          <a:p>
            <a:pPr lvl="1"/>
            <a:r>
              <a:rPr lang="en-US" dirty="0" smtClean="0"/>
              <a:t>Provides the return of </a:t>
            </a:r>
            <a:r>
              <a:rPr lang="en-US" dirty="0"/>
              <a:t>a significant amount of cargo back to Earth (1,750-1925 kg or 3,850 – 4235 </a:t>
            </a:r>
            <a:r>
              <a:rPr lang="en-US" dirty="0" err="1"/>
              <a:t>lbs</a:t>
            </a:r>
            <a:r>
              <a:rPr lang="en-US" dirty="0" smtClean="0"/>
              <a:t>), and disposes of </a:t>
            </a:r>
            <a:r>
              <a:rPr lang="en-US" dirty="0"/>
              <a:t>a large amount of unwanted trash from the space station (at least 3250 </a:t>
            </a:r>
            <a:r>
              <a:rPr lang="en-US" dirty="0" smtClean="0"/>
              <a:t>kg)</a:t>
            </a:r>
          </a:p>
          <a:p>
            <a:pPr lvl="1"/>
            <a:r>
              <a:rPr lang="en-US" dirty="0"/>
              <a:t>Autonomous launch, flight </a:t>
            </a:r>
            <a:r>
              <a:rPr lang="en-US" dirty="0" smtClean="0"/>
              <a:t>and </a:t>
            </a:r>
            <a:r>
              <a:rPr lang="en-US" dirty="0"/>
              <a:t>landing </a:t>
            </a:r>
            <a:r>
              <a:rPr lang="en-US" dirty="0" smtClean="0"/>
              <a:t>capabilities</a:t>
            </a:r>
          </a:p>
          <a:p>
            <a:pPr lvl="1"/>
            <a:r>
              <a:rPr lang="en-US" dirty="0" smtClean="0"/>
              <a:t>Capable of launching </a:t>
            </a:r>
            <a:r>
              <a:rPr lang="en-US" dirty="0"/>
              <a:t>vertically on top of a variety of </a:t>
            </a:r>
            <a:r>
              <a:rPr lang="en-US" dirty="0" smtClean="0"/>
              <a:t>rockets</a:t>
            </a:r>
            <a:endParaRPr lang="en-US" dirty="0"/>
          </a:p>
          <a:p>
            <a:pPr lvl="1"/>
            <a:r>
              <a:rPr lang="en-US" dirty="0"/>
              <a:t>15 + times reusability</a:t>
            </a:r>
          </a:p>
          <a:p>
            <a:pPr lvl="1"/>
            <a:r>
              <a:rPr lang="en-US" dirty="0"/>
              <a:t>Low, 1.5 g atmospheric entry</a:t>
            </a:r>
          </a:p>
          <a:p>
            <a:pPr lvl="1"/>
            <a:r>
              <a:rPr lang="en-US" dirty="0"/>
              <a:t>Gentle runway landing compatible with runways worldwide</a:t>
            </a:r>
          </a:p>
          <a:p>
            <a:pPr lvl="1"/>
            <a:r>
              <a:rPr lang="en-US" dirty="0"/>
              <a:t>Immediate access to cargo upon </a:t>
            </a:r>
            <a:r>
              <a:rPr lang="en-US" dirty="0" smtClean="0"/>
              <a:t>landing</a:t>
            </a:r>
          </a:p>
          <a:p>
            <a:r>
              <a:rPr lang="en-US" dirty="0" smtClean="0"/>
              <a:t>SNC is developing a space system that relies on several teams working collaboratively and concurrently.</a:t>
            </a:r>
          </a:p>
          <a:p>
            <a:pPr lvl="1"/>
            <a:r>
              <a:rPr lang="en-US" dirty="0" smtClean="0"/>
              <a:t>SNC is developing the spacecraft, all of the ground equipment and missions systems, personnel and procedures to operate the missions and tailor the configuration of design for each mission</a:t>
            </a:r>
          </a:p>
          <a:p>
            <a:pPr lvl="1"/>
            <a:r>
              <a:rPr lang="en-US" dirty="0" smtClean="0"/>
              <a:t>This meets the definition of a complex system!</a:t>
            </a:r>
            <a:endParaRPr lang="en-US" dirty="0"/>
          </a:p>
        </p:txBody>
      </p:sp>
      <p:sp>
        <p:nvSpPr>
          <p:cNvPr id="3" name="Title 2"/>
          <p:cNvSpPr>
            <a:spLocks noGrp="1"/>
          </p:cNvSpPr>
          <p:nvPr>
            <p:ph type="title"/>
          </p:nvPr>
        </p:nvSpPr>
        <p:spPr>
          <a:xfrm>
            <a:off x="228600" y="13604"/>
            <a:ext cx="8686800" cy="381000"/>
          </a:xfrm>
        </p:spPr>
        <p:txBody>
          <a:bodyPr/>
          <a:lstStyle/>
          <a:p>
            <a:r>
              <a:rPr lang="en-US" sz="2800" dirty="0" smtClean="0"/>
              <a:t>Overview of Dream Chaser Cargo System</a:t>
            </a:r>
            <a:endParaRPr lang="en-US" sz="2800" dirty="0"/>
          </a:p>
        </p:txBody>
      </p:sp>
    </p:spTree>
    <p:extLst>
      <p:ext uri="{BB962C8B-B14F-4D97-AF65-F5344CB8AC3E}">
        <p14:creationId xmlns:p14="http://schemas.microsoft.com/office/powerpoint/2010/main" val="3099763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90551"/>
            <a:ext cx="4648200" cy="4114799"/>
          </a:xfrm>
        </p:spPr>
        <p:txBody>
          <a:bodyPr>
            <a:normAutofit fontScale="77500" lnSpcReduction="20000"/>
          </a:bodyPr>
          <a:lstStyle/>
          <a:p>
            <a:r>
              <a:rPr lang="en-US" dirty="0" smtClean="0"/>
              <a:t>Challenges to performing systems engineering:</a:t>
            </a:r>
          </a:p>
          <a:p>
            <a:pPr lvl="1"/>
            <a:r>
              <a:rPr lang="en-US" dirty="0" smtClean="0"/>
              <a:t>With a system this complex, how best to represent all of the components, behaviors, and interactions?</a:t>
            </a:r>
          </a:p>
          <a:p>
            <a:pPr lvl="1"/>
            <a:r>
              <a:rPr lang="en-US" dirty="0" smtClean="0"/>
              <a:t>How can we ensure that the requirement set was complete and aligned to the expected contractual and derived operations?</a:t>
            </a:r>
          </a:p>
          <a:p>
            <a:pPr lvl="1"/>
            <a:r>
              <a:rPr lang="en-US" dirty="0" smtClean="0"/>
              <a:t>How can we ensure the requirements mapped to the implemented architecture?</a:t>
            </a:r>
          </a:p>
          <a:p>
            <a:r>
              <a:rPr lang="en-US" dirty="0"/>
              <a:t>Traditional document-centric approaches were tried, yet the concurrent development activities meant a solution was needed </a:t>
            </a:r>
            <a:r>
              <a:rPr lang="en-US" dirty="0" smtClean="0"/>
              <a:t>that allowed </a:t>
            </a:r>
            <a:r>
              <a:rPr lang="en-US" dirty="0"/>
              <a:t>dynamic connections and quick ability to update architecture parameters </a:t>
            </a:r>
            <a:r>
              <a:rPr lang="en-US" dirty="0" smtClean="0"/>
              <a:t>as they changed.</a:t>
            </a:r>
            <a:endParaRPr lang="en-US" dirty="0"/>
          </a:p>
          <a:p>
            <a:endParaRPr lang="en-US" dirty="0"/>
          </a:p>
        </p:txBody>
      </p:sp>
      <p:sp>
        <p:nvSpPr>
          <p:cNvPr id="3" name="Title 2"/>
          <p:cNvSpPr>
            <a:spLocks noGrp="1"/>
          </p:cNvSpPr>
          <p:nvPr>
            <p:ph type="title"/>
          </p:nvPr>
        </p:nvSpPr>
        <p:spPr/>
        <p:txBody>
          <a:bodyPr/>
          <a:lstStyle/>
          <a:p>
            <a:r>
              <a:rPr lang="en-US" dirty="0" smtClean="0"/>
              <a:t>Systems Engineering Challenges During Dream Chaser Cargo System Development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895350"/>
            <a:ext cx="4285227" cy="2464612"/>
          </a:xfrm>
          <a:prstGeom prst="rect">
            <a:avLst/>
          </a:prstGeom>
        </p:spPr>
      </p:pic>
      <p:sp>
        <p:nvSpPr>
          <p:cNvPr id="5" name="TextBox 4"/>
          <p:cNvSpPr txBox="1"/>
          <p:nvPr/>
        </p:nvSpPr>
        <p:spPr>
          <a:xfrm>
            <a:off x="4667250" y="3359962"/>
            <a:ext cx="2819400" cy="215444"/>
          </a:xfrm>
          <a:prstGeom prst="rect">
            <a:avLst/>
          </a:prstGeom>
          <a:noFill/>
        </p:spPr>
        <p:txBody>
          <a:bodyPr wrap="square" rtlCol="0">
            <a:spAutoFit/>
          </a:bodyPr>
          <a:lstStyle/>
          <a:p>
            <a:r>
              <a:rPr lang="en-US" sz="800" dirty="0" smtClean="0"/>
              <a:t>Graphic credited to Sierra Nevada Corporation</a:t>
            </a:r>
            <a:endParaRPr lang="en-US" sz="800" dirty="0"/>
          </a:p>
        </p:txBody>
      </p:sp>
    </p:spTree>
    <p:extLst>
      <p:ext uri="{BB962C8B-B14F-4D97-AF65-F5344CB8AC3E}">
        <p14:creationId xmlns:p14="http://schemas.microsoft.com/office/powerpoint/2010/main" val="3726680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Investigated Options on How to Address the Challenges….</a:t>
            </a:r>
            <a:endParaRPr lang="en-US" dirty="0"/>
          </a:p>
        </p:txBody>
      </p:sp>
      <p:sp>
        <p:nvSpPr>
          <p:cNvPr id="6" name="Content Placeholder 1"/>
          <p:cNvSpPr txBox="1">
            <a:spLocks/>
          </p:cNvSpPr>
          <p:nvPr/>
        </p:nvSpPr>
        <p:spPr>
          <a:xfrm>
            <a:off x="76200" y="590551"/>
            <a:ext cx="5943600" cy="2285999"/>
          </a:xfrm>
          <a:prstGeom prst="rect">
            <a:avLst/>
          </a:prstGeom>
        </p:spPr>
        <p:txBody>
          <a:bodyPr vert="horz" lIns="91430" tIns="45714" rIns="91430" bIns="45714" rtlCol="0">
            <a:normAutofit fontScale="62500" lnSpcReduction="20000"/>
          </a:bodyPr>
          <a:lstStyle>
            <a:lvl1pPr marL="342862" indent="-342862" algn="l" defTabSz="914298"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742867" indent="-285718" algn="l" defTabSz="914298" rtl="0" eaLnBrk="1" latinLnBrk="0" hangingPunct="1">
              <a:spcBef>
                <a:spcPct val="20000"/>
              </a:spcBef>
              <a:buFont typeface="Courier New" panose="02070309020205020404" pitchFamily="49" charset="0"/>
              <a:buChar char="o"/>
              <a:defRPr sz="2000" kern="1200">
                <a:solidFill>
                  <a:schemeClr val="tx1"/>
                </a:solidFill>
                <a:latin typeface="Calibri" panose="020F0502020204030204" pitchFamily="34" charset="0"/>
                <a:ea typeface="+mn-ea"/>
                <a:cs typeface="Calibri" panose="020F0502020204030204" pitchFamily="34" charset="0"/>
              </a:defRPr>
            </a:lvl2pPr>
            <a:lvl3pPr marL="1142872" indent="-228574" algn="l" defTabSz="914298" rtl="0" eaLnBrk="1" latinLnBrk="0" hangingPunct="1">
              <a:spcBef>
                <a:spcPct val="20000"/>
              </a:spcBef>
              <a:buFont typeface="Wingdings" panose="05000000000000000000" pitchFamily="2" charset="2"/>
              <a:buChar char="§"/>
              <a:defRPr sz="1800" kern="1200">
                <a:solidFill>
                  <a:schemeClr val="tx1"/>
                </a:solidFill>
                <a:latin typeface="Calibri" panose="020F0502020204030204" pitchFamily="34" charset="0"/>
                <a:ea typeface="+mn-ea"/>
                <a:cs typeface="Calibri" panose="020F0502020204030204" pitchFamily="34" charset="0"/>
              </a:defRPr>
            </a:lvl3pPr>
            <a:lvl4pPr marL="1600021" indent="-228574" algn="l" defTabSz="914298" rtl="0" eaLnBrk="1" latinLnBrk="0" hangingPunct="1">
              <a:spcBef>
                <a:spcPct val="20000"/>
              </a:spcBef>
              <a:buFont typeface="Wingdings" panose="05000000000000000000" pitchFamily="2" charset="2"/>
              <a:buChar char="Ø"/>
              <a:defRPr sz="1600" kern="1200">
                <a:solidFill>
                  <a:schemeClr val="tx1"/>
                </a:solidFill>
                <a:latin typeface="Calibri" panose="020F0502020204030204" pitchFamily="34" charset="0"/>
                <a:ea typeface="+mn-ea"/>
                <a:cs typeface="Calibri" panose="020F0502020204030204" pitchFamily="34" charset="0"/>
              </a:defRPr>
            </a:lvl4pPr>
            <a:lvl5pPr marL="2057170" indent="-228574" algn="l" defTabSz="914298" rtl="0" eaLnBrk="1" latinLnBrk="0" hangingPunct="1">
              <a:spcBef>
                <a:spcPct val="200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318" indent="-228574"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7" indent="-228574"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6" indent="-228574"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4"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The NASA Systems Engineering (SE) Handbook NASA/SP-2007-6105 (section 4.3.2.2) describes approaches on functional analysis.</a:t>
            </a:r>
          </a:p>
          <a:p>
            <a:pPr lvl="1"/>
            <a:r>
              <a:rPr lang="en-US" dirty="0"/>
              <a:t>Provides a framework to think about and organize a system based on how </a:t>
            </a:r>
            <a:r>
              <a:rPr lang="en-US" dirty="0" smtClean="0"/>
              <a:t>it </a:t>
            </a:r>
            <a:r>
              <a:rPr lang="en-US" dirty="0"/>
              <a:t>achieves mission objectives</a:t>
            </a:r>
          </a:p>
          <a:p>
            <a:r>
              <a:rPr lang="en-US" dirty="0" smtClean="0"/>
              <a:t>Looking at functional analysis approaches further, the team found the DoD Architecture Framework (</a:t>
            </a:r>
            <a:r>
              <a:rPr lang="en-US" dirty="0" err="1" smtClean="0"/>
              <a:t>DoDAF</a:t>
            </a:r>
            <a:r>
              <a:rPr lang="en-US" dirty="0" smtClean="0"/>
              <a:t>). From </a:t>
            </a:r>
            <a:r>
              <a:rPr lang="en-US" dirty="0"/>
              <a:t>NASA SE handbook: </a:t>
            </a:r>
          </a:p>
          <a:p>
            <a:pPr lvl="1"/>
            <a:r>
              <a:rPr lang="en-US" dirty="0"/>
              <a:t>“… there are multiple tools that can be utilized to develop a system’s architecture. … For example, one way of doing architecture is the [</a:t>
            </a:r>
            <a:r>
              <a:rPr lang="en-US" dirty="0" err="1"/>
              <a:t>DoDAF</a:t>
            </a:r>
            <a:r>
              <a:rPr lang="en-US" dirty="0"/>
              <a:t>].”</a:t>
            </a:r>
          </a:p>
          <a:p>
            <a:pPr lvl="1"/>
            <a:endParaRPr lang="en-US" dirty="0" smtClean="0"/>
          </a:p>
          <a:p>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304" y="2571750"/>
            <a:ext cx="4221392" cy="185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11480"/>
            <a:ext cx="2892111"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838200" y="4423430"/>
            <a:ext cx="6240811" cy="215444"/>
          </a:xfrm>
          <a:prstGeom prst="rect">
            <a:avLst/>
          </a:prstGeom>
          <a:noFill/>
        </p:spPr>
        <p:txBody>
          <a:bodyPr wrap="none" rtlCol="0">
            <a:spAutoFit/>
          </a:bodyPr>
          <a:lstStyle/>
          <a:p>
            <a:r>
              <a:rPr lang="en-US" sz="800" dirty="0"/>
              <a:t>DoD Architecture Framework Version 2.0 (</a:t>
            </a:r>
            <a:r>
              <a:rPr lang="en-US" sz="800" dirty="0" err="1"/>
              <a:t>DoDAF</a:t>
            </a:r>
            <a:r>
              <a:rPr lang="en-US" sz="800" dirty="0"/>
              <a:t> 2.0): </a:t>
            </a:r>
            <a:r>
              <a:rPr lang="en-US" sz="800" dirty="0">
                <a:hlinkClick r:id="rId4"/>
              </a:rPr>
              <a:t>http://dodcio.defense.gov/Library/DoD-Architecture-Framework/dodaf20_sv4</a:t>
            </a:r>
            <a:r>
              <a:rPr lang="en-US" sz="800" dirty="0" smtClean="0">
                <a:hlinkClick r:id="rId4"/>
              </a:rPr>
              <a:t>/</a:t>
            </a:r>
            <a:endParaRPr lang="en-US" sz="800" dirty="0"/>
          </a:p>
        </p:txBody>
      </p:sp>
    </p:spTree>
    <p:extLst>
      <p:ext uri="{BB962C8B-B14F-4D97-AF65-F5344CB8AC3E}">
        <p14:creationId xmlns:p14="http://schemas.microsoft.com/office/powerpoint/2010/main" val="2112508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Solutions Considered – </a:t>
            </a:r>
            <a:r>
              <a:rPr lang="en-US" dirty="0" err="1" smtClean="0"/>
              <a:t>DoDAF</a:t>
            </a:r>
            <a:r>
              <a:rPr lang="en-US" dirty="0" smtClean="0"/>
              <a:t> Diagrams</a:t>
            </a:r>
            <a:endParaRPr lang="en-US" dirty="0"/>
          </a:p>
        </p:txBody>
      </p:sp>
      <p:pic>
        <p:nvPicPr>
          <p:cNvPr id="5" name="Picture 2" descr="Image result for dodaf vi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9348" y="414184"/>
            <a:ext cx="5130800" cy="384810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228600" y="590551"/>
            <a:ext cx="3352800" cy="3992642"/>
          </a:xfrm>
        </p:spPr>
        <p:txBody>
          <a:bodyPr>
            <a:normAutofit fontScale="92500"/>
          </a:bodyPr>
          <a:lstStyle/>
          <a:p>
            <a:r>
              <a:rPr lang="en-US" dirty="0" smtClean="0"/>
              <a:t>Looking at the </a:t>
            </a:r>
            <a:r>
              <a:rPr lang="en-US" dirty="0" err="1" smtClean="0"/>
              <a:t>DoDAF</a:t>
            </a:r>
            <a:r>
              <a:rPr lang="en-US" dirty="0" smtClean="0"/>
              <a:t> framework, the team decided to try to create operational and systems diagrams to describe the system architecture and behavior.</a:t>
            </a:r>
          </a:p>
          <a:p>
            <a:r>
              <a:rPr lang="en-US" dirty="0" smtClean="0"/>
              <a:t>These diagrams were started in a diagramming application (document centric).</a:t>
            </a:r>
          </a:p>
        </p:txBody>
      </p:sp>
      <p:sp>
        <p:nvSpPr>
          <p:cNvPr id="7" name="Oval 6"/>
          <p:cNvSpPr/>
          <p:nvPr/>
        </p:nvSpPr>
        <p:spPr>
          <a:xfrm>
            <a:off x="4724400" y="895350"/>
            <a:ext cx="1219200" cy="12192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81600" y="2800350"/>
            <a:ext cx="1129071" cy="757084"/>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1752600" y="4048807"/>
            <a:ext cx="455776" cy="426956"/>
          </a:xfrm>
          <a:prstGeom prst="rect">
            <a:avLst/>
          </a:prstGeom>
        </p:spPr>
      </p:pic>
      <p:sp>
        <p:nvSpPr>
          <p:cNvPr id="4" name="Rectangle 3"/>
          <p:cNvSpPr/>
          <p:nvPr/>
        </p:nvSpPr>
        <p:spPr>
          <a:xfrm>
            <a:off x="3962400" y="4282019"/>
            <a:ext cx="3841796" cy="215444"/>
          </a:xfrm>
          <a:prstGeom prst="rect">
            <a:avLst/>
          </a:prstGeom>
        </p:spPr>
        <p:txBody>
          <a:bodyPr wrap="square">
            <a:spAutoFit/>
          </a:bodyPr>
          <a:lstStyle/>
          <a:p>
            <a:r>
              <a:rPr lang="en-US" sz="800" dirty="0">
                <a:hlinkClick r:id="rId4"/>
              </a:rPr>
              <a:t>https://dodcio.defense.gov/Library/DoD-Architecture-Framework/</a:t>
            </a:r>
            <a:endParaRPr lang="en-US" sz="800" dirty="0"/>
          </a:p>
        </p:txBody>
      </p:sp>
    </p:spTree>
    <p:extLst>
      <p:ext uri="{BB962C8B-B14F-4D97-AF65-F5344CB8AC3E}">
        <p14:creationId xmlns:p14="http://schemas.microsoft.com/office/powerpoint/2010/main" val="2426963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a:themeElements>
    <a:clrScheme name="SNC Official">
      <a:dk1>
        <a:srgbClr val="000000"/>
      </a:dk1>
      <a:lt1>
        <a:srgbClr val="F2F2F2"/>
      </a:lt1>
      <a:dk2>
        <a:srgbClr val="595959"/>
      </a:dk2>
      <a:lt2>
        <a:srgbClr val="D9D9D9"/>
      </a:lt2>
      <a:accent1>
        <a:srgbClr val="004990"/>
      </a:accent1>
      <a:accent2>
        <a:srgbClr val="8F0000"/>
      </a:accent2>
      <a:accent3>
        <a:srgbClr val="008F47"/>
      </a:accent3>
      <a:accent4>
        <a:srgbClr val="47008F"/>
      </a:accent4>
      <a:accent5>
        <a:srgbClr val="008F8F"/>
      </a:accent5>
      <a:accent6>
        <a:srgbClr val="CC6600"/>
      </a:accent6>
      <a:hlink>
        <a:srgbClr val="00417F"/>
      </a:hlink>
      <a:folHlink>
        <a:srgbClr val="0A85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dirty="0" smtClean="0"/>
        </a:defPPr>
      </a:lstStyle>
    </a:txDef>
  </a:objectDefaults>
  <a:extraClrSchemeLst/>
  <a:extLst>
    <a:ext uri="{05A4C25C-085E-4340-85A3-A5531E510DB2}">
      <thm15:themeFamily xmlns:thm15="http://schemas.microsoft.com/office/thememl/2012/main" name="SNC copyright only template 16x9 2017 Q4" id="{FA356798-A03D-43FA-AA79-9275C36C03FC}" vid="{8337C8D6-E15C-4C90-986E-734B770D5B9A}"/>
    </a:ext>
  </a:extLst>
</a:theme>
</file>

<file path=ppt/theme/theme2.xml><?xml version="1.0" encoding="utf-8"?>
<a:theme xmlns:a="http://schemas.openxmlformats.org/drawingml/2006/main" name="SNC Theme_Corp_Gen_Use">
  <a:themeElements>
    <a:clrScheme name="SNC Official">
      <a:dk1>
        <a:srgbClr val="000000"/>
      </a:dk1>
      <a:lt1>
        <a:srgbClr val="FFFFFF"/>
      </a:lt1>
      <a:dk2>
        <a:srgbClr val="595959"/>
      </a:dk2>
      <a:lt2>
        <a:srgbClr val="D9D9D9"/>
      </a:lt2>
      <a:accent1>
        <a:srgbClr val="004990"/>
      </a:accent1>
      <a:accent2>
        <a:srgbClr val="8F0000"/>
      </a:accent2>
      <a:accent3>
        <a:srgbClr val="008F47"/>
      </a:accent3>
      <a:accent4>
        <a:srgbClr val="47008F"/>
      </a:accent4>
      <a:accent5>
        <a:srgbClr val="008F8F"/>
      </a:accent5>
      <a:accent6>
        <a:srgbClr val="CC6600"/>
      </a:accent6>
      <a:hlink>
        <a:srgbClr val="00417F"/>
      </a:hlink>
      <a:folHlink>
        <a:srgbClr val="0A85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NC copyright only template 16x9 2017 Q4" id="{FA356798-A03D-43FA-AA79-9275C36C03FC}" vid="{8093597D-E7C5-4567-ABCC-DD148FDF133E}"/>
    </a:ext>
  </a:extLst>
</a:theme>
</file>

<file path=ppt/theme/theme3.xml><?xml version="1.0" encoding="utf-8"?>
<a:theme xmlns:a="http://schemas.openxmlformats.org/drawingml/2006/main" name="SNC Theme_SSG">
  <a:themeElements>
    <a:clrScheme name="SNC Official">
      <a:dk1>
        <a:srgbClr val="000000"/>
      </a:dk1>
      <a:lt1>
        <a:srgbClr val="F2F2F2"/>
      </a:lt1>
      <a:dk2>
        <a:srgbClr val="595959"/>
      </a:dk2>
      <a:lt2>
        <a:srgbClr val="F2F2F2"/>
      </a:lt2>
      <a:accent1>
        <a:srgbClr val="004990"/>
      </a:accent1>
      <a:accent2>
        <a:srgbClr val="8F0000"/>
      </a:accent2>
      <a:accent3>
        <a:srgbClr val="008F47"/>
      </a:accent3>
      <a:accent4>
        <a:srgbClr val="47008F"/>
      </a:accent4>
      <a:accent5>
        <a:srgbClr val="008F8F"/>
      </a:accent5>
      <a:accent6>
        <a:srgbClr val="CC6600"/>
      </a:accent6>
      <a:hlink>
        <a:srgbClr val="00417F"/>
      </a:hlink>
      <a:folHlink>
        <a:srgbClr val="0A85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NC copyright only template 16x9 2017 Q4" id="{FA356798-A03D-43FA-AA79-9275C36C03FC}" vid="{E7225C42-2200-4F4C-8692-E1A42311BBD0}"/>
    </a:ext>
  </a:extLst>
</a:theme>
</file>

<file path=ppt/theme/theme4.xml><?xml version="1.0" encoding="utf-8"?>
<a:theme xmlns:a="http://schemas.openxmlformats.org/drawingml/2006/main" name="1_SNC Theme_ISR">
  <a:themeElements>
    <a:clrScheme name="SNC Official">
      <a:dk1>
        <a:srgbClr val="000000"/>
      </a:dk1>
      <a:lt1>
        <a:srgbClr val="F2F2F2"/>
      </a:lt1>
      <a:dk2>
        <a:srgbClr val="595959"/>
      </a:dk2>
      <a:lt2>
        <a:srgbClr val="F2F2F2"/>
      </a:lt2>
      <a:accent1>
        <a:srgbClr val="004990"/>
      </a:accent1>
      <a:accent2>
        <a:srgbClr val="8F0000"/>
      </a:accent2>
      <a:accent3>
        <a:srgbClr val="008F47"/>
      </a:accent3>
      <a:accent4>
        <a:srgbClr val="47008F"/>
      </a:accent4>
      <a:accent5>
        <a:srgbClr val="008F8F"/>
      </a:accent5>
      <a:accent6>
        <a:srgbClr val="CC6600"/>
      </a:accent6>
      <a:hlink>
        <a:srgbClr val="00417F"/>
      </a:hlink>
      <a:folHlink>
        <a:srgbClr val="0A85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NC copyright only template 16x9 2017 Q4" id="{FA356798-A03D-43FA-AA79-9275C36C03FC}" vid="{DB31363A-C119-4C1C-909D-0692FBF4B7A5}"/>
    </a:ext>
  </a:extLst>
</a:theme>
</file>

<file path=ppt/theme/theme5.xml><?xml version="1.0" encoding="utf-8"?>
<a:theme xmlns:a="http://schemas.openxmlformats.org/drawingml/2006/main" name="SNC Theme_IMS">
  <a:themeElements>
    <a:clrScheme name="SNC Official">
      <a:dk1>
        <a:srgbClr val="000000"/>
      </a:dk1>
      <a:lt1>
        <a:srgbClr val="F2F2F2"/>
      </a:lt1>
      <a:dk2>
        <a:srgbClr val="595959"/>
      </a:dk2>
      <a:lt2>
        <a:srgbClr val="F2F2F2"/>
      </a:lt2>
      <a:accent1>
        <a:srgbClr val="004990"/>
      </a:accent1>
      <a:accent2>
        <a:srgbClr val="8F0000"/>
      </a:accent2>
      <a:accent3>
        <a:srgbClr val="008F47"/>
      </a:accent3>
      <a:accent4>
        <a:srgbClr val="47008F"/>
      </a:accent4>
      <a:accent5>
        <a:srgbClr val="008F8F"/>
      </a:accent5>
      <a:accent6>
        <a:srgbClr val="CC6600"/>
      </a:accent6>
      <a:hlink>
        <a:srgbClr val="00417F"/>
      </a:hlink>
      <a:folHlink>
        <a:srgbClr val="0A85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NC copyright only template 16x9 2017 Q4" id="{FA356798-A03D-43FA-AA79-9275C36C03FC}" vid="{18AEB36A-5110-420F-A756-5E8045FA3825}"/>
    </a:ext>
  </a:extLst>
</a:theme>
</file>

<file path=ppt/theme/theme6.xml><?xml version="1.0" encoding="utf-8"?>
<a:theme xmlns:a="http://schemas.openxmlformats.org/drawingml/2006/main" name="SNC Theme_ISS">
  <a:themeElements>
    <a:clrScheme name="SNC Official">
      <a:dk1>
        <a:srgbClr val="000000"/>
      </a:dk1>
      <a:lt1>
        <a:srgbClr val="F2F2F2"/>
      </a:lt1>
      <a:dk2>
        <a:srgbClr val="595959"/>
      </a:dk2>
      <a:lt2>
        <a:srgbClr val="F2F2F2"/>
      </a:lt2>
      <a:accent1>
        <a:srgbClr val="004990"/>
      </a:accent1>
      <a:accent2>
        <a:srgbClr val="8F0000"/>
      </a:accent2>
      <a:accent3>
        <a:srgbClr val="008F47"/>
      </a:accent3>
      <a:accent4>
        <a:srgbClr val="47008F"/>
      </a:accent4>
      <a:accent5>
        <a:srgbClr val="008F8F"/>
      </a:accent5>
      <a:accent6>
        <a:srgbClr val="CC6600"/>
      </a:accent6>
      <a:hlink>
        <a:srgbClr val="00417F"/>
      </a:hlink>
      <a:folHlink>
        <a:srgbClr val="0A85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NC copyright only template 16x9 2017 Q4" id="{FA356798-A03D-43FA-AA79-9275C36C03FC}" vid="{E8F42CB3-819A-4255-A38A-A27BCB168732}"/>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SNC copyright only template ppt 16x9 (updated 011818)</Template>
  <TotalTime>3253</TotalTime>
  <Words>2007</Words>
  <Application>Microsoft Office PowerPoint</Application>
  <PresentationFormat>On-screen Show (16:9)</PresentationFormat>
  <Paragraphs>148</Paragraphs>
  <Slides>19</Slides>
  <Notes>3</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19</vt:i4>
      </vt:variant>
    </vt:vector>
  </HeadingPairs>
  <TitlesOfParts>
    <vt:vector size="29" baseType="lpstr">
      <vt:lpstr>Arial</vt:lpstr>
      <vt:lpstr>Calibri</vt:lpstr>
      <vt:lpstr>Courier New</vt:lpstr>
      <vt:lpstr>Wingdings</vt:lpstr>
      <vt:lpstr>Title Slide</vt:lpstr>
      <vt:lpstr>SNC Theme_Corp_Gen_Use</vt:lpstr>
      <vt:lpstr>SNC Theme_SSG</vt:lpstr>
      <vt:lpstr>1_SNC Theme_ISR</vt:lpstr>
      <vt:lpstr>SNC Theme_IMS</vt:lpstr>
      <vt:lpstr>SNC Theme_ISS</vt:lpstr>
      <vt:lpstr>Applying Model-Based System Engineering on the Dream Chaser® Spacecraft Program</vt:lpstr>
      <vt:lpstr>Introduction</vt:lpstr>
      <vt:lpstr>Applying Model-Based Systems Engineering During Dream Chaser Development</vt:lpstr>
      <vt:lpstr>PowerPoint Presentation</vt:lpstr>
      <vt:lpstr>PowerPoint Presentation</vt:lpstr>
      <vt:lpstr>Overview of Dream Chaser Cargo System</vt:lpstr>
      <vt:lpstr>Systems Engineering Challenges During Dream Chaser Cargo System Development</vt:lpstr>
      <vt:lpstr>Investigated Options on How to Address the Challenges….</vt:lpstr>
      <vt:lpstr>Solutions Considered – DoDAF Diagrams</vt:lpstr>
      <vt:lpstr>Applying SV-4 Functional Diagraming</vt:lpstr>
      <vt:lpstr>What is this thing called “MBSE”?</vt:lpstr>
      <vt:lpstr>Steps Taken in Applying MBSE Efforts</vt:lpstr>
      <vt:lpstr>MBSE Application Challenges and Lessons Learned</vt:lpstr>
      <vt:lpstr>Concurrent Development Work While Learning MBSE</vt:lpstr>
      <vt:lpstr>Adoption of the MBSE Concept in the Team</vt:lpstr>
      <vt:lpstr>How Much to Model?</vt:lpstr>
      <vt:lpstr>Parting Thoughts</vt:lpstr>
      <vt:lpstr>Parting Thoughts</vt:lpstr>
      <vt:lpstr>Questions??</vt:lpstr>
    </vt:vector>
  </TitlesOfParts>
  <Company>Sierra Nevada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Tami Katz</dc:creator>
  <cp:lastModifiedBy>Tami Katz</cp:lastModifiedBy>
  <cp:revision>170</cp:revision>
  <cp:lastPrinted>2016-09-14T23:41:08Z</cp:lastPrinted>
  <dcterms:created xsi:type="dcterms:W3CDTF">2019-01-02T16:10:43Z</dcterms:created>
  <dcterms:modified xsi:type="dcterms:W3CDTF">2019-10-04T19:00:59Z</dcterms:modified>
</cp:coreProperties>
</file>