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Lst>
  <p:notesMasterIdLst>
    <p:notesMasterId r:id="rId38"/>
  </p:notesMasterIdLst>
  <p:sldIdLst>
    <p:sldId id="284" r:id="rId5"/>
    <p:sldId id="387" r:id="rId6"/>
    <p:sldId id="421" r:id="rId7"/>
    <p:sldId id="864" r:id="rId8"/>
    <p:sldId id="861" r:id="rId9"/>
    <p:sldId id="887" r:id="rId10"/>
    <p:sldId id="871" r:id="rId11"/>
    <p:sldId id="895" r:id="rId12"/>
    <p:sldId id="888" r:id="rId13"/>
    <p:sldId id="824" r:id="rId14"/>
    <p:sldId id="297" r:id="rId15"/>
    <p:sldId id="896" r:id="rId16"/>
    <p:sldId id="897" r:id="rId17"/>
    <p:sldId id="898" r:id="rId18"/>
    <p:sldId id="903" r:id="rId19"/>
    <p:sldId id="294" r:id="rId20"/>
    <p:sldId id="904" r:id="rId21"/>
    <p:sldId id="899" r:id="rId22"/>
    <p:sldId id="900" r:id="rId23"/>
    <p:sldId id="901" r:id="rId24"/>
    <p:sldId id="902" r:id="rId25"/>
    <p:sldId id="905" r:id="rId26"/>
    <p:sldId id="880" r:id="rId27"/>
    <p:sldId id="906" r:id="rId28"/>
    <p:sldId id="299" r:id="rId29"/>
    <p:sldId id="269" r:id="rId30"/>
    <p:sldId id="885" r:id="rId31"/>
    <p:sldId id="886" r:id="rId32"/>
    <p:sldId id="849" r:id="rId33"/>
    <p:sldId id="829" r:id="rId34"/>
    <p:sldId id="848" r:id="rId35"/>
    <p:sldId id="298" r:id="rId36"/>
    <p:sldId id="827"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CC"/>
    <a:srgbClr val="0000FF"/>
    <a:srgbClr val="E56C0A"/>
    <a:srgbClr val="FF66CC"/>
    <a:srgbClr val="DEEBF7"/>
    <a:srgbClr val="CCCCFF"/>
    <a:srgbClr val="FFCCFF"/>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001" autoAdjust="0"/>
    <p:restoredTop sz="93891" autoAdjust="0"/>
  </p:normalViewPr>
  <p:slideViewPr>
    <p:cSldViewPr snapToGrid="0">
      <p:cViewPr varScale="1">
        <p:scale>
          <a:sx n="60" d="100"/>
          <a:sy n="60" d="100"/>
        </p:scale>
        <p:origin x="1300" y="2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7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78508-23F1-408C-B7F4-E6B2B6D8C640}" type="doc">
      <dgm:prSet loTypeId="urn:microsoft.com/office/officeart/2005/8/layout/pyramid1" loCatId="pyramid" qsTypeId="urn:microsoft.com/office/officeart/2005/8/quickstyle/simple1" qsCatId="simple" csTypeId="urn:microsoft.com/office/officeart/2005/8/colors/accent1_2" csCatId="accent1" phldr="1"/>
      <dgm:spPr/>
    </dgm:pt>
    <dgm:pt modelId="{EB794288-EE26-4A01-AEF2-8023753D5835}">
      <dgm:prSet phldrT="[Text]" custT="1"/>
      <dgm:spPr>
        <a:solidFill>
          <a:schemeClr val="accent1">
            <a:lumMod val="40000"/>
            <a:lumOff val="60000"/>
          </a:schemeClr>
        </a:solidFill>
      </dgm:spPr>
      <dgm:t>
        <a:bodyPr/>
        <a:lstStyle/>
        <a:p>
          <a:pPr>
            <a:lnSpc>
              <a:spcPct val="100000"/>
            </a:lnSpc>
            <a:spcAft>
              <a:spcPts val="0"/>
            </a:spcAft>
          </a:pPr>
          <a:endParaRPr lang="en-US" sz="1600" b="1" dirty="0"/>
        </a:p>
        <a:p>
          <a:pPr>
            <a:lnSpc>
              <a:spcPct val="100000"/>
            </a:lnSpc>
            <a:spcAft>
              <a:spcPts val="0"/>
            </a:spcAft>
          </a:pPr>
          <a:endParaRPr lang="en-US" sz="1600" b="1" dirty="0"/>
        </a:p>
        <a:p>
          <a:pPr>
            <a:lnSpc>
              <a:spcPct val="100000"/>
            </a:lnSpc>
            <a:spcAft>
              <a:spcPts val="0"/>
            </a:spcAft>
          </a:pPr>
          <a:r>
            <a:rPr lang="en-US" sz="1600" b="1" dirty="0"/>
            <a:t>Level 1: </a:t>
          </a:r>
          <a:br>
            <a:rPr lang="en-US" sz="1600" b="1" dirty="0"/>
          </a:br>
          <a:r>
            <a:rPr lang="en-US" sz="1600" b="0" dirty="0"/>
            <a:t>Organize  </a:t>
          </a:r>
        </a:p>
        <a:p>
          <a:pPr>
            <a:lnSpc>
              <a:spcPct val="100000"/>
            </a:lnSpc>
            <a:spcAft>
              <a:spcPts val="0"/>
            </a:spcAft>
          </a:pPr>
          <a:r>
            <a:rPr lang="en-US" sz="1600" dirty="0"/>
            <a:t>documents</a:t>
          </a:r>
        </a:p>
      </dgm:t>
    </dgm:pt>
    <dgm:pt modelId="{2C6DFE20-1576-49C5-93C9-0B40E9CDE98F}" type="parTrans" cxnId="{9ED40EF4-507B-4D03-B0FC-2CEA65624309}">
      <dgm:prSet/>
      <dgm:spPr/>
      <dgm:t>
        <a:bodyPr/>
        <a:lstStyle/>
        <a:p>
          <a:pPr>
            <a:lnSpc>
              <a:spcPct val="100000"/>
            </a:lnSpc>
          </a:pPr>
          <a:endParaRPr lang="en-US" sz="1200"/>
        </a:p>
      </dgm:t>
    </dgm:pt>
    <dgm:pt modelId="{4E731172-0AC9-495A-96AD-E40F5443F760}" type="sibTrans" cxnId="{9ED40EF4-507B-4D03-B0FC-2CEA65624309}">
      <dgm:prSet/>
      <dgm:spPr/>
      <dgm:t>
        <a:bodyPr/>
        <a:lstStyle/>
        <a:p>
          <a:pPr>
            <a:lnSpc>
              <a:spcPct val="100000"/>
            </a:lnSpc>
          </a:pPr>
          <a:endParaRPr lang="en-US" sz="1200"/>
        </a:p>
      </dgm:t>
    </dgm:pt>
    <dgm:pt modelId="{7BEFF86C-16B2-4BDB-9ECB-71AF5D7C5A56}">
      <dgm:prSet phldrT="[Text]" custT="1"/>
      <dgm:spPr>
        <a:solidFill>
          <a:schemeClr val="accent1">
            <a:lumMod val="40000"/>
            <a:lumOff val="60000"/>
          </a:schemeClr>
        </a:solidFill>
      </dgm:spPr>
      <dgm:t>
        <a:bodyPr/>
        <a:lstStyle/>
        <a:p>
          <a:pPr>
            <a:lnSpc>
              <a:spcPct val="100000"/>
            </a:lnSpc>
            <a:spcAft>
              <a:spcPts val="0"/>
            </a:spcAft>
          </a:pPr>
          <a:r>
            <a:rPr lang="en-US" sz="1600" b="1"/>
            <a:t>Level 2: </a:t>
          </a:r>
          <a:r>
            <a:rPr lang="en-US" sz="1600"/>
            <a:t>Communicate from management to broader team</a:t>
          </a:r>
          <a:endParaRPr lang="en-US" sz="1600" dirty="0"/>
        </a:p>
      </dgm:t>
    </dgm:pt>
    <dgm:pt modelId="{DE034736-3AAC-49AA-929C-8EB482E8981B}" type="parTrans" cxnId="{88965BF8-604C-4C4D-9B1A-7B86CA9CDC5F}">
      <dgm:prSet/>
      <dgm:spPr/>
      <dgm:t>
        <a:bodyPr/>
        <a:lstStyle/>
        <a:p>
          <a:endParaRPr lang="en-US"/>
        </a:p>
      </dgm:t>
    </dgm:pt>
    <dgm:pt modelId="{E5DA2CA7-6365-42EF-8C72-B7104835227B}" type="sibTrans" cxnId="{88965BF8-604C-4C4D-9B1A-7B86CA9CDC5F}">
      <dgm:prSet/>
      <dgm:spPr/>
      <dgm:t>
        <a:bodyPr/>
        <a:lstStyle/>
        <a:p>
          <a:endParaRPr lang="en-US"/>
        </a:p>
      </dgm:t>
    </dgm:pt>
    <dgm:pt modelId="{5628B947-37B4-4BCA-B707-FC67D46C479C}">
      <dgm:prSet phldrT="[Text]" custT="1"/>
      <dgm:spPr>
        <a:solidFill>
          <a:schemeClr val="accent1">
            <a:lumMod val="40000"/>
            <a:lumOff val="60000"/>
          </a:schemeClr>
        </a:solidFill>
      </dgm:spPr>
      <dgm:t>
        <a:bodyPr/>
        <a:lstStyle/>
        <a:p>
          <a:pPr>
            <a:lnSpc>
              <a:spcPct val="100000"/>
            </a:lnSpc>
            <a:spcAft>
              <a:spcPts val="0"/>
            </a:spcAft>
          </a:pPr>
          <a:r>
            <a:rPr lang="en-US" sz="1600" b="1" dirty="0"/>
            <a:t>Level 3: </a:t>
          </a:r>
          <a:r>
            <a:rPr lang="en-US" sz="1600" dirty="0"/>
            <a:t>Small subset of team members manage project data in collaborative environment</a:t>
          </a:r>
        </a:p>
      </dgm:t>
    </dgm:pt>
    <dgm:pt modelId="{C4709075-46E4-48BD-A5BF-70980E3D0703}" type="parTrans" cxnId="{82180034-6296-4F53-8F51-2044D38EEB95}">
      <dgm:prSet/>
      <dgm:spPr/>
      <dgm:t>
        <a:bodyPr/>
        <a:lstStyle/>
        <a:p>
          <a:endParaRPr lang="en-US"/>
        </a:p>
      </dgm:t>
    </dgm:pt>
    <dgm:pt modelId="{29AC0C75-17F1-4867-A498-251A20C2F440}" type="sibTrans" cxnId="{82180034-6296-4F53-8F51-2044D38EEB95}">
      <dgm:prSet/>
      <dgm:spPr/>
      <dgm:t>
        <a:bodyPr/>
        <a:lstStyle/>
        <a:p>
          <a:endParaRPr lang="en-US"/>
        </a:p>
      </dgm:t>
    </dgm:pt>
    <dgm:pt modelId="{7F71A442-27FF-41A9-8685-1602EBA92007}">
      <dgm:prSet phldrT="[Text]" custT="1"/>
      <dgm:spPr>
        <a:solidFill>
          <a:schemeClr val="accent1">
            <a:lumMod val="40000"/>
            <a:lumOff val="60000"/>
          </a:schemeClr>
        </a:solidFill>
      </dgm:spPr>
      <dgm:t>
        <a:bodyPr/>
        <a:lstStyle/>
        <a:p>
          <a:pPr>
            <a:lnSpc>
              <a:spcPct val="100000"/>
            </a:lnSpc>
            <a:spcAft>
              <a:spcPts val="0"/>
            </a:spcAft>
          </a:pPr>
          <a:r>
            <a:rPr lang="en-US" sz="1600" b="1"/>
            <a:t>Level </a:t>
          </a:r>
          <a:r>
            <a:rPr lang="en-US" sz="1600" b="1" dirty="0"/>
            <a:t>4:</a:t>
          </a:r>
          <a:r>
            <a:rPr lang="en-US" sz="1600" dirty="0"/>
            <a:t> Technical team </a:t>
          </a:r>
        </a:p>
        <a:p>
          <a:pPr>
            <a:lnSpc>
              <a:spcPct val="100000"/>
            </a:lnSpc>
            <a:spcAft>
              <a:spcPts val="0"/>
            </a:spcAft>
          </a:pPr>
          <a:r>
            <a:rPr lang="en-US" sz="1600" dirty="0"/>
            <a:t>collaborates on data products</a:t>
          </a:r>
        </a:p>
      </dgm:t>
    </dgm:pt>
    <dgm:pt modelId="{770B8468-5D9D-4195-9ADB-1E229380BD72}" type="parTrans" cxnId="{B9385386-6C7F-4FA2-81DD-2A63EFB35743}">
      <dgm:prSet/>
      <dgm:spPr/>
      <dgm:t>
        <a:bodyPr/>
        <a:lstStyle/>
        <a:p>
          <a:endParaRPr lang="en-US"/>
        </a:p>
      </dgm:t>
    </dgm:pt>
    <dgm:pt modelId="{03DEE40B-D974-4024-A778-B6789656433E}" type="sibTrans" cxnId="{B9385386-6C7F-4FA2-81DD-2A63EFB35743}">
      <dgm:prSet/>
      <dgm:spPr/>
      <dgm:t>
        <a:bodyPr/>
        <a:lstStyle/>
        <a:p>
          <a:endParaRPr lang="en-US"/>
        </a:p>
      </dgm:t>
    </dgm:pt>
    <dgm:pt modelId="{C1796A41-A729-4C35-A648-AD82A2F4E4A3}" type="pres">
      <dgm:prSet presAssocID="{69078508-23F1-408C-B7F4-E6B2B6D8C640}" presName="Name0" presStyleCnt="0">
        <dgm:presLayoutVars>
          <dgm:dir/>
          <dgm:animLvl val="lvl"/>
          <dgm:resizeHandles val="exact"/>
        </dgm:presLayoutVars>
      </dgm:prSet>
      <dgm:spPr/>
    </dgm:pt>
    <dgm:pt modelId="{E43C2EFF-508B-4D8D-A709-3FF7D242E38A}" type="pres">
      <dgm:prSet presAssocID="{EB794288-EE26-4A01-AEF2-8023753D5835}" presName="Name8" presStyleCnt="0"/>
      <dgm:spPr/>
    </dgm:pt>
    <dgm:pt modelId="{FCA00248-577F-429A-BA5E-EAA0E4902467}" type="pres">
      <dgm:prSet presAssocID="{EB794288-EE26-4A01-AEF2-8023753D5835}" presName="level" presStyleLbl="node1" presStyleIdx="0" presStyleCnt="4">
        <dgm:presLayoutVars>
          <dgm:chMax val="1"/>
          <dgm:bulletEnabled val="1"/>
        </dgm:presLayoutVars>
      </dgm:prSet>
      <dgm:spPr/>
    </dgm:pt>
    <dgm:pt modelId="{E2490C41-CA64-4DD1-B8CB-93C2A4C698F2}" type="pres">
      <dgm:prSet presAssocID="{EB794288-EE26-4A01-AEF2-8023753D5835}" presName="levelTx" presStyleLbl="revTx" presStyleIdx="0" presStyleCnt="0">
        <dgm:presLayoutVars>
          <dgm:chMax val="1"/>
          <dgm:bulletEnabled val="1"/>
        </dgm:presLayoutVars>
      </dgm:prSet>
      <dgm:spPr/>
    </dgm:pt>
    <dgm:pt modelId="{14F7BF66-E983-4D25-9C7B-638977205F39}" type="pres">
      <dgm:prSet presAssocID="{7BEFF86C-16B2-4BDB-9ECB-71AF5D7C5A56}" presName="Name8" presStyleCnt="0"/>
      <dgm:spPr/>
    </dgm:pt>
    <dgm:pt modelId="{06D94106-71E6-44D8-A9E0-5F160993CC9B}" type="pres">
      <dgm:prSet presAssocID="{7BEFF86C-16B2-4BDB-9ECB-71AF5D7C5A56}" presName="level" presStyleLbl="node1" presStyleIdx="1" presStyleCnt="4">
        <dgm:presLayoutVars>
          <dgm:chMax val="1"/>
          <dgm:bulletEnabled val="1"/>
        </dgm:presLayoutVars>
      </dgm:prSet>
      <dgm:spPr/>
    </dgm:pt>
    <dgm:pt modelId="{BE14866E-0BE4-44AB-A984-2CDDAD948650}" type="pres">
      <dgm:prSet presAssocID="{7BEFF86C-16B2-4BDB-9ECB-71AF5D7C5A56}" presName="levelTx" presStyleLbl="revTx" presStyleIdx="0" presStyleCnt="0">
        <dgm:presLayoutVars>
          <dgm:chMax val="1"/>
          <dgm:bulletEnabled val="1"/>
        </dgm:presLayoutVars>
      </dgm:prSet>
      <dgm:spPr/>
    </dgm:pt>
    <dgm:pt modelId="{C87A938A-EF63-4E31-A869-766914904928}" type="pres">
      <dgm:prSet presAssocID="{5628B947-37B4-4BCA-B707-FC67D46C479C}" presName="Name8" presStyleCnt="0"/>
      <dgm:spPr/>
    </dgm:pt>
    <dgm:pt modelId="{597BAB47-1088-4399-AF80-F2AF928346C2}" type="pres">
      <dgm:prSet presAssocID="{5628B947-37B4-4BCA-B707-FC67D46C479C}" presName="level" presStyleLbl="node1" presStyleIdx="2" presStyleCnt="4">
        <dgm:presLayoutVars>
          <dgm:chMax val="1"/>
          <dgm:bulletEnabled val="1"/>
        </dgm:presLayoutVars>
      </dgm:prSet>
      <dgm:spPr/>
    </dgm:pt>
    <dgm:pt modelId="{294F1A95-83B6-4EA9-BC83-149AEF3D989F}" type="pres">
      <dgm:prSet presAssocID="{5628B947-37B4-4BCA-B707-FC67D46C479C}" presName="levelTx" presStyleLbl="revTx" presStyleIdx="0" presStyleCnt="0">
        <dgm:presLayoutVars>
          <dgm:chMax val="1"/>
          <dgm:bulletEnabled val="1"/>
        </dgm:presLayoutVars>
      </dgm:prSet>
      <dgm:spPr/>
    </dgm:pt>
    <dgm:pt modelId="{2986C698-51A7-4A81-BFE3-03E94BAA9B74}" type="pres">
      <dgm:prSet presAssocID="{7F71A442-27FF-41A9-8685-1602EBA92007}" presName="Name8" presStyleCnt="0"/>
      <dgm:spPr/>
    </dgm:pt>
    <dgm:pt modelId="{F966D674-4D06-415C-BA59-2EE0CFC01D31}" type="pres">
      <dgm:prSet presAssocID="{7F71A442-27FF-41A9-8685-1602EBA92007}" presName="level" presStyleLbl="node1" presStyleIdx="3" presStyleCnt="4">
        <dgm:presLayoutVars>
          <dgm:chMax val="1"/>
          <dgm:bulletEnabled val="1"/>
        </dgm:presLayoutVars>
      </dgm:prSet>
      <dgm:spPr/>
    </dgm:pt>
    <dgm:pt modelId="{8C17BCAD-D2B3-4672-A4D3-C87C12A8B665}" type="pres">
      <dgm:prSet presAssocID="{7F71A442-27FF-41A9-8685-1602EBA92007}" presName="levelTx" presStyleLbl="revTx" presStyleIdx="0" presStyleCnt="0">
        <dgm:presLayoutVars>
          <dgm:chMax val="1"/>
          <dgm:bulletEnabled val="1"/>
        </dgm:presLayoutVars>
      </dgm:prSet>
      <dgm:spPr/>
    </dgm:pt>
  </dgm:ptLst>
  <dgm:cxnLst>
    <dgm:cxn modelId="{82180034-6296-4F53-8F51-2044D38EEB95}" srcId="{69078508-23F1-408C-B7F4-E6B2B6D8C640}" destId="{5628B947-37B4-4BCA-B707-FC67D46C479C}" srcOrd="2" destOrd="0" parTransId="{C4709075-46E4-48BD-A5BF-70980E3D0703}" sibTransId="{29AC0C75-17F1-4867-A498-251A20C2F440}"/>
    <dgm:cxn modelId="{DDD68644-5BD7-407A-BC63-9DD48D721150}" type="presOf" srcId="{EB794288-EE26-4A01-AEF2-8023753D5835}" destId="{FCA00248-577F-429A-BA5E-EAA0E4902467}" srcOrd="0" destOrd="0" presId="urn:microsoft.com/office/officeart/2005/8/layout/pyramid1"/>
    <dgm:cxn modelId="{FF53864A-E3D0-4877-B15A-FE3030FF440B}" type="presOf" srcId="{EB794288-EE26-4A01-AEF2-8023753D5835}" destId="{E2490C41-CA64-4DD1-B8CB-93C2A4C698F2}" srcOrd="1" destOrd="0" presId="urn:microsoft.com/office/officeart/2005/8/layout/pyramid1"/>
    <dgm:cxn modelId="{FD48E082-5137-461B-935B-4F5FA03B1575}" type="presOf" srcId="{7F71A442-27FF-41A9-8685-1602EBA92007}" destId="{8C17BCAD-D2B3-4672-A4D3-C87C12A8B665}" srcOrd="1" destOrd="0" presId="urn:microsoft.com/office/officeart/2005/8/layout/pyramid1"/>
    <dgm:cxn modelId="{B9385386-6C7F-4FA2-81DD-2A63EFB35743}" srcId="{69078508-23F1-408C-B7F4-E6B2B6D8C640}" destId="{7F71A442-27FF-41A9-8685-1602EBA92007}" srcOrd="3" destOrd="0" parTransId="{770B8468-5D9D-4195-9ADB-1E229380BD72}" sibTransId="{03DEE40B-D974-4024-A778-B6789656433E}"/>
    <dgm:cxn modelId="{F5670199-94D0-4E5E-B19D-0EC80B717165}" type="presOf" srcId="{7BEFF86C-16B2-4BDB-9ECB-71AF5D7C5A56}" destId="{BE14866E-0BE4-44AB-A984-2CDDAD948650}" srcOrd="1" destOrd="0" presId="urn:microsoft.com/office/officeart/2005/8/layout/pyramid1"/>
    <dgm:cxn modelId="{C7F5EDA5-8785-4632-A67B-7A804530BA55}" type="presOf" srcId="{69078508-23F1-408C-B7F4-E6B2B6D8C640}" destId="{C1796A41-A729-4C35-A648-AD82A2F4E4A3}" srcOrd="0" destOrd="0" presId="urn:microsoft.com/office/officeart/2005/8/layout/pyramid1"/>
    <dgm:cxn modelId="{241F79CE-82CC-4932-88F2-FE4C6C74CEBA}" type="presOf" srcId="{7BEFF86C-16B2-4BDB-9ECB-71AF5D7C5A56}" destId="{06D94106-71E6-44D8-A9E0-5F160993CC9B}" srcOrd="0" destOrd="0" presId="urn:microsoft.com/office/officeart/2005/8/layout/pyramid1"/>
    <dgm:cxn modelId="{2537F8CF-B38A-43CA-8854-3C1088C22A5F}" type="presOf" srcId="{7F71A442-27FF-41A9-8685-1602EBA92007}" destId="{F966D674-4D06-415C-BA59-2EE0CFC01D31}" srcOrd="0" destOrd="0" presId="urn:microsoft.com/office/officeart/2005/8/layout/pyramid1"/>
    <dgm:cxn modelId="{0B7261D3-94AF-447F-9B46-48B0BB493E9D}" type="presOf" srcId="{5628B947-37B4-4BCA-B707-FC67D46C479C}" destId="{597BAB47-1088-4399-AF80-F2AF928346C2}" srcOrd="0" destOrd="0" presId="urn:microsoft.com/office/officeart/2005/8/layout/pyramid1"/>
    <dgm:cxn modelId="{9ED40EF4-507B-4D03-B0FC-2CEA65624309}" srcId="{69078508-23F1-408C-B7F4-E6B2B6D8C640}" destId="{EB794288-EE26-4A01-AEF2-8023753D5835}" srcOrd="0" destOrd="0" parTransId="{2C6DFE20-1576-49C5-93C9-0B40E9CDE98F}" sibTransId="{4E731172-0AC9-495A-96AD-E40F5443F760}"/>
    <dgm:cxn modelId="{433CFDF6-2F6D-4C57-89E1-C964EA5216E6}" type="presOf" srcId="{5628B947-37B4-4BCA-B707-FC67D46C479C}" destId="{294F1A95-83B6-4EA9-BC83-149AEF3D989F}" srcOrd="1" destOrd="0" presId="urn:microsoft.com/office/officeart/2005/8/layout/pyramid1"/>
    <dgm:cxn modelId="{88965BF8-604C-4C4D-9B1A-7B86CA9CDC5F}" srcId="{69078508-23F1-408C-B7F4-E6B2B6D8C640}" destId="{7BEFF86C-16B2-4BDB-9ECB-71AF5D7C5A56}" srcOrd="1" destOrd="0" parTransId="{DE034736-3AAC-49AA-929C-8EB482E8981B}" sibTransId="{E5DA2CA7-6365-42EF-8C72-B7104835227B}"/>
    <dgm:cxn modelId="{ABD5C65D-EDE5-4D7C-B09E-CAE3476BBC57}" type="presParOf" srcId="{C1796A41-A729-4C35-A648-AD82A2F4E4A3}" destId="{E43C2EFF-508B-4D8D-A709-3FF7D242E38A}" srcOrd="0" destOrd="0" presId="urn:microsoft.com/office/officeart/2005/8/layout/pyramid1"/>
    <dgm:cxn modelId="{873EF241-865B-4C94-9BDD-A18C9635C032}" type="presParOf" srcId="{E43C2EFF-508B-4D8D-A709-3FF7D242E38A}" destId="{FCA00248-577F-429A-BA5E-EAA0E4902467}" srcOrd="0" destOrd="0" presId="urn:microsoft.com/office/officeart/2005/8/layout/pyramid1"/>
    <dgm:cxn modelId="{597CFE78-C97A-4784-8833-04E259BD6438}" type="presParOf" srcId="{E43C2EFF-508B-4D8D-A709-3FF7D242E38A}" destId="{E2490C41-CA64-4DD1-B8CB-93C2A4C698F2}" srcOrd="1" destOrd="0" presId="urn:microsoft.com/office/officeart/2005/8/layout/pyramid1"/>
    <dgm:cxn modelId="{F94319F6-CB46-4EAF-9920-F43BB36038C3}" type="presParOf" srcId="{C1796A41-A729-4C35-A648-AD82A2F4E4A3}" destId="{14F7BF66-E983-4D25-9C7B-638977205F39}" srcOrd="1" destOrd="0" presId="urn:microsoft.com/office/officeart/2005/8/layout/pyramid1"/>
    <dgm:cxn modelId="{9D035901-152C-408D-B39A-8F1E0946A00F}" type="presParOf" srcId="{14F7BF66-E983-4D25-9C7B-638977205F39}" destId="{06D94106-71E6-44D8-A9E0-5F160993CC9B}" srcOrd="0" destOrd="0" presId="urn:microsoft.com/office/officeart/2005/8/layout/pyramid1"/>
    <dgm:cxn modelId="{BF9216F7-AA4D-4634-8A0A-0F8645755BCF}" type="presParOf" srcId="{14F7BF66-E983-4D25-9C7B-638977205F39}" destId="{BE14866E-0BE4-44AB-A984-2CDDAD948650}" srcOrd="1" destOrd="0" presId="urn:microsoft.com/office/officeart/2005/8/layout/pyramid1"/>
    <dgm:cxn modelId="{FA3A8D6D-8F9B-4FFE-878C-92BB5B733F17}" type="presParOf" srcId="{C1796A41-A729-4C35-A648-AD82A2F4E4A3}" destId="{C87A938A-EF63-4E31-A869-766914904928}" srcOrd="2" destOrd="0" presId="urn:microsoft.com/office/officeart/2005/8/layout/pyramid1"/>
    <dgm:cxn modelId="{CD774AC8-C05E-44CA-87B9-7C592844DAA0}" type="presParOf" srcId="{C87A938A-EF63-4E31-A869-766914904928}" destId="{597BAB47-1088-4399-AF80-F2AF928346C2}" srcOrd="0" destOrd="0" presId="urn:microsoft.com/office/officeart/2005/8/layout/pyramid1"/>
    <dgm:cxn modelId="{9B0C75A2-93AD-4738-9C39-756393843AB3}" type="presParOf" srcId="{C87A938A-EF63-4E31-A869-766914904928}" destId="{294F1A95-83B6-4EA9-BC83-149AEF3D989F}" srcOrd="1" destOrd="0" presId="urn:microsoft.com/office/officeart/2005/8/layout/pyramid1"/>
    <dgm:cxn modelId="{577C284E-291F-4907-8650-6E76967FF3A3}" type="presParOf" srcId="{C1796A41-A729-4C35-A648-AD82A2F4E4A3}" destId="{2986C698-51A7-4A81-BFE3-03E94BAA9B74}" srcOrd="3" destOrd="0" presId="urn:microsoft.com/office/officeart/2005/8/layout/pyramid1"/>
    <dgm:cxn modelId="{937E2302-2B16-4DB1-A13B-A390CEAFF2C7}" type="presParOf" srcId="{2986C698-51A7-4A81-BFE3-03E94BAA9B74}" destId="{F966D674-4D06-415C-BA59-2EE0CFC01D31}" srcOrd="0" destOrd="0" presId="urn:microsoft.com/office/officeart/2005/8/layout/pyramid1"/>
    <dgm:cxn modelId="{B23CEFE1-063A-4CF1-B627-03F0125F959B}" type="presParOf" srcId="{2986C698-51A7-4A81-BFE3-03E94BAA9B74}" destId="{8C17BCAD-D2B3-4672-A4D3-C87C12A8B665}"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DEED66-47BC-4A05-B3C8-11E17DBC467E}" type="doc">
      <dgm:prSet loTypeId="urn:microsoft.com/office/officeart/2005/8/layout/hChevron3" loCatId="process" qsTypeId="urn:microsoft.com/office/officeart/2005/8/quickstyle/simple1" qsCatId="simple" csTypeId="urn:microsoft.com/office/officeart/2005/8/colors/colorful5" csCatId="colorful" phldr="1"/>
      <dgm:spPr/>
    </dgm:pt>
    <dgm:pt modelId="{03CAAF04-6C01-458C-B3B9-DCAA9E1BA9AA}">
      <dgm:prSet phldrT="[Text]"/>
      <dgm:spPr/>
      <dgm:t>
        <a:bodyPr/>
        <a:lstStyle/>
        <a:p>
          <a:r>
            <a:rPr lang="en-US" dirty="0"/>
            <a:t>Joint Development for a Master Equipment List</a:t>
          </a:r>
        </a:p>
      </dgm:t>
    </dgm:pt>
    <dgm:pt modelId="{AD6C9094-B608-4CC2-B363-85279DA3F3EC}" type="parTrans" cxnId="{473FDCFF-0A51-4D88-9BCC-3B63316AADF2}">
      <dgm:prSet/>
      <dgm:spPr/>
      <dgm:t>
        <a:bodyPr/>
        <a:lstStyle/>
        <a:p>
          <a:endParaRPr lang="en-US"/>
        </a:p>
      </dgm:t>
    </dgm:pt>
    <dgm:pt modelId="{DA437A8F-CC52-4116-A928-AA3ED22A6972}" type="sibTrans" cxnId="{473FDCFF-0A51-4D88-9BCC-3B63316AADF2}">
      <dgm:prSet/>
      <dgm:spPr/>
      <dgm:t>
        <a:bodyPr/>
        <a:lstStyle/>
        <a:p>
          <a:endParaRPr lang="en-US"/>
        </a:p>
      </dgm:t>
    </dgm:pt>
    <dgm:pt modelId="{83FEC7AC-47DE-44B3-BC64-59826CC9F5BC}">
      <dgm:prSet phldrT="[Text]"/>
      <dgm:spPr/>
      <dgm:t>
        <a:bodyPr/>
        <a:lstStyle/>
        <a:p>
          <a:r>
            <a:rPr lang="en-US" dirty="0"/>
            <a:t>Creating a Spec for SRR</a:t>
          </a:r>
        </a:p>
      </dgm:t>
    </dgm:pt>
    <dgm:pt modelId="{584E7394-0011-4816-B1B6-EFDEDEBCC31F}" type="parTrans" cxnId="{A0B3D6CB-F551-4D8F-B9D8-C0CC0B88CBB8}">
      <dgm:prSet/>
      <dgm:spPr/>
      <dgm:t>
        <a:bodyPr/>
        <a:lstStyle/>
        <a:p>
          <a:endParaRPr lang="en-US"/>
        </a:p>
      </dgm:t>
    </dgm:pt>
    <dgm:pt modelId="{93AC0BAE-6930-46B2-BFC6-6E6DD7A78A33}" type="sibTrans" cxnId="{A0B3D6CB-F551-4D8F-B9D8-C0CC0B88CBB8}">
      <dgm:prSet/>
      <dgm:spPr/>
      <dgm:t>
        <a:bodyPr/>
        <a:lstStyle/>
        <a:p>
          <a:endParaRPr lang="en-US"/>
        </a:p>
      </dgm:t>
    </dgm:pt>
    <dgm:pt modelId="{0C18AF9D-76AB-45F8-B098-2787A3DEB46D}">
      <dgm:prSet phldrT="[Text]"/>
      <dgm:spPr/>
      <dgm:t>
        <a:bodyPr/>
        <a:lstStyle/>
        <a:p>
          <a:r>
            <a:rPr lang="en-US" dirty="0"/>
            <a:t>Integrating Data for CDR</a:t>
          </a:r>
        </a:p>
      </dgm:t>
    </dgm:pt>
    <dgm:pt modelId="{76F81096-D050-4AD3-9EB5-57304A3FB4DC}" type="parTrans" cxnId="{E2C04AE4-43C9-4331-95F3-36DD78D27EE2}">
      <dgm:prSet/>
      <dgm:spPr/>
      <dgm:t>
        <a:bodyPr/>
        <a:lstStyle/>
        <a:p>
          <a:endParaRPr lang="en-US"/>
        </a:p>
      </dgm:t>
    </dgm:pt>
    <dgm:pt modelId="{495EA541-4110-4247-968C-3A9C41E8CB39}" type="sibTrans" cxnId="{E2C04AE4-43C9-4331-95F3-36DD78D27EE2}">
      <dgm:prSet/>
      <dgm:spPr/>
      <dgm:t>
        <a:bodyPr/>
        <a:lstStyle/>
        <a:p>
          <a:endParaRPr lang="en-US"/>
        </a:p>
      </dgm:t>
    </dgm:pt>
    <dgm:pt modelId="{F95DC930-70E4-4632-9EC1-97FCB4ABFF1C}">
      <dgm:prSet phldrT="[Text]"/>
      <dgm:spPr/>
      <dgm:t>
        <a:bodyPr/>
        <a:lstStyle/>
        <a:p>
          <a:r>
            <a:rPr lang="en-US" dirty="0"/>
            <a:t>Verification Planning &amp; Closure</a:t>
          </a:r>
        </a:p>
      </dgm:t>
    </dgm:pt>
    <dgm:pt modelId="{300AB10C-8909-4A74-9F7D-D9E572759E4E}" type="parTrans" cxnId="{6B07DB03-F399-45BE-AA12-C610192BA7FA}">
      <dgm:prSet/>
      <dgm:spPr/>
      <dgm:t>
        <a:bodyPr/>
        <a:lstStyle/>
        <a:p>
          <a:endParaRPr lang="en-US"/>
        </a:p>
      </dgm:t>
    </dgm:pt>
    <dgm:pt modelId="{710B3F75-33BD-4C7E-AB2F-504E89C0C808}" type="sibTrans" cxnId="{6B07DB03-F399-45BE-AA12-C610192BA7FA}">
      <dgm:prSet/>
      <dgm:spPr/>
      <dgm:t>
        <a:bodyPr/>
        <a:lstStyle/>
        <a:p>
          <a:endParaRPr lang="en-US"/>
        </a:p>
      </dgm:t>
    </dgm:pt>
    <dgm:pt modelId="{7BA10227-5EF1-4D07-8EFC-482FB7519027}" type="pres">
      <dgm:prSet presAssocID="{8ADEED66-47BC-4A05-B3C8-11E17DBC467E}" presName="Name0" presStyleCnt="0">
        <dgm:presLayoutVars>
          <dgm:dir/>
          <dgm:resizeHandles val="exact"/>
        </dgm:presLayoutVars>
      </dgm:prSet>
      <dgm:spPr/>
    </dgm:pt>
    <dgm:pt modelId="{133AC8D2-B722-47AC-BCAD-8251D64E0748}" type="pres">
      <dgm:prSet presAssocID="{03CAAF04-6C01-458C-B3B9-DCAA9E1BA9AA}" presName="parTxOnly" presStyleLbl="node1" presStyleIdx="0" presStyleCnt="4">
        <dgm:presLayoutVars>
          <dgm:bulletEnabled val="1"/>
        </dgm:presLayoutVars>
      </dgm:prSet>
      <dgm:spPr/>
    </dgm:pt>
    <dgm:pt modelId="{15033092-2AD4-44FA-B835-209B58F1CCCF}" type="pres">
      <dgm:prSet presAssocID="{DA437A8F-CC52-4116-A928-AA3ED22A6972}" presName="parSpace" presStyleCnt="0"/>
      <dgm:spPr/>
    </dgm:pt>
    <dgm:pt modelId="{8377CE90-E70B-4B70-8243-15CD32B5A5B1}" type="pres">
      <dgm:prSet presAssocID="{83FEC7AC-47DE-44B3-BC64-59826CC9F5BC}" presName="parTxOnly" presStyleLbl="node1" presStyleIdx="1" presStyleCnt="4">
        <dgm:presLayoutVars>
          <dgm:bulletEnabled val="1"/>
        </dgm:presLayoutVars>
      </dgm:prSet>
      <dgm:spPr/>
    </dgm:pt>
    <dgm:pt modelId="{4E629E9E-6788-4936-85FD-50E10393EE14}" type="pres">
      <dgm:prSet presAssocID="{93AC0BAE-6930-46B2-BFC6-6E6DD7A78A33}" presName="parSpace" presStyleCnt="0"/>
      <dgm:spPr/>
    </dgm:pt>
    <dgm:pt modelId="{7719365F-160B-4BBA-BE1E-6C8EDAA26B27}" type="pres">
      <dgm:prSet presAssocID="{0C18AF9D-76AB-45F8-B098-2787A3DEB46D}" presName="parTxOnly" presStyleLbl="node1" presStyleIdx="2" presStyleCnt="4">
        <dgm:presLayoutVars>
          <dgm:bulletEnabled val="1"/>
        </dgm:presLayoutVars>
      </dgm:prSet>
      <dgm:spPr/>
    </dgm:pt>
    <dgm:pt modelId="{492645E2-FCFF-45B1-B7B1-20A2284E9A84}" type="pres">
      <dgm:prSet presAssocID="{495EA541-4110-4247-968C-3A9C41E8CB39}" presName="parSpace" presStyleCnt="0"/>
      <dgm:spPr/>
    </dgm:pt>
    <dgm:pt modelId="{3F5A3198-0BC6-4C08-8BC4-A5CAE9012FC9}" type="pres">
      <dgm:prSet presAssocID="{F95DC930-70E4-4632-9EC1-97FCB4ABFF1C}" presName="parTxOnly" presStyleLbl="node1" presStyleIdx="3" presStyleCnt="4">
        <dgm:presLayoutVars>
          <dgm:bulletEnabled val="1"/>
        </dgm:presLayoutVars>
      </dgm:prSet>
      <dgm:spPr/>
    </dgm:pt>
  </dgm:ptLst>
  <dgm:cxnLst>
    <dgm:cxn modelId="{6B07DB03-F399-45BE-AA12-C610192BA7FA}" srcId="{8ADEED66-47BC-4A05-B3C8-11E17DBC467E}" destId="{F95DC930-70E4-4632-9EC1-97FCB4ABFF1C}" srcOrd="3" destOrd="0" parTransId="{300AB10C-8909-4A74-9F7D-D9E572759E4E}" sibTransId="{710B3F75-33BD-4C7E-AB2F-504E89C0C808}"/>
    <dgm:cxn modelId="{1F8E6307-8802-47E5-8776-C2455FDBE075}" type="presOf" srcId="{03CAAF04-6C01-458C-B3B9-DCAA9E1BA9AA}" destId="{133AC8D2-B722-47AC-BCAD-8251D64E0748}" srcOrd="0" destOrd="0" presId="urn:microsoft.com/office/officeart/2005/8/layout/hChevron3"/>
    <dgm:cxn modelId="{CD92211D-CA18-472C-8819-6B3A88E096D5}" type="presOf" srcId="{F95DC930-70E4-4632-9EC1-97FCB4ABFF1C}" destId="{3F5A3198-0BC6-4C08-8BC4-A5CAE9012FC9}" srcOrd="0" destOrd="0" presId="urn:microsoft.com/office/officeart/2005/8/layout/hChevron3"/>
    <dgm:cxn modelId="{152FC844-6729-4817-A757-0C97E7AF4AD1}" type="presOf" srcId="{83FEC7AC-47DE-44B3-BC64-59826CC9F5BC}" destId="{8377CE90-E70B-4B70-8243-15CD32B5A5B1}" srcOrd="0" destOrd="0" presId="urn:microsoft.com/office/officeart/2005/8/layout/hChevron3"/>
    <dgm:cxn modelId="{E4E64767-1D21-4F99-B22F-9E4DECCA0859}" type="presOf" srcId="{0C18AF9D-76AB-45F8-B098-2787A3DEB46D}" destId="{7719365F-160B-4BBA-BE1E-6C8EDAA26B27}" srcOrd="0" destOrd="0" presId="urn:microsoft.com/office/officeart/2005/8/layout/hChevron3"/>
    <dgm:cxn modelId="{A0B3D6CB-F551-4D8F-B9D8-C0CC0B88CBB8}" srcId="{8ADEED66-47BC-4A05-B3C8-11E17DBC467E}" destId="{83FEC7AC-47DE-44B3-BC64-59826CC9F5BC}" srcOrd="1" destOrd="0" parTransId="{584E7394-0011-4816-B1B6-EFDEDEBCC31F}" sibTransId="{93AC0BAE-6930-46B2-BFC6-6E6DD7A78A33}"/>
    <dgm:cxn modelId="{FE7A3BD9-E463-4FBD-987A-7D03E39696C7}" type="presOf" srcId="{8ADEED66-47BC-4A05-B3C8-11E17DBC467E}" destId="{7BA10227-5EF1-4D07-8EFC-482FB7519027}" srcOrd="0" destOrd="0" presId="urn:microsoft.com/office/officeart/2005/8/layout/hChevron3"/>
    <dgm:cxn modelId="{E2C04AE4-43C9-4331-95F3-36DD78D27EE2}" srcId="{8ADEED66-47BC-4A05-B3C8-11E17DBC467E}" destId="{0C18AF9D-76AB-45F8-B098-2787A3DEB46D}" srcOrd="2" destOrd="0" parTransId="{76F81096-D050-4AD3-9EB5-57304A3FB4DC}" sibTransId="{495EA541-4110-4247-968C-3A9C41E8CB39}"/>
    <dgm:cxn modelId="{473FDCFF-0A51-4D88-9BCC-3B63316AADF2}" srcId="{8ADEED66-47BC-4A05-B3C8-11E17DBC467E}" destId="{03CAAF04-6C01-458C-B3B9-DCAA9E1BA9AA}" srcOrd="0" destOrd="0" parTransId="{AD6C9094-B608-4CC2-B363-85279DA3F3EC}" sibTransId="{DA437A8F-CC52-4116-A928-AA3ED22A6972}"/>
    <dgm:cxn modelId="{67060DDF-D056-4C68-A87F-BF44D0FA1D7E}" type="presParOf" srcId="{7BA10227-5EF1-4D07-8EFC-482FB7519027}" destId="{133AC8D2-B722-47AC-BCAD-8251D64E0748}" srcOrd="0" destOrd="0" presId="urn:microsoft.com/office/officeart/2005/8/layout/hChevron3"/>
    <dgm:cxn modelId="{E419C11D-60D0-48F0-BC83-D2DDA0359DAB}" type="presParOf" srcId="{7BA10227-5EF1-4D07-8EFC-482FB7519027}" destId="{15033092-2AD4-44FA-B835-209B58F1CCCF}" srcOrd="1" destOrd="0" presId="urn:microsoft.com/office/officeart/2005/8/layout/hChevron3"/>
    <dgm:cxn modelId="{0558F8A9-4636-40F9-86B1-215C5F7FC33C}" type="presParOf" srcId="{7BA10227-5EF1-4D07-8EFC-482FB7519027}" destId="{8377CE90-E70B-4B70-8243-15CD32B5A5B1}" srcOrd="2" destOrd="0" presId="urn:microsoft.com/office/officeart/2005/8/layout/hChevron3"/>
    <dgm:cxn modelId="{3B131B85-8648-4EB7-9449-26AC5B96F479}" type="presParOf" srcId="{7BA10227-5EF1-4D07-8EFC-482FB7519027}" destId="{4E629E9E-6788-4936-85FD-50E10393EE14}" srcOrd="3" destOrd="0" presId="urn:microsoft.com/office/officeart/2005/8/layout/hChevron3"/>
    <dgm:cxn modelId="{BF956967-1EC8-498A-9589-5AFB8101E495}" type="presParOf" srcId="{7BA10227-5EF1-4D07-8EFC-482FB7519027}" destId="{7719365F-160B-4BBA-BE1E-6C8EDAA26B27}" srcOrd="4" destOrd="0" presId="urn:microsoft.com/office/officeart/2005/8/layout/hChevron3"/>
    <dgm:cxn modelId="{A9DE83B6-8075-40EB-B2E0-9042CB9D084C}" type="presParOf" srcId="{7BA10227-5EF1-4D07-8EFC-482FB7519027}" destId="{492645E2-FCFF-45B1-B7B1-20A2284E9A84}" srcOrd="5" destOrd="0" presId="urn:microsoft.com/office/officeart/2005/8/layout/hChevron3"/>
    <dgm:cxn modelId="{B50C1EA5-6BD3-4692-B4C7-F3401BACBF22}" type="presParOf" srcId="{7BA10227-5EF1-4D07-8EFC-482FB7519027}" destId="{3F5A3198-0BC6-4C08-8BC4-A5CAE9012FC9}" srcOrd="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0248-577F-429A-BA5E-EAA0E4902467}">
      <dsp:nvSpPr>
        <dsp:cNvPr id="0" name=""/>
        <dsp:cNvSpPr/>
      </dsp:nvSpPr>
      <dsp:spPr>
        <a:xfrm>
          <a:off x="2558005" y="0"/>
          <a:ext cx="1705337" cy="1354666"/>
        </a:xfrm>
        <a:prstGeom prst="trapezoid">
          <a:avLst>
            <a:gd name="adj" fmla="val 62943"/>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endParaRPr lang="en-US" sz="1600" b="1" kern="1200" dirty="0"/>
        </a:p>
        <a:p>
          <a:pPr marL="0" lvl="0" indent="0" algn="ctr" defTabSz="711200">
            <a:lnSpc>
              <a:spcPct val="100000"/>
            </a:lnSpc>
            <a:spcBef>
              <a:spcPct val="0"/>
            </a:spcBef>
            <a:spcAft>
              <a:spcPts val="0"/>
            </a:spcAft>
            <a:buNone/>
          </a:pPr>
          <a:endParaRPr lang="en-US" sz="1600" b="1" kern="1200" dirty="0"/>
        </a:p>
        <a:p>
          <a:pPr marL="0" lvl="0" indent="0" algn="ctr" defTabSz="711200">
            <a:lnSpc>
              <a:spcPct val="100000"/>
            </a:lnSpc>
            <a:spcBef>
              <a:spcPct val="0"/>
            </a:spcBef>
            <a:spcAft>
              <a:spcPts val="0"/>
            </a:spcAft>
            <a:buNone/>
          </a:pPr>
          <a:r>
            <a:rPr lang="en-US" sz="1600" b="1" kern="1200" dirty="0"/>
            <a:t>Level 1: </a:t>
          </a:r>
          <a:br>
            <a:rPr lang="en-US" sz="1600" b="1" kern="1200" dirty="0"/>
          </a:br>
          <a:r>
            <a:rPr lang="en-US" sz="1600" b="0" kern="1200" dirty="0"/>
            <a:t>Organize  </a:t>
          </a:r>
        </a:p>
        <a:p>
          <a:pPr marL="0" lvl="0" indent="0" algn="ctr" defTabSz="711200">
            <a:lnSpc>
              <a:spcPct val="100000"/>
            </a:lnSpc>
            <a:spcBef>
              <a:spcPct val="0"/>
            </a:spcBef>
            <a:spcAft>
              <a:spcPts val="0"/>
            </a:spcAft>
            <a:buNone/>
          </a:pPr>
          <a:r>
            <a:rPr lang="en-US" sz="1600" kern="1200" dirty="0"/>
            <a:t>documents</a:t>
          </a:r>
        </a:p>
      </dsp:txBody>
      <dsp:txXfrm>
        <a:off x="2558005" y="0"/>
        <a:ext cx="1705337" cy="1354666"/>
      </dsp:txXfrm>
    </dsp:sp>
    <dsp:sp modelId="{06D94106-71E6-44D8-A9E0-5F160993CC9B}">
      <dsp:nvSpPr>
        <dsp:cNvPr id="0" name=""/>
        <dsp:cNvSpPr/>
      </dsp:nvSpPr>
      <dsp:spPr>
        <a:xfrm>
          <a:off x="1705337" y="1354666"/>
          <a:ext cx="3410674" cy="1354666"/>
        </a:xfrm>
        <a:prstGeom prst="trapezoid">
          <a:avLst>
            <a:gd name="adj" fmla="val 62943"/>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b="1" kern="1200"/>
            <a:t>Level 2: </a:t>
          </a:r>
          <a:r>
            <a:rPr lang="en-US" sz="1600" kern="1200"/>
            <a:t>Communicate from management to broader team</a:t>
          </a:r>
          <a:endParaRPr lang="en-US" sz="1600" kern="1200" dirty="0"/>
        </a:p>
      </dsp:txBody>
      <dsp:txXfrm>
        <a:off x="2302205" y="1354666"/>
        <a:ext cx="2216938" cy="1354666"/>
      </dsp:txXfrm>
    </dsp:sp>
    <dsp:sp modelId="{597BAB47-1088-4399-AF80-F2AF928346C2}">
      <dsp:nvSpPr>
        <dsp:cNvPr id="0" name=""/>
        <dsp:cNvSpPr/>
      </dsp:nvSpPr>
      <dsp:spPr>
        <a:xfrm>
          <a:off x="852668" y="2709333"/>
          <a:ext cx="5116011" cy="1354666"/>
        </a:xfrm>
        <a:prstGeom prst="trapezoid">
          <a:avLst>
            <a:gd name="adj" fmla="val 62943"/>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b="1" kern="1200" dirty="0"/>
            <a:t>Level 3: </a:t>
          </a:r>
          <a:r>
            <a:rPr lang="en-US" sz="1600" kern="1200" dirty="0"/>
            <a:t>Small subset of team members manage project data in collaborative environment</a:t>
          </a:r>
        </a:p>
      </dsp:txBody>
      <dsp:txXfrm>
        <a:off x="1747970" y="2709333"/>
        <a:ext cx="3325407" cy="1354666"/>
      </dsp:txXfrm>
    </dsp:sp>
    <dsp:sp modelId="{F966D674-4D06-415C-BA59-2EE0CFC01D31}">
      <dsp:nvSpPr>
        <dsp:cNvPr id="0" name=""/>
        <dsp:cNvSpPr/>
      </dsp:nvSpPr>
      <dsp:spPr>
        <a:xfrm>
          <a:off x="0" y="4064000"/>
          <a:ext cx="6821349" cy="1354666"/>
        </a:xfrm>
        <a:prstGeom prst="trapezoid">
          <a:avLst>
            <a:gd name="adj" fmla="val 62943"/>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b="1" kern="1200"/>
            <a:t>Level </a:t>
          </a:r>
          <a:r>
            <a:rPr lang="en-US" sz="1600" b="1" kern="1200" dirty="0"/>
            <a:t>4:</a:t>
          </a:r>
          <a:r>
            <a:rPr lang="en-US" sz="1600" kern="1200" dirty="0"/>
            <a:t> Technical team </a:t>
          </a:r>
        </a:p>
        <a:p>
          <a:pPr marL="0" lvl="0" indent="0" algn="ctr" defTabSz="711200">
            <a:lnSpc>
              <a:spcPct val="100000"/>
            </a:lnSpc>
            <a:spcBef>
              <a:spcPct val="0"/>
            </a:spcBef>
            <a:spcAft>
              <a:spcPts val="0"/>
            </a:spcAft>
            <a:buNone/>
          </a:pPr>
          <a:r>
            <a:rPr lang="en-US" sz="1600" kern="1200" dirty="0"/>
            <a:t>collaborates on data products</a:t>
          </a:r>
        </a:p>
      </dsp:txBody>
      <dsp:txXfrm>
        <a:off x="1193736" y="4064000"/>
        <a:ext cx="4433876" cy="1354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AC8D2-B722-47AC-BCAD-8251D64E0748}">
      <dsp:nvSpPr>
        <dsp:cNvPr id="0" name=""/>
        <dsp:cNvSpPr/>
      </dsp:nvSpPr>
      <dsp:spPr>
        <a:xfrm>
          <a:off x="2787" y="967814"/>
          <a:ext cx="2796706" cy="1118682"/>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Joint Development for a Master Equipment List</a:t>
          </a:r>
        </a:p>
      </dsp:txBody>
      <dsp:txXfrm>
        <a:off x="2787" y="967814"/>
        <a:ext cx="2517036" cy="1118682"/>
      </dsp:txXfrm>
    </dsp:sp>
    <dsp:sp modelId="{8377CE90-E70B-4B70-8243-15CD32B5A5B1}">
      <dsp:nvSpPr>
        <dsp:cNvPr id="0" name=""/>
        <dsp:cNvSpPr/>
      </dsp:nvSpPr>
      <dsp:spPr>
        <a:xfrm>
          <a:off x="2240152" y="967814"/>
          <a:ext cx="2796706" cy="1118682"/>
        </a:xfrm>
        <a:prstGeom prst="chevron">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Creating a Spec for SRR</a:t>
          </a:r>
        </a:p>
      </dsp:txBody>
      <dsp:txXfrm>
        <a:off x="2799493" y="967814"/>
        <a:ext cx="1678024" cy="1118682"/>
      </dsp:txXfrm>
    </dsp:sp>
    <dsp:sp modelId="{7719365F-160B-4BBA-BE1E-6C8EDAA26B27}">
      <dsp:nvSpPr>
        <dsp:cNvPr id="0" name=""/>
        <dsp:cNvSpPr/>
      </dsp:nvSpPr>
      <dsp:spPr>
        <a:xfrm>
          <a:off x="4477518" y="967814"/>
          <a:ext cx="2796706" cy="1118682"/>
        </a:xfrm>
        <a:prstGeom prst="chevron">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Integrating Data for CDR</a:t>
          </a:r>
        </a:p>
      </dsp:txBody>
      <dsp:txXfrm>
        <a:off x="5036859" y="967814"/>
        <a:ext cx="1678024" cy="1118682"/>
      </dsp:txXfrm>
    </dsp:sp>
    <dsp:sp modelId="{3F5A3198-0BC6-4C08-8BC4-A5CAE9012FC9}">
      <dsp:nvSpPr>
        <dsp:cNvPr id="0" name=""/>
        <dsp:cNvSpPr/>
      </dsp:nvSpPr>
      <dsp:spPr>
        <a:xfrm>
          <a:off x="6714883" y="967814"/>
          <a:ext cx="2796706" cy="1118682"/>
        </a:xfrm>
        <a:prstGeom prst="chevr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dirty="0"/>
            <a:t>Verification Planning &amp; Closure</a:t>
          </a:r>
        </a:p>
      </dsp:txBody>
      <dsp:txXfrm>
        <a:off x="7274224" y="967814"/>
        <a:ext cx="1678024" cy="11186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319" cy="466218"/>
          </a:xfrm>
          <a:prstGeom prst="rect">
            <a:avLst/>
          </a:prstGeom>
        </p:spPr>
        <p:txBody>
          <a:bodyPr vert="horz" lIns="61911" tIns="30955" rIns="61911" bIns="30955" rtlCol="0"/>
          <a:lstStyle>
            <a:lvl1pPr algn="l">
              <a:defRPr sz="800"/>
            </a:lvl1pPr>
          </a:lstStyle>
          <a:p>
            <a:endParaRPr lang="en-US"/>
          </a:p>
        </p:txBody>
      </p:sp>
      <p:sp>
        <p:nvSpPr>
          <p:cNvPr id="3" name="Date Placeholder 2"/>
          <p:cNvSpPr>
            <a:spLocks noGrp="1"/>
          </p:cNvSpPr>
          <p:nvPr>
            <p:ph type="dt" idx="1"/>
          </p:nvPr>
        </p:nvSpPr>
        <p:spPr>
          <a:xfrm>
            <a:off x="3970887" y="0"/>
            <a:ext cx="3038319" cy="466218"/>
          </a:xfrm>
          <a:prstGeom prst="rect">
            <a:avLst/>
          </a:prstGeom>
        </p:spPr>
        <p:txBody>
          <a:bodyPr vert="horz" lIns="61911" tIns="30955" rIns="61911" bIns="30955" rtlCol="0"/>
          <a:lstStyle>
            <a:lvl1pPr algn="r">
              <a:defRPr sz="800"/>
            </a:lvl1pPr>
          </a:lstStyle>
          <a:p>
            <a:fld id="{F63EED35-FF68-4C71-9B35-7018E0F28D43}" type="datetimeFigureOut">
              <a:rPr lang="en-US" smtClean="0"/>
              <a:t>10/22/2019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61911" tIns="30955" rIns="61911" bIns="30955" rtlCol="0" anchor="ctr"/>
          <a:lstStyle/>
          <a:p>
            <a:endParaRPr lang="en-US"/>
          </a:p>
        </p:txBody>
      </p:sp>
      <p:sp>
        <p:nvSpPr>
          <p:cNvPr id="5" name="Notes Placeholder 4"/>
          <p:cNvSpPr>
            <a:spLocks noGrp="1"/>
          </p:cNvSpPr>
          <p:nvPr>
            <p:ph type="body" sz="quarter" idx="3"/>
          </p:nvPr>
        </p:nvSpPr>
        <p:spPr>
          <a:xfrm>
            <a:off x="701520" y="4473494"/>
            <a:ext cx="5607363" cy="3660858"/>
          </a:xfrm>
          <a:prstGeom prst="rect">
            <a:avLst/>
          </a:prstGeom>
        </p:spPr>
        <p:txBody>
          <a:bodyPr vert="horz" lIns="61911" tIns="30955" rIns="61911" bIns="3095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30185"/>
            <a:ext cx="3038319" cy="466216"/>
          </a:xfrm>
          <a:prstGeom prst="rect">
            <a:avLst/>
          </a:prstGeom>
        </p:spPr>
        <p:txBody>
          <a:bodyPr vert="horz" lIns="61911" tIns="30955" rIns="61911" bIns="30955" rtlCol="0" anchor="b"/>
          <a:lstStyle>
            <a:lvl1pPr algn="l">
              <a:defRPr sz="800"/>
            </a:lvl1pPr>
          </a:lstStyle>
          <a:p>
            <a:endParaRPr lang="en-US"/>
          </a:p>
        </p:txBody>
      </p:sp>
      <p:sp>
        <p:nvSpPr>
          <p:cNvPr id="7" name="Slide Number Placeholder 6"/>
          <p:cNvSpPr>
            <a:spLocks noGrp="1"/>
          </p:cNvSpPr>
          <p:nvPr>
            <p:ph type="sldNum" sz="quarter" idx="5"/>
          </p:nvPr>
        </p:nvSpPr>
        <p:spPr>
          <a:xfrm>
            <a:off x="3970887" y="8830185"/>
            <a:ext cx="3038319" cy="466216"/>
          </a:xfrm>
          <a:prstGeom prst="rect">
            <a:avLst/>
          </a:prstGeom>
        </p:spPr>
        <p:txBody>
          <a:bodyPr vert="horz" lIns="61911" tIns="30955" rIns="61911" bIns="30955" rtlCol="0" anchor="b"/>
          <a:lstStyle>
            <a:lvl1pPr algn="r">
              <a:defRPr sz="800"/>
            </a:lvl1pPr>
          </a:lstStyle>
          <a:p>
            <a:fld id="{F88EF769-8CCE-40E0-A9F4-9C570983392F}" type="slidenum">
              <a:rPr lang="en-US" smtClean="0"/>
              <a:t>‹#›</a:t>
            </a:fld>
            <a:endParaRPr lang="en-US"/>
          </a:p>
        </p:txBody>
      </p:sp>
    </p:spTree>
    <p:extLst>
      <p:ext uri="{BB962C8B-B14F-4D97-AF65-F5344CB8AC3E}">
        <p14:creationId xmlns:p14="http://schemas.microsoft.com/office/powerpoint/2010/main" val="2175989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8EF769-8CCE-40E0-A9F4-9C570983392F}" type="slidenum">
              <a:rPr lang="en-US" smtClean="0"/>
              <a:t>3</a:t>
            </a:fld>
            <a:endParaRPr lang="en-US"/>
          </a:p>
        </p:txBody>
      </p:sp>
    </p:spTree>
    <p:extLst>
      <p:ext uri="{BB962C8B-B14F-4D97-AF65-F5344CB8AC3E}">
        <p14:creationId xmlns:p14="http://schemas.microsoft.com/office/powerpoint/2010/main" val="135531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8EF769-8CCE-40E0-A9F4-9C570983392F}" type="slidenum">
              <a:rPr lang="en-US" smtClean="0"/>
              <a:t>12</a:t>
            </a:fld>
            <a:endParaRPr lang="en-US"/>
          </a:p>
        </p:txBody>
      </p:sp>
    </p:spTree>
    <p:extLst>
      <p:ext uri="{BB962C8B-B14F-4D97-AF65-F5344CB8AC3E}">
        <p14:creationId xmlns:p14="http://schemas.microsoft.com/office/powerpoint/2010/main" val="40936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48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0932" y="70082"/>
            <a:ext cx="10173810" cy="714853"/>
          </a:xfrm>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sz="1600" baseline="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lide Number Placeholder 5"/>
          <p:cNvSpPr>
            <a:spLocks noGrp="1"/>
          </p:cNvSpPr>
          <p:nvPr>
            <p:ph type="sldNum" sz="quarter" idx="12"/>
          </p:nvPr>
        </p:nvSpPr>
        <p:spPr>
          <a:xfrm>
            <a:off x="11176001" y="6609320"/>
            <a:ext cx="939799" cy="222250"/>
          </a:xfrm>
          <a:prstGeom prst="rect">
            <a:avLst/>
          </a:prstGeom>
        </p:spPr>
        <p:txBody>
          <a:bodyPr/>
          <a:lstStyle>
            <a:lvl1pPr>
              <a:defRPr sz="1000">
                <a:solidFill>
                  <a:schemeClr val="tx1"/>
                </a:solidFill>
              </a:defRPr>
            </a:lvl1pPr>
          </a:lstStyle>
          <a:p>
            <a:pPr algn="r"/>
            <a:fld id="{BAC68631-49B9-46F1-A148-37BD30A9C690}" type="slidenum">
              <a:rPr lang="en-US" smtClean="0"/>
              <a:pPr algn="r"/>
              <a:t>‹#›</a:t>
            </a:fld>
            <a:endParaRPr lang="en-US" dirty="0"/>
          </a:p>
        </p:txBody>
      </p:sp>
    </p:spTree>
    <p:extLst>
      <p:ext uri="{BB962C8B-B14F-4D97-AF65-F5344CB8AC3E}">
        <p14:creationId xmlns:p14="http://schemas.microsoft.com/office/powerpoint/2010/main" val="381816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11185427" y="6606687"/>
            <a:ext cx="939799" cy="222250"/>
          </a:xfrm>
          <a:prstGeom prst="rect">
            <a:avLst/>
          </a:prstGeom>
        </p:spPr>
        <p:txBody>
          <a:bodyPr/>
          <a:lstStyle>
            <a:lvl1pPr>
              <a:defRPr sz="1000">
                <a:solidFill>
                  <a:schemeClr val="tx1"/>
                </a:solidFill>
              </a:defRPr>
            </a:lvl1pPr>
          </a:lstStyle>
          <a:p>
            <a:pPr algn="r"/>
            <a:fld id="{BAC68631-49B9-46F1-A148-37BD30A9C690}" type="slidenum">
              <a:rPr lang="en-US" smtClean="0"/>
              <a:pPr algn="r"/>
              <a:t>‹#›</a:t>
            </a:fld>
            <a:endParaRPr lang="en-US" dirty="0"/>
          </a:p>
        </p:txBody>
      </p:sp>
    </p:spTree>
    <p:extLst>
      <p:ext uri="{BB962C8B-B14F-4D97-AF65-F5344CB8AC3E}">
        <p14:creationId xmlns:p14="http://schemas.microsoft.com/office/powerpoint/2010/main" val="83858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176001" y="6606686"/>
            <a:ext cx="939799" cy="222250"/>
          </a:xfrm>
          <a:prstGeom prst="rect">
            <a:avLst/>
          </a:prstGeom>
        </p:spPr>
        <p:txBody>
          <a:bodyPr/>
          <a:lstStyle>
            <a:lvl1pPr>
              <a:defRPr sz="1000">
                <a:solidFill>
                  <a:schemeClr val="tx1"/>
                </a:solidFill>
              </a:defRPr>
            </a:lvl1pPr>
          </a:lstStyle>
          <a:p>
            <a:pPr algn="r"/>
            <a:fld id="{BAC68631-49B9-46F1-A148-37BD30A9C690}" type="slidenum">
              <a:rPr lang="en-US" smtClean="0"/>
              <a:pPr algn="r"/>
              <a:t>‹#›</a:t>
            </a:fld>
            <a:endParaRPr lang="en-US" dirty="0"/>
          </a:p>
        </p:txBody>
      </p:sp>
    </p:spTree>
    <p:extLst>
      <p:ext uri="{BB962C8B-B14F-4D97-AF65-F5344CB8AC3E}">
        <p14:creationId xmlns:p14="http://schemas.microsoft.com/office/powerpoint/2010/main" val="763157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up Slide Layout">
    <p:spTree>
      <p:nvGrpSpPr>
        <p:cNvPr id="1" name=""/>
        <p:cNvGrpSpPr/>
        <p:nvPr/>
      </p:nvGrpSpPr>
      <p:grpSpPr>
        <a:xfrm>
          <a:off x="0" y="0"/>
          <a:ext cx="0" cy="0"/>
          <a:chOff x="0" y="0"/>
          <a:chExt cx="0" cy="0"/>
        </a:xfrm>
      </p:grpSpPr>
      <p:sp>
        <p:nvSpPr>
          <p:cNvPr id="2" name="Title 1"/>
          <p:cNvSpPr>
            <a:spLocks noGrp="1"/>
          </p:cNvSpPr>
          <p:nvPr>
            <p:ph type="title"/>
          </p:nvPr>
        </p:nvSpPr>
        <p:spPr>
          <a:xfrm>
            <a:off x="508000" y="2667001"/>
            <a:ext cx="10972800" cy="714853"/>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r>
              <a:rPr lang="en-US" dirty="0"/>
              <a:t>Page </a:t>
            </a:r>
            <a:fld id="{BAC68631-49B9-46F1-A148-37BD30A9C690}" type="slidenum">
              <a:rPr lang="en-US" smtClean="0"/>
              <a:pPr/>
              <a:t>‹#›</a:t>
            </a:fld>
            <a:endParaRPr lang="en-US" dirty="0"/>
          </a:p>
        </p:txBody>
      </p:sp>
    </p:spTree>
    <p:extLst>
      <p:ext uri="{BB962C8B-B14F-4D97-AF65-F5344CB8AC3E}">
        <p14:creationId xmlns:p14="http://schemas.microsoft.com/office/powerpoint/2010/main" val="3181925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457200" indent="-457200">
              <a:buFont typeface="+mj-lt"/>
              <a:buAutoNum type="arabicPeriod"/>
              <a:defRPr/>
            </a:lvl1pPr>
            <a:lvl2pPr marL="914400" indent="-457200">
              <a:buFont typeface="+mj-lt"/>
              <a:buAutoNum type="alphaLcPeriod"/>
              <a:defRPr/>
            </a:lvl2pPr>
            <a:lvl3pPr marL="1257300" indent="-342900">
              <a:buFont typeface="+mj-lt"/>
              <a:buAutoNum type="romanLcPeriod"/>
              <a:defRPr/>
            </a:lvl3pPr>
            <a:lvl4pPr marL="1714500" indent="-342900">
              <a:buFont typeface="+mj-lt"/>
              <a:buAutoNum type="arabicPeriod"/>
              <a:defRPr/>
            </a:lvl4pPr>
            <a:lvl5pPr marL="2171700" indent="-342900">
              <a:buFont typeface="+mj-lt"/>
              <a:buAutoNum type="arabicPeriod"/>
              <a:defRPr/>
            </a:lvl5pPr>
            <a:lvl6pPr marL="2628900" indent="-342900">
              <a:buFont typeface="+mj-lt"/>
              <a:buAutoNum type="arabicPeriod"/>
              <a:defRPr sz="1600" baseline="0"/>
            </a:lvl6pPr>
          </a:lstStyle>
          <a:p>
            <a:pPr lvl="0"/>
            <a:r>
              <a:rPr lang="en-US" dirty="0"/>
              <a:t>Click to edit Master text styles</a:t>
            </a:r>
          </a:p>
          <a:p>
            <a:pPr lvl="1"/>
            <a:r>
              <a:rPr lang="en-US" dirty="0"/>
              <a:t>Second level</a:t>
            </a:r>
          </a:p>
          <a:p>
            <a:pPr lvl="2"/>
            <a:r>
              <a:rPr lang="en-US" dirty="0"/>
              <a:t>Third level</a:t>
            </a:r>
          </a:p>
        </p:txBody>
      </p:sp>
      <p:sp>
        <p:nvSpPr>
          <p:cNvPr id="8" name="Slide Number Placeholder 5"/>
          <p:cNvSpPr>
            <a:spLocks noGrp="1"/>
          </p:cNvSpPr>
          <p:nvPr>
            <p:ph type="sldNum" sz="quarter" idx="12"/>
          </p:nvPr>
        </p:nvSpPr>
        <p:spPr>
          <a:xfrm>
            <a:off x="11176001" y="6609320"/>
            <a:ext cx="939799" cy="222250"/>
          </a:xfrm>
          <a:prstGeom prst="rect">
            <a:avLst/>
          </a:prstGeom>
        </p:spPr>
        <p:txBody>
          <a:bodyPr/>
          <a:lstStyle>
            <a:lvl1pPr>
              <a:defRPr sz="1000">
                <a:solidFill>
                  <a:schemeClr val="tx1"/>
                </a:solidFill>
              </a:defRPr>
            </a:lvl1pPr>
          </a:lstStyle>
          <a:p>
            <a:r>
              <a:rPr lang="en-US" dirty="0"/>
              <a:t>Page </a:t>
            </a:r>
            <a:fld id="{BAC68631-49B9-46F1-A148-37BD30A9C690}" type="slidenum">
              <a:rPr lang="en-US" smtClean="0"/>
              <a:pPr/>
              <a:t>‹#›</a:t>
            </a:fld>
            <a:endParaRPr lang="en-US" dirty="0"/>
          </a:p>
        </p:txBody>
      </p:sp>
    </p:spTree>
    <p:extLst>
      <p:ext uri="{BB962C8B-B14F-4D97-AF65-F5344CB8AC3E}">
        <p14:creationId xmlns:p14="http://schemas.microsoft.com/office/powerpoint/2010/main" val="32828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22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49E7EF-AB59-45FC-BAD0-2C6CC805E269}" type="slidenum">
              <a:rPr lang="en-US" smtClean="0"/>
              <a:t>‹#›</a:t>
            </a:fld>
            <a:endParaRPr lang="en-US"/>
          </a:p>
        </p:txBody>
      </p:sp>
    </p:spTree>
    <p:extLst>
      <p:ext uri="{BB962C8B-B14F-4D97-AF65-F5344CB8AC3E}">
        <p14:creationId xmlns:p14="http://schemas.microsoft.com/office/powerpoint/2010/main" val="453123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521" y="87836"/>
            <a:ext cx="10298097" cy="7148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03200" y="1066800"/>
            <a:ext cx="11785600" cy="5562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838200"/>
            <a:ext cx="121920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Slide Number Placeholder 5"/>
          <p:cNvSpPr>
            <a:spLocks noGrp="1"/>
          </p:cNvSpPr>
          <p:nvPr>
            <p:ph type="sldNum" sz="quarter" idx="4"/>
          </p:nvPr>
        </p:nvSpPr>
        <p:spPr>
          <a:xfrm>
            <a:off x="11176001" y="6559551"/>
            <a:ext cx="939799" cy="222250"/>
          </a:xfrm>
          <a:prstGeom prst="rect">
            <a:avLst/>
          </a:prstGeom>
        </p:spPr>
        <p:txBody>
          <a:bodyPr/>
          <a:lstStyle>
            <a:lvl1pPr>
              <a:defRPr sz="1000">
                <a:solidFill>
                  <a:schemeClr val="tx1"/>
                </a:solidFill>
              </a:defRPr>
            </a:lvl1pPr>
          </a:lstStyle>
          <a:p>
            <a:pPr algn="r"/>
            <a:fld id="{BAC68631-49B9-46F1-A148-37BD30A9C690}" type="slidenum">
              <a:rPr lang="en-US" smtClean="0"/>
              <a:pPr algn="r"/>
              <a:t>‹#›</a:t>
            </a:fld>
            <a:endParaRPr lang="en-US" dirty="0"/>
          </a:p>
        </p:txBody>
      </p:sp>
      <p:sp>
        <p:nvSpPr>
          <p:cNvPr id="11" name="Slide Number Placeholder 5"/>
          <p:cNvSpPr txBox="1">
            <a:spLocks/>
          </p:cNvSpPr>
          <p:nvPr userDrawn="1"/>
        </p:nvSpPr>
        <p:spPr>
          <a:xfrm>
            <a:off x="0" y="6629400"/>
            <a:ext cx="2946400" cy="228600"/>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Houston INCOSE Conference 2019</a:t>
            </a:r>
          </a:p>
        </p:txBody>
      </p:sp>
      <p:pic>
        <p:nvPicPr>
          <p:cNvPr id="12" name="Picture 11"/>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12593" y="106532"/>
            <a:ext cx="743281" cy="644796"/>
          </a:xfrm>
          <a:prstGeom prst="rect">
            <a:avLst/>
          </a:prstGeom>
        </p:spPr>
      </p:pic>
      <p:pic>
        <p:nvPicPr>
          <p:cNvPr id="13" name="Picture 3" descr="NASA_fancylogo"/>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75087" y="76358"/>
            <a:ext cx="826021" cy="695999"/>
          </a:xfrm>
          <a:prstGeom prst="rect">
            <a:avLst/>
          </a:prstGeom>
          <a:noFill/>
        </p:spPr>
      </p:pic>
    </p:spTree>
    <p:extLst>
      <p:ext uri="{BB962C8B-B14F-4D97-AF65-F5344CB8AC3E}">
        <p14:creationId xmlns:p14="http://schemas.microsoft.com/office/powerpoint/2010/main" val="1813172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hf hdr="0" ftr="0" dt="0"/>
  <p:txStyles>
    <p:titleStyle>
      <a:lvl1pPr algn="ctr" defTabSz="914400" rtl="0" eaLnBrk="1" latinLnBrk="0" hangingPunct="1">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diagramColors" Target="../diagrams/colors2.xml"/><Relationship Id="rId2"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diagramQuickStyle" Target="../diagrams/quickStyle2.xml"/><Relationship Id="rId5" Type="http://schemas.openxmlformats.org/officeDocument/2006/relationships/image" Target="../media/image10.png"/><Relationship Id="rId10" Type="http://schemas.openxmlformats.org/officeDocument/2006/relationships/diagramLayout" Target="../diagrams/layout2.xml"/><Relationship Id="rId4" Type="http://schemas.openxmlformats.org/officeDocument/2006/relationships/image" Target="../media/image9.png"/><Relationship Id="rId9"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33.png"/><Relationship Id="rId4" Type="http://schemas.openxmlformats.org/officeDocument/2006/relationships/image" Target="../media/image46.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rJgqhznBntE" TargetMode="External"/><Relationship Id="rId5" Type="http://schemas.openxmlformats.org/officeDocument/2006/relationships/image" Target="../media/image17.png"/><Relationship Id="rId4" Type="http://schemas.openxmlformats.org/officeDocument/2006/relationships/hyperlink" Target="https://www.bing.com/videos/search?q=nasa+ascent+abort+video&amp;view=detail&amp;mid=50C2B972357A06249A9250C2B972357A06249A92&amp;FORM=VI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113" t="15277" r="110" b="-58"/>
          <a:stretch/>
        </p:blipFill>
        <p:spPr>
          <a:xfrm>
            <a:off x="0" y="0"/>
            <a:ext cx="12442371" cy="7020139"/>
          </a:xfrm>
          <a:prstGeom prst="rect">
            <a:avLst/>
          </a:prstGeom>
        </p:spPr>
      </p:pic>
      <p:pic>
        <p:nvPicPr>
          <p:cNvPr id="930819" name="Picture 3" descr="NASA_fancylogo"/>
          <p:cNvPicPr>
            <a:picLocks noChangeAspect="1" noChangeArrowheads="1"/>
          </p:cNvPicPr>
          <p:nvPr/>
        </p:nvPicPr>
        <p:blipFill>
          <a:blip r:embed="rId3" cstate="print"/>
          <a:srcRect/>
          <a:stretch>
            <a:fillRect/>
          </a:stretch>
        </p:blipFill>
        <p:spPr bwMode="auto">
          <a:xfrm>
            <a:off x="70920" y="99897"/>
            <a:ext cx="1094125" cy="921902"/>
          </a:xfrm>
          <a:prstGeom prst="rect">
            <a:avLst/>
          </a:prstGeom>
          <a:noFill/>
        </p:spPr>
      </p:pic>
      <p:sp>
        <p:nvSpPr>
          <p:cNvPr id="10" name="Text Box 4"/>
          <p:cNvSpPr txBox="1">
            <a:spLocks noChangeArrowheads="1"/>
          </p:cNvSpPr>
          <p:nvPr/>
        </p:nvSpPr>
        <p:spPr bwMode="auto">
          <a:xfrm>
            <a:off x="150209" y="1207794"/>
            <a:ext cx="7796135" cy="3108543"/>
          </a:xfrm>
          <a:prstGeom prst="rect">
            <a:avLst/>
          </a:prstGeom>
          <a:noFill/>
          <a:ln w="9525">
            <a:noFill/>
            <a:miter lim="800000"/>
            <a:headEnd/>
            <a:tailEnd/>
          </a:ln>
          <a:effectLst/>
        </p:spPr>
        <p:txBody>
          <a:bodyPr wrap="square">
            <a:spAutoFit/>
          </a:bodyPr>
          <a:lstStyle/>
          <a:p>
            <a:pPr>
              <a:buNone/>
            </a:pPr>
            <a:r>
              <a:rPr lang="en-US" sz="3200" b="1" dirty="0">
                <a:solidFill>
                  <a:schemeClr val="bg1"/>
                </a:solidFill>
              </a:rPr>
              <a:t>Orion Ascent Abort 2 Test – Benefits of a Digital Collaboration Environment</a:t>
            </a:r>
            <a:endParaRPr lang="en-US" sz="2400" b="1" dirty="0">
              <a:solidFill>
                <a:schemeClr val="bg1"/>
              </a:solidFill>
            </a:endParaRPr>
          </a:p>
          <a:p>
            <a:pPr>
              <a:buNone/>
            </a:pPr>
            <a:endParaRPr lang="en-US" sz="2400" b="1" dirty="0">
              <a:solidFill>
                <a:schemeClr val="bg1"/>
              </a:solidFill>
            </a:endParaRPr>
          </a:p>
          <a:p>
            <a:pPr>
              <a:buNone/>
            </a:pPr>
            <a:endParaRPr lang="en-US" sz="2400" b="1" dirty="0">
              <a:solidFill>
                <a:schemeClr val="bg1"/>
              </a:solidFill>
            </a:endParaRPr>
          </a:p>
          <a:p>
            <a:pPr>
              <a:buNone/>
            </a:pPr>
            <a:r>
              <a:rPr lang="en-US" sz="2000" b="1" dirty="0">
                <a:solidFill>
                  <a:schemeClr val="bg1"/>
                </a:solidFill>
              </a:rPr>
              <a:t>Jenny Devolites, AA-2 Project Manager and Test Conductor</a:t>
            </a:r>
          </a:p>
          <a:p>
            <a:pPr>
              <a:buNone/>
            </a:pPr>
            <a:r>
              <a:rPr lang="en-US" sz="2000" b="1" dirty="0">
                <a:solidFill>
                  <a:schemeClr val="bg1"/>
                </a:solidFill>
              </a:rPr>
              <a:t>Tony Williams, AA-2 Test &amp; Verification Lead</a:t>
            </a:r>
          </a:p>
          <a:p>
            <a:pPr>
              <a:buNone/>
            </a:pPr>
            <a:r>
              <a:rPr lang="en-US" sz="2000" b="1" dirty="0">
                <a:solidFill>
                  <a:schemeClr val="bg1"/>
                </a:solidFill>
              </a:rPr>
              <a:t>October 10, 2019</a:t>
            </a:r>
          </a:p>
          <a:p>
            <a:pPr algn="ctr">
              <a:buNone/>
            </a:pPr>
            <a:endParaRPr lang="en-US" sz="2400" b="1" dirty="0"/>
          </a:p>
        </p:txBody>
      </p:sp>
      <p:pic>
        <p:nvPicPr>
          <p:cNvPr id="8" name="Picture 6" descr="CEV_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93786" y="1170868"/>
            <a:ext cx="1028507" cy="903503"/>
          </a:xfrm>
          <a:prstGeom prst="rect">
            <a:avLst/>
          </a:prstGeom>
          <a:noFill/>
        </p:spPr>
      </p:pic>
      <p:pic>
        <p:nvPicPr>
          <p:cNvPr id="11" name="Picture 10" descr="AES_logo_final.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9357" y="2192225"/>
            <a:ext cx="889778" cy="889778"/>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97054" y="227954"/>
            <a:ext cx="998813" cy="866470"/>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l="37836" t="28574" r="29064" b="22231"/>
          <a:stretch/>
        </p:blipFill>
        <p:spPr>
          <a:xfrm>
            <a:off x="108856" y="5266157"/>
            <a:ext cx="1886003" cy="1657156"/>
          </a:xfrm>
          <a:prstGeom prst="rect">
            <a:avLst/>
          </a:prstGeom>
          <a:ln w="28575">
            <a:solidFill>
              <a:schemeClr val="bg1"/>
            </a:solidFill>
          </a:ln>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l="33279" t="33339" r="34621" b="17435"/>
          <a:stretch/>
        </p:blipFill>
        <p:spPr>
          <a:xfrm>
            <a:off x="2153094" y="5266157"/>
            <a:ext cx="1919257" cy="1657156"/>
          </a:xfrm>
          <a:prstGeom prst="rect">
            <a:avLst/>
          </a:prstGeom>
          <a:ln w="28575">
            <a:solidFill>
              <a:schemeClr val="bg1"/>
            </a:solidFill>
          </a:ln>
        </p:spPr>
      </p:pic>
      <p:pic>
        <p:nvPicPr>
          <p:cNvPr id="15" name="Picture 14"/>
          <p:cNvPicPr>
            <a:picLocks noChangeAspect="1"/>
          </p:cNvPicPr>
          <p:nvPr/>
        </p:nvPicPr>
        <p:blipFill rotWithShape="1">
          <a:blip r:embed="rId9" cstate="screen">
            <a:extLst>
              <a:ext uri="{28A0092B-C50C-407E-A947-70E740481C1C}">
                <a14:useLocalDpi xmlns:a14="http://schemas.microsoft.com/office/drawing/2010/main"/>
              </a:ext>
            </a:extLst>
          </a:blip>
          <a:srcRect l="33198" t="51937" r="46157" b="16454"/>
          <a:stretch/>
        </p:blipFill>
        <p:spPr>
          <a:xfrm>
            <a:off x="4230586" y="5266157"/>
            <a:ext cx="1922302" cy="1657156"/>
          </a:xfrm>
          <a:prstGeom prst="rect">
            <a:avLst/>
          </a:prstGeom>
          <a:ln w="28575">
            <a:solidFill>
              <a:schemeClr val="bg1"/>
            </a:solidFill>
          </a:ln>
        </p:spPr>
      </p:pic>
      <p:pic>
        <p:nvPicPr>
          <p:cNvPr id="16" name="Picture 15"/>
          <p:cNvPicPr>
            <a:picLocks noChangeAspect="1"/>
          </p:cNvPicPr>
          <p:nvPr/>
        </p:nvPicPr>
        <p:blipFill rotWithShape="1">
          <a:blip r:embed="rId10" cstate="screen">
            <a:extLst>
              <a:ext uri="{28A0092B-C50C-407E-A947-70E740481C1C}">
                <a14:useLocalDpi xmlns:a14="http://schemas.microsoft.com/office/drawing/2010/main"/>
              </a:ext>
            </a:extLst>
          </a:blip>
          <a:srcRect l="34594" t="44029" r="38703" b="15506"/>
          <a:stretch/>
        </p:blipFill>
        <p:spPr>
          <a:xfrm>
            <a:off x="6311123" y="5266157"/>
            <a:ext cx="1942406" cy="1657157"/>
          </a:xfrm>
          <a:prstGeom prst="rect">
            <a:avLst/>
          </a:prstGeom>
          <a:ln w="28575">
            <a:solidFill>
              <a:schemeClr val="bg1"/>
            </a:solidFill>
          </a:ln>
        </p:spPr>
      </p:pic>
      <p:pic>
        <p:nvPicPr>
          <p:cNvPr id="17" name="Picture 16"/>
          <p:cNvPicPr>
            <a:picLocks noChangeAspect="1"/>
          </p:cNvPicPr>
          <p:nvPr/>
        </p:nvPicPr>
        <p:blipFill rotWithShape="1">
          <a:blip r:embed="rId11" cstate="screen">
            <a:extLst>
              <a:ext uri="{28A0092B-C50C-407E-A947-70E740481C1C}">
                <a14:useLocalDpi xmlns:a14="http://schemas.microsoft.com/office/drawing/2010/main"/>
              </a:ext>
            </a:extLst>
          </a:blip>
          <a:srcRect l="29467" t="38019" r="33946" b="4556"/>
          <a:stretch/>
        </p:blipFill>
        <p:spPr>
          <a:xfrm>
            <a:off x="8411764" y="5266157"/>
            <a:ext cx="1875205" cy="1657156"/>
          </a:xfrm>
          <a:prstGeom prst="rect">
            <a:avLst/>
          </a:prstGeom>
          <a:ln w="28575">
            <a:solidFill>
              <a:schemeClr val="bg1"/>
            </a:solidFill>
          </a:ln>
        </p:spPr>
      </p:pic>
      <p:pic>
        <p:nvPicPr>
          <p:cNvPr id="18" name="Picture 17"/>
          <p:cNvPicPr>
            <a:picLocks noChangeAspect="1"/>
          </p:cNvPicPr>
          <p:nvPr/>
        </p:nvPicPr>
        <p:blipFill rotWithShape="1">
          <a:blip r:embed="rId12"/>
          <a:srcRect l="37589" t="38897" r="50914" b="43502"/>
          <a:stretch/>
        </p:blipFill>
        <p:spPr>
          <a:xfrm>
            <a:off x="10445204" y="5266157"/>
            <a:ext cx="1923280" cy="1658001"/>
          </a:xfrm>
          <a:prstGeom prst="rect">
            <a:avLst/>
          </a:prstGeom>
          <a:ln w="28575">
            <a:solidFill>
              <a:schemeClr val="bg1"/>
            </a:solidFill>
          </a:ln>
        </p:spPr>
      </p:pic>
      <p:sp>
        <p:nvSpPr>
          <p:cNvPr id="5" name="Slide Number Placeholder 4"/>
          <p:cNvSpPr>
            <a:spLocks noGrp="1"/>
          </p:cNvSpPr>
          <p:nvPr>
            <p:ph type="sldNum" sz="quarter" idx="12"/>
          </p:nvPr>
        </p:nvSpPr>
        <p:spPr/>
        <p:txBody>
          <a:bodyPr/>
          <a:lstStyle/>
          <a:p>
            <a:fld id="{E249E7EF-AB59-45FC-BAD0-2C6CC805E269}" type="slidenum">
              <a:rPr lang="en-US" smtClean="0"/>
              <a:t>1</a:t>
            </a:fld>
            <a:endParaRPr lang="en-US"/>
          </a:p>
        </p:txBody>
      </p:sp>
    </p:spTree>
    <p:extLst>
      <p:ext uri="{BB962C8B-B14F-4D97-AF65-F5344CB8AC3E}">
        <p14:creationId xmlns:p14="http://schemas.microsoft.com/office/powerpoint/2010/main" val="3757638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4386E705-9E71-4FEA-A998-90A0D55CFFF8}"/>
              </a:ext>
            </a:extLst>
          </p:cNvPr>
          <p:cNvSpPr/>
          <p:nvPr/>
        </p:nvSpPr>
        <p:spPr>
          <a:xfrm>
            <a:off x="58411" y="932689"/>
            <a:ext cx="8860398" cy="568360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Systems Engineering Data</a:t>
            </a:r>
          </a:p>
        </p:txBody>
      </p:sp>
      <p:sp>
        <p:nvSpPr>
          <p:cNvPr id="17" name="Rectangle 16">
            <a:extLst>
              <a:ext uri="{FF2B5EF4-FFF2-40B4-BE49-F238E27FC236}">
                <a16:creationId xmlns:a16="http://schemas.microsoft.com/office/drawing/2014/main" id="{B81D4187-05EF-4C1C-A96B-2C049C3827E1}"/>
              </a:ext>
            </a:extLst>
          </p:cNvPr>
          <p:cNvSpPr/>
          <p:nvPr/>
        </p:nvSpPr>
        <p:spPr>
          <a:xfrm>
            <a:off x="9734851" y="1057709"/>
            <a:ext cx="2471928" cy="55856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PM Data</a:t>
            </a:r>
          </a:p>
        </p:txBody>
      </p:sp>
      <p:sp>
        <p:nvSpPr>
          <p:cNvPr id="2" name="Title 1">
            <a:extLst>
              <a:ext uri="{FF2B5EF4-FFF2-40B4-BE49-F238E27FC236}">
                <a16:creationId xmlns:a16="http://schemas.microsoft.com/office/drawing/2014/main" id="{7BFD7EA9-B0D2-4885-91B1-6B976851BA82}"/>
              </a:ext>
            </a:extLst>
          </p:cNvPr>
          <p:cNvSpPr>
            <a:spLocks noGrp="1"/>
          </p:cNvSpPr>
          <p:nvPr>
            <p:ph type="title"/>
          </p:nvPr>
        </p:nvSpPr>
        <p:spPr>
          <a:xfrm>
            <a:off x="1020932" y="70082"/>
            <a:ext cx="10173810" cy="714853"/>
          </a:xfrm>
        </p:spPr>
        <p:txBody>
          <a:bodyPr>
            <a:normAutofit fontScale="90000"/>
          </a:bodyPr>
          <a:lstStyle/>
          <a:p>
            <a:r>
              <a:rPr lang="en-US" dirty="0"/>
              <a:t>Data Centric SE&amp;I Environment Enabled Linkages Among Traditional SE Data And Beyond</a:t>
            </a:r>
          </a:p>
        </p:txBody>
      </p:sp>
      <p:sp>
        <p:nvSpPr>
          <p:cNvPr id="171" name="Rectangle 170">
            <a:extLst>
              <a:ext uri="{FF2B5EF4-FFF2-40B4-BE49-F238E27FC236}">
                <a16:creationId xmlns:a16="http://schemas.microsoft.com/office/drawing/2014/main" id="{11F8321E-5110-4F79-8FA2-587ADB07D503}"/>
              </a:ext>
            </a:extLst>
          </p:cNvPr>
          <p:cNvSpPr/>
          <p:nvPr/>
        </p:nvSpPr>
        <p:spPr>
          <a:xfrm>
            <a:off x="3787566" y="2813333"/>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Requirements (L3/L4)</a:t>
            </a:r>
          </a:p>
        </p:txBody>
      </p:sp>
      <p:sp>
        <p:nvSpPr>
          <p:cNvPr id="172" name="Rectangle 171">
            <a:extLst>
              <a:ext uri="{FF2B5EF4-FFF2-40B4-BE49-F238E27FC236}">
                <a16:creationId xmlns:a16="http://schemas.microsoft.com/office/drawing/2014/main" id="{59E018D1-2F19-44E3-9154-5F3066E9D327}"/>
              </a:ext>
            </a:extLst>
          </p:cNvPr>
          <p:cNvSpPr/>
          <p:nvPr/>
        </p:nvSpPr>
        <p:spPr>
          <a:xfrm>
            <a:off x="3787566" y="1752836"/>
            <a:ext cx="1356590" cy="71485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RVTM</a:t>
            </a:r>
          </a:p>
          <a:p>
            <a:pPr algn="ctr"/>
            <a:r>
              <a:rPr lang="en-US" sz="1200" dirty="0">
                <a:solidFill>
                  <a:schemeClr val="tx1"/>
                </a:solidFill>
              </a:rPr>
              <a:t>(L2 Requirements, Verification Tracking</a:t>
            </a:r>
          </a:p>
        </p:txBody>
      </p:sp>
      <p:cxnSp>
        <p:nvCxnSpPr>
          <p:cNvPr id="174" name="Straight Arrow Connector 173">
            <a:extLst>
              <a:ext uri="{FF2B5EF4-FFF2-40B4-BE49-F238E27FC236}">
                <a16:creationId xmlns:a16="http://schemas.microsoft.com/office/drawing/2014/main" id="{0D896BE2-2D4D-45D7-95AF-D7BF8A4D20DB}"/>
              </a:ext>
            </a:extLst>
          </p:cNvPr>
          <p:cNvCxnSpPr>
            <a:cxnSpLocks/>
            <a:stCxn id="172" idx="2"/>
            <a:endCxn id="171" idx="0"/>
          </p:cNvCxnSpPr>
          <p:nvPr/>
        </p:nvCxnSpPr>
        <p:spPr>
          <a:xfrm>
            <a:off x="4465861" y="2467689"/>
            <a:ext cx="0" cy="345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7CFCED2D-07AE-4F00-AA35-232D419DCB23}"/>
              </a:ext>
            </a:extLst>
          </p:cNvPr>
          <p:cNvSpPr txBox="1"/>
          <p:nvPr/>
        </p:nvSpPr>
        <p:spPr>
          <a:xfrm>
            <a:off x="3675887" y="2570682"/>
            <a:ext cx="939681" cy="230832"/>
          </a:xfrm>
          <a:prstGeom prst="rect">
            <a:avLst/>
          </a:prstGeom>
          <a:noFill/>
        </p:spPr>
        <p:txBody>
          <a:bodyPr wrap="none" rtlCol="0">
            <a:spAutoFit/>
          </a:bodyPr>
          <a:lstStyle/>
          <a:p>
            <a:r>
              <a:rPr lang="en-US" sz="900" i="1" dirty="0"/>
              <a:t>Implemented by</a:t>
            </a:r>
          </a:p>
        </p:txBody>
      </p:sp>
      <p:sp>
        <p:nvSpPr>
          <p:cNvPr id="178" name="Rectangle 177">
            <a:extLst>
              <a:ext uri="{FF2B5EF4-FFF2-40B4-BE49-F238E27FC236}">
                <a16:creationId xmlns:a16="http://schemas.microsoft.com/office/drawing/2014/main" id="{C246DD31-2CE9-40EB-B77F-A54A89D493BA}"/>
              </a:ext>
            </a:extLst>
          </p:cNvPr>
          <p:cNvSpPr/>
          <p:nvPr/>
        </p:nvSpPr>
        <p:spPr>
          <a:xfrm>
            <a:off x="5977707" y="2501660"/>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Verification Requirements</a:t>
            </a:r>
          </a:p>
        </p:txBody>
      </p:sp>
      <p:sp>
        <p:nvSpPr>
          <p:cNvPr id="179" name="Rectangle 178">
            <a:extLst>
              <a:ext uri="{FF2B5EF4-FFF2-40B4-BE49-F238E27FC236}">
                <a16:creationId xmlns:a16="http://schemas.microsoft.com/office/drawing/2014/main" id="{C8D5FFCD-797E-4CE1-B671-52628677AEE8}"/>
              </a:ext>
            </a:extLst>
          </p:cNvPr>
          <p:cNvSpPr/>
          <p:nvPr/>
        </p:nvSpPr>
        <p:spPr>
          <a:xfrm>
            <a:off x="5977707" y="325458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Test/Verification Activity</a:t>
            </a:r>
          </a:p>
        </p:txBody>
      </p:sp>
      <p:sp>
        <p:nvSpPr>
          <p:cNvPr id="185" name="Rectangle 184">
            <a:extLst>
              <a:ext uri="{FF2B5EF4-FFF2-40B4-BE49-F238E27FC236}">
                <a16:creationId xmlns:a16="http://schemas.microsoft.com/office/drawing/2014/main" id="{2E3C788A-B227-49BE-8AF8-65008FD03E92}"/>
              </a:ext>
            </a:extLst>
          </p:cNvPr>
          <p:cNvSpPr/>
          <p:nvPr/>
        </p:nvSpPr>
        <p:spPr>
          <a:xfrm>
            <a:off x="909558" y="2500040"/>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Functions</a:t>
            </a:r>
          </a:p>
        </p:txBody>
      </p:sp>
      <p:sp>
        <p:nvSpPr>
          <p:cNvPr id="186" name="Rectangle 185">
            <a:extLst>
              <a:ext uri="{FF2B5EF4-FFF2-40B4-BE49-F238E27FC236}">
                <a16:creationId xmlns:a16="http://schemas.microsoft.com/office/drawing/2014/main" id="{8428D8DA-7A99-449A-8805-33DAC0530DFD}"/>
              </a:ext>
            </a:extLst>
          </p:cNvPr>
          <p:cNvSpPr/>
          <p:nvPr/>
        </p:nvSpPr>
        <p:spPr>
          <a:xfrm>
            <a:off x="909558" y="2964375"/>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Interfaces</a:t>
            </a:r>
          </a:p>
        </p:txBody>
      </p:sp>
      <p:cxnSp>
        <p:nvCxnSpPr>
          <p:cNvPr id="187" name="Straight Arrow Connector 186">
            <a:extLst>
              <a:ext uri="{FF2B5EF4-FFF2-40B4-BE49-F238E27FC236}">
                <a16:creationId xmlns:a16="http://schemas.microsoft.com/office/drawing/2014/main" id="{A9EF9A41-EA3E-4778-BCC1-265CDA2A87AD}"/>
              </a:ext>
            </a:extLst>
          </p:cNvPr>
          <p:cNvCxnSpPr>
            <a:cxnSpLocks/>
            <a:stCxn id="185" idx="3"/>
            <a:endCxn id="171" idx="1"/>
          </p:cNvCxnSpPr>
          <p:nvPr/>
        </p:nvCxnSpPr>
        <p:spPr>
          <a:xfrm>
            <a:off x="2266148" y="2675674"/>
            <a:ext cx="1521418" cy="31329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6">
            <a:extLst>
              <a:ext uri="{FF2B5EF4-FFF2-40B4-BE49-F238E27FC236}">
                <a16:creationId xmlns:a16="http://schemas.microsoft.com/office/drawing/2014/main" id="{C9952B38-616D-4A94-9A6C-04E35CE73911}"/>
              </a:ext>
            </a:extLst>
          </p:cNvPr>
          <p:cNvCxnSpPr>
            <a:cxnSpLocks/>
            <a:stCxn id="186" idx="3"/>
            <a:endCxn id="171" idx="1"/>
          </p:cNvCxnSpPr>
          <p:nvPr/>
        </p:nvCxnSpPr>
        <p:spPr>
          <a:xfrm flipV="1">
            <a:off x="2266148" y="2988967"/>
            <a:ext cx="1521418" cy="1510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BEBC5E36-FFAE-47B0-9555-E1263F1132D0}"/>
              </a:ext>
            </a:extLst>
          </p:cNvPr>
          <p:cNvSpPr txBox="1"/>
          <p:nvPr/>
        </p:nvSpPr>
        <p:spPr>
          <a:xfrm>
            <a:off x="2322156" y="2953744"/>
            <a:ext cx="739305" cy="230832"/>
          </a:xfrm>
          <a:prstGeom prst="rect">
            <a:avLst/>
          </a:prstGeom>
          <a:noFill/>
        </p:spPr>
        <p:txBody>
          <a:bodyPr wrap="none" rtlCol="0">
            <a:spAutoFit/>
          </a:bodyPr>
          <a:lstStyle/>
          <a:p>
            <a:r>
              <a:rPr lang="en-US" sz="900" i="1" dirty="0"/>
              <a:t>Specified by</a:t>
            </a:r>
          </a:p>
        </p:txBody>
      </p:sp>
      <p:sp>
        <p:nvSpPr>
          <p:cNvPr id="194" name="Rectangle 193">
            <a:extLst>
              <a:ext uri="{FF2B5EF4-FFF2-40B4-BE49-F238E27FC236}">
                <a16:creationId xmlns:a16="http://schemas.microsoft.com/office/drawing/2014/main" id="{E5565E21-09B8-459A-B15E-86F6F7B58AD3}"/>
              </a:ext>
            </a:extLst>
          </p:cNvPr>
          <p:cNvSpPr/>
          <p:nvPr/>
        </p:nvSpPr>
        <p:spPr>
          <a:xfrm>
            <a:off x="909558" y="3409378"/>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Master Equipment List</a:t>
            </a:r>
          </a:p>
        </p:txBody>
      </p:sp>
      <p:cxnSp>
        <p:nvCxnSpPr>
          <p:cNvPr id="195" name="Straight Arrow Connector 186">
            <a:extLst>
              <a:ext uri="{FF2B5EF4-FFF2-40B4-BE49-F238E27FC236}">
                <a16:creationId xmlns:a16="http://schemas.microsoft.com/office/drawing/2014/main" id="{050E29DB-563A-4B2E-B144-E523B5DCA8DF}"/>
              </a:ext>
            </a:extLst>
          </p:cNvPr>
          <p:cNvCxnSpPr>
            <a:cxnSpLocks/>
            <a:stCxn id="194" idx="3"/>
            <a:endCxn id="171" idx="1"/>
          </p:cNvCxnSpPr>
          <p:nvPr/>
        </p:nvCxnSpPr>
        <p:spPr>
          <a:xfrm flipV="1">
            <a:off x="2266148" y="2988967"/>
            <a:ext cx="1521418" cy="59604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186">
            <a:extLst>
              <a:ext uri="{FF2B5EF4-FFF2-40B4-BE49-F238E27FC236}">
                <a16:creationId xmlns:a16="http://schemas.microsoft.com/office/drawing/2014/main" id="{C084A1D0-21E4-4211-9FD4-A42E2AE71064}"/>
              </a:ext>
            </a:extLst>
          </p:cNvPr>
          <p:cNvCxnSpPr>
            <a:cxnSpLocks/>
            <a:stCxn id="194" idx="2"/>
            <a:endCxn id="185" idx="1"/>
          </p:cNvCxnSpPr>
          <p:nvPr/>
        </p:nvCxnSpPr>
        <p:spPr>
          <a:xfrm rot="5400000" flipH="1">
            <a:off x="706220" y="2879013"/>
            <a:ext cx="1084972" cy="678295"/>
          </a:xfrm>
          <a:prstGeom prst="curvedConnector4">
            <a:avLst>
              <a:gd name="adj1" fmla="val -21070"/>
              <a:gd name="adj2" fmla="val 133702"/>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6BB79C60-EB9E-4903-A414-7FAD41AA83E6}"/>
              </a:ext>
            </a:extLst>
          </p:cNvPr>
          <p:cNvSpPr txBox="1"/>
          <p:nvPr/>
        </p:nvSpPr>
        <p:spPr>
          <a:xfrm>
            <a:off x="86385" y="3402444"/>
            <a:ext cx="609462" cy="230832"/>
          </a:xfrm>
          <a:prstGeom prst="rect">
            <a:avLst/>
          </a:prstGeom>
          <a:noFill/>
        </p:spPr>
        <p:txBody>
          <a:bodyPr wrap="none" rtlCol="0">
            <a:spAutoFit/>
          </a:bodyPr>
          <a:lstStyle/>
          <a:p>
            <a:r>
              <a:rPr lang="en-US" sz="900" i="1" dirty="0"/>
              <a:t>Performs</a:t>
            </a:r>
          </a:p>
        </p:txBody>
      </p:sp>
      <p:sp>
        <p:nvSpPr>
          <p:cNvPr id="21" name="TextBox 20">
            <a:extLst>
              <a:ext uri="{FF2B5EF4-FFF2-40B4-BE49-F238E27FC236}">
                <a16:creationId xmlns:a16="http://schemas.microsoft.com/office/drawing/2014/main" id="{CF175136-F4E1-45EB-944E-5778119E2730}"/>
              </a:ext>
            </a:extLst>
          </p:cNvPr>
          <p:cNvSpPr txBox="1"/>
          <p:nvPr/>
        </p:nvSpPr>
        <p:spPr>
          <a:xfrm>
            <a:off x="6614390" y="2887547"/>
            <a:ext cx="939681" cy="230832"/>
          </a:xfrm>
          <a:prstGeom prst="rect">
            <a:avLst/>
          </a:prstGeom>
          <a:noFill/>
        </p:spPr>
        <p:txBody>
          <a:bodyPr wrap="none" rtlCol="0">
            <a:spAutoFit/>
          </a:bodyPr>
          <a:lstStyle/>
          <a:p>
            <a:r>
              <a:rPr lang="en-US" sz="900" i="1" dirty="0"/>
              <a:t>Implemented by</a:t>
            </a:r>
          </a:p>
        </p:txBody>
      </p:sp>
      <p:cxnSp>
        <p:nvCxnSpPr>
          <p:cNvPr id="22" name="Straight Arrow Connector 21">
            <a:extLst>
              <a:ext uri="{FF2B5EF4-FFF2-40B4-BE49-F238E27FC236}">
                <a16:creationId xmlns:a16="http://schemas.microsoft.com/office/drawing/2014/main" id="{008E112C-B300-4F7F-AA33-A8A69EE76231}"/>
              </a:ext>
            </a:extLst>
          </p:cNvPr>
          <p:cNvCxnSpPr>
            <a:cxnSpLocks/>
            <a:stCxn id="178" idx="2"/>
            <a:endCxn id="179" idx="0"/>
          </p:cNvCxnSpPr>
          <p:nvPr/>
        </p:nvCxnSpPr>
        <p:spPr>
          <a:xfrm>
            <a:off x="6656002" y="2852928"/>
            <a:ext cx="0" cy="401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3E30D11-AA03-4BC6-B780-6ACF06DD2112}"/>
              </a:ext>
            </a:extLst>
          </p:cNvPr>
          <p:cNvSpPr/>
          <p:nvPr/>
        </p:nvSpPr>
        <p:spPr>
          <a:xfrm>
            <a:off x="3001288" y="4110289"/>
            <a:ext cx="1053545"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TBX</a:t>
            </a:r>
          </a:p>
        </p:txBody>
      </p:sp>
      <p:sp>
        <p:nvSpPr>
          <p:cNvPr id="39" name="TextBox 38">
            <a:extLst>
              <a:ext uri="{FF2B5EF4-FFF2-40B4-BE49-F238E27FC236}">
                <a16:creationId xmlns:a16="http://schemas.microsoft.com/office/drawing/2014/main" id="{CAD25AD2-F437-4A35-A637-888CAE61394B}"/>
              </a:ext>
            </a:extLst>
          </p:cNvPr>
          <p:cNvSpPr txBox="1"/>
          <p:nvPr/>
        </p:nvSpPr>
        <p:spPr>
          <a:xfrm>
            <a:off x="4563717" y="3909314"/>
            <a:ext cx="710451" cy="230832"/>
          </a:xfrm>
          <a:prstGeom prst="rect">
            <a:avLst/>
          </a:prstGeom>
          <a:noFill/>
        </p:spPr>
        <p:txBody>
          <a:bodyPr wrap="none" rtlCol="0">
            <a:spAutoFit/>
          </a:bodyPr>
          <a:lstStyle/>
          <a:p>
            <a:r>
              <a:rPr lang="en-US" sz="900" i="1" dirty="0"/>
              <a:t>Verified by</a:t>
            </a:r>
          </a:p>
        </p:txBody>
      </p:sp>
      <p:cxnSp>
        <p:nvCxnSpPr>
          <p:cNvPr id="40" name="Straight Arrow Connector 186">
            <a:extLst>
              <a:ext uri="{FF2B5EF4-FFF2-40B4-BE49-F238E27FC236}">
                <a16:creationId xmlns:a16="http://schemas.microsoft.com/office/drawing/2014/main" id="{0B9E1CA7-68A7-44DA-A237-CD29EAAF1D34}"/>
              </a:ext>
            </a:extLst>
          </p:cNvPr>
          <p:cNvCxnSpPr>
            <a:cxnSpLocks/>
            <a:stCxn id="171" idx="2"/>
            <a:endCxn id="179" idx="1"/>
          </p:cNvCxnSpPr>
          <p:nvPr/>
        </p:nvCxnSpPr>
        <p:spPr>
          <a:xfrm rot="16200000" flipH="1">
            <a:off x="5088977" y="2541485"/>
            <a:ext cx="265615" cy="151184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86">
            <a:extLst>
              <a:ext uri="{FF2B5EF4-FFF2-40B4-BE49-F238E27FC236}">
                <a16:creationId xmlns:a16="http://schemas.microsoft.com/office/drawing/2014/main" id="{C5223E13-1160-4495-B628-C7FAE8C10BD4}"/>
              </a:ext>
            </a:extLst>
          </p:cNvPr>
          <p:cNvCxnSpPr>
            <a:cxnSpLocks/>
            <a:stCxn id="171" idx="2"/>
            <a:endCxn id="178" idx="1"/>
          </p:cNvCxnSpPr>
          <p:nvPr/>
        </p:nvCxnSpPr>
        <p:spPr>
          <a:xfrm rot="5400000" flipH="1" flipV="1">
            <a:off x="4978130" y="2165025"/>
            <a:ext cx="487307" cy="1511846"/>
          </a:xfrm>
          <a:prstGeom prst="curvedConnector4">
            <a:avLst>
              <a:gd name="adj1" fmla="val -46911"/>
              <a:gd name="adj2" fmla="val 72433"/>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44B48EE-DF4A-4924-9605-B9C9525CD4A3}"/>
              </a:ext>
            </a:extLst>
          </p:cNvPr>
          <p:cNvSpPr/>
          <p:nvPr/>
        </p:nvSpPr>
        <p:spPr>
          <a:xfrm>
            <a:off x="5977707" y="3911277"/>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TPS</a:t>
            </a:r>
          </a:p>
        </p:txBody>
      </p:sp>
      <p:cxnSp>
        <p:nvCxnSpPr>
          <p:cNvPr id="51" name="Straight Arrow Connector 186">
            <a:extLst>
              <a:ext uri="{FF2B5EF4-FFF2-40B4-BE49-F238E27FC236}">
                <a16:creationId xmlns:a16="http://schemas.microsoft.com/office/drawing/2014/main" id="{1D2EE14C-9C9B-4404-9E96-C9C8131B9A2F}"/>
              </a:ext>
            </a:extLst>
          </p:cNvPr>
          <p:cNvCxnSpPr>
            <a:cxnSpLocks/>
            <a:stCxn id="179" idx="2"/>
            <a:endCxn id="50" idx="0"/>
          </p:cNvCxnSpPr>
          <p:nvPr/>
        </p:nvCxnSpPr>
        <p:spPr>
          <a:xfrm rot="5400000">
            <a:off x="6503289" y="3758563"/>
            <a:ext cx="305427" cy="1270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F48E5A7-3BD6-4164-B211-ED3D9309FC58}"/>
              </a:ext>
            </a:extLst>
          </p:cNvPr>
          <p:cNvSpPr txBox="1"/>
          <p:nvPr/>
        </p:nvSpPr>
        <p:spPr>
          <a:xfrm>
            <a:off x="6606389" y="3553699"/>
            <a:ext cx="574196" cy="230832"/>
          </a:xfrm>
          <a:prstGeom prst="rect">
            <a:avLst/>
          </a:prstGeom>
          <a:noFill/>
        </p:spPr>
        <p:txBody>
          <a:bodyPr wrap="none" rtlCol="0">
            <a:spAutoFit/>
          </a:bodyPr>
          <a:lstStyle/>
          <a:p>
            <a:r>
              <a:rPr lang="en-US" sz="900" i="1" dirty="0"/>
              <a:t>Employs</a:t>
            </a:r>
          </a:p>
        </p:txBody>
      </p:sp>
      <p:sp>
        <p:nvSpPr>
          <p:cNvPr id="63" name="Rectangle 62">
            <a:extLst>
              <a:ext uri="{FF2B5EF4-FFF2-40B4-BE49-F238E27FC236}">
                <a16:creationId xmlns:a16="http://schemas.microsoft.com/office/drawing/2014/main" id="{ECDBEE94-69ED-45FC-AEDD-CA9AAC05A9B8}"/>
              </a:ext>
            </a:extLst>
          </p:cNvPr>
          <p:cNvSpPr/>
          <p:nvPr/>
        </p:nvSpPr>
        <p:spPr>
          <a:xfrm>
            <a:off x="2584564" y="536156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Hazards</a:t>
            </a:r>
          </a:p>
        </p:txBody>
      </p:sp>
      <p:cxnSp>
        <p:nvCxnSpPr>
          <p:cNvPr id="64" name="Straight Arrow Connector 63">
            <a:extLst>
              <a:ext uri="{FF2B5EF4-FFF2-40B4-BE49-F238E27FC236}">
                <a16:creationId xmlns:a16="http://schemas.microsoft.com/office/drawing/2014/main" id="{30F066A9-9EC0-4295-AC82-49E351789E4B}"/>
              </a:ext>
            </a:extLst>
          </p:cNvPr>
          <p:cNvCxnSpPr>
            <a:cxnSpLocks/>
          </p:cNvCxnSpPr>
          <p:nvPr/>
        </p:nvCxnSpPr>
        <p:spPr>
          <a:xfrm>
            <a:off x="2667090" y="4937890"/>
            <a:ext cx="248067"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91E0548-1853-4DD7-A8E7-50F753E14EE5}"/>
              </a:ext>
            </a:extLst>
          </p:cNvPr>
          <p:cNvCxnSpPr>
            <a:cxnSpLocks/>
          </p:cNvCxnSpPr>
          <p:nvPr/>
        </p:nvCxnSpPr>
        <p:spPr>
          <a:xfrm flipH="1" flipV="1">
            <a:off x="2915157" y="4937890"/>
            <a:ext cx="251346"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6F2ABE-E69F-4C54-8877-5370B390CE25}"/>
              </a:ext>
            </a:extLst>
          </p:cNvPr>
          <p:cNvSpPr txBox="1"/>
          <p:nvPr/>
        </p:nvSpPr>
        <p:spPr>
          <a:xfrm>
            <a:off x="3023198" y="4975516"/>
            <a:ext cx="543739" cy="230832"/>
          </a:xfrm>
          <a:prstGeom prst="rect">
            <a:avLst/>
          </a:prstGeom>
          <a:noFill/>
        </p:spPr>
        <p:txBody>
          <a:bodyPr wrap="none" rtlCol="0">
            <a:spAutoFit/>
          </a:bodyPr>
          <a:lstStyle/>
          <a:p>
            <a:pPr algn="ctr"/>
            <a:r>
              <a:rPr lang="en-US" sz="900" i="1" dirty="0"/>
              <a:t>Sources</a:t>
            </a:r>
          </a:p>
        </p:txBody>
      </p:sp>
      <p:sp>
        <p:nvSpPr>
          <p:cNvPr id="67" name="TextBox 66">
            <a:extLst>
              <a:ext uri="{FF2B5EF4-FFF2-40B4-BE49-F238E27FC236}">
                <a16:creationId xmlns:a16="http://schemas.microsoft.com/office/drawing/2014/main" id="{DEC6C283-3187-4E49-9EE8-14F64C2A0F40}"/>
              </a:ext>
            </a:extLst>
          </p:cNvPr>
          <p:cNvSpPr txBox="1"/>
          <p:nvPr/>
        </p:nvSpPr>
        <p:spPr>
          <a:xfrm>
            <a:off x="2161507" y="5053123"/>
            <a:ext cx="628698" cy="230832"/>
          </a:xfrm>
          <a:prstGeom prst="rect">
            <a:avLst/>
          </a:prstGeom>
          <a:noFill/>
        </p:spPr>
        <p:txBody>
          <a:bodyPr wrap="none" rtlCol="0">
            <a:spAutoFit/>
          </a:bodyPr>
          <a:lstStyle/>
          <a:p>
            <a:r>
              <a:rPr lang="en-US" sz="900" i="1" dirty="0"/>
              <a:t>Results in</a:t>
            </a:r>
          </a:p>
        </p:txBody>
      </p:sp>
      <p:sp>
        <p:nvSpPr>
          <p:cNvPr id="68" name="Rectangle 67">
            <a:extLst>
              <a:ext uri="{FF2B5EF4-FFF2-40B4-BE49-F238E27FC236}">
                <a16:creationId xmlns:a16="http://schemas.microsoft.com/office/drawing/2014/main" id="{7D057908-319A-4040-A14F-E0849A4C29BD}"/>
              </a:ext>
            </a:extLst>
          </p:cNvPr>
          <p:cNvSpPr/>
          <p:nvPr/>
        </p:nvSpPr>
        <p:spPr>
          <a:xfrm>
            <a:off x="2591771" y="5981288"/>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Controls</a:t>
            </a:r>
          </a:p>
        </p:txBody>
      </p:sp>
      <p:cxnSp>
        <p:nvCxnSpPr>
          <p:cNvPr id="69" name="Straight Arrow Connector 68">
            <a:extLst>
              <a:ext uri="{FF2B5EF4-FFF2-40B4-BE49-F238E27FC236}">
                <a16:creationId xmlns:a16="http://schemas.microsoft.com/office/drawing/2014/main" id="{14EB3E51-0CB7-403A-A940-920E58E5C8B4}"/>
              </a:ext>
            </a:extLst>
          </p:cNvPr>
          <p:cNvCxnSpPr>
            <a:cxnSpLocks/>
            <a:stCxn id="63" idx="2"/>
            <a:endCxn id="68" idx="0"/>
          </p:cNvCxnSpPr>
          <p:nvPr/>
        </p:nvCxnSpPr>
        <p:spPr>
          <a:xfrm>
            <a:off x="3262859" y="5712830"/>
            <a:ext cx="7207" cy="268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186">
            <a:extLst>
              <a:ext uri="{FF2B5EF4-FFF2-40B4-BE49-F238E27FC236}">
                <a16:creationId xmlns:a16="http://schemas.microsoft.com/office/drawing/2014/main" id="{2B2CBFBC-AF03-4D01-81BD-A604B6F2598D}"/>
              </a:ext>
            </a:extLst>
          </p:cNvPr>
          <p:cNvCxnSpPr>
            <a:cxnSpLocks/>
            <a:stCxn id="68" idx="3"/>
            <a:endCxn id="178" idx="1"/>
          </p:cNvCxnSpPr>
          <p:nvPr/>
        </p:nvCxnSpPr>
        <p:spPr>
          <a:xfrm flipV="1">
            <a:off x="3948361" y="2677294"/>
            <a:ext cx="2029346" cy="347962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756E68A-FE6E-428D-A3B3-22ACEC887F05}"/>
              </a:ext>
            </a:extLst>
          </p:cNvPr>
          <p:cNvSpPr txBox="1"/>
          <p:nvPr/>
        </p:nvSpPr>
        <p:spPr>
          <a:xfrm>
            <a:off x="4260343" y="5981288"/>
            <a:ext cx="710451" cy="230832"/>
          </a:xfrm>
          <a:prstGeom prst="rect">
            <a:avLst/>
          </a:prstGeom>
          <a:noFill/>
        </p:spPr>
        <p:txBody>
          <a:bodyPr wrap="none" rtlCol="0">
            <a:spAutoFit/>
          </a:bodyPr>
          <a:lstStyle/>
          <a:p>
            <a:r>
              <a:rPr lang="en-US" sz="900" i="1" dirty="0"/>
              <a:t>Verified by</a:t>
            </a:r>
          </a:p>
        </p:txBody>
      </p:sp>
      <p:sp>
        <p:nvSpPr>
          <p:cNvPr id="78" name="TextBox 77">
            <a:extLst>
              <a:ext uri="{FF2B5EF4-FFF2-40B4-BE49-F238E27FC236}">
                <a16:creationId xmlns:a16="http://schemas.microsoft.com/office/drawing/2014/main" id="{6363CA27-3A36-4C57-82AB-934CB72E8728}"/>
              </a:ext>
            </a:extLst>
          </p:cNvPr>
          <p:cNvSpPr txBox="1"/>
          <p:nvPr/>
        </p:nvSpPr>
        <p:spPr>
          <a:xfrm>
            <a:off x="3240359" y="5741717"/>
            <a:ext cx="508473" cy="230832"/>
          </a:xfrm>
          <a:prstGeom prst="rect">
            <a:avLst/>
          </a:prstGeom>
          <a:noFill/>
        </p:spPr>
        <p:txBody>
          <a:bodyPr wrap="none" rtlCol="0">
            <a:spAutoFit/>
          </a:bodyPr>
          <a:lstStyle/>
          <a:p>
            <a:pPr algn="ctr"/>
            <a:r>
              <a:rPr lang="en-US" sz="900" i="1" dirty="0"/>
              <a:t>Causes</a:t>
            </a:r>
          </a:p>
        </p:txBody>
      </p:sp>
      <p:cxnSp>
        <p:nvCxnSpPr>
          <p:cNvPr id="79" name="Straight Arrow Connector 186">
            <a:extLst>
              <a:ext uri="{FF2B5EF4-FFF2-40B4-BE49-F238E27FC236}">
                <a16:creationId xmlns:a16="http://schemas.microsoft.com/office/drawing/2014/main" id="{D915090F-A3C7-4A57-A2BE-84A6EB96D046}"/>
              </a:ext>
            </a:extLst>
          </p:cNvPr>
          <p:cNvCxnSpPr>
            <a:cxnSpLocks/>
            <a:stCxn id="50" idx="3"/>
            <a:endCxn id="80" idx="0"/>
          </p:cNvCxnSpPr>
          <p:nvPr/>
        </p:nvCxnSpPr>
        <p:spPr>
          <a:xfrm>
            <a:off x="7334297" y="4086911"/>
            <a:ext cx="89504" cy="4031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5C2A8DB-8FB2-4299-BD88-50376B479E40}"/>
              </a:ext>
            </a:extLst>
          </p:cNvPr>
          <p:cNvSpPr/>
          <p:nvPr/>
        </p:nvSpPr>
        <p:spPr>
          <a:xfrm>
            <a:off x="6745506" y="4490027"/>
            <a:ext cx="1356590" cy="35126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Discrepancies</a:t>
            </a:r>
          </a:p>
        </p:txBody>
      </p:sp>
      <p:sp>
        <p:nvSpPr>
          <p:cNvPr id="83" name="TextBox 82">
            <a:extLst>
              <a:ext uri="{FF2B5EF4-FFF2-40B4-BE49-F238E27FC236}">
                <a16:creationId xmlns:a16="http://schemas.microsoft.com/office/drawing/2014/main" id="{AED97FB0-F5D9-4CAF-AD6F-40B260D03A80}"/>
              </a:ext>
            </a:extLst>
          </p:cNvPr>
          <p:cNvSpPr txBox="1"/>
          <p:nvPr/>
        </p:nvSpPr>
        <p:spPr>
          <a:xfrm>
            <a:off x="7741719" y="4021814"/>
            <a:ext cx="537327" cy="230832"/>
          </a:xfrm>
          <a:prstGeom prst="rect">
            <a:avLst/>
          </a:prstGeom>
          <a:noFill/>
        </p:spPr>
        <p:txBody>
          <a:bodyPr wrap="none" rtlCol="0">
            <a:spAutoFit/>
          </a:bodyPr>
          <a:lstStyle/>
          <a:p>
            <a:r>
              <a:rPr lang="en-US" sz="900" i="1" dirty="0"/>
              <a:t>Creates</a:t>
            </a:r>
          </a:p>
        </p:txBody>
      </p:sp>
      <p:cxnSp>
        <p:nvCxnSpPr>
          <p:cNvPr id="85" name="Straight Arrow Connector 186">
            <a:extLst>
              <a:ext uri="{FF2B5EF4-FFF2-40B4-BE49-F238E27FC236}">
                <a16:creationId xmlns:a16="http://schemas.microsoft.com/office/drawing/2014/main" id="{C7ECFF95-B25E-4C7A-B847-0A2F780695B0}"/>
              </a:ext>
            </a:extLst>
          </p:cNvPr>
          <p:cNvCxnSpPr>
            <a:cxnSpLocks/>
            <a:stCxn id="179" idx="3"/>
            <a:endCxn id="109" idx="1"/>
          </p:cNvCxnSpPr>
          <p:nvPr/>
        </p:nvCxnSpPr>
        <p:spPr>
          <a:xfrm flipV="1">
            <a:off x="7334297" y="3371449"/>
            <a:ext cx="189972" cy="58767"/>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EF34DED-F50F-4843-A96C-BF61909280D4}"/>
              </a:ext>
            </a:extLst>
          </p:cNvPr>
          <p:cNvSpPr txBox="1"/>
          <p:nvPr/>
        </p:nvSpPr>
        <p:spPr>
          <a:xfrm>
            <a:off x="5425350" y="2046547"/>
            <a:ext cx="1143262" cy="230832"/>
          </a:xfrm>
          <a:prstGeom prst="rect">
            <a:avLst/>
          </a:prstGeom>
          <a:noFill/>
        </p:spPr>
        <p:txBody>
          <a:bodyPr wrap="none" rtlCol="0">
            <a:spAutoFit/>
          </a:bodyPr>
          <a:lstStyle/>
          <a:p>
            <a:r>
              <a:rPr lang="en-US" sz="900" i="1" dirty="0">
                <a:solidFill>
                  <a:srgbClr val="00B050"/>
                </a:solidFill>
              </a:rPr>
              <a:t>Verification Closures</a:t>
            </a:r>
          </a:p>
        </p:txBody>
      </p:sp>
      <p:sp>
        <p:nvSpPr>
          <p:cNvPr id="55" name="Rectangle 54">
            <a:extLst>
              <a:ext uri="{FF2B5EF4-FFF2-40B4-BE49-F238E27FC236}">
                <a16:creationId xmlns:a16="http://schemas.microsoft.com/office/drawing/2014/main" id="{2983AF50-CF6F-4411-A152-0309062B0B67}"/>
              </a:ext>
            </a:extLst>
          </p:cNvPr>
          <p:cNvSpPr/>
          <p:nvPr/>
        </p:nvSpPr>
        <p:spPr>
          <a:xfrm>
            <a:off x="11015202" y="1636293"/>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Meetings</a:t>
            </a:r>
          </a:p>
        </p:txBody>
      </p:sp>
      <p:sp>
        <p:nvSpPr>
          <p:cNvPr id="70" name="Rectangle 69">
            <a:extLst>
              <a:ext uri="{FF2B5EF4-FFF2-40B4-BE49-F238E27FC236}">
                <a16:creationId xmlns:a16="http://schemas.microsoft.com/office/drawing/2014/main" id="{A1C1B85F-6A9E-4E79-BC26-E4BB84990DDA}"/>
              </a:ext>
            </a:extLst>
          </p:cNvPr>
          <p:cNvSpPr/>
          <p:nvPr/>
        </p:nvSpPr>
        <p:spPr>
          <a:xfrm>
            <a:off x="1024537" y="4499943"/>
            <a:ext cx="1126632" cy="3830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Waivers</a:t>
            </a:r>
          </a:p>
        </p:txBody>
      </p:sp>
      <p:cxnSp>
        <p:nvCxnSpPr>
          <p:cNvPr id="71" name="Straight Arrow Connector 186">
            <a:extLst>
              <a:ext uri="{FF2B5EF4-FFF2-40B4-BE49-F238E27FC236}">
                <a16:creationId xmlns:a16="http://schemas.microsoft.com/office/drawing/2014/main" id="{48DC3298-DAAA-4B56-8D38-D5CA6B0CA6A0}"/>
              </a:ext>
            </a:extLst>
          </p:cNvPr>
          <p:cNvCxnSpPr>
            <a:cxnSpLocks/>
            <a:stCxn id="70" idx="3"/>
            <a:endCxn id="171" idx="1"/>
          </p:cNvCxnSpPr>
          <p:nvPr/>
        </p:nvCxnSpPr>
        <p:spPr>
          <a:xfrm flipV="1">
            <a:off x="2151169" y="2988967"/>
            <a:ext cx="1636397" cy="170250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71B102D-2510-45FB-8D6A-1A03D94D83A9}"/>
              </a:ext>
            </a:extLst>
          </p:cNvPr>
          <p:cNvSpPr/>
          <p:nvPr/>
        </p:nvSpPr>
        <p:spPr>
          <a:xfrm>
            <a:off x="9818043" y="2063252"/>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Task Content</a:t>
            </a:r>
          </a:p>
        </p:txBody>
      </p:sp>
      <p:sp>
        <p:nvSpPr>
          <p:cNvPr id="75" name="Rectangle 74">
            <a:extLst>
              <a:ext uri="{FF2B5EF4-FFF2-40B4-BE49-F238E27FC236}">
                <a16:creationId xmlns:a16="http://schemas.microsoft.com/office/drawing/2014/main" id="{FAB0C8B7-2815-499B-93CC-9B155A4E8ECF}"/>
              </a:ext>
            </a:extLst>
          </p:cNvPr>
          <p:cNvSpPr/>
          <p:nvPr/>
        </p:nvSpPr>
        <p:spPr>
          <a:xfrm>
            <a:off x="7584278" y="5981049"/>
            <a:ext cx="1102933" cy="52348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Life Cycle Review Criteria</a:t>
            </a:r>
          </a:p>
        </p:txBody>
      </p:sp>
      <p:sp>
        <p:nvSpPr>
          <p:cNvPr id="82" name="Rectangle 81">
            <a:extLst>
              <a:ext uri="{FF2B5EF4-FFF2-40B4-BE49-F238E27FC236}">
                <a16:creationId xmlns:a16="http://schemas.microsoft.com/office/drawing/2014/main" id="{5903EC82-59EC-4163-BF9C-C3DDC6D2FDAA}"/>
              </a:ext>
            </a:extLst>
          </p:cNvPr>
          <p:cNvSpPr/>
          <p:nvPr/>
        </p:nvSpPr>
        <p:spPr>
          <a:xfrm>
            <a:off x="11015202" y="1996231"/>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Schedules</a:t>
            </a:r>
          </a:p>
        </p:txBody>
      </p:sp>
      <p:sp>
        <p:nvSpPr>
          <p:cNvPr id="84" name="Rectangle 83">
            <a:extLst>
              <a:ext uri="{FF2B5EF4-FFF2-40B4-BE49-F238E27FC236}">
                <a16:creationId xmlns:a16="http://schemas.microsoft.com/office/drawing/2014/main" id="{EBCA1A6D-D546-4349-A5F0-1AF9C406D532}"/>
              </a:ext>
            </a:extLst>
          </p:cNvPr>
          <p:cNvSpPr/>
          <p:nvPr/>
        </p:nvSpPr>
        <p:spPr>
          <a:xfrm>
            <a:off x="5164692" y="451303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 Configurations</a:t>
            </a:r>
          </a:p>
        </p:txBody>
      </p:sp>
      <p:cxnSp>
        <p:nvCxnSpPr>
          <p:cNvPr id="86" name="Straight Arrow Connector 186">
            <a:extLst>
              <a:ext uri="{FF2B5EF4-FFF2-40B4-BE49-F238E27FC236}">
                <a16:creationId xmlns:a16="http://schemas.microsoft.com/office/drawing/2014/main" id="{304CBAE5-E2A0-420E-A753-58AFDB27038E}"/>
              </a:ext>
            </a:extLst>
          </p:cNvPr>
          <p:cNvCxnSpPr>
            <a:cxnSpLocks/>
            <a:stCxn id="84" idx="0"/>
            <a:endCxn id="50" idx="1"/>
          </p:cNvCxnSpPr>
          <p:nvPr/>
        </p:nvCxnSpPr>
        <p:spPr>
          <a:xfrm rot="5400000" flipH="1" flipV="1">
            <a:off x="5697287" y="4232612"/>
            <a:ext cx="426121" cy="134720"/>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0ACB1481-78ED-48E9-9A36-C80279AA62B4}"/>
              </a:ext>
            </a:extLst>
          </p:cNvPr>
          <p:cNvSpPr/>
          <p:nvPr/>
        </p:nvSpPr>
        <p:spPr>
          <a:xfrm>
            <a:off x="924389" y="4052098"/>
            <a:ext cx="1326928"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Architectures</a:t>
            </a:r>
          </a:p>
        </p:txBody>
      </p:sp>
      <p:cxnSp>
        <p:nvCxnSpPr>
          <p:cNvPr id="89" name="Straight Arrow Connector 186">
            <a:extLst>
              <a:ext uri="{FF2B5EF4-FFF2-40B4-BE49-F238E27FC236}">
                <a16:creationId xmlns:a16="http://schemas.microsoft.com/office/drawing/2014/main" id="{AD9D32E9-A1F2-414D-B88D-C296F7D2F293}"/>
              </a:ext>
            </a:extLst>
          </p:cNvPr>
          <p:cNvCxnSpPr>
            <a:cxnSpLocks/>
            <a:stCxn id="87" idx="3"/>
            <a:endCxn id="171" idx="1"/>
          </p:cNvCxnSpPr>
          <p:nvPr/>
        </p:nvCxnSpPr>
        <p:spPr>
          <a:xfrm flipV="1">
            <a:off x="2251317" y="2988967"/>
            <a:ext cx="1536249" cy="120010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186">
            <a:extLst>
              <a:ext uri="{FF2B5EF4-FFF2-40B4-BE49-F238E27FC236}">
                <a16:creationId xmlns:a16="http://schemas.microsoft.com/office/drawing/2014/main" id="{A046D6F1-2B13-4EFB-8107-CFAEBBDE98FC}"/>
              </a:ext>
            </a:extLst>
          </p:cNvPr>
          <p:cNvCxnSpPr>
            <a:cxnSpLocks/>
            <a:stCxn id="87" idx="0"/>
            <a:endCxn id="194" idx="2"/>
          </p:cNvCxnSpPr>
          <p:nvPr/>
        </p:nvCxnSpPr>
        <p:spPr>
          <a:xfrm rot="5400000" flipH="1" flipV="1">
            <a:off x="1442127" y="3906372"/>
            <a:ext cx="291452" cy="1270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1BE6FF8E-748C-456D-BDB0-BC15AD5D292E}"/>
              </a:ext>
            </a:extLst>
          </p:cNvPr>
          <p:cNvSpPr/>
          <p:nvPr/>
        </p:nvSpPr>
        <p:spPr>
          <a:xfrm>
            <a:off x="11015202" y="2356170"/>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92" name="Rectangle 91">
            <a:extLst>
              <a:ext uri="{FF2B5EF4-FFF2-40B4-BE49-F238E27FC236}">
                <a16:creationId xmlns:a16="http://schemas.microsoft.com/office/drawing/2014/main" id="{B11ECF74-C80C-4908-AD4A-1DA6353C6577}"/>
              </a:ext>
            </a:extLst>
          </p:cNvPr>
          <p:cNvSpPr/>
          <p:nvPr/>
        </p:nvSpPr>
        <p:spPr>
          <a:xfrm>
            <a:off x="11015202" y="2716109"/>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Controlled Storage List</a:t>
            </a:r>
          </a:p>
        </p:txBody>
      </p:sp>
      <p:sp>
        <p:nvSpPr>
          <p:cNvPr id="93" name="Rectangle 92">
            <a:extLst>
              <a:ext uri="{FF2B5EF4-FFF2-40B4-BE49-F238E27FC236}">
                <a16:creationId xmlns:a16="http://schemas.microsoft.com/office/drawing/2014/main" id="{20C4420B-AAD2-47B3-B764-3EBB96240F77}"/>
              </a:ext>
            </a:extLst>
          </p:cNvPr>
          <p:cNvSpPr/>
          <p:nvPr/>
        </p:nvSpPr>
        <p:spPr>
          <a:xfrm>
            <a:off x="11015202" y="3153379"/>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Actions*</a:t>
            </a:r>
          </a:p>
        </p:txBody>
      </p:sp>
      <p:sp>
        <p:nvSpPr>
          <p:cNvPr id="94" name="Rectangle 93">
            <a:extLst>
              <a:ext uri="{FF2B5EF4-FFF2-40B4-BE49-F238E27FC236}">
                <a16:creationId xmlns:a16="http://schemas.microsoft.com/office/drawing/2014/main" id="{DC3B241A-E41F-4C35-9FBC-F81D6028F9C6}"/>
              </a:ext>
            </a:extLst>
          </p:cNvPr>
          <p:cNvSpPr/>
          <p:nvPr/>
        </p:nvSpPr>
        <p:spPr>
          <a:xfrm>
            <a:off x="9818043" y="1620183"/>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Staffing*</a:t>
            </a:r>
          </a:p>
        </p:txBody>
      </p:sp>
      <p:sp>
        <p:nvSpPr>
          <p:cNvPr id="96" name="Rectangle 95">
            <a:extLst>
              <a:ext uri="{FF2B5EF4-FFF2-40B4-BE49-F238E27FC236}">
                <a16:creationId xmlns:a16="http://schemas.microsoft.com/office/drawing/2014/main" id="{7B717492-355F-4DEE-A4E7-2186C98D1AC9}"/>
              </a:ext>
            </a:extLst>
          </p:cNvPr>
          <p:cNvSpPr/>
          <p:nvPr/>
        </p:nvSpPr>
        <p:spPr>
          <a:xfrm>
            <a:off x="7608972" y="5690078"/>
            <a:ext cx="1053545"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LCR RFAs</a:t>
            </a:r>
          </a:p>
        </p:txBody>
      </p:sp>
      <p:sp>
        <p:nvSpPr>
          <p:cNvPr id="97" name="Rectangle 96">
            <a:extLst>
              <a:ext uri="{FF2B5EF4-FFF2-40B4-BE49-F238E27FC236}">
                <a16:creationId xmlns:a16="http://schemas.microsoft.com/office/drawing/2014/main" id="{2BD9B47D-1F6F-4E42-BBE2-AD54A2A6A480}"/>
              </a:ext>
            </a:extLst>
          </p:cNvPr>
          <p:cNvSpPr/>
          <p:nvPr/>
        </p:nvSpPr>
        <p:spPr>
          <a:xfrm>
            <a:off x="9818043" y="2428989"/>
            <a:ext cx="1053545" cy="41589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Travel Support*</a:t>
            </a:r>
          </a:p>
        </p:txBody>
      </p:sp>
      <p:sp>
        <p:nvSpPr>
          <p:cNvPr id="16" name="Rectangle 15">
            <a:extLst>
              <a:ext uri="{FF2B5EF4-FFF2-40B4-BE49-F238E27FC236}">
                <a16:creationId xmlns:a16="http://schemas.microsoft.com/office/drawing/2014/main" id="{0C388315-F9C1-4366-A7ED-55B2E2A5D800}"/>
              </a:ext>
            </a:extLst>
          </p:cNvPr>
          <p:cNvSpPr/>
          <p:nvPr/>
        </p:nvSpPr>
        <p:spPr>
          <a:xfrm>
            <a:off x="10046520" y="6332321"/>
            <a:ext cx="1650131" cy="276999"/>
          </a:xfrm>
          <a:prstGeom prst="rect">
            <a:avLst/>
          </a:prstGeom>
        </p:spPr>
        <p:txBody>
          <a:bodyPr wrap="none">
            <a:spAutoFit/>
          </a:bodyPr>
          <a:lstStyle/>
          <a:p>
            <a:pPr algn="ctr"/>
            <a:r>
              <a:rPr lang="en-US" sz="1200" dirty="0"/>
              <a:t>*Indicates multiple lists</a:t>
            </a:r>
          </a:p>
        </p:txBody>
      </p:sp>
      <p:cxnSp>
        <p:nvCxnSpPr>
          <p:cNvPr id="98" name="Straight Arrow Connector 186">
            <a:extLst>
              <a:ext uri="{FF2B5EF4-FFF2-40B4-BE49-F238E27FC236}">
                <a16:creationId xmlns:a16="http://schemas.microsoft.com/office/drawing/2014/main" id="{D2150D78-DBCE-49C5-AD90-B9CED55B5DFF}"/>
              </a:ext>
            </a:extLst>
          </p:cNvPr>
          <p:cNvCxnSpPr>
            <a:cxnSpLocks/>
            <a:endCxn id="17" idx="1"/>
          </p:cNvCxnSpPr>
          <p:nvPr/>
        </p:nvCxnSpPr>
        <p:spPr>
          <a:xfrm flipV="1">
            <a:off x="9279196" y="385054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5934F3-79E3-4EAD-AA13-ED75C332C06B}"/>
              </a:ext>
            </a:extLst>
          </p:cNvPr>
          <p:cNvSpPr txBox="1"/>
          <p:nvPr/>
        </p:nvSpPr>
        <p:spPr>
          <a:xfrm>
            <a:off x="8918809" y="4043852"/>
            <a:ext cx="691215" cy="230832"/>
          </a:xfrm>
          <a:prstGeom prst="rect">
            <a:avLst/>
          </a:prstGeom>
          <a:noFill/>
        </p:spPr>
        <p:txBody>
          <a:bodyPr wrap="none" rtlCol="0">
            <a:spAutoFit/>
          </a:bodyPr>
          <a:lstStyle>
            <a:defPPr>
              <a:defRPr lang="en-US"/>
            </a:defPPr>
            <a:lvl1pPr>
              <a:defRPr sz="900" i="1"/>
            </a:lvl1pPr>
          </a:lstStyle>
          <a:p>
            <a:r>
              <a:rPr lang="en-US" dirty="0"/>
              <a:t>Many links</a:t>
            </a:r>
          </a:p>
        </p:txBody>
      </p:sp>
      <p:cxnSp>
        <p:nvCxnSpPr>
          <p:cNvPr id="103" name="Straight Arrow Connector 186">
            <a:extLst>
              <a:ext uri="{FF2B5EF4-FFF2-40B4-BE49-F238E27FC236}">
                <a16:creationId xmlns:a16="http://schemas.microsoft.com/office/drawing/2014/main" id="{EDC43165-7F38-45FC-9923-5A675EF50E2C}"/>
              </a:ext>
            </a:extLst>
          </p:cNvPr>
          <p:cNvCxnSpPr>
            <a:cxnSpLocks/>
            <a:stCxn id="178" idx="0"/>
            <a:endCxn id="171" idx="3"/>
          </p:cNvCxnSpPr>
          <p:nvPr/>
        </p:nvCxnSpPr>
        <p:spPr>
          <a:xfrm rot="16200000" flipH="1" flipV="1">
            <a:off x="5656425" y="1989390"/>
            <a:ext cx="487307" cy="1511846"/>
          </a:xfrm>
          <a:prstGeom prst="curvedConnector4">
            <a:avLst>
              <a:gd name="adj1" fmla="val -46911"/>
              <a:gd name="adj2" fmla="val 72433"/>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86">
            <a:extLst>
              <a:ext uri="{FF2B5EF4-FFF2-40B4-BE49-F238E27FC236}">
                <a16:creationId xmlns:a16="http://schemas.microsoft.com/office/drawing/2014/main" id="{144440F0-4028-450D-B1D8-BDEBD3254AD2}"/>
              </a:ext>
            </a:extLst>
          </p:cNvPr>
          <p:cNvCxnSpPr>
            <a:cxnSpLocks/>
            <a:stCxn id="171" idx="3"/>
            <a:endCxn id="172" idx="3"/>
          </p:cNvCxnSpPr>
          <p:nvPr/>
        </p:nvCxnSpPr>
        <p:spPr>
          <a:xfrm flipV="1">
            <a:off x="5144156" y="2110263"/>
            <a:ext cx="12700" cy="878704"/>
          </a:xfrm>
          <a:prstGeom prst="curvedConnector3">
            <a:avLst>
              <a:gd name="adj1" fmla="val 180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A1D5CBD6-AF6B-42DE-88BD-B3DB326152C7}"/>
              </a:ext>
            </a:extLst>
          </p:cNvPr>
          <p:cNvSpPr/>
          <p:nvPr/>
        </p:nvSpPr>
        <p:spPr>
          <a:xfrm>
            <a:off x="7524269" y="3195815"/>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Peer Reviews</a:t>
            </a:r>
          </a:p>
        </p:txBody>
      </p:sp>
      <p:cxnSp>
        <p:nvCxnSpPr>
          <p:cNvPr id="111" name="Straight Arrow Connector 186">
            <a:extLst>
              <a:ext uri="{FF2B5EF4-FFF2-40B4-BE49-F238E27FC236}">
                <a16:creationId xmlns:a16="http://schemas.microsoft.com/office/drawing/2014/main" id="{179F921D-DCD8-403F-8FCE-89D3FD3C3BC5}"/>
              </a:ext>
            </a:extLst>
          </p:cNvPr>
          <p:cNvCxnSpPr>
            <a:cxnSpLocks/>
            <a:stCxn id="109" idx="0"/>
            <a:endCxn id="178" idx="3"/>
          </p:cNvCxnSpPr>
          <p:nvPr/>
        </p:nvCxnSpPr>
        <p:spPr>
          <a:xfrm rot="16200000" flipV="1">
            <a:off x="7509171" y="2502421"/>
            <a:ext cx="518521" cy="868267"/>
          </a:xfrm>
          <a:prstGeom prst="curved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FC8E5FE8-75C8-4899-A74B-19558603E99C}"/>
              </a:ext>
            </a:extLst>
          </p:cNvPr>
          <p:cNvSpPr/>
          <p:nvPr/>
        </p:nvSpPr>
        <p:spPr>
          <a:xfrm>
            <a:off x="7593524" y="5399107"/>
            <a:ext cx="1084440"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Risks</a:t>
            </a:r>
          </a:p>
        </p:txBody>
      </p:sp>
      <p:cxnSp>
        <p:nvCxnSpPr>
          <p:cNvPr id="118" name="Straight Arrow Connector 186">
            <a:extLst>
              <a:ext uri="{FF2B5EF4-FFF2-40B4-BE49-F238E27FC236}">
                <a16:creationId xmlns:a16="http://schemas.microsoft.com/office/drawing/2014/main" id="{43558767-7F12-4036-947F-D814AF54FCD3}"/>
              </a:ext>
            </a:extLst>
          </p:cNvPr>
          <p:cNvCxnSpPr>
            <a:cxnSpLocks/>
            <a:stCxn id="33" idx="0"/>
            <a:endCxn id="171" idx="1"/>
          </p:cNvCxnSpPr>
          <p:nvPr/>
        </p:nvCxnSpPr>
        <p:spPr>
          <a:xfrm rot="5400000" flipH="1" flipV="1">
            <a:off x="3097152" y="3419876"/>
            <a:ext cx="1121322" cy="25950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8AA81F71-4493-4157-85E2-FA4CC0E66AD6}"/>
              </a:ext>
            </a:extLst>
          </p:cNvPr>
          <p:cNvSpPr/>
          <p:nvPr/>
        </p:nvSpPr>
        <p:spPr>
          <a:xfrm>
            <a:off x="7588259" y="4959546"/>
            <a:ext cx="1094970" cy="3830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Change Requests</a:t>
            </a:r>
          </a:p>
        </p:txBody>
      </p:sp>
      <p:sp>
        <p:nvSpPr>
          <p:cNvPr id="3" name="TextBox 2">
            <a:extLst>
              <a:ext uri="{FF2B5EF4-FFF2-40B4-BE49-F238E27FC236}">
                <a16:creationId xmlns:a16="http://schemas.microsoft.com/office/drawing/2014/main" id="{7CD0ED47-7069-4291-AA14-8D2A48E19F04}"/>
              </a:ext>
            </a:extLst>
          </p:cNvPr>
          <p:cNvSpPr txBox="1"/>
          <p:nvPr/>
        </p:nvSpPr>
        <p:spPr>
          <a:xfrm>
            <a:off x="10026282" y="5123089"/>
            <a:ext cx="1977840" cy="923330"/>
          </a:xfrm>
          <a:prstGeom prst="rect">
            <a:avLst/>
          </a:prstGeom>
          <a:noFill/>
        </p:spPr>
        <p:txBody>
          <a:bodyPr wrap="square" rtlCol="0">
            <a:spAutoFit/>
          </a:bodyPr>
          <a:lstStyle/>
          <a:p>
            <a:r>
              <a:rPr lang="en-US" dirty="0"/>
              <a:t>Representative – many more data types actually used</a:t>
            </a:r>
          </a:p>
        </p:txBody>
      </p:sp>
      <p:sp>
        <p:nvSpPr>
          <p:cNvPr id="73" name="Rectangle 72">
            <a:extLst>
              <a:ext uri="{FF2B5EF4-FFF2-40B4-BE49-F238E27FC236}">
                <a16:creationId xmlns:a16="http://schemas.microsoft.com/office/drawing/2014/main" id="{ADC63B04-C059-4E96-AA9D-54570064B972}"/>
              </a:ext>
            </a:extLst>
          </p:cNvPr>
          <p:cNvSpPr/>
          <p:nvPr/>
        </p:nvSpPr>
        <p:spPr>
          <a:xfrm>
            <a:off x="5977707" y="5560324"/>
            <a:ext cx="1356590" cy="35126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Run Matrix</a:t>
            </a:r>
          </a:p>
        </p:txBody>
      </p:sp>
      <p:cxnSp>
        <p:nvCxnSpPr>
          <p:cNvPr id="76" name="Straight Arrow Connector 186">
            <a:extLst>
              <a:ext uri="{FF2B5EF4-FFF2-40B4-BE49-F238E27FC236}">
                <a16:creationId xmlns:a16="http://schemas.microsoft.com/office/drawing/2014/main" id="{C091F09D-DBC0-4496-B161-D43A14C67036}"/>
              </a:ext>
            </a:extLst>
          </p:cNvPr>
          <p:cNvCxnSpPr>
            <a:cxnSpLocks/>
            <a:stCxn id="73" idx="0"/>
            <a:endCxn id="50" idx="2"/>
          </p:cNvCxnSpPr>
          <p:nvPr/>
        </p:nvCxnSpPr>
        <p:spPr>
          <a:xfrm rot="5400000" flipH="1" flipV="1">
            <a:off x="6007113" y="4911435"/>
            <a:ext cx="1297779" cy="1270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186">
            <a:extLst>
              <a:ext uri="{FF2B5EF4-FFF2-40B4-BE49-F238E27FC236}">
                <a16:creationId xmlns:a16="http://schemas.microsoft.com/office/drawing/2014/main" id="{0C534304-F542-4206-8485-DAF923A4383B}"/>
              </a:ext>
            </a:extLst>
          </p:cNvPr>
          <p:cNvCxnSpPr>
            <a:cxnSpLocks/>
            <a:stCxn id="73" idx="0"/>
            <a:endCxn id="80" idx="2"/>
          </p:cNvCxnSpPr>
          <p:nvPr/>
        </p:nvCxnSpPr>
        <p:spPr>
          <a:xfrm rot="5400000" flipH="1" flipV="1">
            <a:off x="6680386" y="4816910"/>
            <a:ext cx="719030" cy="767799"/>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lgn="r"/>
            <a:fld id="{BAC68631-49B9-46F1-A148-37BD30A9C690}" type="slidenum">
              <a:rPr lang="en-US" smtClean="0"/>
              <a:pPr algn="r"/>
              <a:t>10</a:t>
            </a:fld>
            <a:endParaRPr lang="en-US" dirty="0"/>
          </a:p>
        </p:txBody>
      </p:sp>
      <p:sp>
        <p:nvSpPr>
          <p:cNvPr id="95" name="Rectangle 94">
            <a:extLst>
              <a:ext uri="{FF2B5EF4-FFF2-40B4-BE49-F238E27FC236}">
                <a16:creationId xmlns:a16="http://schemas.microsoft.com/office/drawing/2014/main" id="{A0DBC4E4-0418-4182-846D-E9D42FCA86DA}"/>
              </a:ext>
            </a:extLst>
          </p:cNvPr>
          <p:cNvSpPr/>
          <p:nvPr/>
        </p:nvSpPr>
        <p:spPr>
          <a:xfrm>
            <a:off x="9818043" y="2936685"/>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Issues</a:t>
            </a:r>
          </a:p>
        </p:txBody>
      </p:sp>
      <p:sp>
        <p:nvSpPr>
          <p:cNvPr id="99" name="Rectangle 98">
            <a:extLst>
              <a:ext uri="{FF2B5EF4-FFF2-40B4-BE49-F238E27FC236}">
                <a16:creationId xmlns:a16="http://schemas.microsoft.com/office/drawing/2014/main" id="{155FBEA3-AD8C-43AF-90CE-F58EC967FF06}"/>
              </a:ext>
            </a:extLst>
          </p:cNvPr>
          <p:cNvSpPr/>
          <p:nvPr/>
        </p:nvSpPr>
        <p:spPr>
          <a:xfrm>
            <a:off x="9818043" y="3302423"/>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News Items</a:t>
            </a:r>
          </a:p>
        </p:txBody>
      </p:sp>
      <p:sp>
        <p:nvSpPr>
          <p:cNvPr id="100" name="Rectangle 99">
            <a:extLst>
              <a:ext uri="{FF2B5EF4-FFF2-40B4-BE49-F238E27FC236}">
                <a16:creationId xmlns:a16="http://schemas.microsoft.com/office/drawing/2014/main" id="{7018AB25-2E16-4252-B493-1DC521E736E1}"/>
              </a:ext>
            </a:extLst>
          </p:cNvPr>
          <p:cNvSpPr/>
          <p:nvPr/>
        </p:nvSpPr>
        <p:spPr>
          <a:xfrm>
            <a:off x="9818043" y="3668161"/>
            <a:ext cx="1053545" cy="3269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Public Affairs Items</a:t>
            </a:r>
          </a:p>
        </p:txBody>
      </p:sp>
      <p:sp>
        <p:nvSpPr>
          <p:cNvPr id="101" name="Rectangle 100">
            <a:extLst>
              <a:ext uri="{FF2B5EF4-FFF2-40B4-BE49-F238E27FC236}">
                <a16:creationId xmlns:a16="http://schemas.microsoft.com/office/drawing/2014/main" id="{147643BC-0DCC-4E59-86C1-919C290DA476}"/>
              </a:ext>
            </a:extLst>
          </p:cNvPr>
          <p:cNvSpPr/>
          <p:nvPr/>
        </p:nvSpPr>
        <p:spPr>
          <a:xfrm>
            <a:off x="9816714" y="408691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102" name="Rectangle 101">
            <a:extLst>
              <a:ext uri="{FF2B5EF4-FFF2-40B4-BE49-F238E27FC236}">
                <a16:creationId xmlns:a16="http://schemas.microsoft.com/office/drawing/2014/main" id="{1D7AF3EA-F7AD-42AB-851D-B2FCBFFC6D9F}"/>
              </a:ext>
            </a:extLst>
          </p:cNvPr>
          <p:cNvSpPr/>
          <p:nvPr/>
        </p:nvSpPr>
        <p:spPr>
          <a:xfrm>
            <a:off x="11015202" y="365788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Milestones*</a:t>
            </a:r>
          </a:p>
        </p:txBody>
      </p:sp>
      <p:cxnSp>
        <p:nvCxnSpPr>
          <p:cNvPr id="104" name="Straight Arrow Connector 186">
            <a:extLst>
              <a:ext uri="{FF2B5EF4-FFF2-40B4-BE49-F238E27FC236}">
                <a16:creationId xmlns:a16="http://schemas.microsoft.com/office/drawing/2014/main" id="{C6670D7F-0102-4E64-BD38-6BA9C2AA22AA}"/>
              </a:ext>
            </a:extLst>
          </p:cNvPr>
          <p:cNvCxnSpPr>
            <a:cxnSpLocks/>
          </p:cNvCxnSpPr>
          <p:nvPr/>
        </p:nvCxnSpPr>
        <p:spPr>
          <a:xfrm flipV="1">
            <a:off x="9421758" y="3002963"/>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86">
            <a:extLst>
              <a:ext uri="{FF2B5EF4-FFF2-40B4-BE49-F238E27FC236}">
                <a16:creationId xmlns:a16="http://schemas.microsoft.com/office/drawing/2014/main" id="{D50321D4-FCFE-4AF8-A772-F1F853B8DE5B}"/>
              </a:ext>
            </a:extLst>
          </p:cNvPr>
          <p:cNvCxnSpPr>
            <a:cxnSpLocks/>
          </p:cNvCxnSpPr>
          <p:nvPr/>
        </p:nvCxnSpPr>
        <p:spPr>
          <a:xfrm flipV="1">
            <a:off x="9447632" y="3483828"/>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86">
            <a:extLst>
              <a:ext uri="{FF2B5EF4-FFF2-40B4-BE49-F238E27FC236}">
                <a16:creationId xmlns:a16="http://schemas.microsoft.com/office/drawing/2014/main" id="{8433063A-71F0-4924-A6B3-04C0B7C386D2}"/>
              </a:ext>
            </a:extLst>
          </p:cNvPr>
          <p:cNvCxnSpPr>
            <a:cxnSpLocks/>
          </p:cNvCxnSpPr>
          <p:nvPr/>
        </p:nvCxnSpPr>
        <p:spPr>
          <a:xfrm flipV="1">
            <a:off x="9382196" y="253533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86">
            <a:extLst>
              <a:ext uri="{FF2B5EF4-FFF2-40B4-BE49-F238E27FC236}">
                <a16:creationId xmlns:a16="http://schemas.microsoft.com/office/drawing/2014/main" id="{22FAFB6D-E400-44AC-B828-A43E96A70D30}"/>
              </a:ext>
            </a:extLst>
          </p:cNvPr>
          <p:cNvCxnSpPr>
            <a:cxnSpLocks/>
          </p:cNvCxnSpPr>
          <p:nvPr/>
        </p:nvCxnSpPr>
        <p:spPr>
          <a:xfrm flipV="1">
            <a:off x="9421758" y="184493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86">
            <a:extLst>
              <a:ext uri="{FF2B5EF4-FFF2-40B4-BE49-F238E27FC236}">
                <a16:creationId xmlns:a16="http://schemas.microsoft.com/office/drawing/2014/main" id="{6AC67CAC-718E-4EEB-9FDD-51253628B18D}"/>
              </a:ext>
            </a:extLst>
          </p:cNvPr>
          <p:cNvCxnSpPr>
            <a:cxnSpLocks/>
          </p:cNvCxnSpPr>
          <p:nvPr/>
        </p:nvCxnSpPr>
        <p:spPr>
          <a:xfrm flipV="1">
            <a:off x="9395476" y="219274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16B3ECF2-D6BE-49AE-B6FE-BCC7F0AF15D1}"/>
              </a:ext>
            </a:extLst>
          </p:cNvPr>
          <p:cNvSpPr/>
          <p:nvPr/>
        </p:nvSpPr>
        <p:spPr>
          <a:xfrm>
            <a:off x="11011746" y="4118839"/>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Documents</a:t>
            </a:r>
          </a:p>
        </p:txBody>
      </p:sp>
    </p:spTree>
    <p:extLst>
      <p:ext uri="{BB962C8B-B14F-4D97-AF65-F5344CB8AC3E}">
        <p14:creationId xmlns:p14="http://schemas.microsoft.com/office/powerpoint/2010/main" val="2952919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l="16339" t="30108" r="3215" b="4355"/>
          <a:stretch/>
        </p:blipFill>
        <p:spPr>
          <a:xfrm>
            <a:off x="5584372" y="2623457"/>
            <a:ext cx="6139543" cy="3884062"/>
          </a:xfrm>
          <a:prstGeom prst="rect">
            <a:avLst/>
          </a:prstGeom>
          <a:ln>
            <a:solidFill>
              <a:schemeClr val="tx1"/>
            </a:solidFill>
          </a:ln>
        </p:spPr>
      </p:pic>
      <p:sp>
        <p:nvSpPr>
          <p:cNvPr id="2" name="Title 1">
            <a:extLst>
              <a:ext uri="{FF2B5EF4-FFF2-40B4-BE49-F238E27FC236}">
                <a16:creationId xmlns:a16="http://schemas.microsoft.com/office/drawing/2014/main" id="{931A60E5-2825-49FF-801F-3AE398E29AF3}"/>
              </a:ext>
            </a:extLst>
          </p:cNvPr>
          <p:cNvSpPr>
            <a:spLocks noGrp="1"/>
          </p:cNvSpPr>
          <p:nvPr>
            <p:ph type="title"/>
          </p:nvPr>
        </p:nvSpPr>
        <p:spPr/>
        <p:txBody>
          <a:bodyPr>
            <a:normAutofit/>
          </a:bodyPr>
          <a:lstStyle/>
          <a:p>
            <a:r>
              <a:rPr lang="en-US" dirty="0"/>
              <a:t>Data-Centric SE&amp;I &amp; PM Collaborative Environment</a:t>
            </a:r>
          </a:p>
        </p:txBody>
      </p:sp>
      <p:pic>
        <p:nvPicPr>
          <p:cNvPr id="8" name="Picture 7">
            <a:extLst>
              <a:ext uri="{FF2B5EF4-FFF2-40B4-BE49-F238E27FC236}">
                <a16:creationId xmlns:a16="http://schemas.microsoft.com/office/drawing/2014/main" id="{72A58B54-5CE7-4C9C-A928-803CE01E9CC3}"/>
              </a:ext>
            </a:extLst>
          </p:cNvPr>
          <p:cNvPicPr>
            <a:picLocks noChangeAspect="1"/>
          </p:cNvPicPr>
          <p:nvPr/>
        </p:nvPicPr>
        <p:blipFill>
          <a:blip r:embed="rId3"/>
          <a:stretch>
            <a:fillRect/>
          </a:stretch>
        </p:blipFill>
        <p:spPr>
          <a:xfrm>
            <a:off x="419458" y="2039132"/>
            <a:ext cx="2279940" cy="4575713"/>
          </a:xfrm>
          <a:prstGeom prst="rect">
            <a:avLst/>
          </a:prstGeom>
        </p:spPr>
      </p:pic>
      <p:pic>
        <p:nvPicPr>
          <p:cNvPr id="9" name="Picture 8">
            <a:extLst>
              <a:ext uri="{FF2B5EF4-FFF2-40B4-BE49-F238E27FC236}">
                <a16:creationId xmlns:a16="http://schemas.microsoft.com/office/drawing/2014/main" id="{08E6F68F-5585-44A0-BF65-CBE57D02A819}"/>
              </a:ext>
            </a:extLst>
          </p:cNvPr>
          <p:cNvPicPr>
            <a:picLocks noChangeAspect="1"/>
          </p:cNvPicPr>
          <p:nvPr/>
        </p:nvPicPr>
        <p:blipFill>
          <a:blip r:embed="rId4"/>
          <a:stretch>
            <a:fillRect/>
          </a:stretch>
        </p:blipFill>
        <p:spPr>
          <a:xfrm>
            <a:off x="2463246" y="2266051"/>
            <a:ext cx="2651380" cy="4193429"/>
          </a:xfrm>
          <a:prstGeom prst="rect">
            <a:avLst/>
          </a:prstGeom>
        </p:spPr>
      </p:pic>
      <p:sp>
        <p:nvSpPr>
          <p:cNvPr id="10" name="TextBox 9">
            <a:extLst>
              <a:ext uri="{FF2B5EF4-FFF2-40B4-BE49-F238E27FC236}">
                <a16:creationId xmlns:a16="http://schemas.microsoft.com/office/drawing/2014/main" id="{6C2432C6-C959-480B-A654-5231ADDC9A18}"/>
              </a:ext>
            </a:extLst>
          </p:cNvPr>
          <p:cNvSpPr txBox="1"/>
          <p:nvPr/>
        </p:nvSpPr>
        <p:spPr>
          <a:xfrm>
            <a:off x="1065320" y="1472018"/>
            <a:ext cx="4509857" cy="1077218"/>
          </a:xfrm>
          <a:prstGeom prst="rect">
            <a:avLst/>
          </a:prstGeom>
          <a:solidFill>
            <a:schemeClr val="accent1">
              <a:lumMod val="40000"/>
              <a:lumOff val="60000"/>
            </a:schemeClr>
          </a:solidFill>
        </p:spPr>
        <p:txBody>
          <a:bodyPr wrap="square" rtlCol="0">
            <a:spAutoFit/>
          </a:bodyPr>
          <a:lstStyle/>
          <a:p>
            <a:pPr algn="ctr"/>
            <a:r>
              <a:rPr lang="en-US" sz="1600" dirty="0"/>
              <a:t>Typical file server data management schema degrades towards more chaos over time (entropy).</a:t>
            </a:r>
          </a:p>
          <a:p>
            <a:pPr algn="ctr"/>
            <a:r>
              <a:rPr lang="en-US" sz="1600" dirty="0"/>
              <a:t>Documents are a limited and only represent a fixed selection of data items. </a:t>
            </a:r>
          </a:p>
        </p:txBody>
      </p:sp>
      <p:sp>
        <p:nvSpPr>
          <p:cNvPr id="11" name="TextBox 10">
            <a:extLst>
              <a:ext uri="{FF2B5EF4-FFF2-40B4-BE49-F238E27FC236}">
                <a16:creationId xmlns:a16="http://schemas.microsoft.com/office/drawing/2014/main" id="{6C2432C6-C959-480B-A654-5231ADDC9A18}"/>
              </a:ext>
            </a:extLst>
          </p:cNvPr>
          <p:cNvSpPr txBox="1"/>
          <p:nvPr/>
        </p:nvSpPr>
        <p:spPr>
          <a:xfrm>
            <a:off x="6764783" y="1473497"/>
            <a:ext cx="3783367" cy="1077218"/>
          </a:xfrm>
          <a:prstGeom prst="rect">
            <a:avLst/>
          </a:prstGeom>
          <a:solidFill>
            <a:schemeClr val="accent1">
              <a:lumMod val="40000"/>
              <a:lumOff val="60000"/>
            </a:schemeClr>
          </a:solidFill>
        </p:spPr>
        <p:txBody>
          <a:bodyPr wrap="square" rtlCol="0">
            <a:spAutoFit/>
          </a:bodyPr>
          <a:lstStyle/>
          <a:p>
            <a:pPr algn="ctr"/>
            <a:r>
              <a:rPr lang="en-US" sz="1600" dirty="0"/>
              <a:t>SharePoint lists take advantage of “metadata” – the principle that every data item has multiple fields, uses, and relationships to other data items </a:t>
            </a:r>
          </a:p>
        </p:txBody>
      </p:sp>
      <p:sp>
        <p:nvSpPr>
          <p:cNvPr id="22" name="Slide Number Placeholder 21"/>
          <p:cNvSpPr>
            <a:spLocks noGrp="1"/>
          </p:cNvSpPr>
          <p:nvPr>
            <p:ph type="sldNum" sz="quarter" idx="12"/>
          </p:nvPr>
        </p:nvSpPr>
        <p:spPr/>
        <p:txBody>
          <a:bodyPr/>
          <a:lstStyle/>
          <a:p>
            <a:fld id="{B15726EE-33C6-4ECB-931B-A760BBF8EBB9}" type="slidenum">
              <a:rPr lang="en-US" smtClean="0"/>
              <a:t>11</a:t>
            </a:fld>
            <a:endParaRPr lang="en-US"/>
          </a:p>
        </p:txBody>
      </p:sp>
    </p:spTree>
    <p:extLst>
      <p:ext uri="{BB962C8B-B14F-4D97-AF65-F5344CB8AC3E}">
        <p14:creationId xmlns:p14="http://schemas.microsoft.com/office/powerpoint/2010/main" val="3905994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Significant Levels of Collaboration Provided by SharePoint Depending on Deployment Approach</a:t>
            </a:r>
          </a:p>
        </p:txBody>
      </p:sp>
      <p:sp>
        <p:nvSpPr>
          <p:cNvPr id="4" name="Slide Number Placeholder 3"/>
          <p:cNvSpPr>
            <a:spLocks noGrp="1"/>
          </p:cNvSpPr>
          <p:nvPr>
            <p:ph type="sldNum" sz="quarter" idx="12"/>
          </p:nvPr>
        </p:nvSpPr>
        <p:spPr/>
        <p:txBody>
          <a:bodyPr/>
          <a:lstStyle/>
          <a:p>
            <a:fld id="{B15726EE-33C6-4ECB-931B-A760BBF8EBB9}" type="slidenum">
              <a:rPr lang="en-US" smtClean="0"/>
              <a:t>12</a:t>
            </a:fld>
            <a:endParaRPr lang="en-US"/>
          </a:p>
        </p:txBody>
      </p:sp>
      <p:graphicFrame>
        <p:nvGraphicFramePr>
          <p:cNvPr id="6" name="Diagram 5"/>
          <p:cNvGraphicFramePr/>
          <p:nvPr>
            <p:extLst/>
          </p:nvPr>
        </p:nvGraphicFramePr>
        <p:xfrm>
          <a:off x="3008451" y="1294773"/>
          <a:ext cx="682134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own Arrow 8"/>
          <p:cNvSpPr/>
          <p:nvPr/>
        </p:nvSpPr>
        <p:spPr>
          <a:xfrm>
            <a:off x="11225814" y="1284938"/>
            <a:ext cx="612559" cy="5291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5019889" y="1755031"/>
            <a:ext cx="225668" cy="736584"/>
            <a:chOff x="10715348" y="2129813"/>
            <a:chExt cx="884132" cy="2885809"/>
          </a:xfrm>
        </p:grpSpPr>
        <p:sp>
          <p:nvSpPr>
            <p:cNvPr id="11" name="Oval 10"/>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1" idx="4"/>
              <a:endCxn id="22"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10893037" y="4005472"/>
              <a:ext cx="640678" cy="1010150"/>
              <a:chOff x="10946167" y="4032105"/>
              <a:chExt cx="489752" cy="772194"/>
            </a:xfrm>
          </p:grpSpPr>
          <p:cxnSp>
            <p:nvCxnSpPr>
              <p:cNvPr id="38" name="Straight Connector 37"/>
              <p:cNvCxnSpPr>
                <a:stCxn id="22"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p:cNvGrpSpPr/>
          <p:nvPr/>
        </p:nvGrpSpPr>
        <p:grpSpPr>
          <a:xfrm>
            <a:off x="4030767" y="2860089"/>
            <a:ext cx="225668" cy="736584"/>
            <a:chOff x="10715348" y="2129813"/>
            <a:chExt cx="884132" cy="2885809"/>
          </a:xfrm>
        </p:grpSpPr>
        <p:sp>
          <p:nvSpPr>
            <p:cNvPr id="45" name="Oval 4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a:stCxn id="45" idx="4"/>
              <a:endCxn id="4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10893037" y="4005472"/>
              <a:ext cx="640678" cy="1010150"/>
              <a:chOff x="10946167" y="4032105"/>
              <a:chExt cx="489752" cy="772194"/>
            </a:xfrm>
          </p:grpSpPr>
          <p:cxnSp>
            <p:nvCxnSpPr>
              <p:cNvPr id="51" name="Straight Connector 50"/>
              <p:cNvCxnSpPr>
                <a:stCxn id="4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4183167" y="3012489"/>
            <a:ext cx="225668" cy="736584"/>
            <a:chOff x="10715348" y="2129813"/>
            <a:chExt cx="884132" cy="2885809"/>
          </a:xfrm>
        </p:grpSpPr>
        <p:sp>
          <p:nvSpPr>
            <p:cNvPr id="55" name="Oval 5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4"/>
              <a:endCxn id="5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10893037" y="4005472"/>
              <a:ext cx="640678" cy="1010150"/>
              <a:chOff x="10946167" y="4032105"/>
              <a:chExt cx="489752" cy="772194"/>
            </a:xfrm>
          </p:grpSpPr>
          <p:cxnSp>
            <p:nvCxnSpPr>
              <p:cNvPr id="61" name="Straight Connector 60"/>
              <p:cNvCxnSpPr>
                <a:stCxn id="5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a:off x="4371078" y="2871926"/>
            <a:ext cx="225668" cy="736584"/>
            <a:chOff x="10715348" y="2129813"/>
            <a:chExt cx="884132" cy="2885809"/>
          </a:xfrm>
        </p:grpSpPr>
        <p:sp>
          <p:nvSpPr>
            <p:cNvPr id="65" name="Oval 6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a:stCxn id="65" idx="4"/>
              <a:endCxn id="6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10893037" y="4005472"/>
              <a:ext cx="640678" cy="1010150"/>
              <a:chOff x="10946167" y="4032105"/>
              <a:chExt cx="489752" cy="772194"/>
            </a:xfrm>
          </p:grpSpPr>
          <p:cxnSp>
            <p:nvCxnSpPr>
              <p:cNvPr id="71" name="Straight Connector 70"/>
              <p:cNvCxnSpPr>
                <a:stCxn id="6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4" name="Group 73"/>
          <p:cNvGrpSpPr/>
          <p:nvPr/>
        </p:nvGrpSpPr>
        <p:grpSpPr>
          <a:xfrm>
            <a:off x="2775529" y="4247859"/>
            <a:ext cx="225668" cy="736584"/>
            <a:chOff x="10715348" y="2129813"/>
            <a:chExt cx="884132" cy="2885809"/>
          </a:xfrm>
        </p:grpSpPr>
        <p:sp>
          <p:nvSpPr>
            <p:cNvPr id="75" name="Oval 7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stCxn id="75" idx="4"/>
              <a:endCxn id="7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10893037" y="4005472"/>
              <a:ext cx="640678" cy="1010150"/>
              <a:chOff x="10946167" y="4032105"/>
              <a:chExt cx="489752" cy="772194"/>
            </a:xfrm>
          </p:grpSpPr>
          <p:cxnSp>
            <p:nvCxnSpPr>
              <p:cNvPr id="81" name="Straight Connector 80"/>
              <p:cNvCxnSpPr>
                <a:stCxn id="7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4" name="Group 83"/>
          <p:cNvGrpSpPr/>
          <p:nvPr/>
        </p:nvGrpSpPr>
        <p:grpSpPr>
          <a:xfrm>
            <a:off x="2927929" y="4400259"/>
            <a:ext cx="225668" cy="736584"/>
            <a:chOff x="10715348" y="2129813"/>
            <a:chExt cx="884132" cy="2885809"/>
          </a:xfrm>
        </p:grpSpPr>
        <p:sp>
          <p:nvSpPr>
            <p:cNvPr id="85" name="Oval 8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a:stCxn id="85" idx="4"/>
              <a:endCxn id="8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10893037" y="4005472"/>
              <a:ext cx="640678" cy="1010150"/>
              <a:chOff x="10946167" y="4032105"/>
              <a:chExt cx="489752" cy="772194"/>
            </a:xfrm>
          </p:grpSpPr>
          <p:cxnSp>
            <p:nvCxnSpPr>
              <p:cNvPr id="91" name="Straight Connector 90"/>
              <p:cNvCxnSpPr>
                <a:stCxn id="8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p:nvPr/>
        </p:nvGrpSpPr>
        <p:grpSpPr>
          <a:xfrm>
            <a:off x="3115840" y="4259696"/>
            <a:ext cx="225668" cy="736584"/>
            <a:chOff x="10715348" y="2129813"/>
            <a:chExt cx="884132" cy="2885809"/>
          </a:xfrm>
        </p:grpSpPr>
        <p:sp>
          <p:nvSpPr>
            <p:cNvPr id="95" name="Oval 9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a:stCxn id="95" idx="4"/>
              <a:endCxn id="9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10893037" y="4005472"/>
              <a:ext cx="640678" cy="1010150"/>
              <a:chOff x="10946167" y="4032105"/>
              <a:chExt cx="489752" cy="772194"/>
            </a:xfrm>
          </p:grpSpPr>
          <p:cxnSp>
            <p:nvCxnSpPr>
              <p:cNvPr id="101" name="Straight Connector 100"/>
              <p:cNvCxnSpPr>
                <a:stCxn id="9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4" name="Group 103"/>
          <p:cNvGrpSpPr/>
          <p:nvPr/>
        </p:nvGrpSpPr>
        <p:grpSpPr>
          <a:xfrm>
            <a:off x="3336302" y="4293727"/>
            <a:ext cx="225668" cy="736584"/>
            <a:chOff x="10715348" y="2129813"/>
            <a:chExt cx="884132" cy="2885809"/>
          </a:xfrm>
        </p:grpSpPr>
        <p:sp>
          <p:nvSpPr>
            <p:cNvPr id="105" name="Oval 10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a:stCxn id="105" idx="4"/>
              <a:endCxn id="10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10893037" y="4005472"/>
              <a:ext cx="640678" cy="1010150"/>
              <a:chOff x="10946167" y="4032105"/>
              <a:chExt cx="489752" cy="772194"/>
            </a:xfrm>
          </p:grpSpPr>
          <p:cxnSp>
            <p:nvCxnSpPr>
              <p:cNvPr id="111" name="Straight Connector 110"/>
              <p:cNvCxnSpPr>
                <a:stCxn id="10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4" name="Group 113"/>
          <p:cNvGrpSpPr/>
          <p:nvPr/>
        </p:nvGrpSpPr>
        <p:grpSpPr>
          <a:xfrm>
            <a:off x="3488702" y="4446127"/>
            <a:ext cx="225668" cy="736584"/>
            <a:chOff x="10715348" y="2129813"/>
            <a:chExt cx="884132" cy="2885809"/>
          </a:xfrm>
        </p:grpSpPr>
        <p:sp>
          <p:nvSpPr>
            <p:cNvPr id="115" name="Oval 11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p:cNvCxnSpPr>
              <a:stCxn id="115" idx="4"/>
              <a:endCxn id="11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10893037" y="4005472"/>
              <a:ext cx="640678" cy="1010150"/>
              <a:chOff x="10946167" y="4032105"/>
              <a:chExt cx="489752" cy="772194"/>
            </a:xfrm>
          </p:grpSpPr>
          <p:cxnSp>
            <p:nvCxnSpPr>
              <p:cNvPr id="121" name="Straight Connector 120"/>
              <p:cNvCxnSpPr>
                <a:stCxn id="11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3676613" y="4305564"/>
            <a:ext cx="225668" cy="736584"/>
            <a:chOff x="10715348" y="2129813"/>
            <a:chExt cx="884132" cy="2885809"/>
          </a:xfrm>
        </p:grpSpPr>
        <p:sp>
          <p:nvSpPr>
            <p:cNvPr id="125" name="Oval 12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p:cNvCxnSpPr>
              <a:stCxn id="125" idx="4"/>
              <a:endCxn id="12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10893037" y="4005472"/>
              <a:ext cx="640678" cy="1010150"/>
              <a:chOff x="10946167" y="4032105"/>
              <a:chExt cx="489752" cy="772194"/>
            </a:xfrm>
          </p:grpSpPr>
          <p:cxnSp>
            <p:nvCxnSpPr>
              <p:cNvPr id="131" name="Straight Connector 130"/>
              <p:cNvCxnSpPr>
                <a:stCxn id="12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4" name="Group 133"/>
          <p:cNvGrpSpPr/>
          <p:nvPr/>
        </p:nvGrpSpPr>
        <p:grpSpPr>
          <a:xfrm>
            <a:off x="305106" y="5574013"/>
            <a:ext cx="225668" cy="736584"/>
            <a:chOff x="10715348" y="2129813"/>
            <a:chExt cx="884132" cy="2885809"/>
          </a:xfrm>
        </p:grpSpPr>
        <p:sp>
          <p:nvSpPr>
            <p:cNvPr id="135" name="Oval 13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p:cNvCxnSpPr>
              <a:stCxn id="135" idx="4"/>
              <a:endCxn id="13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a:off x="10893037" y="4005472"/>
              <a:ext cx="640678" cy="1010150"/>
              <a:chOff x="10946167" y="4032105"/>
              <a:chExt cx="489752" cy="772194"/>
            </a:xfrm>
          </p:grpSpPr>
          <p:cxnSp>
            <p:nvCxnSpPr>
              <p:cNvPr id="141" name="Straight Connector 140"/>
              <p:cNvCxnSpPr>
                <a:stCxn id="13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4" name="Group 143"/>
          <p:cNvGrpSpPr/>
          <p:nvPr/>
        </p:nvGrpSpPr>
        <p:grpSpPr>
          <a:xfrm>
            <a:off x="457506" y="5726413"/>
            <a:ext cx="225668" cy="736584"/>
            <a:chOff x="10715348" y="2129813"/>
            <a:chExt cx="884132" cy="2885809"/>
          </a:xfrm>
        </p:grpSpPr>
        <p:sp>
          <p:nvSpPr>
            <p:cNvPr id="145" name="Oval 14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p:cNvCxnSpPr>
              <a:stCxn id="145" idx="4"/>
              <a:endCxn id="14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p:cNvGrpSpPr/>
            <p:nvPr/>
          </p:nvGrpSpPr>
          <p:grpSpPr>
            <a:xfrm>
              <a:off x="10893037" y="4005472"/>
              <a:ext cx="640678" cy="1010150"/>
              <a:chOff x="10946167" y="4032105"/>
              <a:chExt cx="489752" cy="772194"/>
            </a:xfrm>
          </p:grpSpPr>
          <p:cxnSp>
            <p:nvCxnSpPr>
              <p:cNvPr id="151" name="Straight Connector 150"/>
              <p:cNvCxnSpPr>
                <a:stCxn id="14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4" name="Group 153"/>
          <p:cNvGrpSpPr/>
          <p:nvPr/>
        </p:nvGrpSpPr>
        <p:grpSpPr>
          <a:xfrm>
            <a:off x="645417" y="5585850"/>
            <a:ext cx="225668" cy="736584"/>
            <a:chOff x="10715348" y="2129813"/>
            <a:chExt cx="884132" cy="2885809"/>
          </a:xfrm>
        </p:grpSpPr>
        <p:sp>
          <p:nvSpPr>
            <p:cNvPr id="155" name="Oval 15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p:cNvCxnSpPr>
              <a:stCxn id="155" idx="4"/>
              <a:endCxn id="15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Oval 15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p:cNvGrpSpPr/>
            <p:nvPr/>
          </p:nvGrpSpPr>
          <p:grpSpPr>
            <a:xfrm>
              <a:off x="10893037" y="4005472"/>
              <a:ext cx="640678" cy="1010150"/>
              <a:chOff x="10946167" y="4032105"/>
              <a:chExt cx="489752" cy="772194"/>
            </a:xfrm>
          </p:grpSpPr>
          <p:cxnSp>
            <p:nvCxnSpPr>
              <p:cNvPr id="161" name="Straight Connector 160"/>
              <p:cNvCxnSpPr>
                <a:stCxn id="15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4" name="Group 163"/>
          <p:cNvGrpSpPr/>
          <p:nvPr/>
        </p:nvGrpSpPr>
        <p:grpSpPr>
          <a:xfrm>
            <a:off x="865879" y="5619881"/>
            <a:ext cx="225668" cy="736584"/>
            <a:chOff x="10715348" y="2129813"/>
            <a:chExt cx="884132" cy="2885809"/>
          </a:xfrm>
        </p:grpSpPr>
        <p:sp>
          <p:nvSpPr>
            <p:cNvPr id="165" name="Oval 16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a:stCxn id="165" idx="4"/>
              <a:endCxn id="16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6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6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p:cNvGrpSpPr/>
            <p:nvPr/>
          </p:nvGrpSpPr>
          <p:grpSpPr>
            <a:xfrm>
              <a:off x="10893037" y="4005472"/>
              <a:ext cx="640678" cy="1010150"/>
              <a:chOff x="10946167" y="4032105"/>
              <a:chExt cx="489752" cy="772194"/>
            </a:xfrm>
          </p:grpSpPr>
          <p:cxnSp>
            <p:nvCxnSpPr>
              <p:cNvPr id="171" name="Straight Connector 170"/>
              <p:cNvCxnSpPr>
                <a:stCxn id="16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4" name="Group 173"/>
          <p:cNvGrpSpPr/>
          <p:nvPr/>
        </p:nvGrpSpPr>
        <p:grpSpPr>
          <a:xfrm>
            <a:off x="1018279" y="5772281"/>
            <a:ext cx="225668" cy="736584"/>
            <a:chOff x="10715348" y="2129813"/>
            <a:chExt cx="884132" cy="2885809"/>
          </a:xfrm>
        </p:grpSpPr>
        <p:sp>
          <p:nvSpPr>
            <p:cNvPr id="175" name="Oval 17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a:stCxn id="175" idx="4"/>
              <a:endCxn id="17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Oval 17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17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p:cNvGrpSpPr/>
            <p:nvPr/>
          </p:nvGrpSpPr>
          <p:grpSpPr>
            <a:xfrm>
              <a:off x="10893037" y="4005472"/>
              <a:ext cx="640678" cy="1010150"/>
              <a:chOff x="10946167" y="4032105"/>
              <a:chExt cx="489752" cy="772194"/>
            </a:xfrm>
          </p:grpSpPr>
          <p:cxnSp>
            <p:nvCxnSpPr>
              <p:cNvPr id="181" name="Straight Connector 180"/>
              <p:cNvCxnSpPr>
                <a:stCxn id="17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84" name="Group 183"/>
          <p:cNvGrpSpPr/>
          <p:nvPr/>
        </p:nvGrpSpPr>
        <p:grpSpPr>
          <a:xfrm>
            <a:off x="1206190" y="5631718"/>
            <a:ext cx="225668" cy="736584"/>
            <a:chOff x="10715348" y="2129813"/>
            <a:chExt cx="884132" cy="2885809"/>
          </a:xfrm>
        </p:grpSpPr>
        <p:sp>
          <p:nvSpPr>
            <p:cNvPr id="185" name="Oval 18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Connector 185"/>
            <p:cNvCxnSpPr>
              <a:stCxn id="185" idx="4"/>
              <a:endCxn id="18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Oval 18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18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p:cNvGrpSpPr/>
            <p:nvPr/>
          </p:nvGrpSpPr>
          <p:grpSpPr>
            <a:xfrm>
              <a:off x="10893037" y="4005472"/>
              <a:ext cx="640678" cy="1010150"/>
              <a:chOff x="10946167" y="4032105"/>
              <a:chExt cx="489752" cy="772194"/>
            </a:xfrm>
          </p:grpSpPr>
          <p:cxnSp>
            <p:nvCxnSpPr>
              <p:cNvPr id="191" name="Straight Connector 190"/>
              <p:cNvCxnSpPr>
                <a:stCxn id="18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94" name="Group 193"/>
          <p:cNvGrpSpPr/>
          <p:nvPr/>
        </p:nvGrpSpPr>
        <p:grpSpPr>
          <a:xfrm>
            <a:off x="1434049" y="5557738"/>
            <a:ext cx="225668" cy="736584"/>
            <a:chOff x="10715348" y="2129813"/>
            <a:chExt cx="884132" cy="2885809"/>
          </a:xfrm>
        </p:grpSpPr>
        <p:sp>
          <p:nvSpPr>
            <p:cNvPr id="195" name="Oval 19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6" name="Straight Connector 195"/>
            <p:cNvCxnSpPr>
              <a:stCxn id="195" idx="4"/>
              <a:endCxn id="19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Oval 19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19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99"/>
            <p:cNvGrpSpPr/>
            <p:nvPr/>
          </p:nvGrpSpPr>
          <p:grpSpPr>
            <a:xfrm>
              <a:off x="10893037" y="4005472"/>
              <a:ext cx="640678" cy="1010150"/>
              <a:chOff x="10946167" y="4032105"/>
              <a:chExt cx="489752" cy="772194"/>
            </a:xfrm>
          </p:grpSpPr>
          <p:cxnSp>
            <p:nvCxnSpPr>
              <p:cNvPr id="201" name="Straight Connector 200"/>
              <p:cNvCxnSpPr>
                <a:stCxn id="19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4" name="Group 203"/>
          <p:cNvGrpSpPr/>
          <p:nvPr/>
        </p:nvGrpSpPr>
        <p:grpSpPr>
          <a:xfrm>
            <a:off x="1586449" y="5710138"/>
            <a:ext cx="225668" cy="736584"/>
            <a:chOff x="10715348" y="2129813"/>
            <a:chExt cx="884132" cy="2885809"/>
          </a:xfrm>
        </p:grpSpPr>
        <p:sp>
          <p:nvSpPr>
            <p:cNvPr id="205" name="Oval 20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p:cNvCxnSpPr>
              <a:stCxn id="205" idx="4"/>
              <a:endCxn id="20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20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20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p:cNvGrpSpPr/>
            <p:nvPr/>
          </p:nvGrpSpPr>
          <p:grpSpPr>
            <a:xfrm>
              <a:off x="10893037" y="4005472"/>
              <a:ext cx="640678" cy="1010150"/>
              <a:chOff x="10946167" y="4032105"/>
              <a:chExt cx="489752" cy="772194"/>
            </a:xfrm>
          </p:grpSpPr>
          <p:cxnSp>
            <p:nvCxnSpPr>
              <p:cNvPr id="211" name="Straight Connector 210"/>
              <p:cNvCxnSpPr>
                <a:stCxn id="20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4" name="Group 213"/>
          <p:cNvGrpSpPr/>
          <p:nvPr/>
        </p:nvGrpSpPr>
        <p:grpSpPr>
          <a:xfrm>
            <a:off x="1774360" y="5569575"/>
            <a:ext cx="225668" cy="736584"/>
            <a:chOff x="10715348" y="2129813"/>
            <a:chExt cx="884132" cy="2885809"/>
          </a:xfrm>
        </p:grpSpPr>
        <p:sp>
          <p:nvSpPr>
            <p:cNvPr id="215" name="Oval 21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6" name="Straight Connector 215"/>
            <p:cNvCxnSpPr>
              <a:stCxn id="215" idx="4"/>
              <a:endCxn id="21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Oval 21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21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reeform 21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p:cNvGrpSpPr/>
            <p:nvPr/>
          </p:nvGrpSpPr>
          <p:grpSpPr>
            <a:xfrm>
              <a:off x="10893037" y="4005472"/>
              <a:ext cx="640678" cy="1010150"/>
              <a:chOff x="10946167" y="4032105"/>
              <a:chExt cx="489752" cy="772194"/>
            </a:xfrm>
          </p:grpSpPr>
          <p:cxnSp>
            <p:nvCxnSpPr>
              <p:cNvPr id="221" name="Straight Connector 220"/>
              <p:cNvCxnSpPr>
                <a:stCxn id="21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4" name="Group 223"/>
          <p:cNvGrpSpPr/>
          <p:nvPr/>
        </p:nvGrpSpPr>
        <p:grpSpPr>
          <a:xfrm>
            <a:off x="1994822" y="5603606"/>
            <a:ext cx="225668" cy="736584"/>
            <a:chOff x="10715348" y="2129813"/>
            <a:chExt cx="884132" cy="2885809"/>
          </a:xfrm>
        </p:grpSpPr>
        <p:sp>
          <p:nvSpPr>
            <p:cNvPr id="225" name="Oval 22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p:cNvCxnSpPr>
              <a:stCxn id="225" idx="4"/>
              <a:endCxn id="22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7" name="Oval 22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22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reeform 22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229"/>
            <p:cNvGrpSpPr/>
            <p:nvPr/>
          </p:nvGrpSpPr>
          <p:grpSpPr>
            <a:xfrm>
              <a:off x="10893037" y="4005472"/>
              <a:ext cx="640678" cy="1010150"/>
              <a:chOff x="10946167" y="4032105"/>
              <a:chExt cx="489752" cy="772194"/>
            </a:xfrm>
          </p:grpSpPr>
          <p:cxnSp>
            <p:nvCxnSpPr>
              <p:cNvPr id="231" name="Straight Connector 230"/>
              <p:cNvCxnSpPr>
                <a:stCxn id="22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4" name="Group 233"/>
          <p:cNvGrpSpPr/>
          <p:nvPr/>
        </p:nvGrpSpPr>
        <p:grpSpPr>
          <a:xfrm>
            <a:off x="2147222" y="5756006"/>
            <a:ext cx="225668" cy="736584"/>
            <a:chOff x="10715348" y="2129813"/>
            <a:chExt cx="884132" cy="2885809"/>
          </a:xfrm>
        </p:grpSpPr>
        <p:sp>
          <p:nvSpPr>
            <p:cNvPr id="235" name="Oval 23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6" name="Straight Connector 235"/>
            <p:cNvCxnSpPr>
              <a:stCxn id="235" idx="4"/>
              <a:endCxn id="23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Oval 23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reeform 23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reeform 23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239"/>
            <p:cNvGrpSpPr/>
            <p:nvPr/>
          </p:nvGrpSpPr>
          <p:grpSpPr>
            <a:xfrm>
              <a:off x="10893037" y="4005472"/>
              <a:ext cx="640678" cy="1010150"/>
              <a:chOff x="10946167" y="4032105"/>
              <a:chExt cx="489752" cy="772194"/>
            </a:xfrm>
          </p:grpSpPr>
          <p:cxnSp>
            <p:nvCxnSpPr>
              <p:cNvPr id="241" name="Straight Connector 240"/>
              <p:cNvCxnSpPr>
                <a:stCxn id="23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4" name="Group 243"/>
          <p:cNvGrpSpPr/>
          <p:nvPr/>
        </p:nvGrpSpPr>
        <p:grpSpPr>
          <a:xfrm>
            <a:off x="2335133" y="5615443"/>
            <a:ext cx="225668" cy="736584"/>
            <a:chOff x="10715348" y="2129813"/>
            <a:chExt cx="884132" cy="2885809"/>
          </a:xfrm>
        </p:grpSpPr>
        <p:sp>
          <p:nvSpPr>
            <p:cNvPr id="245" name="Oval 24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p:cNvCxnSpPr>
              <a:stCxn id="245" idx="4"/>
              <a:endCxn id="24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Oval 24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reeform 24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reeform 24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p:cNvGrpSpPr/>
            <p:nvPr/>
          </p:nvGrpSpPr>
          <p:grpSpPr>
            <a:xfrm>
              <a:off x="10893037" y="4005472"/>
              <a:ext cx="640678" cy="1010150"/>
              <a:chOff x="10946167" y="4032105"/>
              <a:chExt cx="489752" cy="772194"/>
            </a:xfrm>
          </p:grpSpPr>
          <p:cxnSp>
            <p:nvCxnSpPr>
              <p:cNvPr id="251" name="Straight Connector 250"/>
              <p:cNvCxnSpPr>
                <a:stCxn id="24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4" name="Group 253"/>
          <p:cNvGrpSpPr/>
          <p:nvPr/>
        </p:nvGrpSpPr>
        <p:grpSpPr>
          <a:xfrm>
            <a:off x="2554115" y="5523707"/>
            <a:ext cx="225668" cy="736584"/>
            <a:chOff x="10715348" y="2129813"/>
            <a:chExt cx="884132" cy="2885809"/>
          </a:xfrm>
        </p:grpSpPr>
        <p:sp>
          <p:nvSpPr>
            <p:cNvPr id="255" name="Oval 25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 name="Straight Connector 255"/>
            <p:cNvCxnSpPr>
              <a:stCxn id="255" idx="4"/>
              <a:endCxn id="25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7" name="Oval 25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reeform 25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reeform 25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p:cNvGrpSpPr/>
            <p:nvPr/>
          </p:nvGrpSpPr>
          <p:grpSpPr>
            <a:xfrm>
              <a:off x="10893037" y="4005472"/>
              <a:ext cx="640678" cy="1010150"/>
              <a:chOff x="10946167" y="4032105"/>
              <a:chExt cx="489752" cy="772194"/>
            </a:xfrm>
          </p:grpSpPr>
          <p:cxnSp>
            <p:nvCxnSpPr>
              <p:cNvPr id="261" name="Straight Connector 260"/>
              <p:cNvCxnSpPr>
                <a:stCxn id="25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64" name="Group 263"/>
          <p:cNvGrpSpPr/>
          <p:nvPr/>
        </p:nvGrpSpPr>
        <p:grpSpPr>
          <a:xfrm>
            <a:off x="2706515" y="5676107"/>
            <a:ext cx="225668" cy="736584"/>
            <a:chOff x="10715348" y="2129813"/>
            <a:chExt cx="884132" cy="2885809"/>
          </a:xfrm>
        </p:grpSpPr>
        <p:sp>
          <p:nvSpPr>
            <p:cNvPr id="265" name="Oval 26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6" name="Straight Connector 265"/>
            <p:cNvCxnSpPr>
              <a:stCxn id="265" idx="4"/>
              <a:endCxn id="26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Oval 26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26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269"/>
            <p:cNvGrpSpPr/>
            <p:nvPr/>
          </p:nvGrpSpPr>
          <p:grpSpPr>
            <a:xfrm>
              <a:off x="10893037" y="4005472"/>
              <a:ext cx="640678" cy="1010150"/>
              <a:chOff x="10946167" y="4032105"/>
              <a:chExt cx="489752" cy="772194"/>
            </a:xfrm>
          </p:grpSpPr>
          <p:cxnSp>
            <p:nvCxnSpPr>
              <p:cNvPr id="271" name="Straight Connector 270"/>
              <p:cNvCxnSpPr>
                <a:stCxn id="26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4" name="Group 273"/>
          <p:cNvGrpSpPr/>
          <p:nvPr/>
        </p:nvGrpSpPr>
        <p:grpSpPr>
          <a:xfrm>
            <a:off x="2894426" y="5535544"/>
            <a:ext cx="225668" cy="736584"/>
            <a:chOff x="10715348" y="2129813"/>
            <a:chExt cx="884132" cy="2885809"/>
          </a:xfrm>
        </p:grpSpPr>
        <p:sp>
          <p:nvSpPr>
            <p:cNvPr id="275" name="Oval 27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6" name="Straight Connector 275"/>
            <p:cNvCxnSpPr>
              <a:stCxn id="275" idx="4"/>
              <a:endCxn id="27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Oval 27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reeform 27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reeform 27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0" name="Group 279"/>
            <p:cNvGrpSpPr/>
            <p:nvPr/>
          </p:nvGrpSpPr>
          <p:grpSpPr>
            <a:xfrm>
              <a:off x="10893037" y="4005472"/>
              <a:ext cx="640678" cy="1010150"/>
              <a:chOff x="10946167" y="4032105"/>
              <a:chExt cx="489752" cy="772194"/>
            </a:xfrm>
          </p:grpSpPr>
          <p:cxnSp>
            <p:nvCxnSpPr>
              <p:cNvPr id="281" name="Straight Connector 280"/>
              <p:cNvCxnSpPr>
                <a:stCxn id="27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4" name="Group 283"/>
          <p:cNvGrpSpPr/>
          <p:nvPr/>
        </p:nvGrpSpPr>
        <p:grpSpPr>
          <a:xfrm>
            <a:off x="3114888" y="5569575"/>
            <a:ext cx="225668" cy="736584"/>
            <a:chOff x="10715348" y="2129813"/>
            <a:chExt cx="884132" cy="2885809"/>
          </a:xfrm>
        </p:grpSpPr>
        <p:sp>
          <p:nvSpPr>
            <p:cNvPr id="285" name="Oval 28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6" name="Straight Connector 285"/>
            <p:cNvCxnSpPr>
              <a:stCxn id="285" idx="4"/>
              <a:endCxn id="28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7" name="Oval 28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reeform 28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28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0" name="Group 289"/>
            <p:cNvGrpSpPr/>
            <p:nvPr/>
          </p:nvGrpSpPr>
          <p:grpSpPr>
            <a:xfrm>
              <a:off x="10893037" y="4005472"/>
              <a:ext cx="640678" cy="1010150"/>
              <a:chOff x="10946167" y="4032105"/>
              <a:chExt cx="489752" cy="772194"/>
            </a:xfrm>
          </p:grpSpPr>
          <p:cxnSp>
            <p:nvCxnSpPr>
              <p:cNvPr id="291" name="Straight Connector 290"/>
              <p:cNvCxnSpPr>
                <a:stCxn id="28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4" name="Group 293"/>
          <p:cNvGrpSpPr/>
          <p:nvPr/>
        </p:nvGrpSpPr>
        <p:grpSpPr>
          <a:xfrm>
            <a:off x="3267288" y="5721975"/>
            <a:ext cx="225668" cy="736584"/>
            <a:chOff x="10715348" y="2129813"/>
            <a:chExt cx="884132" cy="2885809"/>
          </a:xfrm>
        </p:grpSpPr>
        <p:sp>
          <p:nvSpPr>
            <p:cNvPr id="295" name="Oval 29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6" name="Straight Connector 295"/>
            <p:cNvCxnSpPr>
              <a:stCxn id="295" idx="4"/>
              <a:endCxn id="29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Oval 29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29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reeform 29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0" name="Group 299"/>
            <p:cNvGrpSpPr/>
            <p:nvPr/>
          </p:nvGrpSpPr>
          <p:grpSpPr>
            <a:xfrm>
              <a:off x="10893037" y="4005472"/>
              <a:ext cx="640678" cy="1010150"/>
              <a:chOff x="10946167" y="4032105"/>
              <a:chExt cx="489752" cy="772194"/>
            </a:xfrm>
          </p:grpSpPr>
          <p:cxnSp>
            <p:nvCxnSpPr>
              <p:cNvPr id="301" name="Straight Connector 300"/>
              <p:cNvCxnSpPr>
                <a:stCxn id="29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4" name="Group 303"/>
          <p:cNvGrpSpPr/>
          <p:nvPr/>
        </p:nvGrpSpPr>
        <p:grpSpPr>
          <a:xfrm>
            <a:off x="3455199" y="5581412"/>
            <a:ext cx="225668" cy="736584"/>
            <a:chOff x="10715348" y="2129813"/>
            <a:chExt cx="884132" cy="2885809"/>
          </a:xfrm>
        </p:grpSpPr>
        <p:sp>
          <p:nvSpPr>
            <p:cNvPr id="305" name="Oval 30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6" name="Straight Connector 305"/>
            <p:cNvCxnSpPr>
              <a:stCxn id="305" idx="4"/>
              <a:endCxn id="30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Oval 30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reeform 30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reeform 30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10893037" y="4005472"/>
              <a:ext cx="640678" cy="1010150"/>
              <a:chOff x="10946167" y="4032105"/>
              <a:chExt cx="489752" cy="772194"/>
            </a:xfrm>
          </p:grpSpPr>
          <p:cxnSp>
            <p:nvCxnSpPr>
              <p:cNvPr id="311" name="Straight Connector 310"/>
              <p:cNvCxnSpPr>
                <a:stCxn id="30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4" name="Group 313"/>
          <p:cNvGrpSpPr/>
          <p:nvPr/>
        </p:nvGrpSpPr>
        <p:grpSpPr>
          <a:xfrm>
            <a:off x="5216678" y="1641101"/>
            <a:ext cx="225668" cy="736584"/>
            <a:chOff x="10715348" y="2129813"/>
            <a:chExt cx="884132" cy="2885809"/>
          </a:xfrm>
        </p:grpSpPr>
        <p:sp>
          <p:nvSpPr>
            <p:cNvPr id="315" name="Oval 31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6" name="Straight Connector 315"/>
            <p:cNvCxnSpPr>
              <a:stCxn id="315" idx="4"/>
              <a:endCxn id="31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7" name="Oval 31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Freeform 31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Freeform 31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0" name="Group 319"/>
            <p:cNvGrpSpPr/>
            <p:nvPr/>
          </p:nvGrpSpPr>
          <p:grpSpPr>
            <a:xfrm>
              <a:off x="10893037" y="4005472"/>
              <a:ext cx="640678" cy="1010150"/>
              <a:chOff x="10946167" y="4032105"/>
              <a:chExt cx="489752" cy="772194"/>
            </a:xfrm>
          </p:grpSpPr>
          <p:cxnSp>
            <p:nvCxnSpPr>
              <p:cNvPr id="321" name="Straight Connector 320"/>
              <p:cNvCxnSpPr>
                <a:stCxn id="31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24" name="Group 323"/>
          <p:cNvGrpSpPr/>
          <p:nvPr/>
        </p:nvGrpSpPr>
        <p:grpSpPr>
          <a:xfrm>
            <a:off x="4548631" y="2898558"/>
            <a:ext cx="225668" cy="736584"/>
            <a:chOff x="10715348" y="2129813"/>
            <a:chExt cx="884132" cy="2885809"/>
          </a:xfrm>
        </p:grpSpPr>
        <p:sp>
          <p:nvSpPr>
            <p:cNvPr id="325" name="Oval 324"/>
            <p:cNvSpPr/>
            <p:nvPr/>
          </p:nvSpPr>
          <p:spPr>
            <a:xfrm>
              <a:off x="10885470" y="2129813"/>
              <a:ext cx="525839" cy="5877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6" name="Straight Connector 325"/>
            <p:cNvCxnSpPr>
              <a:stCxn id="325" idx="4"/>
              <a:endCxn id="327" idx="0"/>
            </p:cNvCxnSpPr>
            <p:nvPr/>
          </p:nvCxnSpPr>
          <p:spPr>
            <a:xfrm>
              <a:off x="11148390" y="2717513"/>
              <a:ext cx="18043" cy="219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10903513" y="2936611"/>
              <a:ext cx="525839" cy="109549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327"/>
            <p:cNvSpPr/>
            <p:nvPr/>
          </p:nvSpPr>
          <p:spPr>
            <a:xfrm>
              <a:off x="10715348" y="2979227"/>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328"/>
            <p:cNvSpPr/>
            <p:nvPr/>
          </p:nvSpPr>
          <p:spPr>
            <a:xfrm flipH="1">
              <a:off x="11259231" y="2966339"/>
              <a:ext cx="340249" cy="819689"/>
            </a:xfrm>
            <a:custGeom>
              <a:avLst/>
              <a:gdLst>
                <a:gd name="connsiteX0" fmla="*/ 195309 w 195309"/>
                <a:gd name="connsiteY0" fmla="*/ 0 h 470517"/>
                <a:gd name="connsiteX1" fmla="*/ 0 w 195309"/>
                <a:gd name="connsiteY1" fmla="*/ 292963 h 470517"/>
                <a:gd name="connsiteX2" fmla="*/ 133165 w 195309"/>
                <a:gd name="connsiteY2" fmla="*/ 426128 h 470517"/>
                <a:gd name="connsiteX3" fmla="*/ 44388 w 195309"/>
                <a:gd name="connsiteY3" fmla="*/ 470517 h 470517"/>
              </a:gdLst>
              <a:ahLst/>
              <a:cxnLst>
                <a:cxn ang="0">
                  <a:pos x="connsiteX0" y="connsiteY0"/>
                </a:cxn>
                <a:cxn ang="0">
                  <a:pos x="connsiteX1" y="connsiteY1"/>
                </a:cxn>
                <a:cxn ang="0">
                  <a:pos x="connsiteX2" y="connsiteY2"/>
                </a:cxn>
                <a:cxn ang="0">
                  <a:pos x="connsiteX3" y="connsiteY3"/>
                </a:cxn>
              </a:cxnLst>
              <a:rect l="l" t="t" r="r" b="b"/>
              <a:pathLst>
                <a:path w="195309" h="470517">
                  <a:moveTo>
                    <a:pt x="195309" y="0"/>
                  </a:moveTo>
                  <a:lnTo>
                    <a:pt x="0" y="292963"/>
                  </a:lnTo>
                  <a:lnTo>
                    <a:pt x="133165" y="426128"/>
                  </a:lnTo>
                  <a:lnTo>
                    <a:pt x="44388" y="47051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0" name="Group 329"/>
            <p:cNvGrpSpPr/>
            <p:nvPr/>
          </p:nvGrpSpPr>
          <p:grpSpPr>
            <a:xfrm>
              <a:off x="10893037" y="4005472"/>
              <a:ext cx="640678" cy="1010150"/>
              <a:chOff x="10946167" y="4032105"/>
              <a:chExt cx="489752" cy="772194"/>
            </a:xfrm>
          </p:grpSpPr>
          <p:cxnSp>
            <p:nvCxnSpPr>
              <p:cNvPr id="331" name="Straight Connector 330"/>
              <p:cNvCxnSpPr>
                <a:stCxn id="327" idx="4"/>
              </p:cNvCxnSpPr>
              <p:nvPr/>
            </p:nvCxnSpPr>
            <p:spPr>
              <a:xfrm>
                <a:off x="11166433" y="4032105"/>
                <a:ext cx="19431" cy="70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10946167" y="4722920"/>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11196222" y="4733277"/>
                <a:ext cx="239697" cy="7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34" name="TextBox 333"/>
          <p:cNvSpPr txBox="1"/>
          <p:nvPr/>
        </p:nvSpPr>
        <p:spPr>
          <a:xfrm>
            <a:off x="9677399" y="2155795"/>
            <a:ext cx="1719945" cy="1323439"/>
          </a:xfrm>
          <a:prstGeom prst="rect">
            <a:avLst/>
          </a:prstGeom>
          <a:noFill/>
        </p:spPr>
        <p:txBody>
          <a:bodyPr wrap="square" rtlCol="0">
            <a:spAutoFit/>
          </a:bodyPr>
          <a:lstStyle/>
          <a:p>
            <a:r>
              <a:rPr lang="en-US" sz="1600" dirty="0"/>
              <a:t>More use of the tool’s collaborative capabilities across the team</a:t>
            </a:r>
          </a:p>
        </p:txBody>
      </p:sp>
      <p:sp>
        <p:nvSpPr>
          <p:cNvPr id="335" name="TextBox 334"/>
          <p:cNvSpPr txBox="1"/>
          <p:nvPr/>
        </p:nvSpPr>
        <p:spPr>
          <a:xfrm>
            <a:off x="8557489" y="4274663"/>
            <a:ext cx="2713608" cy="1815882"/>
          </a:xfrm>
          <a:prstGeom prst="rect">
            <a:avLst/>
          </a:prstGeom>
          <a:solidFill>
            <a:srgbClr val="FFFFCC"/>
          </a:solidFill>
        </p:spPr>
        <p:txBody>
          <a:bodyPr wrap="square" rtlCol="0">
            <a:spAutoFit/>
          </a:bodyPr>
          <a:lstStyle/>
          <a:p>
            <a:r>
              <a:rPr lang="en-US" sz="1600" dirty="0"/>
              <a:t>The team can benefit from any level of implementation, but the higher levels have the team members interacting directly in the collaborative environment, and owning their own data items</a:t>
            </a:r>
          </a:p>
        </p:txBody>
      </p:sp>
    </p:spTree>
    <p:extLst>
      <p:ext uri="{BB962C8B-B14F-4D97-AF65-F5344CB8AC3E}">
        <p14:creationId xmlns:p14="http://schemas.microsoft.com/office/powerpoint/2010/main" val="2022682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AE5B85-4EDA-46C3-B9DB-799D57C30DF0}"/>
              </a:ext>
            </a:extLst>
          </p:cNvPr>
          <p:cNvSpPr/>
          <p:nvPr/>
        </p:nvSpPr>
        <p:spPr>
          <a:xfrm>
            <a:off x="6638925" y="1035558"/>
            <a:ext cx="2254758" cy="55462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t>Key Area for Success</a:t>
            </a:r>
          </a:p>
        </p:txBody>
      </p:sp>
      <p:sp>
        <p:nvSpPr>
          <p:cNvPr id="2" name="Title 1"/>
          <p:cNvSpPr>
            <a:spLocks noGrp="1"/>
          </p:cNvSpPr>
          <p:nvPr>
            <p:ph type="title"/>
          </p:nvPr>
        </p:nvSpPr>
        <p:spPr/>
        <p:txBody>
          <a:bodyPr>
            <a:normAutofit/>
          </a:bodyPr>
          <a:lstStyle/>
          <a:p>
            <a:r>
              <a:rPr lang="en-US" dirty="0"/>
              <a:t>Implementation Alternatives for Effective Collaboration – Levels </a:t>
            </a:r>
          </a:p>
        </p:txBody>
      </p:sp>
      <p:graphicFrame>
        <p:nvGraphicFramePr>
          <p:cNvPr id="4" name="Content Placeholder 3"/>
          <p:cNvGraphicFramePr>
            <a:graphicFrameLocks noGrp="1"/>
          </p:cNvGraphicFramePr>
          <p:nvPr>
            <p:ph idx="1"/>
            <p:extLst/>
          </p:nvPr>
        </p:nvGraphicFramePr>
        <p:xfrm>
          <a:off x="564365" y="1428667"/>
          <a:ext cx="11148664" cy="5151120"/>
        </p:xfrm>
        <a:graphic>
          <a:graphicData uri="http://schemas.openxmlformats.org/drawingml/2006/table">
            <a:tbl>
              <a:tblPr firstRow="1" bandRow="1">
                <a:tableStyleId>{5940675A-B579-460E-94D1-54222C63F5DA}</a:tableStyleId>
              </a:tblPr>
              <a:tblGrid>
                <a:gridCol w="1702703">
                  <a:extLst>
                    <a:ext uri="{9D8B030D-6E8A-4147-A177-3AD203B41FA5}">
                      <a16:colId xmlns:a16="http://schemas.microsoft.com/office/drawing/2014/main" val="4172153635"/>
                    </a:ext>
                  </a:extLst>
                </a:gridCol>
                <a:gridCol w="1737624">
                  <a:extLst>
                    <a:ext uri="{9D8B030D-6E8A-4147-A177-3AD203B41FA5}">
                      <a16:colId xmlns:a16="http://schemas.microsoft.com/office/drawing/2014/main" val="1555501370"/>
                    </a:ext>
                  </a:extLst>
                </a:gridCol>
                <a:gridCol w="2634823">
                  <a:extLst>
                    <a:ext uri="{9D8B030D-6E8A-4147-A177-3AD203B41FA5}">
                      <a16:colId xmlns:a16="http://schemas.microsoft.com/office/drawing/2014/main" val="727636153"/>
                    </a:ext>
                  </a:extLst>
                </a:gridCol>
                <a:gridCol w="2278111">
                  <a:extLst>
                    <a:ext uri="{9D8B030D-6E8A-4147-A177-3AD203B41FA5}">
                      <a16:colId xmlns:a16="http://schemas.microsoft.com/office/drawing/2014/main" val="799225367"/>
                    </a:ext>
                  </a:extLst>
                </a:gridCol>
                <a:gridCol w="2795403">
                  <a:extLst>
                    <a:ext uri="{9D8B030D-6E8A-4147-A177-3AD203B41FA5}">
                      <a16:colId xmlns:a16="http://schemas.microsoft.com/office/drawing/2014/main" val="1780741925"/>
                    </a:ext>
                  </a:extLst>
                </a:gridCol>
              </a:tblGrid>
              <a:tr h="118585">
                <a:tc>
                  <a:txBody>
                    <a:bodyPr/>
                    <a:lstStyle/>
                    <a:p>
                      <a:pPr algn="ctr"/>
                      <a:r>
                        <a:rPr lang="en-US" sz="1400" b="1" dirty="0"/>
                        <a:t>Purpose</a:t>
                      </a:r>
                    </a:p>
                  </a:txBody>
                  <a:tcPr anchor="b">
                    <a:solidFill>
                      <a:schemeClr val="accent1">
                        <a:lumMod val="20000"/>
                        <a:lumOff val="80000"/>
                      </a:schemeClr>
                    </a:solidFill>
                  </a:tcPr>
                </a:tc>
                <a:tc>
                  <a:txBody>
                    <a:bodyPr/>
                    <a:lstStyle/>
                    <a:p>
                      <a:pPr algn="ctr"/>
                      <a:r>
                        <a:rPr lang="en-US" sz="1400" b="1" dirty="0"/>
                        <a:t>High</a:t>
                      </a:r>
                      <a:r>
                        <a:rPr lang="en-US" sz="1400" b="1" baseline="0" dirty="0"/>
                        <a:t> Value</a:t>
                      </a:r>
                      <a:endParaRPr lang="en-US" sz="1400" b="1" dirty="0"/>
                    </a:p>
                  </a:txBody>
                  <a:tcPr anchor="b">
                    <a:solidFill>
                      <a:schemeClr val="accent1">
                        <a:lumMod val="20000"/>
                        <a:lumOff val="80000"/>
                      </a:schemeClr>
                    </a:solidFill>
                  </a:tcPr>
                </a:tc>
                <a:tc>
                  <a:txBody>
                    <a:bodyPr/>
                    <a:lstStyle/>
                    <a:p>
                      <a:pPr algn="ctr"/>
                      <a:r>
                        <a:rPr lang="en-US" sz="1400" b="1" dirty="0"/>
                        <a:t>SharePoint</a:t>
                      </a:r>
                      <a:r>
                        <a:rPr lang="en-US" sz="1400" b="1" baseline="0" dirty="0"/>
                        <a:t>  Needs</a:t>
                      </a:r>
                      <a:endParaRPr lang="en-US" sz="1400" b="1" dirty="0"/>
                    </a:p>
                  </a:txBody>
                  <a:tcPr anchor="b">
                    <a:solidFill>
                      <a:schemeClr val="accent1">
                        <a:lumMod val="20000"/>
                        <a:lumOff val="80000"/>
                      </a:schemeClr>
                    </a:solidFill>
                  </a:tcPr>
                </a:tc>
                <a:tc>
                  <a:txBody>
                    <a:bodyPr/>
                    <a:lstStyle/>
                    <a:p>
                      <a:pPr algn="ctr"/>
                      <a:r>
                        <a:rPr lang="en-US" sz="1400" b="1" dirty="0"/>
                        <a:t>Management</a:t>
                      </a:r>
                      <a:r>
                        <a:rPr lang="en-US" sz="1400" b="1" baseline="0" dirty="0"/>
                        <a:t> Actions</a:t>
                      </a:r>
                      <a:endParaRPr lang="en-US" sz="1400" b="1" dirty="0"/>
                    </a:p>
                  </a:txBody>
                  <a:tcPr anchor="b">
                    <a:solidFill>
                      <a:schemeClr val="accent1">
                        <a:lumMod val="20000"/>
                        <a:lumOff val="80000"/>
                      </a:schemeClr>
                    </a:solidFill>
                  </a:tcPr>
                </a:tc>
                <a:tc>
                  <a:txBody>
                    <a:bodyPr/>
                    <a:lstStyle/>
                    <a:p>
                      <a:pPr algn="ctr"/>
                      <a:r>
                        <a:rPr lang="en-US" sz="1400" b="1" baseline="0" dirty="0"/>
                        <a:t>Example Lists to Implement</a:t>
                      </a:r>
                      <a:endParaRPr lang="en-US" sz="1400" b="1" dirty="0"/>
                    </a:p>
                  </a:txBody>
                  <a:tcPr anchor="b">
                    <a:solidFill>
                      <a:schemeClr val="accent1">
                        <a:lumMod val="20000"/>
                        <a:lumOff val="80000"/>
                      </a:schemeClr>
                    </a:solidFill>
                  </a:tcPr>
                </a:tc>
                <a:extLst>
                  <a:ext uri="{0D108BD9-81ED-4DB2-BD59-A6C34878D82A}">
                    <a16:rowId xmlns:a16="http://schemas.microsoft.com/office/drawing/2014/main" val="1515655532"/>
                  </a:ext>
                </a:extLst>
              </a:tr>
              <a:tr h="396149">
                <a:tc>
                  <a:txBody>
                    <a:bodyPr/>
                    <a:lstStyle/>
                    <a:p>
                      <a:r>
                        <a:rPr lang="en-US" sz="1400" b="1" dirty="0"/>
                        <a:t>Level 1: </a:t>
                      </a:r>
                      <a:r>
                        <a:rPr lang="en-US" sz="1400" dirty="0"/>
                        <a:t>Organize  project documents</a:t>
                      </a:r>
                    </a:p>
                  </a:txBody>
                  <a:tcPr>
                    <a:solidFill>
                      <a:schemeClr val="bg1">
                        <a:lumMod val="95000"/>
                      </a:schemeClr>
                    </a:solidFill>
                  </a:tcPr>
                </a:tc>
                <a:tc>
                  <a:txBody>
                    <a:bodyPr/>
                    <a:lstStyle/>
                    <a:p>
                      <a:r>
                        <a:rPr lang="en-US" sz="1400" dirty="0"/>
                        <a:t>Organize in key lists</a:t>
                      </a:r>
                      <a:r>
                        <a:rPr lang="en-US" sz="1400" baseline="0" dirty="0"/>
                        <a:t> with metadata instead of folders</a:t>
                      </a:r>
                      <a:endParaRPr lang="en-US" sz="1400" dirty="0"/>
                    </a:p>
                  </a:txBody>
                  <a:tcPr/>
                </a:tc>
                <a:tc>
                  <a:txBody>
                    <a:bodyPr/>
                    <a:lstStyle/>
                    <a:p>
                      <a:r>
                        <a:rPr lang="en-US" sz="1400" baseline="0" dirty="0"/>
                        <a:t>Staff trained on the basics of lists, access control, pages. No special skills. </a:t>
                      </a:r>
                      <a:endParaRPr lang="en-US" sz="1400" dirty="0"/>
                    </a:p>
                  </a:txBody>
                  <a:tcPr/>
                </a:tc>
                <a:tc>
                  <a:txBody>
                    <a:bodyPr/>
                    <a:lstStyle/>
                    <a:p>
                      <a:r>
                        <a:rPr lang="en-US" sz="1400" dirty="0"/>
                        <a:t>Leaders are trained in SharePoint basics</a:t>
                      </a:r>
                      <a:r>
                        <a:rPr lang="en-US" sz="1400" baseline="0" dirty="0"/>
                        <a:t> and advocate for use.</a:t>
                      </a:r>
                      <a:endParaRPr lang="en-US" sz="1400" dirty="0"/>
                    </a:p>
                  </a:txBody>
                  <a:tcPr/>
                </a:tc>
                <a:tc>
                  <a:txBody>
                    <a:bodyPr/>
                    <a:lstStyle/>
                    <a:p>
                      <a:r>
                        <a:rPr lang="en-US" sz="1400" dirty="0"/>
                        <a:t>Meeting List</a:t>
                      </a:r>
                    </a:p>
                    <a:p>
                      <a:r>
                        <a:rPr lang="en-US" sz="1400" dirty="0"/>
                        <a:t>Master Product Library</a:t>
                      </a:r>
                    </a:p>
                  </a:txBody>
                  <a:tcPr/>
                </a:tc>
                <a:extLst>
                  <a:ext uri="{0D108BD9-81ED-4DB2-BD59-A6C34878D82A}">
                    <a16:rowId xmlns:a16="http://schemas.microsoft.com/office/drawing/2014/main" val="2770124171"/>
                  </a:ext>
                </a:extLst>
              </a:tr>
              <a:tr h="722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Level 2: </a:t>
                      </a:r>
                      <a:r>
                        <a:rPr lang="en-US" sz="1400" dirty="0"/>
                        <a:t>Communicate from management to broader</a:t>
                      </a:r>
                      <a:r>
                        <a:rPr lang="en-US" sz="1400" baseline="0" dirty="0"/>
                        <a:t> team</a:t>
                      </a:r>
                      <a:endParaRPr lang="en-US" sz="1400" dirty="0"/>
                    </a:p>
                  </a:txBody>
                  <a:tcPr>
                    <a:solidFill>
                      <a:schemeClr val="bg1">
                        <a:lumMod val="95000"/>
                      </a:schemeClr>
                    </a:solidFill>
                  </a:tcPr>
                </a:tc>
                <a:tc>
                  <a:txBody>
                    <a:bodyPr/>
                    <a:lstStyle/>
                    <a:p>
                      <a:r>
                        <a:rPr lang="en-US" sz="1400" dirty="0"/>
                        <a:t>Use web page portals</a:t>
                      </a:r>
                      <a:r>
                        <a:rPr lang="en-US" sz="1400" baseline="0" dirty="0"/>
                        <a:t> for project information, including embedded lists. </a:t>
                      </a:r>
                      <a:endParaRPr lang="en-US" sz="1400" dirty="0"/>
                    </a:p>
                  </a:txBody>
                  <a:tcPr/>
                </a:tc>
                <a:tc>
                  <a:txBody>
                    <a:bodyPr/>
                    <a:lstStyle/>
                    <a:p>
                      <a:r>
                        <a:rPr lang="en-US" sz="1400" dirty="0"/>
                        <a:t>Same as above plus page development.</a:t>
                      </a:r>
                      <a:r>
                        <a:rPr lang="en-US" sz="1400" baseline="0" dirty="0"/>
                        <a:t> Needs an engineering lead to determine value-added content. No special skills.</a:t>
                      </a:r>
                      <a:endParaRPr lang="en-US" sz="1400" dirty="0"/>
                    </a:p>
                  </a:txBody>
                  <a:tcPr/>
                </a:tc>
                <a:tc>
                  <a:txBody>
                    <a:bodyPr/>
                    <a:lstStyle/>
                    <a:p>
                      <a:r>
                        <a:rPr lang="en-US" sz="1400" dirty="0"/>
                        <a:t>Leaders</a:t>
                      </a:r>
                      <a:r>
                        <a:rPr lang="en-US" sz="1400" baseline="0" dirty="0"/>
                        <a:t> have mindset for establishing content, and are capable of implementing content themselves.</a:t>
                      </a:r>
                      <a:endParaRPr lang="en-US" sz="1400" dirty="0"/>
                    </a:p>
                  </a:txBody>
                  <a:tcPr/>
                </a:tc>
                <a:tc>
                  <a:txBody>
                    <a:bodyPr/>
                    <a:lstStyle/>
                    <a:p>
                      <a:r>
                        <a:rPr lang="en-US" sz="1400" dirty="0"/>
                        <a:t>Weekly Portal: News, Decision Log, Calendar, Actions, Products Under</a:t>
                      </a:r>
                      <a:r>
                        <a:rPr lang="en-US" sz="1400" baseline="0" dirty="0"/>
                        <a:t> Review, Controlled Milestones</a:t>
                      </a:r>
                    </a:p>
                    <a:p>
                      <a:r>
                        <a:rPr lang="en-US" sz="1400" baseline="0" dirty="0"/>
                        <a:t>Project Plans</a:t>
                      </a:r>
                      <a:endParaRPr lang="en-US" sz="1400" dirty="0"/>
                    </a:p>
                  </a:txBody>
                  <a:tcPr/>
                </a:tc>
                <a:extLst>
                  <a:ext uri="{0D108BD9-81ED-4DB2-BD59-A6C34878D82A}">
                    <a16:rowId xmlns:a16="http://schemas.microsoft.com/office/drawing/2014/main" val="3932667235"/>
                  </a:ext>
                </a:extLst>
              </a:tr>
              <a:tr h="885509">
                <a:tc>
                  <a:txBody>
                    <a:bodyPr/>
                    <a:lstStyle/>
                    <a:p>
                      <a:r>
                        <a:rPr lang="en-US" sz="1400" b="1" dirty="0"/>
                        <a:t>Level 3:</a:t>
                      </a:r>
                      <a:r>
                        <a:rPr lang="en-US" sz="1400" dirty="0"/>
                        <a:t> Small subset of team members manage</a:t>
                      </a:r>
                      <a:r>
                        <a:rPr lang="en-US" sz="1400" baseline="0" dirty="0"/>
                        <a:t> project data in collaborative environment </a:t>
                      </a:r>
                      <a:endParaRPr lang="en-US" sz="1400" dirty="0"/>
                    </a:p>
                  </a:txBody>
                  <a:tcPr>
                    <a:solidFill>
                      <a:schemeClr val="bg1">
                        <a:lumMod val="95000"/>
                      </a:schemeClr>
                    </a:solidFill>
                  </a:tcPr>
                </a:tc>
                <a:tc>
                  <a:txBody>
                    <a:bodyPr/>
                    <a:lstStyle/>
                    <a:p>
                      <a:r>
                        <a:rPr lang="en-US" sz="1400" dirty="0"/>
                        <a:t>Authoritative source available in collaborative environment. Access always available by team. </a:t>
                      </a:r>
                    </a:p>
                  </a:txBody>
                  <a:tcPr/>
                </a:tc>
                <a:tc>
                  <a:txBody>
                    <a:bodyPr/>
                    <a:lstStyle/>
                    <a:p>
                      <a:r>
                        <a:rPr lang="en-US" sz="1400" dirty="0"/>
                        <a:t>Same</a:t>
                      </a:r>
                      <a:r>
                        <a:rPr lang="en-US" sz="1400" baseline="0" dirty="0"/>
                        <a:t> as above. No special skills. May use SharePoint developer for some special features, but primarily out of the box.</a:t>
                      </a:r>
                      <a:endParaRPr lang="en-US" sz="1400" dirty="0"/>
                    </a:p>
                  </a:txBody>
                  <a:tcPr/>
                </a:tc>
                <a:tc>
                  <a:txBody>
                    <a:bodyPr/>
                    <a:lstStyle/>
                    <a:p>
                      <a:r>
                        <a:rPr lang="en-US" sz="1400" dirty="0"/>
                        <a:t>Leaders</a:t>
                      </a:r>
                      <a:r>
                        <a:rPr lang="en-US" sz="1400" baseline="0" dirty="0"/>
                        <a:t> understand application of PM and SE&amp;I to SharePoint. Leaders are fluent in adding, reviewing and editing data. Able to apply appropriate level of rigor for project processes.</a:t>
                      </a:r>
                      <a:endParaRPr lang="en-US" sz="1400" dirty="0"/>
                    </a:p>
                  </a:txBody>
                  <a:tcPr/>
                </a:tc>
                <a:tc>
                  <a:txBody>
                    <a:bodyPr/>
                    <a:lstStyle/>
                    <a:p>
                      <a:r>
                        <a:rPr lang="en-US" sz="1400" dirty="0"/>
                        <a:t>MEL / PEL / TEL</a:t>
                      </a:r>
                    </a:p>
                    <a:p>
                      <a:r>
                        <a:rPr lang="en-US" sz="1400" dirty="0"/>
                        <a:t>Requirements, incl. Traceability Matrix</a:t>
                      </a:r>
                    </a:p>
                    <a:p>
                      <a:r>
                        <a:rPr lang="en-US" sz="1400" dirty="0"/>
                        <a:t>Activity</a:t>
                      </a:r>
                      <a:r>
                        <a:rPr lang="en-US" sz="1400" baseline="0" dirty="0"/>
                        <a:t> Log</a:t>
                      </a:r>
                    </a:p>
                    <a:p>
                      <a:r>
                        <a:rPr lang="en-US" sz="1400" baseline="0" dirty="0"/>
                        <a:t>Change Requests</a:t>
                      </a:r>
                      <a:endParaRPr lang="en-US" sz="1400" dirty="0"/>
                    </a:p>
                    <a:p>
                      <a:r>
                        <a:rPr lang="en-US" sz="1400" dirty="0"/>
                        <a:t>Major Reviews</a:t>
                      </a:r>
                    </a:p>
                    <a:p>
                      <a:r>
                        <a:rPr lang="en-US" sz="1400" dirty="0"/>
                        <a:t>Hazards</a:t>
                      </a:r>
                      <a:r>
                        <a:rPr lang="en-US" sz="1400" baseline="0" dirty="0"/>
                        <a:t> </a:t>
                      </a:r>
                      <a:endParaRPr lang="en-US" sz="1400" dirty="0"/>
                    </a:p>
                  </a:txBody>
                  <a:tcPr/>
                </a:tc>
                <a:extLst>
                  <a:ext uri="{0D108BD9-81ED-4DB2-BD59-A6C34878D82A}">
                    <a16:rowId xmlns:a16="http://schemas.microsoft.com/office/drawing/2014/main" val="1237550627"/>
                  </a:ext>
                </a:extLst>
              </a:tr>
              <a:tr h="559269">
                <a:tc>
                  <a:txBody>
                    <a:bodyPr/>
                    <a:lstStyle/>
                    <a:p>
                      <a:r>
                        <a:rPr lang="en-US" sz="1400" b="1" dirty="0"/>
                        <a:t>Level 4:</a:t>
                      </a:r>
                      <a:r>
                        <a:rPr lang="en-US" sz="1400" dirty="0"/>
                        <a:t> Technical team collaborates on data products </a:t>
                      </a:r>
                    </a:p>
                  </a:txBody>
                  <a:tcPr>
                    <a:solidFill>
                      <a:schemeClr val="bg1">
                        <a:lumMod val="95000"/>
                      </a:schemeClr>
                    </a:solidFill>
                  </a:tcPr>
                </a:tc>
                <a:tc>
                  <a:txBody>
                    <a:bodyPr/>
                    <a:lstStyle/>
                    <a:p>
                      <a:r>
                        <a:rPr lang="en-US" sz="1400" dirty="0"/>
                        <a:t>Team members are</a:t>
                      </a:r>
                      <a:r>
                        <a:rPr lang="en-US" sz="1400" baseline="0" dirty="0"/>
                        <a:t> responsible for their data. Fast collaboration on integrated products.</a:t>
                      </a:r>
                      <a:endParaRPr lang="en-US" sz="1400" dirty="0"/>
                    </a:p>
                  </a:txBody>
                  <a:tcPr/>
                </a:tc>
                <a:tc>
                  <a:txBody>
                    <a:bodyPr/>
                    <a:lstStyle/>
                    <a:p>
                      <a:r>
                        <a:rPr lang="en-US" sz="1400" dirty="0"/>
                        <a:t>Same as above.</a:t>
                      </a:r>
                    </a:p>
                  </a:txBody>
                  <a:tcPr/>
                </a:tc>
                <a:tc>
                  <a:txBody>
                    <a:bodyPr/>
                    <a:lstStyle/>
                    <a:p>
                      <a:r>
                        <a:rPr lang="en-US" sz="1400" dirty="0"/>
                        <a:t>Leaders provide</a:t>
                      </a:r>
                      <a:r>
                        <a:rPr lang="en-US" sz="1400" baseline="0" dirty="0"/>
                        <a:t> training to team over project life cycle and set expectations for use. Constructs are owned by team members who monitor and review .</a:t>
                      </a:r>
                      <a:endParaRPr lang="en-US" sz="1400" dirty="0"/>
                    </a:p>
                  </a:txBody>
                  <a:tcPr/>
                </a:tc>
                <a:tc>
                  <a:txBody>
                    <a:bodyPr/>
                    <a:lstStyle/>
                    <a:p>
                      <a:r>
                        <a:rPr lang="en-US" sz="1400" dirty="0"/>
                        <a:t>Discrepancies</a:t>
                      </a:r>
                    </a:p>
                    <a:p>
                      <a:r>
                        <a:rPr lang="en-US" sz="1400" dirty="0"/>
                        <a:t>Test</a:t>
                      </a:r>
                      <a:r>
                        <a:rPr lang="en-US" sz="1400" baseline="0" dirty="0"/>
                        <a:t> Log, Run Matrix</a:t>
                      </a:r>
                    </a:p>
                    <a:p>
                      <a:endParaRPr lang="en-US" sz="1400" dirty="0"/>
                    </a:p>
                  </a:txBody>
                  <a:tcPr/>
                </a:tc>
                <a:extLst>
                  <a:ext uri="{0D108BD9-81ED-4DB2-BD59-A6C34878D82A}">
                    <a16:rowId xmlns:a16="http://schemas.microsoft.com/office/drawing/2014/main" val="1455825249"/>
                  </a:ext>
                </a:extLst>
              </a:tr>
            </a:tbl>
          </a:graphicData>
        </a:graphic>
      </p:graphicFrame>
      <p:sp>
        <p:nvSpPr>
          <p:cNvPr id="3" name="Slide Number Placeholder 2"/>
          <p:cNvSpPr>
            <a:spLocks noGrp="1"/>
          </p:cNvSpPr>
          <p:nvPr>
            <p:ph type="sldNum" sz="quarter" idx="12"/>
          </p:nvPr>
        </p:nvSpPr>
        <p:spPr/>
        <p:txBody>
          <a:bodyPr/>
          <a:lstStyle/>
          <a:p>
            <a:fld id="{B15726EE-33C6-4ECB-931B-A760BBF8EBB9}" type="slidenum">
              <a:rPr lang="en-US" smtClean="0"/>
              <a:t>13</a:t>
            </a:fld>
            <a:endParaRPr lang="en-US"/>
          </a:p>
        </p:txBody>
      </p:sp>
    </p:spTree>
    <p:extLst>
      <p:ext uri="{BB962C8B-B14F-4D97-AF65-F5344CB8AC3E}">
        <p14:creationId xmlns:p14="http://schemas.microsoft.com/office/powerpoint/2010/main" val="135546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113" t="15277" r="110" b="-58"/>
          <a:stretch/>
        </p:blipFill>
        <p:spPr>
          <a:xfrm>
            <a:off x="0" y="0"/>
            <a:ext cx="12442371" cy="7020139"/>
          </a:xfrm>
          <a:prstGeom prst="rect">
            <a:avLst/>
          </a:prstGeom>
        </p:spPr>
      </p:pic>
      <p:sp>
        <p:nvSpPr>
          <p:cNvPr id="10" name="Text Box 4"/>
          <p:cNvSpPr txBox="1">
            <a:spLocks noChangeArrowheads="1"/>
          </p:cNvSpPr>
          <p:nvPr/>
        </p:nvSpPr>
        <p:spPr bwMode="auto">
          <a:xfrm>
            <a:off x="4072351" y="940307"/>
            <a:ext cx="7796135" cy="1692771"/>
          </a:xfrm>
          <a:prstGeom prst="rect">
            <a:avLst/>
          </a:prstGeom>
          <a:noFill/>
          <a:ln w="9525">
            <a:noFill/>
            <a:miter lim="800000"/>
            <a:headEnd/>
            <a:tailEnd/>
          </a:ln>
          <a:effectLst/>
        </p:spPr>
        <p:txBody>
          <a:bodyPr wrap="square">
            <a:spAutoFit/>
          </a:bodyPr>
          <a:lstStyle/>
          <a:p>
            <a:pPr>
              <a:buNone/>
            </a:pPr>
            <a:r>
              <a:rPr lang="en-US" sz="3200" b="1" dirty="0">
                <a:solidFill>
                  <a:schemeClr val="bg1"/>
                </a:solidFill>
              </a:rPr>
              <a:t>Examples</a:t>
            </a:r>
            <a:endParaRPr lang="en-US" sz="2400" b="1" dirty="0">
              <a:solidFill>
                <a:schemeClr val="bg1"/>
              </a:solidFill>
            </a:endParaRPr>
          </a:p>
          <a:p>
            <a:pPr>
              <a:buNone/>
            </a:pPr>
            <a:endParaRPr lang="en-US" sz="2400" b="1" dirty="0">
              <a:solidFill>
                <a:schemeClr val="bg1"/>
              </a:solidFill>
            </a:endParaRPr>
          </a:p>
          <a:p>
            <a:pPr>
              <a:buNone/>
            </a:pPr>
            <a:endParaRPr lang="en-US" sz="2400" b="1" dirty="0">
              <a:solidFill>
                <a:schemeClr val="bg1"/>
              </a:solidFill>
            </a:endParaRPr>
          </a:p>
          <a:p>
            <a:pPr algn="ctr">
              <a:buNone/>
            </a:pPr>
            <a:endParaRPr lang="en-US" sz="2400" b="1"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37836" t="28574" r="29064" b="22231"/>
          <a:stretch/>
        </p:blipFill>
        <p:spPr>
          <a:xfrm>
            <a:off x="108856" y="5266157"/>
            <a:ext cx="1886003" cy="1657156"/>
          </a:xfrm>
          <a:prstGeom prst="rect">
            <a:avLst/>
          </a:prstGeom>
          <a:ln w="28575">
            <a:solidFill>
              <a:schemeClr val="bg1"/>
            </a:solidFill>
          </a:ln>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33279" t="33339" r="34621" b="17435"/>
          <a:stretch/>
        </p:blipFill>
        <p:spPr>
          <a:xfrm>
            <a:off x="2153094" y="5266157"/>
            <a:ext cx="1919257" cy="1657156"/>
          </a:xfrm>
          <a:prstGeom prst="rect">
            <a:avLst/>
          </a:prstGeom>
          <a:ln w="28575">
            <a:solidFill>
              <a:schemeClr val="bg1"/>
            </a:solidFill>
          </a:ln>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l="33198" t="51937" r="46157" b="16454"/>
          <a:stretch/>
        </p:blipFill>
        <p:spPr>
          <a:xfrm>
            <a:off x="4230586" y="5266157"/>
            <a:ext cx="1922302" cy="1657156"/>
          </a:xfrm>
          <a:prstGeom prst="rect">
            <a:avLst/>
          </a:prstGeom>
          <a:ln w="28575">
            <a:solidFill>
              <a:schemeClr val="bg1"/>
            </a:solidFill>
          </a:ln>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l="34594" t="44029" r="38703" b="15506"/>
          <a:stretch/>
        </p:blipFill>
        <p:spPr>
          <a:xfrm>
            <a:off x="6311123" y="5266157"/>
            <a:ext cx="1942406" cy="1657157"/>
          </a:xfrm>
          <a:prstGeom prst="rect">
            <a:avLst/>
          </a:prstGeom>
          <a:ln w="28575">
            <a:solidFill>
              <a:schemeClr val="bg1"/>
            </a:solidFill>
          </a:ln>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l="29467" t="38019" r="33946" b="4556"/>
          <a:stretch/>
        </p:blipFill>
        <p:spPr>
          <a:xfrm>
            <a:off x="8411764" y="5266157"/>
            <a:ext cx="1875205" cy="1657156"/>
          </a:xfrm>
          <a:prstGeom prst="rect">
            <a:avLst/>
          </a:prstGeom>
          <a:ln w="28575">
            <a:solidFill>
              <a:schemeClr val="bg1"/>
            </a:solidFill>
          </a:ln>
        </p:spPr>
      </p:pic>
      <p:pic>
        <p:nvPicPr>
          <p:cNvPr id="18" name="Picture 17"/>
          <p:cNvPicPr>
            <a:picLocks noChangeAspect="1"/>
          </p:cNvPicPr>
          <p:nvPr/>
        </p:nvPicPr>
        <p:blipFill rotWithShape="1">
          <a:blip r:embed="rId8"/>
          <a:srcRect l="37589" t="38897" r="50914" b="43502"/>
          <a:stretch/>
        </p:blipFill>
        <p:spPr>
          <a:xfrm>
            <a:off x="10445204" y="5266157"/>
            <a:ext cx="1923280" cy="1658001"/>
          </a:xfrm>
          <a:prstGeom prst="rect">
            <a:avLst/>
          </a:prstGeom>
          <a:ln w="28575">
            <a:solidFill>
              <a:schemeClr val="bg1"/>
            </a:solidFill>
          </a:ln>
        </p:spPr>
      </p:pic>
      <p:sp>
        <p:nvSpPr>
          <p:cNvPr id="5" name="Slide Number Placeholder 4"/>
          <p:cNvSpPr>
            <a:spLocks noGrp="1"/>
          </p:cNvSpPr>
          <p:nvPr>
            <p:ph type="sldNum" sz="quarter" idx="12"/>
          </p:nvPr>
        </p:nvSpPr>
        <p:spPr/>
        <p:txBody>
          <a:bodyPr/>
          <a:lstStyle/>
          <a:p>
            <a:fld id="{E249E7EF-AB59-45FC-BAD0-2C6CC805E269}" type="slidenum">
              <a:rPr lang="en-US" smtClean="0"/>
              <a:t>14</a:t>
            </a:fld>
            <a:endParaRPr lang="en-US"/>
          </a:p>
        </p:txBody>
      </p:sp>
      <p:graphicFrame>
        <p:nvGraphicFramePr>
          <p:cNvPr id="2" name="Diagram 1">
            <a:extLst>
              <a:ext uri="{FF2B5EF4-FFF2-40B4-BE49-F238E27FC236}">
                <a16:creationId xmlns:a16="http://schemas.microsoft.com/office/drawing/2014/main" id="{C83734B0-5BF5-4732-AE87-B4DAAC0C6882}"/>
              </a:ext>
            </a:extLst>
          </p:cNvPr>
          <p:cNvGraphicFramePr/>
          <p:nvPr>
            <p:extLst>
              <p:ext uri="{D42A27DB-BD31-4B8C-83A1-F6EECF244321}">
                <p14:modId xmlns:p14="http://schemas.microsoft.com/office/powerpoint/2010/main" val="3114519346"/>
              </p:ext>
            </p:extLst>
          </p:nvPr>
        </p:nvGraphicFramePr>
        <p:xfrm>
          <a:off x="772591" y="1492750"/>
          <a:ext cx="9514378" cy="30543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759593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4386E705-9E71-4FEA-A998-90A0D55CFFF8}"/>
              </a:ext>
            </a:extLst>
          </p:cNvPr>
          <p:cNvSpPr/>
          <p:nvPr/>
        </p:nvSpPr>
        <p:spPr>
          <a:xfrm>
            <a:off x="58411" y="932689"/>
            <a:ext cx="8860398" cy="568360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Systems Engineering Data</a:t>
            </a:r>
          </a:p>
        </p:txBody>
      </p:sp>
      <p:sp>
        <p:nvSpPr>
          <p:cNvPr id="17" name="Rectangle 16">
            <a:extLst>
              <a:ext uri="{FF2B5EF4-FFF2-40B4-BE49-F238E27FC236}">
                <a16:creationId xmlns:a16="http://schemas.microsoft.com/office/drawing/2014/main" id="{B81D4187-05EF-4C1C-A96B-2C049C3827E1}"/>
              </a:ext>
            </a:extLst>
          </p:cNvPr>
          <p:cNvSpPr/>
          <p:nvPr/>
        </p:nvSpPr>
        <p:spPr>
          <a:xfrm>
            <a:off x="9734851" y="1057709"/>
            <a:ext cx="2471928" cy="55856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PM Data</a:t>
            </a:r>
          </a:p>
        </p:txBody>
      </p:sp>
      <p:sp>
        <p:nvSpPr>
          <p:cNvPr id="2" name="Title 1">
            <a:extLst>
              <a:ext uri="{FF2B5EF4-FFF2-40B4-BE49-F238E27FC236}">
                <a16:creationId xmlns:a16="http://schemas.microsoft.com/office/drawing/2014/main" id="{7BFD7EA9-B0D2-4885-91B1-6B976851BA82}"/>
              </a:ext>
            </a:extLst>
          </p:cNvPr>
          <p:cNvSpPr>
            <a:spLocks noGrp="1"/>
          </p:cNvSpPr>
          <p:nvPr>
            <p:ph type="title"/>
          </p:nvPr>
        </p:nvSpPr>
        <p:spPr>
          <a:xfrm>
            <a:off x="1020932" y="70082"/>
            <a:ext cx="10173810" cy="714853"/>
          </a:xfrm>
        </p:spPr>
        <p:txBody>
          <a:bodyPr>
            <a:normAutofit/>
          </a:bodyPr>
          <a:lstStyle/>
          <a:p>
            <a:r>
              <a:rPr lang="en-US" dirty="0"/>
              <a:t>Data Elements used in MEL</a:t>
            </a:r>
          </a:p>
        </p:txBody>
      </p:sp>
      <p:sp>
        <p:nvSpPr>
          <p:cNvPr id="171" name="Rectangle 170">
            <a:extLst>
              <a:ext uri="{FF2B5EF4-FFF2-40B4-BE49-F238E27FC236}">
                <a16:creationId xmlns:a16="http://schemas.microsoft.com/office/drawing/2014/main" id="{11F8321E-5110-4F79-8FA2-587ADB07D503}"/>
              </a:ext>
            </a:extLst>
          </p:cNvPr>
          <p:cNvSpPr/>
          <p:nvPr/>
        </p:nvSpPr>
        <p:spPr>
          <a:xfrm>
            <a:off x="3710498" y="2813333"/>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Requirements (L3/L4)</a:t>
            </a:r>
          </a:p>
        </p:txBody>
      </p:sp>
      <p:sp>
        <p:nvSpPr>
          <p:cNvPr id="172" name="Rectangle 171">
            <a:extLst>
              <a:ext uri="{FF2B5EF4-FFF2-40B4-BE49-F238E27FC236}">
                <a16:creationId xmlns:a16="http://schemas.microsoft.com/office/drawing/2014/main" id="{59E018D1-2F19-44E3-9154-5F3066E9D327}"/>
              </a:ext>
            </a:extLst>
          </p:cNvPr>
          <p:cNvSpPr/>
          <p:nvPr/>
        </p:nvSpPr>
        <p:spPr>
          <a:xfrm>
            <a:off x="3864634" y="1752836"/>
            <a:ext cx="1356590" cy="71485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RVTM</a:t>
            </a:r>
          </a:p>
          <a:p>
            <a:pPr algn="ctr"/>
            <a:r>
              <a:rPr lang="en-US" sz="1200" dirty="0">
                <a:solidFill>
                  <a:schemeClr val="tx1"/>
                </a:solidFill>
              </a:rPr>
              <a:t>(L2 Requirements, Verification Tracking</a:t>
            </a:r>
          </a:p>
        </p:txBody>
      </p:sp>
      <p:cxnSp>
        <p:nvCxnSpPr>
          <p:cNvPr id="174" name="Straight Arrow Connector 173">
            <a:extLst>
              <a:ext uri="{FF2B5EF4-FFF2-40B4-BE49-F238E27FC236}">
                <a16:creationId xmlns:a16="http://schemas.microsoft.com/office/drawing/2014/main" id="{0D896BE2-2D4D-45D7-95AF-D7BF8A4D20DB}"/>
              </a:ext>
            </a:extLst>
          </p:cNvPr>
          <p:cNvCxnSpPr>
            <a:cxnSpLocks/>
            <a:stCxn id="172" idx="2"/>
            <a:endCxn id="171" idx="0"/>
          </p:cNvCxnSpPr>
          <p:nvPr/>
        </p:nvCxnSpPr>
        <p:spPr>
          <a:xfrm flipH="1">
            <a:off x="4388793" y="2467689"/>
            <a:ext cx="154136" cy="345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7CFCED2D-07AE-4F00-AA35-232D419DCB23}"/>
              </a:ext>
            </a:extLst>
          </p:cNvPr>
          <p:cNvSpPr txBox="1"/>
          <p:nvPr/>
        </p:nvSpPr>
        <p:spPr>
          <a:xfrm>
            <a:off x="3675887" y="2570682"/>
            <a:ext cx="939681" cy="230832"/>
          </a:xfrm>
          <a:prstGeom prst="rect">
            <a:avLst/>
          </a:prstGeom>
          <a:noFill/>
        </p:spPr>
        <p:txBody>
          <a:bodyPr wrap="none" rtlCol="0">
            <a:spAutoFit/>
          </a:bodyPr>
          <a:lstStyle/>
          <a:p>
            <a:r>
              <a:rPr lang="en-US" sz="900" i="1" dirty="0"/>
              <a:t>Implemented by</a:t>
            </a:r>
          </a:p>
        </p:txBody>
      </p:sp>
      <p:sp>
        <p:nvSpPr>
          <p:cNvPr id="178" name="Rectangle 177">
            <a:extLst>
              <a:ext uri="{FF2B5EF4-FFF2-40B4-BE49-F238E27FC236}">
                <a16:creationId xmlns:a16="http://schemas.microsoft.com/office/drawing/2014/main" id="{C246DD31-2CE9-40EB-B77F-A54A89D493BA}"/>
              </a:ext>
            </a:extLst>
          </p:cNvPr>
          <p:cNvSpPr/>
          <p:nvPr/>
        </p:nvSpPr>
        <p:spPr>
          <a:xfrm>
            <a:off x="5936095" y="2501660"/>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Verification Requirements</a:t>
            </a:r>
          </a:p>
        </p:txBody>
      </p:sp>
      <p:sp>
        <p:nvSpPr>
          <p:cNvPr id="179" name="Rectangle 178">
            <a:extLst>
              <a:ext uri="{FF2B5EF4-FFF2-40B4-BE49-F238E27FC236}">
                <a16:creationId xmlns:a16="http://schemas.microsoft.com/office/drawing/2014/main" id="{C8D5FFCD-797E-4CE1-B671-52628677AEE8}"/>
              </a:ext>
            </a:extLst>
          </p:cNvPr>
          <p:cNvSpPr/>
          <p:nvPr/>
        </p:nvSpPr>
        <p:spPr>
          <a:xfrm>
            <a:off x="5936095" y="325458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Test/Verification Activity</a:t>
            </a:r>
          </a:p>
        </p:txBody>
      </p:sp>
      <p:sp>
        <p:nvSpPr>
          <p:cNvPr id="185" name="Rectangle 184">
            <a:extLst>
              <a:ext uri="{FF2B5EF4-FFF2-40B4-BE49-F238E27FC236}">
                <a16:creationId xmlns:a16="http://schemas.microsoft.com/office/drawing/2014/main" id="{2E3C788A-B227-49BE-8AF8-65008FD03E92}"/>
              </a:ext>
            </a:extLst>
          </p:cNvPr>
          <p:cNvSpPr/>
          <p:nvPr/>
        </p:nvSpPr>
        <p:spPr>
          <a:xfrm>
            <a:off x="942362" y="2500040"/>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Functions</a:t>
            </a:r>
          </a:p>
        </p:txBody>
      </p:sp>
      <p:sp>
        <p:nvSpPr>
          <p:cNvPr id="186" name="Rectangle 185">
            <a:extLst>
              <a:ext uri="{FF2B5EF4-FFF2-40B4-BE49-F238E27FC236}">
                <a16:creationId xmlns:a16="http://schemas.microsoft.com/office/drawing/2014/main" id="{8428D8DA-7A99-449A-8805-33DAC0530DFD}"/>
              </a:ext>
            </a:extLst>
          </p:cNvPr>
          <p:cNvSpPr/>
          <p:nvPr/>
        </p:nvSpPr>
        <p:spPr>
          <a:xfrm>
            <a:off x="926133" y="2964375"/>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Interfaces</a:t>
            </a:r>
          </a:p>
        </p:txBody>
      </p:sp>
      <p:cxnSp>
        <p:nvCxnSpPr>
          <p:cNvPr id="187" name="Straight Arrow Connector 186">
            <a:extLst>
              <a:ext uri="{FF2B5EF4-FFF2-40B4-BE49-F238E27FC236}">
                <a16:creationId xmlns:a16="http://schemas.microsoft.com/office/drawing/2014/main" id="{A9EF9A41-EA3E-4778-BCC1-265CDA2A87AD}"/>
              </a:ext>
            </a:extLst>
          </p:cNvPr>
          <p:cNvCxnSpPr>
            <a:cxnSpLocks/>
            <a:stCxn id="185" idx="3"/>
            <a:endCxn id="171" idx="1"/>
          </p:cNvCxnSpPr>
          <p:nvPr/>
        </p:nvCxnSpPr>
        <p:spPr>
          <a:xfrm>
            <a:off x="2298952" y="2675674"/>
            <a:ext cx="1411546" cy="31329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6">
            <a:extLst>
              <a:ext uri="{FF2B5EF4-FFF2-40B4-BE49-F238E27FC236}">
                <a16:creationId xmlns:a16="http://schemas.microsoft.com/office/drawing/2014/main" id="{C9952B38-616D-4A94-9A6C-04E35CE73911}"/>
              </a:ext>
            </a:extLst>
          </p:cNvPr>
          <p:cNvCxnSpPr>
            <a:cxnSpLocks/>
            <a:stCxn id="186" idx="3"/>
            <a:endCxn id="171" idx="1"/>
          </p:cNvCxnSpPr>
          <p:nvPr/>
        </p:nvCxnSpPr>
        <p:spPr>
          <a:xfrm flipV="1">
            <a:off x="2282723" y="2988967"/>
            <a:ext cx="1427775" cy="1510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BEBC5E36-FFAE-47B0-9555-E1263F1132D0}"/>
              </a:ext>
            </a:extLst>
          </p:cNvPr>
          <p:cNvSpPr txBox="1"/>
          <p:nvPr/>
        </p:nvSpPr>
        <p:spPr>
          <a:xfrm>
            <a:off x="2322156" y="2953744"/>
            <a:ext cx="739305" cy="230832"/>
          </a:xfrm>
          <a:prstGeom prst="rect">
            <a:avLst/>
          </a:prstGeom>
          <a:noFill/>
        </p:spPr>
        <p:txBody>
          <a:bodyPr wrap="none" rtlCol="0">
            <a:spAutoFit/>
          </a:bodyPr>
          <a:lstStyle/>
          <a:p>
            <a:r>
              <a:rPr lang="en-US" sz="900" i="1" dirty="0"/>
              <a:t>Specified by</a:t>
            </a:r>
          </a:p>
        </p:txBody>
      </p:sp>
      <p:sp>
        <p:nvSpPr>
          <p:cNvPr id="194" name="Rectangle 193">
            <a:extLst>
              <a:ext uri="{FF2B5EF4-FFF2-40B4-BE49-F238E27FC236}">
                <a16:creationId xmlns:a16="http://schemas.microsoft.com/office/drawing/2014/main" id="{E5565E21-09B8-459A-B15E-86F6F7B58AD3}"/>
              </a:ext>
            </a:extLst>
          </p:cNvPr>
          <p:cNvSpPr/>
          <p:nvPr/>
        </p:nvSpPr>
        <p:spPr>
          <a:xfrm>
            <a:off x="905298" y="3409378"/>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Master Equipment List</a:t>
            </a:r>
          </a:p>
        </p:txBody>
      </p:sp>
      <p:cxnSp>
        <p:nvCxnSpPr>
          <p:cNvPr id="195" name="Straight Arrow Connector 186">
            <a:extLst>
              <a:ext uri="{FF2B5EF4-FFF2-40B4-BE49-F238E27FC236}">
                <a16:creationId xmlns:a16="http://schemas.microsoft.com/office/drawing/2014/main" id="{050E29DB-563A-4B2E-B144-E523B5DCA8DF}"/>
              </a:ext>
            </a:extLst>
          </p:cNvPr>
          <p:cNvCxnSpPr>
            <a:cxnSpLocks/>
            <a:stCxn id="194" idx="3"/>
            <a:endCxn id="171" idx="1"/>
          </p:cNvCxnSpPr>
          <p:nvPr/>
        </p:nvCxnSpPr>
        <p:spPr>
          <a:xfrm flipV="1">
            <a:off x="2261888" y="2988967"/>
            <a:ext cx="1448610" cy="59604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186">
            <a:extLst>
              <a:ext uri="{FF2B5EF4-FFF2-40B4-BE49-F238E27FC236}">
                <a16:creationId xmlns:a16="http://schemas.microsoft.com/office/drawing/2014/main" id="{C084A1D0-21E4-4211-9FD4-A42E2AE71064}"/>
              </a:ext>
            </a:extLst>
          </p:cNvPr>
          <p:cNvCxnSpPr>
            <a:cxnSpLocks/>
            <a:stCxn id="194" idx="2"/>
            <a:endCxn id="185" idx="1"/>
          </p:cNvCxnSpPr>
          <p:nvPr/>
        </p:nvCxnSpPr>
        <p:spPr>
          <a:xfrm rot="5400000" flipH="1">
            <a:off x="720492" y="2897545"/>
            <a:ext cx="1084972" cy="641231"/>
          </a:xfrm>
          <a:prstGeom prst="curvedConnector4">
            <a:avLst>
              <a:gd name="adj1" fmla="val -21070"/>
              <a:gd name="adj2" fmla="val 141430"/>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6BB79C60-EB9E-4903-A414-7FAD41AA83E6}"/>
              </a:ext>
            </a:extLst>
          </p:cNvPr>
          <p:cNvSpPr txBox="1"/>
          <p:nvPr/>
        </p:nvSpPr>
        <p:spPr>
          <a:xfrm>
            <a:off x="86385" y="3402444"/>
            <a:ext cx="609462" cy="230832"/>
          </a:xfrm>
          <a:prstGeom prst="rect">
            <a:avLst/>
          </a:prstGeom>
          <a:noFill/>
        </p:spPr>
        <p:txBody>
          <a:bodyPr wrap="none" rtlCol="0">
            <a:spAutoFit/>
          </a:bodyPr>
          <a:lstStyle/>
          <a:p>
            <a:r>
              <a:rPr lang="en-US" sz="900" i="1" dirty="0"/>
              <a:t>Performs</a:t>
            </a:r>
          </a:p>
        </p:txBody>
      </p:sp>
      <p:sp>
        <p:nvSpPr>
          <p:cNvPr id="21" name="TextBox 20">
            <a:extLst>
              <a:ext uri="{FF2B5EF4-FFF2-40B4-BE49-F238E27FC236}">
                <a16:creationId xmlns:a16="http://schemas.microsoft.com/office/drawing/2014/main" id="{CF175136-F4E1-45EB-944E-5778119E2730}"/>
              </a:ext>
            </a:extLst>
          </p:cNvPr>
          <p:cNvSpPr txBox="1"/>
          <p:nvPr/>
        </p:nvSpPr>
        <p:spPr>
          <a:xfrm>
            <a:off x="6614390" y="2887547"/>
            <a:ext cx="939681" cy="230832"/>
          </a:xfrm>
          <a:prstGeom prst="rect">
            <a:avLst/>
          </a:prstGeom>
          <a:noFill/>
        </p:spPr>
        <p:txBody>
          <a:bodyPr wrap="none" rtlCol="0">
            <a:spAutoFit/>
          </a:bodyPr>
          <a:lstStyle/>
          <a:p>
            <a:r>
              <a:rPr lang="en-US" sz="900" i="1" dirty="0"/>
              <a:t>Implemented by</a:t>
            </a:r>
          </a:p>
        </p:txBody>
      </p:sp>
      <p:cxnSp>
        <p:nvCxnSpPr>
          <p:cNvPr id="22" name="Straight Arrow Connector 21">
            <a:extLst>
              <a:ext uri="{FF2B5EF4-FFF2-40B4-BE49-F238E27FC236}">
                <a16:creationId xmlns:a16="http://schemas.microsoft.com/office/drawing/2014/main" id="{008E112C-B300-4F7F-AA33-A8A69EE76231}"/>
              </a:ext>
            </a:extLst>
          </p:cNvPr>
          <p:cNvCxnSpPr>
            <a:cxnSpLocks/>
            <a:stCxn id="178" idx="2"/>
            <a:endCxn id="179" idx="0"/>
          </p:cNvCxnSpPr>
          <p:nvPr/>
        </p:nvCxnSpPr>
        <p:spPr>
          <a:xfrm>
            <a:off x="6614390" y="2852928"/>
            <a:ext cx="0" cy="401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3E30D11-AA03-4BC6-B780-6ACF06DD2112}"/>
              </a:ext>
            </a:extLst>
          </p:cNvPr>
          <p:cNvSpPr/>
          <p:nvPr/>
        </p:nvSpPr>
        <p:spPr>
          <a:xfrm>
            <a:off x="3001288" y="4110289"/>
            <a:ext cx="1053545"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TBX</a:t>
            </a:r>
          </a:p>
        </p:txBody>
      </p:sp>
      <p:sp>
        <p:nvSpPr>
          <p:cNvPr id="39" name="TextBox 38">
            <a:extLst>
              <a:ext uri="{FF2B5EF4-FFF2-40B4-BE49-F238E27FC236}">
                <a16:creationId xmlns:a16="http://schemas.microsoft.com/office/drawing/2014/main" id="{CAD25AD2-F437-4A35-A637-888CAE61394B}"/>
              </a:ext>
            </a:extLst>
          </p:cNvPr>
          <p:cNvSpPr txBox="1"/>
          <p:nvPr/>
        </p:nvSpPr>
        <p:spPr>
          <a:xfrm>
            <a:off x="4563717" y="3909314"/>
            <a:ext cx="710451" cy="230832"/>
          </a:xfrm>
          <a:prstGeom prst="rect">
            <a:avLst/>
          </a:prstGeom>
          <a:noFill/>
        </p:spPr>
        <p:txBody>
          <a:bodyPr wrap="none" rtlCol="0">
            <a:spAutoFit/>
          </a:bodyPr>
          <a:lstStyle/>
          <a:p>
            <a:r>
              <a:rPr lang="en-US" sz="900" i="1" dirty="0"/>
              <a:t>Verified by</a:t>
            </a:r>
          </a:p>
        </p:txBody>
      </p:sp>
      <p:cxnSp>
        <p:nvCxnSpPr>
          <p:cNvPr id="40" name="Straight Arrow Connector 186">
            <a:extLst>
              <a:ext uri="{FF2B5EF4-FFF2-40B4-BE49-F238E27FC236}">
                <a16:creationId xmlns:a16="http://schemas.microsoft.com/office/drawing/2014/main" id="{0B9E1CA7-68A7-44DA-A237-CD29EAAF1D34}"/>
              </a:ext>
            </a:extLst>
          </p:cNvPr>
          <p:cNvCxnSpPr>
            <a:cxnSpLocks/>
            <a:stCxn id="171" idx="2"/>
            <a:endCxn id="179" idx="1"/>
          </p:cNvCxnSpPr>
          <p:nvPr/>
        </p:nvCxnSpPr>
        <p:spPr>
          <a:xfrm rot="16200000" flipH="1">
            <a:off x="5029637" y="2523757"/>
            <a:ext cx="265615" cy="154730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86">
            <a:extLst>
              <a:ext uri="{FF2B5EF4-FFF2-40B4-BE49-F238E27FC236}">
                <a16:creationId xmlns:a16="http://schemas.microsoft.com/office/drawing/2014/main" id="{C5223E13-1160-4495-B628-C7FAE8C10BD4}"/>
              </a:ext>
            </a:extLst>
          </p:cNvPr>
          <p:cNvCxnSpPr>
            <a:cxnSpLocks/>
            <a:stCxn id="171" idx="2"/>
            <a:endCxn id="178" idx="1"/>
          </p:cNvCxnSpPr>
          <p:nvPr/>
        </p:nvCxnSpPr>
        <p:spPr>
          <a:xfrm rot="5400000" flipH="1" flipV="1">
            <a:off x="4918790" y="2147297"/>
            <a:ext cx="487307" cy="1547302"/>
          </a:xfrm>
          <a:prstGeom prst="curvedConnector4">
            <a:avLst>
              <a:gd name="adj1" fmla="val -46911"/>
              <a:gd name="adj2" fmla="val 71919"/>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44B48EE-DF4A-4924-9605-B9C9525CD4A3}"/>
              </a:ext>
            </a:extLst>
          </p:cNvPr>
          <p:cNvSpPr/>
          <p:nvPr/>
        </p:nvSpPr>
        <p:spPr>
          <a:xfrm>
            <a:off x="5928094" y="3911277"/>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TPS</a:t>
            </a:r>
          </a:p>
        </p:txBody>
      </p:sp>
      <p:cxnSp>
        <p:nvCxnSpPr>
          <p:cNvPr id="51" name="Straight Arrow Connector 186">
            <a:extLst>
              <a:ext uri="{FF2B5EF4-FFF2-40B4-BE49-F238E27FC236}">
                <a16:creationId xmlns:a16="http://schemas.microsoft.com/office/drawing/2014/main" id="{1D2EE14C-9C9B-4404-9E96-C9C8131B9A2F}"/>
              </a:ext>
            </a:extLst>
          </p:cNvPr>
          <p:cNvCxnSpPr>
            <a:cxnSpLocks/>
            <a:stCxn id="179" idx="2"/>
            <a:endCxn id="50" idx="0"/>
          </p:cNvCxnSpPr>
          <p:nvPr/>
        </p:nvCxnSpPr>
        <p:spPr>
          <a:xfrm rot="5400000">
            <a:off x="6457677" y="3754563"/>
            <a:ext cx="305427" cy="800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F48E5A7-3BD6-4164-B211-ED3D9309FC58}"/>
              </a:ext>
            </a:extLst>
          </p:cNvPr>
          <p:cNvSpPr txBox="1"/>
          <p:nvPr/>
        </p:nvSpPr>
        <p:spPr>
          <a:xfrm>
            <a:off x="6606389" y="3553699"/>
            <a:ext cx="574196" cy="230832"/>
          </a:xfrm>
          <a:prstGeom prst="rect">
            <a:avLst/>
          </a:prstGeom>
          <a:noFill/>
        </p:spPr>
        <p:txBody>
          <a:bodyPr wrap="none" rtlCol="0">
            <a:spAutoFit/>
          </a:bodyPr>
          <a:lstStyle/>
          <a:p>
            <a:r>
              <a:rPr lang="en-US" sz="900" i="1" dirty="0"/>
              <a:t>Employs</a:t>
            </a:r>
          </a:p>
        </p:txBody>
      </p:sp>
      <p:sp>
        <p:nvSpPr>
          <p:cNvPr id="63" name="Rectangle 62">
            <a:extLst>
              <a:ext uri="{FF2B5EF4-FFF2-40B4-BE49-F238E27FC236}">
                <a16:creationId xmlns:a16="http://schemas.microsoft.com/office/drawing/2014/main" id="{ECDBEE94-69ED-45FC-AEDD-CA9AAC05A9B8}"/>
              </a:ext>
            </a:extLst>
          </p:cNvPr>
          <p:cNvSpPr/>
          <p:nvPr/>
        </p:nvSpPr>
        <p:spPr>
          <a:xfrm>
            <a:off x="2584564" y="536156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Hazards</a:t>
            </a:r>
          </a:p>
        </p:txBody>
      </p:sp>
      <p:cxnSp>
        <p:nvCxnSpPr>
          <p:cNvPr id="64" name="Straight Arrow Connector 63">
            <a:extLst>
              <a:ext uri="{FF2B5EF4-FFF2-40B4-BE49-F238E27FC236}">
                <a16:creationId xmlns:a16="http://schemas.microsoft.com/office/drawing/2014/main" id="{30F066A9-9EC0-4295-AC82-49E351789E4B}"/>
              </a:ext>
            </a:extLst>
          </p:cNvPr>
          <p:cNvCxnSpPr>
            <a:cxnSpLocks/>
          </p:cNvCxnSpPr>
          <p:nvPr/>
        </p:nvCxnSpPr>
        <p:spPr>
          <a:xfrm>
            <a:off x="2667090" y="4937890"/>
            <a:ext cx="248067"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91E0548-1853-4DD7-A8E7-50F753E14EE5}"/>
              </a:ext>
            </a:extLst>
          </p:cNvPr>
          <p:cNvCxnSpPr>
            <a:cxnSpLocks/>
          </p:cNvCxnSpPr>
          <p:nvPr/>
        </p:nvCxnSpPr>
        <p:spPr>
          <a:xfrm flipH="1" flipV="1">
            <a:off x="2915157" y="4937890"/>
            <a:ext cx="251346"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6F2ABE-E69F-4C54-8877-5370B390CE25}"/>
              </a:ext>
            </a:extLst>
          </p:cNvPr>
          <p:cNvSpPr txBox="1"/>
          <p:nvPr/>
        </p:nvSpPr>
        <p:spPr>
          <a:xfrm>
            <a:off x="3023198" y="4975516"/>
            <a:ext cx="543739" cy="230832"/>
          </a:xfrm>
          <a:prstGeom prst="rect">
            <a:avLst/>
          </a:prstGeom>
          <a:noFill/>
        </p:spPr>
        <p:txBody>
          <a:bodyPr wrap="none" rtlCol="0">
            <a:spAutoFit/>
          </a:bodyPr>
          <a:lstStyle/>
          <a:p>
            <a:pPr algn="ctr"/>
            <a:r>
              <a:rPr lang="en-US" sz="900" i="1" dirty="0"/>
              <a:t>Sources</a:t>
            </a:r>
          </a:p>
        </p:txBody>
      </p:sp>
      <p:sp>
        <p:nvSpPr>
          <p:cNvPr id="67" name="TextBox 66">
            <a:extLst>
              <a:ext uri="{FF2B5EF4-FFF2-40B4-BE49-F238E27FC236}">
                <a16:creationId xmlns:a16="http://schemas.microsoft.com/office/drawing/2014/main" id="{DEC6C283-3187-4E49-9EE8-14F64C2A0F40}"/>
              </a:ext>
            </a:extLst>
          </p:cNvPr>
          <p:cNvSpPr txBox="1"/>
          <p:nvPr/>
        </p:nvSpPr>
        <p:spPr>
          <a:xfrm>
            <a:off x="2161507" y="5053123"/>
            <a:ext cx="628698" cy="230832"/>
          </a:xfrm>
          <a:prstGeom prst="rect">
            <a:avLst/>
          </a:prstGeom>
          <a:noFill/>
        </p:spPr>
        <p:txBody>
          <a:bodyPr wrap="none" rtlCol="0">
            <a:spAutoFit/>
          </a:bodyPr>
          <a:lstStyle/>
          <a:p>
            <a:r>
              <a:rPr lang="en-US" sz="900" i="1" dirty="0"/>
              <a:t>Results in</a:t>
            </a:r>
          </a:p>
        </p:txBody>
      </p:sp>
      <p:sp>
        <p:nvSpPr>
          <p:cNvPr id="68" name="Rectangle 67">
            <a:extLst>
              <a:ext uri="{FF2B5EF4-FFF2-40B4-BE49-F238E27FC236}">
                <a16:creationId xmlns:a16="http://schemas.microsoft.com/office/drawing/2014/main" id="{7D057908-319A-4040-A14F-E0849A4C29BD}"/>
              </a:ext>
            </a:extLst>
          </p:cNvPr>
          <p:cNvSpPr/>
          <p:nvPr/>
        </p:nvSpPr>
        <p:spPr>
          <a:xfrm>
            <a:off x="2591771" y="5981288"/>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Controls</a:t>
            </a:r>
          </a:p>
        </p:txBody>
      </p:sp>
      <p:cxnSp>
        <p:nvCxnSpPr>
          <p:cNvPr id="69" name="Straight Arrow Connector 68">
            <a:extLst>
              <a:ext uri="{FF2B5EF4-FFF2-40B4-BE49-F238E27FC236}">
                <a16:creationId xmlns:a16="http://schemas.microsoft.com/office/drawing/2014/main" id="{14EB3E51-0CB7-403A-A940-920E58E5C8B4}"/>
              </a:ext>
            </a:extLst>
          </p:cNvPr>
          <p:cNvCxnSpPr>
            <a:cxnSpLocks/>
            <a:stCxn id="63" idx="2"/>
            <a:endCxn id="68" idx="0"/>
          </p:cNvCxnSpPr>
          <p:nvPr/>
        </p:nvCxnSpPr>
        <p:spPr>
          <a:xfrm>
            <a:off x="3262859" y="5712830"/>
            <a:ext cx="7207" cy="268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186">
            <a:extLst>
              <a:ext uri="{FF2B5EF4-FFF2-40B4-BE49-F238E27FC236}">
                <a16:creationId xmlns:a16="http://schemas.microsoft.com/office/drawing/2014/main" id="{2B2CBFBC-AF03-4D01-81BD-A604B6F2598D}"/>
              </a:ext>
            </a:extLst>
          </p:cNvPr>
          <p:cNvCxnSpPr>
            <a:cxnSpLocks/>
            <a:stCxn id="68" idx="3"/>
            <a:endCxn id="178" idx="1"/>
          </p:cNvCxnSpPr>
          <p:nvPr/>
        </p:nvCxnSpPr>
        <p:spPr>
          <a:xfrm flipV="1">
            <a:off x="3948361" y="2677294"/>
            <a:ext cx="1987734" cy="347962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756E68A-FE6E-428D-A3B3-22ACEC887F05}"/>
              </a:ext>
            </a:extLst>
          </p:cNvPr>
          <p:cNvSpPr txBox="1"/>
          <p:nvPr/>
        </p:nvSpPr>
        <p:spPr>
          <a:xfrm>
            <a:off x="4260343" y="5981288"/>
            <a:ext cx="710451" cy="230832"/>
          </a:xfrm>
          <a:prstGeom prst="rect">
            <a:avLst/>
          </a:prstGeom>
          <a:noFill/>
        </p:spPr>
        <p:txBody>
          <a:bodyPr wrap="none" rtlCol="0">
            <a:spAutoFit/>
          </a:bodyPr>
          <a:lstStyle/>
          <a:p>
            <a:r>
              <a:rPr lang="en-US" sz="900" i="1" dirty="0"/>
              <a:t>Verified by</a:t>
            </a:r>
          </a:p>
        </p:txBody>
      </p:sp>
      <p:sp>
        <p:nvSpPr>
          <p:cNvPr id="78" name="TextBox 77">
            <a:extLst>
              <a:ext uri="{FF2B5EF4-FFF2-40B4-BE49-F238E27FC236}">
                <a16:creationId xmlns:a16="http://schemas.microsoft.com/office/drawing/2014/main" id="{6363CA27-3A36-4C57-82AB-934CB72E8728}"/>
              </a:ext>
            </a:extLst>
          </p:cNvPr>
          <p:cNvSpPr txBox="1"/>
          <p:nvPr/>
        </p:nvSpPr>
        <p:spPr>
          <a:xfrm>
            <a:off x="3240359" y="5741717"/>
            <a:ext cx="508473" cy="230832"/>
          </a:xfrm>
          <a:prstGeom prst="rect">
            <a:avLst/>
          </a:prstGeom>
          <a:noFill/>
        </p:spPr>
        <p:txBody>
          <a:bodyPr wrap="none" rtlCol="0">
            <a:spAutoFit/>
          </a:bodyPr>
          <a:lstStyle/>
          <a:p>
            <a:pPr algn="ctr"/>
            <a:r>
              <a:rPr lang="en-US" sz="900" i="1" dirty="0"/>
              <a:t>Causes</a:t>
            </a:r>
          </a:p>
        </p:txBody>
      </p:sp>
      <p:cxnSp>
        <p:nvCxnSpPr>
          <p:cNvPr id="79" name="Straight Arrow Connector 186">
            <a:extLst>
              <a:ext uri="{FF2B5EF4-FFF2-40B4-BE49-F238E27FC236}">
                <a16:creationId xmlns:a16="http://schemas.microsoft.com/office/drawing/2014/main" id="{D915090F-A3C7-4A57-A2BE-84A6EB96D046}"/>
              </a:ext>
            </a:extLst>
          </p:cNvPr>
          <p:cNvCxnSpPr>
            <a:cxnSpLocks/>
            <a:stCxn id="50" idx="3"/>
            <a:endCxn id="80" idx="0"/>
          </p:cNvCxnSpPr>
          <p:nvPr/>
        </p:nvCxnSpPr>
        <p:spPr>
          <a:xfrm>
            <a:off x="7284684" y="4086911"/>
            <a:ext cx="139117" cy="4031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5C2A8DB-8FB2-4299-BD88-50376B479E40}"/>
              </a:ext>
            </a:extLst>
          </p:cNvPr>
          <p:cNvSpPr/>
          <p:nvPr/>
        </p:nvSpPr>
        <p:spPr>
          <a:xfrm>
            <a:off x="6745506" y="4490027"/>
            <a:ext cx="1356590" cy="35126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Discrepancies</a:t>
            </a:r>
          </a:p>
        </p:txBody>
      </p:sp>
      <p:sp>
        <p:nvSpPr>
          <p:cNvPr id="83" name="TextBox 82">
            <a:extLst>
              <a:ext uri="{FF2B5EF4-FFF2-40B4-BE49-F238E27FC236}">
                <a16:creationId xmlns:a16="http://schemas.microsoft.com/office/drawing/2014/main" id="{AED97FB0-F5D9-4CAF-AD6F-40B260D03A80}"/>
              </a:ext>
            </a:extLst>
          </p:cNvPr>
          <p:cNvSpPr txBox="1"/>
          <p:nvPr/>
        </p:nvSpPr>
        <p:spPr>
          <a:xfrm>
            <a:off x="7741719" y="4021814"/>
            <a:ext cx="537327" cy="230832"/>
          </a:xfrm>
          <a:prstGeom prst="rect">
            <a:avLst/>
          </a:prstGeom>
          <a:noFill/>
        </p:spPr>
        <p:txBody>
          <a:bodyPr wrap="none" rtlCol="0">
            <a:spAutoFit/>
          </a:bodyPr>
          <a:lstStyle/>
          <a:p>
            <a:r>
              <a:rPr lang="en-US" sz="900" i="1" dirty="0"/>
              <a:t>Creates</a:t>
            </a:r>
          </a:p>
        </p:txBody>
      </p:sp>
      <p:cxnSp>
        <p:nvCxnSpPr>
          <p:cNvPr id="85" name="Straight Arrow Connector 186">
            <a:extLst>
              <a:ext uri="{FF2B5EF4-FFF2-40B4-BE49-F238E27FC236}">
                <a16:creationId xmlns:a16="http://schemas.microsoft.com/office/drawing/2014/main" id="{C7ECFF95-B25E-4C7A-B847-0A2F780695B0}"/>
              </a:ext>
            </a:extLst>
          </p:cNvPr>
          <p:cNvCxnSpPr>
            <a:cxnSpLocks/>
            <a:stCxn id="179" idx="3"/>
            <a:endCxn id="109" idx="1"/>
          </p:cNvCxnSpPr>
          <p:nvPr/>
        </p:nvCxnSpPr>
        <p:spPr>
          <a:xfrm flipV="1">
            <a:off x="7292685" y="3371449"/>
            <a:ext cx="231584" cy="58767"/>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EF34DED-F50F-4843-A96C-BF61909280D4}"/>
              </a:ext>
            </a:extLst>
          </p:cNvPr>
          <p:cNvSpPr txBox="1"/>
          <p:nvPr/>
        </p:nvSpPr>
        <p:spPr>
          <a:xfrm>
            <a:off x="5425350" y="2046547"/>
            <a:ext cx="1143262" cy="230832"/>
          </a:xfrm>
          <a:prstGeom prst="rect">
            <a:avLst/>
          </a:prstGeom>
          <a:noFill/>
        </p:spPr>
        <p:txBody>
          <a:bodyPr wrap="none" rtlCol="0">
            <a:spAutoFit/>
          </a:bodyPr>
          <a:lstStyle/>
          <a:p>
            <a:r>
              <a:rPr lang="en-US" sz="900" i="1" dirty="0">
                <a:solidFill>
                  <a:srgbClr val="00B050"/>
                </a:solidFill>
              </a:rPr>
              <a:t>Verification Closures</a:t>
            </a:r>
          </a:p>
        </p:txBody>
      </p:sp>
      <p:sp>
        <p:nvSpPr>
          <p:cNvPr id="55" name="Rectangle 54">
            <a:extLst>
              <a:ext uri="{FF2B5EF4-FFF2-40B4-BE49-F238E27FC236}">
                <a16:creationId xmlns:a16="http://schemas.microsoft.com/office/drawing/2014/main" id="{2983AF50-CF6F-4411-A152-0309062B0B67}"/>
              </a:ext>
            </a:extLst>
          </p:cNvPr>
          <p:cNvSpPr/>
          <p:nvPr/>
        </p:nvSpPr>
        <p:spPr>
          <a:xfrm>
            <a:off x="11015202" y="1636293"/>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Meetings</a:t>
            </a:r>
          </a:p>
        </p:txBody>
      </p:sp>
      <p:sp>
        <p:nvSpPr>
          <p:cNvPr id="70" name="Rectangle 69">
            <a:extLst>
              <a:ext uri="{FF2B5EF4-FFF2-40B4-BE49-F238E27FC236}">
                <a16:creationId xmlns:a16="http://schemas.microsoft.com/office/drawing/2014/main" id="{A1C1B85F-6A9E-4E79-BC26-E4BB84990DDA}"/>
              </a:ext>
            </a:extLst>
          </p:cNvPr>
          <p:cNvSpPr/>
          <p:nvPr/>
        </p:nvSpPr>
        <p:spPr>
          <a:xfrm>
            <a:off x="876754" y="4499943"/>
            <a:ext cx="1126632" cy="3830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Waivers</a:t>
            </a:r>
          </a:p>
        </p:txBody>
      </p:sp>
      <p:cxnSp>
        <p:nvCxnSpPr>
          <p:cNvPr id="71" name="Straight Arrow Connector 186">
            <a:extLst>
              <a:ext uri="{FF2B5EF4-FFF2-40B4-BE49-F238E27FC236}">
                <a16:creationId xmlns:a16="http://schemas.microsoft.com/office/drawing/2014/main" id="{48DC3298-DAAA-4B56-8D38-D5CA6B0CA6A0}"/>
              </a:ext>
            </a:extLst>
          </p:cNvPr>
          <p:cNvCxnSpPr>
            <a:cxnSpLocks/>
            <a:stCxn id="70" idx="3"/>
            <a:endCxn id="171" idx="1"/>
          </p:cNvCxnSpPr>
          <p:nvPr/>
        </p:nvCxnSpPr>
        <p:spPr>
          <a:xfrm flipV="1">
            <a:off x="2003386" y="2988967"/>
            <a:ext cx="1707112" cy="170250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71B102D-2510-45FB-8D6A-1A03D94D83A9}"/>
              </a:ext>
            </a:extLst>
          </p:cNvPr>
          <p:cNvSpPr/>
          <p:nvPr/>
        </p:nvSpPr>
        <p:spPr>
          <a:xfrm>
            <a:off x="9818043" y="2063252"/>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Task Content</a:t>
            </a:r>
          </a:p>
        </p:txBody>
      </p:sp>
      <p:sp>
        <p:nvSpPr>
          <p:cNvPr id="75" name="Rectangle 74">
            <a:extLst>
              <a:ext uri="{FF2B5EF4-FFF2-40B4-BE49-F238E27FC236}">
                <a16:creationId xmlns:a16="http://schemas.microsoft.com/office/drawing/2014/main" id="{FAB0C8B7-2815-499B-93CC-9B155A4E8ECF}"/>
              </a:ext>
            </a:extLst>
          </p:cNvPr>
          <p:cNvSpPr/>
          <p:nvPr/>
        </p:nvSpPr>
        <p:spPr>
          <a:xfrm>
            <a:off x="7554488" y="5981049"/>
            <a:ext cx="1102933" cy="52348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Life Cycle Review Criteria</a:t>
            </a:r>
          </a:p>
        </p:txBody>
      </p:sp>
      <p:sp>
        <p:nvSpPr>
          <p:cNvPr id="82" name="Rectangle 81">
            <a:extLst>
              <a:ext uri="{FF2B5EF4-FFF2-40B4-BE49-F238E27FC236}">
                <a16:creationId xmlns:a16="http://schemas.microsoft.com/office/drawing/2014/main" id="{5903EC82-59EC-4163-BF9C-C3DDC6D2FDAA}"/>
              </a:ext>
            </a:extLst>
          </p:cNvPr>
          <p:cNvSpPr/>
          <p:nvPr/>
        </p:nvSpPr>
        <p:spPr>
          <a:xfrm>
            <a:off x="11015202" y="1996231"/>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Schedules</a:t>
            </a:r>
          </a:p>
        </p:txBody>
      </p:sp>
      <p:sp>
        <p:nvSpPr>
          <p:cNvPr id="84" name="Rectangle 83">
            <a:extLst>
              <a:ext uri="{FF2B5EF4-FFF2-40B4-BE49-F238E27FC236}">
                <a16:creationId xmlns:a16="http://schemas.microsoft.com/office/drawing/2014/main" id="{EBCA1A6D-D546-4349-A5F0-1AF9C406D532}"/>
              </a:ext>
            </a:extLst>
          </p:cNvPr>
          <p:cNvSpPr/>
          <p:nvPr/>
        </p:nvSpPr>
        <p:spPr>
          <a:xfrm>
            <a:off x="5164692" y="451303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 Configurations</a:t>
            </a:r>
          </a:p>
        </p:txBody>
      </p:sp>
      <p:cxnSp>
        <p:nvCxnSpPr>
          <p:cNvPr id="86" name="Straight Arrow Connector 186">
            <a:extLst>
              <a:ext uri="{FF2B5EF4-FFF2-40B4-BE49-F238E27FC236}">
                <a16:creationId xmlns:a16="http://schemas.microsoft.com/office/drawing/2014/main" id="{304CBAE5-E2A0-420E-A753-58AFDB27038E}"/>
              </a:ext>
            </a:extLst>
          </p:cNvPr>
          <p:cNvCxnSpPr>
            <a:cxnSpLocks/>
            <a:stCxn id="84" idx="0"/>
            <a:endCxn id="50" idx="1"/>
          </p:cNvCxnSpPr>
          <p:nvPr/>
        </p:nvCxnSpPr>
        <p:spPr>
          <a:xfrm rot="5400000" flipH="1" flipV="1">
            <a:off x="5672480" y="4257419"/>
            <a:ext cx="426121" cy="85107"/>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0ACB1481-78ED-48E9-9A36-C80279AA62B4}"/>
              </a:ext>
            </a:extLst>
          </p:cNvPr>
          <p:cNvSpPr/>
          <p:nvPr/>
        </p:nvSpPr>
        <p:spPr>
          <a:xfrm>
            <a:off x="920129" y="4052098"/>
            <a:ext cx="1326928"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Architectures</a:t>
            </a:r>
          </a:p>
        </p:txBody>
      </p:sp>
      <p:cxnSp>
        <p:nvCxnSpPr>
          <p:cNvPr id="89" name="Straight Arrow Connector 186">
            <a:extLst>
              <a:ext uri="{FF2B5EF4-FFF2-40B4-BE49-F238E27FC236}">
                <a16:creationId xmlns:a16="http://schemas.microsoft.com/office/drawing/2014/main" id="{AD9D32E9-A1F2-414D-B88D-C296F7D2F293}"/>
              </a:ext>
            </a:extLst>
          </p:cNvPr>
          <p:cNvCxnSpPr>
            <a:cxnSpLocks/>
            <a:stCxn id="87" idx="3"/>
            <a:endCxn id="171" idx="1"/>
          </p:cNvCxnSpPr>
          <p:nvPr/>
        </p:nvCxnSpPr>
        <p:spPr>
          <a:xfrm flipV="1">
            <a:off x="2247057" y="2988967"/>
            <a:ext cx="1463441" cy="120010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186">
            <a:extLst>
              <a:ext uri="{FF2B5EF4-FFF2-40B4-BE49-F238E27FC236}">
                <a16:creationId xmlns:a16="http://schemas.microsoft.com/office/drawing/2014/main" id="{A046D6F1-2B13-4EFB-8107-CFAEBBDE98FC}"/>
              </a:ext>
            </a:extLst>
          </p:cNvPr>
          <p:cNvCxnSpPr>
            <a:cxnSpLocks/>
            <a:stCxn id="87" idx="0"/>
            <a:endCxn id="194" idx="2"/>
          </p:cNvCxnSpPr>
          <p:nvPr/>
        </p:nvCxnSpPr>
        <p:spPr>
          <a:xfrm rot="5400000" flipH="1" flipV="1">
            <a:off x="1437867" y="3906372"/>
            <a:ext cx="291452" cy="1270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1BE6FF8E-748C-456D-BDB0-BC15AD5D292E}"/>
              </a:ext>
            </a:extLst>
          </p:cNvPr>
          <p:cNvSpPr/>
          <p:nvPr/>
        </p:nvSpPr>
        <p:spPr>
          <a:xfrm>
            <a:off x="11015202" y="2356170"/>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92" name="Rectangle 91">
            <a:extLst>
              <a:ext uri="{FF2B5EF4-FFF2-40B4-BE49-F238E27FC236}">
                <a16:creationId xmlns:a16="http://schemas.microsoft.com/office/drawing/2014/main" id="{B11ECF74-C80C-4908-AD4A-1DA6353C6577}"/>
              </a:ext>
            </a:extLst>
          </p:cNvPr>
          <p:cNvSpPr/>
          <p:nvPr/>
        </p:nvSpPr>
        <p:spPr>
          <a:xfrm>
            <a:off x="11015202" y="2716109"/>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Controlled Storage List</a:t>
            </a:r>
          </a:p>
        </p:txBody>
      </p:sp>
      <p:sp>
        <p:nvSpPr>
          <p:cNvPr id="93" name="Rectangle 92">
            <a:extLst>
              <a:ext uri="{FF2B5EF4-FFF2-40B4-BE49-F238E27FC236}">
                <a16:creationId xmlns:a16="http://schemas.microsoft.com/office/drawing/2014/main" id="{20C4420B-AAD2-47B3-B764-3EBB96240F77}"/>
              </a:ext>
            </a:extLst>
          </p:cNvPr>
          <p:cNvSpPr/>
          <p:nvPr/>
        </p:nvSpPr>
        <p:spPr>
          <a:xfrm>
            <a:off x="11015202" y="3153379"/>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Actions*</a:t>
            </a:r>
          </a:p>
        </p:txBody>
      </p:sp>
      <p:sp>
        <p:nvSpPr>
          <p:cNvPr id="94" name="Rectangle 93">
            <a:extLst>
              <a:ext uri="{FF2B5EF4-FFF2-40B4-BE49-F238E27FC236}">
                <a16:creationId xmlns:a16="http://schemas.microsoft.com/office/drawing/2014/main" id="{DC3B241A-E41F-4C35-9FBC-F81D6028F9C6}"/>
              </a:ext>
            </a:extLst>
          </p:cNvPr>
          <p:cNvSpPr/>
          <p:nvPr/>
        </p:nvSpPr>
        <p:spPr>
          <a:xfrm>
            <a:off x="9818043" y="1620183"/>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Staffing*</a:t>
            </a:r>
          </a:p>
        </p:txBody>
      </p:sp>
      <p:sp>
        <p:nvSpPr>
          <p:cNvPr id="96" name="Rectangle 95">
            <a:extLst>
              <a:ext uri="{FF2B5EF4-FFF2-40B4-BE49-F238E27FC236}">
                <a16:creationId xmlns:a16="http://schemas.microsoft.com/office/drawing/2014/main" id="{7B717492-355F-4DEE-A4E7-2186C98D1AC9}"/>
              </a:ext>
            </a:extLst>
          </p:cNvPr>
          <p:cNvSpPr/>
          <p:nvPr/>
        </p:nvSpPr>
        <p:spPr>
          <a:xfrm>
            <a:off x="7603876" y="5658443"/>
            <a:ext cx="1053545"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LCR RFAs</a:t>
            </a:r>
          </a:p>
        </p:txBody>
      </p:sp>
      <p:sp>
        <p:nvSpPr>
          <p:cNvPr id="97" name="Rectangle 96">
            <a:extLst>
              <a:ext uri="{FF2B5EF4-FFF2-40B4-BE49-F238E27FC236}">
                <a16:creationId xmlns:a16="http://schemas.microsoft.com/office/drawing/2014/main" id="{2BD9B47D-1F6F-4E42-BBE2-AD54A2A6A480}"/>
              </a:ext>
            </a:extLst>
          </p:cNvPr>
          <p:cNvSpPr/>
          <p:nvPr/>
        </p:nvSpPr>
        <p:spPr>
          <a:xfrm>
            <a:off x="9818043" y="2428989"/>
            <a:ext cx="1053545" cy="41589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Travel Support*</a:t>
            </a:r>
          </a:p>
        </p:txBody>
      </p:sp>
      <p:sp>
        <p:nvSpPr>
          <p:cNvPr id="16" name="Rectangle 15">
            <a:extLst>
              <a:ext uri="{FF2B5EF4-FFF2-40B4-BE49-F238E27FC236}">
                <a16:creationId xmlns:a16="http://schemas.microsoft.com/office/drawing/2014/main" id="{0C388315-F9C1-4366-A7ED-55B2E2A5D800}"/>
              </a:ext>
            </a:extLst>
          </p:cNvPr>
          <p:cNvSpPr/>
          <p:nvPr/>
        </p:nvSpPr>
        <p:spPr>
          <a:xfrm>
            <a:off x="10046520" y="6332321"/>
            <a:ext cx="1650131" cy="276999"/>
          </a:xfrm>
          <a:prstGeom prst="rect">
            <a:avLst/>
          </a:prstGeom>
        </p:spPr>
        <p:txBody>
          <a:bodyPr wrap="none">
            <a:spAutoFit/>
          </a:bodyPr>
          <a:lstStyle/>
          <a:p>
            <a:pPr algn="ctr"/>
            <a:r>
              <a:rPr lang="en-US" sz="1200" dirty="0"/>
              <a:t>*Indicates multiple lists</a:t>
            </a:r>
          </a:p>
        </p:txBody>
      </p:sp>
      <p:cxnSp>
        <p:nvCxnSpPr>
          <p:cNvPr id="98" name="Straight Arrow Connector 186">
            <a:extLst>
              <a:ext uri="{FF2B5EF4-FFF2-40B4-BE49-F238E27FC236}">
                <a16:creationId xmlns:a16="http://schemas.microsoft.com/office/drawing/2014/main" id="{D2150D78-DBCE-49C5-AD90-B9CED55B5DFF}"/>
              </a:ext>
            </a:extLst>
          </p:cNvPr>
          <p:cNvCxnSpPr>
            <a:cxnSpLocks/>
            <a:endCxn id="17" idx="1"/>
          </p:cNvCxnSpPr>
          <p:nvPr/>
        </p:nvCxnSpPr>
        <p:spPr>
          <a:xfrm flipV="1">
            <a:off x="9279196" y="385054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5934F3-79E3-4EAD-AA13-ED75C332C06B}"/>
              </a:ext>
            </a:extLst>
          </p:cNvPr>
          <p:cNvSpPr txBox="1"/>
          <p:nvPr/>
        </p:nvSpPr>
        <p:spPr>
          <a:xfrm>
            <a:off x="8918809" y="4043852"/>
            <a:ext cx="691215" cy="230832"/>
          </a:xfrm>
          <a:prstGeom prst="rect">
            <a:avLst/>
          </a:prstGeom>
          <a:noFill/>
        </p:spPr>
        <p:txBody>
          <a:bodyPr wrap="none" rtlCol="0">
            <a:spAutoFit/>
          </a:bodyPr>
          <a:lstStyle>
            <a:defPPr>
              <a:defRPr lang="en-US"/>
            </a:defPPr>
            <a:lvl1pPr>
              <a:defRPr sz="900" i="1"/>
            </a:lvl1pPr>
          </a:lstStyle>
          <a:p>
            <a:r>
              <a:rPr lang="en-US" dirty="0"/>
              <a:t>Many links</a:t>
            </a:r>
          </a:p>
        </p:txBody>
      </p:sp>
      <p:cxnSp>
        <p:nvCxnSpPr>
          <p:cNvPr id="103" name="Straight Arrow Connector 186">
            <a:extLst>
              <a:ext uri="{FF2B5EF4-FFF2-40B4-BE49-F238E27FC236}">
                <a16:creationId xmlns:a16="http://schemas.microsoft.com/office/drawing/2014/main" id="{EDC43165-7F38-45FC-9923-5A675EF50E2C}"/>
              </a:ext>
            </a:extLst>
          </p:cNvPr>
          <p:cNvCxnSpPr>
            <a:cxnSpLocks/>
            <a:stCxn id="178" idx="0"/>
            <a:endCxn id="171" idx="3"/>
          </p:cNvCxnSpPr>
          <p:nvPr/>
        </p:nvCxnSpPr>
        <p:spPr>
          <a:xfrm rot="16200000" flipH="1" flipV="1">
            <a:off x="5597085" y="1971662"/>
            <a:ext cx="487307" cy="1547302"/>
          </a:xfrm>
          <a:prstGeom prst="curvedConnector4">
            <a:avLst>
              <a:gd name="adj1" fmla="val -46911"/>
              <a:gd name="adj2" fmla="val 71919"/>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86">
            <a:extLst>
              <a:ext uri="{FF2B5EF4-FFF2-40B4-BE49-F238E27FC236}">
                <a16:creationId xmlns:a16="http://schemas.microsoft.com/office/drawing/2014/main" id="{144440F0-4028-450D-B1D8-BDEBD3254AD2}"/>
              </a:ext>
            </a:extLst>
          </p:cNvPr>
          <p:cNvCxnSpPr>
            <a:cxnSpLocks/>
            <a:stCxn id="171" idx="3"/>
            <a:endCxn id="172" idx="3"/>
          </p:cNvCxnSpPr>
          <p:nvPr/>
        </p:nvCxnSpPr>
        <p:spPr>
          <a:xfrm flipV="1">
            <a:off x="5067088" y="2110263"/>
            <a:ext cx="154136" cy="878704"/>
          </a:xfrm>
          <a:prstGeom prst="curvedConnector3">
            <a:avLst>
              <a:gd name="adj1" fmla="val 24831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A1D5CBD6-AF6B-42DE-88BD-B3DB326152C7}"/>
              </a:ext>
            </a:extLst>
          </p:cNvPr>
          <p:cNvSpPr/>
          <p:nvPr/>
        </p:nvSpPr>
        <p:spPr>
          <a:xfrm>
            <a:off x="7524269" y="3195815"/>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Peer Reviews</a:t>
            </a:r>
          </a:p>
        </p:txBody>
      </p:sp>
      <p:cxnSp>
        <p:nvCxnSpPr>
          <p:cNvPr id="111" name="Straight Arrow Connector 186">
            <a:extLst>
              <a:ext uri="{FF2B5EF4-FFF2-40B4-BE49-F238E27FC236}">
                <a16:creationId xmlns:a16="http://schemas.microsoft.com/office/drawing/2014/main" id="{179F921D-DCD8-403F-8FCE-89D3FD3C3BC5}"/>
              </a:ext>
            </a:extLst>
          </p:cNvPr>
          <p:cNvCxnSpPr>
            <a:cxnSpLocks/>
            <a:stCxn id="109" idx="0"/>
            <a:endCxn id="178" idx="3"/>
          </p:cNvCxnSpPr>
          <p:nvPr/>
        </p:nvCxnSpPr>
        <p:spPr>
          <a:xfrm rot="16200000" flipV="1">
            <a:off x="7488365" y="2481615"/>
            <a:ext cx="518521" cy="909879"/>
          </a:xfrm>
          <a:prstGeom prst="curved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FC8E5FE8-75C8-4899-A74B-19558603E99C}"/>
              </a:ext>
            </a:extLst>
          </p:cNvPr>
          <p:cNvSpPr/>
          <p:nvPr/>
        </p:nvSpPr>
        <p:spPr>
          <a:xfrm>
            <a:off x="7627296" y="5376237"/>
            <a:ext cx="1084440"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Risks</a:t>
            </a:r>
          </a:p>
        </p:txBody>
      </p:sp>
      <p:cxnSp>
        <p:nvCxnSpPr>
          <p:cNvPr id="118" name="Straight Arrow Connector 186">
            <a:extLst>
              <a:ext uri="{FF2B5EF4-FFF2-40B4-BE49-F238E27FC236}">
                <a16:creationId xmlns:a16="http://schemas.microsoft.com/office/drawing/2014/main" id="{43558767-7F12-4036-947F-D814AF54FCD3}"/>
              </a:ext>
            </a:extLst>
          </p:cNvPr>
          <p:cNvCxnSpPr>
            <a:cxnSpLocks/>
            <a:stCxn id="33" idx="0"/>
            <a:endCxn id="171" idx="1"/>
          </p:cNvCxnSpPr>
          <p:nvPr/>
        </p:nvCxnSpPr>
        <p:spPr>
          <a:xfrm rot="5400000" flipH="1" flipV="1">
            <a:off x="3058618" y="3458410"/>
            <a:ext cx="1121322" cy="18243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8AA81F71-4493-4157-85E2-FA4CC0E66AD6}"/>
              </a:ext>
            </a:extLst>
          </p:cNvPr>
          <p:cNvSpPr/>
          <p:nvPr/>
        </p:nvSpPr>
        <p:spPr>
          <a:xfrm>
            <a:off x="7622031" y="4959546"/>
            <a:ext cx="1094970" cy="3830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Change Requests</a:t>
            </a:r>
          </a:p>
        </p:txBody>
      </p:sp>
      <p:sp>
        <p:nvSpPr>
          <p:cNvPr id="3" name="TextBox 2">
            <a:extLst>
              <a:ext uri="{FF2B5EF4-FFF2-40B4-BE49-F238E27FC236}">
                <a16:creationId xmlns:a16="http://schemas.microsoft.com/office/drawing/2014/main" id="{7CD0ED47-7069-4291-AA14-8D2A48E19F04}"/>
              </a:ext>
            </a:extLst>
          </p:cNvPr>
          <p:cNvSpPr txBox="1"/>
          <p:nvPr/>
        </p:nvSpPr>
        <p:spPr>
          <a:xfrm>
            <a:off x="10026282" y="5123089"/>
            <a:ext cx="1977840" cy="923330"/>
          </a:xfrm>
          <a:prstGeom prst="rect">
            <a:avLst/>
          </a:prstGeom>
          <a:noFill/>
        </p:spPr>
        <p:txBody>
          <a:bodyPr wrap="square" rtlCol="0">
            <a:spAutoFit/>
          </a:bodyPr>
          <a:lstStyle/>
          <a:p>
            <a:r>
              <a:rPr lang="en-US" dirty="0"/>
              <a:t>Representative – many more data types actually used</a:t>
            </a:r>
          </a:p>
        </p:txBody>
      </p:sp>
      <p:sp>
        <p:nvSpPr>
          <p:cNvPr id="73" name="Rectangle 72">
            <a:extLst>
              <a:ext uri="{FF2B5EF4-FFF2-40B4-BE49-F238E27FC236}">
                <a16:creationId xmlns:a16="http://schemas.microsoft.com/office/drawing/2014/main" id="{ADC63B04-C059-4E96-AA9D-54570064B972}"/>
              </a:ext>
            </a:extLst>
          </p:cNvPr>
          <p:cNvSpPr/>
          <p:nvPr/>
        </p:nvSpPr>
        <p:spPr>
          <a:xfrm>
            <a:off x="6027321" y="5560324"/>
            <a:ext cx="1356590" cy="35126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Run Matrix</a:t>
            </a:r>
          </a:p>
        </p:txBody>
      </p:sp>
      <p:cxnSp>
        <p:nvCxnSpPr>
          <p:cNvPr id="76" name="Straight Arrow Connector 186">
            <a:extLst>
              <a:ext uri="{FF2B5EF4-FFF2-40B4-BE49-F238E27FC236}">
                <a16:creationId xmlns:a16="http://schemas.microsoft.com/office/drawing/2014/main" id="{C091F09D-DBC0-4496-B161-D43A14C67036}"/>
              </a:ext>
            </a:extLst>
          </p:cNvPr>
          <p:cNvCxnSpPr>
            <a:cxnSpLocks/>
            <a:stCxn id="73" idx="0"/>
            <a:endCxn id="50" idx="2"/>
          </p:cNvCxnSpPr>
          <p:nvPr/>
        </p:nvCxnSpPr>
        <p:spPr>
          <a:xfrm rot="16200000" flipV="1">
            <a:off x="6007114" y="4861821"/>
            <a:ext cx="1297779" cy="99227"/>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186">
            <a:extLst>
              <a:ext uri="{FF2B5EF4-FFF2-40B4-BE49-F238E27FC236}">
                <a16:creationId xmlns:a16="http://schemas.microsoft.com/office/drawing/2014/main" id="{0C534304-F542-4206-8485-DAF923A4383B}"/>
              </a:ext>
            </a:extLst>
          </p:cNvPr>
          <p:cNvCxnSpPr>
            <a:cxnSpLocks/>
            <a:stCxn id="73" idx="0"/>
            <a:endCxn id="80" idx="2"/>
          </p:cNvCxnSpPr>
          <p:nvPr/>
        </p:nvCxnSpPr>
        <p:spPr>
          <a:xfrm rot="5400000" flipH="1" flipV="1">
            <a:off x="6705193" y="4841717"/>
            <a:ext cx="719030" cy="718185"/>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lgn="r"/>
            <a:fld id="{BAC68631-49B9-46F1-A148-37BD30A9C690}" type="slidenum">
              <a:rPr lang="en-US" smtClean="0"/>
              <a:pPr algn="r"/>
              <a:t>15</a:t>
            </a:fld>
            <a:endParaRPr lang="en-US" dirty="0"/>
          </a:p>
        </p:txBody>
      </p:sp>
      <p:sp>
        <p:nvSpPr>
          <p:cNvPr id="95" name="Rectangle 94">
            <a:extLst>
              <a:ext uri="{FF2B5EF4-FFF2-40B4-BE49-F238E27FC236}">
                <a16:creationId xmlns:a16="http://schemas.microsoft.com/office/drawing/2014/main" id="{A0DBC4E4-0418-4182-846D-E9D42FCA86DA}"/>
              </a:ext>
            </a:extLst>
          </p:cNvPr>
          <p:cNvSpPr/>
          <p:nvPr/>
        </p:nvSpPr>
        <p:spPr>
          <a:xfrm>
            <a:off x="9818043" y="2936685"/>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Issues</a:t>
            </a:r>
          </a:p>
        </p:txBody>
      </p:sp>
      <p:sp>
        <p:nvSpPr>
          <p:cNvPr id="99" name="Rectangle 98">
            <a:extLst>
              <a:ext uri="{FF2B5EF4-FFF2-40B4-BE49-F238E27FC236}">
                <a16:creationId xmlns:a16="http://schemas.microsoft.com/office/drawing/2014/main" id="{155FBEA3-AD8C-43AF-90CE-F58EC967FF06}"/>
              </a:ext>
            </a:extLst>
          </p:cNvPr>
          <p:cNvSpPr/>
          <p:nvPr/>
        </p:nvSpPr>
        <p:spPr>
          <a:xfrm>
            <a:off x="9818043" y="3302423"/>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News Items</a:t>
            </a:r>
          </a:p>
        </p:txBody>
      </p:sp>
      <p:sp>
        <p:nvSpPr>
          <p:cNvPr id="100" name="Rectangle 99">
            <a:extLst>
              <a:ext uri="{FF2B5EF4-FFF2-40B4-BE49-F238E27FC236}">
                <a16:creationId xmlns:a16="http://schemas.microsoft.com/office/drawing/2014/main" id="{7018AB25-2E16-4252-B493-1DC521E736E1}"/>
              </a:ext>
            </a:extLst>
          </p:cNvPr>
          <p:cNvSpPr/>
          <p:nvPr/>
        </p:nvSpPr>
        <p:spPr>
          <a:xfrm>
            <a:off x="9818043" y="3668161"/>
            <a:ext cx="1053545" cy="3269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Public Affairs Items</a:t>
            </a:r>
          </a:p>
        </p:txBody>
      </p:sp>
      <p:sp>
        <p:nvSpPr>
          <p:cNvPr id="101" name="Rectangle 100">
            <a:extLst>
              <a:ext uri="{FF2B5EF4-FFF2-40B4-BE49-F238E27FC236}">
                <a16:creationId xmlns:a16="http://schemas.microsoft.com/office/drawing/2014/main" id="{147643BC-0DCC-4E59-86C1-919C290DA476}"/>
              </a:ext>
            </a:extLst>
          </p:cNvPr>
          <p:cNvSpPr/>
          <p:nvPr/>
        </p:nvSpPr>
        <p:spPr>
          <a:xfrm>
            <a:off x="9816714" y="408691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102" name="Rectangle 101">
            <a:extLst>
              <a:ext uri="{FF2B5EF4-FFF2-40B4-BE49-F238E27FC236}">
                <a16:creationId xmlns:a16="http://schemas.microsoft.com/office/drawing/2014/main" id="{1D7AF3EA-F7AD-42AB-851D-B2FCBFFC6D9F}"/>
              </a:ext>
            </a:extLst>
          </p:cNvPr>
          <p:cNvSpPr/>
          <p:nvPr/>
        </p:nvSpPr>
        <p:spPr>
          <a:xfrm>
            <a:off x="11015202" y="365788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Milestones*</a:t>
            </a:r>
          </a:p>
        </p:txBody>
      </p:sp>
      <p:cxnSp>
        <p:nvCxnSpPr>
          <p:cNvPr id="104" name="Straight Arrow Connector 186">
            <a:extLst>
              <a:ext uri="{FF2B5EF4-FFF2-40B4-BE49-F238E27FC236}">
                <a16:creationId xmlns:a16="http://schemas.microsoft.com/office/drawing/2014/main" id="{C6670D7F-0102-4E64-BD38-6BA9C2AA22AA}"/>
              </a:ext>
            </a:extLst>
          </p:cNvPr>
          <p:cNvCxnSpPr>
            <a:cxnSpLocks/>
          </p:cNvCxnSpPr>
          <p:nvPr/>
        </p:nvCxnSpPr>
        <p:spPr>
          <a:xfrm flipV="1">
            <a:off x="9421758" y="3002963"/>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86">
            <a:extLst>
              <a:ext uri="{FF2B5EF4-FFF2-40B4-BE49-F238E27FC236}">
                <a16:creationId xmlns:a16="http://schemas.microsoft.com/office/drawing/2014/main" id="{D50321D4-FCFE-4AF8-A772-F1F853B8DE5B}"/>
              </a:ext>
            </a:extLst>
          </p:cNvPr>
          <p:cNvCxnSpPr>
            <a:cxnSpLocks/>
          </p:cNvCxnSpPr>
          <p:nvPr/>
        </p:nvCxnSpPr>
        <p:spPr>
          <a:xfrm flipV="1">
            <a:off x="9447632" y="3483828"/>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86">
            <a:extLst>
              <a:ext uri="{FF2B5EF4-FFF2-40B4-BE49-F238E27FC236}">
                <a16:creationId xmlns:a16="http://schemas.microsoft.com/office/drawing/2014/main" id="{8433063A-71F0-4924-A6B3-04C0B7C386D2}"/>
              </a:ext>
            </a:extLst>
          </p:cNvPr>
          <p:cNvCxnSpPr>
            <a:cxnSpLocks/>
          </p:cNvCxnSpPr>
          <p:nvPr/>
        </p:nvCxnSpPr>
        <p:spPr>
          <a:xfrm flipV="1">
            <a:off x="9382196" y="253533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86">
            <a:extLst>
              <a:ext uri="{FF2B5EF4-FFF2-40B4-BE49-F238E27FC236}">
                <a16:creationId xmlns:a16="http://schemas.microsoft.com/office/drawing/2014/main" id="{22FAFB6D-E400-44AC-B828-A43E96A70D30}"/>
              </a:ext>
            </a:extLst>
          </p:cNvPr>
          <p:cNvCxnSpPr>
            <a:cxnSpLocks/>
          </p:cNvCxnSpPr>
          <p:nvPr/>
        </p:nvCxnSpPr>
        <p:spPr>
          <a:xfrm flipV="1">
            <a:off x="9421758" y="184493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86">
            <a:extLst>
              <a:ext uri="{FF2B5EF4-FFF2-40B4-BE49-F238E27FC236}">
                <a16:creationId xmlns:a16="http://schemas.microsoft.com/office/drawing/2014/main" id="{6AC67CAC-718E-4EEB-9FDD-51253628B18D}"/>
              </a:ext>
            </a:extLst>
          </p:cNvPr>
          <p:cNvCxnSpPr>
            <a:cxnSpLocks/>
          </p:cNvCxnSpPr>
          <p:nvPr/>
        </p:nvCxnSpPr>
        <p:spPr>
          <a:xfrm flipV="1">
            <a:off x="9395476" y="219274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BAD7E5F5-7A4C-4762-8F3F-1BE5C2883D83}"/>
              </a:ext>
            </a:extLst>
          </p:cNvPr>
          <p:cNvSpPr/>
          <p:nvPr/>
        </p:nvSpPr>
        <p:spPr>
          <a:xfrm>
            <a:off x="11011746" y="4118839"/>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Documents</a:t>
            </a:r>
          </a:p>
        </p:txBody>
      </p:sp>
    </p:spTree>
    <p:extLst>
      <p:ext uri="{BB962C8B-B14F-4D97-AF65-F5344CB8AC3E}">
        <p14:creationId xmlns:p14="http://schemas.microsoft.com/office/powerpoint/2010/main" val="2563280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CSR Collaborative Environment </a:t>
            </a:r>
            <a:br>
              <a:rPr lang="en-US" dirty="0"/>
            </a:br>
            <a:r>
              <a:rPr lang="en-US" dirty="0"/>
              <a:t>Foundation: Master Equipment List</a:t>
            </a:r>
          </a:p>
        </p:txBody>
      </p:sp>
      <p:sp>
        <p:nvSpPr>
          <p:cNvPr id="2" name="Slide Number Placeholder 1"/>
          <p:cNvSpPr>
            <a:spLocks noGrp="1"/>
          </p:cNvSpPr>
          <p:nvPr>
            <p:ph type="sldNum" sz="quarter" idx="12"/>
          </p:nvPr>
        </p:nvSpPr>
        <p:spPr/>
        <p:txBody>
          <a:bodyPr/>
          <a:lstStyle/>
          <a:p>
            <a:fld id="{B15726EE-33C6-4ECB-931B-A760BBF8EBB9}" type="slidenum">
              <a:rPr lang="en-US" smtClean="0"/>
              <a:t>16</a:t>
            </a:fld>
            <a:endParaRPr lang="en-US"/>
          </a:p>
        </p:txBody>
      </p:sp>
      <p:pic>
        <p:nvPicPr>
          <p:cNvPr id="10" name="Picture 9">
            <a:extLst>
              <a:ext uri="{FF2B5EF4-FFF2-40B4-BE49-F238E27FC236}">
                <a16:creationId xmlns:a16="http://schemas.microsoft.com/office/drawing/2014/main" id="{B205CE59-3BE3-468E-8B81-A8BC8748CD1E}"/>
              </a:ext>
            </a:extLst>
          </p:cNvPr>
          <p:cNvPicPr>
            <a:picLocks noChangeAspect="1"/>
          </p:cNvPicPr>
          <p:nvPr/>
        </p:nvPicPr>
        <p:blipFill>
          <a:blip r:embed="rId2"/>
          <a:stretch>
            <a:fillRect/>
          </a:stretch>
        </p:blipFill>
        <p:spPr>
          <a:xfrm>
            <a:off x="1679452" y="1045137"/>
            <a:ext cx="8699746" cy="5303980"/>
          </a:xfrm>
          <a:prstGeom prst="rect">
            <a:avLst/>
          </a:prstGeom>
        </p:spPr>
      </p:pic>
      <p:pic>
        <p:nvPicPr>
          <p:cNvPr id="6" name="Picture 5">
            <a:extLst>
              <a:ext uri="{FF2B5EF4-FFF2-40B4-BE49-F238E27FC236}">
                <a16:creationId xmlns:a16="http://schemas.microsoft.com/office/drawing/2014/main" id="{E66D639D-E99E-44E0-B222-39F1556FAA13}"/>
              </a:ext>
            </a:extLst>
          </p:cNvPr>
          <p:cNvPicPr>
            <a:picLocks noChangeAspect="1"/>
          </p:cNvPicPr>
          <p:nvPr/>
        </p:nvPicPr>
        <p:blipFill>
          <a:blip r:embed="rId3"/>
          <a:stretch>
            <a:fillRect/>
          </a:stretch>
        </p:blipFill>
        <p:spPr>
          <a:xfrm>
            <a:off x="8940120" y="-204795"/>
            <a:ext cx="2289043" cy="732786"/>
          </a:xfrm>
          <a:prstGeom prst="rect">
            <a:avLst/>
          </a:prstGeom>
        </p:spPr>
      </p:pic>
      <p:sp>
        <p:nvSpPr>
          <p:cNvPr id="7" name="Rectangle 6">
            <a:extLst>
              <a:ext uri="{FF2B5EF4-FFF2-40B4-BE49-F238E27FC236}">
                <a16:creationId xmlns:a16="http://schemas.microsoft.com/office/drawing/2014/main" id="{4617AADF-8969-443E-BE1F-1A416B1E6BEA}"/>
              </a:ext>
            </a:extLst>
          </p:cNvPr>
          <p:cNvSpPr/>
          <p:nvPr/>
        </p:nvSpPr>
        <p:spPr>
          <a:xfrm>
            <a:off x="8911243" y="0"/>
            <a:ext cx="698269" cy="340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9">
            <a:extLst>
              <a:ext uri="{FF2B5EF4-FFF2-40B4-BE49-F238E27FC236}">
                <a16:creationId xmlns:a16="http://schemas.microsoft.com/office/drawing/2014/main" id="{0BC9C686-36A0-44C7-8647-7A650149BD69}"/>
              </a:ext>
            </a:extLst>
          </p:cNvPr>
          <p:cNvSpPr/>
          <p:nvPr/>
        </p:nvSpPr>
        <p:spPr>
          <a:xfrm>
            <a:off x="9760967" y="3760332"/>
            <a:ext cx="1468196" cy="836606"/>
          </a:xfrm>
          <a:prstGeom prst="wedgeRectCallout">
            <a:avLst>
              <a:gd name="adj1" fmla="val -118078"/>
              <a:gd name="adj2" fmla="val -116850"/>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Multiple Simultaneous Collaborators</a:t>
            </a:r>
          </a:p>
        </p:txBody>
      </p:sp>
      <p:sp>
        <p:nvSpPr>
          <p:cNvPr id="9" name="Rectangular Callout 9">
            <a:extLst>
              <a:ext uri="{FF2B5EF4-FFF2-40B4-BE49-F238E27FC236}">
                <a16:creationId xmlns:a16="http://schemas.microsoft.com/office/drawing/2014/main" id="{C3BF77FE-5B52-41B4-8D2F-91019921FC21}"/>
              </a:ext>
            </a:extLst>
          </p:cNvPr>
          <p:cNvSpPr/>
          <p:nvPr/>
        </p:nvSpPr>
        <p:spPr>
          <a:xfrm>
            <a:off x="9760967" y="3760332"/>
            <a:ext cx="1468196" cy="836606"/>
          </a:xfrm>
          <a:prstGeom prst="wedgeRectCallout">
            <a:avLst>
              <a:gd name="adj1" fmla="val -127137"/>
              <a:gd name="adj2" fmla="val 96779"/>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Multiple Simultaneous Collaborators</a:t>
            </a:r>
          </a:p>
        </p:txBody>
      </p:sp>
      <p:sp>
        <p:nvSpPr>
          <p:cNvPr id="11" name="Rectangular Callout 9">
            <a:extLst>
              <a:ext uri="{FF2B5EF4-FFF2-40B4-BE49-F238E27FC236}">
                <a16:creationId xmlns:a16="http://schemas.microsoft.com/office/drawing/2014/main" id="{D4B5FB9B-2A2C-455B-A824-2E9C905D3B10}"/>
              </a:ext>
            </a:extLst>
          </p:cNvPr>
          <p:cNvSpPr/>
          <p:nvPr/>
        </p:nvSpPr>
        <p:spPr>
          <a:xfrm>
            <a:off x="10177704" y="1372823"/>
            <a:ext cx="1468196" cy="836606"/>
          </a:xfrm>
          <a:prstGeom prst="wedgeRectCallout">
            <a:avLst>
              <a:gd name="adj1" fmla="val -127137"/>
              <a:gd name="adj2" fmla="val 96779"/>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Tracking:  Mass, Location, Power Usage, Status</a:t>
            </a:r>
          </a:p>
        </p:txBody>
      </p:sp>
    </p:spTree>
    <p:extLst>
      <p:ext uri="{BB962C8B-B14F-4D97-AF65-F5344CB8AC3E}">
        <p14:creationId xmlns:p14="http://schemas.microsoft.com/office/powerpoint/2010/main" val="2180262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4386E705-9E71-4FEA-A998-90A0D55CFFF8}"/>
              </a:ext>
            </a:extLst>
          </p:cNvPr>
          <p:cNvSpPr/>
          <p:nvPr/>
        </p:nvSpPr>
        <p:spPr>
          <a:xfrm>
            <a:off x="58411" y="932689"/>
            <a:ext cx="8860398" cy="568360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Systems Engineering Data</a:t>
            </a:r>
          </a:p>
        </p:txBody>
      </p:sp>
      <p:sp>
        <p:nvSpPr>
          <p:cNvPr id="17" name="Rectangle 16">
            <a:extLst>
              <a:ext uri="{FF2B5EF4-FFF2-40B4-BE49-F238E27FC236}">
                <a16:creationId xmlns:a16="http://schemas.microsoft.com/office/drawing/2014/main" id="{B81D4187-05EF-4C1C-A96B-2C049C3827E1}"/>
              </a:ext>
            </a:extLst>
          </p:cNvPr>
          <p:cNvSpPr/>
          <p:nvPr/>
        </p:nvSpPr>
        <p:spPr>
          <a:xfrm>
            <a:off x="9734851" y="1057709"/>
            <a:ext cx="2471928" cy="55856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PM Data</a:t>
            </a:r>
          </a:p>
        </p:txBody>
      </p:sp>
      <p:sp>
        <p:nvSpPr>
          <p:cNvPr id="2" name="Title 1">
            <a:extLst>
              <a:ext uri="{FF2B5EF4-FFF2-40B4-BE49-F238E27FC236}">
                <a16:creationId xmlns:a16="http://schemas.microsoft.com/office/drawing/2014/main" id="{7BFD7EA9-B0D2-4885-91B1-6B976851BA82}"/>
              </a:ext>
            </a:extLst>
          </p:cNvPr>
          <p:cNvSpPr>
            <a:spLocks noGrp="1"/>
          </p:cNvSpPr>
          <p:nvPr>
            <p:ph type="title"/>
          </p:nvPr>
        </p:nvSpPr>
        <p:spPr>
          <a:xfrm>
            <a:off x="1020932" y="70082"/>
            <a:ext cx="10173810" cy="714853"/>
          </a:xfrm>
        </p:spPr>
        <p:txBody>
          <a:bodyPr>
            <a:normAutofit/>
          </a:bodyPr>
          <a:lstStyle/>
          <a:p>
            <a:r>
              <a:rPr lang="en-US" dirty="0"/>
              <a:t>Data Elements used in Specifications</a:t>
            </a:r>
          </a:p>
        </p:txBody>
      </p:sp>
      <p:sp>
        <p:nvSpPr>
          <p:cNvPr id="171" name="Rectangle 170">
            <a:extLst>
              <a:ext uri="{FF2B5EF4-FFF2-40B4-BE49-F238E27FC236}">
                <a16:creationId xmlns:a16="http://schemas.microsoft.com/office/drawing/2014/main" id="{11F8321E-5110-4F79-8FA2-587ADB07D503}"/>
              </a:ext>
            </a:extLst>
          </p:cNvPr>
          <p:cNvSpPr/>
          <p:nvPr/>
        </p:nvSpPr>
        <p:spPr>
          <a:xfrm>
            <a:off x="3710498" y="2813333"/>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Requirements (L3/L4)</a:t>
            </a:r>
          </a:p>
        </p:txBody>
      </p:sp>
      <p:sp>
        <p:nvSpPr>
          <p:cNvPr id="172" name="Rectangle 171">
            <a:extLst>
              <a:ext uri="{FF2B5EF4-FFF2-40B4-BE49-F238E27FC236}">
                <a16:creationId xmlns:a16="http://schemas.microsoft.com/office/drawing/2014/main" id="{59E018D1-2F19-44E3-9154-5F3066E9D327}"/>
              </a:ext>
            </a:extLst>
          </p:cNvPr>
          <p:cNvSpPr/>
          <p:nvPr/>
        </p:nvSpPr>
        <p:spPr>
          <a:xfrm>
            <a:off x="3864634" y="1752836"/>
            <a:ext cx="1356590" cy="714853"/>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RVTM</a:t>
            </a:r>
          </a:p>
          <a:p>
            <a:pPr algn="ctr"/>
            <a:r>
              <a:rPr lang="en-US" sz="1200" dirty="0">
                <a:solidFill>
                  <a:schemeClr val="tx1"/>
                </a:solidFill>
              </a:rPr>
              <a:t>(L2 Requirements, Verification Tracking</a:t>
            </a:r>
          </a:p>
        </p:txBody>
      </p:sp>
      <p:cxnSp>
        <p:nvCxnSpPr>
          <p:cNvPr id="174" name="Straight Arrow Connector 173">
            <a:extLst>
              <a:ext uri="{FF2B5EF4-FFF2-40B4-BE49-F238E27FC236}">
                <a16:creationId xmlns:a16="http://schemas.microsoft.com/office/drawing/2014/main" id="{0D896BE2-2D4D-45D7-95AF-D7BF8A4D20DB}"/>
              </a:ext>
            </a:extLst>
          </p:cNvPr>
          <p:cNvCxnSpPr>
            <a:cxnSpLocks/>
            <a:stCxn id="172" idx="2"/>
            <a:endCxn id="171" idx="0"/>
          </p:cNvCxnSpPr>
          <p:nvPr/>
        </p:nvCxnSpPr>
        <p:spPr>
          <a:xfrm flipH="1">
            <a:off x="4388793" y="2467689"/>
            <a:ext cx="154136" cy="345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7CFCED2D-07AE-4F00-AA35-232D419DCB23}"/>
              </a:ext>
            </a:extLst>
          </p:cNvPr>
          <p:cNvSpPr txBox="1"/>
          <p:nvPr/>
        </p:nvSpPr>
        <p:spPr>
          <a:xfrm>
            <a:off x="3675887" y="2570682"/>
            <a:ext cx="939681" cy="230832"/>
          </a:xfrm>
          <a:prstGeom prst="rect">
            <a:avLst/>
          </a:prstGeom>
          <a:noFill/>
        </p:spPr>
        <p:txBody>
          <a:bodyPr wrap="none" rtlCol="0">
            <a:spAutoFit/>
          </a:bodyPr>
          <a:lstStyle/>
          <a:p>
            <a:r>
              <a:rPr lang="en-US" sz="900" i="1" dirty="0"/>
              <a:t>Implemented by</a:t>
            </a:r>
          </a:p>
        </p:txBody>
      </p:sp>
      <p:sp>
        <p:nvSpPr>
          <p:cNvPr id="178" name="Rectangle 177">
            <a:extLst>
              <a:ext uri="{FF2B5EF4-FFF2-40B4-BE49-F238E27FC236}">
                <a16:creationId xmlns:a16="http://schemas.microsoft.com/office/drawing/2014/main" id="{C246DD31-2CE9-40EB-B77F-A54A89D493BA}"/>
              </a:ext>
            </a:extLst>
          </p:cNvPr>
          <p:cNvSpPr/>
          <p:nvPr/>
        </p:nvSpPr>
        <p:spPr>
          <a:xfrm>
            <a:off x="5936095" y="2501660"/>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Verification Requirements</a:t>
            </a:r>
          </a:p>
        </p:txBody>
      </p:sp>
      <p:sp>
        <p:nvSpPr>
          <p:cNvPr id="179" name="Rectangle 178">
            <a:extLst>
              <a:ext uri="{FF2B5EF4-FFF2-40B4-BE49-F238E27FC236}">
                <a16:creationId xmlns:a16="http://schemas.microsoft.com/office/drawing/2014/main" id="{C8D5FFCD-797E-4CE1-B671-52628677AEE8}"/>
              </a:ext>
            </a:extLst>
          </p:cNvPr>
          <p:cNvSpPr/>
          <p:nvPr/>
        </p:nvSpPr>
        <p:spPr>
          <a:xfrm>
            <a:off x="5936095" y="325458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Test/Verification Activity</a:t>
            </a:r>
          </a:p>
        </p:txBody>
      </p:sp>
      <p:sp>
        <p:nvSpPr>
          <p:cNvPr id="185" name="Rectangle 184">
            <a:extLst>
              <a:ext uri="{FF2B5EF4-FFF2-40B4-BE49-F238E27FC236}">
                <a16:creationId xmlns:a16="http://schemas.microsoft.com/office/drawing/2014/main" id="{2E3C788A-B227-49BE-8AF8-65008FD03E92}"/>
              </a:ext>
            </a:extLst>
          </p:cNvPr>
          <p:cNvSpPr/>
          <p:nvPr/>
        </p:nvSpPr>
        <p:spPr>
          <a:xfrm>
            <a:off x="942362" y="2500040"/>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Functions</a:t>
            </a:r>
          </a:p>
        </p:txBody>
      </p:sp>
      <p:sp>
        <p:nvSpPr>
          <p:cNvPr id="186" name="Rectangle 185">
            <a:extLst>
              <a:ext uri="{FF2B5EF4-FFF2-40B4-BE49-F238E27FC236}">
                <a16:creationId xmlns:a16="http://schemas.microsoft.com/office/drawing/2014/main" id="{8428D8DA-7A99-449A-8805-33DAC0530DFD}"/>
              </a:ext>
            </a:extLst>
          </p:cNvPr>
          <p:cNvSpPr/>
          <p:nvPr/>
        </p:nvSpPr>
        <p:spPr>
          <a:xfrm>
            <a:off x="926133" y="2964375"/>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Interfaces</a:t>
            </a:r>
          </a:p>
        </p:txBody>
      </p:sp>
      <p:cxnSp>
        <p:nvCxnSpPr>
          <p:cNvPr id="187" name="Straight Arrow Connector 186">
            <a:extLst>
              <a:ext uri="{FF2B5EF4-FFF2-40B4-BE49-F238E27FC236}">
                <a16:creationId xmlns:a16="http://schemas.microsoft.com/office/drawing/2014/main" id="{A9EF9A41-EA3E-4778-BCC1-265CDA2A87AD}"/>
              </a:ext>
            </a:extLst>
          </p:cNvPr>
          <p:cNvCxnSpPr>
            <a:cxnSpLocks/>
            <a:stCxn id="185" idx="3"/>
            <a:endCxn id="171" idx="1"/>
          </p:cNvCxnSpPr>
          <p:nvPr/>
        </p:nvCxnSpPr>
        <p:spPr>
          <a:xfrm>
            <a:off x="2298952" y="2675674"/>
            <a:ext cx="1411546" cy="31329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6">
            <a:extLst>
              <a:ext uri="{FF2B5EF4-FFF2-40B4-BE49-F238E27FC236}">
                <a16:creationId xmlns:a16="http://schemas.microsoft.com/office/drawing/2014/main" id="{C9952B38-616D-4A94-9A6C-04E35CE73911}"/>
              </a:ext>
            </a:extLst>
          </p:cNvPr>
          <p:cNvCxnSpPr>
            <a:cxnSpLocks/>
            <a:stCxn id="186" idx="3"/>
            <a:endCxn id="171" idx="1"/>
          </p:cNvCxnSpPr>
          <p:nvPr/>
        </p:nvCxnSpPr>
        <p:spPr>
          <a:xfrm flipV="1">
            <a:off x="2282723" y="2988967"/>
            <a:ext cx="1427775" cy="1510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BEBC5E36-FFAE-47B0-9555-E1263F1132D0}"/>
              </a:ext>
            </a:extLst>
          </p:cNvPr>
          <p:cNvSpPr txBox="1"/>
          <p:nvPr/>
        </p:nvSpPr>
        <p:spPr>
          <a:xfrm>
            <a:off x="2322156" y="2953744"/>
            <a:ext cx="739305" cy="230832"/>
          </a:xfrm>
          <a:prstGeom prst="rect">
            <a:avLst/>
          </a:prstGeom>
          <a:noFill/>
        </p:spPr>
        <p:txBody>
          <a:bodyPr wrap="none" rtlCol="0">
            <a:spAutoFit/>
          </a:bodyPr>
          <a:lstStyle/>
          <a:p>
            <a:r>
              <a:rPr lang="en-US" sz="900" i="1" dirty="0"/>
              <a:t>Specified by</a:t>
            </a:r>
          </a:p>
        </p:txBody>
      </p:sp>
      <p:sp>
        <p:nvSpPr>
          <p:cNvPr id="194" name="Rectangle 193">
            <a:extLst>
              <a:ext uri="{FF2B5EF4-FFF2-40B4-BE49-F238E27FC236}">
                <a16:creationId xmlns:a16="http://schemas.microsoft.com/office/drawing/2014/main" id="{E5565E21-09B8-459A-B15E-86F6F7B58AD3}"/>
              </a:ext>
            </a:extLst>
          </p:cNvPr>
          <p:cNvSpPr/>
          <p:nvPr/>
        </p:nvSpPr>
        <p:spPr>
          <a:xfrm>
            <a:off x="905298" y="3409378"/>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Master Equipment List</a:t>
            </a:r>
          </a:p>
        </p:txBody>
      </p:sp>
      <p:cxnSp>
        <p:nvCxnSpPr>
          <p:cNvPr id="195" name="Straight Arrow Connector 186">
            <a:extLst>
              <a:ext uri="{FF2B5EF4-FFF2-40B4-BE49-F238E27FC236}">
                <a16:creationId xmlns:a16="http://schemas.microsoft.com/office/drawing/2014/main" id="{050E29DB-563A-4B2E-B144-E523B5DCA8DF}"/>
              </a:ext>
            </a:extLst>
          </p:cNvPr>
          <p:cNvCxnSpPr>
            <a:cxnSpLocks/>
            <a:stCxn id="194" idx="3"/>
            <a:endCxn id="171" idx="1"/>
          </p:cNvCxnSpPr>
          <p:nvPr/>
        </p:nvCxnSpPr>
        <p:spPr>
          <a:xfrm flipV="1">
            <a:off x="2261888" y="2988967"/>
            <a:ext cx="1448610" cy="59604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186">
            <a:extLst>
              <a:ext uri="{FF2B5EF4-FFF2-40B4-BE49-F238E27FC236}">
                <a16:creationId xmlns:a16="http://schemas.microsoft.com/office/drawing/2014/main" id="{C084A1D0-21E4-4211-9FD4-A42E2AE71064}"/>
              </a:ext>
            </a:extLst>
          </p:cNvPr>
          <p:cNvCxnSpPr>
            <a:cxnSpLocks/>
            <a:stCxn id="194" idx="2"/>
            <a:endCxn id="185" idx="1"/>
          </p:cNvCxnSpPr>
          <p:nvPr/>
        </p:nvCxnSpPr>
        <p:spPr>
          <a:xfrm rot="5400000" flipH="1">
            <a:off x="720492" y="2897545"/>
            <a:ext cx="1084972" cy="641231"/>
          </a:xfrm>
          <a:prstGeom prst="curvedConnector4">
            <a:avLst>
              <a:gd name="adj1" fmla="val -21070"/>
              <a:gd name="adj2" fmla="val 141430"/>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6BB79C60-EB9E-4903-A414-7FAD41AA83E6}"/>
              </a:ext>
            </a:extLst>
          </p:cNvPr>
          <p:cNvSpPr txBox="1"/>
          <p:nvPr/>
        </p:nvSpPr>
        <p:spPr>
          <a:xfrm>
            <a:off x="86385" y="3402444"/>
            <a:ext cx="609462" cy="230832"/>
          </a:xfrm>
          <a:prstGeom prst="rect">
            <a:avLst/>
          </a:prstGeom>
          <a:noFill/>
        </p:spPr>
        <p:txBody>
          <a:bodyPr wrap="none" rtlCol="0">
            <a:spAutoFit/>
          </a:bodyPr>
          <a:lstStyle/>
          <a:p>
            <a:r>
              <a:rPr lang="en-US" sz="900" i="1" dirty="0"/>
              <a:t>Performs</a:t>
            </a:r>
          </a:p>
        </p:txBody>
      </p:sp>
      <p:sp>
        <p:nvSpPr>
          <p:cNvPr id="21" name="TextBox 20">
            <a:extLst>
              <a:ext uri="{FF2B5EF4-FFF2-40B4-BE49-F238E27FC236}">
                <a16:creationId xmlns:a16="http://schemas.microsoft.com/office/drawing/2014/main" id="{CF175136-F4E1-45EB-944E-5778119E2730}"/>
              </a:ext>
            </a:extLst>
          </p:cNvPr>
          <p:cNvSpPr txBox="1"/>
          <p:nvPr/>
        </p:nvSpPr>
        <p:spPr>
          <a:xfrm>
            <a:off x="6614390" y="2887547"/>
            <a:ext cx="939681" cy="230832"/>
          </a:xfrm>
          <a:prstGeom prst="rect">
            <a:avLst/>
          </a:prstGeom>
          <a:noFill/>
        </p:spPr>
        <p:txBody>
          <a:bodyPr wrap="none" rtlCol="0">
            <a:spAutoFit/>
          </a:bodyPr>
          <a:lstStyle/>
          <a:p>
            <a:r>
              <a:rPr lang="en-US" sz="900" i="1" dirty="0"/>
              <a:t>Implemented by</a:t>
            </a:r>
          </a:p>
        </p:txBody>
      </p:sp>
      <p:cxnSp>
        <p:nvCxnSpPr>
          <p:cNvPr id="22" name="Straight Arrow Connector 21">
            <a:extLst>
              <a:ext uri="{FF2B5EF4-FFF2-40B4-BE49-F238E27FC236}">
                <a16:creationId xmlns:a16="http://schemas.microsoft.com/office/drawing/2014/main" id="{008E112C-B300-4F7F-AA33-A8A69EE76231}"/>
              </a:ext>
            </a:extLst>
          </p:cNvPr>
          <p:cNvCxnSpPr>
            <a:cxnSpLocks/>
            <a:stCxn id="178" idx="2"/>
            <a:endCxn id="179" idx="0"/>
          </p:cNvCxnSpPr>
          <p:nvPr/>
        </p:nvCxnSpPr>
        <p:spPr>
          <a:xfrm>
            <a:off x="6614390" y="2852928"/>
            <a:ext cx="0" cy="401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3E30D11-AA03-4BC6-B780-6ACF06DD2112}"/>
              </a:ext>
            </a:extLst>
          </p:cNvPr>
          <p:cNvSpPr/>
          <p:nvPr/>
        </p:nvSpPr>
        <p:spPr>
          <a:xfrm>
            <a:off x="3001288" y="4110289"/>
            <a:ext cx="1053545" cy="234461"/>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TBX</a:t>
            </a:r>
          </a:p>
        </p:txBody>
      </p:sp>
      <p:sp>
        <p:nvSpPr>
          <p:cNvPr id="39" name="TextBox 38">
            <a:extLst>
              <a:ext uri="{FF2B5EF4-FFF2-40B4-BE49-F238E27FC236}">
                <a16:creationId xmlns:a16="http://schemas.microsoft.com/office/drawing/2014/main" id="{CAD25AD2-F437-4A35-A637-888CAE61394B}"/>
              </a:ext>
            </a:extLst>
          </p:cNvPr>
          <p:cNvSpPr txBox="1"/>
          <p:nvPr/>
        </p:nvSpPr>
        <p:spPr>
          <a:xfrm>
            <a:off x="4563717" y="3909314"/>
            <a:ext cx="710451" cy="230832"/>
          </a:xfrm>
          <a:prstGeom prst="rect">
            <a:avLst/>
          </a:prstGeom>
          <a:noFill/>
        </p:spPr>
        <p:txBody>
          <a:bodyPr wrap="none" rtlCol="0">
            <a:spAutoFit/>
          </a:bodyPr>
          <a:lstStyle/>
          <a:p>
            <a:r>
              <a:rPr lang="en-US" sz="900" i="1" dirty="0"/>
              <a:t>Verified by</a:t>
            </a:r>
          </a:p>
        </p:txBody>
      </p:sp>
      <p:cxnSp>
        <p:nvCxnSpPr>
          <p:cNvPr id="40" name="Straight Arrow Connector 186">
            <a:extLst>
              <a:ext uri="{FF2B5EF4-FFF2-40B4-BE49-F238E27FC236}">
                <a16:creationId xmlns:a16="http://schemas.microsoft.com/office/drawing/2014/main" id="{0B9E1CA7-68A7-44DA-A237-CD29EAAF1D34}"/>
              </a:ext>
            </a:extLst>
          </p:cNvPr>
          <p:cNvCxnSpPr>
            <a:cxnSpLocks/>
            <a:stCxn id="171" idx="2"/>
            <a:endCxn id="179" idx="1"/>
          </p:cNvCxnSpPr>
          <p:nvPr/>
        </p:nvCxnSpPr>
        <p:spPr>
          <a:xfrm rot="16200000" flipH="1">
            <a:off x="5029637" y="2523757"/>
            <a:ext cx="265615" cy="154730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86">
            <a:extLst>
              <a:ext uri="{FF2B5EF4-FFF2-40B4-BE49-F238E27FC236}">
                <a16:creationId xmlns:a16="http://schemas.microsoft.com/office/drawing/2014/main" id="{C5223E13-1160-4495-B628-C7FAE8C10BD4}"/>
              </a:ext>
            </a:extLst>
          </p:cNvPr>
          <p:cNvCxnSpPr>
            <a:cxnSpLocks/>
            <a:stCxn id="171" idx="2"/>
            <a:endCxn id="178" idx="1"/>
          </p:cNvCxnSpPr>
          <p:nvPr/>
        </p:nvCxnSpPr>
        <p:spPr>
          <a:xfrm rot="5400000" flipH="1" flipV="1">
            <a:off x="4918790" y="2147297"/>
            <a:ext cx="487307" cy="1547302"/>
          </a:xfrm>
          <a:prstGeom prst="curvedConnector4">
            <a:avLst>
              <a:gd name="adj1" fmla="val -46911"/>
              <a:gd name="adj2" fmla="val 71919"/>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44B48EE-DF4A-4924-9605-B9C9525CD4A3}"/>
              </a:ext>
            </a:extLst>
          </p:cNvPr>
          <p:cNvSpPr/>
          <p:nvPr/>
        </p:nvSpPr>
        <p:spPr>
          <a:xfrm>
            <a:off x="5928094" y="3911277"/>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TPS</a:t>
            </a:r>
          </a:p>
        </p:txBody>
      </p:sp>
      <p:cxnSp>
        <p:nvCxnSpPr>
          <p:cNvPr id="51" name="Straight Arrow Connector 186">
            <a:extLst>
              <a:ext uri="{FF2B5EF4-FFF2-40B4-BE49-F238E27FC236}">
                <a16:creationId xmlns:a16="http://schemas.microsoft.com/office/drawing/2014/main" id="{1D2EE14C-9C9B-4404-9E96-C9C8131B9A2F}"/>
              </a:ext>
            </a:extLst>
          </p:cNvPr>
          <p:cNvCxnSpPr>
            <a:cxnSpLocks/>
            <a:stCxn id="179" idx="2"/>
            <a:endCxn id="50" idx="0"/>
          </p:cNvCxnSpPr>
          <p:nvPr/>
        </p:nvCxnSpPr>
        <p:spPr>
          <a:xfrm rot="5400000">
            <a:off x="6457677" y="3754563"/>
            <a:ext cx="305427" cy="800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F48E5A7-3BD6-4164-B211-ED3D9309FC58}"/>
              </a:ext>
            </a:extLst>
          </p:cNvPr>
          <p:cNvSpPr txBox="1"/>
          <p:nvPr/>
        </p:nvSpPr>
        <p:spPr>
          <a:xfrm>
            <a:off x="6606389" y="3553699"/>
            <a:ext cx="574196" cy="230832"/>
          </a:xfrm>
          <a:prstGeom prst="rect">
            <a:avLst/>
          </a:prstGeom>
          <a:noFill/>
        </p:spPr>
        <p:txBody>
          <a:bodyPr wrap="none" rtlCol="0">
            <a:spAutoFit/>
          </a:bodyPr>
          <a:lstStyle/>
          <a:p>
            <a:r>
              <a:rPr lang="en-US" sz="900" i="1" dirty="0"/>
              <a:t>Employs</a:t>
            </a:r>
          </a:p>
        </p:txBody>
      </p:sp>
      <p:sp>
        <p:nvSpPr>
          <p:cNvPr id="63" name="Rectangle 62">
            <a:extLst>
              <a:ext uri="{FF2B5EF4-FFF2-40B4-BE49-F238E27FC236}">
                <a16:creationId xmlns:a16="http://schemas.microsoft.com/office/drawing/2014/main" id="{ECDBEE94-69ED-45FC-AEDD-CA9AAC05A9B8}"/>
              </a:ext>
            </a:extLst>
          </p:cNvPr>
          <p:cNvSpPr/>
          <p:nvPr/>
        </p:nvSpPr>
        <p:spPr>
          <a:xfrm>
            <a:off x="2584564" y="536156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Hazards</a:t>
            </a:r>
          </a:p>
        </p:txBody>
      </p:sp>
      <p:cxnSp>
        <p:nvCxnSpPr>
          <p:cNvPr id="64" name="Straight Arrow Connector 63">
            <a:extLst>
              <a:ext uri="{FF2B5EF4-FFF2-40B4-BE49-F238E27FC236}">
                <a16:creationId xmlns:a16="http://schemas.microsoft.com/office/drawing/2014/main" id="{30F066A9-9EC0-4295-AC82-49E351789E4B}"/>
              </a:ext>
            </a:extLst>
          </p:cNvPr>
          <p:cNvCxnSpPr>
            <a:cxnSpLocks/>
          </p:cNvCxnSpPr>
          <p:nvPr/>
        </p:nvCxnSpPr>
        <p:spPr>
          <a:xfrm>
            <a:off x="2667090" y="4937890"/>
            <a:ext cx="248067"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91E0548-1853-4DD7-A8E7-50F753E14EE5}"/>
              </a:ext>
            </a:extLst>
          </p:cNvPr>
          <p:cNvCxnSpPr>
            <a:cxnSpLocks/>
          </p:cNvCxnSpPr>
          <p:nvPr/>
        </p:nvCxnSpPr>
        <p:spPr>
          <a:xfrm flipH="1" flipV="1">
            <a:off x="2915157" y="4937890"/>
            <a:ext cx="251346"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6F2ABE-E69F-4C54-8877-5370B390CE25}"/>
              </a:ext>
            </a:extLst>
          </p:cNvPr>
          <p:cNvSpPr txBox="1"/>
          <p:nvPr/>
        </p:nvSpPr>
        <p:spPr>
          <a:xfrm>
            <a:off x="3023198" y="4975516"/>
            <a:ext cx="543739" cy="230832"/>
          </a:xfrm>
          <a:prstGeom prst="rect">
            <a:avLst/>
          </a:prstGeom>
          <a:noFill/>
        </p:spPr>
        <p:txBody>
          <a:bodyPr wrap="none" rtlCol="0">
            <a:spAutoFit/>
          </a:bodyPr>
          <a:lstStyle/>
          <a:p>
            <a:pPr algn="ctr"/>
            <a:r>
              <a:rPr lang="en-US" sz="900" i="1" dirty="0"/>
              <a:t>Sources</a:t>
            </a:r>
          </a:p>
        </p:txBody>
      </p:sp>
      <p:sp>
        <p:nvSpPr>
          <p:cNvPr id="67" name="TextBox 66">
            <a:extLst>
              <a:ext uri="{FF2B5EF4-FFF2-40B4-BE49-F238E27FC236}">
                <a16:creationId xmlns:a16="http://schemas.microsoft.com/office/drawing/2014/main" id="{DEC6C283-3187-4E49-9EE8-14F64C2A0F40}"/>
              </a:ext>
            </a:extLst>
          </p:cNvPr>
          <p:cNvSpPr txBox="1"/>
          <p:nvPr/>
        </p:nvSpPr>
        <p:spPr>
          <a:xfrm>
            <a:off x="2161507" y="5053123"/>
            <a:ext cx="628698" cy="230832"/>
          </a:xfrm>
          <a:prstGeom prst="rect">
            <a:avLst/>
          </a:prstGeom>
          <a:noFill/>
        </p:spPr>
        <p:txBody>
          <a:bodyPr wrap="none" rtlCol="0">
            <a:spAutoFit/>
          </a:bodyPr>
          <a:lstStyle/>
          <a:p>
            <a:r>
              <a:rPr lang="en-US" sz="900" i="1" dirty="0"/>
              <a:t>Results in</a:t>
            </a:r>
          </a:p>
        </p:txBody>
      </p:sp>
      <p:sp>
        <p:nvSpPr>
          <p:cNvPr id="68" name="Rectangle 67">
            <a:extLst>
              <a:ext uri="{FF2B5EF4-FFF2-40B4-BE49-F238E27FC236}">
                <a16:creationId xmlns:a16="http://schemas.microsoft.com/office/drawing/2014/main" id="{7D057908-319A-4040-A14F-E0849A4C29BD}"/>
              </a:ext>
            </a:extLst>
          </p:cNvPr>
          <p:cNvSpPr/>
          <p:nvPr/>
        </p:nvSpPr>
        <p:spPr>
          <a:xfrm>
            <a:off x="2591771" y="5981288"/>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Controls</a:t>
            </a:r>
          </a:p>
        </p:txBody>
      </p:sp>
      <p:cxnSp>
        <p:nvCxnSpPr>
          <p:cNvPr id="69" name="Straight Arrow Connector 68">
            <a:extLst>
              <a:ext uri="{FF2B5EF4-FFF2-40B4-BE49-F238E27FC236}">
                <a16:creationId xmlns:a16="http://schemas.microsoft.com/office/drawing/2014/main" id="{14EB3E51-0CB7-403A-A940-920E58E5C8B4}"/>
              </a:ext>
            </a:extLst>
          </p:cNvPr>
          <p:cNvCxnSpPr>
            <a:cxnSpLocks/>
            <a:stCxn id="63" idx="2"/>
            <a:endCxn id="68" idx="0"/>
          </p:cNvCxnSpPr>
          <p:nvPr/>
        </p:nvCxnSpPr>
        <p:spPr>
          <a:xfrm>
            <a:off x="3262859" y="5712830"/>
            <a:ext cx="7207" cy="268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186">
            <a:extLst>
              <a:ext uri="{FF2B5EF4-FFF2-40B4-BE49-F238E27FC236}">
                <a16:creationId xmlns:a16="http://schemas.microsoft.com/office/drawing/2014/main" id="{2B2CBFBC-AF03-4D01-81BD-A604B6F2598D}"/>
              </a:ext>
            </a:extLst>
          </p:cNvPr>
          <p:cNvCxnSpPr>
            <a:cxnSpLocks/>
            <a:stCxn id="68" idx="3"/>
            <a:endCxn id="178" idx="1"/>
          </p:cNvCxnSpPr>
          <p:nvPr/>
        </p:nvCxnSpPr>
        <p:spPr>
          <a:xfrm flipV="1">
            <a:off x="3948361" y="2677294"/>
            <a:ext cx="1987734" cy="347962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756E68A-FE6E-428D-A3B3-22ACEC887F05}"/>
              </a:ext>
            </a:extLst>
          </p:cNvPr>
          <p:cNvSpPr txBox="1"/>
          <p:nvPr/>
        </p:nvSpPr>
        <p:spPr>
          <a:xfrm>
            <a:off x="4260343" y="5981288"/>
            <a:ext cx="710451" cy="230832"/>
          </a:xfrm>
          <a:prstGeom prst="rect">
            <a:avLst/>
          </a:prstGeom>
          <a:noFill/>
        </p:spPr>
        <p:txBody>
          <a:bodyPr wrap="none" rtlCol="0">
            <a:spAutoFit/>
          </a:bodyPr>
          <a:lstStyle/>
          <a:p>
            <a:r>
              <a:rPr lang="en-US" sz="900" i="1" dirty="0"/>
              <a:t>Verified by</a:t>
            </a:r>
          </a:p>
        </p:txBody>
      </p:sp>
      <p:sp>
        <p:nvSpPr>
          <p:cNvPr id="78" name="TextBox 77">
            <a:extLst>
              <a:ext uri="{FF2B5EF4-FFF2-40B4-BE49-F238E27FC236}">
                <a16:creationId xmlns:a16="http://schemas.microsoft.com/office/drawing/2014/main" id="{6363CA27-3A36-4C57-82AB-934CB72E8728}"/>
              </a:ext>
            </a:extLst>
          </p:cNvPr>
          <p:cNvSpPr txBox="1"/>
          <p:nvPr/>
        </p:nvSpPr>
        <p:spPr>
          <a:xfrm>
            <a:off x="3240359" y="5741717"/>
            <a:ext cx="508473" cy="230832"/>
          </a:xfrm>
          <a:prstGeom prst="rect">
            <a:avLst/>
          </a:prstGeom>
          <a:noFill/>
        </p:spPr>
        <p:txBody>
          <a:bodyPr wrap="none" rtlCol="0">
            <a:spAutoFit/>
          </a:bodyPr>
          <a:lstStyle/>
          <a:p>
            <a:pPr algn="ctr"/>
            <a:r>
              <a:rPr lang="en-US" sz="900" i="1" dirty="0"/>
              <a:t>Causes</a:t>
            </a:r>
          </a:p>
        </p:txBody>
      </p:sp>
      <p:cxnSp>
        <p:nvCxnSpPr>
          <p:cNvPr id="79" name="Straight Arrow Connector 186">
            <a:extLst>
              <a:ext uri="{FF2B5EF4-FFF2-40B4-BE49-F238E27FC236}">
                <a16:creationId xmlns:a16="http://schemas.microsoft.com/office/drawing/2014/main" id="{D915090F-A3C7-4A57-A2BE-84A6EB96D046}"/>
              </a:ext>
            </a:extLst>
          </p:cNvPr>
          <p:cNvCxnSpPr>
            <a:cxnSpLocks/>
            <a:stCxn id="50" idx="3"/>
            <a:endCxn id="80" idx="0"/>
          </p:cNvCxnSpPr>
          <p:nvPr/>
        </p:nvCxnSpPr>
        <p:spPr>
          <a:xfrm>
            <a:off x="7284684" y="4086911"/>
            <a:ext cx="139117" cy="4031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5C2A8DB-8FB2-4299-BD88-50376B479E40}"/>
              </a:ext>
            </a:extLst>
          </p:cNvPr>
          <p:cNvSpPr/>
          <p:nvPr/>
        </p:nvSpPr>
        <p:spPr>
          <a:xfrm>
            <a:off x="6745506" y="4490027"/>
            <a:ext cx="1356590" cy="35126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Discrepancies</a:t>
            </a:r>
          </a:p>
        </p:txBody>
      </p:sp>
      <p:sp>
        <p:nvSpPr>
          <p:cNvPr id="83" name="TextBox 82">
            <a:extLst>
              <a:ext uri="{FF2B5EF4-FFF2-40B4-BE49-F238E27FC236}">
                <a16:creationId xmlns:a16="http://schemas.microsoft.com/office/drawing/2014/main" id="{AED97FB0-F5D9-4CAF-AD6F-40B260D03A80}"/>
              </a:ext>
            </a:extLst>
          </p:cNvPr>
          <p:cNvSpPr txBox="1"/>
          <p:nvPr/>
        </p:nvSpPr>
        <p:spPr>
          <a:xfrm>
            <a:off x="7741719" y="4021814"/>
            <a:ext cx="537327" cy="230832"/>
          </a:xfrm>
          <a:prstGeom prst="rect">
            <a:avLst/>
          </a:prstGeom>
          <a:noFill/>
        </p:spPr>
        <p:txBody>
          <a:bodyPr wrap="none" rtlCol="0">
            <a:spAutoFit/>
          </a:bodyPr>
          <a:lstStyle/>
          <a:p>
            <a:r>
              <a:rPr lang="en-US" sz="900" i="1" dirty="0"/>
              <a:t>Creates</a:t>
            </a:r>
          </a:p>
        </p:txBody>
      </p:sp>
      <p:cxnSp>
        <p:nvCxnSpPr>
          <p:cNvPr id="85" name="Straight Arrow Connector 186">
            <a:extLst>
              <a:ext uri="{FF2B5EF4-FFF2-40B4-BE49-F238E27FC236}">
                <a16:creationId xmlns:a16="http://schemas.microsoft.com/office/drawing/2014/main" id="{C7ECFF95-B25E-4C7A-B847-0A2F780695B0}"/>
              </a:ext>
            </a:extLst>
          </p:cNvPr>
          <p:cNvCxnSpPr>
            <a:cxnSpLocks/>
            <a:stCxn id="179" idx="3"/>
            <a:endCxn id="109" idx="1"/>
          </p:cNvCxnSpPr>
          <p:nvPr/>
        </p:nvCxnSpPr>
        <p:spPr>
          <a:xfrm flipV="1">
            <a:off x="7292685" y="3371449"/>
            <a:ext cx="231584" cy="58767"/>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EF34DED-F50F-4843-A96C-BF61909280D4}"/>
              </a:ext>
            </a:extLst>
          </p:cNvPr>
          <p:cNvSpPr txBox="1"/>
          <p:nvPr/>
        </p:nvSpPr>
        <p:spPr>
          <a:xfrm>
            <a:off x="5425350" y="2046547"/>
            <a:ext cx="1143262" cy="230832"/>
          </a:xfrm>
          <a:prstGeom prst="rect">
            <a:avLst/>
          </a:prstGeom>
          <a:noFill/>
        </p:spPr>
        <p:txBody>
          <a:bodyPr wrap="none" rtlCol="0">
            <a:spAutoFit/>
          </a:bodyPr>
          <a:lstStyle/>
          <a:p>
            <a:r>
              <a:rPr lang="en-US" sz="900" i="1" dirty="0">
                <a:solidFill>
                  <a:srgbClr val="00B050"/>
                </a:solidFill>
              </a:rPr>
              <a:t>Verification Closures</a:t>
            </a:r>
          </a:p>
        </p:txBody>
      </p:sp>
      <p:sp>
        <p:nvSpPr>
          <p:cNvPr id="55" name="Rectangle 54">
            <a:extLst>
              <a:ext uri="{FF2B5EF4-FFF2-40B4-BE49-F238E27FC236}">
                <a16:creationId xmlns:a16="http://schemas.microsoft.com/office/drawing/2014/main" id="{2983AF50-CF6F-4411-A152-0309062B0B67}"/>
              </a:ext>
            </a:extLst>
          </p:cNvPr>
          <p:cNvSpPr/>
          <p:nvPr/>
        </p:nvSpPr>
        <p:spPr>
          <a:xfrm>
            <a:off x="11015202" y="1636293"/>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Meetings</a:t>
            </a:r>
          </a:p>
        </p:txBody>
      </p:sp>
      <p:sp>
        <p:nvSpPr>
          <p:cNvPr id="70" name="Rectangle 69">
            <a:extLst>
              <a:ext uri="{FF2B5EF4-FFF2-40B4-BE49-F238E27FC236}">
                <a16:creationId xmlns:a16="http://schemas.microsoft.com/office/drawing/2014/main" id="{A1C1B85F-6A9E-4E79-BC26-E4BB84990DDA}"/>
              </a:ext>
            </a:extLst>
          </p:cNvPr>
          <p:cNvSpPr/>
          <p:nvPr/>
        </p:nvSpPr>
        <p:spPr>
          <a:xfrm>
            <a:off x="876754" y="4499943"/>
            <a:ext cx="1126632" cy="3830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Waivers</a:t>
            </a:r>
          </a:p>
        </p:txBody>
      </p:sp>
      <p:cxnSp>
        <p:nvCxnSpPr>
          <p:cNvPr id="71" name="Straight Arrow Connector 186">
            <a:extLst>
              <a:ext uri="{FF2B5EF4-FFF2-40B4-BE49-F238E27FC236}">
                <a16:creationId xmlns:a16="http://schemas.microsoft.com/office/drawing/2014/main" id="{48DC3298-DAAA-4B56-8D38-D5CA6B0CA6A0}"/>
              </a:ext>
            </a:extLst>
          </p:cNvPr>
          <p:cNvCxnSpPr>
            <a:cxnSpLocks/>
            <a:stCxn id="70" idx="3"/>
            <a:endCxn id="171" idx="1"/>
          </p:cNvCxnSpPr>
          <p:nvPr/>
        </p:nvCxnSpPr>
        <p:spPr>
          <a:xfrm flipV="1">
            <a:off x="2003386" y="2988967"/>
            <a:ext cx="1707112" cy="170250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71B102D-2510-45FB-8D6A-1A03D94D83A9}"/>
              </a:ext>
            </a:extLst>
          </p:cNvPr>
          <p:cNvSpPr/>
          <p:nvPr/>
        </p:nvSpPr>
        <p:spPr>
          <a:xfrm>
            <a:off x="9818043" y="2063252"/>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Task Content</a:t>
            </a:r>
          </a:p>
        </p:txBody>
      </p:sp>
      <p:sp>
        <p:nvSpPr>
          <p:cNvPr id="75" name="Rectangle 74">
            <a:extLst>
              <a:ext uri="{FF2B5EF4-FFF2-40B4-BE49-F238E27FC236}">
                <a16:creationId xmlns:a16="http://schemas.microsoft.com/office/drawing/2014/main" id="{FAB0C8B7-2815-499B-93CC-9B155A4E8ECF}"/>
              </a:ext>
            </a:extLst>
          </p:cNvPr>
          <p:cNvSpPr/>
          <p:nvPr/>
        </p:nvSpPr>
        <p:spPr>
          <a:xfrm>
            <a:off x="7554488" y="5981049"/>
            <a:ext cx="1102933" cy="52348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Life Cycle Review Criteria</a:t>
            </a:r>
          </a:p>
        </p:txBody>
      </p:sp>
      <p:sp>
        <p:nvSpPr>
          <p:cNvPr id="82" name="Rectangle 81">
            <a:extLst>
              <a:ext uri="{FF2B5EF4-FFF2-40B4-BE49-F238E27FC236}">
                <a16:creationId xmlns:a16="http://schemas.microsoft.com/office/drawing/2014/main" id="{5903EC82-59EC-4163-BF9C-C3DDC6D2FDAA}"/>
              </a:ext>
            </a:extLst>
          </p:cNvPr>
          <p:cNvSpPr/>
          <p:nvPr/>
        </p:nvSpPr>
        <p:spPr>
          <a:xfrm>
            <a:off x="11015202" y="2011384"/>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Schedules</a:t>
            </a:r>
          </a:p>
        </p:txBody>
      </p:sp>
      <p:sp>
        <p:nvSpPr>
          <p:cNvPr id="84" name="Rectangle 83">
            <a:extLst>
              <a:ext uri="{FF2B5EF4-FFF2-40B4-BE49-F238E27FC236}">
                <a16:creationId xmlns:a16="http://schemas.microsoft.com/office/drawing/2014/main" id="{EBCA1A6D-D546-4349-A5F0-1AF9C406D532}"/>
              </a:ext>
            </a:extLst>
          </p:cNvPr>
          <p:cNvSpPr/>
          <p:nvPr/>
        </p:nvSpPr>
        <p:spPr>
          <a:xfrm>
            <a:off x="5164692" y="4513032"/>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 Configurations</a:t>
            </a:r>
          </a:p>
        </p:txBody>
      </p:sp>
      <p:cxnSp>
        <p:nvCxnSpPr>
          <p:cNvPr id="86" name="Straight Arrow Connector 186">
            <a:extLst>
              <a:ext uri="{FF2B5EF4-FFF2-40B4-BE49-F238E27FC236}">
                <a16:creationId xmlns:a16="http://schemas.microsoft.com/office/drawing/2014/main" id="{304CBAE5-E2A0-420E-A753-58AFDB27038E}"/>
              </a:ext>
            </a:extLst>
          </p:cNvPr>
          <p:cNvCxnSpPr>
            <a:cxnSpLocks/>
            <a:stCxn id="84" idx="0"/>
            <a:endCxn id="50" idx="1"/>
          </p:cNvCxnSpPr>
          <p:nvPr/>
        </p:nvCxnSpPr>
        <p:spPr>
          <a:xfrm rot="5400000" flipH="1" flipV="1">
            <a:off x="5672480" y="4257419"/>
            <a:ext cx="426121" cy="85107"/>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0ACB1481-78ED-48E9-9A36-C80279AA62B4}"/>
              </a:ext>
            </a:extLst>
          </p:cNvPr>
          <p:cNvSpPr/>
          <p:nvPr/>
        </p:nvSpPr>
        <p:spPr>
          <a:xfrm>
            <a:off x="920129" y="4052098"/>
            <a:ext cx="1326928" cy="273937"/>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Architectures</a:t>
            </a:r>
          </a:p>
        </p:txBody>
      </p:sp>
      <p:cxnSp>
        <p:nvCxnSpPr>
          <p:cNvPr id="89" name="Straight Arrow Connector 186">
            <a:extLst>
              <a:ext uri="{FF2B5EF4-FFF2-40B4-BE49-F238E27FC236}">
                <a16:creationId xmlns:a16="http://schemas.microsoft.com/office/drawing/2014/main" id="{AD9D32E9-A1F2-414D-B88D-C296F7D2F293}"/>
              </a:ext>
            </a:extLst>
          </p:cNvPr>
          <p:cNvCxnSpPr>
            <a:cxnSpLocks/>
            <a:stCxn id="87" idx="3"/>
            <a:endCxn id="171" idx="1"/>
          </p:cNvCxnSpPr>
          <p:nvPr/>
        </p:nvCxnSpPr>
        <p:spPr>
          <a:xfrm flipV="1">
            <a:off x="2247057" y="2988967"/>
            <a:ext cx="1463441" cy="120010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186">
            <a:extLst>
              <a:ext uri="{FF2B5EF4-FFF2-40B4-BE49-F238E27FC236}">
                <a16:creationId xmlns:a16="http://schemas.microsoft.com/office/drawing/2014/main" id="{A046D6F1-2B13-4EFB-8107-CFAEBBDE98FC}"/>
              </a:ext>
            </a:extLst>
          </p:cNvPr>
          <p:cNvCxnSpPr>
            <a:cxnSpLocks/>
            <a:stCxn id="87" idx="0"/>
            <a:endCxn id="194" idx="2"/>
          </p:cNvCxnSpPr>
          <p:nvPr/>
        </p:nvCxnSpPr>
        <p:spPr>
          <a:xfrm rot="5400000" flipH="1" flipV="1">
            <a:off x="1437867" y="3906372"/>
            <a:ext cx="291452" cy="1270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1BE6FF8E-748C-456D-BDB0-BC15AD5D292E}"/>
              </a:ext>
            </a:extLst>
          </p:cNvPr>
          <p:cNvSpPr/>
          <p:nvPr/>
        </p:nvSpPr>
        <p:spPr>
          <a:xfrm>
            <a:off x="11015202" y="2386476"/>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92" name="Rectangle 91">
            <a:extLst>
              <a:ext uri="{FF2B5EF4-FFF2-40B4-BE49-F238E27FC236}">
                <a16:creationId xmlns:a16="http://schemas.microsoft.com/office/drawing/2014/main" id="{B11ECF74-C80C-4908-AD4A-1DA6353C6577}"/>
              </a:ext>
            </a:extLst>
          </p:cNvPr>
          <p:cNvSpPr/>
          <p:nvPr/>
        </p:nvSpPr>
        <p:spPr>
          <a:xfrm>
            <a:off x="11015202" y="2761568"/>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Controlled Storage List</a:t>
            </a:r>
          </a:p>
        </p:txBody>
      </p:sp>
      <p:sp>
        <p:nvSpPr>
          <p:cNvPr id="93" name="Rectangle 92">
            <a:extLst>
              <a:ext uri="{FF2B5EF4-FFF2-40B4-BE49-F238E27FC236}">
                <a16:creationId xmlns:a16="http://schemas.microsoft.com/office/drawing/2014/main" id="{20C4420B-AAD2-47B3-B764-3EBB96240F77}"/>
              </a:ext>
            </a:extLst>
          </p:cNvPr>
          <p:cNvSpPr/>
          <p:nvPr/>
        </p:nvSpPr>
        <p:spPr>
          <a:xfrm>
            <a:off x="11015202" y="321399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Actions*</a:t>
            </a:r>
          </a:p>
        </p:txBody>
      </p:sp>
      <p:sp>
        <p:nvSpPr>
          <p:cNvPr id="94" name="Rectangle 93">
            <a:extLst>
              <a:ext uri="{FF2B5EF4-FFF2-40B4-BE49-F238E27FC236}">
                <a16:creationId xmlns:a16="http://schemas.microsoft.com/office/drawing/2014/main" id="{DC3B241A-E41F-4C35-9FBC-F81D6028F9C6}"/>
              </a:ext>
            </a:extLst>
          </p:cNvPr>
          <p:cNvSpPr/>
          <p:nvPr/>
        </p:nvSpPr>
        <p:spPr>
          <a:xfrm>
            <a:off x="9818043" y="1620183"/>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Staffing*</a:t>
            </a:r>
          </a:p>
        </p:txBody>
      </p:sp>
      <p:sp>
        <p:nvSpPr>
          <p:cNvPr id="96" name="Rectangle 95">
            <a:extLst>
              <a:ext uri="{FF2B5EF4-FFF2-40B4-BE49-F238E27FC236}">
                <a16:creationId xmlns:a16="http://schemas.microsoft.com/office/drawing/2014/main" id="{7B717492-355F-4DEE-A4E7-2186C98D1AC9}"/>
              </a:ext>
            </a:extLst>
          </p:cNvPr>
          <p:cNvSpPr/>
          <p:nvPr/>
        </p:nvSpPr>
        <p:spPr>
          <a:xfrm>
            <a:off x="7603876" y="5658443"/>
            <a:ext cx="1053545"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LCR RFAs</a:t>
            </a:r>
          </a:p>
        </p:txBody>
      </p:sp>
      <p:sp>
        <p:nvSpPr>
          <p:cNvPr id="97" name="Rectangle 96">
            <a:extLst>
              <a:ext uri="{FF2B5EF4-FFF2-40B4-BE49-F238E27FC236}">
                <a16:creationId xmlns:a16="http://schemas.microsoft.com/office/drawing/2014/main" id="{2BD9B47D-1F6F-4E42-BBE2-AD54A2A6A480}"/>
              </a:ext>
            </a:extLst>
          </p:cNvPr>
          <p:cNvSpPr/>
          <p:nvPr/>
        </p:nvSpPr>
        <p:spPr>
          <a:xfrm>
            <a:off x="9818043" y="2428989"/>
            <a:ext cx="1053545" cy="41589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Travel Support*</a:t>
            </a:r>
          </a:p>
        </p:txBody>
      </p:sp>
      <p:sp>
        <p:nvSpPr>
          <p:cNvPr id="16" name="Rectangle 15">
            <a:extLst>
              <a:ext uri="{FF2B5EF4-FFF2-40B4-BE49-F238E27FC236}">
                <a16:creationId xmlns:a16="http://schemas.microsoft.com/office/drawing/2014/main" id="{0C388315-F9C1-4366-A7ED-55B2E2A5D800}"/>
              </a:ext>
            </a:extLst>
          </p:cNvPr>
          <p:cNvSpPr/>
          <p:nvPr/>
        </p:nvSpPr>
        <p:spPr>
          <a:xfrm>
            <a:off x="10046520" y="6332321"/>
            <a:ext cx="1650131" cy="276999"/>
          </a:xfrm>
          <a:prstGeom prst="rect">
            <a:avLst/>
          </a:prstGeom>
        </p:spPr>
        <p:txBody>
          <a:bodyPr wrap="none">
            <a:spAutoFit/>
          </a:bodyPr>
          <a:lstStyle/>
          <a:p>
            <a:pPr algn="ctr"/>
            <a:r>
              <a:rPr lang="en-US" sz="1200" dirty="0"/>
              <a:t>*Indicates multiple lists</a:t>
            </a:r>
          </a:p>
        </p:txBody>
      </p:sp>
      <p:cxnSp>
        <p:nvCxnSpPr>
          <p:cNvPr id="98" name="Straight Arrow Connector 186">
            <a:extLst>
              <a:ext uri="{FF2B5EF4-FFF2-40B4-BE49-F238E27FC236}">
                <a16:creationId xmlns:a16="http://schemas.microsoft.com/office/drawing/2014/main" id="{D2150D78-DBCE-49C5-AD90-B9CED55B5DFF}"/>
              </a:ext>
            </a:extLst>
          </p:cNvPr>
          <p:cNvCxnSpPr>
            <a:cxnSpLocks/>
            <a:endCxn id="17" idx="1"/>
          </p:cNvCxnSpPr>
          <p:nvPr/>
        </p:nvCxnSpPr>
        <p:spPr>
          <a:xfrm flipV="1">
            <a:off x="9279196" y="385054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5934F3-79E3-4EAD-AA13-ED75C332C06B}"/>
              </a:ext>
            </a:extLst>
          </p:cNvPr>
          <p:cNvSpPr txBox="1"/>
          <p:nvPr/>
        </p:nvSpPr>
        <p:spPr>
          <a:xfrm>
            <a:off x="8918809" y="4043852"/>
            <a:ext cx="691215" cy="230832"/>
          </a:xfrm>
          <a:prstGeom prst="rect">
            <a:avLst/>
          </a:prstGeom>
          <a:noFill/>
        </p:spPr>
        <p:txBody>
          <a:bodyPr wrap="none" rtlCol="0">
            <a:spAutoFit/>
          </a:bodyPr>
          <a:lstStyle>
            <a:defPPr>
              <a:defRPr lang="en-US"/>
            </a:defPPr>
            <a:lvl1pPr>
              <a:defRPr sz="900" i="1"/>
            </a:lvl1pPr>
          </a:lstStyle>
          <a:p>
            <a:r>
              <a:rPr lang="en-US" dirty="0"/>
              <a:t>Many links</a:t>
            </a:r>
          </a:p>
        </p:txBody>
      </p:sp>
      <p:cxnSp>
        <p:nvCxnSpPr>
          <p:cNvPr id="103" name="Straight Arrow Connector 186">
            <a:extLst>
              <a:ext uri="{FF2B5EF4-FFF2-40B4-BE49-F238E27FC236}">
                <a16:creationId xmlns:a16="http://schemas.microsoft.com/office/drawing/2014/main" id="{EDC43165-7F38-45FC-9923-5A675EF50E2C}"/>
              </a:ext>
            </a:extLst>
          </p:cNvPr>
          <p:cNvCxnSpPr>
            <a:cxnSpLocks/>
            <a:stCxn id="178" idx="0"/>
            <a:endCxn id="171" idx="3"/>
          </p:cNvCxnSpPr>
          <p:nvPr/>
        </p:nvCxnSpPr>
        <p:spPr>
          <a:xfrm rot="16200000" flipH="1" flipV="1">
            <a:off x="5597085" y="1971662"/>
            <a:ext cx="487307" cy="1547302"/>
          </a:xfrm>
          <a:prstGeom prst="curvedConnector4">
            <a:avLst>
              <a:gd name="adj1" fmla="val -46911"/>
              <a:gd name="adj2" fmla="val 71919"/>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86">
            <a:extLst>
              <a:ext uri="{FF2B5EF4-FFF2-40B4-BE49-F238E27FC236}">
                <a16:creationId xmlns:a16="http://schemas.microsoft.com/office/drawing/2014/main" id="{144440F0-4028-450D-B1D8-BDEBD3254AD2}"/>
              </a:ext>
            </a:extLst>
          </p:cNvPr>
          <p:cNvCxnSpPr>
            <a:cxnSpLocks/>
            <a:stCxn id="171" idx="3"/>
            <a:endCxn id="172" idx="3"/>
          </p:cNvCxnSpPr>
          <p:nvPr/>
        </p:nvCxnSpPr>
        <p:spPr>
          <a:xfrm flipV="1">
            <a:off x="5067088" y="2110263"/>
            <a:ext cx="154136" cy="878704"/>
          </a:xfrm>
          <a:prstGeom prst="curvedConnector3">
            <a:avLst>
              <a:gd name="adj1" fmla="val 24831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A1D5CBD6-AF6B-42DE-88BD-B3DB326152C7}"/>
              </a:ext>
            </a:extLst>
          </p:cNvPr>
          <p:cNvSpPr/>
          <p:nvPr/>
        </p:nvSpPr>
        <p:spPr>
          <a:xfrm>
            <a:off x="7524269" y="3195815"/>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Peer Reviews</a:t>
            </a:r>
          </a:p>
        </p:txBody>
      </p:sp>
      <p:cxnSp>
        <p:nvCxnSpPr>
          <p:cNvPr id="111" name="Straight Arrow Connector 186">
            <a:extLst>
              <a:ext uri="{FF2B5EF4-FFF2-40B4-BE49-F238E27FC236}">
                <a16:creationId xmlns:a16="http://schemas.microsoft.com/office/drawing/2014/main" id="{179F921D-DCD8-403F-8FCE-89D3FD3C3BC5}"/>
              </a:ext>
            </a:extLst>
          </p:cNvPr>
          <p:cNvCxnSpPr>
            <a:cxnSpLocks/>
            <a:stCxn id="109" idx="0"/>
            <a:endCxn id="178" idx="3"/>
          </p:cNvCxnSpPr>
          <p:nvPr/>
        </p:nvCxnSpPr>
        <p:spPr>
          <a:xfrm rot="16200000" flipV="1">
            <a:off x="7488365" y="2481615"/>
            <a:ext cx="518521" cy="909879"/>
          </a:xfrm>
          <a:prstGeom prst="curved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FC8E5FE8-75C8-4899-A74B-19558603E99C}"/>
              </a:ext>
            </a:extLst>
          </p:cNvPr>
          <p:cNvSpPr/>
          <p:nvPr/>
        </p:nvSpPr>
        <p:spPr>
          <a:xfrm>
            <a:off x="7627296" y="5376237"/>
            <a:ext cx="1084440"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Risks</a:t>
            </a:r>
          </a:p>
        </p:txBody>
      </p:sp>
      <p:cxnSp>
        <p:nvCxnSpPr>
          <p:cNvPr id="118" name="Straight Arrow Connector 186">
            <a:extLst>
              <a:ext uri="{FF2B5EF4-FFF2-40B4-BE49-F238E27FC236}">
                <a16:creationId xmlns:a16="http://schemas.microsoft.com/office/drawing/2014/main" id="{43558767-7F12-4036-947F-D814AF54FCD3}"/>
              </a:ext>
            </a:extLst>
          </p:cNvPr>
          <p:cNvCxnSpPr>
            <a:cxnSpLocks/>
            <a:stCxn id="33" idx="0"/>
            <a:endCxn id="171" idx="1"/>
          </p:cNvCxnSpPr>
          <p:nvPr/>
        </p:nvCxnSpPr>
        <p:spPr>
          <a:xfrm rot="5400000" flipH="1" flipV="1">
            <a:off x="3058618" y="3458410"/>
            <a:ext cx="1121322" cy="18243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8AA81F71-4493-4157-85E2-FA4CC0E66AD6}"/>
              </a:ext>
            </a:extLst>
          </p:cNvPr>
          <p:cNvSpPr/>
          <p:nvPr/>
        </p:nvSpPr>
        <p:spPr>
          <a:xfrm>
            <a:off x="7622031" y="4959546"/>
            <a:ext cx="1094970" cy="3830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Change Requests</a:t>
            </a:r>
          </a:p>
        </p:txBody>
      </p:sp>
      <p:sp>
        <p:nvSpPr>
          <p:cNvPr id="3" name="TextBox 2">
            <a:extLst>
              <a:ext uri="{FF2B5EF4-FFF2-40B4-BE49-F238E27FC236}">
                <a16:creationId xmlns:a16="http://schemas.microsoft.com/office/drawing/2014/main" id="{7CD0ED47-7069-4291-AA14-8D2A48E19F04}"/>
              </a:ext>
            </a:extLst>
          </p:cNvPr>
          <p:cNvSpPr txBox="1"/>
          <p:nvPr/>
        </p:nvSpPr>
        <p:spPr>
          <a:xfrm>
            <a:off x="10026282" y="5123089"/>
            <a:ext cx="1977840" cy="923330"/>
          </a:xfrm>
          <a:prstGeom prst="rect">
            <a:avLst/>
          </a:prstGeom>
          <a:noFill/>
        </p:spPr>
        <p:txBody>
          <a:bodyPr wrap="square" rtlCol="0">
            <a:spAutoFit/>
          </a:bodyPr>
          <a:lstStyle/>
          <a:p>
            <a:r>
              <a:rPr lang="en-US" dirty="0"/>
              <a:t>Representative – many more data types actually used</a:t>
            </a:r>
          </a:p>
        </p:txBody>
      </p:sp>
      <p:sp>
        <p:nvSpPr>
          <p:cNvPr id="73" name="Rectangle 72">
            <a:extLst>
              <a:ext uri="{FF2B5EF4-FFF2-40B4-BE49-F238E27FC236}">
                <a16:creationId xmlns:a16="http://schemas.microsoft.com/office/drawing/2014/main" id="{ADC63B04-C059-4E96-AA9D-54570064B972}"/>
              </a:ext>
            </a:extLst>
          </p:cNvPr>
          <p:cNvSpPr/>
          <p:nvPr/>
        </p:nvSpPr>
        <p:spPr>
          <a:xfrm>
            <a:off x="6027321" y="5560324"/>
            <a:ext cx="1356590" cy="35126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Run Matrix</a:t>
            </a:r>
          </a:p>
        </p:txBody>
      </p:sp>
      <p:cxnSp>
        <p:nvCxnSpPr>
          <p:cNvPr id="76" name="Straight Arrow Connector 186">
            <a:extLst>
              <a:ext uri="{FF2B5EF4-FFF2-40B4-BE49-F238E27FC236}">
                <a16:creationId xmlns:a16="http://schemas.microsoft.com/office/drawing/2014/main" id="{C091F09D-DBC0-4496-B161-D43A14C67036}"/>
              </a:ext>
            </a:extLst>
          </p:cNvPr>
          <p:cNvCxnSpPr>
            <a:cxnSpLocks/>
            <a:stCxn id="73" idx="0"/>
            <a:endCxn id="50" idx="2"/>
          </p:cNvCxnSpPr>
          <p:nvPr/>
        </p:nvCxnSpPr>
        <p:spPr>
          <a:xfrm rot="16200000" flipV="1">
            <a:off x="6007114" y="4861821"/>
            <a:ext cx="1297779" cy="99227"/>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186">
            <a:extLst>
              <a:ext uri="{FF2B5EF4-FFF2-40B4-BE49-F238E27FC236}">
                <a16:creationId xmlns:a16="http://schemas.microsoft.com/office/drawing/2014/main" id="{0C534304-F542-4206-8485-DAF923A4383B}"/>
              </a:ext>
            </a:extLst>
          </p:cNvPr>
          <p:cNvCxnSpPr>
            <a:cxnSpLocks/>
            <a:stCxn id="73" idx="0"/>
            <a:endCxn id="80" idx="2"/>
          </p:cNvCxnSpPr>
          <p:nvPr/>
        </p:nvCxnSpPr>
        <p:spPr>
          <a:xfrm rot="5400000" flipH="1" flipV="1">
            <a:off x="6705193" y="4841717"/>
            <a:ext cx="719030" cy="718185"/>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lgn="r"/>
            <a:fld id="{BAC68631-49B9-46F1-A148-37BD30A9C690}" type="slidenum">
              <a:rPr lang="en-US" smtClean="0"/>
              <a:pPr algn="r"/>
              <a:t>17</a:t>
            </a:fld>
            <a:endParaRPr lang="en-US" dirty="0"/>
          </a:p>
        </p:txBody>
      </p:sp>
      <p:sp>
        <p:nvSpPr>
          <p:cNvPr id="95" name="Rectangle 94">
            <a:extLst>
              <a:ext uri="{FF2B5EF4-FFF2-40B4-BE49-F238E27FC236}">
                <a16:creationId xmlns:a16="http://schemas.microsoft.com/office/drawing/2014/main" id="{A0DBC4E4-0418-4182-846D-E9D42FCA86DA}"/>
              </a:ext>
            </a:extLst>
          </p:cNvPr>
          <p:cNvSpPr/>
          <p:nvPr/>
        </p:nvSpPr>
        <p:spPr>
          <a:xfrm>
            <a:off x="9818043" y="2936685"/>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Issues</a:t>
            </a:r>
          </a:p>
        </p:txBody>
      </p:sp>
      <p:sp>
        <p:nvSpPr>
          <p:cNvPr id="99" name="Rectangle 98">
            <a:extLst>
              <a:ext uri="{FF2B5EF4-FFF2-40B4-BE49-F238E27FC236}">
                <a16:creationId xmlns:a16="http://schemas.microsoft.com/office/drawing/2014/main" id="{155FBEA3-AD8C-43AF-90CE-F58EC967FF06}"/>
              </a:ext>
            </a:extLst>
          </p:cNvPr>
          <p:cNvSpPr/>
          <p:nvPr/>
        </p:nvSpPr>
        <p:spPr>
          <a:xfrm>
            <a:off x="9818043" y="3302423"/>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News Items</a:t>
            </a:r>
          </a:p>
        </p:txBody>
      </p:sp>
      <p:sp>
        <p:nvSpPr>
          <p:cNvPr id="100" name="Rectangle 99">
            <a:extLst>
              <a:ext uri="{FF2B5EF4-FFF2-40B4-BE49-F238E27FC236}">
                <a16:creationId xmlns:a16="http://schemas.microsoft.com/office/drawing/2014/main" id="{7018AB25-2E16-4252-B493-1DC521E736E1}"/>
              </a:ext>
            </a:extLst>
          </p:cNvPr>
          <p:cNvSpPr/>
          <p:nvPr/>
        </p:nvSpPr>
        <p:spPr>
          <a:xfrm>
            <a:off x="9818043" y="3668161"/>
            <a:ext cx="1053545" cy="3269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Public Affairs Items</a:t>
            </a:r>
          </a:p>
        </p:txBody>
      </p:sp>
      <p:sp>
        <p:nvSpPr>
          <p:cNvPr id="101" name="Rectangle 100">
            <a:extLst>
              <a:ext uri="{FF2B5EF4-FFF2-40B4-BE49-F238E27FC236}">
                <a16:creationId xmlns:a16="http://schemas.microsoft.com/office/drawing/2014/main" id="{147643BC-0DCC-4E59-86C1-919C290DA476}"/>
              </a:ext>
            </a:extLst>
          </p:cNvPr>
          <p:cNvSpPr/>
          <p:nvPr/>
        </p:nvSpPr>
        <p:spPr>
          <a:xfrm>
            <a:off x="9816714" y="408691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102" name="Rectangle 101">
            <a:extLst>
              <a:ext uri="{FF2B5EF4-FFF2-40B4-BE49-F238E27FC236}">
                <a16:creationId xmlns:a16="http://schemas.microsoft.com/office/drawing/2014/main" id="{1D7AF3EA-F7AD-42AB-851D-B2FCBFFC6D9F}"/>
              </a:ext>
            </a:extLst>
          </p:cNvPr>
          <p:cNvSpPr/>
          <p:nvPr/>
        </p:nvSpPr>
        <p:spPr>
          <a:xfrm>
            <a:off x="11015202" y="3666414"/>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Milestones*</a:t>
            </a:r>
          </a:p>
        </p:txBody>
      </p:sp>
      <p:cxnSp>
        <p:nvCxnSpPr>
          <p:cNvPr id="104" name="Straight Arrow Connector 186">
            <a:extLst>
              <a:ext uri="{FF2B5EF4-FFF2-40B4-BE49-F238E27FC236}">
                <a16:creationId xmlns:a16="http://schemas.microsoft.com/office/drawing/2014/main" id="{C6670D7F-0102-4E64-BD38-6BA9C2AA22AA}"/>
              </a:ext>
            </a:extLst>
          </p:cNvPr>
          <p:cNvCxnSpPr>
            <a:cxnSpLocks/>
          </p:cNvCxnSpPr>
          <p:nvPr/>
        </p:nvCxnSpPr>
        <p:spPr>
          <a:xfrm flipV="1">
            <a:off x="9421758" y="3002963"/>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86">
            <a:extLst>
              <a:ext uri="{FF2B5EF4-FFF2-40B4-BE49-F238E27FC236}">
                <a16:creationId xmlns:a16="http://schemas.microsoft.com/office/drawing/2014/main" id="{D50321D4-FCFE-4AF8-A772-F1F853B8DE5B}"/>
              </a:ext>
            </a:extLst>
          </p:cNvPr>
          <p:cNvCxnSpPr>
            <a:cxnSpLocks/>
          </p:cNvCxnSpPr>
          <p:nvPr/>
        </p:nvCxnSpPr>
        <p:spPr>
          <a:xfrm flipV="1">
            <a:off x="9447632" y="3483828"/>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86">
            <a:extLst>
              <a:ext uri="{FF2B5EF4-FFF2-40B4-BE49-F238E27FC236}">
                <a16:creationId xmlns:a16="http://schemas.microsoft.com/office/drawing/2014/main" id="{8433063A-71F0-4924-A6B3-04C0B7C386D2}"/>
              </a:ext>
            </a:extLst>
          </p:cNvPr>
          <p:cNvCxnSpPr>
            <a:cxnSpLocks/>
          </p:cNvCxnSpPr>
          <p:nvPr/>
        </p:nvCxnSpPr>
        <p:spPr>
          <a:xfrm flipV="1">
            <a:off x="9382196" y="253533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86">
            <a:extLst>
              <a:ext uri="{FF2B5EF4-FFF2-40B4-BE49-F238E27FC236}">
                <a16:creationId xmlns:a16="http://schemas.microsoft.com/office/drawing/2014/main" id="{22FAFB6D-E400-44AC-B828-A43E96A70D30}"/>
              </a:ext>
            </a:extLst>
          </p:cNvPr>
          <p:cNvCxnSpPr>
            <a:cxnSpLocks/>
          </p:cNvCxnSpPr>
          <p:nvPr/>
        </p:nvCxnSpPr>
        <p:spPr>
          <a:xfrm flipV="1">
            <a:off x="9421758" y="184493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86">
            <a:extLst>
              <a:ext uri="{FF2B5EF4-FFF2-40B4-BE49-F238E27FC236}">
                <a16:creationId xmlns:a16="http://schemas.microsoft.com/office/drawing/2014/main" id="{6AC67CAC-718E-4EEB-9FDD-51253628B18D}"/>
              </a:ext>
            </a:extLst>
          </p:cNvPr>
          <p:cNvCxnSpPr>
            <a:cxnSpLocks/>
          </p:cNvCxnSpPr>
          <p:nvPr/>
        </p:nvCxnSpPr>
        <p:spPr>
          <a:xfrm flipV="1">
            <a:off x="9395476" y="219274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0AB35A11-8111-489D-81A3-B85FECBE7711}"/>
              </a:ext>
            </a:extLst>
          </p:cNvPr>
          <p:cNvSpPr/>
          <p:nvPr/>
        </p:nvSpPr>
        <p:spPr>
          <a:xfrm>
            <a:off x="11011746" y="4118839"/>
            <a:ext cx="1053545"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Documents</a:t>
            </a:r>
          </a:p>
        </p:txBody>
      </p:sp>
    </p:spTree>
    <p:extLst>
      <p:ext uri="{BB962C8B-B14F-4D97-AF65-F5344CB8AC3E}">
        <p14:creationId xmlns:p14="http://schemas.microsoft.com/office/powerpoint/2010/main" val="1402219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AE335B-A6F2-4447-BE31-4D4DEBAB09C0}"/>
              </a:ext>
            </a:extLst>
          </p:cNvPr>
          <p:cNvPicPr>
            <a:picLocks noChangeAspect="1"/>
          </p:cNvPicPr>
          <p:nvPr/>
        </p:nvPicPr>
        <p:blipFill>
          <a:blip r:embed="rId2"/>
          <a:stretch>
            <a:fillRect/>
          </a:stretch>
        </p:blipFill>
        <p:spPr>
          <a:xfrm>
            <a:off x="8940120" y="-204795"/>
            <a:ext cx="2289043" cy="732786"/>
          </a:xfrm>
          <a:prstGeom prst="rect">
            <a:avLst/>
          </a:prstGeom>
        </p:spPr>
      </p:pic>
      <p:sp>
        <p:nvSpPr>
          <p:cNvPr id="2" name="Title 1">
            <a:extLst>
              <a:ext uri="{FF2B5EF4-FFF2-40B4-BE49-F238E27FC236}">
                <a16:creationId xmlns:a16="http://schemas.microsoft.com/office/drawing/2014/main" id="{7CB62913-C745-4227-BC0E-FE144F63DCD8}"/>
              </a:ext>
            </a:extLst>
          </p:cNvPr>
          <p:cNvSpPr>
            <a:spLocks noGrp="1"/>
          </p:cNvSpPr>
          <p:nvPr>
            <p:ph type="title"/>
          </p:nvPr>
        </p:nvSpPr>
        <p:spPr/>
        <p:txBody>
          <a:bodyPr/>
          <a:lstStyle/>
          <a:p>
            <a:r>
              <a:rPr lang="en-US" dirty="0"/>
              <a:t>Requirements Specification</a:t>
            </a:r>
          </a:p>
        </p:txBody>
      </p:sp>
      <p:sp>
        <p:nvSpPr>
          <p:cNvPr id="3" name="Slide Number Placeholder 2">
            <a:extLst>
              <a:ext uri="{FF2B5EF4-FFF2-40B4-BE49-F238E27FC236}">
                <a16:creationId xmlns:a16="http://schemas.microsoft.com/office/drawing/2014/main" id="{6676C764-B257-4C1C-8ADF-1E14995EB305}"/>
              </a:ext>
            </a:extLst>
          </p:cNvPr>
          <p:cNvSpPr>
            <a:spLocks noGrp="1"/>
          </p:cNvSpPr>
          <p:nvPr>
            <p:ph type="sldNum" sz="quarter" idx="4"/>
          </p:nvPr>
        </p:nvSpPr>
        <p:spPr/>
        <p:txBody>
          <a:bodyPr/>
          <a:lstStyle/>
          <a:p>
            <a:pPr algn="r"/>
            <a:fld id="{BAC68631-49B9-46F1-A148-37BD30A9C690}" type="slidenum">
              <a:rPr lang="en-US" smtClean="0"/>
              <a:pPr algn="r"/>
              <a:t>18</a:t>
            </a:fld>
            <a:endParaRPr lang="en-US" dirty="0"/>
          </a:p>
        </p:txBody>
      </p:sp>
      <p:pic>
        <p:nvPicPr>
          <p:cNvPr id="4" name="Picture 3">
            <a:extLst>
              <a:ext uri="{FF2B5EF4-FFF2-40B4-BE49-F238E27FC236}">
                <a16:creationId xmlns:a16="http://schemas.microsoft.com/office/drawing/2014/main" id="{83CA0587-EAE8-4CAC-B438-995A52FCDF27}"/>
              </a:ext>
            </a:extLst>
          </p:cNvPr>
          <p:cNvPicPr>
            <a:picLocks noChangeAspect="1"/>
          </p:cNvPicPr>
          <p:nvPr/>
        </p:nvPicPr>
        <p:blipFill>
          <a:blip r:embed="rId3"/>
          <a:stretch>
            <a:fillRect/>
          </a:stretch>
        </p:blipFill>
        <p:spPr>
          <a:xfrm>
            <a:off x="80473" y="1058228"/>
            <a:ext cx="6378594" cy="3809335"/>
          </a:xfrm>
          <a:prstGeom prst="rect">
            <a:avLst/>
          </a:prstGeom>
          <a:ln>
            <a:solidFill>
              <a:schemeClr val="tx1"/>
            </a:solidFill>
          </a:ln>
        </p:spPr>
      </p:pic>
      <p:sp>
        <p:nvSpPr>
          <p:cNvPr id="8" name="TextBox 7">
            <a:extLst>
              <a:ext uri="{FF2B5EF4-FFF2-40B4-BE49-F238E27FC236}">
                <a16:creationId xmlns:a16="http://schemas.microsoft.com/office/drawing/2014/main" id="{C777B214-9F24-437E-A43C-F57357806D2C}"/>
              </a:ext>
            </a:extLst>
          </p:cNvPr>
          <p:cNvSpPr txBox="1"/>
          <p:nvPr/>
        </p:nvSpPr>
        <p:spPr>
          <a:xfrm>
            <a:off x="80473" y="1925077"/>
            <a:ext cx="2873827" cy="369332"/>
          </a:xfrm>
          <a:prstGeom prst="rect">
            <a:avLst/>
          </a:prstGeom>
          <a:noFill/>
        </p:spPr>
        <p:txBody>
          <a:bodyPr wrap="square" rtlCol="0">
            <a:spAutoFit/>
          </a:bodyPr>
          <a:lstStyle/>
          <a:p>
            <a:r>
              <a:rPr lang="en-US" b="1" dirty="0">
                <a:solidFill>
                  <a:srgbClr val="FF0000"/>
                </a:solidFill>
              </a:rPr>
              <a:t>TOC</a:t>
            </a:r>
          </a:p>
        </p:txBody>
      </p:sp>
      <p:grpSp>
        <p:nvGrpSpPr>
          <p:cNvPr id="7" name="Group 6">
            <a:extLst>
              <a:ext uri="{FF2B5EF4-FFF2-40B4-BE49-F238E27FC236}">
                <a16:creationId xmlns:a16="http://schemas.microsoft.com/office/drawing/2014/main" id="{67972EF4-1BDC-487C-B9E4-687458082F66}"/>
              </a:ext>
            </a:extLst>
          </p:cNvPr>
          <p:cNvGrpSpPr/>
          <p:nvPr/>
        </p:nvGrpSpPr>
        <p:grpSpPr>
          <a:xfrm>
            <a:off x="2530764" y="1870095"/>
            <a:ext cx="7803217" cy="3929678"/>
            <a:chOff x="2530764" y="1870095"/>
            <a:chExt cx="7803217" cy="3929678"/>
          </a:xfrm>
        </p:grpSpPr>
        <p:pic>
          <p:nvPicPr>
            <p:cNvPr id="5" name="Picture 4">
              <a:extLst>
                <a:ext uri="{FF2B5EF4-FFF2-40B4-BE49-F238E27FC236}">
                  <a16:creationId xmlns:a16="http://schemas.microsoft.com/office/drawing/2014/main" id="{7E16D3AF-0162-4E77-AC8A-D5B86B96273F}"/>
                </a:ext>
              </a:extLst>
            </p:cNvPr>
            <p:cNvPicPr>
              <a:picLocks noChangeAspect="1"/>
            </p:cNvPicPr>
            <p:nvPr/>
          </p:nvPicPr>
          <p:blipFill>
            <a:blip r:embed="rId4"/>
            <a:stretch>
              <a:fillRect/>
            </a:stretch>
          </p:blipFill>
          <p:spPr>
            <a:xfrm>
              <a:off x="2530764" y="1870095"/>
              <a:ext cx="7803217" cy="3929678"/>
            </a:xfrm>
            <a:prstGeom prst="rect">
              <a:avLst/>
            </a:prstGeom>
            <a:ln>
              <a:solidFill>
                <a:schemeClr val="tx1"/>
              </a:solidFill>
            </a:ln>
          </p:spPr>
        </p:pic>
        <p:sp>
          <p:nvSpPr>
            <p:cNvPr id="9" name="TextBox 8">
              <a:extLst>
                <a:ext uri="{FF2B5EF4-FFF2-40B4-BE49-F238E27FC236}">
                  <a16:creationId xmlns:a16="http://schemas.microsoft.com/office/drawing/2014/main" id="{8D66E6AB-FCEA-4E7C-BFCC-1F86B1D74623}"/>
                </a:ext>
              </a:extLst>
            </p:cNvPr>
            <p:cNvSpPr txBox="1"/>
            <p:nvPr/>
          </p:nvSpPr>
          <p:spPr>
            <a:xfrm>
              <a:off x="3599104" y="1891714"/>
              <a:ext cx="2873827" cy="369332"/>
            </a:xfrm>
            <a:prstGeom prst="rect">
              <a:avLst/>
            </a:prstGeom>
            <a:noFill/>
          </p:spPr>
          <p:txBody>
            <a:bodyPr wrap="square" rtlCol="0">
              <a:spAutoFit/>
            </a:bodyPr>
            <a:lstStyle/>
            <a:p>
              <a:r>
                <a:rPr lang="en-US" b="1" dirty="0">
                  <a:solidFill>
                    <a:srgbClr val="FF0000"/>
                  </a:solidFill>
                </a:rPr>
                <a:t>TITLE PAGE</a:t>
              </a:r>
            </a:p>
          </p:txBody>
        </p:sp>
      </p:grpSp>
      <p:grpSp>
        <p:nvGrpSpPr>
          <p:cNvPr id="12" name="Group 11">
            <a:extLst>
              <a:ext uri="{FF2B5EF4-FFF2-40B4-BE49-F238E27FC236}">
                <a16:creationId xmlns:a16="http://schemas.microsoft.com/office/drawing/2014/main" id="{B2B8BEAE-BE57-4C29-8D1E-7B3A433FA714}"/>
              </a:ext>
            </a:extLst>
          </p:cNvPr>
          <p:cNvGrpSpPr/>
          <p:nvPr/>
        </p:nvGrpSpPr>
        <p:grpSpPr>
          <a:xfrm>
            <a:off x="5855855" y="1858351"/>
            <a:ext cx="6212403" cy="4603875"/>
            <a:chOff x="5855855" y="1858351"/>
            <a:chExt cx="6212403" cy="4603875"/>
          </a:xfrm>
        </p:grpSpPr>
        <p:pic>
          <p:nvPicPr>
            <p:cNvPr id="6" name="Picture 5">
              <a:extLst>
                <a:ext uri="{FF2B5EF4-FFF2-40B4-BE49-F238E27FC236}">
                  <a16:creationId xmlns:a16="http://schemas.microsoft.com/office/drawing/2014/main" id="{F229212F-E5B2-4955-A269-D8D6C6D5E026}"/>
                </a:ext>
              </a:extLst>
            </p:cNvPr>
            <p:cNvPicPr>
              <a:picLocks noChangeAspect="1"/>
            </p:cNvPicPr>
            <p:nvPr/>
          </p:nvPicPr>
          <p:blipFill>
            <a:blip r:embed="rId5"/>
            <a:stretch>
              <a:fillRect/>
            </a:stretch>
          </p:blipFill>
          <p:spPr>
            <a:xfrm>
              <a:off x="5855855" y="1925077"/>
              <a:ext cx="6212403" cy="4537149"/>
            </a:xfrm>
            <a:prstGeom prst="rect">
              <a:avLst/>
            </a:prstGeom>
            <a:ln>
              <a:solidFill>
                <a:schemeClr val="tx1"/>
              </a:solidFill>
            </a:ln>
          </p:spPr>
        </p:pic>
        <p:sp>
          <p:nvSpPr>
            <p:cNvPr id="11" name="TextBox 10">
              <a:extLst>
                <a:ext uri="{FF2B5EF4-FFF2-40B4-BE49-F238E27FC236}">
                  <a16:creationId xmlns:a16="http://schemas.microsoft.com/office/drawing/2014/main" id="{8C169952-4A45-48C5-9466-D84EA411B8CF}"/>
                </a:ext>
              </a:extLst>
            </p:cNvPr>
            <p:cNvSpPr txBox="1"/>
            <p:nvPr/>
          </p:nvSpPr>
          <p:spPr>
            <a:xfrm>
              <a:off x="7117735" y="1858351"/>
              <a:ext cx="2873827" cy="369332"/>
            </a:xfrm>
            <a:prstGeom prst="rect">
              <a:avLst/>
            </a:prstGeom>
            <a:noFill/>
          </p:spPr>
          <p:txBody>
            <a:bodyPr wrap="square" rtlCol="0">
              <a:spAutoFit/>
            </a:bodyPr>
            <a:lstStyle/>
            <a:p>
              <a:r>
                <a:rPr lang="en-US" b="1" dirty="0">
                  <a:solidFill>
                    <a:srgbClr val="FF0000"/>
                  </a:solidFill>
                </a:rPr>
                <a:t>INTRO TEXT</a:t>
              </a:r>
            </a:p>
          </p:txBody>
        </p:sp>
      </p:grpSp>
      <p:sp>
        <p:nvSpPr>
          <p:cNvPr id="13" name="Rectangle 12">
            <a:extLst>
              <a:ext uri="{FF2B5EF4-FFF2-40B4-BE49-F238E27FC236}">
                <a16:creationId xmlns:a16="http://schemas.microsoft.com/office/drawing/2014/main" id="{0629048B-A2B0-4C83-A916-3588A8AD1F12}"/>
              </a:ext>
            </a:extLst>
          </p:cNvPr>
          <p:cNvSpPr/>
          <p:nvPr/>
        </p:nvSpPr>
        <p:spPr>
          <a:xfrm>
            <a:off x="9443260" y="0"/>
            <a:ext cx="698269" cy="340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ular Callout 9">
            <a:extLst>
              <a:ext uri="{FF2B5EF4-FFF2-40B4-BE49-F238E27FC236}">
                <a16:creationId xmlns:a16="http://schemas.microsoft.com/office/drawing/2014/main" id="{00BA258B-A874-4BA7-BE8C-54B4B9A4D3D7}"/>
              </a:ext>
            </a:extLst>
          </p:cNvPr>
          <p:cNvSpPr/>
          <p:nvPr/>
        </p:nvSpPr>
        <p:spPr>
          <a:xfrm>
            <a:off x="7458894" y="1007326"/>
            <a:ext cx="1503162" cy="398766"/>
          </a:xfrm>
          <a:prstGeom prst="wedgeRectCallout">
            <a:avLst>
              <a:gd name="adj1" fmla="val -96167"/>
              <a:gd name="adj2" fmla="val 241822"/>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Front Matter –  Web Content</a:t>
            </a:r>
          </a:p>
        </p:txBody>
      </p:sp>
    </p:spTree>
    <p:extLst>
      <p:ext uri="{BB962C8B-B14F-4D97-AF65-F5344CB8AC3E}">
        <p14:creationId xmlns:p14="http://schemas.microsoft.com/office/powerpoint/2010/main" val="48701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2913-C745-4227-BC0E-FE144F63DCD8}"/>
              </a:ext>
            </a:extLst>
          </p:cNvPr>
          <p:cNvSpPr>
            <a:spLocks noGrp="1"/>
          </p:cNvSpPr>
          <p:nvPr>
            <p:ph type="title"/>
          </p:nvPr>
        </p:nvSpPr>
        <p:spPr/>
        <p:txBody>
          <a:bodyPr/>
          <a:lstStyle/>
          <a:p>
            <a:r>
              <a:rPr lang="en-US" dirty="0"/>
              <a:t>Requirements Specification</a:t>
            </a:r>
          </a:p>
        </p:txBody>
      </p:sp>
      <p:pic>
        <p:nvPicPr>
          <p:cNvPr id="8" name="Picture 7">
            <a:extLst>
              <a:ext uri="{FF2B5EF4-FFF2-40B4-BE49-F238E27FC236}">
                <a16:creationId xmlns:a16="http://schemas.microsoft.com/office/drawing/2014/main" id="{2E8556C7-2E30-4AEE-9056-4F3E8E49CB7D}"/>
              </a:ext>
            </a:extLst>
          </p:cNvPr>
          <p:cNvPicPr>
            <a:picLocks noChangeAspect="1"/>
          </p:cNvPicPr>
          <p:nvPr/>
        </p:nvPicPr>
        <p:blipFill>
          <a:blip r:embed="rId2"/>
          <a:stretch>
            <a:fillRect/>
          </a:stretch>
        </p:blipFill>
        <p:spPr>
          <a:xfrm>
            <a:off x="2138488" y="1046687"/>
            <a:ext cx="5324494" cy="5858921"/>
          </a:xfrm>
          <a:prstGeom prst="rect">
            <a:avLst/>
          </a:prstGeom>
          <a:ln>
            <a:solidFill>
              <a:schemeClr val="tx1"/>
            </a:solidFill>
          </a:ln>
        </p:spPr>
      </p:pic>
      <p:sp>
        <p:nvSpPr>
          <p:cNvPr id="9" name="Rectangular Callout 9">
            <a:extLst>
              <a:ext uri="{FF2B5EF4-FFF2-40B4-BE49-F238E27FC236}">
                <a16:creationId xmlns:a16="http://schemas.microsoft.com/office/drawing/2014/main" id="{8F386647-F9B4-4BE9-8B55-521B1E6D031E}"/>
              </a:ext>
            </a:extLst>
          </p:cNvPr>
          <p:cNvSpPr/>
          <p:nvPr/>
        </p:nvSpPr>
        <p:spPr>
          <a:xfrm>
            <a:off x="8813625" y="1817539"/>
            <a:ext cx="2196119" cy="714852"/>
          </a:xfrm>
          <a:prstGeom prst="wedgeRectCallout">
            <a:avLst>
              <a:gd name="adj1" fmla="val -120988"/>
              <a:gd name="adj2" fmla="val 162514"/>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References – Filtered view of Document List (data)</a:t>
            </a:r>
          </a:p>
          <a:p>
            <a:pPr algn="ctr"/>
            <a:endParaRPr lang="en-US" sz="1200" dirty="0">
              <a:solidFill>
                <a:schemeClr val="tx1"/>
              </a:solidFill>
            </a:endParaRPr>
          </a:p>
        </p:txBody>
      </p:sp>
      <p:sp>
        <p:nvSpPr>
          <p:cNvPr id="5" name="Rectangle 4">
            <a:extLst>
              <a:ext uri="{FF2B5EF4-FFF2-40B4-BE49-F238E27FC236}">
                <a16:creationId xmlns:a16="http://schemas.microsoft.com/office/drawing/2014/main" id="{CE69F2C9-8D76-4F1E-AF5E-7FFB5E155771}"/>
              </a:ext>
            </a:extLst>
          </p:cNvPr>
          <p:cNvSpPr/>
          <p:nvPr/>
        </p:nvSpPr>
        <p:spPr>
          <a:xfrm>
            <a:off x="5801409" y="1222016"/>
            <a:ext cx="1456641" cy="369332"/>
          </a:xfrm>
          <a:prstGeom prst="rect">
            <a:avLst/>
          </a:prstGeom>
          <a:noFill/>
        </p:spPr>
        <p:txBody>
          <a:bodyPr wrap="square" rtlCol="0">
            <a:spAutoFit/>
          </a:bodyPr>
          <a:lstStyle/>
          <a:p>
            <a:r>
              <a:rPr lang="en-US" b="1" dirty="0">
                <a:solidFill>
                  <a:srgbClr val="FF0000"/>
                </a:solidFill>
              </a:rPr>
              <a:t>REFERENCES </a:t>
            </a:r>
          </a:p>
        </p:txBody>
      </p:sp>
      <p:pic>
        <p:nvPicPr>
          <p:cNvPr id="6" name="Picture 5">
            <a:extLst>
              <a:ext uri="{FF2B5EF4-FFF2-40B4-BE49-F238E27FC236}">
                <a16:creationId xmlns:a16="http://schemas.microsoft.com/office/drawing/2014/main" id="{795B7C3D-02AF-4204-BD4F-FEAB0456A37D}"/>
              </a:ext>
            </a:extLst>
          </p:cNvPr>
          <p:cNvPicPr>
            <a:picLocks noChangeAspect="1"/>
          </p:cNvPicPr>
          <p:nvPr/>
        </p:nvPicPr>
        <p:blipFill>
          <a:blip r:embed="rId3"/>
          <a:stretch>
            <a:fillRect/>
          </a:stretch>
        </p:blipFill>
        <p:spPr>
          <a:xfrm>
            <a:off x="8940120" y="-204795"/>
            <a:ext cx="2289043" cy="732786"/>
          </a:xfrm>
          <a:prstGeom prst="rect">
            <a:avLst/>
          </a:prstGeom>
        </p:spPr>
      </p:pic>
      <p:sp>
        <p:nvSpPr>
          <p:cNvPr id="7" name="Rectangle 6">
            <a:extLst>
              <a:ext uri="{FF2B5EF4-FFF2-40B4-BE49-F238E27FC236}">
                <a16:creationId xmlns:a16="http://schemas.microsoft.com/office/drawing/2014/main" id="{90597536-E9E3-4A76-AB3A-68682B3E2092}"/>
              </a:ext>
            </a:extLst>
          </p:cNvPr>
          <p:cNvSpPr/>
          <p:nvPr/>
        </p:nvSpPr>
        <p:spPr>
          <a:xfrm>
            <a:off x="9443260" y="0"/>
            <a:ext cx="698269" cy="340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41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C796D3-E501-4DB5-A66E-B6685CD2C8AD}"/>
              </a:ext>
            </a:extLst>
          </p:cNvPr>
          <p:cNvSpPr>
            <a:spLocks noGrp="1"/>
          </p:cNvSpPr>
          <p:nvPr>
            <p:ph type="title"/>
          </p:nvPr>
        </p:nvSpPr>
        <p:spPr/>
        <p:txBody>
          <a:bodyPr/>
          <a:lstStyle/>
          <a:p>
            <a:r>
              <a:rPr lang="en-US" dirty="0"/>
              <a:t>Orion Flight Testing and Near Term Missions</a:t>
            </a:r>
          </a:p>
        </p:txBody>
      </p:sp>
      <p:pic>
        <p:nvPicPr>
          <p:cNvPr id="9" name="Picture 8"/>
          <p:cNvPicPr>
            <a:picLocks noChangeAspect="1"/>
          </p:cNvPicPr>
          <p:nvPr/>
        </p:nvPicPr>
        <p:blipFill>
          <a:blip r:embed="rId2"/>
          <a:stretch>
            <a:fillRect/>
          </a:stretch>
        </p:blipFill>
        <p:spPr>
          <a:xfrm>
            <a:off x="2670048" y="911765"/>
            <a:ext cx="6233053" cy="5897638"/>
          </a:xfrm>
          <a:prstGeom prst="rect">
            <a:avLst/>
          </a:prstGeom>
        </p:spPr>
      </p:pic>
      <p:sp>
        <p:nvSpPr>
          <p:cNvPr id="10" name="TextBox 9"/>
          <p:cNvSpPr txBox="1"/>
          <p:nvPr/>
        </p:nvSpPr>
        <p:spPr>
          <a:xfrm rot="16200000">
            <a:off x="2357061" y="2519679"/>
            <a:ext cx="1676549" cy="369332"/>
          </a:xfrm>
          <a:prstGeom prst="rect">
            <a:avLst/>
          </a:prstGeom>
          <a:noFill/>
        </p:spPr>
        <p:txBody>
          <a:bodyPr wrap="none" rtlCol="0">
            <a:spAutoFit/>
          </a:bodyPr>
          <a:lstStyle/>
          <a:p>
            <a:r>
              <a:rPr lang="en-US" dirty="0">
                <a:solidFill>
                  <a:schemeClr val="bg1"/>
                </a:solidFill>
              </a:rPr>
              <a:t>Complete: 2010</a:t>
            </a:r>
          </a:p>
        </p:txBody>
      </p:sp>
      <p:sp>
        <p:nvSpPr>
          <p:cNvPr id="11" name="TextBox 10"/>
          <p:cNvSpPr txBox="1"/>
          <p:nvPr/>
        </p:nvSpPr>
        <p:spPr>
          <a:xfrm rot="16200000">
            <a:off x="3534191" y="2519678"/>
            <a:ext cx="1676549" cy="369332"/>
          </a:xfrm>
          <a:prstGeom prst="rect">
            <a:avLst/>
          </a:prstGeom>
          <a:noFill/>
        </p:spPr>
        <p:txBody>
          <a:bodyPr wrap="none" rtlCol="0">
            <a:spAutoFit/>
          </a:bodyPr>
          <a:lstStyle/>
          <a:p>
            <a:r>
              <a:rPr lang="en-US" dirty="0">
                <a:solidFill>
                  <a:schemeClr val="bg1"/>
                </a:solidFill>
              </a:rPr>
              <a:t>Complete: 2014</a:t>
            </a:r>
          </a:p>
        </p:txBody>
      </p:sp>
      <p:sp>
        <p:nvSpPr>
          <p:cNvPr id="14" name="TextBox 13"/>
          <p:cNvSpPr txBox="1"/>
          <p:nvPr/>
        </p:nvSpPr>
        <p:spPr>
          <a:xfrm>
            <a:off x="0" y="1450573"/>
            <a:ext cx="2670048" cy="3170099"/>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buNone/>
            </a:pPr>
            <a:r>
              <a:rPr lang="en-US" sz="2000" b="1" dirty="0">
                <a:solidFill>
                  <a:schemeClr val="bg1"/>
                </a:solidFill>
              </a:rPr>
              <a:t>AA-2 demonstrated that Orion’s Launch Abort System (LAS) can safely separate and maneuver the Crew Module (CM) away from a launch vehicle during an abort in near‐transonic conditions.</a:t>
            </a:r>
          </a:p>
        </p:txBody>
      </p:sp>
      <p:sp>
        <p:nvSpPr>
          <p:cNvPr id="16" name="TextBox 15">
            <a:extLst>
              <a:ext uri="{FF2B5EF4-FFF2-40B4-BE49-F238E27FC236}">
                <a16:creationId xmlns:a16="http://schemas.microsoft.com/office/drawing/2014/main" id="{FA435B13-C995-4A4A-BC9B-F126FB6EDDEF}"/>
              </a:ext>
            </a:extLst>
          </p:cNvPr>
          <p:cNvSpPr txBox="1"/>
          <p:nvPr/>
        </p:nvSpPr>
        <p:spPr>
          <a:xfrm rot="16200000">
            <a:off x="4336718" y="2534503"/>
            <a:ext cx="2309735" cy="369332"/>
          </a:xfrm>
          <a:prstGeom prst="rect">
            <a:avLst/>
          </a:prstGeom>
          <a:noFill/>
        </p:spPr>
        <p:txBody>
          <a:bodyPr wrap="none" rtlCol="0">
            <a:spAutoFit/>
          </a:bodyPr>
          <a:lstStyle/>
          <a:p>
            <a:r>
              <a:rPr lang="en-US" dirty="0">
                <a:solidFill>
                  <a:schemeClr val="bg1"/>
                </a:solidFill>
              </a:rPr>
              <a:t>Complete: July 2, 2019</a:t>
            </a:r>
          </a:p>
        </p:txBody>
      </p:sp>
      <p:sp>
        <p:nvSpPr>
          <p:cNvPr id="17" name="TextBox 16">
            <a:extLst>
              <a:ext uri="{FF2B5EF4-FFF2-40B4-BE49-F238E27FC236}">
                <a16:creationId xmlns:a16="http://schemas.microsoft.com/office/drawing/2014/main" id="{35E87FA9-ADDB-41E7-9110-BD69C4826019}"/>
              </a:ext>
            </a:extLst>
          </p:cNvPr>
          <p:cNvSpPr txBox="1"/>
          <p:nvPr/>
        </p:nvSpPr>
        <p:spPr>
          <a:xfrm>
            <a:off x="6752166" y="1241137"/>
            <a:ext cx="926378" cy="646331"/>
          </a:xfrm>
          <a:prstGeom prst="rect">
            <a:avLst/>
          </a:prstGeom>
          <a:solidFill>
            <a:schemeClr val="tx1"/>
          </a:solid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Artemis-1</a:t>
            </a:r>
          </a:p>
          <a:p>
            <a:r>
              <a:rPr lang="en-US" sz="1200" b="1" dirty="0" err="1">
                <a:solidFill>
                  <a:schemeClr val="bg1"/>
                </a:solidFill>
                <a:latin typeface="Arial" panose="020B0604020202020204" pitchFamily="34" charset="0"/>
                <a:cs typeface="Arial" panose="020B0604020202020204" pitchFamily="34" charset="0"/>
              </a:rPr>
              <a:t>Uncrewed</a:t>
            </a:r>
            <a:endParaRPr lang="en-US" sz="1200" b="1"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773D2CAC-DD45-4279-AB3F-97561E78770E}"/>
              </a:ext>
            </a:extLst>
          </p:cNvPr>
          <p:cNvPicPr>
            <a:picLocks noChangeAspect="1"/>
          </p:cNvPicPr>
          <p:nvPr/>
        </p:nvPicPr>
        <p:blipFill rotWithShape="1">
          <a:blip r:embed="rId2"/>
          <a:srcRect l="75136"/>
          <a:stretch/>
        </p:blipFill>
        <p:spPr>
          <a:xfrm>
            <a:off x="8530429" y="911765"/>
            <a:ext cx="1549801" cy="5897638"/>
          </a:xfrm>
          <a:prstGeom prst="rect">
            <a:avLst/>
          </a:prstGeom>
        </p:spPr>
      </p:pic>
      <p:sp>
        <p:nvSpPr>
          <p:cNvPr id="18" name="TextBox 17">
            <a:extLst>
              <a:ext uri="{FF2B5EF4-FFF2-40B4-BE49-F238E27FC236}">
                <a16:creationId xmlns:a16="http://schemas.microsoft.com/office/drawing/2014/main" id="{5A4C2D34-04C2-440F-8472-6E63EB680217}"/>
              </a:ext>
            </a:extLst>
          </p:cNvPr>
          <p:cNvSpPr txBox="1"/>
          <p:nvPr/>
        </p:nvSpPr>
        <p:spPr>
          <a:xfrm>
            <a:off x="7880557" y="1219740"/>
            <a:ext cx="926378" cy="646331"/>
          </a:xfrm>
          <a:prstGeom prst="rect">
            <a:avLst/>
          </a:prstGeom>
          <a:solidFill>
            <a:schemeClr val="tx1"/>
          </a:solid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Artemis-2</a:t>
            </a:r>
          </a:p>
          <a:p>
            <a:r>
              <a:rPr lang="en-US" sz="1200" b="1" dirty="0">
                <a:solidFill>
                  <a:schemeClr val="bg1"/>
                </a:solidFill>
                <a:latin typeface="Arial" panose="020B0604020202020204" pitchFamily="34" charset="0"/>
                <a:cs typeface="Arial" panose="020B0604020202020204" pitchFamily="34" charset="0"/>
              </a:rPr>
              <a:t>Crewed</a:t>
            </a:r>
          </a:p>
          <a:p>
            <a:endParaRPr lang="en-US" sz="1200"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F5233D2-FCCF-4CCA-ACC4-B7C6350C4A38}"/>
              </a:ext>
            </a:extLst>
          </p:cNvPr>
          <p:cNvSpPr txBox="1"/>
          <p:nvPr/>
        </p:nvSpPr>
        <p:spPr>
          <a:xfrm>
            <a:off x="9008947" y="1209996"/>
            <a:ext cx="1071283" cy="1015663"/>
          </a:xfrm>
          <a:prstGeom prst="rect">
            <a:avLst/>
          </a:prstGeom>
          <a:solidFill>
            <a:schemeClr val="tx1"/>
          </a:solid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Artemis-3- </a:t>
            </a:r>
          </a:p>
          <a:p>
            <a:r>
              <a:rPr lang="en-US" sz="1200" b="1" dirty="0">
                <a:solidFill>
                  <a:schemeClr val="bg1"/>
                </a:solidFill>
                <a:latin typeface="Arial" panose="020B0604020202020204" pitchFamily="34" charset="0"/>
                <a:cs typeface="Arial" panose="020B0604020202020204" pitchFamily="34" charset="0"/>
              </a:rPr>
              <a:t>Human Lunar Landing</a:t>
            </a:r>
          </a:p>
          <a:p>
            <a:endParaRPr lang="en-US" sz="12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3611D1C-14EC-4753-8734-D31F094F757C}"/>
              </a:ext>
            </a:extLst>
          </p:cNvPr>
          <p:cNvSpPr txBox="1"/>
          <p:nvPr/>
        </p:nvSpPr>
        <p:spPr>
          <a:xfrm>
            <a:off x="10080230" y="1871247"/>
            <a:ext cx="2111770" cy="2554545"/>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buNone/>
            </a:pPr>
            <a:r>
              <a:rPr lang="en-US" sz="2000" b="1" dirty="0">
                <a:solidFill>
                  <a:schemeClr val="bg1"/>
                </a:solidFill>
              </a:rPr>
              <a:t>AA-2 is the only planned flight test of the production Launch Abort System (LAS) before flying EM-2 with crew onboard.</a:t>
            </a:r>
          </a:p>
        </p:txBody>
      </p:sp>
      <p:sp>
        <p:nvSpPr>
          <p:cNvPr id="6" name="Slide Number Placeholder 5"/>
          <p:cNvSpPr>
            <a:spLocks noGrp="1"/>
          </p:cNvSpPr>
          <p:nvPr>
            <p:ph type="sldNum" sz="quarter" idx="4"/>
          </p:nvPr>
        </p:nvSpPr>
        <p:spPr/>
        <p:txBody>
          <a:bodyPr/>
          <a:lstStyle/>
          <a:p>
            <a:pPr algn="r"/>
            <a:fld id="{BAC68631-49B9-46F1-A148-37BD30A9C690}" type="slidenum">
              <a:rPr lang="en-US" smtClean="0"/>
              <a:pPr algn="r"/>
              <a:t>2</a:t>
            </a:fld>
            <a:endParaRPr lang="en-US" dirty="0"/>
          </a:p>
        </p:txBody>
      </p:sp>
    </p:spTree>
    <p:extLst>
      <p:ext uri="{BB962C8B-B14F-4D97-AF65-F5344CB8AC3E}">
        <p14:creationId xmlns:p14="http://schemas.microsoft.com/office/powerpoint/2010/main" val="32159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iterate type="lt">
                                    <p:tmAbs val="100"/>
                                  </p:iterate>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1701"/>
                            </p:stCondLst>
                            <p:childTnLst>
                              <p:par>
                                <p:cTn id="8" presetID="1" presetClass="entr" presetSubtype="0" fill="hold" grpId="0" nodeType="afterEffect">
                                  <p:stCondLst>
                                    <p:cond delay="3000"/>
                                  </p:stCondLst>
                                  <p:iterate type="lt">
                                    <p:tmAbs val="100"/>
                                  </p:iterate>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902"/>
                            </p:stCondLst>
                            <p:childTnLst>
                              <p:par>
                                <p:cTn id="11" presetID="1" presetClass="entr" presetSubtype="0" fill="hold" grpId="0" nodeType="afterEffect">
                                  <p:stCondLst>
                                    <p:cond delay="3000"/>
                                  </p:stCondLst>
                                  <p:iterate type="lt">
                                    <p:tmAbs val="100"/>
                                  </p:iterate>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0703"/>
                            </p:stCondLst>
                            <p:childTnLst>
                              <p:par>
                                <p:cTn id="14" presetID="2" presetClass="entr" presetSubtype="4"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6"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2913-C745-4227-BC0E-FE144F63DCD8}"/>
              </a:ext>
            </a:extLst>
          </p:cNvPr>
          <p:cNvSpPr>
            <a:spLocks noGrp="1"/>
          </p:cNvSpPr>
          <p:nvPr>
            <p:ph type="title"/>
          </p:nvPr>
        </p:nvSpPr>
        <p:spPr/>
        <p:txBody>
          <a:bodyPr/>
          <a:lstStyle/>
          <a:p>
            <a:r>
              <a:rPr lang="en-US" dirty="0"/>
              <a:t>Requirements Specification</a:t>
            </a:r>
          </a:p>
        </p:txBody>
      </p:sp>
      <p:pic>
        <p:nvPicPr>
          <p:cNvPr id="5" name="Picture 4">
            <a:extLst>
              <a:ext uri="{FF2B5EF4-FFF2-40B4-BE49-F238E27FC236}">
                <a16:creationId xmlns:a16="http://schemas.microsoft.com/office/drawing/2014/main" id="{EAB686B0-834D-48E3-9033-3C9822AEFE04}"/>
              </a:ext>
            </a:extLst>
          </p:cNvPr>
          <p:cNvPicPr>
            <a:picLocks noChangeAspect="1"/>
          </p:cNvPicPr>
          <p:nvPr/>
        </p:nvPicPr>
        <p:blipFill>
          <a:blip r:embed="rId2"/>
          <a:stretch>
            <a:fillRect/>
          </a:stretch>
        </p:blipFill>
        <p:spPr>
          <a:xfrm>
            <a:off x="2408684" y="671039"/>
            <a:ext cx="7880626" cy="5984966"/>
          </a:xfrm>
          <a:prstGeom prst="rect">
            <a:avLst/>
          </a:prstGeom>
          <a:ln>
            <a:solidFill>
              <a:schemeClr val="tx1"/>
            </a:solidFill>
          </a:ln>
        </p:spPr>
      </p:pic>
      <p:sp>
        <p:nvSpPr>
          <p:cNvPr id="6" name="Rectangular Callout 9">
            <a:extLst>
              <a:ext uri="{FF2B5EF4-FFF2-40B4-BE49-F238E27FC236}">
                <a16:creationId xmlns:a16="http://schemas.microsoft.com/office/drawing/2014/main" id="{9B9EA234-35A0-453D-A2C1-C8A649866603}"/>
              </a:ext>
            </a:extLst>
          </p:cNvPr>
          <p:cNvSpPr/>
          <p:nvPr/>
        </p:nvSpPr>
        <p:spPr>
          <a:xfrm>
            <a:off x="153940" y="4135549"/>
            <a:ext cx="1503162" cy="852088"/>
          </a:xfrm>
          <a:prstGeom prst="wedgeRectCallout">
            <a:avLst>
              <a:gd name="adj1" fmla="val 110775"/>
              <a:gd name="adj2" fmla="val -93755"/>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System Description – Filtered view of  Architecture list (data)</a:t>
            </a:r>
          </a:p>
        </p:txBody>
      </p:sp>
      <p:sp>
        <p:nvSpPr>
          <p:cNvPr id="7" name="Rectangle 6">
            <a:extLst>
              <a:ext uri="{FF2B5EF4-FFF2-40B4-BE49-F238E27FC236}">
                <a16:creationId xmlns:a16="http://schemas.microsoft.com/office/drawing/2014/main" id="{5EB9D772-3AA8-4A44-BBE4-BFC03837655E}"/>
              </a:ext>
            </a:extLst>
          </p:cNvPr>
          <p:cNvSpPr/>
          <p:nvPr/>
        </p:nvSpPr>
        <p:spPr>
          <a:xfrm>
            <a:off x="6089765" y="940360"/>
            <a:ext cx="3104466" cy="369332"/>
          </a:xfrm>
          <a:prstGeom prst="rect">
            <a:avLst/>
          </a:prstGeom>
          <a:noFill/>
        </p:spPr>
        <p:txBody>
          <a:bodyPr wrap="square" rtlCol="0">
            <a:spAutoFit/>
          </a:bodyPr>
          <a:lstStyle/>
          <a:p>
            <a:r>
              <a:rPr lang="en-US" b="1" dirty="0">
                <a:solidFill>
                  <a:srgbClr val="FF0000"/>
                </a:solidFill>
              </a:rPr>
              <a:t>SYSTEM DESCRIPTION</a:t>
            </a:r>
          </a:p>
        </p:txBody>
      </p:sp>
      <p:pic>
        <p:nvPicPr>
          <p:cNvPr id="8" name="Picture 7">
            <a:extLst>
              <a:ext uri="{FF2B5EF4-FFF2-40B4-BE49-F238E27FC236}">
                <a16:creationId xmlns:a16="http://schemas.microsoft.com/office/drawing/2014/main" id="{546B418D-DBB2-4663-8F41-6D17766D6C7C}"/>
              </a:ext>
            </a:extLst>
          </p:cNvPr>
          <p:cNvPicPr>
            <a:picLocks noChangeAspect="1"/>
          </p:cNvPicPr>
          <p:nvPr/>
        </p:nvPicPr>
        <p:blipFill>
          <a:blip r:embed="rId3"/>
          <a:stretch>
            <a:fillRect/>
          </a:stretch>
        </p:blipFill>
        <p:spPr>
          <a:xfrm>
            <a:off x="8940120" y="-204795"/>
            <a:ext cx="2289043" cy="732786"/>
          </a:xfrm>
          <a:prstGeom prst="rect">
            <a:avLst/>
          </a:prstGeom>
        </p:spPr>
      </p:pic>
      <p:sp>
        <p:nvSpPr>
          <p:cNvPr id="9" name="Rectangle 8">
            <a:extLst>
              <a:ext uri="{FF2B5EF4-FFF2-40B4-BE49-F238E27FC236}">
                <a16:creationId xmlns:a16="http://schemas.microsoft.com/office/drawing/2014/main" id="{CB37B8FF-651A-445E-880F-39873109A15D}"/>
              </a:ext>
            </a:extLst>
          </p:cNvPr>
          <p:cNvSpPr/>
          <p:nvPr/>
        </p:nvSpPr>
        <p:spPr>
          <a:xfrm>
            <a:off x="9443260" y="0"/>
            <a:ext cx="698269" cy="340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804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68E783-7D18-4EBB-8F3C-3A183237440A}"/>
              </a:ext>
            </a:extLst>
          </p:cNvPr>
          <p:cNvPicPr>
            <a:picLocks noChangeAspect="1"/>
          </p:cNvPicPr>
          <p:nvPr/>
        </p:nvPicPr>
        <p:blipFill>
          <a:blip r:embed="rId2"/>
          <a:stretch>
            <a:fillRect/>
          </a:stretch>
        </p:blipFill>
        <p:spPr>
          <a:xfrm>
            <a:off x="2415727" y="1091489"/>
            <a:ext cx="4510181" cy="4886031"/>
          </a:xfrm>
          <a:prstGeom prst="rect">
            <a:avLst/>
          </a:prstGeom>
          <a:ln>
            <a:solidFill>
              <a:schemeClr val="tx1"/>
            </a:solidFill>
          </a:ln>
        </p:spPr>
      </p:pic>
      <p:sp>
        <p:nvSpPr>
          <p:cNvPr id="19" name="Rectangle 18">
            <a:extLst>
              <a:ext uri="{FF2B5EF4-FFF2-40B4-BE49-F238E27FC236}">
                <a16:creationId xmlns:a16="http://schemas.microsoft.com/office/drawing/2014/main" id="{A0B76DBF-6CD8-40B0-9A68-E3E386069207}"/>
              </a:ext>
            </a:extLst>
          </p:cNvPr>
          <p:cNvSpPr/>
          <p:nvPr/>
        </p:nvSpPr>
        <p:spPr>
          <a:xfrm>
            <a:off x="4079754" y="1293439"/>
            <a:ext cx="2416295" cy="369332"/>
          </a:xfrm>
          <a:prstGeom prst="rect">
            <a:avLst/>
          </a:prstGeom>
          <a:noFill/>
          <a:ln>
            <a:solidFill>
              <a:schemeClr val="bg1"/>
            </a:solidFill>
          </a:ln>
        </p:spPr>
        <p:txBody>
          <a:bodyPr wrap="square" rtlCol="0">
            <a:spAutoFit/>
          </a:bodyPr>
          <a:lstStyle/>
          <a:p>
            <a:r>
              <a:rPr lang="en-US" b="1" dirty="0">
                <a:solidFill>
                  <a:srgbClr val="FF0000"/>
                </a:solidFill>
              </a:rPr>
              <a:t>KEY REQUIREMENTS</a:t>
            </a:r>
          </a:p>
        </p:txBody>
      </p:sp>
      <p:sp>
        <p:nvSpPr>
          <p:cNvPr id="2" name="Title 1">
            <a:extLst>
              <a:ext uri="{FF2B5EF4-FFF2-40B4-BE49-F238E27FC236}">
                <a16:creationId xmlns:a16="http://schemas.microsoft.com/office/drawing/2014/main" id="{7CB62913-C745-4227-BC0E-FE144F63DCD8}"/>
              </a:ext>
            </a:extLst>
          </p:cNvPr>
          <p:cNvSpPr>
            <a:spLocks noGrp="1"/>
          </p:cNvSpPr>
          <p:nvPr>
            <p:ph type="title"/>
          </p:nvPr>
        </p:nvSpPr>
        <p:spPr>
          <a:xfrm>
            <a:off x="905521" y="87836"/>
            <a:ext cx="10298097" cy="714853"/>
          </a:xfrm>
        </p:spPr>
        <p:txBody>
          <a:bodyPr/>
          <a:lstStyle/>
          <a:p>
            <a:r>
              <a:rPr lang="en-US" dirty="0"/>
              <a:t>Requirements Specification</a:t>
            </a:r>
          </a:p>
        </p:txBody>
      </p:sp>
      <p:sp>
        <p:nvSpPr>
          <p:cNvPr id="15" name="Rectangular Callout 9">
            <a:extLst>
              <a:ext uri="{FF2B5EF4-FFF2-40B4-BE49-F238E27FC236}">
                <a16:creationId xmlns:a16="http://schemas.microsoft.com/office/drawing/2014/main" id="{2EB42C0C-BC55-496A-BAEB-3FEF93743E52}"/>
              </a:ext>
            </a:extLst>
          </p:cNvPr>
          <p:cNvSpPr/>
          <p:nvPr/>
        </p:nvSpPr>
        <p:spPr>
          <a:xfrm>
            <a:off x="117951" y="5531215"/>
            <a:ext cx="908201" cy="805953"/>
          </a:xfrm>
          <a:prstGeom prst="wedgeRectCallout">
            <a:avLst>
              <a:gd name="adj1" fmla="val 46558"/>
              <a:gd name="adj2" fmla="val -6852"/>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Note:  Use slide show to properly view</a:t>
            </a:r>
          </a:p>
        </p:txBody>
      </p:sp>
      <p:grpSp>
        <p:nvGrpSpPr>
          <p:cNvPr id="9" name="Group 8">
            <a:extLst>
              <a:ext uri="{FF2B5EF4-FFF2-40B4-BE49-F238E27FC236}">
                <a16:creationId xmlns:a16="http://schemas.microsoft.com/office/drawing/2014/main" id="{4657B309-F292-43FA-82C6-643710A85998}"/>
              </a:ext>
            </a:extLst>
          </p:cNvPr>
          <p:cNvGrpSpPr/>
          <p:nvPr/>
        </p:nvGrpSpPr>
        <p:grpSpPr>
          <a:xfrm>
            <a:off x="1906336" y="1036853"/>
            <a:ext cx="8296466" cy="4725139"/>
            <a:chOff x="2090293" y="1066430"/>
            <a:chExt cx="8296466" cy="4725139"/>
          </a:xfrm>
        </p:grpSpPr>
        <p:pic>
          <p:nvPicPr>
            <p:cNvPr id="4" name="Picture 3">
              <a:extLst>
                <a:ext uri="{FF2B5EF4-FFF2-40B4-BE49-F238E27FC236}">
                  <a16:creationId xmlns:a16="http://schemas.microsoft.com/office/drawing/2014/main" id="{7B357CD1-1A32-45A1-B8D0-B2D310CE0D64}"/>
                </a:ext>
              </a:extLst>
            </p:cNvPr>
            <p:cNvPicPr>
              <a:picLocks noChangeAspect="1"/>
            </p:cNvPicPr>
            <p:nvPr/>
          </p:nvPicPr>
          <p:blipFill>
            <a:blip r:embed="rId3"/>
            <a:stretch>
              <a:fillRect/>
            </a:stretch>
          </p:blipFill>
          <p:spPr>
            <a:xfrm>
              <a:off x="2090293" y="1066430"/>
              <a:ext cx="8296466" cy="4725139"/>
            </a:xfrm>
            <a:prstGeom prst="rect">
              <a:avLst/>
            </a:prstGeom>
            <a:ln>
              <a:solidFill>
                <a:schemeClr val="tx1"/>
              </a:solidFill>
            </a:ln>
          </p:spPr>
        </p:pic>
        <p:sp>
          <p:nvSpPr>
            <p:cNvPr id="18" name="Rectangle 17">
              <a:extLst>
                <a:ext uri="{FF2B5EF4-FFF2-40B4-BE49-F238E27FC236}">
                  <a16:creationId xmlns:a16="http://schemas.microsoft.com/office/drawing/2014/main" id="{D22F9B65-C504-42AB-A51D-698FA94EF8E6}"/>
                </a:ext>
              </a:extLst>
            </p:cNvPr>
            <p:cNvSpPr/>
            <p:nvPr/>
          </p:nvSpPr>
          <p:spPr>
            <a:xfrm>
              <a:off x="6326161" y="1244128"/>
              <a:ext cx="3104466" cy="369332"/>
            </a:xfrm>
            <a:prstGeom prst="rect">
              <a:avLst/>
            </a:prstGeom>
            <a:noFill/>
          </p:spPr>
          <p:txBody>
            <a:bodyPr wrap="square" rtlCol="0">
              <a:spAutoFit/>
            </a:bodyPr>
            <a:lstStyle/>
            <a:p>
              <a:r>
                <a:rPr lang="en-US" b="1" dirty="0">
                  <a:solidFill>
                    <a:srgbClr val="FF0000"/>
                  </a:solidFill>
                </a:rPr>
                <a:t>FUNCTIONAL REQUIREMENTS</a:t>
              </a:r>
            </a:p>
          </p:txBody>
        </p:sp>
      </p:grpSp>
      <p:grpSp>
        <p:nvGrpSpPr>
          <p:cNvPr id="6" name="Group 5">
            <a:extLst>
              <a:ext uri="{FF2B5EF4-FFF2-40B4-BE49-F238E27FC236}">
                <a16:creationId xmlns:a16="http://schemas.microsoft.com/office/drawing/2014/main" id="{0BDCDDD3-7699-45B4-948E-EB6F41590AE2}"/>
              </a:ext>
            </a:extLst>
          </p:cNvPr>
          <p:cNvGrpSpPr/>
          <p:nvPr/>
        </p:nvGrpSpPr>
        <p:grpSpPr>
          <a:xfrm>
            <a:off x="2661731" y="1129506"/>
            <a:ext cx="7200817" cy="5391638"/>
            <a:chOff x="3185942" y="1041669"/>
            <a:chExt cx="7200817" cy="5391638"/>
          </a:xfrm>
        </p:grpSpPr>
        <p:pic>
          <p:nvPicPr>
            <p:cNvPr id="12" name="Picture 11">
              <a:extLst>
                <a:ext uri="{FF2B5EF4-FFF2-40B4-BE49-F238E27FC236}">
                  <a16:creationId xmlns:a16="http://schemas.microsoft.com/office/drawing/2014/main" id="{66FC6248-0040-41D3-9561-9D97D9ED1D7D}"/>
                </a:ext>
              </a:extLst>
            </p:cNvPr>
            <p:cNvPicPr>
              <a:picLocks noChangeAspect="1"/>
            </p:cNvPicPr>
            <p:nvPr/>
          </p:nvPicPr>
          <p:blipFill>
            <a:blip r:embed="rId4"/>
            <a:stretch>
              <a:fillRect/>
            </a:stretch>
          </p:blipFill>
          <p:spPr>
            <a:xfrm>
              <a:off x="3185942" y="1041669"/>
              <a:ext cx="7200817" cy="5391638"/>
            </a:xfrm>
            <a:prstGeom prst="rect">
              <a:avLst/>
            </a:prstGeom>
            <a:ln>
              <a:solidFill>
                <a:schemeClr val="tx1"/>
              </a:solidFill>
            </a:ln>
          </p:spPr>
        </p:pic>
        <p:sp>
          <p:nvSpPr>
            <p:cNvPr id="17" name="Rectangle 16">
              <a:extLst>
                <a:ext uri="{FF2B5EF4-FFF2-40B4-BE49-F238E27FC236}">
                  <a16:creationId xmlns:a16="http://schemas.microsoft.com/office/drawing/2014/main" id="{98E279C3-A0D4-4EB2-8B60-1A4251128FDB}"/>
                </a:ext>
              </a:extLst>
            </p:cNvPr>
            <p:cNvSpPr/>
            <p:nvPr/>
          </p:nvSpPr>
          <p:spPr>
            <a:xfrm>
              <a:off x="6910051" y="1114516"/>
              <a:ext cx="3104466" cy="369332"/>
            </a:xfrm>
            <a:prstGeom prst="rect">
              <a:avLst/>
            </a:prstGeom>
            <a:noFill/>
          </p:spPr>
          <p:txBody>
            <a:bodyPr wrap="square" rtlCol="0">
              <a:spAutoFit/>
            </a:bodyPr>
            <a:lstStyle/>
            <a:p>
              <a:r>
                <a:rPr lang="en-US" b="1" dirty="0">
                  <a:solidFill>
                    <a:srgbClr val="FF0000"/>
                  </a:solidFill>
                </a:rPr>
                <a:t>INTERFACE REQUIREMENTS</a:t>
              </a:r>
            </a:p>
          </p:txBody>
        </p:sp>
      </p:grpSp>
      <p:grpSp>
        <p:nvGrpSpPr>
          <p:cNvPr id="3" name="Group 2">
            <a:extLst>
              <a:ext uri="{FF2B5EF4-FFF2-40B4-BE49-F238E27FC236}">
                <a16:creationId xmlns:a16="http://schemas.microsoft.com/office/drawing/2014/main" id="{A71658BD-F0AB-4B9D-9003-BCA57E188340}"/>
              </a:ext>
            </a:extLst>
          </p:cNvPr>
          <p:cNvGrpSpPr/>
          <p:nvPr/>
        </p:nvGrpSpPr>
        <p:grpSpPr>
          <a:xfrm>
            <a:off x="1454988" y="857477"/>
            <a:ext cx="9374431" cy="5912687"/>
            <a:chOff x="905521" y="945312"/>
            <a:chExt cx="9374431" cy="5912687"/>
          </a:xfrm>
        </p:grpSpPr>
        <p:pic>
          <p:nvPicPr>
            <p:cNvPr id="13" name="Picture 12">
              <a:extLst>
                <a:ext uri="{FF2B5EF4-FFF2-40B4-BE49-F238E27FC236}">
                  <a16:creationId xmlns:a16="http://schemas.microsoft.com/office/drawing/2014/main" id="{1D1EC39C-E3CF-445B-9E75-930D2195E108}"/>
                </a:ext>
              </a:extLst>
            </p:cNvPr>
            <p:cNvPicPr>
              <a:picLocks noChangeAspect="1"/>
            </p:cNvPicPr>
            <p:nvPr/>
          </p:nvPicPr>
          <p:blipFill>
            <a:blip r:embed="rId5"/>
            <a:stretch>
              <a:fillRect/>
            </a:stretch>
          </p:blipFill>
          <p:spPr>
            <a:xfrm>
              <a:off x="905521" y="963409"/>
              <a:ext cx="9374431" cy="5894590"/>
            </a:xfrm>
            <a:prstGeom prst="rect">
              <a:avLst/>
            </a:prstGeom>
            <a:ln>
              <a:solidFill>
                <a:schemeClr val="tx1"/>
              </a:solidFill>
            </a:ln>
          </p:spPr>
        </p:pic>
        <p:sp>
          <p:nvSpPr>
            <p:cNvPr id="10" name="Rectangle 9">
              <a:extLst>
                <a:ext uri="{FF2B5EF4-FFF2-40B4-BE49-F238E27FC236}">
                  <a16:creationId xmlns:a16="http://schemas.microsoft.com/office/drawing/2014/main" id="{B2F780E0-5A60-40E5-B9B4-1E1158DB819E}"/>
                </a:ext>
              </a:extLst>
            </p:cNvPr>
            <p:cNvSpPr/>
            <p:nvPr/>
          </p:nvSpPr>
          <p:spPr>
            <a:xfrm>
              <a:off x="7607727" y="945312"/>
              <a:ext cx="2493980" cy="369332"/>
            </a:xfrm>
            <a:prstGeom prst="rect">
              <a:avLst/>
            </a:prstGeom>
            <a:noFill/>
          </p:spPr>
          <p:txBody>
            <a:bodyPr wrap="square" rtlCol="0">
              <a:spAutoFit/>
            </a:bodyPr>
            <a:lstStyle/>
            <a:p>
              <a:r>
                <a:rPr lang="en-US" b="1" dirty="0">
                  <a:solidFill>
                    <a:srgbClr val="FF0000"/>
                  </a:solidFill>
                </a:rPr>
                <a:t>DESIGN REQUIREMENTS</a:t>
              </a:r>
            </a:p>
          </p:txBody>
        </p:sp>
      </p:grpSp>
      <p:grpSp>
        <p:nvGrpSpPr>
          <p:cNvPr id="5" name="Group 4">
            <a:extLst>
              <a:ext uri="{FF2B5EF4-FFF2-40B4-BE49-F238E27FC236}">
                <a16:creationId xmlns:a16="http://schemas.microsoft.com/office/drawing/2014/main" id="{386BA3BE-7F0C-4495-9445-341E305C2090}"/>
              </a:ext>
            </a:extLst>
          </p:cNvPr>
          <p:cNvGrpSpPr/>
          <p:nvPr/>
        </p:nvGrpSpPr>
        <p:grpSpPr>
          <a:xfrm>
            <a:off x="2644417" y="1571685"/>
            <a:ext cx="6373114" cy="3791479"/>
            <a:chOff x="2660865" y="1638764"/>
            <a:chExt cx="6373114" cy="3791479"/>
          </a:xfrm>
        </p:grpSpPr>
        <p:pic>
          <p:nvPicPr>
            <p:cNvPr id="14" name="Picture 13">
              <a:extLst>
                <a:ext uri="{FF2B5EF4-FFF2-40B4-BE49-F238E27FC236}">
                  <a16:creationId xmlns:a16="http://schemas.microsoft.com/office/drawing/2014/main" id="{AAC029D9-A737-49F8-B068-D6A6E5EC82D4}"/>
                </a:ext>
              </a:extLst>
            </p:cNvPr>
            <p:cNvPicPr>
              <a:picLocks noChangeAspect="1"/>
            </p:cNvPicPr>
            <p:nvPr/>
          </p:nvPicPr>
          <p:blipFill>
            <a:blip r:embed="rId6"/>
            <a:stretch>
              <a:fillRect/>
            </a:stretch>
          </p:blipFill>
          <p:spPr>
            <a:xfrm>
              <a:off x="2660865" y="1638764"/>
              <a:ext cx="6373114" cy="3791479"/>
            </a:xfrm>
            <a:prstGeom prst="rect">
              <a:avLst/>
            </a:prstGeom>
            <a:ln>
              <a:solidFill>
                <a:schemeClr val="tx1"/>
              </a:solidFill>
            </a:ln>
          </p:spPr>
        </p:pic>
        <p:sp>
          <p:nvSpPr>
            <p:cNvPr id="16" name="Rectangle 15">
              <a:extLst>
                <a:ext uri="{FF2B5EF4-FFF2-40B4-BE49-F238E27FC236}">
                  <a16:creationId xmlns:a16="http://schemas.microsoft.com/office/drawing/2014/main" id="{09DA913F-7E77-40D5-AD29-AB37CA9B1CD9}"/>
                </a:ext>
              </a:extLst>
            </p:cNvPr>
            <p:cNvSpPr/>
            <p:nvPr/>
          </p:nvSpPr>
          <p:spPr>
            <a:xfrm>
              <a:off x="5954247" y="1749985"/>
              <a:ext cx="2386905" cy="369332"/>
            </a:xfrm>
            <a:prstGeom prst="rect">
              <a:avLst/>
            </a:prstGeom>
            <a:noFill/>
          </p:spPr>
          <p:txBody>
            <a:bodyPr wrap="square" rtlCol="0">
              <a:spAutoFit/>
            </a:bodyPr>
            <a:lstStyle/>
            <a:p>
              <a:r>
                <a:rPr lang="en-US" b="1" dirty="0">
                  <a:solidFill>
                    <a:srgbClr val="FF0000"/>
                  </a:solidFill>
                </a:rPr>
                <a:t>REQUIREMENT DETAIL</a:t>
              </a:r>
            </a:p>
          </p:txBody>
        </p:sp>
      </p:grpSp>
      <p:pic>
        <p:nvPicPr>
          <p:cNvPr id="20" name="Picture 19">
            <a:extLst>
              <a:ext uri="{FF2B5EF4-FFF2-40B4-BE49-F238E27FC236}">
                <a16:creationId xmlns:a16="http://schemas.microsoft.com/office/drawing/2014/main" id="{B5FF8067-2C5E-49A4-9218-5F7FB257759D}"/>
              </a:ext>
            </a:extLst>
          </p:cNvPr>
          <p:cNvPicPr>
            <a:picLocks noChangeAspect="1"/>
          </p:cNvPicPr>
          <p:nvPr/>
        </p:nvPicPr>
        <p:blipFill>
          <a:blip r:embed="rId7"/>
          <a:stretch>
            <a:fillRect/>
          </a:stretch>
        </p:blipFill>
        <p:spPr>
          <a:xfrm>
            <a:off x="8940120" y="-204795"/>
            <a:ext cx="2289043" cy="732786"/>
          </a:xfrm>
          <a:prstGeom prst="rect">
            <a:avLst/>
          </a:prstGeom>
        </p:spPr>
      </p:pic>
      <p:sp>
        <p:nvSpPr>
          <p:cNvPr id="21" name="Rectangle 20">
            <a:extLst>
              <a:ext uri="{FF2B5EF4-FFF2-40B4-BE49-F238E27FC236}">
                <a16:creationId xmlns:a16="http://schemas.microsoft.com/office/drawing/2014/main" id="{32D98986-C648-4AEA-A4C9-367CB55F6675}"/>
              </a:ext>
            </a:extLst>
          </p:cNvPr>
          <p:cNvSpPr/>
          <p:nvPr/>
        </p:nvSpPr>
        <p:spPr>
          <a:xfrm>
            <a:off x="9443260" y="0"/>
            <a:ext cx="698269" cy="340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ular Callout 9">
            <a:extLst>
              <a:ext uri="{FF2B5EF4-FFF2-40B4-BE49-F238E27FC236}">
                <a16:creationId xmlns:a16="http://schemas.microsoft.com/office/drawing/2014/main" id="{F92DC67D-2FD4-4E3D-96A4-7152E20A8A10}"/>
              </a:ext>
            </a:extLst>
          </p:cNvPr>
          <p:cNvSpPr/>
          <p:nvPr/>
        </p:nvSpPr>
        <p:spPr>
          <a:xfrm>
            <a:off x="9736501" y="2768186"/>
            <a:ext cx="1861450" cy="1048034"/>
          </a:xfrm>
          <a:prstGeom prst="wedgeRectCallout">
            <a:avLst>
              <a:gd name="adj1" fmla="val -148279"/>
              <a:gd name="adj2" fmla="val 12893"/>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Multiple Filtered Views from Requirements List</a:t>
            </a:r>
          </a:p>
          <a:p>
            <a:pPr algn="ctr"/>
            <a:r>
              <a:rPr lang="en-US" sz="1200" dirty="0">
                <a:solidFill>
                  <a:schemeClr val="tx1"/>
                </a:solidFill>
              </a:rPr>
              <a:t>(data)</a:t>
            </a:r>
          </a:p>
        </p:txBody>
      </p:sp>
    </p:spTree>
    <p:extLst>
      <p:ext uri="{BB962C8B-B14F-4D97-AF65-F5344CB8AC3E}">
        <p14:creationId xmlns:p14="http://schemas.microsoft.com/office/powerpoint/2010/main" val="127376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4386E705-9E71-4FEA-A998-90A0D55CFFF8}"/>
              </a:ext>
            </a:extLst>
          </p:cNvPr>
          <p:cNvSpPr/>
          <p:nvPr/>
        </p:nvSpPr>
        <p:spPr>
          <a:xfrm>
            <a:off x="58411" y="932689"/>
            <a:ext cx="8860398" cy="568360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Systems Engineering Data</a:t>
            </a:r>
          </a:p>
        </p:txBody>
      </p:sp>
      <p:sp>
        <p:nvSpPr>
          <p:cNvPr id="17" name="Rectangle 16">
            <a:extLst>
              <a:ext uri="{FF2B5EF4-FFF2-40B4-BE49-F238E27FC236}">
                <a16:creationId xmlns:a16="http://schemas.microsoft.com/office/drawing/2014/main" id="{B81D4187-05EF-4C1C-A96B-2C049C3827E1}"/>
              </a:ext>
            </a:extLst>
          </p:cNvPr>
          <p:cNvSpPr/>
          <p:nvPr/>
        </p:nvSpPr>
        <p:spPr>
          <a:xfrm>
            <a:off x="9734851" y="1057709"/>
            <a:ext cx="2471928" cy="55856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PM Data</a:t>
            </a:r>
          </a:p>
        </p:txBody>
      </p:sp>
      <p:sp>
        <p:nvSpPr>
          <p:cNvPr id="2" name="Title 1">
            <a:extLst>
              <a:ext uri="{FF2B5EF4-FFF2-40B4-BE49-F238E27FC236}">
                <a16:creationId xmlns:a16="http://schemas.microsoft.com/office/drawing/2014/main" id="{7BFD7EA9-B0D2-4885-91B1-6B976851BA82}"/>
              </a:ext>
            </a:extLst>
          </p:cNvPr>
          <p:cNvSpPr>
            <a:spLocks noGrp="1"/>
          </p:cNvSpPr>
          <p:nvPr>
            <p:ph type="title"/>
          </p:nvPr>
        </p:nvSpPr>
        <p:spPr>
          <a:xfrm>
            <a:off x="1020932" y="70082"/>
            <a:ext cx="10173810" cy="714853"/>
          </a:xfrm>
        </p:spPr>
        <p:txBody>
          <a:bodyPr>
            <a:normAutofit/>
          </a:bodyPr>
          <a:lstStyle/>
          <a:p>
            <a:r>
              <a:rPr lang="en-US" dirty="0"/>
              <a:t>Data Elements used in Design Review</a:t>
            </a:r>
          </a:p>
        </p:txBody>
      </p:sp>
      <p:sp>
        <p:nvSpPr>
          <p:cNvPr id="171" name="Rectangle 170">
            <a:extLst>
              <a:ext uri="{FF2B5EF4-FFF2-40B4-BE49-F238E27FC236}">
                <a16:creationId xmlns:a16="http://schemas.microsoft.com/office/drawing/2014/main" id="{11F8321E-5110-4F79-8FA2-587ADB07D503}"/>
              </a:ext>
            </a:extLst>
          </p:cNvPr>
          <p:cNvSpPr/>
          <p:nvPr/>
        </p:nvSpPr>
        <p:spPr>
          <a:xfrm>
            <a:off x="3710498" y="2813333"/>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Requirements (L3/L4)</a:t>
            </a:r>
          </a:p>
        </p:txBody>
      </p:sp>
      <p:sp>
        <p:nvSpPr>
          <p:cNvPr id="172" name="Rectangle 171">
            <a:extLst>
              <a:ext uri="{FF2B5EF4-FFF2-40B4-BE49-F238E27FC236}">
                <a16:creationId xmlns:a16="http://schemas.microsoft.com/office/drawing/2014/main" id="{59E018D1-2F19-44E3-9154-5F3066E9D327}"/>
              </a:ext>
            </a:extLst>
          </p:cNvPr>
          <p:cNvSpPr/>
          <p:nvPr/>
        </p:nvSpPr>
        <p:spPr>
          <a:xfrm>
            <a:off x="3864634" y="1752836"/>
            <a:ext cx="1356590" cy="714853"/>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RVTM</a:t>
            </a:r>
          </a:p>
          <a:p>
            <a:pPr algn="ctr"/>
            <a:r>
              <a:rPr lang="en-US" sz="1200" dirty="0">
                <a:solidFill>
                  <a:schemeClr val="tx1"/>
                </a:solidFill>
              </a:rPr>
              <a:t>(L2 Requirements, Verification Tracking</a:t>
            </a:r>
          </a:p>
        </p:txBody>
      </p:sp>
      <p:cxnSp>
        <p:nvCxnSpPr>
          <p:cNvPr id="174" name="Straight Arrow Connector 173">
            <a:extLst>
              <a:ext uri="{FF2B5EF4-FFF2-40B4-BE49-F238E27FC236}">
                <a16:creationId xmlns:a16="http://schemas.microsoft.com/office/drawing/2014/main" id="{0D896BE2-2D4D-45D7-95AF-D7BF8A4D20DB}"/>
              </a:ext>
            </a:extLst>
          </p:cNvPr>
          <p:cNvCxnSpPr>
            <a:cxnSpLocks/>
            <a:stCxn id="172" idx="2"/>
            <a:endCxn id="171" idx="0"/>
          </p:cNvCxnSpPr>
          <p:nvPr/>
        </p:nvCxnSpPr>
        <p:spPr>
          <a:xfrm flipH="1">
            <a:off x="4388793" y="2467689"/>
            <a:ext cx="154136" cy="345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7CFCED2D-07AE-4F00-AA35-232D419DCB23}"/>
              </a:ext>
            </a:extLst>
          </p:cNvPr>
          <p:cNvSpPr txBox="1"/>
          <p:nvPr/>
        </p:nvSpPr>
        <p:spPr>
          <a:xfrm>
            <a:off x="3675887" y="2570682"/>
            <a:ext cx="939681" cy="230832"/>
          </a:xfrm>
          <a:prstGeom prst="rect">
            <a:avLst/>
          </a:prstGeom>
          <a:noFill/>
        </p:spPr>
        <p:txBody>
          <a:bodyPr wrap="none" rtlCol="0">
            <a:spAutoFit/>
          </a:bodyPr>
          <a:lstStyle/>
          <a:p>
            <a:r>
              <a:rPr lang="en-US" sz="900" i="1" dirty="0"/>
              <a:t>Implemented by</a:t>
            </a:r>
          </a:p>
        </p:txBody>
      </p:sp>
      <p:sp>
        <p:nvSpPr>
          <p:cNvPr id="178" name="Rectangle 177">
            <a:extLst>
              <a:ext uri="{FF2B5EF4-FFF2-40B4-BE49-F238E27FC236}">
                <a16:creationId xmlns:a16="http://schemas.microsoft.com/office/drawing/2014/main" id="{C246DD31-2CE9-40EB-B77F-A54A89D493BA}"/>
              </a:ext>
            </a:extLst>
          </p:cNvPr>
          <p:cNvSpPr/>
          <p:nvPr/>
        </p:nvSpPr>
        <p:spPr>
          <a:xfrm>
            <a:off x="5936095" y="2501660"/>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Verification Requirements</a:t>
            </a:r>
          </a:p>
        </p:txBody>
      </p:sp>
      <p:sp>
        <p:nvSpPr>
          <p:cNvPr id="179" name="Rectangle 178">
            <a:extLst>
              <a:ext uri="{FF2B5EF4-FFF2-40B4-BE49-F238E27FC236}">
                <a16:creationId xmlns:a16="http://schemas.microsoft.com/office/drawing/2014/main" id="{C8D5FFCD-797E-4CE1-B671-52628677AEE8}"/>
              </a:ext>
            </a:extLst>
          </p:cNvPr>
          <p:cNvSpPr/>
          <p:nvPr/>
        </p:nvSpPr>
        <p:spPr>
          <a:xfrm>
            <a:off x="5936095" y="3254582"/>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Test/Verification Activity</a:t>
            </a:r>
          </a:p>
        </p:txBody>
      </p:sp>
      <p:sp>
        <p:nvSpPr>
          <p:cNvPr id="185" name="Rectangle 184">
            <a:extLst>
              <a:ext uri="{FF2B5EF4-FFF2-40B4-BE49-F238E27FC236}">
                <a16:creationId xmlns:a16="http://schemas.microsoft.com/office/drawing/2014/main" id="{2E3C788A-B227-49BE-8AF8-65008FD03E92}"/>
              </a:ext>
            </a:extLst>
          </p:cNvPr>
          <p:cNvSpPr/>
          <p:nvPr/>
        </p:nvSpPr>
        <p:spPr>
          <a:xfrm>
            <a:off x="942362" y="2500040"/>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Functions</a:t>
            </a:r>
          </a:p>
        </p:txBody>
      </p:sp>
      <p:sp>
        <p:nvSpPr>
          <p:cNvPr id="186" name="Rectangle 185">
            <a:extLst>
              <a:ext uri="{FF2B5EF4-FFF2-40B4-BE49-F238E27FC236}">
                <a16:creationId xmlns:a16="http://schemas.microsoft.com/office/drawing/2014/main" id="{8428D8DA-7A99-449A-8805-33DAC0530DFD}"/>
              </a:ext>
            </a:extLst>
          </p:cNvPr>
          <p:cNvSpPr/>
          <p:nvPr/>
        </p:nvSpPr>
        <p:spPr>
          <a:xfrm>
            <a:off x="926133" y="2964375"/>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Interfaces</a:t>
            </a:r>
          </a:p>
        </p:txBody>
      </p:sp>
      <p:cxnSp>
        <p:nvCxnSpPr>
          <p:cNvPr id="187" name="Straight Arrow Connector 186">
            <a:extLst>
              <a:ext uri="{FF2B5EF4-FFF2-40B4-BE49-F238E27FC236}">
                <a16:creationId xmlns:a16="http://schemas.microsoft.com/office/drawing/2014/main" id="{A9EF9A41-EA3E-4778-BCC1-265CDA2A87AD}"/>
              </a:ext>
            </a:extLst>
          </p:cNvPr>
          <p:cNvCxnSpPr>
            <a:cxnSpLocks/>
            <a:stCxn id="185" idx="3"/>
            <a:endCxn id="171" idx="1"/>
          </p:cNvCxnSpPr>
          <p:nvPr/>
        </p:nvCxnSpPr>
        <p:spPr>
          <a:xfrm>
            <a:off x="2298952" y="2675674"/>
            <a:ext cx="1411546" cy="31329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6">
            <a:extLst>
              <a:ext uri="{FF2B5EF4-FFF2-40B4-BE49-F238E27FC236}">
                <a16:creationId xmlns:a16="http://schemas.microsoft.com/office/drawing/2014/main" id="{C9952B38-616D-4A94-9A6C-04E35CE73911}"/>
              </a:ext>
            </a:extLst>
          </p:cNvPr>
          <p:cNvCxnSpPr>
            <a:cxnSpLocks/>
            <a:stCxn id="186" idx="3"/>
            <a:endCxn id="171" idx="1"/>
          </p:cNvCxnSpPr>
          <p:nvPr/>
        </p:nvCxnSpPr>
        <p:spPr>
          <a:xfrm flipV="1">
            <a:off x="2282723" y="2988967"/>
            <a:ext cx="1427775" cy="1510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BEBC5E36-FFAE-47B0-9555-E1263F1132D0}"/>
              </a:ext>
            </a:extLst>
          </p:cNvPr>
          <p:cNvSpPr txBox="1"/>
          <p:nvPr/>
        </p:nvSpPr>
        <p:spPr>
          <a:xfrm>
            <a:off x="2322156" y="2953744"/>
            <a:ext cx="739305" cy="230832"/>
          </a:xfrm>
          <a:prstGeom prst="rect">
            <a:avLst/>
          </a:prstGeom>
          <a:noFill/>
        </p:spPr>
        <p:txBody>
          <a:bodyPr wrap="none" rtlCol="0">
            <a:spAutoFit/>
          </a:bodyPr>
          <a:lstStyle/>
          <a:p>
            <a:r>
              <a:rPr lang="en-US" sz="900" i="1" dirty="0"/>
              <a:t>Specified by</a:t>
            </a:r>
          </a:p>
        </p:txBody>
      </p:sp>
      <p:sp>
        <p:nvSpPr>
          <p:cNvPr id="194" name="Rectangle 193">
            <a:extLst>
              <a:ext uri="{FF2B5EF4-FFF2-40B4-BE49-F238E27FC236}">
                <a16:creationId xmlns:a16="http://schemas.microsoft.com/office/drawing/2014/main" id="{E5565E21-09B8-459A-B15E-86F6F7B58AD3}"/>
              </a:ext>
            </a:extLst>
          </p:cNvPr>
          <p:cNvSpPr/>
          <p:nvPr/>
        </p:nvSpPr>
        <p:spPr>
          <a:xfrm>
            <a:off x="905298" y="3409378"/>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Master Equipment List</a:t>
            </a:r>
          </a:p>
        </p:txBody>
      </p:sp>
      <p:cxnSp>
        <p:nvCxnSpPr>
          <p:cNvPr id="195" name="Straight Arrow Connector 186">
            <a:extLst>
              <a:ext uri="{FF2B5EF4-FFF2-40B4-BE49-F238E27FC236}">
                <a16:creationId xmlns:a16="http://schemas.microsoft.com/office/drawing/2014/main" id="{050E29DB-563A-4B2E-B144-E523B5DCA8DF}"/>
              </a:ext>
            </a:extLst>
          </p:cNvPr>
          <p:cNvCxnSpPr>
            <a:cxnSpLocks/>
            <a:stCxn id="194" idx="3"/>
            <a:endCxn id="171" idx="1"/>
          </p:cNvCxnSpPr>
          <p:nvPr/>
        </p:nvCxnSpPr>
        <p:spPr>
          <a:xfrm flipV="1">
            <a:off x="2261888" y="2988967"/>
            <a:ext cx="1448610" cy="59604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186">
            <a:extLst>
              <a:ext uri="{FF2B5EF4-FFF2-40B4-BE49-F238E27FC236}">
                <a16:creationId xmlns:a16="http://schemas.microsoft.com/office/drawing/2014/main" id="{C084A1D0-21E4-4211-9FD4-A42E2AE71064}"/>
              </a:ext>
            </a:extLst>
          </p:cNvPr>
          <p:cNvCxnSpPr>
            <a:cxnSpLocks/>
            <a:stCxn id="194" idx="2"/>
            <a:endCxn id="185" idx="1"/>
          </p:cNvCxnSpPr>
          <p:nvPr/>
        </p:nvCxnSpPr>
        <p:spPr>
          <a:xfrm rot="5400000" flipH="1">
            <a:off x="720492" y="2897545"/>
            <a:ext cx="1084972" cy="641231"/>
          </a:xfrm>
          <a:prstGeom prst="curvedConnector4">
            <a:avLst>
              <a:gd name="adj1" fmla="val -21070"/>
              <a:gd name="adj2" fmla="val 141430"/>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6BB79C60-EB9E-4903-A414-7FAD41AA83E6}"/>
              </a:ext>
            </a:extLst>
          </p:cNvPr>
          <p:cNvSpPr txBox="1"/>
          <p:nvPr/>
        </p:nvSpPr>
        <p:spPr>
          <a:xfrm>
            <a:off x="86385" y="3402444"/>
            <a:ext cx="609462" cy="230832"/>
          </a:xfrm>
          <a:prstGeom prst="rect">
            <a:avLst/>
          </a:prstGeom>
          <a:noFill/>
        </p:spPr>
        <p:txBody>
          <a:bodyPr wrap="none" rtlCol="0">
            <a:spAutoFit/>
          </a:bodyPr>
          <a:lstStyle/>
          <a:p>
            <a:r>
              <a:rPr lang="en-US" sz="900" i="1" dirty="0"/>
              <a:t>Performs</a:t>
            </a:r>
          </a:p>
        </p:txBody>
      </p:sp>
      <p:sp>
        <p:nvSpPr>
          <p:cNvPr id="21" name="TextBox 20">
            <a:extLst>
              <a:ext uri="{FF2B5EF4-FFF2-40B4-BE49-F238E27FC236}">
                <a16:creationId xmlns:a16="http://schemas.microsoft.com/office/drawing/2014/main" id="{CF175136-F4E1-45EB-944E-5778119E2730}"/>
              </a:ext>
            </a:extLst>
          </p:cNvPr>
          <p:cNvSpPr txBox="1"/>
          <p:nvPr/>
        </p:nvSpPr>
        <p:spPr>
          <a:xfrm>
            <a:off x="6614390" y="2887547"/>
            <a:ext cx="939681" cy="230832"/>
          </a:xfrm>
          <a:prstGeom prst="rect">
            <a:avLst/>
          </a:prstGeom>
          <a:noFill/>
        </p:spPr>
        <p:txBody>
          <a:bodyPr wrap="none" rtlCol="0">
            <a:spAutoFit/>
          </a:bodyPr>
          <a:lstStyle/>
          <a:p>
            <a:r>
              <a:rPr lang="en-US" sz="900" i="1" dirty="0"/>
              <a:t>Implemented by</a:t>
            </a:r>
          </a:p>
        </p:txBody>
      </p:sp>
      <p:cxnSp>
        <p:nvCxnSpPr>
          <p:cNvPr id="22" name="Straight Arrow Connector 21">
            <a:extLst>
              <a:ext uri="{FF2B5EF4-FFF2-40B4-BE49-F238E27FC236}">
                <a16:creationId xmlns:a16="http://schemas.microsoft.com/office/drawing/2014/main" id="{008E112C-B300-4F7F-AA33-A8A69EE76231}"/>
              </a:ext>
            </a:extLst>
          </p:cNvPr>
          <p:cNvCxnSpPr>
            <a:cxnSpLocks/>
            <a:stCxn id="178" idx="2"/>
            <a:endCxn id="179" idx="0"/>
          </p:cNvCxnSpPr>
          <p:nvPr/>
        </p:nvCxnSpPr>
        <p:spPr>
          <a:xfrm>
            <a:off x="6614390" y="2852928"/>
            <a:ext cx="0" cy="401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3E30D11-AA03-4BC6-B780-6ACF06DD2112}"/>
              </a:ext>
            </a:extLst>
          </p:cNvPr>
          <p:cNvSpPr/>
          <p:nvPr/>
        </p:nvSpPr>
        <p:spPr>
          <a:xfrm>
            <a:off x="3001288" y="4110289"/>
            <a:ext cx="1053545" cy="234461"/>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TBX</a:t>
            </a:r>
          </a:p>
        </p:txBody>
      </p:sp>
      <p:sp>
        <p:nvSpPr>
          <p:cNvPr id="39" name="TextBox 38">
            <a:extLst>
              <a:ext uri="{FF2B5EF4-FFF2-40B4-BE49-F238E27FC236}">
                <a16:creationId xmlns:a16="http://schemas.microsoft.com/office/drawing/2014/main" id="{CAD25AD2-F437-4A35-A637-888CAE61394B}"/>
              </a:ext>
            </a:extLst>
          </p:cNvPr>
          <p:cNvSpPr txBox="1"/>
          <p:nvPr/>
        </p:nvSpPr>
        <p:spPr>
          <a:xfrm>
            <a:off x="4563717" y="3909314"/>
            <a:ext cx="710451" cy="230832"/>
          </a:xfrm>
          <a:prstGeom prst="rect">
            <a:avLst/>
          </a:prstGeom>
          <a:noFill/>
        </p:spPr>
        <p:txBody>
          <a:bodyPr wrap="none" rtlCol="0">
            <a:spAutoFit/>
          </a:bodyPr>
          <a:lstStyle/>
          <a:p>
            <a:r>
              <a:rPr lang="en-US" sz="900" i="1" dirty="0"/>
              <a:t>Verified by</a:t>
            </a:r>
          </a:p>
        </p:txBody>
      </p:sp>
      <p:cxnSp>
        <p:nvCxnSpPr>
          <p:cNvPr id="40" name="Straight Arrow Connector 186">
            <a:extLst>
              <a:ext uri="{FF2B5EF4-FFF2-40B4-BE49-F238E27FC236}">
                <a16:creationId xmlns:a16="http://schemas.microsoft.com/office/drawing/2014/main" id="{0B9E1CA7-68A7-44DA-A237-CD29EAAF1D34}"/>
              </a:ext>
            </a:extLst>
          </p:cNvPr>
          <p:cNvCxnSpPr>
            <a:cxnSpLocks/>
            <a:stCxn id="171" idx="2"/>
            <a:endCxn id="179" idx="1"/>
          </p:cNvCxnSpPr>
          <p:nvPr/>
        </p:nvCxnSpPr>
        <p:spPr>
          <a:xfrm rot="16200000" flipH="1">
            <a:off x="5029637" y="2523757"/>
            <a:ext cx="265615" cy="154730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86">
            <a:extLst>
              <a:ext uri="{FF2B5EF4-FFF2-40B4-BE49-F238E27FC236}">
                <a16:creationId xmlns:a16="http://schemas.microsoft.com/office/drawing/2014/main" id="{C5223E13-1160-4495-B628-C7FAE8C10BD4}"/>
              </a:ext>
            </a:extLst>
          </p:cNvPr>
          <p:cNvCxnSpPr>
            <a:cxnSpLocks/>
            <a:stCxn id="171" idx="2"/>
            <a:endCxn id="178" idx="1"/>
          </p:cNvCxnSpPr>
          <p:nvPr/>
        </p:nvCxnSpPr>
        <p:spPr>
          <a:xfrm rot="5400000" flipH="1" flipV="1">
            <a:off x="4918790" y="2147297"/>
            <a:ext cx="487307" cy="1547302"/>
          </a:xfrm>
          <a:prstGeom prst="curvedConnector4">
            <a:avLst>
              <a:gd name="adj1" fmla="val -46911"/>
              <a:gd name="adj2" fmla="val 71919"/>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44B48EE-DF4A-4924-9605-B9C9525CD4A3}"/>
              </a:ext>
            </a:extLst>
          </p:cNvPr>
          <p:cNvSpPr/>
          <p:nvPr/>
        </p:nvSpPr>
        <p:spPr>
          <a:xfrm>
            <a:off x="5928094" y="3911277"/>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TPS</a:t>
            </a:r>
          </a:p>
        </p:txBody>
      </p:sp>
      <p:cxnSp>
        <p:nvCxnSpPr>
          <p:cNvPr id="51" name="Straight Arrow Connector 186">
            <a:extLst>
              <a:ext uri="{FF2B5EF4-FFF2-40B4-BE49-F238E27FC236}">
                <a16:creationId xmlns:a16="http://schemas.microsoft.com/office/drawing/2014/main" id="{1D2EE14C-9C9B-4404-9E96-C9C8131B9A2F}"/>
              </a:ext>
            </a:extLst>
          </p:cNvPr>
          <p:cNvCxnSpPr>
            <a:cxnSpLocks/>
            <a:stCxn id="179" idx="2"/>
            <a:endCxn id="50" idx="0"/>
          </p:cNvCxnSpPr>
          <p:nvPr/>
        </p:nvCxnSpPr>
        <p:spPr>
          <a:xfrm rot="5400000">
            <a:off x="6457677" y="3754563"/>
            <a:ext cx="305427" cy="800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F48E5A7-3BD6-4164-B211-ED3D9309FC58}"/>
              </a:ext>
            </a:extLst>
          </p:cNvPr>
          <p:cNvSpPr txBox="1"/>
          <p:nvPr/>
        </p:nvSpPr>
        <p:spPr>
          <a:xfrm>
            <a:off x="6606389" y="3553699"/>
            <a:ext cx="574196" cy="230832"/>
          </a:xfrm>
          <a:prstGeom prst="rect">
            <a:avLst/>
          </a:prstGeom>
          <a:noFill/>
        </p:spPr>
        <p:txBody>
          <a:bodyPr wrap="none" rtlCol="0">
            <a:spAutoFit/>
          </a:bodyPr>
          <a:lstStyle/>
          <a:p>
            <a:r>
              <a:rPr lang="en-US" sz="900" i="1" dirty="0"/>
              <a:t>Employs</a:t>
            </a:r>
          </a:p>
        </p:txBody>
      </p:sp>
      <p:sp>
        <p:nvSpPr>
          <p:cNvPr id="63" name="Rectangle 62">
            <a:extLst>
              <a:ext uri="{FF2B5EF4-FFF2-40B4-BE49-F238E27FC236}">
                <a16:creationId xmlns:a16="http://schemas.microsoft.com/office/drawing/2014/main" id="{ECDBEE94-69ED-45FC-AEDD-CA9AAC05A9B8}"/>
              </a:ext>
            </a:extLst>
          </p:cNvPr>
          <p:cNvSpPr/>
          <p:nvPr/>
        </p:nvSpPr>
        <p:spPr>
          <a:xfrm>
            <a:off x="2584564" y="5361562"/>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Hazards</a:t>
            </a:r>
          </a:p>
        </p:txBody>
      </p:sp>
      <p:cxnSp>
        <p:nvCxnSpPr>
          <p:cNvPr id="64" name="Straight Arrow Connector 63">
            <a:extLst>
              <a:ext uri="{FF2B5EF4-FFF2-40B4-BE49-F238E27FC236}">
                <a16:creationId xmlns:a16="http://schemas.microsoft.com/office/drawing/2014/main" id="{30F066A9-9EC0-4295-AC82-49E351789E4B}"/>
              </a:ext>
            </a:extLst>
          </p:cNvPr>
          <p:cNvCxnSpPr>
            <a:cxnSpLocks/>
          </p:cNvCxnSpPr>
          <p:nvPr/>
        </p:nvCxnSpPr>
        <p:spPr>
          <a:xfrm>
            <a:off x="2667090" y="4937890"/>
            <a:ext cx="248067"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91E0548-1853-4DD7-A8E7-50F753E14EE5}"/>
              </a:ext>
            </a:extLst>
          </p:cNvPr>
          <p:cNvCxnSpPr>
            <a:cxnSpLocks/>
          </p:cNvCxnSpPr>
          <p:nvPr/>
        </p:nvCxnSpPr>
        <p:spPr>
          <a:xfrm flipH="1" flipV="1">
            <a:off x="2915157" y="4937890"/>
            <a:ext cx="251346"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6F2ABE-E69F-4C54-8877-5370B390CE25}"/>
              </a:ext>
            </a:extLst>
          </p:cNvPr>
          <p:cNvSpPr txBox="1"/>
          <p:nvPr/>
        </p:nvSpPr>
        <p:spPr>
          <a:xfrm>
            <a:off x="3023198" y="4975516"/>
            <a:ext cx="543739" cy="230832"/>
          </a:xfrm>
          <a:prstGeom prst="rect">
            <a:avLst/>
          </a:prstGeom>
          <a:noFill/>
        </p:spPr>
        <p:txBody>
          <a:bodyPr wrap="none" rtlCol="0">
            <a:spAutoFit/>
          </a:bodyPr>
          <a:lstStyle/>
          <a:p>
            <a:pPr algn="ctr"/>
            <a:r>
              <a:rPr lang="en-US" sz="900" i="1" dirty="0"/>
              <a:t>Sources</a:t>
            </a:r>
          </a:p>
        </p:txBody>
      </p:sp>
      <p:sp>
        <p:nvSpPr>
          <p:cNvPr id="67" name="TextBox 66">
            <a:extLst>
              <a:ext uri="{FF2B5EF4-FFF2-40B4-BE49-F238E27FC236}">
                <a16:creationId xmlns:a16="http://schemas.microsoft.com/office/drawing/2014/main" id="{DEC6C283-3187-4E49-9EE8-14F64C2A0F40}"/>
              </a:ext>
            </a:extLst>
          </p:cNvPr>
          <p:cNvSpPr txBox="1"/>
          <p:nvPr/>
        </p:nvSpPr>
        <p:spPr>
          <a:xfrm>
            <a:off x="2161507" y="5053123"/>
            <a:ext cx="628698" cy="230832"/>
          </a:xfrm>
          <a:prstGeom prst="rect">
            <a:avLst/>
          </a:prstGeom>
          <a:noFill/>
        </p:spPr>
        <p:txBody>
          <a:bodyPr wrap="none" rtlCol="0">
            <a:spAutoFit/>
          </a:bodyPr>
          <a:lstStyle/>
          <a:p>
            <a:r>
              <a:rPr lang="en-US" sz="900" i="1" dirty="0"/>
              <a:t>Results in</a:t>
            </a:r>
          </a:p>
        </p:txBody>
      </p:sp>
      <p:sp>
        <p:nvSpPr>
          <p:cNvPr id="68" name="Rectangle 67">
            <a:extLst>
              <a:ext uri="{FF2B5EF4-FFF2-40B4-BE49-F238E27FC236}">
                <a16:creationId xmlns:a16="http://schemas.microsoft.com/office/drawing/2014/main" id="{7D057908-319A-4040-A14F-E0849A4C29BD}"/>
              </a:ext>
            </a:extLst>
          </p:cNvPr>
          <p:cNvSpPr/>
          <p:nvPr/>
        </p:nvSpPr>
        <p:spPr>
          <a:xfrm>
            <a:off x="2591771" y="5981288"/>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Controls</a:t>
            </a:r>
          </a:p>
        </p:txBody>
      </p:sp>
      <p:cxnSp>
        <p:nvCxnSpPr>
          <p:cNvPr id="69" name="Straight Arrow Connector 68">
            <a:extLst>
              <a:ext uri="{FF2B5EF4-FFF2-40B4-BE49-F238E27FC236}">
                <a16:creationId xmlns:a16="http://schemas.microsoft.com/office/drawing/2014/main" id="{14EB3E51-0CB7-403A-A940-920E58E5C8B4}"/>
              </a:ext>
            </a:extLst>
          </p:cNvPr>
          <p:cNvCxnSpPr>
            <a:cxnSpLocks/>
            <a:stCxn id="63" idx="2"/>
            <a:endCxn id="68" idx="0"/>
          </p:cNvCxnSpPr>
          <p:nvPr/>
        </p:nvCxnSpPr>
        <p:spPr>
          <a:xfrm>
            <a:off x="3262859" y="5712830"/>
            <a:ext cx="7207" cy="268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186">
            <a:extLst>
              <a:ext uri="{FF2B5EF4-FFF2-40B4-BE49-F238E27FC236}">
                <a16:creationId xmlns:a16="http://schemas.microsoft.com/office/drawing/2014/main" id="{2B2CBFBC-AF03-4D01-81BD-A604B6F2598D}"/>
              </a:ext>
            </a:extLst>
          </p:cNvPr>
          <p:cNvCxnSpPr>
            <a:cxnSpLocks/>
            <a:stCxn id="68" idx="3"/>
            <a:endCxn id="178" idx="1"/>
          </p:cNvCxnSpPr>
          <p:nvPr/>
        </p:nvCxnSpPr>
        <p:spPr>
          <a:xfrm flipV="1">
            <a:off x="3948361" y="2677294"/>
            <a:ext cx="1987734" cy="347962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756E68A-FE6E-428D-A3B3-22ACEC887F05}"/>
              </a:ext>
            </a:extLst>
          </p:cNvPr>
          <p:cNvSpPr txBox="1"/>
          <p:nvPr/>
        </p:nvSpPr>
        <p:spPr>
          <a:xfrm>
            <a:off x="4260343" y="5981288"/>
            <a:ext cx="710451" cy="230832"/>
          </a:xfrm>
          <a:prstGeom prst="rect">
            <a:avLst/>
          </a:prstGeom>
          <a:noFill/>
        </p:spPr>
        <p:txBody>
          <a:bodyPr wrap="none" rtlCol="0">
            <a:spAutoFit/>
          </a:bodyPr>
          <a:lstStyle/>
          <a:p>
            <a:r>
              <a:rPr lang="en-US" sz="900" i="1" dirty="0"/>
              <a:t>Verified by</a:t>
            </a:r>
          </a:p>
        </p:txBody>
      </p:sp>
      <p:sp>
        <p:nvSpPr>
          <p:cNvPr id="78" name="TextBox 77">
            <a:extLst>
              <a:ext uri="{FF2B5EF4-FFF2-40B4-BE49-F238E27FC236}">
                <a16:creationId xmlns:a16="http://schemas.microsoft.com/office/drawing/2014/main" id="{6363CA27-3A36-4C57-82AB-934CB72E8728}"/>
              </a:ext>
            </a:extLst>
          </p:cNvPr>
          <p:cNvSpPr txBox="1"/>
          <p:nvPr/>
        </p:nvSpPr>
        <p:spPr>
          <a:xfrm>
            <a:off x="3240359" y="5741717"/>
            <a:ext cx="508473" cy="230832"/>
          </a:xfrm>
          <a:prstGeom prst="rect">
            <a:avLst/>
          </a:prstGeom>
          <a:noFill/>
        </p:spPr>
        <p:txBody>
          <a:bodyPr wrap="none" rtlCol="0">
            <a:spAutoFit/>
          </a:bodyPr>
          <a:lstStyle/>
          <a:p>
            <a:pPr algn="ctr"/>
            <a:r>
              <a:rPr lang="en-US" sz="900" i="1" dirty="0"/>
              <a:t>Causes</a:t>
            </a:r>
          </a:p>
        </p:txBody>
      </p:sp>
      <p:cxnSp>
        <p:nvCxnSpPr>
          <p:cNvPr id="79" name="Straight Arrow Connector 186">
            <a:extLst>
              <a:ext uri="{FF2B5EF4-FFF2-40B4-BE49-F238E27FC236}">
                <a16:creationId xmlns:a16="http://schemas.microsoft.com/office/drawing/2014/main" id="{D915090F-A3C7-4A57-A2BE-84A6EB96D046}"/>
              </a:ext>
            </a:extLst>
          </p:cNvPr>
          <p:cNvCxnSpPr>
            <a:cxnSpLocks/>
            <a:stCxn id="50" idx="3"/>
            <a:endCxn id="80" idx="0"/>
          </p:cNvCxnSpPr>
          <p:nvPr/>
        </p:nvCxnSpPr>
        <p:spPr>
          <a:xfrm>
            <a:off x="7284684" y="4086911"/>
            <a:ext cx="139117" cy="4031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5C2A8DB-8FB2-4299-BD88-50376B479E40}"/>
              </a:ext>
            </a:extLst>
          </p:cNvPr>
          <p:cNvSpPr/>
          <p:nvPr/>
        </p:nvSpPr>
        <p:spPr>
          <a:xfrm>
            <a:off x="6745506" y="4490027"/>
            <a:ext cx="1356590" cy="351267"/>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Discrepancies</a:t>
            </a:r>
          </a:p>
        </p:txBody>
      </p:sp>
      <p:sp>
        <p:nvSpPr>
          <p:cNvPr id="83" name="TextBox 82">
            <a:extLst>
              <a:ext uri="{FF2B5EF4-FFF2-40B4-BE49-F238E27FC236}">
                <a16:creationId xmlns:a16="http://schemas.microsoft.com/office/drawing/2014/main" id="{AED97FB0-F5D9-4CAF-AD6F-40B260D03A80}"/>
              </a:ext>
            </a:extLst>
          </p:cNvPr>
          <p:cNvSpPr txBox="1"/>
          <p:nvPr/>
        </p:nvSpPr>
        <p:spPr>
          <a:xfrm>
            <a:off x="7741719" y="4021814"/>
            <a:ext cx="537327" cy="230832"/>
          </a:xfrm>
          <a:prstGeom prst="rect">
            <a:avLst/>
          </a:prstGeom>
          <a:noFill/>
        </p:spPr>
        <p:txBody>
          <a:bodyPr wrap="none" rtlCol="0">
            <a:spAutoFit/>
          </a:bodyPr>
          <a:lstStyle/>
          <a:p>
            <a:r>
              <a:rPr lang="en-US" sz="900" i="1" dirty="0"/>
              <a:t>Creates</a:t>
            </a:r>
          </a:p>
        </p:txBody>
      </p:sp>
      <p:cxnSp>
        <p:nvCxnSpPr>
          <p:cNvPr id="85" name="Straight Arrow Connector 186">
            <a:extLst>
              <a:ext uri="{FF2B5EF4-FFF2-40B4-BE49-F238E27FC236}">
                <a16:creationId xmlns:a16="http://schemas.microsoft.com/office/drawing/2014/main" id="{C7ECFF95-B25E-4C7A-B847-0A2F780695B0}"/>
              </a:ext>
            </a:extLst>
          </p:cNvPr>
          <p:cNvCxnSpPr>
            <a:cxnSpLocks/>
            <a:stCxn id="179" idx="3"/>
            <a:endCxn id="109" idx="1"/>
          </p:cNvCxnSpPr>
          <p:nvPr/>
        </p:nvCxnSpPr>
        <p:spPr>
          <a:xfrm flipV="1">
            <a:off x="7292685" y="3371449"/>
            <a:ext cx="231584" cy="58767"/>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EF34DED-F50F-4843-A96C-BF61909280D4}"/>
              </a:ext>
            </a:extLst>
          </p:cNvPr>
          <p:cNvSpPr txBox="1"/>
          <p:nvPr/>
        </p:nvSpPr>
        <p:spPr>
          <a:xfrm>
            <a:off x="5425350" y="2046547"/>
            <a:ext cx="1143262" cy="230832"/>
          </a:xfrm>
          <a:prstGeom prst="rect">
            <a:avLst/>
          </a:prstGeom>
          <a:noFill/>
        </p:spPr>
        <p:txBody>
          <a:bodyPr wrap="none" rtlCol="0">
            <a:spAutoFit/>
          </a:bodyPr>
          <a:lstStyle/>
          <a:p>
            <a:r>
              <a:rPr lang="en-US" sz="900" i="1" dirty="0">
                <a:solidFill>
                  <a:srgbClr val="00B050"/>
                </a:solidFill>
              </a:rPr>
              <a:t>Verification Closures</a:t>
            </a:r>
          </a:p>
        </p:txBody>
      </p:sp>
      <p:sp>
        <p:nvSpPr>
          <p:cNvPr id="55" name="Rectangle 54">
            <a:extLst>
              <a:ext uri="{FF2B5EF4-FFF2-40B4-BE49-F238E27FC236}">
                <a16:creationId xmlns:a16="http://schemas.microsoft.com/office/drawing/2014/main" id="{2983AF50-CF6F-4411-A152-0309062B0B67}"/>
              </a:ext>
            </a:extLst>
          </p:cNvPr>
          <p:cNvSpPr/>
          <p:nvPr/>
        </p:nvSpPr>
        <p:spPr>
          <a:xfrm>
            <a:off x="11015202" y="1636293"/>
            <a:ext cx="1053545" cy="273936"/>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Meetings</a:t>
            </a:r>
          </a:p>
        </p:txBody>
      </p:sp>
      <p:sp>
        <p:nvSpPr>
          <p:cNvPr id="70" name="Rectangle 69">
            <a:extLst>
              <a:ext uri="{FF2B5EF4-FFF2-40B4-BE49-F238E27FC236}">
                <a16:creationId xmlns:a16="http://schemas.microsoft.com/office/drawing/2014/main" id="{A1C1B85F-6A9E-4E79-BC26-E4BB84990DDA}"/>
              </a:ext>
            </a:extLst>
          </p:cNvPr>
          <p:cNvSpPr/>
          <p:nvPr/>
        </p:nvSpPr>
        <p:spPr>
          <a:xfrm>
            <a:off x="876754" y="4499943"/>
            <a:ext cx="1126632" cy="3830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Waivers</a:t>
            </a:r>
          </a:p>
        </p:txBody>
      </p:sp>
      <p:cxnSp>
        <p:nvCxnSpPr>
          <p:cNvPr id="71" name="Straight Arrow Connector 186">
            <a:extLst>
              <a:ext uri="{FF2B5EF4-FFF2-40B4-BE49-F238E27FC236}">
                <a16:creationId xmlns:a16="http://schemas.microsoft.com/office/drawing/2014/main" id="{48DC3298-DAAA-4B56-8D38-D5CA6B0CA6A0}"/>
              </a:ext>
            </a:extLst>
          </p:cNvPr>
          <p:cNvCxnSpPr>
            <a:cxnSpLocks/>
            <a:stCxn id="70" idx="3"/>
            <a:endCxn id="171" idx="1"/>
          </p:cNvCxnSpPr>
          <p:nvPr/>
        </p:nvCxnSpPr>
        <p:spPr>
          <a:xfrm flipV="1">
            <a:off x="2003386" y="2988967"/>
            <a:ext cx="1707112" cy="170250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71B102D-2510-45FB-8D6A-1A03D94D83A9}"/>
              </a:ext>
            </a:extLst>
          </p:cNvPr>
          <p:cNvSpPr/>
          <p:nvPr/>
        </p:nvSpPr>
        <p:spPr>
          <a:xfrm>
            <a:off x="9818043" y="2063252"/>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Task Content</a:t>
            </a:r>
          </a:p>
        </p:txBody>
      </p:sp>
      <p:sp>
        <p:nvSpPr>
          <p:cNvPr id="75" name="Rectangle 74">
            <a:extLst>
              <a:ext uri="{FF2B5EF4-FFF2-40B4-BE49-F238E27FC236}">
                <a16:creationId xmlns:a16="http://schemas.microsoft.com/office/drawing/2014/main" id="{FAB0C8B7-2815-499B-93CC-9B155A4E8ECF}"/>
              </a:ext>
            </a:extLst>
          </p:cNvPr>
          <p:cNvSpPr/>
          <p:nvPr/>
        </p:nvSpPr>
        <p:spPr>
          <a:xfrm>
            <a:off x="7554488" y="5981049"/>
            <a:ext cx="1102933" cy="523481"/>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Life Cycle Review Criteria</a:t>
            </a:r>
          </a:p>
        </p:txBody>
      </p:sp>
      <p:sp>
        <p:nvSpPr>
          <p:cNvPr id="82" name="Rectangle 81">
            <a:extLst>
              <a:ext uri="{FF2B5EF4-FFF2-40B4-BE49-F238E27FC236}">
                <a16:creationId xmlns:a16="http://schemas.microsoft.com/office/drawing/2014/main" id="{5903EC82-59EC-4163-BF9C-C3DDC6D2FDAA}"/>
              </a:ext>
            </a:extLst>
          </p:cNvPr>
          <p:cNvSpPr/>
          <p:nvPr/>
        </p:nvSpPr>
        <p:spPr>
          <a:xfrm>
            <a:off x="11015202" y="2011384"/>
            <a:ext cx="1053545" cy="273937"/>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Schedules</a:t>
            </a:r>
          </a:p>
        </p:txBody>
      </p:sp>
      <p:sp>
        <p:nvSpPr>
          <p:cNvPr id="84" name="Rectangle 83">
            <a:extLst>
              <a:ext uri="{FF2B5EF4-FFF2-40B4-BE49-F238E27FC236}">
                <a16:creationId xmlns:a16="http://schemas.microsoft.com/office/drawing/2014/main" id="{EBCA1A6D-D546-4349-A5F0-1AF9C406D532}"/>
              </a:ext>
            </a:extLst>
          </p:cNvPr>
          <p:cNvSpPr/>
          <p:nvPr/>
        </p:nvSpPr>
        <p:spPr>
          <a:xfrm>
            <a:off x="5164692" y="4513032"/>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 Configurations</a:t>
            </a:r>
          </a:p>
        </p:txBody>
      </p:sp>
      <p:cxnSp>
        <p:nvCxnSpPr>
          <p:cNvPr id="86" name="Straight Arrow Connector 186">
            <a:extLst>
              <a:ext uri="{FF2B5EF4-FFF2-40B4-BE49-F238E27FC236}">
                <a16:creationId xmlns:a16="http://schemas.microsoft.com/office/drawing/2014/main" id="{304CBAE5-E2A0-420E-A753-58AFDB27038E}"/>
              </a:ext>
            </a:extLst>
          </p:cNvPr>
          <p:cNvCxnSpPr>
            <a:cxnSpLocks/>
            <a:stCxn id="84" idx="0"/>
            <a:endCxn id="50" idx="1"/>
          </p:cNvCxnSpPr>
          <p:nvPr/>
        </p:nvCxnSpPr>
        <p:spPr>
          <a:xfrm rot="5400000" flipH="1" flipV="1">
            <a:off x="5672480" y="4257419"/>
            <a:ext cx="426121" cy="85107"/>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0ACB1481-78ED-48E9-9A36-C80279AA62B4}"/>
              </a:ext>
            </a:extLst>
          </p:cNvPr>
          <p:cNvSpPr/>
          <p:nvPr/>
        </p:nvSpPr>
        <p:spPr>
          <a:xfrm>
            <a:off x="920129" y="4052098"/>
            <a:ext cx="1326928"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Architectures</a:t>
            </a:r>
          </a:p>
        </p:txBody>
      </p:sp>
      <p:cxnSp>
        <p:nvCxnSpPr>
          <p:cNvPr id="89" name="Straight Arrow Connector 186">
            <a:extLst>
              <a:ext uri="{FF2B5EF4-FFF2-40B4-BE49-F238E27FC236}">
                <a16:creationId xmlns:a16="http://schemas.microsoft.com/office/drawing/2014/main" id="{AD9D32E9-A1F2-414D-B88D-C296F7D2F293}"/>
              </a:ext>
            </a:extLst>
          </p:cNvPr>
          <p:cNvCxnSpPr>
            <a:cxnSpLocks/>
            <a:stCxn id="87" idx="3"/>
            <a:endCxn id="171" idx="1"/>
          </p:cNvCxnSpPr>
          <p:nvPr/>
        </p:nvCxnSpPr>
        <p:spPr>
          <a:xfrm flipV="1">
            <a:off x="2247057" y="2988967"/>
            <a:ext cx="1463441" cy="120010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186">
            <a:extLst>
              <a:ext uri="{FF2B5EF4-FFF2-40B4-BE49-F238E27FC236}">
                <a16:creationId xmlns:a16="http://schemas.microsoft.com/office/drawing/2014/main" id="{A046D6F1-2B13-4EFB-8107-CFAEBBDE98FC}"/>
              </a:ext>
            </a:extLst>
          </p:cNvPr>
          <p:cNvCxnSpPr>
            <a:cxnSpLocks/>
            <a:stCxn id="87" idx="0"/>
            <a:endCxn id="194" idx="2"/>
          </p:cNvCxnSpPr>
          <p:nvPr/>
        </p:nvCxnSpPr>
        <p:spPr>
          <a:xfrm rot="5400000" flipH="1" flipV="1">
            <a:off x="1437867" y="3906372"/>
            <a:ext cx="291452" cy="1270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1BE6FF8E-748C-456D-BDB0-BC15AD5D292E}"/>
              </a:ext>
            </a:extLst>
          </p:cNvPr>
          <p:cNvSpPr/>
          <p:nvPr/>
        </p:nvSpPr>
        <p:spPr>
          <a:xfrm>
            <a:off x="11015202" y="2386476"/>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92" name="Rectangle 91">
            <a:extLst>
              <a:ext uri="{FF2B5EF4-FFF2-40B4-BE49-F238E27FC236}">
                <a16:creationId xmlns:a16="http://schemas.microsoft.com/office/drawing/2014/main" id="{B11ECF74-C80C-4908-AD4A-1DA6353C6577}"/>
              </a:ext>
            </a:extLst>
          </p:cNvPr>
          <p:cNvSpPr/>
          <p:nvPr/>
        </p:nvSpPr>
        <p:spPr>
          <a:xfrm>
            <a:off x="11015202" y="2761568"/>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Controlled Storage List</a:t>
            </a:r>
          </a:p>
        </p:txBody>
      </p:sp>
      <p:sp>
        <p:nvSpPr>
          <p:cNvPr id="93" name="Rectangle 92">
            <a:extLst>
              <a:ext uri="{FF2B5EF4-FFF2-40B4-BE49-F238E27FC236}">
                <a16:creationId xmlns:a16="http://schemas.microsoft.com/office/drawing/2014/main" id="{20C4420B-AAD2-47B3-B764-3EBB96240F77}"/>
              </a:ext>
            </a:extLst>
          </p:cNvPr>
          <p:cNvSpPr/>
          <p:nvPr/>
        </p:nvSpPr>
        <p:spPr>
          <a:xfrm>
            <a:off x="11015202" y="3213991"/>
            <a:ext cx="1053545"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Actions*</a:t>
            </a:r>
          </a:p>
        </p:txBody>
      </p:sp>
      <p:sp>
        <p:nvSpPr>
          <p:cNvPr id="94" name="Rectangle 93">
            <a:extLst>
              <a:ext uri="{FF2B5EF4-FFF2-40B4-BE49-F238E27FC236}">
                <a16:creationId xmlns:a16="http://schemas.microsoft.com/office/drawing/2014/main" id="{DC3B241A-E41F-4C35-9FBC-F81D6028F9C6}"/>
              </a:ext>
            </a:extLst>
          </p:cNvPr>
          <p:cNvSpPr/>
          <p:nvPr/>
        </p:nvSpPr>
        <p:spPr>
          <a:xfrm>
            <a:off x="9818043" y="1620183"/>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Staffing*</a:t>
            </a:r>
          </a:p>
        </p:txBody>
      </p:sp>
      <p:sp>
        <p:nvSpPr>
          <p:cNvPr id="96" name="Rectangle 95">
            <a:extLst>
              <a:ext uri="{FF2B5EF4-FFF2-40B4-BE49-F238E27FC236}">
                <a16:creationId xmlns:a16="http://schemas.microsoft.com/office/drawing/2014/main" id="{7B717492-355F-4DEE-A4E7-2186C98D1AC9}"/>
              </a:ext>
            </a:extLst>
          </p:cNvPr>
          <p:cNvSpPr/>
          <p:nvPr/>
        </p:nvSpPr>
        <p:spPr>
          <a:xfrm>
            <a:off x="7603876" y="5658443"/>
            <a:ext cx="1053545" cy="234461"/>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LCR RFAs</a:t>
            </a:r>
          </a:p>
        </p:txBody>
      </p:sp>
      <p:sp>
        <p:nvSpPr>
          <p:cNvPr id="97" name="Rectangle 96">
            <a:extLst>
              <a:ext uri="{FF2B5EF4-FFF2-40B4-BE49-F238E27FC236}">
                <a16:creationId xmlns:a16="http://schemas.microsoft.com/office/drawing/2014/main" id="{2BD9B47D-1F6F-4E42-BBE2-AD54A2A6A480}"/>
              </a:ext>
            </a:extLst>
          </p:cNvPr>
          <p:cNvSpPr/>
          <p:nvPr/>
        </p:nvSpPr>
        <p:spPr>
          <a:xfrm>
            <a:off x="9818043" y="2428989"/>
            <a:ext cx="1053545" cy="41589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Travel Support*</a:t>
            </a:r>
          </a:p>
        </p:txBody>
      </p:sp>
      <p:sp>
        <p:nvSpPr>
          <p:cNvPr id="16" name="Rectangle 15">
            <a:extLst>
              <a:ext uri="{FF2B5EF4-FFF2-40B4-BE49-F238E27FC236}">
                <a16:creationId xmlns:a16="http://schemas.microsoft.com/office/drawing/2014/main" id="{0C388315-F9C1-4366-A7ED-55B2E2A5D800}"/>
              </a:ext>
            </a:extLst>
          </p:cNvPr>
          <p:cNvSpPr/>
          <p:nvPr/>
        </p:nvSpPr>
        <p:spPr>
          <a:xfrm>
            <a:off x="10046520" y="6332321"/>
            <a:ext cx="1650131" cy="276999"/>
          </a:xfrm>
          <a:prstGeom prst="rect">
            <a:avLst/>
          </a:prstGeom>
        </p:spPr>
        <p:txBody>
          <a:bodyPr wrap="none">
            <a:spAutoFit/>
          </a:bodyPr>
          <a:lstStyle/>
          <a:p>
            <a:pPr algn="ctr"/>
            <a:r>
              <a:rPr lang="en-US" sz="1200" dirty="0"/>
              <a:t>*Indicates multiple lists</a:t>
            </a:r>
          </a:p>
        </p:txBody>
      </p:sp>
      <p:cxnSp>
        <p:nvCxnSpPr>
          <p:cNvPr id="98" name="Straight Arrow Connector 186">
            <a:extLst>
              <a:ext uri="{FF2B5EF4-FFF2-40B4-BE49-F238E27FC236}">
                <a16:creationId xmlns:a16="http://schemas.microsoft.com/office/drawing/2014/main" id="{D2150D78-DBCE-49C5-AD90-B9CED55B5DFF}"/>
              </a:ext>
            </a:extLst>
          </p:cNvPr>
          <p:cNvCxnSpPr>
            <a:cxnSpLocks/>
            <a:endCxn id="17" idx="1"/>
          </p:cNvCxnSpPr>
          <p:nvPr/>
        </p:nvCxnSpPr>
        <p:spPr>
          <a:xfrm flipV="1">
            <a:off x="9279196" y="385054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5934F3-79E3-4EAD-AA13-ED75C332C06B}"/>
              </a:ext>
            </a:extLst>
          </p:cNvPr>
          <p:cNvSpPr txBox="1"/>
          <p:nvPr/>
        </p:nvSpPr>
        <p:spPr>
          <a:xfrm>
            <a:off x="8918809" y="4043852"/>
            <a:ext cx="691215" cy="230832"/>
          </a:xfrm>
          <a:prstGeom prst="rect">
            <a:avLst/>
          </a:prstGeom>
          <a:noFill/>
        </p:spPr>
        <p:txBody>
          <a:bodyPr wrap="none" rtlCol="0">
            <a:spAutoFit/>
          </a:bodyPr>
          <a:lstStyle>
            <a:defPPr>
              <a:defRPr lang="en-US"/>
            </a:defPPr>
            <a:lvl1pPr>
              <a:defRPr sz="900" i="1"/>
            </a:lvl1pPr>
          </a:lstStyle>
          <a:p>
            <a:r>
              <a:rPr lang="en-US" dirty="0"/>
              <a:t>Many links</a:t>
            </a:r>
          </a:p>
        </p:txBody>
      </p:sp>
      <p:cxnSp>
        <p:nvCxnSpPr>
          <p:cNvPr id="103" name="Straight Arrow Connector 186">
            <a:extLst>
              <a:ext uri="{FF2B5EF4-FFF2-40B4-BE49-F238E27FC236}">
                <a16:creationId xmlns:a16="http://schemas.microsoft.com/office/drawing/2014/main" id="{EDC43165-7F38-45FC-9923-5A675EF50E2C}"/>
              </a:ext>
            </a:extLst>
          </p:cNvPr>
          <p:cNvCxnSpPr>
            <a:cxnSpLocks/>
            <a:stCxn id="178" idx="0"/>
            <a:endCxn id="171" idx="3"/>
          </p:cNvCxnSpPr>
          <p:nvPr/>
        </p:nvCxnSpPr>
        <p:spPr>
          <a:xfrm rot="16200000" flipH="1" flipV="1">
            <a:off x="5597085" y="1971662"/>
            <a:ext cx="487307" cy="1547302"/>
          </a:xfrm>
          <a:prstGeom prst="curvedConnector4">
            <a:avLst>
              <a:gd name="adj1" fmla="val -46911"/>
              <a:gd name="adj2" fmla="val 71919"/>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86">
            <a:extLst>
              <a:ext uri="{FF2B5EF4-FFF2-40B4-BE49-F238E27FC236}">
                <a16:creationId xmlns:a16="http://schemas.microsoft.com/office/drawing/2014/main" id="{144440F0-4028-450D-B1D8-BDEBD3254AD2}"/>
              </a:ext>
            </a:extLst>
          </p:cNvPr>
          <p:cNvCxnSpPr>
            <a:cxnSpLocks/>
            <a:stCxn id="171" idx="3"/>
            <a:endCxn id="172" idx="3"/>
          </p:cNvCxnSpPr>
          <p:nvPr/>
        </p:nvCxnSpPr>
        <p:spPr>
          <a:xfrm flipV="1">
            <a:off x="5067088" y="2110263"/>
            <a:ext cx="154136" cy="878704"/>
          </a:xfrm>
          <a:prstGeom prst="curvedConnector3">
            <a:avLst>
              <a:gd name="adj1" fmla="val 24831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A1D5CBD6-AF6B-42DE-88BD-B3DB326152C7}"/>
              </a:ext>
            </a:extLst>
          </p:cNvPr>
          <p:cNvSpPr/>
          <p:nvPr/>
        </p:nvSpPr>
        <p:spPr>
          <a:xfrm>
            <a:off x="7524269" y="3195815"/>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Peer Reviews</a:t>
            </a:r>
          </a:p>
        </p:txBody>
      </p:sp>
      <p:cxnSp>
        <p:nvCxnSpPr>
          <p:cNvPr id="111" name="Straight Arrow Connector 186">
            <a:extLst>
              <a:ext uri="{FF2B5EF4-FFF2-40B4-BE49-F238E27FC236}">
                <a16:creationId xmlns:a16="http://schemas.microsoft.com/office/drawing/2014/main" id="{179F921D-DCD8-403F-8FCE-89D3FD3C3BC5}"/>
              </a:ext>
            </a:extLst>
          </p:cNvPr>
          <p:cNvCxnSpPr>
            <a:cxnSpLocks/>
            <a:stCxn id="109" idx="0"/>
            <a:endCxn id="178" idx="3"/>
          </p:cNvCxnSpPr>
          <p:nvPr/>
        </p:nvCxnSpPr>
        <p:spPr>
          <a:xfrm rot="16200000" flipV="1">
            <a:off x="7488365" y="2481615"/>
            <a:ext cx="518521" cy="909879"/>
          </a:xfrm>
          <a:prstGeom prst="curved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FC8E5FE8-75C8-4899-A74B-19558603E99C}"/>
              </a:ext>
            </a:extLst>
          </p:cNvPr>
          <p:cNvSpPr/>
          <p:nvPr/>
        </p:nvSpPr>
        <p:spPr>
          <a:xfrm>
            <a:off x="7627296" y="5376237"/>
            <a:ext cx="1084440" cy="234461"/>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Risks</a:t>
            </a:r>
          </a:p>
        </p:txBody>
      </p:sp>
      <p:cxnSp>
        <p:nvCxnSpPr>
          <p:cNvPr id="118" name="Straight Arrow Connector 186">
            <a:extLst>
              <a:ext uri="{FF2B5EF4-FFF2-40B4-BE49-F238E27FC236}">
                <a16:creationId xmlns:a16="http://schemas.microsoft.com/office/drawing/2014/main" id="{43558767-7F12-4036-947F-D814AF54FCD3}"/>
              </a:ext>
            </a:extLst>
          </p:cNvPr>
          <p:cNvCxnSpPr>
            <a:cxnSpLocks/>
            <a:stCxn id="33" idx="0"/>
            <a:endCxn id="171" idx="1"/>
          </p:cNvCxnSpPr>
          <p:nvPr/>
        </p:nvCxnSpPr>
        <p:spPr>
          <a:xfrm rot="5400000" flipH="1" flipV="1">
            <a:off x="3058618" y="3458410"/>
            <a:ext cx="1121322" cy="18243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8AA81F71-4493-4157-85E2-FA4CC0E66AD6}"/>
              </a:ext>
            </a:extLst>
          </p:cNvPr>
          <p:cNvSpPr/>
          <p:nvPr/>
        </p:nvSpPr>
        <p:spPr>
          <a:xfrm>
            <a:off x="7622031" y="4959546"/>
            <a:ext cx="1094970" cy="3830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Change Requests</a:t>
            </a:r>
          </a:p>
        </p:txBody>
      </p:sp>
      <p:sp>
        <p:nvSpPr>
          <p:cNvPr id="3" name="TextBox 2">
            <a:extLst>
              <a:ext uri="{FF2B5EF4-FFF2-40B4-BE49-F238E27FC236}">
                <a16:creationId xmlns:a16="http://schemas.microsoft.com/office/drawing/2014/main" id="{7CD0ED47-7069-4291-AA14-8D2A48E19F04}"/>
              </a:ext>
            </a:extLst>
          </p:cNvPr>
          <p:cNvSpPr txBox="1"/>
          <p:nvPr/>
        </p:nvSpPr>
        <p:spPr>
          <a:xfrm>
            <a:off x="10026282" y="5123089"/>
            <a:ext cx="1977840" cy="923330"/>
          </a:xfrm>
          <a:prstGeom prst="rect">
            <a:avLst/>
          </a:prstGeom>
          <a:noFill/>
        </p:spPr>
        <p:txBody>
          <a:bodyPr wrap="square" rtlCol="0">
            <a:spAutoFit/>
          </a:bodyPr>
          <a:lstStyle/>
          <a:p>
            <a:r>
              <a:rPr lang="en-US" dirty="0"/>
              <a:t>Representative – many more data types actually used</a:t>
            </a:r>
          </a:p>
        </p:txBody>
      </p:sp>
      <p:sp>
        <p:nvSpPr>
          <p:cNvPr id="73" name="Rectangle 72">
            <a:extLst>
              <a:ext uri="{FF2B5EF4-FFF2-40B4-BE49-F238E27FC236}">
                <a16:creationId xmlns:a16="http://schemas.microsoft.com/office/drawing/2014/main" id="{ADC63B04-C059-4E96-AA9D-54570064B972}"/>
              </a:ext>
            </a:extLst>
          </p:cNvPr>
          <p:cNvSpPr/>
          <p:nvPr/>
        </p:nvSpPr>
        <p:spPr>
          <a:xfrm>
            <a:off x="6027321" y="5560324"/>
            <a:ext cx="1356590" cy="351267"/>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Run Matrix</a:t>
            </a:r>
          </a:p>
        </p:txBody>
      </p:sp>
      <p:cxnSp>
        <p:nvCxnSpPr>
          <p:cNvPr id="76" name="Straight Arrow Connector 186">
            <a:extLst>
              <a:ext uri="{FF2B5EF4-FFF2-40B4-BE49-F238E27FC236}">
                <a16:creationId xmlns:a16="http://schemas.microsoft.com/office/drawing/2014/main" id="{C091F09D-DBC0-4496-B161-D43A14C67036}"/>
              </a:ext>
            </a:extLst>
          </p:cNvPr>
          <p:cNvCxnSpPr>
            <a:cxnSpLocks/>
            <a:stCxn id="73" idx="0"/>
            <a:endCxn id="50" idx="2"/>
          </p:cNvCxnSpPr>
          <p:nvPr/>
        </p:nvCxnSpPr>
        <p:spPr>
          <a:xfrm rot="16200000" flipV="1">
            <a:off x="6007114" y="4861821"/>
            <a:ext cx="1297779" cy="99227"/>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186">
            <a:extLst>
              <a:ext uri="{FF2B5EF4-FFF2-40B4-BE49-F238E27FC236}">
                <a16:creationId xmlns:a16="http://schemas.microsoft.com/office/drawing/2014/main" id="{0C534304-F542-4206-8485-DAF923A4383B}"/>
              </a:ext>
            </a:extLst>
          </p:cNvPr>
          <p:cNvCxnSpPr>
            <a:cxnSpLocks/>
            <a:stCxn id="73" idx="0"/>
            <a:endCxn id="80" idx="2"/>
          </p:cNvCxnSpPr>
          <p:nvPr/>
        </p:nvCxnSpPr>
        <p:spPr>
          <a:xfrm rot="5400000" flipH="1" flipV="1">
            <a:off x="6705193" y="4841717"/>
            <a:ext cx="719030" cy="718185"/>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lgn="r"/>
            <a:fld id="{BAC68631-49B9-46F1-A148-37BD30A9C690}" type="slidenum">
              <a:rPr lang="en-US" smtClean="0"/>
              <a:pPr algn="r"/>
              <a:t>22</a:t>
            </a:fld>
            <a:endParaRPr lang="en-US" dirty="0"/>
          </a:p>
        </p:txBody>
      </p:sp>
      <p:sp>
        <p:nvSpPr>
          <p:cNvPr id="95" name="Rectangle 94">
            <a:extLst>
              <a:ext uri="{FF2B5EF4-FFF2-40B4-BE49-F238E27FC236}">
                <a16:creationId xmlns:a16="http://schemas.microsoft.com/office/drawing/2014/main" id="{A0DBC4E4-0418-4182-846D-E9D42FCA86DA}"/>
              </a:ext>
            </a:extLst>
          </p:cNvPr>
          <p:cNvSpPr/>
          <p:nvPr/>
        </p:nvSpPr>
        <p:spPr>
          <a:xfrm>
            <a:off x="9818043" y="2936685"/>
            <a:ext cx="1053545" cy="273937"/>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Issues</a:t>
            </a:r>
          </a:p>
        </p:txBody>
      </p:sp>
      <p:sp>
        <p:nvSpPr>
          <p:cNvPr id="99" name="Rectangle 98">
            <a:extLst>
              <a:ext uri="{FF2B5EF4-FFF2-40B4-BE49-F238E27FC236}">
                <a16:creationId xmlns:a16="http://schemas.microsoft.com/office/drawing/2014/main" id="{155FBEA3-AD8C-43AF-90CE-F58EC967FF06}"/>
              </a:ext>
            </a:extLst>
          </p:cNvPr>
          <p:cNvSpPr/>
          <p:nvPr/>
        </p:nvSpPr>
        <p:spPr>
          <a:xfrm>
            <a:off x="9818043" y="3302423"/>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News Items</a:t>
            </a:r>
          </a:p>
        </p:txBody>
      </p:sp>
      <p:sp>
        <p:nvSpPr>
          <p:cNvPr id="100" name="Rectangle 99">
            <a:extLst>
              <a:ext uri="{FF2B5EF4-FFF2-40B4-BE49-F238E27FC236}">
                <a16:creationId xmlns:a16="http://schemas.microsoft.com/office/drawing/2014/main" id="{7018AB25-2E16-4252-B493-1DC521E736E1}"/>
              </a:ext>
            </a:extLst>
          </p:cNvPr>
          <p:cNvSpPr/>
          <p:nvPr/>
        </p:nvSpPr>
        <p:spPr>
          <a:xfrm>
            <a:off x="9818043" y="3668161"/>
            <a:ext cx="1053545" cy="3269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Public Affairs Items</a:t>
            </a:r>
          </a:p>
        </p:txBody>
      </p:sp>
      <p:sp>
        <p:nvSpPr>
          <p:cNvPr id="101" name="Rectangle 100">
            <a:extLst>
              <a:ext uri="{FF2B5EF4-FFF2-40B4-BE49-F238E27FC236}">
                <a16:creationId xmlns:a16="http://schemas.microsoft.com/office/drawing/2014/main" id="{147643BC-0DCC-4E59-86C1-919C290DA476}"/>
              </a:ext>
            </a:extLst>
          </p:cNvPr>
          <p:cNvSpPr/>
          <p:nvPr/>
        </p:nvSpPr>
        <p:spPr>
          <a:xfrm>
            <a:off x="9816714" y="408691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102" name="Rectangle 101">
            <a:extLst>
              <a:ext uri="{FF2B5EF4-FFF2-40B4-BE49-F238E27FC236}">
                <a16:creationId xmlns:a16="http://schemas.microsoft.com/office/drawing/2014/main" id="{1D7AF3EA-F7AD-42AB-851D-B2FCBFFC6D9F}"/>
              </a:ext>
            </a:extLst>
          </p:cNvPr>
          <p:cNvSpPr/>
          <p:nvPr/>
        </p:nvSpPr>
        <p:spPr>
          <a:xfrm>
            <a:off x="11015202" y="3666414"/>
            <a:ext cx="1053545"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Milestones*</a:t>
            </a:r>
          </a:p>
        </p:txBody>
      </p:sp>
      <p:cxnSp>
        <p:nvCxnSpPr>
          <p:cNvPr id="104" name="Straight Arrow Connector 186">
            <a:extLst>
              <a:ext uri="{FF2B5EF4-FFF2-40B4-BE49-F238E27FC236}">
                <a16:creationId xmlns:a16="http://schemas.microsoft.com/office/drawing/2014/main" id="{C6670D7F-0102-4E64-BD38-6BA9C2AA22AA}"/>
              </a:ext>
            </a:extLst>
          </p:cNvPr>
          <p:cNvCxnSpPr>
            <a:cxnSpLocks/>
          </p:cNvCxnSpPr>
          <p:nvPr/>
        </p:nvCxnSpPr>
        <p:spPr>
          <a:xfrm flipV="1">
            <a:off x="9421758" y="3002963"/>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86">
            <a:extLst>
              <a:ext uri="{FF2B5EF4-FFF2-40B4-BE49-F238E27FC236}">
                <a16:creationId xmlns:a16="http://schemas.microsoft.com/office/drawing/2014/main" id="{D50321D4-FCFE-4AF8-A772-F1F853B8DE5B}"/>
              </a:ext>
            </a:extLst>
          </p:cNvPr>
          <p:cNvCxnSpPr>
            <a:cxnSpLocks/>
          </p:cNvCxnSpPr>
          <p:nvPr/>
        </p:nvCxnSpPr>
        <p:spPr>
          <a:xfrm flipV="1">
            <a:off x="9447632" y="3483828"/>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86">
            <a:extLst>
              <a:ext uri="{FF2B5EF4-FFF2-40B4-BE49-F238E27FC236}">
                <a16:creationId xmlns:a16="http://schemas.microsoft.com/office/drawing/2014/main" id="{8433063A-71F0-4924-A6B3-04C0B7C386D2}"/>
              </a:ext>
            </a:extLst>
          </p:cNvPr>
          <p:cNvCxnSpPr>
            <a:cxnSpLocks/>
          </p:cNvCxnSpPr>
          <p:nvPr/>
        </p:nvCxnSpPr>
        <p:spPr>
          <a:xfrm flipV="1">
            <a:off x="9382196" y="253533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86">
            <a:extLst>
              <a:ext uri="{FF2B5EF4-FFF2-40B4-BE49-F238E27FC236}">
                <a16:creationId xmlns:a16="http://schemas.microsoft.com/office/drawing/2014/main" id="{22FAFB6D-E400-44AC-B828-A43E96A70D30}"/>
              </a:ext>
            </a:extLst>
          </p:cNvPr>
          <p:cNvCxnSpPr>
            <a:cxnSpLocks/>
          </p:cNvCxnSpPr>
          <p:nvPr/>
        </p:nvCxnSpPr>
        <p:spPr>
          <a:xfrm flipV="1">
            <a:off x="9421758" y="184493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86">
            <a:extLst>
              <a:ext uri="{FF2B5EF4-FFF2-40B4-BE49-F238E27FC236}">
                <a16:creationId xmlns:a16="http://schemas.microsoft.com/office/drawing/2014/main" id="{6AC67CAC-718E-4EEB-9FDD-51253628B18D}"/>
              </a:ext>
            </a:extLst>
          </p:cNvPr>
          <p:cNvCxnSpPr>
            <a:cxnSpLocks/>
          </p:cNvCxnSpPr>
          <p:nvPr/>
        </p:nvCxnSpPr>
        <p:spPr>
          <a:xfrm flipV="1">
            <a:off x="9395476" y="219274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0AB35A11-8111-489D-81A3-B85FECBE7711}"/>
              </a:ext>
            </a:extLst>
          </p:cNvPr>
          <p:cNvSpPr/>
          <p:nvPr/>
        </p:nvSpPr>
        <p:spPr>
          <a:xfrm>
            <a:off x="11011746" y="4118839"/>
            <a:ext cx="1053545"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Documents</a:t>
            </a:r>
          </a:p>
        </p:txBody>
      </p:sp>
    </p:spTree>
    <p:extLst>
      <p:ext uri="{BB962C8B-B14F-4D97-AF65-F5344CB8AC3E}">
        <p14:creationId xmlns:p14="http://schemas.microsoft.com/office/powerpoint/2010/main" val="3378204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8C17-FFBA-4787-831B-B722E9A3A473}"/>
              </a:ext>
            </a:extLst>
          </p:cNvPr>
          <p:cNvSpPr>
            <a:spLocks noGrp="1"/>
          </p:cNvSpPr>
          <p:nvPr>
            <p:ph type="title"/>
          </p:nvPr>
        </p:nvSpPr>
        <p:spPr/>
        <p:txBody>
          <a:bodyPr/>
          <a:lstStyle/>
          <a:p>
            <a:r>
              <a:rPr lang="en-US" dirty="0"/>
              <a:t>Critical Design Review Portal </a:t>
            </a:r>
          </a:p>
        </p:txBody>
      </p:sp>
      <p:pic>
        <p:nvPicPr>
          <p:cNvPr id="5" name="Picture 4">
            <a:extLst>
              <a:ext uri="{FF2B5EF4-FFF2-40B4-BE49-F238E27FC236}">
                <a16:creationId xmlns:a16="http://schemas.microsoft.com/office/drawing/2014/main" id="{186DB7B7-4E2C-4D19-8A35-C5D37592693F}"/>
              </a:ext>
            </a:extLst>
          </p:cNvPr>
          <p:cNvPicPr>
            <a:picLocks noChangeAspect="1"/>
          </p:cNvPicPr>
          <p:nvPr/>
        </p:nvPicPr>
        <p:blipFill>
          <a:blip r:embed="rId2"/>
          <a:stretch>
            <a:fillRect/>
          </a:stretch>
        </p:blipFill>
        <p:spPr>
          <a:xfrm>
            <a:off x="96669" y="1020434"/>
            <a:ext cx="3234785" cy="2641533"/>
          </a:xfrm>
          <a:prstGeom prst="rect">
            <a:avLst/>
          </a:prstGeom>
        </p:spPr>
      </p:pic>
      <p:pic>
        <p:nvPicPr>
          <p:cNvPr id="6" name="Picture 5">
            <a:extLst>
              <a:ext uri="{FF2B5EF4-FFF2-40B4-BE49-F238E27FC236}">
                <a16:creationId xmlns:a16="http://schemas.microsoft.com/office/drawing/2014/main" id="{53E6565F-D743-46DF-B72F-5A2F53BE90B3}"/>
              </a:ext>
            </a:extLst>
          </p:cNvPr>
          <p:cNvPicPr>
            <a:picLocks noChangeAspect="1"/>
          </p:cNvPicPr>
          <p:nvPr/>
        </p:nvPicPr>
        <p:blipFill>
          <a:blip r:embed="rId3"/>
          <a:stretch>
            <a:fillRect/>
          </a:stretch>
        </p:blipFill>
        <p:spPr>
          <a:xfrm>
            <a:off x="96669" y="3952876"/>
            <a:ext cx="3248217" cy="2349501"/>
          </a:xfrm>
          <a:prstGeom prst="rect">
            <a:avLst/>
          </a:prstGeom>
        </p:spPr>
      </p:pic>
      <p:pic>
        <p:nvPicPr>
          <p:cNvPr id="7" name="Picture 6">
            <a:extLst>
              <a:ext uri="{FF2B5EF4-FFF2-40B4-BE49-F238E27FC236}">
                <a16:creationId xmlns:a16="http://schemas.microsoft.com/office/drawing/2014/main" id="{76C5D72F-9355-4C93-9263-14E6786CE2D5}"/>
              </a:ext>
            </a:extLst>
          </p:cNvPr>
          <p:cNvPicPr>
            <a:picLocks noChangeAspect="1"/>
          </p:cNvPicPr>
          <p:nvPr/>
        </p:nvPicPr>
        <p:blipFill rotWithShape="1">
          <a:blip r:embed="rId4"/>
          <a:srcRect r="11849"/>
          <a:stretch/>
        </p:blipFill>
        <p:spPr>
          <a:xfrm>
            <a:off x="3527230" y="1057016"/>
            <a:ext cx="2883095" cy="2641533"/>
          </a:xfrm>
          <a:prstGeom prst="rect">
            <a:avLst/>
          </a:prstGeom>
        </p:spPr>
      </p:pic>
      <p:pic>
        <p:nvPicPr>
          <p:cNvPr id="8" name="Picture 7">
            <a:extLst>
              <a:ext uri="{FF2B5EF4-FFF2-40B4-BE49-F238E27FC236}">
                <a16:creationId xmlns:a16="http://schemas.microsoft.com/office/drawing/2014/main" id="{C436D07E-F934-439B-A250-D88E910545AF}"/>
              </a:ext>
            </a:extLst>
          </p:cNvPr>
          <p:cNvPicPr>
            <a:picLocks noChangeAspect="1"/>
          </p:cNvPicPr>
          <p:nvPr/>
        </p:nvPicPr>
        <p:blipFill rotWithShape="1">
          <a:blip r:embed="rId5"/>
          <a:srcRect r="11346"/>
          <a:stretch/>
        </p:blipFill>
        <p:spPr>
          <a:xfrm>
            <a:off x="3527230" y="3952876"/>
            <a:ext cx="2883095" cy="2457926"/>
          </a:xfrm>
          <a:prstGeom prst="rect">
            <a:avLst/>
          </a:prstGeom>
        </p:spPr>
      </p:pic>
      <p:pic>
        <p:nvPicPr>
          <p:cNvPr id="9" name="Picture 8">
            <a:extLst>
              <a:ext uri="{FF2B5EF4-FFF2-40B4-BE49-F238E27FC236}">
                <a16:creationId xmlns:a16="http://schemas.microsoft.com/office/drawing/2014/main" id="{F47C6A65-E11C-42AB-9A9E-D02AE166835B}"/>
              </a:ext>
            </a:extLst>
          </p:cNvPr>
          <p:cNvPicPr>
            <a:picLocks noChangeAspect="1"/>
          </p:cNvPicPr>
          <p:nvPr/>
        </p:nvPicPr>
        <p:blipFill rotWithShape="1">
          <a:blip r:embed="rId6"/>
          <a:srcRect r="34829"/>
          <a:stretch/>
        </p:blipFill>
        <p:spPr>
          <a:xfrm>
            <a:off x="6863276" y="1134962"/>
            <a:ext cx="2150354" cy="2563587"/>
          </a:xfrm>
          <a:prstGeom prst="rect">
            <a:avLst/>
          </a:prstGeom>
        </p:spPr>
      </p:pic>
      <p:pic>
        <p:nvPicPr>
          <p:cNvPr id="11" name="Picture 10">
            <a:extLst>
              <a:ext uri="{FF2B5EF4-FFF2-40B4-BE49-F238E27FC236}">
                <a16:creationId xmlns:a16="http://schemas.microsoft.com/office/drawing/2014/main" id="{CEA5EFDF-6D96-4C87-8B97-DEE3E0860356}"/>
              </a:ext>
            </a:extLst>
          </p:cNvPr>
          <p:cNvPicPr>
            <a:picLocks noChangeAspect="1"/>
          </p:cNvPicPr>
          <p:nvPr/>
        </p:nvPicPr>
        <p:blipFill rotWithShape="1">
          <a:blip r:embed="rId7"/>
          <a:srcRect b="57639"/>
          <a:stretch/>
        </p:blipFill>
        <p:spPr>
          <a:xfrm>
            <a:off x="6863276" y="4619626"/>
            <a:ext cx="2204198" cy="850313"/>
          </a:xfrm>
          <a:prstGeom prst="rect">
            <a:avLst/>
          </a:prstGeom>
        </p:spPr>
      </p:pic>
      <p:pic>
        <p:nvPicPr>
          <p:cNvPr id="12" name="Picture 11">
            <a:extLst>
              <a:ext uri="{FF2B5EF4-FFF2-40B4-BE49-F238E27FC236}">
                <a16:creationId xmlns:a16="http://schemas.microsoft.com/office/drawing/2014/main" id="{93581F77-A62D-4DE4-9546-2FA960962CC1}"/>
              </a:ext>
            </a:extLst>
          </p:cNvPr>
          <p:cNvPicPr>
            <a:picLocks noChangeAspect="1"/>
          </p:cNvPicPr>
          <p:nvPr/>
        </p:nvPicPr>
        <p:blipFill>
          <a:blip r:embed="rId8"/>
          <a:stretch>
            <a:fillRect/>
          </a:stretch>
        </p:blipFill>
        <p:spPr>
          <a:xfrm>
            <a:off x="9229725" y="1494530"/>
            <a:ext cx="2654459" cy="1216627"/>
          </a:xfrm>
          <a:prstGeom prst="rect">
            <a:avLst/>
          </a:prstGeom>
        </p:spPr>
      </p:pic>
      <p:pic>
        <p:nvPicPr>
          <p:cNvPr id="13" name="Picture 12">
            <a:extLst>
              <a:ext uri="{FF2B5EF4-FFF2-40B4-BE49-F238E27FC236}">
                <a16:creationId xmlns:a16="http://schemas.microsoft.com/office/drawing/2014/main" id="{D2D2178C-E097-4F63-AE35-2E528466B1C5}"/>
              </a:ext>
            </a:extLst>
          </p:cNvPr>
          <p:cNvPicPr>
            <a:picLocks noChangeAspect="1"/>
          </p:cNvPicPr>
          <p:nvPr/>
        </p:nvPicPr>
        <p:blipFill>
          <a:blip r:embed="rId9"/>
          <a:stretch>
            <a:fillRect/>
          </a:stretch>
        </p:blipFill>
        <p:spPr>
          <a:xfrm>
            <a:off x="9395622" y="3704564"/>
            <a:ext cx="2488562" cy="1885805"/>
          </a:xfrm>
          <a:prstGeom prst="rect">
            <a:avLst/>
          </a:prstGeom>
        </p:spPr>
      </p:pic>
      <p:sp>
        <p:nvSpPr>
          <p:cNvPr id="14" name="Rectangular Callout 9">
            <a:extLst>
              <a:ext uri="{FF2B5EF4-FFF2-40B4-BE49-F238E27FC236}">
                <a16:creationId xmlns:a16="http://schemas.microsoft.com/office/drawing/2014/main" id="{0CB81577-AE37-4F3A-8F40-89AE5DAFBFBA}"/>
              </a:ext>
            </a:extLst>
          </p:cNvPr>
          <p:cNvSpPr/>
          <p:nvPr/>
        </p:nvSpPr>
        <p:spPr>
          <a:xfrm>
            <a:off x="1267707" y="894215"/>
            <a:ext cx="1503162" cy="398766"/>
          </a:xfrm>
          <a:prstGeom prst="wedgeRectCallout">
            <a:avLst>
              <a:gd name="adj1" fmla="val -21679"/>
              <a:gd name="adj2" fmla="val 255861"/>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Index (web content)</a:t>
            </a:r>
          </a:p>
        </p:txBody>
      </p:sp>
      <p:sp>
        <p:nvSpPr>
          <p:cNvPr id="15" name="TextBox 14">
            <a:extLst>
              <a:ext uri="{FF2B5EF4-FFF2-40B4-BE49-F238E27FC236}">
                <a16:creationId xmlns:a16="http://schemas.microsoft.com/office/drawing/2014/main" id="{56239522-62AE-47EB-AE7B-5EE4C1A9888F}"/>
              </a:ext>
            </a:extLst>
          </p:cNvPr>
          <p:cNvSpPr txBox="1"/>
          <p:nvPr/>
        </p:nvSpPr>
        <p:spPr>
          <a:xfrm>
            <a:off x="1393991" y="113885"/>
            <a:ext cx="1223625" cy="430887"/>
          </a:xfrm>
          <a:prstGeom prst="rect">
            <a:avLst/>
          </a:prstGeom>
          <a:solidFill>
            <a:srgbClr val="FFCC99"/>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1100" b="1" dirty="0"/>
              <a:t>This is all on a single web page</a:t>
            </a:r>
          </a:p>
        </p:txBody>
      </p:sp>
      <p:sp>
        <p:nvSpPr>
          <p:cNvPr id="16" name="Rectangular Callout 9">
            <a:extLst>
              <a:ext uri="{FF2B5EF4-FFF2-40B4-BE49-F238E27FC236}">
                <a16:creationId xmlns:a16="http://schemas.microsoft.com/office/drawing/2014/main" id="{87406373-9146-46A7-BF84-7A862FA16DBB}"/>
              </a:ext>
            </a:extLst>
          </p:cNvPr>
          <p:cNvSpPr/>
          <p:nvPr/>
        </p:nvSpPr>
        <p:spPr>
          <a:xfrm>
            <a:off x="2054768" y="2217372"/>
            <a:ext cx="1503162" cy="398766"/>
          </a:xfrm>
          <a:prstGeom prst="wedgeRectCallout">
            <a:avLst>
              <a:gd name="adj1" fmla="val -21679"/>
              <a:gd name="adj2" fmla="val 255861"/>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Schedule (graphic)</a:t>
            </a:r>
          </a:p>
        </p:txBody>
      </p:sp>
      <p:sp>
        <p:nvSpPr>
          <p:cNvPr id="17" name="Rectangular Callout 9">
            <a:extLst>
              <a:ext uri="{FF2B5EF4-FFF2-40B4-BE49-F238E27FC236}">
                <a16:creationId xmlns:a16="http://schemas.microsoft.com/office/drawing/2014/main" id="{2BF695E6-AAF3-4C9F-BFA5-0311F794CC4D}"/>
              </a:ext>
            </a:extLst>
          </p:cNvPr>
          <p:cNvSpPr/>
          <p:nvPr/>
        </p:nvSpPr>
        <p:spPr>
          <a:xfrm>
            <a:off x="2223716" y="4130953"/>
            <a:ext cx="1503162" cy="398766"/>
          </a:xfrm>
          <a:prstGeom prst="wedgeRectCallout">
            <a:avLst>
              <a:gd name="adj1" fmla="val -21679"/>
              <a:gd name="adj2" fmla="val 255861"/>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Agendas</a:t>
            </a:r>
          </a:p>
        </p:txBody>
      </p:sp>
      <p:sp>
        <p:nvSpPr>
          <p:cNvPr id="18" name="Rectangular Callout 9">
            <a:extLst>
              <a:ext uri="{FF2B5EF4-FFF2-40B4-BE49-F238E27FC236}">
                <a16:creationId xmlns:a16="http://schemas.microsoft.com/office/drawing/2014/main" id="{EB5D0CDE-BF13-48E3-A997-318ADF7C3180}"/>
              </a:ext>
            </a:extLst>
          </p:cNvPr>
          <p:cNvSpPr/>
          <p:nvPr/>
        </p:nvSpPr>
        <p:spPr>
          <a:xfrm>
            <a:off x="2223716" y="4098537"/>
            <a:ext cx="1503162" cy="398766"/>
          </a:xfrm>
          <a:prstGeom prst="wedgeRectCallout">
            <a:avLst>
              <a:gd name="adj1" fmla="val 76539"/>
              <a:gd name="adj2" fmla="val -606430"/>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Agendas</a:t>
            </a:r>
          </a:p>
        </p:txBody>
      </p:sp>
      <p:sp>
        <p:nvSpPr>
          <p:cNvPr id="19" name="Rectangular Callout 9">
            <a:extLst>
              <a:ext uri="{FF2B5EF4-FFF2-40B4-BE49-F238E27FC236}">
                <a16:creationId xmlns:a16="http://schemas.microsoft.com/office/drawing/2014/main" id="{C7371918-D700-4231-9B4E-14B41955EAE0}"/>
              </a:ext>
            </a:extLst>
          </p:cNvPr>
          <p:cNvSpPr/>
          <p:nvPr/>
        </p:nvSpPr>
        <p:spPr>
          <a:xfrm>
            <a:off x="2220477" y="4119090"/>
            <a:ext cx="1503162" cy="398766"/>
          </a:xfrm>
          <a:prstGeom prst="wedgeRectCallout">
            <a:avLst>
              <a:gd name="adj1" fmla="val 87311"/>
              <a:gd name="adj2" fmla="val -219474"/>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Agendas (data)</a:t>
            </a:r>
          </a:p>
        </p:txBody>
      </p:sp>
      <p:sp>
        <p:nvSpPr>
          <p:cNvPr id="20" name="Rectangular Callout 9">
            <a:extLst>
              <a:ext uri="{FF2B5EF4-FFF2-40B4-BE49-F238E27FC236}">
                <a16:creationId xmlns:a16="http://schemas.microsoft.com/office/drawing/2014/main" id="{D8527696-9A44-4F3E-A306-5960ECC38257}"/>
              </a:ext>
            </a:extLst>
          </p:cNvPr>
          <p:cNvSpPr/>
          <p:nvPr/>
        </p:nvSpPr>
        <p:spPr>
          <a:xfrm>
            <a:off x="2770869" y="6102994"/>
            <a:ext cx="1503162" cy="398766"/>
          </a:xfrm>
          <a:prstGeom prst="wedgeRectCallout">
            <a:avLst>
              <a:gd name="adj1" fmla="val 87311"/>
              <a:gd name="adj2" fmla="val -219474"/>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Entry and Exit Criteria (data)</a:t>
            </a:r>
          </a:p>
        </p:txBody>
      </p:sp>
      <p:sp>
        <p:nvSpPr>
          <p:cNvPr id="21" name="Rectangular Callout 9">
            <a:extLst>
              <a:ext uri="{FF2B5EF4-FFF2-40B4-BE49-F238E27FC236}">
                <a16:creationId xmlns:a16="http://schemas.microsoft.com/office/drawing/2014/main" id="{432408C6-364F-43D4-ADA4-826E0938C7F7}"/>
              </a:ext>
            </a:extLst>
          </p:cNvPr>
          <p:cNvSpPr/>
          <p:nvPr/>
        </p:nvSpPr>
        <p:spPr>
          <a:xfrm>
            <a:off x="5015211" y="2341200"/>
            <a:ext cx="1503162" cy="398766"/>
          </a:xfrm>
          <a:prstGeom prst="wedgeRectCallout">
            <a:avLst>
              <a:gd name="adj1" fmla="val 87311"/>
              <a:gd name="adj2" fmla="val -219474"/>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Products for review  (total of 70) (data)</a:t>
            </a:r>
          </a:p>
        </p:txBody>
      </p:sp>
      <p:sp>
        <p:nvSpPr>
          <p:cNvPr id="22" name="Rectangular Callout 9">
            <a:extLst>
              <a:ext uri="{FF2B5EF4-FFF2-40B4-BE49-F238E27FC236}">
                <a16:creationId xmlns:a16="http://schemas.microsoft.com/office/drawing/2014/main" id="{9CF0F4D7-46F9-4FE6-ADA5-92325FEEB221}"/>
              </a:ext>
            </a:extLst>
          </p:cNvPr>
          <p:cNvSpPr/>
          <p:nvPr/>
        </p:nvSpPr>
        <p:spPr>
          <a:xfrm>
            <a:off x="6708936" y="3931570"/>
            <a:ext cx="1503162" cy="398766"/>
          </a:xfrm>
          <a:prstGeom prst="wedgeRectCallout">
            <a:avLst>
              <a:gd name="adj1" fmla="val 3033"/>
              <a:gd name="adj2" fmla="val -150204"/>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List of Open Work (data)</a:t>
            </a:r>
          </a:p>
        </p:txBody>
      </p:sp>
      <p:sp>
        <p:nvSpPr>
          <p:cNvPr id="23" name="Rectangular Callout 9">
            <a:extLst>
              <a:ext uri="{FF2B5EF4-FFF2-40B4-BE49-F238E27FC236}">
                <a16:creationId xmlns:a16="http://schemas.microsoft.com/office/drawing/2014/main" id="{647E6E16-DDC4-46A3-A79A-8406D32BCCFF}"/>
              </a:ext>
            </a:extLst>
          </p:cNvPr>
          <p:cNvSpPr/>
          <p:nvPr/>
        </p:nvSpPr>
        <p:spPr>
          <a:xfrm>
            <a:off x="6708936" y="5759229"/>
            <a:ext cx="1604640" cy="543148"/>
          </a:xfrm>
          <a:prstGeom prst="wedgeRectCallout">
            <a:avLst>
              <a:gd name="adj1" fmla="val 3033"/>
              <a:gd name="adj2" fmla="val -150204"/>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 Board Membership (web content)</a:t>
            </a:r>
          </a:p>
        </p:txBody>
      </p:sp>
      <p:sp>
        <p:nvSpPr>
          <p:cNvPr id="24" name="Rectangular Callout 9">
            <a:extLst>
              <a:ext uri="{FF2B5EF4-FFF2-40B4-BE49-F238E27FC236}">
                <a16:creationId xmlns:a16="http://schemas.microsoft.com/office/drawing/2014/main" id="{1535DA06-5AED-4A61-8BED-D2747EEAEB98}"/>
              </a:ext>
            </a:extLst>
          </p:cNvPr>
          <p:cNvSpPr/>
          <p:nvPr/>
        </p:nvSpPr>
        <p:spPr>
          <a:xfrm>
            <a:off x="9888322" y="2682810"/>
            <a:ext cx="1503162" cy="398766"/>
          </a:xfrm>
          <a:prstGeom prst="wedgeRectCallout">
            <a:avLst>
              <a:gd name="adj1" fmla="val 3033"/>
              <a:gd name="adj2" fmla="val -150204"/>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Review Comments Database (data)</a:t>
            </a:r>
          </a:p>
        </p:txBody>
      </p:sp>
      <p:sp>
        <p:nvSpPr>
          <p:cNvPr id="25" name="Rectangular Callout 9">
            <a:extLst>
              <a:ext uri="{FF2B5EF4-FFF2-40B4-BE49-F238E27FC236}">
                <a16:creationId xmlns:a16="http://schemas.microsoft.com/office/drawing/2014/main" id="{19D5F293-07A3-4F3F-A4F8-44FCF0172882}"/>
              </a:ext>
            </a:extLst>
          </p:cNvPr>
          <p:cNvSpPr/>
          <p:nvPr/>
        </p:nvSpPr>
        <p:spPr>
          <a:xfrm>
            <a:off x="9700456" y="5768754"/>
            <a:ext cx="1503162" cy="642048"/>
          </a:xfrm>
          <a:prstGeom prst="wedgeRectCallout">
            <a:avLst>
              <a:gd name="adj1" fmla="val 3033"/>
              <a:gd name="adj2" fmla="val -150204"/>
            </a:avLst>
          </a:prstGeom>
          <a:solidFill>
            <a:schemeClr val="accent3">
              <a:lumMod val="40000"/>
              <a:lumOff val="60000"/>
            </a:schemeClr>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Assessments – Project Team and Review Board (data)</a:t>
            </a:r>
          </a:p>
        </p:txBody>
      </p:sp>
      <p:sp>
        <p:nvSpPr>
          <p:cNvPr id="26" name="Slide Number Placeholder 25"/>
          <p:cNvSpPr>
            <a:spLocks noGrp="1"/>
          </p:cNvSpPr>
          <p:nvPr>
            <p:ph type="sldNum" sz="quarter" idx="4"/>
          </p:nvPr>
        </p:nvSpPr>
        <p:spPr/>
        <p:txBody>
          <a:bodyPr/>
          <a:lstStyle/>
          <a:p>
            <a:pPr algn="r"/>
            <a:fld id="{BAC68631-49B9-46F1-A148-37BD30A9C690}" type="slidenum">
              <a:rPr lang="en-US" smtClean="0"/>
              <a:pPr algn="r"/>
              <a:t>23</a:t>
            </a:fld>
            <a:endParaRPr lang="en-US" dirty="0"/>
          </a:p>
        </p:txBody>
      </p:sp>
      <p:pic>
        <p:nvPicPr>
          <p:cNvPr id="27" name="Picture 26">
            <a:extLst>
              <a:ext uri="{FF2B5EF4-FFF2-40B4-BE49-F238E27FC236}">
                <a16:creationId xmlns:a16="http://schemas.microsoft.com/office/drawing/2014/main" id="{87FAEF0E-08A2-4F8B-A281-3E952303F1DF}"/>
              </a:ext>
            </a:extLst>
          </p:cNvPr>
          <p:cNvPicPr>
            <a:picLocks noChangeAspect="1"/>
          </p:cNvPicPr>
          <p:nvPr/>
        </p:nvPicPr>
        <p:blipFill>
          <a:blip r:embed="rId10"/>
          <a:stretch>
            <a:fillRect/>
          </a:stretch>
        </p:blipFill>
        <p:spPr>
          <a:xfrm>
            <a:off x="8940120" y="-204795"/>
            <a:ext cx="2289043" cy="732786"/>
          </a:xfrm>
          <a:prstGeom prst="rect">
            <a:avLst/>
          </a:prstGeom>
        </p:spPr>
      </p:pic>
      <p:sp>
        <p:nvSpPr>
          <p:cNvPr id="3" name="Rectangle 2">
            <a:extLst>
              <a:ext uri="{FF2B5EF4-FFF2-40B4-BE49-F238E27FC236}">
                <a16:creationId xmlns:a16="http://schemas.microsoft.com/office/drawing/2014/main" id="{D7C1236B-7D37-485D-911F-894522DD07B6}"/>
              </a:ext>
            </a:extLst>
          </p:cNvPr>
          <p:cNvSpPr/>
          <p:nvPr/>
        </p:nvSpPr>
        <p:spPr>
          <a:xfrm>
            <a:off x="10008524" y="0"/>
            <a:ext cx="698269" cy="340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875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4386E705-9E71-4FEA-A998-90A0D55CFFF8}"/>
              </a:ext>
            </a:extLst>
          </p:cNvPr>
          <p:cNvSpPr/>
          <p:nvPr/>
        </p:nvSpPr>
        <p:spPr>
          <a:xfrm>
            <a:off x="58411" y="932689"/>
            <a:ext cx="8860398" cy="568360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Systems Engineering Data</a:t>
            </a:r>
          </a:p>
        </p:txBody>
      </p:sp>
      <p:sp>
        <p:nvSpPr>
          <p:cNvPr id="17" name="Rectangle 16">
            <a:extLst>
              <a:ext uri="{FF2B5EF4-FFF2-40B4-BE49-F238E27FC236}">
                <a16:creationId xmlns:a16="http://schemas.microsoft.com/office/drawing/2014/main" id="{B81D4187-05EF-4C1C-A96B-2C049C3827E1}"/>
              </a:ext>
            </a:extLst>
          </p:cNvPr>
          <p:cNvSpPr/>
          <p:nvPr/>
        </p:nvSpPr>
        <p:spPr>
          <a:xfrm>
            <a:off x="9734851" y="1057709"/>
            <a:ext cx="2471928" cy="55856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solidFill>
              </a:rPr>
              <a:t>PM Data</a:t>
            </a:r>
          </a:p>
        </p:txBody>
      </p:sp>
      <p:sp>
        <p:nvSpPr>
          <p:cNvPr id="2" name="Title 1">
            <a:extLst>
              <a:ext uri="{FF2B5EF4-FFF2-40B4-BE49-F238E27FC236}">
                <a16:creationId xmlns:a16="http://schemas.microsoft.com/office/drawing/2014/main" id="{7BFD7EA9-B0D2-4885-91B1-6B976851BA82}"/>
              </a:ext>
            </a:extLst>
          </p:cNvPr>
          <p:cNvSpPr>
            <a:spLocks noGrp="1"/>
          </p:cNvSpPr>
          <p:nvPr>
            <p:ph type="title"/>
          </p:nvPr>
        </p:nvSpPr>
        <p:spPr>
          <a:xfrm>
            <a:off x="1020932" y="70082"/>
            <a:ext cx="10173810" cy="714853"/>
          </a:xfrm>
        </p:spPr>
        <p:txBody>
          <a:bodyPr>
            <a:normAutofit/>
          </a:bodyPr>
          <a:lstStyle/>
          <a:p>
            <a:r>
              <a:rPr lang="en-US" dirty="0"/>
              <a:t>Data Elements used in Verification Planning and Closure</a:t>
            </a:r>
          </a:p>
        </p:txBody>
      </p:sp>
      <p:sp>
        <p:nvSpPr>
          <p:cNvPr id="171" name="Rectangle 170">
            <a:extLst>
              <a:ext uri="{FF2B5EF4-FFF2-40B4-BE49-F238E27FC236}">
                <a16:creationId xmlns:a16="http://schemas.microsoft.com/office/drawing/2014/main" id="{11F8321E-5110-4F79-8FA2-587ADB07D503}"/>
              </a:ext>
            </a:extLst>
          </p:cNvPr>
          <p:cNvSpPr/>
          <p:nvPr/>
        </p:nvSpPr>
        <p:spPr>
          <a:xfrm>
            <a:off x="3710498" y="2813333"/>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Requirements (L3/L4)</a:t>
            </a:r>
          </a:p>
        </p:txBody>
      </p:sp>
      <p:sp>
        <p:nvSpPr>
          <p:cNvPr id="172" name="Rectangle 171">
            <a:extLst>
              <a:ext uri="{FF2B5EF4-FFF2-40B4-BE49-F238E27FC236}">
                <a16:creationId xmlns:a16="http://schemas.microsoft.com/office/drawing/2014/main" id="{59E018D1-2F19-44E3-9154-5F3066E9D327}"/>
              </a:ext>
            </a:extLst>
          </p:cNvPr>
          <p:cNvSpPr/>
          <p:nvPr/>
        </p:nvSpPr>
        <p:spPr>
          <a:xfrm>
            <a:off x="3864634" y="1752836"/>
            <a:ext cx="1356590" cy="714853"/>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RVTM</a:t>
            </a:r>
          </a:p>
          <a:p>
            <a:pPr algn="ctr"/>
            <a:r>
              <a:rPr lang="en-US" sz="1200" dirty="0">
                <a:solidFill>
                  <a:schemeClr val="tx1"/>
                </a:solidFill>
              </a:rPr>
              <a:t>(L2 Requirements, Verification Tracking</a:t>
            </a:r>
          </a:p>
        </p:txBody>
      </p:sp>
      <p:cxnSp>
        <p:nvCxnSpPr>
          <p:cNvPr id="174" name="Straight Arrow Connector 173">
            <a:extLst>
              <a:ext uri="{FF2B5EF4-FFF2-40B4-BE49-F238E27FC236}">
                <a16:creationId xmlns:a16="http://schemas.microsoft.com/office/drawing/2014/main" id="{0D896BE2-2D4D-45D7-95AF-D7BF8A4D20DB}"/>
              </a:ext>
            </a:extLst>
          </p:cNvPr>
          <p:cNvCxnSpPr>
            <a:cxnSpLocks/>
            <a:stCxn id="172" idx="2"/>
            <a:endCxn id="171" idx="0"/>
          </p:cNvCxnSpPr>
          <p:nvPr/>
        </p:nvCxnSpPr>
        <p:spPr>
          <a:xfrm flipH="1">
            <a:off x="4388793" y="2467689"/>
            <a:ext cx="154136" cy="345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7CFCED2D-07AE-4F00-AA35-232D419DCB23}"/>
              </a:ext>
            </a:extLst>
          </p:cNvPr>
          <p:cNvSpPr txBox="1"/>
          <p:nvPr/>
        </p:nvSpPr>
        <p:spPr>
          <a:xfrm>
            <a:off x="3675887" y="2570682"/>
            <a:ext cx="939681" cy="230832"/>
          </a:xfrm>
          <a:prstGeom prst="rect">
            <a:avLst/>
          </a:prstGeom>
          <a:noFill/>
        </p:spPr>
        <p:txBody>
          <a:bodyPr wrap="none" rtlCol="0">
            <a:spAutoFit/>
          </a:bodyPr>
          <a:lstStyle/>
          <a:p>
            <a:r>
              <a:rPr lang="en-US" sz="900" i="1" dirty="0"/>
              <a:t>Implemented by</a:t>
            </a:r>
          </a:p>
        </p:txBody>
      </p:sp>
      <p:sp>
        <p:nvSpPr>
          <p:cNvPr id="178" name="Rectangle 177">
            <a:extLst>
              <a:ext uri="{FF2B5EF4-FFF2-40B4-BE49-F238E27FC236}">
                <a16:creationId xmlns:a16="http://schemas.microsoft.com/office/drawing/2014/main" id="{C246DD31-2CE9-40EB-B77F-A54A89D493BA}"/>
              </a:ext>
            </a:extLst>
          </p:cNvPr>
          <p:cNvSpPr/>
          <p:nvPr/>
        </p:nvSpPr>
        <p:spPr>
          <a:xfrm>
            <a:off x="5936095" y="2501660"/>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Verification Requirements</a:t>
            </a:r>
          </a:p>
        </p:txBody>
      </p:sp>
      <p:sp>
        <p:nvSpPr>
          <p:cNvPr id="179" name="Rectangle 178">
            <a:extLst>
              <a:ext uri="{FF2B5EF4-FFF2-40B4-BE49-F238E27FC236}">
                <a16:creationId xmlns:a16="http://schemas.microsoft.com/office/drawing/2014/main" id="{C8D5FFCD-797E-4CE1-B671-52628677AEE8}"/>
              </a:ext>
            </a:extLst>
          </p:cNvPr>
          <p:cNvSpPr/>
          <p:nvPr/>
        </p:nvSpPr>
        <p:spPr>
          <a:xfrm>
            <a:off x="5936095" y="3254582"/>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Test/Verification Activity</a:t>
            </a:r>
          </a:p>
        </p:txBody>
      </p:sp>
      <p:sp>
        <p:nvSpPr>
          <p:cNvPr id="185" name="Rectangle 184">
            <a:extLst>
              <a:ext uri="{FF2B5EF4-FFF2-40B4-BE49-F238E27FC236}">
                <a16:creationId xmlns:a16="http://schemas.microsoft.com/office/drawing/2014/main" id="{2E3C788A-B227-49BE-8AF8-65008FD03E92}"/>
              </a:ext>
            </a:extLst>
          </p:cNvPr>
          <p:cNvSpPr/>
          <p:nvPr/>
        </p:nvSpPr>
        <p:spPr>
          <a:xfrm>
            <a:off x="942362" y="2500040"/>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Functions</a:t>
            </a:r>
          </a:p>
        </p:txBody>
      </p:sp>
      <p:sp>
        <p:nvSpPr>
          <p:cNvPr id="186" name="Rectangle 185">
            <a:extLst>
              <a:ext uri="{FF2B5EF4-FFF2-40B4-BE49-F238E27FC236}">
                <a16:creationId xmlns:a16="http://schemas.microsoft.com/office/drawing/2014/main" id="{8428D8DA-7A99-449A-8805-33DAC0530DFD}"/>
              </a:ext>
            </a:extLst>
          </p:cNvPr>
          <p:cNvSpPr/>
          <p:nvPr/>
        </p:nvSpPr>
        <p:spPr>
          <a:xfrm>
            <a:off x="926133" y="2964375"/>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Interfaces</a:t>
            </a:r>
          </a:p>
        </p:txBody>
      </p:sp>
      <p:cxnSp>
        <p:nvCxnSpPr>
          <p:cNvPr id="187" name="Straight Arrow Connector 186">
            <a:extLst>
              <a:ext uri="{FF2B5EF4-FFF2-40B4-BE49-F238E27FC236}">
                <a16:creationId xmlns:a16="http://schemas.microsoft.com/office/drawing/2014/main" id="{A9EF9A41-EA3E-4778-BCC1-265CDA2A87AD}"/>
              </a:ext>
            </a:extLst>
          </p:cNvPr>
          <p:cNvCxnSpPr>
            <a:cxnSpLocks/>
            <a:stCxn id="185" idx="3"/>
            <a:endCxn id="171" idx="1"/>
          </p:cNvCxnSpPr>
          <p:nvPr/>
        </p:nvCxnSpPr>
        <p:spPr>
          <a:xfrm>
            <a:off x="2298952" y="2675674"/>
            <a:ext cx="1411546" cy="31329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6">
            <a:extLst>
              <a:ext uri="{FF2B5EF4-FFF2-40B4-BE49-F238E27FC236}">
                <a16:creationId xmlns:a16="http://schemas.microsoft.com/office/drawing/2014/main" id="{C9952B38-616D-4A94-9A6C-04E35CE73911}"/>
              </a:ext>
            </a:extLst>
          </p:cNvPr>
          <p:cNvCxnSpPr>
            <a:cxnSpLocks/>
            <a:stCxn id="186" idx="3"/>
            <a:endCxn id="171" idx="1"/>
          </p:cNvCxnSpPr>
          <p:nvPr/>
        </p:nvCxnSpPr>
        <p:spPr>
          <a:xfrm flipV="1">
            <a:off x="2282723" y="2988967"/>
            <a:ext cx="1427775" cy="1510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BEBC5E36-FFAE-47B0-9555-E1263F1132D0}"/>
              </a:ext>
            </a:extLst>
          </p:cNvPr>
          <p:cNvSpPr txBox="1"/>
          <p:nvPr/>
        </p:nvSpPr>
        <p:spPr>
          <a:xfrm>
            <a:off x="2322156" y="2953744"/>
            <a:ext cx="739305" cy="230832"/>
          </a:xfrm>
          <a:prstGeom prst="rect">
            <a:avLst/>
          </a:prstGeom>
          <a:noFill/>
        </p:spPr>
        <p:txBody>
          <a:bodyPr wrap="none" rtlCol="0">
            <a:spAutoFit/>
          </a:bodyPr>
          <a:lstStyle/>
          <a:p>
            <a:r>
              <a:rPr lang="en-US" sz="900" i="1" dirty="0"/>
              <a:t>Specified by</a:t>
            </a:r>
          </a:p>
        </p:txBody>
      </p:sp>
      <p:sp>
        <p:nvSpPr>
          <p:cNvPr id="194" name="Rectangle 193">
            <a:extLst>
              <a:ext uri="{FF2B5EF4-FFF2-40B4-BE49-F238E27FC236}">
                <a16:creationId xmlns:a16="http://schemas.microsoft.com/office/drawing/2014/main" id="{E5565E21-09B8-459A-B15E-86F6F7B58AD3}"/>
              </a:ext>
            </a:extLst>
          </p:cNvPr>
          <p:cNvSpPr/>
          <p:nvPr/>
        </p:nvSpPr>
        <p:spPr>
          <a:xfrm>
            <a:off x="905298" y="3409378"/>
            <a:ext cx="1356590"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Master Equipment List</a:t>
            </a:r>
          </a:p>
        </p:txBody>
      </p:sp>
      <p:cxnSp>
        <p:nvCxnSpPr>
          <p:cNvPr id="195" name="Straight Arrow Connector 186">
            <a:extLst>
              <a:ext uri="{FF2B5EF4-FFF2-40B4-BE49-F238E27FC236}">
                <a16:creationId xmlns:a16="http://schemas.microsoft.com/office/drawing/2014/main" id="{050E29DB-563A-4B2E-B144-E523B5DCA8DF}"/>
              </a:ext>
            </a:extLst>
          </p:cNvPr>
          <p:cNvCxnSpPr>
            <a:cxnSpLocks/>
            <a:stCxn id="194" idx="3"/>
            <a:endCxn id="171" idx="1"/>
          </p:cNvCxnSpPr>
          <p:nvPr/>
        </p:nvCxnSpPr>
        <p:spPr>
          <a:xfrm flipV="1">
            <a:off x="2261888" y="2988967"/>
            <a:ext cx="1448610" cy="59604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186">
            <a:extLst>
              <a:ext uri="{FF2B5EF4-FFF2-40B4-BE49-F238E27FC236}">
                <a16:creationId xmlns:a16="http://schemas.microsoft.com/office/drawing/2014/main" id="{C084A1D0-21E4-4211-9FD4-A42E2AE71064}"/>
              </a:ext>
            </a:extLst>
          </p:cNvPr>
          <p:cNvCxnSpPr>
            <a:cxnSpLocks/>
            <a:stCxn id="194" idx="2"/>
            <a:endCxn id="185" idx="1"/>
          </p:cNvCxnSpPr>
          <p:nvPr/>
        </p:nvCxnSpPr>
        <p:spPr>
          <a:xfrm rot="5400000" flipH="1">
            <a:off x="720492" y="2897545"/>
            <a:ext cx="1084972" cy="641231"/>
          </a:xfrm>
          <a:prstGeom prst="curvedConnector4">
            <a:avLst>
              <a:gd name="adj1" fmla="val -21070"/>
              <a:gd name="adj2" fmla="val 141430"/>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6BB79C60-EB9E-4903-A414-7FAD41AA83E6}"/>
              </a:ext>
            </a:extLst>
          </p:cNvPr>
          <p:cNvSpPr txBox="1"/>
          <p:nvPr/>
        </p:nvSpPr>
        <p:spPr>
          <a:xfrm>
            <a:off x="86385" y="3402444"/>
            <a:ext cx="609462" cy="230832"/>
          </a:xfrm>
          <a:prstGeom prst="rect">
            <a:avLst/>
          </a:prstGeom>
          <a:noFill/>
        </p:spPr>
        <p:txBody>
          <a:bodyPr wrap="none" rtlCol="0">
            <a:spAutoFit/>
          </a:bodyPr>
          <a:lstStyle/>
          <a:p>
            <a:r>
              <a:rPr lang="en-US" sz="900" i="1" dirty="0"/>
              <a:t>Performs</a:t>
            </a:r>
          </a:p>
        </p:txBody>
      </p:sp>
      <p:sp>
        <p:nvSpPr>
          <p:cNvPr id="21" name="TextBox 20">
            <a:extLst>
              <a:ext uri="{FF2B5EF4-FFF2-40B4-BE49-F238E27FC236}">
                <a16:creationId xmlns:a16="http://schemas.microsoft.com/office/drawing/2014/main" id="{CF175136-F4E1-45EB-944E-5778119E2730}"/>
              </a:ext>
            </a:extLst>
          </p:cNvPr>
          <p:cNvSpPr txBox="1"/>
          <p:nvPr/>
        </p:nvSpPr>
        <p:spPr>
          <a:xfrm>
            <a:off x="6614390" y="2887547"/>
            <a:ext cx="939681" cy="230832"/>
          </a:xfrm>
          <a:prstGeom prst="rect">
            <a:avLst/>
          </a:prstGeom>
          <a:noFill/>
        </p:spPr>
        <p:txBody>
          <a:bodyPr wrap="none" rtlCol="0">
            <a:spAutoFit/>
          </a:bodyPr>
          <a:lstStyle/>
          <a:p>
            <a:r>
              <a:rPr lang="en-US" sz="900" i="1" dirty="0"/>
              <a:t>Implemented by</a:t>
            </a:r>
          </a:p>
        </p:txBody>
      </p:sp>
      <p:cxnSp>
        <p:nvCxnSpPr>
          <p:cNvPr id="22" name="Straight Arrow Connector 21">
            <a:extLst>
              <a:ext uri="{FF2B5EF4-FFF2-40B4-BE49-F238E27FC236}">
                <a16:creationId xmlns:a16="http://schemas.microsoft.com/office/drawing/2014/main" id="{008E112C-B300-4F7F-AA33-A8A69EE76231}"/>
              </a:ext>
            </a:extLst>
          </p:cNvPr>
          <p:cNvCxnSpPr>
            <a:cxnSpLocks/>
            <a:stCxn id="178" idx="2"/>
            <a:endCxn id="179" idx="0"/>
          </p:cNvCxnSpPr>
          <p:nvPr/>
        </p:nvCxnSpPr>
        <p:spPr>
          <a:xfrm>
            <a:off x="6614390" y="2852928"/>
            <a:ext cx="0" cy="401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3E30D11-AA03-4BC6-B780-6ACF06DD2112}"/>
              </a:ext>
            </a:extLst>
          </p:cNvPr>
          <p:cNvSpPr/>
          <p:nvPr/>
        </p:nvSpPr>
        <p:spPr>
          <a:xfrm>
            <a:off x="3001288" y="4110289"/>
            <a:ext cx="1053545"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TBX</a:t>
            </a:r>
          </a:p>
        </p:txBody>
      </p:sp>
      <p:sp>
        <p:nvSpPr>
          <p:cNvPr id="39" name="TextBox 38">
            <a:extLst>
              <a:ext uri="{FF2B5EF4-FFF2-40B4-BE49-F238E27FC236}">
                <a16:creationId xmlns:a16="http://schemas.microsoft.com/office/drawing/2014/main" id="{CAD25AD2-F437-4A35-A637-888CAE61394B}"/>
              </a:ext>
            </a:extLst>
          </p:cNvPr>
          <p:cNvSpPr txBox="1"/>
          <p:nvPr/>
        </p:nvSpPr>
        <p:spPr>
          <a:xfrm>
            <a:off x="4563717" y="3909314"/>
            <a:ext cx="710451" cy="230832"/>
          </a:xfrm>
          <a:prstGeom prst="rect">
            <a:avLst/>
          </a:prstGeom>
          <a:noFill/>
        </p:spPr>
        <p:txBody>
          <a:bodyPr wrap="none" rtlCol="0">
            <a:spAutoFit/>
          </a:bodyPr>
          <a:lstStyle/>
          <a:p>
            <a:r>
              <a:rPr lang="en-US" sz="900" i="1" dirty="0"/>
              <a:t>Verified by</a:t>
            </a:r>
          </a:p>
        </p:txBody>
      </p:sp>
      <p:cxnSp>
        <p:nvCxnSpPr>
          <p:cNvPr id="40" name="Straight Arrow Connector 186">
            <a:extLst>
              <a:ext uri="{FF2B5EF4-FFF2-40B4-BE49-F238E27FC236}">
                <a16:creationId xmlns:a16="http://schemas.microsoft.com/office/drawing/2014/main" id="{0B9E1CA7-68A7-44DA-A237-CD29EAAF1D34}"/>
              </a:ext>
            </a:extLst>
          </p:cNvPr>
          <p:cNvCxnSpPr>
            <a:cxnSpLocks/>
            <a:stCxn id="171" idx="2"/>
            <a:endCxn id="179" idx="1"/>
          </p:cNvCxnSpPr>
          <p:nvPr/>
        </p:nvCxnSpPr>
        <p:spPr>
          <a:xfrm rot="16200000" flipH="1">
            <a:off x="5029637" y="2523757"/>
            <a:ext cx="265615" cy="154730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186">
            <a:extLst>
              <a:ext uri="{FF2B5EF4-FFF2-40B4-BE49-F238E27FC236}">
                <a16:creationId xmlns:a16="http://schemas.microsoft.com/office/drawing/2014/main" id="{C5223E13-1160-4495-B628-C7FAE8C10BD4}"/>
              </a:ext>
            </a:extLst>
          </p:cNvPr>
          <p:cNvCxnSpPr>
            <a:cxnSpLocks/>
            <a:stCxn id="171" idx="2"/>
            <a:endCxn id="178" idx="1"/>
          </p:cNvCxnSpPr>
          <p:nvPr/>
        </p:nvCxnSpPr>
        <p:spPr>
          <a:xfrm rot="5400000" flipH="1" flipV="1">
            <a:off x="4918790" y="2147297"/>
            <a:ext cx="487307" cy="1547302"/>
          </a:xfrm>
          <a:prstGeom prst="curvedConnector4">
            <a:avLst>
              <a:gd name="adj1" fmla="val -46911"/>
              <a:gd name="adj2" fmla="val 71919"/>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44B48EE-DF4A-4924-9605-B9C9525CD4A3}"/>
              </a:ext>
            </a:extLst>
          </p:cNvPr>
          <p:cNvSpPr/>
          <p:nvPr/>
        </p:nvSpPr>
        <p:spPr>
          <a:xfrm>
            <a:off x="5928094" y="3911277"/>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TPS</a:t>
            </a:r>
          </a:p>
        </p:txBody>
      </p:sp>
      <p:cxnSp>
        <p:nvCxnSpPr>
          <p:cNvPr id="51" name="Straight Arrow Connector 186">
            <a:extLst>
              <a:ext uri="{FF2B5EF4-FFF2-40B4-BE49-F238E27FC236}">
                <a16:creationId xmlns:a16="http://schemas.microsoft.com/office/drawing/2014/main" id="{1D2EE14C-9C9B-4404-9E96-C9C8131B9A2F}"/>
              </a:ext>
            </a:extLst>
          </p:cNvPr>
          <p:cNvCxnSpPr>
            <a:cxnSpLocks/>
            <a:stCxn id="179" idx="2"/>
            <a:endCxn id="50" idx="0"/>
          </p:cNvCxnSpPr>
          <p:nvPr/>
        </p:nvCxnSpPr>
        <p:spPr>
          <a:xfrm rot="5400000">
            <a:off x="6457677" y="3754563"/>
            <a:ext cx="305427" cy="800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F48E5A7-3BD6-4164-B211-ED3D9309FC58}"/>
              </a:ext>
            </a:extLst>
          </p:cNvPr>
          <p:cNvSpPr txBox="1"/>
          <p:nvPr/>
        </p:nvSpPr>
        <p:spPr>
          <a:xfrm>
            <a:off x="6606389" y="3553699"/>
            <a:ext cx="574196" cy="230832"/>
          </a:xfrm>
          <a:prstGeom prst="rect">
            <a:avLst/>
          </a:prstGeom>
          <a:noFill/>
        </p:spPr>
        <p:txBody>
          <a:bodyPr wrap="none" rtlCol="0">
            <a:spAutoFit/>
          </a:bodyPr>
          <a:lstStyle/>
          <a:p>
            <a:r>
              <a:rPr lang="en-US" sz="900" i="1" dirty="0"/>
              <a:t>Employs</a:t>
            </a:r>
          </a:p>
        </p:txBody>
      </p:sp>
      <p:sp>
        <p:nvSpPr>
          <p:cNvPr id="63" name="Rectangle 62">
            <a:extLst>
              <a:ext uri="{FF2B5EF4-FFF2-40B4-BE49-F238E27FC236}">
                <a16:creationId xmlns:a16="http://schemas.microsoft.com/office/drawing/2014/main" id="{ECDBEE94-69ED-45FC-AEDD-CA9AAC05A9B8}"/>
              </a:ext>
            </a:extLst>
          </p:cNvPr>
          <p:cNvSpPr/>
          <p:nvPr/>
        </p:nvSpPr>
        <p:spPr>
          <a:xfrm>
            <a:off x="2584564" y="5361562"/>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Hazards</a:t>
            </a:r>
          </a:p>
        </p:txBody>
      </p:sp>
      <p:cxnSp>
        <p:nvCxnSpPr>
          <p:cNvPr id="64" name="Straight Arrow Connector 63">
            <a:extLst>
              <a:ext uri="{FF2B5EF4-FFF2-40B4-BE49-F238E27FC236}">
                <a16:creationId xmlns:a16="http://schemas.microsoft.com/office/drawing/2014/main" id="{30F066A9-9EC0-4295-AC82-49E351789E4B}"/>
              </a:ext>
            </a:extLst>
          </p:cNvPr>
          <p:cNvCxnSpPr>
            <a:cxnSpLocks/>
          </p:cNvCxnSpPr>
          <p:nvPr/>
        </p:nvCxnSpPr>
        <p:spPr>
          <a:xfrm>
            <a:off x="2667090" y="4937890"/>
            <a:ext cx="248067"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91E0548-1853-4DD7-A8E7-50F753E14EE5}"/>
              </a:ext>
            </a:extLst>
          </p:cNvPr>
          <p:cNvCxnSpPr>
            <a:cxnSpLocks/>
          </p:cNvCxnSpPr>
          <p:nvPr/>
        </p:nvCxnSpPr>
        <p:spPr>
          <a:xfrm flipH="1" flipV="1">
            <a:off x="2915157" y="4937890"/>
            <a:ext cx="251346" cy="423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6F2ABE-E69F-4C54-8877-5370B390CE25}"/>
              </a:ext>
            </a:extLst>
          </p:cNvPr>
          <p:cNvSpPr txBox="1"/>
          <p:nvPr/>
        </p:nvSpPr>
        <p:spPr>
          <a:xfrm>
            <a:off x="3023198" y="4975516"/>
            <a:ext cx="543739" cy="230832"/>
          </a:xfrm>
          <a:prstGeom prst="rect">
            <a:avLst/>
          </a:prstGeom>
          <a:noFill/>
        </p:spPr>
        <p:txBody>
          <a:bodyPr wrap="none" rtlCol="0">
            <a:spAutoFit/>
          </a:bodyPr>
          <a:lstStyle/>
          <a:p>
            <a:pPr algn="ctr"/>
            <a:r>
              <a:rPr lang="en-US" sz="900" i="1" dirty="0"/>
              <a:t>Sources</a:t>
            </a:r>
          </a:p>
        </p:txBody>
      </p:sp>
      <p:sp>
        <p:nvSpPr>
          <p:cNvPr id="67" name="TextBox 66">
            <a:extLst>
              <a:ext uri="{FF2B5EF4-FFF2-40B4-BE49-F238E27FC236}">
                <a16:creationId xmlns:a16="http://schemas.microsoft.com/office/drawing/2014/main" id="{DEC6C283-3187-4E49-9EE8-14F64C2A0F40}"/>
              </a:ext>
            </a:extLst>
          </p:cNvPr>
          <p:cNvSpPr txBox="1"/>
          <p:nvPr/>
        </p:nvSpPr>
        <p:spPr>
          <a:xfrm>
            <a:off x="2161507" y="5053123"/>
            <a:ext cx="628698" cy="230832"/>
          </a:xfrm>
          <a:prstGeom prst="rect">
            <a:avLst/>
          </a:prstGeom>
          <a:noFill/>
        </p:spPr>
        <p:txBody>
          <a:bodyPr wrap="none" rtlCol="0">
            <a:spAutoFit/>
          </a:bodyPr>
          <a:lstStyle/>
          <a:p>
            <a:r>
              <a:rPr lang="en-US" sz="900" i="1" dirty="0"/>
              <a:t>Results in</a:t>
            </a:r>
          </a:p>
        </p:txBody>
      </p:sp>
      <p:sp>
        <p:nvSpPr>
          <p:cNvPr id="68" name="Rectangle 67">
            <a:extLst>
              <a:ext uri="{FF2B5EF4-FFF2-40B4-BE49-F238E27FC236}">
                <a16:creationId xmlns:a16="http://schemas.microsoft.com/office/drawing/2014/main" id="{7D057908-319A-4040-A14F-E0849A4C29BD}"/>
              </a:ext>
            </a:extLst>
          </p:cNvPr>
          <p:cNvSpPr/>
          <p:nvPr/>
        </p:nvSpPr>
        <p:spPr>
          <a:xfrm>
            <a:off x="2591771" y="5981288"/>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Controls</a:t>
            </a:r>
          </a:p>
        </p:txBody>
      </p:sp>
      <p:cxnSp>
        <p:nvCxnSpPr>
          <p:cNvPr id="69" name="Straight Arrow Connector 68">
            <a:extLst>
              <a:ext uri="{FF2B5EF4-FFF2-40B4-BE49-F238E27FC236}">
                <a16:creationId xmlns:a16="http://schemas.microsoft.com/office/drawing/2014/main" id="{14EB3E51-0CB7-403A-A940-920E58E5C8B4}"/>
              </a:ext>
            </a:extLst>
          </p:cNvPr>
          <p:cNvCxnSpPr>
            <a:cxnSpLocks/>
            <a:stCxn id="63" idx="2"/>
            <a:endCxn id="68" idx="0"/>
          </p:cNvCxnSpPr>
          <p:nvPr/>
        </p:nvCxnSpPr>
        <p:spPr>
          <a:xfrm>
            <a:off x="3262859" y="5712830"/>
            <a:ext cx="7207" cy="268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186">
            <a:extLst>
              <a:ext uri="{FF2B5EF4-FFF2-40B4-BE49-F238E27FC236}">
                <a16:creationId xmlns:a16="http://schemas.microsoft.com/office/drawing/2014/main" id="{2B2CBFBC-AF03-4D01-81BD-A604B6F2598D}"/>
              </a:ext>
            </a:extLst>
          </p:cNvPr>
          <p:cNvCxnSpPr>
            <a:cxnSpLocks/>
            <a:stCxn id="68" idx="3"/>
            <a:endCxn id="178" idx="1"/>
          </p:cNvCxnSpPr>
          <p:nvPr/>
        </p:nvCxnSpPr>
        <p:spPr>
          <a:xfrm flipV="1">
            <a:off x="3948361" y="2677294"/>
            <a:ext cx="1987734" cy="347962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756E68A-FE6E-428D-A3B3-22ACEC887F05}"/>
              </a:ext>
            </a:extLst>
          </p:cNvPr>
          <p:cNvSpPr txBox="1"/>
          <p:nvPr/>
        </p:nvSpPr>
        <p:spPr>
          <a:xfrm>
            <a:off x="4260343" y="5981288"/>
            <a:ext cx="710451" cy="230832"/>
          </a:xfrm>
          <a:prstGeom prst="rect">
            <a:avLst/>
          </a:prstGeom>
          <a:noFill/>
        </p:spPr>
        <p:txBody>
          <a:bodyPr wrap="none" rtlCol="0">
            <a:spAutoFit/>
          </a:bodyPr>
          <a:lstStyle/>
          <a:p>
            <a:r>
              <a:rPr lang="en-US" sz="900" i="1" dirty="0"/>
              <a:t>Verified by</a:t>
            </a:r>
          </a:p>
        </p:txBody>
      </p:sp>
      <p:sp>
        <p:nvSpPr>
          <p:cNvPr id="78" name="TextBox 77">
            <a:extLst>
              <a:ext uri="{FF2B5EF4-FFF2-40B4-BE49-F238E27FC236}">
                <a16:creationId xmlns:a16="http://schemas.microsoft.com/office/drawing/2014/main" id="{6363CA27-3A36-4C57-82AB-934CB72E8728}"/>
              </a:ext>
            </a:extLst>
          </p:cNvPr>
          <p:cNvSpPr txBox="1"/>
          <p:nvPr/>
        </p:nvSpPr>
        <p:spPr>
          <a:xfrm>
            <a:off x="3240359" y="5741717"/>
            <a:ext cx="508473" cy="230832"/>
          </a:xfrm>
          <a:prstGeom prst="rect">
            <a:avLst/>
          </a:prstGeom>
          <a:noFill/>
        </p:spPr>
        <p:txBody>
          <a:bodyPr wrap="none" rtlCol="0">
            <a:spAutoFit/>
          </a:bodyPr>
          <a:lstStyle/>
          <a:p>
            <a:pPr algn="ctr"/>
            <a:r>
              <a:rPr lang="en-US" sz="900" i="1" dirty="0"/>
              <a:t>Causes</a:t>
            </a:r>
          </a:p>
        </p:txBody>
      </p:sp>
      <p:cxnSp>
        <p:nvCxnSpPr>
          <p:cNvPr id="79" name="Straight Arrow Connector 186">
            <a:extLst>
              <a:ext uri="{FF2B5EF4-FFF2-40B4-BE49-F238E27FC236}">
                <a16:creationId xmlns:a16="http://schemas.microsoft.com/office/drawing/2014/main" id="{D915090F-A3C7-4A57-A2BE-84A6EB96D046}"/>
              </a:ext>
            </a:extLst>
          </p:cNvPr>
          <p:cNvCxnSpPr>
            <a:cxnSpLocks/>
            <a:stCxn id="50" idx="3"/>
            <a:endCxn id="80" idx="0"/>
          </p:cNvCxnSpPr>
          <p:nvPr/>
        </p:nvCxnSpPr>
        <p:spPr>
          <a:xfrm>
            <a:off x="7284684" y="4086911"/>
            <a:ext cx="139117" cy="4031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5C2A8DB-8FB2-4299-BD88-50376B479E40}"/>
              </a:ext>
            </a:extLst>
          </p:cNvPr>
          <p:cNvSpPr/>
          <p:nvPr/>
        </p:nvSpPr>
        <p:spPr>
          <a:xfrm>
            <a:off x="6745506" y="4490027"/>
            <a:ext cx="1356590" cy="351267"/>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Discrepancies</a:t>
            </a:r>
          </a:p>
        </p:txBody>
      </p:sp>
      <p:sp>
        <p:nvSpPr>
          <p:cNvPr id="83" name="TextBox 82">
            <a:extLst>
              <a:ext uri="{FF2B5EF4-FFF2-40B4-BE49-F238E27FC236}">
                <a16:creationId xmlns:a16="http://schemas.microsoft.com/office/drawing/2014/main" id="{AED97FB0-F5D9-4CAF-AD6F-40B260D03A80}"/>
              </a:ext>
            </a:extLst>
          </p:cNvPr>
          <p:cNvSpPr txBox="1"/>
          <p:nvPr/>
        </p:nvSpPr>
        <p:spPr>
          <a:xfrm>
            <a:off x="7741719" y="4021814"/>
            <a:ext cx="537327" cy="230832"/>
          </a:xfrm>
          <a:prstGeom prst="rect">
            <a:avLst/>
          </a:prstGeom>
          <a:noFill/>
        </p:spPr>
        <p:txBody>
          <a:bodyPr wrap="none" rtlCol="0">
            <a:spAutoFit/>
          </a:bodyPr>
          <a:lstStyle/>
          <a:p>
            <a:r>
              <a:rPr lang="en-US" sz="900" i="1" dirty="0"/>
              <a:t>Creates</a:t>
            </a:r>
          </a:p>
        </p:txBody>
      </p:sp>
      <p:cxnSp>
        <p:nvCxnSpPr>
          <p:cNvPr id="85" name="Straight Arrow Connector 186">
            <a:extLst>
              <a:ext uri="{FF2B5EF4-FFF2-40B4-BE49-F238E27FC236}">
                <a16:creationId xmlns:a16="http://schemas.microsoft.com/office/drawing/2014/main" id="{C7ECFF95-B25E-4C7A-B847-0A2F780695B0}"/>
              </a:ext>
            </a:extLst>
          </p:cNvPr>
          <p:cNvCxnSpPr>
            <a:cxnSpLocks/>
            <a:stCxn id="179" idx="3"/>
            <a:endCxn id="109" idx="1"/>
          </p:cNvCxnSpPr>
          <p:nvPr/>
        </p:nvCxnSpPr>
        <p:spPr>
          <a:xfrm flipV="1">
            <a:off x="7292685" y="3371449"/>
            <a:ext cx="231584" cy="58767"/>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EF34DED-F50F-4843-A96C-BF61909280D4}"/>
              </a:ext>
            </a:extLst>
          </p:cNvPr>
          <p:cNvSpPr txBox="1"/>
          <p:nvPr/>
        </p:nvSpPr>
        <p:spPr>
          <a:xfrm>
            <a:off x="5425350" y="2046547"/>
            <a:ext cx="1143262" cy="230832"/>
          </a:xfrm>
          <a:prstGeom prst="rect">
            <a:avLst/>
          </a:prstGeom>
          <a:noFill/>
        </p:spPr>
        <p:txBody>
          <a:bodyPr wrap="none" rtlCol="0">
            <a:spAutoFit/>
          </a:bodyPr>
          <a:lstStyle/>
          <a:p>
            <a:r>
              <a:rPr lang="en-US" sz="900" i="1" dirty="0">
                <a:solidFill>
                  <a:srgbClr val="00B050"/>
                </a:solidFill>
              </a:rPr>
              <a:t>Verification Closures</a:t>
            </a:r>
          </a:p>
        </p:txBody>
      </p:sp>
      <p:sp>
        <p:nvSpPr>
          <p:cNvPr id="55" name="Rectangle 54">
            <a:extLst>
              <a:ext uri="{FF2B5EF4-FFF2-40B4-BE49-F238E27FC236}">
                <a16:creationId xmlns:a16="http://schemas.microsoft.com/office/drawing/2014/main" id="{2983AF50-CF6F-4411-A152-0309062B0B67}"/>
              </a:ext>
            </a:extLst>
          </p:cNvPr>
          <p:cNvSpPr/>
          <p:nvPr/>
        </p:nvSpPr>
        <p:spPr>
          <a:xfrm>
            <a:off x="11015202" y="1636293"/>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Meetings</a:t>
            </a:r>
          </a:p>
        </p:txBody>
      </p:sp>
      <p:sp>
        <p:nvSpPr>
          <p:cNvPr id="70" name="Rectangle 69">
            <a:extLst>
              <a:ext uri="{FF2B5EF4-FFF2-40B4-BE49-F238E27FC236}">
                <a16:creationId xmlns:a16="http://schemas.microsoft.com/office/drawing/2014/main" id="{A1C1B85F-6A9E-4E79-BC26-E4BB84990DDA}"/>
              </a:ext>
            </a:extLst>
          </p:cNvPr>
          <p:cNvSpPr/>
          <p:nvPr/>
        </p:nvSpPr>
        <p:spPr>
          <a:xfrm>
            <a:off x="876754" y="4499943"/>
            <a:ext cx="1126632" cy="383051"/>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Waivers</a:t>
            </a:r>
          </a:p>
        </p:txBody>
      </p:sp>
      <p:cxnSp>
        <p:nvCxnSpPr>
          <p:cNvPr id="71" name="Straight Arrow Connector 186">
            <a:extLst>
              <a:ext uri="{FF2B5EF4-FFF2-40B4-BE49-F238E27FC236}">
                <a16:creationId xmlns:a16="http://schemas.microsoft.com/office/drawing/2014/main" id="{48DC3298-DAAA-4B56-8D38-D5CA6B0CA6A0}"/>
              </a:ext>
            </a:extLst>
          </p:cNvPr>
          <p:cNvCxnSpPr>
            <a:cxnSpLocks/>
            <a:stCxn id="70" idx="3"/>
            <a:endCxn id="171" idx="1"/>
          </p:cNvCxnSpPr>
          <p:nvPr/>
        </p:nvCxnSpPr>
        <p:spPr>
          <a:xfrm flipV="1">
            <a:off x="2003386" y="2988967"/>
            <a:ext cx="1707112" cy="170250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71B102D-2510-45FB-8D6A-1A03D94D83A9}"/>
              </a:ext>
            </a:extLst>
          </p:cNvPr>
          <p:cNvSpPr/>
          <p:nvPr/>
        </p:nvSpPr>
        <p:spPr>
          <a:xfrm>
            <a:off x="9818043" y="2063252"/>
            <a:ext cx="1053545" cy="27393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Task Content</a:t>
            </a:r>
          </a:p>
        </p:txBody>
      </p:sp>
      <p:sp>
        <p:nvSpPr>
          <p:cNvPr id="75" name="Rectangle 74">
            <a:extLst>
              <a:ext uri="{FF2B5EF4-FFF2-40B4-BE49-F238E27FC236}">
                <a16:creationId xmlns:a16="http://schemas.microsoft.com/office/drawing/2014/main" id="{FAB0C8B7-2815-499B-93CC-9B155A4E8ECF}"/>
              </a:ext>
            </a:extLst>
          </p:cNvPr>
          <p:cNvSpPr/>
          <p:nvPr/>
        </p:nvSpPr>
        <p:spPr>
          <a:xfrm>
            <a:off x="7554488" y="5981049"/>
            <a:ext cx="1102933" cy="52348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Life Cycle Review Criteria</a:t>
            </a:r>
          </a:p>
        </p:txBody>
      </p:sp>
      <p:sp>
        <p:nvSpPr>
          <p:cNvPr id="82" name="Rectangle 81">
            <a:extLst>
              <a:ext uri="{FF2B5EF4-FFF2-40B4-BE49-F238E27FC236}">
                <a16:creationId xmlns:a16="http://schemas.microsoft.com/office/drawing/2014/main" id="{5903EC82-59EC-4163-BF9C-C3DDC6D2FDAA}"/>
              </a:ext>
            </a:extLst>
          </p:cNvPr>
          <p:cNvSpPr/>
          <p:nvPr/>
        </p:nvSpPr>
        <p:spPr>
          <a:xfrm>
            <a:off x="11015202" y="2011384"/>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Schedules</a:t>
            </a:r>
          </a:p>
        </p:txBody>
      </p:sp>
      <p:sp>
        <p:nvSpPr>
          <p:cNvPr id="84" name="Rectangle 83">
            <a:extLst>
              <a:ext uri="{FF2B5EF4-FFF2-40B4-BE49-F238E27FC236}">
                <a16:creationId xmlns:a16="http://schemas.microsoft.com/office/drawing/2014/main" id="{EBCA1A6D-D546-4349-A5F0-1AF9C406D532}"/>
              </a:ext>
            </a:extLst>
          </p:cNvPr>
          <p:cNvSpPr/>
          <p:nvPr/>
        </p:nvSpPr>
        <p:spPr>
          <a:xfrm>
            <a:off x="5164692" y="4513032"/>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Test Configurations</a:t>
            </a:r>
          </a:p>
        </p:txBody>
      </p:sp>
      <p:cxnSp>
        <p:nvCxnSpPr>
          <p:cNvPr id="86" name="Straight Arrow Connector 186">
            <a:extLst>
              <a:ext uri="{FF2B5EF4-FFF2-40B4-BE49-F238E27FC236}">
                <a16:creationId xmlns:a16="http://schemas.microsoft.com/office/drawing/2014/main" id="{304CBAE5-E2A0-420E-A753-58AFDB27038E}"/>
              </a:ext>
            </a:extLst>
          </p:cNvPr>
          <p:cNvCxnSpPr>
            <a:cxnSpLocks/>
            <a:stCxn id="84" idx="0"/>
            <a:endCxn id="50" idx="1"/>
          </p:cNvCxnSpPr>
          <p:nvPr/>
        </p:nvCxnSpPr>
        <p:spPr>
          <a:xfrm rot="5400000" flipH="1" flipV="1">
            <a:off x="5672480" y="4257419"/>
            <a:ext cx="426121" cy="85107"/>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0ACB1481-78ED-48E9-9A36-C80279AA62B4}"/>
              </a:ext>
            </a:extLst>
          </p:cNvPr>
          <p:cNvSpPr/>
          <p:nvPr/>
        </p:nvSpPr>
        <p:spPr>
          <a:xfrm>
            <a:off x="920129" y="4052098"/>
            <a:ext cx="1326928"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Architectures</a:t>
            </a:r>
          </a:p>
        </p:txBody>
      </p:sp>
      <p:cxnSp>
        <p:nvCxnSpPr>
          <p:cNvPr id="89" name="Straight Arrow Connector 186">
            <a:extLst>
              <a:ext uri="{FF2B5EF4-FFF2-40B4-BE49-F238E27FC236}">
                <a16:creationId xmlns:a16="http://schemas.microsoft.com/office/drawing/2014/main" id="{AD9D32E9-A1F2-414D-B88D-C296F7D2F293}"/>
              </a:ext>
            </a:extLst>
          </p:cNvPr>
          <p:cNvCxnSpPr>
            <a:cxnSpLocks/>
            <a:stCxn id="87" idx="3"/>
            <a:endCxn id="171" idx="1"/>
          </p:cNvCxnSpPr>
          <p:nvPr/>
        </p:nvCxnSpPr>
        <p:spPr>
          <a:xfrm flipV="1">
            <a:off x="2247057" y="2988967"/>
            <a:ext cx="1463441" cy="120010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186">
            <a:extLst>
              <a:ext uri="{FF2B5EF4-FFF2-40B4-BE49-F238E27FC236}">
                <a16:creationId xmlns:a16="http://schemas.microsoft.com/office/drawing/2014/main" id="{A046D6F1-2B13-4EFB-8107-CFAEBBDE98FC}"/>
              </a:ext>
            </a:extLst>
          </p:cNvPr>
          <p:cNvCxnSpPr>
            <a:cxnSpLocks/>
            <a:stCxn id="87" idx="0"/>
            <a:endCxn id="194" idx="2"/>
          </p:cNvCxnSpPr>
          <p:nvPr/>
        </p:nvCxnSpPr>
        <p:spPr>
          <a:xfrm rot="5400000" flipH="1" flipV="1">
            <a:off x="1437867" y="3906372"/>
            <a:ext cx="291452" cy="1270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1BE6FF8E-748C-456D-BDB0-BC15AD5D292E}"/>
              </a:ext>
            </a:extLst>
          </p:cNvPr>
          <p:cNvSpPr/>
          <p:nvPr/>
        </p:nvSpPr>
        <p:spPr>
          <a:xfrm>
            <a:off x="11015202" y="2386476"/>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92" name="Rectangle 91">
            <a:extLst>
              <a:ext uri="{FF2B5EF4-FFF2-40B4-BE49-F238E27FC236}">
                <a16:creationId xmlns:a16="http://schemas.microsoft.com/office/drawing/2014/main" id="{B11ECF74-C80C-4908-AD4A-1DA6353C6577}"/>
              </a:ext>
            </a:extLst>
          </p:cNvPr>
          <p:cNvSpPr/>
          <p:nvPr/>
        </p:nvSpPr>
        <p:spPr>
          <a:xfrm>
            <a:off x="11015202" y="2761568"/>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Controlled Storage List</a:t>
            </a:r>
          </a:p>
        </p:txBody>
      </p:sp>
      <p:sp>
        <p:nvSpPr>
          <p:cNvPr id="93" name="Rectangle 92">
            <a:extLst>
              <a:ext uri="{FF2B5EF4-FFF2-40B4-BE49-F238E27FC236}">
                <a16:creationId xmlns:a16="http://schemas.microsoft.com/office/drawing/2014/main" id="{20C4420B-AAD2-47B3-B764-3EBB96240F77}"/>
              </a:ext>
            </a:extLst>
          </p:cNvPr>
          <p:cNvSpPr/>
          <p:nvPr/>
        </p:nvSpPr>
        <p:spPr>
          <a:xfrm>
            <a:off x="11015202" y="321399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Actions*</a:t>
            </a:r>
          </a:p>
        </p:txBody>
      </p:sp>
      <p:sp>
        <p:nvSpPr>
          <p:cNvPr id="94" name="Rectangle 93">
            <a:extLst>
              <a:ext uri="{FF2B5EF4-FFF2-40B4-BE49-F238E27FC236}">
                <a16:creationId xmlns:a16="http://schemas.microsoft.com/office/drawing/2014/main" id="{DC3B241A-E41F-4C35-9FBC-F81D6028F9C6}"/>
              </a:ext>
            </a:extLst>
          </p:cNvPr>
          <p:cNvSpPr/>
          <p:nvPr/>
        </p:nvSpPr>
        <p:spPr>
          <a:xfrm>
            <a:off x="9818043" y="1620183"/>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Staffing*</a:t>
            </a:r>
          </a:p>
        </p:txBody>
      </p:sp>
      <p:sp>
        <p:nvSpPr>
          <p:cNvPr id="96" name="Rectangle 95">
            <a:extLst>
              <a:ext uri="{FF2B5EF4-FFF2-40B4-BE49-F238E27FC236}">
                <a16:creationId xmlns:a16="http://schemas.microsoft.com/office/drawing/2014/main" id="{7B717492-355F-4DEE-A4E7-2186C98D1AC9}"/>
              </a:ext>
            </a:extLst>
          </p:cNvPr>
          <p:cNvSpPr/>
          <p:nvPr/>
        </p:nvSpPr>
        <p:spPr>
          <a:xfrm>
            <a:off x="7603876" y="5658443"/>
            <a:ext cx="1053545"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LCR RFAs</a:t>
            </a:r>
          </a:p>
        </p:txBody>
      </p:sp>
      <p:sp>
        <p:nvSpPr>
          <p:cNvPr id="97" name="Rectangle 96">
            <a:extLst>
              <a:ext uri="{FF2B5EF4-FFF2-40B4-BE49-F238E27FC236}">
                <a16:creationId xmlns:a16="http://schemas.microsoft.com/office/drawing/2014/main" id="{2BD9B47D-1F6F-4E42-BBE2-AD54A2A6A480}"/>
              </a:ext>
            </a:extLst>
          </p:cNvPr>
          <p:cNvSpPr/>
          <p:nvPr/>
        </p:nvSpPr>
        <p:spPr>
          <a:xfrm>
            <a:off x="9818043" y="2428989"/>
            <a:ext cx="1053545" cy="41589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Travel Support*</a:t>
            </a:r>
          </a:p>
        </p:txBody>
      </p:sp>
      <p:sp>
        <p:nvSpPr>
          <p:cNvPr id="16" name="Rectangle 15">
            <a:extLst>
              <a:ext uri="{FF2B5EF4-FFF2-40B4-BE49-F238E27FC236}">
                <a16:creationId xmlns:a16="http://schemas.microsoft.com/office/drawing/2014/main" id="{0C388315-F9C1-4366-A7ED-55B2E2A5D800}"/>
              </a:ext>
            </a:extLst>
          </p:cNvPr>
          <p:cNvSpPr/>
          <p:nvPr/>
        </p:nvSpPr>
        <p:spPr>
          <a:xfrm>
            <a:off x="10046520" y="6332321"/>
            <a:ext cx="1650131" cy="276999"/>
          </a:xfrm>
          <a:prstGeom prst="rect">
            <a:avLst/>
          </a:prstGeom>
        </p:spPr>
        <p:txBody>
          <a:bodyPr wrap="none">
            <a:spAutoFit/>
          </a:bodyPr>
          <a:lstStyle/>
          <a:p>
            <a:pPr algn="ctr"/>
            <a:r>
              <a:rPr lang="en-US" sz="1200" dirty="0"/>
              <a:t>*Indicates multiple lists</a:t>
            </a:r>
          </a:p>
        </p:txBody>
      </p:sp>
      <p:cxnSp>
        <p:nvCxnSpPr>
          <p:cNvPr id="98" name="Straight Arrow Connector 186">
            <a:extLst>
              <a:ext uri="{FF2B5EF4-FFF2-40B4-BE49-F238E27FC236}">
                <a16:creationId xmlns:a16="http://schemas.microsoft.com/office/drawing/2014/main" id="{D2150D78-DBCE-49C5-AD90-B9CED55B5DFF}"/>
              </a:ext>
            </a:extLst>
          </p:cNvPr>
          <p:cNvCxnSpPr>
            <a:cxnSpLocks/>
            <a:endCxn id="17" idx="1"/>
          </p:cNvCxnSpPr>
          <p:nvPr/>
        </p:nvCxnSpPr>
        <p:spPr>
          <a:xfrm flipV="1">
            <a:off x="9279196" y="385054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5934F3-79E3-4EAD-AA13-ED75C332C06B}"/>
              </a:ext>
            </a:extLst>
          </p:cNvPr>
          <p:cNvSpPr txBox="1"/>
          <p:nvPr/>
        </p:nvSpPr>
        <p:spPr>
          <a:xfrm>
            <a:off x="8918809" y="4043852"/>
            <a:ext cx="691215" cy="230832"/>
          </a:xfrm>
          <a:prstGeom prst="rect">
            <a:avLst/>
          </a:prstGeom>
          <a:noFill/>
        </p:spPr>
        <p:txBody>
          <a:bodyPr wrap="none" rtlCol="0">
            <a:spAutoFit/>
          </a:bodyPr>
          <a:lstStyle>
            <a:defPPr>
              <a:defRPr lang="en-US"/>
            </a:defPPr>
            <a:lvl1pPr>
              <a:defRPr sz="900" i="1"/>
            </a:lvl1pPr>
          </a:lstStyle>
          <a:p>
            <a:r>
              <a:rPr lang="en-US" dirty="0"/>
              <a:t>Many links</a:t>
            </a:r>
          </a:p>
        </p:txBody>
      </p:sp>
      <p:cxnSp>
        <p:nvCxnSpPr>
          <p:cNvPr id="103" name="Straight Arrow Connector 186">
            <a:extLst>
              <a:ext uri="{FF2B5EF4-FFF2-40B4-BE49-F238E27FC236}">
                <a16:creationId xmlns:a16="http://schemas.microsoft.com/office/drawing/2014/main" id="{EDC43165-7F38-45FC-9923-5A675EF50E2C}"/>
              </a:ext>
            </a:extLst>
          </p:cNvPr>
          <p:cNvCxnSpPr>
            <a:cxnSpLocks/>
            <a:stCxn id="178" idx="0"/>
            <a:endCxn id="171" idx="3"/>
          </p:cNvCxnSpPr>
          <p:nvPr/>
        </p:nvCxnSpPr>
        <p:spPr>
          <a:xfrm rot="16200000" flipH="1" flipV="1">
            <a:off x="5597085" y="1971662"/>
            <a:ext cx="487307" cy="1547302"/>
          </a:xfrm>
          <a:prstGeom prst="curvedConnector4">
            <a:avLst>
              <a:gd name="adj1" fmla="val -46911"/>
              <a:gd name="adj2" fmla="val 71919"/>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86">
            <a:extLst>
              <a:ext uri="{FF2B5EF4-FFF2-40B4-BE49-F238E27FC236}">
                <a16:creationId xmlns:a16="http://schemas.microsoft.com/office/drawing/2014/main" id="{144440F0-4028-450D-B1D8-BDEBD3254AD2}"/>
              </a:ext>
            </a:extLst>
          </p:cNvPr>
          <p:cNvCxnSpPr>
            <a:cxnSpLocks/>
            <a:stCxn id="171" idx="3"/>
            <a:endCxn id="172" idx="3"/>
          </p:cNvCxnSpPr>
          <p:nvPr/>
        </p:nvCxnSpPr>
        <p:spPr>
          <a:xfrm flipV="1">
            <a:off x="5067088" y="2110263"/>
            <a:ext cx="154136" cy="878704"/>
          </a:xfrm>
          <a:prstGeom prst="curvedConnector3">
            <a:avLst>
              <a:gd name="adj1" fmla="val 24831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A1D5CBD6-AF6B-42DE-88BD-B3DB326152C7}"/>
              </a:ext>
            </a:extLst>
          </p:cNvPr>
          <p:cNvSpPr/>
          <p:nvPr/>
        </p:nvSpPr>
        <p:spPr>
          <a:xfrm>
            <a:off x="7524269" y="3195815"/>
            <a:ext cx="1356590" cy="351268"/>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Peer Reviews</a:t>
            </a:r>
          </a:p>
        </p:txBody>
      </p:sp>
      <p:cxnSp>
        <p:nvCxnSpPr>
          <p:cNvPr id="111" name="Straight Arrow Connector 186">
            <a:extLst>
              <a:ext uri="{FF2B5EF4-FFF2-40B4-BE49-F238E27FC236}">
                <a16:creationId xmlns:a16="http://schemas.microsoft.com/office/drawing/2014/main" id="{179F921D-DCD8-403F-8FCE-89D3FD3C3BC5}"/>
              </a:ext>
            </a:extLst>
          </p:cNvPr>
          <p:cNvCxnSpPr>
            <a:cxnSpLocks/>
            <a:stCxn id="109" idx="0"/>
            <a:endCxn id="178" idx="3"/>
          </p:cNvCxnSpPr>
          <p:nvPr/>
        </p:nvCxnSpPr>
        <p:spPr>
          <a:xfrm rot="16200000" flipV="1">
            <a:off x="7488365" y="2481615"/>
            <a:ext cx="518521" cy="909879"/>
          </a:xfrm>
          <a:prstGeom prst="curved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FC8E5FE8-75C8-4899-A74B-19558603E99C}"/>
              </a:ext>
            </a:extLst>
          </p:cNvPr>
          <p:cNvSpPr/>
          <p:nvPr/>
        </p:nvSpPr>
        <p:spPr>
          <a:xfrm>
            <a:off x="7627296" y="5376237"/>
            <a:ext cx="1084440" cy="23446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Risks</a:t>
            </a:r>
          </a:p>
        </p:txBody>
      </p:sp>
      <p:cxnSp>
        <p:nvCxnSpPr>
          <p:cNvPr id="118" name="Straight Arrow Connector 186">
            <a:extLst>
              <a:ext uri="{FF2B5EF4-FFF2-40B4-BE49-F238E27FC236}">
                <a16:creationId xmlns:a16="http://schemas.microsoft.com/office/drawing/2014/main" id="{43558767-7F12-4036-947F-D814AF54FCD3}"/>
              </a:ext>
            </a:extLst>
          </p:cNvPr>
          <p:cNvCxnSpPr>
            <a:cxnSpLocks/>
            <a:stCxn id="33" idx="0"/>
            <a:endCxn id="171" idx="1"/>
          </p:cNvCxnSpPr>
          <p:nvPr/>
        </p:nvCxnSpPr>
        <p:spPr>
          <a:xfrm rot="5400000" flipH="1" flipV="1">
            <a:off x="3058618" y="3458410"/>
            <a:ext cx="1121322" cy="18243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8AA81F71-4493-4157-85E2-FA4CC0E66AD6}"/>
              </a:ext>
            </a:extLst>
          </p:cNvPr>
          <p:cNvSpPr/>
          <p:nvPr/>
        </p:nvSpPr>
        <p:spPr>
          <a:xfrm>
            <a:off x="7622031" y="4959546"/>
            <a:ext cx="1094970" cy="383051"/>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Change Requests</a:t>
            </a:r>
          </a:p>
        </p:txBody>
      </p:sp>
      <p:sp>
        <p:nvSpPr>
          <p:cNvPr id="3" name="TextBox 2">
            <a:extLst>
              <a:ext uri="{FF2B5EF4-FFF2-40B4-BE49-F238E27FC236}">
                <a16:creationId xmlns:a16="http://schemas.microsoft.com/office/drawing/2014/main" id="{7CD0ED47-7069-4291-AA14-8D2A48E19F04}"/>
              </a:ext>
            </a:extLst>
          </p:cNvPr>
          <p:cNvSpPr txBox="1"/>
          <p:nvPr/>
        </p:nvSpPr>
        <p:spPr>
          <a:xfrm>
            <a:off x="10026282" y="5123089"/>
            <a:ext cx="1977840" cy="923330"/>
          </a:xfrm>
          <a:prstGeom prst="rect">
            <a:avLst/>
          </a:prstGeom>
          <a:noFill/>
        </p:spPr>
        <p:txBody>
          <a:bodyPr wrap="square" rtlCol="0">
            <a:spAutoFit/>
          </a:bodyPr>
          <a:lstStyle/>
          <a:p>
            <a:r>
              <a:rPr lang="en-US" dirty="0"/>
              <a:t>Representative – many more data types actually used</a:t>
            </a:r>
          </a:p>
        </p:txBody>
      </p:sp>
      <p:sp>
        <p:nvSpPr>
          <p:cNvPr id="73" name="Rectangle 72">
            <a:extLst>
              <a:ext uri="{FF2B5EF4-FFF2-40B4-BE49-F238E27FC236}">
                <a16:creationId xmlns:a16="http://schemas.microsoft.com/office/drawing/2014/main" id="{ADC63B04-C059-4E96-AA9D-54570064B972}"/>
              </a:ext>
            </a:extLst>
          </p:cNvPr>
          <p:cNvSpPr/>
          <p:nvPr/>
        </p:nvSpPr>
        <p:spPr>
          <a:xfrm>
            <a:off x="6027321" y="5560324"/>
            <a:ext cx="1356590" cy="351267"/>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Run Matrix</a:t>
            </a:r>
          </a:p>
        </p:txBody>
      </p:sp>
      <p:cxnSp>
        <p:nvCxnSpPr>
          <p:cNvPr id="76" name="Straight Arrow Connector 186">
            <a:extLst>
              <a:ext uri="{FF2B5EF4-FFF2-40B4-BE49-F238E27FC236}">
                <a16:creationId xmlns:a16="http://schemas.microsoft.com/office/drawing/2014/main" id="{C091F09D-DBC0-4496-B161-D43A14C67036}"/>
              </a:ext>
            </a:extLst>
          </p:cNvPr>
          <p:cNvCxnSpPr>
            <a:cxnSpLocks/>
            <a:stCxn id="73" idx="0"/>
            <a:endCxn id="50" idx="2"/>
          </p:cNvCxnSpPr>
          <p:nvPr/>
        </p:nvCxnSpPr>
        <p:spPr>
          <a:xfrm rot="16200000" flipV="1">
            <a:off x="6007114" y="4861821"/>
            <a:ext cx="1297779" cy="99227"/>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186">
            <a:extLst>
              <a:ext uri="{FF2B5EF4-FFF2-40B4-BE49-F238E27FC236}">
                <a16:creationId xmlns:a16="http://schemas.microsoft.com/office/drawing/2014/main" id="{0C534304-F542-4206-8485-DAF923A4383B}"/>
              </a:ext>
            </a:extLst>
          </p:cNvPr>
          <p:cNvCxnSpPr>
            <a:cxnSpLocks/>
            <a:stCxn id="73" idx="0"/>
            <a:endCxn id="80" idx="2"/>
          </p:cNvCxnSpPr>
          <p:nvPr/>
        </p:nvCxnSpPr>
        <p:spPr>
          <a:xfrm rot="5400000" flipH="1" flipV="1">
            <a:off x="6705193" y="4841717"/>
            <a:ext cx="719030" cy="718185"/>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lgn="r"/>
            <a:fld id="{BAC68631-49B9-46F1-A148-37BD30A9C690}" type="slidenum">
              <a:rPr lang="en-US" smtClean="0"/>
              <a:pPr algn="r"/>
              <a:t>24</a:t>
            </a:fld>
            <a:endParaRPr lang="en-US" dirty="0"/>
          </a:p>
        </p:txBody>
      </p:sp>
      <p:sp>
        <p:nvSpPr>
          <p:cNvPr id="95" name="Rectangle 94">
            <a:extLst>
              <a:ext uri="{FF2B5EF4-FFF2-40B4-BE49-F238E27FC236}">
                <a16:creationId xmlns:a16="http://schemas.microsoft.com/office/drawing/2014/main" id="{A0DBC4E4-0418-4182-846D-E9D42FCA86DA}"/>
              </a:ext>
            </a:extLst>
          </p:cNvPr>
          <p:cNvSpPr/>
          <p:nvPr/>
        </p:nvSpPr>
        <p:spPr>
          <a:xfrm>
            <a:off x="9818043" y="2936685"/>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Issues</a:t>
            </a:r>
          </a:p>
        </p:txBody>
      </p:sp>
      <p:sp>
        <p:nvSpPr>
          <p:cNvPr id="99" name="Rectangle 98">
            <a:extLst>
              <a:ext uri="{FF2B5EF4-FFF2-40B4-BE49-F238E27FC236}">
                <a16:creationId xmlns:a16="http://schemas.microsoft.com/office/drawing/2014/main" id="{155FBEA3-AD8C-43AF-90CE-F58EC967FF06}"/>
              </a:ext>
            </a:extLst>
          </p:cNvPr>
          <p:cNvSpPr/>
          <p:nvPr/>
        </p:nvSpPr>
        <p:spPr>
          <a:xfrm>
            <a:off x="9818043" y="3302423"/>
            <a:ext cx="1053545" cy="2739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News Items</a:t>
            </a:r>
          </a:p>
        </p:txBody>
      </p:sp>
      <p:sp>
        <p:nvSpPr>
          <p:cNvPr id="100" name="Rectangle 99">
            <a:extLst>
              <a:ext uri="{FF2B5EF4-FFF2-40B4-BE49-F238E27FC236}">
                <a16:creationId xmlns:a16="http://schemas.microsoft.com/office/drawing/2014/main" id="{7018AB25-2E16-4252-B493-1DC521E736E1}"/>
              </a:ext>
            </a:extLst>
          </p:cNvPr>
          <p:cNvSpPr/>
          <p:nvPr/>
        </p:nvSpPr>
        <p:spPr>
          <a:xfrm>
            <a:off x="9818043" y="3668161"/>
            <a:ext cx="1053545" cy="32695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Public Affairs Items</a:t>
            </a:r>
          </a:p>
        </p:txBody>
      </p:sp>
      <p:sp>
        <p:nvSpPr>
          <p:cNvPr id="101" name="Rectangle 100">
            <a:extLst>
              <a:ext uri="{FF2B5EF4-FFF2-40B4-BE49-F238E27FC236}">
                <a16:creationId xmlns:a16="http://schemas.microsoft.com/office/drawing/2014/main" id="{147643BC-0DCC-4E59-86C1-919C290DA476}"/>
              </a:ext>
            </a:extLst>
          </p:cNvPr>
          <p:cNvSpPr/>
          <p:nvPr/>
        </p:nvSpPr>
        <p:spPr>
          <a:xfrm>
            <a:off x="9816714" y="4086911"/>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Budgets*</a:t>
            </a:r>
          </a:p>
        </p:txBody>
      </p:sp>
      <p:sp>
        <p:nvSpPr>
          <p:cNvPr id="102" name="Rectangle 101">
            <a:extLst>
              <a:ext uri="{FF2B5EF4-FFF2-40B4-BE49-F238E27FC236}">
                <a16:creationId xmlns:a16="http://schemas.microsoft.com/office/drawing/2014/main" id="{1D7AF3EA-F7AD-42AB-851D-B2FCBFFC6D9F}"/>
              </a:ext>
            </a:extLst>
          </p:cNvPr>
          <p:cNvSpPr/>
          <p:nvPr/>
        </p:nvSpPr>
        <p:spPr>
          <a:xfrm>
            <a:off x="11015202" y="3666414"/>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Milestones*</a:t>
            </a:r>
          </a:p>
        </p:txBody>
      </p:sp>
      <p:cxnSp>
        <p:nvCxnSpPr>
          <p:cNvPr id="104" name="Straight Arrow Connector 186">
            <a:extLst>
              <a:ext uri="{FF2B5EF4-FFF2-40B4-BE49-F238E27FC236}">
                <a16:creationId xmlns:a16="http://schemas.microsoft.com/office/drawing/2014/main" id="{C6670D7F-0102-4E64-BD38-6BA9C2AA22AA}"/>
              </a:ext>
            </a:extLst>
          </p:cNvPr>
          <p:cNvCxnSpPr>
            <a:cxnSpLocks/>
          </p:cNvCxnSpPr>
          <p:nvPr/>
        </p:nvCxnSpPr>
        <p:spPr>
          <a:xfrm flipV="1">
            <a:off x="9421758" y="3002963"/>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86">
            <a:extLst>
              <a:ext uri="{FF2B5EF4-FFF2-40B4-BE49-F238E27FC236}">
                <a16:creationId xmlns:a16="http://schemas.microsoft.com/office/drawing/2014/main" id="{D50321D4-FCFE-4AF8-A772-F1F853B8DE5B}"/>
              </a:ext>
            </a:extLst>
          </p:cNvPr>
          <p:cNvCxnSpPr>
            <a:cxnSpLocks/>
          </p:cNvCxnSpPr>
          <p:nvPr/>
        </p:nvCxnSpPr>
        <p:spPr>
          <a:xfrm flipV="1">
            <a:off x="9447632" y="3483828"/>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86">
            <a:extLst>
              <a:ext uri="{FF2B5EF4-FFF2-40B4-BE49-F238E27FC236}">
                <a16:creationId xmlns:a16="http://schemas.microsoft.com/office/drawing/2014/main" id="{8433063A-71F0-4924-A6B3-04C0B7C386D2}"/>
              </a:ext>
            </a:extLst>
          </p:cNvPr>
          <p:cNvCxnSpPr>
            <a:cxnSpLocks/>
          </p:cNvCxnSpPr>
          <p:nvPr/>
        </p:nvCxnSpPr>
        <p:spPr>
          <a:xfrm flipV="1">
            <a:off x="9382196" y="2535337"/>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86">
            <a:extLst>
              <a:ext uri="{FF2B5EF4-FFF2-40B4-BE49-F238E27FC236}">
                <a16:creationId xmlns:a16="http://schemas.microsoft.com/office/drawing/2014/main" id="{22FAFB6D-E400-44AC-B828-A43E96A70D30}"/>
              </a:ext>
            </a:extLst>
          </p:cNvPr>
          <p:cNvCxnSpPr>
            <a:cxnSpLocks/>
          </p:cNvCxnSpPr>
          <p:nvPr/>
        </p:nvCxnSpPr>
        <p:spPr>
          <a:xfrm flipV="1">
            <a:off x="9421758" y="184493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86">
            <a:extLst>
              <a:ext uri="{FF2B5EF4-FFF2-40B4-BE49-F238E27FC236}">
                <a16:creationId xmlns:a16="http://schemas.microsoft.com/office/drawing/2014/main" id="{6AC67CAC-718E-4EEB-9FDD-51253628B18D}"/>
              </a:ext>
            </a:extLst>
          </p:cNvPr>
          <p:cNvCxnSpPr>
            <a:cxnSpLocks/>
          </p:cNvCxnSpPr>
          <p:nvPr/>
        </p:nvCxnSpPr>
        <p:spPr>
          <a:xfrm flipV="1">
            <a:off x="9395476" y="2192740"/>
            <a:ext cx="455655" cy="260940"/>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0AB35A11-8111-489D-81A3-B85FECBE7711}"/>
              </a:ext>
            </a:extLst>
          </p:cNvPr>
          <p:cNvSpPr/>
          <p:nvPr/>
        </p:nvSpPr>
        <p:spPr>
          <a:xfrm>
            <a:off x="11011746" y="4118839"/>
            <a:ext cx="1053545" cy="35126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Documents</a:t>
            </a:r>
          </a:p>
        </p:txBody>
      </p:sp>
    </p:spTree>
    <p:extLst>
      <p:ext uri="{BB962C8B-B14F-4D97-AF65-F5344CB8AC3E}">
        <p14:creationId xmlns:p14="http://schemas.microsoft.com/office/powerpoint/2010/main" val="435285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CSR Collaborative Environment </a:t>
            </a:r>
            <a:br>
              <a:rPr lang="en-US" dirty="0"/>
            </a:br>
            <a:r>
              <a:rPr lang="en-US" dirty="0"/>
              <a:t>Foundation: Requirements &amp; Verifications</a:t>
            </a:r>
          </a:p>
        </p:txBody>
      </p:sp>
      <p:sp>
        <p:nvSpPr>
          <p:cNvPr id="11" name="Slide Number Placeholder 10"/>
          <p:cNvSpPr>
            <a:spLocks noGrp="1"/>
          </p:cNvSpPr>
          <p:nvPr>
            <p:ph type="sldNum" sz="quarter" idx="12"/>
          </p:nvPr>
        </p:nvSpPr>
        <p:spPr/>
        <p:txBody>
          <a:bodyPr/>
          <a:lstStyle/>
          <a:p>
            <a:fld id="{B15726EE-33C6-4ECB-931B-A760BBF8EBB9}" type="slidenum">
              <a:rPr lang="en-US" smtClean="0"/>
              <a:t>25</a:t>
            </a:fld>
            <a:endParaRPr lang="en-US"/>
          </a:p>
        </p:txBody>
      </p:sp>
      <p:grpSp>
        <p:nvGrpSpPr>
          <p:cNvPr id="6" name="Group 5">
            <a:extLst>
              <a:ext uri="{FF2B5EF4-FFF2-40B4-BE49-F238E27FC236}">
                <a16:creationId xmlns:a16="http://schemas.microsoft.com/office/drawing/2014/main" id="{7EA2D140-ABFD-4306-ABB5-6DFE458BE81F}"/>
              </a:ext>
            </a:extLst>
          </p:cNvPr>
          <p:cNvGrpSpPr/>
          <p:nvPr/>
        </p:nvGrpSpPr>
        <p:grpSpPr>
          <a:xfrm>
            <a:off x="1099185" y="1122742"/>
            <a:ext cx="8900160" cy="5191761"/>
            <a:chOff x="1099185" y="1122742"/>
            <a:chExt cx="8900160" cy="5191761"/>
          </a:xfrm>
        </p:grpSpPr>
        <p:pic>
          <p:nvPicPr>
            <p:cNvPr id="2" name="Picture 1"/>
            <p:cNvPicPr>
              <a:picLocks noChangeAspect="1"/>
            </p:cNvPicPr>
            <p:nvPr/>
          </p:nvPicPr>
          <p:blipFill rotWithShape="1">
            <a:blip r:embed="rId2"/>
            <a:srcRect l="18250" t="35513" r="2250" b="4769"/>
            <a:stretch/>
          </p:blipFill>
          <p:spPr>
            <a:xfrm>
              <a:off x="1099185" y="1122742"/>
              <a:ext cx="8900160" cy="5191761"/>
            </a:xfrm>
            <a:prstGeom prst="rect">
              <a:avLst/>
            </a:prstGeom>
            <a:ln>
              <a:solidFill>
                <a:schemeClr val="tx1"/>
              </a:solidFill>
            </a:ln>
          </p:spPr>
        </p:pic>
        <p:sp>
          <p:nvSpPr>
            <p:cNvPr id="17" name="Rectangle 16">
              <a:extLst>
                <a:ext uri="{FF2B5EF4-FFF2-40B4-BE49-F238E27FC236}">
                  <a16:creationId xmlns:a16="http://schemas.microsoft.com/office/drawing/2014/main" id="{413F68B7-009B-4D97-8F31-1355B1226B0A}"/>
                </a:ext>
              </a:extLst>
            </p:cNvPr>
            <p:cNvSpPr/>
            <p:nvPr/>
          </p:nvSpPr>
          <p:spPr>
            <a:xfrm>
              <a:off x="5939553" y="1473760"/>
              <a:ext cx="2442447" cy="369332"/>
            </a:xfrm>
            <a:prstGeom prst="rect">
              <a:avLst/>
            </a:prstGeom>
            <a:noFill/>
          </p:spPr>
          <p:txBody>
            <a:bodyPr wrap="square" rtlCol="0">
              <a:spAutoFit/>
            </a:bodyPr>
            <a:lstStyle/>
            <a:p>
              <a:r>
                <a:rPr lang="en-US" b="1" dirty="0">
                  <a:solidFill>
                    <a:srgbClr val="FF0000"/>
                  </a:solidFill>
                </a:rPr>
                <a:t>REQUIREMENTS LIST</a:t>
              </a:r>
            </a:p>
          </p:txBody>
        </p:sp>
      </p:grpSp>
      <p:grpSp>
        <p:nvGrpSpPr>
          <p:cNvPr id="7" name="Group 6">
            <a:extLst>
              <a:ext uri="{FF2B5EF4-FFF2-40B4-BE49-F238E27FC236}">
                <a16:creationId xmlns:a16="http://schemas.microsoft.com/office/drawing/2014/main" id="{76131080-DF68-4394-BE0B-67B0B2F0151F}"/>
              </a:ext>
            </a:extLst>
          </p:cNvPr>
          <p:cNvGrpSpPr/>
          <p:nvPr/>
        </p:nvGrpSpPr>
        <p:grpSpPr>
          <a:xfrm>
            <a:off x="2624632" y="1546637"/>
            <a:ext cx="6672610" cy="3972479"/>
            <a:chOff x="2451799" y="6520739"/>
            <a:chExt cx="6672610" cy="3972479"/>
          </a:xfrm>
        </p:grpSpPr>
        <p:pic>
          <p:nvPicPr>
            <p:cNvPr id="3" name="Picture 2">
              <a:extLst>
                <a:ext uri="{FF2B5EF4-FFF2-40B4-BE49-F238E27FC236}">
                  <a16:creationId xmlns:a16="http://schemas.microsoft.com/office/drawing/2014/main" id="{FC1D1F33-19C1-48AC-BA8B-7D2855A7760E}"/>
                </a:ext>
              </a:extLst>
            </p:cNvPr>
            <p:cNvPicPr>
              <a:picLocks noChangeAspect="1"/>
            </p:cNvPicPr>
            <p:nvPr/>
          </p:nvPicPr>
          <p:blipFill>
            <a:blip r:embed="rId3"/>
            <a:stretch>
              <a:fillRect/>
            </a:stretch>
          </p:blipFill>
          <p:spPr>
            <a:xfrm>
              <a:off x="2451799" y="6520739"/>
              <a:ext cx="6592220" cy="3972479"/>
            </a:xfrm>
            <a:prstGeom prst="rect">
              <a:avLst/>
            </a:prstGeom>
            <a:ln>
              <a:solidFill>
                <a:schemeClr val="tx1"/>
              </a:solidFill>
            </a:ln>
          </p:spPr>
        </p:pic>
        <p:sp>
          <p:nvSpPr>
            <p:cNvPr id="15" name="TextBox 14">
              <a:extLst>
                <a:ext uri="{FF2B5EF4-FFF2-40B4-BE49-F238E27FC236}">
                  <a16:creationId xmlns:a16="http://schemas.microsoft.com/office/drawing/2014/main" id="{2F9CA0CB-C859-46B1-9D35-99CBB81869E4}"/>
                </a:ext>
              </a:extLst>
            </p:cNvPr>
            <p:cNvSpPr txBox="1"/>
            <p:nvPr/>
          </p:nvSpPr>
          <p:spPr>
            <a:xfrm>
              <a:off x="6804222" y="6626052"/>
              <a:ext cx="2320187" cy="369332"/>
            </a:xfrm>
            <a:prstGeom prst="rect">
              <a:avLst/>
            </a:prstGeom>
            <a:noFill/>
          </p:spPr>
          <p:txBody>
            <a:bodyPr wrap="none" rtlCol="0">
              <a:spAutoFit/>
            </a:bodyPr>
            <a:lstStyle/>
            <a:p>
              <a:r>
                <a:rPr lang="en-US" b="1" dirty="0">
                  <a:solidFill>
                    <a:srgbClr val="FF0000"/>
                  </a:solidFill>
                </a:rPr>
                <a:t>REQUIREMENT DETAIL</a:t>
              </a:r>
            </a:p>
          </p:txBody>
        </p:sp>
      </p:grpSp>
      <p:grpSp>
        <p:nvGrpSpPr>
          <p:cNvPr id="14" name="Group 13">
            <a:extLst>
              <a:ext uri="{FF2B5EF4-FFF2-40B4-BE49-F238E27FC236}">
                <a16:creationId xmlns:a16="http://schemas.microsoft.com/office/drawing/2014/main" id="{84668C1D-F7A0-4B74-8656-CE6A5FFCACA5}"/>
              </a:ext>
            </a:extLst>
          </p:cNvPr>
          <p:cNvGrpSpPr/>
          <p:nvPr/>
        </p:nvGrpSpPr>
        <p:grpSpPr>
          <a:xfrm>
            <a:off x="3440838" y="1122742"/>
            <a:ext cx="5521598" cy="5285920"/>
            <a:chOff x="3002280" y="1054167"/>
            <a:chExt cx="5521598" cy="5285920"/>
          </a:xfrm>
        </p:grpSpPr>
        <p:pic>
          <p:nvPicPr>
            <p:cNvPr id="4" name="Picture 3">
              <a:extLst>
                <a:ext uri="{FF2B5EF4-FFF2-40B4-BE49-F238E27FC236}">
                  <a16:creationId xmlns:a16="http://schemas.microsoft.com/office/drawing/2014/main" id="{7A7A415C-A2B1-4CC3-A9F4-2473BBEC062F}"/>
                </a:ext>
              </a:extLst>
            </p:cNvPr>
            <p:cNvPicPr>
              <a:picLocks noChangeAspect="1"/>
            </p:cNvPicPr>
            <p:nvPr/>
          </p:nvPicPr>
          <p:blipFill>
            <a:blip r:embed="rId4"/>
            <a:stretch>
              <a:fillRect/>
            </a:stretch>
          </p:blipFill>
          <p:spPr>
            <a:xfrm>
              <a:off x="3002280" y="1054167"/>
              <a:ext cx="5521598" cy="5285920"/>
            </a:xfrm>
            <a:prstGeom prst="rect">
              <a:avLst/>
            </a:prstGeom>
            <a:ln>
              <a:solidFill>
                <a:schemeClr val="tx1"/>
              </a:solidFill>
            </a:ln>
          </p:spPr>
        </p:pic>
        <p:sp>
          <p:nvSpPr>
            <p:cNvPr id="13" name="TextBox 12">
              <a:extLst>
                <a:ext uri="{FF2B5EF4-FFF2-40B4-BE49-F238E27FC236}">
                  <a16:creationId xmlns:a16="http://schemas.microsoft.com/office/drawing/2014/main" id="{95827102-5B8E-40E7-8D5D-A35F68531990}"/>
                </a:ext>
              </a:extLst>
            </p:cNvPr>
            <p:cNvSpPr txBox="1"/>
            <p:nvPr/>
          </p:nvSpPr>
          <p:spPr>
            <a:xfrm>
              <a:off x="5194935" y="1220333"/>
              <a:ext cx="2999988" cy="369332"/>
            </a:xfrm>
            <a:prstGeom prst="rect">
              <a:avLst/>
            </a:prstGeom>
            <a:noFill/>
          </p:spPr>
          <p:txBody>
            <a:bodyPr wrap="none" rtlCol="0">
              <a:spAutoFit/>
            </a:bodyPr>
            <a:lstStyle/>
            <a:p>
              <a:r>
                <a:rPr lang="en-US" b="1" dirty="0">
                  <a:solidFill>
                    <a:srgbClr val="FF0000"/>
                  </a:solidFill>
                </a:rPr>
                <a:t>VERIFICATION REQUIREMENT</a:t>
              </a:r>
            </a:p>
          </p:txBody>
        </p:sp>
      </p:grpSp>
      <p:grpSp>
        <p:nvGrpSpPr>
          <p:cNvPr id="12" name="Group 11">
            <a:extLst>
              <a:ext uri="{FF2B5EF4-FFF2-40B4-BE49-F238E27FC236}">
                <a16:creationId xmlns:a16="http://schemas.microsoft.com/office/drawing/2014/main" id="{11DCAD35-9DE0-44FC-8161-9A8BF7DA9B5D}"/>
              </a:ext>
            </a:extLst>
          </p:cNvPr>
          <p:cNvGrpSpPr/>
          <p:nvPr/>
        </p:nvGrpSpPr>
        <p:grpSpPr>
          <a:xfrm>
            <a:off x="2942948" y="931894"/>
            <a:ext cx="7096592" cy="5573455"/>
            <a:chOff x="2856266" y="1054167"/>
            <a:chExt cx="7096592" cy="5573455"/>
          </a:xfrm>
        </p:grpSpPr>
        <p:pic>
          <p:nvPicPr>
            <p:cNvPr id="8" name="Picture 7">
              <a:extLst>
                <a:ext uri="{FF2B5EF4-FFF2-40B4-BE49-F238E27FC236}">
                  <a16:creationId xmlns:a16="http://schemas.microsoft.com/office/drawing/2014/main" id="{6CE9FF10-884D-4DA7-A726-DC023D97D781}"/>
                </a:ext>
              </a:extLst>
            </p:cNvPr>
            <p:cNvPicPr>
              <a:picLocks noChangeAspect="1"/>
            </p:cNvPicPr>
            <p:nvPr/>
          </p:nvPicPr>
          <p:blipFill>
            <a:blip r:embed="rId5"/>
            <a:stretch>
              <a:fillRect/>
            </a:stretch>
          </p:blipFill>
          <p:spPr>
            <a:xfrm>
              <a:off x="2856266" y="1054167"/>
              <a:ext cx="7096592" cy="5573455"/>
            </a:xfrm>
            <a:prstGeom prst="rect">
              <a:avLst/>
            </a:prstGeom>
            <a:ln>
              <a:solidFill>
                <a:schemeClr val="tx1"/>
              </a:solidFill>
            </a:ln>
          </p:spPr>
        </p:pic>
        <p:sp>
          <p:nvSpPr>
            <p:cNvPr id="9" name="TextBox 8">
              <a:extLst>
                <a:ext uri="{FF2B5EF4-FFF2-40B4-BE49-F238E27FC236}">
                  <a16:creationId xmlns:a16="http://schemas.microsoft.com/office/drawing/2014/main" id="{E59AA2D9-46DE-42D5-879E-A42EAD6B1405}"/>
                </a:ext>
              </a:extLst>
            </p:cNvPr>
            <p:cNvSpPr txBox="1"/>
            <p:nvPr/>
          </p:nvSpPr>
          <p:spPr>
            <a:xfrm>
              <a:off x="7011294" y="1176895"/>
              <a:ext cx="2434962" cy="369332"/>
            </a:xfrm>
            <a:prstGeom prst="rect">
              <a:avLst/>
            </a:prstGeom>
            <a:noFill/>
            <a:ln>
              <a:solidFill>
                <a:schemeClr val="bg1"/>
              </a:solidFill>
            </a:ln>
          </p:spPr>
          <p:txBody>
            <a:bodyPr wrap="none" rtlCol="0">
              <a:spAutoFit/>
            </a:bodyPr>
            <a:lstStyle/>
            <a:p>
              <a:r>
                <a:rPr lang="en-US" b="1" dirty="0">
                  <a:solidFill>
                    <a:srgbClr val="FF0000"/>
                  </a:solidFill>
                </a:rPr>
                <a:t>VERIFICATION ACTIVITY</a:t>
              </a:r>
            </a:p>
          </p:txBody>
        </p:sp>
      </p:grpSp>
      <p:pic>
        <p:nvPicPr>
          <p:cNvPr id="16" name="Picture 15">
            <a:extLst>
              <a:ext uri="{FF2B5EF4-FFF2-40B4-BE49-F238E27FC236}">
                <a16:creationId xmlns:a16="http://schemas.microsoft.com/office/drawing/2014/main" id="{ADAE54CF-67B0-4F71-932F-FC9B5C4176B6}"/>
              </a:ext>
            </a:extLst>
          </p:cNvPr>
          <p:cNvPicPr>
            <a:picLocks noChangeAspect="1"/>
          </p:cNvPicPr>
          <p:nvPr/>
        </p:nvPicPr>
        <p:blipFill>
          <a:blip r:embed="rId6"/>
          <a:stretch>
            <a:fillRect/>
          </a:stretch>
        </p:blipFill>
        <p:spPr>
          <a:xfrm>
            <a:off x="8940120" y="-204795"/>
            <a:ext cx="2289043" cy="732786"/>
          </a:xfrm>
          <a:prstGeom prst="rect">
            <a:avLst/>
          </a:prstGeom>
        </p:spPr>
      </p:pic>
      <p:sp>
        <p:nvSpPr>
          <p:cNvPr id="18" name="Rectangle 17">
            <a:extLst>
              <a:ext uri="{FF2B5EF4-FFF2-40B4-BE49-F238E27FC236}">
                <a16:creationId xmlns:a16="http://schemas.microsoft.com/office/drawing/2014/main" id="{F6B9CD25-4804-4296-868A-7348BE3410EB}"/>
              </a:ext>
            </a:extLst>
          </p:cNvPr>
          <p:cNvSpPr/>
          <p:nvPr/>
        </p:nvSpPr>
        <p:spPr>
          <a:xfrm>
            <a:off x="10532229" y="0"/>
            <a:ext cx="698269" cy="340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90E084E-A380-421E-8D6A-52D396613200}"/>
              </a:ext>
            </a:extLst>
          </p:cNvPr>
          <p:cNvGrpSpPr/>
          <p:nvPr/>
        </p:nvGrpSpPr>
        <p:grpSpPr>
          <a:xfrm>
            <a:off x="3088840" y="940260"/>
            <a:ext cx="6227058" cy="5468402"/>
            <a:chOff x="4595055" y="980023"/>
            <a:chExt cx="6227058" cy="5468402"/>
          </a:xfrm>
        </p:grpSpPr>
        <p:grpSp>
          <p:nvGrpSpPr>
            <p:cNvPr id="20" name="Group 19">
              <a:extLst>
                <a:ext uri="{FF2B5EF4-FFF2-40B4-BE49-F238E27FC236}">
                  <a16:creationId xmlns:a16="http://schemas.microsoft.com/office/drawing/2014/main" id="{A7159CD7-7BB1-4CB7-AF03-2C1C1CB6B9F0}"/>
                </a:ext>
              </a:extLst>
            </p:cNvPr>
            <p:cNvGrpSpPr/>
            <p:nvPr/>
          </p:nvGrpSpPr>
          <p:grpSpPr>
            <a:xfrm>
              <a:off x="6096000" y="980023"/>
              <a:ext cx="4726113" cy="2088908"/>
              <a:chOff x="1517869" y="1251857"/>
              <a:chExt cx="8268703" cy="3448764"/>
            </a:xfrm>
          </p:grpSpPr>
          <p:pic>
            <p:nvPicPr>
              <p:cNvPr id="24" name="Picture 23">
                <a:extLst>
                  <a:ext uri="{FF2B5EF4-FFF2-40B4-BE49-F238E27FC236}">
                    <a16:creationId xmlns:a16="http://schemas.microsoft.com/office/drawing/2014/main" id="{F8DFF267-7A24-4479-B0FC-85E10C7F4DAF}"/>
                  </a:ext>
                </a:extLst>
              </p:cNvPr>
              <p:cNvPicPr>
                <a:picLocks noChangeAspect="1"/>
              </p:cNvPicPr>
              <p:nvPr/>
            </p:nvPicPr>
            <p:blipFill rotWithShape="1">
              <a:blip r:embed="rId7"/>
              <a:srcRect l="16466" t="36355" r="1283" b="19930"/>
              <a:stretch/>
            </p:blipFill>
            <p:spPr>
              <a:xfrm>
                <a:off x="1517869" y="1287829"/>
                <a:ext cx="8268703" cy="3412792"/>
              </a:xfrm>
              <a:prstGeom prst="rect">
                <a:avLst/>
              </a:prstGeom>
              <a:ln>
                <a:solidFill>
                  <a:schemeClr val="tx1"/>
                </a:solidFill>
              </a:ln>
            </p:spPr>
          </p:pic>
          <p:sp>
            <p:nvSpPr>
              <p:cNvPr id="25" name="TextBox 24">
                <a:extLst>
                  <a:ext uri="{FF2B5EF4-FFF2-40B4-BE49-F238E27FC236}">
                    <a16:creationId xmlns:a16="http://schemas.microsoft.com/office/drawing/2014/main" id="{CB459695-D263-4913-8633-8ECF4D07F14C}"/>
                  </a:ext>
                </a:extLst>
              </p:cNvPr>
              <p:cNvSpPr txBox="1"/>
              <p:nvPr/>
            </p:nvSpPr>
            <p:spPr>
              <a:xfrm>
                <a:off x="7892145" y="1251857"/>
                <a:ext cx="1741714" cy="762204"/>
              </a:xfrm>
              <a:prstGeom prst="rect">
                <a:avLst/>
              </a:prstGeom>
              <a:noFill/>
            </p:spPr>
            <p:txBody>
              <a:bodyPr wrap="square" rtlCol="0">
                <a:spAutoFit/>
              </a:bodyPr>
              <a:lstStyle/>
              <a:p>
                <a:r>
                  <a:rPr lang="en-US" sz="1200" b="1" dirty="0">
                    <a:solidFill>
                      <a:srgbClr val="FF0000"/>
                    </a:solidFill>
                  </a:rPr>
                  <a:t>TPS DEFINITION</a:t>
                </a:r>
              </a:p>
            </p:txBody>
          </p:sp>
        </p:grpSp>
        <p:grpSp>
          <p:nvGrpSpPr>
            <p:cNvPr id="21" name="Group 20">
              <a:extLst>
                <a:ext uri="{FF2B5EF4-FFF2-40B4-BE49-F238E27FC236}">
                  <a16:creationId xmlns:a16="http://schemas.microsoft.com/office/drawing/2014/main" id="{080A30B5-7566-4B8A-9F5F-3768B7DC36E9}"/>
                </a:ext>
              </a:extLst>
            </p:cNvPr>
            <p:cNvGrpSpPr/>
            <p:nvPr/>
          </p:nvGrpSpPr>
          <p:grpSpPr>
            <a:xfrm>
              <a:off x="4595055" y="3301626"/>
              <a:ext cx="5317041" cy="3146799"/>
              <a:chOff x="2204523" y="2845787"/>
              <a:chExt cx="8378705" cy="4424218"/>
            </a:xfrm>
          </p:grpSpPr>
          <p:pic>
            <p:nvPicPr>
              <p:cNvPr id="22" name="Picture 21">
                <a:extLst>
                  <a:ext uri="{FF2B5EF4-FFF2-40B4-BE49-F238E27FC236}">
                    <a16:creationId xmlns:a16="http://schemas.microsoft.com/office/drawing/2014/main" id="{1095D668-8481-4160-9CEB-D689B65EA209}"/>
                  </a:ext>
                </a:extLst>
              </p:cNvPr>
              <p:cNvPicPr>
                <a:picLocks noChangeAspect="1"/>
              </p:cNvPicPr>
              <p:nvPr/>
            </p:nvPicPr>
            <p:blipFill rotWithShape="1">
              <a:blip r:embed="rId8"/>
              <a:srcRect l="16895" t="26390" r="2497" b="18800"/>
              <a:stretch/>
            </p:blipFill>
            <p:spPr>
              <a:xfrm>
                <a:off x="2204523" y="2845787"/>
                <a:ext cx="8378705" cy="4424218"/>
              </a:xfrm>
              <a:prstGeom prst="rect">
                <a:avLst/>
              </a:prstGeom>
              <a:ln>
                <a:solidFill>
                  <a:schemeClr val="tx1"/>
                </a:solidFill>
              </a:ln>
            </p:spPr>
          </p:pic>
          <p:sp>
            <p:nvSpPr>
              <p:cNvPr id="23" name="TextBox 22">
                <a:extLst>
                  <a:ext uri="{FF2B5EF4-FFF2-40B4-BE49-F238E27FC236}">
                    <a16:creationId xmlns:a16="http://schemas.microsoft.com/office/drawing/2014/main" id="{B5672A75-A2BC-4D05-9621-20ECE085F998}"/>
                  </a:ext>
                </a:extLst>
              </p:cNvPr>
              <p:cNvSpPr txBox="1"/>
              <p:nvPr/>
            </p:nvSpPr>
            <p:spPr>
              <a:xfrm>
                <a:off x="8327573" y="2895601"/>
                <a:ext cx="1143000" cy="735617"/>
              </a:xfrm>
              <a:prstGeom prst="rect">
                <a:avLst/>
              </a:prstGeom>
              <a:noFill/>
            </p:spPr>
            <p:txBody>
              <a:bodyPr wrap="square" rtlCol="0">
                <a:spAutoFit/>
              </a:bodyPr>
              <a:lstStyle/>
              <a:p>
                <a:r>
                  <a:rPr lang="en-US" sz="1400" b="1" dirty="0">
                    <a:solidFill>
                      <a:srgbClr val="FF0000"/>
                    </a:solidFill>
                  </a:rPr>
                  <a:t>TPS STEPS</a:t>
                </a:r>
              </a:p>
            </p:txBody>
          </p:sp>
        </p:grpSp>
      </p:grpSp>
    </p:spTree>
    <p:extLst>
      <p:ext uri="{BB962C8B-B14F-4D97-AF65-F5344CB8AC3E}">
        <p14:creationId xmlns:p14="http://schemas.microsoft.com/office/powerpoint/2010/main" val="156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8272" y="1393793"/>
            <a:ext cx="11327907" cy="5140171"/>
          </a:xfrm>
        </p:spPr>
        <p:txBody>
          <a:bodyPr>
            <a:normAutofit fontScale="92500" lnSpcReduction="10000"/>
          </a:bodyPr>
          <a:lstStyle/>
          <a:p>
            <a:pPr>
              <a:spcBef>
                <a:spcPts val="500"/>
              </a:spcBef>
            </a:pPr>
            <a:r>
              <a:rPr lang="en-US" sz="1800" dirty="0"/>
              <a:t>No more collating spreadsheets!! (So prone to error, and loss of insight into who made changes when)</a:t>
            </a:r>
          </a:p>
          <a:p>
            <a:pPr>
              <a:spcBef>
                <a:spcPts val="500"/>
              </a:spcBef>
            </a:pPr>
            <a:r>
              <a:rPr lang="en-US" sz="1800" dirty="0"/>
              <a:t>Huge amount of capability without programming (OOTB – Out of the Box)</a:t>
            </a:r>
          </a:p>
          <a:p>
            <a:pPr>
              <a:spcBef>
                <a:spcPts val="500"/>
              </a:spcBef>
            </a:pPr>
            <a:r>
              <a:rPr lang="en-US" sz="1800" dirty="0"/>
              <a:t>Minimizes need for specialized tools (RID tool, action item tool, requirements tool)</a:t>
            </a:r>
          </a:p>
          <a:p>
            <a:pPr>
              <a:spcBef>
                <a:spcPts val="500"/>
              </a:spcBef>
            </a:pPr>
            <a:r>
              <a:rPr lang="en-US" sz="1800" dirty="0"/>
              <a:t>End-user training is straight-forward; every list is still just a list (not a different tool)</a:t>
            </a:r>
          </a:p>
          <a:p>
            <a:pPr>
              <a:spcBef>
                <a:spcPts val="500"/>
              </a:spcBef>
            </a:pPr>
            <a:r>
              <a:rPr lang="en-US" sz="1800" dirty="0"/>
              <a:t>Database architecture without any special skills</a:t>
            </a:r>
          </a:p>
          <a:p>
            <a:pPr>
              <a:spcBef>
                <a:spcPts val="500"/>
              </a:spcBef>
            </a:pPr>
            <a:r>
              <a:rPr lang="en-US" sz="1800" dirty="0"/>
              <a:t>Ability to create linked relationships between data items (no true bi-directional linking, which is a downside)</a:t>
            </a:r>
          </a:p>
          <a:p>
            <a:pPr>
              <a:spcBef>
                <a:spcPts val="500"/>
              </a:spcBef>
            </a:pPr>
            <a:r>
              <a:rPr lang="en-US" sz="1800" dirty="0"/>
              <a:t>Has sites and sub-sites so can be easily used for project hierarchical team management</a:t>
            </a:r>
          </a:p>
          <a:p>
            <a:pPr>
              <a:spcBef>
                <a:spcPts val="500"/>
              </a:spcBef>
            </a:pPr>
            <a:r>
              <a:rPr lang="en-US" sz="1800" u="sng" dirty="0"/>
              <a:t>Every</a:t>
            </a:r>
            <a:r>
              <a:rPr lang="en-US" sz="1800" dirty="0"/>
              <a:t> change can be tagged with who made it (and when)</a:t>
            </a:r>
          </a:p>
          <a:p>
            <a:pPr>
              <a:spcBef>
                <a:spcPts val="500"/>
              </a:spcBef>
            </a:pPr>
            <a:r>
              <a:rPr lang="en-US" sz="1800" dirty="0"/>
              <a:t>Changes can have owners that approve them</a:t>
            </a:r>
          </a:p>
          <a:p>
            <a:pPr>
              <a:spcBef>
                <a:spcPts val="500"/>
              </a:spcBef>
            </a:pPr>
            <a:r>
              <a:rPr lang="en-US" sz="1800" dirty="0"/>
              <a:t>Users can elect to be emailed when changes are made to items (or it can be forced upon them)</a:t>
            </a:r>
          </a:p>
          <a:p>
            <a:pPr>
              <a:spcBef>
                <a:spcPts val="500"/>
              </a:spcBef>
            </a:pPr>
            <a:r>
              <a:rPr lang="en-US" sz="1800" dirty="0"/>
              <a:t>Easy to manage access roster and permissions (*within NASA NDC domain)</a:t>
            </a:r>
          </a:p>
          <a:p>
            <a:pPr>
              <a:spcBef>
                <a:spcPts val="500"/>
              </a:spcBef>
            </a:pPr>
            <a:r>
              <a:rPr lang="en-US" sz="1800" dirty="0"/>
              <a:t>Good for not knowing everything you’ll ever need at the start, because lists and fields are easy to add or modify at any time</a:t>
            </a:r>
          </a:p>
          <a:p>
            <a:pPr>
              <a:spcBef>
                <a:spcPts val="500"/>
              </a:spcBef>
            </a:pPr>
            <a:r>
              <a:rPr lang="en-US" sz="1800" dirty="0"/>
              <a:t>View information in its native environment (not by generating documents and reports)</a:t>
            </a:r>
          </a:p>
          <a:p>
            <a:pPr>
              <a:spcBef>
                <a:spcPts val="500"/>
              </a:spcBef>
            </a:pPr>
            <a:r>
              <a:rPr lang="en-US" sz="1800" dirty="0"/>
              <a:t>Authoritative source is a list, not a document on someone’s hard drive or shared drive</a:t>
            </a:r>
          </a:p>
          <a:p>
            <a:pPr>
              <a:spcBef>
                <a:spcPts val="500"/>
              </a:spcBef>
            </a:pPr>
            <a:r>
              <a:rPr lang="en-US" sz="1800" dirty="0"/>
              <a:t>Implement with as little or as much rigor as you need</a:t>
            </a:r>
          </a:p>
          <a:p>
            <a:pPr>
              <a:spcBef>
                <a:spcPts val="500"/>
              </a:spcBef>
            </a:pPr>
            <a:r>
              <a:rPr lang="en-US" sz="1800" dirty="0"/>
              <a:t>Collaborative online editing of Word and PowerPoint (like Google Docs)</a:t>
            </a:r>
          </a:p>
          <a:p>
            <a:pPr>
              <a:spcBef>
                <a:spcPts val="500"/>
              </a:spcBef>
            </a:pPr>
            <a:endParaRPr lang="en-US" sz="1800" dirty="0"/>
          </a:p>
        </p:txBody>
      </p:sp>
      <p:sp>
        <p:nvSpPr>
          <p:cNvPr id="3" name="Title 2"/>
          <p:cNvSpPr>
            <a:spLocks noGrp="1"/>
          </p:cNvSpPr>
          <p:nvPr>
            <p:ph type="title"/>
          </p:nvPr>
        </p:nvSpPr>
        <p:spPr/>
        <p:txBody>
          <a:bodyPr/>
          <a:lstStyle/>
          <a:p>
            <a:pPr algn="ctr"/>
            <a:r>
              <a:rPr lang="en-US" dirty="0"/>
              <a:t>Benefits of SharePoint for Projects</a:t>
            </a:r>
          </a:p>
        </p:txBody>
      </p:sp>
      <p:sp>
        <p:nvSpPr>
          <p:cNvPr id="5" name="Slide Number Placeholder 4"/>
          <p:cNvSpPr>
            <a:spLocks noGrp="1"/>
          </p:cNvSpPr>
          <p:nvPr>
            <p:ph type="sldNum" sz="quarter" idx="12"/>
          </p:nvPr>
        </p:nvSpPr>
        <p:spPr/>
        <p:txBody>
          <a:bodyPr/>
          <a:lstStyle/>
          <a:p>
            <a:fld id="{B15726EE-33C6-4ECB-931B-A760BBF8EBB9}" type="slidenum">
              <a:rPr lang="en-US" smtClean="0"/>
              <a:t>26</a:t>
            </a:fld>
            <a:endParaRPr lang="en-US"/>
          </a:p>
        </p:txBody>
      </p:sp>
    </p:spTree>
    <p:extLst>
      <p:ext uri="{BB962C8B-B14F-4D97-AF65-F5344CB8AC3E}">
        <p14:creationId xmlns:p14="http://schemas.microsoft.com/office/powerpoint/2010/main" val="345964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DC3E-BE16-48A0-991B-6FC82C8DC257}"/>
              </a:ext>
            </a:extLst>
          </p:cNvPr>
          <p:cNvSpPr>
            <a:spLocks noGrp="1"/>
          </p:cNvSpPr>
          <p:nvPr>
            <p:ph type="title"/>
          </p:nvPr>
        </p:nvSpPr>
        <p:spPr/>
        <p:txBody>
          <a:bodyPr>
            <a:normAutofit/>
          </a:bodyPr>
          <a:lstStyle/>
          <a:p>
            <a:r>
              <a:rPr lang="en-US" dirty="0"/>
              <a:t>Challenges and Solutions</a:t>
            </a:r>
          </a:p>
        </p:txBody>
      </p:sp>
      <p:sp>
        <p:nvSpPr>
          <p:cNvPr id="3" name="Content Placeholder 2">
            <a:extLst>
              <a:ext uri="{FF2B5EF4-FFF2-40B4-BE49-F238E27FC236}">
                <a16:creationId xmlns:a16="http://schemas.microsoft.com/office/drawing/2014/main" id="{5E1370E1-7254-443C-A0C9-F972AA574312}"/>
              </a:ext>
            </a:extLst>
          </p:cNvPr>
          <p:cNvSpPr>
            <a:spLocks noGrp="1"/>
          </p:cNvSpPr>
          <p:nvPr>
            <p:ph idx="1"/>
          </p:nvPr>
        </p:nvSpPr>
        <p:spPr>
          <a:xfrm>
            <a:off x="203200" y="1066800"/>
            <a:ext cx="6087872" cy="5562600"/>
          </a:xfrm>
        </p:spPr>
        <p:txBody>
          <a:bodyPr>
            <a:normAutofit/>
          </a:bodyPr>
          <a:lstStyle/>
          <a:p>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A9204EDC-A856-43AA-8C14-1CC7778FAA36}"/>
              </a:ext>
            </a:extLst>
          </p:cNvPr>
          <p:cNvGraphicFramePr>
            <a:graphicFrameLocks noGrp="1"/>
          </p:cNvGraphicFramePr>
          <p:nvPr>
            <p:extLst>
              <p:ext uri="{D42A27DB-BD31-4B8C-83A1-F6EECF244321}">
                <p14:modId xmlns:p14="http://schemas.microsoft.com/office/powerpoint/2010/main" val="2352883806"/>
              </p:ext>
            </p:extLst>
          </p:nvPr>
        </p:nvGraphicFramePr>
        <p:xfrm>
          <a:off x="795528" y="1191260"/>
          <a:ext cx="10771632" cy="4119880"/>
        </p:xfrm>
        <a:graphic>
          <a:graphicData uri="http://schemas.openxmlformats.org/drawingml/2006/table">
            <a:tbl>
              <a:tblPr firstRow="1" bandRow="1">
                <a:tableStyleId>{5C22544A-7EE6-4342-B048-85BDC9FD1C3A}</a:tableStyleId>
              </a:tblPr>
              <a:tblGrid>
                <a:gridCol w="5385816">
                  <a:extLst>
                    <a:ext uri="{9D8B030D-6E8A-4147-A177-3AD203B41FA5}">
                      <a16:colId xmlns:a16="http://schemas.microsoft.com/office/drawing/2014/main" val="230878241"/>
                    </a:ext>
                  </a:extLst>
                </a:gridCol>
                <a:gridCol w="5385816">
                  <a:extLst>
                    <a:ext uri="{9D8B030D-6E8A-4147-A177-3AD203B41FA5}">
                      <a16:colId xmlns:a16="http://schemas.microsoft.com/office/drawing/2014/main" val="256232798"/>
                    </a:ext>
                  </a:extLst>
                </a:gridCol>
              </a:tblGrid>
              <a:tr h="370840">
                <a:tc>
                  <a:txBody>
                    <a:bodyPr/>
                    <a:lstStyle/>
                    <a:p>
                      <a:r>
                        <a:rPr lang="en-US" dirty="0"/>
                        <a:t>Challenge</a:t>
                      </a:r>
                    </a:p>
                  </a:txBody>
                  <a:tcPr/>
                </a:tc>
                <a:tc>
                  <a:txBody>
                    <a:bodyPr/>
                    <a:lstStyle/>
                    <a:p>
                      <a:r>
                        <a:rPr lang="en-US" dirty="0"/>
                        <a:t>Solutions/Options/Recommendations</a:t>
                      </a:r>
                    </a:p>
                  </a:txBody>
                  <a:tcPr/>
                </a:tc>
                <a:extLst>
                  <a:ext uri="{0D108BD9-81ED-4DB2-BD59-A6C34878D82A}">
                    <a16:rowId xmlns:a16="http://schemas.microsoft.com/office/drawing/2014/main" val="12618979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Buy in – at first some communities were slow to adopt, but eventually every team member was proficient</a:t>
                      </a:r>
                    </a:p>
                  </a:txBody>
                  <a:tcPr/>
                </a:tc>
                <a:tc>
                  <a:txBody>
                    <a:bodyPr/>
                    <a:lstStyle/>
                    <a:p>
                      <a:pPr marL="285750" indent="-285750">
                        <a:buFont typeface="Arial" panose="020B0604020202020204" pitchFamily="34" charset="0"/>
                        <a:buChar char="•"/>
                      </a:pPr>
                      <a:r>
                        <a:rPr lang="en-US" dirty="0"/>
                        <a:t>Training</a:t>
                      </a:r>
                    </a:p>
                    <a:p>
                      <a:pPr marL="285750" indent="-285750">
                        <a:buFont typeface="Arial" panose="020B0604020202020204" pitchFamily="34" charset="0"/>
                        <a:buChar char="•"/>
                      </a:pPr>
                      <a:r>
                        <a:rPr lang="en-US" dirty="0"/>
                        <a:t>Management commitment</a:t>
                      </a:r>
                    </a:p>
                  </a:txBody>
                  <a:tcPr/>
                </a:tc>
                <a:extLst>
                  <a:ext uri="{0D108BD9-81ED-4DB2-BD59-A6C34878D82A}">
                    <a16:rowId xmlns:a16="http://schemas.microsoft.com/office/drawing/2014/main" val="5215078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House-keeping/Data Currency/Config Management</a:t>
                      </a:r>
                    </a:p>
                  </a:txBody>
                  <a:tcPr/>
                </a:tc>
                <a:tc>
                  <a:txBody>
                    <a:bodyPr/>
                    <a:lstStyle/>
                    <a:p>
                      <a:pPr marL="285750" indent="-285750">
                        <a:buFont typeface="Arial" panose="020B0604020202020204" pitchFamily="34" charset="0"/>
                        <a:buChar char="•"/>
                      </a:pPr>
                      <a:r>
                        <a:rPr lang="en-US" dirty="0"/>
                        <a:t>Use of automated triggers to identify stale data and notify data owners</a:t>
                      </a:r>
                    </a:p>
                  </a:txBody>
                  <a:tcPr/>
                </a:tc>
                <a:extLst>
                  <a:ext uri="{0D108BD9-81ED-4DB2-BD59-A6C34878D82A}">
                    <a16:rowId xmlns:a16="http://schemas.microsoft.com/office/drawing/2014/main" val="35307055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Trying to ‘fake’ a full relational database</a:t>
                      </a:r>
                    </a:p>
                  </a:txBody>
                  <a:tcPr/>
                </a:tc>
                <a:tc>
                  <a:txBody>
                    <a:bodyPr/>
                    <a:lstStyle/>
                    <a:p>
                      <a:pPr marL="285750" indent="-285750">
                        <a:buFont typeface="Arial" panose="020B0604020202020204" pitchFamily="34" charset="0"/>
                        <a:buChar char="•"/>
                      </a:pPr>
                      <a:r>
                        <a:rPr lang="en-US" dirty="0"/>
                        <a:t>Use of custom back-end code – project-process dependent</a:t>
                      </a:r>
                    </a:p>
                  </a:txBody>
                  <a:tcPr/>
                </a:tc>
                <a:extLst>
                  <a:ext uri="{0D108BD9-81ED-4DB2-BD59-A6C34878D82A}">
                    <a16:rowId xmlns:a16="http://schemas.microsoft.com/office/drawing/2014/main" val="11047315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Dependence on an ‘administrative’ data environment as your project operations tool – reliability issues</a:t>
                      </a:r>
                    </a:p>
                  </a:txBody>
                  <a:tcPr/>
                </a:tc>
                <a:tc>
                  <a:txBody>
                    <a:bodyPr/>
                    <a:lstStyle/>
                    <a:p>
                      <a:pPr marL="285750" indent="-285750">
                        <a:buFont typeface="Arial" panose="020B0604020202020204" pitchFamily="34" charset="0"/>
                        <a:buChar char="•"/>
                      </a:pPr>
                      <a:r>
                        <a:rPr lang="en-US" dirty="0"/>
                        <a:t>Coordination with SP administrators and operators – potentially additional funding to ensure proper support</a:t>
                      </a:r>
                    </a:p>
                  </a:txBody>
                  <a:tcPr/>
                </a:tc>
                <a:extLst>
                  <a:ext uri="{0D108BD9-81ED-4DB2-BD59-A6C34878D82A}">
                    <a16:rowId xmlns:a16="http://schemas.microsoft.com/office/drawing/2014/main" val="29872836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need to ensure, on ongoing basis, that collaborating organizations and contractors maintain easy access</a:t>
                      </a:r>
                    </a:p>
                  </a:txBody>
                  <a:tcPr/>
                </a:tc>
                <a:tc>
                  <a:txBody>
                    <a:bodyPr/>
                    <a:lstStyle/>
                    <a:p>
                      <a:pPr marL="285750" indent="-285750">
                        <a:buFont typeface="Arial" panose="020B0604020202020204" pitchFamily="34" charset="0"/>
                        <a:buChar char="•"/>
                      </a:pPr>
                      <a:r>
                        <a:rPr lang="en-US" dirty="0"/>
                        <a:t>Ongoing training and communications</a:t>
                      </a:r>
                    </a:p>
                  </a:txBody>
                  <a:tcPr/>
                </a:tc>
                <a:extLst>
                  <a:ext uri="{0D108BD9-81ED-4DB2-BD59-A6C34878D82A}">
                    <a16:rowId xmlns:a16="http://schemas.microsoft.com/office/drawing/2014/main" val="1234878288"/>
                  </a:ext>
                </a:extLst>
              </a:tr>
            </a:tbl>
          </a:graphicData>
        </a:graphic>
      </p:graphicFrame>
      <p:sp>
        <p:nvSpPr>
          <p:cNvPr id="8" name="Slide Number Placeholder 7"/>
          <p:cNvSpPr>
            <a:spLocks noGrp="1"/>
          </p:cNvSpPr>
          <p:nvPr>
            <p:ph type="sldNum" sz="quarter" idx="12"/>
          </p:nvPr>
        </p:nvSpPr>
        <p:spPr/>
        <p:txBody>
          <a:bodyPr/>
          <a:lstStyle/>
          <a:p>
            <a:pPr algn="r"/>
            <a:fld id="{BAC68631-49B9-46F1-A148-37BD30A9C690}" type="slidenum">
              <a:rPr lang="en-US" smtClean="0"/>
              <a:pPr algn="r"/>
              <a:t>27</a:t>
            </a:fld>
            <a:endParaRPr lang="en-US" dirty="0"/>
          </a:p>
        </p:txBody>
      </p:sp>
    </p:spTree>
    <p:extLst>
      <p:ext uri="{BB962C8B-B14F-4D97-AF65-F5344CB8AC3E}">
        <p14:creationId xmlns:p14="http://schemas.microsoft.com/office/powerpoint/2010/main" val="822666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8A9BF-16F5-48DF-9753-AFCB656CA654}"/>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E5788B3E-342D-49F8-A593-19E38830A447}"/>
              </a:ext>
            </a:extLst>
          </p:cNvPr>
          <p:cNvSpPr>
            <a:spLocks noGrp="1"/>
          </p:cNvSpPr>
          <p:nvPr>
            <p:ph idx="1"/>
          </p:nvPr>
        </p:nvSpPr>
        <p:spPr/>
        <p:txBody>
          <a:bodyPr>
            <a:normAutofit/>
          </a:bodyPr>
          <a:lstStyle/>
          <a:p>
            <a:r>
              <a:rPr lang="en-US" dirty="0"/>
              <a:t>For AA-2, the SP Collaboration as a Systems Engineering environment was successful, providing team the ‘right’ level of rigor while also providing flexibility needed for an aggressive schedule</a:t>
            </a:r>
          </a:p>
          <a:p>
            <a:pPr lvl="1"/>
            <a:r>
              <a:rPr lang="en-US" dirty="0"/>
              <a:t>Stretched the Morpheus implementation, including all SE&amp;I data elements</a:t>
            </a:r>
          </a:p>
          <a:p>
            <a:pPr lvl="1"/>
            <a:r>
              <a:rPr lang="en-US" dirty="0"/>
              <a:t>Implemented the Integrated Data concept connecting SE&amp;I data with itself and PM data</a:t>
            </a:r>
          </a:p>
          <a:p>
            <a:pPr lvl="1"/>
            <a:r>
              <a:rPr lang="en-US" dirty="0"/>
              <a:t>Provided Product Lifecycle Management (PLM) at the data element level (rather than product level)</a:t>
            </a:r>
          </a:p>
          <a:p>
            <a:r>
              <a:rPr lang="en-US" dirty="0"/>
              <a:t>New projects at JSC are looking at SP for their needs already</a:t>
            </a:r>
          </a:p>
          <a:p>
            <a:r>
              <a:rPr lang="en-US" dirty="0" err="1"/>
              <a:t>Sharepoint</a:t>
            </a:r>
            <a:r>
              <a:rPr lang="en-US" dirty="0"/>
              <a:t> provides flexible environment with ability to scale rigor as needed</a:t>
            </a:r>
          </a:p>
          <a:p>
            <a:pPr lvl="1"/>
            <a:r>
              <a:rPr lang="en-US" dirty="0"/>
              <a:t>Access controls defined by usage, owned by project users (not admins)</a:t>
            </a:r>
          </a:p>
          <a:p>
            <a:r>
              <a:rPr lang="en-US" dirty="0"/>
              <a:t>Custom applications and reports  added critical needed capability without significant software development and maintenance overhead:</a:t>
            </a:r>
          </a:p>
          <a:p>
            <a:pPr lvl="2"/>
            <a:r>
              <a:rPr lang="en-US" dirty="0"/>
              <a:t>Bi-directional traceability</a:t>
            </a:r>
          </a:p>
          <a:p>
            <a:pPr lvl="2"/>
            <a:r>
              <a:rPr lang="en-US" dirty="0"/>
              <a:t>Procedure development</a:t>
            </a:r>
          </a:p>
        </p:txBody>
      </p:sp>
      <p:sp>
        <p:nvSpPr>
          <p:cNvPr id="7" name="Slide Number Placeholder 6"/>
          <p:cNvSpPr>
            <a:spLocks noGrp="1"/>
          </p:cNvSpPr>
          <p:nvPr>
            <p:ph type="sldNum" sz="quarter" idx="12"/>
          </p:nvPr>
        </p:nvSpPr>
        <p:spPr/>
        <p:txBody>
          <a:bodyPr/>
          <a:lstStyle/>
          <a:p>
            <a:pPr algn="r"/>
            <a:fld id="{BAC68631-49B9-46F1-A148-37BD30A9C690}" type="slidenum">
              <a:rPr lang="en-US" smtClean="0"/>
              <a:pPr algn="r"/>
              <a:t>28</a:t>
            </a:fld>
            <a:endParaRPr lang="en-US" dirty="0"/>
          </a:p>
        </p:txBody>
      </p:sp>
    </p:spTree>
    <p:extLst>
      <p:ext uri="{BB962C8B-B14F-4D97-AF65-F5344CB8AC3E}">
        <p14:creationId xmlns:p14="http://schemas.microsoft.com/office/powerpoint/2010/main" val="3407803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50EA-25F1-466C-81F6-DDDC1D5AD48B}"/>
              </a:ext>
            </a:extLst>
          </p:cNvPr>
          <p:cNvSpPr>
            <a:spLocks noGrp="1"/>
          </p:cNvSpPr>
          <p:nvPr>
            <p:ph type="title"/>
          </p:nvPr>
        </p:nvSpPr>
        <p:spPr/>
        <p:txBody>
          <a:bodyPr/>
          <a:lstStyle/>
          <a:p>
            <a:r>
              <a:rPr lang="en-US" dirty="0"/>
              <a:t>Backups</a:t>
            </a:r>
          </a:p>
        </p:txBody>
      </p:sp>
      <p:sp>
        <p:nvSpPr>
          <p:cNvPr id="3" name="Slide Number Placeholder 2">
            <a:extLst>
              <a:ext uri="{FF2B5EF4-FFF2-40B4-BE49-F238E27FC236}">
                <a16:creationId xmlns:a16="http://schemas.microsoft.com/office/drawing/2014/main" id="{E959E4A4-F97E-4F65-89FA-8B515EF436A3}"/>
              </a:ext>
            </a:extLst>
          </p:cNvPr>
          <p:cNvSpPr>
            <a:spLocks noGrp="1"/>
          </p:cNvSpPr>
          <p:nvPr>
            <p:ph type="sldNum" sz="quarter" idx="10"/>
          </p:nvPr>
        </p:nvSpPr>
        <p:spPr/>
        <p:txBody>
          <a:bodyPr/>
          <a:lstStyle/>
          <a:p>
            <a:r>
              <a:rPr lang="en-US"/>
              <a:t>Page </a:t>
            </a:r>
            <a:fld id="{BAC68631-49B9-46F1-A148-37BD30A9C690}" type="slidenum">
              <a:rPr lang="en-US" smtClean="0"/>
              <a:pPr/>
              <a:t>29</a:t>
            </a:fld>
            <a:endParaRPr lang="en-US" dirty="0"/>
          </a:p>
        </p:txBody>
      </p:sp>
    </p:spTree>
    <p:extLst>
      <p:ext uri="{BB962C8B-B14F-4D97-AF65-F5344CB8AC3E}">
        <p14:creationId xmlns:p14="http://schemas.microsoft.com/office/powerpoint/2010/main" val="3654132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Orion Ascent Abort-2 – Reference Mission Characteristics</a:t>
            </a:r>
          </a:p>
        </p:txBody>
      </p:sp>
      <p:sp>
        <p:nvSpPr>
          <p:cNvPr id="6" name="Content Placeholder 5"/>
          <p:cNvSpPr>
            <a:spLocks noGrp="1"/>
          </p:cNvSpPr>
          <p:nvPr>
            <p:ph idx="1"/>
          </p:nvPr>
        </p:nvSpPr>
        <p:spPr>
          <a:xfrm>
            <a:off x="288925" y="1038225"/>
            <a:ext cx="3826189" cy="5562600"/>
          </a:xfrm>
        </p:spPr>
        <p:txBody>
          <a:bodyPr>
            <a:normAutofit lnSpcReduction="10000"/>
          </a:bodyPr>
          <a:lstStyle/>
          <a:p>
            <a:pPr marL="228600" indent="-228600"/>
            <a:r>
              <a:rPr lang="en-US" sz="1800" b="1" dirty="0"/>
              <a:t>Purpose</a:t>
            </a:r>
          </a:p>
          <a:p>
            <a:pPr marL="571500" lvl="1" indent="-228600"/>
            <a:r>
              <a:rPr lang="en-US" sz="1800" dirty="0"/>
              <a:t>Demonstrate the abort hardware and software work together as planned </a:t>
            </a:r>
          </a:p>
          <a:p>
            <a:pPr marL="571500" lvl="1" indent="-228600"/>
            <a:r>
              <a:rPr lang="en-US" sz="1800" dirty="0"/>
              <a:t>Collect data from hundreds of sensors around the vehicle to further our understanding of this highly dynamic event</a:t>
            </a:r>
          </a:p>
          <a:p>
            <a:pPr marL="228600" indent="-228600"/>
            <a:r>
              <a:rPr lang="en-US" sz="1800" b="1" dirty="0"/>
              <a:t>Target Test Condition for Abort Initiation</a:t>
            </a:r>
          </a:p>
          <a:p>
            <a:pPr marL="571500" lvl="1" indent="-228600"/>
            <a:r>
              <a:rPr lang="en-US" sz="1800" dirty="0"/>
              <a:t>Combination of Mach, Dynamic Pressure and Angle of Attack</a:t>
            </a:r>
          </a:p>
          <a:p>
            <a:pPr marL="571500" lvl="1" indent="-228600"/>
            <a:r>
              <a:rPr lang="en-US" sz="1800" dirty="0"/>
              <a:t>Predicted abort altitude ~29,000 feet</a:t>
            </a:r>
          </a:p>
          <a:p>
            <a:pPr marL="228600" indent="-228600"/>
            <a:r>
              <a:rPr lang="en-US" sz="1800" b="1" dirty="0"/>
              <a:t>End of Test</a:t>
            </a:r>
          </a:p>
          <a:p>
            <a:pPr marL="571500" lvl="1" indent="-228600"/>
            <a:r>
              <a:rPr lang="en-US" sz="1800" dirty="0"/>
              <a:t>At the end of the test all elements impact the ocean</a:t>
            </a:r>
          </a:p>
          <a:p>
            <a:pPr marL="914400" lvl="2"/>
            <a:r>
              <a:rPr lang="en-US" sz="1600" dirty="0"/>
              <a:t>No Parachutes</a:t>
            </a:r>
          </a:p>
          <a:p>
            <a:pPr marL="914400" lvl="2"/>
            <a:r>
              <a:rPr lang="en-US" sz="1600" dirty="0"/>
              <a:t>No Recovery</a:t>
            </a:r>
          </a:p>
          <a:p>
            <a:endParaRPr lang="en-US" sz="1800" dirty="0"/>
          </a:p>
        </p:txBody>
      </p:sp>
      <p:sp>
        <p:nvSpPr>
          <p:cNvPr id="4" name="Content Placeholder 2"/>
          <p:cNvSpPr txBox="1">
            <a:spLocks/>
          </p:cNvSpPr>
          <p:nvPr/>
        </p:nvSpPr>
        <p:spPr>
          <a:xfrm>
            <a:off x="70192" y="1019001"/>
            <a:ext cx="6364475" cy="570247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a:solidFill>
                <a:srgbClr val="00B050"/>
              </a:solidFill>
            </a:endParaRPr>
          </a:p>
        </p:txBody>
      </p:sp>
      <p:pic>
        <p:nvPicPr>
          <p:cNvPr id="2" name="Picture 1"/>
          <p:cNvPicPr>
            <a:picLocks noChangeAspect="1"/>
          </p:cNvPicPr>
          <p:nvPr/>
        </p:nvPicPr>
        <p:blipFill>
          <a:blip r:embed="rId3"/>
          <a:stretch>
            <a:fillRect/>
          </a:stretch>
        </p:blipFill>
        <p:spPr>
          <a:xfrm>
            <a:off x="4160019" y="1019000"/>
            <a:ext cx="7869222" cy="5582229"/>
          </a:xfrm>
          <a:prstGeom prst="rect">
            <a:avLst/>
          </a:prstGeom>
        </p:spPr>
      </p:pic>
      <p:sp>
        <p:nvSpPr>
          <p:cNvPr id="9" name="Slide Number Placeholder 8"/>
          <p:cNvSpPr>
            <a:spLocks noGrp="1"/>
          </p:cNvSpPr>
          <p:nvPr>
            <p:ph type="sldNum" sz="quarter" idx="12"/>
          </p:nvPr>
        </p:nvSpPr>
        <p:spPr/>
        <p:txBody>
          <a:bodyPr/>
          <a:lstStyle/>
          <a:p>
            <a:pPr algn="r"/>
            <a:fld id="{BAC68631-49B9-46F1-A148-37BD30A9C690}" type="slidenum">
              <a:rPr lang="en-US" smtClean="0"/>
              <a:pPr algn="r"/>
              <a:t>3</a:t>
            </a:fld>
            <a:endParaRPr lang="en-US" dirty="0"/>
          </a:p>
        </p:txBody>
      </p:sp>
    </p:spTree>
    <p:extLst>
      <p:ext uri="{BB962C8B-B14F-4D97-AF65-F5344CB8AC3E}">
        <p14:creationId xmlns:p14="http://schemas.microsoft.com/office/powerpoint/2010/main" val="277024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image002"/>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51155" y="5353328"/>
            <a:ext cx="1314366" cy="115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074304" y="5285287"/>
            <a:ext cx="1194558" cy="415498"/>
          </a:xfrm>
          <a:prstGeom prst="rect">
            <a:avLst/>
          </a:prstGeom>
          <a:noFill/>
        </p:spPr>
        <p:txBody>
          <a:bodyPr wrap="none" rtlCol="0">
            <a:spAutoFit/>
          </a:bodyPr>
          <a:lstStyle/>
          <a:p>
            <a:r>
              <a:rPr lang="en-US" sz="1050" dirty="0"/>
              <a:t>Physical End Items</a:t>
            </a:r>
          </a:p>
          <a:p>
            <a:r>
              <a:rPr lang="en-US" sz="1050" dirty="0"/>
              <a:t>(HW, SW, </a:t>
            </a:r>
            <a:r>
              <a:rPr lang="en-US" sz="1050" dirty="0" err="1"/>
              <a:t>etc</a:t>
            </a:r>
            <a:r>
              <a:rPr lang="en-US" sz="1050" dirty="0"/>
              <a:t>)</a:t>
            </a:r>
          </a:p>
        </p:txBody>
      </p:sp>
      <p:sp>
        <p:nvSpPr>
          <p:cNvPr id="6" name="Parallelogram 5"/>
          <p:cNvSpPr/>
          <p:nvPr/>
        </p:nvSpPr>
        <p:spPr>
          <a:xfrm>
            <a:off x="2445224" y="3764911"/>
            <a:ext cx="7289072" cy="1380486"/>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Parallelogram 10"/>
          <p:cNvSpPr/>
          <p:nvPr/>
        </p:nvSpPr>
        <p:spPr>
          <a:xfrm>
            <a:off x="2576489" y="2477996"/>
            <a:ext cx="7157808" cy="1068115"/>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Parallelogram 11"/>
          <p:cNvSpPr/>
          <p:nvPr/>
        </p:nvSpPr>
        <p:spPr>
          <a:xfrm>
            <a:off x="4173018" y="1055471"/>
            <a:ext cx="3445597" cy="1068115"/>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Parallelogram 12"/>
          <p:cNvSpPr/>
          <p:nvPr/>
        </p:nvSpPr>
        <p:spPr>
          <a:xfrm>
            <a:off x="6636700" y="1047750"/>
            <a:ext cx="3313799" cy="1068115"/>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p:cNvSpPr txBox="1"/>
          <p:nvPr/>
        </p:nvSpPr>
        <p:spPr>
          <a:xfrm rot="19298559">
            <a:off x="8486431" y="4366667"/>
            <a:ext cx="1258600" cy="472751"/>
          </a:xfrm>
          <a:prstGeom prst="rect">
            <a:avLst/>
          </a:prstGeom>
          <a:noFill/>
        </p:spPr>
        <p:txBody>
          <a:bodyPr wrap="square" rtlCol="0">
            <a:spAutoFit/>
          </a:bodyPr>
          <a:lstStyle/>
          <a:p>
            <a:pPr algn="ctr"/>
            <a:r>
              <a:rPr lang="en-US" sz="1200" b="1" dirty="0"/>
              <a:t>END ITEM  DEFINITION</a:t>
            </a:r>
          </a:p>
        </p:txBody>
      </p:sp>
      <p:sp>
        <p:nvSpPr>
          <p:cNvPr id="15" name="TextBox 14"/>
          <p:cNvSpPr txBox="1"/>
          <p:nvPr/>
        </p:nvSpPr>
        <p:spPr>
          <a:xfrm rot="19277666">
            <a:off x="8641746" y="2930430"/>
            <a:ext cx="1258600" cy="278089"/>
          </a:xfrm>
          <a:prstGeom prst="rect">
            <a:avLst/>
          </a:prstGeom>
          <a:noFill/>
        </p:spPr>
        <p:txBody>
          <a:bodyPr wrap="square" rtlCol="0">
            <a:spAutoFit/>
          </a:bodyPr>
          <a:lstStyle/>
          <a:p>
            <a:pPr algn="ctr"/>
            <a:r>
              <a:rPr lang="en-US" sz="1200" b="1" dirty="0"/>
              <a:t>MANAGEMENT</a:t>
            </a:r>
          </a:p>
        </p:txBody>
      </p:sp>
      <p:sp>
        <p:nvSpPr>
          <p:cNvPr id="16" name="TextBox 15"/>
          <p:cNvSpPr txBox="1"/>
          <p:nvPr/>
        </p:nvSpPr>
        <p:spPr>
          <a:xfrm rot="19275887">
            <a:off x="8707982" y="1580135"/>
            <a:ext cx="1258600" cy="278089"/>
          </a:xfrm>
          <a:prstGeom prst="rect">
            <a:avLst/>
          </a:prstGeom>
          <a:noFill/>
        </p:spPr>
        <p:txBody>
          <a:bodyPr wrap="square" rtlCol="0">
            <a:spAutoFit/>
          </a:bodyPr>
          <a:lstStyle/>
          <a:p>
            <a:pPr algn="ctr"/>
            <a:r>
              <a:rPr lang="en-US" sz="1200" b="1" dirty="0"/>
              <a:t>REPORTING</a:t>
            </a:r>
          </a:p>
        </p:txBody>
      </p:sp>
      <p:sp>
        <p:nvSpPr>
          <p:cNvPr id="17" name="TextBox 16"/>
          <p:cNvSpPr txBox="1"/>
          <p:nvPr/>
        </p:nvSpPr>
        <p:spPr>
          <a:xfrm rot="19275887">
            <a:off x="4046036" y="1418654"/>
            <a:ext cx="1258600" cy="278089"/>
          </a:xfrm>
          <a:prstGeom prst="rect">
            <a:avLst/>
          </a:prstGeom>
          <a:noFill/>
        </p:spPr>
        <p:txBody>
          <a:bodyPr wrap="square" rtlCol="0">
            <a:spAutoFit/>
          </a:bodyPr>
          <a:lstStyle/>
          <a:p>
            <a:pPr algn="ctr"/>
            <a:r>
              <a:rPr lang="en-US" sz="1200" b="1" dirty="0"/>
              <a:t>DIRECTION</a:t>
            </a:r>
          </a:p>
        </p:txBody>
      </p:sp>
      <p:sp>
        <p:nvSpPr>
          <p:cNvPr id="18" name="Parallelogram 17"/>
          <p:cNvSpPr/>
          <p:nvPr/>
        </p:nvSpPr>
        <p:spPr>
          <a:xfrm>
            <a:off x="3816296" y="3939139"/>
            <a:ext cx="1082784" cy="251343"/>
          </a:xfrm>
          <a:prstGeom prst="parallelogram">
            <a:avLst>
              <a:gd name="adj" fmla="val 12548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MEL</a:t>
            </a:r>
          </a:p>
        </p:txBody>
      </p:sp>
      <p:sp>
        <p:nvSpPr>
          <p:cNvPr id="19" name="Parallelogram 18"/>
          <p:cNvSpPr/>
          <p:nvPr/>
        </p:nvSpPr>
        <p:spPr>
          <a:xfrm>
            <a:off x="4704380" y="3939139"/>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PEL</a:t>
            </a:r>
          </a:p>
        </p:txBody>
      </p:sp>
      <p:sp>
        <p:nvSpPr>
          <p:cNvPr id="20" name="Parallelogram 19"/>
          <p:cNvSpPr/>
          <p:nvPr/>
        </p:nvSpPr>
        <p:spPr>
          <a:xfrm>
            <a:off x="5592463" y="3939139"/>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TEL</a:t>
            </a:r>
          </a:p>
        </p:txBody>
      </p:sp>
      <p:sp>
        <p:nvSpPr>
          <p:cNvPr id="21" name="Parallelogram 20"/>
          <p:cNvSpPr/>
          <p:nvPr/>
        </p:nvSpPr>
        <p:spPr>
          <a:xfrm>
            <a:off x="6480546" y="3939139"/>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MWSL</a:t>
            </a:r>
          </a:p>
        </p:txBody>
      </p:sp>
      <p:sp>
        <p:nvSpPr>
          <p:cNvPr id="22" name="Parallelogram 21"/>
          <p:cNvSpPr/>
          <p:nvPr/>
        </p:nvSpPr>
        <p:spPr>
          <a:xfrm>
            <a:off x="7368629" y="3939139"/>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Flt I/O</a:t>
            </a:r>
          </a:p>
        </p:txBody>
      </p:sp>
      <p:sp>
        <p:nvSpPr>
          <p:cNvPr id="26" name="Parallelogram 25"/>
          <p:cNvSpPr/>
          <p:nvPr/>
        </p:nvSpPr>
        <p:spPr>
          <a:xfrm>
            <a:off x="3193165" y="3080356"/>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Actions</a:t>
            </a:r>
          </a:p>
        </p:txBody>
      </p:sp>
      <p:sp>
        <p:nvSpPr>
          <p:cNvPr id="27" name="Parallelogram 26"/>
          <p:cNvSpPr/>
          <p:nvPr/>
        </p:nvSpPr>
        <p:spPr>
          <a:xfrm>
            <a:off x="3663440" y="2689865"/>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Meetings</a:t>
            </a:r>
          </a:p>
        </p:txBody>
      </p:sp>
      <p:sp>
        <p:nvSpPr>
          <p:cNvPr id="28" name="Parallelogram 27"/>
          <p:cNvSpPr/>
          <p:nvPr/>
        </p:nvSpPr>
        <p:spPr>
          <a:xfrm>
            <a:off x="4582094" y="2689865"/>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Decisions</a:t>
            </a:r>
          </a:p>
        </p:txBody>
      </p:sp>
      <p:sp>
        <p:nvSpPr>
          <p:cNvPr id="29" name="Parallelogram 28"/>
          <p:cNvSpPr/>
          <p:nvPr/>
        </p:nvSpPr>
        <p:spPr>
          <a:xfrm>
            <a:off x="5912687" y="3106371"/>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Risks &amp; issues</a:t>
            </a:r>
          </a:p>
        </p:txBody>
      </p:sp>
      <p:sp>
        <p:nvSpPr>
          <p:cNvPr id="30" name="Parallelogram 29"/>
          <p:cNvSpPr/>
          <p:nvPr/>
        </p:nvSpPr>
        <p:spPr>
          <a:xfrm>
            <a:off x="7338058" y="2689765"/>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T&amp;V Plans</a:t>
            </a:r>
          </a:p>
        </p:txBody>
      </p:sp>
      <p:sp>
        <p:nvSpPr>
          <p:cNvPr id="31" name="Parallelogram 30"/>
          <p:cNvSpPr/>
          <p:nvPr/>
        </p:nvSpPr>
        <p:spPr>
          <a:xfrm>
            <a:off x="5500749" y="2688199"/>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Schedules</a:t>
            </a:r>
          </a:p>
        </p:txBody>
      </p:sp>
      <p:sp>
        <p:nvSpPr>
          <p:cNvPr id="32" name="Parallelogram 31"/>
          <p:cNvSpPr/>
          <p:nvPr/>
        </p:nvSpPr>
        <p:spPr>
          <a:xfrm>
            <a:off x="7725701" y="3099122"/>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DRs</a:t>
            </a:r>
          </a:p>
        </p:txBody>
      </p:sp>
      <p:sp>
        <p:nvSpPr>
          <p:cNvPr id="33" name="Parallelogram 32"/>
          <p:cNvSpPr/>
          <p:nvPr/>
        </p:nvSpPr>
        <p:spPr>
          <a:xfrm>
            <a:off x="6819194" y="3107023"/>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Quality</a:t>
            </a:r>
          </a:p>
        </p:txBody>
      </p:sp>
      <p:sp>
        <p:nvSpPr>
          <p:cNvPr id="37" name="Parallelogram 36"/>
          <p:cNvSpPr/>
          <p:nvPr/>
        </p:nvSpPr>
        <p:spPr>
          <a:xfrm>
            <a:off x="8256714" y="2687330"/>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CM</a:t>
            </a:r>
          </a:p>
        </p:txBody>
      </p:sp>
      <p:sp>
        <p:nvSpPr>
          <p:cNvPr id="38" name="Parallelogram 37"/>
          <p:cNvSpPr/>
          <p:nvPr/>
        </p:nvSpPr>
        <p:spPr>
          <a:xfrm>
            <a:off x="4099672" y="3080356"/>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Spending</a:t>
            </a:r>
          </a:p>
        </p:txBody>
      </p:sp>
      <p:sp>
        <p:nvSpPr>
          <p:cNvPr id="39" name="Parallelogram 38"/>
          <p:cNvSpPr/>
          <p:nvPr/>
        </p:nvSpPr>
        <p:spPr>
          <a:xfrm>
            <a:off x="6419403" y="2689855"/>
            <a:ext cx="1082784" cy="251343"/>
          </a:xfrm>
          <a:prstGeom prst="parallelogram">
            <a:avLst>
              <a:gd name="adj" fmla="val 12548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Req.</a:t>
            </a:r>
          </a:p>
        </p:txBody>
      </p:sp>
      <p:sp>
        <p:nvSpPr>
          <p:cNvPr id="40" name="Parallelogram 39"/>
          <p:cNvSpPr/>
          <p:nvPr/>
        </p:nvSpPr>
        <p:spPr>
          <a:xfrm>
            <a:off x="5006179" y="3089186"/>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Margin </a:t>
            </a:r>
            <a:r>
              <a:rPr lang="en-US" sz="800" b="1" dirty="0" err="1">
                <a:solidFill>
                  <a:schemeClr val="tx1"/>
                </a:solidFill>
              </a:rPr>
              <a:t>Mgmt</a:t>
            </a:r>
            <a:endParaRPr lang="en-US" sz="800" b="1" dirty="0">
              <a:solidFill>
                <a:schemeClr val="tx1"/>
              </a:solidFill>
            </a:endParaRPr>
          </a:p>
        </p:txBody>
      </p:sp>
      <p:sp>
        <p:nvSpPr>
          <p:cNvPr id="41" name="Parallelogram 40"/>
          <p:cNvSpPr/>
          <p:nvPr/>
        </p:nvSpPr>
        <p:spPr>
          <a:xfrm>
            <a:off x="8256714" y="3939139"/>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MML</a:t>
            </a:r>
          </a:p>
        </p:txBody>
      </p:sp>
      <p:sp>
        <p:nvSpPr>
          <p:cNvPr id="42" name="Parallelogram 41"/>
          <p:cNvSpPr/>
          <p:nvPr/>
        </p:nvSpPr>
        <p:spPr>
          <a:xfrm>
            <a:off x="7715322" y="4301254"/>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CAD</a:t>
            </a:r>
          </a:p>
        </p:txBody>
      </p:sp>
      <p:sp>
        <p:nvSpPr>
          <p:cNvPr id="43" name="Parallelogram 42"/>
          <p:cNvSpPr/>
          <p:nvPr/>
        </p:nvSpPr>
        <p:spPr>
          <a:xfrm>
            <a:off x="7274908" y="4713851"/>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Drawings &amp; </a:t>
            </a:r>
            <a:r>
              <a:rPr lang="en-US" sz="800" b="1" dirty="0" err="1">
                <a:solidFill>
                  <a:schemeClr val="tx1"/>
                </a:solidFill>
              </a:rPr>
              <a:t>Schem</a:t>
            </a:r>
            <a:r>
              <a:rPr lang="en-US" sz="800" b="1" dirty="0">
                <a:solidFill>
                  <a:schemeClr val="tx1"/>
                </a:solidFill>
              </a:rPr>
              <a:t>.</a:t>
            </a:r>
          </a:p>
        </p:txBody>
      </p:sp>
      <p:sp>
        <p:nvSpPr>
          <p:cNvPr id="44" name="Parallelogram 43"/>
          <p:cNvSpPr/>
          <p:nvPr/>
        </p:nvSpPr>
        <p:spPr>
          <a:xfrm>
            <a:off x="6370166" y="4713851"/>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Mass Props</a:t>
            </a:r>
          </a:p>
        </p:txBody>
      </p:sp>
      <p:sp>
        <p:nvSpPr>
          <p:cNvPr id="45" name="Parallelogram 44"/>
          <p:cNvSpPr/>
          <p:nvPr/>
        </p:nvSpPr>
        <p:spPr>
          <a:xfrm>
            <a:off x="5465424" y="4731661"/>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Analysis Results</a:t>
            </a:r>
          </a:p>
        </p:txBody>
      </p:sp>
      <p:sp>
        <p:nvSpPr>
          <p:cNvPr id="46" name="Parallelogram 45"/>
          <p:cNvSpPr/>
          <p:nvPr/>
        </p:nvSpPr>
        <p:spPr>
          <a:xfrm>
            <a:off x="4560682" y="4725718"/>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Test Results</a:t>
            </a:r>
          </a:p>
        </p:txBody>
      </p:sp>
      <p:sp>
        <p:nvSpPr>
          <p:cNvPr id="47" name="Parallelogram 46"/>
          <p:cNvSpPr/>
          <p:nvPr/>
        </p:nvSpPr>
        <p:spPr>
          <a:xfrm>
            <a:off x="4446237" y="1801956"/>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Req.</a:t>
            </a:r>
          </a:p>
        </p:txBody>
      </p:sp>
      <p:sp>
        <p:nvSpPr>
          <p:cNvPr id="48" name="Parallelogram 47"/>
          <p:cNvSpPr/>
          <p:nvPr/>
        </p:nvSpPr>
        <p:spPr>
          <a:xfrm>
            <a:off x="5323618" y="1801956"/>
            <a:ext cx="117776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Directives</a:t>
            </a:r>
          </a:p>
        </p:txBody>
      </p:sp>
      <p:sp>
        <p:nvSpPr>
          <p:cNvPr id="49" name="Parallelogram 48"/>
          <p:cNvSpPr/>
          <p:nvPr/>
        </p:nvSpPr>
        <p:spPr>
          <a:xfrm>
            <a:off x="5745218" y="1484378"/>
            <a:ext cx="1182901"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Constraints</a:t>
            </a:r>
          </a:p>
        </p:txBody>
      </p:sp>
      <p:sp>
        <p:nvSpPr>
          <p:cNvPr id="50" name="Parallelogram 49"/>
          <p:cNvSpPr/>
          <p:nvPr/>
        </p:nvSpPr>
        <p:spPr>
          <a:xfrm>
            <a:off x="6152532" y="1158403"/>
            <a:ext cx="1182901"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Funding</a:t>
            </a:r>
          </a:p>
        </p:txBody>
      </p:sp>
      <p:sp>
        <p:nvSpPr>
          <p:cNvPr id="51" name="Parallelogram 50"/>
          <p:cNvSpPr/>
          <p:nvPr/>
        </p:nvSpPr>
        <p:spPr>
          <a:xfrm>
            <a:off x="6851401" y="1808583"/>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Schedule</a:t>
            </a:r>
          </a:p>
        </p:txBody>
      </p:sp>
      <p:sp>
        <p:nvSpPr>
          <p:cNvPr id="52" name="Parallelogram 51"/>
          <p:cNvSpPr/>
          <p:nvPr/>
        </p:nvSpPr>
        <p:spPr>
          <a:xfrm>
            <a:off x="7753931" y="1807975"/>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Technical</a:t>
            </a:r>
          </a:p>
        </p:txBody>
      </p:sp>
      <p:sp>
        <p:nvSpPr>
          <p:cNvPr id="53" name="Parallelogram 52"/>
          <p:cNvSpPr/>
          <p:nvPr/>
        </p:nvSpPr>
        <p:spPr>
          <a:xfrm>
            <a:off x="4830691" y="1492971"/>
            <a:ext cx="1115512"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Integration</a:t>
            </a:r>
          </a:p>
        </p:txBody>
      </p:sp>
      <p:sp>
        <p:nvSpPr>
          <p:cNvPr id="54" name="Parallelogram 53"/>
          <p:cNvSpPr/>
          <p:nvPr/>
        </p:nvSpPr>
        <p:spPr>
          <a:xfrm>
            <a:off x="7264006" y="1481146"/>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Cost</a:t>
            </a:r>
          </a:p>
        </p:txBody>
      </p:sp>
      <p:sp>
        <p:nvSpPr>
          <p:cNvPr id="55" name="Parallelogram 54"/>
          <p:cNvSpPr/>
          <p:nvPr/>
        </p:nvSpPr>
        <p:spPr>
          <a:xfrm>
            <a:off x="8138570" y="1474220"/>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Risks</a:t>
            </a:r>
          </a:p>
        </p:txBody>
      </p:sp>
      <p:sp>
        <p:nvSpPr>
          <p:cNvPr id="58" name="TextBox 57"/>
          <p:cNvSpPr txBox="1"/>
          <p:nvPr/>
        </p:nvSpPr>
        <p:spPr>
          <a:xfrm>
            <a:off x="2007175" y="1492971"/>
            <a:ext cx="1258600" cy="276999"/>
          </a:xfrm>
          <a:prstGeom prst="rect">
            <a:avLst/>
          </a:prstGeom>
          <a:noFill/>
        </p:spPr>
        <p:txBody>
          <a:bodyPr wrap="square" rtlCol="0">
            <a:spAutoFit/>
          </a:bodyPr>
          <a:lstStyle/>
          <a:p>
            <a:pPr algn="ctr"/>
            <a:r>
              <a:rPr lang="en-US" sz="1200" b="1" dirty="0"/>
              <a:t>UP &amp; OUT LAYER</a:t>
            </a:r>
          </a:p>
        </p:txBody>
      </p:sp>
      <p:sp>
        <p:nvSpPr>
          <p:cNvPr id="59" name="TextBox 58"/>
          <p:cNvSpPr txBox="1"/>
          <p:nvPr/>
        </p:nvSpPr>
        <p:spPr>
          <a:xfrm>
            <a:off x="2126891" y="2539302"/>
            <a:ext cx="1067490" cy="472751"/>
          </a:xfrm>
          <a:prstGeom prst="rect">
            <a:avLst/>
          </a:prstGeom>
          <a:noFill/>
        </p:spPr>
        <p:txBody>
          <a:bodyPr wrap="square" rtlCol="0">
            <a:spAutoFit/>
          </a:bodyPr>
          <a:lstStyle/>
          <a:p>
            <a:pPr algn="ctr"/>
            <a:r>
              <a:rPr lang="en-US" sz="1200" b="1" dirty="0"/>
              <a:t>PM/SE&amp;I LAYER</a:t>
            </a:r>
          </a:p>
        </p:txBody>
      </p:sp>
      <p:sp>
        <p:nvSpPr>
          <p:cNvPr id="60" name="TextBox 59"/>
          <p:cNvSpPr txBox="1"/>
          <p:nvPr/>
        </p:nvSpPr>
        <p:spPr>
          <a:xfrm>
            <a:off x="2022519" y="3964180"/>
            <a:ext cx="1337655" cy="667413"/>
          </a:xfrm>
          <a:prstGeom prst="rect">
            <a:avLst/>
          </a:prstGeom>
          <a:noFill/>
        </p:spPr>
        <p:txBody>
          <a:bodyPr wrap="square" rtlCol="0">
            <a:spAutoFit/>
          </a:bodyPr>
          <a:lstStyle/>
          <a:p>
            <a:pPr algn="ctr"/>
            <a:r>
              <a:rPr lang="en-US" sz="1200" b="1" dirty="0"/>
              <a:t>SUBSYSTEM  INTEGRATION LAYER</a:t>
            </a:r>
          </a:p>
        </p:txBody>
      </p:sp>
      <p:sp>
        <p:nvSpPr>
          <p:cNvPr id="61" name="TextBox 60"/>
          <p:cNvSpPr txBox="1"/>
          <p:nvPr/>
        </p:nvSpPr>
        <p:spPr>
          <a:xfrm>
            <a:off x="2026905" y="5243757"/>
            <a:ext cx="1337655" cy="278089"/>
          </a:xfrm>
          <a:prstGeom prst="rect">
            <a:avLst/>
          </a:prstGeom>
          <a:noFill/>
        </p:spPr>
        <p:txBody>
          <a:bodyPr wrap="square" rtlCol="0">
            <a:spAutoFit/>
          </a:bodyPr>
          <a:lstStyle/>
          <a:p>
            <a:pPr algn="ctr"/>
            <a:r>
              <a:rPr lang="en-US" sz="1200" b="1" dirty="0"/>
              <a:t>END ITEMS</a:t>
            </a:r>
          </a:p>
        </p:txBody>
      </p:sp>
      <p:sp>
        <p:nvSpPr>
          <p:cNvPr id="62" name="Down Arrow 61"/>
          <p:cNvSpPr/>
          <p:nvPr/>
        </p:nvSpPr>
        <p:spPr>
          <a:xfrm>
            <a:off x="4492568" y="2123584"/>
            <a:ext cx="148497" cy="250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Down Arrow 62"/>
          <p:cNvSpPr/>
          <p:nvPr/>
        </p:nvSpPr>
        <p:spPr>
          <a:xfrm>
            <a:off x="5871955" y="2123119"/>
            <a:ext cx="148497" cy="250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Up Arrow 63"/>
          <p:cNvSpPr/>
          <p:nvPr/>
        </p:nvSpPr>
        <p:spPr>
          <a:xfrm>
            <a:off x="7093552" y="2129529"/>
            <a:ext cx="157788" cy="2589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Up Arrow 64"/>
          <p:cNvSpPr/>
          <p:nvPr/>
        </p:nvSpPr>
        <p:spPr>
          <a:xfrm>
            <a:off x="8263053" y="2122352"/>
            <a:ext cx="157788" cy="2589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Down Arrow 65"/>
          <p:cNvSpPr/>
          <p:nvPr/>
        </p:nvSpPr>
        <p:spPr>
          <a:xfrm>
            <a:off x="2930078" y="3558191"/>
            <a:ext cx="148497" cy="250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Up Arrow 66"/>
          <p:cNvSpPr/>
          <p:nvPr/>
        </p:nvSpPr>
        <p:spPr>
          <a:xfrm>
            <a:off x="8693012" y="3495049"/>
            <a:ext cx="157788" cy="2589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1" name="Straight Arrow Connector 70"/>
          <p:cNvCxnSpPr>
            <a:stCxn id="26" idx="1"/>
            <a:endCxn id="27" idx="3"/>
          </p:cNvCxnSpPr>
          <p:nvPr/>
        </p:nvCxnSpPr>
        <p:spPr>
          <a:xfrm flipV="1">
            <a:off x="3892261" y="2941209"/>
            <a:ext cx="154869" cy="139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28" idx="5"/>
            <a:endCxn id="27" idx="2"/>
          </p:cNvCxnSpPr>
          <p:nvPr/>
        </p:nvCxnSpPr>
        <p:spPr>
          <a:xfrm flipH="1">
            <a:off x="4588521" y="2815536"/>
            <a:ext cx="1512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39" idx="2"/>
            <a:endCxn id="30" idx="5"/>
          </p:cNvCxnSpPr>
          <p:nvPr/>
        </p:nvCxnSpPr>
        <p:spPr>
          <a:xfrm flipV="1">
            <a:off x="7344485" y="2815437"/>
            <a:ext cx="151277" cy="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39" idx="3"/>
            <a:endCxn id="29" idx="1"/>
          </p:cNvCxnSpPr>
          <p:nvPr/>
        </p:nvCxnSpPr>
        <p:spPr>
          <a:xfrm flipH="1">
            <a:off x="6611782" y="2941198"/>
            <a:ext cx="191310" cy="165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8" idx="2"/>
            <a:endCxn id="19" idx="5"/>
          </p:cNvCxnSpPr>
          <p:nvPr/>
        </p:nvCxnSpPr>
        <p:spPr>
          <a:xfrm>
            <a:off x="4741377" y="4064810"/>
            <a:ext cx="1207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9" idx="2"/>
            <a:endCxn id="20" idx="5"/>
          </p:cNvCxnSpPr>
          <p:nvPr/>
        </p:nvCxnSpPr>
        <p:spPr>
          <a:xfrm>
            <a:off x="5629460" y="4064810"/>
            <a:ext cx="1207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18" idx="1"/>
            <a:endCxn id="20" idx="1"/>
          </p:cNvCxnSpPr>
          <p:nvPr/>
        </p:nvCxnSpPr>
        <p:spPr>
          <a:xfrm rot="5400000" flipH="1" flipV="1">
            <a:off x="5403475" y="3051055"/>
            <a:ext cx="11475" cy="1776166"/>
          </a:xfrm>
          <a:prstGeom prst="bentConnector3">
            <a:avLst>
              <a:gd name="adj1" fmla="val 92522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18" idx="3"/>
            <a:endCxn id="36" idx="1"/>
          </p:cNvCxnSpPr>
          <p:nvPr/>
        </p:nvCxnSpPr>
        <p:spPr>
          <a:xfrm flipH="1">
            <a:off x="3959859" y="4190483"/>
            <a:ext cx="240127" cy="11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8" idx="3"/>
            <a:endCxn id="34" idx="0"/>
          </p:cNvCxnSpPr>
          <p:nvPr/>
        </p:nvCxnSpPr>
        <p:spPr>
          <a:xfrm>
            <a:off x="4199985" y="4190483"/>
            <a:ext cx="493082" cy="11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8" idx="3"/>
          </p:cNvCxnSpPr>
          <p:nvPr/>
        </p:nvCxnSpPr>
        <p:spPr>
          <a:xfrm>
            <a:off x="4199986" y="4190482"/>
            <a:ext cx="1522707" cy="103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18" idx="3"/>
            <a:endCxn id="46" idx="0"/>
          </p:cNvCxnSpPr>
          <p:nvPr/>
        </p:nvCxnSpPr>
        <p:spPr>
          <a:xfrm>
            <a:off x="4199986" y="4190483"/>
            <a:ext cx="902089" cy="535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18" idx="3"/>
            <a:endCxn id="45" idx="1"/>
          </p:cNvCxnSpPr>
          <p:nvPr/>
        </p:nvCxnSpPr>
        <p:spPr>
          <a:xfrm>
            <a:off x="4199985" y="4190483"/>
            <a:ext cx="1964534" cy="541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8" idx="3"/>
          </p:cNvCxnSpPr>
          <p:nvPr/>
        </p:nvCxnSpPr>
        <p:spPr>
          <a:xfrm>
            <a:off x="4199986" y="4190483"/>
            <a:ext cx="2849173" cy="501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22" idx="3"/>
            <a:endCxn id="23" idx="1"/>
          </p:cNvCxnSpPr>
          <p:nvPr/>
        </p:nvCxnSpPr>
        <p:spPr>
          <a:xfrm flipH="1">
            <a:off x="7523508" y="4190483"/>
            <a:ext cx="228811" cy="11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22" idx="5"/>
            <a:endCxn id="21" idx="2"/>
          </p:cNvCxnSpPr>
          <p:nvPr/>
        </p:nvCxnSpPr>
        <p:spPr>
          <a:xfrm flipH="1">
            <a:off x="7405626" y="4064810"/>
            <a:ext cx="1207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22" idx="4"/>
          </p:cNvCxnSpPr>
          <p:nvPr/>
        </p:nvCxnSpPr>
        <p:spPr>
          <a:xfrm>
            <a:off x="7910021" y="4190482"/>
            <a:ext cx="353032" cy="103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Parallelogram 24"/>
          <p:cNvSpPr/>
          <p:nvPr/>
        </p:nvSpPr>
        <p:spPr>
          <a:xfrm>
            <a:off x="5042588" y="4301254"/>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ICDs</a:t>
            </a:r>
          </a:p>
        </p:txBody>
      </p:sp>
      <p:sp>
        <p:nvSpPr>
          <p:cNvPr id="34" name="Parallelogram 33"/>
          <p:cNvSpPr/>
          <p:nvPr/>
        </p:nvSpPr>
        <p:spPr>
          <a:xfrm>
            <a:off x="4151675" y="4301254"/>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FMEA/SPF</a:t>
            </a:r>
          </a:p>
        </p:txBody>
      </p:sp>
      <p:sp>
        <p:nvSpPr>
          <p:cNvPr id="36" name="Parallelogram 35"/>
          <p:cNvSpPr/>
          <p:nvPr/>
        </p:nvSpPr>
        <p:spPr>
          <a:xfrm>
            <a:off x="3260763" y="4301254"/>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Hazards</a:t>
            </a:r>
          </a:p>
        </p:txBody>
      </p:sp>
      <p:cxnSp>
        <p:nvCxnSpPr>
          <p:cNvPr id="100" name="Straight Arrow Connector 99"/>
          <p:cNvCxnSpPr>
            <a:stCxn id="18" idx="3"/>
            <a:endCxn id="42" idx="5"/>
          </p:cNvCxnSpPr>
          <p:nvPr/>
        </p:nvCxnSpPr>
        <p:spPr>
          <a:xfrm>
            <a:off x="4199986" y="4190483"/>
            <a:ext cx="3673041" cy="236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Parallelogram 23"/>
          <p:cNvSpPr/>
          <p:nvPr/>
        </p:nvSpPr>
        <p:spPr>
          <a:xfrm>
            <a:off x="5933500" y="4301254"/>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TPMs</a:t>
            </a:r>
          </a:p>
        </p:txBody>
      </p:sp>
      <p:sp>
        <p:nvSpPr>
          <p:cNvPr id="23" name="Parallelogram 22"/>
          <p:cNvSpPr/>
          <p:nvPr/>
        </p:nvSpPr>
        <p:spPr>
          <a:xfrm>
            <a:off x="6824412" y="4301254"/>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CDD</a:t>
            </a:r>
          </a:p>
        </p:txBody>
      </p:sp>
      <p:sp>
        <p:nvSpPr>
          <p:cNvPr id="107" name="Down Arrow 106"/>
          <p:cNvSpPr/>
          <p:nvPr/>
        </p:nvSpPr>
        <p:spPr>
          <a:xfrm>
            <a:off x="6552935" y="5151135"/>
            <a:ext cx="148497" cy="250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8" name="Up Arrow 107"/>
          <p:cNvSpPr/>
          <p:nvPr/>
        </p:nvSpPr>
        <p:spPr>
          <a:xfrm>
            <a:off x="6725593" y="5141601"/>
            <a:ext cx="157788" cy="2589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9" name="Parallelogram 108"/>
          <p:cNvSpPr/>
          <p:nvPr/>
        </p:nvSpPr>
        <p:spPr>
          <a:xfrm>
            <a:off x="5221155" y="1175392"/>
            <a:ext cx="1115512"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Operations</a:t>
            </a:r>
          </a:p>
        </p:txBody>
      </p:sp>
      <p:sp>
        <p:nvSpPr>
          <p:cNvPr id="110" name="TextBox 109"/>
          <p:cNvSpPr txBox="1"/>
          <p:nvPr/>
        </p:nvSpPr>
        <p:spPr>
          <a:xfrm>
            <a:off x="7392793" y="5441172"/>
            <a:ext cx="3049120" cy="1077218"/>
          </a:xfrm>
          <a:prstGeom prst="rect">
            <a:avLst/>
          </a:prstGeom>
          <a:noFill/>
        </p:spPr>
        <p:txBody>
          <a:bodyPr wrap="square" rtlCol="0">
            <a:spAutoFit/>
          </a:bodyPr>
          <a:lstStyle/>
          <a:p>
            <a:r>
              <a:rPr lang="en-US" sz="800" u="sng" dirty="0"/>
              <a:t>Notes</a:t>
            </a:r>
            <a:r>
              <a:rPr lang="en-US" sz="800" dirty="0"/>
              <a:t>:</a:t>
            </a:r>
          </a:p>
          <a:p>
            <a:pPr marL="117475" indent="-117475">
              <a:buFont typeface="Arial" panose="020B0604020202020204" pitchFamily="34" charset="0"/>
              <a:buChar char="•"/>
            </a:pPr>
            <a:r>
              <a:rPr lang="en-US" sz="800" dirty="0"/>
              <a:t>Not meant to represent Level 2, 3, 4 per our project hierarchy; although the top layer includes L2 and our other customers</a:t>
            </a:r>
          </a:p>
          <a:p>
            <a:pPr marL="117475" indent="-117475">
              <a:buFont typeface="Arial" panose="020B0604020202020204" pitchFamily="34" charset="0"/>
              <a:buChar char="•"/>
            </a:pPr>
            <a:r>
              <a:rPr lang="en-US" sz="800" dirty="0"/>
              <a:t>The arrows on each layer are just representative of relationships – not meant to be all-inclusive (or even fully applicable depending on project)</a:t>
            </a:r>
          </a:p>
          <a:p>
            <a:pPr marL="117475" indent="-117475">
              <a:buFont typeface="Arial" panose="020B0604020202020204" pitchFamily="34" charset="0"/>
              <a:buChar char="•"/>
            </a:pPr>
            <a:r>
              <a:rPr lang="en-US" sz="800" dirty="0"/>
              <a:t>Our SharePoint environment is valuable for the PM/SE&amp;I Layer and offers some integration with the bottom layer</a:t>
            </a:r>
          </a:p>
        </p:txBody>
      </p:sp>
      <p:sp>
        <p:nvSpPr>
          <p:cNvPr id="82" name="Parallelogram 81"/>
          <p:cNvSpPr/>
          <p:nvPr/>
        </p:nvSpPr>
        <p:spPr>
          <a:xfrm>
            <a:off x="3636754" y="4725718"/>
            <a:ext cx="1082784" cy="251343"/>
          </a:xfrm>
          <a:prstGeom prst="parallelogram">
            <a:avLst>
              <a:gd name="adj" fmla="val 125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Trajectory</a:t>
            </a:r>
          </a:p>
        </p:txBody>
      </p:sp>
      <p:sp>
        <p:nvSpPr>
          <p:cNvPr id="7" name="Title 6"/>
          <p:cNvSpPr>
            <a:spLocks noGrp="1"/>
          </p:cNvSpPr>
          <p:nvPr>
            <p:ph type="title"/>
          </p:nvPr>
        </p:nvSpPr>
        <p:spPr>
          <a:solidFill>
            <a:schemeClr val="accent1">
              <a:lumMod val="40000"/>
              <a:lumOff val="60000"/>
            </a:schemeClr>
          </a:solidFill>
        </p:spPr>
        <p:txBody>
          <a:bodyPr>
            <a:normAutofit/>
          </a:bodyPr>
          <a:lstStyle/>
          <a:p>
            <a:r>
              <a:rPr lang="en-US" dirty="0"/>
              <a:t>Collaborative Environment: Project Data Layers</a:t>
            </a:r>
          </a:p>
        </p:txBody>
      </p:sp>
      <p:sp>
        <p:nvSpPr>
          <p:cNvPr id="9" name="TextBox 8"/>
          <p:cNvSpPr txBox="1"/>
          <p:nvPr/>
        </p:nvSpPr>
        <p:spPr>
          <a:xfrm>
            <a:off x="2139344" y="5825893"/>
            <a:ext cx="3583349" cy="938719"/>
          </a:xfrm>
          <a:prstGeom prst="rect">
            <a:avLst/>
          </a:prstGeom>
          <a:solidFill>
            <a:srgbClr val="FFC000"/>
          </a:solidFill>
          <a:ln>
            <a:solidFill>
              <a:schemeClr val="tx1"/>
            </a:solidFill>
          </a:ln>
        </p:spPr>
        <p:txBody>
          <a:bodyPr wrap="square" rtlCol="0">
            <a:spAutoFit/>
          </a:bodyPr>
          <a:lstStyle/>
          <a:p>
            <a:pPr algn="ctr"/>
            <a:r>
              <a:rPr lang="en-US" sz="1100" dirty="0"/>
              <a:t>For most projects, there is a large amount of information to manage, and much of it is interrelated. Efficiency and quality both benefit from (1) reducing the number of places that information must be updated, and (2) providing relational links between “authoritative” data sources</a:t>
            </a:r>
          </a:p>
        </p:txBody>
      </p:sp>
      <p:sp>
        <p:nvSpPr>
          <p:cNvPr id="2" name="Slide Number Placeholder 1"/>
          <p:cNvSpPr>
            <a:spLocks noGrp="1"/>
          </p:cNvSpPr>
          <p:nvPr>
            <p:ph type="sldNum" sz="quarter" idx="4294967295"/>
          </p:nvPr>
        </p:nvSpPr>
        <p:spPr/>
        <p:txBody>
          <a:bodyPr/>
          <a:lstStyle/>
          <a:p>
            <a:fld id="{BAC68631-49B9-46F1-A148-37BD30A9C690}" type="slidenum">
              <a:rPr lang="en-US" smtClean="0"/>
              <a:pPr/>
              <a:t>30</a:t>
            </a:fld>
            <a:endParaRPr lang="en-US" dirty="0"/>
          </a:p>
        </p:txBody>
      </p:sp>
    </p:spTree>
    <p:extLst>
      <p:ext uri="{BB962C8B-B14F-4D97-AF65-F5344CB8AC3E}">
        <p14:creationId xmlns:p14="http://schemas.microsoft.com/office/powerpoint/2010/main" val="209621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AC68631-49B9-46F1-A148-37BD30A9C690}" type="slidenum">
              <a:rPr lang="en-US" smtClean="0"/>
              <a:pPr/>
              <a:t>31</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47876" y="1181100"/>
            <a:ext cx="2655099" cy="2628901"/>
          </a:xfrm>
          <a:prstGeom prst="rect">
            <a:avLst/>
          </a:prstGeom>
          <a:ln>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7374" y="1181100"/>
            <a:ext cx="2463141" cy="2628901"/>
          </a:xfrm>
          <a:prstGeom prst="rect">
            <a:avLst/>
          </a:prstGeom>
          <a:ln>
            <a:solidFill>
              <a:schemeClr val="tx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52279" y="1181100"/>
            <a:ext cx="2526569" cy="2628901"/>
          </a:xfrm>
          <a:prstGeom prst="rect">
            <a:avLst/>
          </a:prstGeom>
          <a:ln>
            <a:solidFill>
              <a:schemeClr val="tx1"/>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47876" y="3911599"/>
            <a:ext cx="2655099" cy="2744320"/>
          </a:xfrm>
          <a:prstGeom prst="rect">
            <a:avLst/>
          </a:prstGeom>
          <a:ln>
            <a:solidFill>
              <a:schemeClr val="tx1"/>
            </a:solid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57374" y="3911600"/>
            <a:ext cx="2455489" cy="2730501"/>
          </a:xfrm>
          <a:prstGeom prst="rect">
            <a:avLst/>
          </a:prstGeom>
          <a:ln>
            <a:solidFill>
              <a:schemeClr val="tx1"/>
            </a:solidFill>
          </a:ln>
        </p:spPr>
      </p:pic>
      <p:sp>
        <p:nvSpPr>
          <p:cNvPr id="10" name="Rectangular Callout 9"/>
          <p:cNvSpPr/>
          <p:nvPr/>
        </p:nvSpPr>
        <p:spPr>
          <a:xfrm>
            <a:off x="3203028" y="1562471"/>
            <a:ext cx="1503162" cy="398766"/>
          </a:xfrm>
          <a:prstGeom prst="wedgeRectCallout">
            <a:avLst>
              <a:gd name="adj1" fmla="val -21679"/>
              <a:gd name="adj2" fmla="val 255861"/>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News and Announcements</a:t>
            </a:r>
          </a:p>
        </p:txBody>
      </p:sp>
      <p:sp>
        <p:nvSpPr>
          <p:cNvPr id="11" name="TextBox 10"/>
          <p:cNvSpPr txBox="1"/>
          <p:nvPr/>
        </p:nvSpPr>
        <p:spPr>
          <a:xfrm>
            <a:off x="7687915" y="3982620"/>
            <a:ext cx="2580037" cy="2677656"/>
          </a:xfrm>
          <a:prstGeom prst="rect">
            <a:avLst/>
          </a:prstGeom>
          <a:solidFill>
            <a:srgbClr val="FFFFCC"/>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115888" indent="-115888">
              <a:buFont typeface="Arial" panose="020B0604020202020204" pitchFamily="34" charset="0"/>
              <a:buChar char="•"/>
            </a:pPr>
            <a:r>
              <a:rPr lang="en-US" sz="1400" dirty="0"/>
              <a:t>Weekly Portal is the one-stop shop for team weekly status and planning</a:t>
            </a:r>
          </a:p>
          <a:p>
            <a:pPr marL="115888" indent="-115888">
              <a:buFont typeface="Arial" panose="020B0604020202020204" pitchFamily="34" charset="0"/>
              <a:buChar char="•"/>
            </a:pPr>
            <a:r>
              <a:rPr lang="en-US" sz="1400" dirty="0"/>
              <a:t>All content is available for participants and as a record</a:t>
            </a:r>
          </a:p>
          <a:p>
            <a:pPr marL="115888" indent="-115888">
              <a:buFont typeface="Arial" panose="020B0604020202020204" pitchFamily="34" charset="0"/>
              <a:buChar char="•"/>
            </a:pPr>
            <a:r>
              <a:rPr lang="en-US" sz="1400" dirty="0"/>
              <a:t>The lists keep full chronological records</a:t>
            </a:r>
          </a:p>
          <a:p>
            <a:pPr marL="115888" indent="-115888">
              <a:buFont typeface="Arial" panose="020B0604020202020204" pitchFamily="34" charset="0"/>
              <a:buChar char="•"/>
            </a:pPr>
            <a:r>
              <a:rPr lang="en-US" sz="1400" dirty="0"/>
              <a:t>Reduces need to enter same information in multiple places</a:t>
            </a:r>
          </a:p>
          <a:p>
            <a:pPr marL="115888" indent="-115888">
              <a:buFont typeface="Arial" panose="020B0604020202020204" pitchFamily="34" charset="0"/>
              <a:buChar char="•"/>
            </a:pPr>
            <a:r>
              <a:rPr lang="en-US" sz="1400" b="1" dirty="0"/>
              <a:t>Similar portal constructs: Milestone Review Portals, Test Activities</a:t>
            </a:r>
          </a:p>
        </p:txBody>
      </p:sp>
      <p:sp>
        <p:nvSpPr>
          <p:cNvPr id="12" name="Rectangular Callout 11"/>
          <p:cNvSpPr/>
          <p:nvPr/>
        </p:nvSpPr>
        <p:spPr>
          <a:xfrm>
            <a:off x="3790439" y="2814222"/>
            <a:ext cx="1101298" cy="266330"/>
          </a:xfrm>
          <a:prstGeom prst="wedgeRectCallout">
            <a:avLst>
              <a:gd name="adj1" fmla="val -53923"/>
              <a:gd name="adj2" fmla="val 159195"/>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Decision Log</a:t>
            </a:r>
          </a:p>
        </p:txBody>
      </p:sp>
      <p:sp>
        <p:nvSpPr>
          <p:cNvPr id="13" name="Rectangular Callout 12"/>
          <p:cNvSpPr/>
          <p:nvPr/>
        </p:nvSpPr>
        <p:spPr>
          <a:xfrm>
            <a:off x="5817865" y="880118"/>
            <a:ext cx="2299316" cy="1081119"/>
          </a:xfrm>
          <a:prstGeom prst="wedgeRectCallout">
            <a:avLst>
              <a:gd name="adj1" fmla="val -35639"/>
              <a:gd name="adj2" fmla="val 77734"/>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Products in Review (internal or external)</a:t>
            </a:r>
          </a:p>
          <a:p>
            <a:pPr algn="ctr"/>
            <a:r>
              <a:rPr lang="en-US" sz="1200" dirty="0">
                <a:solidFill>
                  <a:schemeClr val="tx1"/>
                </a:solidFill>
              </a:rPr>
              <a:t>This is a filtered view of the Master Product Library (not a separate list)</a:t>
            </a:r>
          </a:p>
        </p:txBody>
      </p:sp>
      <p:sp>
        <p:nvSpPr>
          <p:cNvPr id="14" name="Rectangular Callout 13"/>
          <p:cNvSpPr/>
          <p:nvPr/>
        </p:nvSpPr>
        <p:spPr>
          <a:xfrm>
            <a:off x="6647623" y="2262218"/>
            <a:ext cx="1667795" cy="898254"/>
          </a:xfrm>
          <a:prstGeom prst="wedgeRectCallout">
            <a:avLst>
              <a:gd name="adj1" fmla="val -52554"/>
              <a:gd name="adj2" fmla="val 75963"/>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Controlled Milestones are color-coded based on proximity to deadline</a:t>
            </a:r>
          </a:p>
        </p:txBody>
      </p:sp>
      <p:sp>
        <p:nvSpPr>
          <p:cNvPr id="15" name="Rectangular Callout 14"/>
          <p:cNvSpPr/>
          <p:nvPr/>
        </p:nvSpPr>
        <p:spPr>
          <a:xfrm>
            <a:off x="9505026" y="2698813"/>
            <a:ext cx="1162975" cy="883115"/>
          </a:xfrm>
          <a:prstGeom prst="wedgeRectCallout">
            <a:avLst>
              <a:gd name="adj1" fmla="val -98729"/>
              <a:gd name="adj2" fmla="val -73879"/>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Weekly meetings +</a:t>
            </a:r>
          </a:p>
          <a:p>
            <a:pPr algn="ctr"/>
            <a:r>
              <a:rPr lang="en-US" sz="1200" dirty="0">
                <a:solidFill>
                  <a:schemeClr val="tx1"/>
                </a:solidFill>
              </a:rPr>
              <a:t>Leave calendar at the top</a:t>
            </a:r>
          </a:p>
        </p:txBody>
      </p:sp>
      <p:sp>
        <p:nvSpPr>
          <p:cNvPr id="16" name="Rectangular Callout 15"/>
          <p:cNvSpPr/>
          <p:nvPr/>
        </p:nvSpPr>
        <p:spPr>
          <a:xfrm>
            <a:off x="1687075" y="4406653"/>
            <a:ext cx="1046052" cy="680252"/>
          </a:xfrm>
          <a:prstGeom prst="wedgeRectCallout">
            <a:avLst>
              <a:gd name="adj1" fmla="val 100209"/>
              <a:gd name="adj2" fmla="val 59446"/>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SEIWG and Board Agendas</a:t>
            </a:r>
          </a:p>
        </p:txBody>
      </p:sp>
      <p:sp>
        <p:nvSpPr>
          <p:cNvPr id="17" name="Rectangular Callout 16"/>
          <p:cNvSpPr/>
          <p:nvPr/>
        </p:nvSpPr>
        <p:spPr>
          <a:xfrm>
            <a:off x="1687075" y="5880779"/>
            <a:ext cx="1046052" cy="680252"/>
          </a:xfrm>
          <a:prstGeom prst="wedgeRectCallout">
            <a:avLst>
              <a:gd name="adj1" fmla="val 106150"/>
              <a:gd name="adj2" fmla="val 21599"/>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Top Issues (weekly updates)</a:t>
            </a:r>
          </a:p>
        </p:txBody>
      </p:sp>
      <p:sp>
        <p:nvSpPr>
          <p:cNvPr id="18" name="Rectangular Callout 17"/>
          <p:cNvSpPr/>
          <p:nvPr/>
        </p:nvSpPr>
        <p:spPr>
          <a:xfrm>
            <a:off x="6505537" y="3854821"/>
            <a:ext cx="1046052" cy="680252"/>
          </a:xfrm>
          <a:prstGeom prst="wedgeRectCallout">
            <a:avLst>
              <a:gd name="adj1" fmla="val -116205"/>
              <a:gd name="adj2" fmla="val 75106"/>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Different views of action lists</a:t>
            </a:r>
          </a:p>
        </p:txBody>
      </p:sp>
      <p:sp>
        <p:nvSpPr>
          <p:cNvPr id="19" name="Rectangular Callout 18"/>
          <p:cNvSpPr/>
          <p:nvPr/>
        </p:nvSpPr>
        <p:spPr>
          <a:xfrm>
            <a:off x="5469670" y="4962617"/>
            <a:ext cx="1827627" cy="654358"/>
          </a:xfrm>
          <a:prstGeom prst="wedgeRectCallout">
            <a:avLst>
              <a:gd name="adj1" fmla="val -21583"/>
              <a:gd name="adj2" fmla="val 122140"/>
            </a:avLst>
          </a:prstGeom>
          <a:solidFill>
            <a:srgbClr val="FFFFCC"/>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Team members enter weekly statuses. Great for management roll-ups.</a:t>
            </a:r>
          </a:p>
        </p:txBody>
      </p:sp>
      <p:sp>
        <p:nvSpPr>
          <p:cNvPr id="20" name="TextBox 19"/>
          <p:cNvSpPr txBox="1"/>
          <p:nvPr/>
        </p:nvSpPr>
        <p:spPr>
          <a:xfrm>
            <a:off x="1859113" y="989790"/>
            <a:ext cx="1223625" cy="430887"/>
          </a:xfrm>
          <a:prstGeom prst="rect">
            <a:avLst/>
          </a:prstGeom>
          <a:solidFill>
            <a:srgbClr val="FFCC99"/>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1100" b="1" dirty="0"/>
              <a:t>This is all on a single web page</a:t>
            </a:r>
          </a:p>
        </p:txBody>
      </p:sp>
      <p:sp>
        <p:nvSpPr>
          <p:cNvPr id="21" name="Title 20"/>
          <p:cNvSpPr>
            <a:spLocks noGrp="1"/>
          </p:cNvSpPr>
          <p:nvPr>
            <p:ph type="title"/>
          </p:nvPr>
        </p:nvSpPr>
        <p:spPr/>
        <p:txBody>
          <a:bodyPr/>
          <a:lstStyle/>
          <a:p>
            <a:r>
              <a:rPr lang="en-US" dirty="0"/>
              <a:t>Weekly Portal</a:t>
            </a:r>
          </a:p>
        </p:txBody>
      </p:sp>
    </p:spTree>
    <p:extLst>
      <p:ext uri="{BB962C8B-B14F-4D97-AF65-F5344CB8AC3E}">
        <p14:creationId xmlns:p14="http://schemas.microsoft.com/office/powerpoint/2010/main" val="3718810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517869" y="1251857"/>
            <a:ext cx="8268703" cy="3448764"/>
            <a:chOff x="1517869" y="1251857"/>
            <a:chExt cx="8268703" cy="3448764"/>
          </a:xfrm>
        </p:grpSpPr>
        <p:pic>
          <p:nvPicPr>
            <p:cNvPr id="12" name="Picture 11"/>
            <p:cNvPicPr>
              <a:picLocks noChangeAspect="1"/>
            </p:cNvPicPr>
            <p:nvPr/>
          </p:nvPicPr>
          <p:blipFill rotWithShape="1">
            <a:blip r:embed="rId2"/>
            <a:srcRect l="16466" t="36355" r="1283" b="19930"/>
            <a:stretch/>
          </p:blipFill>
          <p:spPr>
            <a:xfrm>
              <a:off x="1517869" y="1287829"/>
              <a:ext cx="8268703" cy="3412792"/>
            </a:xfrm>
            <a:prstGeom prst="rect">
              <a:avLst/>
            </a:prstGeom>
            <a:ln>
              <a:solidFill>
                <a:schemeClr val="tx1"/>
              </a:solidFill>
            </a:ln>
          </p:spPr>
        </p:pic>
        <p:sp>
          <p:nvSpPr>
            <p:cNvPr id="21" name="TextBox 20"/>
            <p:cNvSpPr txBox="1"/>
            <p:nvPr/>
          </p:nvSpPr>
          <p:spPr>
            <a:xfrm>
              <a:off x="7892144" y="1251857"/>
              <a:ext cx="1741714" cy="369332"/>
            </a:xfrm>
            <a:prstGeom prst="rect">
              <a:avLst/>
            </a:prstGeom>
            <a:noFill/>
          </p:spPr>
          <p:txBody>
            <a:bodyPr wrap="square" rtlCol="0">
              <a:spAutoFit/>
            </a:bodyPr>
            <a:lstStyle/>
            <a:p>
              <a:r>
                <a:rPr lang="en-US" b="1" dirty="0">
                  <a:solidFill>
                    <a:srgbClr val="FF0000"/>
                  </a:solidFill>
                </a:rPr>
                <a:t>TPS DEFINITION</a:t>
              </a:r>
            </a:p>
          </p:txBody>
        </p:sp>
      </p:grpSp>
      <p:grpSp>
        <p:nvGrpSpPr>
          <p:cNvPr id="34" name="Group 33"/>
          <p:cNvGrpSpPr/>
          <p:nvPr/>
        </p:nvGrpSpPr>
        <p:grpSpPr>
          <a:xfrm>
            <a:off x="2313380" y="2225301"/>
            <a:ext cx="8378705" cy="4424218"/>
            <a:chOff x="2204523" y="2845787"/>
            <a:chExt cx="8378705" cy="4424218"/>
          </a:xfrm>
        </p:grpSpPr>
        <p:pic>
          <p:nvPicPr>
            <p:cNvPr id="11" name="Picture 10"/>
            <p:cNvPicPr>
              <a:picLocks noChangeAspect="1"/>
            </p:cNvPicPr>
            <p:nvPr/>
          </p:nvPicPr>
          <p:blipFill rotWithShape="1">
            <a:blip r:embed="rId3"/>
            <a:srcRect l="16895" t="26390" r="2497" b="18800"/>
            <a:stretch/>
          </p:blipFill>
          <p:spPr>
            <a:xfrm>
              <a:off x="2204523" y="2845787"/>
              <a:ext cx="8378705" cy="4424218"/>
            </a:xfrm>
            <a:prstGeom prst="rect">
              <a:avLst/>
            </a:prstGeom>
            <a:ln>
              <a:solidFill>
                <a:schemeClr val="tx1"/>
              </a:solidFill>
            </a:ln>
          </p:spPr>
        </p:pic>
        <p:sp>
          <p:nvSpPr>
            <p:cNvPr id="16" name="Rectangle 15"/>
            <p:cNvSpPr/>
            <p:nvPr/>
          </p:nvSpPr>
          <p:spPr>
            <a:xfrm>
              <a:off x="3690255" y="6857999"/>
              <a:ext cx="859973" cy="3374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327573" y="2895601"/>
              <a:ext cx="1142999" cy="369332"/>
            </a:xfrm>
            <a:prstGeom prst="rect">
              <a:avLst/>
            </a:prstGeom>
            <a:noFill/>
          </p:spPr>
          <p:txBody>
            <a:bodyPr wrap="square" rtlCol="0">
              <a:spAutoFit/>
            </a:bodyPr>
            <a:lstStyle/>
            <a:p>
              <a:r>
                <a:rPr lang="en-US" b="1" dirty="0">
                  <a:solidFill>
                    <a:srgbClr val="FF0000"/>
                  </a:solidFill>
                </a:rPr>
                <a:t>TPS STEPS</a:t>
              </a:r>
            </a:p>
          </p:txBody>
        </p:sp>
      </p:grpSp>
      <p:grpSp>
        <p:nvGrpSpPr>
          <p:cNvPr id="28" name="Group 27"/>
          <p:cNvGrpSpPr/>
          <p:nvPr/>
        </p:nvGrpSpPr>
        <p:grpSpPr>
          <a:xfrm>
            <a:off x="5117605" y="1451720"/>
            <a:ext cx="5855195" cy="4467471"/>
            <a:chOff x="8851405" y="308721"/>
            <a:chExt cx="5855195" cy="4467471"/>
          </a:xfrm>
        </p:grpSpPr>
        <p:pic>
          <p:nvPicPr>
            <p:cNvPr id="10" name="Picture 9"/>
            <p:cNvPicPr>
              <a:picLocks noChangeAspect="1"/>
            </p:cNvPicPr>
            <p:nvPr/>
          </p:nvPicPr>
          <p:blipFill rotWithShape="1">
            <a:blip r:embed="rId4"/>
            <a:srcRect l="26515" t="30855" r="28561" b="24660"/>
            <a:stretch/>
          </p:blipFill>
          <p:spPr>
            <a:xfrm>
              <a:off x="8851405" y="308721"/>
              <a:ext cx="5809673" cy="4467471"/>
            </a:xfrm>
            <a:prstGeom prst="rect">
              <a:avLst/>
            </a:prstGeom>
            <a:ln>
              <a:solidFill>
                <a:schemeClr val="tx1"/>
              </a:solidFill>
            </a:ln>
          </p:spPr>
        </p:pic>
        <p:sp>
          <p:nvSpPr>
            <p:cNvPr id="17" name="Rectangle 16"/>
            <p:cNvSpPr/>
            <p:nvPr/>
          </p:nvSpPr>
          <p:spPr>
            <a:xfrm>
              <a:off x="10450283" y="3995057"/>
              <a:ext cx="859973" cy="2721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2583886" y="315685"/>
              <a:ext cx="2122714" cy="369332"/>
            </a:xfrm>
            <a:prstGeom prst="rect">
              <a:avLst/>
            </a:prstGeom>
            <a:noFill/>
          </p:spPr>
          <p:txBody>
            <a:bodyPr wrap="square" rtlCol="0">
              <a:spAutoFit/>
            </a:bodyPr>
            <a:lstStyle/>
            <a:p>
              <a:r>
                <a:rPr lang="en-US" b="1" dirty="0">
                  <a:solidFill>
                    <a:srgbClr val="FF0000"/>
                  </a:solidFill>
                </a:rPr>
                <a:t>VERIF REQ MATRIX</a:t>
              </a:r>
            </a:p>
          </p:txBody>
        </p:sp>
      </p:grpSp>
      <p:grpSp>
        <p:nvGrpSpPr>
          <p:cNvPr id="36" name="Group 35"/>
          <p:cNvGrpSpPr/>
          <p:nvPr/>
        </p:nvGrpSpPr>
        <p:grpSpPr>
          <a:xfrm>
            <a:off x="741383" y="1180956"/>
            <a:ext cx="6028376" cy="4368803"/>
            <a:chOff x="198251" y="1364672"/>
            <a:chExt cx="6028376" cy="4368803"/>
          </a:xfrm>
        </p:grpSpPr>
        <p:grpSp>
          <p:nvGrpSpPr>
            <p:cNvPr id="18" name="Group 17"/>
            <p:cNvGrpSpPr/>
            <p:nvPr/>
          </p:nvGrpSpPr>
          <p:grpSpPr>
            <a:xfrm>
              <a:off x="198251" y="1364672"/>
              <a:ext cx="5957455" cy="4368803"/>
              <a:chOff x="-2534063" y="983672"/>
              <a:chExt cx="5957455" cy="4368803"/>
            </a:xfrm>
          </p:grpSpPr>
          <p:grpSp>
            <p:nvGrpSpPr>
              <p:cNvPr id="7" name="Group 6"/>
              <p:cNvGrpSpPr/>
              <p:nvPr/>
            </p:nvGrpSpPr>
            <p:grpSpPr>
              <a:xfrm>
                <a:off x="-2534063" y="983672"/>
                <a:ext cx="5957455" cy="4368803"/>
                <a:chOff x="-434109" y="1099127"/>
                <a:chExt cx="5975929" cy="4710548"/>
              </a:xfrm>
            </p:grpSpPr>
            <p:pic>
              <p:nvPicPr>
                <p:cNvPr id="8" name="Picture 7"/>
                <p:cNvPicPr>
                  <a:picLocks noChangeAspect="1"/>
                </p:cNvPicPr>
                <p:nvPr/>
              </p:nvPicPr>
              <p:blipFill rotWithShape="1">
                <a:blip r:embed="rId5"/>
                <a:srcRect l="10222" t="55157" r="40763" b="8845"/>
                <a:stretch/>
              </p:blipFill>
              <p:spPr>
                <a:xfrm>
                  <a:off x="-434108" y="2401456"/>
                  <a:ext cx="5975928" cy="3408219"/>
                </a:xfrm>
                <a:prstGeom prst="rect">
                  <a:avLst/>
                </a:prstGeom>
                <a:ln>
                  <a:solidFill>
                    <a:schemeClr val="tx1"/>
                  </a:solidFill>
                </a:ln>
              </p:spPr>
            </p:pic>
            <p:pic>
              <p:nvPicPr>
                <p:cNvPr id="9" name="Picture 8"/>
                <p:cNvPicPr>
                  <a:picLocks noChangeAspect="1"/>
                </p:cNvPicPr>
                <p:nvPr/>
              </p:nvPicPr>
              <p:blipFill rotWithShape="1">
                <a:blip r:embed="rId6"/>
                <a:srcRect l="9849" t="30172" r="41212" b="56072"/>
                <a:stretch/>
              </p:blipFill>
              <p:spPr>
                <a:xfrm>
                  <a:off x="-434109" y="1099127"/>
                  <a:ext cx="5966691" cy="1302327"/>
                </a:xfrm>
                <a:prstGeom prst="rect">
                  <a:avLst/>
                </a:prstGeom>
                <a:ln>
                  <a:solidFill>
                    <a:schemeClr val="tx1"/>
                  </a:solidFill>
                </a:ln>
              </p:spPr>
            </p:pic>
          </p:grpSp>
          <p:sp>
            <p:nvSpPr>
              <p:cNvPr id="15" name="Rectangle 14"/>
              <p:cNvSpPr/>
              <p:nvPr/>
            </p:nvSpPr>
            <p:spPr>
              <a:xfrm>
                <a:off x="-685800" y="2188029"/>
                <a:ext cx="315686"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352800" y="1698171"/>
              <a:ext cx="2873827" cy="369332"/>
            </a:xfrm>
            <a:prstGeom prst="rect">
              <a:avLst/>
            </a:prstGeom>
            <a:noFill/>
          </p:spPr>
          <p:txBody>
            <a:bodyPr wrap="square" rtlCol="0">
              <a:spAutoFit/>
            </a:bodyPr>
            <a:lstStyle/>
            <a:p>
              <a:r>
                <a:rPr lang="en-US" b="1" dirty="0">
                  <a:solidFill>
                    <a:srgbClr val="FF0000"/>
                  </a:solidFill>
                </a:rPr>
                <a:t>INTEGRATED RUN MATRIX</a:t>
              </a:r>
            </a:p>
          </p:txBody>
        </p:sp>
      </p:grpSp>
      <p:grpSp>
        <p:nvGrpSpPr>
          <p:cNvPr id="25" name="Group 24"/>
          <p:cNvGrpSpPr/>
          <p:nvPr/>
        </p:nvGrpSpPr>
        <p:grpSpPr>
          <a:xfrm>
            <a:off x="5563299" y="1830912"/>
            <a:ext cx="6124787" cy="2876550"/>
            <a:chOff x="8491556" y="5053084"/>
            <a:chExt cx="6124787" cy="2876550"/>
          </a:xfrm>
        </p:grpSpPr>
        <p:grpSp>
          <p:nvGrpSpPr>
            <p:cNvPr id="23" name="Group 22"/>
            <p:cNvGrpSpPr/>
            <p:nvPr/>
          </p:nvGrpSpPr>
          <p:grpSpPr>
            <a:xfrm>
              <a:off x="8491556" y="5053084"/>
              <a:ext cx="6124787" cy="2876550"/>
              <a:chOff x="8437127" y="6206970"/>
              <a:chExt cx="6124787" cy="2876550"/>
            </a:xfrm>
          </p:grpSpPr>
          <p:pic>
            <p:nvPicPr>
              <p:cNvPr id="14" name="Picture 13"/>
              <p:cNvPicPr>
                <a:picLocks noChangeAspect="1"/>
              </p:cNvPicPr>
              <p:nvPr/>
            </p:nvPicPr>
            <p:blipFill rotWithShape="1">
              <a:blip r:embed="rId7"/>
              <a:srcRect l="17396" t="54415" r="43125" b="11420"/>
              <a:stretch/>
            </p:blipFill>
            <p:spPr>
              <a:xfrm>
                <a:off x="8437127" y="6206970"/>
                <a:ext cx="6124787" cy="2876550"/>
              </a:xfrm>
              <a:prstGeom prst="rect">
                <a:avLst/>
              </a:prstGeom>
              <a:ln>
                <a:solidFill>
                  <a:schemeClr val="tx1"/>
                </a:solidFill>
              </a:ln>
            </p:spPr>
          </p:pic>
          <p:sp>
            <p:nvSpPr>
              <p:cNvPr id="22" name="TextBox 21"/>
              <p:cNvSpPr txBox="1"/>
              <p:nvPr/>
            </p:nvSpPr>
            <p:spPr>
              <a:xfrm>
                <a:off x="12355286" y="6237513"/>
                <a:ext cx="2111829" cy="369332"/>
              </a:xfrm>
              <a:prstGeom prst="rect">
                <a:avLst/>
              </a:prstGeom>
              <a:noFill/>
            </p:spPr>
            <p:txBody>
              <a:bodyPr wrap="square" rtlCol="0">
                <a:spAutoFit/>
              </a:bodyPr>
              <a:lstStyle/>
              <a:p>
                <a:r>
                  <a:rPr lang="en-US" b="1" dirty="0">
                    <a:solidFill>
                      <a:srgbClr val="FF0000"/>
                    </a:solidFill>
                  </a:rPr>
                  <a:t>REQUIREMENT LIST</a:t>
                </a:r>
              </a:p>
            </p:txBody>
          </p:sp>
        </p:grpSp>
        <p:sp>
          <p:nvSpPr>
            <p:cNvPr id="24" name="Rectangle 23"/>
            <p:cNvSpPr/>
            <p:nvPr/>
          </p:nvSpPr>
          <p:spPr>
            <a:xfrm>
              <a:off x="10319655" y="7609114"/>
              <a:ext cx="424545" cy="293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93818" y="5177364"/>
            <a:ext cx="5653840" cy="1452036"/>
            <a:chOff x="-2584068" y="6037335"/>
            <a:chExt cx="5653840" cy="1452036"/>
          </a:xfrm>
        </p:grpSpPr>
        <p:pic>
          <p:nvPicPr>
            <p:cNvPr id="13" name="Picture 12"/>
            <p:cNvPicPr>
              <a:picLocks noChangeAspect="1"/>
            </p:cNvPicPr>
            <p:nvPr/>
          </p:nvPicPr>
          <p:blipFill rotWithShape="1">
            <a:blip r:embed="rId8"/>
            <a:srcRect l="17718" t="49258" r="34951" b="35083"/>
            <a:stretch/>
          </p:blipFill>
          <p:spPr>
            <a:xfrm>
              <a:off x="-2584068" y="6037335"/>
              <a:ext cx="5651633" cy="1452036"/>
            </a:xfrm>
            <a:prstGeom prst="rect">
              <a:avLst/>
            </a:prstGeom>
            <a:ln>
              <a:solidFill>
                <a:schemeClr val="tx1"/>
              </a:solidFill>
            </a:ln>
          </p:spPr>
        </p:pic>
        <p:sp>
          <p:nvSpPr>
            <p:cNvPr id="20" name="TextBox 19"/>
            <p:cNvSpPr txBox="1"/>
            <p:nvPr/>
          </p:nvSpPr>
          <p:spPr>
            <a:xfrm>
              <a:off x="1023258" y="6063342"/>
              <a:ext cx="2046514" cy="369332"/>
            </a:xfrm>
            <a:prstGeom prst="rect">
              <a:avLst/>
            </a:prstGeom>
            <a:noFill/>
          </p:spPr>
          <p:txBody>
            <a:bodyPr wrap="square" rtlCol="0">
              <a:spAutoFit/>
            </a:bodyPr>
            <a:lstStyle/>
            <a:p>
              <a:r>
                <a:rPr lang="en-US" b="1" dirty="0">
                  <a:solidFill>
                    <a:srgbClr val="FF0000"/>
                  </a:solidFill>
                </a:rPr>
                <a:t>DISCREPANCY LIST</a:t>
              </a:r>
            </a:p>
          </p:txBody>
        </p:sp>
      </p:grpSp>
      <p:grpSp>
        <p:nvGrpSpPr>
          <p:cNvPr id="32" name="Group 31"/>
          <p:cNvGrpSpPr/>
          <p:nvPr/>
        </p:nvGrpSpPr>
        <p:grpSpPr>
          <a:xfrm>
            <a:off x="7795461" y="2708332"/>
            <a:ext cx="4194028" cy="3714239"/>
            <a:chOff x="9765775" y="3143761"/>
            <a:chExt cx="4194028" cy="3714239"/>
          </a:xfrm>
        </p:grpSpPr>
        <p:grpSp>
          <p:nvGrpSpPr>
            <p:cNvPr id="30" name="Group 29"/>
            <p:cNvGrpSpPr/>
            <p:nvPr/>
          </p:nvGrpSpPr>
          <p:grpSpPr>
            <a:xfrm>
              <a:off x="9765775" y="3143761"/>
              <a:ext cx="4194028" cy="3714239"/>
              <a:chOff x="9765775" y="3143761"/>
              <a:chExt cx="4194028" cy="3714239"/>
            </a:xfrm>
          </p:grpSpPr>
          <p:pic>
            <p:nvPicPr>
              <p:cNvPr id="6" name="Picture 5"/>
              <p:cNvPicPr>
                <a:picLocks noChangeAspect="1"/>
              </p:cNvPicPr>
              <p:nvPr/>
            </p:nvPicPr>
            <p:blipFill rotWithShape="1">
              <a:blip r:embed="rId9"/>
              <a:srcRect l="16970" t="45389" r="44621" b="10808"/>
              <a:stretch/>
            </p:blipFill>
            <p:spPr>
              <a:xfrm>
                <a:off x="9765775" y="3143761"/>
                <a:ext cx="4194028" cy="3714239"/>
              </a:xfrm>
              <a:prstGeom prst="rect">
                <a:avLst/>
              </a:prstGeom>
              <a:ln>
                <a:solidFill>
                  <a:schemeClr val="tx1"/>
                </a:solidFill>
              </a:ln>
            </p:spPr>
          </p:pic>
          <p:sp>
            <p:nvSpPr>
              <p:cNvPr id="29" name="TextBox 28"/>
              <p:cNvSpPr txBox="1"/>
              <p:nvPr/>
            </p:nvSpPr>
            <p:spPr>
              <a:xfrm>
                <a:off x="12268201" y="3200399"/>
                <a:ext cx="1687285" cy="369332"/>
              </a:xfrm>
              <a:prstGeom prst="rect">
                <a:avLst/>
              </a:prstGeom>
              <a:noFill/>
            </p:spPr>
            <p:txBody>
              <a:bodyPr wrap="square" rtlCol="0">
                <a:spAutoFit/>
              </a:bodyPr>
              <a:lstStyle/>
              <a:p>
                <a:r>
                  <a:rPr lang="en-US" b="1" dirty="0">
                    <a:solidFill>
                      <a:srgbClr val="FF0000"/>
                    </a:solidFill>
                  </a:rPr>
                  <a:t>INTERFACE LIST</a:t>
                </a:r>
              </a:p>
            </p:txBody>
          </p:sp>
        </p:grpSp>
        <p:sp>
          <p:nvSpPr>
            <p:cNvPr id="31" name="Rectangle 30"/>
            <p:cNvSpPr/>
            <p:nvPr/>
          </p:nvSpPr>
          <p:spPr>
            <a:xfrm>
              <a:off x="10853057" y="5606143"/>
              <a:ext cx="740228" cy="261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List Linkages Example</a:t>
            </a:r>
          </a:p>
        </p:txBody>
      </p:sp>
      <p:sp>
        <p:nvSpPr>
          <p:cNvPr id="4" name="Slide Number Placeholder 3"/>
          <p:cNvSpPr>
            <a:spLocks noGrp="1"/>
          </p:cNvSpPr>
          <p:nvPr>
            <p:ph type="sldNum" sz="quarter" idx="12"/>
          </p:nvPr>
        </p:nvSpPr>
        <p:spPr/>
        <p:txBody>
          <a:bodyPr/>
          <a:lstStyle/>
          <a:p>
            <a:fld id="{B15726EE-33C6-4ECB-931B-A760BBF8EBB9}" type="slidenum">
              <a:rPr lang="en-US" smtClean="0"/>
              <a:t>32</a:t>
            </a:fld>
            <a:endParaRPr lang="en-US"/>
          </a:p>
        </p:txBody>
      </p:sp>
    </p:spTree>
    <p:extLst>
      <p:ext uri="{BB962C8B-B14F-4D97-AF65-F5344CB8AC3E}">
        <p14:creationId xmlns:p14="http://schemas.microsoft.com/office/powerpoint/2010/main" val="26618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D3D1-910E-43BF-9BEE-625D3A545E57}"/>
              </a:ext>
            </a:extLst>
          </p:cNvPr>
          <p:cNvSpPr>
            <a:spLocks noGrp="1"/>
          </p:cNvSpPr>
          <p:nvPr>
            <p:ph type="title"/>
          </p:nvPr>
        </p:nvSpPr>
        <p:spPr>
          <a:xfrm>
            <a:off x="891245" y="-176980"/>
            <a:ext cx="3505495" cy="930015"/>
          </a:xfrm>
        </p:spPr>
        <p:txBody>
          <a:bodyPr>
            <a:normAutofit/>
          </a:bodyPr>
          <a:lstStyle/>
          <a:p>
            <a:r>
              <a:rPr lang="en-US" dirty="0" err="1"/>
              <a:t>eTPS</a:t>
            </a:r>
            <a:br>
              <a:rPr lang="en-US" dirty="0"/>
            </a:br>
            <a:r>
              <a:rPr lang="en-US" dirty="0"/>
              <a:t>(Procedures Tool)</a:t>
            </a:r>
          </a:p>
        </p:txBody>
      </p:sp>
      <p:sp>
        <p:nvSpPr>
          <p:cNvPr id="3" name="Content Placeholder 2">
            <a:extLst>
              <a:ext uri="{FF2B5EF4-FFF2-40B4-BE49-F238E27FC236}">
                <a16:creationId xmlns:a16="http://schemas.microsoft.com/office/drawing/2014/main" id="{D7BE4C89-9097-4655-859F-5F3899FC341A}"/>
              </a:ext>
            </a:extLst>
          </p:cNvPr>
          <p:cNvSpPr>
            <a:spLocks noGrp="1"/>
          </p:cNvSpPr>
          <p:nvPr>
            <p:ph idx="1"/>
          </p:nvPr>
        </p:nvSpPr>
        <p:spPr>
          <a:xfrm>
            <a:off x="484214" y="1158239"/>
            <a:ext cx="3912526" cy="5198111"/>
          </a:xfrm>
        </p:spPr>
        <p:txBody>
          <a:bodyPr>
            <a:normAutofit fontScale="70000" lnSpcReduction="20000"/>
          </a:bodyPr>
          <a:lstStyle/>
          <a:p>
            <a:r>
              <a:rPr lang="en-US" dirty="0"/>
              <a:t>Custom development using SP capabilities</a:t>
            </a:r>
          </a:p>
          <a:p>
            <a:r>
              <a:rPr lang="en-US" dirty="0"/>
              <a:t>Usage approach involved extensive conversations with users and quality community</a:t>
            </a:r>
          </a:p>
          <a:p>
            <a:r>
              <a:rPr lang="en-US" dirty="0"/>
              <a:t>Basically emulates paper procedures but maintains ability to link data elements from within SP (example – can link to requirements that are to be verified by TPS)</a:t>
            </a:r>
          </a:p>
          <a:p>
            <a:r>
              <a:rPr lang="en-US" dirty="0"/>
              <a:t>Allowed TPS online step check-off by multiple simultaneous users, tablet compatible,  authenticated by user logon credentials</a:t>
            </a:r>
          </a:p>
          <a:p>
            <a:r>
              <a:rPr lang="en-US" dirty="0"/>
              <a:t>Usage:</a:t>
            </a:r>
          </a:p>
          <a:p>
            <a:pPr lvl="1"/>
            <a:r>
              <a:rPr lang="en-US" dirty="0"/>
              <a:t>Hardware in the Loop Testing procedures</a:t>
            </a:r>
          </a:p>
          <a:p>
            <a:pPr lvl="1"/>
            <a:r>
              <a:rPr lang="en-US" dirty="0" err="1"/>
              <a:t>Ejectable</a:t>
            </a:r>
            <a:r>
              <a:rPr lang="en-US" dirty="0"/>
              <a:t> Data Recorder (EDR) fabrication, assembly, hardware handling, and test</a:t>
            </a:r>
          </a:p>
          <a:p>
            <a:pPr lvl="1"/>
            <a:r>
              <a:rPr lang="en-US" dirty="0"/>
              <a:t>Vehicle-level Assembly and Integration</a:t>
            </a:r>
          </a:p>
          <a:p>
            <a:pPr lvl="1"/>
            <a:r>
              <a:rPr lang="en-US" dirty="0"/>
              <a:t>Vehicle-level Integration and Verification Testing</a:t>
            </a:r>
          </a:p>
          <a:p>
            <a:pPr lvl="1"/>
            <a:r>
              <a:rPr lang="en-US" dirty="0"/>
              <a:t>Kennedy Space Center Integration testing (stand-alone and with other elements)</a:t>
            </a:r>
          </a:p>
          <a:p>
            <a:pPr lvl="1"/>
            <a:r>
              <a:rPr lang="en-US" dirty="0"/>
              <a:t>Day of Launch CSR Countdown Procedure </a:t>
            </a:r>
          </a:p>
          <a:p>
            <a:endParaRPr lang="en-US" dirty="0"/>
          </a:p>
        </p:txBody>
      </p:sp>
      <p:pic>
        <p:nvPicPr>
          <p:cNvPr id="5" name="Picture 4">
            <a:extLst>
              <a:ext uri="{FF2B5EF4-FFF2-40B4-BE49-F238E27FC236}">
                <a16:creationId xmlns:a16="http://schemas.microsoft.com/office/drawing/2014/main" id="{7B668B1D-8059-4BB5-915C-6FE56B30B1BB}"/>
              </a:ext>
            </a:extLst>
          </p:cNvPr>
          <p:cNvPicPr>
            <a:picLocks noChangeAspect="1"/>
          </p:cNvPicPr>
          <p:nvPr/>
        </p:nvPicPr>
        <p:blipFill>
          <a:blip r:embed="rId2"/>
          <a:stretch>
            <a:fillRect/>
          </a:stretch>
        </p:blipFill>
        <p:spPr>
          <a:xfrm>
            <a:off x="4416196" y="1743559"/>
            <a:ext cx="7126873" cy="2587550"/>
          </a:xfrm>
          <a:prstGeom prst="rect">
            <a:avLst/>
          </a:prstGeom>
          <a:effectLst/>
        </p:spPr>
      </p:pic>
      <p:sp>
        <p:nvSpPr>
          <p:cNvPr id="6" name="TextBox 5">
            <a:extLst>
              <a:ext uri="{FF2B5EF4-FFF2-40B4-BE49-F238E27FC236}">
                <a16:creationId xmlns:a16="http://schemas.microsoft.com/office/drawing/2014/main" id="{211495CB-3EC6-4467-A66C-878A147A5245}"/>
              </a:ext>
            </a:extLst>
          </p:cNvPr>
          <p:cNvSpPr txBox="1"/>
          <p:nvPr/>
        </p:nvSpPr>
        <p:spPr>
          <a:xfrm>
            <a:off x="6435453" y="1374227"/>
            <a:ext cx="1625381" cy="369332"/>
          </a:xfrm>
          <a:prstGeom prst="rect">
            <a:avLst/>
          </a:prstGeom>
          <a:noFill/>
        </p:spPr>
        <p:txBody>
          <a:bodyPr wrap="none" rtlCol="0">
            <a:spAutoFit/>
          </a:bodyPr>
          <a:lstStyle/>
          <a:p>
            <a:r>
              <a:rPr lang="en-US" dirty="0"/>
              <a:t>CSR TPS Library</a:t>
            </a:r>
          </a:p>
        </p:txBody>
      </p:sp>
      <p:sp>
        <p:nvSpPr>
          <p:cNvPr id="8" name="Oval 7">
            <a:extLst>
              <a:ext uri="{FF2B5EF4-FFF2-40B4-BE49-F238E27FC236}">
                <a16:creationId xmlns:a16="http://schemas.microsoft.com/office/drawing/2014/main" id="{BA5DC754-AD48-4C8F-9ADE-A677606F3027}"/>
              </a:ext>
            </a:extLst>
          </p:cNvPr>
          <p:cNvSpPr/>
          <p:nvPr/>
        </p:nvSpPr>
        <p:spPr>
          <a:xfrm>
            <a:off x="9290304" y="5114441"/>
            <a:ext cx="1243584" cy="701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Tony</a:t>
            </a:r>
          </a:p>
        </p:txBody>
      </p:sp>
      <p:sp>
        <p:nvSpPr>
          <p:cNvPr id="11" name="Slide Number Placeholder 10"/>
          <p:cNvSpPr>
            <a:spLocks noGrp="1"/>
          </p:cNvSpPr>
          <p:nvPr>
            <p:ph type="sldNum" sz="quarter" idx="12"/>
          </p:nvPr>
        </p:nvSpPr>
        <p:spPr/>
        <p:txBody>
          <a:bodyPr/>
          <a:lstStyle/>
          <a:p>
            <a:pPr algn="r"/>
            <a:fld id="{BAC68631-49B9-46F1-A148-37BD30A9C690}" type="slidenum">
              <a:rPr lang="en-US" smtClean="0"/>
              <a:pPr algn="r"/>
              <a:t>33</a:t>
            </a:fld>
            <a:endParaRPr lang="en-US" dirty="0"/>
          </a:p>
        </p:txBody>
      </p:sp>
      <p:grpSp>
        <p:nvGrpSpPr>
          <p:cNvPr id="9" name="Group 8">
            <a:extLst>
              <a:ext uri="{FF2B5EF4-FFF2-40B4-BE49-F238E27FC236}">
                <a16:creationId xmlns:a16="http://schemas.microsoft.com/office/drawing/2014/main" id="{DED6654E-E57E-4409-9967-7DE06D64B02E}"/>
              </a:ext>
            </a:extLst>
          </p:cNvPr>
          <p:cNvGrpSpPr/>
          <p:nvPr/>
        </p:nvGrpSpPr>
        <p:grpSpPr>
          <a:xfrm>
            <a:off x="6096000" y="980023"/>
            <a:ext cx="4726113" cy="2088908"/>
            <a:chOff x="1517869" y="1251857"/>
            <a:chExt cx="8268703" cy="3448764"/>
          </a:xfrm>
        </p:grpSpPr>
        <p:pic>
          <p:nvPicPr>
            <p:cNvPr id="10" name="Picture 9">
              <a:extLst>
                <a:ext uri="{FF2B5EF4-FFF2-40B4-BE49-F238E27FC236}">
                  <a16:creationId xmlns:a16="http://schemas.microsoft.com/office/drawing/2014/main" id="{15855972-38CE-430F-8059-7D86B55AA1D9}"/>
                </a:ext>
              </a:extLst>
            </p:cNvPr>
            <p:cNvPicPr>
              <a:picLocks noChangeAspect="1"/>
            </p:cNvPicPr>
            <p:nvPr/>
          </p:nvPicPr>
          <p:blipFill rotWithShape="1">
            <a:blip r:embed="rId3"/>
            <a:srcRect l="16466" t="36355" r="1283" b="19930"/>
            <a:stretch/>
          </p:blipFill>
          <p:spPr>
            <a:xfrm>
              <a:off x="1517869" y="1287829"/>
              <a:ext cx="8268703" cy="3412792"/>
            </a:xfrm>
            <a:prstGeom prst="rect">
              <a:avLst/>
            </a:prstGeom>
            <a:ln>
              <a:solidFill>
                <a:schemeClr val="tx1"/>
              </a:solidFill>
            </a:ln>
          </p:spPr>
        </p:pic>
        <p:sp>
          <p:nvSpPr>
            <p:cNvPr id="12" name="TextBox 11">
              <a:extLst>
                <a:ext uri="{FF2B5EF4-FFF2-40B4-BE49-F238E27FC236}">
                  <a16:creationId xmlns:a16="http://schemas.microsoft.com/office/drawing/2014/main" id="{2D084C11-7BD6-4857-AF76-3F79AEF81369}"/>
                </a:ext>
              </a:extLst>
            </p:cNvPr>
            <p:cNvSpPr txBox="1"/>
            <p:nvPr/>
          </p:nvSpPr>
          <p:spPr>
            <a:xfrm>
              <a:off x="7892145" y="1251857"/>
              <a:ext cx="1741714" cy="762204"/>
            </a:xfrm>
            <a:prstGeom prst="rect">
              <a:avLst/>
            </a:prstGeom>
            <a:noFill/>
          </p:spPr>
          <p:txBody>
            <a:bodyPr wrap="square" rtlCol="0">
              <a:spAutoFit/>
            </a:bodyPr>
            <a:lstStyle/>
            <a:p>
              <a:r>
                <a:rPr lang="en-US" sz="1200" b="1" dirty="0">
                  <a:solidFill>
                    <a:srgbClr val="FF0000"/>
                  </a:solidFill>
                </a:rPr>
                <a:t>TPS DEFINITION</a:t>
              </a:r>
            </a:p>
          </p:txBody>
        </p:sp>
      </p:grpSp>
      <p:grpSp>
        <p:nvGrpSpPr>
          <p:cNvPr id="13" name="Group 12">
            <a:extLst>
              <a:ext uri="{FF2B5EF4-FFF2-40B4-BE49-F238E27FC236}">
                <a16:creationId xmlns:a16="http://schemas.microsoft.com/office/drawing/2014/main" id="{62763761-02C6-4CB4-A7C5-94623DDB07DD}"/>
              </a:ext>
            </a:extLst>
          </p:cNvPr>
          <p:cNvGrpSpPr/>
          <p:nvPr/>
        </p:nvGrpSpPr>
        <p:grpSpPr>
          <a:xfrm>
            <a:off x="4595055" y="3301626"/>
            <a:ext cx="5317041" cy="3146799"/>
            <a:chOff x="2204523" y="2845787"/>
            <a:chExt cx="8378705" cy="4424218"/>
          </a:xfrm>
        </p:grpSpPr>
        <p:pic>
          <p:nvPicPr>
            <p:cNvPr id="14" name="Picture 13">
              <a:extLst>
                <a:ext uri="{FF2B5EF4-FFF2-40B4-BE49-F238E27FC236}">
                  <a16:creationId xmlns:a16="http://schemas.microsoft.com/office/drawing/2014/main" id="{51AEC481-060F-4A11-80C0-4C102CD67CC7}"/>
                </a:ext>
              </a:extLst>
            </p:cNvPr>
            <p:cNvPicPr>
              <a:picLocks noChangeAspect="1"/>
            </p:cNvPicPr>
            <p:nvPr/>
          </p:nvPicPr>
          <p:blipFill rotWithShape="1">
            <a:blip r:embed="rId4"/>
            <a:srcRect l="16895" t="26390" r="2497" b="18800"/>
            <a:stretch/>
          </p:blipFill>
          <p:spPr>
            <a:xfrm>
              <a:off x="2204523" y="2845787"/>
              <a:ext cx="8378705" cy="4424218"/>
            </a:xfrm>
            <a:prstGeom prst="rect">
              <a:avLst/>
            </a:prstGeom>
            <a:ln>
              <a:solidFill>
                <a:schemeClr val="tx1"/>
              </a:solidFill>
            </a:ln>
          </p:spPr>
        </p:pic>
        <p:sp>
          <p:nvSpPr>
            <p:cNvPr id="16" name="TextBox 15">
              <a:extLst>
                <a:ext uri="{FF2B5EF4-FFF2-40B4-BE49-F238E27FC236}">
                  <a16:creationId xmlns:a16="http://schemas.microsoft.com/office/drawing/2014/main" id="{3FDB2760-356D-4D2B-9122-C3F61C35AD9E}"/>
                </a:ext>
              </a:extLst>
            </p:cNvPr>
            <p:cNvSpPr txBox="1"/>
            <p:nvPr/>
          </p:nvSpPr>
          <p:spPr>
            <a:xfrm>
              <a:off x="8327573" y="2895601"/>
              <a:ext cx="1143000" cy="735617"/>
            </a:xfrm>
            <a:prstGeom prst="rect">
              <a:avLst/>
            </a:prstGeom>
            <a:noFill/>
          </p:spPr>
          <p:txBody>
            <a:bodyPr wrap="square" rtlCol="0">
              <a:spAutoFit/>
            </a:bodyPr>
            <a:lstStyle/>
            <a:p>
              <a:r>
                <a:rPr lang="en-US" sz="1400" b="1" dirty="0">
                  <a:solidFill>
                    <a:srgbClr val="FF0000"/>
                  </a:solidFill>
                </a:rPr>
                <a:t>TPS STEPS</a:t>
              </a:r>
            </a:p>
          </p:txBody>
        </p:sp>
      </p:grpSp>
      <p:sp>
        <p:nvSpPr>
          <p:cNvPr id="4" name="Rectangle 3">
            <a:extLst>
              <a:ext uri="{FF2B5EF4-FFF2-40B4-BE49-F238E27FC236}">
                <a16:creationId xmlns:a16="http://schemas.microsoft.com/office/drawing/2014/main" id="{883331E9-4045-425E-A66D-DD1E54BF116D}"/>
              </a:ext>
            </a:extLst>
          </p:cNvPr>
          <p:cNvSpPr/>
          <p:nvPr/>
        </p:nvSpPr>
        <p:spPr>
          <a:xfrm>
            <a:off x="10062199" y="3775499"/>
            <a:ext cx="963084" cy="369332"/>
          </a:xfrm>
          <a:prstGeom prst="rect">
            <a:avLst/>
          </a:prstGeom>
        </p:spPr>
        <p:txBody>
          <a:bodyPr wrap="none">
            <a:spAutoFit/>
          </a:bodyPr>
          <a:lstStyle/>
          <a:p>
            <a:r>
              <a:rPr lang="en-US" b="1" dirty="0">
                <a:solidFill>
                  <a:srgbClr val="FF0000"/>
                </a:solidFill>
              </a:rPr>
              <a:t>TPS LIST</a:t>
            </a:r>
          </a:p>
        </p:txBody>
      </p:sp>
    </p:spTree>
    <p:extLst>
      <p:ext uri="{BB962C8B-B14F-4D97-AF65-F5344CB8AC3E}">
        <p14:creationId xmlns:p14="http://schemas.microsoft.com/office/powerpoint/2010/main" val="40034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113" t="15277" r="110" b="-58"/>
          <a:stretch/>
        </p:blipFill>
        <p:spPr>
          <a:xfrm>
            <a:off x="0" y="0"/>
            <a:ext cx="12442371" cy="7020139"/>
          </a:xfrm>
          <a:prstGeom prst="rect">
            <a:avLst/>
          </a:prstGeom>
        </p:spPr>
      </p:pic>
      <p:sp>
        <p:nvSpPr>
          <p:cNvPr id="10" name="Text Box 4"/>
          <p:cNvSpPr txBox="1">
            <a:spLocks noChangeArrowheads="1"/>
          </p:cNvSpPr>
          <p:nvPr/>
        </p:nvSpPr>
        <p:spPr bwMode="auto">
          <a:xfrm>
            <a:off x="3998111" y="2353471"/>
            <a:ext cx="7796135" cy="1692771"/>
          </a:xfrm>
          <a:prstGeom prst="rect">
            <a:avLst/>
          </a:prstGeom>
          <a:noFill/>
          <a:ln w="9525">
            <a:noFill/>
            <a:miter lim="800000"/>
            <a:headEnd/>
            <a:tailEnd/>
          </a:ln>
          <a:effectLst/>
        </p:spPr>
        <p:txBody>
          <a:bodyPr wrap="square">
            <a:spAutoFit/>
          </a:bodyPr>
          <a:lstStyle/>
          <a:p>
            <a:pPr>
              <a:buNone/>
            </a:pPr>
            <a:r>
              <a:rPr lang="en-US" sz="3200" b="1" dirty="0">
                <a:solidFill>
                  <a:schemeClr val="bg1"/>
                </a:solidFill>
              </a:rPr>
              <a:t>The Flight Test – July 2, 2019</a:t>
            </a:r>
            <a:endParaRPr lang="en-US" sz="2400" b="1" dirty="0">
              <a:solidFill>
                <a:schemeClr val="bg1"/>
              </a:solidFill>
            </a:endParaRPr>
          </a:p>
          <a:p>
            <a:pPr>
              <a:buNone/>
            </a:pPr>
            <a:endParaRPr lang="en-US" sz="2400" b="1" dirty="0">
              <a:solidFill>
                <a:schemeClr val="bg1"/>
              </a:solidFill>
            </a:endParaRPr>
          </a:p>
          <a:p>
            <a:pPr>
              <a:buNone/>
            </a:pPr>
            <a:endParaRPr lang="en-US" sz="2400" b="1" dirty="0">
              <a:solidFill>
                <a:schemeClr val="bg1"/>
              </a:solidFill>
            </a:endParaRPr>
          </a:p>
          <a:p>
            <a:pPr algn="ctr">
              <a:buNone/>
            </a:pPr>
            <a:endParaRPr lang="en-US" sz="2400" b="1"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37836" t="28574" r="29064" b="22231"/>
          <a:stretch/>
        </p:blipFill>
        <p:spPr>
          <a:xfrm>
            <a:off x="108856" y="5266157"/>
            <a:ext cx="1886003" cy="1657156"/>
          </a:xfrm>
          <a:prstGeom prst="rect">
            <a:avLst/>
          </a:prstGeom>
          <a:ln w="28575">
            <a:solidFill>
              <a:schemeClr val="bg1"/>
            </a:solidFill>
          </a:ln>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33279" t="33339" r="34621" b="17435"/>
          <a:stretch/>
        </p:blipFill>
        <p:spPr>
          <a:xfrm>
            <a:off x="2153094" y="5266157"/>
            <a:ext cx="1919257" cy="1657156"/>
          </a:xfrm>
          <a:prstGeom prst="rect">
            <a:avLst/>
          </a:prstGeom>
          <a:ln w="28575">
            <a:solidFill>
              <a:schemeClr val="bg1"/>
            </a:solidFill>
          </a:ln>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l="33198" t="51937" r="46157" b="16454"/>
          <a:stretch/>
        </p:blipFill>
        <p:spPr>
          <a:xfrm>
            <a:off x="4230586" y="5266157"/>
            <a:ext cx="1922302" cy="1657156"/>
          </a:xfrm>
          <a:prstGeom prst="rect">
            <a:avLst/>
          </a:prstGeom>
          <a:ln w="28575">
            <a:solidFill>
              <a:schemeClr val="bg1"/>
            </a:solidFill>
          </a:ln>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l="34594" t="44029" r="38703" b="15506"/>
          <a:stretch/>
        </p:blipFill>
        <p:spPr>
          <a:xfrm>
            <a:off x="6311123" y="5266157"/>
            <a:ext cx="1942406" cy="1657157"/>
          </a:xfrm>
          <a:prstGeom prst="rect">
            <a:avLst/>
          </a:prstGeom>
          <a:ln w="28575">
            <a:solidFill>
              <a:schemeClr val="bg1"/>
            </a:solidFill>
          </a:ln>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l="29467" t="38019" r="33946" b="4556"/>
          <a:stretch/>
        </p:blipFill>
        <p:spPr>
          <a:xfrm>
            <a:off x="8411764" y="5266157"/>
            <a:ext cx="1875205" cy="1657156"/>
          </a:xfrm>
          <a:prstGeom prst="rect">
            <a:avLst/>
          </a:prstGeom>
          <a:ln w="28575">
            <a:solidFill>
              <a:schemeClr val="bg1"/>
            </a:solidFill>
          </a:ln>
        </p:spPr>
      </p:pic>
      <p:pic>
        <p:nvPicPr>
          <p:cNvPr id="18" name="Picture 17"/>
          <p:cNvPicPr>
            <a:picLocks noChangeAspect="1"/>
          </p:cNvPicPr>
          <p:nvPr/>
        </p:nvPicPr>
        <p:blipFill rotWithShape="1">
          <a:blip r:embed="rId8"/>
          <a:srcRect l="37589" t="38897" r="50914" b="43502"/>
          <a:stretch/>
        </p:blipFill>
        <p:spPr>
          <a:xfrm>
            <a:off x="10445204" y="5266157"/>
            <a:ext cx="1923280" cy="1658001"/>
          </a:xfrm>
          <a:prstGeom prst="rect">
            <a:avLst/>
          </a:prstGeom>
          <a:ln w="28575">
            <a:solidFill>
              <a:schemeClr val="bg1"/>
            </a:solidFill>
          </a:ln>
        </p:spPr>
      </p:pic>
      <p:sp>
        <p:nvSpPr>
          <p:cNvPr id="5" name="Slide Number Placeholder 4"/>
          <p:cNvSpPr>
            <a:spLocks noGrp="1"/>
          </p:cNvSpPr>
          <p:nvPr>
            <p:ph type="sldNum" sz="quarter" idx="12"/>
          </p:nvPr>
        </p:nvSpPr>
        <p:spPr/>
        <p:txBody>
          <a:bodyPr/>
          <a:lstStyle/>
          <a:p>
            <a:fld id="{E249E7EF-AB59-45FC-BAD0-2C6CC805E269}" type="slidenum">
              <a:rPr lang="en-US" smtClean="0"/>
              <a:t>4</a:t>
            </a:fld>
            <a:endParaRPr lang="en-US"/>
          </a:p>
        </p:txBody>
      </p:sp>
    </p:spTree>
    <p:extLst>
      <p:ext uri="{BB962C8B-B14F-4D97-AF65-F5344CB8AC3E}">
        <p14:creationId xmlns:p14="http://schemas.microsoft.com/office/powerpoint/2010/main" val="136200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3849-961F-4E60-9339-173E60C2717F}"/>
              </a:ext>
            </a:extLst>
          </p:cNvPr>
          <p:cNvSpPr>
            <a:spLocks noGrp="1"/>
          </p:cNvSpPr>
          <p:nvPr>
            <p:ph type="title"/>
          </p:nvPr>
        </p:nvSpPr>
        <p:spPr/>
        <p:txBody>
          <a:bodyPr/>
          <a:lstStyle/>
          <a:p>
            <a:endParaRPr lang="en-US"/>
          </a:p>
        </p:txBody>
      </p:sp>
      <p:pic>
        <p:nvPicPr>
          <p:cNvPr id="6" name="Online Media 5">
            <a:hlinkClick r:id="" action="ppaction://media"/>
            <a:extLst>
              <a:ext uri="{FF2B5EF4-FFF2-40B4-BE49-F238E27FC236}">
                <a16:creationId xmlns:a16="http://schemas.microsoft.com/office/drawing/2014/main" id="{49B8CF62-9636-4465-B113-304B82E36860}"/>
              </a:ext>
            </a:extLst>
          </p:cNvPr>
          <p:cNvPicPr>
            <a:picLocks noGrp="1" noRot="1" noChangeAspect="1"/>
          </p:cNvPicPr>
          <p:nvPr>
            <p:ph idx="1"/>
            <a:videoFile r:link="rId1"/>
          </p:nvPr>
        </p:nvPicPr>
        <p:blipFill>
          <a:blip r:embed="rId3"/>
          <a:stretch>
            <a:fillRect/>
          </a:stretch>
        </p:blipFill>
        <p:spPr>
          <a:xfrm>
            <a:off x="3810000" y="2562225"/>
            <a:ext cx="4572000" cy="2571750"/>
          </a:xfrm>
          <a:prstGeom prst="rect">
            <a:avLst/>
          </a:prstGeom>
        </p:spPr>
      </p:pic>
      <p:sp>
        <p:nvSpPr>
          <p:cNvPr id="4" name="Slide Number Placeholder 3">
            <a:extLst>
              <a:ext uri="{FF2B5EF4-FFF2-40B4-BE49-F238E27FC236}">
                <a16:creationId xmlns:a16="http://schemas.microsoft.com/office/drawing/2014/main" id="{4C70BEFA-66CF-41D1-A2EF-3A7CAEC62D71}"/>
              </a:ext>
            </a:extLst>
          </p:cNvPr>
          <p:cNvSpPr>
            <a:spLocks noGrp="1"/>
          </p:cNvSpPr>
          <p:nvPr>
            <p:ph type="sldNum" sz="quarter" idx="12"/>
          </p:nvPr>
        </p:nvSpPr>
        <p:spPr/>
        <p:txBody>
          <a:bodyPr/>
          <a:lstStyle/>
          <a:p>
            <a:r>
              <a:rPr lang="en-US"/>
              <a:t>Page </a:t>
            </a:r>
            <a:fld id="{BAC68631-49B9-46F1-A148-37BD30A9C690}" type="slidenum">
              <a:rPr lang="en-US" smtClean="0"/>
              <a:pPr/>
              <a:t>5</a:t>
            </a:fld>
            <a:endParaRPr lang="en-US" dirty="0"/>
          </a:p>
        </p:txBody>
      </p:sp>
      <p:pic>
        <p:nvPicPr>
          <p:cNvPr id="5" name="Picture 4">
            <a:hlinkClick r:id="rId4"/>
            <a:extLst>
              <a:ext uri="{FF2B5EF4-FFF2-40B4-BE49-F238E27FC236}">
                <a16:creationId xmlns:a16="http://schemas.microsoft.com/office/drawing/2014/main" id="{AF356899-04F8-4819-B2F6-37B8A1BB6130}"/>
              </a:ext>
            </a:extLst>
          </p:cNvPr>
          <p:cNvPicPr>
            <a:picLocks noChangeAspect="1"/>
          </p:cNvPicPr>
          <p:nvPr/>
        </p:nvPicPr>
        <p:blipFill>
          <a:blip r:embed="rId5"/>
          <a:stretch>
            <a:fillRect/>
          </a:stretch>
        </p:blipFill>
        <p:spPr>
          <a:xfrm>
            <a:off x="-1" y="1"/>
            <a:ext cx="12192001" cy="6833520"/>
          </a:xfrm>
          <a:prstGeom prst="rect">
            <a:avLst/>
          </a:prstGeom>
        </p:spPr>
      </p:pic>
    </p:spTree>
    <p:extLst>
      <p:ext uri="{BB962C8B-B14F-4D97-AF65-F5344CB8AC3E}">
        <p14:creationId xmlns:p14="http://schemas.microsoft.com/office/powerpoint/2010/main" val="325603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7B54-2F46-4321-8B46-E79EB5306C4C}"/>
              </a:ext>
            </a:extLst>
          </p:cNvPr>
          <p:cNvSpPr>
            <a:spLocks noGrp="1"/>
          </p:cNvSpPr>
          <p:nvPr>
            <p:ph type="title"/>
          </p:nvPr>
        </p:nvSpPr>
        <p:spPr/>
        <p:txBody>
          <a:bodyPr/>
          <a:lstStyle/>
          <a:p>
            <a:r>
              <a:rPr lang="en-US" dirty="0"/>
              <a:t>AA-2 Digital Environment Evolution: Starting with Morpheus Lander</a:t>
            </a:r>
          </a:p>
        </p:txBody>
      </p:sp>
      <p:sp>
        <p:nvSpPr>
          <p:cNvPr id="3" name="Content Placeholder 2">
            <a:extLst>
              <a:ext uri="{FF2B5EF4-FFF2-40B4-BE49-F238E27FC236}">
                <a16:creationId xmlns:a16="http://schemas.microsoft.com/office/drawing/2014/main" id="{026CD2EB-A165-4712-918B-92E3E2CF7ECD}"/>
              </a:ext>
            </a:extLst>
          </p:cNvPr>
          <p:cNvSpPr>
            <a:spLocks noGrp="1"/>
          </p:cNvSpPr>
          <p:nvPr>
            <p:ph idx="1"/>
          </p:nvPr>
        </p:nvSpPr>
        <p:spPr>
          <a:xfrm>
            <a:off x="203200" y="1066800"/>
            <a:ext cx="8302625" cy="5562600"/>
          </a:xfrm>
        </p:spPr>
        <p:txBody>
          <a:bodyPr/>
          <a:lstStyle/>
          <a:p>
            <a:r>
              <a:rPr lang="en-US" dirty="0"/>
              <a:t>From 2010-2014, NASA developed an in-house prototype lander for terrestrial demonstrations of key technologies: LOX-methane propulsion and autonomous precision landing and hazard avoidance</a:t>
            </a:r>
          </a:p>
          <a:p>
            <a:pPr lvl="1"/>
            <a:r>
              <a:rPr lang="en-US" dirty="0"/>
              <a:t>Morpheus performed 63 flight tests at JSC and KSC: 12 static hot fires, 36 tether tests, and 15 free flights</a:t>
            </a:r>
          </a:p>
          <a:p>
            <a:pPr lvl="1"/>
            <a:r>
              <a:rPr lang="en-US" dirty="0"/>
              <a:t>The final six free flights at KSC successfully reached an altitude of 245 m and traveled 406 m downrange to land safely in a hazard field (planetary surface analog)</a:t>
            </a:r>
          </a:p>
          <a:p>
            <a:r>
              <a:rPr lang="en-US" dirty="0"/>
              <a:t>This in-house development effort afforded the opportunity to explore innovative and streamlined ways of doing business, including using the SharePoint collaborative environment for project management and systems engineering processes and products</a:t>
            </a:r>
          </a:p>
          <a:p>
            <a:r>
              <a:rPr lang="en-US" dirty="0"/>
              <a:t>Several of the Morpheus team members, including project leadership, moved to the AA-2 CSR Project after Morpheus was complete, providing an opportunity to evaluate ways to “scale up” for a more rigorous project approach</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0483" y="1385680"/>
            <a:ext cx="2865880" cy="1872424"/>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98283" y="3417312"/>
            <a:ext cx="1387253" cy="1197805"/>
          </a:xfrm>
          <a:prstGeom prst="rect">
            <a:avLst/>
          </a:prstGeom>
          <a:ln w="28575">
            <a:noFill/>
          </a:ln>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4842" y="4323425"/>
            <a:ext cx="1395392" cy="1202924"/>
          </a:xfrm>
          <a:prstGeom prst="rect">
            <a:avLst/>
          </a:prstGeom>
          <a:ln w="28575">
            <a:no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67145" y="5316156"/>
            <a:ext cx="1370974" cy="1181875"/>
          </a:xfrm>
          <a:prstGeom prst="rect">
            <a:avLst/>
          </a:prstGeom>
          <a:ln w="28575">
            <a:noFill/>
          </a:ln>
          <a:effectLst>
            <a:outerShdw blurRad="50800" dist="38100" dir="2700000" algn="tl" rotWithShape="0">
              <a:prstClr val="black">
                <a:alpha val="40000"/>
              </a:prstClr>
            </a:outerShdw>
          </a:effectLst>
        </p:spPr>
      </p:pic>
      <p:sp>
        <p:nvSpPr>
          <p:cNvPr id="12" name="Slide Number Placeholder 11"/>
          <p:cNvSpPr>
            <a:spLocks noGrp="1"/>
          </p:cNvSpPr>
          <p:nvPr>
            <p:ph type="sldNum" sz="quarter" idx="12"/>
          </p:nvPr>
        </p:nvSpPr>
        <p:spPr/>
        <p:txBody>
          <a:bodyPr/>
          <a:lstStyle/>
          <a:p>
            <a:pPr algn="r"/>
            <a:fld id="{BAC68631-49B9-46F1-A148-37BD30A9C690}" type="slidenum">
              <a:rPr lang="en-US" smtClean="0"/>
              <a:pPr algn="r"/>
              <a:t>6</a:t>
            </a:fld>
            <a:endParaRPr lang="en-US" dirty="0"/>
          </a:p>
        </p:txBody>
      </p:sp>
    </p:spTree>
    <p:extLst>
      <p:ext uri="{BB962C8B-B14F-4D97-AF65-F5344CB8AC3E}">
        <p14:creationId xmlns:p14="http://schemas.microsoft.com/office/powerpoint/2010/main" val="4026899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D4DD-4139-4EC2-A27C-C706F21ED72C}"/>
              </a:ext>
            </a:extLst>
          </p:cNvPr>
          <p:cNvSpPr>
            <a:spLocks noGrp="1"/>
          </p:cNvSpPr>
          <p:nvPr>
            <p:ph type="title"/>
          </p:nvPr>
        </p:nvSpPr>
        <p:spPr/>
        <p:txBody>
          <a:bodyPr>
            <a:normAutofit/>
          </a:bodyPr>
          <a:lstStyle/>
          <a:p>
            <a:pPr lvl="0"/>
            <a:r>
              <a:rPr lang="en-US" dirty="0"/>
              <a:t>CSR Developed With Increased Rigor Compared To Morpheus</a:t>
            </a:r>
            <a:endParaRPr lang="en-US" sz="3200" dirty="0"/>
          </a:p>
        </p:txBody>
      </p:sp>
      <p:pic>
        <p:nvPicPr>
          <p:cNvPr id="5" name="Picture 4">
            <a:extLst>
              <a:ext uri="{FF2B5EF4-FFF2-40B4-BE49-F238E27FC236}">
                <a16:creationId xmlns:a16="http://schemas.microsoft.com/office/drawing/2014/main" id="{08D2F827-DF0C-4665-B155-655B793A0E90}"/>
              </a:ext>
            </a:extLst>
          </p:cNvPr>
          <p:cNvPicPr>
            <a:picLocks noChangeAspect="1"/>
          </p:cNvPicPr>
          <p:nvPr/>
        </p:nvPicPr>
        <p:blipFill>
          <a:blip r:embed="rId2"/>
          <a:stretch>
            <a:fillRect/>
          </a:stretch>
        </p:blipFill>
        <p:spPr>
          <a:xfrm>
            <a:off x="3664421" y="1109859"/>
            <a:ext cx="8259500" cy="544969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D016F06E-B602-412A-8694-700D1FF140B1}"/>
              </a:ext>
            </a:extLst>
          </p:cNvPr>
          <p:cNvSpPr/>
          <p:nvPr/>
        </p:nvSpPr>
        <p:spPr>
          <a:xfrm>
            <a:off x="123825" y="1104900"/>
            <a:ext cx="3333750" cy="54387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Arial" panose="020B0604020202020204" pitchFamily="34" charset="0"/>
              <a:buChar char="•"/>
            </a:pPr>
            <a:r>
              <a:rPr lang="en-US" sz="1600" dirty="0">
                <a:solidFill>
                  <a:schemeClr val="tx1"/>
                </a:solidFill>
              </a:rPr>
              <a:t>Orion’s AA-2 : </a:t>
            </a:r>
          </a:p>
          <a:p>
            <a:pPr marL="400050" lvl="1" indent="-171450">
              <a:buFont typeface="Arial" panose="020B0604020202020204" pitchFamily="34" charset="0"/>
              <a:buChar char="•"/>
            </a:pPr>
            <a:r>
              <a:rPr lang="en-US" sz="1600" dirty="0" err="1">
                <a:solidFill>
                  <a:schemeClr val="tx1"/>
                </a:solidFill>
              </a:rPr>
              <a:t>Uncrewed</a:t>
            </a:r>
            <a:r>
              <a:rPr lang="en-US" sz="1600" dirty="0">
                <a:solidFill>
                  <a:schemeClr val="tx1"/>
                </a:solidFill>
              </a:rPr>
              <a:t> flight test </a:t>
            </a:r>
          </a:p>
          <a:p>
            <a:pPr marL="400050" lvl="1" indent="-171450">
              <a:buFont typeface="Arial" panose="020B0604020202020204" pitchFamily="34" charset="0"/>
              <a:buChar char="•"/>
            </a:pPr>
            <a:r>
              <a:rPr lang="en-US" sz="1600" dirty="0">
                <a:solidFill>
                  <a:schemeClr val="tx1"/>
                </a:solidFill>
              </a:rPr>
              <a:t>Inherently higher risk tolerance than human spaceflight</a:t>
            </a:r>
          </a:p>
          <a:p>
            <a:pPr marL="400050" lvl="1" indent="-171450">
              <a:buFont typeface="Arial" panose="020B0604020202020204" pitchFamily="34" charset="0"/>
              <a:buChar char="•"/>
            </a:pPr>
            <a:r>
              <a:rPr lang="en-US" sz="1600" dirty="0">
                <a:solidFill>
                  <a:schemeClr val="tx1"/>
                </a:solidFill>
              </a:rPr>
              <a:t>High impact to the program if not successful</a:t>
            </a:r>
          </a:p>
          <a:p>
            <a:pPr marL="171450" lvl="0" indent="-171450">
              <a:buFont typeface="Arial" panose="020B0604020202020204" pitchFamily="34" charset="0"/>
              <a:buChar char="•"/>
            </a:pPr>
            <a:r>
              <a:rPr lang="en-US" sz="1600" dirty="0">
                <a:solidFill>
                  <a:schemeClr val="tx1"/>
                </a:solidFill>
              </a:rPr>
              <a:t>CSR built in-house at NASA</a:t>
            </a:r>
          </a:p>
          <a:p>
            <a:pPr marL="400050" lvl="1" indent="-171450">
              <a:buFont typeface="Arial" panose="020B0604020202020204" pitchFamily="34" charset="0"/>
              <a:buChar char="•"/>
            </a:pPr>
            <a:r>
              <a:rPr lang="en-US" sz="1600" dirty="0">
                <a:solidFill>
                  <a:schemeClr val="tx1"/>
                </a:solidFill>
              </a:rPr>
              <a:t>Team encouraged to innovate</a:t>
            </a:r>
          </a:p>
          <a:p>
            <a:pPr marL="400050" lvl="1" indent="-171450">
              <a:buFont typeface="Arial" panose="020B0604020202020204" pitchFamily="34" charset="0"/>
              <a:buChar char="•"/>
            </a:pPr>
            <a:r>
              <a:rPr lang="en-US" sz="1600" dirty="0">
                <a:solidFill>
                  <a:schemeClr val="tx1"/>
                </a:solidFill>
              </a:rPr>
              <a:t>Traditional institutional processes not mandatory as long as deliverables met requirements</a:t>
            </a:r>
          </a:p>
          <a:p>
            <a:pPr marL="171450" indent="-171450">
              <a:buFont typeface="Arial" panose="020B0604020202020204" pitchFamily="34" charset="0"/>
              <a:buChar char="•"/>
            </a:pPr>
            <a:r>
              <a:rPr lang="en-US" sz="1600" dirty="0">
                <a:solidFill>
                  <a:schemeClr val="tx1"/>
                </a:solidFill>
              </a:rPr>
              <a:t>Resulting risk approach</a:t>
            </a:r>
          </a:p>
          <a:p>
            <a:pPr marL="400050" lvl="1" indent="-171450">
              <a:buFont typeface="Arial" panose="020B0604020202020204" pitchFamily="34" charset="0"/>
              <a:buChar char="•"/>
            </a:pPr>
            <a:r>
              <a:rPr lang="en-US" sz="1600" dirty="0">
                <a:solidFill>
                  <a:schemeClr val="tx1"/>
                </a:solidFill>
              </a:rPr>
              <a:t>Rigor and risk posture consistent with flight test</a:t>
            </a:r>
          </a:p>
          <a:p>
            <a:pPr marL="400050" lvl="1" indent="-171450">
              <a:buFont typeface="Arial" panose="020B0604020202020204" pitchFamily="34" charset="0"/>
              <a:buChar char="•"/>
            </a:pPr>
            <a:r>
              <a:rPr lang="en-US" sz="1600" dirty="0">
                <a:solidFill>
                  <a:schemeClr val="tx1"/>
                </a:solidFill>
              </a:rPr>
              <a:t>CSR hardware handled as either flight or non-flight (classification)</a:t>
            </a:r>
          </a:p>
          <a:p>
            <a:pPr marL="400050" lvl="1" indent="-171450">
              <a:buFont typeface="Arial" panose="020B0604020202020204" pitchFamily="34" charset="0"/>
              <a:buChar char="•"/>
            </a:pPr>
            <a:r>
              <a:rPr lang="en-US" sz="1600" dirty="0">
                <a:solidFill>
                  <a:schemeClr val="tx1"/>
                </a:solidFill>
              </a:rPr>
              <a:t>CSR flight software is Class B, safety critical, and leverages Goddard’s Core Flight Software</a:t>
            </a:r>
          </a:p>
          <a:p>
            <a:pPr marL="400050" lvl="1" indent="-171450">
              <a:buFont typeface="Arial" panose="020B0604020202020204" pitchFamily="34" charset="0"/>
              <a:buChar char="•"/>
            </a:pPr>
            <a:r>
              <a:rPr lang="en-US" sz="1600" dirty="0">
                <a:solidFill>
                  <a:schemeClr val="tx1"/>
                </a:solidFill>
              </a:rPr>
              <a:t>Processes and tool use intended to be able to “scale up”</a:t>
            </a:r>
          </a:p>
        </p:txBody>
      </p:sp>
      <p:sp>
        <p:nvSpPr>
          <p:cNvPr id="8" name="Slide Number Placeholder 7"/>
          <p:cNvSpPr>
            <a:spLocks noGrp="1"/>
          </p:cNvSpPr>
          <p:nvPr>
            <p:ph type="sldNum" sz="quarter" idx="4"/>
          </p:nvPr>
        </p:nvSpPr>
        <p:spPr/>
        <p:txBody>
          <a:bodyPr/>
          <a:lstStyle/>
          <a:p>
            <a:pPr algn="r"/>
            <a:fld id="{BAC68631-49B9-46F1-A148-37BD30A9C690}" type="slidenum">
              <a:rPr lang="en-US" smtClean="0"/>
              <a:pPr algn="r"/>
              <a:t>7</a:t>
            </a:fld>
            <a:endParaRPr lang="en-US" dirty="0"/>
          </a:p>
        </p:txBody>
      </p:sp>
    </p:spTree>
    <p:extLst>
      <p:ext uri="{BB962C8B-B14F-4D97-AF65-F5344CB8AC3E}">
        <p14:creationId xmlns:p14="http://schemas.microsoft.com/office/powerpoint/2010/main" val="927017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38150" y="2524125"/>
            <a:ext cx="9991725" cy="7905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52098" y="91748"/>
            <a:ext cx="10758707" cy="689302"/>
          </a:xfrm>
        </p:spPr>
        <p:txBody>
          <a:bodyPr>
            <a:normAutofit/>
          </a:bodyPr>
          <a:lstStyle/>
          <a:p>
            <a:r>
              <a:rPr lang="en-US" dirty="0"/>
              <a:t>AA-2 CSR Delivered 6 Months Early and 2% Under Life Cycle Budget</a:t>
            </a:r>
            <a:endParaRPr lang="en-US" dirty="0">
              <a:latin typeface="+mn-lt"/>
            </a:endParaRPr>
          </a:p>
        </p:txBody>
      </p:sp>
      <p:sp>
        <p:nvSpPr>
          <p:cNvPr id="2" name="Rectangle 1"/>
          <p:cNvSpPr/>
          <p:nvPr/>
        </p:nvSpPr>
        <p:spPr>
          <a:xfrm>
            <a:off x="1738514" y="965215"/>
            <a:ext cx="9225325" cy="276999"/>
          </a:xfrm>
          <a:prstGeom prst="rect">
            <a:avLst/>
          </a:prstGeom>
        </p:spPr>
        <p:txBody>
          <a:bodyPr wrap="square">
            <a:spAutoFit/>
          </a:bodyPr>
          <a:lstStyle/>
          <a:p>
            <a:pPr algn="ctr"/>
            <a:r>
              <a:rPr lang="en-US" sz="1200" b="1" dirty="0">
                <a:solidFill>
                  <a:prstClr val="black"/>
                </a:solidFill>
              </a:rPr>
              <a:t>AA-2 CSR (Total Lifecycle</a:t>
            </a:r>
            <a:r>
              <a:rPr lang="en-US" sz="1200" b="1" dirty="0"/>
              <a:t>): &lt;4 Years, Crew Module, Sep Ring, Control Center</a:t>
            </a:r>
          </a:p>
        </p:txBody>
      </p:sp>
      <p:sp>
        <p:nvSpPr>
          <p:cNvPr id="6" name="Rectangle 5"/>
          <p:cNvSpPr/>
          <p:nvPr/>
        </p:nvSpPr>
        <p:spPr>
          <a:xfrm>
            <a:off x="295274" y="1247775"/>
            <a:ext cx="11477625" cy="5381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endParaRPr lang="en-US" sz="1400" b="1" dirty="0">
              <a:solidFill>
                <a:schemeClr val="tx1"/>
              </a:solidFill>
            </a:endParaRPr>
          </a:p>
        </p:txBody>
      </p:sp>
      <p:sp>
        <p:nvSpPr>
          <p:cNvPr id="31" name="Rectangle 30"/>
          <p:cNvSpPr/>
          <p:nvPr/>
        </p:nvSpPr>
        <p:spPr>
          <a:xfrm>
            <a:off x="400050" y="3512908"/>
            <a:ext cx="4562475" cy="3108543"/>
          </a:xfrm>
          <a:prstGeom prst="rect">
            <a:avLst/>
          </a:prstGeom>
        </p:spPr>
        <p:txBody>
          <a:bodyPr wrap="square">
            <a:spAutoFit/>
          </a:bodyPr>
          <a:lstStyle/>
          <a:p>
            <a:pPr marL="95868" lvl="1" indent="-95868">
              <a:buFont typeface="Arial" panose="020B0604020202020204" pitchFamily="34" charset="0"/>
              <a:buChar char="•"/>
            </a:pPr>
            <a:r>
              <a:rPr lang="en-US" sz="1400" dirty="0">
                <a:cs typeface="Arial" panose="020B0604020202020204" pitchFamily="34" charset="0"/>
              </a:rPr>
              <a:t>Fully integrated crew module, including structure, flight computers, power, instrumentation, communication, </a:t>
            </a:r>
            <a:r>
              <a:rPr lang="en-US" sz="1400" dirty="0" err="1">
                <a:cs typeface="Arial" panose="020B0604020202020204" pitchFamily="34" charset="0"/>
              </a:rPr>
              <a:t>ejectable</a:t>
            </a:r>
            <a:r>
              <a:rPr lang="en-US" sz="1400" dirty="0">
                <a:cs typeface="Arial" panose="020B0604020202020204" pitchFamily="34" charset="0"/>
              </a:rPr>
              <a:t> data recorders, wiring</a:t>
            </a:r>
          </a:p>
          <a:p>
            <a:pPr marL="95868" lvl="1" indent="-95868">
              <a:buFont typeface="Arial" panose="020B0604020202020204" pitchFamily="34" charset="0"/>
              <a:buChar char="•"/>
            </a:pPr>
            <a:r>
              <a:rPr lang="en-US" sz="1400" dirty="0">
                <a:cs typeface="Arial" panose="020B0604020202020204" pitchFamily="34" charset="0"/>
              </a:rPr>
              <a:t>Fully integrated separation ring, including instrumentation and wiring</a:t>
            </a:r>
          </a:p>
          <a:p>
            <a:pPr marL="95868" lvl="1" indent="-95868">
              <a:buFont typeface="Arial" panose="020B0604020202020204" pitchFamily="34" charset="0"/>
              <a:buChar char="•"/>
            </a:pPr>
            <a:r>
              <a:rPr lang="en-US" sz="1400" dirty="0">
                <a:cs typeface="Arial" panose="020B0604020202020204" pitchFamily="34" charset="0"/>
              </a:rPr>
              <a:t>Integrated the Lockheed Martin-provided production flight mechanisms and pyrotechnic components</a:t>
            </a:r>
          </a:p>
          <a:p>
            <a:pPr marL="95868" lvl="1" indent="-95868">
              <a:buFont typeface="Arial" panose="020B0604020202020204" pitchFamily="34" charset="0"/>
              <a:buChar char="•"/>
            </a:pPr>
            <a:r>
              <a:rPr lang="en-US" sz="1400" dirty="0">
                <a:cs typeface="Arial" panose="020B0604020202020204" pitchFamily="34" charset="0"/>
              </a:rPr>
              <a:t>Provided and tested instrumentation components for the Launch Abort System and Abort Test Booster </a:t>
            </a:r>
          </a:p>
          <a:p>
            <a:pPr marL="95868" lvl="1" indent="-95868">
              <a:buFont typeface="Arial" panose="020B0604020202020204" pitchFamily="34" charset="0"/>
              <a:buChar char="•"/>
            </a:pPr>
            <a:r>
              <a:rPr lang="en-US" sz="1400" dirty="0">
                <a:cs typeface="Arial" panose="020B0604020202020204" pitchFamily="34" charset="0"/>
              </a:rPr>
              <a:t>Created a hardware-in-the-loop test facility for closed-loop hardware/software and simulation testing</a:t>
            </a:r>
          </a:p>
          <a:p>
            <a:pPr marL="95868" lvl="1" indent="-95868">
              <a:buFont typeface="Arial" panose="020B0604020202020204" pitchFamily="34" charset="0"/>
              <a:buChar char="•"/>
            </a:pPr>
            <a:r>
              <a:rPr lang="en-US" sz="1400" dirty="0">
                <a:cs typeface="Arial" panose="020B0604020202020204" pitchFamily="34" charset="0"/>
              </a:rPr>
              <a:t>Provided the mission control center hardware, software, procedures, and certified flight control team at KSC and CCAFS for integrated ground testing and flight operations</a:t>
            </a:r>
          </a:p>
        </p:txBody>
      </p:sp>
      <p:sp>
        <p:nvSpPr>
          <p:cNvPr id="33" name="Rectangle 32"/>
          <p:cNvSpPr/>
          <p:nvPr/>
        </p:nvSpPr>
        <p:spPr>
          <a:xfrm>
            <a:off x="341827" y="3290676"/>
            <a:ext cx="1363441" cy="329784"/>
          </a:xfrm>
          <a:prstGeom prst="rect">
            <a:avLst/>
          </a:prstGeom>
        </p:spPr>
        <p:txBody>
          <a:bodyPr wrap="none">
            <a:spAutoFit/>
          </a:bodyPr>
          <a:lstStyle/>
          <a:p>
            <a:r>
              <a:rPr lang="en-US" sz="1600" b="1" dirty="0">
                <a:solidFill>
                  <a:prstClr val="black"/>
                </a:solidFill>
              </a:rPr>
              <a:t>PRODUCED:</a:t>
            </a:r>
            <a:endParaRPr lang="en-US" sz="4000" dirty="0"/>
          </a:p>
        </p:txBody>
      </p:sp>
      <p:sp>
        <p:nvSpPr>
          <p:cNvPr id="8" name="Rectangle 7"/>
          <p:cNvSpPr/>
          <p:nvPr/>
        </p:nvSpPr>
        <p:spPr>
          <a:xfrm>
            <a:off x="380461" y="1314121"/>
            <a:ext cx="11287663" cy="2860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a:solidFill>
                <a:prstClr val="white"/>
              </a:solidFill>
            </a:endParaRPr>
          </a:p>
        </p:txBody>
      </p:sp>
      <p:sp>
        <p:nvSpPr>
          <p:cNvPr id="12" name="TextBox 11"/>
          <p:cNvSpPr txBox="1"/>
          <p:nvPr/>
        </p:nvSpPr>
        <p:spPr>
          <a:xfrm>
            <a:off x="423346" y="1314449"/>
            <a:ext cx="11120954" cy="253916"/>
          </a:xfrm>
          <a:prstGeom prst="rect">
            <a:avLst/>
          </a:prstGeom>
          <a:noFill/>
        </p:spPr>
        <p:txBody>
          <a:bodyPr wrap="square" rtlCol="0">
            <a:spAutoFit/>
          </a:bodyPr>
          <a:lstStyle/>
          <a:p>
            <a:pPr defTabSz="2343150" fontAlgn="base">
              <a:spcBef>
                <a:spcPct val="0"/>
              </a:spcBef>
              <a:spcAft>
                <a:spcPct val="0"/>
              </a:spcAft>
            </a:pPr>
            <a:r>
              <a:rPr lang="en-US" sz="1050" b="1" dirty="0">
                <a:solidFill>
                  <a:prstClr val="black"/>
                </a:solidFill>
              </a:rPr>
              <a:t>2015	2016	2017	2018	2019</a:t>
            </a:r>
          </a:p>
        </p:txBody>
      </p:sp>
      <p:sp>
        <p:nvSpPr>
          <p:cNvPr id="75" name="Diamond 74"/>
          <p:cNvSpPr/>
          <p:nvPr/>
        </p:nvSpPr>
        <p:spPr>
          <a:xfrm>
            <a:off x="8551578" y="2580368"/>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76" name="TextBox 75"/>
          <p:cNvSpPr txBox="1"/>
          <p:nvPr/>
        </p:nvSpPr>
        <p:spPr>
          <a:xfrm>
            <a:off x="7797508" y="2595838"/>
            <a:ext cx="776601" cy="230832"/>
          </a:xfrm>
          <a:prstGeom prst="rect">
            <a:avLst/>
          </a:prstGeom>
          <a:noFill/>
        </p:spPr>
        <p:txBody>
          <a:bodyPr wrap="square" rtlCol="0">
            <a:spAutoFit/>
          </a:bodyPr>
          <a:lstStyle/>
          <a:p>
            <a:pPr algn="r" defTabSz="542153"/>
            <a:r>
              <a:rPr lang="en-US" sz="900" dirty="0">
                <a:solidFill>
                  <a:prstClr val="black"/>
                </a:solidFill>
                <a:latin typeface="Calibri"/>
              </a:rPr>
              <a:t>Ship to KSC</a:t>
            </a:r>
          </a:p>
        </p:txBody>
      </p:sp>
      <p:sp>
        <p:nvSpPr>
          <p:cNvPr id="77" name="Diamond 76"/>
          <p:cNvSpPr/>
          <p:nvPr/>
        </p:nvSpPr>
        <p:spPr>
          <a:xfrm>
            <a:off x="9850026" y="2580368"/>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78" name="TextBox 77"/>
          <p:cNvSpPr txBox="1"/>
          <p:nvPr/>
        </p:nvSpPr>
        <p:spPr>
          <a:xfrm>
            <a:off x="8946046" y="2589455"/>
            <a:ext cx="919067" cy="243599"/>
          </a:xfrm>
          <a:prstGeom prst="rect">
            <a:avLst/>
          </a:prstGeom>
          <a:noFill/>
        </p:spPr>
        <p:txBody>
          <a:bodyPr wrap="square" rtlCol="0">
            <a:spAutoFit/>
          </a:bodyPr>
          <a:lstStyle/>
          <a:p>
            <a:pPr algn="r" defTabSz="542153"/>
            <a:r>
              <a:rPr lang="en-US" sz="900" dirty="0">
                <a:solidFill>
                  <a:prstClr val="black"/>
                </a:solidFill>
                <a:latin typeface="Calibri"/>
              </a:rPr>
              <a:t>Launch</a:t>
            </a:r>
          </a:p>
        </p:txBody>
      </p:sp>
      <p:sp>
        <p:nvSpPr>
          <p:cNvPr id="85" name="Rectangle 84"/>
          <p:cNvSpPr/>
          <p:nvPr/>
        </p:nvSpPr>
        <p:spPr>
          <a:xfrm>
            <a:off x="1151405" y="2920181"/>
            <a:ext cx="5741008" cy="308487"/>
          </a:xfrm>
          <a:prstGeom prst="rect">
            <a:avLst/>
          </a:prstGeom>
          <a:solidFill>
            <a:srgbClr val="CC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2153"/>
            <a:r>
              <a:rPr lang="en-US" sz="1050" dirty="0">
                <a:solidFill>
                  <a:prstClr val="black"/>
                </a:solidFill>
              </a:rPr>
              <a:t>Subsystem DDT&amp;E</a:t>
            </a:r>
          </a:p>
        </p:txBody>
      </p:sp>
      <p:sp>
        <p:nvSpPr>
          <p:cNvPr id="40" name="Rectangle 39"/>
          <p:cNvSpPr/>
          <p:nvPr/>
        </p:nvSpPr>
        <p:spPr>
          <a:xfrm>
            <a:off x="8721214" y="2920181"/>
            <a:ext cx="1270512" cy="310896"/>
          </a:xfrm>
          <a:prstGeom prst="rect">
            <a:avLst/>
          </a:prstGeom>
          <a:solidFill>
            <a:srgbClr val="CC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defTabSz="542153"/>
            <a:r>
              <a:rPr lang="en-US" sz="1050" dirty="0">
                <a:solidFill>
                  <a:prstClr val="black"/>
                </a:solidFill>
              </a:rPr>
              <a:t>KSC </a:t>
            </a:r>
            <a:r>
              <a:rPr lang="en-US" sz="1050" dirty="0" err="1">
                <a:solidFill>
                  <a:prstClr val="black"/>
                </a:solidFill>
              </a:rPr>
              <a:t>Int&amp;Test</a:t>
            </a:r>
            <a:endParaRPr lang="en-US" sz="1050" dirty="0">
              <a:solidFill>
                <a:prstClr val="black"/>
              </a:solidFill>
            </a:endParaRPr>
          </a:p>
        </p:txBody>
      </p:sp>
      <p:sp>
        <p:nvSpPr>
          <p:cNvPr id="41" name="Rectangle 40"/>
          <p:cNvSpPr/>
          <p:nvPr/>
        </p:nvSpPr>
        <p:spPr>
          <a:xfrm>
            <a:off x="6941574" y="2920181"/>
            <a:ext cx="1720645" cy="310896"/>
          </a:xfrm>
          <a:prstGeom prst="rect">
            <a:avLst/>
          </a:prstGeom>
          <a:solidFill>
            <a:srgbClr val="CC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2153"/>
            <a:r>
              <a:rPr lang="en-US" sz="1050" dirty="0">
                <a:solidFill>
                  <a:prstClr val="black"/>
                </a:solidFill>
              </a:rPr>
              <a:t>CM and SR AI&amp;T</a:t>
            </a:r>
          </a:p>
        </p:txBody>
      </p:sp>
      <p:sp>
        <p:nvSpPr>
          <p:cNvPr id="42" name="Diamond 41"/>
          <p:cNvSpPr/>
          <p:nvPr/>
        </p:nvSpPr>
        <p:spPr>
          <a:xfrm>
            <a:off x="5547009" y="2580368"/>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43" name="TextBox 42"/>
          <p:cNvSpPr txBox="1"/>
          <p:nvPr/>
        </p:nvSpPr>
        <p:spPr>
          <a:xfrm>
            <a:off x="4688478" y="2589455"/>
            <a:ext cx="919067" cy="243599"/>
          </a:xfrm>
          <a:prstGeom prst="rect">
            <a:avLst/>
          </a:prstGeom>
          <a:noFill/>
        </p:spPr>
        <p:txBody>
          <a:bodyPr wrap="square" rtlCol="0">
            <a:spAutoFit/>
          </a:bodyPr>
          <a:lstStyle/>
          <a:p>
            <a:pPr algn="r" defTabSz="542153"/>
            <a:r>
              <a:rPr lang="en-US" sz="900" dirty="0">
                <a:solidFill>
                  <a:prstClr val="black"/>
                </a:solidFill>
                <a:latin typeface="Calibri"/>
              </a:rPr>
              <a:t>CDR</a:t>
            </a:r>
          </a:p>
        </p:txBody>
      </p:sp>
      <p:sp>
        <p:nvSpPr>
          <p:cNvPr id="44" name="Diamond 43"/>
          <p:cNvSpPr/>
          <p:nvPr/>
        </p:nvSpPr>
        <p:spPr>
          <a:xfrm>
            <a:off x="3609975" y="2580368"/>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45" name="TextBox 44"/>
          <p:cNvSpPr txBox="1"/>
          <p:nvPr/>
        </p:nvSpPr>
        <p:spPr>
          <a:xfrm>
            <a:off x="3716594" y="2595838"/>
            <a:ext cx="532434" cy="230832"/>
          </a:xfrm>
          <a:prstGeom prst="rect">
            <a:avLst/>
          </a:prstGeom>
          <a:noFill/>
        </p:spPr>
        <p:txBody>
          <a:bodyPr wrap="square" rtlCol="0">
            <a:spAutoFit/>
          </a:bodyPr>
          <a:lstStyle/>
          <a:p>
            <a:pPr algn="r" defTabSz="542153"/>
            <a:r>
              <a:rPr lang="en-US" sz="900" dirty="0">
                <a:solidFill>
                  <a:prstClr val="black"/>
                </a:solidFill>
                <a:latin typeface="Calibri"/>
              </a:rPr>
              <a:t>PDR</a:t>
            </a:r>
          </a:p>
        </p:txBody>
      </p:sp>
      <p:sp>
        <p:nvSpPr>
          <p:cNvPr id="53" name="Diamond 52"/>
          <p:cNvSpPr/>
          <p:nvPr/>
        </p:nvSpPr>
        <p:spPr>
          <a:xfrm>
            <a:off x="1016539" y="2580368"/>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54" name="TextBox 53"/>
          <p:cNvSpPr txBox="1"/>
          <p:nvPr/>
        </p:nvSpPr>
        <p:spPr>
          <a:xfrm>
            <a:off x="1213362" y="2595838"/>
            <a:ext cx="568530" cy="230832"/>
          </a:xfrm>
          <a:prstGeom prst="rect">
            <a:avLst/>
          </a:prstGeom>
          <a:noFill/>
        </p:spPr>
        <p:txBody>
          <a:bodyPr wrap="square" rtlCol="0">
            <a:spAutoFit/>
          </a:bodyPr>
          <a:lstStyle/>
          <a:p>
            <a:pPr algn="r" defTabSz="542153"/>
            <a:r>
              <a:rPr lang="en-US" sz="900" dirty="0">
                <a:solidFill>
                  <a:prstClr val="black"/>
                </a:solidFill>
                <a:latin typeface="Calibri"/>
              </a:rPr>
              <a:t>Kickoff</a:t>
            </a:r>
          </a:p>
        </p:txBody>
      </p:sp>
      <p:sp>
        <p:nvSpPr>
          <p:cNvPr id="57" name="Diamond 56"/>
          <p:cNvSpPr/>
          <p:nvPr/>
        </p:nvSpPr>
        <p:spPr>
          <a:xfrm>
            <a:off x="2812668" y="2580368"/>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61" name="TextBox 60"/>
          <p:cNvSpPr txBox="1"/>
          <p:nvPr/>
        </p:nvSpPr>
        <p:spPr>
          <a:xfrm>
            <a:off x="3038168" y="2595838"/>
            <a:ext cx="396592" cy="230832"/>
          </a:xfrm>
          <a:prstGeom prst="rect">
            <a:avLst/>
          </a:prstGeom>
          <a:noFill/>
        </p:spPr>
        <p:txBody>
          <a:bodyPr wrap="square" rtlCol="0">
            <a:spAutoFit/>
          </a:bodyPr>
          <a:lstStyle/>
          <a:p>
            <a:pPr algn="r" defTabSz="542153"/>
            <a:r>
              <a:rPr lang="en-US" sz="900" dirty="0">
                <a:solidFill>
                  <a:prstClr val="black"/>
                </a:solidFill>
                <a:latin typeface="Calibri"/>
              </a:rPr>
              <a:t>SRR</a:t>
            </a:r>
          </a:p>
        </p:txBody>
      </p:sp>
      <p:sp>
        <p:nvSpPr>
          <p:cNvPr id="11" name="Slide Number Placeholder 10"/>
          <p:cNvSpPr>
            <a:spLocks noGrp="1"/>
          </p:cNvSpPr>
          <p:nvPr>
            <p:ph type="sldNum" sz="quarter" idx="12"/>
          </p:nvPr>
        </p:nvSpPr>
        <p:spPr/>
        <p:txBody>
          <a:bodyPr/>
          <a:lstStyle/>
          <a:p>
            <a:pPr algn="r"/>
            <a:fld id="{BAC68631-49B9-46F1-A148-37BD30A9C690}" type="slidenum">
              <a:rPr lang="en-US" smtClean="0"/>
              <a:pPr algn="r"/>
              <a:t>8</a:t>
            </a:fld>
            <a:endParaRPr lang="en-US" dirty="0"/>
          </a:p>
        </p:txBody>
      </p:sp>
      <p:sp>
        <p:nvSpPr>
          <p:cNvPr id="62" name="Rectangle 61"/>
          <p:cNvSpPr/>
          <p:nvPr/>
        </p:nvSpPr>
        <p:spPr>
          <a:xfrm>
            <a:off x="438150" y="1666875"/>
            <a:ext cx="11210925" cy="79057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p:cNvSpPr/>
          <p:nvPr/>
        </p:nvSpPr>
        <p:spPr>
          <a:xfrm>
            <a:off x="9583966" y="1737264"/>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64" name="TextBox 63"/>
          <p:cNvSpPr txBox="1"/>
          <p:nvPr/>
        </p:nvSpPr>
        <p:spPr>
          <a:xfrm>
            <a:off x="8829896" y="1752734"/>
            <a:ext cx="776601" cy="230832"/>
          </a:xfrm>
          <a:prstGeom prst="rect">
            <a:avLst/>
          </a:prstGeom>
          <a:noFill/>
        </p:spPr>
        <p:txBody>
          <a:bodyPr wrap="square" rtlCol="0">
            <a:spAutoFit/>
          </a:bodyPr>
          <a:lstStyle/>
          <a:p>
            <a:pPr algn="r" defTabSz="542153"/>
            <a:r>
              <a:rPr lang="en-US" sz="900" dirty="0">
                <a:solidFill>
                  <a:prstClr val="black"/>
                </a:solidFill>
                <a:latin typeface="Calibri"/>
              </a:rPr>
              <a:t>Ship to KSC</a:t>
            </a:r>
          </a:p>
        </p:txBody>
      </p:sp>
      <p:sp>
        <p:nvSpPr>
          <p:cNvPr id="65" name="Diamond 64"/>
          <p:cNvSpPr/>
          <p:nvPr/>
        </p:nvSpPr>
        <p:spPr>
          <a:xfrm>
            <a:off x="11008698" y="1737264"/>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66" name="TextBox 65"/>
          <p:cNvSpPr txBox="1"/>
          <p:nvPr/>
        </p:nvSpPr>
        <p:spPr>
          <a:xfrm>
            <a:off x="10104718" y="1746351"/>
            <a:ext cx="919067" cy="243599"/>
          </a:xfrm>
          <a:prstGeom prst="rect">
            <a:avLst/>
          </a:prstGeom>
          <a:noFill/>
        </p:spPr>
        <p:txBody>
          <a:bodyPr wrap="square" rtlCol="0">
            <a:spAutoFit/>
          </a:bodyPr>
          <a:lstStyle/>
          <a:p>
            <a:pPr algn="r" defTabSz="542153"/>
            <a:r>
              <a:rPr lang="en-US" sz="900" dirty="0">
                <a:solidFill>
                  <a:prstClr val="black"/>
                </a:solidFill>
                <a:latin typeface="Calibri"/>
              </a:rPr>
              <a:t>Launch</a:t>
            </a:r>
          </a:p>
        </p:txBody>
      </p:sp>
      <p:sp>
        <p:nvSpPr>
          <p:cNvPr id="67" name="Rectangle 66"/>
          <p:cNvSpPr/>
          <p:nvPr/>
        </p:nvSpPr>
        <p:spPr>
          <a:xfrm>
            <a:off x="1151405" y="2054942"/>
            <a:ext cx="6389937" cy="310896"/>
          </a:xfrm>
          <a:prstGeom prst="rect">
            <a:avLst/>
          </a:prstGeom>
          <a:solidFill>
            <a:srgbClr val="CC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2153"/>
            <a:r>
              <a:rPr lang="en-US" sz="1050" dirty="0">
                <a:solidFill>
                  <a:prstClr val="black"/>
                </a:solidFill>
              </a:rPr>
              <a:t>Subsystem DDT&amp;E</a:t>
            </a:r>
          </a:p>
        </p:txBody>
      </p:sp>
      <p:sp>
        <p:nvSpPr>
          <p:cNvPr id="68" name="Rectangle 67"/>
          <p:cNvSpPr/>
          <p:nvPr/>
        </p:nvSpPr>
        <p:spPr>
          <a:xfrm>
            <a:off x="9783098" y="2054942"/>
            <a:ext cx="1386348" cy="310896"/>
          </a:xfrm>
          <a:prstGeom prst="rect">
            <a:avLst/>
          </a:prstGeom>
          <a:solidFill>
            <a:srgbClr val="CC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defTabSz="542153"/>
            <a:r>
              <a:rPr lang="en-US" sz="1050" dirty="0">
                <a:solidFill>
                  <a:prstClr val="black"/>
                </a:solidFill>
              </a:rPr>
              <a:t>KSC </a:t>
            </a:r>
            <a:r>
              <a:rPr lang="en-US" sz="1050" dirty="0" err="1">
                <a:solidFill>
                  <a:prstClr val="black"/>
                </a:solidFill>
              </a:rPr>
              <a:t>Int&amp;Test</a:t>
            </a:r>
            <a:endParaRPr lang="en-US" sz="1050" dirty="0">
              <a:solidFill>
                <a:prstClr val="black"/>
              </a:solidFill>
            </a:endParaRPr>
          </a:p>
        </p:txBody>
      </p:sp>
      <p:sp>
        <p:nvSpPr>
          <p:cNvPr id="69" name="Rectangle 68"/>
          <p:cNvSpPr/>
          <p:nvPr/>
        </p:nvSpPr>
        <p:spPr>
          <a:xfrm>
            <a:off x="7610168" y="2054942"/>
            <a:ext cx="2113936" cy="310896"/>
          </a:xfrm>
          <a:prstGeom prst="rect">
            <a:avLst/>
          </a:prstGeom>
          <a:solidFill>
            <a:srgbClr val="CC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2153"/>
            <a:r>
              <a:rPr lang="en-US" sz="1050" dirty="0">
                <a:solidFill>
                  <a:prstClr val="black"/>
                </a:solidFill>
              </a:rPr>
              <a:t>CM and SR AI&amp;T</a:t>
            </a:r>
          </a:p>
        </p:txBody>
      </p:sp>
      <p:sp>
        <p:nvSpPr>
          <p:cNvPr id="70" name="Diamond 69"/>
          <p:cNvSpPr/>
          <p:nvPr/>
        </p:nvSpPr>
        <p:spPr>
          <a:xfrm>
            <a:off x="5547009" y="1737264"/>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71" name="TextBox 70"/>
          <p:cNvSpPr txBox="1"/>
          <p:nvPr/>
        </p:nvSpPr>
        <p:spPr>
          <a:xfrm>
            <a:off x="4688478" y="1746351"/>
            <a:ext cx="919067" cy="243599"/>
          </a:xfrm>
          <a:prstGeom prst="rect">
            <a:avLst/>
          </a:prstGeom>
          <a:noFill/>
        </p:spPr>
        <p:txBody>
          <a:bodyPr wrap="square" rtlCol="0">
            <a:spAutoFit/>
          </a:bodyPr>
          <a:lstStyle/>
          <a:p>
            <a:pPr algn="r" defTabSz="542153"/>
            <a:r>
              <a:rPr lang="en-US" sz="900" dirty="0">
                <a:solidFill>
                  <a:prstClr val="black"/>
                </a:solidFill>
                <a:latin typeface="Calibri"/>
              </a:rPr>
              <a:t>CDR</a:t>
            </a:r>
          </a:p>
        </p:txBody>
      </p:sp>
      <p:sp>
        <p:nvSpPr>
          <p:cNvPr id="73" name="Diamond 72"/>
          <p:cNvSpPr/>
          <p:nvPr/>
        </p:nvSpPr>
        <p:spPr>
          <a:xfrm>
            <a:off x="3609975" y="1737264"/>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74" name="TextBox 73"/>
          <p:cNvSpPr txBox="1"/>
          <p:nvPr/>
        </p:nvSpPr>
        <p:spPr>
          <a:xfrm>
            <a:off x="3832771" y="1752734"/>
            <a:ext cx="416257" cy="230832"/>
          </a:xfrm>
          <a:prstGeom prst="rect">
            <a:avLst/>
          </a:prstGeom>
          <a:noFill/>
        </p:spPr>
        <p:txBody>
          <a:bodyPr wrap="square" rtlCol="0">
            <a:spAutoFit/>
          </a:bodyPr>
          <a:lstStyle/>
          <a:p>
            <a:pPr algn="r" defTabSz="542153"/>
            <a:r>
              <a:rPr lang="en-US" sz="900" dirty="0">
                <a:solidFill>
                  <a:prstClr val="black"/>
                </a:solidFill>
                <a:latin typeface="Calibri"/>
              </a:rPr>
              <a:t>PDR</a:t>
            </a:r>
          </a:p>
        </p:txBody>
      </p:sp>
      <p:sp>
        <p:nvSpPr>
          <p:cNvPr id="79" name="Diamond 78"/>
          <p:cNvSpPr/>
          <p:nvPr/>
        </p:nvSpPr>
        <p:spPr>
          <a:xfrm>
            <a:off x="1016539" y="1737264"/>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80" name="TextBox 79"/>
          <p:cNvSpPr txBox="1"/>
          <p:nvPr/>
        </p:nvSpPr>
        <p:spPr>
          <a:xfrm>
            <a:off x="1223194" y="1752734"/>
            <a:ext cx="568530" cy="230832"/>
          </a:xfrm>
          <a:prstGeom prst="rect">
            <a:avLst/>
          </a:prstGeom>
          <a:noFill/>
        </p:spPr>
        <p:txBody>
          <a:bodyPr wrap="square" rtlCol="0">
            <a:spAutoFit/>
          </a:bodyPr>
          <a:lstStyle/>
          <a:p>
            <a:pPr algn="r" defTabSz="542153"/>
            <a:r>
              <a:rPr lang="en-US" sz="900" dirty="0">
                <a:solidFill>
                  <a:prstClr val="black"/>
                </a:solidFill>
                <a:latin typeface="Calibri"/>
              </a:rPr>
              <a:t>Kickoff</a:t>
            </a:r>
          </a:p>
        </p:txBody>
      </p:sp>
      <p:sp>
        <p:nvSpPr>
          <p:cNvPr id="82" name="Diamond 81"/>
          <p:cNvSpPr/>
          <p:nvPr/>
        </p:nvSpPr>
        <p:spPr>
          <a:xfrm>
            <a:off x="2812668" y="1737264"/>
            <a:ext cx="280568" cy="261773"/>
          </a:xfrm>
          <a:prstGeom prst="diamond">
            <a:avLst/>
          </a:prstGeom>
          <a:solidFill>
            <a:schemeClr val="accent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542153"/>
            <a:endParaRPr lang="en-US" sz="900" dirty="0">
              <a:solidFill>
                <a:prstClr val="white"/>
              </a:solidFill>
            </a:endParaRPr>
          </a:p>
        </p:txBody>
      </p:sp>
      <p:sp>
        <p:nvSpPr>
          <p:cNvPr id="83" name="TextBox 82"/>
          <p:cNvSpPr txBox="1"/>
          <p:nvPr/>
        </p:nvSpPr>
        <p:spPr>
          <a:xfrm>
            <a:off x="3018503" y="1752734"/>
            <a:ext cx="416257" cy="230832"/>
          </a:xfrm>
          <a:prstGeom prst="rect">
            <a:avLst/>
          </a:prstGeom>
          <a:noFill/>
        </p:spPr>
        <p:txBody>
          <a:bodyPr wrap="square" rtlCol="0">
            <a:spAutoFit/>
          </a:bodyPr>
          <a:lstStyle/>
          <a:p>
            <a:pPr algn="r" defTabSz="542153"/>
            <a:r>
              <a:rPr lang="en-US" sz="900" dirty="0">
                <a:solidFill>
                  <a:prstClr val="black"/>
                </a:solidFill>
                <a:latin typeface="Calibri"/>
              </a:rPr>
              <a:t>SRR</a:t>
            </a:r>
          </a:p>
        </p:txBody>
      </p:sp>
      <p:sp>
        <p:nvSpPr>
          <p:cNvPr id="14" name="TextBox 13"/>
          <p:cNvSpPr txBox="1"/>
          <p:nvPr/>
        </p:nvSpPr>
        <p:spPr>
          <a:xfrm>
            <a:off x="412955" y="1691149"/>
            <a:ext cx="639098" cy="738664"/>
          </a:xfrm>
          <a:prstGeom prst="rect">
            <a:avLst/>
          </a:prstGeom>
          <a:noFill/>
        </p:spPr>
        <p:txBody>
          <a:bodyPr wrap="square" rtlCol="0">
            <a:spAutoFit/>
          </a:bodyPr>
          <a:lstStyle/>
          <a:p>
            <a:r>
              <a:rPr lang="en-US" sz="1050" b="1" dirty="0"/>
              <a:t>INITIAL PLAN OCT 2015</a:t>
            </a:r>
          </a:p>
        </p:txBody>
      </p:sp>
      <p:sp>
        <p:nvSpPr>
          <p:cNvPr id="84" name="TextBox 83"/>
          <p:cNvSpPr txBox="1"/>
          <p:nvPr/>
        </p:nvSpPr>
        <p:spPr>
          <a:xfrm>
            <a:off x="417871" y="2561304"/>
            <a:ext cx="722671" cy="253916"/>
          </a:xfrm>
          <a:prstGeom prst="rect">
            <a:avLst/>
          </a:prstGeom>
          <a:noFill/>
        </p:spPr>
        <p:txBody>
          <a:bodyPr wrap="square" rtlCol="0">
            <a:spAutoFit/>
          </a:bodyPr>
          <a:lstStyle/>
          <a:p>
            <a:r>
              <a:rPr lang="en-US" sz="1050" b="1" dirty="0"/>
              <a:t>ACTUAL</a:t>
            </a:r>
          </a:p>
        </p:txBody>
      </p:sp>
      <p:cxnSp>
        <p:nvCxnSpPr>
          <p:cNvPr id="16" name="Straight Arrow Connector 15"/>
          <p:cNvCxnSpPr>
            <a:stCxn id="63" idx="2"/>
            <a:endCxn id="75" idx="3"/>
          </p:cNvCxnSpPr>
          <p:nvPr/>
        </p:nvCxnSpPr>
        <p:spPr>
          <a:xfrm flipH="1">
            <a:off x="8832146" y="1999037"/>
            <a:ext cx="892104" cy="7122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5" idx="2"/>
            <a:endCxn id="77" idx="3"/>
          </p:cNvCxnSpPr>
          <p:nvPr/>
        </p:nvCxnSpPr>
        <p:spPr>
          <a:xfrm flipH="1">
            <a:off x="10130594" y="1999037"/>
            <a:ext cx="1018388" cy="7122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7"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215" r="11165" b="8711"/>
          <a:stretch/>
        </p:blipFill>
        <p:spPr>
          <a:xfrm>
            <a:off x="8445672" y="3514724"/>
            <a:ext cx="1547556" cy="2878455"/>
          </a:xfrm>
          <a:ln>
            <a:solidFill>
              <a:schemeClr val="tx1"/>
            </a:solidFill>
          </a:ln>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7208"/>
          <a:stretch/>
        </p:blipFill>
        <p:spPr>
          <a:xfrm>
            <a:off x="4943476" y="3514724"/>
            <a:ext cx="1828800" cy="1410979"/>
          </a:xfrm>
          <a:prstGeom prst="rect">
            <a:avLst/>
          </a:prstGeom>
          <a:ln>
            <a:solidFill>
              <a:schemeClr val="tx1"/>
            </a:solidFill>
          </a:ln>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3704" r="15556"/>
          <a:stretch/>
        </p:blipFill>
        <p:spPr>
          <a:xfrm>
            <a:off x="6843799" y="3514724"/>
            <a:ext cx="1530350" cy="2884429"/>
          </a:xfrm>
          <a:prstGeom prst="rect">
            <a:avLst/>
          </a:prstGeom>
          <a:ln>
            <a:solidFill>
              <a:schemeClr val="tx1"/>
            </a:solidFill>
          </a:ln>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6220" t="21945" r="38681" b="42"/>
          <a:stretch/>
        </p:blipFill>
        <p:spPr>
          <a:xfrm>
            <a:off x="10064751" y="3514724"/>
            <a:ext cx="1565274" cy="2873251"/>
          </a:xfrm>
          <a:prstGeom prst="rect">
            <a:avLst/>
          </a:prstGeom>
          <a:ln>
            <a:solidFill>
              <a:schemeClr val="tx1"/>
            </a:solidFill>
          </a:ln>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18041" r="10214"/>
          <a:stretch/>
        </p:blipFill>
        <p:spPr>
          <a:xfrm>
            <a:off x="4943476" y="5008102"/>
            <a:ext cx="1828800" cy="1404264"/>
          </a:xfrm>
          <a:prstGeom prst="rect">
            <a:avLst/>
          </a:prstGeom>
          <a:ln>
            <a:solidFill>
              <a:schemeClr val="tx1"/>
            </a:solidFill>
          </a:ln>
        </p:spPr>
      </p:pic>
    </p:spTree>
    <p:extLst>
      <p:ext uri="{BB962C8B-B14F-4D97-AF65-F5344CB8AC3E}">
        <p14:creationId xmlns:p14="http://schemas.microsoft.com/office/powerpoint/2010/main" val="1920102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5719-1D7C-4BE6-930F-8700E1825C5F}"/>
              </a:ext>
            </a:extLst>
          </p:cNvPr>
          <p:cNvSpPr>
            <a:spLocks noGrp="1"/>
          </p:cNvSpPr>
          <p:nvPr>
            <p:ph type="title"/>
          </p:nvPr>
        </p:nvSpPr>
        <p:spPr/>
        <p:txBody>
          <a:bodyPr/>
          <a:lstStyle/>
          <a:p>
            <a:r>
              <a:rPr lang="en-US" dirty="0"/>
              <a:t>Integrated Data as a Foundation of SE</a:t>
            </a:r>
          </a:p>
        </p:txBody>
      </p:sp>
      <p:sp>
        <p:nvSpPr>
          <p:cNvPr id="3" name="Content Placeholder 2">
            <a:extLst>
              <a:ext uri="{FF2B5EF4-FFF2-40B4-BE49-F238E27FC236}">
                <a16:creationId xmlns:a16="http://schemas.microsoft.com/office/drawing/2014/main" id="{44569A54-7956-4B90-9D0A-1832EC5AE932}"/>
              </a:ext>
            </a:extLst>
          </p:cNvPr>
          <p:cNvSpPr>
            <a:spLocks noGrp="1"/>
          </p:cNvSpPr>
          <p:nvPr>
            <p:ph idx="1"/>
          </p:nvPr>
        </p:nvSpPr>
        <p:spPr>
          <a:xfrm>
            <a:off x="203200" y="1066800"/>
            <a:ext cx="3218873" cy="5562600"/>
          </a:xfrm>
        </p:spPr>
        <p:txBody>
          <a:bodyPr>
            <a:normAutofit/>
          </a:bodyPr>
          <a:lstStyle/>
          <a:p>
            <a:pPr marL="0" indent="0">
              <a:buNone/>
            </a:pPr>
            <a:r>
              <a:rPr lang="en-US" dirty="0"/>
              <a:t>“</a:t>
            </a:r>
            <a:r>
              <a:rPr lang="en-US" i="1" dirty="0"/>
              <a:t>The goal…is to have the capability to integrate PM and SE data and information into integrated (federated) shareable sets of data. …. These sets of data not only represent an architectural model of the system under development, but also a model of the system life cycle process activities and resulting work products that can be used to more effectively manage the system engineering efforts across all system life cycle stages. “</a:t>
            </a:r>
            <a:endParaRPr lang="en-US" sz="1200" i="1" dirty="0"/>
          </a:p>
        </p:txBody>
      </p:sp>
      <p:pic>
        <p:nvPicPr>
          <p:cNvPr id="5" name="Picture 4">
            <a:extLst>
              <a:ext uri="{FF2B5EF4-FFF2-40B4-BE49-F238E27FC236}">
                <a16:creationId xmlns:a16="http://schemas.microsoft.com/office/drawing/2014/main" id="{E1C24679-8F28-4B73-B60C-0A0EDB016516}"/>
              </a:ext>
            </a:extLst>
          </p:cNvPr>
          <p:cNvPicPr>
            <a:picLocks noChangeAspect="1"/>
          </p:cNvPicPr>
          <p:nvPr/>
        </p:nvPicPr>
        <p:blipFill>
          <a:blip r:embed="rId2"/>
          <a:stretch>
            <a:fillRect/>
          </a:stretch>
        </p:blipFill>
        <p:spPr>
          <a:xfrm>
            <a:off x="3742550" y="1262992"/>
            <a:ext cx="8087407" cy="4808302"/>
          </a:xfrm>
          <a:prstGeom prst="rect">
            <a:avLst/>
          </a:prstGeom>
        </p:spPr>
      </p:pic>
      <p:sp>
        <p:nvSpPr>
          <p:cNvPr id="6" name="TextBox 5">
            <a:extLst>
              <a:ext uri="{FF2B5EF4-FFF2-40B4-BE49-F238E27FC236}">
                <a16:creationId xmlns:a16="http://schemas.microsoft.com/office/drawing/2014/main" id="{93942D10-5860-4721-B94D-69E7431F016C}"/>
              </a:ext>
            </a:extLst>
          </p:cNvPr>
          <p:cNvSpPr txBox="1"/>
          <p:nvPr/>
        </p:nvSpPr>
        <p:spPr>
          <a:xfrm>
            <a:off x="4032582" y="6000573"/>
            <a:ext cx="7162160" cy="830997"/>
          </a:xfrm>
          <a:prstGeom prst="rect">
            <a:avLst/>
          </a:prstGeom>
          <a:noFill/>
        </p:spPr>
        <p:txBody>
          <a:bodyPr wrap="square" rtlCol="0">
            <a:spAutoFit/>
          </a:bodyPr>
          <a:lstStyle/>
          <a:p>
            <a:endParaRPr lang="en-US" sz="1600" i="1" dirty="0"/>
          </a:p>
          <a:p>
            <a:r>
              <a:rPr lang="en-US" sz="1600" i="1" dirty="0"/>
              <a:t>From:    Integrated Data as a Foundation of Systems Engineering, </a:t>
            </a:r>
          </a:p>
          <a:p>
            <a:r>
              <a:rPr lang="en-US" sz="1600" i="1" dirty="0"/>
              <a:t>December 2018 - Whitepaper by the INCOSE Requirements Working Group </a:t>
            </a:r>
          </a:p>
        </p:txBody>
      </p:sp>
      <p:sp>
        <p:nvSpPr>
          <p:cNvPr id="9" name="Slide Number Placeholder 8"/>
          <p:cNvSpPr>
            <a:spLocks noGrp="1"/>
          </p:cNvSpPr>
          <p:nvPr>
            <p:ph type="sldNum" sz="quarter" idx="12"/>
          </p:nvPr>
        </p:nvSpPr>
        <p:spPr/>
        <p:txBody>
          <a:bodyPr/>
          <a:lstStyle/>
          <a:p>
            <a:pPr algn="r"/>
            <a:fld id="{BAC68631-49B9-46F1-A148-37BD30A9C690}" type="slidenum">
              <a:rPr lang="en-US" smtClean="0"/>
              <a:pPr algn="r"/>
              <a:t>9</a:t>
            </a:fld>
            <a:endParaRPr lang="en-US" dirty="0"/>
          </a:p>
        </p:txBody>
      </p:sp>
    </p:spTree>
    <p:extLst>
      <p:ext uri="{BB962C8B-B14F-4D97-AF65-F5344CB8AC3E}">
        <p14:creationId xmlns:p14="http://schemas.microsoft.com/office/powerpoint/2010/main" val="34633141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3B7813DC35A848AA0BF0B13D6B8344" ma:contentTypeVersion="0" ma:contentTypeDescription="Create a new document." ma:contentTypeScope="" ma:versionID="813b06dd7cfcf95f804bd0f7fb60f95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8F5F1E-937B-46B2-934B-EBF8D64938A6}">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F687983E-8D47-4E1A-9360-BD1704410290}">
  <ds:schemaRefs>
    <ds:schemaRef ds:uri="http://schemas.microsoft.com/sharepoint/v3/contenttype/forms"/>
  </ds:schemaRefs>
</ds:datastoreItem>
</file>

<file path=customXml/itemProps3.xml><?xml version="1.0" encoding="utf-8"?>
<ds:datastoreItem xmlns:ds="http://schemas.openxmlformats.org/officeDocument/2006/customXml" ds:itemID="{12C06915-9EAB-4C5C-A009-BBE3C05FF9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1774</TotalTime>
  <Words>3018</Words>
  <Application>Microsoft Office PowerPoint</Application>
  <PresentationFormat>Widescreen</PresentationFormat>
  <Paragraphs>629</Paragraphs>
  <Slides>33</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1_Office Theme</vt:lpstr>
      <vt:lpstr>PowerPoint Presentation</vt:lpstr>
      <vt:lpstr>Orion Flight Testing and Near Term Missions</vt:lpstr>
      <vt:lpstr>Orion Ascent Abort-2 – Reference Mission Characteristics</vt:lpstr>
      <vt:lpstr>PowerPoint Presentation</vt:lpstr>
      <vt:lpstr>PowerPoint Presentation</vt:lpstr>
      <vt:lpstr>AA-2 Digital Environment Evolution: Starting with Morpheus Lander</vt:lpstr>
      <vt:lpstr>CSR Developed With Increased Rigor Compared To Morpheus</vt:lpstr>
      <vt:lpstr>AA-2 CSR Delivered 6 Months Early and 2% Under Life Cycle Budget</vt:lpstr>
      <vt:lpstr>Integrated Data as a Foundation of SE</vt:lpstr>
      <vt:lpstr>Data Centric SE&amp;I Environment Enabled Linkages Among Traditional SE Data And Beyond</vt:lpstr>
      <vt:lpstr>Data-Centric SE&amp;I &amp; PM Collaborative Environment</vt:lpstr>
      <vt:lpstr>Significant Levels of Collaboration Provided by SharePoint Depending on Deployment Approach</vt:lpstr>
      <vt:lpstr>Implementation Alternatives for Effective Collaboration – Levels </vt:lpstr>
      <vt:lpstr>PowerPoint Presentation</vt:lpstr>
      <vt:lpstr>Data Elements used in MEL</vt:lpstr>
      <vt:lpstr>CSR Collaborative Environment  Foundation: Master Equipment List</vt:lpstr>
      <vt:lpstr>Data Elements used in Specifications</vt:lpstr>
      <vt:lpstr>Requirements Specification</vt:lpstr>
      <vt:lpstr>Requirements Specification</vt:lpstr>
      <vt:lpstr>Requirements Specification</vt:lpstr>
      <vt:lpstr>Requirements Specification</vt:lpstr>
      <vt:lpstr>Data Elements used in Design Review</vt:lpstr>
      <vt:lpstr>Critical Design Review Portal </vt:lpstr>
      <vt:lpstr>Data Elements used in Verification Planning and Closure</vt:lpstr>
      <vt:lpstr>CSR Collaborative Environment  Foundation: Requirements &amp; Verifications</vt:lpstr>
      <vt:lpstr>Benefits of SharePoint for Projects</vt:lpstr>
      <vt:lpstr>Challenges and Solutions</vt:lpstr>
      <vt:lpstr>Conclusions </vt:lpstr>
      <vt:lpstr>Backups</vt:lpstr>
      <vt:lpstr>Collaborative Environment: Project Data Layers</vt:lpstr>
      <vt:lpstr>Weekly Portal</vt:lpstr>
      <vt:lpstr>List Linkages Example</vt:lpstr>
      <vt:lpstr>eTPS (Procedures Tool)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Antony G. (JSC-EA511)[Jacobs Technology, Inc.]</dc:creator>
  <cp:lastModifiedBy>Williams, Antony G. (JSC-EA511)[Jacobs Technology, Inc.]</cp:lastModifiedBy>
  <cp:revision>92</cp:revision>
  <dcterms:created xsi:type="dcterms:W3CDTF">2019-08-08T15:40:51Z</dcterms:created>
  <dcterms:modified xsi:type="dcterms:W3CDTF">2019-10-22T13:36:19Z</dcterms:modified>
</cp:coreProperties>
</file>