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6" r:id="rId5"/>
    <p:sldId id="1424" r:id="rId6"/>
    <p:sldId id="1425" r:id="rId7"/>
    <p:sldId id="259" r:id="rId8"/>
    <p:sldId id="142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78" y="11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69A5A-D165-4053-AB16-DC135F13975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4D491-6775-4C5B-A408-C2664D64C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910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B4D491-6775-4C5B-A408-C2664D64CEE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26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B253-B770-524B-B991-5C87A753360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8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B253-B770-524B-B991-5C87A753360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2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B253-B770-524B-B991-5C87A753360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5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B253-B770-524B-B991-5C87A753360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4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B253-B770-524B-B991-5C87A753360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2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B253-B770-524B-B991-5C87A753360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B253-B770-524B-B991-5C87A753360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8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B253-B770-524B-B991-5C87A753360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0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B253-B770-524B-B991-5C87A753360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9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B253-B770-524B-B991-5C87A753360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4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B253-B770-524B-B991-5C87A753360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0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/>
          <a:srcRect l="25880" t="20983" r="20007" b="35194"/>
          <a:stretch/>
        </p:blipFill>
        <p:spPr>
          <a:xfrm>
            <a:off x="1" y="-1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6272" y="365125"/>
            <a:ext cx="91775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2B253-B770-524B-B991-5C87A753360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" y="73882"/>
            <a:ext cx="1908048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3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2971A9"/>
          </a:solidFill>
          <a:latin typeface="Optima" charset="0"/>
          <a:ea typeface="Optima" charset="0"/>
          <a:cs typeface="Optim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002/j.2334-5837.2016.00161.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dx.doi/10.1002/sys.2122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2/j.2334-5837.2012.tb01353.x" TargetMode="External"/><Relationship Id="rId2" Type="http://schemas.openxmlformats.org/officeDocument/2006/relationships/hyperlink" Target="https://doi.org/10.1002/j.2334-5837.2017.00415.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ebokwiki.org/wiki/Enabling_Systems_Engineering" TargetMode="External"/><Relationship Id="rId5" Type="http://schemas.openxmlformats.org/officeDocument/2006/relationships/hyperlink" Target="http://dx.doi/10.1002/sys.21220" TargetMode="External"/><Relationship Id="rId4" Type="http://schemas.openxmlformats.org/officeDocument/2006/relationships/hyperlink" Target="https://doi.org/10.1002/j.2334-5837.2016.00161.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8362" y="455613"/>
            <a:ext cx="9144000" cy="1238250"/>
          </a:xfrm>
        </p:spPr>
        <p:txBody>
          <a:bodyPr>
            <a:normAutofit fontScale="90000"/>
          </a:bodyPr>
          <a:lstStyle/>
          <a:p>
            <a:r>
              <a:rPr lang="en-US" dirty="0"/>
              <a:t>Oak Café – 17</a:t>
            </a:r>
            <a:r>
              <a:rPr lang="en-US" baseline="30000" dirty="0"/>
              <a:t>th</a:t>
            </a:r>
            <a:r>
              <a:rPr lang="en-US" dirty="0"/>
              <a:t> February 2021</a:t>
            </a:r>
          </a:p>
        </p:txBody>
      </p:sp>
      <p:pic>
        <p:nvPicPr>
          <p:cNvPr id="4" name="Picture 3" descr="A close up of a restaurant&#10;&#10;Description automatically generated">
            <a:extLst>
              <a:ext uri="{FF2B5EF4-FFF2-40B4-BE49-F238E27FC236}">
                <a16:creationId xmlns:a16="http://schemas.microsoft.com/office/drawing/2014/main" id="{8CE26AA3-B0B4-4D90-9BF3-D91C43CCB3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" y="2004440"/>
            <a:ext cx="12192111" cy="421062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E61091-B0F8-4952-AEAE-6970AD4C9734}"/>
              </a:ext>
            </a:extLst>
          </p:cNvPr>
          <p:cNvSpPr txBox="1"/>
          <p:nvPr/>
        </p:nvSpPr>
        <p:spPr>
          <a:xfrm>
            <a:off x="4004089" y="6215061"/>
            <a:ext cx="4172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>
                <a:solidFill>
                  <a:schemeClr val="accent3">
                    <a:lumMod val="75000"/>
                  </a:schemeClr>
                </a:solidFill>
              </a:rPr>
              <a:t>Hosted by: Richard Beasley </a:t>
            </a:r>
          </a:p>
        </p:txBody>
      </p:sp>
    </p:spTree>
    <p:extLst>
      <p:ext uri="{BB962C8B-B14F-4D97-AF65-F5344CB8AC3E}">
        <p14:creationId xmlns:p14="http://schemas.microsoft.com/office/powerpoint/2010/main" val="1871437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5629D-0494-4C74-BA25-85A6400C3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503" y="263648"/>
            <a:ext cx="10099497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Topic: Obstacles to implementing Systems Engineering in organisation / projects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C113C-6302-4CAE-A087-88CFFD373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GB" dirty="0"/>
            </a:b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E79ABC-E857-46AC-8C1A-9D17E2C4EF64}"/>
              </a:ext>
            </a:extLst>
          </p:cNvPr>
          <p:cNvSpPr txBox="1"/>
          <p:nvPr/>
        </p:nvSpPr>
        <p:spPr>
          <a:xfrm>
            <a:off x="1756611" y="1285166"/>
            <a:ext cx="11341768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GB" sz="1600" b="0" i="0" dirty="0">
                <a:solidFill>
                  <a:srgbClr val="414042"/>
                </a:solidFill>
                <a:effectLst/>
                <a:latin typeface="Verdana" panose="020B0604030504040204" pitchFamily="34" charset="0"/>
              </a:rPr>
              <a:t>Typical obstacles</a:t>
            </a:r>
          </a:p>
          <a:p>
            <a:pPr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i="0" dirty="0">
                <a:solidFill>
                  <a:srgbClr val="414042"/>
                </a:solidFill>
                <a:effectLst/>
                <a:latin typeface="Verdana" panose="020B0604030504040204" pitchFamily="34" charset="0"/>
              </a:rPr>
              <a:t>Systems Engineering is not (universally) taught / known</a:t>
            </a:r>
          </a:p>
          <a:p>
            <a:pPr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i="0" dirty="0">
                <a:solidFill>
                  <a:srgbClr val="414042"/>
                </a:solidFill>
                <a:effectLst/>
                <a:latin typeface="Verdana" panose="020B0604030504040204" pitchFamily="34" charset="0"/>
              </a:rPr>
              <a:t>It is difficult to describe SE (multiple definitions)</a:t>
            </a:r>
          </a:p>
          <a:p>
            <a:pPr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i="0" dirty="0">
                <a:solidFill>
                  <a:srgbClr val="414042"/>
                </a:solidFill>
                <a:effectLst/>
                <a:latin typeface="Verdana" panose="020B0604030504040204" pitchFamily="34" charset="0"/>
              </a:rPr>
              <a:t>Value of SE not understood –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i="0" dirty="0">
                <a:solidFill>
                  <a:srgbClr val="414042"/>
                </a:solidFill>
                <a:effectLst/>
                <a:latin typeface="Verdana" panose="020B0604030504040204" pitchFamily="34" charset="0"/>
              </a:rPr>
              <a:t>“saving money that isn’t planned to be spent by preventing rework”</a:t>
            </a:r>
          </a:p>
          <a:p>
            <a:pPr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i="0" dirty="0">
                <a:solidFill>
                  <a:srgbClr val="414042"/>
                </a:solidFill>
                <a:effectLst/>
                <a:latin typeface="Verdana" panose="020B0604030504040204" pitchFamily="34" charset="0"/>
              </a:rPr>
              <a:t>Worry about “too much” process (inflexibility)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i="0" dirty="0">
                <a:solidFill>
                  <a:srgbClr val="414042"/>
                </a:solidFill>
                <a:effectLst/>
                <a:latin typeface="Verdana" panose="020B0604030504040204" pitchFamily="34" charset="0"/>
              </a:rPr>
              <a:t>Over-emphasizing process versus delivered value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i="0" dirty="0">
                <a:solidFill>
                  <a:srgbClr val="414042"/>
                </a:solidFill>
                <a:effectLst/>
                <a:latin typeface="Verdana" panose="020B0604030504040204" pitchFamily="34" charset="0"/>
              </a:rPr>
              <a:t>Apply fixed approach, rather than adapting to problem type (</a:t>
            </a:r>
            <a:r>
              <a:rPr lang="en-GB" sz="1600" b="0" i="0" dirty="0" err="1">
                <a:solidFill>
                  <a:srgbClr val="414042"/>
                </a:solidFill>
                <a:effectLst/>
                <a:latin typeface="Verdana" panose="020B0604030504040204" pitchFamily="34" charset="0"/>
              </a:rPr>
              <a:t>cf</a:t>
            </a:r>
            <a:r>
              <a:rPr lang="en-GB" sz="1600" b="0" i="0" dirty="0">
                <a:solidFill>
                  <a:srgbClr val="414042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GB" sz="1600" b="0" i="0" dirty="0" err="1">
                <a:solidFill>
                  <a:srgbClr val="414042"/>
                </a:solidFill>
                <a:effectLst/>
                <a:latin typeface="Verdana" panose="020B0604030504040204" pitchFamily="34" charset="0"/>
              </a:rPr>
              <a:t>cynefin</a:t>
            </a:r>
            <a:r>
              <a:rPr lang="en-GB" sz="1600" b="0" i="0" dirty="0">
                <a:solidFill>
                  <a:srgbClr val="414042"/>
                </a:solidFill>
                <a:effectLst/>
                <a:latin typeface="Verdana" panose="020B0604030504040204" pitchFamily="34" charset="0"/>
              </a:rPr>
              <a:t>) and SE capability in the organisation </a:t>
            </a:r>
          </a:p>
          <a:p>
            <a:pPr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i="0" dirty="0">
                <a:solidFill>
                  <a:srgbClr val="414042"/>
                </a:solidFill>
                <a:effectLst/>
                <a:latin typeface="Verdana" panose="020B0604030504040204" pitchFamily="34" charset="0"/>
              </a:rPr>
              <a:t>Inappropriate dependency on tools / methods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i="0" dirty="0">
                <a:solidFill>
                  <a:srgbClr val="414042"/>
                </a:solidFill>
                <a:effectLst/>
                <a:latin typeface="Verdana" panose="020B0604030504040204" pitchFamily="34" charset="0"/>
              </a:rPr>
              <a:t>Too much doing SE for sake of SE, not increasing probability of success of the project</a:t>
            </a:r>
          </a:p>
          <a:p>
            <a:pPr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i="0" dirty="0">
                <a:solidFill>
                  <a:srgbClr val="414042"/>
                </a:solidFill>
                <a:effectLst/>
                <a:latin typeface="Verdana" panose="020B0604030504040204" pitchFamily="34" charset="0"/>
              </a:rPr>
              <a:t>Systems Thinking / Holistic vs “natural” reductionism</a:t>
            </a:r>
          </a:p>
          <a:p>
            <a:pPr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i="0" dirty="0">
                <a:solidFill>
                  <a:srgbClr val="414042"/>
                </a:solidFill>
                <a:effectLst/>
                <a:latin typeface="Verdana" panose="020B0604030504040204" pitchFamily="34" charset="0"/>
              </a:rPr>
              <a:t>Individual filters and natural tendency for “silos” and resultant sub-optimisation</a:t>
            </a:r>
          </a:p>
          <a:p>
            <a:pPr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i="0" dirty="0">
                <a:solidFill>
                  <a:srgbClr val="414042"/>
                </a:solidFill>
                <a:effectLst/>
                <a:latin typeface="Verdana" panose="020B0604030504040204" pitchFamily="34" charset="0"/>
              </a:rPr>
              <a:t>Natural dislike of uncertainty (which is first outcome of SE) – </a:t>
            </a:r>
          </a:p>
          <a:p>
            <a:pPr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i="0" dirty="0">
                <a:solidFill>
                  <a:srgbClr val="414042"/>
                </a:solidFill>
                <a:effectLst/>
                <a:latin typeface="Verdana" panose="020B0604030504040204" pitchFamily="34" charset="0"/>
              </a:rPr>
              <a:t>asking questions expecting the answer “yes”</a:t>
            </a:r>
          </a:p>
          <a:p>
            <a:pPr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i="0" dirty="0">
                <a:solidFill>
                  <a:srgbClr val="414042"/>
                </a:solidFill>
                <a:effectLst/>
                <a:latin typeface="Verdana" panose="020B0604030504040204" pitchFamily="34" charset="0"/>
              </a:rPr>
              <a:t>Desire for “progress” and to get to detail / problems</a:t>
            </a:r>
          </a:p>
          <a:p>
            <a:pPr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b="0" i="0" dirty="0">
                <a:solidFill>
                  <a:srgbClr val="414042"/>
                </a:solidFill>
                <a:effectLst/>
                <a:latin typeface="Verdana" panose="020B0604030504040204" pitchFamily="34" charset="0"/>
              </a:rPr>
              <a:t>Difficulty changing the whole organisation </a:t>
            </a:r>
            <a:endParaRPr lang="en-GB" sz="1600" b="0" i="0" dirty="0">
              <a:solidFill>
                <a:srgbClr val="414042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50478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7C754-B652-4160-AE30-53A0C2BE1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Recognize implementing SE is a journey,  and plan the route</a:t>
            </a:r>
            <a:endParaRPr lang="en-GB" dirty="0"/>
          </a:p>
        </p:txBody>
      </p:sp>
      <p:pic>
        <p:nvPicPr>
          <p:cNvPr id="35" name="Picture 2">
            <a:extLst>
              <a:ext uri="{FF2B5EF4-FFF2-40B4-BE49-F238E27FC236}">
                <a16:creationId xmlns:a16="http://schemas.microsoft.com/office/drawing/2014/main" id="{91EB474A-D9E4-4237-BCE0-B9EB36788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1834" y="1713663"/>
            <a:ext cx="6111744" cy="5124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ACE68FE4-C4C7-46B5-A6CF-1EE5AD8553EA}"/>
              </a:ext>
            </a:extLst>
          </p:cNvPr>
          <p:cNvSpPr txBox="1"/>
          <p:nvPr/>
        </p:nvSpPr>
        <p:spPr>
          <a:xfrm>
            <a:off x="7502682" y="1847693"/>
            <a:ext cx="26462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</a:rPr>
              <a:t>SE must be seen as a </a:t>
            </a:r>
            <a:r>
              <a:rPr kumimoji="0" lang="en-US" sz="3600" b="1" i="0" u="sng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</a:rPr>
              <a:t>capability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0B58FA0-3A53-4C8F-B0F6-3B618019DDFA}"/>
              </a:ext>
            </a:extLst>
          </p:cNvPr>
          <p:cNvSpPr txBox="1"/>
          <p:nvPr/>
        </p:nvSpPr>
        <p:spPr>
          <a:xfrm>
            <a:off x="7502682" y="5195398"/>
            <a:ext cx="407870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Beasley, R. &amp; O’Neil, A. 2016 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“Selling Systems Engineering by Searching for the ‘Sweet Spot’”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INCOSE IS2016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/>
              </a:rPr>
              <a:t>https://doi.org/10.1002/j.2334-5837.2016.00161.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40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System Dynamic diagram examining quality of System Practice</a:t>
            </a:r>
            <a:endParaRPr lang="en-US" sz="32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CFE24D4-597C-445B-B566-9A1988693CE7}"/>
              </a:ext>
            </a:extLst>
          </p:cNvPr>
          <p:cNvSpPr txBox="1">
            <a:spLocks/>
          </p:cNvSpPr>
          <p:nvPr/>
        </p:nvSpPr>
        <p:spPr>
          <a:xfrm>
            <a:off x="1465664" y="5773873"/>
            <a:ext cx="8229600" cy="5566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From  Dunford, C. N.,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Yearworth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M., York, D. M. and Godfrey, P. (2013), “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view of Systems Practice: Enabling quality in design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.” Syst. Engin.,16: 134–151. </a:t>
            </a: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http://dx.doi/10.1002/sys.21220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FDF72A16-ED73-492F-8AB5-A3052AF0B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10" y="1539369"/>
            <a:ext cx="8855406" cy="3779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4834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References / further reading</a:t>
            </a:r>
            <a:endParaRPr lang="en-US" sz="32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37C8CDC-375F-4AB0-8EA7-C0CDC6E26398}"/>
              </a:ext>
            </a:extLst>
          </p:cNvPr>
          <p:cNvSpPr txBox="1">
            <a:spLocks/>
          </p:cNvSpPr>
          <p:nvPr/>
        </p:nvSpPr>
        <p:spPr>
          <a:xfrm>
            <a:off x="1323474" y="1492646"/>
            <a:ext cx="9177528" cy="4809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Apologies for the bias to my work – please share more!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Beasley, R. 2017 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“Realising the Value of Systems Engineering”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INCOSE IS2017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https://doi.org/10.1002/j.2334-5837.2017.00415.x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Beasley, R. 2012 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“The Barriers to Systems Thinking”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INCOSE IS2012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https://doi.org/10.1002/j.2334-5837.2012.tb01353.x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Beasley, R. &amp; O’Neil, A. 2016 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“Selling Systems Engineering by Searching for the ‘Sweet Spot’”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INCOSE IS2016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/>
              </a:rPr>
              <a:t>https://doi.org/10.1002/j.2334-5837.2016.00161.x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Dunford, C. N.,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Yearworth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M., York, D. M. and Godfrey, P. (2013), “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view of Systems Practice: Enabling quality in design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.” Syst. Engin.,16: 134–151.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5"/>
              </a:rPr>
              <a:t>http://dx.doi/10.1002/sys.21220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 see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SEBoK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part 5 – Organising to do Systems Engineering -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6"/>
              </a:rPr>
              <a:t>https://www.sebokwiki.org/wiki/Enabling_Systems_Engineering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8260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COSE Blank Slide Deck" id="{6B253579-1CC4-3A46-9468-5A9458E829A5}" vid="{4EAC66F0-5971-F749-ACBA-81895FFE2C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F1ECC5CF2C594693189D57AFF3C3CF" ma:contentTypeVersion="12" ma:contentTypeDescription="Create a new document." ma:contentTypeScope="" ma:versionID="33c4b6ed639cdf02dc87df03f953756b">
  <xsd:schema xmlns:xsd="http://www.w3.org/2001/XMLSchema" xmlns:xs="http://www.w3.org/2001/XMLSchema" xmlns:p="http://schemas.microsoft.com/office/2006/metadata/properties" xmlns:ns3="983e0d9f-5dd0-4751-87ef-0e476ad239a7" xmlns:ns4="22460728-1e72-4d16-ad43-195f8565b002" targetNamespace="http://schemas.microsoft.com/office/2006/metadata/properties" ma:root="true" ma:fieldsID="d7b2e7d42de98cbb88dc482a35eaffd7" ns3:_="" ns4:_="">
    <xsd:import namespace="983e0d9f-5dd0-4751-87ef-0e476ad239a7"/>
    <xsd:import namespace="22460728-1e72-4d16-ad43-195f8565b00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3e0d9f-5dd0-4751-87ef-0e476ad239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60728-1e72-4d16-ad43-195f8565b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879E5F-113D-4B0E-B8F7-41D14A44EE0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D3D8F2C-F0C4-454F-9BB0-18DB701A0D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3e0d9f-5dd0-4751-87ef-0e476ad239a7"/>
    <ds:schemaRef ds:uri="22460728-1e72-4d16-ad43-195f8565b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9AA4E4-FFE5-427C-AE40-F393168A71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incose-blank-slide-deck</Template>
  <TotalTime>6200</TotalTime>
  <Words>493</Words>
  <Application>Microsoft Office PowerPoint</Application>
  <PresentationFormat>Widescreen</PresentationFormat>
  <Paragraphs>34</Paragraphs>
  <Slides>5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Open Sans</vt:lpstr>
      <vt:lpstr>Optima</vt:lpstr>
      <vt:lpstr>Verdana</vt:lpstr>
      <vt:lpstr>Office Theme</vt:lpstr>
      <vt:lpstr>Oak Café – 17th February 2021</vt:lpstr>
      <vt:lpstr>Topic: Obstacles to implementing Systems Engineering in organisation / projects  </vt:lpstr>
      <vt:lpstr>Recognize implementing SE is a journey,  and plan the route</vt:lpstr>
      <vt:lpstr>System Dynamic diagram examining quality of System Practice</vt:lpstr>
      <vt:lpstr>References / further reading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Exchange Cafe</dc:title>
  <dc:creator>Hazel Woodcock</dc:creator>
  <cp:lastModifiedBy>Richard Beasley</cp:lastModifiedBy>
  <cp:revision>21</cp:revision>
  <dcterms:created xsi:type="dcterms:W3CDTF">2020-05-19T18:02:38Z</dcterms:created>
  <dcterms:modified xsi:type="dcterms:W3CDTF">2021-02-04T08:21:43Z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f4e3bb-2789-472c-845a-7cbc76f0c7b4_Enabled">
    <vt:lpwstr>True</vt:lpwstr>
  </property>
  <property fmtid="{D5CDD505-2E9C-101B-9397-08002B2CF9AE}" pid="3" name="MSIP_Label_40f4e3bb-2789-472c-845a-7cbc76f0c7b4_SiteId">
    <vt:lpwstr>8cb09124-b2c7-4dab-89ab-b3781aa4e809</vt:lpwstr>
  </property>
  <property fmtid="{D5CDD505-2E9C-101B-9397-08002B2CF9AE}" pid="4" name="MSIP_Label_40f4e3bb-2789-472c-845a-7cbc76f0c7b4_Owner">
    <vt:lpwstr>hazel.woodcock@costain.com</vt:lpwstr>
  </property>
  <property fmtid="{D5CDD505-2E9C-101B-9397-08002B2CF9AE}" pid="5" name="MSIP_Label_40f4e3bb-2789-472c-845a-7cbc76f0c7b4_SetDate">
    <vt:lpwstr>2020-05-19T18:13:01.3633214Z</vt:lpwstr>
  </property>
  <property fmtid="{D5CDD505-2E9C-101B-9397-08002B2CF9AE}" pid="6" name="MSIP_Label_40f4e3bb-2789-472c-845a-7cbc76f0c7b4_Name">
    <vt:lpwstr>Internal communication</vt:lpwstr>
  </property>
  <property fmtid="{D5CDD505-2E9C-101B-9397-08002B2CF9AE}" pid="7" name="MSIP_Label_40f4e3bb-2789-472c-845a-7cbc76f0c7b4_Application">
    <vt:lpwstr>Microsoft Azure Information Protection</vt:lpwstr>
  </property>
  <property fmtid="{D5CDD505-2E9C-101B-9397-08002B2CF9AE}" pid="8" name="MSIP_Label_40f4e3bb-2789-472c-845a-7cbc76f0c7b4_ActionId">
    <vt:lpwstr>965438c0-f992-44b7-ad09-404e585687da</vt:lpwstr>
  </property>
  <property fmtid="{D5CDD505-2E9C-101B-9397-08002B2CF9AE}" pid="9" name="MSIP_Label_40f4e3bb-2789-472c-845a-7cbc76f0c7b4_Extended_MSFT_Method">
    <vt:lpwstr>Automatic</vt:lpwstr>
  </property>
  <property fmtid="{D5CDD505-2E9C-101B-9397-08002B2CF9AE}" pid="10" name="Sensitivity">
    <vt:lpwstr>Internal communication</vt:lpwstr>
  </property>
  <property fmtid="{D5CDD505-2E9C-101B-9397-08002B2CF9AE}" pid="11" name="ContentTypeId">
    <vt:lpwstr>0x01010083F1ECC5CF2C594693189D57AFF3C3CF</vt:lpwstr>
  </property>
</Properties>
</file>