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485" r:id="rId2"/>
    <p:sldId id="486" r:id="rId3"/>
    <p:sldId id="487" r:id="rId4"/>
    <p:sldId id="488" r:id="rId5"/>
    <p:sldId id="269" r:id="rId6"/>
    <p:sldId id="271" r:id="rId7"/>
    <p:sldId id="272" r:id="rId8"/>
    <p:sldId id="468" r:id="rId9"/>
    <p:sldId id="270" r:id="rId10"/>
    <p:sldId id="305" r:id="rId11"/>
    <p:sldId id="405" r:id="rId12"/>
    <p:sldId id="406" r:id="rId13"/>
    <p:sldId id="456" r:id="rId14"/>
    <p:sldId id="443" r:id="rId15"/>
    <p:sldId id="409" r:id="rId16"/>
    <p:sldId id="412" r:id="rId17"/>
    <p:sldId id="416" r:id="rId18"/>
    <p:sldId id="466" r:id="rId19"/>
    <p:sldId id="415" r:id="rId20"/>
    <p:sldId id="428" r:id="rId21"/>
    <p:sldId id="390" r:id="rId22"/>
    <p:sldId id="463" r:id="rId23"/>
    <p:sldId id="481" r:id="rId24"/>
    <p:sldId id="4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y Peterson" initials="TAP" lastIdx="2" clrIdx="0">
    <p:extLst>
      <p:ext uri="{19B8F6BF-5375-455C-9EA6-DF929625EA0E}">
        <p15:presenceInfo xmlns:p15="http://schemas.microsoft.com/office/powerpoint/2012/main" userId="Troy Pet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740000"/>
    <a:srgbClr val="001236"/>
    <a:srgbClr val="6A92B6"/>
    <a:srgbClr val="89A8C5"/>
    <a:srgbClr val="2971A9"/>
    <a:srgbClr val="AAB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74284" autoAdjust="0"/>
  </p:normalViewPr>
  <p:slideViewPr>
    <p:cSldViewPr snapToObjects="1">
      <p:cViewPr varScale="1">
        <p:scale>
          <a:sx n="71" d="100"/>
          <a:sy n="71" d="100"/>
        </p:scale>
        <p:origin x="126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napToObjects="1">
      <p:cViewPr varScale="1">
        <p:scale>
          <a:sx n="100" d="100"/>
          <a:sy n="100" d="100"/>
        </p:scale>
        <p:origin x="4306"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4B090-CFF9-4736-8E04-FE54CEAC15E8}" type="datetimeFigureOut">
              <a:rPr lang="en-US" smtClean="0"/>
              <a:t>4/13/2018</a:t>
            </a:fld>
            <a:endParaRPr lang="en-US" dirty="0"/>
          </a:p>
        </p:txBody>
      </p:sp>
      <p:sp>
        <p:nvSpPr>
          <p:cNvPr id="4" name="Slide Image Placeholder 3"/>
          <p:cNvSpPr>
            <a:spLocks noGrp="1" noRot="1" noChangeAspect="1"/>
          </p:cNvSpPr>
          <p:nvPr>
            <p:ph type="sldImg" idx="2"/>
          </p:nvPr>
        </p:nvSpPr>
        <p:spPr>
          <a:xfrm>
            <a:off x="685800" y="36059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59629"/>
            <a:ext cx="5486400" cy="527957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04B95-B3BA-42C6-9222-0216897AC92B}" type="slidenum">
              <a:rPr lang="en-US" smtClean="0"/>
              <a:t>‹#›</a:t>
            </a:fld>
            <a:endParaRPr lang="en-US" dirty="0"/>
          </a:p>
        </p:txBody>
      </p:sp>
    </p:spTree>
    <p:extLst>
      <p:ext uri="{BB962C8B-B14F-4D97-AF65-F5344CB8AC3E}">
        <p14:creationId xmlns:p14="http://schemas.microsoft.com/office/powerpoint/2010/main" val="1352252623"/>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Narrow" panose="020B0606020202030204" pitchFamily="34" charset="0"/>
        <a:ea typeface="+mn-ea"/>
        <a:cs typeface="+mn-cs"/>
      </a:defRPr>
    </a:lvl1pPr>
    <a:lvl2pPr marL="457200" algn="l" defTabSz="914400" rtl="0" eaLnBrk="1" latinLnBrk="0" hangingPunct="1">
      <a:defRPr sz="1000" kern="1200">
        <a:solidFill>
          <a:schemeClr val="tx1"/>
        </a:solidFill>
        <a:latin typeface="Arial Narrow" panose="020B0606020202030204" pitchFamily="34" charset="0"/>
        <a:ea typeface="+mn-ea"/>
        <a:cs typeface="+mn-cs"/>
      </a:defRPr>
    </a:lvl2pPr>
    <a:lvl3pPr marL="914400" algn="l" defTabSz="914400" rtl="0" eaLnBrk="1" latinLnBrk="0" hangingPunct="1">
      <a:defRPr sz="1000" kern="1200">
        <a:solidFill>
          <a:schemeClr val="tx1"/>
        </a:solidFill>
        <a:latin typeface="Arial Narrow" panose="020B0606020202030204" pitchFamily="34" charset="0"/>
        <a:ea typeface="+mn-ea"/>
        <a:cs typeface="+mn-cs"/>
      </a:defRPr>
    </a:lvl3pPr>
    <a:lvl4pPr marL="1371600" algn="l" defTabSz="914400" rtl="0" eaLnBrk="1" latinLnBrk="0" hangingPunct="1">
      <a:defRPr sz="1000" kern="1200">
        <a:solidFill>
          <a:schemeClr val="tx1"/>
        </a:solidFill>
        <a:latin typeface="Arial Narrow" panose="020B0606020202030204" pitchFamily="34" charset="0"/>
        <a:ea typeface="+mn-ea"/>
        <a:cs typeface="+mn-cs"/>
      </a:defRPr>
    </a:lvl4pPr>
    <a:lvl5pPr marL="1828800" algn="l" defTabSz="914400" rtl="0" eaLnBrk="1" latinLnBrk="0" hangingPunct="1">
      <a:defRPr sz="10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1</a:t>
            </a:fld>
            <a:endParaRPr lang="en-US" dirty="0"/>
          </a:p>
        </p:txBody>
      </p:sp>
    </p:spTree>
    <p:extLst>
      <p:ext uri="{BB962C8B-B14F-4D97-AF65-F5344CB8AC3E}">
        <p14:creationId xmlns:p14="http://schemas.microsoft.com/office/powerpoint/2010/main" val="1167766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10</a:t>
            </a:fld>
            <a:endParaRPr lang="en-US" dirty="0"/>
          </a:p>
        </p:txBody>
      </p:sp>
    </p:spTree>
    <p:extLst>
      <p:ext uri="{BB962C8B-B14F-4D97-AF65-F5344CB8AC3E}">
        <p14:creationId xmlns:p14="http://schemas.microsoft.com/office/powerpoint/2010/main" val="382010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11</a:t>
            </a:fld>
            <a:endParaRPr lang="en-US" dirty="0"/>
          </a:p>
        </p:txBody>
      </p:sp>
    </p:spTree>
    <p:extLst>
      <p:ext uri="{BB962C8B-B14F-4D97-AF65-F5344CB8AC3E}">
        <p14:creationId xmlns:p14="http://schemas.microsoft.com/office/powerpoint/2010/main" val="2211525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12</a:t>
            </a:fld>
            <a:endParaRPr lang="en-US" dirty="0"/>
          </a:p>
        </p:txBody>
      </p:sp>
    </p:spTree>
    <p:extLst>
      <p:ext uri="{BB962C8B-B14F-4D97-AF65-F5344CB8AC3E}">
        <p14:creationId xmlns:p14="http://schemas.microsoft.com/office/powerpoint/2010/main" val="227804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13</a:t>
            </a:fld>
            <a:endParaRPr lang="en-US" dirty="0"/>
          </a:p>
        </p:txBody>
      </p:sp>
    </p:spTree>
    <p:extLst>
      <p:ext uri="{BB962C8B-B14F-4D97-AF65-F5344CB8AC3E}">
        <p14:creationId xmlns:p14="http://schemas.microsoft.com/office/powerpoint/2010/main" val="64015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14</a:t>
            </a:fld>
            <a:endParaRPr lang="en-US" dirty="0"/>
          </a:p>
        </p:txBody>
      </p:sp>
    </p:spTree>
    <p:extLst>
      <p:ext uri="{BB962C8B-B14F-4D97-AF65-F5344CB8AC3E}">
        <p14:creationId xmlns:p14="http://schemas.microsoft.com/office/powerpoint/2010/main" val="4258346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pPr marL="456960" indent="-456960">
              <a:buFont typeface="Arial" panose="020B0604020202020204" pitchFamily="34" charset="0"/>
              <a:buChar char="•"/>
            </a:pPr>
            <a:endParaRPr lang="en-US" sz="1050" dirty="0"/>
          </a:p>
          <a:p>
            <a:endParaRPr lang="en-US" sz="1050" dirty="0"/>
          </a:p>
        </p:txBody>
      </p:sp>
      <p:sp>
        <p:nvSpPr>
          <p:cNvPr id="4" name="Slide Number Placeholder 3"/>
          <p:cNvSpPr>
            <a:spLocks noGrp="1"/>
          </p:cNvSpPr>
          <p:nvPr>
            <p:ph type="sldNum" sz="quarter" idx="10"/>
          </p:nvPr>
        </p:nvSpPr>
        <p:spPr/>
        <p:txBody>
          <a:bodyPr/>
          <a:lstStyle/>
          <a:p>
            <a:fld id="{87F04B95-B3BA-42C6-9222-0216897AC92B}" type="slidenum">
              <a:rPr lang="en-US" smtClean="0"/>
              <a:t>15</a:t>
            </a:fld>
            <a:endParaRPr lang="en-US" dirty="0"/>
          </a:p>
        </p:txBody>
      </p:sp>
    </p:spTree>
    <p:extLst>
      <p:ext uri="{BB962C8B-B14F-4D97-AF65-F5344CB8AC3E}">
        <p14:creationId xmlns:p14="http://schemas.microsoft.com/office/powerpoint/2010/main" val="134731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16</a:t>
            </a:fld>
            <a:endParaRPr lang="en-US" dirty="0"/>
          </a:p>
        </p:txBody>
      </p:sp>
    </p:spTree>
    <p:extLst>
      <p:ext uri="{BB962C8B-B14F-4D97-AF65-F5344CB8AC3E}">
        <p14:creationId xmlns:p14="http://schemas.microsoft.com/office/powerpoint/2010/main" val="6849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17</a:t>
            </a:fld>
            <a:endParaRPr lang="en-US" dirty="0"/>
          </a:p>
        </p:txBody>
      </p:sp>
    </p:spTree>
    <p:extLst>
      <p:ext uri="{BB962C8B-B14F-4D97-AF65-F5344CB8AC3E}">
        <p14:creationId xmlns:p14="http://schemas.microsoft.com/office/powerpoint/2010/main" val="388380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18</a:t>
            </a:fld>
            <a:endParaRPr lang="en-US" dirty="0"/>
          </a:p>
        </p:txBody>
      </p:sp>
    </p:spTree>
    <p:extLst>
      <p:ext uri="{BB962C8B-B14F-4D97-AF65-F5344CB8AC3E}">
        <p14:creationId xmlns:p14="http://schemas.microsoft.com/office/powerpoint/2010/main" val="105367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685800" y="4294414"/>
            <a:ext cx="5486400" cy="4544786"/>
          </a:xfrm>
        </p:spPr>
        <p:txBody>
          <a:bodyPr/>
          <a:lstStyle/>
          <a:p>
            <a:endParaRPr lang="en-US" sz="1050" kern="1200" dirty="0">
              <a:solidFill>
                <a:schemeClr val="tx1"/>
              </a:solidFill>
              <a:effectLst/>
              <a:latin typeface="Arial Narrow" panose="020B0606020202030204" pitchFamily="34" charset="0"/>
              <a:ea typeface="+mn-ea"/>
              <a:cs typeface="+mn-cs"/>
            </a:endParaRPr>
          </a:p>
          <a:p>
            <a:endParaRPr lang="en-US" sz="105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7AD54E10-60CD-4F53-83E8-2BDC850F1A1E}"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380560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3285099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366E2-9E48-6447-B189-413E1703903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03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21</a:t>
            </a:fld>
            <a:endParaRPr lang="en-US" dirty="0"/>
          </a:p>
        </p:txBody>
      </p:sp>
    </p:spTree>
    <p:extLst>
      <p:ext uri="{BB962C8B-B14F-4D97-AF65-F5344CB8AC3E}">
        <p14:creationId xmlns:p14="http://schemas.microsoft.com/office/powerpoint/2010/main" val="4049196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F04B95-B3BA-42C6-9222-0216897AC92B}" type="slidenum">
              <a:rPr lang="en-US" smtClean="0"/>
              <a:t>22</a:t>
            </a:fld>
            <a:endParaRPr lang="en-US" dirty="0"/>
          </a:p>
        </p:txBody>
      </p:sp>
    </p:spTree>
    <p:extLst>
      <p:ext uri="{BB962C8B-B14F-4D97-AF65-F5344CB8AC3E}">
        <p14:creationId xmlns:p14="http://schemas.microsoft.com/office/powerpoint/2010/main" val="3293864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04B95-B3BA-42C6-9222-0216897AC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868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24</a:t>
            </a:fld>
            <a:endParaRPr lang="en-US" dirty="0"/>
          </a:p>
        </p:txBody>
      </p:sp>
    </p:spTree>
    <p:extLst>
      <p:ext uri="{BB962C8B-B14F-4D97-AF65-F5344CB8AC3E}">
        <p14:creationId xmlns:p14="http://schemas.microsoft.com/office/powerpoint/2010/main" val="17667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3</a:t>
            </a:fld>
            <a:endParaRPr lang="en-US" dirty="0"/>
          </a:p>
        </p:txBody>
      </p:sp>
    </p:spTree>
    <p:extLst>
      <p:ext uri="{BB962C8B-B14F-4D97-AF65-F5344CB8AC3E}">
        <p14:creationId xmlns:p14="http://schemas.microsoft.com/office/powerpoint/2010/main" val="185577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E0264-0568-4924-A9D5-DD51634468E7}" type="slidenum">
              <a:rPr lang="de-DE">
                <a:solidFill>
                  <a:prstClr val="black"/>
                </a:solidFill>
              </a:rPr>
              <a:pPr/>
              <a:t>4</a:t>
            </a:fld>
            <a:endParaRPr lang="de-DE">
              <a:solidFill>
                <a:prstClr val="black"/>
              </a:solidFill>
            </a:endParaRPr>
          </a:p>
        </p:txBody>
      </p:sp>
      <p:sp>
        <p:nvSpPr>
          <p:cNvPr id="687106" name="Rectangle 2"/>
          <p:cNvSpPr>
            <a:spLocks noGrp="1" noRot="1" noChangeAspect="1" noChangeArrowheads="1" noTextEdit="1"/>
          </p:cNvSpPr>
          <p:nvPr>
            <p:ph type="sldImg"/>
          </p:nvPr>
        </p:nvSpPr>
        <p:spPr>
          <a:xfrm>
            <a:off x="409575" y="698500"/>
            <a:ext cx="6207125" cy="3490913"/>
          </a:xfrm>
          <a:ln/>
        </p:spPr>
      </p:sp>
      <p:sp>
        <p:nvSpPr>
          <p:cNvPr id="687107" name="Rectangle 3"/>
          <p:cNvSpPr>
            <a:spLocks noGrp="1" noChangeArrowheads="1"/>
          </p:cNvSpPr>
          <p:nvPr>
            <p:ph type="body" idx="1"/>
          </p:nvPr>
        </p:nvSpPr>
        <p:spPr/>
        <p:txBody>
          <a:bodyPr/>
          <a:lstStyle/>
          <a:p>
            <a:r>
              <a:rPr lang="en-US" dirty="0" smtClean="0"/>
              <a:t>The SDPD (integrated</a:t>
            </a:r>
            <a:r>
              <a:rPr lang="en-US" baseline="0" dirty="0" smtClean="0"/>
              <a:t> model-based SE)</a:t>
            </a:r>
            <a:r>
              <a:rPr lang="en-US" dirty="0" smtClean="0"/>
              <a:t> Vision is</a:t>
            </a:r>
            <a:r>
              <a:rPr lang="en-US" baseline="0" dirty="0" smtClean="0"/>
              <a:t> about reaching the potential of integrated models—creating and maintaining the digital thread thru-out the lifecycle.  </a:t>
            </a:r>
            <a:r>
              <a:rPr lang="en-US" dirty="0" smtClean="0"/>
              <a:t>If we can pull this off we</a:t>
            </a:r>
            <a:r>
              <a:rPr lang="en-US" baseline="0" dirty="0" smtClean="0"/>
              <a:t> can see and navigate the digital thread by </a:t>
            </a:r>
            <a:r>
              <a:rPr lang="en-US" dirty="0" smtClean="0"/>
              <a:t>visualizing </a:t>
            </a:r>
            <a:r>
              <a:rPr lang="en-US" dirty="0"/>
              <a:t>where </a:t>
            </a:r>
            <a:r>
              <a:rPr lang="en-US" dirty="0" smtClean="0"/>
              <a:t>requirements and relationships </a:t>
            </a:r>
            <a:r>
              <a:rPr lang="en-US" dirty="0"/>
              <a:t>go and how they interact </a:t>
            </a:r>
            <a:r>
              <a:rPr lang="en-US" dirty="0" smtClean="0"/>
              <a:t> with various systems</a:t>
            </a:r>
            <a:r>
              <a:rPr lang="en-US" dirty="0"/>
              <a:t>… </a:t>
            </a:r>
            <a:endParaRPr lang="en-US" dirty="0" smtClean="0"/>
          </a:p>
          <a:p>
            <a:r>
              <a:rPr lang="en-US" dirty="0" smtClean="0"/>
              <a:t>For </a:t>
            </a:r>
            <a:r>
              <a:rPr lang="en-US" dirty="0"/>
              <a:t>example, </a:t>
            </a:r>
            <a:r>
              <a:rPr lang="en-US" dirty="0" smtClean="0"/>
              <a:t>…if</a:t>
            </a:r>
            <a:r>
              <a:rPr lang="en-US" baseline="0" dirty="0" smtClean="0"/>
              <a:t> I was working on autonomous </a:t>
            </a:r>
            <a:r>
              <a:rPr lang="en-US" dirty="0" smtClean="0"/>
              <a:t>vehicle and ensuring we can do an emergency stop</a:t>
            </a:r>
            <a:r>
              <a:rPr lang="en-US" baseline="0" dirty="0" smtClean="0"/>
              <a:t> in a shorter required distance</a:t>
            </a:r>
            <a:r>
              <a:rPr lang="en-US" dirty="0" smtClean="0"/>
              <a:t>, we can ask it what requirements are </a:t>
            </a:r>
            <a:r>
              <a:rPr lang="en-US" dirty="0"/>
              <a:t>associated with the front end of this </a:t>
            </a:r>
            <a:r>
              <a:rPr lang="en-US" dirty="0" smtClean="0"/>
              <a:t>vehicle</a:t>
            </a:r>
            <a:r>
              <a:rPr lang="en-US" baseline="0" dirty="0" smtClean="0"/>
              <a:t> and what the potential impact is of a change—dry pavement braking distance from 110ft to 90ft  </a:t>
            </a:r>
            <a:endParaRPr lang="en-US" dirty="0"/>
          </a:p>
          <a:p>
            <a:r>
              <a:rPr lang="en-US" dirty="0"/>
              <a:t>Shows current requirements by graphically clicking on the car…</a:t>
            </a:r>
          </a:p>
          <a:p>
            <a:r>
              <a:rPr lang="en-US" dirty="0" smtClean="0"/>
              <a:t>Diving into the details… </a:t>
            </a:r>
            <a:endParaRPr lang="en-US" dirty="0"/>
          </a:p>
          <a:p>
            <a:r>
              <a:rPr lang="en-US" dirty="0"/>
              <a:t>Show the potential impact of changing stopping distance including…</a:t>
            </a:r>
          </a:p>
          <a:p>
            <a:r>
              <a:rPr lang="en-US" dirty="0"/>
              <a:t>Thermal/heat problems with brakes</a:t>
            </a:r>
          </a:p>
          <a:p>
            <a:r>
              <a:rPr lang="en-US" dirty="0" smtClean="0"/>
              <a:t>Ergonomic </a:t>
            </a:r>
            <a:r>
              <a:rPr lang="en-US" dirty="0"/>
              <a:t>feedback problems with brake pedal</a:t>
            </a:r>
          </a:p>
          <a:p>
            <a:r>
              <a:rPr lang="en-US" dirty="0"/>
              <a:t>Hydraulic fluid rating violation</a:t>
            </a:r>
          </a:p>
          <a:p>
            <a:r>
              <a:rPr lang="en-US" dirty="0"/>
              <a:t>Failure modes/MTBF rating problems with sensors</a:t>
            </a:r>
            <a:endParaRPr lang="en-US" b="1" dirty="0"/>
          </a:p>
          <a:p>
            <a:r>
              <a:rPr lang="en-US" b="1" dirty="0"/>
              <a:t>Hydraulic pressure problems </a:t>
            </a:r>
          </a:p>
          <a:p>
            <a:r>
              <a:rPr lang="en-US" dirty="0"/>
              <a:t>Electrical fault problems </a:t>
            </a:r>
          </a:p>
          <a:p>
            <a:r>
              <a:rPr lang="en-US" dirty="0"/>
              <a:t>Zooming into the electrical box, highlights a fuse</a:t>
            </a:r>
          </a:p>
          <a:p>
            <a:r>
              <a:rPr lang="en-US" dirty="0"/>
              <a:t>Clicking into the fuse brings up the schematic and highlights a fuse link </a:t>
            </a:r>
          </a:p>
          <a:p>
            <a:r>
              <a:rPr lang="en-US" dirty="0"/>
              <a:t>Clicking into the schematic zooms in on the wire harness that has the problem—including the signal for a failed sensor that in this particular failure mode causes the short.</a:t>
            </a:r>
          </a:p>
          <a:p>
            <a:r>
              <a:rPr lang="en-US" dirty="0"/>
              <a:t>…which allows us to go look at the Failure Modes document and update appropriately. </a:t>
            </a:r>
            <a:r>
              <a:rPr lang="en-US" dirty="0" smtClean="0"/>
              <a:t>  </a:t>
            </a:r>
          </a:p>
          <a:p>
            <a:r>
              <a:rPr lang="en-US" dirty="0" smtClean="0"/>
              <a:t>Updating</a:t>
            </a:r>
            <a:r>
              <a:rPr lang="en-US" baseline="0" dirty="0" smtClean="0"/>
              <a:t> the software to handle that fault</a:t>
            </a:r>
          </a:p>
          <a:p>
            <a:r>
              <a:rPr lang="en-US" baseline="0" dirty="0" smtClean="0"/>
              <a:t>…and even seeing the impact on our safety rating and insurance costs. </a:t>
            </a:r>
            <a:endParaRPr lang="en-US" dirty="0"/>
          </a:p>
        </p:txBody>
      </p:sp>
    </p:spTree>
    <p:extLst>
      <p:ext uri="{BB962C8B-B14F-4D97-AF65-F5344CB8AC3E}">
        <p14:creationId xmlns:p14="http://schemas.microsoft.com/office/powerpoint/2010/main" val="96138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p:txBody>
          <a:bodyPr>
            <a:normAutofit/>
          </a:bodyPr>
          <a:lstStyle/>
          <a:p>
            <a:pPr>
              <a:spcBef>
                <a:spcPts val="0"/>
              </a:spcBef>
            </a:pPr>
            <a:endParaRPr lang="en-US" sz="1050" dirty="0"/>
          </a:p>
        </p:txBody>
      </p:sp>
      <p:sp>
        <p:nvSpPr>
          <p:cNvPr id="4" name="Slide Number Placeholder 3"/>
          <p:cNvSpPr>
            <a:spLocks noGrp="1"/>
          </p:cNvSpPr>
          <p:nvPr>
            <p:ph type="sldNum" sz="quarter" idx="10"/>
          </p:nvPr>
        </p:nvSpPr>
        <p:spPr/>
        <p:txBody>
          <a:bodyPr/>
          <a:lstStyle/>
          <a:p>
            <a:pPr>
              <a:defRPr/>
            </a:pPr>
            <a:fld id="{2C9366E2-9E48-6447-B189-413E1703903C}" type="slidenum">
              <a:rPr lang="fr-FR" smtClean="0">
                <a:solidFill>
                  <a:prstClr val="black"/>
                </a:solidFill>
              </a:rPr>
              <a:pPr>
                <a:defRPr/>
              </a:pPr>
              <a:t>5</a:t>
            </a:fld>
            <a:endParaRPr lang="fr-FR" dirty="0">
              <a:solidFill>
                <a:prstClr val="black"/>
              </a:solidFill>
            </a:endParaRPr>
          </a:p>
        </p:txBody>
      </p:sp>
    </p:spTree>
    <p:extLst>
      <p:ext uri="{BB962C8B-B14F-4D97-AF65-F5344CB8AC3E}">
        <p14:creationId xmlns:p14="http://schemas.microsoft.com/office/powerpoint/2010/main" val="187932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9366E2-9E48-6447-B189-413E1703903C}" type="slidenum">
              <a:rPr lang="fr-FR" smtClean="0">
                <a:solidFill>
                  <a:prstClr val="black"/>
                </a:solidFill>
              </a:rPr>
              <a:pPr>
                <a:defRPr/>
              </a:pPr>
              <a:t>6</a:t>
            </a:fld>
            <a:endParaRPr lang="fr-FR" dirty="0">
              <a:solidFill>
                <a:prstClr val="black"/>
              </a:solidFill>
            </a:endParaRPr>
          </a:p>
        </p:txBody>
      </p:sp>
    </p:spTree>
    <p:extLst>
      <p:ext uri="{BB962C8B-B14F-4D97-AF65-F5344CB8AC3E}">
        <p14:creationId xmlns:p14="http://schemas.microsoft.com/office/powerpoint/2010/main" val="115153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9366E2-9E48-6447-B189-413E1703903C}" type="slidenum">
              <a:rPr lang="fr-FR" smtClean="0">
                <a:solidFill>
                  <a:prstClr val="black"/>
                </a:solidFill>
              </a:rPr>
              <a:pPr>
                <a:defRPr/>
              </a:pPr>
              <a:t>7</a:t>
            </a:fld>
            <a:endParaRPr lang="fr-FR" dirty="0">
              <a:solidFill>
                <a:prstClr val="black"/>
              </a:solidFill>
            </a:endParaRPr>
          </a:p>
        </p:txBody>
      </p:sp>
    </p:spTree>
    <p:extLst>
      <p:ext uri="{BB962C8B-B14F-4D97-AF65-F5344CB8AC3E}">
        <p14:creationId xmlns:p14="http://schemas.microsoft.com/office/powerpoint/2010/main" val="204608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04B95-B3BA-42C6-9222-0216897AC92B}" type="slidenum">
              <a:rPr lang="en-US" smtClean="0"/>
              <a:t>8</a:t>
            </a:fld>
            <a:endParaRPr lang="en-US" dirty="0"/>
          </a:p>
        </p:txBody>
      </p:sp>
    </p:spTree>
    <p:extLst>
      <p:ext uri="{BB962C8B-B14F-4D97-AF65-F5344CB8AC3E}">
        <p14:creationId xmlns:p14="http://schemas.microsoft.com/office/powerpoint/2010/main" val="73945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9366E2-9E48-6447-B189-413E1703903C}" type="slidenum">
              <a:rPr lang="fr-FR" smtClean="0">
                <a:solidFill>
                  <a:prstClr val="black"/>
                </a:solidFill>
              </a:rPr>
              <a:pPr>
                <a:defRPr/>
              </a:pPr>
              <a:t>9</a:t>
            </a:fld>
            <a:endParaRPr lang="fr-FR" dirty="0">
              <a:solidFill>
                <a:prstClr val="black"/>
              </a:solidFill>
            </a:endParaRPr>
          </a:p>
        </p:txBody>
      </p:sp>
    </p:spTree>
    <p:extLst>
      <p:ext uri="{BB962C8B-B14F-4D97-AF65-F5344CB8AC3E}">
        <p14:creationId xmlns:p14="http://schemas.microsoft.com/office/powerpoint/2010/main" val="332629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1"/>
          <p:cNvSpPr>
            <a:spLocks noGrp="1"/>
          </p:cNvSpPr>
          <p:nvPr>
            <p:ph type="dt" sz="half" idx="2"/>
          </p:nvPr>
        </p:nvSpPr>
        <p:spPr>
          <a:xfrm>
            <a:off x="0" y="6491670"/>
            <a:ext cx="1364843" cy="365125"/>
          </a:xfrm>
          <a:prstGeom prst="rect">
            <a:avLst/>
          </a:prstGeom>
        </p:spPr>
        <p:txBody>
          <a:bodyPr anchor="ctr" anchorCtr="0"/>
          <a:lstStyle>
            <a:lvl1pPr algn="l">
              <a:defRPr sz="1000"/>
            </a:lvl1pPr>
          </a:lstStyle>
          <a:p>
            <a:pPr>
              <a:defRPr/>
            </a:pPr>
            <a:fld id="{7C782708-0A9A-424C-8B9B-48366DD76FE7}"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501944"/>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004380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26A3445F-0EF3-4D3A-9D57-5D2C3241C3A9}"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265825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426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426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6DC9E597-70BD-4911-B8AE-3BBBF2BB1004}"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5"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7540536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70F19-3311-46DB-BBBF-C21C549C4421}" type="datetime3">
              <a:rPr lang="en-US" smtClean="0"/>
              <a:t>13 April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3894320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CC6AB740-11AC-4EA5-9C11-C67136193E2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394740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2322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D600E388-4DCB-48BD-970C-11DE91E25696}"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625021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75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75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23D46FB8-5FD8-40C3-B296-86C318485487}"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7109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0" y="365125"/>
            <a:ext cx="8307388"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96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96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148FCDA2-9B1B-4A46-99E9-7731DCE14784}"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8" name="Slide Number Placeholder 2"/>
          <p:cNvSpPr>
            <a:spLocks noGrp="1"/>
          </p:cNvSpPr>
          <p:nvPr>
            <p:ph type="sldNum" sz="quarter" idx="11"/>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496981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5038AAC4-7F3D-4C14-9AFD-4AA26152A7D6}"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4"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989902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D0F9BB-24E5-49F6-B160-D4D318428D13}"/>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51D93439-2A5E-4D6A-A87A-605038C684E4}"/>
              </a:ext>
            </a:extLst>
          </p:cNvPr>
          <p:cNvSpPr>
            <a:spLocks noGrp="1"/>
          </p:cNvSpPr>
          <p:nvPr>
            <p:ph type="dt" sz="half" idx="10"/>
          </p:nvPr>
        </p:nvSpPr>
        <p:spPr/>
        <p:txBody>
          <a:bodyPr/>
          <a:lstStyle/>
          <a:p>
            <a:pPr>
              <a:defRPr/>
            </a:pPr>
            <a:fld id="{764AACE9-3EBE-4B7B-B5FD-B16EEEBDBBD9}"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12" name="Slide Number Placeholder 11">
            <a:extLst>
              <a:ext uri="{FF2B5EF4-FFF2-40B4-BE49-F238E27FC236}">
                <a16:creationId xmlns:a16="http://schemas.microsoft.com/office/drawing/2014/main" id="{AA7F68C1-81BD-4429-BEBC-DC02A8B16ECA}"/>
              </a:ext>
            </a:extLst>
          </p:cNvPr>
          <p:cNvSpPr>
            <a:spLocks noGrp="1"/>
          </p:cNvSpPr>
          <p:nvPr>
            <p:ph type="sldNum" sz="quarter" idx="12"/>
          </p:nvPr>
        </p:nvSpPr>
        <p:spPr/>
        <p:txBody>
          <a:body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521390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27200"/>
            <a:ext cx="3932237" cy="133604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7224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068320"/>
            <a:ext cx="3932237" cy="2641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3633C6E-3301-412B-BF1B-5E042473DABD}"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065042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57680"/>
            <a:ext cx="3932237"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589281"/>
            <a:ext cx="6172200" cy="5181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3078480"/>
            <a:ext cx="3932237" cy="269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p:cNvSpPr>
            <a:spLocks noGrp="1"/>
          </p:cNvSpPr>
          <p:nvPr>
            <p:ph type="dt" sz="half" idx="10"/>
          </p:nvPr>
        </p:nvSpPr>
        <p:spPr>
          <a:xfrm>
            <a:off x="0" y="6487166"/>
            <a:ext cx="1364843" cy="365125"/>
          </a:xfrm>
          <a:prstGeom prst="rect">
            <a:avLst/>
          </a:prstGeom>
        </p:spPr>
        <p:txBody>
          <a:bodyPr anchor="ctr" anchorCtr="0"/>
          <a:lstStyle>
            <a:lvl1pPr algn="l">
              <a:defRPr sz="1000"/>
            </a:lvl1pPr>
          </a:lstStyle>
          <a:p>
            <a:pPr>
              <a:defRPr/>
            </a:pPr>
            <a:fld id="{B174F71E-FFBC-4993-A756-73ACE56A8BC9}"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6"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683103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2776" y="211309"/>
            <a:ext cx="10499223" cy="710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9534" y="1224285"/>
            <a:ext cx="11737876" cy="49603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p:cNvSpPr>
            <a:spLocks noGrp="1"/>
          </p:cNvSpPr>
          <p:nvPr>
            <p:ph type="dt" sz="half" idx="2"/>
          </p:nvPr>
        </p:nvSpPr>
        <p:spPr>
          <a:xfrm>
            <a:off x="0" y="6487166"/>
            <a:ext cx="1364843" cy="365125"/>
          </a:xfrm>
          <a:prstGeom prst="rect">
            <a:avLst/>
          </a:prstGeom>
        </p:spPr>
        <p:txBody>
          <a:bodyPr anchor="ctr" anchorCtr="0"/>
          <a:lstStyle>
            <a:lvl1pPr algn="l">
              <a:defRPr sz="1000"/>
            </a:lvl1pPr>
          </a:lstStyle>
          <a:p>
            <a:pPr>
              <a:defRPr/>
            </a:pPr>
            <a:fld id="{B116EA38-9456-42C6-A39C-3A3A9BE6D42F}"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7" name="Slide Number Placeholder 2"/>
          <p:cNvSpPr>
            <a:spLocks noGrp="1"/>
          </p:cNvSpPr>
          <p:nvPr>
            <p:ph type="sldNum" sz="quarter" idx="4"/>
          </p:nvPr>
        </p:nvSpPr>
        <p:spPr>
          <a:xfrm>
            <a:off x="11729545" y="6497440"/>
            <a:ext cx="462455" cy="365125"/>
          </a:xfrm>
          <a:prstGeom prst="rect">
            <a:avLst/>
          </a:prstGeom>
        </p:spPr>
        <p:txBody>
          <a:bodyPr anchor="ctr" anchorCtr="0"/>
          <a:lstStyle>
            <a:lvl1pPr algn="ctr">
              <a:defRPr sz="1000"/>
            </a:lvl1pPr>
          </a:lstStyle>
          <a:p>
            <a:fld id="{DAB54924-03FB-44A6-B139-D6D34965CBA3}" type="slidenum">
              <a:rPr lang="en-US" altLang="en-US" smtClean="0">
                <a:solidFill>
                  <a:prstClr val="black">
                    <a:lumMod val="50000"/>
                    <a:lumOff val="50000"/>
                  </a:prstClr>
                </a:solidFill>
              </a:rPr>
              <a:pPr/>
              <a:t>‹#›</a:t>
            </a:fld>
            <a:endParaRPr lang="en-US" altLang="en-US" dirty="0">
              <a:solidFill>
                <a:prstClr val="black">
                  <a:lumMod val="50000"/>
                  <a:lumOff val="50000"/>
                </a:prstClr>
              </a:solidFill>
            </a:endParaRPr>
          </a:p>
        </p:txBody>
      </p:sp>
      <p:sp>
        <p:nvSpPr>
          <p:cNvPr id="8" name="Rectangle 7"/>
          <p:cNvSpPr/>
          <p:nvPr userDrawn="1"/>
        </p:nvSpPr>
        <p:spPr>
          <a:xfrm>
            <a:off x="4395215" y="6587193"/>
            <a:ext cx="3426513" cy="200055"/>
          </a:xfrm>
          <a:prstGeom prst="rect">
            <a:avLst/>
          </a:prstGeom>
          <a:noFill/>
        </p:spPr>
        <p:txBody>
          <a:bodyPr wrap="square">
            <a:spAutoFit/>
          </a:bodyPr>
          <a:lstStyle/>
          <a:p>
            <a:pPr algn="ctr"/>
            <a:r>
              <a:rPr lang="en-US" sz="700" dirty="0"/>
              <a:t>© 2017 by Troy A. Peterson Published and used by INCOSE with permission</a:t>
            </a:r>
          </a:p>
        </p:txBody>
      </p:sp>
      <p:sp>
        <p:nvSpPr>
          <p:cNvPr id="5" name="Footer Placeholder 4"/>
          <p:cNvSpPr>
            <a:spLocks noGrp="1"/>
          </p:cNvSpPr>
          <p:nvPr>
            <p:ph type="ftr" sz="quarter" idx="3"/>
          </p:nvPr>
        </p:nvSpPr>
        <p:spPr>
          <a:xfrm>
            <a:off x="9996557" y="6502354"/>
            <a:ext cx="16612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descr="Image result for incose logo">
            <a:extLst>
              <a:ext uri="{FF2B5EF4-FFF2-40B4-BE49-F238E27FC236}">
                <a16:creationId xmlns:a16="http://schemas.microsoft.com/office/drawing/2014/main" id="{22D7A397-326A-4449-B1E0-7CC1C27033CB}"/>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24914" y="179025"/>
            <a:ext cx="1315848" cy="85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3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p:txStyles>
    <p:titleStyle>
      <a:lvl1pPr algn="l" defTabSz="914400" rtl="0" eaLnBrk="1" latinLnBrk="0" hangingPunct="1">
        <a:lnSpc>
          <a:spcPct val="90000"/>
        </a:lnSpc>
        <a:spcBef>
          <a:spcPct val="0"/>
        </a:spcBef>
        <a:buNone/>
        <a:defRPr sz="2800" kern="1200">
          <a:solidFill>
            <a:srgbClr val="2971A9"/>
          </a:solidFill>
          <a:latin typeface="Optima" charset="0"/>
          <a:ea typeface="Optima" charset="0"/>
          <a:cs typeface="Optima"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troy.peterson@incose.or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9.emf"/><Relationship Id="rId11" Type="http://schemas.openxmlformats.org/officeDocument/2006/relationships/image" Target="../media/image44.png"/><Relationship Id="rId5" Type="http://schemas.openxmlformats.org/officeDocument/2006/relationships/image" Target="../media/image38.emf"/><Relationship Id="rId10" Type="http://schemas.openxmlformats.org/officeDocument/2006/relationships/image" Target="../media/image43.jpeg"/><Relationship Id="rId4" Type="http://schemas.openxmlformats.org/officeDocument/2006/relationships/image" Target="../media/image37.emf"/><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jpeg"/><Relationship Id="rId5" Type="http://schemas.microsoft.com/office/2007/relationships/hdphoto" Target="../media/hdphoto2.wdp"/><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20.xml"/><Relationship Id="rId7"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jpeg"/><Relationship Id="rId10" Type="http://schemas.microsoft.com/office/2007/relationships/hdphoto" Target="../media/hdphoto4.wdp"/><Relationship Id="rId4" Type="http://schemas.openxmlformats.org/officeDocument/2006/relationships/image" Target="../media/image64.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http://www.incose.org/about/strategicobjectives/transform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gif"/><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hyperlink" Target="http://www.datameer.com/blog/big-data-analytics-perspectives/big-data-crossing-the-chasm-in-2013.html" TargetMode="External"/><Relationship Id="rId3" Type="http://schemas.openxmlformats.org/officeDocument/2006/relationships/notesSlide" Target="../notesSlides/notesSlide6.xml"/><Relationship Id="rId7" Type="http://schemas.openxmlformats.org/officeDocument/2006/relationships/hyperlink" Target="https://en.wikipedia.org/wiki/Hype_cycle"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8.jpe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78E78C9D-530E-44B2-A4E1-3090F67ACE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4748" y="640932"/>
            <a:ext cx="6853226" cy="5574933"/>
          </a:xfrm>
          <a:prstGeom prst="rect">
            <a:avLst/>
          </a:prstGeom>
          <a:noFill/>
          <a:effectLst/>
        </p:spPr>
      </p:pic>
      <p:sp>
        <p:nvSpPr>
          <p:cNvPr id="4" name="Date Placeholder 3"/>
          <p:cNvSpPr>
            <a:spLocks noGrp="1"/>
          </p:cNvSpPr>
          <p:nvPr>
            <p:ph type="dt" sz="half" idx="2"/>
          </p:nvPr>
        </p:nvSpPr>
        <p:spPr/>
        <p:txBody>
          <a:bodyPr/>
          <a:lstStyle/>
          <a:p>
            <a:pPr>
              <a:defRPr/>
            </a:pPr>
            <a:fld id="{5E59CE32-1C2D-4544-909D-88BD9BC75D94}"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7" name="Slide Number Placeholder 6">
            <a:extLst>
              <a:ext uri="{FF2B5EF4-FFF2-40B4-BE49-F238E27FC236}">
                <a16:creationId xmlns:a16="http://schemas.microsoft.com/office/drawing/2014/main" id="{22857917-4AF3-4C94-AA86-BA63E0E385EE}"/>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a:t>
            </a:fld>
            <a:endParaRPr lang="en-US" altLang="en-US" dirty="0">
              <a:solidFill>
                <a:prstClr val="black">
                  <a:lumMod val="50000"/>
                  <a:lumOff val="50000"/>
                </a:prstClr>
              </a:solidFill>
            </a:endParaRPr>
          </a:p>
        </p:txBody>
      </p:sp>
      <p:sp>
        <p:nvSpPr>
          <p:cNvPr id="5" name="Rectangle 4">
            <a:extLst>
              <a:ext uri="{FF2B5EF4-FFF2-40B4-BE49-F238E27FC236}">
                <a16:creationId xmlns:a16="http://schemas.microsoft.com/office/drawing/2014/main" id="{02FB748C-1A1F-48DE-8295-C016DF60E367}"/>
              </a:ext>
            </a:extLst>
          </p:cNvPr>
          <p:cNvSpPr/>
          <p:nvPr/>
        </p:nvSpPr>
        <p:spPr>
          <a:xfrm>
            <a:off x="3173" y="1784"/>
            <a:ext cx="2165602" cy="1229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3" name="Rectangle 12">
            <a:extLst>
              <a:ext uri="{FF2B5EF4-FFF2-40B4-BE49-F238E27FC236}">
                <a16:creationId xmlns:a16="http://schemas.microsoft.com/office/drawing/2014/main" id="{B393A655-5ED0-4481-9703-D130552AC491}"/>
              </a:ext>
            </a:extLst>
          </p:cNvPr>
          <p:cNvSpPr/>
          <p:nvPr/>
        </p:nvSpPr>
        <p:spPr>
          <a:xfrm>
            <a:off x="6419968" y="1786"/>
            <a:ext cx="5768860" cy="6853226"/>
          </a:xfrm>
          <a:prstGeom prst="rect">
            <a:avLst/>
          </a:prstGeom>
          <a:gradFill flip="none" rotWithShape="1">
            <a:gsLst>
              <a:gs pos="76000">
                <a:srgbClr val="FAFCFE"/>
              </a:gs>
              <a:gs pos="31000">
                <a:schemeClr val="accent1">
                  <a:lumMod val="5000"/>
                  <a:lumOff val="95000"/>
                  <a:alpha val="10000"/>
                </a:schemeClr>
              </a:gs>
              <a:gs pos="9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2052" name="Picture 4" descr="Image result for incose logo">
            <a:extLst>
              <a:ext uri="{FF2B5EF4-FFF2-40B4-BE49-F238E27FC236}">
                <a16:creationId xmlns:a16="http://schemas.microsoft.com/office/drawing/2014/main" id="{C29849A6-C042-43A3-BD40-721728E736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811" y="295090"/>
            <a:ext cx="3463139" cy="225628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10810" y="4784662"/>
            <a:ext cx="7758091" cy="1654900"/>
          </a:xfrm>
        </p:spPr>
        <p:txBody>
          <a:bodyPr>
            <a:normAutofit fontScale="92500" lnSpcReduction="20000"/>
          </a:bodyPr>
          <a:lstStyle/>
          <a:p>
            <a:pPr algn="l"/>
            <a:r>
              <a:rPr lang="en-US" dirty="0"/>
              <a:t>Troy A. </a:t>
            </a:r>
            <a:r>
              <a:rPr lang="en-US" dirty="0" smtClean="0"/>
              <a:t>Peterson		Mark E Sampson </a:t>
            </a:r>
            <a:endParaRPr lang="en-US" dirty="0"/>
          </a:p>
          <a:p>
            <a:pPr algn="l"/>
            <a:r>
              <a:rPr lang="en-US" sz="1499" dirty="0"/>
              <a:t>INCOSE Assistant Director		INCOSE Technical Board</a:t>
            </a:r>
          </a:p>
          <a:p>
            <a:pPr algn="l"/>
            <a:r>
              <a:rPr lang="en-US" sz="1499" dirty="0"/>
              <a:t>Systems Engineering Transformation	MBSE Initiative Chair</a:t>
            </a:r>
          </a:p>
          <a:p>
            <a:pPr algn="l"/>
            <a:r>
              <a:rPr lang="en-US" sz="1199" dirty="0">
                <a:hlinkClick r:id="rId5"/>
              </a:rPr>
              <a:t>troy.peterson@incose.org</a:t>
            </a:r>
            <a:r>
              <a:rPr lang="en-US" sz="1199" dirty="0"/>
              <a:t>			mark.sampson@incose.org</a:t>
            </a:r>
          </a:p>
          <a:p>
            <a:pPr algn="l"/>
            <a:r>
              <a:rPr lang="en-US" sz="1199" dirty="0"/>
              <a:t>Vice President &amp; Technical Fellow		MBSE/Systems Engineering Evangelist </a:t>
            </a:r>
          </a:p>
          <a:p>
            <a:pPr algn="l"/>
            <a:r>
              <a:rPr lang="en-US" sz="1199" dirty="0"/>
              <a:t>System Strategy, Inc. (SSI)		Siemens, Product Lifecycle Management </a:t>
            </a:r>
          </a:p>
        </p:txBody>
      </p:sp>
      <p:sp>
        <p:nvSpPr>
          <p:cNvPr id="2" name="Title 1"/>
          <p:cNvSpPr>
            <a:spLocks noGrp="1"/>
          </p:cNvSpPr>
          <p:nvPr>
            <p:ph type="ctrTitle"/>
          </p:nvPr>
        </p:nvSpPr>
        <p:spPr>
          <a:xfrm>
            <a:off x="410809" y="2844681"/>
            <a:ext cx="10296770" cy="1847955"/>
          </a:xfrm>
        </p:spPr>
        <p:txBody>
          <a:bodyPr>
            <a:normAutofit/>
          </a:bodyPr>
          <a:lstStyle/>
          <a:p>
            <a:pPr algn="l"/>
            <a:r>
              <a:rPr lang="en-US" sz="3998" dirty="0"/>
              <a:t>INCOSE: MBSE INITIATIVE  </a:t>
            </a:r>
            <a:br>
              <a:rPr lang="en-US" sz="3998" dirty="0"/>
            </a:br>
            <a:r>
              <a:rPr lang="en-US" sz="3998" dirty="0"/>
              <a:t>&amp; TRANSFORMATION </a:t>
            </a:r>
            <a:br>
              <a:rPr lang="en-US" sz="3998" dirty="0"/>
            </a:br>
            <a:r>
              <a:rPr lang="en-US" sz="3998" dirty="0"/>
              <a:t>STRATEGIC OBJECTIVE </a:t>
            </a:r>
          </a:p>
        </p:txBody>
      </p:sp>
      <p:sp>
        <p:nvSpPr>
          <p:cNvPr id="6" name="Rectangle 5"/>
          <p:cNvSpPr/>
          <p:nvPr/>
        </p:nvSpPr>
        <p:spPr>
          <a:xfrm>
            <a:off x="0" y="6654055"/>
            <a:ext cx="1270000" cy="1538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000" smtClean="0">
                <a:solidFill>
                  <a:srgbClr val="000000"/>
                </a:solidFill>
                <a:latin typeface="Arial" panose="020B0604020202020204" pitchFamily="34" charset="0"/>
              </a:rPr>
              <a:t>Unrestricted</a:t>
            </a:r>
            <a:endParaRPr lang="en-US" sz="1000">
              <a:solidFill>
                <a:srgbClr val="000000"/>
              </a:solidFill>
              <a:latin typeface="Arial" panose="020B0604020202020204" pitchFamily="34" charset="0"/>
            </a:endParaRPr>
          </a:p>
        </p:txBody>
      </p:sp>
    </p:spTree>
    <p:extLst>
      <p:ext uri="{BB962C8B-B14F-4D97-AF65-F5344CB8AC3E}">
        <p14:creationId xmlns:p14="http://schemas.microsoft.com/office/powerpoint/2010/main" val="15215892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4221" y="1319444"/>
            <a:ext cx="5720546" cy="5324138"/>
          </a:xfrm>
        </p:spPr>
        <p:txBody>
          <a:bodyPr>
            <a:normAutofit/>
          </a:bodyPr>
          <a:lstStyle/>
          <a:p>
            <a:r>
              <a:rPr lang="en-US" sz="2799" dirty="0"/>
              <a:t>What do we mean by:</a:t>
            </a:r>
          </a:p>
          <a:p>
            <a:pPr lvl="1"/>
            <a:r>
              <a:rPr lang="en-US" sz="1999" dirty="0"/>
              <a:t>Model Based Systems Engineering</a:t>
            </a:r>
          </a:p>
          <a:p>
            <a:pPr lvl="1"/>
            <a:r>
              <a:rPr lang="en-US" sz="1999" dirty="0"/>
              <a:t>Model Based Engineering</a:t>
            </a:r>
          </a:p>
          <a:p>
            <a:pPr lvl="1"/>
            <a:r>
              <a:rPr lang="en-US" sz="1999" dirty="0"/>
              <a:t>Model Based Development</a:t>
            </a:r>
          </a:p>
          <a:p>
            <a:pPr lvl="1"/>
            <a:r>
              <a:rPr lang="en-US" sz="1999" dirty="0"/>
              <a:t>Model Based Design</a:t>
            </a:r>
          </a:p>
          <a:p>
            <a:pPr lvl="1"/>
            <a:r>
              <a:rPr lang="en-US" sz="1999" dirty="0"/>
              <a:t>Model Centric Engineering</a:t>
            </a:r>
          </a:p>
          <a:p>
            <a:pPr lvl="1"/>
            <a:r>
              <a:rPr lang="en-US" sz="1999" dirty="0"/>
              <a:t>Model Based Methods</a:t>
            </a:r>
          </a:p>
          <a:p>
            <a:pPr lvl="1"/>
            <a:r>
              <a:rPr lang="en-US" sz="1999" dirty="0"/>
              <a:t>Digital Engineering</a:t>
            </a:r>
          </a:p>
          <a:p>
            <a:pPr lvl="1"/>
            <a:r>
              <a:rPr lang="en-US" sz="1999" dirty="0"/>
              <a:t>Digital Design</a:t>
            </a:r>
          </a:p>
          <a:p>
            <a:pPr lvl="1"/>
            <a:r>
              <a:rPr lang="en-US" sz="1999" dirty="0"/>
              <a:t>Digital Thread</a:t>
            </a:r>
          </a:p>
          <a:p>
            <a:pPr lvl="1"/>
            <a:r>
              <a:rPr lang="en-US" sz="1999" dirty="0"/>
              <a:t>Digital Twin</a:t>
            </a:r>
          </a:p>
          <a:p>
            <a:pPr lvl="1"/>
            <a:r>
              <a:rPr lang="en-US" sz="1999" dirty="0"/>
              <a:t>Digital Tapestry</a:t>
            </a:r>
          </a:p>
          <a:p>
            <a:pPr lvl="1"/>
            <a:r>
              <a:rPr lang="en-US" sz="1999" dirty="0"/>
              <a:t>Et al.</a:t>
            </a:r>
          </a:p>
          <a:p>
            <a:pPr lvl="1"/>
            <a:endParaRPr lang="en-US" sz="600" dirty="0"/>
          </a:p>
        </p:txBody>
      </p:sp>
      <p:pic>
        <p:nvPicPr>
          <p:cNvPr id="11" name="Picture 10" descr="&lt;strong&gt;Stick Figure&lt;/strong&gt; Clip Art">
            <a:extLst>
              <a:ext uri="{FF2B5EF4-FFF2-40B4-BE49-F238E27FC236}">
                <a16:creationId xmlns:a16="http://schemas.microsoft.com/office/drawing/2014/main" id="{FE44011D-E986-437B-96BB-4788B0A84E8D}"/>
              </a:ext>
            </a:extLst>
          </p:cNvPr>
          <p:cNvPicPr>
            <a:picLocks noChangeAspect="1"/>
          </p:cNvPicPr>
          <p:nvPr/>
        </p:nvPicPr>
        <p:blipFill>
          <a:blip r:embed="rId3"/>
          <a:stretch>
            <a:fillRect/>
          </a:stretch>
        </p:blipFill>
        <p:spPr>
          <a:xfrm>
            <a:off x="5199253" y="4712065"/>
            <a:ext cx="875844" cy="1428006"/>
          </a:xfrm>
          <a:prstGeom prst="rect">
            <a:avLst/>
          </a:prstGeom>
        </p:spPr>
      </p:pic>
      <p:grpSp>
        <p:nvGrpSpPr>
          <p:cNvPr id="12" name="Group 11">
            <a:extLst>
              <a:ext uri="{FF2B5EF4-FFF2-40B4-BE49-F238E27FC236}">
                <a16:creationId xmlns:a16="http://schemas.microsoft.com/office/drawing/2014/main" id="{0FEF24E1-39E1-421C-90DB-0BA21EA27ABA}"/>
              </a:ext>
            </a:extLst>
          </p:cNvPr>
          <p:cNvGrpSpPr/>
          <p:nvPr/>
        </p:nvGrpSpPr>
        <p:grpSpPr>
          <a:xfrm>
            <a:off x="6639492" y="4263164"/>
            <a:ext cx="4065054" cy="1985048"/>
            <a:chOff x="8849925" y="4950436"/>
            <a:chExt cx="2963809" cy="1447288"/>
          </a:xfrm>
        </p:grpSpPr>
        <p:pic>
          <p:nvPicPr>
            <p:cNvPr id="13" name="Picture 12">
              <a:extLst>
                <a:ext uri="{FF2B5EF4-FFF2-40B4-BE49-F238E27FC236}">
                  <a16:creationId xmlns:a16="http://schemas.microsoft.com/office/drawing/2014/main" id="{31DBA9C8-05FC-4A3E-A78B-68647629A2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56753" y="4950436"/>
              <a:ext cx="2956981" cy="1447288"/>
            </a:xfrm>
            <a:prstGeom prst="rect">
              <a:avLst/>
            </a:prstGeom>
          </p:spPr>
        </p:pic>
        <p:pic>
          <p:nvPicPr>
            <p:cNvPr id="14" name="Picture 13">
              <a:extLst>
                <a:ext uri="{FF2B5EF4-FFF2-40B4-BE49-F238E27FC236}">
                  <a16:creationId xmlns:a16="http://schemas.microsoft.com/office/drawing/2014/main" id="{B3BD6AB0-00B2-46BB-930C-40AEB92BD2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9705" y="5181600"/>
              <a:ext cx="1104733" cy="307747"/>
            </a:xfrm>
            <a:prstGeom prst="rect">
              <a:avLst/>
            </a:prstGeom>
          </p:spPr>
        </p:pic>
        <p:sp>
          <p:nvSpPr>
            <p:cNvPr id="15" name="TextBox 14">
              <a:extLst>
                <a:ext uri="{FF2B5EF4-FFF2-40B4-BE49-F238E27FC236}">
                  <a16:creationId xmlns:a16="http://schemas.microsoft.com/office/drawing/2014/main" id="{86476A12-7D3F-4C18-8CE2-6D9A9ED4C211}"/>
                </a:ext>
              </a:extLst>
            </p:cNvPr>
            <p:cNvSpPr txBox="1"/>
            <p:nvPr/>
          </p:nvSpPr>
          <p:spPr>
            <a:xfrm>
              <a:off x="8849925" y="5471795"/>
              <a:ext cx="2801846" cy="270324"/>
            </a:xfrm>
            <a:prstGeom prst="rect">
              <a:avLst/>
            </a:prstGeom>
            <a:noFill/>
          </p:spPr>
          <p:txBody>
            <a:bodyPr wrap="square" rtlCol="0">
              <a:spAutoFit/>
            </a:bodyPr>
            <a:lstStyle/>
            <a:p>
              <a:pPr defTabSz="685800"/>
              <a:r>
                <a:rPr lang="en-US" sz="1050" dirty="0">
                  <a:solidFill>
                    <a:prstClr val="black"/>
                  </a:solidFill>
                  <a:latin typeface="Calibri"/>
                </a:rPr>
                <a:t>Digital Transformation</a:t>
              </a:r>
            </a:p>
          </p:txBody>
        </p:sp>
      </p:grpSp>
      <p:pic>
        <p:nvPicPr>
          <p:cNvPr id="17" name="Picture 16">
            <a:extLst>
              <a:ext uri="{FF2B5EF4-FFF2-40B4-BE49-F238E27FC236}">
                <a16:creationId xmlns:a16="http://schemas.microsoft.com/office/drawing/2014/main" id="{D642BFF1-6DCD-42FB-8678-45806B1B432A}"/>
              </a:ext>
            </a:extLst>
          </p:cNvPr>
          <p:cNvPicPr>
            <a:picLocks noChangeAspect="1"/>
          </p:cNvPicPr>
          <p:nvPr/>
        </p:nvPicPr>
        <p:blipFill>
          <a:blip r:embed="rId6" cstate="email">
            <a:duotone>
              <a:srgbClr val="0071CE">
                <a:shade val="45000"/>
                <a:satMod val="135000"/>
              </a:srgbClr>
              <a:prstClr val="white"/>
            </a:duotone>
            <a:extLst>
              <a:ext uri="{28A0092B-C50C-407E-A947-70E740481C1C}">
                <a14:useLocalDpi xmlns:a14="http://schemas.microsoft.com/office/drawing/2010/main"/>
              </a:ext>
            </a:extLst>
          </a:blip>
          <a:stretch>
            <a:fillRect/>
          </a:stretch>
        </p:blipFill>
        <p:spPr>
          <a:xfrm>
            <a:off x="6030441" y="832683"/>
            <a:ext cx="5182124" cy="3605169"/>
          </a:xfrm>
          <a:prstGeom prst="rect">
            <a:avLst/>
          </a:prstGeom>
        </p:spPr>
      </p:pic>
      <p:sp>
        <p:nvSpPr>
          <p:cNvPr id="18" name="Title 17">
            <a:extLst>
              <a:ext uri="{FF2B5EF4-FFF2-40B4-BE49-F238E27FC236}">
                <a16:creationId xmlns:a16="http://schemas.microsoft.com/office/drawing/2014/main" id="{4ABC78E1-C05C-41C6-B78F-CD7EFB2DCEC3}"/>
              </a:ext>
            </a:extLst>
          </p:cNvPr>
          <p:cNvSpPr>
            <a:spLocks noGrp="1"/>
          </p:cNvSpPr>
          <p:nvPr>
            <p:ph type="title"/>
          </p:nvPr>
        </p:nvSpPr>
        <p:spPr/>
        <p:txBody>
          <a:bodyPr/>
          <a:lstStyle/>
          <a:p>
            <a:r>
              <a:rPr lang="en-US" dirty="0"/>
              <a:t>Model Based Discipline: What do we mean by</a:t>
            </a:r>
            <a:r>
              <a:rPr lang="en-US" baseline="0" dirty="0"/>
              <a:t> MBSE</a:t>
            </a:r>
            <a:endParaRPr lang="en-US" dirty="0"/>
          </a:p>
        </p:txBody>
      </p:sp>
      <p:sp>
        <p:nvSpPr>
          <p:cNvPr id="19" name="Date Placeholder 18">
            <a:extLst>
              <a:ext uri="{FF2B5EF4-FFF2-40B4-BE49-F238E27FC236}">
                <a16:creationId xmlns:a16="http://schemas.microsoft.com/office/drawing/2014/main" id="{D1D4E24E-F7A8-418C-90D6-85C5D59F8B7A}"/>
              </a:ext>
            </a:extLst>
          </p:cNvPr>
          <p:cNvSpPr>
            <a:spLocks noGrp="1"/>
          </p:cNvSpPr>
          <p:nvPr>
            <p:ph type="dt" sz="half" idx="2"/>
          </p:nvPr>
        </p:nvSpPr>
        <p:spPr/>
        <p:txBody>
          <a:bodyPr/>
          <a:lstStyle/>
          <a:p>
            <a:pPr>
              <a:defRPr/>
            </a:pPr>
            <a:fld id="{FFF2006C-D4F6-4AC1-9979-7FD7DAFAE79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20" name="Slide Number Placeholder 19">
            <a:extLst>
              <a:ext uri="{FF2B5EF4-FFF2-40B4-BE49-F238E27FC236}">
                <a16:creationId xmlns:a16="http://schemas.microsoft.com/office/drawing/2014/main" id="{5A47A6F3-6923-4597-91F5-84722F72CBCC}"/>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319971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4" y="5993065"/>
            <a:ext cx="12185653" cy="863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8" dirty="0"/>
          </a:p>
        </p:txBody>
      </p:sp>
      <p:sp>
        <p:nvSpPr>
          <p:cNvPr id="2" name="Title 1"/>
          <p:cNvSpPr>
            <a:spLocks noGrp="1"/>
          </p:cNvSpPr>
          <p:nvPr>
            <p:ph type="title"/>
          </p:nvPr>
        </p:nvSpPr>
        <p:spPr>
          <a:xfrm>
            <a:off x="3173" y="1113325"/>
            <a:ext cx="2437131" cy="1183764"/>
          </a:xfrm>
        </p:spPr>
        <p:txBody>
          <a:bodyPr anchor="t" anchorCtr="0">
            <a:normAutofit fontScale="90000"/>
          </a:bodyPr>
          <a:lstStyle/>
          <a:p>
            <a:pPr algn="l"/>
            <a:r>
              <a:rPr lang="en-US" sz="3098" dirty="0"/>
              <a:t>Transformation</a:t>
            </a:r>
            <a:br>
              <a:rPr lang="en-US" sz="3098" dirty="0"/>
            </a:br>
            <a:r>
              <a:rPr lang="en-US" sz="3098" dirty="0"/>
              <a:t>Strategy </a:t>
            </a:r>
            <a:br>
              <a:rPr lang="en-US" sz="3098" dirty="0"/>
            </a:br>
            <a:r>
              <a:rPr lang="en-US" sz="3098" dirty="0"/>
              <a:t>Overview</a:t>
            </a:r>
            <a:r>
              <a:rPr lang="en-US" sz="3198" dirty="0"/>
              <a:t/>
            </a:r>
            <a:br>
              <a:rPr lang="en-US" sz="3198" dirty="0"/>
            </a:br>
            <a:r>
              <a:rPr lang="en-US" sz="3198" dirty="0"/>
              <a:t/>
            </a:r>
            <a:br>
              <a:rPr lang="en-US" sz="3198" dirty="0"/>
            </a:br>
            <a:endParaRPr lang="en-US" sz="3198" dirty="0"/>
          </a:p>
        </p:txBody>
      </p:sp>
      <p:graphicFrame>
        <p:nvGraphicFramePr>
          <p:cNvPr id="10" name="Table 9"/>
          <p:cNvGraphicFramePr>
            <a:graphicFrameLocks noGrp="1"/>
          </p:cNvGraphicFramePr>
          <p:nvPr>
            <p:extLst/>
          </p:nvPr>
        </p:nvGraphicFramePr>
        <p:xfrm>
          <a:off x="2541851" y="11201"/>
          <a:ext cx="9646974" cy="6845016"/>
        </p:xfrm>
        <a:graphic>
          <a:graphicData uri="http://schemas.openxmlformats.org/drawingml/2006/table">
            <a:tbl>
              <a:tblPr/>
              <a:tblGrid>
                <a:gridCol w="1361148">
                  <a:extLst>
                    <a:ext uri="{9D8B030D-6E8A-4147-A177-3AD203B41FA5}">
                      <a16:colId xmlns:a16="http://schemas.microsoft.com/office/drawing/2014/main" val="20000"/>
                    </a:ext>
                  </a:extLst>
                </a:gridCol>
                <a:gridCol w="2761942">
                  <a:extLst>
                    <a:ext uri="{9D8B030D-6E8A-4147-A177-3AD203B41FA5}">
                      <a16:colId xmlns:a16="http://schemas.microsoft.com/office/drawing/2014/main" val="20001"/>
                    </a:ext>
                  </a:extLst>
                </a:gridCol>
                <a:gridCol w="2761942">
                  <a:extLst>
                    <a:ext uri="{9D8B030D-6E8A-4147-A177-3AD203B41FA5}">
                      <a16:colId xmlns:a16="http://schemas.microsoft.com/office/drawing/2014/main" val="20002"/>
                    </a:ext>
                  </a:extLst>
                </a:gridCol>
                <a:gridCol w="2761942">
                  <a:extLst>
                    <a:ext uri="{9D8B030D-6E8A-4147-A177-3AD203B41FA5}">
                      <a16:colId xmlns:a16="http://schemas.microsoft.com/office/drawing/2014/main" val="20003"/>
                    </a:ext>
                  </a:extLst>
                </a:gridCol>
              </a:tblGrid>
              <a:tr h="369864">
                <a:tc>
                  <a:txBody>
                    <a:bodyPr/>
                    <a:lstStyle/>
                    <a:p>
                      <a:pPr algn="ctr" fontAlgn="ctr"/>
                      <a:r>
                        <a:rPr lang="en-US" sz="1900" b="1" i="1" u="none" strike="noStrike" dirty="0">
                          <a:solidFill>
                            <a:srgbClr val="FFFFFF"/>
                          </a:solidFill>
                          <a:effectLst/>
                          <a:latin typeface="Calibri" panose="020F0502020204030204" pitchFamily="34" charset="0"/>
                        </a:rPr>
                        <a:t>Vision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gridSpan="3">
                  <a:txBody>
                    <a:bodyPr/>
                    <a:lstStyle/>
                    <a:p>
                      <a:pPr algn="ctr" fontAlgn="ctr"/>
                      <a:r>
                        <a:rPr lang="en-US" sz="2400" b="1" i="0" u="none" strike="noStrike" dirty="0">
                          <a:solidFill>
                            <a:srgbClr val="FFFFFF"/>
                          </a:solidFill>
                          <a:effectLst/>
                          <a:latin typeface="Calibri" panose="020F0502020204030204" pitchFamily="34" charset="0"/>
                        </a:rPr>
                        <a:t>Systems Engineering is acknowledged as a model based discipline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533">
                <a:tc>
                  <a:txBody>
                    <a:bodyPr/>
                    <a:lstStyle/>
                    <a:p>
                      <a:pPr algn="ctr" fontAlgn="ctr"/>
                      <a:r>
                        <a:rPr lang="en-US" sz="1500" b="1" i="1" u="none" strike="noStrike" dirty="0">
                          <a:solidFill>
                            <a:srgbClr val="000000"/>
                          </a:solidFill>
                          <a:effectLst/>
                          <a:latin typeface="Calibri" panose="020F0502020204030204" pitchFamily="34" charset="0"/>
                        </a:rPr>
                        <a:t>Mission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gridSpan="3">
                  <a:txBody>
                    <a:bodyPr/>
                    <a:lstStyle/>
                    <a:p>
                      <a:pPr algn="ctr" fontAlgn="ctr"/>
                      <a:r>
                        <a:rPr lang="en-US" sz="1600" b="1" i="0" u="none" strike="noStrike" dirty="0">
                          <a:solidFill>
                            <a:srgbClr val="000000"/>
                          </a:solidFill>
                          <a:effectLst/>
                          <a:latin typeface="Calibri" panose="020F0502020204030204" pitchFamily="34" charset="0"/>
                        </a:rPr>
                        <a:t>INCOSE accelerates the transformation of systems engineering to a model-based discipline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3094">
                <a:tc>
                  <a:txBody>
                    <a:bodyPr/>
                    <a:lstStyle/>
                    <a:p>
                      <a:pPr algn="ctr" fontAlgn="ctr"/>
                      <a:r>
                        <a:rPr lang="en-US" sz="1300" b="1" i="1" u="none" strike="noStrike" dirty="0">
                          <a:solidFill>
                            <a:srgbClr val="000000"/>
                          </a:solidFill>
                          <a:effectLst/>
                          <a:latin typeface="Calibri" panose="020F0502020204030204" pitchFamily="34" charset="0"/>
                        </a:rPr>
                        <a:t>Mission Area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2"/>
                  </a:ext>
                </a:extLst>
              </a:tr>
              <a:tr h="203094">
                <a:tc>
                  <a:txBody>
                    <a:bodyPr/>
                    <a:lstStyle/>
                    <a:p>
                      <a:pPr algn="ctr" fontAlgn="ctr"/>
                      <a:r>
                        <a:rPr lang="en-US" sz="1300" b="1" i="1" u="none" strike="noStrike" dirty="0">
                          <a:solidFill>
                            <a:srgbClr val="000000"/>
                          </a:solidFill>
                          <a:effectLst/>
                          <a:latin typeface="Calibri" panose="020F0502020204030204" pitchFamily="34" charset="0"/>
                        </a:rPr>
                        <a:t>Mission Area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Infuse INCOSE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Engage Stakeholders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Advance Practice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3"/>
                  </a:ext>
                </a:extLst>
              </a:tr>
              <a:tr h="203094">
                <a:tc>
                  <a:txBody>
                    <a:bodyPr/>
                    <a:lstStyle/>
                    <a:p>
                      <a:pPr algn="ctr" fontAlgn="ctr"/>
                      <a:r>
                        <a:rPr lang="en-US" sz="1300" b="1" i="1" u="none" strike="noStrike" dirty="0">
                          <a:solidFill>
                            <a:srgbClr val="000000"/>
                          </a:solidFill>
                          <a:effectLst/>
                          <a:latin typeface="Calibri" panose="020F0502020204030204" pitchFamily="34" charset="0"/>
                        </a:rPr>
                        <a:t>Mission Area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What can INCOSE 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What is practiced and needed?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300" b="1" i="0" u="none" strike="noStrike" dirty="0">
                          <a:solidFill>
                            <a:srgbClr val="000000"/>
                          </a:solidFill>
                          <a:effectLst/>
                          <a:latin typeface="Calibri" panose="020F0502020204030204" pitchFamily="34" charset="0"/>
                        </a:rPr>
                        <a:t>What is 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4"/>
                  </a:ext>
                </a:extLst>
              </a:tr>
              <a:tr h="812377">
                <a:tc>
                  <a:txBody>
                    <a:bodyPr/>
                    <a:lstStyle/>
                    <a:p>
                      <a:pPr algn="ctr" fontAlgn="ctr"/>
                      <a:r>
                        <a:rPr lang="en-US" sz="1300" b="1" i="1" u="none" strike="noStrike" dirty="0">
                          <a:solidFill>
                            <a:srgbClr val="000000"/>
                          </a:solidFill>
                          <a:effectLst/>
                          <a:latin typeface="Calibri" panose="020F0502020204030204" pitchFamily="34" charset="0"/>
                        </a:rPr>
                        <a:t>Goals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300" b="0" i="0" u="none" strike="noStrike" dirty="0">
                          <a:solidFill>
                            <a:srgbClr val="000000"/>
                          </a:solidFill>
                          <a:effectLst/>
                          <a:latin typeface="Calibri" panose="020F0502020204030204" pitchFamily="34" charset="0"/>
                        </a:rPr>
                        <a:t>Infuse model based methods throughout INCOSE products, activities and WGs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300" b="0" i="0" u="none" strike="noStrike" dirty="0">
                          <a:solidFill>
                            <a:srgbClr val="000000"/>
                          </a:solidFill>
                          <a:effectLst/>
                          <a:latin typeface="Calibri" panose="020F0502020204030204" pitchFamily="34" charset="0"/>
                        </a:rPr>
                        <a:t>Engage stakeholders to assess the current state of practice, determine needs and values of model based methods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300" b="0" i="0" u="none" strike="noStrike" dirty="0">
                          <a:solidFill>
                            <a:srgbClr val="000000"/>
                          </a:solidFill>
                          <a:effectLst/>
                          <a:latin typeface="Calibri" panose="020F0502020204030204" pitchFamily="34" charset="0"/>
                        </a:rPr>
                        <a:t>Advance stakeholder community model based application and advance model based methods.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0005"/>
                  </a:ext>
                </a:extLst>
              </a:tr>
              <a:tr h="1187465">
                <a:tc>
                  <a:txBody>
                    <a:bodyPr/>
                    <a:lstStyle/>
                    <a:p>
                      <a:pPr algn="ctr" fontAlgn="ctr"/>
                      <a:r>
                        <a:rPr lang="en-US" sz="1300" b="1" i="1" u="none" strike="noStrike" dirty="0">
                          <a:solidFill>
                            <a:srgbClr val="000000"/>
                          </a:solidFill>
                          <a:effectLst/>
                          <a:latin typeface="Calibri" panose="020F0502020204030204" pitchFamily="34" charset="0"/>
                        </a:rPr>
                        <a:t>Objective 1</a:t>
                      </a:r>
                      <a:br>
                        <a:rPr lang="en-US" sz="1300" b="1" i="1" u="none" strike="noStrike" dirty="0">
                          <a:solidFill>
                            <a:srgbClr val="000000"/>
                          </a:solidFill>
                          <a:effectLst/>
                          <a:latin typeface="Calibri" panose="020F0502020204030204" pitchFamily="34" charset="0"/>
                        </a:rPr>
                      </a:br>
                      <a:r>
                        <a:rPr lang="en-US" sz="1300" b="1" i="1" u="none" strike="noStrike" dirty="0">
                          <a:solidFill>
                            <a:srgbClr val="000000"/>
                          </a:solidFill>
                          <a:effectLst/>
                          <a:latin typeface="Calibri" panose="020F0502020204030204" pitchFamily="34" charset="0"/>
                        </a:rPr>
                        <a:t>Foundations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Inclusion of model based content in INCOSE existing/new products (Vision, Handbook, SEBoK, Certification, Competency Model,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Define scope of model based systems engineering with MBE practice and broader modeling needs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Advance foundational art and science of modeling from and best practices across academia, industry/gov. and non profit.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187465">
                <a:tc>
                  <a:txBody>
                    <a:bodyPr/>
                    <a:lstStyle/>
                    <a:p>
                      <a:pPr algn="ctr" fontAlgn="ctr"/>
                      <a:r>
                        <a:rPr lang="en-US" sz="1300" b="1" i="1" u="none" strike="noStrike" dirty="0">
                          <a:solidFill>
                            <a:srgbClr val="000000"/>
                          </a:solidFill>
                          <a:effectLst/>
                          <a:latin typeface="Calibri" panose="020F0502020204030204" pitchFamily="34" charset="0"/>
                        </a:rPr>
                        <a:t>Objective 2</a:t>
                      </a:r>
                      <a:br>
                        <a:rPr lang="en-US" sz="1300" b="1" i="1" u="none" strike="noStrike" dirty="0">
                          <a:solidFill>
                            <a:srgbClr val="000000"/>
                          </a:solidFill>
                          <a:effectLst/>
                          <a:latin typeface="Calibri" panose="020F0502020204030204" pitchFamily="34" charset="0"/>
                        </a:rPr>
                      </a:br>
                      <a:r>
                        <a:rPr lang="en-US" sz="1300" b="1" i="1" u="none" strike="noStrike" dirty="0">
                          <a:solidFill>
                            <a:srgbClr val="000000"/>
                          </a:solidFill>
                          <a:effectLst/>
                          <a:latin typeface="Calibri" panose="020F0502020204030204" pitchFamily="34" charset="0"/>
                        </a:rPr>
                        <a:t>Expand Reach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Expand reach within INCOSE of MBSE Workshop; highlight and infuse tech ops activities with more model based content (products, WGs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Identify, categorize and engage stakeholders and characterize their current practices, enablers and obstacles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Increase awareness of and about stakeholders outside SE discipline of what is possible with model based methods across domains and disciplines (tech/mgmt)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187465">
                <a:tc>
                  <a:txBody>
                    <a:bodyPr/>
                    <a:lstStyle/>
                    <a:p>
                      <a:pPr algn="ctr" fontAlgn="ctr"/>
                      <a:r>
                        <a:rPr lang="en-US" sz="1300" b="1" i="1" u="none" strike="noStrike" dirty="0">
                          <a:solidFill>
                            <a:srgbClr val="000000"/>
                          </a:solidFill>
                          <a:effectLst/>
                          <a:latin typeface="Calibri" panose="020F0502020204030204" pitchFamily="34" charset="0"/>
                        </a:rPr>
                        <a:t>Objective 3</a:t>
                      </a:r>
                      <a:br>
                        <a:rPr lang="en-US" sz="1300" b="1" i="1" u="none" strike="noStrike" dirty="0">
                          <a:solidFill>
                            <a:srgbClr val="000000"/>
                          </a:solidFill>
                          <a:effectLst/>
                          <a:latin typeface="Calibri" panose="020F0502020204030204" pitchFamily="34" charset="0"/>
                        </a:rPr>
                      </a:br>
                      <a:r>
                        <a:rPr lang="en-US" sz="1300" b="1" i="1" u="none" strike="noStrike" dirty="0">
                          <a:solidFill>
                            <a:srgbClr val="000000"/>
                          </a:solidFill>
                          <a:effectLst/>
                          <a:latin typeface="Calibri" panose="020F0502020204030204" pitchFamily="34" charset="0"/>
                        </a:rPr>
                        <a:t>Collaborate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Outreach: Leverage MOUs to infuse model based content into PMI, INFORMS, NAFEMS, BIM, ASME and others, sponsoring PhD Students, standardization bodies,  ABET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Build a community of Stakeholder Representatives to infuse model based advances into organizations practicing systems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Initiate, identify and integrate research to advance systems engineering as a model based discipline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218565">
                <a:tc>
                  <a:txBody>
                    <a:bodyPr/>
                    <a:lstStyle/>
                    <a:p>
                      <a:pPr algn="ctr" fontAlgn="ctr"/>
                      <a:r>
                        <a:rPr lang="en-US" sz="1300" b="1" i="1" u="none" strike="noStrike" dirty="0">
                          <a:solidFill>
                            <a:srgbClr val="000000"/>
                          </a:solidFill>
                          <a:effectLst/>
                          <a:latin typeface="Calibri" panose="020F0502020204030204" pitchFamily="34" charset="0"/>
                        </a:rPr>
                        <a:t>Objective 4</a:t>
                      </a:r>
                      <a:br>
                        <a:rPr lang="en-US" sz="1300" b="1" i="1" u="none" strike="noStrike" dirty="0">
                          <a:solidFill>
                            <a:srgbClr val="000000"/>
                          </a:solidFill>
                          <a:effectLst/>
                          <a:latin typeface="Calibri" panose="020F0502020204030204" pitchFamily="34" charset="0"/>
                        </a:rPr>
                      </a:br>
                      <a:r>
                        <a:rPr lang="en-US" sz="1300" b="1" i="1" u="none" strike="noStrike" dirty="0">
                          <a:solidFill>
                            <a:srgbClr val="000000"/>
                          </a:solidFill>
                          <a:effectLst/>
                          <a:latin typeface="Calibri" panose="020F0502020204030204" pitchFamily="34" charset="0"/>
                        </a:rPr>
                        <a:t>Assessment/ Roadmap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Assess INCOSE's efforts (WG, Objectives, Initiatives etc.) for inclusion of model</a:t>
                      </a:r>
                      <a:r>
                        <a:rPr lang="en-US" sz="1300" b="0" i="0" u="none" strike="noStrike" baseline="0" dirty="0">
                          <a:solidFill>
                            <a:srgbClr val="000000"/>
                          </a:solidFill>
                          <a:effectLst/>
                          <a:latin typeface="Calibri" panose="020F0502020204030204" pitchFamily="34" charset="0"/>
                        </a:rPr>
                        <a:t> based methods</a:t>
                      </a:r>
                      <a:r>
                        <a:rPr lang="en-US" sz="1300" b="0" i="0" u="none" strike="noStrike" dirty="0">
                          <a:solidFill>
                            <a:srgbClr val="000000"/>
                          </a:solidFill>
                          <a:effectLst/>
                          <a:latin typeface="Calibri" panose="020F0502020204030204" pitchFamily="34" charset="0"/>
                        </a:rPr>
                        <a:t>  across the Systems Modeling Assessment/Roadmap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Engage stakeholder community with Systems Modeling Assessment/ Roadmap to better understand the state of the practice of MBSE.  Push and pull content from stakeholders (change agents and the "to be convinced")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300" b="0" i="0" u="none" strike="noStrike" dirty="0">
                          <a:solidFill>
                            <a:srgbClr val="000000"/>
                          </a:solidFill>
                          <a:effectLst/>
                          <a:latin typeface="Calibri" panose="020F0502020204030204" pitchFamily="34" charset="0"/>
                        </a:rPr>
                        <a:t>Provide baseline assessment framework, Systems Modeling Roadmap, to create a concrete measure of current state of the art of what's possible/what's the potential.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bl>
          </a:graphicData>
        </a:graphic>
      </p:graphicFrame>
      <p:sp>
        <p:nvSpPr>
          <p:cNvPr id="11" name="TextBox 10"/>
          <p:cNvSpPr txBox="1"/>
          <p:nvPr/>
        </p:nvSpPr>
        <p:spPr>
          <a:xfrm>
            <a:off x="104720" y="2887717"/>
            <a:ext cx="2437131" cy="1732586"/>
          </a:xfrm>
          <a:prstGeom prst="rect">
            <a:avLst/>
          </a:prstGeom>
          <a:noFill/>
        </p:spPr>
        <p:txBody>
          <a:bodyPr wrap="square" rtlCol="0">
            <a:spAutoFit/>
          </a:bodyPr>
          <a:lstStyle/>
          <a:p>
            <a:pPr marL="302525" indent="-154436">
              <a:buFont typeface="Arial" panose="020B0604020202020204" pitchFamily="34" charset="0"/>
              <a:buChar char="•"/>
            </a:pPr>
            <a:r>
              <a:rPr lang="en-US" sz="2132" dirty="0"/>
              <a:t>Vision</a:t>
            </a:r>
          </a:p>
          <a:p>
            <a:pPr marL="302525" indent="-154436">
              <a:buFont typeface="Arial" panose="020B0604020202020204" pitchFamily="34" charset="0"/>
              <a:buChar char="•"/>
            </a:pPr>
            <a:r>
              <a:rPr lang="en-US" sz="2132" dirty="0"/>
              <a:t>Mission</a:t>
            </a:r>
          </a:p>
          <a:p>
            <a:pPr marL="302525" indent="-154436">
              <a:buFont typeface="Arial" panose="020B0604020202020204" pitchFamily="34" charset="0"/>
              <a:buChar char="•"/>
            </a:pPr>
            <a:r>
              <a:rPr lang="en-US" sz="2132" dirty="0"/>
              <a:t>Mission Areas</a:t>
            </a:r>
          </a:p>
          <a:p>
            <a:pPr marL="302525" indent="-154436">
              <a:buFont typeface="Arial" panose="020B0604020202020204" pitchFamily="34" charset="0"/>
              <a:buChar char="•"/>
            </a:pPr>
            <a:r>
              <a:rPr lang="en-US" sz="2132" dirty="0"/>
              <a:t>Goals</a:t>
            </a:r>
          </a:p>
          <a:p>
            <a:pPr marL="302525" indent="-154436">
              <a:buFont typeface="Arial" panose="020B0604020202020204" pitchFamily="34" charset="0"/>
              <a:buChar char="•"/>
            </a:pPr>
            <a:r>
              <a:rPr lang="en-US" sz="2132" dirty="0"/>
              <a:t>Objectives</a:t>
            </a:r>
          </a:p>
        </p:txBody>
      </p:sp>
      <p:sp>
        <p:nvSpPr>
          <p:cNvPr id="8" name="Date Placeholder 3"/>
          <p:cNvSpPr>
            <a:spLocks noGrp="1"/>
          </p:cNvSpPr>
          <p:nvPr>
            <p:ph type="dt" sz="half" idx="10"/>
          </p:nvPr>
        </p:nvSpPr>
        <p:spPr>
          <a:xfrm>
            <a:off x="1" y="6486023"/>
            <a:ext cx="1929532" cy="364935"/>
          </a:xfrm>
        </p:spPr>
        <p:txBody>
          <a:bodyPr/>
          <a:lstStyle/>
          <a:p>
            <a:pPr>
              <a:defRPr/>
            </a:pPr>
            <a:fld id="{8532601C-2900-4EA8-A09B-46F26122265B}" type="datetime3">
              <a:rPr lang="en-US" sz="1399" smtClean="0">
                <a:solidFill>
                  <a:prstClr val="black">
                    <a:lumMod val="50000"/>
                    <a:lumOff val="50000"/>
                  </a:prstClr>
                </a:solidFill>
              </a:rPr>
              <a:t>13 April 2018</a:t>
            </a:fld>
            <a:endParaRPr lang="en-US" sz="1399" dirty="0">
              <a:solidFill>
                <a:prstClr val="black">
                  <a:lumMod val="50000"/>
                  <a:lumOff val="50000"/>
                </a:prstClr>
              </a:solidFill>
            </a:endParaRPr>
          </a:p>
        </p:txBody>
      </p:sp>
      <p:sp>
        <p:nvSpPr>
          <p:cNvPr id="3" name="Slide Number Placeholder 2">
            <a:extLst>
              <a:ext uri="{FF2B5EF4-FFF2-40B4-BE49-F238E27FC236}">
                <a16:creationId xmlns:a16="http://schemas.microsoft.com/office/drawing/2014/main" id="{71F278A1-D4AE-4A22-A543-818A013F32EA}"/>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261809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a:off x="3540673" y="388522"/>
            <a:ext cx="7466171" cy="5929773"/>
            <a:chOff x="710718" y="358688"/>
            <a:chExt cx="7470059" cy="5932859"/>
          </a:xfrm>
        </p:grpSpPr>
        <p:sp>
          <p:nvSpPr>
            <p:cNvPr id="134" name="Freeform 133"/>
            <p:cNvSpPr/>
            <p:nvPr/>
          </p:nvSpPr>
          <p:spPr>
            <a:xfrm>
              <a:off x="5346279" y="3844581"/>
              <a:ext cx="2025316" cy="68027"/>
            </a:xfrm>
            <a:custGeom>
              <a:avLst/>
              <a:gdLst>
                <a:gd name="connsiteX0" fmla="*/ 0 w 2025316"/>
                <a:gd name="connsiteY0" fmla="*/ 68027 h 68027"/>
                <a:gd name="connsiteX1" fmla="*/ 376989 w 2025316"/>
                <a:gd name="connsiteY1" fmla="*/ 43964 h 68027"/>
                <a:gd name="connsiteX2" fmla="*/ 1211179 w 2025316"/>
                <a:gd name="connsiteY2" fmla="*/ 3859 h 68027"/>
                <a:gd name="connsiteX3" fmla="*/ 2025316 w 2025316"/>
                <a:gd name="connsiteY3" fmla="*/ 3859 h 68027"/>
              </a:gdLst>
              <a:ahLst/>
              <a:cxnLst>
                <a:cxn ang="0">
                  <a:pos x="connsiteX0" y="connsiteY0"/>
                </a:cxn>
                <a:cxn ang="0">
                  <a:pos x="connsiteX1" y="connsiteY1"/>
                </a:cxn>
                <a:cxn ang="0">
                  <a:pos x="connsiteX2" y="connsiteY2"/>
                </a:cxn>
                <a:cxn ang="0">
                  <a:pos x="connsiteX3" y="connsiteY3"/>
                </a:cxn>
              </a:cxnLst>
              <a:rect l="l" t="t" r="r" b="b"/>
              <a:pathLst>
                <a:path w="2025316" h="68027">
                  <a:moveTo>
                    <a:pt x="0" y="68027"/>
                  </a:moveTo>
                  <a:lnTo>
                    <a:pt x="376989" y="43964"/>
                  </a:lnTo>
                  <a:cubicBezTo>
                    <a:pt x="578852" y="33269"/>
                    <a:pt x="936458" y="10543"/>
                    <a:pt x="1211179" y="3859"/>
                  </a:cubicBezTo>
                  <a:cubicBezTo>
                    <a:pt x="1485900" y="-2825"/>
                    <a:pt x="1755608" y="517"/>
                    <a:pt x="2025316" y="3859"/>
                  </a:cubicBezTo>
                </a:path>
              </a:pathLst>
            </a:custGeom>
            <a:noFill/>
            <a:ln w="25400" cap="flat" cmpd="sng" algn="ctr">
              <a:solidFill>
                <a:srgbClr val="E7E6E6">
                  <a:lumMod val="75000"/>
                </a:srgbClr>
              </a:solidFill>
              <a:prstDash val="lgDash"/>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cxnSp>
          <p:nvCxnSpPr>
            <p:cNvPr id="135" name="Straight Connector 134"/>
            <p:cNvCxnSpPr/>
            <p:nvPr/>
          </p:nvCxnSpPr>
          <p:spPr>
            <a:xfrm>
              <a:off x="1311251" y="1132672"/>
              <a:ext cx="0" cy="4487476"/>
            </a:xfrm>
            <a:prstGeom prst="line">
              <a:avLst/>
            </a:prstGeom>
            <a:noFill/>
            <a:ln w="38100" cap="flat" cmpd="sng" algn="ctr">
              <a:solidFill>
                <a:sysClr val="windowText" lastClr="000000"/>
              </a:solidFill>
              <a:prstDash val="solid"/>
              <a:miter lim="800000"/>
              <a:headEnd type="triangle" w="lg" len="lg"/>
              <a:tailEnd type="triangle"/>
            </a:ln>
            <a:effectLst/>
          </p:spPr>
        </p:cxnSp>
        <p:cxnSp>
          <p:nvCxnSpPr>
            <p:cNvPr id="136" name="Straight Connector 135"/>
            <p:cNvCxnSpPr/>
            <p:nvPr/>
          </p:nvCxnSpPr>
          <p:spPr>
            <a:xfrm>
              <a:off x="1257463" y="5581728"/>
              <a:ext cx="6923314" cy="0"/>
            </a:xfrm>
            <a:prstGeom prst="line">
              <a:avLst/>
            </a:prstGeom>
            <a:noFill/>
            <a:ln w="38100" cap="flat" cmpd="sng" algn="ctr">
              <a:solidFill>
                <a:sysClr val="windowText" lastClr="000000"/>
              </a:solidFill>
              <a:prstDash val="solid"/>
              <a:miter lim="800000"/>
              <a:headEnd type="none" w="lg" len="lg"/>
              <a:tailEnd type="triangle" w="lg" len="lg"/>
            </a:ln>
            <a:effectLst/>
          </p:spPr>
        </p:cxnSp>
        <p:sp>
          <p:nvSpPr>
            <p:cNvPr id="137" name="Rectangle 136"/>
            <p:cNvSpPr/>
            <p:nvPr/>
          </p:nvSpPr>
          <p:spPr>
            <a:xfrm>
              <a:off x="1511036" y="1845170"/>
              <a:ext cx="1567543" cy="622406"/>
            </a:xfrm>
            <a:prstGeom prst="rect">
              <a:avLst/>
            </a:prstGeom>
            <a:solidFill>
              <a:srgbClr val="A5A5A5"/>
            </a:solidFill>
            <a:ln w="12700" cap="flat" cmpd="sng" algn="ctr">
              <a:solidFill>
                <a:srgbClr val="A5A5A5">
                  <a:shade val="50000"/>
                </a:srgb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r>
                <a:rPr lang="en-US" sz="1399" b="1" kern="0" dirty="0">
                  <a:solidFill>
                    <a:prstClr val="white"/>
                  </a:solidFill>
                  <a:latin typeface="Calibri" panose="020F0502020204030204"/>
                </a:rPr>
                <a:t>Infuse </a:t>
              </a:r>
            </a:p>
            <a:p>
              <a:pPr algn="ctr" defTabSz="913920">
                <a:defRPr/>
              </a:pPr>
              <a:r>
                <a:rPr lang="en-US" sz="1399" b="1" kern="0" dirty="0">
                  <a:solidFill>
                    <a:prstClr val="white"/>
                  </a:solidFill>
                  <a:latin typeface="Calibri" panose="020F0502020204030204"/>
                </a:rPr>
                <a:t>INCOSE</a:t>
              </a:r>
            </a:p>
          </p:txBody>
        </p:sp>
        <p:sp>
          <p:nvSpPr>
            <p:cNvPr id="138" name="Rectangle 137"/>
            <p:cNvSpPr/>
            <p:nvPr/>
          </p:nvSpPr>
          <p:spPr>
            <a:xfrm>
              <a:off x="3591487" y="1845170"/>
              <a:ext cx="1567543" cy="622406"/>
            </a:xfrm>
            <a:prstGeom prst="rect">
              <a:avLst/>
            </a:prstGeom>
            <a:solidFill>
              <a:srgbClr val="A5A5A5"/>
            </a:solidFill>
            <a:ln w="12700" cap="flat" cmpd="sng" algn="ctr">
              <a:solidFill>
                <a:srgbClr val="A5A5A5">
                  <a:shade val="50000"/>
                </a:srgb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r>
                <a:rPr lang="en-US" sz="1399" b="1" kern="0" dirty="0">
                  <a:solidFill>
                    <a:prstClr val="white"/>
                  </a:solidFill>
                  <a:latin typeface="Calibri" panose="020F0502020204030204"/>
                </a:rPr>
                <a:t>Engage Stakeholders</a:t>
              </a:r>
            </a:p>
          </p:txBody>
        </p:sp>
        <p:sp>
          <p:nvSpPr>
            <p:cNvPr id="139" name="Rectangle 138"/>
            <p:cNvSpPr/>
            <p:nvPr/>
          </p:nvSpPr>
          <p:spPr>
            <a:xfrm>
              <a:off x="5671938" y="1845170"/>
              <a:ext cx="1567543" cy="622406"/>
            </a:xfrm>
            <a:prstGeom prst="rect">
              <a:avLst/>
            </a:prstGeom>
            <a:solidFill>
              <a:srgbClr val="A5A5A5"/>
            </a:solidFill>
            <a:ln w="12700" cap="flat" cmpd="sng" algn="ctr">
              <a:solidFill>
                <a:srgbClr val="A5A5A5">
                  <a:shade val="50000"/>
                </a:srgb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r>
                <a:rPr lang="en-US" sz="1399" b="1" kern="0" dirty="0">
                  <a:solidFill>
                    <a:prstClr val="white"/>
                  </a:solidFill>
                  <a:latin typeface="Calibri" panose="020F0502020204030204"/>
                </a:rPr>
                <a:t>Advance </a:t>
              </a:r>
            </a:p>
            <a:p>
              <a:pPr algn="ctr" defTabSz="913920">
                <a:defRPr/>
              </a:pPr>
              <a:r>
                <a:rPr lang="en-US" sz="1399" b="1" kern="0" dirty="0">
                  <a:solidFill>
                    <a:prstClr val="white"/>
                  </a:solidFill>
                  <a:latin typeface="Calibri" panose="020F0502020204030204"/>
                </a:rPr>
                <a:t>Practice</a:t>
              </a:r>
            </a:p>
          </p:txBody>
        </p:sp>
        <p:sp>
          <p:nvSpPr>
            <p:cNvPr id="140" name="Oval 139"/>
            <p:cNvSpPr/>
            <p:nvPr/>
          </p:nvSpPr>
          <p:spPr>
            <a:xfrm>
              <a:off x="3207508" y="358688"/>
              <a:ext cx="2333295" cy="806824"/>
            </a:xfrm>
            <a:prstGeom prst="ellipse">
              <a:avLst/>
            </a:prstGeom>
            <a:gradFill rotWithShape="1">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tx2"/>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r>
                <a:rPr lang="en-US" sz="1399" b="1" kern="0" dirty="0">
                  <a:solidFill>
                    <a:prstClr val="black"/>
                  </a:solidFill>
                  <a:latin typeface="Calibri" panose="020F0502020204030204"/>
                </a:rPr>
                <a:t>Systems Engineering Transformation</a:t>
              </a:r>
            </a:p>
          </p:txBody>
        </p:sp>
        <p:cxnSp>
          <p:nvCxnSpPr>
            <p:cNvPr id="141" name="Straight Connector 140"/>
            <p:cNvCxnSpPr/>
            <p:nvPr/>
          </p:nvCxnSpPr>
          <p:spPr>
            <a:xfrm>
              <a:off x="3335033" y="2323697"/>
              <a:ext cx="0" cy="3258031"/>
            </a:xfrm>
            <a:prstGeom prst="line">
              <a:avLst/>
            </a:prstGeom>
            <a:noFill/>
            <a:ln w="19050" cap="flat" cmpd="sng" algn="ctr">
              <a:solidFill>
                <a:sysClr val="windowText" lastClr="000000"/>
              </a:solidFill>
              <a:prstDash val="dash"/>
              <a:miter lim="800000"/>
            </a:ln>
            <a:effectLst/>
          </p:spPr>
        </p:cxnSp>
        <p:cxnSp>
          <p:nvCxnSpPr>
            <p:cNvPr id="142" name="Straight Connector 141"/>
            <p:cNvCxnSpPr/>
            <p:nvPr/>
          </p:nvCxnSpPr>
          <p:spPr>
            <a:xfrm>
              <a:off x="5415484" y="2323696"/>
              <a:ext cx="0" cy="3258031"/>
            </a:xfrm>
            <a:prstGeom prst="line">
              <a:avLst/>
            </a:prstGeom>
            <a:noFill/>
            <a:ln w="19050" cap="flat" cmpd="sng" algn="ctr">
              <a:solidFill>
                <a:sysClr val="windowText" lastClr="000000"/>
              </a:solidFill>
              <a:prstDash val="dash"/>
              <a:miter lim="800000"/>
            </a:ln>
            <a:effectLst/>
          </p:spPr>
        </p:cxnSp>
        <p:cxnSp>
          <p:nvCxnSpPr>
            <p:cNvPr id="143" name="Straight Connector 142"/>
            <p:cNvCxnSpPr/>
            <p:nvPr/>
          </p:nvCxnSpPr>
          <p:spPr>
            <a:xfrm>
              <a:off x="2484806" y="5490358"/>
              <a:ext cx="0" cy="198010"/>
            </a:xfrm>
            <a:prstGeom prst="line">
              <a:avLst/>
            </a:prstGeom>
            <a:noFill/>
            <a:ln w="25400" cap="flat" cmpd="sng" algn="ctr">
              <a:solidFill>
                <a:sysClr val="windowText" lastClr="000000"/>
              </a:solidFill>
              <a:prstDash val="solid"/>
              <a:miter lim="800000"/>
            </a:ln>
            <a:effectLst/>
          </p:spPr>
        </p:cxnSp>
        <p:cxnSp>
          <p:nvCxnSpPr>
            <p:cNvPr id="144" name="Straight Connector 143"/>
            <p:cNvCxnSpPr/>
            <p:nvPr/>
          </p:nvCxnSpPr>
          <p:spPr>
            <a:xfrm>
              <a:off x="3691229" y="5490358"/>
              <a:ext cx="0" cy="198010"/>
            </a:xfrm>
            <a:prstGeom prst="line">
              <a:avLst/>
            </a:prstGeom>
            <a:noFill/>
            <a:ln w="25400" cap="flat" cmpd="sng" algn="ctr">
              <a:solidFill>
                <a:sysClr val="windowText" lastClr="000000"/>
              </a:solidFill>
              <a:prstDash val="solid"/>
              <a:miter lim="800000"/>
            </a:ln>
            <a:effectLst/>
          </p:spPr>
        </p:cxnSp>
        <p:cxnSp>
          <p:nvCxnSpPr>
            <p:cNvPr id="145" name="Straight Connector 144"/>
            <p:cNvCxnSpPr/>
            <p:nvPr/>
          </p:nvCxnSpPr>
          <p:spPr>
            <a:xfrm>
              <a:off x="4897652" y="5490358"/>
              <a:ext cx="0" cy="198010"/>
            </a:xfrm>
            <a:prstGeom prst="line">
              <a:avLst/>
            </a:prstGeom>
            <a:noFill/>
            <a:ln w="25400" cap="flat" cmpd="sng" algn="ctr">
              <a:solidFill>
                <a:sysClr val="windowText" lastClr="000000"/>
              </a:solidFill>
              <a:prstDash val="solid"/>
              <a:miter lim="800000"/>
            </a:ln>
            <a:effectLst/>
          </p:spPr>
        </p:cxnSp>
        <p:cxnSp>
          <p:nvCxnSpPr>
            <p:cNvPr id="146" name="Straight Connector 145"/>
            <p:cNvCxnSpPr/>
            <p:nvPr/>
          </p:nvCxnSpPr>
          <p:spPr>
            <a:xfrm>
              <a:off x="6104075" y="5490358"/>
              <a:ext cx="0" cy="198010"/>
            </a:xfrm>
            <a:prstGeom prst="line">
              <a:avLst/>
            </a:prstGeom>
            <a:noFill/>
            <a:ln w="25400" cap="flat" cmpd="sng" algn="ctr">
              <a:solidFill>
                <a:sysClr val="windowText" lastClr="000000"/>
              </a:solidFill>
              <a:prstDash val="solid"/>
              <a:miter lim="800000"/>
            </a:ln>
            <a:effectLst/>
          </p:spPr>
        </p:cxnSp>
        <p:cxnSp>
          <p:nvCxnSpPr>
            <p:cNvPr id="147" name="Straight Connector 146"/>
            <p:cNvCxnSpPr/>
            <p:nvPr/>
          </p:nvCxnSpPr>
          <p:spPr>
            <a:xfrm>
              <a:off x="7310496" y="5490358"/>
              <a:ext cx="0" cy="198010"/>
            </a:xfrm>
            <a:prstGeom prst="line">
              <a:avLst/>
            </a:prstGeom>
            <a:noFill/>
            <a:ln w="25400" cap="flat" cmpd="sng" algn="ctr">
              <a:solidFill>
                <a:sysClr val="windowText" lastClr="000000"/>
              </a:solidFill>
              <a:prstDash val="solid"/>
              <a:miter lim="800000"/>
            </a:ln>
            <a:effectLst/>
          </p:spPr>
        </p:cxnSp>
        <p:sp>
          <p:nvSpPr>
            <p:cNvPr id="148" name="TextBox 147"/>
            <p:cNvSpPr txBox="1"/>
            <p:nvPr/>
          </p:nvSpPr>
          <p:spPr>
            <a:xfrm>
              <a:off x="1719743" y="5682721"/>
              <a:ext cx="370936" cy="307777"/>
            </a:xfrm>
            <a:prstGeom prst="rect">
              <a:avLst/>
            </a:prstGeom>
            <a:noFill/>
          </p:spPr>
          <p:txBody>
            <a:bodyPr wrap="square" rtlCol="0">
              <a:spAutoFit/>
            </a:bodyPr>
            <a:lstStyle/>
            <a:p>
              <a:pPr algn="ctr" defTabSz="913920">
                <a:defRPr/>
              </a:pPr>
              <a:r>
                <a:rPr lang="en-US" sz="1399" kern="0" dirty="0">
                  <a:solidFill>
                    <a:prstClr val="black"/>
                  </a:solidFill>
                  <a:latin typeface="Calibri" panose="020F0502020204030204"/>
                </a:rPr>
                <a:t>1</a:t>
              </a:r>
            </a:p>
          </p:txBody>
        </p:sp>
        <p:sp>
          <p:nvSpPr>
            <p:cNvPr id="149" name="TextBox 148"/>
            <p:cNvSpPr txBox="1"/>
            <p:nvPr/>
          </p:nvSpPr>
          <p:spPr>
            <a:xfrm>
              <a:off x="2890649" y="5682721"/>
              <a:ext cx="370936" cy="307777"/>
            </a:xfrm>
            <a:prstGeom prst="rect">
              <a:avLst/>
            </a:prstGeom>
            <a:noFill/>
          </p:spPr>
          <p:txBody>
            <a:bodyPr wrap="square" rtlCol="0">
              <a:spAutoFit/>
            </a:bodyPr>
            <a:lstStyle/>
            <a:p>
              <a:pPr algn="ctr" defTabSz="913920">
                <a:defRPr/>
              </a:pPr>
              <a:r>
                <a:rPr lang="en-US" sz="1399" kern="0" dirty="0">
                  <a:solidFill>
                    <a:prstClr val="black"/>
                  </a:solidFill>
                  <a:latin typeface="Calibri" panose="020F0502020204030204"/>
                </a:rPr>
                <a:t>2</a:t>
              </a:r>
            </a:p>
          </p:txBody>
        </p:sp>
        <p:sp>
          <p:nvSpPr>
            <p:cNvPr id="150" name="TextBox 149"/>
            <p:cNvSpPr txBox="1"/>
            <p:nvPr/>
          </p:nvSpPr>
          <p:spPr>
            <a:xfrm>
              <a:off x="4097068" y="5682721"/>
              <a:ext cx="370936" cy="307777"/>
            </a:xfrm>
            <a:prstGeom prst="rect">
              <a:avLst/>
            </a:prstGeom>
            <a:noFill/>
          </p:spPr>
          <p:txBody>
            <a:bodyPr wrap="square" rtlCol="0">
              <a:spAutoFit/>
            </a:bodyPr>
            <a:lstStyle/>
            <a:p>
              <a:pPr algn="ctr" defTabSz="913920">
                <a:defRPr/>
              </a:pPr>
              <a:r>
                <a:rPr lang="en-US" sz="1399" kern="0" dirty="0">
                  <a:solidFill>
                    <a:prstClr val="black"/>
                  </a:solidFill>
                  <a:latin typeface="Calibri" panose="020F0502020204030204"/>
                </a:rPr>
                <a:t>3</a:t>
              </a:r>
            </a:p>
          </p:txBody>
        </p:sp>
        <p:sp>
          <p:nvSpPr>
            <p:cNvPr id="151" name="TextBox 150"/>
            <p:cNvSpPr txBox="1"/>
            <p:nvPr/>
          </p:nvSpPr>
          <p:spPr>
            <a:xfrm>
              <a:off x="5267978" y="5682721"/>
              <a:ext cx="370936" cy="307777"/>
            </a:xfrm>
            <a:prstGeom prst="rect">
              <a:avLst/>
            </a:prstGeom>
            <a:noFill/>
          </p:spPr>
          <p:txBody>
            <a:bodyPr wrap="square" rtlCol="0">
              <a:spAutoFit/>
            </a:bodyPr>
            <a:lstStyle/>
            <a:p>
              <a:pPr algn="ctr" defTabSz="913920">
                <a:defRPr/>
              </a:pPr>
              <a:r>
                <a:rPr lang="en-US" sz="1399" kern="0" dirty="0">
                  <a:solidFill>
                    <a:prstClr val="black"/>
                  </a:solidFill>
                  <a:latin typeface="Calibri" panose="020F0502020204030204"/>
                </a:rPr>
                <a:t>4</a:t>
              </a:r>
            </a:p>
          </p:txBody>
        </p:sp>
        <p:sp>
          <p:nvSpPr>
            <p:cNvPr id="152" name="TextBox 151"/>
            <p:cNvSpPr txBox="1"/>
            <p:nvPr/>
          </p:nvSpPr>
          <p:spPr>
            <a:xfrm>
              <a:off x="6498363" y="5682721"/>
              <a:ext cx="370936" cy="307777"/>
            </a:xfrm>
            <a:prstGeom prst="rect">
              <a:avLst/>
            </a:prstGeom>
            <a:noFill/>
          </p:spPr>
          <p:txBody>
            <a:bodyPr wrap="square" rtlCol="0">
              <a:spAutoFit/>
            </a:bodyPr>
            <a:lstStyle/>
            <a:p>
              <a:pPr algn="ctr" defTabSz="913920">
                <a:defRPr/>
              </a:pPr>
              <a:r>
                <a:rPr lang="en-US" sz="1399" kern="0" dirty="0">
                  <a:solidFill>
                    <a:prstClr val="black"/>
                  </a:solidFill>
                  <a:latin typeface="Calibri" panose="020F0502020204030204"/>
                </a:rPr>
                <a:t>5</a:t>
              </a:r>
            </a:p>
          </p:txBody>
        </p:sp>
        <p:sp>
          <p:nvSpPr>
            <p:cNvPr id="153" name="Freeform 152"/>
            <p:cNvSpPr/>
            <p:nvPr/>
          </p:nvSpPr>
          <p:spPr>
            <a:xfrm>
              <a:off x="1320240" y="3919823"/>
              <a:ext cx="4097547" cy="1552806"/>
            </a:xfrm>
            <a:custGeom>
              <a:avLst/>
              <a:gdLst>
                <a:gd name="connsiteX0" fmla="*/ 0 w 4097547"/>
                <a:gd name="connsiteY0" fmla="*/ 1552806 h 1552806"/>
                <a:gd name="connsiteX1" fmla="*/ 534838 w 4097547"/>
                <a:gd name="connsiteY1" fmla="*/ 1294013 h 1552806"/>
                <a:gd name="connsiteX2" fmla="*/ 1656272 w 4097547"/>
                <a:gd name="connsiteY2" fmla="*/ 1104232 h 1552806"/>
                <a:gd name="connsiteX3" fmla="*/ 1984076 w 4097547"/>
                <a:gd name="connsiteY3" fmla="*/ 1086979 h 1552806"/>
                <a:gd name="connsiteX4" fmla="*/ 2070340 w 4097547"/>
                <a:gd name="connsiteY4" fmla="*/ 1035221 h 1552806"/>
                <a:gd name="connsiteX5" fmla="*/ 3088257 w 4097547"/>
                <a:gd name="connsiteY5" fmla="*/ 353734 h 1552806"/>
                <a:gd name="connsiteX6" fmla="*/ 3864634 w 4097547"/>
                <a:gd name="connsiteY6" fmla="*/ 34557 h 1552806"/>
                <a:gd name="connsiteX7" fmla="*/ 4097547 w 4097547"/>
                <a:gd name="connsiteY7" fmla="*/ 8678 h 155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7547" h="1552806">
                  <a:moveTo>
                    <a:pt x="0" y="1552806"/>
                  </a:moveTo>
                  <a:cubicBezTo>
                    <a:pt x="129396" y="1460790"/>
                    <a:pt x="258793" y="1368775"/>
                    <a:pt x="534838" y="1294013"/>
                  </a:cubicBezTo>
                  <a:cubicBezTo>
                    <a:pt x="810883" y="1219251"/>
                    <a:pt x="1414732" y="1138738"/>
                    <a:pt x="1656272" y="1104232"/>
                  </a:cubicBezTo>
                  <a:cubicBezTo>
                    <a:pt x="1897812" y="1069726"/>
                    <a:pt x="1915065" y="1098481"/>
                    <a:pt x="1984076" y="1086979"/>
                  </a:cubicBezTo>
                  <a:cubicBezTo>
                    <a:pt x="2053087" y="1075477"/>
                    <a:pt x="2070340" y="1035221"/>
                    <a:pt x="2070340" y="1035221"/>
                  </a:cubicBezTo>
                  <a:cubicBezTo>
                    <a:pt x="2254370" y="913014"/>
                    <a:pt x="2789208" y="520511"/>
                    <a:pt x="3088257" y="353734"/>
                  </a:cubicBezTo>
                  <a:cubicBezTo>
                    <a:pt x="3387306" y="186957"/>
                    <a:pt x="3696419" y="92066"/>
                    <a:pt x="3864634" y="34557"/>
                  </a:cubicBezTo>
                  <a:cubicBezTo>
                    <a:pt x="4032849" y="-22952"/>
                    <a:pt x="4097547" y="8678"/>
                    <a:pt x="4097547" y="8678"/>
                  </a:cubicBezTo>
                </a:path>
              </a:pathLst>
            </a:custGeom>
            <a:noFill/>
            <a:ln w="38100" cap="flat" cmpd="sng" algn="ctr">
              <a:solidFill>
                <a:sysClr val="windowText" lastClr="000000"/>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black"/>
                </a:solidFill>
                <a:latin typeface="Calibri" panose="020F0502020204030204"/>
              </a:endParaRPr>
            </a:p>
          </p:txBody>
        </p:sp>
        <p:sp>
          <p:nvSpPr>
            <p:cNvPr id="154" name="Freeform 153"/>
            <p:cNvSpPr/>
            <p:nvPr/>
          </p:nvSpPr>
          <p:spPr>
            <a:xfrm>
              <a:off x="1311614" y="5024055"/>
              <a:ext cx="1975449" cy="457200"/>
            </a:xfrm>
            <a:custGeom>
              <a:avLst/>
              <a:gdLst>
                <a:gd name="connsiteX0" fmla="*/ 0 w 1975449"/>
                <a:gd name="connsiteY0" fmla="*/ 457200 h 457200"/>
                <a:gd name="connsiteX1" fmla="*/ 534837 w 1975449"/>
                <a:gd name="connsiteY1" fmla="*/ 370936 h 457200"/>
                <a:gd name="connsiteX2" fmla="*/ 1164566 w 1975449"/>
                <a:gd name="connsiteY2" fmla="*/ 232913 h 457200"/>
                <a:gd name="connsiteX3" fmla="*/ 1975449 w 1975449"/>
                <a:gd name="connsiteY3" fmla="*/ 0 h 457200"/>
              </a:gdLst>
              <a:ahLst/>
              <a:cxnLst>
                <a:cxn ang="0">
                  <a:pos x="connsiteX0" y="connsiteY0"/>
                </a:cxn>
                <a:cxn ang="0">
                  <a:pos x="connsiteX1" y="connsiteY1"/>
                </a:cxn>
                <a:cxn ang="0">
                  <a:pos x="connsiteX2" y="connsiteY2"/>
                </a:cxn>
                <a:cxn ang="0">
                  <a:pos x="connsiteX3" y="connsiteY3"/>
                </a:cxn>
              </a:cxnLst>
              <a:rect l="l" t="t" r="r" b="b"/>
              <a:pathLst>
                <a:path w="1975449" h="457200">
                  <a:moveTo>
                    <a:pt x="0" y="457200"/>
                  </a:moveTo>
                  <a:cubicBezTo>
                    <a:pt x="170371" y="432758"/>
                    <a:pt x="340743" y="408317"/>
                    <a:pt x="534837" y="370936"/>
                  </a:cubicBezTo>
                  <a:cubicBezTo>
                    <a:pt x="728931" y="333555"/>
                    <a:pt x="924464" y="294736"/>
                    <a:pt x="1164566" y="232913"/>
                  </a:cubicBezTo>
                  <a:cubicBezTo>
                    <a:pt x="1404668" y="171090"/>
                    <a:pt x="1838864" y="40256"/>
                    <a:pt x="1975449" y="0"/>
                  </a:cubicBezTo>
                </a:path>
              </a:pathLst>
            </a:custGeom>
            <a:noFill/>
            <a:ln w="25400" cap="flat" cmpd="sng" algn="ctr">
              <a:solidFill>
                <a:srgbClr val="E7E6E6">
                  <a:lumMod val="75000"/>
                </a:srgbClr>
              </a:solidFill>
              <a:prstDash val="dash"/>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black"/>
                </a:solidFill>
                <a:latin typeface="Calibri" panose="020F0502020204030204"/>
              </a:endParaRPr>
            </a:p>
          </p:txBody>
        </p:sp>
        <p:sp>
          <p:nvSpPr>
            <p:cNvPr id="155" name="Freeform 154"/>
            <p:cNvSpPr/>
            <p:nvPr/>
          </p:nvSpPr>
          <p:spPr>
            <a:xfrm>
              <a:off x="1294361" y="3928727"/>
              <a:ext cx="4132052" cy="1595660"/>
            </a:xfrm>
            <a:custGeom>
              <a:avLst/>
              <a:gdLst>
                <a:gd name="connsiteX0" fmla="*/ 0 w 4097547"/>
                <a:gd name="connsiteY0" fmla="*/ 1604513 h 1604513"/>
                <a:gd name="connsiteX1" fmla="*/ 759124 w 4097547"/>
                <a:gd name="connsiteY1" fmla="*/ 1570008 h 1604513"/>
                <a:gd name="connsiteX2" fmla="*/ 1768415 w 4097547"/>
                <a:gd name="connsiteY2" fmla="*/ 1431985 h 1604513"/>
                <a:gd name="connsiteX3" fmla="*/ 2527539 w 4097547"/>
                <a:gd name="connsiteY3" fmla="*/ 1224951 h 1604513"/>
                <a:gd name="connsiteX4" fmla="*/ 3114136 w 4097547"/>
                <a:gd name="connsiteY4" fmla="*/ 1000664 h 1604513"/>
                <a:gd name="connsiteX5" fmla="*/ 3579962 w 4097547"/>
                <a:gd name="connsiteY5" fmla="*/ 664234 h 1604513"/>
                <a:gd name="connsiteX6" fmla="*/ 3899139 w 4097547"/>
                <a:gd name="connsiteY6" fmla="*/ 207034 h 1604513"/>
                <a:gd name="connsiteX7" fmla="*/ 4097547 w 4097547"/>
                <a:gd name="connsiteY7" fmla="*/ 0 h 16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7547" h="1604513">
                  <a:moveTo>
                    <a:pt x="0" y="1604513"/>
                  </a:moveTo>
                  <a:cubicBezTo>
                    <a:pt x="232194" y="1601638"/>
                    <a:pt x="464388" y="1598763"/>
                    <a:pt x="759124" y="1570008"/>
                  </a:cubicBezTo>
                  <a:cubicBezTo>
                    <a:pt x="1053860" y="1541253"/>
                    <a:pt x="1473679" y="1489494"/>
                    <a:pt x="1768415" y="1431985"/>
                  </a:cubicBezTo>
                  <a:cubicBezTo>
                    <a:pt x="2063151" y="1374476"/>
                    <a:pt x="2303252" y="1296838"/>
                    <a:pt x="2527539" y="1224951"/>
                  </a:cubicBezTo>
                  <a:cubicBezTo>
                    <a:pt x="2751826" y="1153064"/>
                    <a:pt x="2938732" y="1094117"/>
                    <a:pt x="3114136" y="1000664"/>
                  </a:cubicBezTo>
                  <a:cubicBezTo>
                    <a:pt x="3289540" y="907211"/>
                    <a:pt x="3449128" y="796506"/>
                    <a:pt x="3579962" y="664234"/>
                  </a:cubicBezTo>
                  <a:cubicBezTo>
                    <a:pt x="3710796" y="531962"/>
                    <a:pt x="3812875" y="317740"/>
                    <a:pt x="3899139" y="207034"/>
                  </a:cubicBezTo>
                  <a:cubicBezTo>
                    <a:pt x="3985403" y="96328"/>
                    <a:pt x="4071668" y="33068"/>
                    <a:pt x="4097547" y="0"/>
                  </a:cubicBezTo>
                </a:path>
              </a:pathLst>
            </a:custGeom>
            <a:noFill/>
            <a:ln w="25400" cap="flat" cmpd="sng" algn="ctr">
              <a:solidFill>
                <a:srgbClr val="E7E6E6">
                  <a:lumMod val="75000"/>
                </a:srgbClr>
              </a:solidFill>
              <a:prstDash val="dashDot"/>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sp>
          <p:nvSpPr>
            <p:cNvPr id="156" name="Freeform 155"/>
            <p:cNvSpPr/>
            <p:nvPr/>
          </p:nvSpPr>
          <p:spPr>
            <a:xfrm>
              <a:off x="2272331" y="775217"/>
              <a:ext cx="922213" cy="1061049"/>
            </a:xfrm>
            <a:custGeom>
              <a:avLst/>
              <a:gdLst>
                <a:gd name="connsiteX0" fmla="*/ 0 w 992037"/>
                <a:gd name="connsiteY0" fmla="*/ 1061049 h 1061049"/>
                <a:gd name="connsiteX1" fmla="*/ 267418 w 992037"/>
                <a:gd name="connsiteY1" fmla="*/ 232913 h 1061049"/>
                <a:gd name="connsiteX2" fmla="*/ 992037 w 992037"/>
                <a:gd name="connsiteY2" fmla="*/ 0 h 1061049"/>
              </a:gdLst>
              <a:ahLst/>
              <a:cxnLst>
                <a:cxn ang="0">
                  <a:pos x="connsiteX0" y="connsiteY0"/>
                </a:cxn>
                <a:cxn ang="0">
                  <a:pos x="connsiteX1" y="connsiteY1"/>
                </a:cxn>
                <a:cxn ang="0">
                  <a:pos x="connsiteX2" y="connsiteY2"/>
                </a:cxn>
              </a:cxnLst>
              <a:rect l="l" t="t" r="r" b="b"/>
              <a:pathLst>
                <a:path w="992037" h="1061049">
                  <a:moveTo>
                    <a:pt x="0" y="1061049"/>
                  </a:moveTo>
                  <a:cubicBezTo>
                    <a:pt x="51039" y="735401"/>
                    <a:pt x="102079" y="409754"/>
                    <a:pt x="267418" y="232913"/>
                  </a:cubicBezTo>
                  <a:cubicBezTo>
                    <a:pt x="432757" y="56072"/>
                    <a:pt x="862641" y="31630"/>
                    <a:pt x="992037" y="0"/>
                  </a:cubicBezTo>
                </a:path>
              </a:pathLst>
            </a:custGeom>
            <a:noFill/>
            <a:ln w="38100" cap="flat" cmpd="sng" algn="ctr">
              <a:solidFill>
                <a:sysClr val="windowText" lastClr="000000">
                  <a:lumMod val="75000"/>
                  <a:lumOff val="25000"/>
                </a:sysClr>
              </a:solidFill>
              <a:prstDash val="solid"/>
              <a:miter lim="800000"/>
              <a:headEnd type="none"/>
              <a:tailEnd type="triangle" w="lg" len="lg"/>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cxnSp>
          <p:nvCxnSpPr>
            <p:cNvPr id="157" name="Straight Connector 156"/>
            <p:cNvCxnSpPr>
              <a:stCxn id="138" idx="0"/>
              <a:endCxn id="140" idx="4"/>
            </p:cNvCxnSpPr>
            <p:nvPr/>
          </p:nvCxnSpPr>
          <p:spPr>
            <a:xfrm flipH="1" flipV="1">
              <a:off x="4374156" y="1165512"/>
              <a:ext cx="1103" cy="679658"/>
            </a:xfrm>
            <a:prstGeom prst="line">
              <a:avLst/>
            </a:prstGeom>
            <a:noFill/>
            <a:ln w="38100" cap="flat" cmpd="sng" algn="ctr">
              <a:solidFill>
                <a:sysClr val="windowText" lastClr="000000">
                  <a:lumMod val="75000"/>
                  <a:lumOff val="25000"/>
                </a:sysClr>
              </a:solidFill>
              <a:prstDash val="solid"/>
              <a:miter lim="800000"/>
              <a:headEnd type="none"/>
              <a:tailEnd type="triangle" w="lg" len="lg"/>
            </a:ln>
            <a:effectLst/>
          </p:spPr>
        </p:cxnSp>
        <p:sp>
          <p:nvSpPr>
            <p:cNvPr id="158" name="TextBox 157"/>
            <p:cNvSpPr txBox="1"/>
            <p:nvPr/>
          </p:nvSpPr>
          <p:spPr>
            <a:xfrm>
              <a:off x="1444574" y="1226674"/>
              <a:ext cx="1009290" cy="430887"/>
            </a:xfrm>
            <a:prstGeom prst="rect">
              <a:avLst/>
            </a:prstGeom>
            <a:noFill/>
          </p:spPr>
          <p:txBody>
            <a:bodyPr wrap="square" rtlCol="0">
              <a:spAutoFit/>
            </a:bodyPr>
            <a:lstStyle/>
            <a:p>
              <a:pPr algn="ctr" defTabSz="913920">
                <a:defRPr/>
              </a:pPr>
              <a:r>
                <a:rPr lang="en-US" sz="1199" kern="0" dirty="0">
                  <a:solidFill>
                    <a:prstClr val="black"/>
                  </a:solidFill>
                  <a:latin typeface="Calibri" panose="020F0502020204030204"/>
                </a:rPr>
                <a:t>Short Wave</a:t>
              </a:r>
            </a:p>
            <a:p>
              <a:pPr algn="ctr" defTabSz="913920">
                <a:defRPr/>
              </a:pPr>
              <a:r>
                <a:rPr lang="en-US" sz="999" kern="0" dirty="0">
                  <a:solidFill>
                    <a:prstClr val="black"/>
                  </a:solidFill>
                  <a:latin typeface="Calibri" panose="020F0502020204030204"/>
                </a:rPr>
                <a:t>6-12 Months</a:t>
              </a:r>
            </a:p>
          </p:txBody>
        </p:sp>
        <p:sp>
          <p:nvSpPr>
            <p:cNvPr id="159" name="TextBox 158"/>
            <p:cNvSpPr txBox="1"/>
            <p:nvPr/>
          </p:nvSpPr>
          <p:spPr>
            <a:xfrm>
              <a:off x="6376439" y="1215376"/>
              <a:ext cx="1009290" cy="430887"/>
            </a:xfrm>
            <a:prstGeom prst="rect">
              <a:avLst/>
            </a:prstGeom>
            <a:noFill/>
          </p:spPr>
          <p:txBody>
            <a:bodyPr wrap="square" rtlCol="0">
              <a:spAutoFit/>
            </a:bodyPr>
            <a:lstStyle/>
            <a:p>
              <a:pPr algn="ctr" defTabSz="913920">
                <a:defRPr/>
              </a:pPr>
              <a:r>
                <a:rPr lang="en-US" sz="1199" kern="0" dirty="0">
                  <a:solidFill>
                    <a:prstClr val="black"/>
                  </a:solidFill>
                  <a:latin typeface="Calibri" panose="020F0502020204030204"/>
                </a:rPr>
                <a:t>Long Wave</a:t>
              </a:r>
            </a:p>
            <a:p>
              <a:pPr algn="ctr" defTabSz="913920">
                <a:defRPr/>
              </a:pPr>
              <a:r>
                <a:rPr lang="en-US" sz="999" kern="0" dirty="0">
                  <a:solidFill>
                    <a:prstClr val="black"/>
                  </a:solidFill>
                  <a:latin typeface="Calibri" panose="020F0502020204030204"/>
                </a:rPr>
                <a:t>24-48 Months</a:t>
              </a:r>
            </a:p>
          </p:txBody>
        </p:sp>
        <p:sp>
          <p:nvSpPr>
            <p:cNvPr id="160" name="TextBox 159"/>
            <p:cNvSpPr txBox="1"/>
            <p:nvPr/>
          </p:nvSpPr>
          <p:spPr>
            <a:xfrm>
              <a:off x="4362292" y="1339920"/>
              <a:ext cx="1009290" cy="430887"/>
            </a:xfrm>
            <a:prstGeom prst="rect">
              <a:avLst/>
            </a:prstGeom>
            <a:noFill/>
          </p:spPr>
          <p:txBody>
            <a:bodyPr wrap="square" rtlCol="0">
              <a:spAutoFit/>
            </a:bodyPr>
            <a:lstStyle/>
            <a:p>
              <a:pPr algn="ctr" defTabSz="913920">
                <a:defRPr/>
              </a:pPr>
              <a:r>
                <a:rPr lang="en-US" sz="1199" kern="0" dirty="0">
                  <a:solidFill>
                    <a:prstClr val="black"/>
                  </a:solidFill>
                  <a:latin typeface="Calibri" panose="020F0502020204030204"/>
                </a:rPr>
                <a:t>Mid Wave</a:t>
              </a:r>
            </a:p>
            <a:p>
              <a:pPr algn="ctr" defTabSz="913920">
                <a:defRPr/>
              </a:pPr>
              <a:r>
                <a:rPr lang="en-US" sz="999" kern="0" dirty="0">
                  <a:solidFill>
                    <a:prstClr val="black"/>
                  </a:solidFill>
                  <a:latin typeface="Calibri" panose="020F0502020204030204"/>
                </a:rPr>
                <a:t>12-24 Months</a:t>
              </a:r>
            </a:p>
          </p:txBody>
        </p:sp>
        <p:sp>
          <p:nvSpPr>
            <p:cNvPr id="161" name="Freeform 160"/>
            <p:cNvSpPr/>
            <p:nvPr/>
          </p:nvSpPr>
          <p:spPr>
            <a:xfrm>
              <a:off x="5400534" y="3574818"/>
              <a:ext cx="457200" cy="336430"/>
            </a:xfrm>
            <a:custGeom>
              <a:avLst/>
              <a:gdLst>
                <a:gd name="connsiteX0" fmla="*/ 0 w 457200"/>
                <a:gd name="connsiteY0" fmla="*/ 336430 h 336430"/>
                <a:gd name="connsiteX1" fmla="*/ 103517 w 457200"/>
                <a:gd name="connsiteY1" fmla="*/ 241539 h 336430"/>
                <a:gd name="connsiteX2" fmla="*/ 310551 w 457200"/>
                <a:gd name="connsiteY2" fmla="*/ 86264 h 336430"/>
                <a:gd name="connsiteX3" fmla="*/ 457200 w 457200"/>
                <a:gd name="connsiteY3" fmla="*/ 0 h 336430"/>
              </a:gdLst>
              <a:ahLst/>
              <a:cxnLst>
                <a:cxn ang="0">
                  <a:pos x="connsiteX0" y="connsiteY0"/>
                </a:cxn>
                <a:cxn ang="0">
                  <a:pos x="connsiteX1" y="connsiteY1"/>
                </a:cxn>
                <a:cxn ang="0">
                  <a:pos x="connsiteX2" y="connsiteY2"/>
                </a:cxn>
                <a:cxn ang="0">
                  <a:pos x="connsiteX3" y="connsiteY3"/>
                </a:cxn>
              </a:cxnLst>
              <a:rect l="l" t="t" r="r" b="b"/>
              <a:pathLst>
                <a:path w="457200" h="336430">
                  <a:moveTo>
                    <a:pt x="0" y="336430"/>
                  </a:moveTo>
                  <a:cubicBezTo>
                    <a:pt x="25879" y="309831"/>
                    <a:pt x="51759" y="283233"/>
                    <a:pt x="103517" y="241539"/>
                  </a:cubicBezTo>
                  <a:cubicBezTo>
                    <a:pt x="155275" y="199845"/>
                    <a:pt x="251604" y="126520"/>
                    <a:pt x="310551" y="86264"/>
                  </a:cubicBezTo>
                  <a:cubicBezTo>
                    <a:pt x="369498" y="46007"/>
                    <a:pt x="412630" y="37381"/>
                    <a:pt x="457200" y="0"/>
                  </a:cubicBezTo>
                </a:path>
              </a:pathLst>
            </a:custGeom>
            <a:noFill/>
            <a:ln w="38100" cap="flat" cmpd="sng" algn="ctr">
              <a:solidFill>
                <a:sysClr val="windowText" lastClr="000000"/>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sp>
          <p:nvSpPr>
            <p:cNvPr id="162" name="Freeform 161"/>
            <p:cNvSpPr/>
            <p:nvPr/>
          </p:nvSpPr>
          <p:spPr>
            <a:xfrm>
              <a:off x="5783768" y="3399972"/>
              <a:ext cx="1635348" cy="192098"/>
            </a:xfrm>
            <a:custGeom>
              <a:avLst/>
              <a:gdLst>
                <a:gd name="connsiteX0" fmla="*/ 0 w 1570008"/>
                <a:gd name="connsiteY0" fmla="*/ 244029 h 244029"/>
                <a:gd name="connsiteX1" fmla="*/ 345057 w 1570008"/>
                <a:gd name="connsiteY1" fmla="*/ 140512 h 244029"/>
                <a:gd name="connsiteX2" fmla="*/ 819509 w 1570008"/>
                <a:gd name="connsiteY2" fmla="*/ 28369 h 244029"/>
                <a:gd name="connsiteX3" fmla="*/ 1216325 w 1570008"/>
                <a:gd name="connsiteY3" fmla="*/ 2490 h 244029"/>
                <a:gd name="connsiteX4" fmla="*/ 1570008 w 1570008"/>
                <a:gd name="connsiteY4" fmla="*/ 2490 h 24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008" h="244029">
                  <a:moveTo>
                    <a:pt x="0" y="244029"/>
                  </a:moveTo>
                  <a:cubicBezTo>
                    <a:pt x="104236" y="210242"/>
                    <a:pt x="208472" y="176455"/>
                    <a:pt x="345057" y="140512"/>
                  </a:cubicBezTo>
                  <a:cubicBezTo>
                    <a:pt x="481642" y="104569"/>
                    <a:pt x="674298" y="51373"/>
                    <a:pt x="819509" y="28369"/>
                  </a:cubicBezTo>
                  <a:cubicBezTo>
                    <a:pt x="964720" y="5365"/>
                    <a:pt x="1091242" y="6803"/>
                    <a:pt x="1216325" y="2490"/>
                  </a:cubicBezTo>
                  <a:cubicBezTo>
                    <a:pt x="1341408" y="-1823"/>
                    <a:pt x="1455708" y="333"/>
                    <a:pt x="1570008" y="2490"/>
                  </a:cubicBezTo>
                </a:path>
              </a:pathLst>
            </a:custGeom>
            <a:noFill/>
            <a:ln w="25400" cap="flat" cmpd="sng" algn="ctr">
              <a:solidFill>
                <a:srgbClr val="E7E6E6">
                  <a:lumMod val="75000"/>
                </a:srgb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sp>
          <p:nvSpPr>
            <p:cNvPr id="163" name="Freeform 162"/>
            <p:cNvSpPr/>
            <p:nvPr/>
          </p:nvSpPr>
          <p:spPr>
            <a:xfrm>
              <a:off x="3312942" y="4799768"/>
              <a:ext cx="4071668" cy="189782"/>
            </a:xfrm>
            <a:custGeom>
              <a:avLst/>
              <a:gdLst>
                <a:gd name="connsiteX0" fmla="*/ 0 w 4071668"/>
                <a:gd name="connsiteY0" fmla="*/ 189782 h 189782"/>
                <a:gd name="connsiteX1" fmla="*/ 802257 w 4071668"/>
                <a:gd name="connsiteY1" fmla="*/ 112144 h 189782"/>
                <a:gd name="connsiteX2" fmla="*/ 1897811 w 4071668"/>
                <a:gd name="connsiteY2" fmla="*/ 43133 h 189782"/>
                <a:gd name="connsiteX3" fmla="*/ 2889849 w 4071668"/>
                <a:gd name="connsiteY3" fmla="*/ 0 h 189782"/>
                <a:gd name="connsiteX4" fmla="*/ 4071668 w 4071668"/>
                <a:gd name="connsiteY4" fmla="*/ 8627 h 18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668" h="189782">
                  <a:moveTo>
                    <a:pt x="0" y="189782"/>
                  </a:moveTo>
                  <a:cubicBezTo>
                    <a:pt x="242977" y="163183"/>
                    <a:pt x="485955" y="136585"/>
                    <a:pt x="802257" y="112144"/>
                  </a:cubicBezTo>
                  <a:cubicBezTo>
                    <a:pt x="1118559" y="87703"/>
                    <a:pt x="1549879" y="61824"/>
                    <a:pt x="1897811" y="43133"/>
                  </a:cubicBezTo>
                  <a:cubicBezTo>
                    <a:pt x="2245743" y="24442"/>
                    <a:pt x="2889849" y="0"/>
                    <a:pt x="2889849" y="0"/>
                  </a:cubicBezTo>
                  <a:lnTo>
                    <a:pt x="4071668" y="8627"/>
                  </a:lnTo>
                </a:path>
              </a:pathLst>
            </a:custGeom>
            <a:noFill/>
            <a:ln w="12700" cap="flat" cmpd="sng" algn="ctr">
              <a:solidFill>
                <a:sysClr val="windowText" lastClr="000000"/>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sp>
          <p:nvSpPr>
            <p:cNvPr id="164" name="Freeform 163"/>
            <p:cNvSpPr/>
            <p:nvPr/>
          </p:nvSpPr>
          <p:spPr>
            <a:xfrm>
              <a:off x="5854838" y="2659903"/>
              <a:ext cx="1564278" cy="917811"/>
            </a:xfrm>
            <a:custGeom>
              <a:avLst/>
              <a:gdLst>
                <a:gd name="connsiteX0" fmla="*/ 0 w 1494429"/>
                <a:gd name="connsiteY0" fmla="*/ 917811 h 917811"/>
                <a:gd name="connsiteX1" fmla="*/ 293426 w 1494429"/>
                <a:gd name="connsiteY1" fmla="*/ 542498 h 917811"/>
                <a:gd name="connsiteX2" fmla="*/ 696035 w 1494429"/>
                <a:gd name="connsiteY2" fmla="*/ 245659 h 917811"/>
                <a:gd name="connsiteX3" fmla="*/ 1494429 w 1494429"/>
                <a:gd name="connsiteY3" fmla="*/ 0 h 917811"/>
              </a:gdLst>
              <a:ahLst/>
              <a:cxnLst>
                <a:cxn ang="0">
                  <a:pos x="connsiteX0" y="connsiteY0"/>
                </a:cxn>
                <a:cxn ang="0">
                  <a:pos x="connsiteX1" y="connsiteY1"/>
                </a:cxn>
                <a:cxn ang="0">
                  <a:pos x="connsiteX2" y="connsiteY2"/>
                </a:cxn>
                <a:cxn ang="0">
                  <a:pos x="connsiteX3" y="connsiteY3"/>
                </a:cxn>
              </a:cxnLst>
              <a:rect l="l" t="t" r="r" b="b"/>
              <a:pathLst>
                <a:path w="1494429" h="917811">
                  <a:moveTo>
                    <a:pt x="0" y="917811"/>
                  </a:moveTo>
                  <a:cubicBezTo>
                    <a:pt x="88710" y="786167"/>
                    <a:pt x="177420" y="654523"/>
                    <a:pt x="293426" y="542498"/>
                  </a:cubicBezTo>
                  <a:cubicBezTo>
                    <a:pt x="409432" y="430473"/>
                    <a:pt x="495868" y="336075"/>
                    <a:pt x="696035" y="245659"/>
                  </a:cubicBezTo>
                  <a:cubicBezTo>
                    <a:pt x="896202" y="155243"/>
                    <a:pt x="1195315" y="77621"/>
                    <a:pt x="1494429" y="0"/>
                  </a:cubicBezTo>
                </a:path>
              </a:pathLst>
            </a:custGeom>
            <a:noFill/>
            <a:ln w="38100" cap="flat" cmpd="sng" algn="ctr">
              <a:solidFill>
                <a:sysClr val="windowText" lastClr="000000"/>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sp>
          <p:nvSpPr>
            <p:cNvPr id="165" name="Freeform 164"/>
            <p:cNvSpPr/>
            <p:nvPr/>
          </p:nvSpPr>
          <p:spPr>
            <a:xfrm flipH="1">
              <a:off x="5548864" y="790496"/>
              <a:ext cx="901423" cy="1061049"/>
            </a:xfrm>
            <a:custGeom>
              <a:avLst/>
              <a:gdLst>
                <a:gd name="connsiteX0" fmla="*/ 0 w 992037"/>
                <a:gd name="connsiteY0" fmla="*/ 1061049 h 1061049"/>
                <a:gd name="connsiteX1" fmla="*/ 267418 w 992037"/>
                <a:gd name="connsiteY1" fmla="*/ 232913 h 1061049"/>
                <a:gd name="connsiteX2" fmla="*/ 992037 w 992037"/>
                <a:gd name="connsiteY2" fmla="*/ 0 h 1061049"/>
              </a:gdLst>
              <a:ahLst/>
              <a:cxnLst>
                <a:cxn ang="0">
                  <a:pos x="connsiteX0" y="connsiteY0"/>
                </a:cxn>
                <a:cxn ang="0">
                  <a:pos x="connsiteX1" y="connsiteY1"/>
                </a:cxn>
                <a:cxn ang="0">
                  <a:pos x="connsiteX2" y="connsiteY2"/>
                </a:cxn>
              </a:cxnLst>
              <a:rect l="l" t="t" r="r" b="b"/>
              <a:pathLst>
                <a:path w="992037" h="1061049">
                  <a:moveTo>
                    <a:pt x="0" y="1061049"/>
                  </a:moveTo>
                  <a:cubicBezTo>
                    <a:pt x="51039" y="735401"/>
                    <a:pt x="102079" y="409754"/>
                    <a:pt x="267418" y="232913"/>
                  </a:cubicBezTo>
                  <a:cubicBezTo>
                    <a:pt x="432757" y="56072"/>
                    <a:pt x="862641" y="31630"/>
                    <a:pt x="992037" y="0"/>
                  </a:cubicBezTo>
                </a:path>
              </a:pathLst>
            </a:custGeom>
            <a:noFill/>
            <a:ln w="38100" cap="flat" cmpd="sng" algn="ctr">
              <a:solidFill>
                <a:sysClr val="windowText" lastClr="000000">
                  <a:lumMod val="75000"/>
                  <a:lumOff val="25000"/>
                </a:sysClr>
              </a:solidFill>
              <a:prstDash val="solid"/>
              <a:miter lim="800000"/>
              <a:headEnd type="none"/>
              <a:tailEnd type="triangle" w="lg" len="lg"/>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kern="0" dirty="0">
                <a:solidFill>
                  <a:prstClr val="white"/>
                </a:solidFill>
                <a:latin typeface="Calibri" panose="020F0502020204030204"/>
              </a:endParaRPr>
            </a:p>
          </p:txBody>
        </p:sp>
        <p:sp>
          <p:nvSpPr>
            <p:cNvPr id="166" name="TextBox 165"/>
            <p:cNvSpPr txBox="1"/>
            <p:nvPr/>
          </p:nvSpPr>
          <p:spPr>
            <a:xfrm rot="16200000">
              <a:off x="-538428" y="3494183"/>
              <a:ext cx="2898401" cy="400110"/>
            </a:xfrm>
            <a:prstGeom prst="rect">
              <a:avLst/>
            </a:prstGeom>
            <a:noFill/>
          </p:spPr>
          <p:txBody>
            <a:bodyPr wrap="square" rtlCol="0">
              <a:spAutoFit/>
            </a:bodyPr>
            <a:lstStyle/>
            <a:p>
              <a:pPr algn="ctr" defTabSz="913920">
                <a:defRPr/>
              </a:pPr>
              <a:r>
                <a:rPr lang="en-US" sz="1999" kern="0" dirty="0">
                  <a:solidFill>
                    <a:prstClr val="black"/>
                  </a:solidFill>
                  <a:latin typeface="Calibri" panose="020F0502020204030204"/>
                </a:rPr>
                <a:t>Stakeholder Value</a:t>
              </a:r>
            </a:p>
          </p:txBody>
        </p:sp>
        <p:sp>
          <p:nvSpPr>
            <p:cNvPr id="167" name="TextBox 166"/>
            <p:cNvSpPr txBox="1"/>
            <p:nvPr/>
          </p:nvSpPr>
          <p:spPr>
            <a:xfrm>
              <a:off x="3534200" y="5891437"/>
              <a:ext cx="1825325" cy="400110"/>
            </a:xfrm>
            <a:prstGeom prst="rect">
              <a:avLst/>
            </a:prstGeom>
            <a:noFill/>
          </p:spPr>
          <p:txBody>
            <a:bodyPr wrap="square" rtlCol="0">
              <a:spAutoFit/>
            </a:bodyPr>
            <a:lstStyle/>
            <a:p>
              <a:pPr algn="ctr" defTabSz="913920">
                <a:defRPr/>
              </a:pPr>
              <a:r>
                <a:rPr lang="en-US" sz="1999" kern="0" dirty="0">
                  <a:solidFill>
                    <a:prstClr val="black"/>
                  </a:solidFill>
                  <a:latin typeface="Calibri" panose="020F0502020204030204"/>
                </a:rPr>
                <a:t>Time (Years)</a:t>
              </a:r>
            </a:p>
          </p:txBody>
        </p:sp>
        <p:sp>
          <p:nvSpPr>
            <p:cNvPr id="168" name="TextBox 167"/>
            <p:cNvSpPr txBox="1"/>
            <p:nvPr/>
          </p:nvSpPr>
          <p:spPr>
            <a:xfrm>
              <a:off x="4362294" y="4989549"/>
              <a:ext cx="3125655" cy="307777"/>
            </a:xfrm>
            <a:prstGeom prst="rect">
              <a:avLst/>
            </a:prstGeom>
            <a:noFill/>
          </p:spPr>
          <p:txBody>
            <a:bodyPr wrap="square" rtlCol="0">
              <a:spAutoFit/>
            </a:bodyPr>
            <a:lstStyle/>
            <a:p>
              <a:pPr algn="r" defTabSz="913920">
                <a:defRPr/>
              </a:pPr>
              <a:r>
                <a:rPr lang="en-US" sz="1399" kern="0" dirty="0">
                  <a:solidFill>
                    <a:prstClr val="black"/>
                  </a:solidFill>
                  <a:latin typeface="Calibri" panose="020F0502020204030204"/>
                </a:rPr>
                <a:t>INCOSE Effectiveness</a:t>
              </a:r>
            </a:p>
          </p:txBody>
        </p:sp>
        <p:sp>
          <p:nvSpPr>
            <p:cNvPr id="169" name="TextBox 168"/>
            <p:cNvSpPr txBox="1"/>
            <p:nvPr/>
          </p:nvSpPr>
          <p:spPr>
            <a:xfrm>
              <a:off x="4375152" y="4038702"/>
              <a:ext cx="3125655" cy="523220"/>
            </a:xfrm>
            <a:prstGeom prst="rect">
              <a:avLst/>
            </a:prstGeom>
            <a:noFill/>
          </p:spPr>
          <p:txBody>
            <a:bodyPr wrap="square" rtlCol="0">
              <a:spAutoFit/>
            </a:bodyPr>
            <a:lstStyle/>
            <a:p>
              <a:pPr algn="r" defTabSz="913920">
                <a:defRPr/>
              </a:pPr>
              <a:r>
                <a:rPr lang="en-US" sz="1399" kern="0" dirty="0">
                  <a:solidFill>
                    <a:prstClr val="black"/>
                  </a:solidFill>
                  <a:latin typeface="Calibri" panose="020F0502020204030204"/>
                </a:rPr>
                <a:t>Empowering </a:t>
              </a:r>
            </a:p>
            <a:p>
              <a:pPr algn="r" defTabSz="913920">
                <a:defRPr/>
              </a:pPr>
              <a:r>
                <a:rPr lang="en-US" sz="1399" kern="0" dirty="0">
                  <a:solidFill>
                    <a:prstClr val="black"/>
                  </a:solidFill>
                  <a:latin typeface="Calibri" panose="020F0502020204030204"/>
                </a:rPr>
                <a:t>Change Agents</a:t>
              </a:r>
            </a:p>
          </p:txBody>
        </p:sp>
        <p:sp>
          <p:nvSpPr>
            <p:cNvPr id="170" name="TextBox 169"/>
            <p:cNvSpPr txBox="1"/>
            <p:nvPr/>
          </p:nvSpPr>
          <p:spPr>
            <a:xfrm>
              <a:off x="4362294" y="3447850"/>
              <a:ext cx="3125655" cy="307777"/>
            </a:xfrm>
            <a:prstGeom prst="rect">
              <a:avLst/>
            </a:prstGeom>
            <a:noFill/>
          </p:spPr>
          <p:txBody>
            <a:bodyPr wrap="square" rtlCol="0">
              <a:spAutoFit/>
            </a:bodyPr>
            <a:lstStyle/>
            <a:p>
              <a:pPr algn="r" defTabSz="913920">
                <a:defRPr/>
              </a:pPr>
              <a:r>
                <a:rPr lang="en-US" sz="1399" kern="0" dirty="0">
                  <a:solidFill>
                    <a:prstClr val="black"/>
                  </a:solidFill>
                  <a:latin typeface="Calibri" panose="020F0502020204030204"/>
                </a:rPr>
                <a:t>Innovations</a:t>
              </a:r>
            </a:p>
          </p:txBody>
        </p:sp>
        <p:sp>
          <p:nvSpPr>
            <p:cNvPr id="171" name="TextBox 170"/>
            <p:cNvSpPr txBox="1"/>
            <p:nvPr/>
          </p:nvSpPr>
          <p:spPr>
            <a:xfrm>
              <a:off x="4362294" y="2948789"/>
              <a:ext cx="3125655" cy="307777"/>
            </a:xfrm>
            <a:prstGeom prst="rect">
              <a:avLst/>
            </a:prstGeom>
            <a:noFill/>
          </p:spPr>
          <p:txBody>
            <a:bodyPr wrap="square" rtlCol="0">
              <a:spAutoFit/>
            </a:bodyPr>
            <a:lstStyle/>
            <a:p>
              <a:pPr algn="r" defTabSz="913920">
                <a:defRPr/>
              </a:pPr>
              <a:r>
                <a:rPr lang="en-US" sz="1399" kern="0" dirty="0">
                  <a:solidFill>
                    <a:prstClr val="black"/>
                  </a:solidFill>
                  <a:latin typeface="Calibri" panose="020F0502020204030204"/>
                </a:rPr>
                <a:t>Synergies</a:t>
              </a:r>
            </a:p>
          </p:txBody>
        </p:sp>
        <p:sp>
          <p:nvSpPr>
            <p:cNvPr id="172" name="TextBox 171"/>
            <p:cNvSpPr txBox="1"/>
            <p:nvPr/>
          </p:nvSpPr>
          <p:spPr>
            <a:xfrm>
              <a:off x="824888" y="5698111"/>
              <a:ext cx="938947" cy="276999"/>
            </a:xfrm>
            <a:prstGeom prst="rect">
              <a:avLst/>
            </a:prstGeom>
            <a:noFill/>
          </p:spPr>
          <p:txBody>
            <a:bodyPr wrap="square" rtlCol="0">
              <a:spAutoFit/>
            </a:bodyPr>
            <a:lstStyle/>
            <a:p>
              <a:pPr algn="ctr" defTabSz="913920">
                <a:defRPr/>
              </a:pPr>
              <a:r>
                <a:rPr lang="en-US" sz="1199" kern="0" dirty="0">
                  <a:solidFill>
                    <a:prstClr val="black"/>
                  </a:solidFill>
                  <a:latin typeface="Calibri" panose="020F0502020204030204"/>
                </a:rPr>
                <a:t>2015 IS</a:t>
              </a:r>
            </a:p>
          </p:txBody>
        </p:sp>
        <p:sp>
          <p:nvSpPr>
            <p:cNvPr id="173" name="TextBox 172"/>
            <p:cNvSpPr txBox="1"/>
            <p:nvPr/>
          </p:nvSpPr>
          <p:spPr>
            <a:xfrm>
              <a:off x="6845335" y="5698111"/>
              <a:ext cx="938947" cy="276999"/>
            </a:xfrm>
            <a:prstGeom prst="rect">
              <a:avLst/>
            </a:prstGeom>
            <a:noFill/>
          </p:spPr>
          <p:txBody>
            <a:bodyPr wrap="square" rtlCol="0">
              <a:spAutoFit/>
            </a:bodyPr>
            <a:lstStyle/>
            <a:p>
              <a:pPr algn="ctr" defTabSz="913920">
                <a:defRPr/>
              </a:pPr>
              <a:r>
                <a:rPr lang="en-US" sz="1199" kern="0" dirty="0">
                  <a:solidFill>
                    <a:prstClr val="black"/>
                  </a:solidFill>
                  <a:latin typeface="Calibri" panose="020F0502020204030204"/>
                </a:rPr>
                <a:t>2020 IS</a:t>
              </a:r>
            </a:p>
          </p:txBody>
        </p:sp>
        <p:cxnSp>
          <p:nvCxnSpPr>
            <p:cNvPr id="174" name="Straight Connector 173"/>
            <p:cNvCxnSpPr/>
            <p:nvPr/>
          </p:nvCxnSpPr>
          <p:spPr>
            <a:xfrm flipV="1">
              <a:off x="3772042" y="4300312"/>
              <a:ext cx="0" cy="1418841"/>
            </a:xfrm>
            <a:prstGeom prst="line">
              <a:avLst/>
            </a:prstGeom>
            <a:noFill/>
            <a:ln w="31750" cap="flat" cmpd="sng" algn="ctr">
              <a:solidFill>
                <a:srgbClr val="ED7D31"/>
              </a:solidFill>
              <a:prstDash val="sysDash"/>
              <a:miter lim="800000"/>
            </a:ln>
            <a:effectLst/>
          </p:spPr>
        </p:cxnSp>
        <p:sp>
          <p:nvSpPr>
            <p:cNvPr id="175" name="Rectangle 174"/>
            <p:cNvSpPr/>
            <p:nvPr/>
          </p:nvSpPr>
          <p:spPr>
            <a:xfrm>
              <a:off x="3404994" y="4098527"/>
              <a:ext cx="728859" cy="25164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r>
                <a:rPr lang="en-US" sz="1399" kern="0" dirty="0">
                  <a:solidFill>
                    <a:prstClr val="black"/>
                  </a:solidFill>
                  <a:latin typeface="Calibri" panose="020F0502020204030204"/>
                </a:rPr>
                <a:t>Today</a:t>
              </a:r>
            </a:p>
          </p:txBody>
        </p:sp>
      </p:grpSp>
      <p:sp>
        <p:nvSpPr>
          <p:cNvPr id="176" name="Title 1"/>
          <p:cNvSpPr>
            <a:spLocks noGrp="1"/>
          </p:cNvSpPr>
          <p:nvPr>
            <p:ph type="title"/>
          </p:nvPr>
        </p:nvSpPr>
        <p:spPr>
          <a:xfrm>
            <a:off x="3173" y="820105"/>
            <a:ext cx="2437131" cy="1183764"/>
          </a:xfrm>
        </p:spPr>
        <p:txBody>
          <a:bodyPr anchor="t" anchorCtr="0">
            <a:normAutofit fontScale="90000"/>
          </a:bodyPr>
          <a:lstStyle/>
          <a:p>
            <a:pPr algn="l"/>
            <a:r>
              <a:rPr lang="en-US" sz="3098" dirty="0"/>
              <a:t>Strategy </a:t>
            </a:r>
            <a:br>
              <a:rPr lang="en-US" sz="3098" dirty="0"/>
            </a:br>
            <a:r>
              <a:rPr lang="en-US" sz="3098" dirty="0"/>
              <a:t>Notional</a:t>
            </a:r>
            <a:br>
              <a:rPr lang="en-US" sz="3098" dirty="0"/>
            </a:br>
            <a:r>
              <a:rPr lang="en-US" sz="3098" dirty="0"/>
              <a:t>Timeline</a:t>
            </a:r>
            <a:r>
              <a:rPr lang="en-US" sz="3198" dirty="0"/>
              <a:t/>
            </a:r>
            <a:br>
              <a:rPr lang="en-US" sz="3198" dirty="0"/>
            </a:br>
            <a:r>
              <a:rPr lang="en-US" sz="3198" dirty="0"/>
              <a:t/>
            </a:r>
            <a:br>
              <a:rPr lang="en-US" sz="3198" dirty="0"/>
            </a:br>
            <a:endParaRPr lang="en-US" sz="3198" dirty="0"/>
          </a:p>
        </p:txBody>
      </p:sp>
      <p:sp>
        <p:nvSpPr>
          <p:cNvPr id="177" name="TextBox 176"/>
          <p:cNvSpPr txBox="1"/>
          <p:nvPr/>
        </p:nvSpPr>
        <p:spPr>
          <a:xfrm>
            <a:off x="74937" y="1880602"/>
            <a:ext cx="3609532" cy="5405140"/>
          </a:xfrm>
          <a:prstGeom prst="rect">
            <a:avLst/>
          </a:prstGeom>
          <a:noFill/>
        </p:spPr>
        <p:txBody>
          <a:bodyPr wrap="square" rtlCol="0">
            <a:spAutoFit/>
          </a:bodyPr>
          <a:lstStyle/>
          <a:p>
            <a:pPr marL="156551" indent="-154436">
              <a:lnSpc>
                <a:spcPct val="150000"/>
              </a:lnSpc>
              <a:buFont typeface="Arial" panose="020B0604020202020204" pitchFamily="34" charset="0"/>
              <a:buChar char="•"/>
            </a:pPr>
            <a:r>
              <a:rPr lang="en-US" sz="1866" dirty="0"/>
              <a:t>Mission Areas</a:t>
            </a:r>
          </a:p>
          <a:p>
            <a:pPr marL="156551" indent="-154436">
              <a:lnSpc>
                <a:spcPct val="150000"/>
              </a:lnSpc>
              <a:buFont typeface="Arial" panose="020B0604020202020204" pitchFamily="34" charset="0"/>
              <a:buChar char="•"/>
            </a:pPr>
            <a:r>
              <a:rPr lang="en-US" sz="1866" dirty="0"/>
              <a:t>Internal Short Wave</a:t>
            </a:r>
          </a:p>
          <a:p>
            <a:pPr marL="156551" indent="-154436">
              <a:lnSpc>
                <a:spcPct val="150000"/>
              </a:lnSpc>
              <a:buFont typeface="Arial" panose="020B0604020202020204" pitchFamily="34" charset="0"/>
              <a:buChar char="•"/>
            </a:pPr>
            <a:r>
              <a:rPr lang="en-US" sz="1866" dirty="0"/>
              <a:t>External Mid Wave</a:t>
            </a:r>
          </a:p>
          <a:p>
            <a:pPr marL="156551" indent="-154436">
              <a:lnSpc>
                <a:spcPct val="150000"/>
              </a:lnSpc>
              <a:buFont typeface="Arial" panose="020B0604020202020204" pitchFamily="34" charset="0"/>
              <a:buChar char="•"/>
            </a:pPr>
            <a:r>
              <a:rPr lang="en-US" sz="1866" dirty="0"/>
              <a:t>Advancing Long Wave</a:t>
            </a:r>
          </a:p>
          <a:p>
            <a:pPr marL="156551" indent="-154436">
              <a:lnSpc>
                <a:spcPct val="150000"/>
              </a:lnSpc>
              <a:buFont typeface="Arial" panose="020B0604020202020204" pitchFamily="34" charset="0"/>
              <a:buChar char="•"/>
            </a:pPr>
            <a:r>
              <a:rPr lang="en-US" sz="1866" dirty="0"/>
              <a:t>Waves Run Concurrently</a:t>
            </a:r>
          </a:p>
          <a:p>
            <a:pPr marL="156551" indent="-154436">
              <a:lnSpc>
                <a:spcPct val="150000"/>
              </a:lnSpc>
              <a:buFont typeface="Arial" panose="020B0604020202020204" pitchFamily="34" charset="0"/>
              <a:buChar char="•"/>
            </a:pPr>
            <a:r>
              <a:rPr lang="en-US" sz="1866" dirty="0"/>
              <a:t>Activities build on each other</a:t>
            </a:r>
          </a:p>
          <a:p>
            <a:pPr marL="156551" indent="-154436">
              <a:lnSpc>
                <a:spcPct val="150000"/>
              </a:lnSpc>
              <a:buFont typeface="Arial" panose="020B0604020202020204" pitchFamily="34" charset="0"/>
              <a:buChar char="•"/>
            </a:pPr>
            <a:r>
              <a:rPr lang="en-US" sz="1866" dirty="0"/>
              <a:t>Important to fully engage stakeholder this next year. Pilot Assessment &amp; Roadmap this CY and kick-off more broadly at 2017 IW.</a:t>
            </a:r>
          </a:p>
          <a:p>
            <a:pPr marL="459076" lvl="1" indent="-154436">
              <a:buFont typeface="Arial" panose="020B0604020202020204" pitchFamily="34" charset="0"/>
              <a:buChar char="•"/>
            </a:pPr>
            <a:endParaRPr lang="en-US" sz="1599" dirty="0"/>
          </a:p>
          <a:p>
            <a:pPr marL="757369" lvl="1"/>
            <a:endParaRPr lang="en-US" sz="2132" dirty="0"/>
          </a:p>
        </p:txBody>
      </p:sp>
      <p:sp>
        <p:nvSpPr>
          <p:cNvPr id="3" name="Date Placeholder 2">
            <a:extLst>
              <a:ext uri="{FF2B5EF4-FFF2-40B4-BE49-F238E27FC236}">
                <a16:creationId xmlns:a16="http://schemas.microsoft.com/office/drawing/2014/main" id="{85C56500-2DC7-444A-8C14-60916B1C6EDA}"/>
              </a:ext>
            </a:extLst>
          </p:cNvPr>
          <p:cNvSpPr>
            <a:spLocks noGrp="1"/>
          </p:cNvSpPr>
          <p:nvPr>
            <p:ph type="dt" sz="half" idx="2"/>
          </p:nvPr>
        </p:nvSpPr>
        <p:spPr/>
        <p:txBody>
          <a:bodyPr/>
          <a:lstStyle/>
          <a:p>
            <a:pPr>
              <a:defRPr/>
            </a:pPr>
            <a:fld id="{403DF4D8-CBE4-4FAF-81AB-A47E91AE5410}"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4" name="Slide Number Placeholder 3">
            <a:extLst>
              <a:ext uri="{FF2B5EF4-FFF2-40B4-BE49-F238E27FC236}">
                <a16:creationId xmlns:a16="http://schemas.microsoft.com/office/drawing/2014/main" id="{6CC18035-C754-4552-90F7-63BCE61C89E4}"/>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946188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98227" y="6639334"/>
            <a:ext cx="4402003" cy="215332"/>
          </a:xfrm>
          <a:prstGeom prst="rect">
            <a:avLst/>
          </a:prstGeom>
          <a:noFill/>
        </p:spPr>
        <p:txBody>
          <a:bodyPr wrap="square">
            <a:spAutoFit/>
          </a:bodyPr>
          <a:lstStyle/>
          <a:p>
            <a:pPr algn="ctr"/>
            <a:r>
              <a:rPr lang="en-US" sz="800" dirty="0">
                <a:solidFill>
                  <a:prstClr val="black"/>
                </a:solidFill>
              </a:rPr>
              <a:t>Copyright © 2016 by Troy A. Peterson Published and used by INCOSE with permission</a:t>
            </a:r>
          </a:p>
        </p:txBody>
      </p:sp>
      <p:sp>
        <p:nvSpPr>
          <p:cNvPr id="20" name="Slide Number Placeholder 4"/>
          <p:cNvSpPr>
            <a:spLocks noGrp="1"/>
          </p:cNvSpPr>
          <p:nvPr>
            <p:ph type="sldNum" sz="quarter" idx="11"/>
          </p:nvPr>
        </p:nvSpPr>
        <p:spPr>
          <a:xfrm>
            <a:off x="11435468" y="6499078"/>
            <a:ext cx="756533" cy="364935"/>
          </a:xfrm>
        </p:spPr>
        <p:txBody>
          <a:bodyPr/>
          <a:lstStyle/>
          <a:p>
            <a:fld id="{00C8674A-17EA-4F19-91DF-3590E2C68C6B}" type="slidenum">
              <a:rPr lang="en-US" altLang="en-US" sz="1399">
                <a:solidFill>
                  <a:prstClr val="black">
                    <a:lumMod val="50000"/>
                    <a:lumOff val="50000"/>
                  </a:prstClr>
                </a:solidFill>
              </a:rPr>
              <a:pPr/>
              <a:t>13</a:t>
            </a:fld>
            <a:endParaRPr lang="en-US" altLang="en-US" sz="1399" dirty="0">
              <a:solidFill>
                <a:prstClr val="black">
                  <a:lumMod val="50000"/>
                  <a:lumOff val="50000"/>
                </a:prstClr>
              </a:solidFill>
            </a:endParaRPr>
          </a:p>
        </p:txBody>
      </p:sp>
      <p:sp>
        <p:nvSpPr>
          <p:cNvPr id="14" name="Content Placeholder 2"/>
          <p:cNvSpPr txBox="1">
            <a:spLocks/>
          </p:cNvSpPr>
          <p:nvPr/>
        </p:nvSpPr>
        <p:spPr>
          <a:xfrm>
            <a:off x="848409" y="1052685"/>
            <a:ext cx="4775560" cy="5834804"/>
          </a:xfrm>
          <a:prstGeom prst="rect">
            <a:avLst/>
          </a:prstGeom>
        </p:spPr>
        <p:txBody>
          <a:bodyPr>
            <a:normAutofit fontScale="70000" lnSpcReduction="20000"/>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sz="2300" b="1" dirty="0"/>
              <a:t>New/Related Developments</a:t>
            </a:r>
          </a:p>
          <a:p>
            <a:r>
              <a:rPr lang="en-US" sz="2000" dirty="0"/>
              <a:t>SE Ontology Effort with SERC, JPL et al.</a:t>
            </a:r>
          </a:p>
          <a:p>
            <a:r>
              <a:rPr lang="en-US" sz="2000" dirty="0"/>
              <a:t>MBSE Initiative Challenge Teams for Digital Artifacts, Production &amp; Logistics Systems Modeling</a:t>
            </a:r>
          </a:p>
          <a:p>
            <a:r>
              <a:rPr lang="en-US" sz="2000" dirty="0"/>
              <a:t>Collaborative V&amp;V of models in effort with ASME</a:t>
            </a:r>
          </a:p>
          <a:p>
            <a:r>
              <a:rPr lang="en-US" sz="2000" dirty="0"/>
              <a:t>2018 IS MBSE Workshop “TED Talks” &amp; Case Studies</a:t>
            </a:r>
          </a:p>
          <a:p>
            <a:endParaRPr lang="en-US" sz="2199" b="1" dirty="0"/>
          </a:p>
          <a:p>
            <a:pPr marL="0" indent="0">
              <a:buNone/>
            </a:pPr>
            <a:r>
              <a:rPr lang="en-US" sz="2300" b="1" dirty="0"/>
              <a:t>Products Under Development</a:t>
            </a:r>
          </a:p>
          <a:p>
            <a:r>
              <a:rPr lang="en-US" sz="1999" dirty="0"/>
              <a:t>Model Based Exemplars </a:t>
            </a:r>
            <a:endParaRPr lang="en-US" sz="1599" dirty="0"/>
          </a:p>
          <a:p>
            <a:r>
              <a:rPr lang="en-US" sz="1999" dirty="0"/>
              <a:t>Assessment Roadmap Model Features</a:t>
            </a:r>
          </a:p>
          <a:p>
            <a:r>
              <a:rPr lang="en-US" sz="1999" dirty="0"/>
              <a:t>INCOSE MBSE Primer</a:t>
            </a:r>
          </a:p>
          <a:p>
            <a:r>
              <a:rPr lang="en-US" sz="1999" dirty="0"/>
              <a:t>Value Briefing / Case Studies / ROI</a:t>
            </a:r>
          </a:p>
          <a:p>
            <a:r>
              <a:rPr lang="en-US" sz="1999" dirty="0"/>
              <a:t>Webinar planned for November </a:t>
            </a:r>
          </a:p>
          <a:p>
            <a:endParaRPr lang="en-US" sz="2300" dirty="0"/>
          </a:p>
          <a:p>
            <a:pPr marL="0" indent="0">
              <a:buNone/>
            </a:pPr>
            <a:r>
              <a:rPr lang="en-US" sz="2300" b="1" dirty="0"/>
              <a:t>Accomplishments</a:t>
            </a:r>
          </a:p>
          <a:p>
            <a:r>
              <a:rPr lang="en-US" sz="1999" dirty="0"/>
              <a:t>Strategy &amp; Action Plan</a:t>
            </a:r>
          </a:p>
          <a:p>
            <a:r>
              <a:rPr lang="en-US" sz="1999" dirty="0"/>
              <a:t>Stakeholder List</a:t>
            </a:r>
          </a:p>
          <a:p>
            <a:r>
              <a:rPr lang="en-US" sz="1999" dirty="0"/>
              <a:t>Assessment Roadmap</a:t>
            </a:r>
          </a:p>
          <a:p>
            <a:r>
              <a:rPr lang="en-US" sz="1999" dirty="0"/>
              <a:t>Enablers &amp; Roadblocks</a:t>
            </a:r>
          </a:p>
          <a:p>
            <a:r>
              <a:rPr lang="en-US" sz="1999" dirty="0"/>
              <a:t>Web search improvements</a:t>
            </a:r>
          </a:p>
          <a:p>
            <a:r>
              <a:rPr lang="en-US" sz="1999" dirty="0"/>
              <a:t>Transformation website created</a:t>
            </a:r>
          </a:p>
          <a:p>
            <a:r>
              <a:rPr lang="en-US" sz="1999" dirty="0"/>
              <a:t>Integration of MBSE throughout IW</a:t>
            </a:r>
          </a:p>
          <a:p>
            <a:r>
              <a:rPr lang="en-US" sz="1999" dirty="0"/>
              <a:t>Many professional society and company briefings on Systems Engineering Transformation</a:t>
            </a:r>
            <a:endParaRPr lang="en-US" sz="4298" dirty="0"/>
          </a:p>
          <a:p>
            <a:endParaRPr lang="en-US" sz="4298" dirty="0"/>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29875" y="4931204"/>
            <a:ext cx="3589602" cy="156787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666" y="3970087"/>
            <a:ext cx="1908315" cy="1350355"/>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8608" y="756438"/>
            <a:ext cx="2045607" cy="1608057"/>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6529" y="2464805"/>
            <a:ext cx="3026993" cy="1189074"/>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51981" y="2715983"/>
            <a:ext cx="2082562" cy="1562857"/>
          </a:xfrm>
          <a:prstGeom prst="rect">
            <a:avLst/>
          </a:prstGeom>
        </p:spPr>
      </p:pic>
      <p:pic>
        <p:nvPicPr>
          <p:cNvPr id="66" name="Picture 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537" y="3127107"/>
            <a:ext cx="924749" cy="1193302"/>
          </a:xfrm>
          <a:prstGeom prst="rect">
            <a:avLst/>
          </a:prstGeom>
        </p:spPr>
      </p:pic>
      <p:pic>
        <p:nvPicPr>
          <p:cNvPr id="67" name="Picture 6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95209" y="3386196"/>
            <a:ext cx="1018525" cy="1313687"/>
          </a:xfrm>
          <a:prstGeom prst="rect">
            <a:avLst/>
          </a:prstGeom>
        </p:spPr>
      </p:pic>
      <p:pic>
        <p:nvPicPr>
          <p:cNvPr id="68" name="Picture 6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75483" y="756438"/>
            <a:ext cx="2103711" cy="1578015"/>
          </a:xfrm>
          <a:prstGeom prst="rect">
            <a:avLst/>
          </a:prstGeom>
        </p:spPr>
      </p:pic>
      <p:pic>
        <p:nvPicPr>
          <p:cNvPr id="69" name="Picture 6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70158" y="1349160"/>
            <a:ext cx="1151684" cy="836874"/>
          </a:xfrm>
          <a:prstGeom prst="rect">
            <a:avLst/>
          </a:prstGeom>
          <a:ln>
            <a:solidFill>
              <a:schemeClr val="tx1">
                <a:lumMod val="75000"/>
              </a:schemeClr>
            </a:solidFill>
          </a:ln>
        </p:spPr>
      </p:pic>
      <p:pic>
        <p:nvPicPr>
          <p:cNvPr id="70" name="Picture 6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05450" y="1927783"/>
            <a:ext cx="1175885" cy="608512"/>
          </a:xfrm>
          <a:prstGeom prst="rect">
            <a:avLst/>
          </a:prstGeom>
          <a:ln>
            <a:solidFill>
              <a:schemeClr val="tx1">
                <a:lumMod val="75000"/>
              </a:schemeClr>
            </a:solidFill>
          </a:ln>
        </p:spPr>
      </p:pic>
      <p:sp>
        <p:nvSpPr>
          <p:cNvPr id="21" name="Title 1"/>
          <p:cNvSpPr txBox="1">
            <a:spLocks/>
          </p:cNvSpPr>
          <p:nvPr/>
        </p:nvSpPr>
        <p:spPr>
          <a:xfrm>
            <a:off x="1599220" y="204626"/>
            <a:ext cx="10592780" cy="444601"/>
          </a:xfrm>
          <a:prstGeom prst="rect">
            <a:avLst/>
          </a:prstGeom>
        </p:spPr>
        <p:txBody>
          <a:bodyPr/>
          <a:lstStyle>
            <a:lvl1pPr algn="l" defTabSz="609768" rtl="0" eaLnBrk="1" latinLnBrk="0" hangingPunct="1">
              <a:spcBef>
                <a:spcPct val="0"/>
              </a:spcBef>
              <a:buNone/>
              <a:defRPr sz="4400" kern="1200">
                <a:solidFill>
                  <a:srgbClr val="981B1E"/>
                </a:solidFill>
                <a:latin typeface="+mj-lt"/>
                <a:ea typeface="+mj-ea"/>
                <a:cs typeface="Arial"/>
              </a:defRPr>
            </a:lvl1pPr>
          </a:lstStyle>
          <a:p>
            <a:pPr defTabSz="914400">
              <a:lnSpc>
                <a:spcPct val="90000"/>
              </a:lnSpc>
            </a:pPr>
            <a:r>
              <a:rPr lang="en-US" sz="2800" dirty="0">
                <a:solidFill>
                  <a:srgbClr val="2971A9"/>
                </a:solidFill>
                <a:latin typeface="Optima" charset="0"/>
              </a:rPr>
              <a:t>Transformation – Objectives &amp; Initiatives</a:t>
            </a:r>
          </a:p>
        </p:txBody>
      </p:sp>
      <p:pic>
        <p:nvPicPr>
          <p:cNvPr id="2" name="Picture 1">
            <a:extLst>
              <a:ext uri="{FF2B5EF4-FFF2-40B4-BE49-F238E27FC236}">
                <a16:creationId xmlns:a16="http://schemas.microsoft.com/office/drawing/2014/main" id="{7EFA6987-5417-4D55-B5A7-C21FAC88B794}"/>
              </a:ext>
            </a:extLst>
          </p:cNvPr>
          <p:cNvPicPr>
            <a:picLocks noChangeAspect="1"/>
          </p:cNvPicPr>
          <p:nvPr/>
        </p:nvPicPr>
        <p:blipFill>
          <a:blip r:embed="rId13"/>
          <a:stretch>
            <a:fillRect/>
          </a:stretch>
        </p:blipFill>
        <p:spPr>
          <a:xfrm>
            <a:off x="5540819" y="4680408"/>
            <a:ext cx="2386031" cy="1818669"/>
          </a:xfrm>
          <a:prstGeom prst="rect">
            <a:avLst/>
          </a:prstGeom>
        </p:spPr>
      </p:pic>
    </p:spTree>
    <p:extLst>
      <p:ext uri="{BB962C8B-B14F-4D97-AF65-F5344CB8AC3E}">
        <p14:creationId xmlns:p14="http://schemas.microsoft.com/office/powerpoint/2010/main" val="3227164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61" y="1238669"/>
            <a:ext cx="1352579" cy="512099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9989" y="3654615"/>
            <a:ext cx="3822768" cy="2705053"/>
          </a:xfrm>
          <a:prstGeom prst="rect">
            <a:avLst/>
          </a:prstGeom>
        </p:spPr>
      </p:pic>
      <p:sp>
        <p:nvSpPr>
          <p:cNvPr id="11" name="Title 10">
            <a:extLst>
              <a:ext uri="{FF2B5EF4-FFF2-40B4-BE49-F238E27FC236}">
                <a16:creationId xmlns:a16="http://schemas.microsoft.com/office/drawing/2014/main" id="{62580443-14DE-4C66-9371-20E985166AA8}"/>
              </a:ext>
            </a:extLst>
          </p:cNvPr>
          <p:cNvSpPr>
            <a:spLocks noGrp="1"/>
          </p:cNvSpPr>
          <p:nvPr>
            <p:ph type="title"/>
          </p:nvPr>
        </p:nvSpPr>
        <p:spPr/>
        <p:txBody>
          <a:bodyPr/>
          <a:lstStyle/>
          <a:p>
            <a:r>
              <a:rPr lang="en-US" dirty="0"/>
              <a:t>Transformation Stakeholders</a:t>
            </a:r>
          </a:p>
        </p:txBody>
      </p:sp>
      <p:sp>
        <p:nvSpPr>
          <p:cNvPr id="12" name="Date Placeholder 11">
            <a:extLst>
              <a:ext uri="{FF2B5EF4-FFF2-40B4-BE49-F238E27FC236}">
                <a16:creationId xmlns:a16="http://schemas.microsoft.com/office/drawing/2014/main" id="{FDF308BF-3186-4944-B685-0CF901F01263}"/>
              </a:ext>
            </a:extLst>
          </p:cNvPr>
          <p:cNvSpPr>
            <a:spLocks noGrp="1"/>
          </p:cNvSpPr>
          <p:nvPr>
            <p:ph type="dt" sz="half" idx="2"/>
          </p:nvPr>
        </p:nvSpPr>
        <p:spPr/>
        <p:txBody>
          <a:bodyPr/>
          <a:lstStyle/>
          <a:p>
            <a:pPr>
              <a:defRPr/>
            </a:pPr>
            <a:fld id="{F69B43F8-AD7B-4CE1-83BA-9F7B7AFF4479}"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13" name="Slide Number Placeholder 12">
            <a:extLst>
              <a:ext uri="{FF2B5EF4-FFF2-40B4-BE49-F238E27FC236}">
                <a16:creationId xmlns:a16="http://schemas.microsoft.com/office/drawing/2014/main" id="{C2E06D74-E3B9-4841-B6A8-20EACD0CCCAC}"/>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14</a:t>
            </a:fld>
            <a:endParaRPr lang="en-US" altLang="en-US" dirty="0">
              <a:solidFill>
                <a:prstClr val="black">
                  <a:lumMod val="50000"/>
                  <a:lumOff val="50000"/>
                </a:prstClr>
              </a:solidFill>
            </a:endParaRPr>
          </a:p>
        </p:txBody>
      </p:sp>
      <p:pic>
        <p:nvPicPr>
          <p:cNvPr id="2" name="Picture 1">
            <a:extLst>
              <a:ext uri="{FF2B5EF4-FFF2-40B4-BE49-F238E27FC236}">
                <a16:creationId xmlns:a16="http://schemas.microsoft.com/office/drawing/2014/main" id="{5DD20132-8BB1-46C4-89EA-1E7DEF1BC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6337" y="1025136"/>
            <a:ext cx="3966420" cy="2366549"/>
          </a:xfrm>
          <a:prstGeom prst="rect">
            <a:avLst/>
          </a:prstGeom>
        </p:spPr>
      </p:pic>
      <p:pic>
        <p:nvPicPr>
          <p:cNvPr id="6" name="Picture 5">
            <a:extLst>
              <a:ext uri="{FF2B5EF4-FFF2-40B4-BE49-F238E27FC236}">
                <a16:creationId xmlns:a16="http://schemas.microsoft.com/office/drawing/2014/main" id="{7A8C4AA0-8FA8-4834-B9C7-49350BEE6760}"/>
              </a:ext>
            </a:extLst>
          </p:cNvPr>
          <p:cNvPicPr>
            <a:picLocks noChangeAspect="1"/>
          </p:cNvPicPr>
          <p:nvPr/>
        </p:nvPicPr>
        <p:blipFill rotWithShape="1">
          <a:blip r:embed="rId6" cstate="email">
            <a:duotone>
              <a:schemeClr val="bg2">
                <a:shade val="45000"/>
                <a:satMod val="135000"/>
              </a:schemeClr>
              <a:prstClr val="white"/>
            </a:duotone>
            <a:extLst>
              <a:ext uri="{BEBA8EAE-BF5A-486C-A8C5-ECC9F3942E4B}">
                <a14:imgProps xmlns:a14="http://schemas.microsoft.com/office/drawing/2010/main">
                  <a14:imgLayer r:embed="rId7">
                    <a14:imgEffect>
                      <a14:brightnessContrast bright="44000"/>
                    </a14:imgEffect>
                  </a14:imgLayer>
                </a14:imgProps>
              </a:ext>
              <a:ext uri="{28A0092B-C50C-407E-A947-70E740481C1C}">
                <a14:useLocalDpi xmlns:a14="http://schemas.microsoft.com/office/drawing/2010/main"/>
              </a:ext>
            </a:extLst>
          </a:blip>
          <a:srcRect/>
          <a:stretch/>
        </p:blipFill>
        <p:spPr>
          <a:xfrm>
            <a:off x="5773002" y="1134287"/>
            <a:ext cx="6415825" cy="5150572"/>
          </a:xfrm>
          <a:prstGeom prst="rect">
            <a:avLst/>
          </a:prstGeom>
        </p:spPr>
      </p:pic>
      <p:sp>
        <p:nvSpPr>
          <p:cNvPr id="8" name="TextBox 7">
            <a:extLst>
              <a:ext uri="{FF2B5EF4-FFF2-40B4-BE49-F238E27FC236}">
                <a16:creationId xmlns:a16="http://schemas.microsoft.com/office/drawing/2014/main" id="{2C8A9E61-5986-4761-9C13-7CC453D9DACD}"/>
              </a:ext>
            </a:extLst>
          </p:cNvPr>
          <p:cNvSpPr txBox="1"/>
          <p:nvPr/>
        </p:nvSpPr>
        <p:spPr>
          <a:xfrm>
            <a:off x="6871730" y="2593834"/>
            <a:ext cx="5527342" cy="2246769"/>
          </a:xfrm>
          <a:prstGeom prst="rect">
            <a:avLst/>
          </a:prstGeom>
          <a:noFill/>
        </p:spPr>
        <p:txBody>
          <a:bodyPr wrap="square" rtlCol="0">
            <a:spAutoFit/>
          </a:bodyPr>
          <a:lstStyle/>
          <a:p>
            <a:pPr>
              <a:spcAft>
                <a:spcPts val="1200"/>
              </a:spcAft>
            </a:pPr>
            <a:r>
              <a:rPr lang="en-US" sz="2000" b="1" dirty="0">
                <a:solidFill>
                  <a:srgbClr val="001236"/>
                </a:solidFill>
              </a:rPr>
              <a:t>Model Consumers</a:t>
            </a:r>
          </a:p>
          <a:p>
            <a:pPr>
              <a:spcAft>
                <a:spcPts val="1200"/>
              </a:spcAft>
            </a:pPr>
            <a:r>
              <a:rPr lang="en-US" sz="2000" b="1" dirty="0">
                <a:solidFill>
                  <a:srgbClr val="001236"/>
                </a:solidFill>
              </a:rPr>
              <a:t>Model Creators</a:t>
            </a:r>
          </a:p>
          <a:p>
            <a:pPr>
              <a:spcAft>
                <a:spcPts val="1200"/>
              </a:spcAft>
            </a:pPr>
            <a:r>
              <a:rPr lang="en-US" sz="2000" b="1" dirty="0">
                <a:solidFill>
                  <a:srgbClr val="001236"/>
                </a:solidFill>
              </a:rPr>
              <a:t>Complex Idea Communicators</a:t>
            </a:r>
          </a:p>
          <a:p>
            <a:pPr>
              <a:spcAft>
                <a:spcPts val="1200"/>
              </a:spcAft>
            </a:pPr>
            <a:r>
              <a:rPr lang="en-US" sz="2000" b="1" dirty="0">
                <a:solidFill>
                  <a:srgbClr val="001236"/>
                </a:solidFill>
              </a:rPr>
              <a:t>Model Infrastructure Providers </a:t>
            </a:r>
          </a:p>
          <a:p>
            <a:pPr>
              <a:spcAft>
                <a:spcPts val="1200"/>
              </a:spcAft>
            </a:pPr>
            <a:r>
              <a:rPr lang="en-US" sz="2000" b="1" dirty="0">
                <a:solidFill>
                  <a:srgbClr val="001236"/>
                </a:solidFill>
              </a:rPr>
              <a:t>INCOSE and other Professional Societies</a:t>
            </a:r>
          </a:p>
        </p:txBody>
      </p:sp>
    </p:spTree>
    <p:extLst>
      <p:ext uri="{BB962C8B-B14F-4D97-AF65-F5344CB8AC3E}">
        <p14:creationId xmlns:p14="http://schemas.microsoft.com/office/powerpoint/2010/main" val="1960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t>CAB Breakout: Assessment / Roadmap Instrument:</a:t>
            </a:r>
            <a:endParaRPr lang="en-US" dirty="0"/>
          </a:p>
        </p:txBody>
      </p:sp>
      <p:sp>
        <p:nvSpPr>
          <p:cNvPr id="3" name="Content Placeholder 2"/>
          <p:cNvSpPr>
            <a:spLocks noGrp="1"/>
          </p:cNvSpPr>
          <p:nvPr>
            <p:ph idx="1"/>
          </p:nvPr>
        </p:nvSpPr>
        <p:spPr>
          <a:xfrm>
            <a:off x="263099" y="1369789"/>
            <a:ext cx="5433163" cy="4964268"/>
          </a:xfrm>
        </p:spPr>
        <p:txBody>
          <a:bodyPr>
            <a:normAutofit/>
          </a:bodyPr>
          <a:lstStyle/>
          <a:p>
            <a:r>
              <a:rPr lang="en-US" sz="2000" dirty="0">
                <a:solidFill>
                  <a:schemeClr val="tx2"/>
                </a:solidFill>
              </a:rPr>
              <a:t>Intentionally </a:t>
            </a:r>
            <a:r>
              <a:rPr lang="en-US" sz="2000" u="sng" dirty="0">
                <a:solidFill>
                  <a:schemeClr val="tx2"/>
                </a:solidFill>
              </a:rPr>
              <a:t>very simple</a:t>
            </a:r>
            <a:r>
              <a:rPr lang="en-US" sz="2000" dirty="0">
                <a:solidFill>
                  <a:schemeClr val="tx2"/>
                </a:solidFill>
              </a:rPr>
              <a:t>:</a:t>
            </a:r>
          </a:p>
          <a:p>
            <a:pPr lvl="1"/>
            <a:r>
              <a:rPr lang="en-US" sz="1800" dirty="0">
                <a:solidFill>
                  <a:schemeClr val="tx2"/>
                </a:solidFill>
              </a:rPr>
              <a:t>Focused “one level down” from the intention to apply model-based methods to SE.</a:t>
            </a:r>
          </a:p>
          <a:p>
            <a:pPr lvl="1"/>
            <a:r>
              <a:rPr lang="en-US" sz="1800" dirty="0">
                <a:solidFill>
                  <a:schemeClr val="tx2"/>
                </a:solidFill>
              </a:rPr>
              <a:t>Level of detail = the individual ISO 15288 life cycle processes.</a:t>
            </a:r>
          </a:p>
          <a:p>
            <a:r>
              <a:rPr lang="en-US" sz="2000" dirty="0">
                <a:solidFill>
                  <a:schemeClr val="tx2"/>
                </a:solidFill>
              </a:rPr>
              <a:t>Intended to address these </a:t>
            </a:r>
            <a:r>
              <a:rPr lang="en-US" sz="2000" u="sng" dirty="0">
                <a:solidFill>
                  <a:schemeClr val="tx2"/>
                </a:solidFill>
              </a:rPr>
              <a:t>important questions</a:t>
            </a:r>
            <a:r>
              <a:rPr lang="en-US" sz="2000" dirty="0">
                <a:solidFill>
                  <a:schemeClr val="tx2"/>
                </a:solidFill>
              </a:rPr>
              <a:t>:</a:t>
            </a:r>
          </a:p>
          <a:p>
            <a:pPr lvl="1"/>
            <a:r>
              <a:rPr lang="en-US" sz="1800" dirty="0">
                <a:solidFill>
                  <a:schemeClr val="tx2"/>
                </a:solidFill>
              </a:rPr>
              <a:t>What are you trying to improve?  (Which 15288 processes?)</a:t>
            </a:r>
          </a:p>
          <a:p>
            <a:pPr lvl="1"/>
            <a:r>
              <a:rPr lang="en-US" sz="1800" dirty="0">
                <a:solidFill>
                  <a:schemeClr val="tx2"/>
                </a:solidFill>
              </a:rPr>
              <a:t>Where are the biggest potential gains? The easiest potential gains?</a:t>
            </a:r>
          </a:p>
          <a:p>
            <a:pPr lvl="1"/>
            <a:r>
              <a:rPr lang="en-US" sz="1800" dirty="0">
                <a:solidFill>
                  <a:schemeClr val="tx2"/>
                </a:solidFill>
              </a:rPr>
              <a:t>What is already improved?</a:t>
            </a:r>
          </a:p>
          <a:p>
            <a:r>
              <a:rPr lang="en-US" sz="2000" dirty="0">
                <a:solidFill>
                  <a:schemeClr val="tx2"/>
                </a:solidFill>
              </a:rPr>
              <a:t>But </a:t>
            </a:r>
            <a:r>
              <a:rPr lang="en-US" sz="2000" u="sng" dirty="0">
                <a:solidFill>
                  <a:schemeClr val="tx2"/>
                </a:solidFill>
              </a:rPr>
              <a:t>not</a:t>
            </a:r>
            <a:r>
              <a:rPr lang="en-US" sz="2000" dirty="0">
                <a:solidFill>
                  <a:schemeClr val="tx2"/>
                </a:solidFill>
              </a:rPr>
              <a:t>:</a:t>
            </a:r>
          </a:p>
          <a:p>
            <a:pPr lvl="1"/>
            <a:r>
              <a:rPr lang="en-US" sz="1800" u="sng" dirty="0">
                <a:solidFill>
                  <a:schemeClr val="tx2"/>
                </a:solidFill>
              </a:rPr>
              <a:t>How</a:t>
            </a:r>
            <a:r>
              <a:rPr lang="en-US" sz="1800" dirty="0">
                <a:solidFill>
                  <a:schemeClr val="tx2"/>
                </a:solidFill>
              </a:rPr>
              <a:t> will your goals be accomplished?</a:t>
            </a:r>
          </a:p>
          <a:p>
            <a:pPr lvl="1"/>
            <a:r>
              <a:rPr lang="en-US" sz="1800" dirty="0">
                <a:solidFill>
                  <a:schemeClr val="tx2"/>
                </a:solidFill>
              </a:rPr>
              <a:t>What are the </a:t>
            </a:r>
            <a:r>
              <a:rPr lang="en-US" sz="1800" u="sng" dirty="0">
                <a:solidFill>
                  <a:schemeClr val="tx2"/>
                </a:solidFill>
              </a:rPr>
              <a:t>details</a:t>
            </a:r>
            <a:r>
              <a:rPr lang="en-US" sz="1800" dirty="0">
                <a:solidFill>
                  <a:schemeClr val="tx2"/>
                </a:solidFill>
              </a:rPr>
              <a:t> of your plan?</a:t>
            </a:r>
          </a:p>
          <a:p>
            <a:pPr lvl="1"/>
            <a:r>
              <a:rPr lang="en-US" sz="1800" dirty="0">
                <a:solidFill>
                  <a:schemeClr val="tx2"/>
                </a:solidFill>
              </a:rPr>
              <a:t>Not a CMMI </a:t>
            </a:r>
          </a:p>
        </p:txBody>
      </p:sp>
      <p:sp>
        <p:nvSpPr>
          <p:cNvPr id="4" name="Date Placeholder 3">
            <a:extLst>
              <a:ext uri="{FF2B5EF4-FFF2-40B4-BE49-F238E27FC236}">
                <a16:creationId xmlns:a16="http://schemas.microsoft.com/office/drawing/2014/main" id="{64AF0396-13BC-4A77-AF3C-8C3A92EEF635}"/>
              </a:ext>
            </a:extLst>
          </p:cNvPr>
          <p:cNvSpPr>
            <a:spLocks noGrp="1"/>
          </p:cNvSpPr>
          <p:nvPr>
            <p:ph type="dt" sz="half" idx="2"/>
          </p:nvPr>
        </p:nvSpPr>
        <p:spPr/>
        <p:txBody>
          <a:bodyPr/>
          <a:lstStyle/>
          <a:p>
            <a:pPr>
              <a:defRPr/>
            </a:pPr>
            <a:fld id="{CABAB894-4A8A-4AF7-845E-0DCF004FAD76}"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7" name="Slide Number Placeholder 6">
            <a:extLst>
              <a:ext uri="{FF2B5EF4-FFF2-40B4-BE49-F238E27FC236}">
                <a16:creationId xmlns:a16="http://schemas.microsoft.com/office/drawing/2014/main" id="{27E3476F-DB6F-4ED5-B8B5-35D85DD0DDEC}"/>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15</a:t>
            </a:fld>
            <a:endParaRPr lang="en-US" altLang="en-US" dirty="0">
              <a:solidFill>
                <a:prstClr val="black">
                  <a:lumMod val="50000"/>
                  <a:lumOff val="50000"/>
                </a:prstClr>
              </a:solidFill>
            </a:endParaRPr>
          </a:p>
        </p:txBody>
      </p:sp>
      <p:pic>
        <p:nvPicPr>
          <p:cNvPr id="6" name="Picture 5">
            <a:extLst>
              <a:ext uri="{FF2B5EF4-FFF2-40B4-BE49-F238E27FC236}">
                <a16:creationId xmlns:a16="http://schemas.microsoft.com/office/drawing/2014/main" id="{C7E3F249-67D9-4FC3-8EC2-D9615D9B45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01214" y="3770027"/>
            <a:ext cx="5411557" cy="2363669"/>
          </a:xfrm>
          <a:prstGeom prst="rect">
            <a:avLst/>
          </a:prstGeom>
        </p:spPr>
      </p:pic>
      <p:pic>
        <p:nvPicPr>
          <p:cNvPr id="8" name="Picture 7">
            <a:extLst>
              <a:ext uri="{FF2B5EF4-FFF2-40B4-BE49-F238E27FC236}">
                <a16:creationId xmlns:a16="http://schemas.microsoft.com/office/drawing/2014/main" id="{F730E256-8E00-43F0-AC6A-D00E92014B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9727" y="1324979"/>
            <a:ext cx="2857265" cy="2041773"/>
          </a:xfrm>
          <a:prstGeom prst="rect">
            <a:avLst/>
          </a:prstGeom>
          <a:ln>
            <a:solidFill>
              <a:schemeClr val="tx1">
                <a:lumMod val="75000"/>
                <a:lumOff val="25000"/>
              </a:schemeClr>
            </a:solidFill>
          </a:ln>
        </p:spPr>
      </p:pic>
      <p:pic>
        <p:nvPicPr>
          <p:cNvPr id="9" name="Picture 8">
            <a:extLst>
              <a:ext uri="{FF2B5EF4-FFF2-40B4-BE49-F238E27FC236}">
                <a16:creationId xmlns:a16="http://schemas.microsoft.com/office/drawing/2014/main" id="{8BCBC0BF-14DE-4949-B8A1-5671484BE8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18544" y="1324980"/>
            <a:ext cx="2494227" cy="2041773"/>
          </a:xfrm>
          <a:prstGeom prst="rect">
            <a:avLst/>
          </a:prstGeom>
          <a:ln>
            <a:solidFill>
              <a:schemeClr val="tx1">
                <a:lumMod val="75000"/>
                <a:lumOff val="25000"/>
              </a:schemeClr>
            </a:solidFill>
          </a:ln>
        </p:spPr>
      </p:pic>
    </p:spTree>
    <p:extLst>
      <p:ext uri="{BB962C8B-B14F-4D97-AF65-F5344CB8AC3E}">
        <p14:creationId xmlns:p14="http://schemas.microsoft.com/office/powerpoint/2010/main" val="99728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3739-2050-4AB6-A541-93D4E232C1A6}"/>
              </a:ext>
            </a:extLst>
          </p:cNvPr>
          <p:cNvSpPr>
            <a:spLocks noGrp="1"/>
          </p:cNvSpPr>
          <p:nvPr>
            <p:ph type="title"/>
          </p:nvPr>
        </p:nvSpPr>
        <p:spPr/>
        <p:txBody>
          <a:bodyPr/>
          <a:lstStyle/>
          <a:p>
            <a:r>
              <a:rPr lang="en-US" dirty="0"/>
              <a:t>INCOSE/ASME Model Stakeholder Features Pattern</a:t>
            </a:r>
          </a:p>
        </p:txBody>
      </p:sp>
      <p:sp>
        <p:nvSpPr>
          <p:cNvPr id="3" name="Content Placeholder 2">
            <a:extLst>
              <a:ext uri="{FF2B5EF4-FFF2-40B4-BE49-F238E27FC236}">
                <a16:creationId xmlns:a16="http://schemas.microsoft.com/office/drawing/2014/main" id="{3C50556B-6184-4F24-9381-D0FCB08C0064}"/>
              </a:ext>
            </a:extLst>
          </p:cNvPr>
          <p:cNvSpPr>
            <a:spLocks noGrp="1"/>
          </p:cNvSpPr>
          <p:nvPr>
            <p:ph idx="1"/>
          </p:nvPr>
        </p:nvSpPr>
        <p:spPr>
          <a:xfrm>
            <a:off x="427103" y="1987116"/>
            <a:ext cx="4504405" cy="4202669"/>
          </a:xfrm>
        </p:spPr>
        <p:txBody>
          <a:bodyPr/>
          <a:lstStyle/>
          <a:p>
            <a:pPr>
              <a:lnSpc>
                <a:spcPct val="100000"/>
              </a:lnSpc>
              <a:spcAft>
                <a:spcPts val="1200"/>
              </a:spcAft>
            </a:pPr>
            <a:r>
              <a:rPr lang="en-US" sz="2000" dirty="0"/>
              <a:t>Being created in the INCOSE supported ASME VV50 standards committee project, also in use in the INCOSE Transformation effort.</a:t>
            </a:r>
          </a:p>
          <a:p>
            <a:pPr>
              <a:lnSpc>
                <a:spcPct val="100000"/>
              </a:lnSpc>
              <a:spcAft>
                <a:spcPts val="1200"/>
              </a:spcAft>
            </a:pPr>
            <a:r>
              <a:rPr lang="en-US" sz="2000" dirty="0"/>
              <a:t>Metadata in the form of a model itself, describing “what is in the model” – like a barcode which describes a product.</a:t>
            </a:r>
          </a:p>
          <a:p>
            <a:pPr>
              <a:lnSpc>
                <a:spcPct val="100000"/>
              </a:lnSpc>
              <a:spcAft>
                <a:spcPts val="1200"/>
              </a:spcAft>
            </a:pPr>
            <a:r>
              <a:rPr lang="en-US" sz="2000" dirty="0"/>
              <a:t>29 Model Features, spread across 6 feature groups</a:t>
            </a:r>
          </a:p>
          <a:p>
            <a:endParaRPr lang="en-US" dirty="0"/>
          </a:p>
        </p:txBody>
      </p:sp>
      <p:sp>
        <p:nvSpPr>
          <p:cNvPr id="4" name="Date Placeholder 3">
            <a:extLst>
              <a:ext uri="{FF2B5EF4-FFF2-40B4-BE49-F238E27FC236}">
                <a16:creationId xmlns:a16="http://schemas.microsoft.com/office/drawing/2014/main" id="{9809B2C6-69BE-4B2B-A8FD-445562C209F6}"/>
              </a:ext>
            </a:extLst>
          </p:cNvPr>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AC8335E0-90FF-4869-9B06-742364820761}"/>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16</a:t>
            </a:fld>
            <a:endParaRPr lang="en-US" altLang="en-US" dirty="0">
              <a:solidFill>
                <a:prstClr val="black">
                  <a:lumMod val="50000"/>
                  <a:lumOff val="50000"/>
                </a:prstClr>
              </a:solidFill>
            </a:endParaRPr>
          </a:p>
        </p:txBody>
      </p:sp>
      <p:sp>
        <p:nvSpPr>
          <p:cNvPr id="7" name="Rectangle 6">
            <a:extLst>
              <a:ext uri="{FF2B5EF4-FFF2-40B4-BE49-F238E27FC236}">
                <a16:creationId xmlns:a16="http://schemas.microsoft.com/office/drawing/2014/main" id="{CE20AD89-3EAD-4101-9C1B-CEC3505AA8E2}"/>
              </a:ext>
            </a:extLst>
          </p:cNvPr>
          <p:cNvSpPr/>
          <p:nvPr/>
        </p:nvSpPr>
        <p:spPr>
          <a:xfrm>
            <a:off x="5174714" y="1987116"/>
            <a:ext cx="3009331" cy="1044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Model Identity and Focus:</a:t>
            </a:r>
          </a:p>
          <a:p>
            <a:pPr algn="ctr"/>
            <a:endParaRPr lang="en-US" sz="1400" dirty="0"/>
          </a:p>
          <a:p>
            <a:pPr algn="ctr"/>
            <a:r>
              <a:rPr lang="en-US" sz="1400" dirty="0"/>
              <a:t>Identifies the main subject or focus of the model</a:t>
            </a:r>
          </a:p>
        </p:txBody>
      </p:sp>
      <p:sp>
        <p:nvSpPr>
          <p:cNvPr id="8" name="Rectangle 7">
            <a:extLst>
              <a:ext uri="{FF2B5EF4-FFF2-40B4-BE49-F238E27FC236}">
                <a16:creationId xmlns:a16="http://schemas.microsoft.com/office/drawing/2014/main" id="{F260079C-5FCC-479F-BD43-993CB6720ABD}"/>
              </a:ext>
            </a:extLst>
          </p:cNvPr>
          <p:cNvSpPr/>
          <p:nvPr/>
        </p:nvSpPr>
        <p:spPr>
          <a:xfrm>
            <a:off x="5164735" y="3369607"/>
            <a:ext cx="3009331" cy="1044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Model Scope and Content:</a:t>
            </a:r>
          </a:p>
          <a:p>
            <a:pPr algn="ctr"/>
            <a:endParaRPr lang="en-US" sz="1400" dirty="0"/>
          </a:p>
          <a:p>
            <a:pPr algn="ctr"/>
            <a:r>
              <a:rPr lang="en-US" sz="1400" dirty="0"/>
              <a:t>Describes the scope of content of the model</a:t>
            </a:r>
          </a:p>
        </p:txBody>
      </p:sp>
      <p:sp>
        <p:nvSpPr>
          <p:cNvPr id="9" name="Rectangle 8">
            <a:extLst>
              <a:ext uri="{FF2B5EF4-FFF2-40B4-BE49-F238E27FC236}">
                <a16:creationId xmlns:a16="http://schemas.microsoft.com/office/drawing/2014/main" id="{321F76BB-6936-47B4-A5D4-2A37820A23BF}"/>
              </a:ext>
            </a:extLst>
          </p:cNvPr>
          <p:cNvSpPr/>
          <p:nvPr/>
        </p:nvSpPr>
        <p:spPr>
          <a:xfrm>
            <a:off x="5164735" y="4696717"/>
            <a:ext cx="3009331" cy="1044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Model Life Cycle Mgmt.:</a:t>
            </a:r>
          </a:p>
          <a:p>
            <a:pPr algn="ctr"/>
            <a:endParaRPr lang="en-US" sz="1400" dirty="0"/>
          </a:p>
          <a:p>
            <a:pPr algn="ctr"/>
            <a:r>
              <a:rPr lang="en-US" sz="1400" dirty="0"/>
              <a:t>Describes the related model life cycle management capabilities</a:t>
            </a:r>
          </a:p>
        </p:txBody>
      </p:sp>
      <p:sp>
        <p:nvSpPr>
          <p:cNvPr id="10" name="Rectangle 9">
            <a:extLst>
              <a:ext uri="{FF2B5EF4-FFF2-40B4-BE49-F238E27FC236}">
                <a16:creationId xmlns:a16="http://schemas.microsoft.com/office/drawing/2014/main" id="{92AA0A76-95E2-4202-BEC3-7F5A03B02254}"/>
              </a:ext>
            </a:extLst>
          </p:cNvPr>
          <p:cNvSpPr/>
          <p:nvPr/>
        </p:nvSpPr>
        <p:spPr>
          <a:xfrm>
            <a:off x="8798367" y="4696717"/>
            <a:ext cx="3009331" cy="1044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Model Representation:</a:t>
            </a:r>
          </a:p>
          <a:p>
            <a:pPr algn="ctr"/>
            <a:endParaRPr lang="en-US" sz="1400" dirty="0"/>
          </a:p>
          <a:p>
            <a:pPr algn="ctr"/>
            <a:r>
              <a:rPr lang="en-US" sz="1400" dirty="0"/>
              <a:t>Describes the representation used by the model</a:t>
            </a:r>
          </a:p>
        </p:txBody>
      </p:sp>
      <p:sp>
        <p:nvSpPr>
          <p:cNvPr id="11" name="Rectangle 10">
            <a:extLst>
              <a:ext uri="{FF2B5EF4-FFF2-40B4-BE49-F238E27FC236}">
                <a16:creationId xmlns:a16="http://schemas.microsoft.com/office/drawing/2014/main" id="{236BE9C6-8FAA-4B88-9B09-4835ADF7EA6C}"/>
              </a:ext>
            </a:extLst>
          </p:cNvPr>
          <p:cNvSpPr/>
          <p:nvPr/>
        </p:nvSpPr>
        <p:spPr>
          <a:xfrm>
            <a:off x="8798367" y="3369607"/>
            <a:ext cx="3009331" cy="1044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Model Credibility:</a:t>
            </a:r>
          </a:p>
          <a:p>
            <a:pPr algn="ctr"/>
            <a:endParaRPr lang="en-US" sz="1400" dirty="0"/>
          </a:p>
          <a:p>
            <a:pPr algn="ctr"/>
            <a:r>
              <a:rPr lang="en-US" sz="1400" dirty="0"/>
              <a:t>Describes the credibility of the model</a:t>
            </a:r>
          </a:p>
        </p:txBody>
      </p:sp>
      <p:sp>
        <p:nvSpPr>
          <p:cNvPr id="12" name="Rectangle 11">
            <a:extLst>
              <a:ext uri="{FF2B5EF4-FFF2-40B4-BE49-F238E27FC236}">
                <a16:creationId xmlns:a16="http://schemas.microsoft.com/office/drawing/2014/main" id="{FDEBB205-C968-4EDC-8815-E91260E02F55}"/>
              </a:ext>
            </a:extLst>
          </p:cNvPr>
          <p:cNvSpPr/>
          <p:nvPr/>
        </p:nvSpPr>
        <p:spPr>
          <a:xfrm>
            <a:off x="8798367" y="1989116"/>
            <a:ext cx="3009331" cy="1044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Model Utility:</a:t>
            </a:r>
          </a:p>
          <a:p>
            <a:pPr algn="ctr"/>
            <a:endParaRPr lang="en-US" sz="1400" dirty="0"/>
          </a:p>
          <a:p>
            <a:pPr algn="ctr"/>
            <a:r>
              <a:rPr lang="en-US" sz="1400" dirty="0"/>
              <a:t>Describes the intended use, user, utility, and value of the model</a:t>
            </a:r>
          </a:p>
        </p:txBody>
      </p:sp>
      <p:pic>
        <p:nvPicPr>
          <p:cNvPr id="13" name="Picture 12">
            <a:extLst>
              <a:ext uri="{FF2B5EF4-FFF2-40B4-BE49-F238E27FC236}">
                <a16:creationId xmlns:a16="http://schemas.microsoft.com/office/drawing/2014/main" id="{BDE00174-11E8-4C97-8D7E-DA9D5BD2A3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31508" y="1499001"/>
            <a:ext cx="6913992" cy="4785265"/>
          </a:xfrm>
          <a:prstGeom prst="rect">
            <a:avLst/>
          </a:prstGeom>
        </p:spPr>
      </p:pic>
    </p:spTree>
    <p:extLst>
      <p:ext uri="{BB962C8B-B14F-4D97-AF65-F5344CB8AC3E}">
        <p14:creationId xmlns:p14="http://schemas.microsoft.com/office/powerpoint/2010/main" val="2754853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5690" y="991776"/>
            <a:ext cx="4720318" cy="4120549"/>
          </a:xfrm>
          <a:prstGeom prst="rect">
            <a:avLst/>
          </a:prstGeom>
          <a:ln w="19050">
            <a:solidFill>
              <a:schemeClr val="tx1">
                <a:lumMod val="75000"/>
              </a:schemeClr>
            </a:solidFill>
          </a:ln>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0300" y="2577477"/>
            <a:ext cx="4084511" cy="3458850"/>
          </a:xfrm>
          <a:prstGeom prst="rect">
            <a:avLst/>
          </a:prstGeom>
          <a:ln w="19050">
            <a:solidFill>
              <a:schemeClr val="tx1">
                <a:lumMod val="75000"/>
              </a:schemeClr>
            </a:solidFill>
          </a:ln>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572" y="991777"/>
            <a:ext cx="4696881" cy="4120549"/>
          </a:xfrm>
          <a:prstGeom prst="rect">
            <a:avLst/>
          </a:prstGeom>
          <a:ln w="19050">
            <a:solidFill>
              <a:schemeClr val="tx1">
                <a:lumMod val="75000"/>
              </a:schemeClr>
            </a:solidFill>
          </a:ln>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22774" y="2552271"/>
            <a:ext cx="3690291" cy="3484055"/>
          </a:xfrm>
          <a:prstGeom prst="rect">
            <a:avLst/>
          </a:prstGeom>
          <a:ln w="19050">
            <a:solidFill>
              <a:schemeClr val="tx1">
                <a:lumMod val="75000"/>
              </a:schemeClr>
            </a:solidFill>
          </a:ln>
        </p:spPr>
      </p:pic>
      <p:sp>
        <p:nvSpPr>
          <p:cNvPr id="2" name="Rectangle 1"/>
          <p:cNvSpPr/>
          <p:nvPr/>
        </p:nvSpPr>
        <p:spPr>
          <a:xfrm>
            <a:off x="6703579" y="6106397"/>
            <a:ext cx="5053607" cy="307617"/>
          </a:xfrm>
          <a:prstGeom prst="rect">
            <a:avLst/>
          </a:prstGeom>
        </p:spPr>
        <p:txBody>
          <a:bodyPr wrap="square">
            <a:spAutoFit/>
          </a:bodyPr>
          <a:lstStyle/>
          <a:p>
            <a:r>
              <a:rPr lang="en-US" sz="1399" dirty="0"/>
              <a:t>http://www.incose.org/about/strategicobjectives/transformation</a:t>
            </a:r>
          </a:p>
        </p:txBody>
      </p:sp>
      <p:sp>
        <p:nvSpPr>
          <p:cNvPr id="3" name="Rectangle 2"/>
          <p:cNvSpPr/>
          <p:nvPr/>
        </p:nvSpPr>
        <p:spPr>
          <a:xfrm>
            <a:off x="343570" y="6106397"/>
            <a:ext cx="6096000" cy="307617"/>
          </a:xfrm>
          <a:prstGeom prst="rect">
            <a:avLst/>
          </a:prstGeom>
        </p:spPr>
        <p:txBody>
          <a:bodyPr>
            <a:spAutoFit/>
          </a:bodyPr>
          <a:lstStyle/>
          <a:p>
            <a:r>
              <a:rPr lang="en-US" sz="1399" dirty="0"/>
              <a:t>http://www.omgwiki.org/MBSE/doku.php?id=mbse:incose_mbse_iw_2017</a:t>
            </a:r>
          </a:p>
        </p:txBody>
      </p:sp>
      <p:sp>
        <p:nvSpPr>
          <p:cNvPr id="5" name="Title 4">
            <a:extLst>
              <a:ext uri="{FF2B5EF4-FFF2-40B4-BE49-F238E27FC236}">
                <a16:creationId xmlns:a16="http://schemas.microsoft.com/office/drawing/2014/main" id="{1CBD6232-C582-4070-8EB9-CC246A7ABB5F}"/>
              </a:ext>
            </a:extLst>
          </p:cNvPr>
          <p:cNvSpPr>
            <a:spLocks noGrp="1"/>
          </p:cNvSpPr>
          <p:nvPr>
            <p:ph type="title"/>
          </p:nvPr>
        </p:nvSpPr>
        <p:spPr/>
        <p:txBody>
          <a:bodyPr/>
          <a:lstStyle/>
          <a:p>
            <a:r>
              <a:rPr lang="en-US" dirty="0"/>
              <a:t>MBSE Wiki and Website</a:t>
            </a:r>
          </a:p>
        </p:txBody>
      </p:sp>
      <p:sp>
        <p:nvSpPr>
          <p:cNvPr id="6" name="Date Placeholder 5">
            <a:extLst>
              <a:ext uri="{FF2B5EF4-FFF2-40B4-BE49-F238E27FC236}">
                <a16:creationId xmlns:a16="http://schemas.microsoft.com/office/drawing/2014/main" id="{92BAB773-B6A3-4857-A3A6-645423881812}"/>
              </a:ext>
            </a:extLst>
          </p:cNvPr>
          <p:cNvSpPr>
            <a:spLocks noGrp="1"/>
          </p:cNvSpPr>
          <p:nvPr>
            <p:ph type="dt" sz="half" idx="10"/>
          </p:nvPr>
        </p:nvSpPr>
        <p:spPr/>
        <p:txBody>
          <a:bodyPr/>
          <a:lstStyle/>
          <a:p>
            <a:pPr>
              <a:defRPr/>
            </a:pPr>
            <a:fld id="{59257053-F30A-4DF4-AECB-85FFB23A0DA5}"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7" name="Slide Number Placeholder 6">
            <a:extLst>
              <a:ext uri="{FF2B5EF4-FFF2-40B4-BE49-F238E27FC236}">
                <a16:creationId xmlns:a16="http://schemas.microsoft.com/office/drawing/2014/main" id="{84AB31FA-9611-41F0-A61C-9C02DA9C8176}"/>
              </a:ext>
            </a:extLst>
          </p:cNvPr>
          <p:cNvSpPr>
            <a:spLocks noGrp="1"/>
          </p:cNvSpPr>
          <p:nvPr>
            <p:ph type="sldNum" sz="quarter" idx="12"/>
          </p:nvPr>
        </p:nvSpPr>
        <p:spPr/>
        <p:txBody>
          <a:bodyPr/>
          <a:lstStyle/>
          <a:p>
            <a:fld id="{DAB54924-03FB-44A6-B139-D6D34965CBA3}" type="slidenum">
              <a:rPr lang="en-US" altLang="en-US" smtClean="0">
                <a:solidFill>
                  <a:prstClr val="black">
                    <a:lumMod val="50000"/>
                    <a:lumOff val="50000"/>
                  </a:prstClr>
                </a:solidFill>
              </a:rPr>
              <a:pPr/>
              <a:t>17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040448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86EA-7423-4294-BCD1-0C5EBE6AFBD6}"/>
              </a:ext>
            </a:extLst>
          </p:cNvPr>
          <p:cNvSpPr>
            <a:spLocks noGrp="1"/>
          </p:cNvSpPr>
          <p:nvPr>
            <p:ph type="title"/>
          </p:nvPr>
        </p:nvSpPr>
        <p:spPr/>
        <p:txBody>
          <a:bodyPr>
            <a:normAutofit/>
          </a:bodyPr>
          <a:lstStyle/>
          <a:p>
            <a:r>
              <a:rPr lang="en-US" dirty="0"/>
              <a:t>Accomplishments: Website / Discoverability Improvements</a:t>
            </a:r>
          </a:p>
        </p:txBody>
      </p:sp>
      <p:sp>
        <p:nvSpPr>
          <p:cNvPr id="4" name="Date Placeholder 3">
            <a:extLst>
              <a:ext uri="{FF2B5EF4-FFF2-40B4-BE49-F238E27FC236}">
                <a16:creationId xmlns:a16="http://schemas.microsoft.com/office/drawing/2014/main" id="{B076FAB3-D223-415A-99AB-75136A6EDF26}"/>
              </a:ext>
            </a:extLst>
          </p:cNvPr>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4FEBFDE2-1B52-4D5B-A90C-FA73770D3625}"/>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18</a:t>
            </a:fld>
            <a:endParaRPr lang="en-US" altLang="en-US" dirty="0">
              <a:solidFill>
                <a:prstClr val="black">
                  <a:lumMod val="50000"/>
                  <a:lumOff val="50000"/>
                </a:prstClr>
              </a:solidFill>
            </a:endParaRPr>
          </a:p>
        </p:txBody>
      </p:sp>
      <p:sp>
        <p:nvSpPr>
          <p:cNvPr id="12" name="TextBox 11">
            <a:extLst>
              <a:ext uri="{FF2B5EF4-FFF2-40B4-BE49-F238E27FC236}">
                <a16:creationId xmlns:a16="http://schemas.microsoft.com/office/drawing/2014/main" id="{CA2D1252-E982-492F-AFA1-0BB57EEBBD81}"/>
              </a:ext>
            </a:extLst>
          </p:cNvPr>
          <p:cNvSpPr txBox="1"/>
          <p:nvPr/>
        </p:nvSpPr>
        <p:spPr>
          <a:xfrm>
            <a:off x="282083" y="1246214"/>
            <a:ext cx="6061417" cy="4985980"/>
          </a:xfrm>
          <a:prstGeom prst="rect">
            <a:avLst/>
          </a:prstGeom>
          <a:noFill/>
        </p:spPr>
        <p:txBody>
          <a:bodyPr wrap="square" rtlCol="0">
            <a:spAutoFit/>
          </a:bodyPr>
          <a:lstStyle/>
          <a:p>
            <a:r>
              <a:rPr lang="en-US" sz="2400" b="1" dirty="0"/>
              <a:t>Transformational Working Groups (WG)</a:t>
            </a:r>
          </a:p>
          <a:p>
            <a:pPr marL="342900" indent="-342900">
              <a:buFont typeface="Arial" panose="020B0604020202020204" pitchFamily="34" charset="0"/>
              <a:buChar char="•"/>
            </a:pPr>
            <a:r>
              <a:rPr lang="en-US" dirty="0"/>
              <a:t>Agile Systems and Systems Engineering</a:t>
            </a:r>
          </a:p>
          <a:p>
            <a:pPr marL="342900" indent="-342900">
              <a:buFont typeface="Arial" panose="020B0604020202020204" pitchFamily="34" charset="0"/>
              <a:buChar char="•"/>
            </a:pPr>
            <a:r>
              <a:rPr lang="en-US" dirty="0"/>
              <a:t>Lean Systems Engineering</a:t>
            </a:r>
          </a:p>
          <a:p>
            <a:pPr marL="342900" indent="-342900">
              <a:buFont typeface="Arial" panose="020B0604020202020204" pitchFamily="34" charset="0"/>
              <a:buChar char="•"/>
            </a:pPr>
            <a:r>
              <a:rPr lang="en-US" dirty="0"/>
              <a:t>Model Based Systems Engineering Initiative</a:t>
            </a:r>
          </a:p>
          <a:p>
            <a:pPr marL="342900" indent="-342900">
              <a:buFont typeface="Arial" panose="020B0604020202020204" pitchFamily="34" charset="0"/>
              <a:buChar char="•"/>
            </a:pPr>
            <a:r>
              <a:rPr lang="en-US" dirty="0"/>
              <a:t>Model-based Conceptual Design</a:t>
            </a:r>
          </a:p>
          <a:p>
            <a:pPr marL="342900" indent="-342900">
              <a:buFont typeface="Arial" panose="020B0604020202020204" pitchFamily="34" charset="0"/>
              <a:buChar char="•"/>
            </a:pPr>
            <a:r>
              <a:rPr lang="en-US" dirty="0"/>
              <a:t>Object-Oriented SE Method</a:t>
            </a:r>
          </a:p>
          <a:p>
            <a:pPr marL="342900" indent="-342900">
              <a:buFont typeface="Arial" panose="020B0604020202020204" pitchFamily="34" charset="0"/>
              <a:buChar char="•"/>
            </a:pPr>
            <a:r>
              <a:rPr lang="en-US" dirty="0"/>
              <a:t>MBSE Patterns</a:t>
            </a:r>
          </a:p>
          <a:p>
            <a:pPr marL="342900" indent="-342900">
              <a:buFont typeface="Arial" panose="020B0604020202020204" pitchFamily="34" charset="0"/>
              <a:buChar char="•"/>
            </a:pPr>
            <a:r>
              <a:rPr lang="en-US" dirty="0"/>
              <a:t>Very Small Entities (VSE)</a:t>
            </a:r>
          </a:p>
          <a:p>
            <a:pPr marL="342900" indent="-342900">
              <a:buFont typeface="Arial" panose="020B0604020202020204" pitchFamily="34" charset="0"/>
              <a:buChar char="•"/>
            </a:pPr>
            <a:r>
              <a:rPr lang="en-US" dirty="0"/>
              <a:t>Systems Science</a:t>
            </a:r>
          </a:p>
          <a:p>
            <a:pPr marL="342900" indent="-342900">
              <a:buFont typeface="Arial" panose="020B0604020202020204" pitchFamily="34" charset="0"/>
              <a:buChar char="•"/>
            </a:pPr>
            <a:r>
              <a:rPr lang="en-US" dirty="0"/>
              <a:t>Tools Integration &amp; Model Lifecycle Management</a:t>
            </a:r>
          </a:p>
          <a:p>
            <a:pPr marL="342900" indent="-342900">
              <a:buFont typeface="Arial" panose="020B0604020202020204" pitchFamily="34" charset="0"/>
              <a:buChar char="•"/>
            </a:pPr>
            <a:r>
              <a:rPr lang="en-US" dirty="0"/>
              <a:t>INCOSE-NAFEMS Collaboration</a:t>
            </a:r>
          </a:p>
          <a:p>
            <a:pPr marL="342900" indent="-342900">
              <a:buFont typeface="Arial" panose="020B0604020202020204" pitchFamily="34" charset="0"/>
              <a:buChar char="•"/>
            </a:pPr>
            <a:r>
              <a:rPr lang="en-US" dirty="0"/>
              <a:t>Ontology</a:t>
            </a:r>
          </a:p>
          <a:p>
            <a:pPr marL="342900" indent="-342900">
              <a:buFont typeface="Arial" panose="020B0604020202020204" pitchFamily="34" charset="0"/>
              <a:buChar char="•"/>
            </a:pPr>
            <a:endParaRPr lang="en-US" dirty="0"/>
          </a:p>
          <a:p>
            <a:r>
              <a:rPr lang="en-US" sz="2400" b="1" dirty="0"/>
              <a:t>Visit site for WG charters and to learn more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19F65653-C894-498E-BEAD-18E50C2EC9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3500" y="1051409"/>
            <a:ext cx="5217503" cy="4968781"/>
          </a:xfrm>
          <a:prstGeom prst="rect">
            <a:avLst/>
          </a:prstGeom>
          <a:ln w="19050">
            <a:solidFill>
              <a:schemeClr val="tx1">
                <a:lumMod val="75000"/>
              </a:schemeClr>
            </a:solidFill>
          </a:ln>
        </p:spPr>
      </p:pic>
      <p:pic>
        <p:nvPicPr>
          <p:cNvPr id="8" name="Picture 7">
            <a:extLst>
              <a:ext uri="{FF2B5EF4-FFF2-40B4-BE49-F238E27FC236}">
                <a16:creationId xmlns:a16="http://schemas.microsoft.com/office/drawing/2014/main" id="{11F182B0-58A3-446A-8299-5DE141A299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3656" y="4815900"/>
            <a:ext cx="1195315" cy="1528798"/>
          </a:xfrm>
          <a:prstGeom prst="rect">
            <a:avLst/>
          </a:prstGeom>
          <a:ln w="19050">
            <a:solidFill>
              <a:schemeClr val="tx1">
                <a:lumMod val="75000"/>
              </a:schemeClr>
            </a:solidFill>
          </a:ln>
        </p:spPr>
      </p:pic>
      <p:sp>
        <p:nvSpPr>
          <p:cNvPr id="9" name="Rectangle 8">
            <a:extLst>
              <a:ext uri="{FF2B5EF4-FFF2-40B4-BE49-F238E27FC236}">
                <a16:creationId xmlns:a16="http://schemas.microsoft.com/office/drawing/2014/main" id="{9F2B113B-8D31-4C68-8278-216BDCA3DF5C}"/>
              </a:ext>
            </a:extLst>
          </p:cNvPr>
          <p:cNvSpPr/>
          <p:nvPr/>
        </p:nvSpPr>
        <p:spPr>
          <a:xfrm>
            <a:off x="270706" y="5427217"/>
            <a:ext cx="8681545" cy="323165"/>
          </a:xfrm>
          <a:prstGeom prst="rect">
            <a:avLst/>
          </a:prstGeom>
        </p:spPr>
        <p:txBody>
          <a:bodyPr wrap="square">
            <a:spAutoFit/>
          </a:bodyPr>
          <a:lstStyle/>
          <a:p>
            <a:r>
              <a:rPr lang="en-US" sz="1500" dirty="0"/>
              <a:t>http://www.incose.org/ChaptersGroups/WorkingGroups/transformational</a:t>
            </a:r>
          </a:p>
        </p:txBody>
      </p:sp>
    </p:spTree>
    <p:extLst>
      <p:ext uri="{BB962C8B-B14F-4D97-AF65-F5344CB8AC3E}">
        <p14:creationId xmlns:p14="http://schemas.microsoft.com/office/powerpoint/2010/main" val="3877652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1" y="6486023"/>
            <a:ext cx="1929532" cy="364935"/>
          </a:xfrm>
        </p:spPr>
        <p:txBody>
          <a:bodyPr/>
          <a:lstStyle/>
          <a:p>
            <a:pPr>
              <a:defRPr/>
            </a:pPr>
            <a:fld id="{E9A3629A-A8E6-47E7-964C-671C7486BAA6}" type="datetime3">
              <a:rPr lang="en-US" sz="1399" smtClean="0">
                <a:solidFill>
                  <a:prstClr val="black">
                    <a:lumMod val="50000"/>
                    <a:lumOff val="50000"/>
                  </a:prstClr>
                </a:solidFill>
              </a:rPr>
              <a:t>13 April 2018</a:t>
            </a:fld>
            <a:endParaRPr lang="en-US" sz="1399" dirty="0">
              <a:solidFill>
                <a:prstClr val="black">
                  <a:lumMod val="50000"/>
                  <a:lumOff val="50000"/>
                </a:prstClr>
              </a:solidFill>
            </a:endParaRPr>
          </a:p>
        </p:txBody>
      </p:sp>
      <p:pic>
        <p:nvPicPr>
          <p:cNvPr id="7" name="Picture 2" descr="Image result for data analytic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295" y="5651632"/>
            <a:ext cx="2619444" cy="12029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4" cstate="email">
            <a:duotone>
              <a:schemeClr val="accent3">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5554601" y="5651632"/>
            <a:ext cx="2619444" cy="1210933"/>
          </a:xfrm>
          <a:prstGeom prst="rect">
            <a:avLst/>
          </a:prstGeom>
        </p:spPr>
      </p:pic>
      <p:grpSp>
        <p:nvGrpSpPr>
          <p:cNvPr id="13" name="Group 12"/>
          <p:cNvGrpSpPr/>
          <p:nvPr/>
        </p:nvGrpSpPr>
        <p:grpSpPr>
          <a:xfrm>
            <a:off x="2826448" y="5651632"/>
            <a:ext cx="2619444" cy="1186090"/>
            <a:chOff x="522816" y="1070001"/>
            <a:chExt cx="11176400" cy="5060700"/>
          </a:xfrm>
        </p:grpSpPr>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816" y="1070001"/>
              <a:ext cx="11176400" cy="5060700"/>
            </a:xfrm>
            <a:prstGeom prst="rect">
              <a:avLst/>
            </a:prstGeom>
          </p:spPr>
        </p:pic>
        <p:sp>
          <p:nvSpPr>
            <p:cNvPr id="15" name="Rectangle 14"/>
            <p:cNvSpPr/>
            <p:nvPr/>
          </p:nvSpPr>
          <p:spPr>
            <a:xfrm>
              <a:off x="11047518" y="5386777"/>
              <a:ext cx="579950" cy="50523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6" name="Rectangle 15"/>
            <p:cNvSpPr/>
            <p:nvPr/>
          </p:nvSpPr>
          <p:spPr>
            <a:xfrm>
              <a:off x="9875316" y="5930555"/>
              <a:ext cx="1823899" cy="20014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18" name="Title 1"/>
          <p:cNvSpPr txBox="1">
            <a:spLocks/>
          </p:cNvSpPr>
          <p:nvPr/>
        </p:nvSpPr>
        <p:spPr>
          <a:xfrm>
            <a:off x="612828" y="1057817"/>
            <a:ext cx="10972800" cy="4584782"/>
          </a:xfrm>
          <a:prstGeom prst="rect">
            <a:avLst/>
          </a:prstGeom>
        </p:spPr>
        <p:txBody>
          <a:bodyPr>
            <a:normAutofit lnSpcReduction="10000"/>
          </a:bodyPr>
          <a:lstStyle>
            <a:lvl1pPr algn="l" defTabSz="609768" rtl="0" eaLnBrk="1" latinLnBrk="0" hangingPunct="1">
              <a:spcBef>
                <a:spcPct val="0"/>
              </a:spcBef>
              <a:buNone/>
              <a:defRPr sz="2800" kern="1200">
                <a:solidFill>
                  <a:srgbClr val="0071CE"/>
                </a:solidFill>
                <a:latin typeface="+mj-lt"/>
                <a:ea typeface="+mj-ea"/>
                <a:cs typeface="Arial"/>
              </a:defRPr>
            </a:lvl1pPr>
          </a:lstStyle>
          <a:p>
            <a:pPr marL="342729" indent="-342729">
              <a:buFont typeface="Arial" panose="020B0604020202020204" pitchFamily="34" charset="0"/>
              <a:buChar char="•"/>
            </a:pPr>
            <a:r>
              <a:rPr lang="en-US" sz="2199" dirty="0"/>
              <a:t>Digital Artifacts Challenge Team:</a:t>
            </a:r>
          </a:p>
          <a:p>
            <a:pPr marL="952192" lvl="1" indent="-342729">
              <a:buFont typeface="Arial" panose="020B0604020202020204" pitchFamily="34" charset="0"/>
              <a:buChar char="•"/>
            </a:pPr>
            <a:r>
              <a:rPr lang="en-US" sz="2199" dirty="0"/>
              <a:t>Identifying and characterizing MBSE digital artifacts across the lifecycle</a:t>
            </a:r>
          </a:p>
          <a:p>
            <a:pPr marL="952192" lvl="1" indent="-342729">
              <a:buFont typeface="Arial" panose="020B0604020202020204" pitchFamily="34" charset="0"/>
              <a:buChar char="•"/>
            </a:pPr>
            <a:endParaRPr lang="en-US" sz="2199" dirty="0"/>
          </a:p>
          <a:p>
            <a:pPr marL="342729" indent="-342729">
              <a:buFont typeface="Arial" panose="020B0604020202020204" pitchFamily="34" charset="0"/>
              <a:buChar char="•"/>
            </a:pPr>
            <a:r>
              <a:rPr lang="en-US" sz="2199" dirty="0"/>
              <a:t>Production and Distribution Systems Challenge Team</a:t>
            </a:r>
          </a:p>
          <a:p>
            <a:pPr marL="952192" lvl="1" indent="-342729">
              <a:buFont typeface="Arial" panose="020B0604020202020204" pitchFamily="34" charset="0"/>
              <a:buChar char="•"/>
            </a:pPr>
            <a:r>
              <a:rPr lang="en-US" sz="2199" dirty="0"/>
              <a:t>Connecting models across the lifecycle – Industry 4.0, Supply Chain, Logistics</a:t>
            </a:r>
          </a:p>
          <a:p>
            <a:pPr marL="952192" lvl="1" indent="-342729">
              <a:buFont typeface="Arial" panose="020B0604020202020204" pitchFamily="34" charset="0"/>
              <a:buChar char="•"/>
            </a:pPr>
            <a:endParaRPr lang="en-US" sz="2199" dirty="0"/>
          </a:p>
          <a:p>
            <a:pPr marL="342729" indent="-342729">
              <a:buFont typeface="Arial" panose="020B0604020202020204" pitchFamily="34" charset="0"/>
              <a:buChar char="•"/>
            </a:pPr>
            <a:r>
              <a:rPr lang="en-US" sz="2199" dirty="0"/>
              <a:t>V&amp;V of models (Potential Collaboration ASME, INCOSE, NAFEMS)</a:t>
            </a:r>
          </a:p>
          <a:p>
            <a:pPr marL="952192" lvl="1" indent="-342729">
              <a:buFont typeface="Arial" panose="020B0604020202020204" pitchFamily="34" charset="0"/>
              <a:buChar char="•"/>
            </a:pPr>
            <a:r>
              <a:rPr lang="en-US" sz="2199" dirty="0"/>
              <a:t>Verification and Validation of Models – tied to </a:t>
            </a:r>
            <a:r>
              <a:rPr lang="en-US" sz="2400" dirty="0"/>
              <a:t>ASME VV50 standards project</a:t>
            </a:r>
          </a:p>
          <a:p>
            <a:pPr marL="952192" lvl="1" indent="-342729">
              <a:buFont typeface="Arial" panose="020B0604020202020204" pitchFamily="34" charset="0"/>
              <a:buChar char="•"/>
            </a:pPr>
            <a:endParaRPr lang="en-US" sz="2199" dirty="0"/>
          </a:p>
          <a:p>
            <a:pPr marL="342729" indent="-342729">
              <a:buFont typeface="Arial" panose="020B0604020202020204" pitchFamily="34" charset="0"/>
              <a:buChar char="•"/>
            </a:pPr>
            <a:r>
              <a:rPr lang="en-US" sz="2199" dirty="0"/>
              <a:t>Augmented Intelligence in Systems Challenge Team</a:t>
            </a:r>
          </a:p>
          <a:p>
            <a:pPr marL="952192" lvl="1" indent="-342729">
              <a:buFont typeface="Arial" panose="020B0604020202020204" pitchFamily="34" charset="0"/>
              <a:buChar char="•"/>
            </a:pPr>
            <a:r>
              <a:rPr lang="en-US" sz="2199" dirty="0"/>
              <a:t>How can machine learning and AI aid systems engineering in the innovation process</a:t>
            </a:r>
          </a:p>
          <a:p>
            <a:pPr marL="952192" lvl="1" indent="-342729">
              <a:buFont typeface="Arial" panose="020B0604020202020204" pitchFamily="34" charset="0"/>
              <a:buChar char="•"/>
            </a:pPr>
            <a:endParaRPr lang="en-US" sz="2199" dirty="0"/>
          </a:p>
          <a:p>
            <a:pPr marL="342729" indent="-342729">
              <a:buFont typeface="Arial" panose="020B0604020202020204" pitchFamily="34" charset="0"/>
              <a:buChar char="•"/>
            </a:pPr>
            <a:r>
              <a:rPr lang="en-US" sz="2199" dirty="0"/>
              <a:t>MBSE/MBE Capabilities Assessment Challenge Team</a:t>
            </a:r>
          </a:p>
          <a:p>
            <a:pPr marL="952192" lvl="1" indent="-342729">
              <a:buFont typeface="Arial" panose="020B0604020202020204" pitchFamily="34" charset="0"/>
              <a:buChar char="•"/>
            </a:pPr>
            <a:r>
              <a:rPr lang="en-US" sz="2199" dirty="0"/>
              <a:t>Developing self-assessments and gap analysis, strategic planning, project progress aids </a:t>
            </a:r>
          </a:p>
          <a:p>
            <a:pPr marL="609463" lvl="1"/>
            <a:endParaRPr lang="en-US" sz="2199" dirty="0"/>
          </a:p>
          <a:p>
            <a:pPr marL="952192" lvl="1" indent="-342729">
              <a:buFont typeface="Arial" panose="020B0604020202020204" pitchFamily="34" charset="0"/>
              <a:buChar char="•"/>
            </a:pPr>
            <a:endParaRPr lang="en-US" sz="2199" dirty="0"/>
          </a:p>
          <a:p>
            <a:pPr marL="609463" lvl="1"/>
            <a:endParaRPr lang="en-US" sz="2199" dirty="0"/>
          </a:p>
          <a:p>
            <a:endParaRPr lang="en-US" sz="2399" i="1" dirty="0"/>
          </a:p>
          <a:p>
            <a:pPr marL="609463" lvl="1"/>
            <a:endParaRPr lang="en-US" sz="1599" dirty="0"/>
          </a:p>
          <a:p>
            <a:endParaRPr lang="en-US" sz="2399" i="1" dirty="0"/>
          </a:p>
        </p:txBody>
      </p:sp>
      <p:sp>
        <p:nvSpPr>
          <p:cNvPr id="2" name="Slide Number Placeholder 1">
            <a:extLst>
              <a:ext uri="{FF2B5EF4-FFF2-40B4-BE49-F238E27FC236}">
                <a16:creationId xmlns:a16="http://schemas.microsoft.com/office/drawing/2014/main" id="{391AC31A-83FF-4BFE-9474-2EDDB3C909B6}"/>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19</a:t>
            </a:fld>
            <a:endParaRPr lang="en-US" altLang="en-US" dirty="0">
              <a:solidFill>
                <a:prstClr val="black">
                  <a:lumMod val="50000"/>
                  <a:lumOff val="50000"/>
                </a:prstClr>
              </a:solidFill>
            </a:endParaRPr>
          </a:p>
        </p:txBody>
      </p:sp>
      <p:sp>
        <p:nvSpPr>
          <p:cNvPr id="5" name="Title 4">
            <a:extLst>
              <a:ext uri="{FF2B5EF4-FFF2-40B4-BE49-F238E27FC236}">
                <a16:creationId xmlns:a16="http://schemas.microsoft.com/office/drawing/2014/main" id="{00A3C574-F24F-4144-89C4-E40262EB4ABE}"/>
              </a:ext>
            </a:extLst>
          </p:cNvPr>
          <p:cNvSpPr>
            <a:spLocks noGrp="1"/>
          </p:cNvSpPr>
          <p:nvPr>
            <p:ph type="title"/>
          </p:nvPr>
        </p:nvSpPr>
        <p:spPr/>
        <p:txBody>
          <a:bodyPr/>
          <a:lstStyle/>
          <a:p>
            <a:r>
              <a:rPr lang="en-US" dirty="0"/>
              <a:t>MBSE Initiative as an Incubator and Transformation Agent</a:t>
            </a:r>
          </a:p>
        </p:txBody>
      </p:sp>
      <p:pic>
        <p:nvPicPr>
          <p:cNvPr id="21" name="Picture 20">
            <a:extLst>
              <a:ext uri="{FF2B5EF4-FFF2-40B4-BE49-F238E27FC236}">
                <a16:creationId xmlns:a16="http://schemas.microsoft.com/office/drawing/2014/main" id="{015F3688-7EA5-4F0A-9A53-2E32DA0D18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74045" y="5900861"/>
            <a:ext cx="4017955" cy="598968"/>
          </a:xfrm>
          <a:prstGeom prst="rect">
            <a:avLst/>
          </a:prstGeom>
        </p:spPr>
      </p:pic>
    </p:spTree>
    <p:extLst>
      <p:ext uri="{BB962C8B-B14F-4D97-AF65-F5344CB8AC3E}">
        <p14:creationId xmlns:p14="http://schemas.microsoft.com/office/powerpoint/2010/main" val="330110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4</a:t>
            </a:r>
            <a:r>
              <a:rPr lang="en-US" baseline="30000" dirty="0" smtClean="0"/>
              <a:t>th</a:t>
            </a:r>
            <a:r>
              <a:rPr lang="en-US" dirty="0" smtClean="0"/>
              <a:t> Industrial Revolution (Industry 4.0)</a:t>
            </a:r>
            <a:br>
              <a:rPr lang="en-US" dirty="0" smtClean="0"/>
            </a:br>
            <a:r>
              <a:rPr lang="en-US" dirty="0" smtClean="0"/>
              <a:t>Age of smart innovation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01" y="1419792"/>
            <a:ext cx="8899990" cy="316748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985" y="1824393"/>
            <a:ext cx="8963886" cy="239158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7083" y="2284601"/>
            <a:ext cx="8963886" cy="342307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5060" y="2884583"/>
            <a:ext cx="9018656" cy="3304406"/>
          </a:xfrm>
          <a:prstGeom prst="rect">
            <a:avLst/>
          </a:prstGeom>
        </p:spPr>
      </p:pic>
      <p:sp>
        <p:nvSpPr>
          <p:cNvPr id="2" name="TextBox 1"/>
          <p:cNvSpPr txBox="1"/>
          <p:nvPr/>
        </p:nvSpPr>
        <p:spPr>
          <a:xfrm>
            <a:off x="3325135" y="5298258"/>
            <a:ext cx="8229875" cy="793651"/>
          </a:xfrm>
          <a:prstGeom prst="rect">
            <a:avLst/>
          </a:prstGeom>
          <a:solidFill>
            <a:schemeClr val="bg1"/>
          </a:solidFill>
          <a:ln>
            <a:solidFill>
              <a:schemeClr val="tx1"/>
            </a:solidFill>
          </a:ln>
        </p:spPr>
        <p:txBody>
          <a:bodyPr wrap="square" lIns="91392" tIns="91392" rIns="91392" bIns="91392" rtlCol="0">
            <a:spAutoFit/>
          </a:bodyPr>
          <a:lstStyle/>
          <a:p>
            <a:pPr>
              <a:lnSpc>
                <a:spcPct val="110000"/>
              </a:lnSpc>
            </a:pPr>
            <a:r>
              <a:rPr lang="en-US" sz="1799" b="1" dirty="0"/>
              <a:t>Models of all kinds make this possible… </a:t>
            </a:r>
          </a:p>
          <a:p>
            <a:pPr>
              <a:lnSpc>
                <a:spcPct val="110000"/>
              </a:lnSpc>
            </a:pPr>
            <a:r>
              <a:rPr lang="en-US" sz="1799" b="1" dirty="0"/>
              <a:t>Systems Engineering needs to get with the program… </a:t>
            </a:r>
          </a:p>
        </p:txBody>
      </p:sp>
    </p:spTree>
    <p:extLst>
      <p:ext uri="{BB962C8B-B14F-4D97-AF65-F5344CB8AC3E}">
        <p14:creationId xmlns:p14="http://schemas.microsoft.com/office/powerpoint/2010/main" val="1410061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36300" y="1469122"/>
            <a:ext cx="3598853" cy="2029106"/>
          </a:xfrm>
          <a:prstGeom prst="rect">
            <a:avLst/>
          </a:prstGeom>
        </p:spPr>
      </p:pic>
      <p:grpSp>
        <p:nvGrpSpPr>
          <p:cNvPr id="25" name="Group 24"/>
          <p:cNvGrpSpPr/>
          <p:nvPr/>
        </p:nvGrpSpPr>
        <p:grpSpPr>
          <a:xfrm>
            <a:off x="6955579" y="3801958"/>
            <a:ext cx="3604424" cy="1485662"/>
            <a:chOff x="7441545" y="3391815"/>
            <a:chExt cx="4352326" cy="1793930"/>
          </a:xfrm>
        </p:grpSpPr>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41545" y="3391815"/>
              <a:ext cx="4324785" cy="1793930"/>
            </a:xfrm>
            <a:prstGeom prst="rect">
              <a:avLst/>
            </a:prstGeom>
          </p:spPr>
        </p:pic>
        <p:sp>
          <p:nvSpPr>
            <p:cNvPr id="19" name="TextBox 18"/>
            <p:cNvSpPr txBox="1"/>
            <p:nvPr/>
          </p:nvSpPr>
          <p:spPr>
            <a:xfrm>
              <a:off x="10574671" y="3436046"/>
              <a:ext cx="1219200" cy="306602"/>
            </a:xfrm>
            <a:prstGeom prst="rect">
              <a:avLst/>
            </a:prstGeom>
            <a:noFill/>
          </p:spPr>
          <p:txBody>
            <a:bodyPr wrap="square" rtlCol="0">
              <a:spAutoFit/>
            </a:bodyPr>
            <a:lstStyle/>
            <a:p>
              <a:pPr defTabSz="685800"/>
              <a:r>
                <a:rPr lang="en-US" sz="1050" b="1" dirty="0">
                  <a:solidFill>
                    <a:prstClr val="white"/>
                  </a:solidFill>
                  <a:latin typeface="Calibri"/>
                </a:rPr>
                <a:t>I know MBSE</a:t>
              </a:r>
            </a:p>
          </p:txBody>
        </p:sp>
      </p:grpSp>
      <p:sp>
        <p:nvSpPr>
          <p:cNvPr id="27" name="Rectangle 26"/>
          <p:cNvSpPr/>
          <p:nvPr/>
        </p:nvSpPr>
        <p:spPr>
          <a:xfrm>
            <a:off x="6936300" y="1448521"/>
            <a:ext cx="3623703" cy="38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prstClr val="white"/>
              </a:solidFill>
              <a:latin typeface="Calibri"/>
            </a:endParaRPr>
          </a:p>
        </p:txBody>
      </p:sp>
      <p:sp>
        <p:nvSpPr>
          <p:cNvPr id="2" name="Date Placeholder 1"/>
          <p:cNvSpPr>
            <a:spLocks noGrp="1"/>
          </p:cNvSpPr>
          <p:nvPr>
            <p:ph type="dt" sz="half" idx="10"/>
          </p:nvPr>
        </p:nvSpPr>
        <p:spPr>
          <a:xfrm>
            <a:off x="0" y="6487166"/>
            <a:ext cx="1364843" cy="365125"/>
          </a:xfrm>
        </p:spPr>
        <p:txBody>
          <a:bodyPr/>
          <a:lstStyle/>
          <a:p>
            <a:pPr defTabSz="685800">
              <a:defRPr/>
            </a:pPr>
            <a:fld id="{C7B39578-6814-490B-9C71-4ABBFC1D7145}" type="datetime3">
              <a:rPr lang="en-US" sz="800" smtClean="0">
                <a:solidFill>
                  <a:prstClr val="black">
                    <a:lumMod val="50000"/>
                    <a:lumOff val="50000"/>
                  </a:prstClr>
                </a:solidFill>
                <a:latin typeface="Calibri"/>
              </a:rPr>
              <a:t>13 April 2018</a:t>
            </a:fld>
            <a:endParaRPr lang="en-US" sz="800" dirty="0">
              <a:solidFill>
                <a:prstClr val="black">
                  <a:lumMod val="50000"/>
                  <a:lumOff val="50000"/>
                </a:prstClr>
              </a:solidFill>
              <a:latin typeface="Calibri"/>
            </a:endParaRPr>
          </a:p>
        </p:txBody>
      </p:sp>
      <p:sp>
        <p:nvSpPr>
          <p:cNvPr id="11" name="Title 1"/>
          <p:cNvSpPr txBox="1">
            <a:spLocks/>
          </p:cNvSpPr>
          <p:nvPr/>
        </p:nvSpPr>
        <p:spPr bwMode="auto">
          <a:xfrm>
            <a:off x="2009776" y="75577"/>
            <a:ext cx="7842053" cy="44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pPr defTabSz="685800"/>
            <a:r>
              <a:rPr lang="en-US" dirty="0"/>
              <a:t>Imperative: Resolve Complexity</a:t>
            </a:r>
            <a:endParaRPr lang="en-US" sz="2000" dirty="0"/>
          </a:p>
        </p:txBody>
      </p:sp>
      <p:grpSp>
        <p:nvGrpSpPr>
          <p:cNvPr id="24" name="Group 23"/>
          <p:cNvGrpSpPr/>
          <p:nvPr/>
        </p:nvGrpSpPr>
        <p:grpSpPr>
          <a:xfrm>
            <a:off x="6955579" y="939224"/>
            <a:ext cx="4390592" cy="4919712"/>
            <a:chOff x="229619" y="808754"/>
            <a:chExt cx="4653338" cy="5214125"/>
          </a:xfrm>
        </p:grpSpPr>
        <p:sp>
          <p:nvSpPr>
            <p:cNvPr id="4" name="TextBox 3"/>
            <p:cNvSpPr txBox="1"/>
            <p:nvPr/>
          </p:nvSpPr>
          <p:spPr>
            <a:xfrm>
              <a:off x="229619" y="3486131"/>
              <a:ext cx="4650583" cy="733939"/>
            </a:xfrm>
            <a:prstGeom prst="rect">
              <a:avLst/>
            </a:prstGeom>
            <a:noFill/>
          </p:spPr>
          <p:txBody>
            <a:bodyPr wrap="square" rtlCol="0">
              <a:spAutoFit/>
            </a:bodyPr>
            <a:lstStyle/>
            <a:p>
              <a:pPr defTabSz="685800"/>
              <a:r>
                <a:rPr lang="en-US" sz="1400" b="1" i="1" dirty="0">
                  <a:solidFill>
                    <a:prstClr val="black"/>
                  </a:solidFill>
                  <a:latin typeface="Arial Narrow" panose="020B0606020202030204" pitchFamily="34" charset="0"/>
                </a:rPr>
                <a:t>Fools ignore complexity. Pragmatists suffer it. Some can avoid it. Geniuses remove it.</a:t>
              </a:r>
            </a:p>
            <a:p>
              <a:pPr algn="r" defTabSz="685800"/>
              <a:r>
                <a:rPr lang="en-US" sz="1050" dirty="0">
                  <a:solidFill>
                    <a:prstClr val="black"/>
                  </a:solidFill>
                  <a:latin typeface="Arial Narrow" panose="020B0606020202030204" pitchFamily="34" charset="0"/>
                </a:rPr>
                <a:t>Alan Perlis (1922 – 1990)</a:t>
              </a:r>
            </a:p>
          </p:txBody>
        </p:sp>
        <p:sp>
          <p:nvSpPr>
            <p:cNvPr id="5" name="TextBox 4"/>
            <p:cNvSpPr txBox="1"/>
            <p:nvPr/>
          </p:nvSpPr>
          <p:spPr>
            <a:xfrm>
              <a:off x="229619" y="4249929"/>
              <a:ext cx="4650583" cy="962275"/>
            </a:xfrm>
            <a:prstGeom prst="rect">
              <a:avLst/>
            </a:prstGeom>
            <a:noFill/>
          </p:spPr>
          <p:txBody>
            <a:bodyPr wrap="square" rtlCol="0">
              <a:spAutoFit/>
            </a:bodyPr>
            <a:lstStyle/>
            <a:p>
              <a:pPr defTabSz="685800"/>
              <a:r>
                <a:rPr lang="en-US" sz="1400" dirty="0">
                  <a:solidFill>
                    <a:prstClr val="black"/>
                  </a:solidFill>
                  <a:latin typeface="Arial Narrow" panose="020B0606020202030204" pitchFamily="34" charset="0"/>
                </a:rPr>
                <a:t>Any intelligent fool can make things bigger and more complex…  It takes a touch of genius – and a lot of courage to move in the opposite direction.</a:t>
              </a:r>
            </a:p>
            <a:p>
              <a:pPr algn="r" defTabSz="685800"/>
              <a:r>
                <a:rPr lang="en-US" sz="1050" dirty="0">
                  <a:solidFill>
                    <a:prstClr val="black"/>
                  </a:solidFill>
                  <a:latin typeface="Arial Narrow" panose="020B0606020202030204" pitchFamily="34" charset="0"/>
                </a:rPr>
                <a:t>Albert Einstein (1879 – 1955)</a:t>
              </a:r>
            </a:p>
          </p:txBody>
        </p:sp>
        <p:sp>
          <p:nvSpPr>
            <p:cNvPr id="6" name="TextBox 5"/>
            <p:cNvSpPr txBox="1"/>
            <p:nvPr/>
          </p:nvSpPr>
          <p:spPr>
            <a:xfrm>
              <a:off x="229619" y="2355221"/>
              <a:ext cx="4650583" cy="505603"/>
            </a:xfrm>
            <a:prstGeom prst="rect">
              <a:avLst/>
            </a:prstGeom>
            <a:noFill/>
          </p:spPr>
          <p:txBody>
            <a:bodyPr wrap="square" rtlCol="0">
              <a:spAutoFit/>
            </a:bodyPr>
            <a:lstStyle/>
            <a:p>
              <a:pPr defTabSz="685800"/>
              <a:r>
                <a:rPr lang="en-US" sz="1400" dirty="0">
                  <a:solidFill>
                    <a:prstClr val="black"/>
                  </a:solidFill>
                  <a:latin typeface="Arial Narrow" panose="020B0606020202030204" pitchFamily="34" charset="0"/>
                </a:rPr>
                <a:t>Out of intense complexities intense simplicities emerge</a:t>
              </a:r>
            </a:p>
            <a:p>
              <a:pPr algn="r" defTabSz="685800"/>
              <a:r>
                <a:rPr lang="en-US" sz="1050" dirty="0">
                  <a:solidFill>
                    <a:prstClr val="black"/>
                  </a:solidFill>
                  <a:latin typeface="Arial Narrow" panose="020B0606020202030204" pitchFamily="34" charset="0"/>
                </a:rPr>
                <a:t>Winston Churchill (1874 – 1965)</a:t>
              </a:r>
            </a:p>
          </p:txBody>
        </p:sp>
        <p:sp>
          <p:nvSpPr>
            <p:cNvPr id="7" name="TextBox 6"/>
            <p:cNvSpPr txBox="1"/>
            <p:nvPr/>
          </p:nvSpPr>
          <p:spPr>
            <a:xfrm>
              <a:off x="232374" y="808754"/>
              <a:ext cx="4650583" cy="733939"/>
            </a:xfrm>
            <a:prstGeom prst="rect">
              <a:avLst/>
            </a:prstGeom>
            <a:noFill/>
          </p:spPr>
          <p:txBody>
            <a:bodyPr wrap="square" rtlCol="0">
              <a:spAutoFit/>
            </a:bodyPr>
            <a:lstStyle/>
            <a:p>
              <a:pPr defTabSz="685800"/>
              <a:r>
                <a:rPr lang="en-US" sz="1400" dirty="0">
                  <a:solidFill>
                    <a:prstClr val="black"/>
                  </a:solidFill>
                  <a:latin typeface="Arial Narrow" panose="020B0606020202030204" pitchFamily="34" charset="0"/>
                </a:rPr>
                <a:t>…the only simplicity to be trusted is the simplicity to be found on the far side of complexity</a:t>
              </a:r>
            </a:p>
            <a:p>
              <a:pPr algn="r" defTabSz="685800"/>
              <a:r>
                <a:rPr lang="en-US" sz="1050" dirty="0">
                  <a:solidFill>
                    <a:prstClr val="black"/>
                  </a:solidFill>
                  <a:latin typeface="Arial Narrow" panose="020B0606020202030204" pitchFamily="34" charset="0"/>
                </a:rPr>
                <a:t>Alfred North Whitehead (1861-1947)</a:t>
              </a:r>
            </a:p>
          </p:txBody>
        </p:sp>
        <p:sp>
          <p:nvSpPr>
            <p:cNvPr id="8" name="TextBox 7"/>
            <p:cNvSpPr txBox="1"/>
            <p:nvPr/>
          </p:nvSpPr>
          <p:spPr>
            <a:xfrm>
              <a:off x="232374" y="1689709"/>
              <a:ext cx="4650582" cy="505603"/>
            </a:xfrm>
            <a:prstGeom prst="rect">
              <a:avLst/>
            </a:prstGeom>
            <a:noFill/>
          </p:spPr>
          <p:txBody>
            <a:bodyPr wrap="square" rtlCol="0">
              <a:spAutoFit/>
            </a:bodyPr>
            <a:lstStyle/>
            <a:p>
              <a:pPr defTabSz="685800"/>
              <a:r>
                <a:rPr lang="en-US" sz="1400" b="1" i="1" dirty="0">
                  <a:solidFill>
                    <a:prstClr val="black"/>
                  </a:solidFill>
                  <a:latin typeface="Arial Narrow" panose="020B0606020202030204" pitchFamily="34" charset="0"/>
                </a:rPr>
                <a:t>Simplicity does not precede complexity but follows it.  </a:t>
              </a:r>
            </a:p>
            <a:p>
              <a:pPr algn="r" defTabSz="685800"/>
              <a:r>
                <a:rPr lang="en-US" sz="1050" dirty="0">
                  <a:solidFill>
                    <a:prstClr val="black"/>
                  </a:solidFill>
                  <a:latin typeface="Arial Narrow" panose="020B0606020202030204" pitchFamily="34" charset="0"/>
                </a:rPr>
                <a:t>Alan Perlis (1922 – 1990)</a:t>
              </a:r>
            </a:p>
          </p:txBody>
        </p:sp>
        <p:sp>
          <p:nvSpPr>
            <p:cNvPr id="10" name="TextBox 9"/>
            <p:cNvSpPr txBox="1"/>
            <p:nvPr/>
          </p:nvSpPr>
          <p:spPr>
            <a:xfrm>
              <a:off x="229619" y="5288940"/>
              <a:ext cx="4650582" cy="733939"/>
            </a:xfrm>
            <a:prstGeom prst="rect">
              <a:avLst/>
            </a:prstGeom>
            <a:noFill/>
          </p:spPr>
          <p:txBody>
            <a:bodyPr wrap="square" rtlCol="0">
              <a:spAutoFit/>
            </a:bodyPr>
            <a:lstStyle/>
            <a:p>
              <a:pPr defTabSz="685800"/>
              <a:r>
                <a:rPr lang="en-US" sz="1400" b="1" i="1" dirty="0">
                  <a:solidFill>
                    <a:prstClr val="black"/>
                  </a:solidFill>
                  <a:latin typeface="Arial Narrow" panose="020B0606020202030204" pitchFamily="34" charset="0"/>
                </a:rPr>
                <a:t>A genius! For 37 years I’ve practiced fourteen hours a day, and now they call me a genius! </a:t>
              </a:r>
            </a:p>
            <a:p>
              <a:pPr algn="r" defTabSz="685800"/>
              <a:r>
                <a:rPr lang="en-US" sz="1050" dirty="0">
                  <a:solidFill>
                    <a:prstClr val="black"/>
                  </a:solidFill>
                  <a:latin typeface="Arial Narrow" panose="020B0606020202030204" pitchFamily="34" charset="0"/>
                </a:rPr>
                <a:t>Pablo de Sarasate (1844 – 1908)</a:t>
              </a:r>
            </a:p>
          </p:txBody>
        </p:sp>
        <p:sp>
          <p:nvSpPr>
            <p:cNvPr id="12" name="TextBox 11"/>
            <p:cNvSpPr txBox="1"/>
            <p:nvPr/>
          </p:nvSpPr>
          <p:spPr>
            <a:xfrm>
              <a:off x="229619" y="2880615"/>
              <a:ext cx="4650582" cy="505603"/>
            </a:xfrm>
            <a:prstGeom prst="rect">
              <a:avLst/>
            </a:prstGeom>
            <a:noFill/>
          </p:spPr>
          <p:txBody>
            <a:bodyPr wrap="square" rtlCol="0">
              <a:spAutoFit/>
            </a:bodyPr>
            <a:lstStyle/>
            <a:p>
              <a:pPr defTabSz="685800"/>
              <a:r>
                <a:rPr lang="en-US" sz="1400" b="1" i="1" dirty="0">
                  <a:solidFill>
                    <a:prstClr val="black"/>
                  </a:solidFill>
                  <a:latin typeface="Arial Narrow" panose="020B0606020202030204" pitchFamily="34" charset="0"/>
                </a:rPr>
                <a:t>Simplicity is complexity resolved</a:t>
              </a:r>
              <a:r>
                <a:rPr lang="en-US" sz="1400" dirty="0">
                  <a:solidFill>
                    <a:prstClr val="black"/>
                  </a:solidFill>
                  <a:latin typeface="Arial Narrow" panose="020B0606020202030204" pitchFamily="34" charset="0"/>
                </a:rPr>
                <a:t>.</a:t>
              </a:r>
            </a:p>
            <a:p>
              <a:pPr algn="r" defTabSz="685800"/>
              <a:r>
                <a:rPr lang="en-US" sz="1050" dirty="0">
                  <a:solidFill>
                    <a:prstClr val="black"/>
                  </a:solidFill>
                  <a:latin typeface="Arial Narrow" panose="020B0606020202030204" pitchFamily="34" charset="0"/>
                </a:rPr>
                <a:t>Constantin Brancusi (1876-1957) </a:t>
              </a:r>
            </a:p>
          </p:txBody>
        </p:sp>
      </p:grpSp>
      <p:sp>
        <p:nvSpPr>
          <p:cNvPr id="13" name="Title 1"/>
          <p:cNvSpPr txBox="1">
            <a:spLocks/>
          </p:cNvSpPr>
          <p:nvPr/>
        </p:nvSpPr>
        <p:spPr bwMode="auto">
          <a:xfrm>
            <a:off x="1597705" y="5886231"/>
            <a:ext cx="914400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pPr algn="ctr" defTabSz="685800"/>
            <a:r>
              <a:rPr lang="en-US" sz="1650" b="1" i="1" dirty="0">
                <a:solidFill>
                  <a:srgbClr val="1F497D"/>
                </a:solidFill>
              </a:rPr>
              <a:t> Lesson:  Endure complexity, add tireless effort, and a touch of genius…</a:t>
            </a:r>
          </a:p>
        </p:txBody>
      </p:sp>
      <p:pic>
        <p:nvPicPr>
          <p:cNvPr id="20" name="Picture 19"/>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0735" y="1157241"/>
            <a:ext cx="3598926" cy="2299313"/>
          </a:xfrm>
          <a:prstGeom prst="rect">
            <a:avLst/>
          </a:prstGeom>
        </p:spPr>
      </p:pic>
      <p:pic>
        <p:nvPicPr>
          <p:cNvPr id="21" name="Picture 1"/>
          <p:cNvPicPr>
            <a:picLocks noChangeAspect="1" noChangeArrowheads="1"/>
          </p:cNvPicPr>
          <p:nvPr/>
        </p:nvPicPr>
        <p:blipFill>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05163" y="3530861"/>
            <a:ext cx="2967942" cy="218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3355207" y="3912766"/>
            <a:ext cx="3237567" cy="1700138"/>
          </a:xfrm>
          <a:prstGeom prst="rect">
            <a:avLst/>
          </a:prstGeom>
        </p:spPr>
      </p:pic>
      <p:pic>
        <p:nvPicPr>
          <p:cNvPr id="23" name="Picture 3"/>
          <p:cNvPicPr>
            <a:picLocks noChangeAspect="1" noChangeArrowheads="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41928" y="1446368"/>
            <a:ext cx="2207320" cy="212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a:extLst>
              <a:ext uri="{FF2B5EF4-FFF2-40B4-BE49-F238E27FC236}">
                <a16:creationId xmlns:a16="http://schemas.microsoft.com/office/drawing/2014/main" id="{42E29792-7F70-4B0B-8F16-C4A282BFBFDA}"/>
              </a:ext>
            </a:extLst>
          </p:cNvPr>
          <p:cNvSpPr>
            <a:spLocks noGrp="1"/>
          </p:cNvSpPr>
          <p:nvPr>
            <p:ph type="sldNum" sz="quarter" idx="12"/>
          </p:nvPr>
        </p:nvSpPr>
        <p:spPr/>
        <p:txBody>
          <a:bodyPr/>
          <a:lstStyle/>
          <a:p>
            <a:fld id="{DAB54924-03FB-44A6-B139-D6D34965CBA3}" type="slidenum">
              <a:rPr lang="en-US" altLang="en-US" smtClean="0">
                <a:solidFill>
                  <a:prstClr val="black">
                    <a:lumMod val="50000"/>
                    <a:lumOff val="50000"/>
                  </a:prstClr>
                </a:solidFill>
              </a:rPr>
              <a:pPr/>
              <a:t>20</a:t>
            </a:fld>
            <a:endParaRPr lang="en-US" altLang="en-US" dirty="0">
              <a:solidFill>
                <a:prstClr val="black">
                  <a:lumMod val="50000"/>
                  <a:lumOff val="50000"/>
                </a:prstClr>
              </a:solidFill>
            </a:endParaRPr>
          </a:p>
        </p:txBody>
      </p:sp>
      <p:sp>
        <p:nvSpPr>
          <p:cNvPr id="3" name="Title 2">
            <a:extLst>
              <a:ext uri="{FF2B5EF4-FFF2-40B4-BE49-F238E27FC236}">
                <a16:creationId xmlns:a16="http://schemas.microsoft.com/office/drawing/2014/main" id="{7D881380-65EF-4573-9008-FAEB0E0A7620}"/>
              </a:ext>
            </a:extLst>
          </p:cNvPr>
          <p:cNvSpPr>
            <a:spLocks noGrp="1"/>
          </p:cNvSpPr>
          <p:nvPr>
            <p:ph type="title"/>
          </p:nvPr>
        </p:nvSpPr>
        <p:spPr/>
        <p:txBody>
          <a:bodyPr/>
          <a:lstStyle/>
          <a:p>
            <a:r>
              <a:rPr lang="en-US" dirty="0"/>
              <a:t>Overcoming</a:t>
            </a:r>
            <a:r>
              <a:rPr lang="en-US" baseline="0" dirty="0"/>
              <a:t> the Challenge</a:t>
            </a:r>
            <a:endParaRPr lang="en-US" dirty="0"/>
          </a:p>
        </p:txBody>
      </p:sp>
    </p:spTree>
    <p:custDataLst>
      <p:tags r:id="rId1"/>
    </p:custDataLst>
    <p:extLst>
      <p:ext uri="{BB962C8B-B14F-4D97-AF65-F5344CB8AC3E}">
        <p14:creationId xmlns:p14="http://schemas.microsoft.com/office/powerpoint/2010/main" val="3019251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3B39-D6AB-46EA-87C7-B7AEC4DD48F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C36452B-4A81-44B9-A02C-58F950DC0BBF}"/>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F1A224D8-CFEC-46AD-86FD-20A8D9896E23}"/>
              </a:ext>
            </a:extLst>
          </p:cNvPr>
          <p:cNvSpPr/>
          <p:nvPr/>
        </p:nvSpPr>
        <p:spPr>
          <a:xfrm>
            <a:off x="-1" y="0"/>
            <a:ext cx="12191999" cy="6257500"/>
          </a:xfrm>
          <a:prstGeom prst="rect">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CD69636-F760-47F8-BA33-F23F0110C781}"/>
              </a:ext>
            </a:extLst>
          </p:cNvPr>
          <p:cNvSpPr/>
          <p:nvPr/>
        </p:nvSpPr>
        <p:spPr>
          <a:xfrm>
            <a:off x="-1" y="4431710"/>
            <a:ext cx="12192001" cy="190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02D876C-5C63-438F-BD58-A8CD75E3F9D0}"/>
              </a:ext>
            </a:extLst>
          </p:cNvPr>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pic>
        <p:nvPicPr>
          <p:cNvPr id="7170" name="Picture 2" descr="Image result for incose logo">
            <a:extLst>
              <a:ext uri="{FF2B5EF4-FFF2-40B4-BE49-F238E27FC236}">
                <a16:creationId xmlns:a16="http://schemas.microsoft.com/office/drawing/2014/main" id="{2E9E75A4-3816-4B3F-AA80-1F6B6AAFC1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690" y="4665114"/>
            <a:ext cx="2388172" cy="15559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0F9B0A-F78F-43E1-A5C7-657C4737EE36}"/>
              </a:ext>
            </a:extLst>
          </p:cNvPr>
          <p:cNvSpPr txBox="1"/>
          <p:nvPr/>
        </p:nvSpPr>
        <p:spPr>
          <a:xfrm>
            <a:off x="4033430" y="4587412"/>
            <a:ext cx="8725736"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INCOSE’s Transformation Strategic Objective:</a:t>
            </a:r>
          </a:p>
          <a:p>
            <a:r>
              <a:rPr lang="en-US" dirty="0"/>
              <a:t>	</a:t>
            </a:r>
            <a:r>
              <a:rPr lang="en-US" dirty="0">
                <a:hlinkClick r:id="rId4"/>
              </a:rPr>
              <a:t>http://www.incose.org/about/strategicobjectives/transformation</a:t>
            </a:r>
            <a:endParaRPr lang="en-US" dirty="0"/>
          </a:p>
          <a:p>
            <a:endParaRPr lang="en-US" dirty="0"/>
          </a:p>
          <a:p>
            <a:r>
              <a:rPr lang="en-US" b="1" dirty="0"/>
              <a:t>Engage as a Transformation Stakeholder Representative, visit:</a:t>
            </a:r>
            <a:endParaRPr lang="en-US" dirty="0"/>
          </a:p>
          <a:p>
            <a:r>
              <a:rPr lang="en-US" dirty="0"/>
              <a:t>	</a:t>
            </a:r>
            <a:r>
              <a:rPr lang="en-US" dirty="0">
                <a:hlinkClick r:id="rId4"/>
              </a:rPr>
              <a:t>http://www.incose.org/about/strategicobjectives/transformation</a:t>
            </a:r>
            <a:r>
              <a:rPr lang="en-US" dirty="0"/>
              <a:t> 	</a:t>
            </a:r>
          </a:p>
          <a:p>
            <a:endParaRPr lang="en-US" dirty="0"/>
          </a:p>
        </p:txBody>
      </p:sp>
      <p:sp>
        <p:nvSpPr>
          <p:cNvPr id="5" name="Slide Number Placeholder 4">
            <a:extLst>
              <a:ext uri="{FF2B5EF4-FFF2-40B4-BE49-F238E27FC236}">
                <a16:creationId xmlns:a16="http://schemas.microsoft.com/office/drawing/2014/main" id="{DDE46543-29B8-464B-9A62-6E9C4890962E}"/>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21</a:t>
            </a:fld>
            <a:endParaRPr lang="en-US" altLang="en-US" dirty="0">
              <a:solidFill>
                <a:prstClr val="black">
                  <a:lumMod val="50000"/>
                  <a:lumOff val="50000"/>
                </a:prstClr>
              </a:solidFill>
            </a:endParaRPr>
          </a:p>
        </p:txBody>
      </p:sp>
      <p:sp>
        <p:nvSpPr>
          <p:cNvPr id="12" name="TextBox 11">
            <a:extLst>
              <a:ext uri="{FF2B5EF4-FFF2-40B4-BE49-F238E27FC236}">
                <a16:creationId xmlns:a16="http://schemas.microsoft.com/office/drawing/2014/main" id="{7669547C-50D4-42C2-918E-FABFC98CBAF9}"/>
              </a:ext>
            </a:extLst>
          </p:cNvPr>
          <p:cNvSpPr txBox="1"/>
          <p:nvPr/>
        </p:nvSpPr>
        <p:spPr>
          <a:xfrm>
            <a:off x="239532" y="1523376"/>
            <a:ext cx="6403466" cy="1384995"/>
          </a:xfrm>
          <a:prstGeom prst="rect">
            <a:avLst/>
          </a:prstGeom>
          <a:noFill/>
        </p:spPr>
        <p:txBody>
          <a:bodyPr wrap="square" rtlCol="0">
            <a:spAutoFit/>
          </a:bodyPr>
          <a:lstStyle/>
          <a:p>
            <a:pPr algn="ctr"/>
            <a:r>
              <a:rPr lang="en-US" sz="3200" b="1" dirty="0">
                <a:solidFill>
                  <a:srgbClr val="001236"/>
                </a:solidFill>
                <a:latin typeface="Arial" panose="020B0604020202020204" pitchFamily="34" charset="0"/>
                <a:cs typeface="Arial" panose="020B0604020202020204" pitchFamily="34" charset="0"/>
              </a:rPr>
              <a:t>“It is not necessary to change. </a:t>
            </a:r>
          </a:p>
          <a:p>
            <a:pPr algn="ctr"/>
            <a:r>
              <a:rPr lang="en-US" sz="3200" b="1" dirty="0">
                <a:solidFill>
                  <a:srgbClr val="001236"/>
                </a:solidFill>
                <a:latin typeface="Arial" panose="020B0604020202020204" pitchFamily="34" charset="0"/>
                <a:cs typeface="Arial" panose="020B0604020202020204" pitchFamily="34" charset="0"/>
              </a:rPr>
              <a:t>Survival is not mandatory.”</a:t>
            </a:r>
            <a:br>
              <a:rPr lang="en-US" sz="3200" b="1" dirty="0">
                <a:solidFill>
                  <a:srgbClr val="001236"/>
                </a:solidFill>
                <a:latin typeface="Arial" panose="020B0604020202020204" pitchFamily="34" charset="0"/>
                <a:cs typeface="Arial" panose="020B0604020202020204" pitchFamily="34" charset="0"/>
              </a:rPr>
            </a:br>
            <a:r>
              <a:rPr lang="en-US" sz="2000" dirty="0">
                <a:solidFill>
                  <a:srgbClr val="001236"/>
                </a:solidFill>
                <a:latin typeface="Arial" panose="020B0604020202020204" pitchFamily="34" charset="0"/>
                <a:cs typeface="Arial" panose="020B0604020202020204" pitchFamily="34" charset="0"/>
              </a:rPr>
              <a:t>W. Edwards Deming</a:t>
            </a:r>
            <a:endParaRPr lang="en-US" sz="3200" dirty="0">
              <a:solidFill>
                <a:srgbClr val="001236"/>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91E82D7-2756-4744-9EBB-3B0C1176C5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85145" y="220617"/>
            <a:ext cx="4975627" cy="4024830"/>
          </a:xfrm>
          <a:prstGeom prst="rect">
            <a:avLst/>
          </a:prstGeom>
        </p:spPr>
      </p:pic>
    </p:spTree>
    <p:extLst>
      <p:ext uri="{BB962C8B-B14F-4D97-AF65-F5344CB8AC3E}">
        <p14:creationId xmlns:p14="http://schemas.microsoft.com/office/powerpoint/2010/main" val="1580637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AE56CAC-DFD1-4D95-B63A-08EAA0DCF8B1}"/>
              </a:ext>
            </a:extLst>
          </p:cNvPr>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4E140D97-8A9B-44CE-9D4D-5467B5F52FB0}"/>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22</a:t>
            </a:fld>
            <a:endParaRPr lang="en-US" altLang="en-US" dirty="0">
              <a:solidFill>
                <a:prstClr val="black">
                  <a:lumMod val="50000"/>
                  <a:lumOff val="50000"/>
                </a:prstClr>
              </a:solidFill>
            </a:endParaRPr>
          </a:p>
        </p:txBody>
      </p:sp>
      <p:pic>
        <p:nvPicPr>
          <p:cNvPr id="6" name="Picture 5">
            <a:extLst>
              <a:ext uri="{FF2B5EF4-FFF2-40B4-BE49-F238E27FC236}">
                <a16:creationId xmlns:a16="http://schemas.microsoft.com/office/drawing/2014/main" id="{9DF83E87-77A5-4CFF-8F48-BFCC5DAD7F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8657" y="1938232"/>
            <a:ext cx="5515919" cy="3921822"/>
          </a:xfrm>
          <a:prstGeom prst="rect">
            <a:avLst/>
          </a:prstGeom>
        </p:spPr>
      </p:pic>
      <p:pic>
        <p:nvPicPr>
          <p:cNvPr id="7" name="Picture 6">
            <a:extLst>
              <a:ext uri="{FF2B5EF4-FFF2-40B4-BE49-F238E27FC236}">
                <a16:creationId xmlns:a16="http://schemas.microsoft.com/office/drawing/2014/main" id="{6C9B5C06-F5C6-4FAD-ADEA-CEF3450AF6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421" y="2344647"/>
            <a:ext cx="4817743" cy="3291259"/>
          </a:xfrm>
          <a:prstGeom prst="rect">
            <a:avLst/>
          </a:prstGeom>
        </p:spPr>
      </p:pic>
      <p:sp>
        <p:nvSpPr>
          <p:cNvPr id="3" name="TextBox 2">
            <a:extLst>
              <a:ext uri="{FF2B5EF4-FFF2-40B4-BE49-F238E27FC236}">
                <a16:creationId xmlns:a16="http://schemas.microsoft.com/office/drawing/2014/main" id="{47E810A3-F450-4F97-B4C1-0244DAA062C9}"/>
              </a:ext>
            </a:extLst>
          </p:cNvPr>
          <p:cNvSpPr txBox="1"/>
          <p:nvPr/>
        </p:nvSpPr>
        <p:spPr>
          <a:xfrm>
            <a:off x="1621999" y="5891517"/>
            <a:ext cx="2938585" cy="461665"/>
          </a:xfrm>
          <a:prstGeom prst="rect">
            <a:avLst/>
          </a:prstGeom>
          <a:noFill/>
        </p:spPr>
        <p:txBody>
          <a:bodyPr wrap="square" rtlCol="0">
            <a:spAutoFit/>
          </a:bodyPr>
          <a:lstStyle/>
          <a:p>
            <a:pPr algn="ctr"/>
            <a:r>
              <a:rPr lang="en-US" sz="2400" b="1" dirty="0"/>
              <a:t>Digitally Zealous</a:t>
            </a:r>
          </a:p>
        </p:txBody>
      </p:sp>
      <p:sp>
        <p:nvSpPr>
          <p:cNvPr id="9" name="TextBox 8">
            <a:extLst>
              <a:ext uri="{FF2B5EF4-FFF2-40B4-BE49-F238E27FC236}">
                <a16:creationId xmlns:a16="http://schemas.microsoft.com/office/drawing/2014/main" id="{443B968F-192E-4F4D-83F6-FD22A03A01E3}"/>
              </a:ext>
            </a:extLst>
          </p:cNvPr>
          <p:cNvSpPr txBox="1"/>
          <p:nvPr/>
        </p:nvSpPr>
        <p:spPr>
          <a:xfrm>
            <a:off x="7577323" y="5891517"/>
            <a:ext cx="2938585" cy="461665"/>
          </a:xfrm>
          <a:prstGeom prst="rect">
            <a:avLst/>
          </a:prstGeom>
          <a:noFill/>
        </p:spPr>
        <p:txBody>
          <a:bodyPr wrap="square" rtlCol="0">
            <a:spAutoFit/>
          </a:bodyPr>
          <a:lstStyle/>
          <a:p>
            <a:pPr algn="ctr"/>
            <a:r>
              <a:rPr lang="en-US" sz="2400" b="1" dirty="0"/>
              <a:t>Digital Denial</a:t>
            </a:r>
          </a:p>
        </p:txBody>
      </p:sp>
      <p:sp>
        <p:nvSpPr>
          <p:cNvPr id="11" name="Content Placeholder 2">
            <a:extLst>
              <a:ext uri="{FF2B5EF4-FFF2-40B4-BE49-F238E27FC236}">
                <a16:creationId xmlns:a16="http://schemas.microsoft.com/office/drawing/2014/main" id="{C00AFE74-44EC-4415-A50F-E3F3DA7EC65A}"/>
              </a:ext>
            </a:extLst>
          </p:cNvPr>
          <p:cNvSpPr>
            <a:spLocks noGrp="1"/>
          </p:cNvSpPr>
          <p:nvPr>
            <p:ph idx="1"/>
          </p:nvPr>
        </p:nvSpPr>
        <p:spPr>
          <a:xfrm>
            <a:off x="4430701" y="621035"/>
            <a:ext cx="3715912" cy="1301466"/>
          </a:xfrm>
        </p:spPr>
        <p:txBody>
          <a:bodyPr>
            <a:normAutofit/>
          </a:bodyPr>
          <a:lstStyle/>
          <a:p>
            <a:pPr marL="0" indent="0" algn="ctr">
              <a:buNone/>
            </a:pPr>
            <a:r>
              <a:rPr lang="en-US" sz="8000" dirty="0"/>
              <a:t>Q&amp;A</a:t>
            </a:r>
          </a:p>
        </p:txBody>
      </p:sp>
    </p:spTree>
    <p:extLst>
      <p:ext uri="{BB962C8B-B14F-4D97-AF65-F5344CB8AC3E}">
        <p14:creationId xmlns:p14="http://schemas.microsoft.com/office/powerpoint/2010/main" val="920634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400" b="1" dirty="0"/>
              <a:t>Copyright </a:t>
            </a:r>
            <a:endParaRPr lang="en-US" sz="1400" dirty="0"/>
          </a:p>
          <a:p>
            <a:r>
              <a:rPr lang="en-US" sz="1400" dirty="0"/>
              <a:t>This product was prepared by the Systems Engineering Vision 2025 Project Team of the International Council on Systems Engineering (INCOSE). It is approved by the INCOSE Technical Operations for release as an INCOSE Technical Product. </a:t>
            </a:r>
          </a:p>
          <a:p>
            <a:r>
              <a:rPr lang="en-US" sz="1400" dirty="0"/>
              <a:t>Copyright ©2014 by INCOSE, subject to the following restrictions: </a:t>
            </a:r>
          </a:p>
          <a:p>
            <a:r>
              <a:rPr lang="en-US" sz="1400" dirty="0"/>
              <a:t>Author use: Authors have full rights to use their contributions in a totally unfettered way with credit to the INCOSE Technical Product. </a:t>
            </a:r>
          </a:p>
          <a:p>
            <a:r>
              <a:rPr lang="en-US" sz="1400" dirty="0"/>
              <a:t>INCOSE use: Permission to reproduce this document and to prepare derivative works from this document for INCOSE use is granted provided this copyright notice is included with all reproductions and derivative works. </a:t>
            </a:r>
          </a:p>
          <a:p>
            <a:r>
              <a:rPr lang="en-US" sz="1400" dirty="0"/>
              <a:t>External Use: This document may be shared or distributed to non-INCOSE third parties. Requests for permission to reproduce this document in whole are granted provided it is not altered in any way. </a:t>
            </a:r>
          </a:p>
          <a:p>
            <a:r>
              <a:rPr lang="en-US" sz="1400" dirty="0"/>
              <a:t>Extracts for use in other works are permitted provided this copyright notice and </a:t>
            </a:r>
          </a:p>
          <a:p>
            <a:r>
              <a:rPr lang="en-US" sz="1400" dirty="0"/>
              <a:t>INCOSE attribution are included with all reproductions; and, all uses including derivative works and commercial use, acquire additional permission for use of </a:t>
            </a:r>
          </a:p>
          <a:p>
            <a:r>
              <a:rPr lang="en-US" sz="1400" dirty="0"/>
              <a:t>images unless indicated as a public image in the General Domain. </a:t>
            </a:r>
          </a:p>
          <a:p>
            <a:r>
              <a:rPr lang="en-US" sz="1400" dirty="0"/>
              <a:t>Requests for permission to prepare derivative works of this document or any for commercial use will be denied unless covered by other formal agreements with INCOSE. Contact INCOSE Administration Office, 7670 Opportunity Rd., Suite 220, San Diego, CA 92111-2222, USA. </a:t>
            </a:r>
          </a:p>
          <a:p>
            <a:r>
              <a:rPr lang="en-US" sz="1400" dirty="0"/>
              <a:t>Service marks: The following service marks and registered marks are used in this document: </a:t>
            </a:r>
          </a:p>
        </p:txBody>
      </p:sp>
      <p:sp>
        <p:nvSpPr>
          <p:cNvPr id="6" name="Slide Number Placeholder 5">
            <a:extLst>
              <a:ext uri="{FF2B5EF4-FFF2-40B4-BE49-F238E27FC236}">
                <a16:creationId xmlns:a16="http://schemas.microsoft.com/office/drawing/2014/main" id="{E599FC9E-14EC-4F8F-BA38-B55BEB79371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B54924-03FB-44A6-B139-D6D34965CBA3}" type="slidenum">
              <a:rPr kumimoji="0" lang="en-US" altLang="en-US" sz="10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alt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C7FFD81A-7A05-46BA-989A-0D34ACA2BF27}"/>
              </a:ext>
            </a:extLst>
          </p:cNvPr>
          <p:cNvSpPr>
            <a:spLocks noGrp="1"/>
          </p:cNvSpPr>
          <p:nvPr>
            <p:ph type="title"/>
          </p:nvPr>
        </p:nvSpPr>
        <p:spPr/>
        <p:txBody>
          <a:bodyPr/>
          <a:lstStyle/>
          <a:p>
            <a:r>
              <a:rPr lang="en-US" dirty="0"/>
              <a:t>Copyright for INCOSE Vision 2025 use and references</a:t>
            </a:r>
          </a:p>
        </p:txBody>
      </p:sp>
      <p:sp>
        <p:nvSpPr>
          <p:cNvPr id="9" name="Date Placeholder 8">
            <a:extLst>
              <a:ext uri="{FF2B5EF4-FFF2-40B4-BE49-F238E27FC236}">
                <a16:creationId xmlns:a16="http://schemas.microsoft.com/office/drawing/2014/main" id="{EA3E3353-847E-43E2-80E9-F9B1D30A9DE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D4B77E-8465-4E74-80D0-2340074CA19A}" type="datetime3">
              <a:rPr kumimoji="0" lang="en-US" sz="10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April 2018</a:t>
            </a:fld>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072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Enablers/Obstacles:</a:t>
            </a:r>
            <a:r>
              <a:rPr lang="en-US" baseline="0" dirty="0"/>
              <a:t> </a:t>
            </a:r>
            <a:r>
              <a:rPr lang="en-US" dirty="0"/>
              <a:t>Change Beliefs to affect Outcomes</a:t>
            </a:r>
          </a:p>
        </p:txBody>
      </p:sp>
      <p:grpSp>
        <p:nvGrpSpPr>
          <p:cNvPr id="27" name="Group 26"/>
          <p:cNvGrpSpPr/>
          <p:nvPr/>
        </p:nvGrpSpPr>
        <p:grpSpPr>
          <a:xfrm>
            <a:off x="2293257" y="1088571"/>
            <a:ext cx="7532914" cy="5152572"/>
            <a:chOff x="769257" y="1088571"/>
            <a:chExt cx="7532914" cy="5152572"/>
          </a:xfrm>
        </p:grpSpPr>
        <p:sp>
          <p:nvSpPr>
            <p:cNvPr id="26" name="Rectangle 25"/>
            <p:cNvSpPr/>
            <p:nvPr/>
          </p:nvSpPr>
          <p:spPr>
            <a:xfrm>
              <a:off x="769257" y="1088571"/>
              <a:ext cx="7532914" cy="515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91543" y="1638718"/>
              <a:ext cx="2728685" cy="646331"/>
            </a:xfrm>
            <a:prstGeom prst="rect">
              <a:avLst/>
            </a:prstGeom>
            <a:noFill/>
          </p:spPr>
          <p:txBody>
            <a:bodyPr wrap="square" rtlCol="0">
              <a:spAutoFit/>
            </a:bodyPr>
            <a:lstStyle/>
            <a:p>
              <a:pPr algn="ctr"/>
              <a:r>
                <a:rPr lang="en-US" sz="3600" dirty="0"/>
                <a:t>Beliefs</a:t>
              </a:r>
            </a:p>
          </p:txBody>
        </p:sp>
        <p:sp>
          <p:nvSpPr>
            <p:cNvPr id="7" name="TextBox 6"/>
            <p:cNvSpPr txBox="1"/>
            <p:nvPr/>
          </p:nvSpPr>
          <p:spPr>
            <a:xfrm>
              <a:off x="5337253" y="3297847"/>
              <a:ext cx="2728685" cy="646331"/>
            </a:xfrm>
            <a:prstGeom prst="rect">
              <a:avLst/>
            </a:prstGeom>
            <a:noFill/>
          </p:spPr>
          <p:txBody>
            <a:bodyPr wrap="square" rtlCol="0">
              <a:spAutoFit/>
            </a:bodyPr>
            <a:lstStyle/>
            <a:p>
              <a:pPr algn="ctr"/>
              <a:r>
                <a:rPr lang="en-US" sz="3600" dirty="0"/>
                <a:t>Behaviors</a:t>
              </a:r>
            </a:p>
          </p:txBody>
        </p:sp>
        <p:sp>
          <p:nvSpPr>
            <p:cNvPr id="8" name="TextBox 7"/>
            <p:cNvSpPr txBox="1"/>
            <p:nvPr/>
          </p:nvSpPr>
          <p:spPr>
            <a:xfrm>
              <a:off x="888624" y="3309293"/>
              <a:ext cx="2887509" cy="646331"/>
            </a:xfrm>
            <a:prstGeom prst="rect">
              <a:avLst/>
            </a:prstGeom>
            <a:noFill/>
          </p:spPr>
          <p:txBody>
            <a:bodyPr wrap="square" rtlCol="0">
              <a:spAutoFit/>
            </a:bodyPr>
            <a:lstStyle/>
            <a:p>
              <a:pPr algn="ctr"/>
              <a:r>
                <a:rPr lang="en-US" sz="3600" dirty="0"/>
                <a:t>Environment</a:t>
              </a:r>
            </a:p>
          </p:txBody>
        </p:sp>
        <p:sp>
          <p:nvSpPr>
            <p:cNvPr id="23" name="Freeform 22"/>
            <p:cNvSpPr/>
            <p:nvPr/>
          </p:nvSpPr>
          <p:spPr>
            <a:xfrm>
              <a:off x="1621853" y="1957259"/>
              <a:ext cx="1948661" cy="1316229"/>
            </a:xfrm>
            <a:custGeom>
              <a:avLst/>
              <a:gdLst>
                <a:gd name="connsiteX0" fmla="*/ 540776 w 1948661"/>
                <a:gd name="connsiteY0" fmla="*/ 1351998 h 1351998"/>
                <a:gd name="connsiteX1" fmla="*/ 76318 w 1948661"/>
                <a:gd name="connsiteY1" fmla="*/ 408570 h 1351998"/>
                <a:gd name="connsiteX2" fmla="*/ 1948661 w 1948661"/>
                <a:gd name="connsiteY2" fmla="*/ 16684 h 1351998"/>
              </a:gdLst>
              <a:ahLst/>
              <a:cxnLst>
                <a:cxn ang="0">
                  <a:pos x="connsiteX0" y="connsiteY0"/>
                </a:cxn>
                <a:cxn ang="0">
                  <a:pos x="connsiteX1" y="connsiteY1"/>
                </a:cxn>
                <a:cxn ang="0">
                  <a:pos x="connsiteX2" y="connsiteY2"/>
                </a:cxn>
              </a:cxnLst>
              <a:rect l="l" t="t" r="r" b="b"/>
              <a:pathLst>
                <a:path w="1948661" h="1351998">
                  <a:moveTo>
                    <a:pt x="540776" y="1351998"/>
                  </a:moveTo>
                  <a:cubicBezTo>
                    <a:pt x="191223" y="991560"/>
                    <a:pt x="-158329" y="631122"/>
                    <a:pt x="76318" y="408570"/>
                  </a:cubicBezTo>
                  <a:cubicBezTo>
                    <a:pt x="310965" y="186018"/>
                    <a:pt x="1430985" y="-67983"/>
                    <a:pt x="1948661" y="16684"/>
                  </a:cubicBezTo>
                </a:path>
              </a:pathLst>
            </a:custGeom>
            <a:noFill/>
            <a:ln>
              <a:headEnd type="none"/>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2596183" y="4006204"/>
              <a:ext cx="3815127" cy="1829060"/>
            </a:xfrm>
            <a:custGeom>
              <a:avLst/>
              <a:gdLst>
                <a:gd name="connsiteX0" fmla="*/ 4194628 w 4194628"/>
                <a:gd name="connsiteY0" fmla="*/ 0 h 1829060"/>
                <a:gd name="connsiteX1" fmla="*/ 2017485 w 4194628"/>
                <a:gd name="connsiteY1" fmla="*/ 1828800 h 1829060"/>
                <a:gd name="connsiteX2" fmla="*/ 0 w 4194628"/>
                <a:gd name="connsiteY2" fmla="*/ 130628 h 1829060"/>
              </a:gdLst>
              <a:ahLst/>
              <a:cxnLst>
                <a:cxn ang="0">
                  <a:pos x="connsiteX0" y="connsiteY0"/>
                </a:cxn>
                <a:cxn ang="0">
                  <a:pos x="connsiteX1" y="connsiteY1"/>
                </a:cxn>
                <a:cxn ang="0">
                  <a:pos x="connsiteX2" y="connsiteY2"/>
                </a:cxn>
              </a:cxnLst>
              <a:rect l="l" t="t" r="r" b="b"/>
              <a:pathLst>
                <a:path w="4194628" h="1829060">
                  <a:moveTo>
                    <a:pt x="4194628" y="0"/>
                  </a:moveTo>
                  <a:cubicBezTo>
                    <a:pt x="3455609" y="903514"/>
                    <a:pt x="2716590" y="1807029"/>
                    <a:pt x="2017485" y="1828800"/>
                  </a:cubicBezTo>
                  <a:cubicBezTo>
                    <a:pt x="1318380" y="1850571"/>
                    <a:pt x="338667" y="500742"/>
                    <a:pt x="0" y="130628"/>
                  </a:cubicBezTo>
                </a:path>
              </a:pathLst>
            </a:custGeom>
            <a:noFill/>
            <a:ln>
              <a:headEnd type="none"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flipH="1">
              <a:off x="5337253" y="1919592"/>
              <a:ext cx="1879600" cy="1316229"/>
            </a:xfrm>
            <a:custGeom>
              <a:avLst/>
              <a:gdLst>
                <a:gd name="connsiteX0" fmla="*/ 540776 w 1948661"/>
                <a:gd name="connsiteY0" fmla="*/ 1351998 h 1351998"/>
                <a:gd name="connsiteX1" fmla="*/ 76318 w 1948661"/>
                <a:gd name="connsiteY1" fmla="*/ 408570 h 1351998"/>
                <a:gd name="connsiteX2" fmla="*/ 1948661 w 1948661"/>
                <a:gd name="connsiteY2" fmla="*/ 16684 h 1351998"/>
              </a:gdLst>
              <a:ahLst/>
              <a:cxnLst>
                <a:cxn ang="0">
                  <a:pos x="connsiteX0" y="connsiteY0"/>
                </a:cxn>
                <a:cxn ang="0">
                  <a:pos x="connsiteX1" y="connsiteY1"/>
                </a:cxn>
                <a:cxn ang="0">
                  <a:pos x="connsiteX2" y="connsiteY2"/>
                </a:cxn>
              </a:cxnLst>
              <a:rect l="l" t="t" r="r" b="b"/>
              <a:pathLst>
                <a:path w="1948661" h="1351998">
                  <a:moveTo>
                    <a:pt x="540776" y="1351998"/>
                  </a:moveTo>
                  <a:cubicBezTo>
                    <a:pt x="191223" y="991560"/>
                    <a:pt x="-158329" y="631122"/>
                    <a:pt x="76318" y="408570"/>
                  </a:cubicBezTo>
                  <a:cubicBezTo>
                    <a:pt x="310965" y="186018"/>
                    <a:pt x="1430985" y="-67983"/>
                    <a:pt x="1948661" y="16684"/>
                  </a:cubicBezTo>
                </a:path>
              </a:pathLst>
            </a:custGeom>
            <a:noFill/>
            <a:ln>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B18A1E99-8624-40D5-874A-21DC57DF2128}"/>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24</a:t>
            </a:fld>
            <a:endParaRPr lang="en-US" altLang="en-US" dirty="0">
              <a:solidFill>
                <a:prstClr val="black">
                  <a:lumMod val="50000"/>
                  <a:lumOff val="50000"/>
                </a:prstClr>
              </a:solidFill>
            </a:endParaRPr>
          </a:p>
        </p:txBody>
      </p:sp>
      <p:sp>
        <p:nvSpPr>
          <p:cNvPr id="9" name="Date Placeholder 8">
            <a:extLst>
              <a:ext uri="{FF2B5EF4-FFF2-40B4-BE49-F238E27FC236}">
                <a16:creationId xmlns:a16="http://schemas.microsoft.com/office/drawing/2014/main" id="{6FE71B52-689B-4B4A-B0CE-78053EAB9DA9}"/>
              </a:ext>
            </a:extLst>
          </p:cNvPr>
          <p:cNvSpPr>
            <a:spLocks noGrp="1"/>
          </p:cNvSpPr>
          <p:nvPr>
            <p:ph type="dt" sz="half" idx="2"/>
          </p:nvPr>
        </p:nvSpPr>
        <p:spPr/>
        <p:txBody>
          <a:bodyPr/>
          <a:lstStyle/>
          <a:p>
            <a:pPr>
              <a:defRPr/>
            </a:pPr>
            <a:fld id="{0720AF9F-6929-4633-B6D4-368DD740984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grpSp>
        <p:nvGrpSpPr>
          <p:cNvPr id="4" name="Group 3">
            <a:extLst>
              <a:ext uri="{FF2B5EF4-FFF2-40B4-BE49-F238E27FC236}">
                <a16:creationId xmlns:a16="http://schemas.microsoft.com/office/drawing/2014/main" id="{5A7296C2-7E0B-4194-B638-909296BDFB39}"/>
              </a:ext>
            </a:extLst>
          </p:cNvPr>
          <p:cNvGrpSpPr/>
          <p:nvPr/>
        </p:nvGrpSpPr>
        <p:grpSpPr>
          <a:xfrm>
            <a:off x="302386" y="1131237"/>
            <a:ext cx="11478442" cy="5013083"/>
            <a:chOff x="302386" y="1131237"/>
            <a:chExt cx="11478442" cy="5013083"/>
          </a:xfrm>
        </p:grpSpPr>
        <p:sp>
          <p:nvSpPr>
            <p:cNvPr id="13" name="Rectangle 12">
              <a:extLst>
                <a:ext uri="{FF2B5EF4-FFF2-40B4-BE49-F238E27FC236}">
                  <a16:creationId xmlns:a16="http://schemas.microsoft.com/office/drawing/2014/main" id="{8C9C96BE-8AD3-4B76-AB4C-AE40700C5A61}"/>
                </a:ext>
              </a:extLst>
            </p:cNvPr>
            <p:cNvSpPr/>
            <p:nvPr/>
          </p:nvSpPr>
          <p:spPr>
            <a:xfrm>
              <a:off x="7801053" y="1131237"/>
              <a:ext cx="13853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Method</a:t>
              </a:r>
            </a:p>
          </p:txBody>
        </p:sp>
        <p:sp>
          <p:nvSpPr>
            <p:cNvPr id="14" name="Rectangle 13">
              <a:extLst>
                <a:ext uri="{FF2B5EF4-FFF2-40B4-BE49-F238E27FC236}">
                  <a16:creationId xmlns:a16="http://schemas.microsoft.com/office/drawing/2014/main" id="{31EAC435-291D-4904-BF8B-C7B120DB7F57}"/>
                </a:ext>
              </a:extLst>
            </p:cNvPr>
            <p:cNvSpPr/>
            <p:nvPr/>
          </p:nvSpPr>
          <p:spPr>
            <a:xfrm>
              <a:off x="1982039" y="5539226"/>
              <a:ext cx="2225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Organization</a:t>
              </a:r>
            </a:p>
          </p:txBody>
        </p:sp>
        <p:sp>
          <p:nvSpPr>
            <p:cNvPr id="15" name="Rectangle 14">
              <a:extLst>
                <a:ext uri="{FF2B5EF4-FFF2-40B4-BE49-F238E27FC236}">
                  <a16:creationId xmlns:a16="http://schemas.microsoft.com/office/drawing/2014/main" id="{DA945474-79C8-40D9-B44B-FB30325F7D97}"/>
                </a:ext>
              </a:extLst>
            </p:cNvPr>
            <p:cNvSpPr/>
            <p:nvPr/>
          </p:nvSpPr>
          <p:spPr>
            <a:xfrm>
              <a:off x="8776204" y="4735957"/>
              <a:ext cx="266611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Culture</a:t>
              </a:r>
            </a:p>
          </p:txBody>
        </p:sp>
        <p:sp>
          <p:nvSpPr>
            <p:cNvPr id="16" name="Rectangle 15">
              <a:extLst>
                <a:ext uri="{FF2B5EF4-FFF2-40B4-BE49-F238E27FC236}">
                  <a16:creationId xmlns:a16="http://schemas.microsoft.com/office/drawing/2014/main" id="{320F8B6C-2BAF-4D3E-AB40-32CA47F33A00}"/>
                </a:ext>
              </a:extLst>
            </p:cNvPr>
            <p:cNvSpPr/>
            <p:nvPr/>
          </p:nvSpPr>
          <p:spPr>
            <a:xfrm>
              <a:off x="459276" y="1216743"/>
              <a:ext cx="297870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Leadership</a:t>
              </a:r>
            </a:p>
          </p:txBody>
        </p:sp>
        <p:sp>
          <p:nvSpPr>
            <p:cNvPr id="17" name="Rectangle 16">
              <a:extLst>
                <a:ext uri="{FF2B5EF4-FFF2-40B4-BE49-F238E27FC236}">
                  <a16:creationId xmlns:a16="http://schemas.microsoft.com/office/drawing/2014/main" id="{BAFE9C8B-11AC-4FCF-B427-A701AF80A99B}"/>
                </a:ext>
              </a:extLst>
            </p:cNvPr>
            <p:cNvSpPr/>
            <p:nvPr/>
          </p:nvSpPr>
          <p:spPr>
            <a:xfrm>
              <a:off x="10668023" y="1373207"/>
              <a:ext cx="111280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Funding</a:t>
              </a:r>
            </a:p>
          </p:txBody>
        </p:sp>
        <p:sp>
          <p:nvSpPr>
            <p:cNvPr id="18" name="Rectangle 17">
              <a:extLst>
                <a:ext uri="{FF2B5EF4-FFF2-40B4-BE49-F238E27FC236}">
                  <a16:creationId xmlns:a16="http://schemas.microsoft.com/office/drawing/2014/main" id="{00D31EC1-C33A-4A50-B750-1D47B46A18C1}"/>
                </a:ext>
              </a:extLst>
            </p:cNvPr>
            <p:cNvSpPr/>
            <p:nvPr/>
          </p:nvSpPr>
          <p:spPr>
            <a:xfrm>
              <a:off x="9184649" y="2506068"/>
              <a:ext cx="223490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Experience</a:t>
              </a:r>
            </a:p>
          </p:txBody>
        </p:sp>
        <p:sp>
          <p:nvSpPr>
            <p:cNvPr id="19" name="Rectangle 18">
              <a:extLst>
                <a:ext uri="{FF2B5EF4-FFF2-40B4-BE49-F238E27FC236}">
                  <a16:creationId xmlns:a16="http://schemas.microsoft.com/office/drawing/2014/main" id="{506C6921-2E0E-4EAA-986D-EF37AD150FEA}"/>
                </a:ext>
              </a:extLst>
            </p:cNvPr>
            <p:cNvSpPr/>
            <p:nvPr/>
          </p:nvSpPr>
          <p:spPr>
            <a:xfrm>
              <a:off x="7414849" y="5744210"/>
              <a:ext cx="132600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Language</a:t>
              </a:r>
            </a:p>
          </p:txBody>
        </p:sp>
        <p:sp>
          <p:nvSpPr>
            <p:cNvPr id="20" name="Rectangle 19">
              <a:extLst>
                <a:ext uri="{FF2B5EF4-FFF2-40B4-BE49-F238E27FC236}">
                  <a16:creationId xmlns:a16="http://schemas.microsoft.com/office/drawing/2014/main" id="{5B80E8F0-F7EA-464C-A7F5-4472B29EDB49}"/>
                </a:ext>
              </a:extLst>
            </p:cNvPr>
            <p:cNvSpPr/>
            <p:nvPr/>
          </p:nvSpPr>
          <p:spPr>
            <a:xfrm>
              <a:off x="302386" y="4086888"/>
              <a:ext cx="259878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40000"/>
                      <a:lumOff val="60000"/>
                    </a:schemeClr>
                  </a:solidFill>
                  <a:effectLst/>
                  <a:uLnTx/>
                  <a:uFillTx/>
                  <a:latin typeface="Arial"/>
                  <a:ea typeface="+mn-ea"/>
                  <a:cs typeface="+mn-cs"/>
                </a:rPr>
                <a:t>Collaboration</a:t>
              </a:r>
            </a:p>
          </p:txBody>
        </p:sp>
      </p:grpSp>
    </p:spTree>
    <p:extLst>
      <p:ext uri="{BB962C8B-B14F-4D97-AF65-F5344CB8AC3E}">
        <p14:creationId xmlns:p14="http://schemas.microsoft.com/office/powerpoint/2010/main" val="316514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95817" y="150006"/>
            <a:ext cx="4464103" cy="1132153"/>
          </a:xfrm>
          <a:prstGeom prst="rect">
            <a:avLst/>
          </a:prstGeom>
        </p:spPr>
      </p:pic>
      <p:sp>
        <p:nvSpPr>
          <p:cNvPr id="3" name="Content Placeholder 2"/>
          <p:cNvSpPr>
            <a:spLocks noGrp="1"/>
          </p:cNvSpPr>
          <p:nvPr>
            <p:ph idx="1"/>
          </p:nvPr>
        </p:nvSpPr>
        <p:spPr>
          <a:xfrm>
            <a:off x="427274" y="1827150"/>
            <a:ext cx="5475484" cy="4552494"/>
          </a:xfrm>
        </p:spPr>
        <p:txBody>
          <a:bodyPr>
            <a:normAutofit/>
          </a:bodyPr>
          <a:lstStyle/>
          <a:p>
            <a:pPr marL="0" indent="0">
              <a:spcAft>
                <a:spcPts val="1198"/>
              </a:spcAft>
              <a:buNone/>
            </a:pPr>
            <a:r>
              <a:rPr lang="en-US" sz="1799" dirty="0"/>
              <a:t>Systems engineering will lead the effort to drive out unnecessary complexity through well-founded architecting and deeper system understanding</a:t>
            </a:r>
          </a:p>
          <a:p>
            <a:pPr marL="0" indent="0">
              <a:spcAft>
                <a:spcPts val="1198"/>
              </a:spcAft>
              <a:buNone/>
            </a:pPr>
            <a:r>
              <a:rPr lang="en-US" sz="1799" dirty="0"/>
              <a:t>A virtual engineering environment will incorporate modeling, simulation, and visualization to support all aspects of systems engineering by enabling improved prediction and analysis of complex emergent behaviors. </a:t>
            </a:r>
          </a:p>
          <a:p>
            <a:pPr marL="0" indent="0">
              <a:spcAft>
                <a:spcPts val="1198"/>
              </a:spcAft>
              <a:buNone/>
            </a:pPr>
            <a:r>
              <a:rPr lang="en-US" sz="1799" dirty="0"/>
              <a:t>Composable design methods in a virtual environment support rapid, agile and evolvable designs of families of products. By combining formal models from a library of component, reference architecture, and other context models, different system alternatives can be quickly compared and probabilistically evaluated.</a:t>
            </a:r>
          </a:p>
        </p:txBody>
      </p:sp>
      <p:sp>
        <p:nvSpPr>
          <p:cNvPr id="9" name="Date Placeholder 3"/>
          <p:cNvSpPr>
            <a:spLocks noGrp="1"/>
          </p:cNvSpPr>
          <p:nvPr>
            <p:ph type="dt" sz="half" idx="4294967295"/>
          </p:nvPr>
        </p:nvSpPr>
        <p:spPr>
          <a:xfrm>
            <a:off x="3174" y="6484433"/>
            <a:ext cx="1928528" cy="364745"/>
          </a:xfrm>
        </p:spPr>
        <p:txBody>
          <a:bodyPr/>
          <a:lstStyle/>
          <a:p>
            <a:pPr defTabSz="609158">
              <a:defRPr/>
            </a:pPr>
            <a:fld id="{E5C24795-101B-4A93-BB23-57EDDFA5A00E}" type="datetime3">
              <a:rPr lang="en-US" sz="1049">
                <a:solidFill>
                  <a:prstClr val="black">
                    <a:lumMod val="50000"/>
                    <a:lumOff val="50000"/>
                  </a:prstClr>
                </a:solidFill>
                <a:latin typeface="Arial"/>
              </a:rPr>
              <a:pPr defTabSz="609158">
                <a:defRPr/>
              </a:pPr>
              <a:t>13 April 2018</a:t>
            </a:fld>
            <a:endParaRPr lang="en-US" sz="1099" dirty="0">
              <a:solidFill>
                <a:prstClr val="black">
                  <a:lumMod val="50000"/>
                  <a:lumOff val="50000"/>
                </a:prstClr>
              </a:solidFill>
              <a:latin typeface="Arial"/>
            </a:endParaRPr>
          </a:p>
        </p:txBody>
      </p:sp>
      <p:pic>
        <p:nvPicPr>
          <p:cNvPr id="13" name="Picture 12"/>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065440" y="150006"/>
            <a:ext cx="1438368" cy="1347905"/>
          </a:xfrm>
          <a:prstGeom prst="rect">
            <a:avLst/>
          </a:prstGeom>
        </p:spPr>
      </p:pic>
      <p:sp>
        <p:nvSpPr>
          <p:cNvPr id="10" name="Title 9">
            <a:extLst>
              <a:ext uri="{FF2B5EF4-FFF2-40B4-BE49-F238E27FC236}">
                <a16:creationId xmlns:a16="http://schemas.microsoft.com/office/drawing/2014/main" id="{F641B18F-610A-4CC4-B344-ECA8011F65F9}"/>
              </a:ext>
            </a:extLst>
          </p:cNvPr>
          <p:cNvSpPr>
            <a:spLocks noGrp="1"/>
          </p:cNvSpPr>
          <p:nvPr>
            <p:ph type="title"/>
          </p:nvPr>
        </p:nvSpPr>
        <p:spPr/>
        <p:txBody>
          <a:bodyPr>
            <a:normAutofit/>
          </a:bodyPr>
          <a:lstStyle/>
          <a:p>
            <a:r>
              <a:rPr lang="en-US" dirty="0"/>
              <a:t>INCOSE Vision 2025</a:t>
            </a:r>
          </a:p>
        </p:txBody>
      </p:sp>
      <p:sp>
        <p:nvSpPr>
          <p:cNvPr id="15" name="Slide Number Placeholder 14">
            <a:extLst>
              <a:ext uri="{FF2B5EF4-FFF2-40B4-BE49-F238E27FC236}">
                <a16:creationId xmlns:a16="http://schemas.microsoft.com/office/drawing/2014/main" id="{9B328FCB-AC5A-4240-ABED-BA33F33523FC}"/>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3</a:t>
            </a:fld>
            <a:endParaRPr lang="en-US" altLang="en-US" dirty="0">
              <a:solidFill>
                <a:prstClr val="black">
                  <a:lumMod val="50000"/>
                  <a:lumOff val="50000"/>
                </a:prstClr>
              </a:solidFill>
            </a:endParaRPr>
          </a:p>
        </p:txBody>
      </p:sp>
      <p:sp>
        <p:nvSpPr>
          <p:cNvPr id="14" name="Content Placeholder 2">
            <a:extLst>
              <a:ext uri="{FF2B5EF4-FFF2-40B4-BE49-F238E27FC236}">
                <a16:creationId xmlns:a16="http://schemas.microsoft.com/office/drawing/2014/main" id="{246062A3-32C5-4ACF-BB0B-0D0D24935D00}"/>
              </a:ext>
            </a:extLst>
          </p:cNvPr>
          <p:cNvSpPr txBox="1">
            <a:spLocks/>
          </p:cNvSpPr>
          <p:nvPr/>
        </p:nvSpPr>
        <p:spPr>
          <a:xfrm>
            <a:off x="6339258" y="1827150"/>
            <a:ext cx="5569934" cy="4657283"/>
          </a:xfrm>
          <a:prstGeom prst="rect">
            <a:avLst/>
          </a:prstGeom>
        </p:spPr>
        <p:txBody>
          <a:bodyPr vert="horz" lIns="91392" tIns="45696" rIns="91392" bIns="45696"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spcBef>
                <a:spcPts val="0"/>
              </a:spcBef>
              <a:buNone/>
              <a:defRPr/>
            </a:pPr>
            <a:r>
              <a:rPr lang="en-GB" sz="1799" b="1" dirty="0">
                <a:solidFill>
                  <a:srgbClr val="000000"/>
                </a:solidFill>
                <a:latin typeface="Arial" panose="020B0604020202020204" pitchFamily="34" charset="0"/>
                <a:cs typeface="Arial" panose="020B0604020202020204" pitchFamily="34" charset="0"/>
              </a:rPr>
              <a:t>From: </a:t>
            </a:r>
            <a:r>
              <a:rPr lang="en-US" sz="1799" dirty="0">
                <a:latin typeface="Arial" panose="020B0604020202020204" pitchFamily="34" charset="0"/>
                <a:cs typeface="Arial" panose="020B0604020202020204" pitchFamily="34" charset="0"/>
              </a:rPr>
              <a:t>Model-based systems engineering has grown in popularity as a way to deal with the limitations of document-based approaches, but is still in an early stage of maturity similar to the early days of CAD/CAE. </a:t>
            </a:r>
            <a:endParaRPr lang="en-GB" sz="1799" dirty="0">
              <a:solidFill>
                <a:srgbClr val="000000"/>
              </a:solidFill>
              <a:latin typeface="Arial" panose="020B0604020202020204" pitchFamily="34" charset="0"/>
              <a:cs typeface="Arial" panose="020B0604020202020204" pitchFamily="34" charset="0"/>
            </a:endParaRPr>
          </a:p>
          <a:p>
            <a:pPr marL="0" indent="0" algn="just" fontAlgn="t">
              <a:spcBef>
                <a:spcPts val="0"/>
              </a:spcBef>
              <a:buNone/>
              <a:defRPr/>
            </a:pPr>
            <a:endParaRPr lang="en-GB" sz="1799" b="1" dirty="0">
              <a:solidFill>
                <a:srgbClr val="000000"/>
              </a:solidFill>
              <a:latin typeface="Arial" panose="020B0604020202020204" pitchFamily="34" charset="0"/>
              <a:cs typeface="Arial" panose="020B0604020202020204" pitchFamily="34" charset="0"/>
            </a:endParaRPr>
          </a:p>
          <a:p>
            <a:pPr marL="0" indent="0" algn="just" fontAlgn="t">
              <a:spcBef>
                <a:spcPts val="0"/>
              </a:spcBef>
              <a:buNone/>
              <a:defRPr/>
            </a:pPr>
            <a:r>
              <a:rPr lang="en-GB" sz="1799" b="1" dirty="0">
                <a:solidFill>
                  <a:srgbClr val="000000"/>
                </a:solidFill>
                <a:latin typeface="Arial" panose="020B0604020202020204" pitchFamily="34" charset="0"/>
                <a:cs typeface="Arial" panose="020B0604020202020204" pitchFamily="34" charset="0"/>
              </a:rPr>
              <a:t>To:</a:t>
            </a:r>
            <a:r>
              <a:rPr lang="en-US" sz="1799" dirty="0">
                <a:solidFill>
                  <a:srgbClr val="000000"/>
                </a:solidFill>
                <a:latin typeface="Arial" panose="020B0604020202020204" pitchFamily="34" charset="0"/>
                <a:cs typeface="Arial" panose="020B0604020202020204" pitchFamily="34" charset="0"/>
              </a:rPr>
              <a:t>Formal systems modeling is standard practice for specifying, analyzing, designing, and verifying systems, and is fully integrated with other engineering models. System models are adapted to the </a:t>
            </a:r>
            <a:r>
              <a:rPr lang="en-US" sz="1799" dirty="0">
                <a:latin typeface="Arial" panose="020B0604020202020204" pitchFamily="34" charset="0"/>
                <a:cs typeface="Arial" panose="020B0604020202020204" pitchFamily="34" charset="0"/>
              </a:rPr>
              <a:t>application domain, and include a broad spectrum of models for representing all aspects of systems. The use of internet-driven knowledge representation and immersive technologies enable highly efficient and shared human understanding of systems in a virtual environment that span the full life cycle from concept through development, manufacturing, operations, and support. </a:t>
            </a:r>
          </a:p>
          <a:p>
            <a:pPr marL="0" indent="0" fontAlgn="t">
              <a:spcBef>
                <a:spcPts val="0"/>
              </a:spcBef>
              <a:buNone/>
              <a:defRPr/>
            </a:pPr>
            <a:endParaRPr lang="en-GB" sz="1999" dirty="0">
              <a:solidFill>
                <a:srgbClr val="000000"/>
              </a:solidFill>
              <a:latin typeface="Arial" panose="020B0604020202020204" pitchFamily="34" charset="0"/>
              <a:cs typeface="Arial" panose="020B0604020202020204" pitchFamily="34" charset="0"/>
            </a:endParaRPr>
          </a:p>
          <a:p>
            <a:pPr marL="0" indent="0">
              <a:buNone/>
            </a:pPr>
            <a:endParaRPr lang="en-US" sz="1799" dirty="0"/>
          </a:p>
        </p:txBody>
      </p:sp>
      <p:pic>
        <p:nvPicPr>
          <p:cNvPr id="12" name="Picture 11"/>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08069" y="794051"/>
            <a:ext cx="2899557" cy="1033099"/>
          </a:xfrm>
          <a:prstGeom prst="rect">
            <a:avLst/>
          </a:prstGeom>
        </p:spPr>
      </p:pic>
    </p:spTree>
    <p:extLst>
      <p:ext uri="{BB962C8B-B14F-4D97-AF65-F5344CB8AC3E}">
        <p14:creationId xmlns:p14="http://schemas.microsoft.com/office/powerpoint/2010/main" val="3053379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3438070" y="368581"/>
            <a:ext cx="9545428" cy="7823888"/>
            <a:chOff x="9445479" y="481892"/>
            <a:chExt cx="9550400" cy="7827963"/>
          </a:xfrm>
        </p:grpSpPr>
        <p:sp>
          <p:nvSpPr>
            <p:cNvPr id="686087" name="AutoShape 7"/>
            <p:cNvSpPr>
              <a:spLocks noChangeArrowheads="1"/>
            </p:cNvSpPr>
            <p:nvPr/>
          </p:nvSpPr>
          <p:spPr bwMode="auto">
            <a:xfrm>
              <a:off x="13399942" y="5869867"/>
              <a:ext cx="1855788"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Automatic Cruise Control </a:t>
              </a:r>
              <a:r>
                <a:rPr lang="en-US" sz="1399" dirty="0">
                  <a:solidFill>
                    <a:srgbClr val="990000"/>
                  </a:solidFill>
                </a:rPr>
                <a:t>&lt;FAULT&gt;</a:t>
              </a:r>
            </a:p>
          </p:txBody>
        </p:sp>
        <p:grpSp>
          <p:nvGrpSpPr>
            <p:cNvPr id="3" name="Group 8"/>
            <p:cNvGrpSpPr>
              <a:grpSpLocks/>
            </p:cNvGrpSpPr>
            <p:nvPr/>
          </p:nvGrpSpPr>
          <p:grpSpPr bwMode="auto">
            <a:xfrm>
              <a:off x="9445479" y="481892"/>
              <a:ext cx="9550400" cy="7827963"/>
              <a:chOff x="1137" y="0"/>
              <a:chExt cx="6016" cy="4931"/>
            </a:xfrm>
          </p:grpSpPr>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Thermal/Heat </a:t>
                </a:r>
                <a:br>
                  <a:rPr lang="en-US" sz="1399" dirty="0">
                    <a:solidFill>
                      <a:srgbClr val="000000"/>
                    </a:solidFill>
                  </a:rPr>
                </a:br>
                <a:r>
                  <a:rPr lang="en-US" sz="1399" dirty="0">
                    <a:solidFill>
                      <a:srgbClr val="000000"/>
                    </a:solidFill>
                  </a:rPr>
                  <a:t>Dissipation: </a:t>
                </a:r>
                <a:r>
                  <a:rPr lang="en-US" sz="1399" b="1" dirty="0">
                    <a:solidFill>
                      <a:srgbClr val="990000"/>
                    </a:solidFill>
                  </a:rPr>
                  <a:t>780</a:t>
                </a:r>
                <a:r>
                  <a:rPr lang="en-US" sz="1399" dirty="0">
                    <a:solidFill>
                      <a:srgbClr val="FFFF00"/>
                    </a:solidFill>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Ergonomic/Pedal Feedback: </a:t>
                </a:r>
                <a:r>
                  <a:rPr lang="en-US" sz="1399" dirty="0">
                    <a:solidFill>
                      <a:srgbClr val="008E4E"/>
                    </a:solidFill>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Hydraulic Pressure: </a:t>
                </a:r>
                <a:r>
                  <a:rPr lang="en-US" sz="1399" dirty="0">
                    <a:solidFill>
                      <a:srgbClr val="008E4E"/>
                    </a:solidFill>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Sensor MTBF:</a:t>
                </a:r>
                <a:br>
                  <a:rPr lang="en-US" sz="1399" dirty="0">
                    <a:solidFill>
                      <a:srgbClr val="000000"/>
                    </a:solidFill>
                  </a:rPr>
                </a:br>
                <a:r>
                  <a:rPr lang="en-US" sz="1399" dirty="0">
                    <a:solidFill>
                      <a:srgbClr val="990000"/>
                    </a:solidFill>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Power Rating:</a:t>
                </a:r>
                <a:br>
                  <a:rPr lang="en-US" sz="1399" dirty="0">
                    <a:solidFill>
                      <a:srgbClr val="000000"/>
                    </a:solidFill>
                  </a:rPr>
                </a:br>
                <a:r>
                  <a:rPr lang="en-US" sz="1399" dirty="0">
                    <a:solidFill>
                      <a:srgbClr val="990000"/>
                    </a:solidFill>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Hydraulic Fluid: </a:t>
                </a:r>
                <a:r>
                  <a:rPr lang="en-US" sz="1399" dirty="0">
                    <a:solidFill>
                      <a:srgbClr val="990000"/>
                    </a:solidFill>
                  </a:rPr>
                  <a:t>SAE 1340 not-compliant</a:t>
                </a:r>
                <a:r>
                  <a:rPr lang="en-US" sz="1199" dirty="0">
                    <a:solidFill>
                      <a:srgbClr val="990000"/>
                    </a:solidFill>
                  </a:rPr>
                  <a:t> </a:t>
                </a:r>
              </a:p>
            </p:txBody>
          </p:sp>
          <p:pic>
            <p:nvPicPr>
              <p:cNvPr id="686089" name="Picture 9"/>
              <p:cNvPicPr>
                <a:picLocks noChangeAspect="1" noChangeArrowheads="1"/>
              </p:cNvPicPr>
              <p:nvPr/>
            </p:nvPicPr>
            <p:blipFill>
              <a:blip r:embed="rId3" cstate="email">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1877" y="0"/>
                <a:ext cx="5276" cy="4931"/>
              </a:xfrm>
              <a:prstGeom prst="rect">
                <a:avLst/>
              </a:prstGeom>
              <a:noFill/>
              <a:ln w="9525">
                <a:noFill/>
                <a:miter lim="800000"/>
                <a:headEnd/>
                <a:tailEnd/>
              </a:ln>
              <a:effectLst/>
            </p:spPr>
          </p:pic>
        </p:grpSp>
      </p:grpSp>
      <p:pic>
        <p:nvPicPr>
          <p:cNvPr id="25" name="Picture 24" descr="Opel_Insigni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89137" flipH="1">
            <a:off x="-157895" y="3380193"/>
            <a:ext cx="5093586" cy="3701857"/>
          </a:xfrm>
          <a:prstGeom prst="rect">
            <a:avLst/>
          </a:prstGeom>
        </p:spPr>
      </p:pic>
      <p:pic>
        <p:nvPicPr>
          <p:cNvPr id="161795" name="Picture 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3127" y="3103754"/>
            <a:ext cx="5526053" cy="4254732"/>
          </a:xfrm>
          <a:prstGeom prst="rect">
            <a:avLst/>
          </a:prstGeom>
          <a:noFill/>
          <a:ln w="9525">
            <a:noFill/>
            <a:miter lim="800000"/>
            <a:headEnd/>
            <a:tailEnd/>
          </a:ln>
        </p:spPr>
      </p:pic>
      <p:sp>
        <p:nvSpPr>
          <p:cNvPr id="686083" name="Rectangle 3"/>
          <p:cNvSpPr>
            <a:spLocks noGrp="1" noChangeArrowheads="1"/>
          </p:cNvSpPr>
          <p:nvPr>
            <p:ph type="title"/>
          </p:nvPr>
        </p:nvSpPr>
        <p:spPr>
          <a:ln>
            <a:noFill/>
          </a:ln>
        </p:spPr>
        <p:txBody>
          <a:bodyPr>
            <a:normAutofit fontScale="90000"/>
          </a:bodyPr>
          <a:lstStyle/>
          <a:p>
            <a:r>
              <a:rPr lang="en-US" dirty="0" smtClean="0"/>
              <a:t>Integrated MBSE Vision</a:t>
            </a:r>
            <a:br>
              <a:rPr lang="en-US" dirty="0" smtClean="0"/>
            </a:br>
            <a:r>
              <a:rPr lang="en-US" dirty="0" smtClean="0"/>
              <a:t>What does the integrated systems engineering look like…</a:t>
            </a:r>
            <a:endParaRPr lang="en-US" dirty="0"/>
          </a:p>
        </p:txBody>
      </p:sp>
      <p:sp>
        <p:nvSpPr>
          <p:cNvPr id="686084" name="AutoShape 4"/>
          <p:cNvSpPr>
            <a:spLocks noChangeArrowheads="1"/>
          </p:cNvSpPr>
          <p:nvPr/>
        </p:nvSpPr>
        <p:spPr bwMode="auto">
          <a:xfrm>
            <a:off x="55235" y="5972931"/>
            <a:ext cx="2906786" cy="699723"/>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lIns="91385" tIns="45693" rIns="91385" bIns="45693" anchor="ctr"/>
          <a:lstStyle/>
          <a:p>
            <a:pPr>
              <a:buClr>
                <a:srgbClr val="A3A3A3"/>
              </a:buClr>
              <a:buSzPct val="80000"/>
              <a:buFont typeface="Wingdings 3" pitchFamily="18" charset="2"/>
              <a:buNone/>
            </a:pPr>
            <a:r>
              <a:rPr lang="en-US" sz="1399" dirty="0">
                <a:solidFill>
                  <a:srgbClr val="000000"/>
                </a:solidFill>
              </a:rPr>
              <a:t>Minimum Turn Radius: 24 ft.</a:t>
            </a:r>
          </a:p>
          <a:p>
            <a:pPr>
              <a:buClr>
                <a:srgbClr val="A3A3A3"/>
              </a:buClr>
              <a:buSzPct val="80000"/>
              <a:buFont typeface="Wingdings 3" pitchFamily="18" charset="2"/>
              <a:buNone/>
            </a:pPr>
            <a:r>
              <a:rPr lang="en-US" sz="1399" dirty="0">
                <a:solidFill>
                  <a:srgbClr val="000000"/>
                </a:solidFill>
              </a:rPr>
              <a:t>Automatic Dry Pavement Braking Distance at 60 MPH : 110 ft. </a:t>
            </a:r>
          </a:p>
        </p:txBody>
      </p:sp>
      <p:pic>
        <p:nvPicPr>
          <p:cNvPr id="686096" name="Picture 16"/>
          <p:cNvPicPr>
            <a:picLocks noChangeAspect="1" noChangeArrowheads="1"/>
          </p:cNvPicPr>
          <p:nvPr/>
        </p:nvPicPr>
        <p:blipFill>
          <a:blip r:embed="rId6" cstate="email">
            <a:clrChange>
              <a:clrFrom>
                <a:srgbClr val="040204"/>
              </a:clrFrom>
              <a:clrTo>
                <a:srgbClr val="040204">
                  <a:alpha val="0"/>
                </a:srgbClr>
              </a:clrTo>
            </a:clrChange>
            <a:extLst>
              <a:ext uri="{28A0092B-C50C-407E-A947-70E740481C1C}">
                <a14:useLocalDpi xmlns:a14="http://schemas.microsoft.com/office/drawing/2010/main"/>
              </a:ext>
            </a:extLst>
          </a:blip>
          <a:srcRect/>
          <a:stretch>
            <a:fillRect/>
          </a:stretch>
        </p:blipFill>
        <p:spPr bwMode="auto">
          <a:xfrm>
            <a:off x="1257783" y="1298328"/>
            <a:ext cx="3603336" cy="2830626"/>
          </a:xfrm>
          <a:prstGeom prst="rect">
            <a:avLst/>
          </a:prstGeom>
          <a:noFill/>
          <a:ln w="9525" algn="ctr">
            <a:noFill/>
            <a:miter lim="800000"/>
            <a:headEnd/>
            <a:tailEnd/>
          </a:ln>
          <a:effectLst/>
        </p:spPr>
      </p:pic>
      <p:pic>
        <p:nvPicPr>
          <p:cNvPr id="686097" name="Picture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72341" y="2196922"/>
            <a:ext cx="3695363" cy="2671958"/>
          </a:xfrm>
          <a:prstGeom prst="rect">
            <a:avLst/>
          </a:prstGeom>
          <a:noFill/>
          <a:ln w="9525" algn="ctr">
            <a:solidFill>
              <a:schemeClr val="tx1"/>
            </a:solidFill>
            <a:miter lim="800000"/>
            <a:headEnd/>
            <a:tailEnd/>
          </a:ln>
          <a:effectLst/>
        </p:spPr>
      </p:pic>
      <p:pic>
        <p:nvPicPr>
          <p:cNvPr id="686098" name="Picture 1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07092" y="3191221"/>
            <a:ext cx="4436339" cy="3327255"/>
          </a:xfrm>
          <a:prstGeom prst="rect">
            <a:avLst/>
          </a:prstGeom>
          <a:noFill/>
          <a:ln w="9525" algn="ctr">
            <a:noFill/>
            <a:miter lim="800000"/>
            <a:headEnd/>
            <a:tailEnd/>
          </a:ln>
          <a:effectLst/>
        </p:spPr>
      </p:pic>
      <p:grpSp>
        <p:nvGrpSpPr>
          <p:cNvPr id="4" name="Group 19"/>
          <p:cNvGrpSpPr>
            <a:grpSpLocks/>
          </p:cNvGrpSpPr>
          <p:nvPr/>
        </p:nvGrpSpPr>
        <p:grpSpPr bwMode="auto">
          <a:xfrm>
            <a:off x="63471" y="5949599"/>
            <a:ext cx="2964392" cy="747323"/>
            <a:chOff x="-897" y="3594"/>
            <a:chExt cx="1930" cy="441"/>
          </a:xfrm>
          <a:solidFill>
            <a:schemeClr val="accent6">
              <a:lumMod val="20000"/>
              <a:lumOff val="80000"/>
            </a:schemeClr>
          </a:solidFill>
        </p:grpSpPr>
        <p:sp>
          <p:nvSpPr>
            <p:cNvPr id="686100" name="AutoShape 20"/>
            <p:cNvSpPr>
              <a:spLocks noChangeArrowheads="1"/>
            </p:cNvSpPr>
            <p:nvPr/>
          </p:nvSpPr>
          <p:spPr bwMode="auto">
            <a:xfrm>
              <a:off x="-897" y="3594"/>
              <a:ext cx="1930"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399" dirty="0">
                  <a:solidFill>
                    <a:srgbClr val="000000"/>
                  </a:solidFill>
                </a:rPr>
                <a:t>Minimum Turn Radius: 24 ft.</a:t>
              </a:r>
            </a:p>
            <a:p>
              <a:pPr>
                <a:buClr>
                  <a:srgbClr val="A3A3A3"/>
                </a:buClr>
                <a:buSzPct val="80000"/>
                <a:buFont typeface="Wingdings 3" pitchFamily="18" charset="2"/>
                <a:buNone/>
              </a:pPr>
              <a:r>
                <a:rPr lang="en-US" sz="1399" dirty="0">
                  <a:solidFill>
                    <a:srgbClr val="000000"/>
                  </a:solidFill>
                </a:rPr>
                <a:t>Automatic Dry Pavement Braking Distance at 60 MPH : 110 ft. 90 ft</a:t>
              </a:r>
            </a:p>
          </p:txBody>
        </p:sp>
        <p:sp>
          <p:nvSpPr>
            <p:cNvPr id="686101" name="Line 21"/>
            <p:cNvSpPr>
              <a:spLocks noChangeShapeType="1"/>
            </p:cNvSpPr>
            <p:nvPr/>
          </p:nvSpPr>
          <p:spPr bwMode="auto">
            <a:xfrm>
              <a:off x="310" y="3980"/>
              <a:ext cx="214" cy="0"/>
            </a:xfrm>
            <a:prstGeom prst="line">
              <a:avLst/>
            </a:prstGeom>
            <a:grpFill/>
            <a:ln w="28575">
              <a:solidFill>
                <a:schemeClr val="folHlink"/>
              </a:solidFill>
              <a:round/>
              <a:headEnd/>
              <a:tailEnd/>
            </a:ln>
            <a:effectLst/>
          </p:spPr>
          <p:txBody>
            <a:bodyPr anchor="ctr"/>
            <a:lstStyle/>
            <a:p>
              <a:endParaRPr lang="en-US" sz="1799">
                <a:solidFill>
                  <a:srgbClr val="000000"/>
                </a:solidFill>
              </a:endParaRPr>
            </a:p>
          </p:txBody>
        </p:sp>
      </p:grpSp>
      <p:grpSp>
        <p:nvGrpSpPr>
          <p:cNvPr id="9" name="Group 8"/>
          <p:cNvGrpSpPr/>
          <p:nvPr/>
        </p:nvGrpSpPr>
        <p:grpSpPr>
          <a:xfrm>
            <a:off x="8039203" y="3165398"/>
            <a:ext cx="4074079" cy="2206794"/>
            <a:chOff x="3143402" y="366987"/>
            <a:chExt cx="8795365" cy="4764156"/>
          </a:xfrm>
        </p:grpSpPr>
        <p:pic>
          <p:nvPicPr>
            <p:cNvPr id="686102" name="Picture 2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43402" y="366987"/>
              <a:ext cx="8795365" cy="4764156"/>
            </a:xfrm>
            <a:prstGeom prst="rect">
              <a:avLst/>
            </a:prstGeom>
            <a:noFill/>
            <a:ln w="9525" algn="ctr">
              <a:solidFill>
                <a:schemeClr val="tx1"/>
              </a:solidFill>
              <a:miter lim="800000"/>
              <a:headEnd/>
              <a:tailEnd/>
            </a:ln>
            <a:effectLst/>
          </p:spPr>
        </p:pic>
        <p:grpSp>
          <p:nvGrpSpPr>
            <p:cNvPr id="8" name="Group 7"/>
            <p:cNvGrpSpPr/>
            <p:nvPr/>
          </p:nvGrpSpPr>
          <p:grpSpPr>
            <a:xfrm>
              <a:off x="8905623" y="2010615"/>
              <a:ext cx="228760" cy="3110935"/>
              <a:chOff x="8905623" y="2010615"/>
              <a:chExt cx="228760" cy="3110935"/>
            </a:xfrm>
          </p:grpSpPr>
          <p:sp>
            <p:nvSpPr>
              <p:cNvPr id="7" name="Rectangle 6"/>
              <p:cNvSpPr/>
              <p:nvPr/>
            </p:nvSpPr>
            <p:spPr bwMode="auto">
              <a:xfrm>
                <a:off x="8905623" y="3731477"/>
                <a:ext cx="217888" cy="1390073"/>
              </a:xfrm>
              <a:prstGeom prst="rect">
                <a:avLst/>
              </a:prstGeom>
              <a:solidFill>
                <a:schemeClr val="accent6">
                  <a:lumMod val="60000"/>
                  <a:lumOff val="40000"/>
                  <a:alpha val="68000"/>
                </a:schemeClr>
              </a:solidFill>
              <a:ln w="9525">
                <a:solidFill>
                  <a:schemeClr val="tx1"/>
                </a:solidFill>
                <a:miter lim="800000"/>
                <a:headEnd/>
                <a:tailEnd/>
              </a:ln>
              <a:effectLst/>
              <a:ex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28" name="Rectangle 27"/>
              <p:cNvSpPr/>
              <p:nvPr/>
            </p:nvSpPr>
            <p:spPr bwMode="auto">
              <a:xfrm>
                <a:off x="8905623" y="2010615"/>
                <a:ext cx="217888" cy="1274370"/>
              </a:xfrm>
              <a:prstGeom prst="rect">
                <a:avLst/>
              </a:prstGeom>
              <a:solidFill>
                <a:srgbClr val="FFE178">
                  <a:alpha val="68000"/>
                </a:srgbClr>
              </a:solidFill>
              <a:ln w="9525">
                <a:solidFill>
                  <a:schemeClr val="tx1"/>
                </a:solidFill>
                <a:miter lim="800000"/>
                <a:headEnd/>
                <a:tailEnd/>
              </a:ln>
              <a:effectLst/>
              <a:ex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29" name="Rectangle 28"/>
              <p:cNvSpPr/>
              <p:nvPr/>
            </p:nvSpPr>
            <p:spPr bwMode="auto">
              <a:xfrm>
                <a:off x="8916495" y="3284984"/>
                <a:ext cx="217888" cy="437639"/>
              </a:xfrm>
              <a:prstGeom prst="rect">
                <a:avLst/>
              </a:prstGeom>
              <a:solidFill>
                <a:srgbClr val="FF0000">
                  <a:alpha val="68000"/>
                </a:srgbClr>
              </a:solidFill>
              <a:ln w="9525">
                <a:solidFill>
                  <a:schemeClr val="tx1"/>
                </a:solidFill>
                <a:miter lim="800000"/>
                <a:headEnd/>
                <a:tailEnd/>
              </a:ln>
              <a:effectLst/>
              <a:ex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grpSp>
      </p:grpSp>
      <p:pic>
        <p:nvPicPr>
          <p:cNvPr id="686103" name="Picture 23"/>
          <p:cNvPicPr>
            <a:picLocks noGrp="1" noChangeAspect="1" noChangeArrowheads="1"/>
          </p:cNvPicPr>
          <p:nvPr>
            <p:ph idx="4294967295"/>
          </p:nvPr>
        </p:nvPicPr>
        <p:blipFill>
          <a:blip r:embed="rId10" cstate="email">
            <a:extLst>
              <a:ext uri="{28A0092B-C50C-407E-A947-70E740481C1C}">
                <a14:useLocalDpi xmlns:a14="http://schemas.microsoft.com/office/drawing/2010/main"/>
              </a:ext>
            </a:extLst>
          </a:blip>
          <a:srcRect/>
          <a:stretch>
            <a:fillRect/>
          </a:stretch>
        </p:blipFill>
        <p:spPr>
          <a:xfrm>
            <a:off x="8287665" y="1441036"/>
            <a:ext cx="3620789" cy="1930982"/>
          </a:xfrm>
          <a:noFill/>
          <a:ln>
            <a:solidFill>
              <a:schemeClr val="tx1"/>
            </a:solidFill>
          </a:ln>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74722" y="3041880"/>
            <a:ext cx="2678305" cy="2925360"/>
          </a:xfrm>
          <a:prstGeom prst="rect">
            <a:avLst/>
          </a:prstGeom>
          <a:noFill/>
          <a:ln>
            <a:solidFill>
              <a:schemeClr val="tx1"/>
            </a:solidFill>
          </a:ln>
        </p:spPr>
      </p:pic>
    </p:spTree>
    <p:extLst>
      <p:ext uri="{BB962C8B-B14F-4D97-AF65-F5344CB8AC3E}">
        <p14:creationId xmlns:p14="http://schemas.microsoft.com/office/powerpoint/2010/main" val="811287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686103"/>
                                        </p:tgtEl>
                                        <p:attrNameLst>
                                          <p:attrName>style.visibility</p:attrName>
                                        </p:attrNameLst>
                                      </p:cBhvr>
                                      <p:to>
                                        <p:strVal val="visible"/>
                                      </p:to>
                                    </p:set>
                                    <p:anim calcmode="lin" valueType="num">
                                      <p:cBhvr>
                                        <p:cTn id="50" dur="500" fill="hold"/>
                                        <p:tgtEl>
                                          <p:spTgt spid="686103"/>
                                        </p:tgtEl>
                                        <p:attrNameLst>
                                          <p:attrName>ppt_w</p:attrName>
                                        </p:attrNameLst>
                                      </p:cBhvr>
                                      <p:tavLst>
                                        <p:tav tm="0">
                                          <p:val>
                                            <p:fltVal val="0"/>
                                          </p:val>
                                        </p:tav>
                                        <p:tav tm="100000">
                                          <p:val>
                                            <p:strVal val="#ppt_w"/>
                                          </p:val>
                                        </p:tav>
                                      </p:tavLst>
                                    </p:anim>
                                    <p:anim calcmode="lin" valueType="num">
                                      <p:cBhvr>
                                        <p:cTn id="51"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855863"/>
            <a:ext cx="5490593" cy="4815840"/>
          </a:xfrm>
        </p:spPr>
        <p:txBody>
          <a:bodyPr/>
          <a:lstStyle/>
          <a:p>
            <a:pPr marL="0" indent="0">
              <a:buNone/>
            </a:pPr>
            <a:r>
              <a:rPr lang="en-US" sz="1800" b="1" dirty="0"/>
              <a:t>Objective: </a:t>
            </a:r>
          </a:p>
          <a:p>
            <a:pPr marL="285750" indent="0">
              <a:buNone/>
            </a:pPr>
            <a:r>
              <a:rPr lang="en-US" sz="1800" dirty="0"/>
              <a:t>INCOSE </a:t>
            </a:r>
            <a:r>
              <a:rPr lang="en-US" sz="1800" u="sng" dirty="0"/>
              <a:t>accelerates</a:t>
            </a:r>
            <a:r>
              <a:rPr lang="en-US" sz="1800" dirty="0"/>
              <a:t> the </a:t>
            </a:r>
            <a:r>
              <a:rPr lang="en-US" sz="1800" u="sng" dirty="0"/>
              <a:t>transformation</a:t>
            </a:r>
            <a:r>
              <a:rPr lang="en-US" sz="1800" dirty="0"/>
              <a:t> of systems engineering to a </a:t>
            </a:r>
            <a:r>
              <a:rPr lang="en-US" sz="1800" u="sng" dirty="0"/>
              <a:t>model-based discipline</a:t>
            </a:r>
            <a:r>
              <a:rPr lang="en-US" sz="1800" dirty="0"/>
              <a:t>.</a:t>
            </a:r>
          </a:p>
          <a:p>
            <a:pPr marL="0" indent="0">
              <a:buNone/>
            </a:pPr>
            <a:endParaRPr lang="en-US" sz="1800" dirty="0"/>
          </a:p>
          <a:p>
            <a:r>
              <a:rPr lang="en-US" sz="1800" dirty="0"/>
              <a:t>Accelerates:</a:t>
            </a:r>
          </a:p>
          <a:p>
            <a:pPr lvl="1"/>
            <a:r>
              <a:rPr lang="en-US" sz="1400" dirty="0"/>
              <a:t>Understand the hype cycle</a:t>
            </a:r>
            <a:r>
              <a:rPr lang="en-US" sz="1400" baseline="30000" dirty="0"/>
              <a:t>1</a:t>
            </a:r>
            <a:r>
              <a:rPr lang="en-US" sz="1400" dirty="0"/>
              <a:t> and bridge the chasm</a:t>
            </a:r>
            <a:r>
              <a:rPr lang="en-US" sz="1400" baseline="30000" dirty="0"/>
              <a:t>2</a:t>
            </a:r>
            <a:r>
              <a:rPr lang="en-US" sz="1400" dirty="0"/>
              <a:t>…  </a:t>
            </a:r>
          </a:p>
          <a:p>
            <a:pPr lvl="1"/>
            <a:r>
              <a:rPr lang="en-US" sz="1400" dirty="0"/>
              <a:t>Empower others to enlighten and influence adoption</a:t>
            </a:r>
          </a:p>
          <a:p>
            <a:pPr lvl="1"/>
            <a:endParaRPr lang="en-US" sz="1400" dirty="0"/>
          </a:p>
          <a:p>
            <a:r>
              <a:rPr lang="en-US" sz="1800" dirty="0"/>
              <a:t>Transformation: </a:t>
            </a:r>
          </a:p>
          <a:p>
            <a:pPr lvl="1"/>
            <a:r>
              <a:rPr lang="en-US" sz="1400" dirty="0"/>
              <a:t>A marked change, as in appearance or character, usually for the better</a:t>
            </a:r>
            <a:r>
              <a:rPr lang="en-US" sz="1400" baseline="30000" dirty="0"/>
              <a:t>3</a:t>
            </a:r>
            <a:r>
              <a:rPr lang="en-US" sz="1400" dirty="0"/>
              <a:t>. e.g. documents to models</a:t>
            </a:r>
          </a:p>
          <a:p>
            <a:pPr lvl="1"/>
            <a:r>
              <a:rPr lang="en-US" sz="1400" dirty="0"/>
              <a:t>Lead and support the community in crossing the chasm</a:t>
            </a:r>
          </a:p>
          <a:p>
            <a:pPr lvl="1"/>
            <a:endParaRPr lang="en-US" sz="1400" dirty="0"/>
          </a:p>
          <a:p>
            <a:r>
              <a:rPr lang="en-US" sz="1800" dirty="0"/>
              <a:t>Model Based Discipline</a:t>
            </a:r>
          </a:p>
          <a:p>
            <a:pPr lvl="1"/>
            <a:r>
              <a:rPr lang="en-US" sz="1400" dirty="0"/>
              <a:t>System models of all types</a:t>
            </a:r>
          </a:p>
          <a:p>
            <a:pPr lvl="1"/>
            <a:r>
              <a:rPr lang="en-US" sz="1400" dirty="0"/>
              <a:t>Modeler Collaboration and Model Integration</a:t>
            </a:r>
            <a:endParaRPr lang="en-US" sz="1800" dirty="0"/>
          </a:p>
        </p:txBody>
      </p:sp>
      <p:sp>
        <p:nvSpPr>
          <p:cNvPr id="4" name="AutoShape 2" descr="https://lh5.googleusercontent.com/tq7LUOGRukPE67gUzxqqgLxHhVbs4AhRglXt-FVI6LuVjhGHRG9DbYucWMiD4gXfBJElFHrbL-SDPRSE8zHpavQWBn6oXevefAYx4uTZRtp_t8Mqx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TextBox 6"/>
          <p:cNvSpPr txBox="1"/>
          <p:nvPr/>
        </p:nvSpPr>
        <p:spPr>
          <a:xfrm>
            <a:off x="1968724" y="5736321"/>
            <a:ext cx="7050568" cy="584775"/>
          </a:xfrm>
          <a:prstGeom prst="rect">
            <a:avLst/>
          </a:prstGeom>
          <a:noFill/>
        </p:spPr>
        <p:txBody>
          <a:bodyPr wrap="square" rtlCol="0">
            <a:spAutoFit/>
          </a:bodyPr>
          <a:lstStyle/>
          <a:p>
            <a:r>
              <a:rPr lang="en-US" sz="800" b="1" dirty="0">
                <a:solidFill>
                  <a:prstClr val="black"/>
                </a:solidFill>
              </a:rPr>
              <a:t>1. </a:t>
            </a:r>
            <a:r>
              <a:rPr lang="en-US" sz="800" dirty="0">
                <a:solidFill>
                  <a:prstClr val="black"/>
                </a:solidFill>
              </a:rPr>
              <a:t>Hype Cycle is a branded graphical presentation developed and used by IT research and advisory firm Gartner</a:t>
            </a:r>
          </a:p>
          <a:p>
            <a:r>
              <a:rPr lang="en-US" sz="800" dirty="0">
                <a:solidFill>
                  <a:prstClr val="black"/>
                </a:solidFill>
              </a:rPr>
              <a:t>2. Moore, Geoffrey A. “Crossing the Chasm – and Beyond” Strategic Management of Technology and Innovation Third Edition 1996</a:t>
            </a:r>
          </a:p>
          <a:p>
            <a:r>
              <a:rPr lang="en-US" sz="800" dirty="0">
                <a:solidFill>
                  <a:prstClr val="black"/>
                </a:solidFill>
              </a:rPr>
              <a:t>3. Excerpted from The American Heritage Dictionary of the English Language, Third Edition 1996 by Houghton Mifflin Company</a:t>
            </a:r>
          </a:p>
          <a:p>
            <a:r>
              <a:rPr lang="en-US" sz="800" dirty="0">
                <a:solidFill>
                  <a:prstClr val="black"/>
                </a:solidFill>
              </a:rPr>
              <a:t>4. Friedenthal, Sandy and Sampson, Mark - MBSE Initiative Overview - http://www.omgwiki.org/MBSE/doku.php</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9560" y="2862477"/>
            <a:ext cx="3240614" cy="2478117"/>
          </a:xfrm>
          <a:prstGeom prst="rect">
            <a:avLst/>
          </a:prstGeom>
        </p:spPr>
      </p:pic>
      <p:pic>
        <p:nvPicPr>
          <p:cNvPr id="1026" name="Picture 1" descr="http://nexgenstorage.com/files/1114/2438/9565/Hype_Cycle_overlaid_on_Crossing_the_Chas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7367" y="986324"/>
            <a:ext cx="3242807" cy="175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991710" y="80963"/>
            <a:ext cx="5943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en-US" dirty="0">
                <a:solidFill>
                  <a:prstClr val="white"/>
                </a:solidFill>
              </a:rPr>
              <a:t>SE Transformation Overview</a:t>
            </a:r>
          </a:p>
        </p:txBody>
      </p:sp>
      <p:sp>
        <p:nvSpPr>
          <p:cNvPr id="2" name="Date Placeholder 1">
            <a:extLst>
              <a:ext uri="{FF2B5EF4-FFF2-40B4-BE49-F238E27FC236}">
                <a16:creationId xmlns:a16="http://schemas.microsoft.com/office/drawing/2014/main" id="{E297F2B5-ED66-4ED5-B0A2-4135BD9C25FF}"/>
              </a:ext>
            </a:extLst>
          </p:cNvPr>
          <p:cNvSpPr>
            <a:spLocks noGrp="1"/>
          </p:cNvSpPr>
          <p:nvPr>
            <p:ph type="dt" sz="half" idx="2"/>
          </p:nvPr>
        </p:nvSpPr>
        <p:spPr/>
        <p:txBody>
          <a:bodyPr/>
          <a:lstStyle/>
          <a:p>
            <a:pPr>
              <a:defRPr/>
            </a:pPr>
            <a:fld id="{2054B51D-78D8-4035-A17D-AF096AFA3842}"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6" name="Slide Number Placeholder 5">
            <a:extLst>
              <a:ext uri="{FF2B5EF4-FFF2-40B4-BE49-F238E27FC236}">
                <a16:creationId xmlns:a16="http://schemas.microsoft.com/office/drawing/2014/main" id="{60CBE0B4-4D8E-46A0-90F8-AF1628239E5F}"/>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5</a:t>
            </a:fld>
            <a:endParaRPr lang="en-US" altLang="en-US" dirty="0">
              <a:solidFill>
                <a:prstClr val="black">
                  <a:lumMod val="50000"/>
                  <a:lumOff val="50000"/>
                </a:prstClr>
              </a:solidFill>
            </a:endParaRPr>
          </a:p>
        </p:txBody>
      </p:sp>
      <p:sp>
        <p:nvSpPr>
          <p:cNvPr id="10" name="Title 9">
            <a:extLst>
              <a:ext uri="{FF2B5EF4-FFF2-40B4-BE49-F238E27FC236}">
                <a16:creationId xmlns:a16="http://schemas.microsoft.com/office/drawing/2014/main" id="{77F16761-5115-4460-8A42-42F269ADEB5C}"/>
              </a:ext>
            </a:extLst>
          </p:cNvPr>
          <p:cNvSpPr>
            <a:spLocks noGrp="1"/>
          </p:cNvSpPr>
          <p:nvPr>
            <p:ph type="title"/>
          </p:nvPr>
        </p:nvSpPr>
        <p:spPr/>
        <p:txBody>
          <a:bodyPr/>
          <a:lstStyle/>
          <a:p>
            <a:r>
              <a:rPr lang="en-US" dirty="0"/>
              <a:t>INCOSE’s Transformation Strategic Objective</a:t>
            </a:r>
          </a:p>
        </p:txBody>
      </p:sp>
      <p:pic>
        <p:nvPicPr>
          <p:cNvPr id="5" name="Picture 4">
            <a:extLst>
              <a:ext uri="{FF2B5EF4-FFF2-40B4-BE49-F238E27FC236}">
                <a16:creationId xmlns:a16="http://schemas.microsoft.com/office/drawing/2014/main" id="{A44383B2-E32A-4E40-9FD1-77B8350CA9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5310" y="5462208"/>
            <a:ext cx="3199333" cy="1390083"/>
          </a:xfrm>
          <a:prstGeom prst="rect">
            <a:avLst/>
          </a:prstGeom>
        </p:spPr>
      </p:pic>
    </p:spTree>
    <p:extLst>
      <p:ext uri="{BB962C8B-B14F-4D97-AF65-F5344CB8AC3E}">
        <p14:creationId xmlns:p14="http://schemas.microsoft.com/office/powerpoint/2010/main" val="2352919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2059" y="866729"/>
            <a:ext cx="6425879" cy="4283919"/>
          </a:xfrm>
          <a:prstGeom prst="rect">
            <a:avLst/>
          </a:prstGeom>
        </p:spPr>
      </p:pic>
      <p:sp>
        <p:nvSpPr>
          <p:cNvPr id="12" name="Rectangle 11"/>
          <p:cNvSpPr/>
          <p:nvPr/>
        </p:nvSpPr>
        <p:spPr>
          <a:xfrm>
            <a:off x="8810098" y="2545511"/>
            <a:ext cx="1748908" cy="1149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2612964" y="803303"/>
            <a:ext cx="6784067" cy="4432200"/>
            <a:chOff x="1127064" y="1246909"/>
            <a:chExt cx="6784067" cy="4432200"/>
          </a:xfrm>
        </p:grpSpPr>
        <p:sp>
          <p:nvSpPr>
            <p:cNvPr id="4" name="Rectangle 3"/>
            <p:cNvSpPr/>
            <p:nvPr/>
          </p:nvSpPr>
          <p:spPr>
            <a:xfrm>
              <a:off x="1127064" y="1246909"/>
              <a:ext cx="6784067" cy="4432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2598" y="1672198"/>
              <a:ext cx="6171410" cy="3581622"/>
            </a:xfrm>
            <a:prstGeom prst="rect">
              <a:avLst/>
            </a:prstGeom>
          </p:spPr>
        </p:pic>
      </p:grpSp>
      <p:grpSp>
        <p:nvGrpSpPr>
          <p:cNvPr id="15" name="Group 14"/>
          <p:cNvGrpSpPr/>
          <p:nvPr/>
        </p:nvGrpSpPr>
        <p:grpSpPr>
          <a:xfrm>
            <a:off x="2362427" y="1204848"/>
            <a:ext cx="7532027" cy="4401780"/>
            <a:chOff x="801479" y="1672198"/>
            <a:chExt cx="7532027" cy="4401780"/>
          </a:xfrm>
        </p:grpSpPr>
        <p:pic>
          <p:nvPicPr>
            <p:cNvPr id="14" name="Picture 1" descr="http://nexgenstorage.com/files/1114/2438/9565/Hype_Cycle_overlaid_on_Crossing_the_Chasm.jp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95892" y="1672198"/>
              <a:ext cx="6570209" cy="355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01479" y="5150648"/>
              <a:ext cx="7532027" cy="923330"/>
            </a:xfrm>
            <a:prstGeom prst="rect">
              <a:avLst/>
            </a:prstGeom>
            <a:noFill/>
          </p:spPr>
          <p:txBody>
            <a:bodyPr wrap="square" rtlCol="0">
              <a:spAutoFit/>
            </a:bodyPr>
            <a:lstStyle/>
            <a:p>
              <a:pPr algn="ctr"/>
              <a:r>
                <a:rPr lang="en-US" dirty="0">
                  <a:solidFill>
                    <a:prstClr val="black"/>
                  </a:solidFill>
                </a:rPr>
                <a:t>Acceleration is very much about sharing, communicating and learning</a:t>
              </a:r>
            </a:p>
            <a:p>
              <a:pPr algn="ctr"/>
              <a:endParaRPr lang="en-US" dirty="0">
                <a:solidFill>
                  <a:prstClr val="black"/>
                </a:solidFill>
              </a:endParaRPr>
            </a:p>
            <a:p>
              <a:pPr algn="ctr"/>
              <a:r>
                <a:rPr lang="en-US" dirty="0">
                  <a:solidFill>
                    <a:prstClr val="black"/>
                  </a:solidFill>
                </a:rPr>
                <a:t>Where would you plot your organization today?</a:t>
              </a:r>
            </a:p>
          </p:txBody>
        </p:sp>
      </p:grpSp>
      <p:sp>
        <p:nvSpPr>
          <p:cNvPr id="16" name="TextBox 15"/>
          <p:cNvSpPr txBox="1"/>
          <p:nvPr/>
        </p:nvSpPr>
        <p:spPr>
          <a:xfrm>
            <a:off x="2719893" y="5633033"/>
            <a:ext cx="7050568" cy="707886"/>
          </a:xfrm>
          <a:prstGeom prst="rect">
            <a:avLst/>
          </a:prstGeom>
          <a:noFill/>
        </p:spPr>
        <p:txBody>
          <a:bodyPr wrap="square" rtlCol="0">
            <a:spAutoFit/>
          </a:bodyPr>
          <a:lstStyle/>
          <a:p>
            <a:r>
              <a:rPr lang="en-US" sz="800" b="1" dirty="0">
                <a:solidFill>
                  <a:prstClr val="black"/>
                </a:solidFill>
              </a:rPr>
              <a:t>1. </a:t>
            </a:r>
            <a:r>
              <a:rPr lang="en-US" sz="800" dirty="0">
                <a:solidFill>
                  <a:prstClr val="black"/>
                </a:solidFill>
              </a:rPr>
              <a:t>Hype Cycle is a branded graphical presentation developed and used by IT research and advisory firm Gartner</a:t>
            </a:r>
          </a:p>
          <a:p>
            <a:r>
              <a:rPr lang="en-US" sz="800" dirty="0">
                <a:solidFill>
                  <a:prstClr val="black"/>
                </a:solidFill>
              </a:rPr>
              <a:t>2. Hype Cycle Graphic: </a:t>
            </a:r>
            <a:r>
              <a:rPr lang="en-US" sz="800" dirty="0">
                <a:solidFill>
                  <a:prstClr val="black"/>
                </a:solidFill>
                <a:hlinkClick r:id="rId7"/>
              </a:rPr>
              <a:t>https://en.wikipedia.org/wiki/Hype_cycle</a:t>
            </a:r>
            <a:endParaRPr lang="en-US" sz="800" dirty="0">
              <a:solidFill>
                <a:prstClr val="black"/>
              </a:solidFill>
            </a:endParaRPr>
          </a:p>
          <a:p>
            <a:r>
              <a:rPr lang="en-US" sz="800" dirty="0">
                <a:solidFill>
                  <a:prstClr val="black"/>
                </a:solidFill>
              </a:rPr>
              <a:t>3. Moore, Geoffrey A. “Crossing the Chasm – and Beyond” Strategic Management of Technology and Innovation Third Edition 1996</a:t>
            </a:r>
          </a:p>
          <a:p>
            <a:r>
              <a:rPr lang="en-US" sz="800" dirty="0">
                <a:solidFill>
                  <a:prstClr val="black"/>
                </a:solidFill>
              </a:rPr>
              <a:t>4. Hype Cycle, Chasm Combined Graphic: </a:t>
            </a:r>
            <a:r>
              <a:rPr lang="en-US" sz="800" dirty="0">
                <a:solidFill>
                  <a:prstClr val="black"/>
                </a:solidFill>
                <a:hlinkClick r:id="rId8"/>
              </a:rPr>
              <a:t>http://www.datameer.com/blog/big-data-analytics-perspectives/big-data-crossing-the-chasm-in-2013.html</a:t>
            </a:r>
            <a:endParaRPr lang="en-US" sz="800" dirty="0">
              <a:solidFill>
                <a:prstClr val="black"/>
              </a:solidFill>
            </a:endParaRPr>
          </a:p>
          <a:p>
            <a:r>
              <a:rPr lang="en-US" sz="800" dirty="0">
                <a:solidFill>
                  <a:prstClr val="black"/>
                </a:solidFill>
              </a:rPr>
              <a:t>5. Driving Digital Transformation: New Skills for Leaders, New Role for the CIO, Harvard Business Review</a:t>
            </a:r>
          </a:p>
        </p:txBody>
      </p:sp>
      <p:sp>
        <p:nvSpPr>
          <p:cNvPr id="17" name="Title 1"/>
          <p:cNvSpPr txBox="1">
            <a:spLocks/>
          </p:cNvSpPr>
          <p:nvPr/>
        </p:nvSpPr>
        <p:spPr bwMode="auto">
          <a:xfrm>
            <a:off x="1991710" y="80963"/>
            <a:ext cx="5943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en-US" dirty="0">
                <a:solidFill>
                  <a:prstClr val="white"/>
                </a:solidFill>
              </a:rPr>
              <a:t>Accelerates: Hype Cycle and Chasm</a:t>
            </a:r>
          </a:p>
        </p:txBody>
      </p:sp>
      <p:sp>
        <p:nvSpPr>
          <p:cNvPr id="2" name="Date Placeholder 1">
            <a:extLst>
              <a:ext uri="{FF2B5EF4-FFF2-40B4-BE49-F238E27FC236}">
                <a16:creationId xmlns:a16="http://schemas.microsoft.com/office/drawing/2014/main" id="{57422868-89DE-4786-B015-F3D81E156BFD}"/>
              </a:ext>
            </a:extLst>
          </p:cNvPr>
          <p:cNvSpPr>
            <a:spLocks noGrp="1"/>
          </p:cNvSpPr>
          <p:nvPr>
            <p:ph type="dt" sz="half" idx="2"/>
          </p:nvPr>
        </p:nvSpPr>
        <p:spPr/>
        <p:txBody>
          <a:bodyPr/>
          <a:lstStyle/>
          <a:p>
            <a:pPr>
              <a:defRPr/>
            </a:pPr>
            <a:fld id="{8605C9CA-B126-457B-A3F0-7F8D2F1F6897}"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18" name="Slide Number Placeholder 17">
            <a:extLst>
              <a:ext uri="{FF2B5EF4-FFF2-40B4-BE49-F238E27FC236}">
                <a16:creationId xmlns:a16="http://schemas.microsoft.com/office/drawing/2014/main" id="{544DB596-4193-4A3A-B624-CC3BC21DA86C}"/>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6</a:t>
            </a:fld>
            <a:endParaRPr lang="en-US" altLang="en-US" dirty="0">
              <a:solidFill>
                <a:prstClr val="black">
                  <a:lumMod val="50000"/>
                  <a:lumOff val="50000"/>
                </a:prstClr>
              </a:solidFill>
            </a:endParaRPr>
          </a:p>
        </p:txBody>
      </p:sp>
      <p:sp>
        <p:nvSpPr>
          <p:cNvPr id="24" name="Title 23">
            <a:extLst>
              <a:ext uri="{FF2B5EF4-FFF2-40B4-BE49-F238E27FC236}">
                <a16:creationId xmlns:a16="http://schemas.microsoft.com/office/drawing/2014/main" id="{AD5E957F-D280-4D71-AF6C-84FA8AF8A682}"/>
              </a:ext>
            </a:extLst>
          </p:cNvPr>
          <p:cNvSpPr>
            <a:spLocks noGrp="1"/>
          </p:cNvSpPr>
          <p:nvPr>
            <p:ph type="title"/>
          </p:nvPr>
        </p:nvSpPr>
        <p:spPr/>
        <p:txBody>
          <a:bodyPr/>
          <a:lstStyle/>
          <a:p>
            <a:r>
              <a:rPr lang="en-US" dirty="0"/>
              <a:t>Accelerating: Technology Adoption – Hype and Chasm</a:t>
            </a:r>
          </a:p>
        </p:txBody>
      </p:sp>
      <p:sp>
        <p:nvSpPr>
          <p:cNvPr id="13" name="Rectangle 12">
            <a:extLst>
              <a:ext uri="{FF2B5EF4-FFF2-40B4-BE49-F238E27FC236}">
                <a16:creationId xmlns:a16="http://schemas.microsoft.com/office/drawing/2014/main" id="{52CB3392-8741-4E1A-AC0E-55AFA716134D}"/>
              </a:ext>
            </a:extLst>
          </p:cNvPr>
          <p:cNvSpPr/>
          <p:nvPr/>
        </p:nvSpPr>
        <p:spPr>
          <a:xfrm>
            <a:off x="3774359" y="3089709"/>
            <a:ext cx="592112" cy="31763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a:t>
            </a:r>
          </a:p>
        </p:txBody>
      </p:sp>
      <p:sp>
        <p:nvSpPr>
          <p:cNvPr id="20" name="Rectangle 19">
            <a:extLst>
              <a:ext uri="{FF2B5EF4-FFF2-40B4-BE49-F238E27FC236}">
                <a16:creationId xmlns:a16="http://schemas.microsoft.com/office/drawing/2014/main" id="{FB576B7D-3175-425D-A28D-11842B1633F3}"/>
              </a:ext>
            </a:extLst>
          </p:cNvPr>
          <p:cNvSpPr/>
          <p:nvPr/>
        </p:nvSpPr>
        <p:spPr>
          <a:xfrm>
            <a:off x="5832385" y="3088104"/>
            <a:ext cx="592112" cy="317634"/>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47%</a:t>
            </a:r>
          </a:p>
        </p:txBody>
      </p:sp>
      <p:sp>
        <p:nvSpPr>
          <p:cNvPr id="21" name="Rectangle 20">
            <a:extLst>
              <a:ext uri="{FF2B5EF4-FFF2-40B4-BE49-F238E27FC236}">
                <a16:creationId xmlns:a16="http://schemas.microsoft.com/office/drawing/2014/main" id="{C9356F44-F902-4640-B583-A8C28A08DD2B}"/>
              </a:ext>
            </a:extLst>
          </p:cNvPr>
          <p:cNvSpPr/>
          <p:nvPr/>
        </p:nvSpPr>
        <p:spPr>
          <a:xfrm>
            <a:off x="7923857" y="3089709"/>
            <a:ext cx="592112" cy="31763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a:t>
            </a:r>
          </a:p>
        </p:txBody>
      </p:sp>
      <p:sp>
        <p:nvSpPr>
          <p:cNvPr id="23" name="Rectangle 22">
            <a:extLst>
              <a:ext uri="{FF2B5EF4-FFF2-40B4-BE49-F238E27FC236}">
                <a16:creationId xmlns:a16="http://schemas.microsoft.com/office/drawing/2014/main" id="{E56E8B07-156F-4B8B-A13F-81681D7786C4}"/>
              </a:ext>
            </a:extLst>
          </p:cNvPr>
          <p:cNvSpPr/>
          <p:nvPr/>
        </p:nvSpPr>
        <p:spPr>
          <a:xfrm>
            <a:off x="9685304" y="1938969"/>
            <a:ext cx="2208315" cy="2307523"/>
          </a:xfrm>
          <a:prstGeom prst="rect">
            <a:avLst/>
          </a:prstGeom>
          <a:solidFill>
            <a:srgbClr val="9E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t>Rating of company’s digital maturity in leadership and management</a:t>
            </a:r>
            <a:r>
              <a:rPr lang="en-US" sz="1600" b="1" baseline="30000" dirty="0"/>
              <a:t>5</a:t>
            </a:r>
            <a:endParaRPr lang="en-US" sz="1600" b="1" dirty="0"/>
          </a:p>
          <a:p>
            <a:pPr algn="ctr"/>
            <a:endParaRPr lang="en-US" sz="1600" dirty="0"/>
          </a:p>
          <a:p>
            <a:pPr algn="ctr"/>
            <a:r>
              <a:rPr lang="en-US" sz="1600" dirty="0"/>
              <a:t>More than 80% of respondents are either followers or laggards</a:t>
            </a:r>
          </a:p>
        </p:txBody>
      </p:sp>
      <p:pic>
        <p:nvPicPr>
          <p:cNvPr id="25" name="Picture 24">
            <a:extLst>
              <a:ext uri="{FF2B5EF4-FFF2-40B4-BE49-F238E27FC236}">
                <a16:creationId xmlns:a16="http://schemas.microsoft.com/office/drawing/2014/main" id="{26CD4193-4D68-4947-8B29-EBC4D5130D4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0777" y="2331149"/>
            <a:ext cx="2553810" cy="2408187"/>
          </a:xfrm>
          <a:prstGeom prst="rect">
            <a:avLst/>
          </a:prstGeom>
        </p:spPr>
      </p:pic>
    </p:spTree>
    <p:custDataLst>
      <p:tags r:id="rId1"/>
    </p:custDataLst>
    <p:extLst>
      <p:ext uri="{BB962C8B-B14F-4D97-AF65-F5344CB8AC3E}">
        <p14:creationId xmlns:p14="http://schemas.microsoft.com/office/powerpoint/2010/main" val="5619627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4183" y="4236108"/>
            <a:ext cx="4836695" cy="1908215"/>
          </a:xfrm>
          <a:prstGeom prst="rect">
            <a:avLst/>
          </a:prstGeom>
        </p:spPr>
        <p:txBody>
          <a:bodyPr wrap="square">
            <a:spAutoFit/>
          </a:bodyPr>
          <a:lstStyle/>
          <a:p>
            <a:r>
              <a:rPr lang="en-US" sz="2000" dirty="0">
                <a:solidFill>
                  <a:prstClr val="black"/>
                </a:solidFill>
              </a:rPr>
              <a:t>      Avoid:</a:t>
            </a:r>
          </a:p>
          <a:p>
            <a:pPr lvl="1"/>
            <a:r>
              <a:rPr lang="en-US" dirty="0">
                <a:solidFill>
                  <a:prstClr val="black"/>
                </a:solidFill>
              </a:rPr>
              <a:t>AIPI = CM(PS + BEP + FV)</a:t>
            </a:r>
          </a:p>
          <a:p>
            <a:pPr marL="742950" lvl="1" indent="-285750">
              <a:spcAft>
                <a:spcPts val="300"/>
              </a:spcAft>
              <a:buFont typeface="Arial" panose="020B0604020202020204" pitchFamily="34" charset="0"/>
              <a:buChar char="•"/>
            </a:pPr>
            <a:r>
              <a:rPr lang="en-US" sz="1400" dirty="0">
                <a:solidFill>
                  <a:prstClr val="black"/>
                </a:solidFill>
              </a:rPr>
              <a:t>AIPI = Achieving Immediate Perceived Impact</a:t>
            </a:r>
          </a:p>
          <a:p>
            <a:pPr marL="742950" lvl="1" indent="-285750">
              <a:spcAft>
                <a:spcPts val="300"/>
              </a:spcAft>
              <a:buFont typeface="Arial" panose="020B0604020202020204" pitchFamily="34" charset="0"/>
              <a:buChar char="•"/>
            </a:pPr>
            <a:r>
              <a:rPr lang="en-US" sz="1400" dirty="0">
                <a:solidFill>
                  <a:prstClr val="black"/>
                </a:solidFill>
              </a:rPr>
              <a:t>PS = PowerPoint Skill</a:t>
            </a:r>
          </a:p>
          <a:p>
            <a:pPr marL="742950" lvl="1" indent="-285750">
              <a:spcAft>
                <a:spcPts val="300"/>
              </a:spcAft>
              <a:buFont typeface="Arial" panose="020B0604020202020204" pitchFamily="34" charset="0"/>
              <a:buChar char="•"/>
            </a:pPr>
            <a:r>
              <a:rPr lang="en-US" sz="1400" dirty="0">
                <a:solidFill>
                  <a:prstClr val="black"/>
                </a:solidFill>
              </a:rPr>
              <a:t>BEP = Briefer’s Executive Presence</a:t>
            </a:r>
          </a:p>
          <a:p>
            <a:pPr marL="742950" lvl="1" indent="-285750">
              <a:spcAft>
                <a:spcPts val="300"/>
              </a:spcAft>
              <a:buFont typeface="Arial" panose="020B0604020202020204" pitchFamily="34" charset="0"/>
              <a:buChar char="•"/>
            </a:pPr>
            <a:r>
              <a:rPr lang="en-US" sz="1400" dirty="0">
                <a:solidFill>
                  <a:prstClr val="black"/>
                </a:solidFill>
              </a:rPr>
              <a:t>FV = Flashy Visualization</a:t>
            </a:r>
          </a:p>
          <a:p>
            <a:pPr marL="742950" lvl="1" indent="-285750">
              <a:spcAft>
                <a:spcPts val="300"/>
              </a:spcAft>
              <a:buFont typeface="Arial" panose="020B0604020202020204" pitchFamily="34" charset="0"/>
              <a:buChar char="•"/>
            </a:pPr>
            <a:r>
              <a:rPr lang="en-US" sz="1400" dirty="0">
                <a:solidFill>
                  <a:prstClr val="black"/>
                </a:solidFill>
              </a:rPr>
              <a:t>CM = Change Mandate</a:t>
            </a:r>
          </a:p>
        </p:txBody>
      </p:sp>
      <p:sp>
        <p:nvSpPr>
          <p:cNvPr id="7" name="Rectangle 6"/>
          <p:cNvSpPr/>
          <p:nvPr/>
        </p:nvSpPr>
        <p:spPr>
          <a:xfrm>
            <a:off x="6514183" y="4250742"/>
            <a:ext cx="4688540" cy="2187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prstClr val="black"/>
                </a:solidFill>
              </a:rPr>
              <a:t>Transformation is </a:t>
            </a:r>
          </a:p>
          <a:p>
            <a:pPr algn="ctr"/>
            <a:r>
              <a:rPr lang="en-US" sz="2800" dirty="0">
                <a:solidFill>
                  <a:prstClr val="black"/>
                </a:solidFill>
              </a:rPr>
              <a:t>very much a people </a:t>
            </a:r>
          </a:p>
          <a:p>
            <a:pPr algn="ctr"/>
            <a:r>
              <a:rPr lang="en-US" sz="2800" dirty="0">
                <a:solidFill>
                  <a:prstClr val="black"/>
                </a:solidFill>
              </a:rPr>
              <a:t>focused endeavor.</a:t>
            </a:r>
          </a:p>
        </p:txBody>
      </p:sp>
      <p:sp>
        <p:nvSpPr>
          <p:cNvPr id="3" name="Content Placeholder 2"/>
          <p:cNvSpPr>
            <a:spLocks noGrp="1"/>
          </p:cNvSpPr>
          <p:nvPr>
            <p:ph idx="1"/>
          </p:nvPr>
        </p:nvSpPr>
        <p:spPr>
          <a:xfrm>
            <a:off x="1580349" y="4032101"/>
            <a:ext cx="4620126" cy="2250510"/>
          </a:xfrm>
        </p:spPr>
        <p:txBody>
          <a:bodyPr/>
          <a:lstStyle/>
          <a:p>
            <a:pPr marL="0" indent="0">
              <a:buNone/>
            </a:pPr>
            <a:endParaRPr lang="en-US" sz="2000" dirty="0"/>
          </a:p>
          <a:p>
            <a:pPr marL="0" indent="0">
              <a:spcBef>
                <a:spcPts val="0"/>
              </a:spcBef>
              <a:buNone/>
            </a:pPr>
            <a:r>
              <a:rPr lang="en-US" sz="2000" dirty="0"/>
              <a:t>     Consider:</a:t>
            </a:r>
          </a:p>
          <a:p>
            <a:pPr marL="400050" lvl="1" indent="0">
              <a:buNone/>
            </a:pPr>
            <a:r>
              <a:rPr lang="en-US" sz="1800" dirty="0"/>
              <a:t>ABP = CM(OE + BPR + IT)</a:t>
            </a:r>
          </a:p>
          <a:p>
            <a:pPr lvl="1">
              <a:spcBef>
                <a:spcPts val="0"/>
              </a:spcBef>
              <a:spcAft>
                <a:spcPts val="300"/>
              </a:spcAft>
              <a:buFont typeface="Arial" panose="020B0604020202020204" pitchFamily="34" charset="0"/>
              <a:buChar char="•"/>
            </a:pPr>
            <a:r>
              <a:rPr lang="en-US" sz="1400" dirty="0"/>
              <a:t>ABP = Achieving Breakthrough Performance </a:t>
            </a:r>
          </a:p>
          <a:p>
            <a:pPr lvl="1">
              <a:spcBef>
                <a:spcPts val="0"/>
              </a:spcBef>
              <a:spcAft>
                <a:spcPts val="300"/>
              </a:spcAft>
              <a:buFont typeface="Arial" panose="020B0604020202020204" pitchFamily="34" charset="0"/>
              <a:buChar char="•"/>
            </a:pPr>
            <a:r>
              <a:rPr lang="en-US" sz="1400" dirty="0"/>
              <a:t>OE = Organizational Environment</a:t>
            </a:r>
          </a:p>
          <a:p>
            <a:pPr lvl="1">
              <a:spcBef>
                <a:spcPts val="0"/>
              </a:spcBef>
              <a:spcAft>
                <a:spcPts val="300"/>
              </a:spcAft>
              <a:buFont typeface="Arial" panose="020B0604020202020204" pitchFamily="34" charset="0"/>
              <a:buChar char="•"/>
            </a:pPr>
            <a:r>
              <a:rPr lang="en-US" sz="1400" dirty="0"/>
              <a:t>BPR = Business Process Reengineering</a:t>
            </a:r>
          </a:p>
          <a:p>
            <a:pPr lvl="1">
              <a:spcBef>
                <a:spcPts val="0"/>
              </a:spcBef>
              <a:spcAft>
                <a:spcPts val="300"/>
              </a:spcAft>
              <a:buFont typeface="Arial" panose="020B0604020202020204" pitchFamily="34" charset="0"/>
              <a:buChar char="•"/>
            </a:pPr>
            <a:r>
              <a:rPr lang="en-US" sz="1400" dirty="0"/>
              <a:t>IT = Information Technology</a:t>
            </a:r>
          </a:p>
          <a:p>
            <a:pPr lvl="1">
              <a:spcBef>
                <a:spcPts val="0"/>
              </a:spcBef>
              <a:spcAft>
                <a:spcPts val="300"/>
              </a:spcAft>
              <a:buFont typeface="Arial" panose="020B0604020202020204" pitchFamily="34" charset="0"/>
              <a:buChar char="•"/>
            </a:pPr>
            <a:r>
              <a:rPr lang="en-US" sz="1400" dirty="0"/>
              <a:t>CM = Change Management</a:t>
            </a:r>
          </a:p>
          <a:p>
            <a:pPr lvl="1"/>
            <a:endParaRPr lang="en-US" sz="1600" dirty="0"/>
          </a:p>
        </p:txBody>
      </p:sp>
      <p:sp>
        <p:nvSpPr>
          <p:cNvPr id="6" name="Content Placeholder 2"/>
          <p:cNvSpPr txBox="1">
            <a:spLocks/>
          </p:cNvSpPr>
          <p:nvPr/>
        </p:nvSpPr>
        <p:spPr bwMode="auto">
          <a:xfrm>
            <a:off x="6721860" y="1732000"/>
            <a:ext cx="3946140" cy="1800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prstClr val="black"/>
                </a:solidFill>
              </a:rPr>
              <a:t>Consider key dimensions of change</a:t>
            </a:r>
          </a:p>
          <a:p>
            <a:pPr marL="174625" indent="-174625"/>
            <a:r>
              <a:rPr lang="en-US" sz="1600" dirty="0">
                <a:solidFill>
                  <a:prstClr val="black"/>
                </a:solidFill>
              </a:rPr>
              <a:t>People, Process, Technology, and Physical Infrastructure</a:t>
            </a:r>
          </a:p>
          <a:p>
            <a:pPr marL="574675" lvl="1"/>
            <a:r>
              <a:rPr lang="en-US" sz="1400" dirty="0">
                <a:solidFill>
                  <a:prstClr val="black"/>
                </a:solidFill>
              </a:rPr>
              <a:t>Integrate dimensions of change</a:t>
            </a:r>
          </a:p>
          <a:p>
            <a:pPr marL="574675" lvl="1"/>
            <a:r>
              <a:rPr lang="en-US" sz="1400" dirty="0">
                <a:solidFill>
                  <a:prstClr val="black"/>
                </a:solidFill>
              </a:rPr>
              <a:t>Addresses dimensions in parallel </a:t>
            </a:r>
          </a:p>
          <a:p>
            <a:pPr marL="574675" lvl="1"/>
            <a:r>
              <a:rPr lang="en-US" sz="1400" dirty="0">
                <a:solidFill>
                  <a:prstClr val="black"/>
                </a:solidFill>
              </a:rPr>
              <a:t>Leverage concurrency to encourage cross dimension trades</a:t>
            </a:r>
          </a:p>
          <a:p>
            <a:pPr marL="574675" lvl="1"/>
            <a:r>
              <a:rPr lang="en-US" sz="1400" dirty="0">
                <a:solidFill>
                  <a:prstClr val="black"/>
                </a:solidFill>
              </a:rPr>
              <a:t>Build ownership at the grass-root level</a:t>
            </a:r>
          </a:p>
          <a:p>
            <a:pPr marL="574675" indent="-285750"/>
            <a:endParaRPr lang="en-US" sz="1800" dirty="0">
              <a:solidFill>
                <a:prstClr val="black"/>
              </a:solidFill>
            </a:endParaRPr>
          </a:p>
        </p:txBody>
      </p:sp>
      <p:pic>
        <p:nvPicPr>
          <p:cNvPr id="8" name="Picture 2" descr="http://www.boozallen.com/content/dam/boozallen/media/image/TLC_Slide1-web.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2987" y="1431920"/>
            <a:ext cx="4591196" cy="24656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31376" y="3864905"/>
            <a:ext cx="6901343" cy="215444"/>
          </a:xfrm>
          <a:prstGeom prst="rect">
            <a:avLst/>
          </a:prstGeom>
          <a:noFill/>
        </p:spPr>
        <p:txBody>
          <a:bodyPr wrap="square" rtlCol="0">
            <a:spAutoFit/>
          </a:bodyPr>
          <a:lstStyle/>
          <a:p>
            <a:r>
              <a:rPr lang="en-US" sz="800" dirty="0">
                <a:solidFill>
                  <a:prstClr val="black"/>
                </a:solidFill>
              </a:rPr>
              <a:t>Transformation Life Cycle™ (TLC):  Booz Allen Hamilton</a:t>
            </a:r>
          </a:p>
        </p:txBody>
      </p:sp>
      <p:sp>
        <p:nvSpPr>
          <p:cNvPr id="5" name="Date Placeholder 4">
            <a:extLst>
              <a:ext uri="{FF2B5EF4-FFF2-40B4-BE49-F238E27FC236}">
                <a16:creationId xmlns:a16="http://schemas.microsoft.com/office/drawing/2014/main" id="{E50AEC98-AED0-4E3D-9CBC-9306B6F5251A}"/>
              </a:ext>
            </a:extLst>
          </p:cNvPr>
          <p:cNvSpPr>
            <a:spLocks noGrp="1"/>
          </p:cNvSpPr>
          <p:nvPr>
            <p:ph type="dt" sz="half" idx="2"/>
          </p:nvPr>
        </p:nvSpPr>
        <p:spPr/>
        <p:txBody>
          <a:bodyPr/>
          <a:lstStyle/>
          <a:p>
            <a:pPr>
              <a:defRPr/>
            </a:pPr>
            <a:fld id="{5774F6FE-E861-41D0-B9CE-F50B46415723}"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11" name="Slide Number Placeholder 10">
            <a:extLst>
              <a:ext uri="{FF2B5EF4-FFF2-40B4-BE49-F238E27FC236}">
                <a16:creationId xmlns:a16="http://schemas.microsoft.com/office/drawing/2014/main" id="{92296398-1C7F-4284-8C66-4E18A8D0BBBC}"/>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7</a:t>
            </a:fld>
            <a:endParaRPr lang="en-US" altLang="en-US" dirty="0">
              <a:solidFill>
                <a:prstClr val="black">
                  <a:lumMod val="50000"/>
                  <a:lumOff val="50000"/>
                </a:prstClr>
              </a:solidFill>
            </a:endParaRPr>
          </a:p>
        </p:txBody>
      </p:sp>
      <p:sp>
        <p:nvSpPr>
          <p:cNvPr id="13" name="Title 12">
            <a:extLst>
              <a:ext uri="{FF2B5EF4-FFF2-40B4-BE49-F238E27FC236}">
                <a16:creationId xmlns:a16="http://schemas.microsoft.com/office/drawing/2014/main" id="{E0F9ABF8-F188-4E38-870C-4D798937B59D}"/>
              </a:ext>
            </a:extLst>
          </p:cNvPr>
          <p:cNvSpPr>
            <a:spLocks noGrp="1"/>
          </p:cNvSpPr>
          <p:nvPr>
            <p:ph type="title"/>
          </p:nvPr>
        </p:nvSpPr>
        <p:spPr/>
        <p:txBody>
          <a:bodyPr/>
          <a:lstStyle/>
          <a:p>
            <a:r>
              <a:rPr lang="en-US" dirty="0"/>
              <a:t>Transformation: Change Management and Leadership</a:t>
            </a:r>
          </a:p>
        </p:txBody>
      </p:sp>
      <p:pic>
        <p:nvPicPr>
          <p:cNvPr id="10" name="Picture 9">
            <a:extLst>
              <a:ext uri="{FF2B5EF4-FFF2-40B4-BE49-F238E27FC236}">
                <a16:creationId xmlns:a16="http://schemas.microsoft.com/office/drawing/2014/main" id="{344FF446-E08F-482C-9B14-1FB52F091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2605060" y="-84701"/>
            <a:ext cx="2974178" cy="5259423"/>
          </a:xfrm>
          <a:prstGeom prst="rect">
            <a:avLst/>
          </a:prstGeom>
        </p:spPr>
      </p:pic>
    </p:spTree>
    <p:custDataLst>
      <p:tags r:id="rId1"/>
    </p:custDataLst>
    <p:extLst>
      <p:ext uri="{BB962C8B-B14F-4D97-AF65-F5344CB8AC3E}">
        <p14:creationId xmlns:p14="http://schemas.microsoft.com/office/powerpoint/2010/main" val="3874369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951A-ED2E-4B26-A5E0-E5842D5A911F}"/>
              </a:ext>
            </a:extLst>
          </p:cNvPr>
          <p:cNvSpPr>
            <a:spLocks noGrp="1"/>
          </p:cNvSpPr>
          <p:nvPr>
            <p:ph type="title"/>
          </p:nvPr>
        </p:nvSpPr>
        <p:spPr/>
        <p:txBody>
          <a:bodyPr/>
          <a:lstStyle/>
          <a:p>
            <a:r>
              <a:rPr lang="en-US" dirty="0"/>
              <a:t>Transformation: Driving Digital Transformation</a:t>
            </a:r>
            <a:r>
              <a:rPr lang="en-US" baseline="30000" dirty="0"/>
              <a:t>1</a:t>
            </a:r>
            <a:endParaRPr lang="en-US" dirty="0"/>
          </a:p>
        </p:txBody>
      </p:sp>
      <p:sp>
        <p:nvSpPr>
          <p:cNvPr id="3" name="Content Placeholder 2">
            <a:extLst>
              <a:ext uri="{FF2B5EF4-FFF2-40B4-BE49-F238E27FC236}">
                <a16:creationId xmlns:a16="http://schemas.microsoft.com/office/drawing/2014/main" id="{6C880FFB-8D8B-427B-A1C0-FA8A1ECA4E47}"/>
              </a:ext>
            </a:extLst>
          </p:cNvPr>
          <p:cNvSpPr>
            <a:spLocks noGrp="1"/>
          </p:cNvSpPr>
          <p:nvPr>
            <p:ph idx="1"/>
          </p:nvPr>
        </p:nvSpPr>
        <p:spPr>
          <a:xfrm>
            <a:off x="239533" y="1224285"/>
            <a:ext cx="5621439" cy="4960302"/>
          </a:xfrm>
        </p:spPr>
        <p:txBody>
          <a:bodyPr>
            <a:normAutofit/>
          </a:bodyPr>
          <a:lstStyle/>
          <a:p>
            <a:pPr marL="0" indent="0">
              <a:buNone/>
            </a:pPr>
            <a:r>
              <a:rPr lang="en-US" sz="2000" dirty="0"/>
              <a:t>Keys to Digital Transformation </a:t>
            </a:r>
            <a:r>
              <a:rPr lang="en-US" sz="1200" dirty="0"/>
              <a:t>(HBR Report)</a:t>
            </a:r>
          </a:p>
          <a:p>
            <a:r>
              <a:rPr lang="en-US" sz="2000" dirty="0"/>
              <a:t>Start from the customers perspective</a:t>
            </a:r>
          </a:p>
          <a:p>
            <a:r>
              <a:rPr lang="en-US" sz="2000" dirty="0"/>
              <a:t>Digital leadership starts at the top</a:t>
            </a:r>
          </a:p>
          <a:p>
            <a:r>
              <a:rPr lang="en-US" sz="2000" dirty="0"/>
              <a:t>Engage in a discussion of trends</a:t>
            </a:r>
          </a:p>
          <a:p>
            <a:r>
              <a:rPr lang="en-US" sz="2000" dirty="0"/>
              <a:t>Think about agile</a:t>
            </a:r>
          </a:p>
          <a:p>
            <a:r>
              <a:rPr lang="en-US" sz="2000" dirty="0"/>
              <a:t>Use examples to make it real</a:t>
            </a:r>
          </a:p>
          <a:p>
            <a:r>
              <a:rPr lang="en-US" sz="2000" dirty="0"/>
              <a:t>Need a foundation of trust</a:t>
            </a:r>
          </a:p>
          <a:p>
            <a:r>
              <a:rPr lang="en-US" sz="2000" dirty="0"/>
              <a:t>Use KPIs for sharing knowledge</a:t>
            </a:r>
          </a:p>
          <a:p>
            <a:r>
              <a:rPr lang="en-US" sz="2000" dirty="0"/>
              <a:t>Break down walls wherever possible</a:t>
            </a:r>
          </a:p>
          <a:p>
            <a:r>
              <a:rPr lang="en-US" sz="2000" dirty="0"/>
              <a:t>Need digital coaches or maters</a:t>
            </a:r>
          </a:p>
          <a:p>
            <a:r>
              <a:rPr lang="en-US" sz="2000" dirty="0"/>
              <a:t>Create appropriate learning forums</a:t>
            </a:r>
          </a:p>
        </p:txBody>
      </p:sp>
      <p:sp>
        <p:nvSpPr>
          <p:cNvPr id="4" name="Date Placeholder 3">
            <a:extLst>
              <a:ext uri="{FF2B5EF4-FFF2-40B4-BE49-F238E27FC236}">
                <a16:creationId xmlns:a16="http://schemas.microsoft.com/office/drawing/2014/main" id="{F276C98A-D1AA-45C4-A685-38A59CC0BC0B}"/>
              </a:ext>
            </a:extLst>
          </p:cNvPr>
          <p:cNvSpPr>
            <a:spLocks noGrp="1"/>
          </p:cNvSpPr>
          <p:nvPr>
            <p:ph type="dt" sz="half" idx="2"/>
          </p:nvPr>
        </p:nvSpPr>
        <p:spPr/>
        <p:txBody>
          <a:bodyPr/>
          <a:lstStyle/>
          <a:p>
            <a:pPr>
              <a:defRPr/>
            </a:pPr>
            <a:fld id="{CC6AB740-11AC-4EA5-9C11-C67136193E2E}"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723E65C2-0025-4CED-8CDC-F87D65A13FD4}"/>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8</a:t>
            </a:fld>
            <a:endParaRPr lang="en-US" altLang="en-US" dirty="0">
              <a:solidFill>
                <a:prstClr val="black">
                  <a:lumMod val="50000"/>
                  <a:lumOff val="50000"/>
                </a:prstClr>
              </a:solidFill>
            </a:endParaRPr>
          </a:p>
        </p:txBody>
      </p:sp>
      <p:pic>
        <p:nvPicPr>
          <p:cNvPr id="7" name="Picture 6">
            <a:extLst>
              <a:ext uri="{FF2B5EF4-FFF2-40B4-BE49-F238E27FC236}">
                <a16:creationId xmlns:a16="http://schemas.microsoft.com/office/drawing/2014/main" id="{C85F9C9B-D74B-4F01-B9CA-45A3833C19FC}"/>
              </a:ext>
            </a:extLst>
          </p:cNvPr>
          <p:cNvPicPr>
            <a:picLocks noChangeAspect="1"/>
          </p:cNvPicPr>
          <p:nvPr/>
        </p:nvPicPr>
        <p:blipFill>
          <a:blip r:embed="rId3"/>
          <a:stretch>
            <a:fillRect/>
          </a:stretch>
        </p:blipFill>
        <p:spPr>
          <a:xfrm>
            <a:off x="6268173" y="1224285"/>
            <a:ext cx="5649851" cy="4482452"/>
          </a:xfrm>
          <a:prstGeom prst="rect">
            <a:avLst/>
          </a:prstGeom>
        </p:spPr>
      </p:pic>
      <p:sp>
        <p:nvSpPr>
          <p:cNvPr id="8" name="TextBox 7">
            <a:extLst>
              <a:ext uri="{FF2B5EF4-FFF2-40B4-BE49-F238E27FC236}">
                <a16:creationId xmlns:a16="http://schemas.microsoft.com/office/drawing/2014/main" id="{11322C8B-8826-42C2-BBBF-FE3FFFDF3360}"/>
              </a:ext>
            </a:extLst>
          </p:cNvPr>
          <p:cNvSpPr txBox="1"/>
          <p:nvPr/>
        </p:nvSpPr>
        <p:spPr>
          <a:xfrm>
            <a:off x="2742889" y="6364494"/>
            <a:ext cx="7050568" cy="215444"/>
          </a:xfrm>
          <a:prstGeom prst="rect">
            <a:avLst/>
          </a:prstGeom>
          <a:noFill/>
        </p:spPr>
        <p:txBody>
          <a:bodyPr wrap="square" rtlCol="0">
            <a:spAutoFit/>
          </a:bodyPr>
          <a:lstStyle/>
          <a:p>
            <a:pPr algn="ctr"/>
            <a:r>
              <a:rPr lang="en-US" sz="800" b="1" dirty="0">
                <a:solidFill>
                  <a:prstClr val="black"/>
                </a:solidFill>
              </a:rPr>
              <a:t>1. </a:t>
            </a:r>
            <a:r>
              <a:rPr lang="en-US" sz="800" dirty="0">
                <a:solidFill>
                  <a:prstClr val="black"/>
                </a:solidFill>
              </a:rPr>
              <a:t>Driving Digital Transformation: New Skills for Leaders, New Role for the CIO, Harvard Business Review</a:t>
            </a:r>
          </a:p>
        </p:txBody>
      </p:sp>
    </p:spTree>
    <p:extLst>
      <p:ext uri="{BB962C8B-B14F-4D97-AF65-F5344CB8AC3E}">
        <p14:creationId xmlns:p14="http://schemas.microsoft.com/office/powerpoint/2010/main" val="31584676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920290" y="1202936"/>
            <a:ext cx="6116109" cy="47243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900"/>
              </a:spcAft>
              <a:buNone/>
            </a:pPr>
            <a:r>
              <a:rPr lang="en-US" sz="2000" b="1" dirty="0">
                <a:solidFill>
                  <a:prstClr val="black"/>
                </a:solidFill>
              </a:rPr>
              <a:t>Model Based Discipline</a:t>
            </a:r>
          </a:p>
          <a:p>
            <a:pPr>
              <a:spcBef>
                <a:spcPts val="0"/>
              </a:spcBef>
              <a:spcAft>
                <a:spcPts val="900"/>
              </a:spcAft>
            </a:pPr>
            <a:r>
              <a:rPr lang="en-US" sz="1800" dirty="0">
                <a:solidFill>
                  <a:prstClr val="black"/>
                </a:solidFill>
              </a:rPr>
              <a:t>Models are not new to us</a:t>
            </a:r>
          </a:p>
          <a:p>
            <a:pPr>
              <a:spcBef>
                <a:spcPts val="0"/>
              </a:spcBef>
              <a:spcAft>
                <a:spcPts val="900"/>
              </a:spcAft>
            </a:pPr>
            <a:r>
              <a:rPr lang="en-US" sz="1800" dirty="0">
                <a:solidFill>
                  <a:prstClr val="black"/>
                </a:solidFill>
              </a:rPr>
              <a:t>In some ways we’re going “back to the future”</a:t>
            </a:r>
          </a:p>
          <a:p>
            <a:pPr>
              <a:spcBef>
                <a:spcPts val="0"/>
              </a:spcBef>
              <a:spcAft>
                <a:spcPts val="900"/>
              </a:spcAft>
            </a:pPr>
            <a:r>
              <a:rPr lang="en-US" sz="1800" dirty="0">
                <a:solidFill>
                  <a:prstClr val="black"/>
                </a:solidFill>
              </a:rPr>
              <a:t>Transformation is not a wholesale change </a:t>
            </a:r>
          </a:p>
          <a:p>
            <a:pPr>
              <a:spcBef>
                <a:spcPts val="0"/>
              </a:spcBef>
              <a:spcAft>
                <a:spcPts val="900"/>
              </a:spcAft>
            </a:pPr>
            <a:r>
              <a:rPr lang="en-US" sz="1800" dirty="0">
                <a:solidFill>
                  <a:prstClr val="black"/>
                </a:solidFill>
              </a:rPr>
              <a:t>Model based is the next evolutionary step</a:t>
            </a:r>
          </a:p>
          <a:p>
            <a:pPr>
              <a:spcBef>
                <a:spcPts val="0"/>
              </a:spcBef>
              <a:spcAft>
                <a:spcPts val="900"/>
              </a:spcAft>
            </a:pPr>
            <a:r>
              <a:rPr lang="en-US" sz="1800" dirty="0">
                <a:solidFill>
                  <a:prstClr val="black"/>
                </a:solidFill>
              </a:rPr>
              <a:t>A transformation whose time has come </a:t>
            </a:r>
          </a:p>
          <a:p>
            <a:pPr lvl="1">
              <a:spcBef>
                <a:spcPts val="0"/>
              </a:spcBef>
              <a:spcAft>
                <a:spcPts val="900"/>
              </a:spcAft>
            </a:pPr>
            <a:endParaRPr lang="en-US" sz="800" dirty="0">
              <a:solidFill>
                <a:prstClr val="black"/>
              </a:solidFill>
            </a:endParaRPr>
          </a:p>
          <a:p>
            <a:pPr marL="0" indent="0">
              <a:spcBef>
                <a:spcPts val="0"/>
              </a:spcBef>
              <a:spcAft>
                <a:spcPts val="900"/>
              </a:spcAft>
              <a:buNone/>
            </a:pPr>
            <a:r>
              <a:rPr lang="en-US" sz="2000" b="1" dirty="0">
                <a:solidFill>
                  <a:prstClr val="black"/>
                </a:solidFill>
              </a:rPr>
              <a:t>Understand the Current State</a:t>
            </a:r>
          </a:p>
          <a:p>
            <a:pPr>
              <a:spcBef>
                <a:spcPts val="0"/>
              </a:spcBef>
              <a:spcAft>
                <a:spcPts val="900"/>
              </a:spcAft>
            </a:pPr>
            <a:r>
              <a:rPr lang="en-US" sz="1800" dirty="0">
                <a:solidFill>
                  <a:prstClr val="black"/>
                </a:solidFill>
              </a:rPr>
              <a:t>Take inventory of current state of transition and progress toward becoming a model based discipline</a:t>
            </a:r>
          </a:p>
          <a:p>
            <a:pPr lvl="1">
              <a:spcBef>
                <a:spcPts val="0"/>
              </a:spcBef>
              <a:spcAft>
                <a:spcPts val="900"/>
              </a:spcAft>
            </a:pPr>
            <a:endParaRPr lang="en-US" sz="800" dirty="0">
              <a:solidFill>
                <a:prstClr val="black"/>
              </a:solidFill>
            </a:endParaRPr>
          </a:p>
          <a:p>
            <a:pPr marL="0" indent="0">
              <a:spcBef>
                <a:spcPts val="0"/>
              </a:spcBef>
              <a:spcAft>
                <a:spcPts val="900"/>
              </a:spcAft>
              <a:buNone/>
            </a:pPr>
            <a:r>
              <a:rPr lang="en-US" sz="2000" b="1" dirty="0">
                <a:solidFill>
                  <a:prstClr val="black"/>
                </a:solidFill>
              </a:rPr>
              <a:t>Envision and define the future state of SE:</a:t>
            </a:r>
          </a:p>
          <a:p>
            <a:pPr>
              <a:spcBef>
                <a:spcPts val="0"/>
              </a:spcBef>
              <a:spcAft>
                <a:spcPts val="900"/>
              </a:spcAft>
            </a:pPr>
            <a:r>
              <a:rPr lang="en-US" sz="1800" dirty="0">
                <a:solidFill>
                  <a:prstClr val="black"/>
                </a:solidFill>
              </a:rPr>
              <a:t>See Vision 2025,what are the business objectives, metrics, stakeholders, technologies, priorities etc.</a:t>
            </a:r>
          </a:p>
        </p:txBody>
      </p:sp>
      <p:sp>
        <p:nvSpPr>
          <p:cNvPr id="3" name="Date Placeholder 2">
            <a:extLst>
              <a:ext uri="{FF2B5EF4-FFF2-40B4-BE49-F238E27FC236}">
                <a16:creationId xmlns:a16="http://schemas.microsoft.com/office/drawing/2014/main" id="{D96BB1A3-B5CB-4479-B1F7-C4FF481D82DD}"/>
              </a:ext>
            </a:extLst>
          </p:cNvPr>
          <p:cNvSpPr>
            <a:spLocks noGrp="1"/>
          </p:cNvSpPr>
          <p:nvPr>
            <p:ph type="dt" sz="half" idx="2"/>
          </p:nvPr>
        </p:nvSpPr>
        <p:spPr/>
        <p:txBody>
          <a:bodyPr/>
          <a:lstStyle/>
          <a:p>
            <a:pPr>
              <a:defRPr/>
            </a:pPr>
            <a:fld id="{4C5D9547-D0FF-4FE2-8171-4CFB703B2183}" type="datetime3">
              <a:rPr lang="en-US" smtClean="0">
                <a:solidFill>
                  <a:prstClr val="black">
                    <a:lumMod val="50000"/>
                    <a:lumOff val="50000"/>
                  </a:prstClr>
                </a:solidFill>
              </a:rPr>
              <a:t>13 April 2018</a:t>
            </a:fld>
            <a:endParaRPr 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3F589FE7-5F93-4966-BECA-6AA8C71F4B61}"/>
              </a:ext>
            </a:extLst>
          </p:cNvPr>
          <p:cNvSpPr>
            <a:spLocks noGrp="1"/>
          </p:cNvSpPr>
          <p:nvPr>
            <p:ph type="sldNum" sz="quarter" idx="4"/>
          </p:nvPr>
        </p:nvSpPr>
        <p:spPr/>
        <p:txBody>
          <a:bodyPr/>
          <a:lstStyle/>
          <a:p>
            <a:fld id="{DAB54924-03FB-44A6-B139-D6D34965CBA3}" type="slidenum">
              <a:rPr lang="en-US" altLang="en-US" smtClean="0">
                <a:solidFill>
                  <a:prstClr val="black">
                    <a:lumMod val="50000"/>
                    <a:lumOff val="50000"/>
                  </a:prstClr>
                </a:solidFill>
              </a:rPr>
              <a:pPr/>
              <a:t>9</a:t>
            </a:fld>
            <a:endParaRPr lang="en-US" altLang="en-US" dirty="0">
              <a:solidFill>
                <a:prstClr val="black">
                  <a:lumMod val="50000"/>
                  <a:lumOff val="50000"/>
                </a:prstClr>
              </a:solidFill>
            </a:endParaRPr>
          </a:p>
        </p:txBody>
      </p:sp>
      <p:sp>
        <p:nvSpPr>
          <p:cNvPr id="8" name="Title 7">
            <a:extLst>
              <a:ext uri="{FF2B5EF4-FFF2-40B4-BE49-F238E27FC236}">
                <a16:creationId xmlns:a16="http://schemas.microsoft.com/office/drawing/2014/main" id="{CE209DE1-A5C3-407E-B5E0-99846A695CC1}"/>
              </a:ext>
            </a:extLst>
          </p:cNvPr>
          <p:cNvSpPr>
            <a:spLocks noGrp="1"/>
          </p:cNvSpPr>
          <p:nvPr>
            <p:ph type="title"/>
          </p:nvPr>
        </p:nvSpPr>
        <p:spPr/>
        <p:txBody>
          <a:bodyPr/>
          <a:lstStyle/>
          <a:p>
            <a:r>
              <a:rPr lang="en-US" dirty="0"/>
              <a:t>Model Based Discipline: The Next Evolutionary Step</a:t>
            </a:r>
          </a:p>
        </p:txBody>
      </p:sp>
      <p:pic>
        <p:nvPicPr>
          <p:cNvPr id="2" name="Picture 1">
            <a:extLst>
              <a:ext uri="{FF2B5EF4-FFF2-40B4-BE49-F238E27FC236}">
                <a16:creationId xmlns:a16="http://schemas.microsoft.com/office/drawing/2014/main" id="{17163217-88B2-40C5-B625-EAB7ADE237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768" y="1390629"/>
            <a:ext cx="4420956" cy="4577888"/>
          </a:xfrm>
          <a:prstGeom prst="rect">
            <a:avLst/>
          </a:prstGeom>
        </p:spPr>
      </p:pic>
      <p:pic>
        <p:nvPicPr>
          <p:cNvPr id="7" name="Picture 6">
            <a:extLst>
              <a:ext uri="{FF2B5EF4-FFF2-40B4-BE49-F238E27FC236}">
                <a16:creationId xmlns:a16="http://schemas.microsoft.com/office/drawing/2014/main" id="{BB7F9AA8-A233-4091-B69D-08556A0DC4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2387" y="1157101"/>
            <a:ext cx="4405325" cy="5044943"/>
          </a:xfrm>
          <a:prstGeom prst="rect">
            <a:avLst/>
          </a:prstGeom>
        </p:spPr>
      </p:pic>
      <p:sp>
        <p:nvSpPr>
          <p:cNvPr id="4" name="Rectangle 3">
            <a:extLst>
              <a:ext uri="{FF2B5EF4-FFF2-40B4-BE49-F238E27FC236}">
                <a16:creationId xmlns:a16="http://schemas.microsoft.com/office/drawing/2014/main" id="{37712DAA-0E04-4A02-8334-7309DE08B3C0}"/>
              </a:ext>
            </a:extLst>
          </p:cNvPr>
          <p:cNvSpPr/>
          <p:nvPr/>
        </p:nvSpPr>
        <p:spPr>
          <a:xfrm>
            <a:off x="6799385" y="1055077"/>
            <a:ext cx="1258277" cy="734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7974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4|0.7|1.8|7.1|63.1"/>
</p:tagLst>
</file>

<file path=ppt/tags/tag2.xml><?xml version="1.0" encoding="utf-8"?>
<p:tagLst xmlns:a="http://schemas.openxmlformats.org/drawingml/2006/main" xmlns:r="http://schemas.openxmlformats.org/officeDocument/2006/relationships" xmlns:p="http://schemas.openxmlformats.org/presentationml/2006/main">
  <p:tag name="TIMING" val="|35.9"/>
</p:tagLst>
</file>

<file path=ppt/tags/tag3.xml><?xml version="1.0" encoding="utf-8"?>
<p:tagLst xmlns:a="http://schemas.openxmlformats.org/drawingml/2006/main" xmlns:r="http://schemas.openxmlformats.org/officeDocument/2006/relationships" xmlns:p="http://schemas.openxmlformats.org/presentationml/2006/main">
  <p:tag name="TIMING" val="|21.7|20.1|4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ship Slide Deck" id="{0B8EE341-8DD8-8B4B-BEA2-927F9724DCCF}" vid="{C4425FDA-2798-7D4D-8C4E-62D877E4B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Membership Slide Deck</Template>
  <TotalTime>9891</TotalTime>
  <Words>2647</Words>
  <Application>Microsoft Office PowerPoint</Application>
  <PresentationFormat>Widescreen</PresentationFormat>
  <Paragraphs>451</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 Unicode MS</vt:lpstr>
      <vt:lpstr>ＭＳ Ｐゴシック</vt:lpstr>
      <vt:lpstr>Arial</vt:lpstr>
      <vt:lpstr>Arial Narrow</vt:lpstr>
      <vt:lpstr>Calibri</vt:lpstr>
      <vt:lpstr>Calibri Light</vt:lpstr>
      <vt:lpstr>Optima</vt:lpstr>
      <vt:lpstr>Wingdings</vt:lpstr>
      <vt:lpstr>Wingdings 3</vt:lpstr>
      <vt:lpstr>Office Theme</vt:lpstr>
      <vt:lpstr>INCOSE: MBSE INITIATIVE   &amp; TRANSFORMATION  STRATEGIC OBJECTIVE </vt:lpstr>
      <vt:lpstr>4th Industrial Revolution (Industry 4.0) Age of smart innovation  </vt:lpstr>
      <vt:lpstr>INCOSE Vision 2025</vt:lpstr>
      <vt:lpstr>Integrated MBSE Vision What does the integrated systems engineering look like…</vt:lpstr>
      <vt:lpstr>INCOSE’s Transformation Strategic Objective</vt:lpstr>
      <vt:lpstr>Accelerating: Technology Adoption – Hype and Chasm</vt:lpstr>
      <vt:lpstr>Transformation: Change Management and Leadership</vt:lpstr>
      <vt:lpstr>Transformation: Driving Digital Transformation1</vt:lpstr>
      <vt:lpstr>Model Based Discipline: The Next Evolutionary Step</vt:lpstr>
      <vt:lpstr>Model Based Discipline: What do we mean by MBSE</vt:lpstr>
      <vt:lpstr>Transformation Strategy  Overview  </vt:lpstr>
      <vt:lpstr>Strategy  Notional Timeline  </vt:lpstr>
      <vt:lpstr>PowerPoint Presentation</vt:lpstr>
      <vt:lpstr>Transformation Stakeholders</vt:lpstr>
      <vt:lpstr>CAB Breakout: Assessment / Roadmap Instrument:</vt:lpstr>
      <vt:lpstr>INCOSE/ASME Model Stakeholder Features Pattern</vt:lpstr>
      <vt:lpstr>MBSE Wiki and Website</vt:lpstr>
      <vt:lpstr>Accomplishments: Website / Discoverability Improvements</vt:lpstr>
      <vt:lpstr>MBSE Initiative as an Incubator and Transformation Agent</vt:lpstr>
      <vt:lpstr>Overcoming the Challenge</vt:lpstr>
      <vt:lpstr>PowerPoint Presentation</vt:lpstr>
      <vt:lpstr>PowerPoint Presentation</vt:lpstr>
      <vt:lpstr>Copyright for INCOSE Vision 2025 use and references</vt:lpstr>
      <vt:lpstr>Enablers/Obstacles: Change Beliefs to affect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Membership</dc:title>
  <dc:creator>Kerry Quinlan</dc:creator>
  <cp:keywords>C_Unrestricted</cp:keywords>
  <cp:lastModifiedBy>White, Paul (US) (Contractor)</cp:lastModifiedBy>
  <cp:revision>196</cp:revision>
  <dcterms:created xsi:type="dcterms:W3CDTF">2017-02-25T17:31:42Z</dcterms:created>
  <dcterms:modified xsi:type="dcterms:W3CDTF">2018-04-13T14:19:10Z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onfidentiality">
    <vt:lpwstr>Unrestricted</vt:lpwstr>
  </property>
</Properties>
</file>