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24"/>
  </p:notesMasterIdLst>
  <p:sldIdLst>
    <p:sldId id="256" r:id="rId5"/>
    <p:sldId id="271" r:id="rId6"/>
    <p:sldId id="277" r:id="rId7"/>
    <p:sldId id="309" r:id="rId8"/>
    <p:sldId id="310" r:id="rId9"/>
    <p:sldId id="273" r:id="rId10"/>
    <p:sldId id="296" r:id="rId11"/>
    <p:sldId id="275" r:id="rId12"/>
    <p:sldId id="297" r:id="rId13"/>
    <p:sldId id="298" r:id="rId14"/>
    <p:sldId id="305" r:id="rId15"/>
    <p:sldId id="278" r:id="rId16"/>
    <p:sldId id="276" r:id="rId17"/>
    <p:sldId id="302" r:id="rId18"/>
    <p:sldId id="304" r:id="rId19"/>
    <p:sldId id="311" r:id="rId20"/>
    <p:sldId id="312" r:id="rId21"/>
    <p:sldId id="300" r:id="rId22"/>
    <p:sldId id="307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7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 varScale="1">
        <p:scale>
          <a:sx n="105" d="100"/>
          <a:sy n="105" d="100"/>
        </p:scale>
        <p:origin x="714" y="114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E48909-AA32-48FB-98B9-12D1277852C9}" type="datetimeFigureOut">
              <a:rPr lang="en-US" smtClean="0"/>
              <a:t>7/19/2019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CF64BE-DC7B-4360-A681-4A465A8FA6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88812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95463-67EA-4515-941D-C66D5A4681D9}" type="datetime1">
              <a:rPr lang="en-US" smtClean="0"/>
              <a:t>7/19/2019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AE537-39F9-4FC5-8485-2C12566FBD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53194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FA9CF-FFFE-4106-86DF-6118E72E5C7E}" type="datetime1">
              <a:rPr lang="en-US" smtClean="0"/>
              <a:t>7/19/2019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AE537-39F9-4FC5-8485-2C12566FBD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42565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65F9D-5728-435E-BBD2-F1535D88C572}" type="datetime1">
              <a:rPr lang="en-US" smtClean="0"/>
              <a:t>7/19/2019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AE537-39F9-4FC5-8485-2C12566FBD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09806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2636A-238F-43A9-B2E9-84B97806C111}" type="datetime1">
              <a:rPr lang="en-US" smtClean="0"/>
              <a:t>7/19/2019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AE537-39F9-4FC5-8485-2C12566FBD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56840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293E5-4C3C-4EA4-A12D-C5F12C3C6BF2}" type="datetime1">
              <a:rPr lang="en-US" smtClean="0"/>
              <a:t>7/19/2019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AE537-39F9-4FC5-8485-2C12566FBD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33896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F121F-6EBB-4D6D-B37C-5081E58C2485}" type="datetime1">
              <a:rPr lang="en-US" smtClean="0"/>
              <a:t>7/19/2019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AE537-39F9-4FC5-8485-2C12566FBD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26642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3486E-E3A7-4D00-96E4-DCF910575837}" type="datetime1">
              <a:rPr lang="en-US" smtClean="0"/>
              <a:t>7/19/2019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AE537-39F9-4FC5-8485-2C12566FBD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67674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E13D8-284C-45B6-A38D-BB256E707EEE}" type="datetime1">
              <a:rPr lang="en-US" smtClean="0"/>
              <a:t>7/19/2019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AE537-39F9-4FC5-8485-2C12566FBD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13159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ED981-3DA4-40F7-9293-5979C4ABECF4}" type="datetime1">
              <a:rPr lang="en-US" smtClean="0"/>
              <a:t>7/19/2019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AE537-39F9-4FC5-8485-2C12566FBD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54020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E1DB0-55C4-4CFB-828B-F2F02A28E605}" type="datetime1">
              <a:rPr lang="en-US" smtClean="0"/>
              <a:t>7/19/2019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AE537-39F9-4FC5-8485-2C12566FBD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88808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F93D4-B987-4A96-BAE3-D1ABBD7F1640}" type="datetime1">
              <a:rPr lang="en-US" smtClean="0"/>
              <a:t>7/19/2019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AE537-39F9-4FC5-8485-2C12566FBD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70956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CDF023-A61A-4801-867D-C54992764FFC}" type="datetime1">
              <a:rPr lang="en-US" smtClean="0"/>
              <a:t>7/19/2019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2AE537-39F9-4FC5-8485-2C12566FBD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0721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e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incose.org/wasatch" TargetMode="Externa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://www.incose.org/wasatch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cose.org/symp2019/home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hyperlink" Target="https://aiaa_incose_august_is_for_aerospace_2019.eventbrite.com/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s://outreach.un.org/ngorelations/slc-conference" TargetMode="Externa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hyperlink" Target="https://www.incose.org/wsrc2019/home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www.incose.org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-93663"/>
            <a:ext cx="12193588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3600"/>
            <a:ext cx="10363200" cy="1470025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INCOSE Wasatch </a:t>
            </a:r>
            <a:r>
              <a:rPr lang="en-U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Chapter</a:t>
            </a:r>
            <a:br>
              <a:rPr lang="en-U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Third Annual Summer Social</a:t>
            </a:r>
            <a:endParaRPr lang="en-US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5715000"/>
            <a:ext cx="8534400" cy="685800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July 8, 2019</a:t>
            </a:r>
            <a:endParaRPr lang="en-US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403" y="262855"/>
            <a:ext cx="3201194" cy="1147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4759" y="4114800"/>
            <a:ext cx="4080894" cy="1249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33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Renewed Members!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David Shook (Northrop Grumman)</a:t>
            </a:r>
          </a:p>
          <a:p>
            <a:r>
              <a:rPr lang="en-US" dirty="0" smtClean="0"/>
              <a:t>Charlie Vono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AE537-39F9-4FC5-8485-2C12566FBD8A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74770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ASEPs, CSEPs, &amp; ESEPs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327660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ASEP</a:t>
            </a:r>
          </a:p>
          <a:p>
            <a:pPr lvl="1"/>
            <a:r>
              <a:rPr lang="en-US" sz="1800" dirty="0" smtClean="0"/>
              <a:t>Laura Birkhold</a:t>
            </a:r>
          </a:p>
          <a:p>
            <a:pPr lvl="1"/>
            <a:r>
              <a:rPr lang="en-US" sz="1800" dirty="0" smtClean="0"/>
              <a:t>Aaron Borden</a:t>
            </a:r>
          </a:p>
          <a:p>
            <a:pPr lvl="1"/>
            <a:r>
              <a:rPr lang="en-US" sz="1800" dirty="0" smtClean="0"/>
              <a:t>Tim Coda</a:t>
            </a:r>
          </a:p>
          <a:p>
            <a:pPr lvl="1"/>
            <a:r>
              <a:rPr lang="en-US" sz="1800" dirty="0" smtClean="0">
                <a:solidFill>
                  <a:srgbClr val="0070C0"/>
                </a:solidFill>
              </a:rPr>
              <a:t>Amy Garcia</a:t>
            </a:r>
          </a:p>
          <a:p>
            <a:pPr lvl="1"/>
            <a:r>
              <a:rPr lang="en-US" sz="1800" dirty="0" smtClean="0">
                <a:solidFill>
                  <a:srgbClr val="0070C0"/>
                </a:solidFill>
              </a:rPr>
              <a:t>Richard Martin</a:t>
            </a:r>
          </a:p>
          <a:p>
            <a:pPr lvl="1"/>
            <a:r>
              <a:rPr lang="en-US" sz="1800" dirty="0" smtClean="0"/>
              <a:t>John McCrea</a:t>
            </a:r>
          </a:p>
          <a:p>
            <a:pPr lvl="1"/>
            <a:r>
              <a:rPr lang="en-US" sz="1800" dirty="0" smtClean="0">
                <a:solidFill>
                  <a:srgbClr val="0070C0"/>
                </a:solidFill>
              </a:rPr>
              <a:t>Breanna Whiteleather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8077200" y="1600201"/>
            <a:ext cx="350520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ESEP</a:t>
            </a:r>
          </a:p>
          <a:p>
            <a:pPr lvl="1"/>
            <a:r>
              <a:rPr lang="en-US" dirty="0" smtClean="0"/>
              <a:t>Vince Johnston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AE537-39F9-4FC5-8485-2C12566FBD8A}" type="slidenum">
              <a:rPr lang="en-US" smtClean="0"/>
              <a:t>11</a:t>
            </a:fld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4289" y="5257256"/>
            <a:ext cx="1601787" cy="1600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3373" y="5143500"/>
            <a:ext cx="1745253" cy="171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5681" y="4492625"/>
            <a:ext cx="2408238" cy="2365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4381256" y="1594340"/>
            <a:ext cx="3429487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CSEP</a:t>
            </a:r>
          </a:p>
          <a:p>
            <a:pPr lvl="1"/>
            <a:r>
              <a:rPr lang="en-US" sz="1800" dirty="0" smtClean="0"/>
              <a:t>William Bearden</a:t>
            </a:r>
          </a:p>
          <a:p>
            <a:pPr lvl="1"/>
            <a:r>
              <a:rPr lang="en-US" sz="1800" dirty="0" smtClean="0"/>
              <a:t>Derek Boddy</a:t>
            </a:r>
          </a:p>
          <a:p>
            <a:pPr lvl="1"/>
            <a:r>
              <a:rPr lang="en-US" sz="1800" dirty="0" smtClean="0"/>
              <a:t>Angie Harbert</a:t>
            </a:r>
          </a:p>
          <a:p>
            <a:pPr lvl="1"/>
            <a:r>
              <a:rPr lang="en-US" sz="1800" dirty="0" smtClean="0"/>
              <a:t>Justin McMurray</a:t>
            </a:r>
          </a:p>
          <a:p>
            <a:pPr lvl="1"/>
            <a:r>
              <a:rPr lang="en-US" sz="1800" dirty="0" smtClean="0"/>
              <a:t>John Metcalf</a:t>
            </a:r>
          </a:p>
          <a:p>
            <a:pPr lvl="1"/>
            <a:r>
              <a:rPr lang="en-US" sz="1800" dirty="0" smtClean="0"/>
              <a:t>Paul Nelson</a:t>
            </a:r>
          </a:p>
          <a:p>
            <a:pPr lvl="1"/>
            <a:r>
              <a:rPr lang="en-US" sz="1800" dirty="0" smtClean="0"/>
              <a:t>David Shook</a:t>
            </a:r>
          </a:p>
          <a:p>
            <a:pPr lvl="1"/>
            <a:r>
              <a:rPr lang="en-US" sz="1800" dirty="0" smtClean="0"/>
              <a:t>David Vickery</a:t>
            </a:r>
          </a:p>
          <a:p>
            <a:pPr lvl="1"/>
            <a:r>
              <a:rPr lang="en-US" sz="1800" dirty="0" smtClean="0"/>
              <a:t>Paul White</a:t>
            </a:r>
          </a:p>
        </p:txBody>
      </p:sp>
    </p:spTree>
    <p:extLst>
      <p:ext uri="{BB962C8B-B14F-4D97-AF65-F5344CB8AC3E}">
        <p14:creationId xmlns:p14="http://schemas.microsoft.com/office/powerpoint/2010/main" val="1008378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Chapter Leadership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0997596"/>
              </p:ext>
            </p:extLst>
          </p:nvPr>
        </p:nvGraphicFramePr>
        <p:xfrm>
          <a:off x="1714499" y="1551749"/>
          <a:ext cx="8763000" cy="3175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2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81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429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Officer Role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Company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E-mail Address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Paul White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President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KIHOMAC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Paul.White@kihomac.com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Angie Harbert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Vice President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Northrop Grumman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angie.harbert@ngc.com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Paul Nelson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Secretary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Northrop Grumman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paul.nelson@ngc.com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John Richards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Treasurer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Northrop Grumman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john.richards@ngc.com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Ernest Kyed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Director-at-Large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Northrop Grumman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ernest.kyed@ngc.com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Vince</a:t>
                      </a:r>
                      <a:r>
                        <a:rPr lang="en-US" sz="1600" baseline="0" dirty="0" smtClean="0"/>
                        <a:t> Johnston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Director-at-Large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L3 Harris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vincent.b.johnston@L3Harris.com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John McCrea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Director-at-Large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smtClean="0"/>
                        <a:t>AFNWC/NI</a:t>
                      </a:r>
                      <a:endParaRPr lang="en-US" sz="1600" dirty="0" smtClean="0"/>
                    </a:p>
                    <a:p>
                      <a:r>
                        <a:rPr lang="en-US" sz="1600" dirty="0" smtClean="0"/>
                        <a:t>Hill Air Force Base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john.mccrea.3@us.af.mil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355118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3692552" y="4771294"/>
            <a:ext cx="480689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Bylaws are available on the chapter website:</a:t>
            </a:r>
          </a:p>
          <a:p>
            <a:pPr algn="ctr"/>
            <a:r>
              <a:rPr lang="en-US" sz="2000" dirty="0">
                <a:hlinkClick r:id="rId2"/>
              </a:rPr>
              <a:t>http://www.incose.org/wasatch</a:t>
            </a:r>
            <a:endParaRPr lang="en-US" sz="2000" dirty="0"/>
          </a:p>
          <a:p>
            <a:pPr algn="ctr"/>
            <a:r>
              <a:rPr lang="en-US" sz="2000" dirty="0"/>
              <a:t>(Library and Resources)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D4B121-F882-4422-A898-174A2CCE7DC5}"/>
              </a:ext>
            </a:extLst>
          </p:cNvPr>
          <p:cNvSpPr txBox="1"/>
          <p:nvPr/>
        </p:nvSpPr>
        <p:spPr>
          <a:xfrm>
            <a:off x="3581465" y="5831503"/>
            <a:ext cx="50290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u="sng" dirty="0"/>
              <a:t>Quarterly video-teleconferences to touch base</a:t>
            </a:r>
          </a:p>
          <a:p>
            <a:pPr algn="ctr"/>
            <a:r>
              <a:rPr lang="en-US" sz="2000" dirty="0"/>
              <a:t>Officers are required; all are invited.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AE537-39F9-4FC5-8485-2C12566FBD8A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4262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Chapter Website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476935" y="1131403"/>
            <a:ext cx="32381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2"/>
              </a:rPr>
              <a:t>http://www.incose.org/wasatch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AE537-39F9-4FC5-8485-2C12566FBD8A}" type="slidenum">
              <a:rPr lang="en-US" smtClean="0"/>
              <a:t>13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7375" y="1500735"/>
            <a:ext cx="8477250" cy="5327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130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INCOSE 29</a:t>
            </a:r>
            <a:r>
              <a:rPr lang="en-US" baseline="30000" dirty="0" smtClean="0"/>
              <a:t>th</a:t>
            </a:r>
            <a:r>
              <a:rPr lang="en-US" dirty="0" smtClean="0"/>
              <a:t> Annual International Symposium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AE537-39F9-4FC5-8485-2C12566FBD8A}" type="slidenum">
              <a:rPr lang="en-US" smtClean="0"/>
              <a:t>14</a:t>
            </a:fld>
            <a:endParaRPr lang="en-US" dirty="0"/>
          </a:p>
        </p:txBody>
      </p:sp>
      <p:pic>
        <p:nvPicPr>
          <p:cNvPr id="7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3600" y="1405611"/>
            <a:ext cx="5384800" cy="178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4045246" y="3244334"/>
            <a:ext cx="41015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</a:t>
            </a:r>
            <a:r>
              <a:rPr lang="en-US" dirty="0" smtClean="0">
                <a:hlinkClick r:id="rId3"/>
              </a:rPr>
              <a:t>www.incose.org/symp2019/home</a:t>
            </a:r>
            <a:endParaRPr lang="en-US" dirty="0" smtClean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3499" y="3727578"/>
            <a:ext cx="9525000" cy="2990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788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INCOSE 29</a:t>
            </a:r>
            <a:r>
              <a:rPr lang="en-US" baseline="30000" dirty="0"/>
              <a:t>th</a:t>
            </a:r>
            <a:r>
              <a:rPr lang="en-US" dirty="0"/>
              <a:t> Annual International Symposium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D7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Gold Circle Award</a:t>
            </a:r>
          </a:p>
          <a:p>
            <a:r>
              <a:rPr lang="en-US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Most Improved Chapter Award</a:t>
            </a:r>
          </a:p>
          <a:p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Outstanding Service Award – Paul White</a:t>
            </a:r>
          </a:p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AE537-39F9-4FC5-8485-2C12566FBD8A}" type="slidenum">
              <a:rPr lang="en-US" smtClean="0"/>
              <a:t>15</a:t>
            </a:fld>
            <a:endParaRPr lang="en-US" dirty="0"/>
          </a:p>
        </p:txBody>
      </p:sp>
      <p:pic>
        <p:nvPicPr>
          <p:cNvPr id="2050" name="Picture 2" descr="C:\Users\White\AppData\Local\Microsoft\Windows\Temporary Internet Files\Content.IE5\FKZNEWGE\fireworks[1].pn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752600"/>
            <a:ext cx="5384800" cy="403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7672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AIAA/INCOSE August is for Aerospace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Thursday, August 8</a:t>
            </a:r>
          </a:p>
          <a:p>
            <a:r>
              <a:rPr lang="en-US" dirty="0" smtClean="0"/>
              <a:t>6:00 – 9:00 p.m.</a:t>
            </a:r>
          </a:p>
          <a:p>
            <a:r>
              <a:rPr lang="en-US" dirty="0"/>
              <a:t>Roosters</a:t>
            </a:r>
            <a:br>
              <a:rPr lang="en-US" dirty="0"/>
            </a:br>
            <a:r>
              <a:rPr lang="en-US" dirty="0"/>
              <a:t>748 Heritage Park </a:t>
            </a:r>
            <a:r>
              <a:rPr lang="en-US" dirty="0" smtClean="0"/>
              <a:t>Blvd</a:t>
            </a:r>
            <a:br>
              <a:rPr lang="en-US" dirty="0" smtClean="0"/>
            </a:br>
            <a:r>
              <a:rPr lang="en-US" dirty="0" smtClean="0"/>
              <a:t>Layton</a:t>
            </a:r>
            <a:r>
              <a:rPr lang="en-US" dirty="0"/>
              <a:t>, UT </a:t>
            </a:r>
            <a:r>
              <a:rPr lang="en-US" dirty="0" smtClean="0"/>
              <a:t>84041</a:t>
            </a:r>
          </a:p>
          <a:p>
            <a:r>
              <a:rPr lang="en-US" dirty="0"/>
              <a:t>Appetizers and soft drinks will be included</a:t>
            </a:r>
            <a:r>
              <a:rPr lang="en-US" dirty="0" smtClean="0"/>
              <a:t>.</a:t>
            </a:r>
          </a:p>
          <a:p>
            <a:r>
              <a:rPr lang="en-US" dirty="0"/>
              <a:t>Alcoholic drinks will be available for purchase</a:t>
            </a:r>
            <a:r>
              <a:rPr lang="en-US" dirty="0" smtClean="0"/>
              <a:t>.</a:t>
            </a:r>
          </a:p>
          <a:p>
            <a:r>
              <a:rPr lang="en-US" dirty="0"/>
              <a:t>The proceeds from this event will fund scholarships for local students studying aerospace, systems engineering, or a related degree</a:t>
            </a:r>
            <a:r>
              <a:rPr lang="en-US" dirty="0" smtClean="0"/>
              <a:t>.</a:t>
            </a:r>
          </a:p>
          <a:p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aiaa_incose_august_is_for_aerospace_2019.eventbrite.com</a:t>
            </a:r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AE537-39F9-4FC5-8485-2C12566FBD8A}" type="slidenum">
              <a:rPr lang="en-US" smtClean="0"/>
              <a:t>16</a:t>
            </a:fld>
            <a:endParaRPr lang="en-US" dirty="0"/>
          </a:p>
        </p:txBody>
      </p:sp>
      <p:pic>
        <p:nvPicPr>
          <p:cNvPr id="6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1600200"/>
            <a:ext cx="3276600" cy="2457450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599" y="4191000"/>
            <a:ext cx="1648055" cy="1857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9271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United Nations </a:t>
            </a:r>
            <a:r>
              <a:rPr lang="en-US" dirty="0"/>
              <a:t>68th Civil Society Conference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August 26-28, </a:t>
            </a:r>
            <a:r>
              <a:rPr lang="en-US" dirty="0" smtClean="0"/>
              <a:t>2019</a:t>
            </a:r>
          </a:p>
          <a:p>
            <a:r>
              <a:rPr lang="en-US" dirty="0" smtClean="0"/>
              <a:t>Salt Lake City</a:t>
            </a:r>
          </a:p>
          <a:p>
            <a:r>
              <a:rPr lang="en-US" dirty="0" smtClean="0"/>
              <a:t>INCOSE invited to present about systems engineering</a:t>
            </a:r>
          </a:p>
          <a:p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outreach.un.org/ngorelations/slc-conference</a:t>
            </a:r>
            <a:endParaRPr lang="en-US" dirty="0" smtClean="0"/>
          </a:p>
          <a:p>
            <a:r>
              <a:rPr lang="en-US"/>
              <a:t>Workshop Topic – </a:t>
            </a:r>
            <a:r>
              <a:rPr lang="en-US" i="1"/>
              <a:t>Design for Action: Networking with Global Tech Societies for Sustainable and Inclusive </a:t>
            </a:r>
            <a:r>
              <a:rPr lang="en-US" i="1" smtClean="0"/>
              <a:t>Systems</a:t>
            </a:r>
            <a:endParaRPr lang="en-US" dirty="0" smtClean="0"/>
          </a:p>
          <a:p>
            <a:r>
              <a:rPr lang="en-US" dirty="0" smtClean="0"/>
              <a:t>First time systems engineering, and INCOSE, has been presented at UN!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AE537-39F9-4FC5-8485-2C12566FBD8A}" type="slidenum">
              <a:rPr lang="en-US" smtClean="0"/>
              <a:t>17</a:t>
            </a:fld>
            <a:endParaRPr lang="en-US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1676400"/>
            <a:ext cx="5384800" cy="2577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73308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INCOSE Western States Regional Conference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Systems Engineering Relevance: Time for a Sea Change!</a:t>
            </a:r>
          </a:p>
          <a:p>
            <a:r>
              <a:rPr lang="en-US" dirty="0" smtClean="0"/>
              <a:t>September 13-15, 2019</a:t>
            </a:r>
          </a:p>
          <a:p>
            <a:r>
              <a:rPr lang="en-US" dirty="0" smtClean="0"/>
              <a:t>Los Angeles, California</a:t>
            </a:r>
          </a:p>
          <a:p>
            <a:r>
              <a:rPr lang="en-US" dirty="0" smtClean="0"/>
              <a:t>Loyola Marymount University</a:t>
            </a:r>
          </a:p>
          <a:p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www.incose.org/wsrc2019/home</a:t>
            </a:r>
            <a:endParaRPr lang="en-US" dirty="0" smtClean="0"/>
          </a:p>
          <a:p>
            <a:r>
              <a:rPr lang="en-US" dirty="0" smtClean="0"/>
              <a:t>Opportunities for sponsors or satellite sites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AE537-39F9-4FC5-8485-2C12566FBD8A}" type="slidenum">
              <a:rPr lang="en-US" smtClean="0"/>
              <a:t>18</a:t>
            </a:fld>
            <a:endParaRPr lang="en-US" dirty="0"/>
          </a:p>
        </p:txBody>
      </p:sp>
      <p:pic>
        <p:nvPicPr>
          <p:cNvPr id="1026" name="Picture 2" descr="INCOSE WSRC Logo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1600201"/>
            <a:ext cx="22860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2400" y="2779777"/>
            <a:ext cx="2743200" cy="18351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43800" y="4724400"/>
            <a:ext cx="3160463" cy="1768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914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Our Featured Speakers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lvl="0" indent="0" algn="ctr">
              <a:spcBef>
                <a:spcPts val="0"/>
              </a:spcBef>
              <a:buNone/>
              <a:defRPr/>
            </a:pPr>
            <a:r>
              <a:rPr lang="en-US" sz="2400" b="1" dirty="0"/>
              <a:t>Jim </a:t>
            </a:r>
            <a:r>
              <a:rPr lang="en-US" sz="2400" b="1" dirty="0" smtClean="0"/>
              <a:t>Nichols</a:t>
            </a:r>
            <a:endParaRPr lang="en-US" sz="2400" b="1" dirty="0"/>
          </a:p>
          <a:p>
            <a:pPr marL="0" lvl="0" indent="0" algn="ctr">
              <a:spcBef>
                <a:spcPts val="0"/>
              </a:spcBef>
              <a:buNone/>
              <a:defRPr/>
            </a:pPr>
            <a:r>
              <a:rPr lang="en-US" sz="2400" dirty="0"/>
              <a:t>Vice President of Integrated Operations - Propulsion Systems</a:t>
            </a:r>
          </a:p>
          <a:p>
            <a:pPr marL="0" lvl="0" indent="0" algn="ctr">
              <a:spcBef>
                <a:spcPts val="0"/>
              </a:spcBef>
              <a:buNone/>
              <a:defRPr/>
            </a:pPr>
            <a:r>
              <a:rPr lang="en-US" sz="2400" dirty="0"/>
              <a:t>Northrop Grumman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b="1" dirty="0" smtClean="0"/>
              <a:t>Dr. John E. Sohl, Ph.D.</a:t>
            </a:r>
          </a:p>
          <a:p>
            <a:pPr marL="0" indent="0" algn="ctr">
              <a:buNone/>
            </a:pPr>
            <a:r>
              <a:rPr lang="en-US" sz="2400" dirty="0" smtClean="0"/>
              <a:t>Professor of Physics</a:t>
            </a:r>
          </a:p>
          <a:p>
            <a:pPr marL="0" indent="0" algn="ctr">
              <a:buNone/>
            </a:pPr>
            <a:r>
              <a:rPr lang="en-US" sz="2400" dirty="0" smtClean="0"/>
              <a:t>Weber State University</a:t>
            </a:r>
            <a:endParaRPr lang="en-US" sz="2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AE537-39F9-4FC5-8485-2C12566FBD8A}" type="slidenum">
              <a:rPr lang="en-US" smtClean="0"/>
              <a:t>19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4500" y="3146553"/>
            <a:ext cx="2490999" cy="311374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389" y="3146552"/>
            <a:ext cx="2507078" cy="3271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378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AE537-39F9-4FC5-8485-2C12566FBD8A}" type="slidenum">
              <a:rPr lang="en-US" smtClean="0"/>
              <a:t>2</a:t>
            </a:fld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5616607"/>
              </p:ext>
            </p:extLst>
          </p:nvPr>
        </p:nvGraphicFramePr>
        <p:xfrm>
          <a:off x="609600" y="1981200"/>
          <a:ext cx="10972800" cy="3413760"/>
        </p:xfrm>
        <a:graphic>
          <a:graphicData uri="http://schemas.openxmlformats.org/drawingml/2006/table">
            <a:tbl>
              <a:tblPr bandRow="1">
                <a:tableStyleId>{16D9F66E-5EB9-4882-86FB-DCBF35E3C3E4}</a:tableStyleId>
              </a:tblPr>
              <a:tblGrid>
                <a:gridCol w="2209800">
                  <a:extLst>
                    <a:ext uri="{9D8B030D-6E8A-4147-A177-3AD203B41FA5}">
                      <a16:colId xmlns:a16="http://schemas.microsoft.com/office/drawing/2014/main" val="2521363316"/>
                    </a:ext>
                  </a:extLst>
                </a:gridCol>
                <a:gridCol w="4114800">
                  <a:extLst>
                    <a:ext uri="{9D8B030D-6E8A-4147-A177-3AD203B41FA5}">
                      <a16:colId xmlns:a16="http://schemas.microsoft.com/office/drawing/2014/main" val="1526948382"/>
                    </a:ext>
                  </a:extLst>
                </a:gridCol>
                <a:gridCol w="4648200">
                  <a:extLst>
                    <a:ext uri="{9D8B030D-6E8A-4147-A177-3AD203B41FA5}">
                      <a16:colId xmlns:a16="http://schemas.microsoft.com/office/drawing/2014/main" val="368202247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6:00 – </a:t>
                      </a:r>
                      <a:r>
                        <a:rPr lang="en-US" sz="2000" dirty="0" smtClean="0"/>
                        <a:t>7:15 p.m.</a:t>
                      </a:r>
                      <a:endParaRPr lang="en-US" sz="20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sz="2000" dirty="0"/>
                        <a:t>Dinner &amp; Networking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3833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7:15 </a:t>
                      </a:r>
                      <a:r>
                        <a:rPr lang="en-US" sz="2000" dirty="0"/>
                        <a:t>– </a:t>
                      </a:r>
                      <a:r>
                        <a:rPr lang="en-US" sz="2000" dirty="0" smtClean="0"/>
                        <a:t>7:30 p.m.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INCOSE Wasatch Chapter Announcements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Paul White, CSEP,</a:t>
                      </a:r>
                    </a:p>
                    <a:p>
                      <a:r>
                        <a:rPr lang="en-US" sz="2000" dirty="0" smtClean="0"/>
                        <a:t>INCOSE Wasatch Chapter President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03781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7:30 – 8:00 p.m.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i="0" dirty="0" smtClean="0"/>
                        <a:t>Systems Engineering – Why I Am a Believer</a:t>
                      </a:r>
                      <a:endParaRPr lang="en-US" sz="2000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Jim Nichols,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Vice President of Integrated Operations - Propulsion Systems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Northrop Grumman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09178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8:00 – 8:30 p.m.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i="0" dirty="0" smtClean="0"/>
                        <a:t>Physics, System Engineering, and the AtmoSniffer</a:t>
                      </a:r>
                      <a:endParaRPr lang="en-US" sz="2000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Dr. John E. Sohl, Ph.D.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Professor of Physics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Weber State University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226095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A66336-E86B-458E-8638-4AB1D2EAE1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9C2FAD-43AD-41E8-90E8-DDBA50AF97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Our Sponsor</a:t>
            </a:r>
          </a:p>
          <a:p>
            <a:r>
              <a:rPr lang="en-US" dirty="0" smtClean="0"/>
              <a:t>Overview </a:t>
            </a:r>
            <a:r>
              <a:rPr lang="en-US" dirty="0"/>
              <a:t>of INCOSE &amp; Wasatch </a:t>
            </a:r>
            <a:r>
              <a:rPr lang="en-US" dirty="0" smtClean="0"/>
              <a:t>Chapter</a:t>
            </a:r>
          </a:p>
          <a:p>
            <a:r>
              <a:rPr lang="en-US" dirty="0" smtClean="0"/>
              <a:t>New &amp; Renewed Members</a:t>
            </a:r>
          </a:p>
          <a:p>
            <a:r>
              <a:rPr lang="en-US" dirty="0" smtClean="0"/>
              <a:t>ASEP, CSEP, &amp; ESEPs</a:t>
            </a:r>
          </a:p>
          <a:p>
            <a:r>
              <a:rPr lang="en-US" dirty="0"/>
              <a:t>Chapter </a:t>
            </a:r>
            <a:r>
              <a:rPr lang="en-US" dirty="0" smtClean="0"/>
              <a:t>Awards</a:t>
            </a:r>
            <a:endParaRPr lang="en-US" dirty="0"/>
          </a:p>
          <a:p>
            <a:r>
              <a:rPr lang="en-US" dirty="0" smtClean="0"/>
              <a:t>Chapter Leadership</a:t>
            </a:r>
          </a:p>
          <a:p>
            <a:r>
              <a:rPr lang="en-US" dirty="0" smtClean="0"/>
              <a:t>Chapter Website</a:t>
            </a:r>
            <a:endParaRPr lang="en-US" dirty="0"/>
          </a:p>
          <a:p>
            <a:r>
              <a:rPr lang="en-US" dirty="0"/>
              <a:t>Chapter </a:t>
            </a:r>
            <a:r>
              <a:rPr lang="en-US" dirty="0" smtClean="0"/>
              <a:t>Meetings</a:t>
            </a:r>
          </a:p>
          <a:p>
            <a:r>
              <a:rPr lang="en-US" dirty="0" smtClean="0"/>
              <a:t>INCOSE Events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AE537-39F9-4FC5-8485-2C12566FBD8A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0287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Sponsor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AE537-39F9-4FC5-8485-2C12566FBD8A}" type="slidenum">
              <a:rPr lang="en-US" smtClean="0"/>
              <a:t>4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3306" y="2057400"/>
            <a:ext cx="6477000" cy="1982987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806" y="4343400"/>
            <a:ext cx="2095500" cy="204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1449" y="4343400"/>
            <a:ext cx="2741685" cy="2056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5962" y="4343399"/>
            <a:ext cx="2559844" cy="204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4594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INCOSE?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AE537-39F9-4FC5-8485-2C12566FBD8A}" type="slidenum">
              <a:rPr lang="en-US" smtClean="0"/>
              <a:t>5</a:t>
            </a:fld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8569" y="3962400"/>
            <a:ext cx="7154862" cy="65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295400"/>
            <a:ext cx="3505200" cy="2363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ontent Placeholder 3"/>
          <p:cNvSpPr txBox="1">
            <a:spLocks/>
          </p:cNvSpPr>
          <p:nvPr/>
        </p:nvSpPr>
        <p:spPr>
          <a:xfrm>
            <a:off x="1462481" y="4724400"/>
            <a:ext cx="9296400" cy="1823205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dirty="0" smtClean="0"/>
              <a:t>International Council on Systems Engineering</a:t>
            </a:r>
          </a:p>
          <a:p>
            <a:pPr marL="0" indent="0" algn="ctr">
              <a:buNone/>
            </a:pPr>
            <a:r>
              <a:rPr lang="en-US" sz="2400" dirty="0" smtClean="0"/>
              <a:t>Industry organization for systems engineers</a:t>
            </a:r>
          </a:p>
          <a:p>
            <a:pPr marL="0" indent="0" algn="ctr">
              <a:buNone/>
            </a:pPr>
            <a:r>
              <a:rPr lang="en-US" sz="2400" dirty="0" smtClean="0"/>
              <a:t>Founded in 1990</a:t>
            </a:r>
          </a:p>
          <a:p>
            <a:pPr marL="0" indent="0" algn="ctr">
              <a:buNone/>
            </a:pPr>
            <a:r>
              <a:rPr lang="en-US" sz="2400" dirty="0" smtClean="0">
                <a:hlinkClick r:id="rId4"/>
              </a:rPr>
              <a:t>http://www.incose.org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37006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is the INCOSE Wasatch Chapter?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Chartered in January 1997 to serve Utah systems engineering community</a:t>
            </a:r>
          </a:p>
          <a:p>
            <a:pPr lvl="1"/>
            <a:r>
              <a:rPr lang="en-US" dirty="0"/>
              <a:t>Systems Engineers</a:t>
            </a:r>
          </a:p>
          <a:p>
            <a:pPr lvl="1"/>
            <a:r>
              <a:rPr lang="en-US" dirty="0"/>
              <a:t>Companies</a:t>
            </a:r>
          </a:p>
          <a:p>
            <a:pPr lvl="1"/>
            <a:r>
              <a:rPr lang="en-US" dirty="0"/>
              <a:t>Universities</a:t>
            </a:r>
          </a:p>
          <a:p>
            <a:r>
              <a:rPr lang="en-US" dirty="0"/>
              <a:t>Membership is mostly along “Wasatch Front”</a:t>
            </a:r>
          </a:p>
          <a:p>
            <a:r>
              <a:rPr lang="en-US" dirty="0"/>
              <a:t>Support Utah systems engineers &amp; companies as we compete in today’s global </a:t>
            </a:r>
            <a:r>
              <a:rPr lang="en-US" dirty="0" smtClean="0"/>
              <a:t>marketplace</a:t>
            </a:r>
          </a:p>
          <a:p>
            <a:r>
              <a:rPr lang="en-US" dirty="0" smtClean="0"/>
              <a:t>Member society of Utah Engineers Council (UEC)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AE537-39F9-4FC5-8485-2C12566FBD8A}" type="slidenum">
              <a:rPr lang="en-US" smtClean="0"/>
              <a:t>6</a:t>
            </a:fld>
            <a:endParaRPr lang="en-US" dirty="0"/>
          </a:p>
        </p:txBody>
      </p:sp>
      <p:pic>
        <p:nvPicPr>
          <p:cNvPr id="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1676400"/>
            <a:ext cx="5384800" cy="1929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0521" y="3581400"/>
            <a:ext cx="2276480" cy="2625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6118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is the INCOSE Wasatch Chapter?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AE537-39F9-4FC5-8485-2C12566FBD8A}" type="slidenum">
              <a:rPr lang="en-US" smtClean="0"/>
              <a:t>7</a:t>
            </a:fld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4686300" y="1420686"/>
            <a:ext cx="2819400" cy="990600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Systems Engineering Presentations</a:t>
            </a:r>
          </a:p>
        </p:txBody>
      </p:sp>
      <p:sp>
        <p:nvSpPr>
          <p:cNvPr id="10" name="Oval 9"/>
          <p:cNvSpPr/>
          <p:nvPr/>
        </p:nvSpPr>
        <p:spPr>
          <a:xfrm>
            <a:off x="388620" y="2068850"/>
            <a:ext cx="2819400" cy="990600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Networking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388620" y="4191000"/>
            <a:ext cx="2819400" cy="990600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Certification</a:t>
            </a:r>
          </a:p>
        </p:txBody>
      </p:sp>
      <p:sp>
        <p:nvSpPr>
          <p:cNvPr id="12" name="Oval 11"/>
          <p:cNvSpPr/>
          <p:nvPr/>
        </p:nvSpPr>
        <p:spPr>
          <a:xfrm>
            <a:off x="8839200" y="4191000"/>
            <a:ext cx="2819400" cy="990600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Training</a:t>
            </a:r>
          </a:p>
        </p:txBody>
      </p:sp>
      <p:sp>
        <p:nvSpPr>
          <p:cNvPr id="13" name="Oval 12"/>
          <p:cNvSpPr/>
          <p:nvPr/>
        </p:nvSpPr>
        <p:spPr>
          <a:xfrm>
            <a:off x="8839200" y="2074125"/>
            <a:ext cx="2819400" cy="990600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Conferences</a:t>
            </a:r>
          </a:p>
        </p:txBody>
      </p:sp>
      <p:sp>
        <p:nvSpPr>
          <p:cNvPr id="14" name="Oval 13"/>
          <p:cNvSpPr/>
          <p:nvPr/>
        </p:nvSpPr>
        <p:spPr>
          <a:xfrm>
            <a:off x="4686300" y="5464915"/>
            <a:ext cx="2819400" cy="990600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Scholarships</a:t>
            </a:r>
          </a:p>
        </p:txBody>
      </p:sp>
      <p:cxnSp>
        <p:nvCxnSpPr>
          <p:cNvPr id="15" name="Straight Connector 14"/>
          <p:cNvCxnSpPr>
            <a:stCxn id="9" idx="0"/>
            <a:endCxn id="7" idx="4"/>
          </p:cNvCxnSpPr>
          <p:nvPr/>
        </p:nvCxnSpPr>
        <p:spPr>
          <a:xfrm flipV="1">
            <a:off x="6096000" y="2411286"/>
            <a:ext cx="0" cy="56051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stCxn id="13" idx="3"/>
          </p:cNvCxnSpPr>
          <p:nvPr/>
        </p:nvCxnSpPr>
        <p:spPr>
          <a:xfrm flipH="1">
            <a:off x="8077200" y="2919655"/>
            <a:ext cx="1174892" cy="73794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stCxn id="12" idx="1"/>
          </p:cNvCxnSpPr>
          <p:nvPr/>
        </p:nvCxnSpPr>
        <p:spPr>
          <a:xfrm flipH="1" flipV="1">
            <a:off x="8077200" y="3810000"/>
            <a:ext cx="1174892" cy="52607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stCxn id="10" idx="5"/>
          </p:cNvCxnSpPr>
          <p:nvPr/>
        </p:nvCxnSpPr>
        <p:spPr>
          <a:xfrm>
            <a:off x="2795128" y="2914380"/>
            <a:ext cx="862472" cy="37424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stCxn id="11" idx="7"/>
          </p:cNvCxnSpPr>
          <p:nvPr/>
        </p:nvCxnSpPr>
        <p:spPr>
          <a:xfrm flipV="1">
            <a:off x="2795128" y="3936576"/>
            <a:ext cx="1091072" cy="3994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stCxn id="14" idx="0"/>
            <a:endCxn id="9" idx="2"/>
          </p:cNvCxnSpPr>
          <p:nvPr/>
        </p:nvCxnSpPr>
        <p:spPr>
          <a:xfrm flipV="1">
            <a:off x="6096000" y="4901353"/>
            <a:ext cx="0" cy="56356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3600" y="2971800"/>
            <a:ext cx="5384800" cy="1929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85235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is the INCOSE Wasatch Chapter?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The Aerospace Corporation</a:t>
            </a:r>
          </a:p>
          <a:p>
            <a:r>
              <a:rPr lang="en-US" dirty="0" smtClean="0"/>
              <a:t>Air Force Nuclear Weapons Center</a:t>
            </a:r>
          </a:p>
          <a:p>
            <a:r>
              <a:rPr lang="en-US" dirty="0" smtClean="0"/>
              <a:t>ASI</a:t>
            </a:r>
          </a:p>
          <a:p>
            <a:r>
              <a:rPr lang="en-US" dirty="0" smtClean="0"/>
              <a:t>BAE </a:t>
            </a:r>
            <a:r>
              <a:rPr lang="en-US" dirty="0"/>
              <a:t>Systems</a:t>
            </a:r>
          </a:p>
          <a:p>
            <a:r>
              <a:rPr lang="en-US" dirty="0"/>
              <a:t>BYU</a:t>
            </a:r>
          </a:p>
          <a:p>
            <a:r>
              <a:rPr lang="en-US" dirty="0"/>
              <a:t>BYU-Idaho</a:t>
            </a:r>
          </a:p>
          <a:p>
            <a:r>
              <a:rPr lang="en-US" dirty="0"/>
              <a:t>Defense Acquisition University</a:t>
            </a:r>
          </a:p>
          <a:p>
            <a:r>
              <a:rPr lang="en-US" dirty="0" smtClean="0"/>
              <a:t>Embraer</a:t>
            </a:r>
          </a:p>
          <a:p>
            <a:r>
              <a:rPr lang="en-US" dirty="0" smtClean="0"/>
              <a:t>Embry </a:t>
            </a:r>
            <a:r>
              <a:rPr lang="en-US" dirty="0"/>
              <a:t>Riddle Aeronautical University</a:t>
            </a:r>
          </a:p>
          <a:p>
            <a:r>
              <a:rPr lang="en-US" dirty="0"/>
              <a:t>General Dynamics</a:t>
            </a:r>
          </a:p>
          <a:p>
            <a:r>
              <a:rPr lang="en-US" dirty="0"/>
              <a:t>General Electric</a:t>
            </a:r>
          </a:p>
          <a:p>
            <a:r>
              <a:rPr lang="en-US" dirty="0"/>
              <a:t>Hill Air Force </a:t>
            </a:r>
            <a:r>
              <a:rPr lang="en-US" dirty="0" smtClean="0"/>
              <a:t>Base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i3DAY Innovation</a:t>
            </a:r>
          </a:p>
          <a:p>
            <a:r>
              <a:rPr lang="en-US" b="1" dirty="0" smtClean="0">
                <a:solidFill>
                  <a:srgbClr val="00B050"/>
                </a:solidFill>
              </a:rPr>
              <a:t>KIHOMAC</a:t>
            </a:r>
            <a:endParaRPr lang="en-US" b="1" dirty="0">
              <a:solidFill>
                <a:srgbClr val="00B050"/>
              </a:solidFill>
            </a:endParaRPr>
          </a:p>
          <a:p>
            <a:r>
              <a:rPr lang="en-US" dirty="0" smtClean="0"/>
              <a:t>Kimberly Clark</a:t>
            </a:r>
          </a:p>
          <a:p>
            <a:r>
              <a:rPr lang="en-US" dirty="0" smtClean="0"/>
              <a:t>L-3 Harris</a:t>
            </a:r>
            <a:endParaRPr lang="en-US" dirty="0"/>
          </a:p>
          <a:p>
            <a:r>
              <a:rPr lang="en-US" dirty="0"/>
              <a:t>Lockheed Martin</a:t>
            </a:r>
          </a:p>
          <a:p>
            <a:r>
              <a:rPr lang="en-US" b="1" dirty="0">
                <a:solidFill>
                  <a:srgbClr val="00B0F0"/>
                </a:solidFill>
              </a:rPr>
              <a:t>Northrop </a:t>
            </a:r>
            <a:r>
              <a:rPr lang="en-US" b="1" dirty="0" smtClean="0">
                <a:solidFill>
                  <a:srgbClr val="00B0F0"/>
                </a:solidFill>
              </a:rPr>
              <a:t>Grumman</a:t>
            </a:r>
            <a:endParaRPr lang="en-US" b="1" dirty="0">
              <a:solidFill>
                <a:srgbClr val="00B0F0"/>
              </a:solidFill>
            </a:endParaRPr>
          </a:p>
          <a:p>
            <a:r>
              <a:rPr lang="en-US" dirty="0" smtClean="0"/>
              <a:t>Rockwell Collins</a:t>
            </a:r>
          </a:p>
          <a:p>
            <a:r>
              <a:rPr lang="en-US" dirty="0" smtClean="0"/>
              <a:t>Siemens</a:t>
            </a:r>
            <a:endParaRPr lang="en-US" dirty="0"/>
          </a:p>
          <a:p>
            <a:r>
              <a:rPr lang="en-US" dirty="0" smtClean="0"/>
              <a:t>System Solutions</a:t>
            </a:r>
          </a:p>
          <a:p>
            <a:r>
              <a:rPr lang="en-US" dirty="0" smtClean="0"/>
              <a:t>TASC</a:t>
            </a:r>
          </a:p>
          <a:p>
            <a:r>
              <a:rPr lang="en-US" dirty="0" smtClean="0"/>
              <a:t>Utah </a:t>
            </a:r>
            <a:r>
              <a:rPr lang="en-US" dirty="0"/>
              <a:t>State </a:t>
            </a:r>
            <a:r>
              <a:rPr lang="en-US" dirty="0" smtClean="0"/>
              <a:t>University</a:t>
            </a:r>
          </a:p>
          <a:p>
            <a:r>
              <a:rPr lang="en-US" dirty="0" smtClean="0"/>
              <a:t>Weber State University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AE537-39F9-4FC5-8485-2C12566FBD8A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75541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Members!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Nicole Batty (Weber State University)</a:t>
            </a:r>
          </a:p>
          <a:p>
            <a:r>
              <a:rPr lang="en-US" dirty="0" smtClean="0"/>
              <a:t>Christina Zamloot (KIHOMAC)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AE537-39F9-4FC5-8485-2C12566FBD8A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72564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C22AFF2C49CDE4AA10ECDAC47C70792" ma:contentTypeVersion="5" ma:contentTypeDescription="Create a new document." ma:contentTypeScope="" ma:versionID="740396790f80270102246c34626a4102">
  <xsd:schema xmlns:xsd="http://www.w3.org/2001/XMLSchema" xmlns:xs="http://www.w3.org/2001/XMLSchema" xmlns:p="http://schemas.microsoft.com/office/2006/metadata/properties" xmlns:ns1="http://schemas.microsoft.com/sharepoint/v3" xmlns:ns2="07d0ccec-aae8-4814-a6d3-0c68dd73da2d" xmlns:ns3="5f74f41d-0a6f-4974-9d1d-0ad09d6a19e5" targetNamespace="http://schemas.microsoft.com/office/2006/metadata/properties" ma:root="true" ma:fieldsID="afd2fe14f5cfa92251e318352b704c5a" ns1:_="" ns2:_="" ns3:_="">
    <xsd:import namespace="http://schemas.microsoft.com/sharepoint/v3"/>
    <xsd:import namespace="07d0ccec-aae8-4814-a6d3-0c68dd73da2d"/>
    <xsd:import namespace="5f74f41d-0a6f-4974-9d1d-0ad09d6a19e5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incoseDistribution" minOccurs="0"/>
                <xsd:element ref="ns2:df56f4c5a0be4550856ac6bd150af184" minOccurs="0"/>
                <xsd:element ref="ns2:TaxCatchAll" minOccurs="0"/>
                <xsd:element ref="ns2:TaxCatchAllLabel" minOccurs="0"/>
                <xsd:element ref="ns2:j6f62fd0e2284e44b1906b33aa785078" minOccurs="0"/>
                <xsd:element ref="ns2:o4d603b143c54403a43a44e339fe5e1a" minOccurs="0"/>
                <xsd:element ref="ns2:fc73f2c3713f415c9afd0faf07c59adc" minOccurs="0"/>
                <xsd:element ref="ns3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Scheduling Start Date is a site column created by the Publishing feature. It is used to specify the date and time on which this page will first appear to site visitors.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d0ccec-aae8-4814-a6d3-0c68dd73da2d" elementFormDefault="qualified">
    <xsd:import namespace="http://schemas.microsoft.com/office/2006/documentManagement/types"/>
    <xsd:import namespace="http://schemas.microsoft.com/office/infopath/2007/PartnerControls"/>
    <xsd:element name="incoseDistribution" ma:index="10" nillable="true" ma:displayName="Distribution" ma:default="" ma:internalName="incoseDistribution">
      <xsd:simpleType>
        <xsd:restriction base="dms:Choice">
          <xsd:enumeration value="Open For Public Distribution"/>
          <xsd:enumeration value="Internal to INCOSE Members"/>
        </xsd:restriction>
      </xsd:simpleType>
    </xsd:element>
    <xsd:element name="df56f4c5a0be4550856ac6bd150af184" ma:index="11" nillable="true" ma:taxonomy="true" ma:internalName="df56f4c5a0be4550856ac6bd150af184" ma:taxonomyFieldName="incoseChapters" ma:displayName="Chapters" ma:default="" ma:fieldId="{df56f4c5-a0be-4550-856a-c6bd150af184}" ma:sspId="08fe2f84-03a1-48cf-9e03-1bf6c33fafbe" ma:termSetId="cfb95cbd-7a79-444e-88d9-ed9ec2f185f9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12" nillable="true" ma:displayName="Taxonomy Catch All Column" ma:hidden="true" ma:list="{62e79503-1a2b-4294-a229-384a0f52ada3}" ma:internalName="TaxCatchAll" ma:showField="CatchAllData" ma:web="07d0ccec-aae8-4814-a6d3-0c68dd73da2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3" nillable="true" ma:displayName="Taxonomy Catch All Column1" ma:hidden="true" ma:list="{62e79503-1a2b-4294-a229-384a0f52ada3}" ma:internalName="TaxCatchAllLabel" ma:readOnly="true" ma:showField="CatchAllDataLabel" ma:web="07d0ccec-aae8-4814-a6d3-0c68dd73da2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j6f62fd0e2284e44b1906b33aa785078" ma:index="15" nillable="true" ma:taxonomy="true" ma:internalName="j6f62fd0e2284e44b1906b33aa785078" ma:taxonomyFieldName="incoseWorkingGroup" ma:displayName="Working Groups" ma:default="" ma:fieldId="{36f62fd0-e228-4e44-b190-6b33aa785078}" ma:sspId="08fe2f84-03a1-48cf-9e03-1bf6c33fafbe" ma:termSetId="b4545d9d-43c2-43a5-b101-c26e148252f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o4d603b143c54403a43a44e339fe5e1a" ma:index="17" nillable="true" ma:taxonomy="true" ma:internalName="o4d603b143c54403a43a44e339fe5e1a" ma:taxonomyFieldName="incoseOrganizations" ma:displayName="Organizations" ma:default="" ma:fieldId="{84d603b1-43c5-4403-a43a-44e339fe5e1a}" ma:sspId="08fe2f84-03a1-48cf-9e03-1bf6c33fafbe" ma:termSetId="48b99640-702e-422f-a11d-aec6d871b7cd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fc73f2c3713f415c9afd0faf07c59adc" ma:index="19" nillable="true" ma:taxonomy="true" ma:internalName="fc73f2c3713f415c9afd0faf07c59adc" ma:taxonomyFieldName="INCOSEProductValue" ma:displayName="Item Value" ma:default="45;#Local|254e409e-99ce-4994-8e1c-1a49057a5299" ma:fieldId="{fc73f2c3-713f-415c-9afd-0faf07c59adc}" ma:taxonomyMulti="true" ma:sspId="08fe2f84-03a1-48cf-9e03-1bf6c33fafbe" ma:termSetId="432b97d5-a841-4537-8786-65acc6747ba1" ma:anchorId="00000000-0000-0000-0000-000000000000" ma:open="fals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f74f41d-0a6f-4974-9d1d-0ad09d6a19e5" elementFormDefault="qualified">
    <xsd:import namespace="http://schemas.microsoft.com/office/2006/documentManagement/types"/>
    <xsd:import namespace="http://schemas.microsoft.com/office/infopath/2007/PartnerControls"/>
    <xsd:element name="SharedWithUsers" ma:index="21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o4d603b143c54403a43a44e339fe5e1a xmlns="07d0ccec-aae8-4814-a6d3-0c68dd73da2d">
      <Terms xmlns="http://schemas.microsoft.com/office/infopath/2007/PartnerControls"/>
    </o4d603b143c54403a43a44e339fe5e1a>
    <df56f4c5a0be4550856ac6bd150af184 xmlns="07d0ccec-aae8-4814-a6d3-0c68dd73da2d">
      <Terms xmlns="http://schemas.microsoft.com/office/infopath/2007/PartnerControls"/>
    </df56f4c5a0be4550856ac6bd150af184>
    <fc73f2c3713f415c9afd0faf07c59adc xmlns="07d0ccec-aae8-4814-a6d3-0c68dd73da2d">
      <Terms xmlns="http://schemas.microsoft.com/office/infopath/2007/PartnerControls">
        <TermInfo xmlns="http://schemas.microsoft.com/office/infopath/2007/PartnerControls">
          <TermName xmlns="http://schemas.microsoft.com/office/infopath/2007/PartnerControls">Local</TermName>
          <TermId xmlns="http://schemas.microsoft.com/office/infopath/2007/PartnerControls">254e409e-99ce-4994-8e1c-1a49057a5299</TermId>
        </TermInfo>
      </Terms>
    </fc73f2c3713f415c9afd0faf07c59adc>
    <incoseDistribution xmlns="07d0ccec-aae8-4814-a6d3-0c68dd73da2d" xsi:nil="true"/>
    <PublishingExpirationDate xmlns="http://schemas.microsoft.com/sharepoint/v3" xsi:nil="true"/>
    <PublishingStartDate xmlns="http://schemas.microsoft.com/sharepoint/v3" xsi:nil="true"/>
    <TaxCatchAll xmlns="07d0ccec-aae8-4814-a6d3-0c68dd73da2d">
      <Value>45</Value>
    </TaxCatchAll>
    <j6f62fd0e2284e44b1906b33aa785078 xmlns="07d0ccec-aae8-4814-a6d3-0c68dd73da2d">
      <Terms xmlns="http://schemas.microsoft.com/office/infopath/2007/PartnerControls"/>
    </j6f62fd0e2284e44b1906b33aa785078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A5AD040-8C2C-4C38-9BC5-46507E7EEC4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07d0ccec-aae8-4814-a6d3-0c68dd73da2d"/>
    <ds:schemaRef ds:uri="5f74f41d-0a6f-4974-9d1d-0ad09d6a19e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2B1CB0E-DF3B-435F-AAED-17BA89C17DEE}">
  <ds:schemaRefs>
    <ds:schemaRef ds:uri="http://schemas.microsoft.com/office/2006/metadata/properties"/>
    <ds:schemaRef ds:uri="http://www.w3.org/XML/1998/namespace"/>
    <ds:schemaRef ds:uri="http://schemas.microsoft.com/office/2006/documentManagement/types"/>
    <ds:schemaRef ds:uri="http://purl.org/dc/terms/"/>
    <ds:schemaRef ds:uri="07d0ccec-aae8-4814-a6d3-0c68dd73da2d"/>
    <ds:schemaRef ds:uri="http://schemas.microsoft.com/office/infopath/2007/PartnerControls"/>
    <ds:schemaRef ds:uri="http://purl.org/dc/elements/1.1/"/>
    <ds:schemaRef ds:uri="http://purl.org/dc/dcmitype/"/>
    <ds:schemaRef ds:uri="5f74f41d-0a6f-4974-9d1d-0ad09d6a19e5"/>
    <ds:schemaRef ds:uri="http://schemas.openxmlformats.org/package/2006/metadata/core-properties"/>
    <ds:schemaRef ds:uri="http://schemas.microsoft.com/sharepoint/v3"/>
  </ds:schemaRefs>
</ds:datastoreItem>
</file>

<file path=customXml/itemProps3.xml><?xml version="1.0" encoding="utf-8"?>
<ds:datastoreItem xmlns:ds="http://schemas.openxmlformats.org/officeDocument/2006/customXml" ds:itemID="{64E4BD1B-D9B2-4990-9FEB-612D7F62D8E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635</TotalTime>
  <Words>598</Words>
  <Application>Microsoft Office PowerPoint</Application>
  <PresentationFormat>Widescreen</PresentationFormat>
  <Paragraphs>196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2" baseType="lpstr">
      <vt:lpstr>Arial</vt:lpstr>
      <vt:lpstr>Calibri</vt:lpstr>
      <vt:lpstr>Office Theme</vt:lpstr>
      <vt:lpstr>INCOSE Wasatch Chapter Third Annual Summer Social</vt:lpstr>
      <vt:lpstr>Agenda</vt:lpstr>
      <vt:lpstr>Introduction</vt:lpstr>
      <vt:lpstr>Our Sponsor</vt:lpstr>
      <vt:lpstr>What is INCOSE?</vt:lpstr>
      <vt:lpstr>What is the INCOSE Wasatch Chapter?</vt:lpstr>
      <vt:lpstr>What is the INCOSE Wasatch Chapter?</vt:lpstr>
      <vt:lpstr>What is the INCOSE Wasatch Chapter?</vt:lpstr>
      <vt:lpstr>New Members!</vt:lpstr>
      <vt:lpstr>Renewed Members!</vt:lpstr>
      <vt:lpstr>ASEPs, CSEPs, &amp; ESEPs</vt:lpstr>
      <vt:lpstr>Chapter Leadership</vt:lpstr>
      <vt:lpstr>Chapter Website</vt:lpstr>
      <vt:lpstr>INCOSE 29th Annual International Symposium</vt:lpstr>
      <vt:lpstr>INCOSE 29th Annual International Symposium</vt:lpstr>
      <vt:lpstr>AIAA/INCOSE August is for Aerospace</vt:lpstr>
      <vt:lpstr>United Nations 68th Civil Society Conference</vt:lpstr>
      <vt:lpstr>INCOSE Western States Regional Conference</vt:lpstr>
      <vt:lpstr>Our Featured Speakers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INCOSE Wasatch Chapter Planning Meeting</dc:title>
  <dc:creator>Paul White</dc:creator>
  <cp:lastModifiedBy>White, Paul (US) (Contractor)</cp:lastModifiedBy>
  <cp:revision>174</cp:revision>
  <dcterms:created xsi:type="dcterms:W3CDTF">2017-01-11T03:16:34Z</dcterms:created>
  <dcterms:modified xsi:type="dcterms:W3CDTF">2019-07-19T16:26:06Z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0x010100EC22AFF2C49CDE4AA10ECDAC47C70792</vt:lpwstr>
  </property>
  <property fmtid="{D5CDD505-2E9C-101B-9397-08002B2CF9AE}" pid="3" name="incoseWorkingGroup">
    <vt:lpwstr/>
  </property>
  <property fmtid="{D5CDD505-2E9C-101B-9397-08002B2CF9AE}" pid="4" name="incoseOrganizations">
    <vt:lpwstr/>
  </property>
  <property fmtid="{D5CDD505-2E9C-101B-9397-08002B2CF9AE}" pid="5" name="INCOSEProductValue">
    <vt:lpwstr>45;#Local|254e409e-99ce-4994-8e1c-1a49057a5299</vt:lpwstr>
  </property>
  <property fmtid="{D5CDD505-2E9C-101B-9397-08002B2CF9AE}" pid="6" name="incoseChapters">
    <vt:lpwstr/>
  </property>
</Properties>
</file>