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313" r:id="rId5"/>
    <p:sldId id="271" r:id="rId6"/>
    <p:sldId id="277" r:id="rId7"/>
    <p:sldId id="310" r:id="rId8"/>
    <p:sldId id="273" r:id="rId9"/>
    <p:sldId id="296" r:id="rId10"/>
    <p:sldId id="275" r:id="rId11"/>
    <p:sldId id="297" r:id="rId12"/>
    <p:sldId id="298" r:id="rId13"/>
    <p:sldId id="305" r:id="rId14"/>
    <p:sldId id="278" r:id="rId15"/>
    <p:sldId id="276" r:id="rId16"/>
    <p:sldId id="279" r:id="rId17"/>
    <p:sldId id="314" r:id="rId18"/>
    <p:sldId id="31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354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48909-AA32-48FB-98B9-12D1277852C9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F64BE-DC7B-4360-A681-4A465A8FA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8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5463-67EA-4515-941D-C66D5A4681D9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A9CF-FFFE-4106-86DF-6118E72E5C7E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5F9D-5728-435E-BBD2-F1535D88C572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8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636A-238F-43A9-B2E9-84B97806C111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8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3E5-4C3C-4EA4-A12D-C5F12C3C6BF2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8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21F-6EBB-4D6D-B37C-5081E58C2485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6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486E-E3A7-4D00-96E4-DCF910575837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6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13D8-284C-45B6-A38D-BB256E707EEE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1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D981-3DA4-40F7-9293-5979C4ABECF4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0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DB0-55C4-4CFB-828B-F2F02A28E605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93D4-B987-4A96-BAE3-D1ABBD7F1640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F023-A61A-4801-867D-C54992764FFC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ose.org/wasatch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incose.org/wasat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white@kihomac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white@kihomac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ncos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INCOSE Wasatch Chapter</a:t>
            </a:r>
            <a:br>
              <a:rPr lang="en-US" dirty="0" smtClean="0"/>
            </a:br>
            <a:r>
              <a:rPr lang="en-US" dirty="0" smtClean="0"/>
              <a:t>Monthly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10, 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8E6AFC-C803-482E-9C76-0FFD3413D7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289" y="4876800"/>
            <a:ext cx="3135421" cy="15818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76200"/>
            <a:ext cx="6019800" cy="21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548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ASEPs, CSEPs, &amp; ESEPs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3276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ASEP</a:t>
            </a:r>
          </a:p>
          <a:p>
            <a:pPr lvl="1"/>
            <a:r>
              <a:rPr lang="en-US" sz="1800" dirty="0" smtClean="0"/>
              <a:t>Laura Birkhold</a:t>
            </a:r>
          </a:p>
          <a:p>
            <a:pPr lvl="1"/>
            <a:r>
              <a:rPr lang="en-US" sz="1800" dirty="0" smtClean="0"/>
              <a:t>Aaron Borden</a:t>
            </a:r>
          </a:p>
          <a:p>
            <a:pPr lvl="1"/>
            <a:r>
              <a:rPr lang="en-US" sz="1800" dirty="0" smtClean="0"/>
              <a:t>Tim Coda</a:t>
            </a:r>
          </a:p>
          <a:p>
            <a:pPr lvl="1"/>
            <a:r>
              <a:rPr lang="en-US" sz="1800" dirty="0" smtClean="0"/>
              <a:t>Amy Garcia</a:t>
            </a:r>
          </a:p>
          <a:p>
            <a:pPr lvl="1"/>
            <a:r>
              <a:rPr lang="en-US" sz="1800" dirty="0" smtClean="0"/>
              <a:t>Richard Martin</a:t>
            </a:r>
          </a:p>
          <a:p>
            <a:pPr lvl="1"/>
            <a:r>
              <a:rPr lang="en-US" sz="1800" dirty="0" smtClean="0"/>
              <a:t>John McCrea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Kelli Succo*</a:t>
            </a:r>
          </a:p>
          <a:p>
            <a:pPr lvl="1"/>
            <a:r>
              <a:rPr lang="en-US" sz="1800" dirty="0" smtClean="0"/>
              <a:t>Breanna Whiteleather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77200" y="1600201"/>
            <a:ext cx="3505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ESEP</a:t>
            </a:r>
          </a:p>
          <a:p>
            <a:pPr lvl="1"/>
            <a:r>
              <a:rPr lang="en-US" dirty="0" smtClean="0"/>
              <a:t>Vince Johnston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289" y="5257256"/>
            <a:ext cx="1601787" cy="160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73" y="5143500"/>
            <a:ext cx="174525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681" y="4492625"/>
            <a:ext cx="2408238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381256" y="1594340"/>
            <a:ext cx="34294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CSEP</a:t>
            </a:r>
          </a:p>
          <a:p>
            <a:pPr lvl="1"/>
            <a:r>
              <a:rPr lang="en-US" sz="1800" dirty="0" smtClean="0"/>
              <a:t>William Bearden</a:t>
            </a:r>
          </a:p>
          <a:p>
            <a:pPr lvl="1"/>
            <a:r>
              <a:rPr lang="en-US" sz="1800" dirty="0" smtClean="0"/>
              <a:t>Derek Boddy</a:t>
            </a:r>
          </a:p>
          <a:p>
            <a:pPr lvl="1"/>
            <a:r>
              <a:rPr lang="en-US" sz="1800" dirty="0" smtClean="0"/>
              <a:t>Angie Harbert</a:t>
            </a:r>
          </a:p>
          <a:p>
            <a:pPr lvl="1"/>
            <a:r>
              <a:rPr lang="en-US" sz="1800" dirty="0" smtClean="0"/>
              <a:t>Justin McMurray</a:t>
            </a:r>
          </a:p>
          <a:p>
            <a:pPr lvl="1"/>
            <a:r>
              <a:rPr lang="en-US" sz="1800" dirty="0" smtClean="0"/>
              <a:t>John Metcalf</a:t>
            </a:r>
          </a:p>
          <a:p>
            <a:pPr lvl="1"/>
            <a:r>
              <a:rPr lang="en-US" sz="1800" dirty="0" smtClean="0"/>
              <a:t>Paul Nelson</a:t>
            </a:r>
          </a:p>
          <a:p>
            <a:pPr lvl="1"/>
            <a:r>
              <a:rPr lang="en-US" sz="1800" dirty="0" smtClean="0"/>
              <a:t>David Shook</a:t>
            </a:r>
          </a:p>
          <a:p>
            <a:pPr lvl="1"/>
            <a:r>
              <a:rPr lang="en-US" sz="1800" dirty="0" smtClean="0"/>
              <a:t>David Vickery</a:t>
            </a:r>
          </a:p>
          <a:p>
            <a:pPr lvl="1"/>
            <a:r>
              <a:rPr lang="en-US" sz="1800" dirty="0" smtClean="0"/>
              <a:t>Paul White</a:t>
            </a:r>
          </a:p>
        </p:txBody>
      </p:sp>
    </p:spTree>
    <p:extLst>
      <p:ext uri="{BB962C8B-B14F-4D97-AF65-F5344CB8AC3E}">
        <p14:creationId xmlns:p14="http://schemas.microsoft.com/office/powerpoint/2010/main" val="10083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Leadership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95377"/>
              </p:ext>
            </p:extLst>
          </p:nvPr>
        </p:nvGraphicFramePr>
        <p:xfrm>
          <a:off x="1714499" y="1551749"/>
          <a:ext cx="8763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Officer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Paul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Kihomac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Paul.White@kihomac.com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Angie Harbert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Vice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Northrop Grumman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angie.harbert@ngc.com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Paul Nelson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Northrop Grumman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paul.nelson@ngc.com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Richards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Northrop Grumman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john.richards@ngc.com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Ernest Kyed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Director-at-Large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Northrop Grumman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ernest.kyed@ngc.com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Vince</a:t>
                      </a:r>
                      <a:r>
                        <a:rPr lang="en-US" sz="1600" baseline="0" dirty="0" smtClean="0"/>
                        <a:t> Johnston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Director-at-Large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L3 Harris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vincent.b.johnston@L3Harris.com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McCrea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Director-at-Large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AFNWC/NI</a:t>
                      </a:r>
                    </a:p>
                    <a:p>
                      <a:r>
                        <a:rPr lang="en-US" sz="1600" dirty="0" smtClean="0"/>
                        <a:t>Hill Air Force 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john.mccrea.3@us.af.mil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3551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92552" y="4771294"/>
            <a:ext cx="4806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Bylaws are available on the chapter website:</a:t>
            </a:r>
          </a:p>
          <a:p>
            <a:pPr algn="ctr"/>
            <a:r>
              <a:rPr lang="en-US" sz="2000" dirty="0">
                <a:hlinkClick r:id="rId2"/>
              </a:rPr>
              <a:t>http://www.incose.org/wasatch</a:t>
            </a:r>
            <a:endParaRPr lang="en-US" sz="2000" dirty="0"/>
          </a:p>
          <a:p>
            <a:pPr algn="ctr"/>
            <a:r>
              <a:rPr lang="en-US" sz="2000" dirty="0"/>
              <a:t>(Library and Resources)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D4B121-F882-4422-A898-174A2CCE7DC5}"/>
              </a:ext>
            </a:extLst>
          </p:cNvPr>
          <p:cNvSpPr txBox="1"/>
          <p:nvPr/>
        </p:nvSpPr>
        <p:spPr>
          <a:xfrm>
            <a:off x="3581465" y="5831503"/>
            <a:ext cx="5029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/>
              <a:t>Quarterly video-teleconferences to touch base</a:t>
            </a:r>
          </a:p>
          <a:p>
            <a:pPr algn="ctr"/>
            <a:r>
              <a:rPr lang="en-US" sz="2000" dirty="0"/>
              <a:t>Officers are required; all are invited.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Website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76935" y="1131403"/>
            <a:ext cx="323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http://www.incose.org/wasatch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5" y="1500735"/>
            <a:ext cx="8477250" cy="532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A8AC4-7C4C-481D-817C-BA405295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2133E19-8740-4210-A49F-F96587472974}"/>
              </a:ext>
            </a:extLst>
          </p:cNvPr>
          <p:cNvSpPr txBox="1"/>
          <p:nvPr/>
        </p:nvSpPr>
        <p:spPr>
          <a:xfrm>
            <a:off x="4722706" y="5211762"/>
            <a:ext cx="274658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Thursdays </a:t>
            </a:r>
            <a:r>
              <a:rPr lang="en-US" dirty="0"/>
              <a:t>of the month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FA6AB08-C067-4F3A-96EF-AAB34EB42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03069"/>
              </p:ext>
            </p:extLst>
          </p:nvPr>
        </p:nvGraphicFramePr>
        <p:xfrm>
          <a:off x="1981200" y="2313940"/>
          <a:ext cx="8229599" cy="223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346099522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627001070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xmlns="" val="3674316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or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664192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10/10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Model-based Systems Engineering – Mark Sampson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Kihomac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42949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11/14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Kihomac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12/12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Annual Holiday Social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Roosters - Layton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363959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3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Officers for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Positions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Vice President</a:t>
            </a:r>
          </a:p>
          <a:p>
            <a:pPr lvl="1"/>
            <a:r>
              <a:rPr lang="en-US" dirty="0"/>
              <a:t>Secretary</a:t>
            </a:r>
          </a:p>
          <a:p>
            <a:pPr lvl="1"/>
            <a:r>
              <a:rPr lang="en-US" dirty="0"/>
              <a:t>Treasurer</a:t>
            </a:r>
          </a:p>
          <a:p>
            <a:pPr lvl="1"/>
            <a:r>
              <a:rPr lang="en-US" dirty="0"/>
              <a:t>Director-at-Large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Nominees must be current chapter members.</a:t>
            </a:r>
          </a:p>
          <a:p>
            <a:pPr lvl="1"/>
            <a:r>
              <a:rPr lang="en-US" dirty="0" smtClean="0"/>
              <a:t>Send name, e-mail, and short biography to Paul White at </a:t>
            </a:r>
            <a:r>
              <a:rPr lang="en-US" dirty="0" smtClean="0">
                <a:hlinkClick r:id="rId2"/>
              </a:rPr>
              <a:t>paul.white@kihomac.com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October 1-31: Nominations open</a:t>
            </a:r>
          </a:p>
          <a:p>
            <a:pPr lvl="1"/>
            <a:r>
              <a:rPr lang="en-US" dirty="0" smtClean="0"/>
              <a:t>November 1-30: Officer elections (Chapter members only)</a:t>
            </a:r>
          </a:p>
          <a:p>
            <a:pPr lvl="1"/>
            <a:r>
              <a:rPr lang="en-US" dirty="0" smtClean="0"/>
              <a:t>December 12: Thank current officers, and install new officers.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47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 Engineers Council (UEC)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Awards</a:t>
            </a:r>
            <a:endParaRPr lang="en-US" dirty="0"/>
          </a:p>
          <a:p>
            <a:pPr lvl="1"/>
            <a:r>
              <a:rPr lang="en-US" dirty="0" smtClean="0"/>
              <a:t>Engineer of the Year – Seasoned engineer with significant contributions</a:t>
            </a:r>
          </a:p>
          <a:p>
            <a:pPr lvl="1"/>
            <a:r>
              <a:rPr lang="en-US" dirty="0" smtClean="0"/>
              <a:t>Fresh Face Engineer of the Year – &lt;5 years experience with strong potential</a:t>
            </a:r>
          </a:p>
          <a:p>
            <a:pPr lvl="1"/>
            <a:r>
              <a:rPr lang="en-US" dirty="0" smtClean="0"/>
              <a:t>Engineering Educator of the Year – Educator who has made a significant impact</a:t>
            </a:r>
          </a:p>
          <a:p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/>
              <a:t>Nominees must be current chapter members.</a:t>
            </a:r>
          </a:p>
          <a:p>
            <a:pPr lvl="1"/>
            <a:r>
              <a:rPr lang="en-US" dirty="0"/>
              <a:t>Send name, e-mail, and short biography to Paul White at </a:t>
            </a:r>
            <a:r>
              <a:rPr lang="en-US" dirty="0">
                <a:hlinkClick r:id="rId2"/>
              </a:rPr>
              <a:t>paul.white@kihomac.com</a:t>
            </a:r>
            <a:r>
              <a:rPr lang="en-US" dirty="0"/>
              <a:t>.</a:t>
            </a:r>
          </a:p>
          <a:p>
            <a:r>
              <a:rPr lang="en-US" dirty="0"/>
              <a:t>Dates</a:t>
            </a:r>
          </a:p>
          <a:p>
            <a:pPr lvl="1"/>
            <a:r>
              <a:rPr lang="en-US" dirty="0"/>
              <a:t>October 1-31: Nominations open</a:t>
            </a:r>
          </a:p>
          <a:p>
            <a:pPr lvl="1"/>
            <a:r>
              <a:rPr lang="en-US" dirty="0"/>
              <a:t>November 1-30: </a:t>
            </a:r>
            <a:r>
              <a:rPr lang="en-US" dirty="0" smtClean="0"/>
              <a:t>Award elections (Chapter </a:t>
            </a:r>
            <a:r>
              <a:rPr lang="en-US" dirty="0"/>
              <a:t>members only)</a:t>
            </a:r>
          </a:p>
          <a:p>
            <a:pPr lvl="1"/>
            <a:r>
              <a:rPr lang="en-US" dirty="0"/>
              <a:t>December 12: </a:t>
            </a:r>
            <a:r>
              <a:rPr lang="en-US" dirty="0" smtClean="0"/>
              <a:t>Recognize selected candidates &amp; submit to UEC for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3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76652"/>
              </p:ext>
            </p:extLst>
          </p:nvPr>
        </p:nvGraphicFramePr>
        <p:xfrm>
          <a:off x="609600" y="2529840"/>
          <a:ext cx="10972800" cy="1798320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52136331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1526948382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xmlns="" val="3682022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6:00 – </a:t>
                      </a:r>
                      <a:r>
                        <a:rPr lang="en-US" sz="2000" dirty="0" smtClean="0"/>
                        <a:t>6:30 p.m.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/>
                        <a:t>Dinner &amp; Networking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383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6:30 – 6:45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p.m.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INCOSE Wasatch Chapter Announcements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Paul White, CSEP,</a:t>
                      </a:r>
                    </a:p>
                    <a:p>
                      <a:r>
                        <a:rPr lang="en-US" sz="2000" dirty="0" smtClean="0"/>
                        <a:t>INCOSE Wasatch Chapter President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037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6:45 – 8:00 p.m.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Model-based Systems Engineering (MBSE)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Mark Sampson,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Chair</a:t>
                      </a:r>
                      <a:r>
                        <a:rPr lang="en-US" sz="2000" baseline="0" dirty="0" smtClean="0"/>
                        <a:t> – INCOSE MBSE Initiative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917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0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66336-E86B-458E-8638-4AB1D2EA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9C2FAD-43AD-41E8-90E8-DDBA50AF9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</a:t>
            </a:r>
            <a:r>
              <a:rPr lang="en-US" dirty="0"/>
              <a:t>of INCOSE &amp; Wasatch </a:t>
            </a:r>
            <a:r>
              <a:rPr lang="en-US" dirty="0" smtClean="0"/>
              <a:t>Chapter</a:t>
            </a:r>
          </a:p>
          <a:p>
            <a:r>
              <a:rPr lang="en-US" dirty="0" smtClean="0"/>
              <a:t>New &amp; Renewed Members</a:t>
            </a:r>
          </a:p>
          <a:p>
            <a:r>
              <a:rPr lang="en-US" dirty="0" smtClean="0"/>
              <a:t>ASEP, CSEP, &amp; ESEPs</a:t>
            </a:r>
          </a:p>
          <a:p>
            <a:r>
              <a:rPr lang="en-US" dirty="0" smtClean="0"/>
              <a:t>Chapter </a:t>
            </a:r>
            <a:r>
              <a:rPr lang="en-US" dirty="0" smtClean="0"/>
              <a:t>Leadership</a:t>
            </a:r>
          </a:p>
          <a:p>
            <a:r>
              <a:rPr lang="en-US" dirty="0" smtClean="0"/>
              <a:t>Chapter Website</a:t>
            </a:r>
            <a:endParaRPr lang="en-US" dirty="0"/>
          </a:p>
          <a:p>
            <a:r>
              <a:rPr lang="en-US" dirty="0"/>
              <a:t>Chapter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Chapter Officer Nominations &amp; Elections</a:t>
            </a:r>
          </a:p>
          <a:p>
            <a:r>
              <a:rPr lang="en-US" dirty="0" smtClean="0"/>
              <a:t>UEC Awards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INCOSE?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569" y="3962400"/>
            <a:ext cx="715486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3505200" cy="236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1462481" y="4724400"/>
            <a:ext cx="9296400" cy="182320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International Council on Systems Engineering</a:t>
            </a:r>
          </a:p>
          <a:p>
            <a:pPr marL="0" indent="0" algn="ctr">
              <a:buNone/>
            </a:pPr>
            <a:r>
              <a:rPr lang="en-US" sz="2400" dirty="0" smtClean="0"/>
              <a:t>Industry organization for systems engineers</a:t>
            </a:r>
          </a:p>
          <a:p>
            <a:pPr marL="0" indent="0" algn="ctr">
              <a:buNone/>
            </a:pPr>
            <a:r>
              <a:rPr lang="en-US" sz="2400" dirty="0" smtClean="0"/>
              <a:t>Founded in 1990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4"/>
              </a:rPr>
              <a:t>http://www.incose.org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0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INCOSE Wasatch Chapter?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Chartered in January 1997 to serve Utah systems engineering community</a:t>
            </a:r>
          </a:p>
          <a:p>
            <a:pPr lvl="1"/>
            <a:r>
              <a:rPr lang="en-US" dirty="0"/>
              <a:t>Systems Engineers</a:t>
            </a:r>
          </a:p>
          <a:p>
            <a:pPr lvl="1"/>
            <a:r>
              <a:rPr lang="en-US" dirty="0"/>
              <a:t>Companies</a:t>
            </a:r>
          </a:p>
          <a:p>
            <a:pPr lvl="1"/>
            <a:r>
              <a:rPr lang="en-US" dirty="0"/>
              <a:t>Universities</a:t>
            </a:r>
          </a:p>
          <a:p>
            <a:r>
              <a:rPr lang="en-US" dirty="0"/>
              <a:t>Membership is mostly along “Wasatch Front”</a:t>
            </a:r>
          </a:p>
          <a:p>
            <a:r>
              <a:rPr lang="en-US" dirty="0"/>
              <a:t>Support Utah systems engineers &amp; companies as we compete in today’s global </a:t>
            </a:r>
            <a:r>
              <a:rPr lang="en-US" dirty="0" smtClean="0"/>
              <a:t>marketplace</a:t>
            </a:r>
          </a:p>
          <a:p>
            <a:r>
              <a:rPr lang="en-US" dirty="0" smtClean="0"/>
              <a:t>Member society of Utah Engineers Council (UEC)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76400"/>
            <a:ext cx="5384800" cy="192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1" y="3581400"/>
            <a:ext cx="2276480" cy="262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1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INCOSE Wasatch Chapter?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86300" y="1420686"/>
            <a:ext cx="28194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Systems Engineering Presentations</a:t>
            </a:r>
          </a:p>
        </p:txBody>
      </p:sp>
      <p:sp>
        <p:nvSpPr>
          <p:cNvPr id="10" name="Oval 9"/>
          <p:cNvSpPr/>
          <p:nvPr/>
        </p:nvSpPr>
        <p:spPr>
          <a:xfrm>
            <a:off x="388620" y="2068850"/>
            <a:ext cx="28194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8620" y="4191000"/>
            <a:ext cx="28194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Certification</a:t>
            </a:r>
          </a:p>
        </p:txBody>
      </p:sp>
      <p:sp>
        <p:nvSpPr>
          <p:cNvPr id="12" name="Oval 11"/>
          <p:cNvSpPr/>
          <p:nvPr/>
        </p:nvSpPr>
        <p:spPr>
          <a:xfrm>
            <a:off x="8839200" y="4191000"/>
            <a:ext cx="28194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13" name="Oval 12"/>
          <p:cNvSpPr/>
          <p:nvPr/>
        </p:nvSpPr>
        <p:spPr>
          <a:xfrm>
            <a:off x="8839200" y="2074125"/>
            <a:ext cx="28194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Conferences</a:t>
            </a:r>
          </a:p>
        </p:txBody>
      </p:sp>
      <p:sp>
        <p:nvSpPr>
          <p:cNvPr id="14" name="Oval 13"/>
          <p:cNvSpPr/>
          <p:nvPr/>
        </p:nvSpPr>
        <p:spPr>
          <a:xfrm>
            <a:off x="4686300" y="5464915"/>
            <a:ext cx="28194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Scholarships</a:t>
            </a:r>
          </a:p>
        </p:txBody>
      </p:sp>
      <p:cxnSp>
        <p:nvCxnSpPr>
          <p:cNvPr id="15" name="Straight Connector 14"/>
          <p:cNvCxnSpPr>
            <a:stCxn id="9" idx="0"/>
            <a:endCxn id="7" idx="4"/>
          </p:cNvCxnSpPr>
          <p:nvPr/>
        </p:nvCxnSpPr>
        <p:spPr>
          <a:xfrm flipV="1">
            <a:off x="6096000" y="2411286"/>
            <a:ext cx="0" cy="560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3"/>
          </p:cNvCxnSpPr>
          <p:nvPr/>
        </p:nvCxnSpPr>
        <p:spPr>
          <a:xfrm flipH="1">
            <a:off x="8077200" y="2919655"/>
            <a:ext cx="1174892" cy="737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1"/>
          </p:cNvCxnSpPr>
          <p:nvPr/>
        </p:nvCxnSpPr>
        <p:spPr>
          <a:xfrm flipH="1" flipV="1">
            <a:off x="8077200" y="3810000"/>
            <a:ext cx="1174892" cy="526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5"/>
          </p:cNvCxnSpPr>
          <p:nvPr/>
        </p:nvCxnSpPr>
        <p:spPr>
          <a:xfrm>
            <a:off x="2795128" y="2914380"/>
            <a:ext cx="862472" cy="374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7"/>
          </p:cNvCxnSpPr>
          <p:nvPr/>
        </p:nvCxnSpPr>
        <p:spPr>
          <a:xfrm flipV="1">
            <a:off x="2795128" y="3936576"/>
            <a:ext cx="1091072" cy="39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0"/>
            <a:endCxn id="9" idx="2"/>
          </p:cNvCxnSpPr>
          <p:nvPr/>
        </p:nvCxnSpPr>
        <p:spPr>
          <a:xfrm flipV="1">
            <a:off x="6096000" y="4901353"/>
            <a:ext cx="0" cy="563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2971800"/>
            <a:ext cx="5384800" cy="192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52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INCOSE Wasatch Chapter?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Aerospace Corporation</a:t>
            </a:r>
          </a:p>
          <a:p>
            <a:r>
              <a:rPr lang="en-US" dirty="0" smtClean="0"/>
              <a:t>Air Force Nuclear Weapons Center</a:t>
            </a:r>
          </a:p>
          <a:p>
            <a:r>
              <a:rPr lang="en-US" dirty="0" smtClean="0"/>
              <a:t>ASI</a:t>
            </a:r>
          </a:p>
          <a:p>
            <a:r>
              <a:rPr lang="en-US" dirty="0" smtClean="0"/>
              <a:t>BAE Systems</a:t>
            </a:r>
          </a:p>
          <a:p>
            <a:r>
              <a:rPr lang="en-US" dirty="0" smtClean="0"/>
              <a:t>Boise State University</a:t>
            </a:r>
            <a:endParaRPr lang="en-US" dirty="0"/>
          </a:p>
          <a:p>
            <a:r>
              <a:rPr lang="en-US" dirty="0" smtClean="0"/>
              <a:t>Defense </a:t>
            </a:r>
            <a:r>
              <a:rPr lang="en-US" dirty="0"/>
              <a:t>Acquisition University</a:t>
            </a:r>
          </a:p>
          <a:p>
            <a:r>
              <a:rPr lang="en-US" dirty="0" smtClean="0"/>
              <a:t>Embraer</a:t>
            </a:r>
          </a:p>
          <a:p>
            <a:r>
              <a:rPr lang="en-US" dirty="0" smtClean="0"/>
              <a:t>Embry </a:t>
            </a:r>
            <a:r>
              <a:rPr lang="en-US" dirty="0"/>
              <a:t>Riddle Aeronautical University</a:t>
            </a:r>
          </a:p>
          <a:p>
            <a:r>
              <a:rPr lang="en-US" dirty="0"/>
              <a:t>General </a:t>
            </a:r>
            <a:r>
              <a:rPr lang="en-US" dirty="0" smtClean="0"/>
              <a:t>Dynamics</a:t>
            </a:r>
          </a:p>
          <a:p>
            <a:r>
              <a:rPr lang="en-US" dirty="0"/>
              <a:t>General </a:t>
            </a:r>
            <a:r>
              <a:rPr lang="en-US" dirty="0" smtClean="0"/>
              <a:t>Electric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Hill </a:t>
            </a:r>
            <a:r>
              <a:rPr lang="en-US" dirty="0"/>
              <a:t>Air Force </a:t>
            </a:r>
            <a:r>
              <a:rPr lang="en-US" dirty="0" smtClean="0"/>
              <a:t>Base</a:t>
            </a:r>
          </a:p>
          <a:p>
            <a:r>
              <a:rPr lang="en-US" dirty="0" smtClean="0"/>
              <a:t>i3DAY </a:t>
            </a:r>
            <a:r>
              <a:rPr lang="en-US" dirty="0"/>
              <a:t>Innovation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KIHOMAC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L-3 Harris</a:t>
            </a:r>
            <a:endParaRPr lang="en-US" dirty="0"/>
          </a:p>
          <a:p>
            <a:r>
              <a:rPr lang="en-US" dirty="0"/>
              <a:t>Lockheed Martin</a:t>
            </a:r>
          </a:p>
          <a:p>
            <a:r>
              <a:rPr lang="en-US" b="1" dirty="0">
                <a:solidFill>
                  <a:srgbClr val="00B0F0"/>
                </a:solidFill>
              </a:rPr>
              <a:t>Northrop </a:t>
            </a:r>
            <a:r>
              <a:rPr lang="en-US" b="1" dirty="0" smtClean="0">
                <a:solidFill>
                  <a:srgbClr val="00B0F0"/>
                </a:solidFill>
              </a:rPr>
              <a:t>Grumman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dirty="0" smtClean="0"/>
              <a:t>Siemens</a:t>
            </a:r>
            <a:endParaRPr lang="en-US" dirty="0"/>
          </a:p>
          <a:p>
            <a:r>
              <a:rPr lang="en-US" dirty="0" smtClean="0"/>
              <a:t>System Solutions</a:t>
            </a:r>
          </a:p>
          <a:p>
            <a:r>
              <a:rPr lang="en-US" dirty="0" smtClean="0"/>
              <a:t>Utah </a:t>
            </a:r>
            <a:r>
              <a:rPr lang="en-US" dirty="0"/>
              <a:t>State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Weber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5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Brett Parker (Kihomac)</a:t>
            </a:r>
          </a:p>
          <a:p>
            <a:r>
              <a:rPr lang="en-US" dirty="0" smtClean="0"/>
              <a:t>Donald Plumlee (Boise State University)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5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Renewed Members!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Derek Boddy (BAE Systems)</a:t>
            </a:r>
          </a:p>
          <a:p>
            <a:r>
              <a:rPr lang="en-US" dirty="0" smtClean="0"/>
              <a:t>Howard Cooper (i3Day)</a:t>
            </a:r>
          </a:p>
          <a:p>
            <a:r>
              <a:rPr lang="en-US" dirty="0" smtClean="0"/>
              <a:t>Michael Renzelman</a:t>
            </a:r>
            <a:endParaRPr lang="en-US" dirty="0"/>
          </a:p>
          <a:p>
            <a:r>
              <a:rPr lang="en-US" dirty="0" smtClean="0"/>
              <a:t>John Richards (Northrop Grumman)</a:t>
            </a:r>
          </a:p>
          <a:p>
            <a:r>
              <a:rPr lang="en-US" dirty="0" smtClean="0"/>
              <a:t>Mark Sampson (Siemens)</a:t>
            </a:r>
          </a:p>
          <a:p>
            <a:r>
              <a:rPr lang="en-US" dirty="0" smtClean="0"/>
              <a:t>Thomas Uhl (Kihomac)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7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/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PublishingExpirationDate xmlns="http://schemas.microsoft.com/sharepoint/v3" xsi:nil="true"/>
    <PublishingStartDate xmlns="http://schemas.microsoft.com/sharepoint/v3" xsi:nil="true"/>
    <TaxCatchAll xmlns="07d0ccec-aae8-4814-a6d3-0c68dd73da2d"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22AFF2C49CDE4AA10ECDAC47C70792" ma:contentTypeVersion="5" ma:contentTypeDescription="Create a new document." ma:contentTypeScope="" ma:versionID="740396790f80270102246c34626a4102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xmlns:ns3="5f74f41d-0a6f-4974-9d1d-0ad09d6a19e5" targetNamespace="http://schemas.microsoft.com/office/2006/metadata/properties" ma:root="true" ma:fieldsID="afd2fe14f5cfa92251e318352b704c5a" ns1:_="" ns2:_="" ns3:_="">
    <xsd:import namespace="http://schemas.microsoft.com/sharepoint/v3"/>
    <xsd:import namespace="07d0ccec-aae8-4814-a6d3-0c68dd73da2d"/>
    <xsd:import namespace="5f74f41d-0a6f-4974-9d1d-0ad09d6a19e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4f41d-0a6f-4974-9d1d-0ad09d6a19e5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B1CB0E-DF3B-435F-AAED-17BA89C17DE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7d0ccec-aae8-4814-a6d3-0c68dd73da2d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f74f41d-0a6f-4974-9d1d-0ad09d6a19e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E4BD1B-D9B2-4990-9FEB-612D7F62D8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5AD040-8C2C-4C38-9BC5-46507E7EE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d0ccec-aae8-4814-a6d3-0c68dd73da2d"/>
    <ds:schemaRef ds:uri="5f74f41d-0a6f-4974-9d1d-0ad09d6a1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605</Words>
  <Application>Microsoft Office PowerPoint</Application>
  <PresentationFormat>Custom</PresentationFormat>
  <Paragraphs>190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INCOSE Wasatch Chapter Monthly Meeting</vt:lpstr>
      <vt:lpstr>Agenda</vt:lpstr>
      <vt:lpstr>Introduction</vt:lpstr>
      <vt:lpstr>What is INCOSE?</vt:lpstr>
      <vt:lpstr>What is the INCOSE Wasatch Chapter?</vt:lpstr>
      <vt:lpstr>What is the INCOSE Wasatch Chapter?</vt:lpstr>
      <vt:lpstr>What is the INCOSE Wasatch Chapter?</vt:lpstr>
      <vt:lpstr>New Members!</vt:lpstr>
      <vt:lpstr>Renewed Members!</vt:lpstr>
      <vt:lpstr>ASEPs, CSEPs, &amp; ESEPs</vt:lpstr>
      <vt:lpstr>Chapter Leadership</vt:lpstr>
      <vt:lpstr>Chapter Website</vt:lpstr>
      <vt:lpstr>Chapter Meetings</vt:lpstr>
      <vt:lpstr>Chapter Officers for 2020</vt:lpstr>
      <vt:lpstr>Utah Engineers Council (UEC) Awards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Wasatch Chapter Planning Meeting</dc:title>
  <dc:creator>Paul White</dc:creator>
  <cp:lastModifiedBy>Paul White</cp:lastModifiedBy>
  <cp:revision>181</cp:revision>
  <dcterms:created xsi:type="dcterms:W3CDTF">2017-01-11T03:16:34Z</dcterms:created>
  <dcterms:modified xsi:type="dcterms:W3CDTF">2019-10-10T02:56:09Z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0x010100EC22AFF2C49CDE4AA10ECDAC47C70792</vt:lpwstr>
  </property>
  <property fmtid="{D5CDD505-2E9C-101B-9397-08002B2CF9AE}" pid="3" name="incoseWorkingGroup">
    <vt:lpwstr/>
  </property>
  <property fmtid="{D5CDD505-2E9C-101B-9397-08002B2CF9AE}" pid="4" name="incoseOrganizations">
    <vt:lpwstr/>
  </property>
  <property fmtid="{D5CDD505-2E9C-101B-9397-08002B2CF9AE}" pid="5" name="INCOSEProductValue">
    <vt:lpwstr>45;#Local|254e409e-99ce-4994-8e1c-1a49057a5299</vt:lpwstr>
  </property>
  <property fmtid="{D5CDD505-2E9C-101B-9397-08002B2CF9AE}" pid="6" name="incoseChapters">
    <vt:lpwstr/>
  </property>
</Properties>
</file>