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sldIdLst>
    <p:sldId id="256" r:id="rId5"/>
    <p:sldId id="271" r:id="rId6"/>
    <p:sldId id="277" r:id="rId7"/>
    <p:sldId id="272" r:id="rId8"/>
    <p:sldId id="273" r:id="rId9"/>
    <p:sldId id="274" r:id="rId10"/>
    <p:sldId id="275" r:id="rId11"/>
    <p:sldId id="276" r:id="rId12"/>
    <p:sldId id="291" r:id="rId13"/>
    <p:sldId id="292" r:id="rId14"/>
    <p:sldId id="278" r:id="rId15"/>
    <p:sldId id="279" r:id="rId16"/>
    <p:sldId id="280" r:id="rId17"/>
    <p:sldId id="265" r:id="rId18"/>
    <p:sldId id="287" r:id="rId19"/>
    <p:sldId id="288" r:id="rId20"/>
    <p:sldId id="293" r:id="rId21"/>
    <p:sldId id="289" r:id="rId22"/>
    <p:sldId id="295" r:id="rId23"/>
    <p:sldId id="294" r:id="rId24"/>
    <p:sldId id="269" r:id="rId25"/>
    <p:sldId id="27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48909-AA32-48FB-98B9-12D1277852C9}" type="datetimeFigureOut">
              <a:rPr lang="en-US" smtClean="0"/>
              <a:t>1/9/2019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F64BE-DC7B-4360-A681-4A465A8FA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8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5463-67EA-4515-941D-C66D5A4681D9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1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A9CF-FFFE-4106-86DF-6118E72E5C7E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25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5F9D-5728-435E-BBD2-F1535D88C572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80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636A-238F-43A9-B2E9-84B97806C111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8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93E5-4C3C-4EA4-A12D-C5F12C3C6BF2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8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121F-6EBB-4D6D-B37C-5081E58C2485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6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486E-E3A7-4D00-96E4-DCF910575837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6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E13D8-284C-45B6-A38D-BB256E707EEE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1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D981-3DA4-40F7-9293-5979C4ABECF4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0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DB0-55C4-4CFB-828B-F2F02A28E605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8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93D4-B987-4A96-BAE3-D1ABBD7F1640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9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DF023-A61A-4801-867D-C54992764FFC}" type="datetime1">
              <a:rPr lang="en-US" smtClean="0"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ose.org/wasatch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White@incose.org" TargetMode="External"/><Relationship Id="rId2" Type="http://schemas.openxmlformats.org/officeDocument/2006/relationships/hyperlink" Target="mailto:Paul.White@kihomac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ncose.org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incose.org/wasatch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INCOSE Wasatch Chapter Planning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</a:t>
            </a:r>
            <a:r>
              <a:rPr lang="en-US" dirty="0" smtClean="0"/>
              <a:t>10, 2019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D8E6AFC-C803-482E-9C76-0FFD3413D7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289" y="4876800"/>
            <a:ext cx="3135421" cy="158183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975"/>
            <a:ext cx="68580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33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300FA0-D16A-4621-917E-BC12D33D9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BDA6F8-AE11-41B3-A3CA-8117D2628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5334000" cy="4525963"/>
          </a:xfrm>
        </p:spPr>
        <p:txBody>
          <a:bodyPr>
            <a:normAutofit/>
          </a:bodyPr>
          <a:lstStyle/>
          <a:p>
            <a:r>
              <a:rPr lang="en-US" dirty="0"/>
              <a:t>INCOSE </a:t>
            </a:r>
            <a:r>
              <a:rPr lang="en-US" dirty="0" smtClean="0"/>
              <a:t>2019 Annual International Workshop (IW)</a:t>
            </a:r>
            <a:endParaRPr lang="en-US" dirty="0"/>
          </a:p>
          <a:p>
            <a:pPr lvl="1"/>
            <a:r>
              <a:rPr lang="en-US" dirty="0"/>
              <a:t>January </a:t>
            </a:r>
            <a:r>
              <a:rPr lang="en-US" dirty="0" smtClean="0"/>
              <a:t>26-30, 2019</a:t>
            </a:r>
            <a:endParaRPr lang="en-US" dirty="0"/>
          </a:p>
          <a:p>
            <a:pPr lvl="1"/>
            <a:r>
              <a:rPr lang="en-US" dirty="0" smtClean="0"/>
              <a:t>Torrance, California</a:t>
            </a:r>
            <a:endParaRPr lang="en-US" dirty="0"/>
          </a:p>
          <a:p>
            <a:r>
              <a:rPr lang="en-US" dirty="0"/>
              <a:t>INCOSE </a:t>
            </a:r>
            <a:r>
              <a:rPr lang="en-US" dirty="0" smtClean="0"/>
              <a:t>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Annual International Symposium</a:t>
            </a:r>
          </a:p>
          <a:p>
            <a:pPr lvl="1"/>
            <a:r>
              <a:rPr lang="en-US" dirty="0"/>
              <a:t>July </a:t>
            </a:r>
            <a:r>
              <a:rPr lang="en-US" dirty="0" smtClean="0"/>
              <a:t>20-25, 2019</a:t>
            </a:r>
            <a:endParaRPr lang="en-US" dirty="0"/>
          </a:p>
          <a:p>
            <a:pPr lvl="1"/>
            <a:r>
              <a:rPr lang="en-US" dirty="0" smtClean="0"/>
              <a:t>Orlando, Florida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10000"/>
            <a:ext cx="4819650" cy="15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25" y="1687354"/>
            <a:ext cx="5257800" cy="1741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566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Leadership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999064"/>
              </p:ext>
            </p:extLst>
          </p:nvPr>
        </p:nvGraphicFramePr>
        <p:xfrm>
          <a:off x="1676400" y="1676400"/>
          <a:ext cx="8763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29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Officer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Paul 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KIHOMAC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Paul.White@kihomac.com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Angie Harbert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Vice 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Northrop Grumman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angie.harbert@ngc.com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Paul Nelson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Northrop Grumman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paul.nelson@ngc.com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 Richards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Northrop Grumman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john.richards@ngc.com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Ernest Kyed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Director-at-Large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Northrop Grumman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ernest.kyed@ngc.com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Vince</a:t>
                      </a:r>
                      <a:r>
                        <a:rPr lang="en-US" sz="1600" baseline="0" dirty="0" smtClean="0"/>
                        <a:t> Johnston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Director-at-Large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L3 Technologies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vincent.b.johnston@l3t.com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92554" y="4648201"/>
            <a:ext cx="48068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Bylaws are available on the chapter website:</a:t>
            </a:r>
          </a:p>
          <a:p>
            <a:pPr algn="ctr"/>
            <a:r>
              <a:rPr lang="en-US" sz="2000" dirty="0">
                <a:hlinkClick r:id="rId2"/>
              </a:rPr>
              <a:t>http://www.incose.org/wasatch</a:t>
            </a:r>
            <a:endParaRPr lang="en-US" sz="2000" dirty="0"/>
          </a:p>
          <a:p>
            <a:pPr algn="ctr"/>
            <a:r>
              <a:rPr lang="en-US" sz="2000" dirty="0"/>
              <a:t>(Library and Resources)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9D4B121-F882-4422-A898-174A2CCE7DC5}"/>
              </a:ext>
            </a:extLst>
          </p:cNvPr>
          <p:cNvSpPr txBox="1"/>
          <p:nvPr/>
        </p:nvSpPr>
        <p:spPr>
          <a:xfrm>
            <a:off x="3581465" y="5831503"/>
            <a:ext cx="50290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u="sng" dirty="0"/>
              <a:t>Quarterly video-teleconferences to touch base</a:t>
            </a:r>
          </a:p>
          <a:p>
            <a:pPr algn="ctr"/>
            <a:r>
              <a:rPr lang="en-US" sz="2000" dirty="0"/>
              <a:t>Officers are required; all are invited.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6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9A8AC4-7C4C-481D-817C-BA405295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Meetings/Events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2133E19-8740-4210-A49F-F96587472974}"/>
              </a:ext>
            </a:extLst>
          </p:cNvPr>
          <p:cNvSpPr txBox="1"/>
          <p:nvPr/>
        </p:nvSpPr>
        <p:spPr>
          <a:xfrm>
            <a:off x="4084938" y="6313365"/>
            <a:ext cx="4022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Always on the 2</a:t>
            </a:r>
            <a:r>
              <a:rPr lang="en-US" baseline="30000" dirty="0"/>
              <a:t>nd</a:t>
            </a:r>
            <a:r>
              <a:rPr lang="en-US" dirty="0"/>
              <a:t> Thursday of the month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7FA6AB08-C067-4F3A-96EF-AAB34EB42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917054"/>
              </p:ext>
            </p:extLst>
          </p:nvPr>
        </p:nvGraphicFramePr>
        <p:xfrm>
          <a:off x="1981201" y="1371600"/>
          <a:ext cx="822959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40">
                  <a:extLst>
                    <a:ext uri="{9D8B030D-6E8A-4147-A177-3AD203B41FA5}">
                      <a16:colId xmlns="" xmlns:a16="http://schemas.microsoft.com/office/drawing/2014/main" val="2346099522"/>
                    </a:ext>
                  </a:extLst>
                </a:gridCol>
                <a:gridCol w="6995159">
                  <a:extLst>
                    <a:ext uri="{9D8B030D-6E8A-4147-A177-3AD203B41FA5}">
                      <a16:colId xmlns="" xmlns:a16="http://schemas.microsoft.com/office/drawing/2014/main" val="6270010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or Event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6641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Planning Meeting &amp; KIHOMAC Tour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7441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Chapter Meeting/Event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237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Charlie </a:t>
                      </a:r>
                      <a:r>
                        <a:rPr lang="en-US" dirty="0" smtClean="0"/>
                        <a:t>Vono</a:t>
                      </a:r>
                      <a:r>
                        <a:rPr lang="en-US" baseline="0" dirty="0" smtClean="0"/>
                        <a:t> – Crawford Slip Workshop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7955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4/11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683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5/9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0991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6/13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289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7/11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r>
                        <a:rPr lang="en-US" baseline="30000" dirty="0" smtClean="0">
                          <a:solidFill>
                            <a:srgbClr val="00B050"/>
                          </a:solidFill>
                        </a:rPr>
                        <a:t>rd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Annual </a:t>
                      </a: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Summer Social @ 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Northrop Grumman Conference </a:t>
                      </a: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Center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265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r>
                        <a:rPr lang="en-US" baseline="30000" dirty="0" smtClean="0">
                          <a:solidFill>
                            <a:srgbClr val="00B050"/>
                          </a:solidFill>
                        </a:rPr>
                        <a:t>rd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Annual August is for Aerospace with AIAA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29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9/12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671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9218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11/14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0148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12/12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Annual </a:t>
                      </a:r>
                      <a:r>
                        <a:rPr lang="en-US" dirty="0"/>
                        <a:t>Holiday Social @ Roosters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57285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3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AA3554-7CA6-48F9-A1DE-933A48D99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Meetings/Events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A57D2B-E2C0-437E-836F-B42B08295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Prospective </a:t>
            </a:r>
            <a:r>
              <a:rPr lang="en-US" dirty="0" smtClean="0"/>
              <a:t>Speakers/Topics</a:t>
            </a:r>
            <a:endParaRPr lang="en-US" dirty="0"/>
          </a:p>
          <a:p>
            <a:pPr lvl="1"/>
            <a:r>
              <a:rPr lang="en-US" dirty="0" smtClean="0"/>
              <a:t>INCOSE Certification</a:t>
            </a:r>
          </a:p>
          <a:p>
            <a:r>
              <a:rPr lang="en-US" dirty="0" smtClean="0"/>
              <a:t>Socials</a:t>
            </a:r>
          </a:p>
          <a:p>
            <a:pPr lvl="1"/>
            <a:r>
              <a:rPr lang="en-US" dirty="0" smtClean="0"/>
              <a:t>Roosters </a:t>
            </a:r>
            <a:r>
              <a:rPr lang="en-US" dirty="0"/>
              <a:t>– Layton</a:t>
            </a:r>
          </a:p>
          <a:p>
            <a:pPr lvl="1"/>
            <a:r>
              <a:rPr lang="en-US" dirty="0"/>
              <a:t>Squatters – Salt Lake City</a:t>
            </a:r>
          </a:p>
          <a:p>
            <a:r>
              <a:rPr lang="en-US" dirty="0"/>
              <a:t>Additional Opportunities</a:t>
            </a:r>
          </a:p>
          <a:p>
            <a:pPr lvl="1"/>
            <a:r>
              <a:rPr lang="en-US" dirty="0" smtClean="0"/>
              <a:t>High Performance Teaming Tutorial (Celeste Drewien / Charlie Vono)</a:t>
            </a:r>
          </a:p>
          <a:p>
            <a:pPr lvl="1"/>
            <a:r>
              <a:rPr lang="en-US" dirty="0" smtClean="0"/>
              <a:t>Certification Tutorial</a:t>
            </a:r>
            <a:endParaRPr lang="en-US" dirty="0"/>
          </a:p>
          <a:p>
            <a:pPr lvl="1"/>
            <a:r>
              <a:rPr lang="en-US" dirty="0" smtClean="0"/>
              <a:t>Tours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44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32 </a:t>
            </a:r>
            <a:r>
              <a:rPr lang="en-US" dirty="0">
                <a:solidFill>
                  <a:srgbClr val="0070C0"/>
                </a:solidFill>
              </a:rPr>
              <a:t>Active Members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Up from </a:t>
            </a:r>
            <a:r>
              <a:rPr lang="en-US" dirty="0" smtClean="0">
                <a:solidFill>
                  <a:srgbClr val="0070C0"/>
                </a:solidFill>
              </a:rPr>
              <a:t>28 </a:t>
            </a:r>
            <a:r>
              <a:rPr lang="en-US" dirty="0">
                <a:solidFill>
                  <a:srgbClr val="0070C0"/>
                </a:solidFill>
              </a:rPr>
              <a:t>on </a:t>
            </a:r>
            <a:r>
              <a:rPr lang="en-US" dirty="0" smtClean="0">
                <a:solidFill>
                  <a:srgbClr val="0070C0"/>
                </a:solidFill>
              </a:rPr>
              <a:t>1/11/2018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8</a:t>
            </a:r>
            <a:r>
              <a:rPr lang="en-US" dirty="0" smtClean="0">
                <a:solidFill>
                  <a:srgbClr val="00B050"/>
                </a:solidFill>
              </a:rPr>
              <a:t>0 </a:t>
            </a:r>
            <a:r>
              <a:rPr lang="en-US" dirty="0">
                <a:solidFill>
                  <a:srgbClr val="00B050"/>
                </a:solidFill>
              </a:rPr>
              <a:t>Lapsed </a:t>
            </a:r>
            <a:r>
              <a:rPr lang="en-US" dirty="0" smtClean="0">
                <a:solidFill>
                  <a:srgbClr val="00B050"/>
                </a:solidFill>
              </a:rPr>
              <a:t>Members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sz="4000" dirty="0" smtClean="0">
                <a:solidFill>
                  <a:srgbClr val="FF0000"/>
                </a:solidFill>
              </a:rPr>
              <a:t>Our </a:t>
            </a:r>
            <a:r>
              <a:rPr lang="en-US" sz="4000" dirty="0">
                <a:solidFill>
                  <a:srgbClr val="FF0000"/>
                </a:solidFill>
              </a:rPr>
              <a:t>members are our most important asset</a:t>
            </a:r>
            <a:r>
              <a:rPr lang="en-US" sz="4000" dirty="0" smtClean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We need to improve communication and follow-up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Chapter </a:t>
            </a:r>
            <a:r>
              <a:rPr lang="en-US" dirty="0" smtClean="0">
                <a:solidFill>
                  <a:srgbClr val="FF0000"/>
                </a:solidFill>
              </a:rPr>
              <a:t>newsletter?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Social media – LinkedIn, Facebook, Instagram, Twitter?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9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51907C-A311-4B2E-B4CE-21AEEFAE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4354DCC-5D5E-4232-A154-1CEC479FA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Identify members who want to become certified</a:t>
            </a:r>
          </a:p>
          <a:p>
            <a:r>
              <a:rPr lang="en-US" dirty="0"/>
              <a:t>Offer opportunities for currently certified members to maintain certifications</a:t>
            </a:r>
          </a:p>
          <a:p>
            <a:r>
              <a:rPr lang="en-US" dirty="0"/>
              <a:t>Have one certification </a:t>
            </a:r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1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30678B-6BF2-454B-B562-C9DE5E04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94E712-53E9-43C3-9524-85156C75C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Utah Engineers Council (UEC)</a:t>
            </a:r>
          </a:p>
          <a:p>
            <a:pPr lvl="1"/>
            <a:r>
              <a:rPr lang="en-US" dirty="0"/>
              <a:t>Engineer of the </a:t>
            </a:r>
            <a:r>
              <a:rPr lang="en-US" dirty="0" smtClean="0"/>
              <a:t>Year – Paul White (Nominee)</a:t>
            </a:r>
            <a:endParaRPr lang="en-US" dirty="0"/>
          </a:p>
          <a:p>
            <a:pPr lvl="1"/>
            <a:r>
              <a:rPr lang="en-US" dirty="0"/>
              <a:t>Fresh Face of the Year</a:t>
            </a:r>
          </a:p>
          <a:p>
            <a:pPr lvl="1"/>
            <a:r>
              <a:rPr lang="en-US" dirty="0"/>
              <a:t>Engineering Educator of the Year</a:t>
            </a:r>
          </a:p>
          <a:p>
            <a:r>
              <a:rPr lang="en-US" dirty="0"/>
              <a:t>Chapter Recognition</a:t>
            </a:r>
          </a:p>
          <a:p>
            <a:pPr lvl="1"/>
            <a:r>
              <a:rPr lang="en-US" dirty="0"/>
              <a:t>Similar to UEC</a:t>
            </a:r>
          </a:p>
          <a:p>
            <a:pPr lvl="1"/>
            <a:r>
              <a:rPr lang="en-US" dirty="0"/>
              <a:t>Solicit nominations in October</a:t>
            </a:r>
          </a:p>
          <a:p>
            <a:pPr lvl="1"/>
            <a:r>
              <a:rPr lang="en-US" dirty="0"/>
              <a:t>Select winners in November</a:t>
            </a:r>
          </a:p>
          <a:p>
            <a:pPr lvl="1"/>
            <a:r>
              <a:rPr lang="en-US" dirty="0" smtClean="0"/>
              <a:t>Submit </a:t>
            </a:r>
            <a:r>
              <a:rPr lang="en-US" dirty="0"/>
              <a:t>winners as nominees to </a:t>
            </a:r>
            <a:r>
              <a:rPr lang="en-US" dirty="0" smtClean="0"/>
              <a:t>UEC in December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60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Utah Engineers Council (UEC)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Member Society</a:t>
            </a:r>
          </a:p>
          <a:p>
            <a:r>
              <a:rPr lang="en-US" dirty="0" smtClean="0"/>
              <a:t>2019 Awards Banquet</a:t>
            </a:r>
          </a:p>
          <a:p>
            <a:pPr lvl="1"/>
            <a:r>
              <a:rPr lang="en-US" dirty="0" smtClean="0"/>
              <a:t>Saturday, February 23</a:t>
            </a:r>
          </a:p>
          <a:p>
            <a:pPr lvl="1"/>
            <a:r>
              <a:rPr lang="en-US" dirty="0" smtClean="0"/>
              <a:t>6:00 </a:t>
            </a:r>
            <a:r>
              <a:rPr lang="en-US" dirty="0"/>
              <a:t>pm - 9:30 </a:t>
            </a:r>
            <a:r>
              <a:rPr lang="en-US" dirty="0" smtClean="0"/>
              <a:t>pm</a:t>
            </a:r>
          </a:p>
          <a:p>
            <a:pPr lvl="1"/>
            <a:r>
              <a:rPr lang="en-US" dirty="0" smtClean="0"/>
              <a:t>Rio Tinto Stadium – Sandy, Utah</a:t>
            </a:r>
          </a:p>
          <a:p>
            <a:pPr lvl="1"/>
            <a:r>
              <a:rPr lang="en-US" dirty="0" smtClean="0"/>
              <a:t>Tickets go on sale soon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sponsorship of UEC scholarship</a:t>
            </a:r>
          </a:p>
          <a:p>
            <a:pPr lvl="1"/>
            <a:r>
              <a:rPr lang="en-US" dirty="0"/>
              <a:t>$1,500</a:t>
            </a:r>
          </a:p>
          <a:p>
            <a:pPr lvl="1"/>
            <a:r>
              <a:rPr lang="en-US" dirty="0"/>
              <a:t>To be awarded at banquet</a:t>
            </a:r>
          </a:p>
          <a:p>
            <a:r>
              <a:rPr lang="en-US" dirty="0" smtClean="0"/>
              <a:t>Collaboration with other societies</a:t>
            </a:r>
          </a:p>
          <a:p>
            <a:pPr lvl="1"/>
            <a:r>
              <a:rPr lang="en-US" dirty="0" smtClean="0"/>
              <a:t>AIAA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2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8ADF81-7E79-4D1A-A266-92535195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EB3A41-93BD-45DB-B3EF-FBD025B8C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Ambassador Program to reach out to companies and organizations</a:t>
            </a:r>
          </a:p>
          <a:p>
            <a:pPr lvl="1"/>
            <a:r>
              <a:rPr lang="en-US" dirty="0" smtClean="0"/>
              <a:t>Develop a “Lite” version for Utah</a:t>
            </a:r>
          </a:p>
          <a:p>
            <a:r>
              <a:rPr lang="en-US" dirty="0" smtClean="0"/>
              <a:t>Add one more company to the INCOSE Corporate Advisory Board (CAB)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71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INCOSE Circle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Criteria that produce successful chapters</a:t>
            </a:r>
          </a:p>
          <a:p>
            <a:r>
              <a:rPr lang="en-US" dirty="0" smtClean="0"/>
              <a:t>Serves as a benchmark to measure our performance</a:t>
            </a:r>
          </a:p>
          <a:p>
            <a:r>
              <a:rPr lang="en-US" dirty="0" smtClean="0"/>
              <a:t>Guides planning and goals for a year</a:t>
            </a:r>
          </a:p>
          <a:p>
            <a:r>
              <a:rPr lang="en-US" dirty="0" smtClean="0"/>
              <a:t>Four levels</a:t>
            </a:r>
          </a:p>
          <a:p>
            <a:pPr lvl="1"/>
            <a:r>
              <a:rPr lang="en-US" dirty="0" smtClean="0"/>
              <a:t>Platinum</a:t>
            </a:r>
          </a:p>
          <a:p>
            <a:pPr lvl="1"/>
            <a:r>
              <a:rPr lang="en-US" dirty="0" smtClean="0"/>
              <a:t>Gold</a:t>
            </a:r>
          </a:p>
          <a:p>
            <a:pPr lvl="1"/>
            <a:r>
              <a:rPr lang="en-US" dirty="0" smtClean="0"/>
              <a:t>Silver</a:t>
            </a:r>
          </a:p>
          <a:p>
            <a:pPr lvl="1"/>
            <a:r>
              <a:rPr lang="en-US" dirty="0" smtClean="0"/>
              <a:t>Bronze</a:t>
            </a:r>
          </a:p>
          <a:p>
            <a:r>
              <a:rPr lang="en-US" dirty="0" smtClean="0"/>
              <a:t>Chapter poised to earn Silver circle </a:t>
            </a:r>
            <a:r>
              <a:rPr lang="en-US" smtClean="0"/>
              <a:t>award for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6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67439"/>
              </p:ext>
            </p:extLst>
          </p:nvPr>
        </p:nvGraphicFramePr>
        <p:xfrm>
          <a:off x="1066801" y="1752600"/>
          <a:ext cx="10058398" cy="2712720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2133599">
                  <a:extLst>
                    <a:ext uri="{9D8B030D-6E8A-4147-A177-3AD203B41FA5}">
                      <a16:colId xmlns="" xmlns:a16="http://schemas.microsoft.com/office/drawing/2014/main" val="2521363316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1526948382"/>
                    </a:ext>
                  </a:extLst>
                </a:gridCol>
                <a:gridCol w="4114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6:00 – 6:30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Dinner &amp; Networking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1383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6:30 –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Planning Discussion</a:t>
                      </a:r>
                      <a:br>
                        <a:rPr lang="en-US" sz="3200" dirty="0"/>
                      </a:b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Paul White, Chapter President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037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8:00 – 8:30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KIHOMAC Tour</a:t>
                      </a:r>
                      <a:endParaRPr lang="en-US" sz="3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aseline="0" dirty="0" smtClean="0"/>
                        <a:t>Tom Uhl,</a:t>
                      </a:r>
                    </a:p>
                    <a:p>
                      <a:r>
                        <a:rPr lang="en-US" sz="3200" baseline="0" dirty="0" smtClean="0"/>
                        <a:t>Manager -- KIHOMAC</a:t>
                      </a:r>
                      <a:endParaRPr lang="en-US" sz="3200" baseline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606689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609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Western States Regional Conference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2019</a:t>
            </a:r>
          </a:p>
          <a:p>
            <a:r>
              <a:rPr lang="en-US" dirty="0" smtClean="0"/>
              <a:t>Los Angeles, California</a:t>
            </a:r>
          </a:p>
          <a:p>
            <a:r>
              <a:rPr lang="en-US" dirty="0" smtClean="0"/>
              <a:t>Venues are still being determined</a:t>
            </a:r>
          </a:p>
          <a:p>
            <a:r>
              <a:rPr lang="en-US" dirty="0" smtClean="0"/>
              <a:t>Wasatch – Sponsorship for at least $1,000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05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INCOSE is the industry association for systems engineers.</a:t>
            </a:r>
          </a:p>
          <a:p>
            <a:r>
              <a:rPr lang="en-US" dirty="0"/>
              <a:t>Wasatch chapter is the local INCOSE chapter.</a:t>
            </a:r>
          </a:p>
          <a:p>
            <a:r>
              <a:rPr lang="en-US" dirty="0"/>
              <a:t>Good network of professionals, companies, &amp; organizations</a:t>
            </a:r>
          </a:p>
          <a:p>
            <a:r>
              <a:rPr lang="en-US" dirty="0"/>
              <a:t>Great leadership team</a:t>
            </a:r>
          </a:p>
          <a:p>
            <a:r>
              <a:rPr lang="en-US" dirty="0"/>
              <a:t>Lots of potential this year</a:t>
            </a:r>
          </a:p>
          <a:p>
            <a:r>
              <a:rPr lang="en-US" dirty="0"/>
              <a:t>Host a great WSRC</a:t>
            </a:r>
          </a:p>
          <a:p>
            <a:r>
              <a:rPr lang="en-US" dirty="0"/>
              <a:t>We welcome your feedback.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8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White</a:t>
            </a:r>
          </a:p>
          <a:p>
            <a:pPr lvl="1"/>
            <a:r>
              <a:rPr lang="en-US" dirty="0">
                <a:hlinkClick r:id="rId2"/>
              </a:rPr>
              <a:t>Paul.White@kihomac.com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Paul.White@incose.org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385-393-2137</a:t>
            </a:r>
            <a:endParaRPr lang="en-US" dirty="0"/>
          </a:p>
          <a:p>
            <a:r>
              <a:rPr lang="en-US" dirty="0"/>
              <a:t>Any chapter officer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2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A66336-E86B-458E-8638-4AB1D2EA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9C2FAD-43AD-41E8-90E8-DDBA50AF9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Overview of INCOSE &amp; Wasatch Chapter</a:t>
            </a:r>
          </a:p>
          <a:p>
            <a:r>
              <a:rPr lang="en-US" dirty="0"/>
              <a:t>Announcements</a:t>
            </a:r>
          </a:p>
          <a:p>
            <a:r>
              <a:rPr lang="en-US" dirty="0"/>
              <a:t>Chapter Leadership</a:t>
            </a:r>
          </a:p>
          <a:p>
            <a:r>
              <a:rPr lang="en-US" dirty="0"/>
              <a:t>Chapter Meetings</a:t>
            </a:r>
          </a:p>
          <a:p>
            <a:r>
              <a:rPr lang="en-US" dirty="0"/>
              <a:t>Chapter Membership</a:t>
            </a:r>
          </a:p>
          <a:p>
            <a:r>
              <a:rPr lang="en-US" dirty="0"/>
              <a:t>Certification</a:t>
            </a:r>
          </a:p>
          <a:p>
            <a:r>
              <a:rPr lang="en-US" dirty="0"/>
              <a:t>Recognition</a:t>
            </a:r>
          </a:p>
          <a:p>
            <a:r>
              <a:rPr lang="en-US" dirty="0" smtClean="0"/>
              <a:t>Partnerships</a:t>
            </a:r>
          </a:p>
          <a:p>
            <a:r>
              <a:rPr lang="en-US" dirty="0" smtClean="0"/>
              <a:t>Circle Awards</a:t>
            </a:r>
            <a:endParaRPr lang="en-US" dirty="0"/>
          </a:p>
          <a:p>
            <a:r>
              <a:rPr lang="en-US" dirty="0"/>
              <a:t>Western States Regional Conference (WSRC)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28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INCOSE?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50292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International Council on Systems Engineering</a:t>
            </a:r>
          </a:p>
          <a:p>
            <a:r>
              <a:rPr lang="en-US" dirty="0"/>
              <a:t>Industry organization for systems engineers</a:t>
            </a:r>
          </a:p>
          <a:p>
            <a:r>
              <a:rPr lang="en-US" dirty="0"/>
              <a:t>Founded in 1990</a:t>
            </a:r>
          </a:p>
          <a:p>
            <a:r>
              <a:rPr lang="en-US" dirty="0"/>
              <a:t>Grown to over 11,000 members across U.S. &amp; many parts of the world</a:t>
            </a:r>
          </a:p>
          <a:p>
            <a:r>
              <a:rPr lang="en-US" dirty="0"/>
              <a:t>Corporate Advisory Board of 99 companies</a:t>
            </a:r>
          </a:p>
          <a:p>
            <a:r>
              <a:rPr lang="en-US" dirty="0" smtClean="0"/>
              <a:t>69 </a:t>
            </a:r>
            <a:r>
              <a:rPr lang="en-US" dirty="0"/>
              <a:t>chapters + 6 emerging chapters</a:t>
            </a:r>
          </a:p>
          <a:p>
            <a:r>
              <a:rPr lang="en-US" dirty="0">
                <a:hlinkClick r:id="rId2"/>
              </a:rPr>
              <a:t>http://www.incose.org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417638"/>
            <a:ext cx="2590800" cy="1746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75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INCOSE Wasatch Chapter?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Chartered in January 1997 to serve Utah systems engineering community</a:t>
            </a:r>
          </a:p>
          <a:p>
            <a:pPr lvl="1"/>
            <a:r>
              <a:rPr lang="en-US" dirty="0"/>
              <a:t>Systems Engineers</a:t>
            </a:r>
          </a:p>
          <a:p>
            <a:pPr lvl="1"/>
            <a:r>
              <a:rPr lang="en-US" dirty="0"/>
              <a:t>Companies</a:t>
            </a:r>
          </a:p>
          <a:p>
            <a:pPr lvl="1"/>
            <a:r>
              <a:rPr lang="en-US" dirty="0"/>
              <a:t>Universities</a:t>
            </a:r>
          </a:p>
          <a:p>
            <a:r>
              <a:rPr lang="en-US" dirty="0"/>
              <a:t>Membership is mostly along “Wasatch Front”</a:t>
            </a:r>
          </a:p>
          <a:p>
            <a:r>
              <a:rPr lang="en-US" dirty="0"/>
              <a:t>Support Utah systems engineers &amp; companies as we compete in today’s global marketplace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905000"/>
            <a:ext cx="5384800" cy="192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611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INCOSE Wasatch Chapter?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</a:t>
            </a:r>
          </a:p>
          <a:p>
            <a:pPr lvl="1"/>
            <a:r>
              <a:rPr lang="en-US" dirty="0"/>
              <a:t>Systems engineering presentations</a:t>
            </a:r>
          </a:p>
          <a:p>
            <a:pPr lvl="1"/>
            <a:r>
              <a:rPr lang="en-US" dirty="0"/>
              <a:t>Social events</a:t>
            </a:r>
          </a:p>
          <a:p>
            <a:pPr lvl="1"/>
            <a:r>
              <a:rPr lang="en-US" dirty="0"/>
              <a:t>Certification</a:t>
            </a:r>
          </a:p>
          <a:p>
            <a:pPr lvl="1"/>
            <a:r>
              <a:rPr lang="en-US" dirty="0"/>
              <a:t>Tutorials</a:t>
            </a:r>
          </a:p>
          <a:p>
            <a:pPr lvl="1"/>
            <a:r>
              <a:rPr lang="en-US" dirty="0"/>
              <a:t>Conferences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6</a:t>
            </a:fld>
            <a:endParaRPr lang="en-US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905000"/>
            <a:ext cx="5384800" cy="192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61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INCOSE Wasatch Chapter?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Air Force Nuclear Weapons Center</a:t>
            </a:r>
          </a:p>
          <a:p>
            <a:r>
              <a:rPr lang="en-US" dirty="0" smtClean="0"/>
              <a:t>BAE </a:t>
            </a:r>
            <a:r>
              <a:rPr lang="en-US" dirty="0"/>
              <a:t>Systems</a:t>
            </a:r>
          </a:p>
          <a:p>
            <a:r>
              <a:rPr lang="en-US" dirty="0"/>
              <a:t>BYU</a:t>
            </a:r>
          </a:p>
          <a:p>
            <a:r>
              <a:rPr lang="en-US" dirty="0"/>
              <a:t>BYU-Idaho</a:t>
            </a:r>
          </a:p>
          <a:p>
            <a:r>
              <a:rPr lang="en-US" dirty="0"/>
              <a:t>Defense Acquisition University</a:t>
            </a:r>
          </a:p>
          <a:p>
            <a:r>
              <a:rPr lang="en-US" dirty="0"/>
              <a:t>Embry Riddle Aeronautical University</a:t>
            </a:r>
          </a:p>
          <a:p>
            <a:r>
              <a:rPr lang="en-US" dirty="0"/>
              <a:t>General Dynamics</a:t>
            </a:r>
          </a:p>
          <a:p>
            <a:r>
              <a:rPr lang="en-US" dirty="0"/>
              <a:t>General Electric</a:t>
            </a:r>
          </a:p>
          <a:p>
            <a:r>
              <a:rPr lang="en-US" dirty="0"/>
              <a:t>Hill Air Force </a:t>
            </a:r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KIHOMAC</a:t>
            </a:r>
          </a:p>
          <a:p>
            <a:r>
              <a:rPr lang="en-US" dirty="0" smtClean="0"/>
              <a:t>Kimberly </a:t>
            </a:r>
            <a:r>
              <a:rPr lang="en-US" dirty="0"/>
              <a:t>Clark</a:t>
            </a:r>
          </a:p>
          <a:p>
            <a:r>
              <a:rPr lang="en-US" dirty="0"/>
              <a:t>L-3 </a:t>
            </a:r>
            <a:r>
              <a:rPr lang="en-US" dirty="0" smtClean="0"/>
              <a:t>Technologies</a:t>
            </a:r>
            <a:endParaRPr lang="en-US" dirty="0"/>
          </a:p>
          <a:p>
            <a:r>
              <a:rPr lang="en-US" dirty="0"/>
              <a:t>Lockheed Martin</a:t>
            </a:r>
          </a:p>
          <a:p>
            <a:r>
              <a:rPr lang="en-US" b="1" dirty="0">
                <a:solidFill>
                  <a:srgbClr val="00B0F0"/>
                </a:solidFill>
              </a:rPr>
              <a:t>Northrop </a:t>
            </a:r>
            <a:r>
              <a:rPr lang="en-US" b="1" dirty="0" smtClean="0">
                <a:solidFill>
                  <a:srgbClr val="00B0F0"/>
                </a:solidFill>
              </a:rPr>
              <a:t>Grumman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dirty="0"/>
              <a:t>Rockwell Collins</a:t>
            </a:r>
          </a:p>
          <a:p>
            <a:r>
              <a:rPr lang="en-US" dirty="0"/>
              <a:t>Siemens</a:t>
            </a:r>
          </a:p>
          <a:p>
            <a:r>
              <a:rPr lang="en-US" dirty="0"/>
              <a:t>System Solutions</a:t>
            </a:r>
          </a:p>
          <a:p>
            <a:r>
              <a:rPr lang="en-US" dirty="0"/>
              <a:t>TASC</a:t>
            </a:r>
          </a:p>
          <a:p>
            <a:r>
              <a:rPr lang="en-US" dirty="0"/>
              <a:t>Utah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5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Website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5410200"/>
            <a:ext cx="8229600" cy="1295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Chapter Events – Meetings, Social Events, etc.</a:t>
            </a:r>
          </a:p>
          <a:p>
            <a:r>
              <a:rPr lang="en-US" dirty="0"/>
              <a:t>Chapter News</a:t>
            </a:r>
          </a:p>
          <a:p>
            <a:r>
              <a:rPr lang="en-US" dirty="0"/>
              <a:t>Library &amp; Resources – Past Meetings</a:t>
            </a:r>
          </a:p>
          <a:p>
            <a:r>
              <a:rPr lang="en-US" dirty="0"/>
              <a:t>About This Chapter – Chapter History, Officer Emails, etc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76935" y="1131403"/>
            <a:ext cx="323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http://www.incose.org/wasatch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1501775"/>
            <a:ext cx="6861175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13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300FA0-D16A-4621-917E-BC12D33D9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BDA6F8-AE11-41B3-A3CA-8117D2628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our new member.</a:t>
            </a:r>
          </a:p>
          <a:p>
            <a:pPr lvl="1"/>
            <a:r>
              <a:rPr lang="en-US" dirty="0"/>
              <a:t>John McCrea (Air Force Nuclear Weapons </a:t>
            </a:r>
            <a:r>
              <a:rPr lang="en-US" dirty="0" smtClean="0"/>
              <a:t>Center)</a:t>
            </a:r>
            <a:endParaRPr lang="en-US" dirty="0"/>
          </a:p>
          <a:p>
            <a:r>
              <a:rPr lang="en-US" dirty="0" smtClean="0"/>
              <a:t>Thank </a:t>
            </a:r>
            <a:r>
              <a:rPr lang="en-US" dirty="0"/>
              <a:t>you for renewing.</a:t>
            </a:r>
          </a:p>
          <a:p>
            <a:pPr lvl="1"/>
            <a:r>
              <a:rPr lang="en-US" dirty="0" smtClean="0"/>
              <a:t>Jason McCain </a:t>
            </a:r>
            <a:r>
              <a:rPr lang="en-US" dirty="0"/>
              <a:t>(Embry Riddle Aeronautical University)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58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22AFF2C49CDE4AA10ECDAC47C70792" ma:contentTypeVersion="5" ma:contentTypeDescription="Create a new document." ma:contentTypeScope="" ma:versionID="740396790f80270102246c34626a4102">
  <xsd:schema xmlns:xsd="http://www.w3.org/2001/XMLSchema" xmlns:xs="http://www.w3.org/2001/XMLSchema" xmlns:p="http://schemas.microsoft.com/office/2006/metadata/properties" xmlns:ns1="http://schemas.microsoft.com/sharepoint/v3" xmlns:ns2="07d0ccec-aae8-4814-a6d3-0c68dd73da2d" xmlns:ns3="5f74f41d-0a6f-4974-9d1d-0ad09d6a19e5" targetNamespace="http://schemas.microsoft.com/office/2006/metadata/properties" ma:root="true" ma:fieldsID="afd2fe14f5cfa92251e318352b704c5a" ns1:_="" ns2:_="" ns3:_="">
    <xsd:import namespace="http://schemas.microsoft.com/sharepoint/v3"/>
    <xsd:import namespace="07d0ccec-aae8-4814-a6d3-0c68dd73da2d"/>
    <xsd:import namespace="5f74f41d-0a6f-4974-9d1d-0ad09d6a19e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9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74f41d-0a6f-4974-9d1d-0ad09d6a19e5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/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 xsi:nil="true"/>
    <PublishingExpirationDate xmlns="http://schemas.microsoft.com/sharepoint/v3" xsi:nil="true"/>
    <PublishingStartDate xmlns="http://schemas.microsoft.com/sharepoint/v3" xsi:nil="true"/>
    <TaxCatchAll xmlns="07d0ccec-aae8-4814-a6d3-0c68dd73da2d"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5AD040-8C2C-4C38-9BC5-46507E7EEC4E}"/>
</file>

<file path=customXml/itemProps2.xml><?xml version="1.0" encoding="utf-8"?>
<ds:datastoreItem xmlns:ds="http://schemas.openxmlformats.org/officeDocument/2006/customXml" ds:itemID="{32B1CB0E-DF3B-435F-AAED-17BA89C17DEE}"/>
</file>

<file path=customXml/itemProps3.xml><?xml version="1.0" encoding="utf-8"?>
<ds:datastoreItem xmlns:ds="http://schemas.openxmlformats.org/officeDocument/2006/customXml" ds:itemID="{64E4BD1B-D9B2-4990-9FEB-612D7F62D8E8}"/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804</Words>
  <Application>Microsoft Office PowerPoint</Application>
  <PresentationFormat>Custom</PresentationFormat>
  <Paragraphs>236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INCOSE Wasatch Chapter Planning Meeting</vt:lpstr>
      <vt:lpstr>Agenda</vt:lpstr>
      <vt:lpstr>Introduction</vt:lpstr>
      <vt:lpstr>What is INCOSE?</vt:lpstr>
      <vt:lpstr>What is the INCOSE Wasatch Chapter?</vt:lpstr>
      <vt:lpstr>What is the INCOSE Wasatch Chapter?</vt:lpstr>
      <vt:lpstr>What is the INCOSE Wasatch Chapter?</vt:lpstr>
      <vt:lpstr>Chapter Website</vt:lpstr>
      <vt:lpstr>Announcements</vt:lpstr>
      <vt:lpstr>Announcements</vt:lpstr>
      <vt:lpstr>Chapter Leadership</vt:lpstr>
      <vt:lpstr>Chapter Meetings/Events</vt:lpstr>
      <vt:lpstr>Chapter Meetings/Events</vt:lpstr>
      <vt:lpstr>Chapter Membership</vt:lpstr>
      <vt:lpstr>Certification</vt:lpstr>
      <vt:lpstr>Recognition</vt:lpstr>
      <vt:lpstr>Utah Engineers Council (UEC)</vt:lpstr>
      <vt:lpstr>Outreach</vt:lpstr>
      <vt:lpstr>INCOSE Circle Awards</vt:lpstr>
      <vt:lpstr>Western States Regional Conference 2019</vt:lpstr>
      <vt:lpstr>Conclusion</vt:lpstr>
      <vt:lpstr>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Wasatch Chapter Planning Meeting</dc:title>
  <dc:creator>Paul White</dc:creator>
  <cp:lastModifiedBy>Paul White</cp:lastModifiedBy>
  <cp:revision>97</cp:revision>
  <dcterms:created xsi:type="dcterms:W3CDTF">2017-01-11T03:16:34Z</dcterms:created>
  <dcterms:modified xsi:type="dcterms:W3CDTF">2019-01-10T06:13:18Z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0x010100EC22AFF2C49CDE4AA10ECDAC47C70792</vt:lpwstr>
  </property>
  <property fmtid="{D5CDD505-2E9C-101B-9397-08002B2CF9AE}" pid="3" name="incoseWorkingGroup">
    <vt:lpwstr/>
  </property>
  <property fmtid="{D5CDD505-2E9C-101B-9397-08002B2CF9AE}" pid="4" name="incoseOrganizations">
    <vt:lpwstr/>
  </property>
  <property fmtid="{D5CDD505-2E9C-101B-9397-08002B2CF9AE}" pid="5" name="INCOSEProductValue">
    <vt:lpwstr>45;#Local|254e409e-99ce-4994-8e1c-1a49057a5299</vt:lpwstr>
  </property>
  <property fmtid="{D5CDD505-2E9C-101B-9397-08002B2CF9AE}" pid="6" name="incoseChapters">
    <vt:lpwstr/>
  </property>
</Properties>
</file>