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3" r:id="rId14"/>
    <p:sldId id="304" r:id="rId15"/>
    <p:sldId id="305" r:id="rId16"/>
    <p:sldId id="306" r:id="rId17"/>
    <p:sldId id="268" r:id="rId18"/>
    <p:sldId id="269" r:id="rId19"/>
    <p:sldId id="270" r:id="rId20"/>
    <p:sldId id="307" r:id="rId21"/>
    <p:sldId id="308" r:id="rId22"/>
    <p:sldId id="310" r:id="rId23"/>
    <p:sldId id="309" r:id="rId24"/>
    <p:sldId id="301" r:id="rId25"/>
  </p:sldIdLst>
  <p:sldSz cx="9144000" cy="6858000" type="screen4x3"/>
  <p:notesSz cx="7010400" cy="9296400"/>
  <p:embeddedFontLst>
    <p:embeddedFont>
      <p:font typeface="Palatino Linotype" panose="02040502050505030304" pitchFamily="18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B7005E-0E5C-4A3F-95EB-929B83864DB0}">
  <a:tblStyle styleId="{4BB7005E-0E5C-4A3F-95EB-929B83864D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1467" y="30988"/>
            <a:ext cx="750905" cy="74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90" y="77470"/>
            <a:ext cx="1128110" cy="697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599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11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153158a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g5153158a24_1_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153158a24_1_3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0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153158a2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5153158a24_1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5153158a24_1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26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161f417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161f417c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5161f417c8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1925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476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520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53158a24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53158a24_1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153158a24_1_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43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53158a24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53158a24_1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153158a24_1_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77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53158a24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53158a24_1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153158a24_1_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97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53158a24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53158a24_1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153158a24_1_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172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3738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Google Shape;575;p49:notes"/>
          <p:cNvSpPr txBox="1">
            <a:spLocks noGrp="1"/>
          </p:cNvSpPr>
          <p:nvPr>
            <p:ph type="body" idx="1"/>
          </p:nvPr>
        </p:nvSpPr>
        <p:spPr>
          <a:xfrm>
            <a:off x="701346" y="4413025"/>
            <a:ext cx="5607711" cy="418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9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/>
          <p:nvPr/>
        </p:nvSpPr>
        <p:spPr>
          <a:xfrm>
            <a:off x="3973778" y="8830658"/>
            <a:ext cx="3036623" cy="4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90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/>
          <p:nvPr/>
        </p:nvSpPr>
        <p:spPr>
          <a:xfrm>
            <a:off x="3973778" y="8830658"/>
            <a:ext cx="3036623" cy="4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60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78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84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57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61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153158a2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153158a24_1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153158a24_1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5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53158a2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53158a24_1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5153158a24_1_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40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937918" y="2834482"/>
            <a:ext cx="498316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975519" y="624682"/>
            <a:ext cx="49831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clipArt" idx="2"/>
          </p:nvPr>
        </p:nvSpPr>
        <p:spPr>
          <a:xfrm>
            <a:off x="4876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719137" y="1447800"/>
            <a:ext cx="4995863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  <a:defRPr sz="40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251" y="457200"/>
            <a:ext cx="1097280" cy="685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685800" y="-762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 sz="4000"/>
              <a:t>Risk Management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Ernie Kyed</a:t>
            </a:r>
            <a:endParaRPr sz="4000"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May 2019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759544" y="5884605"/>
            <a:ext cx="3895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2006-2018 International Council on Systems Engineering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 to the restrictions on Copyright Page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683344" y="5562600"/>
            <a:ext cx="36487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INCOSE SEP Logos are trademarks of INCOSE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Identifying Total Loss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2"/>
          </p:nvPr>
        </p:nvSpPr>
        <p:spPr>
          <a:xfrm>
            <a:off x="365750" y="1600200"/>
            <a:ext cx="83739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Total loss: Magnitude of loss value accrued when risk event and impact occur.</a:t>
            </a:r>
            <a:endParaRPr/>
          </a:p>
          <a:p>
            <a:pPr marL="342900" marR="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Preferable to measure loss in time or money (Alternatives: Performance, quality.)</a:t>
            </a:r>
            <a:endParaRPr/>
          </a:p>
          <a:p>
            <a:pPr marL="342900" marR="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Use one unit of loss throughout.</a:t>
            </a:r>
            <a:endParaRPr/>
          </a:p>
          <a:p>
            <a:pPr marL="342900" marR="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Potential problem: Subjectivity in determining  total loss value.</a:t>
            </a:r>
            <a:endParaRPr/>
          </a:p>
          <a:p>
            <a:pPr marL="342900" marR="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Subjectivity is reduced by having well‐written  impact drivers.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general, must determine total loss to enable prioritization of risks.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Identifying Risk Drivers</a:t>
            </a: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2"/>
          </p:nvPr>
        </p:nvSpPr>
        <p:spPr>
          <a:xfrm>
            <a:off x="365750" y="1600200"/>
            <a:ext cx="83739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9570" algn="l" rtl="0"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Risk Event Driver:  Facts leading us to believe that a risk event is  imminent.</a:t>
            </a:r>
            <a:endParaRPr/>
          </a:p>
          <a:p>
            <a:pPr marL="742950" marR="0" lvl="1" indent="-3124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Char char="o"/>
            </a:pPr>
            <a:r>
              <a:rPr lang="en-US" sz="2400"/>
              <a:t>Verify that risk event drivers clearly (but briefly)  answers the question, “What are the project facts  leading to belief that this risk event might occur?”</a:t>
            </a:r>
            <a:endParaRPr sz="2400"/>
          </a:p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Impact drivers answer two important questions:</a:t>
            </a:r>
            <a:endParaRPr/>
          </a:p>
          <a:p>
            <a:pPr marL="74295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 project facts make impact more or less likely  to occur?</a:t>
            </a:r>
            <a:endParaRPr sz="2400"/>
          </a:p>
          <a:p>
            <a:pPr marL="74295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 project facts establish magnitude of total  loss?</a:t>
            </a:r>
            <a:endParaRPr sz="2400"/>
          </a:p>
        </p:txBody>
      </p:sp>
      <p:sp>
        <p:nvSpPr>
          <p:cNvPr id="199" name="Google Shape;199;p2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kind of actions can we take?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46" y="1600200"/>
            <a:ext cx="7215154" cy="3822826"/>
          </a:xfrm>
          <a:prstGeom prst="rect">
            <a:avLst/>
          </a:prstGeom>
        </p:spPr>
      </p:pic>
      <p:sp>
        <p:nvSpPr>
          <p:cNvPr id="5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Can Be Taken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29546" y="1319543"/>
            <a:ext cx="8407048" cy="4526280"/>
          </a:xfrm>
        </p:spPr>
        <p:txBody>
          <a:bodyPr/>
          <a:lstStyle/>
          <a:p>
            <a:r>
              <a:rPr lang="en-US" dirty="0" smtClean="0"/>
              <a:t>Avoidance – make choices which steer away from risks</a:t>
            </a:r>
          </a:p>
          <a:p>
            <a:r>
              <a:rPr lang="en-US" dirty="0" smtClean="0"/>
              <a:t>Transfer – transfer action to another party who may be more experienced</a:t>
            </a:r>
          </a:p>
          <a:p>
            <a:r>
              <a:rPr lang="en-US" dirty="0" smtClean="0"/>
              <a:t>Redundancy – follow more than one parallel path</a:t>
            </a:r>
          </a:p>
          <a:p>
            <a:r>
              <a:rPr lang="en-US" dirty="0" smtClean="0"/>
              <a:t>Mitigate – make something less severe, target causes of the risk</a:t>
            </a:r>
          </a:p>
          <a:p>
            <a:r>
              <a:rPr lang="en-US" dirty="0" smtClean="0"/>
              <a:t>Prevention – change risk event drivers to reduce probability of risk</a:t>
            </a:r>
          </a:p>
          <a:p>
            <a:r>
              <a:rPr lang="en-US" dirty="0" smtClean="0"/>
              <a:t>Contingency – change impact drivers to reduce probability of impact</a:t>
            </a:r>
          </a:p>
          <a:p>
            <a:r>
              <a:rPr lang="en-US" dirty="0" smtClean="0"/>
              <a:t>Reserves – buffers against the unknown</a:t>
            </a:r>
            <a:endParaRPr lang="en-US" dirty="0"/>
          </a:p>
        </p:txBody>
      </p:sp>
      <p:sp>
        <p:nvSpPr>
          <p:cNvPr id="6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77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562100"/>
            <a:ext cx="6410325" cy="3733800"/>
          </a:xfrm>
          <a:prstGeom prst="rect">
            <a:avLst/>
          </a:prstGeom>
        </p:spPr>
      </p:pic>
      <p:sp>
        <p:nvSpPr>
          <p:cNvPr id="7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424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352550"/>
            <a:ext cx="6162675" cy="4152900"/>
          </a:xfrm>
          <a:prstGeom prst="rect">
            <a:avLst/>
          </a:prstGeom>
        </p:spPr>
      </p:pic>
      <p:sp>
        <p:nvSpPr>
          <p:cNvPr id="7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68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390650"/>
            <a:ext cx="6257925" cy="4076700"/>
          </a:xfrm>
          <a:prstGeom prst="rect">
            <a:avLst/>
          </a:prstGeom>
        </p:spPr>
      </p:pic>
      <p:sp>
        <p:nvSpPr>
          <p:cNvPr id="6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18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Different Methods Used in Risk Management Process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2"/>
          </p:nvPr>
        </p:nvSpPr>
        <p:spPr>
          <a:xfrm>
            <a:off x="365750" y="1600200"/>
            <a:ext cx="83739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9570" algn="l" rtl="0"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Identifying schedule risks:</a:t>
            </a:r>
            <a:endParaRPr/>
          </a:p>
          <a:p>
            <a:pPr marL="742950" lvl="1" indent="-312419" algn="l" rtl="0">
              <a:spcBef>
                <a:spcPts val="0"/>
              </a:spcBef>
              <a:spcAft>
                <a:spcPts val="0"/>
              </a:spcAft>
              <a:buSzPts val="2220"/>
              <a:buChar char="o"/>
            </a:pPr>
            <a:r>
              <a:rPr lang="en-US"/>
              <a:t>Stick note method:</a:t>
            </a:r>
            <a:endParaRPr/>
          </a:p>
          <a:p>
            <a:pPr marL="742950" lvl="1" indent="-312419" algn="l" rtl="0">
              <a:spcBef>
                <a:spcPts val="0"/>
              </a:spcBef>
              <a:spcAft>
                <a:spcPts val="0"/>
              </a:spcAft>
              <a:buSzPts val="2220"/>
              <a:buChar char="o"/>
            </a:pPr>
            <a:r>
              <a:rPr lang="en-US"/>
              <a:t>Gantt chart on wall, participants identifying risks using sticky notes.</a:t>
            </a:r>
            <a:endParaRPr sz="2220">
              <a:solidFill>
                <a:schemeClr val="dk2"/>
              </a:solidFill>
            </a:endParaRPr>
          </a:p>
        </p:txBody>
      </p:sp>
      <p:sp>
        <p:nvSpPr>
          <p:cNvPr id="215" name="Google Shape;215;p26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750" y="2807647"/>
            <a:ext cx="6436825" cy="34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alatino Linotype"/>
              <a:buNone/>
            </a:pPr>
            <a:r>
              <a:rPr lang="en-US" sz="3200"/>
              <a:t>Risk resolution process</a:t>
            </a:r>
            <a:endParaRPr sz="3200"/>
          </a:p>
        </p:txBody>
      </p:sp>
      <p:sp>
        <p:nvSpPr>
          <p:cNvPr id="223" name="Google Shape;223;p2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50" y="1322950"/>
            <a:ext cx="8213225" cy="40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Decision Analysis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600" y="1600200"/>
            <a:ext cx="735521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Topics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85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O</a:t>
            </a:r>
            <a:r>
              <a:rPr lang="en-US" dirty="0" smtClean="0"/>
              <a:t>verview </a:t>
            </a:r>
            <a:r>
              <a:rPr lang="en-US" dirty="0"/>
              <a:t>of </a:t>
            </a:r>
            <a:r>
              <a:rPr lang="en-US" dirty="0" smtClean="0"/>
              <a:t>risk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smtClean="0"/>
              <a:t>Standard risk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Tools to perform proactive risk </a:t>
            </a:r>
            <a:r>
              <a:rPr lang="en-US" dirty="0" smtClean="0"/>
              <a:t>management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smtClean="0"/>
              <a:t>Miscellaneous</a:t>
            </a:r>
            <a:r>
              <a:rPr lang="en-US" dirty="0" smtClean="0"/>
              <a:t> </a:t>
            </a:r>
            <a:r>
              <a:rPr lang="en-US" dirty="0" smtClean="0"/>
              <a:t>thoughts and discussion</a:t>
            </a:r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57225" y="638937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Schedule Analysis</a:t>
            </a:r>
            <a:endParaRPr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79" y="1518388"/>
            <a:ext cx="7324574" cy="3379537"/>
          </a:xfrm>
          <a:prstGeom prst="rect">
            <a:avLst/>
          </a:prstGeom>
        </p:spPr>
      </p:pic>
      <p:sp>
        <p:nvSpPr>
          <p:cNvPr id="6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2100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Design Structure Matrix</a:t>
            </a:r>
            <a:endParaRPr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2" y="1837335"/>
            <a:ext cx="2762250" cy="303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385" y="1578267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Designing a Coffee Maker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582" y="4880856"/>
            <a:ext cx="54970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X is an interdependency (and iteration)</a:t>
            </a:r>
          </a:p>
          <a:p>
            <a:r>
              <a:rPr lang="en-US" dirty="0" smtClean="0"/>
              <a:t>Row items depend on columns when “X” identified</a:t>
            </a:r>
          </a:p>
          <a:p>
            <a:r>
              <a:rPr lang="en-US" dirty="0" smtClean="0"/>
              <a:t>Strategy, move all X to below diagonal and centered along diagonal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886" y="1861147"/>
            <a:ext cx="2781300" cy="2990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3344" y="1367449"/>
            <a:ext cx="24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Rearrange to find minimum interdependencies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644" y="1875435"/>
            <a:ext cx="2733675" cy="3000375"/>
          </a:xfrm>
          <a:prstGeom prst="rect">
            <a:avLst/>
          </a:prstGeom>
        </p:spPr>
      </p:pic>
      <p:sp>
        <p:nvSpPr>
          <p:cNvPr id="11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257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Design Structure Matrix</a:t>
            </a:r>
            <a:endParaRPr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52" y="2046507"/>
            <a:ext cx="2733675" cy="3000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7618" y="5046882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Remaining X above diagonal need to be assumptions</a:t>
            </a:r>
          </a:p>
          <a:p>
            <a:r>
              <a:rPr lang="en-US" dirty="0" smtClean="0"/>
              <a:t>Also represent areas of potential risk (unknowns)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6128" y="2229745"/>
            <a:ext cx="4771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proceed with design, work from top down</a:t>
            </a:r>
          </a:p>
          <a:p>
            <a:pPr marL="342900" indent="-342900">
              <a:buAutoNum type="arabicPeriod"/>
            </a:pPr>
            <a:r>
              <a:rPr lang="en-US" dirty="0" smtClean="0"/>
              <a:t>Select capacity</a:t>
            </a:r>
          </a:p>
          <a:p>
            <a:pPr marL="342900" indent="-342900">
              <a:buAutoNum type="arabicPeriod"/>
            </a:pPr>
            <a:r>
              <a:rPr lang="en-US" dirty="0" smtClean="0"/>
              <a:t>Determine Height (dependent on capacity)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Determine Brew Time (dependent on capacity, height) – make assumption on max current</a:t>
            </a:r>
          </a:p>
          <a:p>
            <a:r>
              <a:rPr lang="en-US" dirty="0" smtClean="0"/>
              <a:t>Etc. </a:t>
            </a:r>
          </a:p>
        </p:txBody>
      </p:sp>
      <p:sp>
        <p:nvSpPr>
          <p:cNvPr id="13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997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Miscellanous</a:t>
            </a:r>
            <a:r>
              <a:rPr lang="en-US" dirty="0" smtClean="0"/>
              <a:t> </a:t>
            </a:r>
            <a:r>
              <a:rPr lang="en-US" dirty="0" smtClean="0"/>
              <a:t>Thoughts for Consideration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65760" y="1600200"/>
            <a:ext cx="8470422" cy="4526280"/>
          </a:xfrm>
        </p:spPr>
        <p:txBody>
          <a:bodyPr/>
          <a:lstStyle/>
          <a:p>
            <a:r>
              <a:rPr lang="en-US" dirty="0" smtClean="0"/>
              <a:t>Avoid risk when no added value (standardizing)</a:t>
            </a:r>
          </a:p>
          <a:p>
            <a:r>
              <a:rPr lang="en-US" dirty="0" smtClean="0"/>
              <a:t>Mistake proofing</a:t>
            </a:r>
          </a:p>
          <a:p>
            <a:r>
              <a:rPr lang="en-US" dirty="0" smtClean="0"/>
              <a:t>Risk avoidance should not be confused with risk aversion</a:t>
            </a:r>
          </a:p>
          <a:p>
            <a:r>
              <a:rPr lang="en-US" dirty="0" smtClean="0"/>
              <a:t>Stay flexible on unresolved issues</a:t>
            </a:r>
          </a:p>
          <a:p>
            <a:r>
              <a:rPr lang="en-US" dirty="0" smtClean="0"/>
              <a:t>Customer/Stakeholder contact</a:t>
            </a:r>
          </a:p>
          <a:p>
            <a:r>
              <a:rPr lang="en-US" dirty="0" smtClean="0"/>
              <a:t>Don’t procrastinate the difficult risks (</a:t>
            </a:r>
            <a:r>
              <a:rPr lang="en-US" dirty="0" smtClean="0"/>
              <a:t>doing </a:t>
            </a:r>
            <a:r>
              <a:rPr lang="en-US" dirty="0" smtClean="0"/>
              <a:t>“easier” ones first)</a:t>
            </a:r>
          </a:p>
          <a:p>
            <a:r>
              <a:rPr lang="en-US" dirty="0" smtClean="0"/>
              <a:t>Apportion risk carefully</a:t>
            </a:r>
          </a:p>
          <a:p>
            <a:r>
              <a:rPr lang="en-US" dirty="0" smtClean="0"/>
              <a:t>Testing!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564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9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578" name="Google Shape;578;p5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9"/>
          <p:cNvSpPr txBox="1"/>
          <p:nvPr/>
        </p:nvSpPr>
        <p:spPr>
          <a:xfrm>
            <a:off x="547688" y="1184275"/>
            <a:ext cx="8020050" cy="34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Ernie Kyed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(801) 518-1296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(435) 863-6050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rnest.kyed@ngc.com</a:t>
            </a:r>
            <a:endParaRPr lang="en-US" sz="24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5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 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 dirty="0"/>
              <a:t>Credit</a:t>
            </a:r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5715000" cy="385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 have copied a lot of information in this presentation from two sources without providing specific attribution for each instance of use: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 dirty="0"/>
              <a:t>ECE/ENGR 531 Spring 2012 Lecture Slides, Dr. Edwin Chong, Colorado State University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 dirty="0"/>
              <a:t>Proactive Risk Management  Controlling Uncertainty in Product Development, 2002, by Preston Smith and Guy Merritt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57225" y="638937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536" y="1733993"/>
            <a:ext cx="2175269" cy="3039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Commentary About Risk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We take risks everyday!  We manage risks everyday, it is inherent to all of our lives in some shape or form.  All of us have a different perception of risk and a different perception of risk.</a:t>
            </a:r>
            <a:endParaRPr sz="1400"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659165" y="6416675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 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0141" y="2386919"/>
            <a:ext cx="28575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75" y="2386919"/>
            <a:ext cx="2470625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6759" y="2383631"/>
            <a:ext cx="2308250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513" y="4077291"/>
            <a:ext cx="24955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7025" y="4370774"/>
            <a:ext cx="2470625" cy="153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3275" y="4029975"/>
            <a:ext cx="2187687" cy="11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47375" y="5069113"/>
            <a:ext cx="32194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Managing Risk is Hard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Risk management can invoke human emotion and counter the ego of participants and management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Risk management is hampered and made difficult by human tendencies and biases: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/>
              <a:t>Optimism Bias – simply, bad things won’t happen to them!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/>
              <a:t>Wishful Thinking – desire to construe circumstances only in a positive light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/>
              <a:t>Cognitive Inertia – unwillingness to change even with new evidence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/>
              <a:t>Illusion of Control – belief in having more control over outcome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Human intuition and psychology are often not probabilistically rational!</a:t>
            </a:r>
            <a:endParaRPr/>
          </a:p>
          <a:p>
            <a:pPr marL="342900" lvl="0" indent="-3048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Risk management tools enable characterizing risks in a more measured and analytical way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Wasatch Chapter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250" y="3122325"/>
            <a:ext cx="3175576" cy="31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 Linotype"/>
              <a:buNone/>
            </a:pPr>
            <a:r>
              <a:rPr lang="en-US" sz="3600"/>
              <a:t>Determining the Degree of Risk Management Necessary</a:t>
            </a:r>
            <a:endParaRPr sz="3600"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898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Risk management can be overdone! 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/>
              <a:t>Extended-warranty insurance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/>
              <a:t>Analysis-Paralysis</a:t>
            </a:r>
            <a:endParaRPr/>
          </a:p>
          <a:p>
            <a:pPr marL="742950" lvl="1" indent="-298450" algn="l" rtl="0">
              <a:spcBef>
                <a:spcPts val="32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Excessive life insurance</a:t>
            </a:r>
            <a:endParaRPr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Establishing thresholds for risk guide the degree of risk a project can tolerate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Cost (threat to management reserve)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Schedule (threat to schedule reserve)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Safety (threat to well being of stakeholders)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Environment (threat to well being of the surroundings)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Wasatch Chapter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/>
              <a:t>The Risk Management Process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Most of us have probably been involved in risk management during a </a:t>
            </a:r>
            <a:r>
              <a:rPr lang="en-US" dirty="0" smtClean="0"/>
              <a:t>project:</a:t>
            </a:r>
            <a:endParaRPr dirty="0"/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Wasatch Chapter</a:t>
            </a: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182" y="2371257"/>
            <a:ext cx="6503635" cy="3994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 Model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396600" y="3429000"/>
            <a:ext cx="8290200" cy="269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Risk event: Happening or state that “triggers”  a loss</a:t>
            </a:r>
            <a:r>
              <a:rPr lang="en-US" sz="1400" dirty="0" smtClean="0"/>
              <a:t>.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 smtClean="0"/>
              <a:t>Risk </a:t>
            </a:r>
            <a:r>
              <a:rPr lang="en-US" sz="1400" dirty="0"/>
              <a:t>event driver: Factor in project that leads  to belief that the risk could occur.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Probability of risk event: Probability that risk  will occur.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Impact(of a risk): Consequence or potential  loss resulting from risk event.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Probability of impact: Conditional probability that impact will occur, given that its risk event  occurs.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Total loss: Magnitude of actual loss value  accrued when both risk event and impact  occur.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 – Measured in days or money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 – Consistently use one unit</a:t>
            </a:r>
            <a:endParaRPr sz="1400" dirty="0"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008975"/>
            <a:ext cx="5367200" cy="25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1219201" y="0"/>
            <a:ext cx="68580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Risk Model Example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675" y="1488200"/>
            <a:ext cx="8153600" cy="46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4;p2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Wasatch Chapter</a:t>
            </a:r>
            <a:endParaRPr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2AFF2C49CDE4AA10ECDAC47C70792" ma:contentTypeVersion="5" ma:contentTypeDescription="Create a new document." ma:contentTypeScope="" ma:versionID="740396790f80270102246c34626a4102">
  <xsd:schema xmlns:xsd="http://www.w3.org/2001/XMLSchema" xmlns:xs="http://www.w3.org/2001/XMLSchema" xmlns:p="http://schemas.microsoft.com/office/2006/metadata/properties" xmlns:ns1="http://schemas.microsoft.com/sharepoint/v3" xmlns:ns2="07d0ccec-aae8-4814-a6d3-0c68dd73da2d" xmlns:ns3="5f74f41d-0a6f-4974-9d1d-0ad09d6a19e5" targetNamespace="http://schemas.microsoft.com/office/2006/metadata/properties" ma:root="true" ma:fieldsID="afd2fe14f5cfa92251e318352b704c5a" ns1:_="" ns2:_="" ns3:_="">
    <xsd:import namespace="http://schemas.microsoft.com/sharepoint/v3"/>
    <xsd:import namespace="07d0ccec-aae8-4814-a6d3-0c68dd73da2d"/>
    <xsd:import namespace="5f74f41d-0a6f-4974-9d1d-0ad09d6a19e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9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4f41d-0a6f-4974-9d1d-0ad09d6a19e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PublishingExpirationDate xmlns="http://schemas.microsoft.com/sharepoint/v3" xsi:nil="true"/>
    <PublishingStartDate xmlns="http://schemas.microsoft.com/sharepoint/v3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D140CD1E-8E37-42A2-8C23-6830382B57B3}"/>
</file>

<file path=customXml/itemProps2.xml><?xml version="1.0" encoding="utf-8"?>
<ds:datastoreItem xmlns:ds="http://schemas.openxmlformats.org/officeDocument/2006/customXml" ds:itemID="{DF3F22EA-9F66-44C8-B771-1225683CF7E2}"/>
</file>

<file path=customXml/itemProps3.xml><?xml version="1.0" encoding="utf-8"?>
<ds:datastoreItem xmlns:ds="http://schemas.openxmlformats.org/officeDocument/2006/customXml" ds:itemID="{2820EE10-70F9-4591-8858-8271BBE98D51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957</Words>
  <Application>Microsoft Office PowerPoint</Application>
  <PresentationFormat>On-screen Show (4:3)</PresentationFormat>
  <Paragraphs>172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Times New Roman</vt:lpstr>
      <vt:lpstr>Palatino Linotype</vt:lpstr>
      <vt:lpstr>Century Gothic</vt:lpstr>
      <vt:lpstr>Arial</vt:lpstr>
      <vt:lpstr>Courier New</vt:lpstr>
      <vt:lpstr>Calibri</vt:lpstr>
      <vt:lpstr>Executive</vt:lpstr>
      <vt:lpstr>Risk Management  Ernie Kyed</vt:lpstr>
      <vt:lpstr>Topics</vt:lpstr>
      <vt:lpstr>Credit</vt:lpstr>
      <vt:lpstr>Commentary About Risk</vt:lpstr>
      <vt:lpstr>Managing Risk is Hard</vt:lpstr>
      <vt:lpstr>Determining the Degree of Risk Management Necessary</vt:lpstr>
      <vt:lpstr>The Risk Management Process</vt:lpstr>
      <vt:lpstr>Risk Model</vt:lpstr>
      <vt:lpstr>Standard Risk Model Example</vt:lpstr>
      <vt:lpstr>Identifying Total Loss</vt:lpstr>
      <vt:lpstr>Identifying Risk Drivers</vt:lpstr>
      <vt:lpstr>What kind of actions can we take?</vt:lpstr>
      <vt:lpstr>Actions Can Be Taken</vt:lpstr>
      <vt:lpstr>Back to the Example</vt:lpstr>
      <vt:lpstr>Back to the Example</vt:lpstr>
      <vt:lpstr>Back to the Example</vt:lpstr>
      <vt:lpstr>Different Methods Used in Risk Management Process</vt:lpstr>
      <vt:lpstr>Risk resolution process</vt:lpstr>
      <vt:lpstr>Decision Analysis</vt:lpstr>
      <vt:lpstr>Schedule Analysis</vt:lpstr>
      <vt:lpstr>Design Structure Matrix</vt:lpstr>
      <vt:lpstr>Design Structure Matrix</vt:lpstr>
      <vt:lpstr>Other Miscellanous Thoughts for Consideration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 Ernie Kyed</dc:title>
  <dc:creator>Ernie Kyed</dc:creator>
  <cp:lastModifiedBy>Ernest C. Kyed</cp:lastModifiedBy>
  <cp:revision>9</cp:revision>
  <dcterms:modified xsi:type="dcterms:W3CDTF">2019-05-08T13:26:13Z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0x010100EC22AFF2C49CDE4AA10ECDAC47C70792</vt:lpwstr>
  </property>
</Properties>
</file>