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65" r:id="rId3"/>
    <p:sldId id="257" r:id="rId4"/>
    <p:sldId id="329" r:id="rId5"/>
    <p:sldId id="258" r:id="rId6"/>
    <p:sldId id="266" r:id="rId7"/>
    <p:sldId id="274" r:id="rId8"/>
    <p:sldId id="270" r:id="rId9"/>
    <p:sldId id="330" r:id="rId10"/>
    <p:sldId id="271" r:id="rId11"/>
    <p:sldId id="272" r:id="rId12"/>
    <p:sldId id="273" r:id="rId13"/>
    <p:sldId id="259" r:id="rId14"/>
    <p:sldId id="328" r:id="rId15"/>
    <p:sldId id="260" r:id="rId16"/>
    <p:sldId id="286" r:id="rId17"/>
    <p:sldId id="292" r:id="rId18"/>
    <p:sldId id="287" r:id="rId19"/>
    <p:sldId id="288" r:id="rId20"/>
    <p:sldId id="289" r:id="rId21"/>
    <p:sldId id="290" r:id="rId22"/>
    <p:sldId id="300" r:id="rId23"/>
    <p:sldId id="293" r:id="rId24"/>
    <p:sldId id="294" r:id="rId25"/>
    <p:sldId id="305" r:id="rId26"/>
    <p:sldId id="298" r:id="rId27"/>
    <p:sldId id="299" r:id="rId28"/>
    <p:sldId id="307" r:id="rId29"/>
    <p:sldId id="308" r:id="rId30"/>
    <p:sldId id="261" r:id="rId31"/>
    <p:sldId id="309" r:id="rId32"/>
    <p:sldId id="311" r:id="rId33"/>
    <p:sldId id="312" r:id="rId34"/>
    <p:sldId id="314" r:id="rId35"/>
    <p:sldId id="262" r:id="rId36"/>
    <p:sldId id="315" r:id="rId37"/>
    <p:sldId id="316" r:id="rId38"/>
    <p:sldId id="319" r:id="rId39"/>
    <p:sldId id="331" r:id="rId40"/>
    <p:sldId id="334" r:id="rId41"/>
    <p:sldId id="332" r:id="rId42"/>
    <p:sldId id="335" r:id="rId43"/>
    <p:sldId id="333" r:id="rId44"/>
    <p:sldId id="263" r:id="rId45"/>
    <p:sldId id="327" r:id="rId46"/>
    <p:sldId id="32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3813" autoAdjust="0"/>
  </p:normalViewPr>
  <p:slideViewPr>
    <p:cSldViewPr>
      <p:cViewPr varScale="1">
        <p:scale>
          <a:sx n="94" d="100"/>
          <a:sy n="94" d="100"/>
        </p:scale>
        <p:origin x="1002" y="78"/>
      </p:cViewPr>
      <p:guideLst>
        <p:guide orient="horz" pos="2160"/>
        <p:guide pos="2880"/>
      </p:guideLst>
    </p:cSldViewPr>
  </p:slideViewPr>
  <p:notesTextViewPr>
    <p:cViewPr>
      <p:scale>
        <a:sx n="1" d="1"/>
        <a:sy n="1" d="1"/>
      </p:scale>
      <p:origin x="0" y="0"/>
    </p:cViewPr>
  </p:notesTextViewPr>
  <p:sorterViewPr>
    <p:cViewPr>
      <p:scale>
        <a:sx n="100" d="100"/>
        <a:sy n="100" d="100"/>
      </p:scale>
      <p:origin x="0" y="9024"/>
    </p:cViewPr>
  </p:sorterViewPr>
  <p:notesViewPr>
    <p:cSldViewPr>
      <p:cViewPr varScale="1">
        <p:scale>
          <a:sx n="53" d="100"/>
          <a:sy n="53"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1E519F-6F76-4C33-881B-EA3471724DBE}"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1467" y="30988"/>
            <a:ext cx="750905" cy="74371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90" y="77470"/>
            <a:ext cx="1128110" cy="697230"/>
          </a:xfrm>
          <a:prstGeom prst="rect">
            <a:avLst/>
          </a:prstGeom>
        </p:spPr>
      </p:pic>
    </p:spTree>
    <p:extLst>
      <p:ext uri="{BB962C8B-B14F-4D97-AF65-F5344CB8AC3E}">
        <p14:creationId xmlns:p14="http://schemas.microsoft.com/office/powerpoint/2010/main" val="32061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A7B738-CF3F-472D-8D30-BC26A5B05D7E}"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467" y="30988"/>
            <a:ext cx="750905" cy="74371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0" y="77470"/>
            <a:ext cx="1128110" cy="697230"/>
          </a:xfrm>
          <a:prstGeom prst="rect">
            <a:avLst/>
          </a:prstGeom>
        </p:spPr>
      </p:pic>
    </p:spTree>
    <p:extLst>
      <p:ext uri="{BB962C8B-B14F-4D97-AF65-F5344CB8AC3E}">
        <p14:creationId xmlns:p14="http://schemas.microsoft.com/office/powerpoint/2010/main" val="422280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0900" name="Slide Number Placeholder 3"/>
          <p:cNvSpPr txBox="1">
            <a:spLocks noGrp="1"/>
          </p:cNvSpPr>
          <p:nvPr/>
        </p:nvSpPr>
        <p:spPr bwMode="auto">
          <a:xfrm>
            <a:off x="3973778" y="8830658"/>
            <a:ext cx="3036623"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2" rIns="93159" bIns="46582" anchor="b"/>
          <a:lstStyle>
            <a:lvl1pPr defTabSz="963613">
              <a:defRPr>
                <a:solidFill>
                  <a:schemeClr val="tx1"/>
                </a:solidFill>
                <a:latin typeface="Arial" charset="0"/>
              </a:defRPr>
            </a:lvl1pPr>
            <a:lvl2pPr marL="742950" indent="-285750" defTabSz="963613">
              <a:defRPr>
                <a:solidFill>
                  <a:schemeClr val="tx1"/>
                </a:solidFill>
                <a:latin typeface="Arial" charset="0"/>
              </a:defRPr>
            </a:lvl2pPr>
            <a:lvl3pPr marL="1143000" indent="-228600" defTabSz="963613">
              <a:defRPr>
                <a:solidFill>
                  <a:schemeClr val="tx1"/>
                </a:solidFill>
                <a:latin typeface="Arial" charset="0"/>
              </a:defRPr>
            </a:lvl3pPr>
            <a:lvl4pPr marL="1600200" indent="-228600" defTabSz="963613">
              <a:defRPr>
                <a:solidFill>
                  <a:schemeClr val="tx1"/>
                </a:solidFill>
                <a:latin typeface="Arial" charset="0"/>
              </a:defRPr>
            </a:lvl4pPr>
            <a:lvl5pPr marL="2057400" indent="-228600" defTabSz="963613">
              <a:defRPr>
                <a:solidFill>
                  <a:schemeClr val="tx1"/>
                </a:solidFill>
                <a:latin typeface="Arial" charset="0"/>
              </a:defRPr>
            </a:lvl5pPr>
            <a:lvl6pPr marL="2514600" indent="-228600" defTabSz="963613" eaLnBrk="0" fontAlgn="base" hangingPunct="0">
              <a:spcBef>
                <a:spcPct val="0"/>
              </a:spcBef>
              <a:spcAft>
                <a:spcPct val="0"/>
              </a:spcAft>
              <a:defRPr>
                <a:solidFill>
                  <a:schemeClr val="tx1"/>
                </a:solidFill>
                <a:latin typeface="Arial" charset="0"/>
              </a:defRPr>
            </a:lvl6pPr>
            <a:lvl7pPr marL="2971800" indent="-228600" defTabSz="963613" eaLnBrk="0" fontAlgn="base" hangingPunct="0">
              <a:spcBef>
                <a:spcPct val="0"/>
              </a:spcBef>
              <a:spcAft>
                <a:spcPct val="0"/>
              </a:spcAft>
              <a:defRPr>
                <a:solidFill>
                  <a:schemeClr val="tx1"/>
                </a:solidFill>
                <a:latin typeface="Arial" charset="0"/>
              </a:defRPr>
            </a:lvl7pPr>
            <a:lvl8pPr marL="3429000" indent="-228600" defTabSz="963613" eaLnBrk="0" fontAlgn="base" hangingPunct="0">
              <a:spcBef>
                <a:spcPct val="0"/>
              </a:spcBef>
              <a:spcAft>
                <a:spcPct val="0"/>
              </a:spcAft>
              <a:defRPr>
                <a:solidFill>
                  <a:schemeClr val="tx1"/>
                </a:solidFill>
                <a:latin typeface="Arial" charset="0"/>
              </a:defRPr>
            </a:lvl8pPr>
            <a:lvl9pPr marL="3886200" indent="-228600" defTabSz="963613" eaLnBrk="0" fontAlgn="base" hangingPunct="0">
              <a:spcBef>
                <a:spcPct val="0"/>
              </a:spcBef>
              <a:spcAft>
                <a:spcPct val="0"/>
              </a:spcAft>
              <a:defRPr>
                <a:solidFill>
                  <a:schemeClr val="tx1"/>
                </a:solidFill>
                <a:latin typeface="Arial" charset="0"/>
              </a:defRPr>
            </a:lvl9pPr>
          </a:lstStyle>
          <a:p>
            <a:pPr algn="r"/>
            <a:fld id="{13A63A5B-7EB9-4536-8C2F-DB9BE45CD102}" type="slidenum">
              <a:rPr lang="en-US" sz="1100"/>
              <a:pPr algn="r"/>
              <a:t>2</a:t>
            </a:fld>
            <a:endParaRPr lang="en-US" sz="1100" dirty="0"/>
          </a:p>
        </p:txBody>
      </p:sp>
    </p:spTree>
    <p:extLst>
      <p:ext uri="{BB962C8B-B14F-4D97-AF65-F5344CB8AC3E}">
        <p14:creationId xmlns:p14="http://schemas.microsoft.com/office/powerpoint/2010/main" val="261423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B2AA814B-5473-4F6D-9BEB-211CBE2089F1}" type="slidenum">
              <a:rPr lang="en-US" smtClean="0"/>
              <a:pPr/>
              <a:t>11</a:t>
            </a:fld>
            <a:endParaRPr lang="en-US" dirty="0" smtClean="0"/>
          </a:p>
        </p:txBody>
      </p:sp>
    </p:spTree>
    <p:extLst>
      <p:ext uri="{BB962C8B-B14F-4D97-AF65-F5344CB8AC3E}">
        <p14:creationId xmlns:p14="http://schemas.microsoft.com/office/powerpoint/2010/main" val="347292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99E5581-2D2B-435E-AA9A-ECFDA024987F}" type="slidenum">
              <a:rPr lang="en-US" smtClean="0"/>
              <a:pPr/>
              <a:t>12</a:t>
            </a:fld>
            <a:endParaRPr lang="en-US" dirty="0" smtClean="0"/>
          </a:p>
        </p:txBody>
      </p:sp>
    </p:spTree>
    <p:extLst>
      <p:ext uri="{BB962C8B-B14F-4D97-AF65-F5344CB8AC3E}">
        <p14:creationId xmlns:p14="http://schemas.microsoft.com/office/powerpoint/2010/main" val="313317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13</a:t>
            </a:fld>
            <a:endParaRPr lang="en-US" dirty="0" smtClean="0"/>
          </a:p>
        </p:txBody>
      </p:sp>
    </p:spTree>
    <p:extLst>
      <p:ext uri="{BB962C8B-B14F-4D97-AF65-F5344CB8AC3E}">
        <p14:creationId xmlns:p14="http://schemas.microsoft.com/office/powerpoint/2010/main" val="3995022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15</a:t>
            </a:fld>
            <a:endParaRPr lang="en-US" dirty="0" smtClean="0"/>
          </a:p>
        </p:txBody>
      </p:sp>
    </p:spTree>
    <p:extLst>
      <p:ext uri="{BB962C8B-B14F-4D97-AF65-F5344CB8AC3E}">
        <p14:creationId xmlns:p14="http://schemas.microsoft.com/office/powerpoint/2010/main" val="404953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74B0B7F3-E08F-4475-BF4B-8618E6539422}" type="slidenum">
              <a:rPr lang="en-US" smtClean="0"/>
              <a:pPr/>
              <a:t>16</a:t>
            </a:fld>
            <a:endParaRPr lang="en-US" dirty="0" smtClean="0"/>
          </a:p>
        </p:txBody>
      </p:sp>
    </p:spTree>
    <p:extLst>
      <p:ext uri="{BB962C8B-B14F-4D97-AF65-F5344CB8AC3E}">
        <p14:creationId xmlns:p14="http://schemas.microsoft.com/office/powerpoint/2010/main" val="98309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59FAD382-EEB8-414A-A60B-9FDA497F2A9D}" type="slidenum">
              <a:rPr lang="en-US" smtClean="0"/>
              <a:pPr/>
              <a:t>17</a:t>
            </a:fld>
            <a:endParaRPr lang="en-US" dirty="0" smtClean="0"/>
          </a:p>
        </p:txBody>
      </p:sp>
    </p:spTree>
    <p:extLst>
      <p:ext uri="{BB962C8B-B14F-4D97-AF65-F5344CB8AC3E}">
        <p14:creationId xmlns:p14="http://schemas.microsoft.com/office/powerpoint/2010/main" val="141547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2608D2B-8B20-47B9-B7D6-E189DE2225E1}" type="slidenum">
              <a:rPr lang="en-US" smtClean="0"/>
              <a:pPr/>
              <a:t>19</a:t>
            </a:fld>
            <a:endParaRPr lang="en-US" dirty="0" smtClean="0"/>
          </a:p>
        </p:txBody>
      </p:sp>
    </p:spTree>
    <p:extLst>
      <p:ext uri="{BB962C8B-B14F-4D97-AF65-F5344CB8AC3E}">
        <p14:creationId xmlns:p14="http://schemas.microsoft.com/office/powerpoint/2010/main" val="3524015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B4D37789-5626-49A0-B28C-25E8682D94D0}" type="slidenum">
              <a:rPr lang="en-US" smtClean="0"/>
              <a:pPr/>
              <a:t>20</a:t>
            </a:fld>
            <a:endParaRPr lang="en-US" dirty="0" smtClean="0"/>
          </a:p>
        </p:txBody>
      </p:sp>
    </p:spTree>
    <p:extLst>
      <p:ext uri="{BB962C8B-B14F-4D97-AF65-F5344CB8AC3E}">
        <p14:creationId xmlns:p14="http://schemas.microsoft.com/office/powerpoint/2010/main" val="375300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CCA1A747-5F07-413F-AF9C-BD7C175B9B2A}" type="slidenum">
              <a:rPr lang="en-US" smtClean="0"/>
              <a:pPr/>
              <a:t>21</a:t>
            </a:fld>
            <a:endParaRPr lang="en-US" dirty="0" smtClean="0"/>
          </a:p>
        </p:txBody>
      </p:sp>
    </p:spTree>
    <p:extLst>
      <p:ext uri="{BB962C8B-B14F-4D97-AF65-F5344CB8AC3E}">
        <p14:creationId xmlns:p14="http://schemas.microsoft.com/office/powerpoint/2010/main" val="318837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30433C4D-188B-4CC7-A202-064D796A0B48}" type="slidenum">
              <a:rPr lang="en-US" smtClean="0"/>
              <a:pPr/>
              <a:t>22</a:t>
            </a:fld>
            <a:endParaRPr lang="en-US" dirty="0" smtClean="0"/>
          </a:p>
        </p:txBody>
      </p:sp>
    </p:spTree>
    <p:extLst>
      <p:ext uri="{BB962C8B-B14F-4D97-AF65-F5344CB8AC3E}">
        <p14:creationId xmlns:p14="http://schemas.microsoft.com/office/powerpoint/2010/main" val="102249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2688" y="696913"/>
            <a:ext cx="4645025" cy="3484562"/>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3261A72-AC7B-4042-ACE0-5D08C182A5D7}" type="slidenum">
              <a:rPr lang="nl-NL" smtClean="0"/>
              <a:pPr/>
              <a:t>3</a:t>
            </a:fld>
            <a:endParaRPr lang="nl-NL" smtClean="0"/>
          </a:p>
        </p:txBody>
      </p:sp>
    </p:spTree>
    <p:extLst>
      <p:ext uri="{BB962C8B-B14F-4D97-AF65-F5344CB8AC3E}">
        <p14:creationId xmlns:p14="http://schemas.microsoft.com/office/powerpoint/2010/main" val="417732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AF62BD0-0E82-47A4-879E-4EDF6AD52C93}" type="slidenum">
              <a:rPr lang="en-US" smtClean="0"/>
              <a:pPr/>
              <a:t>23</a:t>
            </a:fld>
            <a:endParaRPr lang="en-US" dirty="0" smtClean="0"/>
          </a:p>
        </p:txBody>
      </p:sp>
    </p:spTree>
    <p:extLst>
      <p:ext uri="{BB962C8B-B14F-4D97-AF65-F5344CB8AC3E}">
        <p14:creationId xmlns:p14="http://schemas.microsoft.com/office/powerpoint/2010/main" val="4228680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421B5DD0-E4B5-45D8-9CB3-1AD962B9FCF2}" type="slidenum">
              <a:rPr lang="en-US" smtClean="0"/>
              <a:pPr/>
              <a:t>24</a:t>
            </a:fld>
            <a:endParaRPr lang="en-US" dirty="0" smtClean="0"/>
          </a:p>
        </p:txBody>
      </p:sp>
    </p:spTree>
    <p:extLst>
      <p:ext uri="{BB962C8B-B14F-4D97-AF65-F5344CB8AC3E}">
        <p14:creationId xmlns:p14="http://schemas.microsoft.com/office/powerpoint/2010/main" val="3711382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421B5DD0-E4B5-45D8-9CB3-1AD962B9FCF2}" type="slidenum">
              <a:rPr lang="en-US" smtClean="0"/>
              <a:pPr/>
              <a:t>25</a:t>
            </a:fld>
            <a:endParaRPr lang="en-US" dirty="0" smtClean="0"/>
          </a:p>
        </p:txBody>
      </p:sp>
    </p:spTree>
    <p:extLst>
      <p:ext uri="{BB962C8B-B14F-4D97-AF65-F5344CB8AC3E}">
        <p14:creationId xmlns:p14="http://schemas.microsoft.com/office/powerpoint/2010/main" val="2670098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118078FD-AEE4-4324-BAEF-9B554990FF4F}" type="slidenum">
              <a:rPr lang="en-US" smtClean="0"/>
              <a:pPr/>
              <a:t>26</a:t>
            </a:fld>
            <a:endParaRPr lang="en-US" dirty="0" smtClean="0"/>
          </a:p>
        </p:txBody>
      </p:sp>
    </p:spTree>
    <p:extLst>
      <p:ext uri="{BB962C8B-B14F-4D97-AF65-F5344CB8AC3E}">
        <p14:creationId xmlns:p14="http://schemas.microsoft.com/office/powerpoint/2010/main" val="389254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A1A6ABA7-ADD0-4718-9760-B4E1054CFFAF}" type="slidenum">
              <a:rPr lang="en-US" smtClean="0"/>
              <a:pPr/>
              <a:t>27</a:t>
            </a:fld>
            <a:endParaRPr lang="en-US" dirty="0" smtClean="0"/>
          </a:p>
        </p:txBody>
      </p:sp>
    </p:spTree>
    <p:extLst>
      <p:ext uri="{BB962C8B-B14F-4D97-AF65-F5344CB8AC3E}">
        <p14:creationId xmlns:p14="http://schemas.microsoft.com/office/powerpoint/2010/main" val="136018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38EB4914-72AE-4344-90D9-C8155039BCB7}" type="slidenum">
              <a:rPr lang="en-US" smtClean="0"/>
              <a:pPr/>
              <a:t>28</a:t>
            </a:fld>
            <a:endParaRPr lang="en-US" dirty="0" smtClean="0"/>
          </a:p>
        </p:txBody>
      </p:sp>
    </p:spTree>
    <p:extLst>
      <p:ext uri="{BB962C8B-B14F-4D97-AF65-F5344CB8AC3E}">
        <p14:creationId xmlns:p14="http://schemas.microsoft.com/office/powerpoint/2010/main" val="34204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EEBD52C-0D0E-4218-A7D2-B35CE50F0034}" type="slidenum">
              <a:rPr lang="en-US" smtClean="0"/>
              <a:pPr/>
              <a:t>29</a:t>
            </a:fld>
            <a:endParaRPr lang="en-US" dirty="0" smtClean="0"/>
          </a:p>
        </p:txBody>
      </p:sp>
    </p:spTree>
    <p:extLst>
      <p:ext uri="{BB962C8B-B14F-4D97-AF65-F5344CB8AC3E}">
        <p14:creationId xmlns:p14="http://schemas.microsoft.com/office/powerpoint/2010/main" val="579312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30</a:t>
            </a:fld>
            <a:endParaRPr lang="en-US" dirty="0" smtClean="0"/>
          </a:p>
        </p:txBody>
      </p:sp>
    </p:spTree>
    <p:extLst>
      <p:ext uri="{BB962C8B-B14F-4D97-AF65-F5344CB8AC3E}">
        <p14:creationId xmlns:p14="http://schemas.microsoft.com/office/powerpoint/2010/main" val="644212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92B6126F-F906-422D-AA26-D5EEBCD690D3}" type="slidenum">
              <a:rPr lang="en-US" smtClean="0"/>
              <a:pPr/>
              <a:t>31</a:t>
            </a:fld>
            <a:endParaRPr lang="en-US" dirty="0" smtClean="0"/>
          </a:p>
        </p:txBody>
      </p:sp>
      <p:sp>
        <p:nvSpPr>
          <p:cNvPr id="131075" name="Rectangle 2"/>
          <p:cNvSpPr>
            <a:spLocks noGrp="1" noRot="1" noChangeAspect="1" noChangeArrowheads="1" noTextEdit="1"/>
          </p:cNvSpPr>
          <p:nvPr>
            <p:ph type="sldImg"/>
          </p:nvPr>
        </p:nvSpPr>
        <p:spPr>
          <a:xfrm>
            <a:off x="1196975" y="433388"/>
            <a:ext cx="4652963" cy="3489325"/>
          </a:xfrm>
          <a:ln/>
        </p:spPr>
      </p:sp>
      <p:sp>
        <p:nvSpPr>
          <p:cNvPr id="131076" name="Rectangle 3"/>
          <p:cNvSpPr>
            <a:spLocks noGrp="1" noChangeArrowheads="1"/>
          </p:cNvSpPr>
          <p:nvPr>
            <p:ph type="body" idx="1"/>
          </p:nvPr>
        </p:nvSpPr>
        <p:spPr>
          <a:xfrm>
            <a:off x="527911" y="3810480"/>
            <a:ext cx="6132578" cy="529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92" indent="-227992">
              <a:lnSpc>
                <a:spcPct val="90000"/>
              </a:lnSpc>
            </a:pPr>
            <a:endParaRPr lang="en-US" sz="900" dirty="0"/>
          </a:p>
        </p:txBody>
      </p:sp>
    </p:spTree>
    <p:extLst>
      <p:ext uri="{BB962C8B-B14F-4D97-AF65-F5344CB8AC3E}">
        <p14:creationId xmlns:p14="http://schemas.microsoft.com/office/powerpoint/2010/main" val="3691998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040D6DB-6C0D-4EDC-84EC-03BF3FA3CD60}" type="slidenum">
              <a:rPr lang="en-US" smtClean="0"/>
              <a:pPr/>
              <a:t>32</a:t>
            </a:fld>
            <a:endParaRPr lang="en-US" dirty="0" smtClean="0"/>
          </a:p>
        </p:txBody>
      </p:sp>
      <p:sp>
        <p:nvSpPr>
          <p:cNvPr id="133123" name="Rectangle 2"/>
          <p:cNvSpPr>
            <a:spLocks noGrp="1" noRot="1" noChangeAspect="1" noChangeArrowheads="1" noTextEdit="1"/>
          </p:cNvSpPr>
          <p:nvPr>
            <p:ph type="sldImg"/>
          </p:nvPr>
        </p:nvSpPr>
        <p:spPr>
          <a:xfrm>
            <a:off x="1196975" y="433388"/>
            <a:ext cx="4652963" cy="3489325"/>
          </a:xfrm>
          <a:ln/>
        </p:spPr>
      </p:sp>
      <p:sp>
        <p:nvSpPr>
          <p:cNvPr id="133124" name="Rectangle 3"/>
          <p:cNvSpPr>
            <a:spLocks noGrp="1" noChangeArrowheads="1"/>
          </p:cNvSpPr>
          <p:nvPr>
            <p:ph type="body" idx="1"/>
          </p:nvPr>
        </p:nvSpPr>
        <p:spPr>
          <a:xfrm>
            <a:off x="527911" y="3810480"/>
            <a:ext cx="6132578" cy="529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92" indent="-227992">
              <a:lnSpc>
                <a:spcPct val="90000"/>
              </a:lnSpc>
            </a:pPr>
            <a:endParaRPr lang="en-US" sz="900" dirty="0"/>
          </a:p>
        </p:txBody>
      </p:sp>
    </p:spTree>
    <p:extLst>
      <p:ext uri="{BB962C8B-B14F-4D97-AF65-F5344CB8AC3E}">
        <p14:creationId xmlns:p14="http://schemas.microsoft.com/office/powerpoint/2010/main" val="11294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85">
              <a:defRPr>
                <a:solidFill>
                  <a:schemeClr val="tx1"/>
                </a:solidFill>
                <a:latin typeface="Arial" charset="0"/>
              </a:defRPr>
            </a:lvl1pPr>
            <a:lvl2pPr marL="702683" indent="-270263" defTabSz="911385">
              <a:defRPr>
                <a:solidFill>
                  <a:schemeClr val="tx1"/>
                </a:solidFill>
                <a:latin typeface="Arial" charset="0"/>
              </a:defRPr>
            </a:lvl2pPr>
            <a:lvl3pPr marL="1081050" indent="-216210" defTabSz="911385">
              <a:defRPr>
                <a:solidFill>
                  <a:schemeClr val="tx1"/>
                </a:solidFill>
                <a:latin typeface="Arial" charset="0"/>
              </a:defRPr>
            </a:lvl3pPr>
            <a:lvl4pPr marL="1513471" indent="-216210" defTabSz="911385">
              <a:defRPr>
                <a:solidFill>
                  <a:schemeClr val="tx1"/>
                </a:solidFill>
                <a:latin typeface="Arial" charset="0"/>
              </a:defRPr>
            </a:lvl4pPr>
            <a:lvl5pPr marL="1945890" indent="-216210" defTabSz="911385">
              <a:defRPr>
                <a:solidFill>
                  <a:schemeClr val="tx1"/>
                </a:solidFill>
                <a:latin typeface="Arial" charset="0"/>
              </a:defRPr>
            </a:lvl5pPr>
            <a:lvl6pPr marL="2378310" indent="-216210" defTabSz="911385" eaLnBrk="0" fontAlgn="base" hangingPunct="0">
              <a:spcBef>
                <a:spcPct val="0"/>
              </a:spcBef>
              <a:spcAft>
                <a:spcPct val="0"/>
              </a:spcAft>
              <a:defRPr>
                <a:solidFill>
                  <a:schemeClr val="tx1"/>
                </a:solidFill>
                <a:latin typeface="Arial" charset="0"/>
              </a:defRPr>
            </a:lvl6pPr>
            <a:lvl7pPr marL="2810731" indent="-216210" defTabSz="911385" eaLnBrk="0" fontAlgn="base" hangingPunct="0">
              <a:spcBef>
                <a:spcPct val="0"/>
              </a:spcBef>
              <a:spcAft>
                <a:spcPct val="0"/>
              </a:spcAft>
              <a:defRPr>
                <a:solidFill>
                  <a:schemeClr val="tx1"/>
                </a:solidFill>
                <a:latin typeface="Arial" charset="0"/>
              </a:defRPr>
            </a:lvl7pPr>
            <a:lvl8pPr marL="3243150" indent="-216210" defTabSz="911385" eaLnBrk="0" fontAlgn="base" hangingPunct="0">
              <a:spcBef>
                <a:spcPct val="0"/>
              </a:spcBef>
              <a:spcAft>
                <a:spcPct val="0"/>
              </a:spcAft>
              <a:defRPr>
                <a:solidFill>
                  <a:schemeClr val="tx1"/>
                </a:solidFill>
                <a:latin typeface="Arial" charset="0"/>
              </a:defRPr>
            </a:lvl8pPr>
            <a:lvl9pPr marL="3675571" indent="-216210" defTabSz="911385" eaLnBrk="0" fontAlgn="base" hangingPunct="0">
              <a:spcBef>
                <a:spcPct val="0"/>
              </a:spcBef>
              <a:spcAft>
                <a:spcPct val="0"/>
              </a:spcAft>
              <a:defRPr>
                <a:solidFill>
                  <a:schemeClr val="tx1"/>
                </a:solidFill>
                <a:latin typeface="Arial" charset="0"/>
              </a:defRPr>
            </a:lvl9pPr>
          </a:lstStyle>
          <a:p>
            <a:fld id="{C75E19EE-E701-49A6-A95E-8B7A8F15DE0C}" type="slidenum">
              <a:rPr lang="en-US" smtClean="0"/>
              <a:pPr/>
              <a:t>4</a:t>
            </a:fld>
            <a:endParaRPr lang="en-US" dirty="0"/>
          </a:p>
        </p:txBody>
      </p:sp>
    </p:spTree>
    <p:extLst>
      <p:ext uri="{BB962C8B-B14F-4D97-AF65-F5344CB8AC3E}">
        <p14:creationId xmlns:p14="http://schemas.microsoft.com/office/powerpoint/2010/main" val="158396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017344D-9D7A-413A-BDB5-C4889286E1BB}" type="slidenum">
              <a:rPr lang="en-US" smtClean="0"/>
              <a:pPr/>
              <a:t>33</a:t>
            </a:fld>
            <a:endParaRPr lang="en-US" dirty="0" smtClean="0"/>
          </a:p>
        </p:txBody>
      </p:sp>
      <p:sp>
        <p:nvSpPr>
          <p:cNvPr id="134147" name="Rectangle 2"/>
          <p:cNvSpPr>
            <a:spLocks noGrp="1" noRot="1" noChangeAspect="1" noChangeArrowheads="1" noTextEdit="1"/>
          </p:cNvSpPr>
          <p:nvPr>
            <p:ph type="sldImg"/>
          </p:nvPr>
        </p:nvSpPr>
        <p:spPr>
          <a:xfrm>
            <a:off x="1196975" y="433388"/>
            <a:ext cx="4652963" cy="3489325"/>
          </a:xfrm>
          <a:ln/>
        </p:spPr>
      </p:sp>
      <p:sp>
        <p:nvSpPr>
          <p:cNvPr id="134148" name="Rectangle 3"/>
          <p:cNvSpPr>
            <a:spLocks noGrp="1" noChangeArrowheads="1"/>
          </p:cNvSpPr>
          <p:nvPr>
            <p:ph type="body" idx="1"/>
          </p:nvPr>
        </p:nvSpPr>
        <p:spPr>
          <a:xfrm>
            <a:off x="527911" y="3810480"/>
            <a:ext cx="6132578" cy="529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92" indent="-227992">
              <a:lnSpc>
                <a:spcPct val="90000"/>
              </a:lnSpc>
            </a:pPr>
            <a:endParaRPr lang="en-US" sz="900" dirty="0"/>
          </a:p>
        </p:txBody>
      </p:sp>
    </p:spTree>
    <p:extLst>
      <p:ext uri="{BB962C8B-B14F-4D97-AF65-F5344CB8AC3E}">
        <p14:creationId xmlns:p14="http://schemas.microsoft.com/office/powerpoint/2010/main" val="1515288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C4161425-79AF-4431-B535-A84CAB4BACF5}" type="slidenum">
              <a:rPr lang="en-US" smtClean="0"/>
              <a:pPr/>
              <a:t>34</a:t>
            </a:fld>
            <a:endParaRPr lang="en-US" dirty="0" smtClean="0"/>
          </a:p>
        </p:txBody>
      </p:sp>
      <p:sp>
        <p:nvSpPr>
          <p:cNvPr id="136195" name="Rectangle 2"/>
          <p:cNvSpPr>
            <a:spLocks noGrp="1" noRot="1" noChangeAspect="1" noChangeArrowheads="1" noTextEdit="1"/>
          </p:cNvSpPr>
          <p:nvPr>
            <p:ph type="sldImg"/>
          </p:nvPr>
        </p:nvSpPr>
        <p:spPr>
          <a:xfrm>
            <a:off x="1181100" y="693738"/>
            <a:ext cx="4649788" cy="3486150"/>
          </a:xfrm>
          <a:ln/>
        </p:spPr>
      </p:sp>
      <p:sp>
        <p:nvSpPr>
          <p:cNvPr id="45059" name="Rectangle 3"/>
          <p:cNvSpPr>
            <a:spLocks noGrp="1" noChangeArrowheads="1"/>
          </p:cNvSpPr>
          <p:nvPr>
            <p:ph type="body" idx="1"/>
          </p:nvPr>
        </p:nvSpPr>
        <p:spPr>
          <a:xfrm>
            <a:off x="255587" y="4413025"/>
            <a:ext cx="6403380" cy="4188606"/>
          </a:xfrm>
        </p:spPr>
        <p:txBody>
          <a:bodyPr/>
          <a:lstStyle/>
          <a:p>
            <a:pPr eaLnBrk="1" hangingPunct="1">
              <a:defRPr/>
            </a:pPr>
            <a:r>
              <a:rPr lang="en-US" sz="2000" dirty="0"/>
              <a:t>Go through this slide very slowly.  Emphasize that the applicant is the main pacer for most parts of the certification process, and thus the length of the process.  </a:t>
            </a:r>
          </a:p>
          <a:p>
            <a:pPr eaLnBrk="1" hangingPunct="1">
              <a:defRPr/>
            </a:pPr>
            <a:r>
              <a:rPr lang="en-US" sz="2000" dirty="0"/>
              <a:t>INCOSE involvement for processing is restricted by procedure to approximately 2 months. </a:t>
            </a:r>
          </a:p>
          <a:p>
            <a:pPr eaLnBrk="1" hangingPunct="1">
              <a:defRPr/>
            </a:pPr>
            <a:endParaRPr lang="en-US" sz="2000" dirty="0"/>
          </a:p>
          <a:p>
            <a:pPr eaLnBrk="1" hangingPunct="1">
              <a:defRPr/>
            </a:pPr>
            <a:r>
              <a:rPr lang="en-US" sz="2000" b="1" i="1" dirty="0">
                <a:solidFill>
                  <a:srgbClr val="FF0000"/>
                </a:solidFill>
                <a:effectLst>
                  <a:outerShdw blurRad="38100" dist="38100" dir="2700000" algn="tl">
                    <a:srgbClr val="C0C0C0"/>
                  </a:outerShdw>
                </a:effectLst>
              </a:rPr>
              <a:t>Note: We will collect metrics to establish a better historical estimate.</a:t>
            </a:r>
          </a:p>
        </p:txBody>
      </p:sp>
    </p:spTree>
    <p:extLst>
      <p:ext uri="{BB962C8B-B14F-4D97-AF65-F5344CB8AC3E}">
        <p14:creationId xmlns:p14="http://schemas.microsoft.com/office/powerpoint/2010/main" val="1875117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35</a:t>
            </a:fld>
            <a:endParaRPr lang="en-US" dirty="0" smtClean="0"/>
          </a:p>
        </p:txBody>
      </p:sp>
    </p:spTree>
    <p:extLst>
      <p:ext uri="{BB962C8B-B14F-4D97-AF65-F5344CB8AC3E}">
        <p14:creationId xmlns:p14="http://schemas.microsoft.com/office/powerpoint/2010/main" val="602690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72531E3B-0703-4C53-A760-8044537D79C7}" type="slidenum">
              <a:rPr lang="en-US" smtClean="0"/>
              <a:pPr/>
              <a:t>36</a:t>
            </a:fld>
            <a:endParaRPr lang="en-US" dirty="0" smtClean="0"/>
          </a:p>
        </p:txBody>
      </p:sp>
    </p:spTree>
    <p:extLst>
      <p:ext uri="{BB962C8B-B14F-4D97-AF65-F5344CB8AC3E}">
        <p14:creationId xmlns:p14="http://schemas.microsoft.com/office/powerpoint/2010/main" val="3440591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54C4C7A9-D498-430B-809E-FE3D2F59F7D9}" type="slidenum">
              <a:rPr lang="en-US" smtClean="0"/>
              <a:pPr/>
              <a:t>37</a:t>
            </a:fld>
            <a:endParaRPr lang="en-US" dirty="0" smtClean="0"/>
          </a:p>
        </p:txBody>
      </p:sp>
      <p:sp>
        <p:nvSpPr>
          <p:cNvPr id="139267" name="Rectangle 2"/>
          <p:cNvSpPr>
            <a:spLocks noGrp="1" noRot="1" noChangeAspect="1" noChangeArrowheads="1" noTextEdit="1"/>
          </p:cNvSpPr>
          <p:nvPr>
            <p:ph type="sldImg"/>
          </p:nvPr>
        </p:nvSpPr>
        <p:spPr>
          <a:xfrm>
            <a:off x="1181100" y="693738"/>
            <a:ext cx="4649788" cy="3486150"/>
          </a:xfrm>
          <a:ln/>
        </p:spPr>
      </p:sp>
      <p:sp>
        <p:nvSpPr>
          <p:cNvPr id="139268" name="Rectangle 3"/>
          <p:cNvSpPr>
            <a:spLocks noGrp="1" noChangeArrowheads="1"/>
          </p:cNvSpPr>
          <p:nvPr>
            <p:ph type="body" idx="1"/>
          </p:nvPr>
        </p:nvSpPr>
        <p:spPr>
          <a:xfrm>
            <a:off x="366648" y="4413025"/>
            <a:ext cx="6324269" cy="4188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Highlight that this table identifies ways for earning continuing education credits.</a:t>
            </a:r>
          </a:p>
          <a:p>
            <a:pPr eaLnBrk="1" hangingPunct="1"/>
            <a:r>
              <a:rPr lang="en-US" sz="2000" dirty="0"/>
              <a:t>Point out that these credits may be earned over a three year time period, and that as many as 30 PDUs may be carried forward.</a:t>
            </a:r>
          </a:p>
        </p:txBody>
      </p:sp>
    </p:spTree>
    <p:extLst>
      <p:ext uri="{BB962C8B-B14F-4D97-AF65-F5344CB8AC3E}">
        <p14:creationId xmlns:p14="http://schemas.microsoft.com/office/powerpoint/2010/main" val="1644015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54C4C7A9-D498-430B-809E-FE3D2F59F7D9}" type="slidenum">
              <a:rPr lang="en-US" smtClean="0"/>
              <a:pPr/>
              <a:t>38</a:t>
            </a:fld>
            <a:endParaRPr lang="en-US" dirty="0" smtClean="0"/>
          </a:p>
        </p:txBody>
      </p:sp>
      <p:sp>
        <p:nvSpPr>
          <p:cNvPr id="139267" name="Rectangle 2"/>
          <p:cNvSpPr>
            <a:spLocks noGrp="1" noRot="1" noChangeAspect="1" noChangeArrowheads="1" noTextEdit="1"/>
          </p:cNvSpPr>
          <p:nvPr>
            <p:ph type="sldImg"/>
          </p:nvPr>
        </p:nvSpPr>
        <p:spPr>
          <a:xfrm>
            <a:off x="1181100" y="693738"/>
            <a:ext cx="4649788" cy="3486150"/>
          </a:xfrm>
          <a:ln/>
        </p:spPr>
      </p:sp>
      <p:sp>
        <p:nvSpPr>
          <p:cNvPr id="139268" name="Rectangle 3"/>
          <p:cNvSpPr>
            <a:spLocks noGrp="1" noChangeArrowheads="1"/>
          </p:cNvSpPr>
          <p:nvPr>
            <p:ph type="body" idx="1"/>
          </p:nvPr>
        </p:nvSpPr>
        <p:spPr>
          <a:xfrm>
            <a:off x="366648" y="4413025"/>
            <a:ext cx="6324269" cy="4188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Highlight that this table identifies ways for earning continuing education credits.</a:t>
            </a:r>
          </a:p>
          <a:p>
            <a:pPr eaLnBrk="1" hangingPunct="1"/>
            <a:r>
              <a:rPr lang="en-US" sz="2000" dirty="0"/>
              <a:t>Point out that these credits may be earned over a three year time period, and that as many as 30 PDUs may be carried forward.</a:t>
            </a:r>
          </a:p>
        </p:txBody>
      </p:sp>
    </p:spTree>
    <p:extLst>
      <p:ext uri="{BB962C8B-B14F-4D97-AF65-F5344CB8AC3E}">
        <p14:creationId xmlns:p14="http://schemas.microsoft.com/office/powerpoint/2010/main" val="4022702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AF62BD0-0E82-47A4-879E-4EDF6AD52C93}" type="slidenum">
              <a:rPr lang="en-US" smtClean="0"/>
              <a:pPr/>
              <a:t>42</a:t>
            </a:fld>
            <a:endParaRPr lang="en-US" dirty="0" smtClean="0"/>
          </a:p>
        </p:txBody>
      </p:sp>
    </p:spTree>
    <p:extLst>
      <p:ext uri="{BB962C8B-B14F-4D97-AF65-F5344CB8AC3E}">
        <p14:creationId xmlns:p14="http://schemas.microsoft.com/office/powerpoint/2010/main" val="2211013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44</a:t>
            </a:fld>
            <a:endParaRPr lang="en-US" dirty="0" smtClean="0"/>
          </a:p>
        </p:txBody>
      </p:sp>
    </p:spTree>
    <p:extLst>
      <p:ext uri="{BB962C8B-B14F-4D97-AF65-F5344CB8AC3E}">
        <p14:creationId xmlns:p14="http://schemas.microsoft.com/office/powerpoint/2010/main" val="1860930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45">
              <a:defRPr>
                <a:solidFill>
                  <a:schemeClr val="tx1"/>
                </a:solidFill>
                <a:latin typeface="Arial" charset="0"/>
              </a:defRPr>
            </a:lvl1pPr>
            <a:lvl2pPr marL="716065" indent="-275410" defTabSz="928745">
              <a:defRPr>
                <a:solidFill>
                  <a:schemeClr val="tx1"/>
                </a:solidFill>
                <a:latin typeface="Arial" charset="0"/>
              </a:defRPr>
            </a:lvl2pPr>
            <a:lvl3pPr marL="1101639" indent="-220328" defTabSz="928745">
              <a:defRPr>
                <a:solidFill>
                  <a:schemeClr val="tx1"/>
                </a:solidFill>
                <a:latin typeface="Arial" charset="0"/>
              </a:defRPr>
            </a:lvl3pPr>
            <a:lvl4pPr marL="1542295" indent="-220328" defTabSz="928745">
              <a:defRPr>
                <a:solidFill>
                  <a:schemeClr val="tx1"/>
                </a:solidFill>
                <a:latin typeface="Arial" charset="0"/>
              </a:defRPr>
            </a:lvl4pPr>
            <a:lvl5pPr marL="1982951" indent="-220328" defTabSz="928745">
              <a:defRPr>
                <a:solidFill>
                  <a:schemeClr val="tx1"/>
                </a:solidFill>
                <a:latin typeface="Arial" charset="0"/>
              </a:defRPr>
            </a:lvl5pPr>
            <a:lvl6pPr marL="2423607" indent="-220328" defTabSz="928745" eaLnBrk="0" fontAlgn="base" hangingPunct="0">
              <a:spcBef>
                <a:spcPct val="0"/>
              </a:spcBef>
              <a:spcAft>
                <a:spcPct val="0"/>
              </a:spcAft>
              <a:defRPr>
                <a:solidFill>
                  <a:schemeClr val="tx1"/>
                </a:solidFill>
                <a:latin typeface="Arial" charset="0"/>
              </a:defRPr>
            </a:lvl6pPr>
            <a:lvl7pPr marL="2864264" indent="-220328" defTabSz="928745" eaLnBrk="0" fontAlgn="base" hangingPunct="0">
              <a:spcBef>
                <a:spcPct val="0"/>
              </a:spcBef>
              <a:spcAft>
                <a:spcPct val="0"/>
              </a:spcAft>
              <a:defRPr>
                <a:solidFill>
                  <a:schemeClr val="tx1"/>
                </a:solidFill>
                <a:latin typeface="Arial" charset="0"/>
              </a:defRPr>
            </a:lvl7pPr>
            <a:lvl8pPr marL="3304918" indent="-220328" defTabSz="928745" eaLnBrk="0" fontAlgn="base" hangingPunct="0">
              <a:spcBef>
                <a:spcPct val="0"/>
              </a:spcBef>
              <a:spcAft>
                <a:spcPct val="0"/>
              </a:spcAft>
              <a:defRPr>
                <a:solidFill>
                  <a:schemeClr val="tx1"/>
                </a:solidFill>
                <a:latin typeface="Arial" charset="0"/>
              </a:defRPr>
            </a:lvl8pPr>
            <a:lvl9pPr marL="3745575" indent="-220328" defTabSz="928745" eaLnBrk="0" fontAlgn="base" hangingPunct="0">
              <a:spcBef>
                <a:spcPct val="0"/>
              </a:spcBef>
              <a:spcAft>
                <a:spcPct val="0"/>
              </a:spcAft>
              <a:defRPr>
                <a:solidFill>
                  <a:schemeClr val="tx1"/>
                </a:solidFill>
                <a:latin typeface="Arial" charset="0"/>
              </a:defRPr>
            </a:lvl9pPr>
          </a:lstStyle>
          <a:p>
            <a:fld id="{407B8833-DD9D-4D6E-AE4E-FA90D6967DB1}" type="slidenum">
              <a:rPr lang="en-US" smtClean="0"/>
              <a:pPr/>
              <a:t>45</a:t>
            </a:fld>
            <a:endParaRPr lang="en-US" dirty="0" smtClean="0"/>
          </a:p>
        </p:txBody>
      </p:sp>
      <p:sp>
        <p:nvSpPr>
          <p:cNvPr id="146435" name="Rectangle 2"/>
          <p:cNvSpPr>
            <a:spLocks noGrp="1" noRot="1" noChangeAspect="1" noChangeArrowheads="1" noTextEdit="1"/>
          </p:cNvSpPr>
          <p:nvPr>
            <p:ph type="sldImg"/>
          </p:nvPr>
        </p:nvSpPr>
        <p:spPr>
          <a:xfrm>
            <a:off x="1182688" y="693738"/>
            <a:ext cx="4646612" cy="3486150"/>
          </a:xfrm>
          <a:ln/>
        </p:spPr>
      </p:sp>
      <p:sp>
        <p:nvSpPr>
          <p:cNvPr id="146436" name="Rectangle 3"/>
          <p:cNvSpPr>
            <a:spLocks noGrp="1" noChangeArrowheads="1"/>
          </p:cNvSpPr>
          <p:nvPr>
            <p:ph type="body" idx="1"/>
          </p:nvPr>
        </p:nvSpPr>
        <p:spPr>
          <a:xfrm>
            <a:off x="701346" y="4413025"/>
            <a:ext cx="5607711" cy="4188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92869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B16A1708-9582-4202-B16D-3E72F47FE0B4}" type="slidenum">
              <a:rPr lang="en-US" smtClean="0"/>
              <a:pPr/>
              <a:t>46</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This presentation was extracted and updated </a:t>
            </a:r>
            <a:r>
              <a:rPr lang="en-US" dirty="0" smtClean="0"/>
              <a:t>from:</a:t>
            </a:r>
            <a:endParaRPr lang="en-US" dirty="0"/>
          </a:p>
          <a:p>
            <a:pPr eaLnBrk="1" hangingPunct="1">
              <a:spcBef>
                <a:spcPct val="0"/>
              </a:spcBef>
              <a:buFontTx/>
              <a:buChar char="•"/>
            </a:pPr>
            <a:r>
              <a:rPr lang="en-US" sz="1000" dirty="0"/>
              <a:t>The INCOSE Certification web site: http://www.incose.org/educationcareers/certification/</a:t>
            </a:r>
          </a:p>
          <a:p>
            <a:pPr eaLnBrk="1" hangingPunct="1">
              <a:spcBef>
                <a:spcPct val="0"/>
              </a:spcBef>
              <a:buFontTx/>
              <a:buChar char="•"/>
            </a:pPr>
            <a:r>
              <a:rPr lang="en-US" sz="1000" i="1" dirty="0"/>
              <a:t>Certification Status Report, </a:t>
            </a:r>
            <a:r>
              <a:rPr lang="en-US" sz="1000" dirty="0"/>
              <a:t>INCOSE IW &amp; IS, Certification Program Manager, January/February &amp; June/July 2006, 2007, 2008, 2009, 2010, 2011</a:t>
            </a:r>
          </a:p>
          <a:p>
            <a:pPr defTabSz="931774">
              <a:spcBef>
                <a:spcPct val="0"/>
              </a:spcBef>
              <a:buFontTx/>
              <a:buChar char="•"/>
              <a:defRPr/>
            </a:pPr>
            <a:r>
              <a:rPr lang="en-US" sz="1000" i="1" dirty="0"/>
              <a:t>Associate Systems Engineering Professional (ASEP) Certification: A Credential Tailored for Students and Junior Engineers</a:t>
            </a:r>
            <a:r>
              <a:rPr lang="en-US" sz="1000" dirty="0"/>
              <a:t>, Steven Walter, CSEP &amp; David Walden, CSEP </a:t>
            </a:r>
            <a:r>
              <a:rPr lang="en-US" sz="1000" dirty="0">
                <a:solidFill>
                  <a:schemeClr val="bg1"/>
                </a:solidFill>
              </a:rPr>
              <a:t>2010 Annual ASEE Conference &amp; Exposition in Louisville, KY </a:t>
            </a:r>
            <a:r>
              <a:rPr lang="en-US" sz="1000" dirty="0"/>
              <a:t>, June 2010</a:t>
            </a:r>
          </a:p>
          <a:p>
            <a:pPr eaLnBrk="1" hangingPunct="1">
              <a:spcBef>
                <a:spcPct val="0"/>
              </a:spcBef>
              <a:buFontTx/>
              <a:buChar char="•"/>
            </a:pPr>
            <a:r>
              <a:rPr lang="en-US" sz="1000" i="1" dirty="0"/>
              <a:t>Leveraging Certification: Individually and for Your Organization</a:t>
            </a:r>
            <a:r>
              <a:rPr lang="en-US" sz="1000" dirty="0"/>
              <a:t>, David Walden, CSEP, INCOSE North Star Chapter Presentation, January 2010</a:t>
            </a:r>
          </a:p>
          <a:p>
            <a:pPr eaLnBrk="1" hangingPunct="1">
              <a:spcBef>
                <a:spcPct val="0"/>
              </a:spcBef>
              <a:buFontTx/>
              <a:buChar char="•"/>
            </a:pPr>
            <a:r>
              <a:rPr lang="en-US" sz="1000" i="1" dirty="0"/>
              <a:t>Certification of Systems Engineers</a:t>
            </a:r>
            <a:r>
              <a:rPr lang="en-US" sz="1000" dirty="0"/>
              <a:t>, </a:t>
            </a:r>
            <a:r>
              <a:rPr lang="en-US" sz="600" dirty="0">
                <a:solidFill>
                  <a:srgbClr val="003399"/>
                </a:solidFill>
              </a:rPr>
              <a:t>INCOSE-TD-2006-001-01,</a:t>
            </a:r>
            <a:r>
              <a:rPr lang="en-US" sz="1000" dirty="0"/>
              <a:t> John Clark, CSEP and Karl Geist, CSEP, August 2007</a:t>
            </a:r>
          </a:p>
          <a:p>
            <a:pPr eaLnBrk="1" hangingPunct="1">
              <a:spcBef>
                <a:spcPct val="0"/>
              </a:spcBef>
              <a:buFontTx/>
              <a:buChar char="•"/>
            </a:pPr>
            <a:r>
              <a:rPr lang="en-US" sz="1000" i="1" dirty="0"/>
              <a:t>INCOSE Certification of Systems Engineers, Certification Program Briefing for Chapters</a:t>
            </a:r>
            <a:r>
              <a:rPr lang="en-US" sz="1000" dirty="0"/>
              <a:t>, CB0104, Karl C. Geist, CSEP, 9 Nov 2005 and CB0607, Karl C. Geist, CSEP, 6 Jun 2007</a:t>
            </a:r>
          </a:p>
          <a:p>
            <a:pPr eaLnBrk="1" hangingPunct="1">
              <a:spcBef>
                <a:spcPct val="0"/>
              </a:spcBef>
              <a:buFontTx/>
              <a:buChar char="•"/>
            </a:pPr>
            <a:r>
              <a:rPr lang="en-US" sz="1000" i="1" dirty="0"/>
              <a:t>INCOSE Certification of Systems Engineers Program, Program Status Report</a:t>
            </a:r>
            <a:r>
              <a:rPr lang="en-US" sz="1000" dirty="0"/>
              <a:t>, John Muehlbauer, CSEP, January 2007</a:t>
            </a:r>
          </a:p>
          <a:p>
            <a:pPr eaLnBrk="1" hangingPunct="1">
              <a:spcBef>
                <a:spcPct val="0"/>
              </a:spcBef>
              <a:buFontTx/>
              <a:buChar char="•"/>
            </a:pPr>
            <a:r>
              <a:rPr lang="en-US" sz="1000" i="1" dirty="0"/>
              <a:t>New Member Introduction &amp; Orientation</a:t>
            </a:r>
            <a:r>
              <a:rPr lang="en-US" sz="1000" dirty="0"/>
              <a:t>, INCOSE IS 2006, Bruce Shelton, CSEP, 10 July 2006</a:t>
            </a:r>
          </a:p>
          <a:p>
            <a:pPr eaLnBrk="1" hangingPunct="1">
              <a:spcBef>
                <a:spcPct val="0"/>
              </a:spcBef>
              <a:buFontTx/>
              <a:buChar char="•"/>
            </a:pPr>
            <a:r>
              <a:rPr lang="en-US" sz="1000" i="1" dirty="0"/>
              <a:t>Presentation to INCOSE IW06, </a:t>
            </a:r>
            <a:r>
              <a:rPr lang="en-US" sz="1000" dirty="0"/>
              <a:t>Kenneth J. Kepchar, CSEP, 28 Jan 2006</a:t>
            </a:r>
          </a:p>
          <a:p>
            <a:pPr eaLnBrk="1" hangingPunct="1"/>
            <a:endParaRPr lang="en-US" dirty="0" smtClean="0"/>
          </a:p>
        </p:txBody>
      </p:sp>
    </p:spTree>
    <p:extLst>
      <p:ext uri="{BB962C8B-B14F-4D97-AF65-F5344CB8AC3E}">
        <p14:creationId xmlns:p14="http://schemas.microsoft.com/office/powerpoint/2010/main" val="303457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5</a:t>
            </a:fld>
            <a:endParaRPr lang="en-US" dirty="0" smtClean="0"/>
          </a:p>
        </p:txBody>
      </p:sp>
    </p:spTree>
    <p:extLst>
      <p:ext uri="{BB962C8B-B14F-4D97-AF65-F5344CB8AC3E}">
        <p14:creationId xmlns:p14="http://schemas.microsoft.com/office/powerpoint/2010/main" val="242596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1C6BF236-7A0B-4BAB-9F22-6346914BFE8B}" type="slidenum">
              <a:rPr lang="en-US" smtClean="0"/>
              <a:pPr/>
              <a:t>6</a:t>
            </a:fld>
            <a:endParaRPr lang="en-US" dirty="0" smtClean="0"/>
          </a:p>
        </p:txBody>
      </p:sp>
    </p:spTree>
    <p:extLst>
      <p:ext uri="{BB962C8B-B14F-4D97-AF65-F5344CB8AC3E}">
        <p14:creationId xmlns:p14="http://schemas.microsoft.com/office/powerpoint/2010/main" val="251649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363">
              <a:defRPr>
                <a:solidFill>
                  <a:schemeClr val="tx1"/>
                </a:solidFill>
                <a:latin typeface="Arial" charset="0"/>
              </a:defRPr>
            </a:lvl1pPr>
            <a:lvl2pPr marL="736852" indent="-283404" defTabSz="927363">
              <a:defRPr>
                <a:solidFill>
                  <a:schemeClr val="tx1"/>
                </a:solidFill>
                <a:latin typeface="Arial" charset="0"/>
              </a:defRPr>
            </a:lvl2pPr>
            <a:lvl3pPr marL="1133619" indent="-226723" defTabSz="927363">
              <a:defRPr>
                <a:solidFill>
                  <a:schemeClr val="tx1"/>
                </a:solidFill>
                <a:latin typeface="Arial" charset="0"/>
              </a:defRPr>
            </a:lvl3pPr>
            <a:lvl4pPr marL="1587067" indent="-226723" defTabSz="927363">
              <a:defRPr>
                <a:solidFill>
                  <a:schemeClr val="tx1"/>
                </a:solidFill>
                <a:latin typeface="Arial" charset="0"/>
              </a:defRPr>
            </a:lvl4pPr>
            <a:lvl5pPr marL="2040514" indent="-226723" defTabSz="927363">
              <a:defRPr>
                <a:solidFill>
                  <a:schemeClr val="tx1"/>
                </a:solidFill>
                <a:latin typeface="Arial" charset="0"/>
              </a:defRPr>
            </a:lvl5pPr>
            <a:lvl6pPr marL="2493962" indent="-226723" defTabSz="927363" eaLnBrk="0" fontAlgn="base" hangingPunct="0">
              <a:spcBef>
                <a:spcPct val="0"/>
              </a:spcBef>
              <a:spcAft>
                <a:spcPct val="0"/>
              </a:spcAft>
              <a:defRPr>
                <a:solidFill>
                  <a:schemeClr val="tx1"/>
                </a:solidFill>
                <a:latin typeface="Arial" charset="0"/>
              </a:defRPr>
            </a:lvl6pPr>
            <a:lvl7pPr marL="2947410" indent="-226723" defTabSz="927363" eaLnBrk="0" fontAlgn="base" hangingPunct="0">
              <a:spcBef>
                <a:spcPct val="0"/>
              </a:spcBef>
              <a:spcAft>
                <a:spcPct val="0"/>
              </a:spcAft>
              <a:defRPr>
                <a:solidFill>
                  <a:schemeClr val="tx1"/>
                </a:solidFill>
                <a:latin typeface="Arial" charset="0"/>
              </a:defRPr>
            </a:lvl7pPr>
            <a:lvl8pPr marL="3400857" indent="-226723" defTabSz="927363" eaLnBrk="0" fontAlgn="base" hangingPunct="0">
              <a:spcBef>
                <a:spcPct val="0"/>
              </a:spcBef>
              <a:spcAft>
                <a:spcPct val="0"/>
              </a:spcAft>
              <a:defRPr>
                <a:solidFill>
                  <a:schemeClr val="tx1"/>
                </a:solidFill>
                <a:latin typeface="Arial" charset="0"/>
              </a:defRPr>
            </a:lvl8pPr>
            <a:lvl9pPr marL="3854304" indent="-226723" defTabSz="927363" eaLnBrk="0" fontAlgn="base" hangingPunct="0">
              <a:spcBef>
                <a:spcPct val="0"/>
              </a:spcBef>
              <a:spcAft>
                <a:spcPct val="0"/>
              </a:spcAft>
              <a:defRPr>
                <a:solidFill>
                  <a:schemeClr val="tx1"/>
                </a:solidFill>
                <a:latin typeface="Arial" charset="0"/>
              </a:defRPr>
            </a:lvl9pPr>
          </a:lstStyle>
          <a:p>
            <a:fld id="{B5379281-9438-4C1F-AD9C-D3DA5AD308E0}" type="slidenum">
              <a:rPr lang="en-US" smtClean="0"/>
              <a:pPr/>
              <a:t>7</a:t>
            </a:fld>
            <a:endParaRPr lang="en-US" dirty="0" smtClean="0"/>
          </a:p>
        </p:txBody>
      </p:sp>
    </p:spTree>
    <p:extLst>
      <p:ext uri="{BB962C8B-B14F-4D97-AF65-F5344CB8AC3E}">
        <p14:creationId xmlns:p14="http://schemas.microsoft.com/office/powerpoint/2010/main" val="428785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6020" name="Slide Number Placeholder 3"/>
          <p:cNvSpPr txBox="1">
            <a:spLocks noGrp="1"/>
          </p:cNvSpPr>
          <p:nvPr/>
        </p:nvSpPr>
        <p:spPr bwMode="auto">
          <a:xfrm>
            <a:off x="3973778" y="8830658"/>
            <a:ext cx="3036623"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2" rIns="93159" bIns="46582" anchor="b"/>
          <a:lstStyle>
            <a:lvl1pPr defTabSz="963613">
              <a:defRPr>
                <a:solidFill>
                  <a:schemeClr val="tx1"/>
                </a:solidFill>
                <a:latin typeface="Arial" charset="0"/>
              </a:defRPr>
            </a:lvl1pPr>
            <a:lvl2pPr marL="742950" indent="-285750" defTabSz="963613">
              <a:defRPr>
                <a:solidFill>
                  <a:schemeClr val="tx1"/>
                </a:solidFill>
                <a:latin typeface="Arial" charset="0"/>
              </a:defRPr>
            </a:lvl2pPr>
            <a:lvl3pPr marL="1143000" indent="-228600" defTabSz="963613">
              <a:defRPr>
                <a:solidFill>
                  <a:schemeClr val="tx1"/>
                </a:solidFill>
                <a:latin typeface="Arial" charset="0"/>
              </a:defRPr>
            </a:lvl3pPr>
            <a:lvl4pPr marL="1600200" indent="-228600" defTabSz="963613">
              <a:defRPr>
                <a:solidFill>
                  <a:schemeClr val="tx1"/>
                </a:solidFill>
                <a:latin typeface="Arial" charset="0"/>
              </a:defRPr>
            </a:lvl4pPr>
            <a:lvl5pPr marL="2057400" indent="-228600" defTabSz="963613">
              <a:defRPr>
                <a:solidFill>
                  <a:schemeClr val="tx1"/>
                </a:solidFill>
                <a:latin typeface="Arial" charset="0"/>
              </a:defRPr>
            </a:lvl5pPr>
            <a:lvl6pPr marL="2514600" indent="-228600" defTabSz="963613" eaLnBrk="0" fontAlgn="base" hangingPunct="0">
              <a:spcBef>
                <a:spcPct val="0"/>
              </a:spcBef>
              <a:spcAft>
                <a:spcPct val="0"/>
              </a:spcAft>
              <a:defRPr>
                <a:solidFill>
                  <a:schemeClr val="tx1"/>
                </a:solidFill>
                <a:latin typeface="Arial" charset="0"/>
              </a:defRPr>
            </a:lvl6pPr>
            <a:lvl7pPr marL="2971800" indent="-228600" defTabSz="963613" eaLnBrk="0" fontAlgn="base" hangingPunct="0">
              <a:spcBef>
                <a:spcPct val="0"/>
              </a:spcBef>
              <a:spcAft>
                <a:spcPct val="0"/>
              </a:spcAft>
              <a:defRPr>
                <a:solidFill>
                  <a:schemeClr val="tx1"/>
                </a:solidFill>
                <a:latin typeface="Arial" charset="0"/>
              </a:defRPr>
            </a:lvl7pPr>
            <a:lvl8pPr marL="3429000" indent="-228600" defTabSz="963613" eaLnBrk="0" fontAlgn="base" hangingPunct="0">
              <a:spcBef>
                <a:spcPct val="0"/>
              </a:spcBef>
              <a:spcAft>
                <a:spcPct val="0"/>
              </a:spcAft>
              <a:defRPr>
                <a:solidFill>
                  <a:schemeClr val="tx1"/>
                </a:solidFill>
                <a:latin typeface="Arial" charset="0"/>
              </a:defRPr>
            </a:lvl8pPr>
            <a:lvl9pPr marL="3886200" indent="-228600" defTabSz="963613" eaLnBrk="0" fontAlgn="base" hangingPunct="0">
              <a:spcBef>
                <a:spcPct val="0"/>
              </a:spcBef>
              <a:spcAft>
                <a:spcPct val="0"/>
              </a:spcAft>
              <a:defRPr>
                <a:solidFill>
                  <a:schemeClr val="tx1"/>
                </a:solidFill>
                <a:latin typeface="Arial" charset="0"/>
              </a:defRPr>
            </a:lvl9pPr>
          </a:lstStyle>
          <a:p>
            <a:pPr algn="r"/>
            <a:fld id="{41E22BF2-BA50-49D8-8E4D-245B8011C13F}" type="slidenum">
              <a:rPr lang="en-US" sz="1100"/>
              <a:pPr algn="r"/>
              <a:t>8</a:t>
            </a:fld>
            <a:endParaRPr lang="en-US" sz="1100" dirty="0"/>
          </a:p>
        </p:txBody>
      </p:sp>
    </p:spTree>
    <p:extLst>
      <p:ext uri="{BB962C8B-B14F-4D97-AF65-F5344CB8AC3E}">
        <p14:creationId xmlns:p14="http://schemas.microsoft.com/office/powerpoint/2010/main" val="9991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85">
              <a:defRPr>
                <a:solidFill>
                  <a:schemeClr val="tx1"/>
                </a:solidFill>
                <a:latin typeface="Arial" charset="0"/>
              </a:defRPr>
            </a:lvl1pPr>
            <a:lvl2pPr marL="702683" indent="-270263" defTabSz="911385">
              <a:defRPr>
                <a:solidFill>
                  <a:schemeClr val="tx1"/>
                </a:solidFill>
                <a:latin typeface="Arial" charset="0"/>
              </a:defRPr>
            </a:lvl2pPr>
            <a:lvl3pPr marL="1081050" indent="-216210" defTabSz="911385">
              <a:defRPr>
                <a:solidFill>
                  <a:schemeClr val="tx1"/>
                </a:solidFill>
                <a:latin typeface="Arial" charset="0"/>
              </a:defRPr>
            </a:lvl3pPr>
            <a:lvl4pPr marL="1513471" indent="-216210" defTabSz="911385">
              <a:defRPr>
                <a:solidFill>
                  <a:schemeClr val="tx1"/>
                </a:solidFill>
                <a:latin typeface="Arial" charset="0"/>
              </a:defRPr>
            </a:lvl4pPr>
            <a:lvl5pPr marL="1945890" indent="-216210" defTabSz="911385">
              <a:defRPr>
                <a:solidFill>
                  <a:schemeClr val="tx1"/>
                </a:solidFill>
                <a:latin typeface="Arial" charset="0"/>
              </a:defRPr>
            </a:lvl5pPr>
            <a:lvl6pPr marL="2378310" indent="-216210" defTabSz="911385" eaLnBrk="0" fontAlgn="base" hangingPunct="0">
              <a:spcBef>
                <a:spcPct val="0"/>
              </a:spcBef>
              <a:spcAft>
                <a:spcPct val="0"/>
              </a:spcAft>
              <a:defRPr>
                <a:solidFill>
                  <a:schemeClr val="tx1"/>
                </a:solidFill>
                <a:latin typeface="Arial" charset="0"/>
              </a:defRPr>
            </a:lvl6pPr>
            <a:lvl7pPr marL="2810731" indent="-216210" defTabSz="911385" eaLnBrk="0" fontAlgn="base" hangingPunct="0">
              <a:spcBef>
                <a:spcPct val="0"/>
              </a:spcBef>
              <a:spcAft>
                <a:spcPct val="0"/>
              </a:spcAft>
              <a:defRPr>
                <a:solidFill>
                  <a:schemeClr val="tx1"/>
                </a:solidFill>
                <a:latin typeface="Arial" charset="0"/>
              </a:defRPr>
            </a:lvl7pPr>
            <a:lvl8pPr marL="3243150" indent="-216210" defTabSz="911385" eaLnBrk="0" fontAlgn="base" hangingPunct="0">
              <a:spcBef>
                <a:spcPct val="0"/>
              </a:spcBef>
              <a:spcAft>
                <a:spcPct val="0"/>
              </a:spcAft>
              <a:defRPr>
                <a:solidFill>
                  <a:schemeClr val="tx1"/>
                </a:solidFill>
                <a:latin typeface="Arial" charset="0"/>
              </a:defRPr>
            </a:lvl8pPr>
            <a:lvl9pPr marL="3675571" indent="-216210" defTabSz="911385" eaLnBrk="0" fontAlgn="base" hangingPunct="0">
              <a:spcBef>
                <a:spcPct val="0"/>
              </a:spcBef>
              <a:spcAft>
                <a:spcPct val="0"/>
              </a:spcAft>
              <a:defRPr>
                <a:solidFill>
                  <a:schemeClr val="tx1"/>
                </a:solidFill>
                <a:latin typeface="Arial" charset="0"/>
              </a:defRPr>
            </a:lvl9pPr>
          </a:lstStyle>
          <a:p>
            <a:fld id="{878B59FA-739C-4D00-AC07-C35BFE805B29}" type="slidenum">
              <a:rPr lang="en-US" smtClean="0"/>
              <a:pPr/>
              <a:t>9</a:t>
            </a:fld>
            <a:endParaRPr lang="en-US" dirty="0"/>
          </a:p>
        </p:txBody>
      </p:sp>
    </p:spTree>
    <p:extLst>
      <p:ext uri="{BB962C8B-B14F-4D97-AF65-F5344CB8AC3E}">
        <p14:creationId xmlns:p14="http://schemas.microsoft.com/office/powerpoint/2010/main" val="62620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7AD18E4-9959-4091-8543-66810DE569D8}" type="slidenum">
              <a:rPr lang="en-US" smtClean="0"/>
              <a:pPr/>
              <a:t>10</a:t>
            </a:fld>
            <a:endParaRPr lang="en-US" dirty="0" smtClean="0"/>
          </a:p>
        </p:txBody>
      </p:sp>
    </p:spTree>
    <p:extLst>
      <p:ext uri="{BB962C8B-B14F-4D97-AF65-F5344CB8AC3E}">
        <p14:creationId xmlns:p14="http://schemas.microsoft.com/office/powerpoint/2010/main" val="83388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ctr" anchorCtr="1">
            <a:normAutofit/>
          </a:bodyPr>
          <a:lstStyle>
            <a:lvl1pPr>
              <a:lnSpc>
                <a:spcPct val="10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3E2E750D-E990-4210-B881-E4A802B96A1B}" type="datetime1">
              <a:rPr lang="en-US" smtClean="0"/>
              <a:t>3/4/2019</a:t>
            </a:fld>
            <a:endParaRPr lang="en-US" dirty="0"/>
          </a:p>
        </p:txBody>
      </p:sp>
      <p:sp>
        <p:nvSpPr>
          <p:cNvPr id="8" name="Slide Number Placeholder 7"/>
          <p:cNvSpPr>
            <a:spLocks noGrp="1"/>
          </p:cNvSpPr>
          <p:nvPr>
            <p:ph type="sldNum" sz="quarter" idx="11"/>
          </p:nvPr>
        </p:nvSpPr>
        <p:spPr/>
        <p:txBody>
          <a:bodyPr/>
          <a:lstStyle/>
          <a:p>
            <a:fld id="{DE1C0AE3-323A-46BD-A42E-CB72F2967116}" type="slidenum">
              <a:rPr lang="en-US" smtClean="0"/>
              <a:t>‹#›</a:t>
            </a:fld>
            <a:endParaRPr lang="en-US" dirty="0"/>
          </a:p>
        </p:txBody>
      </p:sp>
      <p:sp>
        <p:nvSpPr>
          <p:cNvPr id="9" name="Footer Placeholder 8"/>
          <p:cNvSpPr>
            <a:spLocks noGrp="1"/>
          </p:cNvSpPr>
          <p:nvPr>
            <p:ph type="ftr" sz="quarter" idx="12"/>
          </p:nvPr>
        </p:nvSpPr>
        <p:spPr/>
        <p:txBody>
          <a:bodyPr/>
          <a:lstStyle/>
          <a:p>
            <a:r>
              <a:rPr lang="en-US" dirty="0" smtClean="0"/>
              <a:t>Wasatch Chapter SEP Program Overview</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AB450-F965-429B-9F04-D47EBD46D781}" type="datetime1">
              <a:rPr lang="en-US" smtClean="0"/>
              <a:t>3/4/2019</a:t>
            </a:fld>
            <a:endParaRPr lang="en-US" dirty="0"/>
          </a:p>
        </p:txBody>
      </p:sp>
      <p:sp>
        <p:nvSpPr>
          <p:cNvPr id="6" name="Slide Number Placeholder 5"/>
          <p:cNvSpPr>
            <a:spLocks noGrp="1"/>
          </p:cNvSpPr>
          <p:nvPr>
            <p:ph type="sldNum" sz="quarter" idx="12"/>
          </p:nvPr>
        </p:nvSpPr>
        <p:spPr/>
        <p:txBody>
          <a:bodyPr/>
          <a:lstStyle/>
          <a:p>
            <a:fld id="{DE1C0AE3-323A-46BD-A42E-CB72F2967116}" type="slidenum">
              <a:rPr lang="en-US" smtClean="0"/>
              <a:t>‹#›</a:t>
            </a:fld>
            <a:endParaRPr lang="en-US" dirty="0"/>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16002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3944A-972B-4062-B340-64548D07BBA9}" type="datetime1">
              <a:rPr lang="en-US" smtClean="0"/>
              <a:t>3/4/2019</a:t>
            </a:fld>
            <a:endParaRPr lang="en-US" dirty="0"/>
          </a:p>
        </p:txBody>
      </p:sp>
      <p:sp>
        <p:nvSpPr>
          <p:cNvPr id="6" name="Slide Number Placeholder 5"/>
          <p:cNvSpPr>
            <a:spLocks noGrp="1"/>
          </p:cNvSpPr>
          <p:nvPr>
            <p:ph type="sldNum" sz="quarter" idx="12"/>
          </p:nvPr>
        </p:nvSpPr>
        <p:spPr/>
        <p:txBody>
          <a:bodyPr/>
          <a:lstStyle/>
          <a:p>
            <a:fld id="{DE1C0AE3-323A-46BD-A42E-CB72F2967116}" type="slidenum">
              <a:rPr lang="en-US" smtClean="0"/>
              <a:t>‹#›</a:t>
            </a:fld>
            <a:endParaRPr lang="en-US" dirty="0"/>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600200"/>
            <a:ext cx="4038600" cy="4525963"/>
          </a:xfrm>
        </p:spPr>
        <p:txBody>
          <a:bodyPr/>
          <a:lstStyle/>
          <a:p>
            <a:pPr lvl="0"/>
            <a:endParaRPr lang="en-US" noProof="0" dirty="0" smtClean="0"/>
          </a:p>
        </p:txBody>
      </p:sp>
      <p:sp>
        <p:nvSpPr>
          <p:cNvPr id="6" name="Rectangle 39"/>
          <p:cNvSpPr>
            <a:spLocks noGrp="1" noChangeArrowheads="1"/>
          </p:cNvSpPr>
          <p:nvPr>
            <p:ph type="sldNum" sz="quarter" idx="11"/>
          </p:nvPr>
        </p:nvSpPr>
        <p:spPr>
          <a:ln/>
        </p:spPr>
        <p:txBody>
          <a:bodyPr/>
          <a:lstStyle>
            <a:lvl1pPr>
              <a:defRPr/>
            </a:lvl1pPr>
          </a:lstStyle>
          <a:p>
            <a:pPr>
              <a:defRPr/>
            </a:pPr>
            <a:fld id="{AD5EABD9-5779-4664-B7F0-4B9673CC6339}" type="slidenum">
              <a:rPr lang="en-US"/>
              <a:pPr>
                <a:defRPr/>
              </a:pPr>
              <a:t>‹#›</a:t>
            </a:fld>
            <a:endParaRPr lang="en-US" dirty="0"/>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87007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2EE4294-5F84-48F2-ADF4-A51149BC15DA}" type="datetime1">
              <a:rPr lang="en-US" smtClean="0"/>
              <a:t>3/4/2019</a:t>
            </a:fld>
            <a:endParaRPr lang="en-US" dirty="0"/>
          </a:p>
        </p:txBody>
      </p:sp>
      <p:sp>
        <p:nvSpPr>
          <p:cNvPr id="6" name="Slide Number Placeholder 5"/>
          <p:cNvSpPr>
            <a:spLocks noGrp="1"/>
          </p:cNvSpPr>
          <p:nvPr>
            <p:ph type="sldNum" sz="quarter" idx="12"/>
          </p:nvPr>
        </p:nvSpPr>
        <p:spPr/>
        <p:txBody>
          <a:bodyPr/>
          <a:lstStyle/>
          <a:p>
            <a:fld id="{DE1C0AE3-323A-46BD-A42E-CB72F2967116}" type="slidenum">
              <a:rPr lang="en-US" smtClean="0"/>
              <a:t>‹#›</a:t>
            </a:fld>
            <a:endParaRPr lang="en-US" dirty="0"/>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ctr" anchorCtr="1"/>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nchorCtr="1"/>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AE5D1-E6C6-4682-B653-B301BCA7EB52}" type="datetime1">
              <a:rPr lang="en-US" smtClean="0"/>
              <a:t>3/4/2019</a:t>
            </a:fld>
            <a:endParaRPr lang="en-US" dirty="0"/>
          </a:p>
        </p:txBody>
      </p:sp>
      <p:sp>
        <p:nvSpPr>
          <p:cNvPr id="6" name="Slide Number Placeholder 5"/>
          <p:cNvSpPr>
            <a:spLocks noGrp="1"/>
          </p:cNvSpPr>
          <p:nvPr>
            <p:ph type="sldNum" sz="quarter" idx="12"/>
          </p:nvPr>
        </p:nvSpPr>
        <p:spPr/>
        <p:txBody>
          <a:bodyPr/>
          <a:lstStyle/>
          <a:p>
            <a:fld id="{DE1C0AE3-323A-46BD-A42E-CB72F2967116}"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CCA77F8-B1F9-42AC-B985-CDDB4C610273}" type="datetime1">
              <a:rPr lang="en-US" smtClean="0"/>
              <a:t>3/4/2019</a:t>
            </a:fld>
            <a:endParaRPr lang="en-US" dirty="0"/>
          </a:p>
        </p:txBody>
      </p:sp>
      <p:sp>
        <p:nvSpPr>
          <p:cNvPr id="6" name="Footer Placeholder 5"/>
          <p:cNvSpPr>
            <a:spLocks noGrp="1"/>
          </p:cNvSpPr>
          <p:nvPr>
            <p:ph type="ftr" sz="quarter" idx="11"/>
          </p:nvPr>
        </p:nvSpPr>
        <p:spPr/>
        <p:txBody>
          <a:bodyPr/>
          <a:lstStyle/>
          <a:p>
            <a:r>
              <a:rPr lang="en-US" dirty="0" smtClean="0"/>
              <a:t>Wasatch Chapter SEP Program Overview</a:t>
            </a:r>
            <a:endParaRPr lang="en-US" dirty="0"/>
          </a:p>
        </p:txBody>
      </p:sp>
      <p:sp>
        <p:nvSpPr>
          <p:cNvPr id="7" name="Slide Number Placeholder 6"/>
          <p:cNvSpPr>
            <a:spLocks noGrp="1"/>
          </p:cNvSpPr>
          <p:nvPr>
            <p:ph type="sldNum" sz="quarter" idx="12"/>
          </p:nvPr>
        </p:nvSpPr>
        <p:spPr/>
        <p:txBody>
          <a:bodyPr/>
          <a:lstStyle/>
          <a:p>
            <a:fld id="{DE1C0AE3-323A-46BD-A42E-CB72F2967116}"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BC512CAD-EFA9-4E42-89C1-EF0963FEB84D}" type="datetime1">
              <a:rPr lang="en-US" smtClean="0"/>
              <a:t>3/4/2019</a:t>
            </a:fld>
            <a:endParaRPr lang="en-US" dirty="0"/>
          </a:p>
        </p:txBody>
      </p:sp>
      <p:sp>
        <p:nvSpPr>
          <p:cNvPr id="9" name="Slide Number Placeholder 8"/>
          <p:cNvSpPr>
            <a:spLocks noGrp="1"/>
          </p:cNvSpPr>
          <p:nvPr>
            <p:ph type="sldNum" sz="quarter" idx="12"/>
          </p:nvPr>
        </p:nvSpPr>
        <p:spPr/>
        <p:txBody>
          <a:bodyPr/>
          <a:lstStyle/>
          <a:p>
            <a:fld id="{DE1C0AE3-323A-46BD-A42E-CB72F2967116}"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F7F5C1-FF87-4348-AAA6-9209F2F63DCA}" type="datetime1">
              <a:rPr lang="en-US" smtClean="0"/>
              <a:t>3/4/2019</a:t>
            </a:fld>
            <a:endParaRPr lang="en-US" dirty="0"/>
          </a:p>
        </p:txBody>
      </p:sp>
      <p:sp>
        <p:nvSpPr>
          <p:cNvPr id="5" name="Slide Number Placeholder 4"/>
          <p:cNvSpPr>
            <a:spLocks noGrp="1"/>
          </p:cNvSpPr>
          <p:nvPr>
            <p:ph type="sldNum" sz="quarter" idx="12"/>
          </p:nvPr>
        </p:nvSpPr>
        <p:spPr/>
        <p:txBody>
          <a:bodyPr/>
          <a:lstStyle/>
          <a:p>
            <a:fld id="{DE1C0AE3-323A-46BD-A42E-CB72F2967116}" type="slidenum">
              <a:rPr lang="en-US" smtClean="0"/>
              <a:t>‹#›</a:t>
            </a:fld>
            <a:endParaRPr lang="en-US" dirty="0"/>
          </a:p>
        </p:txBody>
      </p:sp>
      <p:sp>
        <p:nvSpPr>
          <p:cNvPr id="6"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B6480-8357-40F5-A9D0-849283EA431B}" type="datetime1">
              <a:rPr lang="en-US" smtClean="0"/>
              <a:t>3/4/2019</a:t>
            </a:fld>
            <a:endParaRPr lang="en-US" dirty="0"/>
          </a:p>
        </p:txBody>
      </p:sp>
      <p:sp>
        <p:nvSpPr>
          <p:cNvPr id="4" name="Slide Number Placeholder 3"/>
          <p:cNvSpPr>
            <a:spLocks noGrp="1"/>
          </p:cNvSpPr>
          <p:nvPr>
            <p:ph type="sldNum" sz="quarter" idx="12"/>
          </p:nvPr>
        </p:nvSpPr>
        <p:spPr/>
        <p:txBody>
          <a:bodyPr/>
          <a:lstStyle/>
          <a:p>
            <a:fld id="{DE1C0AE3-323A-46BD-A42E-CB72F2967116}" type="slidenum">
              <a:rPr lang="en-US" smtClean="0"/>
              <a:t>‹#›</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1447800"/>
            <a:ext cx="4995863"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87169-9C82-45C0-A105-EF2CDDEBD0DC}" type="datetime1">
              <a:rPr lang="en-US" smtClean="0"/>
              <a:t>3/4/2019</a:t>
            </a:fld>
            <a:endParaRPr lang="en-US" dirty="0"/>
          </a:p>
        </p:txBody>
      </p:sp>
      <p:sp>
        <p:nvSpPr>
          <p:cNvPr id="7" name="Slide Number Placeholder 6"/>
          <p:cNvSpPr>
            <a:spLocks noGrp="1"/>
          </p:cNvSpPr>
          <p:nvPr>
            <p:ph type="sldNum" sz="quarter" idx="12"/>
          </p:nvPr>
        </p:nvSpPr>
        <p:spPr/>
        <p:txBody>
          <a:bodyPr/>
          <a:lstStyle/>
          <a:p>
            <a:fld id="{DE1C0AE3-323A-46BD-A42E-CB72F2967116}" type="slidenum">
              <a:rPr lang="en-US" smtClean="0"/>
              <a:t>‹#›</a:t>
            </a:fld>
            <a:endParaRPr lang="en-US" dirty="0"/>
          </a:p>
        </p:txBody>
      </p:sp>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DE6C5-A0EB-449D-89C1-F9FD7E63DD31}" type="datetime1">
              <a:rPr lang="en-US" smtClean="0"/>
              <a:t>3/4/2019</a:t>
            </a:fld>
            <a:endParaRPr lang="en-US" dirty="0"/>
          </a:p>
        </p:txBody>
      </p:sp>
      <p:sp>
        <p:nvSpPr>
          <p:cNvPr id="7" name="Slide Number Placeholder 6"/>
          <p:cNvSpPr>
            <a:spLocks noGrp="1"/>
          </p:cNvSpPr>
          <p:nvPr>
            <p:ph type="sldNum" sz="quarter" idx="12"/>
          </p:nvPr>
        </p:nvSpPr>
        <p:spPr/>
        <p:txBody>
          <a:bodyPr/>
          <a:lstStyle/>
          <a:p>
            <a:fld id="{DE1C0AE3-323A-46BD-A42E-CB72F2967116}" type="slidenum">
              <a:rPr lang="en-US" smtClean="0"/>
              <a:t>‹#›</a:t>
            </a:fld>
            <a:endParaRPr lang="en-US" dirty="0"/>
          </a:p>
        </p:txBody>
      </p:sp>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1" y="0"/>
            <a:ext cx="6858000" cy="1600200"/>
          </a:xfrm>
          <a:prstGeom prst="rect">
            <a:avLst/>
          </a:prstGeom>
        </p:spPr>
        <p:txBody>
          <a:bodyPr vert="horz" lIns="91440" tIns="45720" rIns="91440" bIns="4572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8BAB3C2-E3DB-4F53-97AA-E428D76A68F4}" type="datetime1">
              <a:rPr lang="en-US" smtClean="0"/>
              <a:t>3/4/2019</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E1C0AE3-323A-46BD-A42E-CB72F2967116}"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77201" y="487680"/>
            <a:ext cx="734581" cy="731520"/>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251" y="457200"/>
            <a:ext cx="1097280" cy="685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lnSpc>
          <a:spcPct val="1000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emf"/><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emf"/><Relationship Id="rId7"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8.xml"/><Relationship Id="rId7" Type="http://schemas.openxmlformats.org/officeDocument/2006/relationships/image" Target="../media/image36.w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5.jpeg"/><Relationship Id="rId5" Type="http://schemas.openxmlformats.org/officeDocument/2006/relationships/image" Target="../media/image34.wmf"/><Relationship Id="rId4" Type="http://schemas.openxmlformats.org/officeDocument/2006/relationships/image" Target="../media/image33.gif"/></Relationships>
</file>

<file path=ppt/slides/_rels/slide3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9.xml"/><Relationship Id="rId7" Type="http://schemas.openxmlformats.org/officeDocument/2006/relationships/image" Target="../media/image38.wmf"/><Relationship Id="rId12"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7.wmf"/><Relationship Id="rId11" Type="http://schemas.openxmlformats.org/officeDocument/2006/relationships/image" Target="../media/image40.wmf"/><Relationship Id="rId5" Type="http://schemas.openxmlformats.org/officeDocument/2006/relationships/image" Target="../media/image34.wmf"/><Relationship Id="rId10" Type="http://schemas.openxmlformats.org/officeDocument/2006/relationships/image" Target="../media/image36.wmf"/><Relationship Id="rId4" Type="http://schemas.openxmlformats.org/officeDocument/2006/relationships/image" Target="../media/image33.gif"/><Relationship Id="rId9" Type="http://schemas.openxmlformats.org/officeDocument/2006/relationships/image" Target="../media/image35.jpeg"/></Relationships>
</file>

<file path=ppt/slides/_rels/slide3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30.xml"/><Relationship Id="rId7"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0.wmf"/><Relationship Id="rId5" Type="http://schemas.openxmlformats.org/officeDocument/2006/relationships/image" Target="../media/image38.wmf"/><Relationship Id="rId10" Type="http://schemas.openxmlformats.org/officeDocument/2006/relationships/image" Target="../media/image32.jpeg"/><Relationship Id="rId4" Type="http://schemas.openxmlformats.org/officeDocument/2006/relationships/image" Target="../media/image37.wmf"/><Relationship Id="rId9"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Courtney.Wright@incose.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connect.incose.org/Pages/Product-Details.aspx?ProductCode=HandbookTutorial" TargetMode="External"/><Relationship Id="rId4" Type="http://schemas.openxmlformats.org/officeDocument/2006/relationships/hyperlink" Target="http://www.incose.org/certificati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certification@incose.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4267200"/>
          </a:xfrm>
        </p:spPr>
        <p:txBody>
          <a:bodyPr>
            <a:normAutofit/>
          </a:bodyPr>
          <a:lstStyle/>
          <a:p>
            <a:r>
              <a:rPr lang="en-US" sz="4000" dirty="0" smtClean="0"/>
              <a:t>INCOSE Systems Engineering Professional (SEP) Certification</a:t>
            </a:r>
            <a:endParaRPr lang="en-US" sz="4000" dirty="0"/>
          </a:p>
        </p:txBody>
      </p:sp>
      <p:sp>
        <p:nvSpPr>
          <p:cNvPr id="3" name="Subtitle 2"/>
          <p:cNvSpPr>
            <a:spLocks noGrp="1"/>
          </p:cNvSpPr>
          <p:nvPr>
            <p:ph type="subTitle" idx="1"/>
          </p:nvPr>
        </p:nvSpPr>
        <p:spPr>
          <a:xfrm>
            <a:off x="1371600" y="4419600"/>
            <a:ext cx="6400800" cy="1219200"/>
          </a:xfrm>
        </p:spPr>
        <p:txBody>
          <a:bodyPr/>
          <a:lstStyle/>
          <a:p>
            <a:r>
              <a:rPr lang="en-US" dirty="0" smtClean="0"/>
              <a:t>Program Overview</a:t>
            </a:r>
          </a:p>
          <a:p>
            <a:r>
              <a:rPr lang="en-US" dirty="0" smtClean="0"/>
              <a:t>June 2018</a:t>
            </a:r>
            <a:endParaRPr lang="en-US" dirty="0"/>
          </a:p>
        </p:txBody>
      </p:sp>
      <p:sp>
        <p:nvSpPr>
          <p:cNvPr id="5" name="Slide Number Placeholder 4"/>
          <p:cNvSpPr>
            <a:spLocks noGrp="1"/>
          </p:cNvSpPr>
          <p:nvPr>
            <p:ph type="sldNum" sz="quarter" idx="11"/>
          </p:nvPr>
        </p:nvSpPr>
        <p:spPr/>
        <p:txBody>
          <a:bodyPr/>
          <a:lstStyle/>
          <a:p>
            <a:fld id="{DE1C0AE3-323A-46BD-A42E-CB72F2967116}" type="slidenum">
              <a:rPr lang="en-US" smtClean="0"/>
              <a:pPr/>
              <a:t>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058" y="2895599"/>
            <a:ext cx="1377339"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028" y="2895599"/>
            <a:ext cx="1377339" cy="1371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996" y="2895599"/>
            <a:ext cx="1377339" cy="1371600"/>
          </a:xfrm>
          <a:prstGeom prst="rect">
            <a:avLst/>
          </a:prstGeom>
        </p:spPr>
      </p:pic>
      <p:sp>
        <p:nvSpPr>
          <p:cNvPr id="9" name="Text Box 68"/>
          <p:cNvSpPr txBox="1">
            <a:spLocks noChangeArrowheads="1"/>
          </p:cNvSpPr>
          <p:nvPr/>
        </p:nvSpPr>
        <p:spPr bwMode="auto">
          <a:xfrm>
            <a:off x="2759544" y="5884605"/>
            <a:ext cx="38956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1100" dirty="0"/>
              <a:t>© </a:t>
            </a:r>
            <a:r>
              <a:rPr lang="en-GB" sz="1100" dirty="0" smtClean="0"/>
              <a:t>2006-2018 </a:t>
            </a:r>
            <a:r>
              <a:rPr lang="en-GB" sz="1100" dirty="0"/>
              <a:t>International Council on Systems </a:t>
            </a:r>
            <a:r>
              <a:rPr lang="en-GB" sz="1100" dirty="0" smtClean="0"/>
              <a:t>Engineering</a:t>
            </a:r>
          </a:p>
          <a:p>
            <a:pPr algn="ctr"/>
            <a:r>
              <a:rPr lang="en-US" sz="1100" dirty="0"/>
              <a:t>Subject to the restrictions on Copyright </a:t>
            </a:r>
            <a:r>
              <a:rPr lang="en-US" sz="1100" dirty="0" smtClean="0"/>
              <a:t>Page</a:t>
            </a:r>
            <a:endParaRPr lang="en-US" sz="1100" dirty="0"/>
          </a:p>
        </p:txBody>
      </p:sp>
      <p:sp>
        <p:nvSpPr>
          <p:cNvPr id="10" name="Text Box 68"/>
          <p:cNvSpPr txBox="1">
            <a:spLocks noChangeArrowheads="1"/>
          </p:cNvSpPr>
          <p:nvPr/>
        </p:nvSpPr>
        <p:spPr bwMode="auto">
          <a:xfrm>
            <a:off x="2683344" y="5562600"/>
            <a:ext cx="36487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100" baseline="30000" dirty="0" smtClean="0"/>
              <a:t>TM</a:t>
            </a:r>
            <a:r>
              <a:rPr lang="en-GB" sz="1100" dirty="0" smtClean="0"/>
              <a:t> The INCOSE SEP Logos are trademarks of INCOSE</a:t>
            </a:r>
            <a:endParaRPr lang="en-US" sz="1100" dirty="0"/>
          </a:p>
        </p:txBody>
      </p:sp>
      <p:sp>
        <p:nvSpPr>
          <p:cNvPr id="11"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888003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dirty="0" smtClean="0"/>
              <a:t>Why is Certification Important?</a:t>
            </a:r>
          </a:p>
        </p:txBody>
      </p:sp>
      <p:pic>
        <p:nvPicPr>
          <p:cNvPr id="14344"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362956" y="2034381"/>
            <a:ext cx="2609088" cy="3657600"/>
          </a:xfrm>
        </p:spPr>
      </p:pic>
      <p:sp>
        <p:nvSpPr>
          <p:cNvPr id="1433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03B009-F8DF-4CA8-9059-6DD60CCDA2AE}" type="slidenum">
              <a:rPr lang="en-US" smtClean="0"/>
              <a:pPr/>
              <a:t>10</a:t>
            </a:fld>
            <a:endParaRPr lang="en-US" dirty="0" smtClean="0"/>
          </a:p>
        </p:txBody>
      </p:sp>
      <p:sp>
        <p:nvSpPr>
          <p:cNvPr id="14341" name="Rectangle 5"/>
          <p:cNvSpPr>
            <a:spLocks noGrp="1" noChangeArrowheads="1"/>
          </p:cNvSpPr>
          <p:nvPr>
            <p:ph sz="quarter" idx="13"/>
          </p:nvPr>
        </p:nvSpPr>
        <p:spPr/>
        <p:txBody>
          <a:bodyPr>
            <a:normAutofit fontScale="85000" lnSpcReduction="20000"/>
          </a:bodyPr>
          <a:lstStyle/>
          <a:p>
            <a:pPr marL="0" indent="0">
              <a:buNone/>
            </a:pPr>
            <a:r>
              <a:rPr lang="en-US" b="1" dirty="0"/>
              <a:t>For individuals…</a:t>
            </a:r>
          </a:p>
          <a:p>
            <a:r>
              <a:rPr lang="en-US" dirty="0" smtClean="0"/>
              <a:t>Formally recognizes your Systems Engineering capabilities</a:t>
            </a:r>
          </a:p>
          <a:p>
            <a:r>
              <a:rPr lang="en-US" dirty="0" smtClean="0"/>
              <a:t>Provides a </a:t>
            </a:r>
            <a:r>
              <a:rPr lang="en-US" dirty="0"/>
              <a:t>discriminator </a:t>
            </a:r>
            <a:r>
              <a:rPr lang="en-US" dirty="0" smtClean="0"/>
              <a:t>for job applicants</a:t>
            </a:r>
          </a:p>
          <a:p>
            <a:r>
              <a:rPr lang="en-US" dirty="0" smtClean="0"/>
              <a:t>Provides a competitive advantage in your career</a:t>
            </a:r>
          </a:p>
          <a:p>
            <a:r>
              <a:rPr lang="en-US" dirty="0" smtClean="0"/>
              <a:t>Provides a </a:t>
            </a:r>
            <a:r>
              <a:rPr lang="en-US" dirty="0" smtClean="0">
                <a:solidFill>
                  <a:schemeClr val="tx2"/>
                </a:solidFill>
                <a:effectLst>
                  <a:outerShdw blurRad="38100" dist="38100" dir="2700000" algn="tl">
                    <a:srgbClr val="000000">
                      <a:alpha val="43137"/>
                    </a:srgbClr>
                  </a:outerShdw>
                </a:effectLst>
              </a:rPr>
              <a:t>portable</a:t>
            </a:r>
            <a:r>
              <a:rPr lang="en-US" dirty="0" smtClean="0">
                <a:effectLst>
                  <a:outerShdw blurRad="38100" dist="38100" dir="2700000" algn="tl">
                    <a:srgbClr val="000000">
                      <a:alpha val="43137"/>
                    </a:srgbClr>
                  </a:outerShdw>
                </a:effectLst>
              </a:rPr>
              <a:t> </a:t>
            </a:r>
            <a:r>
              <a:rPr lang="en-US" dirty="0" smtClean="0"/>
              <a:t>Systems Engineering designation that is recognized across industry domains</a:t>
            </a:r>
          </a:p>
          <a:p>
            <a:r>
              <a:rPr lang="en-US" dirty="0" smtClean="0"/>
              <a:t>Participation in continuing education indicates your commitment to personal development</a:t>
            </a:r>
          </a:p>
        </p:txBody>
      </p:sp>
      <p:sp>
        <p:nvSpPr>
          <p:cNvPr id="14342" name="Text Box 6"/>
          <p:cNvSpPr txBox="1">
            <a:spLocks noChangeArrowheads="1"/>
          </p:cNvSpPr>
          <p:nvPr/>
        </p:nvSpPr>
        <p:spPr bwMode="auto">
          <a:xfrm>
            <a:off x="1314450" y="5943600"/>
            <a:ext cx="6829425" cy="400050"/>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solidFill>
                  <a:schemeClr val="bg1"/>
                </a:solidFill>
              </a:rPr>
              <a:t>INCOSE </a:t>
            </a:r>
            <a:r>
              <a:rPr lang="en-US" sz="2000" b="1" dirty="0" smtClean="0">
                <a:solidFill>
                  <a:schemeClr val="bg1"/>
                </a:solidFill>
              </a:rPr>
              <a:t>SEP sets </a:t>
            </a:r>
            <a:r>
              <a:rPr lang="en-US" sz="2000" b="1" dirty="0">
                <a:solidFill>
                  <a:schemeClr val="bg1"/>
                </a:solidFill>
              </a:rPr>
              <a:t>you apart!</a:t>
            </a:r>
          </a:p>
        </p:txBody>
      </p:sp>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824267901"/>
      </p:ext>
    </p:extLst>
  </p:cSld>
  <p:clrMapOvr>
    <a:masterClrMapping/>
  </p:clrMapOvr>
  <p:transition advTm="1057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
          <p:cNvSpPr>
            <a:spLocks noGrp="1" noChangeArrowheads="1"/>
          </p:cNvSpPr>
          <p:nvPr>
            <p:ph type="title"/>
          </p:nvPr>
        </p:nvSpPr>
        <p:spPr/>
        <p:txBody>
          <a:bodyPr/>
          <a:lstStyle/>
          <a:p>
            <a:r>
              <a:rPr lang="en-US" dirty="0" smtClean="0"/>
              <a:t>Why is Certification Important?</a:t>
            </a:r>
          </a:p>
        </p:txBody>
      </p:sp>
      <p:pic>
        <p:nvPicPr>
          <p:cNvPr id="10" name="Picture 11" descr="MPj040008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5529" y="1828800"/>
            <a:ext cx="2443942" cy="3665913"/>
          </a:xfrm>
        </p:spPr>
      </p:pic>
      <p:sp>
        <p:nvSpPr>
          <p:cNvPr id="15363"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084816-8389-497A-8059-DC79DEACC5C4}" type="slidenum">
              <a:rPr lang="en-US" smtClean="0"/>
              <a:pPr/>
              <a:t>11</a:t>
            </a:fld>
            <a:endParaRPr lang="en-US" dirty="0" smtClean="0"/>
          </a:p>
        </p:txBody>
      </p:sp>
      <p:sp>
        <p:nvSpPr>
          <p:cNvPr id="2" name="Content Placeholder 1"/>
          <p:cNvSpPr>
            <a:spLocks noGrp="1"/>
          </p:cNvSpPr>
          <p:nvPr>
            <p:ph sz="quarter" idx="13"/>
          </p:nvPr>
        </p:nvSpPr>
        <p:spPr/>
        <p:txBody>
          <a:bodyPr>
            <a:normAutofit/>
          </a:bodyPr>
          <a:lstStyle/>
          <a:p>
            <a:pPr marL="0" indent="0">
              <a:buNone/>
            </a:pPr>
            <a:r>
              <a:rPr lang="en-US" sz="1900" b="1" dirty="0"/>
              <a:t>For your teams…</a:t>
            </a:r>
          </a:p>
          <a:p>
            <a:r>
              <a:rPr lang="en-US" sz="1900" dirty="0" smtClean="0"/>
              <a:t>Allows the team to level-set on Systems Engineering concepts and activities</a:t>
            </a:r>
          </a:p>
          <a:p>
            <a:r>
              <a:rPr lang="en-US" sz="1900" dirty="0" smtClean="0"/>
              <a:t>Helps establish a common Systems Engineering language for your team</a:t>
            </a:r>
          </a:p>
          <a:p>
            <a:r>
              <a:rPr lang="en-US" sz="1900" dirty="0" smtClean="0"/>
              <a:t>Helps break down…</a:t>
            </a:r>
          </a:p>
          <a:p>
            <a:pPr lvl="1"/>
            <a:r>
              <a:rPr lang="en-US" sz="1800" dirty="0" smtClean="0"/>
              <a:t>geographic boundaries</a:t>
            </a:r>
          </a:p>
          <a:p>
            <a:pPr lvl="1"/>
            <a:r>
              <a:rPr lang="en-US" sz="1800" dirty="0" smtClean="0"/>
              <a:t>organizational boundaries</a:t>
            </a:r>
          </a:p>
          <a:p>
            <a:pPr lvl="1"/>
            <a:r>
              <a:rPr lang="en-US" sz="1800" dirty="0" smtClean="0"/>
              <a:t>cultural boundaries</a:t>
            </a:r>
            <a:endParaRPr lang="en-US" sz="1800" dirty="0"/>
          </a:p>
        </p:txBody>
      </p:sp>
      <p:sp>
        <p:nvSpPr>
          <p:cNvPr id="15366" name="Text Box 5"/>
          <p:cNvSpPr txBox="1">
            <a:spLocks noChangeArrowheads="1"/>
          </p:cNvSpPr>
          <p:nvPr/>
        </p:nvSpPr>
        <p:spPr bwMode="auto">
          <a:xfrm>
            <a:off x="1046163" y="5638800"/>
            <a:ext cx="7051675" cy="708025"/>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solidFill>
                  <a:schemeClr val="bg1"/>
                </a:solidFill>
              </a:rPr>
              <a:t>INCOSE </a:t>
            </a:r>
            <a:r>
              <a:rPr lang="en-US" sz="2000" b="1" dirty="0" smtClean="0">
                <a:solidFill>
                  <a:schemeClr val="bg1"/>
                </a:solidFill>
              </a:rPr>
              <a:t>SEP is </a:t>
            </a:r>
            <a:r>
              <a:rPr lang="en-US" sz="2000" b="1" dirty="0">
                <a:solidFill>
                  <a:schemeClr val="bg1"/>
                </a:solidFill>
              </a:rPr>
              <a:t>particularly useful for multi-organization, geographically distributed teams.</a:t>
            </a:r>
          </a:p>
        </p:txBody>
      </p:sp>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593440885"/>
      </p:ext>
    </p:extLst>
  </p:cSld>
  <p:clrMapOvr>
    <a:masterClrMapping/>
  </p:clrMapOvr>
  <p:transition advTm="1057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Ways to Leverage Certification</a:t>
            </a:r>
          </a:p>
        </p:txBody>
      </p:sp>
      <p:sp>
        <p:nvSpPr>
          <p:cNvPr id="16388" name="Content Placeholder 3"/>
          <p:cNvSpPr>
            <a:spLocks noGrp="1"/>
          </p:cNvSpPr>
          <p:nvPr>
            <p:ph sz="half" idx="2"/>
          </p:nvPr>
        </p:nvSpPr>
        <p:spPr/>
        <p:txBody>
          <a:bodyPr/>
          <a:lstStyle/>
          <a:p>
            <a:r>
              <a:rPr lang="en-US" dirty="0" smtClean="0"/>
              <a:t>Organizations</a:t>
            </a:r>
          </a:p>
          <a:p>
            <a:pPr lvl="1"/>
            <a:r>
              <a:rPr lang="en-US" sz="1800" dirty="0" smtClean="0"/>
              <a:t>Performance expectation</a:t>
            </a:r>
          </a:p>
          <a:p>
            <a:pPr lvl="1"/>
            <a:r>
              <a:rPr lang="en-US" sz="1800" dirty="0" smtClean="0"/>
              <a:t>Career ladder alignment</a:t>
            </a:r>
          </a:p>
          <a:p>
            <a:pPr lvl="1"/>
            <a:r>
              <a:rPr lang="en-US" sz="1800" dirty="0" smtClean="0"/>
              <a:t>Job advertisement</a:t>
            </a:r>
          </a:p>
          <a:p>
            <a:pPr lvl="1"/>
            <a:r>
              <a:rPr lang="en-US" sz="1800" dirty="0" smtClean="0"/>
              <a:t>Proposal discriminator</a:t>
            </a:r>
          </a:p>
          <a:p>
            <a:pPr lvl="1"/>
            <a:r>
              <a:rPr lang="en-US" sz="1800" dirty="0" smtClean="0"/>
              <a:t>Supplier qualification</a:t>
            </a:r>
          </a:p>
        </p:txBody>
      </p:sp>
      <p:sp>
        <p:nvSpPr>
          <p:cNvPr id="16390"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0DE662-2BEA-4B4F-8FF0-6012204F9D25}" type="slidenum">
              <a:rPr lang="en-US" smtClean="0"/>
              <a:pPr/>
              <a:t>12</a:t>
            </a:fld>
            <a:endParaRPr lang="en-US" dirty="0" smtClean="0"/>
          </a:p>
        </p:txBody>
      </p:sp>
      <p:sp>
        <p:nvSpPr>
          <p:cNvPr id="16387" name="Content Placeholder 2"/>
          <p:cNvSpPr>
            <a:spLocks noGrp="1"/>
          </p:cNvSpPr>
          <p:nvPr>
            <p:ph sz="quarter" idx="13"/>
          </p:nvPr>
        </p:nvSpPr>
        <p:spPr/>
        <p:txBody>
          <a:bodyPr/>
          <a:lstStyle/>
          <a:p>
            <a:r>
              <a:rPr lang="en-US" dirty="0" smtClean="0"/>
              <a:t>Individuals</a:t>
            </a:r>
          </a:p>
          <a:p>
            <a:pPr lvl="1"/>
            <a:r>
              <a:rPr lang="en-US" sz="1800" dirty="0" smtClean="0"/>
              <a:t>Recognition</a:t>
            </a:r>
          </a:p>
          <a:p>
            <a:pPr lvl="2"/>
            <a:r>
              <a:rPr lang="en-US" sz="1800" dirty="0" smtClean="0"/>
              <a:t>Designation on business card, resume, signature, etc.</a:t>
            </a:r>
          </a:p>
          <a:p>
            <a:pPr lvl="1"/>
            <a:r>
              <a:rPr lang="en-US" sz="1800" dirty="0" smtClean="0"/>
              <a:t>Performance objective</a:t>
            </a:r>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3886200"/>
            <a:ext cx="519112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1404938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546" y="1828800"/>
            <a:ext cx="3400128" cy="3657600"/>
          </a:xfrm>
        </p:spPr>
      </p:pic>
      <p:sp>
        <p:nvSpPr>
          <p:cNvPr id="614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13</a:t>
            </a:fld>
            <a:endParaRPr lang="en-US" dirty="0" smtClean="0"/>
          </a:p>
        </p:txBody>
      </p:sp>
      <p:sp>
        <p:nvSpPr>
          <p:cNvPr id="6147" name="Rectangle 3"/>
          <p:cNvSpPr>
            <a:spLocks noGrp="1" noChangeArrowheads="1"/>
          </p:cNvSpPr>
          <p:nvPr>
            <p:ph sz="quarter" idx="13"/>
          </p:nvPr>
        </p:nvSpPr>
        <p:spPr/>
        <p:txBody>
          <a:bodyPr>
            <a:normAutofit fontScale="92500"/>
          </a:bodyPr>
          <a:lstStyle/>
          <a:p>
            <a:r>
              <a:rPr lang="en-US" dirty="0" smtClean="0"/>
              <a:t>What is certification and why is it important?</a:t>
            </a:r>
          </a:p>
          <a:p>
            <a:r>
              <a:rPr lang="en-US" dirty="0" smtClean="0">
                <a:solidFill>
                  <a:schemeClr val="tx2"/>
                </a:solidFill>
                <a:effectLst>
                  <a:outerShdw blurRad="38100" dist="38100" dir="2700000" algn="tl">
                    <a:srgbClr val="000000">
                      <a:alpha val="43137"/>
                    </a:srgbClr>
                  </a:outerShdw>
                </a:effectLst>
              </a:rPr>
              <a:t>Who is recognizing and supporting certification?</a:t>
            </a:r>
          </a:p>
          <a:p>
            <a:r>
              <a:rPr lang="en-US" dirty="0" smtClean="0"/>
              <a:t>What level of certification is right for me?</a:t>
            </a:r>
          </a:p>
          <a:p>
            <a:r>
              <a:rPr lang="en-US" dirty="0" smtClean="0"/>
              <a:t>How do I apply for certification?</a:t>
            </a:r>
          </a:p>
          <a:p>
            <a:r>
              <a:rPr lang="en-US" dirty="0" smtClean="0"/>
              <a:t>How do I renew my certification?</a:t>
            </a:r>
          </a:p>
          <a:p>
            <a:r>
              <a:rPr lang="en-US" dirty="0" smtClean="0"/>
              <a:t>Where can I find more information?</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602363920"/>
      </p:ext>
    </p:extLst>
  </p:cSld>
  <p:clrMapOvr>
    <a:masterClrMapping/>
  </p:clrMapOvr>
  <p:transition advTm="489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Certification Agreements</a:t>
            </a:r>
            <a:endParaRPr lang="en-US" dirty="0"/>
          </a:p>
        </p:txBody>
      </p:sp>
      <p:sp>
        <p:nvSpPr>
          <p:cNvPr id="4" name="Content Placeholder 3"/>
          <p:cNvSpPr>
            <a:spLocks noGrp="1"/>
          </p:cNvSpPr>
          <p:nvPr>
            <p:ph sz="half" idx="2"/>
          </p:nvPr>
        </p:nvSpPr>
        <p:spPr/>
        <p:txBody>
          <a:bodyPr>
            <a:normAutofit/>
          </a:bodyPr>
          <a:lstStyle/>
          <a:p>
            <a:r>
              <a:rPr lang="en-US" dirty="0" smtClean="0"/>
              <a:t>University agreements</a:t>
            </a:r>
            <a:endParaRPr lang="en-GB" dirty="0" smtClean="0"/>
          </a:p>
          <a:p>
            <a:pPr lvl="1"/>
            <a:r>
              <a:rPr lang="en-US" dirty="0" smtClean="0"/>
              <a:t>Stevens Institute of Technology</a:t>
            </a:r>
          </a:p>
          <a:p>
            <a:pPr lvl="1"/>
            <a:r>
              <a:rPr lang="en-US" dirty="0" smtClean="0"/>
              <a:t>University of Texas – El Paso</a:t>
            </a:r>
          </a:p>
          <a:p>
            <a:pPr lvl="1"/>
            <a:r>
              <a:rPr lang="en-US" dirty="0" err="1" smtClean="0"/>
              <a:t>École</a:t>
            </a:r>
            <a:r>
              <a:rPr lang="en-US" dirty="0" smtClean="0"/>
              <a:t> </a:t>
            </a:r>
            <a:r>
              <a:rPr lang="en-US" dirty="0" err="1" smtClean="0"/>
              <a:t>Polytechnique</a:t>
            </a:r>
            <a:endParaRPr lang="en-US" dirty="0" smtClean="0"/>
          </a:p>
          <a:p>
            <a:pPr lvl="1"/>
            <a:r>
              <a:rPr lang="en-US" dirty="0" smtClean="0"/>
              <a:t>ISAE/</a:t>
            </a:r>
            <a:r>
              <a:rPr lang="en-US" dirty="0" err="1" smtClean="0"/>
              <a:t>Supaero</a:t>
            </a:r>
            <a:endParaRPr lang="en-US" dirty="0" smtClean="0"/>
          </a:p>
          <a:p>
            <a:pPr lvl="1"/>
            <a:r>
              <a:rPr lang="en-US" dirty="0" smtClean="0"/>
              <a:t>University of New South Wales</a:t>
            </a:r>
          </a:p>
          <a:p>
            <a:pPr lvl="1"/>
            <a:r>
              <a:rPr lang="en-US" dirty="0" smtClean="0"/>
              <a:t>Worcester Polytechnic Institute</a:t>
            </a:r>
          </a:p>
          <a:p>
            <a:pPr lvl="1"/>
            <a:r>
              <a:rPr lang="en-US" dirty="0" smtClean="0"/>
              <a:t>Drexel University</a:t>
            </a:r>
          </a:p>
          <a:p>
            <a:r>
              <a:rPr lang="en-US" dirty="0" smtClean="0"/>
              <a:t>Other agreements</a:t>
            </a:r>
          </a:p>
          <a:p>
            <a:pPr lvl="1"/>
            <a:r>
              <a:rPr lang="en-US" dirty="0" smtClean="0"/>
              <a:t>OMG OCSMP</a:t>
            </a:r>
          </a:p>
          <a:p>
            <a:pPr lvl="1"/>
            <a:r>
              <a:rPr lang="en-US" dirty="0" smtClean="0"/>
              <a:t>GfSE (Germany)</a:t>
            </a:r>
          </a:p>
          <a:p>
            <a:pPr lvl="1"/>
            <a:r>
              <a:rPr lang="en-US" dirty="0" smtClean="0"/>
              <a:t>SESA (Australia)</a:t>
            </a:r>
          </a:p>
          <a:p>
            <a:pPr lvl="1"/>
            <a:r>
              <a:rPr lang="en-US" dirty="0" smtClean="0"/>
              <a:t>INCOSE UK Chapter</a:t>
            </a:r>
          </a:p>
          <a:p>
            <a:pPr lvl="1"/>
            <a:r>
              <a:rPr lang="en-US" dirty="0" smtClean="0"/>
              <a:t>KCOSE</a:t>
            </a:r>
            <a:endParaRPr lang="en-US" dirty="0"/>
          </a:p>
        </p:txBody>
      </p:sp>
      <p:sp>
        <p:nvSpPr>
          <p:cNvPr id="6" name="Slide Number Placeholder 5"/>
          <p:cNvSpPr>
            <a:spLocks noGrp="1"/>
          </p:cNvSpPr>
          <p:nvPr>
            <p:ph type="sldNum" sz="quarter" idx="12"/>
          </p:nvPr>
        </p:nvSpPr>
        <p:spPr/>
        <p:txBody>
          <a:bodyPr/>
          <a:lstStyle/>
          <a:p>
            <a:fld id="{86CDFC0E-BEE5-499B-99D5-E0F77EE2B038}" type="slidenum">
              <a:rPr lang="fr-FR" smtClean="0"/>
              <a:pPr/>
              <a:t>14</a:t>
            </a:fld>
            <a:endParaRPr lang="fr-FR" dirty="0"/>
          </a:p>
        </p:txBody>
      </p:sp>
      <p:sp>
        <p:nvSpPr>
          <p:cNvPr id="3" name="Content Placeholder 2"/>
          <p:cNvSpPr>
            <a:spLocks noGrp="1"/>
          </p:cNvSpPr>
          <p:nvPr>
            <p:ph sz="quarter" idx="13"/>
          </p:nvPr>
        </p:nvSpPr>
        <p:spPr/>
        <p:txBody>
          <a:bodyPr>
            <a:normAutofit lnSpcReduction="10000"/>
          </a:bodyPr>
          <a:lstStyle/>
          <a:p>
            <a:r>
              <a:rPr lang="en-US" dirty="0" smtClean="0"/>
              <a:t>Industry agreements</a:t>
            </a:r>
          </a:p>
          <a:p>
            <a:pPr lvl="1"/>
            <a:r>
              <a:rPr lang="en-US" dirty="0" smtClean="0"/>
              <a:t>The Airbus Group</a:t>
            </a:r>
          </a:p>
          <a:p>
            <a:pPr lvl="1"/>
            <a:r>
              <a:rPr lang="en-GB" dirty="0" smtClean="0"/>
              <a:t>Booz Allen Hamilton</a:t>
            </a:r>
          </a:p>
          <a:p>
            <a:pPr lvl="1"/>
            <a:r>
              <a:rPr lang="en-US" dirty="0" smtClean="0"/>
              <a:t>ManTech</a:t>
            </a:r>
          </a:p>
          <a:p>
            <a:pPr lvl="1"/>
            <a:r>
              <a:rPr lang="en-US" dirty="0" smtClean="0"/>
              <a:t>MITRE</a:t>
            </a:r>
          </a:p>
          <a:p>
            <a:pPr lvl="1"/>
            <a:r>
              <a:rPr lang="en-US" dirty="0" smtClean="0"/>
              <a:t>Lockheed Martin</a:t>
            </a:r>
          </a:p>
          <a:p>
            <a:pPr lvl="1"/>
            <a:r>
              <a:rPr lang="en-US" dirty="0" err="1" smtClean="0"/>
              <a:t>Engility</a:t>
            </a:r>
            <a:endParaRPr lang="en-US" dirty="0" smtClean="0"/>
          </a:p>
          <a:p>
            <a:pPr lvl="1"/>
            <a:r>
              <a:rPr lang="en-US" dirty="0" smtClean="0"/>
              <a:t>Jacobs Technology</a:t>
            </a:r>
          </a:p>
          <a:p>
            <a:pPr lvl="1"/>
            <a:r>
              <a:rPr lang="en-US" dirty="0" smtClean="0"/>
              <a:t>ASTER Technology &amp; Engineering</a:t>
            </a:r>
          </a:p>
          <a:p>
            <a:pPr lvl="1"/>
            <a:r>
              <a:rPr lang="en-US" dirty="0" err="1" smtClean="0"/>
              <a:t>LinQuest</a:t>
            </a:r>
            <a:endParaRPr lang="en-US" dirty="0" smtClean="0"/>
          </a:p>
          <a:p>
            <a:pPr lvl="1"/>
            <a:r>
              <a:rPr lang="en-US" dirty="0" smtClean="0"/>
              <a:t>Thales</a:t>
            </a:r>
          </a:p>
          <a:p>
            <a:pPr lvl="1"/>
            <a:r>
              <a:rPr lang="en-US" dirty="0" smtClean="0"/>
              <a:t>OPS Consulting</a:t>
            </a:r>
          </a:p>
          <a:p>
            <a:pPr lvl="1"/>
            <a:r>
              <a:rPr lang="en-US" dirty="0" err="1" smtClean="0"/>
              <a:t>Perspecta</a:t>
            </a:r>
            <a:endParaRPr lang="en-US" dirty="0" smtClean="0"/>
          </a:p>
          <a:p>
            <a:pPr lvl="1"/>
            <a:r>
              <a:rPr lang="en-US" dirty="0" smtClean="0"/>
              <a:t>AVIC IT</a:t>
            </a:r>
          </a:p>
          <a:p>
            <a:pPr lvl="1"/>
            <a:r>
              <a:rPr lang="en-US" dirty="0" smtClean="0"/>
              <a:t>Roche</a:t>
            </a:r>
          </a:p>
          <a:p>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248" y="2438400"/>
            <a:ext cx="1930152" cy="120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90513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546" y="1828800"/>
            <a:ext cx="3400128" cy="3657600"/>
          </a:xfrm>
        </p:spPr>
      </p:pic>
      <p:sp>
        <p:nvSpPr>
          <p:cNvPr id="614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15</a:t>
            </a:fld>
            <a:endParaRPr lang="en-US" dirty="0" smtClean="0"/>
          </a:p>
        </p:txBody>
      </p:sp>
      <p:sp>
        <p:nvSpPr>
          <p:cNvPr id="6147" name="Rectangle 3"/>
          <p:cNvSpPr>
            <a:spLocks noGrp="1" noChangeArrowheads="1"/>
          </p:cNvSpPr>
          <p:nvPr>
            <p:ph sz="quarter" idx="13"/>
          </p:nvPr>
        </p:nvSpPr>
        <p:spPr/>
        <p:txBody>
          <a:bodyPr>
            <a:normAutofit fontScale="92500"/>
          </a:bodyPr>
          <a:lstStyle/>
          <a:p>
            <a:r>
              <a:rPr lang="en-US" dirty="0" smtClean="0"/>
              <a:t>What is certification and why is it important?</a:t>
            </a:r>
          </a:p>
          <a:p>
            <a:r>
              <a:rPr lang="en-US" dirty="0" smtClean="0"/>
              <a:t>Who is recognizing and supporting certification?</a:t>
            </a:r>
          </a:p>
          <a:p>
            <a:r>
              <a:rPr lang="en-US" dirty="0" smtClean="0">
                <a:solidFill>
                  <a:schemeClr val="tx2"/>
                </a:solidFill>
                <a:effectLst>
                  <a:outerShdw blurRad="38100" dist="38100" dir="2700000" algn="tl">
                    <a:srgbClr val="000000">
                      <a:alpha val="43137"/>
                    </a:srgbClr>
                  </a:outerShdw>
                </a:effectLst>
              </a:rPr>
              <a:t>What level of certification is right for me?</a:t>
            </a:r>
          </a:p>
          <a:p>
            <a:r>
              <a:rPr lang="en-US" dirty="0" smtClean="0"/>
              <a:t>How do I apply for certification?</a:t>
            </a:r>
          </a:p>
          <a:p>
            <a:r>
              <a:rPr lang="en-US" dirty="0" smtClean="0"/>
              <a:t>How do I renew my certification?</a:t>
            </a:r>
          </a:p>
          <a:p>
            <a:r>
              <a:rPr lang="en-US" dirty="0" smtClean="0"/>
              <a:t>Where can I find more information?</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588902310"/>
      </p:ext>
    </p:extLst>
  </p:cSld>
  <p:clrMapOvr>
    <a:masterClrMapping/>
  </p:clrMapOvr>
  <p:transition advTm="489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Autofit/>
          </a:bodyPr>
          <a:lstStyle/>
          <a:p>
            <a:r>
              <a:rPr lang="en-US" sz="3200" dirty="0" smtClean="0"/>
              <a:t>INCOSE SEP Architecture</a:t>
            </a:r>
            <a:br>
              <a:rPr lang="en-US" sz="3200" dirty="0" smtClean="0"/>
            </a:br>
            <a:r>
              <a:rPr lang="en-US" sz="2800" i="1" dirty="0" smtClean="0"/>
              <a:t> For wherever you are in your career</a:t>
            </a:r>
            <a:endParaRPr lang="en-US" sz="3200" i="1" dirty="0" smtClean="0"/>
          </a:p>
        </p:txBody>
      </p:sp>
      <p:sp>
        <p:nvSpPr>
          <p:cNvPr id="31749" name="Slide Number Placeholder 17"/>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1BFCE2-E313-4817-9321-D6595351FC97}" type="slidenum">
              <a:rPr lang="en-US" smtClean="0"/>
              <a:pPr/>
              <a:t>16</a:t>
            </a:fld>
            <a:endParaRPr lang="en-US" dirty="0" smtClean="0"/>
          </a:p>
        </p:txBody>
      </p:sp>
      <p:sp>
        <p:nvSpPr>
          <p:cNvPr id="34" name="Text Box 76"/>
          <p:cNvSpPr txBox="1">
            <a:spLocks noChangeAspect="1" noChangeArrowheads="1"/>
          </p:cNvSpPr>
          <p:nvPr/>
        </p:nvSpPr>
        <p:spPr bwMode="auto">
          <a:xfrm>
            <a:off x="578083" y="2514600"/>
            <a:ext cx="4374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smtClean="0">
                <a:solidFill>
                  <a:schemeClr val="tx2"/>
                </a:solidFill>
              </a:rPr>
              <a:t>Multi-Level Base Credentials</a:t>
            </a:r>
            <a:endParaRPr lang="en-US" sz="2400" b="1" dirty="0">
              <a:solidFill>
                <a:schemeClr val="tx2"/>
              </a:solidFill>
            </a:endParaRPr>
          </a:p>
        </p:txBody>
      </p:sp>
      <p:sp>
        <p:nvSpPr>
          <p:cNvPr id="12" name="TextBox 11"/>
          <p:cNvSpPr txBox="1"/>
          <p:nvPr/>
        </p:nvSpPr>
        <p:spPr>
          <a:xfrm>
            <a:off x="609599" y="2867561"/>
            <a:ext cx="4191001" cy="1077218"/>
          </a:xfrm>
          <a:prstGeom prst="rect">
            <a:avLst/>
          </a:prstGeom>
          <a:noFill/>
        </p:spPr>
        <p:txBody>
          <a:bodyPr wrap="square" rtlCol="0">
            <a:spAutoFit/>
          </a:bodyPr>
          <a:lstStyle/>
          <a:p>
            <a:r>
              <a:rPr lang="en-US" sz="1600" i="1" dirty="0" smtClean="0">
                <a:solidFill>
                  <a:schemeClr val="tx2"/>
                </a:solidFill>
              </a:rPr>
              <a:t>The base ASEP, CSEP, and ESEP credentials cover the breadth of systems engineering at increasing levels of leadership, accomplishments, and experience</a:t>
            </a:r>
            <a:r>
              <a:rPr lang="en-US" sz="1600" i="1" dirty="0">
                <a:solidFill>
                  <a:schemeClr val="tx2"/>
                </a:solidFill>
              </a:rPr>
              <a: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066800"/>
            <a:ext cx="3207867" cy="5714999"/>
          </a:xfrm>
          <a:prstGeom prst="rect">
            <a:avLst/>
          </a:prstGeom>
        </p:spPr>
      </p:pic>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441311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Autofit/>
          </a:bodyPr>
          <a:lstStyle/>
          <a:p>
            <a:r>
              <a:rPr lang="en-US" sz="2800" dirty="0" smtClean="0"/>
              <a:t>INCOSE provides a measurable standard of certification consistent with ISO guidelines.</a:t>
            </a:r>
          </a:p>
        </p:txBody>
      </p:sp>
      <p:sp>
        <p:nvSpPr>
          <p:cNvPr id="38927"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F7AE5F-213D-4710-B288-E9CE66CC8F04}" type="slidenum">
              <a:rPr lang="en-US" smtClean="0"/>
              <a:pPr/>
              <a:t>17</a:t>
            </a:fld>
            <a:endParaRPr lang="en-US" dirty="0" smtClean="0"/>
          </a:p>
        </p:txBody>
      </p:sp>
      <p:sp>
        <p:nvSpPr>
          <p:cNvPr id="38915" name="Oval 4"/>
          <p:cNvSpPr>
            <a:spLocks noChangeArrowheads="1"/>
          </p:cNvSpPr>
          <p:nvPr/>
        </p:nvSpPr>
        <p:spPr bwMode="auto">
          <a:xfrm>
            <a:off x="1042988" y="2220913"/>
            <a:ext cx="3279775" cy="3278187"/>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8916" name="Oval 5"/>
          <p:cNvSpPr>
            <a:spLocks noChangeArrowheads="1"/>
          </p:cNvSpPr>
          <p:nvPr/>
        </p:nvSpPr>
        <p:spPr bwMode="auto">
          <a:xfrm>
            <a:off x="2928938" y="1484313"/>
            <a:ext cx="3279775" cy="3279775"/>
          </a:xfrm>
          <a:prstGeom prst="ellipse">
            <a:avLst/>
          </a:prstGeom>
          <a:noFill/>
          <a:ln w="381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8917" name="TextBox 7"/>
          <p:cNvSpPr txBox="1">
            <a:spLocks noChangeArrowheads="1"/>
          </p:cNvSpPr>
          <p:nvPr/>
        </p:nvSpPr>
        <p:spPr bwMode="auto">
          <a:xfrm>
            <a:off x="3963988" y="5953125"/>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0070C0"/>
                </a:solidFill>
              </a:rPr>
              <a:t>Education</a:t>
            </a:r>
          </a:p>
        </p:txBody>
      </p:sp>
      <p:sp>
        <p:nvSpPr>
          <p:cNvPr id="38918" name="TextBox 8"/>
          <p:cNvSpPr txBox="1">
            <a:spLocks noChangeArrowheads="1"/>
          </p:cNvSpPr>
          <p:nvPr/>
        </p:nvSpPr>
        <p:spPr bwMode="auto">
          <a:xfrm>
            <a:off x="1562100" y="2519363"/>
            <a:ext cx="1325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00B050"/>
                </a:solidFill>
              </a:rPr>
              <a:t>Knowledge</a:t>
            </a:r>
          </a:p>
        </p:txBody>
      </p:sp>
      <p:sp>
        <p:nvSpPr>
          <p:cNvPr id="38919" name="TextBox 9"/>
          <p:cNvSpPr txBox="1">
            <a:spLocks noChangeArrowheads="1"/>
          </p:cNvSpPr>
          <p:nvPr/>
        </p:nvSpPr>
        <p:spPr bwMode="auto">
          <a:xfrm>
            <a:off x="3898900" y="1519238"/>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rgbClr val="7030A0"/>
                </a:solidFill>
              </a:rPr>
              <a:t>Experience</a:t>
            </a:r>
          </a:p>
        </p:txBody>
      </p:sp>
      <p:pic>
        <p:nvPicPr>
          <p:cNvPr id="389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250" y="5029200"/>
            <a:ext cx="157956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213" y="1839913"/>
            <a:ext cx="14192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Oval 6"/>
          <p:cNvSpPr>
            <a:spLocks noChangeArrowheads="1"/>
          </p:cNvSpPr>
          <p:nvPr/>
        </p:nvSpPr>
        <p:spPr bwMode="auto">
          <a:xfrm>
            <a:off x="2930525" y="3121025"/>
            <a:ext cx="3278188" cy="3279775"/>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38926" name="Picture 7" descr="C:\Documents and Settings\Dave\Local Settings\Temporary Internet Files\Content.IE5\UX4Y4TEE\j04339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2641600"/>
            <a:ext cx="13223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Oval 4"/>
          <p:cNvSpPr>
            <a:spLocks noChangeArrowheads="1"/>
          </p:cNvSpPr>
          <p:nvPr/>
        </p:nvSpPr>
        <p:spPr bwMode="auto">
          <a:xfrm>
            <a:off x="4784725" y="2220913"/>
            <a:ext cx="3279775" cy="3278187"/>
          </a:xfrm>
          <a:prstGeom prst="ellipse">
            <a:avLst/>
          </a:prstGeom>
          <a:noFill/>
          <a:ln w="38100" algn="ctr">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389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3500" y="3935413"/>
            <a:ext cx="11366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0" name="TextBox 9"/>
          <p:cNvSpPr txBox="1">
            <a:spLocks noChangeArrowheads="1"/>
          </p:cNvSpPr>
          <p:nvPr/>
        </p:nvSpPr>
        <p:spPr bwMode="auto">
          <a:xfrm>
            <a:off x="6073775" y="3276600"/>
            <a:ext cx="199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solidFill>
                  <a:srgbClr val="800000"/>
                </a:solidFill>
              </a:rPr>
              <a:t>Leadership &amp;</a:t>
            </a:r>
          </a:p>
          <a:p>
            <a:pPr algn="ctr"/>
            <a:r>
              <a:rPr lang="en-US" dirty="0">
                <a:solidFill>
                  <a:srgbClr val="800000"/>
                </a:solidFill>
              </a:rPr>
              <a:t>Accomplishments</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4254083"/>
            <a:ext cx="688670" cy="68580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4878" y="3608740"/>
            <a:ext cx="688670" cy="685800"/>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4103" y="3579813"/>
            <a:ext cx="688670" cy="685800"/>
          </a:xfrm>
          <a:prstGeom prst="rect">
            <a:avLst/>
          </a:prstGeom>
        </p:spPr>
      </p:pic>
      <p:sp>
        <p:nvSpPr>
          <p:cNvPr id="23"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8895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SEP Aligns with the Typical Levels of a Systems Engineering Career </a:t>
            </a:r>
            <a:endParaRPr lang="en-US" sz="2800" dirty="0"/>
          </a:p>
        </p:txBody>
      </p:sp>
      <p:sp>
        <p:nvSpPr>
          <p:cNvPr id="4" name="Slide Number Placeholder 3"/>
          <p:cNvSpPr>
            <a:spLocks noGrp="1"/>
          </p:cNvSpPr>
          <p:nvPr>
            <p:ph type="sldNum" sz="quarter" idx="12"/>
          </p:nvPr>
        </p:nvSpPr>
        <p:spPr/>
        <p:txBody>
          <a:bodyPr/>
          <a:lstStyle/>
          <a:p>
            <a:fld id="{DE1C0AE3-323A-46BD-A42E-CB72F2967116}" type="slidenum">
              <a:rPr lang="en-US" smtClean="0"/>
              <a:pPr/>
              <a:t>18</a:t>
            </a:fld>
            <a:endParaRPr lang="en-US" dirty="0"/>
          </a:p>
        </p:txBody>
      </p:sp>
      <p:sp>
        <p:nvSpPr>
          <p:cNvPr id="8" name="Rounded Rectangle 7"/>
          <p:cNvSpPr/>
          <p:nvPr/>
        </p:nvSpPr>
        <p:spPr>
          <a:xfrm>
            <a:off x="6324600" y="1611313"/>
            <a:ext cx="25908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INCOSE ESEP</a:t>
            </a:r>
            <a:endParaRPr lang="en-US" sz="2400" dirty="0">
              <a:solidFill>
                <a:schemeClr val="bg1"/>
              </a:solidFill>
            </a:endParaRPr>
          </a:p>
        </p:txBody>
      </p:sp>
      <p:sp>
        <p:nvSpPr>
          <p:cNvPr id="9" name="Rounded Rectangle 8"/>
          <p:cNvSpPr/>
          <p:nvPr/>
        </p:nvSpPr>
        <p:spPr>
          <a:xfrm>
            <a:off x="4267200" y="2716213"/>
            <a:ext cx="2590800" cy="6096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INCOSE CSEP</a:t>
            </a:r>
            <a:endParaRPr lang="en-US" sz="2400" dirty="0">
              <a:solidFill>
                <a:schemeClr val="bg1"/>
              </a:solidFill>
            </a:endParaRPr>
          </a:p>
        </p:txBody>
      </p:sp>
      <p:sp>
        <p:nvSpPr>
          <p:cNvPr id="10" name="Rounded Rectangle 9"/>
          <p:cNvSpPr/>
          <p:nvPr/>
        </p:nvSpPr>
        <p:spPr>
          <a:xfrm>
            <a:off x="2209800" y="3821113"/>
            <a:ext cx="2590800"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INCOSE ASEP</a:t>
            </a:r>
            <a:endParaRPr lang="en-US" sz="2400" dirty="0">
              <a:solidFill>
                <a:schemeClr val="bg1"/>
              </a:solidFill>
            </a:endParaRPr>
          </a:p>
        </p:txBody>
      </p:sp>
      <p:sp>
        <p:nvSpPr>
          <p:cNvPr id="11" name="Text Box 6"/>
          <p:cNvSpPr txBox="1">
            <a:spLocks noChangeArrowheads="1"/>
          </p:cNvSpPr>
          <p:nvPr/>
        </p:nvSpPr>
        <p:spPr bwMode="auto">
          <a:xfrm>
            <a:off x="1247775" y="2609851"/>
            <a:ext cx="2943225" cy="830262"/>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600" b="1" i="1" kern="0" dirty="0">
                <a:solidFill>
                  <a:srgbClr val="7030A0"/>
                </a:solidFill>
              </a:rPr>
              <a:t>CSEP focused on:</a:t>
            </a:r>
          </a:p>
          <a:p>
            <a:pPr eaLnBrk="1" fontAlgn="auto" hangingPunct="1">
              <a:spcBef>
                <a:spcPts val="0"/>
              </a:spcBef>
              <a:spcAft>
                <a:spcPts val="0"/>
              </a:spcAft>
              <a:defRPr/>
            </a:pPr>
            <a:r>
              <a:rPr lang="en-US" sz="1600" b="1" i="1" kern="0" dirty="0">
                <a:solidFill>
                  <a:srgbClr val="7030A0"/>
                </a:solidFill>
              </a:rPr>
              <a:t>- SE EXPERIENCE</a:t>
            </a:r>
          </a:p>
          <a:p>
            <a:pPr eaLnBrk="1" fontAlgn="auto" hangingPunct="1">
              <a:spcBef>
                <a:spcPts val="0"/>
              </a:spcBef>
              <a:spcAft>
                <a:spcPts val="0"/>
              </a:spcAft>
              <a:defRPr/>
            </a:pPr>
            <a:r>
              <a:rPr lang="en-US" sz="1600" b="1" i="1" kern="0" dirty="0">
                <a:solidFill>
                  <a:srgbClr val="7030A0"/>
                </a:solidFill>
              </a:rPr>
              <a:t>- APPLIED SE KNOWLEDGE </a:t>
            </a:r>
          </a:p>
        </p:txBody>
      </p:sp>
      <p:sp>
        <p:nvSpPr>
          <p:cNvPr id="12" name="Text Box 21"/>
          <p:cNvSpPr txBox="1">
            <a:spLocks noChangeArrowheads="1"/>
          </p:cNvSpPr>
          <p:nvPr/>
        </p:nvSpPr>
        <p:spPr bwMode="auto">
          <a:xfrm>
            <a:off x="2895600" y="1371600"/>
            <a:ext cx="3309938" cy="1077913"/>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600" b="1" i="1" kern="0" dirty="0">
                <a:solidFill>
                  <a:srgbClr val="FFC000"/>
                </a:solidFill>
              </a:rPr>
              <a:t>ESEP focused on: </a:t>
            </a:r>
          </a:p>
          <a:p>
            <a:pPr eaLnBrk="1" fontAlgn="auto" hangingPunct="1">
              <a:spcBef>
                <a:spcPts val="0"/>
              </a:spcBef>
              <a:spcAft>
                <a:spcPts val="0"/>
              </a:spcAft>
              <a:defRPr/>
            </a:pPr>
            <a:r>
              <a:rPr lang="en-US" sz="1600" b="1" i="1" kern="0" dirty="0">
                <a:solidFill>
                  <a:srgbClr val="FFC000"/>
                </a:solidFill>
              </a:rPr>
              <a:t>- LEADERSHIP</a:t>
            </a:r>
          </a:p>
          <a:p>
            <a:pPr eaLnBrk="1" fontAlgn="auto" hangingPunct="1">
              <a:spcBef>
                <a:spcPts val="0"/>
              </a:spcBef>
              <a:spcAft>
                <a:spcPts val="0"/>
              </a:spcAft>
              <a:defRPr/>
            </a:pPr>
            <a:r>
              <a:rPr lang="en-US" sz="1600" b="1" i="1" kern="0" dirty="0">
                <a:solidFill>
                  <a:srgbClr val="FFC000"/>
                </a:solidFill>
              </a:rPr>
              <a:t>- SE ACCOMPLISHMENTS</a:t>
            </a:r>
          </a:p>
          <a:p>
            <a:pPr eaLnBrk="1" fontAlgn="auto" hangingPunct="1">
              <a:spcBef>
                <a:spcPts val="0"/>
              </a:spcBef>
              <a:spcAft>
                <a:spcPts val="0"/>
              </a:spcAft>
              <a:defRPr/>
            </a:pPr>
            <a:r>
              <a:rPr lang="en-US" sz="1600" b="1" i="1" kern="0" dirty="0">
                <a:solidFill>
                  <a:srgbClr val="FFC000"/>
                </a:solidFill>
              </a:rPr>
              <a:t>- SIGNIFICANT SE EXPERIENCE</a:t>
            </a:r>
          </a:p>
        </p:txBody>
      </p:sp>
      <p:sp>
        <p:nvSpPr>
          <p:cNvPr id="13" name="Text Box 23"/>
          <p:cNvSpPr txBox="1">
            <a:spLocks noChangeArrowheads="1"/>
          </p:cNvSpPr>
          <p:nvPr/>
        </p:nvSpPr>
        <p:spPr bwMode="auto">
          <a:xfrm>
            <a:off x="76200" y="3846513"/>
            <a:ext cx="2066925" cy="58420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600" b="1" i="1" kern="0" dirty="0">
                <a:solidFill>
                  <a:schemeClr val="accent5"/>
                </a:solidFill>
              </a:rPr>
              <a:t> ASEP focused on:</a:t>
            </a:r>
          </a:p>
          <a:p>
            <a:pPr eaLnBrk="1" fontAlgn="auto" hangingPunct="1">
              <a:spcBef>
                <a:spcPts val="0"/>
              </a:spcBef>
              <a:spcAft>
                <a:spcPts val="0"/>
              </a:spcAft>
              <a:defRPr/>
            </a:pPr>
            <a:r>
              <a:rPr lang="en-US" sz="1600" b="1" i="1" kern="0" dirty="0">
                <a:solidFill>
                  <a:schemeClr val="accent5"/>
                </a:solidFill>
              </a:rPr>
              <a:t>- SE KNOWLEDGE</a:t>
            </a:r>
          </a:p>
        </p:txBody>
      </p:sp>
      <p:sp>
        <p:nvSpPr>
          <p:cNvPr id="14" name="Rounded Rectangle 13"/>
          <p:cNvSpPr/>
          <p:nvPr/>
        </p:nvSpPr>
        <p:spPr>
          <a:xfrm>
            <a:off x="2209800" y="4724400"/>
            <a:ext cx="67056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SEP Candidates</a:t>
            </a:r>
            <a:endParaRPr lang="en-US" sz="2400" dirty="0">
              <a:solidFill>
                <a:schemeClr val="bg1"/>
              </a:solidFill>
            </a:endParaRPr>
          </a:p>
        </p:txBody>
      </p:sp>
      <p:cxnSp>
        <p:nvCxnSpPr>
          <p:cNvPr id="16" name="Straight Arrow Connector 15"/>
          <p:cNvCxnSpPr/>
          <p:nvPr/>
        </p:nvCxnSpPr>
        <p:spPr>
          <a:xfrm flipV="1">
            <a:off x="3505200" y="4430713"/>
            <a:ext cx="0" cy="5334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62600" y="3325813"/>
            <a:ext cx="0" cy="16383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0" y="2220913"/>
            <a:ext cx="0" cy="27432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35821" y="3313113"/>
            <a:ext cx="0" cy="533400"/>
          </a:xfrm>
          <a:prstGeom prst="straightConnector1">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629400" y="2220913"/>
            <a:ext cx="0" cy="53340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 Box 5"/>
          <p:cNvSpPr txBox="1">
            <a:spLocks noChangeArrowheads="1"/>
          </p:cNvSpPr>
          <p:nvPr/>
        </p:nvSpPr>
        <p:spPr bwMode="auto">
          <a:xfrm>
            <a:off x="1101725" y="5562600"/>
            <a:ext cx="7051675" cy="707886"/>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smtClean="0">
                <a:solidFill>
                  <a:schemeClr val="bg1"/>
                </a:solidFill>
              </a:rPr>
              <a:t>You can enter at whatever SEP level is appropriate and can seamlessly transition between levels when ready.</a:t>
            </a:r>
            <a:endParaRPr lang="en-US" sz="2000" b="1" dirty="0">
              <a:solidFill>
                <a:schemeClr val="bg1"/>
              </a:solidFill>
            </a:endParaRPr>
          </a:p>
        </p:txBody>
      </p:sp>
      <p:sp>
        <p:nvSpPr>
          <p:cNvPr id="1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4067155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smtClean="0">
                <a:solidFill>
                  <a:schemeClr val="accent5"/>
                </a:solidFill>
              </a:rPr>
              <a:t>Entry Level ASEP</a:t>
            </a:r>
            <a:endParaRPr lang="en-US" dirty="0" smtClean="0">
              <a:solidFill>
                <a:schemeClr val="accent5"/>
              </a:solidFill>
            </a:endParaRPr>
          </a:p>
        </p:txBody>
      </p:sp>
      <p:sp>
        <p:nvSpPr>
          <p:cNvPr id="33795" name="Rectangle 5"/>
          <p:cNvSpPr>
            <a:spLocks noGrp="1" noChangeArrowheads="1"/>
          </p:cNvSpPr>
          <p:nvPr>
            <p:ph idx="1"/>
          </p:nvPr>
        </p:nvSpPr>
        <p:spPr/>
        <p:txBody>
          <a:bodyPr/>
          <a:lstStyle/>
          <a:p>
            <a:r>
              <a:rPr lang="en-US" dirty="0" smtClean="0"/>
              <a:t>Targeted towards junior engineers/college graduates with limited SE work experience</a:t>
            </a:r>
          </a:p>
          <a:p>
            <a:r>
              <a:rPr lang="en-US" dirty="0" smtClean="0"/>
              <a:t>Certified for knowledge requirements only</a:t>
            </a:r>
          </a:p>
          <a:p>
            <a:pPr lvl="1"/>
            <a:r>
              <a:rPr lang="en-US" dirty="0" smtClean="0"/>
              <a:t>confirmed through </a:t>
            </a:r>
            <a:r>
              <a:rPr lang="en-US" dirty="0"/>
              <a:t>INCOSE SE Handbook based </a:t>
            </a:r>
            <a:r>
              <a:rPr lang="en-US" dirty="0" smtClean="0"/>
              <a:t>exam</a:t>
            </a:r>
          </a:p>
          <a:p>
            <a:r>
              <a:rPr lang="en-US" dirty="0" smtClean="0"/>
              <a:t>Must be, and remain, INCOSE member</a:t>
            </a:r>
          </a:p>
          <a:p>
            <a:pPr lvl="1"/>
            <a:r>
              <a:rPr lang="en-US" dirty="0"/>
              <a:t>Renewal every 5 years </a:t>
            </a:r>
            <a:r>
              <a:rPr lang="en-US" dirty="0" smtClean="0"/>
              <a:t>through </a:t>
            </a:r>
            <a:r>
              <a:rPr lang="en-US" dirty="0"/>
              <a:t>ongoing professional development, maximum </a:t>
            </a:r>
            <a:r>
              <a:rPr lang="en-US" dirty="0" smtClean="0"/>
              <a:t>duration </a:t>
            </a:r>
            <a:r>
              <a:rPr lang="en-US" dirty="0"/>
              <a:t>of 15 </a:t>
            </a:r>
            <a:r>
              <a:rPr lang="en-US" dirty="0" smtClean="0"/>
              <a:t>years</a:t>
            </a:r>
            <a:endParaRPr lang="en-US" dirty="0"/>
          </a:p>
        </p:txBody>
      </p:sp>
      <p:sp>
        <p:nvSpPr>
          <p:cNvPr id="3379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9C72F2-E9E4-4C13-8030-EFD92FB001C9}" type="slidenum">
              <a:rPr lang="en-US" smtClean="0"/>
              <a:pPr/>
              <a:t>19</a:t>
            </a:fld>
            <a:endParaRPr lang="en-US" dirty="0" smtClean="0"/>
          </a:p>
        </p:txBody>
      </p:sp>
      <p:sp>
        <p:nvSpPr>
          <p:cNvPr id="33796" name="Text Box 8"/>
          <p:cNvSpPr txBox="1">
            <a:spLocks noChangeArrowheads="1"/>
          </p:cNvSpPr>
          <p:nvPr/>
        </p:nvSpPr>
        <p:spPr bwMode="auto">
          <a:xfrm>
            <a:off x="1981200" y="1066800"/>
            <a:ext cx="518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t>Associate Systems Engineering </a:t>
            </a:r>
            <a:r>
              <a:rPr lang="en-US" dirty="0" smtClean="0"/>
              <a:t>Professional</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930" y="4876800"/>
            <a:ext cx="1377339" cy="1371600"/>
          </a:xfrm>
          <a:prstGeom prst="rect">
            <a:avLst/>
          </a:prstGeom>
        </p:spPr>
      </p:pic>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422064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What is INCOSE?</a:t>
            </a:r>
          </a:p>
        </p:txBody>
      </p:sp>
      <p:sp>
        <p:nvSpPr>
          <p:cNvPr id="8195" name="Content Placeholder 2"/>
          <p:cNvSpPr>
            <a:spLocks noGrp="1"/>
          </p:cNvSpPr>
          <p:nvPr>
            <p:ph idx="1"/>
          </p:nvPr>
        </p:nvSpPr>
        <p:spPr>
          <a:xfrm>
            <a:off x="457200" y="1600201"/>
            <a:ext cx="8229600" cy="3856038"/>
          </a:xfrm>
        </p:spPr>
        <p:txBody>
          <a:bodyPr>
            <a:normAutofit fontScale="92500" lnSpcReduction="10000"/>
          </a:bodyPr>
          <a:lstStyle/>
          <a:p>
            <a:r>
              <a:rPr lang="en-US" dirty="0" smtClean="0"/>
              <a:t>The International Council on Systems Engineering (INCOSE) is a not-for-profit membership organization founded in 1990 to develop and disseminate the interdisciplinary principles and practices that enable the realization of successful systems.</a:t>
            </a:r>
            <a:br>
              <a:rPr lang="en-US" dirty="0" smtClean="0"/>
            </a:br>
            <a:endParaRPr lang="en-US" dirty="0" smtClean="0"/>
          </a:p>
          <a:p>
            <a:r>
              <a:rPr lang="en-US" dirty="0" smtClean="0">
                <a:solidFill>
                  <a:schemeClr val="tx2"/>
                </a:solidFill>
                <a:effectLst>
                  <a:outerShdw blurRad="38100" dist="38100" dir="2700000" algn="tl">
                    <a:srgbClr val="000000">
                      <a:alpha val="43137"/>
                    </a:srgbClr>
                  </a:outerShdw>
                </a:effectLst>
              </a:rPr>
              <a:t>Mission</a:t>
            </a:r>
            <a:r>
              <a:rPr lang="en-US" dirty="0" smtClean="0"/>
              <a:t/>
            </a:r>
            <a:br>
              <a:rPr lang="en-US" dirty="0" smtClean="0"/>
            </a:br>
            <a:r>
              <a:rPr lang="en-US" dirty="0" smtClean="0"/>
              <a:t>Share, promote and advance the best of systems engineering from across the globe for the benefit of humanity and the planet.</a:t>
            </a:r>
          </a:p>
          <a:p>
            <a:r>
              <a:rPr lang="en-US" dirty="0" smtClean="0">
                <a:solidFill>
                  <a:schemeClr val="tx2"/>
                </a:solidFill>
                <a:effectLst>
                  <a:outerShdw blurRad="38100" dist="38100" dir="2700000" algn="tl">
                    <a:srgbClr val="000000">
                      <a:alpha val="43137"/>
                    </a:srgbClr>
                  </a:outerShdw>
                </a:effectLst>
              </a:rPr>
              <a:t>Vision</a:t>
            </a:r>
            <a:r>
              <a:rPr lang="en-US" dirty="0" smtClean="0"/>
              <a:t/>
            </a:r>
            <a:br>
              <a:rPr lang="en-US" dirty="0" smtClean="0"/>
            </a:br>
            <a:r>
              <a:rPr lang="en-US" dirty="0" smtClean="0"/>
              <a:t>The world's authority on Systems Engineering.</a:t>
            </a:r>
          </a:p>
        </p:txBody>
      </p:sp>
      <p:sp>
        <p:nvSpPr>
          <p:cNvPr id="8200" name="Slide Number Placeholder 7"/>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FE7BCD-17CD-4F93-A6D1-8EDBFDB2416C}" type="slidenum">
              <a:rPr lang="en-US" smtClean="0"/>
              <a:pPr/>
              <a:t>2</a:t>
            </a:fld>
            <a:endParaRPr lang="en-US" dirty="0" smtClean="0"/>
          </a:p>
        </p:txBody>
      </p:sp>
      <p:sp>
        <p:nvSpPr>
          <p:cNvPr id="8199" name="Text Box 12"/>
          <p:cNvSpPr txBox="1">
            <a:spLocks noChangeArrowheads="1"/>
          </p:cNvSpPr>
          <p:nvPr/>
        </p:nvSpPr>
        <p:spPr bwMode="auto">
          <a:xfrm>
            <a:off x="1284288" y="5562600"/>
            <a:ext cx="6829425" cy="822325"/>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chemeClr val="bg1"/>
                </a:solidFill>
              </a:rPr>
              <a:t>Certification is just </a:t>
            </a:r>
            <a:r>
              <a:rPr lang="en-US" sz="2400" b="1" u="sng" dirty="0">
                <a:solidFill>
                  <a:schemeClr val="bg1"/>
                </a:solidFill>
              </a:rPr>
              <a:t>one of many</a:t>
            </a:r>
            <a:r>
              <a:rPr lang="en-US" sz="2400" b="1" dirty="0">
                <a:solidFill>
                  <a:schemeClr val="bg1"/>
                </a:solidFill>
              </a:rPr>
              <a:t> INCOSE products and offerings.</a:t>
            </a:r>
          </a:p>
        </p:txBody>
      </p:sp>
      <p:sp>
        <p:nvSpPr>
          <p:cNvPr id="7" name="Footer Placeholder 4"/>
          <p:cNvSpPr txBox="1">
            <a:spLocks/>
          </p:cNvSpPr>
          <p:nvPr/>
        </p:nvSpPr>
        <p:spPr>
          <a:xfrm>
            <a:off x="657225" y="6389370"/>
            <a:ext cx="284797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Wasatch Chapter SEP Program Overview</a:t>
            </a:r>
            <a:endParaRPr lang="en-US" dirty="0"/>
          </a:p>
        </p:txBody>
      </p:sp>
    </p:spTree>
    <p:extLst>
      <p:ext uri="{BB962C8B-B14F-4D97-AF65-F5344CB8AC3E}">
        <p14:creationId xmlns:p14="http://schemas.microsoft.com/office/powerpoint/2010/main" val="1573099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solidFill>
                  <a:srgbClr val="7030A0"/>
                </a:solidFill>
              </a:rPr>
              <a:t>Foundation Level CSEP</a:t>
            </a:r>
          </a:p>
        </p:txBody>
      </p:sp>
      <p:sp>
        <p:nvSpPr>
          <p:cNvPr id="34819" name="Rectangle 3"/>
          <p:cNvSpPr>
            <a:spLocks noGrp="1" noChangeArrowheads="1"/>
          </p:cNvSpPr>
          <p:nvPr>
            <p:ph idx="1"/>
          </p:nvPr>
        </p:nvSpPr>
        <p:spPr/>
        <p:txBody>
          <a:bodyPr>
            <a:normAutofit/>
          </a:bodyPr>
          <a:lstStyle/>
          <a:p>
            <a:r>
              <a:rPr lang="en-US" dirty="0" smtClean="0"/>
              <a:t>Targeted towards systems engineers with five or more years of SE work experience</a:t>
            </a:r>
          </a:p>
          <a:p>
            <a:r>
              <a:rPr lang="en-US" dirty="0" smtClean="0"/>
              <a:t>Certified on substantiated experience, education, and knowledge requirements</a:t>
            </a:r>
          </a:p>
          <a:p>
            <a:pPr lvl="1"/>
            <a:r>
              <a:rPr lang="en-US" dirty="0" smtClean="0"/>
              <a:t>Experience must be substantiated by 3-5 work-related references</a:t>
            </a:r>
          </a:p>
          <a:p>
            <a:pPr lvl="1"/>
            <a:r>
              <a:rPr lang="en-US" dirty="0" smtClean="0"/>
              <a:t>Meet PDU requirements</a:t>
            </a:r>
          </a:p>
          <a:p>
            <a:pPr lvl="1"/>
            <a:r>
              <a:rPr lang="en-US" dirty="0" smtClean="0"/>
              <a:t>Knowledge confirmed through an exam based on the INCOSE SE Handbook</a:t>
            </a:r>
          </a:p>
          <a:p>
            <a:r>
              <a:rPr lang="en-US" dirty="0" smtClean="0"/>
              <a:t>CSEPs must </a:t>
            </a:r>
            <a:r>
              <a:rPr lang="en-US" dirty="0"/>
              <a:t>be, and remain, INCOSE </a:t>
            </a:r>
            <a:r>
              <a:rPr lang="en-US" dirty="0" smtClean="0"/>
              <a:t>members</a:t>
            </a:r>
          </a:p>
          <a:p>
            <a:pPr lvl="1"/>
            <a:r>
              <a:rPr lang="en-US" dirty="0" smtClean="0"/>
              <a:t>Does not apply to those who applied in 2015 or earlier</a:t>
            </a:r>
            <a:endParaRPr lang="en-US" dirty="0"/>
          </a:p>
          <a:p>
            <a:pPr lvl="1"/>
            <a:r>
              <a:rPr lang="en-US" dirty="0" smtClean="0"/>
              <a:t>Renewal every 3 years through ongoing professional </a:t>
            </a:r>
            <a:br>
              <a:rPr lang="en-US" dirty="0" smtClean="0"/>
            </a:br>
            <a:r>
              <a:rPr lang="en-US" dirty="0" smtClean="0"/>
              <a:t>development</a:t>
            </a:r>
          </a:p>
        </p:txBody>
      </p:sp>
      <p:sp>
        <p:nvSpPr>
          <p:cNvPr id="34823"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C1B4B3-F1D5-40BB-82BC-D3B996056FF4}" type="slidenum">
              <a:rPr lang="en-US" smtClean="0"/>
              <a:pPr/>
              <a:t>20</a:t>
            </a:fld>
            <a:endParaRPr lang="en-US" dirty="0" smtClean="0"/>
          </a:p>
        </p:txBody>
      </p:sp>
      <p:sp>
        <p:nvSpPr>
          <p:cNvPr id="34820" name="Text Box 6"/>
          <p:cNvSpPr txBox="1">
            <a:spLocks noChangeArrowheads="1"/>
          </p:cNvSpPr>
          <p:nvPr/>
        </p:nvSpPr>
        <p:spPr bwMode="auto">
          <a:xfrm>
            <a:off x="1989138" y="1078468"/>
            <a:ext cx="5249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t>Certified Systems Engineering </a:t>
            </a:r>
            <a:r>
              <a:rPr lang="en-US" dirty="0" smtClean="0"/>
              <a:t>Professional</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4876800"/>
            <a:ext cx="1377339" cy="1371600"/>
          </a:xfrm>
          <a:prstGeom prst="rect">
            <a:avLst/>
          </a:prstGeom>
        </p:spPr>
      </p:pic>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75870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solidFill>
                  <a:srgbClr val="FFC000"/>
                </a:solidFill>
              </a:rPr>
              <a:t>Senior Level ESEP</a:t>
            </a:r>
          </a:p>
        </p:txBody>
      </p:sp>
      <p:sp>
        <p:nvSpPr>
          <p:cNvPr id="35844" name="Rectangle 3"/>
          <p:cNvSpPr>
            <a:spLocks noGrp="1" noChangeArrowheads="1"/>
          </p:cNvSpPr>
          <p:nvPr>
            <p:ph idx="1"/>
          </p:nvPr>
        </p:nvSpPr>
        <p:spPr/>
        <p:txBody>
          <a:bodyPr>
            <a:normAutofit lnSpcReduction="10000"/>
          </a:bodyPr>
          <a:lstStyle/>
          <a:p>
            <a:r>
              <a:rPr lang="en-US" dirty="0" smtClean="0"/>
              <a:t>Targeted towards senior systems engineering leaders with recognized systems accomplishments, many years of SE experience</a:t>
            </a:r>
          </a:p>
          <a:p>
            <a:r>
              <a:rPr lang="en-US" dirty="0" smtClean="0"/>
              <a:t>ESEPs are certified against substantiated professional </a:t>
            </a:r>
            <a:r>
              <a:rPr lang="en-US" dirty="0"/>
              <a:t>leadership, </a:t>
            </a:r>
            <a:r>
              <a:rPr lang="en-US" dirty="0" smtClean="0"/>
              <a:t>systems engineering accomplishments, experience, and education requirements</a:t>
            </a:r>
          </a:p>
          <a:p>
            <a:pPr lvl="1"/>
            <a:r>
              <a:rPr lang="en-US" dirty="0" smtClean="0"/>
              <a:t>At least 10 years of experience must be substantiated by 3-5 work-related references</a:t>
            </a:r>
          </a:p>
          <a:p>
            <a:pPr lvl="1"/>
            <a:r>
              <a:rPr lang="en-US" dirty="0" smtClean="0"/>
              <a:t>Interviews used to validate leadership and significant systems accomplishments</a:t>
            </a:r>
          </a:p>
          <a:p>
            <a:r>
              <a:rPr lang="en-US" dirty="0" smtClean="0"/>
              <a:t>ESEPs must be, and remain, INCOSE member</a:t>
            </a:r>
          </a:p>
          <a:p>
            <a:pPr lvl="1"/>
            <a:r>
              <a:rPr lang="en-US" dirty="0" smtClean="0"/>
              <a:t>Only requires annual INCOSE membership fees*</a:t>
            </a:r>
          </a:p>
        </p:txBody>
      </p:sp>
      <p:sp>
        <p:nvSpPr>
          <p:cNvPr id="35847"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8AF565-4CC3-43AD-9D4A-4F2D3A9449A0}" type="slidenum">
              <a:rPr lang="en-US" smtClean="0"/>
              <a:pPr/>
              <a:t>21</a:t>
            </a:fld>
            <a:endParaRPr lang="en-US" dirty="0" smtClean="0"/>
          </a:p>
        </p:txBody>
      </p:sp>
      <p:sp>
        <p:nvSpPr>
          <p:cNvPr id="35845" name="Text Box 5"/>
          <p:cNvSpPr txBox="1">
            <a:spLocks noChangeArrowheads="1"/>
          </p:cNvSpPr>
          <p:nvPr/>
        </p:nvSpPr>
        <p:spPr bwMode="auto">
          <a:xfrm>
            <a:off x="1928813" y="1066800"/>
            <a:ext cx="5233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t>Expert Systems Engineering </a:t>
            </a:r>
            <a:r>
              <a:rPr lang="en-US" dirty="0" smtClean="0"/>
              <a:t>Professional</a:t>
            </a:r>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4876800"/>
            <a:ext cx="1377339" cy="1371600"/>
          </a:xfrm>
          <a:prstGeom prst="rect">
            <a:avLst/>
          </a:prstGeom>
        </p:spPr>
      </p:pic>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837818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dirty="0" smtClean="0"/>
              <a:t>CSEP/ESEP Certification Education Requirements</a:t>
            </a:r>
          </a:p>
        </p:txBody>
      </p:sp>
      <p:sp>
        <p:nvSpPr>
          <p:cNvPr id="47107" name="Rectangle 3"/>
          <p:cNvSpPr>
            <a:spLocks noGrp="1" noChangeArrowheads="1"/>
          </p:cNvSpPr>
          <p:nvPr>
            <p:ph idx="1"/>
          </p:nvPr>
        </p:nvSpPr>
        <p:spPr/>
        <p:txBody>
          <a:bodyPr>
            <a:normAutofit fontScale="85000" lnSpcReduction="20000"/>
          </a:bodyPr>
          <a:lstStyle/>
          <a:p>
            <a:r>
              <a:rPr lang="en-US" dirty="0" smtClean="0"/>
              <a:t>Education</a:t>
            </a:r>
          </a:p>
          <a:p>
            <a:pPr lvl="1"/>
            <a:r>
              <a:rPr lang="en-US" dirty="0" smtClean="0"/>
              <a:t>Qualifying Bachelor’s Degree (or international equivalent)</a:t>
            </a:r>
          </a:p>
          <a:p>
            <a:pPr lvl="2"/>
            <a:r>
              <a:rPr lang="en-US" dirty="0" smtClean="0"/>
              <a:t>Acceptable engineering fields of study include: aeronautics, biomedical, chemical, civil, computer, electrical, environmental, industrial, mechanical, nuclear, software, systems</a:t>
            </a:r>
          </a:p>
          <a:p>
            <a:pPr lvl="2"/>
            <a:r>
              <a:rPr lang="en-US" dirty="0" smtClean="0"/>
              <a:t>Other acceptable fields of study include: </a:t>
            </a:r>
            <a:r>
              <a:rPr lang="en-US" dirty="0"/>
              <a:t>chemistry</a:t>
            </a:r>
            <a:r>
              <a:rPr lang="en-US" dirty="0" smtClean="0"/>
              <a:t>, computer science, mathematics, physics</a:t>
            </a:r>
          </a:p>
          <a:p>
            <a:pPr lvl="2"/>
            <a:r>
              <a:rPr lang="en-US" dirty="0"/>
              <a:t>If the Bachelor’s degree does not come from the above fields, then </a:t>
            </a:r>
            <a:r>
              <a:rPr lang="en-US" dirty="0" smtClean="0"/>
              <a:t>a Masters or Doctorate degree </a:t>
            </a:r>
            <a:r>
              <a:rPr lang="en-US" dirty="0"/>
              <a:t>(or international </a:t>
            </a:r>
            <a:r>
              <a:rPr lang="en-US" dirty="0" smtClean="0"/>
              <a:t>equivalent) </a:t>
            </a:r>
            <a:r>
              <a:rPr lang="en-US" dirty="0"/>
              <a:t>in those fields is acceptable</a:t>
            </a:r>
            <a:endParaRPr lang="en-US" dirty="0" smtClean="0"/>
          </a:p>
          <a:p>
            <a:pPr lvl="2"/>
            <a:r>
              <a:rPr lang="en-US" dirty="0" smtClean="0"/>
              <a:t>INCOSE is the final authority on degree applicability</a:t>
            </a:r>
          </a:p>
          <a:p>
            <a:r>
              <a:rPr lang="en-US" dirty="0" smtClean="0"/>
              <a:t>Additional Experience Can be Substituted</a:t>
            </a:r>
          </a:p>
          <a:p>
            <a:pPr lvl="1"/>
            <a:r>
              <a:rPr lang="en-US" dirty="0" smtClean="0"/>
              <a:t>Minimum of 5 additional years of general engineering experience for non-technical Bachelor’s degree</a:t>
            </a:r>
          </a:p>
          <a:p>
            <a:pPr lvl="2"/>
            <a:r>
              <a:rPr lang="en-US" dirty="0"/>
              <a:t>Minimum </a:t>
            </a:r>
            <a:r>
              <a:rPr lang="en-US" dirty="0" smtClean="0"/>
              <a:t>of 10 years (with at least 5 in SE) for CSEP</a:t>
            </a:r>
          </a:p>
          <a:p>
            <a:pPr lvl="2"/>
            <a:r>
              <a:rPr lang="en-US" dirty="0"/>
              <a:t>Minimum </a:t>
            </a:r>
            <a:r>
              <a:rPr lang="en-US" dirty="0" smtClean="0"/>
              <a:t>of 25 years </a:t>
            </a:r>
            <a:r>
              <a:rPr lang="en-US" dirty="0"/>
              <a:t>(with at least </a:t>
            </a:r>
            <a:r>
              <a:rPr lang="en-US" dirty="0" smtClean="0"/>
              <a:t>20 </a:t>
            </a:r>
            <a:r>
              <a:rPr lang="en-US" dirty="0"/>
              <a:t>in SE) </a:t>
            </a:r>
            <a:r>
              <a:rPr lang="en-US" dirty="0" smtClean="0"/>
              <a:t>for ESEP w/ CSEP</a:t>
            </a:r>
          </a:p>
          <a:p>
            <a:pPr lvl="2"/>
            <a:r>
              <a:rPr lang="en-US" dirty="0"/>
              <a:t>Minimum </a:t>
            </a:r>
            <a:r>
              <a:rPr lang="en-US" dirty="0" smtClean="0"/>
              <a:t>of 30 years </a:t>
            </a:r>
            <a:r>
              <a:rPr lang="en-US" dirty="0"/>
              <a:t>(with at least </a:t>
            </a:r>
            <a:r>
              <a:rPr lang="en-US" dirty="0" smtClean="0"/>
              <a:t>25 </a:t>
            </a:r>
            <a:r>
              <a:rPr lang="en-US" dirty="0"/>
              <a:t>in SE) </a:t>
            </a:r>
            <a:r>
              <a:rPr lang="en-US" dirty="0" smtClean="0"/>
              <a:t>for ESEP w/o CSEP</a:t>
            </a:r>
          </a:p>
          <a:p>
            <a:pPr lvl="1"/>
            <a:r>
              <a:rPr lang="en-US" dirty="0"/>
              <a:t>Minimum of </a:t>
            </a:r>
            <a:r>
              <a:rPr lang="en-US" dirty="0" smtClean="0"/>
              <a:t>10 </a:t>
            </a:r>
            <a:r>
              <a:rPr lang="en-US" dirty="0"/>
              <a:t>additional </a:t>
            </a:r>
            <a:r>
              <a:rPr lang="en-US" dirty="0" smtClean="0"/>
              <a:t>years of general engineering experience if no Bachelor’s degree</a:t>
            </a:r>
          </a:p>
          <a:p>
            <a:pPr lvl="2"/>
            <a:r>
              <a:rPr lang="en-US" dirty="0"/>
              <a:t>Minimum </a:t>
            </a:r>
            <a:r>
              <a:rPr lang="en-US" dirty="0" smtClean="0"/>
              <a:t>of 15 years </a:t>
            </a:r>
            <a:r>
              <a:rPr lang="en-US" dirty="0"/>
              <a:t>(with at least 5 in SE) </a:t>
            </a:r>
            <a:r>
              <a:rPr lang="en-US" dirty="0" smtClean="0"/>
              <a:t>for CSEP</a:t>
            </a:r>
          </a:p>
          <a:p>
            <a:pPr lvl="2"/>
            <a:r>
              <a:rPr lang="en-US" dirty="0"/>
              <a:t>Minimum </a:t>
            </a:r>
            <a:r>
              <a:rPr lang="en-US" dirty="0" smtClean="0"/>
              <a:t>of 30 years </a:t>
            </a:r>
            <a:r>
              <a:rPr lang="en-US" dirty="0"/>
              <a:t>(with at least </a:t>
            </a:r>
            <a:r>
              <a:rPr lang="en-US" dirty="0" smtClean="0"/>
              <a:t>20 </a:t>
            </a:r>
            <a:r>
              <a:rPr lang="en-US" dirty="0"/>
              <a:t>in SE) </a:t>
            </a:r>
            <a:r>
              <a:rPr lang="en-US" dirty="0" smtClean="0"/>
              <a:t>for ESEP w/ CSEP</a:t>
            </a:r>
          </a:p>
          <a:p>
            <a:pPr lvl="2"/>
            <a:r>
              <a:rPr lang="en-US" dirty="0"/>
              <a:t>Minimum </a:t>
            </a:r>
            <a:r>
              <a:rPr lang="en-US" dirty="0" smtClean="0"/>
              <a:t>of 35 years </a:t>
            </a:r>
            <a:r>
              <a:rPr lang="en-US" dirty="0"/>
              <a:t>(with at least </a:t>
            </a:r>
            <a:r>
              <a:rPr lang="en-US" dirty="0" smtClean="0"/>
              <a:t>25 </a:t>
            </a:r>
            <a:r>
              <a:rPr lang="en-US" dirty="0"/>
              <a:t>in SE) </a:t>
            </a:r>
            <a:r>
              <a:rPr lang="en-US" dirty="0" smtClean="0"/>
              <a:t>for ESEP w/o CSEP</a:t>
            </a:r>
          </a:p>
        </p:txBody>
      </p:sp>
      <p:sp>
        <p:nvSpPr>
          <p:cNvPr id="4710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384608-F7DE-4036-A020-6D7B9CA4BAC4}" type="slidenum">
              <a:rPr lang="en-US" smtClean="0"/>
              <a:pPr/>
              <a:t>22</a:t>
            </a:fld>
            <a:endParaRPr lang="en-US" dirty="0" smtClean="0"/>
          </a:p>
        </p:txBody>
      </p:sp>
      <p:pic>
        <p:nvPicPr>
          <p:cNvPr id="471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15" y="5638800"/>
            <a:ext cx="1111685" cy="69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220018708"/>
      </p:ext>
    </p:extLst>
  </p:cSld>
  <p:clrMapOvr>
    <a:masterClrMapping/>
  </p:clrMapOvr>
  <p:transition advTm="731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a:bodyPr>
          <a:lstStyle/>
          <a:p>
            <a:r>
              <a:rPr lang="en-US" dirty="0" smtClean="0"/>
              <a:t>SE Experience Areas for the Individual Application</a:t>
            </a:r>
          </a:p>
        </p:txBody>
      </p:sp>
      <p:sp>
        <p:nvSpPr>
          <p:cNvPr id="39942" name="Rectangle 5"/>
          <p:cNvSpPr>
            <a:spLocks noGrp="1" noChangeArrowheads="1"/>
          </p:cNvSpPr>
          <p:nvPr>
            <p:ph sz="half" idx="2"/>
          </p:nvPr>
        </p:nvSpPr>
        <p:spPr>
          <a:xfrm>
            <a:off x="4663440" y="1600200"/>
            <a:ext cx="4038600" cy="4525963"/>
          </a:xfrm>
        </p:spPr>
        <p:txBody>
          <a:bodyPr/>
          <a:lstStyle/>
          <a:p>
            <a:r>
              <a:rPr lang="en-US" sz="2000" dirty="0"/>
              <a:t>Information Management and Configuration Control</a:t>
            </a:r>
          </a:p>
          <a:p>
            <a:r>
              <a:rPr lang="en-US" sz="2000" dirty="0"/>
              <a:t>Risk and Opportunity Management</a:t>
            </a:r>
          </a:p>
          <a:p>
            <a:r>
              <a:rPr lang="en-US" sz="2000" dirty="0" smtClean="0"/>
              <a:t>Process and Lifecycle Definition </a:t>
            </a:r>
          </a:p>
          <a:p>
            <a:r>
              <a:rPr lang="en-US" sz="2000" dirty="0" smtClean="0"/>
              <a:t>Specialty Engineering</a:t>
            </a:r>
          </a:p>
          <a:p>
            <a:r>
              <a:rPr lang="en-US" sz="2000" dirty="0" smtClean="0"/>
              <a:t>Organizational Project Enabling Activities</a:t>
            </a:r>
          </a:p>
          <a:p>
            <a:r>
              <a:rPr lang="en-US" sz="2000" dirty="0" smtClean="0"/>
              <a:t>Other</a:t>
            </a:r>
          </a:p>
          <a:p>
            <a:endParaRPr lang="en-US" sz="2000" dirty="0" smtClean="0"/>
          </a:p>
        </p:txBody>
      </p:sp>
      <p:sp>
        <p:nvSpPr>
          <p:cNvPr id="3993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DE798-7AD1-47F8-9BF6-8C32116CF9D2}" type="slidenum">
              <a:rPr lang="en-US" smtClean="0"/>
              <a:pPr/>
              <a:t>23</a:t>
            </a:fld>
            <a:endParaRPr lang="en-US" dirty="0" smtClean="0"/>
          </a:p>
        </p:txBody>
      </p:sp>
      <p:sp>
        <p:nvSpPr>
          <p:cNvPr id="39941" name="Rectangle 4"/>
          <p:cNvSpPr>
            <a:spLocks noGrp="1" noChangeArrowheads="1"/>
          </p:cNvSpPr>
          <p:nvPr>
            <p:ph sz="quarter" idx="13"/>
          </p:nvPr>
        </p:nvSpPr>
        <p:spPr>
          <a:xfrm>
            <a:off x="381000" y="1600200"/>
            <a:ext cx="4041648" cy="4526280"/>
          </a:xfrm>
        </p:spPr>
        <p:txBody>
          <a:bodyPr>
            <a:normAutofit/>
          </a:bodyPr>
          <a:lstStyle/>
          <a:p>
            <a:r>
              <a:rPr lang="en-US" sz="2000" dirty="0" smtClean="0"/>
              <a:t>Requirements Engineering</a:t>
            </a:r>
          </a:p>
          <a:p>
            <a:r>
              <a:rPr lang="en-US" sz="2000" dirty="0" smtClean="0"/>
              <a:t>Architecture / Design Development</a:t>
            </a:r>
          </a:p>
          <a:p>
            <a:r>
              <a:rPr lang="en-US" sz="2000" dirty="0" smtClean="0"/>
              <a:t>System Integration</a:t>
            </a:r>
          </a:p>
          <a:p>
            <a:r>
              <a:rPr lang="en-US" sz="2000" dirty="0" smtClean="0"/>
              <a:t>Verification and Validation</a:t>
            </a:r>
          </a:p>
          <a:p>
            <a:r>
              <a:rPr lang="en-US" sz="2000" dirty="0" smtClean="0"/>
              <a:t>Technical Planning</a:t>
            </a:r>
          </a:p>
          <a:p>
            <a:r>
              <a:rPr lang="en-US" sz="2000" dirty="0" smtClean="0"/>
              <a:t>Technical Monitoring and Control</a:t>
            </a:r>
          </a:p>
          <a:p>
            <a:r>
              <a:rPr lang="en-US" sz="2000" dirty="0" smtClean="0"/>
              <a:t>Acquisition and Supply</a:t>
            </a:r>
          </a:p>
        </p:txBody>
      </p:sp>
      <p:sp>
        <p:nvSpPr>
          <p:cNvPr id="39943" name="Text Box 6"/>
          <p:cNvSpPr txBox="1">
            <a:spLocks noChangeArrowheads="1"/>
          </p:cNvSpPr>
          <p:nvPr/>
        </p:nvSpPr>
        <p:spPr bwMode="auto">
          <a:xfrm>
            <a:off x="1314450" y="5522913"/>
            <a:ext cx="6829425" cy="830262"/>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chemeClr val="bg1"/>
                </a:solidFill>
              </a:rPr>
              <a:t>Successful candidates must have balanced experience across multiple areas</a:t>
            </a:r>
          </a:p>
        </p:txBody>
      </p:sp>
      <p:pic>
        <p:nvPicPr>
          <p:cNvPr id="399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5715000"/>
            <a:ext cx="10191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532360089"/>
      </p:ext>
    </p:extLst>
  </p:cSld>
  <p:clrMapOvr>
    <a:masterClrMapping/>
  </p:clrMapOvr>
  <p:transition advTm="1015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en-US" dirty="0" smtClean="0"/>
              <a:t>CSEP Certification Experience Requirements</a:t>
            </a:r>
          </a:p>
        </p:txBody>
      </p:sp>
      <p:sp>
        <p:nvSpPr>
          <p:cNvPr id="40965" name="Rectangle 3"/>
          <p:cNvSpPr>
            <a:spLocks noGrp="1" noChangeArrowheads="1"/>
          </p:cNvSpPr>
          <p:nvPr>
            <p:ph idx="1"/>
          </p:nvPr>
        </p:nvSpPr>
        <p:spPr/>
        <p:txBody>
          <a:bodyPr/>
          <a:lstStyle/>
          <a:p>
            <a:r>
              <a:rPr lang="en-US" dirty="0" smtClean="0"/>
              <a:t>CSEP Systems Engineering Experience</a:t>
            </a:r>
          </a:p>
          <a:p>
            <a:pPr lvl="1"/>
            <a:r>
              <a:rPr lang="en-US" dirty="0" smtClean="0">
                <a:solidFill>
                  <a:schemeClr val="tx2"/>
                </a:solidFill>
                <a:effectLst>
                  <a:outerShdw blurRad="38100" dist="38100" dir="2700000" algn="tl">
                    <a:srgbClr val="000000">
                      <a:alpha val="43137"/>
                    </a:srgbClr>
                  </a:outerShdw>
                </a:effectLst>
              </a:rPr>
              <a:t>Minimum 5 years of professional level experience </a:t>
            </a:r>
            <a:r>
              <a:rPr lang="en-US" dirty="0" smtClean="0"/>
              <a:t>in multiple SE functional areas (and any additional general years of experience necessary due to education status)</a:t>
            </a:r>
          </a:p>
          <a:p>
            <a:pPr lvl="1"/>
            <a:r>
              <a:rPr lang="en-US" dirty="0"/>
              <a:t>Minimum of </a:t>
            </a:r>
            <a:r>
              <a:rPr lang="en-US" dirty="0" smtClean="0">
                <a:solidFill>
                  <a:schemeClr val="tx2"/>
                </a:solidFill>
                <a:effectLst>
                  <a:outerShdw blurRad="38100" dist="38100" dir="2700000" algn="tl">
                    <a:srgbClr val="000000">
                      <a:alpha val="43137"/>
                    </a:srgbClr>
                  </a:outerShdw>
                </a:effectLst>
              </a:rPr>
              <a:t>at least 1 year </a:t>
            </a:r>
            <a:r>
              <a:rPr lang="en-US" dirty="0" smtClean="0"/>
              <a:t>of professional level SE experience in each of </a:t>
            </a:r>
            <a:r>
              <a:rPr lang="en-US" dirty="0" smtClean="0">
                <a:solidFill>
                  <a:schemeClr val="tx2"/>
                </a:solidFill>
                <a:effectLst>
                  <a:outerShdw blurRad="38100" dist="38100" dir="2700000" algn="tl">
                    <a:srgbClr val="000000">
                      <a:alpha val="43137"/>
                    </a:srgbClr>
                  </a:outerShdw>
                </a:effectLst>
              </a:rPr>
              <a:t>3 or more</a:t>
            </a:r>
            <a:r>
              <a:rPr lang="en-US" dirty="0" smtClean="0"/>
              <a:t> of the SE experience areas </a:t>
            </a:r>
          </a:p>
          <a:p>
            <a:pPr lvl="1"/>
            <a:r>
              <a:rPr lang="en-US" dirty="0"/>
              <a:t>Must be documented on the INCOSE application </a:t>
            </a:r>
            <a:r>
              <a:rPr lang="en-US" dirty="0" smtClean="0"/>
              <a:t>form</a:t>
            </a:r>
          </a:p>
          <a:p>
            <a:r>
              <a:rPr lang="en-US" dirty="0" smtClean="0"/>
              <a:t>Experience Confirmation</a:t>
            </a:r>
          </a:p>
          <a:p>
            <a:pPr lvl="1"/>
            <a:r>
              <a:rPr lang="en-US" dirty="0" smtClean="0"/>
              <a:t>Recommendations from </a:t>
            </a:r>
            <a:r>
              <a:rPr lang="en-US" dirty="0" smtClean="0">
                <a:solidFill>
                  <a:schemeClr val="tx2"/>
                </a:solidFill>
                <a:effectLst>
                  <a:outerShdw blurRad="38100" dist="38100" dir="2700000" algn="tl">
                    <a:srgbClr val="000000">
                      <a:alpha val="43137"/>
                    </a:srgbClr>
                  </a:outerShdw>
                </a:effectLst>
              </a:rPr>
              <a:t>at least 3 </a:t>
            </a:r>
            <a:r>
              <a:rPr lang="en-US" dirty="0" smtClean="0"/>
              <a:t>colleagues / peers / managers </a:t>
            </a:r>
          </a:p>
          <a:p>
            <a:pPr lvl="1"/>
            <a:r>
              <a:rPr lang="en-US" dirty="0" smtClean="0"/>
              <a:t>References must cover </a:t>
            </a:r>
            <a:r>
              <a:rPr lang="en-US" dirty="0" smtClean="0">
                <a:solidFill>
                  <a:schemeClr val="tx2"/>
                </a:solidFill>
                <a:effectLst>
                  <a:outerShdw blurRad="38100" dist="38100" dir="2700000" algn="tl">
                    <a:srgbClr val="000000">
                      <a:alpha val="43137"/>
                    </a:srgbClr>
                  </a:outerShdw>
                </a:effectLst>
              </a:rPr>
              <a:t>at least 5 years and 3 areas </a:t>
            </a:r>
            <a:r>
              <a:rPr lang="en-US" dirty="0" smtClean="0"/>
              <a:t>of SE experience claimed by the applicant (including any additional years)</a:t>
            </a:r>
          </a:p>
          <a:p>
            <a:pPr lvl="1"/>
            <a:r>
              <a:rPr lang="en-US" dirty="0" smtClean="0"/>
              <a:t>References must </a:t>
            </a:r>
            <a:r>
              <a:rPr lang="en-US" dirty="0" smtClean="0">
                <a:solidFill>
                  <a:schemeClr val="tx2"/>
                </a:solidFill>
                <a:effectLst>
                  <a:outerShdw blurRad="38100" dist="38100" dir="2700000" algn="tl">
                    <a:srgbClr val="000000">
                      <a:alpha val="43137"/>
                    </a:srgbClr>
                  </a:outerShdw>
                </a:effectLst>
              </a:rPr>
              <a:t>be knowledgeable in Systems Engineering </a:t>
            </a:r>
            <a:r>
              <a:rPr lang="en-US" dirty="0" smtClean="0"/>
              <a:t>(or general engineering for any additional years) and have at least five years of relevant experience</a:t>
            </a:r>
          </a:p>
          <a:p>
            <a:pPr lvl="1"/>
            <a:r>
              <a:rPr lang="en-US" dirty="0"/>
              <a:t>Must be documented on the INCOSE reference </a:t>
            </a:r>
            <a:r>
              <a:rPr lang="en-US" dirty="0" smtClean="0"/>
              <a:t>form</a:t>
            </a:r>
            <a:endParaRPr lang="en-US" dirty="0"/>
          </a:p>
        </p:txBody>
      </p:sp>
      <p:sp>
        <p:nvSpPr>
          <p:cNvPr id="40963"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44563-81D9-420D-9172-0413558D8709}" type="slidenum">
              <a:rPr lang="en-US" smtClean="0"/>
              <a:pPr/>
              <a:t>24</a:t>
            </a:fld>
            <a:endParaRPr lang="en-US" dirty="0" smtClean="0"/>
          </a:p>
        </p:txBody>
      </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5738594"/>
            <a:ext cx="10191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979681063"/>
      </p:ext>
    </p:extLst>
  </p:cSld>
  <p:clrMapOvr>
    <a:masterClrMapping/>
  </p:clrMapOvr>
  <p:transition advTm="7828"/>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en-US" dirty="0"/>
              <a:t>E</a:t>
            </a:r>
            <a:r>
              <a:rPr lang="en-US" dirty="0" smtClean="0"/>
              <a:t>SEP Certification Experience Requirements</a:t>
            </a:r>
          </a:p>
        </p:txBody>
      </p:sp>
      <p:sp>
        <p:nvSpPr>
          <p:cNvPr id="40965" name="Rectangle 3"/>
          <p:cNvSpPr>
            <a:spLocks noGrp="1" noChangeArrowheads="1"/>
          </p:cNvSpPr>
          <p:nvPr>
            <p:ph idx="1"/>
          </p:nvPr>
        </p:nvSpPr>
        <p:spPr/>
        <p:txBody>
          <a:bodyPr/>
          <a:lstStyle/>
          <a:p>
            <a:r>
              <a:rPr lang="en-US" dirty="0"/>
              <a:t>E</a:t>
            </a:r>
            <a:r>
              <a:rPr lang="en-US" dirty="0" smtClean="0"/>
              <a:t>SEP Systems Engineering Experience</a:t>
            </a:r>
          </a:p>
          <a:p>
            <a:pPr lvl="1"/>
            <a:r>
              <a:rPr lang="en-US" dirty="0" smtClean="0">
                <a:solidFill>
                  <a:schemeClr val="tx2"/>
                </a:solidFill>
                <a:effectLst>
                  <a:outerShdw blurRad="38100" dist="38100" dir="2700000" algn="tl">
                    <a:srgbClr val="000000">
                      <a:alpha val="43137"/>
                    </a:srgbClr>
                  </a:outerShdw>
                </a:effectLst>
              </a:rPr>
              <a:t>Minimum 25 years (20 if already a CSEP) of professional level experience </a:t>
            </a:r>
            <a:r>
              <a:rPr lang="en-US" dirty="0" smtClean="0"/>
              <a:t>in multiple SE functional areas </a:t>
            </a:r>
            <a:r>
              <a:rPr lang="en-US" dirty="0"/>
              <a:t>(and </a:t>
            </a:r>
            <a:r>
              <a:rPr lang="en-US" dirty="0" smtClean="0"/>
              <a:t>any additional </a:t>
            </a:r>
            <a:r>
              <a:rPr lang="en-US" dirty="0"/>
              <a:t>general years of experience </a:t>
            </a:r>
            <a:r>
              <a:rPr lang="en-US" dirty="0" smtClean="0"/>
              <a:t>necessary </a:t>
            </a:r>
            <a:r>
              <a:rPr lang="en-US" dirty="0"/>
              <a:t>due to education status)</a:t>
            </a:r>
            <a:endParaRPr lang="en-US" dirty="0" smtClean="0"/>
          </a:p>
          <a:p>
            <a:pPr lvl="1"/>
            <a:r>
              <a:rPr lang="en-US" dirty="0" smtClean="0"/>
              <a:t>Minimum of </a:t>
            </a:r>
            <a:r>
              <a:rPr lang="en-US" dirty="0" smtClean="0">
                <a:solidFill>
                  <a:schemeClr val="tx2"/>
                </a:solidFill>
                <a:effectLst>
                  <a:outerShdw blurRad="38100" dist="38100" dir="2700000" algn="tl">
                    <a:srgbClr val="000000">
                      <a:alpha val="43137"/>
                    </a:srgbClr>
                  </a:outerShdw>
                </a:effectLst>
              </a:rPr>
              <a:t>at least 2 years </a:t>
            </a:r>
            <a:r>
              <a:rPr lang="en-US" dirty="0" smtClean="0"/>
              <a:t>of professional level SE experience in each of </a:t>
            </a:r>
            <a:r>
              <a:rPr lang="en-US" dirty="0">
                <a:solidFill>
                  <a:schemeClr val="tx2"/>
                </a:solidFill>
                <a:effectLst>
                  <a:outerShdw blurRad="38100" dist="38100" dir="2700000" algn="tl">
                    <a:srgbClr val="000000">
                      <a:alpha val="43137"/>
                    </a:srgbClr>
                  </a:outerShdw>
                </a:effectLst>
              </a:rPr>
              <a:t>6</a:t>
            </a:r>
            <a:r>
              <a:rPr lang="en-US" dirty="0" smtClean="0">
                <a:solidFill>
                  <a:schemeClr val="tx2"/>
                </a:solidFill>
                <a:effectLst>
                  <a:outerShdw blurRad="38100" dist="38100" dir="2700000" algn="tl">
                    <a:srgbClr val="000000">
                      <a:alpha val="43137"/>
                    </a:srgbClr>
                  </a:outerShdw>
                </a:effectLst>
              </a:rPr>
              <a:t> or more</a:t>
            </a:r>
            <a:r>
              <a:rPr lang="en-US" dirty="0" smtClean="0"/>
              <a:t> of the SE experience areas </a:t>
            </a:r>
          </a:p>
          <a:p>
            <a:pPr lvl="1"/>
            <a:r>
              <a:rPr lang="en-US" dirty="0" smtClean="0"/>
              <a:t>Must be documented on the INCOSE application form</a:t>
            </a:r>
          </a:p>
          <a:p>
            <a:r>
              <a:rPr lang="en-US" dirty="0" smtClean="0"/>
              <a:t>Experience Confirmation</a:t>
            </a:r>
          </a:p>
          <a:p>
            <a:pPr lvl="1"/>
            <a:r>
              <a:rPr lang="en-US" dirty="0" smtClean="0"/>
              <a:t>Recommendations from </a:t>
            </a:r>
            <a:r>
              <a:rPr lang="en-US" dirty="0" smtClean="0">
                <a:solidFill>
                  <a:schemeClr val="tx2"/>
                </a:solidFill>
                <a:effectLst>
                  <a:outerShdw blurRad="38100" dist="38100" dir="2700000" algn="tl">
                    <a:srgbClr val="000000">
                      <a:alpha val="43137"/>
                    </a:srgbClr>
                  </a:outerShdw>
                </a:effectLst>
              </a:rPr>
              <a:t>at least 3 </a:t>
            </a:r>
            <a:r>
              <a:rPr lang="en-US" dirty="0" smtClean="0"/>
              <a:t>colleagues / peers / managers </a:t>
            </a:r>
          </a:p>
          <a:p>
            <a:pPr lvl="1"/>
            <a:r>
              <a:rPr lang="en-US" dirty="0" smtClean="0"/>
              <a:t>References must cover </a:t>
            </a:r>
            <a:r>
              <a:rPr lang="en-US" dirty="0" smtClean="0">
                <a:solidFill>
                  <a:schemeClr val="tx2"/>
                </a:solidFill>
                <a:effectLst>
                  <a:outerShdw blurRad="38100" dist="38100" dir="2700000" algn="tl">
                    <a:srgbClr val="000000">
                      <a:alpha val="43137"/>
                    </a:srgbClr>
                  </a:outerShdw>
                </a:effectLst>
              </a:rPr>
              <a:t>at least 10 years</a:t>
            </a:r>
            <a:r>
              <a:rPr lang="en-US" dirty="0" smtClean="0"/>
              <a:t> of SE experience claimed by the applicant</a:t>
            </a:r>
          </a:p>
          <a:p>
            <a:pPr lvl="1"/>
            <a:r>
              <a:rPr lang="en-US" dirty="0" smtClean="0"/>
              <a:t>References must </a:t>
            </a:r>
            <a:r>
              <a:rPr lang="en-US" dirty="0" smtClean="0">
                <a:solidFill>
                  <a:schemeClr val="tx2"/>
                </a:solidFill>
                <a:effectLst>
                  <a:outerShdw blurRad="38100" dist="38100" dir="2700000" algn="tl">
                    <a:srgbClr val="000000">
                      <a:alpha val="43137"/>
                    </a:srgbClr>
                  </a:outerShdw>
                </a:effectLst>
              </a:rPr>
              <a:t>be knowledgeable in Systems Engineering </a:t>
            </a:r>
            <a:r>
              <a:rPr lang="en-US" dirty="0"/>
              <a:t>and have at least five years of relevant experience</a:t>
            </a:r>
            <a:endParaRPr lang="en-US" dirty="0" smtClean="0">
              <a:effectLst>
                <a:outerShdw blurRad="38100" dist="38100" dir="2700000" algn="tl">
                  <a:srgbClr val="000000">
                    <a:alpha val="43137"/>
                  </a:srgbClr>
                </a:outerShdw>
              </a:effectLst>
            </a:endParaRPr>
          </a:p>
          <a:p>
            <a:pPr lvl="1"/>
            <a:r>
              <a:rPr lang="en-US" dirty="0"/>
              <a:t>Must be documented on the INCOSE </a:t>
            </a:r>
            <a:r>
              <a:rPr lang="en-US" dirty="0" smtClean="0"/>
              <a:t>reference form</a:t>
            </a:r>
            <a:endParaRPr lang="en-US" dirty="0"/>
          </a:p>
        </p:txBody>
      </p:sp>
      <p:sp>
        <p:nvSpPr>
          <p:cNvPr id="40963"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44563-81D9-420D-9172-0413558D8709}" type="slidenum">
              <a:rPr lang="en-US" smtClean="0"/>
              <a:pPr/>
              <a:t>25</a:t>
            </a:fld>
            <a:endParaRPr lang="en-US" dirty="0" smtClean="0"/>
          </a:p>
        </p:txBody>
      </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5738594"/>
            <a:ext cx="10191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468153826"/>
      </p:ext>
    </p:extLst>
  </p:cSld>
  <p:clrMapOvr>
    <a:masterClrMapping/>
  </p:clrMapOvr>
  <p:transition advTm="782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9"/>
          <p:cNvSpPr>
            <a:spLocks noGrp="1"/>
          </p:cNvSpPr>
          <p:nvPr>
            <p:ph type="title"/>
          </p:nvPr>
        </p:nvSpPr>
        <p:spPr/>
        <p:txBody>
          <a:bodyPr>
            <a:normAutofit/>
          </a:bodyPr>
          <a:lstStyle/>
          <a:p>
            <a:r>
              <a:rPr lang="en-US" dirty="0" smtClean="0"/>
              <a:t>ESEP Professional Leadership Requirements</a:t>
            </a:r>
          </a:p>
        </p:txBody>
      </p:sp>
      <p:sp>
        <p:nvSpPr>
          <p:cNvPr id="45059" name="Content Placeholder 5"/>
          <p:cNvSpPr>
            <a:spLocks noGrp="1"/>
          </p:cNvSpPr>
          <p:nvPr>
            <p:ph idx="1"/>
          </p:nvPr>
        </p:nvSpPr>
        <p:spPr/>
        <p:txBody>
          <a:bodyPr>
            <a:normAutofit fontScale="92500" lnSpcReduction="20000"/>
          </a:bodyPr>
          <a:lstStyle/>
          <a:p>
            <a:r>
              <a:rPr lang="en-US" dirty="0" smtClean="0"/>
              <a:t>Minimum of </a:t>
            </a:r>
            <a:r>
              <a:rPr lang="en-US" dirty="0" smtClean="0">
                <a:solidFill>
                  <a:schemeClr val="tx2"/>
                </a:solidFill>
                <a:effectLst>
                  <a:outerShdw blurRad="38100" dist="38100" dir="2700000" algn="tl">
                    <a:srgbClr val="000000">
                      <a:alpha val="43137"/>
                    </a:srgbClr>
                  </a:outerShdw>
                </a:effectLst>
              </a:rPr>
              <a:t>5 years </a:t>
            </a:r>
            <a:r>
              <a:rPr lang="en-US" dirty="0" smtClean="0"/>
              <a:t>of professional leadership. </a:t>
            </a:r>
          </a:p>
          <a:p>
            <a:pPr lvl="1"/>
            <a:r>
              <a:rPr lang="en-US" dirty="0" smtClean="0">
                <a:solidFill>
                  <a:schemeClr val="tx2"/>
                </a:solidFill>
                <a:effectLst>
                  <a:outerShdw blurRad="38100" dist="38100" dir="2700000" algn="tl">
                    <a:srgbClr val="000000">
                      <a:alpha val="43137"/>
                    </a:srgbClr>
                  </a:outerShdw>
                </a:effectLst>
              </a:rPr>
              <a:t>Product Development Leadership </a:t>
            </a:r>
            <a:r>
              <a:rPr lang="en-US" dirty="0" smtClean="0"/>
              <a:t>Years</a:t>
            </a:r>
          </a:p>
          <a:p>
            <a:pPr lvl="2"/>
            <a:r>
              <a:rPr lang="en-US" dirty="0" smtClean="0"/>
              <a:t>Years of leadership in a product development position, such as chief engineer or development team lead</a:t>
            </a:r>
          </a:p>
          <a:p>
            <a:pPr lvl="2"/>
            <a:r>
              <a:rPr lang="en-US" dirty="0" smtClean="0"/>
              <a:t>1 year credit for each year in a leadership position - no limit</a:t>
            </a:r>
          </a:p>
          <a:p>
            <a:pPr lvl="1"/>
            <a:r>
              <a:rPr lang="en-US" dirty="0" smtClean="0">
                <a:solidFill>
                  <a:schemeClr val="tx2"/>
                </a:solidFill>
                <a:effectLst>
                  <a:outerShdw blurRad="38100" dist="38100" dir="2700000" algn="tl">
                    <a:srgbClr val="000000">
                      <a:alpha val="43137"/>
                    </a:srgbClr>
                  </a:outerShdw>
                </a:effectLst>
              </a:rPr>
              <a:t>Technical Society Leadership </a:t>
            </a:r>
            <a:r>
              <a:rPr lang="en-US" dirty="0" smtClean="0"/>
              <a:t>Years</a:t>
            </a:r>
          </a:p>
          <a:p>
            <a:pPr lvl="2"/>
            <a:r>
              <a:rPr lang="en-US" dirty="0" smtClean="0"/>
              <a:t>Leadership of a professional technical society, such as elected officer, appointed committee chair, editor, or thought leader</a:t>
            </a:r>
          </a:p>
          <a:p>
            <a:pPr lvl="2"/>
            <a:r>
              <a:rPr lang="en-US" dirty="0" smtClean="0"/>
              <a:t>0.5 year credit for each year of service – no limit</a:t>
            </a:r>
          </a:p>
          <a:p>
            <a:pPr lvl="1"/>
            <a:r>
              <a:rPr lang="en-US" dirty="0" smtClean="0">
                <a:solidFill>
                  <a:schemeClr val="tx2"/>
                </a:solidFill>
                <a:effectLst>
                  <a:outerShdw blurRad="38100" dist="38100" dir="2700000" algn="tl">
                    <a:srgbClr val="000000">
                      <a:alpha val="43137"/>
                    </a:srgbClr>
                  </a:outerShdw>
                </a:effectLst>
              </a:rPr>
              <a:t>Advanced Academics </a:t>
            </a:r>
            <a:r>
              <a:rPr lang="en-US" dirty="0" smtClean="0"/>
              <a:t>Years</a:t>
            </a:r>
          </a:p>
          <a:p>
            <a:pPr lvl="2"/>
            <a:r>
              <a:rPr lang="en-US" dirty="0" smtClean="0"/>
              <a:t>Technical Master’s degree (or international equivalent)</a:t>
            </a:r>
          </a:p>
          <a:p>
            <a:pPr lvl="3"/>
            <a:r>
              <a:rPr lang="en-US" dirty="0" smtClean="0"/>
              <a:t>1 year credit</a:t>
            </a:r>
          </a:p>
          <a:p>
            <a:pPr lvl="2"/>
            <a:r>
              <a:rPr lang="en-US" dirty="0" smtClean="0"/>
              <a:t>Technical Doctoral degree (or international equivalent)</a:t>
            </a:r>
          </a:p>
          <a:p>
            <a:pPr lvl="3"/>
            <a:r>
              <a:rPr lang="en-US" dirty="0" smtClean="0"/>
              <a:t>2 years credit if separate credit is given for a Master’s degree</a:t>
            </a:r>
          </a:p>
          <a:p>
            <a:pPr lvl="3"/>
            <a:r>
              <a:rPr lang="en-US" dirty="0" smtClean="0"/>
              <a:t>3 years credit if separate credit is not given for a Master’s degree</a:t>
            </a:r>
          </a:p>
          <a:p>
            <a:pPr lvl="2"/>
            <a:r>
              <a:rPr lang="en-US" dirty="0" smtClean="0"/>
              <a:t>Systems engineering graduate-level teaching</a:t>
            </a:r>
          </a:p>
          <a:p>
            <a:pPr lvl="3"/>
            <a:r>
              <a:rPr lang="en-US" dirty="0" smtClean="0"/>
              <a:t>1 year of credit for each 500 hours of classroom instruction spread over a 3 year time period, limited </a:t>
            </a:r>
            <a:r>
              <a:rPr lang="en-US" dirty="0"/>
              <a:t>to a maximum of </a:t>
            </a:r>
            <a:r>
              <a:rPr lang="en-US" dirty="0" smtClean="0"/>
              <a:t>3 </a:t>
            </a:r>
            <a:r>
              <a:rPr lang="en-US" dirty="0"/>
              <a:t>years</a:t>
            </a:r>
            <a:endParaRPr lang="en-US" dirty="0" smtClean="0"/>
          </a:p>
          <a:p>
            <a:pPr lvl="2"/>
            <a:r>
              <a:rPr lang="en-US" dirty="0" smtClean="0"/>
              <a:t>Category limited to a maximum of 4 years credit</a:t>
            </a:r>
          </a:p>
        </p:txBody>
      </p:sp>
      <p:sp>
        <p:nvSpPr>
          <p:cNvPr id="45060"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BB288B-76B0-4DF5-ADA8-42D5D17E084E}" type="slidenum">
              <a:rPr lang="en-US" smtClean="0"/>
              <a:pPr/>
              <a:t>26</a:t>
            </a:fld>
            <a:endParaRPr lang="en-US" dirty="0" smtClean="0"/>
          </a:p>
        </p:txBody>
      </p:sp>
      <p:pic>
        <p:nvPicPr>
          <p:cNvPr id="450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82366"/>
            <a:ext cx="990600" cy="61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600200" y="5943600"/>
            <a:ext cx="6324600" cy="369332"/>
          </a:xfrm>
          <a:prstGeom prst="rect">
            <a:avLst/>
          </a:prstGeom>
          <a:solidFill>
            <a:schemeClr val="tx2"/>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smtClean="0">
                <a:solidFill>
                  <a:schemeClr val="bg1"/>
                </a:solidFill>
              </a:rPr>
              <a:t>ESEPs must show a history of professional leadership</a:t>
            </a:r>
            <a:endParaRPr lang="en-US" b="1" dirty="0">
              <a:solidFill>
                <a:schemeClr val="bg1"/>
              </a:solidFill>
            </a:endParaRPr>
          </a:p>
        </p:txBody>
      </p:sp>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707977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ESEP Certification Oral Review</a:t>
            </a:r>
          </a:p>
        </p:txBody>
      </p:sp>
      <p:sp>
        <p:nvSpPr>
          <p:cNvPr id="46083" name="Rectangle 3"/>
          <p:cNvSpPr>
            <a:spLocks noGrp="1" noChangeArrowheads="1"/>
          </p:cNvSpPr>
          <p:nvPr>
            <p:ph idx="1"/>
          </p:nvPr>
        </p:nvSpPr>
        <p:spPr>
          <a:xfrm>
            <a:off x="457200" y="1447800"/>
            <a:ext cx="8229600" cy="4525963"/>
          </a:xfrm>
        </p:spPr>
        <p:txBody>
          <a:bodyPr>
            <a:normAutofit fontScale="92500"/>
          </a:bodyPr>
          <a:lstStyle/>
          <a:p>
            <a:r>
              <a:rPr lang="en-US" dirty="0" smtClean="0"/>
              <a:t>Applicant must be willing to participate in an oral review</a:t>
            </a:r>
          </a:p>
          <a:p>
            <a:pPr lvl="1"/>
            <a:r>
              <a:rPr lang="en-US" dirty="0" smtClean="0"/>
              <a:t>Purpose of the oral review is to confirm the applicant is a Systems Engineering leader and to verify the applicant’s accomplishments and experience</a:t>
            </a:r>
          </a:p>
          <a:p>
            <a:pPr lvl="1"/>
            <a:r>
              <a:rPr lang="en-US" dirty="0" smtClean="0"/>
              <a:t>The oral review questions are in behavior-based format</a:t>
            </a:r>
          </a:p>
          <a:p>
            <a:r>
              <a:rPr lang="en-US" dirty="0" smtClean="0"/>
              <a:t>At least two (2) of the references must be willing to participate in an oral review (if required)</a:t>
            </a:r>
          </a:p>
          <a:p>
            <a:pPr lvl="1"/>
            <a:r>
              <a:rPr lang="en-US" dirty="0" smtClean="0"/>
              <a:t>Purpose of the reference oral review(s) is to confirm/supplement the applicant’s information</a:t>
            </a:r>
          </a:p>
          <a:p>
            <a:r>
              <a:rPr lang="en-US" dirty="0" smtClean="0"/>
              <a:t>The oral reviews</a:t>
            </a:r>
          </a:p>
          <a:p>
            <a:pPr lvl="1"/>
            <a:r>
              <a:rPr lang="en-US" dirty="0" smtClean="0"/>
              <a:t>Are done via phone</a:t>
            </a:r>
          </a:p>
          <a:p>
            <a:pPr lvl="1"/>
            <a:r>
              <a:rPr lang="en-US" dirty="0" smtClean="0"/>
              <a:t>Typically do not exceeding 60 minutes (30 minutes for references)</a:t>
            </a:r>
          </a:p>
          <a:p>
            <a:pPr lvl="1"/>
            <a:r>
              <a:rPr lang="en-US" dirty="0" smtClean="0"/>
              <a:t>Are in the English language </a:t>
            </a:r>
          </a:p>
          <a:p>
            <a:pPr lvl="1"/>
            <a:r>
              <a:rPr lang="en-US" dirty="0" smtClean="0"/>
              <a:t>Are conducted by an </a:t>
            </a:r>
            <a:r>
              <a:rPr lang="en-US" dirty="0"/>
              <a:t>evaluation </a:t>
            </a:r>
            <a:r>
              <a:rPr lang="en-US" dirty="0" smtClean="0"/>
              <a:t>panel consisting of INCOSE ESEPs trained as Certification Application Reviewers (CARs)</a:t>
            </a:r>
          </a:p>
        </p:txBody>
      </p:sp>
      <p:sp>
        <p:nvSpPr>
          <p:cNvPr id="4608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BC3FCC-5BA1-4325-ABCC-C2DDC68BF88B}" type="slidenum">
              <a:rPr lang="en-US" smtClean="0"/>
              <a:pPr/>
              <a:t>27</a:t>
            </a:fld>
            <a:endParaRPr lang="en-US" dirty="0" smtClean="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15000"/>
            <a:ext cx="990600" cy="61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1600200" y="5715000"/>
            <a:ext cx="6324600" cy="646331"/>
          </a:xfrm>
          <a:prstGeom prst="rect">
            <a:avLst/>
          </a:prstGeom>
          <a:solidFill>
            <a:schemeClr val="tx2"/>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smtClean="0">
                <a:solidFill>
                  <a:schemeClr val="bg1"/>
                </a:solidFill>
              </a:rPr>
              <a:t>The oral reviews focus on verifying </a:t>
            </a:r>
            <a:r>
              <a:rPr lang="en-US" b="1" dirty="0">
                <a:solidFill>
                  <a:schemeClr val="bg1"/>
                </a:solidFill>
              </a:rPr>
              <a:t>the applicant’s leadership, </a:t>
            </a:r>
            <a:r>
              <a:rPr lang="en-US" b="1" dirty="0" smtClean="0">
                <a:solidFill>
                  <a:schemeClr val="bg1"/>
                </a:solidFill>
              </a:rPr>
              <a:t>accomplishments, and experience.</a:t>
            </a:r>
            <a:endParaRPr lang="en-US" b="1" dirty="0">
              <a:solidFill>
                <a:schemeClr val="bg1"/>
              </a:solidFill>
            </a:endParaRPr>
          </a:p>
        </p:txBody>
      </p:sp>
      <p:sp>
        <p:nvSpPr>
          <p:cNvPr id="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87707899"/>
      </p:ext>
    </p:extLst>
  </p:cSld>
  <p:clrMapOvr>
    <a:masterClrMapping/>
  </p:clrMapOvr>
  <p:transition advTm="782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a:xfrm>
            <a:off x="1371600" y="228600"/>
            <a:ext cx="6400800" cy="1600200"/>
          </a:xfrm>
        </p:spPr>
        <p:txBody>
          <a:bodyPr anchor="t">
            <a:noAutofit/>
          </a:bodyPr>
          <a:lstStyle/>
          <a:p>
            <a:r>
              <a:rPr lang="en-US" sz="2400" dirty="0" smtClean="0"/>
              <a:t>The Key Elements of INCOSE Certification </a:t>
            </a:r>
            <a:br>
              <a:rPr lang="en-US" sz="2400" dirty="0" smtClean="0"/>
            </a:br>
            <a:r>
              <a:rPr lang="en-US" sz="2400" dirty="0" smtClean="0"/>
              <a:t>(What is Certified?)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36160787"/>
              </p:ext>
            </p:extLst>
          </p:nvPr>
        </p:nvGraphicFramePr>
        <p:xfrm>
          <a:off x="457200" y="2050318"/>
          <a:ext cx="8229597" cy="2978882"/>
        </p:xfrm>
        <a:graphic>
          <a:graphicData uri="http://schemas.openxmlformats.org/drawingml/2006/table">
            <a:tbl>
              <a:tblPr firstRow="1" bandRow="1">
                <a:tableStyleId>{5C22544A-7EE6-4342-B048-85BDC9FD1C3A}</a:tableStyleId>
              </a:tblPr>
              <a:tblGrid>
                <a:gridCol w="1415845">
                  <a:extLst>
                    <a:ext uri="{9D8B030D-6E8A-4147-A177-3AD203B41FA5}">
                      <a16:colId xmlns:a16="http://schemas.microsoft.com/office/drawing/2014/main" val="20000"/>
                    </a:ext>
                  </a:extLst>
                </a:gridCol>
                <a:gridCol w="1703438">
                  <a:extLst>
                    <a:ext uri="{9D8B030D-6E8A-4147-A177-3AD203B41FA5}">
                      <a16:colId xmlns:a16="http://schemas.microsoft.com/office/drawing/2014/main" val="20001"/>
                    </a:ext>
                  </a:extLst>
                </a:gridCol>
                <a:gridCol w="1703438">
                  <a:extLst>
                    <a:ext uri="{9D8B030D-6E8A-4147-A177-3AD203B41FA5}">
                      <a16:colId xmlns:a16="http://schemas.microsoft.com/office/drawing/2014/main" val="20002"/>
                    </a:ext>
                  </a:extLst>
                </a:gridCol>
                <a:gridCol w="1703438">
                  <a:extLst>
                    <a:ext uri="{9D8B030D-6E8A-4147-A177-3AD203B41FA5}">
                      <a16:colId xmlns:a16="http://schemas.microsoft.com/office/drawing/2014/main" val="20003"/>
                    </a:ext>
                  </a:extLst>
                </a:gridCol>
                <a:gridCol w="1703438">
                  <a:extLst>
                    <a:ext uri="{9D8B030D-6E8A-4147-A177-3AD203B41FA5}">
                      <a16:colId xmlns:a16="http://schemas.microsoft.com/office/drawing/2014/main" val="20004"/>
                    </a:ext>
                  </a:extLst>
                </a:gridCol>
              </a:tblGrid>
              <a:tr h="509996">
                <a:tc>
                  <a:txBody>
                    <a:bodyPr/>
                    <a:lstStyle/>
                    <a:p>
                      <a:endParaRPr lang="en-US" sz="12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rPr>
                        <a:t>SE Knowledge</a:t>
                      </a:r>
                      <a:endParaRPr lang="en-US" sz="12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rPr>
                        <a:t>Education</a:t>
                      </a:r>
                      <a:endParaRPr lang="en-US" sz="12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rPr>
                        <a:t>SE Experience</a:t>
                      </a:r>
                      <a:endParaRPr lang="en-US" sz="12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rPr>
                        <a:t>SE Leadership &amp; Accomplishments</a:t>
                      </a:r>
                      <a:endParaRPr lang="en-US" sz="12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62025">
                <a:tc>
                  <a:txBody>
                    <a:bodyPr/>
                    <a:lstStyle/>
                    <a:p>
                      <a:endParaRPr lang="en-US" sz="14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bg1"/>
                          </a:solidFill>
                        </a:rPr>
                        <a:t>Via an exam based on the INCOSE SE Handbook</a:t>
                      </a:r>
                    </a:p>
                    <a:p>
                      <a:pPr algn="ctr"/>
                      <a:endParaRPr lang="en-US" sz="1200" dirty="0" smtClean="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2025">
                <a:tc>
                  <a:txBody>
                    <a:bodyPr/>
                    <a:lstStyle/>
                    <a:p>
                      <a:endParaRPr lang="en-US" sz="14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Via an exam based on the INCOSE SE Handbook</a:t>
                      </a: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dirty="0" smtClean="0">
                          <a:solidFill>
                            <a:schemeClr val="bg1"/>
                          </a:solidFill>
                        </a:rPr>
                        <a:t>Via confirmation</a:t>
                      </a:r>
                      <a:r>
                        <a:rPr lang="en-US" sz="1200" baseline="0" dirty="0" smtClean="0">
                          <a:solidFill>
                            <a:schemeClr val="bg1"/>
                          </a:solidFill>
                        </a:rPr>
                        <a:t> of qualifying degree  (or additional experience, if required)</a:t>
                      </a: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dirty="0" smtClean="0">
                          <a:solidFill>
                            <a:schemeClr val="bg1"/>
                          </a:solidFill>
                        </a:rPr>
                        <a:t>Via confirmation of applicant’s and references</a:t>
                      </a:r>
                      <a:r>
                        <a:rPr lang="en-US" sz="1200" baseline="0" dirty="0" smtClean="0">
                          <a:solidFill>
                            <a:schemeClr val="bg1"/>
                          </a:solidFill>
                        </a:rPr>
                        <a:t> written experience claims</a:t>
                      </a: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62090">
                <a:tc>
                  <a:txBody>
                    <a:bodyPr/>
                    <a:lstStyle/>
                    <a:p>
                      <a:endParaRPr lang="en-US" sz="1400" dirty="0">
                        <a:solidFill>
                          <a:schemeClr val="tx1"/>
                        </a:solidFill>
                      </a:endParaRPr>
                    </a:p>
                  </a:txBody>
                  <a:tcPr marL="99868" marR="9986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bg1"/>
                          </a:solidFill>
                        </a:rPr>
                        <a:t>Via confirmation</a:t>
                      </a:r>
                      <a:r>
                        <a:rPr lang="en-US" sz="1200" baseline="0" dirty="0" smtClean="0">
                          <a:solidFill>
                            <a:schemeClr val="bg1"/>
                          </a:solidFill>
                        </a:rPr>
                        <a:t> of qualifying degree  (or additional experience, if required)</a:t>
                      </a: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200" dirty="0" smtClean="0">
                          <a:solidFill>
                            <a:schemeClr val="bg1"/>
                          </a:solidFill>
                        </a:rPr>
                        <a:t>Via confirmation of applicant’s and references</a:t>
                      </a:r>
                      <a:r>
                        <a:rPr lang="en-US" sz="1200" baseline="0" dirty="0" smtClean="0">
                          <a:solidFill>
                            <a:schemeClr val="bg1"/>
                          </a:solidFill>
                        </a:rPr>
                        <a:t> written experience claims</a:t>
                      </a:r>
                      <a:endParaRPr lang="en-US" sz="1200" dirty="0">
                        <a:solidFill>
                          <a:schemeClr val="bg1"/>
                        </a:solidFill>
                      </a:endParaRP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Via oral review of applicant (and references, if required)</a:t>
                      </a:r>
                    </a:p>
                  </a:txBody>
                  <a:tcPr marL="99868" marR="9986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bl>
          </a:graphicData>
        </a:graphic>
      </p:graphicFrame>
      <p:sp>
        <p:nvSpPr>
          <p:cNvPr id="55343"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C0AD8C-BC73-4AC5-8F76-794AA06082EA}" type="slidenum">
              <a:rPr lang="en-US" smtClean="0"/>
              <a:pPr/>
              <a:t>28</a:t>
            </a:fld>
            <a:endParaRPr lang="en-US" dirty="0" smtClean="0"/>
          </a:p>
        </p:txBody>
      </p:sp>
      <p:sp>
        <p:nvSpPr>
          <p:cNvPr id="55344" name="Text Box 6"/>
          <p:cNvSpPr txBox="1">
            <a:spLocks noChangeArrowheads="1"/>
          </p:cNvSpPr>
          <p:nvPr/>
        </p:nvSpPr>
        <p:spPr bwMode="auto">
          <a:xfrm>
            <a:off x="457200" y="5715000"/>
            <a:ext cx="8229600" cy="584775"/>
          </a:xfrm>
          <a:prstGeom prst="rect">
            <a:avLst/>
          </a:prstGeom>
          <a:solidFill>
            <a:schemeClr val="tx2"/>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a:solidFill>
                  <a:schemeClr val="bg1"/>
                </a:solidFill>
              </a:rPr>
              <a:t>These four elements </a:t>
            </a:r>
            <a:r>
              <a:rPr lang="en-US" sz="1600" b="1" dirty="0" smtClean="0">
                <a:solidFill>
                  <a:schemeClr val="bg1"/>
                </a:solidFill>
              </a:rPr>
              <a:t>(knowledge</a:t>
            </a:r>
            <a:r>
              <a:rPr lang="en-US" sz="1600" b="1" dirty="0">
                <a:solidFill>
                  <a:schemeClr val="bg1"/>
                </a:solidFill>
              </a:rPr>
              <a:t>, education</a:t>
            </a:r>
            <a:r>
              <a:rPr lang="en-US" sz="1600" b="1" dirty="0" smtClean="0">
                <a:solidFill>
                  <a:schemeClr val="bg1"/>
                </a:solidFill>
              </a:rPr>
              <a:t>, experience</a:t>
            </a:r>
            <a:r>
              <a:rPr lang="en-US" sz="1600" b="1" dirty="0">
                <a:solidFill>
                  <a:schemeClr val="bg1"/>
                </a:solidFill>
              </a:rPr>
              <a:t>, and leadership &amp; accomplishments) allow for a variety of </a:t>
            </a:r>
            <a:r>
              <a:rPr lang="en-US" sz="1600" b="1" dirty="0" smtClean="0">
                <a:solidFill>
                  <a:schemeClr val="bg1"/>
                </a:solidFill>
              </a:rPr>
              <a:t>SE certifications </a:t>
            </a:r>
            <a:r>
              <a:rPr lang="en-US" sz="1600" b="1" dirty="0">
                <a:solidFill>
                  <a:schemeClr val="bg1"/>
                </a:solidFill>
              </a:rPr>
              <a:t>to be earned.</a:t>
            </a:r>
          </a:p>
        </p:txBody>
      </p:sp>
      <p:pic>
        <p:nvPicPr>
          <p:cNvPr id="553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337" y="1143000"/>
            <a:ext cx="11350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637" y="1219200"/>
            <a:ext cx="1020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47" name="Picture 7" descr="C:\Documents and Settings\Dave\Local Settings\Temporary Internet Files\Content.IE5\UX4Y4TEE\j04339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914400"/>
            <a:ext cx="9509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4725" y="1219200"/>
            <a:ext cx="981075" cy="61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130" y="2590800"/>
            <a:ext cx="688670" cy="6858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130" y="3429000"/>
            <a:ext cx="688670" cy="68580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130" y="4267200"/>
            <a:ext cx="688670" cy="685800"/>
          </a:xfrm>
          <a:prstGeom prst="rect">
            <a:avLst/>
          </a:prstGeom>
        </p:spPr>
      </p:pic>
      <p:sp>
        <p:nvSpPr>
          <p:cNvPr id="14"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951794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r>
              <a:rPr lang="en-US" dirty="0" smtClean="0"/>
              <a:t>So What Certification is Right for You?</a:t>
            </a:r>
          </a:p>
        </p:txBody>
      </p:sp>
      <p:sp>
        <p:nvSpPr>
          <p:cNvPr id="56323" name="Content Placeholder 5"/>
          <p:cNvSpPr>
            <a:spLocks noGrp="1"/>
          </p:cNvSpPr>
          <p:nvPr>
            <p:ph idx="1"/>
          </p:nvPr>
        </p:nvSpPr>
        <p:spPr>
          <a:xfrm>
            <a:off x="457200" y="1600200"/>
            <a:ext cx="6781800" cy="4525963"/>
          </a:xfrm>
        </p:spPr>
        <p:txBody>
          <a:bodyPr>
            <a:normAutofit fontScale="92500" lnSpcReduction="20000"/>
          </a:bodyPr>
          <a:lstStyle/>
          <a:p>
            <a:r>
              <a:rPr lang="en-US" dirty="0" smtClean="0"/>
              <a:t>If you </a:t>
            </a:r>
            <a:r>
              <a:rPr lang="en-US" dirty="0"/>
              <a:t>have just started (or </a:t>
            </a:r>
            <a:r>
              <a:rPr lang="en-US" dirty="0" smtClean="0"/>
              <a:t>plan to </a:t>
            </a:r>
            <a:r>
              <a:rPr lang="en-US" dirty="0"/>
              <a:t>start) practicing systems </a:t>
            </a:r>
            <a:r>
              <a:rPr lang="en-US" dirty="0" smtClean="0"/>
              <a:t>engineering or have recently graduated and are interested in systems engineering</a:t>
            </a:r>
            <a:br>
              <a:rPr lang="en-US" dirty="0" smtClean="0"/>
            </a:br>
            <a:endParaRPr lang="en-US" dirty="0" smtClean="0"/>
          </a:p>
          <a:p>
            <a:endParaRPr lang="en-US" dirty="0" smtClean="0"/>
          </a:p>
          <a:p>
            <a:r>
              <a:rPr lang="en-US" dirty="0" smtClean="0"/>
              <a:t>If you are a practicing Systems Engineer with more than five years of systems engineering professional work experience</a:t>
            </a:r>
            <a:br>
              <a:rPr lang="en-US" dirty="0" smtClean="0"/>
            </a:br>
            <a:endParaRPr lang="en-US" dirty="0" smtClean="0"/>
          </a:p>
          <a:p>
            <a:endParaRPr lang="en-US" dirty="0" smtClean="0"/>
          </a:p>
          <a:p>
            <a:r>
              <a:rPr lang="en-US" dirty="0" smtClean="0"/>
              <a:t>If you are a systems engineering leader with recognized systems accomplishments and have many years of systems engineering </a:t>
            </a:r>
            <a:r>
              <a:rPr lang="en-US" dirty="0"/>
              <a:t>professional work </a:t>
            </a:r>
            <a:r>
              <a:rPr lang="en-US" dirty="0" smtClean="0"/>
              <a:t>experience</a:t>
            </a:r>
          </a:p>
        </p:txBody>
      </p:sp>
      <p:sp>
        <p:nvSpPr>
          <p:cNvPr id="56325"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92221C-325A-4538-8EF6-00D287E2EE69}" type="slidenum">
              <a:rPr lang="en-US" smtClean="0"/>
              <a:pPr/>
              <a:t>29</a:t>
            </a:fld>
            <a:endParaRPr lang="en-US" dirty="0" smtClean="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529" y="1600200"/>
            <a:ext cx="918226" cy="914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529" y="3200400"/>
            <a:ext cx="918226" cy="914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0529" y="4953000"/>
            <a:ext cx="918226" cy="914400"/>
          </a:xfrm>
          <a:prstGeom prst="rect">
            <a:avLst/>
          </a:prstGeom>
        </p:spPr>
      </p:pic>
      <p:sp>
        <p:nvSpPr>
          <p:cNvPr id="9"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1479664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dirty="0" smtClean="0"/>
              <a:t>The INCOSE SEP Program Purpose and Benefits</a:t>
            </a:r>
          </a:p>
        </p:txBody>
      </p:sp>
      <p:sp>
        <p:nvSpPr>
          <p:cNvPr id="5123" name="Content Placeholder 2"/>
          <p:cNvSpPr>
            <a:spLocks noGrp="1"/>
          </p:cNvSpPr>
          <p:nvPr>
            <p:ph idx="1"/>
          </p:nvPr>
        </p:nvSpPr>
        <p:spPr>
          <a:xfrm>
            <a:off x="457200" y="1447800"/>
            <a:ext cx="8229600" cy="4525963"/>
          </a:xfrm>
        </p:spPr>
        <p:txBody>
          <a:bodyPr>
            <a:normAutofit/>
          </a:bodyPr>
          <a:lstStyle/>
          <a:p>
            <a:r>
              <a:rPr lang="en-US" sz="1800" dirty="0" smtClean="0"/>
              <a:t>The INCOSE SEP program has been developed as the highest quality, independent assessment of system engineering professionals benefiting:</a:t>
            </a:r>
          </a:p>
          <a:p>
            <a:r>
              <a:rPr lang="en-US" sz="1800" dirty="0" smtClean="0"/>
              <a:t>Systems engineering community: </a:t>
            </a:r>
          </a:p>
          <a:p>
            <a:pPr lvl="1"/>
            <a:r>
              <a:rPr lang="en-US" sz="1400" dirty="0" smtClean="0"/>
              <a:t>Creates the standard to identify and develop systems engineering professionals . </a:t>
            </a:r>
          </a:p>
          <a:p>
            <a:pPr lvl="1"/>
            <a:r>
              <a:rPr lang="en-US" sz="1400" dirty="0" smtClean="0"/>
              <a:t>Establishes a formal, recognized body of knowledge for the systems engineering community.</a:t>
            </a:r>
          </a:p>
          <a:p>
            <a:r>
              <a:rPr lang="en-US" sz="1800" dirty="0" smtClean="0"/>
              <a:t>System engineering professionals:  </a:t>
            </a:r>
          </a:p>
          <a:p>
            <a:pPr lvl="1"/>
            <a:r>
              <a:rPr lang="en-US" sz="1400" dirty="0" smtClean="0"/>
              <a:t>Provides a portable standard of recognition for attainment of knowledge, education, and experience. </a:t>
            </a:r>
          </a:p>
          <a:p>
            <a:pPr lvl="1"/>
            <a:r>
              <a:rPr lang="en-US" sz="1400" dirty="0" smtClean="0"/>
              <a:t>Its recertification requirements serve as a mechanism for continued professional development. </a:t>
            </a:r>
          </a:p>
          <a:p>
            <a:r>
              <a:rPr lang="en-US" sz="1800" dirty="0" smtClean="0"/>
              <a:t>Organizations/institutions:  </a:t>
            </a:r>
          </a:p>
          <a:p>
            <a:pPr lvl="1"/>
            <a:r>
              <a:rPr lang="en-US" sz="1400" dirty="0" smtClean="0"/>
              <a:t>A universal, industry-approved measure of a professional’s knowledge –achieved through the independent evaluation of relevant tasks, projects, and programs.</a:t>
            </a:r>
          </a:p>
        </p:txBody>
      </p:sp>
      <p:sp>
        <p:nvSpPr>
          <p:cNvPr id="512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3D8F03-A66A-46AD-ABE3-2A8E0DA08D32}" type="slidenum">
              <a:rPr lang="en-US" smtClean="0"/>
              <a:pPr/>
              <a:t>3</a:t>
            </a:fld>
            <a:endParaRPr lang="en-US" dirty="0" smtClean="0"/>
          </a:p>
        </p:txBody>
      </p:sp>
      <p:sp>
        <p:nvSpPr>
          <p:cNvPr id="7" name="Text Box 12"/>
          <p:cNvSpPr txBox="1">
            <a:spLocks noChangeArrowheads="1"/>
          </p:cNvSpPr>
          <p:nvPr/>
        </p:nvSpPr>
        <p:spPr bwMode="auto">
          <a:xfrm>
            <a:off x="930275" y="5486400"/>
            <a:ext cx="7299325" cy="923925"/>
          </a:xfrm>
          <a:prstGeom prst="rect">
            <a:avLst/>
          </a:prstGeom>
          <a:solidFill>
            <a:schemeClr val="tx2"/>
          </a:solidFill>
          <a:ln w="9525">
            <a:noFill/>
            <a:miter lim="800000"/>
            <a:headEnd/>
            <a:tailEnd/>
          </a:ln>
        </p:spPr>
        <p:txBody>
          <a:bodyPr>
            <a:spAutoFit/>
          </a:bodyPr>
          <a:lstStyle/>
          <a:p>
            <a:pPr algn="ctr" eaLnBrk="1" fontAlgn="auto" hangingPunct="1">
              <a:spcBef>
                <a:spcPts val="0"/>
              </a:spcBef>
              <a:spcAft>
                <a:spcPts val="0"/>
              </a:spcAft>
              <a:defRPr/>
            </a:pPr>
            <a:r>
              <a:rPr lang="en-US" kern="0" dirty="0">
                <a:solidFill>
                  <a:srgbClr val="FFFFFF"/>
                </a:solidFill>
              </a:rPr>
              <a:t>INCOSE’s certification program continues to grow due to the increasing recognition of its value to professionals, to organizations/ institutions, and to the overall systems engineering community</a:t>
            </a:r>
            <a:r>
              <a:rPr lang="en-US" b="1" kern="0" dirty="0">
                <a:solidFill>
                  <a:srgbClr val="FFFFFF"/>
                </a:solidFill>
              </a:rPr>
              <a:t>.</a:t>
            </a:r>
          </a:p>
        </p:txBody>
      </p:sp>
      <p:sp>
        <p:nvSpPr>
          <p:cNvPr id="8" name="Footer Placeholder 4"/>
          <p:cNvSpPr>
            <a:spLocks noGrp="1"/>
          </p:cNvSpPr>
          <p:nvPr>
            <p:ph type="ftr" sz="quarter" idx="3"/>
          </p:nvPr>
        </p:nvSpPr>
        <p:spPr>
          <a:xfrm>
            <a:off x="659165" y="6416675"/>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4225218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546" y="1828800"/>
            <a:ext cx="3400128" cy="3657600"/>
          </a:xfrm>
        </p:spPr>
      </p:pic>
      <p:sp>
        <p:nvSpPr>
          <p:cNvPr id="614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30</a:t>
            </a:fld>
            <a:endParaRPr lang="en-US" dirty="0" smtClean="0"/>
          </a:p>
        </p:txBody>
      </p:sp>
      <p:sp>
        <p:nvSpPr>
          <p:cNvPr id="6147" name="Rectangle 3"/>
          <p:cNvSpPr>
            <a:spLocks noGrp="1" noChangeArrowheads="1"/>
          </p:cNvSpPr>
          <p:nvPr>
            <p:ph sz="quarter" idx="13"/>
          </p:nvPr>
        </p:nvSpPr>
        <p:spPr/>
        <p:txBody>
          <a:bodyPr>
            <a:normAutofit fontScale="92500"/>
          </a:bodyPr>
          <a:lstStyle/>
          <a:p>
            <a:r>
              <a:rPr lang="en-US" dirty="0" smtClean="0"/>
              <a:t>What is certification and why is it important?</a:t>
            </a:r>
          </a:p>
          <a:p>
            <a:r>
              <a:rPr lang="en-US" dirty="0" smtClean="0"/>
              <a:t>Who is recognizing and supporting certification?</a:t>
            </a:r>
          </a:p>
          <a:p>
            <a:r>
              <a:rPr lang="en-US" dirty="0" smtClean="0"/>
              <a:t>What level of certification is right for me?</a:t>
            </a:r>
          </a:p>
          <a:p>
            <a:r>
              <a:rPr lang="en-US" dirty="0" smtClean="0">
                <a:solidFill>
                  <a:schemeClr val="tx2"/>
                </a:solidFill>
                <a:effectLst>
                  <a:outerShdw blurRad="38100" dist="38100" dir="2700000" algn="tl">
                    <a:srgbClr val="000000">
                      <a:alpha val="43137"/>
                    </a:srgbClr>
                  </a:outerShdw>
                </a:effectLst>
              </a:rPr>
              <a:t>How do I apply for certification?</a:t>
            </a:r>
          </a:p>
          <a:p>
            <a:r>
              <a:rPr lang="en-US" dirty="0" smtClean="0"/>
              <a:t>How do I renew my certification?</a:t>
            </a:r>
          </a:p>
          <a:p>
            <a:r>
              <a:rPr lang="en-US" dirty="0" smtClean="0"/>
              <a:t>Where can I find more information?</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171862494"/>
      </p:ext>
    </p:extLst>
  </p:cSld>
  <p:clrMapOvr>
    <a:masterClrMapping/>
  </p:clrMapOvr>
  <p:transition advTm="489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a:bodyPr>
          <a:lstStyle/>
          <a:p>
            <a:r>
              <a:rPr lang="en-US" sz="4000" dirty="0" smtClean="0"/>
              <a:t>ASEP Application Process</a:t>
            </a:r>
          </a:p>
        </p:txBody>
      </p:sp>
      <p:sp>
        <p:nvSpPr>
          <p:cNvPr id="58371"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54B81C-F756-48B2-A24C-7DD3E6A3E236}" type="slidenum">
              <a:rPr lang="en-US" smtClean="0"/>
              <a:pPr/>
              <a:t>31</a:t>
            </a:fld>
            <a:endParaRPr lang="en-US" dirty="0" smtClean="0"/>
          </a:p>
        </p:txBody>
      </p:sp>
      <p:grpSp>
        <p:nvGrpSpPr>
          <p:cNvPr id="58373" name="Group 80"/>
          <p:cNvGrpSpPr>
            <a:grpSpLocks/>
          </p:cNvGrpSpPr>
          <p:nvPr/>
        </p:nvGrpSpPr>
        <p:grpSpPr bwMode="auto">
          <a:xfrm>
            <a:off x="581025" y="1295400"/>
            <a:ext cx="3659188" cy="1319213"/>
            <a:chOff x="1401342" y="715854"/>
            <a:chExt cx="3659390" cy="1319212"/>
          </a:xfrm>
        </p:grpSpPr>
        <p:sp>
          <p:nvSpPr>
            <p:cNvPr id="58408" name="Oval 4"/>
            <p:cNvSpPr>
              <a:spLocks noChangeArrowheads="1"/>
            </p:cNvSpPr>
            <p:nvPr/>
          </p:nvSpPr>
          <p:spPr bwMode="auto">
            <a:xfrm>
              <a:off x="1401342" y="715854"/>
              <a:ext cx="3659390" cy="1319212"/>
            </a:xfrm>
            <a:prstGeom prst="ellipse">
              <a:avLst/>
            </a:prstGeom>
            <a:solidFill>
              <a:schemeClr val="accent5"/>
            </a:solidFill>
            <a:ln w="12700">
              <a:solidFill>
                <a:schemeClr val="tx1"/>
              </a:solidFill>
              <a:round/>
              <a:headEnd/>
              <a:tailEnd/>
            </a:ln>
          </p:spPr>
          <p:txBody>
            <a:bodyPr wrap="none" anchor="ctr"/>
            <a:lstStyle/>
            <a:p>
              <a:endParaRPr lang="en-US" dirty="0"/>
            </a:p>
          </p:txBody>
        </p:sp>
        <p:sp>
          <p:nvSpPr>
            <p:cNvPr id="58409" name="Text Box 5"/>
            <p:cNvSpPr txBox="1">
              <a:spLocks noChangeArrowheads="1"/>
            </p:cNvSpPr>
            <p:nvPr/>
          </p:nvSpPr>
          <p:spPr bwMode="auto">
            <a:xfrm>
              <a:off x="3019848" y="1530350"/>
              <a:ext cx="1941513" cy="2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INCOSE SE Handbook</a:t>
              </a:r>
            </a:p>
          </p:txBody>
        </p:sp>
        <p:pic>
          <p:nvPicPr>
            <p:cNvPr id="58410" name="Picture 6" descr="MMj030346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4337" y="1154610"/>
              <a:ext cx="7731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1" name="AutoShape 7"/>
            <p:cNvSpPr>
              <a:spLocks noChangeArrowheads="1"/>
            </p:cNvSpPr>
            <p:nvPr/>
          </p:nvSpPr>
          <p:spPr bwMode="auto">
            <a:xfrm rot="11333844" flipH="1">
              <a:off x="3045091" y="1308707"/>
              <a:ext cx="414338" cy="255587"/>
            </a:xfrm>
            <a:prstGeom prst="rightArrow">
              <a:avLst>
                <a:gd name="adj1" fmla="val 56389"/>
                <a:gd name="adj2" fmla="val 28790"/>
              </a:avLst>
            </a:prstGeom>
            <a:solidFill>
              <a:schemeClr val="accent1"/>
            </a:solidFill>
            <a:ln w="9525">
              <a:solidFill>
                <a:schemeClr val="tx1"/>
              </a:solidFill>
              <a:miter lim="800000"/>
              <a:headEnd/>
              <a:tailEnd/>
            </a:ln>
          </p:spPr>
          <p:txBody>
            <a:bodyPr wrap="none" anchor="ctr"/>
            <a:lstStyle/>
            <a:p>
              <a:endParaRPr lang="en-US" dirty="0"/>
            </a:p>
          </p:txBody>
        </p:sp>
        <p:pic>
          <p:nvPicPr>
            <p:cNvPr id="58412" name="Picture 8" descr="MCj023416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485" y="1063625"/>
              <a:ext cx="7921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3" name="Text Box 9"/>
            <p:cNvSpPr txBox="1">
              <a:spLocks noChangeArrowheads="1"/>
            </p:cNvSpPr>
            <p:nvPr/>
          </p:nvSpPr>
          <p:spPr bwMode="auto">
            <a:xfrm>
              <a:off x="2062490" y="884844"/>
              <a:ext cx="608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Study</a:t>
              </a:r>
            </a:p>
          </p:txBody>
        </p:sp>
      </p:grpSp>
      <p:grpSp>
        <p:nvGrpSpPr>
          <p:cNvPr id="58374" name="Group 66"/>
          <p:cNvGrpSpPr>
            <a:grpSpLocks/>
          </p:cNvGrpSpPr>
          <p:nvPr/>
        </p:nvGrpSpPr>
        <p:grpSpPr bwMode="auto">
          <a:xfrm>
            <a:off x="334963" y="2563813"/>
            <a:ext cx="1849437" cy="2770187"/>
            <a:chOff x="211" y="1250"/>
            <a:chExt cx="1165" cy="1745"/>
          </a:xfrm>
        </p:grpSpPr>
        <p:sp>
          <p:nvSpPr>
            <p:cNvPr id="58404" name="Oval 39"/>
            <p:cNvSpPr>
              <a:spLocks noChangeArrowheads="1"/>
            </p:cNvSpPr>
            <p:nvPr/>
          </p:nvSpPr>
          <p:spPr bwMode="auto">
            <a:xfrm rot="1254581">
              <a:off x="211" y="1250"/>
              <a:ext cx="1165" cy="1745"/>
            </a:xfrm>
            <a:prstGeom prst="ellipse">
              <a:avLst/>
            </a:prstGeom>
            <a:solidFill>
              <a:schemeClr val="accent5"/>
            </a:solidFill>
            <a:ln w="12700">
              <a:solidFill>
                <a:schemeClr val="tx1"/>
              </a:solidFill>
              <a:round/>
              <a:headEnd/>
              <a:tailEnd/>
            </a:ln>
          </p:spPr>
          <p:txBody>
            <a:bodyPr wrap="none" anchor="ctr"/>
            <a:lstStyle/>
            <a:p>
              <a:endParaRPr lang="en-US" dirty="0"/>
            </a:p>
          </p:txBody>
        </p:sp>
        <p:sp>
          <p:nvSpPr>
            <p:cNvPr id="58405" name="Text Box 40"/>
            <p:cNvSpPr txBox="1">
              <a:spLocks noChangeArrowheads="1"/>
            </p:cNvSpPr>
            <p:nvPr/>
          </p:nvSpPr>
          <p:spPr bwMode="auto">
            <a:xfrm>
              <a:off x="592" y="1404"/>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t>Application </a:t>
              </a:r>
            </a:p>
            <a:p>
              <a:pPr algn="ctr" eaLnBrk="1" hangingPunct="1"/>
              <a:r>
                <a:rPr lang="en-US" sz="1200" b="1" dirty="0"/>
                <a:t>Development</a:t>
              </a:r>
            </a:p>
          </p:txBody>
        </p:sp>
        <p:sp>
          <p:nvSpPr>
            <p:cNvPr id="58406" name="Text Box 43"/>
            <p:cNvSpPr txBox="1">
              <a:spLocks noChangeArrowheads="1"/>
            </p:cNvSpPr>
            <p:nvPr/>
          </p:nvSpPr>
          <p:spPr bwMode="auto">
            <a:xfrm>
              <a:off x="228" y="2223"/>
              <a:ext cx="6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Tx/>
                <a:buAutoNum type="arabicPeriod"/>
              </a:pPr>
              <a:r>
                <a:rPr lang="en-US" sz="900" dirty="0"/>
                <a:t>Applicant</a:t>
              </a:r>
              <a:br>
                <a:rPr lang="en-US" sz="900" dirty="0"/>
              </a:br>
              <a:r>
                <a:rPr lang="en-US" sz="900" dirty="0"/>
                <a:t>Information</a:t>
              </a:r>
            </a:p>
          </p:txBody>
        </p:sp>
        <p:pic>
          <p:nvPicPr>
            <p:cNvPr id="58407" name="Picture 46" descr="MCj038715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 y="1700"/>
              <a:ext cx="46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Text Box 47"/>
          <p:cNvSpPr txBox="1">
            <a:spLocks noChangeArrowheads="1"/>
          </p:cNvSpPr>
          <p:nvPr/>
        </p:nvSpPr>
        <p:spPr bwMode="auto">
          <a:xfrm>
            <a:off x="612775" y="5375275"/>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nvGrpSpPr>
          <p:cNvPr id="58376" name="Group 48"/>
          <p:cNvGrpSpPr>
            <a:grpSpLocks/>
          </p:cNvGrpSpPr>
          <p:nvPr/>
        </p:nvGrpSpPr>
        <p:grpSpPr bwMode="auto">
          <a:xfrm>
            <a:off x="1722438" y="6051550"/>
            <a:ext cx="6164262" cy="336550"/>
            <a:chOff x="1085" y="3741"/>
            <a:chExt cx="3883" cy="212"/>
          </a:xfrm>
        </p:grpSpPr>
        <p:sp>
          <p:nvSpPr>
            <p:cNvPr id="58402" name="Line 49"/>
            <p:cNvSpPr>
              <a:spLocks noChangeShapeType="1"/>
            </p:cNvSpPr>
            <p:nvPr/>
          </p:nvSpPr>
          <p:spPr bwMode="auto">
            <a:xfrm>
              <a:off x="1085" y="3855"/>
              <a:ext cx="3883" cy="7"/>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8403" name="Text Box 50"/>
            <p:cNvSpPr txBox="1">
              <a:spLocks noChangeArrowheads="1"/>
            </p:cNvSpPr>
            <p:nvPr/>
          </p:nvSpPr>
          <p:spPr bwMode="auto">
            <a:xfrm>
              <a:off x="1781" y="3741"/>
              <a:ext cx="747" cy="2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t>Timeline</a:t>
              </a:r>
            </a:p>
          </p:txBody>
        </p:sp>
      </p:grpSp>
      <p:grpSp>
        <p:nvGrpSpPr>
          <p:cNvPr id="5" name="Group 95"/>
          <p:cNvGrpSpPr>
            <a:grpSpLocks/>
          </p:cNvGrpSpPr>
          <p:nvPr/>
        </p:nvGrpSpPr>
        <p:grpSpPr bwMode="auto">
          <a:xfrm>
            <a:off x="3754438" y="3224213"/>
            <a:ext cx="1722437" cy="1805215"/>
            <a:chOff x="3754941" y="1741521"/>
            <a:chExt cx="1722437" cy="1805153"/>
          </a:xfrm>
        </p:grpSpPr>
        <p:pic>
          <p:nvPicPr>
            <p:cNvPr id="58399" name="Picture 62" descr="MCj008903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3572" y="1741521"/>
              <a:ext cx="924660" cy="8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0" name="Text Box 63"/>
            <p:cNvSpPr txBox="1">
              <a:spLocks noChangeArrowheads="1"/>
            </p:cNvSpPr>
            <p:nvPr/>
          </p:nvSpPr>
          <p:spPr bwMode="auto">
            <a:xfrm>
              <a:off x="3754941" y="2520687"/>
              <a:ext cx="1722437" cy="54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Pay test fee</a:t>
              </a:r>
            </a:p>
            <a:p>
              <a:pPr algn="ctr" eaLnBrk="1" hangingPunct="1"/>
              <a:r>
                <a:rPr lang="en-US" sz="1000" dirty="0"/>
                <a:t>Schedule &amp; Take Exam</a:t>
              </a:r>
            </a:p>
            <a:p>
              <a:pPr algn="ctr" eaLnBrk="1" hangingPunct="1"/>
              <a:r>
                <a:rPr lang="en-US" sz="1000" dirty="0"/>
                <a:t>  (Prometric Test Center)</a:t>
              </a:r>
            </a:p>
          </p:txBody>
        </p:sp>
        <p:sp>
          <p:nvSpPr>
            <p:cNvPr id="58401" name="Text Box 64"/>
            <p:cNvSpPr txBox="1">
              <a:spLocks noChangeArrowheads="1"/>
            </p:cNvSpPr>
            <p:nvPr/>
          </p:nvSpPr>
          <p:spPr bwMode="auto">
            <a:xfrm>
              <a:off x="4054940" y="3089262"/>
              <a:ext cx="1018236" cy="4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grpSp>
        <p:nvGrpSpPr>
          <p:cNvPr id="6" name="Group 94"/>
          <p:cNvGrpSpPr>
            <a:grpSpLocks/>
          </p:cNvGrpSpPr>
          <p:nvPr/>
        </p:nvGrpSpPr>
        <p:grpSpPr bwMode="auto">
          <a:xfrm>
            <a:off x="2055813" y="3101975"/>
            <a:ext cx="1641475" cy="1806575"/>
            <a:chOff x="2055657" y="2106561"/>
            <a:chExt cx="1641264" cy="1807166"/>
          </a:xfrm>
        </p:grpSpPr>
        <p:sp>
          <p:nvSpPr>
            <p:cNvPr id="58392" name="Text Box 11"/>
            <p:cNvSpPr txBox="1">
              <a:spLocks noChangeArrowheads="1"/>
            </p:cNvSpPr>
            <p:nvPr/>
          </p:nvSpPr>
          <p:spPr bwMode="auto">
            <a:xfrm>
              <a:off x="2928553" y="2362685"/>
              <a:ext cx="761175" cy="3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58393" name="Line 12"/>
            <p:cNvSpPr>
              <a:spLocks noChangeShapeType="1"/>
            </p:cNvSpPr>
            <p:nvPr/>
          </p:nvSpPr>
          <p:spPr bwMode="auto">
            <a:xfrm>
              <a:off x="2929657" y="210656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4" name="Text Box 13"/>
            <p:cNvSpPr txBox="1">
              <a:spLocks noChangeArrowheads="1"/>
            </p:cNvSpPr>
            <p:nvPr/>
          </p:nvSpPr>
          <p:spPr bwMode="auto">
            <a:xfrm>
              <a:off x="3012212" y="2985504"/>
              <a:ext cx="669007" cy="4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58395" name="Text Box 17"/>
            <p:cNvSpPr txBox="1">
              <a:spLocks noChangeArrowheads="1"/>
            </p:cNvSpPr>
            <p:nvPr/>
          </p:nvSpPr>
          <p:spPr bwMode="auto">
            <a:xfrm>
              <a:off x="2402168" y="3546704"/>
              <a:ext cx="311150" cy="3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p>
          </p:txBody>
        </p:sp>
        <p:sp>
          <p:nvSpPr>
            <p:cNvPr id="58396" name="Text Box 18"/>
            <p:cNvSpPr txBox="1">
              <a:spLocks noChangeArrowheads="1"/>
            </p:cNvSpPr>
            <p:nvPr/>
          </p:nvSpPr>
          <p:spPr bwMode="auto">
            <a:xfrm>
              <a:off x="2055657" y="2906890"/>
              <a:ext cx="1057275" cy="7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Submit Completed</a:t>
              </a:r>
            </a:p>
            <a:p>
              <a:pPr algn="ctr" eaLnBrk="1" hangingPunct="1"/>
              <a:r>
                <a:rPr lang="en-US" sz="1000" dirty="0"/>
                <a:t>Application</a:t>
              </a:r>
            </a:p>
            <a:p>
              <a:pPr algn="ctr" eaLnBrk="1" hangingPunct="1"/>
              <a:r>
                <a:rPr lang="en-US" sz="1000" dirty="0"/>
                <a:t>And Fee</a:t>
              </a:r>
            </a:p>
          </p:txBody>
        </p:sp>
        <p:sp>
          <p:nvSpPr>
            <p:cNvPr id="58397" name="AutoShape 19"/>
            <p:cNvSpPr>
              <a:spLocks noChangeArrowheads="1"/>
            </p:cNvSpPr>
            <p:nvPr/>
          </p:nvSpPr>
          <p:spPr bwMode="auto">
            <a:xfrm>
              <a:off x="2334233" y="253620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58398" name="Line 12"/>
            <p:cNvSpPr>
              <a:spLocks noChangeShapeType="1"/>
            </p:cNvSpPr>
            <p:nvPr/>
          </p:nvSpPr>
          <p:spPr bwMode="auto">
            <a:xfrm>
              <a:off x="3696921" y="214861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 name="Group 98"/>
          <p:cNvGrpSpPr>
            <a:grpSpLocks/>
          </p:cNvGrpSpPr>
          <p:nvPr/>
        </p:nvGrpSpPr>
        <p:grpSpPr bwMode="auto">
          <a:xfrm>
            <a:off x="5392738" y="3387725"/>
            <a:ext cx="538162" cy="593725"/>
            <a:chOff x="5393175" y="1905605"/>
            <a:chExt cx="538162" cy="593514"/>
          </a:xfrm>
        </p:grpSpPr>
        <p:sp>
          <p:nvSpPr>
            <p:cNvPr id="58390" name="Text Box 54"/>
            <p:cNvSpPr txBox="1">
              <a:spLocks noChangeArrowheads="1"/>
            </p:cNvSpPr>
            <p:nvPr/>
          </p:nvSpPr>
          <p:spPr bwMode="auto">
            <a:xfrm>
              <a:off x="5393175" y="1905605"/>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sp>
          <p:nvSpPr>
            <p:cNvPr id="58391" name="AutoShape 19"/>
            <p:cNvSpPr>
              <a:spLocks noChangeArrowheads="1"/>
            </p:cNvSpPr>
            <p:nvPr/>
          </p:nvSpPr>
          <p:spPr bwMode="auto">
            <a:xfrm rot="20823040">
              <a:off x="5470971" y="2157518"/>
              <a:ext cx="406400" cy="341601"/>
            </a:xfrm>
            <a:prstGeom prst="rightArrow">
              <a:avLst>
                <a:gd name="adj1" fmla="val 49213"/>
                <a:gd name="adj2" fmla="val 29764"/>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8" name="Group 99"/>
          <p:cNvGrpSpPr>
            <a:grpSpLocks/>
          </p:cNvGrpSpPr>
          <p:nvPr/>
        </p:nvGrpSpPr>
        <p:grpSpPr bwMode="auto">
          <a:xfrm>
            <a:off x="6107114" y="2607549"/>
            <a:ext cx="2346351" cy="1659650"/>
            <a:chOff x="6454774" y="1403297"/>
            <a:chExt cx="2346544" cy="1659100"/>
          </a:xfrm>
        </p:grpSpPr>
        <p:sp>
          <p:nvSpPr>
            <p:cNvPr id="58383" name="Text Box 56"/>
            <p:cNvSpPr txBox="1">
              <a:spLocks noChangeArrowheads="1"/>
            </p:cNvSpPr>
            <p:nvPr/>
          </p:nvSpPr>
          <p:spPr bwMode="auto">
            <a:xfrm>
              <a:off x="7877393" y="1949408"/>
              <a:ext cx="92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5 year</a:t>
              </a:r>
            </a:p>
            <a:p>
              <a:pPr algn="ctr" eaLnBrk="1" hangingPunct="1"/>
              <a:r>
                <a:rPr lang="en-US" sz="1000" b="1" dirty="0"/>
                <a:t>Certification</a:t>
              </a:r>
            </a:p>
          </p:txBody>
        </p:sp>
        <p:sp>
          <p:nvSpPr>
            <p:cNvPr id="58385" name="AutoShape 58"/>
            <p:cNvSpPr>
              <a:spLocks noChangeArrowheads="1"/>
            </p:cNvSpPr>
            <p:nvPr/>
          </p:nvSpPr>
          <p:spPr bwMode="auto">
            <a:xfrm>
              <a:off x="7292045" y="1403297"/>
              <a:ext cx="1181100" cy="425450"/>
            </a:xfrm>
            <a:prstGeom prst="curvedDownArrow">
              <a:avLst>
                <a:gd name="adj1" fmla="val 55522"/>
                <a:gd name="adj2" fmla="val 111045"/>
                <a:gd name="adj3" fmla="val 33333"/>
              </a:avLst>
            </a:prstGeom>
            <a:solidFill>
              <a:schemeClr val="accent1"/>
            </a:solidFill>
            <a:ln w="12700">
              <a:solidFill>
                <a:schemeClr val="tx1"/>
              </a:solidFill>
              <a:miter lim="800000"/>
              <a:headEnd/>
              <a:tailEnd/>
            </a:ln>
          </p:spPr>
          <p:txBody>
            <a:bodyPr wrap="none" anchor="ctr"/>
            <a:lstStyle/>
            <a:p>
              <a:endParaRPr lang="en-US" dirty="0"/>
            </a:p>
          </p:txBody>
        </p:sp>
        <p:sp>
          <p:nvSpPr>
            <p:cNvPr id="58386" name="Text Box 11"/>
            <p:cNvSpPr txBox="1">
              <a:spLocks noChangeArrowheads="1"/>
            </p:cNvSpPr>
            <p:nvPr/>
          </p:nvSpPr>
          <p:spPr bwMode="auto">
            <a:xfrm>
              <a:off x="6454774" y="1915427"/>
              <a:ext cx="761175" cy="3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58387" name="Line 12"/>
            <p:cNvSpPr>
              <a:spLocks noChangeShapeType="1"/>
            </p:cNvSpPr>
            <p:nvPr/>
          </p:nvSpPr>
          <p:spPr bwMode="auto">
            <a:xfrm>
              <a:off x="6455878" y="1659303"/>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88" name="Text Box 13"/>
            <p:cNvSpPr txBox="1">
              <a:spLocks noChangeArrowheads="1"/>
            </p:cNvSpPr>
            <p:nvPr/>
          </p:nvSpPr>
          <p:spPr bwMode="auto">
            <a:xfrm>
              <a:off x="6538433" y="2538246"/>
              <a:ext cx="669007" cy="4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58389" name="Line 12"/>
            <p:cNvSpPr>
              <a:spLocks noChangeShapeType="1"/>
            </p:cNvSpPr>
            <p:nvPr/>
          </p:nvSpPr>
          <p:spPr bwMode="auto">
            <a:xfrm>
              <a:off x="7223142" y="1701353"/>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76" name="Rectangle 35"/>
          <p:cNvSpPr>
            <a:spLocks noChangeArrowheads="1"/>
          </p:cNvSpPr>
          <p:nvPr/>
        </p:nvSpPr>
        <p:spPr bwMode="auto">
          <a:xfrm>
            <a:off x="6648450" y="5105400"/>
            <a:ext cx="203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p>
            <a:pPr eaLnBrk="1" hangingPunct="1"/>
            <a:r>
              <a:rPr lang="en-US" sz="1200" dirty="0"/>
              <a:t>Applicant has </a:t>
            </a:r>
            <a:r>
              <a:rPr lang="en-US" sz="1200" b="1" u="sng" dirty="0"/>
              <a:t>up to one year</a:t>
            </a:r>
            <a:r>
              <a:rPr lang="en-US" sz="1200" dirty="0"/>
              <a:t> to pass the test. </a:t>
            </a:r>
            <a:r>
              <a:rPr lang="en-US" sz="1200" b="1" u="sng" dirty="0"/>
              <a:t>Test is scheduled directly</a:t>
            </a:r>
            <a:r>
              <a:rPr lang="en-US" sz="1200" dirty="0"/>
              <a:t> with Prometric.</a:t>
            </a:r>
          </a:p>
        </p:txBody>
      </p:sp>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3800" y="3581400"/>
            <a:ext cx="918226" cy="914400"/>
          </a:xfrm>
          <a:prstGeom prst="rect">
            <a:avLst/>
          </a:prstGeom>
        </p:spPr>
      </p:pic>
      <p:sp>
        <p:nvSpPr>
          <p:cNvPr id="4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ustDataLst>
      <p:tags r:id="rId1"/>
    </p:custDataLst>
    <p:extLst>
      <p:ext uri="{BB962C8B-B14F-4D97-AF65-F5344CB8AC3E}">
        <p14:creationId xmlns:p14="http://schemas.microsoft.com/office/powerpoint/2010/main" val="272262472"/>
      </p:ext>
    </p:ext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normAutofit/>
          </a:bodyPr>
          <a:lstStyle/>
          <a:p>
            <a:r>
              <a:rPr lang="en-US" sz="4000" dirty="0" smtClean="0"/>
              <a:t>CSEP </a:t>
            </a:r>
            <a:r>
              <a:rPr lang="en-US" sz="4000" dirty="0"/>
              <a:t>Application Process</a:t>
            </a:r>
            <a:endParaRPr lang="en-US" sz="4000" dirty="0" smtClean="0"/>
          </a:p>
        </p:txBody>
      </p:sp>
      <p:sp>
        <p:nvSpPr>
          <p:cNvPr id="60419"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C76D9B-6CD0-41D9-AADD-DCC830B25E35}" type="slidenum">
              <a:rPr lang="en-US" smtClean="0"/>
              <a:pPr/>
              <a:t>32</a:t>
            </a:fld>
            <a:endParaRPr lang="en-US" dirty="0" smtClean="0"/>
          </a:p>
        </p:txBody>
      </p:sp>
      <p:grpSp>
        <p:nvGrpSpPr>
          <p:cNvPr id="60421" name="Group 80"/>
          <p:cNvGrpSpPr>
            <a:grpSpLocks/>
          </p:cNvGrpSpPr>
          <p:nvPr/>
        </p:nvGrpSpPr>
        <p:grpSpPr bwMode="auto">
          <a:xfrm>
            <a:off x="581025" y="1169988"/>
            <a:ext cx="3659188" cy="1319212"/>
            <a:chOff x="1401342" y="715854"/>
            <a:chExt cx="3659390" cy="1319212"/>
          </a:xfrm>
        </p:grpSpPr>
        <p:sp>
          <p:nvSpPr>
            <p:cNvPr id="60487" name="Oval 4"/>
            <p:cNvSpPr>
              <a:spLocks noChangeArrowheads="1"/>
            </p:cNvSpPr>
            <p:nvPr/>
          </p:nvSpPr>
          <p:spPr bwMode="auto">
            <a:xfrm>
              <a:off x="1401342" y="715854"/>
              <a:ext cx="3659390" cy="1319212"/>
            </a:xfrm>
            <a:prstGeom prst="ellipse">
              <a:avLst/>
            </a:prstGeom>
            <a:solidFill>
              <a:srgbClr val="7030A0"/>
            </a:solidFill>
            <a:ln w="12700">
              <a:solidFill>
                <a:schemeClr val="tx1"/>
              </a:solidFill>
              <a:round/>
              <a:headEnd/>
              <a:tailEnd/>
            </a:ln>
          </p:spPr>
          <p:txBody>
            <a:bodyPr wrap="none" anchor="ctr"/>
            <a:lstStyle/>
            <a:p>
              <a:endParaRPr lang="en-US" dirty="0"/>
            </a:p>
          </p:txBody>
        </p:sp>
        <p:sp>
          <p:nvSpPr>
            <p:cNvPr id="60488" name="Text Box 5"/>
            <p:cNvSpPr txBox="1">
              <a:spLocks noChangeArrowheads="1"/>
            </p:cNvSpPr>
            <p:nvPr/>
          </p:nvSpPr>
          <p:spPr bwMode="auto">
            <a:xfrm>
              <a:off x="3019848" y="1530350"/>
              <a:ext cx="1941513" cy="2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INCOSE SE Handbook</a:t>
              </a:r>
            </a:p>
          </p:txBody>
        </p:sp>
        <p:pic>
          <p:nvPicPr>
            <p:cNvPr id="60489" name="Picture 6" descr="MMj030346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4337" y="1154610"/>
              <a:ext cx="7731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0" name="AutoShape 7"/>
            <p:cNvSpPr>
              <a:spLocks noChangeArrowheads="1"/>
            </p:cNvSpPr>
            <p:nvPr/>
          </p:nvSpPr>
          <p:spPr bwMode="auto">
            <a:xfrm rot="11333844" flipH="1">
              <a:off x="3045091" y="1308707"/>
              <a:ext cx="414338" cy="255587"/>
            </a:xfrm>
            <a:prstGeom prst="rightArrow">
              <a:avLst>
                <a:gd name="adj1" fmla="val 56389"/>
                <a:gd name="adj2" fmla="val 28790"/>
              </a:avLst>
            </a:prstGeom>
            <a:solidFill>
              <a:schemeClr val="accent1"/>
            </a:solidFill>
            <a:ln w="9525">
              <a:solidFill>
                <a:schemeClr val="tx1"/>
              </a:solidFill>
              <a:miter lim="800000"/>
              <a:headEnd/>
              <a:tailEnd/>
            </a:ln>
          </p:spPr>
          <p:txBody>
            <a:bodyPr wrap="none" anchor="ctr"/>
            <a:lstStyle/>
            <a:p>
              <a:endParaRPr lang="en-US" dirty="0"/>
            </a:p>
          </p:txBody>
        </p:sp>
        <p:pic>
          <p:nvPicPr>
            <p:cNvPr id="60491" name="Picture 8" descr="MCj023416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485" y="1063625"/>
              <a:ext cx="7921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2" name="Text Box 9"/>
            <p:cNvSpPr txBox="1">
              <a:spLocks noChangeArrowheads="1"/>
            </p:cNvSpPr>
            <p:nvPr/>
          </p:nvSpPr>
          <p:spPr bwMode="auto">
            <a:xfrm>
              <a:off x="2062490" y="884844"/>
              <a:ext cx="608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solidFill>
                    <a:schemeClr val="bg1"/>
                  </a:solidFill>
                </a:rPr>
                <a:t>Study</a:t>
              </a:r>
            </a:p>
          </p:txBody>
        </p:sp>
      </p:grpSp>
      <p:grpSp>
        <p:nvGrpSpPr>
          <p:cNvPr id="3" name="Group 97"/>
          <p:cNvGrpSpPr>
            <a:grpSpLocks/>
          </p:cNvGrpSpPr>
          <p:nvPr/>
        </p:nvGrpSpPr>
        <p:grpSpPr bwMode="auto">
          <a:xfrm>
            <a:off x="4835525" y="3200400"/>
            <a:ext cx="2574925" cy="2974975"/>
            <a:chOff x="4835090" y="3200402"/>
            <a:chExt cx="2574705" cy="2974601"/>
          </a:xfrm>
        </p:grpSpPr>
        <p:grpSp>
          <p:nvGrpSpPr>
            <p:cNvPr id="60471" name="Group 20"/>
            <p:cNvGrpSpPr>
              <a:grpSpLocks/>
            </p:cNvGrpSpPr>
            <p:nvPr/>
          </p:nvGrpSpPr>
          <p:grpSpPr bwMode="auto">
            <a:xfrm>
              <a:off x="5262344" y="3200402"/>
              <a:ext cx="2147451" cy="2974601"/>
              <a:chOff x="1639" y="1345"/>
              <a:chExt cx="1313" cy="2364"/>
            </a:xfrm>
          </p:grpSpPr>
          <p:grpSp>
            <p:nvGrpSpPr>
              <p:cNvPr id="60473" name="Group 21"/>
              <p:cNvGrpSpPr>
                <a:grpSpLocks/>
              </p:cNvGrpSpPr>
              <p:nvPr/>
            </p:nvGrpSpPr>
            <p:grpSpPr bwMode="auto">
              <a:xfrm>
                <a:off x="1639" y="1345"/>
                <a:ext cx="1313" cy="1933"/>
                <a:chOff x="1639" y="1153"/>
                <a:chExt cx="1313" cy="1933"/>
              </a:xfrm>
            </p:grpSpPr>
            <p:sp>
              <p:nvSpPr>
                <p:cNvPr id="60479" name="Oval 22"/>
                <p:cNvSpPr>
                  <a:spLocks noChangeArrowheads="1"/>
                </p:cNvSpPr>
                <p:nvPr/>
              </p:nvSpPr>
              <p:spPr bwMode="auto">
                <a:xfrm>
                  <a:off x="1639" y="1153"/>
                  <a:ext cx="1313" cy="1933"/>
                </a:xfrm>
                <a:prstGeom prst="ellipse">
                  <a:avLst/>
                </a:prstGeom>
                <a:solidFill>
                  <a:srgbClr val="9999FF"/>
                </a:solidFill>
                <a:ln w="12700">
                  <a:solidFill>
                    <a:schemeClr val="tx1"/>
                  </a:solidFill>
                  <a:round/>
                  <a:headEnd/>
                  <a:tailEnd/>
                </a:ln>
              </p:spPr>
              <p:txBody>
                <a:bodyPr wrap="none" anchor="ctr"/>
                <a:lstStyle/>
                <a:p>
                  <a:endParaRPr lang="en-US" dirty="0"/>
                </a:p>
              </p:txBody>
            </p:sp>
            <p:pic>
              <p:nvPicPr>
                <p:cNvPr id="60480" name="Picture 23" descr="j02054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2" y="1498"/>
                  <a:ext cx="44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1" name="AutoShape 24"/>
                <p:cNvSpPr>
                  <a:spLocks noChangeArrowheads="1"/>
                </p:cNvSpPr>
                <p:nvPr/>
              </p:nvSpPr>
              <p:spPr bwMode="auto">
                <a:xfrm rot="2493815">
                  <a:off x="2003" y="2042"/>
                  <a:ext cx="171" cy="157"/>
                </a:xfrm>
                <a:prstGeom prst="rightArrow">
                  <a:avLst>
                    <a:gd name="adj1" fmla="val 50000"/>
                    <a:gd name="adj2" fmla="val 27229"/>
                  </a:avLst>
                </a:prstGeom>
                <a:solidFill>
                  <a:schemeClr val="accent1"/>
                </a:solidFill>
                <a:ln w="9525">
                  <a:solidFill>
                    <a:schemeClr val="tx1"/>
                  </a:solidFill>
                  <a:miter lim="800000"/>
                  <a:headEnd/>
                  <a:tailEnd/>
                </a:ln>
              </p:spPr>
              <p:txBody>
                <a:bodyPr wrap="none" anchor="ctr"/>
                <a:lstStyle/>
                <a:p>
                  <a:endParaRPr lang="en-US" dirty="0"/>
                </a:p>
              </p:txBody>
            </p:sp>
            <p:sp>
              <p:nvSpPr>
                <p:cNvPr id="60482" name="Text Box 25"/>
                <p:cNvSpPr txBox="1">
                  <a:spLocks noChangeArrowheads="1"/>
                </p:cNvSpPr>
                <p:nvPr/>
              </p:nvSpPr>
              <p:spPr bwMode="auto">
                <a:xfrm>
                  <a:off x="2076" y="1251"/>
                  <a:ext cx="55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INCOSE</a:t>
                  </a:r>
                </a:p>
                <a:p>
                  <a:pPr algn="ctr" eaLnBrk="1" hangingPunct="1"/>
                  <a:r>
                    <a:rPr lang="en-US" sz="1000" b="1" dirty="0"/>
                    <a:t>Application</a:t>
                  </a:r>
                </a:p>
                <a:p>
                  <a:pPr algn="ctr" eaLnBrk="1" hangingPunct="1"/>
                  <a:r>
                    <a:rPr lang="en-US" sz="1000" b="1" dirty="0"/>
                    <a:t>Center</a:t>
                  </a:r>
                </a:p>
              </p:txBody>
            </p:sp>
            <p:sp>
              <p:nvSpPr>
                <p:cNvPr id="60483" name="Text Box 26"/>
                <p:cNvSpPr txBox="1">
                  <a:spLocks noChangeArrowheads="1"/>
                </p:cNvSpPr>
                <p:nvPr/>
              </p:nvSpPr>
              <p:spPr bwMode="auto">
                <a:xfrm>
                  <a:off x="1971" y="2627"/>
                  <a:ext cx="4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INCOSE</a:t>
                  </a:r>
                </a:p>
                <a:p>
                  <a:pPr algn="ctr" eaLnBrk="1" hangingPunct="1"/>
                  <a:r>
                    <a:rPr lang="en-US" sz="1000" dirty="0"/>
                    <a:t>Evaluation</a:t>
                  </a:r>
                </a:p>
              </p:txBody>
            </p:sp>
            <p:pic>
              <p:nvPicPr>
                <p:cNvPr id="60484" name="Picture 27" descr="MCj017435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 y="2137"/>
                  <a:ext cx="471"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5" name="AutoShape 28"/>
                <p:cNvSpPr>
                  <a:spLocks noChangeArrowheads="1"/>
                </p:cNvSpPr>
                <p:nvPr/>
              </p:nvSpPr>
              <p:spPr bwMode="auto">
                <a:xfrm rot="-2794115">
                  <a:off x="2403" y="2036"/>
                  <a:ext cx="200" cy="134"/>
                </a:xfrm>
                <a:prstGeom prst="rightArrow">
                  <a:avLst>
                    <a:gd name="adj1" fmla="val 50000"/>
                    <a:gd name="adj2" fmla="val 37313"/>
                  </a:avLst>
                </a:prstGeom>
                <a:solidFill>
                  <a:schemeClr val="accent1"/>
                </a:solidFill>
                <a:ln w="9525">
                  <a:solidFill>
                    <a:schemeClr val="tx1"/>
                  </a:solidFill>
                  <a:miter lim="800000"/>
                  <a:headEnd/>
                  <a:tailEnd/>
                </a:ln>
              </p:spPr>
              <p:txBody>
                <a:bodyPr wrap="none" anchor="ctr"/>
                <a:lstStyle/>
                <a:p>
                  <a:endParaRPr lang="en-US" dirty="0"/>
                </a:p>
              </p:txBody>
            </p:sp>
            <p:pic>
              <p:nvPicPr>
                <p:cNvPr id="60486" name="Picture 29" descr="j02054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 y="1530"/>
                  <a:ext cx="441"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74" name="Line 30"/>
              <p:cNvSpPr>
                <a:spLocks noChangeShapeType="1"/>
              </p:cNvSpPr>
              <p:nvPr/>
            </p:nvSpPr>
            <p:spPr bwMode="auto">
              <a:xfrm>
                <a:off x="1664" y="2788"/>
                <a:ext cx="0" cy="8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75" name="Line 31"/>
              <p:cNvSpPr>
                <a:spLocks noChangeShapeType="1"/>
              </p:cNvSpPr>
              <p:nvPr/>
            </p:nvSpPr>
            <p:spPr bwMode="auto">
              <a:xfrm>
                <a:off x="2939" y="2809"/>
                <a:ext cx="0" cy="8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76" name="Text Box 32"/>
              <p:cNvSpPr txBox="1">
                <a:spLocks noChangeArrowheads="1"/>
              </p:cNvSpPr>
              <p:nvPr/>
            </p:nvSpPr>
            <p:spPr bwMode="auto">
              <a:xfrm>
                <a:off x="2047" y="3421"/>
                <a:ext cx="5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Four to six weeks</a:t>
                </a:r>
              </a:p>
            </p:txBody>
          </p:sp>
          <p:sp>
            <p:nvSpPr>
              <p:cNvPr id="60477" name="Line 33"/>
              <p:cNvSpPr>
                <a:spLocks noChangeShapeType="1"/>
              </p:cNvSpPr>
              <p:nvPr/>
            </p:nvSpPr>
            <p:spPr bwMode="auto">
              <a:xfrm flipH="1">
                <a:off x="1673" y="3565"/>
                <a:ext cx="37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78" name="Line 34"/>
              <p:cNvSpPr>
                <a:spLocks noChangeShapeType="1"/>
              </p:cNvSpPr>
              <p:nvPr/>
            </p:nvSpPr>
            <p:spPr bwMode="auto">
              <a:xfrm>
                <a:off x="2602" y="3565"/>
                <a:ext cx="32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60472" name="AutoShape 19"/>
            <p:cNvSpPr>
              <a:spLocks noChangeArrowheads="1"/>
            </p:cNvSpPr>
            <p:nvPr/>
          </p:nvSpPr>
          <p:spPr bwMode="auto">
            <a:xfrm>
              <a:off x="4835090" y="434368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60423" name="Group 66"/>
          <p:cNvGrpSpPr>
            <a:grpSpLocks/>
          </p:cNvGrpSpPr>
          <p:nvPr/>
        </p:nvGrpSpPr>
        <p:grpSpPr bwMode="auto">
          <a:xfrm>
            <a:off x="334963" y="2438400"/>
            <a:ext cx="1849437" cy="2770188"/>
            <a:chOff x="211" y="1250"/>
            <a:chExt cx="1165" cy="1745"/>
          </a:xfrm>
        </p:grpSpPr>
        <p:sp>
          <p:nvSpPr>
            <p:cNvPr id="60465" name="Oval 39"/>
            <p:cNvSpPr>
              <a:spLocks noChangeArrowheads="1"/>
            </p:cNvSpPr>
            <p:nvPr/>
          </p:nvSpPr>
          <p:spPr bwMode="auto">
            <a:xfrm rot="1254581">
              <a:off x="211" y="1250"/>
              <a:ext cx="1165" cy="1745"/>
            </a:xfrm>
            <a:prstGeom prst="ellipse">
              <a:avLst/>
            </a:prstGeom>
            <a:solidFill>
              <a:srgbClr val="7030A0"/>
            </a:solidFill>
            <a:ln w="12700">
              <a:solidFill>
                <a:schemeClr val="tx1"/>
              </a:solidFill>
              <a:round/>
              <a:headEnd/>
              <a:tailEnd/>
            </a:ln>
          </p:spPr>
          <p:txBody>
            <a:bodyPr wrap="none" anchor="ctr"/>
            <a:lstStyle/>
            <a:p>
              <a:endParaRPr lang="en-US" dirty="0"/>
            </a:p>
          </p:txBody>
        </p:sp>
        <p:sp>
          <p:nvSpPr>
            <p:cNvPr id="60466" name="Text Box 40"/>
            <p:cNvSpPr txBox="1">
              <a:spLocks noChangeArrowheads="1"/>
            </p:cNvSpPr>
            <p:nvPr/>
          </p:nvSpPr>
          <p:spPr bwMode="auto">
            <a:xfrm>
              <a:off x="592" y="1404"/>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solidFill>
                    <a:schemeClr val="bg1"/>
                  </a:solidFill>
                </a:rPr>
                <a:t>Application </a:t>
              </a:r>
            </a:p>
            <a:p>
              <a:pPr algn="ctr" eaLnBrk="1" hangingPunct="1"/>
              <a:r>
                <a:rPr lang="en-US" sz="1200" b="1" dirty="0">
                  <a:solidFill>
                    <a:schemeClr val="bg1"/>
                  </a:solidFill>
                </a:rPr>
                <a:t>Development</a:t>
              </a:r>
            </a:p>
          </p:txBody>
        </p:sp>
        <p:pic>
          <p:nvPicPr>
            <p:cNvPr id="60467" name="Picture 42" descr="MCj023810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 y="2222"/>
              <a:ext cx="35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8" name="Text Box 43"/>
            <p:cNvSpPr txBox="1">
              <a:spLocks noChangeArrowheads="1"/>
            </p:cNvSpPr>
            <p:nvPr/>
          </p:nvSpPr>
          <p:spPr bwMode="auto">
            <a:xfrm>
              <a:off x="289" y="2223"/>
              <a:ext cx="5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1. </a:t>
              </a:r>
              <a:r>
                <a:rPr lang="en-US" sz="900" dirty="0">
                  <a:solidFill>
                    <a:schemeClr val="bg1"/>
                  </a:solidFill>
                </a:rPr>
                <a:t>Verifiable</a:t>
              </a:r>
            </a:p>
            <a:p>
              <a:pPr algn="ctr" eaLnBrk="1" hangingPunct="1"/>
              <a:r>
                <a:rPr lang="en-US" sz="900" dirty="0">
                  <a:solidFill>
                    <a:schemeClr val="bg1"/>
                  </a:solidFill>
                </a:rPr>
                <a:t>Education</a:t>
              </a:r>
            </a:p>
          </p:txBody>
        </p:sp>
        <p:sp>
          <p:nvSpPr>
            <p:cNvPr id="60469" name="Text Box 44"/>
            <p:cNvSpPr txBox="1">
              <a:spLocks noChangeArrowheads="1"/>
            </p:cNvSpPr>
            <p:nvPr/>
          </p:nvSpPr>
          <p:spPr bwMode="auto">
            <a:xfrm>
              <a:off x="289" y="2507"/>
              <a:ext cx="5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2. </a:t>
              </a:r>
              <a:r>
                <a:rPr lang="en-US" sz="900" dirty="0">
                  <a:solidFill>
                    <a:schemeClr val="bg1"/>
                  </a:solidFill>
                </a:rPr>
                <a:t>Verifiable</a:t>
              </a:r>
            </a:p>
            <a:p>
              <a:pPr algn="ctr" eaLnBrk="1" hangingPunct="1"/>
              <a:r>
                <a:rPr lang="en-US" sz="900" dirty="0">
                  <a:solidFill>
                    <a:schemeClr val="bg1"/>
                  </a:solidFill>
                </a:rPr>
                <a:t>Experience</a:t>
              </a:r>
            </a:p>
          </p:txBody>
        </p:sp>
        <p:pic>
          <p:nvPicPr>
            <p:cNvPr id="60470" name="Picture 46" descr="MCj0387150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 y="1700"/>
              <a:ext cx="46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4" name="Text Box 47"/>
          <p:cNvSpPr txBox="1">
            <a:spLocks noChangeArrowheads="1"/>
          </p:cNvSpPr>
          <p:nvPr/>
        </p:nvSpPr>
        <p:spPr bwMode="auto">
          <a:xfrm>
            <a:off x="612775" y="5249863"/>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nvGrpSpPr>
          <p:cNvPr id="60425" name="Group 48"/>
          <p:cNvGrpSpPr>
            <a:grpSpLocks/>
          </p:cNvGrpSpPr>
          <p:nvPr/>
        </p:nvGrpSpPr>
        <p:grpSpPr bwMode="auto">
          <a:xfrm>
            <a:off x="1722438" y="6172200"/>
            <a:ext cx="6164262" cy="336550"/>
            <a:chOff x="1085" y="3741"/>
            <a:chExt cx="3883" cy="212"/>
          </a:xfrm>
        </p:grpSpPr>
        <p:sp>
          <p:nvSpPr>
            <p:cNvPr id="60463" name="Line 49"/>
            <p:cNvSpPr>
              <a:spLocks noChangeShapeType="1"/>
            </p:cNvSpPr>
            <p:nvPr/>
          </p:nvSpPr>
          <p:spPr bwMode="auto">
            <a:xfrm>
              <a:off x="1085" y="3855"/>
              <a:ext cx="3883" cy="7"/>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64" name="Text Box 50"/>
            <p:cNvSpPr txBox="1">
              <a:spLocks noChangeArrowheads="1"/>
            </p:cNvSpPr>
            <p:nvPr/>
          </p:nvSpPr>
          <p:spPr bwMode="auto">
            <a:xfrm>
              <a:off x="1781" y="3741"/>
              <a:ext cx="747" cy="2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t>Timeline</a:t>
              </a:r>
            </a:p>
          </p:txBody>
        </p:sp>
      </p:grpSp>
      <p:grpSp>
        <p:nvGrpSpPr>
          <p:cNvPr id="8" name="Group 95"/>
          <p:cNvGrpSpPr>
            <a:grpSpLocks/>
          </p:cNvGrpSpPr>
          <p:nvPr/>
        </p:nvGrpSpPr>
        <p:grpSpPr bwMode="auto">
          <a:xfrm>
            <a:off x="3754438" y="2057401"/>
            <a:ext cx="1722437" cy="1829027"/>
            <a:chOff x="3754941" y="1603413"/>
            <a:chExt cx="1722437" cy="1828964"/>
          </a:xfrm>
        </p:grpSpPr>
        <p:pic>
          <p:nvPicPr>
            <p:cNvPr id="60460" name="Picture 62" descr="MCj0089038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63572" y="1603413"/>
              <a:ext cx="924660" cy="8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1" name="Text Box 63"/>
            <p:cNvSpPr txBox="1">
              <a:spLocks noChangeArrowheads="1"/>
            </p:cNvSpPr>
            <p:nvPr/>
          </p:nvSpPr>
          <p:spPr bwMode="auto">
            <a:xfrm>
              <a:off x="3754941" y="2441583"/>
              <a:ext cx="1722437" cy="54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Pay test fee</a:t>
              </a:r>
            </a:p>
            <a:p>
              <a:pPr algn="ctr" eaLnBrk="1" hangingPunct="1"/>
              <a:r>
                <a:rPr lang="en-US" sz="1000" dirty="0"/>
                <a:t>Schedule &amp; Take Exam</a:t>
              </a:r>
            </a:p>
            <a:p>
              <a:pPr algn="ctr" eaLnBrk="1" hangingPunct="1"/>
              <a:r>
                <a:rPr lang="en-US" sz="1000" dirty="0"/>
                <a:t>  (Prometric Test Center)</a:t>
              </a:r>
            </a:p>
          </p:txBody>
        </p:sp>
        <p:sp>
          <p:nvSpPr>
            <p:cNvPr id="60462" name="Text Box 64"/>
            <p:cNvSpPr txBox="1">
              <a:spLocks noChangeArrowheads="1"/>
            </p:cNvSpPr>
            <p:nvPr/>
          </p:nvSpPr>
          <p:spPr bwMode="auto">
            <a:xfrm>
              <a:off x="4054940" y="2974965"/>
              <a:ext cx="1018236" cy="4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grpSp>
        <p:nvGrpSpPr>
          <p:cNvPr id="9" name="Group 94"/>
          <p:cNvGrpSpPr>
            <a:grpSpLocks/>
          </p:cNvGrpSpPr>
          <p:nvPr/>
        </p:nvGrpSpPr>
        <p:grpSpPr bwMode="auto">
          <a:xfrm>
            <a:off x="2055813" y="2560638"/>
            <a:ext cx="1641475" cy="1806575"/>
            <a:chOff x="2055657" y="2106561"/>
            <a:chExt cx="1641264" cy="1807166"/>
          </a:xfrm>
        </p:grpSpPr>
        <p:sp>
          <p:nvSpPr>
            <p:cNvPr id="60453" name="Text Box 11"/>
            <p:cNvSpPr txBox="1">
              <a:spLocks noChangeArrowheads="1"/>
            </p:cNvSpPr>
            <p:nvPr/>
          </p:nvSpPr>
          <p:spPr bwMode="auto">
            <a:xfrm>
              <a:off x="2928553" y="2362685"/>
              <a:ext cx="761175" cy="3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60454" name="Line 12"/>
            <p:cNvSpPr>
              <a:spLocks noChangeShapeType="1"/>
            </p:cNvSpPr>
            <p:nvPr/>
          </p:nvSpPr>
          <p:spPr bwMode="auto">
            <a:xfrm>
              <a:off x="2929657" y="210656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5" name="Text Box 13"/>
            <p:cNvSpPr txBox="1">
              <a:spLocks noChangeArrowheads="1"/>
            </p:cNvSpPr>
            <p:nvPr/>
          </p:nvSpPr>
          <p:spPr bwMode="auto">
            <a:xfrm>
              <a:off x="3012212" y="2985504"/>
              <a:ext cx="669007" cy="4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60456" name="Text Box 17"/>
            <p:cNvSpPr txBox="1">
              <a:spLocks noChangeArrowheads="1"/>
            </p:cNvSpPr>
            <p:nvPr/>
          </p:nvSpPr>
          <p:spPr bwMode="auto">
            <a:xfrm>
              <a:off x="2402168" y="3546704"/>
              <a:ext cx="311150" cy="3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p>
          </p:txBody>
        </p:sp>
        <p:sp>
          <p:nvSpPr>
            <p:cNvPr id="60457" name="Text Box 18"/>
            <p:cNvSpPr txBox="1">
              <a:spLocks noChangeArrowheads="1"/>
            </p:cNvSpPr>
            <p:nvPr/>
          </p:nvSpPr>
          <p:spPr bwMode="auto">
            <a:xfrm>
              <a:off x="2055657" y="2906890"/>
              <a:ext cx="1057275" cy="7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Submit Completed</a:t>
              </a:r>
            </a:p>
            <a:p>
              <a:pPr algn="ctr" eaLnBrk="1" hangingPunct="1"/>
              <a:r>
                <a:rPr lang="en-US" sz="1000" dirty="0"/>
                <a:t>Application</a:t>
              </a:r>
            </a:p>
            <a:p>
              <a:pPr algn="ctr" eaLnBrk="1" hangingPunct="1"/>
              <a:r>
                <a:rPr lang="en-US" sz="1000" dirty="0"/>
                <a:t>And Fee</a:t>
              </a:r>
            </a:p>
          </p:txBody>
        </p:sp>
        <p:sp>
          <p:nvSpPr>
            <p:cNvPr id="60458" name="AutoShape 19"/>
            <p:cNvSpPr>
              <a:spLocks noChangeArrowheads="1"/>
            </p:cNvSpPr>
            <p:nvPr/>
          </p:nvSpPr>
          <p:spPr bwMode="auto">
            <a:xfrm>
              <a:off x="2334233" y="253620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60459" name="Line 12"/>
            <p:cNvSpPr>
              <a:spLocks noChangeShapeType="1"/>
            </p:cNvSpPr>
            <p:nvPr/>
          </p:nvSpPr>
          <p:spPr bwMode="auto">
            <a:xfrm>
              <a:off x="3696921" y="214861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 name="Group 96"/>
          <p:cNvGrpSpPr>
            <a:grpSpLocks/>
          </p:cNvGrpSpPr>
          <p:nvPr/>
        </p:nvGrpSpPr>
        <p:grpSpPr bwMode="auto">
          <a:xfrm>
            <a:off x="2733675" y="3962400"/>
            <a:ext cx="2103438" cy="2384425"/>
            <a:chOff x="2733023" y="3655641"/>
            <a:chExt cx="2104637" cy="2384375"/>
          </a:xfrm>
        </p:grpSpPr>
        <p:grpSp>
          <p:nvGrpSpPr>
            <p:cNvPr id="60445" name="Group 83"/>
            <p:cNvGrpSpPr>
              <a:grpSpLocks/>
            </p:cNvGrpSpPr>
            <p:nvPr/>
          </p:nvGrpSpPr>
          <p:grpSpPr bwMode="auto">
            <a:xfrm>
              <a:off x="3197772" y="3655641"/>
              <a:ext cx="1639888" cy="2384375"/>
              <a:chOff x="3087413" y="3718703"/>
              <a:chExt cx="1639888" cy="2384375"/>
            </a:xfrm>
          </p:grpSpPr>
          <p:grpSp>
            <p:nvGrpSpPr>
              <p:cNvPr id="60447" name="Group 66"/>
              <p:cNvGrpSpPr>
                <a:grpSpLocks/>
              </p:cNvGrpSpPr>
              <p:nvPr/>
            </p:nvGrpSpPr>
            <p:grpSpPr bwMode="auto">
              <a:xfrm>
                <a:off x="3087413" y="3718703"/>
                <a:ext cx="1639888" cy="1939294"/>
                <a:chOff x="230" y="2228"/>
                <a:chExt cx="1033" cy="1283"/>
              </a:xfrm>
            </p:grpSpPr>
            <p:sp>
              <p:nvSpPr>
                <p:cNvPr id="60449" name="Oval 39"/>
                <p:cNvSpPr>
                  <a:spLocks noChangeArrowheads="1"/>
                </p:cNvSpPr>
                <p:nvPr/>
              </p:nvSpPr>
              <p:spPr bwMode="auto">
                <a:xfrm rot="1254581">
                  <a:off x="230" y="2228"/>
                  <a:ext cx="1002" cy="1283"/>
                </a:xfrm>
                <a:prstGeom prst="ellipse">
                  <a:avLst/>
                </a:prstGeom>
                <a:solidFill>
                  <a:srgbClr val="7030A0"/>
                </a:solidFill>
                <a:ln w="12700">
                  <a:solidFill>
                    <a:schemeClr val="tx1"/>
                  </a:solidFill>
                  <a:round/>
                  <a:headEnd/>
                  <a:tailEnd/>
                </a:ln>
              </p:spPr>
              <p:txBody>
                <a:bodyPr wrap="none" anchor="ctr"/>
                <a:lstStyle/>
                <a:p>
                  <a:endParaRPr lang="en-US" dirty="0"/>
                </a:p>
              </p:txBody>
            </p:sp>
            <p:sp>
              <p:nvSpPr>
                <p:cNvPr id="60450" name="Text Box 40"/>
                <p:cNvSpPr txBox="1">
                  <a:spLocks noChangeArrowheads="1"/>
                </p:cNvSpPr>
                <p:nvPr/>
              </p:nvSpPr>
              <p:spPr bwMode="auto">
                <a:xfrm>
                  <a:off x="493" y="2374"/>
                  <a:ext cx="58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solidFill>
                        <a:schemeClr val="bg1"/>
                      </a:solidFill>
                    </a:rPr>
                    <a:t>Reference</a:t>
                  </a:r>
                </a:p>
                <a:p>
                  <a:pPr algn="ctr" eaLnBrk="1" hangingPunct="1"/>
                  <a:r>
                    <a:rPr lang="en-US" sz="1200" b="1" dirty="0">
                      <a:solidFill>
                        <a:schemeClr val="bg1"/>
                      </a:solidFill>
                    </a:rPr>
                    <a:t>Submittal</a:t>
                  </a:r>
                </a:p>
              </p:txBody>
            </p:sp>
            <p:pic>
              <p:nvPicPr>
                <p:cNvPr id="60451" name="Picture 41" descr="MCj0287440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 y="3056"/>
                  <a:ext cx="42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2" name="Text Box 45"/>
                <p:cNvSpPr txBox="1">
                  <a:spLocks noChangeArrowheads="1"/>
                </p:cNvSpPr>
                <p:nvPr/>
              </p:nvSpPr>
              <p:spPr bwMode="auto">
                <a:xfrm>
                  <a:off x="238" y="2706"/>
                  <a:ext cx="102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3. </a:t>
                  </a:r>
                  <a:r>
                    <a:rPr lang="en-US" sz="900" dirty="0">
                      <a:solidFill>
                        <a:schemeClr val="bg1"/>
                      </a:solidFill>
                    </a:rPr>
                    <a:t>Applicant’s</a:t>
                  </a:r>
                </a:p>
                <a:p>
                  <a:pPr algn="ctr" eaLnBrk="1" hangingPunct="1"/>
                  <a:r>
                    <a:rPr lang="en-US" sz="900" dirty="0">
                      <a:solidFill>
                        <a:schemeClr val="bg1"/>
                      </a:solidFill>
                    </a:rPr>
                    <a:t>Advocates (three references knowledgeable about SE)</a:t>
                  </a:r>
                </a:p>
              </p:txBody>
            </p:sp>
          </p:grpSp>
          <p:sp>
            <p:nvSpPr>
              <p:cNvPr id="60448" name="Text Box 47"/>
              <p:cNvSpPr txBox="1">
                <a:spLocks noChangeArrowheads="1"/>
              </p:cNvSpPr>
              <p:nvPr/>
            </p:nvSpPr>
            <p:spPr bwMode="auto">
              <a:xfrm>
                <a:off x="3271630" y="5641425"/>
                <a:ext cx="1017587"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References’ own pace</a:t>
                </a:r>
              </a:p>
            </p:txBody>
          </p:sp>
        </p:grpSp>
        <p:sp>
          <p:nvSpPr>
            <p:cNvPr id="60446" name="AutoShape 19"/>
            <p:cNvSpPr>
              <a:spLocks noChangeArrowheads="1"/>
            </p:cNvSpPr>
            <p:nvPr/>
          </p:nvSpPr>
          <p:spPr bwMode="auto">
            <a:xfrm rot="1185807">
              <a:off x="2733023" y="4196527"/>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13" name="Group 98"/>
          <p:cNvGrpSpPr>
            <a:grpSpLocks/>
          </p:cNvGrpSpPr>
          <p:nvPr/>
        </p:nvGrpSpPr>
        <p:grpSpPr bwMode="auto">
          <a:xfrm>
            <a:off x="5392738" y="2359024"/>
            <a:ext cx="1550987" cy="896355"/>
            <a:chOff x="5393175" y="1905605"/>
            <a:chExt cx="1550125" cy="895525"/>
          </a:xfrm>
        </p:grpSpPr>
        <p:sp>
          <p:nvSpPr>
            <p:cNvPr id="60441" name="Text Box 54"/>
            <p:cNvSpPr txBox="1">
              <a:spLocks noChangeArrowheads="1"/>
            </p:cNvSpPr>
            <p:nvPr/>
          </p:nvSpPr>
          <p:spPr bwMode="auto">
            <a:xfrm>
              <a:off x="5393175" y="1905605"/>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sp>
          <p:nvSpPr>
            <p:cNvPr id="60442" name="AutoShape 19"/>
            <p:cNvSpPr>
              <a:spLocks noChangeArrowheads="1"/>
            </p:cNvSpPr>
            <p:nvPr/>
          </p:nvSpPr>
          <p:spPr bwMode="auto">
            <a:xfrm rot="400615">
              <a:off x="5470968" y="215752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60443" name="AutoShape 19"/>
            <p:cNvSpPr>
              <a:spLocks noChangeArrowheads="1"/>
            </p:cNvSpPr>
            <p:nvPr/>
          </p:nvSpPr>
          <p:spPr bwMode="auto">
            <a:xfrm rot="16868865">
              <a:off x="6569300" y="2427129"/>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60444" name="Text Box 54"/>
            <p:cNvSpPr txBox="1">
              <a:spLocks noChangeArrowheads="1"/>
            </p:cNvSpPr>
            <p:nvPr/>
          </p:nvSpPr>
          <p:spPr bwMode="auto">
            <a:xfrm>
              <a:off x="6167146" y="2471564"/>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grpSp>
      <p:sp>
        <p:nvSpPr>
          <p:cNvPr id="76" name="Rectangle 35"/>
          <p:cNvSpPr>
            <a:spLocks noChangeArrowheads="1"/>
          </p:cNvSpPr>
          <p:nvPr/>
        </p:nvSpPr>
        <p:spPr bwMode="auto">
          <a:xfrm>
            <a:off x="7566025" y="4800600"/>
            <a:ext cx="157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p>
            <a:pPr eaLnBrk="1" hangingPunct="1"/>
            <a:r>
              <a:rPr lang="en-US" sz="1200" dirty="0"/>
              <a:t>Applicant has </a:t>
            </a:r>
            <a:r>
              <a:rPr lang="en-US" sz="1200" b="1" u="sng" dirty="0"/>
              <a:t>up to one year</a:t>
            </a:r>
            <a:r>
              <a:rPr lang="en-US" sz="1200" dirty="0"/>
              <a:t> to pass the test. </a:t>
            </a:r>
            <a:r>
              <a:rPr lang="en-US" sz="1200" b="1" u="sng" dirty="0"/>
              <a:t>Test is scheduled directly</a:t>
            </a:r>
            <a:r>
              <a:rPr lang="en-US" sz="1200" dirty="0"/>
              <a:t> with Prometric.</a:t>
            </a:r>
          </a:p>
        </p:txBody>
      </p:sp>
      <p:pic>
        <p:nvPicPr>
          <p:cNvPr id="77" name="Picture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24800" y="2895600"/>
            <a:ext cx="918226" cy="914400"/>
          </a:xfrm>
          <a:prstGeom prst="rect">
            <a:avLst/>
          </a:prstGeom>
        </p:spPr>
      </p:pic>
      <p:grpSp>
        <p:nvGrpSpPr>
          <p:cNvPr id="5" name="Group 4"/>
          <p:cNvGrpSpPr/>
          <p:nvPr/>
        </p:nvGrpSpPr>
        <p:grpSpPr>
          <a:xfrm>
            <a:off x="6454776" y="1687513"/>
            <a:ext cx="2384424" cy="1403559"/>
            <a:chOff x="6454776" y="1687513"/>
            <a:chExt cx="2384424" cy="1403559"/>
          </a:xfrm>
        </p:grpSpPr>
        <p:sp>
          <p:nvSpPr>
            <p:cNvPr id="60434" name="Text Box 56"/>
            <p:cNvSpPr txBox="1">
              <a:spLocks noChangeArrowheads="1"/>
            </p:cNvSpPr>
            <p:nvPr/>
          </p:nvSpPr>
          <p:spPr bwMode="auto">
            <a:xfrm>
              <a:off x="7877278" y="2402955"/>
              <a:ext cx="923849" cy="39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chemeClr val="bg1"/>
                  </a:solidFill>
                </a:rPr>
                <a:t>3 year</a:t>
              </a:r>
            </a:p>
            <a:p>
              <a:pPr algn="ctr" eaLnBrk="1" hangingPunct="1"/>
              <a:r>
                <a:rPr lang="en-US" sz="1000" b="1" dirty="0">
                  <a:solidFill>
                    <a:schemeClr val="bg1"/>
                  </a:solidFill>
                </a:rPr>
                <a:t>Certification</a:t>
              </a:r>
            </a:p>
          </p:txBody>
        </p:sp>
        <p:sp>
          <p:nvSpPr>
            <p:cNvPr id="60436" name="AutoShape 58"/>
            <p:cNvSpPr>
              <a:spLocks noChangeArrowheads="1"/>
            </p:cNvSpPr>
            <p:nvPr/>
          </p:nvSpPr>
          <p:spPr bwMode="auto">
            <a:xfrm>
              <a:off x="7291978" y="1856663"/>
              <a:ext cx="1181003" cy="425591"/>
            </a:xfrm>
            <a:prstGeom prst="curvedDownArrow">
              <a:avLst>
                <a:gd name="adj1" fmla="val 55522"/>
                <a:gd name="adj2" fmla="val 111045"/>
                <a:gd name="adj3" fmla="val 33333"/>
              </a:avLst>
            </a:prstGeom>
            <a:solidFill>
              <a:schemeClr val="accent1"/>
            </a:solidFill>
            <a:ln w="12700">
              <a:solidFill>
                <a:schemeClr val="tx1"/>
              </a:solidFill>
              <a:miter lim="800000"/>
              <a:headEnd/>
              <a:tailEnd/>
            </a:ln>
          </p:spPr>
          <p:txBody>
            <a:bodyPr wrap="none" anchor="ctr"/>
            <a:lstStyle/>
            <a:p>
              <a:endParaRPr lang="en-US" dirty="0"/>
            </a:p>
          </p:txBody>
        </p:sp>
        <p:sp>
          <p:nvSpPr>
            <p:cNvPr id="60437" name="Text Box 11"/>
            <p:cNvSpPr txBox="1">
              <a:spLocks noChangeArrowheads="1"/>
            </p:cNvSpPr>
            <p:nvPr/>
          </p:nvSpPr>
          <p:spPr bwMode="auto">
            <a:xfrm>
              <a:off x="6454776" y="1943722"/>
              <a:ext cx="761112" cy="39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60438" name="Line 12"/>
            <p:cNvSpPr>
              <a:spLocks noChangeShapeType="1"/>
            </p:cNvSpPr>
            <p:nvPr/>
          </p:nvSpPr>
          <p:spPr bwMode="auto">
            <a:xfrm>
              <a:off x="6455880" y="1687513"/>
              <a:ext cx="0" cy="13614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39" name="Text Box 13"/>
            <p:cNvSpPr txBox="1">
              <a:spLocks noChangeArrowheads="1"/>
            </p:cNvSpPr>
            <p:nvPr/>
          </p:nvSpPr>
          <p:spPr bwMode="auto">
            <a:xfrm>
              <a:off x="6538428" y="2438400"/>
              <a:ext cx="668952" cy="45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60440" name="Line 12"/>
            <p:cNvSpPr>
              <a:spLocks noChangeShapeType="1"/>
            </p:cNvSpPr>
            <p:nvPr/>
          </p:nvSpPr>
          <p:spPr bwMode="auto">
            <a:xfrm>
              <a:off x="7223081" y="1729577"/>
              <a:ext cx="0" cy="13614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 name="Text Box 56"/>
            <p:cNvSpPr txBox="1">
              <a:spLocks noChangeArrowheads="1"/>
            </p:cNvSpPr>
            <p:nvPr/>
          </p:nvSpPr>
          <p:spPr bwMode="auto">
            <a:xfrm>
              <a:off x="7915351" y="2438400"/>
              <a:ext cx="923849" cy="39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3</a:t>
              </a:r>
              <a:r>
                <a:rPr lang="en-US" sz="1000" b="1" dirty="0" smtClean="0"/>
                <a:t> </a:t>
              </a:r>
              <a:r>
                <a:rPr lang="en-US" sz="1000" b="1" dirty="0"/>
                <a:t>year</a:t>
              </a:r>
            </a:p>
            <a:p>
              <a:pPr algn="ctr" eaLnBrk="1" hangingPunct="1"/>
              <a:r>
                <a:rPr lang="en-US" sz="1000" b="1" dirty="0"/>
                <a:t>Certification</a:t>
              </a:r>
            </a:p>
          </p:txBody>
        </p:sp>
      </p:grpSp>
      <p:sp>
        <p:nvSpPr>
          <p:cNvPr id="79"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ustDataLst>
      <p:tags r:id="rId1"/>
    </p:custDataLst>
    <p:extLst>
      <p:ext uri="{BB962C8B-B14F-4D97-AF65-F5344CB8AC3E}">
        <p14:creationId xmlns:p14="http://schemas.microsoft.com/office/powerpoint/2010/main" val="2801777581"/>
      </p:ext>
    </p:ext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ormAutofit/>
          </a:bodyPr>
          <a:lstStyle/>
          <a:p>
            <a:r>
              <a:rPr lang="en-US" sz="4000" dirty="0" smtClean="0"/>
              <a:t>ESEP Application Process</a:t>
            </a:r>
          </a:p>
        </p:txBody>
      </p:sp>
      <p:sp>
        <p:nvSpPr>
          <p:cNvPr id="61443"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A8F3A0-1702-445E-8C0B-ECAFFC863C0D}" type="slidenum">
              <a:rPr lang="en-US" smtClean="0"/>
              <a:pPr/>
              <a:t>33</a:t>
            </a:fld>
            <a:endParaRPr lang="en-US" dirty="0" smtClean="0"/>
          </a:p>
        </p:txBody>
      </p:sp>
      <p:grpSp>
        <p:nvGrpSpPr>
          <p:cNvPr id="2" name="Group 10"/>
          <p:cNvGrpSpPr>
            <a:grpSpLocks/>
          </p:cNvGrpSpPr>
          <p:nvPr/>
        </p:nvGrpSpPr>
        <p:grpSpPr bwMode="auto">
          <a:xfrm>
            <a:off x="4459287" y="1703388"/>
            <a:ext cx="1585913" cy="3878262"/>
            <a:chOff x="2732" y="1275"/>
            <a:chExt cx="998" cy="2442"/>
          </a:xfrm>
        </p:grpSpPr>
        <p:sp>
          <p:nvSpPr>
            <p:cNvPr id="61497" name="Text Box 11"/>
            <p:cNvSpPr txBox="1">
              <a:spLocks noChangeArrowheads="1"/>
            </p:cNvSpPr>
            <p:nvPr/>
          </p:nvSpPr>
          <p:spPr bwMode="auto">
            <a:xfrm>
              <a:off x="2937" y="1518"/>
              <a:ext cx="4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61498" name="Line 12"/>
            <p:cNvSpPr>
              <a:spLocks noChangeShapeType="1"/>
            </p:cNvSpPr>
            <p:nvPr/>
          </p:nvSpPr>
          <p:spPr bwMode="auto">
            <a:xfrm>
              <a:off x="3523" y="2816"/>
              <a:ext cx="0" cy="8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9" name="Text Box 13"/>
            <p:cNvSpPr txBox="1">
              <a:spLocks noChangeArrowheads="1"/>
            </p:cNvSpPr>
            <p:nvPr/>
          </p:nvSpPr>
          <p:spPr bwMode="auto">
            <a:xfrm>
              <a:off x="2940" y="3429"/>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61500" name="AutoShape 14"/>
            <p:cNvSpPr>
              <a:spLocks noChangeArrowheads="1"/>
            </p:cNvSpPr>
            <p:nvPr/>
          </p:nvSpPr>
          <p:spPr bwMode="auto">
            <a:xfrm>
              <a:off x="2732" y="1275"/>
              <a:ext cx="998" cy="303"/>
            </a:xfrm>
            <a:prstGeom prst="curvedDownArrow">
              <a:avLst>
                <a:gd name="adj1" fmla="val 65875"/>
                <a:gd name="adj2" fmla="val 131749"/>
                <a:gd name="adj3" fmla="val 33333"/>
              </a:avLst>
            </a:prstGeom>
            <a:solidFill>
              <a:schemeClr val="accent1"/>
            </a:solidFill>
            <a:ln w="12700">
              <a:solidFill>
                <a:schemeClr val="tx1"/>
              </a:solidFill>
              <a:miter lim="800000"/>
              <a:headEnd/>
              <a:tailEnd/>
            </a:ln>
          </p:spPr>
          <p:txBody>
            <a:bodyPr wrap="none" anchor="ctr"/>
            <a:lstStyle/>
            <a:p>
              <a:endParaRPr lang="en-US" dirty="0"/>
            </a:p>
          </p:txBody>
        </p:sp>
      </p:grpSp>
      <p:grpSp>
        <p:nvGrpSpPr>
          <p:cNvPr id="3" name="Group 15"/>
          <p:cNvGrpSpPr>
            <a:grpSpLocks/>
          </p:cNvGrpSpPr>
          <p:nvPr/>
        </p:nvGrpSpPr>
        <p:grpSpPr bwMode="auto">
          <a:xfrm>
            <a:off x="1890712" y="1814513"/>
            <a:ext cx="2917825" cy="3756025"/>
            <a:chOff x="1114" y="1345"/>
            <a:chExt cx="1838" cy="2364"/>
          </a:xfrm>
        </p:grpSpPr>
        <p:grpSp>
          <p:nvGrpSpPr>
            <p:cNvPr id="61478" name="Group 16"/>
            <p:cNvGrpSpPr>
              <a:grpSpLocks/>
            </p:cNvGrpSpPr>
            <p:nvPr/>
          </p:nvGrpSpPr>
          <p:grpSpPr bwMode="auto">
            <a:xfrm>
              <a:off x="1114" y="2163"/>
              <a:ext cx="666" cy="1166"/>
              <a:chOff x="1124" y="3314"/>
              <a:chExt cx="666" cy="1166"/>
            </a:xfrm>
          </p:grpSpPr>
          <p:sp>
            <p:nvSpPr>
              <p:cNvPr id="61494" name="Text Box 17"/>
              <p:cNvSpPr txBox="1">
                <a:spLocks noChangeArrowheads="1"/>
              </p:cNvSpPr>
              <p:nvPr/>
            </p:nvSpPr>
            <p:spPr bwMode="auto">
              <a:xfrm>
                <a:off x="1382" y="424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p>
            </p:txBody>
          </p:sp>
          <p:sp>
            <p:nvSpPr>
              <p:cNvPr id="61495" name="Text Box 18"/>
              <p:cNvSpPr txBox="1">
                <a:spLocks noChangeArrowheads="1"/>
              </p:cNvSpPr>
              <p:nvPr/>
            </p:nvSpPr>
            <p:spPr bwMode="auto">
              <a:xfrm>
                <a:off x="1124" y="3886"/>
                <a:ext cx="6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Submit Completed</a:t>
                </a:r>
              </a:p>
              <a:p>
                <a:pPr algn="ctr" eaLnBrk="1" hangingPunct="1"/>
                <a:r>
                  <a:rPr lang="en-US" sz="1000" dirty="0"/>
                  <a:t>Application</a:t>
                </a:r>
              </a:p>
              <a:p>
                <a:pPr algn="ctr" eaLnBrk="1" hangingPunct="1"/>
                <a:r>
                  <a:rPr lang="en-US" sz="1000" dirty="0"/>
                  <a:t>And Fee</a:t>
                </a:r>
              </a:p>
            </p:txBody>
          </p:sp>
          <p:sp>
            <p:nvSpPr>
              <p:cNvPr id="61496" name="AutoShape 19"/>
              <p:cNvSpPr>
                <a:spLocks noChangeArrowheads="1"/>
              </p:cNvSpPr>
              <p:nvPr/>
            </p:nvSpPr>
            <p:spPr bwMode="auto">
              <a:xfrm>
                <a:off x="1391" y="3314"/>
                <a:ext cx="256" cy="215"/>
              </a:xfrm>
              <a:prstGeom prst="rightArrow">
                <a:avLst>
                  <a:gd name="adj1" fmla="val 50000"/>
                  <a:gd name="adj2" fmla="val 29767"/>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61479" name="Group 20"/>
            <p:cNvGrpSpPr>
              <a:grpSpLocks/>
            </p:cNvGrpSpPr>
            <p:nvPr/>
          </p:nvGrpSpPr>
          <p:grpSpPr bwMode="auto">
            <a:xfrm>
              <a:off x="1639" y="1345"/>
              <a:ext cx="1313" cy="2364"/>
              <a:chOff x="1639" y="1345"/>
              <a:chExt cx="1313" cy="2364"/>
            </a:xfrm>
          </p:grpSpPr>
          <p:grpSp>
            <p:nvGrpSpPr>
              <p:cNvPr id="61480" name="Group 21"/>
              <p:cNvGrpSpPr>
                <a:grpSpLocks/>
              </p:cNvGrpSpPr>
              <p:nvPr/>
            </p:nvGrpSpPr>
            <p:grpSpPr bwMode="auto">
              <a:xfrm>
                <a:off x="1639" y="1345"/>
                <a:ext cx="1313" cy="1933"/>
                <a:chOff x="1639" y="1153"/>
                <a:chExt cx="1313" cy="1933"/>
              </a:xfrm>
            </p:grpSpPr>
            <p:sp>
              <p:nvSpPr>
                <p:cNvPr id="61486" name="Oval 22"/>
                <p:cNvSpPr>
                  <a:spLocks noChangeArrowheads="1"/>
                </p:cNvSpPr>
                <p:nvPr/>
              </p:nvSpPr>
              <p:spPr bwMode="auto">
                <a:xfrm>
                  <a:off x="1639" y="1153"/>
                  <a:ext cx="1313" cy="1933"/>
                </a:xfrm>
                <a:prstGeom prst="ellipse">
                  <a:avLst/>
                </a:prstGeom>
                <a:solidFill>
                  <a:srgbClr val="9999FF"/>
                </a:solidFill>
                <a:ln w="12700">
                  <a:solidFill>
                    <a:schemeClr val="tx1"/>
                  </a:solidFill>
                  <a:round/>
                  <a:headEnd/>
                  <a:tailEnd/>
                </a:ln>
              </p:spPr>
              <p:txBody>
                <a:bodyPr wrap="none" anchor="ctr"/>
                <a:lstStyle/>
                <a:p>
                  <a:endParaRPr lang="en-US" dirty="0"/>
                </a:p>
              </p:txBody>
            </p:sp>
            <p:pic>
              <p:nvPicPr>
                <p:cNvPr id="61487" name="Picture 23" descr="j02054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2" y="1498"/>
                  <a:ext cx="44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8" name="AutoShape 24"/>
                <p:cNvSpPr>
                  <a:spLocks noChangeArrowheads="1"/>
                </p:cNvSpPr>
                <p:nvPr/>
              </p:nvSpPr>
              <p:spPr bwMode="auto">
                <a:xfrm rot="2493815">
                  <a:off x="2003" y="2042"/>
                  <a:ext cx="171" cy="157"/>
                </a:xfrm>
                <a:prstGeom prst="rightArrow">
                  <a:avLst>
                    <a:gd name="adj1" fmla="val 50000"/>
                    <a:gd name="adj2" fmla="val 27229"/>
                  </a:avLst>
                </a:prstGeom>
                <a:solidFill>
                  <a:schemeClr val="accent1"/>
                </a:solidFill>
                <a:ln w="9525">
                  <a:solidFill>
                    <a:schemeClr val="tx1"/>
                  </a:solidFill>
                  <a:miter lim="800000"/>
                  <a:headEnd/>
                  <a:tailEnd/>
                </a:ln>
              </p:spPr>
              <p:txBody>
                <a:bodyPr wrap="none" anchor="ctr"/>
                <a:lstStyle/>
                <a:p>
                  <a:endParaRPr lang="en-US" dirty="0"/>
                </a:p>
              </p:txBody>
            </p:sp>
            <p:sp>
              <p:nvSpPr>
                <p:cNvPr id="61489" name="Text Box 25"/>
                <p:cNvSpPr txBox="1">
                  <a:spLocks noChangeArrowheads="1"/>
                </p:cNvSpPr>
                <p:nvPr/>
              </p:nvSpPr>
              <p:spPr bwMode="auto">
                <a:xfrm>
                  <a:off x="2076" y="1251"/>
                  <a:ext cx="55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INCOSE</a:t>
                  </a:r>
                </a:p>
                <a:p>
                  <a:pPr algn="ctr" eaLnBrk="1" hangingPunct="1"/>
                  <a:r>
                    <a:rPr lang="en-US" sz="1000" b="1" dirty="0"/>
                    <a:t>Application</a:t>
                  </a:r>
                </a:p>
                <a:p>
                  <a:pPr algn="ctr" eaLnBrk="1" hangingPunct="1"/>
                  <a:r>
                    <a:rPr lang="en-US" sz="1000" b="1" dirty="0"/>
                    <a:t>Center</a:t>
                  </a:r>
                </a:p>
              </p:txBody>
            </p:sp>
            <p:sp>
              <p:nvSpPr>
                <p:cNvPr id="61490" name="Text Box 26"/>
                <p:cNvSpPr txBox="1">
                  <a:spLocks noChangeArrowheads="1"/>
                </p:cNvSpPr>
                <p:nvPr/>
              </p:nvSpPr>
              <p:spPr bwMode="auto">
                <a:xfrm>
                  <a:off x="1971" y="2627"/>
                  <a:ext cx="4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INCOSE</a:t>
                  </a:r>
                </a:p>
                <a:p>
                  <a:pPr algn="ctr" eaLnBrk="1" hangingPunct="1"/>
                  <a:r>
                    <a:rPr lang="en-US" sz="1000" dirty="0"/>
                    <a:t>Evaluation</a:t>
                  </a:r>
                </a:p>
              </p:txBody>
            </p:sp>
            <p:pic>
              <p:nvPicPr>
                <p:cNvPr id="61491" name="Picture 27" descr="MCj017435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7" y="2137"/>
                  <a:ext cx="471"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2" name="AutoShape 28"/>
                <p:cNvSpPr>
                  <a:spLocks noChangeArrowheads="1"/>
                </p:cNvSpPr>
                <p:nvPr/>
              </p:nvSpPr>
              <p:spPr bwMode="auto">
                <a:xfrm rot="-2794115">
                  <a:off x="2403" y="2036"/>
                  <a:ext cx="200" cy="134"/>
                </a:xfrm>
                <a:prstGeom prst="rightArrow">
                  <a:avLst>
                    <a:gd name="adj1" fmla="val 50000"/>
                    <a:gd name="adj2" fmla="val 37313"/>
                  </a:avLst>
                </a:prstGeom>
                <a:solidFill>
                  <a:schemeClr val="accent1"/>
                </a:solidFill>
                <a:ln w="9525">
                  <a:solidFill>
                    <a:schemeClr val="tx1"/>
                  </a:solidFill>
                  <a:miter lim="800000"/>
                  <a:headEnd/>
                  <a:tailEnd/>
                </a:ln>
              </p:spPr>
              <p:txBody>
                <a:bodyPr wrap="none" anchor="ctr"/>
                <a:lstStyle/>
                <a:p>
                  <a:endParaRPr lang="en-US" dirty="0"/>
                </a:p>
              </p:txBody>
            </p:sp>
            <p:pic>
              <p:nvPicPr>
                <p:cNvPr id="61493" name="Picture 29" descr="j02054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1530"/>
                  <a:ext cx="441"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1" name="Line 30"/>
              <p:cNvSpPr>
                <a:spLocks noChangeShapeType="1"/>
              </p:cNvSpPr>
              <p:nvPr/>
            </p:nvSpPr>
            <p:spPr bwMode="auto">
              <a:xfrm>
                <a:off x="1664" y="2788"/>
                <a:ext cx="0" cy="8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2" name="Line 31"/>
              <p:cNvSpPr>
                <a:spLocks noChangeShapeType="1"/>
              </p:cNvSpPr>
              <p:nvPr/>
            </p:nvSpPr>
            <p:spPr bwMode="auto">
              <a:xfrm>
                <a:off x="2939" y="2809"/>
                <a:ext cx="0" cy="8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3" name="Text Box 32"/>
              <p:cNvSpPr txBox="1">
                <a:spLocks noChangeArrowheads="1"/>
              </p:cNvSpPr>
              <p:nvPr/>
            </p:nvSpPr>
            <p:spPr bwMode="auto">
              <a:xfrm>
                <a:off x="2047" y="3421"/>
                <a:ext cx="5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Four to six weeks</a:t>
                </a:r>
              </a:p>
            </p:txBody>
          </p:sp>
          <p:sp>
            <p:nvSpPr>
              <p:cNvPr id="61484" name="Line 33"/>
              <p:cNvSpPr>
                <a:spLocks noChangeShapeType="1"/>
              </p:cNvSpPr>
              <p:nvPr/>
            </p:nvSpPr>
            <p:spPr bwMode="auto">
              <a:xfrm flipH="1">
                <a:off x="1673" y="3565"/>
                <a:ext cx="37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485" name="Line 34"/>
              <p:cNvSpPr>
                <a:spLocks noChangeShapeType="1"/>
              </p:cNvSpPr>
              <p:nvPr/>
            </p:nvSpPr>
            <p:spPr bwMode="auto">
              <a:xfrm>
                <a:off x="2602" y="3565"/>
                <a:ext cx="32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sp>
        <p:nvSpPr>
          <p:cNvPr id="42019" name="Rectangle 35"/>
          <p:cNvSpPr>
            <a:spLocks noChangeArrowheads="1"/>
          </p:cNvSpPr>
          <p:nvPr/>
        </p:nvSpPr>
        <p:spPr bwMode="auto">
          <a:xfrm>
            <a:off x="7029450" y="4724400"/>
            <a:ext cx="203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p>
            <a:pPr eaLnBrk="1" hangingPunct="1"/>
            <a:r>
              <a:rPr lang="en-US" sz="1200" dirty="0"/>
              <a:t>Applicant has </a:t>
            </a:r>
            <a:r>
              <a:rPr lang="en-US" sz="1200" b="1" u="sng" dirty="0"/>
              <a:t>up to one year</a:t>
            </a:r>
            <a:r>
              <a:rPr lang="en-US" sz="1200" dirty="0"/>
              <a:t> to complete the entire process.</a:t>
            </a:r>
          </a:p>
        </p:txBody>
      </p:sp>
      <p:grpSp>
        <p:nvGrpSpPr>
          <p:cNvPr id="61448" name="Group 68"/>
          <p:cNvGrpSpPr>
            <a:grpSpLocks/>
          </p:cNvGrpSpPr>
          <p:nvPr/>
        </p:nvGrpSpPr>
        <p:grpSpPr bwMode="auto">
          <a:xfrm>
            <a:off x="307975" y="1147763"/>
            <a:ext cx="7700962" cy="5329237"/>
            <a:chOff x="117" y="1026"/>
            <a:chExt cx="4851" cy="2928"/>
          </a:xfrm>
        </p:grpSpPr>
        <p:grpSp>
          <p:nvGrpSpPr>
            <p:cNvPr id="61463" name="Group 67"/>
            <p:cNvGrpSpPr>
              <a:grpSpLocks/>
            </p:cNvGrpSpPr>
            <p:nvPr/>
          </p:nvGrpSpPr>
          <p:grpSpPr bwMode="auto">
            <a:xfrm>
              <a:off x="117" y="1026"/>
              <a:ext cx="1393" cy="2670"/>
              <a:chOff x="117" y="1026"/>
              <a:chExt cx="1393" cy="2670"/>
            </a:xfrm>
          </p:grpSpPr>
          <p:grpSp>
            <p:nvGrpSpPr>
              <p:cNvPr id="61467" name="Group 66"/>
              <p:cNvGrpSpPr>
                <a:grpSpLocks/>
              </p:cNvGrpSpPr>
              <p:nvPr/>
            </p:nvGrpSpPr>
            <p:grpSpPr bwMode="auto">
              <a:xfrm>
                <a:off x="117" y="1026"/>
                <a:ext cx="1393" cy="2649"/>
                <a:chOff x="117" y="1026"/>
                <a:chExt cx="1393" cy="2649"/>
              </a:xfrm>
            </p:grpSpPr>
            <p:sp>
              <p:nvSpPr>
                <p:cNvPr id="61469" name="Oval 39"/>
                <p:cNvSpPr>
                  <a:spLocks noChangeArrowheads="1"/>
                </p:cNvSpPr>
                <p:nvPr/>
              </p:nvSpPr>
              <p:spPr bwMode="auto">
                <a:xfrm rot="1254581">
                  <a:off x="205" y="1026"/>
                  <a:ext cx="1165" cy="2649"/>
                </a:xfrm>
                <a:prstGeom prst="ellipse">
                  <a:avLst/>
                </a:prstGeom>
                <a:solidFill>
                  <a:srgbClr val="FFC000"/>
                </a:solidFill>
                <a:ln w="12700">
                  <a:solidFill>
                    <a:schemeClr val="tx1"/>
                  </a:solidFill>
                  <a:round/>
                  <a:headEnd/>
                  <a:tailEnd/>
                </a:ln>
              </p:spPr>
              <p:txBody>
                <a:bodyPr wrap="none" anchor="ctr"/>
                <a:lstStyle/>
                <a:p>
                  <a:endParaRPr lang="en-US" dirty="0"/>
                </a:p>
              </p:txBody>
            </p:sp>
            <p:sp>
              <p:nvSpPr>
                <p:cNvPr id="61470" name="Text Box 40"/>
                <p:cNvSpPr txBox="1">
                  <a:spLocks noChangeArrowheads="1"/>
                </p:cNvSpPr>
                <p:nvPr/>
              </p:nvSpPr>
              <p:spPr bwMode="auto">
                <a:xfrm>
                  <a:off x="792" y="1258"/>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t>Application </a:t>
                  </a:r>
                </a:p>
                <a:p>
                  <a:pPr algn="ctr" eaLnBrk="1" hangingPunct="1"/>
                  <a:r>
                    <a:rPr lang="en-US" sz="1200" b="1" dirty="0"/>
                    <a:t>Development</a:t>
                  </a:r>
                </a:p>
              </p:txBody>
            </p:sp>
            <p:pic>
              <p:nvPicPr>
                <p:cNvPr id="61471" name="Picture 41" descr="MCj028744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 y="2719"/>
                  <a:ext cx="42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2" name="Picture 42" descr="MCj023810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 y="1987"/>
                  <a:ext cx="35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3" name="Text Box 43"/>
                <p:cNvSpPr txBox="1">
                  <a:spLocks noChangeArrowheads="1"/>
                </p:cNvSpPr>
                <p:nvPr/>
              </p:nvSpPr>
              <p:spPr bwMode="auto">
                <a:xfrm>
                  <a:off x="347" y="1962"/>
                  <a:ext cx="5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1. </a:t>
                  </a:r>
                  <a:r>
                    <a:rPr lang="en-US" sz="900" dirty="0"/>
                    <a:t>Verifiable</a:t>
                  </a:r>
                </a:p>
                <a:p>
                  <a:pPr algn="ctr" eaLnBrk="1" hangingPunct="1"/>
                  <a:r>
                    <a:rPr lang="en-US" sz="900" dirty="0"/>
                    <a:t>Education</a:t>
                  </a:r>
                </a:p>
              </p:txBody>
            </p:sp>
            <p:sp>
              <p:nvSpPr>
                <p:cNvPr id="61474" name="Text Box 44"/>
                <p:cNvSpPr txBox="1">
                  <a:spLocks noChangeArrowheads="1"/>
                </p:cNvSpPr>
                <p:nvPr/>
              </p:nvSpPr>
              <p:spPr bwMode="auto">
                <a:xfrm>
                  <a:off x="296" y="2214"/>
                  <a:ext cx="5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2. </a:t>
                  </a:r>
                  <a:r>
                    <a:rPr lang="en-US" sz="900" dirty="0"/>
                    <a:t>Verifiable</a:t>
                  </a:r>
                </a:p>
                <a:p>
                  <a:pPr algn="ctr" eaLnBrk="1" hangingPunct="1"/>
                  <a:r>
                    <a:rPr lang="en-US" sz="900" dirty="0"/>
                    <a:t>Experience</a:t>
                  </a:r>
                </a:p>
              </p:txBody>
            </p:sp>
            <p:sp>
              <p:nvSpPr>
                <p:cNvPr id="61475" name="Text Box 45"/>
                <p:cNvSpPr txBox="1">
                  <a:spLocks noChangeArrowheads="1"/>
                </p:cNvSpPr>
                <p:nvPr/>
              </p:nvSpPr>
              <p:spPr bwMode="auto">
                <a:xfrm>
                  <a:off x="131" y="2452"/>
                  <a:ext cx="102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3. </a:t>
                  </a:r>
                  <a:r>
                    <a:rPr lang="en-US" sz="900" dirty="0"/>
                    <a:t>Applicant’s</a:t>
                  </a:r>
                </a:p>
                <a:p>
                  <a:pPr algn="ctr" eaLnBrk="1" hangingPunct="1"/>
                  <a:r>
                    <a:rPr lang="en-US" sz="900" dirty="0"/>
                    <a:t>Advocates (three references knowledgeable about SE)</a:t>
                  </a:r>
                </a:p>
              </p:txBody>
            </p:sp>
            <p:pic>
              <p:nvPicPr>
                <p:cNvPr id="61476" name="Picture 46" descr="MCj038715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 y="1498"/>
                  <a:ext cx="46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7" name="Text Box 43"/>
                <p:cNvSpPr txBox="1">
                  <a:spLocks noChangeArrowheads="1"/>
                </p:cNvSpPr>
                <p:nvPr/>
              </p:nvSpPr>
              <p:spPr bwMode="auto">
                <a:xfrm>
                  <a:off x="117" y="3133"/>
                  <a:ext cx="54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4. </a:t>
                  </a:r>
                  <a:r>
                    <a:rPr lang="en-US" sz="900" dirty="0"/>
                    <a:t>Verifiable</a:t>
                  </a:r>
                </a:p>
                <a:p>
                  <a:pPr algn="ctr" eaLnBrk="1" hangingPunct="1"/>
                  <a:r>
                    <a:rPr lang="en-US" sz="900" dirty="0"/>
                    <a:t>Professional</a:t>
                  </a:r>
                  <a:br>
                    <a:rPr lang="en-US" sz="900" dirty="0"/>
                  </a:br>
                  <a:r>
                    <a:rPr lang="en-US" sz="900" dirty="0"/>
                    <a:t>Development</a:t>
                  </a:r>
                </a:p>
              </p:txBody>
            </p:sp>
          </p:grpSp>
          <p:sp>
            <p:nvSpPr>
              <p:cNvPr id="61468" name="Text Box 47"/>
              <p:cNvSpPr txBox="1">
                <a:spLocks noChangeArrowheads="1"/>
              </p:cNvSpPr>
              <p:nvPr/>
            </p:nvSpPr>
            <p:spPr bwMode="auto">
              <a:xfrm>
                <a:off x="783" y="3408"/>
                <a:ext cx="6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grpSp>
          <p:nvGrpSpPr>
            <p:cNvPr id="61464" name="Group 48"/>
            <p:cNvGrpSpPr>
              <a:grpSpLocks/>
            </p:cNvGrpSpPr>
            <p:nvPr/>
          </p:nvGrpSpPr>
          <p:grpSpPr bwMode="auto">
            <a:xfrm>
              <a:off x="1085" y="3742"/>
              <a:ext cx="3883" cy="212"/>
              <a:chOff x="1085" y="3741"/>
              <a:chExt cx="3883" cy="212"/>
            </a:xfrm>
          </p:grpSpPr>
          <p:sp>
            <p:nvSpPr>
              <p:cNvPr id="61465" name="Line 49"/>
              <p:cNvSpPr>
                <a:spLocks noChangeShapeType="1"/>
              </p:cNvSpPr>
              <p:nvPr/>
            </p:nvSpPr>
            <p:spPr bwMode="auto">
              <a:xfrm>
                <a:off x="1085" y="3855"/>
                <a:ext cx="3883" cy="7"/>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466" name="Text Box 50"/>
              <p:cNvSpPr txBox="1">
                <a:spLocks noChangeArrowheads="1"/>
              </p:cNvSpPr>
              <p:nvPr/>
            </p:nvSpPr>
            <p:spPr bwMode="auto">
              <a:xfrm>
                <a:off x="1781" y="3741"/>
                <a:ext cx="747" cy="2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t>Timeline</a:t>
                </a:r>
              </a:p>
            </p:txBody>
          </p:sp>
        </p:grpSp>
      </p:grpSp>
      <p:grpSp>
        <p:nvGrpSpPr>
          <p:cNvPr id="11" name="Group 51"/>
          <p:cNvGrpSpPr>
            <a:grpSpLocks/>
          </p:cNvGrpSpPr>
          <p:nvPr/>
        </p:nvGrpSpPr>
        <p:grpSpPr bwMode="auto">
          <a:xfrm>
            <a:off x="6481762" y="1473200"/>
            <a:ext cx="2211387" cy="1195387"/>
            <a:chOff x="4006" y="1130"/>
            <a:chExt cx="1393" cy="753"/>
          </a:xfrm>
        </p:grpSpPr>
        <p:grpSp>
          <p:nvGrpSpPr>
            <p:cNvPr id="61458" name="Group 53"/>
            <p:cNvGrpSpPr>
              <a:grpSpLocks/>
            </p:cNvGrpSpPr>
            <p:nvPr/>
          </p:nvGrpSpPr>
          <p:grpSpPr bwMode="auto">
            <a:xfrm>
              <a:off x="4006" y="1130"/>
              <a:ext cx="1393" cy="753"/>
              <a:chOff x="4006" y="1130"/>
              <a:chExt cx="1393" cy="753"/>
            </a:xfrm>
          </p:grpSpPr>
          <p:sp>
            <p:nvSpPr>
              <p:cNvPr id="61460" name="Text Box 54"/>
              <p:cNvSpPr txBox="1">
                <a:spLocks noChangeArrowheads="1"/>
              </p:cNvSpPr>
              <p:nvPr/>
            </p:nvSpPr>
            <p:spPr bwMode="auto">
              <a:xfrm>
                <a:off x="4006" y="1130"/>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sp>
            <p:nvSpPr>
              <p:cNvPr id="61462" name="Text Box 56"/>
              <p:cNvSpPr txBox="1">
                <a:spLocks noChangeArrowheads="1"/>
              </p:cNvSpPr>
              <p:nvPr/>
            </p:nvSpPr>
            <p:spPr bwMode="auto">
              <a:xfrm>
                <a:off x="4812" y="1728"/>
                <a:ext cx="5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Certification</a:t>
                </a:r>
              </a:p>
            </p:txBody>
          </p:sp>
        </p:grpSp>
        <p:sp>
          <p:nvSpPr>
            <p:cNvPr id="61456" name="AutoShape 58"/>
            <p:cNvSpPr>
              <a:spLocks noChangeArrowheads="1"/>
            </p:cNvSpPr>
            <p:nvPr/>
          </p:nvSpPr>
          <p:spPr bwMode="auto">
            <a:xfrm>
              <a:off x="4077" y="1311"/>
              <a:ext cx="744" cy="268"/>
            </a:xfrm>
            <a:prstGeom prst="curvedDownArrow">
              <a:avLst>
                <a:gd name="adj1" fmla="val 55522"/>
                <a:gd name="adj2" fmla="val 111045"/>
                <a:gd name="adj3" fmla="val 33333"/>
              </a:avLst>
            </a:prstGeom>
            <a:solidFill>
              <a:schemeClr val="accent1"/>
            </a:solidFill>
            <a:ln w="12700">
              <a:solidFill>
                <a:schemeClr val="tx1"/>
              </a:solidFill>
              <a:miter lim="800000"/>
              <a:headEnd/>
              <a:tailEnd/>
            </a:ln>
          </p:spPr>
          <p:txBody>
            <a:bodyPr wrap="none" anchor="ctr"/>
            <a:lstStyle/>
            <a:p>
              <a:endParaRPr lang="en-US" dirty="0"/>
            </a:p>
          </p:txBody>
        </p:sp>
        <p:sp>
          <p:nvSpPr>
            <p:cNvPr id="61457" name="Text Box 59"/>
            <p:cNvSpPr txBox="1">
              <a:spLocks noChangeArrowheads="1"/>
            </p:cNvSpPr>
            <p:nvPr/>
          </p:nvSpPr>
          <p:spPr bwMode="auto">
            <a:xfrm>
              <a:off x="4176" y="1528"/>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grpSp>
      <p:grpSp>
        <p:nvGrpSpPr>
          <p:cNvPr id="14" name="Group 70"/>
          <p:cNvGrpSpPr>
            <a:grpSpLocks/>
          </p:cNvGrpSpPr>
          <p:nvPr/>
        </p:nvGrpSpPr>
        <p:grpSpPr bwMode="auto">
          <a:xfrm>
            <a:off x="5327650" y="2236788"/>
            <a:ext cx="1722437" cy="3314700"/>
            <a:chOff x="5205413" y="2037144"/>
            <a:chExt cx="1722437" cy="3313622"/>
          </a:xfrm>
        </p:grpSpPr>
        <p:grpSp>
          <p:nvGrpSpPr>
            <p:cNvPr id="61451" name="Group 69"/>
            <p:cNvGrpSpPr>
              <a:grpSpLocks/>
            </p:cNvGrpSpPr>
            <p:nvPr/>
          </p:nvGrpSpPr>
          <p:grpSpPr bwMode="auto">
            <a:xfrm>
              <a:off x="5205413" y="2819644"/>
              <a:ext cx="1722437" cy="2531122"/>
              <a:chOff x="5205413" y="2819644"/>
              <a:chExt cx="1722437" cy="2531122"/>
            </a:xfrm>
          </p:grpSpPr>
          <p:sp>
            <p:nvSpPr>
              <p:cNvPr id="61453" name="Text Box 63"/>
              <p:cNvSpPr txBox="1">
                <a:spLocks noChangeArrowheads="1"/>
              </p:cNvSpPr>
              <p:nvPr/>
            </p:nvSpPr>
            <p:spPr bwMode="auto">
              <a:xfrm>
                <a:off x="5205413" y="2819644"/>
                <a:ext cx="1722437"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Conduct Oral Review</a:t>
                </a:r>
              </a:p>
              <a:p>
                <a:pPr algn="ctr" eaLnBrk="1" hangingPunct="1"/>
                <a:r>
                  <a:rPr lang="en-US" sz="1000" dirty="0"/>
                  <a:t>  with Applicant and </a:t>
                </a:r>
              </a:p>
              <a:p>
                <a:pPr algn="ctr" eaLnBrk="1" hangingPunct="1"/>
                <a:r>
                  <a:rPr lang="en-US" sz="1000" dirty="0"/>
                  <a:t>Up to  Two References</a:t>
                </a:r>
              </a:p>
              <a:p>
                <a:pPr algn="ctr" eaLnBrk="1" hangingPunct="1"/>
                <a:r>
                  <a:rPr lang="en-US" sz="1000" dirty="0"/>
                  <a:t>(Via telephone conference)</a:t>
                </a:r>
              </a:p>
            </p:txBody>
          </p:sp>
          <p:sp>
            <p:nvSpPr>
              <p:cNvPr id="61454" name="Text Box 64"/>
              <p:cNvSpPr txBox="1">
                <a:spLocks noChangeArrowheads="1"/>
              </p:cNvSpPr>
              <p:nvPr/>
            </p:nvSpPr>
            <p:spPr bwMode="auto">
              <a:xfrm>
                <a:off x="5536895" y="4889113"/>
                <a:ext cx="1018236"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Mutual</a:t>
                </a:r>
                <a:br>
                  <a:rPr lang="en-US" sz="1200" dirty="0"/>
                </a:br>
                <a:r>
                  <a:rPr lang="en-US" sz="1200" dirty="0"/>
                  <a:t>Agreement</a:t>
                </a:r>
              </a:p>
            </p:txBody>
          </p:sp>
        </p:grpSp>
        <p:pic>
          <p:nvPicPr>
            <p:cNvPr id="6145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17" y="2037144"/>
              <a:ext cx="1259326" cy="78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2400" y="2895600"/>
            <a:ext cx="918226" cy="914400"/>
          </a:xfrm>
          <a:prstGeom prst="rect">
            <a:avLst/>
          </a:prstGeom>
        </p:spPr>
      </p:pic>
      <p:sp>
        <p:nvSpPr>
          <p:cNvPr id="59"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ustDataLst>
      <p:tags r:id="rId1"/>
    </p:custDataLst>
    <p:extLst>
      <p:ext uri="{BB962C8B-B14F-4D97-AF65-F5344CB8AC3E}">
        <p14:creationId xmlns:p14="http://schemas.microsoft.com/office/powerpoint/2010/main" val="937741866"/>
      </p:ext>
    </p:ext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0" name="Rectangle 38"/>
          <p:cNvSpPr>
            <a:spLocks noGrp="1" noChangeArrowheads="1"/>
          </p:cNvSpPr>
          <p:nvPr>
            <p:ph type="title"/>
          </p:nvPr>
        </p:nvSpPr>
        <p:spPr>
          <a:xfrm>
            <a:off x="1371600" y="-228600"/>
            <a:ext cx="6400800" cy="1600200"/>
          </a:xfrm>
        </p:spPr>
        <p:txBody>
          <a:bodyPr>
            <a:normAutofit/>
          </a:bodyPr>
          <a:lstStyle/>
          <a:p>
            <a:r>
              <a:rPr lang="en-US" sz="2400" dirty="0" smtClean="0"/>
              <a:t>How Long Will It Take to Get CSEP?</a:t>
            </a:r>
          </a:p>
        </p:txBody>
      </p:sp>
      <p:sp>
        <p:nvSpPr>
          <p:cNvPr id="63491"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52073C-F3EC-4888-AB9A-1ED2ACA376DF}" type="slidenum">
              <a:rPr lang="en-US" smtClean="0"/>
              <a:pPr/>
              <a:t>34</a:t>
            </a:fld>
            <a:endParaRPr lang="en-US" dirty="0" smtClean="0"/>
          </a:p>
        </p:txBody>
      </p:sp>
      <p:grpSp>
        <p:nvGrpSpPr>
          <p:cNvPr id="63492" name="Group 39"/>
          <p:cNvGrpSpPr>
            <a:grpSpLocks/>
          </p:cNvGrpSpPr>
          <p:nvPr/>
        </p:nvGrpSpPr>
        <p:grpSpPr bwMode="auto">
          <a:xfrm>
            <a:off x="95250" y="685800"/>
            <a:ext cx="8915400" cy="3097213"/>
            <a:chOff x="130" y="432"/>
            <a:chExt cx="5616" cy="1951"/>
          </a:xfrm>
        </p:grpSpPr>
        <p:sp>
          <p:nvSpPr>
            <p:cNvPr id="63522" name="Text Box 4"/>
            <p:cNvSpPr txBox="1">
              <a:spLocks noChangeArrowheads="1"/>
            </p:cNvSpPr>
            <p:nvPr/>
          </p:nvSpPr>
          <p:spPr bwMode="auto">
            <a:xfrm>
              <a:off x="1030" y="432"/>
              <a:ext cx="39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1429" tIns="45714" rIns="91429" bIns="45714">
              <a:spAutoFit/>
            </a:bodyPr>
            <a:lstStyle>
              <a:lvl1pPr marL="233363" indent="-2333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ct val="20000"/>
                </a:spcAft>
              </a:pPr>
              <a:r>
                <a:rPr lang="en-US" sz="2000" b="1" dirty="0">
                  <a:latin typeface="Times New Roman" pitchFamily="18" charset="0"/>
                </a:rPr>
                <a:t>There is no one answer.  Much depends on the applicant.</a:t>
              </a:r>
            </a:p>
          </p:txBody>
        </p:sp>
        <p:grpSp>
          <p:nvGrpSpPr>
            <p:cNvPr id="63523" name="Group 5"/>
            <p:cNvGrpSpPr>
              <a:grpSpLocks/>
            </p:cNvGrpSpPr>
            <p:nvPr/>
          </p:nvGrpSpPr>
          <p:grpSpPr bwMode="auto">
            <a:xfrm>
              <a:off x="130" y="2133"/>
              <a:ext cx="5616" cy="250"/>
              <a:chOff x="0" y="2253"/>
              <a:chExt cx="5616" cy="250"/>
            </a:xfrm>
          </p:grpSpPr>
          <p:sp>
            <p:nvSpPr>
              <p:cNvPr id="63524" name="Line 6"/>
              <p:cNvSpPr>
                <a:spLocks noChangeShapeType="1"/>
              </p:cNvSpPr>
              <p:nvPr/>
            </p:nvSpPr>
            <p:spPr bwMode="auto">
              <a:xfrm>
                <a:off x="470" y="2413"/>
                <a:ext cx="5146" cy="21"/>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dirty="0"/>
              </a:p>
            </p:txBody>
          </p:sp>
          <p:sp>
            <p:nvSpPr>
              <p:cNvPr id="63525" name="Text Box 7"/>
              <p:cNvSpPr txBox="1">
                <a:spLocks noChangeArrowheads="1"/>
              </p:cNvSpPr>
              <p:nvPr/>
            </p:nvSpPr>
            <p:spPr bwMode="auto">
              <a:xfrm>
                <a:off x="0" y="2253"/>
                <a:ext cx="4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Times New Roman" pitchFamily="18" charset="0"/>
                  </a:rPr>
                  <a:t>Time</a:t>
                </a:r>
              </a:p>
            </p:txBody>
          </p:sp>
        </p:grpSp>
      </p:grpSp>
      <p:grpSp>
        <p:nvGrpSpPr>
          <p:cNvPr id="4" name="Group 8"/>
          <p:cNvGrpSpPr>
            <a:grpSpLocks/>
          </p:cNvGrpSpPr>
          <p:nvPr/>
        </p:nvGrpSpPr>
        <p:grpSpPr bwMode="auto">
          <a:xfrm>
            <a:off x="838729" y="1219200"/>
            <a:ext cx="2649009" cy="2390774"/>
            <a:chOff x="465" y="888"/>
            <a:chExt cx="1515" cy="1506"/>
          </a:xfrm>
        </p:grpSpPr>
        <p:sp>
          <p:nvSpPr>
            <p:cNvPr id="63518" name="Text Box 9"/>
            <p:cNvSpPr txBox="1">
              <a:spLocks noChangeArrowheads="1"/>
            </p:cNvSpPr>
            <p:nvPr/>
          </p:nvSpPr>
          <p:spPr bwMode="auto">
            <a:xfrm>
              <a:off x="486" y="888"/>
              <a:ext cx="1494" cy="1144"/>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20650" indent="-1206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Applicant</a:t>
              </a:r>
            </a:p>
            <a:p>
              <a:pPr eaLnBrk="1" hangingPunct="1">
                <a:buFontTx/>
                <a:buChar char="•"/>
              </a:pPr>
              <a:r>
                <a:rPr lang="en-US" sz="1600" dirty="0">
                  <a:latin typeface="Times New Roman" pitchFamily="18" charset="0"/>
                </a:rPr>
                <a:t>Downloads information from INCOSE web page</a:t>
              </a:r>
            </a:p>
            <a:p>
              <a:pPr eaLnBrk="1" hangingPunct="1">
                <a:buFontTx/>
                <a:buChar char="•"/>
              </a:pPr>
              <a:r>
                <a:rPr lang="en-US" sz="1600" dirty="0">
                  <a:latin typeface="Times New Roman" pitchFamily="18" charset="0"/>
                </a:rPr>
                <a:t>Collects information</a:t>
              </a:r>
            </a:p>
            <a:p>
              <a:pPr eaLnBrk="1" hangingPunct="1">
                <a:buFontTx/>
                <a:buChar char="•"/>
              </a:pPr>
              <a:r>
                <a:rPr lang="en-US" sz="1600" dirty="0">
                  <a:latin typeface="Times New Roman" pitchFamily="18" charset="0"/>
                </a:rPr>
                <a:t>Fills out and submits forms via e-mail</a:t>
              </a:r>
            </a:p>
            <a:p>
              <a:pPr eaLnBrk="1" hangingPunct="1">
                <a:buFontTx/>
                <a:buChar char="•"/>
              </a:pPr>
              <a:r>
                <a:rPr lang="en-US" sz="1600" dirty="0">
                  <a:latin typeface="Times New Roman" pitchFamily="18" charset="0"/>
                </a:rPr>
                <a:t>Pays fee on-line</a:t>
              </a:r>
            </a:p>
          </p:txBody>
        </p:sp>
        <p:grpSp>
          <p:nvGrpSpPr>
            <p:cNvPr id="63519" name="Group 10"/>
            <p:cNvGrpSpPr>
              <a:grpSpLocks/>
            </p:cNvGrpSpPr>
            <p:nvPr/>
          </p:nvGrpSpPr>
          <p:grpSpPr bwMode="auto">
            <a:xfrm>
              <a:off x="465" y="2055"/>
              <a:ext cx="924" cy="339"/>
              <a:chOff x="465" y="2055"/>
              <a:chExt cx="924" cy="339"/>
            </a:xfrm>
          </p:grpSpPr>
          <p:sp>
            <p:nvSpPr>
              <p:cNvPr id="63520" name="AutoShape 11"/>
              <p:cNvSpPr>
                <a:spLocks/>
              </p:cNvSpPr>
              <p:nvPr/>
            </p:nvSpPr>
            <p:spPr bwMode="auto">
              <a:xfrm rot="5400000">
                <a:off x="822" y="1698"/>
                <a:ext cx="210" cy="924"/>
              </a:xfrm>
              <a:prstGeom prst="leftBrace">
                <a:avLst>
                  <a:gd name="adj1" fmla="val 36667"/>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21" name="Text Box 12"/>
              <p:cNvSpPr txBox="1">
                <a:spLocks noChangeArrowheads="1"/>
              </p:cNvSpPr>
              <p:nvPr/>
            </p:nvSpPr>
            <p:spPr bwMode="auto">
              <a:xfrm>
                <a:off x="629" y="2163"/>
                <a:ext cx="6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A. ??????</a:t>
                </a:r>
              </a:p>
            </p:txBody>
          </p:sp>
        </p:grpSp>
      </p:grpSp>
      <p:grpSp>
        <p:nvGrpSpPr>
          <p:cNvPr id="6" name="Group 13"/>
          <p:cNvGrpSpPr>
            <a:grpSpLocks/>
          </p:cNvGrpSpPr>
          <p:nvPr/>
        </p:nvGrpSpPr>
        <p:grpSpPr bwMode="auto">
          <a:xfrm>
            <a:off x="303213" y="3698875"/>
            <a:ext cx="3227387" cy="2089150"/>
            <a:chOff x="131" y="2450"/>
            <a:chExt cx="2033" cy="1315"/>
          </a:xfrm>
        </p:grpSpPr>
        <p:sp>
          <p:nvSpPr>
            <p:cNvPr id="63514" name="Text Box 14"/>
            <p:cNvSpPr txBox="1">
              <a:spLocks noChangeArrowheads="1"/>
            </p:cNvSpPr>
            <p:nvPr/>
          </p:nvSpPr>
          <p:spPr bwMode="auto">
            <a:xfrm>
              <a:off x="131" y="2776"/>
              <a:ext cx="2033" cy="989"/>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73038" indent="-1730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INCOSE</a:t>
              </a:r>
            </a:p>
            <a:p>
              <a:pPr eaLnBrk="1" hangingPunct="1">
                <a:buFontTx/>
                <a:buChar char="•"/>
              </a:pPr>
              <a:r>
                <a:rPr lang="en-US" sz="1600" dirty="0">
                  <a:latin typeface="Times New Roman" pitchFamily="18" charset="0"/>
                </a:rPr>
                <a:t>Receives application &amp; fee</a:t>
              </a:r>
            </a:p>
            <a:p>
              <a:pPr eaLnBrk="1" hangingPunct="1">
                <a:buFontTx/>
                <a:buChar char="•"/>
              </a:pPr>
              <a:r>
                <a:rPr lang="en-US" sz="1600" dirty="0">
                  <a:latin typeface="Times New Roman" pitchFamily="18" charset="0"/>
                </a:rPr>
                <a:t>Checks completeness of submittal</a:t>
              </a:r>
            </a:p>
            <a:p>
              <a:pPr eaLnBrk="1" hangingPunct="1">
                <a:buFontTx/>
                <a:buChar char="•"/>
              </a:pPr>
              <a:r>
                <a:rPr lang="en-US" sz="1600" dirty="0">
                  <a:latin typeface="Times New Roman" pitchFamily="18" charset="0"/>
                </a:rPr>
                <a:t>Notifies applicant by e-mail that application was received and is complete or has missing material</a:t>
              </a:r>
              <a:endParaRPr lang="en-US" sz="2400" dirty="0">
                <a:latin typeface="Times New Roman" pitchFamily="18" charset="0"/>
              </a:endParaRPr>
            </a:p>
          </p:txBody>
        </p:sp>
        <p:grpSp>
          <p:nvGrpSpPr>
            <p:cNvPr id="63515" name="Group 15"/>
            <p:cNvGrpSpPr>
              <a:grpSpLocks/>
            </p:cNvGrpSpPr>
            <p:nvPr/>
          </p:nvGrpSpPr>
          <p:grpSpPr bwMode="auto">
            <a:xfrm>
              <a:off x="1058" y="2450"/>
              <a:ext cx="882" cy="296"/>
              <a:chOff x="1242" y="2450"/>
              <a:chExt cx="729" cy="296"/>
            </a:xfrm>
          </p:grpSpPr>
          <p:sp>
            <p:nvSpPr>
              <p:cNvPr id="63516" name="AutoShape 16"/>
              <p:cNvSpPr>
                <a:spLocks/>
              </p:cNvSpPr>
              <p:nvPr/>
            </p:nvSpPr>
            <p:spPr bwMode="auto">
              <a:xfrm rot="-5400000">
                <a:off x="1524" y="2299"/>
                <a:ext cx="165" cy="729"/>
              </a:xfrm>
              <a:prstGeom prst="leftBrace">
                <a:avLst>
                  <a:gd name="adj1" fmla="val 36818"/>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17" name="Text Box 17"/>
              <p:cNvSpPr txBox="1">
                <a:spLocks noChangeArrowheads="1"/>
              </p:cNvSpPr>
              <p:nvPr/>
            </p:nvSpPr>
            <p:spPr bwMode="auto">
              <a:xfrm>
                <a:off x="1243" y="2450"/>
                <a:ext cx="7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B. &lt;</a:t>
                </a:r>
                <a:r>
                  <a:rPr lang="en-US" dirty="0">
                    <a:latin typeface="Times New Roman" pitchFamily="18" charset="0"/>
                  </a:rPr>
                  <a:t> </a:t>
                </a:r>
                <a:r>
                  <a:rPr lang="en-US" b="1" dirty="0">
                    <a:latin typeface="Times New Roman" pitchFamily="18" charset="0"/>
                  </a:rPr>
                  <a:t>2 weeks</a:t>
                </a:r>
              </a:p>
            </p:txBody>
          </p:sp>
        </p:grpSp>
      </p:grpSp>
      <p:grpSp>
        <p:nvGrpSpPr>
          <p:cNvPr id="8" name="Group 18"/>
          <p:cNvGrpSpPr>
            <a:grpSpLocks/>
          </p:cNvGrpSpPr>
          <p:nvPr/>
        </p:nvGrpSpPr>
        <p:grpSpPr bwMode="auto">
          <a:xfrm>
            <a:off x="3575050" y="1644600"/>
            <a:ext cx="2386013" cy="1912988"/>
            <a:chOff x="2192" y="1156"/>
            <a:chExt cx="1503" cy="1204"/>
          </a:xfrm>
        </p:grpSpPr>
        <p:sp>
          <p:nvSpPr>
            <p:cNvPr id="63511" name="Text Box 19"/>
            <p:cNvSpPr txBox="1">
              <a:spLocks noChangeArrowheads="1"/>
            </p:cNvSpPr>
            <p:nvPr/>
          </p:nvSpPr>
          <p:spPr bwMode="auto">
            <a:xfrm>
              <a:off x="2333" y="1156"/>
              <a:ext cx="1255" cy="835"/>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References</a:t>
              </a:r>
              <a:r>
                <a:rPr lang="en-US" sz="1600" dirty="0">
                  <a:latin typeface="Times New Roman" pitchFamily="18" charset="0"/>
                </a:rPr>
                <a:t> submit recommendations via e-mail to INCOSE. </a:t>
              </a:r>
              <a:r>
                <a:rPr lang="en-US" sz="1600" b="1" dirty="0">
                  <a:latin typeface="Times New Roman" pitchFamily="18" charset="0"/>
                </a:rPr>
                <a:t>Applicant</a:t>
              </a:r>
              <a:r>
                <a:rPr lang="en-US" sz="1600" dirty="0">
                  <a:latin typeface="Times New Roman" pitchFamily="18" charset="0"/>
                </a:rPr>
                <a:t> submits missing material. </a:t>
              </a:r>
              <a:endParaRPr lang="en-US" sz="2400" dirty="0">
                <a:latin typeface="Times New Roman" pitchFamily="18" charset="0"/>
              </a:endParaRPr>
            </a:p>
          </p:txBody>
        </p:sp>
        <p:sp>
          <p:nvSpPr>
            <p:cNvPr id="63512" name="Text Box 20"/>
            <p:cNvSpPr txBox="1">
              <a:spLocks noChangeArrowheads="1"/>
            </p:cNvSpPr>
            <p:nvPr/>
          </p:nvSpPr>
          <p:spPr bwMode="auto">
            <a:xfrm>
              <a:off x="2267" y="2129"/>
              <a:ext cx="1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C. Averaging 50 days</a:t>
              </a:r>
            </a:p>
          </p:txBody>
        </p:sp>
        <p:sp>
          <p:nvSpPr>
            <p:cNvPr id="63513" name="AutoShape 21"/>
            <p:cNvSpPr>
              <a:spLocks/>
            </p:cNvSpPr>
            <p:nvPr/>
          </p:nvSpPr>
          <p:spPr bwMode="auto">
            <a:xfrm rot="5400000">
              <a:off x="2820" y="1395"/>
              <a:ext cx="210" cy="1466"/>
            </a:xfrm>
            <a:prstGeom prst="leftBrace">
              <a:avLst>
                <a:gd name="adj1" fmla="val 58175"/>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9" name="Group 22"/>
          <p:cNvGrpSpPr>
            <a:grpSpLocks/>
          </p:cNvGrpSpPr>
          <p:nvPr/>
        </p:nvGrpSpPr>
        <p:grpSpPr bwMode="auto">
          <a:xfrm>
            <a:off x="7332663" y="3698875"/>
            <a:ext cx="1687512" cy="1600200"/>
            <a:chOff x="4559" y="2450"/>
            <a:chExt cx="1062" cy="1008"/>
          </a:xfrm>
        </p:grpSpPr>
        <p:sp>
          <p:nvSpPr>
            <p:cNvPr id="63507" name="Text Box 23"/>
            <p:cNvSpPr txBox="1">
              <a:spLocks noChangeArrowheads="1"/>
            </p:cNvSpPr>
            <p:nvPr/>
          </p:nvSpPr>
          <p:spPr bwMode="auto">
            <a:xfrm>
              <a:off x="4586" y="2776"/>
              <a:ext cx="1035" cy="682"/>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INCOSE</a:t>
              </a:r>
              <a:r>
                <a:rPr lang="en-US" sz="1600" dirty="0">
                  <a:latin typeface="Times New Roman" pitchFamily="18" charset="0"/>
                </a:rPr>
                <a:t> sends CSEP certificate via postal mail to applicant  </a:t>
              </a:r>
              <a:endParaRPr lang="en-US" sz="2400" dirty="0">
                <a:latin typeface="Times New Roman" pitchFamily="18" charset="0"/>
              </a:endParaRPr>
            </a:p>
          </p:txBody>
        </p:sp>
        <p:grpSp>
          <p:nvGrpSpPr>
            <p:cNvPr id="63508" name="Group 24"/>
            <p:cNvGrpSpPr>
              <a:grpSpLocks/>
            </p:cNvGrpSpPr>
            <p:nvPr/>
          </p:nvGrpSpPr>
          <p:grpSpPr bwMode="auto">
            <a:xfrm>
              <a:off x="4559" y="2450"/>
              <a:ext cx="980" cy="296"/>
              <a:chOff x="4799" y="2450"/>
              <a:chExt cx="777" cy="296"/>
            </a:xfrm>
          </p:grpSpPr>
          <p:sp>
            <p:nvSpPr>
              <p:cNvPr id="63509" name="AutoShape 25"/>
              <p:cNvSpPr>
                <a:spLocks/>
              </p:cNvSpPr>
              <p:nvPr/>
            </p:nvSpPr>
            <p:spPr bwMode="auto">
              <a:xfrm rot="-5400000">
                <a:off x="5100" y="2270"/>
                <a:ext cx="175" cy="777"/>
              </a:xfrm>
              <a:prstGeom prst="leftBrace">
                <a:avLst>
                  <a:gd name="adj1" fmla="val 37000"/>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10" name="Text Box 26"/>
              <p:cNvSpPr txBox="1">
                <a:spLocks noChangeArrowheads="1"/>
              </p:cNvSpPr>
              <p:nvPr/>
            </p:nvSpPr>
            <p:spPr bwMode="auto">
              <a:xfrm>
                <a:off x="4847" y="2450"/>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F. &lt; 2 weeks</a:t>
                </a:r>
              </a:p>
            </p:txBody>
          </p:sp>
        </p:grpSp>
      </p:grpSp>
      <p:grpSp>
        <p:nvGrpSpPr>
          <p:cNvPr id="11" name="Group 27"/>
          <p:cNvGrpSpPr>
            <a:grpSpLocks/>
          </p:cNvGrpSpPr>
          <p:nvPr/>
        </p:nvGrpSpPr>
        <p:grpSpPr bwMode="auto">
          <a:xfrm>
            <a:off x="6019801" y="1447800"/>
            <a:ext cx="2865437" cy="2133599"/>
            <a:chOff x="3732" y="1032"/>
            <a:chExt cx="1805" cy="1344"/>
          </a:xfrm>
        </p:grpSpPr>
        <p:sp>
          <p:nvSpPr>
            <p:cNvPr id="63504" name="Text Box 28"/>
            <p:cNvSpPr txBox="1">
              <a:spLocks noChangeArrowheads="1"/>
            </p:cNvSpPr>
            <p:nvPr/>
          </p:nvSpPr>
          <p:spPr bwMode="auto">
            <a:xfrm>
              <a:off x="3732" y="1032"/>
              <a:ext cx="1805" cy="989"/>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73038" indent="-1730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Applicant</a:t>
              </a:r>
            </a:p>
            <a:p>
              <a:pPr eaLnBrk="1" hangingPunct="1">
                <a:buFontTx/>
                <a:buChar char="•"/>
              </a:pPr>
              <a:r>
                <a:rPr lang="en-US" sz="1600" dirty="0">
                  <a:latin typeface="Times New Roman" pitchFamily="18" charset="0"/>
                </a:rPr>
                <a:t>Schedules exam with test organization</a:t>
              </a:r>
            </a:p>
            <a:p>
              <a:pPr eaLnBrk="1" hangingPunct="1">
                <a:buFontTx/>
                <a:buChar char="•"/>
              </a:pPr>
              <a:r>
                <a:rPr lang="en-US" sz="1600" dirty="0">
                  <a:latin typeface="Times New Roman" pitchFamily="18" charset="0"/>
                </a:rPr>
                <a:t>Takes exam at test site</a:t>
              </a:r>
            </a:p>
            <a:p>
              <a:pPr eaLnBrk="1" hangingPunct="1">
                <a:buFontTx/>
                <a:buChar char="•"/>
              </a:pPr>
              <a:r>
                <a:rPr lang="en-US" sz="1600" dirty="0">
                  <a:latin typeface="Times New Roman" pitchFamily="18" charset="0"/>
                </a:rPr>
                <a:t>Receives results immediately</a:t>
              </a:r>
            </a:p>
            <a:p>
              <a:pPr eaLnBrk="1" hangingPunct="1">
                <a:buFontTx/>
                <a:buChar char="•"/>
              </a:pPr>
              <a:r>
                <a:rPr lang="en-US" sz="1600" dirty="0">
                  <a:latin typeface="Times New Roman" pitchFamily="18" charset="0"/>
                </a:rPr>
                <a:t>Schedules </a:t>
              </a:r>
              <a:r>
                <a:rPr lang="en-US" sz="1600" dirty="0" smtClean="0">
                  <a:latin typeface="Times New Roman" pitchFamily="18" charset="0"/>
                </a:rPr>
                <a:t>exam, </a:t>
              </a:r>
              <a:r>
                <a:rPr lang="en-US" sz="1600" dirty="0">
                  <a:latin typeface="Times New Roman" pitchFamily="18" charset="0"/>
                </a:rPr>
                <a:t>if needed </a:t>
              </a:r>
            </a:p>
          </p:txBody>
        </p:sp>
        <p:sp>
          <p:nvSpPr>
            <p:cNvPr id="63505" name="AutoShape 29"/>
            <p:cNvSpPr>
              <a:spLocks/>
            </p:cNvSpPr>
            <p:nvPr/>
          </p:nvSpPr>
          <p:spPr bwMode="auto">
            <a:xfrm rot="5400000">
              <a:off x="4513" y="1422"/>
              <a:ext cx="217" cy="1483"/>
            </a:xfrm>
            <a:prstGeom prst="leftBrace">
              <a:avLst>
                <a:gd name="adj1" fmla="val 56951"/>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06" name="Text Box 30"/>
            <p:cNvSpPr txBox="1">
              <a:spLocks noChangeArrowheads="1"/>
            </p:cNvSpPr>
            <p:nvPr/>
          </p:nvSpPr>
          <p:spPr bwMode="auto">
            <a:xfrm>
              <a:off x="3976" y="2145"/>
              <a:ext cx="1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E. Averaging 62 days</a:t>
              </a:r>
            </a:p>
          </p:txBody>
        </p:sp>
      </p:grpSp>
      <p:grpSp>
        <p:nvGrpSpPr>
          <p:cNvPr id="12" name="Group 31"/>
          <p:cNvGrpSpPr>
            <a:grpSpLocks/>
          </p:cNvGrpSpPr>
          <p:nvPr/>
        </p:nvGrpSpPr>
        <p:grpSpPr bwMode="auto">
          <a:xfrm>
            <a:off x="3832190" y="3684588"/>
            <a:ext cx="3330575" cy="2257426"/>
            <a:chOff x="2353" y="2441"/>
            <a:chExt cx="2099" cy="1477"/>
          </a:xfrm>
        </p:grpSpPr>
        <p:sp>
          <p:nvSpPr>
            <p:cNvPr id="63501" name="Text Box 32"/>
            <p:cNvSpPr txBox="1">
              <a:spLocks noChangeArrowheads="1"/>
            </p:cNvSpPr>
            <p:nvPr/>
          </p:nvSpPr>
          <p:spPr bwMode="auto">
            <a:xfrm>
              <a:off x="2353" y="2776"/>
              <a:ext cx="2099" cy="1142"/>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73038" indent="-1730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INCOSE</a:t>
              </a:r>
            </a:p>
            <a:p>
              <a:pPr eaLnBrk="1" hangingPunct="1">
                <a:buFontTx/>
                <a:buChar char="•"/>
              </a:pPr>
              <a:r>
                <a:rPr lang="en-US" sz="1600" dirty="0">
                  <a:latin typeface="Times New Roman" pitchFamily="18" charset="0"/>
                </a:rPr>
                <a:t>Receives recommendations from references and missing information </a:t>
              </a:r>
            </a:p>
            <a:p>
              <a:pPr eaLnBrk="1" hangingPunct="1">
                <a:buFontTx/>
                <a:buChar char="•"/>
              </a:pPr>
              <a:r>
                <a:rPr lang="en-US" sz="1600" dirty="0">
                  <a:latin typeface="Times New Roman" pitchFamily="18" charset="0"/>
                </a:rPr>
                <a:t>Evaluates education and experience</a:t>
              </a:r>
            </a:p>
            <a:p>
              <a:pPr eaLnBrk="1" hangingPunct="1">
                <a:buFontTx/>
                <a:buChar char="•"/>
              </a:pPr>
              <a:r>
                <a:rPr lang="en-US" sz="1600" dirty="0">
                  <a:latin typeface="Times New Roman" pitchFamily="18" charset="0"/>
                </a:rPr>
                <a:t>Notifies applicant of evaluation results. If minimum requirements are met, authorizes exam</a:t>
              </a:r>
            </a:p>
          </p:txBody>
        </p:sp>
        <p:sp>
          <p:nvSpPr>
            <p:cNvPr id="63502" name="AutoShape 33"/>
            <p:cNvSpPr>
              <a:spLocks/>
            </p:cNvSpPr>
            <p:nvPr/>
          </p:nvSpPr>
          <p:spPr bwMode="auto">
            <a:xfrm rot="-5400000">
              <a:off x="3426" y="1885"/>
              <a:ext cx="174" cy="1545"/>
            </a:xfrm>
            <a:prstGeom prst="leftBrace">
              <a:avLst>
                <a:gd name="adj1" fmla="val 73994"/>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03" name="Text Box 34"/>
            <p:cNvSpPr txBox="1">
              <a:spLocks noChangeArrowheads="1"/>
            </p:cNvSpPr>
            <p:nvPr/>
          </p:nvSpPr>
          <p:spPr bwMode="auto">
            <a:xfrm>
              <a:off x="2831" y="2441"/>
              <a:ext cx="129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D. </a:t>
              </a:r>
              <a:r>
                <a:rPr lang="en-US" b="1" dirty="0" smtClean="0">
                  <a:latin typeface="Times New Roman" pitchFamily="18" charset="0"/>
                </a:rPr>
                <a:t>Approx. 30 days</a:t>
              </a:r>
              <a:endParaRPr lang="en-US" b="1" dirty="0">
                <a:latin typeface="Times New Roman" pitchFamily="18" charset="0"/>
              </a:endParaRPr>
            </a:p>
          </p:txBody>
        </p:sp>
      </p:grpSp>
      <p:sp>
        <p:nvSpPr>
          <p:cNvPr id="44067" name="Rectangle 35"/>
          <p:cNvSpPr>
            <a:spLocks noChangeArrowheads="1"/>
          </p:cNvSpPr>
          <p:nvPr/>
        </p:nvSpPr>
        <p:spPr bwMode="auto">
          <a:xfrm>
            <a:off x="609600" y="6019800"/>
            <a:ext cx="7954962" cy="346075"/>
          </a:xfrm>
          <a:prstGeom prst="rect">
            <a:avLst/>
          </a:prstGeom>
          <a:solidFill>
            <a:schemeClr val="tx2"/>
          </a:solidFill>
          <a:ln>
            <a:noFill/>
          </a:ln>
          <a:effectLst/>
        </p:spPr>
        <p:txBody>
          <a:bodyPr lIns="91429" tIns="45714" rIns="91429" bIns="45714" anchor="ctr"/>
          <a:lstStyle/>
          <a:p>
            <a:pPr algn="ctr" eaLnBrk="1" hangingPunct="1">
              <a:lnSpc>
                <a:spcPct val="80000"/>
              </a:lnSpc>
              <a:spcBef>
                <a:spcPct val="20000"/>
              </a:spcBef>
              <a:buClr>
                <a:schemeClr val="tx2"/>
              </a:buClr>
              <a:buSzPct val="70000"/>
              <a:buFont typeface="Wingdings" pitchFamily="2" charset="2"/>
              <a:buNone/>
            </a:pPr>
            <a:r>
              <a:rPr lang="en-US" sz="2400" b="1" i="1" dirty="0" smtClean="0">
                <a:solidFill>
                  <a:schemeClr val="bg1"/>
                </a:solidFill>
                <a:latin typeface="Times New Roman" pitchFamily="18" charset="0"/>
              </a:rPr>
              <a:t>While the times vary, the average time for CSEP </a:t>
            </a:r>
            <a:r>
              <a:rPr lang="en-US" sz="2400" b="1" i="1" dirty="0">
                <a:solidFill>
                  <a:schemeClr val="bg1"/>
                </a:solidFill>
                <a:latin typeface="Times New Roman" pitchFamily="18" charset="0"/>
              </a:rPr>
              <a:t>is </a:t>
            </a:r>
            <a:r>
              <a:rPr lang="en-US" sz="2400" b="1" i="1" dirty="0" smtClean="0">
                <a:solidFill>
                  <a:schemeClr val="bg1"/>
                </a:solidFill>
                <a:latin typeface="Times New Roman" pitchFamily="18" charset="0"/>
              </a:rPr>
              <a:t>~200 days. </a:t>
            </a:r>
            <a:endParaRPr lang="en-US" sz="2400" dirty="0">
              <a:solidFill>
                <a:schemeClr val="bg1"/>
              </a:solidFill>
              <a:latin typeface="Times New Roman" pitchFamily="18" charset="0"/>
            </a:endParaRPr>
          </a:p>
        </p:txBody>
      </p:sp>
      <p:sp>
        <p:nvSpPr>
          <p:cNvPr id="38"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custDataLst>
      <p:tags r:id="rId1"/>
    </p:custDataLst>
    <p:extLst>
      <p:ext uri="{BB962C8B-B14F-4D97-AF65-F5344CB8AC3E}">
        <p14:creationId xmlns:p14="http://schemas.microsoft.com/office/powerpoint/2010/main" val="2466388969"/>
      </p:ext>
    </p:extLst>
  </p:cSld>
  <p:clrMapOvr>
    <a:masterClrMapping/>
  </p:clrMapOvr>
  <p:transition advTm="289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67"/>
                                        </p:tgtEl>
                                        <p:attrNameLst>
                                          <p:attrName>style.visibility</p:attrName>
                                        </p:attrNameLst>
                                      </p:cBhvr>
                                      <p:to>
                                        <p:strVal val="visible"/>
                                      </p:to>
                                    </p:set>
                                    <p:anim calcmode="lin" valueType="num">
                                      <p:cBhvr additive="base">
                                        <p:cTn id="31" dur="500" fill="hold"/>
                                        <p:tgtEl>
                                          <p:spTgt spid="44067"/>
                                        </p:tgtEl>
                                        <p:attrNameLst>
                                          <p:attrName>ppt_x</p:attrName>
                                        </p:attrNameLst>
                                      </p:cBhvr>
                                      <p:tavLst>
                                        <p:tav tm="0">
                                          <p:val>
                                            <p:strVal val="#ppt_x"/>
                                          </p:val>
                                        </p:tav>
                                        <p:tav tm="100000">
                                          <p:val>
                                            <p:strVal val="#ppt_x"/>
                                          </p:val>
                                        </p:tav>
                                      </p:tavLst>
                                    </p:anim>
                                    <p:anim calcmode="lin" valueType="num">
                                      <p:cBhvr additive="base">
                                        <p:cTn id="32" dur="500" fill="hold"/>
                                        <p:tgtEl>
                                          <p:spTgt spid="44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546" y="1828800"/>
            <a:ext cx="3400128" cy="3657600"/>
          </a:xfrm>
        </p:spPr>
      </p:pic>
      <p:sp>
        <p:nvSpPr>
          <p:cNvPr id="614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35</a:t>
            </a:fld>
            <a:endParaRPr lang="en-US" dirty="0" smtClean="0"/>
          </a:p>
        </p:txBody>
      </p:sp>
      <p:sp>
        <p:nvSpPr>
          <p:cNvPr id="6147" name="Rectangle 3"/>
          <p:cNvSpPr>
            <a:spLocks noGrp="1" noChangeArrowheads="1"/>
          </p:cNvSpPr>
          <p:nvPr>
            <p:ph sz="quarter" idx="13"/>
          </p:nvPr>
        </p:nvSpPr>
        <p:spPr/>
        <p:txBody>
          <a:bodyPr>
            <a:normAutofit fontScale="92500"/>
          </a:bodyPr>
          <a:lstStyle/>
          <a:p>
            <a:r>
              <a:rPr lang="en-US" dirty="0" smtClean="0"/>
              <a:t>What is certification and why is it important?</a:t>
            </a:r>
          </a:p>
          <a:p>
            <a:r>
              <a:rPr lang="en-US" dirty="0" smtClean="0"/>
              <a:t>Who is recognizing and supporting certification?</a:t>
            </a:r>
          </a:p>
          <a:p>
            <a:r>
              <a:rPr lang="en-US" dirty="0" smtClean="0"/>
              <a:t>What level of certification is right for me?</a:t>
            </a:r>
          </a:p>
          <a:p>
            <a:r>
              <a:rPr lang="en-US" dirty="0" smtClean="0"/>
              <a:t>How do I apply for certification?</a:t>
            </a:r>
          </a:p>
          <a:p>
            <a:r>
              <a:rPr lang="en-US" dirty="0" smtClean="0">
                <a:solidFill>
                  <a:schemeClr val="tx2"/>
                </a:solidFill>
                <a:effectLst>
                  <a:outerShdw blurRad="38100" dist="38100" dir="2700000" algn="tl">
                    <a:srgbClr val="000000">
                      <a:alpha val="43137"/>
                    </a:srgbClr>
                  </a:outerShdw>
                </a:effectLst>
              </a:rPr>
              <a:t>How do I renew my certification?</a:t>
            </a:r>
          </a:p>
          <a:p>
            <a:r>
              <a:rPr lang="en-US" dirty="0" smtClean="0"/>
              <a:t>Where can I find more information?</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928587365"/>
      </p:ext>
    </p:extLst>
  </p:cSld>
  <p:clrMapOvr>
    <a:masterClrMapping/>
  </p:clrMapOvr>
  <p:transition advTm="4891"/>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5"/>
          <p:cNvSpPr>
            <a:spLocks noGrp="1" noChangeArrowheads="1"/>
          </p:cNvSpPr>
          <p:nvPr>
            <p:ph type="title"/>
          </p:nvPr>
        </p:nvSpPr>
        <p:spPr/>
        <p:txBody>
          <a:bodyPr/>
          <a:lstStyle/>
          <a:p>
            <a:r>
              <a:rPr lang="en-US" dirty="0" smtClean="0"/>
              <a:t>Certification Renewal Requirements</a:t>
            </a:r>
          </a:p>
        </p:txBody>
      </p:sp>
      <p:sp>
        <p:nvSpPr>
          <p:cNvPr id="65541" name="Rectangle 6"/>
          <p:cNvSpPr>
            <a:spLocks noGrp="1" noChangeArrowheads="1"/>
          </p:cNvSpPr>
          <p:nvPr>
            <p:ph idx="1"/>
          </p:nvPr>
        </p:nvSpPr>
        <p:spPr/>
        <p:txBody>
          <a:bodyPr/>
          <a:lstStyle/>
          <a:p>
            <a:r>
              <a:rPr lang="en-US" dirty="0" smtClean="0"/>
              <a:t>Certification is Valid for </a:t>
            </a:r>
          </a:p>
          <a:p>
            <a:pPr lvl="1"/>
            <a:r>
              <a:rPr lang="en-US" dirty="0" smtClean="0"/>
              <a:t>3 Years for CSEP, and applicants starting in 2016 must maintain INCOSE membership</a:t>
            </a:r>
          </a:p>
          <a:p>
            <a:pPr lvl="1"/>
            <a:r>
              <a:rPr lang="en-US" dirty="0" smtClean="0"/>
              <a:t>5 Years for ASEP and must maintain INCOSE membership</a:t>
            </a:r>
          </a:p>
          <a:p>
            <a:pPr lvl="1"/>
            <a:r>
              <a:rPr lang="en-US" b="1" dirty="0" smtClean="0"/>
              <a:t>Indefinite for ESEP</a:t>
            </a:r>
            <a:r>
              <a:rPr lang="en-US" dirty="0" smtClean="0"/>
              <a:t>, but must maintain INCOSE membership</a:t>
            </a:r>
          </a:p>
          <a:p>
            <a:pPr lvl="1"/>
            <a:r>
              <a:rPr lang="en-US" dirty="0" smtClean="0"/>
              <a:t>Extensions (e.g., Acq) are renewed concurrent with the base certification, regardless of when earned</a:t>
            </a:r>
          </a:p>
          <a:p>
            <a:r>
              <a:rPr lang="en-US" dirty="0" smtClean="0"/>
              <a:t>Certification renewal requires</a:t>
            </a:r>
          </a:p>
          <a:p>
            <a:pPr lvl="1"/>
            <a:r>
              <a:rPr lang="en-US" dirty="0" smtClean="0"/>
              <a:t>Minimum of 120 Professional Development Units (PDUs)</a:t>
            </a:r>
          </a:p>
          <a:p>
            <a:pPr lvl="1"/>
            <a:r>
              <a:rPr lang="en-US" dirty="0" smtClean="0"/>
              <a:t>Renewal application</a:t>
            </a:r>
          </a:p>
          <a:p>
            <a:pPr lvl="1"/>
            <a:r>
              <a:rPr lang="en-US" dirty="0" smtClean="0"/>
              <a:t>Continuing education log submittal</a:t>
            </a:r>
          </a:p>
          <a:p>
            <a:pPr lvl="1"/>
            <a:r>
              <a:rPr lang="en-US" dirty="0" smtClean="0"/>
              <a:t>Must be submitted before current certification period ends</a:t>
            </a:r>
          </a:p>
          <a:p>
            <a:pPr lvl="1"/>
            <a:r>
              <a:rPr lang="en-US" dirty="0" smtClean="0"/>
              <a:t>Up to 30 “excess” PDUs can be “carried forward”</a:t>
            </a:r>
          </a:p>
        </p:txBody>
      </p:sp>
      <p:sp>
        <p:nvSpPr>
          <p:cNvPr id="6553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F6DCC-8D61-4976-ADC7-C9B5AB575EEC}" type="slidenum">
              <a:rPr lang="en-US" smtClean="0"/>
              <a:pPr/>
              <a:t>36</a:t>
            </a:fld>
            <a:endParaRPr lang="en-US" dirty="0" smtClean="0"/>
          </a:p>
        </p:txBody>
      </p:sp>
      <p:sp>
        <p:nvSpPr>
          <p:cNvPr id="65542" name="Text Box 4"/>
          <p:cNvSpPr txBox="1">
            <a:spLocks noChangeArrowheads="1"/>
          </p:cNvSpPr>
          <p:nvPr/>
        </p:nvSpPr>
        <p:spPr bwMode="auto">
          <a:xfrm>
            <a:off x="1314450" y="5616714"/>
            <a:ext cx="6829425" cy="707886"/>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solidFill>
                  <a:schemeClr val="bg1"/>
                </a:solidFill>
              </a:rPr>
              <a:t>INCOSE certified professionals have an ongoing growth and learning obligation</a:t>
            </a:r>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530070505"/>
      </p:ext>
    </p:extLst>
  </p:cSld>
  <p:clrMapOvr>
    <a:masterClrMapping/>
  </p:clrMapOvr>
  <p:transition advTm="10125"/>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8"/>
          <p:cNvSpPr>
            <a:spLocks noGrp="1" noChangeArrowheads="1"/>
          </p:cNvSpPr>
          <p:nvPr>
            <p:ph type="title"/>
          </p:nvPr>
        </p:nvSpPr>
        <p:spPr/>
        <p:txBody>
          <a:bodyPr/>
          <a:lstStyle/>
          <a:p>
            <a:r>
              <a:rPr lang="en-US" dirty="0" smtClean="0"/>
              <a:t>PDUs for Certification Renewal (1 of 2)</a:t>
            </a:r>
          </a:p>
        </p:txBody>
      </p:sp>
      <p:sp>
        <p:nvSpPr>
          <p:cNvPr id="66563"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FC7832-5779-4DEB-BD2F-9F832571ED0E}" type="slidenum">
              <a:rPr lang="en-US" smtClean="0"/>
              <a:pPr/>
              <a:t>37</a:t>
            </a:fld>
            <a:endParaRPr lang="en-US" dirty="0" smtClean="0"/>
          </a:p>
        </p:txBody>
      </p:sp>
      <p:graphicFrame>
        <p:nvGraphicFramePr>
          <p:cNvPr id="10" name="Group 2"/>
          <p:cNvGraphicFramePr>
            <a:graphicFrameLocks noGrp="1"/>
          </p:cNvGraphicFramePr>
          <p:nvPr>
            <p:extLst>
              <p:ext uri="{D42A27DB-BD31-4B8C-83A1-F6EECF244321}">
                <p14:modId xmlns:p14="http://schemas.microsoft.com/office/powerpoint/2010/main" val="1511640302"/>
              </p:ext>
            </p:extLst>
          </p:nvPr>
        </p:nvGraphicFramePr>
        <p:xfrm>
          <a:off x="533400" y="1491724"/>
          <a:ext cx="8286750" cy="4401985"/>
        </p:xfrm>
        <a:graphic>
          <a:graphicData uri="http://schemas.openxmlformats.org/drawingml/2006/table">
            <a:tbl>
              <a:tblPr/>
              <a:tblGrid>
                <a:gridCol w="4743450">
                  <a:extLst>
                    <a:ext uri="{9D8B030D-6E8A-4147-A177-3AD203B41FA5}">
                      <a16:colId xmlns:a16="http://schemas.microsoft.com/office/drawing/2014/main" val="20000"/>
                    </a:ext>
                  </a:extLst>
                </a:gridCol>
                <a:gridCol w="2515782">
                  <a:extLst>
                    <a:ext uri="{9D8B030D-6E8A-4147-A177-3AD203B41FA5}">
                      <a16:colId xmlns:a16="http://schemas.microsoft.com/office/drawing/2014/main" val="20001"/>
                    </a:ext>
                  </a:extLst>
                </a:gridCol>
                <a:gridCol w="1027518">
                  <a:extLst>
                    <a:ext uri="{9D8B030D-6E8A-4147-A177-3AD203B41FA5}">
                      <a16:colId xmlns:a16="http://schemas.microsoft.com/office/drawing/2014/main" val="20002"/>
                    </a:ext>
                  </a:extLst>
                </a:gridCol>
              </a:tblGrid>
              <a:tr h="44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E9C"/>
                          </a:solidFill>
                          <a:effectLst/>
                          <a:latin typeface="Times New Roman" pitchFamily="18" charset="0"/>
                          <a:cs typeface="Times New Roman" pitchFamily="18" charset="0"/>
                        </a:rPr>
                        <a:t>Professional Development Activities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(All must be relevant to the practice of systems engineering)</a:t>
                      </a:r>
                      <a:endParaRPr kumimoji="0" lang="en-US" sz="1200" b="0" i="0" u="none" strike="noStrike" cap="none" normalizeH="0" baseline="0" dirty="0" smtClean="0">
                        <a:ln>
                          <a:noFill/>
                        </a:ln>
                        <a:solidFill>
                          <a:schemeClr val="tx1"/>
                        </a:solidFill>
                        <a:effectLst/>
                        <a:latin typeface="Times New Roman" pitchFamily="18" charset="0"/>
                      </a:endParaRP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222E9C"/>
                          </a:solidFill>
                          <a:effectLst/>
                          <a:latin typeface="Times New Roman" pitchFamily="18" charset="0"/>
                          <a:ea typeface="+mn-ea"/>
                          <a:cs typeface="Times New Roman" pitchFamily="18" charset="0"/>
                        </a:rPr>
                        <a:t>Credit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222E9C"/>
                          </a:solidFill>
                          <a:effectLst/>
                          <a:latin typeface="Times New Roman" pitchFamily="18" charset="0"/>
                          <a:ea typeface="+mn-ea"/>
                          <a:cs typeface="Times New Roman" pitchFamily="18" charset="0"/>
                        </a:rPr>
                        <a:t>3/5 Year Limit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25968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smtClean="0">
                          <a:solidFill>
                            <a:schemeClr val="tx1"/>
                          </a:solidFill>
                          <a:latin typeface="Times New Roman" pitchFamily="18" charset="0"/>
                          <a:ea typeface="+mn-ea"/>
                          <a:cs typeface="Times New Roman" pitchFamily="18" charset="0"/>
                        </a:rPr>
                        <a:t>Technical Society Participation Category</a:t>
                      </a:r>
                      <a:endPar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992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Be an INCOSE individual, senior, or student member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 PDU/year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786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Attend professional technical society local event/chapter presentation/exhibit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attendance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786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Attend professional technical society conference/symposium</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attendance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72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Participate on professional technical society working groups, committees, etc.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Perform leadership role in professional technical society at local, national or international level</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Volunteer activities with youth in schools or community related to science, technology, engineering, and math (STEM)</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72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Volunteer activities with community, school, or non-profit organizations that help them accomplish their technical needs</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8"/>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Earn an SE-relevant, exam-based, professional certification other than INCOSE SEP</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 PDU/certification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(Up to 2 per renewal period)</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6"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892408264"/>
      </p:ext>
    </p:extLst>
  </p:cSld>
  <p:clrMapOvr>
    <a:masterClrMapping/>
  </p:clrMapOvr>
  <p:transition advTm="1145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8"/>
          <p:cNvSpPr>
            <a:spLocks noGrp="1" noChangeArrowheads="1"/>
          </p:cNvSpPr>
          <p:nvPr>
            <p:ph type="title"/>
          </p:nvPr>
        </p:nvSpPr>
        <p:spPr/>
        <p:txBody>
          <a:bodyPr/>
          <a:lstStyle/>
          <a:p>
            <a:r>
              <a:rPr lang="en-US" dirty="0" smtClean="0"/>
              <a:t>PDUs for Certification Renewal (2 of 2)</a:t>
            </a:r>
          </a:p>
        </p:txBody>
      </p:sp>
      <p:sp>
        <p:nvSpPr>
          <p:cNvPr id="66563"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FC7832-5779-4DEB-BD2F-9F832571ED0E}" type="slidenum">
              <a:rPr lang="en-US" smtClean="0"/>
              <a:pPr/>
              <a:t>38</a:t>
            </a:fld>
            <a:endParaRPr lang="en-US" dirty="0" smtClean="0"/>
          </a:p>
        </p:txBody>
      </p:sp>
      <p:graphicFrame>
        <p:nvGraphicFramePr>
          <p:cNvPr id="10" name="Group 2"/>
          <p:cNvGraphicFramePr>
            <a:graphicFrameLocks noGrp="1"/>
          </p:cNvGraphicFramePr>
          <p:nvPr>
            <p:extLst>
              <p:ext uri="{D42A27DB-BD31-4B8C-83A1-F6EECF244321}">
                <p14:modId xmlns:p14="http://schemas.microsoft.com/office/powerpoint/2010/main" val="2095463386"/>
              </p:ext>
            </p:extLst>
          </p:nvPr>
        </p:nvGraphicFramePr>
        <p:xfrm>
          <a:off x="533400" y="1491724"/>
          <a:ext cx="8286750" cy="4478403"/>
        </p:xfrm>
        <a:graphic>
          <a:graphicData uri="http://schemas.openxmlformats.org/drawingml/2006/table">
            <a:tbl>
              <a:tblPr/>
              <a:tblGrid>
                <a:gridCol w="4743450">
                  <a:extLst>
                    <a:ext uri="{9D8B030D-6E8A-4147-A177-3AD203B41FA5}">
                      <a16:colId xmlns:a16="http://schemas.microsoft.com/office/drawing/2014/main" val="20000"/>
                    </a:ext>
                  </a:extLst>
                </a:gridCol>
                <a:gridCol w="2515782">
                  <a:extLst>
                    <a:ext uri="{9D8B030D-6E8A-4147-A177-3AD203B41FA5}">
                      <a16:colId xmlns:a16="http://schemas.microsoft.com/office/drawing/2014/main" val="20001"/>
                    </a:ext>
                  </a:extLst>
                </a:gridCol>
                <a:gridCol w="1027518">
                  <a:extLst>
                    <a:ext uri="{9D8B030D-6E8A-4147-A177-3AD203B41FA5}">
                      <a16:colId xmlns:a16="http://schemas.microsoft.com/office/drawing/2014/main" val="20002"/>
                    </a:ext>
                  </a:extLst>
                </a:gridCol>
              </a:tblGrid>
              <a:tr h="44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22E9C"/>
                          </a:solidFill>
                          <a:effectLst/>
                          <a:latin typeface="Times New Roman" pitchFamily="18" charset="0"/>
                          <a:cs typeface="Times New Roman" pitchFamily="18" charset="0"/>
                        </a:rPr>
                        <a:t>Professional Development Activities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(All must be relevant to the practice of systems engineering)</a:t>
                      </a:r>
                      <a:endParaRPr kumimoji="0" lang="en-US" sz="1200" b="0" i="0" u="none" strike="noStrike" cap="none" normalizeH="0" baseline="0" dirty="0" smtClean="0">
                        <a:ln>
                          <a:noFill/>
                        </a:ln>
                        <a:solidFill>
                          <a:schemeClr val="tx1"/>
                        </a:solidFill>
                        <a:effectLst/>
                        <a:latin typeface="Times New Roman" pitchFamily="18" charset="0"/>
                      </a:endParaRP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222E9C"/>
                          </a:solidFill>
                          <a:effectLst/>
                          <a:latin typeface="Times New Roman" pitchFamily="18" charset="0"/>
                          <a:ea typeface="+mn-ea"/>
                          <a:cs typeface="Times New Roman" pitchFamily="18" charset="0"/>
                        </a:rPr>
                        <a:t>Credit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222E9C"/>
                          </a:solidFill>
                          <a:effectLst/>
                          <a:latin typeface="Times New Roman" pitchFamily="18" charset="0"/>
                          <a:ea typeface="+mn-ea"/>
                          <a:cs typeface="Times New Roman" pitchFamily="18" charset="0"/>
                        </a:rPr>
                        <a:t>3/5 Year Limit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25968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smtClean="0">
                          <a:solidFill>
                            <a:schemeClr val="tx1"/>
                          </a:solidFill>
                          <a:latin typeface="Times New Roman" pitchFamily="18" charset="0"/>
                          <a:ea typeface="+mn-ea"/>
                          <a:cs typeface="Times New Roman" pitchFamily="18" charset="0"/>
                        </a:rPr>
                        <a:t>SE Course Work &amp; Publication Category</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smtClean="0">
                        <a:ln>
                          <a:noFill/>
                        </a:ln>
                        <a:solidFill>
                          <a:schemeClr val="tx1"/>
                        </a:solidFill>
                        <a:effectLst/>
                        <a:latin typeface="Times New Roman" pitchFamily="18" charset="0"/>
                      </a:endParaRPr>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Complete a technical graduate level course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 PDU/class hour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173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Attend educational course, tutorial, or seminar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Teach professional development coursework, including presentations not part of job function.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2 PDU/hour (prep)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(teach)</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40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173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Write &amp; publish SE article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 PDU/article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Write &amp; publish SE book</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30 PDU (primary author)/book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 PDU (contrib. author)/book</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Attend vendor presentation with educational value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attendance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25968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smtClean="0">
                          <a:solidFill>
                            <a:schemeClr val="tx1"/>
                          </a:solidFill>
                          <a:latin typeface="Times New Roman" pitchFamily="18" charset="0"/>
                          <a:ea typeface="+mn-ea"/>
                          <a:cs typeface="Times New Roman" pitchFamily="18" charset="0"/>
                        </a:rPr>
                        <a:t>SE Job Function Participation Category</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6">
                        <a:lumMod val="20000"/>
                        <a:lumOff val="80000"/>
                      </a:schemeClr>
                    </a:solidFill>
                  </a:tcPr>
                </a:tc>
                <a:tc hMerge="1">
                  <a:txBody>
                    <a:bodyPr/>
                    <a:lstStyle/>
                    <a:p>
                      <a:endParaRPr lang="en-US" dirty="0"/>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smtClean="0">
                        <a:ln>
                          <a:noFill/>
                        </a:ln>
                        <a:solidFill>
                          <a:schemeClr val="tx1"/>
                        </a:solidFill>
                        <a:effectLst/>
                        <a:latin typeface="Times New Roman" pitchFamily="18" charset="0"/>
                      </a:endParaRPr>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20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Receive patent award</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 PDU/award</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9"/>
                  </a:ext>
                </a:extLst>
              </a:tr>
              <a:tr h="360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Serve as designated lead systems engineer for a system, product or service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15 PDU/year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45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0"/>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Lead organization to increase INCOSE systems engineering certifications</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 PDU/year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1"/>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Volunteer (i.e., non-compensated) activities within your organization related to engineering and science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6"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769462236"/>
      </p:ext>
    </p:extLst>
  </p:cSld>
  <p:clrMapOvr>
    <a:masterClrMapping/>
  </p:clrMapOvr>
  <p:transition advTm="1145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ESEP Maze</a:t>
            </a:r>
            <a:endParaRPr lang="en-US" dirty="0"/>
          </a:p>
        </p:txBody>
      </p:sp>
      <p:sp>
        <p:nvSpPr>
          <p:cNvPr id="5" name="Slide Number Placeholder 4"/>
          <p:cNvSpPr>
            <a:spLocks noGrp="1"/>
          </p:cNvSpPr>
          <p:nvPr>
            <p:ph type="sldNum" sz="quarter" idx="12"/>
          </p:nvPr>
        </p:nvSpPr>
        <p:spPr/>
        <p:txBody>
          <a:bodyPr/>
          <a:lstStyle/>
          <a:p>
            <a:fld id="{DE1C0AE3-323A-46BD-A42E-CB72F2967116}" type="slidenum">
              <a:rPr lang="en-US" smtClean="0"/>
              <a:t>39</a:t>
            </a:fld>
            <a:endParaRPr lang="en-US" dirty="0"/>
          </a:p>
        </p:txBody>
      </p:sp>
      <p:sp>
        <p:nvSpPr>
          <p:cNvPr id="6" name="Content Placeholder 5"/>
          <p:cNvSpPr>
            <a:spLocks noGrp="1"/>
          </p:cNvSpPr>
          <p:nvPr>
            <p:ph sz="quarter" idx="13"/>
          </p:nvPr>
        </p:nvSpPr>
        <p:spPr>
          <a:xfrm>
            <a:off x="365760" y="1600200"/>
            <a:ext cx="8016240" cy="3276600"/>
          </a:xfrm>
        </p:spPr>
        <p:txBody>
          <a:bodyPr/>
          <a:lstStyle/>
          <a:p>
            <a:r>
              <a:rPr lang="en-US" dirty="0" smtClean="0"/>
              <a:t>Follow Form 42 </a:t>
            </a:r>
            <a:r>
              <a:rPr lang="en-US" sz="1400" dirty="0" smtClean="0"/>
              <a:t>(ESEP Instructions for Form 41)</a:t>
            </a:r>
            <a:r>
              <a:rPr lang="en-US" dirty="0" smtClean="0"/>
              <a:t> to the letter!</a:t>
            </a:r>
          </a:p>
          <a:p>
            <a:r>
              <a:rPr lang="en-US" dirty="0" smtClean="0"/>
              <a:t>Take your time filling out the application </a:t>
            </a:r>
            <a:r>
              <a:rPr lang="en-US" sz="1400" dirty="0" smtClean="0"/>
              <a:t>(Form 41)</a:t>
            </a:r>
            <a:r>
              <a:rPr lang="en-US" dirty="0" smtClean="0"/>
              <a:t>!</a:t>
            </a:r>
          </a:p>
          <a:p>
            <a:r>
              <a:rPr lang="en-US" dirty="0" smtClean="0"/>
              <a:t>INCOSE will not tell you what or how to fix your application if they find a mistake!</a:t>
            </a:r>
          </a:p>
          <a:p>
            <a:r>
              <a:rPr lang="en-US" dirty="0" smtClean="0"/>
              <a:t>Choose three solid long-term references that have distinguished careers!</a:t>
            </a:r>
          </a:p>
        </p:txBody>
      </p:sp>
      <p:sp>
        <p:nvSpPr>
          <p:cNvPr id="7" name="Rectangle 6"/>
          <p:cNvSpPr/>
          <p:nvPr/>
        </p:nvSpPr>
        <p:spPr>
          <a:xfrm>
            <a:off x="762000" y="5681246"/>
            <a:ext cx="7620000" cy="338554"/>
          </a:xfrm>
          <a:prstGeom prst="rect">
            <a:avLst/>
          </a:prstGeom>
          <a:solidFill>
            <a:schemeClr val="tx2">
              <a:lumMod val="60000"/>
              <a:lumOff val="40000"/>
            </a:schemeClr>
          </a:solidFill>
        </p:spPr>
        <p:txBody>
          <a:bodyPr wrap="square">
            <a:spAutoFit/>
          </a:bodyPr>
          <a:lstStyle/>
          <a:p>
            <a:r>
              <a:rPr lang="en-US" sz="1600" dirty="0">
                <a:solidFill>
                  <a:schemeClr val="bg1"/>
                </a:solidFill>
              </a:rPr>
              <a:t>Find  </a:t>
            </a:r>
            <a:r>
              <a:rPr lang="en-US" sz="1600" dirty="0" smtClean="0">
                <a:solidFill>
                  <a:schemeClr val="bg1"/>
                </a:solidFill>
              </a:rPr>
              <a:t>a mentor </a:t>
            </a:r>
            <a:r>
              <a:rPr lang="en-US" sz="1600" dirty="0">
                <a:solidFill>
                  <a:schemeClr val="bg1"/>
                </a:solidFill>
              </a:rPr>
              <a:t>that has done it before – preferably, a prior or active CAR member</a:t>
            </a:r>
          </a:p>
        </p:txBody>
      </p:sp>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46000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231" y="1371601"/>
            <a:ext cx="9065538" cy="4343400"/>
          </a:xfrm>
          <a:prstGeom prst="rect">
            <a:avLst/>
          </a:prstGeom>
        </p:spPr>
      </p:pic>
      <p:sp>
        <p:nvSpPr>
          <p:cNvPr id="4098" name="Title 1"/>
          <p:cNvSpPr>
            <a:spLocks noGrp="1"/>
          </p:cNvSpPr>
          <p:nvPr>
            <p:ph type="title"/>
          </p:nvPr>
        </p:nvSpPr>
        <p:spPr/>
        <p:txBody>
          <a:bodyPr>
            <a:noAutofit/>
          </a:bodyPr>
          <a:lstStyle/>
          <a:p>
            <a:r>
              <a:rPr lang="en-US" sz="2400" dirty="0"/>
              <a:t>The INCOSE certification program’s three levels of certification have grown steadily since 2004.</a:t>
            </a:r>
          </a:p>
        </p:txBody>
      </p:sp>
      <p:sp>
        <p:nvSpPr>
          <p:cNvPr id="4101"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836D84-9D17-4E29-AD8B-0EA65A2F1A43}" type="slidenum">
              <a:rPr lang="en-US" smtClean="0"/>
              <a:pPr/>
              <a:t>4</a:t>
            </a:fld>
            <a:endParaRPr lang="en-US" dirty="0"/>
          </a:p>
        </p:txBody>
      </p:sp>
      <p:sp>
        <p:nvSpPr>
          <p:cNvPr id="11" name="Text Box 7"/>
          <p:cNvSpPr txBox="1">
            <a:spLocks noChangeArrowheads="1"/>
          </p:cNvSpPr>
          <p:nvPr/>
        </p:nvSpPr>
        <p:spPr bwMode="auto">
          <a:xfrm>
            <a:off x="1524000" y="2286000"/>
            <a:ext cx="2819400" cy="1569660"/>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i="1" dirty="0"/>
              <a:t>As of </a:t>
            </a:r>
            <a:r>
              <a:rPr lang="en-US" sz="1600" b="1" i="1" dirty="0" smtClean="0"/>
              <a:t>31 December 2018:</a:t>
            </a:r>
            <a:endParaRPr lang="en-US" sz="1600" b="1" i="1" dirty="0"/>
          </a:p>
          <a:p>
            <a:pPr algn="ctr"/>
            <a:endParaRPr lang="en-US" sz="1600" b="1" u="sng" dirty="0"/>
          </a:p>
          <a:p>
            <a:pPr algn="ctr"/>
            <a:r>
              <a:rPr lang="en-US" sz="1600" b="1" u="sng" dirty="0" smtClean="0"/>
              <a:t>3162 Total </a:t>
            </a:r>
            <a:r>
              <a:rPr lang="en-US" sz="1600" b="1" u="sng" dirty="0"/>
              <a:t>SEPs</a:t>
            </a:r>
          </a:p>
          <a:p>
            <a:pPr algn="ctr"/>
            <a:r>
              <a:rPr lang="en-US" sz="1600" b="1" dirty="0" smtClean="0"/>
              <a:t>1993 </a:t>
            </a:r>
            <a:r>
              <a:rPr lang="en-US" sz="1600" b="1" dirty="0"/>
              <a:t>CSEPs</a:t>
            </a:r>
          </a:p>
          <a:p>
            <a:pPr algn="ctr"/>
            <a:r>
              <a:rPr lang="en-US" sz="1600" b="1" dirty="0"/>
              <a:t>  </a:t>
            </a:r>
            <a:r>
              <a:rPr lang="en-US" sz="1600" b="1" dirty="0" smtClean="0"/>
              <a:t>862 </a:t>
            </a:r>
            <a:r>
              <a:rPr lang="en-US" sz="1600" b="1" dirty="0"/>
              <a:t>ASEPs</a:t>
            </a:r>
          </a:p>
          <a:p>
            <a:pPr algn="ctr"/>
            <a:r>
              <a:rPr lang="en-US" sz="1600" b="1" dirty="0"/>
              <a:t>  </a:t>
            </a:r>
            <a:r>
              <a:rPr lang="en-US" sz="1600" b="1" dirty="0" smtClean="0"/>
              <a:t>307 </a:t>
            </a:r>
            <a:r>
              <a:rPr lang="en-US" sz="1600" b="1" dirty="0"/>
              <a:t>ESEPs</a:t>
            </a:r>
          </a:p>
        </p:txBody>
      </p:sp>
      <p:grpSp>
        <p:nvGrpSpPr>
          <p:cNvPr id="6" name="Group 5">
            <a:extLst>
              <a:ext uri="{FF2B5EF4-FFF2-40B4-BE49-F238E27FC236}">
                <a16:creationId xmlns:a16="http://schemas.microsoft.com/office/drawing/2014/main" id="{24AAEC9C-A1BF-42E5-A018-66962B3096D5}"/>
              </a:ext>
            </a:extLst>
          </p:cNvPr>
          <p:cNvGrpSpPr/>
          <p:nvPr/>
        </p:nvGrpSpPr>
        <p:grpSpPr>
          <a:xfrm>
            <a:off x="3048000" y="2466201"/>
            <a:ext cx="5334000" cy="2763798"/>
            <a:chOff x="3280179" y="2542401"/>
            <a:chExt cx="5334000" cy="2763798"/>
          </a:xfrm>
        </p:grpSpPr>
        <p:grpSp>
          <p:nvGrpSpPr>
            <p:cNvPr id="4" name="Group 3"/>
            <p:cNvGrpSpPr/>
            <p:nvPr/>
          </p:nvGrpSpPr>
          <p:grpSpPr>
            <a:xfrm>
              <a:off x="3280179" y="2743200"/>
              <a:ext cx="4800600" cy="2562999"/>
              <a:chOff x="3891719" y="2486799"/>
              <a:chExt cx="4800600" cy="2562999"/>
            </a:xfrm>
          </p:grpSpPr>
          <p:sp>
            <p:nvSpPr>
              <p:cNvPr id="17" name="TextBox 16"/>
              <p:cNvSpPr txBox="1"/>
              <p:nvPr/>
            </p:nvSpPr>
            <p:spPr>
              <a:xfrm>
                <a:off x="5568119" y="3962400"/>
                <a:ext cx="541301"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1093</a:t>
                </a:r>
              </a:p>
            </p:txBody>
          </p:sp>
          <p:sp>
            <p:nvSpPr>
              <p:cNvPr id="18" name="TextBox 17"/>
              <p:cNvSpPr txBox="1"/>
              <p:nvPr/>
            </p:nvSpPr>
            <p:spPr>
              <a:xfrm>
                <a:off x="6177719" y="3581400"/>
                <a:ext cx="541301"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1476</a:t>
                </a:r>
              </a:p>
            </p:txBody>
          </p:sp>
          <p:sp>
            <p:nvSpPr>
              <p:cNvPr id="20" name="TextBox 19"/>
              <p:cNvSpPr txBox="1"/>
              <p:nvPr/>
            </p:nvSpPr>
            <p:spPr>
              <a:xfrm>
                <a:off x="3891719" y="4772799"/>
                <a:ext cx="453621"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331</a:t>
                </a:r>
              </a:p>
            </p:txBody>
          </p:sp>
          <p:sp>
            <p:nvSpPr>
              <p:cNvPr id="13" name="TextBox 12"/>
              <p:cNvSpPr txBox="1"/>
              <p:nvPr/>
            </p:nvSpPr>
            <p:spPr>
              <a:xfrm>
                <a:off x="7465218" y="2791599"/>
                <a:ext cx="541301"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2180</a:t>
                </a:r>
              </a:p>
            </p:txBody>
          </p:sp>
          <p:sp>
            <p:nvSpPr>
              <p:cNvPr id="14" name="TextBox 13"/>
              <p:cNvSpPr txBox="1"/>
              <p:nvPr/>
            </p:nvSpPr>
            <p:spPr>
              <a:xfrm>
                <a:off x="8167816" y="2486799"/>
                <a:ext cx="524503" cy="276999"/>
              </a:xfrm>
              <a:prstGeom prst="rect">
                <a:avLst/>
              </a:prstGeom>
              <a:no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2436</a:t>
                </a: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787319" y="3124200"/>
                <a:ext cx="550483"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1887</a:t>
                </a:r>
                <a:endParaRPr lang="en-US" sz="1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034719" y="4315599"/>
                <a:ext cx="550483"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788</a:t>
                </a:r>
              </a:p>
            </p:txBody>
          </p:sp>
        </p:grpSp>
        <p:sp>
          <p:nvSpPr>
            <p:cNvPr id="22" name="TextBox 21"/>
            <p:cNvSpPr txBox="1"/>
            <p:nvPr/>
          </p:nvSpPr>
          <p:spPr>
            <a:xfrm>
              <a:off x="8089676" y="2542401"/>
              <a:ext cx="524503"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2700</a:t>
              </a:r>
            </a:p>
          </p:txBody>
        </p:sp>
      </p:grpSp>
      <p:sp>
        <p:nvSpPr>
          <p:cNvPr id="19" name="TextBox 18"/>
          <p:cNvSpPr txBox="1"/>
          <p:nvPr/>
        </p:nvSpPr>
        <p:spPr>
          <a:xfrm>
            <a:off x="3599056" y="4800600"/>
            <a:ext cx="439544" cy="276999"/>
          </a:xfrm>
          <a:prstGeom prst="rect">
            <a:avLst/>
          </a:prstGeom>
          <a:no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487</a:t>
            </a:r>
            <a:endParaRPr lang="en-US" sz="1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8314697" y="2313801"/>
            <a:ext cx="524503" cy="276999"/>
          </a:xfrm>
          <a:prstGeom prst="rect">
            <a:avLst/>
          </a:prstGeom>
          <a:noFill/>
        </p:spPr>
        <p:txBody>
          <a:bodyPr wrap="none" rtlCol="0">
            <a:spAutoFit/>
          </a:bodyPr>
          <a:lstStyle/>
          <a:p>
            <a:r>
              <a:rPr lang="en-US" sz="1200" dirty="0" smtClean="0">
                <a:solidFill>
                  <a:schemeClr val="bg1"/>
                </a:solidFill>
                <a:latin typeface="Arial" panose="020B0604020202020204" pitchFamily="34" charset="0"/>
                <a:cs typeface="Arial" panose="020B0604020202020204" pitchFamily="34" charset="0"/>
              </a:rPr>
              <a:t>2882</a:t>
            </a:r>
            <a:endParaRPr lang="en-US" sz="1200" dirty="0">
              <a:solidFill>
                <a:schemeClr val="bg1"/>
              </a:solidFill>
              <a:latin typeface="Arial" panose="020B0604020202020204" pitchFamily="34" charset="0"/>
              <a:cs typeface="Arial" panose="020B0604020202020204" pitchFamily="34" charset="0"/>
            </a:endParaRPr>
          </a:p>
        </p:txBody>
      </p:sp>
      <p:sp>
        <p:nvSpPr>
          <p:cNvPr id="21"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809047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ESEP Application Index</a:t>
            </a:r>
            <a:endParaRPr lang="en-US" dirty="0"/>
          </a:p>
        </p:txBody>
      </p:sp>
      <p:sp>
        <p:nvSpPr>
          <p:cNvPr id="5" name="Slide Number Placeholder 4"/>
          <p:cNvSpPr>
            <a:spLocks noGrp="1"/>
          </p:cNvSpPr>
          <p:nvPr>
            <p:ph type="sldNum" sz="quarter" idx="12"/>
          </p:nvPr>
        </p:nvSpPr>
        <p:spPr/>
        <p:txBody>
          <a:bodyPr/>
          <a:lstStyle/>
          <a:p>
            <a:fld id="{DE1C0AE3-323A-46BD-A42E-CB72F2967116}" type="slidenum">
              <a:rPr lang="en-US" smtClean="0"/>
              <a:t>40</a:t>
            </a:fld>
            <a:endParaRPr lang="en-US" dirty="0"/>
          </a:p>
        </p:txBody>
      </p:sp>
      <p:sp>
        <p:nvSpPr>
          <p:cNvPr id="6" name="Content Placeholder 5"/>
          <p:cNvSpPr>
            <a:spLocks noGrp="1"/>
          </p:cNvSpPr>
          <p:nvPr>
            <p:ph sz="quarter" idx="13"/>
          </p:nvPr>
        </p:nvSpPr>
        <p:spPr>
          <a:xfrm>
            <a:off x="1127760" y="1524000"/>
            <a:ext cx="7025640" cy="4526280"/>
          </a:xfrm>
        </p:spPr>
        <p:txBody>
          <a:bodyPr>
            <a:normAutofit fontScale="92500" lnSpcReduction="10000"/>
          </a:bodyPr>
          <a:lstStyle/>
          <a:p>
            <a:r>
              <a:rPr lang="en-US" dirty="0" smtClean="0"/>
              <a:t>Section 1 : General Information</a:t>
            </a:r>
          </a:p>
          <a:p>
            <a:r>
              <a:rPr lang="en-US" dirty="0" smtClean="0"/>
              <a:t>Section 2 : INCOSE Membership</a:t>
            </a:r>
          </a:p>
          <a:p>
            <a:r>
              <a:rPr lang="en-US" dirty="0" smtClean="0"/>
              <a:t>Section 3 : Fee Payment – important section!</a:t>
            </a:r>
          </a:p>
          <a:p>
            <a:r>
              <a:rPr lang="en-US" dirty="0" smtClean="0"/>
              <a:t>Section 4: Education</a:t>
            </a:r>
          </a:p>
          <a:p>
            <a:r>
              <a:rPr lang="en-US" dirty="0" smtClean="0"/>
              <a:t>Section 5: Experience – most important section!</a:t>
            </a:r>
          </a:p>
          <a:p>
            <a:r>
              <a:rPr lang="en-US" dirty="0" smtClean="0"/>
              <a:t>Section 6: Professional Development &amp; Contribution to SE Profession</a:t>
            </a:r>
          </a:p>
          <a:p>
            <a:pPr lvl="1"/>
            <a:r>
              <a:rPr lang="en-US" dirty="0" smtClean="0"/>
              <a:t>Product Development or Technical Service Leadership</a:t>
            </a:r>
          </a:p>
          <a:p>
            <a:pPr lvl="1"/>
            <a:r>
              <a:rPr lang="en-US" dirty="0" smtClean="0"/>
              <a:t>Technical Society Leadership</a:t>
            </a:r>
          </a:p>
          <a:p>
            <a:pPr lvl="1"/>
            <a:r>
              <a:rPr lang="en-US" dirty="0" smtClean="0"/>
              <a:t>Advance Academic Years</a:t>
            </a:r>
          </a:p>
          <a:p>
            <a:pPr lvl="1"/>
            <a:r>
              <a:rPr lang="en-US" dirty="0" smtClean="0"/>
              <a:t>Graduate SE Teaching</a:t>
            </a:r>
          </a:p>
          <a:p>
            <a:r>
              <a:rPr lang="en-US" dirty="0" smtClean="0"/>
              <a:t>Section 7: Affidavit</a:t>
            </a:r>
          </a:p>
          <a:p>
            <a:r>
              <a:rPr lang="en-US" dirty="0" smtClean="0"/>
              <a:t>Section 8: Optional Info</a:t>
            </a:r>
          </a:p>
          <a:p>
            <a:endParaRPr lang="en-US" dirty="0"/>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787973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Experience</a:t>
            </a:r>
            <a:endParaRPr lang="en-US" dirty="0"/>
          </a:p>
        </p:txBody>
      </p:sp>
      <p:sp>
        <p:nvSpPr>
          <p:cNvPr id="5" name="Slide Number Placeholder 4"/>
          <p:cNvSpPr>
            <a:spLocks noGrp="1"/>
          </p:cNvSpPr>
          <p:nvPr>
            <p:ph type="sldNum" sz="quarter" idx="12"/>
          </p:nvPr>
        </p:nvSpPr>
        <p:spPr/>
        <p:txBody>
          <a:bodyPr/>
          <a:lstStyle/>
          <a:p>
            <a:fld id="{DE1C0AE3-323A-46BD-A42E-CB72F2967116}" type="slidenum">
              <a:rPr lang="en-US" smtClean="0"/>
              <a:t>41</a:t>
            </a:fld>
            <a:endParaRPr lang="en-US" dirty="0"/>
          </a:p>
        </p:txBody>
      </p:sp>
      <p:pic>
        <p:nvPicPr>
          <p:cNvPr id="7" name="Content Placeholder 6"/>
          <p:cNvPicPr>
            <a:picLocks noGrp="1" noChangeAspect="1"/>
          </p:cNvPicPr>
          <p:nvPr>
            <p:ph sz="quarter" idx="13"/>
          </p:nvPr>
        </p:nvPicPr>
        <p:blipFill>
          <a:blip r:embed="rId2"/>
          <a:stretch>
            <a:fillRect/>
          </a:stretch>
        </p:blipFill>
        <p:spPr>
          <a:xfrm>
            <a:off x="1524000" y="1981200"/>
            <a:ext cx="5730875" cy="4237003"/>
          </a:xfrm>
          <a:prstGeom prst="rect">
            <a:avLst/>
          </a:prstGeom>
        </p:spPr>
      </p:pic>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854961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a:bodyPr>
          <a:lstStyle/>
          <a:p>
            <a:r>
              <a:rPr lang="en-US" dirty="0" smtClean="0"/>
              <a:t>SE Experience Areas for the Individual Application</a:t>
            </a:r>
          </a:p>
        </p:txBody>
      </p:sp>
      <p:sp>
        <p:nvSpPr>
          <p:cNvPr id="39942" name="Rectangle 5"/>
          <p:cNvSpPr>
            <a:spLocks noGrp="1" noChangeArrowheads="1"/>
          </p:cNvSpPr>
          <p:nvPr>
            <p:ph sz="half" idx="2"/>
          </p:nvPr>
        </p:nvSpPr>
        <p:spPr>
          <a:xfrm>
            <a:off x="4663440" y="1600200"/>
            <a:ext cx="4038600" cy="4525963"/>
          </a:xfrm>
        </p:spPr>
        <p:txBody>
          <a:bodyPr/>
          <a:lstStyle/>
          <a:p>
            <a:r>
              <a:rPr lang="en-US" sz="2000" dirty="0"/>
              <a:t>Information Management and Configuration Control</a:t>
            </a:r>
          </a:p>
          <a:p>
            <a:r>
              <a:rPr lang="en-US" sz="2000" dirty="0"/>
              <a:t>Risk and Opportunity Management</a:t>
            </a:r>
          </a:p>
          <a:p>
            <a:r>
              <a:rPr lang="en-US" sz="2000" dirty="0" smtClean="0"/>
              <a:t>Process and Lifecycle Definition </a:t>
            </a:r>
          </a:p>
          <a:p>
            <a:r>
              <a:rPr lang="en-US" sz="2000" dirty="0" smtClean="0"/>
              <a:t>Specialty Engineering</a:t>
            </a:r>
          </a:p>
          <a:p>
            <a:r>
              <a:rPr lang="en-US" sz="2000" dirty="0" smtClean="0"/>
              <a:t>Organizational Project Enabling Activities</a:t>
            </a:r>
          </a:p>
          <a:p>
            <a:r>
              <a:rPr lang="en-US" sz="2000" dirty="0" smtClean="0"/>
              <a:t>Other</a:t>
            </a:r>
          </a:p>
          <a:p>
            <a:endParaRPr lang="en-US" sz="2000" dirty="0" smtClean="0"/>
          </a:p>
        </p:txBody>
      </p:sp>
      <p:sp>
        <p:nvSpPr>
          <p:cNvPr id="39939" name="Slide Number Placeholder 5"/>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DE798-7AD1-47F8-9BF6-8C32116CF9D2}" type="slidenum">
              <a:rPr lang="en-US" smtClean="0"/>
              <a:pPr/>
              <a:t>42</a:t>
            </a:fld>
            <a:endParaRPr lang="en-US" dirty="0" smtClean="0"/>
          </a:p>
        </p:txBody>
      </p:sp>
      <p:sp>
        <p:nvSpPr>
          <p:cNvPr id="39941" name="Rectangle 4"/>
          <p:cNvSpPr>
            <a:spLocks noGrp="1" noChangeArrowheads="1"/>
          </p:cNvSpPr>
          <p:nvPr>
            <p:ph sz="quarter" idx="13"/>
          </p:nvPr>
        </p:nvSpPr>
        <p:spPr>
          <a:xfrm>
            <a:off x="381000" y="1600200"/>
            <a:ext cx="4041648" cy="4526280"/>
          </a:xfrm>
        </p:spPr>
        <p:txBody>
          <a:bodyPr>
            <a:normAutofit/>
          </a:bodyPr>
          <a:lstStyle/>
          <a:p>
            <a:r>
              <a:rPr lang="en-US" sz="2000" dirty="0" smtClean="0"/>
              <a:t>Requirements Engineering</a:t>
            </a:r>
          </a:p>
          <a:p>
            <a:r>
              <a:rPr lang="en-US" sz="2000" dirty="0" smtClean="0"/>
              <a:t>Architecture / Design Development</a:t>
            </a:r>
          </a:p>
          <a:p>
            <a:r>
              <a:rPr lang="en-US" sz="2000" dirty="0" smtClean="0"/>
              <a:t>System Integration</a:t>
            </a:r>
          </a:p>
          <a:p>
            <a:r>
              <a:rPr lang="en-US" sz="2000" dirty="0" smtClean="0"/>
              <a:t>Verification and Validation</a:t>
            </a:r>
          </a:p>
          <a:p>
            <a:r>
              <a:rPr lang="en-US" sz="2000" dirty="0" smtClean="0"/>
              <a:t>Technical Planning</a:t>
            </a:r>
          </a:p>
          <a:p>
            <a:r>
              <a:rPr lang="en-US" sz="2000" dirty="0" smtClean="0"/>
              <a:t>Technical Monitoring and Control</a:t>
            </a:r>
          </a:p>
          <a:p>
            <a:r>
              <a:rPr lang="en-US" sz="2000" dirty="0" smtClean="0"/>
              <a:t>Acquisition and Supply</a:t>
            </a:r>
          </a:p>
        </p:txBody>
      </p:sp>
      <p:sp>
        <p:nvSpPr>
          <p:cNvPr id="39943" name="Text Box 6"/>
          <p:cNvSpPr txBox="1">
            <a:spLocks noChangeArrowheads="1"/>
          </p:cNvSpPr>
          <p:nvPr/>
        </p:nvSpPr>
        <p:spPr bwMode="auto">
          <a:xfrm>
            <a:off x="1314450" y="5522913"/>
            <a:ext cx="6829425" cy="830262"/>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chemeClr val="bg1"/>
                </a:solidFill>
              </a:rPr>
              <a:t>Successful candidates must have balanced experience across multiple areas</a:t>
            </a:r>
          </a:p>
        </p:txBody>
      </p:sp>
      <p:pic>
        <p:nvPicPr>
          <p:cNvPr id="399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5715000"/>
            <a:ext cx="10191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998334164"/>
      </p:ext>
    </p:extLst>
  </p:cSld>
  <p:clrMapOvr>
    <a:masterClrMapping/>
  </p:clrMapOvr>
  <p:transition advTm="1015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Summary Table</a:t>
            </a:r>
            <a:endParaRPr lang="en-US" dirty="0"/>
          </a:p>
        </p:txBody>
      </p:sp>
      <p:sp>
        <p:nvSpPr>
          <p:cNvPr id="5" name="Slide Number Placeholder 4"/>
          <p:cNvSpPr>
            <a:spLocks noGrp="1"/>
          </p:cNvSpPr>
          <p:nvPr>
            <p:ph type="sldNum" sz="quarter" idx="12"/>
          </p:nvPr>
        </p:nvSpPr>
        <p:spPr/>
        <p:txBody>
          <a:bodyPr/>
          <a:lstStyle/>
          <a:p>
            <a:fld id="{DE1C0AE3-323A-46BD-A42E-CB72F2967116}" type="slidenum">
              <a:rPr lang="en-US" smtClean="0"/>
              <a:t>43</a:t>
            </a:fld>
            <a:endParaRPr lang="en-US" dirty="0"/>
          </a:p>
        </p:txBody>
      </p:sp>
      <p:pic>
        <p:nvPicPr>
          <p:cNvPr id="7" name="Content Placeholder 6"/>
          <p:cNvPicPr>
            <a:picLocks noGrp="1" noChangeAspect="1"/>
          </p:cNvPicPr>
          <p:nvPr>
            <p:ph sz="quarter" idx="13"/>
          </p:nvPr>
        </p:nvPicPr>
        <p:blipFill>
          <a:blip r:embed="rId2"/>
          <a:stretch>
            <a:fillRect/>
          </a:stretch>
        </p:blipFill>
        <p:spPr>
          <a:xfrm>
            <a:off x="1828800" y="1179668"/>
            <a:ext cx="4892675" cy="5297332"/>
          </a:xfrm>
          <a:prstGeom prst="rect">
            <a:avLst/>
          </a:prstGeom>
        </p:spPr>
      </p:pic>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591185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546" y="1828800"/>
            <a:ext cx="3400128" cy="3657600"/>
          </a:xfrm>
        </p:spPr>
      </p:pic>
      <p:sp>
        <p:nvSpPr>
          <p:cNvPr id="614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44</a:t>
            </a:fld>
            <a:endParaRPr lang="en-US" dirty="0" smtClean="0"/>
          </a:p>
        </p:txBody>
      </p:sp>
      <p:sp>
        <p:nvSpPr>
          <p:cNvPr id="6147" name="Rectangle 3"/>
          <p:cNvSpPr>
            <a:spLocks noGrp="1" noChangeArrowheads="1"/>
          </p:cNvSpPr>
          <p:nvPr>
            <p:ph sz="quarter" idx="13"/>
          </p:nvPr>
        </p:nvSpPr>
        <p:spPr/>
        <p:txBody>
          <a:bodyPr>
            <a:normAutofit fontScale="92500"/>
          </a:bodyPr>
          <a:lstStyle/>
          <a:p>
            <a:r>
              <a:rPr lang="en-US" dirty="0" smtClean="0"/>
              <a:t>What is certification and why is it important?</a:t>
            </a:r>
          </a:p>
          <a:p>
            <a:r>
              <a:rPr lang="en-US" dirty="0" smtClean="0"/>
              <a:t>Who is recognizing and supporting certification?</a:t>
            </a:r>
          </a:p>
          <a:p>
            <a:r>
              <a:rPr lang="en-US" dirty="0" smtClean="0"/>
              <a:t>What level of certification is right for me?</a:t>
            </a:r>
          </a:p>
          <a:p>
            <a:r>
              <a:rPr lang="en-US" dirty="0" smtClean="0"/>
              <a:t>How do I apply for certification?</a:t>
            </a:r>
          </a:p>
          <a:p>
            <a:r>
              <a:rPr lang="en-US" dirty="0" smtClean="0"/>
              <a:t>How do I renew my certification?</a:t>
            </a:r>
          </a:p>
          <a:p>
            <a:r>
              <a:rPr lang="en-US" dirty="0" smtClean="0">
                <a:solidFill>
                  <a:schemeClr val="tx2"/>
                </a:solidFill>
                <a:effectLst>
                  <a:outerShdw blurRad="38100" dist="38100" dir="2700000" algn="tl">
                    <a:srgbClr val="000000">
                      <a:alpha val="43137"/>
                    </a:srgbClr>
                  </a:outerShdw>
                </a:effectLst>
              </a:rPr>
              <a:t>Where can I find more information?</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396795413"/>
      </p:ext>
    </p:extLst>
  </p:cSld>
  <p:clrMapOvr>
    <a:masterClrMapping/>
  </p:clrMapOvr>
  <p:transition advTm="4891"/>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r>
              <a:rPr lang="en-US" dirty="0" smtClean="0"/>
              <a:t>Any Questions?</a:t>
            </a:r>
          </a:p>
        </p:txBody>
      </p:sp>
      <p:sp>
        <p:nvSpPr>
          <p:cNvPr id="73731"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F2813F-AA56-4D69-94CA-E15106366D15}" type="slidenum">
              <a:rPr lang="en-US" smtClean="0"/>
              <a:pPr/>
              <a:t>45</a:t>
            </a:fld>
            <a:endParaRPr lang="en-US" dirty="0" smtClean="0"/>
          </a:p>
        </p:txBody>
      </p:sp>
      <p:sp>
        <p:nvSpPr>
          <p:cNvPr id="73733" name="Text Box 3"/>
          <p:cNvSpPr txBox="1">
            <a:spLocks noChangeArrowheads="1"/>
          </p:cNvSpPr>
          <p:nvPr/>
        </p:nvSpPr>
        <p:spPr bwMode="auto">
          <a:xfrm>
            <a:off x="547688" y="1184275"/>
            <a:ext cx="8020050" cy="310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u="sng" dirty="0">
                <a:latin typeface="Times New Roman" pitchFamily="18" charset="0"/>
              </a:rPr>
              <a:t>Email Contacts</a:t>
            </a:r>
          </a:p>
          <a:p>
            <a:pPr eaLnBrk="1" hangingPunct="1"/>
            <a:endParaRPr lang="en-US" sz="2400" b="1" dirty="0" smtClean="0">
              <a:latin typeface="Times New Roman" pitchFamily="18" charset="0"/>
            </a:endParaRPr>
          </a:p>
          <a:p>
            <a:pPr eaLnBrk="1" hangingPunct="1"/>
            <a:r>
              <a:rPr lang="en-US" sz="2400" b="1" dirty="0" smtClean="0">
                <a:latin typeface="Times New Roman" pitchFamily="18" charset="0"/>
              </a:rPr>
              <a:t>Certification </a:t>
            </a:r>
            <a:r>
              <a:rPr lang="en-US" sz="2400" b="1" dirty="0">
                <a:latin typeface="Times New Roman" pitchFamily="18" charset="0"/>
              </a:rPr>
              <a:t>Office:</a:t>
            </a:r>
          </a:p>
          <a:p>
            <a:pPr eaLnBrk="1" hangingPunct="1"/>
            <a:r>
              <a:rPr lang="en-US" sz="2400" b="1" dirty="0">
                <a:latin typeface="Times New Roman" pitchFamily="18" charset="0"/>
              </a:rPr>
              <a:t>	</a:t>
            </a:r>
            <a:r>
              <a:rPr lang="en-US" sz="2400" b="1" u="sng" dirty="0" smtClean="0">
                <a:solidFill>
                  <a:srgbClr val="222E9C"/>
                </a:solidFill>
                <a:latin typeface="Times New Roman" pitchFamily="18" charset="0"/>
              </a:rPr>
              <a:t>certification@ incose.org</a:t>
            </a:r>
            <a:r>
              <a:rPr lang="en-US" sz="2400" dirty="0" smtClean="0">
                <a:latin typeface="Times New Roman" pitchFamily="18" charset="0"/>
              </a:rPr>
              <a:t> </a:t>
            </a:r>
            <a:endParaRPr lang="en-US" sz="2400" dirty="0">
              <a:latin typeface="Times New Roman" pitchFamily="18" charset="0"/>
            </a:endParaRPr>
          </a:p>
          <a:p>
            <a:pPr eaLnBrk="1" hangingPunct="1"/>
            <a:endParaRPr lang="en-US" sz="2400" b="1" dirty="0" smtClean="0">
              <a:latin typeface="Times New Roman" pitchFamily="18" charset="0"/>
            </a:endParaRPr>
          </a:p>
          <a:p>
            <a:r>
              <a:rPr lang="en-US" sz="2400" b="1" dirty="0" smtClean="0">
                <a:latin typeface="Times New Roman" pitchFamily="18" charset="0"/>
              </a:rPr>
              <a:t>Courtney </a:t>
            </a:r>
            <a:r>
              <a:rPr lang="en-US" sz="2400" b="1" dirty="0" smtClean="0">
                <a:latin typeface="Times New Roman" pitchFamily="18" charset="0"/>
              </a:rPr>
              <a:t>Wright, CSEP</a:t>
            </a:r>
            <a:endParaRPr lang="en-US" sz="2400" b="1" dirty="0">
              <a:latin typeface="Times New Roman" pitchFamily="18" charset="0"/>
            </a:endParaRPr>
          </a:p>
          <a:p>
            <a:r>
              <a:rPr lang="en-US" sz="2400" b="1" dirty="0">
                <a:latin typeface="Times New Roman" pitchFamily="18" charset="0"/>
              </a:rPr>
              <a:t>Certification </a:t>
            </a:r>
            <a:r>
              <a:rPr lang="en-US" sz="2400" b="1" dirty="0" smtClean="0">
                <a:latin typeface="Times New Roman" pitchFamily="18" charset="0"/>
              </a:rPr>
              <a:t>Program </a:t>
            </a:r>
            <a:r>
              <a:rPr lang="en-US" sz="2400" b="1" dirty="0">
                <a:latin typeface="Times New Roman" pitchFamily="18" charset="0"/>
              </a:rPr>
              <a:t>Manager:</a:t>
            </a:r>
          </a:p>
          <a:p>
            <a:r>
              <a:rPr lang="en-US" sz="2400" b="1" dirty="0">
                <a:latin typeface="Times New Roman" pitchFamily="18" charset="0"/>
              </a:rPr>
              <a:t>	</a:t>
            </a:r>
            <a:r>
              <a:rPr lang="en-US" sz="2400" b="1" u="sng" dirty="0" smtClean="0">
                <a:solidFill>
                  <a:srgbClr val="222E9C"/>
                </a:solidFill>
                <a:latin typeface="Times New Roman" pitchFamily="18" charset="0"/>
                <a:hlinkClick r:id="rId3"/>
              </a:rPr>
              <a:t>Courtney.Wright@incose.org</a:t>
            </a:r>
            <a:endParaRPr lang="en-US" sz="2400" b="1" u="sng" dirty="0" smtClean="0">
              <a:solidFill>
                <a:srgbClr val="222E9C"/>
              </a:solidFill>
              <a:latin typeface="Times New Roman" pitchFamily="18" charset="0"/>
            </a:endParaRPr>
          </a:p>
        </p:txBody>
      </p:sp>
      <p:sp>
        <p:nvSpPr>
          <p:cNvPr id="73734" name="Rectangle 7"/>
          <p:cNvSpPr>
            <a:spLocks noChangeArrowheads="1"/>
          </p:cNvSpPr>
          <p:nvPr/>
        </p:nvSpPr>
        <p:spPr bwMode="auto">
          <a:xfrm>
            <a:off x="826294" y="4292806"/>
            <a:ext cx="7462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dirty="0"/>
              <a:t>For more information visit:</a:t>
            </a:r>
          </a:p>
          <a:p>
            <a:pPr algn="ctr"/>
            <a:r>
              <a:rPr lang="en-US" sz="2400" b="1" dirty="0" smtClean="0">
                <a:solidFill>
                  <a:schemeClr val="accent2"/>
                </a:solidFill>
                <a:hlinkClick r:id="rId4"/>
              </a:rPr>
              <a:t>http://www.incose.org/certification/</a:t>
            </a:r>
            <a:endParaRPr lang="en-US" sz="2400" b="1" dirty="0">
              <a:solidFill>
                <a:schemeClr val="accent2"/>
              </a:solidFill>
            </a:endParaRPr>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
        <p:nvSpPr>
          <p:cNvPr id="8" name="Rectangle 7"/>
          <p:cNvSpPr>
            <a:spLocks noChangeArrowheads="1"/>
          </p:cNvSpPr>
          <p:nvPr/>
        </p:nvSpPr>
        <p:spPr bwMode="auto">
          <a:xfrm>
            <a:off x="838200" y="5112603"/>
            <a:ext cx="7462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dirty="0"/>
              <a:t>For </a:t>
            </a:r>
            <a:r>
              <a:rPr lang="en-GB" sz="2400" dirty="0" smtClean="0"/>
              <a:t>copy of SE Handbook v4.0 tutorial:</a:t>
            </a:r>
            <a:endParaRPr lang="en-GB" sz="2400" dirty="0"/>
          </a:p>
          <a:p>
            <a:pPr algn="ctr"/>
            <a:r>
              <a:rPr lang="en-US" u="sng" dirty="0" smtClean="0">
                <a:hlinkClick r:id="rId5"/>
              </a:rPr>
              <a:t>https://connect.incose.org/Pages/Product-Details.aspx?ProductCode=HandbookTutorial</a:t>
            </a:r>
            <a:endParaRPr lang="en-US" sz="2400" b="1" dirty="0">
              <a:solidFill>
                <a:schemeClr val="accent2"/>
              </a:solidFill>
            </a:endParaRPr>
          </a:p>
        </p:txBody>
      </p:sp>
    </p:spTree>
    <p:extLst>
      <p:ext uri="{BB962C8B-B14F-4D97-AF65-F5344CB8AC3E}">
        <p14:creationId xmlns:p14="http://schemas.microsoft.com/office/powerpoint/2010/main" val="167601054"/>
      </p:ext>
    </p:extLst>
  </p:cSld>
  <p:clrMapOvr>
    <a:masterClrMapping/>
  </p:clrMapOvr>
  <p:transition advTm="6453"/>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eaLnBrk="1" hangingPunct="1"/>
            <a:r>
              <a:rPr lang="en-US" dirty="0" smtClean="0"/>
              <a:t>INCOSE Copyright Notice</a:t>
            </a:r>
          </a:p>
        </p:txBody>
      </p:sp>
      <p:sp>
        <p:nvSpPr>
          <p:cNvPr id="74757" name="Rectangle 3"/>
          <p:cNvSpPr>
            <a:spLocks noGrp="1" noChangeArrowheads="1"/>
          </p:cNvSpPr>
          <p:nvPr>
            <p:ph idx="1"/>
          </p:nvPr>
        </p:nvSpPr>
        <p:spPr/>
        <p:txBody>
          <a:bodyPr>
            <a:normAutofit/>
          </a:bodyPr>
          <a:lstStyle/>
          <a:p>
            <a:pPr eaLnBrk="1" hangingPunct="1">
              <a:lnSpc>
                <a:spcPct val="80000"/>
              </a:lnSpc>
            </a:pPr>
            <a:r>
              <a:rPr lang="en-US" sz="1500" b="1" dirty="0" smtClean="0"/>
              <a:t>Copyright © 2006-2018 by INCOSE, subject to the following restrictions: </a:t>
            </a:r>
          </a:p>
          <a:p>
            <a:pPr lvl="1" eaLnBrk="1" hangingPunct="1">
              <a:lnSpc>
                <a:spcPct val="80000"/>
              </a:lnSpc>
            </a:pPr>
            <a:r>
              <a:rPr lang="en-US" sz="1300" b="1" u="sng" dirty="0" smtClean="0"/>
              <a:t>Author Use</a:t>
            </a:r>
            <a:r>
              <a:rPr lang="en-US" sz="1300" b="1" dirty="0" smtClean="0"/>
              <a:t>.  Authors have full rights to use their contributions in a totally unfettered way.  Abstraction is permitted with credit to the source. </a:t>
            </a:r>
          </a:p>
          <a:p>
            <a:pPr lvl="1" eaLnBrk="1" hangingPunct="1">
              <a:lnSpc>
                <a:spcPct val="80000"/>
              </a:lnSpc>
            </a:pPr>
            <a:r>
              <a:rPr lang="en-US" sz="1300" b="1" u="sng" dirty="0" smtClean="0"/>
              <a:t>INCOSE Use</a:t>
            </a:r>
            <a:r>
              <a:rPr lang="en-US" sz="1300" b="1" dirty="0" smtClean="0"/>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eaLnBrk="1" hangingPunct="1">
              <a:lnSpc>
                <a:spcPct val="80000"/>
              </a:lnSpc>
            </a:pPr>
            <a:r>
              <a:rPr lang="en-US" sz="1300" b="1" u="sng" dirty="0" smtClean="0"/>
              <a:t>External Use</a:t>
            </a:r>
            <a:r>
              <a:rPr lang="en-US" sz="1300" b="1" dirty="0" smtClean="0"/>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eaLnBrk="1" hangingPunct="1">
              <a:lnSpc>
                <a:spcPct val="80000"/>
              </a:lnSpc>
            </a:pPr>
            <a:r>
              <a:rPr lang="en-US" sz="1300" b="1" u="sng" dirty="0" smtClean="0"/>
              <a:t>Electronic Version Use</a:t>
            </a:r>
            <a:r>
              <a:rPr lang="en-US" sz="1300" b="1" dirty="0" smtClean="0"/>
              <a:t>.  Any electronic version of this document is to be used for personal use only and is not to be placed on a non-INCOSE sponsored server for general use.  Any additional use of these materials must have written approval from INCOSE Central.</a:t>
            </a:r>
          </a:p>
          <a:p>
            <a:pPr lvl="1" eaLnBrk="1" hangingPunct="1">
              <a:lnSpc>
                <a:spcPct val="80000"/>
              </a:lnSpc>
            </a:pPr>
            <a:r>
              <a:rPr lang="en-US" sz="1300" b="1" u="sng" dirty="0" smtClean="0"/>
              <a:t>Permissions</a:t>
            </a:r>
            <a:r>
              <a:rPr lang="en-US" sz="1300" b="1" dirty="0" smtClean="0"/>
              <a:t>.  INCOSE has granted permission to member companies of the INCOSE Corporate Advisory Board to post and use this document internally, subject to the external use restriction.</a:t>
            </a:r>
          </a:p>
          <a:p>
            <a:pPr lvl="1" eaLnBrk="1" hangingPunct="1">
              <a:lnSpc>
                <a:spcPct val="80000"/>
              </a:lnSpc>
            </a:pPr>
            <a:r>
              <a:rPr lang="en-US" sz="1300" b="1" u="sng" dirty="0" smtClean="0"/>
              <a:t>Technical Data</a:t>
            </a:r>
            <a:r>
              <a:rPr lang="en-US" sz="1300" b="1" dirty="0" smtClean="0"/>
              <a:t>.  This data was prepared by INCOSE for information only.  It has been released by INCOSE as Technical Data.  It is subject to change without notice and may not be referred to as an INCOSE Technical Product.  </a:t>
            </a:r>
            <a:endParaRPr lang="en-US" sz="1300" b="1" dirty="0"/>
          </a:p>
          <a:p>
            <a:pPr marL="0" lvl="1" indent="0">
              <a:lnSpc>
                <a:spcPct val="80000"/>
              </a:lnSpc>
              <a:buNone/>
            </a:pPr>
            <a:r>
              <a:rPr lang="en-US" sz="1400" b="1" i="1" dirty="0" smtClean="0"/>
              <a:t>This briefing was created from information from various INCOSE sources as indicated in the Notes section of this slide.</a:t>
            </a:r>
            <a:r>
              <a:rPr lang="en-US" sz="1200" b="1" i="1" dirty="0"/>
              <a:t> Send comments to </a:t>
            </a:r>
            <a:r>
              <a:rPr lang="en-US" sz="1200" b="1" i="1" dirty="0" smtClean="0">
                <a:solidFill>
                  <a:schemeClr val="accent2"/>
                </a:solidFill>
                <a:hlinkClick r:id="rId3"/>
              </a:rPr>
              <a:t>certification@incose.org</a:t>
            </a:r>
            <a:r>
              <a:rPr lang="en-US" sz="1200" b="1" i="1" dirty="0" smtClean="0">
                <a:solidFill>
                  <a:schemeClr val="accent2"/>
                </a:solidFill>
              </a:rPr>
              <a:t>. </a:t>
            </a:r>
            <a:endParaRPr lang="en-US" sz="1200" b="1" i="1" dirty="0"/>
          </a:p>
        </p:txBody>
      </p:sp>
      <p:sp>
        <p:nvSpPr>
          <p:cNvPr id="7475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FE22F9-A250-4364-8D08-29A24F7A98B9}" type="slidenum">
              <a:rPr lang="en-US" smtClean="0"/>
              <a:pPr/>
              <a:t>46</a:t>
            </a:fld>
            <a:endParaRPr lang="en-US" dirty="0" smtClean="0"/>
          </a:p>
        </p:txBody>
      </p:sp>
      <p:sp>
        <p:nvSpPr>
          <p:cNvPr id="6"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608895689"/>
      </p:ext>
    </p:extLst>
  </p:cSld>
  <p:clrMapOvr>
    <a:masterClrMapping/>
  </p:clrMapOvr>
  <p:transition advTm="198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546" y="1828800"/>
            <a:ext cx="3400128" cy="3657600"/>
          </a:xfrm>
        </p:spPr>
      </p:pic>
      <p:sp>
        <p:nvSpPr>
          <p:cNvPr id="614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5</a:t>
            </a:fld>
            <a:endParaRPr lang="en-US" dirty="0" smtClean="0"/>
          </a:p>
        </p:txBody>
      </p:sp>
      <p:sp>
        <p:nvSpPr>
          <p:cNvPr id="6147" name="Rectangle 3"/>
          <p:cNvSpPr>
            <a:spLocks noGrp="1" noChangeArrowheads="1"/>
          </p:cNvSpPr>
          <p:nvPr>
            <p:ph sz="quarter" idx="13"/>
          </p:nvPr>
        </p:nvSpPr>
        <p:spPr/>
        <p:txBody>
          <a:bodyPr>
            <a:normAutofit fontScale="92500"/>
          </a:bodyPr>
          <a:lstStyle/>
          <a:p>
            <a:r>
              <a:rPr lang="en-US" dirty="0" smtClean="0">
                <a:solidFill>
                  <a:schemeClr val="tx2"/>
                </a:solidFill>
                <a:effectLst>
                  <a:outerShdw blurRad="38100" dist="38100" dir="2700000" algn="tl">
                    <a:srgbClr val="000000">
                      <a:alpha val="43137"/>
                    </a:srgbClr>
                  </a:outerShdw>
                </a:effectLst>
              </a:rPr>
              <a:t>What is certification and why is it important?</a:t>
            </a:r>
          </a:p>
          <a:p>
            <a:r>
              <a:rPr lang="en-US" dirty="0" smtClean="0"/>
              <a:t>Who is recognizing and supporting certification?</a:t>
            </a:r>
          </a:p>
          <a:p>
            <a:r>
              <a:rPr lang="en-US" dirty="0" smtClean="0"/>
              <a:t>What level of certification is right for me?</a:t>
            </a:r>
          </a:p>
          <a:p>
            <a:r>
              <a:rPr lang="en-US" dirty="0" smtClean="0"/>
              <a:t>How do I apply for certification?</a:t>
            </a:r>
          </a:p>
          <a:p>
            <a:r>
              <a:rPr lang="en-US" dirty="0" smtClean="0"/>
              <a:t>How do I renew my certification?</a:t>
            </a:r>
          </a:p>
          <a:p>
            <a:r>
              <a:rPr lang="en-US" dirty="0" smtClean="0"/>
              <a:t>Where can I find more information?</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3009904316"/>
      </p:ext>
    </p:extLst>
  </p:cSld>
  <p:clrMapOvr>
    <a:masterClrMapping/>
  </p:clrMapOvr>
  <p:transition advTm="489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
          <p:cNvSpPr>
            <a:spLocks noGrp="1" noChangeArrowheads="1"/>
          </p:cNvSpPr>
          <p:nvPr>
            <p:ph type="title"/>
          </p:nvPr>
        </p:nvSpPr>
        <p:spPr/>
        <p:txBody>
          <a:bodyPr/>
          <a:lstStyle/>
          <a:p>
            <a:r>
              <a:rPr lang="en-US" dirty="0" smtClean="0"/>
              <a:t>What Is Certification?</a:t>
            </a:r>
          </a:p>
        </p:txBody>
      </p:sp>
      <p:sp>
        <p:nvSpPr>
          <p:cNvPr id="9221" name="Rectangle 11"/>
          <p:cNvSpPr>
            <a:spLocks noGrp="1" noChangeArrowheads="1"/>
          </p:cNvSpPr>
          <p:nvPr>
            <p:ph idx="1"/>
          </p:nvPr>
        </p:nvSpPr>
        <p:spPr>
          <a:xfrm>
            <a:off x="457200" y="1447800"/>
            <a:ext cx="6324600" cy="4525963"/>
          </a:xfrm>
        </p:spPr>
        <p:txBody>
          <a:bodyPr/>
          <a:lstStyle/>
          <a:p>
            <a:r>
              <a:rPr lang="en-US" dirty="0" smtClean="0"/>
              <a:t>Certification is an </a:t>
            </a:r>
            <a:r>
              <a:rPr lang="en-US" dirty="0" smtClean="0">
                <a:solidFill>
                  <a:schemeClr val="tx2"/>
                </a:solidFill>
                <a:effectLst>
                  <a:outerShdw blurRad="38100" dist="38100" dir="2700000" algn="tl">
                    <a:srgbClr val="000000">
                      <a:alpha val="43137"/>
                    </a:srgbClr>
                  </a:outerShdw>
                </a:effectLst>
              </a:rPr>
              <a:t>occupational designation</a:t>
            </a:r>
          </a:p>
          <a:p>
            <a:pPr lvl="1"/>
            <a:r>
              <a:rPr lang="en-US" dirty="0" smtClean="0"/>
              <a:t>Provides confirmation of an individual's competency (demonstrated knowledge, education, and experience) in a specified profession or occupational specialty</a:t>
            </a:r>
          </a:p>
          <a:p>
            <a:r>
              <a:rPr lang="en-US" dirty="0" smtClean="0"/>
              <a:t>Certification is a </a:t>
            </a:r>
            <a:r>
              <a:rPr lang="en-US" dirty="0" smtClean="0">
                <a:solidFill>
                  <a:schemeClr val="tx2"/>
                </a:solidFill>
                <a:effectLst>
                  <a:outerShdw blurRad="38100" dist="38100" dir="2700000" algn="tl">
                    <a:srgbClr val="000000">
                      <a:alpha val="43137"/>
                    </a:srgbClr>
                  </a:outerShdw>
                </a:effectLst>
              </a:rPr>
              <a:t>formal process</a:t>
            </a:r>
          </a:p>
          <a:p>
            <a:pPr lvl="1"/>
            <a:r>
              <a:rPr lang="en-US" dirty="0" smtClean="0"/>
              <a:t>Issued by an organization</a:t>
            </a:r>
          </a:p>
          <a:p>
            <a:r>
              <a:rPr lang="en-US" dirty="0" smtClean="0"/>
              <a:t>Certification is </a:t>
            </a:r>
            <a:r>
              <a:rPr lang="en-US" dirty="0" smtClean="0">
                <a:solidFill>
                  <a:schemeClr val="tx2"/>
                </a:solidFill>
                <a:effectLst>
                  <a:outerShdw blurRad="38100" dist="38100" dir="2700000" algn="tl">
                    <a:srgbClr val="000000">
                      <a:alpha val="43137"/>
                    </a:srgbClr>
                  </a:outerShdw>
                </a:effectLst>
              </a:rPr>
              <a:t>voluntary</a:t>
            </a:r>
          </a:p>
          <a:p>
            <a:pPr lvl="1"/>
            <a:r>
              <a:rPr lang="en-US" dirty="0" smtClean="0"/>
              <a:t>It is neither a barrier nor a gate to entering a job</a:t>
            </a:r>
          </a:p>
          <a:p>
            <a:pPr lvl="1"/>
            <a:r>
              <a:rPr lang="en-US" dirty="0" smtClean="0"/>
              <a:t>However, it may be used as a qualifier in placement</a:t>
            </a:r>
          </a:p>
        </p:txBody>
      </p:sp>
      <p:sp>
        <p:nvSpPr>
          <p:cNvPr id="9219"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14A6E7-EFE6-42CC-A15B-7409DE7CE704}" type="slidenum">
              <a:rPr lang="en-US" smtClean="0"/>
              <a:pPr/>
              <a:t>6</a:t>
            </a:fld>
            <a:endParaRPr lang="en-US" dirty="0" smtClean="0"/>
          </a:p>
        </p:txBody>
      </p:sp>
      <p:sp>
        <p:nvSpPr>
          <p:cNvPr id="9222" name="Text Box 12"/>
          <p:cNvSpPr txBox="1">
            <a:spLocks noChangeArrowheads="1"/>
          </p:cNvSpPr>
          <p:nvPr/>
        </p:nvSpPr>
        <p:spPr bwMode="auto">
          <a:xfrm>
            <a:off x="488950" y="5105400"/>
            <a:ext cx="8343900" cy="1200329"/>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solidFill>
                  <a:schemeClr val="bg1"/>
                </a:solidFill>
              </a:rPr>
              <a:t>INCOSE’s Systems Engineering Professional Certification Program is a formal process that recognizes individuals who have demonstrated a measurable level of comprehension (education and knowledge) and proficiency (experience) in performing tasks applicable to the systems engineering profession.  </a:t>
            </a:r>
            <a:endParaRPr lang="en-US" b="1" dirty="0">
              <a:solidFill>
                <a:schemeClr val="bg1"/>
              </a:solidFill>
            </a:endParaRPr>
          </a:p>
        </p:txBody>
      </p:sp>
      <p:sp>
        <p:nvSpPr>
          <p:cNvPr id="9223" name="WordArt 9"/>
          <p:cNvSpPr>
            <a:spLocks noChangeArrowheads="1" noChangeShapeType="1" noTextEdit="1"/>
          </p:cNvSpPr>
          <p:nvPr/>
        </p:nvSpPr>
        <p:spPr bwMode="auto">
          <a:xfrm>
            <a:off x="6977063" y="1927225"/>
            <a:ext cx="2019300" cy="661988"/>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chemeClr val="tx2"/>
                </a:solidFill>
                <a:effectLst>
                  <a:outerShdw dist="35921" dir="2700000" algn="ctr" rotWithShape="0">
                    <a:srgbClr val="990000"/>
                  </a:outerShdw>
                </a:effectLst>
                <a:latin typeface="Impact"/>
              </a:rPr>
              <a:t>Certificate</a:t>
            </a:r>
          </a:p>
        </p:txBody>
      </p:sp>
      <p:sp>
        <p:nvSpPr>
          <p:cNvPr id="9224" name="WordArt 11"/>
          <p:cNvSpPr>
            <a:spLocks noChangeArrowheads="1" noChangeShapeType="1" noTextEdit="1"/>
          </p:cNvSpPr>
          <p:nvPr/>
        </p:nvSpPr>
        <p:spPr bwMode="auto">
          <a:xfrm>
            <a:off x="6977063" y="3771900"/>
            <a:ext cx="20193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chemeClr val="tx2"/>
                </a:solidFill>
                <a:effectLst>
                  <a:outerShdw dist="35921" dir="2700000" algn="ctr" rotWithShape="0">
                    <a:srgbClr val="990000"/>
                  </a:outerShdw>
                </a:effectLst>
                <a:latin typeface="Impact"/>
              </a:rPr>
              <a:t>License</a:t>
            </a:r>
          </a:p>
        </p:txBody>
      </p:sp>
      <p:sp>
        <p:nvSpPr>
          <p:cNvPr id="9225" name="AutoShape 10"/>
          <p:cNvSpPr>
            <a:spLocks noChangeArrowheads="1"/>
          </p:cNvSpPr>
          <p:nvPr/>
        </p:nvSpPr>
        <p:spPr bwMode="auto">
          <a:xfrm>
            <a:off x="7321550" y="3392488"/>
            <a:ext cx="1331913" cy="13319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9226" name="AutoShape 8"/>
          <p:cNvSpPr>
            <a:spLocks noChangeArrowheads="1"/>
          </p:cNvSpPr>
          <p:nvPr/>
        </p:nvSpPr>
        <p:spPr bwMode="auto">
          <a:xfrm>
            <a:off x="7319963" y="1636713"/>
            <a:ext cx="1331912" cy="13319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247063774"/>
      </p:ext>
    </p:extLst>
  </p:cSld>
  <p:clrMapOvr>
    <a:masterClrMapping/>
  </p:clrMapOvr>
  <p:transition advTm="925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Autofit/>
          </a:bodyPr>
          <a:lstStyle/>
          <a:p>
            <a:r>
              <a:rPr lang="en-US" sz="3200" smtClean="0"/>
              <a:t>Organizations are asking for SEP </a:t>
            </a:r>
            <a:br>
              <a:rPr lang="en-US" sz="3200" smtClean="0"/>
            </a:br>
            <a:r>
              <a:rPr lang="en-US" sz="3200" smtClean="0"/>
              <a:t>in job postings</a:t>
            </a:r>
            <a:endParaRPr lang="en-US" sz="3200" dirty="0" smtClean="0"/>
          </a:p>
        </p:txBody>
      </p:sp>
      <p:sp>
        <p:nvSpPr>
          <p:cNvPr id="11268" name="Content Placeholder 2"/>
          <p:cNvSpPr>
            <a:spLocks noGrp="1"/>
          </p:cNvSpPr>
          <p:nvPr>
            <p:ph sz="half" idx="2"/>
          </p:nvPr>
        </p:nvSpPr>
        <p:spPr/>
        <p:txBody>
          <a:bodyPr>
            <a:normAutofit fontScale="77500" lnSpcReduction="20000"/>
          </a:bodyPr>
          <a:lstStyle/>
          <a:p>
            <a:r>
              <a:rPr lang="en-US" smtClean="0"/>
              <a:t>Lockheed </a:t>
            </a:r>
            <a:r>
              <a:rPr lang="en-US"/>
              <a:t>Martin</a:t>
            </a:r>
          </a:p>
          <a:p>
            <a:r>
              <a:rPr lang="en-US"/>
              <a:t>Logistics Management Institute</a:t>
            </a:r>
          </a:p>
          <a:p>
            <a:r>
              <a:rPr lang="en-US"/>
              <a:t>The Mitre Corporation</a:t>
            </a:r>
          </a:p>
          <a:p>
            <a:r>
              <a:rPr lang="en-US"/>
              <a:t>National Geospatial-Intelligence Agency</a:t>
            </a:r>
          </a:p>
          <a:p>
            <a:r>
              <a:rPr lang="en-US"/>
              <a:t>Newbrook</a:t>
            </a:r>
          </a:p>
          <a:p>
            <a:r>
              <a:rPr lang="en-US"/>
              <a:t>Noblis</a:t>
            </a:r>
          </a:p>
          <a:p>
            <a:r>
              <a:rPr lang="en-US"/>
              <a:t>Northrop Grumman Corporation</a:t>
            </a:r>
          </a:p>
          <a:p>
            <a:r>
              <a:rPr lang="en-US"/>
              <a:t>Oceaneering</a:t>
            </a:r>
          </a:p>
          <a:p>
            <a:r>
              <a:rPr lang="en-US"/>
              <a:t>OG Systems</a:t>
            </a:r>
          </a:p>
          <a:p>
            <a:r>
              <a:rPr lang="en-US"/>
              <a:t>Raytheon</a:t>
            </a:r>
          </a:p>
          <a:p>
            <a:r>
              <a:rPr lang="en-US"/>
              <a:t>SAIC</a:t>
            </a:r>
          </a:p>
          <a:p>
            <a:r>
              <a:rPr lang="en-US"/>
              <a:t>Sanmina Corporation</a:t>
            </a:r>
          </a:p>
          <a:p>
            <a:r>
              <a:rPr lang="en-US"/>
              <a:t>Vencore</a:t>
            </a:r>
          </a:p>
        </p:txBody>
      </p:sp>
      <p:sp>
        <p:nvSpPr>
          <p:cNvPr id="11273" name="Slide Number Placeholder 3"/>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C51F02-0331-48D5-84C3-C1331A804A91}" type="slidenum">
              <a:rPr lang="en-US" smtClean="0"/>
              <a:pPr/>
              <a:t>7</a:t>
            </a:fld>
            <a:endParaRPr lang="en-US" dirty="0" smtClean="0"/>
          </a:p>
        </p:txBody>
      </p:sp>
      <p:sp>
        <p:nvSpPr>
          <p:cNvPr id="2" name="Content Placeholder 1"/>
          <p:cNvSpPr>
            <a:spLocks noGrp="1"/>
          </p:cNvSpPr>
          <p:nvPr>
            <p:ph sz="quarter" idx="13"/>
          </p:nvPr>
        </p:nvSpPr>
        <p:spPr/>
        <p:txBody>
          <a:bodyPr>
            <a:normAutofit fontScale="77500" lnSpcReduction="20000"/>
          </a:bodyPr>
          <a:lstStyle/>
          <a:p>
            <a:r>
              <a:rPr lang="en-US"/>
              <a:t>Aspiration Software</a:t>
            </a:r>
          </a:p>
          <a:p>
            <a:r>
              <a:rPr lang="en-US"/>
              <a:t>Barrios</a:t>
            </a:r>
          </a:p>
          <a:p>
            <a:r>
              <a:rPr lang="en-US"/>
              <a:t>Belcan Government Services</a:t>
            </a:r>
          </a:p>
          <a:p>
            <a:r>
              <a:rPr lang="en-US"/>
              <a:t>Booz Allen Hamilton</a:t>
            </a:r>
          </a:p>
          <a:p>
            <a:r>
              <a:rPr lang="en-US"/>
              <a:t>Central Intelligence Agency</a:t>
            </a:r>
          </a:p>
          <a:p>
            <a:r>
              <a:rPr lang="en-US"/>
              <a:t>ClearMotion</a:t>
            </a:r>
          </a:p>
          <a:p>
            <a:r>
              <a:rPr lang="en-US"/>
              <a:t>DRS Technologies</a:t>
            </a:r>
          </a:p>
          <a:p>
            <a:r>
              <a:rPr lang="en-US"/>
              <a:t>Engility</a:t>
            </a:r>
          </a:p>
          <a:p>
            <a:r>
              <a:rPr lang="en-US"/>
              <a:t>Georgia Tech Research Institute</a:t>
            </a:r>
          </a:p>
          <a:p>
            <a:r>
              <a:rPr lang="en-US"/>
              <a:t>IDEMIA</a:t>
            </a:r>
          </a:p>
          <a:p>
            <a:r>
              <a:rPr lang="en-US"/>
              <a:t>INNOVIM</a:t>
            </a:r>
          </a:p>
          <a:p>
            <a:r>
              <a:rPr lang="en-US"/>
              <a:t>JB Management</a:t>
            </a:r>
          </a:p>
          <a:p>
            <a:r>
              <a:rPr lang="en-US" smtClean="0"/>
              <a:t>KBRWyle</a:t>
            </a:r>
          </a:p>
          <a:p>
            <a:r>
              <a:rPr lang="en-US" smtClean="0"/>
              <a:t>Leidos</a:t>
            </a:r>
          </a:p>
        </p:txBody>
      </p:sp>
      <p:sp>
        <p:nvSpPr>
          <p:cNvPr id="7"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59421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
          <p:cNvSpPr>
            <a:spLocks noGrp="1" noChangeArrowheads="1"/>
          </p:cNvSpPr>
          <p:nvPr>
            <p:ph type="title"/>
          </p:nvPr>
        </p:nvSpPr>
        <p:spPr/>
        <p:txBody>
          <a:bodyPr/>
          <a:lstStyle/>
          <a:p>
            <a:r>
              <a:rPr lang="en-US" dirty="0" smtClean="0"/>
              <a:t>Why is Certification Important?</a:t>
            </a:r>
          </a:p>
        </p:txBody>
      </p:sp>
      <p:pic>
        <p:nvPicPr>
          <p:cNvPr id="13320" name="Picture 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362956" y="2034381"/>
            <a:ext cx="2609088" cy="3657600"/>
          </a:xfrm>
        </p:spPr>
      </p:pic>
      <p:sp>
        <p:nvSpPr>
          <p:cNvPr id="13321" name="Slide Number Placeholder 8"/>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047746-0EBC-41D8-B5B9-C4B1BEAE3067}" type="slidenum">
              <a:rPr lang="en-US" smtClean="0"/>
              <a:pPr/>
              <a:t>8</a:t>
            </a:fld>
            <a:endParaRPr lang="en-US" dirty="0" smtClean="0"/>
          </a:p>
        </p:txBody>
      </p:sp>
      <p:sp>
        <p:nvSpPr>
          <p:cNvPr id="13317" name="Rectangle 11"/>
          <p:cNvSpPr>
            <a:spLocks noGrp="1" noChangeArrowheads="1"/>
          </p:cNvSpPr>
          <p:nvPr>
            <p:ph sz="quarter" idx="13"/>
          </p:nvPr>
        </p:nvSpPr>
        <p:spPr>
          <a:xfrm>
            <a:off x="365760" y="1447800"/>
            <a:ext cx="4041648" cy="4526280"/>
          </a:xfrm>
        </p:spPr>
        <p:txBody>
          <a:bodyPr>
            <a:normAutofit fontScale="85000" lnSpcReduction="10000"/>
          </a:bodyPr>
          <a:lstStyle/>
          <a:p>
            <a:pPr marL="0" indent="0">
              <a:buNone/>
            </a:pPr>
            <a:r>
              <a:rPr lang="en-US" b="1" dirty="0"/>
              <a:t>For organizations…</a:t>
            </a:r>
          </a:p>
          <a:p>
            <a:r>
              <a:rPr lang="en-US" dirty="0" smtClean="0"/>
              <a:t>Formally recognizes the Systems Engineering capabilities of your professional staff</a:t>
            </a:r>
          </a:p>
          <a:p>
            <a:r>
              <a:rPr lang="en-US" dirty="0"/>
              <a:t>Can </a:t>
            </a:r>
            <a:r>
              <a:rPr lang="en-US" dirty="0" smtClean="0"/>
              <a:t>provide </a:t>
            </a:r>
            <a:r>
              <a:rPr lang="en-US" dirty="0"/>
              <a:t>a discriminator for your proposals</a:t>
            </a:r>
          </a:p>
          <a:p>
            <a:r>
              <a:rPr lang="en-US" dirty="0" smtClean="0"/>
              <a:t>Can be used as part of the hiring and promotion process</a:t>
            </a:r>
          </a:p>
          <a:p>
            <a:r>
              <a:rPr lang="en-US" dirty="0" smtClean="0"/>
              <a:t>Provides an </a:t>
            </a:r>
            <a:r>
              <a:rPr lang="en-US" dirty="0" smtClean="0">
                <a:solidFill>
                  <a:schemeClr val="tx2"/>
                </a:solidFill>
                <a:effectLst>
                  <a:outerShdw blurRad="38100" dist="38100" dir="2700000" algn="tl">
                    <a:srgbClr val="000000">
                      <a:alpha val="43137"/>
                    </a:srgbClr>
                  </a:outerShdw>
                </a:effectLst>
              </a:rPr>
              <a:t>independent</a:t>
            </a:r>
            <a:r>
              <a:rPr lang="en-US" dirty="0" smtClean="0">
                <a:effectLst>
                  <a:outerShdw blurRad="38100" dist="38100" dir="2700000" algn="tl">
                    <a:srgbClr val="000000">
                      <a:alpha val="43137"/>
                    </a:srgbClr>
                  </a:outerShdw>
                </a:effectLst>
              </a:rPr>
              <a:t> </a:t>
            </a:r>
            <a:r>
              <a:rPr lang="en-US" dirty="0" smtClean="0"/>
              <a:t>external assessment</a:t>
            </a:r>
          </a:p>
          <a:p>
            <a:r>
              <a:rPr lang="en-US" dirty="0"/>
              <a:t>E</a:t>
            </a:r>
            <a:r>
              <a:rPr lang="en-US" dirty="0" smtClean="0"/>
              <a:t>ncourages employee participation in continuing education</a:t>
            </a:r>
          </a:p>
        </p:txBody>
      </p:sp>
      <p:sp>
        <p:nvSpPr>
          <p:cNvPr id="13318" name="Text Box 5"/>
          <p:cNvSpPr txBox="1">
            <a:spLocks noChangeArrowheads="1"/>
          </p:cNvSpPr>
          <p:nvPr/>
        </p:nvSpPr>
        <p:spPr bwMode="auto">
          <a:xfrm>
            <a:off x="1314450" y="5943600"/>
            <a:ext cx="6829425" cy="400050"/>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solidFill>
                  <a:schemeClr val="bg1"/>
                </a:solidFill>
              </a:rPr>
              <a:t>INCOSE </a:t>
            </a:r>
            <a:r>
              <a:rPr lang="en-US" sz="2000" b="1" dirty="0" smtClean="0">
                <a:solidFill>
                  <a:schemeClr val="bg1"/>
                </a:solidFill>
              </a:rPr>
              <a:t>SEP sets </a:t>
            </a:r>
            <a:r>
              <a:rPr lang="en-US" sz="2000" b="1" dirty="0">
                <a:solidFill>
                  <a:schemeClr val="bg1"/>
                </a:solidFill>
              </a:rPr>
              <a:t>your organization apart!</a:t>
            </a:r>
          </a:p>
        </p:txBody>
      </p:sp>
      <p:sp>
        <p:nvSpPr>
          <p:cNvPr id="8" name="Footer Placeholder 4"/>
          <p:cNvSpPr>
            <a:spLocks noGrp="1"/>
          </p:cNvSpPr>
          <p:nvPr>
            <p:ph type="ftr" sz="quarter" idx="4294967295"/>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4246594227"/>
      </p:ext>
    </p:extLst>
  </p:cSld>
  <p:clrMapOvr>
    <a:masterClrMapping/>
  </p:clrMapOvr>
  <p:transition advTm="1057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6403" y="1526659"/>
            <a:ext cx="8791194" cy="4493141"/>
          </a:xfrm>
          <a:prstGeom prst="rect">
            <a:avLst/>
          </a:prstGeom>
        </p:spPr>
      </p:pic>
      <p:sp>
        <p:nvSpPr>
          <p:cNvPr id="10242" name="Title 1"/>
          <p:cNvSpPr>
            <a:spLocks noGrp="1"/>
          </p:cNvSpPr>
          <p:nvPr>
            <p:ph type="title"/>
          </p:nvPr>
        </p:nvSpPr>
        <p:spPr/>
        <p:txBody>
          <a:bodyPr>
            <a:noAutofit/>
          </a:bodyPr>
          <a:lstStyle/>
          <a:p>
            <a:r>
              <a:rPr lang="en-US" sz="2800" dirty="0"/>
              <a:t>The INCOSE SEPs come from many different organizations and domains.</a:t>
            </a:r>
          </a:p>
        </p:txBody>
      </p:sp>
      <p:sp>
        <p:nvSpPr>
          <p:cNvPr id="1024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6E52A8-8D23-4CC7-B257-C85EA400E1F1}" type="slidenum">
              <a:rPr lang="en-US" smtClean="0"/>
              <a:pPr/>
              <a:t>9</a:t>
            </a:fld>
            <a:endParaRPr lang="en-US" dirty="0"/>
          </a:p>
        </p:txBody>
      </p:sp>
      <p:sp>
        <p:nvSpPr>
          <p:cNvPr id="10" name="Text Box 7"/>
          <p:cNvSpPr txBox="1">
            <a:spLocks noChangeArrowheads="1"/>
          </p:cNvSpPr>
          <p:nvPr/>
        </p:nvSpPr>
        <p:spPr bwMode="auto">
          <a:xfrm>
            <a:off x="4800600" y="2286000"/>
            <a:ext cx="3505200" cy="1569660"/>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i="1" dirty="0"/>
              <a:t>As of </a:t>
            </a:r>
            <a:r>
              <a:rPr lang="en-US" sz="1600" b="1" i="1" dirty="0" smtClean="0"/>
              <a:t>31 December 2018:</a:t>
            </a:r>
            <a:endParaRPr lang="en-US" sz="1600" b="1" i="1" dirty="0"/>
          </a:p>
          <a:p>
            <a:pPr algn="ctr"/>
            <a:endParaRPr lang="en-US" sz="1600" b="1" u="sng" dirty="0"/>
          </a:p>
          <a:p>
            <a:pPr algn="ctr"/>
            <a:r>
              <a:rPr lang="en-US" sz="1600" b="1" u="sng" dirty="0"/>
              <a:t>Top Organizations w/ Active SEPs</a:t>
            </a:r>
          </a:p>
          <a:p>
            <a:r>
              <a:rPr lang="en-US" sz="1600" b="1" dirty="0"/>
              <a:t>Northrop Grumman </a:t>
            </a:r>
            <a:r>
              <a:rPr lang="en-US" sz="1600" b="1" dirty="0" smtClean="0"/>
              <a:t>184 </a:t>
            </a:r>
            <a:r>
              <a:rPr lang="en-US" sz="1600" b="1" dirty="0"/>
              <a:t>SEPs</a:t>
            </a:r>
          </a:p>
          <a:p>
            <a:r>
              <a:rPr lang="en-US" sz="1600" b="1" dirty="0" smtClean="0"/>
              <a:t>The Airbus Group 	  156 </a:t>
            </a:r>
            <a:r>
              <a:rPr lang="en-US" sz="1600" b="1" dirty="0"/>
              <a:t>SEPs</a:t>
            </a:r>
          </a:p>
          <a:p>
            <a:r>
              <a:rPr lang="en-US" sz="1600" b="1" dirty="0" smtClean="0"/>
              <a:t>Booz </a:t>
            </a:r>
            <a:r>
              <a:rPr lang="en-US" sz="1600" b="1" dirty="0"/>
              <a:t>Allen	  </a:t>
            </a:r>
            <a:r>
              <a:rPr lang="en-US" sz="1600" b="1" dirty="0" smtClean="0"/>
              <a:t>135 SEPs</a:t>
            </a:r>
            <a:endParaRPr lang="en-US" sz="1600" b="1" dirty="0"/>
          </a:p>
        </p:txBody>
      </p:sp>
      <p:sp>
        <p:nvSpPr>
          <p:cNvPr id="7"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Wasatch Chapter SEP Program Overview</a:t>
            </a:r>
            <a:endParaRPr lang="en-US" dirty="0"/>
          </a:p>
        </p:txBody>
      </p:sp>
    </p:spTree>
    <p:extLst>
      <p:ext uri="{BB962C8B-B14F-4D97-AF65-F5344CB8AC3E}">
        <p14:creationId xmlns:p14="http://schemas.microsoft.com/office/powerpoint/2010/main" val="1258560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3.3|1.3|3.7|2.3"/>
</p:tagLst>
</file>

<file path=ppt/tags/tag2.xml><?xml version="1.0" encoding="utf-8"?>
<p:tagLst xmlns:a="http://schemas.openxmlformats.org/drawingml/2006/main" xmlns:r="http://schemas.openxmlformats.org/officeDocument/2006/relationships" xmlns:p="http://schemas.openxmlformats.org/presentationml/2006/main">
  <p:tag name="TIMING" val="|3.5|3.3|1.3|3.7|2.3"/>
</p:tagLst>
</file>

<file path=ppt/tags/tag3.xml><?xml version="1.0" encoding="utf-8"?>
<p:tagLst xmlns:a="http://schemas.openxmlformats.org/drawingml/2006/main" xmlns:r="http://schemas.openxmlformats.org/officeDocument/2006/relationships" xmlns:p="http://schemas.openxmlformats.org/presentationml/2006/main">
  <p:tag name="TIMING" val="|3.5|3.3|1.3|3.7|2.3"/>
</p:tagLst>
</file>

<file path=ppt/tags/tag4.xml><?xml version="1.0" encoding="utf-8"?>
<p:tagLst xmlns:a="http://schemas.openxmlformats.org/drawingml/2006/main" xmlns:r="http://schemas.openxmlformats.org/officeDocument/2006/relationships" xmlns:p="http://schemas.openxmlformats.org/presentationml/2006/main">
  <p:tag name="TIMING" val="|1.9|3.8|4.3|3.5|4.4|3|2.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22AFF2C49CDE4AA10ECDAC47C70792" ma:contentTypeVersion="5" ma:contentTypeDescription="Create a new document." ma:contentTypeScope="" ma:versionID="740396790f80270102246c34626a4102">
  <xsd:schema xmlns:xsd="http://www.w3.org/2001/XMLSchema" xmlns:xs="http://www.w3.org/2001/XMLSchema" xmlns:p="http://schemas.microsoft.com/office/2006/metadata/properties" xmlns:ns1="http://schemas.microsoft.com/sharepoint/v3" xmlns:ns2="07d0ccec-aae8-4814-a6d3-0c68dd73da2d" xmlns:ns3="5f74f41d-0a6f-4974-9d1d-0ad09d6a19e5" targetNamespace="http://schemas.microsoft.com/office/2006/metadata/properties" ma:root="true" ma:fieldsID="afd2fe14f5cfa92251e318352b704c5a" ns1:_="" ns2:_="" ns3:_="">
    <xsd:import namespace="http://schemas.microsoft.com/sharepoint/v3"/>
    <xsd:import namespace="07d0ccec-aae8-4814-a6d3-0c68dd73da2d"/>
    <xsd:import namespace="5f74f41d-0a6f-4974-9d1d-0ad09d6a19e5"/>
    <xsd:element name="properties">
      <xsd:complexType>
        <xsd:sequence>
          <xsd:element name="documentManagement">
            <xsd:complexType>
              <xsd:all>
                <xsd:element ref="ns1:PublishingStartDate" minOccurs="0"/>
                <xsd:element ref="ns1:PublishingExpirationDate" minOccurs="0"/>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0"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1"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5"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7"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9"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74f41d-0a6f-4974-9d1d-0ad09d6a19e5"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PublishingExpirationDate xmlns="http://schemas.microsoft.com/sharepoint/v3" xsi:nil="true"/>
    <PublishingStartDate xmlns="http://schemas.microsoft.com/sharepoint/v3"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CA550FD4-0D26-4CCE-844E-FEC78FD91A88}"/>
</file>

<file path=customXml/itemProps2.xml><?xml version="1.0" encoding="utf-8"?>
<ds:datastoreItem xmlns:ds="http://schemas.openxmlformats.org/officeDocument/2006/customXml" ds:itemID="{EB457840-38C7-4F0C-8B43-9B83F4D7EE5D}"/>
</file>

<file path=customXml/itemProps3.xml><?xml version="1.0" encoding="utf-8"?>
<ds:datastoreItem xmlns:ds="http://schemas.openxmlformats.org/officeDocument/2006/customXml" ds:itemID="{01289D77-43CE-41D8-B26D-4E78474D4ABB}"/>
</file>

<file path=docProps/app.xml><?xml version="1.0" encoding="utf-8"?>
<Properties xmlns="http://schemas.openxmlformats.org/officeDocument/2006/extended-properties" xmlns:vt="http://schemas.openxmlformats.org/officeDocument/2006/docPropsVTypes">
  <Template>Executive</Template>
  <TotalTime>4719</TotalTime>
  <Words>4461</Words>
  <Application>Microsoft Office PowerPoint</Application>
  <PresentationFormat>On-screen Show (4:3)</PresentationFormat>
  <Paragraphs>767</Paragraphs>
  <Slides>46</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Century Gothic</vt:lpstr>
      <vt:lpstr>Courier New</vt:lpstr>
      <vt:lpstr>Impact</vt:lpstr>
      <vt:lpstr>Palatino Linotype</vt:lpstr>
      <vt:lpstr>Times New Roman</vt:lpstr>
      <vt:lpstr>Wingdings</vt:lpstr>
      <vt:lpstr>Executive</vt:lpstr>
      <vt:lpstr>INCOSE Systems Engineering Professional (SEP) Certification</vt:lpstr>
      <vt:lpstr>What is INCOSE?</vt:lpstr>
      <vt:lpstr>The INCOSE SEP Program Purpose and Benefits</vt:lpstr>
      <vt:lpstr>The INCOSE certification program’s three levels of certification have grown steadily since 2004.</vt:lpstr>
      <vt:lpstr>Topics</vt:lpstr>
      <vt:lpstr>What Is Certification?</vt:lpstr>
      <vt:lpstr>Organizations are asking for SEP  in job postings</vt:lpstr>
      <vt:lpstr>Why is Certification Important?</vt:lpstr>
      <vt:lpstr>The INCOSE SEPs come from many different organizations and domains.</vt:lpstr>
      <vt:lpstr>Why is Certification Important?</vt:lpstr>
      <vt:lpstr>Why is Certification Important?</vt:lpstr>
      <vt:lpstr>Ways to Leverage Certification</vt:lpstr>
      <vt:lpstr>Topics</vt:lpstr>
      <vt:lpstr>Certification Agreements</vt:lpstr>
      <vt:lpstr>Topics</vt:lpstr>
      <vt:lpstr>INCOSE SEP Architecture  For wherever you are in your career</vt:lpstr>
      <vt:lpstr>INCOSE provides a measurable standard of certification consistent with ISO guidelines.</vt:lpstr>
      <vt:lpstr>The SEP Aligns with the Typical Levels of a Systems Engineering Career </vt:lpstr>
      <vt:lpstr>Entry Level ASEP</vt:lpstr>
      <vt:lpstr>Foundation Level CSEP</vt:lpstr>
      <vt:lpstr>Senior Level ESEP</vt:lpstr>
      <vt:lpstr>CSEP/ESEP Certification Education Requirements</vt:lpstr>
      <vt:lpstr>SE Experience Areas for the Individual Application</vt:lpstr>
      <vt:lpstr>CSEP Certification Experience Requirements</vt:lpstr>
      <vt:lpstr>ESEP Certification Experience Requirements</vt:lpstr>
      <vt:lpstr>ESEP Professional Leadership Requirements</vt:lpstr>
      <vt:lpstr>ESEP Certification Oral Review</vt:lpstr>
      <vt:lpstr>The Key Elements of INCOSE Certification  (What is Certified?)</vt:lpstr>
      <vt:lpstr>So What Certification is Right for You?</vt:lpstr>
      <vt:lpstr>Topics</vt:lpstr>
      <vt:lpstr>ASEP Application Process</vt:lpstr>
      <vt:lpstr>CSEP Application Process</vt:lpstr>
      <vt:lpstr>ESEP Application Process</vt:lpstr>
      <vt:lpstr>How Long Will It Take to Get CSEP?</vt:lpstr>
      <vt:lpstr>Topics</vt:lpstr>
      <vt:lpstr>Certification Renewal Requirements</vt:lpstr>
      <vt:lpstr>PDUs for Certification Renewal (1 of 2)</vt:lpstr>
      <vt:lpstr>PDUs for Certification Renewal (2 of 2)</vt:lpstr>
      <vt:lpstr>Managing the ESEP Maze</vt:lpstr>
      <vt:lpstr>ESEP Application Index</vt:lpstr>
      <vt:lpstr>Professional Experience</vt:lpstr>
      <vt:lpstr>SE Experience Areas for the Individual Application</vt:lpstr>
      <vt:lpstr>Experience Summary Table</vt:lpstr>
      <vt:lpstr>Topics</vt:lpstr>
      <vt:lpstr>Any Questions?</vt:lpstr>
      <vt:lpstr>INCOSE Copyright Notice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Johnston, Vincent b @ CSG - CSW</cp:lastModifiedBy>
  <cp:revision>136</cp:revision>
  <cp:lastPrinted>2013-01-11T19:10:21Z</cp:lastPrinted>
  <dcterms:created xsi:type="dcterms:W3CDTF">2011-11-18T03:06:15Z</dcterms:created>
  <dcterms:modified xsi:type="dcterms:W3CDTF">2019-03-04T15:54:23Z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0x010100EC22AFF2C49CDE4AA10ECDAC47C70792</vt:lpwstr>
  </property>
</Properties>
</file>