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95" r:id="rId3"/>
    <p:sldId id="294" r:id="rId4"/>
    <p:sldId id="298" r:id="rId5"/>
    <p:sldId id="299" r:id="rId6"/>
    <p:sldId id="261" r:id="rId7"/>
    <p:sldId id="260" r:id="rId8"/>
    <p:sldId id="257" r:id="rId9"/>
    <p:sldId id="266" r:id="rId10"/>
    <p:sldId id="265" r:id="rId11"/>
    <p:sldId id="296" r:id="rId12"/>
    <p:sldId id="297" r:id="rId13"/>
    <p:sldId id="300" r:id="rId14"/>
    <p:sldId id="277" r:id="rId15"/>
    <p:sldId id="278" r:id="rId16"/>
    <p:sldId id="290" r:id="rId17"/>
    <p:sldId id="275" r:id="rId18"/>
    <p:sldId id="293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82" autoAdjust="0"/>
  </p:normalViewPr>
  <p:slideViewPr>
    <p:cSldViewPr snapToGrid="0">
      <p:cViewPr>
        <p:scale>
          <a:sx n="140" d="100"/>
          <a:sy n="140" d="100"/>
        </p:scale>
        <p:origin x="988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DC21-12C2-40D1-B3FC-93092E0B0157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C8147-C700-4EAA-AA05-9E16A616E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6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7086-DD2D-4788-ABD1-F782713A3BF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80CA-2FE0-45C9-9268-EBC7AAED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81BD3-99E0-409D-8AA9-230959CE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1D5A86-DCAF-4040-B9D5-E8CE6A2D6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478548"/>
          </a:xfrm>
        </p:spPr>
        <p:txBody>
          <a:bodyPr>
            <a:noAutofit/>
          </a:bodyPr>
          <a:lstStyle/>
          <a:p>
            <a:r>
              <a:rPr lang="en-US" sz="4800" dirty="0">
                <a:highlight>
                  <a:srgbClr val="C0C0C0"/>
                </a:highlight>
              </a:rPr>
              <a:t>"Physics, Systems Engineering, and the AtmoSniffer"</a:t>
            </a:r>
            <a:endParaRPr lang="en-US" sz="3600" dirty="0">
              <a:highlight>
                <a:srgbClr val="C0C0C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F656F-C837-4C15-A60F-426230C0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232" y="5887458"/>
            <a:ext cx="4144210" cy="9825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John E. Sohl</a:t>
            </a:r>
          </a:p>
          <a:p>
            <a:r>
              <a:rPr lang="en-US" dirty="0"/>
              <a:t>Weber State University, Physics</a:t>
            </a:r>
          </a:p>
        </p:txBody>
      </p:sp>
    </p:spTree>
    <p:extLst>
      <p:ext uri="{BB962C8B-B14F-4D97-AF65-F5344CB8AC3E}">
        <p14:creationId xmlns:p14="http://schemas.microsoft.com/office/powerpoint/2010/main" val="31311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F38-4C3C-4A37-A854-1F9FDA13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29" y="0"/>
            <a:ext cx="10515600" cy="1325563"/>
          </a:xfrm>
        </p:spPr>
        <p:txBody>
          <a:bodyPr/>
          <a:lstStyle/>
          <a:p>
            <a:r>
              <a:rPr lang="en-US" dirty="0"/>
              <a:t>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0AD7C-1A2C-4A97-BADA-816D0B08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118063"/>
            <a:ext cx="9417050" cy="5549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Pushing sensors to their limits</a:t>
            </a:r>
          </a:p>
          <a:p>
            <a:pPr lvl="1"/>
            <a:r>
              <a:rPr lang="en-US" dirty="0"/>
              <a:t>Low level measurements &amp; precision</a:t>
            </a:r>
          </a:p>
          <a:p>
            <a:pPr lvl="1"/>
            <a:r>
              <a:rPr lang="en-US" dirty="0"/>
              <a:t>Oxygen starvation at high altitudes</a:t>
            </a:r>
          </a:p>
          <a:p>
            <a:pPr lvl="1"/>
            <a:r>
              <a:rPr lang="en-US" dirty="0"/>
              <a:t>Response times and flight</a:t>
            </a:r>
          </a:p>
          <a:p>
            <a:pPr lvl="1"/>
            <a:r>
              <a:rPr lang="en-US" dirty="0"/>
              <a:t>Cross-species sensitivity </a:t>
            </a:r>
          </a:p>
          <a:p>
            <a:r>
              <a:rPr lang="en-US" dirty="0"/>
              <a:t>Moisture affects calibration</a:t>
            </a:r>
          </a:p>
          <a:p>
            <a:r>
              <a:rPr lang="en-US" dirty="0"/>
              <a:t>Ambient Temperature affects calibration</a:t>
            </a:r>
          </a:p>
          <a:p>
            <a:r>
              <a:rPr lang="en-US" dirty="0"/>
              <a:t>Calibrating for Pressure</a:t>
            </a:r>
          </a:p>
          <a:p>
            <a:r>
              <a:rPr lang="en-US" dirty="0"/>
              <a:t>Surface chemistry</a:t>
            </a:r>
          </a:p>
          <a:p>
            <a:r>
              <a:rPr lang="en-US" dirty="0"/>
              <a:t>RF Noise </a:t>
            </a:r>
          </a:p>
          <a:p>
            <a:r>
              <a:rPr lang="en-US" dirty="0"/>
              <a:t>Oxygen starvation</a:t>
            </a:r>
          </a:p>
          <a:p>
            <a:r>
              <a:rPr lang="en-US" dirty="0"/>
              <a:t>Sensor zero-drift </a:t>
            </a:r>
          </a:p>
        </p:txBody>
      </p:sp>
    </p:spTree>
    <p:extLst>
      <p:ext uri="{BB962C8B-B14F-4D97-AF65-F5344CB8AC3E}">
        <p14:creationId xmlns:p14="http://schemas.microsoft.com/office/powerpoint/2010/main" val="37973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9D279-7104-4CBB-91A2-FB1FE28B1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7859" r="13162" b="14105"/>
          <a:stretch/>
        </p:blipFill>
        <p:spPr>
          <a:xfrm>
            <a:off x="2743200" y="1910614"/>
            <a:ext cx="6622181" cy="39800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126698-9B58-435B-8DB0-9EA5487C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Basic Idea</a:t>
            </a:r>
          </a:p>
        </p:txBody>
      </p:sp>
    </p:spTree>
    <p:extLst>
      <p:ext uri="{BB962C8B-B14F-4D97-AF65-F5344CB8AC3E}">
        <p14:creationId xmlns:p14="http://schemas.microsoft.com/office/powerpoint/2010/main" val="277096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26698-9B58-435B-8DB0-9EA5487C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F8F84-7974-4972-A2C3-588E52AF7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21895" r="10072" b="13614"/>
          <a:stretch/>
        </p:blipFill>
        <p:spPr>
          <a:xfrm>
            <a:off x="2786514" y="1501540"/>
            <a:ext cx="6853187" cy="44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F38-4C3C-4A37-A854-1F9FDA13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29" y="0"/>
            <a:ext cx="10515600" cy="1325563"/>
          </a:xfrm>
        </p:spPr>
        <p:txBody>
          <a:bodyPr/>
          <a:lstStyle/>
          <a:p>
            <a:r>
              <a:rPr lang="en-US" dirty="0"/>
              <a:t>Just so you know where we are 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0AD7C-1A2C-4A97-BADA-816D0B08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9" y="1055717"/>
            <a:ext cx="4247803" cy="2128058"/>
          </a:xfrm>
        </p:spPr>
        <p:txBody>
          <a:bodyPr>
            <a:normAutofit/>
          </a:bodyPr>
          <a:lstStyle/>
          <a:p>
            <a:r>
              <a:rPr lang="en-US" dirty="0"/>
              <a:t>The user interface</a:t>
            </a:r>
          </a:p>
          <a:p>
            <a:r>
              <a:rPr lang="en-US" dirty="0"/>
              <a:t>Some Calibration Results</a:t>
            </a:r>
          </a:p>
          <a:p>
            <a:r>
              <a:rPr lang="en-US" dirty="0"/>
              <a:t>Some actual flight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DA5BF-5A2B-47BC-8C16-81BA4CB909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13" y="1055717"/>
            <a:ext cx="5611416" cy="333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5D0E4-B92E-47E5-8029-F6ADBBA7C3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/>
          <a:stretch/>
        </p:blipFill>
        <p:spPr bwMode="auto">
          <a:xfrm rot="16200000">
            <a:off x="-386542" y="3121429"/>
            <a:ext cx="4077393" cy="3229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39A20-6834-460C-9A73-790569CD6A2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 bwMode="auto">
          <a:xfrm>
            <a:off x="3488370" y="3911640"/>
            <a:ext cx="3623328" cy="245454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01F847-62B5-4968-9FEA-EA0DFC5EB075}"/>
              </a:ext>
            </a:extLst>
          </p:cNvPr>
          <p:cNvCxnSpPr/>
          <p:nvPr/>
        </p:nvCxnSpPr>
        <p:spPr>
          <a:xfrm flipV="1">
            <a:off x="2518756" y="3911640"/>
            <a:ext cx="969614" cy="81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3309C-B8D5-4886-8401-BDC21E2DF757}"/>
              </a:ext>
            </a:extLst>
          </p:cNvPr>
          <p:cNvCxnSpPr>
            <a:cxnSpLocks/>
          </p:cNvCxnSpPr>
          <p:nvPr/>
        </p:nvCxnSpPr>
        <p:spPr>
          <a:xfrm flipV="1">
            <a:off x="2733502" y="6366181"/>
            <a:ext cx="724593" cy="378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2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0E0201-4F94-4E57-9543-2ABDDF8C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135856"/>
            <a:ext cx="8750300" cy="67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4E6C4-D10A-424A-9A8F-6616DFF0D1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0"/>
            <a:ext cx="9664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39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F34F8-487F-4D02-BA9B-E69E2F8A9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6" y="90021"/>
            <a:ext cx="8259328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36E58-34A3-46B7-B6E4-1F2D9B2A98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0"/>
            <a:ext cx="97853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20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0865C1-BB5C-4F4B-A556-B465C847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16" y="-19638"/>
            <a:ext cx="8959850" cy="755505"/>
          </a:xfrm>
        </p:spPr>
        <p:txBody>
          <a:bodyPr>
            <a:normAutofit/>
          </a:bodyPr>
          <a:lstStyle/>
          <a:p>
            <a:r>
              <a:rPr lang="en-US" sz="4000" dirty="0"/>
              <a:t>Ozonesonde vs. AtmoSniffer (90 min apart)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320213-ABFC-4FAE-9A71-DABBF282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176" y="749863"/>
            <a:ext cx="8169648" cy="1015282"/>
          </a:xfrm>
        </p:spPr>
        <p:txBody>
          <a:bodyPr>
            <a:normAutofit/>
          </a:bodyPr>
          <a:lstStyle/>
          <a:p>
            <a:r>
              <a:rPr lang="en-US" dirty="0"/>
              <a:t>Ozonesonde is calibrated for pressure.</a:t>
            </a:r>
          </a:p>
          <a:p>
            <a:r>
              <a:rPr lang="en-US" dirty="0"/>
              <a:t>AtmoSniffer is raw data, without pressure correction.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48FD72-6ED7-4757-923D-8FEDB4172F64}"/>
              </a:ext>
            </a:extLst>
          </p:cNvPr>
          <p:cNvGrpSpPr/>
          <p:nvPr/>
        </p:nvGrpSpPr>
        <p:grpSpPr>
          <a:xfrm>
            <a:off x="739775" y="1858475"/>
            <a:ext cx="10712450" cy="4989962"/>
            <a:chOff x="1354975" y="2556165"/>
            <a:chExt cx="9696796" cy="43018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284837-84D0-4562-BE27-B66283D8CD2F}"/>
                </a:ext>
              </a:extLst>
            </p:cNvPr>
            <p:cNvGrpSpPr/>
            <p:nvPr/>
          </p:nvGrpSpPr>
          <p:grpSpPr>
            <a:xfrm>
              <a:off x="1354975" y="2556165"/>
              <a:ext cx="9696796" cy="4301836"/>
              <a:chOff x="0" y="1275137"/>
              <a:chExt cx="9143999" cy="394413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0416DB2-D6A8-4527-92E8-6554FD463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530" y="1356189"/>
                <a:ext cx="4929469" cy="3626777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52B8C6C-0191-4313-A890-598FEE9895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40"/>
              <a:stretch/>
            </p:blipFill>
            <p:spPr>
              <a:xfrm>
                <a:off x="0" y="1275137"/>
                <a:ext cx="4911047" cy="394413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F2F078-2B6E-4BF8-8EC2-32426D1BFABA}"/>
                </a:ext>
              </a:extLst>
            </p:cNvPr>
            <p:cNvGrpSpPr/>
            <p:nvPr/>
          </p:nvGrpSpPr>
          <p:grpSpPr>
            <a:xfrm>
              <a:off x="3589107" y="4097676"/>
              <a:ext cx="5045023" cy="1767544"/>
              <a:chOff x="3589107" y="4097676"/>
              <a:chExt cx="5045023" cy="176754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B34D873-D93E-49F8-8CF7-E46DA6A38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3218" y="5291191"/>
                <a:ext cx="4212404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FA5F196-08FE-4572-945C-6D77642F39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9107" y="5506948"/>
                <a:ext cx="4952143" cy="1027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F315341-74D5-4285-8522-325CDD9E4E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5400" y="5854946"/>
                <a:ext cx="4120222" cy="1027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615762D-3C5E-48DF-B12F-2BE5C2BB3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5048" y="4097676"/>
                <a:ext cx="1950377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7C6AB64-9AB7-4DDC-BF28-2B7444EB9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1470" y="4323708"/>
                <a:ext cx="308266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005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F38-4C3C-4A37-A854-1F9FDA13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29" y="0"/>
            <a:ext cx="10515600" cy="1325563"/>
          </a:xfrm>
        </p:spPr>
        <p:txBody>
          <a:bodyPr/>
          <a:lstStyle/>
          <a:p>
            <a:r>
              <a:rPr lang="en-US" dirty="0"/>
              <a:t>Problem Solving at Each Table!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0AD7C-1A2C-4A97-BADA-816D0B08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450571"/>
            <a:ext cx="10198677" cy="5216930"/>
          </a:xfrm>
        </p:spPr>
        <p:txBody>
          <a:bodyPr>
            <a:normAutofit/>
          </a:bodyPr>
          <a:lstStyle/>
          <a:p>
            <a:r>
              <a:rPr lang="en-US" dirty="0"/>
              <a:t>Your task: The project is nearly ready for market, where would you put your final efforts? Why?</a:t>
            </a:r>
          </a:p>
          <a:p>
            <a:r>
              <a:rPr lang="en-US" dirty="0"/>
              <a:t>Suggestions for Conversation:</a:t>
            </a:r>
          </a:p>
          <a:p>
            <a:pPr lvl="1"/>
            <a:r>
              <a:rPr lang="en-US" dirty="0"/>
              <a:t>Manufacturability 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User Interface</a:t>
            </a:r>
          </a:p>
          <a:p>
            <a:pPr lvl="1"/>
            <a:r>
              <a:rPr lang="en-US" dirty="0"/>
              <a:t>Alpha and Beta Testing </a:t>
            </a:r>
          </a:p>
          <a:p>
            <a:pPr lvl="1"/>
            <a:r>
              <a:rPr lang="en-US" dirty="0"/>
              <a:t>Signal Noise, Electronics, Calibration</a:t>
            </a:r>
          </a:p>
          <a:p>
            <a:pPr lvl="1"/>
            <a:r>
              <a:rPr lang="en-US" dirty="0"/>
              <a:t>Housings: internal (function) and external (appearance) </a:t>
            </a:r>
          </a:p>
          <a:p>
            <a:pPr lvl="1"/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29293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BBE8-0EF0-448F-A6A6-8BBD22A1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Shameless Plug for Weber State!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E3C8-D066-4316-9154-21C2167C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2"/>
            <a:ext cx="10515600" cy="5020887"/>
          </a:xfrm>
        </p:spPr>
        <p:txBody>
          <a:bodyPr/>
          <a:lstStyle/>
          <a:p>
            <a:r>
              <a:rPr lang="en-US" dirty="0"/>
              <a:t>Physics (B.S.) &amp; Applied Physics (B.S.)</a:t>
            </a:r>
          </a:p>
          <a:p>
            <a:pPr lvl="1"/>
            <a:r>
              <a:rPr lang="en-US" dirty="0"/>
              <a:t>HARBOR near-spaceflight program</a:t>
            </a:r>
          </a:p>
          <a:p>
            <a:pPr lvl="1"/>
            <a:r>
              <a:rPr lang="en-US" dirty="0"/>
              <a:t>One of the most hands-on physics programs in the US </a:t>
            </a:r>
          </a:p>
          <a:p>
            <a:pPr lvl="1"/>
            <a:r>
              <a:rPr lang="en-US" dirty="0"/>
              <a:t>Alumni in “all” fields: Semiconductor design, aerospace, business, environment, nuclear energy &amp; waste, national labs, universities, etc. </a:t>
            </a:r>
          </a:p>
          <a:p>
            <a:pPr lvl="1"/>
            <a:r>
              <a:rPr lang="en-US" dirty="0"/>
              <a:t>Truth: All engineering is based on physics</a:t>
            </a:r>
          </a:p>
          <a:p>
            <a:r>
              <a:rPr lang="en-US" dirty="0"/>
              <a:t>Engineering (B.S., M.S.)</a:t>
            </a:r>
          </a:p>
          <a:p>
            <a:pPr lvl="1"/>
            <a:r>
              <a:rPr lang="en-US" dirty="0"/>
              <a:t>Electrical, Mechanical (B.S. only), Computer</a:t>
            </a:r>
          </a:p>
          <a:p>
            <a:r>
              <a:rPr lang="en-US" dirty="0"/>
              <a:t>Manufacturing Systems Engineering (B.S.)</a:t>
            </a:r>
          </a:p>
          <a:p>
            <a:pPr lvl="1"/>
            <a:r>
              <a:rPr lang="en-US" dirty="0"/>
              <a:t>Just started Fall 2018 </a:t>
            </a:r>
          </a:p>
          <a:p>
            <a:pPr lvl="1"/>
            <a:r>
              <a:rPr lang="en-US" dirty="0"/>
              <a:t>~20 declared majors in the first year! </a:t>
            </a:r>
          </a:p>
        </p:txBody>
      </p:sp>
    </p:spTree>
    <p:extLst>
      <p:ext uri="{BB962C8B-B14F-4D97-AF65-F5344CB8AC3E}">
        <p14:creationId xmlns:p14="http://schemas.microsoft.com/office/powerpoint/2010/main" val="108645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F38-4C3C-4A37-A854-1F9FDA13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655" cy="4963333"/>
          </a:xfrm>
        </p:spPr>
        <p:txBody>
          <a:bodyPr>
            <a:normAutofit/>
          </a:bodyPr>
          <a:lstStyle/>
          <a:p>
            <a:r>
              <a:rPr lang="en-US" sz="6600" dirty="0"/>
              <a:t>So, what have you?</a:t>
            </a:r>
          </a:p>
        </p:txBody>
      </p:sp>
    </p:spTree>
    <p:extLst>
      <p:ext uri="{BB962C8B-B14F-4D97-AF65-F5344CB8AC3E}">
        <p14:creationId xmlns:p14="http://schemas.microsoft.com/office/powerpoint/2010/main" val="16747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4C5F-2522-47D3-8781-E834185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8944"/>
          </a:xfrm>
        </p:spPr>
        <p:txBody>
          <a:bodyPr/>
          <a:lstStyle/>
          <a:p>
            <a:r>
              <a:rPr lang="en-US" dirty="0"/>
              <a:t>Key Elements of Systems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D619-8B87-4F33-B292-E1CDF172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124"/>
            <a:ext cx="10515600" cy="5515494"/>
          </a:xfrm>
        </p:spPr>
        <p:txBody>
          <a:bodyPr>
            <a:normAutofit/>
          </a:bodyPr>
          <a:lstStyle/>
          <a:p>
            <a:r>
              <a:rPr lang="en-US" dirty="0"/>
              <a:t>Upfront Systems Engineering:</a:t>
            </a:r>
          </a:p>
          <a:p>
            <a:pPr lvl="1"/>
            <a:r>
              <a:rPr lang="en-US" dirty="0"/>
              <a:t>Spending money early saves money later.</a:t>
            </a:r>
          </a:p>
          <a:p>
            <a:r>
              <a:rPr lang="en-US" dirty="0"/>
              <a:t>Rapid Prototyping: </a:t>
            </a:r>
          </a:p>
          <a:p>
            <a:pPr lvl="1"/>
            <a:r>
              <a:rPr lang="en-US" dirty="0"/>
              <a:t>Learn from simple models and sub-projects.</a:t>
            </a:r>
          </a:p>
          <a:p>
            <a:pPr lvl="2"/>
            <a:r>
              <a:rPr lang="en-US" dirty="0"/>
              <a:t>MSA, Mini-MSA, Tricorder, Mini-Beacon, etc. </a:t>
            </a:r>
          </a:p>
          <a:p>
            <a:r>
              <a:rPr lang="en-US" dirty="0"/>
              <a:t>Design for Manufacturability: </a:t>
            </a:r>
          </a:p>
          <a:p>
            <a:pPr lvl="1"/>
            <a:r>
              <a:rPr lang="en-US" dirty="0"/>
              <a:t>Ease of assembly, relationship between parts, assembly sequence</a:t>
            </a:r>
          </a:p>
          <a:p>
            <a:r>
              <a:rPr lang="en-US" dirty="0"/>
              <a:t>Design for Maintainability</a:t>
            </a:r>
          </a:p>
          <a:p>
            <a:r>
              <a:rPr lang="en-US" dirty="0"/>
              <a:t>Enterprise Value:</a:t>
            </a:r>
          </a:p>
          <a:p>
            <a:pPr lvl="1"/>
            <a:r>
              <a:rPr lang="en-US" dirty="0"/>
              <a:t>Market research to establish user needs. </a:t>
            </a:r>
          </a:p>
          <a:p>
            <a:r>
              <a:rPr lang="en-US" dirty="0"/>
              <a:t>Integration, Test, and Validation: </a:t>
            </a:r>
          </a:p>
          <a:p>
            <a:pPr lvl="1"/>
            <a:r>
              <a:rPr lang="en-US" dirty="0"/>
              <a:t>Continuous calibration of prototypes </a:t>
            </a:r>
          </a:p>
        </p:txBody>
      </p:sp>
    </p:spTree>
    <p:extLst>
      <p:ext uri="{BB962C8B-B14F-4D97-AF65-F5344CB8AC3E}">
        <p14:creationId xmlns:p14="http://schemas.microsoft.com/office/powerpoint/2010/main" val="320831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ebokwiki.org/w/images/sebokwiki-farm!w/5/5d/NASA_Image_Part_1.png">
            <a:extLst>
              <a:ext uri="{FF2B5EF4-FFF2-40B4-BE49-F238E27FC236}">
                <a16:creationId xmlns:a16="http://schemas.microsoft.com/office/drawing/2014/main" id="{5F470503-8457-4D49-841E-A197A1AE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67" y="542925"/>
            <a:ext cx="927735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0E6BB7-2028-4815-A35D-884EF177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15" y="4508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Werner </a:t>
            </a:r>
            <a:r>
              <a:rPr lang="en-US" dirty="0" err="1"/>
              <a:t>Gruhl’s</a:t>
            </a:r>
            <a:r>
              <a:rPr lang="en-US" dirty="0"/>
              <a:t> famous NASA analysis</a:t>
            </a:r>
          </a:p>
        </p:txBody>
      </p:sp>
    </p:spTree>
    <p:extLst>
      <p:ext uri="{BB962C8B-B14F-4D97-AF65-F5344CB8AC3E}">
        <p14:creationId xmlns:p14="http://schemas.microsoft.com/office/powerpoint/2010/main" val="26615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5BF68-3427-4C02-A2B5-7E7434AF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776" y="0"/>
            <a:ext cx="78319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6F87A-7D90-45ED-846B-2056D9B4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51862" cy="1325563"/>
          </a:xfrm>
        </p:spPr>
        <p:txBody>
          <a:bodyPr/>
          <a:lstStyle/>
          <a:p>
            <a:pPr algn="ctr"/>
            <a:r>
              <a:rPr lang="en-US" dirty="0"/>
              <a:t>From </a:t>
            </a:r>
            <a:r>
              <a:rPr lang="en-US" dirty="0" err="1"/>
              <a:t>Bahill</a:t>
            </a:r>
            <a:r>
              <a:rPr lang="en-US" dirty="0"/>
              <a:t> (2010) and INCOSE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EB0E5-CF4C-48A7-87D1-A2052E93BAEB}"/>
              </a:ext>
            </a:extLst>
          </p:cNvPr>
          <p:cNvSpPr txBox="1"/>
          <p:nvPr/>
        </p:nvSpPr>
        <p:spPr>
          <a:xfrm>
            <a:off x="511233" y="2730731"/>
            <a:ext cx="254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SIMILAR Process</a:t>
            </a:r>
          </a:p>
        </p:txBody>
      </p:sp>
    </p:spTree>
    <p:extLst>
      <p:ext uri="{BB962C8B-B14F-4D97-AF65-F5344CB8AC3E}">
        <p14:creationId xmlns:p14="http://schemas.microsoft.com/office/powerpoint/2010/main" val="183941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94A8-6539-4D63-8FAB-51FE85F5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0"/>
            <a:ext cx="9086248" cy="971716"/>
          </a:xfrm>
        </p:spPr>
        <p:txBody>
          <a:bodyPr>
            <a:normAutofit/>
          </a:bodyPr>
          <a:lstStyle/>
          <a:p>
            <a:r>
              <a:rPr lang="en-US" sz="5400" dirty="0"/>
              <a:t>What </a:t>
            </a:r>
            <a:r>
              <a:rPr lang="en-US" sz="5400" b="1" i="1" u="sng" dirty="0"/>
              <a:t>is</a:t>
            </a:r>
            <a:r>
              <a:rPr lang="en-US" sz="5400" dirty="0"/>
              <a:t> the AtmoSniffer?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C9AD-664B-4F08-907E-14A50B67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184442"/>
            <a:ext cx="7886700" cy="5673558"/>
          </a:xfrm>
        </p:spPr>
        <p:txBody>
          <a:bodyPr/>
          <a:lstStyle/>
          <a:p>
            <a:r>
              <a:rPr lang="en-US" dirty="0"/>
              <a:t>Lightweight: &lt; 1.4 kg</a:t>
            </a:r>
          </a:p>
          <a:p>
            <a:r>
              <a:rPr lang="en-US" dirty="0"/>
              <a:t>Compact: Loaf of Bread</a:t>
            </a:r>
          </a:p>
          <a:p>
            <a:r>
              <a:rPr lang="en-US" dirty="0"/>
              <a:t>Low Power: Runs 7 hours on 5200 </a:t>
            </a:r>
            <a:r>
              <a:rPr lang="en-US" dirty="0" err="1"/>
              <a:t>mAh</a:t>
            </a:r>
            <a:r>
              <a:rPr lang="en-US" dirty="0"/>
              <a:t> battery</a:t>
            </a:r>
          </a:p>
          <a:p>
            <a:r>
              <a:rPr lang="en-US" dirty="0"/>
              <a:t>Measures: </a:t>
            </a:r>
          </a:p>
          <a:p>
            <a:pPr lvl="1"/>
            <a:r>
              <a:rPr lang="en-US" dirty="0"/>
              <a:t>CO, CO</a:t>
            </a:r>
            <a:r>
              <a:rPr lang="en-US" baseline="-25000" dirty="0"/>
              <a:t>2</a:t>
            </a:r>
            <a:r>
              <a:rPr lang="en-US" dirty="0"/>
              <a:t>, NO, NO</a:t>
            </a:r>
            <a:r>
              <a:rPr lang="en-US" baseline="-25000" dirty="0"/>
              <a:t>2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NH</a:t>
            </a:r>
            <a:r>
              <a:rPr lang="en-US" baseline="-25000" dirty="0"/>
              <a:t>3</a:t>
            </a:r>
            <a:r>
              <a:rPr lang="en-US" dirty="0"/>
              <a:t>, O</a:t>
            </a:r>
            <a:r>
              <a:rPr lang="en-US" baseline="-25000" dirty="0"/>
              <a:t>3</a:t>
            </a:r>
            <a:r>
              <a:rPr lang="en-US" dirty="0"/>
              <a:t>, VOCs</a:t>
            </a:r>
          </a:p>
          <a:p>
            <a:pPr lvl="1"/>
            <a:r>
              <a:rPr lang="en-US" dirty="0"/>
              <a:t>Particulate Counter: 1 µm to 10 µm </a:t>
            </a:r>
          </a:p>
          <a:p>
            <a:pPr lvl="1"/>
            <a:r>
              <a:rPr lang="en-US" dirty="0"/>
              <a:t>Temp., Press., %RH, GPS Location (wind)</a:t>
            </a:r>
          </a:p>
          <a:p>
            <a:pPr lvl="1"/>
            <a:r>
              <a:rPr lang="en-US" dirty="0"/>
              <a:t>9-axis inertial sensor (turbulence) </a:t>
            </a:r>
          </a:p>
          <a:p>
            <a:r>
              <a:rPr lang="en-US" dirty="0"/>
              <a:t>Multiple Interfaces</a:t>
            </a:r>
          </a:p>
          <a:p>
            <a:pPr lvl="1"/>
            <a:r>
              <a:rPr lang="en-US" dirty="0"/>
              <a:t>Onboard datalogging to microSD</a:t>
            </a:r>
          </a:p>
          <a:p>
            <a:pPr lvl="1"/>
            <a:r>
              <a:rPr lang="en-US" dirty="0"/>
              <a:t>Wi-Fi, Bluetooth, 900 MHz, Cellular</a:t>
            </a:r>
          </a:p>
          <a:p>
            <a:pPr lvl="1"/>
            <a:r>
              <a:rPr lang="en-US" dirty="0"/>
              <a:t>Simple onboard display/buttons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4EA8F-F839-46D3-B8AE-05F7EF1711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81000"/>
            <a:ext cx="6102350" cy="643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3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ermo fisher air quality instruments">
            <a:extLst>
              <a:ext uri="{FF2B5EF4-FFF2-40B4-BE49-F238E27FC236}">
                <a16:creationId xmlns:a16="http://schemas.microsoft.com/office/drawing/2014/main" id="{D2057ACC-5E9F-4C2E-BFE6-5889853C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60" y="2535657"/>
            <a:ext cx="5763125" cy="43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EB06E-6172-4F4E-BC19-A7F1456A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0339"/>
            <a:ext cx="7886700" cy="944979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E467-F8AD-4D9F-908A-1A217E98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713" y="828843"/>
            <a:ext cx="9329487" cy="4398837"/>
          </a:xfrm>
        </p:spPr>
        <p:txBody>
          <a:bodyPr/>
          <a:lstStyle/>
          <a:p>
            <a:r>
              <a:rPr lang="en-US" dirty="0"/>
              <a:t>Existing Air Quality Stations</a:t>
            </a:r>
          </a:p>
          <a:p>
            <a:pPr lvl="1"/>
            <a:r>
              <a:rPr lang="en-US" dirty="0"/>
              <a:t>Large, heavy, expensive; </a:t>
            </a:r>
            <a:r>
              <a:rPr lang="en-US" b="1" i="1" dirty="0"/>
              <a:t>but</a:t>
            </a:r>
            <a:r>
              <a:rPr lang="en-US" dirty="0"/>
              <a:t> very accurate, high precision, low drift</a:t>
            </a:r>
          </a:p>
          <a:p>
            <a:pPr lvl="1"/>
            <a:r>
              <a:rPr lang="en-US" dirty="0"/>
              <a:t>Typically one gas is measured</a:t>
            </a:r>
          </a:p>
          <a:p>
            <a:pPr lvl="1"/>
            <a:r>
              <a:rPr lang="en-US" dirty="0"/>
              <a:t>Needs trained workforce to operate</a:t>
            </a:r>
          </a:p>
          <a:p>
            <a:pPr lvl="1"/>
            <a:r>
              <a:rPr lang="en-US" dirty="0"/>
              <a:t>Needs AC power</a:t>
            </a:r>
          </a:p>
          <a:p>
            <a:r>
              <a:rPr lang="en-US" dirty="0"/>
              <a:t>$2M = 300+ </a:t>
            </a:r>
            <a:r>
              <a:rPr lang="en-US" dirty="0" err="1"/>
              <a:t>AtmoSniffers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thermo fisher air quality instruments">
            <a:extLst>
              <a:ext uri="{FF2B5EF4-FFF2-40B4-BE49-F238E27FC236}">
                <a16:creationId xmlns:a16="http://schemas.microsoft.com/office/drawing/2014/main" id="{62ADFA36-111D-4150-B0E2-5533F7ED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8" y="3601337"/>
            <a:ext cx="4326071" cy="32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F6C4-B904-48FD-9E33-18182DB5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209550"/>
            <a:ext cx="4002171" cy="85407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C94C6-7481-4B9B-837A-C658E537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02" y="1137669"/>
            <a:ext cx="4419266" cy="2685031"/>
          </a:xfrm>
        </p:spPr>
        <p:txBody>
          <a:bodyPr/>
          <a:lstStyle/>
          <a:p>
            <a:r>
              <a:rPr lang="en-US" dirty="0"/>
              <a:t>Ozonesonde/Radiosonde</a:t>
            </a:r>
          </a:p>
          <a:p>
            <a:r>
              <a:rPr lang="en-US" dirty="0"/>
              <a:t>Compact Modern Sensors</a:t>
            </a:r>
          </a:p>
          <a:p>
            <a:r>
              <a:rPr lang="en-US" dirty="0"/>
              <a:t>Need for a Full Data Set</a:t>
            </a:r>
          </a:p>
          <a:p>
            <a:r>
              <a:rPr lang="en-US" dirty="0"/>
              <a:t>Multiple Flight Platforms</a:t>
            </a:r>
          </a:p>
          <a:p>
            <a:r>
              <a:rPr lang="en-US" dirty="0"/>
              <a:t>Need for agile mounting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9C85D-CFE9-4832-ACC5-E2CF5F65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2" t="34308" r="40878" b="27875"/>
          <a:stretch/>
        </p:blipFill>
        <p:spPr>
          <a:xfrm>
            <a:off x="7613111" y="3330241"/>
            <a:ext cx="2438401" cy="3530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63BA0-1FE1-47BE-919C-FF300F80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56" y="209550"/>
            <a:ext cx="4160921" cy="3120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5AA8E-CD8A-4E07-A389-1BDE0C22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700"/>
            <a:ext cx="7613111" cy="282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10E6-BC85-478B-8083-028263D31A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r="24815"/>
          <a:stretch/>
        </p:blipFill>
        <p:spPr>
          <a:xfrm>
            <a:off x="9988550" y="0"/>
            <a:ext cx="220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02B09-3AFD-435A-B86B-F00EDC3190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129" r="4167" b="11681"/>
          <a:stretch/>
        </p:blipFill>
        <p:spPr bwMode="auto">
          <a:xfrm>
            <a:off x="-1" y="0"/>
            <a:ext cx="5346700" cy="3187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C89C77-88BC-4DC3-8A64-E3ECC10111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17665" r="3045" b="16809"/>
          <a:stretch/>
        </p:blipFill>
        <p:spPr bwMode="auto">
          <a:xfrm rot="5400000">
            <a:off x="4508733" y="1943100"/>
            <a:ext cx="5481378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B253E-AA85-4160-9204-231F5086E86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2279" r="8012" b="4558"/>
          <a:stretch/>
        </p:blipFill>
        <p:spPr bwMode="auto">
          <a:xfrm>
            <a:off x="236319" y="3247550"/>
            <a:ext cx="4874059" cy="360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B8FBB-1ACF-49A4-8D3D-1052805A1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9552"/>
          <a:stretch/>
        </p:blipFill>
        <p:spPr>
          <a:xfrm>
            <a:off x="922020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2AFF2C49CDE4AA10ECDAC47C70792" ma:contentTypeVersion="5" ma:contentTypeDescription="Create a new document." ma:contentTypeScope="" ma:versionID="740396790f80270102246c34626a4102">
  <xsd:schema xmlns:xsd="http://www.w3.org/2001/XMLSchema" xmlns:xs="http://www.w3.org/2001/XMLSchema" xmlns:p="http://schemas.microsoft.com/office/2006/metadata/properties" xmlns:ns1="http://schemas.microsoft.com/sharepoint/v3" xmlns:ns2="07d0ccec-aae8-4814-a6d3-0c68dd73da2d" xmlns:ns3="5f74f41d-0a6f-4974-9d1d-0ad09d6a19e5" targetNamespace="http://schemas.microsoft.com/office/2006/metadata/properties" ma:root="true" ma:fieldsID="afd2fe14f5cfa92251e318352b704c5a" ns1:_="" ns2:_="" ns3:_="">
    <xsd:import namespace="http://schemas.microsoft.com/sharepoint/v3"/>
    <xsd:import namespace="07d0ccec-aae8-4814-a6d3-0c68dd73da2d"/>
    <xsd:import namespace="5f74f41d-0a6f-4974-9d1d-0ad09d6a19e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9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f41d-0a6f-4974-9d1d-0ad09d6a1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PublishingExpirationDate xmlns="http://schemas.microsoft.com/sharepoint/v3" xsi:nil="true"/>
    <PublishingStartDate xmlns="http://schemas.microsoft.com/sharepoint/v3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1956E9E5-C999-4EC3-8772-8141EC5B12D1}"/>
</file>

<file path=customXml/itemProps2.xml><?xml version="1.0" encoding="utf-8"?>
<ds:datastoreItem xmlns:ds="http://schemas.openxmlformats.org/officeDocument/2006/customXml" ds:itemID="{30119A31-8819-4C27-A514-4837B4834F89}"/>
</file>

<file path=customXml/itemProps3.xml><?xml version="1.0" encoding="utf-8"?>
<ds:datastoreItem xmlns:ds="http://schemas.openxmlformats.org/officeDocument/2006/customXml" ds:itemID="{CC07B35A-9ED0-4476-BAA0-F642FA86EB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519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"Physics, Systems Engineering, and the AtmoSniffer"</vt:lpstr>
      <vt:lpstr>A Shameless Plug for Weber State!</vt:lpstr>
      <vt:lpstr>Key Elements of Systems Engineering</vt:lpstr>
      <vt:lpstr>Werner Gruhl’s famous NASA analysis</vt:lpstr>
      <vt:lpstr>From Bahill (2010) and INCOSE</vt:lpstr>
      <vt:lpstr>What is the AtmoSniffer?</vt:lpstr>
      <vt:lpstr>The Problem</vt:lpstr>
      <vt:lpstr>Motivation</vt:lpstr>
      <vt:lpstr>PowerPoint Presentation</vt:lpstr>
      <vt:lpstr>Problems?</vt:lpstr>
      <vt:lpstr>The Basic Idea</vt:lpstr>
      <vt:lpstr>Reality</vt:lpstr>
      <vt:lpstr>Just so you know where we are at…</vt:lpstr>
      <vt:lpstr>PowerPoint Presentation</vt:lpstr>
      <vt:lpstr>PowerPoint Presentation</vt:lpstr>
      <vt:lpstr>PowerPoint Presentation</vt:lpstr>
      <vt:lpstr>PowerPoint Presentation</vt:lpstr>
      <vt:lpstr>Ozonesonde vs. AtmoSniffer (90 min apart)</vt:lpstr>
      <vt:lpstr>Problem Solving at Each Table! </vt:lpstr>
      <vt:lpstr>So, what have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AtmoSniffer: A Miniaturized Air Quality Laboratory</dc:title>
  <dc:creator>John Sohl</dc:creator>
  <cp:lastModifiedBy>John Sohl</cp:lastModifiedBy>
  <cp:revision>46</cp:revision>
  <dcterms:created xsi:type="dcterms:W3CDTF">2019-01-31T02:05:37Z</dcterms:created>
  <dcterms:modified xsi:type="dcterms:W3CDTF">2019-07-07T23:24:49Z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0x010100EC22AFF2C49CDE4AA10ECDAC47C70792</vt:lpwstr>
  </property>
</Properties>
</file>