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9" r:id="rId4"/>
  </p:sldMasterIdLst>
  <p:notesMasterIdLst>
    <p:notesMasterId r:id="rId10"/>
  </p:notesMasterIdLst>
  <p:handoutMasterIdLst>
    <p:handoutMasterId r:id="rId11"/>
  </p:handoutMasterIdLst>
  <p:sldIdLst>
    <p:sldId id="256" r:id="rId5"/>
    <p:sldId id="566" r:id="rId6"/>
    <p:sldId id="1218" r:id="rId7"/>
    <p:sldId id="1217" r:id="rId8"/>
    <p:sldId id="1219" r:id="rId9"/>
  </p:sldIdLst>
  <p:sldSz cx="12192000" cy="6858000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683615-1FDE-427D-B9E5-9000D4248D6E}">
          <p14:sldIdLst>
            <p14:sldId id="256"/>
            <p14:sldId id="566"/>
            <p14:sldId id="1218"/>
            <p14:sldId id="1217"/>
            <p14:sldId id="1219"/>
          </p14:sldIdLst>
        </p14:section>
      </p14:sectionLst>
    </p:ex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3C49DE-6066-0E2B-EE81-F4BB41E9678E}" name="Jared Smith" initials="JS" userId="S::jared.smith@incose.net::0d79663f-3c1d-4a40-b278-584bc8ae07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CDA"/>
    <a:srgbClr val="9CC6E0"/>
    <a:srgbClr val="569ECA"/>
    <a:srgbClr val="124C6C"/>
    <a:srgbClr val="BADFF4"/>
    <a:srgbClr val="1C79AC"/>
    <a:srgbClr val="536887"/>
    <a:srgbClr val="91A2BB"/>
    <a:srgbClr val="E3E7ED"/>
    <a:srgbClr val="E5F5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4FFA-D466-E2F5-2CAF-F87E1A1709F7}" v="4" dt="2022-10-28T14:34:05.014"/>
    <p1510:client id="{84775326-C7A1-41FC-A441-E218E53C795A}" v="14" dt="2022-10-28T14:31:29.073"/>
    <p1510:client id="{A66246FC-6C5B-4B00-8673-E3C09BDE210E}" v="239" dt="2022-10-28T14:51:3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6" y="72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1/28/2023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85653" y="5428622"/>
            <a:ext cx="7183004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rgbClr val="357AB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rgbClr val="357AB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B52946-96FC-4FDE-B4AA-33D878D56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563" y="203200"/>
            <a:ext cx="2006023" cy="1397441"/>
            <a:chOff x="0" y="0"/>
            <a:chExt cx="1187024" cy="826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9E6768-96F1-44E1-8290-80D4D117F6DF}"/>
                </a:ext>
              </a:extLst>
            </p:cNvPr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87024" cy="77666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6864C7-14B8-4E4C-91F7-FB48594F8385}"/>
                </a:ext>
              </a:extLst>
            </p:cNvPr>
            <p:cNvSpPr/>
            <p:nvPr userDrawn="1"/>
          </p:nvSpPr>
          <p:spPr>
            <a:xfrm>
              <a:off x="780302" y="725519"/>
              <a:ext cx="61911" cy="1013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450">
                  <a:solidFill>
                    <a:srgbClr val="181717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®</a:t>
              </a:r>
              <a:endParaRPr lang="en-US" sz="900">
                <a:solidFill>
                  <a:srgbClr val="26262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545A56-AF51-4121-AC9F-D2A9E7F55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11" y="983689"/>
            <a:ext cx="5864809" cy="46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35599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70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341438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24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88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59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948341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496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462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69289"/>
            <a:ext cx="11188700" cy="357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0" y="1195762"/>
            <a:ext cx="11188699" cy="48247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51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53007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203564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8" y="1203564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69543"/>
            <a:ext cx="11188700" cy="362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499"/>
            <a:ext cx="11188700" cy="452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00898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194512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1654236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194511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68480"/>
            <a:ext cx="11188700" cy="3869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50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330161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49" y="959118"/>
            <a:ext cx="5594351" cy="5323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97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11486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49" y="959118"/>
            <a:ext cx="11188700" cy="5323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497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199924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4238025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0"/>
            <a:ext cx="11188700" cy="470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968175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3816" r:id="rId3"/>
    <p:sldLayoutId id="2147483817" r:id="rId4"/>
    <p:sldLayoutId id="2147484067" r:id="rId5"/>
    <p:sldLayoutId id="2147484072" r:id="rId6"/>
    <p:sldLayoutId id="2147484074" r:id="rId7"/>
    <p:sldLayoutId id="2147484086" r:id="rId8"/>
    <p:sldLayoutId id="2147484106" r:id="rId9"/>
    <p:sldLayoutId id="2147484087" r:id="rId10"/>
    <p:sldLayoutId id="2147484105" r:id="rId11"/>
    <p:sldLayoutId id="2147484091" r:id="rId1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0" orient="horz" pos="4081">
          <p15:clr>
            <a:srgbClr val="F26B43"/>
          </p15:clr>
        </p15:guide>
        <p15:guide id="46" orient="horz" pos="4020" userDrawn="1">
          <p15:clr>
            <a:srgbClr val="F26B43"/>
          </p15:clr>
        </p15:guide>
        <p15:guide id="51" orient="horz" pos="4080" userDrawn="1">
          <p15:clr>
            <a:srgbClr val="F26B43"/>
          </p15:clr>
        </p15:guide>
        <p15:guide id="52" pos="3840" userDrawn="1">
          <p15:clr>
            <a:srgbClr val="F26B43"/>
          </p15:clr>
        </p15:guide>
        <p15:guide id="53" pos="3912" userDrawn="1">
          <p15:clr>
            <a:srgbClr val="F26B43"/>
          </p15:clr>
        </p15:guide>
        <p15:guide id="54" pos="3768" userDrawn="1">
          <p15:clr>
            <a:srgbClr val="F26B43"/>
          </p15:clr>
        </p15:guide>
        <p15:guide id="55" pos="4968" userDrawn="1">
          <p15:clr>
            <a:srgbClr val="F26B43"/>
          </p15:clr>
        </p15:guide>
        <p15:guide id="56" pos="5088" userDrawn="1">
          <p15:clr>
            <a:srgbClr val="F26B43"/>
          </p15:clr>
        </p15:guide>
        <p15:guide id="57" pos="6168" userDrawn="1">
          <p15:clr>
            <a:srgbClr val="F26B43"/>
          </p15:clr>
        </p15:guide>
        <p15:guide id="58" pos="6288" userDrawn="1">
          <p15:clr>
            <a:srgbClr val="F26B43"/>
          </p15:clr>
        </p15:guide>
        <p15:guide id="59" pos="2712" userDrawn="1">
          <p15:clr>
            <a:srgbClr val="F26B43"/>
          </p15:clr>
        </p15:guide>
        <p15:guide id="60" pos="2592" userDrawn="1">
          <p15:clr>
            <a:srgbClr val="F26B43"/>
          </p15:clr>
        </p15:guide>
        <p15:guide id="61" pos="1512" userDrawn="1">
          <p15:clr>
            <a:srgbClr val="F26B43"/>
          </p15:clr>
        </p15:guide>
        <p15:guide id="62" pos="1392" userDrawn="1">
          <p15:clr>
            <a:srgbClr val="F26B43"/>
          </p15:clr>
        </p15:guide>
        <p15:guide id="63" pos="312" userDrawn="1">
          <p15:clr>
            <a:srgbClr val="F26B43"/>
          </p15:clr>
        </p15:guide>
        <p15:guide id="64" orient="horz" pos="1056" userDrawn="1">
          <p15:clr>
            <a:srgbClr val="F26B43"/>
          </p15:clr>
        </p15:guide>
        <p15:guide id="65" orient="horz" pos="2232" userDrawn="1">
          <p15:clr>
            <a:srgbClr val="F26B43"/>
          </p15:clr>
        </p15:guide>
        <p15:guide id="66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9110F-CBB4-4534-88DF-A452CD44F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53" y="5800436"/>
            <a:ext cx="7183004" cy="524169"/>
          </a:xfrm>
        </p:spPr>
        <p:txBody>
          <a:bodyPr/>
          <a:lstStyle/>
          <a:p>
            <a:r>
              <a:rPr lang="en-US" dirty="0"/>
              <a:t>Decision Analysis Data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A203-2EC4-4BAD-95DF-FE9B16C81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653" y="6324605"/>
            <a:ext cx="4446269" cy="273050"/>
          </a:xfrm>
        </p:spPr>
        <p:txBody>
          <a:bodyPr/>
          <a:lstStyle/>
          <a:p>
            <a:r>
              <a:rPr lang="en-US"/>
              <a:t>Working Group Kickoff</a:t>
            </a:r>
          </a:p>
        </p:txBody>
      </p:sp>
    </p:spTree>
    <p:extLst>
      <p:ext uri="{BB962C8B-B14F-4D97-AF65-F5344CB8AC3E}">
        <p14:creationId xmlns:p14="http://schemas.microsoft.com/office/powerpoint/2010/main" val="15989317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B5153-E72D-433D-B8FA-BFDCB077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48" y="1112616"/>
            <a:ext cx="10471151" cy="780708"/>
          </a:xfrm>
        </p:spPr>
        <p:txBody>
          <a:bodyPr/>
          <a:lstStyle/>
          <a:p>
            <a:r>
              <a:rPr lang="en-US" sz="1800" dirty="0"/>
              <a:t>The INCOSE Vision 2035 describes several key opportunities that must be realized to achieve the Vision 2035 outcomes, and Decision Management plays a key role in their realization.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AD8D70-4078-4347-A1EF-209F8809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82E2AC-E528-464B-AE49-BBA877D047CC}"/>
              </a:ext>
            </a:extLst>
          </p:cNvPr>
          <p:cNvGrpSpPr/>
          <p:nvPr/>
        </p:nvGrpSpPr>
        <p:grpSpPr>
          <a:xfrm>
            <a:off x="8134910" y="1893324"/>
            <a:ext cx="3590365" cy="3706740"/>
            <a:chOff x="8134910" y="1603531"/>
            <a:chExt cx="3590365" cy="3706740"/>
          </a:xfrm>
        </p:grpSpPr>
        <p:sp>
          <p:nvSpPr>
            <p:cNvPr id="6" name="TextBox 161">
              <a:extLst>
                <a:ext uri="{FF2B5EF4-FFF2-40B4-BE49-F238E27FC236}">
                  <a16:creationId xmlns:a16="http://schemas.microsoft.com/office/drawing/2014/main" id="{0D4BC2FC-FDC8-42D6-9E7B-325D4FF3348C}"/>
                </a:ext>
              </a:extLst>
            </p:cNvPr>
            <p:cNvSpPr txBox="1"/>
            <p:nvPr/>
          </p:nvSpPr>
          <p:spPr>
            <a:xfrm>
              <a:off x="8134910" y="2048752"/>
              <a:ext cx="3590365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dirty="0"/>
                <a:t>Decision Analyses can touch multiple disciplines and stakeholders and should leverage a </a:t>
              </a:r>
              <a:r>
                <a:rPr lang="en-US" sz="1300" b="1" dirty="0"/>
                <a:t>digital ecosystem</a:t>
              </a:r>
              <a:r>
                <a:rPr lang="en-US" sz="1300" dirty="0"/>
                <a:t> to enhance </a:t>
              </a:r>
              <a:r>
                <a:rPr lang="en-US" sz="1300" b="1" dirty="0"/>
                <a:t>collaboration</a:t>
              </a:r>
            </a:p>
          </p:txBody>
        </p:sp>
        <p:sp>
          <p:nvSpPr>
            <p:cNvPr id="7" name="TextBox 31">
              <a:extLst>
                <a:ext uri="{FF2B5EF4-FFF2-40B4-BE49-F238E27FC236}">
                  <a16:creationId xmlns:a16="http://schemas.microsoft.com/office/drawing/2014/main" id="{F4A4AFCD-57DE-445B-8F68-2E308490F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4910" y="1603531"/>
              <a:ext cx="130555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1C79AC"/>
                  </a:solidFill>
                  <a:latin typeface="+mn-lt"/>
                  <a:ea typeface="Lato Black" pitchFamily="34" charset="0"/>
                  <a:cs typeface="Lato Black" pitchFamily="34" charset="0"/>
                </a:rPr>
                <a:t>01</a:t>
              </a:r>
              <a:endParaRPr lang="id-ID" sz="3200" b="1">
                <a:solidFill>
                  <a:srgbClr val="1C79AC"/>
                </a:solidFill>
                <a:latin typeface="+mn-lt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8" name="TextBox 172">
              <a:extLst>
                <a:ext uri="{FF2B5EF4-FFF2-40B4-BE49-F238E27FC236}">
                  <a16:creationId xmlns:a16="http://schemas.microsoft.com/office/drawing/2014/main" id="{5B53A5E8-5A96-44D3-BC15-ED272919413F}"/>
                </a:ext>
              </a:extLst>
            </p:cNvPr>
            <p:cNvSpPr txBox="1"/>
            <p:nvPr/>
          </p:nvSpPr>
          <p:spPr>
            <a:xfrm>
              <a:off x="8439349" y="3133854"/>
              <a:ext cx="32859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/>
                <a:t>Decision Management methodologies provide an </a:t>
              </a:r>
              <a:r>
                <a:rPr lang="en-US" sz="1300" b="1"/>
                <a:t>analytical structure </a:t>
              </a:r>
              <a:r>
                <a:rPr lang="en-US" sz="1300"/>
                <a:t>for approaching multi-factor decision making throughout the system lifecycle</a:t>
              </a: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03794C08-EF28-40A4-9B43-5FA7001FF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9349" y="2688633"/>
              <a:ext cx="130555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91A2BB"/>
                  </a:solidFill>
                  <a:latin typeface="+mn-lt"/>
                  <a:ea typeface="Lato Black" pitchFamily="34" charset="0"/>
                  <a:cs typeface="Lato Black" pitchFamily="34" charset="0"/>
                </a:rPr>
                <a:t>02</a:t>
              </a:r>
              <a:endParaRPr lang="id-ID" sz="3200" b="1">
                <a:solidFill>
                  <a:srgbClr val="91A2BB"/>
                </a:solidFill>
                <a:latin typeface="+mn-lt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0" name="TextBox 189">
              <a:extLst>
                <a:ext uri="{FF2B5EF4-FFF2-40B4-BE49-F238E27FC236}">
                  <a16:creationId xmlns:a16="http://schemas.microsoft.com/office/drawing/2014/main" id="{6271CCBF-D43B-45A0-B000-9D1F96D3D78E}"/>
                </a:ext>
              </a:extLst>
            </p:cNvPr>
            <p:cNvSpPr txBox="1"/>
            <p:nvPr/>
          </p:nvSpPr>
          <p:spPr>
            <a:xfrm>
              <a:off x="8984509" y="4309997"/>
              <a:ext cx="2740765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/>
                <a:t>By creating a </a:t>
              </a:r>
              <a:r>
                <a:rPr lang="en-US" sz="1300" b="1"/>
                <a:t>reusable</a:t>
              </a:r>
              <a:r>
                <a:rPr lang="en-US" sz="1300"/>
                <a:t> Decision Analysis Data Model, practitioners are aided in quickly deploying decision management strategy for traditional or model-based projects</a:t>
              </a:r>
            </a:p>
          </p:txBody>
        </p: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AD269361-9590-43E0-AC78-019578847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510" y="3864776"/>
              <a:ext cx="130555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+mn-lt"/>
                  <a:ea typeface="Lato Black" pitchFamily="34" charset="0"/>
                  <a:cs typeface="Lato Black" pitchFamily="34" charset="0"/>
                </a:rPr>
                <a:t>03</a:t>
              </a:r>
              <a:endParaRPr lang="id-ID" sz="3200" b="1">
                <a:latin typeface="+mn-lt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E5920-5EF3-417D-A07D-7D1EDE82DCB7}"/>
              </a:ext>
            </a:extLst>
          </p:cNvPr>
          <p:cNvGrpSpPr/>
          <p:nvPr/>
        </p:nvGrpSpPr>
        <p:grpSpPr>
          <a:xfrm>
            <a:off x="3741738" y="2626234"/>
            <a:ext cx="4114800" cy="1666875"/>
            <a:chOff x="3741738" y="2069741"/>
            <a:chExt cx="4114800" cy="1666875"/>
          </a:xfrm>
          <a:solidFill>
            <a:srgbClr val="1C79AC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7C4A5D6-336D-4230-AD1B-9DDEE9A4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2069741"/>
              <a:ext cx="4114800" cy="1666875"/>
            </a:xfrm>
            <a:custGeom>
              <a:avLst/>
              <a:gdLst>
                <a:gd name="T0" fmla="*/ 1275 w 1345"/>
                <a:gd name="T1" fmla="*/ 0 h 543"/>
                <a:gd name="T2" fmla="*/ 1125 w 1345"/>
                <a:gd name="T3" fmla="*/ 6 h 543"/>
                <a:gd name="T4" fmla="*/ 1125 w 1345"/>
                <a:gd name="T5" fmla="*/ 6 h 543"/>
                <a:gd name="T6" fmla="*/ 1018 w 1345"/>
                <a:gd name="T7" fmla="*/ 9 h 543"/>
                <a:gd name="T8" fmla="*/ 907 w 1345"/>
                <a:gd name="T9" fmla="*/ 160 h 543"/>
                <a:gd name="T10" fmla="*/ 1024 w 1345"/>
                <a:gd name="T11" fmla="*/ 157 h 543"/>
                <a:gd name="T12" fmla="*/ 965 w 1345"/>
                <a:gd name="T13" fmla="*/ 230 h 543"/>
                <a:gd name="T14" fmla="*/ 858 w 1345"/>
                <a:gd name="T15" fmla="*/ 271 h 543"/>
                <a:gd name="T16" fmla="*/ 858 w 1345"/>
                <a:gd name="T17" fmla="*/ 271 h 543"/>
                <a:gd name="T18" fmla="*/ 46 w 1345"/>
                <a:gd name="T19" fmla="*/ 273 h 543"/>
                <a:gd name="T20" fmla="*/ 0 w 1345"/>
                <a:gd name="T21" fmla="*/ 288 h 543"/>
                <a:gd name="T22" fmla="*/ 0 w 1345"/>
                <a:gd name="T23" fmla="*/ 399 h 543"/>
                <a:gd name="T24" fmla="*/ 0 w 1345"/>
                <a:gd name="T25" fmla="*/ 399 h 543"/>
                <a:gd name="T26" fmla="*/ 0 w 1345"/>
                <a:gd name="T27" fmla="*/ 543 h 543"/>
                <a:gd name="T28" fmla="*/ 46 w 1345"/>
                <a:gd name="T29" fmla="*/ 527 h 543"/>
                <a:gd name="T30" fmla="*/ 913 w 1345"/>
                <a:gd name="T31" fmla="*/ 527 h 543"/>
                <a:gd name="T32" fmla="*/ 923 w 1345"/>
                <a:gd name="T33" fmla="*/ 527 h 543"/>
                <a:gd name="T34" fmla="*/ 1103 w 1345"/>
                <a:gd name="T35" fmla="*/ 454 h 543"/>
                <a:gd name="T36" fmla="*/ 1211 w 1345"/>
                <a:gd name="T37" fmla="*/ 307 h 543"/>
                <a:gd name="T38" fmla="*/ 1235 w 1345"/>
                <a:gd name="T39" fmla="*/ 399 h 543"/>
                <a:gd name="T40" fmla="*/ 1345 w 1345"/>
                <a:gd name="T41" fmla="*/ 249 h 543"/>
                <a:gd name="T42" fmla="*/ 1275 w 1345"/>
                <a:gd name="T43" fmla="*/ 0 h 543"/>
                <a:gd name="T44" fmla="*/ 1275 w 1345"/>
                <a:gd name="T45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5" h="543">
                  <a:moveTo>
                    <a:pt x="1275" y="0"/>
                  </a:moveTo>
                  <a:cubicBezTo>
                    <a:pt x="1125" y="6"/>
                    <a:pt x="1125" y="6"/>
                    <a:pt x="1125" y="6"/>
                  </a:cubicBezTo>
                  <a:cubicBezTo>
                    <a:pt x="1125" y="6"/>
                    <a:pt x="1125" y="6"/>
                    <a:pt x="1125" y="6"/>
                  </a:cubicBezTo>
                  <a:cubicBezTo>
                    <a:pt x="1018" y="9"/>
                    <a:pt x="1018" y="9"/>
                    <a:pt x="1018" y="9"/>
                  </a:cubicBezTo>
                  <a:cubicBezTo>
                    <a:pt x="907" y="160"/>
                    <a:pt x="907" y="160"/>
                    <a:pt x="907" y="160"/>
                  </a:cubicBezTo>
                  <a:cubicBezTo>
                    <a:pt x="1024" y="157"/>
                    <a:pt x="1024" y="157"/>
                    <a:pt x="1024" y="157"/>
                  </a:cubicBezTo>
                  <a:cubicBezTo>
                    <a:pt x="965" y="230"/>
                    <a:pt x="965" y="230"/>
                    <a:pt x="965" y="230"/>
                  </a:cubicBezTo>
                  <a:cubicBezTo>
                    <a:pt x="965" y="230"/>
                    <a:pt x="938" y="275"/>
                    <a:pt x="858" y="271"/>
                  </a:cubicBezTo>
                  <a:cubicBezTo>
                    <a:pt x="858" y="275"/>
                    <a:pt x="858" y="271"/>
                    <a:pt x="858" y="271"/>
                  </a:cubicBezTo>
                  <a:cubicBezTo>
                    <a:pt x="671" y="271"/>
                    <a:pt x="83" y="273"/>
                    <a:pt x="46" y="273"/>
                  </a:cubicBezTo>
                  <a:cubicBezTo>
                    <a:pt x="0" y="273"/>
                    <a:pt x="0" y="288"/>
                    <a:pt x="0" y="28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" y="540"/>
                    <a:pt x="3" y="527"/>
                    <a:pt x="46" y="527"/>
                  </a:cubicBezTo>
                  <a:cubicBezTo>
                    <a:pt x="89" y="527"/>
                    <a:pt x="913" y="527"/>
                    <a:pt x="913" y="527"/>
                  </a:cubicBezTo>
                  <a:cubicBezTo>
                    <a:pt x="913" y="527"/>
                    <a:pt x="916" y="527"/>
                    <a:pt x="923" y="527"/>
                  </a:cubicBezTo>
                  <a:cubicBezTo>
                    <a:pt x="956" y="527"/>
                    <a:pt x="1057" y="518"/>
                    <a:pt x="1103" y="454"/>
                  </a:cubicBezTo>
                  <a:cubicBezTo>
                    <a:pt x="1131" y="420"/>
                    <a:pt x="1171" y="359"/>
                    <a:pt x="1211" y="307"/>
                  </a:cubicBezTo>
                  <a:cubicBezTo>
                    <a:pt x="1235" y="399"/>
                    <a:pt x="1235" y="399"/>
                    <a:pt x="1235" y="399"/>
                  </a:cubicBezTo>
                  <a:cubicBezTo>
                    <a:pt x="1345" y="249"/>
                    <a:pt x="1345" y="249"/>
                    <a:pt x="1345" y="249"/>
                  </a:cubicBezTo>
                  <a:cubicBezTo>
                    <a:pt x="1275" y="0"/>
                    <a:pt x="1275" y="0"/>
                    <a:pt x="1275" y="0"/>
                  </a:cubicBezTo>
                  <a:cubicBezTo>
                    <a:pt x="1275" y="0"/>
                    <a:pt x="1275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" name="TextBox 159">
              <a:extLst>
                <a:ext uri="{FF2B5EF4-FFF2-40B4-BE49-F238E27FC236}">
                  <a16:creationId xmlns:a16="http://schemas.microsoft.com/office/drawing/2014/main" id="{7E2D32D9-1FDF-453F-BFEE-7E46DDE7D029}"/>
                </a:ext>
              </a:extLst>
            </p:cNvPr>
            <p:cNvSpPr txBox="1"/>
            <p:nvPr/>
          </p:nvSpPr>
          <p:spPr>
            <a:xfrm>
              <a:off x="3963820" y="2994218"/>
              <a:ext cx="2117438" cy="60016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Trusted collaboration </a:t>
              </a:r>
              <a:r>
                <a:rPr lang="en-US" sz="1300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and interactions through a</a:t>
              </a:r>
              <a:r>
                <a:rPr lang="en-US" sz="1300" b="1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 digital ecosystem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53EED2-8863-4644-8B5F-B21AEE4B66F9}"/>
              </a:ext>
            </a:extLst>
          </p:cNvPr>
          <p:cNvGrpSpPr/>
          <p:nvPr/>
        </p:nvGrpSpPr>
        <p:grpSpPr>
          <a:xfrm>
            <a:off x="3735388" y="3420514"/>
            <a:ext cx="3635375" cy="1733550"/>
            <a:chOff x="3735388" y="2864021"/>
            <a:chExt cx="3635375" cy="1733550"/>
          </a:xfrm>
          <a:solidFill>
            <a:srgbClr val="91A2BB"/>
          </a:solidFill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4F7FE6F-393C-40B1-8B08-5FF0BE1F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2864021"/>
              <a:ext cx="3635375" cy="1733550"/>
            </a:xfrm>
            <a:custGeom>
              <a:avLst/>
              <a:gdLst>
                <a:gd name="T0" fmla="*/ 1063 w 1134"/>
                <a:gd name="T1" fmla="*/ 0 h 539"/>
                <a:gd name="T2" fmla="*/ 910 w 1134"/>
                <a:gd name="T3" fmla="*/ 3 h 539"/>
                <a:gd name="T4" fmla="*/ 910 w 1134"/>
                <a:gd name="T5" fmla="*/ 3 h 539"/>
                <a:gd name="T6" fmla="*/ 803 w 1134"/>
                <a:gd name="T7" fmla="*/ 6 h 539"/>
                <a:gd name="T8" fmla="*/ 693 w 1134"/>
                <a:gd name="T9" fmla="*/ 159 h 539"/>
                <a:gd name="T10" fmla="*/ 809 w 1134"/>
                <a:gd name="T11" fmla="*/ 153 h 539"/>
                <a:gd name="T12" fmla="*/ 751 w 1134"/>
                <a:gd name="T13" fmla="*/ 227 h 539"/>
                <a:gd name="T14" fmla="*/ 644 w 1134"/>
                <a:gd name="T15" fmla="*/ 269 h 539"/>
                <a:gd name="T16" fmla="*/ 644 w 1134"/>
                <a:gd name="T17" fmla="*/ 269 h 539"/>
                <a:gd name="T18" fmla="*/ 46 w 1134"/>
                <a:gd name="T19" fmla="*/ 269 h 539"/>
                <a:gd name="T20" fmla="*/ 0 w 1134"/>
                <a:gd name="T21" fmla="*/ 288 h 539"/>
                <a:gd name="T22" fmla="*/ 0 w 1134"/>
                <a:gd name="T23" fmla="*/ 395 h 539"/>
                <a:gd name="T24" fmla="*/ 0 w 1134"/>
                <a:gd name="T25" fmla="*/ 395 h 539"/>
                <a:gd name="T26" fmla="*/ 0 w 1134"/>
                <a:gd name="T27" fmla="*/ 539 h 539"/>
                <a:gd name="T28" fmla="*/ 46 w 1134"/>
                <a:gd name="T29" fmla="*/ 524 h 539"/>
                <a:gd name="T30" fmla="*/ 665 w 1134"/>
                <a:gd name="T31" fmla="*/ 524 h 539"/>
                <a:gd name="T32" fmla="*/ 699 w 1134"/>
                <a:gd name="T33" fmla="*/ 524 h 539"/>
                <a:gd name="T34" fmla="*/ 889 w 1134"/>
                <a:gd name="T35" fmla="*/ 450 h 539"/>
                <a:gd name="T36" fmla="*/ 996 w 1134"/>
                <a:gd name="T37" fmla="*/ 303 h 539"/>
                <a:gd name="T38" fmla="*/ 1024 w 1134"/>
                <a:gd name="T39" fmla="*/ 398 h 539"/>
                <a:gd name="T40" fmla="*/ 1134 w 1134"/>
                <a:gd name="T41" fmla="*/ 248 h 539"/>
                <a:gd name="T42" fmla="*/ 1063 w 1134"/>
                <a:gd name="T43" fmla="*/ 0 h 539"/>
                <a:gd name="T44" fmla="*/ 1063 w 1134"/>
                <a:gd name="T45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4" h="539">
                  <a:moveTo>
                    <a:pt x="1063" y="0"/>
                  </a:moveTo>
                  <a:cubicBezTo>
                    <a:pt x="910" y="3"/>
                    <a:pt x="910" y="3"/>
                    <a:pt x="910" y="3"/>
                  </a:cubicBezTo>
                  <a:cubicBezTo>
                    <a:pt x="910" y="3"/>
                    <a:pt x="910" y="3"/>
                    <a:pt x="910" y="3"/>
                  </a:cubicBezTo>
                  <a:cubicBezTo>
                    <a:pt x="803" y="6"/>
                    <a:pt x="803" y="6"/>
                    <a:pt x="803" y="6"/>
                  </a:cubicBezTo>
                  <a:cubicBezTo>
                    <a:pt x="693" y="159"/>
                    <a:pt x="693" y="159"/>
                    <a:pt x="693" y="159"/>
                  </a:cubicBezTo>
                  <a:cubicBezTo>
                    <a:pt x="809" y="153"/>
                    <a:pt x="809" y="153"/>
                    <a:pt x="809" y="153"/>
                  </a:cubicBezTo>
                  <a:cubicBezTo>
                    <a:pt x="751" y="227"/>
                    <a:pt x="751" y="227"/>
                    <a:pt x="751" y="227"/>
                  </a:cubicBezTo>
                  <a:cubicBezTo>
                    <a:pt x="751" y="227"/>
                    <a:pt x="723" y="269"/>
                    <a:pt x="644" y="269"/>
                  </a:cubicBezTo>
                  <a:cubicBezTo>
                    <a:pt x="644" y="269"/>
                    <a:pt x="644" y="269"/>
                    <a:pt x="644" y="269"/>
                  </a:cubicBezTo>
                  <a:cubicBezTo>
                    <a:pt x="539" y="269"/>
                    <a:pt x="86" y="269"/>
                    <a:pt x="46" y="269"/>
                  </a:cubicBezTo>
                  <a:cubicBezTo>
                    <a:pt x="0" y="269"/>
                    <a:pt x="0" y="288"/>
                    <a:pt x="0" y="288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3" y="536"/>
                    <a:pt x="3" y="524"/>
                    <a:pt x="46" y="524"/>
                  </a:cubicBezTo>
                  <a:cubicBezTo>
                    <a:pt x="89" y="524"/>
                    <a:pt x="665" y="524"/>
                    <a:pt x="665" y="524"/>
                  </a:cubicBezTo>
                  <a:cubicBezTo>
                    <a:pt x="699" y="524"/>
                    <a:pt x="699" y="524"/>
                    <a:pt x="699" y="524"/>
                  </a:cubicBezTo>
                  <a:cubicBezTo>
                    <a:pt x="699" y="524"/>
                    <a:pt x="834" y="527"/>
                    <a:pt x="889" y="450"/>
                  </a:cubicBezTo>
                  <a:cubicBezTo>
                    <a:pt x="916" y="416"/>
                    <a:pt x="959" y="358"/>
                    <a:pt x="996" y="303"/>
                  </a:cubicBezTo>
                  <a:cubicBezTo>
                    <a:pt x="1024" y="398"/>
                    <a:pt x="1024" y="398"/>
                    <a:pt x="1024" y="398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063" y="0"/>
                    <a:pt x="1063" y="0"/>
                    <a:pt x="1063" y="0"/>
                  </a:cubicBezTo>
                  <a:cubicBezTo>
                    <a:pt x="1063" y="0"/>
                    <a:pt x="1063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" name="TextBox 170">
              <a:extLst>
                <a:ext uri="{FF2B5EF4-FFF2-40B4-BE49-F238E27FC236}">
                  <a16:creationId xmlns:a16="http://schemas.microsoft.com/office/drawing/2014/main" id="{BD2E898F-8B49-483D-A117-5808E6FB69F1}"/>
                </a:ext>
              </a:extLst>
            </p:cNvPr>
            <p:cNvSpPr txBox="1"/>
            <p:nvPr/>
          </p:nvSpPr>
          <p:spPr>
            <a:xfrm>
              <a:off x="3911007" y="3895773"/>
              <a:ext cx="2170252" cy="60016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Analytical frameworks </a:t>
              </a:r>
              <a:r>
                <a:rPr lang="en-US" sz="1300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for managing the lifecycle of complex systems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5CF819-5395-4FA3-ACB2-5CE2DBC69CD3}"/>
              </a:ext>
            </a:extLst>
          </p:cNvPr>
          <p:cNvGrpSpPr/>
          <p:nvPr/>
        </p:nvGrpSpPr>
        <p:grpSpPr>
          <a:xfrm>
            <a:off x="3738563" y="4271943"/>
            <a:ext cx="4854575" cy="1738312"/>
            <a:chOff x="3738563" y="3715450"/>
            <a:chExt cx="4854575" cy="1738312"/>
          </a:xfrm>
          <a:solidFill>
            <a:srgbClr val="569ECA"/>
          </a:solidFill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0AA5363-0DE9-4E3D-AE49-35570879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3715450"/>
              <a:ext cx="4854575" cy="1738312"/>
            </a:xfrm>
            <a:custGeom>
              <a:avLst/>
              <a:gdLst>
                <a:gd name="T0" fmla="*/ 1440 w 1510"/>
                <a:gd name="T1" fmla="*/ 0 h 539"/>
                <a:gd name="T2" fmla="*/ 1287 w 1510"/>
                <a:gd name="T3" fmla="*/ 6 h 539"/>
                <a:gd name="T4" fmla="*/ 1287 w 1510"/>
                <a:gd name="T5" fmla="*/ 6 h 539"/>
                <a:gd name="T6" fmla="*/ 1179 w 1510"/>
                <a:gd name="T7" fmla="*/ 9 h 539"/>
                <a:gd name="T8" fmla="*/ 1069 w 1510"/>
                <a:gd name="T9" fmla="*/ 159 h 539"/>
                <a:gd name="T10" fmla="*/ 1185 w 1510"/>
                <a:gd name="T11" fmla="*/ 156 h 539"/>
                <a:gd name="T12" fmla="*/ 1127 w 1510"/>
                <a:gd name="T13" fmla="*/ 227 h 539"/>
                <a:gd name="T14" fmla="*/ 1045 w 1510"/>
                <a:gd name="T15" fmla="*/ 269 h 539"/>
                <a:gd name="T16" fmla="*/ 46 w 1510"/>
                <a:gd name="T17" fmla="*/ 269 h 539"/>
                <a:gd name="T18" fmla="*/ 0 w 1510"/>
                <a:gd name="T19" fmla="*/ 288 h 539"/>
                <a:gd name="T20" fmla="*/ 0 w 1510"/>
                <a:gd name="T21" fmla="*/ 395 h 539"/>
                <a:gd name="T22" fmla="*/ 0 w 1510"/>
                <a:gd name="T23" fmla="*/ 395 h 539"/>
                <a:gd name="T24" fmla="*/ 0 w 1510"/>
                <a:gd name="T25" fmla="*/ 539 h 539"/>
                <a:gd name="T26" fmla="*/ 46 w 1510"/>
                <a:gd name="T27" fmla="*/ 524 h 539"/>
                <a:gd name="T28" fmla="*/ 1090 w 1510"/>
                <a:gd name="T29" fmla="*/ 524 h 539"/>
                <a:gd name="T30" fmla="*/ 1094 w 1510"/>
                <a:gd name="T31" fmla="*/ 524 h 539"/>
                <a:gd name="T32" fmla="*/ 1265 w 1510"/>
                <a:gd name="T33" fmla="*/ 453 h 539"/>
                <a:gd name="T34" fmla="*/ 1372 w 1510"/>
                <a:gd name="T35" fmla="*/ 306 h 539"/>
                <a:gd name="T36" fmla="*/ 1400 w 1510"/>
                <a:gd name="T37" fmla="*/ 398 h 539"/>
                <a:gd name="T38" fmla="*/ 1510 w 1510"/>
                <a:gd name="T39" fmla="*/ 248 h 539"/>
                <a:gd name="T40" fmla="*/ 1440 w 1510"/>
                <a:gd name="T41" fmla="*/ 0 h 539"/>
                <a:gd name="T42" fmla="*/ 1440 w 1510"/>
                <a:gd name="T4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0" h="539">
                  <a:moveTo>
                    <a:pt x="1440" y="0"/>
                  </a:moveTo>
                  <a:cubicBezTo>
                    <a:pt x="1287" y="6"/>
                    <a:pt x="1287" y="6"/>
                    <a:pt x="1287" y="6"/>
                  </a:cubicBezTo>
                  <a:cubicBezTo>
                    <a:pt x="1287" y="6"/>
                    <a:pt x="1287" y="6"/>
                    <a:pt x="1287" y="6"/>
                  </a:cubicBezTo>
                  <a:cubicBezTo>
                    <a:pt x="1179" y="9"/>
                    <a:pt x="1179" y="9"/>
                    <a:pt x="1179" y="9"/>
                  </a:cubicBezTo>
                  <a:cubicBezTo>
                    <a:pt x="1069" y="159"/>
                    <a:pt x="1069" y="159"/>
                    <a:pt x="1069" y="159"/>
                  </a:cubicBezTo>
                  <a:cubicBezTo>
                    <a:pt x="1185" y="156"/>
                    <a:pt x="1185" y="156"/>
                    <a:pt x="1185" y="156"/>
                  </a:cubicBezTo>
                  <a:cubicBezTo>
                    <a:pt x="1127" y="227"/>
                    <a:pt x="1127" y="227"/>
                    <a:pt x="1127" y="227"/>
                  </a:cubicBezTo>
                  <a:cubicBezTo>
                    <a:pt x="1127" y="227"/>
                    <a:pt x="1106" y="263"/>
                    <a:pt x="1045" y="269"/>
                  </a:cubicBezTo>
                  <a:cubicBezTo>
                    <a:pt x="848" y="269"/>
                    <a:pt x="82" y="269"/>
                    <a:pt x="46" y="269"/>
                  </a:cubicBezTo>
                  <a:cubicBezTo>
                    <a:pt x="0" y="269"/>
                    <a:pt x="0" y="288"/>
                    <a:pt x="0" y="288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3" y="536"/>
                    <a:pt x="3" y="524"/>
                    <a:pt x="46" y="524"/>
                  </a:cubicBezTo>
                  <a:cubicBezTo>
                    <a:pt x="89" y="524"/>
                    <a:pt x="1090" y="524"/>
                    <a:pt x="1090" y="524"/>
                  </a:cubicBezTo>
                  <a:cubicBezTo>
                    <a:pt x="1090" y="524"/>
                    <a:pt x="1090" y="524"/>
                    <a:pt x="1094" y="524"/>
                  </a:cubicBezTo>
                  <a:cubicBezTo>
                    <a:pt x="1133" y="521"/>
                    <a:pt x="1222" y="512"/>
                    <a:pt x="1265" y="453"/>
                  </a:cubicBezTo>
                  <a:cubicBezTo>
                    <a:pt x="1293" y="417"/>
                    <a:pt x="1336" y="358"/>
                    <a:pt x="1372" y="306"/>
                  </a:cubicBezTo>
                  <a:cubicBezTo>
                    <a:pt x="1400" y="398"/>
                    <a:pt x="1400" y="398"/>
                    <a:pt x="1400" y="398"/>
                  </a:cubicBezTo>
                  <a:cubicBezTo>
                    <a:pt x="1510" y="248"/>
                    <a:pt x="1510" y="248"/>
                    <a:pt x="1510" y="248"/>
                  </a:cubicBezTo>
                  <a:cubicBezTo>
                    <a:pt x="1440" y="0"/>
                    <a:pt x="1440" y="0"/>
                    <a:pt x="1440" y="0"/>
                  </a:cubicBezTo>
                  <a:cubicBezTo>
                    <a:pt x="1440" y="0"/>
                    <a:pt x="1440" y="0"/>
                    <a:pt x="14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" name="TextBox 187">
              <a:extLst>
                <a:ext uri="{FF2B5EF4-FFF2-40B4-BE49-F238E27FC236}">
                  <a16:creationId xmlns:a16="http://schemas.microsoft.com/office/drawing/2014/main" id="{48264CF6-CC74-4547-8A20-3B34EA50A7B2}"/>
                </a:ext>
              </a:extLst>
            </p:cNvPr>
            <p:cNvSpPr txBox="1"/>
            <p:nvPr/>
          </p:nvSpPr>
          <p:spPr>
            <a:xfrm>
              <a:off x="3911006" y="4752456"/>
              <a:ext cx="2575519" cy="20005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Widely adopted </a:t>
              </a:r>
              <a:r>
                <a:rPr lang="en-US" sz="1300" b="1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reuse practices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EC4B648-A221-45FC-B3C3-665217E2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8" y="2214033"/>
            <a:ext cx="3173059" cy="38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80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3CC04-FACF-4E40-A2F1-52110CB18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2489275"/>
            <a:ext cx="4048387" cy="393813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70BEC-5D5B-4715-A3D8-C2ACFAFD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49" y="959118"/>
            <a:ext cx="10271126" cy="5323987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Decision Analysis Working Group will develop a reusable, model-based, data model to:</a:t>
            </a:r>
          </a:p>
          <a:p>
            <a:pPr marL="285750" indent="-285750">
              <a:spcAft>
                <a:spcPts val="1200"/>
              </a:spcAft>
              <a:buSzPct val="138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Aid practitioners in making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multi-factored decisions</a:t>
            </a:r>
          </a:p>
          <a:p>
            <a:pPr marL="285750" indent="-285750">
              <a:spcAft>
                <a:spcPts val="1200"/>
              </a:spcAft>
              <a:buSzPct val="138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Digitally define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decision management analytical framework</a:t>
            </a:r>
          </a:p>
          <a:p>
            <a:pPr marL="285750" indent="-285750">
              <a:spcAft>
                <a:spcPts val="1200"/>
              </a:spcAft>
              <a:buSzPct val="138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reuse practices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off-the-shelf job aids for practitioners</a:t>
            </a:r>
          </a:p>
          <a:p>
            <a:pPr marL="285750" indent="-285750">
              <a:spcAft>
                <a:spcPts val="1200"/>
              </a:spcAft>
              <a:buSzPct val="138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Leverage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 ecosystem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more collaboratively manage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risks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B48988-AADD-4EE6-834C-47AA864E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Analysis Data Model (DADM)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07992-AA62-434C-B400-BA57142CF561}"/>
              </a:ext>
            </a:extLst>
          </p:cNvPr>
          <p:cNvSpPr txBox="1"/>
          <p:nvPr/>
        </p:nvSpPr>
        <p:spPr>
          <a:xfrm>
            <a:off x="501649" y="3248025"/>
            <a:ext cx="7232651" cy="277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Cross Domain Partnerships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DADM will require collaboration with other INCOSE working groups and disciplines that span the system lifecycle to help identify:</a:t>
            </a:r>
          </a:p>
          <a:p>
            <a:pPr marL="254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Interfaces and dependencies</a:t>
            </a:r>
          </a:p>
          <a:p>
            <a:pPr marL="254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inputs and outputs</a:t>
            </a:r>
          </a:p>
          <a:p>
            <a:pPr marL="254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Existing best practices and lessons learned</a:t>
            </a:r>
          </a:p>
          <a:p>
            <a:pPr marL="254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DADM use cases</a:t>
            </a:r>
          </a:p>
          <a:p>
            <a:pPr>
              <a:spcAft>
                <a:spcPts val="10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329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791A1-CF1C-41B2-A4C3-2D7FA848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49" y="959119"/>
            <a:ext cx="11188700" cy="2897878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Roadmap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1" indent="-285750">
              <a:spcAft>
                <a:spcPts val="0"/>
              </a:spcAft>
            </a:pPr>
            <a:r>
              <a:rPr lang="en-US" sz="1400" b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model prototyped and ready for collaborative development</a:t>
            </a:r>
          </a:p>
          <a:p>
            <a:pPr marL="425450" lvl="1" indent="-285750">
              <a:spcAft>
                <a:spcPts val="0"/>
              </a:spcAft>
            </a:pPr>
            <a:r>
              <a:rPr lang="en-US" sz="1400" b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model completed and ready for user testing and feedback</a:t>
            </a:r>
          </a:p>
          <a:p>
            <a:pPr marL="425450" lvl="1" indent="-285750">
              <a:spcAft>
                <a:spcPts val="0"/>
              </a:spcAft>
            </a:pPr>
            <a:r>
              <a:rPr lang="en-US" sz="1400" b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v.1.0 delivered for INCOSE review</a:t>
            </a:r>
          </a:p>
          <a:p>
            <a:pPr marL="425450" lvl="1" indent="-285750">
              <a:spcAft>
                <a:spcPts val="0"/>
              </a:spcAft>
            </a:pPr>
            <a:r>
              <a:rPr lang="en-US" sz="1400" b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v.1.0 review event (IW 24)</a:t>
            </a:r>
          </a:p>
          <a:p>
            <a:pPr marL="425450" lvl="1" indent="-285750">
              <a:spcAft>
                <a:spcPts val="0"/>
              </a:spcAft>
            </a:pPr>
            <a:r>
              <a:rPr lang="en-US" sz="1400" b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v.1.0 approved and ready for release to community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5B680-74B5-40BB-A701-BFF7F011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Roadmap &amp; Benefits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6351BB-C8B7-4FC9-913A-6EF39A588BBA}"/>
              </a:ext>
            </a:extLst>
          </p:cNvPr>
          <p:cNvSpPr/>
          <p:nvPr/>
        </p:nvSpPr>
        <p:spPr>
          <a:xfrm>
            <a:off x="587440" y="1424562"/>
            <a:ext cx="1359045" cy="134323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90A0CE-EFBF-4474-85B7-E3E525C1CEAC}"/>
              </a:ext>
            </a:extLst>
          </p:cNvPr>
          <p:cNvSpPr/>
          <p:nvPr/>
        </p:nvSpPr>
        <p:spPr>
          <a:xfrm>
            <a:off x="7361140" y="1548655"/>
            <a:ext cx="4060991" cy="1219138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ACB04B-1400-4A41-871F-42AEFDB0365A}"/>
              </a:ext>
            </a:extLst>
          </p:cNvPr>
          <p:cNvSpPr/>
          <p:nvPr/>
        </p:nvSpPr>
        <p:spPr>
          <a:xfrm>
            <a:off x="1946485" y="1548656"/>
            <a:ext cx="5414654" cy="1219137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BF6A97-ECB9-4D0E-9AED-2D32CEFFD442}"/>
              </a:ext>
            </a:extLst>
          </p:cNvPr>
          <p:cNvSpPr/>
          <p:nvPr/>
        </p:nvSpPr>
        <p:spPr bwMode="gray">
          <a:xfrm>
            <a:off x="283067" y="1358162"/>
            <a:ext cx="10985102" cy="51782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F30B3C-2757-49D5-A16E-D6FD9816EFBF}"/>
              </a:ext>
            </a:extLst>
          </p:cNvPr>
          <p:cNvSpPr/>
          <p:nvPr/>
        </p:nvSpPr>
        <p:spPr bwMode="gray">
          <a:xfrm>
            <a:off x="3503831" y="1405403"/>
            <a:ext cx="1007436" cy="503081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C82735-FE19-4105-AA03-FABB483986E0}"/>
              </a:ext>
            </a:extLst>
          </p:cNvPr>
          <p:cNvSpPr/>
          <p:nvPr/>
        </p:nvSpPr>
        <p:spPr bwMode="gray">
          <a:xfrm>
            <a:off x="6869126" y="1397800"/>
            <a:ext cx="914400" cy="517824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45" name="Table 25">
            <a:extLst>
              <a:ext uri="{FF2B5EF4-FFF2-40B4-BE49-F238E27FC236}">
                <a16:creationId xmlns:a16="http://schemas.microsoft.com/office/drawing/2014/main" id="{51F1A9E2-C92E-4F95-AB84-4BFBE8F4FAE1}"/>
              </a:ext>
            </a:extLst>
          </p:cNvPr>
          <p:cNvGraphicFramePr>
            <a:graphicFrameLocks noGrp="1"/>
          </p:cNvGraphicFramePr>
          <p:nvPr/>
        </p:nvGraphicFramePr>
        <p:xfrm>
          <a:off x="1946485" y="1998463"/>
          <a:ext cx="5414656" cy="72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64">
                  <a:extLst>
                    <a:ext uri="{9D8B030D-6E8A-4147-A177-3AD203B41FA5}">
                      <a16:colId xmlns:a16="http://schemas.microsoft.com/office/drawing/2014/main" val="2709795054"/>
                    </a:ext>
                  </a:extLst>
                </a:gridCol>
                <a:gridCol w="1353664">
                  <a:extLst>
                    <a:ext uri="{9D8B030D-6E8A-4147-A177-3AD203B41FA5}">
                      <a16:colId xmlns:a16="http://schemas.microsoft.com/office/drawing/2014/main" val="909868665"/>
                    </a:ext>
                  </a:extLst>
                </a:gridCol>
                <a:gridCol w="1353664">
                  <a:extLst>
                    <a:ext uri="{9D8B030D-6E8A-4147-A177-3AD203B41FA5}">
                      <a16:colId xmlns:a16="http://schemas.microsoft.com/office/drawing/2014/main" val="2563433759"/>
                    </a:ext>
                  </a:extLst>
                </a:gridCol>
                <a:gridCol w="1353664">
                  <a:extLst>
                    <a:ext uri="{9D8B030D-6E8A-4147-A177-3AD203B41FA5}">
                      <a16:colId xmlns:a16="http://schemas.microsoft.com/office/drawing/2014/main" val="3206706086"/>
                    </a:ext>
                  </a:extLst>
                </a:gridCol>
              </a:tblGrid>
              <a:tr h="72725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T="18288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T="182880" marB="0"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T="182880" marB="0"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T="182880" marB="0" anchor="ctr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90437"/>
                  </a:ext>
                </a:extLst>
              </a:tr>
            </a:tbl>
          </a:graphicData>
        </a:graphic>
      </p:graphicFrame>
      <p:graphicFrame>
        <p:nvGraphicFramePr>
          <p:cNvPr id="46" name="Table 25">
            <a:extLst>
              <a:ext uri="{FF2B5EF4-FFF2-40B4-BE49-F238E27FC236}">
                <a16:creationId xmlns:a16="http://schemas.microsoft.com/office/drawing/2014/main" id="{C74CB09F-C681-49CF-A938-11219FBD3C34}"/>
              </a:ext>
            </a:extLst>
          </p:cNvPr>
          <p:cNvGraphicFramePr>
            <a:graphicFrameLocks noGrp="1"/>
          </p:cNvGraphicFramePr>
          <p:nvPr/>
        </p:nvGraphicFramePr>
        <p:xfrm>
          <a:off x="7361139" y="1998463"/>
          <a:ext cx="4060992" cy="72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64">
                  <a:extLst>
                    <a:ext uri="{9D8B030D-6E8A-4147-A177-3AD203B41FA5}">
                      <a16:colId xmlns:a16="http://schemas.microsoft.com/office/drawing/2014/main" val="2709795054"/>
                    </a:ext>
                  </a:extLst>
                </a:gridCol>
                <a:gridCol w="1353664">
                  <a:extLst>
                    <a:ext uri="{9D8B030D-6E8A-4147-A177-3AD203B41FA5}">
                      <a16:colId xmlns:a16="http://schemas.microsoft.com/office/drawing/2014/main" val="909868665"/>
                    </a:ext>
                  </a:extLst>
                </a:gridCol>
                <a:gridCol w="1353664">
                  <a:extLst>
                    <a:ext uri="{9D8B030D-6E8A-4147-A177-3AD203B41FA5}">
                      <a16:colId xmlns:a16="http://schemas.microsoft.com/office/drawing/2014/main" val="2563433759"/>
                    </a:ext>
                  </a:extLst>
                </a:gridCol>
              </a:tblGrid>
              <a:tr h="72725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T="18288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T="182880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T="182880" marB="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90437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77D9F9B4-5493-4B89-BBBE-D16C3F70D0C8}"/>
              </a:ext>
            </a:extLst>
          </p:cNvPr>
          <p:cNvSpPr/>
          <p:nvPr/>
        </p:nvSpPr>
        <p:spPr bwMode="gray">
          <a:xfrm>
            <a:off x="4388023" y="2523293"/>
            <a:ext cx="519158" cy="222624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48" name="Table 25">
            <a:extLst>
              <a:ext uri="{FF2B5EF4-FFF2-40B4-BE49-F238E27FC236}">
                <a16:creationId xmlns:a16="http://schemas.microsoft.com/office/drawing/2014/main" id="{FE3EB28F-5215-4B7B-A748-E61EF3B6C606}"/>
              </a:ext>
            </a:extLst>
          </p:cNvPr>
          <p:cNvGraphicFramePr>
            <a:graphicFrameLocks noGrp="1"/>
          </p:cNvGraphicFramePr>
          <p:nvPr/>
        </p:nvGraphicFramePr>
        <p:xfrm>
          <a:off x="592820" y="2318823"/>
          <a:ext cx="135366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64">
                  <a:extLst>
                    <a:ext uri="{9D8B030D-6E8A-4147-A177-3AD203B41FA5}">
                      <a16:colId xmlns:a16="http://schemas.microsoft.com/office/drawing/2014/main" val="3206706086"/>
                    </a:ext>
                  </a:extLst>
                </a:gridCol>
              </a:tblGrid>
              <a:tr h="1796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90437"/>
                  </a:ext>
                </a:extLst>
              </a:tr>
            </a:tbl>
          </a:graphicData>
        </a:graphic>
      </p:graphicFrame>
      <p:sp>
        <p:nvSpPr>
          <p:cNvPr id="49" name="AutoShape 90">
            <a:extLst>
              <a:ext uri="{FF2B5EF4-FFF2-40B4-BE49-F238E27FC236}">
                <a16:creationId xmlns:a16="http://schemas.microsoft.com/office/drawing/2014/main" id="{DC2BF5C9-46D8-4ED7-8574-3373C933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505" y="1403492"/>
            <a:ext cx="4209957" cy="514330"/>
          </a:xfrm>
          <a:prstGeom prst="chevron">
            <a:avLst>
              <a:gd name="adj" fmla="val 41544"/>
            </a:avLst>
          </a:prstGeom>
          <a:solidFill>
            <a:srgbClr val="1C79AC"/>
          </a:solidFill>
          <a:ln w="9525" algn="ctr">
            <a:solidFill>
              <a:srgbClr val="8497B0"/>
            </a:solidFill>
            <a:miter lim="800000"/>
            <a:headEnd type="none" w="sm" len="sm"/>
            <a:tailEnd type="none" w="med" len="lg"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txBody>
          <a:bodyPr lIns="9144" tIns="91440" rIns="9144" bIns="9144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3: Specialize &amp; Scale</a:t>
            </a:r>
          </a:p>
        </p:txBody>
      </p:sp>
      <p:sp>
        <p:nvSpPr>
          <p:cNvPr id="50" name="AutoShape 90">
            <a:extLst>
              <a:ext uri="{FF2B5EF4-FFF2-40B4-BE49-F238E27FC236}">
                <a16:creationId xmlns:a16="http://schemas.microsoft.com/office/drawing/2014/main" id="{17D22893-35B8-45E0-BD48-191630C2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705" y="1403493"/>
            <a:ext cx="3524705" cy="510790"/>
          </a:xfrm>
          <a:prstGeom prst="chevron">
            <a:avLst>
              <a:gd name="adj" fmla="val 41544"/>
            </a:avLst>
          </a:prstGeom>
          <a:solidFill>
            <a:srgbClr val="569ECA"/>
          </a:solidFill>
          <a:ln w="9525" algn="ctr">
            <a:solidFill>
              <a:srgbClr val="8497B0"/>
            </a:solidFill>
            <a:miter lim="800000"/>
            <a:headEnd type="none" w="sm" len="sm"/>
            <a:tailEnd type="none" w="med" len="lg"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txBody>
          <a:bodyPr lIns="9144" tIns="91440" rIns="9144" bIns="9144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2: Refine Model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296A69-944B-4944-B4FB-888E6114B2EB}"/>
              </a:ext>
            </a:extLst>
          </p:cNvPr>
          <p:cNvCxnSpPr>
            <a:cxnSpLocks/>
          </p:cNvCxnSpPr>
          <p:nvPr/>
        </p:nvCxnSpPr>
        <p:spPr>
          <a:xfrm>
            <a:off x="449292" y="2308764"/>
            <a:ext cx="11131329" cy="5877"/>
          </a:xfrm>
          <a:prstGeom prst="straightConnector1">
            <a:avLst/>
          </a:prstGeom>
          <a:noFill/>
          <a:ln w="28575" cap="flat" cmpd="sng" algn="ctr">
            <a:solidFill>
              <a:srgbClr val="203864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B94E9D9-4FCD-4CC5-8894-CA51E87F4343}"/>
              </a:ext>
            </a:extLst>
          </p:cNvPr>
          <p:cNvSpPr txBox="1"/>
          <p:nvPr/>
        </p:nvSpPr>
        <p:spPr>
          <a:xfrm>
            <a:off x="9157596" y="2546972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A9D3E7-28E0-4B1D-81B0-604AAA6CCC98}"/>
              </a:ext>
            </a:extLst>
          </p:cNvPr>
          <p:cNvSpPr txBox="1"/>
          <p:nvPr/>
        </p:nvSpPr>
        <p:spPr>
          <a:xfrm>
            <a:off x="1032923" y="2553758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457200">
              <a:defRPr sz="16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2022</a:t>
            </a: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49E4F4F-88AD-4CF0-B7D9-14DA61C360B0}"/>
              </a:ext>
            </a:extLst>
          </p:cNvPr>
          <p:cNvSpPr/>
          <p:nvPr/>
        </p:nvSpPr>
        <p:spPr>
          <a:xfrm>
            <a:off x="6891478" y="2207303"/>
            <a:ext cx="219075" cy="171450"/>
          </a:xfrm>
          <a:prstGeom prst="triangle">
            <a:avLst/>
          </a:prstGeom>
          <a:solidFill>
            <a:srgbClr val="6699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1349F5-83B1-4CC3-AAF8-7836912C4A50}"/>
              </a:ext>
            </a:extLst>
          </p:cNvPr>
          <p:cNvGrpSpPr/>
          <p:nvPr/>
        </p:nvGrpSpPr>
        <p:grpSpPr>
          <a:xfrm>
            <a:off x="4229382" y="1957122"/>
            <a:ext cx="906200" cy="423580"/>
            <a:chOff x="3538122" y="14860212"/>
            <a:chExt cx="906200" cy="42358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F5AE24-8A37-45CA-8A62-8C299676AE10}"/>
                </a:ext>
              </a:extLst>
            </p:cNvPr>
            <p:cNvSpPr/>
            <p:nvPr/>
          </p:nvSpPr>
          <p:spPr>
            <a:xfrm>
              <a:off x="3538122" y="14860212"/>
              <a:ext cx="906200" cy="33201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numCol="1"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 23</a:t>
              </a:r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5E58F3DF-77D1-43A5-A0F7-02564196576F}"/>
                </a:ext>
              </a:extLst>
            </p:cNvPr>
            <p:cNvSpPr/>
            <p:nvPr/>
          </p:nvSpPr>
          <p:spPr>
            <a:xfrm>
              <a:off x="3881685" y="15112342"/>
              <a:ext cx="219075" cy="171450"/>
            </a:xfrm>
            <a:prstGeom prst="star5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sx="88000" sy="88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D6891A-BE72-4E4E-8296-E31A8E832807}"/>
              </a:ext>
            </a:extLst>
          </p:cNvPr>
          <p:cNvGrpSpPr/>
          <p:nvPr/>
        </p:nvGrpSpPr>
        <p:grpSpPr>
          <a:xfrm>
            <a:off x="1879810" y="1957123"/>
            <a:ext cx="833473" cy="422714"/>
            <a:chOff x="1874829" y="2326702"/>
            <a:chExt cx="833473" cy="42271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E49773-A4D9-40F5-B0C7-20A3F2E87D35}"/>
                </a:ext>
              </a:extLst>
            </p:cNvPr>
            <p:cNvSpPr/>
            <p:nvPr/>
          </p:nvSpPr>
          <p:spPr>
            <a:xfrm>
              <a:off x="1874829" y="2326702"/>
              <a:ext cx="833473" cy="33201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numCol="1"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IW 23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5E412ADF-BE88-4C37-8B55-AE2C065728D5}"/>
                </a:ext>
              </a:extLst>
            </p:cNvPr>
            <p:cNvSpPr/>
            <p:nvPr/>
          </p:nvSpPr>
          <p:spPr>
            <a:xfrm>
              <a:off x="2163792" y="2577966"/>
              <a:ext cx="219075" cy="171450"/>
            </a:xfrm>
            <a:prstGeom prst="triangl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sx="88000" sy="88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AE5B83-455A-48E7-B122-280E92066BDF}"/>
              </a:ext>
            </a:extLst>
          </p:cNvPr>
          <p:cNvGrpSpPr/>
          <p:nvPr/>
        </p:nvGrpSpPr>
        <p:grpSpPr>
          <a:xfrm>
            <a:off x="9676159" y="1957408"/>
            <a:ext cx="847586" cy="436379"/>
            <a:chOff x="8866506" y="2326987"/>
            <a:chExt cx="847586" cy="43637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71C7D69-0375-46F2-B92E-22F5F82C6263}"/>
                </a:ext>
              </a:extLst>
            </p:cNvPr>
            <p:cNvSpPr/>
            <p:nvPr/>
          </p:nvSpPr>
          <p:spPr>
            <a:xfrm>
              <a:off x="8866506" y="2326987"/>
              <a:ext cx="847586" cy="33201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numCol="1"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 24</a:t>
              </a:r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AD94C898-91FF-4016-8855-6FA44FF6D34F}"/>
                </a:ext>
              </a:extLst>
            </p:cNvPr>
            <p:cNvSpPr/>
            <p:nvPr/>
          </p:nvSpPr>
          <p:spPr>
            <a:xfrm>
              <a:off x="9199428" y="2591916"/>
              <a:ext cx="219075" cy="171450"/>
            </a:xfrm>
            <a:prstGeom prst="star5">
              <a:avLst/>
            </a:prstGeom>
            <a:solidFill>
              <a:srgbClr val="6699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sx="88000" sy="88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883870E-E40F-4E5C-9AA2-574112102A27}"/>
              </a:ext>
            </a:extLst>
          </p:cNvPr>
          <p:cNvSpPr txBox="1"/>
          <p:nvPr/>
        </p:nvSpPr>
        <p:spPr>
          <a:xfrm>
            <a:off x="4419773" y="2549273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65" name="AutoShape 90">
            <a:extLst>
              <a:ext uri="{FF2B5EF4-FFF2-40B4-BE49-F238E27FC236}">
                <a16:creationId xmlns:a16="http://schemas.microsoft.com/office/drawing/2014/main" id="{3093C4A2-7A8A-4B2A-85A2-ABA35AE08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7" y="1405402"/>
            <a:ext cx="3487723" cy="506727"/>
          </a:xfrm>
          <a:prstGeom prst="chevron">
            <a:avLst>
              <a:gd name="adj" fmla="val 41544"/>
            </a:avLst>
          </a:prstGeom>
          <a:solidFill>
            <a:srgbClr val="8ABCDA"/>
          </a:solidFill>
          <a:ln w="9525" algn="ctr">
            <a:solidFill>
              <a:srgbClr val="8ABCDA"/>
            </a:solidFill>
            <a:miter lim="800000"/>
            <a:headEnd type="none" w="sm" len="sm"/>
            <a:tailEnd type="none" w="med" len="lg"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txBody>
          <a:bodyPr lIns="9144" tIns="91440" rIns="9144" bIns="9144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1: Develop Initial Model</a:t>
            </a: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34B9A3BB-91FC-4E7F-8B9A-A5F683CC4DB7}"/>
              </a:ext>
            </a:extLst>
          </p:cNvPr>
          <p:cNvSpPr/>
          <p:nvPr/>
        </p:nvSpPr>
        <p:spPr>
          <a:xfrm>
            <a:off x="559020" y="2867211"/>
            <a:ext cx="219075" cy="171450"/>
          </a:xfrm>
          <a:prstGeom prst="triangle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A6FAE38C-41AE-45B8-A5DA-8359EBC43137}"/>
              </a:ext>
            </a:extLst>
          </p:cNvPr>
          <p:cNvSpPr/>
          <p:nvPr/>
        </p:nvSpPr>
        <p:spPr>
          <a:xfrm>
            <a:off x="562251" y="3084643"/>
            <a:ext cx="219075" cy="182880"/>
          </a:xfrm>
          <a:prstGeom prst="star5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49098008-9600-47F3-9712-D25FE2457AE9}"/>
              </a:ext>
            </a:extLst>
          </p:cNvPr>
          <p:cNvSpPr/>
          <p:nvPr/>
        </p:nvSpPr>
        <p:spPr>
          <a:xfrm>
            <a:off x="559019" y="3290182"/>
            <a:ext cx="219075" cy="171450"/>
          </a:xfrm>
          <a:prstGeom prst="triangle">
            <a:avLst/>
          </a:prstGeom>
          <a:solidFill>
            <a:srgbClr val="6699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A39DC8FE-5688-4E17-A46E-35604D391E44}"/>
              </a:ext>
            </a:extLst>
          </p:cNvPr>
          <p:cNvSpPr/>
          <p:nvPr/>
        </p:nvSpPr>
        <p:spPr>
          <a:xfrm>
            <a:off x="559018" y="3741793"/>
            <a:ext cx="219075" cy="182880"/>
          </a:xfrm>
          <a:prstGeom prst="star5">
            <a:avLst/>
          </a:prstGeom>
          <a:solidFill>
            <a:srgbClr val="6699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1ACA48-4E8B-4DD0-A54E-6AA1C03DA965}"/>
              </a:ext>
            </a:extLst>
          </p:cNvPr>
          <p:cNvSpPr txBox="1"/>
          <p:nvPr/>
        </p:nvSpPr>
        <p:spPr>
          <a:xfrm>
            <a:off x="498275" y="3996241"/>
            <a:ext cx="13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37" name="Pentagon 71">
            <a:extLst>
              <a:ext uri="{FF2B5EF4-FFF2-40B4-BE49-F238E27FC236}">
                <a16:creationId xmlns:a16="http://schemas.microsoft.com/office/drawing/2014/main" id="{3F76D1DD-B2A7-4731-BFB0-F091E13D66D9}"/>
              </a:ext>
            </a:extLst>
          </p:cNvPr>
          <p:cNvSpPr/>
          <p:nvPr/>
        </p:nvSpPr>
        <p:spPr bwMode="gray">
          <a:xfrm rot="5400000">
            <a:off x="1429915" y="3672860"/>
            <a:ext cx="1421903" cy="3201722"/>
          </a:xfrm>
          <a:custGeom>
            <a:avLst/>
            <a:gdLst>
              <a:gd name="connsiteX0" fmla="*/ 0 w 4333557"/>
              <a:gd name="connsiteY0" fmla="*/ 0 h 3201722"/>
              <a:gd name="connsiteX1" fmla="*/ 3896714 w 4333557"/>
              <a:gd name="connsiteY1" fmla="*/ 0 h 3201722"/>
              <a:gd name="connsiteX2" fmla="*/ 4333557 w 4333557"/>
              <a:gd name="connsiteY2" fmla="*/ 1600861 h 3201722"/>
              <a:gd name="connsiteX3" fmla="*/ 3896714 w 4333557"/>
              <a:gd name="connsiteY3" fmla="*/ 3201722 h 3201722"/>
              <a:gd name="connsiteX4" fmla="*/ 0 w 4333557"/>
              <a:gd name="connsiteY4" fmla="*/ 3201722 h 3201722"/>
              <a:gd name="connsiteX5" fmla="*/ 0 w 4333557"/>
              <a:gd name="connsiteY5" fmla="*/ 0 h 3201722"/>
              <a:gd name="connsiteX0" fmla="*/ 0 w 3910479"/>
              <a:gd name="connsiteY0" fmla="*/ 0 h 3201722"/>
              <a:gd name="connsiteX1" fmla="*/ 3896714 w 3910479"/>
              <a:gd name="connsiteY1" fmla="*/ 0 h 3201722"/>
              <a:gd name="connsiteX2" fmla="*/ 3910479 w 3910479"/>
              <a:gd name="connsiteY2" fmla="*/ 1546270 h 3201722"/>
              <a:gd name="connsiteX3" fmla="*/ 3896714 w 3910479"/>
              <a:gd name="connsiteY3" fmla="*/ 3201722 h 3201722"/>
              <a:gd name="connsiteX4" fmla="*/ 0 w 3910479"/>
              <a:gd name="connsiteY4" fmla="*/ 3201722 h 3201722"/>
              <a:gd name="connsiteX5" fmla="*/ 0 w 3910479"/>
              <a:gd name="connsiteY5" fmla="*/ 0 h 320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0479" h="3201722">
                <a:moveTo>
                  <a:pt x="0" y="0"/>
                </a:moveTo>
                <a:lnTo>
                  <a:pt x="3896714" y="0"/>
                </a:lnTo>
                <a:lnTo>
                  <a:pt x="3910479" y="1546270"/>
                </a:lnTo>
                <a:lnTo>
                  <a:pt x="3896714" y="3201722"/>
                </a:lnTo>
                <a:lnTo>
                  <a:pt x="0" y="3201722"/>
                </a:lnTo>
                <a:lnTo>
                  <a:pt x="0" y="0"/>
                </a:lnTo>
                <a:close/>
              </a:path>
            </a:pathLst>
          </a:custGeom>
          <a:solidFill>
            <a:srgbClr val="BADFF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E578-5FFA-442C-89AA-A9D79A814C63}"/>
              </a:ext>
            </a:extLst>
          </p:cNvPr>
          <p:cNvSpPr/>
          <p:nvPr/>
        </p:nvSpPr>
        <p:spPr bwMode="gray">
          <a:xfrm>
            <a:off x="327148" y="4472072"/>
            <a:ext cx="3627438" cy="567480"/>
          </a:xfrm>
          <a:prstGeom prst="rect">
            <a:avLst/>
          </a:prstGeom>
          <a:solidFill>
            <a:srgbClr val="1C79AC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</a:pPr>
            <a:r>
              <a:rPr lang="en-GB" sz="1600" b="1">
                <a:solidFill>
                  <a:prstClr val="white"/>
                </a:solidFill>
              </a:rPr>
              <a:t>  Digital Ecosystem</a:t>
            </a:r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812A1A32-B0A5-4BA1-BF72-730D0A3BFCF5}"/>
              </a:ext>
            </a:extLst>
          </p:cNvPr>
          <p:cNvSpPr/>
          <p:nvPr/>
        </p:nvSpPr>
        <p:spPr bwMode="gray">
          <a:xfrm flipV="1">
            <a:off x="3744274" y="5038938"/>
            <a:ext cx="210312" cy="210312"/>
          </a:xfrm>
          <a:prstGeom prst="rtTriangle">
            <a:avLst/>
          </a:prstGeom>
          <a:solidFill>
            <a:srgbClr val="124C6C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1A606EDB-089B-4EDD-99EA-C575CF7983A8}"/>
              </a:ext>
            </a:extLst>
          </p:cNvPr>
          <p:cNvSpPr/>
          <p:nvPr/>
        </p:nvSpPr>
        <p:spPr bwMode="gray">
          <a:xfrm flipH="1" flipV="1">
            <a:off x="323329" y="5038938"/>
            <a:ext cx="210312" cy="210312"/>
          </a:xfrm>
          <a:prstGeom prst="rtTriangle">
            <a:avLst/>
          </a:prstGeom>
          <a:solidFill>
            <a:srgbClr val="124C6C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43D938B7-A344-44B9-A5B6-122C6C66FD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9135" y="5235113"/>
            <a:ext cx="307016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2" algn="ctr" defTabSz="1219170">
              <a:spcAft>
                <a:spcPts val="600"/>
              </a:spcAft>
              <a:buSzPct val="100000"/>
              <a:tabLst>
                <a:tab pos="8972326" algn="r"/>
              </a:tabLst>
            </a:pPr>
            <a:r>
              <a:rPr lang="da-DK" sz="1200">
                <a:solidFill>
                  <a:prstClr val="black"/>
                </a:solidFill>
              </a:rPr>
              <a:t>Leverage digital ecosystems to more consistently and collaboratively apply Decision Management principle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" name="Pentagon 79">
            <a:extLst>
              <a:ext uri="{FF2B5EF4-FFF2-40B4-BE49-F238E27FC236}">
                <a16:creationId xmlns:a16="http://schemas.microsoft.com/office/drawing/2014/main" id="{613C2D6F-C845-43EB-A175-43B5D65CD4F9}"/>
              </a:ext>
            </a:extLst>
          </p:cNvPr>
          <p:cNvSpPr/>
          <p:nvPr/>
        </p:nvSpPr>
        <p:spPr bwMode="gray">
          <a:xfrm rot="5400000">
            <a:off x="5247311" y="3672860"/>
            <a:ext cx="1421904" cy="3201722"/>
          </a:xfrm>
          <a:custGeom>
            <a:avLst/>
            <a:gdLst>
              <a:gd name="connsiteX0" fmla="*/ 0 w 4333557"/>
              <a:gd name="connsiteY0" fmla="*/ 0 h 3201722"/>
              <a:gd name="connsiteX1" fmla="*/ 3896714 w 4333557"/>
              <a:gd name="connsiteY1" fmla="*/ 0 h 3201722"/>
              <a:gd name="connsiteX2" fmla="*/ 4333557 w 4333557"/>
              <a:gd name="connsiteY2" fmla="*/ 1600861 h 3201722"/>
              <a:gd name="connsiteX3" fmla="*/ 3896714 w 4333557"/>
              <a:gd name="connsiteY3" fmla="*/ 3201722 h 3201722"/>
              <a:gd name="connsiteX4" fmla="*/ 0 w 4333557"/>
              <a:gd name="connsiteY4" fmla="*/ 3201722 h 3201722"/>
              <a:gd name="connsiteX5" fmla="*/ 0 w 4333557"/>
              <a:gd name="connsiteY5" fmla="*/ 0 h 3201722"/>
              <a:gd name="connsiteX0" fmla="*/ 0 w 3910478"/>
              <a:gd name="connsiteY0" fmla="*/ 0 h 3201722"/>
              <a:gd name="connsiteX1" fmla="*/ 3896714 w 3910478"/>
              <a:gd name="connsiteY1" fmla="*/ 0 h 3201722"/>
              <a:gd name="connsiteX2" fmla="*/ 3910478 w 3910478"/>
              <a:gd name="connsiteY2" fmla="*/ 1641805 h 3201722"/>
              <a:gd name="connsiteX3" fmla="*/ 3896714 w 3910478"/>
              <a:gd name="connsiteY3" fmla="*/ 3201722 h 3201722"/>
              <a:gd name="connsiteX4" fmla="*/ 0 w 3910478"/>
              <a:gd name="connsiteY4" fmla="*/ 3201722 h 3201722"/>
              <a:gd name="connsiteX5" fmla="*/ 0 w 3910478"/>
              <a:gd name="connsiteY5" fmla="*/ 0 h 320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0478" h="3201722">
                <a:moveTo>
                  <a:pt x="0" y="0"/>
                </a:moveTo>
                <a:lnTo>
                  <a:pt x="3896714" y="0"/>
                </a:lnTo>
                <a:lnTo>
                  <a:pt x="3910478" y="1641805"/>
                </a:lnTo>
                <a:lnTo>
                  <a:pt x="3896714" y="3201722"/>
                </a:lnTo>
                <a:lnTo>
                  <a:pt x="0" y="3201722"/>
                </a:lnTo>
                <a:lnTo>
                  <a:pt x="0" y="0"/>
                </a:lnTo>
                <a:close/>
              </a:path>
            </a:pathLst>
          </a:custGeom>
          <a:solidFill>
            <a:srgbClr val="E3E7E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250F49-D274-4D02-A38C-F05B1B41EAE5}"/>
              </a:ext>
            </a:extLst>
          </p:cNvPr>
          <p:cNvSpPr/>
          <p:nvPr/>
        </p:nvSpPr>
        <p:spPr bwMode="gray">
          <a:xfrm>
            <a:off x="4144544" y="4472072"/>
            <a:ext cx="3627438" cy="567480"/>
          </a:xfrm>
          <a:prstGeom prst="rect">
            <a:avLst/>
          </a:prstGeom>
          <a:solidFill>
            <a:srgbClr val="91A2BB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</a:pPr>
            <a:r>
              <a:rPr lang="en-GB" sz="1600" b="1" dirty="0">
                <a:solidFill>
                  <a:prstClr val="white"/>
                </a:solidFill>
              </a:rPr>
              <a:t>  Analytical Framework</a:t>
            </a:r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1046C24E-7A62-4FF0-BC52-DD136E407863}"/>
              </a:ext>
            </a:extLst>
          </p:cNvPr>
          <p:cNvSpPr/>
          <p:nvPr/>
        </p:nvSpPr>
        <p:spPr bwMode="gray">
          <a:xfrm flipV="1">
            <a:off x="7561670" y="5038938"/>
            <a:ext cx="210312" cy="210312"/>
          </a:xfrm>
          <a:prstGeom prst="rtTriangle">
            <a:avLst/>
          </a:prstGeom>
          <a:solidFill>
            <a:srgbClr val="53688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637563B1-D3F2-4BCE-A787-798864C892D9}"/>
              </a:ext>
            </a:extLst>
          </p:cNvPr>
          <p:cNvSpPr/>
          <p:nvPr/>
        </p:nvSpPr>
        <p:spPr bwMode="gray">
          <a:xfrm flipH="1" flipV="1">
            <a:off x="4144544" y="5038938"/>
            <a:ext cx="210312" cy="210312"/>
          </a:xfrm>
          <a:prstGeom prst="rtTriangle">
            <a:avLst/>
          </a:prstGeom>
          <a:solidFill>
            <a:srgbClr val="53688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6F7AD858-AC47-4BD6-ADE4-EB2F40E2826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65058" y="5249250"/>
            <a:ext cx="27432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2" algn="ctr" defTabSz="1219170">
              <a:spcAft>
                <a:spcPts val="600"/>
              </a:spcAft>
              <a:buSzPct val="100000"/>
              <a:tabLst>
                <a:tab pos="8972326" algn="r"/>
              </a:tabLst>
            </a:pPr>
            <a:r>
              <a:rPr lang="da-DK" sz="1200">
                <a:solidFill>
                  <a:prstClr val="black"/>
                </a:solidFill>
              </a:rPr>
              <a:t>Provide an analytical methodology for Decision Analysis to aid practitioners throughout the system lifecycle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" name="Freeform 193">
            <a:extLst>
              <a:ext uri="{FF2B5EF4-FFF2-40B4-BE49-F238E27FC236}">
                <a16:creationId xmlns:a16="http://schemas.microsoft.com/office/drawing/2014/main" id="{D467D3A3-17C3-49A5-A80E-33D8C71AA327}"/>
              </a:ext>
            </a:extLst>
          </p:cNvPr>
          <p:cNvSpPr>
            <a:spLocks noEditPoints="1"/>
          </p:cNvSpPr>
          <p:nvPr/>
        </p:nvSpPr>
        <p:spPr bwMode="auto">
          <a:xfrm>
            <a:off x="4388023" y="4535528"/>
            <a:ext cx="409511" cy="409511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GB" sz="2400" kern="0">
              <a:solidFill>
                <a:prstClr val="black"/>
              </a:solidFill>
            </a:endParaRPr>
          </a:p>
        </p:txBody>
      </p:sp>
      <p:sp>
        <p:nvSpPr>
          <p:cNvPr id="84" name="Pentagon 87">
            <a:extLst>
              <a:ext uri="{FF2B5EF4-FFF2-40B4-BE49-F238E27FC236}">
                <a16:creationId xmlns:a16="http://schemas.microsoft.com/office/drawing/2014/main" id="{E4DED394-BD53-4457-96DA-7B7746660DB6}"/>
              </a:ext>
            </a:extLst>
          </p:cNvPr>
          <p:cNvSpPr/>
          <p:nvPr/>
        </p:nvSpPr>
        <p:spPr bwMode="gray">
          <a:xfrm rot="5400000">
            <a:off x="9054677" y="3672860"/>
            <a:ext cx="1421904" cy="3201722"/>
          </a:xfrm>
          <a:custGeom>
            <a:avLst/>
            <a:gdLst>
              <a:gd name="connsiteX0" fmla="*/ 0 w 4333557"/>
              <a:gd name="connsiteY0" fmla="*/ 0 h 3201722"/>
              <a:gd name="connsiteX1" fmla="*/ 3896714 w 4333557"/>
              <a:gd name="connsiteY1" fmla="*/ 0 h 3201722"/>
              <a:gd name="connsiteX2" fmla="*/ 4333557 w 4333557"/>
              <a:gd name="connsiteY2" fmla="*/ 1600861 h 3201722"/>
              <a:gd name="connsiteX3" fmla="*/ 3896714 w 4333557"/>
              <a:gd name="connsiteY3" fmla="*/ 3201722 h 3201722"/>
              <a:gd name="connsiteX4" fmla="*/ 0 w 4333557"/>
              <a:gd name="connsiteY4" fmla="*/ 3201722 h 3201722"/>
              <a:gd name="connsiteX5" fmla="*/ 0 w 4333557"/>
              <a:gd name="connsiteY5" fmla="*/ 0 h 3201722"/>
              <a:gd name="connsiteX0" fmla="*/ 0 w 3910479"/>
              <a:gd name="connsiteY0" fmla="*/ 0 h 3201722"/>
              <a:gd name="connsiteX1" fmla="*/ 3896714 w 3910479"/>
              <a:gd name="connsiteY1" fmla="*/ 0 h 3201722"/>
              <a:gd name="connsiteX2" fmla="*/ 3910479 w 3910479"/>
              <a:gd name="connsiteY2" fmla="*/ 1682747 h 3201722"/>
              <a:gd name="connsiteX3" fmla="*/ 3896714 w 3910479"/>
              <a:gd name="connsiteY3" fmla="*/ 3201722 h 3201722"/>
              <a:gd name="connsiteX4" fmla="*/ 0 w 3910479"/>
              <a:gd name="connsiteY4" fmla="*/ 3201722 h 3201722"/>
              <a:gd name="connsiteX5" fmla="*/ 0 w 3910479"/>
              <a:gd name="connsiteY5" fmla="*/ 0 h 320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0479" h="3201722">
                <a:moveTo>
                  <a:pt x="0" y="0"/>
                </a:moveTo>
                <a:lnTo>
                  <a:pt x="3896714" y="0"/>
                </a:lnTo>
                <a:lnTo>
                  <a:pt x="3910479" y="1682747"/>
                </a:lnTo>
                <a:lnTo>
                  <a:pt x="3896714" y="3201722"/>
                </a:lnTo>
                <a:lnTo>
                  <a:pt x="0" y="32017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BBB56D-63E1-4D6D-95F3-16E81B5A3203}"/>
              </a:ext>
            </a:extLst>
          </p:cNvPr>
          <p:cNvSpPr/>
          <p:nvPr/>
        </p:nvSpPr>
        <p:spPr bwMode="gray">
          <a:xfrm>
            <a:off x="7951910" y="4472070"/>
            <a:ext cx="3627438" cy="567481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r>
              <a:rPr lang="en-GB" sz="1600" b="1" kern="0" dirty="0">
                <a:solidFill>
                  <a:prstClr val="white"/>
                </a:solidFill>
              </a:rPr>
              <a:t>Reuse</a:t>
            </a:r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ED8CC4ED-698A-4543-B8D1-4CF95780AD83}"/>
              </a:ext>
            </a:extLst>
          </p:cNvPr>
          <p:cNvSpPr/>
          <p:nvPr/>
        </p:nvSpPr>
        <p:spPr bwMode="gray">
          <a:xfrm flipV="1">
            <a:off x="11370309" y="5038938"/>
            <a:ext cx="210312" cy="210312"/>
          </a:xfrm>
          <a:prstGeom prst="rtTriangle">
            <a:avLst/>
          </a:prstGeom>
          <a:solidFill>
            <a:srgbClr val="046A38">
              <a:lumMod val="5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3AF5EDED-E1C1-46FC-A08A-49C46FAE748C}"/>
              </a:ext>
            </a:extLst>
          </p:cNvPr>
          <p:cNvSpPr/>
          <p:nvPr/>
        </p:nvSpPr>
        <p:spPr bwMode="gray">
          <a:xfrm flipH="1" flipV="1">
            <a:off x="7951910" y="5038938"/>
            <a:ext cx="210312" cy="210312"/>
          </a:xfrm>
          <a:prstGeom prst="rtTriangle">
            <a:avLst/>
          </a:prstGeom>
          <a:solidFill>
            <a:srgbClr val="046A38">
              <a:lumMod val="5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1219170">
              <a:lnSpc>
                <a:spcPct val="106000"/>
              </a:lnSpc>
              <a:defRPr/>
            </a:pPr>
            <a:endParaRPr lang="en-GB" sz="1600" b="1" kern="0">
              <a:solidFill>
                <a:prstClr val="white"/>
              </a:solidFill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43172B39-4130-4904-A7B4-5716A96743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75080" y="5249250"/>
            <a:ext cx="27432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2" algn="ctr" defTabSz="1219170">
              <a:spcAft>
                <a:spcPts val="600"/>
              </a:spcAft>
              <a:buSzPct val="100000"/>
              <a:tabLst>
                <a:tab pos="8972326" algn="r"/>
              </a:tabLst>
            </a:pPr>
            <a:r>
              <a:rPr lang="da-DK" sz="1200">
                <a:solidFill>
                  <a:prstClr val="black"/>
                </a:solidFill>
              </a:rPr>
              <a:t>Encourage reuse by providing practitioners a consistently deployable data model for the managing decisions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0" name="Freeform 584">
            <a:extLst>
              <a:ext uri="{FF2B5EF4-FFF2-40B4-BE49-F238E27FC236}">
                <a16:creationId xmlns:a16="http://schemas.microsoft.com/office/drawing/2014/main" id="{AD916766-774D-4947-B9CD-761E61FBBCCE}"/>
              </a:ext>
            </a:extLst>
          </p:cNvPr>
          <p:cNvSpPr>
            <a:spLocks noEditPoints="1"/>
          </p:cNvSpPr>
          <p:nvPr/>
        </p:nvSpPr>
        <p:spPr bwMode="auto">
          <a:xfrm>
            <a:off x="8196200" y="4535528"/>
            <a:ext cx="395657" cy="394497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GB" sz="2400" kern="0">
              <a:solidFill>
                <a:prstClr val="black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6530876-D28C-455A-90C7-FC215C2BBEC9}"/>
              </a:ext>
            </a:extLst>
          </p:cNvPr>
          <p:cNvSpPr/>
          <p:nvPr/>
        </p:nvSpPr>
        <p:spPr>
          <a:xfrm>
            <a:off x="7318882" y="1952049"/>
            <a:ext cx="906200" cy="332019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numCol="1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IW 24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E5E2A3-2874-D5AB-15BE-9CB46142D5B7}"/>
              </a:ext>
            </a:extLst>
          </p:cNvPr>
          <p:cNvSpPr>
            <a:spLocks noChangeAspect="1"/>
          </p:cNvSpPr>
          <p:nvPr/>
        </p:nvSpPr>
        <p:spPr bwMode="gray">
          <a:xfrm>
            <a:off x="576357" y="3514497"/>
            <a:ext cx="182880" cy="182880"/>
          </a:xfrm>
          <a:prstGeom prst="ellipse">
            <a:avLst/>
          </a:prstGeom>
          <a:solidFill>
            <a:srgbClr val="6699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9C3DF69-3D15-4276-BDD1-8980FAF9AD60}"/>
              </a:ext>
            </a:extLst>
          </p:cNvPr>
          <p:cNvSpPr>
            <a:spLocks noChangeAspect="1"/>
          </p:cNvSpPr>
          <p:nvPr/>
        </p:nvSpPr>
        <p:spPr bwMode="gray">
          <a:xfrm>
            <a:off x="7694113" y="2225178"/>
            <a:ext cx="182880" cy="182880"/>
          </a:xfrm>
          <a:prstGeom prst="ellipse">
            <a:avLst/>
          </a:prstGeom>
          <a:solidFill>
            <a:srgbClr val="6699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80C180-EE36-4824-A3A0-EE57C6BCFA2E}"/>
              </a:ext>
            </a:extLst>
          </p:cNvPr>
          <p:cNvGrpSpPr/>
          <p:nvPr/>
        </p:nvGrpSpPr>
        <p:grpSpPr>
          <a:xfrm>
            <a:off x="570007" y="4537898"/>
            <a:ext cx="414607" cy="414607"/>
            <a:chOff x="570007" y="4537898"/>
            <a:chExt cx="414607" cy="414607"/>
          </a:xfrm>
        </p:grpSpPr>
        <p:sp>
          <p:nvSpPr>
            <p:cNvPr id="74" name="Freeform 935">
              <a:extLst>
                <a:ext uri="{FF2B5EF4-FFF2-40B4-BE49-F238E27FC236}">
                  <a16:creationId xmlns:a16="http://schemas.microsoft.com/office/drawing/2014/main" id="{C159A27F-332B-47F4-B190-648249EBD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07" y="4537898"/>
              <a:ext cx="414607" cy="414607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 kern="0">
                <a:solidFill>
                  <a:prstClr val="black"/>
                </a:solidFill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3693D85-EA9E-4CB9-BED8-8A845C30CB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4147" y="4621455"/>
              <a:ext cx="223062" cy="263287"/>
              <a:chOff x="6145213" y="7040563"/>
              <a:chExt cx="484187" cy="571500"/>
            </a:xfrm>
            <a:solidFill>
              <a:schemeClr val="bg1"/>
            </a:solidFill>
          </p:grpSpPr>
          <p:sp>
            <p:nvSpPr>
              <p:cNvPr id="95" name="Freeform 365">
                <a:extLst>
                  <a:ext uri="{FF2B5EF4-FFF2-40B4-BE49-F238E27FC236}">
                    <a16:creationId xmlns:a16="http://schemas.microsoft.com/office/drawing/2014/main" id="{9CF53A53-BAF4-4AB2-8524-0D8AE2FE0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7288" y="7040563"/>
                <a:ext cx="371475" cy="571500"/>
              </a:xfrm>
              <a:custGeom>
                <a:avLst/>
                <a:gdLst>
                  <a:gd name="T0" fmla="*/ 68 w 157"/>
                  <a:gd name="T1" fmla="*/ 195 h 241"/>
                  <a:gd name="T2" fmla="*/ 68 w 157"/>
                  <a:gd name="T3" fmla="*/ 195 h 241"/>
                  <a:gd name="T4" fmla="*/ 55 w 157"/>
                  <a:gd name="T5" fmla="*/ 146 h 241"/>
                  <a:gd name="T6" fmla="*/ 67 w 157"/>
                  <a:gd name="T7" fmla="*/ 138 h 241"/>
                  <a:gd name="T8" fmla="*/ 82 w 157"/>
                  <a:gd name="T9" fmla="*/ 147 h 241"/>
                  <a:gd name="T10" fmla="*/ 85 w 157"/>
                  <a:gd name="T11" fmla="*/ 147 h 241"/>
                  <a:gd name="T12" fmla="*/ 89 w 157"/>
                  <a:gd name="T13" fmla="*/ 145 h 241"/>
                  <a:gd name="T14" fmla="*/ 87 w 157"/>
                  <a:gd name="T15" fmla="*/ 138 h 241"/>
                  <a:gd name="T16" fmla="*/ 71 w 157"/>
                  <a:gd name="T17" fmla="*/ 129 h 241"/>
                  <a:gd name="T18" fmla="*/ 73 w 157"/>
                  <a:gd name="T19" fmla="*/ 119 h 241"/>
                  <a:gd name="T20" fmla="*/ 67 w 157"/>
                  <a:gd name="T21" fmla="*/ 100 h 241"/>
                  <a:gd name="T22" fmla="*/ 122 w 157"/>
                  <a:gd name="T23" fmla="*/ 43 h 241"/>
                  <a:gd name="T24" fmla="*/ 134 w 157"/>
                  <a:gd name="T25" fmla="*/ 46 h 241"/>
                  <a:gd name="T26" fmla="*/ 157 w 157"/>
                  <a:gd name="T27" fmla="*/ 23 h 241"/>
                  <a:gd name="T28" fmla="*/ 134 w 157"/>
                  <a:gd name="T29" fmla="*/ 0 h 241"/>
                  <a:gd name="T30" fmla="*/ 111 w 157"/>
                  <a:gd name="T31" fmla="*/ 23 h 241"/>
                  <a:gd name="T32" fmla="*/ 115 w 157"/>
                  <a:gd name="T33" fmla="*/ 36 h 241"/>
                  <a:gd name="T34" fmla="*/ 60 w 157"/>
                  <a:gd name="T35" fmla="*/ 93 h 241"/>
                  <a:gd name="T36" fmla="*/ 43 w 157"/>
                  <a:gd name="T37" fmla="*/ 88 h 241"/>
                  <a:gd name="T38" fmla="*/ 33 w 157"/>
                  <a:gd name="T39" fmla="*/ 90 h 241"/>
                  <a:gd name="T40" fmla="*/ 30 w 157"/>
                  <a:gd name="T41" fmla="*/ 84 h 241"/>
                  <a:gd name="T42" fmla="*/ 24 w 157"/>
                  <a:gd name="T43" fmla="*/ 82 h 241"/>
                  <a:gd name="T44" fmla="*/ 22 w 157"/>
                  <a:gd name="T45" fmla="*/ 89 h 241"/>
                  <a:gd name="T46" fmla="*/ 25 w 157"/>
                  <a:gd name="T47" fmla="*/ 95 h 241"/>
                  <a:gd name="T48" fmla="*/ 13 w 157"/>
                  <a:gd name="T49" fmla="*/ 119 h 241"/>
                  <a:gd name="T50" fmla="*/ 15 w 157"/>
                  <a:gd name="T51" fmla="*/ 129 h 241"/>
                  <a:gd name="T52" fmla="*/ 3 w 157"/>
                  <a:gd name="T53" fmla="*/ 135 h 241"/>
                  <a:gd name="T54" fmla="*/ 2 w 157"/>
                  <a:gd name="T55" fmla="*/ 142 h 241"/>
                  <a:gd name="T56" fmla="*/ 6 w 157"/>
                  <a:gd name="T57" fmla="*/ 144 h 241"/>
                  <a:gd name="T58" fmla="*/ 8 w 157"/>
                  <a:gd name="T59" fmla="*/ 144 h 241"/>
                  <a:gd name="T60" fmla="*/ 19 w 157"/>
                  <a:gd name="T61" fmla="*/ 137 h 241"/>
                  <a:gd name="T62" fmla="*/ 43 w 157"/>
                  <a:gd name="T63" fmla="*/ 149 h 241"/>
                  <a:gd name="T64" fmla="*/ 46 w 157"/>
                  <a:gd name="T65" fmla="*/ 149 h 241"/>
                  <a:gd name="T66" fmla="*/ 58 w 157"/>
                  <a:gd name="T67" fmla="*/ 197 h 241"/>
                  <a:gd name="T68" fmla="*/ 45 w 157"/>
                  <a:gd name="T69" fmla="*/ 218 h 241"/>
                  <a:gd name="T70" fmla="*/ 68 w 157"/>
                  <a:gd name="T71" fmla="*/ 241 h 241"/>
                  <a:gd name="T72" fmla="*/ 92 w 157"/>
                  <a:gd name="T73" fmla="*/ 218 h 241"/>
                  <a:gd name="T74" fmla="*/ 68 w 157"/>
                  <a:gd name="T75" fmla="*/ 195 h 241"/>
                  <a:gd name="T76" fmla="*/ 134 w 157"/>
                  <a:gd name="T77" fmla="*/ 10 h 241"/>
                  <a:gd name="T78" fmla="*/ 147 w 157"/>
                  <a:gd name="T79" fmla="*/ 23 h 241"/>
                  <a:gd name="T80" fmla="*/ 134 w 157"/>
                  <a:gd name="T81" fmla="*/ 36 h 241"/>
                  <a:gd name="T82" fmla="*/ 121 w 157"/>
                  <a:gd name="T83" fmla="*/ 23 h 241"/>
                  <a:gd name="T84" fmla="*/ 134 w 157"/>
                  <a:gd name="T85" fmla="*/ 10 h 241"/>
                  <a:gd name="T86" fmla="*/ 23 w 157"/>
                  <a:gd name="T87" fmla="*/ 119 h 241"/>
                  <a:gd name="T88" fmla="*/ 43 w 157"/>
                  <a:gd name="T89" fmla="*/ 98 h 241"/>
                  <a:gd name="T90" fmla="*/ 63 w 157"/>
                  <a:gd name="T91" fmla="*/ 119 h 241"/>
                  <a:gd name="T92" fmla="*/ 43 w 157"/>
                  <a:gd name="T93" fmla="*/ 139 h 241"/>
                  <a:gd name="T94" fmla="*/ 23 w 157"/>
                  <a:gd name="T95" fmla="*/ 119 h 241"/>
                  <a:gd name="T96" fmla="*/ 68 w 157"/>
                  <a:gd name="T97" fmla="*/ 231 h 241"/>
                  <a:gd name="T98" fmla="*/ 55 w 157"/>
                  <a:gd name="T99" fmla="*/ 218 h 241"/>
                  <a:gd name="T100" fmla="*/ 68 w 157"/>
                  <a:gd name="T101" fmla="*/ 205 h 241"/>
                  <a:gd name="T102" fmla="*/ 82 w 157"/>
                  <a:gd name="T103" fmla="*/ 218 h 241"/>
                  <a:gd name="T104" fmla="*/ 68 w 157"/>
                  <a:gd name="T105" fmla="*/ 23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7" h="241">
                    <a:moveTo>
                      <a:pt x="68" y="195"/>
                    </a:moveTo>
                    <a:cubicBezTo>
                      <a:pt x="68" y="195"/>
                      <a:pt x="68" y="195"/>
                      <a:pt x="68" y="195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60" y="144"/>
                      <a:pt x="63" y="141"/>
                      <a:pt x="67" y="138"/>
                    </a:cubicBezTo>
                    <a:cubicBezTo>
                      <a:pt x="82" y="147"/>
                      <a:pt x="82" y="147"/>
                      <a:pt x="82" y="147"/>
                    </a:cubicBezTo>
                    <a:cubicBezTo>
                      <a:pt x="83" y="147"/>
                      <a:pt x="84" y="147"/>
                      <a:pt x="85" y="147"/>
                    </a:cubicBezTo>
                    <a:cubicBezTo>
                      <a:pt x="86" y="147"/>
                      <a:pt x="88" y="146"/>
                      <a:pt x="89" y="145"/>
                    </a:cubicBezTo>
                    <a:cubicBezTo>
                      <a:pt x="90" y="142"/>
                      <a:pt x="89" y="139"/>
                      <a:pt x="87" y="138"/>
                    </a:cubicBezTo>
                    <a:cubicBezTo>
                      <a:pt x="71" y="129"/>
                      <a:pt x="71" y="129"/>
                      <a:pt x="71" y="129"/>
                    </a:cubicBezTo>
                    <a:cubicBezTo>
                      <a:pt x="73" y="126"/>
                      <a:pt x="73" y="122"/>
                      <a:pt x="73" y="119"/>
                    </a:cubicBezTo>
                    <a:cubicBezTo>
                      <a:pt x="73" y="112"/>
                      <a:pt x="71" y="105"/>
                      <a:pt x="67" y="100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26" y="45"/>
                      <a:pt x="130" y="46"/>
                      <a:pt x="134" y="46"/>
                    </a:cubicBezTo>
                    <a:cubicBezTo>
                      <a:pt x="147" y="46"/>
                      <a:pt x="157" y="36"/>
                      <a:pt x="157" y="23"/>
                    </a:cubicBezTo>
                    <a:cubicBezTo>
                      <a:pt x="157" y="10"/>
                      <a:pt x="147" y="0"/>
                      <a:pt x="134" y="0"/>
                    </a:cubicBezTo>
                    <a:cubicBezTo>
                      <a:pt x="121" y="0"/>
                      <a:pt x="111" y="10"/>
                      <a:pt x="111" y="23"/>
                    </a:cubicBezTo>
                    <a:cubicBezTo>
                      <a:pt x="111" y="28"/>
                      <a:pt x="112" y="32"/>
                      <a:pt x="115" y="36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55" y="90"/>
                      <a:pt x="49" y="88"/>
                      <a:pt x="43" y="88"/>
                    </a:cubicBezTo>
                    <a:cubicBezTo>
                      <a:pt x="40" y="88"/>
                      <a:pt x="36" y="89"/>
                      <a:pt x="33" y="90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9" y="82"/>
                      <a:pt x="26" y="81"/>
                      <a:pt x="24" y="82"/>
                    </a:cubicBezTo>
                    <a:cubicBezTo>
                      <a:pt x="21" y="84"/>
                      <a:pt x="20" y="87"/>
                      <a:pt x="22" y="89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17" y="100"/>
                      <a:pt x="13" y="109"/>
                      <a:pt x="13" y="119"/>
                    </a:cubicBezTo>
                    <a:cubicBezTo>
                      <a:pt x="13" y="122"/>
                      <a:pt x="13" y="126"/>
                      <a:pt x="15" y="129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1" y="136"/>
                      <a:pt x="0" y="139"/>
                      <a:pt x="2" y="142"/>
                    </a:cubicBezTo>
                    <a:cubicBezTo>
                      <a:pt x="2" y="143"/>
                      <a:pt x="4" y="144"/>
                      <a:pt x="6" y="144"/>
                    </a:cubicBezTo>
                    <a:cubicBezTo>
                      <a:pt x="7" y="144"/>
                      <a:pt x="8" y="144"/>
                      <a:pt x="8" y="144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25" y="144"/>
                      <a:pt x="33" y="149"/>
                      <a:pt x="43" y="149"/>
                    </a:cubicBezTo>
                    <a:cubicBezTo>
                      <a:pt x="44" y="149"/>
                      <a:pt x="45" y="149"/>
                      <a:pt x="46" y="149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50" y="201"/>
                      <a:pt x="45" y="209"/>
                      <a:pt x="45" y="218"/>
                    </a:cubicBezTo>
                    <a:cubicBezTo>
                      <a:pt x="45" y="231"/>
                      <a:pt x="56" y="241"/>
                      <a:pt x="68" y="241"/>
                    </a:cubicBezTo>
                    <a:cubicBezTo>
                      <a:pt x="81" y="241"/>
                      <a:pt x="92" y="231"/>
                      <a:pt x="92" y="218"/>
                    </a:cubicBezTo>
                    <a:cubicBezTo>
                      <a:pt x="92" y="205"/>
                      <a:pt x="81" y="195"/>
                      <a:pt x="68" y="195"/>
                    </a:cubicBezTo>
                    <a:close/>
                    <a:moveTo>
                      <a:pt x="134" y="10"/>
                    </a:moveTo>
                    <a:cubicBezTo>
                      <a:pt x="141" y="10"/>
                      <a:pt x="147" y="16"/>
                      <a:pt x="147" y="23"/>
                    </a:cubicBezTo>
                    <a:cubicBezTo>
                      <a:pt x="147" y="30"/>
                      <a:pt x="141" y="36"/>
                      <a:pt x="134" y="36"/>
                    </a:cubicBezTo>
                    <a:cubicBezTo>
                      <a:pt x="127" y="36"/>
                      <a:pt x="121" y="30"/>
                      <a:pt x="121" y="23"/>
                    </a:cubicBezTo>
                    <a:cubicBezTo>
                      <a:pt x="121" y="16"/>
                      <a:pt x="127" y="10"/>
                      <a:pt x="134" y="10"/>
                    </a:cubicBezTo>
                    <a:close/>
                    <a:moveTo>
                      <a:pt x="23" y="119"/>
                    </a:moveTo>
                    <a:cubicBezTo>
                      <a:pt x="23" y="107"/>
                      <a:pt x="32" y="98"/>
                      <a:pt x="43" y="98"/>
                    </a:cubicBezTo>
                    <a:cubicBezTo>
                      <a:pt x="54" y="98"/>
                      <a:pt x="63" y="107"/>
                      <a:pt x="63" y="119"/>
                    </a:cubicBezTo>
                    <a:cubicBezTo>
                      <a:pt x="63" y="130"/>
                      <a:pt x="54" y="139"/>
                      <a:pt x="43" y="139"/>
                    </a:cubicBezTo>
                    <a:cubicBezTo>
                      <a:pt x="32" y="139"/>
                      <a:pt x="23" y="130"/>
                      <a:pt x="23" y="119"/>
                    </a:cubicBezTo>
                    <a:close/>
                    <a:moveTo>
                      <a:pt x="68" y="231"/>
                    </a:moveTo>
                    <a:cubicBezTo>
                      <a:pt x="61" y="231"/>
                      <a:pt x="55" y="225"/>
                      <a:pt x="55" y="218"/>
                    </a:cubicBezTo>
                    <a:cubicBezTo>
                      <a:pt x="55" y="211"/>
                      <a:pt x="61" y="205"/>
                      <a:pt x="68" y="205"/>
                    </a:cubicBezTo>
                    <a:cubicBezTo>
                      <a:pt x="76" y="205"/>
                      <a:pt x="82" y="211"/>
                      <a:pt x="82" y="218"/>
                    </a:cubicBezTo>
                    <a:cubicBezTo>
                      <a:pt x="82" y="225"/>
                      <a:pt x="76" y="231"/>
                      <a:pt x="68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  <p:sp>
            <p:nvSpPr>
              <p:cNvPr id="96" name="Freeform 366">
                <a:extLst>
                  <a:ext uri="{FF2B5EF4-FFF2-40B4-BE49-F238E27FC236}">
                    <a16:creationId xmlns:a16="http://schemas.microsoft.com/office/drawing/2014/main" id="{C469380A-CF09-4143-ABD4-0EDA3E8A5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6850" y="7434263"/>
                <a:ext cx="82550" cy="66675"/>
              </a:xfrm>
              <a:custGeom>
                <a:avLst/>
                <a:gdLst>
                  <a:gd name="T0" fmla="*/ 22 w 35"/>
                  <a:gd name="T1" fmla="*/ 3 h 28"/>
                  <a:gd name="T2" fmla="*/ 15 w 35"/>
                  <a:gd name="T3" fmla="*/ 6 h 28"/>
                  <a:gd name="T4" fmla="*/ 8 w 35"/>
                  <a:gd name="T5" fmla="*/ 1 h 28"/>
                  <a:gd name="T6" fmla="*/ 1 w 35"/>
                  <a:gd name="T7" fmla="*/ 3 h 28"/>
                  <a:gd name="T8" fmla="*/ 3 w 35"/>
                  <a:gd name="T9" fmla="*/ 10 h 28"/>
                  <a:gd name="T10" fmla="*/ 10 w 35"/>
                  <a:gd name="T11" fmla="*/ 14 h 28"/>
                  <a:gd name="T12" fmla="*/ 10 w 35"/>
                  <a:gd name="T13" fmla="*/ 16 h 28"/>
                  <a:gd name="T14" fmla="*/ 22 w 35"/>
                  <a:gd name="T15" fmla="*/ 28 h 28"/>
                  <a:gd name="T16" fmla="*/ 35 w 35"/>
                  <a:gd name="T17" fmla="*/ 16 h 28"/>
                  <a:gd name="T18" fmla="*/ 22 w 35"/>
                  <a:gd name="T1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8">
                    <a:moveTo>
                      <a:pt x="22" y="3"/>
                    </a:moveTo>
                    <a:cubicBezTo>
                      <a:pt x="20" y="3"/>
                      <a:pt x="17" y="4"/>
                      <a:pt x="15" y="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0" y="22"/>
                      <a:pt x="16" y="28"/>
                      <a:pt x="22" y="28"/>
                    </a:cubicBezTo>
                    <a:cubicBezTo>
                      <a:pt x="29" y="28"/>
                      <a:pt x="35" y="22"/>
                      <a:pt x="35" y="16"/>
                    </a:cubicBezTo>
                    <a:cubicBezTo>
                      <a:pt x="35" y="9"/>
                      <a:pt x="29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  <p:sp>
            <p:nvSpPr>
              <p:cNvPr id="97" name="Freeform 367">
                <a:extLst>
                  <a:ext uri="{FF2B5EF4-FFF2-40B4-BE49-F238E27FC236}">
                    <a16:creationId xmlns:a16="http://schemas.microsoft.com/office/drawing/2014/main" id="{CF41B109-DC13-4349-876F-6CC319D16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138" y="7050088"/>
                <a:ext cx="63500" cy="82550"/>
              </a:xfrm>
              <a:custGeom>
                <a:avLst/>
                <a:gdLst>
                  <a:gd name="T0" fmla="*/ 26 w 27"/>
                  <a:gd name="T1" fmla="*/ 28 h 35"/>
                  <a:gd name="T2" fmla="*/ 22 w 27"/>
                  <a:gd name="T3" fmla="*/ 21 h 35"/>
                  <a:gd name="T4" fmla="*/ 25 w 27"/>
                  <a:gd name="T5" fmla="*/ 13 h 35"/>
                  <a:gd name="T6" fmla="*/ 12 w 27"/>
                  <a:gd name="T7" fmla="*/ 0 h 35"/>
                  <a:gd name="T8" fmla="*/ 0 w 27"/>
                  <a:gd name="T9" fmla="*/ 13 h 35"/>
                  <a:gd name="T10" fmla="*/ 12 w 27"/>
                  <a:gd name="T11" fmla="*/ 25 h 35"/>
                  <a:gd name="T12" fmla="*/ 13 w 27"/>
                  <a:gd name="T13" fmla="*/ 25 h 35"/>
                  <a:gd name="T14" fmla="*/ 17 w 27"/>
                  <a:gd name="T15" fmla="*/ 33 h 35"/>
                  <a:gd name="T16" fmla="*/ 22 w 27"/>
                  <a:gd name="T17" fmla="*/ 35 h 35"/>
                  <a:gd name="T18" fmla="*/ 24 w 27"/>
                  <a:gd name="T19" fmla="*/ 35 h 35"/>
                  <a:gd name="T20" fmla="*/ 26 w 27"/>
                  <a:gd name="T2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5">
                    <a:moveTo>
                      <a:pt x="26" y="28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18"/>
                      <a:pt x="25" y="16"/>
                      <a:pt x="25" y="13"/>
                    </a:cubicBezTo>
                    <a:cubicBezTo>
                      <a:pt x="25" y="6"/>
                      <a:pt x="19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4"/>
                      <a:pt x="20" y="35"/>
                      <a:pt x="22" y="35"/>
                    </a:cubicBezTo>
                    <a:cubicBezTo>
                      <a:pt x="23" y="35"/>
                      <a:pt x="23" y="35"/>
                      <a:pt x="24" y="35"/>
                    </a:cubicBezTo>
                    <a:cubicBezTo>
                      <a:pt x="27" y="33"/>
                      <a:pt x="27" y="30"/>
                      <a:pt x="2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  <p:sp>
            <p:nvSpPr>
              <p:cNvPr id="98" name="Freeform 368">
                <a:extLst>
                  <a:ext uri="{FF2B5EF4-FFF2-40B4-BE49-F238E27FC236}">
                    <a16:creationId xmlns:a16="http://schemas.microsoft.com/office/drawing/2014/main" id="{9607FA6E-9D62-469A-A5F9-CF50156F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050" y="7150101"/>
                <a:ext cx="47625" cy="66675"/>
              </a:xfrm>
              <a:custGeom>
                <a:avLst/>
                <a:gdLst>
                  <a:gd name="T0" fmla="*/ 1 w 20"/>
                  <a:gd name="T1" fmla="*/ 8 h 28"/>
                  <a:gd name="T2" fmla="*/ 10 w 20"/>
                  <a:gd name="T3" fmla="*/ 26 h 28"/>
                  <a:gd name="T4" fmla="*/ 15 w 20"/>
                  <a:gd name="T5" fmla="*/ 28 h 28"/>
                  <a:gd name="T6" fmla="*/ 17 w 20"/>
                  <a:gd name="T7" fmla="*/ 28 h 28"/>
                  <a:gd name="T8" fmla="*/ 19 w 20"/>
                  <a:gd name="T9" fmla="*/ 21 h 28"/>
                  <a:gd name="T10" fmla="*/ 10 w 20"/>
                  <a:gd name="T11" fmla="*/ 3 h 28"/>
                  <a:gd name="T12" fmla="*/ 3 w 20"/>
                  <a:gd name="T13" fmla="*/ 1 h 28"/>
                  <a:gd name="T14" fmla="*/ 1 w 20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8">
                    <a:moveTo>
                      <a:pt x="1" y="8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7"/>
                      <a:pt x="13" y="28"/>
                      <a:pt x="15" y="28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9" y="26"/>
                      <a:pt x="20" y="23"/>
                      <a:pt x="19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0" y="3"/>
                      <a:pt x="0" y="6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  <p:sp>
            <p:nvSpPr>
              <p:cNvPr id="99" name="Freeform 369">
                <a:extLst>
                  <a:ext uri="{FF2B5EF4-FFF2-40B4-BE49-F238E27FC236}">
                    <a16:creationId xmlns:a16="http://schemas.microsoft.com/office/drawing/2014/main" id="{E4462EA6-9278-432A-9927-06FAE3847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0" y="7386638"/>
                <a:ext cx="68263" cy="49213"/>
              </a:xfrm>
              <a:custGeom>
                <a:avLst/>
                <a:gdLst>
                  <a:gd name="T0" fmla="*/ 25 w 29"/>
                  <a:gd name="T1" fmla="*/ 12 h 21"/>
                  <a:gd name="T2" fmla="*/ 8 w 29"/>
                  <a:gd name="T3" fmla="*/ 2 h 21"/>
                  <a:gd name="T4" fmla="*/ 1 w 29"/>
                  <a:gd name="T5" fmla="*/ 4 h 21"/>
                  <a:gd name="T6" fmla="*/ 3 w 29"/>
                  <a:gd name="T7" fmla="*/ 10 h 21"/>
                  <a:gd name="T8" fmla="*/ 21 w 29"/>
                  <a:gd name="T9" fmla="*/ 20 h 21"/>
                  <a:gd name="T10" fmla="*/ 23 w 29"/>
                  <a:gd name="T11" fmla="*/ 21 h 21"/>
                  <a:gd name="T12" fmla="*/ 27 w 29"/>
                  <a:gd name="T13" fmla="*/ 18 h 21"/>
                  <a:gd name="T14" fmla="*/ 25 w 29"/>
                  <a:gd name="T1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1">
                    <a:moveTo>
                      <a:pt x="25" y="1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6"/>
                      <a:pt x="1" y="9"/>
                      <a:pt x="3" y="1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2" y="21"/>
                      <a:pt x="23" y="21"/>
                    </a:cubicBezTo>
                    <a:cubicBezTo>
                      <a:pt x="25" y="21"/>
                      <a:pt x="26" y="20"/>
                      <a:pt x="27" y="18"/>
                    </a:cubicBezTo>
                    <a:cubicBezTo>
                      <a:pt x="29" y="16"/>
                      <a:pt x="28" y="13"/>
                      <a:pt x="2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  <p:sp>
            <p:nvSpPr>
              <p:cNvPr id="100" name="Freeform 370">
                <a:extLst>
                  <a:ext uri="{FF2B5EF4-FFF2-40B4-BE49-F238E27FC236}">
                    <a16:creationId xmlns:a16="http://schemas.microsoft.com/office/drawing/2014/main" id="{D8907514-2CCE-4350-95BF-0CEF58117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213" y="7380288"/>
                <a:ext cx="77788" cy="65088"/>
              </a:xfrm>
              <a:custGeom>
                <a:avLst/>
                <a:gdLst>
                  <a:gd name="T0" fmla="*/ 25 w 33"/>
                  <a:gd name="T1" fmla="*/ 2 h 28"/>
                  <a:gd name="T2" fmla="*/ 19 w 33"/>
                  <a:gd name="T3" fmla="*/ 5 h 28"/>
                  <a:gd name="T4" fmla="*/ 13 w 33"/>
                  <a:gd name="T5" fmla="*/ 3 h 28"/>
                  <a:gd name="T6" fmla="*/ 0 w 33"/>
                  <a:gd name="T7" fmla="*/ 16 h 28"/>
                  <a:gd name="T8" fmla="*/ 13 w 33"/>
                  <a:gd name="T9" fmla="*/ 28 h 28"/>
                  <a:gd name="T10" fmla="*/ 25 w 33"/>
                  <a:gd name="T11" fmla="*/ 16 h 28"/>
                  <a:gd name="T12" fmla="*/ 25 w 33"/>
                  <a:gd name="T13" fmla="*/ 13 h 28"/>
                  <a:gd name="T14" fmla="*/ 30 w 33"/>
                  <a:gd name="T15" fmla="*/ 10 h 28"/>
                  <a:gd name="T16" fmla="*/ 32 w 33"/>
                  <a:gd name="T17" fmla="*/ 4 h 28"/>
                  <a:gd name="T18" fmla="*/ 25 w 33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8">
                    <a:moveTo>
                      <a:pt x="25" y="2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7" y="4"/>
                      <a:pt x="15" y="3"/>
                      <a:pt x="13" y="3"/>
                    </a:cubicBezTo>
                    <a:cubicBezTo>
                      <a:pt x="6" y="3"/>
                      <a:pt x="0" y="9"/>
                      <a:pt x="0" y="16"/>
                    </a:cubicBezTo>
                    <a:cubicBezTo>
                      <a:pt x="0" y="23"/>
                      <a:pt x="6" y="28"/>
                      <a:pt x="13" y="28"/>
                    </a:cubicBezTo>
                    <a:cubicBezTo>
                      <a:pt x="20" y="28"/>
                      <a:pt x="25" y="23"/>
                      <a:pt x="25" y="16"/>
                    </a:cubicBezTo>
                    <a:cubicBezTo>
                      <a:pt x="25" y="15"/>
                      <a:pt x="25" y="14"/>
                      <a:pt x="25" y="13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2" y="9"/>
                      <a:pt x="33" y="6"/>
                      <a:pt x="32" y="4"/>
                    </a:cubicBezTo>
                    <a:cubicBezTo>
                      <a:pt x="31" y="1"/>
                      <a:pt x="28" y="0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82" tIns="40341" rIns="80682" bIns="403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88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90C5F7-F080-4519-A10F-0532585C77BD}"/>
              </a:ext>
            </a:extLst>
          </p:cNvPr>
          <p:cNvGrpSpPr>
            <a:grpSpLocks noChangeAspect="1"/>
          </p:cNvGrpSpPr>
          <p:nvPr/>
        </p:nvGrpSpPr>
        <p:grpSpPr>
          <a:xfrm>
            <a:off x="8257521" y="4618683"/>
            <a:ext cx="273013" cy="237744"/>
            <a:chOff x="7451725" y="4441825"/>
            <a:chExt cx="331787" cy="288925"/>
          </a:xfrm>
          <a:solidFill>
            <a:schemeClr val="bg1"/>
          </a:solidFill>
        </p:grpSpPr>
        <p:sp>
          <p:nvSpPr>
            <p:cNvPr id="103" name="Freeform 413">
              <a:extLst>
                <a:ext uri="{FF2B5EF4-FFF2-40B4-BE49-F238E27FC236}">
                  <a16:creationId xmlns:a16="http://schemas.microsoft.com/office/drawing/2014/main" id="{45971449-6CA7-4024-8CAD-8FFBC548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4441825"/>
              <a:ext cx="306387" cy="114300"/>
            </a:xfrm>
            <a:custGeom>
              <a:avLst/>
              <a:gdLst>
                <a:gd name="T0" fmla="*/ 212 w 216"/>
                <a:gd name="T1" fmla="*/ 22 h 80"/>
                <a:gd name="T2" fmla="*/ 206 w 216"/>
                <a:gd name="T3" fmla="*/ 25 h 80"/>
                <a:gd name="T4" fmla="*/ 192 w 216"/>
                <a:gd name="T5" fmla="*/ 61 h 80"/>
                <a:gd name="T6" fmla="*/ 99 w 216"/>
                <a:gd name="T7" fmla="*/ 0 h 80"/>
                <a:gd name="T8" fmla="*/ 1 w 216"/>
                <a:gd name="T9" fmla="*/ 73 h 80"/>
                <a:gd name="T10" fmla="*/ 4 w 216"/>
                <a:gd name="T11" fmla="*/ 79 h 80"/>
                <a:gd name="T12" fmla="*/ 10 w 216"/>
                <a:gd name="T13" fmla="*/ 76 h 80"/>
                <a:gd name="T14" fmla="*/ 99 w 216"/>
                <a:gd name="T15" fmla="*/ 9 h 80"/>
                <a:gd name="T16" fmla="*/ 183 w 216"/>
                <a:gd name="T17" fmla="*/ 66 h 80"/>
                <a:gd name="T18" fmla="*/ 146 w 216"/>
                <a:gd name="T19" fmla="*/ 51 h 80"/>
                <a:gd name="T20" fmla="*/ 140 w 216"/>
                <a:gd name="T21" fmla="*/ 54 h 80"/>
                <a:gd name="T22" fmla="*/ 143 w 216"/>
                <a:gd name="T23" fmla="*/ 60 h 80"/>
                <a:gd name="T24" fmla="*/ 189 w 216"/>
                <a:gd name="T25" fmla="*/ 78 h 80"/>
                <a:gd name="T26" fmla="*/ 192 w 216"/>
                <a:gd name="T27" fmla="*/ 79 h 80"/>
                <a:gd name="T28" fmla="*/ 192 w 216"/>
                <a:gd name="T29" fmla="*/ 79 h 80"/>
                <a:gd name="T30" fmla="*/ 192 w 216"/>
                <a:gd name="T31" fmla="*/ 79 h 80"/>
                <a:gd name="T32" fmla="*/ 194 w 216"/>
                <a:gd name="T33" fmla="*/ 79 h 80"/>
                <a:gd name="T34" fmla="*/ 197 w 216"/>
                <a:gd name="T35" fmla="*/ 76 h 80"/>
                <a:gd name="T36" fmla="*/ 215 w 216"/>
                <a:gd name="T37" fmla="*/ 29 h 80"/>
                <a:gd name="T38" fmla="*/ 212 w 216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80">
                  <a:moveTo>
                    <a:pt x="212" y="22"/>
                  </a:moveTo>
                  <a:cubicBezTo>
                    <a:pt x="210" y="21"/>
                    <a:pt x="207" y="23"/>
                    <a:pt x="206" y="25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76" y="25"/>
                    <a:pt x="139" y="0"/>
                    <a:pt x="99" y="0"/>
                  </a:cubicBezTo>
                  <a:cubicBezTo>
                    <a:pt x="54" y="0"/>
                    <a:pt x="14" y="30"/>
                    <a:pt x="1" y="73"/>
                  </a:cubicBezTo>
                  <a:cubicBezTo>
                    <a:pt x="0" y="76"/>
                    <a:pt x="2" y="78"/>
                    <a:pt x="4" y="79"/>
                  </a:cubicBezTo>
                  <a:cubicBezTo>
                    <a:pt x="7" y="80"/>
                    <a:pt x="10" y="78"/>
                    <a:pt x="10" y="76"/>
                  </a:cubicBezTo>
                  <a:cubicBezTo>
                    <a:pt x="22" y="37"/>
                    <a:pt x="58" y="9"/>
                    <a:pt x="99" y="9"/>
                  </a:cubicBezTo>
                  <a:cubicBezTo>
                    <a:pt x="136" y="9"/>
                    <a:pt x="169" y="32"/>
                    <a:pt x="183" y="6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4" y="50"/>
                    <a:pt x="141" y="52"/>
                    <a:pt x="140" y="54"/>
                  </a:cubicBezTo>
                  <a:cubicBezTo>
                    <a:pt x="139" y="57"/>
                    <a:pt x="140" y="59"/>
                    <a:pt x="143" y="60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89" y="79"/>
                    <a:pt x="190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3" y="79"/>
                    <a:pt x="193" y="79"/>
                    <a:pt x="194" y="79"/>
                  </a:cubicBezTo>
                  <a:cubicBezTo>
                    <a:pt x="195" y="78"/>
                    <a:pt x="196" y="77"/>
                    <a:pt x="197" y="76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26"/>
                    <a:pt x="215" y="23"/>
                    <a:pt x="2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104" name="Freeform 414">
              <a:extLst>
                <a:ext uri="{FF2B5EF4-FFF2-40B4-BE49-F238E27FC236}">
                  <a16:creationId xmlns:a16="http://schemas.microsoft.com/office/drawing/2014/main" id="{17D4EBC5-742E-48D8-9482-415A86571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4616450"/>
              <a:ext cx="306387" cy="114300"/>
            </a:xfrm>
            <a:custGeom>
              <a:avLst/>
              <a:gdLst>
                <a:gd name="T0" fmla="*/ 212 w 216"/>
                <a:gd name="T1" fmla="*/ 1 h 80"/>
                <a:gd name="T2" fmla="*/ 206 w 216"/>
                <a:gd name="T3" fmla="*/ 4 h 80"/>
                <a:gd name="T4" fmla="*/ 117 w 216"/>
                <a:gd name="T5" fmla="*/ 70 h 80"/>
                <a:gd name="T6" fmla="*/ 33 w 216"/>
                <a:gd name="T7" fmla="*/ 14 h 80"/>
                <a:gd name="T8" fmla="*/ 70 w 216"/>
                <a:gd name="T9" fmla="*/ 29 h 80"/>
                <a:gd name="T10" fmla="*/ 76 w 216"/>
                <a:gd name="T11" fmla="*/ 26 h 80"/>
                <a:gd name="T12" fmla="*/ 73 w 216"/>
                <a:gd name="T13" fmla="*/ 20 h 80"/>
                <a:gd name="T14" fmla="*/ 27 w 216"/>
                <a:gd name="T15" fmla="*/ 2 h 80"/>
                <a:gd name="T16" fmla="*/ 24 w 216"/>
                <a:gd name="T17" fmla="*/ 1 h 80"/>
                <a:gd name="T18" fmla="*/ 19 w 216"/>
                <a:gd name="T19" fmla="*/ 4 h 80"/>
                <a:gd name="T20" fmla="*/ 1 w 216"/>
                <a:gd name="T21" fmla="*/ 51 h 80"/>
                <a:gd name="T22" fmla="*/ 4 w 216"/>
                <a:gd name="T23" fmla="*/ 58 h 80"/>
                <a:gd name="T24" fmla="*/ 5 w 216"/>
                <a:gd name="T25" fmla="*/ 58 h 80"/>
                <a:gd name="T26" fmla="*/ 10 w 216"/>
                <a:gd name="T27" fmla="*/ 55 h 80"/>
                <a:gd name="T28" fmla="*/ 24 w 216"/>
                <a:gd name="T29" fmla="*/ 19 h 80"/>
                <a:gd name="T30" fmla="*/ 117 w 216"/>
                <a:gd name="T31" fmla="*/ 80 h 80"/>
                <a:gd name="T32" fmla="*/ 215 w 216"/>
                <a:gd name="T33" fmla="*/ 7 h 80"/>
                <a:gd name="T34" fmla="*/ 212 w 216"/>
                <a:gd name="T3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80">
                  <a:moveTo>
                    <a:pt x="212" y="1"/>
                  </a:moveTo>
                  <a:cubicBezTo>
                    <a:pt x="209" y="0"/>
                    <a:pt x="206" y="2"/>
                    <a:pt x="206" y="4"/>
                  </a:cubicBezTo>
                  <a:cubicBezTo>
                    <a:pt x="194" y="43"/>
                    <a:pt x="158" y="70"/>
                    <a:pt x="117" y="70"/>
                  </a:cubicBezTo>
                  <a:cubicBezTo>
                    <a:pt x="80" y="70"/>
                    <a:pt x="47" y="48"/>
                    <a:pt x="33" y="14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2" y="30"/>
                    <a:pt x="75" y="28"/>
                    <a:pt x="76" y="26"/>
                  </a:cubicBezTo>
                  <a:cubicBezTo>
                    <a:pt x="77" y="23"/>
                    <a:pt x="76" y="20"/>
                    <a:pt x="73" y="2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1"/>
                    <a:pt x="20" y="2"/>
                    <a:pt x="19" y="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4"/>
                    <a:pt x="1" y="57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7" y="58"/>
                    <a:pt x="9" y="57"/>
                    <a:pt x="10" y="55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40" y="55"/>
                    <a:pt x="77" y="80"/>
                    <a:pt x="117" y="80"/>
                  </a:cubicBezTo>
                  <a:cubicBezTo>
                    <a:pt x="162" y="80"/>
                    <a:pt x="202" y="50"/>
                    <a:pt x="215" y="7"/>
                  </a:cubicBezTo>
                  <a:cubicBezTo>
                    <a:pt x="216" y="4"/>
                    <a:pt x="214" y="2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839EE0-0641-44CB-8039-714870EF1AF3}"/>
              </a:ext>
            </a:extLst>
          </p:cNvPr>
          <p:cNvGrpSpPr>
            <a:grpSpLocks noChangeAspect="1"/>
          </p:cNvGrpSpPr>
          <p:nvPr/>
        </p:nvGrpSpPr>
        <p:grpSpPr>
          <a:xfrm>
            <a:off x="4455760" y="4612419"/>
            <a:ext cx="226722" cy="228014"/>
            <a:chOff x="11199813" y="2917826"/>
            <a:chExt cx="557213" cy="560388"/>
          </a:xfrm>
          <a:solidFill>
            <a:schemeClr val="bg1"/>
          </a:solidFill>
        </p:grpSpPr>
        <p:sp>
          <p:nvSpPr>
            <p:cNvPr id="106" name="Freeform 339">
              <a:extLst>
                <a:ext uri="{FF2B5EF4-FFF2-40B4-BE49-F238E27FC236}">
                  <a16:creationId xmlns:a16="http://schemas.microsoft.com/office/drawing/2014/main" id="{B101A66D-355F-4D12-8B7F-BD5EEFD1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9813" y="2917826"/>
              <a:ext cx="557213" cy="560388"/>
            </a:xfrm>
            <a:custGeom>
              <a:avLst/>
              <a:gdLst>
                <a:gd name="T0" fmla="*/ 223 w 226"/>
                <a:gd name="T1" fmla="*/ 1 h 228"/>
                <a:gd name="T2" fmla="*/ 218 w 226"/>
                <a:gd name="T3" fmla="*/ 2 h 228"/>
                <a:gd name="T4" fmla="*/ 2 w 226"/>
                <a:gd name="T5" fmla="*/ 220 h 228"/>
                <a:gd name="T6" fmla="*/ 1 w 226"/>
                <a:gd name="T7" fmla="*/ 225 h 228"/>
                <a:gd name="T8" fmla="*/ 5 w 226"/>
                <a:gd name="T9" fmla="*/ 228 h 228"/>
                <a:gd name="T10" fmla="*/ 221 w 226"/>
                <a:gd name="T11" fmla="*/ 228 h 228"/>
                <a:gd name="T12" fmla="*/ 226 w 226"/>
                <a:gd name="T13" fmla="*/ 223 h 228"/>
                <a:gd name="T14" fmla="*/ 226 w 226"/>
                <a:gd name="T15" fmla="*/ 5 h 228"/>
                <a:gd name="T16" fmla="*/ 223 w 226"/>
                <a:gd name="T17" fmla="*/ 1 h 228"/>
                <a:gd name="T18" fmla="*/ 217 w 226"/>
                <a:gd name="T19" fmla="*/ 218 h 228"/>
                <a:gd name="T20" fmla="*/ 16 w 226"/>
                <a:gd name="T21" fmla="*/ 218 h 228"/>
                <a:gd name="T22" fmla="*/ 60 w 226"/>
                <a:gd name="T23" fmla="*/ 175 h 228"/>
                <a:gd name="T24" fmla="*/ 76 w 226"/>
                <a:gd name="T25" fmla="*/ 192 h 228"/>
                <a:gd name="T26" fmla="*/ 80 w 226"/>
                <a:gd name="T27" fmla="*/ 193 h 228"/>
                <a:gd name="T28" fmla="*/ 83 w 226"/>
                <a:gd name="T29" fmla="*/ 192 h 228"/>
                <a:gd name="T30" fmla="*/ 83 w 226"/>
                <a:gd name="T31" fmla="*/ 185 h 228"/>
                <a:gd name="T32" fmla="*/ 66 w 226"/>
                <a:gd name="T33" fmla="*/ 168 h 228"/>
                <a:gd name="T34" fmla="*/ 77 w 226"/>
                <a:gd name="T35" fmla="*/ 157 h 228"/>
                <a:gd name="T36" fmla="*/ 89 w 226"/>
                <a:gd name="T37" fmla="*/ 169 h 228"/>
                <a:gd name="T38" fmla="*/ 93 w 226"/>
                <a:gd name="T39" fmla="*/ 170 h 228"/>
                <a:gd name="T40" fmla="*/ 96 w 226"/>
                <a:gd name="T41" fmla="*/ 169 h 228"/>
                <a:gd name="T42" fmla="*/ 96 w 226"/>
                <a:gd name="T43" fmla="*/ 162 h 228"/>
                <a:gd name="T44" fmla="*/ 84 w 226"/>
                <a:gd name="T45" fmla="*/ 150 h 228"/>
                <a:gd name="T46" fmla="*/ 95 w 226"/>
                <a:gd name="T47" fmla="*/ 139 h 228"/>
                <a:gd name="T48" fmla="*/ 112 w 226"/>
                <a:gd name="T49" fmla="*/ 156 h 228"/>
                <a:gd name="T50" fmla="*/ 115 w 226"/>
                <a:gd name="T51" fmla="*/ 157 h 228"/>
                <a:gd name="T52" fmla="*/ 119 w 226"/>
                <a:gd name="T53" fmla="*/ 156 h 228"/>
                <a:gd name="T54" fmla="*/ 119 w 226"/>
                <a:gd name="T55" fmla="*/ 149 h 228"/>
                <a:gd name="T56" fmla="*/ 102 w 226"/>
                <a:gd name="T57" fmla="*/ 132 h 228"/>
                <a:gd name="T58" fmla="*/ 113 w 226"/>
                <a:gd name="T59" fmla="*/ 121 h 228"/>
                <a:gd name="T60" fmla="*/ 125 w 226"/>
                <a:gd name="T61" fmla="*/ 133 h 228"/>
                <a:gd name="T62" fmla="*/ 128 w 226"/>
                <a:gd name="T63" fmla="*/ 134 h 228"/>
                <a:gd name="T64" fmla="*/ 131 w 226"/>
                <a:gd name="T65" fmla="*/ 133 h 228"/>
                <a:gd name="T66" fmla="*/ 131 w 226"/>
                <a:gd name="T67" fmla="*/ 127 h 228"/>
                <a:gd name="T68" fmla="*/ 119 w 226"/>
                <a:gd name="T69" fmla="*/ 114 h 228"/>
                <a:gd name="T70" fmla="*/ 131 w 226"/>
                <a:gd name="T71" fmla="*/ 103 h 228"/>
                <a:gd name="T72" fmla="*/ 148 w 226"/>
                <a:gd name="T73" fmla="*/ 120 h 228"/>
                <a:gd name="T74" fmla="*/ 151 w 226"/>
                <a:gd name="T75" fmla="*/ 122 h 228"/>
                <a:gd name="T76" fmla="*/ 154 w 226"/>
                <a:gd name="T77" fmla="*/ 120 h 228"/>
                <a:gd name="T78" fmla="*/ 154 w 226"/>
                <a:gd name="T79" fmla="*/ 114 h 228"/>
                <a:gd name="T80" fmla="*/ 137 w 226"/>
                <a:gd name="T81" fmla="*/ 96 h 228"/>
                <a:gd name="T82" fmla="*/ 148 w 226"/>
                <a:gd name="T83" fmla="*/ 85 h 228"/>
                <a:gd name="T84" fmla="*/ 161 w 226"/>
                <a:gd name="T85" fmla="*/ 97 h 228"/>
                <a:gd name="T86" fmla="*/ 164 w 226"/>
                <a:gd name="T87" fmla="*/ 99 h 228"/>
                <a:gd name="T88" fmla="*/ 167 w 226"/>
                <a:gd name="T89" fmla="*/ 97 h 228"/>
                <a:gd name="T90" fmla="*/ 167 w 226"/>
                <a:gd name="T91" fmla="*/ 91 h 228"/>
                <a:gd name="T92" fmla="*/ 155 w 226"/>
                <a:gd name="T93" fmla="*/ 79 h 228"/>
                <a:gd name="T94" fmla="*/ 166 w 226"/>
                <a:gd name="T95" fmla="*/ 67 h 228"/>
                <a:gd name="T96" fmla="*/ 183 w 226"/>
                <a:gd name="T97" fmla="*/ 84 h 228"/>
                <a:gd name="T98" fmla="*/ 187 w 226"/>
                <a:gd name="T99" fmla="*/ 86 h 228"/>
                <a:gd name="T100" fmla="*/ 190 w 226"/>
                <a:gd name="T101" fmla="*/ 84 h 228"/>
                <a:gd name="T102" fmla="*/ 190 w 226"/>
                <a:gd name="T103" fmla="*/ 78 h 228"/>
                <a:gd name="T104" fmla="*/ 173 w 226"/>
                <a:gd name="T105" fmla="*/ 61 h 228"/>
                <a:gd name="T106" fmla="*/ 217 w 226"/>
                <a:gd name="T107" fmla="*/ 16 h 228"/>
                <a:gd name="T108" fmla="*/ 217 w 226"/>
                <a:gd name="T109" fmla="*/ 2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" h="228">
                  <a:moveTo>
                    <a:pt x="223" y="1"/>
                  </a:moveTo>
                  <a:cubicBezTo>
                    <a:pt x="221" y="0"/>
                    <a:pt x="219" y="0"/>
                    <a:pt x="218" y="2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1" y="221"/>
                    <a:pt x="0" y="223"/>
                    <a:pt x="1" y="225"/>
                  </a:cubicBezTo>
                  <a:cubicBezTo>
                    <a:pt x="2" y="226"/>
                    <a:pt x="3" y="228"/>
                    <a:pt x="5" y="228"/>
                  </a:cubicBezTo>
                  <a:cubicBezTo>
                    <a:pt x="221" y="228"/>
                    <a:pt x="221" y="228"/>
                    <a:pt x="221" y="228"/>
                  </a:cubicBezTo>
                  <a:cubicBezTo>
                    <a:pt x="224" y="228"/>
                    <a:pt x="226" y="225"/>
                    <a:pt x="226" y="223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3"/>
                    <a:pt x="225" y="1"/>
                    <a:pt x="223" y="1"/>
                  </a:cubicBezTo>
                  <a:close/>
                  <a:moveTo>
                    <a:pt x="217" y="218"/>
                  </a:moveTo>
                  <a:cubicBezTo>
                    <a:pt x="16" y="218"/>
                    <a:pt x="16" y="218"/>
                    <a:pt x="16" y="218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7" y="192"/>
                    <a:pt x="78" y="193"/>
                    <a:pt x="80" y="193"/>
                  </a:cubicBezTo>
                  <a:cubicBezTo>
                    <a:pt x="81" y="193"/>
                    <a:pt x="82" y="192"/>
                    <a:pt x="83" y="192"/>
                  </a:cubicBezTo>
                  <a:cubicBezTo>
                    <a:pt x="85" y="190"/>
                    <a:pt x="85" y="187"/>
                    <a:pt x="83" y="185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0" y="170"/>
                    <a:pt x="91" y="170"/>
                    <a:pt x="93" y="170"/>
                  </a:cubicBezTo>
                  <a:cubicBezTo>
                    <a:pt x="94" y="170"/>
                    <a:pt x="95" y="170"/>
                    <a:pt x="96" y="169"/>
                  </a:cubicBezTo>
                  <a:cubicBezTo>
                    <a:pt x="98" y="167"/>
                    <a:pt x="98" y="164"/>
                    <a:pt x="96" y="162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3" y="157"/>
                    <a:pt x="114" y="157"/>
                    <a:pt x="115" y="157"/>
                  </a:cubicBezTo>
                  <a:cubicBezTo>
                    <a:pt x="117" y="157"/>
                    <a:pt x="118" y="157"/>
                    <a:pt x="119" y="156"/>
                  </a:cubicBezTo>
                  <a:cubicBezTo>
                    <a:pt x="120" y="154"/>
                    <a:pt x="120" y="151"/>
                    <a:pt x="119" y="149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6" y="134"/>
                    <a:pt x="127" y="134"/>
                    <a:pt x="128" y="134"/>
                  </a:cubicBezTo>
                  <a:cubicBezTo>
                    <a:pt x="129" y="134"/>
                    <a:pt x="131" y="134"/>
                    <a:pt x="131" y="133"/>
                  </a:cubicBezTo>
                  <a:cubicBezTo>
                    <a:pt x="133" y="131"/>
                    <a:pt x="133" y="128"/>
                    <a:pt x="131" y="127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9" y="121"/>
                    <a:pt x="150" y="122"/>
                    <a:pt x="151" y="122"/>
                  </a:cubicBezTo>
                  <a:cubicBezTo>
                    <a:pt x="152" y="122"/>
                    <a:pt x="153" y="121"/>
                    <a:pt x="154" y="120"/>
                  </a:cubicBezTo>
                  <a:cubicBezTo>
                    <a:pt x="156" y="118"/>
                    <a:pt x="156" y="115"/>
                    <a:pt x="154" y="11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8"/>
                    <a:pt x="163" y="99"/>
                    <a:pt x="164" y="99"/>
                  </a:cubicBezTo>
                  <a:cubicBezTo>
                    <a:pt x="165" y="99"/>
                    <a:pt x="166" y="98"/>
                    <a:pt x="167" y="97"/>
                  </a:cubicBezTo>
                  <a:cubicBezTo>
                    <a:pt x="169" y="96"/>
                    <a:pt x="169" y="93"/>
                    <a:pt x="167" y="91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4" y="85"/>
                    <a:pt x="186" y="86"/>
                    <a:pt x="187" y="86"/>
                  </a:cubicBezTo>
                  <a:cubicBezTo>
                    <a:pt x="188" y="86"/>
                    <a:pt x="189" y="85"/>
                    <a:pt x="190" y="84"/>
                  </a:cubicBezTo>
                  <a:cubicBezTo>
                    <a:pt x="192" y="83"/>
                    <a:pt x="192" y="80"/>
                    <a:pt x="190" y="78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217" y="16"/>
                    <a:pt x="217" y="16"/>
                    <a:pt x="217" y="16"/>
                  </a:cubicBezTo>
                  <a:lnTo>
                    <a:pt x="217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107" name="Freeform 340">
              <a:extLst>
                <a:ext uri="{FF2B5EF4-FFF2-40B4-BE49-F238E27FC236}">
                  <a16:creationId xmlns:a16="http://schemas.microsoft.com/office/drawing/2014/main" id="{F7FAF510-C3E2-48B9-B6F7-4D2F1341D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6513" y="3186113"/>
              <a:ext cx="206375" cy="206375"/>
            </a:xfrm>
            <a:custGeom>
              <a:avLst/>
              <a:gdLst>
                <a:gd name="T0" fmla="*/ 81 w 84"/>
                <a:gd name="T1" fmla="*/ 1 h 84"/>
                <a:gd name="T2" fmla="*/ 76 w 84"/>
                <a:gd name="T3" fmla="*/ 2 h 84"/>
                <a:gd name="T4" fmla="*/ 2 w 84"/>
                <a:gd name="T5" fmla="*/ 76 h 84"/>
                <a:gd name="T6" fmla="*/ 1 w 84"/>
                <a:gd name="T7" fmla="*/ 81 h 84"/>
                <a:gd name="T8" fmla="*/ 5 w 84"/>
                <a:gd name="T9" fmla="*/ 84 h 84"/>
                <a:gd name="T10" fmla="*/ 79 w 84"/>
                <a:gd name="T11" fmla="*/ 84 h 84"/>
                <a:gd name="T12" fmla="*/ 84 w 84"/>
                <a:gd name="T13" fmla="*/ 79 h 84"/>
                <a:gd name="T14" fmla="*/ 84 w 84"/>
                <a:gd name="T15" fmla="*/ 5 h 84"/>
                <a:gd name="T16" fmla="*/ 81 w 84"/>
                <a:gd name="T17" fmla="*/ 1 h 84"/>
                <a:gd name="T18" fmla="*/ 74 w 84"/>
                <a:gd name="T19" fmla="*/ 75 h 84"/>
                <a:gd name="T20" fmla="*/ 16 w 84"/>
                <a:gd name="T21" fmla="*/ 75 h 84"/>
                <a:gd name="T22" fmla="*/ 74 w 84"/>
                <a:gd name="T23" fmla="*/ 16 h 84"/>
                <a:gd name="T24" fmla="*/ 74 w 84"/>
                <a:gd name="T2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4">
                  <a:moveTo>
                    <a:pt x="81" y="1"/>
                  </a:moveTo>
                  <a:cubicBezTo>
                    <a:pt x="79" y="0"/>
                    <a:pt x="77" y="1"/>
                    <a:pt x="76" y="2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8"/>
                    <a:pt x="0" y="80"/>
                    <a:pt x="1" y="81"/>
                  </a:cubicBezTo>
                  <a:cubicBezTo>
                    <a:pt x="2" y="83"/>
                    <a:pt x="3" y="84"/>
                    <a:pt x="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4"/>
                    <a:pt x="84" y="82"/>
                    <a:pt x="84" y="79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3"/>
                    <a:pt x="82" y="2"/>
                    <a:pt x="81" y="1"/>
                  </a:cubicBezTo>
                  <a:close/>
                  <a:moveTo>
                    <a:pt x="74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74" y="16"/>
                    <a:pt x="74" y="16"/>
                    <a:pt x="74" y="16"/>
                  </a:cubicBezTo>
                  <a:lnTo>
                    <a:pt x="7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5879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58087-2411-BCA1-12D7-8C9FF3F9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49" y="997219"/>
            <a:ext cx="11188700" cy="34795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and Document Operating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Wireframe Landing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Refine Package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User Story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Storyboard DADM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Refine 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Refine Activity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and Document Hierarchy of Decision Types/Specializations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839C1-5517-C773-7632-6BA5032F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Initial Activity Backlog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271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16x9 Timesaver [FEB22].potx" id="{A676F0AE-74E9-4DEA-A644-8A9F747DBA8A}" vid="{6E8D145A-EA3B-46DB-A9DF-8DDDEDD80B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9BE4B10B10674EBC435EC344AA66A2" ma:contentTypeVersion="4" ma:contentTypeDescription="Create a new document." ma:contentTypeScope="" ma:versionID="01dabd45f63a97059803fec5985d6f8c">
  <xsd:schema xmlns:xsd="http://www.w3.org/2001/XMLSchema" xmlns:xs="http://www.w3.org/2001/XMLSchema" xmlns:p="http://schemas.microsoft.com/office/2006/metadata/properties" xmlns:ns2="dd1451a7-cb27-48f9-8f4b-04ca106b3fe0" xmlns:ns3="5fe22b4c-9a4c-4f0f-a66d-0bfd65972d60" targetNamespace="http://schemas.microsoft.com/office/2006/metadata/properties" ma:root="true" ma:fieldsID="28214e4f9e484e37c0e24662913ee9f0" ns2:_="" ns3:_="">
    <xsd:import namespace="dd1451a7-cb27-48f9-8f4b-04ca106b3fe0"/>
    <xsd:import namespace="5fe22b4c-9a4c-4f0f-a66d-0bfd65972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51a7-cb27-48f9-8f4b-04ca106b3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22b4c-9a4c-4f0f-a66d-0bfd65972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A32193-A8D5-45D4-AD62-2BC36A7DA5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A989F-8FA8-4B9A-A3D8-3BE638C89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51a7-cb27-48f9-8f4b-04ca106b3fe0"/>
    <ds:schemaRef ds:uri="5fe22b4c-9a4c-4f0f-a66d-0bfd65972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D30C3-D25C-4F67-9EE0-839470F6EF07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dd1451a7-cb27-48f9-8f4b-04ca106b3fe0"/>
    <ds:schemaRef ds:uri="http://purl.org/dc/elements/1.1/"/>
    <ds:schemaRef ds:uri="http://schemas.openxmlformats.org/package/2006/metadata/core-properties"/>
    <ds:schemaRef ds:uri="5fe22b4c-9a4c-4f0f-a66d-0bfd65972d60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Timesaver [FEB22]</Template>
  <TotalTime>0</TotalTime>
  <Words>385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Symbol</vt:lpstr>
      <vt:lpstr>Verdana</vt:lpstr>
      <vt:lpstr>Wingdings 2</vt:lpstr>
      <vt:lpstr>Deloitte Brand Theme</vt:lpstr>
      <vt:lpstr>think-cell Slide</vt:lpstr>
      <vt:lpstr>Decision Analysis Data Model</vt:lpstr>
      <vt:lpstr>Context</vt:lpstr>
      <vt:lpstr>Decision Analysis Data Model (DADM)</vt:lpstr>
      <vt:lpstr>Roadmap &amp; Benefits</vt:lpstr>
      <vt:lpstr>Initial Activity Backlog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Jared</dc:creator>
  <cp:lastModifiedBy>Jared Smith</cp:lastModifiedBy>
  <cp:revision>1</cp:revision>
  <dcterms:created xsi:type="dcterms:W3CDTF">2022-10-03T18:49:18Z</dcterms:created>
  <dcterms:modified xsi:type="dcterms:W3CDTF">2023-01-28T17:46:56Z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2021-02-15T16:19:10Z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3415186a-2cc8-454a-80c2-1b89340bbe69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0x010100229BE4B10B10674EBC435EC344AA66A2</vt:lpwstr>
  </property>
</Properties>
</file>