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1"/>
  </p:notesMasterIdLst>
  <p:sldIdLst>
    <p:sldId id="258" r:id="rId2"/>
    <p:sldId id="4102" r:id="rId3"/>
    <p:sldId id="4103" r:id="rId4"/>
    <p:sldId id="4101" r:id="rId5"/>
    <p:sldId id="4106" r:id="rId6"/>
    <p:sldId id="4105" r:id="rId7"/>
    <p:sldId id="1287" r:id="rId8"/>
    <p:sldId id="4092" r:id="rId9"/>
    <p:sldId id="4111" r:id="rId10"/>
    <p:sldId id="4110" r:id="rId11"/>
    <p:sldId id="4095" r:id="rId12"/>
    <p:sldId id="319" r:id="rId13"/>
    <p:sldId id="4109" r:id="rId14"/>
    <p:sldId id="4108" r:id="rId15"/>
    <p:sldId id="4112" r:id="rId16"/>
    <p:sldId id="4107" r:id="rId17"/>
    <p:sldId id="259" r:id="rId18"/>
    <p:sldId id="4104" r:id="rId19"/>
    <p:sldId id="4097" r:id="rId20"/>
  </p:sldIdLst>
  <p:sldSz cx="12192000" cy="6858000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S. Parnell" initials="GSP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9882" autoAdjust="0"/>
  </p:normalViewPr>
  <p:slideViewPr>
    <p:cSldViewPr snapToGrid="0" snapToObjects="1">
      <p:cViewPr varScale="1">
        <p:scale>
          <a:sx n="93" d="100"/>
          <a:sy n="93" d="100"/>
        </p:scale>
        <p:origin x="39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"/>
    </p:cViewPr>
  </p:sorterViewPr>
  <p:notesViewPr>
    <p:cSldViewPr snapToGrid="0" snapToObjects="1">
      <p:cViewPr varScale="1">
        <p:scale>
          <a:sx n="69" d="100"/>
          <a:sy n="69" d="100"/>
        </p:scale>
        <p:origin x="53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57ED881E-BF95-44E4-93B1-22A383C4CE39}" type="datetimeFigureOut">
              <a:rPr lang="en-US" smtClean="0"/>
              <a:t>6/10/2025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D042A820-5727-4717-8C6D-F11C9C382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7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1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6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4124A-6F42-40E0-80F5-342BD69D0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994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6781" y="2130434"/>
            <a:ext cx="10270819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1BD7C388-78FC-4603-B762-267B6899594C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6624" y="6415082"/>
            <a:ext cx="284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D2309A7F-DA4F-7A48-BA9F-1ADD0F1A3E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7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9DDC-993F-4267-B426-F09CD8E9A9EB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4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4285"/>
            <a:ext cx="2743200" cy="4901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6781" y="1224285"/>
            <a:ext cx="7629219" cy="4901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E9EE-1ADA-4B88-B81D-B8A2DD6A5535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0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783" y="1544145"/>
            <a:ext cx="10545108" cy="405344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B4DB62D-463D-426B-8D66-527B5E74CB3B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2309A7F-DA4F-7A48-BA9F-1ADD0F1A3E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8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A9BB-3D23-4549-96AA-5CA2080CC27F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9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6788" y="2160309"/>
            <a:ext cx="4987617" cy="40755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7316" y="2187921"/>
            <a:ext cx="5145085" cy="40479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6779-0D70-42DD-A839-A6FF703EB768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2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037" y="892349"/>
            <a:ext cx="105603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6780" y="2128202"/>
            <a:ext cx="51410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6783" y="2770196"/>
            <a:ext cx="5141076" cy="3586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335" y="2128202"/>
            <a:ext cx="508406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8332" y="2767964"/>
            <a:ext cx="5068813" cy="3588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955A-DBA4-4397-901E-1F3C7E489990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E418-7235-4F6C-A10B-E77216B6BAD7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2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2578-B2EA-4BC9-9C7B-CF98B08ECD53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8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787" y="1178518"/>
            <a:ext cx="3613903" cy="11098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78526"/>
            <a:ext cx="6815667" cy="49476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6787" y="2288393"/>
            <a:ext cx="3613903" cy="38377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49E2B-45D6-447E-9FDB-AFFE320CA319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0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44200"/>
            <a:ext cx="7315200" cy="35833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6E20-91AE-4035-ABB4-AC3BE77F3338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9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87073" y="-71604"/>
            <a:ext cx="105603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2039" y="2193852"/>
            <a:ext cx="10545108" cy="4053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6788" y="6356359"/>
            <a:ext cx="2447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B03A0-A3ED-4883-A1D8-A4489B0BCCAA}" type="datetime1">
              <a:rPr lang="en-US" smtClean="0"/>
              <a:t>6/10/2025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39180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9A7F-DA4F-7A48-BA9F-1ADD0F1A3EF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EngineeringHoriz201NEW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9" y="153074"/>
            <a:ext cx="2595811" cy="62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7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C00000"/>
          </a:solidFill>
          <a:latin typeface="+mj-lt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ncose.org/communities/working-groups-initiatives/decision-analysi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3267" y="1387096"/>
            <a:ext cx="7703114" cy="1923589"/>
          </a:xfrm>
        </p:spPr>
        <p:txBody>
          <a:bodyPr>
            <a:normAutofit/>
          </a:bodyPr>
          <a:lstStyle/>
          <a:p>
            <a:r>
              <a:rPr lang="en-US" sz="32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Decision Analysis Data Model for Digital Engineering Decision Management</a:t>
            </a:r>
            <a:br>
              <a:rPr lang="en-US" sz="2800" kern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tx1"/>
                </a:solidFill>
              </a:rPr>
              <a:t>2 Jun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7670" y="3228654"/>
            <a:ext cx="6914309" cy="1237874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Dr. Greg Parnell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Department of Industrial Engineering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University of Arkansas</a:t>
            </a:r>
          </a:p>
          <a:p>
            <a:r>
              <a:rPr lang="en-US" sz="2000" dirty="0">
                <a:solidFill>
                  <a:schemeClr val="tx1"/>
                </a:solidFill>
              </a:rPr>
              <a:t>gparnell@uark.edu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Annual 2025 Leaderboard 960x164">
            <a:extLst>
              <a:ext uri="{FF2B5EF4-FFF2-40B4-BE49-F238E27FC236}">
                <a16:creationId xmlns:a16="http://schemas.microsoft.com/office/drawing/2014/main" id="{1F499312-BF0C-6084-2F72-493774F2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24" y="77793"/>
            <a:ext cx="5943600" cy="101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D5A9B-EC7E-73F8-4BFC-1E0CABE9D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3" y="4946962"/>
            <a:ext cx="5846600" cy="1704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E5967-4813-B3E7-BC8B-EC940B4FA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53" y="5028638"/>
            <a:ext cx="2344567" cy="1541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F1F56-CBD0-3539-F5C8-0834C184E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713" y="5202429"/>
            <a:ext cx="2344568" cy="11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6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4F8467-4015-98F0-D659-2845194D9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500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 b="7086"/>
          <a:stretch/>
        </p:blipFill>
        <p:spPr>
          <a:xfrm>
            <a:off x="361310" y="1420271"/>
            <a:ext cx="7730025" cy="4220552"/>
          </a:xfrm>
          <a:prstGeom prst="roundRect">
            <a:avLst>
              <a:gd name="adj" fmla="val 1972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B493E-6F70-A29F-4CA1-28730A2D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Process Model 10 Steps</a:t>
            </a:r>
            <a:br>
              <a:rPr lang="en-US" dirty="0"/>
            </a:br>
            <a:r>
              <a:rPr lang="en-US" sz="2800" dirty="0"/>
              <a:t>Step 3 Generate Creative Alternatives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05080-87A1-71EF-C6FA-F9AD0568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73E52-6788-C7EB-79B3-13BF1E1E5C17}"/>
              </a:ext>
            </a:extLst>
          </p:cNvPr>
          <p:cNvSpPr txBox="1">
            <a:spLocks/>
          </p:cNvSpPr>
          <p:nvPr/>
        </p:nvSpPr>
        <p:spPr>
          <a:xfrm>
            <a:off x="8571737" y="1225600"/>
            <a:ext cx="3430647" cy="5166208"/>
          </a:xfrm>
          <a:prstGeom prst="rect">
            <a:avLst/>
          </a:prstGeom>
        </p:spPr>
        <p:txBody>
          <a:bodyPr vert="horz" lIns="121891" tIns="60945" rIns="121891" bIns="60945" rtlCol="0">
            <a:normAutofit fontScale="92500" lnSpcReduction="10000"/>
          </a:bodyPr>
          <a:lstStyle>
            <a:lvl1pPr marL="457326" indent="-457326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97" indent="-457097" defTabSz="609463">
              <a:lnSpc>
                <a:spcPct val="130000"/>
              </a:lnSpc>
              <a:spcBef>
                <a:spcPts val="0"/>
              </a:spcBef>
              <a:spcAft>
                <a:spcPts val="1199"/>
              </a:spcAft>
              <a:defRPr/>
            </a:pPr>
            <a:r>
              <a:rPr lang="en-US" sz="1999" dirty="0">
                <a:solidFill>
                  <a:srgbClr val="0E2434"/>
                </a:solidFill>
                <a:latin typeface="Arial"/>
              </a:rPr>
              <a:t>Leverages decades of expert experience to </a:t>
            </a:r>
            <a:r>
              <a:rPr lang="en-US" sz="1999" dirty="0">
                <a:solidFill>
                  <a:srgbClr val="2B70AC"/>
                </a:solidFill>
                <a:latin typeface="Arial"/>
              </a:rPr>
              <a:t>capture the decision analysis </a:t>
            </a:r>
            <a:r>
              <a:rPr lang="en-US" sz="1999" dirty="0">
                <a:solidFill>
                  <a:srgbClr val="0E2434"/>
                </a:solidFill>
                <a:latin typeface="Arial"/>
              </a:rPr>
              <a:t>process</a:t>
            </a:r>
          </a:p>
          <a:p>
            <a:pPr marL="457097" indent="-457097" defTabSz="609463">
              <a:lnSpc>
                <a:spcPct val="130000"/>
              </a:lnSpc>
              <a:spcBef>
                <a:spcPts val="0"/>
              </a:spcBef>
              <a:spcAft>
                <a:spcPts val="1199"/>
              </a:spcAft>
              <a:defRPr/>
            </a:pPr>
            <a:r>
              <a:rPr lang="en-US" sz="1999" dirty="0">
                <a:solidFill>
                  <a:srgbClr val="2B70AC"/>
                </a:solidFill>
                <a:latin typeface="Arial"/>
              </a:rPr>
              <a:t>Validates the data model </a:t>
            </a:r>
            <a:r>
              <a:rPr lang="en-US" sz="1999" dirty="0">
                <a:solidFill>
                  <a:srgbClr val="0E2434"/>
                </a:solidFill>
                <a:latin typeface="Arial"/>
              </a:rPr>
              <a:t>by describing the data exchanged between all activities</a:t>
            </a:r>
          </a:p>
          <a:p>
            <a:pPr marL="457097" indent="-457097" defTabSz="609463">
              <a:lnSpc>
                <a:spcPct val="130000"/>
              </a:lnSpc>
              <a:spcBef>
                <a:spcPts val="0"/>
              </a:spcBef>
              <a:spcAft>
                <a:spcPts val="1199"/>
              </a:spcAft>
              <a:defRPr/>
            </a:pPr>
            <a:r>
              <a:rPr lang="en-US" sz="1999" dirty="0">
                <a:solidFill>
                  <a:srgbClr val="000000"/>
                </a:solidFill>
                <a:latin typeface="Arial"/>
              </a:rPr>
              <a:t>Aids users in </a:t>
            </a:r>
            <a:r>
              <a:rPr lang="en-US" sz="1999" dirty="0">
                <a:solidFill>
                  <a:srgbClr val="2B70AC"/>
                </a:solidFill>
                <a:latin typeface="Arial"/>
              </a:rPr>
              <a:t>performing consistent decision analyses</a:t>
            </a:r>
            <a:r>
              <a:rPr lang="en-US" sz="1999" dirty="0">
                <a:solidFill>
                  <a:srgbClr val="0E2434"/>
                </a:solidFill>
                <a:latin typeface="Arial"/>
              </a:rPr>
              <a:t> and serves as the </a:t>
            </a:r>
            <a:r>
              <a:rPr lang="en-US" sz="1999" dirty="0">
                <a:solidFill>
                  <a:srgbClr val="2B70AC"/>
                </a:solidFill>
                <a:latin typeface="Arial"/>
              </a:rPr>
              <a:t>foundation for decision management in each life cycle stage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90BFAE-9A18-B04F-0CA3-98111FE33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78" t="38423" r="55287" b="49370"/>
          <a:stretch/>
        </p:blipFill>
        <p:spPr>
          <a:xfrm>
            <a:off x="1719144" y="3162630"/>
            <a:ext cx="2157876" cy="558508"/>
          </a:xfrm>
          <a:prstGeom prst="roundRect">
            <a:avLst>
              <a:gd name="adj" fmla="val 18165"/>
            </a:avLst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E9B4A2-E944-5AD1-59E6-65D867767B7A}"/>
              </a:ext>
            </a:extLst>
          </p:cNvPr>
          <p:cNvSpPr/>
          <p:nvPr/>
        </p:nvSpPr>
        <p:spPr>
          <a:xfrm>
            <a:off x="1719144" y="3165613"/>
            <a:ext cx="2157876" cy="558508"/>
          </a:xfrm>
          <a:prstGeom prst="roundRect">
            <a:avLst/>
          </a:prstGeom>
          <a:noFill/>
          <a:ln w="50800" cap="flat" cmpd="sng" algn="ctr">
            <a:solidFill>
              <a:srgbClr val="E6534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3943">
              <a:defRPr/>
            </a:pPr>
            <a:endParaRPr lang="en-US" sz="1799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15629B-AF4C-6551-FECE-6F0814F4D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903" y="3619684"/>
            <a:ext cx="4299376" cy="2599482"/>
          </a:xfrm>
          <a:prstGeom prst="roundRect">
            <a:avLst>
              <a:gd name="adj" fmla="val 1972"/>
            </a:avLst>
          </a:prstGeom>
          <a:ln w="50800">
            <a:solidFill>
              <a:srgbClr val="E65341">
                <a:lumMod val="60000"/>
                <a:lumOff val="40000"/>
              </a:srgbClr>
            </a:solidFill>
          </a:ln>
          <a:effectLst>
            <a:outerShdw blurRad="38100" sx="102000" sy="102000" algn="ctr" rotWithShape="0">
              <a:prstClr val="black">
                <a:alpha val="46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529AB4-68DF-A642-FD6B-D71F1C2EE923}"/>
              </a:ext>
            </a:extLst>
          </p:cNvPr>
          <p:cNvCxnSpPr>
            <a:cxnSpLocks/>
          </p:cNvCxnSpPr>
          <p:nvPr/>
        </p:nvCxnSpPr>
        <p:spPr>
          <a:xfrm>
            <a:off x="3828903" y="3177491"/>
            <a:ext cx="4265254" cy="422587"/>
          </a:xfrm>
          <a:prstGeom prst="line">
            <a:avLst/>
          </a:prstGeom>
          <a:noFill/>
          <a:ln w="50800" cap="flat" cmpd="sng" algn="ctr">
            <a:solidFill>
              <a:srgbClr val="FCAC7F">
                <a:alpha val="74902"/>
              </a:srgbClr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08F79F-3629-85A4-1D86-68C20EFD947C}"/>
              </a:ext>
            </a:extLst>
          </p:cNvPr>
          <p:cNvCxnSpPr>
            <a:cxnSpLocks/>
          </p:cNvCxnSpPr>
          <p:nvPr/>
        </p:nvCxnSpPr>
        <p:spPr>
          <a:xfrm>
            <a:off x="1769124" y="3174509"/>
            <a:ext cx="2059779" cy="425569"/>
          </a:xfrm>
          <a:prstGeom prst="line">
            <a:avLst/>
          </a:prstGeom>
          <a:noFill/>
          <a:ln w="50800" cap="flat" cmpd="sng" algn="ctr">
            <a:solidFill>
              <a:srgbClr val="FCAC7F">
                <a:alpha val="74902"/>
              </a:srgbClr>
            </a:solidFill>
            <a:prstDash val="soli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B7DACC-24E0-7587-8FF2-458C2AC82D69}"/>
              </a:ext>
            </a:extLst>
          </p:cNvPr>
          <p:cNvCxnSpPr>
            <a:cxnSpLocks/>
          </p:cNvCxnSpPr>
          <p:nvPr/>
        </p:nvCxnSpPr>
        <p:spPr>
          <a:xfrm>
            <a:off x="1719144" y="3664622"/>
            <a:ext cx="2109759" cy="2554545"/>
          </a:xfrm>
          <a:prstGeom prst="line">
            <a:avLst/>
          </a:prstGeom>
          <a:noFill/>
          <a:ln w="50800" cap="flat" cmpd="sng" algn="ctr">
            <a:solidFill>
              <a:srgbClr val="FCAC7F">
                <a:alpha val="74902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7529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B087-4E1A-5405-6E64-D0D6F721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982" y="21803"/>
            <a:ext cx="9421402" cy="791392"/>
          </a:xfrm>
        </p:spPr>
        <p:txBody>
          <a:bodyPr>
            <a:normAutofit/>
          </a:bodyPr>
          <a:lstStyle/>
          <a:p>
            <a:r>
              <a:rPr lang="en-US" dirty="0"/>
              <a:t>Full Logical Data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51A9D-D861-A599-E093-7488EBE8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2659E5-8F38-836E-B3E1-161021BB7C1D}"/>
              </a:ext>
            </a:extLst>
          </p:cNvPr>
          <p:cNvSpPr txBox="1">
            <a:spLocks/>
          </p:cNvSpPr>
          <p:nvPr/>
        </p:nvSpPr>
        <p:spPr>
          <a:xfrm>
            <a:off x="2759977" y="6220649"/>
            <a:ext cx="7046705" cy="553903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70AD4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21828" tIns="60913" rIns="121828" bIns="60913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B0003"/>
              </a:buClr>
              <a:buFont typeface="Arial" panose="020B0604020202020204" pitchFamily="34" charset="0"/>
              <a:buChar char="•"/>
              <a:defRPr sz="2800" b="1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3943">
              <a:buNone/>
              <a:defRPr/>
            </a:pPr>
            <a:r>
              <a:rPr lang="en-US" sz="1400" b="0" dirty="0">
                <a:solidFill>
                  <a:srgbClr val="202122"/>
                </a:solidFill>
                <a:latin typeface="Arial"/>
              </a:rPr>
              <a:t>The logical data model represents a comprehensive Decision Analysis process and data definition that supports decision management in the system life cycle.</a:t>
            </a:r>
          </a:p>
        </p:txBody>
      </p:sp>
      <p:pic>
        <p:nvPicPr>
          <p:cNvPr id="5" name="Picture 4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1BB63807-F6CE-80CD-182B-24314E3FD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91" y="813195"/>
            <a:ext cx="9690341" cy="53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6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DE34-7FFF-8C5F-462F-4C6F3B60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073" y="-71604"/>
            <a:ext cx="10560363" cy="842166"/>
          </a:xfrm>
        </p:spPr>
        <p:txBody>
          <a:bodyPr>
            <a:normAutofit/>
          </a:bodyPr>
          <a:lstStyle/>
          <a:p>
            <a:r>
              <a:rPr lang="en-US" dirty="0"/>
              <a:t>The Data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89146-D8B7-067B-43A5-69BD20481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9225"/>
            <a:ext cx="3432435" cy="516889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1"/>
                </a:solidFill>
              </a:rPr>
              <a:t>Explicitly define the data </a:t>
            </a:r>
            <a:r>
              <a:rPr lang="en-US" sz="2000" dirty="0"/>
              <a:t>needed for a quality decision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This definition </a:t>
            </a:r>
            <a:r>
              <a:rPr lang="en-US" sz="2000" dirty="0">
                <a:solidFill>
                  <a:schemeClr val="accent1"/>
                </a:solidFill>
              </a:rPr>
              <a:t>enables consistency</a:t>
            </a:r>
            <a:r>
              <a:rPr lang="en-US" sz="2000" dirty="0"/>
              <a:t> across decisions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This consistency </a:t>
            </a:r>
            <a:r>
              <a:rPr lang="en-US" sz="2000" dirty="0">
                <a:solidFill>
                  <a:schemeClr val="accent1"/>
                </a:solidFill>
              </a:rPr>
              <a:t>enables the reuse of past decisions </a:t>
            </a:r>
            <a:r>
              <a:rPr lang="en-US" sz="2000" dirty="0"/>
              <a:t>in future decisions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This chain of decisions </a:t>
            </a:r>
            <a:r>
              <a:rPr lang="en-US" sz="2000" dirty="0">
                <a:solidFill>
                  <a:schemeClr val="accent1"/>
                </a:solidFill>
              </a:rPr>
              <a:t>enables real analytics for decision quality and program outcomes </a:t>
            </a:r>
            <a:r>
              <a:rPr lang="en-US" sz="2000" dirty="0"/>
              <a:t>for an organization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021621-35AC-8B1B-A7FB-E2E3AE576F68}"/>
              </a:ext>
            </a:extLst>
          </p:cNvPr>
          <p:cNvGrpSpPr/>
          <p:nvPr/>
        </p:nvGrpSpPr>
        <p:grpSpPr>
          <a:xfrm>
            <a:off x="4090994" y="668677"/>
            <a:ext cx="7705719" cy="5919449"/>
            <a:chOff x="4090992" y="781844"/>
            <a:chExt cx="7705718" cy="5919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B8A339-628C-C984-08D6-20378E9A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4180" y="781844"/>
              <a:ext cx="5022530" cy="2724577"/>
            </a:xfrm>
            <a:prstGeom prst="roundRect">
              <a:avLst>
                <a:gd name="adj" fmla="val 1972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7CD669-B308-F2E3-C97A-348B6F41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6979" y="1726199"/>
              <a:ext cx="2428477" cy="1482100"/>
            </a:xfrm>
            <a:prstGeom prst="roundRect">
              <a:avLst>
                <a:gd name="adj" fmla="val 1972"/>
              </a:avLst>
            </a:prstGeom>
            <a:noFill/>
            <a:ln w="50800">
              <a:solidFill>
                <a:schemeClr val="accent1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18B995-0F93-4C43-8B4A-FD48DC54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0992" y="2778732"/>
              <a:ext cx="6427268" cy="3922561"/>
            </a:xfrm>
            <a:prstGeom prst="roundRect">
              <a:avLst>
                <a:gd name="adj" fmla="val 1972"/>
              </a:avLst>
            </a:prstGeom>
            <a:ln w="50800">
              <a:solidFill>
                <a:schemeClr val="accent1"/>
              </a:solidFill>
            </a:ln>
            <a:effectLst>
              <a:outerShdw blurRad="38100" sx="102000" sy="102000" algn="ctr" rotWithShape="0">
                <a:prstClr val="black">
                  <a:alpha val="46000"/>
                </a:prstClr>
              </a:outerShdw>
            </a:effec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7128719-1C52-C5BC-E92F-7D9C02704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0992" y="1704974"/>
              <a:ext cx="2874164" cy="1073758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11F1DD-CDEF-A0D1-C02B-2D03953EE972}"/>
                </a:ext>
              </a:extLst>
            </p:cNvPr>
            <p:cNvCxnSpPr>
              <a:cxnSpLocks/>
            </p:cNvCxnSpPr>
            <p:nvPr/>
          </p:nvCxnSpPr>
          <p:spPr>
            <a:xfrm>
              <a:off x="9322594" y="1704974"/>
              <a:ext cx="1178719" cy="1073758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34F7F-1FB5-98BC-A6E5-982A4B5B66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88" b="3652"/>
          <a:stretch/>
        </p:blipFill>
        <p:spPr>
          <a:xfrm>
            <a:off x="4090994" y="2665564"/>
            <a:ext cx="6427268" cy="3922561"/>
          </a:xfrm>
          <a:prstGeom prst="roundRect">
            <a:avLst>
              <a:gd name="adj" fmla="val 1972"/>
            </a:avLst>
          </a:prstGeom>
          <a:ln w="50800">
            <a:solidFill>
              <a:schemeClr val="accent1"/>
            </a:solidFill>
          </a:ln>
          <a:effectLst>
            <a:outerShdw blurRad="38100" sx="102000" sy="102000" algn="ctr" rotWithShape="0">
              <a:prstClr val="black">
                <a:alpha val="4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35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44F3-2EE8-B1F4-AAA3-7C7C48BD2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033" y="-174357"/>
            <a:ext cx="8194217" cy="1143000"/>
          </a:xfrm>
        </p:spPr>
        <p:txBody>
          <a:bodyPr/>
          <a:lstStyle/>
          <a:p>
            <a:r>
              <a:rPr lang="en-US" dirty="0"/>
              <a:t>Submitted Journal Paper on DADM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B1E82-DE79-DA1C-78F9-7BEE7F16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A68A4-EC4E-0D5E-BDCB-C0D90896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0" y="968643"/>
            <a:ext cx="3740265" cy="5158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742645-0FF3-9324-6367-5DEC0EE37122}"/>
              </a:ext>
            </a:extLst>
          </p:cNvPr>
          <p:cNvSpPr txBox="1">
            <a:spLocks/>
          </p:cNvSpPr>
          <p:nvPr/>
        </p:nvSpPr>
        <p:spPr>
          <a:xfrm>
            <a:off x="5207792" y="846651"/>
            <a:ext cx="6344081" cy="580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121891" tIns="60945" rIns="121891" bIns="60945" rtlCol="0">
            <a:normAutofit fontScale="92500" lnSpcReduction="10000"/>
          </a:bodyPr>
          <a:lstStyle>
            <a:lvl1pPr marL="457326" indent="-457326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97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Describes the 10 steps in the Decision Management process 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value-added SE techniques used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Logical Process Model: Activity Diagram 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Activities and the value-added data artifacts created or updated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Illustrative examples of important value-added data artifacts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Logical Data Model: Block Definition Diagram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elements to communicate decision recommendations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Tailoring and reuse guidance for teach step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of not doing each step</a:t>
            </a:r>
          </a:p>
          <a:p>
            <a:pPr marL="457097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Identifies for each life cycle stage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Illustrative decisions</a:t>
            </a:r>
          </a:p>
          <a:p>
            <a:pPr marL="990643" lvl="1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availability </a:t>
            </a:r>
          </a:p>
          <a:p>
            <a:pPr marL="457097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Uses 130 definitions of terms and value-added data items</a:t>
            </a:r>
          </a:p>
          <a:p>
            <a:pPr marL="457097" indent="-457097" defTabSz="609463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E2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Contains 73 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E4326-2F8A-3F6B-1329-FF50F84E700D}"/>
              </a:ext>
            </a:extLst>
          </p:cNvPr>
          <p:cNvSpPr txBox="1"/>
          <p:nvPr/>
        </p:nvSpPr>
        <p:spPr>
          <a:xfrm>
            <a:off x="251723" y="6233713"/>
            <a:ext cx="4582249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0" dirty="0">
                <a:solidFill>
                  <a:srgbClr val="242424"/>
                </a:solidFill>
                <a:effectLst/>
              </a:rPr>
              <a:t>Submitted </a:t>
            </a:r>
            <a:r>
              <a:rPr lang="en-GB" sz="1400" b="0" i="0" dirty="0">
                <a:solidFill>
                  <a:srgbClr val="242424"/>
                </a:solidFill>
                <a:effectLst/>
              </a:rPr>
              <a:t>to Digital and Data-Driven Systems Engineering:  Bridging Theory and Practice special issue on 16 May 25.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630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5A87-4DDA-D89F-26E9-257484C9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86" y="-149346"/>
            <a:ext cx="10560363" cy="1143000"/>
          </a:xfrm>
        </p:spPr>
        <p:txBody>
          <a:bodyPr/>
          <a:lstStyle/>
          <a:p>
            <a:r>
              <a:rPr lang="en-US" dirty="0"/>
              <a:t>A Look Ahead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DFDEC-A62F-88FD-2A7A-2E15B5D8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336854"/>
            <a:ext cx="2844800" cy="365125"/>
          </a:xfrm>
        </p:spPr>
        <p:txBody>
          <a:bodyPr/>
          <a:lstStyle/>
          <a:p>
            <a:fld id="{924B41C4-1474-8D42-B330-D2828683839D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F952CE-61B5-3E53-E6FF-84EB8680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5" y="1235813"/>
            <a:ext cx="7115328" cy="489269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Available DADM Beta in INCOSE SE Lab*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Identify pilot participants and early adopters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Update SE Body of Knowledge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Provide UAV Design example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Describe DADM</a:t>
            </a:r>
          </a:p>
          <a:p>
            <a:r>
              <a:rPr lang="en-US" sz="2000" dirty="0"/>
              <a:t>Develop DADM decision management process organizational assessment guide (IW)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Develop DADM User Guide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Continue DADM v2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Pursue Standard designation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BPMN translation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SysML v2 integration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Example implementation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Update SE Handbook v6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 descr="Annual 2025 Leaderboard 960x164">
            <a:extLst>
              <a:ext uri="{FF2B5EF4-FFF2-40B4-BE49-F238E27FC236}">
                <a16:creationId xmlns:a16="http://schemas.microsoft.com/office/drawing/2014/main" id="{BDFEDE9E-326B-9078-5265-5F81105A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19" y="804095"/>
            <a:ext cx="5054252" cy="8634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259AB-C037-869B-52D9-9BEF5D5479E7}"/>
              </a:ext>
            </a:extLst>
          </p:cNvPr>
          <p:cNvSpPr txBox="1"/>
          <p:nvPr/>
        </p:nvSpPr>
        <p:spPr>
          <a:xfrm>
            <a:off x="7973217" y="4930113"/>
            <a:ext cx="327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International Workshop 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5A7B0-009E-7C7C-7C82-FF5AFD320AB1}"/>
              </a:ext>
            </a:extLst>
          </p:cNvPr>
          <p:cNvSpPr txBox="1"/>
          <p:nvPr/>
        </p:nvSpPr>
        <p:spPr>
          <a:xfrm>
            <a:off x="2542853" y="6391808"/>
            <a:ext cx="643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For INCOSE members.  Others can obtain from the paper authors.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276F3-ED89-62B1-EFFA-6FEC1EEBC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340" y="5346434"/>
            <a:ext cx="4571210" cy="758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83BCF-870C-A46C-5E05-316408BB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038" y="2250976"/>
            <a:ext cx="4705815" cy="21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A7A2D5-DE97-89E2-74E4-784DE271E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98511"/>
              </p:ext>
            </p:extLst>
          </p:nvPr>
        </p:nvGraphicFramePr>
        <p:xfrm>
          <a:off x="9487838" y="1455615"/>
          <a:ext cx="1812414" cy="403478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27080">
                  <a:extLst>
                    <a:ext uri="{9D8B030D-6E8A-4147-A177-3AD203B41FA5}">
                      <a16:colId xmlns:a16="http://schemas.microsoft.com/office/drawing/2014/main" val="227409976"/>
                    </a:ext>
                  </a:extLst>
                </a:gridCol>
                <a:gridCol w="1185334">
                  <a:extLst>
                    <a:ext uri="{9D8B030D-6E8A-4147-A177-3AD203B41FA5}">
                      <a16:colId xmlns:a16="http://schemas.microsoft.com/office/drawing/2014/main" val="1166498723"/>
                    </a:ext>
                  </a:extLst>
                </a:gridCol>
              </a:tblGrid>
              <a:tr h="5385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Scale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Capability Demonstrated*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512483"/>
                  </a:ext>
                </a:extLst>
              </a:tr>
              <a:tr h="54502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100% of Value-Added Data Artifacts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650652"/>
                  </a:ext>
                </a:extLst>
              </a:tr>
              <a:tr h="54502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80% of Value-Added Data Artifacts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537381"/>
                  </a:ext>
                </a:extLst>
              </a:tr>
              <a:tr h="54502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60% of Value-Added Data Artifacts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72311"/>
                  </a:ext>
                </a:extLst>
              </a:tr>
              <a:tr h="54502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40% of Value-Added Data Artifacts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005636"/>
                  </a:ext>
                </a:extLst>
              </a:tr>
              <a:tr h="54502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20% of Value-Added Data Artifacts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07429"/>
                  </a:ext>
                </a:extLst>
              </a:tr>
              <a:tr h="5244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Step not used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80932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846FF2D-DCBD-04A3-EDCE-FB7836BDCFF6}"/>
              </a:ext>
            </a:extLst>
          </p:cNvPr>
          <p:cNvSpPr txBox="1"/>
          <p:nvPr/>
        </p:nvSpPr>
        <p:spPr>
          <a:xfrm>
            <a:off x="3663735" y="76983"/>
            <a:ext cx="7408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Using DADM as a </a:t>
            </a:r>
            <a:r>
              <a:rPr lang="en-US" sz="2400" dirty="0">
                <a:solidFill>
                  <a:schemeClr val="accent1"/>
                </a:solidFill>
              </a:rPr>
              <a:t>Decision</a:t>
            </a:r>
            <a:r>
              <a:rPr lang="en-US" sz="2000" dirty="0">
                <a:solidFill>
                  <a:schemeClr val="accent1"/>
                </a:solidFill>
              </a:rPr>
              <a:t> Management Capability Assessment Tool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One Initial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7CAE5F-06A7-8C35-1909-E986313B53C8}"/>
              </a:ext>
            </a:extLst>
          </p:cNvPr>
          <p:cNvSpPr txBox="1"/>
          <p:nvPr/>
        </p:nvSpPr>
        <p:spPr>
          <a:xfrm>
            <a:off x="4933644" y="6074888"/>
            <a:ext cx="493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Decision Management Capability Assessment score = sum of the scores for each of the 10 steps.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9B0E09-4A2E-1106-A005-337638369F05}"/>
              </a:ext>
            </a:extLst>
          </p:cNvPr>
          <p:cNvSpPr txBox="1"/>
          <p:nvPr/>
        </p:nvSpPr>
        <p:spPr>
          <a:xfrm>
            <a:off x="4526483" y="1482813"/>
            <a:ext cx="4825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000" dirty="0">
                <a:latin typeface="Palatino Linotype" panose="02040502050505030304" pitchFamily="18" charset="0"/>
              </a:rPr>
              <a:t>Stakeholders, Stakeholder Need, Decision Context, Scenarios, Use Cases, Vision, Issues, Decision Hierarchy, Influence Diagram, Uncertainty, Decision Frame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19724-B276-2008-3F7C-4DE6E0795C33}"/>
              </a:ext>
            </a:extLst>
          </p:cNvPr>
          <p:cNvSpPr txBox="1"/>
          <p:nvPr/>
        </p:nvSpPr>
        <p:spPr>
          <a:xfrm>
            <a:off x="4526483" y="1908126"/>
            <a:ext cx="466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Values, Decision Objectives, Value Measures ((Performance, Cost, and Schedule), Value Hierarchy, Requirements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49DEB0-5A60-212C-3668-FA4746A52AF1}"/>
              </a:ext>
            </a:extLst>
          </p:cNvPr>
          <p:cNvSpPr txBox="1"/>
          <p:nvPr/>
        </p:nvSpPr>
        <p:spPr>
          <a:xfrm>
            <a:off x="4526483" y="2350297"/>
            <a:ext cx="4873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Context, Value Hierarchy, Qualitative Value Space, Options, Potential Alternatives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D1D303-A9A7-5814-BC61-D1BA27268539}"/>
              </a:ext>
            </a:extLst>
          </p:cNvPr>
          <p:cNvSpPr txBox="1"/>
          <p:nvPr/>
        </p:nvSpPr>
        <p:spPr>
          <a:xfrm>
            <a:off x="4526483" y="3536855"/>
            <a:ext cx="416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Assessment Flow Diagram, Quantitative Value Model, Alternative Values, Deterministic Analysis, and Probabilistic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FA53A6-6355-7B35-6A64-0321FCCE3099}"/>
              </a:ext>
            </a:extLst>
          </p:cNvPr>
          <p:cNvSpPr txBox="1"/>
          <p:nvPr/>
        </p:nvSpPr>
        <p:spPr>
          <a:xfrm>
            <a:off x="4526483" y="3996309"/>
            <a:ext cx="4221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Risk Treatments, Opportunity Treatments, Revised Courses of Action, Reevaluate Alternatives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E3FC8-7C5F-09E6-9AD7-FB02CD009472}"/>
              </a:ext>
            </a:extLst>
          </p:cNvPr>
          <p:cNvSpPr txBox="1"/>
          <p:nvPr/>
        </p:nvSpPr>
        <p:spPr>
          <a:xfrm>
            <a:off x="4526483" y="4847964"/>
            <a:ext cx="4063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Decision Frame, Value Hierarchy, Courses of Action, Requirements, Decision Story, Recommendation, Risks, Implementation Plan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2B337C-4C13-2D0F-D425-31D99C314AA1}"/>
              </a:ext>
            </a:extLst>
          </p:cNvPr>
          <p:cNvSpPr txBox="1"/>
          <p:nvPr/>
        </p:nvSpPr>
        <p:spPr>
          <a:xfrm>
            <a:off x="4526483" y="4396419"/>
            <a:ext cx="466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Value Hierarchy, Courses of Action, Tradespace Analysis (Deterministic, Probabilistic), Trade-offs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B1E8A2-7CB4-F659-D3E9-4C387182607D}"/>
              </a:ext>
            </a:extLst>
          </p:cNvPr>
          <p:cNvSpPr txBox="1"/>
          <p:nvPr/>
        </p:nvSpPr>
        <p:spPr>
          <a:xfrm>
            <a:off x="4526483" y="3102048"/>
            <a:ext cx="426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Previous Systems Analysis Plan, Value Hierarchy, Courses of Action,  Data, Models, Simulations, Assessment Flow Diagram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07A794-1AE0-0908-66E7-D5701070DB5D}"/>
              </a:ext>
            </a:extLst>
          </p:cNvPr>
          <p:cNvSpPr txBox="1"/>
          <p:nvPr/>
        </p:nvSpPr>
        <p:spPr>
          <a:xfrm>
            <a:off x="4526483" y="5304644"/>
            <a:ext cx="4284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en-US" dirty="0">
                <a:latin typeface="Palatino Linotype" panose="02040502050505030304" pitchFamily="18" charset="0"/>
              </a:rPr>
              <a:t>Decision Hierarchy, Value Hierarchy, Tradespace, Course of Action, Rationale, Implementation Plan, Decision Record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37D16B-F9E3-8B2B-0E5C-84AE21C2C60E}"/>
              </a:ext>
            </a:extLst>
          </p:cNvPr>
          <p:cNvSpPr txBox="1"/>
          <p:nvPr/>
        </p:nvSpPr>
        <p:spPr>
          <a:xfrm>
            <a:off x="4526483" y="2638579"/>
            <a:ext cx="4825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alatino Linotype" panose="02040502050505030304" pitchFamily="18" charset="0"/>
              </a:rPr>
              <a:t>Decision Frame, Value Hierarchy, Scenarios, Use Cases, Uncertainties (Stakeholder, Performance, Cost, Schedule, Other, Courses of Action, Previous)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D0A225-A2FF-03EA-7F15-B27D41A559B2}"/>
              </a:ext>
            </a:extLst>
          </p:cNvPr>
          <p:cNvSpPr txBox="1"/>
          <p:nvPr/>
        </p:nvSpPr>
        <p:spPr>
          <a:xfrm>
            <a:off x="6120669" y="1113461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Palatino Linotype" panose="02040502050505030304" pitchFamily="18" charset="0"/>
              </a:rPr>
              <a:t>Value-Added Data Artifacts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39343-DB0F-428A-E61E-ED0125B27171}"/>
              </a:ext>
            </a:extLst>
          </p:cNvPr>
          <p:cNvSpPr txBox="1"/>
          <p:nvPr/>
        </p:nvSpPr>
        <p:spPr>
          <a:xfrm>
            <a:off x="2044058" y="82660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Process Model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551457-C33F-15FE-86C3-2CDFC22DA2FB}"/>
              </a:ext>
            </a:extLst>
          </p:cNvPr>
          <p:cNvGrpSpPr/>
          <p:nvPr/>
        </p:nvGrpSpPr>
        <p:grpSpPr>
          <a:xfrm>
            <a:off x="802125" y="1123140"/>
            <a:ext cx="3445328" cy="5053819"/>
            <a:chOff x="729343" y="1417738"/>
            <a:chExt cx="3243943" cy="444273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808DDD-7D1A-02E3-1696-2D6656F46DF8}"/>
                </a:ext>
              </a:extLst>
            </p:cNvPr>
            <p:cNvSpPr/>
            <p:nvPr/>
          </p:nvSpPr>
          <p:spPr>
            <a:xfrm>
              <a:off x="729343" y="1417738"/>
              <a:ext cx="3243943" cy="444273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>
                <a:defRPr/>
              </a:pPr>
              <a:endParaRPr lang="en-US" dirty="0">
                <a:solidFill>
                  <a:prstClr val="white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91AAC48-35DC-D692-8319-D4AF2FF20A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1824" y="2199517"/>
              <a:ext cx="2395" cy="242550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D29463-155E-EE35-E04E-D05011FE7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1824" y="2478267"/>
              <a:ext cx="2395" cy="310074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A94F36-5B68-9C8F-DD1C-AD48EC57E46E}"/>
                </a:ext>
              </a:extLst>
            </p:cNvPr>
            <p:cNvSpPr/>
            <p:nvPr/>
          </p:nvSpPr>
          <p:spPr>
            <a:xfrm>
              <a:off x="1549237" y="2074228"/>
              <a:ext cx="1880801" cy="24255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2.0 Structure Objectives &amp; Measures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3F2CC5-9074-F21A-2944-C7D58489DF15}"/>
                </a:ext>
              </a:extLst>
            </p:cNvPr>
            <p:cNvSpPr/>
            <p:nvPr/>
          </p:nvSpPr>
          <p:spPr>
            <a:xfrm>
              <a:off x="1555587" y="2413865"/>
              <a:ext cx="1868101" cy="216844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3.0 Generate Creative Alternatives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85F29B-1523-FCC8-423A-7F19E3145988}"/>
                </a:ext>
              </a:extLst>
            </p:cNvPr>
            <p:cNvSpPr/>
            <p:nvPr/>
          </p:nvSpPr>
          <p:spPr>
            <a:xfrm>
              <a:off x="1525770" y="4756944"/>
              <a:ext cx="1927734" cy="331169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9.0 Communicate Recommendations and Implementation Plan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1231E5-C462-3067-FE0C-713B43B256E1}"/>
                </a:ext>
              </a:extLst>
            </p:cNvPr>
            <p:cNvSpPr/>
            <p:nvPr/>
          </p:nvSpPr>
          <p:spPr>
            <a:xfrm>
              <a:off x="1293966" y="1748996"/>
              <a:ext cx="2391342" cy="20930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1.0 Frame Decision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61A812D-A9F8-63F8-C98C-351703C1F1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1087" y="1959197"/>
              <a:ext cx="3868" cy="119766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765C88-4561-A7EF-2248-076C5D0F9EC3}"/>
                </a:ext>
              </a:extLst>
            </p:cNvPr>
            <p:cNvSpPr txBox="1"/>
            <p:nvPr/>
          </p:nvSpPr>
          <p:spPr>
            <a:xfrm>
              <a:off x="1805780" y="5585463"/>
              <a:ext cx="1325954" cy="21356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End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EFA3EF3-9995-9B86-EC94-045A22210F53}"/>
                </a:ext>
              </a:extLst>
            </p:cNvPr>
            <p:cNvCxnSpPr>
              <a:cxnSpLocks/>
            </p:cNvCxnSpPr>
            <p:nvPr/>
          </p:nvCxnSpPr>
          <p:spPr>
            <a:xfrm>
              <a:off x="2503021" y="5088112"/>
              <a:ext cx="0" cy="150684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77BD5B8-D35D-24D2-9265-67D50FDC23B8}"/>
                </a:ext>
              </a:extLst>
            </p:cNvPr>
            <p:cNvSpPr txBox="1"/>
            <p:nvPr/>
          </p:nvSpPr>
          <p:spPr>
            <a:xfrm>
              <a:off x="1840044" y="1417738"/>
              <a:ext cx="1325954" cy="21356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Begin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143E339-2D12-E03F-CD2D-E961AFA9B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021" y="2815092"/>
              <a:ext cx="0" cy="59825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sm" len="sm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1811084-B812-C4FC-F30B-DA594B04D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3021" y="1631301"/>
              <a:ext cx="0" cy="117696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51F8FF3-51F8-8AC7-9168-833F20E02B0A}"/>
                </a:ext>
              </a:extLst>
            </p:cNvPr>
            <p:cNvSpPr/>
            <p:nvPr/>
          </p:nvSpPr>
          <p:spPr>
            <a:xfrm>
              <a:off x="1549237" y="2753307"/>
              <a:ext cx="1880801" cy="2227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4.0 Identify Areas of Uncertainty</a:t>
              </a:r>
            </a:p>
          </p:txBody>
        </p: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A3355E36-7041-1F90-8290-A04F8A3CA493}"/>
                </a:ext>
              </a:extLst>
            </p:cNvPr>
            <p:cNvCxnSpPr>
              <a:cxnSpLocks/>
              <a:stCxn id="13" idx="1"/>
              <a:endCxn id="67" idx="1"/>
            </p:cNvCxnSpPr>
            <p:nvPr/>
          </p:nvCxnSpPr>
          <p:spPr>
            <a:xfrm rot="10800000" flipH="1" flipV="1">
              <a:off x="1293965" y="1853646"/>
              <a:ext cx="255271" cy="1011049"/>
            </a:xfrm>
            <a:prstGeom prst="bentConnector3">
              <a:avLst>
                <a:gd name="adj1" fmla="val -89552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or: Elbow 68">
              <a:extLst>
                <a:ext uri="{FF2B5EF4-FFF2-40B4-BE49-F238E27FC236}">
                  <a16:creationId xmlns:a16="http://schemas.microsoft.com/office/drawing/2014/main" id="{7AEA6C37-D3BA-07D2-033E-CB323C6CF1C9}"/>
                </a:ext>
              </a:extLst>
            </p:cNvPr>
            <p:cNvCxnSpPr>
              <a:cxnSpLocks/>
              <a:stCxn id="13" idx="1"/>
              <a:endCxn id="11" idx="1"/>
            </p:cNvCxnSpPr>
            <p:nvPr/>
          </p:nvCxnSpPr>
          <p:spPr>
            <a:xfrm rot="10800000" flipH="1" flipV="1">
              <a:off x="1293965" y="1853646"/>
              <a:ext cx="261621" cy="668641"/>
            </a:xfrm>
            <a:prstGeom prst="bentConnector3">
              <a:avLst>
                <a:gd name="adj1" fmla="val -87378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2825C0D-7894-B8BC-F42F-AEDD1142645E}"/>
                </a:ext>
              </a:extLst>
            </p:cNvPr>
            <p:cNvSpPr/>
            <p:nvPr/>
          </p:nvSpPr>
          <p:spPr>
            <a:xfrm>
              <a:off x="1549237" y="3164728"/>
              <a:ext cx="1880801" cy="2227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5.0 Plan Evaluation Methods</a:t>
              </a:r>
            </a:p>
          </p:txBody>
        </p:sp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F2396926-B2DF-A5F3-37A6-88E7012ABE55}"/>
                </a:ext>
              </a:extLst>
            </p:cNvPr>
            <p:cNvCxnSpPr>
              <a:cxnSpLocks/>
              <a:stCxn id="10" idx="3"/>
              <a:endCxn id="70" idx="3"/>
            </p:cNvCxnSpPr>
            <p:nvPr/>
          </p:nvCxnSpPr>
          <p:spPr>
            <a:xfrm>
              <a:off x="3430038" y="2195503"/>
              <a:ext cx="12700" cy="1080614"/>
            </a:xfrm>
            <a:prstGeom prst="bentConnector3">
              <a:avLst>
                <a:gd name="adj1" fmla="val 1800000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or: Elbow 71">
              <a:extLst>
                <a:ext uri="{FF2B5EF4-FFF2-40B4-BE49-F238E27FC236}">
                  <a16:creationId xmlns:a16="http://schemas.microsoft.com/office/drawing/2014/main" id="{0DE30789-7781-F8ED-B57A-A1DD1B2DB3F9}"/>
                </a:ext>
              </a:extLst>
            </p:cNvPr>
            <p:cNvCxnSpPr>
              <a:cxnSpLocks/>
              <a:stCxn id="11" idx="3"/>
              <a:endCxn id="74" idx="3"/>
            </p:cNvCxnSpPr>
            <p:nvPr/>
          </p:nvCxnSpPr>
          <p:spPr>
            <a:xfrm>
              <a:off x="3423688" y="2522288"/>
              <a:ext cx="6350" cy="1206191"/>
            </a:xfrm>
            <a:prstGeom prst="bentConnector3">
              <a:avLst>
                <a:gd name="adj1" fmla="val 3700000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962342-BE61-5C59-FB07-0F897ECFA3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0483" y="3425323"/>
              <a:ext cx="5076" cy="172857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5A61919-D114-FB2C-AA7D-40F53291D696}"/>
                </a:ext>
              </a:extLst>
            </p:cNvPr>
            <p:cNvSpPr/>
            <p:nvPr/>
          </p:nvSpPr>
          <p:spPr>
            <a:xfrm>
              <a:off x="1549237" y="3598180"/>
              <a:ext cx="1880801" cy="26059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6.0 Evaluate Alternatives</a:t>
              </a:r>
            </a:p>
          </p:txBody>
        </p:sp>
        <p:cxnSp>
          <p:nvCxnSpPr>
            <p:cNvPr id="75" name="Connector: Elbow 74">
              <a:extLst>
                <a:ext uri="{FF2B5EF4-FFF2-40B4-BE49-F238E27FC236}">
                  <a16:creationId xmlns:a16="http://schemas.microsoft.com/office/drawing/2014/main" id="{0C381637-C072-2025-538F-82E5EFD31C84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 rot="5400000">
              <a:off x="3183909" y="2800116"/>
              <a:ext cx="722131" cy="229872"/>
            </a:xfrm>
            <a:prstGeom prst="bentConnector2">
              <a:avLst/>
            </a:prstGeom>
            <a:grpFill/>
            <a:ln w="9525">
              <a:solidFill>
                <a:schemeClr val="accent1"/>
              </a:solidFill>
              <a:prstDash val="sys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0134FED-ADBA-A7A7-9312-93B4EC18D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021" y="3013902"/>
              <a:ext cx="0" cy="150825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216278-1BF0-2C70-5F6B-8F6A792D0ADC}"/>
                </a:ext>
              </a:extLst>
            </p:cNvPr>
            <p:cNvSpPr/>
            <p:nvPr/>
          </p:nvSpPr>
          <p:spPr>
            <a:xfrm>
              <a:off x="1549237" y="3990242"/>
              <a:ext cx="1880801" cy="26059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7.0 Improve Alternatives</a:t>
              </a: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C5FB442F-3BD8-FBE6-0248-773B5DA8BB0F}"/>
                </a:ext>
              </a:extLst>
            </p:cNvPr>
            <p:cNvCxnSpPr>
              <a:cxnSpLocks/>
              <a:stCxn id="11" idx="3"/>
              <a:endCxn id="77" idx="3"/>
            </p:cNvCxnSpPr>
            <p:nvPr/>
          </p:nvCxnSpPr>
          <p:spPr>
            <a:xfrm>
              <a:off x="3423688" y="2522288"/>
              <a:ext cx="6350" cy="1598253"/>
            </a:xfrm>
            <a:prstGeom prst="bentConnector3">
              <a:avLst>
                <a:gd name="adj1" fmla="val 3700000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962B923-3970-5030-50CD-D3E6A44DF2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0417" y="3858776"/>
              <a:ext cx="5208" cy="152162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8726BA5-7968-DD45-E0B1-F86DAA12908B}"/>
                </a:ext>
              </a:extLst>
            </p:cNvPr>
            <p:cNvSpPr/>
            <p:nvPr/>
          </p:nvSpPr>
          <p:spPr>
            <a:xfrm>
              <a:off x="1549237" y="4355126"/>
              <a:ext cx="1880801" cy="26059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8.0 Assess Trade-offs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BC3DE93-1492-B24A-44BD-BBA406CBA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7397" y="4250839"/>
              <a:ext cx="11248" cy="123664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8352DAD0-1BBB-A8B2-8B7D-A7235F2CC55E}"/>
                </a:ext>
              </a:extLst>
            </p:cNvPr>
            <p:cNvCxnSpPr>
              <a:cxnSpLocks/>
              <a:stCxn id="74" idx="1"/>
              <a:endCxn id="80" idx="1"/>
            </p:cNvCxnSpPr>
            <p:nvPr/>
          </p:nvCxnSpPr>
          <p:spPr>
            <a:xfrm rot="10800000" flipV="1">
              <a:off x="1549237" y="3728479"/>
              <a:ext cx="12700" cy="756946"/>
            </a:xfrm>
            <a:prstGeom prst="bentConnector3">
              <a:avLst>
                <a:gd name="adj1" fmla="val 1800000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0BEAE8D3-DD2E-AFD8-A744-B53F2F4E77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021" y="4615722"/>
              <a:ext cx="0" cy="141221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50A35500-C183-34AF-0C62-99C018D48A13}"/>
                </a:ext>
              </a:extLst>
            </p:cNvPr>
            <p:cNvCxnSpPr>
              <a:cxnSpLocks/>
              <a:stCxn id="13" idx="1"/>
              <a:endCxn id="12" idx="1"/>
            </p:cNvCxnSpPr>
            <p:nvPr/>
          </p:nvCxnSpPr>
          <p:spPr>
            <a:xfrm rot="10800000" flipH="1" flipV="1">
              <a:off x="1293966" y="1853646"/>
              <a:ext cx="231804" cy="3068882"/>
            </a:xfrm>
            <a:prstGeom prst="bentConnector3">
              <a:avLst>
                <a:gd name="adj1" fmla="val -98618"/>
              </a:avLst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758BC52-01D6-CBA2-B90C-B08E5F9BE52F}"/>
                </a:ext>
              </a:extLst>
            </p:cNvPr>
            <p:cNvCxnSpPr>
              <a:cxnSpLocks/>
              <a:endCxn id="67" idx="3"/>
            </p:cNvCxnSpPr>
            <p:nvPr/>
          </p:nvCxnSpPr>
          <p:spPr>
            <a:xfrm flipH="1" flipV="1">
              <a:off x="3430038" y="2864696"/>
              <a:ext cx="229873" cy="7157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prstDash val="solid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9DE02A2-23D9-5998-6569-5FFCE07BE9EE}"/>
                </a:ext>
              </a:extLst>
            </p:cNvPr>
            <p:cNvCxnSpPr>
              <a:cxnSpLocks/>
            </p:cNvCxnSpPr>
            <p:nvPr/>
          </p:nvCxnSpPr>
          <p:spPr>
            <a:xfrm>
              <a:off x="2485818" y="5448352"/>
              <a:ext cx="0" cy="150684"/>
            </a:xfrm>
            <a:prstGeom prst="straightConnector1">
              <a:avLst/>
            </a:prstGeom>
            <a:grpFill/>
            <a:ln w="9525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F5DCA81-4C2C-925E-3A2B-916F7F59C657}"/>
                </a:ext>
              </a:extLst>
            </p:cNvPr>
            <p:cNvSpPr/>
            <p:nvPr/>
          </p:nvSpPr>
          <p:spPr>
            <a:xfrm>
              <a:off x="1525770" y="5234788"/>
              <a:ext cx="1927734" cy="213564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457178">
                <a:defRPr/>
              </a:pPr>
              <a:r>
                <a:rPr lang="en-US" sz="800" b="1" dirty="0">
                  <a:solidFill>
                    <a:srgbClr val="000000"/>
                  </a:solidFill>
                  <a:latin typeface="Palatino Linotype" panose="0204050205050503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10.0 Make Decision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801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00BA-CDBC-7468-E473-5F98B61F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96" y="-23575"/>
            <a:ext cx="10972800" cy="1142405"/>
          </a:xfrm>
        </p:spPr>
        <p:txBody>
          <a:bodyPr>
            <a:normAutofit/>
          </a:bodyPr>
          <a:lstStyle/>
          <a:p>
            <a:r>
              <a:rPr lang="en-US" dirty="0"/>
              <a:t>Summary - Decision Analysis Data Model (DADM)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9BFC2-44C1-7FEA-57C4-7962CA8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B6A767EB-E336-F8C1-C803-D4FD9738119A}"/>
              </a:ext>
            </a:extLst>
          </p:cNvPr>
          <p:cNvSpPr txBox="1">
            <a:spLocks/>
          </p:cNvSpPr>
          <p:nvPr/>
        </p:nvSpPr>
        <p:spPr>
          <a:xfrm>
            <a:off x="353307" y="1003953"/>
            <a:ext cx="11343717" cy="766172"/>
          </a:xfrm>
          <a:prstGeom prst="rect">
            <a:avLst/>
          </a:prstGeom>
        </p:spPr>
        <p:txBody>
          <a:bodyPr/>
          <a:lstStyle>
            <a:lvl1pPr marL="457326" indent="-457326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99" dirty="0">
                <a:solidFill>
                  <a:srgbClr val="000000"/>
                </a:solidFill>
              </a:rPr>
              <a:t>The Decision Analysis Working Group (DAWG) is developing DADM to help realize the INCOSE Vision 2035 objectives for analytical frameworks, data-centricity, model re-use by doing the following: </a:t>
            </a:r>
          </a:p>
        </p:txBody>
      </p:sp>
      <p:sp>
        <p:nvSpPr>
          <p:cNvPr id="7" name="Shape 175">
            <a:extLst>
              <a:ext uri="{FF2B5EF4-FFF2-40B4-BE49-F238E27FC236}">
                <a16:creationId xmlns:a16="http://schemas.microsoft.com/office/drawing/2014/main" id="{B93DEB7B-606F-7290-7C9A-027135D7CC69}"/>
              </a:ext>
            </a:extLst>
          </p:cNvPr>
          <p:cNvSpPr/>
          <p:nvPr/>
        </p:nvSpPr>
        <p:spPr>
          <a:xfrm>
            <a:off x="409822" y="5290533"/>
            <a:ext cx="3510640" cy="5903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913943">
              <a:lnSpc>
                <a:spcPct val="120000"/>
              </a:lnSpc>
              <a:buClr>
                <a:srgbClr val="FFFFFF"/>
              </a:buClr>
              <a:buSzPct val="25000"/>
              <a:defRPr/>
            </a:pPr>
            <a:r>
              <a:rPr lang="en-US" sz="1199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The DADM is an INCOSE product that is </a:t>
            </a:r>
            <a:r>
              <a:rPr lang="en-US" sz="1199" b="1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available on SE Lab </a:t>
            </a:r>
            <a:r>
              <a:rPr lang="en-US" sz="1199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for INCOSE members to use</a:t>
            </a:r>
          </a:p>
        </p:txBody>
      </p:sp>
      <p:sp>
        <p:nvSpPr>
          <p:cNvPr id="8" name="Shape 176">
            <a:extLst>
              <a:ext uri="{FF2B5EF4-FFF2-40B4-BE49-F238E27FC236}">
                <a16:creationId xmlns:a16="http://schemas.microsoft.com/office/drawing/2014/main" id="{C9C4BF0A-A8B7-9CB9-1F40-CDF6255F3263}"/>
              </a:ext>
            </a:extLst>
          </p:cNvPr>
          <p:cNvSpPr/>
          <p:nvPr/>
        </p:nvSpPr>
        <p:spPr>
          <a:xfrm>
            <a:off x="4365996" y="5341306"/>
            <a:ext cx="3223574" cy="6836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913943">
              <a:lnSpc>
                <a:spcPct val="120000"/>
              </a:lnSpc>
              <a:buClr>
                <a:srgbClr val="000000"/>
              </a:buClr>
              <a:buSzPct val="100000"/>
              <a:defRPr/>
            </a:pP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The DADM is a data model validated against a </a:t>
            </a:r>
            <a:r>
              <a:rPr lang="en-US" sz="1199" b="1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Decision Analysis Process Model</a:t>
            </a: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 flexible to multiple domains and lifecycle stages</a:t>
            </a:r>
            <a:endParaRPr sz="1199" dirty="0">
              <a:solidFill>
                <a:srgbClr val="000000"/>
              </a:solidFill>
              <a:latin typeface="Chronicle Display Black"/>
              <a:ea typeface="Verdana"/>
              <a:cs typeface="Verdana"/>
              <a:sym typeface="Verdana"/>
            </a:endParaRPr>
          </a:p>
        </p:txBody>
      </p:sp>
      <p:sp>
        <p:nvSpPr>
          <p:cNvPr id="9" name="Shape 177">
            <a:extLst>
              <a:ext uri="{FF2B5EF4-FFF2-40B4-BE49-F238E27FC236}">
                <a16:creationId xmlns:a16="http://schemas.microsoft.com/office/drawing/2014/main" id="{FC1D0E3B-51CA-4009-CC80-930F059EA22A}"/>
              </a:ext>
            </a:extLst>
          </p:cNvPr>
          <p:cNvSpPr/>
          <p:nvPr/>
        </p:nvSpPr>
        <p:spPr>
          <a:xfrm>
            <a:off x="7882797" y="5295516"/>
            <a:ext cx="3418340" cy="729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913943">
              <a:lnSpc>
                <a:spcPct val="120000"/>
              </a:lnSpc>
              <a:buClr>
                <a:srgbClr val="000000"/>
              </a:buClr>
              <a:buSzPct val="100000"/>
              <a:defRPr/>
            </a:pP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The DADM enhances pre-existing SE literature by </a:t>
            </a:r>
            <a:r>
              <a:rPr lang="en-US" sz="1199" b="1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incorporating system modeling and data architecture practices</a:t>
            </a: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 into decision analysis.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7BB2CF-7523-3E8C-FBD8-9785232C9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9"/>
          <a:stretch/>
        </p:blipFill>
        <p:spPr bwMode="auto">
          <a:xfrm>
            <a:off x="473973" y="3625033"/>
            <a:ext cx="3382341" cy="1430766"/>
          </a:xfrm>
          <a:prstGeom prst="rect">
            <a:avLst/>
          </a:prstGeom>
          <a:ln>
            <a:noFill/>
          </a:ln>
          <a:effectLst>
            <a:outerShdw blurRad="177800" dist="152400" dir="27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F9E03-30D9-42EB-668C-3FF77FD4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62" y="3683596"/>
            <a:ext cx="2971340" cy="1317534"/>
          </a:xfrm>
          <a:prstGeom prst="rect">
            <a:avLst/>
          </a:prstGeom>
          <a:ln>
            <a:noFill/>
          </a:ln>
          <a:effectLst>
            <a:outerShdw blurRad="177800" dist="152400" dir="2700000" algn="tl" rotWithShape="0">
              <a:srgbClr val="333333">
                <a:alpha val="40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5342BD-0475-216A-6BFD-481AA1DE333B}"/>
              </a:ext>
            </a:extLst>
          </p:cNvPr>
          <p:cNvGrpSpPr/>
          <p:nvPr/>
        </p:nvGrpSpPr>
        <p:grpSpPr>
          <a:xfrm>
            <a:off x="8517267" y="3699331"/>
            <a:ext cx="2177168" cy="1378754"/>
            <a:chOff x="8589396" y="3617137"/>
            <a:chExt cx="2178302" cy="1379472"/>
          </a:xfr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83ACD9-7252-0DAF-AD39-546979C5E3D1}"/>
                </a:ext>
              </a:extLst>
            </p:cNvPr>
            <p:cNvSpPr/>
            <p:nvPr/>
          </p:nvSpPr>
          <p:spPr>
            <a:xfrm>
              <a:off x="9396098" y="3625009"/>
              <a:ext cx="1371600" cy="1371600"/>
            </a:xfrm>
            <a:prstGeom prst="ellipse">
              <a:avLst/>
            </a:prstGeom>
            <a:solidFill>
              <a:srgbClr val="7C9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B98205-CF23-F5AB-372E-5CFD30DCE721}"/>
                </a:ext>
              </a:extLst>
            </p:cNvPr>
            <p:cNvSpPr/>
            <p:nvPr/>
          </p:nvSpPr>
          <p:spPr>
            <a:xfrm>
              <a:off x="8589396" y="3617137"/>
              <a:ext cx="1371600" cy="1371600"/>
            </a:xfrm>
            <a:prstGeom prst="ellipse">
              <a:avLst/>
            </a:prstGeom>
            <a:solidFill>
              <a:srgbClr val="FA742A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9E1A72-7AAE-8265-3CF4-1968342E11A6}"/>
                </a:ext>
              </a:extLst>
            </p:cNvPr>
            <p:cNvSpPr txBox="1"/>
            <p:nvPr/>
          </p:nvSpPr>
          <p:spPr>
            <a:xfrm>
              <a:off x="8617795" y="4131868"/>
              <a:ext cx="81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Decision Management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96067F-CB38-66D3-E0D6-0047639958B3}"/>
                </a:ext>
              </a:extLst>
            </p:cNvPr>
            <p:cNvSpPr txBox="1"/>
            <p:nvPr/>
          </p:nvSpPr>
          <p:spPr>
            <a:xfrm>
              <a:off x="10186146" y="4193423"/>
              <a:ext cx="5204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MBSE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1483B7-BC2B-FADE-AE4D-8698C8472AC2}"/>
                </a:ext>
              </a:extLst>
            </p:cNvPr>
            <p:cNvSpPr txBox="1"/>
            <p:nvPr/>
          </p:nvSpPr>
          <p:spPr>
            <a:xfrm>
              <a:off x="9445440" y="4203087"/>
              <a:ext cx="5064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DADM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2A20D752-C7F1-05EE-5A9C-E21241C8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4366" y="4496832"/>
              <a:ext cx="238845" cy="378171"/>
            </a:xfrm>
            <a:prstGeom prst="roundRect">
              <a:avLst>
                <a:gd name="adj" fmla="val 3706"/>
              </a:avLst>
            </a:prstGeom>
            <a:ln>
              <a:noFill/>
            </a:ln>
            <a:effectLst>
              <a:outerShdw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71C7ABC-398C-7C56-9DF4-987A3420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826" y="3817762"/>
              <a:ext cx="412920" cy="26151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664C352-1FD5-2891-92F2-554CF2FC9440}"/>
                </a:ext>
              </a:extLst>
            </p:cNvPr>
            <p:cNvGrpSpPr/>
            <p:nvPr/>
          </p:nvGrpSpPr>
          <p:grpSpPr>
            <a:xfrm>
              <a:off x="9438052" y="4452232"/>
              <a:ext cx="458464" cy="251401"/>
              <a:chOff x="9378832" y="254341"/>
              <a:chExt cx="2261480" cy="986036"/>
            </a:xfrm>
            <a:effectLst/>
          </p:grpSpPr>
          <p:grpSp>
            <p:nvGrpSpPr>
              <p:cNvPr id="23" name="Gruppieren 305">
                <a:extLst>
                  <a:ext uri="{FF2B5EF4-FFF2-40B4-BE49-F238E27FC236}">
                    <a16:creationId xmlns:a16="http://schemas.microsoft.com/office/drawing/2014/main" id="{7BCBCBC9-21F5-E51F-3537-6211B3B65011}"/>
                  </a:ext>
                </a:extLst>
              </p:cNvPr>
              <p:cNvGrpSpPr/>
              <p:nvPr/>
            </p:nvGrpSpPr>
            <p:grpSpPr>
              <a:xfrm>
                <a:off x="9378832" y="254341"/>
                <a:ext cx="2261480" cy="986036"/>
                <a:chOff x="4951715" y="1103314"/>
                <a:chExt cx="3086357" cy="1659824"/>
              </a:xfrm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FF72A05F-4A6C-553B-AD2B-63835AFB1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525" y="1103314"/>
                  <a:ext cx="2346737" cy="1634767"/>
                </a:xfrm>
                <a:custGeom>
                  <a:avLst/>
                  <a:gdLst>
                    <a:gd name="T0" fmla="*/ 39 w 1150"/>
                    <a:gd name="T1" fmla="*/ 801 h 801"/>
                    <a:gd name="T2" fmla="*/ 0 w 1150"/>
                    <a:gd name="T3" fmla="*/ 762 h 801"/>
                    <a:gd name="T4" fmla="*/ 0 w 1150"/>
                    <a:gd name="T5" fmla="*/ 38 h 801"/>
                    <a:gd name="T6" fmla="*/ 39 w 1150"/>
                    <a:gd name="T7" fmla="*/ 0 h 801"/>
                    <a:gd name="T8" fmla="*/ 1111 w 1150"/>
                    <a:gd name="T9" fmla="*/ 0 h 801"/>
                    <a:gd name="T10" fmla="*/ 1150 w 1150"/>
                    <a:gd name="T11" fmla="*/ 38 h 801"/>
                    <a:gd name="T12" fmla="*/ 1150 w 1150"/>
                    <a:gd name="T13" fmla="*/ 762 h 801"/>
                    <a:gd name="T14" fmla="*/ 1111 w 1150"/>
                    <a:gd name="T15" fmla="*/ 801 h 801"/>
                    <a:gd name="T16" fmla="*/ 39 w 1150"/>
                    <a:gd name="T17" fmla="*/ 801 h 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50" h="801">
                      <a:moveTo>
                        <a:pt x="39" y="801"/>
                      </a:moveTo>
                      <a:cubicBezTo>
                        <a:pt x="18" y="801"/>
                        <a:pt x="0" y="784"/>
                        <a:pt x="0" y="76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1111" y="0"/>
                        <a:pt x="1111" y="0"/>
                        <a:pt x="1111" y="0"/>
                      </a:cubicBezTo>
                      <a:cubicBezTo>
                        <a:pt x="1132" y="0"/>
                        <a:pt x="1150" y="17"/>
                        <a:pt x="1150" y="38"/>
                      </a:cubicBezTo>
                      <a:cubicBezTo>
                        <a:pt x="1150" y="762"/>
                        <a:pt x="1150" y="762"/>
                        <a:pt x="1150" y="762"/>
                      </a:cubicBezTo>
                      <a:cubicBezTo>
                        <a:pt x="1150" y="784"/>
                        <a:pt x="1132" y="801"/>
                        <a:pt x="1111" y="801"/>
                      </a:cubicBezTo>
                      <a:cubicBezTo>
                        <a:pt x="39" y="801"/>
                        <a:pt x="39" y="801"/>
                        <a:pt x="39" y="801"/>
                      </a:cubicBez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round/>
                  <a:headEnd/>
                  <a:tailEnd/>
                </a:ln>
                <a:effectLst>
                  <a:glow rad="63500">
                    <a:srgbClr val="969696">
                      <a:satMod val="175000"/>
                      <a:alpha val="40000"/>
                    </a:srgbClr>
                  </a:glow>
                  <a:softEdge rad="12700"/>
                </a:effectLst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D2A9688-65EE-F0B4-31F5-0992978459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9314" y="2713023"/>
                  <a:ext cx="6049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86A5460-4381-C3D0-7ABB-D156096E9A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26153" y="2713023"/>
                  <a:ext cx="6049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721AA75-3E62-9621-660C-B37C3E59AD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069" y="2713023"/>
                  <a:ext cx="2355378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125915AE-14E0-127C-5999-27517D4B88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3621" y="2713023"/>
                  <a:ext cx="2321680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492C5262-7990-F521-3B65-F9C6051B5D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3990" y="2713023"/>
                  <a:ext cx="2303535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9084A0E-B3C3-075C-4C8C-488AA1F9DA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1715" y="2647356"/>
                  <a:ext cx="3086357" cy="11059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09AFFE0E-1320-365B-46A3-BC5AA52105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7905" y="2652540"/>
                  <a:ext cx="533114" cy="6048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9C262761-9A51-65C3-CD8E-7FA14C464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5681" y="2658589"/>
                  <a:ext cx="518425" cy="47523"/>
                </a:xfrm>
                <a:custGeom>
                  <a:avLst/>
                  <a:gdLst>
                    <a:gd name="T0" fmla="*/ 1 w 254"/>
                    <a:gd name="T1" fmla="*/ 0 h 23"/>
                    <a:gd name="T2" fmla="*/ 0 w 254"/>
                    <a:gd name="T3" fmla="*/ 4 h 23"/>
                    <a:gd name="T4" fmla="*/ 19 w 254"/>
                    <a:gd name="T5" fmla="*/ 23 h 23"/>
                    <a:gd name="T6" fmla="*/ 235 w 254"/>
                    <a:gd name="T7" fmla="*/ 23 h 23"/>
                    <a:gd name="T8" fmla="*/ 254 w 254"/>
                    <a:gd name="T9" fmla="*/ 4 h 23"/>
                    <a:gd name="T10" fmla="*/ 253 w 254"/>
                    <a:gd name="T11" fmla="*/ 0 h 23"/>
                    <a:gd name="T12" fmla="*/ 1 w 25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4" h="23">
                      <a:moveTo>
                        <a:pt x="1" y="0"/>
                      </a:moveTo>
                      <a:cubicBezTo>
                        <a:pt x="0" y="1"/>
                        <a:pt x="0" y="2"/>
                        <a:pt x="0" y="4"/>
                      </a:cubicBezTo>
                      <a:cubicBezTo>
                        <a:pt x="0" y="14"/>
                        <a:pt x="9" y="23"/>
                        <a:pt x="19" y="23"/>
                      </a:cubicBezTo>
                      <a:cubicBezTo>
                        <a:pt x="235" y="23"/>
                        <a:pt x="235" y="23"/>
                        <a:pt x="235" y="23"/>
                      </a:cubicBezTo>
                      <a:cubicBezTo>
                        <a:pt x="245" y="23"/>
                        <a:pt x="254" y="14"/>
                        <a:pt x="254" y="4"/>
                      </a:cubicBezTo>
                      <a:cubicBezTo>
                        <a:pt x="254" y="2"/>
                        <a:pt x="254" y="1"/>
                        <a:pt x="25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noFill/>
                <a:ln w="2" cap="flat">
                  <a:solidFill>
                    <a:srgbClr val="6D6E7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2CA067F3-4A8A-3278-D96F-DCAFECBEC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693" y="2701791"/>
                  <a:ext cx="93317" cy="7777"/>
                </a:xfrm>
                <a:custGeom>
                  <a:avLst/>
                  <a:gdLst>
                    <a:gd name="T0" fmla="*/ 0 w 46"/>
                    <a:gd name="T1" fmla="*/ 2 h 4"/>
                    <a:gd name="T2" fmla="*/ 2 w 46"/>
                    <a:gd name="T3" fmla="*/ 4 h 4"/>
                    <a:gd name="T4" fmla="*/ 45 w 46"/>
                    <a:gd name="T5" fmla="*/ 4 h 4"/>
                    <a:gd name="T6" fmla="*/ 46 w 46"/>
                    <a:gd name="T7" fmla="*/ 2 h 4"/>
                    <a:gd name="T8" fmla="*/ 45 w 46"/>
                    <a:gd name="T9" fmla="*/ 0 h 4"/>
                    <a:gd name="T10" fmla="*/ 2 w 46"/>
                    <a:gd name="T11" fmla="*/ 0 h 4"/>
                    <a:gd name="T12" fmla="*/ 0 w 46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4">
                      <a:moveTo>
                        <a:pt x="0" y="2"/>
                      </a:move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45" y="4"/>
                        <a:pt x="45" y="4"/>
                        <a:pt x="45" y="4"/>
                      </a:cubicBezTo>
                      <a:cubicBezTo>
                        <a:pt x="46" y="4"/>
                        <a:pt x="46" y="3"/>
                        <a:pt x="46" y="2"/>
                      </a:cubicBezTo>
                      <a:cubicBezTo>
                        <a:pt x="46" y="1"/>
                        <a:pt x="46" y="0"/>
                        <a:pt x="4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5" name="Freeform 25">
                  <a:extLst>
                    <a:ext uri="{FF2B5EF4-FFF2-40B4-BE49-F238E27FC236}">
                      <a16:creationId xmlns:a16="http://schemas.microsoft.com/office/drawing/2014/main" id="{393789B8-503C-0278-2A2A-C00C775C7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693" y="2699198"/>
                  <a:ext cx="93317" cy="6912"/>
                </a:xfrm>
                <a:custGeom>
                  <a:avLst/>
                  <a:gdLst>
                    <a:gd name="T0" fmla="*/ 0 w 46"/>
                    <a:gd name="T1" fmla="*/ 2 h 3"/>
                    <a:gd name="T2" fmla="*/ 2 w 46"/>
                    <a:gd name="T3" fmla="*/ 3 h 3"/>
                    <a:gd name="T4" fmla="*/ 45 w 46"/>
                    <a:gd name="T5" fmla="*/ 3 h 3"/>
                    <a:gd name="T6" fmla="*/ 46 w 46"/>
                    <a:gd name="T7" fmla="*/ 2 h 3"/>
                    <a:gd name="T8" fmla="*/ 45 w 46"/>
                    <a:gd name="T9" fmla="*/ 0 h 3"/>
                    <a:gd name="T10" fmla="*/ 2 w 46"/>
                    <a:gd name="T11" fmla="*/ 0 h 3"/>
                    <a:gd name="T12" fmla="*/ 0 w 46"/>
                    <a:gd name="T13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3">
                      <a:moveTo>
                        <a:pt x="0" y="2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6" y="3"/>
                        <a:pt x="46" y="3"/>
                        <a:pt x="46" y="2"/>
                      </a:cubicBezTo>
                      <a:cubicBezTo>
                        <a:pt x="46" y="1"/>
                        <a:pt x="46" y="0"/>
                        <a:pt x="4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6" name="Freeform 26">
                  <a:extLst>
                    <a:ext uri="{FF2B5EF4-FFF2-40B4-BE49-F238E27FC236}">
                      <a16:creationId xmlns:a16="http://schemas.microsoft.com/office/drawing/2014/main" id="{7EA5C417-267E-4AD0-24CE-C04B8ACA0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180" y="2760546"/>
                  <a:ext cx="3043155" cy="2592"/>
                </a:xfrm>
                <a:custGeom>
                  <a:avLst/>
                  <a:gdLst>
                    <a:gd name="T0" fmla="*/ 3522 w 3522"/>
                    <a:gd name="T1" fmla="*/ 0 h 3"/>
                    <a:gd name="T2" fmla="*/ 0 w 3522"/>
                    <a:gd name="T3" fmla="*/ 0 h 3"/>
                    <a:gd name="T4" fmla="*/ 0 w 3522"/>
                    <a:gd name="T5" fmla="*/ 3 h 3"/>
                    <a:gd name="T6" fmla="*/ 3520 w 3522"/>
                    <a:gd name="T7" fmla="*/ 3 h 3"/>
                    <a:gd name="T8" fmla="*/ 3522 w 352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22" h="3">
                      <a:moveTo>
                        <a:pt x="3522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520" y="3"/>
                      </a:lnTo>
                      <a:lnTo>
                        <a:pt x="3522" y="0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7" name="Rechteck 320">
                  <a:extLst>
                    <a:ext uri="{FF2B5EF4-FFF2-40B4-BE49-F238E27FC236}">
                      <a16:creationId xmlns:a16="http://schemas.microsoft.com/office/drawing/2014/main" id="{FCDDCBA4-CD63-B6D9-55FC-B20C536BAAA6}"/>
                    </a:ext>
                  </a:extLst>
                </p:cNvPr>
                <p:cNvSpPr/>
                <p:nvPr/>
              </p:nvSpPr>
              <p:spPr bwMode="auto">
                <a:xfrm>
                  <a:off x="5416568" y="1201813"/>
                  <a:ext cx="2161832" cy="137123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vert="horz" rIns="215888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943">
                    <a:defRPr/>
                  </a:pPr>
                  <a:endParaRPr lang="de-DE" sz="1099" b="1" kern="0" dirty="0">
                    <a:solidFill>
                      <a:srgbClr val="CCC7C0"/>
                    </a:solidFill>
                    <a:effectLst>
                      <a:outerShdw blurRad="381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 Light" panose="020F0302020204030204"/>
                  </a:endParaRPr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383F3670-20D7-46BD-A426-DA0189BB44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0205" y="1136362"/>
                  <a:ext cx="24193" cy="3715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34CC7A6-5A67-1438-883A-85AF833BF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3240" y="534249"/>
                <a:ext cx="550133" cy="348417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20AB6E-C99A-1E36-4130-281381E0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704" r="1020" b="522"/>
            <a:stretch>
              <a:fillRect/>
            </a:stretch>
          </p:blipFill>
          <p:spPr bwMode="auto">
            <a:xfrm>
              <a:off x="8848153" y="3745010"/>
              <a:ext cx="407020" cy="407020"/>
            </a:xfrm>
            <a:custGeom>
              <a:avLst/>
              <a:gdLst>
                <a:gd name="connsiteX0" fmla="*/ 2808608 w 5617216"/>
                <a:gd name="connsiteY0" fmla="*/ 0 h 5617216"/>
                <a:gd name="connsiteX1" fmla="*/ 5617216 w 5617216"/>
                <a:gd name="connsiteY1" fmla="*/ 2808608 h 5617216"/>
                <a:gd name="connsiteX2" fmla="*/ 2808608 w 5617216"/>
                <a:gd name="connsiteY2" fmla="*/ 5617216 h 5617216"/>
                <a:gd name="connsiteX3" fmla="*/ 0 w 5617216"/>
                <a:gd name="connsiteY3" fmla="*/ 2808608 h 5617216"/>
                <a:gd name="connsiteX4" fmla="*/ 2808608 w 5617216"/>
                <a:gd name="connsiteY4" fmla="*/ 0 h 56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7216" h="5617216">
                  <a:moveTo>
                    <a:pt x="2808608" y="0"/>
                  </a:moveTo>
                  <a:cubicBezTo>
                    <a:pt x="4359759" y="0"/>
                    <a:pt x="5617216" y="1257457"/>
                    <a:pt x="5617216" y="2808608"/>
                  </a:cubicBezTo>
                  <a:cubicBezTo>
                    <a:pt x="5617216" y="4359759"/>
                    <a:pt x="4359759" y="5617216"/>
                    <a:pt x="2808608" y="5617216"/>
                  </a:cubicBezTo>
                  <a:cubicBezTo>
                    <a:pt x="1257457" y="5617216"/>
                    <a:pt x="0" y="4359759"/>
                    <a:pt x="0" y="2808608"/>
                  </a:cubicBezTo>
                  <a:cubicBezTo>
                    <a:pt x="0" y="1257457"/>
                    <a:pt x="1257457" y="0"/>
                    <a:pt x="280860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8C25A8-9B5A-4031-20CD-913557464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704" r="1020" b="522"/>
            <a:stretch>
              <a:fillRect/>
            </a:stretch>
          </p:blipFill>
          <p:spPr bwMode="auto">
            <a:xfrm>
              <a:off x="9648463" y="4487537"/>
              <a:ext cx="162871" cy="162871"/>
            </a:xfrm>
            <a:custGeom>
              <a:avLst/>
              <a:gdLst>
                <a:gd name="connsiteX0" fmla="*/ 2808608 w 5617216"/>
                <a:gd name="connsiteY0" fmla="*/ 0 h 5617216"/>
                <a:gd name="connsiteX1" fmla="*/ 5617216 w 5617216"/>
                <a:gd name="connsiteY1" fmla="*/ 2808608 h 5617216"/>
                <a:gd name="connsiteX2" fmla="*/ 2808608 w 5617216"/>
                <a:gd name="connsiteY2" fmla="*/ 5617216 h 5617216"/>
                <a:gd name="connsiteX3" fmla="*/ 0 w 5617216"/>
                <a:gd name="connsiteY3" fmla="*/ 2808608 h 5617216"/>
                <a:gd name="connsiteX4" fmla="*/ 2808608 w 5617216"/>
                <a:gd name="connsiteY4" fmla="*/ 0 h 56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7216" h="5617216">
                  <a:moveTo>
                    <a:pt x="2808608" y="0"/>
                  </a:moveTo>
                  <a:cubicBezTo>
                    <a:pt x="4359759" y="0"/>
                    <a:pt x="5617216" y="1257457"/>
                    <a:pt x="5617216" y="2808608"/>
                  </a:cubicBezTo>
                  <a:cubicBezTo>
                    <a:pt x="5617216" y="4359759"/>
                    <a:pt x="4359759" y="5617216"/>
                    <a:pt x="2808608" y="5617216"/>
                  </a:cubicBezTo>
                  <a:cubicBezTo>
                    <a:pt x="1257457" y="5617216"/>
                    <a:pt x="0" y="4359759"/>
                    <a:pt x="0" y="2808608"/>
                  </a:cubicBezTo>
                  <a:cubicBezTo>
                    <a:pt x="0" y="1257457"/>
                    <a:pt x="1257457" y="0"/>
                    <a:pt x="280860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F3ED61-31BF-FC54-2737-3BD5CBFEE7AD}"/>
              </a:ext>
            </a:extLst>
          </p:cNvPr>
          <p:cNvCxnSpPr>
            <a:cxnSpLocks/>
          </p:cNvCxnSpPr>
          <p:nvPr/>
        </p:nvCxnSpPr>
        <p:spPr>
          <a:xfrm>
            <a:off x="896824" y="3335527"/>
            <a:ext cx="10256685" cy="0"/>
          </a:xfrm>
          <a:prstGeom prst="straightConnector1">
            <a:avLst/>
          </a:prstGeom>
          <a:noFill/>
          <a:ln w="38100" cap="flat" cmpd="sng" algn="ctr">
            <a:solidFill>
              <a:srgbClr val="CCC7C0"/>
            </a:solidFill>
            <a:prstDash val="solid"/>
            <a:miter lim="800000"/>
            <a:headEnd type="oval"/>
            <a:tailEnd type="triangle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5AD831-CCF0-7895-4857-BECF71EAB8AC}"/>
              </a:ext>
            </a:extLst>
          </p:cNvPr>
          <p:cNvGrpSpPr/>
          <p:nvPr/>
        </p:nvGrpSpPr>
        <p:grpSpPr>
          <a:xfrm>
            <a:off x="355460" y="1668056"/>
            <a:ext cx="10585439" cy="1480572"/>
            <a:chOff x="315527" y="1834165"/>
            <a:chExt cx="10590952" cy="1481343"/>
          </a:xfrm>
        </p:grpSpPr>
        <p:sp>
          <p:nvSpPr>
            <p:cNvPr id="41" name="Shape 175">
              <a:extLst>
                <a:ext uri="{FF2B5EF4-FFF2-40B4-BE49-F238E27FC236}">
                  <a16:creationId xmlns:a16="http://schemas.microsoft.com/office/drawing/2014/main" id="{202A25CC-37AD-9834-7275-DFCB6ED5B883}"/>
                </a:ext>
              </a:extLst>
            </p:cNvPr>
            <p:cNvSpPr/>
            <p:nvPr/>
          </p:nvSpPr>
          <p:spPr>
            <a:xfrm>
              <a:off x="994857" y="2285043"/>
              <a:ext cx="2466189" cy="7315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algn="ctr" defTabSz="913943">
                <a:spcAft>
                  <a:spcPts val="1199"/>
                </a:spcAft>
                <a:buClr>
                  <a:srgbClr val="FDD300"/>
                </a:buClr>
                <a:buSzPct val="25000"/>
                <a:defRPr/>
              </a:pPr>
              <a:r>
                <a:rPr lang="en-US" sz="1599" kern="0" spc="-75" dirty="0">
                  <a:ea typeface="Open Sans Light" panose="020B0306030504020204" pitchFamily="34" charset="0"/>
                  <a:cs typeface="Open Sans Light" panose="020B0306030504020204" pitchFamily="34" charset="0"/>
                  <a:sym typeface="Verdana"/>
                </a:rPr>
                <a:t>Develop a reusable Decision Analysis Data Model to support SE Vision 2035</a:t>
              </a:r>
            </a:p>
          </p:txBody>
        </p:sp>
        <p:sp>
          <p:nvSpPr>
            <p:cNvPr id="42" name="Shape 176">
              <a:extLst>
                <a:ext uri="{FF2B5EF4-FFF2-40B4-BE49-F238E27FC236}">
                  <a16:creationId xmlns:a16="http://schemas.microsoft.com/office/drawing/2014/main" id="{124E3E98-B322-7DAC-A24B-5D8F1BA4402F}"/>
                </a:ext>
              </a:extLst>
            </p:cNvPr>
            <p:cNvSpPr/>
            <p:nvPr/>
          </p:nvSpPr>
          <p:spPr>
            <a:xfrm>
              <a:off x="4744473" y="2281547"/>
              <a:ext cx="2468341" cy="7315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algn="ctr" defTabSz="913943">
                <a:spcAft>
                  <a:spcPts val="1199"/>
                </a:spcAft>
                <a:buClr>
                  <a:srgbClr val="FDD300"/>
                </a:buClr>
                <a:buSzPct val="25000"/>
                <a:defRPr/>
              </a:pPr>
              <a:r>
                <a:rPr lang="en-US" sz="1599" kern="0" spc="-75" dirty="0">
                  <a:ea typeface="Open Sans Light" panose="020B0306030504020204" pitchFamily="34" charset="0"/>
                  <a:cs typeface="Open Sans Light" panose="020B0306030504020204" pitchFamily="34" charset="0"/>
                  <a:sym typeface="Verdana"/>
                </a:rPr>
                <a:t>Integrate Decision Management Life Cycle Process in MBSE</a:t>
              </a:r>
            </a:p>
          </p:txBody>
        </p:sp>
        <p:sp>
          <p:nvSpPr>
            <p:cNvPr id="43" name="Shape 177">
              <a:extLst>
                <a:ext uri="{FF2B5EF4-FFF2-40B4-BE49-F238E27FC236}">
                  <a16:creationId xmlns:a16="http://schemas.microsoft.com/office/drawing/2014/main" id="{315B60F1-9B52-1B72-A939-9D3B4371D9F4}"/>
                </a:ext>
              </a:extLst>
            </p:cNvPr>
            <p:cNvSpPr/>
            <p:nvPr/>
          </p:nvSpPr>
          <p:spPr>
            <a:xfrm>
              <a:off x="8435986" y="2262544"/>
              <a:ext cx="2468341" cy="7315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algn="ctr" defTabSz="913943">
                <a:spcAft>
                  <a:spcPts val="1199"/>
                </a:spcAft>
                <a:buClr>
                  <a:srgbClr val="FDD300"/>
                </a:buClr>
                <a:buSzPct val="25000"/>
                <a:defRPr/>
              </a:pPr>
              <a:r>
                <a:rPr lang="en-US" sz="1599" kern="0" spc="-75" dirty="0">
                  <a:ea typeface="Open Sans Light" panose="020B0306030504020204" pitchFamily="34" charset="0"/>
                  <a:cs typeface="Open Sans Light" panose="020B0306030504020204" pitchFamily="34" charset="0"/>
                  <a:sym typeface="Verdana"/>
                </a:rPr>
                <a:t>Enhance Data Driven Decision Making with Models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56190BD-432C-D753-80D8-2441C28855AB}"/>
                </a:ext>
              </a:extLst>
            </p:cNvPr>
            <p:cNvCxnSpPr/>
            <p:nvPr/>
          </p:nvCxnSpPr>
          <p:spPr>
            <a:xfrm>
              <a:off x="992705" y="2145141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6FB188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A3236E-D604-A17B-C2DC-B33C99B1CE81}"/>
                </a:ext>
              </a:extLst>
            </p:cNvPr>
            <p:cNvCxnSpPr/>
            <p:nvPr/>
          </p:nvCxnSpPr>
          <p:spPr>
            <a:xfrm>
              <a:off x="994857" y="3122915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6FB188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B27A1E-CBF5-1CF9-C6AA-084C4A3CFD3B}"/>
                </a:ext>
              </a:extLst>
            </p:cNvPr>
            <p:cNvCxnSpPr/>
            <p:nvPr/>
          </p:nvCxnSpPr>
          <p:spPr>
            <a:xfrm>
              <a:off x="4742321" y="2141645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BCD5B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A8DD472-355E-F241-C44F-2BAA326ADAE8}"/>
                </a:ext>
              </a:extLst>
            </p:cNvPr>
            <p:cNvCxnSpPr/>
            <p:nvPr/>
          </p:nvCxnSpPr>
          <p:spPr>
            <a:xfrm>
              <a:off x="4744473" y="3119419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BCD5B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9F8A47-04A8-DAF2-5EB8-876AC4944E55}"/>
                </a:ext>
              </a:extLst>
            </p:cNvPr>
            <p:cNvCxnSpPr/>
            <p:nvPr/>
          </p:nvCxnSpPr>
          <p:spPr>
            <a:xfrm>
              <a:off x="8435986" y="2122642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A742A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87F86E7-792F-87C3-D82D-35CE7A1094BB}"/>
                </a:ext>
              </a:extLst>
            </p:cNvPr>
            <p:cNvCxnSpPr/>
            <p:nvPr/>
          </p:nvCxnSpPr>
          <p:spPr>
            <a:xfrm>
              <a:off x="8438138" y="3100416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A742A"/>
              </a:solidFill>
              <a:prstDash val="solid"/>
              <a:miter lim="800000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042FD3-5C87-1691-442F-2EBD81FE5119}"/>
                </a:ext>
              </a:extLst>
            </p:cNvPr>
            <p:cNvSpPr txBox="1"/>
            <p:nvPr/>
          </p:nvSpPr>
          <p:spPr>
            <a:xfrm>
              <a:off x="315527" y="1869599"/>
              <a:ext cx="756937" cy="144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971">
                <a:defRPr/>
              </a:pPr>
              <a:r>
                <a:rPr lang="en-US" sz="8796" b="1" kern="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DC6910-F0DD-3E51-6965-CAC047E1A99C}"/>
                </a:ext>
              </a:extLst>
            </p:cNvPr>
            <p:cNvSpPr txBox="1"/>
            <p:nvPr/>
          </p:nvSpPr>
          <p:spPr>
            <a:xfrm>
              <a:off x="3959483" y="1837537"/>
              <a:ext cx="756937" cy="144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971">
                <a:defRPr/>
              </a:pPr>
              <a:r>
                <a:rPr lang="en-US" sz="8796" b="1" kern="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87900DF-5419-A828-F662-9BC4A1589E0F}"/>
                </a:ext>
              </a:extLst>
            </p:cNvPr>
            <p:cNvSpPr txBox="1"/>
            <p:nvPr/>
          </p:nvSpPr>
          <p:spPr>
            <a:xfrm>
              <a:off x="7698251" y="1834165"/>
              <a:ext cx="756937" cy="144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971">
                <a:defRPr/>
              </a:pPr>
              <a:r>
                <a:rPr lang="en-US" sz="8796" b="1" kern="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0E2652D-AFBC-64D3-13E6-9273B08CB55B}"/>
              </a:ext>
            </a:extLst>
          </p:cNvPr>
          <p:cNvSpPr txBox="1"/>
          <p:nvPr/>
        </p:nvSpPr>
        <p:spPr>
          <a:xfrm>
            <a:off x="2684754" y="6365731"/>
            <a:ext cx="697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Further info, copy of presentation, or copy of paper:  gparnell@uark.edu</a:t>
            </a:r>
          </a:p>
        </p:txBody>
      </p:sp>
    </p:spTree>
    <p:extLst>
      <p:ext uri="{BB962C8B-B14F-4D97-AF65-F5344CB8AC3E}">
        <p14:creationId xmlns:p14="http://schemas.microsoft.com/office/powerpoint/2010/main" val="3869321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E7DEB-57F9-2674-C2A8-B921C096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056" y="3248891"/>
            <a:ext cx="10609808" cy="11049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Backups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01BC0-310B-79CD-909E-89C02E3A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9A7F-DA4F-7A48-BA9F-1ADD0F1A3EF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68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F3E9-72F8-9563-247C-B6A64072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01F7-AB3C-63BD-2D69-09E73F3DC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399" b="1" dirty="0">
                <a:ea typeface="Calibri" panose="020F0502020204030204" pitchFamily="34" charset="0"/>
                <a:cs typeface="Calibri" panose="020F0502020204030204" pitchFamily="34" charset="0"/>
              </a:rPr>
              <a:t>Decision Analysis:  </a:t>
            </a:r>
            <a:r>
              <a:rPr lang="en-US" sz="2399" dirty="0">
                <a:ea typeface="Calibri" panose="020F0502020204030204" pitchFamily="34" charset="0"/>
                <a:cs typeface="Calibri" panose="020F0502020204030204" pitchFamily="34" charset="0"/>
              </a:rPr>
              <a:t>Decision analysis is a philosophy and a social-technical process to </a:t>
            </a:r>
            <a:r>
              <a:rPr lang="en-US" sz="2399" i="1" dirty="0">
                <a:ea typeface="Calibri" panose="020F0502020204030204" pitchFamily="34" charset="0"/>
                <a:cs typeface="Calibri" panose="020F0502020204030204" pitchFamily="34" charset="0"/>
              </a:rPr>
              <a:t>create value for decision makers and stakeholders</a:t>
            </a:r>
            <a:r>
              <a:rPr lang="en-US" sz="2399" dirty="0">
                <a:ea typeface="Calibri" panose="020F0502020204030204" pitchFamily="34" charset="0"/>
                <a:cs typeface="Calibri" panose="020F0502020204030204" pitchFamily="34" charset="0"/>
              </a:rPr>
              <a:t> facing difficult decisions involving multiple stakeholders, multiple (possibly conflicting) objectives, complex alternatives, important uncertainties, and significant consequences. </a:t>
            </a:r>
          </a:p>
          <a:p>
            <a:pPr marL="0" indent="0">
              <a:buNone/>
            </a:pPr>
            <a:endParaRPr lang="en-US" sz="2399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399" b="1" dirty="0">
                <a:ea typeface="Calibri" panose="020F0502020204030204" pitchFamily="34" charset="0"/>
                <a:cs typeface="Calibri" panose="020F0502020204030204" pitchFamily="34" charset="0"/>
              </a:rPr>
              <a:t>Decision Management: </a:t>
            </a:r>
            <a:r>
              <a:rPr lang="en-US" sz="2399" dirty="0">
                <a:ea typeface="Calibri" panose="020F0502020204030204" pitchFamily="34" charset="0"/>
                <a:cs typeface="Calibri" panose="020F0502020204030204" pitchFamily="34" charset="0"/>
              </a:rPr>
              <a:t>A process providing a structured, analytical framework for objectively identifying, characterizing, and evaluating a set of alternatives for a decision at any point in the life cycle and select the most beneficial course of action.</a:t>
            </a:r>
          </a:p>
          <a:p>
            <a:pPr marL="0" indent="0">
              <a:spcBef>
                <a:spcPts val="0"/>
              </a:spcBef>
              <a:buNone/>
            </a:pPr>
            <a:endParaRPr lang="en-US" sz="2399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399" b="1" dirty="0">
                <a:ea typeface="Calibri" panose="020F0502020204030204" pitchFamily="34" charset="0"/>
                <a:cs typeface="Calibri" panose="020F0502020204030204" pitchFamily="34" charset="0"/>
              </a:rPr>
              <a:t>Data Model: </a:t>
            </a:r>
            <a:r>
              <a:rPr lang="en-US" sz="2399" dirty="0">
                <a:ea typeface="Calibri" panose="020F0502020204030204" pitchFamily="34" charset="0"/>
                <a:cs typeface="Calibri" panose="020F0502020204030204" pitchFamily="34" charset="0"/>
              </a:rPr>
              <a:t>A model that aligns data definitions to the information and concepts necessary to support the organization’s mission and operations, driving consistency and interoperability across disparate developers and teams.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F6F10-9EA8-87FC-4691-366C6825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4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6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DE76F903-73C1-4308-17CA-0D13E9C280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1469" t="25043" r="53005" b="1775"/>
          <a:stretch/>
        </p:blipFill>
        <p:spPr>
          <a:xfrm>
            <a:off x="1296044" y="1591962"/>
            <a:ext cx="4011648" cy="4523607"/>
          </a:xfrm>
          <a:prstGeom prst="rect">
            <a:avLst/>
          </a:prstGeom>
          <a:ln w="28575">
            <a:solidFill>
              <a:srgbClr val="0071CE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107B34-2C36-C099-18E4-8EEE384C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of Requirements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F066A32-46DC-2B0F-6C4C-8C93B02100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 are a class of objective</a:t>
            </a:r>
          </a:p>
          <a:p>
            <a:r>
              <a:rPr lang="en-US" dirty="0"/>
              <a:t>A requirement must be associated with a measure of stakeholder value </a:t>
            </a:r>
          </a:p>
          <a:p>
            <a:r>
              <a:rPr lang="en-US" dirty="0"/>
              <a:t>Measures are used to define a value hierarchy for determining the tradespace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6A60C-5B6C-21AD-C4C0-A83479D0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19</a:t>
            </a:fld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170DCE-EDF0-664F-4855-C1D610F79683}"/>
              </a:ext>
            </a:extLst>
          </p:cNvPr>
          <p:cNvSpPr/>
          <p:nvPr/>
        </p:nvSpPr>
        <p:spPr>
          <a:xfrm>
            <a:off x="3286380" y="2865661"/>
            <a:ext cx="668238" cy="365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270578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00BA-CDBC-7468-E473-5F98B61F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42405"/>
          </a:xfrm>
        </p:spPr>
        <p:txBody>
          <a:bodyPr/>
          <a:lstStyle/>
          <a:p>
            <a:r>
              <a:rPr lang="en-US" dirty="0"/>
              <a:t>BLUF - Decision Analysis Data Model (DADM)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9BFC2-44C1-7FEA-57C4-7962CA8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B6A767EB-E336-F8C1-C803-D4FD9738119A}"/>
              </a:ext>
            </a:extLst>
          </p:cNvPr>
          <p:cNvSpPr txBox="1">
            <a:spLocks/>
          </p:cNvSpPr>
          <p:nvPr/>
        </p:nvSpPr>
        <p:spPr>
          <a:xfrm>
            <a:off x="351154" y="1344129"/>
            <a:ext cx="11343717" cy="766172"/>
          </a:xfrm>
          <a:prstGeom prst="rect">
            <a:avLst/>
          </a:prstGeom>
        </p:spPr>
        <p:txBody>
          <a:bodyPr/>
          <a:lstStyle>
            <a:lvl1pPr marL="457326" indent="-457326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99" dirty="0">
                <a:solidFill>
                  <a:srgbClr val="000000"/>
                </a:solidFill>
              </a:rPr>
              <a:t>The Decision Analysis Working Group (DAWG) has developed DADM to help realize the INCOSE Vision 2035 objectives for analytical frameworks, data-centricity, model re-use by doing the following: </a:t>
            </a:r>
          </a:p>
        </p:txBody>
      </p:sp>
      <p:sp>
        <p:nvSpPr>
          <p:cNvPr id="7" name="Shape 175">
            <a:extLst>
              <a:ext uri="{FF2B5EF4-FFF2-40B4-BE49-F238E27FC236}">
                <a16:creationId xmlns:a16="http://schemas.microsoft.com/office/drawing/2014/main" id="{B93DEB7B-606F-7290-7C9A-027135D7CC69}"/>
              </a:ext>
            </a:extLst>
          </p:cNvPr>
          <p:cNvSpPr/>
          <p:nvPr/>
        </p:nvSpPr>
        <p:spPr>
          <a:xfrm>
            <a:off x="308225" y="5630709"/>
            <a:ext cx="3610084" cy="5903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913943">
              <a:lnSpc>
                <a:spcPct val="120000"/>
              </a:lnSpc>
              <a:buClr>
                <a:srgbClr val="FFFFFF"/>
              </a:buClr>
              <a:buSzPct val="25000"/>
              <a:defRPr/>
            </a:pPr>
            <a:r>
              <a:rPr lang="en-US" sz="1199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The DADM is an INCOSE product that is </a:t>
            </a:r>
            <a:r>
              <a:rPr lang="en-US" sz="1199" b="1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available on SE Lab </a:t>
            </a:r>
            <a:r>
              <a:rPr lang="en-US" sz="1199" dirty="0">
                <a:solidFill>
                  <a:srgbClr val="000000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for INCOSE members to use</a:t>
            </a:r>
          </a:p>
        </p:txBody>
      </p:sp>
      <p:sp>
        <p:nvSpPr>
          <p:cNvPr id="8" name="Shape 176">
            <a:extLst>
              <a:ext uri="{FF2B5EF4-FFF2-40B4-BE49-F238E27FC236}">
                <a16:creationId xmlns:a16="http://schemas.microsoft.com/office/drawing/2014/main" id="{C9C4BF0A-A8B7-9CB9-1F40-CDF6255F3263}"/>
              </a:ext>
            </a:extLst>
          </p:cNvPr>
          <p:cNvSpPr/>
          <p:nvPr/>
        </p:nvSpPr>
        <p:spPr>
          <a:xfrm>
            <a:off x="4363843" y="5681482"/>
            <a:ext cx="3223574" cy="1103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913943">
              <a:lnSpc>
                <a:spcPct val="120000"/>
              </a:lnSpc>
              <a:buClr>
                <a:srgbClr val="000000"/>
              </a:buClr>
              <a:buSzPct val="100000"/>
              <a:defRPr/>
            </a:pP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The DADM is a data model validated against a </a:t>
            </a:r>
            <a:r>
              <a:rPr lang="en-US" sz="1199" b="1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Decision Analysis Process Model</a:t>
            </a: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 flexible to multiple domains and lifecycle stages</a:t>
            </a:r>
            <a:endParaRPr sz="1199" dirty="0">
              <a:solidFill>
                <a:srgbClr val="000000"/>
              </a:solidFill>
              <a:latin typeface="Chronicle Display Black"/>
              <a:ea typeface="Verdana"/>
              <a:cs typeface="Verdana"/>
              <a:sym typeface="Verdana"/>
            </a:endParaRPr>
          </a:p>
        </p:txBody>
      </p:sp>
      <p:sp>
        <p:nvSpPr>
          <p:cNvPr id="9" name="Shape 177">
            <a:extLst>
              <a:ext uri="{FF2B5EF4-FFF2-40B4-BE49-F238E27FC236}">
                <a16:creationId xmlns:a16="http://schemas.microsoft.com/office/drawing/2014/main" id="{FC1D0E3B-51CA-4009-CC80-930F059EA22A}"/>
              </a:ext>
            </a:extLst>
          </p:cNvPr>
          <p:cNvSpPr/>
          <p:nvPr/>
        </p:nvSpPr>
        <p:spPr>
          <a:xfrm>
            <a:off x="7880644" y="5635692"/>
            <a:ext cx="3418340" cy="729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 defTabSz="913943">
              <a:lnSpc>
                <a:spcPct val="120000"/>
              </a:lnSpc>
              <a:buClr>
                <a:srgbClr val="000000"/>
              </a:buClr>
              <a:buSzPct val="100000"/>
              <a:defRPr/>
            </a:pP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The DADM enhances pre-existing SE literature by </a:t>
            </a:r>
            <a:r>
              <a:rPr lang="en-US" sz="1199" b="1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incorporating system modeling and data architecture practices</a:t>
            </a:r>
            <a:r>
              <a:rPr lang="en-US" sz="1199" dirty="0">
                <a:solidFill>
                  <a:srgbClr val="000000"/>
                </a:solidFill>
                <a:latin typeface="Open Sans"/>
                <a:ea typeface="Verdana"/>
                <a:cs typeface="Verdana"/>
                <a:sym typeface="Verdana"/>
              </a:rPr>
              <a:t> into decision analysis.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7BB2CF-7523-3E8C-FBD8-9785232C9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9"/>
          <a:stretch/>
        </p:blipFill>
        <p:spPr bwMode="auto">
          <a:xfrm>
            <a:off x="471820" y="3965209"/>
            <a:ext cx="3382341" cy="1430766"/>
          </a:xfrm>
          <a:prstGeom prst="rect">
            <a:avLst/>
          </a:prstGeom>
          <a:ln>
            <a:noFill/>
          </a:ln>
          <a:effectLst>
            <a:outerShdw blurRad="177800" dist="152400" dir="2700000" algn="tl" rotWithShape="0">
              <a:srgbClr val="333333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F9E03-30D9-42EB-668C-3FF77FD4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809" y="4023772"/>
            <a:ext cx="2971340" cy="1317534"/>
          </a:xfrm>
          <a:prstGeom prst="rect">
            <a:avLst/>
          </a:prstGeom>
          <a:ln>
            <a:noFill/>
          </a:ln>
          <a:effectLst>
            <a:outerShdw blurRad="177800" dist="152400" dir="2700000" algn="tl" rotWithShape="0">
              <a:srgbClr val="333333">
                <a:alpha val="40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5342BD-0475-216A-6BFD-481AA1DE333B}"/>
              </a:ext>
            </a:extLst>
          </p:cNvPr>
          <p:cNvGrpSpPr/>
          <p:nvPr/>
        </p:nvGrpSpPr>
        <p:grpSpPr>
          <a:xfrm>
            <a:off x="8515114" y="4039507"/>
            <a:ext cx="2177168" cy="1378754"/>
            <a:chOff x="8589396" y="3617137"/>
            <a:chExt cx="2178302" cy="1379472"/>
          </a:xfr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83ACD9-7252-0DAF-AD39-546979C5E3D1}"/>
                </a:ext>
              </a:extLst>
            </p:cNvPr>
            <p:cNvSpPr/>
            <p:nvPr/>
          </p:nvSpPr>
          <p:spPr>
            <a:xfrm>
              <a:off x="9396098" y="3625009"/>
              <a:ext cx="1371600" cy="1371600"/>
            </a:xfrm>
            <a:prstGeom prst="ellipse">
              <a:avLst/>
            </a:prstGeom>
            <a:solidFill>
              <a:srgbClr val="7C9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B98205-CF23-F5AB-372E-5CFD30DCE721}"/>
                </a:ext>
              </a:extLst>
            </p:cNvPr>
            <p:cNvSpPr/>
            <p:nvPr/>
          </p:nvSpPr>
          <p:spPr>
            <a:xfrm>
              <a:off x="8589396" y="3617137"/>
              <a:ext cx="1371600" cy="1371600"/>
            </a:xfrm>
            <a:prstGeom prst="ellipse">
              <a:avLst/>
            </a:prstGeom>
            <a:solidFill>
              <a:srgbClr val="FA742A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9E1A72-7AAE-8265-3CF4-1968342E11A6}"/>
                </a:ext>
              </a:extLst>
            </p:cNvPr>
            <p:cNvSpPr txBox="1"/>
            <p:nvPr/>
          </p:nvSpPr>
          <p:spPr>
            <a:xfrm>
              <a:off x="8617795" y="4131868"/>
              <a:ext cx="81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Decision Management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96067F-CB38-66D3-E0D6-0047639958B3}"/>
                </a:ext>
              </a:extLst>
            </p:cNvPr>
            <p:cNvSpPr txBox="1"/>
            <p:nvPr/>
          </p:nvSpPr>
          <p:spPr>
            <a:xfrm>
              <a:off x="10186146" y="4193423"/>
              <a:ext cx="5204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MBSE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1483B7-BC2B-FADE-AE4D-8698C8472AC2}"/>
                </a:ext>
              </a:extLst>
            </p:cNvPr>
            <p:cNvSpPr txBox="1"/>
            <p:nvPr/>
          </p:nvSpPr>
          <p:spPr>
            <a:xfrm>
              <a:off x="9445440" y="4203087"/>
              <a:ext cx="5064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DADM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2A20D752-C7F1-05EE-5A9C-E21241C8C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4366" y="4496832"/>
              <a:ext cx="238845" cy="378171"/>
            </a:xfrm>
            <a:prstGeom prst="roundRect">
              <a:avLst>
                <a:gd name="adj" fmla="val 3706"/>
              </a:avLst>
            </a:prstGeom>
            <a:ln>
              <a:noFill/>
            </a:ln>
            <a:effectLst>
              <a:outerShdw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71C7ABC-398C-7C56-9DF4-987A3420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826" y="3817762"/>
              <a:ext cx="412920" cy="261516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664C352-1FD5-2891-92F2-554CF2FC9440}"/>
                </a:ext>
              </a:extLst>
            </p:cNvPr>
            <p:cNvGrpSpPr/>
            <p:nvPr/>
          </p:nvGrpSpPr>
          <p:grpSpPr>
            <a:xfrm>
              <a:off x="9438052" y="4452232"/>
              <a:ext cx="458464" cy="251401"/>
              <a:chOff x="9378832" y="254341"/>
              <a:chExt cx="2261480" cy="986036"/>
            </a:xfrm>
            <a:effectLst/>
          </p:grpSpPr>
          <p:grpSp>
            <p:nvGrpSpPr>
              <p:cNvPr id="23" name="Gruppieren 305">
                <a:extLst>
                  <a:ext uri="{FF2B5EF4-FFF2-40B4-BE49-F238E27FC236}">
                    <a16:creationId xmlns:a16="http://schemas.microsoft.com/office/drawing/2014/main" id="{7BCBCBC9-21F5-E51F-3537-6211B3B65011}"/>
                  </a:ext>
                </a:extLst>
              </p:cNvPr>
              <p:cNvGrpSpPr/>
              <p:nvPr/>
            </p:nvGrpSpPr>
            <p:grpSpPr>
              <a:xfrm>
                <a:off x="9378832" y="254341"/>
                <a:ext cx="2261480" cy="986036"/>
                <a:chOff x="4951715" y="1103314"/>
                <a:chExt cx="3086357" cy="1659824"/>
              </a:xfrm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FF72A05F-4A6C-553B-AD2B-63835AFB1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525" y="1103314"/>
                  <a:ext cx="2346737" cy="1634767"/>
                </a:xfrm>
                <a:custGeom>
                  <a:avLst/>
                  <a:gdLst>
                    <a:gd name="T0" fmla="*/ 39 w 1150"/>
                    <a:gd name="T1" fmla="*/ 801 h 801"/>
                    <a:gd name="T2" fmla="*/ 0 w 1150"/>
                    <a:gd name="T3" fmla="*/ 762 h 801"/>
                    <a:gd name="T4" fmla="*/ 0 w 1150"/>
                    <a:gd name="T5" fmla="*/ 38 h 801"/>
                    <a:gd name="T6" fmla="*/ 39 w 1150"/>
                    <a:gd name="T7" fmla="*/ 0 h 801"/>
                    <a:gd name="T8" fmla="*/ 1111 w 1150"/>
                    <a:gd name="T9" fmla="*/ 0 h 801"/>
                    <a:gd name="T10" fmla="*/ 1150 w 1150"/>
                    <a:gd name="T11" fmla="*/ 38 h 801"/>
                    <a:gd name="T12" fmla="*/ 1150 w 1150"/>
                    <a:gd name="T13" fmla="*/ 762 h 801"/>
                    <a:gd name="T14" fmla="*/ 1111 w 1150"/>
                    <a:gd name="T15" fmla="*/ 801 h 801"/>
                    <a:gd name="T16" fmla="*/ 39 w 1150"/>
                    <a:gd name="T17" fmla="*/ 801 h 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50" h="801">
                      <a:moveTo>
                        <a:pt x="39" y="801"/>
                      </a:moveTo>
                      <a:cubicBezTo>
                        <a:pt x="18" y="801"/>
                        <a:pt x="0" y="784"/>
                        <a:pt x="0" y="76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1111" y="0"/>
                        <a:pt x="1111" y="0"/>
                        <a:pt x="1111" y="0"/>
                      </a:cubicBezTo>
                      <a:cubicBezTo>
                        <a:pt x="1132" y="0"/>
                        <a:pt x="1150" y="17"/>
                        <a:pt x="1150" y="38"/>
                      </a:cubicBezTo>
                      <a:cubicBezTo>
                        <a:pt x="1150" y="762"/>
                        <a:pt x="1150" y="762"/>
                        <a:pt x="1150" y="762"/>
                      </a:cubicBezTo>
                      <a:cubicBezTo>
                        <a:pt x="1150" y="784"/>
                        <a:pt x="1132" y="801"/>
                        <a:pt x="1111" y="801"/>
                      </a:cubicBezTo>
                      <a:cubicBezTo>
                        <a:pt x="39" y="801"/>
                        <a:pt x="39" y="801"/>
                        <a:pt x="39" y="801"/>
                      </a:cubicBez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round/>
                  <a:headEnd/>
                  <a:tailEnd/>
                </a:ln>
                <a:effectLst>
                  <a:glow rad="63500">
                    <a:srgbClr val="969696">
                      <a:satMod val="175000"/>
                      <a:alpha val="40000"/>
                    </a:srgbClr>
                  </a:glow>
                  <a:softEdge rad="12700"/>
                </a:effectLst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D2A9688-65EE-F0B4-31F5-0992978459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9314" y="2713023"/>
                  <a:ext cx="6049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686A5460-4381-C3D0-7ABB-D156096E9A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26153" y="2713023"/>
                  <a:ext cx="6049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721AA75-3E62-9621-660C-B37C3E59AD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069" y="2713023"/>
                  <a:ext cx="2355378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125915AE-14E0-127C-5999-27517D4B88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3621" y="2713023"/>
                  <a:ext cx="2321680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492C5262-7990-F521-3B65-F9C6051B5D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3990" y="2713023"/>
                  <a:ext cx="2303535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9084A0E-B3C3-075C-4C8C-488AA1F9DA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1715" y="2647356"/>
                  <a:ext cx="3086357" cy="11059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09AFFE0E-1320-365B-46A3-BC5AA52105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7905" y="2652540"/>
                  <a:ext cx="533114" cy="6048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9C262761-9A51-65C3-CD8E-7FA14C464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5681" y="2658589"/>
                  <a:ext cx="518425" cy="47523"/>
                </a:xfrm>
                <a:custGeom>
                  <a:avLst/>
                  <a:gdLst>
                    <a:gd name="T0" fmla="*/ 1 w 254"/>
                    <a:gd name="T1" fmla="*/ 0 h 23"/>
                    <a:gd name="T2" fmla="*/ 0 w 254"/>
                    <a:gd name="T3" fmla="*/ 4 h 23"/>
                    <a:gd name="T4" fmla="*/ 19 w 254"/>
                    <a:gd name="T5" fmla="*/ 23 h 23"/>
                    <a:gd name="T6" fmla="*/ 235 w 254"/>
                    <a:gd name="T7" fmla="*/ 23 h 23"/>
                    <a:gd name="T8" fmla="*/ 254 w 254"/>
                    <a:gd name="T9" fmla="*/ 4 h 23"/>
                    <a:gd name="T10" fmla="*/ 253 w 254"/>
                    <a:gd name="T11" fmla="*/ 0 h 23"/>
                    <a:gd name="T12" fmla="*/ 1 w 25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4" h="23">
                      <a:moveTo>
                        <a:pt x="1" y="0"/>
                      </a:moveTo>
                      <a:cubicBezTo>
                        <a:pt x="0" y="1"/>
                        <a:pt x="0" y="2"/>
                        <a:pt x="0" y="4"/>
                      </a:cubicBezTo>
                      <a:cubicBezTo>
                        <a:pt x="0" y="14"/>
                        <a:pt x="9" y="23"/>
                        <a:pt x="19" y="23"/>
                      </a:cubicBezTo>
                      <a:cubicBezTo>
                        <a:pt x="235" y="23"/>
                        <a:pt x="235" y="23"/>
                        <a:pt x="235" y="23"/>
                      </a:cubicBezTo>
                      <a:cubicBezTo>
                        <a:pt x="245" y="23"/>
                        <a:pt x="254" y="14"/>
                        <a:pt x="254" y="4"/>
                      </a:cubicBezTo>
                      <a:cubicBezTo>
                        <a:pt x="254" y="2"/>
                        <a:pt x="254" y="1"/>
                        <a:pt x="25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noFill/>
                <a:ln w="2" cap="flat">
                  <a:solidFill>
                    <a:srgbClr val="6D6E7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2CA067F3-4A8A-3278-D96F-DCAFECBEC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693" y="2701791"/>
                  <a:ext cx="93317" cy="7777"/>
                </a:xfrm>
                <a:custGeom>
                  <a:avLst/>
                  <a:gdLst>
                    <a:gd name="T0" fmla="*/ 0 w 46"/>
                    <a:gd name="T1" fmla="*/ 2 h 4"/>
                    <a:gd name="T2" fmla="*/ 2 w 46"/>
                    <a:gd name="T3" fmla="*/ 4 h 4"/>
                    <a:gd name="T4" fmla="*/ 45 w 46"/>
                    <a:gd name="T5" fmla="*/ 4 h 4"/>
                    <a:gd name="T6" fmla="*/ 46 w 46"/>
                    <a:gd name="T7" fmla="*/ 2 h 4"/>
                    <a:gd name="T8" fmla="*/ 45 w 46"/>
                    <a:gd name="T9" fmla="*/ 0 h 4"/>
                    <a:gd name="T10" fmla="*/ 2 w 46"/>
                    <a:gd name="T11" fmla="*/ 0 h 4"/>
                    <a:gd name="T12" fmla="*/ 0 w 46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4">
                      <a:moveTo>
                        <a:pt x="0" y="2"/>
                      </a:move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45" y="4"/>
                        <a:pt x="45" y="4"/>
                        <a:pt x="45" y="4"/>
                      </a:cubicBezTo>
                      <a:cubicBezTo>
                        <a:pt x="46" y="4"/>
                        <a:pt x="46" y="3"/>
                        <a:pt x="46" y="2"/>
                      </a:cubicBezTo>
                      <a:cubicBezTo>
                        <a:pt x="46" y="1"/>
                        <a:pt x="46" y="0"/>
                        <a:pt x="4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5" name="Freeform 25">
                  <a:extLst>
                    <a:ext uri="{FF2B5EF4-FFF2-40B4-BE49-F238E27FC236}">
                      <a16:creationId xmlns:a16="http://schemas.microsoft.com/office/drawing/2014/main" id="{393789B8-503C-0278-2A2A-C00C775C7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693" y="2699198"/>
                  <a:ext cx="93317" cy="6912"/>
                </a:xfrm>
                <a:custGeom>
                  <a:avLst/>
                  <a:gdLst>
                    <a:gd name="T0" fmla="*/ 0 w 46"/>
                    <a:gd name="T1" fmla="*/ 2 h 3"/>
                    <a:gd name="T2" fmla="*/ 2 w 46"/>
                    <a:gd name="T3" fmla="*/ 3 h 3"/>
                    <a:gd name="T4" fmla="*/ 45 w 46"/>
                    <a:gd name="T5" fmla="*/ 3 h 3"/>
                    <a:gd name="T6" fmla="*/ 46 w 46"/>
                    <a:gd name="T7" fmla="*/ 2 h 3"/>
                    <a:gd name="T8" fmla="*/ 45 w 46"/>
                    <a:gd name="T9" fmla="*/ 0 h 3"/>
                    <a:gd name="T10" fmla="*/ 2 w 46"/>
                    <a:gd name="T11" fmla="*/ 0 h 3"/>
                    <a:gd name="T12" fmla="*/ 0 w 46"/>
                    <a:gd name="T13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3">
                      <a:moveTo>
                        <a:pt x="0" y="2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6" y="3"/>
                        <a:pt x="46" y="3"/>
                        <a:pt x="46" y="2"/>
                      </a:cubicBezTo>
                      <a:cubicBezTo>
                        <a:pt x="46" y="1"/>
                        <a:pt x="46" y="0"/>
                        <a:pt x="4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6" name="Freeform 26">
                  <a:extLst>
                    <a:ext uri="{FF2B5EF4-FFF2-40B4-BE49-F238E27FC236}">
                      <a16:creationId xmlns:a16="http://schemas.microsoft.com/office/drawing/2014/main" id="{7EA5C417-267E-4AD0-24CE-C04B8ACA0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180" y="2760546"/>
                  <a:ext cx="3043155" cy="2592"/>
                </a:xfrm>
                <a:custGeom>
                  <a:avLst/>
                  <a:gdLst>
                    <a:gd name="T0" fmla="*/ 3522 w 3522"/>
                    <a:gd name="T1" fmla="*/ 0 h 3"/>
                    <a:gd name="T2" fmla="*/ 0 w 3522"/>
                    <a:gd name="T3" fmla="*/ 0 h 3"/>
                    <a:gd name="T4" fmla="*/ 0 w 3522"/>
                    <a:gd name="T5" fmla="*/ 3 h 3"/>
                    <a:gd name="T6" fmla="*/ 3520 w 3522"/>
                    <a:gd name="T7" fmla="*/ 3 h 3"/>
                    <a:gd name="T8" fmla="*/ 3522 w 352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22" h="3">
                      <a:moveTo>
                        <a:pt x="3522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520" y="3"/>
                      </a:lnTo>
                      <a:lnTo>
                        <a:pt x="3522" y="0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37" name="Rechteck 320">
                  <a:extLst>
                    <a:ext uri="{FF2B5EF4-FFF2-40B4-BE49-F238E27FC236}">
                      <a16:creationId xmlns:a16="http://schemas.microsoft.com/office/drawing/2014/main" id="{FCDDCBA4-CD63-B6D9-55FC-B20C536BAAA6}"/>
                    </a:ext>
                  </a:extLst>
                </p:cNvPr>
                <p:cNvSpPr/>
                <p:nvPr/>
              </p:nvSpPr>
              <p:spPr bwMode="auto">
                <a:xfrm>
                  <a:off x="5416568" y="1201813"/>
                  <a:ext cx="2161832" cy="137123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vert="horz" rIns="215888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943">
                    <a:defRPr/>
                  </a:pPr>
                  <a:endParaRPr lang="de-DE" sz="1099" b="1" kern="0" dirty="0">
                    <a:solidFill>
                      <a:srgbClr val="CCC7C0"/>
                    </a:solidFill>
                    <a:effectLst>
                      <a:outerShdw blurRad="381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 Light" panose="020F0302020204030204"/>
                  </a:endParaRPr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383F3670-20D7-46BD-A426-DA0189BB44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0205" y="1136362"/>
                  <a:ext cx="24193" cy="3715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34CC7A6-5A67-1438-883A-85AF833BF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3240" y="534249"/>
                <a:ext cx="550133" cy="348417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20AB6E-C99A-1E36-4130-281381E0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704" r="1020" b="522"/>
            <a:stretch>
              <a:fillRect/>
            </a:stretch>
          </p:blipFill>
          <p:spPr bwMode="auto">
            <a:xfrm>
              <a:off x="8848153" y="3745010"/>
              <a:ext cx="407020" cy="407020"/>
            </a:xfrm>
            <a:custGeom>
              <a:avLst/>
              <a:gdLst>
                <a:gd name="connsiteX0" fmla="*/ 2808608 w 5617216"/>
                <a:gd name="connsiteY0" fmla="*/ 0 h 5617216"/>
                <a:gd name="connsiteX1" fmla="*/ 5617216 w 5617216"/>
                <a:gd name="connsiteY1" fmla="*/ 2808608 h 5617216"/>
                <a:gd name="connsiteX2" fmla="*/ 2808608 w 5617216"/>
                <a:gd name="connsiteY2" fmla="*/ 5617216 h 5617216"/>
                <a:gd name="connsiteX3" fmla="*/ 0 w 5617216"/>
                <a:gd name="connsiteY3" fmla="*/ 2808608 h 5617216"/>
                <a:gd name="connsiteX4" fmla="*/ 2808608 w 5617216"/>
                <a:gd name="connsiteY4" fmla="*/ 0 h 56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7216" h="5617216">
                  <a:moveTo>
                    <a:pt x="2808608" y="0"/>
                  </a:moveTo>
                  <a:cubicBezTo>
                    <a:pt x="4359759" y="0"/>
                    <a:pt x="5617216" y="1257457"/>
                    <a:pt x="5617216" y="2808608"/>
                  </a:cubicBezTo>
                  <a:cubicBezTo>
                    <a:pt x="5617216" y="4359759"/>
                    <a:pt x="4359759" y="5617216"/>
                    <a:pt x="2808608" y="5617216"/>
                  </a:cubicBezTo>
                  <a:cubicBezTo>
                    <a:pt x="1257457" y="5617216"/>
                    <a:pt x="0" y="4359759"/>
                    <a:pt x="0" y="2808608"/>
                  </a:cubicBezTo>
                  <a:cubicBezTo>
                    <a:pt x="0" y="1257457"/>
                    <a:pt x="1257457" y="0"/>
                    <a:pt x="280860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8C25A8-9B5A-4031-20CD-913557464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704" r="1020" b="522"/>
            <a:stretch>
              <a:fillRect/>
            </a:stretch>
          </p:blipFill>
          <p:spPr bwMode="auto">
            <a:xfrm>
              <a:off x="9648463" y="4487537"/>
              <a:ext cx="162871" cy="162871"/>
            </a:xfrm>
            <a:custGeom>
              <a:avLst/>
              <a:gdLst>
                <a:gd name="connsiteX0" fmla="*/ 2808608 w 5617216"/>
                <a:gd name="connsiteY0" fmla="*/ 0 h 5617216"/>
                <a:gd name="connsiteX1" fmla="*/ 5617216 w 5617216"/>
                <a:gd name="connsiteY1" fmla="*/ 2808608 h 5617216"/>
                <a:gd name="connsiteX2" fmla="*/ 2808608 w 5617216"/>
                <a:gd name="connsiteY2" fmla="*/ 5617216 h 5617216"/>
                <a:gd name="connsiteX3" fmla="*/ 0 w 5617216"/>
                <a:gd name="connsiteY3" fmla="*/ 2808608 h 5617216"/>
                <a:gd name="connsiteX4" fmla="*/ 2808608 w 5617216"/>
                <a:gd name="connsiteY4" fmla="*/ 0 h 56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7216" h="5617216">
                  <a:moveTo>
                    <a:pt x="2808608" y="0"/>
                  </a:moveTo>
                  <a:cubicBezTo>
                    <a:pt x="4359759" y="0"/>
                    <a:pt x="5617216" y="1257457"/>
                    <a:pt x="5617216" y="2808608"/>
                  </a:cubicBezTo>
                  <a:cubicBezTo>
                    <a:pt x="5617216" y="4359759"/>
                    <a:pt x="4359759" y="5617216"/>
                    <a:pt x="2808608" y="5617216"/>
                  </a:cubicBezTo>
                  <a:cubicBezTo>
                    <a:pt x="1257457" y="5617216"/>
                    <a:pt x="0" y="4359759"/>
                    <a:pt x="0" y="2808608"/>
                  </a:cubicBezTo>
                  <a:cubicBezTo>
                    <a:pt x="0" y="1257457"/>
                    <a:pt x="1257457" y="0"/>
                    <a:pt x="280860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F3ED61-31BF-FC54-2737-3BD5CBFEE7AD}"/>
              </a:ext>
            </a:extLst>
          </p:cNvPr>
          <p:cNvCxnSpPr>
            <a:cxnSpLocks/>
          </p:cNvCxnSpPr>
          <p:nvPr/>
        </p:nvCxnSpPr>
        <p:spPr>
          <a:xfrm>
            <a:off x="894671" y="3675703"/>
            <a:ext cx="10256685" cy="0"/>
          </a:xfrm>
          <a:prstGeom prst="straightConnector1">
            <a:avLst/>
          </a:prstGeom>
          <a:noFill/>
          <a:ln w="38100" cap="flat" cmpd="sng" algn="ctr">
            <a:solidFill>
              <a:srgbClr val="CCC7C0"/>
            </a:solidFill>
            <a:prstDash val="solid"/>
            <a:miter lim="800000"/>
            <a:headEnd type="oval"/>
            <a:tailEnd type="triangle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5AD831-CCF0-7895-4857-BECF71EAB8AC}"/>
              </a:ext>
            </a:extLst>
          </p:cNvPr>
          <p:cNvGrpSpPr/>
          <p:nvPr/>
        </p:nvGrpSpPr>
        <p:grpSpPr>
          <a:xfrm>
            <a:off x="353307" y="2008232"/>
            <a:ext cx="10585439" cy="1480572"/>
            <a:chOff x="315527" y="1834165"/>
            <a:chExt cx="10590952" cy="1481343"/>
          </a:xfrm>
        </p:grpSpPr>
        <p:sp>
          <p:nvSpPr>
            <p:cNvPr id="41" name="Shape 175">
              <a:extLst>
                <a:ext uri="{FF2B5EF4-FFF2-40B4-BE49-F238E27FC236}">
                  <a16:creationId xmlns:a16="http://schemas.microsoft.com/office/drawing/2014/main" id="{202A25CC-37AD-9834-7275-DFCB6ED5B883}"/>
                </a:ext>
              </a:extLst>
            </p:cNvPr>
            <p:cNvSpPr/>
            <p:nvPr/>
          </p:nvSpPr>
          <p:spPr>
            <a:xfrm>
              <a:off x="994857" y="2285043"/>
              <a:ext cx="2466189" cy="7315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algn="ctr" defTabSz="913943">
                <a:spcAft>
                  <a:spcPts val="1199"/>
                </a:spcAft>
                <a:buClr>
                  <a:srgbClr val="FDD300"/>
                </a:buClr>
                <a:buSzPct val="25000"/>
                <a:defRPr/>
              </a:pPr>
              <a:r>
                <a:rPr lang="en-US" sz="1599" kern="0" spc="-75" dirty="0">
                  <a:ea typeface="Open Sans Light" panose="020B0306030504020204" pitchFamily="34" charset="0"/>
                  <a:cs typeface="Open Sans Light" panose="020B0306030504020204" pitchFamily="34" charset="0"/>
                  <a:sym typeface="Verdana"/>
                </a:rPr>
                <a:t>Develop a reusable Decision Analysis Data Model to support SE Vision 2035</a:t>
              </a:r>
            </a:p>
          </p:txBody>
        </p:sp>
        <p:sp>
          <p:nvSpPr>
            <p:cNvPr id="42" name="Shape 176">
              <a:extLst>
                <a:ext uri="{FF2B5EF4-FFF2-40B4-BE49-F238E27FC236}">
                  <a16:creationId xmlns:a16="http://schemas.microsoft.com/office/drawing/2014/main" id="{124E3E98-B322-7DAC-A24B-5D8F1BA4402F}"/>
                </a:ext>
              </a:extLst>
            </p:cNvPr>
            <p:cNvSpPr/>
            <p:nvPr/>
          </p:nvSpPr>
          <p:spPr>
            <a:xfrm>
              <a:off x="4744473" y="2281547"/>
              <a:ext cx="2468341" cy="7315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algn="ctr" defTabSz="913943">
                <a:spcAft>
                  <a:spcPts val="1199"/>
                </a:spcAft>
                <a:buClr>
                  <a:srgbClr val="FDD300"/>
                </a:buClr>
                <a:buSzPct val="25000"/>
                <a:defRPr/>
              </a:pPr>
              <a:r>
                <a:rPr lang="en-US" sz="1599" kern="0" spc="-75" dirty="0">
                  <a:ea typeface="Open Sans Light" panose="020B0306030504020204" pitchFamily="34" charset="0"/>
                  <a:cs typeface="Open Sans Light" panose="020B0306030504020204" pitchFamily="34" charset="0"/>
                  <a:sym typeface="Verdana"/>
                </a:rPr>
                <a:t>Integrate Decision Management Life Cycle Process in MBSE</a:t>
              </a:r>
            </a:p>
          </p:txBody>
        </p:sp>
        <p:sp>
          <p:nvSpPr>
            <p:cNvPr id="43" name="Shape 177">
              <a:extLst>
                <a:ext uri="{FF2B5EF4-FFF2-40B4-BE49-F238E27FC236}">
                  <a16:creationId xmlns:a16="http://schemas.microsoft.com/office/drawing/2014/main" id="{315B60F1-9B52-1B72-A939-9D3B4371D9F4}"/>
                </a:ext>
              </a:extLst>
            </p:cNvPr>
            <p:cNvSpPr/>
            <p:nvPr/>
          </p:nvSpPr>
          <p:spPr>
            <a:xfrm>
              <a:off x="8435986" y="2262544"/>
              <a:ext cx="2468341" cy="7315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algn="ctr" defTabSz="913943">
                <a:spcAft>
                  <a:spcPts val="1199"/>
                </a:spcAft>
                <a:buClr>
                  <a:srgbClr val="FDD300"/>
                </a:buClr>
                <a:buSzPct val="25000"/>
                <a:defRPr/>
              </a:pPr>
              <a:r>
                <a:rPr lang="en-US" sz="1599" kern="0" spc="-75" dirty="0">
                  <a:ea typeface="Open Sans Light" panose="020B0306030504020204" pitchFamily="34" charset="0"/>
                  <a:cs typeface="Open Sans Light" panose="020B0306030504020204" pitchFamily="34" charset="0"/>
                  <a:sym typeface="Verdana"/>
                </a:rPr>
                <a:t>Enhance Data Driven Decision Making with Models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56190BD-432C-D753-80D8-2441C28855AB}"/>
                </a:ext>
              </a:extLst>
            </p:cNvPr>
            <p:cNvCxnSpPr/>
            <p:nvPr/>
          </p:nvCxnSpPr>
          <p:spPr>
            <a:xfrm>
              <a:off x="992705" y="2145141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6FB188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A3236E-D604-A17B-C2DC-B33C99B1CE81}"/>
                </a:ext>
              </a:extLst>
            </p:cNvPr>
            <p:cNvCxnSpPr/>
            <p:nvPr/>
          </p:nvCxnSpPr>
          <p:spPr>
            <a:xfrm>
              <a:off x="994857" y="3122915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6FB188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AB27A1E-CBF5-1CF9-C6AA-084C4A3CFD3B}"/>
                </a:ext>
              </a:extLst>
            </p:cNvPr>
            <p:cNvCxnSpPr/>
            <p:nvPr/>
          </p:nvCxnSpPr>
          <p:spPr>
            <a:xfrm>
              <a:off x="4742321" y="2141645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BCD5B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A8DD472-355E-F241-C44F-2BAA326ADAE8}"/>
                </a:ext>
              </a:extLst>
            </p:cNvPr>
            <p:cNvCxnSpPr/>
            <p:nvPr/>
          </p:nvCxnSpPr>
          <p:spPr>
            <a:xfrm>
              <a:off x="4744473" y="3119419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BCD5B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9F8A47-04A8-DAF2-5EB8-876AC4944E55}"/>
                </a:ext>
              </a:extLst>
            </p:cNvPr>
            <p:cNvCxnSpPr/>
            <p:nvPr/>
          </p:nvCxnSpPr>
          <p:spPr>
            <a:xfrm>
              <a:off x="8435986" y="2122642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A742A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87F86E7-792F-87C3-D82D-35CE7A1094BB}"/>
                </a:ext>
              </a:extLst>
            </p:cNvPr>
            <p:cNvCxnSpPr/>
            <p:nvPr/>
          </p:nvCxnSpPr>
          <p:spPr>
            <a:xfrm>
              <a:off x="8438138" y="3100416"/>
              <a:ext cx="2468341" cy="0"/>
            </a:xfrm>
            <a:prstGeom prst="line">
              <a:avLst/>
            </a:prstGeom>
            <a:noFill/>
            <a:ln w="28575" cap="flat" cmpd="sng" algn="ctr">
              <a:solidFill>
                <a:srgbClr val="FA742A"/>
              </a:solidFill>
              <a:prstDash val="solid"/>
              <a:miter lim="800000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042FD3-5C87-1691-442F-2EBD81FE5119}"/>
                </a:ext>
              </a:extLst>
            </p:cNvPr>
            <p:cNvSpPr txBox="1"/>
            <p:nvPr/>
          </p:nvSpPr>
          <p:spPr>
            <a:xfrm>
              <a:off x="315527" y="1869599"/>
              <a:ext cx="756937" cy="144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971">
                <a:defRPr/>
              </a:pPr>
              <a:r>
                <a:rPr lang="en-US" sz="8796" b="1" kern="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DC6910-F0DD-3E51-6965-CAC047E1A99C}"/>
                </a:ext>
              </a:extLst>
            </p:cNvPr>
            <p:cNvSpPr txBox="1"/>
            <p:nvPr/>
          </p:nvSpPr>
          <p:spPr>
            <a:xfrm>
              <a:off x="3959483" y="1837537"/>
              <a:ext cx="756937" cy="144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971">
                <a:defRPr/>
              </a:pPr>
              <a:r>
                <a:rPr lang="en-US" sz="8796" b="1" kern="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87900DF-5419-A828-F662-9BC4A1589E0F}"/>
                </a:ext>
              </a:extLst>
            </p:cNvPr>
            <p:cNvSpPr txBox="1"/>
            <p:nvPr/>
          </p:nvSpPr>
          <p:spPr>
            <a:xfrm>
              <a:off x="7698251" y="1834165"/>
              <a:ext cx="756937" cy="144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6971">
                <a:defRPr/>
              </a:pPr>
              <a:r>
                <a:rPr lang="en-US" sz="8796" b="1" kern="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FE6140-A563-2B24-71E6-4B1C2F27AC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79022" y="44554"/>
            <a:ext cx="1530933" cy="10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BC4C2-2629-A7AB-9A89-EA26F33E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30" y="-95232"/>
            <a:ext cx="10560363" cy="1143000"/>
          </a:xfrm>
        </p:spPr>
        <p:txBody>
          <a:bodyPr/>
          <a:lstStyle/>
          <a:p>
            <a:r>
              <a:rPr lang="en-US" dirty="0"/>
              <a:t>DADM Team in the INCOSE Decision Analysis WG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76E8B-AAD4-D243-86FC-A631799C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A44F23-D252-33D5-2EDA-6898BED4A92D}"/>
              </a:ext>
            </a:extLst>
          </p:cNvPr>
          <p:cNvSpPr/>
          <p:nvPr/>
        </p:nvSpPr>
        <p:spPr>
          <a:xfrm>
            <a:off x="6437861" y="2609952"/>
            <a:ext cx="4743266" cy="1283172"/>
          </a:xfrm>
          <a:prstGeom prst="roundRect">
            <a:avLst>
              <a:gd name="adj" fmla="val 7843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6971">
              <a:spcAft>
                <a:spcPts val="600"/>
              </a:spcAft>
            </a:pPr>
            <a:r>
              <a:rPr lang="en-US" sz="1799" b="1" dirty="0">
                <a:solidFill>
                  <a:srgbClr val="000000"/>
                </a:solidFill>
                <a:latin typeface="Arial" panose="020B0604020202020204"/>
              </a:rPr>
              <a:t>Dr. Robert Kenley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Professor of Practice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Purdue University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699980-F162-3A6F-5C63-245E8CC00244}"/>
              </a:ext>
            </a:extLst>
          </p:cNvPr>
          <p:cNvSpPr/>
          <p:nvPr/>
        </p:nvSpPr>
        <p:spPr>
          <a:xfrm>
            <a:off x="614607" y="5202182"/>
            <a:ext cx="4743266" cy="1283173"/>
          </a:xfrm>
          <a:prstGeom prst="roundRect">
            <a:avLst>
              <a:gd name="adj" fmla="val 7843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6971">
              <a:spcAft>
                <a:spcPts val="600"/>
              </a:spcAft>
            </a:pPr>
            <a:r>
              <a:rPr lang="en-US" sz="1799" b="1" dirty="0">
                <a:solidFill>
                  <a:srgbClr val="000000"/>
                </a:solidFill>
                <a:latin typeface="Arial" panose="020B0604020202020204"/>
              </a:rPr>
              <a:t>Drake Nwobodo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Senior Consultant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Deloitte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501B8D-DBA8-0B7B-FD8D-08C2EF279917}"/>
              </a:ext>
            </a:extLst>
          </p:cNvPr>
          <p:cNvSpPr/>
          <p:nvPr/>
        </p:nvSpPr>
        <p:spPr>
          <a:xfrm>
            <a:off x="609599" y="3841004"/>
            <a:ext cx="4743266" cy="1283172"/>
          </a:xfrm>
          <a:prstGeom prst="roundRect">
            <a:avLst>
              <a:gd name="adj" fmla="val 7843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6971">
              <a:spcAft>
                <a:spcPts val="600"/>
              </a:spcAft>
            </a:pPr>
            <a:r>
              <a:rPr lang="en-US" sz="1799" b="1" dirty="0">
                <a:solidFill>
                  <a:srgbClr val="000000"/>
                </a:solidFill>
                <a:latin typeface="Arial" panose="020B0604020202020204"/>
              </a:rPr>
              <a:t>Jared Smith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Manager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Deloitte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492369-51DB-7828-269E-14621E7C7044}"/>
              </a:ext>
            </a:extLst>
          </p:cNvPr>
          <p:cNvSpPr/>
          <p:nvPr/>
        </p:nvSpPr>
        <p:spPr>
          <a:xfrm>
            <a:off x="6447878" y="1292969"/>
            <a:ext cx="4738257" cy="1283173"/>
          </a:xfrm>
          <a:prstGeom prst="roundRect">
            <a:avLst>
              <a:gd name="adj" fmla="val 7843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6971">
              <a:spcAft>
                <a:spcPts val="600"/>
              </a:spcAft>
            </a:pPr>
            <a:r>
              <a:rPr lang="en-US" sz="1799" b="1" dirty="0">
                <a:solidFill>
                  <a:srgbClr val="000000"/>
                </a:solidFill>
                <a:latin typeface="Arial" panose="020B0604020202020204"/>
              </a:rPr>
              <a:t>Dr. Gregory S. Parnell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Professor of Practice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University of Arkansas</a:t>
            </a:r>
          </a:p>
          <a:p>
            <a:pPr defTabSz="456971"/>
            <a:endParaRPr lang="en-US" sz="1599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CD583ADC-6F56-291F-37F5-F85189ACA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 l="15150" t="6166" r="19766" b="18782"/>
          <a:stretch/>
        </p:blipFill>
        <p:spPr>
          <a:xfrm>
            <a:off x="4120867" y="3886726"/>
            <a:ext cx="892321" cy="1034147"/>
          </a:xfrm>
          <a:prstGeom prst="roundRect">
            <a:avLst>
              <a:gd name="adj" fmla="val 954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385E98D6-81AA-1C4F-550F-D05EBAE6DE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rcRect l="25401" t="33360" r="25401" b="30799"/>
          <a:stretch/>
        </p:blipFill>
        <p:spPr>
          <a:xfrm>
            <a:off x="4139715" y="5234403"/>
            <a:ext cx="903306" cy="1046878"/>
          </a:xfrm>
          <a:prstGeom prst="roundRect">
            <a:avLst>
              <a:gd name="adj" fmla="val 954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6B9AE5-1C24-98BD-152B-F1627525DCFD}"/>
              </a:ext>
            </a:extLst>
          </p:cNvPr>
          <p:cNvSpPr/>
          <p:nvPr/>
        </p:nvSpPr>
        <p:spPr>
          <a:xfrm>
            <a:off x="614607" y="2571332"/>
            <a:ext cx="4743266" cy="1283173"/>
          </a:xfrm>
          <a:prstGeom prst="roundRect">
            <a:avLst>
              <a:gd name="adj" fmla="val 7843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6971">
              <a:spcAft>
                <a:spcPts val="600"/>
              </a:spcAft>
            </a:pPr>
            <a:r>
              <a:rPr lang="en-US" sz="1799" b="1" dirty="0">
                <a:solidFill>
                  <a:srgbClr val="000000"/>
                </a:solidFill>
                <a:latin typeface="Arial" panose="020B0604020202020204"/>
              </a:rPr>
              <a:t>Devon Clark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Specialist Leader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Deloitte</a:t>
            </a:r>
          </a:p>
          <a:p>
            <a:pPr defTabSz="456971"/>
            <a:endParaRPr lang="en-US" sz="1599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E2F645-E631-B817-B6B1-5A7026599162}"/>
              </a:ext>
            </a:extLst>
          </p:cNvPr>
          <p:cNvSpPr/>
          <p:nvPr/>
        </p:nvSpPr>
        <p:spPr>
          <a:xfrm>
            <a:off x="619614" y="1288159"/>
            <a:ext cx="4743266" cy="1283173"/>
          </a:xfrm>
          <a:prstGeom prst="roundRect">
            <a:avLst>
              <a:gd name="adj" fmla="val 7843"/>
            </a:avLst>
          </a:prstGeom>
          <a:solidFill>
            <a:schemeClr val="bg1">
              <a:lumMod val="90000"/>
              <a:lumOff val="1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6971">
              <a:spcAft>
                <a:spcPts val="600"/>
              </a:spcAft>
            </a:pPr>
            <a:r>
              <a:rPr lang="en-US" sz="1799" b="1" dirty="0">
                <a:solidFill>
                  <a:srgbClr val="000000"/>
                </a:solidFill>
                <a:latin typeface="Arial" panose="020B0604020202020204"/>
              </a:rPr>
              <a:t>Frank Salvatore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Senior Systems Engineer</a:t>
            </a:r>
          </a:p>
          <a:p>
            <a:pPr defTabSz="456971"/>
            <a:r>
              <a:rPr lang="en-US" sz="1599" dirty="0">
                <a:solidFill>
                  <a:srgbClr val="000000"/>
                </a:solidFill>
                <a:latin typeface="Arial" panose="020B0604020202020204"/>
              </a:rPr>
              <a:t>SAIC</a:t>
            </a:r>
          </a:p>
          <a:p>
            <a:pPr defTabSz="456971"/>
            <a:endParaRPr lang="en-US" sz="1599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69B61E4-C3F6-F313-4F69-833765A58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81"/>
          <a:stretch/>
        </p:blipFill>
        <p:spPr>
          <a:xfrm>
            <a:off x="4120867" y="2620738"/>
            <a:ext cx="907838" cy="1046877"/>
          </a:xfrm>
          <a:prstGeom prst="roundRect">
            <a:avLst>
              <a:gd name="adj" fmla="val 954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E9EB9-8078-1768-CE57-09878D1BF0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64" r="11686"/>
          <a:stretch/>
        </p:blipFill>
        <p:spPr>
          <a:xfrm>
            <a:off x="4120866" y="1364754"/>
            <a:ext cx="892322" cy="1051911"/>
          </a:xfrm>
          <a:prstGeom prst="roundRect">
            <a:avLst>
              <a:gd name="adj" fmla="val 954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83FACA-BB7A-104F-ACFB-9EAA2E09B4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23" r="3439"/>
          <a:stretch/>
        </p:blipFill>
        <p:spPr>
          <a:xfrm>
            <a:off x="10006071" y="1364753"/>
            <a:ext cx="892322" cy="1051911"/>
          </a:xfrm>
          <a:prstGeom prst="roundRect">
            <a:avLst>
              <a:gd name="adj" fmla="val 954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7958D6-B175-BE32-C264-025EE898B0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2"/>
          <a:stretch/>
        </p:blipFill>
        <p:spPr>
          <a:xfrm>
            <a:off x="10006070" y="2648112"/>
            <a:ext cx="892322" cy="1051013"/>
          </a:xfrm>
          <a:prstGeom prst="roundRect">
            <a:avLst>
              <a:gd name="adj" fmla="val 954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aphicFrame>
        <p:nvGraphicFramePr>
          <p:cNvPr id="18" name="Table 19">
            <a:extLst>
              <a:ext uri="{FF2B5EF4-FFF2-40B4-BE49-F238E27FC236}">
                <a16:creationId xmlns:a16="http://schemas.microsoft.com/office/drawing/2014/main" id="{5DACF467-BA8E-3497-4381-1B59EBFF80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14264"/>
              </p:ext>
            </p:extLst>
          </p:nvPr>
        </p:nvGraphicFramePr>
        <p:xfrm>
          <a:off x="6096000" y="4184716"/>
          <a:ext cx="5354740" cy="225523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99003">
                  <a:extLst>
                    <a:ext uri="{9D8B030D-6E8A-4147-A177-3AD203B41FA5}">
                      <a16:colId xmlns:a16="http://schemas.microsoft.com/office/drawing/2014/main" val="1186529950"/>
                    </a:ext>
                  </a:extLst>
                </a:gridCol>
                <a:gridCol w="1565511">
                  <a:extLst>
                    <a:ext uri="{9D8B030D-6E8A-4147-A177-3AD203B41FA5}">
                      <a16:colId xmlns:a16="http://schemas.microsoft.com/office/drawing/2014/main" val="1625242552"/>
                    </a:ext>
                  </a:extLst>
                </a:gridCol>
                <a:gridCol w="1790226">
                  <a:extLst>
                    <a:ext uri="{9D8B030D-6E8A-4147-A177-3AD203B41FA5}">
                      <a16:colId xmlns:a16="http://schemas.microsoft.com/office/drawing/2014/main" val="2414314665"/>
                    </a:ext>
                  </a:extLst>
                </a:gridCol>
              </a:tblGrid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Contributors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Company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WG Role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1826445894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Dr. Matt Cilli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JHAPL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SEBoK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9689092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Jeremy Doerr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GTRI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Member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2626461727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Dr. William Fischer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MITRE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Member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3932659386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Bill</a:t>
                      </a:r>
                      <a:r>
                        <a:rPr lang="en-US" sz="1600" baseline="0" dirty="0"/>
                        <a:t> Schindel</a:t>
                      </a:r>
                      <a:endParaRPr lang="en-US" sz="1600" dirty="0"/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ICTT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Member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3440625796"/>
                  </a:ext>
                </a:extLst>
              </a:tr>
              <a:tr h="3351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Dr. Eric Specking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University of Arkansas</a:t>
                      </a:r>
                    </a:p>
                  </a:txBody>
                  <a:tcPr marL="91392" marR="91392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Member</a:t>
                      </a:r>
                    </a:p>
                  </a:txBody>
                  <a:tcPr marL="91392" marR="91392" marT="45696" marB="45696"/>
                </a:tc>
                <a:extLst>
                  <a:ext uri="{0D108BD9-81ED-4DB2-BD59-A6C34878D82A}">
                    <a16:rowId xmlns:a16="http://schemas.microsoft.com/office/drawing/2014/main" val="3408783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69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B02127-FF75-F8BD-CFE1-3F186B8FF2B5}"/>
              </a:ext>
            </a:extLst>
          </p:cNvPr>
          <p:cNvSpPr>
            <a:spLocks/>
          </p:cNvSpPr>
          <p:nvPr/>
        </p:nvSpPr>
        <p:spPr>
          <a:xfrm>
            <a:off x="5389844" y="1377089"/>
            <a:ext cx="6547059" cy="4751450"/>
          </a:xfrm>
          <a:prstGeom prst="roundRect">
            <a:avLst>
              <a:gd name="adj" fmla="val 304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1A1C1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280">
              <a:defRPr/>
            </a:pPr>
            <a:endParaRPr lang="en-US" sz="1799" kern="0" dirty="0">
              <a:solidFill>
                <a:srgbClr val="CCC7C0"/>
              </a:solidFill>
              <a:highlight>
                <a:srgbClr val="00FF00"/>
              </a:highlight>
              <a:latin typeface="Arial" panose="020B060402020202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ADD32A0-DB90-046C-641E-6EF972492079}"/>
              </a:ext>
            </a:extLst>
          </p:cNvPr>
          <p:cNvSpPr>
            <a:spLocks/>
          </p:cNvSpPr>
          <p:nvPr/>
        </p:nvSpPr>
        <p:spPr>
          <a:xfrm>
            <a:off x="213364" y="1377089"/>
            <a:ext cx="6037369" cy="4751450"/>
          </a:xfrm>
          <a:custGeom>
            <a:avLst/>
            <a:gdLst>
              <a:gd name="connsiteX0" fmla="*/ 152719 w 6040918"/>
              <a:gd name="connsiteY0" fmla="*/ 0 h 4848226"/>
              <a:gd name="connsiteX1" fmla="*/ 2500735 w 6040918"/>
              <a:gd name="connsiteY1" fmla="*/ 0 h 4848226"/>
              <a:gd name="connsiteX2" fmla="*/ 2588738 w 6040918"/>
              <a:gd name="connsiteY2" fmla="*/ 0 h 4848226"/>
              <a:gd name="connsiteX3" fmla="*/ 4445180 w 6040918"/>
              <a:gd name="connsiteY3" fmla="*/ 0 h 4848226"/>
              <a:gd name="connsiteX4" fmla="*/ 4692744 w 6040918"/>
              <a:gd name="connsiteY4" fmla="*/ 0 h 4848226"/>
              <a:gd name="connsiteX5" fmla="*/ 5245746 w 6040918"/>
              <a:gd name="connsiteY5" fmla="*/ 0 h 4848226"/>
              <a:gd name="connsiteX6" fmla="*/ 6040918 w 6040918"/>
              <a:gd name="connsiteY6" fmla="*/ 2424113 h 4848226"/>
              <a:gd name="connsiteX7" fmla="*/ 5245746 w 6040918"/>
              <a:gd name="connsiteY7" fmla="*/ 4848226 h 4848226"/>
              <a:gd name="connsiteX8" fmla="*/ 4692744 w 6040918"/>
              <a:gd name="connsiteY8" fmla="*/ 4848226 h 4848226"/>
              <a:gd name="connsiteX9" fmla="*/ 4445180 w 6040918"/>
              <a:gd name="connsiteY9" fmla="*/ 4848226 h 4848226"/>
              <a:gd name="connsiteX10" fmla="*/ 2588738 w 6040918"/>
              <a:gd name="connsiteY10" fmla="*/ 4848226 h 4848226"/>
              <a:gd name="connsiteX11" fmla="*/ 2500735 w 6040918"/>
              <a:gd name="connsiteY11" fmla="*/ 4848226 h 4848226"/>
              <a:gd name="connsiteX12" fmla="*/ 152719 w 6040918"/>
              <a:gd name="connsiteY12" fmla="*/ 4848226 h 4848226"/>
              <a:gd name="connsiteX13" fmla="*/ 0 w 6040918"/>
              <a:gd name="connsiteY13" fmla="*/ 4695507 h 4848226"/>
              <a:gd name="connsiteX14" fmla="*/ 0 w 6040918"/>
              <a:gd name="connsiteY14" fmla="*/ 152719 h 4848226"/>
              <a:gd name="connsiteX15" fmla="*/ 152719 w 6040918"/>
              <a:gd name="connsiteY15" fmla="*/ 0 h 484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40918" h="4848226">
                <a:moveTo>
                  <a:pt x="152719" y="0"/>
                </a:moveTo>
                <a:lnTo>
                  <a:pt x="2500735" y="0"/>
                </a:lnTo>
                <a:lnTo>
                  <a:pt x="2588738" y="0"/>
                </a:lnTo>
                <a:lnTo>
                  <a:pt x="4445180" y="0"/>
                </a:lnTo>
                <a:lnTo>
                  <a:pt x="4692744" y="0"/>
                </a:lnTo>
                <a:lnTo>
                  <a:pt x="5245746" y="0"/>
                </a:lnTo>
                <a:lnTo>
                  <a:pt x="6040918" y="2424113"/>
                </a:lnTo>
                <a:lnTo>
                  <a:pt x="5245746" y="4848226"/>
                </a:lnTo>
                <a:lnTo>
                  <a:pt x="4692744" y="4848226"/>
                </a:lnTo>
                <a:lnTo>
                  <a:pt x="4445180" y="4848226"/>
                </a:lnTo>
                <a:lnTo>
                  <a:pt x="2588738" y="4848226"/>
                </a:lnTo>
                <a:lnTo>
                  <a:pt x="2500735" y="4848226"/>
                </a:lnTo>
                <a:lnTo>
                  <a:pt x="152719" y="4848226"/>
                </a:lnTo>
                <a:cubicBezTo>
                  <a:pt x="68375" y="4848226"/>
                  <a:pt x="0" y="4779851"/>
                  <a:pt x="0" y="4695507"/>
                </a:cubicBezTo>
                <a:lnTo>
                  <a:pt x="0" y="152719"/>
                </a:lnTo>
                <a:cubicBezTo>
                  <a:pt x="0" y="68375"/>
                  <a:pt x="68375" y="0"/>
                  <a:pt x="152719" y="0"/>
                </a:cubicBezTo>
                <a:close/>
              </a:path>
            </a:pathLst>
          </a:custGeom>
          <a:solidFill>
            <a:srgbClr val="EBF1F9"/>
          </a:solidFill>
          <a:ln w="19050" cap="flat" cmpd="sng" algn="ctr">
            <a:solidFill>
              <a:srgbClr val="1A1C1E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09280">
              <a:defRPr/>
            </a:pPr>
            <a:endParaRPr lang="en-US" sz="1799" kern="0" dirty="0">
              <a:solidFill>
                <a:srgbClr val="CCC7C0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028D6-3A36-22F0-26C4-4B4C2637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98" dirty="0"/>
              <a:t>Evolving Decision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A2D91-52A7-39B3-C06D-97B66210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214899"/>
            <a:ext cx="2844800" cy="365125"/>
          </a:xfrm>
        </p:spPr>
        <p:txBody>
          <a:bodyPr/>
          <a:lstStyle/>
          <a:p>
            <a:fld id="{924B41C4-1474-8D42-B330-D2828683839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C6CDAB-1F74-2671-881C-1047BB604240}"/>
              </a:ext>
            </a:extLst>
          </p:cNvPr>
          <p:cNvSpPr txBox="1">
            <a:spLocks/>
          </p:cNvSpPr>
          <p:nvPr/>
        </p:nvSpPr>
        <p:spPr>
          <a:xfrm>
            <a:off x="3004756" y="6346574"/>
            <a:ext cx="6111181" cy="36512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lIns="121891" tIns="60945" rIns="121891" bIns="60945" rtlCol="0" anchor="ctr">
            <a:noAutofit/>
          </a:bodyPr>
          <a:lstStyle>
            <a:lvl1pPr algn="l" defTabSz="60976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Digital engineering can provide better data to enable  better decisions.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B4CE95-7AE7-3B4A-D2CB-20766D038EC6}"/>
              </a:ext>
            </a:extLst>
          </p:cNvPr>
          <p:cNvGrpSpPr/>
          <p:nvPr/>
        </p:nvGrpSpPr>
        <p:grpSpPr>
          <a:xfrm>
            <a:off x="1290616" y="4200242"/>
            <a:ext cx="1654409" cy="1654409"/>
            <a:chOff x="1433105" y="4845275"/>
            <a:chExt cx="1645920" cy="16459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B8495C7-2443-1152-6683-BB385F5ED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3105" y="4845275"/>
              <a:ext cx="1645920" cy="1645920"/>
            </a:xfrm>
            <a:prstGeom prst="ellipse">
              <a:avLst/>
            </a:prstGeom>
            <a:solidFill>
              <a:srgbClr val="FA742A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280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A5683E-D936-325E-6785-642B6959BC2C}"/>
                </a:ext>
              </a:extLst>
            </p:cNvPr>
            <p:cNvSpPr txBox="1"/>
            <p:nvPr/>
          </p:nvSpPr>
          <p:spPr>
            <a:xfrm>
              <a:off x="1621657" y="5402051"/>
              <a:ext cx="1365574" cy="520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280">
                <a:defRPr/>
              </a:pPr>
              <a:r>
                <a:rPr lang="en-US" sz="1399" b="1" kern="0" dirty="0">
                  <a:solidFill>
                    <a:srgbClr val="1A1C1E"/>
                  </a:solidFill>
                </a:rPr>
                <a:t>Decision Management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7467D5-2E50-A3A5-7D14-B197D778202A}"/>
              </a:ext>
            </a:extLst>
          </p:cNvPr>
          <p:cNvGrpSpPr/>
          <p:nvPr/>
        </p:nvGrpSpPr>
        <p:grpSpPr>
          <a:xfrm>
            <a:off x="3338810" y="4197400"/>
            <a:ext cx="1657249" cy="1657249"/>
            <a:chOff x="2882067" y="4853147"/>
            <a:chExt cx="1645920" cy="16459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BC96EF1-A7FB-F34D-7D38-EEFCDDA97C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067" y="4853147"/>
              <a:ext cx="1645920" cy="1645920"/>
            </a:xfrm>
            <a:prstGeom prst="ellipse">
              <a:avLst/>
            </a:prstGeom>
            <a:solidFill>
              <a:srgbClr val="7C9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9280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9C6CAB-5305-5F71-B615-EB0C8B300E40}"/>
                </a:ext>
              </a:extLst>
            </p:cNvPr>
            <p:cNvSpPr txBox="1"/>
            <p:nvPr/>
          </p:nvSpPr>
          <p:spPr>
            <a:xfrm>
              <a:off x="3250209" y="5518720"/>
              <a:ext cx="929164" cy="30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280">
                <a:defRPr/>
              </a:pPr>
              <a:r>
                <a:rPr lang="en-US" sz="1399" b="1" kern="0" dirty="0">
                  <a:solidFill>
                    <a:srgbClr val="1A1C1E"/>
                  </a:solidFill>
                </a:rPr>
                <a:t>MBSE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DDA813-F32E-FB32-CE1A-0D3795B51D9A}"/>
              </a:ext>
            </a:extLst>
          </p:cNvPr>
          <p:cNvGrpSpPr/>
          <p:nvPr/>
        </p:nvGrpSpPr>
        <p:grpSpPr>
          <a:xfrm>
            <a:off x="1728139" y="1432424"/>
            <a:ext cx="2625301" cy="399902"/>
            <a:chOff x="10136449" y="1077307"/>
            <a:chExt cx="2626668" cy="4001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4E5648-849A-3A79-3E51-442044B22ADA}"/>
                </a:ext>
              </a:extLst>
            </p:cNvPr>
            <p:cNvSpPr/>
            <p:nvPr/>
          </p:nvSpPr>
          <p:spPr>
            <a:xfrm>
              <a:off x="10351792" y="1077307"/>
              <a:ext cx="24113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560">
                <a:spcAft>
                  <a:spcPts val="1599"/>
                </a:spcAft>
                <a:defRPr/>
              </a:pPr>
              <a:r>
                <a:rPr lang="en-US" sz="1999" b="1" kern="0" dirty="0">
                  <a:ea typeface="Verdana" panose="020B0604030504040204" pitchFamily="34" charset="0"/>
                  <a:cs typeface="Verdana" panose="020B0604030504040204" pitchFamily="34" charset="0"/>
                </a:rPr>
                <a:t>CURRENT STATE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178A60-B5D9-BC23-02F4-B40CEF3A81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136449" y="1103027"/>
              <a:ext cx="234213" cy="338556"/>
              <a:chOff x="9207500" y="2944813"/>
              <a:chExt cx="334963" cy="484188"/>
            </a:xfrm>
          </p:grpSpPr>
          <p:sp>
            <p:nvSpPr>
              <p:cNvPr id="20" name="Freeform 374">
                <a:extLst>
                  <a:ext uri="{FF2B5EF4-FFF2-40B4-BE49-F238E27FC236}">
                    <a16:creationId xmlns:a16="http://schemas.microsoft.com/office/drawing/2014/main" id="{DB82ECCF-598A-B24F-C392-C34334354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7500" y="3287713"/>
                <a:ext cx="334963" cy="141288"/>
              </a:xfrm>
              <a:custGeom>
                <a:avLst/>
                <a:gdLst>
                  <a:gd name="T0" fmla="*/ 158 w 159"/>
                  <a:gd name="T1" fmla="*/ 60 h 67"/>
                  <a:gd name="T2" fmla="*/ 136 w 159"/>
                  <a:gd name="T3" fmla="*/ 3 h 67"/>
                  <a:gd name="T4" fmla="*/ 132 w 159"/>
                  <a:gd name="T5" fmla="*/ 0 h 67"/>
                  <a:gd name="T6" fmla="*/ 118 w 159"/>
                  <a:gd name="T7" fmla="*/ 0 h 67"/>
                  <a:gd name="T8" fmla="*/ 113 w 159"/>
                  <a:gd name="T9" fmla="*/ 5 h 67"/>
                  <a:gd name="T10" fmla="*/ 118 w 159"/>
                  <a:gd name="T11" fmla="*/ 10 h 67"/>
                  <a:gd name="T12" fmla="*/ 128 w 159"/>
                  <a:gd name="T13" fmla="*/ 10 h 67"/>
                  <a:gd name="T14" fmla="*/ 147 w 159"/>
                  <a:gd name="T15" fmla="*/ 57 h 67"/>
                  <a:gd name="T16" fmla="*/ 12 w 159"/>
                  <a:gd name="T17" fmla="*/ 57 h 67"/>
                  <a:gd name="T18" fmla="*/ 31 w 159"/>
                  <a:gd name="T19" fmla="*/ 10 h 67"/>
                  <a:gd name="T20" fmla="*/ 42 w 159"/>
                  <a:gd name="T21" fmla="*/ 10 h 67"/>
                  <a:gd name="T22" fmla="*/ 46 w 159"/>
                  <a:gd name="T23" fmla="*/ 5 h 67"/>
                  <a:gd name="T24" fmla="*/ 42 w 159"/>
                  <a:gd name="T25" fmla="*/ 0 h 67"/>
                  <a:gd name="T26" fmla="*/ 28 w 159"/>
                  <a:gd name="T27" fmla="*/ 0 h 67"/>
                  <a:gd name="T28" fmla="*/ 24 w 159"/>
                  <a:gd name="T29" fmla="*/ 3 h 67"/>
                  <a:gd name="T30" fmla="*/ 1 w 159"/>
                  <a:gd name="T31" fmla="*/ 60 h 67"/>
                  <a:gd name="T32" fmla="*/ 2 w 159"/>
                  <a:gd name="T33" fmla="*/ 65 h 67"/>
                  <a:gd name="T34" fmla="*/ 5 w 159"/>
                  <a:gd name="T35" fmla="*/ 67 h 67"/>
                  <a:gd name="T36" fmla="*/ 154 w 159"/>
                  <a:gd name="T37" fmla="*/ 67 h 67"/>
                  <a:gd name="T38" fmla="*/ 158 w 159"/>
                  <a:gd name="T39" fmla="*/ 65 h 67"/>
                  <a:gd name="T40" fmla="*/ 158 w 159"/>
                  <a:gd name="T41" fmla="*/ 6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67">
                    <a:moveTo>
                      <a:pt x="158" y="60"/>
                    </a:moveTo>
                    <a:cubicBezTo>
                      <a:pt x="136" y="3"/>
                      <a:pt x="136" y="3"/>
                      <a:pt x="136" y="3"/>
                    </a:cubicBezTo>
                    <a:cubicBezTo>
                      <a:pt x="135" y="2"/>
                      <a:pt x="133" y="0"/>
                      <a:pt x="132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5" y="0"/>
                      <a:pt x="113" y="3"/>
                      <a:pt x="113" y="5"/>
                    </a:cubicBezTo>
                    <a:cubicBezTo>
                      <a:pt x="113" y="8"/>
                      <a:pt x="115" y="10"/>
                      <a:pt x="118" y="10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47" y="57"/>
                      <a:pt x="147" y="57"/>
                      <a:pt x="147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4" y="10"/>
                      <a:pt x="46" y="8"/>
                      <a:pt x="46" y="5"/>
                    </a:cubicBezTo>
                    <a:cubicBezTo>
                      <a:pt x="46" y="3"/>
                      <a:pt x="44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4" y="2"/>
                      <a:pt x="24" y="3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2"/>
                      <a:pt x="1" y="63"/>
                      <a:pt x="2" y="65"/>
                    </a:cubicBezTo>
                    <a:cubicBezTo>
                      <a:pt x="2" y="66"/>
                      <a:pt x="4" y="67"/>
                      <a:pt x="5" y="67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56" y="67"/>
                      <a:pt x="157" y="66"/>
                      <a:pt x="158" y="65"/>
                    </a:cubicBezTo>
                    <a:cubicBezTo>
                      <a:pt x="159" y="63"/>
                      <a:pt x="159" y="62"/>
                      <a:pt x="158" y="60"/>
                    </a:cubicBezTo>
                    <a:close/>
                  </a:path>
                </a:pathLst>
              </a:custGeom>
              <a:solidFill>
                <a:srgbClr val="CCC7C0"/>
              </a:solidFill>
              <a:ln>
                <a:solidFill>
                  <a:srgbClr val="000000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 defTabSz="1218560">
                  <a:defRPr/>
                </a:pPr>
                <a:endParaRPr lang="en-US" sz="1799" kern="0" dirty="0">
                  <a:latin typeface="Open Sans"/>
                </a:endParaRPr>
              </a:p>
            </p:txBody>
          </p:sp>
          <p:sp>
            <p:nvSpPr>
              <p:cNvPr id="21" name="Freeform 375">
                <a:extLst>
                  <a:ext uri="{FF2B5EF4-FFF2-40B4-BE49-F238E27FC236}">
                    <a16:creationId xmlns:a16="http://schemas.microsoft.com/office/drawing/2014/main" id="{7B6D19D4-9995-8D3C-FE3C-AFB4F56555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18658" y="3022600"/>
                <a:ext cx="114300" cy="114300"/>
              </a:xfrm>
              <a:custGeom>
                <a:avLst/>
                <a:gdLst>
                  <a:gd name="T0" fmla="*/ 54 w 54"/>
                  <a:gd name="T1" fmla="*/ 27 h 54"/>
                  <a:gd name="T2" fmla="*/ 27 w 54"/>
                  <a:gd name="T3" fmla="*/ 0 h 54"/>
                  <a:gd name="T4" fmla="*/ 0 w 54"/>
                  <a:gd name="T5" fmla="*/ 27 h 54"/>
                  <a:gd name="T6" fmla="*/ 27 w 54"/>
                  <a:gd name="T7" fmla="*/ 54 h 54"/>
                  <a:gd name="T8" fmla="*/ 54 w 54"/>
                  <a:gd name="T9" fmla="*/ 27 h 54"/>
                  <a:gd name="T10" fmla="*/ 27 w 54"/>
                  <a:gd name="T11" fmla="*/ 44 h 54"/>
                  <a:gd name="T12" fmla="*/ 9 w 54"/>
                  <a:gd name="T13" fmla="*/ 27 h 54"/>
                  <a:gd name="T14" fmla="*/ 27 w 54"/>
                  <a:gd name="T15" fmla="*/ 9 h 54"/>
                  <a:gd name="T16" fmla="*/ 44 w 54"/>
                  <a:gd name="T17" fmla="*/ 27 h 54"/>
                  <a:gd name="T18" fmla="*/ 27 w 54"/>
                  <a:gd name="T19" fmla="*/ 4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7" y="54"/>
                    </a:cubicBezTo>
                    <a:cubicBezTo>
                      <a:pt x="42" y="54"/>
                      <a:pt x="54" y="42"/>
                      <a:pt x="54" y="27"/>
                    </a:cubicBezTo>
                    <a:close/>
                    <a:moveTo>
                      <a:pt x="27" y="44"/>
                    </a:moveTo>
                    <a:cubicBezTo>
                      <a:pt x="17" y="44"/>
                      <a:pt x="9" y="36"/>
                      <a:pt x="9" y="27"/>
                    </a:cubicBezTo>
                    <a:cubicBezTo>
                      <a:pt x="9" y="17"/>
                      <a:pt x="17" y="9"/>
                      <a:pt x="27" y="9"/>
                    </a:cubicBezTo>
                    <a:cubicBezTo>
                      <a:pt x="36" y="9"/>
                      <a:pt x="44" y="17"/>
                      <a:pt x="44" y="27"/>
                    </a:cubicBezTo>
                    <a:cubicBezTo>
                      <a:pt x="44" y="36"/>
                      <a:pt x="36" y="44"/>
                      <a:pt x="27" y="44"/>
                    </a:cubicBezTo>
                    <a:close/>
                  </a:path>
                </a:pathLst>
              </a:custGeom>
              <a:solidFill>
                <a:srgbClr val="CCC7C0"/>
              </a:solidFill>
              <a:ln>
                <a:solidFill>
                  <a:srgbClr val="000000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 defTabSz="1218560">
                  <a:defRPr/>
                </a:pPr>
                <a:endParaRPr lang="en-US" sz="1799" kern="0" dirty="0">
                  <a:latin typeface="Open Sans"/>
                </a:endParaRPr>
              </a:p>
            </p:txBody>
          </p:sp>
          <p:sp>
            <p:nvSpPr>
              <p:cNvPr id="22" name="Freeform 376">
                <a:extLst>
                  <a:ext uri="{FF2B5EF4-FFF2-40B4-BE49-F238E27FC236}">
                    <a16:creationId xmlns:a16="http://schemas.microsoft.com/office/drawing/2014/main" id="{488AB15B-D8A9-58C3-9C08-BCE0E9A1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34488" y="2944813"/>
                <a:ext cx="280987" cy="420687"/>
              </a:xfrm>
              <a:custGeom>
                <a:avLst/>
                <a:gdLst>
                  <a:gd name="T0" fmla="*/ 67 w 133"/>
                  <a:gd name="T1" fmla="*/ 200 h 200"/>
                  <a:gd name="T2" fmla="*/ 71 w 133"/>
                  <a:gd name="T3" fmla="*/ 198 h 200"/>
                  <a:gd name="T4" fmla="*/ 133 w 133"/>
                  <a:gd name="T5" fmla="*/ 67 h 200"/>
                  <a:gd name="T6" fmla="*/ 67 w 133"/>
                  <a:gd name="T7" fmla="*/ 0 h 200"/>
                  <a:gd name="T8" fmla="*/ 0 w 133"/>
                  <a:gd name="T9" fmla="*/ 67 h 200"/>
                  <a:gd name="T10" fmla="*/ 63 w 133"/>
                  <a:gd name="T11" fmla="*/ 198 h 200"/>
                  <a:gd name="T12" fmla="*/ 67 w 133"/>
                  <a:gd name="T13" fmla="*/ 200 h 200"/>
                  <a:gd name="T14" fmla="*/ 67 w 133"/>
                  <a:gd name="T15" fmla="*/ 10 h 200"/>
                  <a:gd name="T16" fmla="*/ 124 w 133"/>
                  <a:gd name="T17" fmla="*/ 67 h 200"/>
                  <a:gd name="T18" fmla="*/ 67 w 133"/>
                  <a:gd name="T19" fmla="*/ 186 h 200"/>
                  <a:gd name="T20" fmla="*/ 10 w 133"/>
                  <a:gd name="T21" fmla="*/ 67 h 200"/>
                  <a:gd name="T22" fmla="*/ 67 w 133"/>
                  <a:gd name="T23" fmla="*/ 1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3" h="200">
                    <a:moveTo>
                      <a:pt x="67" y="200"/>
                    </a:moveTo>
                    <a:cubicBezTo>
                      <a:pt x="68" y="200"/>
                      <a:pt x="70" y="199"/>
                      <a:pt x="71" y="198"/>
                    </a:cubicBezTo>
                    <a:cubicBezTo>
                      <a:pt x="73" y="194"/>
                      <a:pt x="133" y="102"/>
                      <a:pt x="133" y="67"/>
                    </a:cubicBezTo>
                    <a:cubicBezTo>
                      <a:pt x="133" y="30"/>
                      <a:pt x="103" y="0"/>
                      <a:pt x="67" y="0"/>
                    </a:cubicBezTo>
                    <a:cubicBezTo>
                      <a:pt x="30" y="0"/>
                      <a:pt x="0" y="30"/>
                      <a:pt x="0" y="67"/>
                    </a:cubicBezTo>
                    <a:cubicBezTo>
                      <a:pt x="0" y="102"/>
                      <a:pt x="60" y="194"/>
                      <a:pt x="63" y="198"/>
                    </a:cubicBezTo>
                    <a:cubicBezTo>
                      <a:pt x="64" y="199"/>
                      <a:pt x="65" y="200"/>
                      <a:pt x="67" y="200"/>
                    </a:cubicBezTo>
                    <a:close/>
                    <a:moveTo>
                      <a:pt x="67" y="10"/>
                    </a:moveTo>
                    <a:cubicBezTo>
                      <a:pt x="98" y="10"/>
                      <a:pt x="124" y="35"/>
                      <a:pt x="124" y="67"/>
                    </a:cubicBezTo>
                    <a:cubicBezTo>
                      <a:pt x="124" y="94"/>
                      <a:pt x="80" y="165"/>
                      <a:pt x="67" y="186"/>
                    </a:cubicBezTo>
                    <a:cubicBezTo>
                      <a:pt x="53" y="165"/>
                      <a:pt x="10" y="94"/>
                      <a:pt x="10" y="67"/>
                    </a:cubicBezTo>
                    <a:cubicBezTo>
                      <a:pt x="10" y="35"/>
                      <a:pt x="35" y="10"/>
                      <a:pt x="67" y="10"/>
                    </a:cubicBezTo>
                    <a:close/>
                  </a:path>
                </a:pathLst>
              </a:custGeom>
              <a:solidFill>
                <a:srgbClr val="CCC7C0"/>
              </a:solidFill>
              <a:ln>
                <a:solidFill>
                  <a:srgbClr val="000000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 defTabSz="1218560">
                  <a:defRPr/>
                </a:pPr>
                <a:endParaRPr lang="en-US" sz="1799" kern="0" dirty="0">
                  <a:latin typeface="Open San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82FCEE-4382-8C59-0CF8-842B5256BD27}"/>
              </a:ext>
            </a:extLst>
          </p:cNvPr>
          <p:cNvGrpSpPr/>
          <p:nvPr/>
        </p:nvGrpSpPr>
        <p:grpSpPr>
          <a:xfrm>
            <a:off x="7973984" y="1412363"/>
            <a:ext cx="2277964" cy="487092"/>
            <a:chOff x="8190161" y="1800417"/>
            <a:chExt cx="2279150" cy="48734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1144F7-38F2-B376-7625-D686204D6C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90161" y="1800417"/>
              <a:ext cx="461075" cy="487346"/>
              <a:chOff x="11280776" y="3148013"/>
              <a:chExt cx="557213" cy="588962"/>
            </a:xfrm>
          </p:grpSpPr>
          <p:sp>
            <p:nvSpPr>
              <p:cNvPr id="26" name="Freeform 532">
                <a:extLst>
                  <a:ext uri="{FF2B5EF4-FFF2-40B4-BE49-F238E27FC236}">
                    <a16:creationId xmlns:a16="http://schemas.microsoft.com/office/drawing/2014/main" id="{D75FF357-7782-1918-FFB5-7CF5E81CD1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80776" y="3148013"/>
                <a:ext cx="557213" cy="588962"/>
              </a:xfrm>
              <a:custGeom>
                <a:avLst/>
                <a:gdLst>
                  <a:gd name="T0" fmla="*/ 222 w 225"/>
                  <a:gd name="T1" fmla="*/ 12 h 238"/>
                  <a:gd name="T2" fmla="*/ 174 w 225"/>
                  <a:gd name="T3" fmla="*/ 1 h 238"/>
                  <a:gd name="T4" fmla="*/ 171 w 225"/>
                  <a:gd name="T5" fmla="*/ 1 h 238"/>
                  <a:gd name="T6" fmla="*/ 114 w 225"/>
                  <a:gd name="T7" fmla="*/ 27 h 238"/>
                  <a:gd name="T8" fmla="*/ 61 w 225"/>
                  <a:gd name="T9" fmla="*/ 5 h 238"/>
                  <a:gd name="T10" fmla="*/ 58 w 225"/>
                  <a:gd name="T11" fmla="*/ 5 h 238"/>
                  <a:gd name="T12" fmla="*/ 3 w 225"/>
                  <a:gd name="T13" fmla="*/ 27 h 238"/>
                  <a:gd name="T14" fmla="*/ 0 w 225"/>
                  <a:gd name="T15" fmla="*/ 31 h 238"/>
                  <a:gd name="T16" fmla="*/ 0 w 225"/>
                  <a:gd name="T17" fmla="*/ 182 h 238"/>
                  <a:gd name="T18" fmla="*/ 2 w 225"/>
                  <a:gd name="T19" fmla="*/ 186 h 238"/>
                  <a:gd name="T20" fmla="*/ 6 w 225"/>
                  <a:gd name="T21" fmla="*/ 187 h 238"/>
                  <a:gd name="T22" fmla="*/ 60 w 225"/>
                  <a:gd name="T23" fmla="*/ 166 h 238"/>
                  <a:gd name="T24" fmla="*/ 112 w 225"/>
                  <a:gd name="T25" fmla="*/ 188 h 238"/>
                  <a:gd name="T26" fmla="*/ 114 w 225"/>
                  <a:gd name="T27" fmla="*/ 188 h 238"/>
                  <a:gd name="T28" fmla="*/ 116 w 225"/>
                  <a:gd name="T29" fmla="*/ 188 h 238"/>
                  <a:gd name="T30" fmla="*/ 124 w 225"/>
                  <a:gd name="T31" fmla="*/ 184 h 238"/>
                  <a:gd name="T32" fmla="*/ 154 w 225"/>
                  <a:gd name="T33" fmla="*/ 236 h 238"/>
                  <a:gd name="T34" fmla="*/ 158 w 225"/>
                  <a:gd name="T35" fmla="*/ 238 h 238"/>
                  <a:gd name="T36" fmla="*/ 162 w 225"/>
                  <a:gd name="T37" fmla="*/ 236 h 238"/>
                  <a:gd name="T38" fmla="*/ 199 w 225"/>
                  <a:gd name="T39" fmla="*/ 168 h 238"/>
                  <a:gd name="T40" fmla="*/ 220 w 225"/>
                  <a:gd name="T41" fmla="*/ 172 h 238"/>
                  <a:gd name="T42" fmla="*/ 224 w 225"/>
                  <a:gd name="T43" fmla="*/ 171 h 238"/>
                  <a:gd name="T44" fmla="*/ 225 w 225"/>
                  <a:gd name="T45" fmla="*/ 168 h 238"/>
                  <a:gd name="T46" fmla="*/ 225 w 225"/>
                  <a:gd name="T47" fmla="*/ 16 h 238"/>
                  <a:gd name="T48" fmla="*/ 222 w 225"/>
                  <a:gd name="T49" fmla="*/ 12 h 238"/>
                  <a:gd name="T50" fmla="*/ 158 w 225"/>
                  <a:gd name="T51" fmla="*/ 224 h 238"/>
                  <a:gd name="T52" fmla="*/ 119 w 225"/>
                  <a:gd name="T53" fmla="*/ 144 h 238"/>
                  <a:gd name="T54" fmla="*/ 158 w 225"/>
                  <a:gd name="T55" fmla="*/ 106 h 238"/>
                  <a:gd name="T56" fmla="*/ 196 w 225"/>
                  <a:gd name="T57" fmla="*/ 144 h 238"/>
                  <a:gd name="T58" fmla="*/ 158 w 225"/>
                  <a:gd name="T59" fmla="*/ 224 h 238"/>
                  <a:gd name="T60" fmla="*/ 216 w 225"/>
                  <a:gd name="T61" fmla="*/ 162 h 238"/>
                  <a:gd name="T62" fmla="*/ 202 w 225"/>
                  <a:gd name="T63" fmla="*/ 159 h 238"/>
                  <a:gd name="T64" fmla="*/ 205 w 225"/>
                  <a:gd name="T65" fmla="*/ 144 h 238"/>
                  <a:gd name="T66" fmla="*/ 158 w 225"/>
                  <a:gd name="T67" fmla="*/ 96 h 238"/>
                  <a:gd name="T68" fmla="*/ 110 w 225"/>
                  <a:gd name="T69" fmla="*/ 144 h 238"/>
                  <a:gd name="T70" fmla="*/ 120 w 225"/>
                  <a:gd name="T71" fmla="*/ 176 h 238"/>
                  <a:gd name="T72" fmla="*/ 114 w 225"/>
                  <a:gd name="T73" fmla="*/ 178 h 238"/>
                  <a:gd name="T74" fmla="*/ 61 w 225"/>
                  <a:gd name="T75" fmla="*/ 157 h 238"/>
                  <a:gd name="T76" fmla="*/ 60 w 225"/>
                  <a:gd name="T77" fmla="*/ 156 h 238"/>
                  <a:gd name="T78" fmla="*/ 58 w 225"/>
                  <a:gd name="T79" fmla="*/ 156 h 238"/>
                  <a:gd name="T80" fmla="*/ 9 w 225"/>
                  <a:gd name="T81" fmla="*/ 175 h 238"/>
                  <a:gd name="T82" fmla="*/ 9 w 225"/>
                  <a:gd name="T83" fmla="*/ 34 h 238"/>
                  <a:gd name="T84" fmla="*/ 60 w 225"/>
                  <a:gd name="T85" fmla="*/ 15 h 238"/>
                  <a:gd name="T86" fmla="*/ 112 w 225"/>
                  <a:gd name="T87" fmla="*/ 37 h 238"/>
                  <a:gd name="T88" fmla="*/ 116 w 225"/>
                  <a:gd name="T89" fmla="*/ 37 h 238"/>
                  <a:gd name="T90" fmla="*/ 174 w 225"/>
                  <a:gd name="T91" fmla="*/ 10 h 238"/>
                  <a:gd name="T92" fmla="*/ 216 w 225"/>
                  <a:gd name="T93" fmla="*/ 20 h 238"/>
                  <a:gd name="T94" fmla="*/ 216 w 225"/>
                  <a:gd name="T95" fmla="*/ 162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238">
                    <a:moveTo>
                      <a:pt x="222" y="12"/>
                    </a:moveTo>
                    <a:cubicBezTo>
                      <a:pt x="174" y="1"/>
                      <a:pt x="174" y="1"/>
                      <a:pt x="174" y="1"/>
                    </a:cubicBezTo>
                    <a:cubicBezTo>
                      <a:pt x="173" y="0"/>
                      <a:pt x="172" y="0"/>
                      <a:pt x="171" y="1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5"/>
                      <a:pt x="59" y="5"/>
                      <a:pt x="58" y="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1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4"/>
                      <a:pt x="0" y="185"/>
                      <a:pt x="2" y="186"/>
                    </a:cubicBezTo>
                    <a:cubicBezTo>
                      <a:pt x="3" y="187"/>
                      <a:pt x="5" y="187"/>
                      <a:pt x="6" y="187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112" y="188"/>
                      <a:pt x="112" y="188"/>
                      <a:pt x="112" y="188"/>
                    </a:cubicBezTo>
                    <a:cubicBezTo>
                      <a:pt x="113" y="188"/>
                      <a:pt x="113" y="188"/>
                      <a:pt x="114" y="188"/>
                    </a:cubicBezTo>
                    <a:cubicBezTo>
                      <a:pt x="115" y="188"/>
                      <a:pt x="115" y="188"/>
                      <a:pt x="116" y="188"/>
                    </a:cubicBezTo>
                    <a:cubicBezTo>
                      <a:pt x="124" y="184"/>
                      <a:pt x="124" y="184"/>
                      <a:pt x="124" y="184"/>
                    </a:cubicBezTo>
                    <a:cubicBezTo>
                      <a:pt x="136" y="208"/>
                      <a:pt x="151" y="232"/>
                      <a:pt x="154" y="236"/>
                    </a:cubicBezTo>
                    <a:cubicBezTo>
                      <a:pt x="154" y="237"/>
                      <a:pt x="156" y="238"/>
                      <a:pt x="158" y="238"/>
                    </a:cubicBezTo>
                    <a:cubicBezTo>
                      <a:pt x="159" y="238"/>
                      <a:pt x="161" y="237"/>
                      <a:pt x="162" y="236"/>
                    </a:cubicBezTo>
                    <a:cubicBezTo>
                      <a:pt x="165" y="231"/>
                      <a:pt x="188" y="195"/>
                      <a:pt x="199" y="168"/>
                    </a:cubicBezTo>
                    <a:cubicBezTo>
                      <a:pt x="220" y="172"/>
                      <a:pt x="220" y="172"/>
                      <a:pt x="220" y="172"/>
                    </a:cubicBezTo>
                    <a:cubicBezTo>
                      <a:pt x="221" y="173"/>
                      <a:pt x="222" y="172"/>
                      <a:pt x="224" y="171"/>
                    </a:cubicBezTo>
                    <a:cubicBezTo>
                      <a:pt x="225" y="170"/>
                      <a:pt x="225" y="169"/>
                      <a:pt x="225" y="168"/>
                    </a:cubicBezTo>
                    <a:cubicBezTo>
                      <a:pt x="225" y="16"/>
                      <a:pt x="225" y="16"/>
                      <a:pt x="225" y="16"/>
                    </a:cubicBezTo>
                    <a:cubicBezTo>
                      <a:pt x="225" y="14"/>
                      <a:pt x="224" y="12"/>
                      <a:pt x="222" y="12"/>
                    </a:cubicBezTo>
                    <a:close/>
                    <a:moveTo>
                      <a:pt x="158" y="224"/>
                    </a:moveTo>
                    <a:cubicBezTo>
                      <a:pt x="144" y="203"/>
                      <a:pt x="119" y="160"/>
                      <a:pt x="119" y="144"/>
                    </a:cubicBezTo>
                    <a:cubicBezTo>
                      <a:pt x="119" y="123"/>
                      <a:pt x="136" y="106"/>
                      <a:pt x="158" y="106"/>
                    </a:cubicBezTo>
                    <a:cubicBezTo>
                      <a:pt x="179" y="106"/>
                      <a:pt x="196" y="123"/>
                      <a:pt x="196" y="144"/>
                    </a:cubicBezTo>
                    <a:cubicBezTo>
                      <a:pt x="196" y="160"/>
                      <a:pt x="171" y="203"/>
                      <a:pt x="158" y="224"/>
                    </a:cubicBezTo>
                    <a:close/>
                    <a:moveTo>
                      <a:pt x="216" y="162"/>
                    </a:moveTo>
                    <a:cubicBezTo>
                      <a:pt x="202" y="159"/>
                      <a:pt x="202" y="159"/>
                      <a:pt x="202" y="159"/>
                    </a:cubicBezTo>
                    <a:cubicBezTo>
                      <a:pt x="204" y="153"/>
                      <a:pt x="205" y="148"/>
                      <a:pt x="205" y="144"/>
                    </a:cubicBezTo>
                    <a:cubicBezTo>
                      <a:pt x="205" y="117"/>
                      <a:pt x="184" y="96"/>
                      <a:pt x="158" y="96"/>
                    </a:cubicBezTo>
                    <a:cubicBezTo>
                      <a:pt x="131" y="96"/>
                      <a:pt x="110" y="117"/>
                      <a:pt x="110" y="144"/>
                    </a:cubicBezTo>
                    <a:cubicBezTo>
                      <a:pt x="110" y="152"/>
                      <a:pt x="114" y="163"/>
                      <a:pt x="120" y="176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61" y="157"/>
                      <a:pt x="61" y="157"/>
                      <a:pt x="61" y="157"/>
                    </a:cubicBezTo>
                    <a:cubicBezTo>
                      <a:pt x="61" y="156"/>
                      <a:pt x="60" y="156"/>
                      <a:pt x="60" y="156"/>
                    </a:cubicBezTo>
                    <a:cubicBezTo>
                      <a:pt x="59" y="156"/>
                      <a:pt x="58" y="156"/>
                      <a:pt x="58" y="156"/>
                    </a:cubicBezTo>
                    <a:cubicBezTo>
                      <a:pt x="9" y="175"/>
                      <a:pt x="9" y="175"/>
                      <a:pt x="9" y="175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112" y="37"/>
                      <a:pt x="112" y="37"/>
                      <a:pt x="112" y="37"/>
                    </a:cubicBezTo>
                    <a:cubicBezTo>
                      <a:pt x="113" y="37"/>
                      <a:pt x="115" y="37"/>
                      <a:pt x="116" y="37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216" y="20"/>
                      <a:pt x="216" y="20"/>
                      <a:pt x="216" y="20"/>
                    </a:cubicBezTo>
                    <a:lnTo>
                      <a:pt x="216" y="16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3198" dirty="0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27" name="Freeform 533">
                <a:extLst>
                  <a:ext uri="{FF2B5EF4-FFF2-40B4-BE49-F238E27FC236}">
                    <a16:creationId xmlns:a16="http://schemas.microsoft.com/office/drawing/2014/main" id="{B7D0272C-ED9D-4D0C-08EF-8947F8FC8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7301" y="3232150"/>
                <a:ext cx="22225" cy="260350"/>
              </a:xfrm>
              <a:custGeom>
                <a:avLst/>
                <a:gdLst>
                  <a:gd name="T0" fmla="*/ 5 w 9"/>
                  <a:gd name="T1" fmla="*/ 0 h 105"/>
                  <a:gd name="T2" fmla="*/ 0 w 9"/>
                  <a:gd name="T3" fmla="*/ 5 h 105"/>
                  <a:gd name="T4" fmla="*/ 0 w 9"/>
                  <a:gd name="T5" fmla="*/ 101 h 105"/>
                  <a:gd name="T6" fmla="*/ 5 w 9"/>
                  <a:gd name="T7" fmla="*/ 105 h 105"/>
                  <a:gd name="T8" fmla="*/ 9 w 9"/>
                  <a:gd name="T9" fmla="*/ 101 h 105"/>
                  <a:gd name="T10" fmla="*/ 9 w 9"/>
                  <a:gd name="T11" fmla="*/ 5 h 105"/>
                  <a:gd name="T12" fmla="*/ 5 w 9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5"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03"/>
                      <a:pt x="2" y="105"/>
                      <a:pt x="5" y="105"/>
                    </a:cubicBezTo>
                    <a:cubicBezTo>
                      <a:pt x="7" y="105"/>
                      <a:pt x="9" y="103"/>
                      <a:pt x="9" y="10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3198" dirty="0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28" name="Freeform 534">
                <a:extLst>
                  <a:ext uri="{FF2B5EF4-FFF2-40B4-BE49-F238E27FC236}">
                    <a16:creationId xmlns:a16="http://schemas.microsoft.com/office/drawing/2014/main" id="{EF994374-28CB-053F-379A-FAD8F789F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0651" y="3276600"/>
                <a:ext cx="25400" cy="115887"/>
              </a:xfrm>
              <a:custGeom>
                <a:avLst/>
                <a:gdLst>
                  <a:gd name="T0" fmla="*/ 5 w 10"/>
                  <a:gd name="T1" fmla="*/ 0 h 47"/>
                  <a:gd name="T2" fmla="*/ 0 w 10"/>
                  <a:gd name="T3" fmla="*/ 5 h 47"/>
                  <a:gd name="T4" fmla="*/ 0 w 10"/>
                  <a:gd name="T5" fmla="*/ 42 h 47"/>
                  <a:gd name="T6" fmla="*/ 5 w 10"/>
                  <a:gd name="T7" fmla="*/ 47 h 47"/>
                  <a:gd name="T8" fmla="*/ 10 w 10"/>
                  <a:gd name="T9" fmla="*/ 42 h 47"/>
                  <a:gd name="T10" fmla="*/ 10 w 10"/>
                  <a:gd name="T11" fmla="*/ 5 h 47"/>
                  <a:gd name="T12" fmla="*/ 5 w 10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7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4"/>
                      <a:pt x="2" y="47"/>
                      <a:pt x="5" y="47"/>
                    </a:cubicBezTo>
                    <a:cubicBezTo>
                      <a:pt x="8" y="47"/>
                      <a:pt x="10" y="44"/>
                      <a:pt x="10" y="42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3198" dirty="0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29" name="Freeform 535">
                <a:extLst>
                  <a:ext uri="{FF2B5EF4-FFF2-40B4-BE49-F238E27FC236}">
                    <a16:creationId xmlns:a16="http://schemas.microsoft.com/office/drawing/2014/main" id="{8AE0AEAA-9AA7-FDAE-353A-F591F924E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9876" y="3214688"/>
                <a:ext cx="25400" cy="142875"/>
              </a:xfrm>
              <a:custGeom>
                <a:avLst/>
                <a:gdLst>
                  <a:gd name="T0" fmla="*/ 0 w 10"/>
                  <a:gd name="T1" fmla="*/ 5 h 58"/>
                  <a:gd name="T2" fmla="*/ 0 w 10"/>
                  <a:gd name="T3" fmla="*/ 53 h 58"/>
                  <a:gd name="T4" fmla="*/ 5 w 10"/>
                  <a:gd name="T5" fmla="*/ 58 h 58"/>
                  <a:gd name="T6" fmla="*/ 10 w 10"/>
                  <a:gd name="T7" fmla="*/ 53 h 58"/>
                  <a:gd name="T8" fmla="*/ 10 w 10"/>
                  <a:gd name="T9" fmla="*/ 5 h 58"/>
                  <a:gd name="T10" fmla="*/ 5 w 10"/>
                  <a:gd name="T11" fmla="*/ 0 h 58"/>
                  <a:gd name="T12" fmla="*/ 0 w 10"/>
                  <a:gd name="T13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8">
                    <a:moveTo>
                      <a:pt x="0" y="5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0" y="56"/>
                      <a:pt x="2" y="58"/>
                      <a:pt x="5" y="58"/>
                    </a:cubicBezTo>
                    <a:cubicBezTo>
                      <a:pt x="8" y="58"/>
                      <a:pt x="10" y="56"/>
                      <a:pt x="10" y="5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3198" dirty="0">
                  <a:solidFill>
                    <a:srgbClr val="000000"/>
                  </a:solidFill>
                  <a:latin typeface="Open Sans"/>
                </a:endParaRPr>
              </a:p>
            </p:txBody>
          </p:sp>
          <p:sp>
            <p:nvSpPr>
              <p:cNvPr id="30" name="Freeform 536">
                <a:extLst>
                  <a:ext uri="{FF2B5EF4-FFF2-40B4-BE49-F238E27FC236}">
                    <a16:creationId xmlns:a16="http://schemas.microsoft.com/office/drawing/2014/main" id="{567A3119-955B-42F0-E673-3E7EE0992F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28438" y="3444875"/>
                <a:ext cx="85725" cy="88900"/>
              </a:xfrm>
              <a:custGeom>
                <a:avLst/>
                <a:gdLst>
                  <a:gd name="T0" fmla="*/ 18 w 35"/>
                  <a:gd name="T1" fmla="*/ 0 h 36"/>
                  <a:gd name="T2" fmla="*/ 0 w 35"/>
                  <a:gd name="T3" fmla="*/ 18 h 36"/>
                  <a:gd name="T4" fmla="*/ 18 w 35"/>
                  <a:gd name="T5" fmla="*/ 36 h 36"/>
                  <a:gd name="T6" fmla="*/ 35 w 35"/>
                  <a:gd name="T7" fmla="*/ 18 h 36"/>
                  <a:gd name="T8" fmla="*/ 18 w 35"/>
                  <a:gd name="T9" fmla="*/ 0 h 36"/>
                  <a:gd name="T10" fmla="*/ 18 w 35"/>
                  <a:gd name="T11" fmla="*/ 27 h 36"/>
                  <a:gd name="T12" fmla="*/ 9 w 35"/>
                  <a:gd name="T13" fmla="*/ 18 h 36"/>
                  <a:gd name="T14" fmla="*/ 18 w 35"/>
                  <a:gd name="T15" fmla="*/ 10 h 36"/>
                  <a:gd name="T16" fmla="*/ 26 w 35"/>
                  <a:gd name="T17" fmla="*/ 18 h 36"/>
                  <a:gd name="T18" fmla="*/ 18 w 35"/>
                  <a:gd name="T19" fmla="*/ 2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6"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7" y="36"/>
                      <a:pt x="35" y="28"/>
                      <a:pt x="35" y="18"/>
                    </a:cubicBezTo>
                    <a:cubicBezTo>
                      <a:pt x="35" y="8"/>
                      <a:pt x="27" y="0"/>
                      <a:pt x="18" y="0"/>
                    </a:cubicBezTo>
                    <a:close/>
                    <a:moveTo>
                      <a:pt x="18" y="27"/>
                    </a:moveTo>
                    <a:cubicBezTo>
                      <a:pt x="13" y="27"/>
                      <a:pt x="9" y="23"/>
                      <a:pt x="9" y="18"/>
                    </a:cubicBezTo>
                    <a:cubicBezTo>
                      <a:pt x="9" y="14"/>
                      <a:pt x="13" y="10"/>
                      <a:pt x="18" y="10"/>
                    </a:cubicBezTo>
                    <a:cubicBezTo>
                      <a:pt x="22" y="10"/>
                      <a:pt x="26" y="14"/>
                      <a:pt x="26" y="18"/>
                    </a:cubicBezTo>
                    <a:cubicBezTo>
                      <a:pt x="26" y="23"/>
                      <a:pt x="22" y="27"/>
                      <a:pt x="18" y="2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57" tIns="60928" rIns="121857" bIns="6092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3198" dirty="0">
                  <a:solidFill>
                    <a:srgbClr val="000000"/>
                  </a:solidFill>
                  <a:latin typeface="Open San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1208AA-469C-866A-DC24-E4A7858CA850}"/>
                </a:ext>
              </a:extLst>
            </p:cNvPr>
            <p:cNvSpPr/>
            <p:nvPr/>
          </p:nvSpPr>
          <p:spPr>
            <a:xfrm>
              <a:off x="8651236" y="1814062"/>
              <a:ext cx="18180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599"/>
                </a:spcAft>
                <a:defRPr/>
              </a:pPr>
              <a:r>
                <a:rPr lang="en-US" sz="1999" b="1" dirty="0">
                  <a:solidFill>
                    <a:srgbClr val="00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NEW WORLD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3FBB92B-06EB-1840-63FB-32282689864B}"/>
              </a:ext>
            </a:extLst>
          </p:cNvPr>
          <p:cNvSpPr/>
          <p:nvPr/>
        </p:nvSpPr>
        <p:spPr>
          <a:xfrm>
            <a:off x="312222" y="1897146"/>
            <a:ext cx="5276140" cy="232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99" b="1" dirty="0">
                <a:latin typeface="Arial" panose="020B0604020202020204" pitchFamily="34" charset="0"/>
                <a:cs typeface="Arial" panose="020B0604020202020204" pitchFamily="34" charset="0"/>
              </a:rPr>
              <a:t>DEVELOPING ADOPTION FOR MBSE AND DE</a:t>
            </a:r>
          </a:p>
          <a:p>
            <a:pPr>
              <a:spcAft>
                <a:spcPts val="800"/>
              </a:spcAft>
              <a:defRPr/>
            </a:pPr>
            <a:r>
              <a:rPr lang="en-US" sz="1199" dirty="0">
                <a:latin typeface="Arial" panose="020B0604020202020204" pitchFamily="34" charset="0"/>
                <a:cs typeface="Arial" panose="020B0604020202020204" pitchFamily="34" charset="0"/>
              </a:rPr>
              <a:t>Many initiatives exist in government and industry to accelerate adoption of MBSE and DE; however, many engineering organizations remain manual and document-based</a:t>
            </a:r>
          </a:p>
          <a:p>
            <a:pPr>
              <a:defRPr/>
            </a:pPr>
            <a:r>
              <a:rPr lang="en-US" sz="1199" b="1" dirty="0">
                <a:latin typeface="Arial" panose="020B0604020202020204" pitchFamily="34" charset="0"/>
                <a:cs typeface="Arial" panose="020B0604020202020204" pitchFamily="34" charset="0"/>
              </a:rPr>
              <a:t>MATURITY OF DECISION MANAGEMENT AND ANALYSIS </a:t>
            </a:r>
          </a:p>
          <a:p>
            <a:pPr>
              <a:spcAft>
                <a:spcPts val="800"/>
              </a:spcAft>
              <a:defRPr/>
            </a:pPr>
            <a:r>
              <a:rPr lang="en-US" sz="1199" dirty="0">
                <a:latin typeface="Arial" panose="020B0604020202020204" pitchFamily="34" charset="0"/>
                <a:cs typeface="Arial" panose="020B0604020202020204" pitchFamily="34" charset="0"/>
              </a:rPr>
              <a:t>Many quality trade-off studies make good use of data; however, decision processes are not reused and must be redefined with each “new” decision.</a:t>
            </a:r>
          </a:p>
          <a:p>
            <a:pPr>
              <a:defRPr/>
            </a:pPr>
            <a:r>
              <a:rPr lang="en-US" sz="1199" b="1" dirty="0">
                <a:latin typeface="Arial" panose="020B0604020202020204" pitchFamily="34" charset="0"/>
                <a:cs typeface="Arial" panose="020B0604020202020204" pitchFamily="34" charset="0"/>
              </a:rPr>
              <a:t>DISCONNECTED DATA AND MODELS</a:t>
            </a:r>
          </a:p>
          <a:p>
            <a:pPr>
              <a:spcAft>
                <a:spcPts val="800"/>
              </a:spcAft>
              <a:defRPr/>
            </a:pPr>
            <a:r>
              <a:rPr lang="en-US" sz="1199" dirty="0">
                <a:latin typeface="Arial" panose="020B0604020202020204" pitchFamily="34" charset="0"/>
                <a:cs typeface="Arial" panose="020B0604020202020204" pitchFamily="34" charset="0"/>
              </a:rPr>
              <a:t>MBSE models are largely isolated to system models and not integrated. Decision analyses are often disconnected from technical processes and data.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ACC423-0DE1-A0F1-6E89-62592A360833}"/>
              </a:ext>
            </a:extLst>
          </p:cNvPr>
          <p:cNvSpPr/>
          <p:nvPr/>
        </p:nvSpPr>
        <p:spPr>
          <a:xfrm>
            <a:off x="6342635" y="1897146"/>
            <a:ext cx="5392736" cy="251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“BORN DIGITAL” ENGINEERS</a:t>
            </a:r>
          </a:p>
          <a:p>
            <a:pPr>
              <a:spcAft>
                <a:spcPts val="800"/>
              </a:spcAft>
              <a:defRPr/>
            </a:pPr>
            <a:r>
              <a:rPr lang="en-US" sz="1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Engineers work predominantly in models and are tightly integrated with data and software activities. Systems Engineers actively exchange and integrate models (including process models)</a:t>
            </a:r>
          </a:p>
          <a:p>
            <a:pPr>
              <a:defRPr/>
            </a:pPr>
            <a:r>
              <a:rPr lang="en-US" sz="11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 THROUGH COMMON DATA MODELS</a:t>
            </a:r>
          </a:p>
          <a:p>
            <a:pPr>
              <a:spcAft>
                <a:spcPts val="800"/>
              </a:spcAft>
              <a:defRPr/>
            </a:pPr>
            <a:r>
              <a:rPr lang="en-US" sz="1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systems are software-enabled and aligned to common data models.  Decision Analysis systems and processes are aligned to a common </a:t>
            </a:r>
            <a:r>
              <a:rPr lang="en-US" sz="11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Analysis Data Model</a:t>
            </a:r>
          </a:p>
          <a:p>
            <a:pPr>
              <a:defRPr/>
            </a:pPr>
            <a:r>
              <a:rPr lang="en-US" sz="11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 ACCELERATES DECISION MAKING</a:t>
            </a:r>
          </a:p>
          <a:p>
            <a:pPr>
              <a:spcAft>
                <a:spcPts val="800"/>
              </a:spcAft>
              <a:defRPr/>
            </a:pPr>
            <a:r>
              <a:rPr lang="en-US" sz="1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analytics, ML, and AI solutions increase the consistency, scalability and quality of decision processes. Data is required for all critical decisions.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817B8C-B9C8-DC1C-139F-47065108F925}"/>
              </a:ext>
            </a:extLst>
          </p:cNvPr>
          <p:cNvGrpSpPr/>
          <p:nvPr/>
        </p:nvGrpSpPr>
        <p:grpSpPr>
          <a:xfrm>
            <a:off x="7760041" y="4366921"/>
            <a:ext cx="2844800" cy="1638335"/>
            <a:chOff x="8589396" y="3617137"/>
            <a:chExt cx="2178302" cy="1379472"/>
          </a:xfr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A98FBB3-C646-564A-AD7C-5ADF16F124AC}"/>
                </a:ext>
              </a:extLst>
            </p:cNvPr>
            <p:cNvSpPr/>
            <p:nvPr/>
          </p:nvSpPr>
          <p:spPr>
            <a:xfrm>
              <a:off x="9396098" y="3625009"/>
              <a:ext cx="1371600" cy="1371600"/>
            </a:xfrm>
            <a:prstGeom prst="ellipse">
              <a:avLst/>
            </a:prstGeom>
            <a:solidFill>
              <a:srgbClr val="7C9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41A479-BA1A-9369-5461-51DE5A267C3A}"/>
                </a:ext>
              </a:extLst>
            </p:cNvPr>
            <p:cNvSpPr/>
            <p:nvPr/>
          </p:nvSpPr>
          <p:spPr>
            <a:xfrm>
              <a:off x="8589396" y="3617137"/>
              <a:ext cx="1371600" cy="1371600"/>
            </a:xfrm>
            <a:prstGeom prst="ellipse">
              <a:avLst/>
            </a:prstGeom>
            <a:solidFill>
              <a:srgbClr val="FA742A">
                <a:alpha val="74902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endParaRPr lang="en-US" sz="1799" kern="0" dirty="0">
                <a:solidFill>
                  <a:srgbClr val="CCC7C0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1C0EDC-4E94-A807-3443-31BBC7E70854}"/>
                </a:ext>
              </a:extLst>
            </p:cNvPr>
            <p:cNvSpPr txBox="1"/>
            <p:nvPr/>
          </p:nvSpPr>
          <p:spPr>
            <a:xfrm>
              <a:off x="8617795" y="4131868"/>
              <a:ext cx="814296" cy="2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Decision Management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8685DD-0F8F-EDB1-36FC-FA2EF47D6F1C}"/>
                </a:ext>
              </a:extLst>
            </p:cNvPr>
            <p:cNvSpPr txBox="1"/>
            <p:nvPr/>
          </p:nvSpPr>
          <p:spPr>
            <a:xfrm>
              <a:off x="10186146" y="4193423"/>
              <a:ext cx="520495" cy="18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MBSE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B09F96-E7B1-58DE-76AB-517070D6BF78}"/>
                </a:ext>
              </a:extLst>
            </p:cNvPr>
            <p:cNvSpPr txBox="1"/>
            <p:nvPr/>
          </p:nvSpPr>
          <p:spPr>
            <a:xfrm>
              <a:off x="9445440" y="4203087"/>
              <a:ext cx="506411" cy="18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71">
                <a:defRPr/>
              </a:pPr>
              <a:r>
                <a:rPr lang="en-US" sz="800" b="1" kern="0" dirty="0">
                  <a:solidFill>
                    <a:srgbClr val="1A1C1E"/>
                  </a:solidFill>
                </a:rPr>
                <a:t>DADM</a:t>
              </a:r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D8E2D60A-86DE-E785-997C-1513ACAC4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4366" y="4496832"/>
              <a:ext cx="238845" cy="378171"/>
            </a:xfrm>
            <a:prstGeom prst="roundRect">
              <a:avLst>
                <a:gd name="adj" fmla="val 3706"/>
              </a:avLst>
            </a:prstGeom>
            <a:ln>
              <a:noFill/>
            </a:ln>
            <a:effectLst>
              <a:outerShdw dist="127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348200D-037A-0264-F45C-659AD4C0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826" y="3817762"/>
              <a:ext cx="412920" cy="26151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996B959-2296-F1AC-6536-2A5F3F08822B}"/>
                </a:ext>
              </a:extLst>
            </p:cNvPr>
            <p:cNvGrpSpPr/>
            <p:nvPr/>
          </p:nvGrpSpPr>
          <p:grpSpPr>
            <a:xfrm>
              <a:off x="9438052" y="4452232"/>
              <a:ext cx="458464" cy="251401"/>
              <a:chOff x="9378832" y="254341"/>
              <a:chExt cx="2261480" cy="986036"/>
            </a:xfrm>
            <a:effectLst/>
          </p:grpSpPr>
          <p:grpSp>
            <p:nvGrpSpPr>
              <p:cNvPr id="47" name="Gruppieren 305">
                <a:extLst>
                  <a:ext uri="{FF2B5EF4-FFF2-40B4-BE49-F238E27FC236}">
                    <a16:creationId xmlns:a16="http://schemas.microsoft.com/office/drawing/2014/main" id="{C0C13AB6-55F8-4A2E-C638-CBE0BB1AB1FF}"/>
                  </a:ext>
                </a:extLst>
              </p:cNvPr>
              <p:cNvGrpSpPr/>
              <p:nvPr/>
            </p:nvGrpSpPr>
            <p:grpSpPr>
              <a:xfrm>
                <a:off x="9378832" y="254341"/>
                <a:ext cx="2261480" cy="986036"/>
                <a:chOff x="4951715" y="1103314"/>
                <a:chExt cx="3086357" cy="1659824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id="{496FCCC2-EFD9-6380-B7E5-65AAF020C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1525" y="1103314"/>
                  <a:ext cx="2346737" cy="1634767"/>
                </a:xfrm>
                <a:custGeom>
                  <a:avLst/>
                  <a:gdLst>
                    <a:gd name="T0" fmla="*/ 39 w 1150"/>
                    <a:gd name="T1" fmla="*/ 801 h 801"/>
                    <a:gd name="T2" fmla="*/ 0 w 1150"/>
                    <a:gd name="T3" fmla="*/ 762 h 801"/>
                    <a:gd name="T4" fmla="*/ 0 w 1150"/>
                    <a:gd name="T5" fmla="*/ 38 h 801"/>
                    <a:gd name="T6" fmla="*/ 39 w 1150"/>
                    <a:gd name="T7" fmla="*/ 0 h 801"/>
                    <a:gd name="T8" fmla="*/ 1111 w 1150"/>
                    <a:gd name="T9" fmla="*/ 0 h 801"/>
                    <a:gd name="T10" fmla="*/ 1150 w 1150"/>
                    <a:gd name="T11" fmla="*/ 38 h 801"/>
                    <a:gd name="T12" fmla="*/ 1150 w 1150"/>
                    <a:gd name="T13" fmla="*/ 762 h 801"/>
                    <a:gd name="T14" fmla="*/ 1111 w 1150"/>
                    <a:gd name="T15" fmla="*/ 801 h 801"/>
                    <a:gd name="T16" fmla="*/ 39 w 1150"/>
                    <a:gd name="T17" fmla="*/ 801 h 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50" h="801">
                      <a:moveTo>
                        <a:pt x="39" y="801"/>
                      </a:moveTo>
                      <a:cubicBezTo>
                        <a:pt x="18" y="801"/>
                        <a:pt x="0" y="784"/>
                        <a:pt x="0" y="76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1111" y="0"/>
                        <a:pt x="1111" y="0"/>
                        <a:pt x="1111" y="0"/>
                      </a:cubicBezTo>
                      <a:cubicBezTo>
                        <a:pt x="1132" y="0"/>
                        <a:pt x="1150" y="17"/>
                        <a:pt x="1150" y="38"/>
                      </a:cubicBezTo>
                      <a:cubicBezTo>
                        <a:pt x="1150" y="762"/>
                        <a:pt x="1150" y="762"/>
                        <a:pt x="1150" y="762"/>
                      </a:cubicBezTo>
                      <a:cubicBezTo>
                        <a:pt x="1150" y="784"/>
                        <a:pt x="1132" y="801"/>
                        <a:pt x="1111" y="801"/>
                      </a:cubicBezTo>
                      <a:cubicBezTo>
                        <a:pt x="39" y="801"/>
                        <a:pt x="39" y="801"/>
                        <a:pt x="39" y="801"/>
                      </a:cubicBez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round/>
                  <a:headEnd/>
                  <a:tailEnd/>
                </a:ln>
                <a:effectLst>
                  <a:glow rad="63500">
                    <a:srgbClr val="969696">
                      <a:satMod val="175000"/>
                      <a:alpha val="40000"/>
                    </a:srgbClr>
                  </a:glow>
                  <a:softEdge rad="12700"/>
                </a:effectLst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2C9112F5-EC51-6CAA-87B0-5242B95D3B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9314" y="2713023"/>
                  <a:ext cx="6049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51C9B3D0-026E-4BB3-47C8-8C41A7B03C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26153" y="2713023"/>
                  <a:ext cx="6049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3869FB33-476B-6F5D-A62E-086C3784B2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069" y="2713023"/>
                  <a:ext cx="2355378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E127158D-B538-8EC0-9A61-8B3433CAAB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3621" y="2713023"/>
                  <a:ext cx="2321680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7DAF29-7199-5003-7F3D-5D70FE9F0F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3990" y="2713023"/>
                  <a:ext cx="2303535" cy="60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42C9FA09-288C-0480-5093-E33CC8BD13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1715" y="2647356"/>
                  <a:ext cx="3086357" cy="11059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94DE8BB-0963-9559-89C4-D593D38518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7905" y="2652540"/>
                  <a:ext cx="533114" cy="6048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Freeform 23">
                  <a:extLst>
                    <a:ext uri="{FF2B5EF4-FFF2-40B4-BE49-F238E27FC236}">
                      <a16:creationId xmlns:a16="http://schemas.microsoft.com/office/drawing/2014/main" id="{492A004A-2C79-0945-BCBE-EC9FA89EF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5681" y="2658589"/>
                  <a:ext cx="518425" cy="47523"/>
                </a:xfrm>
                <a:custGeom>
                  <a:avLst/>
                  <a:gdLst>
                    <a:gd name="T0" fmla="*/ 1 w 254"/>
                    <a:gd name="T1" fmla="*/ 0 h 23"/>
                    <a:gd name="T2" fmla="*/ 0 w 254"/>
                    <a:gd name="T3" fmla="*/ 4 h 23"/>
                    <a:gd name="T4" fmla="*/ 19 w 254"/>
                    <a:gd name="T5" fmla="*/ 23 h 23"/>
                    <a:gd name="T6" fmla="*/ 235 w 254"/>
                    <a:gd name="T7" fmla="*/ 23 h 23"/>
                    <a:gd name="T8" fmla="*/ 254 w 254"/>
                    <a:gd name="T9" fmla="*/ 4 h 23"/>
                    <a:gd name="T10" fmla="*/ 253 w 254"/>
                    <a:gd name="T11" fmla="*/ 0 h 23"/>
                    <a:gd name="T12" fmla="*/ 1 w 254"/>
                    <a:gd name="T1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4" h="23">
                      <a:moveTo>
                        <a:pt x="1" y="0"/>
                      </a:moveTo>
                      <a:cubicBezTo>
                        <a:pt x="0" y="1"/>
                        <a:pt x="0" y="2"/>
                        <a:pt x="0" y="4"/>
                      </a:cubicBezTo>
                      <a:cubicBezTo>
                        <a:pt x="0" y="14"/>
                        <a:pt x="9" y="23"/>
                        <a:pt x="19" y="23"/>
                      </a:cubicBezTo>
                      <a:cubicBezTo>
                        <a:pt x="235" y="23"/>
                        <a:pt x="235" y="23"/>
                        <a:pt x="235" y="23"/>
                      </a:cubicBezTo>
                      <a:cubicBezTo>
                        <a:pt x="245" y="23"/>
                        <a:pt x="254" y="14"/>
                        <a:pt x="254" y="4"/>
                      </a:cubicBezTo>
                      <a:cubicBezTo>
                        <a:pt x="254" y="2"/>
                        <a:pt x="254" y="1"/>
                        <a:pt x="25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noFill/>
                <a:ln w="2" cap="flat">
                  <a:solidFill>
                    <a:srgbClr val="6D6E7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58" name="Freeform 24">
                  <a:extLst>
                    <a:ext uri="{FF2B5EF4-FFF2-40B4-BE49-F238E27FC236}">
                      <a16:creationId xmlns:a16="http://schemas.microsoft.com/office/drawing/2014/main" id="{62704D9E-F02E-F6AE-3FAD-46662CA95D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693" y="2701791"/>
                  <a:ext cx="93317" cy="7777"/>
                </a:xfrm>
                <a:custGeom>
                  <a:avLst/>
                  <a:gdLst>
                    <a:gd name="T0" fmla="*/ 0 w 46"/>
                    <a:gd name="T1" fmla="*/ 2 h 4"/>
                    <a:gd name="T2" fmla="*/ 2 w 46"/>
                    <a:gd name="T3" fmla="*/ 4 h 4"/>
                    <a:gd name="T4" fmla="*/ 45 w 46"/>
                    <a:gd name="T5" fmla="*/ 4 h 4"/>
                    <a:gd name="T6" fmla="*/ 46 w 46"/>
                    <a:gd name="T7" fmla="*/ 2 h 4"/>
                    <a:gd name="T8" fmla="*/ 45 w 46"/>
                    <a:gd name="T9" fmla="*/ 0 h 4"/>
                    <a:gd name="T10" fmla="*/ 2 w 46"/>
                    <a:gd name="T11" fmla="*/ 0 h 4"/>
                    <a:gd name="T12" fmla="*/ 0 w 46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4">
                      <a:moveTo>
                        <a:pt x="0" y="2"/>
                      </a:move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45" y="4"/>
                        <a:pt x="45" y="4"/>
                        <a:pt x="45" y="4"/>
                      </a:cubicBezTo>
                      <a:cubicBezTo>
                        <a:pt x="46" y="4"/>
                        <a:pt x="46" y="3"/>
                        <a:pt x="46" y="2"/>
                      </a:cubicBezTo>
                      <a:cubicBezTo>
                        <a:pt x="46" y="1"/>
                        <a:pt x="46" y="0"/>
                        <a:pt x="4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59" name="Freeform 25">
                  <a:extLst>
                    <a:ext uri="{FF2B5EF4-FFF2-40B4-BE49-F238E27FC236}">
                      <a16:creationId xmlns:a16="http://schemas.microsoft.com/office/drawing/2014/main" id="{56695458-82D7-C664-E827-0FA550DA2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1693" y="2699198"/>
                  <a:ext cx="93317" cy="6912"/>
                </a:xfrm>
                <a:custGeom>
                  <a:avLst/>
                  <a:gdLst>
                    <a:gd name="T0" fmla="*/ 0 w 46"/>
                    <a:gd name="T1" fmla="*/ 2 h 3"/>
                    <a:gd name="T2" fmla="*/ 2 w 46"/>
                    <a:gd name="T3" fmla="*/ 3 h 3"/>
                    <a:gd name="T4" fmla="*/ 45 w 46"/>
                    <a:gd name="T5" fmla="*/ 3 h 3"/>
                    <a:gd name="T6" fmla="*/ 46 w 46"/>
                    <a:gd name="T7" fmla="*/ 2 h 3"/>
                    <a:gd name="T8" fmla="*/ 45 w 46"/>
                    <a:gd name="T9" fmla="*/ 0 h 3"/>
                    <a:gd name="T10" fmla="*/ 2 w 46"/>
                    <a:gd name="T11" fmla="*/ 0 h 3"/>
                    <a:gd name="T12" fmla="*/ 0 w 46"/>
                    <a:gd name="T13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3">
                      <a:moveTo>
                        <a:pt x="0" y="2"/>
                      </a:move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6" y="3"/>
                        <a:pt x="46" y="3"/>
                        <a:pt x="46" y="2"/>
                      </a:cubicBezTo>
                      <a:cubicBezTo>
                        <a:pt x="46" y="1"/>
                        <a:pt x="46" y="0"/>
                        <a:pt x="45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60" name="Freeform 26">
                  <a:extLst>
                    <a:ext uri="{FF2B5EF4-FFF2-40B4-BE49-F238E27FC236}">
                      <a16:creationId xmlns:a16="http://schemas.microsoft.com/office/drawing/2014/main" id="{DDE3A6AA-E119-7E08-9F02-796B52445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180" y="2760546"/>
                  <a:ext cx="3043155" cy="2592"/>
                </a:xfrm>
                <a:custGeom>
                  <a:avLst/>
                  <a:gdLst>
                    <a:gd name="T0" fmla="*/ 3522 w 3522"/>
                    <a:gd name="T1" fmla="*/ 0 h 3"/>
                    <a:gd name="T2" fmla="*/ 0 w 3522"/>
                    <a:gd name="T3" fmla="*/ 0 h 3"/>
                    <a:gd name="T4" fmla="*/ 0 w 3522"/>
                    <a:gd name="T5" fmla="*/ 3 h 3"/>
                    <a:gd name="T6" fmla="*/ 3520 w 3522"/>
                    <a:gd name="T7" fmla="*/ 3 h 3"/>
                    <a:gd name="T8" fmla="*/ 3522 w 352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22" h="3">
                      <a:moveTo>
                        <a:pt x="3522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3520" y="3"/>
                      </a:lnTo>
                      <a:lnTo>
                        <a:pt x="3522" y="0"/>
                      </a:ln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3943">
                    <a:defRPr/>
                  </a:pPr>
                  <a:endParaRPr lang="de-DE" sz="1799" kern="0">
                    <a:solidFill>
                      <a:srgbClr val="CCC7C0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61" name="Rechteck 320">
                  <a:extLst>
                    <a:ext uri="{FF2B5EF4-FFF2-40B4-BE49-F238E27FC236}">
                      <a16:creationId xmlns:a16="http://schemas.microsoft.com/office/drawing/2014/main" id="{9B1CF03C-273D-0598-923A-688987937885}"/>
                    </a:ext>
                  </a:extLst>
                </p:cNvPr>
                <p:cNvSpPr/>
                <p:nvPr/>
              </p:nvSpPr>
              <p:spPr bwMode="auto">
                <a:xfrm>
                  <a:off x="5416568" y="1201813"/>
                  <a:ext cx="2161832" cy="1371234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vert="horz" rIns="215888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3943">
                    <a:defRPr/>
                  </a:pPr>
                  <a:endParaRPr lang="de-DE" sz="1099" b="1" kern="0" dirty="0">
                    <a:solidFill>
                      <a:srgbClr val="CCC7C0"/>
                    </a:solidFill>
                    <a:effectLst>
                      <a:outerShdw blurRad="381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 Light" panose="020F0302020204030204"/>
                  </a:endParaRPr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EC97DAC7-0F9A-98A7-8BA1-A1512C413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0205" y="1136362"/>
                  <a:ext cx="24193" cy="3715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A79FF">
                        <a:lumMod val="60000"/>
                        <a:lumOff val="40000"/>
                      </a:srgbClr>
                    </a:gs>
                    <a:gs pos="100000">
                      <a:srgbClr val="2A79FF">
                        <a:lumMod val="40000"/>
                        <a:lumOff val="60000"/>
                      </a:srgb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8" name="Picture 4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5B47D71-4A5A-2C8A-2167-848AA1208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3240" y="534249"/>
                <a:ext cx="550133" cy="348417"/>
              </a:xfrm>
              <a:prstGeom prst="rect">
                <a:avLst/>
              </a:prstGeom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8E49B83-68CE-C6EA-881E-AF37E07B1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704" r="1020" b="522"/>
            <a:stretch>
              <a:fillRect/>
            </a:stretch>
          </p:blipFill>
          <p:spPr bwMode="auto">
            <a:xfrm>
              <a:off x="8848153" y="3745010"/>
              <a:ext cx="407020" cy="407020"/>
            </a:xfrm>
            <a:custGeom>
              <a:avLst/>
              <a:gdLst>
                <a:gd name="connsiteX0" fmla="*/ 2808608 w 5617216"/>
                <a:gd name="connsiteY0" fmla="*/ 0 h 5617216"/>
                <a:gd name="connsiteX1" fmla="*/ 5617216 w 5617216"/>
                <a:gd name="connsiteY1" fmla="*/ 2808608 h 5617216"/>
                <a:gd name="connsiteX2" fmla="*/ 2808608 w 5617216"/>
                <a:gd name="connsiteY2" fmla="*/ 5617216 h 5617216"/>
                <a:gd name="connsiteX3" fmla="*/ 0 w 5617216"/>
                <a:gd name="connsiteY3" fmla="*/ 2808608 h 5617216"/>
                <a:gd name="connsiteX4" fmla="*/ 2808608 w 5617216"/>
                <a:gd name="connsiteY4" fmla="*/ 0 h 56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7216" h="5617216">
                  <a:moveTo>
                    <a:pt x="2808608" y="0"/>
                  </a:moveTo>
                  <a:cubicBezTo>
                    <a:pt x="4359759" y="0"/>
                    <a:pt x="5617216" y="1257457"/>
                    <a:pt x="5617216" y="2808608"/>
                  </a:cubicBezTo>
                  <a:cubicBezTo>
                    <a:pt x="5617216" y="4359759"/>
                    <a:pt x="4359759" y="5617216"/>
                    <a:pt x="2808608" y="5617216"/>
                  </a:cubicBezTo>
                  <a:cubicBezTo>
                    <a:pt x="1257457" y="5617216"/>
                    <a:pt x="0" y="4359759"/>
                    <a:pt x="0" y="2808608"/>
                  </a:cubicBezTo>
                  <a:cubicBezTo>
                    <a:pt x="0" y="1257457"/>
                    <a:pt x="1257457" y="0"/>
                    <a:pt x="280860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BE2040-34E8-67CA-5BCD-5DB04F8E2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704" r="1020" b="522"/>
            <a:stretch>
              <a:fillRect/>
            </a:stretch>
          </p:blipFill>
          <p:spPr bwMode="auto">
            <a:xfrm>
              <a:off x="9648463" y="4487537"/>
              <a:ext cx="162871" cy="162871"/>
            </a:xfrm>
            <a:custGeom>
              <a:avLst/>
              <a:gdLst>
                <a:gd name="connsiteX0" fmla="*/ 2808608 w 5617216"/>
                <a:gd name="connsiteY0" fmla="*/ 0 h 5617216"/>
                <a:gd name="connsiteX1" fmla="*/ 5617216 w 5617216"/>
                <a:gd name="connsiteY1" fmla="*/ 2808608 h 5617216"/>
                <a:gd name="connsiteX2" fmla="*/ 2808608 w 5617216"/>
                <a:gd name="connsiteY2" fmla="*/ 5617216 h 5617216"/>
                <a:gd name="connsiteX3" fmla="*/ 0 w 5617216"/>
                <a:gd name="connsiteY3" fmla="*/ 2808608 h 5617216"/>
                <a:gd name="connsiteX4" fmla="*/ 2808608 w 5617216"/>
                <a:gd name="connsiteY4" fmla="*/ 0 h 561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7216" h="5617216">
                  <a:moveTo>
                    <a:pt x="2808608" y="0"/>
                  </a:moveTo>
                  <a:cubicBezTo>
                    <a:pt x="4359759" y="0"/>
                    <a:pt x="5617216" y="1257457"/>
                    <a:pt x="5617216" y="2808608"/>
                  </a:cubicBezTo>
                  <a:cubicBezTo>
                    <a:pt x="5617216" y="4359759"/>
                    <a:pt x="4359759" y="5617216"/>
                    <a:pt x="2808608" y="5617216"/>
                  </a:cubicBezTo>
                  <a:cubicBezTo>
                    <a:pt x="1257457" y="5617216"/>
                    <a:pt x="0" y="4359759"/>
                    <a:pt x="0" y="2808608"/>
                  </a:cubicBezTo>
                  <a:cubicBezTo>
                    <a:pt x="0" y="1257457"/>
                    <a:pt x="1257457" y="0"/>
                    <a:pt x="280860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390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28D6-3A36-22F0-26C4-4B4C2637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615" y="-87836"/>
            <a:ext cx="7097185" cy="1380722"/>
          </a:xfrm>
        </p:spPr>
        <p:txBody>
          <a:bodyPr>
            <a:normAutofit/>
          </a:bodyPr>
          <a:lstStyle/>
          <a:p>
            <a:r>
              <a:rPr lang="en-US" sz="3200" dirty="0"/>
              <a:t>DADM Use Case: Decision Management Life Cycle Process in MBSE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A2D91-52A7-39B3-C06D-97B66210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CC073378-42BA-8500-5397-16A3F728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3890" y="5531942"/>
            <a:ext cx="5769146" cy="298408"/>
          </a:xfrm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Schindel, W., R. Dove. 2016. Introduction to the Agile Systems Engineering Life Cycle MBSE Pattern. Proceedings International Symposium. International Council on Systems Engineering. Edinburgh, Scotland, 18-21 July. 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630100-25AC-A8DE-76B9-4381D7F43FA0}"/>
              </a:ext>
            </a:extLst>
          </p:cNvPr>
          <p:cNvSpPr txBox="1"/>
          <p:nvPr/>
        </p:nvSpPr>
        <p:spPr>
          <a:xfrm>
            <a:off x="2139891" y="5925936"/>
            <a:ext cx="7357145" cy="83099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DADM is INCOSE-provided MBSE software available for System 2 Decision Management process owners to use and reuse for Decisions Management for their System 1 Engineered System in different life cycle stages.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F5AD-CC36-AF3A-0948-CFF978FF4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" y="1127932"/>
            <a:ext cx="10795235" cy="4273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635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BAF-1F0B-0333-ADEC-454BC364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53" y="-219514"/>
            <a:ext cx="10972800" cy="114240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  <a:cs typeface="Open Sans"/>
              </a:rPr>
              <a:t>Decisions Across the System Lifecycle</a:t>
            </a:r>
          </a:p>
        </p:txBody>
      </p:sp>
      <p:sp>
        <p:nvSpPr>
          <p:cNvPr id="125" name="Slide Number Placeholder 124">
            <a:extLst>
              <a:ext uri="{FF2B5EF4-FFF2-40B4-BE49-F238E27FC236}">
                <a16:creationId xmlns:a16="http://schemas.microsoft.com/office/drawing/2014/main" id="{8CA7762A-4976-8BB5-7ACE-924F1C20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6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C04C39-E77A-A8FC-2816-7EE922277AB7}"/>
              </a:ext>
            </a:extLst>
          </p:cNvPr>
          <p:cNvSpPr txBox="1"/>
          <p:nvPr/>
        </p:nvSpPr>
        <p:spPr>
          <a:xfrm>
            <a:off x="9538414" y="1318631"/>
            <a:ext cx="1168972" cy="3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971">
              <a:defRPr/>
            </a:pPr>
            <a:r>
              <a:rPr lang="en-US" sz="1799" kern="0" dirty="0">
                <a:solidFill>
                  <a:srgbClr val="CCC7C0"/>
                </a:solidFill>
              </a:rPr>
              <a:t>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863A7E-1DEF-29AB-D3A9-7FCF2D60E16B}"/>
              </a:ext>
            </a:extLst>
          </p:cNvPr>
          <p:cNvSpPr txBox="1"/>
          <p:nvPr/>
        </p:nvSpPr>
        <p:spPr>
          <a:xfrm>
            <a:off x="9527627" y="1390216"/>
            <a:ext cx="1168972" cy="369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971">
              <a:defRPr/>
            </a:pPr>
            <a:r>
              <a:rPr lang="en-US" sz="1799" kern="0" dirty="0">
                <a:solidFill>
                  <a:srgbClr val="CCC7C0"/>
                </a:solidFill>
              </a:rPr>
              <a:t>Data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09C0537-A383-3599-01F2-87C9A03B44D5}"/>
              </a:ext>
            </a:extLst>
          </p:cNvPr>
          <p:cNvGrpSpPr/>
          <p:nvPr/>
        </p:nvGrpSpPr>
        <p:grpSpPr>
          <a:xfrm>
            <a:off x="149097" y="1405245"/>
            <a:ext cx="3785404" cy="3849480"/>
            <a:chOff x="243767" y="2518890"/>
            <a:chExt cx="3787376" cy="3851485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0FEBE-525C-C761-4E6B-1C8F56E2F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8090" y="4651432"/>
              <a:ext cx="404787" cy="0"/>
            </a:xfrm>
            <a:prstGeom prst="line">
              <a:avLst/>
            </a:prstGeom>
            <a:noFill/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4A8065F-2855-19A6-2244-42A03B08903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224" y="3219831"/>
              <a:ext cx="522135" cy="207508"/>
            </a:xfrm>
            <a:prstGeom prst="line">
              <a:avLst/>
            </a:prstGeom>
            <a:noFill/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FC2C7E4-3D6A-7304-F777-45FF3E12BCEC}"/>
                </a:ext>
              </a:extLst>
            </p:cNvPr>
            <p:cNvCxnSpPr/>
            <p:nvPr/>
          </p:nvCxnSpPr>
          <p:spPr>
            <a:xfrm flipV="1">
              <a:off x="3318188" y="5875526"/>
              <a:ext cx="712955" cy="308490"/>
            </a:xfrm>
            <a:prstGeom prst="line">
              <a:avLst/>
            </a:prstGeom>
            <a:noFill/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CCE3A5E8-1F10-9DB6-8ACF-D96EFA24B468}"/>
                </a:ext>
              </a:extLst>
            </p:cNvPr>
            <p:cNvSpPr/>
            <p:nvPr/>
          </p:nvSpPr>
          <p:spPr>
            <a:xfrm>
              <a:off x="641725" y="5380676"/>
              <a:ext cx="2830731" cy="989699"/>
            </a:xfrm>
            <a:prstGeom prst="roundRect">
              <a:avLst>
                <a:gd name="adj" fmla="val 3312"/>
              </a:avLst>
            </a:prstGeom>
            <a:solidFill>
              <a:schemeClr val="bg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456971">
                <a:spcAft>
                  <a:spcPts val="300"/>
                </a:spcAft>
                <a:defRPr/>
              </a:pPr>
              <a:r>
                <a:rPr lang="en-US" sz="1599" kern="0" dirty="0">
                  <a:solidFill>
                    <a:srgbClr val="000000"/>
                  </a:solidFill>
                  <a:latin typeface="Arial" panose="020B0604020202020204"/>
                </a:rPr>
                <a:t>Example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system usage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system storage approach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operational procedures</a:t>
              </a: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F470C25-00D4-9DA9-3774-31209D1C8393}"/>
                </a:ext>
              </a:extLst>
            </p:cNvPr>
            <p:cNvSpPr/>
            <p:nvPr/>
          </p:nvSpPr>
          <p:spPr>
            <a:xfrm>
              <a:off x="243767" y="3854955"/>
              <a:ext cx="2830731" cy="989699"/>
            </a:xfrm>
            <a:prstGeom prst="roundRect">
              <a:avLst>
                <a:gd name="adj" fmla="val 3312"/>
              </a:avLst>
            </a:prstGeom>
            <a:solidFill>
              <a:schemeClr val="bg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456971">
                <a:spcAft>
                  <a:spcPts val="300"/>
                </a:spcAft>
                <a:defRPr/>
              </a:pPr>
              <a:r>
                <a:rPr lang="en-US" sz="1599" kern="0" dirty="0">
                  <a:solidFill>
                    <a:srgbClr val="000000"/>
                  </a:solidFill>
                  <a:latin typeface="Arial" panose="020B0604020202020204"/>
                </a:rPr>
                <a:t>Example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security update method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Define maintenance methods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maintenance frequency</a:t>
              </a:r>
            </a:p>
            <a:p>
              <a:pPr marL="171364" defTabSz="456971">
                <a:defRPr/>
              </a:pPr>
              <a:endParaRPr lang="en-US" sz="1199" kern="0" dirty="0">
                <a:solidFill>
                  <a:srgbClr val="000000"/>
                </a:solidFill>
                <a:latin typeface="Arial" panose="020B0604020202020204"/>
              </a:endParaRP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endParaRPr lang="en-US" sz="1199" kern="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C977CDF-628B-5CBA-77A8-51ADDA585316}"/>
                </a:ext>
              </a:extLst>
            </p:cNvPr>
            <p:cNvSpPr/>
            <p:nvPr/>
          </p:nvSpPr>
          <p:spPr>
            <a:xfrm>
              <a:off x="678277" y="2518890"/>
              <a:ext cx="2830731" cy="801692"/>
            </a:xfrm>
            <a:prstGeom prst="roundRect">
              <a:avLst>
                <a:gd name="adj" fmla="val 3312"/>
              </a:avLst>
            </a:prstGeom>
            <a:solidFill>
              <a:schemeClr val="bg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456971">
                <a:spcAft>
                  <a:spcPts val="300"/>
                </a:spcAft>
                <a:defRPr/>
              </a:pPr>
              <a:r>
                <a:rPr lang="en-US" sz="1599" kern="0" dirty="0">
                  <a:solidFill>
                    <a:srgbClr val="000000"/>
                  </a:solidFill>
                  <a:latin typeface="Arial" panose="020B0604020202020204"/>
                </a:rPr>
                <a:t>Example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retirement approach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Define asset recovery approach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1E68EE2-CAD3-6C73-6C45-FE33E7737919}"/>
              </a:ext>
            </a:extLst>
          </p:cNvPr>
          <p:cNvGrpSpPr/>
          <p:nvPr/>
        </p:nvGrpSpPr>
        <p:grpSpPr>
          <a:xfrm>
            <a:off x="7821241" y="1210476"/>
            <a:ext cx="4022637" cy="4049462"/>
            <a:chOff x="7919908" y="2324020"/>
            <a:chExt cx="4024732" cy="4051571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FC01B4D-080D-992B-872A-9215EBB7A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9122" y="4400606"/>
              <a:ext cx="404787" cy="0"/>
            </a:xfrm>
            <a:prstGeom prst="line">
              <a:avLst/>
            </a:prstGeom>
            <a:noFill/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A0CB5D3-2B1F-116A-7F3E-5916409EDDE8}"/>
                </a:ext>
              </a:extLst>
            </p:cNvPr>
            <p:cNvCxnSpPr>
              <a:cxnSpLocks/>
              <a:stCxn id="104" idx="3"/>
              <a:endCxn id="93" idx="1"/>
            </p:cNvCxnSpPr>
            <p:nvPr/>
          </p:nvCxnSpPr>
          <p:spPr>
            <a:xfrm>
              <a:off x="8186987" y="5673234"/>
              <a:ext cx="522135" cy="207508"/>
            </a:xfrm>
            <a:prstGeom prst="line">
              <a:avLst/>
            </a:prstGeom>
            <a:noFill/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B4DBF9A-2985-AB96-788E-9990EF4B2F39}"/>
                </a:ext>
              </a:extLst>
            </p:cNvPr>
            <p:cNvCxnSpPr>
              <a:stCxn id="103" idx="3"/>
              <a:endCxn id="91" idx="1"/>
            </p:cNvCxnSpPr>
            <p:nvPr/>
          </p:nvCxnSpPr>
          <p:spPr>
            <a:xfrm flipV="1">
              <a:off x="7919908" y="2818870"/>
              <a:ext cx="712955" cy="308490"/>
            </a:xfrm>
            <a:prstGeom prst="line">
              <a:avLst/>
            </a:prstGeom>
            <a:noFill/>
            <a:ln w="508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7CAB74F-D430-A523-5195-0F34EBDFC153}"/>
                </a:ext>
              </a:extLst>
            </p:cNvPr>
            <p:cNvSpPr/>
            <p:nvPr/>
          </p:nvSpPr>
          <p:spPr>
            <a:xfrm>
              <a:off x="8632863" y="2324020"/>
              <a:ext cx="2830731" cy="989699"/>
            </a:xfrm>
            <a:prstGeom prst="roundRect">
              <a:avLst>
                <a:gd name="adj" fmla="val 3312"/>
              </a:avLst>
            </a:prstGeom>
            <a:solidFill>
              <a:schemeClr val="bg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456971">
                <a:spcAft>
                  <a:spcPts val="300"/>
                </a:spcAft>
                <a:defRPr/>
              </a:pPr>
              <a:r>
                <a:rPr lang="en-US" sz="1599" kern="0" dirty="0">
                  <a:solidFill>
                    <a:srgbClr val="000000"/>
                  </a:solidFill>
                  <a:latin typeface="Arial" panose="020B0604020202020204"/>
                </a:rPr>
                <a:t>Examples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mission objectives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conceptual scenarios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operating environments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33634328-A048-EA3D-3CC3-48D700B13664}"/>
                </a:ext>
              </a:extLst>
            </p:cNvPr>
            <p:cNvSpPr/>
            <p:nvPr/>
          </p:nvSpPr>
          <p:spPr>
            <a:xfrm>
              <a:off x="9113909" y="3854956"/>
              <a:ext cx="2830731" cy="989699"/>
            </a:xfrm>
            <a:prstGeom prst="roundRect">
              <a:avLst>
                <a:gd name="adj" fmla="val 3312"/>
              </a:avLst>
            </a:prstGeom>
            <a:solidFill>
              <a:schemeClr val="bg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456971">
                <a:spcAft>
                  <a:spcPts val="300"/>
                </a:spcAft>
                <a:defRPr/>
              </a:pPr>
              <a:r>
                <a:rPr lang="en-US" sz="1599" kern="0" dirty="0">
                  <a:solidFill>
                    <a:srgbClr val="000000"/>
                  </a:solidFill>
                  <a:latin typeface="Arial" panose="020B0604020202020204"/>
                </a:rPr>
                <a:t>Example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Compare system architectures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Select HW/SW technologies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Determine integration approach</a:t>
              </a: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A680B2EA-26C0-2993-A9C9-90FFBB64520A}"/>
                </a:ext>
              </a:extLst>
            </p:cNvPr>
            <p:cNvSpPr/>
            <p:nvPr/>
          </p:nvSpPr>
          <p:spPr>
            <a:xfrm>
              <a:off x="8709122" y="5385892"/>
              <a:ext cx="2830731" cy="989699"/>
            </a:xfrm>
            <a:prstGeom prst="roundRect">
              <a:avLst>
                <a:gd name="adj" fmla="val 3312"/>
              </a:avLst>
            </a:prstGeom>
            <a:solidFill>
              <a:schemeClr val="bg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456971">
                <a:spcAft>
                  <a:spcPts val="300"/>
                </a:spcAft>
                <a:defRPr/>
              </a:pPr>
              <a:r>
                <a:rPr lang="en-US" sz="1599" kern="0" dirty="0">
                  <a:solidFill>
                    <a:srgbClr val="000000"/>
                  </a:solidFill>
                  <a:latin typeface="Arial" panose="020B0604020202020204"/>
                </a:rPr>
                <a:t>Example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Make/Buy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Tooling decisions</a:t>
              </a:r>
            </a:p>
            <a:p>
              <a:pPr marL="285607" indent="-114243" defTabSz="456971">
                <a:buFont typeface="Arial" panose="020B0604020202020204" pitchFamily="34" charset="0"/>
                <a:buChar char="•"/>
                <a:defRPr/>
              </a:pPr>
              <a:r>
                <a:rPr lang="en-US" sz="1199" kern="0" dirty="0">
                  <a:solidFill>
                    <a:srgbClr val="000000"/>
                  </a:solidFill>
                  <a:latin typeface="Arial" panose="020B0604020202020204"/>
                </a:rPr>
                <a:t>Productions quantities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FF81D12-0CD2-611C-435C-14F925407F83}"/>
              </a:ext>
            </a:extLst>
          </p:cNvPr>
          <p:cNvGrpSpPr/>
          <p:nvPr/>
        </p:nvGrpSpPr>
        <p:grpSpPr>
          <a:xfrm>
            <a:off x="3386521" y="1499434"/>
            <a:ext cx="5223524" cy="3833298"/>
            <a:chOff x="3482878" y="2181689"/>
            <a:chExt cx="5226245" cy="3835295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0571598-BE82-DEAD-EC84-D5E8DA6DF152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 flipV="1">
              <a:off x="6479997" y="2889143"/>
              <a:ext cx="650698" cy="925693"/>
            </a:xfrm>
            <a:prstGeom prst="line">
              <a:avLst/>
            </a:prstGeom>
            <a:noFill/>
            <a:ln w="508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A97969A-861C-B7FE-A31F-2209BDF6FA01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 flipV="1">
              <a:off x="6805346" y="3968858"/>
              <a:ext cx="325348" cy="0"/>
            </a:xfrm>
            <a:prstGeom prst="line">
              <a:avLst/>
            </a:prstGeom>
            <a:noFill/>
            <a:ln w="508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9C4A59E-EFB3-6DE6-439A-99F061024D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43112" y="4525083"/>
              <a:ext cx="241093" cy="539317"/>
            </a:xfrm>
            <a:prstGeom prst="line">
              <a:avLst/>
            </a:prstGeom>
            <a:noFill/>
            <a:ln w="508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3F1FE49-8E0E-3A09-DABE-737B184584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2785" y="4528445"/>
              <a:ext cx="514763" cy="736705"/>
            </a:xfrm>
            <a:prstGeom prst="line">
              <a:avLst/>
            </a:prstGeom>
            <a:noFill/>
            <a:ln w="508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C56DF8A-25BE-86B7-E4C5-55F7F2213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7437" y="4219993"/>
              <a:ext cx="325348" cy="0"/>
            </a:xfrm>
            <a:prstGeom prst="line">
              <a:avLst/>
            </a:prstGeom>
            <a:noFill/>
            <a:ln w="508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39B813D-4296-E5F7-ACEA-F4E3FF4ED210}"/>
                </a:ext>
              </a:extLst>
            </p:cNvPr>
            <p:cNvCxnSpPr/>
            <p:nvPr/>
          </p:nvCxnSpPr>
          <p:spPr>
            <a:xfrm flipH="1" flipV="1">
              <a:off x="5276850" y="3174837"/>
              <a:ext cx="276225" cy="617129"/>
            </a:xfrm>
            <a:prstGeom prst="line">
              <a:avLst/>
            </a:prstGeom>
            <a:noFill/>
            <a:ln w="5080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C96C069-3DFE-A073-9ECA-6307953B8920}"/>
                </a:ext>
              </a:extLst>
            </p:cNvPr>
            <p:cNvGrpSpPr/>
            <p:nvPr/>
          </p:nvGrpSpPr>
          <p:grpSpPr>
            <a:xfrm rot="21092466">
              <a:off x="4267197" y="2181689"/>
              <a:ext cx="3657600" cy="3835295"/>
              <a:chOff x="4267197" y="2181689"/>
              <a:chExt cx="3657600" cy="3835295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3393321-C395-FA83-68A1-57CEDED2C23C}"/>
                  </a:ext>
                </a:extLst>
              </p:cNvPr>
              <p:cNvSpPr/>
              <p:nvPr/>
            </p:nvSpPr>
            <p:spPr>
              <a:xfrm>
                <a:off x="4267197" y="2359384"/>
                <a:ext cx="3657600" cy="3657600"/>
              </a:xfrm>
              <a:prstGeom prst="ellipse">
                <a:avLst/>
              </a:prstGeom>
              <a:noFill/>
              <a:ln w="1270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6971">
                  <a:defRPr/>
                </a:pPr>
                <a:endParaRPr lang="en-US" sz="1799" kern="0" dirty="0">
                  <a:solidFill>
                    <a:srgbClr val="CCC7C0"/>
                  </a:solidFill>
                  <a:latin typeface="Arial" panose="020B0604020202020204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2BC5751-32A4-A1AF-20AD-D9EF406D693B}"/>
                  </a:ext>
                </a:extLst>
              </p:cNvPr>
              <p:cNvSpPr/>
              <p:nvPr/>
            </p:nvSpPr>
            <p:spPr>
              <a:xfrm rot="858866">
                <a:off x="6327420" y="2220081"/>
                <a:ext cx="211931" cy="27860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6971">
                  <a:defRPr/>
                </a:pPr>
                <a:endParaRPr lang="en-US" sz="1799" kern="0" dirty="0">
                  <a:solidFill>
                    <a:srgbClr val="CCC7C0"/>
                  </a:solidFill>
                  <a:latin typeface="Arial" panose="020B0604020202020204"/>
                </a:endParaRPr>
              </a:p>
            </p:txBody>
          </p:sp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045682BA-5AA3-4337-2D96-A4AA725BA37D}"/>
                  </a:ext>
                </a:extLst>
              </p:cNvPr>
              <p:cNvSpPr/>
              <p:nvPr/>
            </p:nvSpPr>
            <p:spPr>
              <a:xfrm rot="5400000">
                <a:off x="6118573" y="2238452"/>
                <a:ext cx="355389" cy="241863"/>
              </a:xfrm>
              <a:prstGeom prst="triangle">
                <a:avLst/>
              </a:prstGeom>
              <a:solidFill>
                <a:srgbClr val="618FC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6971">
                  <a:defRPr/>
                </a:pPr>
                <a:endParaRPr lang="en-US" sz="1799" kern="0" dirty="0">
                  <a:solidFill>
                    <a:srgbClr val="CCC7C0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0036DCA8-6927-5E71-5FE0-2BC8684E4400}"/>
                </a:ext>
              </a:extLst>
            </p:cNvPr>
            <p:cNvSpPr/>
            <p:nvPr/>
          </p:nvSpPr>
          <p:spPr>
            <a:xfrm>
              <a:off x="7130694" y="3775635"/>
              <a:ext cx="1578429" cy="386445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Development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3F45F9BB-0584-6DB6-CDC7-5216DF450579}"/>
                </a:ext>
              </a:extLst>
            </p:cNvPr>
            <p:cNvSpPr/>
            <p:nvPr/>
          </p:nvSpPr>
          <p:spPr>
            <a:xfrm>
              <a:off x="6341480" y="2502698"/>
              <a:ext cx="1578429" cy="386445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Concept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B9CD109-89B9-09AC-9098-2DD72EEE2B6E}"/>
                </a:ext>
              </a:extLst>
            </p:cNvPr>
            <p:cNvSpPr/>
            <p:nvPr/>
          </p:nvSpPr>
          <p:spPr>
            <a:xfrm>
              <a:off x="6608559" y="5048572"/>
              <a:ext cx="1578429" cy="386445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Production</a:t>
              </a: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86CD5FDE-E77B-BD35-9543-ED947A2656DC}"/>
                </a:ext>
              </a:extLst>
            </p:cNvPr>
            <p:cNvSpPr/>
            <p:nvPr/>
          </p:nvSpPr>
          <p:spPr>
            <a:xfrm>
              <a:off x="4033135" y="5265150"/>
              <a:ext cx="1578429" cy="386445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Utilization</a:t>
              </a: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42400715-0413-A398-3899-C0DBE11B240B}"/>
                </a:ext>
              </a:extLst>
            </p:cNvPr>
            <p:cNvSpPr/>
            <p:nvPr/>
          </p:nvSpPr>
          <p:spPr>
            <a:xfrm>
              <a:off x="3482878" y="4026771"/>
              <a:ext cx="1578429" cy="386445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Support</a:t>
              </a: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0A56035-82D4-1399-0039-2CA7BA99CE61}"/>
                </a:ext>
              </a:extLst>
            </p:cNvPr>
            <p:cNvSpPr/>
            <p:nvPr/>
          </p:nvSpPr>
          <p:spPr>
            <a:xfrm>
              <a:off x="3909360" y="2788392"/>
              <a:ext cx="1578429" cy="386445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Retirement</a:t>
              </a: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DB850747-47F5-B573-D6B1-0C8B49544348}"/>
                </a:ext>
              </a:extLst>
            </p:cNvPr>
            <p:cNvSpPr/>
            <p:nvPr/>
          </p:nvSpPr>
          <p:spPr>
            <a:xfrm>
              <a:off x="5433926" y="3791966"/>
              <a:ext cx="1350279" cy="740228"/>
            </a:xfrm>
            <a:prstGeom prst="roundRect">
              <a:avLst>
                <a:gd name="adj" fmla="val 30882"/>
              </a:avLst>
            </a:prstGeom>
            <a:noFill/>
            <a:ln w="762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6971">
                <a:defRPr/>
              </a:pPr>
              <a:r>
                <a:rPr lang="en-US" sz="1799" kern="0" dirty="0">
                  <a:solidFill>
                    <a:srgbClr val="000000"/>
                  </a:solidFill>
                  <a:latin typeface="Arial" panose="020B0604020202020204"/>
                </a:rPr>
                <a:t>Decision Analysis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71273C59-BC29-8E95-3CBF-655C24ACF677}"/>
              </a:ext>
            </a:extLst>
          </p:cNvPr>
          <p:cNvSpPr txBox="1"/>
          <p:nvPr/>
        </p:nvSpPr>
        <p:spPr>
          <a:xfrm>
            <a:off x="4388150" y="1047741"/>
            <a:ext cx="3328025" cy="399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6971">
              <a:defRPr/>
            </a:pPr>
            <a:r>
              <a:rPr lang="en-US" sz="1999" b="1" kern="0" dirty="0">
                <a:solidFill>
                  <a:srgbClr val="000000"/>
                </a:solidFill>
              </a:rPr>
              <a:t>System Engineering Life Cycle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75A3ACC-5C77-6ACE-C4F4-F078061340A4}"/>
              </a:ext>
            </a:extLst>
          </p:cNvPr>
          <p:cNvSpPr txBox="1"/>
          <p:nvPr/>
        </p:nvSpPr>
        <p:spPr>
          <a:xfrm>
            <a:off x="3184232" y="5917792"/>
            <a:ext cx="6422210" cy="70751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6971">
              <a:defRPr/>
            </a:pPr>
            <a:r>
              <a:rPr lang="en-US" sz="1999" kern="0" dirty="0">
                <a:solidFill>
                  <a:srgbClr val="000000"/>
                </a:solidFill>
              </a:rPr>
              <a:t>DADM will provide integrated, reusable, decision analysis data models throughout the system lifecycle</a:t>
            </a:r>
          </a:p>
        </p:txBody>
      </p:sp>
    </p:spTree>
    <p:extLst>
      <p:ext uri="{BB962C8B-B14F-4D97-AF65-F5344CB8AC3E}">
        <p14:creationId xmlns:p14="http://schemas.microsoft.com/office/powerpoint/2010/main" val="165083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BE3A-E54D-4BBD-3B56-3EC7CB33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83" y="5649551"/>
            <a:ext cx="6433362" cy="1079416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Several standards, bodies of knowledge, SE Handbook, textbooks. and journal papers have been published on using data and decision analysis for systems decision-making.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60231-BFCA-6426-BD2C-C712C272B362}"/>
              </a:ext>
            </a:extLst>
          </p:cNvPr>
          <p:cNvSpPr txBox="1"/>
          <p:nvPr/>
        </p:nvSpPr>
        <p:spPr>
          <a:xfrm>
            <a:off x="7358953" y="6434047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3935B8-F401-6398-896A-D109E4C76EA8}"/>
              </a:ext>
            </a:extLst>
          </p:cNvPr>
          <p:cNvSpPr txBox="1"/>
          <p:nvPr/>
        </p:nvSpPr>
        <p:spPr>
          <a:xfrm>
            <a:off x="6632028" y="3180818"/>
            <a:ext cx="2023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3</a:t>
            </a:r>
            <a:r>
              <a:rPr lang="en-US" sz="1400" baseline="300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rd</a:t>
            </a:r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 Edition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357AEB-5F39-1934-306F-7630097BD7A3}"/>
              </a:ext>
            </a:extLst>
          </p:cNvPr>
          <p:cNvSpPr txBox="1"/>
          <p:nvPr/>
        </p:nvSpPr>
        <p:spPr>
          <a:xfrm>
            <a:off x="9093329" y="6421190"/>
            <a:ext cx="2742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2</a:t>
            </a:r>
            <a:r>
              <a:rPr lang="en-US" sz="1400" baseline="300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nd</a:t>
            </a:r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 Edition 2025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C884C6-E10F-9783-AF50-D109F034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198" y="3660286"/>
            <a:ext cx="1915203" cy="2698473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E60989E-DD1A-9D4E-09FD-45D53883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56533" y="8522411"/>
            <a:ext cx="3793067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09585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09A7F-DA4F-7A48-BA9F-1ADD0F1A3EF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0EA34C-CDA4-1887-DD0B-4F13DBA55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6" y="3639237"/>
            <a:ext cx="1724820" cy="27744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E7D90-0D6F-2DDD-BAA2-45FE6295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694" y="704756"/>
            <a:ext cx="1729904" cy="24302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0FD2CE-0F8E-68C5-877C-B31D26E15C93}"/>
              </a:ext>
            </a:extLst>
          </p:cNvPr>
          <p:cNvSpPr txBox="1">
            <a:spLocks/>
          </p:cNvSpPr>
          <p:nvPr/>
        </p:nvSpPr>
        <p:spPr>
          <a:xfrm>
            <a:off x="3367615" y="-87836"/>
            <a:ext cx="7097185" cy="816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dirty="0"/>
              <a:t>Knowledge Sources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E77071-DDF2-32B5-628C-A6DC9EEAA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68" y="2454537"/>
            <a:ext cx="1909323" cy="2369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4EFE61-E9F6-BD6B-E9DD-802BBBE1E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85" y="4878982"/>
            <a:ext cx="4823930" cy="5445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7313F3-2A16-85AF-3560-64955DCDC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785" y="2451175"/>
            <a:ext cx="1765836" cy="231158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412B7F9-BC86-6C88-858B-0439950A0D31}"/>
              </a:ext>
            </a:extLst>
          </p:cNvPr>
          <p:cNvGrpSpPr/>
          <p:nvPr/>
        </p:nvGrpSpPr>
        <p:grpSpPr>
          <a:xfrm>
            <a:off x="1298347" y="863877"/>
            <a:ext cx="3599770" cy="1482575"/>
            <a:chOff x="877933" y="810287"/>
            <a:chExt cx="3599770" cy="14825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431FD3-BA7E-6457-410B-632B0516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933" y="810287"/>
              <a:ext cx="3599770" cy="9823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DC60C0-F9C4-A542-980F-4309B315B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9383" y="1792654"/>
              <a:ext cx="3355239" cy="5002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FD4681C5-3725-2B15-8254-3BE77DEC2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874" y="620394"/>
            <a:ext cx="1845851" cy="26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A0B512-C346-F6C8-29EB-F32E26CE4389}"/>
              </a:ext>
            </a:extLst>
          </p:cNvPr>
          <p:cNvSpPr txBox="1"/>
          <p:nvPr/>
        </p:nvSpPr>
        <p:spPr>
          <a:xfrm>
            <a:off x="9453181" y="3272590"/>
            <a:ext cx="2023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4</a:t>
            </a:r>
            <a:r>
              <a:rPr lang="en-US" sz="1400" baseline="300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rd</a:t>
            </a:r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 Edition 2024</a:t>
            </a:r>
          </a:p>
        </p:txBody>
      </p:sp>
    </p:spTree>
    <p:extLst>
      <p:ext uri="{BB962C8B-B14F-4D97-AF65-F5344CB8AC3E}">
        <p14:creationId xmlns:p14="http://schemas.microsoft.com/office/powerpoint/2010/main" val="410115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60BC1-BACF-3481-CA15-9AF2B1BF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19" y="-15009"/>
            <a:ext cx="10972800" cy="1142405"/>
          </a:xfrm>
        </p:spPr>
        <p:txBody>
          <a:bodyPr/>
          <a:lstStyle/>
          <a:p>
            <a:r>
              <a:rPr lang="en-US" dirty="0"/>
              <a:t>Decision Analysis Data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A72E9-BF38-51FF-9E79-7CD3808C4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00"/>
          <a:stretch/>
        </p:blipFill>
        <p:spPr>
          <a:xfrm>
            <a:off x="5576487" y="1733772"/>
            <a:ext cx="6068823" cy="3655188"/>
          </a:xfrm>
          <a:prstGeom prst="roundRect">
            <a:avLst>
              <a:gd name="adj" fmla="val 2929"/>
            </a:avLst>
          </a:prstGeom>
          <a:ln w="19050">
            <a:solidFill>
              <a:schemeClr val="tx1"/>
            </a:solidFill>
          </a:ln>
          <a:effectLst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27A52A8-CDA1-01B1-0107-43631DA34D7F}"/>
              </a:ext>
            </a:extLst>
          </p:cNvPr>
          <p:cNvSpPr txBox="1">
            <a:spLocks/>
          </p:cNvSpPr>
          <p:nvPr/>
        </p:nvSpPr>
        <p:spPr>
          <a:xfrm>
            <a:off x="376823" y="1048614"/>
            <a:ext cx="11401425" cy="495042"/>
          </a:xfrm>
          <a:prstGeom prst="rect">
            <a:avLst/>
          </a:prstGeom>
        </p:spPr>
        <p:txBody>
          <a:bodyPr vert="horz" lIns="121891" tIns="60945" rIns="121891" bIns="60945" rtlCol="0">
            <a:normAutofit fontScale="70000" lnSpcReduction="20000"/>
          </a:bodyPr>
          <a:lstStyle>
            <a:lvl1pPr marL="0" indent="0" algn="l" defTabSz="609768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defRPr/>
            </a:pPr>
            <a:r>
              <a:rPr lang="en-US" sz="4298" dirty="0">
                <a:solidFill>
                  <a:srgbClr val="0E2434"/>
                </a:solidFill>
                <a:latin typeface="Arial"/>
              </a:rPr>
              <a:t>A data and process model for world-class decision analyses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60F3B5-A074-801C-31F7-1EF4B9D5C33E}"/>
              </a:ext>
            </a:extLst>
          </p:cNvPr>
          <p:cNvSpPr/>
          <p:nvPr/>
        </p:nvSpPr>
        <p:spPr>
          <a:xfrm>
            <a:off x="5576487" y="5449764"/>
            <a:ext cx="3015949" cy="621976"/>
          </a:xfrm>
          <a:prstGeom prst="roundRect">
            <a:avLst/>
          </a:prstGeom>
          <a:solidFill>
            <a:srgbClr val="A0D8A1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913943">
              <a:defRPr/>
            </a:pPr>
            <a:r>
              <a:rPr lang="en-US" sz="2799" kern="0" dirty="0">
                <a:solidFill>
                  <a:sysClr val="windowText" lastClr="000000"/>
                </a:solidFill>
                <a:latin typeface="Arial"/>
              </a:rPr>
              <a:t>Data Model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5E1D6D-574E-1837-F3BC-37A2AD5DAB40}"/>
              </a:ext>
            </a:extLst>
          </p:cNvPr>
          <p:cNvSpPr/>
          <p:nvPr/>
        </p:nvSpPr>
        <p:spPr>
          <a:xfrm>
            <a:off x="8629361" y="5449764"/>
            <a:ext cx="3015949" cy="6219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79905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3943">
              <a:defRPr/>
            </a:pPr>
            <a:r>
              <a:rPr lang="en-US" sz="2799" kern="0" dirty="0">
                <a:latin typeface="Arial"/>
              </a:rPr>
              <a:t>Processes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3A8E6-6D07-7BD6-8740-582E7E53EC94}"/>
              </a:ext>
            </a:extLst>
          </p:cNvPr>
          <p:cNvSpPr txBox="1"/>
          <p:nvPr/>
        </p:nvSpPr>
        <p:spPr>
          <a:xfrm>
            <a:off x="376823" y="1599323"/>
            <a:ext cx="4897178" cy="2030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07" indent="-285607" defTabSz="913943">
              <a:buFont typeface="Arial" panose="020B0604020202020204" pitchFamily="34" charset="0"/>
              <a:buChar char="•"/>
              <a:defRPr/>
            </a:pPr>
            <a:r>
              <a:rPr lang="en-US" sz="1799" kern="0" dirty="0">
                <a:solidFill>
                  <a:srgbClr val="000000"/>
                </a:solidFill>
              </a:rPr>
              <a:t>A model-based data model using SysML v1</a:t>
            </a:r>
          </a:p>
          <a:p>
            <a:pPr marL="285607" indent="-285607" defTabSz="913943">
              <a:buFont typeface="Arial" panose="020B0604020202020204" pitchFamily="34" charset="0"/>
              <a:buChar char="•"/>
              <a:defRPr/>
            </a:pPr>
            <a:r>
              <a:rPr lang="en-US" sz="1799" kern="0" dirty="0">
                <a:solidFill>
                  <a:srgbClr val="000000"/>
                </a:solidFill>
              </a:rPr>
              <a:t>Contains both data model and process models for Conceptual and Logical levels</a:t>
            </a:r>
          </a:p>
          <a:p>
            <a:pPr marL="285607" indent="-285607" defTabSz="913943">
              <a:buFont typeface="Arial" panose="020B0604020202020204" pitchFamily="34" charset="0"/>
              <a:buChar char="•"/>
              <a:defRPr/>
            </a:pPr>
            <a:r>
              <a:rPr lang="en-US" sz="1799" kern="0" dirty="0">
                <a:solidFill>
                  <a:srgbClr val="000000"/>
                </a:solidFill>
              </a:rPr>
              <a:t>Meaningfully links process activities to the data they need</a:t>
            </a:r>
          </a:p>
          <a:p>
            <a:pPr marL="285607" indent="-285607" defTabSz="913943">
              <a:buFont typeface="Arial" panose="020B0604020202020204" pitchFamily="34" charset="0"/>
              <a:buChar char="•"/>
              <a:defRPr/>
            </a:pPr>
            <a:r>
              <a:rPr lang="en-US" sz="1799" kern="0" dirty="0">
                <a:solidFill>
                  <a:srgbClr val="000000"/>
                </a:solidFill>
              </a:rPr>
              <a:t>Based on INCOSE SE Handbook, SEBoK,  textbooks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E570868-0E7A-2F2D-5CAE-4A46BEBCDF65}"/>
              </a:ext>
            </a:extLst>
          </p:cNvPr>
          <p:cNvSpPr txBox="1">
            <a:spLocks/>
          </p:cNvSpPr>
          <p:nvPr/>
        </p:nvSpPr>
        <p:spPr>
          <a:xfrm>
            <a:off x="9035050" y="6220378"/>
            <a:ext cx="2743200" cy="364935"/>
          </a:xfrm>
          <a:prstGeom prst="rect">
            <a:avLst/>
          </a:prstGeom>
        </p:spPr>
        <p:txBody>
          <a:bodyPr vert="horz" lIns="121891" tIns="60945" rIns="121891" bIns="60945" rtlCol="0" anchor="ctr"/>
          <a:lstStyle>
            <a:defPPr>
              <a:defRPr lang="en-US"/>
            </a:defPPr>
            <a:lvl1pPr marL="0" algn="r" defTabSz="609768" rtl="0" eaLnBrk="1" latinLnBrk="0" hangingPunct="1"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768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535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303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9071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838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606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373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8141" algn="l" defTabSz="6097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defRPr/>
            </a:pPr>
            <a:fld id="{073D570B-788A-4C3B-BC06-DCB51A774497}" type="slidenum">
              <a:rPr lang="en-US" sz="1599">
                <a:solidFill>
                  <a:srgbClr val="0E2434"/>
                </a:solidFill>
                <a:latin typeface="Arial"/>
              </a:rPr>
              <a:pPr defTabSz="609463">
                <a:defRPr/>
              </a:pPr>
              <a:t>8</a:t>
            </a:fld>
            <a:endParaRPr lang="en-US" sz="1599" dirty="0">
              <a:solidFill>
                <a:srgbClr val="0E2434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ABDDB9-0404-E904-743C-F947F4F3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56" y="4159204"/>
            <a:ext cx="2727606" cy="24261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4F30D-7947-7288-A75A-3AFABAC73EED}"/>
              </a:ext>
            </a:extLst>
          </p:cNvPr>
          <p:cNvSpPr txBox="1"/>
          <p:nvPr/>
        </p:nvSpPr>
        <p:spPr>
          <a:xfrm>
            <a:off x="4402476" y="6230678"/>
            <a:ext cx="681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</a:rPr>
              <a:t>Available in INCOSE SE Lab and the Decision Analysis Working Group</a:t>
            </a:r>
          </a:p>
          <a:p>
            <a:pPr algn="ctr" defTabSz="914354"/>
            <a:r>
              <a:rPr lang="en-US" sz="1400" dirty="0">
                <a:solidFill>
                  <a:prstClr val="black"/>
                </a:solidFill>
                <a:latin typeface="Aptos" panose="02110004020202020204"/>
                <a:cs typeface="Arial" charset="0"/>
                <a:hlinkClick r:id="rId4"/>
              </a:rPr>
              <a:t>https://www.incose.org/communities/working-groups-initiatives/decision-analysis</a:t>
            </a:r>
            <a:endParaRPr lang="en-US" sz="1400" dirty="0">
              <a:solidFill>
                <a:prstClr val="black"/>
              </a:solidFill>
              <a:latin typeface="Aptos" panose="0211000402020202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1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9AC1AB-9BEA-8B53-0F5D-87F19200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5891" y="6367405"/>
            <a:ext cx="2844800" cy="365125"/>
          </a:xfrm>
        </p:spPr>
        <p:txBody>
          <a:bodyPr/>
          <a:lstStyle/>
          <a:p>
            <a:fld id="{D2309A7F-DA4F-7A48-BA9F-1ADD0F1A3EFA}" type="slidenum">
              <a:rPr lang="en-US" sz="1400" smtClean="0"/>
              <a:t>9</a:t>
            </a:fld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BBA18-25AC-2A81-96FE-CF351626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996" y="671517"/>
            <a:ext cx="9567464" cy="60015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000E59-4405-CE1F-A621-E51B1CA9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82" y="-90096"/>
            <a:ext cx="10780553" cy="824429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DADM Process Model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4011B8-B39F-5F33-F7A6-B09EFD945D77}"/>
              </a:ext>
            </a:extLst>
          </p:cNvPr>
          <p:cNvSpPr txBox="1">
            <a:spLocks/>
          </p:cNvSpPr>
          <p:nvPr/>
        </p:nvSpPr>
        <p:spPr>
          <a:xfrm>
            <a:off x="6894192" y="6390526"/>
            <a:ext cx="3405652" cy="338459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70AD47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121828" tIns="60913" rIns="121828" bIns="60913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AB0003"/>
              </a:buClr>
              <a:buFont typeface="Arial" panose="020B0604020202020204" pitchFamily="34" charset="0"/>
              <a:buChar char="•"/>
              <a:defRPr sz="2800" b="1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3943">
              <a:buNone/>
              <a:defRPr/>
            </a:pPr>
            <a:r>
              <a:rPr lang="en-US" sz="1400" b="0" dirty="0">
                <a:solidFill>
                  <a:srgbClr val="202122"/>
                </a:solidFill>
                <a:latin typeface="Arial"/>
              </a:rPr>
              <a:t>DADM uses a 10 step process model.</a:t>
            </a:r>
          </a:p>
        </p:txBody>
      </p:sp>
    </p:spTree>
    <p:extLst>
      <p:ext uri="{BB962C8B-B14F-4D97-AF65-F5344CB8AC3E}">
        <p14:creationId xmlns:p14="http://schemas.microsoft.com/office/powerpoint/2010/main" val="3135717190"/>
      </p:ext>
    </p:extLst>
  </p:cSld>
  <p:clrMapOvr>
    <a:masterClrMapping/>
  </p:clrMapOvr>
</p:sld>
</file>

<file path=ppt/theme/theme1.xml><?xml version="1.0" encoding="utf-8"?>
<a:theme xmlns:a="http://schemas.openxmlformats.org/drawingml/2006/main" name="COETemplate[2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10437</TotalTime>
  <Words>1705</Words>
  <Application>Microsoft Office PowerPoint</Application>
  <PresentationFormat>Widescreen</PresentationFormat>
  <Paragraphs>263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COETemplate[2]</vt:lpstr>
      <vt:lpstr>A Decision Analysis Data Model for Digital Engineering Decision Management  2 Jun 2025</vt:lpstr>
      <vt:lpstr>BLUF - Decision Analysis Data Model (DADM)</vt:lpstr>
      <vt:lpstr>DADM Team in the INCOSE Decision Analysis WG</vt:lpstr>
      <vt:lpstr>Evolving Decision Management</vt:lpstr>
      <vt:lpstr>DADM Use Case: Decision Management Life Cycle Process in MBSE</vt:lpstr>
      <vt:lpstr>Decisions Across the System Lifecycle</vt:lpstr>
      <vt:lpstr>Several standards, bodies of knowledge, SE Handbook, textbooks. and journal papers have been published on using data and decision analysis for systems decision-making.</vt:lpstr>
      <vt:lpstr>Decision Analysis Data Model</vt:lpstr>
      <vt:lpstr>DADM Process Model</vt:lpstr>
      <vt:lpstr>Process Model 10 Steps Step 3 Generate Creative Alternatives</vt:lpstr>
      <vt:lpstr>Full Logical Data Model</vt:lpstr>
      <vt:lpstr>The Data Model</vt:lpstr>
      <vt:lpstr>Submitted Journal Paper on DADM</vt:lpstr>
      <vt:lpstr>A Look Ahead</vt:lpstr>
      <vt:lpstr>PowerPoint Presentation</vt:lpstr>
      <vt:lpstr>Summary - Decision Analysis Data Model (DADM)</vt:lpstr>
      <vt:lpstr>PowerPoint Presentation</vt:lpstr>
      <vt:lpstr>Key Definitions</vt:lpstr>
      <vt:lpstr>Treatment of Requirements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S. Parnell</dc:creator>
  <cp:lastModifiedBy>Gregory Parnell</cp:lastModifiedBy>
  <cp:revision>801</cp:revision>
  <cp:lastPrinted>2018-08-14T17:10:23Z</cp:lastPrinted>
  <dcterms:created xsi:type="dcterms:W3CDTF">2016-02-02T18:11:17Z</dcterms:created>
  <dcterms:modified xsi:type="dcterms:W3CDTF">2025-06-10T17:53:56Z</dcterms:modified>
</cp:coreProperties>
</file>