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648" r:id="rId1"/>
  </p:sldMasterIdLst>
  <p:notesMasterIdLst>
    <p:notesMasterId r:id="rId32"/>
  </p:notesMasterIdLst>
  <p:sldIdLst>
    <p:sldId id="256" r:id="rId2"/>
    <p:sldId id="3781" r:id="rId3"/>
    <p:sldId id="3887" r:id="rId4"/>
    <p:sldId id="3702" r:id="rId5"/>
    <p:sldId id="3641" r:id="rId6"/>
    <p:sldId id="3721" r:id="rId7"/>
    <p:sldId id="3889" r:id="rId8"/>
    <p:sldId id="3902" r:id="rId9"/>
    <p:sldId id="3890" r:id="rId10"/>
    <p:sldId id="3894" r:id="rId11"/>
    <p:sldId id="303" r:id="rId12"/>
    <p:sldId id="3910" r:id="rId13"/>
    <p:sldId id="3901" r:id="rId14"/>
    <p:sldId id="3895" r:id="rId15"/>
    <p:sldId id="3896" r:id="rId16"/>
    <p:sldId id="3909" r:id="rId17"/>
    <p:sldId id="3699" r:id="rId18"/>
    <p:sldId id="3907" r:id="rId19"/>
    <p:sldId id="3908" r:id="rId20"/>
    <p:sldId id="3914" r:id="rId21"/>
    <p:sldId id="3680" r:id="rId22"/>
    <p:sldId id="3771" r:id="rId23"/>
    <p:sldId id="3582" r:id="rId24"/>
    <p:sldId id="3732" r:id="rId25"/>
    <p:sldId id="3773" r:id="rId26"/>
    <p:sldId id="3782" r:id="rId27"/>
    <p:sldId id="3912" r:id="rId28"/>
    <p:sldId id="3913" r:id="rId29"/>
    <p:sldId id="3684" r:id="rId30"/>
    <p:sldId id="268"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2796"/>
    <p:restoredTop sz="94663"/>
  </p:normalViewPr>
  <p:slideViewPr>
    <p:cSldViewPr snapToGrid="0" snapToObjects="1">
      <p:cViewPr varScale="1">
        <p:scale>
          <a:sx n="80" d="100"/>
          <a:sy n="80" d="100"/>
        </p:scale>
        <p:origin x="224" y="3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92BAD5C-AC5D-7847-9B8B-FE34BFB7F7EE}" type="datetimeFigureOut">
              <a:rPr lang="en-US" smtClean="0"/>
              <a:t>1/3/24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6CBB6D-423E-4D40-87A6-39DBE52F3D52}" type="slidenum">
              <a:rPr lang="en-US" smtClean="0"/>
              <a:t>‹#›</a:t>
            </a:fld>
            <a:endParaRPr lang="en-US"/>
          </a:p>
        </p:txBody>
      </p:sp>
    </p:spTree>
    <p:extLst>
      <p:ext uri="{BB962C8B-B14F-4D97-AF65-F5344CB8AC3E}">
        <p14:creationId xmlns:p14="http://schemas.microsoft.com/office/powerpoint/2010/main" val="37113977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CEB1B5A8-708E-4249-BB58-356E7798BA3E}" type="datetime1">
              <a:rPr lang="en-US" smtClean="0"/>
              <a:t>1/3/24</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dirty="0"/>
              <a:pPr/>
              <a:t>‹#›</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F431B2-64FF-6146-9550-6BC79F01327B}" type="datetime1">
              <a:rPr lang="en-US" smtClean="0"/>
              <a:t>1/3/24</a:t>
            </a:fld>
            <a:endParaRPr lang="en-US" dirty="0"/>
          </a:p>
        </p:txBody>
      </p:sp>
      <p:sp>
        <p:nvSpPr>
          <p:cNvPr id="6" name="Footer Placeholder 5"/>
          <p:cNvSpPr>
            <a:spLocks noGrp="1"/>
          </p:cNvSpPr>
          <p:nvPr>
            <p:ph type="ftr" sz="quarter" idx="11"/>
          </p:nvPr>
        </p:nvSpPr>
        <p:spPr/>
        <p:txBody>
          <a:bodyPr/>
          <a:lstStyle/>
          <a:p>
            <a:r>
              <a:rPr lang="en-US"/>
              <a:t>INCOSE ChicagoLand Chapter Spring 20223 Tutorial</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BFAFFE0-8BC0-FC48-8425-4362194F66ED}"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DEADEFF-7C02-6442-AF38-BC8307A7B838}"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1510E21-F438-7E4C-BCAA-4D7D28746E23}"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64ED34C-410E-5E4E-A87C-66DB615B0E6F}"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760607E-E0B6-3C46-888D-0C877F4813C9}"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F64F00-DA16-B742-B232-28D836BFDDFD}"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0A661EF-B264-5D4E-AF9A-FB6431D0041B}"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2351" y="1355506"/>
            <a:ext cx="9407298" cy="0"/>
          </a:xfrm>
          <a:prstGeom prst="line">
            <a:avLst/>
          </a:prstGeom>
          <a:ln w="38100"/>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1" y="755269"/>
            <a:ext cx="9601196" cy="492617"/>
          </a:xfrm>
        </p:spPr>
        <p:txBody>
          <a:bodyPr/>
          <a:lstStyle>
            <a:lvl1pPr>
              <a:defRPr>
                <a:solidFill>
                  <a:schemeClr val="accent2">
                    <a:lumMod val="75000"/>
                  </a:schemeClr>
                </a:solidFill>
              </a:defRPr>
            </a:lvl1pPr>
          </a:lstStyle>
          <a:p>
            <a:r>
              <a:rPr lang="en-US" dirty="0"/>
              <a:t>Click to edit Master title style</a:t>
            </a:r>
          </a:p>
        </p:txBody>
      </p:sp>
      <p:sp>
        <p:nvSpPr>
          <p:cNvPr id="3" name="Content Placeholder 2"/>
          <p:cNvSpPr>
            <a:spLocks noGrp="1"/>
          </p:cNvSpPr>
          <p:nvPr>
            <p:ph idx="1"/>
          </p:nvPr>
        </p:nvSpPr>
        <p:spPr>
          <a:xfrm>
            <a:off x="1295401" y="1642298"/>
            <a:ext cx="9601196" cy="4209860"/>
          </a:xfrm>
        </p:spPr>
        <p:txBody>
          <a:bodyPr/>
          <a:lstStyle>
            <a:lvl1pPr>
              <a:spcBef>
                <a:spcPts val="0"/>
              </a:spcBef>
              <a:defRPr>
                <a:latin typeface="Calibri" panose="020F0502020204030204" pitchFamily="34" charset="0"/>
                <a:cs typeface="Calibri" panose="020F0502020204030204" pitchFamily="34" charset="0"/>
              </a:defRPr>
            </a:lvl1pPr>
            <a:lvl2pPr>
              <a:spcBef>
                <a:spcPts val="0"/>
              </a:spcBef>
              <a:defRPr>
                <a:latin typeface="Calibri" panose="020F0502020204030204" pitchFamily="34" charset="0"/>
                <a:cs typeface="Calibri" panose="020F0502020204030204" pitchFamily="34" charset="0"/>
              </a:defRPr>
            </a:lvl2pPr>
            <a:lvl3pPr>
              <a:spcBef>
                <a:spcPts val="0"/>
              </a:spcBef>
              <a:defRPr>
                <a:latin typeface="Calibri" panose="020F0502020204030204" pitchFamily="34" charset="0"/>
                <a:cs typeface="Calibri" panose="020F0502020204030204" pitchFamily="34" charset="0"/>
              </a:defRPr>
            </a:lvl3pPr>
            <a:lvl4pPr>
              <a:spcBef>
                <a:spcPts val="0"/>
              </a:spcBef>
              <a:defRPr>
                <a:latin typeface="Calibri" panose="020F0502020204030204" pitchFamily="34" charset="0"/>
                <a:cs typeface="Calibri" panose="020F0502020204030204" pitchFamily="34" charset="0"/>
              </a:defRPr>
            </a:lvl4pPr>
            <a:lvl5pPr>
              <a:spcBef>
                <a:spcPts val="0"/>
              </a:spcBef>
              <a:defRPr>
                <a:latin typeface="Calibri" panose="020F0502020204030204" pitchFamily="34" charset="0"/>
                <a:cs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a:xfrm>
            <a:off x="11409816" y="6469742"/>
            <a:ext cx="542697" cy="279400"/>
          </a:xfrm>
        </p:spPr>
        <p:txBody>
          <a:bodyPr/>
          <a:lstStyle>
            <a:lvl1pPr>
              <a:defRPr sz="1600"/>
            </a:lvl1pPr>
          </a:lstStyle>
          <a:p>
            <a:fld id="{E97799C9-84D9-46D2-A11E-BCF8A720529D}"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FFD0DCF-DA86-FC4B-92A9-40A2F468E12C}" type="datetime1">
              <a:rPr lang="en-US" smtClean="0"/>
              <a:t>1/3/24</a:t>
            </a:fld>
            <a:endParaRPr lang="en-US" dirty="0"/>
          </a:p>
        </p:txBody>
      </p:sp>
      <p:sp>
        <p:nvSpPr>
          <p:cNvPr id="5" name="Footer Placeholder 4"/>
          <p:cNvSpPr>
            <a:spLocks noGrp="1"/>
          </p:cNvSpPr>
          <p:nvPr>
            <p:ph type="ftr" sz="quarter" idx="11"/>
          </p:nvPr>
        </p:nvSpPr>
        <p:spPr/>
        <p:txBody>
          <a:bodyPr/>
          <a:lstStyle/>
          <a:p>
            <a:r>
              <a:rPr lang="en-US"/>
              <a:t>INCOSE ChicagoLand Chapter Spring 20223 Tutorial</a:t>
            </a:r>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B791A6B-7375-3C40-9384-32A7255A336B}" type="datetime1">
              <a:rPr lang="en-US" smtClean="0"/>
              <a:t>1/3/24</a:t>
            </a:fld>
            <a:endParaRPr lang="en-US" dirty="0"/>
          </a:p>
        </p:txBody>
      </p:sp>
      <p:sp>
        <p:nvSpPr>
          <p:cNvPr id="6" name="Footer Placeholder 5"/>
          <p:cNvSpPr>
            <a:spLocks noGrp="1"/>
          </p:cNvSpPr>
          <p:nvPr>
            <p:ph type="ftr" sz="quarter" idx="11"/>
          </p:nvPr>
        </p:nvSpPr>
        <p:spPr/>
        <p:txBody>
          <a:bodyPr/>
          <a:lstStyle/>
          <a:p>
            <a:r>
              <a:rPr lang="en-US"/>
              <a:t>INCOSE ChicagoLand Chapter Spring 20223 Tutorial</a:t>
            </a:r>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1D26C409-F613-6E41-8A9A-CB7AEA92D15C}" type="datetime1">
              <a:rPr lang="en-US" smtClean="0"/>
              <a:t>1/3/24</a:t>
            </a:fld>
            <a:endParaRPr lang="en-US" dirty="0"/>
          </a:p>
        </p:txBody>
      </p:sp>
      <p:sp>
        <p:nvSpPr>
          <p:cNvPr id="8" name="Footer Placeholder 7"/>
          <p:cNvSpPr>
            <a:spLocks noGrp="1"/>
          </p:cNvSpPr>
          <p:nvPr>
            <p:ph type="ftr" sz="quarter" idx="11"/>
          </p:nvPr>
        </p:nvSpPr>
        <p:spPr/>
        <p:txBody>
          <a:bodyPr/>
          <a:lstStyle/>
          <a:p>
            <a:r>
              <a:rPr lang="en-US"/>
              <a:t>INCOSE ChicagoLand Chapter Spring 20223 Tutorial</a:t>
            </a:r>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D50E348-B6CC-FE45-A782-CAEABD103FA5}" type="datetime1">
              <a:rPr lang="en-US" smtClean="0"/>
              <a:t>1/3/24</a:t>
            </a:fld>
            <a:endParaRPr lang="en-US" dirty="0"/>
          </a:p>
        </p:txBody>
      </p:sp>
      <p:sp>
        <p:nvSpPr>
          <p:cNvPr id="4" name="Footer Placeholder 3"/>
          <p:cNvSpPr>
            <a:spLocks noGrp="1"/>
          </p:cNvSpPr>
          <p:nvPr>
            <p:ph type="ftr" sz="quarter" idx="11"/>
          </p:nvPr>
        </p:nvSpPr>
        <p:spPr/>
        <p:txBody>
          <a:bodyPr/>
          <a:lstStyle/>
          <a:p>
            <a:r>
              <a:rPr lang="en-US"/>
              <a:t>INCOSE ChicagoLand Chapter Spring 20223 Tutorial</a:t>
            </a:r>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FA03AF3-A6AF-384C-90B0-E3AEC323B29F}" type="datetime1">
              <a:rPr lang="en-US" smtClean="0"/>
              <a:t>1/3/24</a:t>
            </a:fld>
            <a:endParaRPr lang="en-US" dirty="0"/>
          </a:p>
        </p:txBody>
      </p:sp>
      <p:sp>
        <p:nvSpPr>
          <p:cNvPr id="3" name="Footer Placeholder 2"/>
          <p:cNvSpPr>
            <a:spLocks noGrp="1"/>
          </p:cNvSpPr>
          <p:nvPr>
            <p:ph type="ftr" sz="quarter" idx="11"/>
          </p:nvPr>
        </p:nvSpPr>
        <p:spPr/>
        <p:txBody>
          <a:bodyPr/>
          <a:lstStyle/>
          <a:p>
            <a:r>
              <a:rPr lang="en-US"/>
              <a:t>INCOSE ChicagoLand Chapter Spring 20223 Tutorial</a:t>
            </a:r>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934465C-C7E6-ED4D-922B-6643A5C94C01}" type="datetime1">
              <a:rPr lang="en-US" smtClean="0"/>
              <a:t>1/3/24</a:t>
            </a:fld>
            <a:endParaRPr lang="en-US" dirty="0"/>
          </a:p>
        </p:txBody>
      </p:sp>
      <p:sp>
        <p:nvSpPr>
          <p:cNvPr id="6" name="Footer Placeholder 5"/>
          <p:cNvSpPr>
            <a:spLocks noGrp="1"/>
          </p:cNvSpPr>
          <p:nvPr>
            <p:ph type="ftr" sz="quarter" idx="11"/>
          </p:nvPr>
        </p:nvSpPr>
        <p:spPr/>
        <p:txBody>
          <a:bodyPr/>
          <a:lstStyle/>
          <a:p>
            <a:r>
              <a:rPr lang="en-US"/>
              <a:t>INCOSE ChicagoLand Chapter Spring 20223 Tutorial</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0B49920-E31F-C44F-B80F-0962E1C9DD52}" type="datetime1">
              <a:rPr lang="en-US" smtClean="0"/>
              <a:t>1/3/24</a:t>
            </a:fld>
            <a:endParaRPr lang="en-US" dirty="0"/>
          </a:p>
        </p:txBody>
      </p:sp>
      <p:sp>
        <p:nvSpPr>
          <p:cNvPr id="6" name="Footer Placeholder 5"/>
          <p:cNvSpPr>
            <a:spLocks noGrp="1"/>
          </p:cNvSpPr>
          <p:nvPr>
            <p:ph type="ftr" sz="quarter" idx="11"/>
          </p:nvPr>
        </p:nvSpPr>
        <p:spPr/>
        <p:txBody>
          <a:bodyPr/>
          <a:lstStyle/>
          <a:p>
            <a:r>
              <a:rPr lang="en-US"/>
              <a:t>INCOSE ChicagoLand Chapter Spring 20223 Tutorial</a:t>
            </a:r>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298AE5A-45F1-0641-9EBE-D62D2A5BEC15}" type="datetime1">
              <a:rPr lang="en-US" smtClean="0"/>
              <a:t>1/3/24</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r>
              <a:rPr lang="en-US"/>
              <a:t>INCOSE ChicagoLand Chapter Spring 20223 Tutorial</a:t>
            </a:r>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8" r:id="rId2"/>
    <p:sldLayoutId id="2147483651" r:id="rId3"/>
    <p:sldLayoutId id="2147483669" r:id="rId4"/>
    <p:sldLayoutId id="2147483653" r:id="rId5"/>
    <p:sldLayoutId id="2147483654" r:id="rId6"/>
    <p:sldLayoutId id="2147483655" r:id="rId7"/>
    <p:sldLayoutId id="2147483656" r:id="rId8"/>
    <p:sldLayoutId id="2147483660"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hf hdr="0" dt="0"/>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hyperlink" Target="https://labs.jamasoftware.com/" TargetMode="Externa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hyperlink" Target="LIR%20requirements%20allocation%20matrix.xls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6B7D1B-998E-1342-9273-EE05E3CD2DF3}"/>
              </a:ext>
            </a:extLst>
          </p:cNvPr>
          <p:cNvSpPr>
            <a:spLocks noGrp="1"/>
          </p:cNvSpPr>
          <p:nvPr>
            <p:ph type="title"/>
          </p:nvPr>
        </p:nvSpPr>
        <p:spPr>
          <a:xfrm>
            <a:off x="549021" y="728505"/>
            <a:ext cx="11093958" cy="1414619"/>
          </a:xfrm>
        </p:spPr>
        <p:txBody>
          <a:bodyPr>
            <a:normAutofit fontScale="90000"/>
          </a:bodyPr>
          <a:lstStyle/>
          <a:p>
            <a:pPr>
              <a:lnSpc>
                <a:spcPct val="90000"/>
              </a:lnSpc>
              <a:defRPr/>
            </a:pPr>
            <a:r>
              <a:rPr lang="en-US" sz="3998" b="1" dirty="0">
                <a:solidFill>
                  <a:schemeClr val="accent1">
                    <a:lumMod val="75000"/>
                  </a:schemeClr>
                </a:solidFill>
                <a:latin typeface="Arial" panose="020B0604020202020204" pitchFamily="34" charset="0"/>
                <a:cs typeface="Arial" panose="020B0604020202020204" pitchFamily="34" charset="0"/>
              </a:rPr>
              <a:t>Defining Well-Formed Requirements</a:t>
            </a:r>
            <a:br>
              <a:rPr lang="en-US" sz="3998" b="1" dirty="0">
                <a:solidFill>
                  <a:schemeClr val="accent1">
                    <a:lumMod val="75000"/>
                  </a:schemeClr>
                </a:solidFill>
                <a:latin typeface="Arial" panose="020B0604020202020204" pitchFamily="34" charset="0"/>
                <a:cs typeface="Arial" panose="020B0604020202020204" pitchFamily="34" charset="0"/>
              </a:rPr>
            </a:br>
            <a:r>
              <a:rPr lang="en-US" sz="3998" b="1" dirty="0">
                <a:solidFill>
                  <a:schemeClr val="accent1">
                    <a:lumMod val="75000"/>
                  </a:schemeClr>
                </a:solidFill>
                <a:latin typeface="Arial" panose="020B0604020202020204" pitchFamily="34" charset="0"/>
                <a:cs typeface="Arial" panose="020B0604020202020204" pitchFamily="34" charset="0"/>
              </a:rPr>
              <a:t>Spring 2023 Seminar</a:t>
            </a:r>
            <a:br>
              <a:rPr lang="en-US" sz="3998" b="1" dirty="0">
                <a:solidFill>
                  <a:schemeClr val="accent1">
                    <a:lumMod val="75000"/>
                  </a:schemeClr>
                </a:solidFill>
                <a:latin typeface="Arial" panose="020B0604020202020204" pitchFamily="34" charset="0"/>
                <a:cs typeface="Arial" panose="020B0604020202020204" pitchFamily="34" charset="0"/>
              </a:rPr>
            </a:br>
            <a:r>
              <a:rPr lang="en-US" sz="3998" b="1" dirty="0" err="1">
                <a:solidFill>
                  <a:schemeClr val="accent1">
                    <a:lumMod val="75000"/>
                  </a:schemeClr>
                </a:solidFill>
                <a:latin typeface="Arial" panose="020B0604020202020204" pitchFamily="34" charset="0"/>
                <a:cs typeface="Arial" panose="020B0604020202020204" pitchFamily="34" charset="0"/>
              </a:rPr>
              <a:t>Flowdown</a:t>
            </a:r>
            <a:r>
              <a:rPr lang="en-US" sz="3998" b="1" dirty="0">
                <a:solidFill>
                  <a:schemeClr val="accent1">
                    <a:lumMod val="75000"/>
                  </a:schemeClr>
                </a:solidFill>
                <a:latin typeface="Arial" panose="020B0604020202020204" pitchFamily="34" charset="0"/>
                <a:cs typeface="Arial" panose="020B0604020202020204" pitchFamily="34" charset="0"/>
              </a:rPr>
              <a:t> (Allocation) of Requirements</a:t>
            </a:r>
            <a:endParaRPr lang="en-US" altLang="en-US" sz="3998" b="1" dirty="0">
              <a:solidFill>
                <a:schemeClr val="accent1">
                  <a:lumMod val="75000"/>
                </a:schemeClr>
              </a:solidFill>
              <a:latin typeface="Arial" panose="020B0604020202020204" pitchFamily="34" charset="0"/>
              <a:cs typeface="Arial" panose="020B0604020202020204" pitchFamily="34" charset="0"/>
            </a:endParaRPr>
          </a:p>
        </p:txBody>
      </p:sp>
      <p:cxnSp>
        <p:nvCxnSpPr>
          <p:cNvPr id="5" name="Straight Connector 4">
            <a:extLst>
              <a:ext uri="{FF2B5EF4-FFF2-40B4-BE49-F238E27FC236}">
                <a16:creationId xmlns:a16="http://schemas.microsoft.com/office/drawing/2014/main" id="{4E4084A5-FC95-2747-B222-071E4435D3A8}"/>
              </a:ext>
            </a:extLst>
          </p:cNvPr>
          <p:cNvCxnSpPr/>
          <p:nvPr/>
        </p:nvCxnSpPr>
        <p:spPr>
          <a:xfrm>
            <a:off x="1572972" y="3429000"/>
            <a:ext cx="9321129"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7" name="Subtitle 4">
            <a:extLst>
              <a:ext uri="{FF2B5EF4-FFF2-40B4-BE49-F238E27FC236}">
                <a16:creationId xmlns:a16="http://schemas.microsoft.com/office/drawing/2014/main" id="{20BEE155-86BD-C747-8BFE-AE1A01E3C612}"/>
              </a:ext>
            </a:extLst>
          </p:cNvPr>
          <p:cNvSpPr txBox="1">
            <a:spLocks/>
          </p:cNvSpPr>
          <p:nvPr/>
        </p:nvSpPr>
        <p:spPr>
          <a:xfrm>
            <a:off x="413656" y="4740394"/>
            <a:ext cx="11364689" cy="913047"/>
          </a:xfrm>
          <a:prstGeom prst="rect">
            <a:avLst/>
          </a:prstGeom>
        </p:spPr>
        <p:txBody>
          <a:bodyPr vert="horz" lIns="121828" tIns="60913" rIns="121828" bIns="60913" rtlCol="0" anchor="b">
            <a:no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2399" b="1" dirty="0">
                <a:solidFill>
                  <a:schemeClr val="accent5">
                    <a:lumMod val="50000"/>
                  </a:schemeClr>
                </a:solidFill>
              </a:rPr>
              <a:t>Lou Wheatcraft, Senior  Consultant, Wheatland Consulting</a:t>
            </a:r>
          </a:p>
          <a:p>
            <a:pPr algn="ctr"/>
            <a:r>
              <a:rPr lang="en-US" sz="1798" dirty="0" err="1"/>
              <a:t>Wheatland.consulting@gmail.com</a:t>
            </a:r>
            <a:endParaRPr lang="en-US" sz="1798" dirty="0"/>
          </a:p>
        </p:txBody>
      </p:sp>
      <p:sp>
        <p:nvSpPr>
          <p:cNvPr id="11" name="Title 1">
            <a:extLst>
              <a:ext uri="{FF2B5EF4-FFF2-40B4-BE49-F238E27FC236}">
                <a16:creationId xmlns:a16="http://schemas.microsoft.com/office/drawing/2014/main" id="{2EBB1C6E-8CE7-BF40-804D-290FD4956D8C}"/>
              </a:ext>
            </a:extLst>
          </p:cNvPr>
          <p:cNvSpPr txBox="1">
            <a:spLocks/>
          </p:cNvSpPr>
          <p:nvPr/>
        </p:nvSpPr>
        <p:spPr>
          <a:xfrm>
            <a:off x="686557" y="2275818"/>
            <a:ext cx="11093958" cy="1414619"/>
          </a:xfrm>
          <a:prstGeom prst="rect">
            <a:avLst/>
          </a:prstGeom>
        </p:spPr>
        <p:txBody>
          <a:bodyPr vert="horz" lIns="121891" tIns="60945" rIns="121891" bIns="60945" rtlCol="0" anchor="ctr">
            <a:normAutofit/>
          </a:bodyPr>
          <a:lstStyle>
            <a:lvl1pPr algn="ctr" defTabSz="609768" rtl="0" eaLnBrk="1" latinLnBrk="0" hangingPunct="1">
              <a:spcBef>
                <a:spcPct val="0"/>
              </a:spcBef>
              <a:buNone/>
              <a:defRPr sz="3200" b="0" kern="1200" cap="none">
                <a:solidFill>
                  <a:srgbClr val="0071CE"/>
                </a:solidFill>
                <a:latin typeface="+mj-lt"/>
                <a:ea typeface="+mj-ea"/>
                <a:cs typeface="Arial"/>
              </a:defRPr>
            </a:lvl1pPr>
          </a:lstStyle>
          <a:p>
            <a:pPr>
              <a:lnSpc>
                <a:spcPct val="90000"/>
              </a:lnSpc>
              <a:defRPr/>
            </a:pPr>
            <a:r>
              <a:rPr lang="en-US" sz="3998" b="1" dirty="0">
                <a:solidFill>
                  <a:schemeClr val="accent6">
                    <a:lumMod val="50000"/>
                  </a:schemeClr>
                </a:solidFill>
                <a:latin typeface="Calibri" panose="020F0502020204030204" pitchFamily="34" charset="0"/>
                <a:cs typeface="Calibri" panose="020F0502020204030204" pitchFamily="34" charset="0"/>
              </a:rPr>
              <a:t>INCOSE ChicagoLand Chapter</a:t>
            </a:r>
            <a:endParaRPr lang="en-US" altLang="en-US" sz="3998" b="1" dirty="0">
              <a:solidFill>
                <a:schemeClr val="accent6">
                  <a:lumMod val="50000"/>
                </a:schemeClr>
              </a:solidFill>
              <a:latin typeface="Calibri" panose="020F0502020204030204" pitchFamily="34" charset="0"/>
              <a:cs typeface="Calibri" panose="020F0502020204030204" pitchFamily="34" charset="0"/>
            </a:endParaRPr>
          </a:p>
        </p:txBody>
      </p:sp>
      <p:sp>
        <p:nvSpPr>
          <p:cNvPr id="3" name="Subtitle 4">
            <a:extLst>
              <a:ext uri="{FF2B5EF4-FFF2-40B4-BE49-F238E27FC236}">
                <a16:creationId xmlns:a16="http://schemas.microsoft.com/office/drawing/2014/main" id="{83AB2118-8B68-5DD7-ADB7-4CFCFA777403}"/>
              </a:ext>
            </a:extLst>
          </p:cNvPr>
          <p:cNvSpPr txBox="1">
            <a:spLocks/>
          </p:cNvSpPr>
          <p:nvPr/>
        </p:nvSpPr>
        <p:spPr>
          <a:xfrm>
            <a:off x="1972323" y="5827010"/>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
        <p:nvSpPr>
          <p:cNvPr id="6" name="Slide Number Placeholder 5">
            <a:extLst>
              <a:ext uri="{FF2B5EF4-FFF2-40B4-BE49-F238E27FC236}">
                <a16:creationId xmlns:a16="http://schemas.microsoft.com/office/drawing/2014/main" id="{A450042A-14D7-F075-6002-443D4925632E}"/>
              </a:ext>
            </a:extLst>
          </p:cNvPr>
          <p:cNvSpPr>
            <a:spLocks noGrp="1"/>
          </p:cNvSpPr>
          <p:nvPr>
            <p:ph type="sldNum" sz="quarter" idx="12"/>
          </p:nvPr>
        </p:nvSpPr>
        <p:spPr>
          <a:xfrm>
            <a:off x="11371630" y="6423998"/>
            <a:ext cx="542697" cy="279400"/>
          </a:xfrm>
        </p:spPr>
        <p:txBody>
          <a:bodyPr/>
          <a:lstStyle/>
          <a:p>
            <a:fld id="{D57F1E4F-1CFF-5643-939E-217C01CDF565}" type="slidenum">
              <a:rPr lang="en-US" sz="1600" smtClean="0"/>
              <a:pPr/>
              <a:t>1</a:t>
            </a:fld>
            <a:endParaRPr lang="en-US" sz="1600" dirty="0"/>
          </a:p>
        </p:txBody>
      </p:sp>
    </p:spTree>
    <p:extLst>
      <p:ext uri="{BB962C8B-B14F-4D97-AF65-F5344CB8AC3E}">
        <p14:creationId xmlns:p14="http://schemas.microsoft.com/office/powerpoint/2010/main" val="13143359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A2EC8-73B6-A4B4-F755-893E45A72956}"/>
              </a:ext>
            </a:extLst>
          </p:cNvPr>
          <p:cNvSpPr>
            <a:spLocks noGrp="1"/>
          </p:cNvSpPr>
          <p:nvPr>
            <p:ph type="title"/>
          </p:nvPr>
        </p:nvSpPr>
        <p:spPr>
          <a:xfrm>
            <a:off x="419916" y="749663"/>
            <a:ext cx="11147616" cy="661993"/>
          </a:xfrm>
        </p:spPr>
        <p:txBody>
          <a:bodyPr>
            <a:noAutofit/>
          </a:bodyPr>
          <a:lstStyle/>
          <a:p>
            <a:r>
              <a:rPr lang="en-US" sz="2400" dirty="0">
                <a:latin typeface="Arial" panose="020B0604020202020204" pitchFamily="34" charset="0"/>
                <a:cs typeface="Arial" panose="020B0604020202020204" pitchFamily="34" charset="0"/>
              </a:rPr>
              <a:t>Defining Child Requirements that Meet the Intent of the Allocated Parents.</a:t>
            </a:r>
          </a:p>
        </p:txBody>
      </p:sp>
      <p:sp>
        <p:nvSpPr>
          <p:cNvPr id="3" name="Content Placeholder 2">
            <a:extLst>
              <a:ext uri="{FF2B5EF4-FFF2-40B4-BE49-F238E27FC236}">
                <a16:creationId xmlns:a16="http://schemas.microsoft.com/office/drawing/2014/main" id="{5CC7C079-7DD9-B81B-2154-0917EE8145FA}"/>
              </a:ext>
            </a:extLst>
          </p:cNvPr>
          <p:cNvSpPr>
            <a:spLocks noGrp="1"/>
          </p:cNvSpPr>
          <p:nvPr>
            <p:ph idx="1"/>
          </p:nvPr>
        </p:nvSpPr>
        <p:spPr>
          <a:xfrm>
            <a:off x="741290" y="1718637"/>
            <a:ext cx="5354710" cy="2579918"/>
          </a:xfrm>
        </p:spPr>
        <p:txBody>
          <a:bodyPr>
            <a:noAutofit/>
          </a:bodyPr>
          <a:lstStyle/>
          <a:p>
            <a:pPr>
              <a:lnSpc>
                <a:spcPct val="80000"/>
              </a:lnSpc>
              <a:spcAft>
                <a:spcPts val="1499"/>
              </a:spcAft>
            </a:pPr>
            <a:r>
              <a:rPr lang="en-US" sz="2000" dirty="0"/>
              <a:t>Once the parent requirements have been allocated, they become constraints for each of the receiving entities (subsystems or system elements).  </a:t>
            </a:r>
          </a:p>
          <a:p>
            <a:pPr>
              <a:lnSpc>
                <a:spcPct val="80000"/>
              </a:lnSpc>
              <a:spcAft>
                <a:spcPts val="999"/>
              </a:spcAft>
            </a:pPr>
            <a:r>
              <a:rPr lang="en-US" sz="2000" dirty="0"/>
              <a:t>Project teams for the receiving entity will address in their lifecycle concept analysis and maturation activities, the specific “role” they play in the implementation of the intent of each of the allocated parent requirements.</a:t>
            </a:r>
          </a:p>
        </p:txBody>
      </p:sp>
      <p:sp>
        <p:nvSpPr>
          <p:cNvPr id="4" name="Slide Number Placeholder 3">
            <a:extLst>
              <a:ext uri="{FF2B5EF4-FFF2-40B4-BE49-F238E27FC236}">
                <a16:creationId xmlns:a16="http://schemas.microsoft.com/office/drawing/2014/main" id="{AA49BB1D-624F-EEBE-2F34-2EC286EEC254}"/>
              </a:ext>
            </a:extLst>
          </p:cNvPr>
          <p:cNvSpPr>
            <a:spLocks noGrp="1"/>
          </p:cNvSpPr>
          <p:nvPr>
            <p:ph type="sldNum" sz="quarter" idx="12"/>
          </p:nvPr>
        </p:nvSpPr>
        <p:spPr/>
        <p:txBody>
          <a:bodyPr/>
          <a:lstStyle/>
          <a:p>
            <a:fld id="{924B41C4-1474-8D42-B330-D2828683839D}" type="slidenum">
              <a:rPr lang="en-US" smtClean="0"/>
              <a:t>10</a:t>
            </a:fld>
            <a:endParaRPr lang="en-US"/>
          </a:p>
        </p:txBody>
      </p:sp>
      <p:sp>
        <p:nvSpPr>
          <p:cNvPr id="6" name="TextBox 5">
            <a:extLst>
              <a:ext uri="{FF2B5EF4-FFF2-40B4-BE49-F238E27FC236}">
                <a16:creationId xmlns:a16="http://schemas.microsoft.com/office/drawing/2014/main" id="{2276A50F-D260-B4C1-51D9-28A06390FC04}"/>
              </a:ext>
            </a:extLst>
          </p:cNvPr>
          <p:cNvSpPr txBox="1"/>
          <p:nvPr/>
        </p:nvSpPr>
        <p:spPr>
          <a:xfrm>
            <a:off x="654628" y="4298848"/>
            <a:ext cx="10755188" cy="1275734"/>
          </a:xfrm>
          <a:prstGeom prst="rect">
            <a:avLst/>
          </a:prstGeom>
          <a:noFill/>
        </p:spPr>
        <p:txBody>
          <a:bodyPr wrap="square" rtlCol="0">
            <a:spAutoFit/>
          </a:bodyPr>
          <a:lstStyle/>
          <a:p>
            <a:pPr marL="342729" indent="-342729">
              <a:lnSpc>
                <a:spcPct val="80000"/>
              </a:lnSpc>
              <a:spcAft>
                <a:spcPts val="1499"/>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The roles will be first communicated within the entity’s Integrated Set of Needs and then transformed into the entity’s set of Design Input Requirements. </a:t>
            </a:r>
          </a:p>
          <a:p>
            <a:pPr marL="342729" indent="-342729">
              <a:lnSpc>
                <a:spcPct val="80000"/>
              </a:lnSpc>
              <a:spcAft>
                <a:spcPts val="1499"/>
              </a:spcAft>
              <a:buFont typeface="Arial" panose="020B0604020202020204" pitchFamily="34" charset="0"/>
              <a:buChar char="•"/>
            </a:pPr>
            <a:r>
              <a:rPr lang="en-US" sz="2000" dirty="0">
                <a:latin typeface="Calibri" panose="020F0502020204030204" pitchFamily="34" charset="0"/>
                <a:cs typeface="Calibri" panose="020F0502020204030204" pitchFamily="34" charset="0"/>
              </a:rPr>
              <a:t>The “role” must take into consideration the “role” of the other subsystems or system elements at the same level that were allocated the same parent requirement.  </a:t>
            </a:r>
          </a:p>
        </p:txBody>
      </p:sp>
      <p:pic>
        <p:nvPicPr>
          <p:cNvPr id="8" name="Picture 7">
            <a:extLst>
              <a:ext uri="{FF2B5EF4-FFF2-40B4-BE49-F238E27FC236}">
                <a16:creationId xmlns:a16="http://schemas.microsoft.com/office/drawing/2014/main" id="{A099464C-A25F-5A94-15F0-B4F5F8291D23}"/>
              </a:ext>
            </a:extLst>
          </p:cNvPr>
          <p:cNvPicPr>
            <a:picLocks noChangeAspect="1"/>
          </p:cNvPicPr>
          <p:nvPr/>
        </p:nvPicPr>
        <p:blipFill>
          <a:blip r:embed="rId2"/>
          <a:stretch>
            <a:fillRect/>
          </a:stretch>
        </p:blipFill>
        <p:spPr>
          <a:xfrm>
            <a:off x="6483329" y="1505049"/>
            <a:ext cx="4307472" cy="2579917"/>
          </a:xfrm>
          <a:prstGeom prst="rect">
            <a:avLst/>
          </a:prstGeom>
        </p:spPr>
      </p:pic>
      <p:sp>
        <p:nvSpPr>
          <p:cNvPr id="9" name="TextBox 8">
            <a:extLst>
              <a:ext uri="{FF2B5EF4-FFF2-40B4-BE49-F238E27FC236}">
                <a16:creationId xmlns:a16="http://schemas.microsoft.com/office/drawing/2014/main" id="{26E51759-7CBE-7DE6-88F2-276D9CF1A9AE}"/>
              </a:ext>
            </a:extLst>
          </p:cNvPr>
          <p:cNvSpPr txBox="1"/>
          <p:nvPr/>
        </p:nvSpPr>
        <p:spPr>
          <a:xfrm>
            <a:off x="1360410" y="5839717"/>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Distribution System; MDS: Motion Detection System  </a:t>
            </a:r>
          </a:p>
        </p:txBody>
      </p:sp>
      <p:sp>
        <p:nvSpPr>
          <p:cNvPr id="10" name="Subtitle 4">
            <a:extLst>
              <a:ext uri="{FF2B5EF4-FFF2-40B4-BE49-F238E27FC236}">
                <a16:creationId xmlns:a16="http://schemas.microsoft.com/office/drawing/2014/main" id="{6CA80E31-A097-23BF-8A68-BFEA04A9283B}"/>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3249189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blinds(horizontal)">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3B1CA3-EA5D-8641-9091-7F22CFD7B699}"/>
              </a:ext>
            </a:extLst>
          </p:cNvPr>
          <p:cNvSpPr>
            <a:spLocks noGrp="1"/>
          </p:cNvSpPr>
          <p:nvPr>
            <p:ph type="title"/>
          </p:nvPr>
        </p:nvSpPr>
        <p:spPr>
          <a:xfrm>
            <a:off x="3066817" y="831475"/>
            <a:ext cx="6058365" cy="569138"/>
          </a:xfrm>
        </p:spPr>
        <p:txBody>
          <a:bodyPr>
            <a:noAutofit/>
          </a:bodyPr>
          <a:lstStyle/>
          <a:p>
            <a:pPr algn="ctr">
              <a:lnSpc>
                <a:spcPct val="80000"/>
              </a:lnSpc>
            </a:pPr>
            <a:r>
              <a:rPr lang="en-US" sz="3200" dirty="0">
                <a:latin typeface="Arial" panose="020B0604020202020204" pitchFamily="34" charset="0"/>
                <a:cs typeface="Arial" panose="020B0604020202020204" pitchFamily="34" charset="0"/>
              </a:rPr>
              <a:t>Dependencies and Interactions</a:t>
            </a:r>
          </a:p>
        </p:txBody>
      </p:sp>
      <p:sp>
        <p:nvSpPr>
          <p:cNvPr id="6" name="Slide Number Placeholder 5">
            <a:extLst>
              <a:ext uri="{FF2B5EF4-FFF2-40B4-BE49-F238E27FC236}">
                <a16:creationId xmlns:a16="http://schemas.microsoft.com/office/drawing/2014/main" id="{CE413466-B2EE-A349-B0D5-011D9D751A5A}"/>
              </a:ext>
            </a:extLst>
          </p:cNvPr>
          <p:cNvSpPr>
            <a:spLocks noGrp="1"/>
          </p:cNvSpPr>
          <p:nvPr>
            <p:ph type="sldNum" sz="quarter" idx="12"/>
          </p:nvPr>
        </p:nvSpPr>
        <p:spPr>
          <a:xfrm>
            <a:off x="8750120" y="6430951"/>
            <a:ext cx="2844800" cy="364935"/>
          </a:xfrm>
        </p:spPr>
        <p:txBody>
          <a:bodyPr/>
          <a:lstStyle/>
          <a:p>
            <a:fld id="{924B41C4-1474-8D42-B330-D2828683839D}" type="slidenum">
              <a:rPr lang="en-US" smtClean="0">
                <a:solidFill>
                  <a:schemeClr val="tx1"/>
                </a:solidFill>
              </a:rPr>
              <a:t>11</a:t>
            </a:fld>
            <a:endParaRPr lang="en-US">
              <a:solidFill>
                <a:schemeClr val="tx1"/>
              </a:solidFill>
            </a:endParaRPr>
          </a:p>
        </p:txBody>
      </p:sp>
      <p:sp>
        <p:nvSpPr>
          <p:cNvPr id="8" name="TextBox 7">
            <a:extLst>
              <a:ext uri="{FF2B5EF4-FFF2-40B4-BE49-F238E27FC236}">
                <a16:creationId xmlns:a16="http://schemas.microsoft.com/office/drawing/2014/main" id="{7B2FBD97-927E-754E-A5B8-3A6AFBE334AC}"/>
              </a:ext>
            </a:extLst>
          </p:cNvPr>
          <p:cNvSpPr txBox="1"/>
          <p:nvPr/>
        </p:nvSpPr>
        <p:spPr>
          <a:xfrm>
            <a:off x="4282238" y="1587707"/>
            <a:ext cx="7312682" cy="590931"/>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Because a parent requirement is allocated to multiple entities, there is often some degree of dependency between entities.</a:t>
            </a:r>
          </a:p>
        </p:txBody>
      </p:sp>
      <p:sp>
        <p:nvSpPr>
          <p:cNvPr id="10" name="TextBox 9">
            <a:extLst>
              <a:ext uri="{FF2B5EF4-FFF2-40B4-BE49-F238E27FC236}">
                <a16:creationId xmlns:a16="http://schemas.microsoft.com/office/drawing/2014/main" id="{F7E19C6D-E681-C942-8CB3-E577755A726B}"/>
              </a:ext>
            </a:extLst>
          </p:cNvPr>
          <p:cNvSpPr txBox="1"/>
          <p:nvPr/>
        </p:nvSpPr>
        <p:spPr>
          <a:xfrm>
            <a:off x="6642752" y="3639090"/>
            <a:ext cx="4746614" cy="1083374"/>
          </a:xfrm>
          <a:prstGeom prst="rect">
            <a:avLst/>
          </a:prstGeom>
          <a:noFill/>
        </p:spPr>
        <p:txBody>
          <a:bodyPr wrap="square" rtlCol="0">
            <a:spAutoFit/>
          </a:bodyPr>
          <a:lstStyle/>
          <a:p>
            <a:pPr>
              <a:lnSpc>
                <a:spcPct val="80000"/>
              </a:lnSpc>
              <a:spcAft>
                <a:spcPts val="400"/>
              </a:spcAft>
            </a:pPr>
            <a:r>
              <a:rPr lang="en-US" sz="2000" dirty="0">
                <a:latin typeface="Calibri" panose="020F0502020204030204" pitchFamily="34" charset="0"/>
                <a:cs typeface="Calibri" panose="020F0502020204030204" pitchFamily="34" charset="0"/>
              </a:rPr>
              <a:t>Each of the child requirements for each of the receiving entities contribute to the realization of the allocated parent requirement.</a:t>
            </a:r>
          </a:p>
        </p:txBody>
      </p:sp>
      <p:sp>
        <p:nvSpPr>
          <p:cNvPr id="3" name="TextBox 2">
            <a:extLst>
              <a:ext uri="{FF2B5EF4-FFF2-40B4-BE49-F238E27FC236}">
                <a16:creationId xmlns:a16="http://schemas.microsoft.com/office/drawing/2014/main" id="{B64E1E5B-89D2-B94B-8755-451B9A7A4392}"/>
              </a:ext>
            </a:extLst>
          </p:cNvPr>
          <p:cNvSpPr txBox="1"/>
          <p:nvPr/>
        </p:nvSpPr>
        <p:spPr>
          <a:xfrm>
            <a:off x="6642752" y="5062801"/>
            <a:ext cx="5066178" cy="1083374"/>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Each of the entity project teams will need to determine their entity's specific role and how each entity will interact such that the intent of the allocated parent requirement is met.</a:t>
            </a:r>
          </a:p>
        </p:txBody>
      </p:sp>
      <p:sp>
        <p:nvSpPr>
          <p:cNvPr id="7" name="TextBox 6">
            <a:extLst>
              <a:ext uri="{FF2B5EF4-FFF2-40B4-BE49-F238E27FC236}">
                <a16:creationId xmlns:a16="http://schemas.microsoft.com/office/drawing/2014/main" id="{5843182B-CAE0-634E-9924-3ED561F2EE6E}"/>
              </a:ext>
            </a:extLst>
          </p:cNvPr>
          <p:cNvSpPr txBox="1"/>
          <p:nvPr/>
        </p:nvSpPr>
        <p:spPr>
          <a:xfrm>
            <a:off x="5916158" y="2517162"/>
            <a:ext cx="5473208" cy="837152"/>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This may involve an interaction between entities and thus an interface whose interaction must be defined and implemented.  </a:t>
            </a:r>
          </a:p>
        </p:txBody>
      </p:sp>
      <p:sp>
        <p:nvSpPr>
          <p:cNvPr id="14" name="TextBox 13">
            <a:extLst>
              <a:ext uri="{FF2B5EF4-FFF2-40B4-BE49-F238E27FC236}">
                <a16:creationId xmlns:a16="http://schemas.microsoft.com/office/drawing/2014/main" id="{856C8D62-5241-16F3-3123-9BA90781A13F}"/>
              </a:ext>
            </a:extLst>
          </p:cNvPr>
          <p:cNvSpPr txBox="1"/>
          <p:nvPr/>
        </p:nvSpPr>
        <p:spPr>
          <a:xfrm>
            <a:off x="771659" y="5062801"/>
            <a:ext cx="5173085" cy="904392"/>
          </a:xfrm>
          <a:prstGeom prst="rect">
            <a:avLst/>
          </a:prstGeom>
          <a:noFill/>
        </p:spPr>
        <p:txBody>
          <a:bodyPr wrap="square" rtlCol="0">
            <a:spAutoFit/>
          </a:bodyPr>
          <a:lstStyle/>
          <a:p>
            <a:pPr algn="ctr">
              <a:lnSpc>
                <a:spcPct val="80000"/>
              </a:lnSpc>
            </a:pPr>
            <a:r>
              <a:rPr lang="en-US" sz="2199" dirty="0">
                <a:solidFill>
                  <a:srgbClr val="FF0000"/>
                </a:solidFill>
                <a:latin typeface="Calibri" panose="020F0502020204030204" pitchFamily="34" charset="0"/>
                <a:cs typeface="Calibri" panose="020F0502020204030204" pitchFamily="34" charset="0"/>
              </a:rPr>
              <a:t>When defining the child requirements DO NOT just copy and paste the parent requirement and change the noun.</a:t>
            </a:r>
          </a:p>
        </p:txBody>
      </p:sp>
      <p:pic>
        <p:nvPicPr>
          <p:cNvPr id="15" name="Picture 14">
            <a:extLst>
              <a:ext uri="{FF2B5EF4-FFF2-40B4-BE49-F238E27FC236}">
                <a16:creationId xmlns:a16="http://schemas.microsoft.com/office/drawing/2014/main" id="{5D2D18BD-DB93-7628-CB0F-EC113FD763A9}"/>
              </a:ext>
            </a:extLst>
          </p:cNvPr>
          <p:cNvPicPr>
            <a:picLocks noChangeAspect="1"/>
          </p:cNvPicPr>
          <p:nvPr/>
        </p:nvPicPr>
        <p:blipFill>
          <a:blip r:embed="rId2"/>
          <a:stretch>
            <a:fillRect/>
          </a:stretch>
        </p:blipFill>
        <p:spPr>
          <a:xfrm>
            <a:off x="947153" y="1605116"/>
            <a:ext cx="4822098" cy="3106467"/>
          </a:xfrm>
          <a:prstGeom prst="rect">
            <a:avLst/>
          </a:prstGeom>
        </p:spPr>
      </p:pic>
      <p:sp>
        <p:nvSpPr>
          <p:cNvPr id="4" name="Subtitle 4">
            <a:extLst>
              <a:ext uri="{FF2B5EF4-FFF2-40B4-BE49-F238E27FC236}">
                <a16:creationId xmlns:a16="http://schemas.microsoft.com/office/drawing/2014/main" id="{9041CC42-7B1B-5E8F-5C64-BD16E0CF5F9D}"/>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645368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checkerboard(across)">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blinds(horizontal)">
                                      <p:cBhvr>
                                        <p:cTn id="2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7"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599" y="631047"/>
            <a:ext cx="10972800" cy="738410"/>
          </a:xfrm>
        </p:spPr>
        <p:txBody>
          <a:bodyPr anchor="t">
            <a:normAutofit/>
          </a:bodyPr>
          <a:lstStyle/>
          <a:p>
            <a:pPr algn="ctr"/>
            <a:r>
              <a:rPr lang="en-US" sz="3598" dirty="0">
                <a:latin typeface="Arial" panose="020B0604020202020204" pitchFamily="34" charset="0"/>
                <a:cs typeface="Arial" panose="020B0604020202020204" pitchFamily="34" charset="0"/>
              </a:rPr>
              <a:t>LIR External Interfaces</a:t>
            </a:r>
          </a:p>
        </p:txBody>
      </p:sp>
      <p:sp>
        <p:nvSpPr>
          <p:cNvPr id="4" name="Slide Number Placeholder 3"/>
          <p:cNvSpPr>
            <a:spLocks noGrp="1"/>
          </p:cNvSpPr>
          <p:nvPr>
            <p:ph type="sldNum" sz="quarter" idx="12"/>
          </p:nvPr>
        </p:nvSpPr>
        <p:spPr/>
        <p:txBody>
          <a:bodyPr/>
          <a:lstStyle/>
          <a:p>
            <a:r>
              <a:rPr lang="en-US" dirty="0"/>
              <a:t>41</a:t>
            </a:r>
          </a:p>
        </p:txBody>
      </p:sp>
      <p:pic>
        <p:nvPicPr>
          <p:cNvPr id="3" name="Picture 2">
            <a:extLst>
              <a:ext uri="{FF2B5EF4-FFF2-40B4-BE49-F238E27FC236}">
                <a16:creationId xmlns:a16="http://schemas.microsoft.com/office/drawing/2014/main" id="{F18C3B58-AD26-7BC3-1B7F-F403C80D6222}"/>
              </a:ext>
            </a:extLst>
          </p:cNvPr>
          <p:cNvPicPr>
            <a:picLocks noChangeAspect="1"/>
          </p:cNvPicPr>
          <p:nvPr/>
        </p:nvPicPr>
        <p:blipFill>
          <a:blip r:embed="rId2"/>
          <a:stretch>
            <a:fillRect/>
          </a:stretch>
        </p:blipFill>
        <p:spPr>
          <a:xfrm>
            <a:off x="4002975" y="1672935"/>
            <a:ext cx="7486830" cy="3934359"/>
          </a:xfrm>
          <a:prstGeom prst="rect">
            <a:avLst/>
          </a:prstGeom>
        </p:spPr>
      </p:pic>
      <p:sp>
        <p:nvSpPr>
          <p:cNvPr id="5" name="TextBox 4">
            <a:extLst>
              <a:ext uri="{FF2B5EF4-FFF2-40B4-BE49-F238E27FC236}">
                <a16:creationId xmlns:a16="http://schemas.microsoft.com/office/drawing/2014/main" id="{FB8CD94C-131D-456C-D757-C49A6803602F}"/>
              </a:ext>
            </a:extLst>
          </p:cNvPr>
          <p:cNvSpPr txBox="1"/>
          <p:nvPr/>
        </p:nvSpPr>
        <p:spPr>
          <a:xfrm>
            <a:off x="997525" y="1454727"/>
            <a:ext cx="2660073" cy="1200329"/>
          </a:xfrm>
          <a:prstGeom prst="rect">
            <a:avLst/>
          </a:prstGeom>
          <a:noFill/>
        </p:spPr>
        <p:txBody>
          <a:bodyPr wrap="square" rtlCol="0">
            <a:spAutoFit/>
          </a:bodyPr>
          <a:lstStyle/>
          <a:p>
            <a:pPr>
              <a:lnSpc>
                <a:spcPct val="90000"/>
              </a:lnSpc>
            </a:pPr>
            <a:r>
              <a:rPr lang="en-US" sz="2000" dirty="0">
                <a:latin typeface="Calibri" panose="020F0502020204030204" pitchFamily="34" charset="0"/>
                <a:cs typeface="Calibri" panose="020F0502020204030204" pitchFamily="34" charset="0"/>
              </a:rPr>
              <a:t>For each part of the architecture an external interface diagram must be developed.</a:t>
            </a:r>
          </a:p>
        </p:txBody>
      </p:sp>
      <p:sp>
        <p:nvSpPr>
          <p:cNvPr id="6" name="TextBox 5">
            <a:extLst>
              <a:ext uri="{FF2B5EF4-FFF2-40B4-BE49-F238E27FC236}">
                <a16:creationId xmlns:a16="http://schemas.microsoft.com/office/drawing/2014/main" id="{5F21199A-5BCF-60B7-8F91-6AB1CB6A17CC}"/>
              </a:ext>
            </a:extLst>
          </p:cNvPr>
          <p:cNvSpPr txBox="1"/>
          <p:nvPr/>
        </p:nvSpPr>
        <p:spPr>
          <a:xfrm>
            <a:off x="997524" y="2953929"/>
            <a:ext cx="2953492" cy="1754326"/>
          </a:xfrm>
          <a:prstGeom prst="rect">
            <a:avLst/>
          </a:prstGeom>
          <a:noFill/>
        </p:spPr>
        <p:txBody>
          <a:bodyPr wrap="square" rtlCol="0">
            <a:spAutoFit/>
          </a:bodyPr>
          <a:lstStyle/>
          <a:p>
            <a:pPr>
              <a:lnSpc>
                <a:spcPct val="90000"/>
              </a:lnSpc>
            </a:pPr>
            <a:r>
              <a:rPr lang="en-US" sz="2000" dirty="0">
                <a:latin typeface="Calibri" panose="020F0502020204030204" pitchFamily="34" charset="0"/>
                <a:cs typeface="Calibri" panose="020F0502020204030204" pitchFamily="34" charset="0"/>
              </a:rPr>
              <a:t>For entity in which there is an interaction, each interaction must be identified, the interactions defined, and interface requirements written.</a:t>
            </a:r>
          </a:p>
        </p:txBody>
      </p:sp>
      <p:sp>
        <p:nvSpPr>
          <p:cNvPr id="7" name="TextBox 6">
            <a:extLst>
              <a:ext uri="{FF2B5EF4-FFF2-40B4-BE49-F238E27FC236}">
                <a16:creationId xmlns:a16="http://schemas.microsoft.com/office/drawing/2014/main" id="{99094273-0907-9A45-7378-B5A77F040518}"/>
              </a:ext>
            </a:extLst>
          </p:cNvPr>
          <p:cNvSpPr txBox="1"/>
          <p:nvPr/>
        </p:nvSpPr>
        <p:spPr>
          <a:xfrm>
            <a:off x="945564" y="5007129"/>
            <a:ext cx="3005452" cy="1200329"/>
          </a:xfrm>
          <a:prstGeom prst="rect">
            <a:avLst/>
          </a:prstGeom>
          <a:noFill/>
        </p:spPr>
        <p:txBody>
          <a:bodyPr wrap="square" rtlCol="0">
            <a:spAutoFit/>
          </a:bodyPr>
          <a:lstStyle/>
          <a:p>
            <a:pPr>
              <a:lnSpc>
                <a:spcPct val="90000"/>
              </a:lnSpc>
            </a:pPr>
            <a:r>
              <a:rPr lang="en-US" sz="2000" dirty="0">
                <a:latin typeface="Calibri" panose="020F0502020204030204" pitchFamily="34" charset="0"/>
                <a:cs typeface="Calibri" panose="020F0502020204030204" pitchFamily="34" charset="0"/>
              </a:rPr>
              <a:t>Each entity involved in the interaction will need to write complementary interface requirements.</a:t>
            </a:r>
          </a:p>
        </p:txBody>
      </p:sp>
      <p:sp>
        <p:nvSpPr>
          <p:cNvPr id="8" name="Subtitle 4">
            <a:extLst>
              <a:ext uri="{FF2B5EF4-FFF2-40B4-BE49-F238E27FC236}">
                <a16:creationId xmlns:a16="http://schemas.microsoft.com/office/drawing/2014/main" id="{87953BA0-0FDF-87C5-C567-341820854723}"/>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71794341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67448" y="682011"/>
            <a:ext cx="9278263" cy="669187"/>
          </a:xfrm>
        </p:spPr>
        <p:txBody>
          <a:bodyPr>
            <a:normAutofit/>
          </a:bodyPr>
          <a:lstStyle/>
          <a:p>
            <a:r>
              <a:rPr lang="en-US" sz="3600" dirty="0">
                <a:latin typeface="Arial" panose="020B0604020202020204" pitchFamily="34" charset="0"/>
                <a:cs typeface="Arial" panose="020B0604020202020204" pitchFamily="34" charset="0"/>
              </a:rPr>
              <a:t>Flow Down (Allocation &amp; Budgeting)</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13</a:t>
            </a:fld>
            <a:endParaRPr lang="en-US"/>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7594295" y="4505980"/>
            <a:ext cx="965855"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9485131" y="3024540"/>
            <a:ext cx="1235034"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80000"/>
              </a:lnSpc>
            </a:pPr>
            <a:r>
              <a:rPr lang="en-US" sz="1600" dirty="0">
                <a:solidFill>
                  <a:schemeClr val="tx1"/>
                </a:solidFill>
                <a:latin typeface="Calibri" panose="020F0502020204030204" pitchFamily="34" charset="0"/>
                <a:cs typeface="Calibri" panose="020F0502020204030204" pitchFamily="34" charset="0"/>
              </a:rPr>
              <a:t>C&amp;C System</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6939726" y="3024539"/>
            <a:ext cx="965855" cy="42570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6324353" y="4509904"/>
            <a:ext cx="965855" cy="394157"/>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4434668" y="3024539"/>
            <a:ext cx="965855"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Comm</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5711055" y="3024539"/>
            <a:ext cx="964790"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LHS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5041790" y="4509904"/>
            <a:ext cx="964790"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JHS</a:t>
            </a:r>
          </a:p>
        </p:txBody>
      </p:sp>
      <p:cxnSp>
        <p:nvCxnSpPr>
          <p:cNvPr id="15" name="Straight Arrow Connector 14">
            <a:extLst>
              <a:ext uri="{FF2B5EF4-FFF2-40B4-BE49-F238E27FC236}">
                <a16:creationId xmlns:a16="http://schemas.microsoft.com/office/drawing/2014/main" id="{74150D61-12E7-C61D-CBF6-D4BC287D5D51}"/>
              </a:ext>
            </a:extLst>
          </p:cNvPr>
          <p:cNvCxnSpPr>
            <a:cxnSpLocks/>
            <a:endCxn id="7" idx="0"/>
          </p:cNvCxnSpPr>
          <p:nvPr/>
        </p:nvCxnSpPr>
        <p:spPr>
          <a:xfrm>
            <a:off x="10102648" y="2451213"/>
            <a:ext cx="0" cy="57332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2AAC226-69C2-916B-8ED6-F2E7988CCBE9}"/>
              </a:ext>
            </a:extLst>
          </p:cNvPr>
          <p:cNvCxnSpPr>
            <a:cxnSpLocks/>
            <a:endCxn id="6" idx="0"/>
          </p:cNvCxnSpPr>
          <p:nvPr/>
        </p:nvCxnSpPr>
        <p:spPr>
          <a:xfrm>
            <a:off x="8045035" y="2451213"/>
            <a:ext cx="32188" cy="20547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E02DACB-195A-A81B-8829-1388E52EFA67}"/>
              </a:ext>
            </a:extLst>
          </p:cNvPr>
          <p:cNvCxnSpPr>
            <a:cxnSpLocks/>
            <a:endCxn id="9" idx="0"/>
          </p:cNvCxnSpPr>
          <p:nvPr/>
        </p:nvCxnSpPr>
        <p:spPr>
          <a:xfrm>
            <a:off x="6807281"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DF0B84F-31A3-7D08-6723-F106AD6CCD55}"/>
              </a:ext>
            </a:extLst>
          </p:cNvPr>
          <p:cNvCxnSpPr>
            <a:cxnSpLocks/>
          </p:cNvCxnSpPr>
          <p:nvPr/>
        </p:nvCxnSpPr>
        <p:spPr>
          <a:xfrm>
            <a:off x="7384552"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FC91F89-0486-EC56-C37C-660345645DD0}"/>
              </a:ext>
            </a:extLst>
          </p:cNvPr>
          <p:cNvCxnSpPr>
            <a:cxnSpLocks/>
            <a:endCxn id="14" idx="0"/>
          </p:cNvCxnSpPr>
          <p:nvPr/>
        </p:nvCxnSpPr>
        <p:spPr>
          <a:xfrm>
            <a:off x="6193449"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B00E317-C73A-822D-A54C-D53AA02E1FDD}"/>
              </a:ext>
            </a:extLst>
          </p:cNvPr>
          <p:cNvCxnSpPr>
            <a:cxnSpLocks/>
            <a:endCxn id="19" idx="0"/>
          </p:cNvCxnSpPr>
          <p:nvPr/>
        </p:nvCxnSpPr>
        <p:spPr>
          <a:xfrm>
            <a:off x="5524185"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E554304-A3FB-AF9C-6D6A-5C11D878BB81}"/>
              </a:ext>
            </a:extLst>
          </p:cNvPr>
          <p:cNvCxnSpPr>
            <a:cxnSpLocks/>
          </p:cNvCxnSpPr>
          <p:nvPr/>
        </p:nvCxnSpPr>
        <p:spPr>
          <a:xfrm>
            <a:off x="4930092" y="2464551"/>
            <a:ext cx="0" cy="5733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C6A5AF8-BAAD-5D99-77BE-A35B24308EBB}"/>
              </a:ext>
            </a:extLst>
          </p:cNvPr>
          <p:cNvSpPr/>
          <p:nvPr/>
        </p:nvSpPr>
        <p:spPr bwMode="auto">
          <a:xfrm>
            <a:off x="4296177" y="2107862"/>
            <a:ext cx="6924499" cy="31929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LIR</a:t>
            </a:r>
          </a:p>
        </p:txBody>
      </p:sp>
      <p:sp>
        <p:nvSpPr>
          <p:cNvPr id="34" name="Rounded Rectangle 33">
            <a:extLst>
              <a:ext uri="{FF2B5EF4-FFF2-40B4-BE49-F238E27FC236}">
                <a16:creationId xmlns:a16="http://schemas.microsoft.com/office/drawing/2014/main" id="{87959B9D-7511-67B2-2242-7F1D2BA42808}"/>
              </a:ext>
            </a:extLst>
          </p:cNvPr>
          <p:cNvSpPr/>
          <p:nvPr/>
        </p:nvSpPr>
        <p:spPr bwMode="auto">
          <a:xfrm>
            <a:off x="4291718" y="1589303"/>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LIS</a:t>
            </a:r>
          </a:p>
        </p:txBody>
      </p:sp>
      <p:cxnSp>
        <p:nvCxnSpPr>
          <p:cNvPr id="65" name="Straight Arrow Connector 64">
            <a:extLst>
              <a:ext uri="{FF2B5EF4-FFF2-40B4-BE49-F238E27FC236}">
                <a16:creationId xmlns:a16="http://schemas.microsoft.com/office/drawing/2014/main" id="{EF8318C6-8F35-648F-04C3-97C3083862AF}"/>
              </a:ext>
            </a:extLst>
          </p:cNvPr>
          <p:cNvCxnSpPr>
            <a:cxnSpLocks/>
          </p:cNvCxnSpPr>
          <p:nvPr/>
        </p:nvCxnSpPr>
        <p:spPr>
          <a:xfrm>
            <a:off x="7753966" y="1836608"/>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55AA0FCF-9EDF-F499-7454-341B52444C19}"/>
              </a:ext>
            </a:extLst>
          </p:cNvPr>
          <p:cNvSpPr txBox="1"/>
          <p:nvPr/>
        </p:nvSpPr>
        <p:spPr>
          <a:xfrm>
            <a:off x="730833" y="2564155"/>
            <a:ext cx="3310186" cy="1329595"/>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Embedded Software is highly dependent on the hardware in which it is embedded as well as the hardware it is monitoring and controlling.</a:t>
            </a:r>
          </a:p>
        </p:txBody>
      </p:sp>
      <p:sp>
        <p:nvSpPr>
          <p:cNvPr id="79" name="TextBox 78">
            <a:extLst>
              <a:ext uri="{FF2B5EF4-FFF2-40B4-BE49-F238E27FC236}">
                <a16:creationId xmlns:a16="http://schemas.microsoft.com/office/drawing/2014/main" id="{3469140A-B079-20F7-7751-8ED9B3251437}"/>
              </a:ext>
            </a:extLst>
          </p:cNvPr>
          <p:cNvSpPr txBox="1"/>
          <p:nvPr/>
        </p:nvSpPr>
        <p:spPr>
          <a:xfrm>
            <a:off x="1377223" y="5845581"/>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Distribution System; MDS: Motion Detection System  </a:t>
            </a:r>
          </a:p>
        </p:txBody>
      </p:sp>
      <p:grpSp>
        <p:nvGrpSpPr>
          <p:cNvPr id="93" name="Group 92">
            <a:extLst>
              <a:ext uri="{FF2B5EF4-FFF2-40B4-BE49-F238E27FC236}">
                <a16:creationId xmlns:a16="http://schemas.microsoft.com/office/drawing/2014/main" id="{7A4B06DF-4187-0E26-3492-74188EE7AAD0}"/>
              </a:ext>
            </a:extLst>
          </p:cNvPr>
          <p:cNvGrpSpPr/>
          <p:nvPr/>
        </p:nvGrpSpPr>
        <p:grpSpPr>
          <a:xfrm>
            <a:off x="4453059" y="3399445"/>
            <a:ext cx="971066" cy="776503"/>
            <a:chOff x="4453059" y="3399445"/>
            <a:chExt cx="971066" cy="776503"/>
          </a:xfrm>
        </p:grpSpPr>
        <p:sp>
          <p:nvSpPr>
            <p:cNvPr id="80" name="Rounded Rectangle 79">
              <a:extLst>
                <a:ext uri="{FF2B5EF4-FFF2-40B4-BE49-F238E27FC236}">
                  <a16:creationId xmlns:a16="http://schemas.microsoft.com/office/drawing/2014/main" id="{5421B82A-B053-DED7-AE12-50A07AF9201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81" name="Rounded Rectangle 80">
              <a:extLst>
                <a:ext uri="{FF2B5EF4-FFF2-40B4-BE49-F238E27FC236}">
                  <a16:creationId xmlns:a16="http://schemas.microsoft.com/office/drawing/2014/main" id="{3E171026-EF6C-5F55-644F-98EFA1521AA2}"/>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83" name="Straight Arrow Connector 82">
              <a:extLst>
                <a:ext uri="{FF2B5EF4-FFF2-40B4-BE49-F238E27FC236}">
                  <a16:creationId xmlns:a16="http://schemas.microsoft.com/office/drawing/2014/main" id="{65044AE3-92E3-D3BD-4C7A-E1097146C81A}"/>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DB769FF-8282-C4E2-1ECC-F4EB345E2716}"/>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F85A479-7139-9050-CBF1-3DD472E7F9C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9805ADB2-ED29-DE5F-E09F-49B3F4B4F227}"/>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7C99551-0C21-9CDB-BD56-680007FFF058}"/>
              </a:ext>
            </a:extLst>
          </p:cNvPr>
          <p:cNvGrpSpPr/>
          <p:nvPr/>
        </p:nvGrpSpPr>
        <p:grpSpPr>
          <a:xfrm>
            <a:off x="5727150" y="3435977"/>
            <a:ext cx="971066" cy="776503"/>
            <a:chOff x="4453059" y="3399445"/>
            <a:chExt cx="971066" cy="776503"/>
          </a:xfrm>
        </p:grpSpPr>
        <p:sp>
          <p:nvSpPr>
            <p:cNvPr id="95" name="Rounded Rectangle 94">
              <a:extLst>
                <a:ext uri="{FF2B5EF4-FFF2-40B4-BE49-F238E27FC236}">
                  <a16:creationId xmlns:a16="http://schemas.microsoft.com/office/drawing/2014/main" id="{CB1CD984-BC61-E56D-652D-017234FC4145}"/>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96" name="Rounded Rectangle 95">
              <a:extLst>
                <a:ext uri="{FF2B5EF4-FFF2-40B4-BE49-F238E27FC236}">
                  <a16:creationId xmlns:a16="http://schemas.microsoft.com/office/drawing/2014/main" id="{44CB09D9-20BC-4E5F-983B-3FDA769357CB}"/>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97" name="Straight Arrow Connector 96">
              <a:extLst>
                <a:ext uri="{FF2B5EF4-FFF2-40B4-BE49-F238E27FC236}">
                  <a16:creationId xmlns:a16="http://schemas.microsoft.com/office/drawing/2014/main" id="{421AC0C3-868E-1555-1F72-96529A126D4B}"/>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44059DEE-EDD6-DEF8-F746-CDE44B045F9B}"/>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03FC6C88-90C6-312E-7C34-1F7071D10C29}"/>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666664C-B9CD-9CF7-CE9F-854432920031}"/>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F7A1EBD9-3BAC-7156-E2BF-90EEABB2F985}"/>
              </a:ext>
            </a:extLst>
          </p:cNvPr>
          <p:cNvGrpSpPr/>
          <p:nvPr/>
        </p:nvGrpSpPr>
        <p:grpSpPr>
          <a:xfrm>
            <a:off x="6954590" y="3472509"/>
            <a:ext cx="971066" cy="776503"/>
            <a:chOff x="4453059" y="3399445"/>
            <a:chExt cx="971066" cy="776503"/>
          </a:xfrm>
        </p:grpSpPr>
        <p:sp>
          <p:nvSpPr>
            <p:cNvPr id="102" name="Rounded Rectangle 101">
              <a:extLst>
                <a:ext uri="{FF2B5EF4-FFF2-40B4-BE49-F238E27FC236}">
                  <a16:creationId xmlns:a16="http://schemas.microsoft.com/office/drawing/2014/main" id="{5ECF7D0F-1122-B87B-1085-A5F4AB1DB81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03" name="Rounded Rectangle 102">
              <a:extLst>
                <a:ext uri="{FF2B5EF4-FFF2-40B4-BE49-F238E27FC236}">
                  <a16:creationId xmlns:a16="http://schemas.microsoft.com/office/drawing/2014/main" id="{A9C34DAF-B257-E90B-E652-1726357087BC}"/>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04" name="Straight Arrow Connector 103">
              <a:extLst>
                <a:ext uri="{FF2B5EF4-FFF2-40B4-BE49-F238E27FC236}">
                  <a16:creationId xmlns:a16="http://schemas.microsoft.com/office/drawing/2014/main" id="{92BA877D-FA96-F176-445F-579E07B29FD6}"/>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3C01A192-068D-2958-59E3-2B3DA38E3637}"/>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5968F8B5-C346-B9BC-5F3C-39FF408AC94E}"/>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2C455178-7466-E7D6-5A22-44EA812BBB9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9" name="Rounded Rectangle 108">
            <a:extLst>
              <a:ext uri="{FF2B5EF4-FFF2-40B4-BE49-F238E27FC236}">
                <a16:creationId xmlns:a16="http://schemas.microsoft.com/office/drawing/2014/main" id="{A3D21D57-F28A-1DD1-506E-E80CAAAAE6C1}"/>
              </a:ext>
            </a:extLst>
          </p:cNvPr>
          <p:cNvSpPr/>
          <p:nvPr/>
        </p:nvSpPr>
        <p:spPr bwMode="auto">
          <a:xfrm>
            <a:off x="8953709" y="3832582"/>
            <a:ext cx="96749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Software</a:t>
            </a:r>
          </a:p>
        </p:txBody>
      </p:sp>
      <p:sp>
        <p:nvSpPr>
          <p:cNvPr id="110" name="Rounded Rectangle 109">
            <a:extLst>
              <a:ext uri="{FF2B5EF4-FFF2-40B4-BE49-F238E27FC236}">
                <a16:creationId xmlns:a16="http://schemas.microsoft.com/office/drawing/2014/main" id="{2C33FDDA-D551-9671-996B-638170045F20}"/>
              </a:ext>
            </a:extLst>
          </p:cNvPr>
          <p:cNvSpPr/>
          <p:nvPr/>
        </p:nvSpPr>
        <p:spPr bwMode="auto">
          <a:xfrm>
            <a:off x="10364116" y="3828120"/>
            <a:ext cx="101154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Hardware</a:t>
            </a:r>
          </a:p>
        </p:txBody>
      </p:sp>
      <p:cxnSp>
        <p:nvCxnSpPr>
          <p:cNvPr id="111" name="Straight Arrow Connector 110">
            <a:extLst>
              <a:ext uri="{FF2B5EF4-FFF2-40B4-BE49-F238E27FC236}">
                <a16:creationId xmlns:a16="http://schemas.microsoft.com/office/drawing/2014/main" id="{8BAC7A4F-A85C-F2AB-5B40-3268E4D28C79}"/>
              </a:ext>
            </a:extLst>
          </p:cNvPr>
          <p:cNvCxnSpPr>
            <a:cxnSpLocks/>
          </p:cNvCxnSpPr>
          <p:nvPr/>
        </p:nvCxnSpPr>
        <p:spPr>
          <a:xfrm>
            <a:off x="10111516" y="3450247"/>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2C599DC-A8F3-9182-3449-F8D4C03E048E}"/>
              </a:ext>
            </a:extLst>
          </p:cNvPr>
          <p:cNvCxnSpPr>
            <a:cxnSpLocks/>
          </p:cNvCxnSpPr>
          <p:nvPr/>
        </p:nvCxnSpPr>
        <p:spPr>
          <a:xfrm flipH="1">
            <a:off x="9427256" y="3667285"/>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7D68DDFA-89C2-6949-2197-6E04067DE073}"/>
              </a:ext>
            </a:extLst>
          </p:cNvPr>
          <p:cNvCxnSpPr>
            <a:cxnSpLocks/>
          </p:cNvCxnSpPr>
          <p:nvPr/>
        </p:nvCxnSpPr>
        <p:spPr>
          <a:xfrm flipH="1">
            <a:off x="10835210" y="3643272"/>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034A91C7-05A3-FF2C-473C-841C1A6D19F1}"/>
              </a:ext>
            </a:extLst>
          </p:cNvPr>
          <p:cNvCxnSpPr>
            <a:cxnSpLocks/>
          </p:cNvCxnSpPr>
          <p:nvPr/>
        </p:nvCxnSpPr>
        <p:spPr>
          <a:xfrm>
            <a:off x="9427256" y="3651438"/>
            <a:ext cx="140954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5" name="Group 114">
            <a:extLst>
              <a:ext uri="{FF2B5EF4-FFF2-40B4-BE49-F238E27FC236}">
                <a16:creationId xmlns:a16="http://schemas.microsoft.com/office/drawing/2014/main" id="{44668796-0A5C-2FA7-4EDA-638E1C64C366}"/>
              </a:ext>
            </a:extLst>
          </p:cNvPr>
          <p:cNvGrpSpPr/>
          <p:nvPr/>
        </p:nvGrpSpPr>
        <p:grpSpPr>
          <a:xfrm>
            <a:off x="5041790" y="4906966"/>
            <a:ext cx="971066" cy="776503"/>
            <a:chOff x="4453059" y="3399445"/>
            <a:chExt cx="971066" cy="776503"/>
          </a:xfrm>
        </p:grpSpPr>
        <p:sp>
          <p:nvSpPr>
            <p:cNvPr id="116" name="Rounded Rectangle 115">
              <a:extLst>
                <a:ext uri="{FF2B5EF4-FFF2-40B4-BE49-F238E27FC236}">
                  <a16:creationId xmlns:a16="http://schemas.microsoft.com/office/drawing/2014/main" id="{7DBAC534-1857-BE8A-AB58-1D5568FE4E52}"/>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17" name="Rounded Rectangle 116">
              <a:extLst>
                <a:ext uri="{FF2B5EF4-FFF2-40B4-BE49-F238E27FC236}">
                  <a16:creationId xmlns:a16="http://schemas.microsoft.com/office/drawing/2014/main" id="{FCA5C609-68D6-3F12-9C7E-80F9486B7636}"/>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18" name="Straight Arrow Connector 117">
              <a:extLst>
                <a:ext uri="{FF2B5EF4-FFF2-40B4-BE49-F238E27FC236}">
                  <a16:creationId xmlns:a16="http://schemas.microsoft.com/office/drawing/2014/main" id="{29BEDDAD-6008-9CCC-F23A-E62C3038C8E2}"/>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F0E85887-0382-80B2-E0D0-CBBEE38C10CF}"/>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BEAECFF7-5AE0-0BD6-91F1-EEAAFA2A184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33ECDDD2-B286-BE1E-EC3D-9BAECB038CC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2" name="Group 121">
            <a:extLst>
              <a:ext uri="{FF2B5EF4-FFF2-40B4-BE49-F238E27FC236}">
                <a16:creationId xmlns:a16="http://schemas.microsoft.com/office/drawing/2014/main" id="{F8404B55-8F96-FAB6-1A00-48E34B475165}"/>
              </a:ext>
            </a:extLst>
          </p:cNvPr>
          <p:cNvGrpSpPr/>
          <p:nvPr/>
        </p:nvGrpSpPr>
        <p:grpSpPr>
          <a:xfrm>
            <a:off x="6324353" y="4932741"/>
            <a:ext cx="971066" cy="776503"/>
            <a:chOff x="4453059" y="3399445"/>
            <a:chExt cx="971066" cy="776503"/>
          </a:xfrm>
        </p:grpSpPr>
        <p:sp>
          <p:nvSpPr>
            <p:cNvPr id="123" name="Rounded Rectangle 122">
              <a:extLst>
                <a:ext uri="{FF2B5EF4-FFF2-40B4-BE49-F238E27FC236}">
                  <a16:creationId xmlns:a16="http://schemas.microsoft.com/office/drawing/2014/main" id="{26CE1379-6675-E7DF-BCBE-6DCE13794DF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24" name="Rounded Rectangle 123">
              <a:extLst>
                <a:ext uri="{FF2B5EF4-FFF2-40B4-BE49-F238E27FC236}">
                  <a16:creationId xmlns:a16="http://schemas.microsoft.com/office/drawing/2014/main" id="{975F9BD9-34DF-F3C6-B402-27C69DADD2C8}"/>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25" name="Straight Arrow Connector 124">
              <a:extLst>
                <a:ext uri="{FF2B5EF4-FFF2-40B4-BE49-F238E27FC236}">
                  <a16:creationId xmlns:a16="http://schemas.microsoft.com/office/drawing/2014/main" id="{0B7090FB-2F65-622D-2A47-76AC2744DBCD}"/>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D06EA16B-57FE-C868-D430-A68BE223C523}"/>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DAB9FF20-600C-E4F2-7ED6-841ADA4783FB}"/>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2B63809B-581A-7547-1FF1-69BAD5FB7D6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08B50D68-ED06-63E6-5F86-BF4DF2A4988C}"/>
              </a:ext>
            </a:extLst>
          </p:cNvPr>
          <p:cNvGrpSpPr/>
          <p:nvPr/>
        </p:nvGrpSpPr>
        <p:grpSpPr>
          <a:xfrm>
            <a:off x="7616332" y="4925770"/>
            <a:ext cx="971066" cy="776503"/>
            <a:chOff x="4453059" y="3399445"/>
            <a:chExt cx="971066" cy="776503"/>
          </a:xfrm>
        </p:grpSpPr>
        <p:sp>
          <p:nvSpPr>
            <p:cNvPr id="130" name="Rounded Rectangle 129">
              <a:extLst>
                <a:ext uri="{FF2B5EF4-FFF2-40B4-BE49-F238E27FC236}">
                  <a16:creationId xmlns:a16="http://schemas.microsoft.com/office/drawing/2014/main" id="{2523E6E8-CE27-BC9B-FEF7-D84C54B9E28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31" name="Rounded Rectangle 130">
              <a:extLst>
                <a:ext uri="{FF2B5EF4-FFF2-40B4-BE49-F238E27FC236}">
                  <a16:creationId xmlns:a16="http://schemas.microsoft.com/office/drawing/2014/main" id="{22119218-3F13-0C99-98E1-5F4901F903DE}"/>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32" name="Straight Arrow Connector 131">
              <a:extLst>
                <a:ext uri="{FF2B5EF4-FFF2-40B4-BE49-F238E27FC236}">
                  <a16:creationId xmlns:a16="http://schemas.microsoft.com/office/drawing/2014/main" id="{3C45B29D-2EBB-423B-A7DD-5459D871D05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4748EF91-325D-C760-98A6-2AF8D8D5C240}"/>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B171E838-F3EE-0BF5-9A3D-683DBE982EB5}"/>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B93D8E03-009D-F395-B5E5-656BEA155470}"/>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78" name="Group 177">
            <a:extLst>
              <a:ext uri="{FF2B5EF4-FFF2-40B4-BE49-F238E27FC236}">
                <a16:creationId xmlns:a16="http://schemas.microsoft.com/office/drawing/2014/main" id="{72C5B2F4-13E6-D83E-20F3-B6574F048B82}"/>
              </a:ext>
            </a:extLst>
          </p:cNvPr>
          <p:cNvGrpSpPr/>
          <p:nvPr/>
        </p:nvGrpSpPr>
        <p:grpSpPr>
          <a:xfrm>
            <a:off x="5400523" y="3212282"/>
            <a:ext cx="4963593" cy="2228702"/>
            <a:chOff x="5400523" y="3212282"/>
            <a:chExt cx="4963593" cy="2228702"/>
          </a:xfrm>
        </p:grpSpPr>
        <p:sp>
          <p:nvSpPr>
            <p:cNvPr id="136" name="Oval 135">
              <a:extLst>
                <a:ext uri="{FF2B5EF4-FFF2-40B4-BE49-F238E27FC236}">
                  <a16:creationId xmlns:a16="http://schemas.microsoft.com/office/drawing/2014/main" id="{03995485-917B-AFD2-3B8A-42317862D9FD}"/>
                </a:ext>
              </a:extLst>
            </p:cNvPr>
            <p:cNvSpPr/>
            <p:nvPr/>
          </p:nvSpPr>
          <p:spPr>
            <a:xfrm>
              <a:off x="8783043" y="3470764"/>
              <a:ext cx="1369314" cy="19702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8" name="Straight Arrow Connector 137">
              <a:extLst>
                <a:ext uri="{FF2B5EF4-FFF2-40B4-BE49-F238E27FC236}">
                  <a16:creationId xmlns:a16="http://schemas.microsoft.com/office/drawing/2014/main" id="{98EFE679-1D51-4678-43BD-9ED54A01FB6F}"/>
                </a:ext>
              </a:extLst>
            </p:cNvPr>
            <p:cNvCxnSpPr>
              <a:cxnSpLocks/>
              <a:stCxn id="109" idx="1"/>
            </p:cNvCxnSpPr>
            <p:nvPr/>
          </p:nvCxnSpPr>
          <p:spPr>
            <a:xfrm flipH="1">
              <a:off x="8462865" y="4029666"/>
              <a:ext cx="490844" cy="51634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39" name="Straight Arrow Connector 138">
              <a:extLst>
                <a:ext uri="{FF2B5EF4-FFF2-40B4-BE49-F238E27FC236}">
                  <a16:creationId xmlns:a16="http://schemas.microsoft.com/office/drawing/2014/main" id="{50BF87A9-398B-3519-E79B-1BE5DEEC7116}"/>
                </a:ext>
              </a:extLst>
            </p:cNvPr>
            <p:cNvCxnSpPr>
              <a:cxnSpLocks/>
            </p:cNvCxnSpPr>
            <p:nvPr/>
          </p:nvCxnSpPr>
          <p:spPr>
            <a:xfrm flipH="1">
              <a:off x="7187506" y="4065060"/>
              <a:ext cx="1766203" cy="545007"/>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3" name="Straight Arrow Connector 142">
              <a:extLst>
                <a:ext uri="{FF2B5EF4-FFF2-40B4-BE49-F238E27FC236}">
                  <a16:creationId xmlns:a16="http://schemas.microsoft.com/office/drawing/2014/main" id="{8CA651BE-C4A1-D790-50F6-051A334E2C68}"/>
                </a:ext>
              </a:extLst>
            </p:cNvPr>
            <p:cNvCxnSpPr>
              <a:cxnSpLocks/>
              <a:stCxn id="109" idx="1"/>
            </p:cNvCxnSpPr>
            <p:nvPr/>
          </p:nvCxnSpPr>
          <p:spPr>
            <a:xfrm flipH="1" flipV="1">
              <a:off x="6609379" y="3212282"/>
              <a:ext cx="2344330" cy="817384"/>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45">
              <a:extLst>
                <a:ext uri="{FF2B5EF4-FFF2-40B4-BE49-F238E27FC236}">
                  <a16:creationId xmlns:a16="http://schemas.microsoft.com/office/drawing/2014/main" id="{6784AF92-E4D3-973E-83E2-CB04CCC46DD5}"/>
                </a:ext>
              </a:extLst>
            </p:cNvPr>
            <p:cNvCxnSpPr>
              <a:cxnSpLocks/>
              <a:stCxn id="109" idx="1"/>
              <a:endCxn id="10" idx="3"/>
            </p:cNvCxnSpPr>
            <p:nvPr/>
          </p:nvCxnSpPr>
          <p:spPr>
            <a:xfrm flipH="1" flipV="1">
              <a:off x="5400523" y="3221623"/>
              <a:ext cx="3553186" cy="80804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50" name="Straight Arrow Connector 149">
              <a:extLst>
                <a:ext uri="{FF2B5EF4-FFF2-40B4-BE49-F238E27FC236}">
                  <a16:creationId xmlns:a16="http://schemas.microsoft.com/office/drawing/2014/main" id="{0EA05FAC-9C06-EB77-7CA6-D0980A86D0D7}"/>
                </a:ext>
              </a:extLst>
            </p:cNvPr>
            <p:cNvCxnSpPr>
              <a:cxnSpLocks/>
            </p:cNvCxnSpPr>
            <p:nvPr/>
          </p:nvCxnSpPr>
          <p:spPr>
            <a:xfrm flipH="1">
              <a:off x="5926228" y="4047633"/>
              <a:ext cx="3027481" cy="513073"/>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Straight Arrow Connector 178">
              <a:extLst>
                <a:ext uri="{FF2B5EF4-FFF2-40B4-BE49-F238E27FC236}">
                  <a16:creationId xmlns:a16="http://schemas.microsoft.com/office/drawing/2014/main" id="{589CF730-66B9-1AFE-ACB5-CBBD78224B48}"/>
                </a:ext>
              </a:extLst>
            </p:cNvPr>
            <p:cNvCxnSpPr>
              <a:cxnSpLocks/>
              <a:stCxn id="109" idx="3"/>
              <a:endCxn id="110" idx="1"/>
            </p:cNvCxnSpPr>
            <p:nvPr/>
          </p:nvCxnSpPr>
          <p:spPr>
            <a:xfrm flipV="1">
              <a:off x="9921202" y="4025204"/>
              <a:ext cx="442914" cy="4462"/>
            </a:xfrm>
            <a:prstGeom prst="straightConnector1">
              <a:avLst/>
            </a:prstGeom>
            <a:ln w="57150">
              <a:solidFill>
                <a:srgbClr val="7030A0"/>
              </a:solidFill>
              <a:tailEnd type="triangle"/>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75F359E2-6297-FEA4-5662-31AE08D85F55}"/>
              </a:ext>
            </a:extLst>
          </p:cNvPr>
          <p:cNvGrpSpPr/>
          <p:nvPr/>
        </p:nvGrpSpPr>
        <p:grpSpPr>
          <a:xfrm>
            <a:off x="8972957" y="4265039"/>
            <a:ext cx="971066" cy="776503"/>
            <a:chOff x="4453059" y="3399445"/>
            <a:chExt cx="971066" cy="776503"/>
          </a:xfrm>
        </p:grpSpPr>
        <p:sp>
          <p:nvSpPr>
            <p:cNvPr id="156" name="Rounded Rectangle 155">
              <a:extLst>
                <a:ext uri="{FF2B5EF4-FFF2-40B4-BE49-F238E27FC236}">
                  <a16:creationId xmlns:a16="http://schemas.microsoft.com/office/drawing/2014/main" id="{2337A000-F814-20AF-020D-86FA1AE7555C}"/>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57" name="Rounded Rectangle 156">
              <a:extLst>
                <a:ext uri="{FF2B5EF4-FFF2-40B4-BE49-F238E27FC236}">
                  <a16:creationId xmlns:a16="http://schemas.microsoft.com/office/drawing/2014/main" id="{7456159C-A008-C86B-5F2B-9D0091790F4D}"/>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58" name="Straight Arrow Connector 157">
              <a:extLst>
                <a:ext uri="{FF2B5EF4-FFF2-40B4-BE49-F238E27FC236}">
                  <a16:creationId xmlns:a16="http://schemas.microsoft.com/office/drawing/2014/main" id="{22FE73BF-CFC4-18F5-CC0B-9553358B5D6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62F4CB97-E69E-2C3B-C5E5-DEE6BE6B0089}"/>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6708D73A-9C2C-AF46-7896-8C30871C8C0F}"/>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B18543A0-5BA4-C824-D5F4-0B7C26F2CEDE}"/>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A2E67810-CDD5-17A0-FBE2-4BF31DC5C3B0}"/>
              </a:ext>
            </a:extLst>
          </p:cNvPr>
          <p:cNvGrpSpPr/>
          <p:nvPr/>
        </p:nvGrpSpPr>
        <p:grpSpPr>
          <a:xfrm>
            <a:off x="10397554" y="4229906"/>
            <a:ext cx="971066" cy="776503"/>
            <a:chOff x="4453059" y="3399445"/>
            <a:chExt cx="971066" cy="776503"/>
          </a:xfrm>
        </p:grpSpPr>
        <p:sp>
          <p:nvSpPr>
            <p:cNvPr id="163" name="Rounded Rectangle 162">
              <a:extLst>
                <a:ext uri="{FF2B5EF4-FFF2-40B4-BE49-F238E27FC236}">
                  <a16:creationId xmlns:a16="http://schemas.microsoft.com/office/drawing/2014/main" id="{2ECCAAA6-FBCA-5BD2-4549-35E9BAAC019A}"/>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64" name="Rounded Rectangle 163">
              <a:extLst>
                <a:ext uri="{FF2B5EF4-FFF2-40B4-BE49-F238E27FC236}">
                  <a16:creationId xmlns:a16="http://schemas.microsoft.com/office/drawing/2014/main" id="{83AF139C-7D2D-7E73-E23E-785D353CAED1}"/>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65" name="Straight Arrow Connector 164">
              <a:extLst>
                <a:ext uri="{FF2B5EF4-FFF2-40B4-BE49-F238E27FC236}">
                  <a16:creationId xmlns:a16="http://schemas.microsoft.com/office/drawing/2014/main" id="{2751D2E4-3516-75C6-6078-294DDE5D0288}"/>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613F59AC-3D9A-847A-19D3-4C5AFA46ABC8}"/>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4F4C483D-703A-DF41-100B-CF5209695C3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95441B4F-ABD0-AEA4-5A76-D3013A7E458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5" name="TextBox 4">
            <a:extLst>
              <a:ext uri="{FF2B5EF4-FFF2-40B4-BE49-F238E27FC236}">
                <a16:creationId xmlns:a16="http://schemas.microsoft.com/office/drawing/2014/main" id="{C1BED35C-A376-3343-4A95-3C31F178DC80}"/>
              </a:ext>
            </a:extLst>
          </p:cNvPr>
          <p:cNvSpPr txBox="1"/>
          <p:nvPr/>
        </p:nvSpPr>
        <p:spPr>
          <a:xfrm>
            <a:off x="708794" y="3940774"/>
            <a:ext cx="3516910" cy="1822037"/>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This may be a new concept for software engineers experienced in developing standalone software applications but lack experience in developing embedded software dependent on hardware systems.</a:t>
            </a:r>
          </a:p>
        </p:txBody>
      </p:sp>
      <p:sp>
        <p:nvSpPr>
          <p:cNvPr id="11" name="TextBox 10">
            <a:extLst>
              <a:ext uri="{FF2B5EF4-FFF2-40B4-BE49-F238E27FC236}">
                <a16:creationId xmlns:a16="http://schemas.microsoft.com/office/drawing/2014/main" id="{8A113268-C9D1-E7EB-D530-C253AD9BD2AE}"/>
              </a:ext>
            </a:extLst>
          </p:cNvPr>
          <p:cNvSpPr txBox="1"/>
          <p:nvPr/>
        </p:nvSpPr>
        <p:spPr>
          <a:xfrm>
            <a:off x="743425" y="1411582"/>
            <a:ext cx="3310181" cy="1083374"/>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It is common to have a functional/ performance requirement allocated to </a:t>
            </a:r>
            <a:r>
              <a:rPr lang="en-US" sz="2000" b="1" dirty="0">
                <a:latin typeface="Calibri" panose="020F0502020204030204" pitchFamily="34" charset="0"/>
                <a:cs typeface="Calibri" panose="020F0502020204030204" pitchFamily="34" charset="0"/>
              </a:rPr>
              <a:t>both hardware and software</a:t>
            </a:r>
            <a:r>
              <a:rPr lang="en-US" sz="2000" dirty="0">
                <a:latin typeface="Calibri" panose="020F0502020204030204" pitchFamily="34" charset="0"/>
                <a:cs typeface="Calibri" panose="020F0502020204030204" pitchFamily="34" charset="0"/>
              </a:rPr>
              <a:t>.</a:t>
            </a:r>
          </a:p>
        </p:txBody>
      </p:sp>
      <p:sp>
        <p:nvSpPr>
          <p:cNvPr id="12" name="Subtitle 4">
            <a:extLst>
              <a:ext uri="{FF2B5EF4-FFF2-40B4-BE49-F238E27FC236}">
                <a16:creationId xmlns:a16="http://schemas.microsoft.com/office/drawing/2014/main" id="{47E0861F-4F4E-4D1D-205F-92482031215C}"/>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115224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78"/>
                                        </p:tgtEl>
                                        <p:attrNameLst>
                                          <p:attrName>style.visibility</p:attrName>
                                        </p:attrNameLst>
                                      </p:cBhvr>
                                      <p:to>
                                        <p:strVal val="visible"/>
                                      </p:to>
                                    </p:set>
                                    <p:animEffect transition="in" filter="checkerboard(across)">
                                      <p:cBhvr>
                                        <p:cTn id="7" dur="500"/>
                                        <p:tgtEl>
                                          <p:spTgt spid="17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68"/>
                                        </p:tgtEl>
                                        <p:attrNameLst>
                                          <p:attrName>style.visibility</p:attrName>
                                        </p:attrNameLst>
                                      </p:cBhvr>
                                      <p:to>
                                        <p:strVal val="visible"/>
                                      </p:to>
                                    </p:set>
                                    <p:animEffect transition="in" filter="blinds(horizontal)">
                                      <p:cBhvr>
                                        <p:cTn id="10" dur="500"/>
                                        <p:tgtEl>
                                          <p:spTgt spid="68"/>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linds(horizontal)">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checkerboard(across)">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5"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12F2-EFF8-B4CE-2637-F2EA444F63FC}"/>
              </a:ext>
            </a:extLst>
          </p:cNvPr>
          <p:cNvSpPr>
            <a:spLocks noGrp="1"/>
          </p:cNvSpPr>
          <p:nvPr>
            <p:ph type="title"/>
          </p:nvPr>
        </p:nvSpPr>
        <p:spPr>
          <a:xfrm>
            <a:off x="743756" y="789022"/>
            <a:ext cx="10972800" cy="611279"/>
          </a:xfrm>
        </p:spPr>
        <p:txBody>
          <a:bodyPr>
            <a:normAutofit/>
          </a:bodyPr>
          <a:lstStyle/>
          <a:p>
            <a:pPr>
              <a:lnSpc>
                <a:spcPct val="80000"/>
              </a:lnSpc>
            </a:pPr>
            <a:r>
              <a:rPr lang="en-US" sz="2799" dirty="0">
                <a:latin typeface="Arial" panose="020B0604020202020204" pitchFamily="34" charset="0"/>
                <a:cs typeface="Arial" panose="020B0604020202020204" pitchFamily="34" charset="0"/>
              </a:rPr>
              <a:t>Budgeting of Performance, Resource, and Quality Requirements</a:t>
            </a:r>
          </a:p>
        </p:txBody>
      </p:sp>
      <p:sp>
        <p:nvSpPr>
          <p:cNvPr id="3" name="Content Placeholder 2">
            <a:extLst>
              <a:ext uri="{FF2B5EF4-FFF2-40B4-BE49-F238E27FC236}">
                <a16:creationId xmlns:a16="http://schemas.microsoft.com/office/drawing/2014/main" id="{2CEAA751-7441-E699-BA11-FDEA93B737B4}"/>
              </a:ext>
            </a:extLst>
          </p:cNvPr>
          <p:cNvSpPr>
            <a:spLocks noGrp="1"/>
          </p:cNvSpPr>
          <p:nvPr>
            <p:ph idx="1"/>
          </p:nvPr>
        </p:nvSpPr>
        <p:spPr>
          <a:xfrm>
            <a:off x="612760" y="1493203"/>
            <a:ext cx="10966479" cy="5163037"/>
          </a:xfrm>
        </p:spPr>
        <p:txBody>
          <a:bodyPr>
            <a:noAutofit/>
          </a:bodyPr>
          <a:lstStyle/>
          <a:p>
            <a:pPr>
              <a:lnSpc>
                <a:spcPct val="80000"/>
              </a:lnSpc>
            </a:pPr>
            <a:r>
              <a:rPr lang="en-US" sz="2200" dirty="0"/>
              <a:t>Allocation involves more than just “flowing down” requirements from one level to another.  There are two types of allocation.  </a:t>
            </a:r>
          </a:p>
          <a:p>
            <a:pPr lvl="1">
              <a:lnSpc>
                <a:spcPct val="80000"/>
              </a:lnSpc>
            </a:pPr>
            <a:r>
              <a:rPr lang="en-US" sz="2200" i="1" dirty="0"/>
              <a:t>Assignment of responsibility </a:t>
            </a:r>
            <a:r>
              <a:rPr lang="en-US" sz="2200" dirty="0"/>
              <a:t>- the receiving entity has some role in meeting the intent of the allocated parent requirements.  </a:t>
            </a:r>
          </a:p>
          <a:p>
            <a:pPr lvl="1">
              <a:lnSpc>
                <a:spcPct val="80000"/>
              </a:lnSpc>
            </a:pPr>
            <a:r>
              <a:rPr lang="en-US" sz="2200" i="1" dirty="0"/>
              <a:t>Allocation of some quantity </a:t>
            </a:r>
            <a:r>
              <a:rPr lang="en-US" sz="2200" dirty="0"/>
              <a:t>- such as utilization, performance, quality, or some physical attribute.  </a:t>
            </a:r>
          </a:p>
          <a:p>
            <a:pPr lvl="2">
              <a:lnSpc>
                <a:spcPct val="80000"/>
              </a:lnSpc>
            </a:pPr>
            <a:r>
              <a:rPr lang="en-US" sz="2200" dirty="0"/>
              <a:t>Physical attributes include mass, volume, power, thermal, -ilities, etc.  </a:t>
            </a:r>
          </a:p>
          <a:p>
            <a:pPr lvl="2">
              <a:lnSpc>
                <a:spcPct val="80000"/>
              </a:lnSpc>
            </a:pPr>
            <a:r>
              <a:rPr lang="en-US" sz="2200" dirty="0"/>
              <a:t>Performance is associated with functional requirements in terms of how well, how fast, how many, etc.  For example, accuracy, precision, time, bandwidth, or consumption of a consumable.</a:t>
            </a:r>
          </a:p>
          <a:p>
            <a:pPr>
              <a:lnSpc>
                <a:spcPct val="80000"/>
              </a:lnSpc>
            </a:pPr>
            <a:r>
              <a:rPr lang="en-US" sz="2200" u="sng" dirty="0"/>
              <a:t>Budgets need to be managed and controlled at the system level.</a:t>
            </a:r>
          </a:p>
          <a:p>
            <a:pPr lvl="1">
              <a:lnSpc>
                <a:spcPct val="80000"/>
              </a:lnSpc>
            </a:pPr>
            <a:r>
              <a:rPr lang="en-US" sz="2200" dirty="0"/>
              <a:t>Results in some lower-level entities to be suboptimal in order to optimize the integrated system.  </a:t>
            </a:r>
          </a:p>
          <a:p>
            <a:pPr>
              <a:lnSpc>
                <a:spcPct val="80000"/>
              </a:lnSpc>
            </a:pPr>
            <a:r>
              <a:rPr lang="en-US" sz="2200" dirty="0"/>
              <a:t>In a data-centric practice of SE budgets are managed and controlled within a model of the system.  </a:t>
            </a:r>
          </a:p>
          <a:p>
            <a:pPr>
              <a:lnSpc>
                <a:spcPct val="80000"/>
              </a:lnSpc>
            </a:pPr>
            <a:endParaRPr lang="en-US" sz="2200" dirty="0"/>
          </a:p>
          <a:p>
            <a:pPr>
              <a:lnSpc>
                <a:spcPct val="80000"/>
              </a:lnSpc>
            </a:pPr>
            <a:endParaRPr lang="en-US" sz="2200" dirty="0"/>
          </a:p>
          <a:p>
            <a:pPr>
              <a:lnSpc>
                <a:spcPct val="80000"/>
              </a:lnSpc>
            </a:pPr>
            <a:endParaRPr lang="en-US" sz="2200" dirty="0"/>
          </a:p>
        </p:txBody>
      </p:sp>
      <p:sp>
        <p:nvSpPr>
          <p:cNvPr id="4" name="Slide Number Placeholder 3">
            <a:extLst>
              <a:ext uri="{FF2B5EF4-FFF2-40B4-BE49-F238E27FC236}">
                <a16:creationId xmlns:a16="http://schemas.microsoft.com/office/drawing/2014/main" id="{FA02B04E-B6CB-0A4D-DDFB-5321B8C9B67F}"/>
              </a:ext>
            </a:extLst>
          </p:cNvPr>
          <p:cNvSpPr>
            <a:spLocks noGrp="1"/>
          </p:cNvSpPr>
          <p:nvPr>
            <p:ph type="sldNum" sz="quarter" idx="12"/>
          </p:nvPr>
        </p:nvSpPr>
        <p:spPr/>
        <p:txBody>
          <a:bodyPr/>
          <a:lstStyle/>
          <a:p>
            <a:fld id="{924B41C4-1474-8D42-B330-D2828683839D}" type="slidenum">
              <a:rPr lang="en-US" smtClean="0"/>
              <a:t>14</a:t>
            </a:fld>
            <a:endParaRPr lang="en-US"/>
          </a:p>
        </p:txBody>
      </p:sp>
      <p:sp>
        <p:nvSpPr>
          <p:cNvPr id="6" name="Subtitle 4">
            <a:extLst>
              <a:ext uri="{FF2B5EF4-FFF2-40B4-BE49-F238E27FC236}">
                <a16:creationId xmlns:a16="http://schemas.microsoft.com/office/drawing/2014/main" id="{C2DFB78C-D4C3-2B02-59FF-2552E8E6E60D}"/>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4168164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3" end="3"/>
                                            </p:txEl>
                                          </p:spTgt>
                                        </p:tgtEl>
                                        <p:attrNameLst>
                                          <p:attrName>style.visibility</p:attrName>
                                        </p:attrNameLst>
                                      </p:cBhvr>
                                      <p:to>
                                        <p:strVal val="visible"/>
                                      </p:to>
                                    </p:set>
                                    <p:animEffect transition="in" filter="blinds(horizontal)">
                                      <p:cBhvr>
                                        <p:cTn id="10" dur="500"/>
                                        <p:tgtEl>
                                          <p:spTgt spid="3">
                                            <p:txEl>
                                              <p:pRg st="3" end="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Effect transition="in" filter="blinds(horizontal)">
                                      <p:cBhvr>
                                        <p:cTn id="13" dur="500"/>
                                        <p:tgtEl>
                                          <p:spTgt spid="3">
                                            <p:txEl>
                                              <p:pRg st="4" end="4"/>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3">
                                            <p:txEl>
                                              <p:pRg st="5" end="5"/>
                                            </p:txEl>
                                          </p:spTgt>
                                        </p:tgtEl>
                                        <p:attrNameLst>
                                          <p:attrName>style.visibility</p:attrName>
                                        </p:attrNameLst>
                                      </p:cBhvr>
                                      <p:to>
                                        <p:strVal val="visible"/>
                                      </p:to>
                                    </p:set>
                                    <p:animEffect transition="in" filter="blinds(horizontal)">
                                      <p:cBhvr>
                                        <p:cTn id="18" dur="500"/>
                                        <p:tgtEl>
                                          <p:spTgt spid="3">
                                            <p:txEl>
                                              <p:pRg st="5" end="5"/>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animEffect transition="in" filter="blinds(horizontal)">
                                      <p:cBhvr>
                                        <p:cTn id="21" dur="500"/>
                                        <p:tgtEl>
                                          <p:spTgt spid="3">
                                            <p:txEl>
                                              <p:pRg st="6" end="6"/>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7" end="7"/>
                                            </p:txEl>
                                          </p:spTgt>
                                        </p:tgtEl>
                                        <p:attrNameLst>
                                          <p:attrName>style.visibility</p:attrName>
                                        </p:attrNameLst>
                                      </p:cBhvr>
                                      <p:to>
                                        <p:strVal val="visible"/>
                                      </p:to>
                                    </p:set>
                                    <p:animEffect transition="in" filter="blinds(horizontal)">
                                      <p:cBhvr>
                                        <p:cTn id="26"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C12F2-EFF8-B4CE-2637-F2EA444F63FC}"/>
              </a:ext>
            </a:extLst>
          </p:cNvPr>
          <p:cNvSpPr>
            <a:spLocks noGrp="1"/>
          </p:cNvSpPr>
          <p:nvPr>
            <p:ph type="title"/>
          </p:nvPr>
        </p:nvSpPr>
        <p:spPr>
          <a:xfrm>
            <a:off x="1023672" y="731798"/>
            <a:ext cx="10386144" cy="730013"/>
          </a:xfrm>
        </p:spPr>
        <p:txBody>
          <a:bodyPr>
            <a:normAutofit/>
          </a:bodyPr>
          <a:lstStyle/>
          <a:p>
            <a:pPr>
              <a:lnSpc>
                <a:spcPct val="80000"/>
              </a:lnSpc>
            </a:pPr>
            <a:r>
              <a:rPr lang="en-US" sz="2799" dirty="0">
                <a:latin typeface="Arial" panose="020B0604020202020204" pitchFamily="34" charset="0"/>
                <a:cs typeface="Arial" panose="020B0604020202020204" pitchFamily="34" charset="0"/>
              </a:rPr>
              <a:t>Budgeting of Performance, Resource, and Quality Requirements</a:t>
            </a:r>
          </a:p>
        </p:txBody>
      </p:sp>
      <p:sp>
        <p:nvSpPr>
          <p:cNvPr id="4" name="Slide Number Placeholder 3">
            <a:extLst>
              <a:ext uri="{FF2B5EF4-FFF2-40B4-BE49-F238E27FC236}">
                <a16:creationId xmlns:a16="http://schemas.microsoft.com/office/drawing/2014/main" id="{FA02B04E-B6CB-0A4D-DDFB-5321B8C9B67F}"/>
              </a:ext>
            </a:extLst>
          </p:cNvPr>
          <p:cNvSpPr>
            <a:spLocks noGrp="1"/>
          </p:cNvSpPr>
          <p:nvPr>
            <p:ph type="sldNum" sz="quarter" idx="12"/>
          </p:nvPr>
        </p:nvSpPr>
        <p:spPr/>
        <p:txBody>
          <a:bodyPr/>
          <a:lstStyle/>
          <a:p>
            <a:fld id="{924B41C4-1474-8D42-B330-D2828683839D}" type="slidenum">
              <a:rPr lang="en-US" smtClean="0"/>
              <a:t>15</a:t>
            </a:fld>
            <a:endParaRPr lang="en-US"/>
          </a:p>
        </p:txBody>
      </p:sp>
      <p:pic>
        <p:nvPicPr>
          <p:cNvPr id="7" name="Picture 6">
            <a:extLst>
              <a:ext uri="{FF2B5EF4-FFF2-40B4-BE49-F238E27FC236}">
                <a16:creationId xmlns:a16="http://schemas.microsoft.com/office/drawing/2014/main" id="{4CBA71E5-2B8D-BD59-B899-E145AAF7D5B9}"/>
              </a:ext>
            </a:extLst>
          </p:cNvPr>
          <p:cNvPicPr>
            <a:picLocks noChangeAspect="1"/>
          </p:cNvPicPr>
          <p:nvPr/>
        </p:nvPicPr>
        <p:blipFill>
          <a:blip r:embed="rId2"/>
          <a:stretch>
            <a:fillRect/>
          </a:stretch>
        </p:blipFill>
        <p:spPr>
          <a:xfrm>
            <a:off x="5588265" y="1831324"/>
            <a:ext cx="5743452" cy="3525415"/>
          </a:xfrm>
          <a:prstGeom prst="rect">
            <a:avLst/>
          </a:prstGeom>
        </p:spPr>
      </p:pic>
      <p:sp>
        <p:nvSpPr>
          <p:cNvPr id="8" name="TextBox 7">
            <a:extLst>
              <a:ext uri="{FF2B5EF4-FFF2-40B4-BE49-F238E27FC236}">
                <a16:creationId xmlns:a16="http://schemas.microsoft.com/office/drawing/2014/main" id="{DC204FFE-FD6D-7A4A-F313-49FCD0C34B71}"/>
              </a:ext>
            </a:extLst>
          </p:cNvPr>
          <p:cNvSpPr txBox="1"/>
          <p:nvPr/>
        </p:nvSpPr>
        <p:spPr>
          <a:xfrm>
            <a:off x="767222" y="1610679"/>
            <a:ext cx="5467323" cy="1083374"/>
          </a:xfrm>
          <a:prstGeom prst="rect">
            <a:avLst/>
          </a:prstGeom>
          <a:noFill/>
        </p:spPr>
        <p:txBody>
          <a:bodyPr wrap="square" rtlCol="0">
            <a:spAutoFit/>
          </a:bodyPr>
          <a:lstStyle/>
          <a:p>
            <a:pPr>
              <a:lnSpc>
                <a:spcPct val="80000"/>
              </a:lnSpc>
              <a:spcAft>
                <a:spcPts val="800"/>
              </a:spcAft>
            </a:pPr>
            <a:r>
              <a:rPr lang="en-US" sz="2000" dirty="0">
                <a:latin typeface="Calibri" panose="020F0502020204030204" pitchFamily="34" charset="0"/>
                <a:cs typeface="Calibri" panose="020F0502020204030204" pitchFamily="34" charset="0"/>
              </a:rPr>
              <a:t>A critical concept associated with budgeting is that the budgeted quantities result in requirements that have a dependency - a change in one will result in the need to change another.  </a:t>
            </a:r>
          </a:p>
        </p:txBody>
      </p:sp>
      <p:sp>
        <p:nvSpPr>
          <p:cNvPr id="12" name="TextBox 11">
            <a:extLst>
              <a:ext uri="{FF2B5EF4-FFF2-40B4-BE49-F238E27FC236}">
                <a16:creationId xmlns:a16="http://schemas.microsoft.com/office/drawing/2014/main" id="{47F1FB70-F729-216D-7B3F-76ABDDD358AC}"/>
              </a:ext>
            </a:extLst>
          </p:cNvPr>
          <p:cNvSpPr txBox="1"/>
          <p:nvPr/>
        </p:nvSpPr>
        <p:spPr>
          <a:xfrm>
            <a:off x="767222" y="2853358"/>
            <a:ext cx="4821043" cy="3053144"/>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Because of these dependencies, establishing traceability between the child requirements and their allocated parent as well as between peer requirements is critical.  </a:t>
            </a:r>
          </a:p>
          <a:p>
            <a:pPr>
              <a:lnSpc>
                <a:spcPct val="80000"/>
              </a:lnSpc>
            </a:pPr>
            <a:endParaRPr lang="en-US" sz="2000" dirty="0">
              <a:latin typeface="Calibri" panose="020F0502020204030204" pitchFamily="34" charset="0"/>
              <a:cs typeface="Calibri" panose="020F0502020204030204" pitchFamily="34" charset="0"/>
            </a:endParaRPr>
          </a:p>
          <a:p>
            <a:pPr>
              <a:lnSpc>
                <a:spcPct val="80000"/>
              </a:lnSpc>
            </a:pPr>
            <a:r>
              <a:rPr lang="en-US" sz="2000" dirty="0">
                <a:latin typeface="Calibri" panose="020F0502020204030204" pitchFamily="34" charset="0"/>
                <a:cs typeface="Calibri" panose="020F0502020204030204" pitchFamily="34" charset="0"/>
              </a:rPr>
              <a:t>Because of the dependencies, it is useful to view allocation of resources as an equation.</a:t>
            </a:r>
          </a:p>
          <a:p>
            <a:pPr>
              <a:lnSpc>
                <a:spcPct val="80000"/>
              </a:lnSpc>
            </a:pPr>
            <a:endParaRPr lang="en-US" sz="2000" dirty="0">
              <a:latin typeface="Calibri" panose="020F0502020204030204" pitchFamily="34" charset="0"/>
              <a:cs typeface="Calibri" panose="020F0502020204030204" pitchFamily="34" charset="0"/>
            </a:endParaRPr>
          </a:p>
          <a:p>
            <a:pPr>
              <a:lnSpc>
                <a:spcPct val="80000"/>
              </a:lnSpc>
            </a:pPr>
            <a:r>
              <a:rPr lang="en-US" sz="2000" dirty="0">
                <a:latin typeface="Calibri" panose="020F0502020204030204" pitchFamily="34" charset="0"/>
                <a:cs typeface="Calibri" panose="020F0502020204030204" pitchFamily="34" charset="0"/>
              </a:rPr>
              <a:t>Changes to any variables on the right side of the equation will require a change in the other variables to keep the equation balanced. </a:t>
            </a:r>
          </a:p>
        </p:txBody>
      </p:sp>
      <p:sp>
        <p:nvSpPr>
          <p:cNvPr id="3" name="Subtitle 4">
            <a:extLst>
              <a:ext uri="{FF2B5EF4-FFF2-40B4-BE49-F238E27FC236}">
                <a16:creationId xmlns:a16="http://schemas.microsoft.com/office/drawing/2014/main" id="{86C06537-1279-2EDF-B18D-CECF49435A9B}"/>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3524585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linds(horizont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2" end="2"/>
                                            </p:txEl>
                                          </p:spTgt>
                                        </p:tgtEl>
                                        <p:attrNameLst>
                                          <p:attrName>style.visibility</p:attrName>
                                        </p:attrNameLst>
                                      </p:cBhvr>
                                      <p:to>
                                        <p:strVal val="visible"/>
                                      </p:to>
                                    </p:set>
                                    <p:animEffect transition="in" filter="blinds(horizontal)">
                                      <p:cBhvr>
                                        <p:cTn id="12" dur="500"/>
                                        <p:tgtEl>
                                          <p:spTgt spid="12">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4" end="4"/>
                                            </p:txEl>
                                          </p:spTgt>
                                        </p:tgtEl>
                                        <p:attrNameLst>
                                          <p:attrName>style.visibility</p:attrName>
                                        </p:attrNameLst>
                                      </p:cBhvr>
                                      <p:to>
                                        <p:strVal val="visible"/>
                                      </p:to>
                                    </p:set>
                                    <p:animEffect transition="in" filter="blinds(horizontal)">
                                      <p:cBhvr>
                                        <p:cTn id="17" dur="500"/>
                                        <p:tgtEl>
                                          <p:spTgt spid="1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A267E7-F765-2CEF-31EC-C0EF2D65EC40}"/>
              </a:ext>
            </a:extLst>
          </p:cNvPr>
          <p:cNvSpPr>
            <a:spLocks noGrp="1"/>
          </p:cNvSpPr>
          <p:nvPr>
            <p:ph type="title"/>
          </p:nvPr>
        </p:nvSpPr>
        <p:spPr>
          <a:xfrm>
            <a:off x="4255883" y="682426"/>
            <a:ext cx="3948545" cy="673277"/>
          </a:xfrm>
        </p:spPr>
        <p:txBody>
          <a:bodyPr>
            <a:normAutofit/>
          </a:bodyPr>
          <a:lstStyle/>
          <a:p>
            <a:r>
              <a:rPr lang="en-US" sz="2799" kern="0" dirty="0">
                <a:latin typeface="Calibri" panose="020F0502020204030204" pitchFamily="34" charset="0"/>
                <a:ea typeface="Calibri Light" panose="020F0302020204030204" pitchFamily="34" charset="0"/>
                <a:cs typeface="Times New Roman" panose="02020603050405020304" pitchFamily="18" charset="0"/>
              </a:rPr>
              <a:t>Traceability </a:t>
            </a:r>
            <a:endParaRPr lang="en-US" sz="2799" dirty="0">
              <a:latin typeface="Calibri" panose="020F0502020204030204" pitchFamily="34" charset="0"/>
            </a:endParaRPr>
          </a:p>
        </p:txBody>
      </p:sp>
      <p:sp>
        <p:nvSpPr>
          <p:cNvPr id="3" name="Content Placeholder 2">
            <a:extLst>
              <a:ext uri="{FF2B5EF4-FFF2-40B4-BE49-F238E27FC236}">
                <a16:creationId xmlns:a16="http://schemas.microsoft.com/office/drawing/2014/main" id="{D7F8EF96-F0E8-32C8-7E2B-FC5E776B371D}"/>
              </a:ext>
            </a:extLst>
          </p:cNvPr>
          <p:cNvSpPr>
            <a:spLocks noGrp="1"/>
          </p:cNvSpPr>
          <p:nvPr>
            <p:ph idx="1"/>
          </p:nvPr>
        </p:nvSpPr>
        <p:spPr>
          <a:xfrm>
            <a:off x="719231" y="1636394"/>
            <a:ext cx="5937879" cy="3585211"/>
          </a:xfrm>
        </p:spPr>
        <p:txBody>
          <a:bodyPr>
            <a:normAutofit/>
          </a:bodyPr>
          <a:lstStyle/>
          <a:p>
            <a:pPr>
              <a:lnSpc>
                <a:spcPct val="80000"/>
              </a:lnSpc>
              <a:spcAft>
                <a:spcPts val="800"/>
              </a:spcAft>
            </a:pPr>
            <a:r>
              <a:rPr lang="en-US" sz="2000" dirty="0">
                <a:ea typeface="Times New Roman" panose="02020603050405020304" pitchFamily="18" charset="0"/>
              </a:rPr>
              <a:t>The individual sets of lifecycle concepts, Integrated Set of Needs, Design Input Requirements, design output specifications, system validation artifacts, system verification artifacts do not exist in isolation, rather they represent a multi-level, 3-dimensional “spider web” of relationships which represents a data and information model of the integrated system.  </a:t>
            </a:r>
          </a:p>
          <a:p>
            <a:pPr>
              <a:lnSpc>
                <a:spcPct val="80000"/>
              </a:lnSpc>
              <a:spcAft>
                <a:spcPts val="800"/>
              </a:spcAft>
            </a:pPr>
            <a:endParaRPr lang="en-US" sz="2000" dirty="0">
              <a:ea typeface="Times New Roman" panose="02020603050405020304" pitchFamily="18" charset="0"/>
            </a:endParaRPr>
          </a:p>
          <a:p>
            <a:pPr>
              <a:lnSpc>
                <a:spcPct val="80000"/>
              </a:lnSpc>
              <a:spcAft>
                <a:spcPts val="800"/>
              </a:spcAft>
            </a:pPr>
            <a:r>
              <a:rPr lang="en-US" sz="2000" dirty="0">
                <a:ea typeface="Times New Roman" panose="02020603050405020304" pitchFamily="18" charset="0"/>
              </a:rPr>
              <a:t>These relationships are documented via links that allow the relationships to be traced between the entities that are linked both vertically across levels and horizontally across the lifecycle.  </a:t>
            </a:r>
          </a:p>
          <a:p>
            <a:pPr>
              <a:lnSpc>
                <a:spcPct val="80000"/>
              </a:lnSpc>
              <a:spcAft>
                <a:spcPts val="800"/>
              </a:spcAft>
            </a:pPr>
            <a:endParaRPr lang="en-US" sz="2000" dirty="0"/>
          </a:p>
        </p:txBody>
      </p:sp>
      <p:sp>
        <p:nvSpPr>
          <p:cNvPr id="6" name="Slide Number Placeholder 5">
            <a:extLst>
              <a:ext uri="{FF2B5EF4-FFF2-40B4-BE49-F238E27FC236}">
                <a16:creationId xmlns:a16="http://schemas.microsoft.com/office/drawing/2014/main" id="{A0F8DBAE-FEF6-9B02-7137-B1DE43BE0FD6}"/>
              </a:ext>
            </a:extLst>
          </p:cNvPr>
          <p:cNvSpPr>
            <a:spLocks noGrp="1"/>
          </p:cNvSpPr>
          <p:nvPr>
            <p:ph type="sldNum" sz="quarter" idx="12"/>
          </p:nvPr>
        </p:nvSpPr>
        <p:spPr/>
        <p:txBody>
          <a:bodyPr/>
          <a:lstStyle/>
          <a:p>
            <a:fld id="{924B41C4-1474-8D42-B330-D2828683839D}" type="slidenum">
              <a:rPr lang="en-US" smtClean="0"/>
              <a:t>16</a:t>
            </a:fld>
            <a:endParaRPr lang="en-US"/>
          </a:p>
        </p:txBody>
      </p:sp>
      <p:sp>
        <p:nvSpPr>
          <p:cNvPr id="7" name="Content Placeholder 2">
            <a:extLst>
              <a:ext uri="{FF2B5EF4-FFF2-40B4-BE49-F238E27FC236}">
                <a16:creationId xmlns:a16="http://schemas.microsoft.com/office/drawing/2014/main" id="{723A6E7C-C0C6-C8E2-029E-7F8B88DFB46E}"/>
              </a:ext>
            </a:extLst>
          </p:cNvPr>
          <p:cNvSpPr txBox="1">
            <a:spLocks/>
          </p:cNvSpPr>
          <p:nvPr/>
        </p:nvSpPr>
        <p:spPr>
          <a:xfrm>
            <a:off x="6657110" y="1636394"/>
            <a:ext cx="4435479" cy="3939712"/>
          </a:xfrm>
          <a:prstGeom prst="rect">
            <a:avLst/>
          </a:prstGeom>
        </p:spPr>
        <p:txBody>
          <a:bodyPr vert="horz" lIns="121891" tIns="60945" rIns="121891" bIns="60945" rtlCol="0">
            <a:noAutofit/>
          </a:bodyPr>
          <a:lstStyle>
            <a:lvl1pPr marL="457326" indent="-457326" algn="l" defTabSz="609768" rtl="0" eaLnBrk="1" latinLnBrk="0" hangingPunct="1">
              <a:spcBef>
                <a:spcPct val="20000"/>
              </a:spcBef>
              <a:buFont typeface="Arial"/>
              <a:buChar char="•"/>
              <a:defRPr sz="4300" kern="1200">
                <a:solidFill>
                  <a:schemeClr val="tx1"/>
                </a:solidFill>
                <a:latin typeface="+mn-lt"/>
                <a:ea typeface="+mn-ea"/>
                <a:cs typeface="Open Sans"/>
              </a:defRPr>
            </a:lvl1pPr>
            <a:lvl2pPr marL="990872" indent="-381105" algn="l" defTabSz="609768" rtl="0" eaLnBrk="1" latinLnBrk="0" hangingPunct="1">
              <a:spcBef>
                <a:spcPct val="20000"/>
              </a:spcBef>
              <a:buFont typeface="Arial"/>
              <a:buChar char="–"/>
              <a:defRPr sz="3700" kern="1200">
                <a:solidFill>
                  <a:schemeClr val="tx1"/>
                </a:solidFill>
                <a:latin typeface="+mn-lt"/>
                <a:ea typeface="+mn-ea"/>
                <a:cs typeface="Open Sans"/>
              </a:defRPr>
            </a:lvl2pPr>
            <a:lvl3pPr marL="1524419" indent="-304884" algn="l" defTabSz="609768" rtl="0" eaLnBrk="1" latinLnBrk="0" hangingPunct="1">
              <a:spcBef>
                <a:spcPct val="20000"/>
              </a:spcBef>
              <a:buFont typeface="Arial"/>
              <a:buChar char="•"/>
              <a:defRPr sz="3200" kern="1200">
                <a:solidFill>
                  <a:schemeClr val="tx1"/>
                </a:solidFill>
                <a:latin typeface="+mn-lt"/>
                <a:ea typeface="+mn-ea"/>
                <a:cs typeface="Open Sans"/>
              </a:defRPr>
            </a:lvl3pPr>
            <a:lvl4pPr marL="2134187" indent="-304884" algn="l" defTabSz="609768" rtl="0" eaLnBrk="1" latinLnBrk="0" hangingPunct="1">
              <a:spcBef>
                <a:spcPct val="20000"/>
              </a:spcBef>
              <a:buFont typeface="Arial"/>
              <a:buChar char="–"/>
              <a:defRPr sz="2700" kern="1200">
                <a:solidFill>
                  <a:schemeClr val="tx1"/>
                </a:solidFill>
                <a:latin typeface="+mn-lt"/>
                <a:ea typeface="+mn-ea"/>
                <a:cs typeface="Open Sans"/>
              </a:defRPr>
            </a:lvl4pPr>
            <a:lvl5pPr marL="2743954" indent="-304884" algn="l" defTabSz="609768" rtl="0" eaLnBrk="1" latinLnBrk="0" hangingPunct="1">
              <a:spcBef>
                <a:spcPct val="20000"/>
              </a:spcBef>
              <a:buFont typeface="Arial"/>
              <a:buChar char="»"/>
              <a:defRPr sz="2700" kern="1200">
                <a:solidFill>
                  <a:schemeClr val="tx1"/>
                </a:solidFill>
                <a:latin typeface="+mn-lt"/>
                <a:ea typeface="+mn-ea"/>
                <a:cs typeface="Open Sans"/>
              </a:defRPr>
            </a:lvl5pPr>
            <a:lvl6pPr marL="3353722" indent="-304884" algn="l" defTabSz="609768" rtl="0" eaLnBrk="1" latinLnBrk="0" hangingPunct="1">
              <a:spcBef>
                <a:spcPct val="20000"/>
              </a:spcBef>
              <a:buFont typeface="Arial"/>
              <a:buChar char="•"/>
              <a:defRPr sz="2700" kern="1200">
                <a:solidFill>
                  <a:schemeClr val="tx1"/>
                </a:solidFill>
                <a:latin typeface="+mn-lt"/>
                <a:ea typeface="+mn-ea"/>
                <a:cs typeface="+mn-cs"/>
              </a:defRPr>
            </a:lvl6pPr>
            <a:lvl7pPr marL="3963490" indent="-304884" algn="l" defTabSz="609768" rtl="0" eaLnBrk="1" latinLnBrk="0" hangingPunct="1">
              <a:spcBef>
                <a:spcPct val="20000"/>
              </a:spcBef>
              <a:buFont typeface="Arial"/>
              <a:buChar char="•"/>
              <a:defRPr sz="2700" kern="1200">
                <a:solidFill>
                  <a:schemeClr val="tx1"/>
                </a:solidFill>
                <a:latin typeface="+mn-lt"/>
                <a:ea typeface="+mn-ea"/>
                <a:cs typeface="+mn-cs"/>
              </a:defRPr>
            </a:lvl7pPr>
            <a:lvl8pPr marL="4573257" indent="-304884" algn="l" defTabSz="609768" rtl="0" eaLnBrk="1" latinLnBrk="0" hangingPunct="1">
              <a:spcBef>
                <a:spcPct val="20000"/>
              </a:spcBef>
              <a:buFont typeface="Arial"/>
              <a:buChar char="•"/>
              <a:defRPr sz="2700" kern="1200">
                <a:solidFill>
                  <a:schemeClr val="tx1"/>
                </a:solidFill>
                <a:latin typeface="+mn-lt"/>
                <a:ea typeface="+mn-ea"/>
                <a:cs typeface="+mn-cs"/>
              </a:defRPr>
            </a:lvl8pPr>
            <a:lvl9pPr marL="5183025" indent="-304884" algn="l" defTabSz="609768" rtl="0" eaLnBrk="1" latinLnBrk="0" hangingPunct="1">
              <a:spcBef>
                <a:spcPct val="20000"/>
              </a:spcBef>
              <a:buFont typeface="Arial"/>
              <a:buChar char="•"/>
              <a:defRPr sz="2700" kern="1200">
                <a:solidFill>
                  <a:schemeClr val="tx1"/>
                </a:solidFill>
                <a:latin typeface="+mn-lt"/>
                <a:ea typeface="+mn-ea"/>
                <a:cs typeface="+mn-cs"/>
              </a:defRPr>
            </a:lvl9pPr>
          </a:lstStyle>
          <a:p>
            <a:pPr marL="234833" indent="-223726">
              <a:spcBef>
                <a:spcPts val="0"/>
              </a:spcBef>
            </a:pPr>
            <a:r>
              <a:rPr lang="en-US" sz="2000" dirty="0">
                <a:latin typeface="Calibri" panose="020F0502020204030204" pitchFamily="34" charset="0"/>
                <a:ea typeface="Times New Roman" panose="02020603050405020304" pitchFamily="18" charset="0"/>
                <a:cs typeface="Calibri" panose="020F0502020204030204" pitchFamily="34" charset="0"/>
              </a:rPr>
              <a:t>Requirements can have various types of traceability, including:</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Parent/Child </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Source </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Allocation</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Peer – Peer (Dependencies)</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Interface Definition</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Design </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System Verification</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System Validation </a:t>
            </a:r>
          </a:p>
          <a:p>
            <a:pPr marL="403023" lvl="1" indent="-179298">
              <a:spcBef>
                <a:spcPts val="0"/>
              </a:spcBef>
              <a:buFont typeface="ArialMT"/>
              <a:buChar char="•"/>
            </a:pPr>
            <a:r>
              <a:rPr lang="en-US" sz="2000" dirty="0">
                <a:latin typeface="Calibri" panose="020F0502020204030204" pitchFamily="34" charset="0"/>
                <a:ea typeface="Times New Roman" panose="02020603050405020304" pitchFamily="18" charset="0"/>
                <a:cs typeface="Calibri" panose="020F0502020204030204" pitchFamily="34" charset="0"/>
              </a:rPr>
              <a:t>Model Entity</a:t>
            </a:r>
          </a:p>
        </p:txBody>
      </p:sp>
      <p:sp>
        <p:nvSpPr>
          <p:cNvPr id="4" name="Subtitle 4">
            <a:extLst>
              <a:ext uri="{FF2B5EF4-FFF2-40B4-BE49-F238E27FC236}">
                <a16:creationId xmlns:a16="http://schemas.microsoft.com/office/drawing/2014/main" id="{53F6B647-EEE1-4670-9C24-EEF505B1FAA1}"/>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5089822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80AA0-6383-135B-DF55-5542D6B1C3EF}"/>
              </a:ext>
            </a:extLst>
          </p:cNvPr>
          <p:cNvSpPr>
            <a:spLocks noGrp="1"/>
          </p:cNvSpPr>
          <p:nvPr>
            <p:ph type="title"/>
          </p:nvPr>
        </p:nvSpPr>
        <p:spPr>
          <a:xfrm>
            <a:off x="437199" y="707146"/>
            <a:ext cx="10967088" cy="649969"/>
          </a:xfrm>
        </p:spPr>
        <p:txBody>
          <a:bodyPr>
            <a:normAutofit/>
          </a:bodyPr>
          <a:lstStyle/>
          <a:p>
            <a:pPr algn="ctr"/>
            <a:r>
              <a:rPr lang="en-US" sz="3198" dirty="0">
                <a:solidFill>
                  <a:schemeClr val="accent1">
                    <a:lumMod val="75000"/>
                  </a:schemeClr>
                </a:solidFill>
                <a:latin typeface="Arial" panose="020B0604020202020204" pitchFamily="34" charset="0"/>
                <a:cs typeface="Arial" panose="020B0604020202020204" pitchFamily="34" charset="0"/>
              </a:rPr>
              <a:t>Traceability Relationship Model</a:t>
            </a:r>
          </a:p>
        </p:txBody>
      </p:sp>
      <p:pic>
        <p:nvPicPr>
          <p:cNvPr id="4" name="Picture 3">
            <a:extLst>
              <a:ext uri="{FF2B5EF4-FFF2-40B4-BE49-F238E27FC236}">
                <a16:creationId xmlns:a16="http://schemas.microsoft.com/office/drawing/2014/main" id="{9C7752D9-30B9-F216-FFF3-3DACD6B57787}"/>
              </a:ext>
            </a:extLst>
          </p:cNvPr>
          <p:cNvPicPr>
            <a:picLocks noChangeAspect="1"/>
          </p:cNvPicPr>
          <p:nvPr/>
        </p:nvPicPr>
        <p:blipFill>
          <a:blip r:embed="rId2"/>
          <a:stretch>
            <a:fillRect/>
          </a:stretch>
        </p:blipFill>
        <p:spPr>
          <a:xfrm>
            <a:off x="5099137" y="1599313"/>
            <a:ext cx="6252666" cy="4070846"/>
          </a:xfrm>
          <a:prstGeom prst="rect">
            <a:avLst/>
          </a:prstGeom>
        </p:spPr>
      </p:pic>
      <p:sp>
        <p:nvSpPr>
          <p:cNvPr id="5" name="TextBox 4">
            <a:extLst>
              <a:ext uri="{FF2B5EF4-FFF2-40B4-BE49-F238E27FC236}">
                <a16:creationId xmlns:a16="http://schemas.microsoft.com/office/drawing/2014/main" id="{6329C42D-8969-EB8A-2511-FC5D7AE97233}"/>
              </a:ext>
            </a:extLst>
          </p:cNvPr>
          <p:cNvSpPr txBox="1"/>
          <p:nvPr/>
        </p:nvSpPr>
        <p:spPr>
          <a:xfrm>
            <a:off x="705950" y="1633789"/>
            <a:ext cx="3927584" cy="839408"/>
          </a:xfrm>
          <a:prstGeom prst="rect">
            <a:avLst/>
          </a:prstGeom>
          <a:noFill/>
        </p:spPr>
        <p:txBody>
          <a:bodyPr wrap="square" rtlCol="0">
            <a:spAutoFit/>
          </a:bodyPr>
          <a:lstStyle/>
          <a:p>
            <a:pPr>
              <a:lnSpc>
                <a:spcPct val="90000"/>
              </a:lnSpc>
            </a:pPr>
            <a:r>
              <a:rPr lang="en-US" sz="1799" dirty="0">
                <a:latin typeface="Calibri" panose="020F0502020204030204" pitchFamily="34" charset="0"/>
                <a:cs typeface="Calibri" panose="020F0502020204030204" pitchFamily="34" charset="0"/>
              </a:rPr>
              <a:t>At the beginning of your project, you should choose to develop your product using a data-centric practice of SE.</a:t>
            </a:r>
          </a:p>
        </p:txBody>
      </p:sp>
      <p:sp>
        <p:nvSpPr>
          <p:cNvPr id="6" name="TextBox 5">
            <a:extLst>
              <a:ext uri="{FF2B5EF4-FFF2-40B4-BE49-F238E27FC236}">
                <a16:creationId xmlns:a16="http://schemas.microsoft.com/office/drawing/2014/main" id="{C8192CDC-1991-B82E-668B-EA7C89039A95}"/>
              </a:ext>
            </a:extLst>
          </p:cNvPr>
          <p:cNvSpPr txBox="1"/>
          <p:nvPr/>
        </p:nvSpPr>
        <p:spPr>
          <a:xfrm>
            <a:off x="749313" y="2955557"/>
            <a:ext cx="3927584" cy="1088449"/>
          </a:xfrm>
          <a:prstGeom prst="rect">
            <a:avLst/>
          </a:prstGeom>
          <a:noFill/>
        </p:spPr>
        <p:txBody>
          <a:bodyPr wrap="square" rtlCol="0">
            <a:spAutoFit/>
          </a:bodyPr>
          <a:lstStyle/>
          <a:p>
            <a:pPr>
              <a:lnSpc>
                <a:spcPct val="90000"/>
              </a:lnSpc>
            </a:pPr>
            <a:r>
              <a:rPr lang="en-US" sz="1799" dirty="0">
                <a:latin typeface="Calibri" panose="020F0502020204030204" pitchFamily="34" charset="0"/>
                <a:cs typeface="Calibri" panose="020F0502020204030204" pitchFamily="34" charset="0"/>
              </a:rPr>
              <a:t>A first step is selecting your SE toolset and determining what data and information will be developed and managed within the toolset.</a:t>
            </a:r>
          </a:p>
        </p:txBody>
      </p:sp>
      <p:sp>
        <p:nvSpPr>
          <p:cNvPr id="7" name="TextBox 6">
            <a:extLst>
              <a:ext uri="{FF2B5EF4-FFF2-40B4-BE49-F238E27FC236}">
                <a16:creationId xmlns:a16="http://schemas.microsoft.com/office/drawing/2014/main" id="{7F371378-F6DC-CC69-B0F7-8223BA6A1696}"/>
              </a:ext>
            </a:extLst>
          </p:cNvPr>
          <p:cNvSpPr txBox="1"/>
          <p:nvPr/>
        </p:nvSpPr>
        <p:spPr>
          <a:xfrm>
            <a:off x="658802" y="4528401"/>
            <a:ext cx="4021880" cy="1088449"/>
          </a:xfrm>
          <a:prstGeom prst="rect">
            <a:avLst/>
          </a:prstGeom>
          <a:noFill/>
        </p:spPr>
        <p:txBody>
          <a:bodyPr wrap="square" rtlCol="0">
            <a:spAutoFit/>
          </a:bodyPr>
          <a:lstStyle/>
          <a:p>
            <a:pPr>
              <a:lnSpc>
                <a:spcPct val="90000"/>
              </a:lnSpc>
            </a:pPr>
            <a:r>
              <a:rPr lang="en-US" sz="1799" dirty="0">
                <a:latin typeface="Calibri" panose="020F0502020204030204" pitchFamily="34" charset="0"/>
                <a:cs typeface="Calibri" panose="020F0502020204030204" pitchFamily="34" charset="0"/>
              </a:rPr>
              <a:t>A second step is defining a traceability relationship model addressing which relationships will be established and managed via traceability.</a:t>
            </a:r>
          </a:p>
        </p:txBody>
      </p:sp>
      <p:sp>
        <p:nvSpPr>
          <p:cNvPr id="8" name="Slide Number Placeholder 18">
            <a:extLst>
              <a:ext uri="{FF2B5EF4-FFF2-40B4-BE49-F238E27FC236}">
                <a16:creationId xmlns:a16="http://schemas.microsoft.com/office/drawing/2014/main" id="{1E965F55-8D4C-81D4-0A84-E567DCF1B36C}"/>
              </a:ext>
            </a:extLst>
          </p:cNvPr>
          <p:cNvSpPr>
            <a:spLocks noGrp="1"/>
          </p:cNvSpPr>
          <p:nvPr>
            <p:ph type="sldNum" sz="quarter" idx="12"/>
          </p:nvPr>
        </p:nvSpPr>
        <p:spPr>
          <a:xfrm>
            <a:off x="11404287" y="6466578"/>
            <a:ext cx="542132" cy="279110"/>
          </a:xfrm>
        </p:spPr>
        <p:txBody>
          <a:bodyPr/>
          <a:lstStyle/>
          <a:p>
            <a:fld id="{924B41C4-1474-8D42-B330-D2828683839D}" type="slidenum">
              <a:rPr lang="en-US" smtClean="0"/>
              <a:pPr/>
              <a:t>17</a:t>
            </a:fld>
            <a:endParaRPr lang="en-US" dirty="0"/>
          </a:p>
        </p:txBody>
      </p:sp>
      <p:sp>
        <p:nvSpPr>
          <p:cNvPr id="9" name="Subtitle 4">
            <a:extLst>
              <a:ext uri="{FF2B5EF4-FFF2-40B4-BE49-F238E27FC236}">
                <a16:creationId xmlns:a16="http://schemas.microsoft.com/office/drawing/2014/main" id="{86CC0593-8F41-FA68-6725-70BBA1ADA5F5}"/>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39376935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B54DC-82FF-CAEC-9562-ADC32C3CBD01}"/>
              </a:ext>
            </a:extLst>
          </p:cNvPr>
          <p:cNvSpPr>
            <a:spLocks noGrp="1"/>
          </p:cNvSpPr>
          <p:nvPr>
            <p:ph type="title"/>
          </p:nvPr>
        </p:nvSpPr>
        <p:spPr>
          <a:xfrm>
            <a:off x="1904694" y="820881"/>
            <a:ext cx="8650924" cy="632060"/>
          </a:xfrm>
        </p:spPr>
        <p:txBody>
          <a:bodyPr>
            <a:normAutofit fontScale="90000"/>
          </a:bodyPr>
          <a:lstStyle/>
          <a:p>
            <a:pPr>
              <a:lnSpc>
                <a:spcPct val="80000"/>
              </a:lnSpc>
            </a:pPr>
            <a:r>
              <a:rPr lang="en-US" sz="2799" dirty="0">
                <a:latin typeface="Arial" panose="020B0604020202020204" pitchFamily="34" charset="0"/>
                <a:cs typeface="Arial" panose="020B0604020202020204" pitchFamily="34" charset="0"/>
              </a:rPr>
              <a:t>Use of Traceability and Allocation to Manage Requirements</a:t>
            </a:r>
          </a:p>
        </p:txBody>
      </p:sp>
      <p:sp>
        <p:nvSpPr>
          <p:cNvPr id="3" name="Content Placeholder 2">
            <a:extLst>
              <a:ext uri="{FF2B5EF4-FFF2-40B4-BE49-F238E27FC236}">
                <a16:creationId xmlns:a16="http://schemas.microsoft.com/office/drawing/2014/main" id="{A537B753-831E-B740-B2FB-6DC14C17711B}"/>
              </a:ext>
            </a:extLst>
          </p:cNvPr>
          <p:cNvSpPr>
            <a:spLocks noGrp="1"/>
          </p:cNvSpPr>
          <p:nvPr>
            <p:ph idx="1"/>
          </p:nvPr>
        </p:nvSpPr>
        <p:spPr>
          <a:xfrm>
            <a:off x="1026476" y="1610147"/>
            <a:ext cx="9967106" cy="4167200"/>
          </a:xfrm>
        </p:spPr>
        <p:txBody>
          <a:bodyPr>
            <a:normAutofit/>
          </a:bodyPr>
          <a:lstStyle/>
          <a:p>
            <a:pPr>
              <a:lnSpc>
                <a:spcPct val="90000"/>
              </a:lnSpc>
              <a:spcAft>
                <a:spcPts val="1199"/>
              </a:spcAft>
            </a:pPr>
            <a:r>
              <a:rPr lang="en-US" sz="2200" dirty="0"/>
              <a:t>Combining the concepts of allocation with the concept of traceability provides the project team a powerful way to manage the design input requirements, especially across levels and across subsystems and system elements within a specific level.</a:t>
            </a:r>
          </a:p>
          <a:p>
            <a:pPr>
              <a:lnSpc>
                <a:spcPct val="90000"/>
              </a:lnSpc>
              <a:spcAft>
                <a:spcPts val="1199"/>
              </a:spcAft>
            </a:pPr>
            <a:r>
              <a:rPr lang="en-US" sz="2200" dirty="0"/>
              <a:t>As requirements are developed and flow down from one level to another, it is critical that allocation and traceability is assessed for completeness, correctness, and consistency.  </a:t>
            </a:r>
          </a:p>
          <a:p>
            <a:pPr>
              <a:lnSpc>
                <a:spcPct val="90000"/>
              </a:lnSpc>
              <a:spcAft>
                <a:spcPts val="1199"/>
              </a:spcAft>
            </a:pPr>
            <a:r>
              <a:rPr lang="en-US" sz="2200" dirty="0"/>
              <a:t>These assessments are not only needed while defining the sets of design input requirements but is a major function of managing the sets of needs and sets of design input requirements, especially when assessing changes. </a:t>
            </a:r>
          </a:p>
        </p:txBody>
      </p:sp>
      <p:sp>
        <p:nvSpPr>
          <p:cNvPr id="4" name="Slide Number Placeholder 3">
            <a:extLst>
              <a:ext uri="{FF2B5EF4-FFF2-40B4-BE49-F238E27FC236}">
                <a16:creationId xmlns:a16="http://schemas.microsoft.com/office/drawing/2014/main" id="{0071740A-19B5-4CD2-C429-B5F7F6DEECC5}"/>
              </a:ext>
            </a:extLst>
          </p:cNvPr>
          <p:cNvSpPr>
            <a:spLocks noGrp="1"/>
          </p:cNvSpPr>
          <p:nvPr>
            <p:ph type="sldNum" sz="quarter" idx="12"/>
          </p:nvPr>
        </p:nvSpPr>
        <p:spPr/>
        <p:txBody>
          <a:bodyPr/>
          <a:lstStyle/>
          <a:p>
            <a:fld id="{924B41C4-1474-8D42-B330-D2828683839D}" type="slidenum">
              <a:rPr lang="en-US" smtClean="0"/>
              <a:t>18</a:t>
            </a:fld>
            <a:endParaRPr lang="en-US"/>
          </a:p>
        </p:txBody>
      </p:sp>
      <p:sp>
        <p:nvSpPr>
          <p:cNvPr id="6" name="Subtitle 4">
            <a:extLst>
              <a:ext uri="{FF2B5EF4-FFF2-40B4-BE49-F238E27FC236}">
                <a16:creationId xmlns:a16="http://schemas.microsoft.com/office/drawing/2014/main" id="{C1C303B3-DEDA-4DF9-AB83-EB52A1D16733}"/>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708373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CB54DC-82FF-CAEC-9562-ADC32C3CBD01}"/>
              </a:ext>
            </a:extLst>
          </p:cNvPr>
          <p:cNvSpPr>
            <a:spLocks noGrp="1"/>
          </p:cNvSpPr>
          <p:nvPr>
            <p:ph type="title"/>
          </p:nvPr>
        </p:nvSpPr>
        <p:spPr>
          <a:xfrm>
            <a:off x="1395539" y="749932"/>
            <a:ext cx="9669233" cy="694406"/>
          </a:xfrm>
        </p:spPr>
        <p:txBody>
          <a:bodyPr>
            <a:normAutofit/>
          </a:bodyPr>
          <a:lstStyle/>
          <a:p>
            <a:pPr>
              <a:lnSpc>
                <a:spcPct val="80000"/>
              </a:lnSpc>
            </a:pPr>
            <a:r>
              <a:rPr lang="en-US" sz="2799" dirty="0">
                <a:latin typeface="Arial" panose="020B0604020202020204" pitchFamily="34" charset="0"/>
                <a:cs typeface="Arial" panose="020B0604020202020204" pitchFamily="34" charset="0"/>
              </a:rPr>
              <a:t>Use of Traceability and Allocation to Manage Requirements</a:t>
            </a:r>
          </a:p>
        </p:txBody>
      </p:sp>
      <p:sp>
        <p:nvSpPr>
          <p:cNvPr id="3" name="Content Placeholder 2">
            <a:extLst>
              <a:ext uri="{FF2B5EF4-FFF2-40B4-BE49-F238E27FC236}">
                <a16:creationId xmlns:a16="http://schemas.microsoft.com/office/drawing/2014/main" id="{A537B753-831E-B740-B2FB-6DC14C17711B}"/>
              </a:ext>
            </a:extLst>
          </p:cNvPr>
          <p:cNvSpPr>
            <a:spLocks noGrp="1"/>
          </p:cNvSpPr>
          <p:nvPr>
            <p:ph idx="1"/>
          </p:nvPr>
        </p:nvSpPr>
        <p:spPr>
          <a:xfrm>
            <a:off x="841664" y="1366688"/>
            <a:ext cx="10214264" cy="4959483"/>
          </a:xfrm>
        </p:spPr>
        <p:txBody>
          <a:bodyPr>
            <a:noAutofit/>
          </a:bodyPr>
          <a:lstStyle/>
          <a:p>
            <a:pPr>
              <a:lnSpc>
                <a:spcPct val="90000"/>
              </a:lnSpc>
            </a:pPr>
            <a:r>
              <a:rPr lang="en-US" sz="2200" dirty="0"/>
              <a:t>Common issues. </a:t>
            </a:r>
          </a:p>
          <a:p>
            <a:pPr lvl="1">
              <a:lnSpc>
                <a:spcPct val="90000"/>
              </a:lnSpc>
            </a:pPr>
            <a:r>
              <a:rPr lang="en-US" sz="2200" dirty="0"/>
              <a:t>Requirements not allocated</a:t>
            </a:r>
          </a:p>
          <a:p>
            <a:pPr lvl="1">
              <a:lnSpc>
                <a:spcPct val="90000"/>
              </a:lnSpc>
            </a:pPr>
            <a:r>
              <a:rPr lang="en-US" sz="2200" dirty="0"/>
              <a:t>Requirements not allocated correctly</a:t>
            </a:r>
          </a:p>
          <a:p>
            <a:pPr lvl="1">
              <a:lnSpc>
                <a:spcPct val="90000"/>
              </a:lnSpc>
            </a:pPr>
            <a:r>
              <a:rPr lang="en-US" sz="2200" dirty="0"/>
              <a:t>Parent requirements with no child requirements </a:t>
            </a:r>
          </a:p>
          <a:p>
            <a:pPr lvl="1">
              <a:lnSpc>
                <a:spcPct val="90000"/>
              </a:lnSpc>
            </a:pPr>
            <a:r>
              <a:rPr lang="en-US" sz="2200" dirty="0"/>
              <a:t>Needs with no implementing design input requirements</a:t>
            </a:r>
          </a:p>
          <a:p>
            <a:pPr lvl="1">
              <a:lnSpc>
                <a:spcPct val="90000"/>
              </a:lnSpc>
            </a:pPr>
            <a:r>
              <a:rPr lang="en-US" sz="2200" dirty="0"/>
              <a:t>Orphan needs that do not trace to a source. </a:t>
            </a:r>
          </a:p>
          <a:p>
            <a:pPr lvl="1">
              <a:lnSpc>
                <a:spcPct val="90000"/>
              </a:lnSpc>
            </a:pPr>
            <a:r>
              <a:rPr lang="en-US" sz="2200" dirty="0"/>
              <a:t>Orphan requirements that do not trace a need, parent, or a source</a:t>
            </a:r>
          </a:p>
          <a:p>
            <a:pPr lvl="1">
              <a:lnSpc>
                <a:spcPct val="90000"/>
              </a:lnSpc>
            </a:pPr>
            <a:r>
              <a:rPr lang="en-US" sz="2200" dirty="0"/>
              <a:t>Needs, sources, or requirements with incorrect or missing implementing child requirements. </a:t>
            </a:r>
          </a:p>
          <a:p>
            <a:pPr lvl="1">
              <a:lnSpc>
                <a:spcPct val="90000"/>
              </a:lnSpc>
            </a:pPr>
            <a:r>
              <a:rPr lang="en-US" sz="2200" dirty="0"/>
              <a:t>Requirements with an incorrect parent or source. </a:t>
            </a:r>
          </a:p>
          <a:p>
            <a:pPr lvl="1">
              <a:lnSpc>
                <a:spcPct val="90000"/>
              </a:lnSpc>
            </a:pPr>
            <a:r>
              <a:rPr lang="en-US" sz="2200" dirty="0"/>
              <a:t>Sets of child requirements are not necessary and sufficient to implement the parent requirement, need, or source from which it was transformed/derived.</a:t>
            </a:r>
          </a:p>
        </p:txBody>
      </p:sp>
      <p:sp>
        <p:nvSpPr>
          <p:cNvPr id="4" name="Slide Number Placeholder 3">
            <a:extLst>
              <a:ext uri="{FF2B5EF4-FFF2-40B4-BE49-F238E27FC236}">
                <a16:creationId xmlns:a16="http://schemas.microsoft.com/office/drawing/2014/main" id="{0071740A-19B5-4CD2-C429-B5F7F6DEECC5}"/>
              </a:ext>
            </a:extLst>
          </p:cNvPr>
          <p:cNvSpPr>
            <a:spLocks noGrp="1"/>
          </p:cNvSpPr>
          <p:nvPr>
            <p:ph type="sldNum" sz="quarter" idx="12"/>
          </p:nvPr>
        </p:nvSpPr>
        <p:spPr/>
        <p:txBody>
          <a:bodyPr/>
          <a:lstStyle/>
          <a:p>
            <a:fld id="{924B41C4-1474-8D42-B330-D2828683839D}" type="slidenum">
              <a:rPr lang="en-US" smtClean="0"/>
              <a:t>19</a:t>
            </a:fld>
            <a:endParaRPr lang="en-US"/>
          </a:p>
        </p:txBody>
      </p:sp>
      <p:sp>
        <p:nvSpPr>
          <p:cNvPr id="6" name="TextBox 5">
            <a:extLst>
              <a:ext uri="{FF2B5EF4-FFF2-40B4-BE49-F238E27FC236}">
                <a16:creationId xmlns:a16="http://schemas.microsoft.com/office/drawing/2014/main" id="{6CB2A6F6-532D-3EFB-B330-9C85F359773F}"/>
              </a:ext>
            </a:extLst>
          </p:cNvPr>
          <p:cNvSpPr txBox="1"/>
          <p:nvPr/>
        </p:nvSpPr>
        <p:spPr>
          <a:xfrm>
            <a:off x="1833731" y="5872212"/>
            <a:ext cx="12192000" cy="369012"/>
          </a:xfrm>
          <a:prstGeom prst="rect">
            <a:avLst/>
          </a:prstGeom>
          <a:noFill/>
        </p:spPr>
        <p:txBody>
          <a:bodyPr wrap="square" rtlCol="0">
            <a:spAutoFit/>
          </a:bodyPr>
          <a:lstStyle/>
          <a:p>
            <a:r>
              <a:rPr lang="en-US" sz="1799" b="1" dirty="0">
                <a:solidFill>
                  <a:srgbClr val="00B050"/>
                </a:solidFill>
              </a:rPr>
              <a:t>This are discussed in detail within Section 14, Managing Needs and Requirements</a:t>
            </a:r>
          </a:p>
        </p:txBody>
      </p:sp>
      <p:sp>
        <p:nvSpPr>
          <p:cNvPr id="7" name="Subtitle 4">
            <a:extLst>
              <a:ext uri="{FF2B5EF4-FFF2-40B4-BE49-F238E27FC236}">
                <a16:creationId xmlns:a16="http://schemas.microsoft.com/office/drawing/2014/main" id="{14FDCB2A-8117-8205-AB88-7216ED18A9BC}"/>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5619957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animEffect transition="in" filter="blinds(horizontal)">
                                      <p:cBhvr>
                                        <p:cTn id="17" dur="500"/>
                                        <p:tgtEl>
                                          <p:spTgt spid="3">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animEffect transition="in" filter="blinds(horizontal)">
                                      <p:cBhvr>
                                        <p:cTn id="37" dur="500"/>
                                        <p:tgtEl>
                                          <p:spTgt spid="3">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3">
                                            <p:txEl>
                                              <p:pRg st="9" end="9"/>
                                            </p:txEl>
                                          </p:spTgt>
                                        </p:tgtEl>
                                        <p:attrNameLst>
                                          <p:attrName>style.visibility</p:attrName>
                                        </p:attrNameLst>
                                      </p:cBhvr>
                                      <p:to>
                                        <p:strVal val="visible"/>
                                      </p:to>
                                    </p:set>
                                    <p:animEffect transition="in" filter="blinds(horizontal)">
                                      <p:cBhvr>
                                        <p:cTn id="42" dur="500"/>
                                        <p:tgtEl>
                                          <p:spTgt spid="3">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blinds(horizontal)">
                                      <p:cBhvr>
                                        <p:cTn id="4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7B6A3-D784-4C0F-5F15-0C189D5BE3F6}"/>
              </a:ext>
            </a:extLst>
          </p:cNvPr>
          <p:cNvSpPr>
            <a:spLocks noGrp="1"/>
          </p:cNvSpPr>
          <p:nvPr>
            <p:ph type="title"/>
          </p:nvPr>
        </p:nvSpPr>
        <p:spPr>
          <a:xfrm>
            <a:off x="1222664" y="1243642"/>
            <a:ext cx="9601196" cy="2289267"/>
          </a:xfrm>
        </p:spPr>
        <p:txBody>
          <a:bodyPr>
            <a:noAutofit/>
          </a:bodyPr>
          <a:lstStyle/>
          <a:p>
            <a:r>
              <a:rPr lang="en-US" sz="3600" dirty="0">
                <a:latin typeface="Arial" panose="020B0604020202020204" pitchFamily="34" charset="0"/>
                <a:cs typeface="Arial" panose="020B0604020202020204" pitchFamily="34" charset="0"/>
              </a:rPr>
              <a:t>Flow Down of Requirements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(Allocation and Budgeting)</a:t>
            </a:r>
          </a:p>
        </p:txBody>
      </p:sp>
      <p:sp>
        <p:nvSpPr>
          <p:cNvPr id="3" name="Content Placeholder 2">
            <a:extLst>
              <a:ext uri="{FF2B5EF4-FFF2-40B4-BE49-F238E27FC236}">
                <a16:creationId xmlns:a16="http://schemas.microsoft.com/office/drawing/2014/main" id="{13D79F5E-957A-6659-6EB8-FB6352245570}"/>
              </a:ext>
            </a:extLst>
          </p:cNvPr>
          <p:cNvSpPr>
            <a:spLocks noGrp="1"/>
          </p:cNvSpPr>
          <p:nvPr>
            <p:ph idx="1"/>
          </p:nvPr>
        </p:nvSpPr>
        <p:spPr>
          <a:xfrm>
            <a:off x="1295401" y="3626962"/>
            <a:ext cx="9601196" cy="841129"/>
          </a:xfrm>
        </p:spPr>
        <p:txBody>
          <a:bodyPr/>
          <a:lstStyle/>
          <a:p>
            <a:r>
              <a:rPr lang="en-US" dirty="0"/>
              <a:t>Allocation of LIR requirements to the next level of the LIR architecture.</a:t>
            </a:r>
          </a:p>
          <a:p>
            <a:endParaRPr lang="en-US" dirty="0"/>
          </a:p>
        </p:txBody>
      </p:sp>
      <p:sp>
        <p:nvSpPr>
          <p:cNvPr id="4" name="Slide Number Placeholder 3">
            <a:extLst>
              <a:ext uri="{FF2B5EF4-FFF2-40B4-BE49-F238E27FC236}">
                <a16:creationId xmlns:a16="http://schemas.microsoft.com/office/drawing/2014/main" id="{07278292-31C5-1343-9933-8D264B04893E}"/>
              </a:ext>
            </a:extLst>
          </p:cNvPr>
          <p:cNvSpPr>
            <a:spLocks noGrp="1"/>
          </p:cNvSpPr>
          <p:nvPr>
            <p:ph type="sldNum" sz="quarter" idx="12"/>
          </p:nvPr>
        </p:nvSpPr>
        <p:spPr/>
        <p:txBody>
          <a:bodyPr/>
          <a:lstStyle/>
          <a:p>
            <a:fld id="{E97799C9-84D9-46D2-A11E-BCF8A720529D}" type="slidenum">
              <a:rPr lang="en-US" smtClean="0"/>
              <a:pPr/>
              <a:t>2</a:t>
            </a:fld>
            <a:endParaRPr lang="en-US" dirty="0"/>
          </a:p>
        </p:txBody>
      </p:sp>
    </p:spTree>
    <p:extLst>
      <p:ext uri="{BB962C8B-B14F-4D97-AF65-F5344CB8AC3E}">
        <p14:creationId xmlns:p14="http://schemas.microsoft.com/office/powerpoint/2010/main" val="5529731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47B6A3-D784-4C0F-5F15-0C189D5BE3F6}"/>
              </a:ext>
            </a:extLst>
          </p:cNvPr>
          <p:cNvSpPr>
            <a:spLocks noGrp="1"/>
          </p:cNvSpPr>
          <p:nvPr>
            <p:ph type="title"/>
          </p:nvPr>
        </p:nvSpPr>
        <p:spPr>
          <a:xfrm>
            <a:off x="1295402" y="2284366"/>
            <a:ext cx="9601196" cy="2289267"/>
          </a:xfrm>
        </p:spPr>
        <p:txBody>
          <a:bodyPr>
            <a:noAutofit/>
          </a:bodyPr>
          <a:lstStyle/>
          <a:p>
            <a:r>
              <a:rPr lang="en-US" sz="4800" dirty="0">
                <a:latin typeface="Arial" panose="020B0604020202020204" pitchFamily="34" charset="0"/>
                <a:cs typeface="Arial" panose="020B0604020202020204" pitchFamily="34" charset="0"/>
              </a:rPr>
              <a:t>Homework Project</a:t>
            </a:r>
          </a:p>
        </p:txBody>
      </p:sp>
      <p:sp>
        <p:nvSpPr>
          <p:cNvPr id="4" name="Slide Number Placeholder 3">
            <a:extLst>
              <a:ext uri="{FF2B5EF4-FFF2-40B4-BE49-F238E27FC236}">
                <a16:creationId xmlns:a16="http://schemas.microsoft.com/office/drawing/2014/main" id="{07278292-31C5-1343-9933-8D264B04893E}"/>
              </a:ext>
            </a:extLst>
          </p:cNvPr>
          <p:cNvSpPr>
            <a:spLocks noGrp="1"/>
          </p:cNvSpPr>
          <p:nvPr>
            <p:ph type="sldNum" sz="quarter" idx="12"/>
          </p:nvPr>
        </p:nvSpPr>
        <p:spPr/>
        <p:txBody>
          <a:bodyPr/>
          <a:lstStyle/>
          <a:p>
            <a:fld id="{E97799C9-84D9-46D2-A11E-BCF8A720529D}" type="slidenum">
              <a:rPr lang="en-US" smtClean="0"/>
              <a:pPr/>
              <a:t>20</a:t>
            </a:fld>
            <a:endParaRPr lang="en-US" dirty="0"/>
          </a:p>
        </p:txBody>
      </p:sp>
    </p:spTree>
    <p:extLst>
      <p:ext uri="{BB962C8B-B14F-4D97-AF65-F5344CB8AC3E}">
        <p14:creationId xmlns:p14="http://schemas.microsoft.com/office/powerpoint/2010/main" val="1355472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471D3-384D-6749-878D-6F2EBB24672C}"/>
              </a:ext>
            </a:extLst>
          </p:cNvPr>
          <p:cNvSpPr>
            <a:spLocks noGrp="1"/>
          </p:cNvSpPr>
          <p:nvPr>
            <p:ph type="title"/>
          </p:nvPr>
        </p:nvSpPr>
        <p:spPr>
          <a:xfrm>
            <a:off x="721058" y="642522"/>
            <a:ext cx="10972800" cy="734288"/>
          </a:xfrm>
        </p:spPr>
        <p:txBody>
          <a:bodyPr>
            <a:normAutofit/>
          </a:bodyPr>
          <a:lstStyle/>
          <a:p>
            <a:pPr algn="ctr"/>
            <a:r>
              <a:rPr lang="en-US" sz="3598" dirty="0">
                <a:latin typeface="Arial" panose="020B0604020202020204" pitchFamily="34" charset="0"/>
                <a:cs typeface="Arial" panose="020B0604020202020204" pitchFamily="34" charset="0"/>
              </a:rPr>
              <a:t>Homework Project</a:t>
            </a:r>
            <a:r>
              <a:rPr lang="en-US" sz="3598" dirty="0"/>
              <a:t> </a:t>
            </a:r>
          </a:p>
        </p:txBody>
      </p:sp>
      <p:sp>
        <p:nvSpPr>
          <p:cNvPr id="3" name="Content Placeholder 2">
            <a:extLst>
              <a:ext uri="{FF2B5EF4-FFF2-40B4-BE49-F238E27FC236}">
                <a16:creationId xmlns:a16="http://schemas.microsoft.com/office/drawing/2014/main" id="{0E5865C2-A92A-0042-B819-0DC6958B4B55}"/>
              </a:ext>
            </a:extLst>
          </p:cNvPr>
          <p:cNvSpPr>
            <a:spLocks noGrp="1"/>
          </p:cNvSpPr>
          <p:nvPr>
            <p:ph idx="1"/>
          </p:nvPr>
        </p:nvSpPr>
        <p:spPr>
          <a:xfrm>
            <a:off x="759162" y="1376810"/>
            <a:ext cx="10896591" cy="4983350"/>
          </a:xfrm>
        </p:spPr>
        <p:txBody>
          <a:bodyPr>
            <a:noAutofit/>
          </a:bodyPr>
          <a:lstStyle/>
          <a:p>
            <a:pPr>
              <a:lnSpc>
                <a:spcPct val="90000"/>
              </a:lnSpc>
              <a:spcAft>
                <a:spcPts val="1000"/>
              </a:spcAft>
            </a:pPr>
            <a:r>
              <a:rPr lang="en-US" dirty="0">
                <a:solidFill>
                  <a:schemeClr val="tx1"/>
                </a:solidFill>
              </a:rPr>
              <a:t>The homework project will be worked on during the 2-weeks in-between the first and final sessions.  </a:t>
            </a:r>
          </a:p>
          <a:p>
            <a:pPr>
              <a:lnSpc>
                <a:spcPct val="90000"/>
              </a:lnSpc>
              <a:spcAft>
                <a:spcPts val="1000"/>
              </a:spcAft>
            </a:pPr>
            <a:r>
              <a:rPr lang="en-US" dirty="0">
                <a:solidFill>
                  <a:schemeClr val="tx1"/>
                </a:solidFill>
              </a:rPr>
              <a:t>The homework project will consist of the definition of an Integrated Set of Needs and transforming those needs into a well-formed set of Design Input Requirements for one of the LIR subsystems. </a:t>
            </a:r>
          </a:p>
          <a:p>
            <a:pPr>
              <a:lnSpc>
                <a:spcPct val="90000"/>
              </a:lnSpc>
              <a:spcAft>
                <a:spcPts val="1000"/>
              </a:spcAft>
            </a:pPr>
            <a:r>
              <a:rPr lang="en-US" dirty="0">
                <a:solidFill>
                  <a:schemeClr val="tx1"/>
                </a:solidFill>
              </a:rPr>
              <a:t>Groups will be responsible to make arrangements concerning their interaction and discussions for working on the homework project. </a:t>
            </a:r>
          </a:p>
          <a:p>
            <a:pPr lvl="1">
              <a:lnSpc>
                <a:spcPct val="90000"/>
              </a:lnSpc>
              <a:spcAft>
                <a:spcPts val="1000"/>
              </a:spcAft>
            </a:pPr>
            <a:r>
              <a:rPr lang="en-US" sz="2400" dirty="0">
                <a:solidFill>
                  <a:schemeClr val="tx1"/>
                </a:solidFill>
              </a:rPr>
              <a:t>It would be of great benefit if groups would team up such that one group could review and comment on the other groups sets of needs requirements.</a:t>
            </a:r>
          </a:p>
          <a:p>
            <a:pPr lvl="1">
              <a:lnSpc>
                <a:spcPct val="90000"/>
              </a:lnSpc>
              <a:spcAft>
                <a:spcPts val="1000"/>
              </a:spcAft>
            </a:pPr>
            <a:endParaRPr lang="en-US" sz="2400" dirty="0">
              <a:solidFill>
                <a:schemeClr val="tx1"/>
              </a:solidFill>
            </a:endParaRPr>
          </a:p>
        </p:txBody>
      </p:sp>
      <p:sp>
        <p:nvSpPr>
          <p:cNvPr id="4" name="Slide Number Placeholder 5">
            <a:extLst>
              <a:ext uri="{FF2B5EF4-FFF2-40B4-BE49-F238E27FC236}">
                <a16:creationId xmlns:a16="http://schemas.microsoft.com/office/drawing/2014/main" id="{C36C2508-C95D-D940-9BCA-A1A5B2FAC967}"/>
              </a:ext>
            </a:extLst>
          </p:cNvPr>
          <p:cNvSpPr>
            <a:spLocks noGrp="1"/>
          </p:cNvSpPr>
          <p:nvPr>
            <p:ph type="sldNum" sz="quarter" idx="12"/>
          </p:nvPr>
        </p:nvSpPr>
        <p:spPr>
          <a:xfrm>
            <a:off x="11037131" y="6480462"/>
            <a:ext cx="542414" cy="279255"/>
          </a:xfrm>
        </p:spPr>
        <p:txBody>
          <a:bodyPr/>
          <a:lstStyle/>
          <a:p>
            <a:fld id="{924B41C4-1474-8D42-B330-D2828683839D}" type="slidenum">
              <a:rPr lang="en-US"/>
              <a:t>21</a:t>
            </a:fld>
            <a:endParaRPr lang="en-US" dirty="0"/>
          </a:p>
        </p:txBody>
      </p:sp>
      <p:sp>
        <p:nvSpPr>
          <p:cNvPr id="6" name="TextBox 5">
            <a:extLst>
              <a:ext uri="{FF2B5EF4-FFF2-40B4-BE49-F238E27FC236}">
                <a16:creationId xmlns:a16="http://schemas.microsoft.com/office/drawing/2014/main" id="{84D63BB7-4A42-EC4B-AD66-409C7D810501}"/>
              </a:ext>
            </a:extLst>
          </p:cNvPr>
          <p:cNvSpPr txBox="1"/>
          <p:nvPr/>
        </p:nvSpPr>
        <p:spPr>
          <a:xfrm>
            <a:off x="721058" y="5525096"/>
            <a:ext cx="11167266" cy="690382"/>
          </a:xfrm>
          <a:prstGeom prst="rect">
            <a:avLst/>
          </a:prstGeom>
          <a:noFill/>
        </p:spPr>
        <p:txBody>
          <a:bodyPr wrap="square" rtlCol="0">
            <a:spAutoFit/>
          </a:bodyPr>
          <a:lstStyle/>
          <a:p>
            <a:pPr algn="ctr">
              <a:lnSpc>
                <a:spcPct val="80000"/>
              </a:lnSpc>
            </a:pPr>
            <a:r>
              <a:rPr lang="en-US" sz="2399" b="1" dirty="0">
                <a:solidFill>
                  <a:srgbClr val="00B050"/>
                </a:solidFill>
                <a:latin typeface="Calibri" panose="020F0502020204030204" pitchFamily="34" charset="0"/>
                <a:cs typeface="Calibri" panose="020F0502020204030204" pitchFamily="34" charset="0"/>
              </a:rPr>
              <a:t>The instructor will be available to interact with individuals and groups </a:t>
            </a:r>
            <a:br>
              <a:rPr lang="en-US" sz="2399" b="1" dirty="0">
                <a:solidFill>
                  <a:srgbClr val="00B050"/>
                </a:solidFill>
                <a:latin typeface="Calibri" panose="020F0502020204030204" pitchFamily="34" charset="0"/>
                <a:cs typeface="Calibri" panose="020F0502020204030204" pitchFamily="34" charset="0"/>
              </a:rPr>
            </a:br>
            <a:r>
              <a:rPr lang="en-US" sz="2399" b="1" dirty="0">
                <a:solidFill>
                  <a:srgbClr val="00B050"/>
                </a:solidFill>
                <a:latin typeface="Calibri" panose="020F0502020204030204" pitchFamily="34" charset="0"/>
                <a:cs typeface="Calibri" panose="020F0502020204030204" pitchFamily="34" charset="0"/>
              </a:rPr>
              <a:t>1-on-1 during this 2-week period either via email or a Zoom session.  </a:t>
            </a:r>
          </a:p>
        </p:txBody>
      </p:sp>
      <p:sp>
        <p:nvSpPr>
          <p:cNvPr id="5" name="Subtitle 4">
            <a:extLst>
              <a:ext uri="{FF2B5EF4-FFF2-40B4-BE49-F238E27FC236}">
                <a16:creationId xmlns:a16="http://schemas.microsoft.com/office/drawing/2014/main" id="{C6DD3882-A491-534D-DE8D-0A44E504DA98}"/>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1912335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linds(horizontal)">
                                      <p:cBhvr>
                                        <p:cTn id="12" dur="500"/>
                                        <p:tgtEl>
                                          <p:spTgt spid="3">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linds(horizontal)">
                                      <p:cBhvr>
                                        <p:cTn id="17" dur="500"/>
                                        <p:tgtEl>
                                          <p:spTgt spid="3">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ounded Rectangle 26">
            <a:extLst>
              <a:ext uri="{FF2B5EF4-FFF2-40B4-BE49-F238E27FC236}">
                <a16:creationId xmlns:a16="http://schemas.microsoft.com/office/drawing/2014/main" id="{1334EA68-9645-4AF0-0DA0-6EBD09FB6B15}"/>
              </a:ext>
            </a:extLst>
          </p:cNvPr>
          <p:cNvSpPr/>
          <p:nvPr/>
        </p:nvSpPr>
        <p:spPr bwMode="auto">
          <a:xfrm>
            <a:off x="854642" y="1443305"/>
            <a:ext cx="10482716" cy="4095050"/>
          </a:xfrm>
          <a:prstGeom prst="roundRect">
            <a:avLst/>
          </a:prstGeom>
          <a:solidFill>
            <a:schemeClr val="accent6">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dirty="0">
                <a:solidFill>
                  <a:schemeClr val="tx1"/>
                </a:solidFill>
                <a:latin typeface="Calibri" panose="020F0502020204030204" pitchFamily="34" charset="0"/>
                <a:cs typeface="Calibri" panose="020F0502020204030204" pitchFamily="34" charset="0"/>
              </a:rPr>
              <a:t>LIS</a:t>
            </a:r>
          </a:p>
        </p:txBody>
      </p:sp>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85615" y="774118"/>
            <a:ext cx="9278263" cy="669187"/>
          </a:xfrm>
        </p:spPr>
        <p:txBody>
          <a:bodyPr>
            <a:normAutofit/>
          </a:bodyPr>
          <a:lstStyle/>
          <a:p>
            <a:r>
              <a:rPr lang="en-US" sz="3600" dirty="0">
                <a:latin typeface="Arial" panose="020B0604020202020204" pitchFamily="34" charset="0"/>
                <a:cs typeface="Arial" panose="020B0604020202020204" pitchFamily="34" charset="0"/>
              </a:rPr>
              <a:t>LIS Conceptual/Logical Architecture</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22</a:t>
            </a:fld>
            <a:endParaRPr lang="en-US"/>
          </a:p>
        </p:txBody>
      </p:sp>
      <p:sp>
        <p:nvSpPr>
          <p:cNvPr id="5" name="Rounded Rectangle 4">
            <a:extLst>
              <a:ext uri="{FF2B5EF4-FFF2-40B4-BE49-F238E27FC236}">
                <a16:creationId xmlns:a16="http://schemas.microsoft.com/office/drawing/2014/main" id="{2FFF8486-61CB-E149-ABF0-2DB881806071}"/>
              </a:ext>
            </a:extLst>
          </p:cNvPr>
          <p:cNvSpPr/>
          <p:nvPr/>
        </p:nvSpPr>
        <p:spPr bwMode="auto">
          <a:xfrm>
            <a:off x="5759314" y="1957931"/>
            <a:ext cx="5336971" cy="2428558"/>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t"/>
          <a:lstStyle/>
          <a:p>
            <a:pPr algn="ctr">
              <a:lnSpc>
                <a:spcPct val="50000"/>
              </a:lnSpc>
            </a:pPr>
            <a:r>
              <a:rPr lang="en-US" sz="2800" dirty="0">
                <a:solidFill>
                  <a:schemeClr val="tx1"/>
                </a:solidFill>
                <a:latin typeface="Calibri" panose="020F0502020204030204" pitchFamily="34" charset="0"/>
                <a:cs typeface="Calibri" panose="020F0502020204030204" pitchFamily="34" charset="0"/>
              </a:rPr>
              <a:t>LIR Subsystems</a:t>
            </a:r>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5952289" y="2435957"/>
            <a:ext cx="1235034" cy="47501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5952289" y="3076545"/>
            <a:ext cx="1235034" cy="1115603"/>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Command</a:t>
            </a:r>
            <a:br>
              <a:rPr lang="en-US" sz="2000" dirty="0">
                <a:solidFill>
                  <a:schemeClr val="bg1"/>
                </a:solidFill>
                <a:latin typeface="Calibri" panose="020F0502020204030204" pitchFamily="34" charset="0"/>
                <a:cs typeface="Calibri" panose="020F0502020204030204" pitchFamily="34" charset="0"/>
              </a:rPr>
            </a:br>
            <a:r>
              <a:rPr lang="en-US" sz="2000" dirty="0">
                <a:solidFill>
                  <a:schemeClr val="bg1"/>
                </a:solidFill>
                <a:latin typeface="Calibri" panose="020F0502020204030204" pitchFamily="34" charset="0"/>
                <a:cs typeface="Calibri" panose="020F0502020204030204" pitchFamily="34" charset="0"/>
              </a:rPr>
              <a:t> &amp; </a:t>
            </a:r>
            <a:br>
              <a:rPr lang="en-US" sz="2000" dirty="0">
                <a:solidFill>
                  <a:schemeClr val="bg1"/>
                </a:solidFill>
                <a:latin typeface="Calibri" panose="020F0502020204030204" pitchFamily="34" charset="0"/>
                <a:cs typeface="Calibri" panose="020F0502020204030204" pitchFamily="34" charset="0"/>
              </a:rPr>
            </a:br>
            <a:r>
              <a:rPr lang="en-US" sz="2000" dirty="0">
                <a:solidFill>
                  <a:schemeClr val="bg1"/>
                </a:solidFill>
                <a:latin typeface="Calibri" panose="020F0502020204030204" pitchFamily="34" charset="0"/>
                <a:cs typeface="Calibri" panose="020F0502020204030204" pitchFamily="34" charset="0"/>
              </a:rPr>
              <a:t>Control</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7294202" y="2447156"/>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7294202" y="3098474"/>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7294202" y="3728334"/>
            <a:ext cx="1235034" cy="463814"/>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Comm</a:t>
            </a:r>
          </a:p>
        </p:txBody>
      </p:sp>
      <p:sp>
        <p:nvSpPr>
          <p:cNvPr id="12" name="Rounded Rectangle 11">
            <a:extLst>
              <a:ext uri="{FF2B5EF4-FFF2-40B4-BE49-F238E27FC236}">
                <a16:creationId xmlns:a16="http://schemas.microsoft.com/office/drawing/2014/main" id="{DBF48BEE-57FF-D84C-B59D-E0DA370AA7D8}"/>
              </a:ext>
            </a:extLst>
          </p:cNvPr>
          <p:cNvSpPr/>
          <p:nvPr/>
        </p:nvSpPr>
        <p:spPr bwMode="auto">
          <a:xfrm>
            <a:off x="1113584" y="1962029"/>
            <a:ext cx="2009895" cy="737421"/>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Lid Dispensing</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System (LDS)</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8655903" y="2435957"/>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Lid Handling System</a:t>
            </a:r>
            <a:br>
              <a:rPr lang="en-US" sz="2000" dirty="0">
                <a:solidFill>
                  <a:schemeClr val="bg1"/>
                </a:solidFill>
                <a:latin typeface="Calibri" panose="020F0502020204030204" pitchFamily="34" charset="0"/>
                <a:cs typeface="Calibri" panose="020F0502020204030204" pitchFamily="34" charset="0"/>
              </a:rPr>
            </a:br>
            <a:r>
              <a:rPr lang="en-US" sz="2000" dirty="0">
                <a:solidFill>
                  <a:schemeClr val="bg1"/>
                </a:solidFill>
                <a:latin typeface="Calibri" panose="020F0502020204030204" pitchFamily="34" charset="0"/>
                <a:cs typeface="Calibri" panose="020F0502020204030204" pitchFamily="34" charset="0"/>
              </a:rPr>
              <a:t>Subsystem (LHS)</a:t>
            </a:r>
          </a:p>
        </p:txBody>
      </p:sp>
      <p:sp>
        <p:nvSpPr>
          <p:cNvPr id="17" name="Rounded Rectangle 16">
            <a:extLst>
              <a:ext uri="{FF2B5EF4-FFF2-40B4-BE49-F238E27FC236}">
                <a16:creationId xmlns:a16="http://schemas.microsoft.com/office/drawing/2014/main" id="{454CFBA9-D20F-234C-9D18-8F2C19EE7D4F}"/>
              </a:ext>
            </a:extLst>
          </p:cNvPr>
          <p:cNvSpPr/>
          <p:nvPr/>
        </p:nvSpPr>
        <p:spPr bwMode="auto">
          <a:xfrm>
            <a:off x="3247183" y="3750727"/>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Motion Monitoring</a:t>
            </a:r>
            <a:br>
              <a:rPr lang="en-US" sz="2000" dirty="0">
                <a:solidFill>
                  <a:schemeClr val="tx1"/>
                </a:solidFill>
                <a:latin typeface="Calibri" panose="020F0502020204030204" pitchFamily="34" charset="0"/>
                <a:cs typeface="Calibri" panose="020F0502020204030204" pitchFamily="34" charset="0"/>
              </a:rPr>
            </a:br>
            <a:r>
              <a:rPr lang="en-US" sz="2000" dirty="0">
                <a:solidFill>
                  <a:schemeClr val="tx1"/>
                </a:solidFill>
                <a:latin typeface="Calibri" panose="020F0502020204030204" pitchFamily="34" charset="0"/>
                <a:cs typeface="Calibri" panose="020F0502020204030204" pitchFamily="34" charset="0"/>
              </a:rPr>
              <a:t>System (MMS)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8680641" y="3452819"/>
            <a:ext cx="2208810" cy="73742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bg1"/>
                </a:solidFill>
                <a:latin typeface="Calibri" panose="020F0502020204030204" pitchFamily="34" charset="0"/>
                <a:cs typeface="Calibri" panose="020F0502020204030204" pitchFamily="34" charset="0"/>
              </a:rPr>
              <a:t>Jar Handling </a:t>
            </a:r>
            <a:br>
              <a:rPr lang="en-US" sz="2000" dirty="0">
                <a:solidFill>
                  <a:schemeClr val="bg1"/>
                </a:solidFill>
                <a:latin typeface="Calibri" panose="020F0502020204030204" pitchFamily="34" charset="0"/>
                <a:cs typeface="Calibri" panose="020F0502020204030204" pitchFamily="34" charset="0"/>
              </a:rPr>
            </a:br>
            <a:r>
              <a:rPr lang="en-US" sz="2000" dirty="0">
                <a:solidFill>
                  <a:schemeClr val="bg1"/>
                </a:solidFill>
                <a:latin typeface="Calibri" panose="020F0502020204030204" pitchFamily="34" charset="0"/>
                <a:cs typeface="Calibri" panose="020F0502020204030204" pitchFamily="34" charset="0"/>
              </a:rPr>
              <a:t>Subsystem (JHS)</a:t>
            </a:r>
          </a:p>
        </p:txBody>
      </p:sp>
      <p:sp>
        <p:nvSpPr>
          <p:cNvPr id="20" name="Rounded Rectangle 19">
            <a:extLst>
              <a:ext uri="{FF2B5EF4-FFF2-40B4-BE49-F238E27FC236}">
                <a16:creationId xmlns:a16="http://schemas.microsoft.com/office/drawing/2014/main" id="{21858119-CF13-FEE6-86F2-4A500B399A04}"/>
              </a:ext>
            </a:extLst>
          </p:cNvPr>
          <p:cNvSpPr/>
          <p:nvPr/>
        </p:nvSpPr>
        <p:spPr bwMode="auto">
          <a:xfrm>
            <a:off x="3247183" y="1962029"/>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Room (space)</a:t>
            </a:r>
          </a:p>
        </p:txBody>
      </p:sp>
      <p:sp>
        <p:nvSpPr>
          <p:cNvPr id="21" name="Rounded Rectangle 20">
            <a:extLst>
              <a:ext uri="{FF2B5EF4-FFF2-40B4-BE49-F238E27FC236}">
                <a16:creationId xmlns:a16="http://schemas.microsoft.com/office/drawing/2014/main" id="{354821E5-24E3-692F-581B-2F957C50D129}"/>
              </a:ext>
            </a:extLst>
          </p:cNvPr>
          <p:cNvSpPr/>
          <p:nvPr/>
        </p:nvSpPr>
        <p:spPr bwMode="auto">
          <a:xfrm>
            <a:off x="1110621" y="2867340"/>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Power</a:t>
            </a:r>
          </a:p>
        </p:txBody>
      </p:sp>
      <p:sp>
        <p:nvSpPr>
          <p:cNvPr id="22" name="Rounded Rectangle 21">
            <a:extLst>
              <a:ext uri="{FF2B5EF4-FFF2-40B4-BE49-F238E27FC236}">
                <a16:creationId xmlns:a16="http://schemas.microsoft.com/office/drawing/2014/main" id="{8F6CB1CB-2EE6-189C-4FFC-1C121BFAEA18}"/>
              </a:ext>
            </a:extLst>
          </p:cNvPr>
          <p:cNvSpPr/>
          <p:nvPr/>
        </p:nvSpPr>
        <p:spPr bwMode="auto">
          <a:xfrm>
            <a:off x="3247183" y="2867340"/>
            <a:ext cx="197921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Keypad Access</a:t>
            </a:r>
          </a:p>
        </p:txBody>
      </p:sp>
      <p:sp>
        <p:nvSpPr>
          <p:cNvPr id="23" name="Rounded Rectangle 22">
            <a:extLst>
              <a:ext uri="{FF2B5EF4-FFF2-40B4-BE49-F238E27FC236}">
                <a16:creationId xmlns:a16="http://schemas.microsoft.com/office/drawing/2014/main" id="{54E98029-0E31-1606-56AB-4A55D20AD3E9}"/>
              </a:ext>
            </a:extLst>
          </p:cNvPr>
          <p:cNvSpPr/>
          <p:nvPr/>
        </p:nvSpPr>
        <p:spPr bwMode="auto">
          <a:xfrm>
            <a:off x="1110621" y="3736546"/>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Lighting</a:t>
            </a:r>
          </a:p>
        </p:txBody>
      </p:sp>
      <p:sp>
        <p:nvSpPr>
          <p:cNvPr id="24" name="Rounded Rectangle 23">
            <a:extLst>
              <a:ext uri="{FF2B5EF4-FFF2-40B4-BE49-F238E27FC236}">
                <a16:creationId xmlns:a16="http://schemas.microsoft.com/office/drawing/2014/main" id="{7B3C30D8-BB56-D36B-D1E0-D430F5238D96}"/>
              </a:ext>
            </a:extLst>
          </p:cNvPr>
          <p:cNvSpPr/>
          <p:nvPr/>
        </p:nvSpPr>
        <p:spPr bwMode="auto">
          <a:xfrm>
            <a:off x="1110621" y="4589804"/>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HVAC</a:t>
            </a:r>
          </a:p>
        </p:txBody>
      </p:sp>
      <p:sp>
        <p:nvSpPr>
          <p:cNvPr id="25" name="Rounded Rectangle 24">
            <a:extLst>
              <a:ext uri="{FF2B5EF4-FFF2-40B4-BE49-F238E27FC236}">
                <a16:creationId xmlns:a16="http://schemas.microsoft.com/office/drawing/2014/main" id="{42074B60-EFED-7A7A-ABF4-8E883447C307}"/>
              </a:ext>
            </a:extLst>
          </p:cNvPr>
          <p:cNvSpPr/>
          <p:nvPr/>
        </p:nvSpPr>
        <p:spPr bwMode="auto">
          <a:xfrm>
            <a:off x="3247183" y="4600116"/>
            <a:ext cx="2009895" cy="737420"/>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2000" dirty="0">
                <a:solidFill>
                  <a:schemeClr val="tx1"/>
                </a:solidFill>
                <a:latin typeface="Calibri" panose="020F0502020204030204" pitchFamily="34" charset="0"/>
                <a:cs typeface="Calibri" panose="020F0502020204030204" pitchFamily="34" charset="0"/>
              </a:rPr>
              <a:t>CCTV</a:t>
            </a:r>
          </a:p>
        </p:txBody>
      </p:sp>
      <p:sp>
        <p:nvSpPr>
          <p:cNvPr id="26" name="TextBox 25">
            <a:extLst>
              <a:ext uri="{FF2B5EF4-FFF2-40B4-BE49-F238E27FC236}">
                <a16:creationId xmlns:a16="http://schemas.microsoft.com/office/drawing/2014/main" id="{1A026062-54CF-D717-B736-D9C6BAAF916B}"/>
              </a:ext>
            </a:extLst>
          </p:cNvPr>
          <p:cNvSpPr txBox="1"/>
          <p:nvPr/>
        </p:nvSpPr>
        <p:spPr>
          <a:xfrm>
            <a:off x="1470931" y="570393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MMS: Motion Monitoring System  </a:t>
            </a:r>
          </a:p>
        </p:txBody>
      </p:sp>
      <p:sp>
        <p:nvSpPr>
          <p:cNvPr id="3" name="Subtitle 4">
            <a:extLst>
              <a:ext uri="{FF2B5EF4-FFF2-40B4-BE49-F238E27FC236}">
                <a16:creationId xmlns:a16="http://schemas.microsoft.com/office/drawing/2014/main" id="{01DC380E-0B72-B15C-9D70-515ED48D8B1B}"/>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
        <p:nvSpPr>
          <p:cNvPr id="11" name="Oval 10">
            <a:extLst>
              <a:ext uri="{FF2B5EF4-FFF2-40B4-BE49-F238E27FC236}">
                <a16:creationId xmlns:a16="http://schemas.microsoft.com/office/drawing/2014/main" id="{C8DFBE05-7E99-A539-46A4-9CB7169F499E}"/>
              </a:ext>
            </a:extLst>
          </p:cNvPr>
          <p:cNvSpPr/>
          <p:nvPr/>
        </p:nvSpPr>
        <p:spPr>
          <a:xfrm>
            <a:off x="5216350" y="1777477"/>
            <a:ext cx="6336259" cy="3105807"/>
          </a:xfrm>
          <a:prstGeom prst="ellipse">
            <a:avLst/>
          </a:prstGeom>
          <a:solidFill>
            <a:schemeClr val="accent5">
              <a:lumMod val="20000"/>
              <a:lumOff val="80000"/>
              <a:alpha val="38113"/>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8709185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495450" y="814744"/>
            <a:ext cx="9477350" cy="589986"/>
          </a:xfrm>
        </p:spPr>
        <p:txBody>
          <a:bodyPr>
            <a:noAutofit/>
          </a:bodyPr>
          <a:lstStyle/>
          <a:p>
            <a:r>
              <a:rPr lang="en-US" sz="3600" dirty="0">
                <a:latin typeface="Arial" panose="020B0604020202020204" pitchFamily="34" charset="0"/>
                <a:cs typeface="Arial" panose="020B0604020202020204" pitchFamily="34" charset="0"/>
              </a:rPr>
              <a:t>LIS Architecture 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841513" y="1657649"/>
            <a:ext cx="10508974" cy="4285952"/>
          </a:xfrm>
        </p:spPr>
        <p:txBody>
          <a:bodyPr>
            <a:normAutofit lnSpcReduction="10000"/>
          </a:bodyPr>
          <a:lstStyle/>
          <a:p>
            <a:pPr>
              <a:lnSpc>
                <a:spcPct val="90000"/>
              </a:lnSpc>
            </a:pPr>
            <a:r>
              <a:rPr lang="en-US" sz="2000" b="1" dirty="0">
                <a:solidFill>
                  <a:schemeClr val="tx1"/>
                </a:solidFill>
              </a:rPr>
              <a:t>LIR: Lid Installation Robot (LIR): </a:t>
            </a:r>
            <a:r>
              <a:rPr lang="en-US" sz="2000" dirty="0">
                <a:solidFill>
                  <a:schemeClr val="tx1"/>
                </a:solidFill>
              </a:rPr>
              <a:t>The system that installs lids on the Jars.</a:t>
            </a:r>
          </a:p>
          <a:p>
            <a:pPr>
              <a:lnSpc>
                <a:spcPct val="90000"/>
              </a:lnSpc>
            </a:pPr>
            <a:r>
              <a:rPr lang="en-US" sz="2000" b="1" dirty="0">
                <a:solidFill>
                  <a:schemeClr val="tx1"/>
                </a:solidFill>
              </a:rPr>
              <a:t>Lid Dispensing System (LDS):  </a:t>
            </a:r>
            <a:r>
              <a:rPr lang="en-US" sz="2000" dirty="0">
                <a:solidFill>
                  <a:schemeClr val="tx1"/>
                </a:solidFill>
              </a:rPr>
              <a:t>Receives and stores daily supply of lids (960) from facility maintenance technician prior to shift start. Dispenses (makes available) lids to the LIR LHS. The LDS has not been developed yet.  Specifics concerning how the LDS presents a lid to the LIR LHS is TBD. Once defined, the definition will be included in a TBD LDS/LIR ICD</a:t>
            </a:r>
          </a:p>
          <a:p>
            <a:pPr>
              <a:lnSpc>
                <a:spcPct val="90000"/>
              </a:lnSpc>
            </a:pPr>
            <a:r>
              <a:rPr lang="en-US" sz="2000" b="1" dirty="0">
                <a:solidFill>
                  <a:schemeClr val="tx1"/>
                </a:solidFill>
              </a:rPr>
              <a:t>Motion Detection System (MDS)</a:t>
            </a:r>
            <a:r>
              <a:rPr lang="en-US" sz="2000" dirty="0">
                <a:solidFill>
                  <a:schemeClr val="tx1"/>
                </a:solidFill>
              </a:rPr>
              <a:t>: Monitors for motion within the LIS to detect human motion. Provides health and status data and motion alerts to LIR C&amp;M Software</a:t>
            </a:r>
          </a:p>
          <a:p>
            <a:pPr>
              <a:lnSpc>
                <a:spcPct val="90000"/>
              </a:lnSpc>
            </a:pPr>
            <a:r>
              <a:rPr lang="en-US" sz="2000" b="1" dirty="0">
                <a:solidFill>
                  <a:schemeClr val="tx1"/>
                </a:solidFill>
              </a:rPr>
              <a:t>Power</a:t>
            </a:r>
            <a:r>
              <a:rPr lang="en-US" sz="2000" dirty="0">
                <a:solidFill>
                  <a:schemeClr val="tx1"/>
                </a:solidFill>
              </a:rPr>
              <a:t>: provides power outlets within the LIS room</a:t>
            </a:r>
          </a:p>
          <a:p>
            <a:pPr>
              <a:lnSpc>
                <a:spcPct val="90000"/>
              </a:lnSpc>
            </a:pPr>
            <a:r>
              <a:rPr lang="en-US" sz="2000" b="1" dirty="0">
                <a:solidFill>
                  <a:schemeClr val="tx1"/>
                </a:solidFill>
              </a:rPr>
              <a:t>Lighting</a:t>
            </a:r>
            <a:r>
              <a:rPr lang="en-US" sz="2000" dirty="0">
                <a:solidFill>
                  <a:schemeClr val="tx1"/>
                </a:solidFill>
              </a:rPr>
              <a:t>: provides variable lighting within the LIS room</a:t>
            </a:r>
          </a:p>
          <a:p>
            <a:pPr>
              <a:lnSpc>
                <a:spcPct val="90000"/>
              </a:lnSpc>
            </a:pPr>
            <a:r>
              <a:rPr lang="en-US" sz="2000" b="1" dirty="0">
                <a:solidFill>
                  <a:schemeClr val="tx1"/>
                </a:solidFill>
              </a:rPr>
              <a:t>HVAC</a:t>
            </a:r>
            <a:r>
              <a:rPr lang="en-US" sz="2000" dirty="0">
                <a:solidFill>
                  <a:schemeClr val="tx1"/>
                </a:solidFill>
              </a:rPr>
              <a:t>: distributes facility conditioned air within the LIS room.  Flowrate and temperature are controllable for each LIS room via the FCR.</a:t>
            </a:r>
          </a:p>
          <a:p>
            <a:pPr>
              <a:lnSpc>
                <a:spcPct val="90000"/>
              </a:lnSpc>
            </a:pPr>
            <a:r>
              <a:rPr lang="en-US" sz="2000" b="1" dirty="0">
                <a:solidFill>
                  <a:schemeClr val="tx1"/>
                </a:solidFill>
              </a:rPr>
              <a:t>Room </a:t>
            </a:r>
            <a:r>
              <a:rPr lang="en-US" sz="2000" dirty="0">
                <a:solidFill>
                  <a:schemeClr val="tx1"/>
                </a:solidFill>
              </a:rPr>
              <a:t>(space): Provides floor space and volume</a:t>
            </a:r>
          </a:p>
          <a:p>
            <a:pPr>
              <a:lnSpc>
                <a:spcPct val="90000"/>
              </a:lnSpc>
            </a:pPr>
            <a:r>
              <a:rPr lang="en-US" sz="2000" b="1" dirty="0">
                <a:solidFill>
                  <a:schemeClr val="tx1"/>
                </a:solidFill>
              </a:rPr>
              <a:t>Keypad Access</a:t>
            </a:r>
            <a:r>
              <a:rPr lang="en-US" sz="2000" dirty="0">
                <a:solidFill>
                  <a:schemeClr val="tx1"/>
                </a:solidFill>
              </a:rPr>
              <a:t>: provides controlled entry to the LIS room via the door.</a:t>
            </a:r>
          </a:p>
          <a:p>
            <a:pPr>
              <a:lnSpc>
                <a:spcPct val="90000"/>
              </a:lnSpc>
            </a:pPr>
            <a:r>
              <a:rPr lang="en-US" sz="2000" b="1" dirty="0">
                <a:solidFill>
                  <a:schemeClr val="tx1"/>
                </a:solidFill>
              </a:rPr>
              <a:t>CCTV:</a:t>
            </a:r>
            <a:r>
              <a:rPr lang="en-US" sz="2000" dirty="0">
                <a:solidFill>
                  <a:schemeClr val="tx1"/>
                </a:solidFill>
              </a:rPr>
              <a:t> cameras that allow the FCR operator to observe all activities within the LIS room.</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23</a:t>
            </a:fld>
            <a:endParaRPr lang="en-US"/>
          </a:p>
        </p:txBody>
      </p:sp>
      <p:sp>
        <p:nvSpPr>
          <p:cNvPr id="6" name="TextBox 5">
            <a:extLst>
              <a:ext uri="{FF2B5EF4-FFF2-40B4-BE49-F238E27FC236}">
                <a16:creationId xmlns:a16="http://schemas.microsoft.com/office/drawing/2014/main" id="{8AB237EC-FF91-5FBC-28D5-8D66ACFCD368}"/>
              </a:ext>
            </a:extLst>
          </p:cNvPr>
          <p:cNvSpPr txBox="1"/>
          <p:nvPr/>
        </p:nvSpPr>
        <p:spPr>
          <a:xfrm>
            <a:off x="1235718" y="5981370"/>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Dispensing System; MDS: Motion Detection System  </a:t>
            </a:r>
          </a:p>
        </p:txBody>
      </p:sp>
      <p:sp>
        <p:nvSpPr>
          <p:cNvPr id="5" name="Subtitle 4">
            <a:extLst>
              <a:ext uri="{FF2B5EF4-FFF2-40B4-BE49-F238E27FC236}">
                <a16:creationId xmlns:a16="http://schemas.microsoft.com/office/drawing/2014/main" id="{347DD40F-FB28-8F8F-1D50-682EE63C4D62}"/>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1283064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BD27D-01C6-9A4F-BC8A-3E95AAA74517}"/>
              </a:ext>
            </a:extLst>
          </p:cNvPr>
          <p:cNvSpPr>
            <a:spLocks noGrp="1"/>
          </p:cNvSpPr>
          <p:nvPr>
            <p:ph type="title"/>
          </p:nvPr>
        </p:nvSpPr>
        <p:spPr>
          <a:xfrm>
            <a:off x="1495450" y="814744"/>
            <a:ext cx="9477350" cy="589986"/>
          </a:xfrm>
        </p:spPr>
        <p:txBody>
          <a:bodyPr>
            <a:noAutofit/>
          </a:bodyPr>
          <a:lstStyle/>
          <a:p>
            <a:r>
              <a:rPr lang="en-US" sz="3600" dirty="0">
                <a:latin typeface="Calibri" panose="020F0502020204030204" pitchFamily="34" charset="0"/>
                <a:cs typeface="Calibri" panose="020F0502020204030204" pitchFamily="34" charset="0"/>
              </a:rPr>
              <a:t>LIS Architecture Descriptions</a:t>
            </a:r>
          </a:p>
        </p:txBody>
      </p:sp>
      <p:sp>
        <p:nvSpPr>
          <p:cNvPr id="3" name="Content Placeholder 2">
            <a:extLst>
              <a:ext uri="{FF2B5EF4-FFF2-40B4-BE49-F238E27FC236}">
                <a16:creationId xmlns:a16="http://schemas.microsoft.com/office/drawing/2014/main" id="{77D39E66-9597-8440-82E2-EFDCD66616C0}"/>
              </a:ext>
            </a:extLst>
          </p:cNvPr>
          <p:cNvSpPr>
            <a:spLocks noGrp="1"/>
          </p:cNvSpPr>
          <p:nvPr>
            <p:ph idx="1"/>
          </p:nvPr>
        </p:nvSpPr>
        <p:spPr>
          <a:xfrm>
            <a:off x="808382" y="1378248"/>
            <a:ext cx="10747741" cy="5091494"/>
          </a:xfrm>
        </p:spPr>
        <p:txBody>
          <a:bodyPr>
            <a:normAutofit/>
          </a:bodyPr>
          <a:lstStyle/>
          <a:p>
            <a:pPr>
              <a:lnSpc>
                <a:spcPct val="90000"/>
              </a:lnSpc>
              <a:spcAft>
                <a:spcPts val="400"/>
              </a:spcAft>
            </a:pPr>
            <a:r>
              <a:rPr lang="en-US" sz="2200" b="1" dirty="0">
                <a:solidFill>
                  <a:schemeClr val="tx1"/>
                </a:solidFill>
              </a:rPr>
              <a:t>LIR Subsystems:</a:t>
            </a:r>
          </a:p>
          <a:p>
            <a:pPr lvl="1">
              <a:lnSpc>
                <a:spcPct val="90000"/>
              </a:lnSpc>
              <a:spcAft>
                <a:spcPts val="400"/>
              </a:spcAft>
            </a:pPr>
            <a:r>
              <a:rPr lang="en-US" sz="1800" b="1" dirty="0">
                <a:solidFill>
                  <a:schemeClr val="tx1"/>
                </a:solidFill>
              </a:rPr>
              <a:t>Power System : </a:t>
            </a:r>
            <a:r>
              <a:rPr lang="en-US" sz="1800" dirty="0">
                <a:solidFill>
                  <a:schemeClr val="tx1"/>
                </a:solidFill>
              </a:rPr>
              <a:t>Obtains power from the LIS power and distributes power within the LIR</a:t>
            </a:r>
          </a:p>
          <a:p>
            <a:pPr lvl="1">
              <a:lnSpc>
                <a:spcPct val="90000"/>
              </a:lnSpc>
              <a:spcAft>
                <a:spcPts val="400"/>
              </a:spcAft>
            </a:pPr>
            <a:r>
              <a:rPr lang="en-US" sz="1800" b="1" dirty="0">
                <a:solidFill>
                  <a:schemeClr val="tx1"/>
                </a:solidFill>
              </a:rPr>
              <a:t>Structure System : </a:t>
            </a:r>
            <a:r>
              <a:rPr lang="en-US" sz="1800" dirty="0">
                <a:solidFill>
                  <a:schemeClr val="tx1"/>
                </a:solidFill>
              </a:rPr>
              <a:t>provides the mechanical structure to which parts are attached </a:t>
            </a:r>
          </a:p>
          <a:p>
            <a:pPr lvl="1">
              <a:lnSpc>
                <a:spcPct val="90000"/>
              </a:lnSpc>
              <a:spcAft>
                <a:spcPts val="400"/>
              </a:spcAft>
            </a:pPr>
            <a:r>
              <a:rPr lang="en-US" sz="1800" b="1" dirty="0">
                <a:solidFill>
                  <a:schemeClr val="tx1"/>
                </a:solidFill>
              </a:rPr>
              <a:t>Thermal System :</a:t>
            </a:r>
            <a:r>
              <a:rPr lang="en-US" sz="1800" dirty="0">
                <a:solidFill>
                  <a:schemeClr val="tx1"/>
                </a:solidFill>
              </a:rPr>
              <a:t> Includes fans &amp; venting to help control the internal temperature of parts within the LIR.</a:t>
            </a:r>
          </a:p>
          <a:p>
            <a:pPr lvl="1">
              <a:lnSpc>
                <a:spcPct val="90000"/>
              </a:lnSpc>
              <a:spcAft>
                <a:spcPts val="400"/>
              </a:spcAft>
            </a:pPr>
            <a:r>
              <a:rPr lang="en-US" sz="1800" b="1" dirty="0">
                <a:solidFill>
                  <a:schemeClr val="tx1"/>
                </a:solidFill>
              </a:rPr>
              <a:t>Comm System : </a:t>
            </a:r>
            <a:r>
              <a:rPr lang="en-US" sz="1800" dirty="0">
                <a:solidFill>
                  <a:schemeClr val="tx1"/>
                </a:solidFill>
              </a:rPr>
              <a:t>Enables the communication between the LIR and the FCR C&amp;M Software for supplying data and messages to the FCR C&amp;M Software as well as the receipt of commands and messages from the FCR C&amp;M Software.</a:t>
            </a:r>
          </a:p>
          <a:p>
            <a:pPr lvl="1">
              <a:lnSpc>
                <a:spcPct val="90000"/>
              </a:lnSpc>
              <a:spcAft>
                <a:spcPts val="400"/>
              </a:spcAft>
            </a:pPr>
            <a:r>
              <a:rPr lang="en-US" sz="1800" b="1" dirty="0">
                <a:solidFill>
                  <a:schemeClr val="tx1"/>
                </a:solidFill>
              </a:rPr>
              <a:t>Command &amp; Control (C&amp;C) System</a:t>
            </a:r>
            <a:r>
              <a:rPr lang="en-US" sz="1800" dirty="0">
                <a:solidFill>
                  <a:schemeClr val="tx1"/>
                </a:solidFill>
              </a:rPr>
              <a:t>: Hardware processors and software.  Processes commands received from the FCR C&amp;M Software, commands the various subsystems that make up the LIR, monitors and collects health and operational status data from the parts that make up the LIR, sends messages, and health and status data to the FCR C&amp;M Software. Also monitors for critical failures and receives notifications from the FCR C&amp;M Software if motion is detected.</a:t>
            </a:r>
          </a:p>
          <a:p>
            <a:pPr lvl="1">
              <a:lnSpc>
                <a:spcPct val="90000"/>
              </a:lnSpc>
              <a:spcAft>
                <a:spcPts val="400"/>
              </a:spcAft>
            </a:pPr>
            <a:r>
              <a:rPr lang="en-US" sz="1800" b="1" dirty="0">
                <a:solidFill>
                  <a:schemeClr val="tx1"/>
                </a:solidFill>
              </a:rPr>
              <a:t>Lid Handling System (LHS)</a:t>
            </a:r>
            <a:r>
              <a:rPr lang="en-US" sz="1800" dirty="0">
                <a:solidFill>
                  <a:schemeClr val="tx1"/>
                </a:solidFill>
              </a:rPr>
              <a:t>: Obtains lids from LDS and grasps a lid with the required force and in the proper orientation to install the lid on a jar, positions lid to jar top location, and installs lids on the jars with proper torque. Provides health and status data to LIR C&amp;C software.</a:t>
            </a:r>
          </a:p>
          <a:p>
            <a:pPr lvl="1">
              <a:lnSpc>
                <a:spcPct val="90000"/>
              </a:lnSpc>
              <a:spcAft>
                <a:spcPts val="400"/>
              </a:spcAft>
            </a:pPr>
            <a:r>
              <a:rPr lang="en-US" sz="1800" b="1" dirty="0">
                <a:solidFill>
                  <a:schemeClr val="tx1"/>
                </a:solidFill>
              </a:rPr>
              <a:t>Jar Handling System (JHS)</a:t>
            </a:r>
            <a:r>
              <a:rPr lang="en-US" sz="1800" dirty="0">
                <a:solidFill>
                  <a:schemeClr val="tx1"/>
                </a:solidFill>
              </a:rPr>
              <a:t>: Grasps Jars and holds the jar with sufficient force to prevent the jar from rotating during lid installation, without breaking the jars. Provides health and status data to LIR C&amp;C software.</a:t>
            </a:r>
          </a:p>
        </p:txBody>
      </p:sp>
      <p:sp>
        <p:nvSpPr>
          <p:cNvPr id="4" name="Slide Number Placeholder 3">
            <a:extLst>
              <a:ext uri="{FF2B5EF4-FFF2-40B4-BE49-F238E27FC236}">
                <a16:creationId xmlns:a16="http://schemas.microsoft.com/office/drawing/2014/main" id="{570BB685-621C-BC48-9822-7879AD67F6AA}"/>
              </a:ext>
            </a:extLst>
          </p:cNvPr>
          <p:cNvSpPr>
            <a:spLocks noGrp="1"/>
          </p:cNvSpPr>
          <p:nvPr>
            <p:ph type="sldNum" sz="quarter" idx="12"/>
          </p:nvPr>
        </p:nvSpPr>
        <p:spPr/>
        <p:txBody>
          <a:bodyPr/>
          <a:lstStyle/>
          <a:p>
            <a:fld id="{874AC6EB-5948-4DF8-B5CC-E711E8013C87}" type="slidenum">
              <a:rPr lang="en-US" smtClean="0"/>
              <a:pPr/>
              <a:t>24</a:t>
            </a:fld>
            <a:endParaRPr lang="en-US"/>
          </a:p>
        </p:txBody>
      </p:sp>
      <p:sp>
        <p:nvSpPr>
          <p:cNvPr id="6" name="TextBox 5">
            <a:extLst>
              <a:ext uri="{FF2B5EF4-FFF2-40B4-BE49-F238E27FC236}">
                <a16:creationId xmlns:a16="http://schemas.microsoft.com/office/drawing/2014/main" id="{ABBF5267-F4C0-83CD-6D12-F7CB89B50F47}"/>
              </a:ext>
            </a:extLst>
          </p:cNvPr>
          <p:cNvSpPr txBox="1"/>
          <p:nvPr/>
        </p:nvSpPr>
        <p:spPr>
          <a:xfrm>
            <a:off x="1752767" y="604325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Distribution System; MDS: Motion Detection System  </a:t>
            </a:r>
          </a:p>
        </p:txBody>
      </p:sp>
      <p:sp>
        <p:nvSpPr>
          <p:cNvPr id="5" name="Subtitle 4">
            <a:extLst>
              <a:ext uri="{FF2B5EF4-FFF2-40B4-BE49-F238E27FC236}">
                <a16:creationId xmlns:a16="http://schemas.microsoft.com/office/drawing/2014/main" id="{98FAC3D8-630C-444C-6657-B50825982ED1}"/>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430562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737224" y="682869"/>
            <a:ext cx="10717548" cy="669187"/>
          </a:xfrm>
        </p:spPr>
        <p:txBody>
          <a:bodyPr>
            <a:normAutofit fontScale="90000"/>
          </a:bodyPr>
          <a:lstStyle/>
          <a:p>
            <a:r>
              <a:rPr lang="en-US" sz="3600" dirty="0">
                <a:latin typeface="Arial" panose="020B0604020202020204" pitchFamily="34" charset="0"/>
                <a:cs typeface="Arial" panose="020B0604020202020204" pitchFamily="34" charset="0"/>
              </a:rPr>
              <a:t>A key consideration is the interaction between subsystems</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25</a:t>
            </a:fld>
            <a:endParaRPr lang="en-US"/>
          </a:p>
        </p:txBody>
      </p:sp>
      <p:sp>
        <p:nvSpPr>
          <p:cNvPr id="3" name="Subtitle 4">
            <a:extLst>
              <a:ext uri="{FF2B5EF4-FFF2-40B4-BE49-F238E27FC236}">
                <a16:creationId xmlns:a16="http://schemas.microsoft.com/office/drawing/2014/main" id="{45CB5161-04F0-FBC0-EE4A-8532D66FC4A2}"/>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
        <p:nvSpPr>
          <p:cNvPr id="11" name="TextBox 10">
            <a:extLst>
              <a:ext uri="{FF2B5EF4-FFF2-40B4-BE49-F238E27FC236}">
                <a16:creationId xmlns:a16="http://schemas.microsoft.com/office/drawing/2014/main" id="{65FCFC90-80A6-AE04-49D5-59E61A8973C3}"/>
              </a:ext>
            </a:extLst>
          </p:cNvPr>
          <p:cNvSpPr txBox="1"/>
          <p:nvPr/>
        </p:nvSpPr>
        <p:spPr>
          <a:xfrm>
            <a:off x="286783" y="2532526"/>
            <a:ext cx="6019424" cy="3605667"/>
          </a:xfrm>
          <a:prstGeom prst="rect">
            <a:avLst/>
          </a:prstGeom>
          <a:noFill/>
        </p:spPr>
        <p:txBody>
          <a:bodyPr wrap="square">
            <a:spAutoFit/>
          </a:bodyPr>
          <a:lstStyle/>
          <a:p>
            <a:pPr marL="641350" lvl="2">
              <a:lnSpc>
                <a:spcPct val="80000"/>
              </a:lnSpc>
              <a:spcAft>
                <a:spcPts val="1000"/>
              </a:spcAft>
            </a:pPr>
            <a:r>
              <a:rPr lang="en-US" sz="2200" dirty="0">
                <a:solidFill>
                  <a:schemeClr val="tx1"/>
                </a:solidFill>
                <a:latin typeface="Calibri" panose="020F0502020204030204" pitchFamily="34" charset="0"/>
                <a:cs typeface="Calibri" panose="020F0502020204030204" pitchFamily="34" charset="0"/>
              </a:rPr>
              <a:t>Each group (or individual) will need to develop an interface diagram for their subsystem.</a:t>
            </a:r>
          </a:p>
          <a:p>
            <a:pPr marL="641350" lvl="2">
              <a:lnSpc>
                <a:spcPct val="80000"/>
              </a:lnSpc>
              <a:spcAft>
                <a:spcPts val="1000"/>
              </a:spcAft>
            </a:pPr>
            <a:r>
              <a:rPr lang="en-US" sz="2200" dirty="0">
                <a:solidFill>
                  <a:schemeClr val="tx1"/>
                </a:solidFill>
                <a:latin typeface="Calibri" panose="020F0502020204030204" pitchFamily="34" charset="0"/>
                <a:cs typeface="Calibri" panose="020F0502020204030204" pitchFamily="34" charset="0"/>
              </a:rPr>
              <a:t>Each will need to include interface requirements dealing with the interactions of their subsystems and the other subsystems they interact.    </a:t>
            </a:r>
          </a:p>
          <a:p>
            <a:pPr marL="641350" lvl="2">
              <a:lnSpc>
                <a:spcPct val="80000"/>
              </a:lnSpc>
              <a:spcAft>
                <a:spcPts val="1000"/>
              </a:spcAft>
            </a:pPr>
            <a:r>
              <a:rPr lang="en-US" sz="2200" dirty="0">
                <a:solidFill>
                  <a:schemeClr val="tx1"/>
                </a:solidFill>
                <a:latin typeface="Calibri" panose="020F0502020204030204" pitchFamily="34" charset="0"/>
                <a:cs typeface="Calibri" panose="020F0502020204030204" pitchFamily="34" charset="0"/>
              </a:rPr>
              <a:t>Assume there is an internal LIR Interface Control Document (ICD) and Data Dictionary defined for the project to which your interface requirements can refer to concerning the interaction(s).</a:t>
            </a:r>
          </a:p>
        </p:txBody>
      </p:sp>
      <p:pic>
        <p:nvPicPr>
          <p:cNvPr id="12" name="Picture 11">
            <a:extLst>
              <a:ext uri="{FF2B5EF4-FFF2-40B4-BE49-F238E27FC236}">
                <a16:creationId xmlns:a16="http://schemas.microsoft.com/office/drawing/2014/main" id="{5E0BE8A3-AF8A-B1E9-634F-A2F485EA40A5}"/>
              </a:ext>
            </a:extLst>
          </p:cNvPr>
          <p:cNvPicPr>
            <a:picLocks noChangeAspect="1"/>
          </p:cNvPicPr>
          <p:nvPr/>
        </p:nvPicPr>
        <p:blipFill>
          <a:blip r:embed="rId2"/>
          <a:stretch>
            <a:fillRect/>
          </a:stretch>
        </p:blipFill>
        <p:spPr>
          <a:xfrm>
            <a:off x="5814072" y="3127544"/>
            <a:ext cx="5595744" cy="3191584"/>
          </a:xfrm>
          <a:prstGeom prst="rect">
            <a:avLst/>
          </a:prstGeom>
        </p:spPr>
      </p:pic>
      <p:sp>
        <p:nvSpPr>
          <p:cNvPr id="13" name="TextBox 12">
            <a:extLst>
              <a:ext uri="{FF2B5EF4-FFF2-40B4-BE49-F238E27FC236}">
                <a16:creationId xmlns:a16="http://schemas.microsoft.com/office/drawing/2014/main" id="{2E2BA88C-C6D8-C4E1-1B93-CF7F755E426D}"/>
              </a:ext>
            </a:extLst>
          </p:cNvPr>
          <p:cNvSpPr txBox="1"/>
          <p:nvPr/>
        </p:nvSpPr>
        <p:spPr>
          <a:xfrm>
            <a:off x="286783" y="1467497"/>
            <a:ext cx="10717548" cy="1039836"/>
          </a:xfrm>
          <a:prstGeom prst="rect">
            <a:avLst/>
          </a:prstGeom>
          <a:noFill/>
        </p:spPr>
        <p:txBody>
          <a:bodyPr wrap="square" rtlCol="0">
            <a:spAutoFit/>
          </a:bodyPr>
          <a:lstStyle/>
          <a:p>
            <a:pPr lvl="1">
              <a:lnSpc>
                <a:spcPct val="80000"/>
              </a:lnSpc>
              <a:spcAft>
                <a:spcPts val="1000"/>
              </a:spcAft>
            </a:pPr>
            <a:r>
              <a:rPr lang="en-US" sz="2200" dirty="0">
                <a:solidFill>
                  <a:schemeClr val="tx1"/>
                </a:solidFill>
                <a:latin typeface="Calibri" panose="020F0502020204030204" pitchFamily="34" charset="0"/>
                <a:cs typeface="Calibri" panose="020F0502020204030204" pitchFamily="34" charset="0"/>
              </a:rPr>
              <a:t>The LIR is software intensive.</a:t>
            </a:r>
          </a:p>
          <a:p>
            <a:pPr marL="641350" lvl="2">
              <a:lnSpc>
                <a:spcPct val="80000"/>
              </a:lnSpc>
              <a:spcAft>
                <a:spcPts val="1000"/>
              </a:spcAft>
            </a:pPr>
            <a:r>
              <a:rPr lang="en-US" sz="2200" dirty="0">
                <a:solidFill>
                  <a:schemeClr val="tx1"/>
                </a:solidFill>
                <a:latin typeface="Calibri" panose="020F0502020204030204" pitchFamily="34" charset="0"/>
                <a:cs typeface="Calibri" panose="020F0502020204030204" pitchFamily="34" charset="0"/>
              </a:rPr>
              <a:t>Those focusing on software will need to interact with the groups focusing on the </a:t>
            </a:r>
            <a:br>
              <a:rPr lang="en-US" sz="2200" dirty="0">
                <a:solidFill>
                  <a:schemeClr val="tx1"/>
                </a:solidFill>
                <a:latin typeface="Calibri" panose="020F0502020204030204" pitchFamily="34" charset="0"/>
                <a:cs typeface="Calibri" panose="020F0502020204030204" pitchFamily="34" charset="0"/>
              </a:rPr>
            </a:br>
            <a:r>
              <a:rPr lang="en-US" sz="2200" dirty="0">
                <a:solidFill>
                  <a:schemeClr val="tx1"/>
                </a:solidFill>
                <a:latin typeface="Calibri" panose="020F0502020204030204" pitchFamily="34" charset="0"/>
                <a:cs typeface="Calibri" panose="020F0502020204030204" pitchFamily="34" charset="0"/>
              </a:rPr>
              <a:t>mechanical subsystems (Each mechanism that moves has an ECU).</a:t>
            </a:r>
          </a:p>
        </p:txBody>
      </p:sp>
    </p:spTree>
    <p:extLst>
      <p:ext uri="{BB962C8B-B14F-4D97-AF65-F5344CB8AC3E}">
        <p14:creationId xmlns:p14="http://schemas.microsoft.com/office/powerpoint/2010/main" val="219833817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6B2AA-3A10-1247-E087-137DD744C5D2}"/>
              </a:ext>
            </a:extLst>
          </p:cNvPr>
          <p:cNvSpPr>
            <a:spLocks noGrp="1"/>
          </p:cNvSpPr>
          <p:nvPr>
            <p:ph type="title"/>
          </p:nvPr>
        </p:nvSpPr>
        <p:spPr/>
        <p:txBody>
          <a:bodyPr>
            <a:normAutofit fontScale="90000"/>
          </a:bodyPr>
          <a:lstStyle/>
          <a:p>
            <a:r>
              <a:rPr lang="en-US" dirty="0">
                <a:latin typeface="Arial" panose="020B0604020202020204" pitchFamily="34" charset="0"/>
                <a:cs typeface="Arial" panose="020B0604020202020204" pitchFamily="34" charset="0"/>
              </a:rPr>
              <a:t>Homework assignment</a:t>
            </a:r>
          </a:p>
        </p:txBody>
      </p:sp>
      <p:sp>
        <p:nvSpPr>
          <p:cNvPr id="3" name="Content Placeholder 2">
            <a:extLst>
              <a:ext uri="{FF2B5EF4-FFF2-40B4-BE49-F238E27FC236}">
                <a16:creationId xmlns:a16="http://schemas.microsoft.com/office/drawing/2014/main" id="{ABD1A092-ED14-8710-33E3-4CDCDE648B0D}"/>
              </a:ext>
            </a:extLst>
          </p:cNvPr>
          <p:cNvSpPr>
            <a:spLocks noGrp="1"/>
          </p:cNvSpPr>
          <p:nvPr>
            <p:ph idx="1"/>
          </p:nvPr>
        </p:nvSpPr>
        <p:spPr>
          <a:xfrm>
            <a:off x="702938" y="1397274"/>
            <a:ext cx="10820579" cy="4209860"/>
          </a:xfrm>
        </p:spPr>
        <p:txBody>
          <a:bodyPr>
            <a:noAutofit/>
          </a:bodyPr>
          <a:lstStyle/>
          <a:p>
            <a:pPr marL="0" indent="0">
              <a:lnSpc>
                <a:spcPct val="80000"/>
              </a:lnSpc>
              <a:spcAft>
                <a:spcPts val="400"/>
              </a:spcAft>
              <a:buNone/>
            </a:pPr>
            <a:r>
              <a:rPr lang="en-US" sz="2000" dirty="0"/>
              <a:t>Choose one of the LIR Subsystems</a:t>
            </a:r>
          </a:p>
          <a:p>
            <a:pPr>
              <a:lnSpc>
                <a:spcPct val="80000"/>
              </a:lnSpc>
              <a:spcAft>
                <a:spcPts val="400"/>
              </a:spcAft>
            </a:pPr>
            <a:r>
              <a:rPr lang="en-US" sz="2000" dirty="0"/>
              <a:t>Do analysis concerning purpose of your subsystem, goals, objectives, drivers and constraints (includes allocated requirements), and risks.</a:t>
            </a:r>
          </a:p>
          <a:p>
            <a:pPr lvl="1">
              <a:lnSpc>
                <a:spcPct val="80000"/>
              </a:lnSpc>
              <a:spcAft>
                <a:spcPts val="400"/>
              </a:spcAft>
            </a:pPr>
            <a:r>
              <a:rPr lang="en-US" dirty="0"/>
              <a:t>Develop an external interface diagram for your subsystem</a:t>
            </a:r>
          </a:p>
          <a:p>
            <a:pPr lvl="1">
              <a:lnSpc>
                <a:spcPct val="80000"/>
              </a:lnSpc>
              <a:spcAft>
                <a:spcPts val="400"/>
              </a:spcAft>
            </a:pPr>
            <a:r>
              <a:rPr lang="en-US" dirty="0"/>
              <a:t>Identify specific interactions with each of the external systems in your external interface diagram.</a:t>
            </a:r>
          </a:p>
          <a:p>
            <a:pPr>
              <a:lnSpc>
                <a:spcPct val="80000"/>
              </a:lnSpc>
              <a:spcAft>
                <a:spcPts val="400"/>
              </a:spcAft>
            </a:pPr>
            <a:r>
              <a:rPr lang="en-US" sz="2000" dirty="0"/>
              <a:t>Define an Integrated Set of Needs for your chosen subsystem.</a:t>
            </a:r>
          </a:p>
          <a:p>
            <a:pPr>
              <a:lnSpc>
                <a:spcPct val="80000"/>
              </a:lnSpc>
              <a:spcAft>
                <a:spcPts val="400"/>
              </a:spcAft>
            </a:pPr>
            <a:r>
              <a:rPr lang="en-US" sz="2000" dirty="0"/>
              <a:t>Transform those needs into a set of Design Input Requirements.</a:t>
            </a:r>
          </a:p>
          <a:p>
            <a:pPr lvl="1">
              <a:lnSpc>
                <a:spcPct val="80000"/>
              </a:lnSpc>
              <a:spcAft>
                <a:spcPts val="400"/>
              </a:spcAft>
            </a:pPr>
            <a:r>
              <a:rPr lang="en-US" dirty="0"/>
              <a:t>Can use Jama Software® Labs Requirements Optimizer as a digital assistant</a:t>
            </a:r>
          </a:p>
          <a:p>
            <a:pPr lvl="1">
              <a:lnSpc>
                <a:spcPct val="80000"/>
              </a:lnSpc>
              <a:spcAft>
                <a:spcPts val="400"/>
              </a:spcAft>
            </a:pPr>
            <a:r>
              <a:rPr lang="en-US" b="0" i="0" dirty="0">
                <a:solidFill>
                  <a:srgbClr val="0078D7"/>
                </a:solidFill>
                <a:effectLst/>
                <a:latin typeface="Calibri" panose="020F0502020204030204" pitchFamily="34" charset="0"/>
                <a:hlinkClick r:id="rId2" tooltip="https://labs.jamasoftware.com/"/>
              </a:rPr>
              <a:t>https://labs.jamasoftware.com/</a:t>
            </a:r>
            <a:endParaRPr lang="en-US" b="0" i="0" dirty="0">
              <a:solidFill>
                <a:srgbClr val="0078D7"/>
              </a:solidFill>
              <a:effectLst/>
              <a:latin typeface="Calibri" panose="020F0502020204030204" pitchFamily="34" charset="0"/>
            </a:endParaRPr>
          </a:p>
          <a:p>
            <a:pPr lvl="1">
              <a:lnSpc>
                <a:spcPct val="80000"/>
              </a:lnSpc>
              <a:spcAft>
                <a:spcPts val="400"/>
              </a:spcAft>
            </a:pPr>
            <a:r>
              <a:rPr lang="en-US" dirty="0"/>
              <a:t>Can also use ChapGPT, Bard, or Bing (with caution………….)</a:t>
            </a:r>
          </a:p>
          <a:p>
            <a:pPr>
              <a:lnSpc>
                <a:spcPct val="80000"/>
              </a:lnSpc>
              <a:spcAft>
                <a:spcPts val="400"/>
              </a:spcAft>
            </a:pPr>
            <a:r>
              <a:rPr lang="en-US" sz="2000" dirty="0"/>
              <a:t>Do requirements verification and validation activities</a:t>
            </a:r>
          </a:p>
          <a:p>
            <a:pPr lvl="1">
              <a:lnSpc>
                <a:spcPct val="80000"/>
              </a:lnSpc>
              <a:spcAft>
                <a:spcPts val="400"/>
              </a:spcAft>
            </a:pPr>
            <a:r>
              <a:rPr lang="en-US" dirty="0"/>
              <a:t>Do they have the characteristics of well-formed requirements?</a:t>
            </a:r>
          </a:p>
          <a:p>
            <a:pPr lvl="1">
              <a:lnSpc>
                <a:spcPct val="80000"/>
              </a:lnSpc>
              <a:spcAft>
                <a:spcPts val="400"/>
              </a:spcAft>
            </a:pPr>
            <a:r>
              <a:rPr lang="en-US" dirty="0"/>
              <a:t>Do they communicate the intent of the subsystem set of needs and allocated parent requirements?</a:t>
            </a:r>
          </a:p>
          <a:p>
            <a:pPr>
              <a:lnSpc>
                <a:spcPct val="80000"/>
              </a:lnSpc>
              <a:spcAft>
                <a:spcPts val="400"/>
              </a:spcAft>
            </a:pPr>
            <a:r>
              <a:rPr lang="en-US" sz="2000" dirty="0"/>
              <a:t>Ideally, as time allows, it would be great if you could exchange your requirement set with another group and evaluate each other’s set of requirements.</a:t>
            </a:r>
          </a:p>
          <a:p>
            <a:pPr lvl="1">
              <a:lnSpc>
                <a:spcPct val="80000"/>
              </a:lnSpc>
              <a:spcAft>
                <a:spcPts val="400"/>
              </a:spcAft>
            </a:pPr>
            <a:endParaRPr lang="en-US" dirty="0"/>
          </a:p>
          <a:p>
            <a:pPr>
              <a:lnSpc>
                <a:spcPct val="80000"/>
              </a:lnSpc>
              <a:spcAft>
                <a:spcPts val="400"/>
              </a:spcAft>
            </a:pPr>
            <a:endParaRPr lang="en-US" sz="2000" dirty="0"/>
          </a:p>
        </p:txBody>
      </p:sp>
      <p:sp>
        <p:nvSpPr>
          <p:cNvPr id="4" name="Slide Number Placeholder 3">
            <a:extLst>
              <a:ext uri="{FF2B5EF4-FFF2-40B4-BE49-F238E27FC236}">
                <a16:creationId xmlns:a16="http://schemas.microsoft.com/office/drawing/2014/main" id="{B1B85816-168C-4D63-264B-5BA499EB7A08}"/>
              </a:ext>
            </a:extLst>
          </p:cNvPr>
          <p:cNvSpPr>
            <a:spLocks noGrp="1"/>
          </p:cNvSpPr>
          <p:nvPr>
            <p:ph type="sldNum" sz="quarter" idx="12"/>
          </p:nvPr>
        </p:nvSpPr>
        <p:spPr/>
        <p:txBody>
          <a:bodyPr/>
          <a:lstStyle/>
          <a:p>
            <a:fld id="{E97799C9-84D9-46D2-A11E-BCF8A720529D}" type="slidenum">
              <a:rPr lang="en-US" smtClean="0"/>
              <a:pPr/>
              <a:t>26</a:t>
            </a:fld>
            <a:endParaRPr lang="en-US" dirty="0"/>
          </a:p>
        </p:txBody>
      </p:sp>
      <p:pic>
        <p:nvPicPr>
          <p:cNvPr id="5" name="Picture 4">
            <a:extLst>
              <a:ext uri="{FF2B5EF4-FFF2-40B4-BE49-F238E27FC236}">
                <a16:creationId xmlns:a16="http://schemas.microsoft.com/office/drawing/2014/main" id="{741A6130-017F-C8AB-B90A-5681C14073CA}"/>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9476509" y="744836"/>
            <a:ext cx="1773561" cy="932013"/>
          </a:xfrm>
          <a:prstGeom prst="rect">
            <a:avLst/>
          </a:prstGeom>
          <a:solidFill>
            <a:schemeClr val="bg1"/>
          </a:solidFill>
          <a:ln>
            <a:solidFill>
              <a:schemeClr val="tx1"/>
            </a:solidFill>
          </a:ln>
        </p:spPr>
      </p:pic>
      <p:sp>
        <p:nvSpPr>
          <p:cNvPr id="6" name="Subtitle 4">
            <a:extLst>
              <a:ext uri="{FF2B5EF4-FFF2-40B4-BE49-F238E27FC236}">
                <a16:creationId xmlns:a16="http://schemas.microsoft.com/office/drawing/2014/main" id="{BCD34A0E-D94F-7299-A6E4-C02DE789C237}"/>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80542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blinds(horizontal)">
                                      <p:cBhvr>
                                        <p:cTn id="7" dur="500"/>
                                        <p:tgtEl>
                                          <p:spTgt spid="3">
                                            <p:txEl>
                                              <p:pRg st="4" end="4"/>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5" end="5"/>
                                            </p:txEl>
                                          </p:spTgt>
                                        </p:tgtEl>
                                        <p:attrNameLst>
                                          <p:attrName>style.visibility</p:attrName>
                                        </p:attrNameLst>
                                      </p:cBhvr>
                                      <p:to>
                                        <p:strVal val="visible"/>
                                      </p:to>
                                    </p:set>
                                    <p:animEffect transition="in" filter="blinds(horizontal)">
                                      <p:cBhvr>
                                        <p:cTn id="12" dur="500"/>
                                        <p:tgtEl>
                                          <p:spTgt spid="3">
                                            <p:txEl>
                                              <p:pRg st="5" end="5"/>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animEffect transition="in" filter="blinds(horizontal)">
                                      <p:cBhvr>
                                        <p:cTn id="15" dur="500"/>
                                        <p:tgtEl>
                                          <p:spTgt spid="3">
                                            <p:txEl>
                                              <p:pRg st="6" end="6"/>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7" end="7"/>
                                            </p:txEl>
                                          </p:spTgt>
                                        </p:tgtEl>
                                        <p:attrNameLst>
                                          <p:attrName>style.visibility</p:attrName>
                                        </p:attrNameLst>
                                      </p:cBhvr>
                                      <p:to>
                                        <p:strVal val="visible"/>
                                      </p:to>
                                    </p:set>
                                    <p:animEffect transition="in" filter="blinds(horizontal)">
                                      <p:cBhvr>
                                        <p:cTn id="18" dur="500"/>
                                        <p:tgtEl>
                                          <p:spTgt spid="3">
                                            <p:txEl>
                                              <p:pRg st="7" end="7"/>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animEffect transition="in" filter="blinds(horizontal)">
                                      <p:cBhvr>
                                        <p:cTn id="21" dur="500"/>
                                        <p:tgtEl>
                                          <p:spTgt spid="3">
                                            <p:txEl>
                                              <p:pRg st="8" end="8"/>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3">
                                            <p:txEl>
                                              <p:pRg st="9" end="9"/>
                                            </p:txEl>
                                          </p:spTgt>
                                        </p:tgtEl>
                                        <p:attrNameLst>
                                          <p:attrName>style.visibility</p:attrName>
                                        </p:attrNameLst>
                                      </p:cBhvr>
                                      <p:to>
                                        <p:strVal val="visible"/>
                                      </p:to>
                                    </p:set>
                                    <p:animEffect transition="in" filter="blinds(horizontal)">
                                      <p:cBhvr>
                                        <p:cTn id="26" dur="500"/>
                                        <p:tgtEl>
                                          <p:spTgt spid="3">
                                            <p:txEl>
                                              <p:pRg st="9" end="9"/>
                                            </p:txEl>
                                          </p:spTgt>
                                        </p:tgtEl>
                                      </p:cBhvr>
                                    </p:animEffect>
                                  </p:childTnLst>
                                </p:cTn>
                              </p:par>
                              <p:par>
                                <p:cTn id="27" presetID="3" presetClass="entr" presetSubtype="10" fill="hold" nodeType="withEffect">
                                  <p:stCondLst>
                                    <p:cond delay="0"/>
                                  </p:stCondLst>
                                  <p:childTnLst>
                                    <p:set>
                                      <p:cBhvr>
                                        <p:cTn id="28" dur="1" fill="hold">
                                          <p:stCondLst>
                                            <p:cond delay="0"/>
                                          </p:stCondLst>
                                        </p:cTn>
                                        <p:tgtEl>
                                          <p:spTgt spid="3">
                                            <p:txEl>
                                              <p:pRg st="10" end="10"/>
                                            </p:txEl>
                                          </p:spTgt>
                                        </p:tgtEl>
                                        <p:attrNameLst>
                                          <p:attrName>style.visibility</p:attrName>
                                        </p:attrNameLst>
                                      </p:cBhvr>
                                      <p:to>
                                        <p:strVal val="visible"/>
                                      </p:to>
                                    </p:set>
                                    <p:animEffect transition="in" filter="blinds(horizontal)">
                                      <p:cBhvr>
                                        <p:cTn id="29" dur="500"/>
                                        <p:tgtEl>
                                          <p:spTgt spid="3">
                                            <p:txEl>
                                              <p:pRg st="10" end="10"/>
                                            </p:txEl>
                                          </p:spTgt>
                                        </p:tgtEl>
                                      </p:cBhvr>
                                    </p:animEffect>
                                  </p:childTnLst>
                                </p:cTn>
                              </p:par>
                              <p:par>
                                <p:cTn id="30" presetID="3" presetClass="entr" presetSubtype="10" fill="hold" nodeType="withEffect">
                                  <p:stCondLst>
                                    <p:cond delay="0"/>
                                  </p:stCondLst>
                                  <p:childTnLst>
                                    <p:set>
                                      <p:cBhvr>
                                        <p:cTn id="31" dur="1" fill="hold">
                                          <p:stCondLst>
                                            <p:cond delay="0"/>
                                          </p:stCondLst>
                                        </p:cTn>
                                        <p:tgtEl>
                                          <p:spTgt spid="3">
                                            <p:txEl>
                                              <p:pRg st="11" end="11"/>
                                            </p:txEl>
                                          </p:spTgt>
                                        </p:tgtEl>
                                        <p:attrNameLst>
                                          <p:attrName>style.visibility</p:attrName>
                                        </p:attrNameLst>
                                      </p:cBhvr>
                                      <p:to>
                                        <p:strVal val="visible"/>
                                      </p:to>
                                    </p:set>
                                    <p:animEffect transition="in" filter="blinds(horizontal)">
                                      <p:cBhvr>
                                        <p:cTn id="32" dur="500"/>
                                        <p:tgtEl>
                                          <p:spTgt spid="3">
                                            <p:txEl>
                                              <p:pRg st="11" end="1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3">
                                            <p:txEl>
                                              <p:pRg st="12" end="12"/>
                                            </p:txEl>
                                          </p:spTgt>
                                        </p:tgtEl>
                                        <p:attrNameLst>
                                          <p:attrName>style.visibility</p:attrName>
                                        </p:attrNameLst>
                                      </p:cBhvr>
                                      <p:to>
                                        <p:strVal val="visible"/>
                                      </p:to>
                                    </p:set>
                                    <p:animEffect transition="in" filter="blinds(horizontal)">
                                      <p:cBhvr>
                                        <p:cTn id="37"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471D3-384D-6749-878D-6F2EBB24672C}"/>
              </a:ext>
            </a:extLst>
          </p:cNvPr>
          <p:cNvSpPr>
            <a:spLocks noGrp="1"/>
          </p:cNvSpPr>
          <p:nvPr>
            <p:ph type="title"/>
          </p:nvPr>
        </p:nvSpPr>
        <p:spPr>
          <a:xfrm>
            <a:off x="606745" y="719651"/>
            <a:ext cx="10972800" cy="550264"/>
          </a:xfrm>
        </p:spPr>
        <p:txBody>
          <a:bodyPr>
            <a:noAutofit/>
          </a:bodyPr>
          <a:lstStyle/>
          <a:p>
            <a:pPr>
              <a:lnSpc>
                <a:spcPct val="80000"/>
              </a:lnSpc>
            </a:pPr>
            <a:r>
              <a:rPr lang="en-US" sz="3600" dirty="0">
                <a:latin typeface="Arial" panose="020B0604020202020204" pitchFamily="34" charset="0"/>
                <a:cs typeface="Arial" panose="020B0604020202020204" pitchFamily="34" charset="0"/>
              </a:rPr>
              <a:t>Online Sessions</a:t>
            </a:r>
          </a:p>
        </p:txBody>
      </p:sp>
      <p:sp>
        <p:nvSpPr>
          <p:cNvPr id="3" name="Content Placeholder 2">
            <a:extLst>
              <a:ext uri="{FF2B5EF4-FFF2-40B4-BE49-F238E27FC236}">
                <a16:creationId xmlns:a16="http://schemas.microsoft.com/office/drawing/2014/main" id="{0E5865C2-A92A-0042-B819-0DC6958B4B55}"/>
              </a:ext>
            </a:extLst>
          </p:cNvPr>
          <p:cNvSpPr>
            <a:spLocks noGrp="1"/>
          </p:cNvSpPr>
          <p:nvPr>
            <p:ph idx="1"/>
          </p:nvPr>
        </p:nvSpPr>
        <p:spPr>
          <a:xfrm>
            <a:off x="756920" y="1436745"/>
            <a:ext cx="10678160" cy="4710056"/>
          </a:xfrm>
        </p:spPr>
        <p:txBody>
          <a:bodyPr>
            <a:noAutofit/>
          </a:bodyPr>
          <a:lstStyle/>
          <a:p>
            <a:pPr>
              <a:lnSpc>
                <a:spcPct val="80000"/>
              </a:lnSpc>
            </a:pPr>
            <a:r>
              <a:rPr lang="en-US" sz="2200" dirty="0"/>
              <a:t>The second online session (Thursday May 11, 2023, 4 pm – 7 pm, CDT, USA) 2-4 hours as needed</a:t>
            </a:r>
          </a:p>
          <a:p>
            <a:pPr lvl="1">
              <a:lnSpc>
                <a:spcPct val="80000"/>
              </a:lnSpc>
            </a:pPr>
            <a:r>
              <a:rPr lang="en-US" sz="2200" dirty="0"/>
              <a:t>Unstructured session allowing the groups to interact with the instructor to ask questions concerning their group exercise. </a:t>
            </a:r>
          </a:p>
          <a:p>
            <a:pPr lvl="1">
              <a:lnSpc>
                <a:spcPct val="80000"/>
              </a:lnSpc>
            </a:pPr>
            <a:r>
              <a:rPr lang="en-US" sz="2200" dirty="0"/>
              <a:t>Will walk through more of the examples of poorly formed LIR requirements</a:t>
            </a:r>
          </a:p>
          <a:p>
            <a:pPr lvl="1">
              <a:lnSpc>
                <a:spcPct val="80000"/>
              </a:lnSpc>
            </a:pPr>
            <a:r>
              <a:rPr lang="en-US" sz="2200" dirty="0"/>
              <a:t>Looking for comments from the attendees concerning any of the requirements in the improved set that you want to discuss.</a:t>
            </a:r>
          </a:p>
          <a:p>
            <a:pPr lvl="1">
              <a:lnSpc>
                <a:spcPct val="80000"/>
              </a:lnSpc>
            </a:pPr>
            <a:r>
              <a:rPr lang="en-US" sz="2200" dirty="0"/>
              <a:t>Looking for comments concerning the allocation matrix and any issues you may have found with the allocations.</a:t>
            </a:r>
          </a:p>
          <a:p>
            <a:pPr lvl="1">
              <a:lnSpc>
                <a:spcPct val="80000"/>
              </a:lnSpc>
            </a:pPr>
            <a:r>
              <a:rPr lang="en-US" sz="2200" dirty="0"/>
              <a:t>Present examples you have developed and would like the instructor and class to comment on and give advice.</a:t>
            </a:r>
          </a:p>
          <a:p>
            <a:pPr lvl="1">
              <a:lnSpc>
                <a:spcPct val="80000"/>
              </a:lnSpc>
            </a:pPr>
            <a:r>
              <a:rPr lang="en-US" sz="2200" dirty="0"/>
              <a:t>While attendance is not mandatory, everyone is encouraged to attend as they will learn from the questions asked by other groups and will be able to apply what is learned to their group exercise.</a:t>
            </a:r>
          </a:p>
        </p:txBody>
      </p:sp>
      <p:sp>
        <p:nvSpPr>
          <p:cNvPr id="4" name="Slide Number Placeholder 5">
            <a:extLst>
              <a:ext uri="{FF2B5EF4-FFF2-40B4-BE49-F238E27FC236}">
                <a16:creationId xmlns:a16="http://schemas.microsoft.com/office/drawing/2014/main" id="{C36C2508-C95D-D940-9BCA-A1A5B2FAC967}"/>
              </a:ext>
            </a:extLst>
          </p:cNvPr>
          <p:cNvSpPr>
            <a:spLocks noGrp="1"/>
          </p:cNvSpPr>
          <p:nvPr>
            <p:ph type="sldNum" sz="quarter" idx="12"/>
          </p:nvPr>
        </p:nvSpPr>
        <p:spPr>
          <a:xfrm>
            <a:off x="11435080" y="6480462"/>
            <a:ext cx="542414" cy="279255"/>
          </a:xfrm>
        </p:spPr>
        <p:txBody>
          <a:bodyPr/>
          <a:lstStyle/>
          <a:p>
            <a:fld id="{924B41C4-1474-8D42-B330-D2828683839D}" type="slidenum">
              <a:rPr lang="en-US"/>
              <a:t>27</a:t>
            </a:fld>
            <a:endParaRPr lang="en-US" dirty="0"/>
          </a:p>
        </p:txBody>
      </p:sp>
    </p:spTree>
    <p:extLst>
      <p:ext uri="{BB962C8B-B14F-4D97-AF65-F5344CB8AC3E}">
        <p14:creationId xmlns:p14="http://schemas.microsoft.com/office/powerpoint/2010/main" val="37608026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471D3-384D-6749-878D-6F2EBB24672C}"/>
              </a:ext>
            </a:extLst>
          </p:cNvPr>
          <p:cNvSpPr>
            <a:spLocks noGrp="1"/>
          </p:cNvSpPr>
          <p:nvPr>
            <p:ph type="title"/>
          </p:nvPr>
        </p:nvSpPr>
        <p:spPr>
          <a:xfrm>
            <a:off x="609600" y="777152"/>
            <a:ext cx="10972800" cy="550264"/>
          </a:xfrm>
        </p:spPr>
        <p:txBody>
          <a:bodyPr>
            <a:noAutofit/>
          </a:bodyPr>
          <a:lstStyle/>
          <a:p>
            <a:pPr algn="ctr"/>
            <a:r>
              <a:rPr lang="en-US" sz="3600" dirty="0">
                <a:latin typeface="Arial" panose="020B0604020202020204" pitchFamily="34" charset="0"/>
                <a:cs typeface="Arial" panose="020B0604020202020204" pitchFamily="34" charset="0"/>
              </a:rPr>
              <a:t>Online Sessions</a:t>
            </a:r>
            <a:endParaRPr lang="en-US" sz="3598" dirty="0">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0E5865C2-A92A-0042-B819-0DC6958B4B55}"/>
              </a:ext>
            </a:extLst>
          </p:cNvPr>
          <p:cNvSpPr>
            <a:spLocks noGrp="1"/>
          </p:cNvSpPr>
          <p:nvPr>
            <p:ph idx="1"/>
          </p:nvPr>
        </p:nvSpPr>
        <p:spPr>
          <a:xfrm>
            <a:off x="701040" y="1487545"/>
            <a:ext cx="10627360" cy="4557656"/>
          </a:xfrm>
        </p:spPr>
        <p:txBody>
          <a:bodyPr>
            <a:noAutofit/>
          </a:bodyPr>
          <a:lstStyle/>
          <a:p>
            <a:pPr>
              <a:lnSpc>
                <a:spcPct val="80000"/>
              </a:lnSpc>
              <a:buClr>
                <a:schemeClr val="tx1"/>
              </a:buClr>
            </a:pPr>
            <a:r>
              <a:rPr lang="en-US" sz="2200" dirty="0"/>
              <a:t>The third online session (Saturday May 20, 2022, 8 am – 12 pm, CDT, USA) 4 hours</a:t>
            </a:r>
          </a:p>
          <a:p>
            <a:pPr lvl="1">
              <a:lnSpc>
                <a:spcPct val="80000"/>
              </a:lnSpc>
              <a:buClr>
                <a:schemeClr val="tx1"/>
              </a:buClr>
            </a:pPr>
            <a:r>
              <a:rPr lang="en-US" sz="2200" dirty="0"/>
              <a:t>Will occur the following week and will focus on the results of the group exercises, addressing attendee questions and group discussion of the concepts and outcomes of the seminar.  </a:t>
            </a:r>
          </a:p>
          <a:p>
            <a:pPr lvl="1">
              <a:lnSpc>
                <a:spcPct val="80000"/>
              </a:lnSpc>
              <a:buClr>
                <a:schemeClr val="tx1"/>
              </a:buClr>
            </a:pPr>
            <a:r>
              <a:rPr lang="en-US" sz="2200" dirty="0"/>
              <a:t>Each group will do a debrief to the rest of attendees addressing the following questions: </a:t>
            </a:r>
          </a:p>
          <a:p>
            <a:pPr marL="1373188" lvl="2" indent="-508000">
              <a:lnSpc>
                <a:spcPct val="80000"/>
              </a:lnSpc>
              <a:buClr>
                <a:schemeClr val="tx1"/>
              </a:buClr>
              <a:buFont typeface="+mj-lt"/>
              <a:buAutoNum type="arabicParenR"/>
            </a:pPr>
            <a:r>
              <a:rPr lang="en-US" sz="2200" dirty="0"/>
              <a:t>What squared with something that you already knew?  </a:t>
            </a:r>
          </a:p>
          <a:p>
            <a:pPr marL="1373188" lvl="2" indent="-508000">
              <a:lnSpc>
                <a:spcPct val="80000"/>
              </a:lnSpc>
              <a:buClr>
                <a:schemeClr val="tx1"/>
              </a:buClr>
              <a:buFont typeface="+mj-lt"/>
              <a:buAutoNum type="arabicParenR"/>
            </a:pPr>
            <a:r>
              <a:rPr lang="en-US" sz="2200" dirty="0"/>
              <a:t>What did you learn that made all the pieces fall into place? </a:t>
            </a:r>
          </a:p>
          <a:p>
            <a:pPr marL="1373188" lvl="2" indent="-508000">
              <a:lnSpc>
                <a:spcPct val="80000"/>
              </a:lnSpc>
              <a:buClr>
                <a:schemeClr val="tx1"/>
              </a:buClr>
              <a:buFont typeface="+mj-lt"/>
              <a:buAutoNum type="arabicParenR"/>
            </a:pPr>
            <a:r>
              <a:rPr lang="en-US" sz="2200" dirty="0"/>
              <a:t>What did you see from a new angle? </a:t>
            </a:r>
          </a:p>
          <a:p>
            <a:pPr marL="1373188" lvl="2" indent="-508000">
              <a:lnSpc>
                <a:spcPct val="80000"/>
              </a:lnSpc>
              <a:buClr>
                <a:schemeClr val="tx1"/>
              </a:buClr>
              <a:buFont typeface="+mj-lt"/>
              <a:buAutoNum type="arabicParenR"/>
            </a:pPr>
            <a:r>
              <a:rPr lang="en-US" sz="2200" dirty="0"/>
              <a:t>Based on what you learned, what will you being doing differently in the future?  </a:t>
            </a:r>
          </a:p>
          <a:p>
            <a:pPr marL="1373188" lvl="2" indent="-508000">
              <a:lnSpc>
                <a:spcPct val="80000"/>
              </a:lnSpc>
              <a:buClr>
                <a:schemeClr val="tx1"/>
              </a:buClr>
              <a:buFont typeface="+mj-lt"/>
              <a:buAutoNum type="arabicParenR"/>
            </a:pPr>
            <a:r>
              <a:rPr lang="en-US" sz="2200" dirty="0"/>
              <a:t>Any challenge</a:t>
            </a:r>
            <a:r>
              <a:rPr lang="en-US" sz="2400" dirty="0"/>
              <a:t>s you had or example requirements you would like to discuss?</a:t>
            </a:r>
          </a:p>
        </p:txBody>
      </p:sp>
      <p:sp>
        <p:nvSpPr>
          <p:cNvPr id="4" name="Slide Number Placeholder 5">
            <a:extLst>
              <a:ext uri="{FF2B5EF4-FFF2-40B4-BE49-F238E27FC236}">
                <a16:creationId xmlns:a16="http://schemas.microsoft.com/office/drawing/2014/main" id="{C36C2508-C95D-D940-9BCA-A1A5B2FAC967}"/>
              </a:ext>
            </a:extLst>
          </p:cNvPr>
          <p:cNvSpPr>
            <a:spLocks noGrp="1"/>
          </p:cNvSpPr>
          <p:nvPr>
            <p:ph type="sldNum" sz="quarter" idx="12"/>
          </p:nvPr>
        </p:nvSpPr>
        <p:spPr>
          <a:xfrm>
            <a:off x="11421594" y="6480462"/>
            <a:ext cx="542414" cy="279255"/>
          </a:xfrm>
        </p:spPr>
        <p:txBody>
          <a:bodyPr/>
          <a:lstStyle/>
          <a:p>
            <a:fld id="{924B41C4-1474-8D42-B330-D2828683839D}" type="slidenum">
              <a:rPr lang="en-US"/>
              <a:t>28</a:t>
            </a:fld>
            <a:endParaRPr lang="en-US" dirty="0"/>
          </a:p>
        </p:txBody>
      </p:sp>
      <p:sp>
        <p:nvSpPr>
          <p:cNvPr id="5" name="Subtitle 4">
            <a:extLst>
              <a:ext uri="{FF2B5EF4-FFF2-40B4-BE49-F238E27FC236}">
                <a16:creationId xmlns:a16="http://schemas.microsoft.com/office/drawing/2014/main" id="{17103605-5D2D-0875-0A12-030301B876E5}"/>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15498691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358908-5922-1D4F-9C7D-DD9566AC1CDB}"/>
              </a:ext>
            </a:extLst>
          </p:cNvPr>
          <p:cNvSpPr>
            <a:spLocks noGrp="1"/>
          </p:cNvSpPr>
          <p:nvPr>
            <p:ph type="title"/>
          </p:nvPr>
        </p:nvSpPr>
        <p:spPr>
          <a:xfrm>
            <a:off x="2034116" y="2858096"/>
            <a:ext cx="8123770" cy="1141810"/>
          </a:xfrm>
        </p:spPr>
        <p:txBody>
          <a:bodyPr/>
          <a:lstStyle/>
          <a:p>
            <a:pPr algn="ctr"/>
            <a:r>
              <a:rPr lang="en-US" dirty="0">
                <a:solidFill>
                  <a:schemeClr val="accent1">
                    <a:lumMod val="75000"/>
                  </a:schemeClr>
                </a:solidFill>
                <a:latin typeface="Arial" panose="020B0604020202020204" pitchFamily="34" charset="0"/>
                <a:cs typeface="Arial" panose="020B0604020202020204" pitchFamily="34" charset="0"/>
              </a:rPr>
              <a:t>Questions and Discussion</a:t>
            </a:r>
          </a:p>
        </p:txBody>
      </p:sp>
      <p:sp>
        <p:nvSpPr>
          <p:cNvPr id="12" name="Slide Number Placeholder 11">
            <a:extLst>
              <a:ext uri="{FF2B5EF4-FFF2-40B4-BE49-F238E27FC236}">
                <a16:creationId xmlns:a16="http://schemas.microsoft.com/office/drawing/2014/main" id="{3948DC38-CB13-9E41-B439-60260DCB3C7E}"/>
              </a:ext>
            </a:extLst>
          </p:cNvPr>
          <p:cNvSpPr>
            <a:spLocks noGrp="1"/>
          </p:cNvSpPr>
          <p:nvPr>
            <p:ph type="sldNum" sz="quarter" idx="12"/>
          </p:nvPr>
        </p:nvSpPr>
        <p:spPr/>
        <p:txBody>
          <a:bodyPr/>
          <a:lstStyle/>
          <a:p>
            <a:fld id="{924B41C4-1474-8D42-B330-D2828683839D}" type="slidenum">
              <a:rPr lang="en-US" smtClean="0"/>
              <a:pPr/>
              <a:t>29</a:t>
            </a:fld>
            <a:endParaRPr lang="en-US"/>
          </a:p>
        </p:txBody>
      </p:sp>
    </p:spTree>
    <p:extLst>
      <p:ext uri="{BB962C8B-B14F-4D97-AF65-F5344CB8AC3E}">
        <p14:creationId xmlns:p14="http://schemas.microsoft.com/office/powerpoint/2010/main" val="4122688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BA2EC8-73B6-A4B4-F755-893E45A72956}"/>
              </a:ext>
            </a:extLst>
          </p:cNvPr>
          <p:cNvSpPr>
            <a:spLocks noGrp="1"/>
          </p:cNvSpPr>
          <p:nvPr>
            <p:ph type="title"/>
          </p:nvPr>
        </p:nvSpPr>
        <p:spPr>
          <a:xfrm>
            <a:off x="522192" y="750904"/>
            <a:ext cx="11147616" cy="661993"/>
          </a:xfrm>
        </p:spPr>
        <p:txBody>
          <a:bodyPr>
            <a:normAutofit/>
          </a:bodyPr>
          <a:lstStyle/>
          <a:p>
            <a:r>
              <a:rPr lang="en-US" sz="2799" dirty="0">
                <a:latin typeface="Arial" panose="020B0604020202020204" pitchFamily="34" charset="0"/>
                <a:cs typeface="Arial" panose="020B0604020202020204" pitchFamily="34" charset="0"/>
              </a:rPr>
              <a:t>Architectural Levels, Flow down, Allocation, &amp; Budgeting</a:t>
            </a:r>
          </a:p>
        </p:txBody>
      </p:sp>
      <p:sp>
        <p:nvSpPr>
          <p:cNvPr id="3" name="Content Placeholder 2">
            <a:extLst>
              <a:ext uri="{FF2B5EF4-FFF2-40B4-BE49-F238E27FC236}">
                <a16:creationId xmlns:a16="http://schemas.microsoft.com/office/drawing/2014/main" id="{5CC7C079-7DD9-B81B-2154-0917EE8145FA}"/>
              </a:ext>
            </a:extLst>
          </p:cNvPr>
          <p:cNvSpPr>
            <a:spLocks noGrp="1"/>
          </p:cNvSpPr>
          <p:nvPr>
            <p:ph idx="1"/>
          </p:nvPr>
        </p:nvSpPr>
        <p:spPr>
          <a:xfrm>
            <a:off x="752426" y="1481617"/>
            <a:ext cx="5464801" cy="4817072"/>
          </a:xfrm>
        </p:spPr>
        <p:txBody>
          <a:bodyPr>
            <a:noAutofit/>
          </a:bodyPr>
          <a:lstStyle/>
          <a:p>
            <a:pPr marL="0" indent="0">
              <a:lnSpc>
                <a:spcPct val="90000"/>
              </a:lnSpc>
              <a:spcAft>
                <a:spcPts val="999"/>
              </a:spcAft>
              <a:buNone/>
            </a:pPr>
            <a:r>
              <a:rPr lang="en-US" sz="2200" dirty="0"/>
              <a:t>Unless a SOI requires no further elaboration once its set of Design Input Requirements have been defined, verified, validated, and baselined, the project team will flow the requirements down to the subsystems and system elements at the next level of the physical architecture via allocation and budgeting.</a:t>
            </a:r>
          </a:p>
          <a:p>
            <a:pPr marL="0" indent="0">
              <a:lnSpc>
                <a:spcPct val="90000"/>
              </a:lnSpc>
              <a:spcAft>
                <a:spcPts val="999"/>
              </a:spcAft>
              <a:buNone/>
            </a:pPr>
            <a:endParaRPr lang="en-US" sz="2200" dirty="0"/>
          </a:p>
          <a:p>
            <a:pPr marL="0" indent="0">
              <a:lnSpc>
                <a:spcPct val="90000"/>
              </a:lnSpc>
              <a:spcAft>
                <a:spcPts val="999"/>
              </a:spcAft>
              <a:buNone/>
            </a:pPr>
            <a:r>
              <a:rPr lang="en-US" sz="2200" dirty="0"/>
              <a:t>Architecting and Design Input Requirement definition go together iteratively and recursively as the project team defines the levels of the architecture.</a:t>
            </a:r>
          </a:p>
        </p:txBody>
      </p:sp>
      <p:sp>
        <p:nvSpPr>
          <p:cNvPr id="4" name="Slide Number Placeholder 3">
            <a:extLst>
              <a:ext uri="{FF2B5EF4-FFF2-40B4-BE49-F238E27FC236}">
                <a16:creationId xmlns:a16="http://schemas.microsoft.com/office/drawing/2014/main" id="{AA49BB1D-624F-EEBE-2F34-2EC286EEC254}"/>
              </a:ext>
            </a:extLst>
          </p:cNvPr>
          <p:cNvSpPr>
            <a:spLocks noGrp="1"/>
          </p:cNvSpPr>
          <p:nvPr>
            <p:ph type="sldNum" sz="quarter" idx="12"/>
          </p:nvPr>
        </p:nvSpPr>
        <p:spPr/>
        <p:txBody>
          <a:bodyPr/>
          <a:lstStyle/>
          <a:p>
            <a:fld id="{924B41C4-1474-8D42-B330-D2828683839D}" type="slidenum">
              <a:rPr lang="en-US" smtClean="0"/>
              <a:t>3</a:t>
            </a:fld>
            <a:endParaRPr lang="en-US"/>
          </a:p>
        </p:txBody>
      </p:sp>
      <p:pic>
        <p:nvPicPr>
          <p:cNvPr id="7" name="Picture 6">
            <a:extLst>
              <a:ext uri="{FF2B5EF4-FFF2-40B4-BE49-F238E27FC236}">
                <a16:creationId xmlns:a16="http://schemas.microsoft.com/office/drawing/2014/main" id="{687C5A16-2189-C958-31EB-D7F325CF8C68}"/>
              </a:ext>
            </a:extLst>
          </p:cNvPr>
          <p:cNvPicPr>
            <a:picLocks noChangeAspect="1"/>
          </p:cNvPicPr>
          <p:nvPr/>
        </p:nvPicPr>
        <p:blipFill>
          <a:blip r:embed="rId2"/>
          <a:stretch>
            <a:fillRect/>
          </a:stretch>
        </p:blipFill>
        <p:spPr>
          <a:xfrm>
            <a:off x="6096000" y="1711163"/>
            <a:ext cx="5464802" cy="3945668"/>
          </a:xfrm>
          <a:prstGeom prst="rect">
            <a:avLst/>
          </a:prstGeom>
        </p:spPr>
      </p:pic>
      <p:sp>
        <p:nvSpPr>
          <p:cNvPr id="6" name="Subtitle 4">
            <a:extLst>
              <a:ext uri="{FF2B5EF4-FFF2-40B4-BE49-F238E27FC236}">
                <a16:creationId xmlns:a16="http://schemas.microsoft.com/office/drawing/2014/main" id="{6E69F527-C3EE-3603-314C-1C3E3B61C3EA}"/>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3942385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7189F-BB50-5647-B7EB-C7155A482843}"/>
              </a:ext>
            </a:extLst>
          </p:cNvPr>
          <p:cNvSpPr>
            <a:spLocks noGrp="1"/>
          </p:cNvSpPr>
          <p:nvPr>
            <p:ph type="title" idx="4294967295"/>
          </p:nvPr>
        </p:nvSpPr>
        <p:spPr>
          <a:xfrm>
            <a:off x="2499804" y="9382"/>
            <a:ext cx="7192392" cy="595003"/>
          </a:xfrm>
        </p:spPr>
        <p:txBody>
          <a:bodyPr>
            <a:noAutofit/>
          </a:bodyPr>
          <a:lstStyle/>
          <a:p>
            <a:pPr algn="ctr"/>
            <a:r>
              <a:rPr lang="en-US" sz="3598" dirty="0">
                <a:solidFill>
                  <a:schemeClr val="accent2">
                    <a:lumMod val="75000"/>
                  </a:schemeClr>
                </a:solidFill>
                <a:latin typeface="Arial" panose="020B0604020202020204" pitchFamily="34" charset="0"/>
                <a:cs typeface="Arial" panose="020B0604020202020204" pitchFamily="34" charset="0"/>
              </a:rPr>
              <a:t>Lou Wheatcraft</a:t>
            </a:r>
          </a:p>
        </p:txBody>
      </p:sp>
      <p:sp>
        <p:nvSpPr>
          <p:cNvPr id="3" name="Content Placeholder 2">
            <a:extLst>
              <a:ext uri="{FF2B5EF4-FFF2-40B4-BE49-F238E27FC236}">
                <a16:creationId xmlns:a16="http://schemas.microsoft.com/office/drawing/2014/main" id="{566C0F77-7EF2-CB46-B6D7-D90A717ECF57}"/>
              </a:ext>
            </a:extLst>
          </p:cNvPr>
          <p:cNvSpPr>
            <a:spLocks noGrp="1"/>
          </p:cNvSpPr>
          <p:nvPr>
            <p:ph idx="4294967295"/>
          </p:nvPr>
        </p:nvSpPr>
        <p:spPr>
          <a:xfrm>
            <a:off x="723900" y="694181"/>
            <a:ext cx="10722202" cy="5582643"/>
          </a:xfrm>
          <a:noFill/>
        </p:spPr>
        <p:txBody>
          <a:bodyPr>
            <a:noAutofit/>
          </a:bodyPr>
          <a:lstStyle/>
          <a:p>
            <a:pPr>
              <a:lnSpc>
                <a:spcPct val="90000"/>
              </a:lnSpc>
              <a:spcBef>
                <a:spcPts val="0"/>
              </a:spcBef>
              <a:spcAft>
                <a:spcPts val="400"/>
              </a:spcAft>
            </a:pPr>
            <a:r>
              <a:rPr lang="en-US" sz="1598" b="1" dirty="0">
                <a:latin typeface="Calibri" panose="020F0502020204030204" pitchFamily="34" charset="0"/>
                <a:cs typeface="Calibri" panose="020F0502020204030204" pitchFamily="34" charset="0"/>
              </a:rPr>
              <a:t>Lou Wheatcraft </a:t>
            </a:r>
            <a:r>
              <a:rPr lang="en-US" sz="1598" dirty="0">
                <a:latin typeface="Calibri" panose="020F0502020204030204" pitchFamily="34" charset="0"/>
                <a:cs typeface="Calibri" panose="020F0502020204030204" pitchFamily="34" charset="0"/>
              </a:rPr>
              <a:t>is a senior consultant and managing member of Wheatland Consulting, LLC.  Lou is an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expert in systems engineering with a focus on needs and requirements development, management,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verification, &amp; validation.  Lou provides consulting and mentoring services to clients on the importance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of well-formed needs &amp; requirements helping them implement needs &amp; requirement development and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management processes, reviewing and providing comments on their needs and requirements, and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helping clients write well-formed needs &amp; requirements.  </a:t>
            </a:r>
          </a:p>
          <a:p>
            <a:pPr>
              <a:lnSpc>
                <a:spcPct val="80000"/>
              </a:lnSpc>
              <a:spcBef>
                <a:spcPts val="0"/>
              </a:spcBef>
              <a:spcAft>
                <a:spcPts val="400"/>
              </a:spcAft>
            </a:pPr>
            <a:r>
              <a:rPr lang="en-US" sz="1598" dirty="0">
                <a:latin typeface="Calibri" panose="020F0502020204030204" pitchFamily="34" charset="0"/>
                <a:cs typeface="Calibri" panose="020F0502020204030204" pitchFamily="34" charset="0"/>
              </a:rPr>
              <a:t>Specialties include: Understanding and documenting the problem; defining project &amp; product scope;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defining and maturing system concepts; assessing, mitigating, &amp; managing risk; documenting needs;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transforming needs into well formed design input requirements; allocation, budgeting, and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traceability; interface management, requirement management; &amp; verification and validation. </a:t>
            </a:r>
          </a:p>
          <a:p>
            <a:pPr>
              <a:lnSpc>
                <a:spcPct val="90000"/>
              </a:lnSpc>
              <a:spcBef>
                <a:spcPts val="0"/>
              </a:spcBef>
              <a:spcAft>
                <a:spcPts val="400"/>
              </a:spcAft>
            </a:pPr>
            <a:r>
              <a:rPr lang="en-US" sz="1598" dirty="0">
                <a:latin typeface="Calibri" panose="020F0502020204030204" pitchFamily="34" charset="0"/>
                <a:cs typeface="Calibri" panose="020F0502020204030204" pitchFamily="34" charset="0"/>
              </a:rPr>
              <a:t>Lou’s goal is to help clients practice better systems engineering from a needs &amp; requirements perspective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across all life cycle stages of system/product development. Getting the needs &amp; requirements right upfront is key to a </a:t>
            </a:r>
            <a:br>
              <a:rPr lang="en-US" sz="1598" dirty="0">
                <a:latin typeface="Calibri" panose="020F0502020204030204" pitchFamily="34" charset="0"/>
                <a:cs typeface="Calibri" panose="020F0502020204030204" pitchFamily="34" charset="0"/>
              </a:rPr>
            </a:br>
            <a:r>
              <a:rPr lang="en-US" sz="1598" dirty="0">
                <a:latin typeface="Calibri" panose="020F0502020204030204" pitchFamily="34" charset="0"/>
                <a:cs typeface="Calibri" panose="020F0502020204030204" pitchFamily="34" charset="0"/>
              </a:rPr>
              <a:t>successful project. Poor needs &amp; requirements can triple the chances of project failure. </a:t>
            </a:r>
          </a:p>
          <a:p>
            <a:pPr>
              <a:lnSpc>
                <a:spcPct val="90000"/>
              </a:lnSpc>
              <a:spcBef>
                <a:spcPts val="0"/>
              </a:spcBef>
              <a:spcAft>
                <a:spcPts val="400"/>
              </a:spcAft>
            </a:pPr>
            <a:r>
              <a:rPr lang="en-US" sz="1598" dirty="0">
                <a:latin typeface="Calibri" panose="020F0502020204030204" pitchFamily="34" charset="0"/>
                <a:cs typeface="Calibri" panose="020F0502020204030204" pitchFamily="34" charset="0"/>
              </a:rPr>
              <a:t>Lou has over 50 years’ experience in systems engineering, including 22 years in the United States Air Force. Lou has taught over 200 requirement seminars over the last 23 years. Lou supports clients from all industries involved in developing and managing systems and products including aerospace, defense, medical devices, consumer goods, transportation, and energy. </a:t>
            </a:r>
          </a:p>
          <a:p>
            <a:pPr>
              <a:lnSpc>
                <a:spcPct val="90000"/>
              </a:lnSpc>
              <a:spcBef>
                <a:spcPts val="0"/>
              </a:spcBef>
              <a:spcAft>
                <a:spcPts val="400"/>
              </a:spcAft>
            </a:pPr>
            <a:r>
              <a:rPr lang="en-US" sz="1598" dirty="0">
                <a:latin typeface="Calibri" panose="020F0502020204030204" pitchFamily="34" charset="0"/>
                <a:cs typeface="Calibri" panose="020F0502020204030204" pitchFamily="34" charset="0"/>
              </a:rPr>
              <a:t>Lou has spoken at Project Management Institute (PMI) chapter meetings and INCOSE conferences and chapter meetings. Lou has published and presented many papers concerning needs and requirement for NASA’s </a:t>
            </a:r>
            <a:r>
              <a:rPr lang="en-US" sz="1598" i="1" dirty="0">
                <a:latin typeface="Calibri" panose="020F0502020204030204" pitchFamily="34" charset="0"/>
                <a:cs typeface="Calibri" panose="020F0502020204030204" pitchFamily="34" charset="0"/>
              </a:rPr>
              <a:t>PM Challenge</a:t>
            </a:r>
            <a:r>
              <a:rPr lang="en-US" sz="1598" dirty="0">
                <a:latin typeface="Calibri" panose="020F0502020204030204" pitchFamily="34" charset="0"/>
                <a:cs typeface="Calibri" panose="020F0502020204030204" pitchFamily="34" charset="0"/>
              </a:rPr>
              <a:t>, INCOSE, INCOSE </a:t>
            </a:r>
            <a:r>
              <a:rPr lang="en-US" sz="1598" i="1" dirty="0">
                <a:latin typeface="Calibri" panose="020F0502020204030204" pitchFamily="34" charset="0"/>
                <a:cs typeface="Calibri" panose="020F0502020204030204" pitchFamily="34" charset="0"/>
              </a:rPr>
              <a:t>INSIGHT</a:t>
            </a:r>
            <a:r>
              <a:rPr lang="en-US" sz="1598" dirty="0">
                <a:latin typeface="Calibri" panose="020F0502020204030204" pitchFamily="34" charset="0"/>
                <a:cs typeface="Calibri" panose="020F0502020204030204" pitchFamily="34" charset="0"/>
              </a:rPr>
              <a:t> </a:t>
            </a:r>
            <a:r>
              <a:rPr lang="en-US" sz="1598" i="1" dirty="0">
                <a:latin typeface="Calibri" panose="020F0502020204030204" pitchFamily="34" charset="0"/>
                <a:cs typeface="Calibri" panose="020F0502020204030204" pitchFamily="34" charset="0"/>
              </a:rPr>
              <a:t>Magazine</a:t>
            </a:r>
            <a:r>
              <a:rPr lang="en-US" sz="1598" dirty="0">
                <a:latin typeface="Calibri" panose="020F0502020204030204" pitchFamily="34" charset="0"/>
                <a:cs typeface="Calibri" panose="020F0502020204030204" pitchFamily="34" charset="0"/>
              </a:rPr>
              <a:t>, and </a:t>
            </a:r>
            <a:r>
              <a:rPr lang="en-US" sz="1598" i="1" dirty="0">
                <a:latin typeface="Calibri" panose="020F0502020204030204" pitchFamily="34" charset="0"/>
                <a:cs typeface="Calibri" panose="020F0502020204030204" pitchFamily="34" charset="0"/>
              </a:rPr>
              <a:t>Crosstalk Magazine</a:t>
            </a:r>
            <a:r>
              <a:rPr lang="en-US" sz="1598" dirty="0">
                <a:latin typeface="Calibri" panose="020F0502020204030204" pitchFamily="34" charset="0"/>
                <a:cs typeface="Calibri" panose="020F0502020204030204" pitchFamily="34" charset="0"/>
              </a:rPr>
              <a:t>. Lou is a member of INCOSE, past Chair and current Co-Chair of the INCOSE Requirements Working Group (RWG), a member of the Project Management Institute (PMI), the Software Engineering Institute (SEI), the World Futures Society, and the National Honor Society of Pi Alpha Alpha. </a:t>
            </a:r>
          </a:p>
          <a:p>
            <a:pPr>
              <a:lnSpc>
                <a:spcPct val="90000"/>
              </a:lnSpc>
              <a:spcBef>
                <a:spcPts val="0"/>
              </a:spcBef>
              <a:spcAft>
                <a:spcPts val="400"/>
              </a:spcAft>
            </a:pPr>
            <a:r>
              <a:rPr lang="en-US" sz="1598" dirty="0">
                <a:latin typeface="Calibri" panose="020F0502020204030204" pitchFamily="34" charset="0"/>
                <a:cs typeface="Calibri" panose="020F0502020204030204" pitchFamily="34" charset="0"/>
              </a:rPr>
              <a:t>Lou has a BS degree in Electrical Engineering from Oklahoma State University; an MA degree in Computer Information Systems; an MS degree in Environmental Management; and has completed the course work for an MS degree in Studies of the Future from the University of Houston – Clear Lake. </a:t>
            </a:r>
          </a:p>
        </p:txBody>
      </p:sp>
      <p:pic>
        <p:nvPicPr>
          <p:cNvPr id="6" name="Picture 5" descr="A person wearing glasses&#10;&#10;Description automatically generated with medium confidence">
            <a:extLst>
              <a:ext uri="{FF2B5EF4-FFF2-40B4-BE49-F238E27FC236}">
                <a16:creationId xmlns:a16="http://schemas.microsoft.com/office/drawing/2014/main" id="{99DB9307-09ED-1346-ABD0-14E3F6620D1E}"/>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071185" y="733576"/>
            <a:ext cx="1493864" cy="1991818"/>
          </a:xfrm>
          <a:prstGeom prst="rect">
            <a:avLst/>
          </a:prstGeom>
        </p:spPr>
      </p:pic>
      <p:sp>
        <p:nvSpPr>
          <p:cNvPr id="14" name="Slide Number Placeholder 13">
            <a:extLst>
              <a:ext uri="{FF2B5EF4-FFF2-40B4-BE49-F238E27FC236}">
                <a16:creationId xmlns:a16="http://schemas.microsoft.com/office/drawing/2014/main" id="{F704C871-BCB2-1F4C-8C7D-3B49451A63A6}"/>
              </a:ext>
            </a:extLst>
          </p:cNvPr>
          <p:cNvSpPr>
            <a:spLocks noGrp="1"/>
          </p:cNvSpPr>
          <p:nvPr>
            <p:ph type="sldNum" sz="quarter" idx="12"/>
          </p:nvPr>
        </p:nvSpPr>
        <p:spPr>
          <a:xfrm>
            <a:off x="11446101" y="6435523"/>
            <a:ext cx="542697" cy="279400"/>
          </a:xfrm>
        </p:spPr>
        <p:txBody>
          <a:bodyPr/>
          <a:lstStyle/>
          <a:p>
            <a:fld id="{924B41C4-1474-8D42-B330-D2828683839D}" type="slidenum">
              <a:rPr lang="en-US" sz="1600" smtClean="0"/>
              <a:pPr/>
              <a:t>30</a:t>
            </a:fld>
            <a:endParaRPr lang="en-US" sz="1600" dirty="0"/>
          </a:p>
        </p:txBody>
      </p:sp>
    </p:spTree>
    <p:extLst>
      <p:ext uri="{BB962C8B-B14F-4D97-AF65-F5344CB8AC3E}">
        <p14:creationId xmlns:p14="http://schemas.microsoft.com/office/powerpoint/2010/main" val="33099261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83997D-8502-6241-9F6C-FFCD65127298}"/>
              </a:ext>
            </a:extLst>
          </p:cNvPr>
          <p:cNvSpPr>
            <a:spLocks noGrp="1"/>
          </p:cNvSpPr>
          <p:nvPr>
            <p:ph type="title"/>
          </p:nvPr>
        </p:nvSpPr>
        <p:spPr>
          <a:xfrm>
            <a:off x="435636" y="625810"/>
            <a:ext cx="10910673" cy="699197"/>
          </a:xfrm>
        </p:spPr>
        <p:txBody>
          <a:bodyPr>
            <a:normAutofit/>
          </a:bodyPr>
          <a:lstStyle/>
          <a:p>
            <a:pPr algn="ctr"/>
            <a:r>
              <a:rPr lang="en-US" sz="2799" dirty="0">
                <a:latin typeface="Arial" panose="020B0604020202020204" pitchFamily="34" charset="0"/>
                <a:cs typeface="Arial" panose="020B0604020202020204" pitchFamily="34" charset="0"/>
              </a:rPr>
              <a:t>Moving Between Levels of the Physical Architecture</a:t>
            </a:r>
          </a:p>
        </p:txBody>
      </p:sp>
      <p:sp>
        <p:nvSpPr>
          <p:cNvPr id="5" name="TextBox 4">
            <a:extLst>
              <a:ext uri="{FF2B5EF4-FFF2-40B4-BE49-F238E27FC236}">
                <a16:creationId xmlns:a16="http://schemas.microsoft.com/office/drawing/2014/main" id="{11357850-FFB5-C647-9F6D-6DE75BF36DE1}"/>
              </a:ext>
            </a:extLst>
          </p:cNvPr>
          <p:cNvSpPr txBox="1"/>
          <p:nvPr/>
        </p:nvSpPr>
        <p:spPr>
          <a:xfrm>
            <a:off x="7341740" y="1569168"/>
            <a:ext cx="4004569" cy="1182440"/>
          </a:xfrm>
          <a:prstGeom prst="rect">
            <a:avLst/>
          </a:prstGeom>
          <a:noFill/>
        </p:spPr>
        <p:txBody>
          <a:bodyPr wrap="square" rtlCol="0">
            <a:spAutoFit/>
          </a:bodyPr>
          <a:lstStyle/>
          <a:p>
            <a:pPr>
              <a:lnSpc>
                <a:spcPct val="80000"/>
              </a:lnSpc>
            </a:pPr>
            <a:r>
              <a:rPr lang="en-US" sz="2200" dirty="0">
                <a:latin typeface="Calibri" panose="020F0502020204030204" pitchFamily="34" charset="0"/>
                <a:cs typeface="Calibri" panose="020F0502020204030204" pitchFamily="34" charset="0"/>
              </a:rPr>
              <a:t>Requirements at one level are allocated/budgeted to the subsystems and system elements at the next level</a:t>
            </a:r>
          </a:p>
        </p:txBody>
      </p:sp>
      <p:sp>
        <p:nvSpPr>
          <p:cNvPr id="6" name="TextBox 5">
            <a:extLst>
              <a:ext uri="{FF2B5EF4-FFF2-40B4-BE49-F238E27FC236}">
                <a16:creationId xmlns:a16="http://schemas.microsoft.com/office/drawing/2014/main" id="{3339E697-5658-4643-B853-01B204120E7A}"/>
              </a:ext>
            </a:extLst>
          </p:cNvPr>
          <p:cNvSpPr txBox="1"/>
          <p:nvPr/>
        </p:nvSpPr>
        <p:spPr>
          <a:xfrm>
            <a:off x="7341739" y="3086353"/>
            <a:ext cx="4109377" cy="1994970"/>
          </a:xfrm>
          <a:prstGeom prst="rect">
            <a:avLst/>
          </a:prstGeom>
          <a:noFill/>
        </p:spPr>
        <p:txBody>
          <a:bodyPr wrap="square" rtlCol="0">
            <a:spAutoFit/>
          </a:bodyPr>
          <a:lstStyle/>
          <a:p>
            <a:pPr>
              <a:lnSpc>
                <a:spcPct val="80000"/>
              </a:lnSpc>
            </a:pPr>
            <a:r>
              <a:rPr lang="en-US" sz="2200" dirty="0">
                <a:latin typeface="Calibri" panose="020F0502020204030204" pitchFamily="34" charset="0"/>
                <a:cs typeface="Calibri" panose="020F0502020204030204" pitchFamily="34" charset="0"/>
              </a:rPr>
              <a:t>These requirements are inputs to the lifecycle concepts, needs, and requirements definition process for each of the subsystems and system elements to which the requirements were allocated/budgeted</a:t>
            </a:r>
          </a:p>
        </p:txBody>
      </p:sp>
      <p:sp>
        <p:nvSpPr>
          <p:cNvPr id="9" name="TextBox 8">
            <a:extLst>
              <a:ext uri="{FF2B5EF4-FFF2-40B4-BE49-F238E27FC236}">
                <a16:creationId xmlns:a16="http://schemas.microsoft.com/office/drawing/2014/main" id="{F078BB01-90DE-754A-8199-78EB27E08CD7}"/>
              </a:ext>
            </a:extLst>
          </p:cNvPr>
          <p:cNvSpPr txBox="1"/>
          <p:nvPr/>
        </p:nvSpPr>
        <p:spPr>
          <a:xfrm>
            <a:off x="7341739" y="5416069"/>
            <a:ext cx="4004569" cy="640753"/>
          </a:xfrm>
          <a:prstGeom prst="rect">
            <a:avLst/>
          </a:prstGeom>
          <a:noFill/>
        </p:spPr>
        <p:txBody>
          <a:bodyPr wrap="square" rtlCol="0">
            <a:spAutoFit/>
          </a:bodyPr>
          <a:lstStyle/>
          <a:p>
            <a:pPr>
              <a:lnSpc>
                <a:spcPct val="80000"/>
              </a:lnSpc>
            </a:pPr>
            <a:r>
              <a:rPr lang="en-US" sz="2200" dirty="0">
                <a:latin typeface="Calibri" panose="020F0502020204030204" pitchFamily="34" charset="0"/>
                <a:cs typeface="Calibri" panose="020F0502020204030204" pitchFamily="34" charset="0"/>
              </a:rPr>
              <a:t>Process repeats until a buy, build, code, or reuse decision is made.</a:t>
            </a:r>
          </a:p>
        </p:txBody>
      </p:sp>
      <p:sp>
        <p:nvSpPr>
          <p:cNvPr id="11" name="Slide Number Placeholder 5">
            <a:extLst>
              <a:ext uri="{FF2B5EF4-FFF2-40B4-BE49-F238E27FC236}">
                <a16:creationId xmlns:a16="http://schemas.microsoft.com/office/drawing/2014/main" id="{D36D2E3B-6C0B-5849-AA5D-55CB67820E74}"/>
              </a:ext>
            </a:extLst>
          </p:cNvPr>
          <p:cNvSpPr txBox="1">
            <a:spLocks/>
          </p:cNvSpPr>
          <p:nvPr/>
        </p:nvSpPr>
        <p:spPr>
          <a:xfrm>
            <a:off x="9344026" y="6491282"/>
            <a:ext cx="2844800" cy="364935"/>
          </a:xfrm>
          <a:prstGeom prst="rect">
            <a:avLst/>
          </a:prstGeom>
        </p:spPr>
        <p:txBody>
          <a:bodyPr vert="horz" lIns="121891" tIns="60945" rIns="121891" bIns="60945" rtlCol="0" anchor="ctr"/>
          <a:lstStyle>
            <a:defPPr>
              <a:defRPr lang="en-US"/>
            </a:defPPr>
            <a:lvl1pPr marL="0" algn="r" defTabSz="609768" rtl="0" eaLnBrk="1" latinLnBrk="0" hangingPunct="1">
              <a:defRPr sz="1600" kern="1200">
                <a:solidFill>
                  <a:schemeClr val="tx1">
                    <a:tint val="75000"/>
                  </a:schemeClr>
                </a:solidFill>
                <a:latin typeface="+mn-lt"/>
                <a:ea typeface="+mn-ea"/>
                <a:cs typeface="+mn-cs"/>
              </a:defRPr>
            </a:lvl1pPr>
            <a:lvl2pPr marL="609768" algn="l" defTabSz="609768" rtl="0" eaLnBrk="1" latinLnBrk="0" hangingPunct="1">
              <a:defRPr sz="2400" kern="1200">
                <a:solidFill>
                  <a:schemeClr val="tx1"/>
                </a:solidFill>
                <a:latin typeface="+mn-lt"/>
                <a:ea typeface="+mn-ea"/>
                <a:cs typeface="+mn-cs"/>
              </a:defRPr>
            </a:lvl2pPr>
            <a:lvl3pPr marL="1219535" algn="l" defTabSz="609768" rtl="0" eaLnBrk="1" latinLnBrk="0" hangingPunct="1">
              <a:defRPr sz="2400" kern="1200">
                <a:solidFill>
                  <a:schemeClr val="tx1"/>
                </a:solidFill>
                <a:latin typeface="+mn-lt"/>
                <a:ea typeface="+mn-ea"/>
                <a:cs typeface="+mn-cs"/>
              </a:defRPr>
            </a:lvl3pPr>
            <a:lvl4pPr marL="1829303" algn="l" defTabSz="609768" rtl="0" eaLnBrk="1" latinLnBrk="0" hangingPunct="1">
              <a:defRPr sz="2400" kern="1200">
                <a:solidFill>
                  <a:schemeClr val="tx1"/>
                </a:solidFill>
                <a:latin typeface="+mn-lt"/>
                <a:ea typeface="+mn-ea"/>
                <a:cs typeface="+mn-cs"/>
              </a:defRPr>
            </a:lvl4pPr>
            <a:lvl5pPr marL="2439071" algn="l" defTabSz="609768" rtl="0" eaLnBrk="1" latinLnBrk="0" hangingPunct="1">
              <a:defRPr sz="2400" kern="1200">
                <a:solidFill>
                  <a:schemeClr val="tx1"/>
                </a:solidFill>
                <a:latin typeface="+mn-lt"/>
                <a:ea typeface="+mn-ea"/>
                <a:cs typeface="+mn-cs"/>
              </a:defRPr>
            </a:lvl5pPr>
            <a:lvl6pPr marL="3048838" algn="l" defTabSz="609768" rtl="0" eaLnBrk="1" latinLnBrk="0" hangingPunct="1">
              <a:defRPr sz="2400" kern="1200">
                <a:solidFill>
                  <a:schemeClr val="tx1"/>
                </a:solidFill>
                <a:latin typeface="+mn-lt"/>
                <a:ea typeface="+mn-ea"/>
                <a:cs typeface="+mn-cs"/>
              </a:defRPr>
            </a:lvl6pPr>
            <a:lvl7pPr marL="3658606" algn="l" defTabSz="609768" rtl="0" eaLnBrk="1" latinLnBrk="0" hangingPunct="1">
              <a:defRPr sz="2400" kern="1200">
                <a:solidFill>
                  <a:schemeClr val="tx1"/>
                </a:solidFill>
                <a:latin typeface="+mn-lt"/>
                <a:ea typeface="+mn-ea"/>
                <a:cs typeface="+mn-cs"/>
              </a:defRPr>
            </a:lvl7pPr>
            <a:lvl8pPr marL="4268373" algn="l" defTabSz="609768" rtl="0" eaLnBrk="1" latinLnBrk="0" hangingPunct="1">
              <a:defRPr sz="2400" kern="1200">
                <a:solidFill>
                  <a:schemeClr val="tx1"/>
                </a:solidFill>
                <a:latin typeface="+mn-lt"/>
                <a:ea typeface="+mn-ea"/>
                <a:cs typeface="+mn-cs"/>
              </a:defRPr>
            </a:lvl8pPr>
            <a:lvl9pPr marL="4878141" algn="l" defTabSz="609768" rtl="0" eaLnBrk="1" latinLnBrk="0" hangingPunct="1">
              <a:defRPr sz="2400" kern="1200">
                <a:solidFill>
                  <a:schemeClr val="tx1"/>
                </a:solidFill>
                <a:latin typeface="+mn-lt"/>
                <a:ea typeface="+mn-ea"/>
                <a:cs typeface="+mn-cs"/>
              </a:defRPr>
            </a:lvl9pPr>
          </a:lstStyle>
          <a:p>
            <a:fld id="{924B41C4-1474-8D42-B330-D2828683839D}" type="slidenum">
              <a:rPr lang="en-US" sz="1599"/>
              <a:pPr/>
              <a:t>4</a:t>
            </a:fld>
            <a:endParaRPr lang="en-US" sz="1599" dirty="0">
              <a:solidFill>
                <a:schemeClr val="tx1"/>
              </a:solidFill>
            </a:endParaRPr>
          </a:p>
        </p:txBody>
      </p:sp>
      <p:pic>
        <p:nvPicPr>
          <p:cNvPr id="7" name="Picture 6">
            <a:extLst>
              <a:ext uri="{FF2B5EF4-FFF2-40B4-BE49-F238E27FC236}">
                <a16:creationId xmlns:a16="http://schemas.microsoft.com/office/drawing/2014/main" id="{422C4860-36F8-EC36-1BD1-54D9BE45F109}"/>
              </a:ext>
            </a:extLst>
          </p:cNvPr>
          <p:cNvPicPr>
            <a:picLocks noChangeAspect="1"/>
          </p:cNvPicPr>
          <p:nvPr/>
        </p:nvPicPr>
        <p:blipFill>
          <a:blip r:embed="rId2"/>
          <a:stretch>
            <a:fillRect/>
          </a:stretch>
        </p:blipFill>
        <p:spPr>
          <a:xfrm>
            <a:off x="1065181" y="1569168"/>
            <a:ext cx="5793626" cy="4562343"/>
          </a:xfrm>
          <a:prstGeom prst="rect">
            <a:avLst/>
          </a:prstGeom>
        </p:spPr>
      </p:pic>
      <p:sp>
        <p:nvSpPr>
          <p:cNvPr id="3" name="Subtitle 4">
            <a:extLst>
              <a:ext uri="{FF2B5EF4-FFF2-40B4-BE49-F238E27FC236}">
                <a16:creationId xmlns:a16="http://schemas.microsoft.com/office/drawing/2014/main" id="{5B1D7F30-8B60-54AB-5854-7E161A02638E}"/>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717355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3">
            <a:extLst>
              <a:ext uri="{FF2B5EF4-FFF2-40B4-BE49-F238E27FC236}">
                <a16:creationId xmlns:a16="http://schemas.microsoft.com/office/drawing/2014/main" id="{FE2C4CA7-4736-F534-9E00-725695EFEFCF}"/>
              </a:ext>
            </a:extLst>
          </p:cNvPr>
          <p:cNvSpPr>
            <a:spLocks noGrp="1"/>
          </p:cNvSpPr>
          <p:nvPr>
            <p:ph type="title"/>
          </p:nvPr>
        </p:nvSpPr>
        <p:spPr>
          <a:xfrm>
            <a:off x="1022704" y="660018"/>
            <a:ext cx="10146592" cy="492361"/>
          </a:xfrm>
        </p:spPr>
        <p:txBody>
          <a:bodyPr>
            <a:noAutofit/>
          </a:bodyPr>
          <a:lstStyle/>
          <a:p>
            <a:pPr algn="ctr"/>
            <a:r>
              <a:rPr lang="en-US" sz="3600" dirty="0">
                <a:solidFill>
                  <a:schemeClr val="accent1">
                    <a:lumMod val="75000"/>
                  </a:schemeClr>
                </a:solidFill>
                <a:latin typeface="Arial" panose="020B0604020202020204" pitchFamily="34" charset="0"/>
                <a:cs typeface="Arial" panose="020B0604020202020204" pitchFamily="34" charset="0"/>
              </a:rPr>
              <a:t>The SE Vee Model – Left Side</a:t>
            </a:r>
          </a:p>
        </p:txBody>
      </p:sp>
      <p:pic>
        <p:nvPicPr>
          <p:cNvPr id="71" name="Picture 70">
            <a:extLst>
              <a:ext uri="{FF2B5EF4-FFF2-40B4-BE49-F238E27FC236}">
                <a16:creationId xmlns:a16="http://schemas.microsoft.com/office/drawing/2014/main" id="{4518ED9C-F8B5-9245-3C3C-268919EFCF5A}"/>
              </a:ext>
            </a:extLst>
          </p:cNvPr>
          <p:cNvPicPr>
            <a:picLocks noChangeAspect="1"/>
          </p:cNvPicPr>
          <p:nvPr/>
        </p:nvPicPr>
        <p:blipFill>
          <a:blip r:embed="rId2"/>
          <a:stretch>
            <a:fillRect/>
          </a:stretch>
        </p:blipFill>
        <p:spPr>
          <a:xfrm>
            <a:off x="3088956" y="1486992"/>
            <a:ext cx="8408946" cy="4515264"/>
          </a:xfrm>
          <a:prstGeom prst="rect">
            <a:avLst/>
          </a:prstGeom>
        </p:spPr>
      </p:pic>
      <p:grpSp>
        <p:nvGrpSpPr>
          <p:cNvPr id="7" name="Group 6">
            <a:extLst>
              <a:ext uri="{FF2B5EF4-FFF2-40B4-BE49-F238E27FC236}">
                <a16:creationId xmlns:a16="http://schemas.microsoft.com/office/drawing/2014/main" id="{3691BB55-FBA4-B766-A3D6-6EBE512A52A8}"/>
              </a:ext>
            </a:extLst>
          </p:cNvPr>
          <p:cNvGrpSpPr/>
          <p:nvPr/>
        </p:nvGrpSpPr>
        <p:grpSpPr>
          <a:xfrm>
            <a:off x="871122" y="3069771"/>
            <a:ext cx="5581520" cy="2301237"/>
            <a:chOff x="871122" y="3069771"/>
            <a:chExt cx="5581520" cy="2301237"/>
          </a:xfrm>
        </p:grpSpPr>
        <p:pic>
          <p:nvPicPr>
            <p:cNvPr id="5" name="Picture 4">
              <a:extLst>
                <a:ext uri="{FF2B5EF4-FFF2-40B4-BE49-F238E27FC236}">
                  <a16:creationId xmlns:a16="http://schemas.microsoft.com/office/drawing/2014/main" id="{515F6F0D-8170-C029-51AC-4CDA15C960D0}"/>
                </a:ext>
              </a:extLst>
            </p:cNvPr>
            <p:cNvPicPr>
              <a:picLocks noChangeAspect="1"/>
            </p:cNvPicPr>
            <p:nvPr/>
          </p:nvPicPr>
          <p:blipFill>
            <a:blip r:embed="rId3"/>
            <a:stretch>
              <a:fillRect/>
            </a:stretch>
          </p:blipFill>
          <p:spPr>
            <a:xfrm>
              <a:off x="871122" y="3246636"/>
              <a:ext cx="3032477" cy="2124372"/>
            </a:xfrm>
            <a:prstGeom prst="rect">
              <a:avLst/>
            </a:prstGeom>
          </p:spPr>
        </p:pic>
        <p:cxnSp>
          <p:nvCxnSpPr>
            <p:cNvPr id="3" name="Straight Arrow Connector 2">
              <a:extLst>
                <a:ext uri="{FF2B5EF4-FFF2-40B4-BE49-F238E27FC236}">
                  <a16:creationId xmlns:a16="http://schemas.microsoft.com/office/drawing/2014/main" id="{43842C43-3E86-8CD2-892D-17E61D638A6F}"/>
                </a:ext>
              </a:extLst>
            </p:cNvPr>
            <p:cNvCxnSpPr/>
            <p:nvPr/>
          </p:nvCxnSpPr>
          <p:spPr>
            <a:xfrm flipV="1">
              <a:off x="2481943" y="3069771"/>
              <a:ext cx="2537795" cy="35922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30401D6-8F22-A656-ED98-7DF374856AE8}"/>
                </a:ext>
              </a:extLst>
            </p:cNvPr>
            <p:cNvCxnSpPr>
              <a:cxnSpLocks/>
            </p:cNvCxnSpPr>
            <p:nvPr/>
          </p:nvCxnSpPr>
          <p:spPr>
            <a:xfrm flipV="1">
              <a:off x="3363686" y="3663353"/>
              <a:ext cx="2144485" cy="1575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9E6E542-7198-53C9-C7A9-0728C976734F}"/>
                </a:ext>
              </a:extLst>
            </p:cNvPr>
            <p:cNvCxnSpPr>
              <a:cxnSpLocks/>
            </p:cNvCxnSpPr>
            <p:nvPr/>
          </p:nvCxnSpPr>
          <p:spPr>
            <a:xfrm>
              <a:off x="3679371" y="4169229"/>
              <a:ext cx="2215954" cy="11415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1980B52-EF7F-CA99-DAD5-EA26D5848374}"/>
                </a:ext>
              </a:extLst>
            </p:cNvPr>
            <p:cNvCxnSpPr>
              <a:cxnSpLocks/>
            </p:cNvCxnSpPr>
            <p:nvPr/>
          </p:nvCxnSpPr>
          <p:spPr>
            <a:xfrm>
              <a:off x="3679371" y="4347054"/>
              <a:ext cx="2754086" cy="54412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41E5C2E4-C6D8-611A-B22A-8783BC7AF3C7}"/>
                </a:ext>
              </a:extLst>
            </p:cNvPr>
            <p:cNvCxnSpPr>
              <a:cxnSpLocks/>
            </p:cNvCxnSpPr>
            <p:nvPr/>
          </p:nvCxnSpPr>
          <p:spPr>
            <a:xfrm>
              <a:off x="3088956" y="4789714"/>
              <a:ext cx="3363686" cy="10146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06E50A9C-8337-434A-F8C5-1472D073821E}"/>
                </a:ext>
              </a:extLst>
            </p:cNvPr>
            <p:cNvCxnSpPr>
              <a:cxnSpLocks/>
            </p:cNvCxnSpPr>
            <p:nvPr/>
          </p:nvCxnSpPr>
          <p:spPr>
            <a:xfrm flipV="1">
              <a:off x="3088956" y="4891174"/>
              <a:ext cx="3344501" cy="34106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22" name="Slide Number Placeholder 18">
            <a:extLst>
              <a:ext uri="{FF2B5EF4-FFF2-40B4-BE49-F238E27FC236}">
                <a16:creationId xmlns:a16="http://schemas.microsoft.com/office/drawing/2014/main" id="{B6529024-B841-5D9F-5FD9-336BF2AE0313}"/>
              </a:ext>
            </a:extLst>
          </p:cNvPr>
          <p:cNvSpPr>
            <a:spLocks noGrp="1"/>
          </p:cNvSpPr>
          <p:nvPr>
            <p:ph type="sldNum" sz="quarter" idx="12"/>
          </p:nvPr>
        </p:nvSpPr>
        <p:spPr>
          <a:xfrm>
            <a:off x="11409816" y="6469742"/>
            <a:ext cx="542697" cy="279400"/>
          </a:xfrm>
        </p:spPr>
        <p:txBody>
          <a:bodyPr/>
          <a:lstStyle/>
          <a:p>
            <a:fld id="{924B41C4-1474-8D42-B330-D2828683839D}" type="slidenum">
              <a:rPr lang="en-US" smtClean="0"/>
              <a:pPr/>
              <a:t>5</a:t>
            </a:fld>
            <a:endParaRPr lang="en-US" dirty="0"/>
          </a:p>
        </p:txBody>
      </p:sp>
      <p:sp>
        <p:nvSpPr>
          <p:cNvPr id="23" name="TextBox 22">
            <a:extLst>
              <a:ext uri="{FF2B5EF4-FFF2-40B4-BE49-F238E27FC236}">
                <a16:creationId xmlns:a16="http://schemas.microsoft.com/office/drawing/2014/main" id="{967FA725-AA45-25D7-4EF2-4D88E6302E05}"/>
              </a:ext>
            </a:extLst>
          </p:cNvPr>
          <p:cNvSpPr txBox="1"/>
          <p:nvPr/>
        </p:nvSpPr>
        <p:spPr>
          <a:xfrm>
            <a:off x="5861957" y="5947139"/>
            <a:ext cx="2862943" cy="338554"/>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From INCOSE RWG NRM</a:t>
            </a:r>
          </a:p>
        </p:txBody>
      </p:sp>
      <p:sp>
        <p:nvSpPr>
          <p:cNvPr id="24" name="Oval 23">
            <a:extLst>
              <a:ext uri="{FF2B5EF4-FFF2-40B4-BE49-F238E27FC236}">
                <a16:creationId xmlns:a16="http://schemas.microsoft.com/office/drawing/2014/main" id="{5A583D9E-7898-8A8E-0D37-90DC115E084E}"/>
              </a:ext>
            </a:extLst>
          </p:cNvPr>
          <p:cNvSpPr/>
          <p:nvPr/>
        </p:nvSpPr>
        <p:spPr>
          <a:xfrm>
            <a:off x="2705100" y="1348105"/>
            <a:ext cx="2314638" cy="80891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sp>
        <p:nvSpPr>
          <p:cNvPr id="2" name="Subtitle 4">
            <a:extLst>
              <a:ext uri="{FF2B5EF4-FFF2-40B4-BE49-F238E27FC236}">
                <a16:creationId xmlns:a16="http://schemas.microsoft.com/office/drawing/2014/main" id="{6DAD10DA-FF52-ADD0-13F1-6C741F674824}"/>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3330318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Title 3">
            <a:extLst>
              <a:ext uri="{FF2B5EF4-FFF2-40B4-BE49-F238E27FC236}">
                <a16:creationId xmlns:a16="http://schemas.microsoft.com/office/drawing/2014/main" id="{FE2C4CA7-4736-F534-9E00-725695EFEFCF}"/>
              </a:ext>
            </a:extLst>
          </p:cNvPr>
          <p:cNvSpPr>
            <a:spLocks noGrp="1"/>
          </p:cNvSpPr>
          <p:nvPr>
            <p:ph type="title"/>
          </p:nvPr>
        </p:nvSpPr>
        <p:spPr>
          <a:xfrm>
            <a:off x="1022704" y="699381"/>
            <a:ext cx="10146592" cy="492361"/>
          </a:xfrm>
        </p:spPr>
        <p:txBody>
          <a:bodyPr>
            <a:noAutofit/>
          </a:bodyPr>
          <a:lstStyle/>
          <a:p>
            <a:pPr algn="ctr"/>
            <a:r>
              <a:rPr lang="en-US" sz="3600" dirty="0">
                <a:solidFill>
                  <a:schemeClr val="accent1">
                    <a:lumMod val="75000"/>
                  </a:schemeClr>
                </a:solidFill>
                <a:latin typeface="Arial" panose="020B0604020202020204" pitchFamily="34" charset="0"/>
                <a:cs typeface="Arial" panose="020B0604020202020204" pitchFamily="34" charset="0"/>
              </a:rPr>
              <a:t>The SE Vee Model – Right Side</a:t>
            </a:r>
          </a:p>
        </p:txBody>
      </p:sp>
      <p:pic>
        <p:nvPicPr>
          <p:cNvPr id="71" name="Picture 70">
            <a:extLst>
              <a:ext uri="{FF2B5EF4-FFF2-40B4-BE49-F238E27FC236}">
                <a16:creationId xmlns:a16="http://schemas.microsoft.com/office/drawing/2014/main" id="{4518ED9C-F8B5-9245-3C3C-268919EFCF5A}"/>
              </a:ext>
            </a:extLst>
          </p:cNvPr>
          <p:cNvPicPr>
            <a:picLocks noChangeAspect="1"/>
          </p:cNvPicPr>
          <p:nvPr/>
        </p:nvPicPr>
        <p:blipFill>
          <a:blip r:embed="rId2"/>
          <a:stretch>
            <a:fillRect/>
          </a:stretch>
        </p:blipFill>
        <p:spPr>
          <a:xfrm>
            <a:off x="782748" y="1486992"/>
            <a:ext cx="8412432" cy="4517136"/>
          </a:xfrm>
          <a:prstGeom prst="rect">
            <a:avLst/>
          </a:prstGeom>
        </p:spPr>
      </p:pic>
      <p:sp>
        <p:nvSpPr>
          <p:cNvPr id="72" name="Oval 71">
            <a:extLst>
              <a:ext uri="{FF2B5EF4-FFF2-40B4-BE49-F238E27FC236}">
                <a16:creationId xmlns:a16="http://schemas.microsoft.com/office/drawing/2014/main" id="{C32AE7D7-A0B7-E3B9-53B5-B9D6D50C4254}"/>
              </a:ext>
            </a:extLst>
          </p:cNvPr>
          <p:cNvSpPr/>
          <p:nvPr/>
        </p:nvSpPr>
        <p:spPr>
          <a:xfrm>
            <a:off x="512347" y="1348105"/>
            <a:ext cx="8682833" cy="80891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99" dirty="0"/>
          </a:p>
        </p:txBody>
      </p:sp>
      <p:grpSp>
        <p:nvGrpSpPr>
          <p:cNvPr id="42" name="Group 41">
            <a:extLst>
              <a:ext uri="{FF2B5EF4-FFF2-40B4-BE49-F238E27FC236}">
                <a16:creationId xmlns:a16="http://schemas.microsoft.com/office/drawing/2014/main" id="{382338F8-F910-912C-0A6C-392650EBC098}"/>
              </a:ext>
            </a:extLst>
          </p:cNvPr>
          <p:cNvGrpSpPr/>
          <p:nvPr/>
        </p:nvGrpSpPr>
        <p:grpSpPr>
          <a:xfrm>
            <a:off x="5617029" y="2125849"/>
            <a:ext cx="5792223" cy="2970401"/>
            <a:chOff x="5617029" y="2125849"/>
            <a:chExt cx="5792223" cy="2970401"/>
          </a:xfrm>
        </p:grpSpPr>
        <p:pic>
          <p:nvPicPr>
            <p:cNvPr id="5" name="Picture 4">
              <a:extLst>
                <a:ext uri="{FF2B5EF4-FFF2-40B4-BE49-F238E27FC236}">
                  <a16:creationId xmlns:a16="http://schemas.microsoft.com/office/drawing/2014/main" id="{515F6F0D-8170-C029-51AC-4CDA15C960D0}"/>
                </a:ext>
              </a:extLst>
            </p:cNvPr>
            <p:cNvPicPr>
              <a:picLocks noChangeAspect="1"/>
            </p:cNvPicPr>
            <p:nvPr/>
          </p:nvPicPr>
          <p:blipFill>
            <a:blip r:embed="rId3"/>
            <a:stretch>
              <a:fillRect/>
            </a:stretch>
          </p:blipFill>
          <p:spPr>
            <a:xfrm>
              <a:off x="7945412" y="2669691"/>
              <a:ext cx="3463840" cy="2426559"/>
            </a:xfrm>
            <a:prstGeom prst="rect">
              <a:avLst/>
            </a:prstGeom>
          </p:spPr>
        </p:pic>
        <p:cxnSp>
          <p:nvCxnSpPr>
            <p:cNvPr id="3" name="Straight Arrow Connector 2">
              <a:extLst>
                <a:ext uri="{FF2B5EF4-FFF2-40B4-BE49-F238E27FC236}">
                  <a16:creationId xmlns:a16="http://schemas.microsoft.com/office/drawing/2014/main" id="{43842C43-3E86-8CD2-892D-17E61D638A6F}"/>
                </a:ext>
              </a:extLst>
            </p:cNvPr>
            <p:cNvCxnSpPr>
              <a:cxnSpLocks/>
            </p:cNvCxnSpPr>
            <p:nvPr/>
          </p:nvCxnSpPr>
          <p:spPr>
            <a:xfrm flipH="1">
              <a:off x="7090348" y="2797620"/>
              <a:ext cx="2375233" cy="18615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530401D6-8F22-A656-ED98-7DF374856AE8}"/>
                </a:ext>
              </a:extLst>
            </p:cNvPr>
            <p:cNvCxnSpPr>
              <a:cxnSpLocks/>
            </p:cNvCxnSpPr>
            <p:nvPr/>
          </p:nvCxnSpPr>
          <p:spPr>
            <a:xfrm flipH="1">
              <a:off x="6570689" y="3279028"/>
              <a:ext cx="1948721" cy="287982"/>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29E6E542-7198-53C9-C7A9-0728C976734F}"/>
                </a:ext>
              </a:extLst>
            </p:cNvPr>
            <p:cNvCxnSpPr>
              <a:cxnSpLocks/>
            </p:cNvCxnSpPr>
            <p:nvPr/>
          </p:nvCxnSpPr>
          <p:spPr>
            <a:xfrm flipH="1">
              <a:off x="5976257" y="3815455"/>
              <a:ext cx="2163402" cy="267649"/>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1980B52-EF7F-CA99-DAD5-EA26D5848374}"/>
                </a:ext>
              </a:extLst>
            </p:cNvPr>
            <p:cNvCxnSpPr>
              <a:cxnSpLocks/>
            </p:cNvCxnSpPr>
            <p:nvPr/>
          </p:nvCxnSpPr>
          <p:spPr>
            <a:xfrm flipH="1" flipV="1">
              <a:off x="5617029" y="4794064"/>
              <a:ext cx="2382722" cy="202657"/>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F09864DB-7182-B4AE-0D18-30D3661A163A}"/>
                </a:ext>
              </a:extLst>
            </p:cNvPr>
            <p:cNvCxnSpPr>
              <a:cxnSpLocks/>
            </p:cNvCxnSpPr>
            <p:nvPr/>
          </p:nvCxnSpPr>
          <p:spPr>
            <a:xfrm flipH="1" flipV="1">
              <a:off x="7880353" y="2125849"/>
              <a:ext cx="1585228" cy="61143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36FFFDE2-E251-1244-3FA0-A2C12E6BBCB3}"/>
                </a:ext>
              </a:extLst>
            </p:cNvPr>
            <p:cNvCxnSpPr>
              <a:cxnSpLocks/>
            </p:cNvCxnSpPr>
            <p:nvPr/>
          </p:nvCxnSpPr>
          <p:spPr>
            <a:xfrm flipH="1" flipV="1">
              <a:off x="5976257" y="4083104"/>
              <a:ext cx="1969155" cy="12413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D0BDA767-27F9-5DD6-1CA9-93B3411ADEAA}"/>
                </a:ext>
              </a:extLst>
            </p:cNvPr>
            <p:cNvCxnSpPr>
              <a:cxnSpLocks/>
            </p:cNvCxnSpPr>
            <p:nvPr/>
          </p:nvCxnSpPr>
          <p:spPr>
            <a:xfrm flipH="1" flipV="1">
              <a:off x="5976257" y="4083104"/>
              <a:ext cx="2023494" cy="691618"/>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a:extLst>
                <a:ext uri="{FF2B5EF4-FFF2-40B4-BE49-F238E27FC236}">
                  <a16:creationId xmlns:a16="http://schemas.microsoft.com/office/drawing/2014/main" id="{6D92C23A-F6E3-5252-6C9A-EDDA650A8460}"/>
                </a:ext>
              </a:extLst>
            </p:cNvPr>
            <p:cNvCxnSpPr>
              <a:cxnSpLocks/>
            </p:cNvCxnSpPr>
            <p:nvPr/>
          </p:nvCxnSpPr>
          <p:spPr>
            <a:xfrm flipH="1">
              <a:off x="5617029" y="4474888"/>
              <a:ext cx="2328383" cy="31917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grpSp>
      <p:sp>
        <p:nvSpPr>
          <p:cNvPr id="45" name="Slide Number Placeholder 18">
            <a:extLst>
              <a:ext uri="{FF2B5EF4-FFF2-40B4-BE49-F238E27FC236}">
                <a16:creationId xmlns:a16="http://schemas.microsoft.com/office/drawing/2014/main" id="{AA3331A8-835C-1D39-102B-999580CA11C8}"/>
              </a:ext>
            </a:extLst>
          </p:cNvPr>
          <p:cNvSpPr>
            <a:spLocks noGrp="1"/>
          </p:cNvSpPr>
          <p:nvPr>
            <p:ph type="sldNum" sz="quarter" idx="12"/>
          </p:nvPr>
        </p:nvSpPr>
        <p:spPr>
          <a:xfrm>
            <a:off x="11409816" y="6491514"/>
            <a:ext cx="542697" cy="279400"/>
          </a:xfrm>
        </p:spPr>
        <p:txBody>
          <a:bodyPr/>
          <a:lstStyle/>
          <a:p>
            <a:fld id="{924B41C4-1474-8D42-B330-D2828683839D}" type="slidenum">
              <a:rPr lang="en-US" smtClean="0"/>
              <a:pPr/>
              <a:t>6</a:t>
            </a:fld>
            <a:endParaRPr lang="en-US" dirty="0"/>
          </a:p>
        </p:txBody>
      </p:sp>
      <p:sp>
        <p:nvSpPr>
          <p:cNvPr id="46" name="TextBox 45">
            <a:extLst>
              <a:ext uri="{FF2B5EF4-FFF2-40B4-BE49-F238E27FC236}">
                <a16:creationId xmlns:a16="http://schemas.microsoft.com/office/drawing/2014/main" id="{86D8CD72-9B55-F779-2DF1-998C6C8A1EB3}"/>
              </a:ext>
            </a:extLst>
          </p:cNvPr>
          <p:cNvSpPr txBox="1"/>
          <p:nvPr/>
        </p:nvSpPr>
        <p:spPr>
          <a:xfrm>
            <a:off x="3338699" y="5943272"/>
            <a:ext cx="2862943" cy="338554"/>
          </a:xfrm>
          <a:prstGeom prst="rect">
            <a:avLst/>
          </a:prstGeom>
          <a:noFill/>
        </p:spPr>
        <p:txBody>
          <a:bodyPr wrap="square" rtlCol="0">
            <a:spAutoFit/>
          </a:bodyPr>
          <a:lstStyle/>
          <a:p>
            <a:pPr algn="ctr"/>
            <a:r>
              <a:rPr lang="en-US" sz="1600" dirty="0">
                <a:latin typeface="Calibri" panose="020F0502020204030204" pitchFamily="34" charset="0"/>
                <a:cs typeface="Calibri" panose="020F0502020204030204" pitchFamily="34" charset="0"/>
              </a:rPr>
              <a:t>From INCOSE RWG NRM</a:t>
            </a:r>
          </a:p>
        </p:txBody>
      </p:sp>
      <p:sp>
        <p:nvSpPr>
          <p:cNvPr id="2" name="Subtitle 4">
            <a:extLst>
              <a:ext uri="{FF2B5EF4-FFF2-40B4-BE49-F238E27FC236}">
                <a16:creationId xmlns:a16="http://schemas.microsoft.com/office/drawing/2014/main" id="{086D1F0A-C53E-AEBA-154B-0932CC8038E0}"/>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419113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F15B2-92C4-EF2A-0AB8-A1BB61D2BEE9}"/>
              </a:ext>
            </a:extLst>
          </p:cNvPr>
          <p:cNvSpPr>
            <a:spLocks noGrp="1"/>
          </p:cNvSpPr>
          <p:nvPr>
            <p:ph type="title"/>
          </p:nvPr>
        </p:nvSpPr>
        <p:spPr>
          <a:xfrm>
            <a:off x="228494" y="725878"/>
            <a:ext cx="10972800" cy="697962"/>
          </a:xfrm>
        </p:spPr>
        <p:txBody>
          <a:bodyPr>
            <a:normAutofit/>
          </a:bodyPr>
          <a:lstStyle/>
          <a:p>
            <a:r>
              <a:rPr lang="en-US" sz="3600" dirty="0">
                <a:latin typeface="Arial" panose="020B0604020202020204" pitchFamily="34" charset="0"/>
                <a:cs typeface="Arial" panose="020B0604020202020204" pitchFamily="34" charset="0"/>
              </a:rPr>
              <a:t>Allocation - Flow Down of Requirements </a:t>
            </a:r>
          </a:p>
        </p:txBody>
      </p:sp>
      <p:sp>
        <p:nvSpPr>
          <p:cNvPr id="3" name="Content Placeholder 2">
            <a:extLst>
              <a:ext uri="{FF2B5EF4-FFF2-40B4-BE49-F238E27FC236}">
                <a16:creationId xmlns:a16="http://schemas.microsoft.com/office/drawing/2014/main" id="{F25DFB37-938A-325F-3A56-8984B21A82B3}"/>
              </a:ext>
            </a:extLst>
          </p:cNvPr>
          <p:cNvSpPr>
            <a:spLocks noGrp="1"/>
          </p:cNvSpPr>
          <p:nvPr>
            <p:ph idx="1"/>
          </p:nvPr>
        </p:nvSpPr>
        <p:spPr>
          <a:xfrm>
            <a:off x="865753" y="2631184"/>
            <a:ext cx="6274427" cy="3325169"/>
          </a:xfrm>
        </p:spPr>
        <p:txBody>
          <a:bodyPr>
            <a:noAutofit/>
          </a:bodyPr>
          <a:lstStyle/>
          <a:p>
            <a:pPr marL="0" indent="0">
              <a:lnSpc>
                <a:spcPct val="80000"/>
              </a:lnSpc>
              <a:spcAft>
                <a:spcPts val="1200"/>
              </a:spcAft>
              <a:buNone/>
            </a:pPr>
            <a:r>
              <a:rPr lang="en-US" sz="2000" dirty="0"/>
              <a:t>Based on analysis of the design input requirements and the functions of the system whose requirements are being allocated, the Architecture Definition Process decomposes the system into subsystems and system elements, resulting in the next level of the SOI physical architecture.   </a:t>
            </a:r>
          </a:p>
          <a:p>
            <a:pPr marL="0" indent="0">
              <a:lnSpc>
                <a:spcPct val="80000"/>
              </a:lnSpc>
              <a:spcAft>
                <a:spcPts val="1200"/>
              </a:spcAft>
              <a:buNone/>
            </a:pPr>
            <a:r>
              <a:rPr lang="en-US" sz="2000" dirty="0"/>
              <a:t>The allocated requirements are referred to as “parents” to the resulting “child” requirements derived to meet the intent of the allocated parent.</a:t>
            </a:r>
            <a:endParaRPr lang="en-US" sz="800" dirty="0"/>
          </a:p>
          <a:p>
            <a:pPr marL="0" indent="0">
              <a:lnSpc>
                <a:spcPct val="80000"/>
              </a:lnSpc>
              <a:spcAft>
                <a:spcPts val="1200"/>
              </a:spcAft>
              <a:buNone/>
            </a:pPr>
            <a:r>
              <a:rPr lang="en-US" sz="2000" dirty="0"/>
              <a:t>For each subsystem or system element that has a role in meeting the allocated parent requirement, the requirement will be allocated to those subsystems or system elements. </a:t>
            </a:r>
          </a:p>
        </p:txBody>
      </p:sp>
      <p:sp>
        <p:nvSpPr>
          <p:cNvPr id="4" name="Slide Number Placeholder 3">
            <a:extLst>
              <a:ext uri="{FF2B5EF4-FFF2-40B4-BE49-F238E27FC236}">
                <a16:creationId xmlns:a16="http://schemas.microsoft.com/office/drawing/2014/main" id="{4C30ABF8-2AE9-AADA-6E03-0D036643D1B1}"/>
              </a:ext>
            </a:extLst>
          </p:cNvPr>
          <p:cNvSpPr>
            <a:spLocks noGrp="1"/>
          </p:cNvSpPr>
          <p:nvPr>
            <p:ph type="sldNum" sz="quarter" idx="12"/>
          </p:nvPr>
        </p:nvSpPr>
        <p:spPr/>
        <p:txBody>
          <a:bodyPr/>
          <a:lstStyle/>
          <a:p>
            <a:fld id="{924B41C4-1474-8D42-B330-D2828683839D}" type="slidenum">
              <a:rPr lang="en-US" smtClean="0"/>
              <a:t>7</a:t>
            </a:fld>
            <a:endParaRPr lang="en-US"/>
          </a:p>
        </p:txBody>
      </p:sp>
      <p:pic>
        <p:nvPicPr>
          <p:cNvPr id="5" name="Picture 4">
            <a:extLst>
              <a:ext uri="{FF2B5EF4-FFF2-40B4-BE49-F238E27FC236}">
                <a16:creationId xmlns:a16="http://schemas.microsoft.com/office/drawing/2014/main" id="{15FAD0B9-678B-D32C-B07E-0EAAC2EE2664}"/>
              </a:ext>
            </a:extLst>
          </p:cNvPr>
          <p:cNvPicPr>
            <a:picLocks noChangeAspect="1"/>
          </p:cNvPicPr>
          <p:nvPr/>
        </p:nvPicPr>
        <p:blipFill>
          <a:blip r:embed="rId2"/>
          <a:stretch>
            <a:fillRect/>
          </a:stretch>
        </p:blipFill>
        <p:spPr>
          <a:xfrm>
            <a:off x="7140180" y="2079616"/>
            <a:ext cx="4540984" cy="3720873"/>
          </a:xfrm>
          <a:prstGeom prst="rect">
            <a:avLst/>
          </a:prstGeom>
        </p:spPr>
      </p:pic>
      <p:sp>
        <p:nvSpPr>
          <p:cNvPr id="7" name="TextBox 6">
            <a:extLst>
              <a:ext uri="{FF2B5EF4-FFF2-40B4-BE49-F238E27FC236}">
                <a16:creationId xmlns:a16="http://schemas.microsoft.com/office/drawing/2014/main" id="{CA40D610-39A4-17BE-B290-76AFB622767B}"/>
              </a:ext>
            </a:extLst>
          </p:cNvPr>
          <p:cNvSpPr txBox="1"/>
          <p:nvPr/>
        </p:nvSpPr>
        <p:spPr>
          <a:xfrm>
            <a:off x="865753" y="1528350"/>
            <a:ext cx="7831438" cy="1329595"/>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Allocation is the process by which the design input requirements defined for an entity at one level of the physical architecture are assigned (flow down) to the entities at the next lower level of the architecture that have a role in the implementation of the allocated requirement.</a:t>
            </a:r>
          </a:p>
          <a:p>
            <a:pPr>
              <a:lnSpc>
                <a:spcPct val="80000"/>
              </a:lnSpc>
            </a:pPr>
            <a:endParaRPr lang="en-US" sz="2000" dirty="0">
              <a:latin typeface="Calibri" panose="020F0502020204030204" pitchFamily="34" charset="0"/>
              <a:cs typeface="Calibri" panose="020F0502020204030204" pitchFamily="34" charset="0"/>
            </a:endParaRPr>
          </a:p>
        </p:txBody>
      </p:sp>
      <p:sp>
        <p:nvSpPr>
          <p:cNvPr id="9" name="Subtitle 4">
            <a:extLst>
              <a:ext uri="{FF2B5EF4-FFF2-40B4-BE49-F238E27FC236}">
                <a16:creationId xmlns:a16="http://schemas.microsoft.com/office/drawing/2014/main" id="{E65C50A0-CBFA-BC3A-C76E-8596925ADB40}"/>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6490628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linds(horizontal)">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B336D-39D1-4F43-A7C9-0DDD11326195}"/>
              </a:ext>
            </a:extLst>
          </p:cNvPr>
          <p:cNvSpPr>
            <a:spLocks noGrp="1"/>
          </p:cNvSpPr>
          <p:nvPr>
            <p:ph type="title"/>
          </p:nvPr>
        </p:nvSpPr>
        <p:spPr>
          <a:xfrm>
            <a:off x="1367448" y="682011"/>
            <a:ext cx="9278263" cy="669187"/>
          </a:xfrm>
        </p:spPr>
        <p:txBody>
          <a:bodyPr>
            <a:normAutofit/>
          </a:bodyPr>
          <a:lstStyle/>
          <a:p>
            <a:r>
              <a:rPr lang="en-US" sz="3600" dirty="0">
                <a:latin typeface="Arial" panose="020B0604020202020204" pitchFamily="34" charset="0"/>
                <a:cs typeface="Arial" panose="020B0604020202020204" pitchFamily="34" charset="0"/>
              </a:rPr>
              <a:t>LIS Requirements Flow Down</a:t>
            </a:r>
          </a:p>
        </p:txBody>
      </p:sp>
      <p:sp>
        <p:nvSpPr>
          <p:cNvPr id="4" name="Slide Number Placeholder 3">
            <a:extLst>
              <a:ext uri="{FF2B5EF4-FFF2-40B4-BE49-F238E27FC236}">
                <a16:creationId xmlns:a16="http://schemas.microsoft.com/office/drawing/2014/main" id="{38EED3F0-EEE8-E445-95BC-81F5B1579285}"/>
              </a:ext>
            </a:extLst>
          </p:cNvPr>
          <p:cNvSpPr>
            <a:spLocks noGrp="1"/>
          </p:cNvSpPr>
          <p:nvPr>
            <p:ph type="sldNum" sz="quarter" idx="12"/>
          </p:nvPr>
        </p:nvSpPr>
        <p:spPr/>
        <p:txBody>
          <a:bodyPr/>
          <a:lstStyle/>
          <a:p>
            <a:fld id="{874AC6EB-5948-4DF8-B5CC-E711E8013C87}" type="slidenum">
              <a:rPr lang="en-US" smtClean="0"/>
              <a:pPr/>
              <a:t>8</a:t>
            </a:fld>
            <a:endParaRPr lang="en-US"/>
          </a:p>
        </p:txBody>
      </p:sp>
      <p:sp>
        <p:nvSpPr>
          <p:cNvPr id="6" name="Rounded Rectangle 5">
            <a:extLst>
              <a:ext uri="{FF2B5EF4-FFF2-40B4-BE49-F238E27FC236}">
                <a16:creationId xmlns:a16="http://schemas.microsoft.com/office/drawing/2014/main" id="{98160ED9-0E57-FA45-A2CC-55EF06460DCF}"/>
              </a:ext>
            </a:extLst>
          </p:cNvPr>
          <p:cNvSpPr/>
          <p:nvPr/>
        </p:nvSpPr>
        <p:spPr bwMode="auto">
          <a:xfrm>
            <a:off x="7594295" y="4505980"/>
            <a:ext cx="965855"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Power</a:t>
            </a:r>
          </a:p>
        </p:txBody>
      </p:sp>
      <p:sp>
        <p:nvSpPr>
          <p:cNvPr id="7" name="Rounded Rectangle 6">
            <a:extLst>
              <a:ext uri="{FF2B5EF4-FFF2-40B4-BE49-F238E27FC236}">
                <a16:creationId xmlns:a16="http://schemas.microsoft.com/office/drawing/2014/main" id="{D81F3F6B-DBBE-6A4A-A7CD-16BED644B408}"/>
              </a:ext>
            </a:extLst>
          </p:cNvPr>
          <p:cNvSpPr/>
          <p:nvPr/>
        </p:nvSpPr>
        <p:spPr bwMode="auto">
          <a:xfrm>
            <a:off x="9485131" y="3024540"/>
            <a:ext cx="1235034"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80000"/>
              </a:lnSpc>
            </a:pPr>
            <a:r>
              <a:rPr lang="en-US" sz="1600" dirty="0">
                <a:solidFill>
                  <a:schemeClr val="tx1"/>
                </a:solidFill>
                <a:latin typeface="Calibri" panose="020F0502020204030204" pitchFamily="34" charset="0"/>
                <a:cs typeface="Calibri" panose="020F0502020204030204" pitchFamily="34" charset="0"/>
              </a:rPr>
              <a:t>C&amp;C System</a:t>
            </a:r>
          </a:p>
        </p:txBody>
      </p:sp>
      <p:sp>
        <p:nvSpPr>
          <p:cNvPr id="8" name="Rounded Rectangle 7">
            <a:extLst>
              <a:ext uri="{FF2B5EF4-FFF2-40B4-BE49-F238E27FC236}">
                <a16:creationId xmlns:a16="http://schemas.microsoft.com/office/drawing/2014/main" id="{3FF3B87F-DB68-F042-A3DA-2DADFAFB48E9}"/>
              </a:ext>
            </a:extLst>
          </p:cNvPr>
          <p:cNvSpPr/>
          <p:nvPr/>
        </p:nvSpPr>
        <p:spPr bwMode="auto">
          <a:xfrm>
            <a:off x="6939726" y="3024539"/>
            <a:ext cx="965855" cy="42570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Structure</a:t>
            </a:r>
          </a:p>
        </p:txBody>
      </p:sp>
      <p:sp>
        <p:nvSpPr>
          <p:cNvPr id="9" name="Rounded Rectangle 8">
            <a:extLst>
              <a:ext uri="{FF2B5EF4-FFF2-40B4-BE49-F238E27FC236}">
                <a16:creationId xmlns:a16="http://schemas.microsoft.com/office/drawing/2014/main" id="{5E7FC1AC-8C6F-6B43-BE7F-6E7A801157C1}"/>
              </a:ext>
            </a:extLst>
          </p:cNvPr>
          <p:cNvSpPr/>
          <p:nvPr/>
        </p:nvSpPr>
        <p:spPr bwMode="auto">
          <a:xfrm>
            <a:off x="6324353" y="4509904"/>
            <a:ext cx="965855" cy="394157"/>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Thermal</a:t>
            </a:r>
          </a:p>
        </p:txBody>
      </p:sp>
      <p:sp>
        <p:nvSpPr>
          <p:cNvPr id="10" name="Rounded Rectangle 9">
            <a:extLst>
              <a:ext uri="{FF2B5EF4-FFF2-40B4-BE49-F238E27FC236}">
                <a16:creationId xmlns:a16="http://schemas.microsoft.com/office/drawing/2014/main" id="{EE47ED6D-BB41-CC46-82FD-E4F07DE9271B}"/>
              </a:ext>
            </a:extLst>
          </p:cNvPr>
          <p:cNvSpPr/>
          <p:nvPr/>
        </p:nvSpPr>
        <p:spPr bwMode="auto">
          <a:xfrm>
            <a:off x="4434668" y="3024539"/>
            <a:ext cx="965855"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Comm</a:t>
            </a:r>
          </a:p>
        </p:txBody>
      </p:sp>
      <p:sp>
        <p:nvSpPr>
          <p:cNvPr id="14" name="Rounded Rectangle 13">
            <a:extLst>
              <a:ext uri="{FF2B5EF4-FFF2-40B4-BE49-F238E27FC236}">
                <a16:creationId xmlns:a16="http://schemas.microsoft.com/office/drawing/2014/main" id="{D9C49D3C-8D8B-1144-8A64-2495534C548A}"/>
              </a:ext>
            </a:extLst>
          </p:cNvPr>
          <p:cNvSpPr/>
          <p:nvPr/>
        </p:nvSpPr>
        <p:spPr bwMode="auto">
          <a:xfrm>
            <a:off x="5711055" y="3024539"/>
            <a:ext cx="964790" cy="394168"/>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LHS</a:t>
            </a:r>
          </a:p>
        </p:txBody>
      </p:sp>
      <p:sp>
        <p:nvSpPr>
          <p:cNvPr id="19" name="Rounded Rectangle 18">
            <a:extLst>
              <a:ext uri="{FF2B5EF4-FFF2-40B4-BE49-F238E27FC236}">
                <a16:creationId xmlns:a16="http://schemas.microsoft.com/office/drawing/2014/main" id="{2CF17F46-23E7-7449-989A-F04F415E2027}"/>
              </a:ext>
            </a:extLst>
          </p:cNvPr>
          <p:cNvSpPr/>
          <p:nvPr/>
        </p:nvSpPr>
        <p:spPr bwMode="auto">
          <a:xfrm>
            <a:off x="5041790" y="4509904"/>
            <a:ext cx="964790" cy="394166"/>
          </a:xfrm>
          <a:prstGeom prst="roundRect">
            <a:avLst/>
          </a:prstGeom>
          <a:solidFill>
            <a:schemeClr val="accent3">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JHS</a:t>
            </a:r>
          </a:p>
        </p:txBody>
      </p:sp>
      <p:cxnSp>
        <p:nvCxnSpPr>
          <p:cNvPr id="15" name="Straight Arrow Connector 14">
            <a:extLst>
              <a:ext uri="{FF2B5EF4-FFF2-40B4-BE49-F238E27FC236}">
                <a16:creationId xmlns:a16="http://schemas.microsoft.com/office/drawing/2014/main" id="{74150D61-12E7-C61D-CBF6-D4BC287D5D51}"/>
              </a:ext>
            </a:extLst>
          </p:cNvPr>
          <p:cNvCxnSpPr>
            <a:cxnSpLocks/>
            <a:endCxn id="7" idx="0"/>
          </p:cNvCxnSpPr>
          <p:nvPr/>
        </p:nvCxnSpPr>
        <p:spPr>
          <a:xfrm>
            <a:off x="10102648" y="2451213"/>
            <a:ext cx="0" cy="57332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52AAC226-69C2-916B-8ED6-F2E7988CCBE9}"/>
              </a:ext>
            </a:extLst>
          </p:cNvPr>
          <p:cNvCxnSpPr>
            <a:cxnSpLocks/>
            <a:endCxn id="6" idx="0"/>
          </p:cNvCxnSpPr>
          <p:nvPr/>
        </p:nvCxnSpPr>
        <p:spPr>
          <a:xfrm>
            <a:off x="8045035" y="2451213"/>
            <a:ext cx="32188" cy="2054767"/>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E02DACB-195A-A81B-8829-1388E52EFA67}"/>
              </a:ext>
            </a:extLst>
          </p:cNvPr>
          <p:cNvCxnSpPr>
            <a:cxnSpLocks/>
            <a:endCxn id="9" idx="0"/>
          </p:cNvCxnSpPr>
          <p:nvPr/>
        </p:nvCxnSpPr>
        <p:spPr>
          <a:xfrm>
            <a:off x="6807281"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3DF0B84F-31A3-7D08-6723-F106AD6CCD55}"/>
              </a:ext>
            </a:extLst>
          </p:cNvPr>
          <p:cNvCxnSpPr>
            <a:cxnSpLocks/>
          </p:cNvCxnSpPr>
          <p:nvPr/>
        </p:nvCxnSpPr>
        <p:spPr>
          <a:xfrm>
            <a:off x="7384552"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0FC91F89-0486-EC56-C37C-660345645DD0}"/>
              </a:ext>
            </a:extLst>
          </p:cNvPr>
          <p:cNvCxnSpPr>
            <a:cxnSpLocks/>
            <a:endCxn id="14" idx="0"/>
          </p:cNvCxnSpPr>
          <p:nvPr/>
        </p:nvCxnSpPr>
        <p:spPr>
          <a:xfrm>
            <a:off x="6193449" y="2451213"/>
            <a:ext cx="1" cy="57332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3B00E317-C73A-822D-A54C-D53AA02E1FDD}"/>
              </a:ext>
            </a:extLst>
          </p:cNvPr>
          <p:cNvCxnSpPr>
            <a:cxnSpLocks/>
            <a:endCxn id="19" idx="0"/>
          </p:cNvCxnSpPr>
          <p:nvPr/>
        </p:nvCxnSpPr>
        <p:spPr>
          <a:xfrm>
            <a:off x="5524185" y="2451213"/>
            <a:ext cx="0" cy="205869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EE554304-A3FB-AF9C-6D6A-5C11D878BB81}"/>
              </a:ext>
            </a:extLst>
          </p:cNvPr>
          <p:cNvCxnSpPr>
            <a:cxnSpLocks/>
          </p:cNvCxnSpPr>
          <p:nvPr/>
        </p:nvCxnSpPr>
        <p:spPr>
          <a:xfrm>
            <a:off x="4930092" y="2464551"/>
            <a:ext cx="0" cy="57332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ounded Rectangle 25">
            <a:extLst>
              <a:ext uri="{FF2B5EF4-FFF2-40B4-BE49-F238E27FC236}">
                <a16:creationId xmlns:a16="http://schemas.microsoft.com/office/drawing/2014/main" id="{4C6A5AF8-BAAD-5D99-77BE-A35B24308EBB}"/>
              </a:ext>
            </a:extLst>
          </p:cNvPr>
          <p:cNvSpPr/>
          <p:nvPr/>
        </p:nvSpPr>
        <p:spPr bwMode="auto">
          <a:xfrm>
            <a:off x="4296177" y="2107862"/>
            <a:ext cx="6924499" cy="319291"/>
          </a:xfrm>
          <a:prstGeom prst="roundRect">
            <a:avLst/>
          </a:prstGeom>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LIR</a:t>
            </a:r>
          </a:p>
        </p:txBody>
      </p:sp>
      <p:sp>
        <p:nvSpPr>
          <p:cNvPr id="34" name="Rounded Rectangle 33">
            <a:extLst>
              <a:ext uri="{FF2B5EF4-FFF2-40B4-BE49-F238E27FC236}">
                <a16:creationId xmlns:a16="http://schemas.microsoft.com/office/drawing/2014/main" id="{87959B9D-7511-67B2-2242-7F1D2BA42808}"/>
              </a:ext>
            </a:extLst>
          </p:cNvPr>
          <p:cNvSpPr/>
          <p:nvPr/>
        </p:nvSpPr>
        <p:spPr bwMode="auto">
          <a:xfrm>
            <a:off x="4291718" y="1589303"/>
            <a:ext cx="6924502" cy="240466"/>
          </a:xfrm>
          <a:prstGeom prst="roundRect">
            <a:avLst/>
          </a:prstGeom>
          <a:solidFill>
            <a:schemeClr val="accent2">
              <a:lumMod val="40000"/>
              <a:lumOff val="6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LIS</a:t>
            </a:r>
          </a:p>
        </p:txBody>
      </p:sp>
      <p:cxnSp>
        <p:nvCxnSpPr>
          <p:cNvPr id="65" name="Straight Arrow Connector 64">
            <a:extLst>
              <a:ext uri="{FF2B5EF4-FFF2-40B4-BE49-F238E27FC236}">
                <a16:creationId xmlns:a16="http://schemas.microsoft.com/office/drawing/2014/main" id="{EF8318C6-8F35-648F-04C3-97C3083862AF}"/>
              </a:ext>
            </a:extLst>
          </p:cNvPr>
          <p:cNvCxnSpPr>
            <a:cxnSpLocks/>
          </p:cNvCxnSpPr>
          <p:nvPr/>
        </p:nvCxnSpPr>
        <p:spPr>
          <a:xfrm>
            <a:off x="7753966" y="1836608"/>
            <a:ext cx="1" cy="30407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68" name="TextBox 67">
            <a:extLst>
              <a:ext uri="{FF2B5EF4-FFF2-40B4-BE49-F238E27FC236}">
                <a16:creationId xmlns:a16="http://schemas.microsoft.com/office/drawing/2014/main" id="{55AA0FCF-9EDF-F499-7454-341B52444C19}"/>
              </a:ext>
            </a:extLst>
          </p:cNvPr>
          <p:cNvSpPr txBox="1"/>
          <p:nvPr/>
        </p:nvSpPr>
        <p:spPr>
          <a:xfrm>
            <a:off x="826772" y="1564847"/>
            <a:ext cx="3464946" cy="590931"/>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The LIS requirements were allocated to the LIR.</a:t>
            </a:r>
          </a:p>
        </p:txBody>
      </p:sp>
      <p:sp>
        <p:nvSpPr>
          <p:cNvPr id="79" name="TextBox 78">
            <a:extLst>
              <a:ext uri="{FF2B5EF4-FFF2-40B4-BE49-F238E27FC236}">
                <a16:creationId xmlns:a16="http://schemas.microsoft.com/office/drawing/2014/main" id="{3469140A-B079-20F7-7751-8ED9B3251437}"/>
              </a:ext>
            </a:extLst>
          </p:cNvPr>
          <p:cNvSpPr txBox="1"/>
          <p:nvPr/>
        </p:nvSpPr>
        <p:spPr>
          <a:xfrm>
            <a:off x="1204546" y="641746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Distribution System; MDS: Motion Detection System  </a:t>
            </a:r>
          </a:p>
        </p:txBody>
      </p:sp>
      <p:grpSp>
        <p:nvGrpSpPr>
          <p:cNvPr id="93" name="Group 92">
            <a:extLst>
              <a:ext uri="{FF2B5EF4-FFF2-40B4-BE49-F238E27FC236}">
                <a16:creationId xmlns:a16="http://schemas.microsoft.com/office/drawing/2014/main" id="{7A4B06DF-4187-0E26-3492-74188EE7AAD0}"/>
              </a:ext>
            </a:extLst>
          </p:cNvPr>
          <p:cNvGrpSpPr/>
          <p:nvPr/>
        </p:nvGrpSpPr>
        <p:grpSpPr>
          <a:xfrm>
            <a:off x="4453059" y="3399445"/>
            <a:ext cx="971066" cy="776503"/>
            <a:chOff x="4453059" y="3399445"/>
            <a:chExt cx="971066" cy="776503"/>
          </a:xfrm>
        </p:grpSpPr>
        <p:sp>
          <p:nvSpPr>
            <p:cNvPr id="80" name="Rounded Rectangle 79">
              <a:extLst>
                <a:ext uri="{FF2B5EF4-FFF2-40B4-BE49-F238E27FC236}">
                  <a16:creationId xmlns:a16="http://schemas.microsoft.com/office/drawing/2014/main" id="{5421B82A-B053-DED7-AE12-50A07AF9201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81" name="Rounded Rectangle 80">
              <a:extLst>
                <a:ext uri="{FF2B5EF4-FFF2-40B4-BE49-F238E27FC236}">
                  <a16:creationId xmlns:a16="http://schemas.microsoft.com/office/drawing/2014/main" id="{3E171026-EF6C-5F55-644F-98EFA1521AA2}"/>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83" name="Straight Arrow Connector 82">
              <a:extLst>
                <a:ext uri="{FF2B5EF4-FFF2-40B4-BE49-F238E27FC236}">
                  <a16:creationId xmlns:a16="http://schemas.microsoft.com/office/drawing/2014/main" id="{65044AE3-92E3-D3BD-4C7A-E1097146C81A}"/>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a:extLst>
                <a:ext uri="{FF2B5EF4-FFF2-40B4-BE49-F238E27FC236}">
                  <a16:creationId xmlns:a16="http://schemas.microsoft.com/office/drawing/2014/main" id="{3DB769FF-8282-C4E2-1ECC-F4EB345E2716}"/>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8" name="Straight Arrow Connector 87">
              <a:extLst>
                <a:ext uri="{FF2B5EF4-FFF2-40B4-BE49-F238E27FC236}">
                  <a16:creationId xmlns:a16="http://schemas.microsoft.com/office/drawing/2014/main" id="{DF85A479-7139-9050-CBF1-3DD472E7F9C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89" name="Straight Arrow Connector 88">
              <a:extLst>
                <a:ext uri="{FF2B5EF4-FFF2-40B4-BE49-F238E27FC236}">
                  <a16:creationId xmlns:a16="http://schemas.microsoft.com/office/drawing/2014/main" id="{9805ADB2-ED29-DE5F-E09F-49B3F4B4F227}"/>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94" name="Group 93">
            <a:extLst>
              <a:ext uri="{FF2B5EF4-FFF2-40B4-BE49-F238E27FC236}">
                <a16:creationId xmlns:a16="http://schemas.microsoft.com/office/drawing/2014/main" id="{07C99551-0C21-9CDB-BD56-680007FFF058}"/>
              </a:ext>
            </a:extLst>
          </p:cNvPr>
          <p:cNvGrpSpPr/>
          <p:nvPr/>
        </p:nvGrpSpPr>
        <p:grpSpPr>
          <a:xfrm>
            <a:off x="5727150" y="3435977"/>
            <a:ext cx="971066" cy="776503"/>
            <a:chOff x="4453059" y="3399445"/>
            <a:chExt cx="971066" cy="776503"/>
          </a:xfrm>
        </p:grpSpPr>
        <p:sp>
          <p:nvSpPr>
            <p:cNvPr id="95" name="Rounded Rectangle 94">
              <a:extLst>
                <a:ext uri="{FF2B5EF4-FFF2-40B4-BE49-F238E27FC236}">
                  <a16:creationId xmlns:a16="http://schemas.microsoft.com/office/drawing/2014/main" id="{CB1CD984-BC61-E56D-652D-017234FC4145}"/>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96" name="Rounded Rectangle 95">
              <a:extLst>
                <a:ext uri="{FF2B5EF4-FFF2-40B4-BE49-F238E27FC236}">
                  <a16:creationId xmlns:a16="http://schemas.microsoft.com/office/drawing/2014/main" id="{44CB09D9-20BC-4E5F-983B-3FDA769357CB}"/>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97" name="Straight Arrow Connector 96">
              <a:extLst>
                <a:ext uri="{FF2B5EF4-FFF2-40B4-BE49-F238E27FC236}">
                  <a16:creationId xmlns:a16="http://schemas.microsoft.com/office/drawing/2014/main" id="{421AC0C3-868E-1555-1F72-96529A126D4B}"/>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8" name="Straight Arrow Connector 97">
              <a:extLst>
                <a:ext uri="{FF2B5EF4-FFF2-40B4-BE49-F238E27FC236}">
                  <a16:creationId xmlns:a16="http://schemas.microsoft.com/office/drawing/2014/main" id="{44059DEE-EDD6-DEF8-F746-CDE44B045F9B}"/>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99" name="Straight Arrow Connector 98">
              <a:extLst>
                <a:ext uri="{FF2B5EF4-FFF2-40B4-BE49-F238E27FC236}">
                  <a16:creationId xmlns:a16="http://schemas.microsoft.com/office/drawing/2014/main" id="{03FC6C88-90C6-312E-7C34-1F7071D10C29}"/>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0" name="Straight Arrow Connector 99">
              <a:extLst>
                <a:ext uri="{FF2B5EF4-FFF2-40B4-BE49-F238E27FC236}">
                  <a16:creationId xmlns:a16="http://schemas.microsoft.com/office/drawing/2014/main" id="{D666664C-B9CD-9CF7-CE9F-854432920031}"/>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01" name="Group 100">
            <a:extLst>
              <a:ext uri="{FF2B5EF4-FFF2-40B4-BE49-F238E27FC236}">
                <a16:creationId xmlns:a16="http://schemas.microsoft.com/office/drawing/2014/main" id="{F7A1EBD9-3BAC-7156-E2BF-90EEABB2F985}"/>
              </a:ext>
            </a:extLst>
          </p:cNvPr>
          <p:cNvGrpSpPr/>
          <p:nvPr/>
        </p:nvGrpSpPr>
        <p:grpSpPr>
          <a:xfrm>
            <a:off x="6954590" y="3472509"/>
            <a:ext cx="971066" cy="776503"/>
            <a:chOff x="4453059" y="3399445"/>
            <a:chExt cx="971066" cy="776503"/>
          </a:xfrm>
        </p:grpSpPr>
        <p:sp>
          <p:nvSpPr>
            <p:cNvPr id="102" name="Rounded Rectangle 101">
              <a:extLst>
                <a:ext uri="{FF2B5EF4-FFF2-40B4-BE49-F238E27FC236}">
                  <a16:creationId xmlns:a16="http://schemas.microsoft.com/office/drawing/2014/main" id="{5ECF7D0F-1122-B87B-1085-A5F4AB1DB81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03" name="Rounded Rectangle 102">
              <a:extLst>
                <a:ext uri="{FF2B5EF4-FFF2-40B4-BE49-F238E27FC236}">
                  <a16:creationId xmlns:a16="http://schemas.microsoft.com/office/drawing/2014/main" id="{A9C34DAF-B257-E90B-E652-1726357087BC}"/>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04" name="Straight Arrow Connector 103">
              <a:extLst>
                <a:ext uri="{FF2B5EF4-FFF2-40B4-BE49-F238E27FC236}">
                  <a16:creationId xmlns:a16="http://schemas.microsoft.com/office/drawing/2014/main" id="{92BA877D-FA96-F176-445F-579E07B29FD6}"/>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5" name="Straight Arrow Connector 104">
              <a:extLst>
                <a:ext uri="{FF2B5EF4-FFF2-40B4-BE49-F238E27FC236}">
                  <a16:creationId xmlns:a16="http://schemas.microsoft.com/office/drawing/2014/main" id="{3C01A192-068D-2958-59E3-2B3DA38E3637}"/>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a:extLst>
                <a:ext uri="{FF2B5EF4-FFF2-40B4-BE49-F238E27FC236}">
                  <a16:creationId xmlns:a16="http://schemas.microsoft.com/office/drawing/2014/main" id="{5968F8B5-C346-B9BC-5F3C-39FF408AC94E}"/>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07" name="Straight Arrow Connector 106">
              <a:extLst>
                <a:ext uri="{FF2B5EF4-FFF2-40B4-BE49-F238E27FC236}">
                  <a16:creationId xmlns:a16="http://schemas.microsoft.com/office/drawing/2014/main" id="{2C455178-7466-E7D6-5A22-44EA812BBB9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109" name="Rounded Rectangle 108">
            <a:extLst>
              <a:ext uri="{FF2B5EF4-FFF2-40B4-BE49-F238E27FC236}">
                <a16:creationId xmlns:a16="http://schemas.microsoft.com/office/drawing/2014/main" id="{A3D21D57-F28A-1DD1-506E-E80CAAAAE6C1}"/>
              </a:ext>
            </a:extLst>
          </p:cNvPr>
          <p:cNvSpPr/>
          <p:nvPr/>
        </p:nvSpPr>
        <p:spPr bwMode="auto">
          <a:xfrm>
            <a:off x="8953709" y="3832582"/>
            <a:ext cx="96749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Software</a:t>
            </a:r>
          </a:p>
        </p:txBody>
      </p:sp>
      <p:sp>
        <p:nvSpPr>
          <p:cNvPr id="110" name="Rounded Rectangle 109">
            <a:extLst>
              <a:ext uri="{FF2B5EF4-FFF2-40B4-BE49-F238E27FC236}">
                <a16:creationId xmlns:a16="http://schemas.microsoft.com/office/drawing/2014/main" id="{2C33FDDA-D551-9671-996B-638170045F20}"/>
              </a:ext>
            </a:extLst>
          </p:cNvPr>
          <p:cNvSpPr/>
          <p:nvPr/>
        </p:nvSpPr>
        <p:spPr bwMode="auto">
          <a:xfrm>
            <a:off x="10364116" y="3828120"/>
            <a:ext cx="1011543"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tx1"/>
                </a:solidFill>
                <a:latin typeface="Calibri" panose="020F0502020204030204" pitchFamily="34" charset="0"/>
                <a:cs typeface="Calibri" panose="020F0502020204030204" pitchFamily="34" charset="0"/>
              </a:rPr>
              <a:t>Hardware</a:t>
            </a:r>
          </a:p>
        </p:txBody>
      </p:sp>
      <p:cxnSp>
        <p:nvCxnSpPr>
          <p:cNvPr id="111" name="Straight Arrow Connector 110">
            <a:extLst>
              <a:ext uri="{FF2B5EF4-FFF2-40B4-BE49-F238E27FC236}">
                <a16:creationId xmlns:a16="http://schemas.microsoft.com/office/drawing/2014/main" id="{8BAC7A4F-A85C-F2AB-5B40-3268E4D28C79}"/>
              </a:ext>
            </a:extLst>
          </p:cNvPr>
          <p:cNvCxnSpPr>
            <a:cxnSpLocks/>
          </p:cNvCxnSpPr>
          <p:nvPr/>
        </p:nvCxnSpPr>
        <p:spPr>
          <a:xfrm>
            <a:off x="10111516" y="3450247"/>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2" name="Straight Arrow Connector 111">
            <a:extLst>
              <a:ext uri="{FF2B5EF4-FFF2-40B4-BE49-F238E27FC236}">
                <a16:creationId xmlns:a16="http://schemas.microsoft.com/office/drawing/2014/main" id="{12C599DC-A8F3-9182-3449-F8D4C03E048E}"/>
              </a:ext>
            </a:extLst>
          </p:cNvPr>
          <p:cNvCxnSpPr>
            <a:cxnSpLocks/>
          </p:cNvCxnSpPr>
          <p:nvPr/>
        </p:nvCxnSpPr>
        <p:spPr>
          <a:xfrm flipH="1">
            <a:off x="9427256" y="3667285"/>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3" name="Straight Arrow Connector 112">
            <a:extLst>
              <a:ext uri="{FF2B5EF4-FFF2-40B4-BE49-F238E27FC236}">
                <a16:creationId xmlns:a16="http://schemas.microsoft.com/office/drawing/2014/main" id="{7D68DDFA-89C2-6949-2197-6E04067DE073}"/>
              </a:ext>
            </a:extLst>
          </p:cNvPr>
          <p:cNvCxnSpPr>
            <a:cxnSpLocks/>
          </p:cNvCxnSpPr>
          <p:nvPr/>
        </p:nvCxnSpPr>
        <p:spPr>
          <a:xfrm flipH="1">
            <a:off x="10835210" y="3643272"/>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4" name="Straight Arrow Connector 113">
            <a:extLst>
              <a:ext uri="{FF2B5EF4-FFF2-40B4-BE49-F238E27FC236}">
                <a16:creationId xmlns:a16="http://schemas.microsoft.com/office/drawing/2014/main" id="{034A91C7-05A3-FF2C-473C-841C1A6D19F1}"/>
              </a:ext>
            </a:extLst>
          </p:cNvPr>
          <p:cNvCxnSpPr>
            <a:cxnSpLocks/>
          </p:cNvCxnSpPr>
          <p:nvPr/>
        </p:nvCxnSpPr>
        <p:spPr>
          <a:xfrm>
            <a:off x="9427256" y="3651438"/>
            <a:ext cx="1409541" cy="0"/>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nvGrpSpPr>
          <p:cNvPr id="115" name="Group 114">
            <a:extLst>
              <a:ext uri="{FF2B5EF4-FFF2-40B4-BE49-F238E27FC236}">
                <a16:creationId xmlns:a16="http://schemas.microsoft.com/office/drawing/2014/main" id="{44668796-0A5C-2FA7-4EDA-638E1C64C366}"/>
              </a:ext>
            </a:extLst>
          </p:cNvPr>
          <p:cNvGrpSpPr/>
          <p:nvPr/>
        </p:nvGrpSpPr>
        <p:grpSpPr>
          <a:xfrm>
            <a:off x="5041790" y="4906966"/>
            <a:ext cx="971066" cy="776503"/>
            <a:chOff x="4453059" y="3399445"/>
            <a:chExt cx="971066" cy="776503"/>
          </a:xfrm>
        </p:grpSpPr>
        <p:sp>
          <p:nvSpPr>
            <p:cNvPr id="116" name="Rounded Rectangle 115">
              <a:extLst>
                <a:ext uri="{FF2B5EF4-FFF2-40B4-BE49-F238E27FC236}">
                  <a16:creationId xmlns:a16="http://schemas.microsoft.com/office/drawing/2014/main" id="{7DBAC534-1857-BE8A-AB58-1D5568FE4E52}"/>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17" name="Rounded Rectangle 116">
              <a:extLst>
                <a:ext uri="{FF2B5EF4-FFF2-40B4-BE49-F238E27FC236}">
                  <a16:creationId xmlns:a16="http://schemas.microsoft.com/office/drawing/2014/main" id="{FCA5C609-68D6-3F12-9C7E-80F9486B7636}"/>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18" name="Straight Arrow Connector 117">
              <a:extLst>
                <a:ext uri="{FF2B5EF4-FFF2-40B4-BE49-F238E27FC236}">
                  <a16:creationId xmlns:a16="http://schemas.microsoft.com/office/drawing/2014/main" id="{29BEDDAD-6008-9CCC-F23A-E62C3038C8E2}"/>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19" name="Straight Arrow Connector 118">
              <a:extLst>
                <a:ext uri="{FF2B5EF4-FFF2-40B4-BE49-F238E27FC236}">
                  <a16:creationId xmlns:a16="http://schemas.microsoft.com/office/drawing/2014/main" id="{F0E85887-0382-80B2-E0D0-CBBEE38C10CF}"/>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0" name="Straight Arrow Connector 119">
              <a:extLst>
                <a:ext uri="{FF2B5EF4-FFF2-40B4-BE49-F238E27FC236}">
                  <a16:creationId xmlns:a16="http://schemas.microsoft.com/office/drawing/2014/main" id="{BEAECFF7-5AE0-0BD6-91F1-EEAAFA2A184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1" name="Straight Arrow Connector 120">
              <a:extLst>
                <a:ext uri="{FF2B5EF4-FFF2-40B4-BE49-F238E27FC236}">
                  <a16:creationId xmlns:a16="http://schemas.microsoft.com/office/drawing/2014/main" id="{33ECDDD2-B286-BE1E-EC3D-9BAECB038CC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2" name="Group 121">
            <a:extLst>
              <a:ext uri="{FF2B5EF4-FFF2-40B4-BE49-F238E27FC236}">
                <a16:creationId xmlns:a16="http://schemas.microsoft.com/office/drawing/2014/main" id="{F8404B55-8F96-FAB6-1A00-48E34B475165}"/>
              </a:ext>
            </a:extLst>
          </p:cNvPr>
          <p:cNvGrpSpPr/>
          <p:nvPr/>
        </p:nvGrpSpPr>
        <p:grpSpPr>
          <a:xfrm>
            <a:off x="6324353" y="4932741"/>
            <a:ext cx="971066" cy="776503"/>
            <a:chOff x="4453059" y="3399445"/>
            <a:chExt cx="971066" cy="776503"/>
          </a:xfrm>
        </p:grpSpPr>
        <p:sp>
          <p:nvSpPr>
            <p:cNvPr id="123" name="Rounded Rectangle 122">
              <a:extLst>
                <a:ext uri="{FF2B5EF4-FFF2-40B4-BE49-F238E27FC236}">
                  <a16:creationId xmlns:a16="http://schemas.microsoft.com/office/drawing/2014/main" id="{26CE1379-6675-E7DF-BCBE-6DCE13794DFC}"/>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24" name="Rounded Rectangle 123">
              <a:extLst>
                <a:ext uri="{FF2B5EF4-FFF2-40B4-BE49-F238E27FC236}">
                  <a16:creationId xmlns:a16="http://schemas.microsoft.com/office/drawing/2014/main" id="{975F9BD9-34DF-F3C6-B402-27C69DADD2C8}"/>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25" name="Straight Arrow Connector 124">
              <a:extLst>
                <a:ext uri="{FF2B5EF4-FFF2-40B4-BE49-F238E27FC236}">
                  <a16:creationId xmlns:a16="http://schemas.microsoft.com/office/drawing/2014/main" id="{0B7090FB-2F65-622D-2A47-76AC2744DBCD}"/>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6" name="Straight Arrow Connector 125">
              <a:extLst>
                <a:ext uri="{FF2B5EF4-FFF2-40B4-BE49-F238E27FC236}">
                  <a16:creationId xmlns:a16="http://schemas.microsoft.com/office/drawing/2014/main" id="{D06EA16B-57FE-C868-D430-A68BE223C523}"/>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7" name="Straight Arrow Connector 126">
              <a:extLst>
                <a:ext uri="{FF2B5EF4-FFF2-40B4-BE49-F238E27FC236}">
                  <a16:creationId xmlns:a16="http://schemas.microsoft.com/office/drawing/2014/main" id="{DAB9FF20-600C-E4F2-7ED6-841ADA4783FB}"/>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28" name="Straight Arrow Connector 127">
              <a:extLst>
                <a:ext uri="{FF2B5EF4-FFF2-40B4-BE49-F238E27FC236}">
                  <a16:creationId xmlns:a16="http://schemas.microsoft.com/office/drawing/2014/main" id="{2B63809B-581A-7547-1FF1-69BAD5FB7D68}"/>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29" name="Group 128">
            <a:extLst>
              <a:ext uri="{FF2B5EF4-FFF2-40B4-BE49-F238E27FC236}">
                <a16:creationId xmlns:a16="http://schemas.microsoft.com/office/drawing/2014/main" id="{08B50D68-ED06-63E6-5F86-BF4DF2A4988C}"/>
              </a:ext>
            </a:extLst>
          </p:cNvPr>
          <p:cNvGrpSpPr/>
          <p:nvPr/>
        </p:nvGrpSpPr>
        <p:grpSpPr>
          <a:xfrm>
            <a:off x="7616332" y="4925770"/>
            <a:ext cx="971066" cy="776503"/>
            <a:chOff x="4453059" y="3399445"/>
            <a:chExt cx="971066" cy="776503"/>
          </a:xfrm>
        </p:grpSpPr>
        <p:sp>
          <p:nvSpPr>
            <p:cNvPr id="130" name="Rounded Rectangle 129">
              <a:extLst>
                <a:ext uri="{FF2B5EF4-FFF2-40B4-BE49-F238E27FC236}">
                  <a16:creationId xmlns:a16="http://schemas.microsoft.com/office/drawing/2014/main" id="{2523E6E8-CE27-BC9B-FEF7-D84C54B9E28B}"/>
                </a:ext>
              </a:extLst>
            </p:cNvPr>
            <p:cNvSpPr/>
            <p:nvPr/>
          </p:nvSpPr>
          <p:spPr bwMode="auto">
            <a:xfrm>
              <a:off x="4453059"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31" name="Rounded Rectangle 130">
              <a:extLst>
                <a:ext uri="{FF2B5EF4-FFF2-40B4-BE49-F238E27FC236}">
                  <a16:creationId xmlns:a16="http://schemas.microsoft.com/office/drawing/2014/main" id="{22119218-3F13-0C99-98E1-5F4901F903DE}"/>
                </a:ext>
              </a:extLst>
            </p:cNvPr>
            <p:cNvSpPr/>
            <p:nvPr/>
          </p:nvSpPr>
          <p:spPr bwMode="auto">
            <a:xfrm>
              <a:off x="5000607" y="3781780"/>
              <a:ext cx="423518" cy="394168"/>
            </a:xfrm>
            <a:prstGeom prst="roundRect">
              <a:avLst/>
            </a:prstGeom>
            <a:solidFill>
              <a:schemeClr val="accent4">
                <a:lumMod val="60000"/>
                <a:lumOff val="40000"/>
              </a:schemeClr>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32" name="Straight Arrow Connector 131">
              <a:extLst>
                <a:ext uri="{FF2B5EF4-FFF2-40B4-BE49-F238E27FC236}">
                  <a16:creationId xmlns:a16="http://schemas.microsoft.com/office/drawing/2014/main" id="{3C45B29D-2EBB-423B-A7DD-5459D871D05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3" name="Straight Arrow Connector 132">
              <a:extLst>
                <a:ext uri="{FF2B5EF4-FFF2-40B4-BE49-F238E27FC236}">
                  <a16:creationId xmlns:a16="http://schemas.microsoft.com/office/drawing/2014/main" id="{4748EF91-325D-C760-98A6-2AF8D8D5C240}"/>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4" name="Straight Arrow Connector 133">
              <a:extLst>
                <a:ext uri="{FF2B5EF4-FFF2-40B4-BE49-F238E27FC236}">
                  <a16:creationId xmlns:a16="http://schemas.microsoft.com/office/drawing/2014/main" id="{B171E838-F3EE-0BF5-9A3D-683DBE982EB5}"/>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35" name="Straight Arrow Connector 134">
              <a:extLst>
                <a:ext uri="{FF2B5EF4-FFF2-40B4-BE49-F238E27FC236}">
                  <a16:creationId xmlns:a16="http://schemas.microsoft.com/office/drawing/2014/main" id="{B93D8E03-009D-F395-B5E5-656BEA155470}"/>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55" name="Group 154">
            <a:extLst>
              <a:ext uri="{FF2B5EF4-FFF2-40B4-BE49-F238E27FC236}">
                <a16:creationId xmlns:a16="http://schemas.microsoft.com/office/drawing/2014/main" id="{75F359E2-6297-FEA4-5662-31AE08D85F55}"/>
              </a:ext>
            </a:extLst>
          </p:cNvPr>
          <p:cNvGrpSpPr/>
          <p:nvPr/>
        </p:nvGrpSpPr>
        <p:grpSpPr>
          <a:xfrm>
            <a:off x="8972957" y="4265039"/>
            <a:ext cx="971066" cy="776503"/>
            <a:chOff x="4453059" y="3399445"/>
            <a:chExt cx="971066" cy="776503"/>
          </a:xfrm>
        </p:grpSpPr>
        <p:sp>
          <p:nvSpPr>
            <p:cNvPr id="156" name="Rounded Rectangle 155">
              <a:extLst>
                <a:ext uri="{FF2B5EF4-FFF2-40B4-BE49-F238E27FC236}">
                  <a16:creationId xmlns:a16="http://schemas.microsoft.com/office/drawing/2014/main" id="{2337A000-F814-20AF-020D-86FA1AE7555C}"/>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57" name="Rounded Rectangle 156">
              <a:extLst>
                <a:ext uri="{FF2B5EF4-FFF2-40B4-BE49-F238E27FC236}">
                  <a16:creationId xmlns:a16="http://schemas.microsoft.com/office/drawing/2014/main" id="{7456159C-A008-C86B-5F2B-9D0091790F4D}"/>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58" name="Straight Arrow Connector 157">
              <a:extLst>
                <a:ext uri="{FF2B5EF4-FFF2-40B4-BE49-F238E27FC236}">
                  <a16:creationId xmlns:a16="http://schemas.microsoft.com/office/drawing/2014/main" id="{22FE73BF-CFC4-18F5-CC0B-9553358B5D6F}"/>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a:extLst>
                <a:ext uri="{FF2B5EF4-FFF2-40B4-BE49-F238E27FC236}">
                  <a16:creationId xmlns:a16="http://schemas.microsoft.com/office/drawing/2014/main" id="{62F4CB97-E69E-2C3B-C5E5-DEE6BE6B0089}"/>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a:extLst>
                <a:ext uri="{FF2B5EF4-FFF2-40B4-BE49-F238E27FC236}">
                  <a16:creationId xmlns:a16="http://schemas.microsoft.com/office/drawing/2014/main" id="{6708D73A-9C2C-AF46-7896-8C30871C8C0F}"/>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a:extLst>
                <a:ext uri="{FF2B5EF4-FFF2-40B4-BE49-F238E27FC236}">
                  <a16:creationId xmlns:a16="http://schemas.microsoft.com/office/drawing/2014/main" id="{B18543A0-5BA4-C824-D5F4-0B7C26F2CEDE}"/>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162" name="Group 161">
            <a:extLst>
              <a:ext uri="{FF2B5EF4-FFF2-40B4-BE49-F238E27FC236}">
                <a16:creationId xmlns:a16="http://schemas.microsoft.com/office/drawing/2014/main" id="{A2E67810-CDD5-17A0-FBE2-4BF31DC5C3B0}"/>
              </a:ext>
            </a:extLst>
          </p:cNvPr>
          <p:cNvGrpSpPr/>
          <p:nvPr/>
        </p:nvGrpSpPr>
        <p:grpSpPr>
          <a:xfrm>
            <a:off x="10397554" y="4229906"/>
            <a:ext cx="971066" cy="776503"/>
            <a:chOff x="4453059" y="3399445"/>
            <a:chExt cx="971066" cy="776503"/>
          </a:xfrm>
        </p:grpSpPr>
        <p:sp>
          <p:nvSpPr>
            <p:cNvPr id="163" name="Rounded Rectangle 162">
              <a:extLst>
                <a:ext uri="{FF2B5EF4-FFF2-40B4-BE49-F238E27FC236}">
                  <a16:creationId xmlns:a16="http://schemas.microsoft.com/office/drawing/2014/main" id="{2ECCAAA6-FBCA-5BD2-4549-35E9BAAC019A}"/>
                </a:ext>
              </a:extLst>
            </p:cNvPr>
            <p:cNvSpPr/>
            <p:nvPr/>
          </p:nvSpPr>
          <p:spPr bwMode="auto">
            <a:xfrm>
              <a:off x="4453059"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sp>
          <p:nvSpPr>
            <p:cNvPr id="164" name="Rounded Rectangle 163">
              <a:extLst>
                <a:ext uri="{FF2B5EF4-FFF2-40B4-BE49-F238E27FC236}">
                  <a16:creationId xmlns:a16="http://schemas.microsoft.com/office/drawing/2014/main" id="{83AF139C-7D2D-7E73-E23E-785D353CAED1}"/>
                </a:ext>
              </a:extLst>
            </p:cNvPr>
            <p:cNvSpPr/>
            <p:nvPr/>
          </p:nvSpPr>
          <p:spPr bwMode="auto">
            <a:xfrm>
              <a:off x="5000607" y="3781780"/>
              <a:ext cx="423518" cy="394168"/>
            </a:xfrm>
            <a:prstGeom prst="roundRect">
              <a:avLst/>
            </a:prstGeom>
            <a:solidFill>
              <a:srgbClr val="FF0000"/>
            </a:solidFill>
            <a:ln>
              <a:headEnd/>
              <a:tailEnd/>
            </a:ln>
          </p:spPr>
          <p:style>
            <a:lnRef idx="0">
              <a:schemeClr val="accent2"/>
            </a:lnRef>
            <a:fillRef idx="3">
              <a:schemeClr val="accent2"/>
            </a:fillRef>
            <a:effectRef idx="3">
              <a:schemeClr val="accent2"/>
            </a:effectRef>
            <a:fontRef idx="minor">
              <a:schemeClr val="lt1"/>
            </a:fontRef>
          </p:style>
          <p:txBody>
            <a:bodyPr wrap="none" rtlCol="0" anchor="ctr"/>
            <a:lstStyle/>
            <a:p>
              <a:pPr algn="ctr">
                <a:lnSpc>
                  <a:spcPct val="90000"/>
                </a:lnSpc>
              </a:pPr>
              <a:r>
                <a:rPr lang="en-US" sz="1600" dirty="0">
                  <a:solidFill>
                    <a:schemeClr val="bg1"/>
                  </a:solidFill>
                  <a:latin typeface="Calibri" panose="020F0502020204030204" pitchFamily="34" charset="0"/>
                  <a:cs typeface="Calibri" panose="020F0502020204030204" pitchFamily="34" charset="0"/>
                </a:rPr>
                <a:t>??</a:t>
              </a:r>
            </a:p>
          </p:txBody>
        </p:sp>
        <p:cxnSp>
          <p:nvCxnSpPr>
            <p:cNvPr id="165" name="Straight Arrow Connector 164">
              <a:extLst>
                <a:ext uri="{FF2B5EF4-FFF2-40B4-BE49-F238E27FC236}">
                  <a16:creationId xmlns:a16="http://schemas.microsoft.com/office/drawing/2014/main" id="{2751D2E4-3516-75C6-6078-294DDE5D0288}"/>
                </a:ext>
              </a:extLst>
            </p:cNvPr>
            <p:cNvCxnSpPr>
              <a:cxnSpLocks/>
            </p:cNvCxnSpPr>
            <p:nvPr/>
          </p:nvCxnSpPr>
          <p:spPr>
            <a:xfrm>
              <a:off x="4917595" y="3399445"/>
              <a:ext cx="0" cy="198886"/>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6" name="Straight Arrow Connector 165">
              <a:extLst>
                <a:ext uri="{FF2B5EF4-FFF2-40B4-BE49-F238E27FC236}">
                  <a16:creationId xmlns:a16="http://schemas.microsoft.com/office/drawing/2014/main" id="{613F59AC-3D9A-847A-19D3-4C5AFA46ABC8}"/>
                </a:ext>
              </a:extLst>
            </p:cNvPr>
            <p:cNvCxnSpPr>
              <a:cxnSpLocks/>
            </p:cNvCxnSpPr>
            <p:nvPr/>
          </p:nvCxnSpPr>
          <p:spPr>
            <a:xfrm flipH="1">
              <a:off x="4647096" y="3606600"/>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7" name="Straight Arrow Connector 166">
              <a:extLst>
                <a:ext uri="{FF2B5EF4-FFF2-40B4-BE49-F238E27FC236}">
                  <a16:creationId xmlns:a16="http://schemas.microsoft.com/office/drawing/2014/main" id="{4F4C483D-703A-DF41-100B-CF5209695C33}"/>
                </a:ext>
              </a:extLst>
            </p:cNvPr>
            <p:cNvCxnSpPr>
              <a:cxnSpLocks/>
            </p:cNvCxnSpPr>
            <p:nvPr/>
          </p:nvCxnSpPr>
          <p:spPr>
            <a:xfrm flipH="1">
              <a:off x="5212365" y="3600636"/>
              <a:ext cx="1" cy="20610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168" name="Straight Arrow Connector 167">
              <a:extLst>
                <a:ext uri="{FF2B5EF4-FFF2-40B4-BE49-F238E27FC236}">
                  <a16:creationId xmlns:a16="http://schemas.microsoft.com/office/drawing/2014/main" id="{95441B4F-ABD0-AEA4-5A76-D3013A7E4584}"/>
                </a:ext>
              </a:extLst>
            </p:cNvPr>
            <p:cNvCxnSpPr>
              <a:cxnSpLocks/>
            </p:cNvCxnSpPr>
            <p:nvPr/>
          </p:nvCxnSpPr>
          <p:spPr>
            <a:xfrm flipV="1">
              <a:off x="4647096" y="3597864"/>
              <a:ext cx="565269" cy="2772"/>
            </a:xfrm>
            <a:prstGeom prst="straightConnector1">
              <a:avLst/>
            </a:prstGeom>
            <a:ln w="28575">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 name="TextBox 2">
            <a:extLst>
              <a:ext uri="{FF2B5EF4-FFF2-40B4-BE49-F238E27FC236}">
                <a16:creationId xmlns:a16="http://schemas.microsoft.com/office/drawing/2014/main" id="{FC4ACCE3-6C07-D45C-B0B0-ED574202392A}"/>
              </a:ext>
            </a:extLst>
          </p:cNvPr>
          <p:cNvSpPr txBox="1"/>
          <p:nvPr/>
        </p:nvSpPr>
        <p:spPr>
          <a:xfrm>
            <a:off x="826772" y="2480488"/>
            <a:ext cx="3433862" cy="1083374"/>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At the LIR level, the project team defined lifecycle concepts and an Integrated Set of Needs.</a:t>
            </a:r>
          </a:p>
        </p:txBody>
      </p:sp>
      <p:sp>
        <p:nvSpPr>
          <p:cNvPr id="5" name="TextBox 4">
            <a:extLst>
              <a:ext uri="{FF2B5EF4-FFF2-40B4-BE49-F238E27FC236}">
                <a16:creationId xmlns:a16="http://schemas.microsoft.com/office/drawing/2014/main" id="{F61BEB09-1BBD-4E10-8E47-3DED3E2AB690}"/>
              </a:ext>
            </a:extLst>
          </p:cNvPr>
          <p:cNvSpPr txBox="1"/>
          <p:nvPr/>
        </p:nvSpPr>
        <p:spPr>
          <a:xfrm>
            <a:off x="826772" y="3642350"/>
            <a:ext cx="3392630" cy="837152"/>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These needs were transformed into a set of Design Input Requirements for the LIR.</a:t>
            </a:r>
          </a:p>
        </p:txBody>
      </p:sp>
      <p:sp>
        <p:nvSpPr>
          <p:cNvPr id="11" name="TextBox 10">
            <a:extLst>
              <a:ext uri="{FF2B5EF4-FFF2-40B4-BE49-F238E27FC236}">
                <a16:creationId xmlns:a16="http://schemas.microsoft.com/office/drawing/2014/main" id="{E50F3B9C-85DF-3B88-8AB6-956491CE627F}"/>
              </a:ext>
            </a:extLst>
          </p:cNvPr>
          <p:cNvSpPr txBox="1"/>
          <p:nvPr/>
        </p:nvSpPr>
        <p:spPr>
          <a:xfrm>
            <a:off x="826772" y="4804211"/>
            <a:ext cx="3521206" cy="1083374"/>
          </a:xfrm>
          <a:prstGeom prst="rect">
            <a:avLst/>
          </a:prstGeom>
          <a:noFill/>
        </p:spPr>
        <p:txBody>
          <a:bodyPr wrap="square" rtlCol="0">
            <a:spAutoFit/>
          </a:bodyPr>
          <a:lstStyle/>
          <a:p>
            <a:pPr>
              <a:lnSpc>
                <a:spcPct val="80000"/>
              </a:lnSpc>
            </a:pPr>
            <a:r>
              <a:rPr lang="en-US" sz="2000" dirty="0">
                <a:latin typeface="Calibri" panose="020F0502020204030204" pitchFamily="34" charset="0"/>
                <a:cs typeface="Calibri" panose="020F0502020204030204" pitchFamily="34" charset="0"/>
              </a:rPr>
              <a:t>The LIR requirements will be flowed down through allocation and budgeting to the next lower-level subsystems.</a:t>
            </a:r>
          </a:p>
        </p:txBody>
      </p:sp>
    </p:spTree>
    <p:extLst>
      <p:ext uri="{BB962C8B-B14F-4D97-AF65-F5344CB8AC3E}">
        <p14:creationId xmlns:p14="http://schemas.microsoft.com/office/powerpoint/2010/main" val="3311825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blinds(horizontal)">
                                      <p:cBhvr>
                                        <p:cTn id="7" dur="500"/>
                                        <p:tgtEl>
                                          <p:spTgt spid="68"/>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linds(horizontal)">
                                      <p:cBhvr>
                                        <p:cTn id="10" dur="500"/>
                                        <p:tgtEl>
                                          <p:spTgt spid="3"/>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1"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1"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blinds(horizontal)">
                                      <p:cBhvr>
                                        <p:cTn id="26" dur="500"/>
                                        <p:tgtEl>
                                          <p:spTgt spid="5"/>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1" nodeType="click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3" grpId="0"/>
      <p:bldP spid="3" grpId="1"/>
      <p:bldP spid="5" grpId="0"/>
      <p:bldP spid="5" grpId="1"/>
      <p:bldP spid="11" grpId="0"/>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D5E09A-61ED-27CB-DD00-EF3029E1AD2A}"/>
              </a:ext>
            </a:extLst>
          </p:cNvPr>
          <p:cNvSpPr>
            <a:spLocks noGrp="1"/>
          </p:cNvSpPr>
          <p:nvPr>
            <p:ph type="title"/>
          </p:nvPr>
        </p:nvSpPr>
        <p:spPr>
          <a:xfrm>
            <a:off x="2475159" y="650179"/>
            <a:ext cx="7241679" cy="684560"/>
          </a:xfrm>
        </p:spPr>
        <p:txBody>
          <a:bodyPr>
            <a:normAutofit fontScale="90000"/>
          </a:bodyPr>
          <a:lstStyle/>
          <a:p>
            <a:pPr algn="ctr"/>
            <a:r>
              <a:rPr lang="en-US" sz="3598" dirty="0">
                <a:latin typeface="Arial" panose="020B0604020202020204" pitchFamily="34" charset="0"/>
                <a:cs typeface="Arial" panose="020B0604020202020204" pitchFamily="34" charset="0"/>
                <a:hlinkClick r:id="rId2"/>
              </a:rPr>
              <a:t>Allocation using an Allocation Matrix</a:t>
            </a:r>
            <a:endParaRPr lang="en-US" sz="3598"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1E92806F-BB62-F4DA-35A5-A50ABD95AE72}"/>
              </a:ext>
            </a:extLst>
          </p:cNvPr>
          <p:cNvSpPr>
            <a:spLocks noGrp="1"/>
          </p:cNvSpPr>
          <p:nvPr>
            <p:ph type="sldNum" sz="quarter" idx="12"/>
          </p:nvPr>
        </p:nvSpPr>
        <p:spPr/>
        <p:txBody>
          <a:bodyPr/>
          <a:lstStyle/>
          <a:p>
            <a:fld id="{924B41C4-1474-8D42-B330-D2828683839D}" type="slidenum">
              <a:rPr lang="en-US" smtClean="0"/>
              <a:t>9</a:t>
            </a:fld>
            <a:endParaRPr lang="en-US"/>
          </a:p>
        </p:txBody>
      </p:sp>
      <p:sp>
        <p:nvSpPr>
          <p:cNvPr id="5" name="TextBox 4">
            <a:extLst>
              <a:ext uri="{FF2B5EF4-FFF2-40B4-BE49-F238E27FC236}">
                <a16:creationId xmlns:a16="http://schemas.microsoft.com/office/drawing/2014/main" id="{C1E53DF6-AA03-E812-57E4-21D13EF9812B}"/>
              </a:ext>
            </a:extLst>
          </p:cNvPr>
          <p:cNvSpPr txBox="1"/>
          <p:nvPr/>
        </p:nvSpPr>
        <p:spPr>
          <a:xfrm>
            <a:off x="1513797" y="5798186"/>
            <a:ext cx="8962715" cy="481991"/>
          </a:xfrm>
          <a:prstGeom prst="rect">
            <a:avLst/>
          </a:prstGeom>
          <a:noFill/>
        </p:spPr>
        <p:txBody>
          <a:bodyPr wrap="square" rtlCol="0">
            <a:spAutoFit/>
          </a:bodyPr>
          <a:lstStyle/>
          <a:p>
            <a:pPr algn="ctr">
              <a:lnSpc>
                <a:spcPct val="90000"/>
              </a:lnSpc>
            </a:pPr>
            <a:r>
              <a:rPr lang="en-US" sz="1400" dirty="0">
                <a:latin typeface="Calibri" panose="020F0502020204030204" pitchFamily="34" charset="0"/>
                <a:cs typeface="Calibri" panose="020F0502020204030204" pitchFamily="34" charset="0"/>
              </a:rPr>
              <a:t>LIS: Lid Installation System; LIR: Lid Installing Robot; JPS: Jar Processing System; FCR: Facility Control Room; JHS Jar Handling Subsystem; LHS: Lid Handling Subsystem; LDS: Lid Distribution System; MDS: Motion Detection System  </a:t>
            </a:r>
          </a:p>
        </p:txBody>
      </p:sp>
      <p:pic>
        <p:nvPicPr>
          <p:cNvPr id="6" name="Picture 5">
            <a:extLst>
              <a:ext uri="{FF2B5EF4-FFF2-40B4-BE49-F238E27FC236}">
                <a16:creationId xmlns:a16="http://schemas.microsoft.com/office/drawing/2014/main" id="{FE5A7F42-B81E-2636-6AE2-B376F4E5D71C}"/>
              </a:ext>
            </a:extLst>
          </p:cNvPr>
          <p:cNvPicPr>
            <a:picLocks noChangeAspect="1"/>
          </p:cNvPicPr>
          <p:nvPr/>
        </p:nvPicPr>
        <p:blipFill>
          <a:blip r:embed="rId3"/>
          <a:stretch>
            <a:fillRect/>
          </a:stretch>
        </p:blipFill>
        <p:spPr>
          <a:xfrm>
            <a:off x="1401974" y="1422705"/>
            <a:ext cx="9186363" cy="4710955"/>
          </a:xfrm>
          <a:prstGeom prst="rect">
            <a:avLst/>
          </a:prstGeom>
        </p:spPr>
      </p:pic>
      <p:sp>
        <p:nvSpPr>
          <p:cNvPr id="9" name="Subtitle 4">
            <a:extLst>
              <a:ext uri="{FF2B5EF4-FFF2-40B4-BE49-F238E27FC236}">
                <a16:creationId xmlns:a16="http://schemas.microsoft.com/office/drawing/2014/main" id="{995DFE67-17C8-6481-D2B3-1DFD0FCF1D4F}"/>
              </a:ext>
            </a:extLst>
          </p:cNvPr>
          <p:cNvSpPr txBox="1">
            <a:spLocks/>
          </p:cNvSpPr>
          <p:nvPr/>
        </p:nvSpPr>
        <p:spPr>
          <a:xfrm>
            <a:off x="1972322" y="6408901"/>
            <a:ext cx="8247353" cy="400159"/>
          </a:xfrm>
          <a:prstGeom prst="rect">
            <a:avLst/>
          </a:prstGeom>
        </p:spPr>
        <p:txBody>
          <a:bodyPr vert="horz" lIns="121891" tIns="60945" rIns="121891" bIns="60945" rtlCol="0" anchor="b">
            <a:normAutofit/>
          </a:bodyPr>
          <a:lstStyle>
            <a:lvl1pPr marL="0" indent="0" algn="l" defTabSz="609768" rtl="0" eaLnBrk="1" latinLnBrk="0" hangingPunct="1">
              <a:spcBef>
                <a:spcPct val="20000"/>
              </a:spcBef>
              <a:buFont typeface="Arial"/>
              <a:buNone/>
              <a:defRPr sz="2400" kern="1200">
                <a:solidFill>
                  <a:schemeClr val="tx1"/>
                </a:solidFill>
                <a:latin typeface="Arial"/>
                <a:ea typeface="+mn-ea"/>
                <a:cs typeface="Arial"/>
              </a:defRPr>
            </a:lvl1pPr>
            <a:lvl2pPr marL="457200" indent="0" algn="ctr" defTabSz="609768" rtl="0" eaLnBrk="1" latinLnBrk="0" hangingPunct="1">
              <a:spcBef>
                <a:spcPct val="20000"/>
              </a:spcBef>
              <a:buFont typeface="Arial"/>
              <a:buNone/>
              <a:defRPr sz="2000" kern="1200">
                <a:solidFill>
                  <a:schemeClr val="tx1"/>
                </a:solidFill>
                <a:latin typeface="+mn-lt"/>
                <a:ea typeface="+mn-ea"/>
                <a:cs typeface="Arial"/>
              </a:defRPr>
            </a:lvl2pPr>
            <a:lvl3pPr marL="914400" indent="0" algn="ctr" defTabSz="609768" rtl="0" eaLnBrk="1" latinLnBrk="0" hangingPunct="1">
              <a:spcBef>
                <a:spcPct val="20000"/>
              </a:spcBef>
              <a:buFont typeface="Arial"/>
              <a:buNone/>
              <a:defRPr sz="1800" kern="1200">
                <a:solidFill>
                  <a:schemeClr val="tx1"/>
                </a:solidFill>
                <a:latin typeface="+mn-lt"/>
                <a:ea typeface="+mn-ea"/>
                <a:cs typeface="Arial"/>
              </a:defRPr>
            </a:lvl3pPr>
            <a:lvl4pPr marL="1371600" indent="0" algn="ctr" defTabSz="609768" rtl="0" eaLnBrk="1" latinLnBrk="0" hangingPunct="1">
              <a:spcBef>
                <a:spcPct val="20000"/>
              </a:spcBef>
              <a:buFont typeface="Arial"/>
              <a:buNone/>
              <a:defRPr sz="1600" kern="1200">
                <a:solidFill>
                  <a:schemeClr val="tx1"/>
                </a:solidFill>
                <a:latin typeface="+mn-lt"/>
                <a:ea typeface="+mn-ea"/>
                <a:cs typeface="Arial"/>
              </a:defRPr>
            </a:lvl4pPr>
            <a:lvl5pPr marL="1828800" indent="0" algn="ctr" defTabSz="609768" rtl="0" eaLnBrk="1" latinLnBrk="0" hangingPunct="1">
              <a:spcBef>
                <a:spcPct val="20000"/>
              </a:spcBef>
              <a:buFont typeface="Arial"/>
              <a:buNone/>
              <a:defRPr sz="1600" kern="1200">
                <a:solidFill>
                  <a:schemeClr val="tx1"/>
                </a:solidFill>
                <a:latin typeface="+mn-lt"/>
                <a:ea typeface="+mn-ea"/>
                <a:cs typeface="Arial"/>
              </a:defRPr>
            </a:lvl5pPr>
            <a:lvl6pPr marL="2286000" indent="0" algn="ctr" defTabSz="609768" rtl="0" eaLnBrk="1" latinLnBrk="0" hangingPunct="1">
              <a:spcBef>
                <a:spcPct val="20000"/>
              </a:spcBef>
              <a:buFont typeface="Arial"/>
              <a:buNone/>
              <a:defRPr sz="1600" kern="1200">
                <a:solidFill>
                  <a:schemeClr val="tx1"/>
                </a:solidFill>
                <a:latin typeface="+mn-lt"/>
                <a:ea typeface="+mn-ea"/>
                <a:cs typeface="+mn-cs"/>
              </a:defRPr>
            </a:lvl6pPr>
            <a:lvl7pPr marL="2743200" indent="0" algn="ctr" defTabSz="609768" rtl="0" eaLnBrk="1" latinLnBrk="0" hangingPunct="1">
              <a:spcBef>
                <a:spcPct val="20000"/>
              </a:spcBef>
              <a:buFont typeface="Arial"/>
              <a:buNone/>
              <a:defRPr sz="1600" kern="1200">
                <a:solidFill>
                  <a:schemeClr val="tx1"/>
                </a:solidFill>
                <a:latin typeface="+mn-lt"/>
                <a:ea typeface="+mn-ea"/>
                <a:cs typeface="+mn-cs"/>
              </a:defRPr>
            </a:lvl7pPr>
            <a:lvl8pPr marL="3200400" indent="0" algn="ctr" defTabSz="609768" rtl="0" eaLnBrk="1" latinLnBrk="0" hangingPunct="1">
              <a:spcBef>
                <a:spcPct val="20000"/>
              </a:spcBef>
              <a:buFont typeface="Arial"/>
              <a:buNone/>
              <a:defRPr sz="1600" kern="1200">
                <a:solidFill>
                  <a:schemeClr val="tx1"/>
                </a:solidFill>
                <a:latin typeface="+mn-lt"/>
                <a:ea typeface="+mn-ea"/>
                <a:cs typeface="+mn-cs"/>
              </a:defRPr>
            </a:lvl8pPr>
            <a:lvl9pPr marL="3657600" indent="0" algn="ctr" defTabSz="609768" rtl="0" eaLnBrk="1" latinLnBrk="0" hangingPunct="1">
              <a:spcBef>
                <a:spcPct val="20000"/>
              </a:spcBef>
              <a:buFont typeface="Arial"/>
              <a:buNone/>
              <a:defRPr sz="1600" kern="1200">
                <a:solidFill>
                  <a:schemeClr val="tx1"/>
                </a:solidFill>
                <a:latin typeface="+mn-lt"/>
                <a:ea typeface="+mn-ea"/>
                <a:cs typeface="+mn-cs"/>
              </a:defRPr>
            </a:lvl9pPr>
          </a:lstStyle>
          <a:p>
            <a:pPr algn="ctr"/>
            <a:r>
              <a:rPr lang="en-US" sz="1399" dirty="0"/>
              <a:t>Copyright © by Wheatland Consulting, LLC – distribution and use requires prior approval.</a:t>
            </a:r>
          </a:p>
        </p:txBody>
      </p:sp>
    </p:spTree>
    <p:extLst>
      <p:ext uri="{BB962C8B-B14F-4D97-AF65-F5344CB8AC3E}">
        <p14:creationId xmlns:p14="http://schemas.microsoft.com/office/powerpoint/2010/main" val="261527841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55197</TotalTime>
  <Words>3959</Words>
  <Application>Microsoft Macintosh PowerPoint</Application>
  <PresentationFormat>Widescreen</PresentationFormat>
  <Paragraphs>303</Paragraphs>
  <Slides>30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30</vt:i4>
      </vt:variant>
    </vt:vector>
  </HeadingPairs>
  <TitlesOfParts>
    <vt:vector size="36" baseType="lpstr">
      <vt:lpstr>Arial</vt:lpstr>
      <vt:lpstr>ArialMT</vt:lpstr>
      <vt:lpstr>Calibri</vt:lpstr>
      <vt:lpstr>Garamond</vt:lpstr>
      <vt:lpstr>Times New Roman</vt:lpstr>
      <vt:lpstr>Organic</vt:lpstr>
      <vt:lpstr>Defining Well-Formed Requirements Spring 2023 Seminar Flowdown (Allocation) of Requirements</vt:lpstr>
      <vt:lpstr>Flow Down of Requirements  (Allocation and Budgeting)</vt:lpstr>
      <vt:lpstr>Architectural Levels, Flow down, Allocation, &amp; Budgeting</vt:lpstr>
      <vt:lpstr>Moving Between Levels of the Physical Architecture</vt:lpstr>
      <vt:lpstr>The SE Vee Model – Left Side</vt:lpstr>
      <vt:lpstr>The SE Vee Model – Right Side</vt:lpstr>
      <vt:lpstr>Allocation - Flow Down of Requirements </vt:lpstr>
      <vt:lpstr>LIS Requirements Flow Down</vt:lpstr>
      <vt:lpstr>Allocation using an Allocation Matrix</vt:lpstr>
      <vt:lpstr>Defining Child Requirements that Meet the Intent of the Allocated Parents.</vt:lpstr>
      <vt:lpstr>Dependencies and Interactions</vt:lpstr>
      <vt:lpstr>LIR External Interfaces</vt:lpstr>
      <vt:lpstr>Flow Down (Allocation &amp; Budgeting)</vt:lpstr>
      <vt:lpstr>Budgeting of Performance, Resource, and Quality Requirements</vt:lpstr>
      <vt:lpstr>Budgeting of Performance, Resource, and Quality Requirements</vt:lpstr>
      <vt:lpstr>Traceability </vt:lpstr>
      <vt:lpstr>Traceability Relationship Model</vt:lpstr>
      <vt:lpstr>Use of Traceability and Allocation to Manage Requirements</vt:lpstr>
      <vt:lpstr>Use of Traceability and Allocation to Manage Requirements</vt:lpstr>
      <vt:lpstr>Homework Project</vt:lpstr>
      <vt:lpstr>Homework Project </vt:lpstr>
      <vt:lpstr>LIS Conceptual/Logical Architecture</vt:lpstr>
      <vt:lpstr>LIS Architecture Descriptions</vt:lpstr>
      <vt:lpstr>LIS Architecture Descriptions</vt:lpstr>
      <vt:lpstr>A key consideration is the interaction between subsystems</vt:lpstr>
      <vt:lpstr>Homework assignment</vt:lpstr>
      <vt:lpstr>Online Sessions</vt:lpstr>
      <vt:lpstr>Online Sessions</vt:lpstr>
      <vt:lpstr>Questions and Discussion</vt:lpstr>
      <vt:lpstr>Lou Wheatcraft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Developing &amp; Managing Requirements for Increasingly Complex,  Software Centric Systems</dc:title>
  <dc:creator>Lou Wheatcraft</dc:creator>
  <cp:lastModifiedBy>Lou Wheatcraft</cp:lastModifiedBy>
  <cp:revision>210</cp:revision>
  <cp:lastPrinted>2020-05-08T18:09:27Z</cp:lastPrinted>
  <dcterms:created xsi:type="dcterms:W3CDTF">2019-12-04T14:26:26Z</dcterms:created>
  <dcterms:modified xsi:type="dcterms:W3CDTF">2024-01-03T15:31:44Z</dcterms:modified>
</cp:coreProperties>
</file>