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144"/>
  </p:notesMasterIdLst>
  <p:sldIdLst>
    <p:sldId id="3112" r:id="rId2"/>
    <p:sldId id="3520" r:id="rId3"/>
    <p:sldId id="3696" r:id="rId4"/>
    <p:sldId id="3587" r:id="rId5"/>
    <p:sldId id="3712" r:id="rId6"/>
    <p:sldId id="3693" r:id="rId7"/>
    <p:sldId id="3114" r:id="rId8"/>
    <p:sldId id="3695" r:id="rId9"/>
    <p:sldId id="3521" r:id="rId10"/>
    <p:sldId id="3698" r:id="rId11"/>
    <p:sldId id="3697" r:id="rId12"/>
    <p:sldId id="3522" r:id="rId13"/>
    <p:sldId id="3523" r:id="rId14"/>
    <p:sldId id="3551" r:id="rId15"/>
    <p:sldId id="3702" r:id="rId16"/>
    <p:sldId id="3713" r:id="rId17"/>
    <p:sldId id="3690" r:id="rId18"/>
    <p:sldId id="3879" r:id="rId19"/>
    <p:sldId id="3715" r:id="rId20"/>
    <p:sldId id="3585" r:id="rId21"/>
    <p:sldId id="3583" r:id="rId22"/>
    <p:sldId id="3703" r:id="rId23"/>
    <p:sldId id="3714" r:id="rId24"/>
    <p:sldId id="3524" r:id="rId25"/>
    <p:sldId id="3541" r:id="rId26"/>
    <p:sldId id="3526" r:id="rId27"/>
    <p:sldId id="3584" r:id="rId28"/>
    <p:sldId id="3705" r:id="rId29"/>
    <p:sldId id="3701" r:id="rId30"/>
    <p:sldId id="3716" r:id="rId31"/>
    <p:sldId id="3710" r:id="rId32"/>
    <p:sldId id="3527" r:id="rId33"/>
    <p:sldId id="3552" r:id="rId34"/>
    <p:sldId id="3704" r:id="rId35"/>
    <p:sldId id="3528" r:id="rId36"/>
    <p:sldId id="3529" r:id="rId37"/>
    <p:sldId id="3722" r:id="rId38"/>
    <p:sldId id="3719" r:id="rId39"/>
    <p:sldId id="3532" r:id="rId40"/>
    <p:sldId id="3545" r:id="rId41"/>
    <p:sldId id="3537" r:id="rId42"/>
    <p:sldId id="3718" r:id="rId43"/>
    <p:sldId id="3543" r:id="rId44"/>
    <p:sldId id="3538" r:id="rId45"/>
    <p:sldId id="3525" r:id="rId46"/>
    <p:sldId id="3535" r:id="rId47"/>
    <p:sldId id="3574" r:id="rId48"/>
    <p:sldId id="3533" r:id="rId49"/>
    <p:sldId id="3534" r:id="rId50"/>
    <p:sldId id="3536" r:id="rId51"/>
    <p:sldId id="3586" r:id="rId52"/>
    <p:sldId id="3575" r:id="rId53"/>
    <p:sldId id="3597" r:id="rId54"/>
    <p:sldId id="3576" r:id="rId55"/>
    <p:sldId id="3531" r:id="rId56"/>
    <p:sldId id="3547" r:id="rId57"/>
    <p:sldId id="3539" r:id="rId58"/>
    <p:sldId id="3546" r:id="rId59"/>
    <p:sldId id="3595" r:id="rId60"/>
    <p:sldId id="3540" r:id="rId61"/>
    <p:sldId id="3548" r:id="rId62"/>
    <p:sldId id="3723" r:id="rId63"/>
    <p:sldId id="3542" r:id="rId64"/>
    <p:sldId id="3589" r:id="rId65"/>
    <p:sldId id="3550" r:id="rId66"/>
    <p:sldId id="3590" r:id="rId67"/>
    <p:sldId id="3544" r:id="rId68"/>
    <p:sldId id="3755" r:id="rId69"/>
    <p:sldId id="3553" r:id="rId70"/>
    <p:sldId id="3707" r:id="rId71"/>
    <p:sldId id="3591" r:id="rId72"/>
    <p:sldId id="3706" r:id="rId73"/>
    <p:sldId id="3554" r:id="rId74"/>
    <p:sldId id="2665" r:id="rId75"/>
    <p:sldId id="3709" r:id="rId76"/>
    <p:sldId id="3555" r:id="rId77"/>
    <p:sldId id="3724" r:id="rId78"/>
    <p:sldId id="3708" r:id="rId79"/>
    <p:sldId id="3530" r:id="rId80"/>
    <p:sldId id="3592" r:id="rId81"/>
    <p:sldId id="3730" r:id="rId82"/>
    <p:sldId id="3694" r:id="rId83"/>
    <p:sldId id="3725" r:id="rId84"/>
    <p:sldId id="3731" r:id="rId85"/>
    <p:sldId id="3750" r:id="rId86"/>
    <p:sldId id="3726" r:id="rId87"/>
    <p:sldId id="3008" r:id="rId88"/>
    <p:sldId id="3460" r:id="rId89"/>
    <p:sldId id="3727" r:id="rId90"/>
    <p:sldId id="3588" r:id="rId91"/>
    <p:sldId id="3728" r:id="rId92"/>
    <p:sldId id="3729" r:id="rId93"/>
    <p:sldId id="3558" r:id="rId94"/>
    <p:sldId id="3733" r:id="rId95"/>
    <p:sldId id="3736" r:id="rId96"/>
    <p:sldId id="3582" r:id="rId97"/>
    <p:sldId id="3732" r:id="rId98"/>
    <p:sldId id="3593" r:id="rId99"/>
    <p:sldId id="3561" r:id="rId100"/>
    <p:sldId id="3735" r:id="rId101"/>
    <p:sldId id="3557" r:id="rId102"/>
    <p:sldId id="3560" r:id="rId103"/>
    <p:sldId id="3563" r:id="rId104"/>
    <p:sldId id="3734" r:id="rId105"/>
    <p:sldId id="3562" r:id="rId106"/>
    <p:sldId id="3559" r:id="rId107"/>
    <p:sldId id="3564" r:id="rId108"/>
    <p:sldId id="3565" r:id="rId109"/>
    <p:sldId id="3566" r:id="rId110"/>
    <p:sldId id="3744" r:id="rId111"/>
    <p:sldId id="3737" r:id="rId112"/>
    <p:sldId id="3014" r:id="rId113"/>
    <p:sldId id="3738" r:id="rId114"/>
    <p:sldId id="3739" r:id="rId115"/>
    <p:sldId id="3740" r:id="rId116"/>
    <p:sldId id="3745" r:id="rId117"/>
    <p:sldId id="3567" r:id="rId118"/>
    <p:sldId id="3741" r:id="rId119"/>
    <p:sldId id="3742" r:id="rId120"/>
    <p:sldId id="3751" r:id="rId121"/>
    <p:sldId id="3753" r:id="rId122"/>
    <p:sldId id="3756" r:id="rId123"/>
    <p:sldId id="3568" r:id="rId124"/>
    <p:sldId id="3752" r:id="rId125"/>
    <p:sldId id="3569" r:id="rId126"/>
    <p:sldId id="3570" r:id="rId127"/>
    <p:sldId id="3571" r:id="rId128"/>
    <p:sldId id="3598" r:id="rId129"/>
    <p:sldId id="3572" r:id="rId130"/>
    <p:sldId id="3594" r:id="rId131"/>
    <p:sldId id="3875" r:id="rId132"/>
    <p:sldId id="3878" r:id="rId133"/>
    <p:sldId id="3596" r:id="rId134"/>
    <p:sldId id="3573" r:id="rId135"/>
    <p:sldId id="3577" r:id="rId136"/>
    <p:sldId id="3580" r:id="rId137"/>
    <p:sldId id="3579" r:id="rId138"/>
    <p:sldId id="3876" r:id="rId139"/>
    <p:sldId id="3581" r:id="rId140"/>
    <p:sldId id="3578" r:id="rId141"/>
    <p:sldId id="3684" r:id="rId142"/>
    <p:sldId id="268" r:id="rId14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3318"/>
    <p:restoredTop sz="94663"/>
  </p:normalViewPr>
  <p:slideViewPr>
    <p:cSldViewPr snapToGrid="0" snapToObjects="1">
      <p:cViewPr varScale="1">
        <p:scale>
          <a:sx n="98" d="100"/>
          <a:sy n="98" d="100"/>
        </p:scale>
        <p:origin x="232" y="88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92BAD5C-AC5D-7847-9B8B-FE34BFB7F7EE}" type="datetimeFigureOut">
              <a:rPr lang="en-US" smtClean="0"/>
              <a:t>5/16/23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E6CBB6D-423E-4D40-87A6-39DBE52F3D52}" type="slidenum">
              <a:rPr lang="en-US" smtClean="0"/>
              <a:t>‹#›</a:t>
            </a:fld>
            <a:endParaRPr lang="en-US"/>
          </a:p>
        </p:txBody>
      </p:sp>
    </p:spTree>
    <p:extLst>
      <p:ext uri="{BB962C8B-B14F-4D97-AF65-F5344CB8AC3E}">
        <p14:creationId xmlns:p14="http://schemas.microsoft.com/office/powerpoint/2010/main" val="37113977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6" name="Rectangle 7"/>
          <p:cNvSpPr>
            <a:spLocks noGrp="1" noChangeArrowheads="1"/>
          </p:cNvSpPr>
          <p:nvPr>
            <p:ph type="sldNum" sz="quarter" idx="5"/>
          </p:nvPr>
        </p:nvSpPr>
        <p:spPr>
          <a:noFill/>
        </p:spPr>
        <p:txBody>
          <a:bodyPr/>
          <a:lstStyle/>
          <a:p>
            <a:fld id="{C0712C67-7FB0-4DA3-AFB6-FEB7E544EF85}" type="slidenum">
              <a:rPr lang="en-US"/>
              <a:pPr/>
              <a:t>1</a:t>
            </a:fld>
            <a:endParaRPr lang="en-US"/>
          </a:p>
        </p:txBody>
      </p:sp>
      <p:sp>
        <p:nvSpPr>
          <p:cNvPr id="226307" name="Rectangle 2"/>
          <p:cNvSpPr>
            <a:spLocks noGrp="1" noRot="1" noChangeAspect="1" noChangeArrowheads="1" noTextEdit="1"/>
          </p:cNvSpPr>
          <p:nvPr>
            <p:ph type="sldImg"/>
          </p:nvPr>
        </p:nvSpPr>
        <p:spPr>
          <a:xfrm>
            <a:off x="449263" y="144463"/>
            <a:ext cx="6426200" cy="3614737"/>
          </a:xfrm>
          <a:solidFill>
            <a:srgbClr val="FFFFFF"/>
          </a:solidFill>
          <a:ln/>
        </p:spPr>
      </p:sp>
      <p:sp>
        <p:nvSpPr>
          <p:cNvPr id="226308" name="Rectangle 3"/>
          <p:cNvSpPr>
            <a:spLocks noGrp="1" noChangeArrowheads="1"/>
          </p:cNvSpPr>
          <p:nvPr>
            <p:ph type="body" idx="1"/>
          </p:nvPr>
        </p:nvSpPr>
        <p:spPr>
          <a:xfrm>
            <a:off x="306388" y="3852863"/>
            <a:ext cx="6780212" cy="4911725"/>
          </a:xfrm>
          <a:solidFill>
            <a:srgbClr val="FFFFFF"/>
          </a:solidFill>
        </p:spPr>
        <p:txBody>
          <a:bodyPr lIns="96630" tIns="48315" rIns="96630" bIns="48315"/>
          <a:lstStyle/>
          <a:p>
            <a:pPr eaLnBrk="1" hangingPunct="1"/>
            <a:r>
              <a:rPr lang="en-US" sz="900">
                <a:latin typeface="Arial" pitchFamily="34" charset="0"/>
              </a:rPr>
              <a:t>INSTRUCTOR NOTE:  On day 2 and on day 3, begin the day with a question that the teams answer:  What did you learn yesterday -- seven things -- write on your  flip chart.  Everyone reports back as a team</a:t>
            </a:r>
          </a:p>
          <a:p>
            <a:pPr eaLnBrk="1" hangingPunct="1"/>
            <a:endParaRPr lang="en-US" sz="900">
              <a:latin typeface="Arial" pitchFamily="34" charset="0"/>
            </a:endParaRPr>
          </a:p>
          <a:p>
            <a:pPr eaLnBrk="1" hangingPunct="1"/>
            <a:r>
              <a:rPr lang="en-US" sz="900" b="1">
                <a:latin typeface="Arial" pitchFamily="34" charset="0"/>
              </a:rPr>
              <a:t>Be sure to cover the format for the class while this slide is up.  Lecture and workshop.  Working in teams.  Learn not just from us but from each other.</a:t>
            </a:r>
          </a:p>
          <a:p>
            <a:pPr eaLnBrk="1" hangingPunct="1"/>
            <a:r>
              <a:rPr lang="en-US" sz="900" b="1">
                <a:latin typeface="Arial" pitchFamily="34" charset="0"/>
              </a:rPr>
              <a:t>Also if someone else has not done so, handle logistics – time for lunch, breaks, where are the bathrooms.</a:t>
            </a:r>
          </a:p>
          <a:p>
            <a:pPr eaLnBrk="1" hangingPunct="1"/>
            <a:endParaRPr lang="en-US" sz="900" b="1">
              <a:latin typeface="Arial" pitchFamily="34" charset="0"/>
            </a:endParaRPr>
          </a:p>
          <a:p>
            <a:pPr eaLnBrk="1" hangingPunct="1"/>
            <a:r>
              <a:rPr lang="en-US" sz="900" b="1" i="1" err="1">
                <a:solidFill>
                  <a:srgbClr val="FF0000"/>
                </a:solidFill>
                <a:latin typeface="Arial" pitchFamily="34" charset="0"/>
              </a:rPr>
              <a:t>Frame:Them</a:t>
            </a:r>
            <a:r>
              <a:rPr lang="en-US" sz="900" b="1" i="1">
                <a:solidFill>
                  <a:srgbClr val="FF0000"/>
                </a:solidFill>
                <a:latin typeface="Arial" pitchFamily="34" charset="0"/>
              </a:rPr>
              <a:t>:</a:t>
            </a:r>
          </a:p>
          <a:p>
            <a:pPr lvl="1" eaLnBrk="1" hangingPunct="1">
              <a:buFontTx/>
              <a:buChar char="•"/>
            </a:pPr>
            <a:r>
              <a:rPr lang="en-US" sz="900">
                <a:latin typeface="Arial" pitchFamily="34" charset="0"/>
              </a:rPr>
              <a:t>How many of you have had to write requirements in the past? </a:t>
            </a:r>
            <a:br>
              <a:rPr lang="en-US" sz="900">
                <a:latin typeface="Arial" pitchFamily="34" charset="0"/>
              </a:rPr>
            </a:br>
            <a:r>
              <a:rPr lang="en-US" sz="900">
                <a:latin typeface="Arial" pitchFamily="34" charset="0"/>
              </a:rPr>
              <a:t>	</a:t>
            </a:r>
            <a:r>
              <a:rPr lang="en-US" sz="900" i="1">
                <a:latin typeface="Arial" pitchFamily="34" charset="0"/>
              </a:rPr>
              <a:t>Comment on show of hands</a:t>
            </a:r>
          </a:p>
          <a:p>
            <a:pPr lvl="1" eaLnBrk="1" hangingPunct="1">
              <a:buFontTx/>
              <a:buChar char="•"/>
            </a:pPr>
            <a:r>
              <a:rPr lang="en-US" sz="900">
                <a:latin typeface="Arial" pitchFamily="34" charset="0"/>
              </a:rPr>
              <a:t>How many of you have had to do something with someone else’s requirements?</a:t>
            </a:r>
          </a:p>
          <a:p>
            <a:pPr eaLnBrk="1" hangingPunct="1"/>
            <a:r>
              <a:rPr lang="en-US" sz="900" i="1">
                <a:latin typeface="Arial" pitchFamily="34" charset="0"/>
              </a:rPr>
              <a:t>	Comment usually is “well that covers most everyone”.</a:t>
            </a:r>
            <a:endParaRPr lang="en-US" sz="900">
              <a:latin typeface="Arial" pitchFamily="34" charset="0"/>
            </a:endParaRPr>
          </a:p>
          <a:p>
            <a:pPr lvl="1" eaLnBrk="1" hangingPunct="1">
              <a:buFontTx/>
              <a:buChar char="•"/>
            </a:pPr>
            <a:r>
              <a:rPr lang="en-US" sz="900">
                <a:latin typeface="Arial" pitchFamily="34" charset="0"/>
              </a:rPr>
              <a:t>How many of you have enjoyed either process?</a:t>
            </a:r>
          </a:p>
          <a:p>
            <a:pPr eaLnBrk="1" hangingPunct="1"/>
            <a:r>
              <a:rPr lang="en-US" sz="900" i="1">
                <a:latin typeface="Arial" pitchFamily="34" charset="0"/>
              </a:rPr>
              <a:t>	Now comment that there are not any hands raised.</a:t>
            </a:r>
          </a:p>
          <a:p>
            <a:pPr eaLnBrk="1" hangingPunct="1"/>
            <a:r>
              <a:rPr lang="en-US" sz="900">
                <a:latin typeface="Arial" pitchFamily="34" charset="0"/>
              </a:rPr>
              <a:t>The problem is that writing good requirements is hard work.  Writing bad requirements is hard work too. This class will help you do a better job of writing good requirements and avoid the writing of the bad requirements and then writing them over and over and over.</a:t>
            </a:r>
            <a:endParaRPr lang="en-US" sz="900" i="1">
              <a:latin typeface="Arial" pitchFamily="34" charset="0"/>
            </a:endParaRPr>
          </a:p>
          <a:p>
            <a:pPr eaLnBrk="1" hangingPunct="1"/>
            <a:endParaRPr lang="en-US" sz="900" b="1">
              <a:latin typeface="Arial" pitchFamily="34" charset="0"/>
            </a:endParaRPr>
          </a:p>
          <a:p>
            <a:pPr eaLnBrk="1" hangingPunct="1"/>
            <a:r>
              <a:rPr lang="en-US" sz="900" b="1">
                <a:latin typeface="Arial" pitchFamily="34" charset="0"/>
              </a:rPr>
              <a:t>Do introductions:</a:t>
            </a:r>
            <a:r>
              <a:rPr lang="en-US" sz="900">
                <a:latin typeface="Arial" pitchFamily="34" charset="0"/>
              </a:rPr>
              <a:t> Name, area you work in, role in requirements definition, </a:t>
            </a:r>
            <a:endParaRPr lang="en-US" sz="900" i="1">
              <a:latin typeface="Arial" pitchFamily="34" charset="0"/>
            </a:endParaRPr>
          </a:p>
          <a:p>
            <a:pPr lvl="1" eaLnBrk="1" hangingPunct="1"/>
            <a:r>
              <a:rPr lang="en-US" sz="1200" b="1">
                <a:latin typeface="Arial" pitchFamily="34" charset="0"/>
              </a:rPr>
              <a:t>Note: RGI was supposed to require each of the students to state their expectations for the class and then RGI was to compile these and provide them to CAI before the class.   Assuming this is done, you don’t need to ask for expectations as part of the introduction.  Instead make up a summary slide from the material the students provided and update the one at the end of this presentation with those.  Then on the next chart you can display this slide. (Insert a link on the word “expectations” and link to your expectations slide at the end.  With the slide at the end, you can also then review these expectations again at the end of the class.)</a:t>
            </a:r>
          </a:p>
          <a:p>
            <a:pPr lvl="1" eaLnBrk="1" hangingPunct="1"/>
            <a:endParaRPr lang="en-US" sz="1200" b="1">
              <a:latin typeface="Arial" pitchFamily="34" charset="0"/>
            </a:endParaRPr>
          </a:p>
          <a:p>
            <a:pPr lvl="1" eaLnBrk="1" hangingPunct="1"/>
            <a:endParaRPr lang="en-US" sz="900" i="1">
              <a:latin typeface="Arial" pitchFamily="34" charset="0"/>
            </a:endParaRPr>
          </a:p>
          <a:p>
            <a:pPr eaLnBrk="1" hangingPunct="1"/>
            <a:r>
              <a:rPr lang="en-US" sz="900" b="1">
                <a:solidFill>
                  <a:srgbClr val="FF0000"/>
                </a:solidFill>
                <a:latin typeface="Arial" pitchFamily="34" charset="0"/>
              </a:rPr>
              <a:t>US: </a:t>
            </a:r>
            <a:r>
              <a:rPr lang="en-US" sz="900">
                <a:solidFill>
                  <a:srgbClr val="FF0000"/>
                </a:solidFill>
                <a:latin typeface="Arial" pitchFamily="34" charset="0"/>
              </a:rPr>
              <a:t>[We establish our credibility as part of our introduction.  Why are we qualified to teach this class?]</a:t>
            </a:r>
          </a:p>
          <a:p>
            <a:pPr eaLnBrk="1" hangingPunct="1"/>
            <a:r>
              <a:rPr lang="en-US" sz="900" b="1">
                <a:solidFill>
                  <a:srgbClr val="FF0000"/>
                </a:solidFill>
                <a:latin typeface="Arial" pitchFamily="34" charset="0"/>
              </a:rPr>
              <a:t>Message: </a:t>
            </a:r>
            <a:r>
              <a:rPr lang="en-US" sz="900">
                <a:latin typeface="Arial" pitchFamily="34" charset="0"/>
              </a:rPr>
              <a:t>This list of problems/expectations, represents problem areas that prevent you from delivering a winning product – a product provides what is needed, that is within budget, on time, and with the expected quality.</a:t>
            </a:r>
            <a:r>
              <a:rPr lang="en-US" sz="900">
                <a:solidFill>
                  <a:srgbClr val="FF0000"/>
                </a:solidFill>
                <a:latin typeface="Arial" pitchFamily="34" charset="0"/>
              </a:rPr>
              <a:t> </a:t>
            </a:r>
            <a:r>
              <a:rPr lang="en-US" sz="900">
                <a:latin typeface="Arial" pitchFamily="34" charset="0"/>
              </a:rPr>
              <a:t>This class will help you address these problems and deliver a winning product. </a:t>
            </a:r>
          </a:p>
          <a:p>
            <a:pPr lvl="1" eaLnBrk="1" hangingPunct="1"/>
            <a:endParaRPr lang="en-US" sz="900" i="1">
              <a:latin typeface="Arial" pitchFamily="34" charset="0"/>
            </a:endParaRPr>
          </a:p>
          <a:p>
            <a:pPr eaLnBrk="1" hangingPunct="1"/>
            <a:r>
              <a:rPr lang="en-US" sz="900">
                <a:latin typeface="Arial" pitchFamily="34" charset="0"/>
              </a:rPr>
              <a:t>Ask for a show of hands - how long have you worked here? Less than 5 years?  More than 20 years?  Everyone else (5 – 20 years)?</a:t>
            </a:r>
          </a:p>
          <a:p>
            <a:pPr eaLnBrk="1" hangingPunct="1"/>
            <a:r>
              <a:rPr lang="en-US" sz="900" b="1">
                <a:latin typeface="Arial" pitchFamily="34" charset="0"/>
              </a:rPr>
              <a:t>Some of you may know a lot of this material already, however, many others that you work with may not.  You need to become a mentor and teach them this kind of material.</a:t>
            </a:r>
          </a:p>
        </p:txBody>
      </p:sp>
    </p:spTree>
    <p:extLst>
      <p:ext uri="{BB962C8B-B14F-4D97-AF65-F5344CB8AC3E}">
        <p14:creationId xmlns:p14="http://schemas.microsoft.com/office/powerpoint/2010/main" val="24906505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FB903784-50CF-4658-B9B2-9348F6BF6CD0}" type="slidenum">
              <a:rPr lang="en-US" smtClean="0"/>
              <a:pPr>
                <a:defRPr/>
              </a:pPr>
              <a:t>9</a:t>
            </a:fld>
            <a:endParaRPr lang="en-US"/>
          </a:p>
        </p:txBody>
      </p:sp>
    </p:spTree>
    <p:extLst>
      <p:ext uri="{BB962C8B-B14F-4D97-AF65-F5344CB8AC3E}">
        <p14:creationId xmlns:p14="http://schemas.microsoft.com/office/powerpoint/2010/main" val="20202651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70" name="Rectangle 7"/>
          <p:cNvSpPr>
            <a:spLocks noGrp="1" noChangeArrowheads="1"/>
          </p:cNvSpPr>
          <p:nvPr>
            <p:ph type="sldNum" sz="quarter" idx="5"/>
          </p:nvPr>
        </p:nvSpPr>
        <p:spPr>
          <a:noFill/>
        </p:spPr>
        <p:txBody>
          <a:bodyPr/>
          <a:lstStyle/>
          <a:p>
            <a:fld id="{018B87F2-F51D-4D67-AC3C-10EAA5EF468B}" type="slidenum">
              <a:rPr lang="en-US"/>
              <a:pPr/>
              <a:t>87</a:t>
            </a:fld>
            <a:endParaRPr lang="en-US"/>
          </a:p>
        </p:txBody>
      </p:sp>
      <p:sp>
        <p:nvSpPr>
          <p:cNvPr id="263171" name="Rectangle 2"/>
          <p:cNvSpPr>
            <a:spLocks noGrp="1" noRot="1" noChangeAspect="1" noChangeArrowheads="1" noTextEdit="1"/>
          </p:cNvSpPr>
          <p:nvPr>
            <p:ph type="sldImg"/>
          </p:nvPr>
        </p:nvSpPr>
        <p:spPr>
          <a:xfrm>
            <a:off x="450850" y="698500"/>
            <a:ext cx="6427788" cy="3616325"/>
          </a:xfrm>
          <a:ln/>
        </p:spPr>
      </p:sp>
      <p:sp>
        <p:nvSpPr>
          <p:cNvPr id="263172" name="Rectangle 3"/>
          <p:cNvSpPr>
            <a:spLocks noGrp="1" noChangeArrowheads="1"/>
          </p:cNvSpPr>
          <p:nvPr>
            <p:ph type="body" idx="1"/>
          </p:nvPr>
        </p:nvSpPr>
        <p:spPr>
          <a:xfrm>
            <a:off x="558800" y="4559300"/>
            <a:ext cx="6370638" cy="4352925"/>
          </a:xfrm>
          <a:noFill/>
        </p:spPr>
        <p:txBody>
          <a:bodyPr/>
          <a:lstStyle/>
          <a:p>
            <a:pPr eaLnBrk="1" hangingPunct="1">
              <a:spcBef>
                <a:spcPct val="90000"/>
              </a:spcBef>
            </a:pPr>
            <a:r>
              <a:rPr lang="en-US" sz="900" b="1">
                <a:latin typeface="Arial" pitchFamily="34" charset="0"/>
              </a:rPr>
              <a:t>Main Message: The ROI in doing operational concepts is extremely high.  It provides the knowledge we need so we can proceed with writing requirements.  Together with the other scope information, operational concepts provide the shared vision, knowledge, and a way to stay on course throughout our project life.</a:t>
            </a:r>
          </a:p>
          <a:p>
            <a:pPr eaLnBrk="1" hangingPunct="1">
              <a:spcBef>
                <a:spcPct val="90000"/>
              </a:spcBef>
            </a:pPr>
            <a:r>
              <a:rPr lang="en-US" sz="900">
                <a:latin typeface="Arial" pitchFamily="34" charset="0"/>
              </a:rPr>
              <a:t>Avoid requirement omissions – One of the major sources of requirement defects is mission requirements.  Because operational concepts address all life-cycle stages and involves the keys stakeholders, the chances of missing requirements are greatly reduced.</a:t>
            </a:r>
          </a:p>
          <a:p>
            <a:pPr eaLnBrk="1" hangingPunct="1">
              <a:spcBef>
                <a:spcPct val="90000"/>
              </a:spcBef>
            </a:pPr>
            <a:r>
              <a:rPr lang="en-US" sz="900">
                <a:latin typeface="Arial" pitchFamily="34" charset="0"/>
              </a:rPr>
              <a:t>Allows evaluation of “what if” situations: What-if situations allow us to address both nominal and off-nominal situations.  Are there alternate paths? What if some thing fails?  How can we make our system more robust?   What-if also allows us to explore alternate concepts and approaches and explore the use of alternate technologies.  The need for trade studies is identified</a:t>
            </a:r>
          </a:p>
          <a:p>
            <a:pPr eaLnBrk="1" hangingPunct="1">
              <a:spcBef>
                <a:spcPct val="90000"/>
              </a:spcBef>
            </a:pPr>
            <a:r>
              <a:rPr lang="en-US" sz="900">
                <a:latin typeface="Arial" pitchFamily="34" charset="0"/>
              </a:rPr>
              <a:t>Identifies Interfaces:  Operational concepts bring out the interactions of your system with external systems allowing you to identify interfaces</a:t>
            </a:r>
          </a:p>
          <a:p>
            <a:pPr eaLnBrk="1" hangingPunct="1">
              <a:spcBef>
                <a:spcPct val="90000"/>
              </a:spcBef>
            </a:pPr>
            <a:r>
              <a:rPr lang="en-US" sz="900">
                <a:latin typeface="Arial" pitchFamily="34" charset="0"/>
              </a:rPr>
              <a:t>Identifies issues/risk:  Issues and risks are identified, allowing you to address these problems and resolve or mitigate them.</a:t>
            </a:r>
          </a:p>
          <a:p>
            <a:pPr eaLnBrk="1" hangingPunct="1">
              <a:spcBef>
                <a:spcPct val="90000"/>
              </a:spcBef>
            </a:pPr>
            <a:r>
              <a:rPr lang="en-US" sz="900">
                <a:latin typeface="Arial" pitchFamily="34" charset="0"/>
              </a:rPr>
              <a:t>Brings out assumptions – a major problem is unstated and </a:t>
            </a:r>
            <a:r>
              <a:rPr lang="en-US" sz="900" err="1">
                <a:latin typeface="Arial" pitchFamily="34" charset="0"/>
              </a:rPr>
              <a:t>unvalidated</a:t>
            </a:r>
            <a:r>
              <a:rPr lang="en-US" sz="900">
                <a:latin typeface="Arial" pitchFamily="34" charset="0"/>
              </a:rPr>
              <a:t> assumptions.  Operational concepts provides a mechanism for stakeholders to state their assumptions so others can validate whether the assumptions are </a:t>
            </a:r>
            <a:r>
              <a:rPr lang="en-US" sz="900" err="1">
                <a:latin typeface="Arial" pitchFamily="34" charset="0"/>
              </a:rPr>
              <a:t>trurl</a:t>
            </a:r>
            <a:r>
              <a:rPr lang="en-US" sz="900">
                <a:latin typeface="Arial" pitchFamily="34" charset="0"/>
              </a:rPr>
              <a:t>.</a:t>
            </a:r>
          </a:p>
          <a:p>
            <a:pPr eaLnBrk="1" hangingPunct="1">
              <a:spcBef>
                <a:spcPct val="90000"/>
              </a:spcBef>
            </a:pPr>
            <a:r>
              <a:rPr lang="en-US" sz="900">
                <a:latin typeface="Arial" pitchFamily="34" charset="0"/>
              </a:rPr>
              <a:t>Increase understanding between all stakeholders:   By sharing each others views, all stakeholder’s common knowledge base is expanded and all are aligned to a common vision.</a:t>
            </a:r>
          </a:p>
          <a:p>
            <a:pPr eaLnBrk="1" hangingPunct="1">
              <a:spcBef>
                <a:spcPct val="90000"/>
              </a:spcBef>
            </a:pPr>
            <a:r>
              <a:rPr lang="en-US" sz="900">
                <a:latin typeface="Arial" pitchFamily="34" charset="0"/>
              </a:rPr>
              <a:t>Establishes a common vocabulary – We all have different backgrounds and view of the world.  We all assign our own meanings to words.  While developing operational concepts we can agree on common definitions for key words and put these in a project glossary</a:t>
            </a:r>
          </a:p>
          <a:p>
            <a:pPr eaLnBrk="1" hangingPunct="1">
              <a:spcBef>
                <a:spcPct val="90000"/>
              </a:spcBef>
            </a:pPr>
            <a:r>
              <a:rPr lang="en-US" sz="900">
                <a:latin typeface="Arial" pitchFamily="34" charset="0"/>
              </a:rPr>
              <a:t>Can resolve conflicts early – By participating in the development of operational concepts, each party gains an understanding of where others are coming from and gain an common understanding of the issues.  </a:t>
            </a:r>
            <a:endParaRPr lang="en-US" sz="900" b="1">
              <a:latin typeface="Arial" pitchFamily="34" charset="0"/>
            </a:endParaRPr>
          </a:p>
        </p:txBody>
      </p:sp>
    </p:spTree>
    <p:extLst>
      <p:ext uri="{BB962C8B-B14F-4D97-AF65-F5344CB8AC3E}">
        <p14:creationId xmlns:p14="http://schemas.microsoft.com/office/powerpoint/2010/main" val="19563251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4" name="Rectangle 7"/>
          <p:cNvSpPr>
            <a:spLocks noGrp="1" noChangeArrowheads="1"/>
          </p:cNvSpPr>
          <p:nvPr>
            <p:ph type="sldNum" sz="quarter" idx="5"/>
          </p:nvPr>
        </p:nvSpPr>
        <p:spPr>
          <a:noFill/>
        </p:spPr>
        <p:txBody>
          <a:bodyPr/>
          <a:lstStyle/>
          <a:p>
            <a:fld id="{6B34955A-51DC-44B8-B06C-9B5D0545C47C}" type="slidenum">
              <a:rPr lang="en-US"/>
              <a:pPr/>
              <a:t>88</a:t>
            </a:fld>
            <a:endParaRPr lang="en-US"/>
          </a:p>
        </p:txBody>
      </p:sp>
      <p:sp>
        <p:nvSpPr>
          <p:cNvPr id="264195" name="Rectangle 2"/>
          <p:cNvSpPr>
            <a:spLocks noGrp="1" noRot="1" noChangeAspect="1" noChangeArrowheads="1" noTextEdit="1"/>
          </p:cNvSpPr>
          <p:nvPr>
            <p:ph type="sldImg"/>
          </p:nvPr>
        </p:nvSpPr>
        <p:spPr>
          <a:xfrm>
            <a:off x="450850" y="698500"/>
            <a:ext cx="6427788" cy="3616325"/>
          </a:xfrm>
          <a:ln/>
        </p:spPr>
      </p:sp>
      <p:sp>
        <p:nvSpPr>
          <p:cNvPr id="264196" name="Rectangle 3"/>
          <p:cNvSpPr>
            <a:spLocks noGrp="1" noChangeArrowheads="1"/>
          </p:cNvSpPr>
          <p:nvPr>
            <p:ph type="body" idx="1"/>
          </p:nvPr>
        </p:nvSpPr>
        <p:spPr>
          <a:xfrm>
            <a:off x="385763" y="4559300"/>
            <a:ext cx="6543675" cy="4581525"/>
          </a:xfrm>
          <a:noFill/>
        </p:spPr>
        <p:txBody>
          <a:bodyPr/>
          <a:lstStyle/>
          <a:p>
            <a:pPr eaLnBrk="1" hangingPunct="1"/>
            <a:r>
              <a:rPr lang="en-US" sz="800" b="1">
                <a:latin typeface="Arial" pitchFamily="34" charset="0"/>
              </a:rPr>
              <a:t>Main message: There are a lot of tools/methods defined in system engineering books to help you develop more complete and consistent operational concepts and requirements.  </a:t>
            </a:r>
          </a:p>
          <a:p>
            <a:pPr eaLnBrk="1" hangingPunct="1"/>
            <a:r>
              <a:rPr lang="en-US" sz="800">
                <a:latin typeface="Arial" pitchFamily="34" charset="0"/>
              </a:rPr>
              <a:t>We have listed several, there are others.  It is beyond the scope of this class to cover each of these in detail, our point is that they exist.</a:t>
            </a:r>
          </a:p>
          <a:p>
            <a:pPr eaLnBrk="1" hangingPunct="1"/>
            <a:r>
              <a:rPr lang="en-US" sz="800" b="1">
                <a:latin typeface="Arial" pitchFamily="34" charset="0"/>
              </a:rPr>
              <a:t>One of the things we are trying to accomplish in developing Operational Concepts is to determine what functionality is needed.  To do this we need to do a functional analysis of our system.   </a:t>
            </a:r>
            <a:r>
              <a:rPr lang="en-US" sz="800">
                <a:latin typeface="Arial" pitchFamily="34" charset="0"/>
              </a:rPr>
              <a:t>Functional analysis is the process of identifying, describing, and relating the functions a system must perform in order to fulfill its goals and objectives. Functional analysis is logically structured as a top-down hierarchical decomposition of those functions, and serves several important roles in the systems engineering process:</a:t>
            </a:r>
          </a:p>
          <a:p>
            <a:pPr eaLnBrk="1" hangingPunct="1"/>
            <a:r>
              <a:rPr lang="en-US" sz="800">
                <a:latin typeface="Arial" pitchFamily="34" charset="0"/>
              </a:rPr>
              <a:t>· To draw out all the requirements the system must meet</a:t>
            </a:r>
          </a:p>
          <a:p>
            <a:pPr eaLnBrk="1" hangingPunct="1"/>
            <a:r>
              <a:rPr lang="en-US" sz="800">
                <a:latin typeface="Arial" pitchFamily="34" charset="0"/>
              </a:rPr>
              <a:t>· To help identify measures for system effectiveness and its underlying performance or technical attributes at all levels</a:t>
            </a:r>
          </a:p>
          <a:p>
            <a:pPr eaLnBrk="1" hangingPunct="1"/>
            <a:r>
              <a:rPr lang="en-US" sz="800">
                <a:latin typeface="Arial" pitchFamily="34" charset="0"/>
              </a:rPr>
              <a:t>· To weed out from further consideration in trade studies those alternatives that cannot meet the system's goals and objectives</a:t>
            </a:r>
          </a:p>
          <a:p>
            <a:pPr eaLnBrk="1" hangingPunct="1"/>
            <a:r>
              <a:rPr lang="en-US" sz="800">
                <a:latin typeface="Arial" pitchFamily="34" charset="0"/>
              </a:rPr>
              <a:t>· To provide insights to the system-level (and below) model builders, whose mathematical models will be used in trade studies to evaluate the alternatives.</a:t>
            </a:r>
          </a:p>
          <a:p>
            <a:pPr eaLnBrk="1" hangingPunct="1"/>
            <a:r>
              <a:rPr lang="en-US" sz="800">
                <a:latin typeface="Arial" pitchFamily="34" charset="0"/>
              </a:rPr>
              <a:t>Several techniques are available to do functional analysis. </a:t>
            </a:r>
          </a:p>
          <a:p>
            <a:pPr eaLnBrk="1" hangingPunct="1"/>
            <a:r>
              <a:rPr lang="en-US" sz="800">
                <a:latin typeface="Arial" pitchFamily="34" charset="0"/>
              </a:rPr>
              <a:t>1. The primary functional analysis technique is the Functional Flow Block Diagram (FFBD). These diagrams show the network of actions that lead to the fulfillment of a function. Although the FFBD network shows the logical sequence of “what“ must happen, it does not ascribe a time duration to functions or between functions. </a:t>
            </a:r>
          </a:p>
          <a:p>
            <a:pPr eaLnBrk="1" hangingPunct="1"/>
            <a:r>
              <a:rPr lang="en-US" sz="800">
                <a:latin typeface="Arial" pitchFamily="34" charset="0"/>
              </a:rPr>
              <a:t>2. To understand </a:t>
            </a:r>
            <a:r>
              <a:rPr lang="en-US" sz="800" i="1">
                <a:latin typeface="Arial" pitchFamily="34" charset="0"/>
              </a:rPr>
              <a:t>time critical </a:t>
            </a:r>
            <a:r>
              <a:rPr lang="en-US" sz="800">
                <a:latin typeface="Arial" pitchFamily="34" charset="0"/>
              </a:rPr>
              <a:t>requirements, a Time Line Analysis (TLA) is used. A TLA can be applied to such diverse operational functions as spacecraft command sequencing and launch vehicle processing. </a:t>
            </a:r>
          </a:p>
          <a:p>
            <a:pPr eaLnBrk="1" hangingPunct="1"/>
            <a:r>
              <a:rPr lang="en-US" sz="800">
                <a:latin typeface="Arial" pitchFamily="34" charset="0"/>
              </a:rPr>
              <a:t>3. N2 diagram, which is a matrix display of functional interactions, or data flows, at a particular hierarchical level. </a:t>
            </a:r>
          </a:p>
          <a:p>
            <a:pPr eaLnBrk="1" hangingPunct="1"/>
            <a:r>
              <a:rPr lang="en-US" sz="800">
                <a:latin typeface="Arial" pitchFamily="34" charset="0"/>
              </a:rPr>
              <a:t>4. Design reference missions are like a “day in the life” scenario.  How do you envision the system of interest to accomplish a given mission?  How would it interact with other systems in accomplishing this mission?</a:t>
            </a:r>
          </a:p>
          <a:p>
            <a:pPr eaLnBrk="1" hangingPunct="1"/>
            <a:r>
              <a:rPr lang="en-US" sz="800">
                <a:latin typeface="Arial" pitchFamily="34" charset="0"/>
              </a:rPr>
              <a:t>5. Modeling and simulation:  They say the devil is in the details.  Models and simulations type it all together to help you better understand the needed behavior of your system and a more complete understanding of the needed functionality and performance.</a:t>
            </a:r>
          </a:p>
          <a:p>
            <a:pPr eaLnBrk="1" hangingPunct="1"/>
            <a:r>
              <a:rPr lang="en-US" sz="800">
                <a:latin typeface="Arial" pitchFamily="34" charset="0"/>
              </a:rPr>
              <a:t>6. Movies/pictures:  A picture is worth a thousand words.  Not all operational concepts need to be expressed as words.  Often a picture or movie gets the concept across clearer.  With today’s modeling and simulation capabilities, movies can be made of your system in action.</a:t>
            </a:r>
          </a:p>
          <a:p>
            <a:pPr eaLnBrk="1" hangingPunct="1"/>
            <a:r>
              <a:rPr lang="en-US" sz="800">
                <a:latin typeface="Arial" pitchFamily="34" charset="0"/>
              </a:rPr>
              <a:t>7.  Use cases:  Mainly used in the software world, use cases are great for identifying functionality needed by the system, alternate paths, exceptions, and actors (interfaces.)</a:t>
            </a:r>
          </a:p>
          <a:p>
            <a:pPr eaLnBrk="1" hangingPunct="1"/>
            <a:r>
              <a:rPr lang="en-US" sz="800">
                <a:latin typeface="Arial" pitchFamily="34" charset="0"/>
              </a:rPr>
              <a:t>We have said that your operational concepts need to address the off-nominal situations.  Your goal is a more robust system.  Why wait till after your system is built to do a risk assessment?  Do it as part of your operational concepts. Doing fault tree analysis and FMEA will help you address risk so that you can include requirements  so you can 1) eliminate the risk 2) if you can’t eliminate the risk, you can reduce its likelihood, and 3) if it does occur, reduce its consequences. </a:t>
            </a:r>
          </a:p>
          <a:p>
            <a:pPr eaLnBrk="1" hangingPunct="1"/>
            <a:r>
              <a:rPr lang="en-US" sz="800">
                <a:latin typeface="Arial" pitchFamily="34" charset="0"/>
              </a:rPr>
              <a:t>Finally, while doing your operations concepts you will identify areas where there are alternative concepts, approaches, or technologies.  A major tool is selecting among multiple alternatives is trade studies, which will be our next topic.</a:t>
            </a:r>
          </a:p>
        </p:txBody>
      </p:sp>
    </p:spTree>
    <p:extLst>
      <p:ext uri="{BB962C8B-B14F-4D97-AF65-F5344CB8AC3E}">
        <p14:creationId xmlns:p14="http://schemas.microsoft.com/office/powerpoint/2010/main" val="32862815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FB903784-50CF-4658-B9B2-9348F6BF6CD0}" type="slidenum">
              <a:rPr lang="en-US" smtClean="0"/>
              <a:pPr>
                <a:defRPr/>
              </a:pPr>
              <a:t>101</a:t>
            </a:fld>
            <a:endParaRPr lang="en-US"/>
          </a:p>
        </p:txBody>
      </p:sp>
    </p:spTree>
    <p:extLst>
      <p:ext uri="{BB962C8B-B14F-4D97-AF65-F5344CB8AC3E}">
        <p14:creationId xmlns:p14="http://schemas.microsoft.com/office/powerpoint/2010/main" val="38634747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FB903784-50CF-4658-B9B2-9348F6BF6CD0}" type="slidenum">
              <a:rPr lang="en-US" smtClean="0"/>
              <a:pPr>
                <a:defRPr/>
              </a:pPr>
              <a:t>103</a:t>
            </a:fld>
            <a:endParaRPr lang="en-US"/>
          </a:p>
        </p:txBody>
      </p:sp>
    </p:spTree>
    <p:extLst>
      <p:ext uri="{BB962C8B-B14F-4D97-AF65-F5344CB8AC3E}">
        <p14:creationId xmlns:p14="http://schemas.microsoft.com/office/powerpoint/2010/main" val="30079198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FB903784-50CF-4658-B9B2-9348F6BF6CD0}" type="slidenum">
              <a:rPr lang="en-US" smtClean="0"/>
              <a:pPr>
                <a:defRPr/>
              </a:pPr>
              <a:t>123</a:t>
            </a:fld>
            <a:endParaRPr lang="en-US"/>
          </a:p>
        </p:txBody>
      </p:sp>
    </p:spTree>
    <p:extLst>
      <p:ext uri="{BB962C8B-B14F-4D97-AF65-F5344CB8AC3E}">
        <p14:creationId xmlns:p14="http://schemas.microsoft.com/office/powerpoint/2010/main" val="30780884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FB903784-50CF-4658-B9B2-9348F6BF6CD0}" type="slidenum">
              <a:rPr lang="en-US" smtClean="0"/>
              <a:pPr>
                <a:defRPr/>
              </a:pPr>
              <a:t>124</a:t>
            </a:fld>
            <a:endParaRPr lang="en-US"/>
          </a:p>
        </p:txBody>
      </p:sp>
    </p:spTree>
    <p:extLst>
      <p:ext uri="{BB962C8B-B14F-4D97-AF65-F5344CB8AC3E}">
        <p14:creationId xmlns:p14="http://schemas.microsoft.com/office/powerpoint/2010/main" val="30035588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FB903784-50CF-4658-B9B2-9348F6BF6CD0}" type="slidenum">
              <a:rPr lang="en-US" smtClean="0"/>
              <a:pPr>
                <a:defRPr/>
              </a:pPr>
              <a:t>140</a:t>
            </a:fld>
            <a:endParaRPr lang="en-US"/>
          </a:p>
        </p:txBody>
      </p:sp>
    </p:spTree>
    <p:extLst>
      <p:ext uri="{BB962C8B-B14F-4D97-AF65-F5344CB8AC3E}">
        <p14:creationId xmlns:p14="http://schemas.microsoft.com/office/powerpoint/2010/main" val="70037560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en-US"/>
              <a:t>Click to edit Master title style</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7983232" y="5037663"/>
            <a:ext cx="897467" cy="279400"/>
          </a:xfrm>
        </p:spPr>
        <p:txBody>
          <a:bodyPr/>
          <a:lstStyle/>
          <a:p>
            <a:fld id="{B61BEF0D-F0BB-DE4B-95CE-6DB70DBA9567}" type="datetimeFigureOut">
              <a:rPr lang="en-US"/>
              <a:pPr/>
              <a:t>5/16/23</a:t>
            </a:fld>
            <a:endParaRPr lang="en-US"/>
          </a:p>
        </p:txBody>
      </p:sp>
      <p:sp>
        <p:nvSpPr>
          <p:cNvPr id="5" name="Footer Placeholder 4"/>
          <p:cNvSpPr>
            <a:spLocks noGrp="1"/>
          </p:cNvSpPr>
          <p:nvPr>
            <p:ph type="ftr" sz="quarter" idx="11"/>
          </p:nvPr>
        </p:nvSpPr>
        <p:spPr>
          <a:xfrm>
            <a:off x="2692397" y="5037663"/>
            <a:ext cx="5214635" cy="279400"/>
          </a:xfrm>
        </p:spPr>
        <p:txBody>
          <a:bodyPr/>
          <a:lstStyle/>
          <a:p>
            <a:endParaRPr lang="en-US"/>
          </a:p>
        </p:txBody>
      </p:sp>
      <p:sp>
        <p:nvSpPr>
          <p:cNvPr id="6" name="Slide Number Placeholder 5"/>
          <p:cNvSpPr>
            <a:spLocks noGrp="1"/>
          </p:cNvSpPr>
          <p:nvPr>
            <p:ph type="sldNum" sz="quarter" idx="12"/>
          </p:nvPr>
        </p:nvSpPr>
        <p:spPr>
          <a:xfrm>
            <a:off x="8956900" y="5037663"/>
            <a:ext cx="551167" cy="279400"/>
          </a:xfrm>
        </p:spPr>
        <p:txBody>
          <a:bodyPr/>
          <a:lstStyle/>
          <a:p>
            <a:fld id="{D57F1E4F-1CFF-5643-939E-217C01CDF565}" type="slidenum">
              <a:rPr lang="en-US"/>
              <a:pPr/>
              <a:t>‹#›</a:t>
            </a:fld>
            <a:endParaRPr lang="en-US"/>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a:pPr/>
              <a:t>5/16/23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57F1E4F-1CFF-5643-939E-217C01CDF565}"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a:pPr/>
              <a:t>5/16/23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a:pPr/>
              <a:t>‹#›</a:t>
            </a:fld>
            <a:endParaRPr lang="en-US"/>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a:pPr/>
              <a:t>5/16/23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a:pPr/>
              <a:t>‹#›</a:t>
            </a:fld>
            <a:endParaRPr lang="en-US"/>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a:pPr/>
              <a:t>5/16/23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a:pPr/>
              <a:t>5/16/23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a:pPr/>
              <a:t>‹#›</a:t>
            </a:fld>
            <a:endParaRPr lang="en-US"/>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a:pPr/>
              <a:t>5/16/23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a:pPr/>
              <a:t>‹#›</a:t>
            </a:fld>
            <a:endParaRPr lang="en-US"/>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a:pPr/>
              <a:t>5/16/23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a:pPr/>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a:pPr/>
              <a:t>5/16/23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a:pPr/>
              <a:t>‹#›</a:t>
            </a:fld>
            <a:endParaRPr lang="en-US"/>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392351" y="1355506"/>
            <a:ext cx="9407298" cy="0"/>
          </a:xfrm>
          <a:prstGeom prst="line">
            <a:avLst/>
          </a:prstGeom>
          <a:ln w="38100"/>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1295401" y="755269"/>
            <a:ext cx="9601196" cy="492617"/>
          </a:xfrm>
        </p:spPr>
        <p:txBody>
          <a:bodyPr/>
          <a:lstStyle>
            <a:lvl1pPr>
              <a:defRPr>
                <a:solidFill>
                  <a:schemeClr val="accent2">
                    <a:lumMod val="75000"/>
                  </a:schemeClr>
                </a:solidFill>
              </a:defRPr>
            </a:lvl1pPr>
          </a:lstStyle>
          <a:p>
            <a:r>
              <a:rPr lang="en-US" dirty="0"/>
              <a:t>Click to edit Master title style</a:t>
            </a:r>
          </a:p>
        </p:txBody>
      </p:sp>
      <p:sp>
        <p:nvSpPr>
          <p:cNvPr id="3" name="Content Placeholder 2"/>
          <p:cNvSpPr>
            <a:spLocks noGrp="1"/>
          </p:cNvSpPr>
          <p:nvPr>
            <p:ph idx="1"/>
          </p:nvPr>
        </p:nvSpPr>
        <p:spPr>
          <a:xfrm>
            <a:off x="1295401" y="1642298"/>
            <a:ext cx="9601196" cy="4209860"/>
          </a:xfrm>
        </p:spPr>
        <p:txBody>
          <a:bodyPr/>
          <a:lstStyle>
            <a:lvl1pPr>
              <a:spcBef>
                <a:spcPts val="0"/>
              </a:spcBef>
              <a:defRPr>
                <a:latin typeface="Calibri" panose="020F0502020204030204" pitchFamily="34" charset="0"/>
                <a:cs typeface="Calibri" panose="020F0502020204030204" pitchFamily="34" charset="0"/>
              </a:defRPr>
            </a:lvl1pPr>
            <a:lvl2pPr>
              <a:spcBef>
                <a:spcPts val="0"/>
              </a:spcBef>
              <a:defRPr>
                <a:latin typeface="Calibri" panose="020F0502020204030204" pitchFamily="34" charset="0"/>
                <a:cs typeface="Calibri" panose="020F0502020204030204" pitchFamily="34" charset="0"/>
              </a:defRPr>
            </a:lvl2pPr>
            <a:lvl3pPr>
              <a:spcBef>
                <a:spcPts val="0"/>
              </a:spcBef>
              <a:defRPr>
                <a:latin typeface="Calibri" panose="020F0502020204030204" pitchFamily="34" charset="0"/>
                <a:cs typeface="Calibri" panose="020F0502020204030204" pitchFamily="34" charset="0"/>
              </a:defRPr>
            </a:lvl3pPr>
            <a:lvl4pPr>
              <a:spcBef>
                <a:spcPts val="0"/>
              </a:spcBef>
              <a:defRPr>
                <a:latin typeface="Calibri" panose="020F0502020204030204" pitchFamily="34" charset="0"/>
                <a:cs typeface="Calibri" panose="020F0502020204030204" pitchFamily="34" charset="0"/>
              </a:defRPr>
            </a:lvl4pPr>
            <a:lvl5pPr>
              <a:spcBef>
                <a:spcPts val="0"/>
              </a:spcBef>
              <a:defRPr>
                <a:latin typeface="Calibri" panose="020F0502020204030204" pitchFamily="34" charset="0"/>
                <a:cs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a:xfrm>
            <a:off x="11409816" y="6469742"/>
            <a:ext cx="542697" cy="279400"/>
          </a:xfrm>
        </p:spPr>
        <p:txBody>
          <a:bodyPr/>
          <a:lstStyle>
            <a:lvl1pPr>
              <a:defRPr sz="1600"/>
            </a:lvl1pPr>
          </a:lstStyle>
          <a:p>
            <a:fld id="{E97799C9-84D9-46D2-A11E-BCF8A720529D}"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a:pPr/>
              <a:t>5/16/23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57F1E4F-1CFF-5643-939E-217C01CDF565}" type="slidenum">
              <a:rPr lang="en-US"/>
              <a:pPr/>
              <a:t>‹#›</a:t>
            </a:fld>
            <a:endParaRPr lang="en-US"/>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5BFA754-D5C3-4E66-96A6-867B257F58DC}" type="datetimeFigureOut">
              <a:rPr lang="en-US"/>
              <a:t>5/16/23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D84065D-F351-4B03-BD91-D8A6B8D4B362}" type="slidenum">
              <a:rPr lang="en-US"/>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a:pPr/>
              <a:t>5/16/23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57F1E4F-1CFF-5643-939E-217C01CDF565}" type="slidenum">
              <a:rPr lang="en-US"/>
              <a:pPr/>
              <a:t>‹#›</a:t>
            </a:fld>
            <a:endParaRPr lang="en-US"/>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a:pPr/>
              <a:t>5/16/23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57F1E4F-1CFF-5643-939E-217C01CDF565}" type="slidenum">
              <a:rPr lang="en-US"/>
              <a:pPr/>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a:pPr/>
              <a:t>5/16/23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57F1E4F-1CFF-5643-939E-217C01CDF565}"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en-US"/>
              <a:t>Click to edit Master title style</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a:pPr/>
              <a:t>5/16/23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57F1E4F-1CFF-5643-939E-217C01CDF565}" type="slidenum">
              <a:rPr lang="en-US"/>
              <a:pPr/>
              <a:t>‹#›</a:t>
            </a:fld>
            <a:endParaRPr lang="en-US"/>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en-US"/>
              <a:t>Click to edit Master title style</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a:pPr/>
              <a:t>5/16/23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57F1E4F-1CFF-5643-939E-217C01CDF565}"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19">
              <a:extLst>
                <a:ext uri="{28A0092B-C50C-407E-A947-70E740481C1C}">
                  <a14:useLocalDpi xmlns:a14="http://schemas.microsoft.com/office/drawing/2010/main"/>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B61BEF0D-F0BB-DE4B-95CE-6DB70DBA9567}" type="datetimeFigureOut">
              <a:rPr lang="en-US"/>
              <a:pPr/>
              <a:t>5/16/23</a:t>
            </a:fld>
            <a:endParaRPr lang="en-US"/>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D57F1E4F-1CFF-5643-939E-217C01CDF565}"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68" r:id="rId2"/>
    <p:sldLayoutId id="2147483651" r:id="rId3"/>
    <p:sldLayoutId id="2147483669" r:id="rId4"/>
    <p:sldLayoutId id="2147483653" r:id="rId5"/>
    <p:sldLayoutId id="2147483654" r:id="rId6"/>
    <p:sldLayoutId id="2147483655" r:id="rId7"/>
    <p:sldLayoutId id="2147483656" r:id="rId8"/>
    <p:sldLayoutId id="2147483660" r:id="rId9"/>
    <p:sldLayoutId id="2147483657" r:id="rId10"/>
    <p:sldLayoutId id="2147483663" r:id="rId11"/>
    <p:sldLayoutId id="2147483664" r:id="rId12"/>
    <p:sldLayoutId id="2147483665" r:id="rId13"/>
    <p:sldLayoutId id="2147483666" r:id="rId14"/>
    <p:sldLayoutId id="2147483667" r:id="rId15"/>
    <p:sldLayoutId id="2147483658" r:id="rId16"/>
    <p:sldLayoutId id="2147483659" r:id="rId17"/>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hyperlink" Target="https://math.stackexchange.com/questions/2226842/transfer-function-from-a-block-diagram-with-a-loop" TargetMode="External"/><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hyperlink" Target="https://math.stackexchange.com/questions/2226842/transfer-function-from-a-block-diagram-with-a-loop" TargetMode="External"/><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hyperlink" Target="https://math.stackexchange.com/questions/2226842/transfer-function-from-a-block-diagram-with-a-loop" TargetMode="External"/><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image" Target="../media/image47.emf"/><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www.rawpixel.com/image/327254/illustration-businessman-planning-goal" TargetMode="External"/><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s://www.rawpixel.com/image/327254/illustration-businessman-planning-goal" TargetMode="External"/><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2" Type="http://schemas.openxmlformats.org/officeDocument/2006/relationships/image" Target="../media/image48.emf"/><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english.stackexchange.com/questions/167993/difference-between-mug-jug-jar-etc" TargetMode="External"/><Relationship Id="rId2" Type="http://schemas.openxmlformats.org/officeDocument/2006/relationships/image" Target="../media/image7.jpg"/><Relationship Id="rId1" Type="http://schemas.openxmlformats.org/officeDocument/2006/relationships/slideLayout" Target="../slideLayouts/slideLayout2.xml"/><Relationship Id="rId4" Type="http://schemas.openxmlformats.org/officeDocument/2006/relationships/image" Target="../media/image8.emf"/></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english.stackexchange.com/questions/167993/difference-between-mug-jug-jar-etc" TargetMode="External"/><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hyperlink" Target="https://sprintstories.com/a-simple-explanation-of-gv-sprints-with-gifs-32e8acfd0636" TargetMode="External"/><Relationship Id="rId2" Type="http://schemas.openxmlformats.org/officeDocument/2006/relationships/image" Target="../media/image15.gif"/><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hyperlink" Target="https://sprintstories.com/a-simple-explanation-of-gv-sprints-with-gifs-32e8acfd0636" TargetMode="External"/><Relationship Id="rId2" Type="http://schemas.openxmlformats.org/officeDocument/2006/relationships/image" Target="../media/image15.gif"/><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hyperlink" Target="https://www.cam.ac.uk/research/discussion/opinion-how-we-built-a-robot-that-can-evolve-and-why-it-wont-take-over-the-world" TargetMode="External"/><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s://www.cam.ac.uk/research/discussion/opinion-how-we-built-a-robot-that-can-evolve-and-why-it-wont-take-over-the-world" TargetMode="External"/><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hyperlink" Target="https://www.cam.ac.uk/research/discussion/opinion-how-we-built-a-robot-that-can-evolve-and-why-it-wont-take-over-the-world" TargetMode="External"/><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hyperlink" Target="https://commons.wikimedia.org/wiki/File:Control_room_of_Catalonia_Circuit_2013_Catalonia_test_(19-22_Feb).jpg" TargetMode="External"/><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hyperlink" Target="https://commons.wikimedia.org/wiki/File:Control_room_of_Catalonia_Circuit_2013_Catalonia_test_(19-22_Feb).jpg" TargetMode="External"/><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hyperlink" Target="https://commons.wikimedia.org/wiki/File:Control_room_of_Catalonia_Circuit_2013_Catalonia_test_(19-22_Feb).jpg" TargetMode="External"/><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hyperlink" Target="https://commons.wikimedia.org/wiki/File:Control_room_of_Catalonia_Circuit_2013_Catalonia_test_(19-22_Feb).jpg" TargetMode="External"/><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hyperlink" Target="https://en.wikipedia.org/wiki/Golden_LEAF_Biomanufacturing_Training_and_Education_Center" TargetMode="External"/><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hyperlink" Target="https://en.wikipedia.org/wiki/Golden_LEAF_Biomanufacturing_Training_and_Education_Center" TargetMode="External"/><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hyperlink" Target="https://en.wikipedia.org/wiki/Golden_LEAF_Biomanufacturing_Training_and_Education_Center" TargetMode="External"/><Relationship Id="rId2" Type="http://schemas.openxmlformats.org/officeDocument/2006/relationships/image" Target="../media/image19.jpeg"/><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49.xml.rels><?xml version="1.0" encoding="UTF-8" standalone="yes"?>
<Relationships xmlns="http://schemas.openxmlformats.org/package/2006/relationships"><Relationship Id="rId3" Type="http://schemas.openxmlformats.org/officeDocument/2006/relationships/hyperlink" Target="https://en.wikipedia.org/wiki/Golden_LEAF_Biomanufacturing_Training_and_Education_Center" TargetMode="External"/><Relationship Id="rId2" Type="http://schemas.openxmlformats.org/officeDocument/2006/relationships/image" Target="../media/image21.jpeg"/><Relationship Id="rId1" Type="http://schemas.openxmlformats.org/officeDocument/2006/relationships/slideLayout" Target="../slideLayouts/slideLayout2.xml"/><Relationship Id="rId6" Type="http://schemas.openxmlformats.org/officeDocument/2006/relationships/image" Target="../media/image23.emf"/><Relationship Id="rId5" Type="http://schemas.openxmlformats.org/officeDocument/2006/relationships/hyperlink" Target="http://english.stackexchange.com/questions/167993/difference-between-mug-jug-jar-etc" TargetMode="External"/><Relationship Id="rId4" Type="http://schemas.openxmlformats.org/officeDocument/2006/relationships/image" Target="../media/image22.jpeg"/></Relationships>
</file>

<file path=ppt/slides/_rels/slide5.xml.rels><?xml version="1.0" encoding="UTF-8" standalone="yes"?>
<Relationships xmlns="http://schemas.openxmlformats.org/package/2006/relationships"><Relationship Id="rId3" Type="http://schemas.openxmlformats.org/officeDocument/2006/relationships/hyperlink" Target="https://www.cam.ac.uk/research/discussion/opinion-how-we-built-a-robot-that-can-evolve-and-why-it-wont-take-over-the-world" TargetMode="External"/><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hyperlink" Target="https://en.wikipedia.org/wiki/Golden_LEAF_Biomanufacturing_Training_and_Education_Center" TargetMode="External"/><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hyperlink" Target="https://en.wikipedia.org/wiki/Golden_LEAF_Biomanufacturing_Training_and_Education_Center" TargetMode="External"/><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hyperlink" Target="https://en.wikipedia.org/wiki/Golden_LEAF_Biomanufacturing_Training_and_Education_Center" TargetMode="External"/><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hyperlink" Target="http://unsuckdcmetro.blogspot.com/2012/04/safety-department-shell-game.html" TargetMode="External"/><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hyperlink" Target="https://creativecommons.org/licenses/by/3.0/" TargetMode="External"/><Relationship Id="rId2" Type="http://schemas.openxmlformats.org/officeDocument/2006/relationships/hyperlink" Target="http://cute-pictures.blogspot.com/2011/08/75-free-stock-images-3d-human-character.html" TargetMode="External"/><Relationship Id="rId1" Type="http://schemas.openxmlformats.org/officeDocument/2006/relationships/slideLayout" Target="../slideLayouts/slideLayout2.xml"/><Relationship Id="rId4" Type="http://schemas.openxmlformats.org/officeDocument/2006/relationships/image" Target="../media/image29.jpeg"/></Relationships>
</file>

<file path=ppt/slides/_rels/slide62.xml.rels><?xml version="1.0" encoding="UTF-8" standalone="yes"?>
<Relationships xmlns="http://schemas.openxmlformats.org/package/2006/relationships"><Relationship Id="rId3" Type="http://schemas.openxmlformats.org/officeDocument/2006/relationships/hyperlink" Target="https://creativecommons.org/licenses/by/3.0/" TargetMode="External"/><Relationship Id="rId2" Type="http://schemas.openxmlformats.org/officeDocument/2006/relationships/hyperlink" Target="http://cute-pictures.blogspot.com/2011/08/75-free-stock-images-3d-human-character.html" TargetMode="External"/><Relationship Id="rId1" Type="http://schemas.openxmlformats.org/officeDocument/2006/relationships/slideLayout" Target="../slideLayouts/slideLayout2.xml"/><Relationship Id="rId4" Type="http://schemas.openxmlformats.org/officeDocument/2006/relationships/image" Target="../media/image29.jpeg"/></Relationships>
</file>

<file path=ppt/slides/_rels/slide63.xml.rels><?xml version="1.0" encoding="UTF-8" standalone="yes"?>
<Relationships xmlns="http://schemas.openxmlformats.org/package/2006/relationships"><Relationship Id="rId3" Type="http://schemas.openxmlformats.org/officeDocument/2006/relationships/hyperlink" Target="http://cute-pictures.blogspot.com/2011/08/75-free-stock-images-3d-human-character.html" TargetMode="External"/><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hyperlink" Target="http://cute-pictures.blogspot.com/2011/08/75-free-stock-images-3d-human-character.html" TargetMode="External"/><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hyperlink" Target="http://cute-pictures.blogspot.com/2011/08/75-free-stock-images-3d-human-character.html" TargetMode="External"/><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hyperlink" Target="http://cute-pictures.blogspot.com/2011/08/75-free-stock-images-3d-human-character.html" TargetMode="External"/><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hyperlink" Target="https://geobrava.wordpress.com/2014/01/30/growing-demand-for-digital-business-tech-transformation/" TargetMode="External"/><Relationship Id="rId2" Type="http://schemas.openxmlformats.org/officeDocument/2006/relationships/image" Target="../media/image32.jp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hyperlink" Target="https://geobrava.wordpress.com/2014/01/30/growing-demand-for-digital-business-tech-transformation/" TargetMode="External"/><Relationship Id="rId2" Type="http://schemas.openxmlformats.org/officeDocument/2006/relationships/image" Target="../media/image32.jp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hyperlink" Target="https://www.flickr.com/photos/jurgenappelo/5201873836/in/set-72157625328824303" TargetMode="External"/><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hyperlink" Target="https://www.flickr.com/photos/jurgenappelo/5201873836/in/set-72157625328824303" TargetMode="External"/><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hyperlink" Target="https://www.flickr.com/photos/jurgenappelo/5201873836/in/set-72157625328824303" TargetMode="External"/><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hyperlink" Target="https://otalkocchats.wordpress.com/2013/04/28/working-creatively-with-risk-otalk-30th-april-2013/" TargetMode="External"/><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hyperlink" Target="https://otalkocchats.wordpress.com/2013/04/28/working-creatively-with-risk-otalk-30th-april-2013/" TargetMode="External"/><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35.emf"/><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37.emf"/><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39.emf"/><Relationship Id="rId2" Type="http://schemas.openxmlformats.org/officeDocument/2006/relationships/image" Target="../media/image38.emf"/><Relationship Id="rId1" Type="http://schemas.openxmlformats.org/officeDocument/2006/relationships/slideLayout" Target="../slideLayouts/slideLayout2.xml"/><Relationship Id="rId5" Type="http://schemas.openxmlformats.org/officeDocument/2006/relationships/image" Target="../media/image41.emf"/><Relationship Id="rId4" Type="http://schemas.openxmlformats.org/officeDocument/2006/relationships/image" Target="../media/image40.emf"/></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42.emf"/><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43.emf"/><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image" Target="../media/image44.emf"/><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44.emf"/><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hyperlink" Target="https://math.stackexchange.com/questions/2226842/transfer-function-from-a-block-diagram-with-a-loop" TargetMode="External"/><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31"/>
          <p:cNvSpPr txBox="1">
            <a:spLocks noChangeArrowheads="1"/>
          </p:cNvSpPr>
          <p:nvPr/>
        </p:nvSpPr>
        <p:spPr bwMode="gray">
          <a:xfrm>
            <a:off x="1524771" y="1272492"/>
            <a:ext cx="8921750" cy="2419230"/>
          </a:xfrm>
          <a:prstGeom prst="rect">
            <a:avLst/>
          </a:prstGeom>
          <a:ln>
            <a:noFill/>
          </a:ln>
        </p:spPr>
        <p:txBody>
          <a:bodyPr vert="horz" lIns="91440" tIns="45720" rIns="91440" bIns="45720" rtlCol="0" anchor="ctr">
            <a:normAutofit/>
          </a:bodyPr>
          <a:lstStyle>
            <a:lvl1pPr algn="l" defTabSz="914400" rtl="0" eaLnBrk="1" latinLnBrk="0" hangingPunct="1">
              <a:spcBef>
                <a:spcPct val="0"/>
              </a:spcBef>
              <a:buNone/>
              <a:defRPr sz="4400" kern="1200">
                <a:solidFill>
                  <a:schemeClr val="tx1"/>
                </a:solidFill>
                <a:latin typeface="+mj-lt"/>
                <a:ea typeface="+mj-ea"/>
                <a:cs typeface="+mj-cs"/>
              </a:defRPr>
            </a:lvl1pPr>
          </a:lstStyle>
          <a:p>
            <a:pPr algn="ctr">
              <a:defRPr/>
            </a:pPr>
            <a:r>
              <a:rPr lang="en-US" sz="6000" dirty="0">
                <a:solidFill>
                  <a:schemeClr val="accent1">
                    <a:lumMod val="75000"/>
                  </a:schemeClr>
                </a:solidFill>
                <a:latin typeface="+mn-lt"/>
              </a:rPr>
              <a:t>Case Study:</a:t>
            </a:r>
          </a:p>
          <a:p>
            <a:pPr algn="ctr">
              <a:defRPr/>
            </a:pPr>
            <a:r>
              <a:rPr lang="en-US" sz="6000" dirty="0">
                <a:solidFill>
                  <a:schemeClr val="accent1">
                    <a:lumMod val="75000"/>
                  </a:schemeClr>
                </a:solidFill>
                <a:latin typeface="+mn-lt"/>
              </a:rPr>
              <a:t>Lid Installing Robot (LIR) </a:t>
            </a:r>
          </a:p>
        </p:txBody>
      </p:sp>
      <p:sp>
        <p:nvSpPr>
          <p:cNvPr id="6" name="TextBox 5"/>
          <p:cNvSpPr txBox="1"/>
          <p:nvPr/>
        </p:nvSpPr>
        <p:spPr bwMode="hidden">
          <a:xfrm>
            <a:off x="3191494" y="4375893"/>
            <a:ext cx="5342906" cy="1251625"/>
          </a:xfrm>
          <a:prstGeom prst="rect">
            <a:avLst/>
          </a:prstGeom>
          <a:noFill/>
        </p:spPr>
        <p:txBody>
          <a:bodyPr wrap="square" rtlCol="0">
            <a:spAutoFit/>
          </a:bodyPr>
          <a:lstStyle/>
          <a:p>
            <a:pPr algn="ctr">
              <a:spcBef>
                <a:spcPts val="200"/>
              </a:spcBef>
            </a:pPr>
            <a:r>
              <a:rPr lang="en-US" sz="2400" dirty="0">
                <a:solidFill>
                  <a:schemeClr val="accent5">
                    <a:lumMod val="75000"/>
                  </a:schemeClr>
                </a:solidFill>
              </a:rPr>
              <a:t>Lou Wheatcraft</a:t>
            </a:r>
          </a:p>
          <a:p>
            <a:pPr algn="ctr">
              <a:spcBef>
                <a:spcPts val="200"/>
              </a:spcBef>
            </a:pPr>
            <a:r>
              <a:rPr lang="en-US" sz="2400" dirty="0">
                <a:solidFill>
                  <a:schemeClr val="accent5">
                    <a:lumMod val="75000"/>
                  </a:schemeClr>
                </a:solidFill>
              </a:rPr>
              <a:t>Wheatland Consulting, LLC</a:t>
            </a:r>
          </a:p>
          <a:p>
            <a:pPr algn="ctr">
              <a:spcBef>
                <a:spcPts val="200"/>
              </a:spcBef>
            </a:pPr>
            <a:r>
              <a:rPr lang="en-US" sz="2400" dirty="0" err="1">
                <a:solidFill>
                  <a:schemeClr val="accent5">
                    <a:lumMod val="75000"/>
                  </a:schemeClr>
                </a:solidFill>
              </a:rPr>
              <a:t>Wheatland.consulting@gmail.com</a:t>
            </a:r>
            <a:endParaRPr lang="en-US" sz="2400" dirty="0">
              <a:solidFill>
                <a:schemeClr val="accent5">
                  <a:lumMod val="75000"/>
                </a:schemeClr>
              </a:solidFill>
            </a:endParaRPr>
          </a:p>
        </p:txBody>
      </p:sp>
      <p:cxnSp>
        <p:nvCxnSpPr>
          <p:cNvPr id="7" name="Straight Connector 6">
            <a:extLst>
              <a:ext uri="{FF2B5EF4-FFF2-40B4-BE49-F238E27FC236}">
                <a16:creationId xmlns:a16="http://schemas.microsoft.com/office/drawing/2014/main" id="{8A543FFF-345A-E149-85CF-645905FCD8F5}"/>
              </a:ext>
            </a:extLst>
          </p:cNvPr>
          <p:cNvCxnSpPr/>
          <p:nvPr/>
        </p:nvCxnSpPr>
        <p:spPr>
          <a:xfrm>
            <a:off x="1524771" y="3776241"/>
            <a:ext cx="9325984" cy="0"/>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8" name="Slide Number Placeholder 18">
            <a:extLst>
              <a:ext uri="{FF2B5EF4-FFF2-40B4-BE49-F238E27FC236}">
                <a16:creationId xmlns:a16="http://schemas.microsoft.com/office/drawing/2014/main" id="{7AD4FEE6-0B19-71EF-850E-5DF321C72712}"/>
              </a:ext>
            </a:extLst>
          </p:cNvPr>
          <p:cNvSpPr>
            <a:spLocks noGrp="1"/>
          </p:cNvSpPr>
          <p:nvPr>
            <p:ph type="sldNum" sz="quarter" idx="12"/>
          </p:nvPr>
        </p:nvSpPr>
        <p:spPr>
          <a:xfrm>
            <a:off x="11409816" y="6469742"/>
            <a:ext cx="542697" cy="279400"/>
          </a:xfrm>
        </p:spPr>
        <p:txBody>
          <a:bodyPr/>
          <a:lstStyle/>
          <a:p>
            <a:fld id="{924B41C4-1474-8D42-B330-D2828683839D}" type="slidenum">
              <a:rPr lang="en-US" smtClean="0"/>
              <a:pPr/>
              <a:t>1</a:t>
            </a:fld>
            <a:endParaRPr lang="en-US"/>
          </a:p>
        </p:txBody>
      </p:sp>
      <p:sp>
        <p:nvSpPr>
          <p:cNvPr id="2" name="Subtitle 4">
            <a:extLst>
              <a:ext uri="{FF2B5EF4-FFF2-40B4-BE49-F238E27FC236}">
                <a16:creationId xmlns:a16="http://schemas.microsoft.com/office/drawing/2014/main" id="{A66F0CEE-CB8E-C54E-0764-5201F258F6F5}"/>
              </a:ext>
            </a:extLst>
          </p:cNvPr>
          <p:cNvSpPr txBox="1">
            <a:spLocks/>
          </p:cNvSpPr>
          <p:nvPr/>
        </p:nvSpPr>
        <p:spPr>
          <a:xfrm>
            <a:off x="1972323" y="5827010"/>
            <a:ext cx="8247353" cy="400159"/>
          </a:xfrm>
          <a:prstGeom prst="rect">
            <a:avLst/>
          </a:prstGeom>
        </p:spPr>
        <p:txBody>
          <a:bodyPr vert="horz" lIns="121891" tIns="60945" rIns="121891" bIns="60945" rtlCol="0" anchor="b">
            <a:normAutofit/>
          </a:bodyPr>
          <a:lstStyle>
            <a:lvl1pPr marL="0" indent="0" algn="l" defTabSz="609768" rtl="0" eaLnBrk="1" latinLnBrk="0" hangingPunct="1">
              <a:spcBef>
                <a:spcPct val="20000"/>
              </a:spcBef>
              <a:buFont typeface="Arial"/>
              <a:buNone/>
              <a:defRPr sz="2400" kern="1200">
                <a:solidFill>
                  <a:schemeClr val="tx1"/>
                </a:solidFill>
                <a:latin typeface="Arial"/>
                <a:ea typeface="+mn-ea"/>
                <a:cs typeface="Arial"/>
              </a:defRPr>
            </a:lvl1pPr>
            <a:lvl2pPr marL="457200" indent="0" algn="ctr" defTabSz="609768" rtl="0" eaLnBrk="1" latinLnBrk="0" hangingPunct="1">
              <a:spcBef>
                <a:spcPct val="20000"/>
              </a:spcBef>
              <a:buFont typeface="Arial"/>
              <a:buNone/>
              <a:defRPr sz="2000" kern="1200">
                <a:solidFill>
                  <a:schemeClr val="tx1"/>
                </a:solidFill>
                <a:latin typeface="+mn-lt"/>
                <a:ea typeface="+mn-ea"/>
                <a:cs typeface="Arial"/>
              </a:defRPr>
            </a:lvl2pPr>
            <a:lvl3pPr marL="914400" indent="0" algn="ctr" defTabSz="609768" rtl="0" eaLnBrk="1" latinLnBrk="0" hangingPunct="1">
              <a:spcBef>
                <a:spcPct val="20000"/>
              </a:spcBef>
              <a:buFont typeface="Arial"/>
              <a:buNone/>
              <a:defRPr sz="1800" kern="1200">
                <a:solidFill>
                  <a:schemeClr val="tx1"/>
                </a:solidFill>
                <a:latin typeface="+mn-lt"/>
                <a:ea typeface="+mn-ea"/>
                <a:cs typeface="Arial"/>
              </a:defRPr>
            </a:lvl3pPr>
            <a:lvl4pPr marL="1371600" indent="0" algn="ctr" defTabSz="609768" rtl="0" eaLnBrk="1" latinLnBrk="0" hangingPunct="1">
              <a:spcBef>
                <a:spcPct val="20000"/>
              </a:spcBef>
              <a:buFont typeface="Arial"/>
              <a:buNone/>
              <a:defRPr sz="1600" kern="1200">
                <a:solidFill>
                  <a:schemeClr val="tx1"/>
                </a:solidFill>
                <a:latin typeface="+mn-lt"/>
                <a:ea typeface="+mn-ea"/>
                <a:cs typeface="Arial"/>
              </a:defRPr>
            </a:lvl4pPr>
            <a:lvl5pPr marL="1828800" indent="0" algn="ctr" defTabSz="609768" rtl="0" eaLnBrk="1" latinLnBrk="0" hangingPunct="1">
              <a:spcBef>
                <a:spcPct val="20000"/>
              </a:spcBef>
              <a:buFont typeface="Arial"/>
              <a:buNone/>
              <a:defRPr sz="1600" kern="1200">
                <a:solidFill>
                  <a:schemeClr val="tx1"/>
                </a:solidFill>
                <a:latin typeface="+mn-lt"/>
                <a:ea typeface="+mn-ea"/>
                <a:cs typeface="Arial"/>
              </a:defRPr>
            </a:lvl5pPr>
            <a:lvl6pPr marL="2286000" indent="0" algn="ctr" defTabSz="609768" rtl="0" eaLnBrk="1" latinLnBrk="0" hangingPunct="1">
              <a:spcBef>
                <a:spcPct val="20000"/>
              </a:spcBef>
              <a:buFont typeface="Arial"/>
              <a:buNone/>
              <a:defRPr sz="1600" kern="1200">
                <a:solidFill>
                  <a:schemeClr val="tx1"/>
                </a:solidFill>
                <a:latin typeface="+mn-lt"/>
                <a:ea typeface="+mn-ea"/>
                <a:cs typeface="+mn-cs"/>
              </a:defRPr>
            </a:lvl6pPr>
            <a:lvl7pPr marL="2743200" indent="0" algn="ctr" defTabSz="609768" rtl="0" eaLnBrk="1" latinLnBrk="0" hangingPunct="1">
              <a:spcBef>
                <a:spcPct val="20000"/>
              </a:spcBef>
              <a:buFont typeface="Arial"/>
              <a:buNone/>
              <a:defRPr sz="1600" kern="1200">
                <a:solidFill>
                  <a:schemeClr val="tx1"/>
                </a:solidFill>
                <a:latin typeface="+mn-lt"/>
                <a:ea typeface="+mn-ea"/>
                <a:cs typeface="+mn-cs"/>
              </a:defRPr>
            </a:lvl7pPr>
            <a:lvl8pPr marL="3200400" indent="0" algn="ctr" defTabSz="609768" rtl="0" eaLnBrk="1" latinLnBrk="0" hangingPunct="1">
              <a:spcBef>
                <a:spcPct val="20000"/>
              </a:spcBef>
              <a:buFont typeface="Arial"/>
              <a:buNone/>
              <a:defRPr sz="1600" kern="1200">
                <a:solidFill>
                  <a:schemeClr val="tx1"/>
                </a:solidFill>
                <a:latin typeface="+mn-lt"/>
                <a:ea typeface="+mn-ea"/>
                <a:cs typeface="+mn-cs"/>
              </a:defRPr>
            </a:lvl8pPr>
            <a:lvl9pPr marL="3657600" indent="0" algn="ctr" defTabSz="609768" rtl="0" eaLnBrk="1" latinLnBrk="0" hangingPunct="1">
              <a:spcBef>
                <a:spcPct val="20000"/>
              </a:spcBef>
              <a:buFont typeface="Arial"/>
              <a:buNone/>
              <a:defRPr sz="1600" kern="1200">
                <a:solidFill>
                  <a:schemeClr val="tx1"/>
                </a:solidFill>
                <a:latin typeface="+mn-lt"/>
                <a:ea typeface="+mn-ea"/>
                <a:cs typeface="+mn-cs"/>
              </a:defRPr>
            </a:lvl9pPr>
          </a:lstStyle>
          <a:p>
            <a:pPr algn="ctr"/>
            <a:r>
              <a:rPr lang="en-US" sz="1399" dirty="0"/>
              <a:t>Copyright © by Wheatland Consulting, LLC – distribution and use requires prior approval.</a:t>
            </a:r>
          </a:p>
        </p:txBody>
      </p:sp>
    </p:spTree>
    <p:extLst>
      <p:ext uri="{BB962C8B-B14F-4D97-AF65-F5344CB8AC3E}">
        <p14:creationId xmlns:p14="http://schemas.microsoft.com/office/powerpoint/2010/main" val="1757826649"/>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3A0222-A62E-3C82-34C1-9483340682B5}"/>
              </a:ext>
            </a:extLst>
          </p:cNvPr>
          <p:cNvSpPr>
            <a:spLocks noGrp="1"/>
          </p:cNvSpPr>
          <p:nvPr>
            <p:ph type="title"/>
          </p:nvPr>
        </p:nvSpPr>
        <p:spPr/>
        <p:txBody>
          <a:bodyPr>
            <a:noAutofit/>
          </a:bodyPr>
          <a:lstStyle/>
          <a:p>
            <a:r>
              <a:rPr lang="en-US" sz="3600">
                <a:solidFill>
                  <a:schemeClr val="accent2">
                    <a:lumMod val="75000"/>
                  </a:schemeClr>
                </a:solidFill>
              </a:rPr>
              <a:t>Problem Statement</a:t>
            </a:r>
          </a:p>
        </p:txBody>
      </p:sp>
      <p:sp>
        <p:nvSpPr>
          <p:cNvPr id="3" name="Content Placeholder 2">
            <a:extLst>
              <a:ext uri="{FF2B5EF4-FFF2-40B4-BE49-F238E27FC236}">
                <a16:creationId xmlns:a16="http://schemas.microsoft.com/office/drawing/2014/main" id="{048FF5F6-6A97-6272-8110-801D504C1B3C}"/>
              </a:ext>
            </a:extLst>
          </p:cNvPr>
          <p:cNvSpPr>
            <a:spLocks noGrp="1"/>
          </p:cNvSpPr>
          <p:nvPr>
            <p:ph idx="1"/>
          </p:nvPr>
        </p:nvSpPr>
        <p:spPr>
          <a:xfrm>
            <a:off x="1295401" y="2461486"/>
            <a:ext cx="9470570" cy="2396302"/>
          </a:xfrm>
        </p:spPr>
        <p:txBody>
          <a:bodyPr>
            <a:normAutofit/>
          </a:bodyPr>
          <a:lstStyle/>
          <a:p>
            <a:pPr marL="0" indent="0" algn="ctr">
              <a:buNone/>
            </a:pPr>
            <a:r>
              <a:rPr lang="en-US" sz="3600">
                <a:solidFill>
                  <a:schemeClr val="accent6">
                    <a:lumMod val="50000"/>
                  </a:schemeClr>
                </a:solidFill>
                <a:latin typeface="Calibri" panose="020F0502020204030204" pitchFamily="34" charset="0"/>
                <a:cs typeface="Calibri" panose="020F0502020204030204" pitchFamily="34" charset="0"/>
              </a:rPr>
              <a:t>“Manual installation of lids is severely limiting the </a:t>
            </a:r>
            <a:br>
              <a:rPr lang="en-US" sz="3600">
                <a:solidFill>
                  <a:schemeClr val="accent6">
                    <a:lumMod val="50000"/>
                  </a:schemeClr>
                </a:solidFill>
                <a:latin typeface="Calibri" panose="020F0502020204030204" pitchFamily="34" charset="0"/>
                <a:cs typeface="Calibri" panose="020F0502020204030204" pitchFamily="34" charset="0"/>
              </a:rPr>
            </a:br>
            <a:r>
              <a:rPr lang="en-US" sz="3600">
                <a:solidFill>
                  <a:schemeClr val="accent6">
                    <a:lumMod val="50000"/>
                  </a:schemeClr>
                </a:solidFill>
                <a:latin typeface="Calibri" panose="020F0502020204030204" pitchFamily="34" charset="0"/>
                <a:cs typeface="Calibri" panose="020F0502020204030204" pitchFamily="34" charset="0"/>
              </a:rPr>
              <a:t>number of jars that can be processed, which prevents us from meeting the needs of our customers and maximizing our profit.”</a:t>
            </a:r>
          </a:p>
        </p:txBody>
      </p:sp>
      <p:sp>
        <p:nvSpPr>
          <p:cNvPr id="4" name="Slide Number Placeholder 18">
            <a:extLst>
              <a:ext uri="{FF2B5EF4-FFF2-40B4-BE49-F238E27FC236}">
                <a16:creationId xmlns:a16="http://schemas.microsoft.com/office/drawing/2014/main" id="{5CC614A8-5326-9D4C-AE9D-227AEF64F955}"/>
              </a:ext>
            </a:extLst>
          </p:cNvPr>
          <p:cNvSpPr>
            <a:spLocks noGrp="1"/>
          </p:cNvSpPr>
          <p:nvPr>
            <p:ph type="sldNum" sz="quarter" idx="12"/>
          </p:nvPr>
        </p:nvSpPr>
        <p:spPr>
          <a:xfrm>
            <a:off x="11409816" y="6469742"/>
            <a:ext cx="542697" cy="279400"/>
          </a:xfrm>
        </p:spPr>
        <p:txBody>
          <a:bodyPr/>
          <a:lstStyle/>
          <a:p>
            <a:fld id="{924B41C4-1474-8D42-B330-D2828683839D}" type="slidenum">
              <a:rPr lang="en-US" smtClean="0"/>
              <a:pPr/>
              <a:t>10</a:t>
            </a:fld>
            <a:endParaRPr lang="en-US"/>
          </a:p>
        </p:txBody>
      </p:sp>
    </p:spTree>
    <p:extLst>
      <p:ext uri="{BB962C8B-B14F-4D97-AF65-F5344CB8AC3E}">
        <p14:creationId xmlns:p14="http://schemas.microsoft.com/office/powerpoint/2010/main" val="2816427843"/>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E3DABB-2CBA-1741-8A20-B3D154F3249E}"/>
              </a:ext>
            </a:extLst>
          </p:cNvPr>
          <p:cNvSpPr>
            <a:spLocks noGrp="1"/>
          </p:cNvSpPr>
          <p:nvPr>
            <p:ph type="title"/>
          </p:nvPr>
        </p:nvSpPr>
        <p:spPr>
          <a:xfrm>
            <a:off x="2906173" y="770200"/>
            <a:ext cx="6008593" cy="609600"/>
          </a:xfrm>
        </p:spPr>
        <p:txBody>
          <a:bodyPr>
            <a:normAutofit fontScale="90000"/>
          </a:bodyPr>
          <a:lstStyle/>
          <a:p>
            <a:r>
              <a:rPr lang="en-US"/>
              <a:t>LIR Functional Analysis</a:t>
            </a:r>
            <a:endParaRPr lang="en-US" sz="2400"/>
          </a:p>
        </p:txBody>
      </p:sp>
      <p:sp>
        <p:nvSpPr>
          <p:cNvPr id="3" name="Content Placeholder 2">
            <a:extLst>
              <a:ext uri="{FF2B5EF4-FFF2-40B4-BE49-F238E27FC236}">
                <a16:creationId xmlns:a16="http://schemas.microsoft.com/office/drawing/2014/main" id="{AFF4780C-47C1-A54D-81F3-B7392605FB2F}"/>
              </a:ext>
            </a:extLst>
          </p:cNvPr>
          <p:cNvSpPr>
            <a:spLocks noGrp="1"/>
          </p:cNvSpPr>
          <p:nvPr>
            <p:ph idx="1"/>
          </p:nvPr>
        </p:nvSpPr>
        <p:spPr>
          <a:xfrm>
            <a:off x="662609" y="1379801"/>
            <a:ext cx="10744385" cy="4868600"/>
          </a:xfrm>
          <a:solidFill>
            <a:schemeClr val="bg1"/>
          </a:solidFill>
        </p:spPr>
        <p:txBody>
          <a:bodyPr>
            <a:normAutofit lnSpcReduction="10000"/>
          </a:bodyPr>
          <a:lstStyle/>
          <a:p>
            <a:pPr>
              <a:spcAft>
                <a:spcPts val="200"/>
              </a:spcAft>
            </a:pPr>
            <a:r>
              <a:rPr lang="en-US" sz="2200">
                <a:solidFill>
                  <a:schemeClr val="accent6">
                    <a:lumMod val="50000"/>
                  </a:schemeClr>
                </a:solidFill>
              </a:rPr>
              <a:t>Nominal Operations</a:t>
            </a:r>
          </a:p>
          <a:p>
            <a:pPr lvl="1">
              <a:spcAft>
                <a:spcPts val="200"/>
              </a:spcAft>
            </a:pPr>
            <a:r>
              <a:rPr lang="en-US" sz="2200" b="1">
                <a:solidFill>
                  <a:schemeClr val="accent6">
                    <a:lumMod val="50000"/>
                  </a:schemeClr>
                </a:solidFill>
              </a:rPr>
              <a:t>Lid Installation:</a:t>
            </a:r>
          </a:p>
          <a:p>
            <a:pPr lvl="2">
              <a:spcAft>
                <a:spcPts val="200"/>
              </a:spcAft>
            </a:pPr>
            <a:r>
              <a:rPr lang="en-US" sz="2200" b="1">
                <a:solidFill>
                  <a:schemeClr val="accent6">
                    <a:lumMod val="50000"/>
                  </a:schemeClr>
                </a:solidFill>
              </a:rPr>
              <a:t>(F6) LHS Obtain Lid </a:t>
            </a:r>
            <a:r>
              <a:rPr lang="en-US" sz="2200">
                <a:solidFill>
                  <a:schemeClr val="accent6">
                    <a:lumMod val="50000"/>
                  </a:schemeClr>
                </a:solidFill>
              </a:rPr>
              <a:t>from LDS and send “Lid Obtained” message to FCR C&amp;M software.</a:t>
            </a:r>
          </a:p>
          <a:p>
            <a:pPr lvl="2">
              <a:spcAft>
                <a:spcPts val="200"/>
              </a:spcAft>
            </a:pPr>
            <a:r>
              <a:rPr lang="en-US" sz="2200" b="1">
                <a:solidFill>
                  <a:schemeClr val="accent6">
                    <a:lumMod val="50000"/>
                  </a:schemeClr>
                </a:solidFill>
              </a:rPr>
              <a:t>(F7) Position JHS </a:t>
            </a:r>
            <a:r>
              <a:rPr lang="en-US" sz="2200">
                <a:solidFill>
                  <a:schemeClr val="accent6">
                    <a:lumMod val="50000"/>
                  </a:schemeClr>
                </a:solidFill>
              </a:rPr>
              <a:t>to be ready to grasp next Jar and send “Ready to Grasp Jar” message to FCR C&amp;M software.</a:t>
            </a:r>
          </a:p>
          <a:p>
            <a:pPr lvl="2">
              <a:spcAft>
                <a:spcPts val="200"/>
              </a:spcAft>
            </a:pPr>
            <a:r>
              <a:rPr lang="en-US" sz="2200" b="1">
                <a:solidFill>
                  <a:schemeClr val="accent6">
                    <a:lumMod val="50000"/>
                  </a:schemeClr>
                </a:solidFill>
              </a:rPr>
              <a:t>(F8) </a:t>
            </a:r>
            <a:r>
              <a:rPr lang="en-US" sz="2200">
                <a:solidFill>
                  <a:schemeClr val="accent6">
                    <a:lumMod val="50000"/>
                  </a:schemeClr>
                </a:solidFill>
              </a:rPr>
              <a:t>When</a:t>
            </a:r>
            <a:r>
              <a:rPr lang="en-US" sz="2200" b="1">
                <a:solidFill>
                  <a:schemeClr val="accent6">
                    <a:lumMod val="50000"/>
                  </a:schemeClr>
                </a:solidFill>
              </a:rPr>
              <a:t> JIP Message received </a:t>
            </a:r>
            <a:r>
              <a:rPr lang="en-US" sz="2200">
                <a:solidFill>
                  <a:schemeClr val="accent6">
                    <a:lumMod val="50000"/>
                  </a:schemeClr>
                </a:solidFill>
              </a:rPr>
              <a:t>from FCR C&amp;M Software, </a:t>
            </a:r>
            <a:r>
              <a:rPr lang="en-US" sz="2200" b="1">
                <a:solidFill>
                  <a:schemeClr val="accent6">
                    <a:lumMod val="50000"/>
                  </a:schemeClr>
                </a:solidFill>
              </a:rPr>
              <a:t>JHS Grasp Jar </a:t>
            </a:r>
            <a:r>
              <a:rPr lang="en-US" sz="2200">
                <a:solidFill>
                  <a:schemeClr val="accent6">
                    <a:lumMod val="50000"/>
                  </a:schemeClr>
                </a:solidFill>
              </a:rPr>
              <a:t>and send “jar grasped” message to FCR C&amp;M software.</a:t>
            </a:r>
            <a:endParaRPr lang="en-US" sz="2200" b="1">
              <a:solidFill>
                <a:schemeClr val="accent6">
                  <a:lumMod val="50000"/>
                </a:schemeClr>
              </a:solidFill>
            </a:endParaRPr>
          </a:p>
          <a:p>
            <a:pPr lvl="2">
              <a:spcAft>
                <a:spcPts val="200"/>
              </a:spcAft>
            </a:pPr>
            <a:r>
              <a:rPr lang="en-US" sz="2200" b="1">
                <a:solidFill>
                  <a:schemeClr val="accent6">
                    <a:lumMod val="50000"/>
                  </a:schemeClr>
                </a:solidFill>
              </a:rPr>
              <a:t>(F9) LHS Move Lid to top of Jar </a:t>
            </a:r>
            <a:r>
              <a:rPr lang="en-US" sz="2200">
                <a:solidFill>
                  <a:schemeClr val="accent6">
                    <a:lumMod val="50000"/>
                  </a:schemeClr>
                </a:solidFill>
              </a:rPr>
              <a:t>and send “Lid in Position” message to FCR C&amp;M software.</a:t>
            </a:r>
          </a:p>
          <a:p>
            <a:pPr lvl="2">
              <a:spcAft>
                <a:spcPts val="200"/>
              </a:spcAft>
            </a:pPr>
            <a:r>
              <a:rPr lang="en-US" sz="2200" b="1">
                <a:solidFill>
                  <a:schemeClr val="accent6">
                    <a:lumMod val="50000"/>
                  </a:schemeClr>
                </a:solidFill>
              </a:rPr>
              <a:t>(F10) LHS Install Lid </a:t>
            </a:r>
            <a:r>
              <a:rPr lang="en-US" sz="2200">
                <a:solidFill>
                  <a:schemeClr val="accent6">
                    <a:lumMod val="50000"/>
                  </a:schemeClr>
                </a:solidFill>
              </a:rPr>
              <a:t>at proper torque for lid, jar size, and jar material (glass or plastic) while </a:t>
            </a:r>
            <a:r>
              <a:rPr lang="en-US" sz="2200" b="1">
                <a:solidFill>
                  <a:schemeClr val="accent6">
                    <a:lumMod val="50000"/>
                  </a:schemeClr>
                </a:solidFill>
              </a:rPr>
              <a:t>JHS is holding the jar </a:t>
            </a:r>
            <a:r>
              <a:rPr lang="en-US" sz="2200">
                <a:solidFill>
                  <a:schemeClr val="accent6">
                    <a:lumMod val="50000"/>
                  </a:schemeClr>
                </a:solidFill>
              </a:rPr>
              <a:t>from rotating and send “Lid Installed” message to FCR C&amp;M software</a:t>
            </a:r>
          </a:p>
          <a:p>
            <a:pPr lvl="2">
              <a:spcAft>
                <a:spcPts val="200"/>
              </a:spcAft>
            </a:pPr>
            <a:r>
              <a:rPr lang="en-US" sz="2200">
                <a:solidFill>
                  <a:schemeClr val="accent6">
                    <a:lumMod val="50000"/>
                  </a:schemeClr>
                </a:solidFill>
              </a:rPr>
              <a:t>Repeat F6 – F10 until end of shift (4 pm)</a:t>
            </a:r>
          </a:p>
          <a:p>
            <a:pPr lvl="1">
              <a:spcAft>
                <a:spcPts val="200"/>
              </a:spcAft>
            </a:pPr>
            <a:endParaRPr lang="en-US" sz="1600">
              <a:solidFill>
                <a:schemeClr val="accent6">
                  <a:lumMod val="50000"/>
                </a:schemeClr>
              </a:solidFill>
            </a:endParaRPr>
          </a:p>
        </p:txBody>
      </p:sp>
      <p:sp>
        <p:nvSpPr>
          <p:cNvPr id="4" name="Slide Number Placeholder 3">
            <a:extLst>
              <a:ext uri="{FF2B5EF4-FFF2-40B4-BE49-F238E27FC236}">
                <a16:creationId xmlns:a16="http://schemas.microsoft.com/office/drawing/2014/main" id="{C9239B07-1EC7-6940-9C08-6C504A5C5411}"/>
              </a:ext>
            </a:extLst>
          </p:cNvPr>
          <p:cNvSpPr>
            <a:spLocks noGrp="1"/>
          </p:cNvSpPr>
          <p:nvPr>
            <p:ph type="sldNum" sz="quarter" idx="12"/>
          </p:nvPr>
        </p:nvSpPr>
        <p:spPr>
          <a:xfrm>
            <a:off x="11529391" y="6482442"/>
            <a:ext cx="619906" cy="273958"/>
          </a:xfrm>
        </p:spPr>
        <p:txBody>
          <a:bodyPr/>
          <a:lstStyle/>
          <a:p>
            <a:fld id="{874AC6EB-5948-4DF8-B5CC-E711E8013C87}" type="slidenum">
              <a:rPr lang="en-US" smtClean="0"/>
              <a:pPr/>
              <a:t>100</a:t>
            </a:fld>
            <a:endParaRPr lang="en-US"/>
          </a:p>
        </p:txBody>
      </p:sp>
      <p:pic>
        <p:nvPicPr>
          <p:cNvPr id="10" name="Picture 9" descr="A close up of a whiteboard&#10;&#10;Description automatically generated">
            <a:extLst>
              <a:ext uri="{FF2B5EF4-FFF2-40B4-BE49-F238E27FC236}">
                <a16:creationId xmlns:a16="http://schemas.microsoft.com/office/drawing/2014/main" id="{CFB2C0CE-7057-BB4F-9521-961B1F12C7DF}"/>
              </a:ext>
            </a:extLst>
          </p:cNvPr>
          <p:cNvPicPr>
            <a:picLocks noChangeAspect="1"/>
          </p:cNvPicPr>
          <p:nvPr/>
        </p:nvPicPr>
        <p:blipFill>
          <a:blip r:embed="rId2" cstate="hqprint">
            <a:extLst>
              <a:ext uri="{28A0092B-C50C-407E-A947-70E740481C1C}">
                <a14:useLocalDpi xmlns:a14="http://schemas.microsoft.com/office/drawing/2010/main"/>
              </a:ext>
              <a:ext uri="{837473B0-CC2E-450A-ABE3-18F120FF3D39}">
                <a1611:picAttrSrcUrl xmlns:a1611="http://schemas.microsoft.com/office/drawing/2016/11/main" r:id="rId3"/>
              </a:ext>
            </a:extLst>
          </a:blip>
          <a:stretch>
            <a:fillRect/>
          </a:stretch>
        </p:blipFill>
        <p:spPr>
          <a:xfrm>
            <a:off x="10329863" y="628690"/>
            <a:ext cx="1199528" cy="1130300"/>
          </a:xfrm>
          <a:prstGeom prst="rect">
            <a:avLst/>
          </a:prstGeom>
        </p:spPr>
      </p:pic>
      <p:sp>
        <p:nvSpPr>
          <p:cNvPr id="7" name="TextBox 6">
            <a:extLst>
              <a:ext uri="{FF2B5EF4-FFF2-40B4-BE49-F238E27FC236}">
                <a16:creationId xmlns:a16="http://schemas.microsoft.com/office/drawing/2014/main" id="{48E1E1BB-7191-1245-764E-604A3946E4CD}"/>
              </a:ext>
            </a:extLst>
          </p:cNvPr>
          <p:cNvSpPr txBox="1"/>
          <p:nvPr/>
        </p:nvSpPr>
        <p:spPr>
          <a:xfrm>
            <a:off x="662609" y="6387017"/>
            <a:ext cx="10744385" cy="480131"/>
          </a:xfrm>
          <a:prstGeom prst="rect">
            <a:avLst/>
          </a:prstGeom>
          <a:noFill/>
        </p:spPr>
        <p:txBody>
          <a:bodyPr wrap="square" rtlCol="0">
            <a:spAutoFit/>
          </a:bodyPr>
          <a:lstStyle/>
          <a:p>
            <a:pPr algn="ctr">
              <a:lnSpc>
                <a:spcPct val="9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JIP:” Jar in Place;  JHS: Jar Handling Subsystem; LHS: Lid Handling Subsystem; LDS: Lid Dispensing System; MMS: Motion Monitoring System </a:t>
            </a:r>
          </a:p>
        </p:txBody>
      </p:sp>
    </p:spTree>
    <p:extLst>
      <p:ext uri="{BB962C8B-B14F-4D97-AF65-F5344CB8AC3E}">
        <p14:creationId xmlns:p14="http://schemas.microsoft.com/office/powerpoint/2010/main" val="350408090"/>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B026A0-ABFA-5A42-8EF4-8CEBD706B8A1}"/>
              </a:ext>
            </a:extLst>
          </p:cNvPr>
          <p:cNvSpPr>
            <a:spLocks noGrp="1"/>
          </p:cNvSpPr>
          <p:nvPr>
            <p:ph type="title"/>
          </p:nvPr>
        </p:nvSpPr>
        <p:spPr>
          <a:xfrm>
            <a:off x="2162392" y="679712"/>
            <a:ext cx="7584322" cy="669187"/>
          </a:xfrm>
        </p:spPr>
        <p:txBody>
          <a:bodyPr>
            <a:normAutofit/>
          </a:bodyPr>
          <a:lstStyle/>
          <a:p>
            <a:r>
              <a:rPr lang="en-US" sz="3600"/>
              <a:t>LIR SIPOC Analysis – Lid Installation</a:t>
            </a:r>
          </a:p>
        </p:txBody>
      </p:sp>
      <p:cxnSp>
        <p:nvCxnSpPr>
          <p:cNvPr id="11" name="Straight Arrow Connector 10">
            <a:extLst>
              <a:ext uri="{FF2B5EF4-FFF2-40B4-BE49-F238E27FC236}">
                <a16:creationId xmlns:a16="http://schemas.microsoft.com/office/drawing/2014/main" id="{5E53ACAB-99D1-C44C-B4F1-25974CB28978}"/>
              </a:ext>
            </a:extLst>
          </p:cNvPr>
          <p:cNvCxnSpPr>
            <a:cxnSpLocks/>
          </p:cNvCxnSpPr>
          <p:nvPr/>
        </p:nvCxnSpPr>
        <p:spPr>
          <a:xfrm>
            <a:off x="2471274" y="5135135"/>
            <a:ext cx="398737" cy="1"/>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762A95EB-A73B-9C4F-8E7C-26FA58EA8945}"/>
              </a:ext>
            </a:extLst>
          </p:cNvPr>
          <p:cNvSpPr/>
          <p:nvPr/>
        </p:nvSpPr>
        <p:spPr bwMode="auto">
          <a:xfrm>
            <a:off x="9673275" y="4801858"/>
            <a:ext cx="1633372" cy="597662"/>
          </a:xfrm>
          <a:prstGeom prst="rect">
            <a:avLst/>
          </a:prstGeom>
          <a:solidFill>
            <a:srgbClr val="00B050"/>
          </a:solidFill>
          <a:ln>
            <a:headEnd/>
            <a:tailEnd/>
          </a:ln>
        </p:spPr>
        <p:style>
          <a:lnRef idx="0">
            <a:schemeClr val="accent5"/>
          </a:lnRef>
          <a:fillRef idx="3">
            <a:schemeClr val="accent5"/>
          </a:fillRef>
          <a:effectRef idx="3">
            <a:schemeClr val="accent5"/>
          </a:effectRef>
          <a:fontRef idx="minor">
            <a:schemeClr val="lt1"/>
          </a:fontRef>
        </p:style>
        <p:txBody>
          <a:bodyPr wrap="none" rtlCol="0" anchor="ctr"/>
          <a:lstStyle/>
          <a:p>
            <a:pPr algn="ctr" fontAlgn="ctr" hangingPunct="0"/>
            <a:r>
              <a:rPr lang="en-US" sz="1600">
                <a:solidFill>
                  <a:schemeClr val="bg1"/>
                </a:solidFill>
                <a:latin typeface="Calibri" panose="020F0502020204030204" pitchFamily="34" charset="0"/>
                <a:cs typeface="Calibri" panose="020F0502020204030204" pitchFamily="34" charset="0"/>
              </a:rPr>
              <a:t>FCR C&amp;M </a:t>
            </a:r>
            <a:br>
              <a:rPr lang="en-US" sz="1600">
                <a:solidFill>
                  <a:schemeClr val="bg1"/>
                </a:solidFill>
                <a:latin typeface="Calibri" panose="020F0502020204030204" pitchFamily="34" charset="0"/>
                <a:cs typeface="Calibri" panose="020F0502020204030204" pitchFamily="34" charset="0"/>
              </a:rPr>
            </a:br>
            <a:r>
              <a:rPr lang="en-US" sz="1600">
                <a:solidFill>
                  <a:schemeClr val="bg1"/>
                </a:solidFill>
                <a:latin typeface="Calibri" panose="020F0502020204030204" pitchFamily="34" charset="0"/>
                <a:cs typeface="Calibri" panose="020F0502020204030204" pitchFamily="34" charset="0"/>
              </a:rPr>
              <a:t>Software </a:t>
            </a:r>
          </a:p>
        </p:txBody>
      </p:sp>
      <p:cxnSp>
        <p:nvCxnSpPr>
          <p:cNvPr id="13" name="Straight Arrow Connector 12">
            <a:extLst>
              <a:ext uri="{FF2B5EF4-FFF2-40B4-BE49-F238E27FC236}">
                <a16:creationId xmlns:a16="http://schemas.microsoft.com/office/drawing/2014/main" id="{45F77506-E12C-8E44-8AEC-B589764B5F2B}"/>
              </a:ext>
            </a:extLst>
          </p:cNvPr>
          <p:cNvCxnSpPr>
            <a:cxnSpLocks/>
          </p:cNvCxnSpPr>
          <p:nvPr/>
        </p:nvCxnSpPr>
        <p:spPr>
          <a:xfrm>
            <a:off x="9286005" y="5097942"/>
            <a:ext cx="362334"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20" name="Rectangle 19">
            <a:extLst>
              <a:ext uri="{FF2B5EF4-FFF2-40B4-BE49-F238E27FC236}">
                <a16:creationId xmlns:a16="http://schemas.microsoft.com/office/drawing/2014/main" id="{434099EE-CC08-6041-B35C-6C2D9EE45E33}"/>
              </a:ext>
            </a:extLst>
          </p:cNvPr>
          <p:cNvSpPr/>
          <p:nvPr/>
        </p:nvSpPr>
        <p:spPr bwMode="auto">
          <a:xfrm>
            <a:off x="2897264" y="4794009"/>
            <a:ext cx="1856091" cy="723878"/>
          </a:xfrm>
          <a:prstGeom prst="rect">
            <a:avLst/>
          </a:prstGeom>
          <a:ln>
            <a:headEnd/>
            <a:tailEnd/>
          </a:ln>
        </p:spPr>
        <p:style>
          <a:lnRef idx="0">
            <a:schemeClr val="accent6"/>
          </a:lnRef>
          <a:fillRef idx="3">
            <a:schemeClr val="accent6"/>
          </a:fillRef>
          <a:effectRef idx="3">
            <a:schemeClr val="accent6"/>
          </a:effectRef>
          <a:fontRef idx="minor">
            <a:schemeClr val="lt1"/>
          </a:fontRef>
        </p:style>
        <p:txBody>
          <a:bodyPr wrap="none" rtlCol="0" anchor="ctr"/>
          <a:lstStyle/>
          <a:p>
            <a:pPr algn="ctr" fontAlgn="ctr" hangingPunct="0"/>
            <a:r>
              <a:rPr lang="en-US" sz="1600">
                <a:solidFill>
                  <a:schemeClr val="accent6">
                    <a:lumMod val="50000"/>
                  </a:schemeClr>
                </a:solidFill>
                <a:latin typeface="Calibri" panose="020F0502020204030204" pitchFamily="34" charset="0"/>
                <a:cs typeface="Calibri" panose="020F0502020204030204" pitchFamily="34" charset="0"/>
              </a:rPr>
              <a:t>LHS Install Lid </a:t>
            </a:r>
            <a:br>
              <a:rPr lang="en-US" sz="1600">
                <a:solidFill>
                  <a:schemeClr val="accent6">
                    <a:lumMod val="50000"/>
                  </a:schemeClr>
                </a:solidFill>
                <a:latin typeface="Calibri" panose="020F0502020204030204" pitchFamily="34" charset="0"/>
                <a:cs typeface="Calibri" panose="020F0502020204030204" pitchFamily="34" charset="0"/>
              </a:rPr>
            </a:br>
            <a:r>
              <a:rPr lang="en-US" sz="1600" err="1">
                <a:solidFill>
                  <a:schemeClr val="accent6">
                    <a:lumMod val="50000"/>
                  </a:schemeClr>
                </a:solidFill>
                <a:latin typeface="Calibri" panose="020F0502020204030204" pitchFamily="34" charset="0"/>
                <a:cs typeface="Calibri" panose="020F0502020204030204" pitchFamily="34" charset="0"/>
              </a:rPr>
              <a:t>Cmd</a:t>
            </a:r>
            <a:endParaRPr lang="en-US" sz="1600">
              <a:solidFill>
                <a:schemeClr val="accent6">
                  <a:lumMod val="50000"/>
                </a:schemeClr>
              </a:solidFill>
              <a:latin typeface="Calibri" panose="020F0502020204030204" pitchFamily="34" charset="0"/>
              <a:cs typeface="Calibri" panose="020F0502020204030204" pitchFamily="34" charset="0"/>
            </a:endParaRPr>
          </a:p>
        </p:txBody>
      </p:sp>
      <p:sp>
        <p:nvSpPr>
          <p:cNvPr id="21" name="Rectangle 20">
            <a:extLst>
              <a:ext uri="{FF2B5EF4-FFF2-40B4-BE49-F238E27FC236}">
                <a16:creationId xmlns:a16="http://schemas.microsoft.com/office/drawing/2014/main" id="{0367A8D7-2444-0C4B-BE7C-66EA9DAA40A7}"/>
              </a:ext>
            </a:extLst>
          </p:cNvPr>
          <p:cNvSpPr/>
          <p:nvPr/>
        </p:nvSpPr>
        <p:spPr bwMode="auto">
          <a:xfrm>
            <a:off x="5067204" y="4801549"/>
            <a:ext cx="1749062" cy="674096"/>
          </a:xfrm>
          <a:prstGeom prst="rect">
            <a:avLst/>
          </a:prstGeom>
          <a:ln>
            <a:headEnd/>
            <a:tailEnd/>
          </a:ln>
        </p:spPr>
        <p:style>
          <a:lnRef idx="0">
            <a:schemeClr val="accent3"/>
          </a:lnRef>
          <a:fillRef idx="3">
            <a:schemeClr val="accent3"/>
          </a:fillRef>
          <a:effectRef idx="3">
            <a:schemeClr val="accent3"/>
          </a:effectRef>
          <a:fontRef idx="minor">
            <a:schemeClr val="lt1"/>
          </a:fontRef>
        </p:style>
        <p:txBody>
          <a:bodyPr wrap="none" rtlCol="0" anchor="ctr"/>
          <a:lstStyle/>
          <a:p>
            <a:pPr algn="ctr" fontAlgn="ctr" hangingPunct="0">
              <a:lnSpc>
                <a:spcPct val="80000"/>
              </a:lnSpc>
            </a:pPr>
            <a:r>
              <a:rPr lang="en-US" sz="1600">
                <a:solidFill>
                  <a:schemeClr val="bg1"/>
                </a:solidFill>
                <a:latin typeface="Calibri" panose="020F0502020204030204" pitchFamily="34" charset="0"/>
                <a:cs typeface="Calibri" panose="020F0502020204030204" pitchFamily="34" charset="0"/>
              </a:rPr>
              <a:t>LHS Install Lid</a:t>
            </a:r>
            <a:br>
              <a:rPr lang="en-US" sz="1600">
                <a:solidFill>
                  <a:schemeClr val="bg1"/>
                </a:solidFill>
                <a:latin typeface="Calibri" panose="020F0502020204030204" pitchFamily="34" charset="0"/>
                <a:cs typeface="Calibri" panose="020F0502020204030204" pitchFamily="34" charset="0"/>
              </a:rPr>
            </a:br>
            <a:r>
              <a:rPr lang="en-US" sz="1600">
                <a:solidFill>
                  <a:schemeClr val="bg1"/>
                </a:solidFill>
                <a:latin typeface="Calibri" panose="020F0502020204030204" pitchFamily="34" charset="0"/>
                <a:cs typeface="Calibri" panose="020F0502020204030204" pitchFamily="34" charset="0"/>
              </a:rPr>
              <a:t>F(10)</a:t>
            </a:r>
          </a:p>
        </p:txBody>
      </p:sp>
      <p:sp>
        <p:nvSpPr>
          <p:cNvPr id="22" name="Rectangle 21">
            <a:extLst>
              <a:ext uri="{FF2B5EF4-FFF2-40B4-BE49-F238E27FC236}">
                <a16:creationId xmlns:a16="http://schemas.microsoft.com/office/drawing/2014/main" id="{2B0A5CD4-A1E0-EC46-8F4F-6DF5734A75F4}"/>
              </a:ext>
            </a:extLst>
          </p:cNvPr>
          <p:cNvSpPr/>
          <p:nvPr/>
        </p:nvSpPr>
        <p:spPr bwMode="auto">
          <a:xfrm>
            <a:off x="7155520" y="4827258"/>
            <a:ext cx="2155421" cy="597662"/>
          </a:xfrm>
          <a:prstGeom prst="rect">
            <a:avLst/>
          </a:prstGeom>
          <a:ln>
            <a:headEnd/>
            <a:tailEnd/>
          </a:ln>
        </p:spPr>
        <p:style>
          <a:lnRef idx="0">
            <a:schemeClr val="accent4"/>
          </a:lnRef>
          <a:fillRef idx="3">
            <a:schemeClr val="accent4"/>
          </a:fillRef>
          <a:effectRef idx="3">
            <a:schemeClr val="accent4"/>
          </a:effectRef>
          <a:fontRef idx="minor">
            <a:schemeClr val="lt1"/>
          </a:fontRef>
        </p:style>
        <p:txBody>
          <a:bodyPr wrap="none" rtlCol="0" anchor="ctr"/>
          <a:lstStyle/>
          <a:p>
            <a:pPr algn="ctr" fontAlgn="ctr" hangingPunct="0"/>
            <a:r>
              <a:rPr lang="en-US" sz="1600">
                <a:solidFill>
                  <a:schemeClr val="bg1"/>
                </a:solidFill>
                <a:latin typeface="Calibri" panose="020F0502020204030204" pitchFamily="34" charset="0"/>
                <a:cs typeface="Calibri" panose="020F0502020204030204" pitchFamily="34" charset="0"/>
              </a:rPr>
              <a:t>Lid Installed</a:t>
            </a:r>
            <a:br>
              <a:rPr lang="en-US" sz="1600">
                <a:solidFill>
                  <a:schemeClr val="bg1"/>
                </a:solidFill>
                <a:latin typeface="Calibri" panose="020F0502020204030204" pitchFamily="34" charset="0"/>
                <a:cs typeface="Calibri" panose="020F0502020204030204" pitchFamily="34" charset="0"/>
              </a:rPr>
            </a:br>
            <a:r>
              <a:rPr lang="en-US" sz="1600">
                <a:solidFill>
                  <a:schemeClr val="bg1"/>
                </a:solidFill>
                <a:latin typeface="Calibri" panose="020F0502020204030204" pitchFamily="34" charset="0"/>
                <a:cs typeface="Calibri" panose="020F0502020204030204" pitchFamily="34" charset="0"/>
              </a:rPr>
              <a:t>Status Message</a:t>
            </a:r>
          </a:p>
        </p:txBody>
      </p:sp>
      <p:cxnSp>
        <p:nvCxnSpPr>
          <p:cNvPr id="23" name="Straight Arrow Connector 22">
            <a:extLst>
              <a:ext uri="{FF2B5EF4-FFF2-40B4-BE49-F238E27FC236}">
                <a16:creationId xmlns:a16="http://schemas.microsoft.com/office/drawing/2014/main" id="{0A43C3F4-00C6-324F-849C-E87C329D3BE6}"/>
              </a:ext>
            </a:extLst>
          </p:cNvPr>
          <p:cNvCxnSpPr>
            <a:cxnSpLocks/>
          </p:cNvCxnSpPr>
          <p:nvPr/>
        </p:nvCxnSpPr>
        <p:spPr>
          <a:xfrm>
            <a:off x="6772789" y="5123342"/>
            <a:ext cx="395479"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16" name="Rectangle 115">
            <a:extLst>
              <a:ext uri="{FF2B5EF4-FFF2-40B4-BE49-F238E27FC236}">
                <a16:creationId xmlns:a16="http://schemas.microsoft.com/office/drawing/2014/main" id="{C97C671C-8DDB-F347-BA5B-43C984CAD3B8}"/>
              </a:ext>
            </a:extLst>
          </p:cNvPr>
          <p:cNvSpPr/>
          <p:nvPr/>
        </p:nvSpPr>
        <p:spPr bwMode="auto">
          <a:xfrm>
            <a:off x="9663290" y="3261792"/>
            <a:ext cx="1662338" cy="621884"/>
          </a:xfrm>
          <a:prstGeom prst="rect">
            <a:avLst/>
          </a:prstGeom>
          <a:solidFill>
            <a:srgbClr val="00B050"/>
          </a:solidFill>
          <a:ln>
            <a:headEnd/>
            <a:tailEnd/>
          </a:ln>
        </p:spPr>
        <p:style>
          <a:lnRef idx="0">
            <a:schemeClr val="accent5"/>
          </a:lnRef>
          <a:fillRef idx="3">
            <a:schemeClr val="accent5"/>
          </a:fillRef>
          <a:effectRef idx="3">
            <a:schemeClr val="accent5"/>
          </a:effectRef>
          <a:fontRef idx="minor">
            <a:schemeClr val="lt1"/>
          </a:fontRef>
        </p:style>
        <p:txBody>
          <a:bodyPr wrap="none" rtlCol="0" anchor="ctr"/>
          <a:lstStyle/>
          <a:p>
            <a:pPr algn="ctr" fontAlgn="ctr" hangingPunct="0"/>
            <a:r>
              <a:rPr lang="en-US" sz="1600">
                <a:solidFill>
                  <a:schemeClr val="bg1"/>
                </a:solidFill>
                <a:latin typeface="Calibri" panose="020F0502020204030204" pitchFamily="34" charset="0"/>
                <a:cs typeface="Calibri" panose="020F0502020204030204" pitchFamily="34" charset="0"/>
              </a:rPr>
              <a:t>FCR C&amp;M </a:t>
            </a:r>
            <a:br>
              <a:rPr lang="en-US" sz="1600">
                <a:solidFill>
                  <a:schemeClr val="bg1"/>
                </a:solidFill>
                <a:latin typeface="Calibri" panose="020F0502020204030204" pitchFamily="34" charset="0"/>
                <a:cs typeface="Calibri" panose="020F0502020204030204" pitchFamily="34" charset="0"/>
              </a:rPr>
            </a:br>
            <a:r>
              <a:rPr lang="en-US" sz="1600">
                <a:solidFill>
                  <a:schemeClr val="bg1"/>
                </a:solidFill>
                <a:latin typeface="Calibri" panose="020F0502020204030204" pitchFamily="34" charset="0"/>
                <a:cs typeface="Calibri" panose="020F0502020204030204" pitchFamily="34" charset="0"/>
              </a:rPr>
              <a:t>Software</a:t>
            </a:r>
          </a:p>
        </p:txBody>
      </p:sp>
      <p:sp>
        <p:nvSpPr>
          <p:cNvPr id="118" name="Rectangle 117">
            <a:extLst>
              <a:ext uri="{FF2B5EF4-FFF2-40B4-BE49-F238E27FC236}">
                <a16:creationId xmlns:a16="http://schemas.microsoft.com/office/drawing/2014/main" id="{2F499D3F-161E-664B-877C-0F4957F1F13C}"/>
              </a:ext>
            </a:extLst>
          </p:cNvPr>
          <p:cNvSpPr/>
          <p:nvPr/>
        </p:nvSpPr>
        <p:spPr bwMode="auto">
          <a:xfrm>
            <a:off x="2867038" y="3255273"/>
            <a:ext cx="1856091" cy="636717"/>
          </a:xfrm>
          <a:prstGeom prst="rect">
            <a:avLst/>
          </a:prstGeom>
          <a:ln>
            <a:headEnd/>
            <a:tailEnd/>
          </a:ln>
        </p:spPr>
        <p:style>
          <a:lnRef idx="0">
            <a:schemeClr val="accent6"/>
          </a:lnRef>
          <a:fillRef idx="3">
            <a:schemeClr val="accent6"/>
          </a:fillRef>
          <a:effectRef idx="3">
            <a:schemeClr val="accent6"/>
          </a:effectRef>
          <a:fontRef idx="minor">
            <a:schemeClr val="lt1"/>
          </a:fontRef>
        </p:style>
        <p:txBody>
          <a:bodyPr wrap="none" rtlCol="0" anchor="ctr"/>
          <a:lstStyle/>
          <a:p>
            <a:pPr algn="ctr" fontAlgn="ctr" hangingPunct="0"/>
            <a:r>
              <a:rPr lang="en-US" sz="1600">
                <a:solidFill>
                  <a:schemeClr val="accent6">
                    <a:lumMod val="50000"/>
                  </a:schemeClr>
                </a:solidFill>
                <a:latin typeface="Calibri" panose="020F0502020204030204" pitchFamily="34" charset="0"/>
                <a:cs typeface="Calibri" panose="020F0502020204030204" pitchFamily="34" charset="0"/>
              </a:rPr>
              <a:t>JIP Message;</a:t>
            </a:r>
          </a:p>
          <a:p>
            <a:pPr algn="ctr" fontAlgn="ctr" hangingPunct="0"/>
            <a:r>
              <a:rPr lang="en-US" sz="1600">
                <a:solidFill>
                  <a:schemeClr val="accent6">
                    <a:lumMod val="50000"/>
                  </a:schemeClr>
                </a:solidFill>
                <a:latin typeface="Calibri" panose="020F0502020204030204" pitchFamily="34" charset="0"/>
                <a:cs typeface="Calibri" panose="020F0502020204030204" pitchFamily="34" charset="0"/>
              </a:rPr>
              <a:t>Grasp Jar </a:t>
            </a:r>
            <a:r>
              <a:rPr lang="en-US" sz="1600" err="1">
                <a:solidFill>
                  <a:schemeClr val="accent6">
                    <a:lumMod val="50000"/>
                  </a:schemeClr>
                </a:solidFill>
                <a:latin typeface="Calibri" panose="020F0502020204030204" pitchFamily="34" charset="0"/>
                <a:cs typeface="Calibri" panose="020F0502020204030204" pitchFamily="34" charset="0"/>
              </a:rPr>
              <a:t>Cmd</a:t>
            </a:r>
            <a:endParaRPr lang="en-US" sz="1600">
              <a:solidFill>
                <a:schemeClr val="accent6">
                  <a:lumMod val="50000"/>
                </a:schemeClr>
              </a:solidFill>
              <a:latin typeface="Calibri" panose="020F0502020204030204" pitchFamily="34" charset="0"/>
              <a:cs typeface="Calibri" panose="020F0502020204030204" pitchFamily="34" charset="0"/>
            </a:endParaRPr>
          </a:p>
        </p:txBody>
      </p:sp>
      <p:sp>
        <p:nvSpPr>
          <p:cNvPr id="119" name="Rectangle 118">
            <a:extLst>
              <a:ext uri="{FF2B5EF4-FFF2-40B4-BE49-F238E27FC236}">
                <a16:creationId xmlns:a16="http://schemas.microsoft.com/office/drawing/2014/main" id="{31F01030-F11B-5648-806D-1D91BD6F6259}"/>
              </a:ext>
            </a:extLst>
          </p:cNvPr>
          <p:cNvSpPr/>
          <p:nvPr/>
        </p:nvSpPr>
        <p:spPr bwMode="auto">
          <a:xfrm>
            <a:off x="5055363" y="3253588"/>
            <a:ext cx="1749062" cy="663031"/>
          </a:xfrm>
          <a:prstGeom prst="rect">
            <a:avLst/>
          </a:prstGeom>
          <a:ln>
            <a:headEnd/>
            <a:tailEnd/>
          </a:ln>
        </p:spPr>
        <p:style>
          <a:lnRef idx="0">
            <a:schemeClr val="accent3"/>
          </a:lnRef>
          <a:fillRef idx="3">
            <a:schemeClr val="accent3"/>
          </a:fillRef>
          <a:effectRef idx="3">
            <a:schemeClr val="accent3"/>
          </a:effectRef>
          <a:fontRef idx="minor">
            <a:schemeClr val="lt1"/>
          </a:fontRef>
        </p:style>
        <p:txBody>
          <a:bodyPr wrap="none" rtlCol="0" anchor="ctr"/>
          <a:lstStyle/>
          <a:p>
            <a:pPr algn="ctr" fontAlgn="ctr" hangingPunct="0">
              <a:lnSpc>
                <a:spcPct val="80000"/>
              </a:lnSpc>
            </a:pPr>
            <a:r>
              <a:rPr lang="en-US" sz="1600">
                <a:latin typeface="Calibri" panose="020F0502020204030204" pitchFamily="34" charset="0"/>
                <a:cs typeface="Calibri" panose="020F0502020204030204" pitchFamily="34" charset="0"/>
              </a:rPr>
              <a:t>JHS Grasp Jar</a:t>
            </a:r>
            <a:br>
              <a:rPr lang="en-US" sz="1600">
                <a:solidFill>
                  <a:schemeClr val="bg1"/>
                </a:solidFill>
                <a:latin typeface="Calibri" panose="020F0502020204030204" pitchFamily="34" charset="0"/>
                <a:cs typeface="Calibri" panose="020F0502020204030204" pitchFamily="34" charset="0"/>
              </a:rPr>
            </a:br>
            <a:r>
              <a:rPr lang="en-US" sz="1600">
                <a:solidFill>
                  <a:schemeClr val="bg1"/>
                </a:solidFill>
                <a:latin typeface="Calibri" panose="020F0502020204030204" pitchFamily="34" charset="0"/>
                <a:cs typeface="Calibri" panose="020F0502020204030204" pitchFamily="34" charset="0"/>
              </a:rPr>
              <a:t>F(8)</a:t>
            </a:r>
          </a:p>
        </p:txBody>
      </p:sp>
      <p:sp>
        <p:nvSpPr>
          <p:cNvPr id="120" name="Rectangle 119">
            <a:extLst>
              <a:ext uri="{FF2B5EF4-FFF2-40B4-BE49-F238E27FC236}">
                <a16:creationId xmlns:a16="http://schemas.microsoft.com/office/drawing/2014/main" id="{BDF04C6E-492B-4548-BBB8-2F31EC23C7B4}"/>
              </a:ext>
            </a:extLst>
          </p:cNvPr>
          <p:cNvSpPr/>
          <p:nvPr/>
        </p:nvSpPr>
        <p:spPr bwMode="auto">
          <a:xfrm>
            <a:off x="7143679" y="3261792"/>
            <a:ext cx="2155421" cy="621884"/>
          </a:xfrm>
          <a:prstGeom prst="rect">
            <a:avLst/>
          </a:prstGeom>
          <a:ln>
            <a:headEnd/>
            <a:tailEnd/>
          </a:ln>
        </p:spPr>
        <p:style>
          <a:lnRef idx="0">
            <a:schemeClr val="accent4"/>
          </a:lnRef>
          <a:fillRef idx="3">
            <a:schemeClr val="accent4"/>
          </a:fillRef>
          <a:effectRef idx="3">
            <a:schemeClr val="accent4"/>
          </a:effectRef>
          <a:fontRef idx="minor">
            <a:schemeClr val="lt1"/>
          </a:fontRef>
        </p:style>
        <p:txBody>
          <a:bodyPr wrap="none" rtlCol="0" anchor="ctr"/>
          <a:lstStyle/>
          <a:p>
            <a:pPr algn="ctr" fontAlgn="ctr" hangingPunct="0"/>
            <a:r>
              <a:rPr lang="en-US" sz="1600">
                <a:solidFill>
                  <a:schemeClr val="bg1"/>
                </a:solidFill>
                <a:latin typeface="Calibri" panose="020F0502020204030204" pitchFamily="34" charset="0"/>
                <a:cs typeface="Calibri" panose="020F0502020204030204" pitchFamily="34" charset="0"/>
              </a:rPr>
              <a:t>Jar Grasped</a:t>
            </a:r>
            <a:br>
              <a:rPr lang="en-US" sz="1600">
                <a:solidFill>
                  <a:schemeClr val="bg1"/>
                </a:solidFill>
                <a:latin typeface="Calibri" panose="020F0502020204030204" pitchFamily="34" charset="0"/>
                <a:cs typeface="Calibri" panose="020F0502020204030204" pitchFamily="34" charset="0"/>
              </a:rPr>
            </a:br>
            <a:r>
              <a:rPr lang="en-US" sz="1600">
                <a:solidFill>
                  <a:schemeClr val="bg1"/>
                </a:solidFill>
                <a:latin typeface="Calibri" panose="020F0502020204030204" pitchFamily="34" charset="0"/>
                <a:cs typeface="Calibri" panose="020F0502020204030204" pitchFamily="34" charset="0"/>
              </a:rPr>
              <a:t>Status Message</a:t>
            </a:r>
          </a:p>
        </p:txBody>
      </p:sp>
      <p:cxnSp>
        <p:nvCxnSpPr>
          <p:cNvPr id="122" name="Straight Arrow Connector 121">
            <a:extLst>
              <a:ext uri="{FF2B5EF4-FFF2-40B4-BE49-F238E27FC236}">
                <a16:creationId xmlns:a16="http://schemas.microsoft.com/office/drawing/2014/main" id="{E739868F-D89C-1A4A-85BE-28EDB4382E9B}"/>
              </a:ext>
            </a:extLst>
          </p:cNvPr>
          <p:cNvCxnSpPr>
            <a:cxnSpLocks/>
          </p:cNvCxnSpPr>
          <p:nvPr/>
        </p:nvCxnSpPr>
        <p:spPr>
          <a:xfrm>
            <a:off x="4704517" y="3490949"/>
            <a:ext cx="328891"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27" name="Rectangle 126">
            <a:extLst>
              <a:ext uri="{FF2B5EF4-FFF2-40B4-BE49-F238E27FC236}">
                <a16:creationId xmlns:a16="http://schemas.microsoft.com/office/drawing/2014/main" id="{C7D126E9-7F93-CD40-BFAC-A131DF1B7168}"/>
              </a:ext>
            </a:extLst>
          </p:cNvPr>
          <p:cNvSpPr/>
          <p:nvPr/>
        </p:nvSpPr>
        <p:spPr bwMode="auto">
          <a:xfrm>
            <a:off x="9644678" y="2487709"/>
            <a:ext cx="1662338" cy="621883"/>
          </a:xfrm>
          <a:prstGeom prst="rect">
            <a:avLst/>
          </a:prstGeom>
          <a:solidFill>
            <a:srgbClr val="00B050"/>
          </a:solidFill>
          <a:ln>
            <a:headEnd/>
            <a:tailEnd/>
          </a:ln>
        </p:spPr>
        <p:style>
          <a:lnRef idx="0">
            <a:schemeClr val="accent5"/>
          </a:lnRef>
          <a:fillRef idx="3">
            <a:schemeClr val="accent5"/>
          </a:fillRef>
          <a:effectRef idx="3">
            <a:schemeClr val="accent5"/>
          </a:effectRef>
          <a:fontRef idx="minor">
            <a:schemeClr val="lt1"/>
          </a:fontRef>
        </p:style>
        <p:txBody>
          <a:bodyPr wrap="none" rtlCol="0" anchor="ctr"/>
          <a:lstStyle/>
          <a:p>
            <a:pPr algn="ctr" fontAlgn="ctr" hangingPunct="0"/>
            <a:r>
              <a:rPr lang="en-US" sz="1600">
                <a:solidFill>
                  <a:schemeClr val="bg1"/>
                </a:solidFill>
                <a:latin typeface="Calibri" panose="020F0502020204030204" pitchFamily="34" charset="0"/>
                <a:cs typeface="Calibri" panose="020F0502020204030204" pitchFamily="34" charset="0"/>
              </a:rPr>
              <a:t>,FCR C&amp;M </a:t>
            </a:r>
            <a:br>
              <a:rPr lang="en-US" sz="1600">
                <a:solidFill>
                  <a:schemeClr val="bg1"/>
                </a:solidFill>
                <a:latin typeface="Calibri" panose="020F0502020204030204" pitchFamily="34" charset="0"/>
                <a:cs typeface="Calibri" panose="020F0502020204030204" pitchFamily="34" charset="0"/>
              </a:rPr>
            </a:br>
            <a:r>
              <a:rPr lang="en-US" sz="1600">
                <a:solidFill>
                  <a:schemeClr val="bg1"/>
                </a:solidFill>
                <a:latin typeface="Calibri" panose="020F0502020204030204" pitchFamily="34" charset="0"/>
                <a:cs typeface="Calibri" panose="020F0502020204030204" pitchFamily="34" charset="0"/>
              </a:rPr>
              <a:t>Software</a:t>
            </a:r>
          </a:p>
        </p:txBody>
      </p:sp>
      <p:cxnSp>
        <p:nvCxnSpPr>
          <p:cNvPr id="128" name="Straight Arrow Connector 127">
            <a:extLst>
              <a:ext uri="{FF2B5EF4-FFF2-40B4-BE49-F238E27FC236}">
                <a16:creationId xmlns:a16="http://schemas.microsoft.com/office/drawing/2014/main" id="{4799305A-5103-064C-B82A-F9D971758BEF}"/>
              </a:ext>
            </a:extLst>
          </p:cNvPr>
          <p:cNvCxnSpPr>
            <a:cxnSpLocks/>
          </p:cNvCxnSpPr>
          <p:nvPr/>
        </p:nvCxnSpPr>
        <p:spPr>
          <a:xfrm>
            <a:off x="9285077" y="2794233"/>
            <a:ext cx="364190"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29" name="Rectangle 128">
            <a:extLst>
              <a:ext uri="{FF2B5EF4-FFF2-40B4-BE49-F238E27FC236}">
                <a16:creationId xmlns:a16="http://schemas.microsoft.com/office/drawing/2014/main" id="{0FAD2485-4B7F-1C44-B6FD-786C6A03B20E}"/>
              </a:ext>
            </a:extLst>
          </p:cNvPr>
          <p:cNvSpPr/>
          <p:nvPr/>
        </p:nvSpPr>
        <p:spPr bwMode="auto">
          <a:xfrm>
            <a:off x="2848426" y="2481192"/>
            <a:ext cx="1856091" cy="636716"/>
          </a:xfrm>
          <a:prstGeom prst="rect">
            <a:avLst/>
          </a:prstGeom>
          <a:ln>
            <a:headEnd/>
            <a:tailEnd/>
          </a:ln>
        </p:spPr>
        <p:style>
          <a:lnRef idx="0">
            <a:schemeClr val="accent6"/>
          </a:lnRef>
          <a:fillRef idx="3">
            <a:schemeClr val="accent6"/>
          </a:fillRef>
          <a:effectRef idx="3">
            <a:schemeClr val="accent6"/>
          </a:effectRef>
          <a:fontRef idx="minor">
            <a:schemeClr val="lt1"/>
          </a:fontRef>
        </p:style>
        <p:txBody>
          <a:bodyPr wrap="none" rtlCol="0" anchor="ctr"/>
          <a:lstStyle/>
          <a:p>
            <a:pPr algn="ctr" fontAlgn="ctr" hangingPunct="0"/>
            <a:r>
              <a:rPr lang="en-US" sz="1600">
                <a:solidFill>
                  <a:schemeClr val="accent6">
                    <a:lumMod val="50000"/>
                  </a:schemeClr>
                </a:solidFill>
                <a:latin typeface="Calibri" panose="020F0502020204030204" pitchFamily="34" charset="0"/>
                <a:cs typeface="Calibri" panose="020F0502020204030204" pitchFamily="34" charset="0"/>
              </a:rPr>
              <a:t>JHS</a:t>
            </a:r>
          </a:p>
          <a:p>
            <a:pPr algn="ctr" fontAlgn="ctr" hangingPunct="0"/>
            <a:r>
              <a:rPr lang="en-US" sz="1600">
                <a:solidFill>
                  <a:schemeClr val="accent6">
                    <a:lumMod val="50000"/>
                  </a:schemeClr>
                </a:solidFill>
                <a:latin typeface="Calibri" panose="020F0502020204030204" pitchFamily="34" charset="0"/>
                <a:cs typeface="Calibri" panose="020F0502020204030204" pitchFamily="34" charset="0"/>
              </a:rPr>
              <a:t>Position </a:t>
            </a:r>
            <a:r>
              <a:rPr lang="en-US" sz="1600" err="1">
                <a:solidFill>
                  <a:schemeClr val="accent6">
                    <a:lumMod val="50000"/>
                  </a:schemeClr>
                </a:solidFill>
                <a:latin typeface="Calibri" panose="020F0502020204030204" pitchFamily="34" charset="0"/>
                <a:cs typeface="Calibri" panose="020F0502020204030204" pitchFamily="34" charset="0"/>
              </a:rPr>
              <a:t>Cmd</a:t>
            </a:r>
            <a:endParaRPr lang="en-US" sz="1600">
              <a:solidFill>
                <a:schemeClr val="accent6">
                  <a:lumMod val="50000"/>
                </a:schemeClr>
              </a:solidFill>
              <a:latin typeface="Calibri" panose="020F0502020204030204" pitchFamily="34" charset="0"/>
              <a:cs typeface="Calibri" panose="020F0502020204030204" pitchFamily="34" charset="0"/>
            </a:endParaRPr>
          </a:p>
        </p:txBody>
      </p:sp>
      <p:sp>
        <p:nvSpPr>
          <p:cNvPr id="130" name="Rectangle 129">
            <a:extLst>
              <a:ext uri="{FF2B5EF4-FFF2-40B4-BE49-F238E27FC236}">
                <a16:creationId xmlns:a16="http://schemas.microsoft.com/office/drawing/2014/main" id="{79890E32-1FEA-9A4B-B4B5-EBF4FE78CA3C}"/>
              </a:ext>
            </a:extLst>
          </p:cNvPr>
          <p:cNvSpPr/>
          <p:nvPr/>
        </p:nvSpPr>
        <p:spPr bwMode="auto">
          <a:xfrm>
            <a:off x="5036751" y="2479507"/>
            <a:ext cx="1749062" cy="663030"/>
          </a:xfrm>
          <a:prstGeom prst="rect">
            <a:avLst/>
          </a:prstGeom>
          <a:ln>
            <a:headEnd/>
            <a:tailEnd/>
          </a:ln>
        </p:spPr>
        <p:style>
          <a:lnRef idx="0">
            <a:schemeClr val="accent3"/>
          </a:lnRef>
          <a:fillRef idx="3">
            <a:schemeClr val="accent3"/>
          </a:fillRef>
          <a:effectRef idx="3">
            <a:schemeClr val="accent3"/>
          </a:effectRef>
          <a:fontRef idx="minor">
            <a:schemeClr val="lt1"/>
          </a:fontRef>
        </p:style>
        <p:txBody>
          <a:bodyPr wrap="none" rtlCol="0" anchor="ctr"/>
          <a:lstStyle/>
          <a:p>
            <a:pPr algn="ctr" fontAlgn="ctr" hangingPunct="0">
              <a:lnSpc>
                <a:spcPct val="80000"/>
              </a:lnSpc>
            </a:pPr>
            <a:r>
              <a:rPr lang="en-US" sz="1600">
                <a:solidFill>
                  <a:schemeClr val="bg1"/>
                </a:solidFill>
                <a:latin typeface="Calibri" panose="020F0502020204030204" pitchFamily="34" charset="0"/>
                <a:cs typeface="Calibri" panose="020F0502020204030204" pitchFamily="34" charset="0"/>
              </a:rPr>
              <a:t>Position JHS</a:t>
            </a:r>
            <a:br>
              <a:rPr lang="en-US" sz="1600">
                <a:solidFill>
                  <a:schemeClr val="bg1"/>
                </a:solidFill>
                <a:latin typeface="Calibri" panose="020F0502020204030204" pitchFamily="34" charset="0"/>
                <a:cs typeface="Calibri" panose="020F0502020204030204" pitchFamily="34" charset="0"/>
              </a:rPr>
            </a:br>
            <a:r>
              <a:rPr lang="en-US" sz="1600">
                <a:solidFill>
                  <a:schemeClr val="bg1"/>
                </a:solidFill>
                <a:latin typeface="Calibri" panose="020F0502020204030204" pitchFamily="34" charset="0"/>
                <a:cs typeface="Calibri" panose="020F0502020204030204" pitchFamily="34" charset="0"/>
              </a:rPr>
              <a:t>F(7)</a:t>
            </a:r>
          </a:p>
        </p:txBody>
      </p:sp>
      <p:sp>
        <p:nvSpPr>
          <p:cNvPr id="131" name="Rectangle 130">
            <a:extLst>
              <a:ext uri="{FF2B5EF4-FFF2-40B4-BE49-F238E27FC236}">
                <a16:creationId xmlns:a16="http://schemas.microsoft.com/office/drawing/2014/main" id="{171ED765-FE5C-8C4A-95E4-EC93F9D04A18}"/>
              </a:ext>
            </a:extLst>
          </p:cNvPr>
          <p:cNvSpPr/>
          <p:nvPr/>
        </p:nvSpPr>
        <p:spPr bwMode="auto">
          <a:xfrm>
            <a:off x="7125067" y="2487709"/>
            <a:ext cx="2155421" cy="621883"/>
          </a:xfrm>
          <a:prstGeom prst="rect">
            <a:avLst/>
          </a:prstGeom>
          <a:ln>
            <a:headEnd/>
            <a:tailEnd/>
          </a:ln>
        </p:spPr>
        <p:style>
          <a:lnRef idx="0">
            <a:schemeClr val="accent4"/>
          </a:lnRef>
          <a:fillRef idx="3">
            <a:schemeClr val="accent4"/>
          </a:fillRef>
          <a:effectRef idx="3">
            <a:schemeClr val="accent4"/>
          </a:effectRef>
          <a:fontRef idx="minor">
            <a:schemeClr val="lt1"/>
          </a:fontRef>
        </p:style>
        <p:txBody>
          <a:bodyPr wrap="none" rtlCol="0" anchor="ctr"/>
          <a:lstStyle/>
          <a:p>
            <a:pPr algn="ctr" fontAlgn="ctr" hangingPunct="0"/>
            <a:r>
              <a:rPr lang="en-US" sz="1600">
                <a:solidFill>
                  <a:schemeClr val="bg1"/>
                </a:solidFill>
                <a:latin typeface="Calibri" panose="020F0502020204030204" pitchFamily="34" charset="0"/>
                <a:cs typeface="Calibri" panose="020F0502020204030204" pitchFamily="34" charset="0"/>
              </a:rPr>
              <a:t>JHS in position</a:t>
            </a:r>
          </a:p>
          <a:p>
            <a:pPr algn="ctr" fontAlgn="ctr" hangingPunct="0"/>
            <a:r>
              <a:rPr lang="en-US" sz="1600">
                <a:solidFill>
                  <a:schemeClr val="bg1"/>
                </a:solidFill>
                <a:latin typeface="Calibri" panose="020F0502020204030204" pitchFamily="34" charset="0"/>
                <a:cs typeface="Calibri" panose="020F0502020204030204" pitchFamily="34" charset="0"/>
              </a:rPr>
              <a:t>Status Message</a:t>
            </a:r>
          </a:p>
        </p:txBody>
      </p:sp>
      <p:cxnSp>
        <p:nvCxnSpPr>
          <p:cNvPr id="132" name="Straight Arrow Connector 131">
            <a:extLst>
              <a:ext uri="{FF2B5EF4-FFF2-40B4-BE49-F238E27FC236}">
                <a16:creationId xmlns:a16="http://schemas.microsoft.com/office/drawing/2014/main" id="{4BFEC3A4-AF63-9D4F-B712-FD691B58466A}"/>
              </a:ext>
            </a:extLst>
          </p:cNvPr>
          <p:cNvCxnSpPr>
            <a:cxnSpLocks/>
            <a:stCxn id="130" idx="3"/>
            <a:endCxn id="131" idx="1"/>
          </p:cNvCxnSpPr>
          <p:nvPr/>
        </p:nvCxnSpPr>
        <p:spPr>
          <a:xfrm flipV="1">
            <a:off x="6785813" y="2798651"/>
            <a:ext cx="339254" cy="12371"/>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33" name="Straight Arrow Connector 132">
            <a:extLst>
              <a:ext uri="{FF2B5EF4-FFF2-40B4-BE49-F238E27FC236}">
                <a16:creationId xmlns:a16="http://schemas.microsoft.com/office/drawing/2014/main" id="{95BDC67C-EEA9-744C-8F4B-3203E2229C5E}"/>
              </a:ext>
            </a:extLst>
          </p:cNvPr>
          <p:cNvCxnSpPr>
            <a:cxnSpLocks/>
          </p:cNvCxnSpPr>
          <p:nvPr/>
        </p:nvCxnSpPr>
        <p:spPr>
          <a:xfrm>
            <a:off x="4709900" y="2831589"/>
            <a:ext cx="328891"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38" name="Rectangle 137">
            <a:extLst>
              <a:ext uri="{FF2B5EF4-FFF2-40B4-BE49-F238E27FC236}">
                <a16:creationId xmlns:a16="http://schemas.microsoft.com/office/drawing/2014/main" id="{34DAA4D3-14FD-234C-8008-3DAB2E4B76C9}"/>
              </a:ext>
            </a:extLst>
          </p:cNvPr>
          <p:cNvSpPr/>
          <p:nvPr/>
        </p:nvSpPr>
        <p:spPr bwMode="auto">
          <a:xfrm>
            <a:off x="9661434" y="4012545"/>
            <a:ext cx="1633372" cy="594988"/>
          </a:xfrm>
          <a:prstGeom prst="rect">
            <a:avLst/>
          </a:prstGeom>
          <a:solidFill>
            <a:srgbClr val="00B050"/>
          </a:solidFill>
          <a:ln>
            <a:headEnd/>
            <a:tailEnd/>
          </a:ln>
        </p:spPr>
        <p:style>
          <a:lnRef idx="0">
            <a:schemeClr val="accent5"/>
          </a:lnRef>
          <a:fillRef idx="3">
            <a:schemeClr val="accent5"/>
          </a:fillRef>
          <a:effectRef idx="3">
            <a:schemeClr val="accent5"/>
          </a:effectRef>
          <a:fontRef idx="minor">
            <a:schemeClr val="lt1"/>
          </a:fontRef>
        </p:style>
        <p:txBody>
          <a:bodyPr wrap="none" rtlCol="0" anchor="ctr"/>
          <a:lstStyle/>
          <a:p>
            <a:pPr algn="ctr" fontAlgn="ctr" hangingPunct="0"/>
            <a:r>
              <a:rPr lang="en-US" sz="1600">
                <a:solidFill>
                  <a:schemeClr val="bg1"/>
                </a:solidFill>
                <a:latin typeface="Calibri" panose="020F0502020204030204" pitchFamily="34" charset="0"/>
                <a:cs typeface="Calibri" panose="020F0502020204030204" pitchFamily="34" charset="0"/>
              </a:rPr>
              <a:t>FCR C&amp;M </a:t>
            </a:r>
            <a:br>
              <a:rPr lang="en-US" sz="1600">
                <a:solidFill>
                  <a:schemeClr val="bg1"/>
                </a:solidFill>
                <a:latin typeface="Calibri" panose="020F0502020204030204" pitchFamily="34" charset="0"/>
                <a:cs typeface="Calibri" panose="020F0502020204030204" pitchFamily="34" charset="0"/>
              </a:rPr>
            </a:br>
            <a:r>
              <a:rPr lang="en-US" sz="1600">
                <a:solidFill>
                  <a:schemeClr val="bg1"/>
                </a:solidFill>
                <a:latin typeface="Calibri" panose="020F0502020204030204" pitchFamily="34" charset="0"/>
                <a:cs typeface="Calibri" panose="020F0502020204030204" pitchFamily="34" charset="0"/>
              </a:rPr>
              <a:t>Software</a:t>
            </a:r>
          </a:p>
        </p:txBody>
      </p:sp>
      <p:sp>
        <p:nvSpPr>
          <p:cNvPr id="140" name="Rectangle 139">
            <a:extLst>
              <a:ext uri="{FF2B5EF4-FFF2-40B4-BE49-F238E27FC236}">
                <a16:creationId xmlns:a16="http://schemas.microsoft.com/office/drawing/2014/main" id="{D401A06D-EC5C-2447-93D7-C9C34A3657E8}"/>
              </a:ext>
            </a:extLst>
          </p:cNvPr>
          <p:cNvSpPr/>
          <p:nvPr/>
        </p:nvSpPr>
        <p:spPr bwMode="auto">
          <a:xfrm>
            <a:off x="2885423" y="3991997"/>
            <a:ext cx="1856091" cy="720638"/>
          </a:xfrm>
          <a:prstGeom prst="rect">
            <a:avLst/>
          </a:prstGeom>
          <a:ln>
            <a:headEnd/>
            <a:tailEnd/>
          </a:ln>
        </p:spPr>
        <p:style>
          <a:lnRef idx="0">
            <a:schemeClr val="accent6"/>
          </a:lnRef>
          <a:fillRef idx="3">
            <a:schemeClr val="accent6"/>
          </a:fillRef>
          <a:effectRef idx="3">
            <a:schemeClr val="accent6"/>
          </a:effectRef>
          <a:fontRef idx="minor">
            <a:schemeClr val="lt1"/>
          </a:fontRef>
        </p:style>
        <p:txBody>
          <a:bodyPr wrap="none" rtlCol="0" anchor="ctr"/>
          <a:lstStyle/>
          <a:p>
            <a:pPr algn="ctr" fontAlgn="ctr" hangingPunct="0"/>
            <a:r>
              <a:rPr lang="en-US" sz="1600">
                <a:solidFill>
                  <a:schemeClr val="accent6">
                    <a:lumMod val="50000"/>
                  </a:schemeClr>
                </a:solidFill>
                <a:latin typeface="Calibri" panose="020F0502020204030204" pitchFamily="34" charset="0"/>
                <a:cs typeface="Calibri" panose="020F0502020204030204" pitchFamily="34" charset="0"/>
              </a:rPr>
              <a:t>Move Lid to Jar </a:t>
            </a:r>
            <a:br>
              <a:rPr lang="en-US" sz="1600">
                <a:solidFill>
                  <a:schemeClr val="accent6">
                    <a:lumMod val="50000"/>
                  </a:schemeClr>
                </a:solidFill>
                <a:latin typeface="Calibri" panose="020F0502020204030204" pitchFamily="34" charset="0"/>
                <a:cs typeface="Calibri" panose="020F0502020204030204" pitchFamily="34" charset="0"/>
              </a:rPr>
            </a:br>
            <a:r>
              <a:rPr lang="en-US" sz="1600" err="1">
                <a:solidFill>
                  <a:schemeClr val="accent6">
                    <a:lumMod val="50000"/>
                  </a:schemeClr>
                </a:solidFill>
                <a:latin typeface="Calibri" panose="020F0502020204030204" pitchFamily="34" charset="0"/>
                <a:cs typeface="Calibri" panose="020F0502020204030204" pitchFamily="34" charset="0"/>
              </a:rPr>
              <a:t>Cmd</a:t>
            </a:r>
            <a:endParaRPr lang="en-US" sz="1600">
              <a:solidFill>
                <a:schemeClr val="accent6">
                  <a:lumMod val="50000"/>
                </a:schemeClr>
              </a:solidFill>
              <a:latin typeface="Calibri" panose="020F0502020204030204" pitchFamily="34" charset="0"/>
              <a:cs typeface="Calibri" panose="020F0502020204030204" pitchFamily="34" charset="0"/>
            </a:endParaRPr>
          </a:p>
        </p:txBody>
      </p:sp>
      <p:sp>
        <p:nvSpPr>
          <p:cNvPr id="141" name="Rectangle 140">
            <a:extLst>
              <a:ext uri="{FF2B5EF4-FFF2-40B4-BE49-F238E27FC236}">
                <a16:creationId xmlns:a16="http://schemas.microsoft.com/office/drawing/2014/main" id="{95D452A3-2D08-5F4A-8676-C91869149E9B}"/>
              </a:ext>
            </a:extLst>
          </p:cNvPr>
          <p:cNvSpPr/>
          <p:nvPr/>
        </p:nvSpPr>
        <p:spPr bwMode="auto">
          <a:xfrm>
            <a:off x="5055363" y="3986836"/>
            <a:ext cx="1749062" cy="671080"/>
          </a:xfrm>
          <a:prstGeom prst="rect">
            <a:avLst/>
          </a:prstGeom>
          <a:ln>
            <a:headEnd/>
            <a:tailEnd/>
          </a:ln>
        </p:spPr>
        <p:style>
          <a:lnRef idx="0">
            <a:schemeClr val="accent3"/>
          </a:lnRef>
          <a:fillRef idx="3">
            <a:schemeClr val="accent3"/>
          </a:fillRef>
          <a:effectRef idx="3">
            <a:schemeClr val="accent3"/>
          </a:effectRef>
          <a:fontRef idx="minor">
            <a:schemeClr val="lt1"/>
          </a:fontRef>
        </p:style>
        <p:txBody>
          <a:bodyPr wrap="none" rtlCol="0" anchor="ctr"/>
          <a:lstStyle/>
          <a:p>
            <a:pPr algn="ctr" fontAlgn="ctr" hangingPunct="0">
              <a:lnSpc>
                <a:spcPct val="80000"/>
              </a:lnSpc>
            </a:pPr>
            <a:r>
              <a:rPr lang="en-US" sz="1600">
                <a:solidFill>
                  <a:schemeClr val="bg1"/>
                </a:solidFill>
                <a:latin typeface="Calibri" panose="020F0502020204030204" pitchFamily="34" charset="0"/>
                <a:cs typeface="Calibri" panose="020F0502020204030204" pitchFamily="34" charset="0"/>
              </a:rPr>
              <a:t>LHS Move Lid to </a:t>
            </a:r>
            <a:br>
              <a:rPr lang="en-US" sz="1600">
                <a:solidFill>
                  <a:schemeClr val="bg1"/>
                </a:solidFill>
                <a:latin typeface="Calibri" panose="020F0502020204030204" pitchFamily="34" charset="0"/>
                <a:cs typeface="Calibri" panose="020F0502020204030204" pitchFamily="34" charset="0"/>
              </a:rPr>
            </a:br>
            <a:r>
              <a:rPr lang="en-US" sz="1600">
                <a:solidFill>
                  <a:schemeClr val="bg1"/>
                </a:solidFill>
                <a:latin typeface="Calibri" panose="020F0502020204030204" pitchFamily="34" charset="0"/>
                <a:cs typeface="Calibri" panose="020F0502020204030204" pitchFamily="34" charset="0"/>
              </a:rPr>
              <a:t>Jar opening</a:t>
            </a:r>
            <a:br>
              <a:rPr lang="en-US" sz="1600">
                <a:solidFill>
                  <a:schemeClr val="bg1"/>
                </a:solidFill>
                <a:latin typeface="Calibri" panose="020F0502020204030204" pitchFamily="34" charset="0"/>
                <a:cs typeface="Calibri" panose="020F0502020204030204" pitchFamily="34" charset="0"/>
              </a:rPr>
            </a:br>
            <a:r>
              <a:rPr lang="en-US" sz="1600">
                <a:solidFill>
                  <a:schemeClr val="bg1"/>
                </a:solidFill>
                <a:latin typeface="Calibri" panose="020F0502020204030204" pitchFamily="34" charset="0"/>
                <a:cs typeface="Calibri" panose="020F0502020204030204" pitchFamily="34" charset="0"/>
              </a:rPr>
              <a:t>F(9)</a:t>
            </a:r>
          </a:p>
        </p:txBody>
      </p:sp>
      <p:sp>
        <p:nvSpPr>
          <p:cNvPr id="142" name="Rectangle 141">
            <a:extLst>
              <a:ext uri="{FF2B5EF4-FFF2-40B4-BE49-F238E27FC236}">
                <a16:creationId xmlns:a16="http://schemas.microsoft.com/office/drawing/2014/main" id="{9E55B5A7-2D8C-F644-9A9E-1348ED20B205}"/>
              </a:ext>
            </a:extLst>
          </p:cNvPr>
          <p:cNvSpPr/>
          <p:nvPr/>
        </p:nvSpPr>
        <p:spPr bwMode="auto">
          <a:xfrm>
            <a:off x="7143679" y="4012545"/>
            <a:ext cx="2155421" cy="594988"/>
          </a:xfrm>
          <a:prstGeom prst="rect">
            <a:avLst/>
          </a:prstGeom>
          <a:ln>
            <a:headEnd/>
            <a:tailEnd/>
          </a:ln>
        </p:spPr>
        <p:style>
          <a:lnRef idx="0">
            <a:schemeClr val="accent4"/>
          </a:lnRef>
          <a:fillRef idx="3">
            <a:schemeClr val="accent4"/>
          </a:fillRef>
          <a:effectRef idx="3">
            <a:schemeClr val="accent4"/>
          </a:effectRef>
          <a:fontRef idx="minor">
            <a:schemeClr val="lt1"/>
          </a:fontRef>
        </p:style>
        <p:txBody>
          <a:bodyPr wrap="none" rtlCol="0" anchor="ctr"/>
          <a:lstStyle/>
          <a:p>
            <a:pPr algn="ctr" fontAlgn="ctr" hangingPunct="0"/>
            <a:r>
              <a:rPr lang="en-US" sz="1600">
                <a:solidFill>
                  <a:schemeClr val="bg1"/>
                </a:solidFill>
                <a:latin typeface="Calibri" panose="020F0502020204030204" pitchFamily="34" charset="0"/>
                <a:cs typeface="Calibri" panose="020F0502020204030204" pitchFamily="34" charset="0"/>
              </a:rPr>
              <a:t>Lid in position</a:t>
            </a:r>
            <a:br>
              <a:rPr lang="en-US" sz="1600">
                <a:solidFill>
                  <a:schemeClr val="bg1"/>
                </a:solidFill>
                <a:latin typeface="Calibri" panose="020F0502020204030204" pitchFamily="34" charset="0"/>
                <a:cs typeface="Calibri" panose="020F0502020204030204" pitchFamily="34" charset="0"/>
              </a:rPr>
            </a:br>
            <a:r>
              <a:rPr lang="en-US" sz="1600">
                <a:solidFill>
                  <a:schemeClr val="bg1"/>
                </a:solidFill>
                <a:latin typeface="Calibri" panose="020F0502020204030204" pitchFamily="34" charset="0"/>
                <a:cs typeface="Calibri" panose="020F0502020204030204" pitchFamily="34" charset="0"/>
              </a:rPr>
              <a:t>Status Message</a:t>
            </a:r>
          </a:p>
        </p:txBody>
      </p:sp>
      <p:cxnSp>
        <p:nvCxnSpPr>
          <p:cNvPr id="143" name="Straight Arrow Connector 142">
            <a:extLst>
              <a:ext uri="{FF2B5EF4-FFF2-40B4-BE49-F238E27FC236}">
                <a16:creationId xmlns:a16="http://schemas.microsoft.com/office/drawing/2014/main" id="{7A7DA034-F0D3-454D-95AC-3E5004F72C59}"/>
              </a:ext>
            </a:extLst>
          </p:cNvPr>
          <p:cNvCxnSpPr>
            <a:cxnSpLocks/>
          </p:cNvCxnSpPr>
          <p:nvPr/>
        </p:nvCxnSpPr>
        <p:spPr>
          <a:xfrm>
            <a:off x="6772789" y="4313551"/>
            <a:ext cx="395479"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44" name="Straight Arrow Connector 143">
            <a:extLst>
              <a:ext uri="{FF2B5EF4-FFF2-40B4-BE49-F238E27FC236}">
                <a16:creationId xmlns:a16="http://schemas.microsoft.com/office/drawing/2014/main" id="{682F3ADA-A3A5-4C4C-BF02-096ED2454404}"/>
              </a:ext>
            </a:extLst>
          </p:cNvPr>
          <p:cNvCxnSpPr>
            <a:cxnSpLocks/>
          </p:cNvCxnSpPr>
          <p:nvPr/>
        </p:nvCxnSpPr>
        <p:spPr>
          <a:xfrm>
            <a:off x="4746896" y="4342394"/>
            <a:ext cx="310506"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48" name="Straight Arrow Connector 147">
            <a:extLst>
              <a:ext uri="{FF2B5EF4-FFF2-40B4-BE49-F238E27FC236}">
                <a16:creationId xmlns:a16="http://schemas.microsoft.com/office/drawing/2014/main" id="{16D88184-F4DB-B34E-83AE-8B6429AEFD24}"/>
              </a:ext>
            </a:extLst>
          </p:cNvPr>
          <p:cNvCxnSpPr>
            <a:cxnSpLocks/>
          </p:cNvCxnSpPr>
          <p:nvPr/>
        </p:nvCxnSpPr>
        <p:spPr>
          <a:xfrm>
            <a:off x="2471274" y="2041182"/>
            <a:ext cx="398737" cy="1"/>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49" name="Rectangle 148">
            <a:extLst>
              <a:ext uri="{FF2B5EF4-FFF2-40B4-BE49-F238E27FC236}">
                <a16:creationId xmlns:a16="http://schemas.microsoft.com/office/drawing/2014/main" id="{F6FA03FF-5C62-F24F-8645-21502C615815}"/>
              </a:ext>
            </a:extLst>
          </p:cNvPr>
          <p:cNvSpPr/>
          <p:nvPr/>
        </p:nvSpPr>
        <p:spPr bwMode="auto">
          <a:xfrm>
            <a:off x="9625259" y="1713711"/>
            <a:ext cx="1633372" cy="609723"/>
          </a:xfrm>
          <a:prstGeom prst="rect">
            <a:avLst/>
          </a:prstGeom>
          <a:solidFill>
            <a:srgbClr val="00B050"/>
          </a:solidFill>
          <a:ln>
            <a:headEnd/>
            <a:tailEnd/>
          </a:ln>
        </p:spPr>
        <p:style>
          <a:lnRef idx="0">
            <a:schemeClr val="accent5"/>
          </a:lnRef>
          <a:fillRef idx="3">
            <a:schemeClr val="accent5"/>
          </a:fillRef>
          <a:effectRef idx="3">
            <a:schemeClr val="accent5"/>
          </a:effectRef>
          <a:fontRef idx="minor">
            <a:schemeClr val="lt1"/>
          </a:fontRef>
        </p:style>
        <p:txBody>
          <a:bodyPr wrap="none" rtlCol="0" anchor="ctr"/>
          <a:lstStyle/>
          <a:p>
            <a:pPr algn="ctr" fontAlgn="ctr" hangingPunct="0"/>
            <a:r>
              <a:rPr lang="en-US" sz="1600">
                <a:solidFill>
                  <a:schemeClr val="bg1"/>
                </a:solidFill>
                <a:latin typeface="Calibri" panose="020F0502020204030204" pitchFamily="34" charset="0"/>
                <a:cs typeface="Calibri" panose="020F0502020204030204" pitchFamily="34" charset="0"/>
              </a:rPr>
              <a:t>FCR C&amp;M </a:t>
            </a:r>
            <a:br>
              <a:rPr lang="en-US" sz="1600">
                <a:solidFill>
                  <a:schemeClr val="bg1"/>
                </a:solidFill>
                <a:latin typeface="Calibri" panose="020F0502020204030204" pitchFamily="34" charset="0"/>
                <a:cs typeface="Calibri" panose="020F0502020204030204" pitchFamily="34" charset="0"/>
              </a:rPr>
            </a:br>
            <a:r>
              <a:rPr lang="en-US" sz="1600">
                <a:solidFill>
                  <a:schemeClr val="bg1"/>
                </a:solidFill>
                <a:latin typeface="Calibri" panose="020F0502020204030204" pitchFamily="34" charset="0"/>
                <a:cs typeface="Calibri" panose="020F0502020204030204" pitchFamily="34" charset="0"/>
              </a:rPr>
              <a:t>Software </a:t>
            </a:r>
          </a:p>
        </p:txBody>
      </p:sp>
      <p:cxnSp>
        <p:nvCxnSpPr>
          <p:cNvPr id="150" name="Straight Arrow Connector 149">
            <a:extLst>
              <a:ext uri="{FF2B5EF4-FFF2-40B4-BE49-F238E27FC236}">
                <a16:creationId xmlns:a16="http://schemas.microsoft.com/office/drawing/2014/main" id="{CA05BAD1-C1C6-F544-A19E-011CDB5ECBC7}"/>
              </a:ext>
            </a:extLst>
          </p:cNvPr>
          <p:cNvCxnSpPr>
            <a:cxnSpLocks/>
          </p:cNvCxnSpPr>
          <p:nvPr/>
        </p:nvCxnSpPr>
        <p:spPr>
          <a:xfrm>
            <a:off x="9262925" y="2014156"/>
            <a:ext cx="362334"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51" name="Rectangle 150">
            <a:extLst>
              <a:ext uri="{FF2B5EF4-FFF2-40B4-BE49-F238E27FC236}">
                <a16:creationId xmlns:a16="http://schemas.microsoft.com/office/drawing/2014/main" id="{32F04DEB-8294-2643-A4D7-EE394472BF1F}"/>
              </a:ext>
            </a:extLst>
          </p:cNvPr>
          <p:cNvSpPr/>
          <p:nvPr/>
        </p:nvSpPr>
        <p:spPr bwMode="auto">
          <a:xfrm>
            <a:off x="2849248" y="1693164"/>
            <a:ext cx="1856091" cy="650818"/>
          </a:xfrm>
          <a:prstGeom prst="rect">
            <a:avLst/>
          </a:prstGeom>
          <a:ln>
            <a:headEnd/>
            <a:tailEnd/>
          </a:ln>
        </p:spPr>
        <p:style>
          <a:lnRef idx="0">
            <a:schemeClr val="accent6"/>
          </a:lnRef>
          <a:fillRef idx="3">
            <a:schemeClr val="accent6"/>
          </a:fillRef>
          <a:effectRef idx="3">
            <a:schemeClr val="accent6"/>
          </a:effectRef>
          <a:fontRef idx="minor">
            <a:schemeClr val="lt1"/>
          </a:fontRef>
        </p:style>
        <p:txBody>
          <a:bodyPr wrap="none" rtlCol="0" anchor="ctr"/>
          <a:lstStyle/>
          <a:p>
            <a:pPr algn="ctr" fontAlgn="ctr" hangingPunct="0"/>
            <a:r>
              <a:rPr lang="en-US" sz="1600">
                <a:solidFill>
                  <a:schemeClr val="accent6">
                    <a:lumMod val="50000"/>
                  </a:schemeClr>
                </a:solidFill>
                <a:latin typeface="Calibri" panose="020F0502020204030204" pitchFamily="34" charset="0"/>
                <a:cs typeface="Calibri" panose="020F0502020204030204" pitchFamily="34" charset="0"/>
              </a:rPr>
              <a:t>Obtain lid from LDS </a:t>
            </a:r>
            <a:br>
              <a:rPr lang="en-US" sz="1600">
                <a:solidFill>
                  <a:schemeClr val="accent6">
                    <a:lumMod val="50000"/>
                  </a:schemeClr>
                </a:solidFill>
                <a:latin typeface="Calibri" panose="020F0502020204030204" pitchFamily="34" charset="0"/>
                <a:cs typeface="Calibri" panose="020F0502020204030204" pitchFamily="34" charset="0"/>
              </a:rPr>
            </a:br>
            <a:r>
              <a:rPr lang="en-US" sz="1600" err="1">
                <a:solidFill>
                  <a:schemeClr val="accent6">
                    <a:lumMod val="50000"/>
                  </a:schemeClr>
                </a:solidFill>
                <a:latin typeface="Calibri" panose="020F0502020204030204" pitchFamily="34" charset="0"/>
                <a:cs typeface="Calibri" panose="020F0502020204030204" pitchFamily="34" charset="0"/>
              </a:rPr>
              <a:t>Cmd</a:t>
            </a:r>
            <a:endParaRPr lang="en-US" sz="1600">
              <a:solidFill>
                <a:schemeClr val="accent6">
                  <a:lumMod val="50000"/>
                </a:schemeClr>
              </a:solidFill>
              <a:latin typeface="Calibri" panose="020F0502020204030204" pitchFamily="34" charset="0"/>
              <a:cs typeface="Calibri" panose="020F0502020204030204" pitchFamily="34" charset="0"/>
            </a:endParaRPr>
          </a:p>
        </p:txBody>
      </p:sp>
      <p:sp>
        <p:nvSpPr>
          <p:cNvPr id="152" name="Rectangle 151">
            <a:extLst>
              <a:ext uri="{FF2B5EF4-FFF2-40B4-BE49-F238E27FC236}">
                <a16:creationId xmlns:a16="http://schemas.microsoft.com/office/drawing/2014/main" id="{DA7BC0A6-1672-D844-8397-69EA588FD968}"/>
              </a:ext>
            </a:extLst>
          </p:cNvPr>
          <p:cNvSpPr/>
          <p:nvPr/>
        </p:nvSpPr>
        <p:spPr bwMode="auto">
          <a:xfrm>
            <a:off x="5019188" y="1688002"/>
            <a:ext cx="1749062" cy="687699"/>
          </a:xfrm>
          <a:prstGeom prst="rect">
            <a:avLst/>
          </a:prstGeom>
          <a:ln>
            <a:headEnd/>
            <a:tailEnd/>
          </a:ln>
        </p:spPr>
        <p:style>
          <a:lnRef idx="0">
            <a:schemeClr val="accent3"/>
          </a:lnRef>
          <a:fillRef idx="3">
            <a:schemeClr val="accent3"/>
          </a:fillRef>
          <a:effectRef idx="3">
            <a:schemeClr val="accent3"/>
          </a:effectRef>
          <a:fontRef idx="minor">
            <a:schemeClr val="lt1"/>
          </a:fontRef>
        </p:style>
        <p:txBody>
          <a:bodyPr wrap="none" rtlCol="0" anchor="ctr"/>
          <a:lstStyle/>
          <a:p>
            <a:pPr algn="ctr" fontAlgn="ctr" hangingPunct="0">
              <a:lnSpc>
                <a:spcPct val="80000"/>
              </a:lnSpc>
            </a:pPr>
            <a:r>
              <a:rPr lang="en-US" sz="1600">
                <a:solidFill>
                  <a:schemeClr val="bg1"/>
                </a:solidFill>
                <a:latin typeface="Calibri" panose="020F0502020204030204" pitchFamily="34" charset="0"/>
                <a:cs typeface="Calibri" panose="020F0502020204030204" pitchFamily="34" charset="0"/>
              </a:rPr>
              <a:t>Obtain lid from </a:t>
            </a:r>
            <a:br>
              <a:rPr lang="en-US" sz="1600">
                <a:solidFill>
                  <a:schemeClr val="bg1"/>
                </a:solidFill>
                <a:latin typeface="Calibri" panose="020F0502020204030204" pitchFamily="34" charset="0"/>
                <a:cs typeface="Calibri" panose="020F0502020204030204" pitchFamily="34" charset="0"/>
              </a:rPr>
            </a:br>
            <a:r>
              <a:rPr lang="en-US" sz="1600">
                <a:solidFill>
                  <a:schemeClr val="bg1"/>
                </a:solidFill>
                <a:latin typeface="Calibri" panose="020F0502020204030204" pitchFamily="34" charset="0"/>
                <a:cs typeface="Calibri" panose="020F0502020204030204" pitchFamily="34" charset="0"/>
              </a:rPr>
              <a:t>LDS</a:t>
            </a:r>
            <a:br>
              <a:rPr lang="en-US" sz="1600">
                <a:solidFill>
                  <a:schemeClr val="bg1"/>
                </a:solidFill>
                <a:latin typeface="Calibri" panose="020F0502020204030204" pitchFamily="34" charset="0"/>
                <a:cs typeface="Calibri" panose="020F0502020204030204" pitchFamily="34" charset="0"/>
              </a:rPr>
            </a:br>
            <a:r>
              <a:rPr lang="en-US" sz="1600">
                <a:solidFill>
                  <a:schemeClr val="bg1"/>
                </a:solidFill>
                <a:latin typeface="Calibri" panose="020F0502020204030204" pitchFamily="34" charset="0"/>
                <a:cs typeface="Calibri" panose="020F0502020204030204" pitchFamily="34" charset="0"/>
              </a:rPr>
              <a:t>F(6)</a:t>
            </a:r>
          </a:p>
        </p:txBody>
      </p:sp>
      <p:sp>
        <p:nvSpPr>
          <p:cNvPr id="153" name="Rectangle 152">
            <a:extLst>
              <a:ext uri="{FF2B5EF4-FFF2-40B4-BE49-F238E27FC236}">
                <a16:creationId xmlns:a16="http://schemas.microsoft.com/office/drawing/2014/main" id="{CC286F3C-999F-5241-B746-F13C7D0CA01F}"/>
              </a:ext>
            </a:extLst>
          </p:cNvPr>
          <p:cNvSpPr/>
          <p:nvPr/>
        </p:nvSpPr>
        <p:spPr bwMode="auto">
          <a:xfrm>
            <a:off x="7107504" y="1713711"/>
            <a:ext cx="2155421" cy="609723"/>
          </a:xfrm>
          <a:prstGeom prst="rect">
            <a:avLst/>
          </a:prstGeom>
          <a:ln>
            <a:headEnd/>
            <a:tailEnd/>
          </a:ln>
        </p:spPr>
        <p:style>
          <a:lnRef idx="0">
            <a:schemeClr val="accent4"/>
          </a:lnRef>
          <a:fillRef idx="3">
            <a:schemeClr val="accent4"/>
          </a:fillRef>
          <a:effectRef idx="3">
            <a:schemeClr val="accent4"/>
          </a:effectRef>
          <a:fontRef idx="minor">
            <a:schemeClr val="lt1"/>
          </a:fontRef>
        </p:style>
        <p:txBody>
          <a:bodyPr wrap="none" rtlCol="0" anchor="ctr"/>
          <a:lstStyle/>
          <a:p>
            <a:pPr algn="ctr" fontAlgn="ctr" hangingPunct="0"/>
            <a:r>
              <a:rPr lang="en-US" sz="1600">
                <a:solidFill>
                  <a:schemeClr val="bg1"/>
                </a:solidFill>
                <a:latin typeface="Calibri" panose="020F0502020204030204" pitchFamily="34" charset="0"/>
                <a:cs typeface="Calibri" panose="020F0502020204030204" pitchFamily="34" charset="0"/>
              </a:rPr>
              <a:t>Lid Obtained</a:t>
            </a:r>
            <a:br>
              <a:rPr lang="en-US" sz="1600">
                <a:solidFill>
                  <a:schemeClr val="bg1"/>
                </a:solidFill>
                <a:latin typeface="Calibri" panose="020F0502020204030204" pitchFamily="34" charset="0"/>
                <a:cs typeface="Calibri" panose="020F0502020204030204" pitchFamily="34" charset="0"/>
              </a:rPr>
            </a:br>
            <a:r>
              <a:rPr lang="en-US" sz="1600">
                <a:solidFill>
                  <a:schemeClr val="bg1"/>
                </a:solidFill>
                <a:latin typeface="Calibri" panose="020F0502020204030204" pitchFamily="34" charset="0"/>
                <a:cs typeface="Calibri" panose="020F0502020204030204" pitchFamily="34" charset="0"/>
              </a:rPr>
              <a:t>Status Message</a:t>
            </a:r>
          </a:p>
        </p:txBody>
      </p:sp>
      <p:cxnSp>
        <p:nvCxnSpPr>
          <p:cNvPr id="154" name="Straight Arrow Connector 153">
            <a:extLst>
              <a:ext uri="{FF2B5EF4-FFF2-40B4-BE49-F238E27FC236}">
                <a16:creationId xmlns:a16="http://schemas.microsoft.com/office/drawing/2014/main" id="{1DC0362B-9C48-204A-A43A-EB31767753D9}"/>
              </a:ext>
            </a:extLst>
          </p:cNvPr>
          <p:cNvCxnSpPr>
            <a:cxnSpLocks/>
            <a:stCxn id="152" idx="3"/>
            <a:endCxn id="153" idx="1"/>
          </p:cNvCxnSpPr>
          <p:nvPr/>
        </p:nvCxnSpPr>
        <p:spPr>
          <a:xfrm flipV="1">
            <a:off x="6768250" y="2018573"/>
            <a:ext cx="339254" cy="13279"/>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55" name="Straight Arrow Connector 154">
            <a:extLst>
              <a:ext uri="{FF2B5EF4-FFF2-40B4-BE49-F238E27FC236}">
                <a16:creationId xmlns:a16="http://schemas.microsoft.com/office/drawing/2014/main" id="{8694E84F-65FA-2940-AFD7-AF79EDE01989}"/>
              </a:ext>
            </a:extLst>
          </p:cNvPr>
          <p:cNvCxnSpPr>
            <a:cxnSpLocks/>
          </p:cNvCxnSpPr>
          <p:nvPr/>
        </p:nvCxnSpPr>
        <p:spPr>
          <a:xfrm>
            <a:off x="4710721" y="2043561"/>
            <a:ext cx="310506"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56" name="TextBox 155">
            <a:extLst>
              <a:ext uri="{FF2B5EF4-FFF2-40B4-BE49-F238E27FC236}">
                <a16:creationId xmlns:a16="http://schemas.microsoft.com/office/drawing/2014/main" id="{F71D1268-1124-F343-B5BC-D0CA4A9E9E56}"/>
              </a:ext>
            </a:extLst>
          </p:cNvPr>
          <p:cNvSpPr txBox="1"/>
          <p:nvPr/>
        </p:nvSpPr>
        <p:spPr>
          <a:xfrm>
            <a:off x="1254929" y="1322980"/>
            <a:ext cx="1556710" cy="400110"/>
          </a:xfrm>
          <a:prstGeom prst="rect">
            <a:avLst/>
          </a:prstGeom>
          <a:noFill/>
        </p:spPr>
        <p:txBody>
          <a:bodyPr wrap="square" rtlCol="0">
            <a:spAutoFit/>
          </a:bodyPr>
          <a:lstStyle/>
          <a:p>
            <a:pPr algn="ctr"/>
            <a:r>
              <a:rPr lang="en-US" sz="2000">
                <a:latin typeface="Calibri" panose="020F0502020204030204" pitchFamily="34" charset="0"/>
                <a:cs typeface="Calibri" panose="020F0502020204030204" pitchFamily="34" charset="0"/>
              </a:rPr>
              <a:t>Source(s)</a:t>
            </a:r>
          </a:p>
        </p:txBody>
      </p:sp>
      <p:sp>
        <p:nvSpPr>
          <p:cNvPr id="157" name="TextBox 156">
            <a:extLst>
              <a:ext uri="{FF2B5EF4-FFF2-40B4-BE49-F238E27FC236}">
                <a16:creationId xmlns:a16="http://schemas.microsoft.com/office/drawing/2014/main" id="{A883E8A0-F624-9A42-9378-264207CF0895}"/>
              </a:ext>
            </a:extLst>
          </p:cNvPr>
          <p:cNvSpPr txBox="1"/>
          <p:nvPr/>
        </p:nvSpPr>
        <p:spPr>
          <a:xfrm>
            <a:off x="3050760" y="1333887"/>
            <a:ext cx="1556710" cy="400110"/>
          </a:xfrm>
          <a:prstGeom prst="rect">
            <a:avLst/>
          </a:prstGeom>
          <a:noFill/>
        </p:spPr>
        <p:txBody>
          <a:bodyPr wrap="square" rtlCol="0">
            <a:spAutoFit/>
          </a:bodyPr>
          <a:lstStyle/>
          <a:p>
            <a:pPr algn="ctr"/>
            <a:r>
              <a:rPr lang="en-US" sz="2000">
                <a:latin typeface="Calibri" panose="020F0502020204030204" pitchFamily="34" charset="0"/>
                <a:cs typeface="Calibri" panose="020F0502020204030204" pitchFamily="34" charset="0"/>
              </a:rPr>
              <a:t>Input(s)</a:t>
            </a:r>
          </a:p>
        </p:txBody>
      </p:sp>
      <p:sp>
        <p:nvSpPr>
          <p:cNvPr id="158" name="TextBox 157">
            <a:extLst>
              <a:ext uri="{FF2B5EF4-FFF2-40B4-BE49-F238E27FC236}">
                <a16:creationId xmlns:a16="http://schemas.microsoft.com/office/drawing/2014/main" id="{FF4F41EC-0B5B-084D-BC4B-6FDA05375876}"/>
              </a:ext>
            </a:extLst>
          </p:cNvPr>
          <p:cNvSpPr txBox="1"/>
          <p:nvPr/>
        </p:nvSpPr>
        <p:spPr>
          <a:xfrm>
            <a:off x="5035958" y="1333887"/>
            <a:ext cx="1556710" cy="400110"/>
          </a:xfrm>
          <a:prstGeom prst="rect">
            <a:avLst/>
          </a:prstGeom>
          <a:noFill/>
        </p:spPr>
        <p:txBody>
          <a:bodyPr wrap="square" rtlCol="0">
            <a:spAutoFit/>
          </a:bodyPr>
          <a:lstStyle/>
          <a:p>
            <a:pPr algn="ctr"/>
            <a:r>
              <a:rPr lang="en-US" sz="2000">
                <a:latin typeface="Calibri" panose="020F0502020204030204" pitchFamily="34" charset="0"/>
                <a:cs typeface="Calibri" panose="020F0502020204030204" pitchFamily="34" charset="0"/>
              </a:rPr>
              <a:t>Function</a:t>
            </a:r>
          </a:p>
        </p:txBody>
      </p:sp>
      <p:sp>
        <p:nvSpPr>
          <p:cNvPr id="159" name="TextBox 158">
            <a:extLst>
              <a:ext uri="{FF2B5EF4-FFF2-40B4-BE49-F238E27FC236}">
                <a16:creationId xmlns:a16="http://schemas.microsoft.com/office/drawing/2014/main" id="{9F23A03D-0F40-DD45-B4D4-86CFF428C20F}"/>
              </a:ext>
            </a:extLst>
          </p:cNvPr>
          <p:cNvSpPr txBox="1"/>
          <p:nvPr/>
        </p:nvSpPr>
        <p:spPr>
          <a:xfrm>
            <a:off x="7559208" y="1320977"/>
            <a:ext cx="1556710" cy="400110"/>
          </a:xfrm>
          <a:prstGeom prst="rect">
            <a:avLst/>
          </a:prstGeom>
          <a:noFill/>
        </p:spPr>
        <p:txBody>
          <a:bodyPr wrap="square" rtlCol="0">
            <a:spAutoFit/>
          </a:bodyPr>
          <a:lstStyle/>
          <a:p>
            <a:pPr algn="ctr"/>
            <a:r>
              <a:rPr lang="en-US" sz="2000">
                <a:latin typeface="Calibri" panose="020F0502020204030204" pitchFamily="34" charset="0"/>
                <a:cs typeface="Calibri" panose="020F0502020204030204" pitchFamily="34" charset="0"/>
              </a:rPr>
              <a:t>Output(s)</a:t>
            </a:r>
          </a:p>
        </p:txBody>
      </p:sp>
      <p:sp>
        <p:nvSpPr>
          <p:cNvPr id="160" name="TextBox 159">
            <a:extLst>
              <a:ext uri="{FF2B5EF4-FFF2-40B4-BE49-F238E27FC236}">
                <a16:creationId xmlns:a16="http://schemas.microsoft.com/office/drawing/2014/main" id="{5B4CDAEB-1C96-FF4F-A0FE-FD9DA1706A91}"/>
              </a:ext>
            </a:extLst>
          </p:cNvPr>
          <p:cNvSpPr txBox="1"/>
          <p:nvPr/>
        </p:nvSpPr>
        <p:spPr>
          <a:xfrm>
            <a:off x="9744520" y="1358718"/>
            <a:ext cx="1556710" cy="400110"/>
          </a:xfrm>
          <a:prstGeom prst="rect">
            <a:avLst/>
          </a:prstGeom>
          <a:noFill/>
        </p:spPr>
        <p:txBody>
          <a:bodyPr wrap="square" rtlCol="0">
            <a:spAutoFit/>
          </a:bodyPr>
          <a:lstStyle/>
          <a:p>
            <a:pPr algn="ctr"/>
            <a:r>
              <a:rPr lang="en-US" sz="2000">
                <a:latin typeface="Calibri" panose="020F0502020204030204" pitchFamily="34" charset="0"/>
                <a:cs typeface="Calibri" panose="020F0502020204030204" pitchFamily="34" charset="0"/>
              </a:rPr>
              <a:t>Customer (s)</a:t>
            </a:r>
          </a:p>
        </p:txBody>
      </p:sp>
      <p:cxnSp>
        <p:nvCxnSpPr>
          <p:cNvPr id="165" name="Straight Arrow Connector 164">
            <a:extLst>
              <a:ext uri="{FF2B5EF4-FFF2-40B4-BE49-F238E27FC236}">
                <a16:creationId xmlns:a16="http://schemas.microsoft.com/office/drawing/2014/main" id="{431B9F0E-6E4A-D840-877B-1DD780777AFC}"/>
              </a:ext>
            </a:extLst>
          </p:cNvPr>
          <p:cNvCxnSpPr>
            <a:cxnSpLocks/>
          </p:cNvCxnSpPr>
          <p:nvPr/>
        </p:nvCxnSpPr>
        <p:spPr>
          <a:xfrm>
            <a:off x="4751126" y="5143586"/>
            <a:ext cx="298461"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70" name="Slide Number Placeholder 3">
            <a:extLst>
              <a:ext uri="{FF2B5EF4-FFF2-40B4-BE49-F238E27FC236}">
                <a16:creationId xmlns:a16="http://schemas.microsoft.com/office/drawing/2014/main" id="{E89E732B-E7F6-B643-8D8A-9CD123422A57}"/>
              </a:ext>
            </a:extLst>
          </p:cNvPr>
          <p:cNvSpPr txBox="1">
            <a:spLocks/>
          </p:cNvSpPr>
          <p:nvPr/>
        </p:nvSpPr>
        <p:spPr>
          <a:xfrm>
            <a:off x="9962965" y="6401450"/>
            <a:ext cx="2133600" cy="365125"/>
          </a:xfrm>
          <a:prstGeom prst="rect">
            <a:avLst/>
          </a:prstGeom>
        </p:spPr>
        <p:txBody>
          <a:bodyPr vert="horz" lIns="91440" tIns="45720" rIns="91440" bIns="45720" rtlCol="0" anchor="ctr"/>
          <a:lstStyle>
            <a:defPPr>
              <a:defRPr lang="en-US"/>
            </a:defPPr>
            <a:lvl1pPr algn="r" rtl="0" fontAlgn="base">
              <a:spcBef>
                <a:spcPct val="50000"/>
              </a:spcBef>
              <a:spcAft>
                <a:spcPct val="0"/>
              </a:spcAft>
              <a:defRPr sz="1200" b="1" kern="1200">
                <a:solidFill>
                  <a:schemeClr val="tx1">
                    <a:tint val="75000"/>
                  </a:schemeClr>
                </a:solidFill>
                <a:latin typeface="Arial" pitchFamily="34" charset="0"/>
                <a:ea typeface="+mn-ea"/>
                <a:cs typeface="+mn-cs"/>
              </a:defRPr>
            </a:lvl1pPr>
            <a:lvl2pPr marL="457200" algn="ctr" rtl="0" fontAlgn="base">
              <a:spcBef>
                <a:spcPct val="50000"/>
              </a:spcBef>
              <a:spcAft>
                <a:spcPct val="0"/>
              </a:spcAft>
              <a:defRPr sz="2400" b="1" kern="1200">
                <a:solidFill>
                  <a:srgbClr val="FFCC00"/>
                </a:solidFill>
                <a:latin typeface="Arial" pitchFamily="34" charset="0"/>
                <a:ea typeface="+mn-ea"/>
                <a:cs typeface="+mn-cs"/>
              </a:defRPr>
            </a:lvl2pPr>
            <a:lvl3pPr marL="914400" algn="ctr" rtl="0" fontAlgn="base">
              <a:spcBef>
                <a:spcPct val="50000"/>
              </a:spcBef>
              <a:spcAft>
                <a:spcPct val="0"/>
              </a:spcAft>
              <a:defRPr sz="2400" b="1" kern="1200">
                <a:solidFill>
                  <a:srgbClr val="FFCC00"/>
                </a:solidFill>
                <a:latin typeface="Arial" pitchFamily="34" charset="0"/>
                <a:ea typeface="+mn-ea"/>
                <a:cs typeface="+mn-cs"/>
              </a:defRPr>
            </a:lvl3pPr>
            <a:lvl4pPr marL="1371600" algn="ctr" rtl="0" fontAlgn="base">
              <a:spcBef>
                <a:spcPct val="50000"/>
              </a:spcBef>
              <a:spcAft>
                <a:spcPct val="0"/>
              </a:spcAft>
              <a:defRPr sz="2400" b="1" kern="1200">
                <a:solidFill>
                  <a:srgbClr val="FFCC00"/>
                </a:solidFill>
                <a:latin typeface="Arial" pitchFamily="34" charset="0"/>
                <a:ea typeface="+mn-ea"/>
                <a:cs typeface="+mn-cs"/>
              </a:defRPr>
            </a:lvl4pPr>
            <a:lvl5pPr marL="1828800" algn="ctr" rtl="0" fontAlgn="base">
              <a:spcBef>
                <a:spcPct val="50000"/>
              </a:spcBef>
              <a:spcAft>
                <a:spcPct val="0"/>
              </a:spcAft>
              <a:defRPr sz="2400" b="1" kern="1200">
                <a:solidFill>
                  <a:srgbClr val="FFCC00"/>
                </a:solidFill>
                <a:latin typeface="Arial" pitchFamily="34" charset="0"/>
                <a:ea typeface="+mn-ea"/>
                <a:cs typeface="+mn-cs"/>
              </a:defRPr>
            </a:lvl5pPr>
            <a:lvl6pPr marL="2286000" algn="l" defTabSz="914400" rtl="0" eaLnBrk="1" latinLnBrk="0" hangingPunct="1">
              <a:defRPr sz="2400" b="1" kern="1200">
                <a:solidFill>
                  <a:srgbClr val="FFCC00"/>
                </a:solidFill>
                <a:latin typeface="Arial" pitchFamily="34" charset="0"/>
                <a:ea typeface="+mn-ea"/>
                <a:cs typeface="+mn-cs"/>
              </a:defRPr>
            </a:lvl6pPr>
            <a:lvl7pPr marL="2743200" algn="l" defTabSz="914400" rtl="0" eaLnBrk="1" latinLnBrk="0" hangingPunct="1">
              <a:defRPr sz="2400" b="1" kern="1200">
                <a:solidFill>
                  <a:srgbClr val="FFCC00"/>
                </a:solidFill>
                <a:latin typeface="Arial" pitchFamily="34" charset="0"/>
                <a:ea typeface="+mn-ea"/>
                <a:cs typeface="+mn-cs"/>
              </a:defRPr>
            </a:lvl7pPr>
            <a:lvl8pPr marL="3200400" algn="l" defTabSz="914400" rtl="0" eaLnBrk="1" latinLnBrk="0" hangingPunct="1">
              <a:defRPr sz="2400" b="1" kern="1200">
                <a:solidFill>
                  <a:srgbClr val="FFCC00"/>
                </a:solidFill>
                <a:latin typeface="Arial" pitchFamily="34" charset="0"/>
                <a:ea typeface="+mn-ea"/>
                <a:cs typeface="+mn-cs"/>
              </a:defRPr>
            </a:lvl8pPr>
            <a:lvl9pPr marL="3657600" algn="l" defTabSz="914400" rtl="0" eaLnBrk="1" latinLnBrk="0" hangingPunct="1">
              <a:defRPr sz="2400" b="1" kern="1200">
                <a:solidFill>
                  <a:srgbClr val="FFCC00"/>
                </a:solidFill>
                <a:latin typeface="Arial" pitchFamily="34" charset="0"/>
                <a:ea typeface="+mn-ea"/>
                <a:cs typeface="+mn-cs"/>
              </a:defRPr>
            </a:lvl9pPr>
          </a:lstStyle>
          <a:p>
            <a:fld id="{874AC6EB-5948-4DF8-B5CC-E711E8013C87}" type="slidenum">
              <a:rPr lang="en-US" sz="1600" b="0">
                <a:solidFill>
                  <a:schemeClr val="tx1"/>
                </a:solidFill>
              </a:rPr>
              <a:pPr/>
              <a:t>101</a:t>
            </a:fld>
            <a:endParaRPr lang="en-US" sz="1600" b="0">
              <a:solidFill>
                <a:schemeClr val="tx1"/>
              </a:solidFill>
            </a:endParaRPr>
          </a:p>
        </p:txBody>
      </p:sp>
      <p:sp>
        <p:nvSpPr>
          <p:cNvPr id="171" name="TextBox 170">
            <a:extLst>
              <a:ext uri="{FF2B5EF4-FFF2-40B4-BE49-F238E27FC236}">
                <a16:creationId xmlns:a16="http://schemas.microsoft.com/office/drawing/2014/main" id="{3E96AA6C-EC1D-2248-965C-B662A16BA01B}"/>
              </a:ext>
            </a:extLst>
          </p:cNvPr>
          <p:cNvSpPr txBox="1"/>
          <p:nvPr/>
        </p:nvSpPr>
        <p:spPr>
          <a:xfrm>
            <a:off x="4124438" y="5588470"/>
            <a:ext cx="3660230" cy="400110"/>
          </a:xfrm>
          <a:prstGeom prst="rect">
            <a:avLst/>
          </a:prstGeom>
          <a:noFill/>
        </p:spPr>
        <p:txBody>
          <a:bodyPr wrap="square" rtlCol="0">
            <a:spAutoFit/>
          </a:bodyPr>
          <a:lstStyle/>
          <a:p>
            <a:r>
              <a:rPr lang="en-US" sz="2000">
                <a:solidFill>
                  <a:schemeClr val="accent6">
                    <a:lumMod val="50000"/>
                  </a:schemeClr>
                </a:solidFill>
                <a:latin typeface="Calibri" panose="020F0502020204030204" pitchFamily="34" charset="0"/>
                <a:cs typeface="Calibri" panose="020F0502020204030204" pitchFamily="34" charset="0"/>
              </a:rPr>
              <a:t>Repeat F7 – F11 until end of shift</a:t>
            </a:r>
          </a:p>
        </p:txBody>
      </p:sp>
      <p:sp>
        <p:nvSpPr>
          <p:cNvPr id="48" name="TextBox 47">
            <a:extLst>
              <a:ext uri="{FF2B5EF4-FFF2-40B4-BE49-F238E27FC236}">
                <a16:creationId xmlns:a16="http://schemas.microsoft.com/office/drawing/2014/main" id="{BF82F7E5-099E-6C45-BF95-BCE5F9E54A75}"/>
              </a:ext>
            </a:extLst>
          </p:cNvPr>
          <p:cNvSpPr txBox="1"/>
          <p:nvPr/>
        </p:nvSpPr>
        <p:spPr>
          <a:xfrm>
            <a:off x="3498096" y="5888862"/>
            <a:ext cx="5195805" cy="400110"/>
          </a:xfrm>
          <a:prstGeom prst="rect">
            <a:avLst/>
          </a:prstGeom>
          <a:noFill/>
        </p:spPr>
        <p:txBody>
          <a:bodyPr wrap="square" rtlCol="0">
            <a:spAutoFit/>
          </a:bodyPr>
          <a:lstStyle/>
          <a:p>
            <a:pPr algn="ctr"/>
            <a:r>
              <a:rPr lang="en-US" sz="2000">
                <a:solidFill>
                  <a:schemeClr val="accent6">
                    <a:lumMod val="50000"/>
                  </a:schemeClr>
                </a:solidFill>
                <a:latin typeface="Calibri" panose="020F0502020204030204" pitchFamily="34" charset="0"/>
                <a:cs typeface="Calibri" panose="020F0502020204030204" pitchFamily="34" charset="0"/>
              </a:rPr>
              <a:t>Do FMEA for each input &amp; output</a:t>
            </a:r>
          </a:p>
        </p:txBody>
      </p:sp>
      <p:cxnSp>
        <p:nvCxnSpPr>
          <p:cNvPr id="107" name="Straight Arrow Connector 106">
            <a:extLst>
              <a:ext uri="{FF2B5EF4-FFF2-40B4-BE49-F238E27FC236}">
                <a16:creationId xmlns:a16="http://schemas.microsoft.com/office/drawing/2014/main" id="{14F074F9-D8D4-6C4E-A8B0-F7DFDE0DD271}"/>
              </a:ext>
            </a:extLst>
          </p:cNvPr>
          <p:cNvCxnSpPr>
            <a:cxnSpLocks/>
          </p:cNvCxnSpPr>
          <p:nvPr/>
        </p:nvCxnSpPr>
        <p:spPr>
          <a:xfrm>
            <a:off x="2471274" y="4351651"/>
            <a:ext cx="398737" cy="1"/>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0" name="Rectangle 9">
            <a:extLst>
              <a:ext uri="{FF2B5EF4-FFF2-40B4-BE49-F238E27FC236}">
                <a16:creationId xmlns:a16="http://schemas.microsoft.com/office/drawing/2014/main" id="{A05423C1-AA83-CD4E-B161-C2BA44BECB9D}"/>
              </a:ext>
            </a:extLst>
          </p:cNvPr>
          <p:cNvSpPr/>
          <p:nvPr/>
        </p:nvSpPr>
        <p:spPr bwMode="auto">
          <a:xfrm>
            <a:off x="962347" y="4781664"/>
            <a:ext cx="1556710" cy="634252"/>
          </a:xfrm>
          <a:prstGeom prst="rect">
            <a:avLst/>
          </a:prstGeom>
          <a:solidFill>
            <a:srgbClr val="00B050"/>
          </a:solidFill>
          <a:ln>
            <a:headEnd/>
            <a:tailEnd/>
          </a:ln>
        </p:spPr>
        <p:style>
          <a:lnRef idx="0">
            <a:schemeClr val="dk1"/>
          </a:lnRef>
          <a:fillRef idx="3">
            <a:schemeClr val="dk1"/>
          </a:fillRef>
          <a:effectRef idx="3">
            <a:schemeClr val="dk1"/>
          </a:effectRef>
          <a:fontRef idx="minor">
            <a:schemeClr val="lt1"/>
          </a:fontRef>
        </p:style>
        <p:txBody>
          <a:bodyPr wrap="none" rtlCol="0" anchor="ctr"/>
          <a:lstStyle/>
          <a:p>
            <a:pPr algn="ctr" fontAlgn="ctr" hangingPunct="0">
              <a:lnSpc>
                <a:spcPct val="80000"/>
              </a:lnSpc>
            </a:pPr>
            <a:r>
              <a:rPr lang="en-US" sz="1600">
                <a:solidFill>
                  <a:schemeClr val="bg1"/>
                </a:solidFill>
                <a:latin typeface="Calibri" panose="020F0502020204030204" pitchFamily="34" charset="0"/>
                <a:cs typeface="Calibri" panose="020F0502020204030204" pitchFamily="34" charset="0"/>
              </a:rPr>
              <a:t>LIR C&amp;C </a:t>
            </a:r>
            <a:br>
              <a:rPr lang="en-US" sz="1600">
                <a:solidFill>
                  <a:schemeClr val="bg1"/>
                </a:solidFill>
                <a:latin typeface="Calibri" panose="020F0502020204030204" pitchFamily="34" charset="0"/>
                <a:cs typeface="Calibri" panose="020F0502020204030204" pitchFamily="34" charset="0"/>
              </a:rPr>
            </a:br>
            <a:r>
              <a:rPr lang="en-US" sz="1600">
                <a:solidFill>
                  <a:schemeClr val="bg1"/>
                </a:solidFill>
                <a:latin typeface="Calibri" panose="020F0502020204030204" pitchFamily="34" charset="0"/>
                <a:cs typeface="Calibri" panose="020F0502020204030204" pitchFamily="34" charset="0"/>
              </a:rPr>
              <a:t>software</a:t>
            </a:r>
          </a:p>
        </p:txBody>
      </p:sp>
      <p:sp>
        <p:nvSpPr>
          <p:cNvPr id="114" name="Rectangle 113">
            <a:extLst>
              <a:ext uri="{FF2B5EF4-FFF2-40B4-BE49-F238E27FC236}">
                <a16:creationId xmlns:a16="http://schemas.microsoft.com/office/drawing/2014/main" id="{14546D26-779D-AC4F-9FD1-C3D7279E116D}"/>
              </a:ext>
            </a:extLst>
          </p:cNvPr>
          <p:cNvSpPr/>
          <p:nvPr/>
        </p:nvSpPr>
        <p:spPr bwMode="auto">
          <a:xfrm>
            <a:off x="829970" y="3255627"/>
            <a:ext cx="1677248" cy="633031"/>
          </a:xfrm>
          <a:prstGeom prst="rect">
            <a:avLst/>
          </a:prstGeom>
          <a:solidFill>
            <a:srgbClr val="00B050"/>
          </a:solidFill>
          <a:ln>
            <a:headEnd/>
            <a:tailEnd/>
          </a:ln>
        </p:spPr>
        <p:style>
          <a:lnRef idx="0">
            <a:schemeClr val="dk1"/>
          </a:lnRef>
          <a:fillRef idx="3">
            <a:schemeClr val="dk1"/>
          </a:fillRef>
          <a:effectRef idx="3">
            <a:schemeClr val="dk1"/>
          </a:effectRef>
          <a:fontRef idx="minor">
            <a:schemeClr val="lt1"/>
          </a:fontRef>
        </p:style>
        <p:txBody>
          <a:bodyPr wrap="none" rtlCol="0" anchor="ctr"/>
          <a:lstStyle/>
          <a:p>
            <a:pPr algn="ctr" fontAlgn="ctr" hangingPunct="0">
              <a:lnSpc>
                <a:spcPct val="80000"/>
              </a:lnSpc>
            </a:pPr>
            <a:r>
              <a:rPr lang="en-US" sz="1600">
                <a:solidFill>
                  <a:schemeClr val="bg1"/>
                </a:solidFill>
                <a:latin typeface="Calibri" panose="020F0502020204030204" pitchFamily="34" charset="0"/>
                <a:cs typeface="Calibri" panose="020F0502020204030204" pitchFamily="34" charset="0"/>
              </a:rPr>
              <a:t>FCR C&amp;M software,</a:t>
            </a:r>
          </a:p>
          <a:p>
            <a:pPr algn="ctr" fontAlgn="ctr" hangingPunct="0">
              <a:lnSpc>
                <a:spcPct val="80000"/>
              </a:lnSpc>
            </a:pPr>
            <a:r>
              <a:rPr lang="en-US" sz="1600">
                <a:solidFill>
                  <a:schemeClr val="bg1"/>
                </a:solidFill>
                <a:latin typeface="Calibri" panose="020F0502020204030204" pitchFamily="34" charset="0"/>
                <a:cs typeface="Calibri" panose="020F0502020204030204" pitchFamily="34" charset="0"/>
              </a:rPr>
              <a:t>LIR C&amp;C </a:t>
            </a:r>
            <a:br>
              <a:rPr lang="en-US" sz="1600">
                <a:solidFill>
                  <a:schemeClr val="bg1"/>
                </a:solidFill>
                <a:latin typeface="Calibri" panose="020F0502020204030204" pitchFamily="34" charset="0"/>
                <a:cs typeface="Calibri" panose="020F0502020204030204" pitchFamily="34" charset="0"/>
              </a:rPr>
            </a:br>
            <a:r>
              <a:rPr lang="en-US" sz="1600">
                <a:solidFill>
                  <a:schemeClr val="bg1"/>
                </a:solidFill>
                <a:latin typeface="Calibri" panose="020F0502020204030204" pitchFamily="34" charset="0"/>
                <a:cs typeface="Calibri" panose="020F0502020204030204" pitchFamily="34" charset="0"/>
              </a:rPr>
              <a:t>software</a:t>
            </a:r>
          </a:p>
        </p:txBody>
      </p:sp>
      <p:sp>
        <p:nvSpPr>
          <p:cNvPr id="125" name="Rectangle 124">
            <a:extLst>
              <a:ext uri="{FF2B5EF4-FFF2-40B4-BE49-F238E27FC236}">
                <a16:creationId xmlns:a16="http://schemas.microsoft.com/office/drawing/2014/main" id="{7047D6ED-93FA-E643-B60B-D00D6F1B27C9}"/>
              </a:ext>
            </a:extLst>
          </p:cNvPr>
          <p:cNvSpPr/>
          <p:nvPr/>
        </p:nvSpPr>
        <p:spPr bwMode="auto">
          <a:xfrm>
            <a:off x="922590" y="2481546"/>
            <a:ext cx="1566015" cy="633030"/>
          </a:xfrm>
          <a:prstGeom prst="rect">
            <a:avLst/>
          </a:prstGeom>
          <a:solidFill>
            <a:srgbClr val="00B050"/>
          </a:solidFill>
          <a:ln>
            <a:headEnd/>
            <a:tailEnd/>
          </a:ln>
        </p:spPr>
        <p:style>
          <a:lnRef idx="0">
            <a:schemeClr val="dk1"/>
          </a:lnRef>
          <a:fillRef idx="3">
            <a:schemeClr val="dk1"/>
          </a:fillRef>
          <a:effectRef idx="3">
            <a:schemeClr val="dk1"/>
          </a:effectRef>
          <a:fontRef idx="minor">
            <a:schemeClr val="lt1"/>
          </a:fontRef>
        </p:style>
        <p:txBody>
          <a:bodyPr wrap="none" rtlCol="0" anchor="ctr"/>
          <a:lstStyle/>
          <a:p>
            <a:pPr algn="ctr" fontAlgn="ctr" hangingPunct="0">
              <a:lnSpc>
                <a:spcPct val="80000"/>
              </a:lnSpc>
            </a:pPr>
            <a:r>
              <a:rPr lang="en-US" sz="1600">
                <a:solidFill>
                  <a:schemeClr val="bg1"/>
                </a:solidFill>
                <a:latin typeface="Calibri" panose="020F0502020204030204" pitchFamily="34" charset="0"/>
                <a:cs typeface="Calibri" panose="020F0502020204030204" pitchFamily="34" charset="0"/>
              </a:rPr>
              <a:t>LIR C&amp;C </a:t>
            </a:r>
            <a:br>
              <a:rPr lang="en-US" sz="1600">
                <a:solidFill>
                  <a:schemeClr val="bg1"/>
                </a:solidFill>
                <a:latin typeface="Calibri" panose="020F0502020204030204" pitchFamily="34" charset="0"/>
                <a:cs typeface="Calibri" panose="020F0502020204030204" pitchFamily="34" charset="0"/>
              </a:rPr>
            </a:br>
            <a:r>
              <a:rPr lang="en-US" sz="1600">
                <a:solidFill>
                  <a:schemeClr val="bg1"/>
                </a:solidFill>
                <a:latin typeface="Calibri" panose="020F0502020204030204" pitchFamily="34" charset="0"/>
                <a:cs typeface="Calibri" panose="020F0502020204030204" pitchFamily="34" charset="0"/>
              </a:rPr>
              <a:t>software</a:t>
            </a:r>
          </a:p>
        </p:txBody>
      </p:sp>
      <p:cxnSp>
        <p:nvCxnSpPr>
          <p:cNvPr id="126" name="Straight Arrow Connector 125">
            <a:extLst>
              <a:ext uri="{FF2B5EF4-FFF2-40B4-BE49-F238E27FC236}">
                <a16:creationId xmlns:a16="http://schemas.microsoft.com/office/drawing/2014/main" id="{54D724DA-052F-7241-915E-576269C40D1B}"/>
              </a:ext>
            </a:extLst>
          </p:cNvPr>
          <p:cNvCxnSpPr>
            <a:cxnSpLocks/>
          </p:cNvCxnSpPr>
          <p:nvPr/>
        </p:nvCxnSpPr>
        <p:spPr>
          <a:xfrm flipV="1">
            <a:off x="2480466" y="2829149"/>
            <a:ext cx="380352" cy="125"/>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36" name="Rectangle 135">
            <a:extLst>
              <a:ext uri="{FF2B5EF4-FFF2-40B4-BE49-F238E27FC236}">
                <a16:creationId xmlns:a16="http://schemas.microsoft.com/office/drawing/2014/main" id="{A4C6F0F3-B349-AF47-A876-69B18A816BD5}"/>
              </a:ext>
            </a:extLst>
          </p:cNvPr>
          <p:cNvSpPr/>
          <p:nvPr/>
        </p:nvSpPr>
        <p:spPr bwMode="auto">
          <a:xfrm>
            <a:off x="950506" y="3992351"/>
            <a:ext cx="1556710" cy="631414"/>
          </a:xfrm>
          <a:prstGeom prst="rect">
            <a:avLst/>
          </a:prstGeom>
          <a:solidFill>
            <a:srgbClr val="00B050"/>
          </a:solidFill>
          <a:ln>
            <a:headEnd/>
            <a:tailEnd/>
          </a:ln>
        </p:spPr>
        <p:style>
          <a:lnRef idx="0">
            <a:schemeClr val="dk1"/>
          </a:lnRef>
          <a:fillRef idx="3">
            <a:schemeClr val="dk1"/>
          </a:fillRef>
          <a:effectRef idx="3">
            <a:schemeClr val="dk1"/>
          </a:effectRef>
          <a:fontRef idx="minor">
            <a:schemeClr val="lt1"/>
          </a:fontRef>
        </p:style>
        <p:txBody>
          <a:bodyPr wrap="none" rtlCol="0" anchor="ctr"/>
          <a:lstStyle/>
          <a:p>
            <a:pPr algn="ctr" fontAlgn="ctr" hangingPunct="0">
              <a:lnSpc>
                <a:spcPct val="80000"/>
              </a:lnSpc>
            </a:pPr>
            <a:r>
              <a:rPr lang="en-US" sz="1600">
                <a:solidFill>
                  <a:schemeClr val="bg1"/>
                </a:solidFill>
                <a:latin typeface="Calibri" panose="020F0502020204030204" pitchFamily="34" charset="0"/>
                <a:cs typeface="Calibri" panose="020F0502020204030204" pitchFamily="34" charset="0"/>
              </a:rPr>
              <a:t>LIR C&amp;C </a:t>
            </a:r>
            <a:br>
              <a:rPr lang="en-US" sz="1600">
                <a:solidFill>
                  <a:schemeClr val="bg1"/>
                </a:solidFill>
                <a:latin typeface="Calibri" panose="020F0502020204030204" pitchFamily="34" charset="0"/>
                <a:cs typeface="Calibri" panose="020F0502020204030204" pitchFamily="34" charset="0"/>
              </a:rPr>
            </a:br>
            <a:r>
              <a:rPr lang="en-US" sz="1600">
                <a:solidFill>
                  <a:schemeClr val="bg1"/>
                </a:solidFill>
                <a:latin typeface="Calibri" panose="020F0502020204030204" pitchFamily="34" charset="0"/>
                <a:cs typeface="Calibri" panose="020F0502020204030204" pitchFamily="34" charset="0"/>
              </a:rPr>
              <a:t>software</a:t>
            </a:r>
          </a:p>
        </p:txBody>
      </p:sp>
      <p:sp>
        <p:nvSpPr>
          <p:cNvPr id="147" name="Rectangle 146">
            <a:extLst>
              <a:ext uri="{FF2B5EF4-FFF2-40B4-BE49-F238E27FC236}">
                <a16:creationId xmlns:a16="http://schemas.microsoft.com/office/drawing/2014/main" id="{85DA6027-6EBB-734B-AC34-6CEB1B962373}"/>
              </a:ext>
            </a:extLst>
          </p:cNvPr>
          <p:cNvSpPr/>
          <p:nvPr/>
        </p:nvSpPr>
        <p:spPr bwMode="auto">
          <a:xfrm>
            <a:off x="914331" y="1693517"/>
            <a:ext cx="1556710" cy="647051"/>
          </a:xfrm>
          <a:prstGeom prst="rect">
            <a:avLst/>
          </a:prstGeom>
          <a:solidFill>
            <a:srgbClr val="00B050"/>
          </a:solidFill>
          <a:ln>
            <a:headEnd/>
            <a:tailEnd/>
          </a:ln>
        </p:spPr>
        <p:style>
          <a:lnRef idx="0">
            <a:schemeClr val="dk1"/>
          </a:lnRef>
          <a:fillRef idx="3">
            <a:schemeClr val="dk1"/>
          </a:fillRef>
          <a:effectRef idx="3">
            <a:schemeClr val="dk1"/>
          </a:effectRef>
          <a:fontRef idx="minor">
            <a:schemeClr val="lt1"/>
          </a:fontRef>
        </p:style>
        <p:txBody>
          <a:bodyPr wrap="none" rtlCol="0" anchor="ctr"/>
          <a:lstStyle/>
          <a:p>
            <a:pPr algn="ctr" fontAlgn="ctr" hangingPunct="0">
              <a:lnSpc>
                <a:spcPct val="80000"/>
              </a:lnSpc>
            </a:pPr>
            <a:r>
              <a:rPr lang="en-US" sz="1600">
                <a:solidFill>
                  <a:schemeClr val="bg1"/>
                </a:solidFill>
                <a:latin typeface="Calibri" panose="020F0502020204030204" pitchFamily="34" charset="0"/>
                <a:cs typeface="Calibri" panose="020F0502020204030204" pitchFamily="34" charset="0"/>
              </a:rPr>
              <a:t>LIR C&amp;C </a:t>
            </a:r>
            <a:br>
              <a:rPr lang="en-US" sz="1600">
                <a:solidFill>
                  <a:schemeClr val="bg1"/>
                </a:solidFill>
                <a:latin typeface="Calibri" panose="020F0502020204030204" pitchFamily="34" charset="0"/>
                <a:cs typeface="Calibri" panose="020F0502020204030204" pitchFamily="34" charset="0"/>
              </a:rPr>
            </a:br>
            <a:r>
              <a:rPr lang="en-US" sz="1600">
                <a:solidFill>
                  <a:schemeClr val="bg1"/>
                </a:solidFill>
                <a:latin typeface="Calibri" panose="020F0502020204030204" pitchFamily="34" charset="0"/>
                <a:cs typeface="Calibri" panose="020F0502020204030204" pitchFamily="34" charset="0"/>
              </a:rPr>
              <a:t>software</a:t>
            </a:r>
          </a:p>
        </p:txBody>
      </p:sp>
      <p:cxnSp>
        <p:nvCxnSpPr>
          <p:cNvPr id="108" name="Straight Arrow Connector 107">
            <a:extLst>
              <a:ext uri="{FF2B5EF4-FFF2-40B4-BE49-F238E27FC236}">
                <a16:creationId xmlns:a16="http://schemas.microsoft.com/office/drawing/2014/main" id="{AA45A319-2160-1842-A1B0-A0F82EED9659}"/>
              </a:ext>
            </a:extLst>
          </p:cNvPr>
          <p:cNvCxnSpPr>
            <a:cxnSpLocks/>
          </p:cNvCxnSpPr>
          <p:nvPr/>
        </p:nvCxnSpPr>
        <p:spPr>
          <a:xfrm flipV="1">
            <a:off x="2480466" y="3719609"/>
            <a:ext cx="380352" cy="125"/>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10" name="Straight Arrow Connector 109">
            <a:extLst>
              <a:ext uri="{FF2B5EF4-FFF2-40B4-BE49-F238E27FC236}">
                <a16:creationId xmlns:a16="http://schemas.microsoft.com/office/drawing/2014/main" id="{20C00E1B-3C29-A74D-821E-5786554E6792}"/>
              </a:ext>
            </a:extLst>
          </p:cNvPr>
          <p:cNvCxnSpPr>
            <a:cxnSpLocks/>
          </p:cNvCxnSpPr>
          <p:nvPr/>
        </p:nvCxnSpPr>
        <p:spPr>
          <a:xfrm>
            <a:off x="6772789" y="3596450"/>
            <a:ext cx="395479"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62" name="Straight Arrow Connector 161">
            <a:extLst>
              <a:ext uri="{FF2B5EF4-FFF2-40B4-BE49-F238E27FC236}">
                <a16:creationId xmlns:a16="http://schemas.microsoft.com/office/drawing/2014/main" id="{AF70410E-14AC-234E-9615-C3985A61E1D1}"/>
              </a:ext>
            </a:extLst>
          </p:cNvPr>
          <p:cNvCxnSpPr>
            <a:cxnSpLocks/>
          </p:cNvCxnSpPr>
          <p:nvPr/>
        </p:nvCxnSpPr>
        <p:spPr>
          <a:xfrm>
            <a:off x="9286005" y="4309291"/>
            <a:ext cx="362334"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92" name="Straight Arrow Connector 91">
            <a:extLst>
              <a:ext uri="{FF2B5EF4-FFF2-40B4-BE49-F238E27FC236}">
                <a16:creationId xmlns:a16="http://schemas.microsoft.com/office/drawing/2014/main" id="{62EBE8CD-D124-B99A-222C-6A014AF50150}"/>
              </a:ext>
            </a:extLst>
          </p:cNvPr>
          <p:cNvCxnSpPr>
            <a:cxnSpLocks/>
          </p:cNvCxnSpPr>
          <p:nvPr/>
        </p:nvCxnSpPr>
        <p:spPr>
          <a:xfrm flipV="1">
            <a:off x="2491519" y="3490949"/>
            <a:ext cx="380352" cy="125"/>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94" name="Straight Arrow Connector 93">
            <a:extLst>
              <a:ext uri="{FF2B5EF4-FFF2-40B4-BE49-F238E27FC236}">
                <a16:creationId xmlns:a16="http://schemas.microsoft.com/office/drawing/2014/main" id="{7D32581F-B143-96F1-5D14-1399C5F34A3C}"/>
              </a:ext>
            </a:extLst>
          </p:cNvPr>
          <p:cNvCxnSpPr>
            <a:cxnSpLocks/>
          </p:cNvCxnSpPr>
          <p:nvPr/>
        </p:nvCxnSpPr>
        <p:spPr>
          <a:xfrm>
            <a:off x="9310941" y="3567149"/>
            <a:ext cx="364190"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96" name="Straight Arrow Connector 95">
            <a:extLst>
              <a:ext uri="{FF2B5EF4-FFF2-40B4-BE49-F238E27FC236}">
                <a16:creationId xmlns:a16="http://schemas.microsoft.com/office/drawing/2014/main" id="{0E3379F6-ACC6-EAFD-FDBA-026EA879B997}"/>
              </a:ext>
            </a:extLst>
          </p:cNvPr>
          <p:cNvCxnSpPr>
            <a:cxnSpLocks/>
          </p:cNvCxnSpPr>
          <p:nvPr/>
        </p:nvCxnSpPr>
        <p:spPr>
          <a:xfrm>
            <a:off x="4720696" y="3732472"/>
            <a:ext cx="328891"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97" name="TextBox 96">
            <a:extLst>
              <a:ext uri="{FF2B5EF4-FFF2-40B4-BE49-F238E27FC236}">
                <a16:creationId xmlns:a16="http://schemas.microsoft.com/office/drawing/2014/main" id="{7747E760-C0B8-7F18-C8A6-DCC13562B4FE}"/>
              </a:ext>
            </a:extLst>
          </p:cNvPr>
          <p:cNvSpPr txBox="1"/>
          <p:nvPr/>
        </p:nvSpPr>
        <p:spPr>
          <a:xfrm>
            <a:off x="662609" y="6387017"/>
            <a:ext cx="10744385" cy="480131"/>
          </a:xfrm>
          <a:prstGeom prst="rect">
            <a:avLst/>
          </a:prstGeom>
          <a:noFill/>
        </p:spPr>
        <p:txBody>
          <a:bodyPr wrap="square" rtlCol="0">
            <a:spAutoFit/>
          </a:bodyPr>
          <a:lstStyle/>
          <a:p>
            <a:pPr algn="ctr">
              <a:lnSpc>
                <a:spcPct val="9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JIP:” Jar in Place;  JHS: Jar Handling Subsystem; LHS: Lid Handling Subsystem; LDS: Lid Dispensing System; MMS: Motion Monitoring System </a:t>
            </a:r>
          </a:p>
        </p:txBody>
      </p:sp>
    </p:spTree>
    <p:extLst>
      <p:ext uri="{BB962C8B-B14F-4D97-AF65-F5344CB8AC3E}">
        <p14:creationId xmlns:p14="http://schemas.microsoft.com/office/powerpoint/2010/main" val="972775569"/>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E3DABB-2CBA-1741-8A20-B3D154F3249E}"/>
              </a:ext>
            </a:extLst>
          </p:cNvPr>
          <p:cNvSpPr>
            <a:spLocks noGrp="1"/>
          </p:cNvSpPr>
          <p:nvPr>
            <p:ph type="title"/>
          </p:nvPr>
        </p:nvSpPr>
        <p:spPr>
          <a:xfrm>
            <a:off x="2780277" y="833115"/>
            <a:ext cx="6008593" cy="609600"/>
          </a:xfrm>
        </p:spPr>
        <p:txBody>
          <a:bodyPr>
            <a:noAutofit/>
          </a:bodyPr>
          <a:lstStyle/>
          <a:p>
            <a:r>
              <a:rPr lang="en-US" sz="3600"/>
              <a:t>LIR Functional Analysis</a:t>
            </a:r>
          </a:p>
        </p:txBody>
      </p:sp>
      <p:sp>
        <p:nvSpPr>
          <p:cNvPr id="4" name="Slide Number Placeholder 3">
            <a:extLst>
              <a:ext uri="{FF2B5EF4-FFF2-40B4-BE49-F238E27FC236}">
                <a16:creationId xmlns:a16="http://schemas.microsoft.com/office/drawing/2014/main" id="{C9239B07-1EC7-6940-9C08-6C504A5C5411}"/>
              </a:ext>
            </a:extLst>
          </p:cNvPr>
          <p:cNvSpPr>
            <a:spLocks noGrp="1"/>
          </p:cNvSpPr>
          <p:nvPr>
            <p:ph type="sldNum" sz="quarter" idx="12"/>
          </p:nvPr>
        </p:nvSpPr>
        <p:spPr>
          <a:xfrm>
            <a:off x="11536816" y="6469742"/>
            <a:ext cx="542697" cy="279400"/>
          </a:xfrm>
        </p:spPr>
        <p:txBody>
          <a:bodyPr/>
          <a:lstStyle/>
          <a:p>
            <a:fld id="{874AC6EB-5948-4DF8-B5CC-E711E8013C87}" type="slidenum">
              <a:rPr lang="en-US" smtClean="0"/>
              <a:pPr/>
              <a:t>102</a:t>
            </a:fld>
            <a:endParaRPr lang="en-US"/>
          </a:p>
        </p:txBody>
      </p:sp>
      <p:sp>
        <p:nvSpPr>
          <p:cNvPr id="12" name="Content Placeholder 2">
            <a:extLst>
              <a:ext uri="{FF2B5EF4-FFF2-40B4-BE49-F238E27FC236}">
                <a16:creationId xmlns:a16="http://schemas.microsoft.com/office/drawing/2014/main" id="{4EB1A3C4-69EC-634F-9F8D-ECDBF32D7D03}"/>
              </a:ext>
            </a:extLst>
          </p:cNvPr>
          <p:cNvSpPr txBox="1">
            <a:spLocks/>
          </p:cNvSpPr>
          <p:nvPr/>
        </p:nvSpPr>
        <p:spPr>
          <a:xfrm>
            <a:off x="768626" y="1442715"/>
            <a:ext cx="10031896" cy="4107185"/>
          </a:xfrm>
          <a:prstGeom prst="rect">
            <a:avLst/>
          </a:prstGeom>
          <a:noFill/>
        </p:spPr>
        <p:txBody>
          <a:bodyPr vert="horz" lIns="91440" tIns="45720" rIns="91440" bIns="45720" rtlCol="0">
            <a:normAutofit/>
          </a:bodyPr>
          <a:lstStyle>
            <a:lvl1pPr marL="342900" indent="-342900" algn="l" defTabSz="914400" rtl="0" eaLnBrk="1" latinLnBrk="0" hangingPunct="1">
              <a:spcBef>
                <a:spcPct val="20000"/>
              </a:spcBef>
              <a:buClr>
                <a:srgbClr val="B70602"/>
              </a:buClr>
              <a:buSzPct val="75000"/>
              <a:buFont typeface="Wingdings" charset="2"/>
              <a:buChar char=""/>
              <a:defRPr sz="2400" b="1"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10000"/>
              </a:lnSpc>
              <a:spcBef>
                <a:spcPts val="0"/>
              </a:spcBef>
              <a:spcAft>
                <a:spcPts val="200"/>
              </a:spcAft>
            </a:pPr>
            <a:r>
              <a:rPr lang="en-US" b="0">
                <a:solidFill>
                  <a:schemeClr val="accent6">
                    <a:lumMod val="50000"/>
                  </a:schemeClr>
                </a:solidFill>
                <a:latin typeface="Calibri" panose="020F0502020204030204" pitchFamily="34" charset="0"/>
                <a:cs typeface="Calibri" panose="020F0502020204030204" pitchFamily="34" charset="0"/>
              </a:rPr>
              <a:t>Nominal Operations</a:t>
            </a:r>
          </a:p>
          <a:p>
            <a:pPr lvl="1">
              <a:lnSpc>
                <a:spcPct val="110000"/>
              </a:lnSpc>
              <a:spcBef>
                <a:spcPts val="0"/>
              </a:spcBef>
              <a:spcAft>
                <a:spcPts val="200"/>
              </a:spcAft>
              <a:buFont typeface="Arial" panose="020B0604020202020204" pitchFamily="34" charset="0"/>
              <a:buChar char="•"/>
            </a:pPr>
            <a:r>
              <a:rPr lang="en-US" sz="2300" b="1">
                <a:solidFill>
                  <a:schemeClr val="accent6">
                    <a:lumMod val="50000"/>
                  </a:schemeClr>
                </a:solidFill>
                <a:latin typeface="Calibri" panose="020F0502020204030204" pitchFamily="34" charset="0"/>
                <a:cs typeface="Calibri" panose="020F0502020204030204" pitchFamily="34" charset="0"/>
              </a:rPr>
              <a:t>Concurrent functions during operations</a:t>
            </a:r>
          </a:p>
          <a:p>
            <a:pPr lvl="2">
              <a:lnSpc>
                <a:spcPct val="110000"/>
              </a:lnSpc>
              <a:spcBef>
                <a:spcPts val="0"/>
              </a:spcBef>
              <a:spcAft>
                <a:spcPts val="200"/>
              </a:spcAft>
            </a:pPr>
            <a:r>
              <a:rPr lang="en-US" sz="1900" b="1">
                <a:solidFill>
                  <a:schemeClr val="accent6">
                    <a:lumMod val="50000"/>
                  </a:schemeClr>
                </a:solidFill>
                <a:latin typeface="Calibri" panose="020F0502020204030204" pitchFamily="34" charset="0"/>
                <a:cs typeface="Calibri" panose="020F0502020204030204" pitchFamily="34" charset="0"/>
              </a:rPr>
              <a:t>(F12) Monitor for commands </a:t>
            </a:r>
            <a:r>
              <a:rPr lang="en-US" sz="1900">
                <a:solidFill>
                  <a:schemeClr val="accent6">
                    <a:lumMod val="50000"/>
                  </a:schemeClr>
                </a:solidFill>
                <a:latin typeface="Calibri" panose="020F0502020204030204" pitchFamily="34" charset="0"/>
                <a:cs typeface="Calibri" panose="020F0502020204030204" pitchFamily="34" charset="0"/>
              </a:rPr>
              <a:t>from FCR C&amp;M software </a:t>
            </a:r>
          </a:p>
          <a:p>
            <a:pPr marL="1943100" lvl="3">
              <a:lnSpc>
                <a:spcPct val="110000"/>
              </a:lnSpc>
              <a:spcBef>
                <a:spcPts val="0"/>
              </a:spcBef>
              <a:spcAft>
                <a:spcPts val="200"/>
              </a:spcAft>
            </a:pPr>
            <a:r>
              <a:rPr lang="en-US" sz="1900">
                <a:solidFill>
                  <a:schemeClr val="accent6">
                    <a:lumMod val="50000"/>
                  </a:schemeClr>
                </a:solidFill>
                <a:latin typeface="Calibri" panose="020F0502020204030204" pitchFamily="34" charset="0"/>
                <a:cs typeface="Calibri" panose="020F0502020204030204" pitchFamily="34" charset="0"/>
              </a:rPr>
              <a:t>Notify the FCR C&amp;M software commands received</a:t>
            </a:r>
          </a:p>
          <a:p>
            <a:pPr marL="1943100" lvl="3">
              <a:lnSpc>
                <a:spcPct val="110000"/>
              </a:lnSpc>
              <a:spcBef>
                <a:spcPts val="0"/>
              </a:spcBef>
              <a:spcAft>
                <a:spcPts val="200"/>
              </a:spcAft>
            </a:pPr>
            <a:r>
              <a:rPr lang="en-US" sz="1900">
                <a:solidFill>
                  <a:schemeClr val="accent6">
                    <a:lumMod val="50000"/>
                  </a:schemeClr>
                </a:solidFill>
                <a:latin typeface="Calibri" panose="020F0502020204030204" pitchFamily="34" charset="0"/>
                <a:cs typeface="Calibri" panose="020F0502020204030204" pitchFamily="34" charset="0"/>
              </a:rPr>
              <a:t>There will be a separate function for the execution of each command received</a:t>
            </a:r>
          </a:p>
          <a:p>
            <a:pPr lvl="2">
              <a:lnSpc>
                <a:spcPct val="110000"/>
              </a:lnSpc>
              <a:spcBef>
                <a:spcPts val="0"/>
              </a:spcBef>
              <a:spcAft>
                <a:spcPts val="200"/>
              </a:spcAft>
            </a:pPr>
            <a:r>
              <a:rPr lang="en-US" sz="1900" b="1">
                <a:solidFill>
                  <a:schemeClr val="accent6">
                    <a:lumMod val="50000"/>
                  </a:schemeClr>
                </a:solidFill>
                <a:latin typeface="Calibri" panose="020F0502020204030204" pitchFamily="34" charset="0"/>
                <a:cs typeface="Calibri" panose="020F0502020204030204" pitchFamily="34" charset="0"/>
              </a:rPr>
              <a:t>(F13) Notify the FCR </a:t>
            </a:r>
            <a:r>
              <a:rPr lang="en-US" sz="1900">
                <a:solidFill>
                  <a:schemeClr val="accent6">
                    <a:lumMod val="50000"/>
                  </a:schemeClr>
                </a:solidFill>
                <a:latin typeface="Calibri" panose="020F0502020204030204" pitchFamily="34" charset="0"/>
                <a:cs typeface="Calibri" panose="020F0502020204030204" pitchFamily="34" charset="0"/>
              </a:rPr>
              <a:t>if there is a </a:t>
            </a:r>
            <a:r>
              <a:rPr lang="en-US" sz="1900" b="1">
                <a:solidFill>
                  <a:schemeClr val="accent6">
                    <a:lumMod val="50000"/>
                  </a:schemeClr>
                </a:solidFill>
                <a:latin typeface="Calibri" panose="020F0502020204030204" pitchFamily="34" charset="0"/>
                <a:cs typeface="Calibri" panose="020F0502020204030204" pitchFamily="34" charset="0"/>
              </a:rPr>
              <a:t>change of state </a:t>
            </a:r>
            <a:r>
              <a:rPr lang="en-US" sz="1900">
                <a:solidFill>
                  <a:schemeClr val="accent6">
                    <a:lumMod val="50000"/>
                  </a:schemeClr>
                </a:solidFill>
                <a:latin typeface="Calibri" panose="020F0502020204030204" pitchFamily="34" charset="0"/>
                <a:cs typeface="Calibri" panose="020F0502020204030204" pitchFamily="34" charset="0"/>
              </a:rPr>
              <a:t>either as a result of the execution of a command, completion of power up or down sequence, or because of an error. </a:t>
            </a:r>
          </a:p>
          <a:p>
            <a:pPr lvl="2">
              <a:lnSpc>
                <a:spcPct val="110000"/>
              </a:lnSpc>
              <a:spcBef>
                <a:spcPts val="0"/>
              </a:spcBef>
              <a:spcAft>
                <a:spcPts val="200"/>
              </a:spcAft>
            </a:pPr>
            <a:r>
              <a:rPr lang="en-US" sz="1900" b="1">
                <a:solidFill>
                  <a:schemeClr val="accent6">
                    <a:lumMod val="50000"/>
                  </a:schemeClr>
                </a:solidFill>
                <a:latin typeface="Calibri" panose="020F0502020204030204" pitchFamily="34" charset="0"/>
                <a:cs typeface="Calibri" panose="020F0502020204030204" pitchFamily="34" charset="0"/>
              </a:rPr>
              <a:t>(F3) Conduct H&amp;S checks </a:t>
            </a:r>
          </a:p>
          <a:p>
            <a:pPr lvl="2">
              <a:lnSpc>
                <a:spcPct val="110000"/>
              </a:lnSpc>
              <a:spcBef>
                <a:spcPts val="0"/>
              </a:spcBef>
              <a:spcAft>
                <a:spcPts val="200"/>
              </a:spcAft>
            </a:pPr>
            <a:r>
              <a:rPr lang="en-US" sz="1900" b="1">
                <a:solidFill>
                  <a:schemeClr val="accent6">
                    <a:lumMod val="50000"/>
                  </a:schemeClr>
                </a:solidFill>
                <a:latin typeface="Calibri" panose="020F0502020204030204" pitchFamily="34" charset="0"/>
                <a:cs typeface="Calibri" panose="020F0502020204030204" pitchFamily="34" charset="0"/>
              </a:rPr>
              <a:t>(F4) Transmit H&amp;S data to </a:t>
            </a:r>
            <a:r>
              <a:rPr lang="en-US" sz="1900">
                <a:solidFill>
                  <a:schemeClr val="accent6">
                    <a:lumMod val="50000"/>
                  </a:schemeClr>
                </a:solidFill>
                <a:latin typeface="Calibri" panose="020F0502020204030204" pitchFamily="34" charset="0"/>
                <a:cs typeface="Calibri" panose="020F0502020204030204" pitchFamily="34" charset="0"/>
              </a:rPr>
              <a:t>FCR C&amp;M software </a:t>
            </a:r>
          </a:p>
          <a:p>
            <a:pPr lvl="2">
              <a:lnSpc>
                <a:spcPct val="110000"/>
              </a:lnSpc>
              <a:spcBef>
                <a:spcPts val="0"/>
              </a:spcBef>
              <a:spcAft>
                <a:spcPts val="200"/>
              </a:spcAft>
            </a:pPr>
            <a:r>
              <a:rPr lang="en-US" sz="1900" b="1">
                <a:solidFill>
                  <a:schemeClr val="accent6">
                    <a:lumMod val="50000"/>
                  </a:schemeClr>
                </a:solidFill>
                <a:latin typeface="Calibri" panose="020F0502020204030204" pitchFamily="34" charset="0"/>
                <a:cs typeface="Calibri" panose="020F0502020204030204" pitchFamily="34" charset="0"/>
              </a:rPr>
              <a:t>(F14) Monitor for Critical Failures and Alert </a:t>
            </a:r>
            <a:r>
              <a:rPr lang="en-US" sz="1900">
                <a:solidFill>
                  <a:schemeClr val="accent6">
                    <a:lumMod val="50000"/>
                  </a:schemeClr>
                </a:solidFill>
                <a:latin typeface="Calibri" panose="020F0502020204030204" pitchFamily="34" charset="0"/>
                <a:cs typeface="Calibri" panose="020F0502020204030204" pitchFamily="34" charset="0"/>
              </a:rPr>
              <a:t>FCR C&amp;M software of any critical failures</a:t>
            </a:r>
          </a:p>
          <a:p>
            <a:pPr lvl="3">
              <a:lnSpc>
                <a:spcPct val="110000"/>
              </a:lnSpc>
              <a:spcBef>
                <a:spcPts val="0"/>
              </a:spcBef>
              <a:spcAft>
                <a:spcPts val="200"/>
              </a:spcAft>
            </a:pPr>
            <a:r>
              <a:rPr lang="en-US" sz="1900" b="1">
                <a:solidFill>
                  <a:schemeClr val="accent6">
                    <a:lumMod val="50000"/>
                  </a:schemeClr>
                </a:solidFill>
                <a:latin typeface="Calibri" panose="020F0502020204030204" pitchFamily="34" charset="0"/>
                <a:cs typeface="Calibri" panose="020F0502020204030204" pitchFamily="34" charset="0"/>
              </a:rPr>
              <a:t>Perform end-of-shift shutdown (F15)</a:t>
            </a:r>
            <a:r>
              <a:rPr lang="en-US" sz="1900">
                <a:solidFill>
                  <a:schemeClr val="accent6">
                    <a:lumMod val="50000"/>
                  </a:schemeClr>
                </a:solidFill>
                <a:latin typeface="Calibri" panose="020F0502020204030204" pitchFamily="34" charset="0"/>
                <a:cs typeface="Calibri" panose="020F0502020204030204" pitchFamily="34" charset="0"/>
              </a:rPr>
              <a:t>, if critical failure detected, </a:t>
            </a:r>
          </a:p>
        </p:txBody>
      </p:sp>
      <p:pic>
        <p:nvPicPr>
          <p:cNvPr id="10" name="Picture 9" descr="A close up of a whiteboard&#10;&#10;Description automatically generated">
            <a:extLst>
              <a:ext uri="{FF2B5EF4-FFF2-40B4-BE49-F238E27FC236}">
                <a16:creationId xmlns:a16="http://schemas.microsoft.com/office/drawing/2014/main" id="{CFB2C0CE-7057-BB4F-9521-961B1F12C7DF}"/>
              </a:ext>
            </a:extLst>
          </p:cNvPr>
          <p:cNvPicPr>
            <a:picLocks noChangeAspect="1"/>
          </p:cNvPicPr>
          <p:nvPr/>
        </p:nvPicPr>
        <p:blipFill>
          <a:blip r:embed="rId2">
            <a:extLst>
              <a:ext uri="{28A0092B-C50C-407E-A947-70E740481C1C}">
                <a14:useLocalDpi xmlns:a14="http://schemas.microsoft.com/office/drawing/2010/main"/>
              </a:ext>
              <a:ext uri="{837473B0-CC2E-450A-ABE3-18F120FF3D39}">
                <a1611:picAttrSrcUrl xmlns:a1611="http://schemas.microsoft.com/office/drawing/2016/11/main" r:id="rId3"/>
              </a:ext>
            </a:extLst>
          </a:blip>
          <a:stretch>
            <a:fillRect/>
          </a:stretch>
        </p:blipFill>
        <p:spPr>
          <a:xfrm>
            <a:off x="9437122" y="642316"/>
            <a:ext cx="2112393" cy="1930648"/>
          </a:xfrm>
          <a:prstGeom prst="rect">
            <a:avLst/>
          </a:prstGeom>
        </p:spPr>
      </p:pic>
      <p:sp>
        <p:nvSpPr>
          <p:cNvPr id="7" name="TextBox 6">
            <a:extLst>
              <a:ext uri="{FF2B5EF4-FFF2-40B4-BE49-F238E27FC236}">
                <a16:creationId xmlns:a16="http://schemas.microsoft.com/office/drawing/2014/main" id="{BDE2B03E-FB2C-1DD3-6B29-6A5BBCFD3A22}"/>
              </a:ext>
            </a:extLst>
          </p:cNvPr>
          <p:cNvSpPr txBox="1"/>
          <p:nvPr/>
        </p:nvSpPr>
        <p:spPr>
          <a:xfrm>
            <a:off x="1614642" y="6387017"/>
            <a:ext cx="8962715" cy="481991"/>
          </a:xfrm>
          <a:prstGeom prst="rect">
            <a:avLst/>
          </a:prstGeom>
          <a:noFill/>
        </p:spPr>
        <p:txBody>
          <a:bodyPr wrap="square" rtlCol="0">
            <a:spAutoFit/>
          </a:bodyPr>
          <a:lstStyle/>
          <a:p>
            <a:pPr algn="ctr">
              <a:lnSpc>
                <a:spcPct val="9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JHS: Jar Handling Subsystem; LHS: Lid Handling Subsystem; LDS: Lid Dispensing System; MMS: Motion Monitoring System  </a:t>
            </a:r>
          </a:p>
        </p:txBody>
      </p:sp>
    </p:spTree>
    <p:extLst>
      <p:ext uri="{BB962C8B-B14F-4D97-AF65-F5344CB8AC3E}">
        <p14:creationId xmlns:p14="http://schemas.microsoft.com/office/powerpoint/2010/main" val="2024184433"/>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B026A0-ABFA-5A42-8EF4-8CEBD706B8A1}"/>
              </a:ext>
            </a:extLst>
          </p:cNvPr>
          <p:cNvSpPr>
            <a:spLocks noGrp="1"/>
          </p:cNvSpPr>
          <p:nvPr>
            <p:ph type="title"/>
          </p:nvPr>
        </p:nvSpPr>
        <p:spPr>
          <a:xfrm>
            <a:off x="1157280" y="692354"/>
            <a:ext cx="9877439" cy="669187"/>
          </a:xfrm>
        </p:spPr>
        <p:txBody>
          <a:bodyPr>
            <a:normAutofit/>
          </a:bodyPr>
          <a:lstStyle/>
          <a:p>
            <a:r>
              <a:rPr lang="en-US" sz="3200">
                <a:solidFill>
                  <a:schemeClr val="accent1">
                    <a:lumMod val="75000"/>
                  </a:schemeClr>
                </a:solidFill>
              </a:rPr>
              <a:t>LIR SIPOC Analysis – Concurrent Functions</a:t>
            </a:r>
          </a:p>
        </p:txBody>
      </p:sp>
      <p:sp>
        <p:nvSpPr>
          <p:cNvPr id="114" name="Rectangle 113">
            <a:extLst>
              <a:ext uri="{FF2B5EF4-FFF2-40B4-BE49-F238E27FC236}">
                <a16:creationId xmlns:a16="http://schemas.microsoft.com/office/drawing/2014/main" id="{14546D26-779D-AC4F-9FD1-C3D7279E116D}"/>
              </a:ext>
            </a:extLst>
          </p:cNvPr>
          <p:cNvSpPr/>
          <p:nvPr/>
        </p:nvSpPr>
        <p:spPr bwMode="auto">
          <a:xfrm>
            <a:off x="1253548" y="1705566"/>
            <a:ext cx="1953495" cy="700091"/>
          </a:xfrm>
          <a:prstGeom prst="rect">
            <a:avLst/>
          </a:prstGeom>
          <a:solidFill>
            <a:srgbClr val="00B050"/>
          </a:solidFill>
          <a:ln>
            <a:headEnd/>
            <a:tailEnd/>
          </a:ln>
        </p:spPr>
        <p:style>
          <a:lnRef idx="0">
            <a:schemeClr val="dk1"/>
          </a:lnRef>
          <a:fillRef idx="3">
            <a:schemeClr val="dk1"/>
          </a:fillRef>
          <a:effectRef idx="3">
            <a:schemeClr val="dk1"/>
          </a:effectRef>
          <a:fontRef idx="minor">
            <a:schemeClr val="lt1"/>
          </a:fontRef>
        </p:style>
        <p:txBody>
          <a:bodyPr wrap="none" rtlCol="0" anchor="ctr"/>
          <a:lstStyle/>
          <a:p>
            <a:pPr algn="ctr">
              <a:lnSpc>
                <a:spcPct val="80000"/>
              </a:lnSpc>
            </a:pPr>
            <a:r>
              <a:rPr lang="en-US" sz="1600">
                <a:solidFill>
                  <a:schemeClr val="bg1"/>
                </a:solidFill>
                <a:latin typeface="+mj-lt"/>
              </a:rPr>
              <a:t>FCR C&amp;M</a:t>
            </a:r>
            <a:r>
              <a:rPr lang="en-US" sz="1600">
                <a:solidFill>
                  <a:schemeClr val="bg1"/>
                </a:solidFill>
              </a:rPr>
              <a:t> Software</a:t>
            </a:r>
            <a:r>
              <a:rPr lang="en-US" sz="1600">
                <a:solidFill>
                  <a:schemeClr val="bg1"/>
                </a:solidFill>
                <a:latin typeface="+mj-lt"/>
              </a:rPr>
              <a:t> </a:t>
            </a:r>
          </a:p>
        </p:txBody>
      </p:sp>
      <p:cxnSp>
        <p:nvCxnSpPr>
          <p:cNvPr id="115" name="Straight Arrow Connector 114">
            <a:extLst>
              <a:ext uri="{FF2B5EF4-FFF2-40B4-BE49-F238E27FC236}">
                <a16:creationId xmlns:a16="http://schemas.microsoft.com/office/drawing/2014/main" id="{081B7105-1946-A549-8DCF-DB18727700F5}"/>
              </a:ext>
            </a:extLst>
          </p:cNvPr>
          <p:cNvCxnSpPr>
            <a:cxnSpLocks/>
          </p:cNvCxnSpPr>
          <p:nvPr/>
        </p:nvCxnSpPr>
        <p:spPr>
          <a:xfrm flipV="1">
            <a:off x="3207042" y="2055549"/>
            <a:ext cx="380352" cy="125"/>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16" name="Rectangle 115">
            <a:extLst>
              <a:ext uri="{FF2B5EF4-FFF2-40B4-BE49-F238E27FC236}">
                <a16:creationId xmlns:a16="http://schemas.microsoft.com/office/drawing/2014/main" id="{C97C671C-8DDB-F347-BA5B-43C984CAD3B8}"/>
              </a:ext>
            </a:extLst>
          </p:cNvPr>
          <p:cNvSpPr/>
          <p:nvPr/>
        </p:nvSpPr>
        <p:spPr bwMode="auto">
          <a:xfrm>
            <a:off x="9061577" y="1723019"/>
            <a:ext cx="1857380" cy="687763"/>
          </a:xfrm>
          <a:prstGeom prst="rect">
            <a:avLst/>
          </a:prstGeom>
          <a:solidFill>
            <a:srgbClr val="00B050"/>
          </a:solidFill>
          <a:ln>
            <a:headEnd/>
            <a:tailEnd/>
          </a:ln>
        </p:spPr>
        <p:style>
          <a:lnRef idx="0">
            <a:schemeClr val="accent5"/>
          </a:lnRef>
          <a:fillRef idx="3">
            <a:schemeClr val="accent5"/>
          </a:fillRef>
          <a:effectRef idx="3">
            <a:schemeClr val="accent5"/>
          </a:effectRef>
          <a:fontRef idx="minor">
            <a:schemeClr val="lt1"/>
          </a:fontRef>
        </p:style>
        <p:txBody>
          <a:bodyPr wrap="none" rtlCol="0" anchor="ctr"/>
          <a:lstStyle/>
          <a:p>
            <a:pPr algn="ctr">
              <a:lnSpc>
                <a:spcPct val="80000"/>
              </a:lnSpc>
            </a:pPr>
            <a:r>
              <a:rPr lang="en-US" sz="1600">
                <a:solidFill>
                  <a:schemeClr val="bg1"/>
                </a:solidFill>
              </a:rPr>
              <a:t>FCR C&amp;M </a:t>
            </a:r>
            <a:br>
              <a:rPr lang="en-US" sz="1600">
                <a:solidFill>
                  <a:schemeClr val="bg1"/>
                </a:solidFill>
              </a:rPr>
            </a:br>
            <a:r>
              <a:rPr lang="en-US" sz="1600">
                <a:solidFill>
                  <a:schemeClr val="bg1"/>
                </a:solidFill>
              </a:rPr>
              <a:t>Software </a:t>
            </a:r>
          </a:p>
        </p:txBody>
      </p:sp>
      <p:cxnSp>
        <p:nvCxnSpPr>
          <p:cNvPr id="117" name="Straight Arrow Connector 116">
            <a:extLst>
              <a:ext uri="{FF2B5EF4-FFF2-40B4-BE49-F238E27FC236}">
                <a16:creationId xmlns:a16="http://schemas.microsoft.com/office/drawing/2014/main" id="{006E2DE6-1BD6-A14D-9985-443E9E31ACC1}"/>
              </a:ext>
            </a:extLst>
          </p:cNvPr>
          <p:cNvCxnSpPr>
            <a:cxnSpLocks/>
            <a:endCxn id="116" idx="1"/>
          </p:cNvCxnSpPr>
          <p:nvPr/>
        </p:nvCxnSpPr>
        <p:spPr>
          <a:xfrm>
            <a:off x="8747148" y="2062324"/>
            <a:ext cx="314429" cy="4577"/>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18" name="Rectangle 117">
            <a:extLst>
              <a:ext uri="{FF2B5EF4-FFF2-40B4-BE49-F238E27FC236}">
                <a16:creationId xmlns:a16="http://schemas.microsoft.com/office/drawing/2014/main" id="{2F499D3F-161E-664B-877C-0F4957F1F13C}"/>
              </a:ext>
            </a:extLst>
          </p:cNvPr>
          <p:cNvSpPr/>
          <p:nvPr/>
        </p:nvSpPr>
        <p:spPr bwMode="auto">
          <a:xfrm>
            <a:off x="3587394" y="1703528"/>
            <a:ext cx="1457184" cy="704167"/>
          </a:xfrm>
          <a:prstGeom prst="rect">
            <a:avLst/>
          </a:prstGeom>
          <a:ln>
            <a:headEnd/>
            <a:tailEnd/>
          </a:ln>
        </p:spPr>
        <p:style>
          <a:lnRef idx="0">
            <a:schemeClr val="accent6"/>
          </a:lnRef>
          <a:fillRef idx="3">
            <a:schemeClr val="accent6"/>
          </a:fillRef>
          <a:effectRef idx="3">
            <a:schemeClr val="accent6"/>
          </a:effectRef>
          <a:fontRef idx="minor">
            <a:schemeClr val="lt1"/>
          </a:fontRef>
        </p:style>
        <p:txBody>
          <a:bodyPr wrap="none" rtlCol="0" anchor="ctr"/>
          <a:lstStyle/>
          <a:p>
            <a:pPr algn="ctr">
              <a:lnSpc>
                <a:spcPct val="80000"/>
              </a:lnSpc>
            </a:pPr>
            <a:r>
              <a:rPr lang="en-US" sz="1600">
                <a:solidFill>
                  <a:schemeClr val="accent6">
                    <a:lumMod val="50000"/>
                  </a:schemeClr>
                </a:solidFill>
                <a:latin typeface="+mj-lt"/>
              </a:rPr>
              <a:t>Commands</a:t>
            </a:r>
          </a:p>
        </p:txBody>
      </p:sp>
      <p:sp>
        <p:nvSpPr>
          <p:cNvPr id="119" name="Rectangle 118">
            <a:extLst>
              <a:ext uri="{FF2B5EF4-FFF2-40B4-BE49-F238E27FC236}">
                <a16:creationId xmlns:a16="http://schemas.microsoft.com/office/drawing/2014/main" id="{31F01030-F11B-5648-806D-1D91BD6F6259}"/>
              </a:ext>
            </a:extLst>
          </p:cNvPr>
          <p:cNvSpPr/>
          <p:nvPr/>
        </p:nvSpPr>
        <p:spPr bwMode="auto">
          <a:xfrm>
            <a:off x="5371430" y="1703527"/>
            <a:ext cx="1749062" cy="733269"/>
          </a:xfrm>
          <a:prstGeom prst="rect">
            <a:avLst/>
          </a:prstGeom>
          <a:ln>
            <a:headEnd/>
            <a:tailEnd/>
          </a:ln>
        </p:spPr>
        <p:style>
          <a:lnRef idx="0">
            <a:schemeClr val="accent3"/>
          </a:lnRef>
          <a:fillRef idx="3">
            <a:schemeClr val="accent3"/>
          </a:fillRef>
          <a:effectRef idx="3">
            <a:schemeClr val="accent3"/>
          </a:effectRef>
          <a:fontRef idx="minor">
            <a:schemeClr val="lt1"/>
          </a:fontRef>
        </p:style>
        <p:txBody>
          <a:bodyPr wrap="none" rtlCol="0" anchor="ctr"/>
          <a:lstStyle/>
          <a:p>
            <a:pPr algn="ctr">
              <a:lnSpc>
                <a:spcPct val="80000"/>
              </a:lnSpc>
            </a:pPr>
            <a:r>
              <a:rPr lang="en-US" sz="1600"/>
              <a:t>LIR C&amp;C Receive</a:t>
            </a:r>
            <a:br>
              <a:rPr lang="en-US" sz="1600"/>
            </a:br>
            <a:r>
              <a:rPr lang="en-US" sz="1600"/>
              <a:t>Commands</a:t>
            </a:r>
            <a:br>
              <a:rPr lang="en-US" sz="1600">
                <a:solidFill>
                  <a:schemeClr val="bg1"/>
                </a:solidFill>
                <a:latin typeface="+mj-lt"/>
              </a:rPr>
            </a:br>
            <a:r>
              <a:rPr lang="en-US" sz="1600">
                <a:solidFill>
                  <a:schemeClr val="bg1"/>
                </a:solidFill>
                <a:latin typeface="+mj-lt"/>
              </a:rPr>
              <a:t>F(12)</a:t>
            </a:r>
          </a:p>
        </p:txBody>
      </p:sp>
      <p:sp>
        <p:nvSpPr>
          <p:cNvPr id="120" name="Rectangle 119">
            <a:extLst>
              <a:ext uri="{FF2B5EF4-FFF2-40B4-BE49-F238E27FC236}">
                <a16:creationId xmlns:a16="http://schemas.microsoft.com/office/drawing/2014/main" id="{BDF04C6E-492B-4548-BBB8-2F31EC23C7B4}"/>
              </a:ext>
            </a:extLst>
          </p:cNvPr>
          <p:cNvSpPr/>
          <p:nvPr/>
        </p:nvSpPr>
        <p:spPr bwMode="auto">
          <a:xfrm>
            <a:off x="7396244" y="1700451"/>
            <a:ext cx="1350904" cy="755408"/>
          </a:xfrm>
          <a:prstGeom prst="rect">
            <a:avLst/>
          </a:prstGeom>
          <a:ln>
            <a:headEnd/>
            <a:tailEnd/>
          </a:ln>
        </p:spPr>
        <p:style>
          <a:lnRef idx="0">
            <a:schemeClr val="accent4"/>
          </a:lnRef>
          <a:fillRef idx="3">
            <a:schemeClr val="accent4"/>
          </a:fillRef>
          <a:effectRef idx="3">
            <a:schemeClr val="accent4"/>
          </a:effectRef>
          <a:fontRef idx="minor">
            <a:schemeClr val="lt1"/>
          </a:fontRef>
        </p:style>
        <p:txBody>
          <a:bodyPr wrap="none" rtlCol="0" anchor="ctr"/>
          <a:lstStyle/>
          <a:p>
            <a:pPr algn="ctr">
              <a:lnSpc>
                <a:spcPct val="80000"/>
              </a:lnSpc>
            </a:pPr>
            <a:r>
              <a:rPr lang="en-US" sz="1600">
                <a:solidFill>
                  <a:schemeClr val="bg1"/>
                </a:solidFill>
                <a:latin typeface="+mj-lt"/>
              </a:rPr>
              <a:t>Notification of </a:t>
            </a:r>
            <a:br>
              <a:rPr lang="en-US" sz="1600">
                <a:solidFill>
                  <a:schemeClr val="bg1"/>
                </a:solidFill>
                <a:latin typeface="+mj-lt"/>
              </a:rPr>
            </a:br>
            <a:r>
              <a:rPr lang="en-US" sz="1600">
                <a:solidFill>
                  <a:schemeClr val="bg1"/>
                </a:solidFill>
                <a:latin typeface="+mj-lt"/>
              </a:rPr>
              <a:t>Received</a:t>
            </a:r>
            <a:br>
              <a:rPr lang="en-US" sz="1600">
                <a:solidFill>
                  <a:schemeClr val="bg1"/>
                </a:solidFill>
                <a:latin typeface="+mj-lt"/>
              </a:rPr>
            </a:br>
            <a:r>
              <a:rPr lang="en-US" sz="1600">
                <a:solidFill>
                  <a:schemeClr val="bg1"/>
                </a:solidFill>
                <a:latin typeface="+mj-lt"/>
              </a:rPr>
              <a:t> Commands</a:t>
            </a:r>
          </a:p>
        </p:txBody>
      </p:sp>
      <p:cxnSp>
        <p:nvCxnSpPr>
          <p:cNvPr id="121" name="Straight Arrow Connector 120">
            <a:extLst>
              <a:ext uri="{FF2B5EF4-FFF2-40B4-BE49-F238E27FC236}">
                <a16:creationId xmlns:a16="http://schemas.microsoft.com/office/drawing/2014/main" id="{1519E283-D804-A947-A0F9-CA0B80A5085C}"/>
              </a:ext>
            </a:extLst>
          </p:cNvPr>
          <p:cNvCxnSpPr>
            <a:cxnSpLocks/>
          </p:cNvCxnSpPr>
          <p:nvPr/>
        </p:nvCxnSpPr>
        <p:spPr>
          <a:xfrm>
            <a:off x="7122532" y="2055610"/>
            <a:ext cx="273713"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22" name="Straight Arrow Connector 121">
            <a:extLst>
              <a:ext uri="{FF2B5EF4-FFF2-40B4-BE49-F238E27FC236}">
                <a16:creationId xmlns:a16="http://schemas.microsoft.com/office/drawing/2014/main" id="{E739868F-D89C-1A4A-85BE-28EDB4382E9B}"/>
              </a:ext>
            </a:extLst>
          </p:cNvPr>
          <p:cNvCxnSpPr>
            <a:cxnSpLocks/>
          </p:cNvCxnSpPr>
          <p:nvPr/>
        </p:nvCxnSpPr>
        <p:spPr>
          <a:xfrm>
            <a:off x="5044579" y="2055610"/>
            <a:ext cx="328891"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47" name="Rectangle 146">
            <a:extLst>
              <a:ext uri="{FF2B5EF4-FFF2-40B4-BE49-F238E27FC236}">
                <a16:creationId xmlns:a16="http://schemas.microsoft.com/office/drawing/2014/main" id="{85DA6027-6EBB-734B-AC34-6CEB1B962373}"/>
              </a:ext>
            </a:extLst>
          </p:cNvPr>
          <p:cNvSpPr/>
          <p:nvPr/>
        </p:nvSpPr>
        <p:spPr bwMode="auto">
          <a:xfrm>
            <a:off x="1232751" y="4947857"/>
            <a:ext cx="1941888" cy="700091"/>
          </a:xfrm>
          <a:prstGeom prst="rect">
            <a:avLst/>
          </a:prstGeom>
          <a:solidFill>
            <a:srgbClr val="00B050"/>
          </a:solidFill>
          <a:ln>
            <a:headEnd/>
            <a:tailEnd/>
          </a:ln>
        </p:spPr>
        <p:style>
          <a:lnRef idx="0">
            <a:schemeClr val="dk1"/>
          </a:lnRef>
          <a:fillRef idx="3">
            <a:schemeClr val="dk1"/>
          </a:fillRef>
          <a:effectRef idx="3">
            <a:schemeClr val="dk1"/>
          </a:effectRef>
          <a:fontRef idx="minor">
            <a:schemeClr val="lt1"/>
          </a:fontRef>
        </p:style>
        <p:txBody>
          <a:bodyPr wrap="none" rtlCol="0" anchor="ctr"/>
          <a:lstStyle/>
          <a:p>
            <a:pPr algn="ctr">
              <a:lnSpc>
                <a:spcPct val="80000"/>
              </a:lnSpc>
            </a:pPr>
            <a:r>
              <a:rPr lang="en-US" sz="1600">
                <a:solidFill>
                  <a:schemeClr val="bg1"/>
                </a:solidFill>
              </a:rPr>
              <a:t>LIR C&amp;C</a:t>
            </a:r>
            <a:br>
              <a:rPr lang="en-US" sz="1600">
                <a:solidFill>
                  <a:schemeClr val="bg1"/>
                </a:solidFill>
              </a:rPr>
            </a:br>
            <a:r>
              <a:rPr lang="en-US" sz="1600">
                <a:solidFill>
                  <a:schemeClr val="bg1"/>
                </a:solidFill>
              </a:rPr>
              <a:t> Software  </a:t>
            </a:r>
          </a:p>
        </p:txBody>
      </p:sp>
      <p:cxnSp>
        <p:nvCxnSpPr>
          <p:cNvPr id="148" name="Straight Arrow Connector 147">
            <a:extLst>
              <a:ext uri="{FF2B5EF4-FFF2-40B4-BE49-F238E27FC236}">
                <a16:creationId xmlns:a16="http://schemas.microsoft.com/office/drawing/2014/main" id="{16D88184-F4DB-B34E-83AE-8B6429AEFD24}"/>
              </a:ext>
            </a:extLst>
          </p:cNvPr>
          <p:cNvCxnSpPr>
            <a:cxnSpLocks/>
          </p:cNvCxnSpPr>
          <p:nvPr/>
        </p:nvCxnSpPr>
        <p:spPr>
          <a:xfrm>
            <a:off x="3174640" y="5297902"/>
            <a:ext cx="398737" cy="1"/>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49" name="Rectangle 148">
            <a:extLst>
              <a:ext uri="{FF2B5EF4-FFF2-40B4-BE49-F238E27FC236}">
                <a16:creationId xmlns:a16="http://schemas.microsoft.com/office/drawing/2014/main" id="{F6FA03FF-5C62-F24F-8645-21502C615815}"/>
              </a:ext>
            </a:extLst>
          </p:cNvPr>
          <p:cNvSpPr/>
          <p:nvPr/>
        </p:nvSpPr>
        <p:spPr bwMode="auto">
          <a:xfrm>
            <a:off x="9024952" y="4968051"/>
            <a:ext cx="1894005" cy="659703"/>
          </a:xfrm>
          <a:prstGeom prst="rect">
            <a:avLst/>
          </a:prstGeom>
          <a:solidFill>
            <a:srgbClr val="00B050"/>
          </a:solidFill>
          <a:ln>
            <a:headEnd/>
            <a:tailEnd/>
          </a:ln>
        </p:spPr>
        <p:style>
          <a:lnRef idx="0">
            <a:schemeClr val="accent5"/>
          </a:lnRef>
          <a:fillRef idx="3">
            <a:schemeClr val="accent5"/>
          </a:fillRef>
          <a:effectRef idx="3">
            <a:schemeClr val="accent5"/>
          </a:effectRef>
          <a:fontRef idx="minor">
            <a:schemeClr val="lt1"/>
          </a:fontRef>
        </p:style>
        <p:txBody>
          <a:bodyPr wrap="none" rtlCol="0" anchor="ctr"/>
          <a:lstStyle/>
          <a:p>
            <a:pPr algn="ctr">
              <a:lnSpc>
                <a:spcPct val="80000"/>
              </a:lnSpc>
            </a:pPr>
            <a:r>
              <a:rPr lang="en-US" sz="1600">
                <a:solidFill>
                  <a:schemeClr val="bg1"/>
                </a:solidFill>
              </a:rPr>
              <a:t>FCR C&amp;M </a:t>
            </a:r>
            <a:br>
              <a:rPr lang="en-US" sz="1600">
                <a:solidFill>
                  <a:schemeClr val="bg1"/>
                </a:solidFill>
              </a:rPr>
            </a:br>
            <a:r>
              <a:rPr lang="en-US" sz="1600">
                <a:solidFill>
                  <a:schemeClr val="bg1"/>
                </a:solidFill>
              </a:rPr>
              <a:t>Software </a:t>
            </a:r>
          </a:p>
        </p:txBody>
      </p:sp>
      <p:cxnSp>
        <p:nvCxnSpPr>
          <p:cNvPr id="150" name="Straight Arrow Connector 149">
            <a:extLst>
              <a:ext uri="{FF2B5EF4-FFF2-40B4-BE49-F238E27FC236}">
                <a16:creationId xmlns:a16="http://schemas.microsoft.com/office/drawing/2014/main" id="{CA05BAD1-C1C6-F544-A19E-011CDB5ECBC7}"/>
              </a:ext>
            </a:extLst>
          </p:cNvPr>
          <p:cNvCxnSpPr>
            <a:cxnSpLocks/>
            <a:endCxn id="149" idx="1"/>
          </p:cNvCxnSpPr>
          <p:nvPr/>
        </p:nvCxnSpPr>
        <p:spPr>
          <a:xfrm>
            <a:off x="8714745" y="5297902"/>
            <a:ext cx="310207" cy="1"/>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51" name="Rectangle 150">
            <a:extLst>
              <a:ext uri="{FF2B5EF4-FFF2-40B4-BE49-F238E27FC236}">
                <a16:creationId xmlns:a16="http://schemas.microsoft.com/office/drawing/2014/main" id="{32F04DEB-8294-2643-A4D7-EE394472BF1F}"/>
              </a:ext>
            </a:extLst>
          </p:cNvPr>
          <p:cNvSpPr/>
          <p:nvPr/>
        </p:nvSpPr>
        <p:spPr bwMode="auto">
          <a:xfrm>
            <a:off x="3573376" y="4945819"/>
            <a:ext cx="1457184" cy="704167"/>
          </a:xfrm>
          <a:prstGeom prst="rect">
            <a:avLst/>
          </a:prstGeom>
          <a:ln>
            <a:headEnd/>
            <a:tailEnd/>
          </a:ln>
        </p:spPr>
        <p:style>
          <a:lnRef idx="0">
            <a:schemeClr val="accent6"/>
          </a:lnRef>
          <a:fillRef idx="3">
            <a:schemeClr val="accent6"/>
          </a:fillRef>
          <a:effectRef idx="3">
            <a:schemeClr val="accent6"/>
          </a:effectRef>
          <a:fontRef idx="minor">
            <a:schemeClr val="lt1"/>
          </a:fontRef>
        </p:style>
        <p:txBody>
          <a:bodyPr wrap="none" rtlCol="0" anchor="ctr"/>
          <a:lstStyle/>
          <a:p>
            <a:pPr algn="ctr">
              <a:lnSpc>
                <a:spcPct val="80000"/>
              </a:lnSpc>
            </a:pPr>
            <a:r>
              <a:rPr lang="en-US" sz="1600">
                <a:solidFill>
                  <a:schemeClr val="accent6">
                    <a:lumMod val="50000"/>
                  </a:schemeClr>
                </a:solidFill>
              </a:rPr>
              <a:t>Subsystems </a:t>
            </a:r>
            <a:br>
              <a:rPr lang="en-US" sz="1600">
                <a:solidFill>
                  <a:schemeClr val="accent6">
                    <a:lumMod val="50000"/>
                  </a:schemeClr>
                </a:solidFill>
              </a:rPr>
            </a:br>
            <a:r>
              <a:rPr lang="en-US" sz="1600">
                <a:solidFill>
                  <a:schemeClr val="accent6">
                    <a:lumMod val="50000"/>
                  </a:schemeClr>
                </a:solidFill>
              </a:rPr>
              <a:t>H&amp;S Data</a:t>
            </a:r>
          </a:p>
        </p:txBody>
      </p:sp>
      <p:sp>
        <p:nvSpPr>
          <p:cNvPr id="152" name="Rectangle 151">
            <a:extLst>
              <a:ext uri="{FF2B5EF4-FFF2-40B4-BE49-F238E27FC236}">
                <a16:creationId xmlns:a16="http://schemas.microsoft.com/office/drawing/2014/main" id="{DA7BC0A6-1672-D844-8397-69EA588FD968}"/>
              </a:ext>
            </a:extLst>
          </p:cNvPr>
          <p:cNvSpPr/>
          <p:nvPr/>
        </p:nvSpPr>
        <p:spPr bwMode="auto">
          <a:xfrm>
            <a:off x="5339027" y="4942342"/>
            <a:ext cx="1749062" cy="744071"/>
          </a:xfrm>
          <a:prstGeom prst="rect">
            <a:avLst/>
          </a:prstGeom>
          <a:ln>
            <a:headEnd/>
            <a:tailEnd/>
          </a:ln>
        </p:spPr>
        <p:style>
          <a:lnRef idx="0">
            <a:schemeClr val="accent3"/>
          </a:lnRef>
          <a:fillRef idx="3">
            <a:schemeClr val="accent3"/>
          </a:fillRef>
          <a:effectRef idx="3">
            <a:schemeClr val="accent3"/>
          </a:effectRef>
          <a:fontRef idx="minor">
            <a:schemeClr val="lt1"/>
          </a:fontRef>
        </p:style>
        <p:txBody>
          <a:bodyPr wrap="none" rtlCol="0" anchor="ctr"/>
          <a:lstStyle/>
          <a:p>
            <a:pPr algn="ctr">
              <a:lnSpc>
                <a:spcPct val="80000"/>
              </a:lnSpc>
            </a:pPr>
            <a:r>
              <a:rPr lang="en-US" sz="1600"/>
              <a:t>C&amp;C Monitor for </a:t>
            </a:r>
            <a:br>
              <a:rPr lang="en-US" sz="1600"/>
            </a:br>
            <a:r>
              <a:rPr lang="en-US" sz="1600"/>
              <a:t>Critical Failure</a:t>
            </a:r>
            <a:endParaRPr lang="en-US" sz="1600">
              <a:solidFill>
                <a:schemeClr val="bg1"/>
              </a:solidFill>
            </a:endParaRPr>
          </a:p>
          <a:p>
            <a:pPr algn="ctr">
              <a:lnSpc>
                <a:spcPct val="80000"/>
              </a:lnSpc>
            </a:pPr>
            <a:r>
              <a:rPr lang="en-US" sz="1600">
                <a:solidFill>
                  <a:schemeClr val="bg1"/>
                </a:solidFill>
              </a:rPr>
              <a:t>F(14)</a:t>
            </a:r>
          </a:p>
        </p:txBody>
      </p:sp>
      <p:sp>
        <p:nvSpPr>
          <p:cNvPr id="153" name="Rectangle 152">
            <a:extLst>
              <a:ext uri="{FF2B5EF4-FFF2-40B4-BE49-F238E27FC236}">
                <a16:creationId xmlns:a16="http://schemas.microsoft.com/office/drawing/2014/main" id="{CC286F3C-999F-5241-B746-F13C7D0CA01F}"/>
              </a:ext>
            </a:extLst>
          </p:cNvPr>
          <p:cNvSpPr/>
          <p:nvPr/>
        </p:nvSpPr>
        <p:spPr bwMode="auto">
          <a:xfrm>
            <a:off x="7363841" y="4968051"/>
            <a:ext cx="1350904" cy="659703"/>
          </a:xfrm>
          <a:prstGeom prst="rect">
            <a:avLst/>
          </a:prstGeom>
          <a:ln>
            <a:headEnd/>
            <a:tailEnd/>
          </a:ln>
        </p:spPr>
        <p:style>
          <a:lnRef idx="0">
            <a:schemeClr val="accent4"/>
          </a:lnRef>
          <a:fillRef idx="3">
            <a:schemeClr val="accent4"/>
          </a:fillRef>
          <a:effectRef idx="3">
            <a:schemeClr val="accent4"/>
          </a:effectRef>
          <a:fontRef idx="minor">
            <a:schemeClr val="lt1"/>
          </a:fontRef>
        </p:style>
        <p:txBody>
          <a:bodyPr wrap="none" rtlCol="0" anchor="ctr"/>
          <a:lstStyle/>
          <a:p>
            <a:pPr algn="ctr">
              <a:lnSpc>
                <a:spcPct val="80000"/>
              </a:lnSpc>
            </a:pPr>
            <a:r>
              <a:rPr lang="en-US" sz="1600">
                <a:solidFill>
                  <a:schemeClr val="bg1"/>
                </a:solidFill>
              </a:rPr>
              <a:t>Critical Failure</a:t>
            </a:r>
            <a:br>
              <a:rPr lang="en-US" sz="1600">
                <a:solidFill>
                  <a:schemeClr val="bg1"/>
                </a:solidFill>
              </a:rPr>
            </a:br>
            <a:r>
              <a:rPr lang="en-US" sz="1600">
                <a:solidFill>
                  <a:schemeClr val="bg1"/>
                </a:solidFill>
              </a:rPr>
              <a:t>Message</a:t>
            </a:r>
          </a:p>
        </p:txBody>
      </p:sp>
      <p:cxnSp>
        <p:nvCxnSpPr>
          <p:cNvPr id="154" name="Straight Arrow Connector 153">
            <a:extLst>
              <a:ext uri="{FF2B5EF4-FFF2-40B4-BE49-F238E27FC236}">
                <a16:creationId xmlns:a16="http://schemas.microsoft.com/office/drawing/2014/main" id="{1DC0362B-9C48-204A-A43A-EB31767753D9}"/>
              </a:ext>
            </a:extLst>
          </p:cNvPr>
          <p:cNvCxnSpPr>
            <a:cxnSpLocks/>
          </p:cNvCxnSpPr>
          <p:nvPr/>
        </p:nvCxnSpPr>
        <p:spPr>
          <a:xfrm>
            <a:off x="7090129" y="5297901"/>
            <a:ext cx="273713"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55" name="Straight Arrow Connector 154">
            <a:extLst>
              <a:ext uri="{FF2B5EF4-FFF2-40B4-BE49-F238E27FC236}">
                <a16:creationId xmlns:a16="http://schemas.microsoft.com/office/drawing/2014/main" id="{8694E84F-65FA-2940-AFD7-AF79EDE01989}"/>
              </a:ext>
            </a:extLst>
          </p:cNvPr>
          <p:cNvCxnSpPr>
            <a:cxnSpLocks/>
          </p:cNvCxnSpPr>
          <p:nvPr/>
        </p:nvCxnSpPr>
        <p:spPr>
          <a:xfrm>
            <a:off x="5030560" y="5297901"/>
            <a:ext cx="310506"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56" name="TextBox 155">
            <a:extLst>
              <a:ext uri="{FF2B5EF4-FFF2-40B4-BE49-F238E27FC236}">
                <a16:creationId xmlns:a16="http://schemas.microsoft.com/office/drawing/2014/main" id="{F71D1268-1124-F343-B5BC-D0CA4A9E9E56}"/>
              </a:ext>
            </a:extLst>
          </p:cNvPr>
          <p:cNvSpPr txBox="1"/>
          <p:nvPr/>
        </p:nvSpPr>
        <p:spPr>
          <a:xfrm>
            <a:off x="1513820" y="1376919"/>
            <a:ext cx="1556710" cy="400110"/>
          </a:xfrm>
          <a:prstGeom prst="rect">
            <a:avLst/>
          </a:prstGeom>
          <a:noFill/>
        </p:spPr>
        <p:txBody>
          <a:bodyPr wrap="square" rtlCol="0">
            <a:spAutoFit/>
          </a:bodyPr>
          <a:lstStyle/>
          <a:p>
            <a:pPr algn="ctr"/>
            <a:r>
              <a:rPr lang="en-US" sz="2000">
                <a:solidFill>
                  <a:schemeClr val="accent6">
                    <a:lumMod val="50000"/>
                  </a:schemeClr>
                </a:solidFill>
                <a:latin typeface="Calibri" panose="020F0502020204030204" pitchFamily="34" charset="0"/>
                <a:cs typeface="Calibri" panose="020F0502020204030204" pitchFamily="34" charset="0"/>
              </a:rPr>
              <a:t>Source</a:t>
            </a:r>
          </a:p>
        </p:txBody>
      </p:sp>
      <p:sp>
        <p:nvSpPr>
          <p:cNvPr id="157" name="TextBox 156">
            <a:extLst>
              <a:ext uri="{FF2B5EF4-FFF2-40B4-BE49-F238E27FC236}">
                <a16:creationId xmlns:a16="http://schemas.microsoft.com/office/drawing/2014/main" id="{A883E8A0-F624-9A42-9378-264207CF0895}"/>
              </a:ext>
            </a:extLst>
          </p:cNvPr>
          <p:cNvSpPr txBox="1"/>
          <p:nvPr/>
        </p:nvSpPr>
        <p:spPr>
          <a:xfrm>
            <a:off x="3432878" y="1376919"/>
            <a:ext cx="1556710" cy="400110"/>
          </a:xfrm>
          <a:prstGeom prst="rect">
            <a:avLst/>
          </a:prstGeom>
          <a:noFill/>
        </p:spPr>
        <p:txBody>
          <a:bodyPr wrap="square" rtlCol="0">
            <a:spAutoFit/>
          </a:bodyPr>
          <a:lstStyle/>
          <a:p>
            <a:pPr algn="ctr"/>
            <a:r>
              <a:rPr lang="en-US" sz="2000">
                <a:solidFill>
                  <a:schemeClr val="accent6">
                    <a:lumMod val="50000"/>
                  </a:schemeClr>
                </a:solidFill>
                <a:latin typeface="Calibri" panose="020F0502020204030204" pitchFamily="34" charset="0"/>
                <a:cs typeface="Calibri" panose="020F0502020204030204" pitchFamily="34" charset="0"/>
              </a:rPr>
              <a:t>Input</a:t>
            </a:r>
          </a:p>
        </p:txBody>
      </p:sp>
      <p:sp>
        <p:nvSpPr>
          <p:cNvPr id="158" name="TextBox 157">
            <a:extLst>
              <a:ext uri="{FF2B5EF4-FFF2-40B4-BE49-F238E27FC236}">
                <a16:creationId xmlns:a16="http://schemas.microsoft.com/office/drawing/2014/main" id="{FF4F41EC-0B5B-084D-BC4B-6FDA05375876}"/>
              </a:ext>
            </a:extLst>
          </p:cNvPr>
          <p:cNvSpPr txBox="1"/>
          <p:nvPr/>
        </p:nvSpPr>
        <p:spPr>
          <a:xfrm>
            <a:off x="5369940" y="1376919"/>
            <a:ext cx="1556710" cy="400110"/>
          </a:xfrm>
          <a:prstGeom prst="rect">
            <a:avLst/>
          </a:prstGeom>
          <a:noFill/>
        </p:spPr>
        <p:txBody>
          <a:bodyPr wrap="square" rtlCol="0">
            <a:spAutoFit/>
          </a:bodyPr>
          <a:lstStyle/>
          <a:p>
            <a:pPr algn="ctr"/>
            <a:r>
              <a:rPr lang="en-US" sz="2000">
                <a:solidFill>
                  <a:schemeClr val="accent6">
                    <a:lumMod val="50000"/>
                  </a:schemeClr>
                </a:solidFill>
                <a:latin typeface="Calibri" panose="020F0502020204030204" pitchFamily="34" charset="0"/>
                <a:cs typeface="Calibri" panose="020F0502020204030204" pitchFamily="34" charset="0"/>
              </a:rPr>
              <a:t>Function</a:t>
            </a:r>
          </a:p>
        </p:txBody>
      </p:sp>
      <p:sp>
        <p:nvSpPr>
          <p:cNvPr id="159" name="TextBox 158">
            <a:extLst>
              <a:ext uri="{FF2B5EF4-FFF2-40B4-BE49-F238E27FC236}">
                <a16:creationId xmlns:a16="http://schemas.microsoft.com/office/drawing/2014/main" id="{9F23A03D-0F40-DD45-B4D4-86CFF428C20F}"/>
              </a:ext>
            </a:extLst>
          </p:cNvPr>
          <p:cNvSpPr txBox="1"/>
          <p:nvPr/>
        </p:nvSpPr>
        <p:spPr>
          <a:xfrm>
            <a:off x="7220194" y="1376919"/>
            <a:ext cx="1556710" cy="400110"/>
          </a:xfrm>
          <a:prstGeom prst="rect">
            <a:avLst/>
          </a:prstGeom>
          <a:noFill/>
        </p:spPr>
        <p:txBody>
          <a:bodyPr wrap="square" rtlCol="0">
            <a:spAutoFit/>
          </a:bodyPr>
          <a:lstStyle/>
          <a:p>
            <a:pPr algn="ctr"/>
            <a:r>
              <a:rPr lang="en-US" sz="2000">
                <a:solidFill>
                  <a:schemeClr val="accent6">
                    <a:lumMod val="50000"/>
                  </a:schemeClr>
                </a:solidFill>
                <a:latin typeface="Calibri" panose="020F0502020204030204" pitchFamily="34" charset="0"/>
                <a:cs typeface="Calibri" panose="020F0502020204030204" pitchFamily="34" charset="0"/>
              </a:rPr>
              <a:t>Output</a:t>
            </a:r>
          </a:p>
        </p:txBody>
      </p:sp>
      <p:sp>
        <p:nvSpPr>
          <p:cNvPr id="160" name="TextBox 159">
            <a:extLst>
              <a:ext uri="{FF2B5EF4-FFF2-40B4-BE49-F238E27FC236}">
                <a16:creationId xmlns:a16="http://schemas.microsoft.com/office/drawing/2014/main" id="{5B4CDAEB-1C96-FF4F-A0FE-FD9DA1706A91}"/>
              </a:ext>
            </a:extLst>
          </p:cNvPr>
          <p:cNvSpPr txBox="1"/>
          <p:nvPr/>
        </p:nvSpPr>
        <p:spPr>
          <a:xfrm>
            <a:off x="9190052" y="1376919"/>
            <a:ext cx="1556710" cy="400110"/>
          </a:xfrm>
          <a:prstGeom prst="rect">
            <a:avLst/>
          </a:prstGeom>
          <a:noFill/>
        </p:spPr>
        <p:txBody>
          <a:bodyPr wrap="square" rtlCol="0">
            <a:spAutoFit/>
          </a:bodyPr>
          <a:lstStyle/>
          <a:p>
            <a:pPr algn="ctr"/>
            <a:r>
              <a:rPr lang="en-US" sz="2000">
                <a:solidFill>
                  <a:schemeClr val="accent6">
                    <a:lumMod val="50000"/>
                  </a:schemeClr>
                </a:solidFill>
                <a:latin typeface="Calibri" panose="020F0502020204030204" pitchFamily="34" charset="0"/>
                <a:cs typeface="Calibri" panose="020F0502020204030204" pitchFamily="34" charset="0"/>
              </a:rPr>
              <a:t>Customer</a:t>
            </a:r>
          </a:p>
        </p:txBody>
      </p:sp>
      <p:sp>
        <p:nvSpPr>
          <p:cNvPr id="63" name="Slide Number Placeholder 3">
            <a:extLst>
              <a:ext uri="{FF2B5EF4-FFF2-40B4-BE49-F238E27FC236}">
                <a16:creationId xmlns:a16="http://schemas.microsoft.com/office/drawing/2014/main" id="{3C4B339C-2C6D-724D-9B39-D6C6E15EFD9B}"/>
              </a:ext>
            </a:extLst>
          </p:cNvPr>
          <p:cNvSpPr txBox="1">
            <a:spLocks/>
          </p:cNvSpPr>
          <p:nvPr/>
        </p:nvSpPr>
        <p:spPr>
          <a:xfrm>
            <a:off x="9967919" y="6399542"/>
            <a:ext cx="2133600" cy="365125"/>
          </a:xfrm>
          <a:prstGeom prst="rect">
            <a:avLst/>
          </a:prstGeom>
        </p:spPr>
        <p:txBody>
          <a:bodyPr vert="horz" lIns="91440" tIns="45720" rIns="91440" bIns="45720" rtlCol="0" anchor="ctr"/>
          <a:lstStyle>
            <a:defPPr>
              <a:defRPr lang="en-US"/>
            </a:defPPr>
            <a:lvl1pPr algn="r" rtl="0" fontAlgn="base">
              <a:spcBef>
                <a:spcPct val="50000"/>
              </a:spcBef>
              <a:spcAft>
                <a:spcPct val="0"/>
              </a:spcAft>
              <a:defRPr sz="1200" b="1" kern="1200">
                <a:solidFill>
                  <a:schemeClr val="tx1">
                    <a:tint val="75000"/>
                  </a:schemeClr>
                </a:solidFill>
                <a:latin typeface="Arial" pitchFamily="34" charset="0"/>
                <a:ea typeface="+mn-ea"/>
                <a:cs typeface="+mn-cs"/>
              </a:defRPr>
            </a:lvl1pPr>
            <a:lvl2pPr marL="457200" algn="ctr" rtl="0" fontAlgn="base">
              <a:spcBef>
                <a:spcPct val="50000"/>
              </a:spcBef>
              <a:spcAft>
                <a:spcPct val="0"/>
              </a:spcAft>
              <a:defRPr sz="2400" b="1" kern="1200">
                <a:solidFill>
                  <a:srgbClr val="FFCC00"/>
                </a:solidFill>
                <a:latin typeface="Arial" pitchFamily="34" charset="0"/>
                <a:ea typeface="+mn-ea"/>
                <a:cs typeface="+mn-cs"/>
              </a:defRPr>
            </a:lvl2pPr>
            <a:lvl3pPr marL="914400" algn="ctr" rtl="0" fontAlgn="base">
              <a:spcBef>
                <a:spcPct val="50000"/>
              </a:spcBef>
              <a:spcAft>
                <a:spcPct val="0"/>
              </a:spcAft>
              <a:defRPr sz="2400" b="1" kern="1200">
                <a:solidFill>
                  <a:srgbClr val="FFCC00"/>
                </a:solidFill>
                <a:latin typeface="Arial" pitchFamily="34" charset="0"/>
                <a:ea typeface="+mn-ea"/>
                <a:cs typeface="+mn-cs"/>
              </a:defRPr>
            </a:lvl3pPr>
            <a:lvl4pPr marL="1371600" algn="ctr" rtl="0" fontAlgn="base">
              <a:spcBef>
                <a:spcPct val="50000"/>
              </a:spcBef>
              <a:spcAft>
                <a:spcPct val="0"/>
              </a:spcAft>
              <a:defRPr sz="2400" b="1" kern="1200">
                <a:solidFill>
                  <a:srgbClr val="FFCC00"/>
                </a:solidFill>
                <a:latin typeface="Arial" pitchFamily="34" charset="0"/>
                <a:ea typeface="+mn-ea"/>
                <a:cs typeface="+mn-cs"/>
              </a:defRPr>
            </a:lvl4pPr>
            <a:lvl5pPr marL="1828800" algn="ctr" rtl="0" fontAlgn="base">
              <a:spcBef>
                <a:spcPct val="50000"/>
              </a:spcBef>
              <a:spcAft>
                <a:spcPct val="0"/>
              </a:spcAft>
              <a:defRPr sz="2400" b="1" kern="1200">
                <a:solidFill>
                  <a:srgbClr val="FFCC00"/>
                </a:solidFill>
                <a:latin typeface="Arial" pitchFamily="34" charset="0"/>
                <a:ea typeface="+mn-ea"/>
                <a:cs typeface="+mn-cs"/>
              </a:defRPr>
            </a:lvl5pPr>
            <a:lvl6pPr marL="2286000" algn="l" defTabSz="914400" rtl="0" eaLnBrk="1" latinLnBrk="0" hangingPunct="1">
              <a:defRPr sz="2400" b="1" kern="1200">
                <a:solidFill>
                  <a:srgbClr val="FFCC00"/>
                </a:solidFill>
                <a:latin typeface="Arial" pitchFamily="34" charset="0"/>
                <a:ea typeface="+mn-ea"/>
                <a:cs typeface="+mn-cs"/>
              </a:defRPr>
            </a:lvl6pPr>
            <a:lvl7pPr marL="2743200" algn="l" defTabSz="914400" rtl="0" eaLnBrk="1" latinLnBrk="0" hangingPunct="1">
              <a:defRPr sz="2400" b="1" kern="1200">
                <a:solidFill>
                  <a:srgbClr val="FFCC00"/>
                </a:solidFill>
                <a:latin typeface="Arial" pitchFamily="34" charset="0"/>
                <a:ea typeface="+mn-ea"/>
                <a:cs typeface="+mn-cs"/>
              </a:defRPr>
            </a:lvl7pPr>
            <a:lvl8pPr marL="3200400" algn="l" defTabSz="914400" rtl="0" eaLnBrk="1" latinLnBrk="0" hangingPunct="1">
              <a:defRPr sz="2400" b="1" kern="1200">
                <a:solidFill>
                  <a:srgbClr val="FFCC00"/>
                </a:solidFill>
                <a:latin typeface="Arial" pitchFamily="34" charset="0"/>
                <a:ea typeface="+mn-ea"/>
                <a:cs typeface="+mn-cs"/>
              </a:defRPr>
            </a:lvl8pPr>
            <a:lvl9pPr marL="3657600" algn="l" defTabSz="914400" rtl="0" eaLnBrk="1" latinLnBrk="0" hangingPunct="1">
              <a:defRPr sz="2400" b="1" kern="1200">
                <a:solidFill>
                  <a:srgbClr val="FFCC00"/>
                </a:solidFill>
                <a:latin typeface="Arial" pitchFamily="34" charset="0"/>
                <a:ea typeface="+mn-ea"/>
                <a:cs typeface="+mn-cs"/>
              </a:defRPr>
            </a:lvl9pPr>
          </a:lstStyle>
          <a:p>
            <a:fld id="{874AC6EB-5948-4DF8-B5CC-E711E8013C87}" type="slidenum">
              <a:rPr lang="en-US" sz="1600"/>
              <a:pPr/>
              <a:t>103</a:t>
            </a:fld>
            <a:endParaRPr lang="en-US" sz="1600"/>
          </a:p>
        </p:txBody>
      </p:sp>
      <p:sp>
        <p:nvSpPr>
          <p:cNvPr id="66" name="Rectangle 65">
            <a:extLst>
              <a:ext uri="{FF2B5EF4-FFF2-40B4-BE49-F238E27FC236}">
                <a16:creationId xmlns:a16="http://schemas.microsoft.com/office/drawing/2014/main" id="{8A5DCA17-60C6-BE4E-994D-1641F6F67172}"/>
              </a:ext>
            </a:extLst>
          </p:cNvPr>
          <p:cNvSpPr/>
          <p:nvPr/>
        </p:nvSpPr>
        <p:spPr bwMode="auto">
          <a:xfrm>
            <a:off x="1254464" y="2597029"/>
            <a:ext cx="1941888" cy="700091"/>
          </a:xfrm>
          <a:prstGeom prst="rect">
            <a:avLst/>
          </a:prstGeom>
          <a:solidFill>
            <a:srgbClr val="00B050"/>
          </a:solidFill>
          <a:ln>
            <a:headEnd/>
            <a:tailEnd/>
          </a:ln>
        </p:spPr>
        <p:style>
          <a:lnRef idx="0">
            <a:schemeClr val="dk1"/>
          </a:lnRef>
          <a:fillRef idx="3">
            <a:schemeClr val="dk1"/>
          </a:fillRef>
          <a:effectRef idx="3">
            <a:schemeClr val="dk1"/>
          </a:effectRef>
          <a:fontRef idx="minor">
            <a:schemeClr val="lt1"/>
          </a:fontRef>
        </p:style>
        <p:txBody>
          <a:bodyPr wrap="none" rtlCol="0" anchor="ctr"/>
          <a:lstStyle/>
          <a:p>
            <a:pPr algn="ctr">
              <a:lnSpc>
                <a:spcPct val="80000"/>
              </a:lnSpc>
            </a:pPr>
            <a:r>
              <a:rPr lang="en-US" sz="1600">
                <a:solidFill>
                  <a:schemeClr val="bg1"/>
                </a:solidFill>
              </a:rPr>
              <a:t>LIR C&amp;C </a:t>
            </a:r>
            <a:br>
              <a:rPr lang="en-US" sz="1600">
                <a:solidFill>
                  <a:schemeClr val="bg1"/>
                </a:solidFill>
              </a:rPr>
            </a:br>
            <a:r>
              <a:rPr lang="en-US" sz="1600">
                <a:solidFill>
                  <a:schemeClr val="bg1"/>
                </a:solidFill>
              </a:rPr>
              <a:t>Software</a:t>
            </a:r>
          </a:p>
        </p:txBody>
      </p:sp>
      <p:cxnSp>
        <p:nvCxnSpPr>
          <p:cNvPr id="67" name="Straight Arrow Connector 66">
            <a:extLst>
              <a:ext uri="{FF2B5EF4-FFF2-40B4-BE49-F238E27FC236}">
                <a16:creationId xmlns:a16="http://schemas.microsoft.com/office/drawing/2014/main" id="{025DA05D-DE03-EC45-A162-ED72AFDC4274}"/>
              </a:ext>
            </a:extLst>
          </p:cNvPr>
          <p:cNvCxnSpPr>
            <a:cxnSpLocks/>
          </p:cNvCxnSpPr>
          <p:nvPr/>
        </p:nvCxnSpPr>
        <p:spPr>
          <a:xfrm>
            <a:off x="3196353" y="2947074"/>
            <a:ext cx="398737" cy="1"/>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68" name="Rectangle 67">
            <a:extLst>
              <a:ext uri="{FF2B5EF4-FFF2-40B4-BE49-F238E27FC236}">
                <a16:creationId xmlns:a16="http://schemas.microsoft.com/office/drawing/2014/main" id="{95312FCB-E2C1-5649-995B-FBC9A4B6A8DD}"/>
              </a:ext>
            </a:extLst>
          </p:cNvPr>
          <p:cNvSpPr/>
          <p:nvPr/>
        </p:nvSpPr>
        <p:spPr bwMode="auto">
          <a:xfrm>
            <a:off x="9046665" y="2617223"/>
            <a:ext cx="1886613" cy="659703"/>
          </a:xfrm>
          <a:prstGeom prst="rect">
            <a:avLst/>
          </a:prstGeom>
          <a:solidFill>
            <a:srgbClr val="00B050"/>
          </a:solidFill>
          <a:ln>
            <a:headEnd/>
            <a:tailEnd/>
          </a:ln>
        </p:spPr>
        <p:style>
          <a:lnRef idx="0">
            <a:schemeClr val="accent5"/>
          </a:lnRef>
          <a:fillRef idx="3">
            <a:schemeClr val="accent5"/>
          </a:fillRef>
          <a:effectRef idx="3">
            <a:schemeClr val="accent5"/>
          </a:effectRef>
          <a:fontRef idx="minor">
            <a:schemeClr val="lt1"/>
          </a:fontRef>
        </p:style>
        <p:txBody>
          <a:bodyPr wrap="none" rtlCol="0" anchor="ctr"/>
          <a:lstStyle/>
          <a:p>
            <a:pPr algn="ctr">
              <a:lnSpc>
                <a:spcPct val="80000"/>
              </a:lnSpc>
            </a:pPr>
            <a:r>
              <a:rPr lang="en-US" sz="1600">
                <a:solidFill>
                  <a:schemeClr val="bg1"/>
                </a:solidFill>
              </a:rPr>
              <a:t>FCR C&amp;M </a:t>
            </a:r>
            <a:br>
              <a:rPr lang="en-US" sz="1600">
                <a:solidFill>
                  <a:schemeClr val="bg1"/>
                </a:solidFill>
              </a:rPr>
            </a:br>
            <a:r>
              <a:rPr lang="en-US" sz="1600">
                <a:solidFill>
                  <a:schemeClr val="bg1"/>
                </a:solidFill>
              </a:rPr>
              <a:t>Software </a:t>
            </a:r>
          </a:p>
        </p:txBody>
      </p:sp>
      <p:cxnSp>
        <p:nvCxnSpPr>
          <p:cNvPr id="69" name="Straight Arrow Connector 68">
            <a:extLst>
              <a:ext uri="{FF2B5EF4-FFF2-40B4-BE49-F238E27FC236}">
                <a16:creationId xmlns:a16="http://schemas.microsoft.com/office/drawing/2014/main" id="{88B832B9-48AB-9343-8D5F-6C09F7271EDD}"/>
              </a:ext>
            </a:extLst>
          </p:cNvPr>
          <p:cNvCxnSpPr>
            <a:cxnSpLocks/>
            <a:endCxn id="68" idx="1"/>
          </p:cNvCxnSpPr>
          <p:nvPr/>
        </p:nvCxnSpPr>
        <p:spPr>
          <a:xfrm>
            <a:off x="8736458" y="2947074"/>
            <a:ext cx="310207" cy="1"/>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70" name="Rectangle 69">
            <a:extLst>
              <a:ext uri="{FF2B5EF4-FFF2-40B4-BE49-F238E27FC236}">
                <a16:creationId xmlns:a16="http://schemas.microsoft.com/office/drawing/2014/main" id="{772412B7-564A-6541-BD8C-1BB2B057EE28}"/>
              </a:ext>
            </a:extLst>
          </p:cNvPr>
          <p:cNvSpPr/>
          <p:nvPr/>
        </p:nvSpPr>
        <p:spPr bwMode="auto">
          <a:xfrm>
            <a:off x="3595089" y="2594991"/>
            <a:ext cx="1457184" cy="704167"/>
          </a:xfrm>
          <a:prstGeom prst="rect">
            <a:avLst/>
          </a:prstGeom>
          <a:ln>
            <a:headEnd/>
            <a:tailEnd/>
          </a:ln>
        </p:spPr>
        <p:style>
          <a:lnRef idx="0">
            <a:schemeClr val="accent6"/>
          </a:lnRef>
          <a:fillRef idx="3">
            <a:schemeClr val="accent6"/>
          </a:fillRef>
          <a:effectRef idx="3">
            <a:schemeClr val="accent6"/>
          </a:effectRef>
          <a:fontRef idx="minor">
            <a:schemeClr val="lt1"/>
          </a:fontRef>
        </p:style>
        <p:txBody>
          <a:bodyPr wrap="none" rtlCol="0" anchor="ctr"/>
          <a:lstStyle/>
          <a:p>
            <a:pPr algn="ctr">
              <a:lnSpc>
                <a:spcPct val="75000"/>
              </a:lnSpc>
            </a:pPr>
            <a:r>
              <a:rPr lang="en-US" sz="1600">
                <a:solidFill>
                  <a:schemeClr val="accent6">
                    <a:lumMod val="50000"/>
                  </a:schemeClr>
                </a:solidFill>
              </a:rPr>
              <a:t>Change of </a:t>
            </a:r>
            <a:br>
              <a:rPr lang="en-US" sz="1600">
                <a:solidFill>
                  <a:schemeClr val="accent6">
                    <a:lumMod val="50000"/>
                  </a:schemeClr>
                </a:solidFill>
              </a:rPr>
            </a:br>
            <a:r>
              <a:rPr lang="en-US" sz="1600">
                <a:solidFill>
                  <a:schemeClr val="accent6">
                    <a:lumMod val="50000"/>
                  </a:schemeClr>
                </a:solidFill>
              </a:rPr>
              <a:t>State</a:t>
            </a:r>
          </a:p>
        </p:txBody>
      </p:sp>
      <p:sp>
        <p:nvSpPr>
          <p:cNvPr id="71" name="Rectangle 70">
            <a:extLst>
              <a:ext uri="{FF2B5EF4-FFF2-40B4-BE49-F238E27FC236}">
                <a16:creationId xmlns:a16="http://schemas.microsoft.com/office/drawing/2014/main" id="{53C0BF57-AE90-124F-AB56-6CCF9A228C49}"/>
              </a:ext>
            </a:extLst>
          </p:cNvPr>
          <p:cNvSpPr/>
          <p:nvPr/>
        </p:nvSpPr>
        <p:spPr bwMode="auto">
          <a:xfrm>
            <a:off x="5360740" y="2591514"/>
            <a:ext cx="1749062" cy="744071"/>
          </a:xfrm>
          <a:prstGeom prst="rect">
            <a:avLst/>
          </a:prstGeom>
          <a:ln>
            <a:headEnd/>
            <a:tailEnd/>
          </a:ln>
        </p:spPr>
        <p:style>
          <a:lnRef idx="0">
            <a:schemeClr val="accent3"/>
          </a:lnRef>
          <a:fillRef idx="3">
            <a:schemeClr val="accent3"/>
          </a:fillRef>
          <a:effectRef idx="3">
            <a:schemeClr val="accent3"/>
          </a:effectRef>
          <a:fontRef idx="minor">
            <a:schemeClr val="lt1"/>
          </a:fontRef>
        </p:style>
        <p:txBody>
          <a:bodyPr wrap="none" rtlCol="0" anchor="ctr"/>
          <a:lstStyle/>
          <a:p>
            <a:pPr algn="ctr">
              <a:lnSpc>
                <a:spcPct val="80000"/>
              </a:lnSpc>
            </a:pPr>
            <a:r>
              <a:rPr lang="en-US" sz="1600">
                <a:solidFill>
                  <a:schemeClr val="bg1"/>
                </a:solidFill>
                <a:latin typeface="+mj-lt"/>
              </a:rPr>
              <a:t>C&amp;C Notify </a:t>
            </a:r>
            <a:br>
              <a:rPr lang="en-US" sz="1600">
                <a:solidFill>
                  <a:schemeClr val="bg1"/>
                </a:solidFill>
                <a:latin typeface="+mj-lt"/>
              </a:rPr>
            </a:br>
            <a:r>
              <a:rPr lang="en-US" sz="1600">
                <a:solidFill>
                  <a:schemeClr val="bg1"/>
                </a:solidFill>
                <a:latin typeface="+mj-lt"/>
              </a:rPr>
              <a:t>Change of State</a:t>
            </a:r>
            <a:br>
              <a:rPr lang="en-US" sz="1600">
                <a:solidFill>
                  <a:schemeClr val="bg1"/>
                </a:solidFill>
                <a:latin typeface="+mj-lt"/>
              </a:rPr>
            </a:br>
            <a:r>
              <a:rPr lang="en-US" sz="1600">
                <a:solidFill>
                  <a:schemeClr val="bg1"/>
                </a:solidFill>
                <a:latin typeface="+mj-lt"/>
              </a:rPr>
              <a:t>F(13)</a:t>
            </a:r>
          </a:p>
        </p:txBody>
      </p:sp>
      <p:sp>
        <p:nvSpPr>
          <p:cNvPr id="72" name="Rectangle 71">
            <a:extLst>
              <a:ext uri="{FF2B5EF4-FFF2-40B4-BE49-F238E27FC236}">
                <a16:creationId xmlns:a16="http://schemas.microsoft.com/office/drawing/2014/main" id="{3036A399-F0DD-AE4B-9E40-A76AE680E279}"/>
              </a:ext>
            </a:extLst>
          </p:cNvPr>
          <p:cNvSpPr/>
          <p:nvPr/>
        </p:nvSpPr>
        <p:spPr bwMode="auto">
          <a:xfrm>
            <a:off x="7385554" y="2591511"/>
            <a:ext cx="1350904" cy="744071"/>
          </a:xfrm>
          <a:prstGeom prst="rect">
            <a:avLst/>
          </a:prstGeom>
          <a:ln>
            <a:headEnd/>
            <a:tailEnd/>
          </a:ln>
        </p:spPr>
        <p:style>
          <a:lnRef idx="0">
            <a:schemeClr val="accent4"/>
          </a:lnRef>
          <a:fillRef idx="3">
            <a:schemeClr val="accent4"/>
          </a:fillRef>
          <a:effectRef idx="3">
            <a:schemeClr val="accent4"/>
          </a:effectRef>
          <a:fontRef idx="minor">
            <a:schemeClr val="lt1"/>
          </a:fontRef>
        </p:style>
        <p:txBody>
          <a:bodyPr wrap="none" rtlCol="0" anchor="ctr"/>
          <a:lstStyle/>
          <a:p>
            <a:pPr algn="ctr">
              <a:lnSpc>
                <a:spcPct val="75000"/>
              </a:lnSpc>
            </a:pPr>
            <a:r>
              <a:rPr lang="en-US" sz="1600">
                <a:solidFill>
                  <a:schemeClr val="bg1"/>
                </a:solidFill>
              </a:rPr>
              <a:t>Change of </a:t>
            </a:r>
            <a:br>
              <a:rPr lang="en-US" sz="1600">
                <a:solidFill>
                  <a:schemeClr val="bg1"/>
                </a:solidFill>
              </a:rPr>
            </a:br>
            <a:r>
              <a:rPr lang="en-US" sz="1600">
                <a:solidFill>
                  <a:schemeClr val="bg1"/>
                </a:solidFill>
              </a:rPr>
              <a:t>State </a:t>
            </a:r>
            <a:br>
              <a:rPr lang="en-US" sz="1600">
                <a:solidFill>
                  <a:schemeClr val="bg1"/>
                </a:solidFill>
              </a:rPr>
            </a:br>
            <a:r>
              <a:rPr lang="en-US" sz="1600">
                <a:solidFill>
                  <a:schemeClr val="bg1"/>
                </a:solidFill>
              </a:rPr>
              <a:t>Message</a:t>
            </a:r>
          </a:p>
        </p:txBody>
      </p:sp>
      <p:cxnSp>
        <p:nvCxnSpPr>
          <p:cNvPr id="73" name="Straight Arrow Connector 72">
            <a:extLst>
              <a:ext uri="{FF2B5EF4-FFF2-40B4-BE49-F238E27FC236}">
                <a16:creationId xmlns:a16="http://schemas.microsoft.com/office/drawing/2014/main" id="{CC9D582C-7656-064D-B7BD-28E9D860A937}"/>
              </a:ext>
            </a:extLst>
          </p:cNvPr>
          <p:cNvCxnSpPr>
            <a:cxnSpLocks/>
          </p:cNvCxnSpPr>
          <p:nvPr/>
        </p:nvCxnSpPr>
        <p:spPr>
          <a:xfrm>
            <a:off x="7111842" y="2947073"/>
            <a:ext cx="273713"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74" name="Straight Arrow Connector 73">
            <a:extLst>
              <a:ext uri="{FF2B5EF4-FFF2-40B4-BE49-F238E27FC236}">
                <a16:creationId xmlns:a16="http://schemas.microsoft.com/office/drawing/2014/main" id="{B194B98D-14A2-E046-B5F0-0977228421C5}"/>
              </a:ext>
            </a:extLst>
          </p:cNvPr>
          <p:cNvCxnSpPr>
            <a:cxnSpLocks/>
          </p:cNvCxnSpPr>
          <p:nvPr/>
        </p:nvCxnSpPr>
        <p:spPr>
          <a:xfrm>
            <a:off x="5052273" y="2947073"/>
            <a:ext cx="310506"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27" name="Rectangle 26">
            <a:extLst>
              <a:ext uri="{FF2B5EF4-FFF2-40B4-BE49-F238E27FC236}">
                <a16:creationId xmlns:a16="http://schemas.microsoft.com/office/drawing/2014/main" id="{5847C121-F18C-E04E-B134-E1727D6A24F4}"/>
              </a:ext>
            </a:extLst>
          </p:cNvPr>
          <p:cNvSpPr/>
          <p:nvPr/>
        </p:nvSpPr>
        <p:spPr>
          <a:xfrm>
            <a:off x="3680907" y="5945415"/>
            <a:ext cx="4934776" cy="369332"/>
          </a:xfrm>
          <a:prstGeom prst="rect">
            <a:avLst/>
          </a:prstGeom>
        </p:spPr>
        <p:txBody>
          <a:bodyPr wrap="square">
            <a:spAutoFit/>
          </a:bodyPr>
          <a:lstStyle/>
          <a:p>
            <a:pPr algn="ctr"/>
            <a:r>
              <a:rPr lang="en-US">
                <a:solidFill>
                  <a:schemeClr val="accent6">
                    <a:lumMod val="50000"/>
                  </a:schemeClr>
                </a:solidFill>
                <a:latin typeface="Calibri" panose="020F0502020204030204" pitchFamily="34" charset="0"/>
                <a:cs typeface="Calibri" panose="020F0502020204030204" pitchFamily="34" charset="0"/>
              </a:rPr>
              <a:t>Continue concurrent functions until end of shift</a:t>
            </a:r>
          </a:p>
        </p:txBody>
      </p:sp>
      <p:sp>
        <p:nvSpPr>
          <p:cNvPr id="84" name="TextBox 83">
            <a:extLst>
              <a:ext uri="{FF2B5EF4-FFF2-40B4-BE49-F238E27FC236}">
                <a16:creationId xmlns:a16="http://schemas.microsoft.com/office/drawing/2014/main" id="{21B079EF-554E-544B-987B-E5D0ACF0CED8}"/>
              </a:ext>
            </a:extLst>
          </p:cNvPr>
          <p:cNvSpPr txBox="1"/>
          <p:nvPr/>
        </p:nvSpPr>
        <p:spPr>
          <a:xfrm>
            <a:off x="3432878" y="5699195"/>
            <a:ext cx="5195805" cy="369332"/>
          </a:xfrm>
          <a:prstGeom prst="rect">
            <a:avLst/>
          </a:prstGeom>
          <a:noFill/>
        </p:spPr>
        <p:txBody>
          <a:bodyPr wrap="square" rtlCol="0">
            <a:spAutoFit/>
          </a:bodyPr>
          <a:lstStyle/>
          <a:p>
            <a:pPr algn="ctr"/>
            <a:r>
              <a:rPr lang="en-US">
                <a:solidFill>
                  <a:schemeClr val="accent6">
                    <a:lumMod val="50000"/>
                  </a:schemeClr>
                </a:solidFill>
                <a:latin typeface="Calibri" panose="020F0502020204030204" pitchFamily="34" charset="0"/>
                <a:cs typeface="Calibri" panose="020F0502020204030204" pitchFamily="34" charset="0"/>
              </a:rPr>
              <a:t>Do FMEA for each input &amp; output</a:t>
            </a:r>
          </a:p>
        </p:txBody>
      </p:sp>
      <p:sp>
        <p:nvSpPr>
          <p:cNvPr id="58" name="Rectangle 57">
            <a:extLst>
              <a:ext uri="{FF2B5EF4-FFF2-40B4-BE49-F238E27FC236}">
                <a16:creationId xmlns:a16="http://schemas.microsoft.com/office/drawing/2014/main" id="{79D290FD-B3C2-C29E-A647-9D9B3BFB2860}"/>
              </a:ext>
            </a:extLst>
          </p:cNvPr>
          <p:cNvSpPr/>
          <p:nvPr/>
        </p:nvSpPr>
        <p:spPr bwMode="auto">
          <a:xfrm>
            <a:off x="1262480" y="3430169"/>
            <a:ext cx="1939047" cy="604005"/>
          </a:xfrm>
          <a:prstGeom prst="rect">
            <a:avLst/>
          </a:prstGeom>
          <a:solidFill>
            <a:srgbClr val="00B050"/>
          </a:solidFill>
          <a:ln>
            <a:headEnd/>
            <a:tailEnd/>
          </a:ln>
        </p:spPr>
        <p:style>
          <a:lnRef idx="0">
            <a:schemeClr val="dk1"/>
          </a:lnRef>
          <a:fillRef idx="3">
            <a:schemeClr val="dk1"/>
          </a:fillRef>
          <a:effectRef idx="3">
            <a:schemeClr val="dk1"/>
          </a:effectRef>
          <a:fontRef idx="minor">
            <a:schemeClr val="lt1"/>
          </a:fontRef>
        </p:style>
        <p:txBody>
          <a:bodyPr wrap="none" rtlCol="0" anchor="ctr"/>
          <a:lstStyle/>
          <a:p>
            <a:pPr algn="ctr">
              <a:lnSpc>
                <a:spcPct val="80000"/>
              </a:lnSpc>
            </a:pPr>
            <a:r>
              <a:rPr lang="en-US" sz="1600">
                <a:solidFill>
                  <a:schemeClr val="bg1"/>
                </a:solidFill>
              </a:rPr>
              <a:t>LIR C&amp;C</a:t>
            </a:r>
            <a:br>
              <a:rPr lang="en-US" sz="1600">
                <a:solidFill>
                  <a:schemeClr val="bg1"/>
                </a:solidFill>
              </a:rPr>
            </a:br>
            <a:r>
              <a:rPr lang="en-US" sz="1600">
                <a:solidFill>
                  <a:schemeClr val="bg1"/>
                </a:solidFill>
              </a:rPr>
              <a:t> Software  </a:t>
            </a:r>
          </a:p>
        </p:txBody>
      </p:sp>
      <p:cxnSp>
        <p:nvCxnSpPr>
          <p:cNvPr id="59" name="Straight Arrow Connector 58">
            <a:extLst>
              <a:ext uri="{FF2B5EF4-FFF2-40B4-BE49-F238E27FC236}">
                <a16:creationId xmlns:a16="http://schemas.microsoft.com/office/drawing/2014/main" id="{96EECC4D-A049-9617-DE32-264DEAC78165}"/>
              </a:ext>
            </a:extLst>
          </p:cNvPr>
          <p:cNvCxnSpPr>
            <a:cxnSpLocks/>
          </p:cNvCxnSpPr>
          <p:nvPr/>
        </p:nvCxnSpPr>
        <p:spPr>
          <a:xfrm flipV="1">
            <a:off x="3177809" y="3760828"/>
            <a:ext cx="380352" cy="125"/>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60" name="Rectangle 59">
            <a:extLst>
              <a:ext uri="{FF2B5EF4-FFF2-40B4-BE49-F238E27FC236}">
                <a16:creationId xmlns:a16="http://schemas.microsoft.com/office/drawing/2014/main" id="{59941CE9-60FE-008F-B93F-ED80AA5D1A59}"/>
              </a:ext>
            </a:extLst>
          </p:cNvPr>
          <p:cNvSpPr/>
          <p:nvPr/>
        </p:nvSpPr>
        <p:spPr bwMode="auto">
          <a:xfrm>
            <a:off x="9032344" y="3464206"/>
            <a:ext cx="1886613" cy="593369"/>
          </a:xfrm>
          <a:prstGeom prst="rect">
            <a:avLst/>
          </a:prstGeom>
          <a:solidFill>
            <a:srgbClr val="00B050"/>
          </a:solidFill>
          <a:ln>
            <a:headEnd/>
            <a:tailEnd/>
          </a:ln>
        </p:spPr>
        <p:style>
          <a:lnRef idx="0">
            <a:schemeClr val="accent5"/>
          </a:lnRef>
          <a:fillRef idx="3">
            <a:schemeClr val="accent5"/>
          </a:fillRef>
          <a:effectRef idx="3">
            <a:schemeClr val="accent5"/>
          </a:effectRef>
          <a:fontRef idx="minor">
            <a:schemeClr val="lt1"/>
          </a:fontRef>
        </p:style>
        <p:txBody>
          <a:bodyPr wrap="none" rtlCol="0" anchor="ctr"/>
          <a:lstStyle/>
          <a:p>
            <a:pPr algn="ctr">
              <a:lnSpc>
                <a:spcPct val="80000"/>
              </a:lnSpc>
            </a:pPr>
            <a:r>
              <a:rPr lang="en-US" sz="1600">
                <a:solidFill>
                  <a:schemeClr val="bg1"/>
                </a:solidFill>
              </a:rPr>
              <a:t>LIR C&amp;C</a:t>
            </a:r>
            <a:br>
              <a:rPr lang="en-US" sz="1600">
                <a:solidFill>
                  <a:schemeClr val="bg1"/>
                </a:solidFill>
              </a:rPr>
            </a:br>
            <a:r>
              <a:rPr lang="en-US" sz="1600">
                <a:solidFill>
                  <a:schemeClr val="bg1"/>
                </a:solidFill>
              </a:rPr>
              <a:t> Software  </a:t>
            </a:r>
          </a:p>
        </p:txBody>
      </p:sp>
      <p:cxnSp>
        <p:nvCxnSpPr>
          <p:cNvPr id="61" name="Straight Arrow Connector 60">
            <a:extLst>
              <a:ext uri="{FF2B5EF4-FFF2-40B4-BE49-F238E27FC236}">
                <a16:creationId xmlns:a16="http://schemas.microsoft.com/office/drawing/2014/main" id="{6FB39988-1650-61C0-2FBD-109EEA9920FE}"/>
              </a:ext>
            </a:extLst>
          </p:cNvPr>
          <p:cNvCxnSpPr>
            <a:cxnSpLocks/>
            <a:endCxn id="60" idx="1"/>
          </p:cNvCxnSpPr>
          <p:nvPr/>
        </p:nvCxnSpPr>
        <p:spPr>
          <a:xfrm flipV="1">
            <a:off x="8717915" y="3760891"/>
            <a:ext cx="314429" cy="15525"/>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62" name="Rectangle 61">
            <a:extLst>
              <a:ext uri="{FF2B5EF4-FFF2-40B4-BE49-F238E27FC236}">
                <a16:creationId xmlns:a16="http://schemas.microsoft.com/office/drawing/2014/main" id="{50AB5FAE-3120-55CB-9BCB-D910E48DA306}"/>
              </a:ext>
            </a:extLst>
          </p:cNvPr>
          <p:cNvSpPr/>
          <p:nvPr/>
        </p:nvSpPr>
        <p:spPr bwMode="auto">
          <a:xfrm>
            <a:off x="3558161" y="3457129"/>
            <a:ext cx="1457184" cy="607522"/>
          </a:xfrm>
          <a:prstGeom prst="rect">
            <a:avLst/>
          </a:prstGeom>
          <a:ln>
            <a:headEnd/>
            <a:tailEnd/>
          </a:ln>
        </p:spPr>
        <p:style>
          <a:lnRef idx="0">
            <a:schemeClr val="accent6"/>
          </a:lnRef>
          <a:fillRef idx="3">
            <a:schemeClr val="accent6"/>
          </a:fillRef>
          <a:effectRef idx="3">
            <a:schemeClr val="accent6"/>
          </a:effectRef>
          <a:fontRef idx="minor">
            <a:schemeClr val="lt1"/>
          </a:fontRef>
        </p:style>
        <p:txBody>
          <a:bodyPr wrap="none" rtlCol="0" anchor="ctr"/>
          <a:lstStyle/>
          <a:p>
            <a:pPr algn="ctr">
              <a:lnSpc>
                <a:spcPct val="80000"/>
              </a:lnSpc>
            </a:pPr>
            <a:r>
              <a:rPr lang="en-US" sz="1600">
                <a:solidFill>
                  <a:schemeClr val="accent6">
                    <a:lumMod val="50000"/>
                  </a:schemeClr>
                </a:solidFill>
              </a:rPr>
              <a:t>Perform self-test</a:t>
            </a:r>
            <a:br>
              <a:rPr lang="en-US" sz="1600">
                <a:solidFill>
                  <a:schemeClr val="accent6">
                    <a:lumMod val="50000"/>
                  </a:schemeClr>
                </a:solidFill>
              </a:rPr>
            </a:br>
            <a:r>
              <a:rPr lang="en-US" sz="1600" err="1">
                <a:solidFill>
                  <a:schemeClr val="accent6">
                    <a:lumMod val="50000"/>
                  </a:schemeClr>
                </a:solidFill>
              </a:rPr>
              <a:t>Cmd</a:t>
            </a:r>
            <a:endParaRPr lang="en-US" sz="1600">
              <a:solidFill>
                <a:schemeClr val="accent6">
                  <a:lumMod val="50000"/>
                </a:schemeClr>
              </a:solidFill>
              <a:latin typeface="+mj-lt"/>
            </a:endParaRPr>
          </a:p>
        </p:txBody>
      </p:sp>
      <p:sp>
        <p:nvSpPr>
          <p:cNvPr id="64" name="Rectangle 63">
            <a:extLst>
              <a:ext uri="{FF2B5EF4-FFF2-40B4-BE49-F238E27FC236}">
                <a16:creationId xmlns:a16="http://schemas.microsoft.com/office/drawing/2014/main" id="{9BE85CE7-3472-9B26-32E2-8983F65969BD}"/>
              </a:ext>
            </a:extLst>
          </p:cNvPr>
          <p:cNvSpPr/>
          <p:nvPr/>
        </p:nvSpPr>
        <p:spPr bwMode="auto">
          <a:xfrm>
            <a:off x="5344236" y="3444576"/>
            <a:ext cx="1749062" cy="632629"/>
          </a:xfrm>
          <a:prstGeom prst="rect">
            <a:avLst/>
          </a:prstGeom>
          <a:ln>
            <a:headEnd/>
            <a:tailEnd/>
          </a:ln>
        </p:spPr>
        <p:style>
          <a:lnRef idx="0">
            <a:schemeClr val="accent3"/>
          </a:lnRef>
          <a:fillRef idx="3">
            <a:schemeClr val="accent3"/>
          </a:fillRef>
          <a:effectRef idx="3">
            <a:schemeClr val="accent3"/>
          </a:effectRef>
          <a:fontRef idx="minor">
            <a:schemeClr val="lt1"/>
          </a:fontRef>
        </p:style>
        <p:txBody>
          <a:bodyPr wrap="none" rtlCol="0" anchor="ctr"/>
          <a:lstStyle/>
          <a:p>
            <a:pPr algn="ctr">
              <a:lnSpc>
                <a:spcPct val="80000"/>
              </a:lnSpc>
            </a:pPr>
            <a:r>
              <a:rPr lang="en-US" sz="1600"/>
              <a:t>Perform LIR</a:t>
            </a:r>
            <a:br>
              <a:rPr lang="en-US" sz="1600"/>
            </a:br>
            <a:r>
              <a:rPr lang="en-US" sz="1600"/>
              <a:t>self-test</a:t>
            </a:r>
            <a:br>
              <a:rPr lang="en-US" sz="1600">
                <a:solidFill>
                  <a:schemeClr val="bg1"/>
                </a:solidFill>
              </a:rPr>
            </a:br>
            <a:r>
              <a:rPr lang="en-US" sz="1600">
                <a:solidFill>
                  <a:schemeClr val="bg1"/>
                </a:solidFill>
              </a:rPr>
              <a:t>F(3)</a:t>
            </a:r>
          </a:p>
        </p:txBody>
      </p:sp>
      <p:sp>
        <p:nvSpPr>
          <p:cNvPr id="65" name="Rectangle 64">
            <a:extLst>
              <a:ext uri="{FF2B5EF4-FFF2-40B4-BE49-F238E27FC236}">
                <a16:creationId xmlns:a16="http://schemas.microsoft.com/office/drawing/2014/main" id="{0E7D3512-62B7-05AB-47AC-8B9BE2C3108A}"/>
              </a:ext>
            </a:extLst>
          </p:cNvPr>
          <p:cNvSpPr/>
          <p:nvPr/>
        </p:nvSpPr>
        <p:spPr bwMode="auto">
          <a:xfrm>
            <a:off x="7367011" y="3464206"/>
            <a:ext cx="1350904" cy="593369"/>
          </a:xfrm>
          <a:prstGeom prst="rect">
            <a:avLst/>
          </a:prstGeom>
          <a:ln>
            <a:headEnd/>
            <a:tailEnd/>
          </a:ln>
        </p:spPr>
        <p:style>
          <a:lnRef idx="0">
            <a:schemeClr val="accent4"/>
          </a:lnRef>
          <a:fillRef idx="3">
            <a:schemeClr val="accent4"/>
          </a:fillRef>
          <a:effectRef idx="3">
            <a:schemeClr val="accent4"/>
          </a:effectRef>
          <a:fontRef idx="minor">
            <a:schemeClr val="lt1"/>
          </a:fontRef>
        </p:style>
        <p:txBody>
          <a:bodyPr wrap="none" rtlCol="0" anchor="ctr"/>
          <a:lstStyle/>
          <a:p>
            <a:pPr algn="ctr">
              <a:lnSpc>
                <a:spcPct val="80000"/>
              </a:lnSpc>
            </a:pPr>
            <a:r>
              <a:rPr lang="en-US" sz="1600">
                <a:solidFill>
                  <a:schemeClr val="bg1"/>
                </a:solidFill>
              </a:rPr>
              <a:t>LIR H&amp;S </a:t>
            </a:r>
            <a:br>
              <a:rPr lang="en-US" sz="1600">
                <a:solidFill>
                  <a:schemeClr val="bg1"/>
                </a:solidFill>
              </a:rPr>
            </a:br>
            <a:r>
              <a:rPr lang="en-US" sz="1600">
                <a:solidFill>
                  <a:schemeClr val="bg1"/>
                </a:solidFill>
              </a:rPr>
              <a:t>Data</a:t>
            </a:r>
          </a:p>
        </p:txBody>
      </p:sp>
      <p:cxnSp>
        <p:nvCxnSpPr>
          <p:cNvPr id="85" name="Straight Arrow Connector 84">
            <a:extLst>
              <a:ext uri="{FF2B5EF4-FFF2-40B4-BE49-F238E27FC236}">
                <a16:creationId xmlns:a16="http://schemas.microsoft.com/office/drawing/2014/main" id="{6CFD7854-B15A-BB56-C98C-A5A9A2333315}"/>
              </a:ext>
            </a:extLst>
          </p:cNvPr>
          <p:cNvCxnSpPr>
            <a:cxnSpLocks/>
          </p:cNvCxnSpPr>
          <p:nvPr/>
        </p:nvCxnSpPr>
        <p:spPr>
          <a:xfrm>
            <a:off x="7093299" y="3760890"/>
            <a:ext cx="273713"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86" name="Straight Arrow Connector 85">
            <a:extLst>
              <a:ext uri="{FF2B5EF4-FFF2-40B4-BE49-F238E27FC236}">
                <a16:creationId xmlns:a16="http://schemas.microsoft.com/office/drawing/2014/main" id="{B4BB4233-38C9-D1C3-C657-90382208F4BF}"/>
              </a:ext>
            </a:extLst>
          </p:cNvPr>
          <p:cNvCxnSpPr>
            <a:cxnSpLocks/>
          </p:cNvCxnSpPr>
          <p:nvPr/>
        </p:nvCxnSpPr>
        <p:spPr>
          <a:xfrm>
            <a:off x="5015346" y="3760890"/>
            <a:ext cx="328891"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87" name="Rectangle 86">
            <a:extLst>
              <a:ext uri="{FF2B5EF4-FFF2-40B4-BE49-F238E27FC236}">
                <a16:creationId xmlns:a16="http://schemas.microsoft.com/office/drawing/2014/main" id="{09C15D69-CD52-8223-717E-0B64DF32F55A}"/>
              </a:ext>
            </a:extLst>
          </p:cNvPr>
          <p:cNvSpPr/>
          <p:nvPr/>
        </p:nvSpPr>
        <p:spPr bwMode="auto">
          <a:xfrm>
            <a:off x="1253548" y="4196671"/>
            <a:ext cx="1939047" cy="604005"/>
          </a:xfrm>
          <a:prstGeom prst="rect">
            <a:avLst/>
          </a:prstGeom>
          <a:solidFill>
            <a:srgbClr val="00B050"/>
          </a:solidFill>
          <a:ln>
            <a:headEnd/>
            <a:tailEnd/>
          </a:ln>
        </p:spPr>
        <p:style>
          <a:lnRef idx="0">
            <a:schemeClr val="dk1"/>
          </a:lnRef>
          <a:fillRef idx="3">
            <a:schemeClr val="dk1"/>
          </a:fillRef>
          <a:effectRef idx="3">
            <a:schemeClr val="dk1"/>
          </a:effectRef>
          <a:fontRef idx="minor">
            <a:schemeClr val="lt1"/>
          </a:fontRef>
        </p:style>
        <p:txBody>
          <a:bodyPr wrap="none" rtlCol="0" anchor="ctr"/>
          <a:lstStyle/>
          <a:p>
            <a:pPr algn="ctr">
              <a:lnSpc>
                <a:spcPct val="80000"/>
              </a:lnSpc>
            </a:pPr>
            <a:r>
              <a:rPr lang="en-US" sz="1600">
                <a:solidFill>
                  <a:schemeClr val="bg1"/>
                </a:solidFill>
              </a:rPr>
              <a:t>LIR C&amp;C</a:t>
            </a:r>
            <a:br>
              <a:rPr lang="en-US" sz="1600">
                <a:solidFill>
                  <a:schemeClr val="bg1"/>
                </a:solidFill>
              </a:rPr>
            </a:br>
            <a:r>
              <a:rPr lang="en-US" sz="1600">
                <a:solidFill>
                  <a:schemeClr val="bg1"/>
                </a:solidFill>
              </a:rPr>
              <a:t> Software  </a:t>
            </a:r>
          </a:p>
        </p:txBody>
      </p:sp>
      <p:cxnSp>
        <p:nvCxnSpPr>
          <p:cNvPr id="88" name="Straight Arrow Connector 87">
            <a:extLst>
              <a:ext uri="{FF2B5EF4-FFF2-40B4-BE49-F238E27FC236}">
                <a16:creationId xmlns:a16="http://schemas.microsoft.com/office/drawing/2014/main" id="{F3FE6A92-8161-95B2-9A4B-832A643275FD}"/>
              </a:ext>
            </a:extLst>
          </p:cNvPr>
          <p:cNvCxnSpPr>
            <a:cxnSpLocks/>
          </p:cNvCxnSpPr>
          <p:nvPr/>
        </p:nvCxnSpPr>
        <p:spPr>
          <a:xfrm flipV="1">
            <a:off x="3192594" y="4498611"/>
            <a:ext cx="380352" cy="125"/>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89" name="Rectangle 88">
            <a:extLst>
              <a:ext uri="{FF2B5EF4-FFF2-40B4-BE49-F238E27FC236}">
                <a16:creationId xmlns:a16="http://schemas.microsoft.com/office/drawing/2014/main" id="{DE585925-563F-0131-8F25-6BCBB58BBE84}"/>
              </a:ext>
            </a:extLst>
          </p:cNvPr>
          <p:cNvSpPr/>
          <p:nvPr/>
        </p:nvSpPr>
        <p:spPr bwMode="auto">
          <a:xfrm>
            <a:off x="9047129" y="4201989"/>
            <a:ext cx="1886613" cy="593369"/>
          </a:xfrm>
          <a:prstGeom prst="rect">
            <a:avLst/>
          </a:prstGeom>
          <a:solidFill>
            <a:srgbClr val="00B050"/>
          </a:solidFill>
          <a:ln>
            <a:headEnd/>
            <a:tailEnd/>
          </a:ln>
        </p:spPr>
        <p:style>
          <a:lnRef idx="0">
            <a:schemeClr val="accent5"/>
          </a:lnRef>
          <a:fillRef idx="3">
            <a:schemeClr val="accent5"/>
          </a:fillRef>
          <a:effectRef idx="3">
            <a:schemeClr val="accent5"/>
          </a:effectRef>
          <a:fontRef idx="minor">
            <a:schemeClr val="lt1"/>
          </a:fontRef>
        </p:style>
        <p:txBody>
          <a:bodyPr wrap="none" rtlCol="0" anchor="ctr"/>
          <a:lstStyle/>
          <a:p>
            <a:pPr algn="ctr">
              <a:lnSpc>
                <a:spcPct val="80000"/>
              </a:lnSpc>
            </a:pPr>
            <a:r>
              <a:rPr lang="en-US" sz="1600">
                <a:solidFill>
                  <a:schemeClr val="bg1"/>
                </a:solidFill>
              </a:rPr>
              <a:t>FCR C&amp;M </a:t>
            </a:r>
            <a:br>
              <a:rPr lang="en-US" sz="1600">
                <a:solidFill>
                  <a:schemeClr val="bg1"/>
                </a:solidFill>
              </a:rPr>
            </a:br>
            <a:r>
              <a:rPr lang="en-US" sz="1600">
                <a:solidFill>
                  <a:schemeClr val="bg1"/>
                </a:solidFill>
              </a:rPr>
              <a:t>Software </a:t>
            </a:r>
          </a:p>
        </p:txBody>
      </p:sp>
      <p:cxnSp>
        <p:nvCxnSpPr>
          <p:cNvPr id="90" name="Straight Arrow Connector 89">
            <a:extLst>
              <a:ext uri="{FF2B5EF4-FFF2-40B4-BE49-F238E27FC236}">
                <a16:creationId xmlns:a16="http://schemas.microsoft.com/office/drawing/2014/main" id="{0EFF9AAD-7C05-1F03-D9B9-DB6BBE7DF991}"/>
              </a:ext>
            </a:extLst>
          </p:cNvPr>
          <p:cNvCxnSpPr>
            <a:cxnSpLocks/>
            <a:endCxn id="89" idx="1"/>
          </p:cNvCxnSpPr>
          <p:nvPr/>
        </p:nvCxnSpPr>
        <p:spPr>
          <a:xfrm flipV="1">
            <a:off x="8732700" y="4498674"/>
            <a:ext cx="314429" cy="15526"/>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91" name="Rectangle 90">
            <a:extLst>
              <a:ext uri="{FF2B5EF4-FFF2-40B4-BE49-F238E27FC236}">
                <a16:creationId xmlns:a16="http://schemas.microsoft.com/office/drawing/2014/main" id="{E8732C53-4A7E-DE8E-DFD5-CCAC5294F846}"/>
              </a:ext>
            </a:extLst>
          </p:cNvPr>
          <p:cNvSpPr/>
          <p:nvPr/>
        </p:nvSpPr>
        <p:spPr bwMode="auto">
          <a:xfrm>
            <a:off x="3572946" y="4194912"/>
            <a:ext cx="1457184" cy="607522"/>
          </a:xfrm>
          <a:prstGeom prst="rect">
            <a:avLst/>
          </a:prstGeom>
          <a:ln>
            <a:headEnd/>
            <a:tailEnd/>
          </a:ln>
        </p:spPr>
        <p:style>
          <a:lnRef idx="0">
            <a:schemeClr val="accent6"/>
          </a:lnRef>
          <a:fillRef idx="3">
            <a:schemeClr val="accent6"/>
          </a:fillRef>
          <a:effectRef idx="3">
            <a:schemeClr val="accent6"/>
          </a:effectRef>
          <a:fontRef idx="minor">
            <a:schemeClr val="lt1"/>
          </a:fontRef>
        </p:style>
        <p:txBody>
          <a:bodyPr wrap="none" rtlCol="0" anchor="ctr"/>
          <a:lstStyle/>
          <a:p>
            <a:pPr algn="ctr">
              <a:lnSpc>
                <a:spcPct val="80000"/>
              </a:lnSpc>
            </a:pPr>
            <a:r>
              <a:rPr lang="en-US" sz="1600">
                <a:solidFill>
                  <a:schemeClr val="accent6">
                    <a:lumMod val="50000"/>
                  </a:schemeClr>
                </a:solidFill>
                <a:latin typeface="+mj-lt"/>
              </a:rPr>
              <a:t>Send H&amp;S Data</a:t>
            </a:r>
            <a:br>
              <a:rPr lang="en-US" sz="1600">
                <a:solidFill>
                  <a:schemeClr val="accent6">
                    <a:lumMod val="50000"/>
                  </a:schemeClr>
                </a:solidFill>
                <a:latin typeface="+mj-lt"/>
              </a:rPr>
            </a:br>
            <a:r>
              <a:rPr lang="en-US" sz="1600" err="1">
                <a:solidFill>
                  <a:schemeClr val="accent6">
                    <a:lumMod val="50000"/>
                  </a:schemeClr>
                </a:solidFill>
                <a:latin typeface="+mj-lt"/>
              </a:rPr>
              <a:t>Cmd</a:t>
            </a:r>
            <a:endParaRPr lang="en-US" sz="1600">
              <a:solidFill>
                <a:schemeClr val="accent6">
                  <a:lumMod val="50000"/>
                </a:schemeClr>
              </a:solidFill>
              <a:latin typeface="+mj-lt"/>
            </a:endParaRPr>
          </a:p>
        </p:txBody>
      </p:sp>
      <p:sp>
        <p:nvSpPr>
          <p:cNvPr id="92" name="Rectangle 91">
            <a:extLst>
              <a:ext uri="{FF2B5EF4-FFF2-40B4-BE49-F238E27FC236}">
                <a16:creationId xmlns:a16="http://schemas.microsoft.com/office/drawing/2014/main" id="{1C5ED441-2B24-CCCD-6F8C-253A33485C9C}"/>
              </a:ext>
            </a:extLst>
          </p:cNvPr>
          <p:cNvSpPr/>
          <p:nvPr/>
        </p:nvSpPr>
        <p:spPr bwMode="auto">
          <a:xfrm>
            <a:off x="5356982" y="4182359"/>
            <a:ext cx="1749062" cy="632629"/>
          </a:xfrm>
          <a:prstGeom prst="rect">
            <a:avLst/>
          </a:prstGeom>
          <a:ln>
            <a:headEnd/>
            <a:tailEnd/>
          </a:ln>
        </p:spPr>
        <p:style>
          <a:lnRef idx="0">
            <a:schemeClr val="accent3"/>
          </a:lnRef>
          <a:fillRef idx="3">
            <a:schemeClr val="accent3"/>
          </a:fillRef>
          <a:effectRef idx="3">
            <a:schemeClr val="accent3"/>
          </a:effectRef>
          <a:fontRef idx="minor">
            <a:schemeClr val="lt1"/>
          </a:fontRef>
        </p:style>
        <p:txBody>
          <a:bodyPr wrap="none" rtlCol="0" anchor="ctr"/>
          <a:lstStyle/>
          <a:p>
            <a:pPr algn="ctr">
              <a:lnSpc>
                <a:spcPct val="80000"/>
              </a:lnSpc>
            </a:pPr>
            <a:r>
              <a:rPr lang="en-US" sz="1600"/>
              <a:t>Send H&amp;S Data</a:t>
            </a:r>
            <a:br>
              <a:rPr lang="en-US" sz="1600">
                <a:solidFill>
                  <a:schemeClr val="bg1"/>
                </a:solidFill>
              </a:rPr>
            </a:br>
            <a:r>
              <a:rPr lang="en-US" sz="1600">
                <a:solidFill>
                  <a:schemeClr val="bg1"/>
                </a:solidFill>
              </a:rPr>
              <a:t>F(4)</a:t>
            </a:r>
          </a:p>
        </p:txBody>
      </p:sp>
      <p:sp>
        <p:nvSpPr>
          <p:cNvPr id="93" name="Rectangle 92">
            <a:extLst>
              <a:ext uri="{FF2B5EF4-FFF2-40B4-BE49-F238E27FC236}">
                <a16:creationId xmlns:a16="http://schemas.microsoft.com/office/drawing/2014/main" id="{B0F6F24E-EF15-A76E-C53A-FBC430DB3E7B}"/>
              </a:ext>
            </a:extLst>
          </p:cNvPr>
          <p:cNvSpPr/>
          <p:nvPr/>
        </p:nvSpPr>
        <p:spPr bwMode="auto">
          <a:xfrm>
            <a:off x="7381796" y="4201989"/>
            <a:ext cx="1350904" cy="593369"/>
          </a:xfrm>
          <a:prstGeom prst="rect">
            <a:avLst/>
          </a:prstGeom>
          <a:ln>
            <a:headEnd/>
            <a:tailEnd/>
          </a:ln>
        </p:spPr>
        <p:style>
          <a:lnRef idx="0">
            <a:schemeClr val="accent4"/>
          </a:lnRef>
          <a:fillRef idx="3">
            <a:schemeClr val="accent4"/>
          </a:fillRef>
          <a:effectRef idx="3">
            <a:schemeClr val="accent4"/>
          </a:effectRef>
          <a:fontRef idx="minor">
            <a:schemeClr val="lt1"/>
          </a:fontRef>
        </p:style>
        <p:txBody>
          <a:bodyPr wrap="none" rtlCol="0" anchor="ctr"/>
          <a:lstStyle/>
          <a:p>
            <a:pPr algn="ctr">
              <a:lnSpc>
                <a:spcPct val="80000"/>
              </a:lnSpc>
            </a:pPr>
            <a:r>
              <a:rPr lang="en-US" sz="1600">
                <a:solidFill>
                  <a:schemeClr val="bg1"/>
                </a:solidFill>
              </a:rPr>
              <a:t>LIR H&amp;S </a:t>
            </a:r>
            <a:br>
              <a:rPr lang="en-US" sz="1600">
                <a:solidFill>
                  <a:schemeClr val="bg1"/>
                </a:solidFill>
              </a:rPr>
            </a:br>
            <a:r>
              <a:rPr lang="en-US" sz="1600">
                <a:solidFill>
                  <a:schemeClr val="bg1"/>
                </a:solidFill>
              </a:rPr>
              <a:t>Data</a:t>
            </a:r>
          </a:p>
        </p:txBody>
      </p:sp>
      <p:cxnSp>
        <p:nvCxnSpPr>
          <p:cNvPr id="94" name="Straight Arrow Connector 93">
            <a:extLst>
              <a:ext uri="{FF2B5EF4-FFF2-40B4-BE49-F238E27FC236}">
                <a16:creationId xmlns:a16="http://schemas.microsoft.com/office/drawing/2014/main" id="{13377459-1FE7-58CB-C20D-A4F025DC90F1}"/>
              </a:ext>
            </a:extLst>
          </p:cNvPr>
          <p:cNvCxnSpPr>
            <a:cxnSpLocks/>
          </p:cNvCxnSpPr>
          <p:nvPr/>
        </p:nvCxnSpPr>
        <p:spPr>
          <a:xfrm>
            <a:off x="7108084" y="4498673"/>
            <a:ext cx="273713"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95" name="Straight Arrow Connector 94">
            <a:extLst>
              <a:ext uri="{FF2B5EF4-FFF2-40B4-BE49-F238E27FC236}">
                <a16:creationId xmlns:a16="http://schemas.microsoft.com/office/drawing/2014/main" id="{E98A510A-2AC5-5989-8FDB-2C770F6F08A0}"/>
              </a:ext>
            </a:extLst>
          </p:cNvPr>
          <p:cNvCxnSpPr>
            <a:cxnSpLocks/>
          </p:cNvCxnSpPr>
          <p:nvPr/>
        </p:nvCxnSpPr>
        <p:spPr>
          <a:xfrm>
            <a:off x="5030131" y="4498673"/>
            <a:ext cx="328891"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96" name="TextBox 95">
            <a:extLst>
              <a:ext uri="{FF2B5EF4-FFF2-40B4-BE49-F238E27FC236}">
                <a16:creationId xmlns:a16="http://schemas.microsoft.com/office/drawing/2014/main" id="{6B1A6C6B-48FB-9C95-5108-0D63DF59A614}"/>
              </a:ext>
            </a:extLst>
          </p:cNvPr>
          <p:cNvSpPr txBox="1"/>
          <p:nvPr/>
        </p:nvSpPr>
        <p:spPr>
          <a:xfrm>
            <a:off x="1614642" y="6387017"/>
            <a:ext cx="8962715" cy="481991"/>
          </a:xfrm>
          <a:prstGeom prst="rect">
            <a:avLst/>
          </a:prstGeom>
          <a:noFill/>
        </p:spPr>
        <p:txBody>
          <a:bodyPr wrap="square" rtlCol="0">
            <a:spAutoFit/>
          </a:bodyPr>
          <a:lstStyle/>
          <a:p>
            <a:pPr algn="ctr">
              <a:lnSpc>
                <a:spcPct val="9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JHS: Jar Handling Subsystem; LHS: Lid Handling Subsystem; LDS: Lid Dispensing System; MMS: Motion Monitoring System </a:t>
            </a:r>
          </a:p>
        </p:txBody>
      </p:sp>
    </p:spTree>
    <p:extLst>
      <p:ext uri="{BB962C8B-B14F-4D97-AF65-F5344CB8AC3E}">
        <p14:creationId xmlns:p14="http://schemas.microsoft.com/office/powerpoint/2010/main" val="1808723349"/>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E3DABB-2CBA-1741-8A20-B3D154F3249E}"/>
              </a:ext>
            </a:extLst>
          </p:cNvPr>
          <p:cNvSpPr>
            <a:spLocks noGrp="1"/>
          </p:cNvSpPr>
          <p:nvPr>
            <p:ph type="title"/>
          </p:nvPr>
        </p:nvSpPr>
        <p:spPr>
          <a:xfrm>
            <a:off x="2699595" y="806220"/>
            <a:ext cx="6008593" cy="609600"/>
          </a:xfrm>
        </p:spPr>
        <p:txBody>
          <a:bodyPr>
            <a:noAutofit/>
          </a:bodyPr>
          <a:lstStyle/>
          <a:p>
            <a:r>
              <a:rPr lang="en-US" sz="3200">
                <a:solidFill>
                  <a:schemeClr val="accent1">
                    <a:lumMod val="75000"/>
                  </a:schemeClr>
                </a:solidFill>
              </a:rPr>
              <a:t>LIR Functional Analysis</a:t>
            </a:r>
          </a:p>
        </p:txBody>
      </p:sp>
      <p:sp>
        <p:nvSpPr>
          <p:cNvPr id="4" name="Slide Number Placeholder 3">
            <a:extLst>
              <a:ext uri="{FF2B5EF4-FFF2-40B4-BE49-F238E27FC236}">
                <a16:creationId xmlns:a16="http://schemas.microsoft.com/office/drawing/2014/main" id="{C9239B07-1EC7-6940-9C08-6C504A5C5411}"/>
              </a:ext>
            </a:extLst>
          </p:cNvPr>
          <p:cNvSpPr>
            <a:spLocks noGrp="1"/>
          </p:cNvSpPr>
          <p:nvPr>
            <p:ph type="sldNum" sz="quarter" idx="12"/>
          </p:nvPr>
        </p:nvSpPr>
        <p:spPr/>
        <p:txBody>
          <a:bodyPr/>
          <a:lstStyle/>
          <a:p>
            <a:fld id="{874AC6EB-5948-4DF8-B5CC-E711E8013C87}" type="slidenum">
              <a:rPr lang="en-US" smtClean="0"/>
              <a:pPr/>
              <a:t>104</a:t>
            </a:fld>
            <a:endParaRPr lang="en-US"/>
          </a:p>
        </p:txBody>
      </p:sp>
      <p:sp>
        <p:nvSpPr>
          <p:cNvPr id="12" name="Content Placeholder 2">
            <a:extLst>
              <a:ext uri="{FF2B5EF4-FFF2-40B4-BE49-F238E27FC236}">
                <a16:creationId xmlns:a16="http://schemas.microsoft.com/office/drawing/2014/main" id="{4EB1A3C4-69EC-634F-9F8D-ECDBF32D7D03}"/>
              </a:ext>
            </a:extLst>
          </p:cNvPr>
          <p:cNvSpPr txBox="1">
            <a:spLocks/>
          </p:cNvSpPr>
          <p:nvPr/>
        </p:nvSpPr>
        <p:spPr>
          <a:xfrm>
            <a:off x="946426" y="1899915"/>
            <a:ext cx="10031896" cy="3281685"/>
          </a:xfrm>
          <a:prstGeom prst="rect">
            <a:avLst/>
          </a:prstGeom>
          <a:noFill/>
        </p:spPr>
        <p:txBody>
          <a:bodyPr vert="horz" lIns="91440" tIns="45720" rIns="91440" bIns="45720" rtlCol="0">
            <a:normAutofit/>
          </a:bodyPr>
          <a:lstStyle>
            <a:lvl1pPr marL="342900" indent="-342900" algn="l" defTabSz="914400" rtl="0" eaLnBrk="1" latinLnBrk="0" hangingPunct="1">
              <a:spcBef>
                <a:spcPct val="20000"/>
              </a:spcBef>
              <a:buClr>
                <a:srgbClr val="B70602"/>
              </a:buClr>
              <a:buSzPct val="75000"/>
              <a:buFont typeface="Wingdings" charset="2"/>
              <a:buChar char=""/>
              <a:defRPr sz="2400" b="1"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10000"/>
              </a:lnSpc>
              <a:spcBef>
                <a:spcPts val="0"/>
              </a:spcBef>
              <a:spcAft>
                <a:spcPts val="200"/>
              </a:spcAft>
            </a:pPr>
            <a:r>
              <a:rPr lang="en-US" b="0">
                <a:solidFill>
                  <a:schemeClr val="accent6">
                    <a:lumMod val="50000"/>
                  </a:schemeClr>
                </a:solidFill>
                <a:latin typeface="Calibri" panose="020F0502020204030204" pitchFamily="34" charset="0"/>
                <a:cs typeface="Calibri" panose="020F0502020204030204" pitchFamily="34" charset="0"/>
              </a:rPr>
              <a:t>Nominal Operations</a:t>
            </a:r>
          </a:p>
          <a:p>
            <a:pPr lvl="1">
              <a:lnSpc>
                <a:spcPct val="110000"/>
              </a:lnSpc>
              <a:spcBef>
                <a:spcPts val="0"/>
              </a:spcBef>
              <a:spcAft>
                <a:spcPts val="200"/>
              </a:spcAft>
            </a:pPr>
            <a:r>
              <a:rPr lang="en-US" sz="2100" b="1">
                <a:solidFill>
                  <a:schemeClr val="accent6">
                    <a:lumMod val="50000"/>
                  </a:schemeClr>
                </a:solidFill>
                <a:latin typeface="Calibri" panose="020F0502020204030204" pitchFamily="34" charset="0"/>
                <a:cs typeface="Calibri" panose="020F0502020204030204" pitchFamily="34" charset="0"/>
              </a:rPr>
              <a:t>End-of-Shift Shutdown:  </a:t>
            </a:r>
          </a:p>
          <a:p>
            <a:pPr lvl="2">
              <a:lnSpc>
                <a:spcPct val="110000"/>
              </a:lnSpc>
              <a:spcBef>
                <a:spcPts val="0"/>
              </a:spcBef>
              <a:spcAft>
                <a:spcPts val="200"/>
              </a:spcAft>
            </a:pPr>
            <a:r>
              <a:rPr lang="en-US" sz="1900" b="1">
                <a:solidFill>
                  <a:schemeClr val="accent6">
                    <a:lumMod val="50000"/>
                  </a:schemeClr>
                </a:solidFill>
                <a:latin typeface="Calibri" panose="020F0502020204030204" pitchFamily="34" charset="0"/>
                <a:cs typeface="Calibri" panose="020F0502020204030204" pitchFamily="34" charset="0"/>
              </a:rPr>
              <a:t>(F15) Perform “End-of-Shift Shutdown” sequence automatically at 4 pm</a:t>
            </a:r>
          </a:p>
          <a:p>
            <a:pPr lvl="3">
              <a:lnSpc>
                <a:spcPct val="110000"/>
              </a:lnSpc>
              <a:spcBef>
                <a:spcPts val="0"/>
              </a:spcBef>
              <a:spcAft>
                <a:spcPts val="200"/>
              </a:spcAft>
            </a:pPr>
            <a:r>
              <a:rPr lang="en-US" sz="1900" b="1">
                <a:solidFill>
                  <a:schemeClr val="accent6">
                    <a:lumMod val="50000"/>
                  </a:schemeClr>
                </a:solidFill>
                <a:latin typeface="Calibri" panose="020F0502020204030204" pitchFamily="34" charset="0"/>
                <a:cs typeface="Calibri" panose="020F0502020204030204" pitchFamily="34" charset="0"/>
              </a:rPr>
              <a:t>(F16) IF MDS is holding a Lid, Return lid t</a:t>
            </a:r>
            <a:r>
              <a:rPr lang="en-US" sz="1900">
                <a:solidFill>
                  <a:schemeClr val="accent6">
                    <a:lumMod val="50000"/>
                  </a:schemeClr>
                </a:solidFill>
                <a:latin typeface="Calibri" panose="020F0502020204030204" pitchFamily="34" charset="0"/>
                <a:cs typeface="Calibri" panose="020F0502020204030204" pitchFamily="34" charset="0"/>
              </a:rPr>
              <a:t>o the LDS</a:t>
            </a:r>
          </a:p>
          <a:p>
            <a:pPr lvl="3">
              <a:lnSpc>
                <a:spcPct val="110000"/>
              </a:lnSpc>
              <a:spcAft>
                <a:spcPts val="200"/>
              </a:spcAft>
            </a:pPr>
            <a:r>
              <a:rPr lang="en-US" sz="1900" b="1">
                <a:solidFill>
                  <a:schemeClr val="accent6">
                    <a:lumMod val="50000"/>
                  </a:schemeClr>
                </a:solidFill>
                <a:latin typeface="Calibri" panose="020F0502020204030204" pitchFamily="34" charset="0"/>
                <a:cs typeface="Calibri" panose="020F0502020204030204" pitchFamily="34" charset="0"/>
              </a:rPr>
              <a:t>(F17) Position LHS </a:t>
            </a:r>
            <a:r>
              <a:rPr lang="en-US" sz="1900">
                <a:solidFill>
                  <a:schemeClr val="accent6">
                    <a:lumMod val="50000"/>
                  </a:schemeClr>
                </a:solidFill>
                <a:latin typeface="Calibri" panose="020F0502020204030204" pitchFamily="34" charset="0"/>
                <a:cs typeface="Calibri" panose="020F0502020204030204" pitchFamily="34" charset="0"/>
              </a:rPr>
              <a:t>to be ready to obtain a lid from LDS</a:t>
            </a:r>
          </a:p>
          <a:p>
            <a:pPr lvl="3">
              <a:lnSpc>
                <a:spcPct val="110000"/>
              </a:lnSpc>
              <a:spcAft>
                <a:spcPts val="200"/>
              </a:spcAft>
            </a:pPr>
            <a:r>
              <a:rPr lang="en-US" sz="1900" b="1">
                <a:solidFill>
                  <a:schemeClr val="accent6">
                    <a:lumMod val="50000"/>
                  </a:schemeClr>
                </a:solidFill>
                <a:latin typeface="Calibri" panose="020F0502020204030204" pitchFamily="34" charset="0"/>
                <a:cs typeface="Calibri" panose="020F0502020204030204" pitchFamily="34" charset="0"/>
              </a:rPr>
              <a:t>(F7) Position JHS </a:t>
            </a:r>
            <a:r>
              <a:rPr lang="en-US" sz="1900">
                <a:solidFill>
                  <a:schemeClr val="accent6">
                    <a:lumMod val="50000"/>
                  </a:schemeClr>
                </a:solidFill>
                <a:latin typeface="Calibri" panose="020F0502020204030204" pitchFamily="34" charset="0"/>
                <a:cs typeface="Calibri" panose="020F0502020204030204" pitchFamily="34" charset="0"/>
              </a:rPr>
              <a:t>to be ready to grasp next Jar</a:t>
            </a:r>
          </a:p>
          <a:p>
            <a:pPr lvl="3">
              <a:lnSpc>
                <a:spcPct val="110000"/>
              </a:lnSpc>
              <a:spcBef>
                <a:spcPts val="0"/>
              </a:spcBef>
              <a:spcAft>
                <a:spcPts val="200"/>
              </a:spcAft>
            </a:pPr>
            <a:r>
              <a:rPr lang="en-US" sz="1900" b="1">
                <a:solidFill>
                  <a:schemeClr val="accent6">
                    <a:lumMod val="50000"/>
                  </a:schemeClr>
                </a:solidFill>
                <a:latin typeface="Calibri" panose="020F0502020204030204" pitchFamily="34" charset="0"/>
                <a:cs typeface="Calibri" panose="020F0502020204030204" pitchFamily="34" charset="0"/>
              </a:rPr>
              <a:t>(F18) Power down </a:t>
            </a:r>
            <a:r>
              <a:rPr lang="en-US" sz="1900">
                <a:solidFill>
                  <a:schemeClr val="accent6">
                    <a:lumMod val="50000"/>
                  </a:schemeClr>
                </a:solidFill>
                <a:latin typeface="Calibri" panose="020F0502020204030204" pitchFamily="34" charset="0"/>
                <a:cs typeface="Calibri" panose="020F0502020204030204" pitchFamily="34" charset="0"/>
              </a:rPr>
              <a:t>(sleep state, ready to accept a power up command).</a:t>
            </a:r>
          </a:p>
          <a:p>
            <a:pPr lvl="3">
              <a:lnSpc>
                <a:spcPct val="110000"/>
              </a:lnSpc>
              <a:spcBef>
                <a:spcPts val="0"/>
              </a:spcBef>
              <a:spcAft>
                <a:spcPts val="200"/>
              </a:spcAft>
            </a:pPr>
            <a:r>
              <a:rPr lang="en-US" sz="1900" b="1">
                <a:solidFill>
                  <a:schemeClr val="accent6">
                    <a:lumMod val="50000"/>
                  </a:schemeClr>
                </a:solidFill>
                <a:latin typeface="Calibri" panose="020F0502020204030204" pitchFamily="34" charset="0"/>
                <a:cs typeface="Calibri" panose="020F0502020204030204" pitchFamily="34" charset="0"/>
              </a:rPr>
              <a:t>(F13) Notify the FCR C&amp;M Software </a:t>
            </a:r>
            <a:r>
              <a:rPr lang="en-US" sz="1900">
                <a:solidFill>
                  <a:schemeClr val="accent6">
                    <a:lumMod val="50000"/>
                  </a:schemeClr>
                </a:solidFill>
                <a:latin typeface="Calibri" panose="020F0502020204030204" pitchFamily="34" charset="0"/>
                <a:cs typeface="Calibri" panose="020F0502020204030204" pitchFamily="34" charset="0"/>
              </a:rPr>
              <a:t>of power down state</a:t>
            </a:r>
          </a:p>
        </p:txBody>
      </p:sp>
      <p:pic>
        <p:nvPicPr>
          <p:cNvPr id="10" name="Picture 9" descr="A close up of a whiteboard&#10;&#10;Description automatically generated">
            <a:extLst>
              <a:ext uri="{FF2B5EF4-FFF2-40B4-BE49-F238E27FC236}">
                <a16:creationId xmlns:a16="http://schemas.microsoft.com/office/drawing/2014/main" id="{CFB2C0CE-7057-BB4F-9521-961B1F12C7DF}"/>
              </a:ext>
            </a:extLst>
          </p:cNvPr>
          <p:cNvPicPr>
            <a:picLocks noChangeAspect="1"/>
          </p:cNvPicPr>
          <p:nvPr/>
        </p:nvPicPr>
        <p:blipFill>
          <a:blip r:embed="rId2">
            <a:extLst>
              <a:ext uri="{28A0092B-C50C-407E-A947-70E740481C1C}">
                <a14:useLocalDpi xmlns:a14="http://schemas.microsoft.com/office/drawing/2010/main"/>
              </a:ext>
              <a:ext uri="{837473B0-CC2E-450A-ABE3-18F120FF3D39}">
                <a1611:picAttrSrcUrl xmlns:a1611="http://schemas.microsoft.com/office/drawing/2016/11/main" r:id="rId3"/>
              </a:ext>
            </a:extLst>
          </a:blip>
          <a:stretch>
            <a:fillRect/>
          </a:stretch>
        </p:blipFill>
        <p:spPr>
          <a:xfrm>
            <a:off x="9588500" y="660400"/>
            <a:ext cx="1949174" cy="1781472"/>
          </a:xfrm>
          <a:prstGeom prst="rect">
            <a:avLst/>
          </a:prstGeom>
        </p:spPr>
      </p:pic>
      <p:sp>
        <p:nvSpPr>
          <p:cNvPr id="7" name="TextBox 6">
            <a:extLst>
              <a:ext uri="{FF2B5EF4-FFF2-40B4-BE49-F238E27FC236}">
                <a16:creationId xmlns:a16="http://schemas.microsoft.com/office/drawing/2014/main" id="{5D1D717F-2E1D-66C5-9EF6-2ADFE5D740DB}"/>
              </a:ext>
            </a:extLst>
          </p:cNvPr>
          <p:cNvSpPr txBox="1"/>
          <p:nvPr/>
        </p:nvSpPr>
        <p:spPr>
          <a:xfrm>
            <a:off x="1614642" y="6387017"/>
            <a:ext cx="8962715" cy="481991"/>
          </a:xfrm>
          <a:prstGeom prst="rect">
            <a:avLst/>
          </a:prstGeom>
          <a:noFill/>
        </p:spPr>
        <p:txBody>
          <a:bodyPr wrap="square" rtlCol="0">
            <a:spAutoFit/>
          </a:bodyPr>
          <a:lstStyle/>
          <a:p>
            <a:pPr algn="ctr">
              <a:lnSpc>
                <a:spcPct val="9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JHS: Jar Handling Subsystem; LHS: Lid Handling Subsystem; LDS: Lid Dispensing System; MMS: Motion Monitoring System </a:t>
            </a:r>
          </a:p>
        </p:txBody>
      </p:sp>
    </p:spTree>
    <p:extLst>
      <p:ext uri="{BB962C8B-B14F-4D97-AF65-F5344CB8AC3E}">
        <p14:creationId xmlns:p14="http://schemas.microsoft.com/office/powerpoint/2010/main" val="3324210484"/>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B026A0-ABFA-5A42-8EF4-8CEBD706B8A1}"/>
              </a:ext>
            </a:extLst>
          </p:cNvPr>
          <p:cNvSpPr>
            <a:spLocks noGrp="1"/>
          </p:cNvSpPr>
          <p:nvPr>
            <p:ph type="title"/>
          </p:nvPr>
        </p:nvSpPr>
        <p:spPr>
          <a:xfrm>
            <a:off x="1259491" y="721452"/>
            <a:ext cx="9798767" cy="669187"/>
          </a:xfrm>
        </p:spPr>
        <p:txBody>
          <a:bodyPr>
            <a:normAutofit/>
          </a:bodyPr>
          <a:lstStyle/>
          <a:p>
            <a:r>
              <a:rPr lang="en-US" sz="3200">
                <a:solidFill>
                  <a:schemeClr val="accent1">
                    <a:lumMod val="75000"/>
                  </a:schemeClr>
                </a:solidFill>
              </a:rPr>
              <a:t>LIR SIPOC Analysis – End of Shift Shutdown</a:t>
            </a:r>
          </a:p>
        </p:txBody>
      </p:sp>
      <p:sp>
        <p:nvSpPr>
          <p:cNvPr id="138" name="Rectangle 137">
            <a:extLst>
              <a:ext uri="{FF2B5EF4-FFF2-40B4-BE49-F238E27FC236}">
                <a16:creationId xmlns:a16="http://schemas.microsoft.com/office/drawing/2014/main" id="{34DAA4D3-14FD-234C-8008-3DAB2E4B76C9}"/>
              </a:ext>
            </a:extLst>
          </p:cNvPr>
          <p:cNvSpPr/>
          <p:nvPr/>
        </p:nvSpPr>
        <p:spPr bwMode="auto">
          <a:xfrm>
            <a:off x="9361298" y="2376308"/>
            <a:ext cx="1900851" cy="710039"/>
          </a:xfrm>
          <a:prstGeom prst="rect">
            <a:avLst/>
          </a:prstGeom>
          <a:solidFill>
            <a:srgbClr val="00B050"/>
          </a:solidFill>
          <a:ln>
            <a:headEnd/>
            <a:tailEnd/>
          </a:ln>
        </p:spPr>
        <p:style>
          <a:lnRef idx="0">
            <a:schemeClr val="accent5"/>
          </a:lnRef>
          <a:fillRef idx="3">
            <a:schemeClr val="accent5"/>
          </a:fillRef>
          <a:effectRef idx="3">
            <a:schemeClr val="accent5"/>
          </a:effectRef>
          <a:fontRef idx="minor">
            <a:schemeClr val="lt1"/>
          </a:fontRef>
        </p:style>
        <p:txBody>
          <a:bodyPr wrap="none" rtlCol="0" anchor="ctr"/>
          <a:lstStyle/>
          <a:p>
            <a:pPr algn="ctr">
              <a:lnSpc>
                <a:spcPct val="80000"/>
              </a:lnSpc>
            </a:pPr>
            <a:r>
              <a:rPr lang="en-US" sz="1600">
                <a:solidFill>
                  <a:schemeClr val="bg1"/>
                </a:solidFill>
                <a:latin typeface="Calibri" panose="020F0502020204030204" pitchFamily="34" charset="0"/>
                <a:cs typeface="Calibri" panose="020F0502020204030204" pitchFamily="34" charset="0"/>
              </a:rPr>
              <a:t>FCR C&amp;M </a:t>
            </a:r>
            <a:br>
              <a:rPr lang="en-US" sz="1600">
                <a:solidFill>
                  <a:schemeClr val="bg1"/>
                </a:solidFill>
                <a:latin typeface="Calibri" panose="020F0502020204030204" pitchFamily="34" charset="0"/>
                <a:cs typeface="Calibri" panose="020F0502020204030204" pitchFamily="34" charset="0"/>
              </a:rPr>
            </a:br>
            <a:r>
              <a:rPr lang="en-US" sz="1600">
                <a:solidFill>
                  <a:schemeClr val="bg1"/>
                </a:solidFill>
                <a:latin typeface="Calibri" panose="020F0502020204030204" pitchFamily="34" charset="0"/>
                <a:cs typeface="Calibri" panose="020F0502020204030204" pitchFamily="34" charset="0"/>
              </a:rPr>
              <a:t>software </a:t>
            </a:r>
          </a:p>
          <a:p>
            <a:pPr algn="ctr">
              <a:lnSpc>
                <a:spcPct val="80000"/>
              </a:lnSpc>
            </a:pPr>
            <a:r>
              <a:rPr lang="en-US" sz="1600">
                <a:solidFill>
                  <a:schemeClr val="bg1"/>
                </a:solidFill>
                <a:latin typeface="Calibri" panose="020F0502020204030204" pitchFamily="34" charset="0"/>
                <a:cs typeface="Calibri" panose="020F0502020204030204" pitchFamily="34" charset="0"/>
              </a:rPr>
              <a:t> </a:t>
            </a:r>
          </a:p>
        </p:txBody>
      </p:sp>
      <p:cxnSp>
        <p:nvCxnSpPr>
          <p:cNvPr id="139" name="Straight Arrow Connector 138">
            <a:extLst>
              <a:ext uri="{FF2B5EF4-FFF2-40B4-BE49-F238E27FC236}">
                <a16:creationId xmlns:a16="http://schemas.microsoft.com/office/drawing/2014/main" id="{EC579D8F-ADFF-AE43-80A4-180648821AAE}"/>
              </a:ext>
            </a:extLst>
          </p:cNvPr>
          <p:cNvCxnSpPr>
            <a:cxnSpLocks/>
          </p:cNvCxnSpPr>
          <p:nvPr/>
        </p:nvCxnSpPr>
        <p:spPr>
          <a:xfrm>
            <a:off x="9006790" y="2730178"/>
            <a:ext cx="369009" cy="2298"/>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42" name="Rectangle 141">
            <a:extLst>
              <a:ext uri="{FF2B5EF4-FFF2-40B4-BE49-F238E27FC236}">
                <a16:creationId xmlns:a16="http://schemas.microsoft.com/office/drawing/2014/main" id="{9E55B5A7-2D8C-F644-9A9E-1348ED20B205}"/>
              </a:ext>
            </a:extLst>
          </p:cNvPr>
          <p:cNvSpPr/>
          <p:nvPr/>
        </p:nvSpPr>
        <p:spPr bwMode="auto">
          <a:xfrm>
            <a:off x="7333573" y="2371883"/>
            <a:ext cx="1685472" cy="718889"/>
          </a:xfrm>
          <a:prstGeom prst="rect">
            <a:avLst/>
          </a:prstGeom>
          <a:ln>
            <a:headEnd/>
            <a:tailEnd/>
          </a:ln>
        </p:spPr>
        <p:style>
          <a:lnRef idx="0">
            <a:schemeClr val="accent4"/>
          </a:lnRef>
          <a:fillRef idx="3">
            <a:schemeClr val="accent4"/>
          </a:fillRef>
          <a:effectRef idx="3">
            <a:schemeClr val="accent4"/>
          </a:effectRef>
          <a:fontRef idx="minor">
            <a:schemeClr val="lt1"/>
          </a:fontRef>
        </p:style>
        <p:txBody>
          <a:bodyPr wrap="none" rtlCol="0" anchor="ctr"/>
          <a:lstStyle/>
          <a:p>
            <a:pPr algn="ctr">
              <a:lnSpc>
                <a:spcPct val="75000"/>
              </a:lnSpc>
            </a:pPr>
            <a:r>
              <a:rPr lang="en-US" sz="1600">
                <a:solidFill>
                  <a:schemeClr val="bg1"/>
                </a:solidFill>
                <a:latin typeface="Calibri" panose="020F0502020204030204" pitchFamily="34" charset="0"/>
                <a:cs typeface="Calibri" panose="020F0502020204030204" pitchFamily="34" charset="0"/>
              </a:rPr>
              <a:t>Lid  Returned </a:t>
            </a:r>
            <a:br>
              <a:rPr lang="en-US" sz="1600">
                <a:solidFill>
                  <a:schemeClr val="bg1"/>
                </a:solidFill>
                <a:latin typeface="Calibri" panose="020F0502020204030204" pitchFamily="34" charset="0"/>
                <a:cs typeface="Calibri" panose="020F0502020204030204" pitchFamily="34" charset="0"/>
              </a:rPr>
            </a:br>
            <a:r>
              <a:rPr lang="en-US" sz="1600">
                <a:solidFill>
                  <a:schemeClr val="bg1"/>
                </a:solidFill>
                <a:latin typeface="Calibri" panose="020F0502020204030204" pitchFamily="34" charset="0"/>
                <a:cs typeface="Calibri" panose="020F0502020204030204" pitchFamily="34" charset="0"/>
              </a:rPr>
              <a:t>to LHS</a:t>
            </a:r>
          </a:p>
          <a:p>
            <a:pPr algn="ctr">
              <a:lnSpc>
                <a:spcPct val="75000"/>
              </a:lnSpc>
            </a:pPr>
            <a:r>
              <a:rPr lang="en-US" sz="1600">
                <a:solidFill>
                  <a:schemeClr val="bg1"/>
                </a:solidFill>
                <a:latin typeface="Calibri" panose="020F0502020204030204" pitchFamily="34" charset="0"/>
                <a:cs typeface="Calibri" panose="020F0502020204030204" pitchFamily="34" charset="0"/>
              </a:rPr>
              <a:t>Status Message</a:t>
            </a:r>
          </a:p>
        </p:txBody>
      </p:sp>
      <p:sp>
        <p:nvSpPr>
          <p:cNvPr id="147" name="Rectangle 146">
            <a:extLst>
              <a:ext uri="{FF2B5EF4-FFF2-40B4-BE49-F238E27FC236}">
                <a16:creationId xmlns:a16="http://schemas.microsoft.com/office/drawing/2014/main" id="{85DA6027-6EBB-734B-AC34-6CEB1B962373}"/>
              </a:ext>
            </a:extLst>
          </p:cNvPr>
          <p:cNvSpPr/>
          <p:nvPr/>
        </p:nvSpPr>
        <p:spPr bwMode="auto">
          <a:xfrm>
            <a:off x="914400" y="4579829"/>
            <a:ext cx="2029146" cy="700091"/>
          </a:xfrm>
          <a:prstGeom prst="rect">
            <a:avLst/>
          </a:prstGeom>
          <a:solidFill>
            <a:srgbClr val="00B050"/>
          </a:solidFill>
          <a:ln>
            <a:headEnd/>
            <a:tailEnd/>
          </a:ln>
        </p:spPr>
        <p:style>
          <a:lnRef idx="0">
            <a:schemeClr val="dk1"/>
          </a:lnRef>
          <a:fillRef idx="3">
            <a:schemeClr val="dk1"/>
          </a:fillRef>
          <a:effectRef idx="3">
            <a:schemeClr val="dk1"/>
          </a:effectRef>
          <a:fontRef idx="minor">
            <a:schemeClr val="lt1"/>
          </a:fontRef>
        </p:style>
        <p:txBody>
          <a:bodyPr wrap="none" rtlCol="0" anchor="ctr"/>
          <a:lstStyle/>
          <a:p>
            <a:pPr algn="ctr" fontAlgn="ctr" hangingPunct="0">
              <a:lnSpc>
                <a:spcPct val="80000"/>
              </a:lnSpc>
            </a:pPr>
            <a:r>
              <a:rPr lang="en-US" sz="1600">
                <a:solidFill>
                  <a:schemeClr val="bg1"/>
                </a:solidFill>
                <a:latin typeface="Calibri" panose="020F0502020204030204" pitchFamily="34" charset="0"/>
                <a:cs typeface="Calibri" panose="020F0502020204030204" pitchFamily="34" charset="0"/>
              </a:rPr>
              <a:t>LIR C&amp;C </a:t>
            </a:r>
            <a:br>
              <a:rPr lang="en-US" sz="1600">
                <a:solidFill>
                  <a:schemeClr val="bg1"/>
                </a:solidFill>
                <a:latin typeface="Calibri" panose="020F0502020204030204" pitchFamily="34" charset="0"/>
                <a:cs typeface="Calibri" panose="020F0502020204030204" pitchFamily="34" charset="0"/>
              </a:rPr>
            </a:br>
            <a:r>
              <a:rPr lang="en-US" sz="1600">
                <a:solidFill>
                  <a:schemeClr val="bg1"/>
                </a:solidFill>
                <a:latin typeface="Calibri" panose="020F0502020204030204" pitchFamily="34" charset="0"/>
                <a:cs typeface="Calibri" panose="020F0502020204030204" pitchFamily="34" charset="0"/>
              </a:rPr>
              <a:t>software </a:t>
            </a:r>
          </a:p>
        </p:txBody>
      </p:sp>
      <p:cxnSp>
        <p:nvCxnSpPr>
          <p:cNvPr id="148" name="Straight Arrow Connector 147">
            <a:extLst>
              <a:ext uri="{FF2B5EF4-FFF2-40B4-BE49-F238E27FC236}">
                <a16:creationId xmlns:a16="http://schemas.microsoft.com/office/drawing/2014/main" id="{16D88184-F4DB-B34E-83AE-8B6429AEFD24}"/>
              </a:ext>
            </a:extLst>
          </p:cNvPr>
          <p:cNvCxnSpPr>
            <a:cxnSpLocks/>
          </p:cNvCxnSpPr>
          <p:nvPr/>
        </p:nvCxnSpPr>
        <p:spPr>
          <a:xfrm>
            <a:off x="2943546" y="4928040"/>
            <a:ext cx="363982" cy="3669"/>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49" name="Rectangle 148">
            <a:extLst>
              <a:ext uri="{FF2B5EF4-FFF2-40B4-BE49-F238E27FC236}">
                <a16:creationId xmlns:a16="http://schemas.microsoft.com/office/drawing/2014/main" id="{F6FA03FF-5C62-F24F-8645-21502C615815}"/>
              </a:ext>
            </a:extLst>
          </p:cNvPr>
          <p:cNvSpPr/>
          <p:nvPr/>
        </p:nvSpPr>
        <p:spPr bwMode="auto">
          <a:xfrm>
            <a:off x="9346799" y="4590647"/>
            <a:ext cx="1936262" cy="678455"/>
          </a:xfrm>
          <a:prstGeom prst="rect">
            <a:avLst/>
          </a:prstGeom>
          <a:solidFill>
            <a:srgbClr val="00B050"/>
          </a:solidFill>
          <a:ln>
            <a:headEnd/>
            <a:tailEnd/>
          </a:ln>
        </p:spPr>
        <p:style>
          <a:lnRef idx="0">
            <a:schemeClr val="accent5"/>
          </a:lnRef>
          <a:fillRef idx="3">
            <a:schemeClr val="accent5"/>
          </a:fillRef>
          <a:effectRef idx="3">
            <a:schemeClr val="accent5"/>
          </a:effectRef>
          <a:fontRef idx="minor">
            <a:schemeClr val="lt1"/>
          </a:fontRef>
        </p:style>
        <p:txBody>
          <a:bodyPr wrap="none" rtlCol="0" anchor="ctr"/>
          <a:lstStyle/>
          <a:p>
            <a:pPr algn="ctr">
              <a:lnSpc>
                <a:spcPct val="80000"/>
              </a:lnSpc>
            </a:pPr>
            <a:r>
              <a:rPr lang="en-US" sz="1600">
                <a:solidFill>
                  <a:schemeClr val="bg1"/>
                </a:solidFill>
                <a:latin typeface="Calibri" panose="020F0502020204030204" pitchFamily="34" charset="0"/>
                <a:cs typeface="Calibri" panose="020F0502020204030204" pitchFamily="34" charset="0"/>
              </a:rPr>
              <a:t>FCR C&amp;M </a:t>
            </a:r>
            <a:br>
              <a:rPr lang="en-US" sz="1600">
                <a:solidFill>
                  <a:schemeClr val="bg1"/>
                </a:solidFill>
                <a:latin typeface="Calibri" panose="020F0502020204030204" pitchFamily="34" charset="0"/>
                <a:cs typeface="Calibri" panose="020F0502020204030204" pitchFamily="34" charset="0"/>
              </a:rPr>
            </a:br>
            <a:r>
              <a:rPr lang="en-US" sz="1600">
                <a:solidFill>
                  <a:schemeClr val="bg1"/>
                </a:solidFill>
                <a:latin typeface="Calibri" panose="020F0502020204030204" pitchFamily="34" charset="0"/>
                <a:cs typeface="Calibri" panose="020F0502020204030204" pitchFamily="34" charset="0"/>
              </a:rPr>
              <a:t>software </a:t>
            </a:r>
          </a:p>
        </p:txBody>
      </p:sp>
      <p:cxnSp>
        <p:nvCxnSpPr>
          <p:cNvPr id="150" name="Straight Arrow Connector 149">
            <a:extLst>
              <a:ext uri="{FF2B5EF4-FFF2-40B4-BE49-F238E27FC236}">
                <a16:creationId xmlns:a16="http://schemas.microsoft.com/office/drawing/2014/main" id="{CA05BAD1-C1C6-F544-A19E-011CDB5ECBC7}"/>
              </a:ext>
            </a:extLst>
          </p:cNvPr>
          <p:cNvCxnSpPr>
            <a:cxnSpLocks/>
          </p:cNvCxnSpPr>
          <p:nvPr/>
        </p:nvCxnSpPr>
        <p:spPr>
          <a:xfrm flipV="1">
            <a:off x="9031301" y="4928238"/>
            <a:ext cx="315498" cy="3272"/>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51" name="Rectangle 150">
            <a:extLst>
              <a:ext uri="{FF2B5EF4-FFF2-40B4-BE49-F238E27FC236}">
                <a16:creationId xmlns:a16="http://schemas.microsoft.com/office/drawing/2014/main" id="{32F04DEB-8294-2643-A4D7-EE394472BF1F}"/>
              </a:ext>
            </a:extLst>
          </p:cNvPr>
          <p:cNvSpPr/>
          <p:nvPr/>
        </p:nvSpPr>
        <p:spPr bwMode="auto">
          <a:xfrm>
            <a:off x="3284316" y="4577791"/>
            <a:ext cx="1556710" cy="704167"/>
          </a:xfrm>
          <a:prstGeom prst="rect">
            <a:avLst/>
          </a:prstGeom>
          <a:ln>
            <a:headEnd/>
            <a:tailEnd/>
          </a:ln>
        </p:spPr>
        <p:style>
          <a:lnRef idx="0">
            <a:schemeClr val="accent6"/>
          </a:lnRef>
          <a:fillRef idx="3">
            <a:schemeClr val="accent6"/>
          </a:fillRef>
          <a:effectRef idx="3">
            <a:schemeClr val="accent6"/>
          </a:effectRef>
          <a:fontRef idx="minor">
            <a:schemeClr val="lt1"/>
          </a:fontRef>
        </p:style>
        <p:txBody>
          <a:bodyPr wrap="none" rtlCol="0" anchor="ctr"/>
          <a:lstStyle/>
          <a:p>
            <a:pPr algn="ctr">
              <a:lnSpc>
                <a:spcPct val="80000"/>
              </a:lnSpc>
            </a:pPr>
            <a:r>
              <a:rPr lang="en-US" sz="1600">
                <a:solidFill>
                  <a:schemeClr val="accent6">
                    <a:lumMod val="50000"/>
                  </a:schemeClr>
                </a:solidFill>
                <a:latin typeface="Calibri" panose="020F0502020204030204" pitchFamily="34" charset="0"/>
                <a:cs typeface="Calibri" panose="020F0502020204030204" pitchFamily="34" charset="0"/>
              </a:rPr>
              <a:t>LIR </a:t>
            </a:r>
            <a:r>
              <a:rPr lang="en-US" sz="1600" err="1">
                <a:solidFill>
                  <a:schemeClr val="accent6">
                    <a:lumMod val="50000"/>
                  </a:schemeClr>
                </a:solidFill>
                <a:latin typeface="Calibri" panose="020F0502020204030204" pitchFamily="34" charset="0"/>
                <a:cs typeface="Calibri" panose="020F0502020204030204" pitchFamily="34" charset="0"/>
              </a:rPr>
              <a:t>Pwr</a:t>
            </a:r>
            <a:r>
              <a:rPr lang="en-US" sz="1600">
                <a:solidFill>
                  <a:schemeClr val="accent6">
                    <a:lumMod val="50000"/>
                  </a:schemeClr>
                </a:solidFill>
                <a:latin typeface="Calibri" panose="020F0502020204030204" pitchFamily="34" charset="0"/>
                <a:cs typeface="Calibri" panose="020F0502020204030204" pitchFamily="34" charset="0"/>
              </a:rPr>
              <a:t> Down </a:t>
            </a:r>
            <a:br>
              <a:rPr lang="en-US" sz="1600">
                <a:solidFill>
                  <a:schemeClr val="accent6">
                    <a:lumMod val="50000"/>
                  </a:schemeClr>
                </a:solidFill>
                <a:latin typeface="Calibri" panose="020F0502020204030204" pitchFamily="34" charset="0"/>
                <a:cs typeface="Calibri" panose="020F0502020204030204" pitchFamily="34" charset="0"/>
              </a:rPr>
            </a:br>
            <a:r>
              <a:rPr lang="en-US" sz="1600" err="1">
                <a:solidFill>
                  <a:schemeClr val="accent6">
                    <a:lumMod val="50000"/>
                  </a:schemeClr>
                </a:solidFill>
                <a:latin typeface="Calibri" panose="020F0502020204030204" pitchFamily="34" charset="0"/>
                <a:cs typeface="Calibri" panose="020F0502020204030204" pitchFamily="34" charset="0"/>
              </a:rPr>
              <a:t>Cmd</a:t>
            </a:r>
            <a:endParaRPr lang="en-US" sz="1600">
              <a:solidFill>
                <a:schemeClr val="accent6">
                  <a:lumMod val="50000"/>
                </a:schemeClr>
              </a:solidFill>
              <a:latin typeface="Calibri" panose="020F0502020204030204" pitchFamily="34" charset="0"/>
              <a:cs typeface="Calibri" panose="020F0502020204030204" pitchFamily="34" charset="0"/>
            </a:endParaRPr>
          </a:p>
        </p:txBody>
      </p:sp>
      <p:sp>
        <p:nvSpPr>
          <p:cNvPr id="152" name="Rectangle 151">
            <a:extLst>
              <a:ext uri="{FF2B5EF4-FFF2-40B4-BE49-F238E27FC236}">
                <a16:creationId xmlns:a16="http://schemas.microsoft.com/office/drawing/2014/main" id="{DA7BC0A6-1672-D844-8397-69EA588FD968}"/>
              </a:ext>
            </a:extLst>
          </p:cNvPr>
          <p:cNvSpPr/>
          <p:nvPr/>
        </p:nvSpPr>
        <p:spPr bwMode="auto">
          <a:xfrm>
            <a:off x="5185686" y="4590645"/>
            <a:ext cx="1787949" cy="678458"/>
          </a:xfrm>
          <a:prstGeom prst="rect">
            <a:avLst/>
          </a:prstGeom>
          <a:ln>
            <a:headEnd/>
            <a:tailEnd/>
          </a:ln>
        </p:spPr>
        <p:style>
          <a:lnRef idx="0">
            <a:schemeClr val="accent3"/>
          </a:lnRef>
          <a:fillRef idx="3">
            <a:schemeClr val="accent3"/>
          </a:fillRef>
          <a:effectRef idx="3">
            <a:schemeClr val="accent3"/>
          </a:effectRef>
          <a:fontRef idx="minor">
            <a:schemeClr val="lt1"/>
          </a:fontRef>
        </p:style>
        <p:txBody>
          <a:bodyPr wrap="none" rtlCol="0" anchor="ctr"/>
          <a:lstStyle/>
          <a:p>
            <a:pPr algn="ctr">
              <a:lnSpc>
                <a:spcPct val="80000"/>
              </a:lnSpc>
            </a:pPr>
            <a:r>
              <a:rPr lang="en-US" sz="1600">
                <a:solidFill>
                  <a:schemeClr val="bg1"/>
                </a:solidFill>
                <a:latin typeface="Calibri" panose="020F0502020204030204" pitchFamily="34" charset="0"/>
                <a:cs typeface="Calibri" panose="020F0502020204030204" pitchFamily="34" charset="0"/>
              </a:rPr>
              <a:t>LIR Power Down</a:t>
            </a:r>
            <a:br>
              <a:rPr lang="en-US" sz="1600">
                <a:solidFill>
                  <a:schemeClr val="bg1"/>
                </a:solidFill>
                <a:latin typeface="Calibri" panose="020F0502020204030204" pitchFamily="34" charset="0"/>
                <a:cs typeface="Calibri" panose="020F0502020204030204" pitchFamily="34" charset="0"/>
              </a:rPr>
            </a:br>
            <a:r>
              <a:rPr lang="en-US" sz="1600">
                <a:solidFill>
                  <a:schemeClr val="bg1"/>
                </a:solidFill>
                <a:latin typeface="Calibri" panose="020F0502020204030204" pitchFamily="34" charset="0"/>
                <a:cs typeface="Calibri" panose="020F0502020204030204" pitchFamily="34" charset="0"/>
              </a:rPr>
              <a:t>F(18)</a:t>
            </a:r>
          </a:p>
        </p:txBody>
      </p:sp>
      <p:sp>
        <p:nvSpPr>
          <p:cNvPr id="153" name="Rectangle 152">
            <a:extLst>
              <a:ext uri="{FF2B5EF4-FFF2-40B4-BE49-F238E27FC236}">
                <a16:creationId xmlns:a16="http://schemas.microsoft.com/office/drawing/2014/main" id="{CC286F3C-999F-5241-B746-F13C7D0CA01F}"/>
              </a:ext>
            </a:extLst>
          </p:cNvPr>
          <p:cNvSpPr/>
          <p:nvPr/>
        </p:nvSpPr>
        <p:spPr bwMode="auto">
          <a:xfrm>
            <a:off x="7324791" y="4590646"/>
            <a:ext cx="1703036" cy="678457"/>
          </a:xfrm>
          <a:prstGeom prst="rect">
            <a:avLst/>
          </a:prstGeom>
          <a:ln>
            <a:headEnd/>
            <a:tailEnd/>
          </a:ln>
        </p:spPr>
        <p:style>
          <a:lnRef idx="0">
            <a:schemeClr val="accent4"/>
          </a:lnRef>
          <a:fillRef idx="3">
            <a:schemeClr val="accent4"/>
          </a:fillRef>
          <a:effectRef idx="3">
            <a:schemeClr val="accent4"/>
          </a:effectRef>
          <a:fontRef idx="minor">
            <a:schemeClr val="lt1"/>
          </a:fontRef>
        </p:style>
        <p:txBody>
          <a:bodyPr wrap="none" rtlCol="0" anchor="ctr"/>
          <a:lstStyle/>
          <a:p>
            <a:pPr algn="ctr">
              <a:lnSpc>
                <a:spcPct val="80000"/>
              </a:lnSpc>
            </a:pPr>
            <a:r>
              <a:rPr lang="en-US" sz="1600">
                <a:solidFill>
                  <a:schemeClr val="bg1"/>
                </a:solidFill>
                <a:latin typeface="Calibri" panose="020F0502020204030204" pitchFamily="34" charset="0"/>
                <a:cs typeface="Calibri" panose="020F0502020204030204" pitchFamily="34" charset="0"/>
              </a:rPr>
              <a:t>LIR Powered Down,</a:t>
            </a:r>
          </a:p>
          <a:p>
            <a:pPr algn="ctr">
              <a:lnSpc>
                <a:spcPct val="80000"/>
              </a:lnSpc>
            </a:pPr>
            <a:r>
              <a:rPr lang="en-US" sz="1600">
                <a:solidFill>
                  <a:schemeClr val="bg1"/>
                </a:solidFill>
                <a:latin typeface="Calibri" panose="020F0502020204030204" pitchFamily="34" charset="0"/>
                <a:cs typeface="Calibri" panose="020F0502020204030204" pitchFamily="34" charset="0"/>
              </a:rPr>
              <a:t>Status Message</a:t>
            </a:r>
          </a:p>
        </p:txBody>
      </p:sp>
      <p:cxnSp>
        <p:nvCxnSpPr>
          <p:cNvPr id="154" name="Straight Arrow Connector 153">
            <a:extLst>
              <a:ext uri="{FF2B5EF4-FFF2-40B4-BE49-F238E27FC236}">
                <a16:creationId xmlns:a16="http://schemas.microsoft.com/office/drawing/2014/main" id="{1DC0362B-9C48-204A-A43A-EB31767753D9}"/>
              </a:ext>
            </a:extLst>
          </p:cNvPr>
          <p:cNvCxnSpPr>
            <a:cxnSpLocks/>
          </p:cNvCxnSpPr>
          <p:nvPr/>
        </p:nvCxnSpPr>
        <p:spPr>
          <a:xfrm>
            <a:off x="6963161" y="4929874"/>
            <a:ext cx="365104" cy="1"/>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55" name="Straight Arrow Connector 154">
            <a:extLst>
              <a:ext uri="{FF2B5EF4-FFF2-40B4-BE49-F238E27FC236}">
                <a16:creationId xmlns:a16="http://schemas.microsoft.com/office/drawing/2014/main" id="{8694E84F-65FA-2940-AFD7-AF79EDE01989}"/>
              </a:ext>
            </a:extLst>
          </p:cNvPr>
          <p:cNvCxnSpPr>
            <a:cxnSpLocks/>
            <a:stCxn id="151" idx="3"/>
            <a:endCxn id="152" idx="1"/>
          </p:cNvCxnSpPr>
          <p:nvPr/>
        </p:nvCxnSpPr>
        <p:spPr>
          <a:xfrm flipV="1">
            <a:off x="4841026" y="4929874"/>
            <a:ext cx="344660" cy="1"/>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56" name="TextBox 155">
            <a:extLst>
              <a:ext uri="{FF2B5EF4-FFF2-40B4-BE49-F238E27FC236}">
                <a16:creationId xmlns:a16="http://schemas.microsoft.com/office/drawing/2014/main" id="{F71D1268-1124-F343-B5BC-D0CA4A9E9E56}"/>
              </a:ext>
            </a:extLst>
          </p:cNvPr>
          <p:cNvSpPr txBox="1"/>
          <p:nvPr/>
        </p:nvSpPr>
        <p:spPr>
          <a:xfrm>
            <a:off x="1439844" y="1281333"/>
            <a:ext cx="1556710" cy="400110"/>
          </a:xfrm>
          <a:prstGeom prst="rect">
            <a:avLst/>
          </a:prstGeom>
          <a:noFill/>
        </p:spPr>
        <p:txBody>
          <a:bodyPr wrap="square" rtlCol="0">
            <a:spAutoFit/>
          </a:bodyPr>
          <a:lstStyle/>
          <a:p>
            <a:pPr algn="ctr"/>
            <a:r>
              <a:rPr lang="en-US" sz="2000">
                <a:latin typeface="Calibri" panose="020F0502020204030204" pitchFamily="34" charset="0"/>
                <a:cs typeface="Calibri" panose="020F0502020204030204" pitchFamily="34" charset="0"/>
              </a:rPr>
              <a:t>Source</a:t>
            </a:r>
          </a:p>
        </p:txBody>
      </p:sp>
      <p:sp>
        <p:nvSpPr>
          <p:cNvPr id="157" name="TextBox 156">
            <a:extLst>
              <a:ext uri="{FF2B5EF4-FFF2-40B4-BE49-F238E27FC236}">
                <a16:creationId xmlns:a16="http://schemas.microsoft.com/office/drawing/2014/main" id="{A883E8A0-F624-9A42-9378-264207CF0895}"/>
              </a:ext>
            </a:extLst>
          </p:cNvPr>
          <p:cNvSpPr txBox="1"/>
          <p:nvPr/>
        </p:nvSpPr>
        <p:spPr>
          <a:xfrm>
            <a:off x="3284316" y="1281333"/>
            <a:ext cx="1556710" cy="400110"/>
          </a:xfrm>
          <a:prstGeom prst="rect">
            <a:avLst/>
          </a:prstGeom>
          <a:noFill/>
        </p:spPr>
        <p:txBody>
          <a:bodyPr wrap="square" rtlCol="0">
            <a:spAutoFit/>
          </a:bodyPr>
          <a:lstStyle/>
          <a:p>
            <a:pPr algn="ctr"/>
            <a:r>
              <a:rPr lang="en-US" sz="2000">
                <a:latin typeface="Calibri" panose="020F0502020204030204" pitchFamily="34" charset="0"/>
                <a:cs typeface="Calibri" panose="020F0502020204030204" pitchFamily="34" charset="0"/>
              </a:rPr>
              <a:t>Input</a:t>
            </a:r>
          </a:p>
        </p:txBody>
      </p:sp>
      <p:sp>
        <p:nvSpPr>
          <p:cNvPr id="158" name="TextBox 157">
            <a:extLst>
              <a:ext uri="{FF2B5EF4-FFF2-40B4-BE49-F238E27FC236}">
                <a16:creationId xmlns:a16="http://schemas.microsoft.com/office/drawing/2014/main" id="{FF4F41EC-0B5B-084D-BC4B-6FDA05375876}"/>
              </a:ext>
            </a:extLst>
          </p:cNvPr>
          <p:cNvSpPr txBox="1"/>
          <p:nvPr/>
        </p:nvSpPr>
        <p:spPr>
          <a:xfrm>
            <a:off x="5301305" y="1293720"/>
            <a:ext cx="1556710" cy="400110"/>
          </a:xfrm>
          <a:prstGeom prst="rect">
            <a:avLst/>
          </a:prstGeom>
          <a:noFill/>
        </p:spPr>
        <p:txBody>
          <a:bodyPr wrap="square" rtlCol="0">
            <a:spAutoFit/>
          </a:bodyPr>
          <a:lstStyle/>
          <a:p>
            <a:pPr algn="ctr"/>
            <a:r>
              <a:rPr lang="en-US" sz="2000">
                <a:latin typeface="Calibri" panose="020F0502020204030204" pitchFamily="34" charset="0"/>
                <a:cs typeface="Calibri" panose="020F0502020204030204" pitchFamily="34" charset="0"/>
              </a:rPr>
              <a:t>Function</a:t>
            </a:r>
          </a:p>
        </p:txBody>
      </p:sp>
      <p:sp>
        <p:nvSpPr>
          <p:cNvPr id="159" name="TextBox 158">
            <a:extLst>
              <a:ext uri="{FF2B5EF4-FFF2-40B4-BE49-F238E27FC236}">
                <a16:creationId xmlns:a16="http://schemas.microsoft.com/office/drawing/2014/main" id="{9F23A03D-0F40-DD45-B4D4-86CFF428C20F}"/>
              </a:ext>
            </a:extLst>
          </p:cNvPr>
          <p:cNvSpPr txBox="1"/>
          <p:nvPr/>
        </p:nvSpPr>
        <p:spPr>
          <a:xfrm>
            <a:off x="7397954" y="1293720"/>
            <a:ext cx="1556710" cy="400110"/>
          </a:xfrm>
          <a:prstGeom prst="rect">
            <a:avLst/>
          </a:prstGeom>
          <a:noFill/>
        </p:spPr>
        <p:txBody>
          <a:bodyPr wrap="square" rtlCol="0">
            <a:spAutoFit/>
          </a:bodyPr>
          <a:lstStyle/>
          <a:p>
            <a:pPr algn="ctr"/>
            <a:r>
              <a:rPr lang="en-US" sz="2000">
                <a:latin typeface="Calibri" panose="020F0502020204030204" pitchFamily="34" charset="0"/>
                <a:cs typeface="Calibri" panose="020F0502020204030204" pitchFamily="34" charset="0"/>
              </a:rPr>
              <a:t>Output</a:t>
            </a:r>
          </a:p>
        </p:txBody>
      </p:sp>
      <p:sp>
        <p:nvSpPr>
          <p:cNvPr id="160" name="TextBox 159">
            <a:extLst>
              <a:ext uri="{FF2B5EF4-FFF2-40B4-BE49-F238E27FC236}">
                <a16:creationId xmlns:a16="http://schemas.microsoft.com/office/drawing/2014/main" id="{5B4CDAEB-1C96-FF4F-A0FE-FD9DA1706A91}"/>
              </a:ext>
            </a:extLst>
          </p:cNvPr>
          <p:cNvSpPr txBox="1"/>
          <p:nvPr/>
        </p:nvSpPr>
        <p:spPr>
          <a:xfrm>
            <a:off x="9361299" y="1295466"/>
            <a:ext cx="1556710" cy="400110"/>
          </a:xfrm>
          <a:prstGeom prst="rect">
            <a:avLst/>
          </a:prstGeom>
          <a:noFill/>
        </p:spPr>
        <p:txBody>
          <a:bodyPr wrap="square" rtlCol="0">
            <a:spAutoFit/>
          </a:bodyPr>
          <a:lstStyle/>
          <a:p>
            <a:pPr algn="ctr"/>
            <a:r>
              <a:rPr lang="en-US" sz="2000">
                <a:latin typeface="Calibri" panose="020F0502020204030204" pitchFamily="34" charset="0"/>
                <a:cs typeface="Calibri" panose="020F0502020204030204" pitchFamily="34" charset="0"/>
              </a:rPr>
              <a:t>Customer</a:t>
            </a:r>
          </a:p>
        </p:txBody>
      </p:sp>
      <p:sp>
        <p:nvSpPr>
          <p:cNvPr id="66" name="Rectangle 65">
            <a:extLst>
              <a:ext uri="{FF2B5EF4-FFF2-40B4-BE49-F238E27FC236}">
                <a16:creationId xmlns:a16="http://schemas.microsoft.com/office/drawing/2014/main" id="{EB989EEF-F590-3149-B2E9-132501BA0A63}"/>
              </a:ext>
            </a:extLst>
          </p:cNvPr>
          <p:cNvSpPr/>
          <p:nvPr/>
        </p:nvSpPr>
        <p:spPr bwMode="auto">
          <a:xfrm>
            <a:off x="914400" y="2381282"/>
            <a:ext cx="2029146" cy="700091"/>
          </a:xfrm>
          <a:prstGeom prst="rect">
            <a:avLst/>
          </a:prstGeom>
          <a:solidFill>
            <a:srgbClr val="00B050"/>
          </a:solidFill>
          <a:ln>
            <a:headEnd/>
            <a:tailEnd/>
          </a:ln>
        </p:spPr>
        <p:style>
          <a:lnRef idx="0">
            <a:schemeClr val="dk1"/>
          </a:lnRef>
          <a:fillRef idx="3">
            <a:schemeClr val="dk1"/>
          </a:fillRef>
          <a:effectRef idx="3">
            <a:schemeClr val="dk1"/>
          </a:effectRef>
          <a:fontRef idx="minor">
            <a:schemeClr val="lt1"/>
          </a:fontRef>
        </p:style>
        <p:txBody>
          <a:bodyPr wrap="none" rtlCol="0" anchor="ctr"/>
          <a:lstStyle/>
          <a:p>
            <a:pPr algn="ctr">
              <a:lnSpc>
                <a:spcPct val="80000"/>
              </a:lnSpc>
            </a:pPr>
            <a:r>
              <a:rPr lang="en-US" sz="1600">
                <a:solidFill>
                  <a:schemeClr val="bg1"/>
                </a:solidFill>
                <a:latin typeface="Calibri" panose="020F0502020204030204" pitchFamily="34" charset="0"/>
                <a:cs typeface="Calibri" panose="020F0502020204030204" pitchFamily="34" charset="0"/>
              </a:rPr>
              <a:t>LIR C&amp;C </a:t>
            </a:r>
            <a:br>
              <a:rPr lang="en-US" sz="1600">
                <a:solidFill>
                  <a:schemeClr val="bg1"/>
                </a:solidFill>
                <a:latin typeface="Calibri" panose="020F0502020204030204" pitchFamily="34" charset="0"/>
                <a:cs typeface="Calibri" panose="020F0502020204030204" pitchFamily="34" charset="0"/>
              </a:rPr>
            </a:br>
            <a:r>
              <a:rPr lang="en-US" sz="1600">
                <a:solidFill>
                  <a:schemeClr val="bg1"/>
                </a:solidFill>
                <a:latin typeface="Calibri" panose="020F0502020204030204" pitchFamily="34" charset="0"/>
                <a:cs typeface="Calibri" panose="020F0502020204030204" pitchFamily="34" charset="0"/>
              </a:rPr>
              <a:t>software</a:t>
            </a:r>
          </a:p>
        </p:txBody>
      </p:sp>
      <p:cxnSp>
        <p:nvCxnSpPr>
          <p:cNvPr id="67" name="Straight Arrow Connector 66">
            <a:extLst>
              <a:ext uri="{FF2B5EF4-FFF2-40B4-BE49-F238E27FC236}">
                <a16:creationId xmlns:a16="http://schemas.microsoft.com/office/drawing/2014/main" id="{63E31856-C640-0F47-98A3-07C6703054FD}"/>
              </a:ext>
            </a:extLst>
          </p:cNvPr>
          <p:cNvCxnSpPr>
            <a:cxnSpLocks/>
          </p:cNvCxnSpPr>
          <p:nvPr/>
        </p:nvCxnSpPr>
        <p:spPr>
          <a:xfrm>
            <a:off x="2943546" y="2728795"/>
            <a:ext cx="346709" cy="5064"/>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70" name="Rectangle 69">
            <a:extLst>
              <a:ext uri="{FF2B5EF4-FFF2-40B4-BE49-F238E27FC236}">
                <a16:creationId xmlns:a16="http://schemas.microsoft.com/office/drawing/2014/main" id="{01783691-9B29-C643-BF6E-1FA9FD325968}"/>
              </a:ext>
            </a:extLst>
          </p:cNvPr>
          <p:cNvSpPr/>
          <p:nvPr/>
        </p:nvSpPr>
        <p:spPr bwMode="auto">
          <a:xfrm>
            <a:off x="3284316" y="2379244"/>
            <a:ext cx="1556710" cy="704167"/>
          </a:xfrm>
          <a:prstGeom prst="rect">
            <a:avLst/>
          </a:prstGeom>
          <a:ln>
            <a:headEnd/>
            <a:tailEnd/>
          </a:ln>
        </p:spPr>
        <p:style>
          <a:lnRef idx="0">
            <a:schemeClr val="accent6"/>
          </a:lnRef>
          <a:fillRef idx="3">
            <a:schemeClr val="accent6"/>
          </a:fillRef>
          <a:effectRef idx="3">
            <a:schemeClr val="accent6"/>
          </a:effectRef>
          <a:fontRef idx="minor">
            <a:schemeClr val="lt1"/>
          </a:fontRef>
        </p:style>
        <p:txBody>
          <a:bodyPr wrap="none" rtlCol="0" anchor="ctr"/>
          <a:lstStyle/>
          <a:p>
            <a:pPr algn="ctr">
              <a:lnSpc>
                <a:spcPct val="80000"/>
              </a:lnSpc>
            </a:pPr>
            <a:r>
              <a:rPr lang="en-US" sz="1600">
                <a:solidFill>
                  <a:schemeClr val="accent6">
                    <a:lumMod val="50000"/>
                  </a:schemeClr>
                </a:solidFill>
                <a:latin typeface="Calibri" panose="020F0502020204030204" pitchFamily="34" charset="0"/>
                <a:cs typeface="Calibri" panose="020F0502020204030204" pitchFamily="34" charset="0"/>
              </a:rPr>
              <a:t>Return Lid to </a:t>
            </a:r>
            <a:br>
              <a:rPr lang="en-US" sz="1600">
                <a:solidFill>
                  <a:schemeClr val="accent6">
                    <a:lumMod val="50000"/>
                  </a:schemeClr>
                </a:solidFill>
                <a:latin typeface="Calibri" panose="020F0502020204030204" pitchFamily="34" charset="0"/>
                <a:cs typeface="Calibri" panose="020F0502020204030204" pitchFamily="34" charset="0"/>
              </a:rPr>
            </a:br>
            <a:r>
              <a:rPr lang="en-US" sz="1600">
                <a:solidFill>
                  <a:schemeClr val="accent6">
                    <a:lumMod val="50000"/>
                  </a:schemeClr>
                </a:solidFill>
                <a:latin typeface="Calibri" panose="020F0502020204030204" pitchFamily="34" charset="0"/>
                <a:cs typeface="Calibri" panose="020F0502020204030204" pitchFamily="34" charset="0"/>
              </a:rPr>
              <a:t>LDS </a:t>
            </a:r>
            <a:r>
              <a:rPr lang="en-US" sz="1600" err="1">
                <a:solidFill>
                  <a:schemeClr val="accent6">
                    <a:lumMod val="50000"/>
                  </a:schemeClr>
                </a:solidFill>
                <a:latin typeface="Calibri" panose="020F0502020204030204" pitchFamily="34" charset="0"/>
                <a:cs typeface="Calibri" panose="020F0502020204030204" pitchFamily="34" charset="0"/>
              </a:rPr>
              <a:t>Cmd</a:t>
            </a:r>
            <a:endParaRPr lang="en-US" sz="1600">
              <a:solidFill>
                <a:schemeClr val="accent6">
                  <a:lumMod val="50000"/>
                </a:schemeClr>
              </a:solidFill>
              <a:latin typeface="Calibri" panose="020F0502020204030204" pitchFamily="34" charset="0"/>
              <a:cs typeface="Calibri" panose="020F0502020204030204" pitchFamily="34" charset="0"/>
            </a:endParaRPr>
          </a:p>
        </p:txBody>
      </p:sp>
      <p:sp>
        <p:nvSpPr>
          <p:cNvPr id="71" name="Rectangle 70">
            <a:extLst>
              <a:ext uri="{FF2B5EF4-FFF2-40B4-BE49-F238E27FC236}">
                <a16:creationId xmlns:a16="http://schemas.microsoft.com/office/drawing/2014/main" id="{7D4EF399-60D2-D240-A416-D840C38F14D9}"/>
              </a:ext>
            </a:extLst>
          </p:cNvPr>
          <p:cNvSpPr/>
          <p:nvPr/>
        </p:nvSpPr>
        <p:spPr bwMode="auto">
          <a:xfrm>
            <a:off x="5205129" y="2383682"/>
            <a:ext cx="1749062" cy="695290"/>
          </a:xfrm>
          <a:prstGeom prst="rect">
            <a:avLst/>
          </a:prstGeom>
          <a:ln>
            <a:headEnd/>
            <a:tailEnd/>
          </a:ln>
        </p:spPr>
        <p:style>
          <a:lnRef idx="0">
            <a:schemeClr val="accent3"/>
          </a:lnRef>
          <a:fillRef idx="3">
            <a:schemeClr val="accent3"/>
          </a:fillRef>
          <a:effectRef idx="3">
            <a:schemeClr val="accent3"/>
          </a:effectRef>
          <a:fontRef idx="minor">
            <a:schemeClr val="lt1"/>
          </a:fontRef>
        </p:style>
        <p:txBody>
          <a:bodyPr wrap="none" rtlCol="0" anchor="ctr"/>
          <a:lstStyle/>
          <a:p>
            <a:pPr algn="ctr">
              <a:lnSpc>
                <a:spcPct val="80000"/>
              </a:lnSpc>
            </a:pPr>
            <a:r>
              <a:rPr lang="en-US" sz="1600">
                <a:solidFill>
                  <a:schemeClr val="bg1"/>
                </a:solidFill>
                <a:latin typeface="Calibri" panose="020F0502020204030204" pitchFamily="34" charset="0"/>
                <a:cs typeface="Calibri" panose="020F0502020204030204" pitchFamily="34" charset="0"/>
              </a:rPr>
              <a:t>LHS Return Lid </a:t>
            </a:r>
            <a:br>
              <a:rPr lang="en-US" sz="1600">
                <a:solidFill>
                  <a:schemeClr val="bg1"/>
                </a:solidFill>
                <a:latin typeface="Calibri" panose="020F0502020204030204" pitchFamily="34" charset="0"/>
                <a:cs typeface="Calibri" panose="020F0502020204030204" pitchFamily="34" charset="0"/>
              </a:rPr>
            </a:br>
            <a:r>
              <a:rPr lang="en-US" sz="1600">
                <a:solidFill>
                  <a:schemeClr val="bg1"/>
                </a:solidFill>
                <a:latin typeface="Calibri" panose="020F0502020204030204" pitchFamily="34" charset="0"/>
                <a:cs typeface="Calibri" panose="020F0502020204030204" pitchFamily="34" charset="0"/>
              </a:rPr>
              <a:t>to LDS</a:t>
            </a:r>
            <a:br>
              <a:rPr lang="en-US" sz="1600">
                <a:solidFill>
                  <a:schemeClr val="bg1"/>
                </a:solidFill>
                <a:latin typeface="Calibri" panose="020F0502020204030204" pitchFamily="34" charset="0"/>
                <a:cs typeface="Calibri" panose="020F0502020204030204" pitchFamily="34" charset="0"/>
              </a:rPr>
            </a:br>
            <a:r>
              <a:rPr lang="en-US" sz="1600">
                <a:solidFill>
                  <a:schemeClr val="bg1"/>
                </a:solidFill>
                <a:latin typeface="Calibri" panose="020F0502020204030204" pitchFamily="34" charset="0"/>
                <a:cs typeface="Calibri" panose="020F0502020204030204" pitchFamily="34" charset="0"/>
              </a:rPr>
              <a:t>F(16)</a:t>
            </a:r>
          </a:p>
        </p:txBody>
      </p:sp>
      <p:cxnSp>
        <p:nvCxnSpPr>
          <p:cNvPr id="73" name="Straight Arrow Connector 72">
            <a:extLst>
              <a:ext uri="{FF2B5EF4-FFF2-40B4-BE49-F238E27FC236}">
                <a16:creationId xmlns:a16="http://schemas.microsoft.com/office/drawing/2014/main" id="{3F5F7F6D-CE4C-784F-8FB8-8433EC4E76C1}"/>
              </a:ext>
            </a:extLst>
          </p:cNvPr>
          <p:cNvCxnSpPr>
            <a:cxnSpLocks/>
          </p:cNvCxnSpPr>
          <p:nvPr/>
        </p:nvCxnSpPr>
        <p:spPr>
          <a:xfrm>
            <a:off x="6963163" y="2731327"/>
            <a:ext cx="358155" cy="1"/>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74" name="Straight Arrow Connector 73">
            <a:extLst>
              <a:ext uri="{FF2B5EF4-FFF2-40B4-BE49-F238E27FC236}">
                <a16:creationId xmlns:a16="http://schemas.microsoft.com/office/drawing/2014/main" id="{EE45F111-AE34-6A47-8453-F1E0FAE8353E}"/>
              </a:ext>
            </a:extLst>
          </p:cNvPr>
          <p:cNvCxnSpPr>
            <a:cxnSpLocks/>
            <a:stCxn id="70" idx="3"/>
            <a:endCxn id="71" idx="1"/>
          </p:cNvCxnSpPr>
          <p:nvPr/>
        </p:nvCxnSpPr>
        <p:spPr>
          <a:xfrm flipV="1">
            <a:off x="4841026" y="2731327"/>
            <a:ext cx="364103" cy="1"/>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84" name="Slide Number Placeholder 3">
            <a:extLst>
              <a:ext uri="{FF2B5EF4-FFF2-40B4-BE49-F238E27FC236}">
                <a16:creationId xmlns:a16="http://schemas.microsoft.com/office/drawing/2014/main" id="{552C920E-3935-A744-A8D4-135B330555A0}"/>
              </a:ext>
            </a:extLst>
          </p:cNvPr>
          <p:cNvSpPr txBox="1">
            <a:spLocks/>
          </p:cNvSpPr>
          <p:nvPr/>
        </p:nvSpPr>
        <p:spPr>
          <a:xfrm>
            <a:off x="8534400" y="6455473"/>
            <a:ext cx="2133600" cy="365125"/>
          </a:xfrm>
          <a:prstGeom prst="rect">
            <a:avLst/>
          </a:prstGeom>
        </p:spPr>
        <p:txBody>
          <a:bodyPr vert="horz" lIns="91440" tIns="45720" rIns="91440" bIns="45720" rtlCol="0" anchor="ctr"/>
          <a:lstStyle>
            <a:defPPr>
              <a:defRPr lang="en-US"/>
            </a:defPPr>
            <a:lvl1pPr algn="r" rtl="0" fontAlgn="base">
              <a:spcBef>
                <a:spcPct val="50000"/>
              </a:spcBef>
              <a:spcAft>
                <a:spcPct val="0"/>
              </a:spcAft>
              <a:defRPr sz="1200" b="1" kern="1200">
                <a:solidFill>
                  <a:schemeClr val="tx1">
                    <a:tint val="75000"/>
                  </a:schemeClr>
                </a:solidFill>
                <a:latin typeface="Arial" pitchFamily="34" charset="0"/>
                <a:ea typeface="+mn-ea"/>
                <a:cs typeface="+mn-cs"/>
              </a:defRPr>
            </a:lvl1pPr>
            <a:lvl2pPr marL="457200" algn="ctr" rtl="0" fontAlgn="base">
              <a:spcBef>
                <a:spcPct val="50000"/>
              </a:spcBef>
              <a:spcAft>
                <a:spcPct val="0"/>
              </a:spcAft>
              <a:defRPr sz="2400" b="1" kern="1200">
                <a:solidFill>
                  <a:srgbClr val="FFCC00"/>
                </a:solidFill>
                <a:latin typeface="Arial" pitchFamily="34" charset="0"/>
                <a:ea typeface="+mn-ea"/>
                <a:cs typeface="+mn-cs"/>
              </a:defRPr>
            </a:lvl2pPr>
            <a:lvl3pPr marL="914400" algn="ctr" rtl="0" fontAlgn="base">
              <a:spcBef>
                <a:spcPct val="50000"/>
              </a:spcBef>
              <a:spcAft>
                <a:spcPct val="0"/>
              </a:spcAft>
              <a:defRPr sz="2400" b="1" kern="1200">
                <a:solidFill>
                  <a:srgbClr val="FFCC00"/>
                </a:solidFill>
                <a:latin typeface="Arial" pitchFamily="34" charset="0"/>
                <a:ea typeface="+mn-ea"/>
                <a:cs typeface="+mn-cs"/>
              </a:defRPr>
            </a:lvl3pPr>
            <a:lvl4pPr marL="1371600" algn="ctr" rtl="0" fontAlgn="base">
              <a:spcBef>
                <a:spcPct val="50000"/>
              </a:spcBef>
              <a:spcAft>
                <a:spcPct val="0"/>
              </a:spcAft>
              <a:defRPr sz="2400" b="1" kern="1200">
                <a:solidFill>
                  <a:srgbClr val="FFCC00"/>
                </a:solidFill>
                <a:latin typeface="Arial" pitchFamily="34" charset="0"/>
                <a:ea typeface="+mn-ea"/>
                <a:cs typeface="+mn-cs"/>
              </a:defRPr>
            </a:lvl4pPr>
            <a:lvl5pPr marL="1828800" algn="ctr" rtl="0" fontAlgn="base">
              <a:spcBef>
                <a:spcPct val="50000"/>
              </a:spcBef>
              <a:spcAft>
                <a:spcPct val="0"/>
              </a:spcAft>
              <a:defRPr sz="2400" b="1" kern="1200">
                <a:solidFill>
                  <a:srgbClr val="FFCC00"/>
                </a:solidFill>
                <a:latin typeface="Arial" pitchFamily="34" charset="0"/>
                <a:ea typeface="+mn-ea"/>
                <a:cs typeface="+mn-cs"/>
              </a:defRPr>
            </a:lvl5pPr>
            <a:lvl6pPr marL="2286000" algn="l" defTabSz="914400" rtl="0" eaLnBrk="1" latinLnBrk="0" hangingPunct="1">
              <a:defRPr sz="2400" b="1" kern="1200">
                <a:solidFill>
                  <a:srgbClr val="FFCC00"/>
                </a:solidFill>
                <a:latin typeface="Arial" pitchFamily="34" charset="0"/>
                <a:ea typeface="+mn-ea"/>
                <a:cs typeface="+mn-cs"/>
              </a:defRPr>
            </a:lvl6pPr>
            <a:lvl7pPr marL="2743200" algn="l" defTabSz="914400" rtl="0" eaLnBrk="1" latinLnBrk="0" hangingPunct="1">
              <a:defRPr sz="2400" b="1" kern="1200">
                <a:solidFill>
                  <a:srgbClr val="FFCC00"/>
                </a:solidFill>
                <a:latin typeface="Arial" pitchFamily="34" charset="0"/>
                <a:ea typeface="+mn-ea"/>
                <a:cs typeface="+mn-cs"/>
              </a:defRPr>
            </a:lvl7pPr>
            <a:lvl8pPr marL="3200400" algn="l" defTabSz="914400" rtl="0" eaLnBrk="1" latinLnBrk="0" hangingPunct="1">
              <a:defRPr sz="2400" b="1" kern="1200">
                <a:solidFill>
                  <a:srgbClr val="FFCC00"/>
                </a:solidFill>
                <a:latin typeface="Arial" pitchFamily="34" charset="0"/>
                <a:ea typeface="+mn-ea"/>
                <a:cs typeface="+mn-cs"/>
              </a:defRPr>
            </a:lvl8pPr>
            <a:lvl9pPr marL="3657600" algn="l" defTabSz="914400" rtl="0" eaLnBrk="1" latinLnBrk="0" hangingPunct="1">
              <a:defRPr sz="2400" b="1" kern="1200">
                <a:solidFill>
                  <a:srgbClr val="FFCC00"/>
                </a:solidFill>
                <a:latin typeface="Arial" pitchFamily="34" charset="0"/>
                <a:ea typeface="+mn-ea"/>
                <a:cs typeface="+mn-cs"/>
              </a:defRPr>
            </a:lvl9pPr>
          </a:lstStyle>
          <a:p>
            <a:fld id="{874AC6EB-5948-4DF8-B5CC-E711E8013C87}" type="slidenum">
              <a:rPr lang="en-US"/>
              <a:pPr/>
              <a:t>105</a:t>
            </a:fld>
            <a:endParaRPr lang="en-US"/>
          </a:p>
        </p:txBody>
      </p:sp>
      <p:sp>
        <p:nvSpPr>
          <p:cNvPr id="31" name="Rectangle 30">
            <a:extLst>
              <a:ext uri="{FF2B5EF4-FFF2-40B4-BE49-F238E27FC236}">
                <a16:creationId xmlns:a16="http://schemas.microsoft.com/office/drawing/2014/main" id="{39C9271F-E957-B24B-A57C-804AD399BBAF}"/>
              </a:ext>
            </a:extLst>
          </p:cNvPr>
          <p:cNvSpPr/>
          <p:nvPr/>
        </p:nvSpPr>
        <p:spPr bwMode="auto">
          <a:xfrm>
            <a:off x="9350586" y="3868470"/>
            <a:ext cx="1927014" cy="621883"/>
          </a:xfrm>
          <a:prstGeom prst="rect">
            <a:avLst/>
          </a:prstGeom>
          <a:solidFill>
            <a:srgbClr val="00B050"/>
          </a:solidFill>
          <a:ln>
            <a:headEnd/>
            <a:tailEnd/>
          </a:ln>
        </p:spPr>
        <p:style>
          <a:lnRef idx="0">
            <a:schemeClr val="accent5"/>
          </a:lnRef>
          <a:fillRef idx="3">
            <a:schemeClr val="accent5"/>
          </a:fillRef>
          <a:effectRef idx="3">
            <a:schemeClr val="accent5"/>
          </a:effectRef>
          <a:fontRef idx="minor">
            <a:schemeClr val="lt1"/>
          </a:fontRef>
        </p:style>
        <p:txBody>
          <a:bodyPr wrap="none" rtlCol="0" anchor="ctr"/>
          <a:lstStyle/>
          <a:p>
            <a:pPr algn="ctr" fontAlgn="ctr" hangingPunct="0">
              <a:lnSpc>
                <a:spcPct val="80000"/>
              </a:lnSpc>
            </a:pPr>
            <a:br>
              <a:rPr lang="en-US" sz="1600">
                <a:solidFill>
                  <a:schemeClr val="bg1"/>
                </a:solidFill>
                <a:latin typeface="Calibri" panose="020F0502020204030204" pitchFamily="34" charset="0"/>
                <a:cs typeface="Calibri" panose="020F0502020204030204" pitchFamily="34" charset="0"/>
              </a:rPr>
            </a:br>
            <a:r>
              <a:rPr lang="en-US" sz="1600">
                <a:solidFill>
                  <a:schemeClr val="bg1"/>
                </a:solidFill>
                <a:latin typeface="Calibri" panose="020F0502020204030204" pitchFamily="34" charset="0"/>
                <a:cs typeface="Calibri" panose="020F0502020204030204" pitchFamily="34" charset="0"/>
              </a:rPr>
              <a:t>FCR C&amp;M </a:t>
            </a:r>
            <a:br>
              <a:rPr lang="en-US" sz="1600">
                <a:solidFill>
                  <a:schemeClr val="bg1"/>
                </a:solidFill>
                <a:latin typeface="Calibri" panose="020F0502020204030204" pitchFamily="34" charset="0"/>
                <a:cs typeface="Calibri" panose="020F0502020204030204" pitchFamily="34" charset="0"/>
              </a:rPr>
            </a:br>
            <a:r>
              <a:rPr lang="en-US" sz="1600">
                <a:solidFill>
                  <a:schemeClr val="bg1"/>
                </a:solidFill>
                <a:latin typeface="Calibri" panose="020F0502020204030204" pitchFamily="34" charset="0"/>
                <a:cs typeface="Calibri" panose="020F0502020204030204" pitchFamily="34" charset="0"/>
              </a:rPr>
              <a:t>software </a:t>
            </a:r>
          </a:p>
          <a:p>
            <a:pPr algn="ctr" fontAlgn="ctr" hangingPunct="0">
              <a:lnSpc>
                <a:spcPct val="80000"/>
              </a:lnSpc>
            </a:pPr>
            <a:endParaRPr lang="en-US" sz="1600">
              <a:solidFill>
                <a:schemeClr val="bg1"/>
              </a:solidFill>
              <a:latin typeface="Calibri" panose="020F0502020204030204" pitchFamily="34" charset="0"/>
              <a:cs typeface="Calibri" panose="020F0502020204030204" pitchFamily="34" charset="0"/>
            </a:endParaRPr>
          </a:p>
        </p:txBody>
      </p:sp>
      <p:cxnSp>
        <p:nvCxnSpPr>
          <p:cNvPr id="32" name="Straight Arrow Connector 31">
            <a:extLst>
              <a:ext uri="{FF2B5EF4-FFF2-40B4-BE49-F238E27FC236}">
                <a16:creationId xmlns:a16="http://schemas.microsoft.com/office/drawing/2014/main" id="{2B3E534F-074B-1440-8590-ED31A750D751}"/>
              </a:ext>
            </a:extLst>
          </p:cNvPr>
          <p:cNvCxnSpPr>
            <a:cxnSpLocks/>
          </p:cNvCxnSpPr>
          <p:nvPr/>
        </p:nvCxnSpPr>
        <p:spPr>
          <a:xfrm>
            <a:off x="8982882" y="4053284"/>
            <a:ext cx="364190"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33" name="Rectangle 32">
            <a:extLst>
              <a:ext uri="{FF2B5EF4-FFF2-40B4-BE49-F238E27FC236}">
                <a16:creationId xmlns:a16="http://schemas.microsoft.com/office/drawing/2014/main" id="{153E376E-531A-0641-B301-80EF099B4BE5}"/>
              </a:ext>
            </a:extLst>
          </p:cNvPr>
          <p:cNvSpPr/>
          <p:nvPr/>
        </p:nvSpPr>
        <p:spPr bwMode="auto">
          <a:xfrm>
            <a:off x="3284316" y="3861053"/>
            <a:ext cx="1556710" cy="636716"/>
          </a:xfrm>
          <a:prstGeom prst="rect">
            <a:avLst/>
          </a:prstGeom>
          <a:ln>
            <a:headEnd/>
            <a:tailEnd/>
          </a:ln>
        </p:spPr>
        <p:style>
          <a:lnRef idx="0">
            <a:schemeClr val="accent6"/>
          </a:lnRef>
          <a:fillRef idx="3">
            <a:schemeClr val="accent6"/>
          </a:fillRef>
          <a:effectRef idx="3">
            <a:schemeClr val="accent6"/>
          </a:effectRef>
          <a:fontRef idx="minor">
            <a:schemeClr val="lt1"/>
          </a:fontRef>
        </p:style>
        <p:txBody>
          <a:bodyPr wrap="none" rtlCol="0" anchor="ctr"/>
          <a:lstStyle/>
          <a:p>
            <a:pPr algn="ctr" fontAlgn="ctr" hangingPunct="0">
              <a:lnSpc>
                <a:spcPct val="80000"/>
              </a:lnSpc>
            </a:pPr>
            <a:r>
              <a:rPr lang="en-US" sz="1600">
                <a:solidFill>
                  <a:schemeClr val="accent6">
                    <a:lumMod val="50000"/>
                  </a:schemeClr>
                </a:solidFill>
                <a:latin typeface="Calibri" panose="020F0502020204030204" pitchFamily="34" charset="0"/>
                <a:cs typeface="Calibri" panose="020F0502020204030204" pitchFamily="34" charset="0"/>
              </a:rPr>
              <a:t>JHS</a:t>
            </a:r>
          </a:p>
          <a:p>
            <a:pPr algn="ctr" fontAlgn="ctr" hangingPunct="0">
              <a:lnSpc>
                <a:spcPct val="80000"/>
              </a:lnSpc>
            </a:pPr>
            <a:r>
              <a:rPr lang="en-US" sz="1600">
                <a:solidFill>
                  <a:schemeClr val="accent6">
                    <a:lumMod val="50000"/>
                  </a:schemeClr>
                </a:solidFill>
                <a:latin typeface="Calibri" panose="020F0502020204030204" pitchFamily="34" charset="0"/>
                <a:cs typeface="Calibri" panose="020F0502020204030204" pitchFamily="34" charset="0"/>
              </a:rPr>
              <a:t>Position </a:t>
            </a:r>
            <a:r>
              <a:rPr lang="en-US" sz="1600" err="1">
                <a:solidFill>
                  <a:schemeClr val="accent6">
                    <a:lumMod val="50000"/>
                  </a:schemeClr>
                </a:solidFill>
                <a:latin typeface="Calibri" panose="020F0502020204030204" pitchFamily="34" charset="0"/>
                <a:cs typeface="Calibri" panose="020F0502020204030204" pitchFamily="34" charset="0"/>
              </a:rPr>
              <a:t>Cmd</a:t>
            </a:r>
            <a:endParaRPr lang="en-US" sz="1600">
              <a:solidFill>
                <a:schemeClr val="accent6">
                  <a:lumMod val="50000"/>
                </a:schemeClr>
              </a:solidFill>
              <a:latin typeface="Calibri" panose="020F0502020204030204" pitchFamily="34" charset="0"/>
              <a:cs typeface="Calibri" panose="020F0502020204030204" pitchFamily="34" charset="0"/>
            </a:endParaRPr>
          </a:p>
        </p:txBody>
      </p:sp>
      <p:sp>
        <p:nvSpPr>
          <p:cNvPr id="34" name="Rectangle 33">
            <a:extLst>
              <a:ext uri="{FF2B5EF4-FFF2-40B4-BE49-F238E27FC236}">
                <a16:creationId xmlns:a16="http://schemas.microsoft.com/office/drawing/2014/main" id="{E7F69731-780F-0C45-A9B1-F9AEE4051BA5}"/>
              </a:ext>
            </a:extLst>
          </p:cNvPr>
          <p:cNvSpPr/>
          <p:nvPr/>
        </p:nvSpPr>
        <p:spPr bwMode="auto">
          <a:xfrm>
            <a:off x="5188911" y="3847896"/>
            <a:ext cx="1781499" cy="663030"/>
          </a:xfrm>
          <a:prstGeom prst="rect">
            <a:avLst/>
          </a:prstGeom>
          <a:ln>
            <a:headEnd/>
            <a:tailEnd/>
          </a:ln>
        </p:spPr>
        <p:style>
          <a:lnRef idx="0">
            <a:schemeClr val="accent3"/>
          </a:lnRef>
          <a:fillRef idx="3">
            <a:schemeClr val="accent3"/>
          </a:fillRef>
          <a:effectRef idx="3">
            <a:schemeClr val="accent3"/>
          </a:effectRef>
          <a:fontRef idx="minor">
            <a:schemeClr val="lt1"/>
          </a:fontRef>
        </p:style>
        <p:txBody>
          <a:bodyPr wrap="none" rtlCol="0" anchor="ctr"/>
          <a:lstStyle/>
          <a:p>
            <a:pPr algn="ctr" fontAlgn="ctr" hangingPunct="0">
              <a:lnSpc>
                <a:spcPct val="80000"/>
              </a:lnSpc>
            </a:pPr>
            <a:r>
              <a:rPr lang="en-US" sz="1600">
                <a:solidFill>
                  <a:schemeClr val="bg1"/>
                </a:solidFill>
                <a:latin typeface="Calibri" panose="020F0502020204030204" pitchFamily="34" charset="0"/>
                <a:cs typeface="Calibri" panose="020F0502020204030204" pitchFamily="34" charset="0"/>
              </a:rPr>
              <a:t>JHS go to Position</a:t>
            </a:r>
            <a:br>
              <a:rPr lang="en-US" sz="1600">
                <a:solidFill>
                  <a:schemeClr val="bg1"/>
                </a:solidFill>
                <a:latin typeface="Calibri" panose="020F0502020204030204" pitchFamily="34" charset="0"/>
                <a:cs typeface="Calibri" panose="020F0502020204030204" pitchFamily="34" charset="0"/>
              </a:rPr>
            </a:br>
            <a:r>
              <a:rPr lang="en-US" sz="1600">
                <a:solidFill>
                  <a:schemeClr val="bg1"/>
                </a:solidFill>
                <a:latin typeface="Calibri" panose="020F0502020204030204" pitchFamily="34" charset="0"/>
                <a:cs typeface="Calibri" panose="020F0502020204030204" pitchFamily="34" charset="0"/>
              </a:rPr>
              <a:t>F(7)</a:t>
            </a:r>
          </a:p>
        </p:txBody>
      </p:sp>
      <p:sp>
        <p:nvSpPr>
          <p:cNvPr id="35" name="Rectangle 34">
            <a:extLst>
              <a:ext uri="{FF2B5EF4-FFF2-40B4-BE49-F238E27FC236}">
                <a16:creationId xmlns:a16="http://schemas.microsoft.com/office/drawing/2014/main" id="{58BD24C4-CA37-B04A-8186-359B61BC2C6D}"/>
              </a:ext>
            </a:extLst>
          </p:cNvPr>
          <p:cNvSpPr/>
          <p:nvPr/>
        </p:nvSpPr>
        <p:spPr bwMode="auto">
          <a:xfrm>
            <a:off x="7333573" y="3868470"/>
            <a:ext cx="1685473" cy="621883"/>
          </a:xfrm>
          <a:prstGeom prst="rect">
            <a:avLst/>
          </a:prstGeom>
          <a:ln>
            <a:headEnd/>
            <a:tailEnd/>
          </a:ln>
        </p:spPr>
        <p:style>
          <a:lnRef idx="0">
            <a:schemeClr val="accent4"/>
          </a:lnRef>
          <a:fillRef idx="3">
            <a:schemeClr val="accent4"/>
          </a:fillRef>
          <a:effectRef idx="3">
            <a:schemeClr val="accent4"/>
          </a:effectRef>
          <a:fontRef idx="minor">
            <a:schemeClr val="lt1"/>
          </a:fontRef>
        </p:style>
        <p:txBody>
          <a:bodyPr wrap="none" rtlCol="0" anchor="ctr"/>
          <a:lstStyle/>
          <a:p>
            <a:pPr algn="ctr" fontAlgn="ctr" hangingPunct="0">
              <a:lnSpc>
                <a:spcPct val="80000"/>
              </a:lnSpc>
            </a:pPr>
            <a:r>
              <a:rPr lang="en-US" sz="1600">
                <a:solidFill>
                  <a:schemeClr val="bg1"/>
                </a:solidFill>
                <a:latin typeface="Calibri" panose="020F0502020204030204" pitchFamily="34" charset="0"/>
                <a:cs typeface="Calibri" panose="020F0502020204030204" pitchFamily="34" charset="0"/>
              </a:rPr>
              <a:t>JHS in position</a:t>
            </a:r>
          </a:p>
          <a:p>
            <a:pPr algn="ctr" fontAlgn="ctr" hangingPunct="0">
              <a:lnSpc>
                <a:spcPct val="80000"/>
              </a:lnSpc>
            </a:pPr>
            <a:r>
              <a:rPr lang="en-US" sz="1600">
                <a:solidFill>
                  <a:schemeClr val="bg1"/>
                </a:solidFill>
                <a:latin typeface="Calibri" panose="020F0502020204030204" pitchFamily="34" charset="0"/>
                <a:cs typeface="Calibri" panose="020F0502020204030204" pitchFamily="34" charset="0"/>
              </a:rPr>
              <a:t>Status Message</a:t>
            </a:r>
          </a:p>
        </p:txBody>
      </p:sp>
      <p:cxnSp>
        <p:nvCxnSpPr>
          <p:cNvPr id="36" name="Straight Arrow Connector 35">
            <a:extLst>
              <a:ext uri="{FF2B5EF4-FFF2-40B4-BE49-F238E27FC236}">
                <a16:creationId xmlns:a16="http://schemas.microsoft.com/office/drawing/2014/main" id="{2A9529C9-3529-AA41-8BDE-3E468E51DDD4}"/>
              </a:ext>
            </a:extLst>
          </p:cNvPr>
          <p:cNvCxnSpPr>
            <a:cxnSpLocks/>
          </p:cNvCxnSpPr>
          <p:nvPr/>
        </p:nvCxnSpPr>
        <p:spPr>
          <a:xfrm>
            <a:off x="6984109" y="4179411"/>
            <a:ext cx="342395" cy="1"/>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37" name="Straight Arrow Connector 36">
            <a:extLst>
              <a:ext uri="{FF2B5EF4-FFF2-40B4-BE49-F238E27FC236}">
                <a16:creationId xmlns:a16="http://schemas.microsoft.com/office/drawing/2014/main" id="{1BAA0FAD-283D-7C4F-95EB-E39BFC882A54}"/>
              </a:ext>
            </a:extLst>
          </p:cNvPr>
          <p:cNvCxnSpPr>
            <a:cxnSpLocks/>
            <a:stCxn id="33" idx="3"/>
          </p:cNvCxnSpPr>
          <p:nvPr/>
        </p:nvCxnSpPr>
        <p:spPr>
          <a:xfrm>
            <a:off x="4841026" y="4179411"/>
            <a:ext cx="361584"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38" name="Straight Arrow Connector 37">
            <a:extLst>
              <a:ext uri="{FF2B5EF4-FFF2-40B4-BE49-F238E27FC236}">
                <a16:creationId xmlns:a16="http://schemas.microsoft.com/office/drawing/2014/main" id="{B587E279-C5FE-C741-8CAA-B2E79C240B87}"/>
              </a:ext>
            </a:extLst>
          </p:cNvPr>
          <p:cNvCxnSpPr>
            <a:cxnSpLocks/>
          </p:cNvCxnSpPr>
          <p:nvPr/>
        </p:nvCxnSpPr>
        <p:spPr>
          <a:xfrm>
            <a:off x="2943546" y="3454836"/>
            <a:ext cx="364896" cy="22077"/>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39" name="Rectangle 38">
            <a:extLst>
              <a:ext uri="{FF2B5EF4-FFF2-40B4-BE49-F238E27FC236}">
                <a16:creationId xmlns:a16="http://schemas.microsoft.com/office/drawing/2014/main" id="{33057A21-8CDB-9F41-A77F-0E31F5CD457F}"/>
              </a:ext>
            </a:extLst>
          </p:cNvPr>
          <p:cNvSpPr/>
          <p:nvPr/>
        </p:nvSpPr>
        <p:spPr bwMode="auto">
          <a:xfrm>
            <a:off x="9350586" y="3161013"/>
            <a:ext cx="1927014" cy="609723"/>
          </a:xfrm>
          <a:prstGeom prst="rect">
            <a:avLst/>
          </a:prstGeom>
          <a:solidFill>
            <a:srgbClr val="00B050"/>
          </a:solidFill>
          <a:ln>
            <a:headEnd/>
            <a:tailEnd/>
          </a:ln>
        </p:spPr>
        <p:style>
          <a:lnRef idx="0">
            <a:schemeClr val="accent5"/>
          </a:lnRef>
          <a:fillRef idx="3">
            <a:schemeClr val="accent5"/>
          </a:fillRef>
          <a:effectRef idx="3">
            <a:schemeClr val="accent5"/>
          </a:effectRef>
          <a:fontRef idx="minor">
            <a:schemeClr val="lt1"/>
          </a:fontRef>
        </p:style>
        <p:txBody>
          <a:bodyPr wrap="none" rtlCol="0" anchor="ctr"/>
          <a:lstStyle/>
          <a:p>
            <a:pPr algn="ctr" fontAlgn="ctr" hangingPunct="0">
              <a:lnSpc>
                <a:spcPct val="80000"/>
              </a:lnSpc>
            </a:pPr>
            <a:r>
              <a:rPr lang="en-US" sz="1600">
                <a:solidFill>
                  <a:schemeClr val="bg1"/>
                </a:solidFill>
                <a:latin typeface="Calibri" panose="020F0502020204030204" pitchFamily="34" charset="0"/>
                <a:cs typeface="Calibri" panose="020F0502020204030204" pitchFamily="34" charset="0"/>
              </a:rPr>
              <a:t>,</a:t>
            </a:r>
            <a:br>
              <a:rPr lang="en-US" sz="1600">
                <a:solidFill>
                  <a:schemeClr val="bg1"/>
                </a:solidFill>
                <a:latin typeface="Calibri" panose="020F0502020204030204" pitchFamily="34" charset="0"/>
                <a:cs typeface="Calibri" panose="020F0502020204030204" pitchFamily="34" charset="0"/>
              </a:rPr>
            </a:br>
            <a:r>
              <a:rPr lang="en-US" sz="1600">
                <a:solidFill>
                  <a:schemeClr val="bg1"/>
                </a:solidFill>
                <a:latin typeface="Calibri" panose="020F0502020204030204" pitchFamily="34" charset="0"/>
                <a:cs typeface="Calibri" panose="020F0502020204030204" pitchFamily="34" charset="0"/>
              </a:rPr>
              <a:t>FCR C&amp;M </a:t>
            </a:r>
            <a:br>
              <a:rPr lang="en-US" sz="1600">
                <a:solidFill>
                  <a:schemeClr val="bg1"/>
                </a:solidFill>
                <a:latin typeface="Calibri" panose="020F0502020204030204" pitchFamily="34" charset="0"/>
                <a:cs typeface="Calibri" panose="020F0502020204030204" pitchFamily="34" charset="0"/>
              </a:rPr>
            </a:br>
            <a:r>
              <a:rPr lang="en-US" sz="1600">
                <a:solidFill>
                  <a:schemeClr val="bg1"/>
                </a:solidFill>
                <a:latin typeface="Calibri" panose="020F0502020204030204" pitchFamily="34" charset="0"/>
                <a:cs typeface="Calibri" panose="020F0502020204030204" pitchFamily="34" charset="0"/>
              </a:rPr>
              <a:t>software </a:t>
            </a:r>
          </a:p>
          <a:p>
            <a:pPr algn="ctr" fontAlgn="ctr" hangingPunct="0">
              <a:lnSpc>
                <a:spcPct val="80000"/>
              </a:lnSpc>
            </a:pPr>
            <a:r>
              <a:rPr lang="en-US" sz="1600">
                <a:solidFill>
                  <a:schemeClr val="bg1"/>
                </a:solidFill>
                <a:latin typeface="Calibri" panose="020F0502020204030204" pitchFamily="34" charset="0"/>
                <a:cs typeface="Calibri" panose="020F0502020204030204" pitchFamily="34" charset="0"/>
              </a:rPr>
              <a:t> </a:t>
            </a:r>
          </a:p>
        </p:txBody>
      </p:sp>
      <p:cxnSp>
        <p:nvCxnSpPr>
          <p:cNvPr id="40" name="Straight Arrow Connector 39">
            <a:extLst>
              <a:ext uri="{FF2B5EF4-FFF2-40B4-BE49-F238E27FC236}">
                <a16:creationId xmlns:a16="http://schemas.microsoft.com/office/drawing/2014/main" id="{3D72BA53-22EC-E447-882C-A90B6B70C407}"/>
              </a:ext>
            </a:extLst>
          </p:cNvPr>
          <p:cNvCxnSpPr>
            <a:cxnSpLocks/>
          </p:cNvCxnSpPr>
          <p:nvPr/>
        </p:nvCxnSpPr>
        <p:spPr>
          <a:xfrm>
            <a:off x="8997062" y="3349407"/>
            <a:ext cx="362334"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41" name="Rectangle 40">
            <a:extLst>
              <a:ext uri="{FF2B5EF4-FFF2-40B4-BE49-F238E27FC236}">
                <a16:creationId xmlns:a16="http://schemas.microsoft.com/office/drawing/2014/main" id="{5AA62072-C26E-1649-8C3B-1F4EF4814CC1}"/>
              </a:ext>
            </a:extLst>
          </p:cNvPr>
          <p:cNvSpPr/>
          <p:nvPr/>
        </p:nvSpPr>
        <p:spPr bwMode="auto">
          <a:xfrm>
            <a:off x="3284316" y="3140465"/>
            <a:ext cx="1556710" cy="650818"/>
          </a:xfrm>
          <a:prstGeom prst="rect">
            <a:avLst/>
          </a:prstGeom>
          <a:ln>
            <a:headEnd/>
            <a:tailEnd/>
          </a:ln>
        </p:spPr>
        <p:style>
          <a:lnRef idx="0">
            <a:schemeClr val="accent6"/>
          </a:lnRef>
          <a:fillRef idx="3">
            <a:schemeClr val="accent6"/>
          </a:fillRef>
          <a:effectRef idx="3">
            <a:schemeClr val="accent6"/>
          </a:effectRef>
          <a:fontRef idx="minor">
            <a:schemeClr val="lt1"/>
          </a:fontRef>
        </p:style>
        <p:txBody>
          <a:bodyPr wrap="none" rtlCol="0" anchor="ctr"/>
          <a:lstStyle/>
          <a:p>
            <a:pPr algn="ctr" fontAlgn="ctr" hangingPunct="0">
              <a:lnSpc>
                <a:spcPct val="80000"/>
              </a:lnSpc>
            </a:pPr>
            <a:r>
              <a:rPr lang="en-US" sz="1600">
                <a:solidFill>
                  <a:schemeClr val="accent6">
                    <a:lumMod val="50000"/>
                  </a:schemeClr>
                </a:solidFill>
                <a:latin typeface="Calibri" panose="020F0502020204030204" pitchFamily="34" charset="0"/>
                <a:cs typeface="Calibri" panose="020F0502020204030204" pitchFamily="34" charset="0"/>
              </a:rPr>
              <a:t>LHS </a:t>
            </a:r>
            <a:br>
              <a:rPr lang="en-US" sz="1600">
                <a:solidFill>
                  <a:schemeClr val="accent6">
                    <a:lumMod val="50000"/>
                  </a:schemeClr>
                </a:solidFill>
                <a:latin typeface="Calibri" panose="020F0502020204030204" pitchFamily="34" charset="0"/>
                <a:cs typeface="Calibri" panose="020F0502020204030204" pitchFamily="34" charset="0"/>
              </a:rPr>
            </a:br>
            <a:r>
              <a:rPr lang="en-US" sz="1600">
                <a:solidFill>
                  <a:schemeClr val="accent6">
                    <a:lumMod val="50000"/>
                  </a:schemeClr>
                </a:solidFill>
                <a:latin typeface="Calibri" panose="020F0502020204030204" pitchFamily="34" charset="0"/>
                <a:cs typeface="Calibri" panose="020F0502020204030204" pitchFamily="34" charset="0"/>
              </a:rPr>
              <a:t>Position </a:t>
            </a:r>
            <a:r>
              <a:rPr lang="en-US" sz="1600" err="1">
                <a:solidFill>
                  <a:schemeClr val="accent6">
                    <a:lumMod val="50000"/>
                  </a:schemeClr>
                </a:solidFill>
                <a:latin typeface="Calibri" panose="020F0502020204030204" pitchFamily="34" charset="0"/>
                <a:cs typeface="Calibri" panose="020F0502020204030204" pitchFamily="34" charset="0"/>
              </a:rPr>
              <a:t>Cmd</a:t>
            </a:r>
            <a:endParaRPr lang="en-US" sz="1600">
              <a:solidFill>
                <a:schemeClr val="accent6">
                  <a:lumMod val="50000"/>
                </a:schemeClr>
              </a:solidFill>
              <a:latin typeface="Calibri" panose="020F0502020204030204" pitchFamily="34" charset="0"/>
              <a:cs typeface="Calibri" panose="020F0502020204030204" pitchFamily="34" charset="0"/>
            </a:endParaRPr>
          </a:p>
        </p:txBody>
      </p:sp>
      <p:sp>
        <p:nvSpPr>
          <p:cNvPr id="42" name="Rectangle 41">
            <a:extLst>
              <a:ext uri="{FF2B5EF4-FFF2-40B4-BE49-F238E27FC236}">
                <a16:creationId xmlns:a16="http://schemas.microsoft.com/office/drawing/2014/main" id="{9F45435E-B3CF-7B46-BF63-FF2BAA87EA86}"/>
              </a:ext>
            </a:extLst>
          </p:cNvPr>
          <p:cNvSpPr/>
          <p:nvPr/>
        </p:nvSpPr>
        <p:spPr bwMode="auto">
          <a:xfrm>
            <a:off x="5205129" y="3140465"/>
            <a:ext cx="1749062" cy="650818"/>
          </a:xfrm>
          <a:prstGeom prst="rect">
            <a:avLst/>
          </a:prstGeom>
          <a:ln>
            <a:headEnd/>
            <a:tailEnd/>
          </a:ln>
        </p:spPr>
        <p:style>
          <a:lnRef idx="0">
            <a:schemeClr val="accent3"/>
          </a:lnRef>
          <a:fillRef idx="3">
            <a:schemeClr val="accent3"/>
          </a:fillRef>
          <a:effectRef idx="3">
            <a:schemeClr val="accent3"/>
          </a:effectRef>
          <a:fontRef idx="minor">
            <a:schemeClr val="lt1"/>
          </a:fontRef>
        </p:style>
        <p:txBody>
          <a:bodyPr wrap="none" rtlCol="0" anchor="ctr"/>
          <a:lstStyle/>
          <a:p>
            <a:pPr algn="ctr" fontAlgn="ctr" hangingPunct="0">
              <a:lnSpc>
                <a:spcPct val="80000"/>
              </a:lnSpc>
            </a:pPr>
            <a:r>
              <a:rPr lang="en-US" sz="1600">
                <a:solidFill>
                  <a:schemeClr val="bg1"/>
                </a:solidFill>
                <a:latin typeface="Calibri" panose="020F0502020204030204" pitchFamily="34" charset="0"/>
                <a:cs typeface="Calibri" panose="020F0502020204030204" pitchFamily="34" charset="0"/>
              </a:rPr>
              <a:t>LHS go to Position</a:t>
            </a:r>
            <a:br>
              <a:rPr lang="en-US" sz="1600">
                <a:solidFill>
                  <a:schemeClr val="bg1"/>
                </a:solidFill>
                <a:latin typeface="Calibri" panose="020F0502020204030204" pitchFamily="34" charset="0"/>
                <a:cs typeface="Calibri" panose="020F0502020204030204" pitchFamily="34" charset="0"/>
              </a:rPr>
            </a:br>
            <a:r>
              <a:rPr lang="en-US" sz="1600">
                <a:solidFill>
                  <a:schemeClr val="bg1"/>
                </a:solidFill>
                <a:latin typeface="Calibri" panose="020F0502020204030204" pitchFamily="34" charset="0"/>
                <a:cs typeface="Calibri" panose="020F0502020204030204" pitchFamily="34" charset="0"/>
              </a:rPr>
              <a:t>F(17)</a:t>
            </a:r>
          </a:p>
        </p:txBody>
      </p:sp>
      <p:sp>
        <p:nvSpPr>
          <p:cNvPr id="43" name="Rectangle 42">
            <a:extLst>
              <a:ext uri="{FF2B5EF4-FFF2-40B4-BE49-F238E27FC236}">
                <a16:creationId xmlns:a16="http://schemas.microsoft.com/office/drawing/2014/main" id="{679F1B65-3A44-9D4A-B9B6-A722F889D22C}"/>
              </a:ext>
            </a:extLst>
          </p:cNvPr>
          <p:cNvSpPr/>
          <p:nvPr/>
        </p:nvSpPr>
        <p:spPr bwMode="auto">
          <a:xfrm>
            <a:off x="7333573" y="3161013"/>
            <a:ext cx="1685473" cy="609723"/>
          </a:xfrm>
          <a:prstGeom prst="rect">
            <a:avLst/>
          </a:prstGeom>
          <a:ln>
            <a:headEnd/>
            <a:tailEnd/>
          </a:ln>
        </p:spPr>
        <p:style>
          <a:lnRef idx="0">
            <a:schemeClr val="accent4"/>
          </a:lnRef>
          <a:fillRef idx="3">
            <a:schemeClr val="accent4"/>
          </a:fillRef>
          <a:effectRef idx="3">
            <a:schemeClr val="accent4"/>
          </a:effectRef>
          <a:fontRef idx="minor">
            <a:schemeClr val="lt1"/>
          </a:fontRef>
        </p:style>
        <p:txBody>
          <a:bodyPr wrap="none" rtlCol="0" anchor="ctr"/>
          <a:lstStyle/>
          <a:p>
            <a:pPr algn="ctr" fontAlgn="ctr" hangingPunct="0">
              <a:lnSpc>
                <a:spcPct val="80000"/>
              </a:lnSpc>
            </a:pPr>
            <a:r>
              <a:rPr lang="en-US" sz="1600">
                <a:solidFill>
                  <a:schemeClr val="bg1"/>
                </a:solidFill>
                <a:latin typeface="Calibri" panose="020F0502020204030204" pitchFamily="34" charset="0"/>
                <a:cs typeface="Calibri" panose="020F0502020204030204" pitchFamily="34" charset="0"/>
              </a:rPr>
              <a:t>LHS in position</a:t>
            </a:r>
          </a:p>
          <a:p>
            <a:pPr algn="ctr" fontAlgn="ctr" hangingPunct="0">
              <a:lnSpc>
                <a:spcPct val="80000"/>
              </a:lnSpc>
            </a:pPr>
            <a:r>
              <a:rPr lang="en-US" sz="1600">
                <a:solidFill>
                  <a:schemeClr val="bg1"/>
                </a:solidFill>
                <a:latin typeface="Calibri" panose="020F0502020204030204" pitchFamily="34" charset="0"/>
                <a:cs typeface="Calibri" panose="020F0502020204030204" pitchFamily="34" charset="0"/>
              </a:rPr>
              <a:t>Status Message</a:t>
            </a:r>
          </a:p>
        </p:txBody>
      </p:sp>
      <p:cxnSp>
        <p:nvCxnSpPr>
          <p:cNvPr id="44" name="Straight Arrow Connector 43">
            <a:extLst>
              <a:ext uri="{FF2B5EF4-FFF2-40B4-BE49-F238E27FC236}">
                <a16:creationId xmlns:a16="http://schemas.microsoft.com/office/drawing/2014/main" id="{376264CB-6996-A141-8A9A-A3AAD54B7B3A}"/>
              </a:ext>
            </a:extLst>
          </p:cNvPr>
          <p:cNvCxnSpPr>
            <a:cxnSpLocks/>
          </p:cNvCxnSpPr>
          <p:nvPr/>
        </p:nvCxnSpPr>
        <p:spPr>
          <a:xfrm>
            <a:off x="6963163" y="3465874"/>
            <a:ext cx="365102" cy="1"/>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45" name="Straight Arrow Connector 44">
            <a:extLst>
              <a:ext uri="{FF2B5EF4-FFF2-40B4-BE49-F238E27FC236}">
                <a16:creationId xmlns:a16="http://schemas.microsoft.com/office/drawing/2014/main" id="{3D675FCC-CF40-AC43-94AB-925F9BDC383C}"/>
              </a:ext>
            </a:extLst>
          </p:cNvPr>
          <p:cNvCxnSpPr>
            <a:cxnSpLocks/>
            <a:stCxn id="41" idx="3"/>
          </p:cNvCxnSpPr>
          <p:nvPr/>
        </p:nvCxnSpPr>
        <p:spPr>
          <a:xfrm>
            <a:off x="4841026" y="3465874"/>
            <a:ext cx="388214" cy="7269"/>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46" name="Rectangle 45">
            <a:extLst>
              <a:ext uri="{FF2B5EF4-FFF2-40B4-BE49-F238E27FC236}">
                <a16:creationId xmlns:a16="http://schemas.microsoft.com/office/drawing/2014/main" id="{0A87939F-7AB1-4041-AEA7-7FB4CB4F8451}"/>
              </a:ext>
            </a:extLst>
          </p:cNvPr>
          <p:cNvSpPr/>
          <p:nvPr/>
        </p:nvSpPr>
        <p:spPr bwMode="auto">
          <a:xfrm>
            <a:off x="919835" y="3862896"/>
            <a:ext cx="2041275" cy="633030"/>
          </a:xfrm>
          <a:prstGeom prst="rect">
            <a:avLst/>
          </a:prstGeom>
          <a:solidFill>
            <a:srgbClr val="00B050"/>
          </a:solidFill>
          <a:ln>
            <a:headEnd/>
            <a:tailEnd/>
          </a:ln>
        </p:spPr>
        <p:style>
          <a:lnRef idx="0">
            <a:schemeClr val="dk1"/>
          </a:lnRef>
          <a:fillRef idx="3">
            <a:schemeClr val="dk1"/>
          </a:fillRef>
          <a:effectRef idx="3">
            <a:schemeClr val="dk1"/>
          </a:effectRef>
          <a:fontRef idx="minor">
            <a:schemeClr val="lt1"/>
          </a:fontRef>
        </p:style>
        <p:txBody>
          <a:bodyPr wrap="none" rtlCol="0" anchor="ctr"/>
          <a:lstStyle/>
          <a:p>
            <a:pPr algn="ctr" fontAlgn="ctr" hangingPunct="0">
              <a:lnSpc>
                <a:spcPct val="80000"/>
              </a:lnSpc>
            </a:pPr>
            <a:r>
              <a:rPr lang="en-US" sz="1600">
                <a:solidFill>
                  <a:schemeClr val="bg1"/>
                </a:solidFill>
                <a:latin typeface="Calibri" panose="020F0502020204030204" pitchFamily="34" charset="0"/>
                <a:cs typeface="Calibri" panose="020F0502020204030204" pitchFamily="34" charset="0"/>
              </a:rPr>
              <a:t>LIR C&amp;C </a:t>
            </a:r>
            <a:br>
              <a:rPr lang="en-US" sz="1600">
                <a:solidFill>
                  <a:schemeClr val="bg1"/>
                </a:solidFill>
                <a:latin typeface="Calibri" panose="020F0502020204030204" pitchFamily="34" charset="0"/>
                <a:cs typeface="Calibri" panose="020F0502020204030204" pitchFamily="34" charset="0"/>
              </a:rPr>
            </a:br>
            <a:r>
              <a:rPr lang="en-US" sz="1600">
                <a:solidFill>
                  <a:schemeClr val="bg1"/>
                </a:solidFill>
                <a:latin typeface="Calibri" panose="020F0502020204030204" pitchFamily="34" charset="0"/>
                <a:cs typeface="Calibri" panose="020F0502020204030204" pitchFamily="34" charset="0"/>
              </a:rPr>
              <a:t>software</a:t>
            </a:r>
          </a:p>
        </p:txBody>
      </p:sp>
      <p:cxnSp>
        <p:nvCxnSpPr>
          <p:cNvPr id="47" name="Straight Arrow Connector 46">
            <a:extLst>
              <a:ext uri="{FF2B5EF4-FFF2-40B4-BE49-F238E27FC236}">
                <a16:creationId xmlns:a16="http://schemas.microsoft.com/office/drawing/2014/main" id="{C139D5E5-61DC-624D-861E-2BE45A3D8DC7}"/>
              </a:ext>
            </a:extLst>
          </p:cNvPr>
          <p:cNvCxnSpPr>
            <a:cxnSpLocks/>
          </p:cNvCxnSpPr>
          <p:nvPr/>
        </p:nvCxnSpPr>
        <p:spPr>
          <a:xfrm>
            <a:off x="2961110" y="4179411"/>
            <a:ext cx="342395"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48" name="Rectangle 47">
            <a:extLst>
              <a:ext uri="{FF2B5EF4-FFF2-40B4-BE49-F238E27FC236}">
                <a16:creationId xmlns:a16="http://schemas.microsoft.com/office/drawing/2014/main" id="{5C805BC8-BB8E-E04B-A003-1FDB2EF3A0B6}"/>
              </a:ext>
            </a:extLst>
          </p:cNvPr>
          <p:cNvSpPr/>
          <p:nvPr/>
        </p:nvSpPr>
        <p:spPr bwMode="auto">
          <a:xfrm>
            <a:off x="914400" y="3142349"/>
            <a:ext cx="2029146" cy="647051"/>
          </a:xfrm>
          <a:prstGeom prst="rect">
            <a:avLst/>
          </a:prstGeom>
          <a:solidFill>
            <a:srgbClr val="00B050"/>
          </a:solidFill>
          <a:ln>
            <a:headEnd/>
            <a:tailEnd/>
          </a:ln>
        </p:spPr>
        <p:style>
          <a:lnRef idx="0">
            <a:schemeClr val="dk1"/>
          </a:lnRef>
          <a:fillRef idx="3">
            <a:schemeClr val="dk1"/>
          </a:fillRef>
          <a:effectRef idx="3">
            <a:schemeClr val="dk1"/>
          </a:effectRef>
          <a:fontRef idx="minor">
            <a:schemeClr val="lt1"/>
          </a:fontRef>
        </p:style>
        <p:txBody>
          <a:bodyPr wrap="none" rtlCol="0" anchor="ctr"/>
          <a:lstStyle/>
          <a:p>
            <a:pPr algn="ctr" fontAlgn="ctr" hangingPunct="0">
              <a:lnSpc>
                <a:spcPct val="80000"/>
              </a:lnSpc>
            </a:pPr>
            <a:r>
              <a:rPr lang="en-US" sz="1600">
                <a:solidFill>
                  <a:schemeClr val="bg1"/>
                </a:solidFill>
                <a:latin typeface="Calibri" panose="020F0502020204030204" pitchFamily="34" charset="0"/>
                <a:cs typeface="Calibri" panose="020F0502020204030204" pitchFamily="34" charset="0"/>
              </a:rPr>
              <a:t>LIR C&amp;C </a:t>
            </a:r>
            <a:br>
              <a:rPr lang="en-US" sz="1600">
                <a:solidFill>
                  <a:schemeClr val="bg1"/>
                </a:solidFill>
                <a:latin typeface="Calibri" panose="020F0502020204030204" pitchFamily="34" charset="0"/>
                <a:cs typeface="Calibri" panose="020F0502020204030204" pitchFamily="34" charset="0"/>
              </a:rPr>
            </a:br>
            <a:r>
              <a:rPr lang="en-US" sz="1600">
                <a:solidFill>
                  <a:schemeClr val="bg1"/>
                </a:solidFill>
                <a:latin typeface="Calibri" panose="020F0502020204030204" pitchFamily="34" charset="0"/>
                <a:cs typeface="Calibri" panose="020F0502020204030204" pitchFamily="34" charset="0"/>
              </a:rPr>
              <a:t>software</a:t>
            </a:r>
          </a:p>
        </p:txBody>
      </p:sp>
      <p:cxnSp>
        <p:nvCxnSpPr>
          <p:cNvPr id="49" name="Straight Arrow Connector 48">
            <a:extLst>
              <a:ext uri="{FF2B5EF4-FFF2-40B4-BE49-F238E27FC236}">
                <a16:creationId xmlns:a16="http://schemas.microsoft.com/office/drawing/2014/main" id="{46BD7CF9-BC92-7A45-AB62-9C5209B921C5}"/>
              </a:ext>
            </a:extLst>
          </p:cNvPr>
          <p:cNvCxnSpPr>
            <a:cxnSpLocks/>
          </p:cNvCxnSpPr>
          <p:nvPr/>
        </p:nvCxnSpPr>
        <p:spPr>
          <a:xfrm>
            <a:off x="8997062" y="3594571"/>
            <a:ext cx="362334"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50" name="Straight Arrow Connector 49">
            <a:extLst>
              <a:ext uri="{FF2B5EF4-FFF2-40B4-BE49-F238E27FC236}">
                <a16:creationId xmlns:a16="http://schemas.microsoft.com/office/drawing/2014/main" id="{C0A8A892-5A93-784E-9890-982216FDB6BB}"/>
              </a:ext>
            </a:extLst>
          </p:cNvPr>
          <p:cNvCxnSpPr>
            <a:cxnSpLocks/>
          </p:cNvCxnSpPr>
          <p:nvPr/>
        </p:nvCxnSpPr>
        <p:spPr>
          <a:xfrm>
            <a:off x="8982882" y="4311702"/>
            <a:ext cx="364190"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51" name="Rectangle 50">
            <a:extLst>
              <a:ext uri="{FF2B5EF4-FFF2-40B4-BE49-F238E27FC236}">
                <a16:creationId xmlns:a16="http://schemas.microsoft.com/office/drawing/2014/main" id="{72DC54D7-EFC6-64C1-A2CD-5C75A44A1393}"/>
              </a:ext>
            </a:extLst>
          </p:cNvPr>
          <p:cNvSpPr/>
          <p:nvPr/>
        </p:nvSpPr>
        <p:spPr bwMode="auto">
          <a:xfrm>
            <a:off x="9361298" y="1602659"/>
            <a:ext cx="1900851" cy="710039"/>
          </a:xfrm>
          <a:prstGeom prst="rect">
            <a:avLst/>
          </a:prstGeom>
          <a:solidFill>
            <a:srgbClr val="00B050"/>
          </a:solidFill>
          <a:ln>
            <a:headEnd/>
            <a:tailEnd/>
          </a:ln>
        </p:spPr>
        <p:style>
          <a:lnRef idx="0">
            <a:schemeClr val="accent5"/>
          </a:lnRef>
          <a:fillRef idx="3">
            <a:schemeClr val="accent5"/>
          </a:fillRef>
          <a:effectRef idx="3">
            <a:schemeClr val="accent5"/>
          </a:effectRef>
          <a:fontRef idx="minor">
            <a:schemeClr val="lt1"/>
          </a:fontRef>
        </p:style>
        <p:txBody>
          <a:bodyPr wrap="none" rtlCol="0" anchor="ctr"/>
          <a:lstStyle/>
          <a:p>
            <a:pPr algn="ctr">
              <a:lnSpc>
                <a:spcPct val="80000"/>
              </a:lnSpc>
            </a:pPr>
            <a:r>
              <a:rPr lang="en-US" sz="1600">
                <a:solidFill>
                  <a:schemeClr val="bg1"/>
                </a:solidFill>
                <a:latin typeface="Calibri" panose="020F0502020204030204" pitchFamily="34" charset="0"/>
                <a:cs typeface="Calibri" panose="020F0502020204030204" pitchFamily="34" charset="0"/>
              </a:rPr>
              <a:t>FCR C&amp;M </a:t>
            </a:r>
            <a:br>
              <a:rPr lang="en-US" sz="1600">
                <a:solidFill>
                  <a:schemeClr val="bg1"/>
                </a:solidFill>
                <a:latin typeface="Calibri" panose="020F0502020204030204" pitchFamily="34" charset="0"/>
                <a:cs typeface="Calibri" panose="020F0502020204030204" pitchFamily="34" charset="0"/>
              </a:rPr>
            </a:br>
            <a:r>
              <a:rPr lang="en-US" sz="1600">
                <a:solidFill>
                  <a:schemeClr val="bg1"/>
                </a:solidFill>
                <a:latin typeface="Calibri" panose="020F0502020204030204" pitchFamily="34" charset="0"/>
                <a:cs typeface="Calibri" panose="020F0502020204030204" pitchFamily="34" charset="0"/>
              </a:rPr>
              <a:t>software </a:t>
            </a:r>
          </a:p>
        </p:txBody>
      </p:sp>
      <p:cxnSp>
        <p:nvCxnSpPr>
          <p:cNvPr id="52" name="Straight Arrow Connector 51">
            <a:extLst>
              <a:ext uri="{FF2B5EF4-FFF2-40B4-BE49-F238E27FC236}">
                <a16:creationId xmlns:a16="http://schemas.microsoft.com/office/drawing/2014/main" id="{9887028D-C643-670D-3AF1-162F04D1DEE6}"/>
              </a:ext>
            </a:extLst>
          </p:cNvPr>
          <p:cNvCxnSpPr>
            <a:cxnSpLocks/>
          </p:cNvCxnSpPr>
          <p:nvPr/>
        </p:nvCxnSpPr>
        <p:spPr>
          <a:xfrm>
            <a:off x="9006790" y="1956529"/>
            <a:ext cx="369009" cy="2298"/>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53" name="Rectangle 52">
            <a:extLst>
              <a:ext uri="{FF2B5EF4-FFF2-40B4-BE49-F238E27FC236}">
                <a16:creationId xmlns:a16="http://schemas.microsoft.com/office/drawing/2014/main" id="{B7839914-78C7-ACE5-0B90-6DEAE6FA9255}"/>
              </a:ext>
            </a:extLst>
          </p:cNvPr>
          <p:cNvSpPr/>
          <p:nvPr/>
        </p:nvSpPr>
        <p:spPr bwMode="auto">
          <a:xfrm>
            <a:off x="7333573" y="1598234"/>
            <a:ext cx="1685472" cy="718889"/>
          </a:xfrm>
          <a:prstGeom prst="rect">
            <a:avLst/>
          </a:prstGeom>
          <a:ln>
            <a:headEnd/>
            <a:tailEnd/>
          </a:ln>
        </p:spPr>
        <p:style>
          <a:lnRef idx="0">
            <a:schemeClr val="accent4"/>
          </a:lnRef>
          <a:fillRef idx="3">
            <a:schemeClr val="accent4"/>
          </a:fillRef>
          <a:effectRef idx="3">
            <a:schemeClr val="accent4"/>
          </a:effectRef>
          <a:fontRef idx="minor">
            <a:schemeClr val="lt1"/>
          </a:fontRef>
        </p:style>
        <p:txBody>
          <a:bodyPr wrap="none" rtlCol="0" anchor="ctr"/>
          <a:lstStyle/>
          <a:p>
            <a:pPr algn="ctr">
              <a:lnSpc>
                <a:spcPct val="75000"/>
              </a:lnSpc>
            </a:pPr>
            <a:r>
              <a:rPr lang="en-US" sz="1600">
                <a:solidFill>
                  <a:schemeClr val="bg1"/>
                </a:solidFill>
                <a:latin typeface="Calibri" panose="020F0502020204030204" pitchFamily="34" charset="0"/>
                <a:cs typeface="Calibri" panose="020F0502020204030204" pitchFamily="34" charset="0"/>
              </a:rPr>
              <a:t>Performing </a:t>
            </a:r>
            <a:br>
              <a:rPr lang="en-US" sz="1600">
                <a:solidFill>
                  <a:schemeClr val="bg1"/>
                </a:solidFill>
                <a:latin typeface="Calibri" panose="020F0502020204030204" pitchFamily="34" charset="0"/>
                <a:cs typeface="Calibri" panose="020F0502020204030204" pitchFamily="34" charset="0"/>
              </a:rPr>
            </a:br>
            <a:r>
              <a:rPr lang="en-US" sz="1600">
                <a:solidFill>
                  <a:schemeClr val="bg1"/>
                </a:solidFill>
                <a:latin typeface="Calibri" panose="020F0502020204030204" pitchFamily="34" charset="0"/>
                <a:cs typeface="Calibri" panose="020F0502020204030204" pitchFamily="34" charset="0"/>
              </a:rPr>
              <a:t>End-of-shift </a:t>
            </a:r>
            <a:br>
              <a:rPr lang="en-US" sz="1600">
                <a:solidFill>
                  <a:schemeClr val="bg1"/>
                </a:solidFill>
                <a:latin typeface="Calibri" panose="020F0502020204030204" pitchFamily="34" charset="0"/>
                <a:cs typeface="Calibri" panose="020F0502020204030204" pitchFamily="34" charset="0"/>
              </a:rPr>
            </a:br>
            <a:r>
              <a:rPr lang="en-US" sz="1600">
                <a:solidFill>
                  <a:schemeClr val="bg1"/>
                </a:solidFill>
                <a:latin typeface="Calibri" panose="020F0502020204030204" pitchFamily="34" charset="0"/>
                <a:cs typeface="Calibri" panose="020F0502020204030204" pitchFamily="34" charset="0"/>
              </a:rPr>
              <a:t>Shutdown Message</a:t>
            </a:r>
          </a:p>
        </p:txBody>
      </p:sp>
      <p:sp>
        <p:nvSpPr>
          <p:cNvPr id="54" name="Rectangle 53">
            <a:extLst>
              <a:ext uri="{FF2B5EF4-FFF2-40B4-BE49-F238E27FC236}">
                <a16:creationId xmlns:a16="http://schemas.microsoft.com/office/drawing/2014/main" id="{B71BC9F0-B88B-87FE-AC9D-9AD9BCD7A4C4}"/>
              </a:ext>
            </a:extLst>
          </p:cNvPr>
          <p:cNvSpPr/>
          <p:nvPr/>
        </p:nvSpPr>
        <p:spPr bwMode="auto">
          <a:xfrm>
            <a:off x="914400" y="1607633"/>
            <a:ext cx="2029146" cy="700091"/>
          </a:xfrm>
          <a:prstGeom prst="rect">
            <a:avLst/>
          </a:prstGeom>
          <a:solidFill>
            <a:srgbClr val="00B050"/>
          </a:solidFill>
          <a:ln>
            <a:headEnd/>
            <a:tailEnd/>
          </a:ln>
        </p:spPr>
        <p:style>
          <a:lnRef idx="0">
            <a:schemeClr val="dk1"/>
          </a:lnRef>
          <a:fillRef idx="3">
            <a:schemeClr val="dk1"/>
          </a:fillRef>
          <a:effectRef idx="3">
            <a:schemeClr val="dk1"/>
          </a:effectRef>
          <a:fontRef idx="minor">
            <a:schemeClr val="lt1"/>
          </a:fontRef>
        </p:style>
        <p:txBody>
          <a:bodyPr wrap="none" rtlCol="0" anchor="ctr"/>
          <a:lstStyle/>
          <a:p>
            <a:pPr algn="ctr">
              <a:lnSpc>
                <a:spcPct val="80000"/>
              </a:lnSpc>
            </a:pPr>
            <a:r>
              <a:rPr lang="en-US" sz="1600">
                <a:solidFill>
                  <a:schemeClr val="bg1"/>
                </a:solidFill>
                <a:latin typeface="Calibri" panose="020F0502020204030204" pitchFamily="34" charset="0"/>
                <a:cs typeface="Calibri" panose="020F0502020204030204" pitchFamily="34" charset="0"/>
              </a:rPr>
              <a:t>LIR  Internal Clock</a:t>
            </a:r>
          </a:p>
        </p:txBody>
      </p:sp>
      <p:cxnSp>
        <p:nvCxnSpPr>
          <p:cNvPr id="55" name="Straight Arrow Connector 54">
            <a:extLst>
              <a:ext uri="{FF2B5EF4-FFF2-40B4-BE49-F238E27FC236}">
                <a16:creationId xmlns:a16="http://schemas.microsoft.com/office/drawing/2014/main" id="{E96FC4CE-3305-8578-31EC-351A795FF5D8}"/>
              </a:ext>
            </a:extLst>
          </p:cNvPr>
          <p:cNvCxnSpPr>
            <a:cxnSpLocks/>
          </p:cNvCxnSpPr>
          <p:nvPr/>
        </p:nvCxnSpPr>
        <p:spPr>
          <a:xfrm>
            <a:off x="2943546" y="1955146"/>
            <a:ext cx="346709" cy="5064"/>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56" name="Rectangle 55">
            <a:extLst>
              <a:ext uri="{FF2B5EF4-FFF2-40B4-BE49-F238E27FC236}">
                <a16:creationId xmlns:a16="http://schemas.microsoft.com/office/drawing/2014/main" id="{03666402-23F2-8BFC-80C9-81C4CD5260F8}"/>
              </a:ext>
            </a:extLst>
          </p:cNvPr>
          <p:cNvSpPr/>
          <p:nvPr/>
        </p:nvSpPr>
        <p:spPr bwMode="auto">
          <a:xfrm>
            <a:off x="3284316" y="1605595"/>
            <a:ext cx="1556710" cy="704167"/>
          </a:xfrm>
          <a:prstGeom prst="rect">
            <a:avLst/>
          </a:prstGeom>
          <a:ln>
            <a:headEnd/>
            <a:tailEnd/>
          </a:ln>
        </p:spPr>
        <p:style>
          <a:lnRef idx="0">
            <a:schemeClr val="accent6"/>
          </a:lnRef>
          <a:fillRef idx="3">
            <a:schemeClr val="accent6"/>
          </a:fillRef>
          <a:effectRef idx="3">
            <a:schemeClr val="accent6"/>
          </a:effectRef>
          <a:fontRef idx="minor">
            <a:schemeClr val="lt1"/>
          </a:fontRef>
        </p:style>
        <p:txBody>
          <a:bodyPr wrap="none" rtlCol="0" anchor="ctr"/>
          <a:lstStyle/>
          <a:p>
            <a:pPr algn="ctr">
              <a:lnSpc>
                <a:spcPct val="80000"/>
              </a:lnSpc>
            </a:pPr>
            <a:r>
              <a:rPr lang="en-US" sz="1600">
                <a:solidFill>
                  <a:schemeClr val="accent6">
                    <a:lumMod val="50000"/>
                  </a:schemeClr>
                </a:solidFill>
                <a:latin typeface="Calibri" panose="020F0502020204030204" pitchFamily="34" charset="0"/>
                <a:cs typeface="Calibri" panose="020F0502020204030204" pitchFamily="34" charset="0"/>
              </a:rPr>
              <a:t>Time of </a:t>
            </a:r>
            <a:br>
              <a:rPr lang="en-US" sz="1600">
                <a:solidFill>
                  <a:schemeClr val="accent6">
                    <a:lumMod val="50000"/>
                  </a:schemeClr>
                </a:solidFill>
                <a:latin typeface="Calibri" panose="020F0502020204030204" pitchFamily="34" charset="0"/>
                <a:cs typeface="Calibri" panose="020F0502020204030204" pitchFamily="34" charset="0"/>
              </a:rPr>
            </a:br>
            <a:r>
              <a:rPr lang="en-US" sz="1600">
                <a:solidFill>
                  <a:schemeClr val="accent6">
                    <a:lumMod val="50000"/>
                  </a:schemeClr>
                </a:solidFill>
                <a:latin typeface="Calibri" panose="020F0502020204030204" pitchFamily="34" charset="0"/>
                <a:cs typeface="Calibri" panose="020F0502020204030204" pitchFamily="34" charset="0"/>
              </a:rPr>
              <a:t>end-of-shit</a:t>
            </a:r>
          </a:p>
        </p:txBody>
      </p:sp>
      <p:sp>
        <p:nvSpPr>
          <p:cNvPr id="57" name="Rectangle 56">
            <a:extLst>
              <a:ext uri="{FF2B5EF4-FFF2-40B4-BE49-F238E27FC236}">
                <a16:creationId xmlns:a16="http://schemas.microsoft.com/office/drawing/2014/main" id="{B8F74503-9CDE-8681-23B3-5927FB15E1E2}"/>
              </a:ext>
            </a:extLst>
          </p:cNvPr>
          <p:cNvSpPr/>
          <p:nvPr/>
        </p:nvSpPr>
        <p:spPr bwMode="auto">
          <a:xfrm>
            <a:off x="5205129" y="1610033"/>
            <a:ext cx="1749062" cy="695290"/>
          </a:xfrm>
          <a:prstGeom prst="rect">
            <a:avLst/>
          </a:prstGeom>
          <a:ln>
            <a:headEnd/>
            <a:tailEnd/>
          </a:ln>
        </p:spPr>
        <p:style>
          <a:lnRef idx="0">
            <a:schemeClr val="accent3"/>
          </a:lnRef>
          <a:fillRef idx="3">
            <a:schemeClr val="accent3"/>
          </a:fillRef>
          <a:effectRef idx="3">
            <a:schemeClr val="accent3"/>
          </a:effectRef>
          <a:fontRef idx="minor">
            <a:schemeClr val="lt1"/>
          </a:fontRef>
        </p:style>
        <p:txBody>
          <a:bodyPr wrap="none" rtlCol="0" anchor="ctr"/>
          <a:lstStyle/>
          <a:p>
            <a:pPr algn="ctr">
              <a:lnSpc>
                <a:spcPct val="80000"/>
              </a:lnSpc>
            </a:pPr>
            <a:r>
              <a:rPr lang="en-US" sz="1600">
                <a:solidFill>
                  <a:schemeClr val="bg1"/>
                </a:solidFill>
                <a:latin typeface="Calibri" panose="020F0502020204030204" pitchFamily="34" charset="0"/>
                <a:cs typeface="Calibri" panose="020F0502020204030204" pitchFamily="34" charset="0"/>
              </a:rPr>
              <a:t>Perform </a:t>
            </a:r>
            <a:br>
              <a:rPr lang="en-US" sz="1600">
                <a:solidFill>
                  <a:schemeClr val="bg1"/>
                </a:solidFill>
                <a:latin typeface="Calibri" panose="020F0502020204030204" pitchFamily="34" charset="0"/>
                <a:cs typeface="Calibri" panose="020F0502020204030204" pitchFamily="34" charset="0"/>
              </a:rPr>
            </a:br>
            <a:r>
              <a:rPr lang="en-US" sz="1600">
                <a:solidFill>
                  <a:schemeClr val="bg1"/>
                </a:solidFill>
                <a:latin typeface="Calibri" panose="020F0502020204030204" pitchFamily="34" charset="0"/>
                <a:cs typeface="Calibri" panose="020F0502020204030204" pitchFamily="34" charset="0"/>
              </a:rPr>
              <a:t>end-of-shift </a:t>
            </a:r>
            <a:br>
              <a:rPr lang="en-US" sz="1600">
                <a:solidFill>
                  <a:schemeClr val="bg1"/>
                </a:solidFill>
                <a:latin typeface="Calibri" panose="020F0502020204030204" pitchFamily="34" charset="0"/>
                <a:cs typeface="Calibri" panose="020F0502020204030204" pitchFamily="34" charset="0"/>
              </a:rPr>
            </a:br>
            <a:r>
              <a:rPr lang="en-US" sz="1600">
                <a:solidFill>
                  <a:schemeClr val="bg1"/>
                </a:solidFill>
                <a:latin typeface="Calibri" panose="020F0502020204030204" pitchFamily="34" charset="0"/>
                <a:cs typeface="Calibri" panose="020F0502020204030204" pitchFamily="34" charset="0"/>
              </a:rPr>
              <a:t>shutdown F(15)</a:t>
            </a:r>
          </a:p>
        </p:txBody>
      </p:sp>
      <p:cxnSp>
        <p:nvCxnSpPr>
          <p:cNvPr id="58" name="Straight Arrow Connector 57">
            <a:extLst>
              <a:ext uri="{FF2B5EF4-FFF2-40B4-BE49-F238E27FC236}">
                <a16:creationId xmlns:a16="http://schemas.microsoft.com/office/drawing/2014/main" id="{9B2A656F-DEF8-4029-8FC0-C15DFBBAC2E0}"/>
              </a:ext>
            </a:extLst>
          </p:cNvPr>
          <p:cNvCxnSpPr>
            <a:cxnSpLocks/>
          </p:cNvCxnSpPr>
          <p:nvPr/>
        </p:nvCxnSpPr>
        <p:spPr>
          <a:xfrm>
            <a:off x="6963163" y="1957678"/>
            <a:ext cx="358155" cy="1"/>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59" name="Straight Arrow Connector 58">
            <a:extLst>
              <a:ext uri="{FF2B5EF4-FFF2-40B4-BE49-F238E27FC236}">
                <a16:creationId xmlns:a16="http://schemas.microsoft.com/office/drawing/2014/main" id="{19C4EC75-423E-0BE8-CA82-4717CA22902F}"/>
              </a:ext>
            </a:extLst>
          </p:cNvPr>
          <p:cNvCxnSpPr>
            <a:cxnSpLocks/>
            <a:stCxn id="56" idx="3"/>
            <a:endCxn id="57" idx="1"/>
          </p:cNvCxnSpPr>
          <p:nvPr/>
        </p:nvCxnSpPr>
        <p:spPr>
          <a:xfrm flipV="1">
            <a:off x="4841026" y="1957678"/>
            <a:ext cx="364103" cy="1"/>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60" name="Rectangle 59">
            <a:extLst>
              <a:ext uri="{FF2B5EF4-FFF2-40B4-BE49-F238E27FC236}">
                <a16:creationId xmlns:a16="http://schemas.microsoft.com/office/drawing/2014/main" id="{A841996E-9951-F35D-0426-4C83A2F45B42}"/>
              </a:ext>
            </a:extLst>
          </p:cNvPr>
          <p:cNvSpPr/>
          <p:nvPr/>
        </p:nvSpPr>
        <p:spPr bwMode="auto">
          <a:xfrm>
            <a:off x="928496" y="5365982"/>
            <a:ext cx="2015050" cy="700091"/>
          </a:xfrm>
          <a:prstGeom prst="rect">
            <a:avLst/>
          </a:prstGeom>
          <a:solidFill>
            <a:srgbClr val="00B050"/>
          </a:solidFill>
          <a:ln>
            <a:headEnd/>
            <a:tailEnd/>
          </a:ln>
        </p:spPr>
        <p:style>
          <a:lnRef idx="0">
            <a:schemeClr val="dk1"/>
          </a:lnRef>
          <a:fillRef idx="3">
            <a:schemeClr val="dk1"/>
          </a:fillRef>
          <a:effectRef idx="3">
            <a:schemeClr val="dk1"/>
          </a:effectRef>
          <a:fontRef idx="minor">
            <a:schemeClr val="lt1"/>
          </a:fontRef>
        </p:style>
        <p:txBody>
          <a:bodyPr wrap="none" rtlCol="0" anchor="ctr"/>
          <a:lstStyle/>
          <a:p>
            <a:pPr algn="ctr">
              <a:lnSpc>
                <a:spcPct val="80000"/>
              </a:lnSpc>
            </a:pPr>
            <a:r>
              <a:rPr lang="en-US" sz="1600">
                <a:solidFill>
                  <a:schemeClr val="bg1"/>
                </a:solidFill>
              </a:rPr>
              <a:t>LIR C&amp;C </a:t>
            </a:r>
            <a:br>
              <a:rPr lang="en-US" sz="1600">
                <a:solidFill>
                  <a:schemeClr val="bg1"/>
                </a:solidFill>
              </a:rPr>
            </a:br>
            <a:r>
              <a:rPr lang="en-US" sz="1600">
                <a:solidFill>
                  <a:schemeClr val="bg1"/>
                </a:solidFill>
              </a:rPr>
              <a:t>Software</a:t>
            </a:r>
          </a:p>
        </p:txBody>
      </p:sp>
      <p:cxnSp>
        <p:nvCxnSpPr>
          <p:cNvPr id="61" name="Straight Arrow Connector 60">
            <a:extLst>
              <a:ext uri="{FF2B5EF4-FFF2-40B4-BE49-F238E27FC236}">
                <a16:creationId xmlns:a16="http://schemas.microsoft.com/office/drawing/2014/main" id="{DE924D40-D41F-AE7F-36A3-DC8F5D4D0DD8}"/>
              </a:ext>
            </a:extLst>
          </p:cNvPr>
          <p:cNvCxnSpPr>
            <a:cxnSpLocks/>
          </p:cNvCxnSpPr>
          <p:nvPr/>
        </p:nvCxnSpPr>
        <p:spPr>
          <a:xfrm>
            <a:off x="2885579" y="5716789"/>
            <a:ext cx="398737" cy="1"/>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62" name="Rectangle 61">
            <a:extLst>
              <a:ext uri="{FF2B5EF4-FFF2-40B4-BE49-F238E27FC236}">
                <a16:creationId xmlns:a16="http://schemas.microsoft.com/office/drawing/2014/main" id="{0EB8751D-FE30-D12F-323A-F94A7D8BDE36}"/>
              </a:ext>
            </a:extLst>
          </p:cNvPr>
          <p:cNvSpPr/>
          <p:nvPr/>
        </p:nvSpPr>
        <p:spPr bwMode="auto">
          <a:xfrm>
            <a:off x="9331686" y="5386939"/>
            <a:ext cx="1973755" cy="659703"/>
          </a:xfrm>
          <a:prstGeom prst="rect">
            <a:avLst/>
          </a:prstGeom>
          <a:solidFill>
            <a:srgbClr val="00B050"/>
          </a:solidFill>
          <a:ln>
            <a:headEnd/>
            <a:tailEnd/>
          </a:ln>
        </p:spPr>
        <p:style>
          <a:lnRef idx="0">
            <a:schemeClr val="accent5"/>
          </a:lnRef>
          <a:fillRef idx="3">
            <a:schemeClr val="accent5"/>
          </a:fillRef>
          <a:effectRef idx="3">
            <a:schemeClr val="accent5"/>
          </a:effectRef>
          <a:fontRef idx="minor">
            <a:schemeClr val="lt1"/>
          </a:fontRef>
        </p:style>
        <p:txBody>
          <a:bodyPr wrap="none" rtlCol="0" anchor="ctr"/>
          <a:lstStyle/>
          <a:p>
            <a:pPr algn="ctr">
              <a:lnSpc>
                <a:spcPct val="80000"/>
              </a:lnSpc>
            </a:pPr>
            <a:r>
              <a:rPr lang="en-US" sz="1600">
                <a:solidFill>
                  <a:schemeClr val="bg1"/>
                </a:solidFill>
              </a:rPr>
              <a:t>FCR C&amp;M </a:t>
            </a:r>
            <a:br>
              <a:rPr lang="en-US" sz="1600">
                <a:solidFill>
                  <a:schemeClr val="bg1"/>
                </a:solidFill>
              </a:rPr>
            </a:br>
            <a:r>
              <a:rPr lang="en-US" sz="1600">
                <a:solidFill>
                  <a:schemeClr val="bg1"/>
                </a:solidFill>
              </a:rPr>
              <a:t>Software </a:t>
            </a:r>
          </a:p>
        </p:txBody>
      </p:sp>
      <p:cxnSp>
        <p:nvCxnSpPr>
          <p:cNvPr id="63" name="Straight Arrow Connector 62">
            <a:extLst>
              <a:ext uri="{FF2B5EF4-FFF2-40B4-BE49-F238E27FC236}">
                <a16:creationId xmlns:a16="http://schemas.microsoft.com/office/drawing/2014/main" id="{D98CC86E-3F6C-9AAC-E690-4A600A8C1588}"/>
              </a:ext>
            </a:extLst>
          </p:cNvPr>
          <p:cNvCxnSpPr>
            <a:cxnSpLocks/>
            <a:endCxn id="62" idx="1"/>
          </p:cNvCxnSpPr>
          <p:nvPr/>
        </p:nvCxnSpPr>
        <p:spPr>
          <a:xfrm>
            <a:off x="9021479" y="5716790"/>
            <a:ext cx="310207" cy="1"/>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64" name="Rectangle 63">
            <a:extLst>
              <a:ext uri="{FF2B5EF4-FFF2-40B4-BE49-F238E27FC236}">
                <a16:creationId xmlns:a16="http://schemas.microsoft.com/office/drawing/2014/main" id="{E7F21ED0-2D5E-0139-B17D-75D11B5270FE}"/>
              </a:ext>
            </a:extLst>
          </p:cNvPr>
          <p:cNvSpPr/>
          <p:nvPr/>
        </p:nvSpPr>
        <p:spPr bwMode="auto">
          <a:xfrm>
            <a:off x="3284316" y="5351496"/>
            <a:ext cx="1568505" cy="704167"/>
          </a:xfrm>
          <a:prstGeom prst="rect">
            <a:avLst/>
          </a:prstGeom>
          <a:ln>
            <a:headEnd/>
            <a:tailEnd/>
          </a:ln>
        </p:spPr>
        <p:style>
          <a:lnRef idx="0">
            <a:schemeClr val="accent6"/>
          </a:lnRef>
          <a:fillRef idx="3">
            <a:schemeClr val="accent6"/>
          </a:fillRef>
          <a:effectRef idx="3">
            <a:schemeClr val="accent6"/>
          </a:effectRef>
          <a:fontRef idx="minor">
            <a:schemeClr val="lt1"/>
          </a:fontRef>
        </p:style>
        <p:txBody>
          <a:bodyPr wrap="none" rtlCol="0" anchor="ctr"/>
          <a:lstStyle/>
          <a:p>
            <a:pPr algn="ctr">
              <a:lnSpc>
                <a:spcPct val="75000"/>
              </a:lnSpc>
            </a:pPr>
            <a:r>
              <a:rPr lang="en-US" sz="1600">
                <a:solidFill>
                  <a:schemeClr val="accent6">
                    <a:lumMod val="50000"/>
                  </a:schemeClr>
                </a:solidFill>
              </a:rPr>
              <a:t>Change of </a:t>
            </a:r>
            <a:br>
              <a:rPr lang="en-US" sz="1600">
                <a:solidFill>
                  <a:schemeClr val="accent6">
                    <a:lumMod val="50000"/>
                  </a:schemeClr>
                </a:solidFill>
              </a:rPr>
            </a:br>
            <a:r>
              <a:rPr lang="en-US" sz="1600">
                <a:solidFill>
                  <a:schemeClr val="accent6">
                    <a:lumMod val="50000"/>
                  </a:schemeClr>
                </a:solidFill>
              </a:rPr>
              <a:t>State</a:t>
            </a:r>
          </a:p>
        </p:txBody>
      </p:sp>
      <p:sp>
        <p:nvSpPr>
          <p:cNvPr id="65" name="Rectangle 64">
            <a:extLst>
              <a:ext uri="{FF2B5EF4-FFF2-40B4-BE49-F238E27FC236}">
                <a16:creationId xmlns:a16="http://schemas.microsoft.com/office/drawing/2014/main" id="{AC7763BA-055F-9518-127E-F777799438EA}"/>
              </a:ext>
            </a:extLst>
          </p:cNvPr>
          <p:cNvSpPr/>
          <p:nvPr/>
        </p:nvSpPr>
        <p:spPr bwMode="auto">
          <a:xfrm>
            <a:off x="5161287" y="5348019"/>
            <a:ext cx="1801873" cy="744071"/>
          </a:xfrm>
          <a:prstGeom prst="rect">
            <a:avLst/>
          </a:prstGeom>
          <a:ln>
            <a:headEnd/>
            <a:tailEnd/>
          </a:ln>
        </p:spPr>
        <p:style>
          <a:lnRef idx="0">
            <a:schemeClr val="accent3"/>
          </a:lnRef>
          <a:fillRef idx="3">
            <a:schemeClr val="accent3"/>
          </a:fillRef>
          <a:effectRef idx="3">
            <a:schemeClr val="accent3"/>
          </a:effectRef>
          <a:fontRef idx="minor">
            <a:schemeClr val="lt1"/>
          </a:fontRef>
        </p:style>
        <p:txBody>
          <a:bodyPr wrap="none" rtlCol="0" anchor="ctr"/>
          <a:lstStyle/>
          <a:p>
            <a:pPr algn="ctr">
              <a:lnSpc>
                <a:spcPct val="80000"/>
              </a:lnSpc>
            </a:pPr>
            <a:r>
              <a:rPr lang="en-US" sz="1600">
                <a:solidFill>
                  <a:schemeClr val="bg1"/>
                </a:solidFill>
                <a:latin typeface="+mj-lt"/>
              </a:rPr>
              <a:t>C&amp;C Notify </a:t>
            </a:r>
            <a:br>
              <a:rPr lang="en-US" sz="1600">
                <a:solidFill>
                  <a:schemeClr val="bg1"/>
                </a:solidFill>
                <a:latin typeface="+mj-lt"/>
              </a:rPr>
            </a:br>
            <a:r>
              <a:rPr lang="en-US" sz="1600">
                <a:solidFill>
                  <a:schemeClr val="bg1"/>
                </a:solidFill>
                <a:latin typeface="+mj-lt"/>
              </a:rPr>
              <a:t>Change of State</a:t>
            </a:r>
            <a:br>
              <a:rPr lang="en-US" sz="1600">
                <a:solidFill>
                  <a:schemeClr val="bg1"/>
                </a:solidFill>
                <a:latin typeface="+mj-lt"/>
              </a:rPr>
            </a:br>
            <a:r>
              <a:rPr lang="en-US" sz="1600">
                <a:solidFill>
                  <a:schemeClr val="bg1"/>
                </a:solidFill>
                <a:latin typeface="+mj-lt"/>
              </a:rPr>
              <a:t>F(13)</a:t>
            </a:r>
          </a:p>
        </p:txBody>
      </p:sp>
      <p:sp>
        <p:nvSpPr>
          <p:cNvPr id="68" name="Rectangle 67">
            <a:extLst>
              <a:ext uri="{FF2B5EF4-FFF2-40B4-BE49-F238E27FC236}">
                <a16:creationId xmlns:a16="http://schemas.microsoft.com/office/drawing/2014/main" id="{3B2D7110-D324-CA7A-547F-CCE16F82C718}"/>
              </a:ext>
            </a:extLst>
          </p:cNvPr>
          <p:cNvSpPr/>
          <p:nvPr/>
        </p:nvSpPr>
        <p:spPr bwMode="auto">
          <a:xfrm>
            <a:off x="7339181" y="5348018"/>
            <a:ext cx="1688646" cy="744071"/>
          </a:xfrm>
          <a:prstGeom prst="rect">
            <a:avLst/>
          </a:prstGeom>
          <a:ln>
            <a:headEnd/>
            <a:tailEnd/>
          </a:ln>
        </p:spPr>
        <p:style>
          <a:lnRef idx="0">
            <a:schemeClr val="accent4"/>
          </a:lnRef>
          <a:fillRef idx="3">
            <a:schemeClr val="accent4"/>
          </a:fillRef>
          <a:effectRef idx="3">
            <a:schemeClr val="accent4"/>
          </a:effectRef>
          <a:fontRef idx="minor">
            <a:schemeClr val="lt1"/>
          </a:fontRef>
        </p:style>
        <p:txBody>
          <a:bodyPr wrap="none" rtlCol="0" anchor="ctr"/>
          <a:lstStyle/>
          <a:p>
            <a:pPr algn="ctr">
              <a:lnSpc>
                <a:spcPct val="75000"/>
              </a:lnSpc>
            </a:pPr>
            <a:r>
              <a:rPr lang="en-US" sz="1600">
                <a:solidFill>
                  <a:schemeClr val="bg1"/>
                </a:solidFill>
              </a:rPr>
              <a:t>Change of </a:t>
            </a:r>
            <a:br>
              <a:rPr lang="en-US" sz="1600">
                <a:solidFill>
                  <a:schemeClr val="bg1"/>
                </a:solidFill>
              </a:rPr>
            </a:br>
            <a:r>
              <a:rPr lang="en-US" sz="1600">
                <a:solidFill>
                  <a:schemeClr val="bg1"/>
                </a:solidFill>
              </a:rPr>
              <a:t>State </a:t>
            </a:r>
            <a:br>
              <a:rPr lang="en-US" sz="1600">
                <a:solidFill>
                  <a:schemeClr val="bg1"/>
                </a:solidFill>
              </a:rPr>
            </a:br>
            <a:r>
              <a:rPr lang="en-US" sz="1600">
                <a:solidFill>
                  <a:schemeClr val="bg1"/>
                </a:solidFill>
              </a:rPr>
              <a:t>Message</a:t>
            </a:r>
          </a:p>
        </p:txBody>
      </p:sp>
      <p:cxnSp>
        <p:nvCxnSpPr>
          <p:cNvPr id="69" name="Straight Arrow Connector 68">
            <a:extLst>
              <a:ext uri="{FF2B5EF4-FFF2-40B4-BE49-F238E27FC236}">
                <a16:creationId xmlns:a16="http://schemas.microsoft.com/office/drawing/2014/main" id="{8B4ABAA2-25B3-63E3-8625-6595B4984072}"/>
              </a:ext>
            </a:extLst>
          </p:cNvPr>
          <p:cNvCxnSpPr>
            <a:cxnSpLocks/>
            <a:endCxn id="68" idx="1"/>
          </p:cNvCxnSpPr>
          <p:nvPr/>
        </p:nvCxnSpPr>
        <p:spPr>
          <a:xfrm>
            <a:off x="6954191" y="5703578"/>
            <a:ext cx="384990" cy="16476"/>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72" name="Straight Arrow Connector 71">
            <a:extLst>
              <a:ext uri="{FF2B5EF4-FFF2-40B4-BE49-F238E27FC236}">
                <a16:creationId xmlns:a16="http://schemas.microsoft.com/office/drawing/2014/main" id="{8E7F7EEA-7B8C-BE01-BA7B-6F08992A1CD5}"/>
              </a:ext>
            </a:extLst>
          </p:cNvPr>
          <p:cNvCxnSpPr>
            <a:cxnSpLocks/>
          </p:cNvCxnSpPr>
          <p:nvPr/>
        </p:nvCxnSpPr>
        <p:spPr>
          <a:xfrm>
            <a:off x="4852821" y="5703578"/>
            <a:ext cx="310506"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FAB50971-EA7C-59B1-CFE8-ED400567472D}"/>
              </a:ext>
            </a:extLst>
          </p:cNvPr>
          <p:cNvSpPr txBox="1"/>
          <p:nvPr/>
        </p:nvSpPr>
        <p:spPr>
          <a:xfrm>
            <a:off x="1614642" y="6387017"/>
            <a:ext cx="8962715" cy="481991"/>
          </a:xfrm>
          <a:prstGeom prst="rect">
            <a:avLst/>
          </a:prstGeom>
          <a:noFill/>
        </p:spPr>
        <p:txBody>
          <a:bodyPr wrap="square" rtlCol="0">
            <a:spAutoFit/>
          </a:bodyPr>
          <a:lstStyle/>
          <a:p>
            <a:pPr algn="ctr">
              <a:lnSpc>
                <a:spcPct val="9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JHS: Jar Handling Subsystem; LHS: Lid Handling Subsystem; LDS: Lid Dispensing System; MMS: Motion Monitoring System </a:t>
            </a:r>
          </a:p>
        </p:txBody>
      </p:sp>
    </p:spTree>
    <p:extLst>
      <p:ext uri="{BB962C8B-B14F-4D97-AF65-F5344CB8AC3E}">
        <p14:creationId xmlns:p14="http://schemas.microsoft.com/office/powerpoint/2010/main" val="17663086"/>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058DE65D-C3CE-894C-B06D-70D2AEBB0CF8}"/>
              </a:ext>
            </a:extLst>
          </p:cNvPr>
          <p:cNvSpPr>
            <a:spLocks noGrp="1"/>
          </p:cNvSpPr>
          <p:nvPr>
            <p:ph type="sldNum" sz="quarter" idx="12"/>
          </p:nvPr>
        </p:nvSpPr>
        <p:spPr>
          <a:xfrm>
            <a:off x="11496901" y="6400800"/>
            <a:ext cx="542697" cy="279400"/>
          </a:xfrm>
        </p:spPr>
        <p:txBody>
          <a:bodyPr/>
          <a:lstStyle/>
          <a:p>
            <a:fld id="{874AC6EB-5948-4DF8-B5CC-E711E8013C87}" type="slidenum">
              <a:rPr lang="en-US" sz="1600" smtClean="0"/>
              <a:pPr/>
              <a:t>106</a:t>
            </a:fld>
            <a:endParaRPr lang="en-US" sz="1600"/>
          </a:p>
        </p:txBody>
      </p:sp>
      <p:sp>
        <p:nvSpPr>
          <p:cNvPr id="2" name="Title 1">
            <a:extLst>
              <a:ext uri="{FF2B5EF4-FFF2-40B4-BE49-F238E27FC236}">
                <a16:creationId xmlns:a16="http://schemas.microsoft.com/office/drawing/2014/main" id="{8FC53B36-6289-654B-953E-0A9704372A3E}"/>
              </a:ext>
            </a:extLst>
          </p:cNvPr>
          <p:cNvSpPr>
            <a:spLocks noGrp="1"/>
          </p:cNvSpPr>
          <p:nvPr>
            <p:ph type="title" idx="4294967295"/>
          </p:nvPr>
        </p:nvSpPr>
        <p:spPr>
          <a:xfrm>
            <a:off x="1272209" y="42874"/>
            <a:ext cx="9601200" cy="458859"/>
          </a:xfrm>
        </p:spPr>
        <p:txBody>
          <a:bodyPr>
            <a:noAutofit/>
          </a:bodyPr>
          <a:lstStyle/>
          <a:p>
            <a:r>
              <a:rPr lang="en-US" sz="3200">
                <a:solidFill>
                  <a:schemeClr val="accent1">
                    <a:lumMod val="75000"/>
                  </a:schemeClr>
                </a:solidFill>
              </a:rPr>
              <a:t>LIR Functional Flow Diagram –  Startup</a:t>
            </a:r>
          </a:p>
        </p:txBody>
      </p:sp>
      <p:sp>
        <p:nvSpPr>
          <p:cNvPr id="5" name="Rectangle 4">
            <a:extLst>
              <a:ext uri="{FF2B5EF4-FFF2-40B4-BE49-F238E27FC236}">
                <a16:creationId xmlns:a16="http://schemas.microsoft.com/office/drawing/2014/main" id="{EEA5C70B-9A5D-9441-BB0F-F34C3641E9F1}"/>
              </a:ext>
            </a:extLst>
          </p:cNvPr>
          <p:cNvSpPr/>
          <p:nvPr/>
        </p:nvSpPr>
        <p:spPr bwMode="auto">
          <a:xfrm>
            <a:off x="2984357" y="667897"/>
            <a:ext cx="1566015" cy="491864"/>
          </a:xfrm>
          <a:prstGeom prst="rect">
            <a:avLst/>
          </a:prstGeom>
          <a:ln>
            <a:headEnd/>
            <a:tailEnd/>
          </a:ln>
        </p:spPr>
        <p:style>
          <a:lnRef idx="0">
            <a:schemeClr val="accent4"/>
          </a:lnRef>
          <a:fillRef idx="3">
            <a:schemeClr val="accent4"/>
          </a:fillRef>
          <a:effectRef idx="3">
            <a:schemeClr val="accent4"/>
          </a:effectRef>
          <a:fontRef idx="minor">
            <a:schemeClr val="lt1"/>
          </a:fontRef>
        </p:style>
        <p:txBody>
          <a:bodyPr wrap="none" rtlCol="0" anchor="ctr"/>
          <a:lstStyle/>
          <a:p>
            <a:pPr algn="ctr">
              <a:lnSpc>
                <a:spcPct val="80000"/>
              </a:lnSpc>
            </a:pPr>
            <a:r>
              <a:rPr lang="en-US" sz="1600">
                <a:latin typeface="Calibri" panose="020F0502020204030204" pitchFamily="34" charset="0"/>
                <a:cs typeface="Calibri" panose="020F0502020204030204" pitchFamily="34" charset="0"/>
              </a:rPr>
              <a:t>Maintenance </a:t>
            </a:r>
            <a:br>
              <a:rPr lang="en-US" sz="1600">
                <a:latin typeface="Calibri" panose="020F0502020204030204" pitchFamily="34" charset="0"/>
                <a:cs typeface="Calibri" panose="020F0502020204030204" pitchFamily="34" charset="0"/>
              </a:rPr>
            </a:br>
            <a:r>
              <a:rPr lang="en-US" sz="1600">
                <a:latin typeface="Calibri" panose="020F0502020204030204" pitchFamily="34" charset="0"/>
                <a:cs typeface="Calibri" panose="020F0502020204030204" pitchFamily="34" charset="0"/>
              </a:rPr>
              <a:t>Technician</a:t>
            </a:r>
            <a:endParaRPr lang="en-US" sz="1600">
              <a:solidFill>
                <a:schemeClr val="bg1"/>
              </a:solidFill>
              <a:latin typeface="Calibri" panose="020F0502020204030204" pitchFamily="34" charset="0"/>
              <a:cs typeface="Calibri" panose="020F0502020204030204" pitchFamily="34" charset="0"/>
            </a:endParaRPr>
          </a:p>
        </p:txBody>
      </p:sp>
      <p:cxnSp>
        <p:nvCxnSpPr>
          <p:cNvPr id="6" name="Straight Arrow Connector 5">
            <a:extLst>
              <a:ext uri="{FF2B5EF4-FFF2-40B4-BE49-F238E27FC236}">
                <a16:creationId xmlns:a16="http://schemas.microsoft.com/office/drawing/2014/main" id="{7BE30FB6-A18A-D043-8C7B-61121BB5AFDF}"/>
              </a:ext>
            </a:extLst>
          </p:cNvPr>
          <p:cNvCxnSpPr>
            <a:cxnSpLocks/>
          </p:cNvCxnSpPr>
          <p:nvPr/>
        </p:nvCxnSpPr>
        <p:spPr>
          <a:xfrm flipV="1">
            <a:off x="4550372" y="916405"/>
            <a:ext cx="1238699" cy="1"/>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0" name="Rectangle 9">
            <a:extLst>
              <a:ext uri="{FF2B5EF4-FFF2-40B4-BE49-F238E27FC236}">
                <a16:creationId xmlns:a16="http://schemas.microsoft.com/office/drawing/2014/main" id="{915EC30D-44CD-F046-B015-639A955D9199}"/>
              </a:ext>
            </a:extLst>
          </p:cNvPr>
          <p:cNvSpPr/>
          <p:nvPr/>
        </p:nvSpPr>
        <p:spPr bwMode="auto">
          <a:xfrm>
            <a:off x="5789070" y="667896"/>
            <a:ext cx="1749062" cy="475309"/>
          </a:xfrm>
          <a:prstGeom prst="rect">
            <a:avLst/>
          </a:prstGeom>
          <a:ln>
            <a:headEnd/>
            <a:tailEnd/>
          </a:ln>
        </p:spPr>
        <p:style>
          <a:lnRef idx="0">
            <a:schemeClr val="accent3"/>
          </a:lnRef>
          <a:fillRef idx="3">
            <a:schemeClr val="accent3"/>
          </a:fillRef>
          <a:effectRef idx="3">
            <a:schemeClr val="accent3"/>
          </a:effectRef>
          <a:fontRef idx="minor">
            <a:schemeClr val="lt1"/>
          </a:fontRef>
        </p:style>
        <p:txBody>
          <a:bodyPr wrap="none" rtlCol="0" anchor="ctr"/>
          <a:lstStyle/>
          <a:p>
            <a:pPr algn="ctr">
              <a:lnSpc>
                <a:spcPct val="80000"/>
              </a:lnSpc>
            </a:pPr>
            <a:r>
              <a:rPr lang="en-US" sz="1600">
                <a:latin typeface="Calibri" panose="020F0502020204030204" pitchFamily="34" charset="0"/>
                <a:cs typeface="Calibri" panose="020F0502020204030204" pitchFamily="34" charset="0"/>
              </a:rPr>
              <a:t>LDS Receive Daily </a:t>
            </a:r>
            <a:br>
              <a:rPr lang="en-US" sz="1600">
                <a:latin typeface="Calibri" panose="020F0502020204030204" pitchFamily="34" charset="0"/>
                <a:cs typeface="Calibri" panose="020F0502020204030204" pitchFamily="34" charset="0"/>
              </a:rPr>
            </a:br>
            <a:r>
              <a:rPr lang="en-US" sz="1600">
                <a:latin typeface="Calibri" panose="020F0502020204030204" pitchFamily="34" charset="0"/>
                <a:cs typeface="Calibri" panose="020F0502020204030204" pitchFamily="34" charset="0"/>
              </a:rPr>
              <a:t>Supply of Lids</a:t>
            </a:r>
            <a:endParaRPr lang="en-US" sz="1600">
              <a:solidFill>
                <a:schemeClr val="bg1"/>
              </a:solidFill>
              <a:latin typeface="Calibri" panose="020F0502020204030204" pitchFamily="34" charset="0"/>
              <a:cs typeface="Calibri" panose="020F0502020204030204" pitchFamily="34" charset="0"/>
            </a:endParaRPr>
          </a:p>
        </p:txBody>
      </p:sp>
      <p:sp>
        <p:nvSpPr>
          <p:cNvPr id="13" name="Rectangle 12">
            <a:extLst>
              <a:ext uri="{FF2B5EF4-FFF2-40B4-BE49-F238E27FC236}">
                <a16:creationId xmlns:a16="http://schemas.microsoft.com/office/drawing/2014/main" id="{CA28BC15-6825-CB43-9DA5-F1D70C3AC7E7}"/>
              </a:ext>
            </a:extLst>
          </p:cNvPr>
          <p:cNvSpPr/>
          <p:nvPr/>
        </p:nvSpPr>
        <p:spPr bwMode="auto">
          <a:xfrm>
            <a:off x="5785531" y="3220367"/>
            <a:ext cx="1749062" cy="445249"/>
          </a:xfrm>
          <a:prstGeom prst="rect">
            <a:avLst/>
          </a:prstGeom>
          <a:ln>
            <a:headEnd/>
            <a:tailEnd/>
          </a:ln>
        </p:spPr>
        <p:style>
          <a:lnRef idx="0">
            <a:schemeClr val="accent3"/>
          </a:lnRef>
          <a:fillRef idx="3">
            <a:schemeClr val="accent3"/>
          </a:fillRef>
          <a:effectRef idx="3">
            <a:schemeClr val="accent3"/>
          </a:effectRef>
          <a:fontRef idx="minor">
            <a:schemeClr val="lt1"/>
          </a:fontRef>
        </p:style>
        <p:txBody>
          <a:bodyPr wrap="none" rtlCol="0" anchor="ctr"/>
          <a:lstStyle/>
          <a:p>
            <a:pPr algn="ctr">
              <a:lnSpc>
                <a:spcPct val="80000"/>
              </a:lnSpc>
            </a:pPr>
            <a:r>
              <a:rPr lang="en-US" sz="1600">
                <a:latin typeface="Calibri" panose="020F0502020204030204" pitchFamily="34" charset="0"/>
                <a:cs typeface="Calibri" panose="020F0502020204030204" pitchFamily="34" charset="0"/>
              </a:rPr>
              <a:t>Perform self-test</a:t>
            </a:r>
            <a:br>
              <a:rPr lang="en-US" sz="1600">
                <a:solidFill>
                  <a:schemeClr val="bg1"/>
                </a:solidFill>
                <a:latin typeface="Calibri" panose="020F0502020204030204" pitchFamily="34" charset="0"/>
                <a:cs typeface="Calibri" panose="020F0502020204030204" pitchFamily="34" charset="0"/>
              </a:rPr>
            </a:br>
            <a:r>
              <a:rPr lang="en-US" sz="1600">
                <a:solidFill>
                  <a:schemeClr val="bg1"/>
                </a:solidFill>
                <a:latin typeface="Calibri" panose="020F0502020204030204" pitchFamily="34" charset="0"/>
                <a:cs typeface="Calibri" panose="020F0502020204030204" pitchFamily="34" charset="0"/>
              </a:rPr>
              <a:t>F(3)</a:t>
            </a:r>
          </a:p>
        </p:txBody>
      </p:sp>
      <p:sp>
        <p:nvSpPr>
          <p:cNvPr id="15" name="Rectangle 14">
            <a:extLst>
              <a:ext uri="{FF2B5EF4-FFF2-40B4-BE49-F238E27FC236}">
                <a16:creationId xmlns:a16="http://schemas.microsoft.com/office/drawing/2014/main" id="{3AE0247A-3738-374C-A7E2-102F8B73DC4A}"/>
              </a:ext>
            </a:extLst>
          </p:cNvPr>
          <p:cNvSpPr/>
          <p:nvPr/>
        </p:nvSpPr>
        <p:spPr bwMode="auto">
          <a:xfrm>
            <a:off x="2984357" y="1345723"/>
            <a:ext cx="1540898" cy="4844380"/>
          </a:xfrm>
          <a:prstGeom prst="rect">
            <a:avLst/>
          </a:prstGeom>
          <a:solidFill>
            <a:srgbClr val="00B050"/>
          </a:solidFill>
          <a:ln>
            <a:headEnd/>
            <a:tailEnd/>
          </a:ln>
        </p:spPr>
        <p:style>
          <a:lnRef idx="0">
            <a:schemeClr val="dk1"/>
          </a:lnRef>
          <a:fillRef idx="3">
            <a:schemeClr val="dk1"/>
          </a:fillRef>
          <a:effectRef idx="3">
            <a:schemeClr val="dk1"/>
          </a:effectRef>
          <a:fontRef idx="minor">
            <a:schemeClr val="lt1"/>
          </a:fontRef>
        </p:style>
        <p:txBody>
          <a:bodyPr wrap="none" rtlCol="0" anchor="ctr"/>
          <a:lstStyle/>
          <a:p>
            <a:pPr algn="ctr">
              <a:lnSpc>
                <a:spcPct val="80000"/>
              </a:lnSpc>
            </a:pPr>
            <a:r>
              <a:rPr lang="en-US" sz="1600">
                <a:solidFill>
                  <a:schemeClr val="bg1"/>
                </a:solidFill>
                <a:latin typeface="Calibri" panose="020F0502020204030204" pitchFamily="34" charset="0"/>
                <a:cs typeface="Calibri" panose="020F0502020204030204" pitchFamily="34" charset="0"/>
              </a:rPr>
              <a:t>FCR C&amp;M </a:t>
            </a:r>
            <a:br>
              <a:rPr lang="en-US" sz="1600">
                <a:solidFill>
                  <a:schemeClr val="bg1"/>
                </a:solidFill>
                <a:latin typeface="Calibri" panose="020F0502020204030204" pitchFamily="34" charset="0"/>
                <a:cs typeface="Calibri" panose="020F0502020204030204" pitchFamily="34" charset="0"/>
              </a:rPr>
            </a:br>
            <a:r>
              <a:rPr lang="en-US" sz="1600">
                <a:solidFill>
                  <a:schemeClr val="bg1"/>
                </a:solidFill>
                <a:latin typeface="Calibri" panose="020F0502020204030204" pitchFamily="34" charset="0"/>
                <a:cs typeface="Calibri" panose="020F0502020204030204" pitchFamily="34" charset="0"/>
              </a:rPr>
              <a:t>software </a:t>
            </a:r>
          </a:p>
        </p:txBody>
      </p:sp>
      <p:cxnSp>
        <p:nvCxnSpPr>
          <p:cNvPr id="16" name="Straight Arrow Connector 15">
            <a:extLst>
              <a:ext uri="{FF2B5EF4-FFF2-40B4-BE49-F238E27FC236}">
                <a16:creationId xmlns:a16="http://schemas.microsoft.com/office/drawing/2014/main" id="{10076D53-4DDA-5941-94AE-59464B7E485A}"/>
              </a:ext>
            </a:extLst>
          </p:cNvPr>
          <p:cNvCxnSpPr>
            <a:cxnSpLocks/>
            <a:stCxn id="29" idx="1"/>
            <a:endCxn id="76" idx="2"/>
          </p:cNvCxnSpPr>
          <p:nvPr/>
        </p:nvCxnSpPr>
        <p:spPr>
          <a:xfrm>
            <a:off x="4501868" y="1476248"/>
            <a:ext cx="2017083" cy="7484"/>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8" name="Rectangle 17">
            <a:extLst>
              <a:ext uri="{FF2B5EF4-FFF2-40B4-BE49-F238E27FC236}">
                <a16:creationId xmlns:a16="http://schemas.microsoft.com/office/drawing/2014/main" id="{04DBC6E1-E881-C346-A84D-96876E32655E}"/>
              </a:ext>
            </a:extLst>
          </p:cNvPr>
          <p:cNvSpPr/>
          <p:nvPr/>
        </p:nvSpPr>
        <p:spPr bwMode="auto">
          <a:xfrm>
            <a:off x="5789070" y="1794896"/>
            <a:ext cx="1749062" cy="519581"/>
          </a:xfrm>
          <a:prstGeom prst="rect">
            <a:avLst/>
          </a:prstGeom>
          <a:ln>
            <a:headEnd/>
            <a:tailEnd/>
          </a:ln>
        </p:spPr>
        <p:style>
          <a:lnRef idx="0">
            <a:schemeClr val="accent3"/>
          </a:lnRef>
          <a:fillRef idx="3">
            <a:schemeClr val="accent3"/>
          </a:fillRef>
          <a:effectRef idx="3">
            <a:schemeClr val="accent3"/>
          </a:effectRef>
          <a:fontRef idx="minor">
            <a:schemeClr val="lt1"/>
          </a:fontRef>
        </p:style>
        <p:txBody>
          <a:bodyPr wrap="none" rtlCol="0" anchor="ctr"/>
          <a:lstStyle/>
          <a:p>
            <a:pPr algn="ctr">
              <a:lnSpc>
                <a:spcPct val="80000"/>
              </a:lnSpc>
            </a:pPr>
            <a:r>
              <a:rPr lang="en-US" sz="1600">
                <a:latin typeface="Calibri" panose="020F0502020204030204" pitchFamily="34" charset="0"/>
                <a:cs typeface="Calibri" panose="020F0502020204030204" pitchFamily="34" charset="0"/>
              </a:rPr>
              <a:t>Power up</a:t>
            </a:r>
            <a:br>
              <a:rPr lang="en-US" sz="1600">
                <a:solidFill>
                  <a:schemeClr val="bg1"/>
                </a:solidFill>
                <a:latin typeface="Calibri" panose="020F0502020204030204" pitchFamily="34" charset="0"/>
                <a:cs typeface="Calibri" panose="020F0502020204030204" pitchFamily="34" charset="0"/>
              </a:rPr>
            </a:br>
            <a:r>
              <a:rPr lang="en-US" sz="1600">
                <a:solidFill>
                  <a:schemeClr val="bg1"/>
                </a:solidFill>
                <a:latin typeface="Calibri" panose="020F0502020204030204" pitchFamily="34" charset="0"/>
                <a:cs typeface="Calibri" panose="020F0502020204030204" pitchFamily="34" charset="0"/>
              </a:rPr>
              <a:t>F(1)</a:t>
            </a:r>
          </a:p>
        </p:txBody>
      </p:sp>
      <p:cxnSp>
        <p:nvCxnSpPr>
          <p:cNvPr id="21" name="Straight Arrow Connector 20">
            <a:extLst>
              <a:ext uri="{FF2B5EF4-FFF2-40B4-BE49-F238E27FC236}">
                <a16:creationId xmlns:a16="http://schemas.microsoft.com/office/drawing/2014/main" id="{2E57E102-58EF-E541-AF12-EC2F8A8CBAA2}"/>
              </a:ext>
            </a:extLst>
          </p:cNvPr>
          <p:cNvCxnSpPr>
            <a:cxnSpLocks/>
          </p:cNvCxnSpPr>
          <p:nvPr/>
        </p:nvCxnSpPr>
        <p:spPr>
          <a:xfrm>
            <a:off x="4535588" y="4673596"/>
            <a:ext cx="1983363"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23" name="Rectangle 22">
            <a:extLst>
              <a:ext uri="{FF2B5EF4-FFF2-40B4-BE49-F238E27FC236}">
                <a16:creationId xmlns:a16="http://schemas.microsoft.com/office/drawing/2014/main" id="{B6B46E44-81A8-F947-8848-AF25868C9BFA}"/>
              </a:ext>
            </a:extLst>
          </p:cNvPr>
          <p:cNvSpPr/>
          <p:nvPr/>
        </p:nvSpPr>
        <p:spPr bwMode="auto">
          <a:xfrm>
            <a:off x="5785530" y="5021866"/>
            <a:ext cx="1843961" cy="498490"/>
          </a:xfrm>
          <a:prstGeom prst="rect">
            <a:avLst/>
          </a:prstGeom>
          <a:ln>
            <a:headEnd/>
            <a:tailEnd/>
          </a:ln>
        </p:spPr>
        <p:style>
          <a:lnRef idx="0">
            <a:schemeClr val="accent3"/>
          </a:lnRef>
          <a:fillRef idx="3">
            <a:schemeClr val="accent3"/>
          </a:fillRef>
          <a:effectRef idx="3">
            <a:schemeClr val="accent3"/>
          </a:effectRef>
          <a:fontRef idx="minor">
            <a:schemeClr val="lt1"/>
          </a:fontRef>
        </p:style>
        <p:txBody>
          <a:bodyPr wrap="none" rtlCol="0" anchor="ctr"/>
          <a:lstStyle/>
          <a:p>
            <a:pPr algn="ctr">
              <a:lnSpc>
                <a:spcPct val="80000"/>
              </a:lnSpc>
            </a:pPr>
            <a:r>
              <a:rPr lang="en-US" sz="1600">
                <a:latin typeface="Calibri" panose="020F0502020204030204" pitchFamily="34" charset="0"/>
                <a:cs typeface="Calibri" panose="020F0502020204030204" pitchFamily="34" charset="0"/>
              </a:rPr>
              <a:t>Enter Ready for Lid </a:t>
            </a:r>
            <a:br>
              <a:rPr lang="en-US" sz="1600">
                <a:latin typeface="Calibri" panose="020F0502020204030204" pitchFamily="34" charset="0"/>
                <a:cs typeface="Calibri" panose="020F0502020204030204" pitchFamily="34" charset="0"/>
              </a:rPr>
            </a:br>
            <a:r>
              <a:rPr lang="en-US" sz="1600">
                <a:latin typeface="Calibri" panose="020F0502020204030204" pitchFamily="34" charset="0"/>
                <a:cs typeface="Calibri" panose="020F0502020204030204" pitchFamily="34" charset="0"/>
              </a:rPr>
              <a:t>Installation State</a:t>
            </a:r>
            <a:r>
              <a:rPr lang="en-US" sz="1600">
                <a:solidFill>
                  <a:schemeClr val="bg1"/>
                </a:solidFill>
                <a:latin typeface="Calibri" panose="020F0502020204030204" pitchFamily="34" charset="0"/>
                <a:cs typeface="Calibri" panose="020F0502020204030204" pitchFamily="34" charset="0"/>
              </a:rPr>
              <a:t> F(5)</a:t>
            </a:r>
          </a:p>
        </p:txBody>
      </p:sp>
      <p:sp>
        <p:nvSpPr>
          <p:cNvPr id="26" name="TextBox 25">
            <a:extLst>
              <a:ext uri="{FF2B5EF4-FFF2-40B4-BE49-F238E27FC236}">
                <a16:creationId xmlns:a16="http://schemas.microsoft.com/office/drawing/2014/main" id="{364C433C-41F7-0242-936F-2ABC2DD84E69}"/>
              </a:ext>
            </a:extLst>
          </p:cNvPr>
          <p:cNvSpPr txBox="1"/>
          <p:nvPr/>
        </p:nvSpPr>
        <p:spPr>
          <a:xfrm>
            <a:off x="4628868" y="592165"/>
            <a:ext cx="1128889" cy="338554"/>
          </a:xfrm>
          <a:prstGeom prst="rect">
            <a:avLst/>
          </a:prstGeom>
          <a:noFill/>
        </p:spPr>
        <p:txBody>
          <a:bodyPr wrap="square" rtlCol="0">
            <a:spAutoFit/>
          </a:bodyPr>
          <a:lstStyle/>
          <a:p>
            <a:pPr algn="ctr"/>
            <a:r>
              <a:rPr lang="en-US" sz="1600">
                <a:latin typeface="Calibri" panose="020F0502020204030204" pitchFamily="34" charset="0"/>
                <a:cs typeface="Calibri" panose="020F0502020204030204" pitchFamily="34" charset="0"/>
              </a:rPr>
              <a:t>Lids</a:t>
            </a:r>
          </a:p>
        </p:txBody>
      </p:sp>
      <p:sp>
        <p:nvSpPr>
          <p:cNvPr id="29" name="TextBox 28">
            <a:extLst>
              <a:ext uri="{FF2B5EF4-FFF2-40B4-BE49-F238E27FC236}">
                <a16:creationId xmlns:a16="http://schemas.microsoft.com/office/drawing/2014/main" id="{3457B3A0-4906-CE4B-B9D0-7DA599CEA412}"/>
              </a:ext>
            </a:extLst>
          </p:cNvPr>
          <p:cNvSpPr txBox="1"/>
          <p:nvPr/>
        </p:nvSpPr>
        <p:spPr>
          <a:xfrm>
            <a:off x="4501868" y="1183860"/>
            <a:ext cx="1382889" cy="584775"/>
          </a:xfrm>
          <a:prstGeom prst="rect">
            <a:avLst/>
          </a:prstGeom>
          <a:noFill/>
        </p:spPr>
        <p:txBody>
          <a:bodyPr wrap="square" rtlCol="0">
            <a:spAutoFit/>
          </a:bodyPr>
          <a:lstStyle/>
          <a:p>
            <a:pPr algn="ctr"/>
            <a:r>
              <a:rPr lang="en-US" sz="1600">
                <a:latin typeface="Calibri" panose="020F0502020204030204" pitchFamily="34" charset="0"/>
                <a:cs typeface="Calibri" panose="020F0502020204030204" pitchFamily="34" charset="0"/>
              </a:rPr>
              <a:t>Power up Command</a:t>
            </a:r>
          </a:p>
        </p:txBody>
      </p:sp>
      <p:cxnSp>
        <p:nvCxnSpPr>
          <p:cNvPr id="31" name="Straight Arrow Connector 30">
            <a:extLst>
              <a:ext uri="{FF2B5EF4-FFF2-40B4-BE49-F238E27FC236}">
                <a16:creationId xmlns:a16="http://schemas.microsoft.com/office/drawing/2014/main" id="{FBE5D40D-8DA4-6646-A2A4-674AAF855E4E}"/>
              </a:ext>
            </a:extLst>
          </p:cNvPr>
          <p:cNvCxnSpPr>
            <a:cxnSpLocks/>
            <a:stCxn id="10" idx="2"/>
            <a:endCxn id="18" idx="0"/>
          </p:cNvCxnSpPr>
          <p:nvPr/>
        </p:nvCxnSpPr>
        <p:spPr>
          <a:xfrm>
            <a:off x="6663601" y="1143205"/>
            <a:ext cx="0" cy="651691"/>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a:extLst>
              <a:ext uri="{FF2B5EF4-FFF2-40B4-BE49-F238E27FC236}">
                <a16:creationId xmlns:a16="http://schemas.microsoft.com/office/drawing/2014/main" id="{FDAE2BC2-7CFE-8E4C-AABD-40A5A5A0B84D}"/>
              </a:ext>
            </a:extLst>
          </p:cNvPr>
          <p:cNvCxnSpPr>
            <a:cxnSpLocks/>
            <a:stCxn id="18" idx="2"/>
            <a:endCxn id="39" idx="0"/>
          </p:cNvCxnSpPr>
          <p:nvPr/>
        </p:nvCxnSpPr>
        <p:spPr>
          <a:xfrm flipH="1">
            <a:off x="6661518" y="2314477"/>
            <a:ext cx="2083" cy="201886"/>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36" name="Straight Arrow Connector 35">
            <a:extLst>
              <a:ext uri="{FF2B5EF4-FFF2-40B4-BE49-F238E27FC236}">
                <a16:creationId xmlns:a16="http://schemas.microsoft.com/office/drawing/2014/main" id="{AE19C31F-65C5-C246-B8A2-8530B4A8EC70}"/>
              </a:ext>
            </a:extLst>
          </p:cNvPr>
          <p:cNvCxnSpPr>
            <a:cxnSpLocks/>
          </p:cNvCxnSpPr>
          <p:nvPr/>
        </p:nvCxnSpPr>
        <p:spPr>
          <a:xfrm>
            <a:off x="6660062" y="4232934"/>
            <a:ext cx="0" cy="776231"/>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37" name="Straight Arrow Connector 36">
            <a:extLst>
              <a:ext uri="{FF2B5EF4-FFF2-40B4-BE49-F238E27FC236}">
                <a16:creationId xmlns:a16="http://schemas.microsoft.com/office/drawing/2014/main" id="{6F3B9AE1-AF06-1344-AA41-13F8BAA2A758}"/>
              </a:ext>
            </a:extLst>
          </p:cNvPr>
          <p:cNvCxnSpPr>
            <a:cxnSpLocks/>
          </p:cNvCxnSpPr>
          <p:nvPr/>
        </p:nvCxnSpPr>
        <p:spPr>
          <a:xfrm flipV="1">
            <a:off x="7549183" y="5315996"/>
            <a:ext cx="770537" cy="1"/>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42" name="TextBox 41">
            <a:extLst>
              <a:ext uri="{FF2B5EF4-FFF2-40B4-BE49-F238E27FC236}">
                <a16:creationId xmlns:a16="http://schemas.microsoft.com/office/drawing/2014/main" id="{1556F1D4-9F82-CB4C-B750-BAC03D1D3639}"/>
              </a:ext>
            </a:extLst>
          </p:cNvPr>
          <p:cNvSpPr txBox="1"/>
          <p:nvPr/>
        </p:nvSpPr>
        <p:spPr>
          <a:xfrm>
            <a:off x="4480714" y="4396177"/>
            <a:ext cx="1983361" cy="584775"/>
          </a:xfrm>
          <a:prstGeom prst="rect">
            <a:avLst/>
          </a:prstGeom>
          <a:noFill/>
        </p:spPr>
        <p:txBody>
          <a:bodyPr wrap="square" rtlCol="0">
            <a:spAutoFit/>
          </a:bodyPr>
          <a:lstStyle/>
          <a:p>
            <a:pPr algn="ctr"/>
            <a:r>
              <a:rPr lang="en-US" sz="1600">
                <a:latin typeface="Calibri" panose="020F0502020204030204" pitchFamily="34" charset="0"/>
                <a:cs typeface="Calibri" panose="020F0502020204030204" pitchFamily="34" charset="0"/>
              </a:rPr>
              <a:t>Enter Lid Installation State Command</a:t>
            </a:r>
          </a:p>
        </p:txBody>
      </p:sp>
      <p:sp>
        <p:nvSpPr>
          <p:cNvPr id="43" name="Oval 42">
            <a:extLst>
              <a:ext uri="{FF2B5EF4-FFF2-40B4-BE49-F238E27FC236}">
                <a16:creationId xmlns:a16="http://schemas.microsoft.com/office/drawing/2014/main" id="{0CF8127B-64EF-F843-8E5F-4C6FF88E400C}"/>
              </a:ext>
            </a:extLst>
          </p:cNvPr>
          <p:cNvSpPr/>
          <p:nvPr/>
        </p:nvSpPr>
        <p:spPr bwMode="auto">
          <a:xfrm>
            <a:off x="8288733" y="5060820"/>
            <a:ext cx="457230" cy="447523"/>
          </a:xfrm>
          <a:prstGeom prst="ellipse">
            <a:avLst/>
          </a:prstGeom>
          <a:ln>
            <a:headEnd/>
            <a:tailEnd/>
          </a:ln>
        </p:spPr>
        <p:style>
          <a:lnRef idx="0">
            <a:schemeClr val="accent6"/>
          </a:lnRef>
          <a:fillRef idx="3">
            <a:schemeClr val="accent6"/>
          </a:fillRef>
          <a:effectRef idx="3">
            <a:schemeClr val="accent6"/>
          </a:effectRef>
          <a:fontRef idx="minor">
            <a:schemeClr val="lt1"/>
          </a:fontRef>
        </p:style>
        <p:txBody>
          <a:bodyPr wrap="none" rtlCol="0" anchor="ctr"/>
          <a:lstStyle/>
          <a:p>
            <a:pPr algn="ctr">
              <a:lnSpc>
                <a:spcPct val="90000"/>
              </a:lnSpc>
            </a:pPr>
            <a:r>
              <a:rPr lang="en-US" sz="1600">
                <a:solidFill>
                  <a:schemeClr val="bg1"/>
                </a:solidFill>
                <a:latin typeface="Calibri" panose="020F0502020204030204" pitchFamily="34" charset="0"/>
                <a:cs typeface="Calibri" panose="020F0502020204030204" pitchFamily="34" charset="0"/>
              </a:rPr>
              <a:t>A</a:t>
            </a:r>
          </a:p>
        </p:txBody>
      </p:sp>
      <p:sp>
        <p:nvSpPr>
          <p:cNvPr id="44" name="TextBox 43">
            <a:extLst>
              <a:ext uri="{FF2B5EF4-FFF2-40B4-BE49-F238E27FC236}">
                <a16:creationId xmlns:a16="http://schemas.microsoft.com/office/drawing/2014/main" id="{DF5950AF-CD27-5246-9D66-ACB2D79E7DB7}"/>
              </a:ext>
            </a:extLst>
          </p:cNvPr>
          <p:cNvSpPr txBox="1"/>
          <p:nvPr/>
        </p:nvSpPr>
        <p:spPr>
          <a:xfrm>
            <a:off x="8806912" y="5070710"/>
            <a:ext cx="1266366" cy="584775"/>
          </a:xfrm>
          <a:prstGeom prst="rect">
            <a:avLst/>
          </a:prstGeom>
          <a:noFill/>
        </p:spPr>
        <p:txBody>
          <a:bodyPr wrap="square" rtlCol="0">
            <a:spAutoFit/>
          </a:bodyPr>
          <a:lstStyle/>
          <a:p>
            <a:r>
              <a:rPr lang="en-US" sz="1600">
                <a:latin typeface="Calibri" panose="020F0502020204030204" pitchFamily="34" charset="0"/>
                <a:cs typeface="Calibri" panose="020F0502020204030204" pitchFamily="34" charset="0"/>
              </a:rPr>
              <a:t>To Lid installation</a:t>
            </a:r>
          </a:p>
        </p:txBody>
      </p:sp>
      <p:cxnSp>
        <p:nvCxnSpPr>
          <p:cNvPr id="45" name="Straight Arrow Connector 44">
            <a:extLst>
              <a:ext uri="{FF2B5EF4-FFF2-40B4-BE49-F238E27FC236}">
                <a16:creationId xmlns:a16="http://schemas.microsoft.com/office/drawing/2014/main" id="{04E37400-639D-2146-9D9A-0132BCAE57CF}"/>
              </a:ext>
            </a:extLst>
          </p:cNvPr>
          <p:cNvCxnSpPr>
            <a:cxnSpLocks/>
            <a:stCxn id="39" idx="1"/>
          </p:cNvCxnSpPr>
          <p:nvPr/>
        </p:nvCxnSpPr>
        <p:spPr>
          <a:xfrm flipH="1">
            <a:off x="4500199" y="2765608"/>
            <a:ext cx="1286788" cy="2927"/>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48" name="TextBox 47">
            <a:extLst>
              <a:ext uri="{FF2B5EF4-FFF2-40B4-BE49-F238E27FC236}">
                <a16:creationId xmlns:a16="http://schemas.microsoft.com/office/drawing/2014/main" id="{8BDFF7EF-9641-4742-A0D5-56FC0999D9EB}"/>
              </a:ext>
            </a:extLst>
          </p:cNvPr>
          <p:cNvSpPr txBox="1"/>
          <p:nvPr/>
        </p:nvSpPr>
        <p:spPr>
          <a:xfrm>
            <a:off x="4276307" y="2471984"/>
            <a:ext cx="1727200" cy="584775"/>
          </a:xfrm>
          <a:prstGeom prst="rect">
            <a:avLst/>
          </a:prstGeom>
          <a:noFill/>
        </p:spPr>
        <p:txBody>
          <a:bodyPr wrap="square" rtlCol="0">
            <a:spAutoFit/>
          </a:bodyPr>
          <a:lstStyle/>
          <a:p>
            <a:pPr algn="ctr"/>
            <a:r>
              <a:rPr lang="en-US" sz="1600">
                <a:latin typeface="Calibri" panose="020F0502020204030204" pitchFamily="34" charset="0"/>
                <a:cs typeface="Calibri" panose="020F0502020204030204" pitchFamily="34" charset="0"/>
              </a:rPr>
              <a:t>Powered up </a:t>
            </a:r>
          </a:p>
          <a:p>
            <a:pPr algn="ctr"/>
            <a:r>
              <a:rPr lang="en-US" sz="1600">
                <a:latin typeface="Calibri" panose="020F0502020204030204" pitchFamily="34" charset="0"/>
                <a:cs typeface="Calibri" panose="020F0502020204030204" pitchFamily="34" charset="0"/>
              </a:rPr>
              <a:t>Status Msg</a:t>
            </a:r>
          </a:p>
        </p:txBody>
      </p:sp>
      <p:cxnSp>
        <p:nvCxnSpPr>
          <p:cNvPr id="49" name="Straight Arrow Connector 48">
            <a:extLst>
              <a:ext uri="{FF2B5EF4-FFF2-40B4-BE49-F238E27FC236}">
                <a16:creationId xmlns:a16="http://schemas.microsoft.com/office/drawing/2014/main" id="{A06B24D5-D84B-784F-A3FA-E9D64AB53E76}"/>
              </a:ext>
            </a:extLst>
          </p:cNvPr>
          <p:cNvCxnSpPr>
            <a:cxnSpLocks/>
          </p:cNvCxnSpPr>
          <p:nvPr/>
        </p:nvCxnSpPr>
        <p:spPr>
          <a:xfrm flipH="1" flipV="1">
            <a:off x="4554874" y="5928629"/>
            <a:ext cx="1229693" cy="1"/>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50" name="TextBox 49">
            <a:extLst>
              <a:ext uri="{FF2B5EF4-FFF2-40B4-BE49-F238E27FC236}">
                <a16:creationId xmlns:a16="http://schemas.microsoft.com/office/drawing/2014/main" id="{F8BAC30D-248C-3742-8EBB-6B8ACDF29E8F}"/>
              </a:ext>
            </a:extLst>
          </p:cNvPr>
          <p:cNvSpPr txBox="1"/>
          <p:nvPr/>
        </p:nvSpPr>
        <p:spPr>
          <a:xfrm>
            <a:off x="4329712" y="5631589"/>
            <a:ext cx="1727200" cy="584775"/>
          </a:xfrm>
          <a:prstGeom prst="rect">
            <a:avLst/>
          </a:prstGeom>
          <a:noFill/>
        </p:spPr>
        <p:txBody>
          <a:bodyPr wrap="square" rtlCol="0">
            <a:spAutoFit/>
          </a:bodyPr>
          <a:lstStyle/>
          <a:p>
            <a:pPr algn="ctr"/>
            <a:r>
              <a:rPr lang="en-US" sz="1600">
                <a:latin typeface="Calibri" panose="020F0502020204030204" pitchFamily="34" charset="0"/>
                <a:cs typeface="Calibri" panose="020F0502020204030204" pitchFamily="34" charset="0"/>
              </a:rPr>
              <a:t>State change</a:t>
            </a:r>
            <a:br>
              <a:rPr lang="en-US" sz="1600">
                <a:latin typeface="Calibri" panose="020F0502020204030204" pitchFamily="34" charset="0"/>
                <a:cs typeface="Calibri" panose="020F0502020204030204" pitchFamily="34" charset="0"/>
              </a:rPr>
            </a:br>
            <a:r>
              <a:rPr lang="en-US" sz="1600">
                <a:latin typeface="Calibri" panose="020F0502020204030204" pitchFamily="34" charset="0"/>
                <a:cs typeface="Calibri" panose="020F0502020204030204" pitchFamily="34" charset="0"/>
              </a:rPr>
              <a:t>Status Msg</a:t>
            </a:r>
          </a:p>
        </p:txBody>
      </p:sp>
      <p:cxnSp>
        <p:nvCxnSpPr>
          <p:cNvPr id="51" name="Straight Arrow Connector 50">
            <a:extLst>
              <a:ext uri="{FF2B5EF4-FFF2-40B4-BE49-F238E27FC236}">
                <a16:creationId xmlns:a16="http://schemas.microsoft.com/office/drawing/2014/main" id="{DC9F2B74-8011-284B-B1B6-3B2CB75D2AE8}"/>
              </a:ext>
            </a:extLst>
          </p:cNvPr>
          <p:cNvCxnSpPr>
            <a:cxnSpLocks/>
          </p:cNvCxnSpPr>
          <p:nvPr/>
        </p:nvCxnSpPr>
        <p:spPr>
          <a:xfrm flipH="1">
            <a:off x="4516918" y="4189400"/>
            <a:ext cx="1256222"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52" name="TextBox 51">
            <a:extLst>
              <a:ext uri="{FF2B5EF4-FFF2-40B4-BE49-F238E27FC236}">
                <a16:creationId xmlns:a16="http://schemas.microsoft.com/office/drawing/2014/main" id="{CD44DB3B-D6C6-9142-9A25-EB6CBBDC0599}"/>
              </a:ext>
            </a:extLst>
          </p:cNvPr>
          <p:cNvSpPr txBox="1"/>
          <p:nvPr/>
        </p:nvSpPr>
        <p:spPr>
          <a:xfrm>
            <a:off x="4486465" y="3877079"/>
            <a:ext cx="1286675" cy="338554"/>
          </a:xfrm>
          <a:prstGeom prst="rect">
            <a:avLst/>
          </a:prstGeom>
          <a:noFill/>
        </p:spPr>
        <p:txBody>
          <a:bodyPr wrap="square" rtlCol="0">
            <a:spAutoFit/>
          </a:bodyPr>
          <a:lstStyle/>
          <a:p>
            <a:pPr algn="ctr"/>
            <a:r>
              <a:rPr lang="en-US" sz="1600">
                <a:latin typeface="Calibri" panose="020F0502020204030204" pitchFamily="34" charset="0"/>
                <a:cs typeface="Calibri" panose="020F0502020204030204" pitchFamily="34" charset="0"/>
              </a:rPr>
              <a:t>H&amp;S Data</a:t>
            </a:r>
          </a:p>
        </p:txBody>
      </p:sp>
      <p:sp>
        <p:nvSpPr>
          <p:cNvPr id="76" name="Oval 75">
            <a:extLst>
              <a:ext uri="{FF2B5EF4-FFF2-40B4-BE49-F238E27FC236}">
                <a16:creationId xmlns:a16="http://schemas.microsoft.com/office/drawing/2014/main" id="{4E2576DF-AE5B-2042-AC48-5A7A741F81B2}"/>
              </a:ext>
            </a:extLst>
          </p:cNvPr>
          <p:cNvSpPr/>
          <p:nvPr/>
        </p:nvSpPr>
        <p:spPr bwMode="auto">
          <a:xfrm>
            <a:off x="6518951" y="1347070"/>
            <a:ext cx="289051" cy="273323"/>
          </a:xfrm>
          <a:prstGeom prst="ellipse">
            <a:avLst/>
          </a:prstGeom>
          <a:solidFill>
            <a:schemeClr val="accent3">
              <a:lumMod val="75000"/>
            </a:schemeClr>
          </a:solidFill>
          <a:ln w="28575" cmpd="sng">
            <a:solidFill>
              <a:schemeClr val="tx1"/>
            </a:solidFill>
            <a:headEnd/>
            <a:tailEnd/>
          </a:ln>
        </p:spPr>
        <p:style>
          <a:lnRef idx="2">
            <a:schemeClr val="dk1"/>
          </a:lnRef>
          <a:fillRef idx="1">
            <a:schemeClr val="lt1"/>
          </a:fillRef>
          <a:effectRef idx="0">
            <a:schemeClr val="dk1"/>
          </a:effectRef>
          <a:fontRef idx="minor">
            <a:schemeClr val="dk1"/>
          </a:fontRef>
        </p:style>
        <p:txBody>
          <a:bodyPr wrap="none" rtlCol="0" anchor="ctr"/>
          <a:lstStyle/>
          <a:p>
            <a:pPr algn="ctr">
              <a:lnSpc>
                <a:spcPct val="90000"/>
              </a:lnSpc>
            </a:pPr>
            <a:r>
              <a:rPr lang="en-US" sz="1600">
                <a:solidFill>
                  <a:schemeClr val="bg1"/>
                </a:solidFill>
                <a:latin typeface="Calibri" panose="020F0502020204030204" pitchFamily="34" charset="0"/>
                <a:cs typeface="Calibri" panose="020F0502020204030204" pitchFamily="34" charset="0"/>
              </a:rPr>
              <a:t>+</a:t>
            </a:r>
          </a:p>
        </p:txBody>
      </p:sp>
      <p:sp>
        <p:nvSpPr>
          <p:cNvPr id="78" name="Oval 77">
            <a:extLst>
              <a:ext uri="{FF2B5EF4-FFF2-40B4-BE49-F238E27FC236}">
                <a16:creationId xmlns:a16="http://schemas.microsoft.com/office/drawing/2014/main" id="{3AD9041C-DA95-DE4B-A3BE-A257F2C26B17}"/>
              </a:ext>
            </a:extLst>
          </p:cNvPr>
          <p:cNvSpPr/>
          <p:nvPr/>
        </p:nvSpPr>
        <p:spPr bwMode="auto">
          <a:xfrm>
            <a:off x="6512387" y="4535188"/>
            <a:ext cx="289051" cy="273323"/>
          </a:xfrm>
          <a:prstGeom prst="ellipse">
            <a:avLst/>
          </a:prstGeom>
          <a:solidFill>
            <a:schemeClr val="accent3">
              <a:lumMod val="75000"/>
            </a:schemeClr>
          </a:solidFill>
          <a:ln w="28575" cmpd="sng">
            <a:solidFill>
              <a:schemeClr val="tx1"/>
            </a:solidFill>
            <a:headEnd/>
            <a:tailEnd/>
          </a:ln>
        </p:spPr>
        <p:style>
          <a:lnRef idx="2">
            <a:schemeClr val="dk1"/>
          </a:lnRef>
          <a:fillRef idx="1">
            <a:schemeClr val="lt1"/>
          </a:fillRef>
          <a:effectRef idx="0">
            <a:schemeClr val="dk1"/>
          </a:effectRef>
          <a:fontRef idx="minor">
            <a:schemeClr val="dk1"/>
          </a:fontRef>
        </p:style>
        <p:txBody>
          <a:bodyPr wrap="none" rtlCol="0" anchor="ctr"/>
          <a:lstStyle/>
          <a:p>
            <a:pPr algn="ctr">
              <a:lnSpc>
                <a:spcPct val="90000"/>
              </a:lnSpc>
            </a:pPr>
            <a:r>
              <a:rPr lang="en-US" sz="1600">
                <a:solidFill>
                  <a:schemeClr val="bg1"/>
                </a:solidFill>
                <a:latin typeface="Calibri" panose="020F0502020204030204" pitchFamily="34" charset="0"/>
                <a:cs typeface="Calibri" panose="020F0502020204030204" pitchFamily="34" charset="0"/>
              </a:rPr>
              <a:t>+</a:t>
            </a:r>
          </a:p>
        </p:txBody>
      </p:sp>
      <p:sp>
        <p:nvSpPr>
          <p:cNvPr id="33" name="TextBox 32">
            <a:extLst>
              <a:ext uri="{FF2B5EF4-FFF2-40B4-BE49-F238E27FC236}">
                <a16:creationId xmlns:a16="http://schemas.microsoft.com/office/drawing/2014/main" id="{228012D5-E192-FC4A-8400-BB45DAC4892C}"/>
              </a:ext>
            </a:extLst>
          </p:cNvPr>
          <p:cNvSpPr txBox="1"/>
          <p:nvPr/>
        </p:nvSpPr>
        <p:spPr>
          <a:xfrm>
            <a:off x="6637764" y="4317017"/>
            <a:ext cx="540721" cy="338554"/>
          </a:xfrm>
          <a:prstGeom prst="rect">
            <a:avLst/>
          </a:prstGeom>
          <a:noFill/>
        </p:spPr>
        <p:txBody>
          <a:bodyPr wrap="square" rtlCol="0">
            <a:spAutoFit/>
          </a:bodyPr>
          <a:lstStyle/>
          <a:p>
            <a:pPr algn="ctr"/>
            <a:r>
              <a:rPr lang="en-US" sz="1600">
                <a:latin typeface="Calibri" panose="020F0502020204030204" pitchFamily="34" charset="0"/>
                <a:cs typeface="Calibri" panose="020F0502020204030204" pitchFamily="34" charset="0"/>
              </a:rPr>
              <a:t>Pass </a:t>
            </a:r>
          </a:p>
        </p:txBody>
      </p:sp>
      <p:sp>
        <p:nvSpPr>
          <p:cNvPr id="34" name="TextBox 33">
            <a:extLst>
              <a:ext uri="{FF2B5EF4-FFF2-40B4-BE49-F238E27FC236}">
                <a16:creationId xmlns:a16="http://schemas.microsoft.com/office/drawing/2014/main" id="{80518305-81BE-BB4D-8623-BD016BFB8630}"/>
              </a:ext>
            </a:extLst>
          </p:cNvPr>
          <p:cNvSpPr txBox="1"/>
          <p:nvPr/>
        </p:nvSpPr>
        <p:spPr>
          <a:xfrm>
            <a:off x="6694716" y="1101446"/>
            <a:ext cx="1400320" cy="338554"/>
          </a:xfrm>
          <a:prstGeom prst="rect">
            <a:avLst/>
          </a:prstGeom>
          <a:noFill/>
        </p:spPr>
        <p:txBody>
          <a:bodyPr wrap="square" rtlCol="0">
            <a:spAutoFit/>
          </a:bodyPr>
          <a:lstStyle/>
          <a:p>
            <a:pPr algn="ctr"/>
            <a:r>
              <a:rPr lang="en-US" sz="1600">
                <a:latin typeface="Calibri" panose="020F0502020204030204" pitchFamily="34" charset="0"/>
                <a:cs typeface="Calibri" panose="020F0502020204030204" pitchFamily="34" charset="0"/>
              </a:rPr>
              <a:t>Supply of Lids </a:t>
            </a:r>
          </a:p>
        </p:txBody>
      </p:sp>
      <p:sp>
        <p:nvSpPr>
          <p:cNvPr id="39" name="Rectangle 38">
            <a:extLst>
              <a:ext uri="{FF2B5EF4-FFF2-40B4-BE49-F238E27FC236}">
                <a16:creationId xmlns:a16="http://schemas.microsoft.com/office/drawing/2014/main" id="{6F6DEB5D-2CBF-D87F-052F-55FD1E24E369}"/>
              </a:ext>
            </a:extLst>
          </p:cNvPr>
          <p:cNvSpPr/>
          <p:nvPr/>
        </p:nvSpPr>
        <p:spPr bwMode="auto">
          <a:xfrm>
            <a:off x="5786987" y="2516363"/>
            <a:ext cx="1749062" cy="498490"/>
          </a:xfrm>
          <a:prstGeom prst="rect">
            <a:avLst/>
          </a:prstGeom>
          <a:ln>
            <a:headEnd/>
            <a:tailEnd/>
          </a:ln>
        </p:spPr>
        <p:style>
          <a:lnRef idx="0">
            <a:schemeClr val="accent3"/>
          </a:lnRef>
          <a:fillRef idx="3">
            <a:schemeClr val="accent3"/>
          </a:fillRef>
          <a:effectRef idx="3">
            <a:schemeClr val="accent3"/>
          </a:effectRef>
          <a:fontRef idx="minor">
            <a:schemeClr val="lt1"/>
          </a:fontRef>
        </p:style>
        <p:txBody>
          <a:bodyPr wrap="none" rtlCol="0" anchor="ctr"/>
          <a:lstStyle/>
          <a:p>
            <a:pPr algn="ctr">
              <a:lnSpc>
                <a:spcPct val="80000"/>
              </a:lnSpc>
            </a:pPr>
            <a:r>
              <a:rPr lang="en-US" sz="1600">
                <a:latin typeface="Calibri" panose="020F0502020204030204" pitchFamily="34" charset="0"/>
                <a:cs typeface="Calibri" panose="020F0502020204030204" pitchFamily="34" charset="0"/>
              </a:rPr>
              <a:t>Send Powered up </a:t>
            </a:r>
            <a:br>
              <a:rPr lang="en-US" sz="1600">
                <a:latin typeface="Calibri" panose="020F0502020204030204" pitchFamily="34" charset="0"/>
                <a:cs typeface="Calibri" panose="020F0502020204030204" pitchFamily="34" charset="0"/>
              </a:rPr>
            </a:br>
            <a:r>
              <a:rPr lang="en-US" sz="1600">
                <a:latin typeface="Calibri" panose="020F0502020204030204" pitchFamily="34" charset="0"/>
                <a:cs typeface="Calibri" panose="020F0502020204030204" pitchFamily="34" charset="0"/>
              </a:rPr>
              <a:t>Status Msg </a:t>
            </a:r>
            <a:r>
              <a:rPr lang="en-US" sz="1600">
                <a:solidFill>
                  <a:schemeClr val="bg1"/>
                </a:solidFill>
                <a:latin typeface="Calibri" panose="020F0502020204030204" pitchFamily="34" charset="0"/>
                <a:cs typeface="Calibri" panose="020F0502020204030204" pitchFamily="34" charset="0"/>
              </a:rPr>
              <a:t>F(2)</a:t>
            </a:r>
          </a:p>
        </p:txBody>
      </p:sp>
      <p:cxnSp>
        <p:nvCxnSpPr>
          <p:cNvPr id="46" name="Straight Arrow Connector 45">
            <a:extLst>
              <a:ext uri="{FF2B5EF4-FFF2-40B4-BE49-F238E27FC236}">
                <a16:creationId xmlns:a16="http://schemas.microsoft.com/office/drawing/2014/main" id="{E94E5F64-21D5-98B2-0AFC-BE3555DB7742}"/>
              </a:ext>
            </a:extLst>
          </p:cNvPr>
          <p:cNvCxnSpPr>
            <a:cxnSpLocks/>
          </p:cNvCxnSpPr>
          <p:nvPr/>
        </p:nvCxnSpPr>
        <p:spPr>
          <a:xfrm flipH="1">
            <a:off x="6635681" y="3035412"/>
            <a:ext cx="2083" cy="201885"/>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47" name="Rectangle 46">
            <a:extLst>
              <a:ext uri="{FF2B5EF4-FFF2-40B4-BE49-F238E27FC236}">
                <a16:creationId xmlns:a16="http://schemas.microsoft.com/office/drawing/2014/main" id="{836D274A-3170-F3D3-7D4D-032A88BFE9BF}"/>
              </a:ext>
            </a:extLst>
          </p:cNvPr>
          <p:cNvSpPr/>
          <p:nvPr/>
        </p:nvSpPr>
        <p:spPr bwMode="auto">
          <a:xfrm>
            <a:off x="5782085" y="3906168"/>
            <a:ext cx="1749062" cy="440710"/>
          </a:xfrm>
          <a:prstGeom prst="rect">
            <a:avLst/>
          </a:prstGeom>
          <a:ln>
            <a:headEnd/>
            <a:tailEnd/>
          </a:ln>
        </p:spPr>
        <p:style>
          <a:lnRef idx="0">
            <a:schemeClr val="accent3"/>
          </a:lnRef>
          <a:fillRef idx="3">
            <a:schemeClr val="accent3"/>
          </a:fillRef>
          <a:effectRef idx="3">
            <a:schemeClr val="accent3"/>
          </a:effectRef>
          <a:fontRef idx="minor">
            <a:schemeClr val="lt1"/>
          </a:fontRef>
        </p:style>
        <p:txBody>
          <a:bodyPr wrap="none" rtlCol="0" anchor="ctr"/>
          <a:lstStyle/>
          <a:p>
            <a:pPr algn="ctr">
              <a:lnSpc>
                <a:spcPct val="80000"/>
              </a:lnSpc>
            </a:pPr>
            <a:r>
              <a:rPr lang="en-US" sz="1600">
                <a:latin typeface="Calibri" panose="020F0502020204030204" pitchFamily="34" charset="0"/>
                <a:cs typeface="Calibri" panose="020F0502020204030204" pitchFamily="34" charset="0"/>
              </a:rPr>
              <a:t>Send H&amp;S Data</a:t>
            </a:r>
            <a:br>
              <a:rPr lang="en-US" sz="1600">
                <a:solidFill>
                  <a:schemeClr val="bg1"/>
                </a:solidFill>
                <a:latin typeface="Calibri" panose="020F0502020204030204" pitchFamily="34" charset="0"/>
                <a:cs typeface="Calibri" panose="020F0502020204030204" pitchFamily="34" charset="0"/>
              </a:rPr>
            </a:br>
            <a:r>
              <a:rPr lang="en-US" sz="1600">
                <a:solidFill>
                  <a:schemeClr val="bg1"/>
                </a:solidFill>
                <a:latin typeface="Calibri" panose="020F0502020204030204" pitchFamily="34" charset="0"/>
                <a:cs typeface="Calibri" panose="020F0502020204030204" pitchFamily="34" charset="0"/>
              </a:rPr>
              <a:t>F(4)</a:t>
            </a:r>
          </a:p>
        </p:txBody>
      </p:sp>
      <p:cxnSp>
        <p:nvCxnSpPr>
          <p:cNvPr id="53" name="Straight Arrow Connector 52">
            <a:extLst>
              <a:ext uri="{FF2B5EF4-FFF2-40B4-BE49-F238E27FC236}">
                <a16:creationId xmlns:a16="http://schemas.microsoft.com/office/drawing/2014/main" id="{FBCC2B26-3129-9045-BF46-30A81A97863E}"/>
              </a:ext>
            </a:extLst>
          </p:cNvPr>
          <p:cNvCxnSpPr>
            <a:cxnSpLocks/>
          </p:cNvCxnSpPr>
          <p:nvPr/>
        </p:nvCxnSpPr>
        <p:spPr>
          <a:xfrm flipH="1">
            <a:off x="6612206" y="3695304"/>
            <a:ext cx="2083" cy="201885"/>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54" name="TextBox 53">
            <a:extLst>
              <a:ext uri="{FF2B5EF4-FFF2-40B4-BE49-F238E27FC236}">
                <a16:creationId xmlns:a16="http://schemas.microsoft.com/office/drawing/2014/main" id="{07B8FE6F-8C6C-FB55-0C92-EC917E78EE3B}"/>
              </a:ext>
            </a:extLst>
          </p:cNvPr>
          <p:cNvSpPr txBox="1"/>
          <p:nvPr/>
        </p:nvSpPr>
        <p:spPr>
          <a:xfrm>
            <a:off x="1614642" y="6387017"/>
            <a:ext cx="8962715" cy="481991"/>
          </a:xfrm>
          <a:prstGeom prst="rect">
            <a:avLst/>
          </a:prstGeom>
          <a:noFill/>
        </p:spPr>
        <p:txBody>
          <a:bodyPr wrap="square" rtlCol="0">
            <a:spAutoFit/>
          </a:bodyPr>
          <a:lstStyle/>
          <a:p>
            <a:pPr algn="ctr">
              <a:lnSpc>
                <a:spcPct val="9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JHS: Jar Handling Subsystem; LHS: Lid Handling Subsystem; LDS: Lid Dispensing System; MMS: Motion Monitoring System </a:t>
            </a:r>
          </a:p>
        </p:txBody>
      </p:sp>
      <p:sp>
        <p:nvSpPr>
          <p:cNvPr id="55" name="Rectangle 54">
            <a:extLst>
              <a:ext uri="{FF2B5EF4-FFF2-40B4-BE49-F238E27FC236}">
                <a16:creationId xmlns:a16="http://schemas.microsoft.com/office/drawing/2014/main" id="{EEF7364F-5E15-3926-0043-E3B51AE12D38}"/>
              </a:ext>
            </a:extLst>
          </p:cNvPr>
          <p:cNvSpPr/>
          <p:nvPr/>
        </p:nvSpPr>
        <p:spPr bwMode="auto">
          <a:xfrm>
            <a:off x="5800121" y="5721019"/>
            <a:ext cx="1749062" cy="440710"/>
          </a:xfrm>
          <a:prstGeom prst="rect">
            <a:avLst/>
          </a:prstGeom>
          <a:ln>
            <a:headEnd/>
            <a:tailEnd/>
          </a:ln>
        </p:spPr>
        <p:style>
          <a:lnRef idx="0">
            <a:schemeClr val="accent3"/>
          </a:lnRef>
          <a:fillRef idx="3">
            <a:schemeClr val="accent3"/>
          </a:fillRef>
          <a:effectRef idx="3">
            <a:schemeClr val="accent3"/>
          </a:effectRef>
          <a:fontRef idx="minor">
            <a:schemeClr val="lt1"/>
          </a:fontRef>
        </p:style>
        <p:txBody>
          <a:bodyPr wrap="none" rtlCol="0" anchor="ctr"/>
          <a:lstStyle/>
          <a:p>
            <a:pPr algn="ctr">
              <a:lnSpc>
                <a:spcPct val="80000"/>
              </a:lnSpc>
            </a:pPr>
            <a:r>
              <a:rPr lang="en-US" sz="1600">
                <a:latin typeface="Calibri" panose="020F0502020204030204" pitchFamily="34" charset="0"/>
                <a:cs typeface="Calibri" panose="020F0502020204030204" pitchFamily="34" charset="0"/>
              </a:rPr>
              <a:t>Send State Change </a:t>
            </a:r>
            <a:br>
              <a:rPr lang="en-US" sz="1600">
                <a:latin typeface="Calibri" panose="020F0502020204030204" pitchFamily="34" charset="0"/>
                <a:cs typeface="Calibri" panose="020F0502020204030204" pitchFamily="34" charset="0"/>
              </a:rPr>
            </a:br>
            <a:r>
              <a:rPr lang="en-US" sz="1600">
                <a:latin typeface="Calibri" panose="020F0502020204030204" pitchFamily="34" charset="0"/>
                <a:cs typeface="Calibri" panose="020F0502020204030204" pitchFamily="34" charset="0"/>
              </a:rPr>
              <a:t>Msg </a:t>
            </a:r>
            <a:r>
              <a:rPr lang="en-US" sz="1600">
                <a:solidFill>
                  <a:schemeClr val="bg1"/>
                </a:solidFill>
                <a:latin typeface="Calibri" panose="020F0502020204030204" pitchFamily="34" charset="0"/>
                <a:cs typeface="Calibri" panose="020F0502020204030204" pitchFamily="34" charset="0"/>
              </a:rPr>
              <a:t>F(13)</a:t>
            </a:r>
          </a:p>
        </p:txBody>
      </p:sp>
      <p:cxnSp>
        <p:nvCxnSpPr>
          <p:cNvPr id="56" name="Straight Arrow Connector 55">
            <a:extLst>
              <a:ext uri="{FF2B5EF4-FFF2-40B4-BE49-F238E27FC236}">
                <a16:creationId xmlns:a16="http://schemas.microsoft.com/office/drawing/2014/main" id="{55939487-CBC6-4D66-D270-46E6327CA59C}"/>
              </a:ext>
            </a:extLst>
          </p:cNvPr>
          <p:cNvCxnSpPr>
            <a:cxnSpLocks/>
          </p:cNvCxnSpPr>
          <p:nvPr/>
        </p:nvCxnSpPr>
        <p:spPr>
          <a:xfrm flipH="1">
            <a:off x="6630242" y="5510155"/>
            <a:ext cx="2083" cy="201885"/>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57" name="Straight Arrow Connector 56">
            <a:extLst>
              <a:ext uri="{FF2B5EF4-FFF2-40B4-BE49-F238E27FC236}">
                <a16:creationId xmlns:a16="http://schemas.microsoft.com/office/drawing/2014/main" id="{55BB772C-ACF4-EC50-BB38-A7BA41F238C6}"/>
              </a:ext>
            </a:extLst>
          </p:cNvPr>
          <p:cNvCxnSpPr>
            <a:cxnSpLocks/>
          </p:cNvCxnSpPr>
          <p:nvPr/>
        </p:nvCxnSpPr>
        <p:spPr>
          <a:xfrm flipV="1">
            <a:off x="7549183" y="4122365"/>
            <a:ext cx="770537" cy="1"/>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58" name="Oval 57">
            <a:extLst>
              <a:ext uri="{FF2B5EF4-FFF2-40B4-BE49-F238E27FC236}">
                <a16:creationId xmlns:a16="http://schemas.microsoft.com/office/drawing/2014/main" id="{9DF71C6D-CD00-6CC0-7DA0-5B581255B87C}"/>
              </a:ext>
            </a:extLst>
          </p:cNvPr>
          <p:cNvSpPr/>
          <p:nvPr/>
        </p:nvSpPr>
        <p:spPr bwMode="auto">
          <a:xfrm>
            <a:off x="8288733" y="3867189"/>
            <a:ext cx="457230" cy="447523"/>
          </a:xfrm>
          <a:prstGeom prst="ellipse">
            <a:avLst/>
          </a:prstGeom>
          <a:ln>
            <a:headEnd/>
            <a:tailEnd/>
          </a:ln>
        </p:spPr>
        <p:style>
          <a:lnRef idx="0">
            <a:schemeClr val="accent6"/>
          </a:lnRef>
          <a:fillRef idx="3">
            <a:schemeClr val="accent6"/>
          </a:fillRef>
          <a:effectRef idx="3">
            <a:schemeClr val="accent6"/>
          </a:effectRef>
          <a:fontRef idx="minor">
            <a:schemeClr val="lt1"/>
          </a:fontRef>
        </p:style>
        <p:txBody>
          <a:bodyPr wrap="none" rtlCol="0" anchor="ctr"/>
          <a:lstStyle/>
          <a:p>
            <a:pPr algn="ctr">
              <a:lnSpc>
                <a:spcPct val="90000"/>
              </a:lnSpc>
            </a:pPr>
            <a:r>
              <a:rPr lang="en-US" sz="1600">
                <a:solidFill>
                  <a:schemeClr val="bg1"/>
                </a:solidFill>
                <a:latin typeface="Calibri" panose="020F0502020204030204" pitchFamily="34" charset="0"/>
                <a:cs typeface="Calibri" panose="020F0502020204030204" pitchFamily="34" charset="0"/>
              </a:rPr>
              <a:t>B</a:t>
            </a:r>
          </a:p>
        </p:txBody>
      </p:sp>
      <p:sp>
        <p:nvSpPr>
          <p:cNvPr id="59" name="TextBox 58">
            <a:extLst>
              <a:ext uri="{FF2B5EF4-FFF2-40B4-BE49-F238E27FC236}">
                <a16:creationId xmlns:a16="http://schemas.microsoft.com/office/drawing/2014/main" id="{82082E36-C6E8-3F71-8D23-FD64B4C1211A}"/>
              </a:ext>
            </a:extLst>
          </p:cNvPr>
          <p:cNvSpPr txBox="1"/>
          <p:nvPr/>
        </p:nvSpPr>
        <p:spPr>
          <a:xfrm>
            <a:off x="8806912" y="3562663"/>
            <a:ext cx="1839793" cy="1077218"/>
          </a:xfrm>
          <a:prstGeom prst="rect">
            <a:avLst/>
          </a:prstGeom>
          <a:noFill/>
        </p:spPr>
        <p:txBody>
          <a:bodyPr wrap="square" rtlCol="0">
            <a:spAutoFit/>
          </a:bodyPr>
          <a:lstStyle/>
          <a:p>
            <a:r>
              <a:rPr lang="en-US" sz="1600">
                <a:latin typeface="Calibri" panose="020F0502020204030204" pitchFamily="34" charset="0"/>
                <a:cs typeface="Calibri" panose="020F0502020204030204" pitchFamily="34" charset="0"/>
              </a:rPr>
              <a:t>Concurrent Functions – Monitor for Critical Failures (F14)</a:t>
            </a:r>
          </a:p>
        </p:txBody>
      </p:sp>
    </p:spTree>
    <p:extLst>
      <p:ext uri="{BB962C8B-B14F-4D97-AF65-F5344CB8AC3E}">
        <p14:creationId xmlns:p14="http://schemas.microsoft.com/office/powerpoint/2010/main" val="2958611385"/>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058DE65D-C3CE-894C-B06D-70D2AEBB0CF8}"/>
              </a:ext>
            </a:extLst>
          </p:cNvPr>
          <p:cNvSpPr>
            <a:spLocks noGrp="1"/>
          </p:cNvSpPr>
          <p:nvPr>
            <p:ph type="sldNum" sz="quarter" idx="12"/>
          </p:nvPr>
        </p:nvSpPr>
        <p:spPr>
          <a:xfrm>
            <a:off x="11468393" y="6432438"/>
            <a:ext cx="542697" cy="279400"/>
          </a:xfrm>
        </p:spPr>
        <p:txBody>
          <a:bodyPr/>
          <a:lstStyle/>
          <a:p>
            <a:fld id="{874AC6EB-5948-4DF8-B5CC-E711E8013C87}" type="slidenum">
              <a:rPr lang="en-US" sz="1600" smtClean="0"/>
              <a:pPr/>
              <a:t>107</a:t>
            </a:fld>
            <a:endParaRPr lang="en-US" sz="1600"/>
          </a:p>
        </p:txBody>
      </p:sp>
      <p:sp>
        <p:nvSpPr>
          <p:cNvPr id="2" name="Title 1">
            <a:extLst>
              <a:ext uri="{FF2B5EF4-FFF2-40B4-BE49-F238E27FC236}">
                <a16:creationId xmlns:a16="http://schemas.microsoft.com/office/drawing/2014/main" id="{8FC53B36-6289-654B-953E-0A9704372A3E}"/>
              </a:ext>
            </a:extLst>
          </p:cNvPr>
          <p:cNvSpPr>
            <a:spLocks noGrp="1"/>
          </p:cNvSpPr>
          <p:nvPr>
            <p:ph type="title" idx="4294967295"/>
          </p:nvPr>
        </p:nvSpPr>
        <p:spPr>
          <a:xfrm>
            <a:off x="628140" y="-138211"/>
            <a:ext cx="10447338" cy="741363"/>
          </a:xfrm>
        </p:spPr>
        <p:txBody>
          <a:bodyPr>
            <a:normAutofit/>
          </a:bodyPr>
          <a:lstStyle/>
          <a:p>
            <a:r>
              <a:rPr lang="en-US" sz="3200">
                <a:solidFill>
                  <a:schemeClr val="accent1">
                    <a:lumMod val="75000"/>
                  </a:schemeClr>
                </a:solidFill>
              </a:rPr>
              <a:t>LIR Functional Flow Diagram – Lid Installation</a:t>
            </a:r>
          </a:p>
        </p:txBody>
      </p:sp>
      <p:sp>
        <p:nvSpPr>
          <p:cNvPr id="43" name="Oval 42">
            <a:extLst>
              <a:ext uri="{FF2B5EF4-FFF2-40B4-BE49-F238E27FC236}">
                <a16:creationId xmlns:a16="http://schemas.microsoft.com/office/drawing/2014/main" id="{0CF8127B-64EF-F843-8E5F-4C6FF88E400C}"/>
              </a:ext>
            </a:extLst>
          </p:cNvPr>
          <p:cNvSpPr/>
          <p:nvPr/>
        </p:nvSpPr>
        <p:spPr bwMode="auto">
          <a:xfrm>
            <a:off x="5864578" y="620315"/>
            <a:ext cx="462844" cy="447523"/>
          </a:xfrm>
          <a:prstGeom prst="ellipse">
            <a:avLst/>
          </a:prstGeom>
          <a:ln>
            <a:headEnd/>
            <a:tailEnd/>
          </a:ln>
        </p:spPr>
        <p:style>
          <a:lnRef idx="0">
            <a:schemeClr val="accent6"/>
          </a:lnRef>
          <a:fillRef idx="3">
            <a:schemeClr val="accent6"/>
          </a:fillRef>
          <a:effectRef idx="3">
            <a:schemeClr val="accent6"/>
          </a:effectRef>
          <a:fontRef idx="minor">
            <a:schemeClr val="lt1"/>
          </a:fontRef>
        </p:style>
        <p:txBody>
          <a:bodyPr wrap="none" rtlCol="0" anchor="ctr"/>
          <a:lstStyle/>
          <a:p>
            <a:pPr algn="ctr">
              <a:lnSpc>
                <a:spcPct val="90000"/>
              </a:lnSpc>
            </a:pPr>
            <a:r>
              <a:rPr lang="en-US" sz="2000">
                <a:solidFill>
                  <a:schemeClr val="bg1"/>
                </a:solidFill>
                <a:latin typeface="+mj-lt"/>
              </a:rPr>
              <a:t>A</a:t>
            </a:r>
          </a:p>
        </p:txBody>
      </p:sp>
      <p:sp>
        <p:nvSpPr>
          <p:cNvPr id="71" name="TextBox 70">
            <a:extLst>
              <a:ext uri="{FF2B5EF4-FFF2-40B4-BE49-F238E27FC236}">
                <a16:creationId xmlns:a16="http://schemas.microsoft.com/office/drawing/2014/main" id="{20B9F548-13DF-8044-9569-6E101A2D5E67}"/>
              </a:ext>
            </a:extLst>
          </p:cNvPr>
          <p:cNvSpPr txBox="1"/>
          <p:nvPr/>
        </p:nvSpPr>
        <p:spPr>
          <a:xfrm>
            <a:off x="4591566" y="550332"/>
            <a:ext cx="1460837" cy="338554"/>
          </a:xfrm>
          <a:prstGeom prst="rect">
            <a:avLst/>
          </a:prstGeom>
          <a:noFill/>
        </p:spPr>
        <p:txBody>
          <a:bodyPr wrap="square" rtlCol="0">
            <a:spAutoFit/>
          </a:bodyPr>
          <a:lstStyle/>
          <a:p>
            <a:r>
              <a:rPr lang="en-US" sz="1600"/>
              <a:t>From Startup</a:t>
            </a:r>
          </a:p>
        </p:txBody>
      </p:sp>
      <p:cxnSp>
        <p:nvCxnSpPr>
          <p:cNvPr id="72" name="Straight Arrow Connector 71">
            <a:extLst>
              <a:ext uri="{FF2B5EF4-FFF2-40B4-BE49-F238E27FC236}">
                <a16:creationId xmlns:a16="http://schemas.microsoft.com/office/drawing/2014/main" id="{BB2218D7-5ECA-B140-8EEF-FF195DF63FC5}"/>
              </a:ext>
            </a:extLst>
          </p:cNvPr>
          <p:cNvCxnSpPr>
            <a:cxnSpLocks/>
            <a:stCxn id="43" idx="4"/>
            <a:endCxn id="66" idx="0"/>
          </p:cNvCxnSpPr>
          <p:nvPr/>
        </p:nvCxnSpPr>
        <p:spPr>
          <a:xfrm>
            <a:off x="6096000" y="1067838"/>
            <a:ext cx="9682" cy="487771"/>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27" name="Diamond 26">
            <a:extLst>
              <a:ext uri="{FF2B5EF4-FFF2-40B4-BE49-F238E27FC236}">
                <a16:creationId xmlns:a16="http://schemas.microsoft.com/office/drawing/2014/main" id="{8003F0CC-A9AB-FD4C-8148-67184F0B7AA6}"/>
              </a:ext>
            </a:extLst>
          </p:cNvPr>
          <p:cNvSpPr/>
          <p:nvPr/>
        </p:nvSpPr>
        <p:spPr bwMode="auto">
          <a:xfrm>
            <a:off x="7901182" y="4471182"/>
            <a:ext cx="1182843" cy="1068577"/>
          </a:xfrm>
          <a:prstGeom prst="diamond">
            <a:avLst/>
          </a:prstGeom>
          <a:ln>
            <a:headEnd/>
            <a:tailEnd/>
          </a:ln>
        </p:spPr>
        <p:style>
          <a:lnRef idx="0">
            <a:schemeClr val="accent5"/>
          </a:lnRef>
          <a:fillRef idx="3">
            <a:schemeClr val="accent5"/>
          </a:fillRef>
          <a:effectRef idx="3">
            <a:schemeClr val="accent5"/>
          </a:effectRef>
          <a:fontRef idx="minor">
            <a:schemeClr val="lt1"/>
          </a:fontRef>
        </p:style>
        <p:txBody>
          <a:bodyPr wrap="none" rtlCol="0" anchor="ctr"/>
          <a:lstStyle/>
          <a:p>
            <a:pPr algn="ctr">
              <a:lnSpc>
                <a:spcPct val="90000"/>
              </a:lnSpc>
            </a:pPr>
            <a:r>
              <a:rPr lang="en-US" sz="1600">
                <a:solidFill>
                  <a:schemeClr val="tx1"/>
                </a:solidFill>
                <a:latin typeface="+mj-lt"/>
              </a:rPr>
              <a:t>End of </a:t>
            </a:r>
            <a:br>
              <a:rPr lang="en-US" sz="1600">
                <a:solidFill>
                  <a:schemeClr val="tx1"/>
                </a:solidFill>
                <a:latin typeface="+mj-lt"/>
              </a:rPr>
            </a:br>
            <a:r>
              <a:rPr lang="en-US" sz="1600">
                <a:solidFill>
                  <a:schemeClr val="tx1"/>
                </a:solidFill>
                <a:latin typeface="+mj-lt"/>
              </a:rPr>
              <a:t>Shift?</a:t>
            </a:r>
          </a:p>
        </p:txBody>
      </p:sp>
      <p:cxnSp>
        <p:nvCxnSpPr>
          <p:cNvPr id="78" name="Elbow Connector 77">
            <a:extLst>
              <a:ext uri="{FF2B5EF4-FFF2-40B4-BE49-F238E27FC236}">
                <a16:creationId xmlns:a16="http://schemas.microsoft.com/office/drawing/2014/main" id="{D8A8E87C-47F2-7847-9F14-3452976EAA87}"/>
              </a:ext>
            </a:extLst>
          </p:cNvPr>
          <p:cNvCxnSpPr>
            <a:cxnSpLocks/>
            <a:stCxn id="27" idx="0"/>
            <a:endCxn id="66" idx="3"/>
          </p:cNvCxnSpPr>
          <p:nvPr/>
        </p:nvCxnSpPr>
        <p:spPr>
          <a:xfrm rot="16200000" flipV="1">
            <a:off x="6404619" y="2383196"/>
            <a:ext cx="2663581" cy="1512391"/>
          </a:xfrm>
          <a:prstGeom prst="bentConnector2">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79" name="TextBox 78">
            <a:extLst>
              <a:ext uri="{FF2B5EF4-FFF2-40B4-BE49-F238E27FC236}">
                <a16:creationId xmlns:a16="http://schemas.microsoft.com/office/drawing/2014/main" id="{FC991FEE-D587-2649-A34B-AC8887128CD0}"/>
              </a:ext>
            </a:extLst>
          </p:cNvPr>
          <p:cNvSpPr txBox="1"/>
          <p:nvPr/>
        </p:nvSpPr>
        <p:spPr>
          <a:xfrm>
            <a:off x="7934887" y="4143515"/>
            <a:ext cx="748086" cy="338554"/>
          </a:xfrm>
          <a:prstGeom prst="rect">
            <a:avLst/>
          </a:prstGeom>
          <a:noFill/>
        </p:spPr>
        <p:txBody>
          <a:bodyPr wrap="square" rtlCol="0">
            <a:spAutoFit/>
          </a:bodyPr>
          <a:lstStyle/>
          <a:p>
            <a:pPr algn="ctr"/>
            <a:r>
              <a:rPr lang="en-US" sz="1600"/>
              <a:t>No</a:t>
            </a:r>
          </a:p>
        </p:txBody>
      </p:sp>
      <p:sp>
        <p:nvSpPr>
          <p:cNvPr id="80" name="TextBox 79">
            <a:extLst>
              <a:ext uri="{FF2B5EF4-FFF2-40B4-BE49-F238E27FC236}">
                <a16:creationId xmlns:a16="http://schemas.microsoft.com/office/drawing/2014/main" id="{CC74B811-7B98-874D-AC53-AA57E0F304D4}"/>
              </a:ext>
            </a:extLst>
          </p:cNvPr>
          <p:cNvSpPr txBox="1"/>
          <p:nvPr/>
        </p:nvSpPr>
        <p:spPr>
          <a:xfrm>
            <a:off x="8380831" y="5472511"/>
            <a:ext cx="748086" cy="338554"/>
          </a:xfrm>
          <a:prstGeom prst="rect">
            <a:avLst/>
          </a:prstGeom>
          <a:noFill/>
        </p:spPr>
        <p:txBody>
          <a:bodyPr wrap="square" rtlCol="0">
            <a:spAutoFit/>
          </a:bodyPr>
          <a:lstStyle/>
          <a:p>
            <a:pPr algn="ctr"/>
            <a:r>
              <a:rPr lang="en-US" sz="1600"/>
              <a:t>Yes</a:t>
            </a:r>
          </a:p>
        </p:txBody>
      </p:sp>
      <p:sp>
        <p:nvSpPr>
          <p:cNvPr id="81" name="Oval 80">
            <a:extLst>
              <a:ext uri="{FF2B5EF4-FFF2-40B4-BE49-F238E27FC236}">
                <a16:creationId xmlns:a16="http://schemas.microsoft.com/office/drawing/2014/main" id="{78D0BF1C-B67C-9549-BD4D-053363C9E314}"/>
              </a:ext>
            </a:extLst>
          </p:cNvPr>
          <p:cNvSpPr/>
          <p:nvPr/>
        </p:nvSpPr>
        <p:spPr bwMode="auto">
          <a:xfrm>
            <a:off x="10130660" y="5554150"/>
            <a:ext cx="462844" cy="447523"/>
          </a:xfrm>
          <a:prstGeom prst="ellipse">
            <a:avLst/>
          </a:prstGeom>
          <a:ln>
            <a:headEnd/>
            <a:tailEnd/>
          </a:ln>
        </p:spPr>
        <p:style>
          <a:lnRef idx="0">
            <a:schemeClr val="accent6"/>
          </a:lnRef>
          <a:fillRef idx="3">
            <a:schemeClr val="accent6"/>
          </a:fillRef>
          <a:effectRef idx="3">
            <a:schemeClr val="accent6"/>
          </a:effectRef>
          <a:fontRef idx="minor">
            <a:schemeClr val="lt1"/>
          </a:fontRef>
        </p:style>
        <p:txBody>
          <a:bodyPr wrap="none" rtlCol="0" anchor="ctr"/>
          <a:lstStyle/>
          <a:p>
            <a:pPr algn="ctr">
              <a:lnSpc>
                <a:spcPct val="90000"/>
              </a:lnSpc>
            </a:pPr>
            <a:r>
              <a:rPr lang="en-US" sz="2000">
                <a:solidFill>
                  <a:schemeClr val="bg1"/>
                </a:solidFill>
                <a:latin typeface="+mj-lt"/>
              </a:rPr>
              <a:t>D</a:t>
            </a:r>
          </a:p>
        </p:txBody>
      </p:sp>
      <p:sp>
        <p:nvSpPr>
          <p:cNvPr id="82" name="TextBox 81">
            <a:extLst>
              <a:ext uri="{FF2B5EF4-FFF2-40B4-BE49-F238E27FC236}">
                <a16:creationId xmlns:a16="http://schemas.microsoft.com/office/drawing/2014/main" id="{2E87FBE3-7174-F54D-AB8D-9040BA2967DE}"/>
              </a:ext>
            </a:extLst>
          </p:cNvPr>
          <p:cNvSpPr txBox="1"/>
          <p:nvPr/>
        </p:nvSpPr>
        <p:spPr>
          <a:xfrm>
            <a:off x="10593504" y="5485523"/>
            <a:ext cx="1001743" cy="584775"/>
          </a:xfrm>
          <a:prstGeom prst="rect">
            <a:avLst/>
          </a:prstGeom>
          <a:noFill/>
        </p:spPr>
        <p:txBody>
          <a:bodyPr wrap="square" rtlCol="0">
            <a:spAutoFit/>
          </a:bodyPr>
          <a:lstStyle/>
          <a:p>
            <a:r>
              <a:rPr lang="en-US" sz="1600"/>
              <a:t>To End of Shift</a:t>
            </a:r>
          </a:p>
        </p:txBody>
      </p:sp>
      <p:sp>
        <p:nvSpPr>
          <p:cNvPr id="117" name="Oval 116">
            <a:extLst>
              <a:ext uri="{FF2B5EF4-FFF2-40B4-BE49-F238E27FC236}">
                <a16:creationId xmlns:a16="http://schemas.microsoft.com/office/drawing/2014/main" id="{2F50FAE3-9482-C142-A675-000A884880FC}"/>
              </a:ext>
            </a:extLst>
          </p:cNvPr>
          <p:cNvSpPr/>
          <p:nvPr/>
        </p:nvSpPr>
        <p:spPr bwMode="auto">
          <a:xfrm>
            <a:off x="9467844" y="3142186"/>
            <a:ext cx="462844" cy="447523"/>
          </a:xfrm>
          <a:prstGeom prst="ellipse">
            <a:avLst/>
          </a:prstGeom>
          <a:ln>
            <a:headEnd/>
            <a:tailEnd/>
          </a:ln>
        </p:spPr>
        <p:style>
          <a:lnRef idx="0">
            <a:schemeClr val="accent6"/>
          </a:lnRef>
          <a:fillRef idx="3">
            <a:schemeClr val="accent6"/>
          </a:fillRef>
          <a:effectRef idx="3">
            <a:schemeClr val="accent6"/>
          </a:effectRef>
          <a:fontRef idx="minor">
            <a:schemeClr val="lt1"/>
          </a:fontRef>
        </p:style>
        <p:txBody>
          <a:bodyPr wrap="none" rtlCol="0" anchor="ctr"/>
          <a:lstStyle/>
          <a:p>
            <a:pPr algn="ctr">
              <a:lnSpc>
                <a:spcPct val="90000"/>
              </a:lnSpc>
            </a:pPr>
            <a:r>
              <a:rPr lang="en-US" sz="2000">
                <a:solidFill>
                  <a:schemeClr val="bg1"/>
                </a:solidFill>
                <a:latin typeface="+mj-lt"/>
              </a:rPr>
              <a:t>B</a:t>
            </a:r>
          </a:p>
        </p:txBody>
      </p:sp>
      <p:sp>
        <p:nvSpPr>
          <p:cNvPr id="118" name="TextBox 117">
            <a:extLst>
              <a:ext uri="{FF2B5EF4-FFF2-40B4-BE49-F238E27FC236}">
                <a16:creationId xmlns:a16="http://schemas.microsoft.com/office/drawing/2014/main" id="{954EAD23-B0D4-8340-BFE3-5A0A839BB966}"/>
              </a:ext>
            </a:extLst>
          </p:cNvPr>
          <p:cNvSpPr txBox="1"/>
          <p:nvPr/>
        </p:nvSpPr>
        <p:spPr>
          <a:xfrm>
            <a:off x="9718615" y="3103945"/>
            <a:ext cx="1749778" cy="584775"/>
          </a:xfrm>
          <a:prstGeom prst="rect">
            <a:avLst/>
          </a:prstGeom>
          <a:noFill/>
        </p:spPr>
        <p:txBody>
          <a:bodyPr wrap="square" rtlCol="0">
            <a:spAutoFit/>
          </a:bodyPr>
          <a:lstStyle/>
          <a:p>
            <a:pPr algn="ctr"/>
            <a:r>
              <a:rPr lang="en-US" sz="1600"/>
              <a:t>To Concurrent Operations</a:t>
            </a:r>
          </a:p>
        </p:txBody>
      </p:sp>
      <p:cxnSp>
        <p:nvCxnSpPr>
          <p:cNvPr id="128" name="Elbow Connector 127">
            <a:extLst>
              <a:ext uri="{FF2B5EF4-FFF2-40B4-BE49-F238E27FC236}">
                <a16:creationId xmlns:a16="http://schemas.microsoft.com/office/drawing/2014/main" id="{ABE32967-1031-C048-BD61-70C230D70FCE}"/>
              </a:ext>
            </a:extLst>
          </p:cNvPr>
          <p:cNvCxnSpPr>
            <a:stCxn id="117" idx="4"/>
            <a:endCxn id="27" idx="3"/>
          </p:cNvCxnSpPr>
          <p:nvPr/>
        </p:nvCxnSpPr>
        <p:spPr>
          <a:xfrm rot="5400000">
            <a:off x="8683765" y="3989970"/>
            <a:ext cx="1415762" cy="615241"/>
          </a:xfrm>
          <a:prstGeom prst="bentConnector2">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29" name="Straight Arrow Connector 128">
            <a:extLst>
              <a:ext uri="{FF2B5EF4-FFF2-40B4-BE49-F238E27FC236}">
                <a16:creationId xmlns:a16="http://schemas.microsoft.com/office/drawing/2014/main" id="{0166F094-9ED3-FF4B-B482-5F6AA35F8113}"/>
              </a:ext>
            </a:extLst>
          </p:cNvPr>
          <p:cNvCxnSpPr>
            <a:cxnSpLocks/>
          </p:cNvCxnSpPr>
          <p:nvPr/>
        </p:nvCxnSpPr>
        <p:spPr>
          <a:xfrm flipV="1">
            <a:off x="8492603" y="1221405"/>
            <a:ext cx="9676" cy="600113"/>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8" name="Elbow Connector 7">
            <a:extLst>
              <a:ext uri="{FF2B5EF4-FFF2-40B4-BE49-F238E27FC236}">
                <a16:creationId xmlns:a16="http://schemas.microsoft.com/office/drawing/2014/main" id="{F5E32C90-B520-5E40-9D20-7A2635BDE2DB}"/>
              </a:ext>
            </a:extLst>
          </p:cNvPr>
          <p:cNvCxnSpPr>
            <a:cxnSpLocks/>
            <a:endCxn id="117" idx="0"/>
          </p:cNvCxnSpPr>
          <p:nvPr/>
        </p:nvCxnSpPr>
        <p:spPr>
          <a:xfrm>
            <a:off x="6122452" y="1228786"/>
            <a:ext cx="3576814" cy="1913400"/>
          </a:xfrm>
          <a:prstGeom prst="bentConnector2">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42" name="Rectangle 41">
            <a:extLst>
              <a:ext uri="{FF2B5EF4-FFF2-40B4-BE49-F238E27FC236}">
                <a16:creationId xmlns:a16="http://schemas.microsoft.com/office/drawing/2014/main" id="{3FFD75AD-A222-C643-A9F7-51E68CFFE8D2}"/>
              </a:ext>
            </a:extLst>
          </p:cNvPr>
          <p:cNvSpPr/>
          <p:nvPr/>
        </p:nvSpPr>
        <p:spPr bwMode="auto">
          <a:xfrm>
            <a:off x="2514979" y="1435815"/>
            <a:ext cx="1415447" cy="4443424"/>
          </a:xfrm>
          <a:prstGeom prst="rect">
            <a:avLst/>
          </a:prstGeom>
          <a:solidFill>
            <a:srgbClr val="00B050"/>
          </a:solidFill>
          <a:ln>
            <a:headEnd/>
            <a:tailEnd/>
          </a:ln>
        </p:spPr>
        <p:style>
          <a:lnRef idx="0">
            <a:schemeClr val="dk1"/>
          </a:lnRef>
          <a:fillRef idx="3">
            <a:schemeClr val="dk1"/>
          </a:fillRef>
          <a:effectRef idx="3">
            <a:schemeClr val="dk1"/>
          </a:effectRef>
          <a:fontRef idx="minor">
            <a:schemeClr val="lt1"/>
          </a:fontRef>
        </p:style>
        <p:txBody>
          <a:bodyPr wrap="none" rtlCol="0" anchor="ctr"/>
          <a:lstStyle/>
          <a:p>
            <a:pPr algn="ctr">
              <a:lnSpc>
                <a:spcPct val="80000"/>
              </a:lnSpc>
            </a:pPr>
            <a:r>
              <a:rPr lang="en-US" sz="1600">
                <a:solidFill>
                  <a:schemeClr val="bg1"/>
                </a:solidFill>
                <a:latin typeface="+mj-lt"/>
              </a:rPr>
              <a:t>FCR </a:t>
            </a:r>
            <a:br>
              <a:rPr lang="en-US" sz="1600">
                <a:solidFill>
                  <a:schemeClr val="bg1"/>
                </a:solidFill>
                <a:latin typeface="+mj-lt"/>
              </a:rPr>
            </a:br>
            <a:r>
              <a:rPr lang="en-US" sz="1600">
                <a:solidFill>
                  <a:schemeClr val="bg1"/>
                </a:solidFill>
                <a:latin typeface="+mj-lt"/>
              </a:rPr>
              <a:t>C&amp;M</a:t>
            </a:r>
            <a:br>
              <a:rPr lang="en-US" sz="1600">
                <a:solidFill>
                  <a:schemeClr val="bg1"/>
                </a:solidFill>
                <a:latin typeface="+mj-lt"/>
              </a:rPr>
            </a:br>
            <a:r>
              <a:rPr lang="en-US" sz="1600">
                <a:solidFill>
                  <a:schemeClr val="bg1"/>
                </a:solidFill>
                <a:latin typeface="+mj-lt"/>
              </a:rPr>
              <a:t>Software</a:t>
            </a:r>
          </a:p>
        </p:txBody>
      </p:sp>
      <p:sp>
        <p:nvSpPr>
          <p:cNvPr id="61" name="Rectangle 60">
            <a:extLst>
              <a:ext uri="{FF2B5EF4-FFF2-40B4-BE49-F238E27FC236}">
                <a16:creationId xmlns:a16="http://schemas.microsoft.com/office/drawing/2014/main" id="{D23731B6-15F3-3749-B809-BC889CE51849}"/>
              </a:ext>
            </a:extLst>
          </p:cNvPr>
          <p:cNvSpPr/>
          <p:nvPr/>
        </p:nvSpPr>
        <p:spPr bwMode="auto">
          <a:xfrm>
            <a:off x="5248714" y="5252462"/>
            <a:ext cx="1749062" cy="494015"/>
          </a:xfrm>
          <a:prstGeom prst="rect">
            <a:avLst/>
          </a:prstGeom>
          <a:ln>
            <a:headEnd/>
            <a:tailEnd/>
          </a:ln>
        </p:spPr>
        <p:style>
          <a:lnRef idx="0">
            <a:schemeClr val="accent3"/>
          </a:lnRef>
          <a:fillRef idx="3">
            <a:schemeClr val="accent3"/>
          </a:fillRef>
          <a:effectRef idx="3">
            <a:schemeClr val="accent3"/>
          </a:effectRef>
          <a:fontRef idx="minor">
            <a:schemeClr val="lt1"/>
          </a:fontRef>
        </p:style>
        <p:txBody>
          <a:bodyPr wrap="none" rtlCol="0" anchor="ctr"/>
          <a:lstStyle/>
          <a:p>
            <a:pPr algn="ctr" fontAlgn="ctr" hangingPunct="0">
              <a:lnSpc>
                <a:spcPct val="80000"/>
              </a:lnSpc>
            </a:pPr>
            <a:r>
              <a:rPr lang="en-US" sz="1600">
                <a:solidFill>
                  <a:schemeClr val="bg1"/>
                </a:solidFill>
                <a:latin typeface="+mj-lt"/>
              </a:rPr>
              <a:t>LHS Install Lid</a:t>
            </a:r>
            <a:br>
              <a:rPr lang="en-US" sz="1600">
                <a:solidFill>
                  <a:schemeClr val="bg1"/>
                </a:solidFill>
                <a:latin typeface="+mj-lt"/>
              </a:rPr>
            </a:br>
            <a:r>
              <a:rPr lang="en-US" sz="1600">
                <a:solidFill>
                  <a:schemeClr val="bg1"/>
                </a:solidFill>
                <a:latin typeface="+mj-lt"/>
              </a:rPr>
              <a:t>F(10)</a:t>
            </a:r>
          </a:p>
        </p:txBody>
      </p:sp>
      <p:sp>
        <p:nvSpPr>
          <p:cNvPr id="62" name="Rectangle 61">
            <a:extLst>
              <a:ext uri="{FF2B5EF4-FFF2-40B4-BE49-F238E27FC236}">
                <a16:creationId xmlns:a16="http://schemas.microsoft.com/office/drawing/2014/main" id="{9E339520-0C51-3646-B2D2-02EA63285ACC}"/>
              </a:ext>
            </a:extLst>
          </p:cNvPr>
          <p:cNvSpPr/>
          <p:nvPr/>
        </p:nvSpPr>
        <p:spPr bwMode="auto">
          <a:xfrm>
            <a:off x="5242719" y="3580187"/>
            <a:ext cx="1749062" cy="485906"/>
          </a:xfrm>
          <a:prstGeom prst="rect">
            <a:avLst/>
          </a:prstGeom>
          <a:ln>
            <a:headEnd/>
            <a:tailEnd/>
          </a:ln>
        </p:spPr>
        <p:style>
          <a:lnRef idx="0">
            <a:schemeClr val="accent3"/>
          </a:lnRef>
          <a:fillRef idx="3">
            <a:schemeClr val="accent3"/>
          </a:fillRef>
          <a:effectRef idx="3">
            <a:schemeClr val="accent3"/>
          </a:effectRef>
          <a:fontRef idx="minor">
            <a:schemeClr val="lt1"/>
          </a:fontRef>
        </p:style>
        <p:txBody>
          <a:bodyPr wrap="none" rtlCol="0" anchor="ctr"/>
          <a:lstStyle/>
          <a:p>
            <a:pPr algn="ctr" fontAlgn="ctr" hangingPunct="0">
              <a:lnSpc>
                <a:spcPct val="80000"/>
              </a:lnSpc>
            </a:pPr>
            <a:r>
              <a:rPr lang="en-US" sz="1600"/>
              <a:t>JHS Grasp Jar</a:t>
            </a:r>
            <a:br>
              <a:rPr lang="en-US" sz="1600">
                <a:solidFill>
                  <a:schemeClr val="bg1"/>
                </a:solidFill>
                <a:latin typeface="+mj-lt"/>
              </a:rPr>
            </a:br>
            <a:r>
              <a:rPr lang="en-US" sz="1600">
                <a:solidFill>
                  <a:schemeClr val="bg1"/>
                </a:solidFill>
                <a:latin typeface="+mj-lt"/>
              </a:rPr>
              <a:t>F(8)</a:t>
            </a:r>
          </a:p>
        </p:txBody>
      </p:sp>
      <p:sp>
        <p:nvSpPr>
          <p:cNvPr id="63" name="Rectangle 62">
            <a:extLst>
              <a:ext uri="{FF2B5EF4-FFF2-40B4-BE49-F238E27FC236}">
                <a16:creationId xmlns:a16="http://schemas.microsoft.com/office/drawing/2014/main" id="{0AE8FA2C-18B1-9D44-A6BE-9682FCBD3FFF}"/>
              </a:ext>
            </a:extLst>
          </p:cNvPr>
          <p:cNvSpPr/>
          <p:nvPr/>
        </p:nvSpPr>
        <p:spPr bwMode="auto">
          <a:xfrm>
            <a:off x="5248714" y="2327586"/>
            <a:ext cx="1749062" cy="485905"/>
          </a:xfrm>
          <a:prstGeom prst="rect">
            <a:avLst/>
          </a:prstGeom>
          <a:ln>
            <a:headEnd/>
            <a:tailEnd/>
          </a:ln>
        </p:spPr>
        <p:style>
          <a:lnRef idx="0">
            <a:schemeClr val="accent3"/>
          </a:lnRef>
          <a:fillRef idx="3">
            <a:schemeClr val="accent3"/>
          </a:fillRef>
          <a:effectRef idx="3">
            <a:schemeClr val="accent3"/>
          </a:effectRef>
          <a:fontRef idx="minor">
            <a:schemeClr val="lt1"/>
          </a:fontRef>
        </p:style>
        <p:txBody>
          <a:bodyPr wrap="none" rtlCol="0" anchor="ctr"/>
          <a:lstStyle/>
          <a:p>
            <a:pPr algn="ctr" fontAlgn="ctr" hangingPunct="0">
              <a:lnSpc>
                <a:spcPct val="80000"/>
              </a:lnSpc>
            </a:pPr>
            <a:r>
              <a:rPr lang="en-US" sz="1600">
                <a:solidFill>
                  <a:schemeClr val="bg1"/>
                </a:solidFill>
              </a:rPr>
              <a:t>Position JHS</a:t>
            </a:r>
            <a:br>
              <a:rPr lang="en-US" sz="1600">
                <a:solidFill>
                  <a:schemeClr val="bg1"/>
                </a:solidFill>
                <a:latin typeface="+mj-lt"/>
              </a:rPr>
            </a:br>
            <a:r>
              <a:rPr lang="en-US" sz="1600">
                <a:solidFill>
                  <a:schemeClr val="bg1"/>
                </a:solidFill>
                <a:latin typeface="+mj-lt"/>
              </a:rPr>
              <a:t>F(7)</a:t>
            </a:r>
          </a:p>
        </p:txBody>
      </p:sp>
      <p:sp>
        <p:nvSpPr>
          <p:cNvPr id="64" name="Rectangle 63">
            <a:extLst>
              <a:ext uri="{FF2B5EF4-FFF2-40B4-BE49-F238E27FC236}">
                <a16:creationId xmlns:a16="http://schemas.microsoft.com/office/drawing/2014/main" id="{C2701F7F-C748-0A4C-B758-82C5490C0D93}"/>
              </a:ext>
            </a:extLst>
          </p:cNvPr>
          <p:cNvSpPr/>
          <p:nvPr/>
        </p:nvSpPr>
        <p:spPr bwMode="auto">
          <a:xfrm>
            <a:off x="5230019" y="4334086"/>
            <a:ext cx="1749062" cy="650383"/>
          </a:xfrm>
          <a:prstGeom prst="rect">
            <a:avLst/>
          </a:prstGeom>
          <a:ln>
            <a:headEnd/>
            <a:tailEnd/>
          </a:ln>
        </p:spPr>
        <p:style>
          <a:lnRef idx="0">
            <a:schemeClr val="accent3"/>
          </a:lnRef>
          <a:fillRef idx="3">
            <a:schemeClr val="accent3"/>
          </a:fillRef>
          <a:effectRef idx="3">
            <a:schemeClr val="accent3"/>
          </a:effectRef>
          <a:fontRef idx="minor">
            <a:schemeClr val="lt1"/>
          </a:fontRef>
        </p:style>
        <p:txBody>
          <a:bodyPr wrap="none" rtlCol="0" anchor="ctr"/>
          <a:lstStyle/>
          <a:p>
            <a:pPr algn="ctr" fontAlgn="ctr" hangingPunct="0">
              <a:lnSpc>
                <a:spcPct val="80000"/>
              </a:lnSpc>
            </a:pPr>
            <a:r>
              <a:rPr lang="en-US" sz="1600">
                <a:solidFill>
                  <a:schemeClr val="bg1"/>
                </a:solidFill>
                <a:latin typeface="+mj-lt"/>
              </a:rPr>
              <a:t>LHS Move Lid to </a:t>
            </a:r>
            <a:br>
              <a:rPr lang="en-US" sz="1600">
                <a:solidFill>
                  <a:schemeClr val="bg1"/>
                </a:solidFill>
                <a:latin typeface="+mj-lt"/>
              </a:rPr>
            </a:br>
            <a:r>
              <a:rPr lang="en-US" sz="1600">
                <a:solidFill>
                  <a:schemeClr val="bg1"/>
                </a:solidFill>
                <a:latin typeface="+mj-lt"/>
              </a:rPr>
              <a:t>Top of Jar</a:t>
            </a:r>
            <a:br>
              <a:rPr lang="en-US" sz="1600">
                <a:solidFill>
                  <a:schemeClr val="bg1"/>
                </a:solidFill>
                <a:latin typeface="+mj-lt"/>
              </a:rPr>
            </a:br>
            <a:r>
              <a:rPr lang="en-US" sz="1600">
                <a:solidFill>
                  <a:schemeClr val="bg1"/>
                </a:solidFill>
                <a:latin typeface="+mj-lt"/>
              </a:rPr>
              <a:t>F(9)</a:t>
            </a:r>
          </a:p>
        </p:txBody>
      </p:sp>
      <p:sp>
        <p:nvSpPr>
          <p:cNvPr id="66" name="Rectangle 65">
            <a:extLst>
              <a:ext uri="{FF2B5EF4-FFF2-40B4-BE49-F238E27FC236}">
                <a16:creationId xmlns:a16="http://schemas.microsoft.com/office/drawing/2014/main" id="{7A159A2C-5E2B-6D47-A6C5-59988B98C1D6}"/>
              </a:ext>
            </a:extLst>
          </p:cNvPr>
          <p:cNvSpPr/>
          <p:nvPr/>
        </p:nvSpPr>
        <p:spPr bwMode="auto">
          <a:xfrm>
            <a:off x="5231151" y="1555609"/>
            <a:ext cx="1749062" cy="503984"/>
          </a:xfrm>
          <a:prstGeom prst="rect">
            <a:avLst/>
          </a:prstGeom>
          <a:ln>
            <a:headEnd/>
            <a:tailEnd/>
          </a:ln>
        </p:spPr>
        <p:style>
          <a:lnRef idx="0">
            <a:schemeClr val="accent3"/>
          </a:lnRef>
          <a:fillRef idx="3">
            <a:schemeClr val="accent3"/>
          </a:fillRef>
          <a:effectRef idx="3">
            <a:schemeClr val="accent3"/>
          </a:effectRef>
          <a:fontRef idx="minor">
            <a:schemeClr val="lt1"/>
          </a:fontRef>
        </p:style>
        <p:txBody>
          <a:bodyPr wrap="none" rtlCol="0" anchor="ctr"/>
          <a:lstStyle/>
          <a:p>
            <a:pPr algn="ctr" fontAlgn="ctr" hangingPunct="0">
              <a:lnSpc>
                <a:spcPct val="80000"/>
              </a:lnSpc>
            </a:pPr>
            <a:r>
              <a:rPr lang="en-US" sz="1600">
                <a:solidFill>
                  <a:schemeClr val="bg1"/>
                </a:solidFill>
                <a:latin typeface="+mj-lt"/>
              </a:rPr>
              <a:t>LHS Obtain Lid</a:t>
            </a:r>
            <a:br>
              <a:rPr lang="en-US" sz="1600">
                <a:solidFill>
                  <a:schemeClr val="bg1"/>
                </a:solidFill>
                <a:latin typeface="+mj-lt"/>
              </a:rPr>
            </a:br>
            <a:r>
              <a:rPr lang="en-US" sz="1600">
                <a:solidFill>
                  <a:schemeClr val="bg1"/>
                </a:solidFill>
                <a:latin typeface="+mj-lt"/>
              </a:rPr>
              <a:t>F(6)</a:t>
            </a:r>
          </a:p>
        </p:txBody>
      </p:sp>
      <p:cxnSp>
        <p:nvCxnSpPr>
          <p:cNvPr id="68" name="Straight Arrow Connector 67">
            <a:extLst>
              <a:ext uri="{FF2B5EF4-FFF2-40B4-BE49-F238E27FC236}">
                <a16:creationId xmlns:a16="http://schemas.microsoft.com/office/drawing/2014/main" id="{7313BA9A-E56F-9541-B07E-A6F87EF7D354}"/>
              </a:ext>
            </a:extLst>
          </p:cNvPr>
          <p:cNvCxnSpPr>
            <a:cxnSpLocks/>
            <a:stCxn id="66" idx="2"/>
          </p:cNvCxnSpPr>
          <p:nvPr/>
        </p:nvCxnSpPr>
        <p:spPr>
          <a:xfrm>
            <a:off x="6105682" y="2059593"/>
            <a:ext cx="4311" cy="28752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77" name="Straight Arrow Connector 76">
            <a:extLst>
              <a:ext uri="{FF2B5EF4-FFF2-40B4-BE49-F238E27FC236}">
                <a16:creationId xmlns:a16="http://schemas.microsoft.com/office/drawing/2014/main" id="{7387226D-D079-3841-BB20-D3A5DE305B27}"/>
              </a:ext>
            </a:extLst>
          </p:cNvPr>
          <p:cNvCxnSpPr>
            <a:cxnSpLocks/>
            <a:stCxn id="63" idx="2"/>
          </p:cNvCxnSpPr>
          <p:nvPr/>
        </p:nvCxnSpPr>
        <p:spPr>
          <a:xfrm flipH="1">
            <a:off x="6122452" y="2813491"/>
            <a:ext cx="793" cy="267993"/>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85" name="Straight Arrow Connector 84">
            <a:extLst>
              <a:ext uri="{FF2B5EF4-FFF2-40B4-BE49-F238E27FC236}">
                <a16:creationId xmlns:a16="http://schemas.microsoft.com/office/drawing/2014/main" id="{66E335B1-8941-D448-B6BA-E38E450F30D8}"/>
              </a:ext>
            </a:extLst>
          </p:cNvPr>
          <p:cNvCxnSpPr>
            <a:cxnSpLocks/>
            <a:stCxn id="62" idx="2"/>
            <a:endCxn id="64" idx="0"/>
          </p:cNvCxnSpPr>
          <p:nvPr/>
        </p:nvCxnSpPr>
        <p:spPr>
          <a:xfrm flipH="1">
            <a:off x="6104550" y="4066093"/>
            <a:ext cx="12700" cy="267993"/>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87" name="Straight Arrow Connector 86">
            <a:extLst>
              <a:ext uri="{FF2B5EF4-FFF2-40B4-BE49-F238E27FC236}">
                <a16:creationId xmlns:a16="http://schemas.microsoft.com/office/drawing/2014/main" id="{24C51133-0000-994E-8AD8-F8F3737E3C87}"/>
              </a:ext>
            </a:extLst>
          </p:cNvPr>
          <p:cNvCxnSpPr>
            <a:cxnSpLocks/>
            <a:endCxn id="61" idx="0"/>
          </p:cNvCxnSpPr>
          <p:nvPr/>
        </p:nvCxnSpPr>
        <p:spPr>
          <a:xfrm flipH="1">
            <a:off x="6123245" y="4984469"/>
            <a:ext cx="9702" cy="267993"/>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54" name="Elbow Connector 53">
            <a:extLst>
              <a:ext uri="{FF2B5EF4-FFF2-40B4-BE49-F238E27FC236}">
                <a16:creationId xmlns:a16="http://schemas.microsoft.com/office/drawing/2014/main" id="{293E23B0-5180-5B4F-B657-C20D5BF18085}"/>
              </a:ext>
            </a:extLst>
          </p:cNvPr>
          <p:cNvCxnSpPr>
            <a:cxnSpLocks/>
            <a:stCxn id="61" idx="3"/>
            <a:endCxn id="27" idx="1"/>
          </p:cNvCxnSpPr>
          <p:nvPr/>
        </p:nvCxnSpPr>
        <p:spPr>
          <a:xfrm flipV="1">
            <a:off x="6997776" y="5005471"/>
            <a:ext cx="903406" cy="493999"/>
          </a:xfrm>
          <a:prstGeom prst="bentConnector3">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57" name="Elbow Connector 56">
            <a:extLst>
              <a:ext uri="{FF2B5EF4-FFF2-40B4-BE49-F238E27FC236}">
                <a16:creationId xmlns:a16="http://schemas.microsoft.com/office/drawing/2014/main" id="{7FCCCC86-56DF-E442-A792-0841C1F261A1}"/>
              </a:ext>
            </a:extLst>
          </p:cNvPr>
          <p:cNvCxnSpPr>
            <a:cxnSpLocks/>
            <a:stCxn id="27" idx="2"/>
            <a:endCxn id="81" idx="2"/>
          </p:cNvCxnSpPr>
          <p:nvPr/>
        </p:nvCxnSpPr>
        <p:spPr>
          <a:xfrm rot="16200000" flipH="1">
            <a:off x="9192556" y="4839807"/>
            <a:ext cx="238153" cy="1638056"/>
          </a:xfrm>
          <a:prstGeom prst="bentConnector2">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04" name="Straight Arrow Connector 103">
            <a:extLst>
              <a:ext uri="{FF2B5EF4-FFF2-40B4-BE49-F238E27FC236}">
                <a16:creationId xmlns:a16="http://schemas.microsoft.com/office/drawing/2014/main" id="{91C22AF3-6841-A343-8B57-DD25399D05F2}"/>
              </a:ext>
            </a:extLst>
          </p:cNvPr>
          <p:cNvCxnSpPr>
            <a:cxnSpLocks/>
          </p:cNvCxnSpPr>
          <p:nvPr/>
        </p:nvCxnSpPr>
        <p:spPr>
          <a:xfrm>
            <a:off x="3930426" y="1842125"/>
            <a:ext cx="1300725" cy="0"/>
          </a:xfrm>
          <a:prstGeom prst="straightConnector1">
            <a:avLst/>
          </a:prstGeom>
          <a:ln w="38100">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143" name="TextBox 142">
            <a:extLst>
              <a:ext uri="{FF2B5EF4-FFF2-40B4-BE49-F238E27FC236}">
                <a16:creationId xmlns:a16="http://schemas.microsoft.com/office/drawing/2014/main" id="{9D2E260A-E7DB-DC47-A817-AF9C2E8D8A5D}"/>
              </a:ext>
            </a:extLst>
          </p:cNvPr>
          <p:cNvSpPr txBox="1"/>
          <p:nvPr/>
        </p:nvSpPr>
        <p:spPr>
          <a:xfrm>
            <a:off x="3230634" y="772376"/>
            <a:ext cx="2730522" cy="338554"/>
          </a:xfrm>
          <a:prstGeom prst="rect">
            <a:avLst/>
          </a:prstGeom>
          <a:noFill/>
        </p:spPr>
        <p:txBody>
          <a:bodyPr wrap="square" rtlCol="0">
            <a:spAutoFit/>
          </a:bodyPr>
          <a:lstStyle/>
          <a:p>
            <a:pPr algn="ctr"/>
            <a:r>
              <a:rPr lang="en-US" sz="1600"/>
              <a:t>From Concurrent Operations</a:t>
            </a:r>
          </a:p>
        </p:txBody>
      </p:sp>
      <p:cxnSp>
        <p:nvCxnSpPr>
          <p:cNvPr id="74" name="Straight Arrow Connector 73">
            <a:extLst>
              <a:ext uri="{FF2B5EF4-FFF2-40B4-BE49-F238E27FC236}">
                <a16:creationId xmlns:a16="http://schemas.microsoft.com/office/drawing/2014/main" id="{E6F0D2C1-C840-E03B-CE48-5BCAE45D264C}"/>
              </a:ext>
            </a:extLst>
          </p:cNvPr>
          <p:cNvCxnSpPr>
            <a:cxnSpLocks/>
            <a:endCxn id="75" idx="2"/>
          </p:cNvCxnSpPr>
          <p:nvPr/>
        </p:nvCxnSpPr>
        <p:spPr>
          <a:xfrm>
            <a:off x="3930426" y="3217931"/>
            <a:ext cx="2030730" cy="1"/>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75" name="Oval 74">
            <a:extLst>
              <a:ext uri="{FF2B5EF4-FFF2-40B4-BE49-F238E27FC236}">
                <a16:creationId xmlns:a16="http://schemas.microsoft.com/office/drawing/2014/main" id="{A79E9EC0-0736-2110-5C3E-8BA2FCD07003}"/>
              </a:ext>
            </a:extLst>
          </p:cNvPr>
          <p:cNvSpPr/>
          <p:nvPr/>
        </p:nvSpPr>
        <p:spPr bwMode="auto">
          <a:xfrm>
            <a:off x="5961156" y="3081270"/>
            <a:ext cx="289051" cy="273323"/>
          </a:xfrm>
          <a:prstGeom prst="ellipse">
            <a:avLst/>
          </a:prstGeom>
          <a:solidFill>
            <a:schemeClr val="accent3">
              <a:lumMod val="75000"/>
            </a:schemeClr>
          </a:solidFill>
          <a:ln w="28575" cmpd="sng">
            <a:solidFill>
              <a:schemeClr val="tx1"/>
            </a:solidFill>
            <a:headEnd/>
            <a:tailEnd/>
          </a:ln>
        </p:spPr>
        <p:style>
          <a:lnRef idx="2">
            <a:schemeClr val="dk1"/>
          </a:lnRef>
          <a:fillRef idx="1">
            <a:schemeClr val="lt1"/>
          </a:fillRef>
          <a:effectRef idx="0">
            <a:schemeClr val="dk1"/>
          </a:effectRef>
          <a:fontRef idx="minor">
            <a:schemeClr val="dk1"/>
          </a:fontRef>
        </p:style>
        <p:txBody>
          <a:bodyPr wrap="none" rtlCol="0" anchor="ctr"/>
          <a:lstStyle/>
          <a:p>
            <a:pPr algn="ctr">
              <a:lnSpc>
                <a:spcPct val="90000"/>
              </a:lnSpc>
            </a:pPr>
            <a:r>
              <a:rPr lang="en-US" sz="1600">
                <a:solidFill>
                  <a:schemeClr val="bg1"/>
                </a:solidFill>
                <a:latin typeface="Calibri" panose="020F0502020204030204" pitchFamily="34" charset="0"/>
                <a:cs typeface="Calibri" panose="020F0502020204030204" pitchFamily="34" charset="0"/>
              </a:rPr>
              <a:t>+</a:t>
            </a:r>
          </a:p>
        </p:txBody>
      </p:sp>
      <p:sp>
        <p:nvSpPr>
          <p:cNvPr id="83" name="TextBox 82">
            <a:extLst>
              <a:ext uri="{FF2B5EF4-FFF2-40B4-BE49-F238E27FC236}">
                <a16:creationId xmlns:a16="http://schemas.microsoft.com/office/drawing/2014/main" id="{E992DEDA-8DE5-028B-184B-B1F41DE90CDC}"/>
              </a:ext>
            </a:extLst>
          </p:cNvPr>
          <p:cNvSpPr txBox="1"/>
          <p:nvPr/>
        </p:nvSpPr>
        <p:spPr>
          <a:xfrm>
            <a:off x="3933170" y="2930811"/>
            <a:ext cx="1415447" cy="338554"/>
          </a:xfrm>
          <a:prstGeom prst="rect">
            <a:avLst/>
          </a:prstGeom>
          <a:noFill/>
        </p:spPr>
        <p:txBody>
          <a:bodyPr wrap="square" rtlCol="0">
            <a:spAutoFit/>
          </a:bodyPr>
          <a:lstStyle/>
          <a:p>
            <a:pPr algn="ctr"/>
            <a:r>
              <a:rPr lang="en-US" sz="1600">
                <a:latin typeface="Calibri" panose="020F0502020204030204" pitchFamily="34" charset="0"/>
                <a:cs typeface="Calibri" panose="020F0502020204030204" pitchFamily="34" charset="0"/>
              </a:rPr>
              <a:t>JIP Message</a:t>
            </a:r>
          </a:p>
        </p:txBody>
      </p:sp>
      <p:cxnSp>
        <p:nvCxnSpPr>
          <p:cNvPr id="86" name="Straight Arrow Connector 85">
            <a:extLst>
              <a:ext uri="{FF2B5EF4-FFF2-40B4-BE49-F238E27FC236}">
                <a16:creationId xmlns:a16="http://schemas.microsoft.com/office/drawing/2014/main" id="{8B120FE9-77CD-2BB3-811C-A8205335A559}"/>
              </a:ext>
            </a:extLst>
          </p:cNvPr>
          <p:cNvCxnSpPr>
            <a:cxnSpLocks/>
          </p:cNvCxnSpPr>
          <p:nvPr/>
        </p:nvCxnSpPr>
        <p:spPr>
          <a:xfrm flipH="1">
            <a:off x="6097264" y="3302629"/>
            <a:ext cx="793" cy="267993"/>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89" name="Straight Arrow Connector 88">
            <a:extLst>
              <a:ext uri="{FF2B5EF4-FFF2-40B4-BE49-F238E27FC236}">
                <a16:creationId xmlns:a16="http://schemas.microsoft.com/office/drawing/2014/main" id="{878C3080-76A3-FC81-CDAE-B8B133424738}"/>
              </a:ext>
            </a:extLst>
          </p:cNvPr>
          <p:cNvCxnSpPr>
            <a:cxnSpLocks/>
          </p:cNvCxnSpPr>
          <p:nvPr/>
        </p:nvCxnSpPr>
        <p:spPr>
          <a:xfrm>
            <a:off x="3944921" y="2570538"/>
            <a:ext cx="1300725" cy="0"/>
          </a:xfrm>
          <a:prstGeom prst="straightConnector1">
            <a:avLst/>
          </a:prstGeom>
          <a:ln w="38100">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0" name="Straight Arrow Connector 89">
            <a:extLst>
              <a:ext uri="{FF2B5EF4-FFF2-40B4-BE49-F238E27FC236}">
                <a16:creationId xmlns:a16="http://schemas.microsoft.com/office/drawing/2014/main" id="{CF470870-A121-7DA2-BFA4-54F5F764C3DD}"/>
              </a:ext>
            </a:extLst>
          </p:cNvPr>
          <p:cNvCxnSpPr>
            <a:cxnSpLocks/>
          </p:cNvCxnSpPr>
          <p:nvPr/>
        </p:nvCxnSpPr>
        <p:spPr>
          <a:xfrm>
            <a:off x="3930425" y="3823140"/>
            <a:ext cx="1300725" cy="0"/>
          </a:xfrm>
          <a:prstGeom prst="straightConnector1">
            <a:avLst/>
          </a:prstGeom>
          <a:ln w="38100">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1" name="Straight Arrow Connector 90">
            <a:extLst>
              <a:ext uri="{FF2B5EF4-FFF2-40B4-BE49-F238E27FC236}">
                <a16:creationId xmlns:a16="http://schemas.microsoft.com/office/drawing/2014/main" id="{4A4010BA-1F83-FDE6-3B10-6CF79F34BC48}"/>
              </a:ext>
            </a:extLst>
          </p:cNvPr>
          <p:cNvCxnSpPr>
            <a:cxnSpLocks/>
          </p:cNvCxnSpPr>
          <p:nvPr/>
        </p:nvCxnSpPr>
        <p:spPr>
          <a:xfrm>
            <a:off x="3930424" y="4659717"/>
            <a:ext cx="1300725" cy="0"/>
          </a:xfrm>
          <a:prstGeom prst="straightConnector1">
            <a:avLst/>
          </a:prstGeom>
          <a:ln w="38100">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3" name="Straight Arrow Connector 92">
            <a:extLst>
              <a:ext uri="{FF2B5EF4-FFF2-40B4-BE49-F238E27FC236}">
                <a16:creationId xmlns:a16="http://schemas.microsoft.com/office/drawing/2014/main" id="{79F6458F-60F5-7536-513B-5EC6F15BEA99}"/>
              </a:ext>
            </a:extLst>
          </p:cNvPr>
          <p:cNvCxnSpPr>
            <a:cxnSpLocks/>
          </p:cNvCxnSpPr>
          <p:nvPr/>
        </p:nvCxnSpPr>
        <p:spPr>
          <a:xfrm>
            <a:off x="3929294" y="5472511"/>
            <a:ext cx="1300725" cy="0"/>
          </a:xfrm>
          <a:prstGeom prst="straightConnector1">
            <a:avLst/>
          </a:prstGeom>
          <a:ln w="38100">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922F5095-A95B-E9A7-2FEE-D00319809741}"/>
              </a:ext>
            </a:extLst>
          </p:cNvPr>
          <p:cNvSpPr txBox="1"/>
          <p:nvPr/>
        </p:nvSpPr>
        <p:spPr>
          <a:xfrm>
            <a:off x="3886694" y="1537182"/>
            <a:ext cx="1506073" cy="584775"/>
          </a:xfrm>
          <a:prstGeom prst="rect">
            <a:avLst/>
          </a:prstGeom>
          <a:noFill/>
        </p:spPr>
        <p:txBody>
          <a:bodyPr wrap="square" rtlCol="0">
            <a:spAutoFit/>
          </a:bodyPr>
          <a:lstStyle/>
          <a:p>
            <a:pPr algn="ctr"/>
            <a:r>
              <a:rPr lang="en-US" sz="1600">
                <a:latin typeface="Calibri" panose="020F0502020204030204" pitchFamily="34" charset="0"/>
                <a:cs typeface="Calibri" panose="020F0502020204030204" pitchFamily="34" charset="0"/>
              </a:rPr>
              <a:t>Lid Obtained Status Msg</a:t>
            </a:r>
          </a:p>
        </p:txBody>
      </p:sp>
      <p:sp>
        <p:nvSpPr>
          <p:cNvPr id="99" name="TextBox 98">
            <a:extLst>
              <a:ext uri="{FF2B5EF4-FFF2-40B4-BE49-F238E27FC236}">
                <a16:creationId xmlns:a16="http://schemas.microsoft.com/office/drawing/2014/main" id="{BAFF7515-D8E5-6E4A-F576-AB28EF915712}"/>
              </a:ext>
            </a:extLst>
          </p:cNvPr>
          <p:cNvSpPr txBox="1"/>
          <p:nvPr/>
        </p:nvSpPr>
        <p:spPr>
          <a:xfrm>
            <a:off x="3861886" y="2274248"/>
            <a:ext cx="1506073" cy="584775"/>
          </a:xfrm>
          <a:prstGeom prst="rect">
            <a:avLst/>
          </a:prstGeom>
          <a:noFill/>
        </p:spPr>
        <p:txBody>
          <a:bodyPr wrap="square" rtlCol="0">
            <a:spAutoFit/>
          </a:bodyPr>
          <a:lstStyle/>
          <a:p>
            <a:pPr algn="ctr"/>
            <a:r>
              <a:rPr lang="en-US" sz="1600">
                <a:latin typeface="Calibri" panose="020F0502020204030204" pitchFamily="34" charset="0"/>
                <a:cs typeface="Calibri" panose="020F0502020204030204" pitchFamily="34" charset="0"/>
              </a:rPr>
              <a:t>JHS in Position Status Msg</a:t>
            </a:r>
          </a:p>
        </p:txBody>
      </p:sp>
      <p:sp>
        <p:nvSpPr>
          <p:cNvPr id="100" name="TextBox 99">
            <a:extLst>
              <a:ext uri="{FF2B5EF4-FFF2-40B4-BE49-F238E27FC236}">
                <a16:creationId xmlns:a16="http://schemas.microsoft.com/office/drawing/2014/main" id="{334998C2-F38A-3413-C57E-8D98F6F6EF23}"/>
              </a:ext>
            </a:extLst>
          </p:cNvPr>
          <p:cNvSpPr txBox="1"/>
          <p:nvPr/>
        </p:nvSpPr>
        <p:spPr>
          <a:xfrm>
            <a:off x="3826619" y="3546232"/>
            <a:ext cx="1506073" cy="584775"/>
          </a:xfrm>
          <a:prstGeom prst="rect">
            <a:avLst/>
          </a:prstGeom>
          <a:noFill/>
        </p:spPr>
        <p:txBody>
          <a:bodyPr wrap="square" rtlCol="0">
            <a:spAutoFit/>
          </a:bodyPr>
          <a:lstStyle/>
          <a:p>
            <a:pPr algn="ctr"/>
            <a:r>
              <a:rPr lang="en-US" sz="1600">
                <a:latin typeface="Calibri" panose="020F0502020204030204" pitchFamily="34" charset="0"/>
                <a:cs typeface="Calibri" panose="020F0502020204030204" pitchFamily="34" charset="0"/>
              </a:rPr>
              <a:t>Jar Grasped Status Msg</a:t>
            </a:r>
          </a:p>
        </p:txBody>
      </p:sp>
      <p:sp>
        <p:nvSpPr>
          <p:cNvPr id="101" name="TextBox 100">
            <a:extLst>
              <a:ext uri="{FF2B5EF4-FFF2-40B4-BE49-F238E27FC236}">
                <a16:creationId xmlns:a16="http://schemas.microsoft.com/office/drawing/2014/main" id="{8CB5899A-BBC4-6E92-E521-C2EA42A13C73}"/>
              </a:ext>
            </a:extLst>
          </p:cNvPr>
          <p:cNvSpPr txBox="1"/>
          <p:nvPr/>
        </p:nvSpPr>
        <p:spPr>
          <a:xfrm>
            <a:off x="3815911" y="4359025"/>
            <a:ext cx="1506073" cy="584775"/>
          </a:xfrm>
          <a:prstGeom prst="rect">
            <a:avLst/>
          </a:prstGeom>
          <a:noFill/>
        </p:spPr>
        <p:txBody>
          <a:bodyPr wrap="square" rtlCol="0">
            <a:spAutoFit/>
          </a:bodyPr>
          <a:lstStyle/>
          <a:p>
            <a:pPr algn="ctr"/>
            <a:r>
              <a:rPr lang="en-US" sz="1600">
                <a:latin typeface="Calibri" panose="020F0502020204030204" pitchFamily="34" charset="0"/>
                <a:cs typeface="Calibri" panose="020F0502020204030204" pitchFamily="34" charset="0"/>
              </a:rPr>
              <a:t>Lid in Position Status Msg</a:t>
            </a:r>
          </a:p>
        </p:txBody>
      </p:sp>
      <p:sp>
        <p:nvSpPr>
          <p:cNvPr id="102" name="TextBox 101">
            <a:extLst>
              <a:ext uri="{FF2B5EF4-FFF2-40B4-BE49-F238E27FC236}">
                <a16:creationId xmlns:a16="http://schemas.microsoft.com/office/drawing/2014/main" id="{1BBA4221-6A81-6697-9D35-FDB225AB240F}"/>
              </a:ext>
            </a:extLst>
          </p:cNvPr>
          <p:cNvSpPr txBox="1"/>
          <p:nvPr/>
        </p:nvSpPr>
        <p:spPr>
          <a:xfrm>
            <a:off x="3805203" y="5171818"/>
            <a:ext cx="1506073" cy="584775"/>
          </a:xfrm>
          <a:prstGeom prst="rect">
            <a:avLst/>
          </a:prstGeom>
          <a:noFill/>
        </p:spPr>
        <p:txBody>
          <a:bodyPr wrap="square" rtlCol="0">
            <a:spAutoFit/>
          </a:bodyPr>
          <a:lstStyle/>
          <a:p>
            <a:pPr algn="ctr"/>
            <a:r>
              <a:rPr lang="en-US" sz="1600">
                <a:latin typeface="Calibri" panose="020F0502020204030204" pitchFamily="34" charset="0"/>
                <a:cs typeface="Calibri" panose="020F0502020204030204" pitchFamily="34" charset="0"/>
              </a:rPr>
              <a:t>Lid Installed Status Msg</a:t>
            </a:r>
          </a:p>
        </p:txBody>
      </p:sp>
      <p:sp>
        <p:nvSpPr>
          <p:cNvPr id="105" name="TextBox 104">
            <a:extLst>
              <a:ext uri="{FF2B5EF4-FFF2-40B4-BE49-F238E27FC236}">
                <a16:creationId xmlns:a16="http://schemas.microsoft.com/office/drawing/2014/main" id="{38A72B93-1560-EA8B-AFC7-FA117AD49E38}"/>
              </a:ext>
            </a:extLst>
          </p:cNvPr>
          <p:cNvSpPr txBox="1"/>
          <p:nvPr/>
        </p:nvSpPr>
        <p:spPr>
          <a:xfrm>
            <a:off x="662609" y="6387017"/>
            <a:ext cx="10744385" cy="480131"/>
          </a:xfrm>
          <a:prstGeom prst="rect">
            <a:avLst/>
          </a:prstGeom>
          <a:noFill/>
        </p:spPr>
        <p:txBody>
          <a:bodyPr wrap="square" rtlCol="0">
            <a:spAutoFit/>
          </a:bodyPr>
          <a:lstStyle/>
          <a:p>
            <a:pPr algn="ctr">
              <a:lnSpc>
                <a:spcPct val="9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JIP:” Jar in Place;  JHS: Jar Handling Subsystem; LHS: Lid Handling Subsystem; LDS: Lid Dispensing System; MMS: Motion Monitoring System</a:t>
            </a:r>
          </a:p>
        </p:txBody>
      </p:sp>
    </p:spTree>
    <p:extLst>
      <p:ext uri="{BB962C8B-B14F-4D97-AF65-F5344CB8AC3E}">
        <p14:creationId xmlns:p14="http://schemas.microsoft.com/office/powerpoint/2010/main" val="2429153994"/>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058DE65D-C3CE-894C-B06D-70D2AEBB0CF8}"/>
              </a:ext>
            </a:extLst>
          </p:cNvPr>
          <p:cNvSpPr>
            <a:spLocks noGrp="1"/>
          </p:cNvSpPr>
          <p:nvPr>
            <p:ph type="sldNum" sz="quarter" idx="12"/>
          </p:nvPr>
        </p:nvSpPr>
        <p:spPr>
          <a:xfrm>
            <a:off x="11416219" y="6387017"/>
            <a:ext cx="542697" cy="279400"/>
          </a:xfrm>
        </p:spPr>
        <p:txBody>
          <a:bodyPr/>
          <a:lstStyle/>
          <a:p>
            <a:fld id="{874AC6EB-5948-4DF8-B5CC-E711E8013C87}" type="slidenum">
              <a:rPr lang="en-US" sz="1600" smtClean="0"/>
              <a:pPr/>
              <a:t>108</a:t>
            </a:fld>
            <a:endParaRPr lang="en-US" sz="1600"/>
          </a:p>
        </p:txBody>
      </p:sp>
      <p:sp>
        <p:nvSpPr>
          <p:cNvPr id="2" name="Title 1">
            <a:extLst>
              <a:ext uri="{FF2B5EF4-FFF2-40B4-BE49-F238E27FC236}">
                <a16:creationId xmlns:a16="http://schemas.microsoft.com/office/drawing/2014/main" id="{8FC53B36-6289-654B-953E-0A9704372A3E}"/>
              </a:ext>
            </a:extLst>
          </p:cNvPr>
          <p:cNvSpPr>
            <a:spLocks noGrp="1"/>
          </p:cNvSpPr>
          <p:nvPr>
            <p:ph type="title" idx="4294967295"/>
          </p:nvPr>
        </p:nvSpPr>
        <p:spPr>
          <a:xfrm>
            <a:off x="1119498" y="89949"/>
            <a:ext cx="10412101" cy="373063"/>
          </a:xfrm>
        </p:spPr>
        <p:txBody>
          <a:bodyPr>
            <a:noAutofit/>
          </a:bodyPr>
          <a:lstStyle/>
          <a:p>
            <a:r>
              <a:rPr lang="en-US" sz="3200">
                <a:solidFill>
                  <a:schemeClr val="accent1">
                    <a:lumMod val="75000"/>
                  </a:schemeClr>
                </a:solidFill>
              </a:rPr>
              <a:t>LIR Functional Flow Diagram – Concurrent Operations</a:t>
            </a:r>
          </a:p>
        </p:txBody>
      </p:sp>
      <p:sp>
        <p:nvSpPr>
          <p:cNvPr id="43" name="Oval 42">
            <a:extLst>
              <a:ext uri="{FF2B5EF4-FFF2-40B4-BE49-F238E27FC236}">
                <a16:creationId xmlns:a16="http://schemas.microsoft.com/office/drawing/2014/main" id="{0CF8127B-64EF-F843-8E5F-4C6FF88E400C}"/>
              </a:ext>
            </a:extLst>
          </p:cNvPr>
          <p:cNvSpPr/>
          <p:nvPr/>
        </p:nvSpPr>
        <p:spPr bwMode="auto">
          <a:xfrm>
            <a:off x="5739985" y="644028"/>
            <a:ext cx="462844" cy="447523"/>
          </a:xfrm>
          <a:prstGeom prst="ellipse">
            <a:avLst/>
          </a:prstGeom>
          <a:ln>
            <a:headEnd/>
            <a:tailEnd/>
          </a:ln>
        </p:spPr>
        <p:style>
          <a:lnRef idx="0">
            <a:schemeClr val="accent6"/>
          </a:lnRef>
          <a:fillRef idx="3">
            <a:schemeClr val="accent6"/>
          </a:fillRef>
          <a:effectRef idx="3">
            <a:schemeClr val="accent6"/>
          </a:effectRef>
          <a:fontRef idx="minor">
            <a:schemeClr val="lt1"/>
          </a:fontRef>
        </p:style>
        <p:txBody>
          <a:bodyPr wrap="none" rtlCol="0" anchor="ctr"/>
          <a:lstStyle/>
          <a:p>
            <a:pPr algn="ctr">
              <a:lnSpc>
                <a:spcPct val="90000"/>
              </a:lnSpc>
            </a:pPr>
            <a:r>
              <a:rPr lang="en-US" sz="2000">
                <a:solidFill>
                  <a:schemeClr val="bg1"/>
                </a:solidFill>
                <a:latin typeface="Calibri" panose="020F0502020204030204" pitchFamily="34" charset="0"/>
                <a:cs typeface="Calibri" panose="020F0502020204030204" pitchFamily="34" charset="0"/>
              </a:rPr>
              <a:t>B</a:t>
            </a:r>
          </a:p>
        </p:txBody>
      </p:sp>
      <p:sp>
        <p:nvSpPr>
          <p:cNvPr id="38" name="Rectangle 37">
            <a:extLst>
              <a:ext uri="{FF2B5EF4-FFF2-40B4-BE49-F238E27FC236}">
                <a16:creationId xmlns:a16="http://schemas.microsoft.com/office/drawing/2014/main" id="{91EE30F3-149D-CA4F-9AD2-0C1050D93A41}"/>
              </a:ext>
            </a:extLst>
          </p:cNvPr>
          <p:cNvSpPr/>
          <p:nvPr/>
        </p:nvSpPr>
        <p:spPr bwMode="auto">
          <a:xfrm>
            <a:off x="9634125" y="2409573"/>
            <a:ext cx="1330106" cy="2404763"/>
          </a:xfrm>
          <a:prstGeom prst="rect">
            <a:avLst/>
          </a:prstGeom>
          <a:solidFill>
            <a:srgbClr val="00B050"/>
          </a:solidFill>
          <a:ln>
            <a:headEnd/>
            <a:tailEnd/>
          </a:ln>
        </p:spPr>
        <p:style>
          <a:lnRef idx="0">
            <a:schemeClr val="dk1"/>
          </a:lnRef>
          <a:fillRef idx="3">
            <a:schemeClr val="dk1"/>
          </a:fillRef>
          <a:effectRef idx="3">
            <a:schemeClr val="dk1"/>
          </a:effectRef>
          <a:fontRef idx="minor">
            <a:schemeClr val="lt1"/>
          </a:fontRef>
        </p:style>
        <p:txBody>
          <a:bodyPr wrap="none" rtlCol="0" anchor="ctr"/>
          <a:lstStyle/>
          <a:p>
            <a:pPr algn="ctr">
              <a:lnSpc>
                <a:spcPct val="80000"/>
              </a:lnSpc>
            </a:pPr>
            <a:r>
              <a:rPr lang="en-US" sz="1600">
                <a:solidFill>
                  <a:schemeClr val="bg1"/>
                </a:solidFill>
                <a:latin typeface="Calibri" panose="020F0502020204030204" pitchFamily="34" charset="0"/>
                <a:cs typeface="Calibri" panose="020F0502020204030204" pitchFamily="34" charset="0"/>
              </a:rPr>
              <a:t> FCR C&amp;M</a:t>
            </a:r>
          </a:p>
          <a:p>
            <a:pPr algn="ctr">
              <a:lnSpc>
                <a:spcPct val="80000"/>
              </a:lnSpc>
            </a:pPr>
            <a:r>
              <a:rPr lang="en-US" sz="1600">
                <a:solidFill>
                  <a:schemeClr val="bg1"/>
                </a:solidFill>
                <a:latin typeface="Calibri" panose="020F0502020204030204" pitchFamily="34" charset="0"/>
                <a:cs typeface="Calibri" panose="020F0502020204030204" pitchFamily="34" charset="0"/>
              </a:rPr>
              <a:t>Software</a:t>
            </a:r>
          </a:p>
        </p:txBody>
      </p:sp>
      <p:cxnSp>
        <p:nvCxnSpPr>
          <p:cNvPr id="72" name="Straight Arrow Connector 71">
            <a:extLst>
              <a:ext uri="{FF2B5EF4-FFF2-40B4-BE49-F238E27FC236}">
                <a16:creationId xmlns:a16="http://schemas.microsoft.com/office/drawing/2014/main" id="{BB2218D7-5ECA-B140-8EEF-FF195DF63FC5}"/>
              </a:ext>
            </a:extLst>
          </p:cNvPr>
          <p:cNvCxnSpPr>
            <a:cxnSpLocks/>
          </p:cNvCxnSpPr>
          <p:nvPr/>
        </p:nvCxnSpPr>
        <p:spPr>
          <a:xfrm>
            <a:off x="5990735" y="1129806"/>
            <a:ext cx="0" cy="290919"/>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27" name="Diamond 26">
            <a:extLst>
              <a:ext uri="{FF2B5EF4-FFF2-40B4-BE49-F238E27FC236}">
                <a16:creationId xmlns:a16="http://schemas.microsoft.com/office/drawing/2014/main" id="{8003F0CC-A9AB-FD4C-8148-67184F0B7AA6}"/>
              </a:ext>
            </a:extLst>
          </p:cNvPr>
          <p:cNvSpPr/>
          <p:nvPr/>
        </p:nvSpPr>
        <p:spPr bwMode="auto">
          <a:xfrm>
            <a:off x="5471953" y="4420193"/>
            <a:ext cx="1091352" cy="987701"/>
          </a:xfrm>
          <a:prstGeom prst="diamond">
            <a:avLst/>
          </a:prstGeom>
          <a:ln>
            <a:headEnd/>
            <a:tailEnd/>
          </a:ln>
        </p:spPr>
        <p:style>
          <a:lnRef idx="0">
            <a:schemeClr val="accent5"/>
          </a:lnRef>
          <a:fillRef idx="3">
            <a:schemeClr val="accent5"/>
          </a:fillRef>
          <a:effectRef idx="3">
            <a:schemeClr val="accent5"/>
          </a:effectRef>
          <a:fontRef idx="minor">
            <a:schemeClr val="lt1"/>
          </a:fontRef>
        </p:style>
        <p:txBody>
          <a:bodyPr wrap="none" rtlCol="0" anchor="ctr"/>
          <a:lstStyle/>
          <a:p>
            <a:pPr algn="ctr">
              <a:lnSpc>
                <a:spcPct val="90000"/>
              </a:lnSpc>
            </a:pPr>
            <a:r>
              <a:rPr lang="en-US" sz="1600">
                <a:solidFill>
                  <a:schemeClr val="tx1"/>
                </a:solidFill>
                <a:latin typeface="Calibri" panose="020F0502020204030204" pitchFamily="34" charset="0"/>
                <a:cs typeface="Calibri" panose="020F0502020204030204" pitchFamily="34" charset="0"/>
              </a:rPr>
              <a:t>End of </a:t>
            </a:r>
            <a:br>
              <a:rPr lang="en-US" sz="1600">
                <a:solidFill>
                  <a:schemeClr val="tx1"/>
                </a:solidFill>
                <a:latin typeface="Calibri" panose="020F0502020204030204" pitchFamily="34" charset="0"/>
                <a:cs typeface="Calibri" panose="020F0502020204030204" pitchFamily="34" charset="0"/>
              </a:rPr>
            </a:br>
            <a:r>
              <a:rPr lang="en-US" sz="1600">
                <a:solidFill>
                  <a:schemeClr val="tx1"/>
                </a:solidFill>
                <a:latin typeface="Calibri" panose="020F0502020204030204" pitchFamily="34" charset="0"/>
                <a:cs typeface="Calibri" panose="020F0502020204030204" pitchFamily="34" charset="0"/>
              </a:rPr>
              <a:t>Shift?</a:t>
            </a:r>
          </a:p>
        </p:txBody>
      </p:sp>
      <p:sp>
        <p:nvSpPr>
          <p:cNvPr id="79" name="TextBox 78">
            <a:extLst>
              <a:ext uri="{FF2B5EF4-FFF2-40B4-BE49-F238E27FC236}">
                <a16:creationId xmlns:a16="http://schemas.microsoft.com/office/drawing/2014/main" id="{FC991FEE-D587-2649-A34B-AC8887128CD0}"/>
              </a:ext>
            </a:extLst>
          </p:cNvPr>
          <p:cNvSpPr txBox="1"/>
          <p:nvPr/>
        </p:nvSpPr>
        <p:spPr>
          <a:xfrm>
            <a:off x="6496210" y="4568821"/>
            <a:ext cx="748086" cy="338554"/>
          </a:xfrm>
          <a:prstGeom prst="rect">
            <a:avLst/>
          </a:prstGeom>
          <a:noFill/>
        </p:spPr>
        <p:txBody>
          <a:bodyPr wrap="square" rtlCol="0">
            <a:spAutoFit/>
          </a:bodyPr>
          <a:lstStyle/>
          <a:p>
            <a:pPr algn="ctr"/>
            <a:r>
              <a:rPr lang="en-US" sz="1600">
                <a:latin typeface="Calibri" panose="020F0502020204030204" pitchFamily="34" charset="0"/>
                <a:cs typeface="Calibri" panose="020F0502020204030204" pitchFamily="34" charset="0"/>
              </a:rPr>
              <a:t>No</a:t>
            </a:r>
          </a:p>
        </p:txBody>
      </p:sp>
      <p:sp>
        <p:nvSpPr>
          <p:cNvPr id="80" name="TextBox 79">
            <a:extLst>
              <a:ext uri="{FF2B5EF4-FFF2-40B4-BE49-F238E27FC236}">
                <a16:creationId xmlns:a16="http://schemas.microsoft.com/office/drawing/2014/main" id="{CC74B811-7B98-874D-AC53-AA57E0F304D4}"/>
              </a:ext>
            </a:extLst>
          </p:cNvPr>
          <p:cNvSpPr txBox="1"/>
          <p:nvPr/>
        </p:nvSpPr>
        <p:spPr>
          <a:xfrm>
            <a:off x="5921505" y="5338453"/>
            <a:ext cx="748086" cy="338554"/>
          </a:xfrm>
          <a:prstGeom prst="rect">
            <a:avLst/>
          </a:prstGeom>
          <a:noFill/>
        </p:spPr>
        <p:txBody>
          <a:bodyPr wrap="square" rtlCol="0">
            <a:spAutoFit/>
          </a:bodyPr>
          <a:lstStyle/>
          <a:p>
            <a:pPr algn="ctr"/>
            <a:r>
              <a:rPr lang="en-US" sz="1600">
                <a:latin typeface="Calibri" panose="020F0502020204030204" pitchFamily="34" charset="0"/>
                <a:cs typeface="Calibri" panose="020F0502020204030204" pitchFamily="34" charset="0"/>
              </a:rPr>
              <a:t>Yes</a:t>
            </a:r>
          </a:p>
        </p:txBody>
      </p:sp>
      <p:sp>
        <p:nvSpPr>
          <p:cNvPr id="81" name="Oval 80">
            <a:extLst>
              <a:ext uri="{FF2B5EF4-FFF2-40B4-BE49-F238E27FC236}">
                <a16:creationId xmlns:a16="http://schemas.microsoft.com/office/drawing/2014/main" id="{78D0BF1C-B67C-9549-BD4D-053363C9E314}"/>
              </a:ext>
            </a:extLst>
          </p:cNvPr>
          <p:cNvSpPr/>
          <p:nvPr/>
        </p:nvSpPr>
        <p:spPr bwMode="auto">
          <a:xfrm>
            <a:off x="5783884" y="5643934"/>
            <a:ext cx="467490" cy="447523"/>
          </a:xfrm>
          <a:prstGeom prst="ellipse">
            <a:avLst/>
          </a:prstGeom>
          <a:ln>
            <a:headEnd/>
            <a:tailEnd/>
          </a:ln>
        </p:spPr>
        <p:style>
          <a:lnRef idx="0">
            <a:schemeClr val="accent6"/>
          </a:lnRef>
          <a:fillRef idx="3">
            <a:schemeClr val="accent6"/>
          </a:fillRef>
          <a:effectRef idx="3">
            <a:schemeClr val="accent6"/>
          </a:effectRef>
          <a:fontRef idx="minor">
            <a:schemeClr val="lt1"/>
          </a:fontRef>
        </p:style>
        <p:txBody>
          <a:bodyPr wrap="none" rtlCol="0" anchor="ctr"/>
          <a:lstStyle/>
          <a:p>
            <a:pPr algn="ctr">
              <a:lnSpc>
                <a:spcPct val="90000"/>
              </a:lnSpc>
            </a:pPr>
            <a:r>
              <a:rPr lang="en-US" sz="2000">
                <a:solidFill>
                  <a:schemeClr val="bg1"/>
                </a:solidFill>
                <a:latin typeface="Calibri" panose="020F0502020204030204" pitchFamily="34" charset="0"/>
                <a:cs typeface="Calibri" panose="020F0502020204030204" pitchFamily="34" charset="0"/>
              </a:rPr>
              <a:t>D</a:t>
            </a:r>
          </a:p>
        </p:txBody>
      </p:sp>
      <p:sp>
        <p:nvSpPr>
          <p:cNvPr id="82" name="TextBox 81">
            <a:extLst>
              <a:ext uri="{FF2B5EF4-FFF2-40B4-BE49-F238E27FC236}">
                <a16:creationId xmlns:a16="http://schemas.microsoft.com/office/drawing/2014/main" id="{2E87FBE3-7174-F54D-AB8D-9040BA2967DE}"/>
              </a:ext>
            </a:extLst>
          </p:cNvPr>
          <p:cNvSpPr txBox="1"/>
          <p:nvPr/>
        </p:nvSpPr>
        <p:spPr>
          <a:xfrm>
            <a:off x="6141896" y="5698417"/>
            <a:ext cx="1749778" cy="338554"/>
          </a:xfrm>
          <a:prstGeom prst="rect">
            <a:avLst/>
          </a:prstGeom>
          <a:noFill/>
        </p:spPr>
        <p:txBody>
          <a:bodyPr wrap="square" rtlCol="0">
            <a:spAutoFit/>
          </a:bodyPr>
          <a:lstStyle/>
          <a:p>
            <a:pPr algn="ctr"/>
            <a:r>
              <a:rPr lang="en-US" sz="1600">
                <a:latin typeface="Calibri" panose="020F0502020204030204" pitchFamily="34" charset="0"/>
                <a:cs typeface="Calibri" panose="020F0502020204030204" pitchFamily="34" charset="0"/>
              </a:rPr>
              <a:t>To End of Shift</a:t>
            </a:r>
          </a:p>
        </p:txBody>
      </p:sp>
      <p:cxnSp>
        <p:nvCxnSpPr>
          <p:cNvPr id="83" name="Straight Arrow Connector 82">
            <a:extLst>
              <a:ext uri="{FF2B5EF4-FFF2-40B4-BE49-F238E27FC236}">
                <a16:creationId xmlns:a16="http://schemas.microsoft.com/office/drawing/2014/main" id="{410A865E-E0D4-434E-9A54-50F7AB13941D}"/>
              </a:ext>
            </a:extLst>
          </p:cNvPr>
          <p:cNvCxnSpPr>
            <a:cxnSpLocks/>
            <a:stCxn id="27" idx="2"/>
            <a:endCxn id="81" idx="0"/>
          </p:cNvCxnSpPr>
          <p:nvPr/>
        </p:nvCxnSpPr>
        <p:spPr>
          <a:xfrm>
            <a:off x="6017629" y="5407893"/>
            <a:ext cx="0" cy="23604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86" name="Straight Arrow Connector 85">
            <a:extLst>
              <a:ext uri="{FF2B5EF4-FFF2-40B4-BE49-F238E27FC236}">
                <a16:creationId xmlns:a16="http://schemas.microsoft.com/office/drawing/2014/main" id="{1557DE8F-4320-4B41-957A-D9A669182205}"/>
              </a:ext>
            </a:extLst>
          </p:cNvPr>
          <p:cNvCxnSpPr>
            <a:cxnSpLocks/>
          </p:cNvCxnSpPr>
          <p:nvPr/>
        </p:nvCxnSpPr>
        <p:spPr>
          <a:xfrm>
            <a:off x="6555078" y="4921411"/>
            <a:ext cx="592752"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92" name="TextBox 91">
            <a:extLst>
              <a:ext uri="{FF2B5EF4-FFF2-40B4-BE49-F238E27FC236}">
                <a16:creationId xmlns:a16="http://schemas.microsoft.com/office/drawing/2014/main" id="{BC8E0234-243D-3443-8BE3-3707D6EFAA0B}"/>
              </a:ext>
            </a:extLst>
          </p:cNvPr>
          <p:cNvSpPr txBox="1"/>
          <p:nvPr/>
        </p:nvSpPr>
        <p:spPr>
          <a:xfrm>
            <a:off x="8591056" y="2642279"/>
            <a:ext cx="1016168" cy="523220"/>
          </a:xfrm>
          <a:prstGeom prst="rect">
            <a:avLst/>
          </a:prstGeom>
          <a:noFill/>
        </p:spPr>
        <p:txBody>
          <a:bodyPr wrap="square" rtlCol="0">
            <a:spAutoFit/>
          </a:bodyPr>
          <a:lstStyle/>
          <a:p>
            <a:pPr algn="r"/>
            <a:r>
              <a:rPr lang="en-US" sz="1400">
                <a:latin typeface="Calibri" panose="020F0502020204030204" pitchFamily="34" charset="0"/>
                <a:cs typeface="Calibri" panose="020F0502020204030204" pitchFamily="34" charset="0"/>
              </a:rPr>
              <a:t>Change of State Msg</a:t>
            </a:r>
          </a:p>
        </p:txBody>
      </p:sp>
      <p:sp>
        <p:nvSpPr>
          <p:cNvPr id="117" name="Oval 116">
            <a:extLst>
              <a:ext uri="{FF2B5EF4-FFF2-40B4-BE49-F238E27FC236}">
                <a16:creationId xmlns:a16="http://schemas.microsoft.com/office/drawing/2014/main" id="{2F50FAE3-9482-C142-A675-000A884880FC}"/>
              </a:ext>
            </a:extLst>
          </p:cNvPr>
          <p:cNvSpPr/>
          <p:nvPr/>
        </p:nvSpPr>
        <p:spPr bwMode="auto">
          <a:xfrm>
            <a:off x="2287773" y="4273112"/>
            <a:ext cx="407832" cy="365933"/>
          </a:xfrm>
          <a:prstGeom prst="ellipse">
            <a:avLst/>
          </a:prstGeom>
          <a:ln>
            <a:headEnd/>
            <a:tailEnd/>
          </a:ln>
        </p:spPr>
        <p:style>
          <a:lnRef idx="0">
            <a:schemeClr val="accent6"/>
          </a:lnRef>
          <a:fillRef idx="3">
            <a:schemeClr val="accent6"/>
          </a:fillRef>
          <a:effectRef idx="3">
            <a:schemeClr val="accent6"/>
          </a:effectRef>
          <a:fontRef idx="minor">
            <a:schemeClr val="lt1"/>
          </a:fontRef>
        </p:style>
        <p:txBody>
          <a:bodyPr wrap="none" rtlCol="0" anchor="ctr"/>
          <a:lstStyle/>
          <a:p>
            <a:pPr algn="ctr">
              <a:lnSpc>
                <a:spcPct val="90000"/>
              </a:lnSpc>
            </a:pPr>
            <a:r>
              <a:rPr lang="en-US" sz="2000">
                <a:solidFill>
                  <a:schemeClr val="bg1"/>
                </a:solidFill>
                <a:latin typeface="Calibri" panose="020F0502020204030204" pitchFamily="34" charset="0"/>
                <a:cs typeface="Calibri" panose="020F0502020204030204" pitchFamily="34" charset="0"/>
              </a:rPr>
              <a:t>D</a:t>
            </a:r>
          </a:p>
        </p:txBody>
      </p:sp>
      <p:sp>
        <p:nvSpPr>
          <p:cNvPr id="118" name="TextBox 117">
            <a:extLst>
              <a:ext uri="{FF2B5EF4-FFF2-40B4-BE49-F238E27FC236}">
                <a16:creationId xmlns:a16="http://schemas.microsoft.com/office/drawing/2014/main" id="{954EAD23-B0D4-8340-BFE3-5A0A839BB966}"/>
              </a:ext>
            </a:extLst>
          </p:cNvPr>
          <p:cNvSpPr txBox="1"/>
          <p:nvPr/>
        </p:nvSpPr>
        <p:spPr>
          <a:xfrm>
            <a:off x="6088307" y="669746"/>
            <a:ext cx="1887857" cy="338554"/>
          </a:xfrm>
          <a:prstGeom prst="rect">
            <a:avLst/>
          </a:prstGeom>
          <a:noFill/>
        </p:spPr>
        <p:txBody>
          <a:bodyPr wrap="square" rtlCol="0">
            <a:spAutoFit/>
          </a:bodyPr>
          <a:lstStyle/>
          <a:p>
            <a:pPr algn="ctr"/>
            <a:r>
              <a:rPr lang="en-US" sz="1600">
                <a:latin typeface="Calibri" panose="020F0502020204030204" pitchFamily="34" charset="0"/>
                <a:cs typeface="Calibri" panose="020F0502020204030204" pitchFamily="34" charset="0"/>
              </a:rPr>
              <a:t>From Jar Lighting</a:t>
            </a:r>
          </a:p>
        </p:txBody>
      </p:sp>
      <p:sp>
        <p:nvSpPr>
          <p:cNvPr id="36" name="Rectangle 35">
            <a:extLst>
              <a:ext uri="{FF2B5EF4-FFF2-40B4-BE49-F238E27FC236}">
                <a16:creationId xmlns:a16="http://schemas.microsoft.com/office/drawing/2014/main" id="{CCAC53B4-F438-1745-BEE2-CCAE0793F9B7}"/>
              </a:ext>
            </a:extLst>
          </p:cNvPr>
          <p:cNvSpPr/>
          <p:nvPr/>
        </p:nvSpPr>
        <p:spPr bwMode="auto">
          <a:xfrm>
            <a:off x="3836983" y="1683247"/>
            <a:ext cx="1375594" cy="699826"/>
          </a:xfrm>
          <a:prstGeom prst="rect">
            <a:avLst/>
          </a:prstGeom>
          <a:ln>
            <a:headEnd/>
            <a:tailEnd/>
          </a:ln>
        </p:spPr>
        <p:style>
          <a:lnRef idx="0">
            <a:schemeClr val="accent3"/>
          </a:lnRef>
          <a:fillRef idx="3">
            <a:schemeClr val="accent3"/>
          </a:fillRef>
          <a:effectRef idx="3">
            <a:schemeClr val="accent3"/>
          </a:effectRef>
          <a:fontRef idx="minor">
            <a:schemeClr val="lt1"/>
          </a:fontRef>
        </p:style>
        <p:txBody>
          <a:bodyPr wrap="none" rtlCol="0" anchor="ctr"/>
          <a:lstStyle/>
          <a:p>
            <a:pPr algn="ctr">
              <a:lnSpc>
                <a:spcPct val="80000"/>
              </a:lnSpc>
            </a:pPr>
            <a:r>
              <a:rPr lang="en-US" sz="1600">
                <a:latin typeface="Calibri" panose="020F0502020204030204" pitchFamily="34" charset="0"/>
                <a:cs typeface="Calibri" panose="020F0502020204030204" pitchFamily="34" charset="0"/>
              </a:rPr>
              <a:t>Receive</a:t>
            </a:r>
            <a:br>
              <a:rPr lang="en-US" sz="1600">
                <a:latin typeface="Calibri" panose="020F0502020204030204" pitchFamily="34" charset="0"/>
                <a:cs typeface="Calibri" panose="020F0502020204030204" pitchFamily="34" charset="0"/>
              </a:rPr>
            </a:br>
            <a:r>
              <a:rPr lang="en-US" sz="1600">
                <a:latin typeface="Calibri" panose="020F0502020204030204" pitchFamily="34" charset="0"/>
                <a:cs typeface="Calibri" panose="020F0502020204030204" pitchFamily="34" charset="0"/>
              </a:rPr>
              <a:t>Commands</a:t>
            </a:r>
            <a:br>
              <a:rPr lang="en-US" sz="1600">
                <a:solidFill>
                  <a:schemeClr val="bg1"/>
                </a:solidFill>
                <a:latin typeface="Calibri" panose="020F0502020204030204" pitchFamily="34" charset="0"/>
                <a:cs typeface="Calibri" panose="020F0502020204030204" pitchFamily="34" charset="0"/>
              </a:rPr>
            </a:br>
            <a:r>
              <a:rPr lang="en-US" sz="1600">
                <a:solidFill>
                  <a:schemeClr val="bg1"/>
                </a:solidFill>
                <a:latin typeface="Calibri" panose="020F0502020204030204" pitchFamily="34" charset="0"/>
                <a:cs typeface="Calibri" panose="020F0502020204030204" pitchFamily="34" charset="0"/>
              </a:rPr>
              <a:t>F(12)</a:t>
            </a:r>
          </a:p>
        </p:txBody>
      </p:sp>
      <p:sp>
        <p:nvSpPr>
          <p:cNvPr id="40" name="Rectangle 39">
            <a:extLst>
              <a:ext uri="{FF2B5EF4-FFF2-40B4-BE49-F238E27FC236}">
                <a16:creationId xmlns:a16="http://schemas.microsoft.com/office/drawing/2014/main" id="{D451A639-CF29-E244-8615-967819AEFD25}"/>
              </a:ext>
            </a:extLst>
          </p:cNvPr>
          <p:cNvSpPr/>
          <p:nvPr/>
        </p:nvSpPr>
        <p:spPr bwMode="auto">
          <a:xfrm>
            <a:off x="1691947" y="1674207"/>
            <a:ext cx="1672915" cy="695186"/>
          </a:xfrm>
          <a:prstGeom prst="rect">
            <a:avLst/>
          </a:prstGeom>
          <a:ln>
            <a:headEnd/>
            <a:tailEnd/>
          </a:ln>
        </p:spPr>
        <p:style>
          <a:lnRef idx="0">
            <a:schemeClr val="accent3"/>
          </a:lnRef>
          <a:fillRef idx="3">
            <a:schemeClr val="accent3"/>
          </a:fillRef>
          <a:effectRef idx="3">
            <a:schemeClr val="accent3"/>
          </a:effectRef>
          <a:fontRef idx="minor">
            <a:schemeClr val="lt1"/>
          </a:fontRef>
        </p:style>
        <p:txBody>
          <a:bodyPr wrap="none" rtlCol="0" anchor="ctr"/>
          <a:lstStyle/>
          <a:p>
            <a:pPr algn="ctr">
              <a:lnSpc>
                <a:spcPct val="80000"/>
              </a:lnSpc>
            </a:pPr>
            <a:r>
              <a:rPr lang="en-US" sz="1600">
                <a:latin typeface="Calibri" panose="020F0502020204030204" pitchFamily="34" charset="0"/>
                <a:cs typeface="Calibri" panose="020F0502020204030204" pitchFamily="34" charset="0"/>
              </a:rPr>
              <a:t>Monitor for</a:t>
            </a:r>
            <a:br>
              <a:rPr lang="en-US" sz="1600">
                <a:latin typeface="Calibri" panose="020F0502020204030204" pitchFamily="34" charset="0"/>
                <a:cs typeface="Calibri" panose="020F0502020204030204" pitchFamily="34" charset="0"/>
              </a:rPr>
            </a:br>
            <a:r>
              <a:rPr lang="en-US" sz="1600">
                <a:latin typeface="Calibri" panose="020F0502020204030204" pitchFamily="34" charset="0"/>
                <a:cs typeface="Calibri" panose="020F0502020204030204" pitchFamily="34" charset="0"/>
              </a:rPr>
              <a:t>Critical Failure</a:t>
            </a:r>
            <a:endParaRPr lang="en-US" sz="1600">
              <a:solidFill>
                <a:schemeClr val="bg1"/>
              </a:solidFill>
              <a:latin typeface="Calibri" panose="020F0502020204030204" pitchFamily="34" charset="0"/>
              <a:cs typeface="Calibri" panose="020F0502020204030204" pitchFamily="34" charset="0"/>
            </a:endParaRPr>
          </a:p>
          <a:p>
            <a:pPr algn="ctr">
              <a:lnSpc>
                <a:spcPct val="80000"/>
              </a:lnSpc>
            </a:pPr>
            <a:r>
              <a:rPr lang="en-US" sz="1600">
                <a:solidFill>
                  <a:schemeClr val="bg1"/>
                </a:solidFill>
                <a:latin typeface="Calibri" panose="020F0502020204030204" pitchFamily="34" charset="0"/>
                <a:cs typeface="Calibri" panose="020F0502020204030204" pitchFamily="34" charset="0"/>
              </a:rPr>
              <a:t>F(14)</a:t>
            </a:r>
          </a:p>
        </p:txBody>
      </p:sp>
      <p:sp>
        <p:nvSpPr>
          <p:cNvPr id="42" name="Rectangle 41">
            <a:extLst>
              <a:ext uri="{FF2B5EF4-FFF2-40B4-BE49-F238E27FC236}">
                <a16:creationId xmlns:a16="http://schemas.microsoft.com/office/drawing/2014/main" id="{7177CF9D-27E8-4247-B447-1AC837BD5F32}"/>
              </a:ext>
            </a:extLst>
          </p:cNvPr>
          <p:cNvSpPr/>
          <p:nvPr/>
        </p:nvSpPr>
        <p:spPr bwMode="auto">
          <a:xfrm>
            <a:off x="7976164" y="1693097"/>
            <a:ext cx="1375597" cy="682730"/>
          </a:xfrm>
          <a:prstGeom prst="rect">
            <a:avLst/>
          </a:prstGeom>
          <a:ln>
            <a:headEnd/>
            <a:tailEnd/>
          </a:ln>
        </p:spPr>
        <p:style>
          <a:lnRef idx="0">
            <a:schemeClr val="accent3"/>
          </a:lnRef>
          <a:fillRef idx="3">
            <a:schemeClr val="accent3"/>
          </a:fillRef>
          <a:effectRef idx="3">
            <a:schemeClr val="accent3"/>
          </a:effectRef>
          <a:fontRef idx="minor">
            <a:schemeClr val="lt1"/>
          </a:fontRef>
        </p:style>
        <p:txBody>
          <a:bodyPr wrap="none" rtlCol="0" anchor="ctr"/>
          <a:lstStyle/>
          <a:p>
            <a:pPr algn="ctr">
              <a:lnSpc>
                <a:spcPct val="80000"/>
              </a:lnSpc>
            </a:pPr>
            <a:r>
              <a:rPr lang="en-US" sz="1600">
                <a:solidFill>
                  <a:schemeClr val="bg1"/>
                </a:solidFill>
                <a:latin typeface="Calibri" panose="020F0502020204030204" pitchFamily="34" charset="0"/>
                <a:cs typeface="Calibri" panose="020F0502020204030204" pitchFamily="34" charset="0"/>
              </a:rPr>
              <a:t>Notify </a:t>
            </a:r>
            <a:br>
              <a:rPr lang="en-US" sz="1600">
                <a:solidFill>
                  <a:schemeClr val="bg1"/>
                </a:solidFill>
                <a:latin typeface="Calibri" panose="020F0502020204030204" pitchFamily="34" charset="0"/>
                <a:cs typeface="Calibri" panose="020F0502020204030204" pitchFamily="34" charset="0"/>
              </a:rPr>
            </a:br>
            <a:r>
              <a:rPr lang="en-US" sz="1600">
                <a:solidFill>
                  <a:schemeClr val="bg1"/>
                </a:solidFill>
                <a:latin typeface="Calibri" panose="020F0502020204030204" pitchFamily="34" charset="0"/>
                <a:cs typeface="Calibri" panose="020F0502020204030204" pitchFamily="34" charset="0"/>
              </a:rPr>
              <a:t>Change of State</a:t>
            </a:r>
            <a:br>
              <a:rPr lang="en-US" sz="1600">
                <a:solidFill>
                  <a:schemeClr val="bg1"/>
                </a:solidFill>
                <a:latin typeface="Calibri" panose="020F0502020204030204" pitchFamily="34" charset="0"/>
                <a:cs typeface="Calibri" panose="020F0502020204030204" pitchFamily="34" charset="0"/>
              </a:rPr>
            </a:br>
            <a:r>
              <a:rPr lang="en-US" sz="1600">
                <a:solidFill>
                  <a:schemeClr val="bg1"/>
                </a:solidFill>
                <a:latin typeface="Calibri" panose="020F0502020204030204" pitchFamily="34" charset="0"/>
                <a:cs typeface="Calibri" panose="020F0502020204030204" pitchFamily="34" charset="0"/>
              </a:rPr>
              <a:t>F(13)</a:t>
            </a:r>
          </a:p>
        </p:txBody>
      </p:sp>
      <p:sp>
        <p:nvSpPr>
          <p:cNvPr id="44" name="Rectangle 43">
            <a:extLst>
              <a:ext uri="{FF2B5EF4-FFF2-40B4-BE49-F238E27FC236}">
                <a16:creationId xmlns:a16="http://schemas.microsoft.com/office/drawing/2014/main" id="{AA243AE7-3E90-0F45-BE21-D7A72EEE0BD8}"/>
              </a:ext>
            </a:extLst>
          </p:cNvPr>
          <p:cNvSpPr/>
          <p:nvPr/>
        </p:nvSpPr>
        <p:spPr bwMode="auto">
          <a:xfrm>
            <a:off x="5739986" y="1675582"/>
            <a:ext cx="1777506" cy="684971"/>
          </a:xfrm>
          <a:prstGeom prst="rect">
            <a:avLst/>
          </a:prstGeom>
          <a:ln>
            <a:headEnd/>
            <a:tailEnd/>
          </a:ln>
        </p:spPr>
        <p:style>
          <a:lnRef idx="0">
            <a:schemeClr val="accent3"/>
          </a:lnRef>
          <a:fillRef idx="3">
            <a:schemeClr val="accent3"/>
          </a:fillRef>
          <a:effectRef idx="3">
            <a:schemeClr val="accent3"/>
          </a:effectRef>
          <a:fontRef idx="minor">
            <a:schemeClr val="lt1"/>
          </a:fontRef>
        </p:style>
        <p:txBody>
          <a:bodyPr wrap="none" rtlCol="0" anchor="ctr"/>
          <a:lstStyle/>
          <a:p>
            <a:pPr algn="ctr">
              <a:lnSpc>
                <a:spcPct val="80000"/>
              </a:lnSpc>
            </a:pPr>
            <a:r>
              <a:rPr lang="en-US" sz="1600">
                <a:latin typeface="Calibri" panose="020F0502020204030204" pitchFamily="34" charset="0"/>
                <a:cs typeface="Calibri" panose="020F0502020204030204" pitchFamily="34" charset="0"/>
              </a:rPr>
              <a:t>Perform  </a:t>
            </a:r>
            <a:br>
              <a:rPr lang="en-US" sz="1600">
                <a:latin typeface="Calibri" panose="020F0502020204030204" pitchFamily="34" charset="0"/>
                <a:cs typeface="Calibri" panose="020F0502020204030204" pitchFamily="34" charset="0"/>
              </a:rPr>
            </a:br>
            <a:r>
              <a:rPr lang="en-US" sz="1600">
                <a:latin typeface="Calibri" panose="020F0502020204030204" pitchFamily="34" charset="0"/>
                <a:cs typeface="Calibri" panose="020F0502020204030204" pitchFamily="34" charset="0"/>
              </a:rPr>
              <a:t>Self-test F(3)</a:t>
            </a:r>
            <a:endParaRPr lang="en-US" sz="1600">
              <a:solidFill>
                <a:schemeClr val="bg1"/>
              </a:solidFill>
              <a:latin typeface="Calibri" panose="020F0502020204030204" pitchFamily="34" charset="0"/>
              <a:cs typeface="Calibri" panose="020F0502020204030204" pitchFamily="34" charset="0"/>
            </a:endParaRPr>
          </a:p>
        </p:txBody>
      </p:sp>
      <p:cxnSp>
        <p:nvCxnSpPr>
          <p:cNvPr id="19" name="Straight Connector 18">
            <a:extLst>
              <a:ext uri="{FF2B5EF4-FFF2-40B4-BE49-F238E27FC236}">
                <a16:creationId xmlns:a16="http://schemas.microsoft.com/office/drawing/2014/main" id="{EE2A34A0-1C1F-1446-AF81-843F9C323239}"/>
              </a:ext>
            </a:extLst>
          </p:cNvPr>
          <p:cNvCxnSpPr>
            <a:cxnSpLocks/>
          </p:cNvCxnSpPr>
          <p:nvPr/>
        </p:nvCxnSpPr>
        <p:spPr>
          <a:xfrm flipV="1">
            <a:off x="2539317" y="1379298"/>
            <a:ext cx="6124644" cy="90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68" name="Straight Arrow Connector 67">
            <a:extLst>
              <a:ext uri="{FF2B5EF4-FFF2-40B4-BE49-F238E27FC236}">
                <a16:creationId xmlns:a16="http://schemas.microsoft.com/office/drawing/2014/main" id="{0153A9B4-4863-4340-BF78-67663803309A}"/>
              </a:ext>
            </a:extLst>
          </p:cNvPr>
          <p:cNvCxnSpPr>
            <a:cxnSpLocks/>
            <a:endCxn id="36" idx="0"/>
          </p:cNvCxnSpPr>
          <p:nvPr/>
        </p:nvCxnSpPr>
        <p:spPr>
          <a:xfrm>
            <a:off x="4524780" y="1379298"/>
            <a:ext cx="0" cy="303949"/>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84" name="Straight Arrow Connector 83">
            <a:extLst>
              <a:ext uri="{FF2B5EF4-FFF2-40B4-BE49-F238E27FC236}">
                <a16:creationId xmlns:a16="http://schemas.microsoft.com/office/drawing/2014/main" id="{CCF2C0BF-4086-AC4E-BCC4-02FD650CDF3A}"/>
              </a:ext>
            </a:extLst>
          </p:cNvPr>
          <p:cNvCxnSpPr>
            <a:cxnSpLocks/>
            <a:endCxn id="44" idx="0"/>
          </p:cNvCxnSpPr>
          <p:nvPr/>
        </p:nvCxnSpPr>
        <p:spPr>
          <a:xfrm>
            <a:off x="6628739" y="1396433"/>
            <a:ext cx="0" cy="279149"/>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85" name="Straight Arrow Connector 84">
            <a:extLst>
              <a:ext uri="{FF2B5EF4-FFF2-40B4-BE49-F238E27FC236}">
                <a16:creationId xmlns:a16="http://schemas.microsoft.com/office/drawing/2014/main" id="{270E119E-3307-E940-BD29-BA475BC14239}"/>
              </a:ext>
            </a:extLst>
          </p:cNvPr>
          <p:cNvCxnSpPr>
            <a:cxnSpLocks/>
            <a:endCxn id="40" idx="0"/>
          </p:cNvCxnSpPr>
          <p:nvPr/>
        </p:nvCxnSpPr>
        <p:spPr>
          <a:xfrm flipH="1">
            <a:off x="2528405" y="1369130"/>
            <a:ext cx="10912" cy="305077"/>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89" name="Straight Arrow Connector 88">
            <a:extLst>
              <a:ext uri="{FF2B5EF4-FFF2-40B4-BE49-F238E27FC236}">
                <a16:creationId xmlns:a16="http://schemas.microsoft.com/office/drawing/2014/main" id="{37AD6CF3-8E18-BC42-826A-ABD6D2EF117C}"/>
              </a:ext>
            </a:extLst>
          </p:cNvPr>
          <p:cNvCxnSpPr>
            <a:cxnSpLocks/>
            <a:endCxn id="42" idx="0"/>
          </p:cNvCxnSpPr>
          <p:nvPr/>
        </p:nvCxnSpPr>
        <p:spPr>
          <a:xfrm>
            <a:off x="8663962" y="1380199"/>
            <a:ext cx="1" cy="312898"/>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88" name="Elbow Connector 87">
            <a:extLst>
              <a:ext uri="{FF2B5EF4-FFF2-40B4-BE49-F238E27FC236}">
                <a16:creationId xmlns:a16="http://schemas.microsoft.com/office/drawing/2014/main" id="{67878005-F55F-EC42-81BD-1F904C0F90A9}"/>
              </a:ext>
            </a:extLst>
          </p:cNvPr>
          <p:cNvCxnSpPr>
            <a:stCxn id="42" idx="2"/>
          </p:cNvCxnSpPr>
          <p:nvPr/>
        </p:nvCxnSpPr>
        <p:spPr>
          <a:xfrm rot="16200000" flipH="1">
            <a:off x="8884857" y="2154932"/>
            <a:ext cx="528372" cy="970162"/>
          </a:xfrm>
          <a:prstGeom prst="bentConnector2">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91" name="Elbow Connector 90">
            <a:extLst>
              <a:ext uri="{FF2B5EF4-FFF2-40B4-BE49-F238E27FC236}">
                <a16:creationId xmlns:a16="http://schemas.microsoft.com/office/drawing/2014/main" id="{43E93481-6A89-F24A-9805-C5F21FC15550}"/>
              </a:ext>
            </a:extLst>
          </p:cNvPr>
          <p:cNvCxnSpPr>
            <a:cxnSpLocks/>
          </p:cNvCxnSpPr>
          <p:nvPr/>
        </p:nvCxnSpPr>
        <p:spPr>
          <a:xfrm>
            <a:off x="7216211" y="2380562"/>
            <a:ext cx="2444266" cy="1023726"/>
          </a:xfrm>
          <a:prstGeom prst="bentConnector3">
            <a:avLst>
              <a:gd name="adj1" fmla="val -5595"/>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94" name="Elbow Connector 93">
            <a:extLst>
              <a:ext uri="{FF2B5EF4-FFF2-40B4-BE49-F238E27FC236}">
                <a16:creationId xmlns:a16="http://schemas.microsoft.com/office/drawing/2014/main" id="{00B7598F-2980-F04C-83F8-40626D9AC92A}"/>
              </a:ext>
            </a:extLst>
          </p:cNvPr>
          <p:cNvCxnSpPr>
            <a:cxnSpLocks/>
          </p:cNvCxnSpPr>
          <p:nvPr/>
        </p:nvCxnSpPr>
        <p:spPr>
          <a:xfrm>
            <a:off x="4895619" y="2409573"/>
            <a:ext cx="4738505" cy="1425640"/>
          </a:xfrm>
          <a:prstGeom prst="bentConnector3">
            <a:avLst>
              <a:gd name="adj1" fmla="val 3460"/>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01" name="Elbow Connector 100">
            <a:extLst>
              <a:ext uri="{FF2B5EF4-FFF2-40B4-BE49-F238E27FC236}">
                <a16:creationId xmlns:a16="http://schemas.microsoft.com/office/drawing/2014/main" id="{1E6F6D2F-8D05-4242-861D-25E834C08BE8}"/>
              </a:ext>
            </a:extLst>
          </p:cNvPr>
          <p:cNvCxnSpPr>
            <a:cxnSpLocks/>
            <a:stCxn id="146" idx="3"/>
          </p:cNvCxnSpPr>
          <p:nvPr/>
        </p:nvCxnSpPr>
        <p:spPr>
          <a:xfrm>
            <a:off x="3012350" y="3518721"/>
            <a:ext cx="6621774" cy="762446"/>
          </a:xfrm>
          <a:prstGeom prst="bentConnector3">
            <a:avLst>
              <a:gd name="adj1" fmla="val 24007"/>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109" name="TextBox 108">
            <a:extLst>
              <a:ext uri="{FF2B5EF4-FFF2-40B4-BE49-F238E27FC236}">
                <a16:creationId xmlns:a16="http://schemas.microsoft.com/office/drawing/2014/main" id="{086440B3-056B-3D42-BCFA-8DB937768F94}"/>
              </a:ext>
            </a:extLst>
          </p:cNvPr>
          <p:cNvSpPr txBox="1"/>
          <p:nvPr/>
        </p:nvSpPr>
        <p:spPr>
          <a:xfrm>
            <a:off x="1717105" y="4722801"/>
            <a:ext cx="1538448" cy="338554"/>
          </a:xfrm>
          <a:prstGeom prst="rect">
            <a:avLst/>
          </a:prstGeom>
          <a:noFill/>
        </p:spPr>
        <p:txBody>
          <a:bodyPr wrap="square" rtlCol="0">
            <a:spAutoFit/>
          </a:bodyPr>
          <a:lstStyle/>
          <a:p>
            <a:pPr algn="ctr"/>
            <a:r>
              <a:rPr lang="en-US" sz="1600">
                <a:latin typeface="Calibri" panose="020F0502020204030204" pitchFamily="34" charset="0"/>
                <a:cs typeface="Calibri" panose="020F0502020204030204" pitchFamily="34" charset="0"/>
              </a:rPr>
              <a:t>To End of Shift </a:t>
            </a:r>
          </a:p>
        </p:txBody>
      </p:sp>
      <p:sp>
        <p:nvSpPr>
          <p:cNvPr id="120" name="TextBox 119">
            <a:extLst>
              <a:ext uri="{FF2B5EF4-FFF2-40B4-BE49-F238E27FC236}">
                <a16:creationId xmlns:a16="http://schemas.microsoft.com/office/drawing/2014/main" id="{9699E6F4-01A7-F640-8826-C93B0B93F7DA}"/>
              </a:ext>
            </a:extLst>
          </p:cNvPr>
          <p:cNvSpPr txBox="1"/>
          <p:nvPr/>
        </p:nvSpPr>
        <p:spPr>
          <a:xfrm>
            <a:off x="8596869" y="3096511"/>
            <a:ext cx="1063608" cy="307777"/>
          </a:xfrm>
          <a:prstGeom prst="rect">
            <a:avLst/>
          </a:prstGeom>
          <a:noFill/>
        </p:spPr>
        <p:txBody>
          <a:bodyPr wrap="square" rtlCol="0">
            <a:spAutoFit/>
          </a:bodyPr>
          <a:lstStyle/>
          <a:p>
            <a:pPr algn="r"/>
            <a:r>
              <a:rPr lang="en-US" sz="1400">
                <a:latin typeface="Calibri" panose="020F0502020204030204" pitchFamily="34" charset="0"/>
                <a:cs typeface="Calibri" panose="020F0502020204030204" pitchFamily="34" charset="0"/>
              </a:rPr>
              <a:t>H&amp;S Data</a:t>
            </a:r>
          </a:p>
        </p:txBody>
      </p:sp>
      <p:sp>
        <p:nvSpPr>
          <p:cNvPr id="121" name="TextBox 120">
            <a:extLst>
              <a:ext uri="{FF2B5EF4-FFF2-40B4-BE49-F238E27FC236}">
                <a16:creationId xmlns:a16="http://schemas.microsoft.com/office/drawing/2014/main" id="{A431DB5E-1243-F747-B7F9-8DB5A224C069}"/>
              </a:ext>
            </a:extLst>
          </p:cNvPr>
          <p:cNvSpPr txBox="1"/>
          <p:nvPr/>
        </p:nvSpPr>
        <p:spPr>
          <a:xfrm>
            <a:off x="6523505" y="3574177"/>
            <a:ext cx="3064847" cy="307777"/>
          </a:xfrm>
          <a:prstGeom prst="rect">
            <a:avLst/>
          </a:prstGeom>
          <a:noFill/>
        </p:spPr>
        <p:txBody>
          <a:bodyPr wrap="square" rtlCol="0">
            <a:spAutoFit/>
          </a:bodyPr>
          <a:lstStyle/>
          <a:p>
            <a:pPr algn="r"/>
            <a:r>
              <a:rPr lang="en-US" sz="1400">
                <a:latin typeface="Calibri" panose="020F0502020204030204" pitchFamily="34" charset="0"/>
                <a:cs typeface="Calibri" panose="020F0502020204030204" pitchFamily="34" charset="0"/>
              </a:rPr>
              <a:t>Notification of Received Commands</a:t>
            </a:r>
          </a:p>
        </p:txBody>
      </p:sp>
      <p:sp>
        <p:nvSpPr>
          <p:cNvPr id="123" name="TextBox 122">
            <a:extLst>
              <a:ext uri="{FF2B5EF4-FFF2-40B4-BE49-F238E27FC236}">
                <a16:creationId xmlns:a16="http://schemas.microsoft.com/office/drawing/2014/main" id="{63412058-C6C6-464D-A45B-EA6F57F08214}"/>
              </a:ext>
            </a:extLst>
          </p:cNvPr>
          <p:cNvSpPr txBox="1"/>
          <p:nvPr/>
        </p:nvSpPr>
        <p:spPr>
          <a:xfrm>
            <a:off x="6694073" y="4011490"/>
            <a:ext cx="2966404" cy="307777"/>
          </a:xfrm>
          <a:prstGeom prst="rect">
            <a:avLst/>
          </a:prstGeom>
          <a:noFill/>
        </p:spPr>
        <p:txBody>
          <a:bodyPr wrap="square" rtlCol="0">
            <a:spAutoFit/>
          </a:bodyPr>
          <a:lstStyle/>
          <a:p>
            <a:pPr algn="r"/>
            <a:r>
              <a:rPr lang="en-US" sz="1400">
                <a:latin typeface="Calibri" panose="020F0502020204030204" pitchFamily="34" charset="0"/>
                <a:cs typeface="Calibri" panose="020F0502020204030204" pitchFamily="34" charset="0"/>
              </a:rPr>
              <a:t>Critical Failure Detected Msg</a:t>
            </a:r>
          </a:p>
        </p:txBody>
      </p:sp>
      <p:sp>
        <p:nvSpPr>
          <p:cNvPr id="125" name="Oval 124">
            <a:extLst>
              <a:ext uri="{FF2B5EF4-FFF2-40B4-BE49-F238E27FC236}">
                <a16:creationId xmlns:a16="http://schemas.microsoft.com/office/drawing/2014/main" id="{05878DB8-049E-8048-8BC3-13AA86EDA9B4}"/>
              </a:ext>
            </a:extLst>
          </p:cNvPr>
          <p:cNvSpPr/>
          <p:nvPr/>
        </p:nvSpPr>
        <p:spPr bwMode="auto">
          <a:xfrm>
            <a:off x="7147830" y="4686156"/>
            <a:ext cx="462844" cy="447523"/>
          </a:xfrm>
          <a:prstGeom prst="ellipse">
            <a:avLst/>
          </a:prstGeom>
          <a:ln>
            <a:headEnd/>
            <a:tailEnd/>
          </a:ln>
        </p:spPr>
        <p:style>
          <a:lnRef idx="0">
            <a:schemeClr val="accent6"/>
          </a:lnRef>
          <a:fillRef idx="3">
            <a:schemeClr val="accent6"/>
          </a:fillRef>
          <a:effectRef idx="3">
            <a:schemeClr val="accent6"/>
          </a:effectRef>
          <a:fontRef idx="minor">
            <a:schemeClr val="lt1"/>
          </a:fontRef>
        </p:style>
        <p:txBody>
          <a:bodyPr wrap="none" rtlCol="0" anchor="ctr"/>
          <a:lstStyle/>
          <a:p>
            <a:pPr algn="ctr">
              <a:lnSpc>
                <a:spcPct val="90000"/>
              </a:lnSpc>
            </a:pPr>
            <a:r>
              <a:rPr lang="en-US" sz="2000">
                <a:solidFill>
                  <a:schemeClr val="bg1"/>
                </a:solidFill>
                <a:latin typeface="Calibri" panose="020F0502020204030204" pitchFamily="34" charset="0"/>
                <a:cs typeface="Calibri" panose="020F0502020204030204" pitchFamily="34" charset="0"/>
              </a:rPr>
              <a:t>A</a:t>
            </a:r>
          </a:p>
        </p:txBody>
      </p:sp>
      <p:sp>
        <p:nvSpPr>
          <p:cNvPr id="126" name="TextBox 125">
            <a:extLst>
              <a:ext uri="{FF2B5EF4-FFF2-40B4-BE49-F238E27FC236}">
                <a16:creationId xmlns:a16="http://schemas.microsoft.com/office/drawing/2014/main" id="{EDE281D6-4736-F44F-A059-0C082C8F7D60}"/>
              </a:ext>
            </a:extLst>
          </p:cNvPr>
          <p:cNvSpPr txBox="1"/>
          <p:nvPr/>
        </p:nvSpPr>
        <p:spPr>
          <a:xfrm>
            <a:off x="7529517" y="4629587"/>
            <a:ext cx="1288520" cy="584775"/>
          </a:xfrm>
          <a:prstGeom prst="rect">
            <a:avLst/>
          </a:prstGeom>
          <a:noFill/>
        </p:spPr>
        <p:txBody>
          <a:bodyPr wrap="square" rtlCol="0">
            <a:spAutoFit/>
          </a:bodyPr>
          <a:lstStyle/>
          <a:p>
            <a:pPr algn="ctr"/>
            <a:r>
              <a:rPr lang="en-US" sz="1600">
                <a:latin typeface="Calibri" panose="020F0502020204030204" pitchFamily="34" charset="0"/>
                <a:cs typeface="Calibri" panose="020F0502020204030204" pitchFamily="34" charset="0"/>
              </a:rPr>
              <a:t>To Lid Installation</a:t>
            </a:r>
          </a:p>
        </p:txBody>
      </p:sp>
      <p:sp>
        <p:nvSpPr>
          <p:cNvPr id="128" name="Oval 127">
            <a:extLst>
              <a:ext uri="{FF2B5EF4-FFF2-40B4-BE49-F238E27FC236}">
                <a16:creationId xmlns:a16="http://schemas.microsoft.com/office/drawing/2014/main" id="{B397018D-F443-1A43-8AD3-39F51B421C69}"/>
              </a:ext>
            </a:extLst>
          </p:cNvPr>
          <p:cNvSpPr/>
          <p:nvPr/>
        </p:nvSpPr>
        <p:spPr bwMode="auto">
          <a:xfrm>
            <a:off x="4323472" y="4697650"/>
            <a:ext cx="467490" cy="447523"/>
          </a:xfrm>
          <a:prstGeom prst="ellipse">
            <a:avLst/>
          </a:prstGeom>
          <a:ln>
            <a:headEnd/>
            <a:tailEnd/>
          </a:ln>
        </p:spPr>
        <p:style>
          <a:lnRef idx="0">
            <a:schemeClr val="accent6"/>
          </a:lnRef>
          <a:fillRef idx="3">
            <a:schemeClr val="accent6"/>
          </a:fillRef>
          <a:effectRef idx="3">
            <a:schemeClr val="accent6"/>
          </a:effectRef>
          <a:fontRef idx="minor">
            <a:schemeClr val="lt1"/>
          </a:fontRef>
        </p:style>
        <p:txBody>
          <a:bodyPr wrap="none" rtlCol="0" anchor="ctr"/>
          <a:lstStyle/>
          <a:p>
            <a:pPr algn="ctr">
              <a:lnSpc>
                <a:spcPct val="90000"/>
              </a:lnSpc>
            </a:pPr>
            <a:r>
              <a:rPr lang="en-US" sz="2000">
                <a:solidFill>
                  <a:schemeClr val="bg1"/>
                </a:solidFill>
                <a:latin typeface="Calibri" panose="020F0502020204030204" pitchFamily="34" charset="0"/>
                <a:cs typeface="Calibri" panose="020F0502020204030204" pitchFamily="34" charset="0"/>
              </a:rPr>
              <a:t>C</a:t>
            </a:r>
          </a:p>
        </p:txBody>
      </p:sp>
      <p:cxnSp>
        <p:nvCxnSpPr>
          <p:cNvPr id="129" name="Straight Arrow Connector 128">
            <a:extLst>
              <a:ext uri="{FF2B5EF4-FFF2-40B4-BE49-F238E27FC236}">
                <a16:creationId xmlns:a16="http://schemas.microsoft.com/office/drawing/2014/main" id="{95476F6D-E6E2-9146-AAF8-7444B6B5085C}"/>
              </a:ext>
            </a:extLst>
          </p:cNvPr>
          <p:cNvCxnSpPr>
            <a:cxnSpLocks/>
            <a:stCxn id="128" idx="6"/>
            <a:endCxn id="27" idx="1"/>
          </p:cNvCxnSpPr>
          <p:nvPr/>
        </p:nvCxnSpPr>
        <p:spPr>
          <a:xfrm flipV="1">
            <a:off x="4790963" y="4914043"/>
            <a:ext cx="680991" cy="7368"/>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35" name="Straight Arrow Connector 134">
            <a:extLst>
              <a:ext uri="{FF2B5EF4-FFF2-40B4-BE49-F238E27FC236}">
                <a16:creationId xmlns:a16="http://schemas.microsoft.com/office/drawing/2014/main" id="{3355FBDB-F871-1044-BE47-CDF0BE25FEE8}"/>
              </a:ext>
            </a:extLst>
          </p:cNvPr>
          <p:cNvCxnSpPr>
            <a:cxnSpLocks/>
            <a:endCxn id="146" idx="0"/>
          </p:cNvCxnSpPr>
          <p:nvPr/>
        </p:nvCxnSpPr>
        <p:spPr>
          <a:xfrm flipH="1">
            <a:off x="2503810" y="2401167"/>
            <a:ext cx="12697" cy="633691"/>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40" name="Straight Arrow Connector 139">
            <a:extLst>
              <a:ext uri="{FF2B5EF4-FFF2-40B4-BE49-F238E27FC236}">
                <a16:creationId xmlns:a16="http://schemas.microsoft.com/office/drawing/2014/main" id="{DEEFF88E-18A3-DE4B-A65F-7F5B3580F437}"/>
              </a:ext>
            </a:extLst>
          </p:cNvPr>
          <p:cNvCxnSpPr>
            <a:cxnSpLocks/>
          </p:cNvCxnSpPr>
          <p:nvPr/>
        </p:nvCxnSpPr>
        <p:spPr>
          <a:xfrm>
            <a:off x="4156848" y="2400403"/>
            <a:ext cx="0" cy="327822"/>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41" name="Oval 140">
            <a:extLst>
              <a:ext uri="{FF2B5EF4-FFF2-40B4-BE49-F238E27FC236}">
                <a16:creationId xmlns:a16="http://schemas.microsoft.com/office/drawing/2014/main" id="{D4E33DAE-4811-FA4F-8F2D-BD04548744A1}"/>
              </a:ext>
            </a:extLst>
          </p:cNvPr>
          <p:cNvSpPr/>
          <p:nvPr/>
        </p:nvSpPr>
        <p:spPr bwMode="auto">
          <a:xfrm>
            <a:off x="3917691" y="2715403"/>
            <a:ext cx="467490" cy="436810"/>
          </a:xfrm>
          <a:prstGeom prst="ellipse">
            <a:avLst/>
          </a:prstGeom>
          <a:ln>
            <a:headEnd/>
            <a:tailEnd/>
          </a:ln>
        </p:spPr>
        <p:style>
          <a:lnRef idx="0">
            <a:schemeClr val="accent6"/>
          </a:lnRef>
          <a:fillRef idx="3">
            <a:schemeClr val="accent6"/>
          </a:fillRef>
          <a:effectRef idx="3">
            <a:schemeClr val="accent6"/>
          </a:effectRef>
          <a:fontRef idx="minor">
            <a:schemeClr val="lt1"/>
          </a:fontRef>
        </p:style>
        <p:txBody>
          <a:bodyPr wrap="none" rtlCol="0" anchor="ctr"/>
          <a:lstStyle/>
          <a:p>
            <a:pPr algn="ctr">
              <a:lnSpc>
                <a:spcPct val="90000"/>
              </a:lnSpc>
            </a:pPr>
            <a:r>
              <a:rPr lang="en-US" sz="2000">
                <a:solidFill>
                  <a:schemeClr val="bg1"/>
                </a:solidFill>
                <a:latin typeface="Calibri" panose="020F0502020204030204" pitchFamily="34" charset="0"/>
                <a:cs typeface="Calibri" panose="020F0502020204030204" pitchFamily="34" charset="0"/>
              </a:rPr>
              <a:t>C</a:t>
            </a:r>
          </a:p>
        </p:txBody>
      </p:sp>
      <p:cxnSp>
        <p:nvCxnSpPr>
          <p:cNvPr id="142" name="Straight Arrow Connector 141">
            <a:extLst>
              <a:ext uri="{FF2B5EF4-FFF2-40B4-BE49-F238E27FC236}">
                <a16:creationId xmlns:a16="http://schemas.microsoft.com/office/drawing/2014/main" id="{0EB25470-30C8-B243-B172-78354A7C2AAD}"/>
              </a:ext>
            </a:extLst>
          </p:cNvPr>
          <p:cNvCxnSpPr>
            <a:cxnSpLocks/>
            <a:endCxn id="143" idx="0"/>
          </p:cNvCxnSpPr>
          <p:nvPr/>
        </p:nvCxnSpPr>
        <p:spPr>
          <a:xfrm>
            <a:off x="6064319" y="2383073"/>
            <a:ext cx="0" cy="321834"/>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43" name="Oval 142">
            <a:extLst>
              <a:ext uri="{FF2B5EF4-FFF2-40B4-BE49-F238E27FC236}">
                <a16:creationId xmlns:a16="http://schemas.microsoft.com/office/drawing/2014/main" id="{E0C7AF9A-4872-7A4E-B3C6-CC3CD0A02B8A}"/>
              </a:ext>
            </a:extLst>
          </p:cNvPr>
          <p:cNvSpPr/>
          <p:nvPr/>
        </p:nvSpPr>
        <p:spPr bwMode="auto">
          <a:xfrm>
            <a:off x="5877263" y="2704907"/>
            <a:ext cx="374111" cy="385009"/>
          </a:xfrm>
          <a:prstGeom prst="ellipse">
            <a:avLst/>
          </a:prstGeom>
          <a:ln>
            <a:headEnd/>
            <a:tailEnd/>
          </a:ln>
        </p:spPr>
        <p:style>
          <a:lnRef idx="0">
            <a:schemeClr val="accent6"/>
          </a:lnRef>
          <a:fillRef idx="3">
            <a:schemeClr val="accent6"/>
          </a:fillRef>
          <a:effectRef idx="3">
            <a:schemeClr val="accent6"/>
          </a:effectRef>
          <a:fontRef idx="minor">
            <a:schemeClr val="lt1"/>
          </a:fontRef>
        </p:style>
        <p:txBody>
          <a:bodyPr wrap="none" rtlCol="0" anchor="ctr"/>
          <a:lstStyle/>
          <a:p>
            <a:pPr algn="ctr">
              <a:lnSpc>
                <a:spcPct val="90000"/>
              </a:lnSpc>
            </a:pPr>
            <a:r>
              <a:rPr lang="en-US" sz="2000">
                <a:solidFill>
                  <a:schemeClr val="bg1"/>
                </a:solidFill>
                <a:latin typeface="Calibri" panose="020F0502020204030204" pitchFamily="34" charset="0"/>
                <a:cs typeface="Calibri" panose="020F0502020204030204" pitchFamily="34" charset="0"/>
              </a:rPr>
              <a:t>C</a:t>
            </a:r>
          </a:p>
        </p:txBody>
      </p:sp>
      <p:cxnSp>
        <p:nvCxnSpPr>
          <p:cNvPr id="144" name="Straight Arrow Connector 143">
            <a:extLst>
              <a:ext uri="{FF2B5EF4-FFF2-40B4-BE49-F238E27FC236}">
                <a16:creationId xmlns:a16="http://schemas.microsoft.com/office/drawing/2014/main" id="{E24FCDAF-80B0-B746-BE40-53AEB1EA4AD0}"/>
              </a:ext>
            </a:extLst>
          </p:cNvPr>
          <p:cNvCxnSpPr>
            <a:cxnSpLocks/>
          </p:cNvCxnSpPr>
          <p:nvPr/>
        </p:nvCxnSpPr>
        <p:spPr>
          <a:xfrm>
            <a:off x="8265247" y="2366726"/>
            <a:ext cx="0" cy="327822"/>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45" name="Oval 144">
            <a:extLst>
              <a:ext uri="{FF2B5EF4-FFF2-40B4-BE49-F238E27FC236}">
                <a16:creationId xmlns:a16="http://schemas.microsoft.com/office/drawing/2014/main" id="{5F524906-FB34-434A-8F1E-09971820758E}"/>
              </a:ext>
            </a:extLst>
          </p:cNvPr>
          <p:cNvSpPr/>
          <p:nvPr/>
        </p:nvSpPr>
        <p:spPr bwMode="auto">
          <a:xfrm>
            <a:off x="8037241" y="2670575"/>
            <a:ext cx="467490" cy="438850"/>
          </a:xfrm>
          <a:prstGeom prst="ellipse">
            <a:avLst/>
          </a:prstGeom>
          <a:ln>
            <a:headEnd/>
            <a:tailEnd/>
          </a:ln>
        </p:spPr>
        <p:style>
          <a:lnRef idx="0">
            <a:schemeClr val="accent6"/>
          </a:lnRef>
          <a:fillRef idx="3">
            <a:schemeClr val="accent6"/>
          </a:fillRef>
          <a:effectRef idx="3">
            <a:schemeClr val="accent6"/>
          </a:effectRef>
          <a:fontRef idx="minor">
            <a:schemeClr val="lt1"/>
          </a:fontRef>
        </p:style>
        <p:txBody>
          <a:bodyPr wrap="none" rtlCol="0" anchor="ctr"/>
          <a:lstStyle/>
          <a:p>
            <a:pPr algn="ctr">
              <a:lnSpc>
                <a:spcPct val="90000"/>
              </a:lnSpc>
            </a:pPr>
            <a:r>
              <a:rPr lang="en-US" sz="2000">
                <a:solidFill>
                  <a:schemeClr val="bg1"/>
                </a:solidFill>
                <a:latin typeface="Calibri" panose="020F0502020204030204" pitchFamily="34" charset="0"/>
                <a:cs typeface="Calibri" panose="020F0502020204030204" pitchFamily="34" charset="0"/>
              </a:rPr>
              <a:t>C</a:t>
            </a:r>
          </a:p>
        </p:txBody>
      </p:sp>
      <p:sp>
        <p:nvSpPr>
          <p:cNvPr id="146" name="Diamond 145">
            <a:extLst>
              <a:ext uri="{FF2B5EF4-FFF2-40B4-BE49-F238E27FC236}">
                <a16:creationId xmlns:a16="http://schemas.microsoft.com/office/drawing/2014/main" id="{69A90BA2-5012-2F4A-9150-E22054A738FD}"/>
              </a:ext>
            </a:extLst>
          </p:cNvPr>
          <p:cNvSpPr/>
          <p:nvPr/>
        </p:nvSpPr>
        <p:spPr bwMode="auto">
          <a:xfrm>
            <a:off x="1995270" y="3034858"/>
            <a:ext cx="1017080" cy="967726"/>
          </a:xfrm>
          <a:prstGeom prst="diamond">
            <a:avLst/>
          </a:prstGeom>
          <a:ln>
            <a:headEnd/>
            <a:tailEnd/>
          </a:ln>
        </p:spPr>
        <p:style>
          <a:lnRef idx="0">
            <a:schemeClr val="accent5"/>
          </a:lnRef>
          <a:fillRef idx="3">
            <a:schemeClr val="accent5"/>
          </a:fillRef>
          <a:effectRef idx="3">
            <a:schemeClr val="accent5"/>
          </a:effectRef>
          <a:fontRef idx="minor">
            <a:schemeClr val="lt1"/>
          </a:fontRef>
        </p:style>
        <p:txBody>
          <a:bodyPr wrap="none" rtlCol="0" anchor="ctr"/>
          <a:lstStyle/>
          <a:p>
            <a:pPr algn="ctr">
              <a:lnSpc>
                <a:spcPct val="90000"/>
              </a:lnSpc>
            </a:pPr>
            <a:r>
              <a:rPr lang="en-US" sz="1200">
                <a:solidFill>
                  <a:schemeClr val="tx1"/>
                </a:solidFill>
                <a:latin typeface="Calibri" panose="020F0502020204030204" pitchFamily="34" charset="0"/>
                <a:cs typeface="Calibri" panose="020F0502020204030204" pitchFamily="34" charset="0"/>
              </a:rPr>
              <a:t>Detection</a:t>
            </a:r>
            <a:br>
              <a:rPr lang="en-US" sz="1200">
                <a:solidFill>
                  <a:schemeClr val="tx1"/>
                </a:solidFill>
                <a:latin typeface="Calibri" panose="020F0502020204030204" pitchFamily="34" charset="0"/>
                <a:cs typeface="Calibri" panose="020F0502020204030204" pitchFamily="34" charset="0"/>
              </a:rPr>
            </a:br>
            <a:r>
              <a:rPr lang="en-US" sz="1200">
                <a:solidFill>
                  <a:schemeClr val="tx1"/>
                </a:solidFill>
                <a:latin typeface="Calibri" panose="020F0502020204030204" pitchFamily="34" charset="0"/>
                <a:cs typeface="Calibri" panose="020F0502020204030204" pitchFamily="34" charset="0"/>
              </a:rPr>
              <a:t>?</a:t>
            </a:r>
          </a:p>
        </p:txBody>
      </p:sp>
      <p:sp>
        <p:nvSpPr>
          <p:cNvPr id="151" name="TextBox 150">
            <a:extLst>
              <a:ext uri="{FF2B5EF4-FFF2-40B4-BE49-F238E27FC236}">
                <a16:creationId xmlns:a16="http://schemas.microsoft.com/office/drawing/2014/main" id="{0B6CF1A3-80A0-0D44-9E3E-B8F909A46D12}"/>
              </a:ext>
            </a:extLst>
          </p:cNvPr>
          <p:cNvSpPr txBox="1"/>
          <p:nvPr/>
        </p:nvSpPr>
        <p:spPr>
          <a:xfrm>
            <a:off x="1865549" y="3835213"/>
            <a:ext cx="748086" cy="338554"/>
          </a:xfrm>
          <a:prstGeom prst="rect">
            <a:avLst/>
          </a:prstGeom>
          <a:noFill/>
        </p:spPr>
        <p:txBody>
          <a:bodyPr wrap="square" rtlCol="0">
            <a:spAutoFit/>
          </a:bodyPr>
          <a:lstStyle/>
          <a:p>
            <a:pPr algn="ctr"/>
            <a:r>
              <a:rPr lang="en-US" sz="1600">
                <a:latin typeface="Calibri" panose="020F0502020204030204" pitchFamily="34" charset="0"/>
                <a:cs typeface="Calibri" panose="020F0502020204030204" pitchFamily="34" charset="0"/>
              </a:rPr>
              <a:t>Yes</a:t>
            </a:r>
          </a:p>
        </p:txBody>
      </p:sp>
      <p:cxnSp>
        <p:nvCxnSpPr>
          <p:cNvPr id="152" name="Straight Arrow Connector 151">
            <a:extLst>
              <a:ext uri="{FF2B5EF4-FFF2-40B4-BE49-F238E27FC236}">
                <a16:creationId xmlns:a16="http://schemas.microsoft.com/office/drawing/2014/main" id="{A1874D08-49C3-8249-AB66-3ED26C7219E1}"/>
              </a:ext>
            </a:extLst>
          </p:cNvPr>
          <p:cNvCxnSpPr>
            <a:cxnSpLocks/>
          </p:cNvCxnSpPr>
          <p:nvPr/>
        </p:nvCxnSpPr>
        <p:spPr>
          <a:xfrm>
            <a:off x="2497363" y="4019828"/>
            <a:ext cx="0" cy="23604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69" name="Oval 68">
            <a:extLst>
              <a:ext uri="{FF2B5EF4-FFF2-40B4-BE49-F238E27FC236}">
                <a16:creationId xmlns:a16="http://schemas.microsoft.com/office/drawing/2014/main" id="{565534D6-923A-D6AA-3C9D-E58493EDE3F5}"/>
              </a:ext>
            </a:extLst>
          </p:cNvPr>
          <p:cNvSpPr/>
          <p:nvPr/>
        </p:nvSpPr>
        <p:spPr bwMode="auto">
          <a:xfrm>
            <a:off x="1079187" y="3300316"/>
            <a:ext cx="467490" cy="436810"/>
          </a:xfrm>
          <a:prstGeom prst="ellipse">
            <a:avLst/>
          </a:prstGeom>
          <a:ln>
            <a:headEnd/>
            <a:tailEnd/>
          </a:ln>
        </p:spPr>
        <p:style>
          <a:lnRef idx="0">
            <a:schemeClr val="accent6"/>
          </a:lnRef>
          <a:fillRef idx="3">
            <a:schemeClr val="accent6"/>
          </a:fillRef>
          <a:effectRef idx="3">
            <a:schemeClr val="accent6"/>
          </a:effectRef>
          <a:fontRef idx="minor">
            <a:schemeClr val="lt1"/>
          </a:fontRef>
        </p:style>
        <p:txBody>
          <a:bodyPr wrap="none" rtlCol="0" anchor="ctr"/>
          <a:lstStyle/>
          <a:p>
            <a:pPr algn="ctr">
              <a:lnSpc>
                <a:spcPct val="90000"/>
              </a:lnSpc>
            </a:pPr>
            <a:r>
              <a:rPr lang="en-US" sz="2000">
                <a:solidFill>
                  <a:schemeClr val="bg1"/>
                </a:solidFill>
                <a:latin typeface="Calibri" panose="020F0502020204030204" pitchFamily="34" charset="0"/>
                <a:cs typeface="Calibri" panose="020F0502020204030204" pitchFamily="34" charset="0"/>
              </a:rPr>
              <a:t>C</a:t>
            </a:r>
          </a:p>
        </p:txBody>
      </p:sp>
      <p:cxnSp>
        <p:nvCxnSpPr>
          <p:cNvPr id="74" name="Straight Arrow Connector 73">
            <a:extLst>
              <a:ext uri="{FF2B5EF4-FFF2-40B4-BE49-F238E27FC236}">
                <a16:creationId xmlns:a16="http://schemas.microsoft.com/office/drawing/2014/main" id="{45F9FFC6-C2DA-6B31-758E-C9FA9DBF883B}"/>
              </a:ext>
            </a:extLst>
          </p:cNvPr>
          <p:cNvCxnSpPr>
            <a:cxnSpLocks/>
            <a:stCxn id="146" idx="1"/>
            <a:endCxn id="69" idx="6"/>
          </p:cNvCxnSpPr>
          <p:nvPr/>
        </p:nvCxnSpPr>
        <p:spPr>
          <a:xfrm flipH="1">
            <a:off x="1546677" y="3518721"/>
            <a:ext cx="448593"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77" name="TextBox 76">
            <a:extLst>
              <a:ext uri="{FF2B5EF4-FFF2-40B4-BE49-F238E27FC236}">
                <a16:creationId xmlns:a16="http://schemas.microsoft.com/office/drawing/2014/main" id="{78CFE719-FF21-FDEB-5503-60C76A10977A}"/>
              </a:ext>
            </a:extLst>
          </p:cNvPr>
          <p:cNvSpPr txBox="1"/>
          <p:nvPr/>
        </p:nvSpPr>
        <p:spPr>
          <a:xfrm>
            <a:off x="2896207" y="3220271"/>
            <a:ext cx="748086" cy="338554"/>
          </a:xfrm>
          <a:prstGeom prst="rect">
            <a:avLst/>
          </a:prstGeom>
          <a:noFill/>
        </p:spPr>
        <p:txBody>
          <a:bodyPr wrap="square" rtlCol="0">
            <a:spAutoFit/>
          </a:bodyPr>
          <a:lstStyle/>
          <a:p>
            <a:pPr algn="ctr"/>
            <a:r>
              <a:rPr lang="en-US" sz="1600">
                <a:latin typeface="Calibri" panose="020F0502020204030204" pitchFamily="34" charset="0"/>
                <a:cs typeface="Calibri" panose="020F0502020204030204" pitchFamily="34" charset="0"/>
              </a:rPr>
              <a:t>Yes</a:t>
            </a:r>
          </a:p>
        </p:txBody>
      </p:sp>
      <p:sp>
        <p:nvSpPr>
          <p:cNvPr id="90" name="TextBox 89">
            <a:extLst>
              <a:ext uri="{FF2B5EF4-FFF2-40B4-BE49-F238E27FC236}">
                <a16:creationId xmlns:a16="http://schemas.microsoft.com/office/drawing/2014/main" id="{30A9737B-A1D3-A914-E844-8D37767628BC}"/>
              </a:ext>
            </a:extLst>
          </p:cNvPr>
          <p:cNvSpPr txBox="1"/>
          <p:nvPr/>
        </p:nvSpPr>
        <p:spPr>
          <a:xfrm>
            <a:off x="1396931" y="3203004"/>
            <a:ext cx="748086" cy="338554"/>
          </a:xfrm>
          <a:prstGeom prst="rect">
            <a:avLst/>
          </a:prstGeom>
          <a:noFill/>
        </p:spPr>
        <p:txBody>
          <a:bodyPr wrap="square" rtlCol="0">
            <a:spAutoFit/>
          </a:bodyPr>
          <a:lstStyle/>
          <a:p>
            <a:pPr algn="ctr"/>
            <a:r>
              <a:rPr lang="en-US" sz="1600">
                <a:latin typeface="Calibri" panose="020F0502020204030204" pitchFamily="34" charset="0"/>
                <a:cs typeface="Calibri" panose="020F0502020204030204" pitchFamily="34" charset="0"/>
              </a:rPr>
              <a:t>No</a:t>
            </a:r>
          </a:p>
        </p:txBody>
      </p:sp>
      <p:sp>
        <p:nvSpPr>
          <p:cNvPr id="93" name="Rectangle 92">
            <a:extLst>
              <a:ext uri="{FF2B5EF4-FFF2-40B4-BE49-F238E27FC236}">
                <a16:creationId xmlns:a16="http://schemas.microsoft.com/office/drawing/2014/main" id="{B4BFF68C-1DAA-932C-9097-D6CE9D335CE3}"/>
              </a:ext>
            </a:extLst>
          </p:cNvPr>
          <p:cNvSpPr/>
          <p:nvPr/>
        </p:nvSpPr>
        <p:spPr bwMode="auto">
          <a:xfrm>
            <a:off x="6497311" y="2903889"/>
            <a:ext cx="1113363" cy="632629"/>
          </a:xfrm>
          <a:prstGeom prst="rect">
            <a:avLst/>
          </a:prstGeom>
          <a:ln>
            <a:headEnd/>
            <a:tailEnd/>
          </a:ln>
        </p:spPr>
        <p:style>
          <a:lnRef idx="0">
            <a:schemeClr val="accent3"/>
          </a:lnRef>
          <a:fillRef idx="3">
            <a:schemeClr val="accent3"/>
          </a:fillRef>
          <a:effectRef idx="3">
            <a:schemeClr val="accent3"/>
          </a:effectRef>
          <a:fontRef idx="minor">
            <a:schemeClr val="lt1"/>
          </a:fontRef>
        </p:style>
        <p:txBody>
          <a:bodyPr wrap="none" rtlCol="0" anchor="ctr"/>
          <a:lstStyle/>
          <a:p>
            <a:pPr algn="ctr">
              <a:lnSpc>
                <a:spcPct val="80000"/>
              </a:lnSpc>
            </a:pPr>
            <a:r>
              <a:rPr lang="en-US" sz="1600">
                <a:latin typeface="Calibri" panose="020F0502020204030204" pitchFamily="34" charset="0"/>
                <a:cs typeface="Calibri" panose="020F0502020204030204" pitchFamily="34" charset="0"/>
              </a:rPr>
              <a:t>Send H&amp;S </a:t>
            </a:r>
            <a:br>
              <a:rPr lang="en-US" sz="1600">
                <a:latin typeface="Calibri" panose="020F0502020204030204" pitchFamily="34" charset="0"/>
                <a:cs typeface="Calibri" panose="020F0502020204030204" pitchFamily="34" charset="0"/>
              </a:rPr>
            </a:br>
            <a:r>
              <a:rPr lang="en-US" sz="1600">
                <a:latin typeface="Calibri" panose="020F0502020204030204" pitchFamily="34" charset="0"/>
                <a:cs typeface="Calibri" panose="020F0502020204030204" pitchFamily="34" charset="0"/>
              </a:rPr>
              <a:t>Data</a:t>
            </a:r>
            <a:br>
              <a:rPr lang="en-US" sz="1600">
                <a:solidFill>
                  <a:schemeClr val="bg1"/>
                </a:solidFill>
                <a:latin typeface="Calibri" panose="020F0502020204030204" pitchFamily="34" charset="0"/>
                <a:cs typeface="Calibri" panose="020F0502020204030204" pitchFamily="34" charset="0"/>
              </a:rPr>
            </a:br>
            <a:r>
              <a:rPr lang="en-US" sz="1600">
                <a:solidFill>
                  <a:schemeClr val="bg1"/>
                </a:solidFill>
                <a:latin typeface="Calibri" panose="020F0502020204030204" pitchFamily="34" charset="0"/>
                <a:cs typeface="Calibri" panose="020F0502020204030204" pitchFamily="34" charset="0"/>
              </a:rPr>
              <a:t>F(4)</a:t>
            </a:r>
          </a:p>
        </p:txBody>
      </p:sp>
      <p:sp>
        <p:nvSpPr>
          <p:cNvPr id="100" name="TextBox 99">
            <a:extLst>
              <a:ext uri="{FF2B5EF4-FFF2-40B4-BE49-F238E27FC236}">
                <a16:creationId xmlns:a16="http://schemas.microsoft.com/office/drawing/2014/main" id="{55E30187-8FAE-9A06-A0B1-CE76C6502626}"/>
              </a:ext>
            </a:extLst>
          </p:cNvPr>
          <p:cNvSpPr txBox="1"/>
          <p:nvPr/>
        </p:nvSpPr>
        <p:spPr>
          <a:xfrm>
            <a:off x="7040342" y="2390093"/>
            <a:ext cx="563248" cy="523220"/>
          </a:xfrm>
          <a:prstGeom prst="rect">
            <a:avLst/>
          </a:prstGeom>
          <a:noFill/>
        </p:spPr>
        <p:txBody>
          <a:bodyPr wrap="square" rtlCol="0">
            <a:spAutoFit/>
          </a:bodyPr>
          <a:lstStyle/>
          <a:p>
            <a:pPr algn="r"/>
            <a:r>
              <a:rPr lang="en-US" sz="1400">
                <a:latin typeface="Calibri" panose="020F0502020204030204" pitchFamily="34" charset="0"/>
                <a:cs typeface="Calibri" panose="020F0502020204030204" pitchFamily="34" charset="0"/>
              </a:rPr>
              <a:t>H&amp;S </a:t>
            </a:r>
            <a:br>
              <a:rPr lang="en-US" sz="1400">
                <a:latin typeface="Calibri" panose="020F0502020204030204" pitchFamily="34" charset="0"/>
                <a:cs typeface="Calibri" panose="020F0502020204030204" pitchFamily="34" charset="0"/>
              </a:rPr>
            </a:br>
            <a:r>
              <a:rPr lang="en-US" sz="1400">
                <a:latin typeface="Calibri" panose="020F0502020204030204" pitchFamily="34" charset="0"/>
                <a:cs typeface="Calibri" panose="020F0502020204030204" pitchFamily="34" charset="0"/>
              </a:rPr>
              <a:t>Data</a:t>
            </a:r>
          </a:p>
        </p:txBody>
      </p:sp>
      <p:sp>
        <p:nvSpPr>
          <p:cNvPr id="105" name="TextBox 104">
            <a:extLst>
              <a:ext uri="{FF2B5EF4-FFF2-40B4-BE49-F238E27FC236}">
                <a16:creationId xmlns:a16="http://schemas.microsoft.com/office/drawing/2014/main" id="{4ABC794B-6F8E-FC09-C58F-F03437B2CB4B}"/>
              </a:ext>
            </a:extLst>
          </p:cNvPr>
          <p:cNvSpPr txBox="1"/>
          <p:nvPr/>
        </p:nvSpPr>
        <p:spPr>
          <a:xfrm>
            <a:off x="1614642" y="6387017"/>
            <a:ext cx="8962715" cy="481991"/>
          </a:xfrm>
          <a:prstGeom prst="rect">
            <a:avLst/>
          </a:prstGeom>
          <a:noFill/>
        </p:spPr>
        <p:txBody>
          <a:bodyPr wrap="square" rtlCol="0">
            <a:spAutoFit/>
          </a:bodyPr>
          <a:lstStyle/>
          <a:p>
            <a:pPr algn="ctr">
              <a:lnSpc>
                <a:spcPct val="9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JHS: Jar Handling Subsystem; LHS: Lid Handling Subsystem; LDS: Lid Dispensing System; MMS: Motion Monitoring System </a:t>
            </a:r>
          </a:p>
        </p:txBody>
      </p:sp>
    </p:spTree>
    <p:extLst>
      <p:ext uri="{BB962C8B-B14F-4D97-AF65-F5344CB8AC3E}">
        <p14:creationId xmlns:p14="http://schemas.microsoft.com/office/powerpoint/2010/main" val="312485552"/>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058DE65D-C3CE-894C-B06D-70D2AEBB0CF8}"/>
              </a:ext>
            </a:extLst>
          </p:cNvPr>
          <p:cNvSpPr>
            <a:spLocks noGrp="1"/>
          </p:cNvSpPr>
          <p:nvPr>
            <p:ph type="sldNum" sz="quarter" idx="12"/>
          </p:nvPr>
        </p:nvSpPr>
        <p:spPr>
          <a:xfrm>
            <a:off x="11550689" y="6446225"/>
            <a:ext cx="542697" cy="279400"/>
          </a:xfrm>
        </p:spPr>
        <p:txBody>
          <a:bodyPr/>
          <a:lstStyle/>
          <a:p>
            <a:pPr algn="ctr"/>
            <a:fld id="{874AC6EB-5948-4DF8-B5CC-E711E8013C87}" type="slidenum">
              <a:rPr lang="en-US" sz="1600" smtClean="0">
                <a:latin typeface="Calibri" panose="020F0502020204030204" pitchFamily="34" charset="0"/>
                <a:cs typeface="Calibri" panose="020F0502020204030204" pitchFamily="34" charset="0"/>
              </a:rPr>
              <a:pPr algn="ctr"/>
              <a:t>109</a:t>
            </a:fld>
            <a:endParaRPr lang="en-US" sz="1600">
              <a:latin typeface="Calibri" panose="020F0502020204030204" pitchFamily="34" charset="0"/>
              <a:cs typeface="Calibri" panose="020F0502020204030204" pitchFamily="34" charset="0"/>
            </a:endParaRPr>
          </a:p>
        </p:txBody>
      </p:sp>
      <p:sp>
        <p:nvSpPr>
          <p:cNvPr id="2" name="Title 1">
            <a:extLst>
              <a:ext uri="{FF2B5EF4-FFF2-40B4-BE49-F238E27FC236}">
                <a16:creationId xmlns:a16="http://schemas.microsoft.com/office/drawing/2014/main" id="{8FC53B36-6289-654B-953E-0A9704372A3E}"/>
              </a:ext>
            </a:extLst>
          </p:cNvPr>
          <p:cNvSpPr>
            <a:spLocks noGrp="1"/>
          </p:cNvSpPr>
          <p:nvPr>
            <p:ph type="title" idx="4294967295"/>
          </p:nvPr>
        </p:nvSpPr>
        <p:spPr>
          <a:xfrm>
            <a:off x="1308428" y="-135715"/>
            <a:ext cx="9502775" cy="817563"/>
          </a:xfrm>
        </p:spPr>
        <p:txBody>
          <a:bodyPr>
            <a:normAutofit/>
          </a:bodyPr>
          <a:lstStyle/>
          <a:p>
            <a:r>
              <a:rPr lang="en-US" sz="3200">
                <a:solidFill>
                  <a:schemeClr val="accent1">
                    <a:lumMod val="75000"/>
                  </a:schemeClr>
                </a:solidFill>
              </a:rPr>
              <a:t>LIR Functional Flow Diagram –  End-of-Shift Operations</a:t>
            </a:r>
          </a:p>
        </p:txBody>
      </p:sp>
      <p:sp>
        <p:nvSpPr>
          <p:cNvPr id="43" name="Oval 42">
            <a:extLst>
              <a:ext uri="{FF2B5EF4-FFF2-40B4-BE49-F238E27FC236}">
                <a16:creationId xmlns:a16="http://schemas.microsoft.com/office/drawing/2014/main" id="{0CF8127B-64EF-F843-8E5F-4C6FF88E400C}"/>
              </a:ext>
            </a:extLst>
          </p:cNvPr>
          <p:cNvSpPr/>
          <p:nvPr/>
        </p:nvSpPr>
        <p:spPr bwMode="auto">
          <a:xfrm>
            <a:off x="6052130" y="800736"/>
            <a:ext cx="462844" cy="447523"/>
          </a:xfrm>
          <a:prstGeom prst="ellipse">
            <a:avLst/>
          </a:prstGeom>
          <a:ln>
            <a:headEnd/>
            <a:tailEnd/>
          </a:ln>
        </p:spPr>
        <p:style>
          <a:lnRef idx="0">
            <a:schemeClr val="accent6"/>
          </a:lnRef>
          <a:fillRef idx="3">
            <a:schemeClr val="accent6"/>
          </a:fillRef>
          <a:effectRef idx="3">
            <a:schemeClr val="accent6"/>
          </a:effectRef>
          <a:fontRef idx="minor">
            <a:schemeClr val="lt1"/>
          </a:fontRef>
        </p:style>
        <p:txBody>
          <a:bodyPr wrap="none" rtlCol="0" anchor="ctr"/>
          <a:lstStyle/>
          <a:p>
            <a:pPr algn="ctr">
              <a:lnSpc>
                <a:spcPct val="90000"/>
              </a:lnSpc>
            </a:pPr>
            <a:r>
              <a:rPr lang="en-US" sz="2000">
                <a:solidFill>
                  <a:schemeClr val="bg1"/>
                </a:solidFill>
                <a:latin typeface="Calibri" panose="020F0502020204030204" pitchFamily="34" charset="0"/>
                <a:cs typeface="Calibri" panose="020F0502020204030204" pitchFamily="34" charset="0"/>
              </a:rPr>
              <a:t>B</a:t>
            </a:r>
          </a:p>
        </p:txBody>
      </p:sp>
      <p:sp>
        <p:nvSpPr>
          <p:cNvPr id="38" name="Rectangle 37">
            <a:extLst>
              <a:ext uri="{FF2B5EF4-FFF2-40B4-BE49-F238E27FC236}">
                <a16:creationId xmlns:a16="http://schemas.microsoft.com/office/drawing/2014/main" id="{91EE30F3-149D-CA4F-9AD2-0C1050D93A41}"/>
              </a:ext>
            </a:extLst>
          </p:cNvPr>
          <p:cNvSpPr/>
          <p:nvPr/>
        </p:nvSpPr>
        <p:spPr bwMode="auto">
          <a:xfrm>
            <a:off x="3085286" y="1476960"/>
            <a:ext cx="1472159" cy="4659396"/>
          </a:xfrm>
          <a:prstGeom prst="rect">
            <a:avLst/>
          </a:prstGeom>
          <a:solidFill>
            <a:srgbClr val="00B050"/>
          </a:solidFill>
          <a:ln>
            <a:headEnd/>
            <a:tailEnd/>
          </a:ln>
        </p:spPr>
        <p:style>
          <a:lnRef idx="0">
            <a:schemeClr val="dk1"/>
          </a:lnRef>
          <a:fillRef idx="3">
            <a:schemeClr val="dk1"/>
          </a:fillRef>
          <a:effectRef idx="3">
            <a:schemeClr val="dk1"/>
          </a:effectRef>
          <a:fontRef idx="minor">
            <a:schemeClr val="lt1"/>
          </a:fontRef>
        </p:style>
        <p:txBody>
          <a:bodyPr wrap="none" rtlCol="0" anchor="ctr"/>
          <a:lstStyle/>
          <a:p>
            <a:pPr algn="ctr">
              <a:lnSpc>
                <a:spcPct val="80000"/>
              </a:lnSpc>
            </a:pPr>
            <a:r>
              <a:rPr lang="en-US" sz="1600">
                <a:solidFill>
                  <a:schemeClr val="bg1"/>
                </a:solidFill>
                <a:latin typeface="Calibri" panose="020F0502020204030204" pitchFamily="34" charset="0"/>
                <a:cs typeface="Calibri" panose="020F0502020204030204" pitchFamily="34" charset="0"/>
              </a:rPr>
              <a:t>FCR </a:t>
            </a:r>
            <a:br>
              <a:rPr lang="en-US" sz="1600">
                <a:solidFill>
                  <a:schemeClr val="bg1"/>
                </a:solidFill>
                <a:latin typeface="Calibri" panose="020F0502020204030204" pitchFamily="34" charset="0"/>
                <a:cs typeface="Calibri" panose="020F0502020204030204" pitchFamily="34" charset="0"/>
              </a:rPr>
            </a:br>
            <a:r>
              <a:rPr lang="en-US" sz="1600">
                <a:solidFill>
                  <a:schemeClr val="bg1"/>
                </a:solidFill>
                <a:latin typeface="Calibri" panose="020F0502020204030204" pitchFamily="34" charset="0"/>
                <a:cs typeface="Calibri" panose="020F0502020204030204" pitchFamily="34" charset="0"/>
              </a:rPr>
              <a:t>FCR C&amp;M</a:t>
            </a:r>
          </a:p>
        </p:txBody>
      </p:sp>
      <p:sp>
        <p:nvSpPr>
          <p:cNvPr id="92" name="TextBox 91">
            <a:extLst>
              <a:ext uri="{FF2B5EF4-FFF2-40B4-BE49-F238E27FC236}">
                <a16:creationId xmlns:a16="http://schemas.microsoft.com/office/drawing/2014/main" id="{BC8E0234-243D-3443-8BE3-3707D6EFAA0B}"/>
              </a:ext>
            </a:extLst>
          </p:cNvPr>
          <p:cNvSpPr txBox="1"/>
          <p:nvPr/>
        </p:nvSpPr>
        <p:spPr>
          <a:xfrm>
            <a:off x="9251315" y="4764538"/>
            <a:ext cx="1429350" cy="584775"/>
          </a:xfrm>
          <a:prstGeom prst="rect">
            <a:avLst/>
          </a:prstGeom>
          <a:noFill/>
        </p:spPr>
        <p:txBody>
          <a:bodyPr wrap="square" rtlCol="0">
            <a:spAutoFit/>
          </a:bodyPr>
          <a:lstStyle/>
          <a:p>
            <a:pPr algn="ctr"/>
            <a:r>
              <a:rPr lang="en-US" sz="1600">
                <a:latin typeface="Calibri" panose="020F0502020204030204" pitchFamily="34" charset="0"/>
                <a:cs typeface="Calibri" panose="020F0502020204030204" pitchFamily="34" charset="0"/>
              </a:rPr>
              <a:t>Ready for Power Up (F1)</a:t>
            </a:r>
          </a:p>
        </p:txBody>
      </p:sp>
      <p:sp>
        <p:nvSpPr>
          <p:cNvPr id="118" name="TextBox 117">
            <a:extLst>
              <a:ext uri="{FF2B5EF4-FFF2-40B4-BE49-F238E27FC236}">
                <a16:creationId xmlns:a16="http://schemas.microsoft.com/office/drawing/2014/main" id="{954EAD23-B0D4-8340-BFE3-5A0A839BB966}"/>
              </a:ext>
            </a:extLst>
          </p:cNvPr>
          <p:cNvSpPr txBox="1"/>
          <p:nvPr/>
        </p:nvSpPr>
        <p:spPr>
          <a:xfrm>
            <a:off x="8080078" y="691827"/>
            <a:ext cx="1749778" cy="584775"/>
          </a:xfrm>
          <a:prstGeom prst="rect">
            <a:avLst/>
          </a:prstGeom>
          <a:noFill/>
        </p:spPr>
        <p:txBody>
          <a:bodyPr wrap="square" rtlCol="0">
            <a:spAutoFit/>
          </a:bodyPr>
          <a:lstStyle/>
          <a:p>
            <a:pPr algn="ctr"/>
            <a:r>
              <a:rPr lang="en-US" sz="1600">
                <a:latin typeface="Calibri" panose="020F0502020204030204" pitchFamily="34" charset="0"/>
                <a:cs typeface="Calibri" panose="020F0502020204030204" pitchFamily="34" charset="0"/>
              </a:rPr>
              <a:t>From Lid Installation</a:t>
            </a:r>
          </a:p>
        </p:txBody>
      </p:sp>
      <p:sp>
        <p:nvSpPr>
          <p:cNvPr id="58" name="Oval 57">
            <a:extLst>
              <a:ext uri="{FF2B5EF4-FFF2-40B4-BE49-F238E27FC236}">
                <a16:creationId xmlns:a16="http://schemas.microsoft.com/office/drawing/2014/main" id="{3ED4C9DD-04F6-0449-9D9F-2F8501238318}"/>
              </a:ext>
            </a:extLst>
          </p:cNvPr>
          <p:cNvSpPr/>
          <p:nvPr/>
        </p:nvSpPr>
        <p:spPr bwMode="auto">
          <a:xfrm>
            <a:off x="7895681" y="800736"/>
            <a:ext cx="462844" cy="447523"/>
          </a:xfrm>
          <a:prstGeom prst="ellipse">
            <a:avLst/>
          </a:prstGeom>
          <a:ln>
            <a:headEnd/>
            <a:tailEnd/>
          </a:ln>
        </p:spPr>
        <p:style>
          <a:lnRef idx="0">
            <a:schemeClr val="accent6"/>
          </a:lnRef>
          <a:fillRef idx="3">
            <a:schemeClr val="accent6"/>
          </a:fillRef>
          <a:effectRef idx="3">
            <a:schemeClr val="accent6"/>
          </a:effectRef>
          <a:fontRef idx="minor">
            <a:schemeClr val="lt1"/>
          </a:fontRef>
        </p:style>
        <p:txBody>
          <a:bodyPr wrap="none" rtlCol="0" anchor="ctr"/>
          <a:lstStyle/>
          <a:p>
            <a:pPr algn="ctr">
              <a:lnSpc>
                <a:spcPct val="90000"/>
              </a:lnSpc>
            </a:pPr>
            <a:r>
              <a:rPr lang="en-US" sz="2000">
                <a:solidFill>
                  <a:schemeClr val="bg1"/>
                </a:solidFill>
                <a:latin typeface="Calibri" panose="020F0502020204030204" pitchFamily="34" charset="0"/>
                <a:cs typeface="Calibri" panose="020F0502020204030204" pitchFamily="34" charset="0"/>
              </a:rPr>
              <a:t>A</a:t>
            </a:r>
          </a:p>
        </p:txBody>
      </p:sp>
      <p:sp>
        <p:nvSpPr>
          <p:cNvPr id="59" name="TextBox 58">
            <a:extLst>
              <a:ext uri="{FF2B5EF4-FFF2-40B4-BE49-F238E27FC236}">
                <a16:creationId xmlns:a16="http://schemas.microsoft.com/office/drawing/2014/main" id="{E119565B-0FC8-784E-A273-F385A0C7BEDE}"/>
              </a:ext>
            </a:extLst>
          </p:cNvPr>
          <p:cNvSpPr txBox="1"/>
          <p:nvPr/>
        </p:nvSpPr>
        <p:spPr>
          <a:xfrm>
            <a:off x="4349240" y="744162"/>
            <a:ext cx="1749778" cy="584775"/>
          </a:xfrm>
          <a:prstGeom prst="rect">
            <a:avLst/>
          </a:prstGeom>
          <a:noFill/>
        </p:spPr>
        <p:txBody>
          <a:bodyPr wrap="square" rtlCol="0">
            <a:spAutoFit/>
          </a:bodyPr>
          <a:lstStyle/>
          <a:p>
            <a:pPr algn="ctr"/>
            <a:r>
              <a:rPr lang="en-US" sz="1600">
                <a:latin typeface="Calibri" panose="020F0502020204030204" pitchFamily="34" charset="0"/>
                <a:cs typeface="Calibri" panose="020F0502020204030204" pitchFamily="34" charset="0"/>
              </a:rPr>
              <a:t>From Concurrent Operations</a:t>
            </a:r>
          </a:p>
        </p:txBody>
      </p:sp>
      <p:cxnSp>
        <p:nvCxnSpPr>
          <p:cNvPr id="60" name="Straight Arrow Connector 59">
            <a:extLst>
              <a:ext uri="{FF2B5EF4-FFF2-40B4-BE49-F238E27FC236}">
                <a16:creationId xmlns:a16="http://schemas.microsoft.com/office/drawing/2014/main" id="{E4E12F60-A503-5E46-9739-950929A1A01C}"/>
              </a:ext>
            </a:extLst>
          </p:cNvPr>
          <p:cNvCxnSpPr>
            <a:cxnSpLocks/>
          </p:cNvCxnSpPr>
          <p:nvPr/>
        </p:nvCxnSpPr>
        <p:spPr>
          <a:xfrm>
            <a:off x="6514974" y="1024497"/>
            <a:ext cx="509638"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64" name="Straight Arrow Connector 63">
            <a:extLst>
              <a:ext uri="{FF2B5EF4-FFF2-40B4-BE49-F238E27FC236}">
                <a16:creationId xmlns:a16="http://schemas.microsoft.com/office/drawing/2014/main" id="{E88832C9-04D9-0043-A580-A67B447CB2CC}"/>
              </a:ext>
            </a:extLst>
          </p:cNvPr>
          <p:cNvCxnSpPr>
            <a:cxnSpLocks/>
            <a:stCxn id="58" idx="2"/>
          </p:cNvCxnSpPr>
          <p:nvPr/>
        </p:nvCxnSpPr>
        <p:spPr>
          <a:xfrm flipH="1">
            <a:off x="7440636" y="1024498"/>
            <a:ext cx="455045" cy="9313"/>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70" name="Straight Arrow Connector 69">
            <a:extLst>
              <a:ext uri="{FF2B5EF4-FFF2-40B4-BE49-F238E27FC236}">
                <a16:creationId xmlns:a16="http://schemas.microsoft.com/office/drawing/2014/main" id="{AACA4476-0DA0-8040-844D-2F957F5F6532}"/>
              </a:ext>
            </a:extLst>
          </p:cNvPr>
          <p:cNvCxnSpPr>
            <a:cxnSpLocks/>
          </p:cNvCxnSpPr>
          <p:nvPr/>
        </p:nvCxnSpPr>
        <p:spPr>
          <a:xfrm>
            <a:off x="7256034" y="1746609"/>
            <a:ext cx="0" cy="32454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78" name="Straight Arrow Connector 77">
            <a:extLst>
              <a:ext uri="{FF2B5EF4-FFF2-40B4-BE49-F238E27FC236}">
                <a16:creationId xmlns:a16="http://schemas.microsoft.com/office/drawing/2014/main" id="{918A50C2-9C5C-C645-B150-2D76DDBCAFC5}"/>
              </a:ext>
            </a:extLst>
          </p:cNvPr>
          <p:cNvCxnSpPr>
            <a:cxnSpLocks/>
            <a:stCxn id="30" idx="3"/>
          </p:cNvCxnSpPr>
          <p:nvPr/>
        </p:nvCxnSpPr>
        <p:spPr>
          <a:xfrm>
            <a:off x="8150009" y="5040450"/>
            <a:ext cx="1101306" cy="16476"/>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93" name="Straight Arrow Connector 92">
            <a:extLst>
              <a:ext uri="{FF2B5EF4-FFF2-40B4-BE49-F238E27FC236}">
                <a16:creationId xmlns:a16="http://schemas.microsoft.com/office/drawing/2014/main" id="{126BC42D-B15E-0241-9F66-39FE2A5E70E4}"/>
              </a:ext>
            </a:extLst>
          </p:cNvPr>
          <p:cNvCxnSpPr>
            <a:cxnSpLocks/>
          </p:cNvCxnSpPr>
          <p:nvPr/>
        </p:nvCxnSpPr>
        <p:spPr>
          <a:xfrm flipH="1">
            <a:off x="4526289" y="2640727"/>
            <a:ext cx="1855343" cy="7887"/>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97" name="Straight Arrow Connector 96">
            <a:extLst>
              <a:ext uri="{FF2B5EF4-FFF2-40B4-BE49-F238E27FC236}">
                <a16:creationId xmlns:a16="http://schemas.microsoft.com/office/drawing/2014/main" id="{412DDBB0-E6D1-0E4B-A742-A0CF67F3489D}"/>
              </a:ext>
            </a:extLst>
          </p:cNvPr>
          <p:cNvCxnSpPr>
            <a:cxnSpLocks/>
          </p:cNvCxnSpPr>
          <p:nvPr/>
        </p:nvCxnSpPr>
        <p:spPr>
          <a:xfrm flipH="1">
            <a:off x="4557445" y="1855317"/>
            <a:ext cx="1797653"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29" name="Oval 28">
            <a:extLst>
              <a:ext uri="{FF2B5EF4-FFF2-40B4-BE49-F238E27FC236}">
                <a16:creationId xmlns:a16="http://schemas.microsoft.com/office/drawing/2014/main" id="{4A20EA59-0897-9828-7CC7-99DC433EBA6A}"/>
              </a:ext>
            </a:extLst>
          </p:cNvPr>
          <p:cNvSpPr/>
          <p:nvPr/>
        </p:nvSpPr>
        <p:spPr bwMode="auto">
          <a:xfrm>
            <a:off x="7024612" y="789494"/>
            <a:ext cx="462844" cy="470007"/>
          </a:xfrm>
          <a:prstGeom prst="ellipse">
            <a:avLst/>
          </a:prstGeom>
          <a:ln>
            <a:headEnd/>
            <a:tailEnd/>
          </a:ln>
        </p:spPr>
        <p:style>
          <a:lnRef idx="0">
            <a:schemeClr val="accent6"/>
          </a:lnRef>
          <a:fillRef idx="3">
            <a:schemeClr val="accent6"/>
          </a:fillRef>
          <a:effectRef idx="3">
            <a:schemeClr val="accent6"/>
          </a:effectRef>
          <a:fontRef idx="minor">
            <a:schemeClr val="lt1"/>
          </a:fontRef>
        </p:style>
        <p:txBody>
          <a:bodyPr wrap="none" rtlCol="0" anchor="ctr"/>
          <a:lstStyle/>
          <a:p>
            <a:pPr algn="ctr">
              <a:lnSpc>
                <a:spcPct val="90000"/>
              </a:lnSpc>
            </a:pPr>
            <a:r>
              <a:rPr lang="en-US" sz="2000">
                <a:solidFill>
                  <a:schemeClr val="bg1"/>
                </a:solidFill>
                <a:latin typeface="Calibri" panose="020F0502020204030204" pitchFamily="34" charset="0"/>
                <a:cs typeface="Calibri" panose="020F0502020204030204" pitchFamily="34" charset="0"/>
              </a:rPr>
              <a:t>D</a:t>
            </a:r>
          </a:p>
        </p:txBody>
      </p:sp>
      <p:sp>
        <p:nvSpPr>
          <p:cNvPr id="30" name="Rectangle 29">
            <a:extLst>
              <a:ext uri="{FF2B5EF4-FFF2-40B4-BE49-F238E27FC236}">
                <a16:creationId xmlns:a16="http://schemas.microsoft.com/office/drawing/2014/main" id="{0A0345F8-EDD4-C705-3BA5-5C1A6C0F754B}"/>
              </a:ext>
            </a:extLst>
          </p:cNvPr>
          <p:cNvSpPr/>
          <p:nvPr/>
        </p:nvSpPr>
        <p:spPr bwMode="auto">
          <a:xfrm>
            <a:off x="6362060" y="4802344"/>
            <a:ext cx="1787949" cy="476212"/>
          </a:xfrm>
          <a:prstGeom prst="rect">
            <a:avLst/>
          </a:prstGeom>
          <a:ln>
            <a:headEnd/>
            <a:tailEnd/>
          </a:ln>
        </p:spPr>
        <p:style>
          <a:lnRef idx="0">
            <a:schemeClr val="accent3"/>
          </a:lnRef>
          <a:fillRef idx="3">
            <a:schemeClr val="accent3"/>
          </a:fillRef>
          <a:effectRef idx="3">
            <a:schemeClr val="accent3"/>
          </a:effectRef>
          <a:fontRef idx="minor">
            <a:schemeClr val="lt1"/>
          </a:fontRef>
        </p:style>
        <p:txBody>
          <a:bodyPr wrap="none" rtlCol="0" anchor="ctr"/>
          <a:lstStyle/>
          <a:p>
            <a:pPr algn="ctr">
              <a:lnSpc>
                <a:spcPct val="80000"/>
              </a:lnSpc>
            </a:pPr>
            <a:r>
              <a:rPr lang="en-US" sz="1600">
                <a:solidFill>
                  <a:schemeClr val="bg1"/>
                </a:solidFill>
                <a:latin typeface="Calibri" panose="020F0502020204030204" pitchFamily="34" charset="0"/>
                <a:cs typeface="Calibri" panose="020F0502020204030204" pitchFamily="34" charset="0"/>
              </a:rPr>
              <a:t>LIR Power Down</a:t>
            </a:r>
            <a:br>
              <a:rPr lang="en-US" sz="1600">
                <a:solidFill>
                  <a:schemeClr val="bg1"/>
                </a:solidFill>
                <a:latin typeface="Calibri" panose="020F0502020204030204" pitchFamily="34" charset="0"/>
                <a:cs typeface="Calibri" panose="020F0502020204030204" pitchFamily="34" charset="0"/>
              </a:rPr>
            </a:br>
            <a:r>
              <a:rPr lang="en-US" sz="1600">
                <a:solidFill>
                  <a:schemeClr val="bg1"/>
                </a:solidFill>
                <a:latin typeface="Calibri" panose="020F0502020204030204" pitchFamily="34" charset="0"/>
                <a:cs typeface="Calibri" panose="020F0502020204030204" pitchFamily="34" charset="0"/>
              </a:rPr>
              <a:t>F(18)</a:t>
            </a:r>
          </a:p>
        </p:txBody>
      </p:sp>
      <p:cxnSp>
        <p:nvCxnSpPr>
          <p:cNvPr id="31" name="Straight Arrow Connector 30">
            <a:extLst>
              <a:ext uri="{FF2B5EF4-FFF2-40B4-BE49-F238E27FC236}">
                <a16:creationId xmlns:a16="http://schemas.microsoft.com/office/drawing/2014/main" id="{1DAD480D-F9BE-37AC-0695-61BF4FA5B578}"/>
              </a:ext>
            </a:extLst>
          </p:cNvPr>
          <p:cNvCxnSpPr>
            <a:cxnSpLocks/>
          </p:cNvCxnSpPr>
          <p:nvPr/>
        </p:nvCxnSpPr>
        <p:spPr>
          <a:xfrm flipH="1">
            <a:off x="7249185" y="4561801"/>
            <a:ext cx="20661" cy="240543"/>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32" name="Rectangle 31">
            <a:extLst>
              <a:ext uri="{FF2B5EF4-FFF2-40B4-BE49-F238E27FC236}">
                <a16:creationId xmlns:a16="http://schemas.microsoft.com/office/drawing/2014/main" id="{CE1D6263-E0BF-0FB1-6B7F-AB529FA11388}"/>
              </a:ext>
            </a:extLst>
          </p:cNvPr>
          <p:cNvSpPr/>
          <p:nvPr/>
        </p:nvSpPr>
        <p:spPr bwMode="auto">
          <a:xfrm>
            <a:off x="6381503" y="2340591"/>
            <a:ext cx="1749062" cy="604852"/>
          </a:xfrm>
          <a:prstGeom prst="rect">
            <a:avLst/>
          </a:prstGeom>
          <a:ln>
            <a:headEnd/>
            <a:tailEnd/>
          </a:ln>
        </p:spPr>
        <p:style>
          <a:lnRef idx="0">
            <a:schemeClr val="accent3"/>
          </a:lnRef>
          <a:fillRef idx="3">
            <a:schemeClr val="accent3"/>
          </a:fillRef>
          <a:effectRef idx="3">
            <a:schemeClr val="accent3"/>
          </a:effectRef>
          <a:fontRef idx="minor">
            <a:schemeClr val="lt1"/>
          </a:fontRef>
        </p:style>
        <p:txBody>
          <a:bodyPr wrap="none" rtlCol="0" anchor="ctr"/>
          <a:lstStyle/>
          <a:p>
            <a:pPr algn="ctr">
              <a:lnSpc>
                <a:spcPct val="80000"/>
              </a:lnSpc>
            </a:pPr>
            <a:r>
              <a:rPr lang="en-US" sz="1600">
                <a:solidFill>
                  <a:schemeClr val="bg1"/>
                </a:solidFill>
                <a:latin typeface="Calibri" panose="020F0502020204030204" pitchFamily="34" charset="0"/>
                <a:cs typeface="Calibri" panose="020F0502020204030204" pitchFamily="34" charset="0"/>
              </a:rPr>
              <a:t>LHS Return Lid </a:t>
            </a:r>
            <a:br>
              <a:rPr lang="en-US" sz="1600">
                <a:solidFill>
                  <a:schemeClr val="bg1"/>
                </a:solidFill>
                <a:latin typeface="Calibri" panose="020F0502020204030204" pitchFamily="34" charset="0"/>
                <a:cs typeface="Calibri" panose="020F0502020204030204" pitchFamily="34" charset="0"/>
              </a:rPr>
            </a:br>
            <a:r>
              <a:rPr lang="en-US" sz="1600">
                <a:solidFill>
                  <a:schemeClr val="bg1"/>
                </a:solidFill>
                <a:latin typeface="Calibri" panose="020F0502020204030204" pitchFamily="34" charset="0"/>
                <a:cs typeface="Calibri" panose="020F0502020204030204" pitchFamily="34" charset="0"/>
              </a:rPr>
              <a:t>to LDS</a:t>
            </a:r>
            <a:br>
              <a:rPr lang="en-US" sz="1600">
                <a:solidFill>
                  <a:schemeClr val="bg1"/>
                </a:solidFill>
                <a:latin typeface="Calibri" panose="020F0502020204030204" pitchFamily="34" charset="0"/>
                <a:cs typeface="Calibri" panose="020F0502020204030204" pitchFamily="34" charset="0"/>
              </a:rPr>
            </a:br>
            <a:r>
              <a:rPr lang="en-US" sz="1600">
                <a:solidFill>
                  <a:schemeClr val="bg1"/>
                </a:solidFill>
                <a:latin typeface="Calibri" panose="020F0502020204030204" pitchFamily="34" charset="0"/>
                <a:cs typeface="Calibri" panose="020F0502020204030204" pitchFamily="34" charset="0"/>
              </a:rPr>
              <a:t>F(16)</a:t>
            </a:r>
          </a:p>
        </p:txBody>
      </p:sp>
      <p:cxnSp>
        <p:nvCxnSpPr>
          <p:cNvPr id="33" name="Straight Arrow Connector 32">
            <a:extLst>
              <a:ext uri="{FF2B5EF4-FFF2-40B4-BE49-F238E27FC236}">
                <a16:creationId xmlns:a16="http://schemas.microsoft.com/office/drawing/2014/main" id="{B17FB4FA-A017-DC5F-A1F5-DD8122D8C8D2}"/>
              </a:ext>
            </a:extLst>
          </p:cNvPr>
          <p:cNvCxnSpPr>
            <a:cxnSpLocks/>
          </p:cNvCxnSpPr>
          <p:nvPr/>
        </p:nvCxnSpPr>
        <p:spPr>
          <a:xfrm>
            <a:off x="7246112" y="2100048"/>
            <a:ext cx="12883" cy="240543"/>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34" name="Rectangle 33">
            <a:extLst>
              <a:ext uri="{FF2B5EF4-FFF2-40B4-BE49-F238E27FC236}">
                <a16:creationId xmlns:a16="http://schemas.microsoft.com/office/drawing/2014/main" id="{64A737F6-BF44-CF49-9B46-85BDDECCB3A7}"/>
              </a:ext>
            </a:extLst>
          </p:cNvPr>
          <p:cNvSpPr/>
          <p:nvPr/>
        </p:nvSpPr>
        <p:spPr bwMode="auto">
          <a:xfrm>
            <a:off x="6365285" y="3994165"/>
            <a:ext cx="1781499" cy="567636"/>
          </a:xfrm>
          <a:prstGeom prst="rect">
            <a:avLst/>
          </a:prstGeom>
          <a:ln>
            <a:headEnd/>
            <a:tailEnd/>
          </a:ln>
        </p:spPr>
        <p:style>
          <a:lnRef idx="0">
            <a:schemeClr val="accent3"/>
          </a:lnRef>
          <a:fillRef idx="3">
            <a:schemeClr val="accent3"/>
          </a:fillRef>
          <a:effectRef idx="3">
            <a:schemeClr val="accent3"/>
          </a:effectRef>
          <a:fontRef idx="minor">
            <a:schemeClr val="lt1"/>
          </a:fontRef>
        </p:style>
        <p:txBody>
          <a:bodyPr wrap="none" rtlCol="0" anchor="ctr"/>
          <a:lstStyle/>
          <a:p>
            <a:pPr algn="ctr" fontAlgn="ctr" hangingPunct="0">
              <a:lnSpc>
                <a:spcPct val="80000"/>
              </a:lnSpc>
            </a:pPr>
            <a:r>
              <a:rPr lang="en-US" sz="1600">
                <a:solidFill>
                  <a:schemeClr val="bg1"/>
                </a:solidFill>
                <a:latin typeface="Calibri" panose="020F0502020204030204" pitchFamily="34" charset="0"/>
                <a:cs typeface="Calibri" panose="020F0502020204030204" pitchFamily="34" charset="0"/>
              </a:rPr>
              <a:t>JHS go to Position</a:t>
            </a:r>
            <a:br>
              <a:rPr lang="en-US" sz="1600">
                <a:solidFill>
                  <a:schemeClr val="bg1"/>
                </a:solidFill>
                <a:latin typeface="Calibri" panose="020F0502020204030204" pitchFamily="34" charset="0"/>
                <a:cs typeface="Calibri" panose="020F0502020204030204" pitchFamily="34" charset="0"/>
              </a:rPr>
            </a:br>
            <a:r>
              <a:rPr lang="en-US" sz="1600">
                <a:solidFill>
                  <a:schemeClr val="bg1"/>
                </a:solidFill>
                <a:latin typeface="Calibri" panose="020F0502020204030204" pitchFamily="34" charset="0"/>
                <a:cs typeface="Calibri" panose="020F0502020204030204" pitchFamily="34" charset="0"/>
              </a:rPr>
              <a:t>F(7)</a:t>
            </a:r>
          </a:p>
        </p:txBody>
      </p:sp>
      <p:cxnSp>
        <p:nvCxnSpPr>
          <p:cNvPr id="35" name="Straight Arrow Connector 34">
            <a:extLst>
              <a:ext uri="{FF2B5EF4-FFF2-40B4-BE49-F238E27FC236}">
                <a16:creationId xmlns:a16="http://schemas.microsoft.com/office/drawing/2014/main" id="{1E8B8A1A-8ACC-F8F4-92AE-9059F5010FAD}"/>
              </a:ext>
            </a:extLst>
          </p:cNvPr>
          <p:cNvCxnSpPr>
            <a:cxnSpLocks/>
          </p:cNvCxnSpPr>
          <p:nvPr/>
        </p:nvCxnSpPr>
        <p:spPr>
          <a:xfrm flipH="1">
            <a:off x="7249184" y="3753622"/>
            <a:ext cx="6961" cy="240543"/>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36" name="Rectangle 35">
            <a:extLst>
              <a:ext uri="{FF2B5EF4-FFF2-40B4-BE49-F238E27FC236}">
                <a16:creationId xmlns:a16="http://schemas.microsoft.com/office/drawing/2014/main" id="{38ED9A9E-C5F7-5274-435B-FF15BCF962A6}"/>
              </a:ext>
            </a:extLst>
          </p:cNvPr>
          <p:cNvSpPr/>
          <p:nvPr/>
        </p:nvSpPr>
        <p:spPr bwMode="auto">
          <a:xfrm>
            <a:off x="6381503" y="3185986"/>
            <a:ext cx="1749062" cy="567636"/>
          </a:xfrm>
          <a:prstGeom prst="rect">
            <a:avLst/>
          </a:prstGeom>
          <a:ln>
            <a:headEnd/>
            <a:tailEnd/>
          </a:ln>
        </p:spPr>
        <p:style>
          <a:lnRef idx="0">
            <a:schemeClr val="accent3"/>
          </a:lnRef>
          <a:fillRef idx="3">
            <a:schemeClr val="accent3"/>
          </a:fillRef>
          <a:effectRef idx="3">
            <a:schemeClr val="accent3"/>
          </a:effectRef>
          <a:fontRef idx="minor">
            <a:schemeClr val="lt1"/>
          </a:fontRef>
        </p:style>
        <p:txBody>
          <a:bodyPr wrap="none" rtlCol="0" anchor="ctr"/>
          <a:lstStyle/>
          <a:p>
            <a:pPr algn="ctr" fontAlgn="ctr" hangingPunct="0">
              <a:lnSpc>
                <a:spcPct val="80000"/>
              </a:lnSpc>
            </a:pPr>
            <a:r>
              <a:rPr lang="en-US" sz="1600">
                <a:solidFill>
                  <a:schemeClr val="bg1"/>
                </a:solidFill>
                <a:latin typeface="Calibri" panose="020F0502020204030204" pitchFamily="34" charset="0"/>
                <a:cs typeface="Calibri" panose="020F0502020204030204" pitchFamily="34" charset="0"/>
              </a:rPr>
              <a:t>LHS go to Position</a:t>
            </a:r>
            <a:br>
              <a:rPr lang="en-US" sz="1600">
                <a:solidFill>
                  <a:schemeClr val="bg1"/>
                </a:solidFill>
                <a:latin typeface="Calibri" panose="020F0502020204030204" pitchFamily="34" charset="0"/>
                <a:cs typeface="Calibri" panose="020F0502020204030204" pitchFamily="34" charset="0"/>
              </a:rPr>
            </a:br>
            <a:r>
              <a:rPr lang="en-US" sz="1600">
                <a:solidFill>
                  <a:schemeClr val="bg1"/>
                </a:solidFill>
                <a:latin typeface="Calibri" panose="020F0502020204030204" pitchFamily="34" charset="0"/>
                <a:cs typeface="Calibri" panose="020F0502020204030204" pitchFamily="34" charset="0"/>
              </a:rPr>
              <a:t>F(17)</a:t>
            </a:r>
          </a:p>
        </p:txBody>
      </p:sp>
      <p:cxnSp>
        <p:nvCxnSpPr>
          <p:cNvPr id="37" name="Straight Arrow Connector 36">
            <a:extLst>
              <a:ext uri="{FF2B5EF4-FFF2-40B4-BE49-F238E27FC236}">
                <a16:creationId xmlns:a16="http://schemas.microsoft.com/office/drawing/2014/main" id="{3C617CAA-2B6C-E926-84CD-FFDE11AE6C9F}"/>
              </a:ext>
            </a:extLst>
          </p:cNvPr>
          <p:cNvCxnSpPr>
            <a:cxnSpLocks/>
          </p:cNvCxnSpPr>
          <p:nvPr/>
        </p:nvCxnSpPr>
        <p:spPr>
          <a:xfrm>
            <a:off x="7256034" y="2945443"/>
            <a:ext cx="0" cy="240543"/>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39" name="Rectangle 38">
            <a:extLst>
              <a:ext uri="{FF2B5EF4-FFF2-40B4-BE49-F238E27FC236}">
                <a16:creationId xmlns:a16="http://schemas.microsoft.com/office/drawing/2014/main" id="{AB459AC9-6E6D-4726-C7E4-80367693C92A}"/>
              </a:ext>
            </a:extLst>
          </p:cNvPr>
          <p:cNvSpPr/>
          <p:nvPr/>
        </p:nvSpPr>
        <p:spPr bwMode="auto">
          <a:xfrm>
            <a:off x="6381503" y="1490092"/>
            <a:ext cx="1749062" cy="609956"/>
          </a:xfrm>
          <a:prstGeom prst="rect">
            <a:avLst/>
          </a:prstGeom>
          <a:ln>
            <a:headEnd/>
            <a:tailEnd/>
          </a:ln>
        </p:spPr>
        <p:style>
          <a:lnRef idx="0">
            <a:schemeClr val="accent3"/>
          </a:lnRef>
          <a:fillRef idx="3">
            <a:schemeClr val="accent3"/>
          </a:fillRef>
          <a:effectRef idx="3">
            <a:schemeClr val="accent3"/>
          </a:effectRef>
          <a:fontRef idx="minor">
            <a:schemeClr val="lt1"/>
          </a:fontRef>
        </p:style>
        <p:txBody>
          <a:bodyPr wrap="none" rtlCol="0" anchor="ctr"/>
          <a:lstStyle/>
          <a:p>
            <a:pPr algn="ctr">
              <a:lnSpc>
                <a:spcPct val="80000"/>
              </a:lnSpc>
            </a:pPr>
            <a:r>
              <a:rPr lang="en-US" sz="1600">
                <a:solidFill>
                  <a:schemeClr val="bg1"/>
                </a:solidFill>
                <a:latin typeface="Calibri" panose="020F0502020204030204" pitchFamily="34" charset="0"/>
                <a:cs typeface="Calibri" panose="020F0502020204030204" pitchFamily="34" charset="0"/>
              </a:rPr>
              <a:t>Perform </a:t>
            </a:r>
            <a:br>
              <a:rPr lang="en-US" sz="1600">
                <a:solidFill>
                  <a:schemeClr val="bg1"/>
                </a:solidFill>
                <a:latin typeface="Calibri" panose="020F0502020204030204" pitchFamily="34" charset="0"/>
                <a:cs typeface="Calibri" panose="020F0502020204030204" pitchFamily="34" charset="0"/>
              </a:rPr>
            </a:br>
            <a:r>
              <a:rPr lang="en-US" sz="1600">
                <a:solidFill>
                  <a:schemeClr val="bg1"/>
                </a:solidFill>
                <a:latin typeface="Calibri" panose="020F0502020204030204" pitchFamily="34" charset="0"/>
                <a:cs typeface="Calibri" panose="020F0502020204030204" pitchFamily="34" charset="0"/>
              </a:rPr>
              <a:t>end-of-shift </a:t>
            </a:r>
            <a:br>
              <a:rPr lang="en-US" sz="1600">
                <a:solidFill>
                  <a:schemeClr val="bg1"/>
                </a:solidFill>
                <a:latin typeface="Calibri" panose="020F0502020204030204" pitchFamily="34" charset="0"/>
                <a:cs typeface="Calibri" panose="020F0502020204030204" pitchFamily="34" charset="0"/>
              </a:rPr>
            </a:br>
            <a:r>
              <a:rPr lang="en-US" sz="1600">
                <a:solidFill>
                  <a:schemeClr val="bg1"/>
                </a:solidFill>
                <a:latin typeface="Calibri" panose="020F0502020204030204" pitchFamily="34" charset="0"/>
                <a:cs typeface="Calibri" panose="020F0502020204030204" pitchFamily="34" charset="0"/>
              </a:rPr>
              <a:t>shutdown F(15)</a:t>
            </a:r>
          </a:p>
        </p:txBody>
      </p:sp>
      <p:cxnSp>
        <p:nvCxnSpPr>
          <p:cNvPr id="40" name="Straight Arrow Connector 39">
            <a:extLst>
              <a:ext uri="{FF2B5EF4-FFF2-40B4-BE49-F238E27FC236}">
                <a16:creationId xmlns:a16="http://schemas.microsoft.com/office/drawing/2014/main" id="{FE1B86E8-2717-AA02-371D-41DF47DFA1E9}"/>
              </a:ext>
            </a:extLst>
          </p:cNvPr>
          <p:cNvCxnSpPr>
            <a:cxnSpLocks/>
            <a:stCxn id="29" idx="4"/>
            <a:endCxn id="39" idx="0"/>
          </p:cNvCxnSpPr>
          <p:nvPr/>
        </p:nvCxnSpPr>
        <p:spPr>
          <a:xfrm>
            <a:off x="7256034" y="1259501"/>
            <a:ext cx="0" cy="230591"/>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41" name="Rectangle 40">
            <a:extLst>
              <a:ext uri="{FF2B5EF4-FFF2-40B4-BE49-F238E27FC236}">
                <a16:creationId xmlns:a16="http://schemas.microsoft.com/office/drawing/2014/main" id="{D3973F2B-B8E8-E641-1403-E3EED96B1187}"/>
              </a:ext>
            </a:extLst>
          </p:cNvPr>
          <p:cNvSpPr/>
          <p:nvPr/>
        </p:nvSpPr>
        <p:spPr bwMode="auto">
          <a:xfrm>
            <a:off x="6355098" y="5519101"/>
            <a:ext cx="1801873" cy="655195"/>
          </a:xfrm>
          <a:prstGeom prst="rect">
            <a:avLst/>
          </a:prstGeom>
          <a:ln>
            <a:headEnd/>
            <a:tailEnd/>
          </a:ln>
        </p:spPr>
        <p:style>
          <a:lnRef idx="0">
            <a:schemeClr val="accent3"/>
          </a:lnRef>
          <a:fillRef idx="3">
            <a:schemeClr val="accent3"/>
          </a:fillRef>
          <a:effectRef idx="3">
            <a:schemeClr val="accent3"/>
          </a:effectRef>
          <a:fontRef idx="minor">
            <a:schemeClr val="lt1"/>
          </a:fontRef>
        </p:style>
        <p:txBody>
          <a:bodyPr wrap="none" rtlCol="0" anchor="ctr"/>
          <a:lstStyle/>
          <a:p>
            <a:pPr algn="ctr">
              <a:lnSpc>
                <a:spcPct val="80000"/>
              </a:lnSpc>
            </a:pPr>
            <a:r>
              <a:rPr lang="en-US" sz="1600">
                <a:solidFill>
                  <a:schemeClr val="bg1"/>
                </a:solidFill>
                <a:latin typeface="Calibri" panose="020F0502020204030204" pitchFamily="34" charset="0"/>
                <a:cs typeface="Calibri" panose="020F0502020204030204" pitchFamily="34" charset="0"/>
              </a:rPr>
              <a:t>C&amp;C Notify </a:t>
            </a:r>
            <a:br>
              <a:rPr lang="en-US" sz="1600">
                <a:solidFill>
                  <a:schemeClr val="bg1"/>
                </a:solidFill>
                <a:latin typeface="Calibri" panose="020F0502020204030204" pitchFamily="34" charset="0"/>
                <a:cs typeface="Calibri" panose="020F0502020204030204" pitchFamily="34" charset="0"/>
              </a:rPr>
            </a:br>
            <a:r>
              <a:rPr lang="en-US" sz="1600">
                <a:solidFill>
                  <a:schemeClr val="bg1"/>
                </a:solidFill>
                <a:latin typeface="Calibri" panose="020F0502020204030204" pitchFamily="34" charset="0"/>
                <a:cs typeface="Calibri" panose="020F0502020204030204" pitchFamily="34" charset="0"/>
              </a:rPr>
              <a:t>Change of State</a:t>
            </a:r>
            <a:br>
              <a:rPr lang="en-US" sz="1600">
                <a:solidFill>
                  <a:schemeClr val="bg1"/>
                </a:solidFill>
                <a:latin typeface="Calibri" panose="020F0502020204030204" pitchFamily="34" charset="0"/>
                <a:cs typeface="Calibri" panose="020F0502020204030204" pitchFamily="34" charset="0"/>
              </a:rPr>
            </a:br>
            <a:r>
              <a:rPr lang="en-US" sz="1600">
                <a:solidFill>
                  <a:schemeClr val="bg1"/>
                </a:solidFill>
                <a:latin typeface="Calibri" panose="020F0502020204030204" pitchFamily="34" charset="0"/>
                <a:cs typeface="Calibri" panose="020F0502020204030204" pitchFamily="34" charset="0"/>
              </a:rPr>
              <a:t>F(13)</a:t>
            </a:r>
          </a:p>
        </p:txBody>
      </p:sp>
      <p:cxnSp>
        <p:nvCxnSpPr>
          <p:cNvPr id="42" name="Straight Arrow Connector 41">
            <a:extLst>
              <a:ext uri="{FF2B5EF4-FFF2-40B4-BE49-F238E27FC236}">
                <a16:creationId xmlns:a16="http://schemas.microsoft.com/office/drawing/2014/main" id="{D196F1E2-99F3-E1CA-18B2-7C8BA50D1114}"/>
              </a:ext>
            </a:extLst>
          </p:cNvPr>
          <p:cNvCxnSpPr>
            <a:cxnSpLocks/>
          </p:cNvCxnSpPr>
          <p:nvPr/>
        </p:nvCxnSpPr>
        <p:spPr>
          <a:xfrm>
            <a:off x="7247316" y="5278556"/>
            <a:ext cx="0" cy="240545"/>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71" name="Straight Arrow Connector 70">
            <a:extLst>
              <a:ext uri="{FF2B5EF4-FFF2-40B4-BE49-F238E27FC236}">
                <a16:creationId xmlns:a16="http://schemas.microsoft.com/office/drawing/2014/main" id="{C62F622C-3341-DDFC-B3B0-98FD1FCA622E}"/>
              </a:ext>
            </a:extLst>
          </p:cNvPr>
          <p:cNvCxnSpPr>
            <a:cxnSpLocks/>
          </p:cNvCxnSpPr>
          <p:nvPr/>
        </p:nvCxnSpPr>
        <p:spPr>
          <a:xfrm flipH="1">
            <a:off x="4557445" y="3532715"/>
            <a:ext cx="1797653" cy="702"/>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72" name="Straight Arrow Connector 71">
            <a:extLst>
              <a:ext uri="{FF2B5EF4-FFF2-40B4-BE49-F238E27FC236}">
                <a16:creationId xmlns:a16="http://schemas.microsoft.com/office/drawing/2014/main" id="{A04D6E96-5919-335C-5121-9D53FD4F1EDE}"/>
              </a:ext>
            </a:extLst>
          </p:cNvPr>
          <p:cNvCxnSpPr>
            <a:cxnSpLocks/>
            <a:stCxn id="34" idx="1"/>
          </p:cNvCxnSpPr>
          <p:nvPr/>
        </p:nvCxnSpPr>
        <p:spPr>
          <a:xfrm flipH="1">
            <a:off x="4526289" y="4277983"/>
            <a:ext cx="1838996"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74" name="Straight Arrow Connector 73">
            <a:extLst>
              <a:ext uri="{FF2B5EF4-FFF2-40B4-BE49-F238E27FC236}">
                <a16:creationId xmlns:a16="http://schemas.microsoft.com/office/drawing/2014/main" id="{99E96217-C6F8-4033-FED2-D5F5EA2E958E}"/>
              </a:ext>
            </a:extLst>
          </p:cNvPr>
          <p:cNvCxnSpPr>
            <a:cxnSpLocks/>
          </p:cNvCxnSpPr>
          <p:nvPr/>
        </p:nvCxnSpPr>
        <p:spPr>
          <a:xfrm flipH="1">
            <a:off x="4557445" y="5056926"/>
            <a:ext cx="1804615"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75" name="Straight Arrow Connector 74">
            <a:extLst>
              <a:ext uri="{FF2B5EF4-FFF2-40B4-BE49-F238E27FC236}">
                <a16:creationId xmlns:a16="http://schemas.microsoft.com/office/drawing/2014/main" id="{ADE425A9-EA82-F4C2-2034-84AAB4532FCE}"/>
              </a:ext>
            </a:extLst>
          </p:cNvPr>
          <p:cNvCxnSpPr>
            <a:cxnSpLocks/>
          </p:cNvCxnSpPr>
          <p:nvPr/>
        </p:nvCxnSpPr>
        <p:spPr>
          <a:xfrm flipH="1">
            <a:off x="4557445" y="5850514"/>
            <a:ext cx="1797653"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50" name="TextBox 49">
            <a:extLst>
              <a:ext uri="{FF2B5EF4-FFF2-40B4-BE49-F238E27FC236}">
                <a16:creationId xmlns:a16="http://schemas.microsoft.com/office/drawing/2014/main" id="{CA48206E-98CB-8305-D835-E21F01553CC1}"/>
              </a:ext>
            </a:extLst>
          </p:cNvPr>
          <p:cNvSpPr txBox="1"/>
          <p:nvPr/>
        </p:nvSpPr>
        <p:spPr>
          <a:xfrm>
            <a:off x="4704746" y="1334903"/>
            <a:ext cx="1481436" cy="830997"/>
          </a:xfrm>
          <a:prstGeom prst="rect">
            <a:avLst/>
          </a:prstGeom>
          <a:noFill/>
        </p:spPr>
        <p:txBody>
          <a:bodyPr wrap="square" rtlCol="0">
            <a:spAutoFit/>
          </a:bodyPr>
          <a:lstStyle/>
          <a:p>
            <a:pPr algn="ctr"/>
            <a:r>
              <a:rPr lang="en-US" sz="1600">
                <a:latin typeface="Calibri" panose="020F0502020204030204" pitchFamily="34" charset="0"/>
                <a:cs typeface="Calibri" panose="020F0502020204030204" pitchFamily="34" charset="0"/>
              </a:rPr>
              <a:t>Performing End-of-Shift Shutdown Msg</a:t>
            </a:r>
          </a:p>
        </p:txBody>
      </p:sp>
      <p:sp>
        <p:nvSpPr>
          <p:cNvPr id="83" name="TextBox 82">
            <a:extLst>
              <a:ext uri="{FF2B5EF4-FFF2-40B4-BE49-F238E27FC236}">
                <a16:creationId xmlns:a16="http://schemas.microsoft.com/office/drawing/2014/main" id="{97FD019B-6B0E-8C47-EFD6-493BD8F969FB}"/>
              </a:ext>
            </a:extLst>
          </p:cNvPr>
          <p:cNvSpPr txBox="1"/>
          <p:nvPr/>
        </p:nvSpPr>
        <p:spPr>
          <a:xfrm>
            <a:off x="4668300" y="2338242"/>
            <a:ext cx="1481436" cy="584775"/>
          </a:xfrm>
          <a:prstGeom prst="rect">
            <a:avLst/>
          </a:prstGeom>
          <a:noFill/>
        </p:spPr>
        <p:txBody>
          <a:bodyPr wrap="square" rtlCol="0">
            <a:spAutoFit/>
          </a:bodyPr>
          <a:lstStyle/>
          <a:p>
            <a:pPr algn="ctr"/>
            <a:r>
              <a:rPr lang="en-US" sz="1600">
                <a:latin typeface="Calibri" panose="020F0502020204030204" pitchFamily="34" charset="0"/>
                <a:cs typeface="Calibri" panose="020F0502020204030204" pitchFamily="34" charset="0"/>
              </a:rPr>
              <a:t>Lid Returned to LHS Status Msg</a:t>
            </a:r>
          </a:p>
        </p:txBody>
      </p:sp>
      <p:sp>
        <p:nvSpPr>
          <p:cNvPr id="84" name="TextBox 83">
            <a:extLst>
              <a:ext uri="{FF2B5EF4-FFF2-40B4-BE49-F238E27FC236}">
                <a16:creationId xmlns:a16="http://schemas.microsoft.com/office/drawing/2014/main" id="{B676F39B-9633-312E-0205-9BA206CCD5DE}"/>
              </a:ext>
            </a:extLst>
          </p:cNvPr>
          <p:cNvSpPr txBox="1"/>
          <p:nvPr/>
        </p:nvSpPr>
        <p:spPr>
          <a:xfrm>
            <a:off x="4676150" y="3236902"/>
            <a:ext cx="1481436" cy="584775"/>
          </a:xfrm>
          <a:prstGeom prst="rect">
            <a:avLst/>
          </a:prstGeom>
          <a:noFill/>
        </p:spPr>
        <p:txBody>
          <a:bodyPr wrap="square" rtlCol="0">
            <a:spAutoFit/>
          </a:bodyPr>
          <a:lstStyle/>
          <a:p>
            <a:pPr algn="ctr"/>
            <a:r>
              <a:rPr lang="en-US" sz="1600">
                <a:latin typeface="Calibri" panose="020F0502020204030204" pitchFamily="34" charset="0"/>
                <a:cs typeface="Calibri" panose="020F0502020204030204" pitchFamily="34" charset="0"/>
              </a:rPr>
              <a:t>LHS in Position Status Msg</a:t>
            </a:r>
          </a:p>
        </p:txBody>
      </p:sp>
      <p:sp>
        <p:nvSpPr>
          <p:cNvPr id="85" name="TextBox 84">
            <a:extLst>
              <a:ext uri="{FF2B5EF4-FFF2-40B4-BE49-F238E27FC236}">
                <a16:creationId xmlns:a16="http://schemas.microsoft.com/office/drawing/2014/main" id="{58B35F2B-B05F-A1B2-5C14-08C5B31F9BE0}"/>
              </a:ext>
            </a:extLst>
          </p:cNvPr>
          <p:cNvSpPr txBox="1"/>
          <p:nvPr/>
        </p:nvSpPr>
        <p:spPr>
          <a:xfrm>
            <a:off x="4682579" y="3979333"/>
            <a:ext cx="1481436" cy="584775"/>
          </a:xfrm>
          <a:prstGeom prst="rect">
            <a:avLst/>
          </a:prstGeom>
          <a:noFill/>
        </p:spPr>
        <p:txBody>
          <a:bodyPr wrap="square" rtlCol="0">
            <a:spAutoFit/>
          </a:bodyPr>
          <a:lstStyle/>
          <a:p>
            <a:pPr algn="ctr"/>
            <a:r>
              <a:rPr lang="en-US" sz="1600">
                <a:latin typeface="Calibri" panose="020F0502020204030204" pitchFamily="34" charset="0"/>
                <a:cs typeface="Calibri" panose="020F0502020204030204" pitchFamily="34" charset="0"/>
              </a:rPr>
              <a:t>JHS in Position Status Msg</a:t>
            </a:r>
          </a:p>
        </p:txBody>
      </p:sp>
      <p:sp>
        <p:nvSpPr>
          <p:cNvPr id="86" name="TextBox 85">
            <a:extLst>
              <a:ext uri="{FF2B5EF4-FFF2-40B4-BE49-F238E27FC236}">
                <a16:creationId xmlns:a16="http://schemas.microsoft.com/office/drawing/2014/main" id="{F528E920-C557-34F3-ED3E-D6E79AEF717B}"/>
              </a:ext>
            </a:extLst>
          </p:cNvPr>
          <p:cNvSpPr txBox="1"/>
          <p:nvPr/>
        </p:nvSpPr>
        <p:spPr>
          <a:xfrm>
            <a:off x="4578725" y="4746997"/>
            <a:ext cx="1781498" cy="584775"/>
          </a:xfrm>
          <a:prstGeom prst="rect">
            <a:avLst/>
          </a:prstGeom>
          <a:noFill/>
        </p:spPr>
        <p:txBody>
          <a:bodyPr wrap="square" rtlCol="0">
            <a:spAutoFit/>
          </a:bodyPr>
          <a:lstStyle/>
          <a:p>
            <a:pPr algn="ctr"/>
            <a:r>
              <a:rPr lang="en-US" sz="1600">
                <a:latin typeface="Calibri" panose="020F0502020204030204" pitchFamily="34" charset="0"/>
                <a:cs typeface="Calibri" panose="020F0502020204030204" pitchFamily="34" charset="0"/>
              </a:rPr>
              <a:t>LIR Powered Down Status Msg</a:t>
            </a:r>
          </a:p>
        </p:txBody>
      </p:sp>
      <p:sp>
        <p:nvSpPr>
          <p:cNvPr id="101" name="TextBox 100">
            <a:extLst>
              <a:ext uri="{FF2B5EF4-FFF2-40B4-BE49-F238E27FC236}">
                <a16:creationId xmlns:a16="http://schemas.microsoft.com/office/drawing/2014/main" id="{6296AC14-2FC4-6F7F-C0A1-8FDDE9178355}"/>
              </a:ext>
            </a:extLst>
          </p:cNvPr>
          <p:cNvSpPr txBox="1"/>
          <p:nvPr/>
        </p:nvSpPr>
        <p:spPr>
          <a:xfrm>
            <a:off x="4563211" y="5558656"/>
            <a:ext cx="1781498" cy="584775"/>
          </a:xfrm>
          <a:prstGeom prst="rect">
            <a:avLst/>
          </a:prstGeom>
          <a:noFill/>
        </p:spPr>
        <p:txBody>
          <a:bodyPr wrap="square" rtlCol="0">
            <a:spAutoFit/>
          </a:bodyPr>
          <a:lstStyle/>
          <a:p>
            <a:pPr algn="ctr"/>
            <a:r>
              <a:rPr lang="en-US" sz="1600">
                <a:latin typeface="Calibri" panose="020F0502020204030204" pitchFamily="34" charset="0"/>
                <a:cs typeface="Calibri" panose="020F0502020204030204" pitchFamily="34" charset="0"/>
              </a:rPr>
              <a:t>Change of State Msg</a:t>
            </a:r>
          </a:p>
        </p:txBody>
      </p:sp>
      <p:sp>
        <p:nvSpPr>
          <p:cNvPr id="102" name="TextBox 101">
            <a:extLst>
              <a:ext uri="{FF2B5EF4-FFF2-40B4-BE49-F238E27FC236}">
                <a16:creationId xmlns:a16="http://schemas.microsoft.com/office/drawing/2014/main" id="{7B14D211-EDD2-71B1-DC96-9D997660DDD2}"/>
              </a:ext>
            </a:extLst>
          </p:cNvPr>
          <p:cNvSpPr txBox="1"/>
          <p:nvPr/>
        </p:nvSpPr>
        <p:spPr>
          <a:xfrm>
            <a:off x="1614642" y="6387017"/>
            <a:ext cx="8962715" cy="481991"/>
          </a:xfrm>
          <a:prstGeom prst="rect">
            <a:avLst/>
          </a:prstGeom>
          <a:noFill/>
        </p:spPr>
        <p:txBody>
          <a:bodyPr wrap="square" rtlCol="0">
            <a:spAutoFit/>
          </a:bodyPr>
          <a:lstStyle/>
          <a:p>
            <a:pPr algn="ctr">
              <a:lnSpc>
                <a:spcPct val="9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JHS: Jar Handling Subsystem; LHS: Lid Handling Subsystem; LDS: Lid Dispensing System; MMS: Motion Monitoring System </a:t>
            </a:r>
          </a:p>
        </p:txBody>
      </p:sp>
    </p:spTree>
    <p:extLst>
      <p:ext uri="{BB962C8B-B14F-4D97-AF65-F5344CB8AC3E}">
        <p14:creationId xmlns:p14="http://schemas.microsoft.com/office/powerpoint/2010/main" val="23000599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43D27A-9E60-8C45-B781-60C5D92319E2}"/>
              </a:ext>
            </a:extLst>
          </p:cNvPr>
          <p:cNvSpPr>
            <a:spLocks noGrp="1"/>
          </p:cNvSpPr>
          <p:nvPr>
            <p:ph type="title"/>
          </p:nvPr>
        </p:nvSpPr>
        <p:spPr>
          <a:xfrm>
            <a:off x="263339" y="750677"/>
            <a:ext cx="10972800" cy="694817"/>
          </a:xfrm>
        </p:spPr>
        <p:txBody>
          <a:bodyPr>
            <a:normAutofit/>
          </a:bodyPr>
          <a:lstStyle/>
          <a:p>
            <a:r>
              <a:rPr lang="en-US" sz="3198">
                <a:solidFill>
                  <a:schemeClr val="accent1">
                    <a:lumMod val="75000"/>
                  </a:schemeClr>
                </a:solidFill>
                <a:effectLst>
                  <a:glow>
                    <a:srgbClr val="000000"/>
                  </a:glow>
                  <a:outerShdw sx="0" sy="0">
                    <a:srgbClr val="000000"/>
                  </a:outerShdw>
                  <a:reflection stA="0" endPos="0" fadeDir="0" sx="0" sy="0"/>
                </a:effectLst>
              </a:rPr>
              <a:t>4.3.2	Define Mission, Goals, Objectives, &amp; Measures </a:t>
            </a:r>
            <a:endParaRPr lang="en-US" sz="3198">
              <a:solidFill>
                <a:schemeClr val="accent1">
                  <a:lumMod val="75000"/>
                </a:schemeClr>
              </a:solidFill>
            </a:endParaRPr>
          </a:p>
        </p:txBody>
      </p:sp>
      <p:sp>
        <p:nvSpPr>
          <p:cNvPr id="3" name="Content Placeholder 2">
            <a:extLst>
              <a:ext uri="{FF2B5EF4-FFF2-40B4-BE49-F238E27FC236}">
                <a16:creationId xmlns:a16="http://schemas.microsoft.com/office/drawing/2014/main" id="{3E1E7EBA-EB1B-EA47-B037-32B721FB9112}"/>
              </a:ext>
            </a:extLst>
          </p:cNvPr>
          <p:cNvSpPr>
            <a:spLocks noGrp="1"/>
          </p:cNvSpPr>
          <p:nvPr>
            <p:ph idx="1"/>
          </p:nvPr>
        </p:nvSpPr>
        <p:spPr>
          <a:xfrm>
            <a:off x="686040" y="1555451"/>
            <a:ext cx="10550099" cy="3747097"/>
          </a:xfrm>
        </p:spPr>
        <p:txBody>
          <a:bodyPr>
            <a:normAutofit/>
          </a:bodyPr>
          <a:lstStyle/>
          <a:p>
            <a:r>
              <a:rPr lang="en-US">
                <a:solidFill>
                  <a:schemeClr val="accent6">
                    <a:lumMod val="50000"/>
                  </a:schemeClr>
                </a:solidFill>
                <a:latin typeface="Calibri" panose="020F0502020204030204" pitchFamily="34" charset="0"/>
                <a:cs typeface="Calibri" panose="020F0502020204030204" pitchFamily="34" charset="0"/>
              </a:rPr>
              <a:t>The </a:t>
            </a:r>
            <a:r>
              <a:rPr lang="en-US" b="1">
                <a:solidFill>
                  <a:schemeClr val="accent6">
                    <a:lumMod val="50000"/>
                  </a:schemeClr>
                </a:solidFill>
                <a:latin typeface="Calibri" panose="020F0502020204030204" pitchFamily="34" charset="0"/>
                <a:cs typeface="Calibri" panose="020F0502020204030204" pitchFamily="34" charset="0"/>
              </a:rPr>
              <a:t>mission statement</a:t>
            </a:r>
            <a:r>
              <a:rPr lang="en-US">
                <a:solidFill>
                  <a:schemeClr val="accent6">
                    <a:lumMod val="50000"/>
                  </a:schemeClr>
                </a:solidFill>
                <a:latin typeface="Calibri" panose="020F0502020204030204" pitchFamily="34" charset="0"/>
                <a:cs typeface="Calibri" panose="020F0502020204030204" pitchFamily="34" charset="0"/>
              </a:rPr>
              <a:t> defines the “why” - why does the project exist?  What does the organization’s strategic and business operations level stakeholders or the customer need to be accomplished?  “What is the expected outcome?” </a:t>
            </a:r>
          </a:p>
          <a:p>
            <a:r>
              <a:rPr lang="en-US" b="1">
                <a:solidFill>
                  <a:schemeClr val="accent6">
                    <a:lumMod val="50000"/>
                  </a:schemeClr>
                </a:solidFill>
                <a:latin typeface="Calibri" panose="020F0502020204030204" pitchFamily="34" charset="0"/>
                <a:cs typeface="Calibri" panose="020F0502020204030204" pitchFamily="34" charset="0"/>
              </a:rPr>
              <a:t>Goals</a:t>
            </a:r>
            <a:r>
              <a:rPr lang="en-US">
                <a:solidFill>
                  <a:schemeClr val="accent6">
                    <a:lumMod val="50000"/>
                  </a:schemeClr>
                </a:solidFill>
                <a:latin typeface="Calibri" panose="020F0502020204030204" pitchFamily="34" charset="0"/>
                <a:cs typeface="Calibri" panose="020F0502020204030204" pitchFamily="34" charset="0"/>
              </a:rPr>
              <a:t> are elaborated from the mission statement communicating those things that need to be achieved that will result in achieving the mission. </a:t>
            </a:r>
          </a:p>
          <a:p>
            <a:r>
              <a:rPr lang="en-US" b="1">
                <a:solidFill>
                  <a:schemeClr val="accent6">
                    <a:lumMod val="50000"/>
                  </a:schemeClr>
                </a:solidFill>
                <a:latin typeface="Calibri" panose="020F0502020204030204" pitchFamily="34" charset="0"/>
                <a:cs typeface="Calibri" panose="020F0502020204030204" pitchFamily="34" charset="0"/>
              </a:rPr>
              <a:t>Objectives</a:t>
            </a:r>
            <a:r>
              <a:rPr lang="en-US">
                <a:solidFill>
                  <a:schemeClr val="accent6">
                    <a:lumMod val="50000"/>
                  </a:schemeClr>
                </a:solidFill>
                <a:latin typeface="Calibri" panose="020F0502020204030204" pitchFamily="34" charset="0"/>
                <a:cs typeface="Calibri" panose="020F0502020204030204" pitchFamily="34" charset="0"/>
              </a:rPr>
              <a:t> are elaborated from the goals</a:t>
            </a:r>
            <a:r>
              <a:rPr lang="en-US" i="1">
                <a:solidFill>
                  <a:schemeClr val="accent6">
                    <a:lumMod val="50000"/>
                  </a:schemeClr>
                </a:solidFill>
                <a:latin typeface="Calibri" panose="020F0502020204030204" pitchFamily="34" charset="0"/>
                <a:cs typeface="Calibri" panose="020F0502020204030204" pitchFamily="34" charset="0"/>
              </a:rPr>
              <a:t> </a:t>
            </a:r>
            <a:r>
              <a:rPr lang="en-US">
                <a:solidFill>
                  <a:schemeClr val="accent6">
                    <a:lumMod val="50000"/>
                  </a:schemeClr>
                </a:solidFill>
                <a:latin typeface="Calibri" panose="020F0502020204030204" pitchFamily="34" charset="0"/>
                <a:cs typeface="Calibri" panose="020F0502020204030204" pitchFamily="34" charset="0"/>
              </a:rPr>
              <a:t>providing more details concerning what must be done to meet the goals that will result in the mission to be achieved.</a:t>
            </a:r>
          </a:p>
          <a:p>
            <a:r>
              <a:rPr lang="en-US" b="1">
                <a:solidFill>
                  <a:schemeClr val="accent6">
                    <a:lumMod val="50000"/>
                  </a:schemeClr>
                </a:solidFill>
                <a:latin typeface="Calibri" panose="020F0502020204030204" pitchFamily="34" charset="0"/>
                <a:cs typeface="Calibri" panose="020F0502020204030204" pitchFamily="34" charset="0"/>
              </a:rPr>
              <a:t>Measures</a:t>
            </a:r>
            <a:r>
              <a:rPr lang="en-US">
                <a:solidFill>
                  <a:schemeClr val="accent6">
                    <a:lumMod val="50000"/>
                  </a:schemeClr>
                </a:solidFill>
                <a:latin typeface="Calibri" panose="020F0502020204030204" pitchFamily="34" charset="0"/>
                <a:cs typeface="Calibri" panose="020F0502020204030204" pitchFamily="34" charset="0"/>
              </a:rPr>
              <a:t> are used to both validate the objectives against as well as to manage system development across the lifecycle.</a:t>
            </a:r>
            <a:r>
              <a:rPr lang="en-US" b="1">
                <a:solidFill>
                  <a:schemeClr val="accent6">
                    <a:lumMod val="50000"/>
                  </a:schemeClr>
                </a:solidFill>
                <a:latin typeface="Calibri" panose="020F0502020204030204" pitchFamily="34" charset="0"/>
                <a:cs typeface="Calibri" panose="020F0502020204030204" pitchFamily="34" charset="0"/>
              </a:rPr>
              <a:t> </a:t>
            </a:r>
            <a:endParaRPr lang="en-US">
              <a:solidFill>
                <a:schemeClr val="accent6">
                  <a:lumMod val="50000"/>
                </a:schemeClr>
              </a:solidFill>
              <a:latin typeface="Calibri" panose="020F0502020204030204" pitchFamily="34" charset="0"/>
              <a:cs typeface="Calibri" panose="020F0502020204030204" pitchFamily="34" charset="0"/>
            </a:endParaRPr>
          </a:p>
        </p:txBody>
      </p:sp>
      <p:sp>
        <p:nvSpPr>
          <p:cNvPr id="7" name="TextBox 6">
            <a:extLst>
              <a:ext uri="{FF2B5EF4-FFF2-40B4-BE49-F238E27FC236}">
                <a16:creationId xmlns:a16="http://schemas.microsoft.com/office/drawing/2014/main" id="{D7D25D57-BAFF-8942-A2C8-F7526BB2B3AF}"/>
              </a:ext>
            </a:extLst>
          </p:cNvPr>
          <p:cNvSpPr txBox="1"/>
          <p:nvPr/>
        </p:nvSpPr>
        <p:spPr>
          <a:xfrm>
            <a:off x="1228662" y="5412505"/>
            <a:ext cx="9734676" cy="757130"/>
          </a:xfrm>
          <a:prstGeom prst="rect">
            <a:avLst/>
          </a:prstGeom>
          <a:noFill/>
        </p:spPr>
        <p:txBody>
          <a:bodyPr wrap="square" rtlCol="0">
            <a:spAutoFit/>
          </a:bodyPr>
          <a:lstStyle/>
          <a:p>
            <a:pPr algn="ctr">
              <a:lnSpc>
                <a:spcPct val="90000"/>
              </a:lnSpc>
            </a:pPr>
            <a:r>
              <a:rPr lang="en-US" sz="2400" b="1">
                <a:solidFill>
                  <a:srgbClr val="00B050"/>
                </a:solidFill>
                <a:latin typeface="Calibri" panose="020F0502020204030204" pitchFamily="34" charset="0"/>
                <a:cs typeface="Calibri" panose="020F0502020204030204" pitchFamily="34" charset="0"/>
              </a:rPr>
              <a:t>Achievement of the MGOs and measures should result from the achievement of the integrated set of needs defined for the SOI.</a:t>
            </a:r>
          </a:p>
        </p:txBody>
      </p:sp>
      <p:sp>
        <p:nvSpPr>
          <p:cNvPr id="13" name="Slide Number Placeholder 12">
            <a:extLst>
              <a:ext uri="{FF2B5EF4-FFF2-40B4-BE49-F238E27FC236}">
                <a16:creationId xmlns:a16="http://schemas.microsoft.com/office/drawing/2014/main" id="{5A2ECFCF-35C2-8F40-AD26-AC5F2B778FDB}"/>
              </a:ext>
            </a:extLst>
          </p:cNvPr>
          <p:cNvSpPr>
            <a:spLocks noGrp="1"/>
          </p:cNvSpPr>
          <p:nvPr>
            <p:ph type="sldNum" sz="quarter" idx="12"/>
          </p:nvPr>
        </p:nvSpPr>
        <p:spPr>
          <a:xfrm>
            <a:off x="11548217" y="6447971"/>
            <a:ext cx="542697" cy="279400"/>
          </a:xfrm>
        </p:spPr>
        <p:txBody>
          <a:bodyPr/>
          <a:lstStyle/>
          <a:p>
            <a:fld id="{924B41C4-1474-8D42-B330-D2828683839D}" type="slidenum">
              <a:rPr lang="en-US" sz="1800" smtClean="0"/>
              <a:pPr/>
              <a:t>11</a:t>
            </a:fld>
            <a:endParaRPr lang="en-US" sz="1800"/>
          </a:p>
        </p:txBody>
      </p:sp>
    </p:spTree>
    <p:extLst>
      <p:ext uri="{BB962C8B-B14F-4D97-AF65-F5344CB8AC3E}">
        <p14:creationId xmlns:p14="http://schemas.microsoft.com/office/powerpoint/2010/main" val="9691513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ChangeArrowheads="1"/>
          </p:cNvSpPr>
          <p:nvPr/>
        </p:nvSpPr>
        <p:spPr bwMode="gray">
          <a:xfrm>
            <a:off x="1555372" y="2641681"/>
            <a:ext cx="8827256" cy="2374819"/>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Autofit/>
          </a:bodyPr>
          <a:lst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200"/>
              </a:spcBef>
              <a:buNone/>
            </a:pPr>
            <a:r>
              <a:rPr lang="en-US" sz="4800">
                <a:solidFill>
                  <a:schemeClr val="accent1">
                    <a:lumMod val="75000"/>
                  </a:schemeClr>
                </a:solidFill>
              </a:rPr>
              <a:t>Lifecycle Concept Analysis and Maturation </a:t>
            </a:r>
            <a:br>
              <a:rPr lang="en-US" sz="4800">
                <a:solidFill>
                  <a:schemeClr val="accent1">
                    <a:lumMod val="75000"/>
                  </a:schemeClr>
                </a:solidFill>
              </a:rPr>
            </a:br>
            <a:r>
              <a:rPr lang="en-US" sz="4800">
                <a:solidFill>
                  <a:schemeClr val="accent1">
                    <a:lumMod val="75000"/>
                  </a:schemeClr>
                </a:solidFill>
              </a:rPr>
              <a:t>Progress so far………</a:t>
            </a:r>
            <a:endParaRPr lang="en-US" sz="4800">
              <a:solidFill>
                <a:schemeClr val="accent6">
                  <a:lumMod val="50000"/>
                </a:schemeClr>
              </a:solidFill>
            </a:endParaRPr>
          </a:p>
        </p:txBody>
      </p:sp>
      <p:sp>
        <p:nvSpPr>
          <p:cNvPr id="2" name="Slide Number Placeholder 1"/>
          <p:cNvSpPr>
            <a:spLocks noGrp="1"/>
          </p:cNvSpPr>
          <p:nvPr>
            <p:ph type="sldNum" sz="quarter" idx="12"/>
          </p:nvPr>
        </p:nvSpPr>
        <p:spPr/>
        <p:txBody>
          <a:bodyPr/>
          <a:lstStyle/>
          <a:p>
            <a:pPr>
              <a:defRPr/>
            </a:pPr>
            <a:fld id="{D69A8151-85DA-487E-90FD-0CEB4E854E9B}" type="slidenum">
              <a:rPr lang="en-US" smtClean="0"/>
              <a:pPr>
                <a:defRPr/>
              </a:pPr>
              <a:t>110</a:t>
            </a:fld>
            <a:endParaRPr lang="en-US"/>
          </a:p>
        </p:txBody>
      </p:sp>
    </p:spTree>
    <p:extLst>
      <p:ext uri="{BB962C8B-B14F-4D97-AF65-F5344CB8AC3E}">
        <p14:creationId xmlns:p14="http://schemas.microsoft.com/office/powerpoint/2010/main" val="2203689599"/>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0BCB24-AE45-B057-E1FD-B070A4513FF4}"/>
              </a:ext>
            </a:extLst>
          </p:cNvPr>
          <p:cNvSpPr>
            <a:spLocks noGrp="1"/>
          </p:cNvSpPr>
          <p:nvPr>
            <p:ph type="title"/>
          </p:nvPr>
        </p:nvSpPr>
        <p:spPr/>
        <p:txBody>
          <a:bodyPr>
            <a:noAutofit/>
          </a:bodyPr>
          <a:lstStyle/>
          <a:p>
            <a:r>
              <a:rPr lang="en-US" sz="3200">
                <a:solidFill>
                  <a:schemeClr val="accent1">
                    <a:lumMod val="75000"/>
                  </a:schemeClr>
                </a:solidFill>
              </a:rPr>
              <a:t>Lifecycle Concept Analysis and Maturation</a:t>
            </a:r>
          </a:p>
        </p:txBody>
      </p:sp>
      <p:sp>
        <p:nvSpPr>
          <p:cNvPr id="3" name="Content Placeholder 2">
            <a:extLst>
              <a:ext uri="{FF2B5EF4-FFF2-40B4-BE49-F238E27FC236}">
                <a16:creationId xmlns:a16="http://schemas.microsoft.com/office/drawing/2014/main" id="{BC57F826-9DBE-5085-ACD1-2749F28F1B47}"/>
              </a:ext>
            </a:extLst>
          </p:cNvPr>
          <p:cNvSpPr>
            <a:spLocks noGrp="1"/>
          </p:cNvSpPr>
          <p:nvPr>
            <p:ph idx="1"/>
          </p:nvPr>
        </p:nvSpPr>
        <p:spPr>
          <a:xfrm>
            <a:off x="723900" y="1477198"/>
            <a:ext cx="10414000" cy="4209860"/>
          </a:xfrm>
        </p:spPr>
        <p:txBody>
          <a:bodyPr>
            <a:normAutofit lnSpcReduction="10000"/>
          </a:bodyPr>
          <a:lstStyle/>
          <a:p>
            <a:r>
              <a:rPr lang="en-US">
                <a:solidFill>
                  <a:schemeClr val="accent6">
                    <a:lumMod val="50000"/>
                  </a:schemeClr>
                </a:solidFill>
              </a:rPr>
              <a:t>So far, we have (from the functional analysis and modeling): </a:t>
            </a:r>
          </a:p>
          <a:p>
            <a:pPr lvl="1"/>
            <a:r>
              <a:rPr lang="en-US">
                <a:solidFill>
                  <a:schemeClr val="accent6">
                    <a:lumMod val="50000"/>
                  </a:schemeClr>
                </a:solidFill>
              </a:rPr>
              <a:t>Defined a notional architecture at the system and subsystem levels</a:t>
            </a:r>
          </a:p>
          <a:p>
            <a:pPr lvl="1"/>
            <a:r>
              <a:rPr lang="en-US">
                <a:solidFill>
                  <a:schemeClr val="accent6">
                    <a:lumMod val="50000"/>
                  </a:schemeClr>
                </a:solidFill>
              </a:rPr>
              <a:t>Using the SIPOC diagrams, we have a better idea of the functions, inputs, sources of inputs, outputs, and destination of the outputs.</a:t>
            </a:r>
          </a:p>
          <a:p>
            <a:pPr lvl="1"/>
            <a:r>
              <a:rPr lang="en-US">
                <a:solidFill>
                  <a:schemeClr val="accent6">
                    <a:lumMod val="50000"/>
                  </a:schemeClr>
                </a:solidFill>
              </a:rPr>
              <a:t>We should have also done FMEAs to assess risks</a:t>
            </a:r>
          </a:p>
          <a:p>
            <a:pPr lvl="1"/>
            <a:r>
              <a:rPr lang="en-US">
                <a:solidFill>
                  <a:schemeClr val="accent6">
                    <a:lumMod val="50000"/>
                  </a:schemeClr>
                </a:solidFill>
              </a:rPr>
              <a:t>We have developed functional flow block diagrams, so we have</a:t>
            </a:r>
          </a:p>
          <a:p>
            <a:pPr lvl="2"/>
            <a:r>
              <a:rPr lang="en-US">
                <a:solidFill>
                  <a:schemeClr val="accent6">
                    <a:lumMod val="50000"/>
                  </a:schemeClr>
                </a:solidFill>
              </a:rPr>
              <a:t>Confirmation of the functions to be performed</a:t>
            </a:r>
          </a:p>
          <a:p>
            <a:pPr lvl="2"/>
            <a:r>
              <a:rPr lang="en-US">
                <a:solidFill>
                  <a:schemeClr val="accent6">
                    <a:lumMod val="50000"/>
                  </a:schemeClr>
                </a:solidFill>
              </a:rPr>
              <a:t>Commands from FCR C&amp;M Software</a:t>
            </a:r>
          </a:p>
          <a:p>
            <a:pPr lvl="2"/>
            <a:r>
              <a:rPr lang="en-US">
                <a:solidFill>
                  <a:schemeClr val="accent6">
                    <a:lumMod val="50000"/>
                  </a:schemeClr>
                </a:solidFill>
              </a:rPr>
              <a:t>Messages to/from the FCR C&amp;M Software</a:t>
            </a:r>
          </a:p>
          <a:p>
            <a:pPr lvl="2"/>
            <a:r>
              <a:rPr lang="en-US">
                <a:solidFill>
                  <a:schemeClr val="accent6">
                    <a:lumMod val="50000"/>
                  </a:schemeClr>
                </a:solidFill>
              </a:rPr>
              <a:t>Interactions between the LIR and external systems </a:t>
            </a:r>
            <a:r>
              <a:rPr lang="en-US" b="1">
                <a:solidFill>
                  <a:schemeClr val="accent6">
                    <a:lumMod val="50000"/>
                  </a:schemeClr>
                </a:solidFill>
              </a:rPr>
              <a:t>associated with operations</a:t>
            </a:r>
          </a:p>
          <a:p>
            <a:pPr lvl="1"/>
            <a:r>
              <a:rPr lang="en-US">
                <a:solidFill>
                  <a:schemeClr val="accent6">
                    <a:lumMod val="50000"/>
                  </a:schemeClr>
                </a:solidFill>
              </a:rPr>
              <a:t>The information gained so far can be used to define system level LIR needs associated with functionality and interaction with external systems involve in operations.</a:t>
            </a:r>
          </a:p>
        </p:txBody>
      </p:sp>
      <p:sp>
        <p:nvSpPr>
          <p:cNvPr id="4" name="TextBox 3">
            <a:extLst>
              <a:ext uri="{FF2B5EF4-FFF2-40B4-BE49-F238E27FC236}">
                <a16:creationId xmlns:a16="http://schemas.microsoft.com/office/drawing/2014/main" id="{552B48A2-059D-471C-216B-7BB519AE5DB7}"/>
              </a:ext>
            </a:extLst>
          </p:cNvPr>
          <p:cNvSpPr txBox="1"/>
          <p:nvPr/>
        </p:nvSpPr>
        <p:spPr>
          <a:xfrm>
            <a:off x="2184400" y="5565504"/>
            <a:ext cx="7493000" cy="701731"/>
          </a:xfrm>
          <a:prstGeom prst="rect">
            <a:avLst/>
          </a:prstGeom>
          <a:noFill/>
        </p:spPr>
        <p:txBody>
          <a:bodyPr wrap="square" rtlCol="0">
            <a:spAutoFit/>
          </a:bodyPr>
          <a:lstStyle/>
          <a:p>
            <a:pPr algn="ctr">
              <a:lnSpc>
                <a:spcPct val="90000"/>
              </a:lnSpc>
            </a:pPr>
            <a:r>
              <a:rPr lang="en-US" sz="2200">
                <a:solidFill>
                  <a:srgbClr val="FF0000"/>
                </a:solidFill>
                <a:latin typeface="Calibri" panose="020F0502020204030204" pitchFamily="34" charset="0"/>
                <a:cs typeface="Calibri" panose="020F0502020204030204" pitchFamily="34" charset="0"/>
              </a:rPr>
              <a:t>This is only a small part of the information we need to define a complete integrated set of needs!</a:t>
            </a:r>
          </a:p>
        </p:txBody>
      </p:sp>
      <p:sp>
        <p:nvSpPr>
          <p:cNvPr id="5" name="Slide Number Placeholder 1">
            <a:extLst>
              <a:ext uri="{FF2B5EF4-FFF2-40B4-BE49-F238E27FC236}">
                <a16:creationId xmlns:a16="http://schemas.microsoft.com/office/drawing/2014/main" id="{80EA4B52-8CEC-D96D-E434-6048EB55C394}"/>
              </a:ext>
            </a:extLst>
          </p:cNvPr>
          <p:cNvSpPr>
            <a:spLocks noGrp="1"/>
          </p:cNvSpPr>
          <p:nvPr>
            <p:ph type="sldNum" sz="quarter" idx="12"/>
          </p:nvPr>
        </p:nvSpPr>
        <p:spPr>
          <a:xfrm>
            <a:off x="11409816" y="6469742"/>
            <a:ext cx="542697" cy="279400"/>
          </a:xfrm>
        </p:spPr>
        <p:txBody>
          <a:bodyPr/>
          <a:lstStyle/>
          <a:p>
            <a:pPr>
              <a:defRPr/>
            </a:pPr>
            <a:fld id="{D69A8151-85DA-487E-90FD-0CEB4E854E9B}" type="slidenum">
              <a:rPr lang="en-US" smtClean="0"/>
              <a:pPr>
                <a:defRPr/>
              </a:pPr>
              <a:t>111</a:t>
            </a:fld>
            <a:endParaRPr lang="en-US"/>
          </a:p>
        </p:txBody>
      </p:sp>
    </p:spTree>
    <p:extLst>
      <p:ext uri="{BB962C8B-B14F-4D97-AF65-F5344CB8AC3E}">
        <p14:creationId xmlns:p14="http://schemas.microsoft.com/office/powerpoint/2010/main" val="1242697026"/>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a:solidFill>
                  <a:schemeClr val="accent1">
                    <a:lumMod val="75000"/>
                  </a:schemeClr>
                </a:solidFill>
              </a:rPr>
              <a:t>A Complete Integrated Set of Needs Includes:</a:t>
            </a:r>
          </a:p>
        </p:txBody>
      </p:sp>
      <p:sp>
        <p:nvSpPr>
          <p:cNvPr id="3" name="Content Placeholder 2"/>
          <p:cNvSpPr>
            <a:spLocks noGrp="1"/>
          </p:cNvSpPr>
          <p:nvPr>
            <p:ph idx="1"/>
          </p:nvPr>
        </p:nvSpPr>
        <p:spPr>
          <a:xfrm>
            <a:off x="761112" y="1388685"/>
            <a:ext cx="10648704" cy="4903258"/>
          </a:xfrm>
        </p:spPr>
        <p:txBody>
          <a:bodyPr>
            <a:normAutofit fontScale="92500" lnSpcReduction="20000"/>
          </a:bodyPr>
          <a:lstStyle/>
          <a:p>
            <a:pPr>
              <a:spcAft>
                <a:spcPts val="0"/>
              </a:spcAft>
            </a:pPr>
            <a:r>
              <a:rPr lang="en-US" sz="2200" b="1">
                <a:solidFill>
                  <a:schemeClr val="accent6">
                    <a:lumMod val="50000"/>
                  </a:schemeClr>
                </a:solidFill>
              </a:rPr>
              <a:t>Function/performance</a:t>
            </a:r>
          </a:p>
          <a:p>
            <a:pPr lvl="1">
              <a:spcAft>
                <a:spcPts val="0"/>
              </a:spcAft>
            </a:pPr>
            <a:r>
              <a:rPr lang="en-US" sz="2200">
                <a:solidFill>
                  <a:schemeClr val="accent6">
                    <a:lumMod val="50000"/>
                  </a:schemeClr>
                </a:solidFill>
              </a:rPr>
              <a:t>The action or actions that your SOI must perform</a:t>
            </a:r>
          </a:p>
          <a:p>
            <a:pPr lvl="1">
              <a:spcAft>
                <a:spcPts val="0"/>
              </a:spcAft>
            </a:pPr>
            <a:r>
              <a:rPr lang="en-US" sz="2200">
                <a:solidFill>
                  <a:schemeClr val="accent6">
                    <a:lumMod val="50000"/>
                  </a:schemeClr>
                </a:solidFill>
              </a:rPr>
              <a:t>Includes both functionality and associated performance</a:t>
            </a:r>
          </a:p>
          <a:p>
            <a:pPr lvl="1">
              <a:spcAft>
                <a:spcPts val="0"/>
              </a:spcAft>
            </a:pPr>
            <a:r>
              <a:rPr lang="en-US" sz="2200">
                <a:solidFill>
                  <a:schemeClr val="accent6">
                    <a:lumMod val="50000"/>
                  </a:schemeClr>
                </a:solidFill>
              </a:rPr>
              <a:t>Primary functionally to provide the necessary capabilities</a:t>
            </a:r>
          </a:p>
          <a:p>
            <a:pPr>
              <a:spcAft>
                <a:spcPts val="0"/>
              </a:spcAft>
            </a:pPr>
            <a:r>
              <a:rPr lang="en-US" sz="2200" b="1">
                <a:solidFill>
                  <a:schemeClr val="accent6">
                    <a:lumMod val="50000"/>
                  </a:schemeClr>
                </a:solidFill>
              </a:rPr>
              <a:t>Fit</a:t>
            </a:r>
          </a:p>
          <a:p>
            <a:pPr lvl="1">
              <a:spcAft>
                <a:spcPts val="0"/>
              </a:spcAft>
            </a:pPr>
            <a:r>
              <a:rPr lang="en-US" sz="2200">
                <a:solidFill>
                  <a:schemeClr val="accent6">
                    <a:lumMod val="50000"/>
                  </a:schemeClr>
                </a:solidFill>
              </a:rPr>
              <a:t>The ability of the system to physically interface with, connect to, or become an integral part of the macro system it is a part.</a:t>
            </a:r>
          </a:p>
          <a:p>
            <a:pPr lvl="1">
              <a:spcAft>
                <a:spcPts val="0"/>
              </a:spcAft>
            </a:pPr>
            <a:r>
              <a:rPr lang="en-US" sz="2200">
                <a:solidFill>
                  <a:schemeClr val="accent6">
                    <a:lumMod val="50000"/>
                  </a:schemeClr>
                </a:solidFill>
              </a:rPr>
              <a:t>Interact with enabling systems</a:t>
            </a:r>
          </a:p>
          <a:p>
            <a:pPr lvl="1">
              <a:spcAft>
                <a:spcPts val="0"/>
              </a:spcAft>
            </a:pPr>
            <a:r>
              <a:rPr lang="en-US" sz="2200">
                <a:solidFill>
                  <a:schemeClr val="accent6">
                    <a:lumMod val="50000"/>
                  </a:schemeClr>
                </a:solidFill>
              </a:rPr>
              <a:t>Includes human system interactions and user interfaces</a:t>
            </a:r>
          </a:p>
          <a:p>
            <a:pPr lvl="1">
              <a:spcAft>
                <a:spcPts val="0"/>
              </a:spcAft>
            </a:pPr>
            <a:r>
              <a:rPr lang="en-US" sz="2200">
                <a:solidFill>
                  <a:schemeClr val="accent6">
                    <a:lumMod val="50000"/>
                  </a:schemeClr>
                </a:solidFill>
              </a:rPr>
              <a:t>Includes safety and security related functionality</a:t>
            </a:r>
          </a:p>
          <a:p>
            <a:pPr>
              <a:spcAft>
                <a:spcPts val="0"/>
              </a:spcAft>
            </a:pPr>
            <a:r>
              <a:rPr lang="en-US" sz="2200" b="1">
                <a:solidFill>
                  <a:schemeClr val="accent6">
                    <a:lumMod val="50000"/>
                  </a:schemeClr>
                </a:solidFill>
              </a:rPr>
              <a:t>Form</a:t>
            </a:r>
          </a:p>
          <a:p>
            <a:pPr lvl="1">
              <a:spcAft>
                <a:spcPts val="0"/>
              </a:spcAft>
            </a:pPr>
            <a:r>
              <a:rPr lang="en-US" sz="2200">
                <a:solidFill>
                  <a:schemeClr val="accent6">
                    <a:lumMod val="50000"/>
                  </a:schemeClr>
                </a:solidFill>
              </a:rPr>
              <a:t>Shape, size, dimensions, mass, weight and other visual parameters that uniquely distinguish a system</a:t>
            </a:r>
          </a:p>
          <a:p>
            <a:pPr>
              <a:spcAft>
                <a:spcPts val="0"/>
              </a:spcAft>
            </a:pPr>
            <a:r>
              <a:rPr lang="en-US" sz="2200" b="1">
                <a:solidFill>
                  <a:schemeClr val="accent6">
                    <a:lumMod val="50000"/>
                  </a:schemeClr>
                </a:solidFill>
              </a:rPr>
              <a:t>Quality</a:t>
            </a:r>
          </a:p>
          <a:p>
            <a:pPr lvl="1">
              <a:spcAft>
                <a:spcPts val="0"/>
              </a:spcAft>
            </a:pPr>
            <a:r>
              <a:rPr lang="en-US" sz="2200">
                <a:solidFill>
                  <a:schemeClr val="accent6">
                    <a:lumMod val="50000"/>
                  </a:schemeClr>
                </a:solidFill>
              </a:rPr>
              <a:t>”-ilities” </a:t>
            </a:r>
            <a:r>
              <a:rPr lang="mr-IN" sz="2200">
                <a:solidFill>
                  <a:schemeClr val="accent6">
                    <a:lumMod val="50000"/>
                  </a:schemeClr>
                </a:solidFill>
              </a:rPr>
              <a:t>–</a:t>
            </a:r>
            <a:r>
              <a:rPr lang="en-US" sz="2200">
                <a:solidFill>
                  <a:schemeClr val="accent6">
                    <a:lumMod val="50000"/>
                  </a:schemeClr>
                </a:solidFill>
              </a:rPr>
              <a:t> reliability, availability, operability, supportability, manufacturability, maintainability, interoperability, resilience, sustainability</a:t>
            </a:r>
          </a:p>
          <a:p>
            <a:pPr>
              <a:spcAft>
                <a:spcPts val="0"/>
              </a:spcAft>
            </a:pPr>
            <a:r>
              <a:rPr lang="en-US" sz="2200" b="1">
                <a:solidFill>
                  <a:schemeClr val="accent6">
                    <a:lumMod val="50000"/>
                  </a:schemeClr>
                </a:solidFill>
              </a:rPr>
              <a:t>Compliance</a:t>
            </a:r>
          </a:p>
          <a:p>
            <a:pPr lvl="1">
              <a:spcAft>
                <a:spcPts val="0"/>
              </a:spcAft>
            </a:pPr>
            <a:r>
              <a:rPr lang="en-US" sz="2200">
                <a:solidFill>
                  <a:schemeClr val="accent6">
                    <a:lumMod val="50000"/>
                  </a:schemeClr>
                </a:solidFill>
              </a:rPr>
              <a:t>With standards and regulations</a:t>
            </a:r>
          </a:p>
        </p:txBody>
      </p:sp>
      <p:sp>
        <p:nvSpPr>
          <p:cNvPr id="4" name="Slide Number Placeholder 3"/>
          <p:cNvSpPr>
            <a:spLocks noGrp="1"/>
          </p:cNvSpPr>
          <p:nvPr>
            <p:ph type="sldNum" sz="quarter" idx="12"/>
          </p:nvPr>
        </p:nvSpPr>
        <p:spPr/>
        <p:txBody>
          <a:bodyPr/>
          <a:lstStyle/>
          <a:p>
            <a:fld id="{874AC6EB-5948-4DF8-B5CC-E711E8013C87}" type="slidenum">
              <a:rPr lang="en-US" smtClean="0"/>
              <a:pPr/>
              <a:t>112</a:t>
            </a:fld>
            <a:endParaRPr lang="en-US"/>
          </a:p>
        </p:txBody>
      </p:sp>
    </p:spTree>
    <p:extLst>
      <p:ext uri="{BB962C8B-B14F-4D97-AF65-F5344CB8AC3E}">
        <p14:creationId xmlns:p14="http://schemas.microsoft.com/office/powerpoint/2010/main" val="28637548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
                                            <p:txEl>
                                              <p:pRg st="8" end="8"/>
                                            </p:txEl>
                                          </p:spTgt>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3">
                                            <p:txEl>
                                              <p:pRg st="11" end="11"/>
                                            </p:txEl>
                                          </p:spTgt>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3">
                                            <p:txEl>
                                              <p:pRg st="13" end="13"/>
                                            </p:txEl>
                                          </p:spTgt>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3">
                                            <p:txEl>
                                              <p:pRg st="14" end="1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0BCB24-AE45-B057-E1FD-B070A4513FF4}"/>
              </a:ext>
            </a:extLst>
          </p:cNvPr>
          <p:cNvSpPr>
            <a:spLocks noGrp="1"/>
          </p:cNvSpPr>
          <p:nvPr>
            <p:ph type="title"/>
          </p:nvPr>
        </p:nvSpPr>
        <p:spPr/>
        <p:txBody>
          <a:bodyPr>
            <a:noAutofit/>
          </a:bodyPr>
          <a:lstStyle/>
          <a:p>
            <a:r>
              <a:rPr lang="en-US" sz="3200">
                <a:solidFill>
                  <a:schemeClr val="accent1">
                    <a:lumMod val="75000"/>
                  </a:schemeClr>
                </a:solidFill>
              </a:rPr>
              <a:t>Lifecycle Concept Analysis and Maturation</a:t>
            </a:r>
          </a:p>
        </p:txBody>
      </p:sp>
      <p:sp>
        <p:nvSpPr>
          <p:cNvPr id="3" name="Content Placeholder 2">
            <a:extLst>
              <a:ext uri="{FF2B5EF4-FFF2-40B4-BE49-F238E27FC236}">
                <a16:creationId xmlns:a16="http://schemas.microsoft.com/office/drawing/2014/main" id="{BC57F826-9DBE-5085-ACD1-2749F28F1B47}"/>
              </a:ext>
            </a:extLst>
          </p:cNvPr>
          <p:cNvSpPr>
            <a:spLocks noGrp="1"/>
          </p:cNvSpPr>
          <p:nvPr>
            <p:ph idx="1"/>
          </p:nvPr>
        </p:nvSpPr>
        <p:spPr>
          <a:xfrm>
            <a:off x="723900" y="1451798"/>
            <a:ext cx="10642600" cy="4209860"/>
          </a:xfrm>
        </p:spPr>
        <p:txBody>
          <a:bodyPr>
            <a:normAutofit fontScale="92500" lnSpcReduction="10000"/>
          </a:bodyPr>
          <a:lstStyle/>
          <a:p>
            <a:r>
              <a:rPr lang="en-US">
                <a:solidFill>
                  <a:schemeClr val="accent6">
                    <a:lumMod val="50000"/>
                  </a:schemeClr>
                </a:solidFill>
              </a:rPr>
              <a:t>What we </a:t>
            </a:r>
            <a:r>
              <a:rPr lang="en-US" b="1">
                <a:solidFill>
                  <a:schemeClr val="accent6">
                    <a:lumMod val="50000"/>
                  </a:schemeClr>
                </a:solidFill>
              </a:rPr>
              <a:t>don’t</a:t>
            </a:r>
            <a:r>
              <a:rPr lang="en-US">
                <a:solidFill>
                  <a:schemeClr val="accent6">
                    <a:lumMod val="50000"/>
                  </a:schemeClr>
                </a:solidFill>
              </a:rPr>
              <a:t> have (from functional analysis and modeling):</a:t>
            </a:r>
          </a:p>
          <a:p>
            <a:pPr lvl="1"/>
            <a:r>
              <a:rPr lang="en-US">
                <a:solidFill>
                  <a:schemeClr val="accent6">
                    <a:lumMod val="50000"/>
                  </a:schemeClr>
                </a:solidFill>
              </a:rPr>
              <a:t>What software engineers call “non-functional requirements”</a:t>
            </a:r>
          </a:p>
          <a:p>
            <a:pPr lvl="1"/>
            <a:r>
              <a:rPr lang="en-US">
                <a:solidFill>
                  <a:schemeClr val="accent6">
                    <a:lumMod val="50000"/>
                  </a:schemeClr>
                </a:solidFill>
              </a:rPr>
              <a:t>Performance associated with each function</a:t>
            </a:r>
          </a:p>
          <a:p>
            <a:pPr lvl="1"/>
            <a:r>
              <a:rPr lang="en-US">
                <a:solidFill>
                  <a:schemeClr val="accent6">
                    <a:lumMod val="50000"/>
                  </a:schemeClr>
                </a:solidFill>
              </a:rPr>
              <a:t>Defined and agreed to definitions of all the interactions between the LIR and external systems associated with operations.</a:t>
            </a:r>
          </a:p>
          <a:p>
            <a:pPr lvl="1"/>
            <a:r>
              <a:rPr lang="en-US">
                <a:solidFill>
                  <a:schemeClr val="accent6">
                    <a:lumMod val="50000"/>
                  </a:schemeClr>
                </a:solidFill>
              </a:rPr>
              <a:t>Details concerning interaction with other external systems not directly associated with operations (handling, storage, shipping, maintenance, disposal).</a:t>
            </a:r>
          </a:p>
          <a:p>
            <a:pPr lvl="1"/>
            <a:r>
              <a:rPr lang="en-US">
                <a:solidFill>
                  <a:schemeClr val="accent6">
                    <a:lumMod val="50000"/>
                  </a:schemeClr>
                </a:solidFill>
              </a:rPr>
              <a:t>Characteristics of the hardware/physical systems involved in operations</a:t>
            </a:r>
          </a:p>
          <a:p>
            <a:pPr lvl="2"/>
            <a:r>
              <a:rPr lang="en-US">
                <a:solidFill>
                  <a:schemeClr val="accent6">
                    <a:lumMod val="50000"/>
                  </a:schemeClr>
                </a:solidFill>
              </a:rPr>
              <a:t>Most of the functions have both a hardware and software part in order for the function to be performed.</a:t>
            </a:r>
          </a:p>
          <a:p>
            <a:pPr lvl="1"/>
            <a:r>
              <a:rPr lang="en-US">
                <a:solidFill>
                  <a:schemeClr val="accent6">
                    <a:lumMod val="50000"/>
                  </a:schemeClr>
                </a:solidFill>
              </a:rPr>
              <a:t>Expectations for quality (-ilities) (reliability, maintainability, lifetime, availability, etc.)</a:t>
            </a:r>
          </a:p>
          <a:p>
            <a:pPr lvl="1"/>
            <a:r>
              <a:rPr lang="en-US">
                <a:solidFill>
                  <a:schemeClr val="accent6">
                    <a:lumMod val="50000"/>
                  </a:schemeClr>
                </a:solidFill>
              </a:rPr>
              <a:t>Expectations for safety and security</a:t>
            </a:r>
          </a:p>
          <a:p>
            <a:pPr lvl="1"/>
            <a:r>
              <a:rPr lang="en-US">
                <a:solidFill>
                  <a:schemeClr val="accent6">
                    <a:lumMod val="50000"/>
                  </a:schemeClr>
                </a:solidFill>
              </a:rPr>
              <a:t>Expectations for standards and regulations.</a:t>
            </a:r>
          </a:p>
          <a:p>
            <a:pPr lvl="1"/>
            <a:endParaRPr lang="en-US">
              <a:solidFill>
                <a:schemeClr val="accent6">
                  <a:lumMod val="50000"/>
                </a:schemeClr>
              </a:solidFill>
            </a:endParaRPr>
          </a:p>
          <a:p>
            <a:pPr lvl="1"/>
            <a:endParaRPr lang="en-US">
              <a:solidFill>
                <a:schemeClr val="accent6">
                  <a:lumMod val="50000"/>
                </a:schemeClr>
              </a:solidFill>
            </a:endParaRPr>
          </a:p>
        </p:txBody>
      </p:sp>
      <p:sp>
        <p:nvSpPr>
          <p:cNvPr id="4" name="TextBox 3">
            <a:extLst>
              <a:ext uri="{FF2B5EF4-FFF2-40B4-BE49-F238E27FC236}">
                <a16:creationId xmlns:a16="http://schemas.microsoft.com/office/drawing/2014/main" id="{552B48A2-059D-471C-216B-7BB519AE5DB7}"/>
              </a:ext>
            </a:extLst>
          </p:cNvPr>
          <p:cNvSpPr txBox="1"/>
          <p:nvPr/>
        </p:nvSpPr>
        <p:spPr>
          <a:xfrm>
            <a:off x="825500" y="5565504"/>
            <a:ext cx="10541000" cy="701731"/>
          </a:xfrm>
          <a:prstGeom prst="rect">
            <a:avLst/>
          </a:prstGeom>
          <a:noFill/>
        </p:spPr>
        <p:txBody>
          <a:bodyPr wrap="square" rtlCol="0">
            <a:spAutoFit/>
          </a:bodyPr>
          <a:lstStyle/>
          <a:p>
            <a:pPr algn="ctr">
              <a:lnSpc>
                <a:spcPct val="90000"/>
              </a:lnSpc>
            </a:pPr>
            <a:r>
              <a:rPr lang="en-US" sz="2200">
                <a:solidFill>
                  <a:srgbClr val="FF0000"/>
                </a:solidFill>
                <a:latin typeface="Calibri" panose="020F0502020204030204" pitchFamily="34" charset="0"/>
                <a:cs typeface="Calibri" panose="020F0502020204030204" pitchFamily="34" charset="0"/>
              </a:rPr>
              <a:t>This information must also be assessed, matured, and feasibility established before we can define an integrated set of needs that is complete, consistent, correct, and feasible.</a:t>
            </a:r>
          </a:p>
        </p:txBody>
      </p:sp>
      <p:sp>
        <p:nvSpPr>
          <p:cNvPr id="5" name="Slide Number Placeholder 1">
            <a:extLst>
              <a:ext uri="{FF2B5EF4-FFF2-40B4-BE49-F238E27FC236}">
                <a16:creationId xmlns:a16="http://schemas.microsoft.com/office/drawing/2014/main" id="{06F21899-1CCE-AA52-7AC6-0EAD4DDC9CBF}"/>
              </a:ext>
            </a:extLst>
          </p:cNvPr>
          <p:cNvSpPr>
            <a:spLocks noGrp="1"/>
          </p:cNvSpPr>
          <p:nvPr>
            <p:ph type="sldNum" sz="quarter" idx="12"/>
          </p:nvPr>
        </p:nvSpPr>
        <p:spPr>
          <a:xfrm>
            <a:off x="11409816" y="6469742"/>
            <a:ext cx="542697" cy="279400"/>
          </a:xfrm>
        </p:spPr>
        <p:txBody>
          <a:bodyPr/>
          <a:lstStyle/>
          <a:p>
            <a:pPr>
              <a:defRPr/>
            </a:pPr>
            <a:fld id="{D69A8151-85DA-487E-90FD-0CEB4E854E9B}" type="slidenum">
              <a:rPr lang="en-US" smtClean="0"/>
              <a:pPr>
                <a:defRPr/>
              </a:pPr>
              <a:t>113</a:t>
            </a:fld>
            <a:endParaRPr lang="en-US"/>
          </a:p>
        </p:txBody>
      </p:sp>
    </p:spTree>
    <p:extLst>
      <p:ext uri="{BB962C8B-B14F-4D97-AF65-F5344CB8AC3E}">
        <p14:creationId xmlns:p14="http://schemas.microsoft.com/office/powerpoint/2010/main" val="2960334027"/>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0BCB24-AE45-B057-E1FD-B070A4513FF4}"/>
              </a:ext>
            </a:extLst>
          </p:cNvPr>
          <p:cNvSpPr>
            <a:spLocks noGrp="1"/>
          </p:cNvSpPr>
          <p:nvPr>
            <p:ph type="title"/>
          </p:nvPr>
        </p:nvSpPr>
        <p:spPr/>
        <p:txBody>
          <a:bodyPr>
            <a:noAutofit/>
          </a:bodyPr>
          <a:lstStyle/>
          <a:p>
            <a:r>
              <a:rPr lang="en-US" sz="3200">
                <a:solidFill>
                  <a:schemeClr val="accent1">
                    <a:lumMod val="75000"/>
                  </a:schemeClr>
                </a:solidFill>
              </a:rPr>
              <a:t>Lifecycle Concept Analysis and Maturation</a:t>
            </a:r>
          </a:p>
        </p:txBody>
      </p:sp>
      <p:sp>
        <p:nvSpPr>
          <p:cNvPr id="3" name="Content Placeholder 2">
            <a:extLst>
              <a:ext uri="{FF2B5EF4-FFF2-40B4-BE49-F238E27FC236}">
                <a16:creationId xmlns:a16="http://schemas.microsoft.com/office/drawing/2014/main" id="{BC57F826-9DBE-5085-ACD1-2749F28F1B47}"/>
              </a:ext>
            </a:extLst>
          </p:cNvPr>
          <p:cNvSpPr>
            <a:spLocks noGrp="1"/>
          </p:cNvSpPr>
          <p:nvPr>
            <p:ph idx="1"/>
          </p:nvPr>
        </p:nvSpPr>
        <p:spPr>
          <a:xfrm>
            <a:off x="723900" y="1451798"/>
            <a:ext cx="10642600" cy="3878738"/>
          </a:xfrm>
        </p:spPr>
        <p:txBody>
          <a:bodyPr>
            <a:normAutofit fontScale="92500" lnSpcReduction="20000"/>
          </a:bodyPr>
          <a:lstStyle/>
          <a:p>
            <a:r>
              <a:rPr lang="en-US">
                <a:solidFill>
                  <a:schemeClr val="accent6">
                    <a:lumMod val="50000"/>
                  </a:schemeClr>
                </a:solidFill>
              </a:rPr>
              <a:t>What we do have (from the elicitation activities):</a:t>
            </a:r>
          </a:p>
          <a:p>
            <a:pPr lvl="1"/>
            <a:r>
              <a:rPr lang="en-US">
                <a:solidFill>
                  <a:schemeClr val="accent6">
                    <a:lumMod val="50000"/>
                  </a:schemeClr>
                </a:solidFill>
              </a:rPr>
              <a:t>Expectations for quality (-ilities) (reliability, maintainability, lifetime, availability, etc.)</a:t>
            </a:r>
          </a:p>
          <a:p>
            <a:pPr lvl="1"/>
            <a:r>
              <a:rPr lang="en-US">
                <a:solidFill>
                  <a:schemeClr val="accent6">
                    <a:lumMod val="50000"/>
                  </a:schemeClr>
                </a:solidFill>
              </a:rPr>
              <a:t>Expectations for standards and regulations.</a:t>
            </a:r>
          </a:p>
          <a:p>
            <a:pPr lvl="1"/>
            <a:r>
              <a:rPr lang="en-US">
                <a:solidFill>
                  <a:schemeClr val="accent6">
                    <a:lumMod val="50000"/>
                  </a:schemeClr>
                </a:solidFill>
              </a:rPr>
              <a:t>Expanded knowledge of interactions with external systems not directly associated with operations (handling, storage, shipping, maintenance, disposal).</a:t>
            </a:r>
          </a:p>
          <a:p>
            <a:pPr lvl="1"/>
            <a:r>
              <a:rPr lang="en-US">
                <a:solidFill>
                  <a:schemeClr val="accent6">
                    <a:lumMod val="50000"/>
                  </a:schemeClr>
                </a:solidFill>
              </a:rPr>
              <a:t>Higher level expectations (goals, objectives, operation concepts, needs, allocated requirements)</a:t>
            </a:r>
          </a:p>
          <a:p>
            <a:r>
              <a:rPr lang="en-US">
                <a:solidFill>
                  <a:schemeClr val="accent6">
                    <a:lumMod val="50000"/>
                  </a:schemeClr>
                </a:solidFill>
              </a:rPr>
              <a:t>What do we need to know more about?</a:t>
            </a:r>
          </a:p>
          <a:p>
            <a:pPr lvl="1"/>
            <a:r>
              <a:rPr lang="en-US">
                <a:solidFill>
                  <a:schemeClr val="accent6">
                    <a:lumMod val="50000"/>
                  </a:schemeClr>
                </a:solidFill>
              </a:rPr>
              <a:t>Feasibility (technical, cost, schedule).</a:t>
            </a:r>
          </a:p>
          <a:p>
            <a:pPr lvl="1"/>
            <a:r>
              <a:rPr lang="en-US">
                <a:solidFill>
                  <a:schemeClr val="accent6">
                    <a:lumMod val="50000"/>
                  </a:schemeClr>
                </a:solidFill>
              </a:rPr>
              <a:t>Details of the interaction between the LDS and LIR has yet to be defined.</a:t>
            </a:r>
          </a:p>
          <a:p>
            <a:pPr lvl="1"/>
            <a:r>
              <a:rPr lang="en-US">
                <a:solidFill>
                  <a:schemeClr val="accent6">
                    <a:lumMod val="50000"/>
                  </a:schemeClr>
                </a:solidFill>
              </a:rPr>
              <a:t>Communications between the LIRs and FCR C&amp;M Software has yet to be defined.</a:t>
            </a:r>
          </a:p>
          <a:p>
            <a:pPr lvl="1"/>
            <a:r>
              <a:rPr lang="en-US">
                <a:solidFill>
                  <a:schemeClr val="accent6">
                    <a:lumMod val="50000"/>
                  </a:schemeClr>
                </a:solidFill>
              </a:rPr>
              <a:t>Specific standards and regulations</a:t>
            </a:r>
          </a:p>
          <a:p>
            <a:pPr lvl="1"/>
            <a:r>
              <a:rPr lang="en-US">
                <a:solidFill>
                  <a:schemeClr val="accent6">
                    <a:lumMod val="50000"/>
                  </a:schemeClr>
                </a:solidFill>
              </a:rPr>
              <a:t>Others??????</a:t>
            </a:r>
          </a:p>
          <a:p>
            <a:pPr lvl="1"/>
            <a:endParaRPr lang="en-US">
              <a:solidFill>
                <a:schemeClr val="accent6">
                  <a:lumMod val="50000"/>
                </a:schemeClr>
              </a:solidFill>
            </a:endParaRPr>
          </a:p>
          <a:p>
            <a:pPr lvl="1"/>
            <a:endParaRPr lang="en-US">
              <a:solidFill>
                <a:schemeClr val="accent6">
                  <a:lumMod val="50000"/>
                </a:schemeClr>
              </a:solidFill>
            </a:endParaRPr>
          </a:p>
        </p:txBody>
      </p:sp>
      <p:sp>
        <p:nvSpPr>
          <p:cNvPr id="4" name="TextBox 3">
            <a:extLst>
              <a:ext uri="{FF2B5EF4-FFF2-40B4-BE49-F238E27FC236}">
                <a16:creationId xmlns:a16="http://schemas.microsoft.com/office/drawing/2014/main" id="{552B48A2-059D-471C-216B-7BB519AE5DB7}"/>
              </a:ext>
            </a:extLst>
          </p:cNvPr>
          <p:cNvSpPr txBox="1"/>
          <p:nvPr/>
        </p:nvSpPr>
        <p:spPr>
          <a:xfrm>
            <a:off x="673100" y="5418550"/>
            <a:ext cx="10744200" cy="701731"/>
          </a:xfrm>
          <a:prstGeom prst="rect">
            <a:avLst/>
          </a:prstGeom>
          <a:noFill/>
        </p:spPr>
        <p:txBody>
          <a:bodyPr wrap="square" rtlCol="0">
            <a:spAutoFit/>
          </a:bodyPr>
          <a:lstStyle/>
          <a:p>
            <a:pPr algn="ctr">
              <a:lnSpc>
                <a:spcPct val="90000"/>
              </a:lnSpc>
            </a:pPr>
            <a:r>
              <a:rPr lang="en-US" sz="2200">
                <a:solidFill>
                  <a:srgbClr val="FF0000"/>
                </a:solidFill>
                <a:latin typeface="Calibri" panose="020F0502020204030204" pitchFamily="34" charset="0"/>
                <a:cs typeface="Calibri" panose="020F0502020204030204" pitchFamily="34" charset="0"/>
              </a:rPr>
              <a:t>We can’t just rely on use cases and models – we need to address the physical aspects of the SOI, lifecycle concepts beyond just operations, as well as project management considerations</a:t>
            </a:r>
          </a:p>
        </p:txBody>
      </p:sp>
      <p:sp>
        <p:nvSpPr>
          <p:cNvPr id="5" name="Slide Number Placeholder 1">
            <a:extLst>
              <a:ext uri="{FF2B5EF4-FFF2-40B4-BE49-F238E27FC236}">
                <a16:creationId xmlns:a16="http://schemas.microsoft.com/office/drawing/2014/main" id="{E23B1240-D698-2AF7-6B6F-2E54DB525B41}"/>
              </a:ext>
            </a:extLst>
          </p:cNvPr>
          <p:cNvSpPr>
            <a:spLocks noGrp="1"/>
          </p:cNvSpPr>
          <p:nvPr>
            <p:ph type="sldNum" sz="quarter" idx="12"/>
          </p:nvPr>
        </p:nvSpPr>
        <p:spPr>
          <a:xfrm>
            <a:off x="11409816" y="6469742"/>
            <a:ext cx="542697" cy="279400"/>
          </a:xfrm>
        </p:spPr>
        <p:txBody>
          <a:bodyPr/>
          <a:lstStyle/>
          <a:p>
            <a:pPr>
              <a:defRPr/>
            </a:pPr>
            <a:fld id="{D69A8151-85DA-487E-90FD-0CEB4E854E9B}" type="slidenum">
              <a:rPr lang="en-US" smtClean="0"/>
              <a:pPr>
                <a:defRPr/>
              </a:pPr>
              <a:t>114</a:t>
            </a:fld>
            <a:endParaRPr lang="en-US"/>
          </a:p>
        </p:txBody>
      </p:sp>
    </p:spTree>
    <p:extLst>
      <p:ext uri="{BB962C8B-B14F-4D97-AF65-F5344CB8AC3E}">
        <p14:creationId xmlns:p14="http://schemas.microsoft.com/office/powerpoint/2010/main" val="3871982001"/>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0BCB24-AE45-B057-E1FD-B070A4513FF4}"/>
              </a:ext>
            </a:extLst>
          </p:cNvPr>
          <p:cNvSpPr>
            <a:spLocks noGrp="1"/>
          </p:cNvSpPr>
          <p:nvPr>
            <p:ph type="title"/>
          </p:nvPr>
        </p:nvSpPr>
        <p:spPr/>
        <p:txBody>
          <a:bodyPr>
            <a:noAutofit/>
          </a:bodyPr>
          <a:lstStyle/>
          <a:p>
            <a:r>
              <a:rPr lang="en-US" sz="3200">
                <a:solidFill>
                  <a:schemeClr val="accent1">
                    <a:lumMod val="75000"/>
                  </a:schemeClr>
                </a:solidFill>
              </a:rPr>
              <a:t>Lifecycle Concept Analysis and Maturation</a:t>
            </a:r>
          </a:p>
        </p:txBody>
      </p:sp>
      <p:sp>
        <p:nvSpPr>
          <p:cNvPr id="3" name="Content Placeholder 2">
            <a:extLst>
              <a:ext uri="{FF2B5EF4-FFF2-40B4-BE49-F238E27FC236}">
                <a16:creationId xmlns:a16="http://schemas.microsoft.com/office/drawing/2014/main" id="{BC57F826-9DBE-5085-ACD1-2749F28F1B47}"/>
              </a:ext>
            </a:extLst>
          </p:cNvPr>
          <p:cNvSpPr>
            <a:spLocks noGrp="1"/>
          </p:cNvSpPr>
          <p:nvPr>
            <p:ph idx="1"/>
          </p:nvPr>
        </p:nvSpPr>
        <p:spPr>
          <a:xfrm>
            <a:off x="723900" y="1451798"/>
            <a:ext cx="10642600" cy="3488502"/>
          </a:xfrm>
        </p:spPr>
        <p:txBody>
          <a:bodyPr>
            <a:normAutofit/>
          </a:bodyPr>
          <a:lstStyle/>
          <a:p>
            <a:r>
              <a:rPr lang="en-US">
                <a:solidFill>
                  <a:schemeClr val="accent6">
                    <a:lumMod val="50000"/>
                  </a:schemeClr>
                </a:solidFill>
              </a:rPr>
              <a:t>Approach is vastly different for:</a:t>
            </a:r>
          </a:p>
          <a:p>
            <a:pPr lvl="1"/>
            <a:r>
              <a:rPr lang="en-US" sz="2200">
                <a:solidFill>
                  <a:schemeClr val="accent6">
                    <a:lumMod val="50000"/>
                  </a:schemeClr>
                </a:solidFill>
              </a:rPr>
              <a:t>Standalone software applications vs embedded software or software modules that are part of a larger system.</a:t>
            </a:r>
          </a:p>
          <a:p>
            <a:pPr lvl="1"/>
            <a:r>
              <a:rPr lang="en-US" sz="2200">
                <a:solidFill>
                  <a:schemeClr val="accent6">
                    <a:lumMod val="50000"/>
                  </a:schemeClr>
                </a:solidFill>
              </a:rPr>
              <a:t>Subsystems and system elements that are part of a larger system being integrated by someone else.</a:t>
            </a:r>
          </a:p>
          <a:p>
            <a:pPr lvl="1"/>
            <a:r>
              <a:rPr lang="en-US" sz="2200">
                <a:solidFill>
                  <a:schemeClr val="accent6">
                    <a:lumMod val="50000"/>
                  </a:schemeClr>
                </a:solidFill>
              </a:rPr>
              <a:t>Systems that will be designed and manufactured inhouse vs contracting with a supplier to define, design, and build/code the system.</a:t>
            </a:r>
          </a:p>
          <a:p>
            <a:pPr lvl="1"/>
            <a:r>
              <a:rPr lang="en-US" sz="2200">
                <a:solidFill>
                  <a:schemeClr val="accent6">
                    <a:lumMod val="50000"/>
                  </a:schemeClr>
                </a:solidFill>
              </a:rPr>
              <a:t>Providing a supplier with an integrated set of needs vs the customer transforming those needs into customer-owned system requirements.</a:t>
            </a:r>
          </a:p>
        </p:txBody>
      </p:sp>
      <p:sp>
        <p:nvSpPr>
          <p:cNvPr id="4" name="TextBox 3">
            <a:extLst>
              <a:ext uri="{FF2B5EF4-FFF2-40B4-BE49-F238E27FC236}">
                <a16:creationId xmlns:a16="http://schemas.microsoft.com/office/drawing/2014/main" id="{552B48A2-059D-471C-216B-7BB519AE5DB7}"/>
              </a:ext>
            </a:extLst>
          </p:cNvPr>
          <p:cNvSpPr txBox="1"/>
          <p:nvPr/>
        </p:nvSpPr>
        <p:spPr>
          <a:xfrm>
            <a:off x="1904999" y="5152914"/>
            <a:ext cx="7848601" cy="1006429"/>
          </a:xfrm>
          <a:prstGeom prst="rect">
            <a:avLst/>
          </a:prstGeom>
          <a:noFill/>
        </p:spPr>
        <p:txBody>
          <a:bodyPr wrap="square" rtlCol="0">
            <a:spAutoFit/>
          </a:bodyPr>
          <a:lstStyle/>
          <a:p>
            <a:pPr algn="ctr">
              <a:lnSpc>
                <a:spcPct val="90000"/>
              </a:lnSpc>
            </a:pPr>
            <a:r>
              <a:rPr lang="en-US" sz="2200">
                <a:solidFill>
                  <a:srgbClr val="FF0000"/>
                </a:solidFill>
                <a:latin typeface="Calibri" panose="020F0502020204030204" pitchFamily="34" charset="0"/>
                <a:cs typeface="Calibri" panose="020F0502020204030204" pitchFamily="34" charset="0"/>
              </a:rPr>
              <a:t>There is no ”one-size-fits-all” approach to product development. We need to tailor our approach to the specific SOI and approach for definition, design, build/code of the realized SOI.</a:t>
            </a:r>
          </a:p>
        </p:txBody>
      </p:sp>
      <p:sp>
        <p:nvSpPr>
          <p:cNvPr id="5" name="Slide Number Placeholder 1">
            <a:extLst>
              <a:ext uri="{FF2B5EF4-FFF2-40B4-BE49-F238E27FC236}">
                <a16:creationId xmlns:a16="http://schemas.microsoft.com/office/drawing/2014/main" id="{BCDE2890-2F48-1FE7-30CA-F8A59E0F2AC0}"/>
              </a:ext>
            </a:extLst>
          </p:cNvPr>
          <p:cNvSpPr>
            <a:spLocks noGrp="1"/>
          </p:cNvSpPr>
          <p:nvPr>
            <p:ph type="sldNum" sz="quarter" idx="12"/>
          </p:nvPr>
        </p:nvSpPr>
        <p:spPr>
          <a:xfrm>
            <a:off x="11409816" y="6469742"/>
            <a:ext cx="542697" cy="279400"/>
          </a:xfrm>
        </p:spPr>
        <p:txBody>
          <a:bodyPr/>
          <a:lstStyle/>
          <a:p>
            <a:pPr>
              <a:defRPr/>
            </a:pPr>
            <a:fld id="{D69A8151-85DA-487E-90FD-0CEB4E854E9B}" type="slidenum">
              <a:rPr lang="en-US" smtClean="0"/>
              <a:pPr>
                <a:defRPr/>
              </a:pPr>
              <a:t>115</a:t>
            </a:fld>
            <a:endParaRPr lang="en-US"/>
          </a:p>
        </p:txBody>
      </p:sp>
    </p:spTree>
    <p:extLst>
      <p:ext uri="{BB962C8B-B14F-4D97-AF65-F5344CB8AC3E}">
        <p14:creationId xmlns:p14="http://schemas.microsoft.com/office/powerpoint/2010/main" val="3586360881"/>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0BCB24-AE45-B057-E1FD-B070A4513FF4}"/>
              </a:ext>
            </a:extLst>
          </p:cNvPr>
          <p:cNvSpPr>
            <a:spLocks noGrp="1"/>
          </p:cNvSpPr>
          <p:nvPr>
            <p:ph type="title"/>
          </p:nvPr>
        </p:nvSpPr>
        <p:spPr/>
        <p:txBody>
          <a:bodyPr>
            <a:noAutofit/>
          </a:bodyPr>
          <a:lstStyle/>
          <a:p>
            <a:r>
              <a:rPr lang="en-US" sz="3200">
                <a:solidFill>
                  <a:schemeClr val="accent1">
                    <a:lumMod val="75000"/>
                  </a:schemeClr>
                </a:solidFill>
              </a:rPr>
              <a:t>Lifecycle Concept Analysis and Maturation</a:t>
            </a:r>
          </a:p>
        </p:txBody>
      </p:sp>
      <p:sp>
        <p:nvSpPr>
          <p:cNvPr id="3" name="Content Placeholder 2">
            <a:extLst>
              <a:ext uri="{FF2B5EF4-FFF2-40B4-BE49-F238E27FC236}">
                <a16:creationId xmlns:a16="http://schemas.microsoft.com/office/drawing/2014/main" id="{BC57F826-9DBE-5085-ACD1-2749F28F1B47}"/>
              </a:ext>
            </a:extLst>
          </p:cNvPr>
          <p:cNvSpPr>
            <a:spLocks noGrp="1"/>
          </p:cNvSpPr>
          <p:nvPr>
            <p:ph idx="1"/>
          </p:nvPr>
        </p:nvSpPr>
        <p:spPr>
          <a:xfrm>
            <a:off x="647700" y="1356928"/>
            <a:ext cx="10642600" cy="4954971"/>
          </a:xfrm>
        </p:spPr>
        <p:txBody>
          <a:bodyPr>
            <a:normAutofit fontScale="92500" lnSpcReduction="20000"/>
          </a:bodyPr>
          <a:lstStyle/>
          <a:p>
            <a:pPr>
              <a:lnSpc>
                <a:spcPct val="110000"/>
              </a:lnSpc>
              <a:spcAft>
                <a:spcPts val="200"/>
              </a:spcAft>
            </a:pPr>
            <a:r>
              <a:rPr lang="en-US">
                <a:solidFill>
                  <a:schemeClr val="accent6">
                    <a:lumMod val="50000"/>
                  </a:schemeClr>
                </a:solidFill>
              </a:rPr>
              <a:t>As part of these activities, we must focus on the bigger picture and not just our SOI</a:t>
            </a:r>
          </a:p>
          <a:p>
            <a:pPr>
              <a:lnSpc>
                <a:spcPct val="110000"/>
              </a:lnSpc>
              <a:spcAft>
                <a:spcPts val="200"/>
              </a:spcAft>
            </a:pPr>
            <a:r>
              <a:rPr lang="en-US" sz="2200">
                <a:solidFill>
                  <a:schemeClr val="accent6">
                    <a:lumMod val="50000"/>
                  </a:schemeClr>
                </a:solidFill>
              </a:rPr>
              <a:t>From the information gathered to this point:</a:t>
            </a:r>
          </a:p>
          <a:p>
            <a:pPr lvl="1">
              <a:lnSpc>
                <a:spcPct val="110000"/>
              </a:lnSpc>
              <a:spcAft>
                <a:spcPts val="200"/>
              </a:spcAft>
            </a:pPr>
            <a:r>
              <a:rPr lang="en-US" sz="1900">
                <a:solidFill>
                  <a:schemeClr val="accent6">
                    <a:lumMod val="50000"/>
                  </a:schemeClr>
                </a:solidFill>
              </a:rPr>
              <a:t>We know that other parts of the facility will need to be changed.</a:t>
            </a:r>
          </a:p>
          <a:p>
            <a:pPr lvl="2">
              <a:lnSpc>
                <a:spcPct val="110000"/>
              </a:lnSpc>
              <a:spcAft>
                <a:spcPts val="200"/>
              </a:spcAft>
            </a:pPr>
            <a:r>
              <a:rPr lang="en-US" sz="1900">
                <a:solidFill>
                  <a:schemeClr val="accent6">
                    <a:lumMod val="50000"/>
                  </a:schemeClr>
                </a:solidFill>
              </a:rPr>
              <a:t>Shipping and receiving areas expanded due to &gt;6 times increase in production</a:t>
            </a:r>
          </a:p>
          <a:p>
            <a:pPr lvl="2">
              <a:lnSpc>
                <a:spcPct val="110000"/>
              </a:lnSpc>
              <a:spcAft>
                <a:spcPts val="200"/>
              </a:spcAft>
            </a:pPr>
            <a:r>
              <a:rPr lang="en-US" sz="1900">
                <a:solidFill>
                  <a:schemeClr val="accent6">
                    <a:lumMod val="50000"/>
                  </a:schemeClr>
                </a:solidFill>
              </a:rPr>
              <a:t>LIR storage location added</a:t>
            </a:r>
          </a:p>
          <a:p>
            <a:pPr lvl="2">
              <a:lnSpc>
                <a:spcPct val="110000"/>
              </a:lnSpc>
              <a:spcAft>
                <a:spcPts val="200"/>
              </a:spcAft>
            </a:pPr>
            <a:r>
              <a:rPr lang="en-US" sz="1900">
                <a:solidFill>
                  <a:schemeClr val="accent6">
                    <a:lumMod val="50000"/>
                  </a:schemeClr>
                </a:solidFill>
              </a:rPr>
              <a:t>LIR maintenance facility added</a:t>
            </a:r>
          </a:p>
          <a:p>
            <a:pPr lvl="2">
              <a:lnSpc>
                <a:spcPct val="110000"/>
              </a:lnSpc>
              <a:spcAft>
                <a:spcPts val="200"/>
              </a:spcAft>
            </a:pPr>
            <a:r>
              <a:rPr lang="en-US" sz="1900">
                <a:solidFill>
                  <a:schemeClr val="accent6">
                    <a:lumMod val="50000"/>
                  </a:schemeClr>
                </a:solidFill>
              </a:rPr>
              <a:t>FCR C&amp;M software updated to address the LIR</a:t>
            </a:r>
          </a:p>
          <a:p>
            <a:pPr lvl="1">
              <a:lnSpc>
                <a:spcPct val="110000"/>
              </a:lnSpc>
              <a:spcAft>
                <a:spcPts val="200"/>
              </a:spcAft>
            </a:pPr>
            <a:r>
              <a:rPr lang="en-US" sz="1900">
                <a:solidFill>
                  <a:schemeClr val="accent6">
                    <a:lumMod val="50000"/>
                  </a:schemeClr>
                </a:solidFill>
              </a:rPr>
              <a:t>New systems need to be procured/developed/installed/verified/validated</a:t>
            </a:r>
          </a:p>
          <a:p>
            <a:pPr lvl="2">
              <a:lnSpc>
                <a:spcPct val="110000"/>
              </a:lnSpc>
              <a:spcAft>
                <a:spcPts val="200"/>
              </a:spcAft>
            </a:pPr>
            <a:r>
              <a:rPr lang="en-US" sz="1900">
                <a:solidFill>
                  <a:schemeClr val="accent6">
                    <a:lumMod val="50000"/>
                  </a:schemeClr>
                </a:solidFill>
              </a:rPr>
              <a:t>Keypad system and access control for each LIS Room</a:t>
            </a:r>
          </a:p>
          <a:p>
            <a:pPr lvl="2">
              <a:lnSpc>
                <a:spcPct val="110000"/>
              </a:lnSpc>
              <a:spcAft>
                <a:spcPts val="200"/>
              </a:spcAft>
            </a:pPr>
            <a:r>
              <a:rPr lang="en-US" sz="1900">
                <a:solidFill>
                  <a:schemeClr val="accent6">
                    <a:lumMod val="50000"/>
                  </a:schemeClr>
                </a:solidFill>
              </a:rPr>
              <a:t>LDS in each LIS room</a:t>
            </a:r>
          </a:p>
          <a:p>
            <a:pPr lvl="2">
              <a:lnSpc>
                <a:spcPct val="110000"/>
              </a:lnSpc>
              <a:spcAft>
                <a:spcPts val="200"/>
              </a:spcAft>
            </a:pPr>
            <a:r>
              <a:rPr lang="en-US" sz="1900">
                <a:solidFill>
                  <a:schemeClr val="accent6">
                    <a:lumMod val="50000"/>
                  </a:schemeClr>
                </a:solidFill>
              </a:rPr>
              <a:t>MMS in each LIS room</a:t>
            </a:r>
          </a:p>
          <a:p>
            <a:pPr lvl="2">
              <a:lnSpc>
                <a:spcPct val="110000"/>
              </a:lnSpc>
              <a:spcAft>
                <a:spcPts val="200"/>
              </a:spcAft>
            </a:pPr>
            <a:r>
              <a:rPr lang="en-US" sz="1900">
                <a:solidFill>
                  <a:schemeClr val="accent6">
                    <a:lumMod val="50000"/>
                  </a:schemeClr>
                </a:solidFill>
              </a:rPr>
              <a:t>Other possible LIS changes: possible HVAC changes? Possible power changes?</a:t>
            </a:r>
          </a:p>
          <a:p>
            <a:pPr lvl="1">
              <a:lnSpc>
                <a:spcPct val="110000"/>
              </a:lnSpc>
              <a:spcAft>
                <a:spcPts val="200"/>
              </a:spcAft>
            </a:pPr>
            <a:r>
              <a:rPr lang="en-US" sz="1900">
                <a:solidFill>
                  <a:schemeClr val="accent6">
                    <a:lumMod val="50000"/>
                  </a:schemeClr>
                </a:solidFill>
              </a:rPr>
              <a:t>Contracts updated – due to increased production rate</a:t>
            </a:r>
          </a:p>
          <a:p>
            <a:pPr lvl="2">
              <a:lnSpc>
                <a:spcPct val="110000"/>
              </a:lnSpc>
              <a:spcAft>
                <a:spcPts val="200"/>
              </a:spcAft>
            </a:pPr>
            <a:r>
              <a:rPr lang="en-US" sz="1900">
                <a:solidFill>
                  <a:schemeClr val="accent6">
                    <a:lumMod val="50000"/>
                  </a:schemeClr>
                </a:solidFill>
              </a:rPr>
              <a:t>With Customers</a:t>
            </a:r>
          </a:p>
          <a:p>
            <a:pPr lvl="2">
              <a:lnSpc>
                <a:spcPct val="110000"/>
              </a:lnSpc>
              <a:spcAft>
                <a:spcPts val="200"/>
              </a:spcAft>
            </a:pPr>
            <a:r>
              <a:rPr lang="en-US" sz="1900">
                <a:solidFill>
                  <a:schemeClr val="accent6">
                    <a:lumMod val="50000"/>
                  </a:schemeClr>
                </a:solidFill>
              </a:rPr>
              <a:t>With Lid supplier</a:t>
            </a:r>
          </a:p>
          <a:p>
            <a:pPr lvl="2">
              <a:lnSpc>
                <a:spcPct val="110000"/>
              </a:lnSpc>
              <a:spcAft>
                <a:spcPts val="200"/>
              </a:spcAft>
            </a:pPr>
            <a:r>
              <a:rPr lang="en-US" sz="1900">
                <a:solidFill>
                  <a:schemeClr val="accent6">
                    <a:lumMod val="50000"/>
                  </a:schemeClr>
                </a:solidFill>
              </a:rPr>
              <a:t>With Jar supplier</a:t>
            </a:r>
          </a:p>
          <a:p>
            <a:pPr lvl="2">
              <a:lnSpc>
                <a:spcPct val="110000"/>
              </a:lnSpc>
              <a:spcAft>
                <a:spcPts val="200"/>
              </a:spcAft>
            </a:pPr>
            <a:r>
              <a:rPr lang="en-US" sz="1900">
                <a:solidFill>
                  <a:schemeClr val="accent6">
                    <a:lumMod val="50000"/>
                  </a:schemeClr>
                </a:solidFill>
              </a:rPr>
              <a:t>With Label supplier</a:t>
            </a:r>
          </a:p>
          <a:p>
            <a:pPr lvl="2">
              <a:lnSpc>
                <a:spcPct val="110000"/>
              </a:lnSpc>
              <a:spcAft>
                <a:spcPts val="200"/>
              </a:spcAft>
            </a:pPr>
            <a:endParaRPr lang="en-US" sz="1600">
              <a:solidFill>
                <a:schemeClr val="accent6">
                  <a:lumMod val="50000"/>
                </a:schemeClr>
              </a:solidFill>
            </a:endParaRPr>
          </a:p>
        </p:txBody>
      </p:sp>
      <p:sp>
        <p:nvSpPr>
          <p:cNvPr id="5" name="Slide Number Placeholder 1">
            <a:extLst>
              <a:ext uri="{FF2B5EF4-FFF2-40B4-BE49-F238E27FC236}">
                <a16:creationId xmlns:a16="http://schemas.microsoft.com/office/drawing/2014/main" id="{BCDE2890-2F48-1FE7-30CA-F8A59E0F2AC0}"/>
              </a:ext>
            </a:extLst>
          </p:cNvPr>
          <p:cNvSpPr>
            <a:spLocks noGrp="1"/>
          </p:cNvSpPr>
          <p:nvPr>
            <p:ph type="sldNum" sz="quarter" idx="12"/>
          </p:nvPr>
        </p:nvSpPr>
        <p:spPr>
          <a:xfrm>
            <a:off x="11409816" y="6469742"/>
            <a:ext cx="542697" cy="279400"/>
          </a:xfrm>
        </p:spPr>
        <p:txBody>
          <a:bodyPr/>
          <a:lstStyle/>
          <a:p>
            <a:pPr>
              <a:defRPr/>
            </a:pPr>
            <a:fld id="{D69A8151-85DA-487E-90FD-0CEB4E854E9B}" type="slidenum">
              <a:rPr lang="en-US" smtClean="0"/>
              <a:pPr>
                <a:defRPr/>
              </a:pPr>
              <a:t>116</a:t>
            </a:fld>
            <a:endParaRPr lang="en-US"/>
          </a:p>
        </p:txBody>
      </p:sp>
      <p:sp>
        <p:nvSpPr>
          <p:cNvPr id="6" name="TextBox 5">
            <a:extLst>
              <a:ext uri="{FF2B5EF4-FFF2-40B4-BE49-F238E27FC236}">
                <a16:creationId xmlns:a16="http://schemas.microsoft.com/office/drawing/2014/main" id="{BA0D979B-64EA-A992-EF78-10864A502451}"/>
              </a:ext>
            </a:extLst>
          </p:cNvPr>
          <p:cNvSpPr txBox="1"/>
          <p:nvPr/>
        </p:nvSpPr>
        <p:spPr>
          <a:xfrm>
            <a:off x="4644736" y="5253323"/>
            <a:ext cx="6465455" cy="707886"/>
          </a:xfrm>
          <a:prstGeom prst="rect">
            <a:avLst/>
          </a:prstGeom>
          <a:noFill/>
        </p:spPr>
        <p:txBody>
          <a:bodyPr wrap="square" rtlCol="0">
            <a:spAutoFit/>
          </a:bodyPr>
          <a:lstStyle/>
          <a:p>
            <a:pPr algn="ctr"/>
            <a:r>
              <a:rPr lang="en-US" sz="2000" b="1">
                <a:solidFill>
                  <a:srgbClr val="FF0000"/>
                </a:solidFill>
                <a:latin typeface="Calibri" panose="020F0502020204030204" pitchFamily="34" charset="0"/>
                <a:cs typeface="Calibri" panose="020F0502020204030204" pitchFamily="34" charset="0"/>
              </a:rPr>
              <a:t>Failing to address the larger picture will result in a failed project, even if the LIR meets all its requirements.</a:t>
            </a:r>
          </a:p>
        </p:txBody>
      </p:sp>
    </p:spTree>
    <p:extLst>
      <p:ext uri="{BB962C8B-B14F-4D97-AF65-F5344CB8AC3E}">
        <p14:creationId xmlns:p14="http://schemas.microsoft.com/office/powerpoint/2010/main" val="9326468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9" end="9"/>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10" end="10"/>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3">
                                            <p:txEl>
                                              <p:pRg st="12" end="12"/>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
                                            <p:txEl>
                                              <p:pRg st="13" end="13"/>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3">
                                            <p:txEl>
                                              <p:pRg st="14" end="14"/>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3">
                                            <p:txEl>
                                              <p:pRg st="15" end="15"/>
                                            </p:txEl>
                                          </p:spTgt>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3">
                                            <p:txEl>
                                              <p:pRg st="16" end="16"/>
                                            </p:txEl>
                                          </p:spTgt>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ChangeArrowheads="1"/>
          </p:cNvSpPr>
          <p:nvPr/>
        </p:nvSpPr>
        <p:spPr bwMode="gray">
          <a:xfrm>
            <a:off x="1682372" y="3035340"/>
            <a:ext cx="8827256" cy="787319"/>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Autofit/>
          </a:bodyPr>
          <a:lst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200"/>
              </a:spcBef>
              <a:buNone/>
            </a:pPr>
            <a:r>
              <a:rPr lang="en-US" sz="4800">
                <a:solidFill>
                  <a:schemeClr val="accent6">
                    <a:lumMod val="50000"/>
                  </a:schemeClr>
                </a:solidFill>
              </a:rPr>
              <a:t>LIR Needs Definition</a:t>
            </a:r>
          </a:p>
        </p:txBody>
      </p:sp>
      <p:sp>
        <p:nvSpPr>
          <p:cNvPr id="2" name="Slide Number Placeholder 1"/>
          <p:cNvSpPr>
            <a:spLocks noGrp="1"/>
          </p:cNvSpPr>
          <p:nvPr>
            <p:ph type="sldNum" sz="quarter" idx="12"/>
          </p:nvPr>
        </p:nvSpPr>
        <p:spPr/>
        <p:txBody>
          <a:bodyPr/>
          <a:lstStyle/>
          <a:p>
            <a:pPr>
              <a:defRPr/>
            </a:pPr>
            <a:fld id="{D69A8151-85DA-487E-90FD-0CEB4E854E9B}" type="slidenum">
              <a:rPr lang="en-US" smtClean="0"/>
              <a:pPr>
                <a:defRPr/>
              </a:pPr>
              <a:t>117</a:t>
            </a:fld>
            <a:endParaRPr lang="en-US"/>
          </a:p>
        </p:txBody>
      </p:sp>
    </p:spTree>
    <p:extLst>
      <p:ext uri="{BB962C8B-B14F-4D97-AF65-F5344CB8AC3E}">
        <p14:creationId xmlns:p14="http://schemas.microsoft.com/office/powerpoint/2010/main" val="3279904203"/>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92DCF0-BF51-194C-85C7-BD89E5C16A04}"/>
              </a:ext>
            </a:extLst>
          </p:cNvPr>
          <p:cNvSpPr>
            <a:spLocks noGrp="1"/>
          </p:cNvSpPr>
          <p:nvPr>
            <p:ph type="title"/>
          </p:nvPr>
        </p:nvSpPr>
        <p:spPr>
          <a:xfrm>
            <a:off x="233428" y="715510"/>
            <a:ext cx="10972800" cy="584039"/>
          </a:xfrm>
        </p:spPr>
        <p:txBody>
          <a:bodyPr>
            <a:normAutofit/>
          </a:bodyPr>
          <a:lstStyle/>
          <a:p>
            <a:pPr>
              <a:lnSpc>
                <a:spcPct val="90000"/>
              </a:lnSpc>
            </a:pPr>
            <a:r>
              <a:rPr lang="en-US" sz="3198" b="1">
                <a:solidFill>
                  <a:schemeClr val="accent1">
                    <a:lumMod val="75000"/>
                  </a:schemeClr>
                </a:solidFill>
              </a:rPr>
              <a:t>4.6	    Define and Record the Integrated Set of Needs </a:t>
            </a:r>
            <a:endParaRPr lang="en-US" sz="3198">
              <a:solidFill>
                <a:schemeClr val="accent1">
                  <a:lumMod val="75000"/>
                </a:schemeClr>
              </a:solidFill>
            </a:endParaRPr>
          </a:p>
        </p:txBody>
      </p:sp>
      <p:sp>
        <p:nvSpPr>
          <p:cNvPr id="8" name="TextBox 7">
            <a:extLst>
              <a:ext uri="{FF2B5EF4-FFF2-40B4-BE49-F238E27FC236}">
                <a16:creationId xmlns:a16="http://schemas.microsoft.com/office/drawing/2014/main" id="{A7CC1F83-7EF3-1243-AD04-017AECD68886}"/>
              </a:ext>
            </a:extLst>
          </p:cNvPr>
          <p:cNvSpPr txBox="1"/>
          <p:nvPr/>
        </p:nvSpPr>
        <p:spPr>
          <a:xfrm>
            <a:off x="6233470" y="1408593"/>
            <a:ext cx="5172511" cy="4501360"/>
          </a:xfrm>
          <a:prstGeom prst="rect">
            <a:avLst/>
          </a:prstGeom>
          <a:noFill/>
        </p:spPr>
        <p:txBody>
          <a:bodyPr wrap="square" rtlCol="0">
            <a:spAutoFit/>
          </a:bodyPr>
          <a:lstStyle/>
          <a:p>
            <a:pPr>
              <a:lnSpc>
                <a:spcPct val="90000"/>
              </a:lnSpc>
              <a:spcAft>
                <a:spcPts val="600"/>
              </a:spcAft>
            </a:pPr>
            <a:r>
              <a:rPr lang="en-US" sz="2199">
                <a:solidFill>
                  <a:schemeClr val="accent6">
                    <a:lumMod val="50000"/>
                  </a:schemeClr>
                </a:solidFill>
                <a:latin typeface="Calibri" panose="020F0502020204030204" pitchFamily="34" charset="0"/>
                <a:cs typeface="Calibri" panose="020F0502020204030204" pitchFamily="34" charset="0"/>
              </a:rPr>
              <a:t>Needs are not requirements</a:t>
            </a:r>
          </a:p>
          <a:p>
            <a:pPr>
              <a:lnSpc>
                <a:spcPct val="90000"/>
              </a:lnSpc>
              <a:spcAft>
                <a:spcPts val="600"/>
              </a:spcAft>
            </a:pPr>
            <a:endParaRPr lang="en-US" sz="800">
              <a:solidFill>
                <a:schemeClr val="accent6">
                  <a:lumMod val="50000"/>
                </a:schemeClr>
              </a:solidFill>
              <a:latin typeface="Calibri" panose="020F0502020204030204" pitchFamily="34" charset="0"/>
              <a:cs typeface="Calibri" panose="020F0502020204030204" pitchFamily="34" charset="0"/>
            </a:endParaRPr>
          </a:p>
          <a:p>
            <a:pPr>
              <a:lnSpc>
                <a:spcPct val="90000"/>
              </a:lnSpc>
              <a:spcAft>
                <a:spcPts val="600"/>
              </a:spcAft>
            </a:pPr>
            <a:r>
              <a:rPr lang="en-US" sz="2199">
                <a:solidFill>
                  <a:schemeClr val="accent6">
                    <a:lumMod val="50000"/>
                  </a:schemeClr>
                </a:solidFill>
                <a:latin typeface="Calibri" panose="020F0502020204030204" pitchFamily="34" charset="0"/>
                <a:cs typeface="Calibri" panose="020F0502020204030204" pitchFamily="34" charset="0"/>
              </a:rPr>
              <a:t>Needs can be communicated at a higher-level of abstraction than requirements</a:t>
            </a:r>
          </a:p>
          <a:p>
            <a:pPr>
              <a:lnSpc>
                <a:spcPct val="90000"/>
              </a:lnSpc>
              <a:spcAft>
                <a:spcPts val="600"/>
              </a:spcAft>
            </a:pPr>
            <a:endParaRPr lang="en-US" sz="800">
              <a:solidFill>
                <a:schemeClr val="accent6">
                  <a:lumMod val="50000"/>
                </a:schemeClr>
              </a:solidFill>
              <a:latin typeface="Calibri" panose="020F0502020204030204" pitchFamily="34" charset="0"/>
              <a:cs typeface="Calibri" panose="020F0502020204030204" pitchFamily="34" charset="0"/>
            </a:endParaRPr>
          </a:p>
          <a:p>
            <a:pPr>
              <a:lnSpc>
                <a:spcPct val="90000"/>
              </a:lnSpc>
              <a:spcAft>
                <a:spcPts val="600"/>
              </a:spcAft>
            </a:pPr>
            <a:r>
              <a:rPr lang="en-US" sz="2199">
                <a:solidFill>
                  <a:schemeClr val="accent6">
                    <a:lumMod val="50000"/>
                  </a:schemeClr>
                </a:solidFill>
                <a:latin typeface="Calibri" panose="020F0502020204030204" pitchFamily="34" charset="0"/>
                <a:cs typeface="Calibri" panose="020F0502020204030204" pitchFamily="34" charset="0"/>
              </a:rPr>
              <a:t>Can organize by function, fit, form, quality, and compliance</a:t>
            </a:r>
          </a:p>
          <a:p>
            <a:pPr>
              <a:lnSpc>
                <a:spcPct val="90000"/>
              </a:lnSpc>
              <a:spcAft>
                <a:spcPts val="600"/>
              </a:spcAft>
            </a:pPr>
            <a:endParaRPr lang="en-US" sz="800">
              <a:solidFill>
                <a:schemeClr val="accent6">
                  <a:lumMod val="50000"/>
                </a:schemeClr>
              </a:solidFill>
              <a:latin typeface="Calibri" panose="020F0502020204030204" pitchFamily="34" charset="0"/>
              <a:cs typeface="Calibri" panose="020F0502020204030204" pitchFamily="34" charset="0"/>
            </a:endParaRPr>
          </a:p>
          <a:p>
            <a:pPr>
              <a:lnSpc>
                <a:spcPct val="90000"/>
              </a:lnSpc>
              <a:spcAft>
                <a:spcPts val="600"/>
              </a:spcAft>
            </a:pPr>
            <a:r>
              <a:rPr lang="en-US" sz="2199">
                <a:solidFill>
                  <a:schemeClr val="accent6">
                    <a:lumMod val="50000"/>
                  </a:schemeClr>
                </a:solidFill>
                <a:latin typeface="Calibri" panose="020F0502020204030204" pitchFamily="34" charset="0"/>
                <a:cs typeface="Calibri" panose="020F0502020204030204" pitchFamily="34" charset="0"/>
              </a:rPr>
              <a:t>Serves as an outline for the design input requirements transformed from the needs</a:t>
            </a:r>
          </a:p>
          <a:p>
            <a:pPr>
              <a:lnSpc>
                <a:spcPct val="90000"/>
              </a:lnSpc>
              <a:spcAft>
                <a:spcPts val="600"/>
              </a:spcAft>
            </a:pPr>
            <a:endParaRPr lang="en-US" sz="800">
              <a:solidFill>
                <a:schemeClr val="accent6">
                  <a:lumMod val="50000"/>
                </a:schemeClr>
              </a:solidFill>
              <a:latin typeface="Calibri" panose="020F0502020204030204" pitchFamily="34" charset="0"/>
              <a:cs typeface="Calibri" panose="020F0502020204030204" pitchFamily="34" charset="0"/>
            </a:endParaRPr>
          </a:p>
          <a:p>
            <a:pPr>
              <a:lnSpc>
                <a:spcPct val="90000"/>
              </a:lnSpc>
              <a:spcAft>
                <a:spcPts val="600"/>
              </a:spcAft>
            </a:pPr>
            <a:r>
              <a:rPr lang="en-US" sz="2199">
                <a:solidFill>
                  <a:schemeClr val="accent6">
                    <a:lumMod val="50000"/>
                  </a:schemeClr>
                </a:solidFill>
                <a:latin typeface="Calibri" panose="020F0502020204030204" pitchFamily="34" charset="0"/>
                <a:cs typeface="Calibri" panose="020F0502020204030204" pitchFamily="34" charset="0"/>
              </a:rPr>
              <a:t>Using a data-centric practice of SE, the needs will be traced to their source and to the resulting design input requirements transformed from the needs.</a:t>
            </a:r>
          </a:p>
        </p:txBody>
      </p:sp>
      <p:sp>
        <p:nvSpPr>
          <p:cNvPr id="14" name="Slide Number Placeholder 13">
            <a:extLst>
              <a:ext uri="{FF2B5EF4-FFF2-40B4-BE49-F238E27FC236}">
                <a16:creationId xmlns:a16="http://schemas.microsoft.com/office/drawing/2014/main" id="{F43A277B-A6C5-7846-A6ED-7F2BFCCE25E6}"/>
              </a:ext>
            </a:extLst>
          </p:cNvPr>
          <p:cNvSpPr>
            <a:spLocks noGrp="1"/>
          </p:cNvSpPr>
          <p:nvPr>
            <p:ph type="sldNum" sz="quarter" idx="12"/>
          </p:nvPr>
        </p:nvSpPr>
        <p:spPr/>
        <p:txBody>
          <a:bodyPr/>
          <a:lstStyle/>
          <a:p>
            <a:fld id="{924B41C4-1474-8D42-B330-D2828683839D}" type="slidenum">
              <a:rPr lang="en-US" smtClean="0"/>
              <a:pPr/>
              <a:t>118</a:t>
            </a:fld>
            <a:endParaRPr lang="en-US"/>
          </a:p>
        </p:txBody>
      </p:sp>
      <p:sp>
        <p:nvSpPr>
          <p:cNvPr id="9" name="TextBox 8">
            <a:extLst>
              <a:ext uri="{FF2B5EF4-FFF2-40B4-BE49-F238E27FC236}">
                <a16:creationId xmlns:a16="http://schemas.microsoft.com/office/drawing/2014/main" id="{B8120FF1-70ED-8EA6-2025-5C3F8987FFE1}"/>
              </a:ext>
            </a:extLst>
          </p:cNvPr>
          <p:cNvSpPr txBox="1"/>
          <p:nvPr/>
        </p:nvSpPr>
        <p:spPr>
          <a:xfrm>
            <a:off x="2148814" y="5890811"/>
            <a:ext cx="2862943" cy="338554"/>
          </a:xfrm>
          <a:prstGeom prst="rect">
            <a:avLst/>
          </a:prstGeom>
          <a:noFill/>
        </p:spPr>
        <p:txBody>
          <a:bodyPr wrap="square" rtlCol="0">
            <a:spAutoFit/>
          </a:bodyPr>
          <a:lstStyle/>
          <a:p>
            <a:pPr algn="ctr"/>
            <a:r>
              <a:rPr lang="en-US" sz="1600">
                <a:latin typeface="Calibri" panose="020F0502020204030204" pitchFamily="34" charset="0"/>
                <a:cs typeface="Calibri" panose="020F0502020204030204" pitchFamily="34" charset="0"/>
              </a:rPr>
              <a:t>From INCOSE RWG NRM</a:t>
            </a:r>
          </a:p>
        </p:txBody>
      </p:sp>
      <p:pic>
        <p:nvPicPr>
          <p:cNvPr id="3" name="Picture 2">
            <a:extLst>
              <a:ext uri="{FF2B5EF4-FFF2-40B4-BE49-F238E27FC236}">
                <a16:creationId xmlns:a16="http://schemas.microsoft.com/office/drawing/2014/main" id="{BF7897C1-B1A4-95BA-17EE-2AC676D4BE0D}"/>
              </a:ext>
            </a:extLst>
          </p:cNvPr>
          <p:cNvPicPr>
            <a:picLocks noChangeAspect="1"/>
          </p:cNvPicPr>
          <p:nvPr/>
        </p:nvPicPr>
        <p:blipFill>
          <a:blip r:embed="rId2"/>
          <a:stretch>
            <a:fillRect/>
          </a:stretch>
        </p:blipFill>
        <p:spPr>
          <a:xfrm>
            <a:off x="999007" y="1787847"/>
            <a:ext cx="5162555" cy="3742852"/>
          </a:xfrm>
          <a:prstGeom prst="rect">
            <a:avLst/>
          </a:prstGeom>
        </p:spPr>
      </p:pic>
    </p:spTree>
    <p:extLst>
      <p:ext uri="{BB962C8B-B14F-4D97-AF65-F5344CB8AC3E}">
        <p14:creationId xmlns:p14="http://schemas.microsoft.com/office/powerpoint/2010/main" val="33534645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478F2E-DC1D-BF42-9D32-B33741169041}"/>
              </a:ext>
            </a:extLst>
          </p:cNvPr>
          <p:cNvSpPr>
            <a:spLocks noGrp="1"/>
          </p:cNvSpPr>
          <p:nvPr>
            <p:ph type="title"/>
          </p:nvPr>
        </p:nvSpPr>
        <p:spPr>
          <a:xfrm>
            <a:off x="911756" y="587153"/>
            <a:ext cx="10972800" cy="824267"/>
          </a:xfrm>
        </p:spPr>
        <p:txBody>
          <a:bodyPr>
            <a:normAutofit/>
          </a:bodyPr>
          <a:lstStyle/>
          <a:p>
            <a:pPr algn="ctr"/>
            <a:r>
              <a:rPr lang="en-US" sz="3600">
                <a:solidFill>
                  <a:schemeClr val="accent1">
                    <a:lumMod val="75000"/>
                  </a:schemeClr>
                </a:solidFill>
              </a:rPr>
              <a:t>Needs vs Requirements</a:t>
            </a:r>
          </a:p>
        </p:txBody>
      </p:sp>
      <p:sp>
        <p:nvSpPr>
          <p:cNvPr id="3" name="Content Placeholder 2">
            <a:extLst>
              <a:ext uri="{FF2B5EF4-FFF2-40B4-BE49-F238E27FC236}">
                <a16:creationId xmlns:a16="http://schemas.microsoft.com/office/drawing/2014/main" id="{D9941D65-1E96-9347-8AAE-5732B2C60162}"/>
              </a:ext>
            </a:extLst>
          </p:cNvPr>
          <p:cNvSpPr>
            <a:spLocks noGrp="1"/>
          </p:cNvSpPr>
          <p:nvPr>
            <p:ph idx="1"/>
          </p:nvPr>
        </p:nvSpPr>
        <p:spPr>
          <a:xfrm>
            <a:off x="609600" y="1411420"/>
            <a:ext cx="10670644" cy="4952862"/>
          </a:xfrm>
        </p:spPr>
        <p:txBody>
          <a:bodyPr>
            <a:normAutofit/>
          </a:bodyPr>
          <a:lstStyle/>
          <a:p>
            <a:pPr>
              <a:lnSpc>
                <a:spcPct val="90000"/>
              </a:lnSpc>
              <a:spcAft>
                <a:spcPts val="200"/>
              </a:spcAft>
            </a:pPr>
            <a:r>
              <a:rPr lang="en-US" sz="2399">
                <a:solidFill>
                  <a:schemeClr val="accent6">
                    <a:lumMod val="50000"/>
                  </a:schemeClr>
                </a:solidFill>
              </a:rPr>
              <a:t>Need statements do </a:t>
            </a:r>
            <a:r>
              <a:rPr lang="en-US" sz="2399" b="1">
                <a:solidFill>
                  <a:schemeClr val="accent6">
                    <a:lumMod val="50000"/>
                  </a:schemeClr>
                </a:solidFill>
              </a:rPr>
              <a:t>not</a:t>
            </a:r>
            <a:r>
              <a:rPr lang="en-US" sz="2399">
                <a:solidFill>
                  <a:schemeClr val="accent6">
                    <a:lumMod val="50000"/>
                  </a:schemeClr>
                </a:solidFill>
              </a:rPr>
              <a:t> include the word “shall”</a:t>
            </a:r>
          </a:p>
          <a:p>
            <a:pPr>
              <a:lnSpc>
                <a:spcPct val="90000"/>
              </a:lnSpc>
              <a:spcAft>
                <a:spcPts val="200"/>
              </a:spcAft>
            </a:pPr>
            <a:r>
              <a:rPr lang="en-US" sz="2399">
                <a:solidFill>
                  <a:schemeClr val="accent6">
                    <a:lumMod val="50000"/>
                  </a:schemeClr>
                </a:solidFill>
              </a:rPr>
              <a:t>Examples:</a:t>
            </a:r>
          </a:p>
          <a:p>
            <a:pPr lvl="1">
              <a:lnSpc>
                <a:spcPct val="90000"/>
              </a:lnSpc>
              <a:spcAft>
                <a:spcPts val="200"/>
              </a:spcAft>
            </a:pPr>
            <a:r>
              <a:rPr lang="en-US" sz="2399">
                <a:solidFill>
                  <a:schemeClr val="accent6">
                    <a:lumMod val="50000"/>
                  </a:schemeClr>
                </a:solidFill>
              </a:rPr>
              <a:t>“The stakeholders need the system to ………..” or </a:t>
            </a:r>
          </a:p>
          <a:p>
            <a:pPr lvl="1">
              <a:lnSpc>
                <a:spcPct val="90000"/>
              </a:lnSpc>
              <a:spcAft>
                <a:spcPts val="200"/>
              </a:spcAft>
            </a:pPr>
            <a:r>
              <a:rPr lang="en-US" sz="2399">
                <a:solidFill>
                  <a:schemeClr val="accent6">
                    <a:lumMod val="50000"/>
                  </a:schemeClr>
                </a:solidFill>
              </a:rPr>
              <a:t>“The stakeholders would like the system to …….” for a goal </a:t>
            </a:r>
          </a:p>
          <a:p>
            <a:pPr lvl="1">
              <a:lnSpc>
                <a:spcPct val="90000"/>
              </a:lnSpc>
              <a:spcAft>
                <a:spcPts val="200"/>
              </a:spcAft>
            </a:pPr>
            <a:r>
              <a:rPr lang="en-US" sz="2399">
                <a:solidFill>
                  <a:schemeClr val="accent6">
                    <a:lumMod val="50000"/>
                  </a:schemeClr>
                </a:solidFill>
              </a:rPr>
              <a:t>Rather than “The users shall be able to ……”  say </a:t>
            </a:r>
            <a:br>
              <a:rPr lang="en-US" sz="2399">
                <a:solidFill>
                  <a:schemeClr val="accent6">
                    <a:lumMod val="50000"/>
                  </a:schemeClr>
                </a:solidFill>
              </a:rPr>
            </a:br>
            <a:r>
              <a:rPr lang="en-US" sz="2399">
                <a:solidFill>
                  <a:schemeClr val="accent6">
                    <a:lumMod val="50000"/>
                  </a:schemeClr>
                </a:solidFill>
              </a:rPr>
              <a:t>“The users need to be able to ……” or </a:t>
            </a:r>
            <a:br>
              <a:rPr lang="en-US" sz="2399">
                <a:solidFill>
                  <a:schemeClr val="accent6">
                    <a:lumMod val="50000"/>
                  </a:schemeClr>
                </a:solidFill>
              </a:rPr>
            </a:br>
            <a:r>
              <a:rPr lang="en-US" sz="2399">
                <a:solidFill>
                  <a:schemeClr val="accent6">
                    <a:lumMod val="50000"/>
                  </a:schemeClr>
                </a:solidFill>
              </a:rPr>
              <a:t>“The stakeholders need the system to allow users to …………”</a:t>
            </a:r>
          </a:p>
          <a:p>
            <a:pPr lvl="1">
              <a:lnSpc>
                <a:spcPct val="90000"/>
              </a:lnSpc>
              <a:spcAft>
                <a:spcPts val="200"/>
              </a:spcAft>
            </a:pPr>
            <a:r>
              <a:rPr lang="en-US" sz="2399">
                <a:solidFill>
                  <a:schemeClr val="accent6">
                    <a:lumMod val="50000"/>
                  </a:schemeClr>
                </a:solidFill>
              </a:rPr>
              <a:t>Rather than “The system shall meet applicable government safety standards and regulations.”  say </a:t>
            </a:r>
            <a:br>
              <a:rPr lang="en-US" sz="2399">
                <a:solidFill>
                  <a:schemeClr val="accent6">
                    <a:lumMod val="50000"/>
                  </a:schemeClr>
                </a:solidFill>
              </a:rPr>
            </a:br>
            <a:r>
              <a:rPr lang="en-US" sz="2399">
                <a:solidFill>
                  <a:schemeClr val="accent6">
                    <a:lumMod val="50000"/>
                  </a:schemeClr>
                </a:solidFill>
              </a:rPr>
              <a:t>“The stakeholders need the system to meet applicable government safety standards and regulations.”</a:t>
            </a:r>
          </a:p>
        </p:txBody>
      </p:sp>
      <p:sp>
        <p:nvSpPr>
          <p:cNvPr id="5" name="TextBox 4">
            <a:extLst>
              <a:ext uri="{FF2B5EF4-FFF2-40B4-BE49-F238E27FC236}">
                <a16:creationId xmlns:a16="http://schemas.microsoft.com/office/drawing/2014/main" id="{86511431-077F-584D-915D-7A90C5D26B49}"/>
              </a:ext>
            </a:extLst>
          </p:cNvPr>
          <p:cNvSpPr txBox="1"/>
          <p:nvPr/>
        </p:nvSpPr>
        <p:spPr>
          <a:xfrm>
            <a:off x="1267356" y="5491327"/>
            <a:ext cx="9909487" cy="701731"/>
          </a:xfrm>
          <a:prstGeom prst="rect">
            <a:avLst/>
          </a:prstGeom>
          <a:noFill/>
        </p:spPr>
        <p:txBody>
          <a:bodyPr wrap="square" rtlCol="0">
            <a:spAutoFit/>
          </a:bodyPr>
          <a:lstStyle/>
          <a:p>
            <a:pPr algn="ctr">
              <a:lnSpc>
                <a:spcPct val="90000"/>
              </a:lnSpc>
            </a:pPr>
            <a:r>
              <a:rPr lang="en-US" sz="2200" b="1">
                <a:solidFill>
                  <a:srgbClr val="00B050"/>
                </a:solidFill>
                <a:latin typeface="Calibri" panose="020F0502020204030204" pitchFamily="34" charset="0"/>
                <a:cs typeface="Calibri" panose="020F0502020204030204" pitchFamily="34" charset="0"/>
              </a:rPr>
              <a:t>Using these distinct formats helps make a clear distinction between needs and design input requirements.</a:t>
            </a:r>
          </a:p>
        </p:txBody>
      </p:sp>
      <p:sp>
        <p:nvSpPr>
          <p:cNvPr id="14" name="Slide Number Placeholder 13">
            <a:extLst>
              <a:ext uri="{FF2B5EF4-FFF2-40B4-BE49-F238E27FC236}">
                <a16:creationId xmlns:a16="http://schemas.microsoft.com/office/drawing/2014/main" id="{88320523-7BEB-F449-903F-C1DD4D826C74}"/>
              </a:ext>
            </a:extLst>
          </p:cNvPr>
          <p:cNvSpPr>
            <a:spLocks noGrp="1"/>
          </p:cNvSpPr>
          <p:nvPr>
            <p:ph type="sldNum" sz="quarter" idx="12"/>
          </p:nvPr>
        </p:nvSpPr>
        <p:spPr/>
        <p:txBody>
          <a:bodyPr/>
          <a:lstStyle/>
          <a:p>
            <a:fld id="{924B41C4-1474-8D42-B330-D2828683839D}" type="slidenum">
              <a:rPr lang="en-US" smtClean="0"/>
              <a:pPr/>
              <a:t>119</a:t>
            </a:fld>
            <a:endParaRPr lang="en-US"/>
          </a:p>
        </p:txBody>
      </p:sp>
    </p:spTree>
    <p:extLst>
      <p:ext uri="{BB962C8B-B14F-4D97-AF65-F5344CB8AC3E}">
        <p14:creationId xmlns:p14="http://schemas.microsoft.com/office/powerpoint/2010/main" val="34807335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1"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D70933-9793-E34D-8080-400ECA42C88B}"/>
              </a:ext>
            </a:extLst>
          </p:cNvPr>
          <p:cNvSpPr>
            <a:spLocks noGrp="1"/>
          </p:cNvSpPr>
          <p:nvPr>
            <p:ph type="title"/>
          </p:nvPr>
        </p:nvSpPr>
        <p:spPr>
          <a:xfrm>
            <a:off x="2220686" y="635699"/>
            <a:ext cx="6610617" cy="621601"/>
          </a:xfrm>
        </p:spPr>
        <p:txBody>
          <a:bodyPr>
            <a:normAutofit fontScale="90000"/>
          </a:bodyPr>
          <a:lstStyle/>
          <a:p>
            <a:r>
              <a:rPr lang="en-US" sz="3100">
                <a:solidFill>
                  <a:schemeClr val="accent1">
                    <a:lumMod val="75000"/>
                  </a:schemeClr>
                </a:solidFill>
              </a:rPr>
              <a:t>Mission, Goals, Objectives</a:t>
            </a:r>
            <a:br>
              <a:rPr lang="en-US">
                <a:solidFill>
                  <a:schemeClr val="accent1">
                    <a:lumMod val="75000"/>
                  </a:schemeClr>
                </a:solidFill>
              </a:rPr>
            </a:br>
            <a:r>
              <a:rPr lang="en-US" sz="2200">
                <a:solidFill>
                  <a:schemeClr val="accent1">
                    <a:lumMod val="75000"/>
                  </a:schemeClr>
                </a:solidFill>
              </a:rPr>
              <a:t>Business Perspective (of overall JPS automaton effort)</a:t>
            </a:r>
          </a:p>
        </p:txBody>
      </p:sp>
      <p:sp>
        <p:nvSpPr>
          <p:cNvPr id="3" name="Content Placeholder 2">
            <a:extLst>
              <a:ext uri="{FF2B5EF4-FFF2-40B4-BE49-F238E27FC236}">
                <a16:creationId xmlns:a16="http://schemas.microsoft.com/office/drawing/2014/main" id="{888A5AC9-49E4-424F-AE8D-8FCA036E73A7}"/>
              </a:ext>
            </a:extLst>
          </p:cNvPr>
          <p:cNvSpPr>
            <a:spLocks noGrp="1"/>
          </p:cNvSpPr>
          <p:nvPr>
            <p:ph idx="1"/>
          </p:nvPr>
        </p:nvSpPr>
        <p:spPr>
          <a:xfrm>
            <a:off x="732016" y="1467160"/>
            <a:ext cx="10139182" cy="4755141"/>
          </a:xfrm>
        </p:spPr>
        <p:txBody>
          <a:bodyPr>
            <a:normAutofit fontScale="92500" lnSpcReduction="10000"/>
          </a:bodyPr>
          <a:lstStyle/>
          <a:p>
            <a:pPr>
              <a:spcAft>
                <a:spcPts val="200"/>
              </a:spcAft>
            </a:pPr>
            <a:r>
              <a:rPr lang="en-US">
                <a:solidFill>
                  <a:schemeClr val="accent6">
                    <a:lumMod val="50000"/>
                  </a:schemeClr>
                </a:solidFill>
                <a:latin typeface="Calibri" panose="020F0502020204030204" pitchFamily="34" charset="0"/>
                <a:cs typeface="Calibri" panose="020F0502020204030204" pitchFamily="34" charset="0"/>
              </a:rPr>
              <a:t>Mission Statement</a:t>
            </a:r>
          </a:p>
          <a:p>
            <a:pPr lvl="1">
              <a:spcAft>
                <a:spcPts val="200"/>
              </a:spcAft>
            </a:pPr>
            <a:r>
              <a:rPr lang="en-US" sz="2200">
                <a:solidFill>
                  <a:schemeClr val="accent6">
                    <a:lumMod val="50000"/>
                  </a:schemeClr>
                </a:solidFill>
                <a:latin typeface="Calibri" panose="020F0502020204030204" pitchFamily="34" charset="0"/>
                <a:cs typeface="Calibri" panose="020F0502020204030204" pitchFamily="34" charset="0"/>
              </a:rPr>
              <a:t>BM1: Maximize profit</a:t>
            </a:r>
          </a:p>
          <a:p>
            <a:pPr>
              <a:spcAft>
                <a:spcPts val="200"/>
              </a:spcAft>
            </a:pPr>
            <a:r>
              <a:rPr lang="en-US">
                <a:solidFill>
                  <a:schemeClr val="accent6">
                    <a:lumMod val="50000"/>
                  </a:schemeClr>
                </a:solidFill>
                <a:latin typeface="Calibri" panose="020F0502020204030204" pitchFamily="34" charset="0"/>
                <a:cs typeface="Calibri" panose="020F0502020204030204" pitchFamily="34" charset="0"/>
              </a:rPr>
              <a:t>Goals</a:t>
            </a:r>
          </a:p>
          <a:p>
            <a:pPr lvl="1">
              <a:spcAft>
                <a:spcPts val="200"/>
              </a:spcAft>
            </a:pPr>
            <a:r>
              <a:rPr lang="en-US" sz="2200">
                <a:solidFill>
                  <a:schemeClr val="accent6">
                    <a:lumMod val="50000"/>
                  </a:schemeClr>
                </a:solidFill>
                <a:latin typeface="Calibri" panose="020F0502020204030204" pitchFamily="34" charset="0"/>
                <a:cs typeface="Calibri" panose="020F0502020204030204" pitchFamily="34" charset="0"/>
              </a:rPr>
              <a:t>BG1: Automate entire JPS</a:t>
            </a:r>
          </a:p>
          <a:p>
            <a:pPr lvl="1">
              <a:spcAft>
                <a:spcPts val="200"/>
              </a:spcAft>
            </a:pPr>
            <a:r>
              <a:rPr lang="en-US" sz="2200">
                <a:solidFill>
                  <a:schemeClr val="accent6">
                    <a:lumMod val="50000"/>
                  </a:schemeClr>
                </a:solidFill>
                <a:latin typeface="Calibri" panose="020F0502020204030204" pitchFamily="34" charset="0"/>
                <a:cs typeface="Calibri" panose="020F0502020204030204" pitchFamily="34" charset="0"/>
              </a:rPr>
              <a:t>BG2: Reduce per jar processing cost</a:t>
            </a:r>
          </a:p>
          <a:p>
            <a:pPr lvl="1">
              <a:spcAft>
                <a:spcPts val="200"/>
              </a:spcAft>
            </a:pPr>
            <a:r>
              <a:rPr lang="en-US" sz="2200">
                <a:solidFill>
                  <a:schemeClr val="accent6">
                    <a:lumMod val="50000"/>
                  </a:schemeClr>
                </a:solidFill>
                <a:latin typeface="Calibri" panose="020F0502020204030204" pitchFamily="34" charset="0"/>
                <a:cs typeface="Calibri" panose="020F0502020204030204" pitchFamily="34" charset="0"/>
              </a:rPr>
              <a:t>BG3: Increase capacity (number of jars processed)</a:t>
            </a:r>
          </a:p>
          <a:p>
            <a:pPr lvl="1">
              <a:spcAft>
                <a:spcPts val="200"/>
              </a:spcAft>
            </a:pPr>
            <a:r>
              <a:rPr lang="en-US" sz="2200">
                <a:solidFill>
                  <a:schemeClr val="accent6">
                    <a:lumMod val="50000"/>
                  </a:schemeClr>
                </a:solidFill>
                <a:latin typeface="Calibri" panose="020F0502020204030204" pitchFamily="34" charset="0"/>
                <a:cs typeface="Calibri" panose="020F0502020204030204" pitchFamily="34" charset="0"/>
              </a:rPr>
              <a:t>BG4: Increase performance (yield)</a:t>
            </a:r>
          </a:p>
          <a:p>
            <a:pPr lvl="1">
              <a:spcAft>
                <a:spcPts val="200"/>
              </a:spcAft>
            </a:pPr>
            <a:r>
              <a:rPr lang="en-US" sz="2200">
                <a:solidFill>
                  <a:schemeClr val="accent6">
                    <a:lumMod val="50000"/>
                  </a:schemeClr>
                </a:solidFill>
                <a:latin typeface="Calibri" panose="020F0502020204030204" pitchFamily="34" charset="0"/>
                <a:cs typeface="Calibri" panose="020F0502020204030204" pitchFamily="34" charset="0"/>
              </a:rPr>
              <a:t>BG5: Retrain as many existing human workers as practical to fulfill new roles </a:t>
            </a:r>
            <a:br>
              <a:rPr lang="en-US" sz="2200">
                <a:solidFill>
                  <a:schemeClr val="accent6">
                    <a:lumMod val="50000"/>
                  </a:schemeClr>
                </a:solidFill>
                <a:latin typeface="Calibri" panose="020F0502020204030204" pitchFamily="34" charset="0"/>
                <a:cs typeface="Calibri" panose="020F0502020204030204" pitchFamily="34" charset="0"/>
              </a:rPr>
            </a:br>
            <a:r>
              <a:rPr lang="en-US" sz="2200">
                <a:solidFill>
                  <a:schemeClr val="accent6">
                    <a:lumMod val="50000"/>
                  </a:schemeClr>
                </a:solidFill>
                <a:latin typeface="Calibri" panose="020F0502020204030204" pitchFamily="34" charset="0"/>
                <a:cs typeface="Calibri" panose="020F0502020204030204" pitchFamily="34" charset="0"/>
              </a:rPr>
              <a:t>associated with automation and other activities within the facility</a:t>
            </a:r>
          </a:p>
          <a:p>
            <a:pPr>
              <a:spcAft>
                <a:spcPts val="200"/>
              </a:spcAft>
            </a:pPr>
            <a:r>
              <a:rPr lang="en-US">
                <a:solidFill>
                  <a:schemeClr val="accent6">
                    <a:lumMod val="50000"/>
                  </a:schemeClr>
                </a:solidFill>
                <a:latin typeface="Calibri" panose="020F0502020204030204" pitchFamily="34" charset="0"/>
                <a:cs typeface="Calibri" panose="020F0502020204030204" pitchFamily="34" charset="0"/>
              </a:rPr>
              <a:t>Objectives/Measures</a:t>
            </a:r>
          </a:p>
          <a:p>
            <a:pPr lvl="1">
              <a:spcAft>
                <a:spcPts val="200"/>
              </a:spcAft>
            </a:pPr>
            <a:r>
              <a:rPr lang="en-US" sz="2200">
                <a:solidFill>
                  <a:schemeClr val="accent6">
                    <a:lumMod val="50000"/>
                  </a:schemeClr>
                </a:solidFill>
                <a:latin typeface="Calibri" panose="020F0502020204030204" pitchFamily="34" charset="0"/>
                <a:cs typeface="Calibri" panose="020F0502020204030204" pitchFamily="34" charset="0"/>
              </a:rPr>
              <a:t>BO1: Procure automated JPS systems (BG1)</a:t>
            </a:r>
          </a:p>
          <a:p>
            <a:pPr lvl="1">
              <a:spcAft>
                <a:spcPts val="200"/>
              </a:spcAft>
            </a:pPr>
            <a:r>
              <a:rPr lang="en-US" sz="2200">
                <a:solidFill>
                  <a:schemeClr val="accent6">
                    <a:lumMod val="50000"/>
                  </a:schemeClr>
                </a:solidFill>
                <a:latin typeface="Calibri" panose="020F0502020204030204" pitchFamily="34" charset="0"/>
                <a:cs typeface="Calibri" panose="020F0502020204030204" pitchFamily="34" charset="0"/>
              </a:rPr>
              <a:t>BO2: Reduce the per jar processing cost by [TBD 50%] (BG2)</a:t>
            </a:r>
          </a:p>
          <a:p>
            <a:pPr lvl="1">
              <a:spcAft>
                <a:spcPts val="200"/>
              </a:spcAft>
            </a:pPr>
            <a:r>
              <a:rPr lang="en-US" sz="2200">
                <a:solidFill>
                  <a:schemeClr val="accent6">
                    <a:lumMod val="50000"/>
                  </a:schemeClr>
                </a:solidFill>
                <a:latin typeface="Calibri" panose="020F0502020204030204" pitchFamily="34" charset="0"/>
                <a:cs typeface="Calibri" panose="020F0502020204030204" pitchFamily="34" charset="0"/>
              </a:rPr>
              <a:t>BO3: Increase the daily capacity at each production facility by a least [TBD 600%] (BG3)</a:t>
            </a:r>
          </a:p>
          <a:p>
            <a:pPr lvl="1">
              <a:spcAft>
                <a:spcPts val="200"/>
              </a:spcAft>
            </a:pPr>
            <a:r>
              <a:rPr lang="en-US" sz="2200">
                <a:solidFill>
                  <a:schemeClr val="accent6">
                    <a:lumMod val="50000"/>
                  </a:schemeClr>
                </a:solidFill>
                <a:latin typeface="Calibri" panose="020F0502020204030204" pitchFamily="34" charset="0"/>
                <a:cs typeface="Calibri" panose="020F0502020204030204" pitchFamily="34" charset="0"/>
              </a:rPr>
              <a:t>BO4: Increase performance yield to [TBD  &gt;= 99%] for each production facility (BG4)</a:t>
            </a:r>
          </a:p>
          <a:p>
            <a:pPr lvl="1">
              <a:spcAft>
                <a:spcPts val="200"/>
              </a:spcAft>
            </a:pPr>
            <a:r>
              <a:rPr lang="en-US" sz="2200">
                <a:solidFill>
                  <a:schemeClr val="accent6">
                    <a:lumMod val="50000"/>
                  </a:schemeClr>
                </a:solidFill>
                <a:latin typeface="Calibri" panose="020F0502020204030204" pitchFamily="34" charset="0"/>
                <a:cs typeface="Calibri" panose="020F0502020204030204" pitchFamily="34" charset="0"/>
              </a:rPr>
              <a:t>BO5: Retain at least [TBD 35%] of current human workers (BG5)</a:t>
            </a:r>
          </a:p>
          <a:p>
            <a:pPr lvl="1">
              <a:spcAft>
                <a:spcPts val="200"/>
              </a:spcAft>
            </a:pPr>
            <a:endParaRPr lang="en-US">
              <a:solidFill>
                <a:schemeClr val="accent6">
                  <a:lumMod val="50000"/>
                </a:schemeClr>
              </a:solidFill>
              <a:latin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B6E419F2-A451-2741-AC5D-D8BEAF770DA8}"/>
              </a:ext>
            </a:extLst>
          </p:cNvPr>
          <p:cNvSpPr>
            <a:spLocks noGrp="1"/>
          </p:cNvSpPr>
          <p:nvPr>
            <p:ph type="sldNum" sz="quarter" idx="12"/>
          </p:nvPr>
        </p:nvSpPr>
        <p:spPr>
          <a:xfrm>
            <a:off x="11475131" y="6469742"/>
            <a:ext cx="542697" cy="279400"/>
          </a:xfrm>
        </p:spPr>
        <p:txBody>
          <a:bodyPr/>
          <a:lstStyle/>
          <a:p>
            <a:fld id="{874AC6EB-5948-4DF8-B5CC-E711E8013C87}" type="slidenum">
              <a:rPr lang="en-US" smtClean="0"/>
              <a:pPr/>
              <a:t>12</a:t>
            </a:fld>
            <a:endParaRPr lang="en-US"/>
          </a:p>
        </p:txBody>
      </p:sp>
      <p:pic>
        <p:nvPicPr>
          <p:cNvPr id="10" name="Picture 9" descr="A picture containing drawing&#10;&#10;Description automatically generated">
            <a:extLst>
              <a:ext uri="{FF2B5EF4-FFF2-40B4-BE49-F238E27FC236}">
                <a16:creationId xmlns:a16="http://schemas.microsoft.com/office/drawing/2014/main" id="{CF1085D4-0E5F-A048-AD89-25880BA208A9}"/>
              </a:ext>
            </a:extLst>
          </p:cNvPr>
          <p:cNvPicPr>
            <a:picLocks noChangeAspect="1"/>
          </p:cNvPicPr>
          <p:nvPr/>
        </p:nvPicPr>
        <p:blipFill>
          <a:blip r:embed="rId2">
            <a:extLst>
              <a:ext uri="{837473B0-CC2E-450A-ABE3-18F120FF3D39}">
                <a1611:picAttrSrcUrl xmlns:a1611="http://schemas.microsoft.com/office/drawing/2016/11/main" r:id="rId3"/>
              </a:ext>
            </a:extLst>
          </a:blip>
          <a:stretch>
            <a:fillRect/>
          </a:stretch>
        </p:blipFill>
        <p:spPr>
          <a:xfrm>
            <a:off x="8831304" y="635699"/>
            <a:ext cx="2738686" cy="2425001"/>
          </a:xfrm>
          <a:prstGeom prst="rect">
            <a:avLst/>
          </a:prstGeom>
        </p:spPr>
      </p:pic>
    </p:spTree>
    <p:extLst>
      <p:ext uri="{BB962C8B-B14F-4D97-AF65-F5344CB8AC3E}">
        <p14:creationId xmlns:p14="http://schemas.microsoft.com/office/powerpoint/2010/main" val="29678872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8" end="8"/>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9" end="9"/>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10" end="10"/>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11" end="11"/>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
                                            <p:txEl>
                                              <p:pRg st="12" end="12"/>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46190A-132C-6CF9-7E9A-F1FC62BE05D0}"/>
              </a:ext>
            </a:extLst>
          </p:cNvPr>
          <p:cNvSpPr>
            <a:spLocks noGrp="1"/>
          </p:cNvSpPr>
          <p:nvPr>
            <p:ph type="title"/>
          </p:nvPr>
        </p:nvSpPr>
        <p:spPr/>
        <p:txBody>
          <a:bodyPr>
            <a:normAutofit fontScale="90000"/>
          </a:bodyPr>
          <a:lstStyle/>
          <a:p>
            <a:r>
              <a:rPr lang="en-US"/>
              <a:t>Needs vs Requirements Examples</a:t>
            </a:r>
          </a:p>
        </p:txBody>
      </p:sp>
      <p:sp>
        <p:nvSpPr>
          <p:cNvPr id="3" name="Content Placeholder 2">
            <a:extLst>
              <a:ext uri="{FF2B5EF4-FFF2-40B4-BE49-F238E27FC236}">
                <a16:creationId xmlns:a16="http://schemas.microsoft.com/office/drawing/2014/main" id="{65FFF22E-75EF-47D9-AA69-17339304E2BB}"/>
              </a:ext>
            </a:extLst>
          </p:cNvPr>
          <p:cNvSpPr>
            <a:spLocks noGrp="1"/>
          </p:cNvSpPr>
          <p:nvPr>
            <p:ph idx="1"/>
          </p:nvPr>
        </p:nvSpPr>
        <p:spPr>
          <a:xfrm>
            <a:off x="711200" y="1400998"/>
            <a:ext cx="9601196" cy="1391584"/>
          </a:xfrm>
        </p:spPr>
        <p:txBody>
          <a:bodyPr>
            <a:normAutofit/>
          </a:bodyPr>
          <a:lstStyle/>
          <a:p>
            <a:pPr>
              <a:lnSpc>
                <a:spcPct val="80000"/>
              </a:lnSpc>
              <a:spcAft>
                <a:spcPts val="200"/>
              </a:spcAft>
            </a:pPr>
            <a:r>
              <a:rPr lang="en-US" sz="2000"/>
              <a:t>Need statement:</a:t>
            </a:r>
          </a:p>
          <a:p>
            <a:pPr marL="457200" lvl="1" indent="0">
              <a:lnSpc>
                <a:spcPct val="80000"/>
              </a:lnSpc>
              <a:spcAft>
                <a:spcPts val="200"/>
              </a:spcAft>
              <a:buSzPct val="110000"/>
              <a:buNone/>
            </a:pPr>
            <a:r>
              <a:rPr lang="en-US">
                <a:solidFill>
                  <a:schemeClr val="accent6">
                    <a:lumMod val="50000"/>
                  </a:schemeClr>
                </a:solidFill>
              </a:rPr>
              <a:t>N001: The stakeholders need the LIR to be able to obtain Lids from the LDS. </a:t>
            </a:r>
            <a:endParaRPr lang="en-US"/>
          </a:p>
          <a:p>
            <a:pPr>
              <a:lnSpc>
                <a:spcPct val="80000"/>
              </a:lnSpc>
              <a:spcAft>
                <a:spcPts val="200"/>
              </a:spcAft>
            </a:pPr>
            <a:r>
              <a:rPr lang="en-US" sz="2000"/>
              <a:t>Requirement statement: </a:t>
            </a:r>
          </a:p>
          <a:p>
            <a:pPr marL="457200" lvl="1" indent="0">
              <a:lnSpc>
                <a:spcPct val="80000"/>
              </a:lnSpc>
              <a:spcAft>
                <a:spcPts val="200"/>
              </a:spcAft>
              <a:buNone/>
            </a:pPr>
            <a:r>
              <a:rPr lang="en-US">
                <a:solidFill>
                  <a:schemeClr val="accent6">
                    <a:lumMod val="50000"/>
                  </a:schemeClr>
                </a:solidFill>
              </a:rPr>
              <a:t>R001:  The LIR shall obtain lids from the LDS as described in TBD LIR/LDS ICD.</a:t>
            </a:r>
          </a:p>
          <a:p>
            <a:pPr>
              <a:lnSpc>
                <a:spcPct val="80000"/>
              </a:lnSpc>
              <a:spcAft>
                <a:spcPts val="200"/>
              </a:spcAft>
            </a:pPr>
            <a:endParaRPr lang="en-US" sz="2000"/>
          </a:p>
        </p:txBody>
      </p:sp>
      <p:sp>
        <p:nvSpPr>
          <p:cNvPr id="4" name="Content Placeholder 2">
            <a:extLst>
              <a:ext uri="{FF2B5EF4-FFF2-40B4-BE49-F238E27FC236}">
                <a16:creationId xmlns:a16="http://schemas.microsoft.com/office/drawing/2014/main" id="{4885D1FE-7CEF-9BF7-896A-1069F632E90B}"/>
              </a:ext>
            </a:extLst>
          </p:cNvPr>
          <p:cNvSpPr txBox="1">
            <a:spLocks/>
          </p:cNvSpPr>
          <p:nvPr/>
        </p:nvSpPr>
        <p:spPr>
          <a:xfrm>
            <a:off x="711200" y="2664520"/>
            <a:ext cx="10718798" cy="2129602"/>
          </a:xfrm>
          <a:prstGeom prst="rect">
            <a:avLst/>
          </a:prstGeom>
        </p:spPr>
        <p:txBody>
          <a:bodyPr vert="horz" lIns="91440" tIns="45720" rIns="91440" bIns="45720" rtlCol="0" anchor="t">
            <a:noAutofit/>
          </a:bodyPr>
          <a:lstStyle>
            <a:lvl1pPr marL="285750" indent="-285750" algn="l" defTabSz="457200" rtl="0" eaLnBrk="1" latinLnBrk="0" hangingPunct="1">
              <a:spcBef>
                <a:spcPts val="0"/>
              </a:spcBef>
              <a:spcAft>
                <a:spcPts val="600"/>
              </a:spcAft>
              <a:buClr>
                <a:schemeClr val="accent1"/>
              </a:buClr>
              <a:buSzPct val="115000"/>
              <a:buFont typeface="Arial"/>
              <a:buChar char="•"/>
              <a:defRPr sz="2400" kern="1200" cap="none">
                <a:solidFill>
                  <a:schemeClr val="tx1">
                    <a:lumMod val="85000"/>
                    <a:lumOff val="15000"/>
                  </a:schemeClr>
                </a:solidFill>
                <a:effectLst/>
                <a:latin typeface="Calibri" panose="020F0502020204030204" pitchFamily="34" charset="0"/>
                <a:ea typeface="+mn-ea"/>
                <a:cs typeface="Calibri" panose="020F0502020204030204" pitchFamily="34" charset="0"/>
              </a:defRPr>
            </a:lvl1pPr>
            <a:lvl2pPr marL="742950" indent="-285750" algn="l" defTabSz="457200" rtl="0" eaLnBrk="1" latinLnBrk="0" hangingPunct="1">
              <a:spcBef>
                <a:spcPts val="0"/>
              </a:spcBef>
              <a:spcAft>
                <a:spcPts val="600"/>
              </a:spcAft>
              <a:buClr>
                <a:schemeClr val="accent1"/>
              </a:buClr>
              <a:buSzPct val="115000"/>
              <a:buFont typeface="Arial"/>
              <a:buChar char="•"/>
              <a:defRPr sz="2000" kern="1200" cap="none">
                <a:solidFill>
                  <a:schemeClr val="tx1">
                    <a:lumMod val="85000"/>
                    <a:lumOff val="15000"/>
                  </a:schemeClr>
                </a:solidFill>
                <a:effectLst/>
                <a:latin typeface="Calibri" panose="020F0502020204030204" pitchFamily="34" charset="0"/>
                <a:ea typeface="+mn-ea"/>
                <a:cs typeface="Calibri" panose="020F0502020204030204" pitchFamily="34" charset="0"/>
              </a:defRPr>
            </a:lvl2pPr>
            <a:lvl3pPr marL="1200150" indent="-285750" algn="l" defTabSz="457200" rtl="0" eaLnBrk="1" latinLnBrk="0" hangingPunct="1">
              <a:spcBef>
                <a:spcPts val="0"/>
              </a:spcBef>
              <a:spcAft>
                <a:spcPts val="600"/>
              </a:spcAft>
              <a:buClr>
                <a:schemeClr val="accent1"/>
              </a:buClr>
              <a:buSzPct val="115000"/>
              <a:buFont typeface="Arial"/>
              <a:buChar char="•"/>
              <a:defRPr sz="1800" kern="1200" cap="none">
                <a:solidFill>
                  <a:schemeClr val="tx1">
                    <a:lumMod val="85000"/>
                    <a:lumOff val="15000"/>
                  </a:schemeClr>
                </a:solidFill>
                <a:effectLst/>
                <a:latin typeface="Calibri" panose="020F0502020204030204" pitchFamily="34" charset="0"/>
                <a:ea typeface="+mn-ea"/>
                <a:cs typeface="Calibri" panose="020F0502020204030204" pitchFamily="34" charset="0"/>
              </a:defRPr>
            </a:lvl3pPr>
            <a:lvl4pPr marL="1543050" indent="-171450" algn="l" defTabSz="457200" rtl="0" eaLnBrk="1" latinLnBrk="0" hangingPunct="1">
              <a:spcBef>
                <a:spcPts val="0"/>
              </a:spcBef>
              <a:spcAft>
                <a:spcPts val="600"/>
              </a:spcAft>
              <a:buClr>
                <a:schemeClr val="accent1"/>
              </a:buClr>
              <a:buSzPct val="115000"/>
              <a:buFont typeface="Arial"/>
              <a:buChar char="•"/>
              <a:defRPr sz="1600" kern="1200" cap="none">
                <a:solidFill>
                  <a:schemeClr val="tx1">
                    <a:lumMod val="85000"/>
                    <a:lumOff val="15000"/>
                  </a:schemeClr>
                </a:solidFill>
                <a:effectLst/>
                <a:latin typeface="Calibri" panose="020F0502020204030204" pitchFamily="34" charset="0"/>
                <a:ea typeface="+mn-ea"/>
                <a:cs typeface="Calibri" panose="020F0502020204030204" pitchFamily="34" charset="0"/>
              </a:defRPr>
            </a:lvl4pPr>
            <a:lvl5pPr marL="2000250" indent="-171450" algn="l" defTabSz="457200" rtl="0" eaLnBrk="1" latinLnBrk="0" hangingPunct="1">
              <a:spcBef>
                <a:spcPts val="0"/>
              </a:spcBef>
              <a:spcAft>
                <a:spcPts val="600"/>
              </a:spcAft>
              <a:buClr>
                <a:schemeClr val="accent1"/>
              </a:buClr>
              <a:buSzPct val="115000"/>
              <a:buFont typeface="Arial"/>
              <a:buChar char="•"/>
              <a:defRPr sz="1400" kern="1200" cap="none">
                <a:solidFill>
                  <a:schemeClr val="tx1">
                    <a:lumMod val="85000"/>
                    <a:lumOff val="15000"/>
                  </a:schemeClr>
                </a:solidFill>
                <a:effectLst/>
                <a:latin typeface="Calibri" panose="020F0502020204030204" pitchFamily="34" charset="0"/>
                <a:ea typeface="+mn-ea"/>
                <a:cs typeface="Calibri" panose="020F0502020204030204" pitchFamily="34" charset="0"/>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a:lnSpc>
                <a:spcPct val="80000"/>
              </a:lnSpc>
              <a:spcAft>
                <a:spcPts val="200"/>
              </a:spcAft>
            </a:pPr>
            <a:r>
              <a:rPr lang="en-US" sz="2000"/>
              <a:t>Need statement:</a:t>
            </a:r>
          </a:p>
          <a:p>
            <a:pPr marL="457200" lvl="1" indent="0">
              <a:lnSpc>
                <a:spcPct val="80000"/>
              </a:lnSpc>
              <a:spcAft>
                <a:spcPts val="200"/>
              </a:spcAft>
              <a:buSzPct val="110000"/>
              <a:buNone/>
            </a:pPr>
            <a:r>
              <a:rPr lang="en-US">
                <a:solidFill>
                  <a:schemeClr val="accent6">
                    <a:lumMod val="50000"/>
                  </a:schemeClr>
                </a:solidFill>
              </a:rPr>
              <a:t>N002:  The stakeholders need the LIR to install Lids of various sizes on Jars of various sizes and materials.</a:t>
            </a:r>
            <a:endParaRPr lang="en-US"/>
          </a:p>
          <a:p>
            <a:pPr>
              <a:lnSpc>
                <a:spcPct val="80000"/>
              </a:lnSpc>
              <a:spcAft>
                <a:spcPts val="200"/>
              </a:spcAft>
            </a:pPr>
            <a:r>
              <a:rPr lang="en-US" sz="2000"/>
              <a:t>Requirement statements: </a:t>
            </a:r>
          </a:p>
          <a:p>
            <a:pPr marL="457200" indent="0">
              <a:buSzPct val="100000"/>
              <a:buNone/>
            </a:pPr>
            <a:r>
              <a:rPr lang="en-US" sz="2000">
                <a:solidFill>
                  <a:schemeClr val="accent6">
                    <a:lumMod val="50000"/>
                  </a:schemeClr>
                </a:solidFill>
              </a:rPr>
              <a:t>R003: The LIR shall install lids on the Jars using Lids having the characteristics defined in Lid Spec LID1234.</a:t>
            </a:r>
          </a:p>
          <a:p>
            <a:pPr marL="457200" indent="0">
              <a:buSzPct val="100000"/>
              <a:buNone/>
            </a:pPr>
            <a:r>
              <a:rPr lang="en-US" sz="2000">
                <a:solidFill>
                  <a:schemeClr val="accent6">
                    <a:lumMod val="50000"/>
                  </a:schemeClr>
                </a:solidFill>
              </a:rPr>
              <a:t>R004: The LIR shall install lids on Jars having the characteristics defined in the  Jar Spec JAR1235.</a:t>
            </a:r>
          </a:p>
          <a:p>
            <a:pPr>
              <a:lnSpc>
                <a:spcPct val="80000"/>
              </a:lnSpc>
              <a:spcAft>
                <a:spcPts val="200"/>
              </a:spcAft>
            </a:pPr>
            <a:endParaRPr lang="en-US" sz="2000"/>
          </a:p>
        </p:txBody>
      </p:sp>
      <p:sp>
        <p:nvSpPr>
          <p:cNvPr id="5" name="Content Placeholder 2">
            <a:extLst>
              <a:ext uri="{FF2B5EF4-FFF2-40B4-BE49-F238E27FC236}">
                <a16:creationId xmlns:a16="http://schemas.microsoft.com/office/drawing/2014/main" id="{50F4ADBA-5C51-6BB9-E0E6-14B2A20958B6}"/>
              </a:ext>
            </a:extLst>
          </p:cNvPr>
          <p:cNvSpPr txBox="1">
            <a:spLocks/>
          </p:cNvSpPr>
          <p:nvPr/>
        </p:nvSpPr>
        <p:spPr>
          <a:xfrm>
            <a:off x="711200" y="5037929"/>
            <a:ext cx="11049000" cy="1273965"/>
          </a:xfrm>
          <a:prstGeom prst="rect">
            <a:avLst/>
          </a:prstGeom>
        </p:spPr>
        <p:txBody>
          <a:bodyPr vert="horz" lIns="91440" tIns="45720" rIns="91440" bIns="45720" rtlCol="0" anchor="t">
            <a:normAutofit/>
          </a:bodyPr>
          <a:lstStyle>
            <a:lvl1pPr marL="285750" indent="-285750" algn="l" defTabSz="457200" rtl="0" eaLnBrk="1" latinLnBrk="0" hangingPunct="1">
              <a:spcBef>
                <a:spcPts val="0"/>
              </a:spcBef>
              <a:spcAft>
                <a:spcPts val="600"/>
              </a:spcAft>
              <a:buClr>
                <a:schemeClr val="accent1"/>
              </a:buClr>
              <a:buSzPct val="115000"/>
              <a:buFont typeface="Arial"/>
              <a:buChar char="•"/>
              <a:defRPr sz="2400" kern="1200" cap="none">
                <a:solidFill>
                  <a:schemeClr val="tx1">
                    <a:lumMod val="85000"/>
                    <a:lumOff val="15000"/>
                  </a:schemeClr>
                </a:solidFill>
                <a:effectLst/>
                <a:latin typeface="Calibri" panose="020F0502020204030204" pitchFamily="34" charset="0"/>
                <a:ea typeface="+mn-ea"/>
                <a:cs typeface="Calibri" panose="020F0502020204030204" pitchFamily="34" charset="0"/>
              </a:defRPr>
            </a:lvl1pPr>
            <a:lvl2pPr marL="742950" indent="-285750" algn="l" defTabSz="457200" rtl="0" eaLnBrk="1" latinLnBrk="0" hangingPunct="1">
              <a:spcBef>
                <a:spcPts val="0"/>
              </a:spcBef>
              <a:spcAft>
                <a:spcPts val="600"/>
              </a:spcAft>
              <a:buClr>
                <a:schemeClr val="accent1"/>
              </a:buClr>
              <a:buSzPct val="115000"/>
              <a:buFont typeface="Arial"/>
              <a:buChar char="•"/>
              <a:defRPr sz="2000" kern="1200" cap="none">
                <a:solidFill>
                  <a:schemeClr val="tx1">
                    <a:lumMod val="85000"/>
                    <a:lumOff val="15000"/>
                  </a:schemeClr>
                </a:solidFill>
                <a:effectLst/>
                <a:latin typeface="Calibri" panose="020F0502020204030204" pitchFamily="34" charset="0"/>
                <a:ea typeface="+mn-ea"/>
                <a:cs typeface="Calibri" panose="020F0502020204030204" pitchFamily="34" charset="0"/>
              </a:defRPr>
            </a:lvl2pPr>
            <a:lvl3pPr marL="1200150" indent="-285750" algn="l" defTabSz="457200" rtl="0" eaLnBrk="1" latinLnBrk="0" hangingPunct="1">
              <a:spcBef>
                <a:spcPts val="0"/>
              </a:spcBef>
              <a:spcAft>
                <a:spcPts val="600"/>
              </a:spcAft>
              <a:buClr>
                <a:schemeClr val="accent1"/>
              </a:buClr>
              <a:buSzPct val="115000"/>
              <a:buFont typeface="Arial"/>
              <a:buChar char="•"/>
              <a:defRPr sz="1800" kern="1200" cap="none">
                <a:solidFill>
                  <a:schemeClr val="tx1">
                    <a:lumMod val="85000"/>
                    <a:lumOff val="15000"/>
                  </a:schemeClr>
                </a:solidFill>
                <a:effectLst/>
                <a:latin typeface="Calibri" panose="020F0502020204030204" pitchFamily="34" charset="0"/>
                <a:ea typeface="+mn-ea"/>
                <a:cs typeface="Calibri" panose="020F0502020204030204" pitchFamily="34" charset="0"/>
              </a:defRPr>
            </a:lvl3pPr>
            <a:lvl4pPr marL="1543050" indent="-171450" algn="l" defTabSz="457200" rtl="0" eaLnBrk="1" latinLnBrk="0" hangingPunct="1">
              <a:spcBef>
                <a:spcPts val="0"/>
              </a:spcBef>
              <a:spcAft>
                <a:spcPts val="600"/>
              </a:spcAft>
              <a:buClr>
                <a:schemeClr val="accent1"/>
              </a:buClr>
              <a:buSzPct val="115000"/>
              <a:buFont typeface="Arial"/>
              <a:buChar char="•"/>
              <a:defRPr sz="1600" kern="1200" cap="none">
                <a:solidFill>
                  <a:schemeClr val="tx1">
                    <a:lumMod val="85000"/>
                    <a:lumOff val="15000"/>
                  </a:schemeClr>
                </a:solidFill>
                <a:effectLst/>
                <a:latin typeface="Calibri" panose="020F0502020204030204" pitchFamily="34" charset="0"/>
                <a:ea typeface="+mn-ea"/>
                <a:cs typeface="Calibri" panose="020F0502020204030204" pitchFamily="34" charset="0"/>
              </a:defRPr>
            </a:lvl4pPr>
            <a:lvl5pPr marL="2000250" indent="-171450" algn="l" defTabSz="457200" rtl="0" eaLnBrk="1" latinLnBrk="0" hangingPunct="1">
              <a:spcBef>
                <a:spcPts val="0"/>
              </a:spcBef>
              <a:spcAft>
                <a:spcPts val="600"/>
              </a:spcAft>
              <a:buClr>
                <a:schemeClr val="accent1"/>
              </a:buClr>
              <a:buSzPct val="115000"/>
              <a:buFont typeface="Arial"/>
              <a:buChar char="•"/>
              <a:defRPr sz="1400" kern="1200" cap="none">
                <a:solidFill>
                  <a:schemeClr val="tx1">
                    <a:lumMod val="85000"/>
                    <a:lumOff val="15000"/>
                  </a:schemeClr>
                </a:solidFill>
                <a:effectLst/>
                <a:latin typeface="Calibri" panose="020F0502020204030204" pitchFamily="34" charset="0"/>
                <a:ea typeface="+mn-ea"/>
                <a:cs typeface="Calibri" panose="020F0502020204030204" pitchFamily="34" charset="0"/>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a:lnSpc>
                <a:spcPct val="80000"/>
              </a:lnSpc>
              <a:spcAft>
                <a:spcPts val="200"/>
              </a:spcAft>
            </a:pPr>
            <a:r>
              <a:rPr lang="en-US" sz="2000"/>
              <a:t>Need statement:</a:t>
            </a:r>
          </a:p>
          <a:p>
            <a:pPr marL="457200" lvl="1" indent="0">
              <a:lnSpc>
                <a:spcPct val="80000"/>
              </a:lnSpc>
              <a:spcAft>
                <a:spcPts val="200"/>
              </a:spcAft>
              <a:buSzPct val="110000"/>
              <a:buNone/>
            </a:pPr>
            <a:r>
              <a:rPr lang="en-US">
                <a:solidFill>
                  <a:schemeClr val="accent6">
                    <a:lumMod val="50000"/>
                  </a:schemeClr>
                </a:solidFill>
              </a:rPr>
              <a:t>N003: Install Lids on Jars with the proper torque depending on lid size and jar material.</a:t>
            </a:r>
            <a:endParaRPr lang="en-US"/>
          </a:p>
          <a:p>
            <a:pPr>
              <a:lnSpc>
                <a:spcPct val="80000"/>
              </a:lnSpc>
              <a:spcAft>
                <a:spcPts val="200"/>
              </a:spcAft>
            </a:pPr>
            <a:r>
              <a:rPr lang="en-US" sz="2000"/>
              <a:t>Requirement statement: </a:t>
            </a:r>
          </a:p>
          <a:p>
            <a:pPr marL="457200" indent="0">
              <a:lnSpc>
                <a:spcPct val="80000"/>
              </a:lnSpc>
              <a:spcAft>
                <a:spcPts val="200"/>
              </a:spcAft>
              <a:buNone/>
            </a:pPr>
            <a:r>
              <a:rPr lang="en-US" sz="2000">
                <a:solidFill>
                  <a:schemeClr val="accent6">
                    <a:lumMod val="50000"/>
                  </a:schemeClr>
                </a:solidFill>
              </a:rPr>
              <a:t>R008: The LIR shall install lids on the Jars with a torque within the torque ranges specified in Table 6.</a:t>
            </a:r>
          </a:p>
        </p:txBody>
      </p:sp>
      <p:cxnSp>
        <p:nvCxnSpPr>
          <p:cNvPr id="7" name="Straight Connector 6">
            <a:extLst>
              <a:ext uri="{FF2B5EF4-FFF2-40B4-BE49-F238E27FC236}">
                <a16:creationId xmlns:a16="http://schemas.microsoft.com/office/drawing/2014/main" id="{B943BBDB-C267-337F-3FED-2D84146D72D1}"/>
              </a:ext>
            </a:extLst>
          </p:cNvPr>
          <p:cNvCxnSpPr/>
          <p:nvPr/>
        </p:nvCxnSpPr>
        <p:spPr>
          <a:xfrm>
            <a:off x="939802" y="2587608"/>
            <a:ext cx="10350498"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37AF44E3-313E-21D3-32BE-D9A30E56870A}"/>
              </a:ext>
            </a:extLst>
          </p:cNvPr>
          <p:cNvCxnSpPr/>
          <p:nvPr/>
        </p:nvCxnSpPr>
        <p:spPr>
          <a:xfrm>
            <a:off x="939802" y="4911708"/>
            <a:ext cx="10350498"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073511CD-25B9-2E38-511A-BCEFAC1938DC}"/>
              </a:ext>
            </a:extLst>
          </p:cNvPr>
          <p:cNvSpPr txBox="1"/>
          <p:nvPr/>
        </p:nvSpPr>
        <p:spPr>
          <a:xfrm>
            <a:off x="1614642" y="6387017"/>
            <a:ext cx="8962715" cy="481991"/>
          </a:xfrm>
          <a:prstGeom prst="rect">
            <a:avLst/>
          </a:prstGeom>
          <a:noFill/>
        </p:spPr>
        <p:txBody>
          <a:bodyPr wrap="square" rtlCol="0">
            <a:spAutoFit/>
          </a:bodyPr>
          <a:lstStyle/>
          <a:p>
            <a:pPr algn="ctr">
              <a:lnSpc>
                <a:spcPct val="9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JHS: Jar Handling Subsystem; LHS: Lid Handling Subsystem; LDS: Lid Dispensing System; MMS: Motion Monitoring System </a:t>
            </a:r>
          </a:p>
        </p:txBody>
      </p:sp>
      <p:sp>
        <p:nvSpPr>
          <p:cNvPr id="10" name="Slide Number Placeholder 1">
            <a:extLst>
              <a:ext uri="{FF2B5EF4-FFF2-40B4-BE49-F238E27FC236}">
                <a16:creationId xmlns:a16="http://schemas.microsoft.com/office/drawing/2014/main" id="{05FEDBC3-14E9-091C-23E5-2BDD8DB2DA75}"/>
              </a:ext>
            </a:extLst>
          </p:cNvPr>
          <p:cNvSpPr>
            <a:spLocks noGrp="1"/>
          </p:cNvSpPr>
          <p:nvPr>
            <p:ph type="sldNum" sz="quarter" idx="12"/>
          </p:nvPr>
        </p:nvSpPr>
        <p:spPr>
          <a:xfrm>
            <a:off x="11409816" y="6469742"/>
            <a:ext cx="542697" cy="279400"/>
          </a:xfrm>
        </p:spPr>
        <p:txBody>
          <a:bodyPr/>
          <a:lstStyle/>
          <a:p>
            <a:pPr>
              <a:defRPr/>
            </a:pPr>
            <a:fld id="{D69A8151-85DA-487E-90FD-0CEB4E854E9B}" type="slidenum">
              <a:rPr lang="en-US" smtClean="0"/>
              <a:pPr>
                <a:defRPr/>
              </a:pPr>
              <a:t>120</a:t>
            </a:fld>
            <a:endParaRPr lang="en-US"/>
          </a:p>
        </p:txBody>
      </p:sp>
    </p:spTree>
    <p:extLst>
      <p:ext uri="{BB962C8B-B14F-4D97-AF65-F5344CB8AC3E}">
        <p14:creationId xmlns:p14="http://schemas.microsoft.com/office/powerpoint/2010/main" val="18651582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P spid="5" grpId="0"/>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ChangeArrowheads="1"/>
          </p:cNvSpPr>
          <p:nvPr/>
        </p:nvSpPr>
        <p:spPr bwMode="gray">
          <a:xfrm>
            <a:off x="1682372" y="3035340"/>
            <a:ext cx="8827256" cy="787319"/>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Autofit/>
          </a:bodyPr>
          <a:lst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200"/>
              </a:spcBef>
              <a:buNone/>
            </a:pPr>
            <a:r>
              <a:rPr lang="en-US" sz="4800">
                <a:solidFill>
                  <a:schemeClr val="accent6">
                    <a:lumMod val="50000"/>
                  </a:schemeClr>
                </a:solidFill>
              </a:rPr>
              <a:t>LIR Integrated Set of Needs</a:t>
            </a:r>
          </a:p>
        </p:txBody>
      </p:sp>
      <p:sp>
        <p:nvSpPr>
          <p:cNvPr id="2" name="Slide Number Placeholder 1"/>
          <p:cNvSpPr>
            <a:spLocks noGrp="1"/>
          </p:cNvSpPr>
          <p:nvPr>
            <p:ph type="sldNum" sz="quarter" idx="12"/>
          </p:nvPr>
        </p:nvSpPr>
        <p:spPr/>
        <p:txBody>
          <a:bodyPr/>
          <a:lstStyle/>
          <a:p>
            <a:pPr>
              <a:defRPr/>
            </a:pPr>
            <a:fld id="{D69A8151-85DA-487E-90FD-0CEB4E854E9B}" type="slidenum">
              <a:rPr lang="en-US" smtClean="0"/>
              <a:pPr>
                <a:defRPr/>
              </a:pPr>
              <a:t>121</a:t>
            </a:fld>
            <a:endParaRPr lang="en-US"/>
          </a:p>
        </p:txBody>
      </p:sp>
    </p:spTree>
    <p:extLst>
      <p:ext uri="{BB962C8B-B14F-4D97-AF65-F5344CB8AC3E}">
        <p14:creationId xmlns:p14="http://schemas.microsoft.com/office/powerpoint/2010/main" val="970868823"/>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9E4671-C4E0-9A5F-A0B6-39871A9BB8D9}"/>
              </a:ext>
            </a:extLst>
          </p:cNvPr>
          <p:cNvSpPr>
            <a:spLocks noGrp="1"/>
          </p:cNvSpPr>
          <p:nvPr>
            <p:ph type="title"/>
          </p:nvPr>
        </p:nvSpPr>
        <p:spPr/>
        <p:txBody>
          <a:bodyPr>
            <a:normAutofit fontScale="90000"/>
          </a:bodyPr>
          <a:lstStyle/>
          <a:p>
            <a:r>
              <a:rPr lang="en-US"/>
              <a:t>Defining the Integrated set of Needs</a:t>
            </a:r>
          </a:p>
        </p:txBody>
      </p:sp>
      <p:sp>
        <p:nvSpPr>
          <p:cNvPr id="3" name="Content Placeholder 2">
            <a:extLst>
              <a:ext uri="{FF2B5EF4-FFF2-40B4-BE49-F238E27FC236}">
                <a16:creationId xmlns:a16="http://schemas.microsoft.com/office/drawing/2014/main" id="{03BEB204-BE94-A6B1-BCF2-412136FA2C75}"/>
              </a:ext>
            </a:extLst>
          </p:cNvPr>
          <p:cNvSpPr>
            <a:spLocks noGrp="1"/>
          </p:cNvSpPr>
          <p:nvPr>
            <p:ph idx="1"/>
          </p:nvPr>
        </p:nvSpPr>
        <p:spPr>
          <a:xfrm>
            <a:off x="749300" y="1527642"/>
            <a:ext cx="10617200" cy="3958402"/>
          </a:xfrm>
        </p:spPr>
        <p:txBody>
          <a:bodyPr/>
          <a:lstStyle/>
          <a:p>
            <a:pPr>
              <a:lnSpc>
                <a:spcPct val="90000"/>
              </a:lnSpc>
            </a:pPr>
            <a:r>
              <a:rPr lang="en-US">
                <a:solidFill>
                  <a:schemeClr val="accent6">
                    <a:lumMod val="50000"/>
                  </a:schemeClr>
                </a:solidFill>
              </a:rPr>
              <a:t>Needs must be defined at the level of abstraction appropriate for need statements from the perspective of what the stakeholders need from the system or what the need the system to do.</a:t>
            </a:r>
          </a:p>
          <a:p>
            <a:pPr>
              <a:lnSpc>
                <a:spcPct val="90000"/>
              </a:lnSpc>
            </a:pPr>
            <a:r>
              <a:rPr lang="en-US">
                <a:solidFill>
                  <a:schemeClr val="accent6">
                    <a:lumMod val="50000"/>
                  </a:schemeClr>
                </a:solidFill>
              </a:rPr>
              <a:t>Even though during our analysis, we dove down into the lower levels of the architecture and developed functional flow diagrams; we must move back up to the system level when defining our system level set of needs.</a:t>
            </a:r>
          </a:p>
          <a:p>
            <a:pPr lvl="1">
              <a:lnSpc>
                <a:spcPct val="90000"/>
              </a:lnSpc>
            </a:pPr>
            <a:r>
              <a:rPr lang="en-US" sz="2200">
                <a:solidFill>
                  <a:schemeClr val="accent6">
                    <a:lumMod val="50000"/>
                  </a:schemeClr>
                </a:solidFill>
              </a:rPr>
              <a:t>No mention of subsystems, hardware components or software.</a:t>
            </a:r>
          </a:p>
          <a:p>
            <a:pPr lvl="1">
              <a:lnSpc>
                <a:spcPct val="90000"/>
              </a:lnSpc>
            </a:pPr>
            <a:r>
              <a:rPr lang="en-US" sz="2200">
                <a:solidFill>
                  <a:schemeClr val="accent6">
                    <a:lumMod val="50000"/>
                  </a:schemeClr>
                </a:solidFill>
              </a:rPr>
              <a:t>Our needs will be transformed into system level design input requirements which will be allocated to the next level of architecture.</a:t>
            </a:r>
          </a:p>
          <a:p>
            <a:pPr lvl="1">
              <a:lnSpc>
                <a:spcPct val="90000"/>
              </a:lnSpc>
            </a:pPr>
            <a:r>
              <a:rPr lang="en-US" sz="2200">
                <a:solidFill>
                  <a:schemeClr val="accent6">
                    <a:lumMod val="50000"/>
                  </a:schemeClr>
                </a:solidFill>
              </a:rPr>
              <a:t>At the next level of architecture, for each part of the architecture the process of defining lifecycle concepts, needs, and requirements will be repeated.</a:t>
            </a:r>
          </a:p>
        </p:txBody>
      </p:sp>
      <p:sp>
        <p:nvSpPr>
          <p:cNvPr id="4" name="TextBox 3">
            <a:extLst>
              <a:ext uri="{FF2B5EF4-FFF2-40B4-BE49-F238E27FC236}">
                <a16:creationId xmlns:a16="http://schemas.microsoft.com/office/drawing/2014/main" id="{E892E479-FF5E-C6C6-FED5-C85B239D07CA}"/>
              </a:ext>
            </a:extLst>
          </p:cNvPr>
          <p:cNvSpPr txBox="1"/>
          <p:nvPr/>
        </p:nvSpPr>
        <p:spPr>
          <a:xfrm>
            <a:off x="1257302" y="5641066"/>
            <a:ext cx="9601196" cy="461665"/>
          </a:xfrm>
          <a:prstGeom prst="rect">
            <a:avLst/>
          </a:prstGeom>
          <a:noFill/>
        </p:spPr>
        <p:txBody>
          <a:bodyPr wrap="square" rtlCol="0">
            <a:spAutoFit/>
          </a:bodyPr>
          <a:lstStyle/>
          <a:p>
            <a:pPr algn="ctr"/>
            <a:r>
              <a:rPr lang="en-US" sz="2400" b="1">
                <a:solidFill>
                  <a:srgbClr val="00B050"/>
                </a:solidFill>
                <a:latin typeface="Calibri" panose="020F0502020204030204" pitchFamily="34" charset="0"/>
                <a:cs typeface="Calibri" panose="020F0502020204030204" pitchFamily="34" charset="0"/>
              </a:rPr>
              <a:t>A key characteristic of needs and requirements is “Appropriate to Level”</a:t>
            </a:r>
          </a:p>
        </p:txBody>
      </p:sp>
      <p:sp>
        <p:nvSpPr>
          <p:cNvPr id="5" name="Slide Number Placeholder 1">
            <a:extLst>
              <a:ext uri="{FF2B5EF4-FFF2-40B4-BE49-F238E27FC236}">
                <a16:creationId xmlns:a16="http://schemas.microsoft.com/office/drawing/2014/main" id="{C8C403EC-8956-15F6-D999-89905F661501}"/>
              </a:ext>
            </a:extLst>
          </p:cNvPr>
          <p:cNvSpPr>
            <a:spLocks noGrp="1"/>
          </p:cNvSpPr>
          <p:nvPr>
            <p:ph type="sldNum" sz="quarter" idx="12"/>
          </p:nvPr>
        </p:nvSpPr>
        <p:spPr>
          <a:xfrm>
            <a:off x="11409816" y="6469742"/>
            <a:ext cx="542697" cy="279400"/>
          </a:xfrm>
        </p:spPr>
        <p:txBody>
          <a:bodyPr/>
          <a:lstStyle/>
          <a:p>
            <a:pPr>
              <a:defRPr/>
            </a:pPr>
            <a:fld id="{D69A8151-85DA-487E-90FD-0CEB4E854E9B}" type="slidenum">
              <a:rPr lang="en-US" smtClean="0"/>
              <a:pPr>
                <a:defRPr/>
              </a:pPr>
              <a:t>122</a:t>
            </a:fld>
            <a:endParaRPr lang="en-US"/>
          </a:p>
        </p:txBody>
      </p:sp>
    </p:spTree>
    <p:extLst>
      <p:ext uri="{BB962C8B-B14F-4D97-AF65-F5344CB8AC3E}">
        <p14:creationId xmlns:p14="http://schemas.microsoft.com/office/powerpoint/2010/main" val="2377676470"/>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49C69D4-1D62-0E41-9214-2694C2C7B11F}"/>
              </a:ext>
            </a:extLst>
          </p:cNvPr>
          <p:cNvSpPr>
            <a:spLocks noGrp="1"/>
          </p:cNvSpPr>
          <p:nvPr>
            <p:ph type="title"/>
          </p:nvPr>
        </p:nvSpPr>
        <p:spPr>
          <a:xfrm>
            <a:off x="1734388" y="662608"/>
            <a:ext cx="8619513" cy="821635"/>
          </a:xfrm>
        </p:spPr>
        <p:txBody>
          <a:bodyPr>
            <a:normAutofit/>
          </a:bodyPr>
          <a:lstStyle/>
          <a:p>
            <a:r>
              <a:rPr lang="en-US" sz="3200">
                <a:solidFill>
                  <a:schemeClr val="accent1">
                    <a:lumMod val="75000"/>
                  </a:schemeClr>
                </a:solidFill>
              </a:rPr>
              <a:t>Needs </a:t>
            </a:r>
            <a:r>
              <a:rPr lang="en-US" sz="3600">
                <a:solidFill>
                  <a:schemeClr val="accent1">
                    <a:lumMod val="75000"/>
                  </a:schemeClr>
                </a:solidFill>
              </a:rPr>
              <a:t>– </a:t>
            </a:r>
            <a:r>
              <a:rPr lang="en-US" sz="2400">
                <a:solidFill>
                  <a:schemeClr val="accent1">
                    <a:lumMod val="75000"/>
                  </a:schemeClr>
                </a:solidFill>
              </a:rPr>
              <a:t>Function (functional/performance)</a:t>
            </a:r>
          </a:p>
        </p:txBody>
      </p:sp>
      <p:sp>
        <p:nvSpPr>
          <p:cNvPr id="6" name="Content Placeholder 5">
            <a:extLst>
              <a:ext uri="{FF2B5EF4-FFF2-40B4-BE49-F238E27FC236}">
                <a16:creationId xmlns:a16="http://schemas.microsoft.com/office/drawing/2014/main" id="{357CB903-12AF-DB43-A0F0-58AF37A96430}"/>
              </a:ext>
            </a:extLst>
          </p:cNvPr>
          <p:cNvSpPr>
            <a:spLocks noGrp="1"/>
          </p:cNvSpPr>
          <p:nvPr>
            <p:ph idx="1"/>
          </p:nvPr>
        </p:nvSpPr>
        <p:spPr>
          <a:xfrm>
            <a:off x="577022" y="1328208"/>
            <a:ext cx="10738678" cy="4691591"/>
          </a:xfrm>
        </p:spPr>
        <p:txBody>
          <a:bodyPr>
            <a:noAutofit/>
          </a:bodyPr>
          <a:lstStyle/>
          <a:p>
            <a:pPr>
              <a:spcAft>
                <a:spcPts val="400"/>
              </a:spcAft>
            </a:pPr>
            <a:r>
              <a:rPr lang="en-US" sz="2200">
                <a:solidFill>
                  <a:schemeClr val="accent6">
                    <a:lumMod val="50000"/>
                  </a:schemeClr>
                </a:solidFill>
              </a:rPr>
              <a:t>The stakeholders need the LIR to:</a:t>
            </a:r>
          </a:p>
          <a:p>
            <a:pPr marL="457200" lvl="1" indent="0">
              <a:spcAft>
                <a:spcPts val="400"/>
              </a:spcAft>
              <a:buSzPct val="110000"/>
              <a:buNone/>
            </a:pPr>
            <a:r>
              <a:rPr lang="en-US" sz="2200">
                <a:solidFill>
                  <a:schemeClr val="accent6">
                    <a:lumMod val="50000"/>
                  </a:schemeClr>
                </a:solidFill>
              </a:rPr>
              <a:t>N001: Obtain Lids from the LDS prior to shift start. </a:t>
            </a:r>
          </a:p>
          <a:p>
            <a:pPr marL="457200" lvl="1" indent="0">
              <a:spcAft>
                <a:spcPts val="400"/>
              </a:spcAft>
              <a:buSzPct val="110000"/>
              <a:buNone/>
            </a:pPr>
            <a:r>
              <a:rPr lang="en-US" sz="2200">
                <a:solidFill>
                  <a:schemeClr val="accent6">
                    <a:lumMod val="50000"/>
                  </a:schemeClr>
                </a:solidFill>
              </a:rPr>
              <a:t>N002: Install Lids of various sizes on Jars of various sizes and materials.</a:t>
            </a:r>
          </a:p>
          <a:p>
            <a:pPr marL="457200" lvl="1" indent="0">
              <a:spcAft>
                <a:spcPts val="400"/>
              </a:spcAft>
              <a:buSzPct val="110000"/>
              <a:buNone/>
            </a:pPr>
            <a:r>
              <a:rPr lang="en-US" sz="2200">
                <a:solidFill>
                  <a:schemeClr val="accent6">
                    <a:lumMod val="50000"/>
                  </a:schemeClr>
                </a:solidFill>
              </a:rPr>
              <a:t>N003: Install Lids on Jars with the proper torque depending on lid size and jar material.</a:t>
            </a:r>
          </a:p>
          <a:p>
            <a:pPr marL="457200" lvl="1" indent="0">
              <a:spcAft>
                <a:spcPts val="400"/>
              </a:spcAft>
              <a:buSzPct val="110000"/>
              <a:buNone/>
            </a:pPr>
            <a:r>
              <a:rPr lang="en-US" sz="2200">
                <a:solidFill>
                  <a:schemeClr val="accent6">
                    <a:lumMod val="50000"/>
                  </a:schemeClr>
                </a:solidFill>
              </a:rPr>
              <a:t>N004: Install Lids on Jars per the JPS timing.</a:t>
            </a:r>
          </a:p>
          <a:p>
            <a:pPr marL="457200" lvl="1" indent="0">
              <a:spcAft>
                <a:spcPts val="400"/>
              </a:spcAft>
              <a:buNone/>
            </a:pPr>
            <a:r>
              <a:rPr lang="en-US" sz="2200">
                <a:solidFill>
                  <a:schemeClr val="accent6">
                    <a:lumMod val="50000"/>
                  </a:schemeClr>
                </a:solidFill>
              </a:rPr>
              <a:t>N005: Receive and execute commands received from the FCR C&amp;M software. </a:t>
            </a:r>
          </a:p>
          <a:p>
            <a:pPr marL="457200" lvl="1" indent="0">
              <a:spcAft>
                <a:spcPts val="400"/>
              </a:spcAft>
              <a:buNone/>
            </a:pPr>
            <a:r>
              <a:rPr lang="en-US" sz="2200">
                <a:solidFill>
                  <a:schemeClr val="accent6">
                    <a:lumMod val="50000"/>
                  </a:schemeClr>
                </a:solidFill>
              </a:rPr>
              <a:t>N006: Receive messages from the FCR C&amp;M software</a:t>
            </a:r>
          </a:p>
          <a:p>
            <a:pPr marL="457200" lvl="1" indent="0">
              <a:spcAft>
                <a:spcPts val="400"/>
              </a:spcAft>
              <a:buNone/>
            </a:pPr>
            <a:r>
              <a:rPr lang="en-US" sz="2200">
                <a:solidFill>
                  <a:schemeClr val="accent6">
                    <a:lumMod val="50000"/>
                  </a:schemeClr>
                </a:solidFill>
              </a:rPr>
              <a:t>N007: Send status messages to the FCR C&amp;M software</a:t>
            </a:r>
          </a:p>
          <a:p>
            <a:pPr marL="457200" lvl="1" indent="0">
              <a:spcAft>
                <a:spcPts val="400"/>
              </a:spcAft>
              <a:buNone/>
            </a:pPr>
            <a:r>
              <a:rPr lang="en-US" sz="2200">
                <a:solidFill>
                  <a:schemeClr val="accent6">
                    <a:lumMod val="50000"/>
                  </a:schemeClr>
                </a:solidFill>
              </a:rPr>
              <a:t>N008: Perform a self test upon power up. </a:t>
            </a:r>
          </a:p>
        </p:txBody>
      </p:sp>
      <p:sp>
        <p:nvSpPr>
          <p:cNvPr id="4" name="Slide Number Placeholder 3">
            <a:extLst>
              <a:ext uri="{FF2B5EF4-FFF2-40B4-BE49-F238E27FC236}">
                <a16:creationId xmlns:a16="http://schemas.microsoft.com/office/drawing/2014/main" id="{6B622978-54B9-DA48-AFC7-03BAC5A4B621}"/>
              </a:ext>
            </a:extLst>
          </p:cNvPr>
          <p:cNvSpPr>
            <a:spLocks noGrp="1"/>
          </p:cNvSpPr>
          <p:nvPr>
            <p:ph type="sldNum" sz="quarter" idx="12"/>
          </p:nvPr>
        </p:nvSpPr>
        <p:spPr/>
        <p:txBody>
          <a:bodyPr/>
          <a:lstStyle/>
          <a:p>
            <a:pPr>
              <a:defRPr/>
            </a:pPr>
            <a:fld id="{95B5C896-20D4-4D9B-BA0F-AE8B7CE4918D}" type="slidenum">
              <a:rPr lang="en-US" smtClean="0"/>
              <a:pPr>
                <a:defRPr/>
              </a:pPr>
              <a:t>123</a:t>
            </a:fld>
            <a:endParaRPr lang="en-US"/>
          </a:p>
        </p:txBody>
      </p:sp>
      <p:sp>
        <p:nvSpPr>
          <p:cNvPr id="7" name="TextBox 6">
            <a:extLst>
              <a:ext uri="{FF2B5EF4-FFF2-40B4-BE49-F238E27FC236}">
                <a16:creationId xmlns:a16="http://schemas.microsoft.com/office/drawing/2014/main" id="{0810DCEA-A739-5A41-9C25-170DCB73BDF6}"/>
              </a:ext>
            </a:extLst>
          </p:cNvPr>
          <p:cNvSpPr txBox="1"/>
          <p:nvPr/>
        </p:nvSpPr>
        <p:spPr>
          <a:xfrm>
            <a:off x="876300" y="5378061"/>
            <a:ext cx="10406516" cy="461665"/>
          </a:xfrm>
          <a:prstGeom prst="rect">
            <a:avLst/>
          </a:prstGeom>
          <a:noFill/>
        </p:spPr>
        <p:txBody>
          <a:bodyPr wrap="square" rtlCol="0">
            <a:spAutoFit/>
          </a:bodyPr>
          <a:lstStyle/>
          <a:p>
            <a:pPr algn="ctr"/>
            <a:r>
              <a:rPr lang="en-US" sz="2400" b="1">
                <a:solidFill>
                  <a:srgbClr val="00B050"/>
                </a:solidFill>
                <a:latin typeface="Calibri" panose="020F0502020204030204" pitchFamily="34" charset="0"/>
                <a:cs typeface="Calibri" panose="020F0502020204030204" pitchFamily="34" charset="0"/>
              </a:rPr>
              <a:t>These needs were derived from our functional analysis and elicitation activities</a:t>
            </a:r>
          </a:p>
        </p:txBody>
      </p:sp>
      <p:sp>
        <p:nvSpPr>
          <p:cNvPr id="9" name="TextBox 8">
            <a:extLst>
              <a:ext uri="{FF2B5EF4-FFF2-40B4-BE49-F238E27FC236}">
                <a16:creationId xmlns:a16="http://schemas.microsoft.com/office/drawing/2014/main" id="{F4D042A0-7850-E949-F877-23E8011D954C}"/>
              </a:ext>
            </a:extLst>
          </p:cNvPr>
          <p:cNvSpPr txBox="1"/>
          <p:nvPr/>
        </p:nvSpPr>
        <p:spPr>
          <a:xfrm>
            <a:off x="1614642" y="6387017"/>
            <a:ext cx="8962715" cy="481991"/>
          </a:xfrm>
          <a:prstGeom prst="rect">
            <a:avLst/>
          </a:prstGeom>
          <a:noFill/>
        </p:spPr>
        <p:txBody>
          <a:bodyPr wrap="square" rtlCol="0">
            <a:spAutoFit/>
          </a:bodyPr>
          <a:lstStyle/>
          <a:p>
            <a:pPr algn="ctr">
              <a:lnSpc>
                <a:spcPct val="9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JHS: Jar Handling Subsystem; LHS: Lid Handling Subsystem; LDS: Lid Dispensing System; MDS: Motion Detection System  </a:t>
            </a:r>
          </a:p>
        </p:txBody>
      </p:sp>
    </p:spTree>
    <p:extLst>
      <p:ext uri="{BB962C8B-B14F-4D97-AF65-F5344CB8AC3E}">
        <p14:creationId xmlns:p14="http://schemas.microsoft.com/office/powerpoint/2010/main" val="2582710344"/>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49C69D4-1D62-0E41-9214-2694C2C7B11F}"/>
              </a:ext>
            </a:extLst>
          </p:cNvPr>
          <p:cNvSpPr>
            <a:spLocks noGrp="1"/>
          </p:cNvSpPr>
          <p:nvPr>
            <p:ph type="title"/>
          </p:nvPr>
        </p:nvSpPr>
        <p:spPr>
          <a:xfrm>
            <a:off x="1734388" y="662608"/>
            <a:ext cx="8619513" cy="821635"/>
          </a:xfrm>
        </p:spPr>
        <p:txBody>
          <a:bodyPr>
            <a:normAutofit/>
          </a:bodyPr>
          <a:lstStyle/>
          <a:p>
            <a:r>
              <a:rPr lang="en-US" sz="3200">
                <a:solidFill>
                  <a:schemeClr val="accent1">
                    <a:lumMod val="75000"/>
                  </a:schemeClr>
                </a:solidFill>
              </a:rPr>
              <a:t>Needs </a:t>
            </a:r>
            <a:r>
              <a:rPr lang="en-US" sz="3600">
                <a:solidFill>
                  <a:schemeClr val="accent1">
                    <a:lumMod val="75000"/>
                  </a:schemeClr>
                </a:solidFill>
              </a:rPr>
              <a:t>– </a:t>
            </a:r>
            <a:r>
              <a:rPr lang="en-US" sz="2400">
                <a:solidFill>
                  <a:schemeClr val="accent1">
                    <a:lumMod val="75000"/>
                  </a:schemeClr>
                </a:solidFill>
              </a:rPr>
              <a:t>Function (functional/performance)</a:t>
            </a:r>
          </a:p>
        </p:txBody>
      </p:sp>
      <p:sp>
        <p:nvSpPr>
          <p:cNvPr id="6" name="Content Placeholder 5">
            <a:extLst>
              <a:ext uri="{FF2B5EF4-FFF2-40B4-BE49-F238E27FC236}">
                <a16:creationId xmlns:a16="http://schemas.microsoft.com/office/drawing/2014/main" id="{357CB903-12AF-DB43-A0F0-58AF37A96430}"/>
              </a:ext>
            </a:extLst>
          </p:cNvPr>
          <p:cNvSpPr>
            <a:spLocks noGrp="1"/>
          </p:cNvSpPr>
          <p:nvPr>
            <p:ph idx="1"/>
          </p:nvPr>
        </p:nvSpPr>
        <p:spPr>
          <a:xfrm>
            <a:off x="577022" y="1328208"/>
            <a:ext cx="10283686" cy="4691591"/>
          </a:xfrm>
        </p:spPr>
        <p:txBody>
          <a:bodyPr>
            <a:noAutofit/>
          </a:bodyPr>
          <a:lstStyle/>
          <a:p>
            <a:pPr>
              <a:lnSpc>
                <a:spcPct val="80000"/>
              </a:lnSpc>
            </a:pPr>
            <a:r>
              <a:rPr lang="en-US" sz="2200">
                <a:solidFill>
                  <a:schemeClr val="accent6">
                    <a:lumMod val="50000"/>
                  </a:schemeClr>
                </a:solidFill>
              </a:rPr>
              <a:t>The stakeholders need the LIR to:</a:t>
            </a:r>
          </a:p>
          <a:p>
            <a:pPr marL="457200" lvl="1" indent="0">
              <a:lnSpc>
                <a:spcPct val="80000"/>
              </a:lnSpc>
              <a:buNone/>
            </a:pPr>
            <a:r>
              <a:rPr lang="en-US" sz="2200">
                <a:solidFill>
                  <a:schemeClr val="accent6">
                    <a:lumMod val="50000"/>
                  </a:schemeClr>
                </a:solidFill>
              </a:rPr>
              <a:t>N009: Install at least 95% of the Lids on the Jars per shift. </a:t>
            </a:r>
          </a:p>
          <a:p>
            <a:pPr marL="457200" lvl="1" indent="0">
              <a:lnSpc>
                <a:spcPct val="80000"/>
              </a:lnSpc>
              <a:buNone/>
            </a:pPr>
            <a:r>
              <a:rPr lang="en-US" sz="2200">
                <a:solidFill>
                  <a:schemeClr val="accent6">
                    <a:lumMod val="50000"/>
                  </a:schemeClr>
                </a:solidFill>
              </a:rPr>
              <a:t>N010: Monitor and health &amp; status during operations</a:t>
            </a:r>
          </a:p>
          <a:p>
            <a:pPr marL="457200" lvl="1" indent="0">
              <a:lnSpc>
                <a:spcPct val="80000"/>
              </a:lnSpc>
              <a:buNone/>
            </a:pPr>
            <a:r>
              <a:rPr lang="en-US" sz="2200">
                <a:solidFill>
                  <a:schemeClr val="accent6">
                    <a:lumMod val="50000"/>
                  </a:schemeClr>
                </a:solidFill>
              </a:rPr>
              <a:t>N011: Report health and status data to the FCR periodically throughout the shift.</a:t>
            </a:r>
          </a:p>
          <a:p>
            <a:pPr marL="457200" lvl="1" indent="0">
              <a:lnSpc>
                <a:spcPct val="80000"/>
              </a:lnSpc>
              <a:buNone/>
            </a:pPr>
            <a:r>
              <a:rPr lang="en-US" sz="2200">
                <a:solidFill>
                  <a:schemeClr val="accent6">
                    <a:lumMod val="50000"/>
                  </a:schemeClr>
                </a:solidFill>
              </a:rPr>
              <a:t>N012: Report critical errors that occur during operations</a:t>
            </a:r>
          </a:p>
          <a:p>
            <a:pPr marL="457200" lvl="1" indent="0">
              <a:lnSpc>
                <a:spcPct val="80000"/>
              </a:lnSpc>
              <a:buNone/>
            </a:pPr>
            <a:r>
              <a:rPr lang="en-US" sz="2200">
                <a:solidFill>
                  <a:schemeClr val="accent6">
                    <a:lumMod val="50000"/>
                  </a:schemeClr>
                </a:solidFill>
              </a:rPr>
              <a:t>N013: Automatically shutdown if a critical error occurs</a:t>
            </a:r>
          </a:p>
          <a:p>
            <a:pPr marL="457200" lvl="1" indent="0">
              <a:lnSpc>
                <a:spcPct val="80000"/>
              </a:lnSpc>
              <a:buNone/>
            </a:pPr>
            <a:r>
              <a:rPr lang="en-US" sz="2200">
                <a:solidFill>
                  <a:schemeClr val="accent6">
                    <a:lumMod val="50000"/>
                  </a:schemeClr>
                </a:solidFill>
              </a:rPr>
              <a:t>N014: Report any change in system state to the FCR.</a:t>
            </a:r>
          </a:p>
          <a:p>
            <a:pPr marL="457200" lvl="1" indent="0">
              <a:lnSpc>
                <a:spcPct val="80000"/>
              </a:lnSpc>
              <a:buNone/>
            </a:pPr>
            <a:r>
              <a:rPr lang="en-US" sz="2200">
                <a:solidFill>
                  <a:schemeClr val="accent6">
                    <a:lumMod val="50000"/>
                  </a:schemeClr>
                </a:solidFill>
              </a:rPr>
              <a:t>N015: Execute the shutdown sequence automatically at the end of shift.</a:t>
            </a:r>
          </a:p>
          <a:p>
            <a:pPr marL="174625" lvl="1" indent="0">
              <a:lnSpc>
                <a:spcPct val="80000"/>
              </a:lnSpc>
              <a:buNone/>
            </a:pPr>
            <a:r>
              <a:rPr lang="en-US" sz="2200">
                <a:solidFill>
                  <a:schemeClr val="accent6">
                    <a:lumMod val="50000"/>
                  </a:schemeClr>
                </a:solidFill>
              </a:rPr>
              <a:t>Safety</a:t>
            </a:r>
          </a:p>
          <a:p>
            <a:pPr marL="457200" lvl="1" indent="0">
              <a:lnSpc>
                <a:spcPct val="80000"/>
              </a:lnSpc>
              <a:buNone/>
            </a:pPr>
            <a:r>
              <a:rPr lang="en-US" sz="2200">
                <a:solidFill>
                  <a:schemeClr val="accent6">
                    <a:lumMod val="50000"/>
                  </a:schemeClr>
                </a:solidFill>
              </a:rPr>
              <a:t>N016: Report critical system failures to the FCR. </a:t>
            </a:r>
          </a:p>
          <a:p>
            <a:pPr marL="457200" lvl="1" indent="0">
              <a:lnSpc>
                <a:spcPct val="80000"/>
              </a:lnSpc>
              <a:buNone/>
            </a:pPr>
            <a:r>
              <a:rPr lang="en-US" sz="2200">
                <a:solidFill>
                  <a:schemeClr val="accent6">
                    <a:lumMod val="50000"/>
                  </a:schemeClr>
                </a:solidFill>
              </a:rPr>
              <a:t>N017: Shutdown automatically whenever a critical system failures is detected.</a:t>
            </a:r>
          </a:p>
          <a:p>
            <a:pPr marL="457200" lvl="1" indent="0">
              <a:lnSpc>
                <a:spcPct val="80000"/>
              </a:lnSpc>
              <a:buNone/>
            </a:pPr>
            <a:r>
              <a:rPr lang="en-US" sz="2200">
                <a:solidFill>
                  <a:schemeClr val="accent6">
                    <a:lumMod val="50000"/>
                  </a:schemeClr>
                </a:solidFill>
              </a:rPr>
              <a:t>N018: Limit noise during operations such that it is not a danger to human hearing.</a:t>
            </a:r>
          </a:p>
          <a:p>
            <a:pPr marL="457200" lvl="1" indent="0">
              <a:lnSpc>
                <a:spcPct val="80000"/>
              </a:lnSpc>
              <a:buNone/>
            </a:pPr>
            <a:endParaRPr lang="en-US" sz="2200">
              <a:solidFill>
                <a:schemeClr val="accent6">
                  <a:lumMod val="50000"/>
                </a:schemeClr>
              </a:solidFill>
            </a:endParaRPr>
          </a:p>
          <a:p>
            <a:pPr marL="457200" lvl="1" indent="0">
              <a:lnSpc>
                <a:spcPct val="80000"/>
              </a:lnSpc>
              <a:buNone/>
            </a:pPr>
            <a:endParaRPr lang="en-US" sz="2200">
              <a:solidFill>
                <a:schemeClr val="accent6">
                  <a:lumMod val="50000"/>
                </a:schemeClr>
              </a:solidFill>
            </a:endParaRPr>
          </a:p>
        </p:txBody>
      </p:sp>
      <p:sp>
        <p:nvSpPr>
          <p:cNvPr id="4" name="Slide Number Placeholder 3">
            <a:extLst>
              <a:ext uri="{FF2B5EF4-FFF2-40B4-BE49-F238E27FC236}">
                <a16:creationId xmlns:a16="http://schemas.microsoft.com/office/drawing/2014/main" id="{6B622978-54B9-DA48-AFC7-03BAC5A4B621}"/>
              </a:ext>
            </a:extLst>
          </p:cNvPr>
          <p:cNvSpPr>
            <a:spLocks noGrp="1"/>
          </p:cNvSpPr>
          <p:nvPr>
            <p:ph type="sldNum" sz="quarter" idx="12"/>
          </p:nvPr>
        </p:nvSpPr>
        <p:spPr/>
        <p:txBody>
          <a:bodyPr/>
          <a:lstStyle/>
          <a:p>
            <a:pPr>
              <a:defRPr/>
            </a:pPr>
            <a:fld id="{95B5C896-20D4-4D9B-BA0F-AE8B7CE4918D}" type="slidenum">
              <a:rPr lang="en-US" smtClean="0"/>
              <a:pPr>
                <a:defRPr/>
              </a:pPr>
              <a:t>124</a:t>
            </a:fld>
            <a:endParaRPr lang="en-US"/>
          </a:p>
        </p:txBody>
      </p:sp>
      <p:sp>
        <p:nvSpPr>
          <p:cNvPr id="7" name="TextBox 6">
            <a:extLst>
              <a:ext uri="{FF2B5EF4-FFF2-40B4-BE49-F238E27FC236}">
                <a16:creationId xmlns:a16="http://schemas.microsoft.com/office/drawing/2014/main" id="{0810DCEA-A739-5A41-9C25-170DCB73BDF6}"/>
              </a:ext>
            </a:extLst>
          </p:cNvPr>
          <p:cNvSpPr txBox="1"/>
          <p:nvPr/>
        </p:nvSpPr>
        <p:spPr>
          <a:xfrm>
            <a:off x="1003301" y="5747552"/>
            <a:ext cx="10406516" cy="461665"/>
          </a:xfrm>
          <a:prstGeom prst="rect">
            <a:avLst/>
          </a:prstGeom>
          <a:noFill/>
        </p:spPr>
        <p:txBody>
          <a:bodyPr wrap="square" rtlCol="0">
            <a:spAutoFit/>
          </a:bodyPr>
          <a:lstStyle/>
          <a:p>
            <a:pPr algn="ctr"/>
            <a:r>
              <a:rPr lang="en-US" sz="2400" b="1">
                <a:solidFill>
                  <a:srgbClr val="00B050"/>
                </a:solidFill>
                <a:latin typeface="Calibri" panose="020F0502020204030204" pitchFamily="34" charset="0"/>
                <a:cs typeface="Calibri" panose="020F0502020204030204" pitchFamily="34" charset="0"/>
              </a:rPr>
              <a:t>These needs were derived from our functional analysis and elicitation activities</a:t>
            </a:r>
          </a:p>
        </p:txBody>
      </p:sp>
      <p:sp>
        <p:nvSpPr>
          <p:cNvPr id="9" name="TextBox 8">
            <a:extLst>
              <a:ext uri="{FF2B5EF4-FFF2-40B4-BE49-F238E27FC236}">
                <a16:creationId xmlns:a16="http://schemas.microsoft.com/office/drawing/2014/main" id="{F4D042A0-7850-E949-F877-23E8011D954C}"/>
              </a:ext>
            </a:extLst>
          </p:cNvPr>
          <p:cNvSpPr txBox="1"/>
          <p:nvPr/>
        </p:nvSpPr>
        <p:spPr>
          <a:xfrm>
            <a:off x="1614642" y="6387017"/>
            <a:ext cx="8962715" cy="481991"/>
          </a:xfrm>
          <a:prstGeom prst="rect">
            <a:avLst/>
          </a:prstGeom>
          <a:noFill/>
        </p:spPr>
        <p:txBody>
          <a:bodyPr wrap="square" rtlCol="0">
            <a:spAutoFit/>
          </a:bodyPr>
          <a:lstStyle/>
          <a:p>
            <a:pPr algn="ctr">
              <a:lnSpc>
                <a:spcPct val="9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JHS: Jar Handling Subsystem; LHS: Lid Handling Subsystem; LDS: Lid Dispensing System; MMS: Motion Monitoring System </a:t>
            </a:r>
          </a:p>
        </p:txBody>
      </p:sp>
    </p:spTree>
    <p:extLst>
      <p:ext uri="{BB962C8B-B14F-4D97-AF65-F5344CB8AC3E}">
        <p14:creationId xmlns:p14="http://schemas.microsoft.com/office/powerpoint/2010/main" val="152182153"/>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49C69D4-1D62-0E41-9214-2694C2C7B11F}"/>
              </a:ext>
            </a:extLst>
          </p:cNvPr>
          <p:cNvSpPr>
            <a:spLocks noGrp="1"/>
          </p:cNvSpPr>
          <p:nvPr>
            <p:ph type="title"/>
          </p:nvPr>
        </p:nvSpPr>
        <p:spPr>
          <a:xfrm>
            <a:off x="1624417" y="415124"/>
            <a:ext cx="8729484" cy="1175264"/>
          </a:xfrm>
        </p:spPr>
        <p:txBody>
          <a:bodyPr>
            <a:normAutofit/>
          </a:bodyPr>
          <a:lstStyle/>
          <a:p>
            <a:r>
              <a:rPr lang="en-US" sz="3200"/>
              <a:t>Stakeholder Needs </a:t>
            </a:r>
            <a:r>
              <a:rPr lang="en-US"/>
              <a:t>- </a:t>
            </a:r>
            <a:r>
              <a:rPr lang="en-US" sz="2800"/>
              <a:t>Fit (Operations/Interfaces)</a:t>
            </a:r>
          </a:p>
        </p:txBody>
      </p:sp>
      <p:sp>
        <p:nvSpPr>
          <p:cNvPr id="6" name="Content Placeholder 5">
            <a:extLst>
              <a:ext uri="{FF2B5EF4-FFF2-40B4-BE49-F238E27FC236}">
                <a16:creationId xmlns:a16="http://schemas.microsoft.com/office/drawing/2014/main" id="{357CB903-12AF-DB43-A0F0-58AF37A96430}"/>
              </a:ext>
            </a:extLst>
          </p:cNvPr>
          <p:cNvSpPr>
            <a:spLocks noGrp="1"/>
          </p:cNvSpPr>
          <p:nvPr>
            <p:ph idx="1"/>
          </p:nvPr>
        </p:nvSpPr>
        <p:spPr>
          <a:xfrm>
            <a:off x="734658" y="1361788"/>
            <a:ext cx="10317502" cy="3738739"/>
          </a:xfrm>
        </p:spPr>
        <p:txBody>
          <a:bodyPr>
            <a:noAutofit/>
          </a:bodyPr>
          <a:lstStyle/>
          <a:p>
            <a:pPr>
              <a:lnSpc>
                <a:spcPct val="80000"/>
              </a:lnSpc>
              <a:spcAft>
                <a:spcPts val="400"/>
              </a:spcAft>
            </a:pPr>
            <a:r>
              <a:rPr lang="en-US" sz="2200">
                <a:solidFill>
                  <a:schemeClr val="accent6">
                    <a:lumMod val="50000"/>
                  </a:schemeClr>
                </a:solidFill>
              </a:rPr>
              <a:t>The stakeholders need the LIR to:</a:t>
            </a:r>
          </a:p>
          <a:p>
            <a:pPr marL="863600" lvl="1" indent="-579438">
              <a:lnSpc>
                <a:spcPct val="80000"/>
              </a:lnSpc>
              <a:spcAft>
                <a:spcPts val="400"/>
              </a:spcAft>
              <a:buNone/>
            </a:pPr>
            <a:r>
              <a:rPr lang="en-US" sz="2200">
                <a:solidFill>
                  <a:schemeClr val="accent6">
                    <a:lumMod val="50000"/>
                  </a:schemeClr>
                </a:solidFill>
              </a:rPr>
              <a:t>N019: Operate using facility power currently available within the LISs.</a:t>
            </a:r>
          </a:p>
          <a:p>
            <a:pPr marL="863600" lvl="1" indent="-579438">
              <a:lnSpc>
                <a:spcPct val="80000"/>
              </a:lnSpc>
              <a:spcAft>
                <a:spcPts val="400"/>
              </a:spcAft>
              <a:buNone/>
            </a:pPr>
            <a:r>
              <a:rPr lang="en-US" sz="2200">
                <a:solidFill>
                  <a:schemeClr val="accent6">
                    <a:lumMod val="50000"/>
                  </a:schemeClr>
                </a:solidFill>
              </a:rPr>
              <a:t>N020: Operate in the existing LIS environment.</a:t>
            </a:r>
          </a:p>
          <a:p>
            <a:pPr marL="863600" lvl="1" indent="-579438">
              <a:lnSpc>
                <a:spcPct val="80000"/>
              </a:lnSpc>
              <a:spcAft>
                <a:spcPts val="400"/>
              </a:spcAft>
              <a:buNone/>
            </a:pPr>
            <a:r>
              <a:rPr lang="en-US" sz="2200">
                <a:solidFill>
                  <a:schemeClr val="accent6">
                    <a:lumMod val="50000"/>
                  </a:schemeClr>
                </a:solidFill>
              </a:rPr>
              <a:t>N021: Operate in the presence of electrical emissions existing in the existing LIS rooms.</a:t>
            </a:r>
          </a:p>
          <a:p>
            <a:pPr marL="863600" lvl="1" indent="-579438">
              <a:lnSpc>
                <a:spcPct val="80000"/>
              </a:lnSpc>
              <a:spcAft>
                <a:spcPts val="400"/>
              </a:spcAft>
              <a:buNone/>
            </a:pPr>
            <a:r>
              <a:rPr lang="en-US" sz="2200">
                <a:solidFill>
                  <a:schemeClr val="accent6">
                    <a:lumMod val="50000"/>
                  </a:schemeClr>
                </a:solidFill>
              </a:rPr>
              <a:t>N022: Operate properly after being shipped in shipping crates in typical shipping environments.</a:t>
            </a:r>
          </a:p>
          <a:p>
            <a:pPr marL="863600" lvl="1" indent="-579438">
              <a:lnSpc>
                <a:spcPct val="80000"/>
              </a:lnSpc>
              <a:spcAft>
                <a:spcPts val="400"/>
              </a:spcAft>
              <a:buNone/>
            </a:pPr>
            <a:r>
              <a:rPr lang="en-US" sz="2200">
                <a:solidFill>
                  <a:schemeClr val="accent6">
                    <a:lumMod val="50000"/>
                  </a:schemeClr>
                </a:solidFill>
              </a:rPr>
              <a:t>N023: Operate properly after being stored in shipping crates in an un-conditioned environment found in the existing storage location.</a:t>
            </a:r>
          </a:p>
          <a:p>
            <a:pPr marL="863600" lvl="1" indent="-579438">
              <a:lnSpc>
                <a:spcPct val="80000"/>
              </a:lnSpc>
              <a:spcAft>
                <a:spcPts val="400"/>
              </a:spcAft>
              <a:buNone/>
            </a:pPr>
            <a:r>
              <a:rPr lang="en-US" sz="2200">
                <a:solidFill>
                  <a:schemeClr val="accent6">
                    <a:lumMod val="50000"/>
                  </a:schemeClr>
                </a:solidFill>
              </a:rPr>
              <a:t>N024: Continue to operate properly after being exposed to water from the fire suppression system.</a:t>
            </a:r>
          </a:p>
          <a:p>
            <a:pPr marL="914400" lvl="1" indent="-457200">
              <a:lnSpc>
                <a:spcPct val="80000"/>
              </a:lnSpc>
              <a:spcAft>
                <a:spcPts val="400"/>
              </a:spcAft>
              <a:buFont typeface="+mj-lt"/>
              <a:buAutoNum type="arabicPeriod" startAt="12"/>
            </a:pPr>
            <a:endParaRPr lang="en-US" sz="2200">
              <a:solidFill>
                <a:schemeClr val="accent6">
                  <a:lumMod val="50000"/>
                </a:schemeClr>
              </a:solidFill>
            </a:endParaRPr>
          </a:p>
          <a:p>
            <a:pPr marL="914400" lvl="1" indent="-457200">
              <a:lnSpc>
                <a:spcPct val="80000"/>
              </a:lnSpc>
              <a:spcAft>
                <a:spcPts val="400"/>
              </a:spcAft>
              <a:buFont typeface="+mj-lt"/>
              <a:buAutoNum type="arabicPeriod" startAt="12"/>
            </a:pPr>
            <a:endParaRPr lang="en-US" sz="2200">
              <a:solidFill>
                <a:schemeClr val="accent6">
                  <a:lumMod val="50000"/>
                </a:schemeClr>
              </a:solidFill>
            </a:endParaRPr>
          </a:p>
        </p:txBody>
      </p:sp>
      <p:sp>
        <p:nvSpPr>
          <p:cNvPr id="4" name="Slide Number Placeholder 3">
            <a:extLst>
              <a:ext uri="{FF2B5EF4-FFF2-40B4-BE49-F238E27FC236}">
                <a16:creationId xmlns:a16="http://schemas.microsoft.com/office/drawing/2014/main" id="{6B622978-54B9-DA48-AFC7-03BAC5A4B621}"/>
              </a:ext>
            </a:extLst>
          </p:cNvPr>
          <p:cNvSpPr>
            <a:spLocks noGrp="1"/>
          </p:cNvSpPr>
          <p:nvPr>
            <p:ph type="sldNum" sz="quarter" idx="12"/>
          </p:nvPr>
        </p:nvSpPr>
        <p:spPr/>
        <p:txBody>
          <a:bodyPr/>
          <a:lstStyle/>
          <a:p>
            <a:pPr>
              <a:defRPr/>
            </a:pPr>
            <a:fld id="{95B5C896-20D4-4D9B-BA0F-AE8B7CE4918D}" type="slidenum">
              <a:rPr lang="en-US" smtClean="0"/>
              <a:pPr>
                <a:defRPr/>
              </a:pPr>
              <a:t>125</a:t>
            </a:fld>
            <a:endParaRPr lang="en-US"/>
          </a:p>
        </p:txBody>
      </p:sp>
      <p:sp>
        <p:nvSpPr>
          <p:cNvPr id="7" name="TextBox 6">
            <a:extLst>
              <a:ext uri="{FF2B5EF4-FFF2-40B4-BE49-F238E27FC236}">
                <a16:creationId xmlns:a16="http://schemas.microsoft.com/office/drawing/2014/main" id="{174554E3-A00F-B444-BF83-AFCE3F4FDEF5}"/>
              </a:ext>
            </a:extLst>
          </p:cNvPr>
          <p:cNvSpPr txBox="1"/>
          <p:nvPr/>
        </p:nvSpPr>
        <p:spPr>
          <a:xfrm>
            <a:off x="1104367" y="5526806"/>
            <a:ext cx="10418696" cy="690638"/>
          </a:xfrm>
          <a:prstGeom prst="rect">
            <a:avLst/>
          </a:prstGeom>
          <a:noFill/>
        </p:spPr>
        <p:txBody>
          <a:bodyPr wrap="square" rtlCol="0">
            <a:spAutoFit/>
          </a:bodyPr>
          <a:lstStyle/>
          <a:p>
            <a:pPr algn="ctr">
              <a:lnSpc>
                <a:spcPct val="80000"/>
              </a:lnSpc>
            </a:pPr>
            <a:r>
              <a:rPr lang="en-US" sz="2400" b="1">
                <a:solidFill>
                  <a:srgbClr val="00B050"/>
                </a:solidFill>
                <a:latin typeface="Calibri" panose="020F0502020204030204" pitchFamily="34" charset="0"/>
                <a:cs typeface="Calibri" panose="020F0502020204030204" pitchFamily="34" charset="0"/>
              </a:rPr>
              <a:t>These needs were derived from stakeholder elicitation activities and drivers and constraints analysis</a:t>
            </a:r>
          </a:p>
        </p:txBody>
      </p:sp>
      <p:sp>
        <p:nvSpPr>
          <p:cNvPr id="9" name="TextBox 8">
            <a:extLst>
              <a:ext uri="{FF2B5EF4-FFF2-40B4-BE49-F238E27FC236}">
                <a16:creationId xmlns:a16="http://schemas.microsoft.com/office/drawing/2014/main" id="{2F0C4C26-41DE-FF56-5196-11EBFBB627EC}"/>
              </a:ext>
            </a:extLst>
          </p:cNvPr>
          <p:cNvSpPr txBox="1"/>
          <p:nvPr/>
        </p:nvSpPr>
        <p:spPr>
          <a:xfrm>
            <a:off x="1614642" y="6387017"/>
            <a:ext cx="8962715" cy="481991"/>
          </a:xfrm>
          <a:prstGeom prst="rect">
            <a:avLst/>
          </a:prstGeom>
          <a:noFill/>
        </p:spPr>
        <p:txBody>
          <a:bodyPr wrap="square" rtlCol="0">
            <a:spAutoFit/>
          </a:bodyPr>
          <a:lstStyle/>
          <a:p>
            <a:pPr algn="ctr">
              <a:lnSpc>
                <a:spcPct val="9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JHS: Jar Handling Subsystem; LHS: Lid Handling Subsystem; LDS: Lid Dispensing System; MMS: Motion Monitoring System </a:t>
            </a:r>
          </a:p>
        </p:txBody>
      </p:sp>
    </p:spTree>
    <p:extLst>
      <p:ext uri="{BB962C8B-B14F-4D97-AF65-F5344CB8AC3E}">
        <p14:creationId xmlns:p14="http://schemas.microsoft.com/office/powerpoint/2010/main" val="2388177830"/>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49C69D4-1D62-0E41-9214-2694C2C7B11F}"/>
              </a:ext>
            </a:extLst>
          </p:cNvPr>
          <p:cNvSpPr>
            <a:spLocks noGrp="1"/>
          </p:cNvSpPr>
          <p:nvPr>
            <p:ph type="title"/>
          </p:nvPr>
        </p:nvSpPr>
        <p:spPr>
          <a:xfrm>
            <a:off x="821636" y="609600"/>
            <a:ext cx="9965634" cy="993913"/>
          </a:xfrm>
        </p:spPr>
        <p:txBody>
          <a:bodyPr>
            <a:normAutofit/>
          </a:bodyPr>
          <a:lstStyle/>
          <a:p>
            <a:r>
              <a:rPr lang="en-US" sz="3200"/>
              <a:t>Stakeholder Needs </a:t>
            </a:r>
            <a:r>
              <a:rPr lang="en-US"/>
              <a:t>- </a:t>
            </a:r>
            <a:r>
              <a:rPr lang="en-US" sz="2400"/>
              <a:t>Form (Physical Attributes)</a:t>
            </a:r>
          </a:p>
        </p:txBody>
      </p:sp>
      <p:sp>
        <p:nvSpPr>
          <p:cNvPr id="6" name="Content Placeholder 5">
            <a:extLst>
              <a:ext uri="{FF2B5EF4-FFF2-40B4-BE49-F238E27FC236}">
                <a16:creationId xmlns:a16="http://schemas.microsoft.com/office/drawing/2014/main" id="{357CB903-12AF-DB43-A0F0-58AF37A96430}"/>
              </a:ext>
            </a:extLst>
          </p:cNvPr>
          <p:cNvSpPr>
            <a:spLocks noGrp="1"/>
          </p:cNvSpPr>
          <p:nvPr>
            <p:ph idx="1"/>
          </p:nvPr>
        </p:nvSpPr>
        <p:spPr>
          <a:xfrm>
            <a:off x="821636" y="1603513"/>
            <a:ext cx="10548728" cy="4150506"/>
          </a:xfrm>
        </p:spPr>
        <p:txBody>
          <a:bodyPr>
            <a:normAutofit/>
          </a:bodyPr>
          <a:lstStyle/>
          <a:p>
            <a:r>
              <a:rPr lang="en-US" sz="2200">
                <a:solidFill>
                  <a:schemeClr val="accent6">
                    <a:lumMod val="50000"/>
                  </a:schemeClr>
                </a:solidFill>
              </a:rPr>
              <a:t>The stakeholders need the LIR to:</a:t>
            </a:r>
          </a:p>
          <a:p>
            <a:pPr marL="457200" lvl="1" indent="0">
              <a:buNone/>
            </a:pPr>
            <a:r>
              <a:rPr lang="en-US" sz="2200">
                <a:solidFill>
                  <a:schemeClr val="accent6">
                    <a:lumMod val="50000"/>
                  </a:schemeClr>
                </a:solidFill>
              </a:rPr>
              <a:t>N025: Limit operations to within the LIS operations area shown in Figure 1.</a:t>
            </a:r>
          </a:p>
          <a:p>
            <a:pPr marL="457200" lvl="1" indent="0">
              <a:buNone/>
            </a:pPr>
            <a:r>
              <a:rPr lang="en-US" sz="2200">
                <a:solidFill>
                  <a:schemeClr val="accent6">
                    <a:lumMod val="50000"/>
                  </a:schemeClr>
                </a:solidFill>
              </a:rPr>
              <a:t>N026: Fit through a 3-0 (3 ft x 7ft) door without disassembly.</a:t>
            </a:r>
          </a:p>
          <a:p>
            <a:pPr marL="457200" lvl="1" indent="0">
              <a:buNone/>
            </a:pPr>
            <a:r>
              <a:rPr lang="en-US" sz="2200">
                <a:solidFill>
                  <a:schemeClr val="accent6">
                    <a:lumMod val="50000"/>
                  </a:schemeClr>
                </a:solidFill>
              </a:rPr>
              <a:t>N027: Allow a single maintenance technician to move an assembled LIR within the production facility without special equipment other than the supplier provided dolly.</a:t>
            </a:r>
          </a:p>
          <a:p>
            <a:pPr marL="457200" lvl="1" indent="0">
              <a:buNone/>
            </a:pPr>
            <a:r>
              <a:rPr lang="en-US" sz="2200">
                <a:solidFill>
                  <a:schemeClr val="accent6">
                    <a:lumMod val="50000"/>
                  </a:schemeClr>
                </a:solidFill>
              </a:rPr>
              <a:t>N028: Install lids on the jars located on the JPS conveyer belt through the opening defined in Figure 2.</a:t>
            </a:r>
          </a:p>
        </p:txBody>
      </p:sp>
      <p:sp>
        <p:nvSpPr>
          <p:cNvPr id="4" name="Slide Number Placeholder 3">
            <a:extLst>
              <a:ext uri="{FF2B5EF4-FFF2-40B4-BE49-F238E27FC236}">
                <a16:creationId xmlns:a16="http://schemas.microsoft.com/office/drawing/2014/main" id="{6B622978-54B9-DA48-AFC7-03BAC5A4B621}"/>
              </a:ext>
            </a:extLst>
          </p:cNvPr>
          <p:cNvSpPr>
            <a:spLocks noGrp="1"/>
          </p:cNvSpPr>
          <p:nvPr>
            <p:ph type="sldNum" sz="quarter" idx="12"/>
          </p:nvPr>
        </p:nvSpPr>
        <p:spPr/>
        <p:txBody>
          <a:bodyPr/>
          <a:lstStyle/>
          <a:p>
            <a:pPr>
              <a:defRPr/>
            </a:pPr>
            <a:fld id="{95B5C896-20D4-4D9B-BA0F-AE8B7CE4918D}" type="slidenum">
              <a:rPr lang="en-US" smtClean="0"/>
              <a:pPr>
                <a:defRPr/>
              </a:pPr>
              <a:t>126</a:t>
            </a:fld>
            <a:endParaRPr lang="en-US"/>
          </a:p>
        </p:txBody>
      </p:sp>
      <p:sp>
        <p:nvSpPr>
          <p:cNvPr id="7" name="TextBox 6">
            <a:extLst>
              <a:ext uri="{FF2B5EF4-FFF2-40B4-BE49-F238E27FC236}">
                <a16:creationId xmlns:a16="http://schemas.microsoft.com/office/drawing/2014/main" id="{B30D5465-CB55-7B48-93B1-F085742CC7AC}"/>
              </a:ext>
            </a:extLst>
          </p:cNvPr>
          <p:cNvSpPr txBox="1"/>
          <p:nvPr/>
        </p:nvSpPr>
        <p:spPr>
          <a:xfrm>
            <a:off x="1709292" y="5417403"/>
            <a:ext cx="8773414" cy="830997"/>
          </a:xfrm>
          <a:prstGeom prst="rect">
            <a:avLst/>
          </a:prstGeom>
          <a:noFill/>
        </p:spPr>
        <p:txBody>
          <a:bodyPr wrap="square" rtlCol="0">
            <a:spAutoFit/>
          </a:bodyPr>
          <a:lstStyle/>
          <a:p>
            <a:pPr algn="ctr"/>
            <a:r>
              <a:rPr lang="en-US" sz="2400" b="1">
                <a:solidFill>
                  <a:srgbClr val="00B050"/>
                </a:solidFill>
                <a:latin typeface="Calibri" panose="020F0502020204030204" pitchFamily="34" charset="0"/>
                <a:cs typeface="Calibri" panose="020F0502020204030204" pitchFamily="34" charset="0"/>
              </a:rPr>
              <a:t>These needs were derived from our stakeholder elicitation activities and drivers and constraints analysis</a:t>
            </a:r>
          </a:p>
        </p:txBody>
      </p:sp>
      <p:sp>
        <p:nvSpPr>
          <p:cNvPr id="9" name="TextBox 8">
            <a:extLst>
              <a:ext uri="{FF2B5EF4-FFF2-40B4-BE49-F238E27FC236}">
                <a16:creationId xmlns:a16="http://schemas.microsoft.com/office/drawing/2014/main" id="{68ADF8B2-029E-2676-984F-03660B9338F1}"/>
              </a:ext>
            </a:extLst>
          </p:cNvPr>
          <p:cNvSpPr txBox="1"/>
          <p:nvPr/>
        </p:nvSpPr>
        <p:spPr>
          <a:xfrm>
            <a:off x="1614642" y="6387017"/>
            <a:ext cx="8962715" cy="481991"/>
          </a:xfrm>
          <a:prstGeom prst="rect">
            <a:avLst/>
          </a:prstGeom>
          <a:noFill/>
        </p:spPr>
        <p:txBody>
          <a:bodyPr wrap="square" rtlCol="0">
            <a:spAutoFit/>
          </a:bodyPr>
          <a:lstStyle/>
          <a:p>
            <a:pPr algn="ctr">
              <a:lnSpc>
                <a:spcPct val="9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JHS: Jar Handling Subsystem; LHS: Lid Handling Subsystem; LDS: Lid Dispensing System; MDS: Motion Detection System  </a:t>
            </a:r>
          </a:p>
        </p:txBody>
      </p:sp>
    </p:spTree>
    <p:extLst>
      <p:ext uri="{BB962C8B-B14F-4D97-AF65-F5344CB8AC3E}">
        <p14:creationId xmlns:p14="http://schemas.microsoft.com/office/powerpoint/2010/main" val="1227387175"/>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49C69D4-1D62-0E41-9214-2694C2C7B11F}"/>
              </a:ext>
            </a:extLst>
          </p:cNvPr>
          <p:cNvSpPr>
            <a:spLocks noGrp="1"/>
          </p:cNvSpPr>
          <p:nvPr>
            <p:ph type="title"/>
          </p:nvPr>
        </p:nvSpPr>
        <p:spPr>
          <a:xfrm>
            <a:off x="2021199" y="762404"/>
            <a:ext cx="7837635" cy="697148"/>
          </a:xfrm>
        </p:spPr>
        <p:txBody>
          <a:bodyPr>
            <a:normAutofit/>
          </a:bodyPr>
          <a:lstStyle/>
          <a:p>
            <a:r>
              <a:rPr lang="en-US" sz="3200"/>
              <a:t>Stakeholder Needs </a:t>
            </a:r>
            <a:r>
              <a:rPr lang="en-US" sz="2400"/>
              <a:t>- Quality (-ilities)</a:t>
            </a:r>
          </a:p>
        </p:txBody>
      </p:sp>
      <p:sp>
        <p:nvSpPr>
          <p:cNvPr id="6" name="Content Placeholder 5">
            <a:extLst>
              <a:ext uri="{FF2B5EF4-FFF2-40B4-BE49-F238E27FC236}">
                <a16:creationId xmlns:a16="http://schemas.microsoft.com/office/drawing/2014/main" id="{357CB903-12AF-DB43-A0F0-58AF37A96430}"/>
              </a:ext>
            </a:extLst>
          </p:cNvPr>
          <p:cNvSpPr>
            <a:spLocks noGrp="1"/>
          </p:cNvSpPr>
          <p:nvPr>
            <p:ph idx="1"/>
          </p:nvPr>
        </p:nvSpPr>
        <p:spPr>
          <a:xfrm>
            <a:off x="698927" y="1455452"/>
            <a:ext cx="10636414" cy="4792948"/>
          </a:xfrm>
        </p:spPr>
        <p:txBody>
          <a:bodyPr>
            <a:normAutofit/>
          </a:bodyPr>
          <a:lstStyle/>
          <a:p>
            <a:pPr>
              <a:lnSpc>
                <a:spcPct val="80000"/>
              </a:lnSpc>
              <a:spcAft>
                <a:spcPts val="400"/>
              </a:spcAft>
            </a:pPr>
            <a:r>
              <a:rPr lang="en-US" sz="2200">
                <a:solidFill>
                  <a:schemeClr val="accent6">
                    <a:lumMod val="50000"/>
                  </a:schemeClr>
                </a:solidFill>
              </a:rPr>
              <a:t>The stakeholders need the LIR to:</a:t>
            </a:r>
          </a:p>
          <a:p>
            <a:pPr marL="458788" lvl="1" indent="-230188">
              <a:lnSpc>
                <a:spcPct val="80000"/>
              </a:lnSpc>
              <a:spcAft>
                <a:spcPts val="400"/>
              </a:spcAft>
            </a:pPr>
            <a:r>
              <a:rPr lang="en-US" sz="2200" b="1">
                <a:solidFill>
                  <a:schemeClr val="accent6">
                    <a:lumMod val="50000"/>
                  </a:schemeClr>
                </a:solidFill>
              </a:rPr>
              <a:t>Maintainability</a:t>
            </a:r>
          </a:p>
          <a:p>
            <a:pPr marL="1028700" lvl="2" indent="-569913">
              <a:lnSpc>
                <a:spcPct val="80000"/>
              </a:lnSpc>
              <a:spcAft>
                <a:spcPts val="400"/>
              </a:spcAft>
              <a:buNone/>
            </a:pPr>
            <a:r>
              <a:rPr lang="en-US" sz="2200">
                <a:solidFill>
                  <a:schemeClr val="accent6">
                    <a:lumMod val="50000"/>
                  </a:schemeClr>
                </a:solidFill>
              </a:rPr>
              <a:t>N029: Have a Mean time to repair (MTTR) not to exceed 15 minutes.</a:t>
            </a:r>
          </a:p>
          <a:p>
            <a:pPr marL="1028700" lvl="2" indent="-569913">
              <a:lnSpc>
                <a:spcPct val="80000"/>
              </a:lnSpc>
              <a:spcAft>
                <a:spcPts val="400"/>
              </a:spcAft>
              <a:buNone/>
            </a:pPr>
            <a:r>
              <a:rPr lang="en-US" sz="2200">
                <a:solidFill>
                  <a:schemeClr val="accent6">
                    <a:lumMod val="50000"/>
                  </a:schemeClr>
                </a:solidFill>
              </a:rPr>
              <a:t>N030: Identify and display failures to the Line Replaceable Unit (LRU) level.</a:t>
            </a:r>
          </a:p>
          <a:p>
            <a:pPr marL="1028700" lvl="2" indent="-569913">
              <a:lnSpc>
                <a:spcPct val="80000"/>
              </a:lnSpc>
              <a:spcAft>
                <a:spcPts val="400"/>
              </a:spcAft>
              <a:buNone/>
            </a:pPr>
            <a:r>
              <a:rPr lang="en-US" sz="2200">
                <a:solidFill>
                  <a:schemeClr val="accent6">
                    <a:lumMod val="50000"/>
                  </a:schemeClr>
                </a:solidFill>
              </a:rPr>
              <a:t>N031: Allow the use of common tools for repair that are currently in the maintenance area or can be easily procured from common commercial tool vendors.</a:t>
            </a:r>
          </a:p>
          <a:p>
            <a:pPr marL="1028700" lvl="2" indent="-569913">
              <a:lnSpc>
                <a:spcPct val="80000"/>
              </a:lnSpc>
              <a:spcAft>
                <a:spcPts val="800"/>
              </a:spcAft>
              <a:buNone/>
            </a:pPr>
            <a:r>
              <a:rPr lang="en-US" sz="2200">
                <a:solidFill>
                  <a:schemeClr val="accent6">
                    <a:lumMod val="50000"/>
                  </a:schemeClr>
                </a:solidFill>
              </a:rPr>
              <a:t>N032: Have parts, components, and assemblies that can be interchanged with the same parts, components, and assemblies in other LIRs.</a:t>
            </a:r>
          </a:p>
          <a:p>
            <a:pPr marL="458788" lvl="1" indent="-230188">
              <a:lnSpc>
                <a:spcPct val="80000"/>
              </a:lnSpc>
            </a:pPr>
            <a:r>
              <a:rPr lang="en-US" sz="2200" b="1">
                <a:solidFill>
                  <a:schemeClr val="accent6">
                    <a:lumMod val="50000"/>
                  </a:schemeClr>
                </a:solidFill>
              </a:rPr>
              <a:t>Reliability</a:t>
            </a:r>
          </a:p>
          <a:p>
            <a:pPr marL="1028700" lvl="2" indent="-569913">
              <a:lnSpc>
                <a:spcPct val="80000"/>
              </a:lnSpc>
              <a:buNone/>
            </a:pPr>
            <a:r>
              <a:rPr lang="en-US" sz="2200">
                <a:solidFill>
                  <a:schemeClr val="accent6">
                    <a:lumMod val="50000"/>
                  </a:schemeClr>
                </a:solidFill>
              </a:rPr>
              <a:t>N033: Have a total operational lifetime of at least 5 years.</a:t>
            </a:r>
          </a:p>
          <a:p>
            <a:pPr marL="1028700" lvl="2" indent="-569913">
              <a:lnSpc>
                <a:spcPct val="80000"/>
              </a:lnSpc>
              <a:spcAft>
                <a:spcPts val="800"/>
              </a:spcAft>
              <a:buNone/>
            </a:pPr>
            <a:r>
              <a:rPr lang="en-US" sz="2200">
                <a:solidFill>
                  <a:schemeClr val="accent6">
                    <a:lumMod val="50000"/>
                  </a:schemeClr>
                </a:solidFill>
              </a:rPr>
              <a:t>N034: Have a Mean Time to Failure (MTTF) of no more that 3 months, assuming 8 hours/day of powered on operations.</a:t>
            </a:r>
          </a:p>
          <a:p>
            <a:pPr marL="1028700" lvl="2" indent="-569913">
              <a:lnSpc>
                <a:spcPct val="80000"/>
              </a:lnSpc>
              <a:spcAft>
                <a:spcPts val="400"/>
              </a:spcAft>
              <a:buNone/>
            </a:pPr>
            <a:endParaRPr lang="en-US" sz="2200">
              <a:solidFill>
                <a:schemeClr val="accent6">
                  <a:lumMod val="50000"/>
                </a:schemeClr>
              </a:solidFill>
            </a:endParaRPr>
          </a:p>
          <a:p>
            <a:pPr marL="914400" lvl="1" indent="-457200">
              <a:lnSpc>
                <a:spcPct val="80000"/>
              </a:lnSpc>
              <a:spcAft>
                <a:spcPts val="400"/>
              </a:spcAft>
              <a:buFont typeface="+mj-lt"/>
              <a:buAutoNum type="arabicPeriod"/>
            </a:pPr>
            <a:endParaRPr lang="en-US" sz="2200">
              <a:solidFill>
                <a:schemeClr val="accent6">
                  <a:lumMod val="50000"/>
                </a:schemeClr>
              </a:solidFill>
            </a:endParaRPr>
          </a:p>
        </p:txBody>
      </p:sp>
      <p:sp>
        <p:nvSpPr>
          <p:cNvPr id="4" name="Slide Number Placeholder 3">
            <a:extLst>
              <a:ext uri="{FF2B5EF4-FFF2-40B4-BE49-F238E27FC236}">
                <a16:creationId xmlns:a16="http://schemas.microsoft.com/office/drawing/2014/main" id="{6B622978-54B9-DA48-AFC7-03BAC5A4B621}"/>
              </a:ext>
            </a:extLst>
          </p:cNvPr>
          <p:cNvSpPr>
            <a:spLocks noGrp="1"/>
          </p:cNvSpPr>
          <p:nvPr>
            <p:ph type="sldNum" sz="quarter" idx="12"/>
          </p:nvPr>
        </p:nvSpPr>
        <p:spPr/>
        <p:txBody>
          <a:bodyPr/>
          <a:lstStyle/>
          <a:p>
            <a:pPr>
              <a:defRPr/>
            </a:pPr>
            <a:fld id="{95B5C896-20D4-4D9B-BA0F-AE8B7CE4918D}" type="slidenum">
              <a:rPr lang="en-US" smtClean="0"/>
              <a:pPr>
                <a:defRPr/>
              </a:pPr>
              <a:t>127</a:t>
            </a:fld>
            <a:endParaRPr lang="en-US"/>
          </a:p>
        </p:txBody>
      </p:sp>
      <p:sp>
        <p:nvSpPr>
          <p:cNvPr id="7" name="TextBox 6">
            <a:extLst>
              <a:ext uri="{FF2B5EF4-FFF2-40B4-BE49-F238E27FC236}">
                <a16:creationId xmlns:a16="http://schemas.microsoft.com/office/drawing/2014/main" id="{153006E9-AE59-AE47-AE78-915AD44F0D8E}"/>
              </a:ext>
            </a:extLst>
          </p:cNvPr>
          <p:cNvSpPr txBox="1"/>
          <p:nvPr/>
        </p:nvSpPr>
        <p:spPr>
          <a:xfrm>
            <a:off x="1354962" y="5616132"/>
            <a:ext cx="10326202" cy="695768"/>
          </a:xfrm>
          <a:prstGeom prst="rect">
            <a:avLst/>
          </a:prstGeom>
          <a:noFill/>
        </p:spPr>
        <p:txBody>
          <a:bodyPr wrap="square" rtlCol="0">
            <a:spAutoFit/>
          </a:bodyPr>
          <a:lstStyle/>
          <a:p>
            <a:pPr algn="ctr">
              <a:lnSpc>
                <a:spcPct val="80000"/>
              </a:lnSpc>
            </a:pPr>
            <a:r>
              <a:rPr lang="en-US" sz="2400" b="1">
                <a:solidFill>
                  <a:srgbClr val="00B050"/>
                </a:solidFill>
                <a:latin typeface="Calibri" panose="020F0502020204030204" pitchFamily="34" charset="0"/>
                <a:cs typeface="Calibri" panose="020F0502020204030204" pitchFamily="34" charset="0"/>
              </a:rPr>
              <a:t>These needs were derived from our stakeholder elicitation activities and </a:t>
            </a:r>
            <a:br>
              <a:rPr lang="en-US" sz="2400" b="1">
                <a:solidFill>
                  <a:srgbClr val="00B050"/>
                </a:solidFill>
                <a:latin typeface="Calibri" panose="020F0502020204030204" pitchFamily="34" charset="0"/>
                <a:cs typeface="Calibri" panose="020F0502020204030204" pitchFamily="34" charset="0"/>
              </a:rPr>
            </a:br>
            <a:r>
              <a:rPr lang="en-US" sz="2400" b="1">
                <a:solidFill>
                  <a:srgbClr val="00B050"/>
                </a:solidFill>
                <a:latin typeface="Calibri" panose="020F0502020204030204" pitchFamily="34" charset="0"/>
                <a:cs typeface="Calibri" panose="020F0502020204030204" pitchFamily="34" charset="0"/>
              </a:rPr>
              <a:t>drivers and constraints analysis</a:t>
            </a:r>
          </a:p>
        </p:txBody>
      </p:sp>
      <p:sp>
        <p:nvSpPr>
          <p:cNvPr id="9" name="TextBox 8">
            <a:extLst>
              <a:ext uri="{FF2B5EF4-FFF2-40B4-BE49-F238E27FC236}">
                <a16:creationId xmlns:a16="http://schemas.microsoft.com/office/drawing/2014/main" id="{46E2B711-D446-04E5-0861-78B5DC7D133F}"/>
              </a:ext>
            </a:extLst>
          </p:cNvPr>
          <p:cNvSpPr txBox="1"/>
          <p:nvPr/>
        </p:nvSpPr>
        <p:spPr>
          <a:xfrm>
            <a:off x="1614642" y="6387017"/>
            <a:ext cx="8962715" cy="481991"/>
          </a:xfrm>
          <a:prstGeom prst="rect">
            <a:avLst/>
          </a:prstGeom>
          <a:noFill/>
        </p:spPr>
        <p:txBody>
          <a:bodyPr wrap="square" rtlCol="0">
            <a:spAutoFit/>
          </a:bodyPr>
          <a:lstStyle/>
          <a:p>
            <a:pPr algn="ctr">
              <a:lnSpc>
                <a:spcPct val="9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JHS: Jar Handling Subsystem; LHS: Lid Handling Subsystem; LDS: Lid Dispensing System; MMS: Motion Monitoring System </a:t>
            </a:r>
          </a:p>
        </p:txBody>
      </p:sp>
    </p:spTree>
    <p:extLst>
      <p:ext uri="{BB962C8B-B14F-4D97-AF65-F5344CB8AC3E}">
        <p14:creationId xmlns:p14="http://schemas.microsoft.com/office/powerpoint/2010/main" val="596591959"/>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49C69D4-1D62-0E41-9214-2694C2C7B11F}"/>
              </a:ext>
            </a:extLst>
          </p:cNvPr>
          <p:cNvSpPr>
            <a:spLocks noGrp="1"/>
          </p:cNvSpPr>
          <p:nvPr>
            <p:ph type="title"/>
          </p:nvPr>
        </p:nvSpPr>
        <p:spPr>
          <a:xfrm>
            <a:off x="2010182" y="816075"/>
            <a:ext cx="7837635" cy="580222"/>
          </a:xfrm>
        </p:spPr>
        <p:txBody>
          <a:bodyPr>
            <a:normAutofit/>
          </a:bodyPr>
          <a:lstStyle/>
          <a:p>
            <a:r>
              <a:rPr lang="en-US" sz="3200"/>
              <a:t>Stakeholder Needs </a:t>
            </a:r>
            <a:r>
              <a:rPr lang="en-US" sz="2400"/>
              <a:t>- Quality (-ilities)</a:t>
            </a:r>
          </a:p>
        </p:txBody>
      </p:sp>
      <p:sp>
        <p:nvSpPr>
          <p:cNvPr id="6" name="Content Placeholder 5">
            <a:extLst>
              <a:ext uri="{FF2B5EF4-FFF2-40B4-BE49-F238E27FC236}">
                <a16:creationId xmlns:a16="http://schemas.microsoft.com/office/drawing/2014/main" id="{357CB903-12AF-DB43-A0F0-58AF37A96430}"/>
              </a:ext>
            </a:extLst>
          </p:cNvPr>
          <p:cNvSpPr>
            <a:spLocks noGrp="1"/>
          </p:cNvSpPr>
          <p:nvPr>
            <p:ph idx="1"/>
          </p:nvPr>
        </p:nvSpPr>
        <p:spPr>
          <a:xfrm>
            <a:off x="720699" y="1485845"/>
            <a:ext cx="10636414" cy="4792948"/>
          </a:xfrm>
        </p:spPr>
        <p:txBody>
          <a:bodyPr>
            <a:normAutofit/>
          </a:bodyPr>
          <a:lstStyle/>
          <a:p>
            <a:pPr>
              <a:lnSpc>
                <a:spcPct val="80000"/>
              </a:lnSpc>
            </a:pPr>
            <a:r>
              <a:rPr lang="en-US" sz="2200" dirty="0">
                <a:solidFill>
                  <a:schemeClr val="accent6">
                    <a:lumMod val="50000"/>
                  </a:schemeClr>
                </a:solidFill>
              </a:rPr>
              <a:t>The stakeholders need the LIR to:</a:t>
            </a:r>
          </a:p>
          <a:p>
            <a:pPr marL="457200" indent="-222250">
              <a:lnSpc>
                <a:spcPct val="80000"/>
              </a:lnSpc>
            </a:pPr>
            <a:r>
              <a:rPr lang="en-US" sz="2200" b="1" dirty="0">
                <a:solidFill>
                  <a:schemeClr val="accent6">
                    <a:lumMod val="50000"/>
                  </a:schemeClr>
                </a:solidFill>
              </a:rPr>
              <a:t>Shipping and Handling</a:t>
            </a:r>
          </a:p>
          <a:p>
            <a:pPr marL="1028700" lvl="2" indent="-569913">
              <a:lnSpc>
                <a:spcPct val="80000"/>
              </a:lnSpc>
              <a:buNone/>
            </a:pPr>
            <a:r>
              <a:rPr lang="en-US" sz="2200" dirty="0">
                <a:solidFill>
                  <a:schemeClr val="accent6">
                    <a:lumMod val="50000"/>
                  </a:schemeClr>
                </a:solidFill>
              </a:rPr>
              <a:t>N035: Be able to be disassembled for shipment to accommodate crated the size and weight limits for shipping defined in Table 4. </a:t>
            </a:r>
          </a:p>
          <a:p>
            <a:pPr marL="1028700" lvl="2" indent="-569913">
              <a:lnSpc>
                <a:spcPct val="80000"/>
              </a:lnSpc>
              <a:buNone/>
            </a:pPr>
            <a:r>
              <a:rPr lang="en-US" sz="2200" dirty="0">
                <a:solidFill>
                  <a:schemeClr val="accent6">
                    <a:lumMod val="50000"/>
                  </a:schemeClr>
                </a:solidFill>
              </a:rPr>
              <a:t>N036: Be able to survive after shipping crates have been dropped 4 feet onto a concrete surface.</a:t>
            </a:r>
          </a:p>
          <a:p>
            <a:pPr marL="914400" lvl="1" indent="-457200">
              <a:lnSpc>
                <a:spcPct val="80000"/>
              </a:lnSpc>
              <a:buFont typeface="+mj-lt"/>
              <a:buAutoNum type="arabicPeriod"/>
            </a:pPr>
            <a:endParaRPr lang="en-US" sz="2200" dirty="0">
              <a:solidFill>
                <a:schemeClr val="accent6">
                  <a:lumMod val="50000"/>
                </a:schemeClr>
              </a:solidFill>
            </a:endParaRPr>
          </a:p>
          <a:p>
            <a:pPr marL="914400" lvl="1" indent="-457200">
              <a:lnSpc>
                <a:spcPct val="80000"/>
              </a:lnSpc>
              <a:buFont typeface="+mj-lt"/>
              <a:buAutoNum type="arabicPeriod"/>
            </a:pPr>
            <a:endParaRPr lang="en-US" sz="2200" dirty="0">
              <a:solidFill>
                <a:schemeClr val="accent6">
                  <a:lumMod val="50000"/>
                </a:schemeClr>
              </a:solidFill>
            </a:endParaRPr>
          </a:p>
        </p:txBody>
      </p:sp>
      <p:sp>
        <p:nvSpPr>
          <p:cNvPr id="4" name="Slide Number Placeholder 3">
            <a:extLst>
              <a:ext uri="{FF2B5EF4-FFF2-40B4-BE49-F238E27FC236}">
                <a16:creationId xmlns:a16="http://schemas.microsoft.com/office/drawing/2014/main" id="{6B622978-54B9-DA48-AFC7-03BAC5A4B621}"/>
              </a:ext>
            </a:extLst>
          </p:cNvPr>
          <p:cNvSpPr>
            <a:spLocks noGrp="1"/>
          </p:cNvSpPr>
          <p:nvPr>
            <p:ph type="sldNum" sz="quarter" idx="12"/>
          </p:nvPr>
        </p:nvSpPr>
        <p:spPr/>
        <p:txBody>
          <a:bodyPr/>
          <a:lstStyle/>
          <a:p>
            <a:pPr>
              <a:defRPr/>
            </a:pPr>
            <a:fld id="{95B5C896-20D4-4D9B-BA0F-AE8B7CE4918D}" type="slidenum">
              <a:rPr lang="en-US" smtClean="0"/>
              <a:pPr>
                <a:defRPr/>
              </a:pPr>
              <a:t>128</a:t>
            </a:fld>
            <a:endParaRPr lang="en-US"/>
          </a:p>
        </p:txBody>
      </p:sp>
      <p:sp>
        <p:nvSpPr>
          <p:cNvPr id="7" name="TextBox 6">
            <a:extLst>
              <a:ext uri="{FF2B5EF4-FFF2-40B4-BE49-F238E27FC236}">
                <a16:creationId xmlns:a16="http://schemas.microsoft.com/office/drawing/2014/main" id="{153006E9-AE59-AE47-AE78-915AD44F0D8E}"/>
              </a:ext>
            </a:extLst>
          </p:cNvPr>
          <p:cNvSpPr txBox="1"/>
          <p:nvPr/>
        </p:nvSpPr>
        <p:spPr>
          <a:xfrm>
            <a:off x="1301197" y="5451297"/>
            <a:ext cx="9789216" cy="830997"/>
          </a:xfrm>
          <a:prstGeom prst="rect">
            <a:avLst/>
          </a:prstGeom>
          <a:noFill/>
        </p:spPr>
        <p:txBody>
          <a:bodyPr wrap="square" rtlCol="0">
            <a:spAutoFit/>
          </a:bodyPr>
          <a:lstStyle/>
          <a:p>
            <a:pPr algn="ctr"/>
            <a:r>
              <a:rPr lang="en-US" sz="2400" b="1">
                <a:solidFill>
                  <a:srgbClr val="00B050"/>
                </a:solidFill>
                <a:latin typeface="Calibri" panose="020F0502020204030204" pitchFamily="34" charset="0"/>
                <a:cs typeface="Calibri" panose="020F0502020204030204" pitchFamily="34" charset="0"/>
              </a:rPr>
              <a:t>These needs were derived from our stakeholder elicitation activities and </a:t>
            </a:r>
            <a:br>
              <a:rPr lang="en-US" sz="2400" b="1">
                <a:solidFill>
                  <a:srgbClr val="00B050"/>
                </a:solidFill>
                <a:latin typeface="Calibri" panose="020F0502020204030204" pitchFamily="34" charset="0"/>
                <a:cs typeface="Calibri" panose="020F0502020204030204" pitchFamily="34" charset="0"/>
              </a:rPr>
            </a:br>
            <a:r>
              <a:rPr lang="en-US" sz="2400" b="1">
                <a:solidFill>
                  <a:srgbClr val="00B050"/>
                </a:solidFill>
                <a:latin typeface="Calibri" panose="020F0502020204030204" pitchFamily="34" charset="0"/>
                <a:cs typeface="Calibri" panose="020F0502020204030204" pitchFamily="34" charset="0"/>
              </a:rPr>
              <a:t>drivers and constraints analysis</a:t>
            </a:r>
          </a:p>
        </p:txBody>
      </p:sp>
      <p:sp>
        <p:nvSpPr>
          <p:cNvPr id="9" name="TextBox 8">
            <a:extLst>
              <a:ext uri="{FF2B5EF4-FFF2-40B4-BE49-F238E27FC236}">
                <a16:creationId xmlns:a16="http://schemas.microsoft.com/office/drawing/2014/main" id="{D8B069AF-713F-E74C-42F0-154732410DA8}"/>
              </a:ext>
            </a:extLst>
          </p:cNvPr>
          <p:cNvSpPr txBox="1"/>
          <p:nvPr/>
        </p:nvSpPr>
        <p:spPr>
          <a:xfrm>
            <a:off x="1614642" y="6387017"/>
            <a:ext cx="8962715" cy="481991"/>
          </a:xfrm>
          <a:prstGeom prst="rect">
            <a:avLst/>
          </a:prstGeom>
          <a:noFill/>
        </p:spPr>
        <p:txBody>
          <a:bodyPr wrap="square" rtlCol="0">
            <a:spAutoFit/>
          </a:bodyPr>
          <a:lstStyle/>
          <a:p>
            <a:pPr algn="ctr">
              <a:lnSpc>
                <a:spcPct val="9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JHS: Jar Handling Subsystem; LHS: Lid Handling Subsystem; LDS: Lid Dispensing System; MMS: Motion Monitoring System </a:t>
            </a:r>
          </a:p>
        </p:txBody>
      </p:sp>
    </p:spTree>
    <p:extLst>
      <p:ext uri="{BB962C8B-B14F-4D97-AF65-F5344CB8AC3E}">
        <p14:creationId xmlns:p14="http://schemas.microsoft.com/office/powerpoint/2010/main" val="670142198"/>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49C69D4-1D62-0E41-9214-2694C2C7B11F}"/>
              </a:ext>
            </a:extLst>
          </p:cNvPr>
          <p:cNvSpPr>
            <a:spLocks noGrp="1"/>
          </p:cNvSpPr>
          <p:nvPr>
            <p:ph type="title"/>
          </p:nvPr>
        </p:nvSpPr>
        <p:spPr>
          <a:xfrm>
            <a:off x="1426113" y="659839"/>
            <a:ext cx="9144000" cy="630601"/>
          </a:xfrm>
        </p:spPr>
        <p:txBody>
          <a:bodyPr>
            <a:normAutofit fontScale="90000"/>
          </a:bodyPr>
          <a:lstStyle/>
          <a:p>
            <a:r>
              <a:rPr lang="en-US" sz="3600"/>
              <a:t>Stakeholder Needs </a:t>
            </a:r>
            <a:r>
              <a:rPr lang="en-US"/>
              <a:t>- </a:t>
            </a:r>
            <a:r>
              <a:rPr lang="en-US" sz="2700"/>
              <a:t>Compliance (Regulations/Standards)</a:t>
            </a:r>
          </a:p>
        </p:txBody>
      </p:sp>
      <p:sp>
        <p:nvSpPr>
          <p:cNvPr id="6" name="Content Placeholder 5">
            <a:extLst>
              <a:ext uri="{FF2B5EF4-FFF2-40B4-BE49-F238E27FC236}">
                <a16:creationId xmlns:a16="http://schemas.microsoft.com/office/drawing/2014/main" id="{357CB903-12AF-DB43-A0F0-58AF37A96430}"/>
              </a:ext>
            </a:extLst>
          </p:cNvPr>
          <p:cNvSpPr>
            <a:spLocks noGrp="1"/>
          </p:cNvSpPr>
          <p:nvPr>
            <p:ph idx="1"/>
          </p:nvPr>
        </p:nvSpPr>
        <p:spPr>
          <a:xfrm>
            <a:off x="681820" y="1404534"/>
            <a:ext cx="10938680" cy="4210523"/>
          </a:xfrm>
        </p:spPr>
        <p:txBody>
          <a:bodyPr>
            <a:noAutofit/>
          </a:bodyPr>
          <a:lstStyle/>
          <a:p>
            <a:pPr marL="228600" indent="-219075">
              <a:lnSpc>
                <a:spcPct val="80000"/>
              </a:lnSpc>
              <a:spcAft>
                <a:spcPts val="400"/>
              </a:spcAft>
            </a:pPr>
            <a:r>
              <a:rPr lang="en-US" sz="2200">
                <a:solidFill>
                  <a:schemeClr val="accent6">
                    <a:lumMod val="50000"/>
                  </a:schemeClr>
                </a:solidFill>
              </a:rPr>
              <a:t>The stakeholders need the LIR to:</a:t>
            </a:r>
          </a:p>
          <a:p>
            <a:pPr marL="914400" lvl="1" indent="-457200">
              <a:lnSpc>
                <a:spcPct val="80000"/>
              </a:lnSpc>
              <a:spcAft>
                <a:spcPts val="400"/>
              </a:spcAft>
              <a:buClr>
                <a:srgbClr val="FF0000"/>
              </a:buClr>
              <a:buNone/>
            </a:pPr>
            <a:r>
              <a:rPr lang="en-US" sz="2200">
                <a:solidFill>
                  <a:schemeClr val="accent6">
                    <a:lumMod val="50000"/>
                  </a:schemeClr>
                </a:solidFill>
              </a:rPr>
              <a:t>N037: Comply with [TBD] EPA requirements concerning the use and handling of hazardous materials</a:t>
            </a:r>
          </a:p>
          <a:p>
            <a:pPr marL="914400" lvl="1" indent="-457200">
              <a:lnSpc>
                <a:spcPct val="80000"/>
              </a:lnSpc>
              <a:spcAft>
                <a:spcPts val="400"/>
              </a:spcAft>
              <a:buClr>
                <a:srgbClr val="FF0000"/>
              </a:buClr>
              <a:buNone/>
            </a:pPr>
            <a:r>
              <a:rPr lang="en-US" sz="2200">
                <a:solidFill>
                  <a:schemeClr val="accent6">
                    <a:lumMod val="50000"/>
                  </a:schemeClr>
                </a:solidFill>
              </a:rPr>
              <a:t>N038: Comply with [TBD] OSHA requirements concerning human/machine interfaces</a:t>
            </a:r>
          </a:p>
          <a:p>
            <a:pPr marL="914400" lvl="1" indent="-457200">
              <a:lnSpc>
                <a:spcPct val="80000"/>
              </a:lnSpc>
              <a:spcAft>
                <a:spcPts val="400"/>
              </a:spcAft>
              <a:buClr>
                <a:srgbClr val="FF0000"/>
              </a:buClr>
              <a:buNone/>
            </a:pPr>
            <a:r>
              <a:rPr lang="en-US" sz="2200">
                <a:solidFill>
                  <a:schemeClr val="accent6">
                    <a:lumMod val="50000"/>
                  </a:schemeClr>
                </a:solidFill>
              </a:rPr>
              <a:t>N039: Comply with [TBD] OSHA requirements concerning the safety of humans working with robots</a:t>
            </a:r>
          </a:p>
          <a:p>
            <a:pPr marL="914400" lvl="1" indent="-457200">
              <a:lnSpc>
                <a:spcPct val="80000"/>
              </a:lnSpc>
              <a:spcAft>
                <a:spcPts val="400"/>
              </a:spcAft>
              <a:buClr>
                <a:srgbClr val="FF0000"/>
              </a:buClr>
              <a:buNone/>
            </a:pPr>
            <a:r>
              <a:rPr lang="en-US" sz="2200">
                <a:solidFill>
                  <a:schemeClr val="accent6">
                    <a:lumMod val="50000"/>
                  </a:schemeClr>
                </a:solidFill>
              </a:rPr>
              <a:t>N040: Comply with [TBD] FDA requirements concerning the handling of food.</a:t>
            </a:r>
          </a:p>
          <a:p>
            <a:pPr marL="914400" lvl="1" indent="-457200">
              <a:lnSpc>
                <a:spcPct val="80000"/>
              </a:lnSpc>
              <a:spcAft>
                <a:spcPts val="400"/>
              </a:spcAft>
              <a:buNone/>
            </a:pPr>
            <a:r>
              <a:rPr lang="en-US" sz="2200">
                <a:solidFill>
                  <a:schemeClr val="accent6">
                    <a:lumMod val="50000"/>
                  </a:schemeClr>
                </a:solidFill>
              </a:rPr>
              <a:t>N041: Meet the requirements of MIL-STD-461E for radiated emissions. </a:t>
            </a:r>
          </a:p>
          <a:p>
            <a:pPr marL="914400" lvl="1" indent="-457200">
              <a:lnSpc>
                <a:spcPct val="80000"/>
              </a:lnSpc>
              <a:spcAft>
                <a:spcPts val="400"/>
              </a:spcAft>
              <a:buNone/>
            </a:pPr>
            <a:r>
              <a:rPr lang="en-US" sz="2200">
                <a:solidFill>
                  <a:schemeClr val="accent6">
                    <a:lumMod val="50000"/>
                  </a:schemeClr>
                </a:solidFill>
              </a:rPr>
              <a:t>N042: Use power connectors for obtaining facility power that meet UL standards</a:t>
            </a:r>
          </a:p>
          <a:p>
            <a:pPr marL="914400" lvl="1" indent="-457200">
              <a:lnSpc>
                <a:spcPct val="80000"/>
              </a:lnSpc>
              <a:spcAft>
                <a:spcPts val="400"/>
              </a:spcAft>
              <a:buNone/>
            </a:pPr>
            <a:r>
              <a:rPr lang="en-US" sz="2200">
                <a:solidFill>
                  <a:schemeClr val="accent6">
                    <a:lumMod val="50000"/>
                  </a:schemeClr>
                </a:solidFill>
              </a:rPr>
              <a:t>N043: Use lubricants, fluids, and fuels that meet UL 546xx non-flammability standard. </a:t>
            </a:r>
          </a:p>
          <a:p>
            <a:pPr marL="914400" lvl="1" indent="-457200">
              <a:lnSpc>
                <a:spcPct val="80000"/>
              </a:lnSpc>
              <a:spcAft>
                <a:spcPts val="400"/>
              </a:spcAft>
              <a:buNone/>
            </a:pPr>
            <a:r>
              <a:rPr lang="en-US" sz="2200">
                <a:solidFill>
                  <a:schemeClr val="accent6">
                    <a:lumMod val="50000"/>
                  </a:schemeClr>
                </a:solidFill>
              </a:rPr>
              <a:t>N044: Be labeled in English. </a:t>
            </a:r>
          </a:p>
          <a:p>
            <a:pPr marL="914400" lvl="1" indent="-457200">
              <a:lnSpc>
                <a:spcPct val="80000"/>
              </a:lnSpc>
              <a:spcAft>
                <a:spcPts val="400"/>
              </a:spcAft>
              <a:buNone/>
            </a:pPr>
            <a:r>
              <a:rPr lang="en-US" sz="2200">
                <a:solidFill>
                  <a:schemeClr val="accent6">
                    <a:lumMod val="50000"/>
                  </a:schemeClr>
                </a:solidFill>
              </a:rPr>
              <a:t>N045: Units of measure used for parts are English.</a:t>
            </a:r>
          </a:p>
        </p:txBody>
      </p:sp>
      <p:sp>
        <p:nvSpPr>
          <p:cNvPr id="4" name="Slide Number Placeholder 3">
            <a:extLst>
              <a:ext uri="{FF2B5EF4-FFF2-40B4-BE49-F238E27FC236}">
                <a16:creationId xmlns:a16="http://schemas.microsoft.com/office/drawing/2014/main" id="{6B622978-54B9-DA48-AFC7-03BAC5A4B621}"/>
              </a:ext>
            </a:extLst>
          </p:cNvPr>
          <p:cNvSpPr>
            <a:spLocks noGrp="1"/>
          </p:cNvSpPr>
          <p:nvPr>
            <p:ph type="sldNum" sz="quarter" idx="12"/>
          </p:nvPr>
        </p:nvSpPr>
        <p:spPr/>
        <p:txBody>
          <a:bodyPr/>
          <a:lstStyle/>
          <a:p>
            <a:pPr>
              <a:defRPr/>
            </a:pPr>
            <a:fld id="{95B5C896-20D4-4D9B-BA0F-AE8B7CE4918D}" type="slidenum">
              <a:rPr lang="en-US" smtClean="0"/>
              <a:pPr>
                <a:defRPr/>
              </a:pPr>
              <a:t>129</a:t>
            </a:fld>
            <a:endParaRPr lang="en-US"/>
          </a:p>
        </p:txBody>
      </p:sp>
      <p:sp>
        <p:nvSpPr>
          <p:cNvPr id="8" name="TextBox 7">
            <a:extLst>
              <a:ext uri="{FF2B5EF4-FFF2-40B4-BE49-F238E27FC236}">
                <a16:creationId xmlns:a16="http://schemas.microsoft.com/office/drawing/2014/main" id="{D7DD0B58-3455-8D41-8D76-FFC4CD247B9B}"/>
              </a:ext>
            </a:extLst>
          </p:cNvPr>
          <p:cNvSpPr txBox="1"/>
          <p:nvPr/>
        </p:nvSpPr>
        <p:spPr>
          <a:xfrm>
            <a:off x="809610" y="5582123"/>
            <a:ext cx="10377005" cy="690638"/>
          </a:xfrm>
          <a:prstGeom prst="rect">
            <a:avLst/>
          </a:prstGeom>
          <a:noFill/>
        </p:spPr>
        <p:txBody>
          <a:bodyPr wrap="square" rtlCol="0">
            <a:spAutoFit/>
          </a:bodyPr>
          <a:lstStyle/>
          <a:p>
            <a:pPr algn="ctr">
              <a:lnSpc>
                <a:spcPct val="80000"/>
              </a:lnSpc>
            </a:pPr>
            <a:r>
              <a:rPr lang="en-US" sz="2400" b="1">
                <a:solidFill>
                  <a:srgbClr val="00B050"/>
                </a:solidFill>
                <a:latin typeface="Calibri" panose="020F0502020204030204" pitchFamily="34" charset="0"/>
                <a:cs typeface="Calibri" panose="020F0502020204030204" pitchFamily="34" charset="0"/>
              </a:rPr>
              <a:t>These needs were derived from our stakeholder elicitation activities and drivers </a:t>
            </a:r>
            <a:br>
              <a:rPr lang="en-US" sz="2400" b="1">
                <a:solidFill>
                  <a:srgbClr val="00B050"/>
                </a:solidFill>
                <a:latin typeface="Calibri" panose="020F0502020204030204" pitchFamily="34" charset="0"/>
                <a:cs typeface="Calibri" panose="020F0502020204030204" pitchFamily="34" charset="0"/>
              </a:rPr>
            </a:br>
            <a:r>
              <a:rPr lang="en-US" sz="2400" b="1">
                <a:solidFill>
                  <a:srgbClr val="00B050"/>
                </a:solidFill>
                <a:latin typeface="Calibri" panose="020F0502020204030204" pitchFamily="34" charset="0"/>
                <a:cs typeface="Calibri" panose="020F0502020204030204" pitchFamily="34" charset="0"/>
              </a:rPr>
              <a:t>and constraints analysis</a:t>
            </a:r>
          </a:p>
        </p:txBody>
      </p:sp>
      <p:sp>
        <p:nvSpPr>
          <p:cNvPr id="9" name="TextBox 8">
            <a:extLst>
              <a:ext uri="{FF2B5EF4-FFF2-40B4-BE49-F238E27FC236}">
                <a16:creationId xmlns:a16="http://schemas.microsoft.com/office/drawing/2014/main" id="{05D0DFAE-8E71-8435-45C3-6C60F36912D9}"/>
              </a:ext>
            </a:extLst>
          </p:cNvPr>
          <p:cNvSpPr txBox="1"/>
          <p:nvPr/>
        </p:nvSpPr>
        <p:spPr>
          <a:xfrm>
            <a:off x="1614642" y="6387017"/>
            <a:ext cx="8962715" cy="481991"/>
          </a:xfrm>
          <a:prstGeom prst="rect">
            <a:avLst/>
          </a:prstGeom>
          <a:noFill/>
        </p:spPr>
        <p:txBody>
          <a:bodyPr wrap="square" rtlCol="0">
            <a:spAutoFit/>
          </a:bodyPr>
          <a:lstStyle/>
          <a:p>
            <a:pPr algn="ctr">
              <a:lnSpc>
                <a:spcPct val="9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JHS: Jar Handling Subsystem; LHS: Lid Handling Subsystem; LDS: Lid Dispensing System; MMS: Motion Monitoring System </a:t>
            </a:r>
          </a:p>
        </p:txBody>
      </p:sp>
    </p:spTree>
    <p:extLst>
      <p:ext uri="{BB962C8B-B14F-4D97-AF65-F5344CB8AC3E}">
        <p14:creationId xmlns:p14="http://schemas.microsoft.com/office/powerpoint/2010/main" val="30013774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D70933-9793-E34D-8080-400ECA42C88B}"/>
              </a:ext>
            </a:extLst>
          </p:cNvPr>
          <p:cNvSpPr>
            <a:spLocks noGrp="1"/>
          </p:cNvSpPr>
          <p:nvPr>
            <p:ph type="title"/>
          </p:nvPr>
        </p:nvSpPr>
        <p:spPr>
          <a:xfrm>
            <a:off x="2922666" y="656474"/>
            <a:ext cx="6008593" cy="613526"/>
          </a:xfrm>
        </p:spPr>
        <p:txBody>
          <a:bodyPr>
            <a:normAutofit fontScale="90000"/>
          </a:bodyPr>
          <a:lstStyle/>
          <a:p>
            <a:r>
              <a:rPr lang="en-US" sz="3600">
                <a:solidFill>
                  <a:schemeClr val="accent1">
                    <a:lumMod val="75000"/>
                  </a:schemeClr>
                </a:solidFill>
              </a:rPr>
              <a:t>Mission, Goals, Objectives</a:t>
            </a:r>
            <a:br>
              <a:rPr lang="en-US">
                <a:solidFill>
                  <a:schemeClr val="accent1">
                    <a:lumMod val="75000"/>
                  </a:schemeClr>
                </a:solidFill>
              </a:rPr>
            </a:br>
            <a:r>
              <a:rPr lang="en-US" sz="2400">
                <a:solidFill>
                  <a:schemeClr val="accent1">
                    <a:lumMod val="75000"/>
                  </a:schemeClr>
                </a:solidFill>
              </a:rPr>
              <a:t>LIR Perspective</a:t>
            </a:r>
          </a:p>
        </p:txBody>
      </p:sp>
      <p:sp>
        <p:nvSpPr>
          <p:cNvPr id="3" name="Content Placeholder 2">
            <a:extLst>
              <a:ext uri="{FF2B5EF4-FFF2-40B4-BE49-F238E27FC236}">
                <a16:creationId xmlns:a16="http://schemas.microsoft.com/office/drawing/2014/main" id="{888A5AC9-49E4-424F-AE8D-8FCA036E73A7}"/>
              </a:ext>
            </a:extLst>
          </p:cNvPr>
          <p:cNvSpPr>
            <a:spLocks noGrp="1"/>
          </p:cNvSpPr>
          <p:nvPr>
            <p:ph idx="1"/>
          </p:nvPr>
        </p:nvSpPr>
        <p:spPr>
          <a:xfrm>
            <a:off x="777882" y="1416643"/>
            <a:ext cx="10631934" cy="4784883"/>
          </a:xfrm>
        </p:spPr>
        <p:txBody>
          <a:bodyPr>
            <a:normAutofit fontScale="77500" lnSpcReduction="20000"/>
          </a:bodyPr>
          <a:lstStyle/>
          <a:p>
            <a:pPr>
              <a:spcAft>
                <a:spcPts val="200"/>
              </a:spcAft>
            </a:pPr>
            <a:r>
              <a:rPr lang="en-US">
                <a:solidFill>
                  <a:schemeClr val="accent6">
                    <a:lumMod val="50000"/>
                  </a:schemeClr>
                </a:solidFill>
                <a:latin typeface="Calibri" panose="020F0502020204030204" pitchFamily="34" charset="0"/>
                <a:cs typeface="Calibri" panose="020F0502020204030204" pitchFamily="34" charset="0"/>
              </a:rPr>
              <a:t>Mission Statement</a:t>
            </a:r>
          </a:p>
          <a:p>
            <a:pPr lvl="1">
              <a:spcAft>
                <a:spcPts val="200"/>
              </a:spcAft>
            </a:pPr>
            <a:r>
              <a:rPr lang="en-US" sz="2200">
                <a:solidFill>
                  <a:schemeClr val="accent6">
                    <a:lumMod val="50000"/>
                  </a:schemeClr>
                </a:solidFill>
                <a:latin typeface="Calibri" panose="020F0502020204030204" pitchFamily="34" charset="0"/>
                <a:cs typeface="Calibri" panose="020F0502020204030204" pitchFamily="34" charset="0"/>
              </a:rPr>
              <a:t>RM1: Provide a faster and more effective way to install lids on jars (BM1)</a:t>
            </a:r>
          </a:p>
          <a:p>
            <a:pPr>
              <a:spcAft>
                <a:spcPts val="200"/>
              </a:spcAft>
            </a:pPr>
            <a:r>
              <a:rPr lang="en-US">
                <a:solidFill>
                  <a:schemeClr val="accent6">
                    <a:lumMod val="50000"/>
                  </a:schemeClr>
                </a:solidFill>
                <a:latin typeface="Calibri" panose="020F0502020204030204" pitchFamily="34" charset="0"/>
                <a:cs typeface="Calibri" panose="020F0502020204030204" pitchFamily="34" charset="0"/>
              </a:rPr>
              <a:t>Goals</a:t>
            </a:r>
          </a:p>
          <a:p>
            <a:pPr lvl="1">
              <a:spcAft>
                <a:spcPts val="200"/>
              </a:spcAft>
            </a:pPr>
            <a:r>
              <a:rPr lang="en-US" sz="2300">
                <a:solidFill>
                  <a:schemeClr val="accent6">
                    <a:lumMod val="50000"/>
                  </a:schemeClr>
                </a:solidFill>
                <a:latin typeface="Calibri" panose="020F0502020204030204" pitchFamily="34" charset="0"/>
                <a:cs typeface="Calibri" panose="020F0502020204030204" pitchFamily="34" charset="0"/>
              </a:rPr>
              <a:t>RG1: Automate lid installation (BG1)</a:t>
            </a:r>
          </a:p>
          <a:p>
            <a:pPr lvl="1">
              <a:spcAft>
                <a:spcPts val="200"/>
              </a:spcAft>
            </a:pPr>
            <a:r>
              <a:rPr lang="en-US" sz="2300">
                <a:solidFill>
                  <a:schemeClr val="accent6">
                    <a:lumMod val="50000"/>
                  </a:schemeClr>
                </a:solidFill>
                <a:latin typeface="Calibri" panose="020F0502020204030204" pitchFamily="34" charset="0"/>
                <a:cs typeface="Calibri" panose="020F0502020204030204" pitchFamily="34" charset="0"/>
              </a:rPr>
              <a:t>RG2: Increase number of lids installed per shift (BG3)</a:t>
            </a:r>
          </a:p>
          <a:p>
            <a:pPr lvl="1">
              <a:spcAft>
                <a:spcPts val="200"/>
              </a:spcAft>
            </a:pPr>
            <a:r>
              <a:rPr lang="en-US" sz="2300">
                <a:solidFill>
                  <a:schemeClr val="accent6">
                    <a:lumMod val="50000"/>
                  </a:schemeClr>
                </a:solidFill>
                <a:latin typeface="Calibri" panose="020F0502020204030204" pitchFamily="34" charset="0"/>
                <a:cs typeface="Calibri" panose="020F0502020204030204" pitchFamily="34" charset="0"/>
              </a:rPr>
              <a:t>RG3: Increase yield (BG4)</a:t>
            </a:r>
          </a:p>
          <a:p>
            <a:pPr lvl="1">
              <a:spcAft>
                <a:spcPts val="200"/>
              </a:spcAft>
            </a:pPr>
            <a:r>
              <a:rPr lang="en-US" sz="2300">
                <a:solidFill>
                  <a:schemeClr val="accent6">
                    <a:lumMod val="50000"/>
                  </a:schemeClr>
                </a:solidFill>
                <a:latin typeface="Calibri" panose="020F0502020204030204" pitchFamily="34" charset="0"/>
                <a:cs typeface="Calibri" panose="020F0502020204030204" pitchFamily="34" charset="0"/>
              </a:rPr>
              <a:t>RG4: Minimize cost of implementation (BG2)</a:t>
            </a:r>
          </a:p>
          <a:p>
            <a:pPr lvl="1">
              <a:spcAft>
                <a:spcPts val="200"/>
              </a:spcAft>
            </a:pPr>
            <a:r>
              <a:rPr lang="en-US" sz="2300">
                <a:solidFill>
                  <a:schemeClr val="accent6">
                    <a:lumMod val="50000"/>
                  </a:schemeClr>
                </a:solidFill>
                <a:latin typeface="Calibri" panose="020F0502020204030204" pitchFamily="34" charset="0"/>
                <a:cs typeface="Calibri" panose="020F0502020204030204" pitchFamily="34" charset="0"/>
              </a:rPr>
              <a:t>RG5: Conduct safe food handling, hazardous materials handling, and robotic operations</a:t>
            </a:r>
          </a:p>
          <a:p>
            <a:pPr>
              <a:spcAft>
                <a:spcPts val="200"/>
              </a:spcAft>
            </a:pPr>
            <a:r>
              <a:rPr lang="en-US">
                <a:solidFill>
                  <a:schemeClr val="accent6">
                    <a:lumMod val="50000"/>
                  </a:schemeClr>
                </a:solidFill>
                <a:latin typeface="Calibri" panose="020F0502020204030204" pitchFamily="34" charset="0"/>
                <a:cs typeface="Calibri" panose="020F0502020204030204" pitchFamily="34" charset="0"/>
              </a:rPr>
              <a:t>Objectives</a:t>
            </a:r>
          </a:p>
          <a:p>
            <a:pPr lvl="1">
              <a:spcAft>
                <a:spcPts val="200"/>
              </a:spcAft>
            </a:pPr>
            <a:r>
              <a:rPr lang="en-US" sz="2300">
                <a:solidFill>
                  <a:schemeClr val="accent6">
                    <a:lumMod val="50000"/>
                  </a:schemeClr>
                </a:solidFill>
                <a:latin typeface="Calibri" panose="020F0502020204030204" pitchFamily="34" charset="0"/>
                <a:cs typeface="Calibri" panose="020F0502020204030204" pitchFamily="34" charset="0"/>
              </a:rPr>
              <a:t>RO1: Procure LIRs to install lids – Commercial off the Shelf (COTS) if possible (RG1) (BO1)</a:t>
            </a:r>
          </a:p>
          <a:p>
            <a:pPr lvl="1">
              <a:spcAft>
                <a:spcPts val="200"/>
              </a:spcAft>
            </a:pPr>
            <a:r>
              <a:rPr lang="en-US" sz="2300">
                <a:solidFill>
                  <a:schemeClr val="accent6">
                    <a:lumMod val="50000"/>
                  </a:schemeClr>
                </a:solidFill>
                <a:latin typeface="Calibri" panose="020F0502020204030204" pitchFamily="34" charset="0"/>
                <a:cs typeface="Calibri" panose="020F0502020204030204" pitchFamily="34" charset="0"/>
              </a:rPr>
              <a:t>RO2: Increase daily capacity to install lids to &gt; [960 TBD] lids/shift for each JPS (RG2)(BO3)  </a:t>
            </a:r>
          </a:p>
          <a:p>
            <a:pPr lvl="2">
              <a:spcAft>
                <a:spcPts val="200"/>
              </a:spcAft>
            </a:pPr>
            <a:r>
              <a:rPr lang="en-US" sz="2100">
                <a:solidFill>
                  <a:schemeClr val="accent6">
                    <a:lumMod val="50000"/>
                  </a:schemeClr>
                </a:solidFill>
              </a:rPr>
              <a:t>19,200 per shift (20 x 960) for each facility</a:t>
            </a:r>
            <a:endParaRPr lang="en-US" sz="2100">
              <a:solidFill>
                <a:schemeClr val="accent6">
                  <a:lumMod val="50000"/>
                </a:schemeClr>
              </a:solidFill>
              <a:latin typeface="Calibri" panose="020F0502020204030204" pitchFamily="34" charset="0"/>
              <a:cs typeface="Calibri" panose="020F0502020204030204" pitchFamily="34" charset="0"/>
            </a:endParaRPr>
          </a:p>
          <a:p>
            <a:pPr lvl="1">
              <a:spcAft>
                <a:spcPts val="200"/>
              </a:spcAft>
            </a:pPr>
            <a:r>
              <a:rPr lang="en-US" sz="2300">
                <a:solidFill>
                  <a:schemeClr val="accent6">
                    <a:lumMod val="50000"/>
                  </a:schemeClr>
                </a:solidFill>
                <a:latin typeface="Calibri" panose="020F0502020204030204" pitchFamily="34" charset="0"/>
                <a:cs typeface="Calibri" panose="020F0502020204030204" pitchFamily="34" charset="0"/>
              </a:rPr>
              <a:t>RO3: Increase yield such that the number of jars successfully installed per shift at each production facility is &gt;= 99% (RG3)(BO4)</a:t>
            </a:r>
          </a:p>
          <a:p>
            <a:pPr lvl="1">
              <a:spcAft>
                <a:spcPts val="200"/>
              </a:spcAft>
            </a:pPr>
            <a:r>
              <a:rPr lang="en-US" sz="2300">
                <a:solidFill>
                  <a:schemeClr val="accent6">
                    <a:lumMod val="50000"/>
                  </a:schemeClr>
                </a:solidFill>
                <a:latin typeface="Calibri" panose="020F0502020204030204" pitchFamily="34" charset="0"/>
                <a:cs typeface="Calibri" panose="020F0502020204030204" pitchFamily="34" charset="0"/>
              </a:rPr>
              <a:t>RO4: Limit changes to existing facilities and processes (RG4) (BO2)</a:t>
            </a:r>
          </a:p>
          <a:p>
            <a:pPr lvl="1">
              <a:spcAft>
                <a:spcPts val="200"/>
              </a:spcAft>
            </a:pPr>
            <a:r>
              <a:rPr lang="en-US" sz="2300">
                <a:solidFill>
                  <a:schemeClr val="accent6">
                    <a:lumMod val="50000"/>
                  </a:schemeClr>
                </a:solidFill>
                <a:latin typeface="Calibri" panose="020F0502020204030204" pitchFamily="34" charset="0"/>
                <a:cs typeface="Calibri" panose="020F0502020204030204" pitchFamily="34" charset="0"/>
              </a:rPr>
              <a:t>RO5: Stay within the acquisition budget (TBD)  (RG4) (BO2)</a:t>
            </a:r>
          </a:p>
          <a:p>
            <a:pPr lvl="1">
              <a:spcAft>
                <a:spcPts val="200"/>
              </a:spcAft>
            </a:pPr>
            <a:r>
              <a:rPr lang="en-US" sz="2300">
                <a:solidFill>
                  <a:schemeClr val="accent6">
                    <a:lumMod val="50000"/>
                  </a:schemeClr>
                </a:solidFill>
                <a:latin typeface="Calibri" panose="020F0502020204030204" pitchFamily="34" charset="0"/>
                <a:cs typeface="Calibri" panose="020F0502020204030204" pitchFamily="34" charset="0"/>
              </a:rPr>
              <a:t>RO6: Comply with OSHA robotics regulations (RG5)</a:t>
            </a:r>
          </a:p>
          <a:p>
            <a:pPr lvl="1">
              <a:spcAft>
                <a:spcPts val="200"/>
              </a:spcAft>
            </a:pPr>
            <a:r>
              <a:rPr lang="en-US" sz="2300">
                <a:solidFill>
                  <a:schemeClr val="accent6">
                    <a:lumMod val="50000"/>
                  </a:schemeClr>
                </a:solidFill>
                <a:latin typeface="Calibri" panose="020F0502020204030204" pitchFamily="34" charset="0"/>
                <a:cs typeface="Calibri" panose="020F0502020204030204" pitchFamily="34" charset="0"/>
              </a:rPr>
              <a:t>RO7: Comply with FDA food handling regulations (RG5)</a:t>
            </a:r>
          </a:p>
          <a:p>
            <a:pPr lvl="1">
              <a:spcAft>
                <a:spcPts val="200"/>
              </a:spcAft>
            </a:pPr>
            <a:r>
              <a:rPr lang="en-US" sz="2300">
                <a:solidFill>
                  <a:schemeClr val="accent6">
                    <a:lumMod val="50000"/>
                  </a:schemeClr>
                </a:solidFill>
              </a:rPr>
              <a:t>RO8: Comply with EPA hazardous materials regulations (RG5)</a:t>
            </a:r>
            <a:endParaRPr lang="en-US" sz="2300">
              <a:solidFill>
                <a:schemeClr val="accent6">
                  <a:lumMod val="50000"/>
                </a:schemeClr>
              </a:solidFill>
              <a:latin typeface="Calibri" panose="020F0502020204030204" pitchFamily="34" charset="0"/>
              <a:cs typeface="Calibri" panose="020F0502020204030204" pitchFamily="34" charset="0"/>
            </a:endParaRPr>
          </a:p>
          <a:p>
            <a:pPr lvl="1">
              <a:spcAft>
                <a:spcPts val="200"/>
              </a:spcAft>
            </a:pPr>
            <a:endParaRPr lang="en-US">
              <a:solidFill>
                <a:schemeClr val="accent6">
                  <a:lumMod val="50000"/>
                </a:schemeClr>
              </a:solidFill>
              <a:latin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B6E419F2-A451-2741-AC5D-D8BEAF770DA8}"/>
              </a:ext>
            </a:extLst>
          </p:cNvPr>
          <p:cNvSpPr>
            <a:spLocks noGrp="1"/>
          </p:cNvSpPr>
          <p:nvPr>
            <p:ph type="sldNum" sz="quarter" idx="12"/>
          </p:nvPr>
        </p:nvSpPr>
        <p:spPr>
          <a:xfrm>
            <a:off x="11473414" y="6476798"/>
            <a:ext cx="542697" cy="279400"/>
          </a:xfrm>
        </p:spPr>
        <p:txBody>
          <a:bodyPr/>
          <a:lstStyle/>
          <a:p>
            <a:fld id="{874AC6EB-5948-4DF8-B5CC-E711E8013C87}" type="slidenum">
              <a:rPr lang="en-US" smtClean="0"/>
              <a:pPr/>
              <a:t>13</a:t>
            </a:fld>
            <a:endParaRPr lang="en-US"/>
          </a:p>
        </p:txBody>
      </p:sp>
      <p:sp>
        <p:nvSpPr>
          <p:cNvPr id="6" name="TextBox 5">
            <a:extLst>
              <a:ext uri="{FF2B5EF4-FFF2-40B4-BE49-F238E27FC236}">
                <a16:creationId xmlns:a16="http://schemas.microsoft.com/office/drawing/2014/main" id="{BE00FB06-6BF8-804C-8AC1-2379BB8F1262}"/>
              </a:ext>
            </a:extLst>
          </p:cNvPr>
          <p:cNvSpPr txBox="1"/>
          <p:nvPr/>
        </p:nvSpPr>
        <p:spPr>
          <a:xfrm>
            <a:off x="1783748" y="6348169"/>
            <a:ext cx="9178167" cy="338554"/>
          </a:xfrm>
          <a:prstGeom prst="rect">
            <a:avLst/>
          </a:prstGeom>
          <a:noFill/>
        </p:spPr>
        <p:txBody>
          <a:bodyPr wrap="square" rtlCol="0">
            <a:spAutoFit/>
          </a:bodyPr>
          <a:lstStyle/>
          <a:p>
            <a:r>
              <a:rPr lang="en-US" sz="1600">
                <a:latin typeface="Calibri" panose="020F0502020204030204" pitchFamily="34" charset="0"/>
                <a:cs typeface="Calibri" panose="020F0502020204030204" pitchFamily="34" charset="0"/>
              </a:rPr>
              <a:t>LIS: Lid Installation System; LIR: Lid Installing Robot; JPS: Jar Processing System; FCR: Facility Control Room;   </a:t>
            </a:r>
          </a:p>
        </p:txBody>
      </p:sp>
      <p:pic>
        <p:nvPicPr>
          <p:cNvPr id="7" name="Picture 6" descr="A picture containing drawing&#10;&#10;Description automatically generated">
            <a:extLst>
              <a:ext uri="{FF2B5EF4-FFF2-40B4-BE49-F238E27FC236}">
                <a16:creationId xmlns:a16="http://schemas.microsoft.com/office/drawing/2014/main" id="{C265AF93-4A3D-5E8C-2914-A2AC13531A12}"/>
              </a:ext>
            </a:extLst>
          </p:cNvPr>
          <p:cNvPicPr>
            <a:picLocks noChangeAspect="1"/>
          </p:cNvPicPr>
          <p:nvPr/>
        </p:nvPicPr>
        <p:blipFill>
          <a:blip r:embed="rId2">
            <a:extLst>
              <a:ext uri="{837473B0-CC2E-450A-ABE3-18F120FF3D39}">
                <a1611:picAttrSrcUrl xmlns:a1611="http://schemas.microsoft.com/office/drawing/2016/11/main" r:id="rId3"/>
              </a:ext>
            </a:extLst>
          </a:blip>
          <a:stretch>
            <a:fillRect/>
          </a:stretch>
        </p:blipFill>
        <p:spPr>
          <a:xfrm>
            <a:off x="8931259" y="720504"/>
            <a:ext cx="2542155" cy="2348300"/>
          </a:xfrm>
          <a:prstGeom prst="rect">
            <a:avLst/>
          </a:prstGeom>
        </p:spPr>
      </p:pic>
    </p:spTree>
    <p:extLst>
      <p:ext uri="{BB962C8B-B14F-4D97-AF65-F5344CB8AC3E}">
        <p14:creationId xmlns:p14="http://schemas.microsoft.com/office/powerpoint/2010/main" val="850933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8" end="8"/>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9" end="9"/>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10" end="10"/>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11" end="11"/>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
                                            <p:txEl>
                                              <p:pRg st="12" end="12"/>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
                                            <p:txEl>
                                              <p:pRg st="13" end="13"/>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
                                            <p:txEl>
                                              <p:pRg st="14" end="14"/>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
                                            <p:txEl>
                                              <p:pRg st="15" end="15"/>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3">
                                            <p:txEl>
                                              <p:pRg st="16" end="16"/>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3">
                                            <p:txEl>
                                              <p:pRg st="17" end="1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ChangeArrowheads="1"/>
          </p:cNvSpPr>
          <p:nvPr/>
        </p:nvSpPr>
        <p:spPr bwMode="gray">
          <a:xfrm>
            <a:off x="1682372" y="2139202"/>
            <a:ext cx="8827256" cy="3258297"/>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Autofit/>
          </a:bodyPr>
          <a:lst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200"/>
              </a:spcBef>
              <a:buNone/>
            </a:pPr>
            <a:r>
              <a:rPr lang="en-US" sz="4800">
                <a:solidFill>
                  <a:schemeClr val="accent6">
                    <a:lumMod val="50000"/>
                  </a:schemeClr>
                </a:solidFill>
              </a:rPr>
              <a:t>Transformation of the LIR Integrated Set of Needs into </a:t>
            </a:r>
            <a:br>
              <a:rPr lang="en-US" sz="4800">
                <a:solidFill>
                  <a:schemeClr val="accent6">
                    <a:lumMod val="50000"/>
                  </a:schemeClr>
                </a:solidFill>
              </a:rPr>
            </a:br>
            <a:r>
              <a:rPr lang="en-US" sz="4800">
                <a:solidFill>
                  <a:schemeClr val="accent6">
                    <a:lumMod val="50000"/>
                  </a:schemeClr>
                </a:solidFill>
              </a:rPr>
              <a:t>Design Input Requirements</a:t>
            </a:r>
          </a:p>
          <a:p>
            <a:pPr marL="0" indent="0" algn="ctr">
              <a:spcBef>
                <a:spcPts val="200"/>
              </a:spcBef>
              <a:buNone/>
            </a:pPr>
            <a:r>
              <a:rPr lang="en-US" sz="4800">
                <a:solidFill>
                  <a:schemeClr val="accent6">
                    <a:lumMod val="50000"/>
                  </a:schemeClr>
                </a:solidFill>
              </a:rPr>
              <a:t>(System level)</a:t>
            </a:r>
          </a:p>
        </p:txBody>
      </p:sp>
      <p:sp>
        <p:nvSpPr>
          <p:cNvPr id="2" name="Slide Number Placeholder 1"/>
          <p:cNvSpPr>
            <a:spLocks noGrp="1"/>
          </p:cNvSpPr>
          <p:nvPr>
            <p:ph type="sldNum" sz="quarter" idx="12"/>
          </p:nvPr>
        </p:nvSpPr>
        <p:spPr/>
        <p:txBody>
          <a:bodyPr/>
          <a:lstStyle/>
          <a:p>
            <a:pPr>
              <a:defRPr/>
            </a:pPr>
            <a:fld id="{D69A8151-85DA-487E-90FD-0CEB4E854E9B}" type="slidenum">
              <a:rPr lang="en-US" smtClean="0"/>
              <a:pPr>
                <a:defRPr/>
              </a:pPr>
              <a:t>130</a:t>
            </a:fld>
            <a:endParaRPr lang="en-US"/>
          </a:p>
        </p:txBody>
      </p:sp>
    </p:spTree>
    <p:extLst>
      <p:ext uri="{BB962C8B-B14F-4D97-AF65-F5344CB8AC3E}">
        <p14:creationId xmlns:p14="http://schemas.microsoft.com/office/powerpoint/2010/main" val="3902749498"/>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639042-5416-D9A7-92BF-74357ABCA49B}"/>
              </a:ext>
            </a:extLst>
          </p:cNvPr>
          <p:cNvSpPr>
            <a:spLocks noGrp="1"/>
          </p:cNvSpPr>
          <p:nvPr>
            <p:ph type="title"/>
          </p:nvPr>
        </p:nvSpPr>
        <p:spPr>
          <a:xfrm>
            <a:off x="2244436" y="822126"/>
            <a:ext cx="7976755" cy="479854"/>
          </a:xfrm>
        </p:spPr>
        <p:txBody>
          <a:bodyPr>
            <a:noAutofit/>
          </a:bodyPr>
          <a:lstStyle/>
          <a:p>
            <a:pPr>
              <a:lnSpc>
                <a:spcPct val="90000"/>
              </a:lnSpc>
            </a:pPr>
            <a:r>
              <a:rPr lang="en-US" sz="2799" kern="0" dirty="0">
                <a:latin typeface="Calibri" panose="020F0502020204030204" pitchFamily="34" charset="0"/>
                <a:ea typeface="Calibri Light" panose="020F0302020204030204" pitchFamily="34" charset="0"/>
                <a:cs typeface="Times New Roman" panose="02020603050405020304" pitchFamily="18" charset="0"/>
              </a:rPr>
              <a:t>Transforming Needs into Design Input Requirements</a:t>
            </a:r>
            <a:endParaRPr lang="en-US" sz="2799" dirty="0">
              <a:latin typeface="Calibri" panose="020F0502020204030204" pitchFamily="34" charset="0"/>
            </a:endParaRPr>
          </a:p>
        </p:txBody>
      </p:sp>
      <p:sp>
        <p:nvSpPr>
          <p:cNvPr id="6" name="Slide Number Placeholder 5">
            <a:extLst>
              <a:ext uri="{FF2B5EF4-FFF2-40B4-BE49-F238E27FC236}">
                <a16:creationId xmlns:a16="http://schemas.microsoft.com/office/drawing/2014/main" id="{2FF1238B-86D7-6931-BD7C-635453E20B9D}"/>
              </a:ext>
            </a:extLst>
          </p:cNvPr>
          <p:cNvSpPr>
            <a:spLocks noGrp="1"/>
          </p:cNvSpPr>
          <p:nvPr>
            <p:ph type="sldNum" sz="quarter" idx="12"/>
          </p:nvPr>
        </p:nvSpPr>
        <p:spPr/>
        <p:txBody>
          <a:bodyPr/>
          <a:lstStyle/>
          <a:p>
            <a:fld id="{924B41C4-1474-8D42-B330-D2828683839D}" type="slidenum">
              <a:rPr lang="en-US" smtClean="0"/>
              <a:t>131</a:t>
            </a:fld>
            <a:endParaRPr lang="en-US"/>
          </a:p>
        </p:txBody>
      </p:sp>
      <p:pic>
        <p:nvPicPr>
          <p:cNvPr id="5" name="Picture 4">
            <a:extLst>
              <a:ext uri="{FF2B5EF4-FFF2-40B4-BE49-F238E27FC236}">
                <a16:creationId xmlns:a16="http://schemas.microsoft.com/office/drawing/2014/main" id="{5120CC3B-0AA8-C62B-9426-60AB56127D3D}"/>
              </a:ext>
            </a:extLst>
          </p:cNvPr>
          <p:cNvPicPr>
            <a:picLocks noChangeAspect="1"/>
          </p:cNvPicPr>
          <p:nvPr/>
        </p:nvPicPr>
        <p:blipFill rotWithShape="1">
          <a:blip r:embed="rId2"/>
          <a:srcRect l="2715" r="3508" b="11427"/>
          <a:stretch/>
        </p:blipFill>
        <p:spPr>
          <a:xfrm>
            <a:off x="1005420" y="1507664"/>
            <a:ext cx="7055158" cy="4029492"/>
          </a:xfrm>
          <a:prstGeom prst="rect">
            <a:avLst/>
          </a:prstGeom>
        </p:spPr>
      </p:pic>
      <p:sp>
        <p:nvSpPr>
          <p:cNvPr id="7" name="TextBox 6">
            <a:extLst>
              <a:ext uri="{FF2B5EF4-FFF2-40B4-BE49-F238E27FC236}">
                <a16:creationId xmlns:a16="http://schemas.microsoft.com/office/drawing/2014/main" id="{536204C6-748E-4D37-B11F-7219929DB72E}"/>
              </a:ext>
            </a:extLst>
          </p:cNvPr>
          <p:cNvSpPr txBox="1"/>
          <p:nvPr/>
        </p:nvSpPr>
        <p:spPr>
          <a:xfrm>
            <a:off x="8221119" y="1421471"/>
            <a:ext cx="3115363" cy="4540730"/>
          </a:xfrm>
          <a:prstGeom prst="rect">
            <a:avLst/>
          </a:prstGeom>
          <a:noFill/>
        </p:spPr>
        <p:txBody>
          <a:bodyPr wrap="square" rtlCol="0">
            <a:spAutoFit/>
          </a:bodyPr>
          <a:lstStyle/>
          <a:p>
            <a:pPr>
              <a:lnSpc>
                <a:spcPct val="80000"/>
              </a:lnSpc>
              <a:spcAft>
                <a:spcPts val="1000"/>
              </a:spcAft>
            </a:pPr>
            <a:r>
              <a:rPr lang="en-US" sz="2000" dirty="0">
                <a:latin typeface="Calibri" panose="020F0502020204030204" pitchFamily="34" charset="0"/>
                <a:ea typeface="Times New Roman" panose="02020603050405020304" pitchFamily="18" charset="0"/>
                <a:cs typeface="Calibri" panose="020F0502020204030204" pitchFamily="34" charset="0"/>
              </a:rPr>
              <a:t>The project team does </a:t>
            </a:r>
            <a:r>
              <a:rPr lang="en-US" sz="2000" b="1" i="1" dirty="0">
                <a:solidFill>
                  <a:srgbClr val="00B050"/>
                </a:solidFill>
                <a:latin typeface="Calibri" panose="020F0502020204030204" pitchFamily="34" charset="0"/>
                <a:ea typeface="Times New Roman" panose="02020603050405020304" pitchFamily="18" charset="0"/>
                <a:cs typeface="Calibri" panose="020F0502020204030204" pitchFamily="34" charset="0"/>
              </a:rPr>
              <a:t>requirements analysis</a:t>
            </a:r>
            <a:r>
              <a:rPr lang="en-US" sz="2000" b="1" dirty="0">
                <a:solidFill>
                  <a:srgbClr val="00B050"/>
                </a:solidFill>
                <a:latin typeface="Calibri" panose="020F0502020204030204" pitchFamily="34" charset="0"/>
                <a:ea typeface="Times New Roman" panose="02020603050405020304" pitchFamily="18" charset="0"/>
                <a:cs typeface="Calibri" panose="020F0502020204030204" pitchFamily="34" charset="0"/>
              </a:rPr>
              <a:t> </a:t>
            </a:r>
            <a:r>
              <a:rPr lang="en-US" sz="2000" dirty="0">
                <a:latin typeface="Calibri" panose="020F0502020204030204" pitchFamily="34" charset="0"/>
                <a:ea typeface="Times New Roman" panose="02020603050405020304" pitchFamily="18" charset="0"/>
                <a:cs typeface="Calibri" panose="020F0502020204030204" pitchFamily="34" charset="0"/>
              </a:rPr>
              <a:t>to transform the Integrated Set of Needs into a set of Design Input Requirements, asking: “What must the SOI do to fulfill each of the needs?” </a:t>
            </a:r>
          </a:p>
          <a:p>
            <a:pPr>
              <a:lnSpc>
                <a:spcPct val="80000"/>
              </a:lnSpc>
              <a:spcAft>
                <a:spcPts val="1000"/>
              </a:spcAft>
            </a:pPr>
            <a:r>
              <a:rPr lang="en-US" sz="2000" dirty="0">
                <a:latin typeface="Calibri" panose="020F0502020204030204" pitchFamily="34" charset="0"/>
                <a:ea typeface="Times New Roman" panose="02020603050405020304" pitchFamily="18" charset="0"/>
                <a:cs typeface="Calibri" panose="020F0502020204030204" pitchFamily="34" charset="0"/>
              </a:rPr>
              <a:t>The answer will be one or more Design Input Requirements that are necessary and sufficient to meet the parent need.</a:t>
            </a:r>
          </a:p>
          <a:p>
            <a:pPr>
              <a:lnSpc>
                <a:spcPct val="80000"/>
              </a:lnSpc>
              <a:spcAft>
                <a:spcPts val="1000"/>
              </a:spcAft>
            </a:pPr>
            <a:r>
              <a:rPr lang="en-US" sz="2000" dirty="0">
                <a:latin typeface="Calibri" panose="020F0502020204030204" pitchFamily="34" charset="0"/>
                <a:ea typeface="Times New Roman" panose="02020603050405020304" pitchFamily="18" charset="0"/>
                <a:cs typeface="Calibri" panose="020F0502020204030204" pitchFamily="34" charset="0"/>
              </a:rPr>
              <a:t>The Needs-to-Requirements Transformation Matrix is one tool that can be used to aid in the transformation.</a:t>
            </a:r>
          </a:p>
        </p:txBody>
      </p:sp>
      <p:sp>
        <p:nvSpPr>
          <p:cNvPr id="3" name="TextBox 2">
            <a:extLst>
              <a:ext uri="{FF2B5EF4-FFF2-40B4-BE49-F238E27FC236}">
                <a16:creationId xmlns:a16="http://schemas.microsoft.com/office/drawing/2014/main" id="{23AE0A80-0643-5473-3365-31EFB4415FB9}"/>
              </a:ext>
            </a:extLst>
          </p:cNvPr>
          <p:cNvSpPr txBox="1"/>
          <p:nvPr/>
        </p:nvSpPr>
        <p:spPr>
          <a:xfrm>
            <a:off x="553744" y="5576954"/>
            <a:ext cx="7667375" cy="590931"/>
          </a:xfrm>
          <a:prstGeom prst="rect">
            <a:avLst/>
          </a:prstGeom>
          <a:noFill/>
        </p:spPr>
        <p:txBody>
          <a:bodyPr wrap="square" rtlCol="0">
            <a:spAutoFit/>
          </a:bodyPr>
          <a:lstStyle/>
          <a:p>
            <a:pPr algn="ctr">
              <a:lnSpc>
                <a:spcPct val="80000"/>
              </a:lnSpc>
            </a:pPr>
            <a:r>
              <a:rPr lang="en-US" sz="2000" b="1" dirty="0">
                <a:solidFill>
                  <a:srgbClr val="FF0000"/>
                </a:solidFill>
                <a:latin typeface="Calibri" panose="020F0502020204030204" pitchFamily="34" charset="0"/>
                <a:cs typeface="Calibri" panose="020F0502020204030204" pitchFamily="34" charset="0"/>
              </a:rPr>
              <a:t>Requirements must be defined at the level of abstraction appropriate for the level the entity exists to which the requirements apply.</a:t>
            </a:r>
          </a:p>
        </p:txBody>
      </p:sp>
    </p:spTree>
    <p:extLst>
      <p:ext uri="{BB962C8B-B14F-4D97-AF65-F5344CB8AC3E}">
        <p14:creationId xmlns:p14="http://schemas.microsoft.com/office/powerpoint/2010/main" val="20839981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blinds(horizontal)">
                                      <p:cBhvr>
                                        <p:cTn id="7" dur="500"/>
                                        <p:tgtEl>
                                          <p:spTgt spid="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
                                            <p:txEl>
                                              <p:pRg st="2" end="2"/>
                                            </p:txEl>
                                          </p:spTgt>
                                        </p:tgtEl>
                                        <p:attrNameLst>
                                          <p:attrName>style.visibility</p:attrName>
                                        </p:attrNameLst>
                                      </p:cBhvr>
                                      <p:to>
                                        <p:strVal val="visible"/>
                                      </p:to>
                                    </p:set>
                                    <p:animEffect transition="in" filter="blinds(horizontal)">
                                      <p:cBhvr>
                                        <p:cTn id="12" dur="5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9E4671-C4E0-9A5F-A0B6-39871A9BB8D9}"/>
              </a:ext>
            </a:extLst>
          </p:cNvPr>
          <p:cNvSpPr>
            <a:spLocks noGrp="1"/>
          </p:cNvSpPr>
          <p:nvPr>
            <p:ph type="title"/>
          </p:nvPr>
        </p:nvSpPr>
        <p:spPr>
          <a:xfrm>
            <a:off x="1022351" y="711206"/>
            <a:ext cx="10147297" cy="492617"/>
          </a:xfrm>
        </p:spPr>
        <p:txBody>
          <a:bodyPr>
            <a:noAutofit/>
          </a:bodyPr>
          <a:lstStyle/>
          <a:p>
            <a:r>
              <a:rPr lang="en-US" sz="3600" kern="0" dirty="0">
                <a:latin typeface="Calibri" panose="020F0502020204030204" pitchFamily="34" charset="0"/>
                <a:ea typeface="Calibri Light" panose="020F0302020204030204" pitchFamily="34" charset="0"/>
                <a:cs typeface="Times New Roman" panose="02020603050405020304" pitchFamily="18" charset="0"/>
              </a:rPr>
              <a:t>Transforming Needs into Design Input Requirements</a:t>
            </a:r>
            <a:endParaRPr lang="en-US" sz="3600" dirty="0"/>
          </a:p>
        </p:txBody>
      </p:sp>
      <p:sp>
        <p:nvSpPr>
          <p:cNvPr id="3" name="Content Placeholder 2">
            <a:extLst>
              <a:ext uri="{FF2B5EF4-FFF2-40B4-BE49-F238E27FC236}">
                <a16:creationId xmlns:a16="http://schemas.microsoft.com/office/drawing/2014/main" id="{03BEB204-BE94-A6B1-BCF2-412136FA2C75}"/>
              </a:ext>
            </a:extLst>
          </p:cNvPr>
          <p:cNvSpPr>
            <a:spLocks noGrp="1"/>
          </p:cNvSpPr>
          <p:nvPr>
            <p:ph idx="1"/>
          </p:nvPr>
        </p:nvSpPr>
        <p:spPr>
          <a:xfrm>
            <a:off x="691941" y="1338725"/>
            <a:ext cx="10808116" cy="3958402"/>
          </a:xfrm>
        </p:spPr>
        <p:txBody>
          <a:bodyPr>
            <a:noAutofit/>
          </a:bodyPr>
          <a:lstStyle/>
          <a:p>
            <a:pPr>
              <a:lnSpc>
                <a:spcPct val="90000"/>
              </a:lnSpc>
              <a:spcAft>
                <a:spcPts val="800"/>
              </a:spcAft>
            </a:pPr>
            <a:r>
              <a:rPr lang="en-US" sz="2200" dirty="0">
                <a:solidFill>
                  <a:schemeClr val="accent6">
                    <a:lumMod val="50000"/>
                  </a:schemeClr>
                </a:solidFill>
              </a:rPr>
              <a:t>Even though during our analysis, we dove down into the lower levels of the architecture and developed functional flow diagrams; we must move back up to the system level when defining our system level set of Design Input Requirements.</a:t>
            </a:r>
          </a:p>
          <a:p>
            <a:pPr lvl="1">
              <a:lnSpc>
                <a:spcPct val="90000"/>
              </a:lnSpc>
              <a:spcAft>
                <a:spcPts val="800"/>
              </a:spcAft>
            </a:pPr>
            <a:r>
              <a:rPr lang="en-US" sz="2200" dirty="0">
                <a:solidFill>
                  <a:schemeClr val="accent6">
                    <a:lumMod val="50000"/>
                  </a:schemeClr>
                </a:solidFill>
              </a:rPr>
              <a:t>No mention of subsystems, hardware components, or software.</a:t>
            </a:r>
          </a:p>
          <a:p>
            <a:pPr lvl="1">
              <a:lnSpc>
                <a:spcPct val="90000"/>
              </a:lnSpc>
              <a:spcAft>
                <a:spcPts val="800"/>
              </a:spcAft>
            </a:pPr>
            <a:r>
              <a:rPr lang="en-US" sz="2200" dirty="0">
                <a:solidFill>
                  <a:schemeClr val="accent6">
                    <a:lumMod val="50000"/>
                  </a:schemeClr>
                </a:solidFill>
              </a:rPr>
              <a:t>The Design Input Requirements will be allocated to the next level of architecture.</a:t>
            </a:r>
          </a:p>
          <a:p>
            <a:pPr lvl="1">
              <a:lnSpc>
                <a:spcPct val="90000"/>
              </a:lnSpc>
              <a:spcAft>
                <a:spcPts val="800"/>
              </a:spcAft>
            </a:pPr>
            <a:r>
              <a:rPr lang="en-US" sz="2200" dirty="0">
                <a:solidFill>
                  <a:schemeClr val="accent6">
                    <a:lumMod val="50000"/>
                  </a:schemeClr>
                </a:solidFill>
              </a:rPr>
              <a:t>At the next level of architecture, for each part of the architecture the process of defining lifecycle concepts, needs, and requirements will be repeated.</a:t>
            </a:r>
          </a:p>
          <a:p>
            <a:pPr lvl="2">
              <a:lnSpc>
                <a:spcPct val="90000"/>
              </a:lnSpc>
              <a:spcAft>
                <a:spcPts val="800"/>
              </a:spcAft>
            </a:pPr>
            <a:r>
              <a:rPr lang="en-US" sz="2200" dirty="0">
                <a:solidFill>
                  <a:schemeClr val="accent6">
                    <a:lumMod val="50000"/>
                  </a:schemeClr>
                </a:solidFill>
              </a:rPr>
              <a:t>The resulting needs will be transformed into sets of Design Input Requirements for each of the entities at that level of the architecture.</a:t>
            </a:r>
          </a:p>
          <a:p>
            <a:pPr lvl="2">
              <a:lnSpc>
                <a:spcPct val="90000"/>
              </a:lnSpc>
              <a:spcAft>
                <a:spcPts val="800"/>
              </a:spcAft>
            </a:pPr>
            <a:r>
              <a:rPr lang="en-US" sz="2200" dirty="0">
                <a:solidFill>
                  <a:schemeClr val="accent6">
                    <a:lumMod val="50000"/>
                  </a:schemeClr>
                </a:solidFill>
              </a:rPr>
              <a:t>The process will repeat until the project makes a buy, reuse, or make decision.</a:t>
            </a:r>
          </a:p>
          <a:p>
            <a:pPr>
              <a:lnSpc>
                <a:spcPct val="90000"/>
              </a:lnSpc>
              <a:spcAft>
                <a:spcPts val="800"/>
              </a:spcAft>
            </a:pPr>
            <a:r>
              <a:rPr lang="en-US" dirty="0">
                <a:solidFill>
                  <a:schemeClr val="accent6">
                    <a:lumMod val="50000"/>
                  </a:schemeClr>
                </a:solidFill>
              </a:rPr>
              <a:t>At the system level, most of the requirements will be Ubiquitous. </a:t>
            </a:r>
          </a:p>
        </p:txBody>
      </p:sp>
      <p:sp>
        <p:nvSpPr>
          <p:cNvPr id="4" name="TextBox 3">
            <a:extLst>
              <a:ext uri="{FF2B5EF4-FFF2-40B4-BE49-F238E27FC236}">
                <a16:creationId xmlns:a16="http://schemas.microsoft.com/office/drawing/2014/main" id="{E892E479-FF5E-C6C6-FED5-C85B239D07CA}"/>
              </a:ext>
            </a:extLst>
          </p:cNvPr>
          <p:cNvSpPr txBox="1"/>
          <p:nvPr/>
        </p:nvSpPr>
        <p:spPr>
          <a:xfrm>
            <a:off x="1295401" y="5731833"/>
            <a:ext cx="9601196" cy="461665"/>
          </a:xfrm>
          <a:prstGeom prst="rect">
            <a:avLst/>
          </a:prstGeom>
          <a:noFill/>
        </p:spPr>
        <p:txBody>
          <a:bodyPr wrap="square" rtlCol="0">
            <a:spAutoFit/>
          </a:bodyPr>
          <a:lstStyle/>
          <a:p>
            <a:pPr algn="ctr"/>
            <a:r>
              <a:rPr lang="en-US" sz="2400" b="1" dirty="0">
                <a:solidFill>
                  <a:srgbClr val="00B050"/>
                </a:solidFill>
                <a:latin typeface="Calibri" panose="020F0502020204030204" pitchFamily="34" charset="0"/>
                <a:cs typeface="Calibri" panose="020F0502020204030204" pitchFamily="34" charset="0"/>
              </a:rPr>
              <a:t>A key characteristic of needs and requirements is “Appropriate to Level”</a:t>
            </a:r>
          </a:p>
        </p:txBody>
      </p:sp>
      <p:sp>
        <p:nvSpPr>
          <p:cNvPr id="5" name="Slide Number Placeholder 1">
            <a:extLst>
              <a:ext uri="{FF2B5EF4-FFF2-40B4-BE49-F238E27FC236}">
                <a16:creationId xmlns:a16="http://schemas.microsoft.com/office/drawing/2014/main" id="{C8C403EC-8956-15F6-D999-89905F661501}"/>
              </a:ext>
            </a:extLst>
          </p:cNvPr>
          <p:cNvSpPr>
            <a:spLocks noGrp="1"/>
          </p:cNvSpPr>
          <p:nvPr>
            <p:ph type="sldNum" sz="quarter" idx="12"/>
          </p:nvPr>
        </p:nvSpPr>
        <p:spPr>
          <a:xfrm>
            <a:off x="11409816" y="6469742"/>
            <a:ext cx="542697" cy="279400"/>
          </a:xfrm>
        </p:spPr>
        <p:txBody>
          <a:bodyPr/>
          <a:lstStyle/>
          <a:p>
            <a:pPr>
              <a:defRPr/>
            </a:pPr>
            <a:fld id="{D69A8151-85DA-487E-90FD-0CEB4E854E9B}" type="slidenum">
              <a:rPr lang="en-US" smtClean="0"/>
              <a:pPr>
                <a:defRPr/>
              </a:pPr>
              <a:t>132</a:t>
            </a:fld>
            <a:endParaRPr lang="en-US"/>
          </a:p>
        </p:txBody>
      </p:sp>
    </p:spTree>
    <p:extLst>
      <p:ext uri="{BB962C8B-B14F-4D97-AF65-F5344CB8AC3E}">
        <p14:creationId xmlns:p14="http://schemas.microsoft.com/office/powerpoint/2010/main" val="182867779"/>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49C69D4-1D62-0E41-9214-2694C2C7B11F}"/>
              </a:ext>
            </a:extLst>
          </p:cNvPr>
          <p:cNvSpPr>
            <a:spLocks noGrp="1"/>
          </p:cNvSpPr>
          <p:nvPr>
            <p:ph type="title"/>
          </p:nvPr>
        </p:nvSpPr>
        <p:spPr>
          <a:xfrm>
            <a:off x="742121" y="609600"/>
            <a:ext cx="10589886" cy="851879"/>
          </a:xfrm>
        </p:spPr>
        <p:txBody>
          <a:bodyPr>
            <a:normAutofit/>
          </a:bodyPr>
          <a:lstStyle/>
          <a:p>
            <a:r>
              <a:rPr lang="en-US" sz="3200"/>
              <a:t>LIR System Requirements </a:t>
            </a:r>
            <a:r>
              <a:rPr lang="en-US"/>
              <a:t>– </a:t>
            </a:r>
            <a:r>
              <a:rPr lang="en-US" sz="2400"/>
              <a:t>Function (functional/performance)</a:t>
            </a:r>
          </a:p>
        </p:txBody>
      </p:sp>
      <p:sp>
        <p:nvSpPr>
          <p:cNvPr id="6" name="Content Placeholder 5">
            <a:extLst>
              <a:ext uri="{FF2B5EF4-FFF2-40B4-BE49-F238E27FC236}">
                <a16:creationId xmlns:a16="http://schemas.microsoft.com/office/drawing/2014/main" id="{357CB903-12AF-DB43-A0F0-58AF37A96430}"/>
              </a:ext>
            </a:extLst>
          </p:cNvPr>
          <p:cNvSpPr>
            <a:spLocks noGrp="1"/>
          </p:cNvSpPr>
          <p:nvPr>
            <p:ph idx="1"/>
          </p:nvPr>
        </p:nvSpPr>
        <p:spPr>
          <a:xfrm>
            <a:off x="801055" y="1461478"/>
            <a:ext cx="10589887" cy="4786921"/>
          </a:xfrm>
          <a:noFill/>
        </p:spPr>
        <p:txBody>
          <a:bodyPr>
            <a:noAutofit/>
          </a:bodyPr>
          <a:lstStyle/>
          <a:p>
            <a:pPr marL="514350" indent="-504825">
              <a:lnSpc>
                <a:spcPct val="80000"/>
              </a:lnSpc>
              <a:buSzPct val="100000"/>
              <a:buNone/>
            </a:pPr>
            <a:r>
              <a:rPr lang="en-US" sz="2000" dirty="0">
                <a:solidFill>
                  <a:schemeClr val="accent6">
                    <a:lumMod val="50000"/>
                  </a:schemeClr>
                </a:solidFill>
              </a:rPr>
              <a:t>R001: </a:t>
            </a:r>
            <a:r>
              <a:rPr lang="en-US" sz="2000" b="0" dirty="0">
                <a:solidFill>
                  <a:schemeClr val="accent6">
                    <a:lumMod val="50000"/>
                  </a:schemeClr>
                </a:solidFill>
              </a:rPr>
              <a:t>The LIR shall obtain lids from the LDS as described in TBD LIR/LDS ICD per the timing defined in JPS ICD.</a:t>
            </a:r>
          </a:p>
          <a:p>
            <a:pPr marL="514350" indent="-504825">
              <a:lnSpc>
                <a:spcPct val="80000"/>
              </a:lnSpc>
              <a:buSzPct val="100000"/>
              <a:buNone/>
            </a:pPr>
            <a:r>
              <a:rPr lang="en-US" sz="2000" dirty="0">
                <a:solidFill>
                  <a:schemeClr val="accent6">
                    <a:lumMod val="50000"/>
                  </a:schemeClr>
                </a:solidFill>
              </a:rPr>
              <a:t>R002: </a:t>
            </a:r>
            <a:r>
              <a:rPr lang="en-US" sz="2000" b="0" dirty="0">
                <a:solidFill>
                  <a:schemeClr val="accent6">
                    <a:lumMod val="50000"/>
                  </a:schemeClr>
                </a:solidFill>
              </a:rPr>
              <a:t>The LIR shall perform a </a:t>
            </a:r>
            <a:r>
              <a:rPr lang="en-US" sz="2000" b="0" dirty="0" err="1">
                <a:solidFill>
                  <a:schemeClr val="accent6">
                    <a:lumMod val="50000"/>
                  </a:schemeClr>
                </a:solidFill>
              </a:rPr>
              <a:t>Self_Test</a:t>
            </a:r>
            <a:r>
              <a:rPr lang="en-US" sz="2000" b="0" dirty="0">
                <a:solidFill>
                  <a:schemeClr val="accent6">
                    <a:lumMod val="50000"/>
                  </a:schemeClr>
                </a:solidFill>
              </a:rPr>
              <a:t> within [TBD sec] after power up.</a:t>
            </a:r>
          </a:p>
          <a:p>
            <a:pPr marL="514350" indent="-504825">
              <a:lnSpc>
                <a:spcPct val="80000"/>
              </a:lnSpc>
              <a:buSzPct val="100000"/>
              <a:buNone/>
            </a:pPr>
            <a:r>
              <a:rPr lang="en-US" sz="2000" dirty="0">
                <a:solidFill>
                  <a:schemeClr val="accent6">
                    <a:lumMod val="50000"/>
                  </a:schemeClr>
                </a:solidFill>
              </a:rPr>
              <a:t>R003: </a:t>
            </a:r>
            <a:r>
              <a:rPr lang="en-US" sz="2000" b="0" dirty="0">
                <a:solidFill>
                  <a:schemeClr val="accent6">
                    <a:lumMod val="50000"/>
                  </a:schemeClr>
                </a:solidFill>
              </a:rPr>
              <a:t>The LIR shall install lids on the Jars using lids having the characteristics defined in Lid Spec LID1234.</a:t>
            </a:r>
          </a:p>
          <a:p>
            <a:pPr marL="514350" indent="-504825">
              <a:lnSpc>
                <a:spcPct val="80000"/>
              </a:lnSpc>
              <a:buSzPct val="100000"/>
              <a:buNone/>
            </a:pPr>
            <a:r>
              <a:rPr lang="en-US" sz="2000" dirty="0">
                <a:solidFill>
                  <a:schemeClr val="accent6">
                    <a:lumMod val="50000"/>
                  </a:schemeClr>
                </a:solidFill>
              </a:rPr>
              <a:t>R004: </a:t>
            </a:r>
            <a:r>
              <a:rPr lang="en-US" sz="2000" b="0" dirty="0">
                <a:solidFill>
                  <a:schemeClr val="accent6">
                    <a:lumMod val="50000"/>
                  </a:schemeClr>
                </a:solidFill>
              </a:rPr>
              <a:t>The LIR shall install lids on Jars having the characteristics defined in the  Jar Spec JAR1235.</a:t>
            </a:r>
          </a:p>
          <a:p>
            <a:pPr marL="514350" indent="-504825">
              <a:lnSpc>
                <a:spcPct val="80000"/>
              </a:lnSpc>
              <a:buSzPct val="100000"/>
              <a:buNone/>
            </a:pPr>
            <a:r>
              <a:rPr lang="en-US" sz="2000" dirty="0">
                <a:solidFill>
                  <a:schemeClr val="accent6">
                    <a:lumMod val="50000"/>
                  </a:schemeClr>
                </a:solidFill>
              </a:rPr>
              <a:t>R005: </a:t>
            </a:r>
            <a:r>
              <a:rPr lang="en-US" sz="2000" b="0" dirty="0">
                <a:solidFill>
                  <a:schemeClr val="accent6">
                    <a:lumMod val="50000"/>
                  </a:schemeClr>
                </a:solidFill>
              </a:rPr>
              <a:t>The LIR shall install lids on Jars per the timing defined in JPS ICD.</a:t>
            </a:r>
          </a:p>
          <a:p>
            <a:pPr marL="514350" indent="-504825" algn="just">
              <a:lnSpc>
                <a:spcPct val="80000"/>
              </a:lnSpc>
              <a:buSzPct val="100000"/>
              <a:buNone/>
            </a:pPr>
            <a:r>
              <a:rPr lang="en-US" sz="2000" dirty="0">
                <a:solidFill>
                  <a:schemeClr val="accent6">
                    <a:lumMod val="50000"/>
                  </a:schemeClr>
                </a:solidFill>
              </a:rPr>
              <a:t>R006: </a:t>
            </a:r>
            <a:r>
              <a:rPr lang="en-US" sz="2000" b="0" dirty="0">
                <a:solidFill>
                  <a:schemeClr val="accent6">
                    <a:lumMod val="50000"/>
                  </a:schemeClr>
                </a:solidFill>
              </a:rPr>
              <a:t>The LIR shall install lids on Jars positioned on th</a:t>
            </a:r>
            <a:r>
              <a:rPr lang="en-US" sz="2000" dirty="0">
                <a:solidFill>
                  <a:schemeClr val="accent6">
                    <a:lumMod val="50000"/>
                  </a:schemeClr>
                </a:solidFill>
              </a:rPr>
              <a:t>e JPS conveyer belt</a:t>
            </a:r>
            <a:r>
              <a:rPr lang="en-US" sz="2000" b="0" dirty="0">
                <a:solidFill>
                  <a:schemeClr val="accent6">
                    <a:lumMod val="50000"/>
                  </a:schemeClr>
                </a:solidFill>
              </a:rPr>
              <a:t> as defined in the JPS ICD.</a:t>
            </a:r>
          </a:p>
          <a:p>
            <a:pPr marL="514350" indent="-504825">
              <a:lnSpc>
                <a:spcPct val="80000"/>
              </a:lnSpc>
              <a:buSzPct val="100000"/>
              <a:buNone/>
            </a:pPr>
            <a:r>
              <a:rPr lang="en-US" sz="2000" dirty="0">
                <a:solidFill>
                  <a:schemeClr val="accent6">
                    <a:lumMod val="50000"/>
                  </a:schemeClr>
                </a:solidFill>
              </a:rPr>
              <a:t>R007: The LIR shall maintain the Jar position within +/- .1 inches on the conveyer belt during lid installation.</a:t>
            </a:r>
            <a:endParaRPr lang="en-US" sz="2000" b="0" dirty="0">
              <a:solidFill>
                <a:schemeClr val="accent6">
                  <a:lumMod val="50000"/>
                </a:schemeClr>
              </a:solidFill>
            </a:endParaRPr>
          </a:p>
          <a:p>
            <a:pPr marL="514350" indent="-504825">
              <a:lnSpc>
                <a:spcPct val="80000"/>
              </a:lnSpc>
              <a:buSzPct val="100000"/>
              <a:buNone/>
            </a:pPr>
            <a:r>
              <a:rPr lang="en-US" sz="2000" dirty="0">
                <a:solidFill>
                  <a:schemeClr val="accent6">
                    <a:lumMod val="50000"/>
                  </a:schemeClr>
                </a:solidFill>
              </a:rPr>
              <a:t>R008: </a:t>
            </a:r>
            <a:r>
              <a:rPr lang="en-US" sz="2000" b="0" dirty="0">
                <a:solidFill>
                  <a:schemeClr val="accent6">
                    <a:lumMod val="50000"/>
                  </a:schemeClr>
                </a:solidFill>
              </a:rPr>
              <a:t>The LIR shall install lids on the Jars with a torque within the torque ranges specified in Table 6.</a:t>
            </a:r>
          </a:p>
          <a:p>
            <a:pPr marL="514350" indent="-504825">
              <a:lnSpc>
                <a:spcPct val="80000"/>
              </a:lnSpc>
              <a:buSzPct val="100000"/>
              <a:buNone/>
            </a:pPr>
            <a:r>
              <a:rPr lang="en-US" sz="2000" dirty="0">
                <a:solidFill>
                  <a:schemeClr val="accent6">
                    <a:lumMod val="50000"/>
                  </a:schemeClr>
                </a:solidFill>
              </a:rPr>
              <a:t>R009: </a:t>
            </a:r>
            <a:r>
              <a:rPr lang="en-US" sz="2000" b="0" dirty="0">
                <a:solidFill>
                  <a:schemeClr val="accent6">
                    <a:lumMod val="50000"/>
                  </a:schemeClr>
                </a:solidFill>
              </a:rPr>
              <a:t>The LIR shall install lids on Jars during the Shift defined in the JPS ICD 355 days/year.</a:t>
            </a:r>
          </a:p>
          <a:p>
            <a:pPr marL="514350" indent="-504825">
              <a:lnSpc>
                <a:spcPct val="80000"/>
              </a:lnSpc>
              <a:buSzPct val="100000"/>
              <a:buNone/>
            </a:pPr>
            <a:r>
              <a:rPr lang="en-US" sz="2000" dirty="0">
                <a:solidFill>
                  <a:schemeClr val="accent6">
                    <a:lumMod val="50000"/>
                  </a:schemeClr>
                </a:solidFill>
              </a:rPr>
              <a:t>R010: The LIR shall install a lid on a Jar within 3 sec of receiving from the FCR C&amp;M software “</a:t>
            </a:r>
            <a:r>
              <a:rPr lang="en-US" sz="2000" dirty="0" err="1">
                <a:solidFill>
                  <a:schemeClr val="accent6">
                    <a:lumMod val="50000"/>
                  </a:schemeClr>
                </a:solidFill>
              </a:rPr>
              <a:t>Jar_in_Place</a:t>
            </a:r>
            <a:r>
              <a:rPr lang="en-US" sz="2000" dirty="0">
                <a:solidFill>
                  <a:schemeClr val="accent6">
                    <a:lumMod val="50000"/>
                  </a:schemeClr>
                </a:solidFill>
              </a:rPr>
              <a:t>” message having the characteristics defined in [TBD LIR to FCR ICD]. </a:t>
            </a:r>
          </a:p>
        </p:txBody>
      </p:sp>
      <p:sp>
        <p:nvSpPr>
          <p:cNvPr id="4" name="Slide Number Placeholder 3">
            <a:extLst>
              <a:ext uri="{FF2B5EF4-FFF2-40B4-BE49-F238E27FC236}">
                <a16:creationId xmlns:a16="http://schemas.microsoft.com/office/drawing/2014/main" id="{6B622978-54B9-DA48-AFC7-03BAC5A4B621}"/>
              </a:ext>
            </a:extLst>
          </p:cNvPr>
          <p:cNvSpPr>
            <a:spLocks noGrp="1"/>
          </p:cNvSpPr>
          <p:nvPr>
            <p:ph type="sldNum" sz="quarter" idx="12"/>
          </p:nvPr>
        </p:nvSpPr>
        <p:spPr/>
        <p:txBody>
          <a:bodyPr/>
          <a:lstStyle/>
          <a:p>
            <a:pPr>
              <a:defRPr/>
            </a:pPr>
            <a:fld id="{95B5C896-20D4-4D9B-BA0F-AE8B7CE4918D}" type="slidenum">
              <a:rPr lang="en-US" smtClean="0"/>
              <a:pPr>
                <a:defRPr/>
              </a:pPr>
              <a:t>133</a:t>
            </a:fld>
            <a:endParaRPr lang="en-US"/>
          </a:p>
        </p:txBody>
      </p:sp>
      <p:sp>
        <p:nvSpPr>
          <p:cNvPr id="2" name="TextBox 1">
            <a:extLst>
              <a:ext uri="{FF2B5EF4-FFF2-40B4-BE49-F238E27FC236}">
                <a16:creationId xmlns:a16="http://schemas.microsoft.com/office/drawing/2014/main" id="{8AD7F606-AB7C-104B-A5BC-3AFA6FCD6986}"/>
              </a:ext>
            </a:extLst>
          </p:cNvPr>
          <p:cNvSpPr txBox="1"/>
          <p:nvPr/>
        </p:nvSpPr>
        <p:spPr>
          <a:xfrm>
            <a:off x="3495855" y="37564"/>
            <a:ext cx="5082417" cy="461665"/>
          </a:xfrm>
          <a:prstGeom prst="rect">
            <a:avLst/>
          </a:prstGeom>
          <a:noFill/>
        </p:spPr>
        <p:txBody>
          <a:bodyPr wrap="none" rtlCol="0">
            <a:spAutoFit/>
          </a:bodyPr>
          <a:lstStyle/>
          <a:p>
            <a:r>
              <a:rPr lang="en-US" sz="2400">
                <a:solidFill>
                  <a:schemeClr val="accent6">
                    <a:lumMod val="50000"/>
                  </a:schemeClr>
                </a:solidFill>
              </a:rPr>
              <a:t>What the LIR must do to meet the needs</a:t>
            </a:r>
          </a:p>
        </p:txBody>
      </p:sp>
      <p:sp>
        <p:nvSpPr>
          <p:cNvPr id="3" name="TextBox 2">
            <a:extLst>
              <a:ext uri="{FF2B5EF4-FFF2-40B4-BE49-F238E27FC236}">
                <a16:creationId xmlns:a16="http://schemas.microsoft.com/office/drawing/2014/main" id="{B95E9C20-1623-3E44-BE4A-47E9A122CFBD}"/>
              </a:ext>
            </a:extLst>
          </p:cNvPr>
          <p:cNvSpPr txBox="1"/>
          <p:nvPr/>
        </p:nvSpPr>
        <p:spPr>
          <a:xfrm>
            <a:off x="2669747" y="5617033"/>
            <a:ext cx="7445876" cy="369332"/>
          </a:xfrm>
          <a:prstGeom prst="rect">
            <a:avLst/>
          </a:prstGeom>
          <a:noFill/>
        </p:spPr>
        <p:txBody>
          <a:bodyPr wrap="square" rtlCol="0">
            <a:spAutoFit/>
          </a:bodyPr>
          <a:lstStyle/>
          <a:p>
            <a:pPr algn="ctr"/>
            <a:r>
              <a:rPr lang="en-US">
                <a:solidFill>
                  <a:schemeClr val="accent6">
                    <a:lumMod val="50000"/>
                  </a:schemeClr>
                </a:solidFill>
                <a:latin typeface="Calibri" panose="020F0502020204030204" pitchFamily="34" charset="0"/>
                <a:cs typeface="Calibri" panose="020F0502020204030204" pitchFamily="34" charset="0"/>
              </a:rPr>
              <a:t>Note: parameters in the form </a:t>
            </a:r>
            <a:r>
              <a:rPr lang="en-US" err="1">
                <a:solidFill>
                  <a:schemeClr val="accent6">
                    <a:lumMod val="50000"/>
                  </a:schemeClr>
                </a:solidFill>
                <a:latin typeface="Calibri" panose="020F0502020204030204" pitchFamily="34" charset="0"/>
                <a:cs typeface="Calibri" panose="020F0502020204030204" pitchFamily="34" charset="0"/>
              </a:rPr>
              <a:t>Xyy_Zyy</a:t>
            </a:r>
            <a:r>
              <a:rPr lang="en-US">
                <a:solidFill>
                  <a:schemeClr val="accent6">
                    <a:lumMod val="50000"/>
                  </a:schemeClr>
                </a:solidFill>
                <a:latin typeface="Calibri" panose="020F0502020204030204" pitchFamily="34" charset="0"/>
                <a:cs typeface="Calibri" panose="020F0502020204030204" pitchFamily="34" charset="0"/>
              </a:rPr>
              <a:t>, are defined in the data dictionary.</a:t>
            </a:r>
          </a:p>
        </p:txBody>
      </p:sp>
      <p:sp>
        <p:nvSpPr>
          <p:cNvPr id="7" name="TextBox 6">
            <a:extLst>
              <a:ext uri="{FF2B5EF4-FFF2-40B4-BE49-F238E27FC236}">
                <a16:creationId xmlns:a16="http://schemas.microsoft.com/office/drawing/2014/main" id="{BCA32B4F-B5DF-034E-AB8E-F9DABEFF6DED}"/>
              </a:ext>
            </a:extLst>
          </p:cNvPr>
          <p:cNvSpPr txBox="1"/>
          <p:nvPr/>
        </p:nvSpPr>
        <p:spPr>
          <a:xfrm>
            <a:off x="2562705" y="5879068"/>
            <a:ext cx="7659961" cy="369332"/>
          </a:xfrm>
          <a:prstGeom prst="rect">
            <a:avLst/>
          </a:prstGeom>
          <a:noFill/>
        </p:spPr>
        <p:txBody>
          <a:bodyPr wrap="square" rtlCol="0">
            <a:spAutoFit/>
          </a:bodyPr>
          <a:lstStyle/>
          <a:p>
            <a:pPr algn="ctr"/>
            <a:r>
              <a:rPr lang="en-US">
                <a:solidFill>
                  <a:schemeClr val="accent6">
                    <a:lumMod val="50000"/>
                  </a:schemeClr>
                </a:solidFill>
                <a:latin typeface="Calibri" panose="020F0502020204030204" pitchFamily="34" charset="0"/>
                <a:cs typeface="Calibri" panose="020F0502020204030204" pitchFamily="34" charset="0"/>
              </a:rPr>
              <a:t>Note: Must include traces to needs and other sources of the requirements.</a:t>
            </a:r>
          </a:p>
        </p:txBody>
      </p:sp>
      <p:sp>
        <p:nvSpPr>
          <p:cNvPr id="9" name="TextBox 8">
            <a:extLst>
              <a:ext uri="{FF2B5EF4-FFF2-40B4-BE49-F238E27FC236}">
                <a16:creationId xmlns:a16="http://schemas.microsoft.com/office/drawing/2014/main" id="{E564C6D7-D53F-23ED-E93B-F70D53778A8D}"/>
              </a:ext>
            </a:extLst>
          </p:cNvPr>
          <p:cNvSpPr txBox="1"/>
          <p:nvPr/>
        </p:nvSpPr>
        <p:spPr>
          <a:xfrm>
            <a:off x="1614642" y="6387017"/>
            <a:ext cx="8962715" cy="481991"/>
          </a:xfrm>
          <a:prstGeom prst="rect">
            <a:avLst/>
          </a:prstGeom>
          <a:noFill/>
        </p:spPr>
        <p:txBody>
          <a:bodyPr wrap="square" rtlCol="0">
            <a:spAutoFit/>
          </a:bodyPr>
          <a:lstStyle/>
          <a:p>
            <a:pPr algn="ctr">
              <a:lnSpc>
                <a:spcPct val="9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JHS: Jar Handling Subsystem; LHS: Lid Handling Subsystem; LDS: Lid Dispensing System; MMS: Motion Monitoring System </a:t>
            </a:r>
          </a:p>
        </p:txBody>
      </p:sp>
    </p:spTree>
    <p:extLst>
      <p:ext uri="{BB962C8B-B14F-4D97-AF65-F5344CB8AC3E}">
        <p14:creationId xmlns:p14="http://schemas.microsoft.com/office/powerpoint/2010/main" val="207047594"/>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49C69D4-1D62-0E41-9214-2694C2C7B11F}"/>
              </a:ext>
            </a:extLst>
          </p:cNvPr>
          <p:cNvSpPr>
            <a:spLocks noGrp="1"/>
          </p:cNvSpPr>
          <p:nvPr>
            <p:ph type="title"/>
          </p:nvPr>
        </p:nvSpPr>
        <p:spPr>
          <a:xfrm>
            <a:off x="742121" y="609600"/>
            <a:ext cx="10589886" cy="851879"/>
          </a:xfrm>
        </p:spPr>
        <p:txBody>
          <a:bodyPr>
            <a:normAutofit/>
          </a:bodyPr>
          <a:lstStyle/>
          <a:p>
            <a:r>
              <a:rPr lang="en-US" sz="3200"/>
              <a:t>LIR System Requirements </a:t>
            </a:r>
            <a:r>
              <a:rPr lang="en-US"/>
              <a:t>– </a:t>
            </a:r>
            <a:r>
              <a:rPr lang="en-US" sz="2400"/>
              <a:t>Function (functional/performance)</a:t>
            </a:r>
          </a:p>
        </p:txBody>
      </p:sp>
      <p:sp>
        <p:nvSpPr>
          <p:cNvPr id="6" name="Content Placeholder 5">
            <a:extLst>
              <a:ext uri="{FF2B5EF4-FFF2-40B4-BE49-F238E27FC236}">
                <a16:creationId xmlns:a16="http://schemas.microsoft.com/office/drawing/2014/main" id="{357CB903-12AF-DB43-A0F0-58AF37A96430}"/>
              </a:ext>
            </a:extLst>
          </p:cNvPr>
          <p:cNvSpPr>
            <a:spLocks noGrp="1"/>
          </p:cNvSpPr>
          <p:nvPr>
            <p:ph idx="1"/>
          </p:nvPr>
        </p:nvSpPr>
        <p:spPr>
          <a:xfrm>
            <a:off x="687852" y="1416615"/>
            <a:ext cx="11049446" cy="4462453"/>
          </a:xfrm>
          <a:noFill/>
        </p:spPr>
        <p:txBody>
          <a:bodyPr>
            <a:noAutofit/>
          </a:bodyPr>
          <a:lstStyle/>
          <a:p>
            <a:pPr marL="514350" indent="-504825">
              <a:lnSpc>
                <a:spcPct val="80000"/>
              </a:lnSpc>
              <a:buSzPct val="100000"/>
              <a:buNone/>
            </a:pPr>
            <a:r>
              <a:rPr lang="en-US" sz="2000" dirty="0">
                <a:solidFill>
                  <a:schemeClr val="accent6">
                    <a:lumMod val="50000"/>
                  </a:schemeClr>
                </a:solidFill>
              </a:rPr>
              <a:t>R011: </a:t>
            </a:r>
            <a:r>
              <a:rPr lang="en-US" sz="2000" b="0" dirty="0">
                <a:solidFill>
                  <a:schemeClr val="accent6">
                    <a:lumMod val="50000"/>
                  </a:schemeClr>
                </a:solidFill>
              </a:rPr>
              <a:t>The LIR shall install </a:t>
            </a:r>
            <a:r>
              <a:rPr lang="en-US" sz="2000" dirty="0">
                <a:solidFill>
                  <a:schemeClr val="accent6">
                    <a:lumMod val="50000"/>
                  </a:schemeClr>
                </a:solidFill>
              </a:rPr>
              <a:t>lids on </a:t>
            </a:r>
            <a:r>
              <a:rPr lang="en-US" sz="2000" b="0" dirty="0">
                <a:solidFill>
                  <a:schemeClr val="accent6">
                    <a:lumMod val="50000"/>
                  </a:schemeClr>
                </a:solidFill>
              </a:rPr>
              <a:t>at least 99% of the Jars presented per the JPS ICD.</a:t>
            </a:r>
          </a:p>
          <a:p>
            <a:pPr marL="514350" indent="-504825">
              <a:lnSpc>
                <a:spcPct val="80000"/>
              </a:lnSpc>
              <a:buSzPct val="100000"/>
              <a:buNone/>
            </a:pPr>
            <a:r>
              <a:rPr lang="en-US" sz="2000" dirty="0">
                <a:solidFill>
                  <a:schemeClr val="accent6">
                    <a:lumMod val="50000"/>
                  </a:schemeClr>
                </a:solidFill>
              </a:rPr>
              <a:t>R012: </a:t>
            </a:r>
            <a:r>
              <a:rPr lang="en-US" sz="2000" b="0" dirty="0">
                <a:solidFill>
                  <a:schemeClr val="accent6">
                    <a:lumMod val="50000"/>
                  </a:schemeClr>
                </a:solidFill>
              </a:rPr>
              <a:t>The LIR shall </a:t>
            </a:r>
            <a:r>
              <a:rPr lang="en-US" sz="2000" dirty="0">
                <a:solidFill>
                  <a:schemeClr val="accent6">
                    <a:lumMod val="50000"/>
                  </a:schemeClr>
                </a:solidFill>
              </a:rPr>
              <a:t>Monitor</a:t>
            </a:r>
            <a:r>
              <a:rPr lang="en-US" sz="2000" b="0" dirty="0">
                <a:solidFill>
                  <a:schemeClr val="accent6">
                    <a:lumMod val="50000"/>
                  </a:schemeClr>
                </a:solidFill>
              </a:rPr>
              <a:t> </a:t>
            </a:r>
            <a:r>
              <a:rPr lang="en-US" sz="2000" b="0" dirty="0" err="1">
                <a:solidFill>
                  <a:schemeClr val="accent6">
                    <a:lumMod val="50000"/>
                  </a:schemeClr>
                </a:solidFill>
              </a:rPr>
              <a:t>System_Health_and_Status</a:t>
            </a:r>
            <a:r>
              <a:rPr lang="en-US" sz="2000" b="0" dirty="0">
                <a:solidFill>
                  <a:schemeClr val="accent6">
                    <a:lumMod val="50000"/>
                  </a:schemeClr>
                </a:solidFill>
              </a:rPr>
              <a:t> whenever the LIR is powered.</a:t>
            </a:r>
          </a:p>
          <a:p>
            <a:pPr marL="514350" indent="-504825">
              <a:lnSpc>
                <a:spcPct val="80000"/>
              </a:lnSpc>
              <a:buSzPct val="100000"/>
              <a:buNone/>
            </a:pPr>
            <a:r>
              <a:rPr lang="en-US" sz="2000" dirty="0">
                <a:solidFill>
                  <a:schemeClr val="accent6">
                    <a:lumMod val="50000"/>
                  </a:schemeClr>
                </a:solidFill>
              </a:rPr>
              <a:t>R013: </a:t>
            </a:r>
            <a:r>
              <a:rPr lang="en-US" sz="2000" b="0" dirty="0">
                <a:solidFill>
                  <a:schemeClr val="accent6">
                    <a:lumMod val="50000"/>
                  </a:schemeClr>
                </a:solidFill>
              </a:rPr>
              <a:t>The LIR shall Report </a:t>
            </a:r>
            <a:r>
              <a:rPr lang="en-US" sz="2000" dirty="0" err="1">
                <a:solidFill>
                  <a:schemeClr val="accent6">
                    <a:lumMod val="50000"/>
                  </a:schemeClr>
                </a:solidFill>
              </a:rPr>
              <a:t>System_Health_and_Status</a:t>
            </a:r>
            <a:r>
              <a:rPr lang="en-US" sz="2000" dirty="0">
                <a:solidFill>
                  <a:schemeClr val="accent6">
                    <a:lumMod val="50000"/>
                  </a:schemeClr>
                </a:solidFill>
              </a:rPr>
              <a:t> data </a:t>
            </a:r>
            <a:r>
              <a:rPr lang="en-US" sz="2000" b="0" dirty="0">
                <a:solidFill>
                  <a:schemeClr val="accent6">
                    <a:lumMod val="50000"/>
                  </a:schemeClr>
                </a:solidFill>
              </a:rPr>
              <a:t>every [TBD minutes] to the FCR C&amp;M software as defined in [TBD LIR to FCR ICD].</a:t>
            </a:r>
          </a:p>
          <a:p>
            <a:pPr marL="514350" indent="-504825">
              <a:lnSpc>
                <a:spcPct val="80000"/>
              </a:lnSpc>
              <a:buSzPct val="100000"/>
              <a:buNone/>
            </a:pPr>
            <a:r>
              <a:rPr lang="en-US" sz="2000" dirty="0">
                <a:solidFill>
                  <a:schemeClr val="accent6">
                    <a:lumMod val="50000"/>
                  </a:schemeClr>
                </a:solidFill>
              </a:rPr>
              <a:t>R014: The LIR shall receive Commands from the FCR C&amp;M software as </a:t>
            </a:r>
            <a:r>
              <a:rPr lang="en-US" sz="2000" b="0" dirty="0">
                <a:solidFill>
                  <a:schemeClr val="accent6">
                    <a:lumMod val="50000"/>
                  </a:schemeClr>
                </a:solidFill>
              </a:rPr>
              <a:t>defined in the [TBD LIR to FCR ICD].</a:t>
            </a:r>
            <a:endParaRPr lang="en-US" sz="2000" dirty="0">
              <a:solidFill>
                <a:schemeClr val="accent6">
                  <a:lumMod val="50000"/>
                </a:schemeClr>
              </a:solidFill>
            </a:endParaRPr>
          </a:p>
          <a:p>
            <a:pPr marL="514350" indent="-504825">
              <a:lnSpc>
                <a:spcPct val="80000"/>
              </a:lnSpc>
              <a:buSzPct val="100000"/>
              <a:buNone/>
            </a:pPr>
            <a:r>
              <a:rPr lang="en-US" sz="2000" dirty="0">
                <a:solidFill>
                  <a:schemeClr val="accent6">
                    <a:lumMod val="50000"/>
                  </a:schemeClr>
                </a:solidFill>
              </a:rPr>
              <a:t>R015: </a:t>
            </a:r>
            <a:r>
              <a:rPr lang="en-US" sz="2000" b="0" dirty="0">
                <a:solidFill>
                  <a:schemeClr val="accent6">
                    <a:lumMod val="50000"/>
                  </a:schemeClr>
                </a:solidFill>
              </a:rPr>
              <a:t>The LIR shall execute</a:t>
            </a:r>
            <a:r>
              <a:rPr lang="en-US" sz="2000" dirty="0">
                <a:solidFill>
                  <a:schemeClr val="accent6">
                    <a:lumMod val="50000"/>
                  </a:schemeClr>
                </a:solidFill>
              </a:rPr>
              <a:t> within [TBD sec] of receipt from the FCR C&amp;M software, Commands </a:t>
            </a:r>
            <a:br>
              <a:rPr lang="en-US" sz="2000" dirty="0">
                <a:solidFill>
                  <a:schemeClr val="accent6">
                    <a:lumMod val="50000"/>
                  </a:schemeClr>
                </a:solidFill>
              </a:rPr>
            </a:br>
            <a:r>
              <a:rPr lang="en-US" sz="2000" b="0" dirty="0">
                <a:solidFill>
                  <a:schemeClr val="accent6">
                    <a:lumMod val="50000"/>
                  </a:schemeClr>
                </a:solidFill>
              </a:rPr>
              <a:t>defined in the [TBD LIR to FCR ICD].</a:t>
            </a:r>
          </a:p>
          <a:p>
            <a:pPr marL="514350" indent="-504825">
              <a:lnSpc>
                <a:spcPct val="80000"/>
              </a:lnSpc>
              <a:buSzPct val="100000"/>
              <a:buNone/>
            </a:pPr>
            <a:r>
              <a:rPr lang="en-US" sz="2000" dirty="0">
                <a:solidFill>
                  <a:schemeClr val="accent6">
                    <a:lumMod val="50000"/>
                  </a:schemeClr>
                </a:solidFill>
              </a:rPr>
              <a:t>R016: The LIR shall report within [TBD sec] to the FCR C&amp;M software the completion of Commands as defined in [TBD LIR FCR ICD].</a:t>
            </a:r>
          </a:p>
          <a:p>
            <a:pPr marL="514350" indent="-504825">
              <a:lnSpc>
                <a:spcPct val="80000"/>
              </a:lnSpc>
              <a:buSzPct val="100000"/>
              <a:buNone/>
            </a:pPr>
            <a:r>
              <a:rPr lang="en-US" sz="2000" dirty="0">
                <a:solidFill>
                  <a:schemeClr val="accent6">
                    <a:lumMod val="50000"/>
                  </a:schemeClr>
                </a:solidFill>
              </a:rPr>
              <a:t>R017: </a:t>
            </a:r>
            <a:r>
              <a:rPr lang="en-US" sz="2000" b="0" dirty="0">
                <a:solidFill>
                  <a:schemeClr val="accent6">
                    <a:lumMod val="50000"/>
                  </a:schemeClr>
                </a:solidFill>
              </a:rPr>
              <a:t>The LIR shall report </a:t>
            </a:r>
            <a:r>
              <a:rPr lang="en-US" sz="2000" dirty="0">
                <a:solidFill>
                  <a:schemeClr val="accent6">
                    <a:lumMod val="50000"/>
                  </a:schemeClr>
                </a:solidFill>
              </a:rPr>
              <a:t>within [TBD sec] of occurrence, changes </a:t>
            </a:r>
            <a:r>
              <a:rPr lang="en-US" sz="2000" b="0" dirty="0">
                <a:solidFill>
                  <a:schemeClr val="accent6">
                    <a:lumMod val="50000"/>
                  </a:schemeClr>
                </a:solidFill>
              </a:rPr>
              <a:t>in </a:t>
            </a:r>
            <a:r>
              <a:rPr lang="en-US" sz="2000" b="0" dirty="0" err="1">
                <a:solidFill>
                  <a:schemeClr val="accent6">
                    <a:lumMod val="50000"/>
                  </a:schemeClr>
                </a:solidFill>
              </a:rPr>
              <a:t>System_State</a:t>
            </a:r>
            <a:r>
              <a:rPr lang="en-US" sz="2000" b="0" dirty="0">
                <a:solidFill>
                  <a:schemeClr val="accent6">
                    <a:lumMod val="50000"/>
                  </a:schemeClr>
                </a:solidFill>
              </a:rPr>
              <a:t> to the FCR C&amp;M software as defined in [TBD LIR FCR ICD].</a:t>
            </a:r>
          </a:p>
          <a:p>
            <a:pPr marL="514350" indent="-504825">
              <a:lnSpc>
                <a:spcPct val="80000"/>
              </a:lnSpc>
              <a:buSzPct val="100000"/>
              <a:buNone/>
            </a:pPr>
            <a:r>
              <a:rPr lang="en-US" sz="2000" dirty="0">
                <a:solidFill>
                  <a:schemeClr val="accent6">
                    <a:lumMod val="50000"/>
                  </a:schemeClr>
                </a:solidFill>
              </a:rPr>
              <a:t>R018: The LIR shall synchronize its </a:t>
            </a:r>
            <a:r>
              <a:rPr lang="en-US" sz="2000" dirty="0" err="1">
                <a:solidFill>
                  <a:schemeClr val="accent6">
                    <a:lumMod val="50000"/>
                  </a:schemeClr>
                </a:solidFill>
              </a:rPr>
              <a:t>Internal_Time</a:t>
            </a:r>
            <a:r>
              <a:rPr lang="en-US" sz="2000" dirty="0">
                <a:solidFill>
                  <a:schemeClr val="accent6">
                    <a:lumMod val="50000"/>
                  </a:schemeClr>
                </a:solidFill>
              </a:rPr>
              <a:t> with the </a:t>
            </a:r>
            <a:r>
              <a:rPr lang="en-US" sz="2000" dirty="0" err="1">
                <a:solidFill>
                  <a:schemeClr val="accent6">
                    <a:lumMod val="50000"/>
                  </a:schemeClr>
                </a:solidFill>
              </a:rPr>
              <a:t>Current_Time</a:t>
            </a:r>
            <a:r>
              <a:rPr lang="en-US" sz="2000" dirty="0">
                <a:solidFill>
                  <a:schemeClr val="accent6">
                    <a:lumMod val="50000"/>
                  </a:schemeClr>
                </a:solidFill>
              </a:rPr>
              <a:t> signal received from the FCR C&amp;M </a:t>
            </a:r>
            <a:r>
              <a:rPr lang="en-US" sz="2000" dirty="0" err="1">
                <a:solidFill>
                  <a:schemeClr val="accent6">
                    <a:lumMod val="50000"/>
                  </a:schemeClr>
                </a:solidFill>
              </a:rPr>
              <a:t>sofware</a:t>
            </a:r>
            <a:r>
              <a:rPr lang="en-US" sz="2000" dirty="0">
                <a:solidFill>
                  <a:schemeClr val="accent6">
                    <a:lumMod val="50000"/>
                  </a:schemeClr>
                </a:solidFill>
              </a:rPr>
              <a:t> defined in </a:t>
            </a:r>
            <a:r>
              <a:rPr lang="en-US" sz="2000" b="0" dirty="0">
                <a:solidFill>
                  <a:schemeClr val="accent6">
                    <a:lumMod val="50000"/>
                  </a:schemeClr>
                </a:solidFill>
              </a:rPr>
              <a:t>[TBD LIR FCR ICD].</a:t>
            </a:r>
          </a:p>
          <a:p>
            <a:pPr marL="514350" indent="-504825">
              <a:lnSpc>
                <a:spcPct val="80000"/>
              </a:lnSpc>
              <a:buSzPct val="100000"/>
              <a:buNone/>
            </a:pPr>
            <a:r>
              <a:rPr lang="en-US" sz="2000" dirty="0">
                <a:solidFill>
                  <a:schemeClr val="accent6">
                    <a:lumMod val="50000"/>
                  </a:schemeClr>
                </a:solidFill>
              </a:rPr>
              <a:t>R019: </a:t>
            </a:r>
            <a:r>
              <a:rPr lang="en-US" sz="2000" b="0" dirty="0">
                <a:solidFill>
                  <a:schemeClr val="accent6">
                    <a:lumMod val="50000"/>
                  </a:schemeClr>
                </a:solidFill>
              </a:rPr>
              <a:t>The LIR shall execute the </a:t>
            </a:r>
            <a:r>
              <a:rPr lang="en-US" sz="2000" dirty="0" err="1">
                <a:solidFill>
                  <a:schemeClr val="accent6">
                    <a:lumMod val="50000"/>
                  </a:schemeClr>
                </a:solidFill>
              </a:rPr>
              <a:t>End_of_Shift_Shutdown_Sequence</a:t>
            </a:r>
            <a:r>
              <a:rPr lang="en-US" sz="2000" dirty="0">
                <a:solidFill>
                  <a:schemeClr val="accent6">
                    <a:lumMod val="50000"/>
                  </a:schemeClr>
                </a:solidFill>
              </a:rPr>
              <a:t> </a:t>
            </a:r>
            <a:r>
              <a:rPr lang="en-US" sz="2000" b="0" dirty="0">
                <a:solidFill>
                  <a:schemeClr val="accent6">
                    <a:lumMod val="50000"/>
                  </a:schemeClr>
                </a:solidFill>
              </a:rPr>
              <a:t>within [TBD sec] of </a:t>
            </a:r>
            <a:r>
              <a:rPr lang="en-US" sz="2000" b="0" dirty="0" err="1">
                <a:solidFill>
                  <a:schemeClr val="accent6">
                    <a:lumMod val="50000"/>
                  </a:schemeClr>
                </a:solidFill>
              </a:rPr>
              <a:t>End_of_shift</a:t>
            </a:r>
            <a:r>
              <a:rPr lang="en-US" sz="2000" b="0" dirty="0">
                <a:solidFill>
                  <a:schemeClr val="accent6">
                    <a:lumMod val="50000"/>
                  </a:schemeClr>
                </a:solidFill>
              </a:rPr>
              <a:t>.</a:t>
            </a:r>
          </a:p>
        </p:txBody>
      </p:sp>
      <p:sp>
        <p:nvSpPr>
          <p:cNvPr id="4" name="Slide Number Placeholder 3">
            <a:extLst>
              <a:ext uri="{FF2B5EF4-FFF2-40B4-BE49-F238E27FC236}">
                <a16:creationId xmlns:a16="http://schemas.microsoft.com/office/drawing/2014/main" id="{6B622978-54B9-DA48-AFC7-03BAC5A4B621}"/>
              </a:ext>
            </a:extLst>
          </p:cNvPr>
          <p:cNvSpPr>
            <a:spLocks noGrp="1"/>
          </p:cNvSpPr>
          <p:nvPr>
            <p:ph type="sldNum" sz="quarter" idx="12"/>
          </p:nvPr>
        </p:nvSpPr>
        <p:spPr/>
        <p:txBody>
          <a:bodyPr/>
          <a:lstStyle/>
          <a:p>
            <a:pPr>
              <a:defRPr/>
            </a:pPr>
            <a:fld id="{95B5C896-20D4-4D9B-BA0F-AE8B7CE4918D}" type="slidenum">
              <a:rPr lang="en-US" smtClean="0"/>
              <a:pPr>
                <a:defRPr/>
              </a:pPr>
              <a:t>134</a:t>
            </a:fld>
            <a:endParaRPr lang="en-US"/>
          </a:p>
        </p:txBody>
      </p:sp>
      <p:sp>
        <p:nvSpPr>
          <p:cNvPr id="2" name="TextBox 1">
            <a:extLst>
              <a:ext uri="{FF2B5EF4-FFF2-40B4-BE49-F238E27FC236}">
                <a16:creationId xmlns:a16="http://schemas.microsoft.com/office/drawing/2014/main" id="{8AD7F606-AB7C-104B-A5BC-3AFA6FCD6986}"/>
              </a:ext>
            </a:extLst>
          </p:cNvPr>
          <p:cNvSpPr txBox="1"/>
          <p:nvPr/>
        </p:nvSpPr>
        <p:spPr>
          <a:xfrm>
            <a:off x="3495855" y="37564"/>
            <a:ext cx="5082417" cy="461665"/>
          </a:xfrm>
          <a:prstGeom prst="rect">
            <a:avLst/>
          </a:prstGeom>
          <a:noFill/>
        </p:spPr>
        <p:txBody>
          <a:bodyPr wrap="none" rtlCol="0">
            <a:spAutoFit/>
          </a:bodyPr>
          <a:lstStyle/>
          <a:p>
            <a:r>
              <a:rPr lang="en-US" sz="2400">
                <a:solidFill>
                  <a:schemeClr val="accent6">
                    <a:lumMod val="50000"/>
                  </a:schemeClr>
                </a:solidFill>
              </a:rPr>
              <a:t>What the LIR must do to meet the needs</a:t>
            </a:r>
          </a:p>
        </p:txBody>
      </p:sp>
      <p:sp>
        <p:nvSpPr>
          <p:cNvPr id="3" name="TextBox 2">
            <a:extLst>
              <a:ext uri="{FF2B5EF4-FFF2-40B4-BE49-F238E27FC236}">
                <a16:creationId xmlns:a16="http://schemas.microsoft.com/office/drawing/2014/main" id="{B95E9C20-1623-3E44-BE4A-47E9A122CFBD}"/>
              </a:ext>
            </a:extLst>
          </p:cNvPr>
          <p:cNvSpPr txBox="1"/>
          <p:nvPr/>
        </p:nvSpPr>
        <p:spPr>
          <a:xfrm>
            <a:off x="2658810" y="5728507"/>
            <a:ext cx="7306175" cy="369332"/>
          </a:xfrm>
          <a:prstGeom prst="rect">
            <a:avLst/>
          </a:prstGeom>
          <a:noFill/>
        </p:spPr>
        <p:txBody>
          <a:bodyPr wrap="square" rtlCol="0">
            <a:spAutoFit/>
          </a:bodyPr>
          <a:lstStyle/>
          <a:p>
            <a:pPr algn="ctr"/>
            <a:r>
              <a:rPr lang="en-US" dirty="0">
                <a:solidFill>
                  <a:schemeClr val="accent6">
                    <a:lumMod val="50000"/>
                  </a:schemeClr>
                </a:solidFill>
                <a:latin typeface="Calibri" panose="020F0502020204030204" pitchFamily="34" charset="0"/>
                <a:cs typeface="Calibri" panose="020F0502020204030204" pitchFamily="34" charset="0"/>
              </a:rPr>
              <a:t>Note: parameters in the form </a:t>
            </a:r>
            <a:r>
              <a:rPr lang="en-US" dirty="0" err="1">
                <a:solidFill>
                  <a:schemeClr val="accent6">
                    <a:lumMod val="50000"/>
                  </a:schemeClr>
                </a:solidFill>
                <a:latin typeface="Calibri" panose="020F0502020204030204" pitchFamily="34" charset="0"/>
                <a:cs typeface="Calibri" panose="020F0502020204030204" pitchFamily="34" charset="0"/>
              </a:rPr>
              <a:t>Xyy_Zyy</a:t>
            </a:r>
            <a:r>
              <a:rPr lang="en-US" dirty="0">
                <a:solidFill>
                  <a:schemeClr val="accent6">
                    <a:lumMod val="50000"/>
                  </a:schemeClr>
                </a:solidFill>
                <a:latin typeface="Calibri" panose="020F0502020204030204" pitchFamily="34" charset="0"/>
                <a:cs typeface="Calibri" panose="020F0502020204030204" pitchFamily="34" charset="0"/>
              </a:rPr>
              <a:t>, are defined in the data dictionary.</a:t>
            </a:r>
          </a:p>
        </p:txBody>
      </p:sp>
      <p:sp>
        <p:nvSpPr>
          <p:cNvPr id="7" name="TextBox 6">
            <a:extLst>
              <a:ext uri="{FF2B5EF4-FFF2-40B4-BE49-F238E27FC236}">
                <a16:creationId xmlns:a16="http://schemas.microsoft.com/office/drawing/2014/main" id="{BCA32B4F-B5DF-034E-AB8E-F9DABEFF6DED}"/>
              </a:ext>
            </a:extLst>
          </p:cNvPr>
          <p:cNvSpPr txBox="1"/>
          <p:nvPr/>
        </p:nvSpPr>
        <p:spPr>
          <a:xfrm>
            <a:off x="2714175" y="5941414"/>
            <a:ext cx="7306175" cy="369332"/>
          </a:xfrm>
          <a:prstGeom prst="rect">
            <a:avLst/>
          </a:prstGeom>
          <a:noFill/>
        </p:spPr>
        <p:txBody>
          <a:bodyPr wrap="square" rtlCol="0">
            <a:spAutoFit/>
          </a:bodyPr>
          <a:lstStyle/>
          <a:p>
            <a:pPr algn="ctr"/>
            <a:r>
              <a:rPr lang="en-US" dirty="0">
                <a:solidFill>
                  <a:schemeClr val="accent6">
                    <a:lumMod val="50000"/>
                  </a:schemeClr>
                </a:solidFill>
                <a:latin typeface="Calibri" panose="020F0502020204030204" pitchFamily="34" charset="0"/>
                <a:cs typeface="Calibri" panose="020F0502020204030204" pitchFamily="34" charset="0"/>
              </a:rPr>
              <a:t>Note: Must include traces to needs and other sources of the requirements.</a:t>
            </a:r>
          </a:p>
        </p:txBody>
      </p:sp>
      <p:sp>
        <p:nvSpPr>
          <p:cNvPr id="9" name="TextBox 8">
            <a:extLst>
              <a:ext uri="{FF2B5EF4-FFF2-40B4-BE49-F238E27FC236}">
                <a16:creationId xmlns:a16="http://schemas.microsoft.com/office/drawing/2014/main" id="{B9F2208C-BE04-F361-246D-5B1057678E9B}"/>
              </a:ext>
            </a:extLst>
          </p:cNvPr>
          <p:cNvSpPr txBox="1"/>
          <p:nvPr/>
        </p:nvSpPr>
        <p:spPr>
          <a:xfrm>
            <a:off x="1614642" y="6387017"/>
            <a:ext cx="8962715" cy="481991"/>
          </a:xfrm>
          <a:prstGeom prst="rect">
            <a:avLst/>
          </a:prstGeom>
          <a:noFill/>
        </p:spPr>
        <p:txBody>
          <a:bodyPr wrap="square" rtlCol="0">
            <a:spAutoFit/>
          </a:bodyPr>
          <a:lstStyle/>
          <a:p>
            <a:pPr algn="ctr">
              <a:lnSpc>
                <a:spcPct val="9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JHS: Jar Handling Subsystem; LHS: Lid Handling Subsystem; LDS: Lid Dispensing System; MMS: Motion Monitoring System </a:t>
            </a:r>
          </a:p>
        </p:txBody>
      </p:sp>
    </p:spTree>
    <p:extLst>
      <p:ext uri="{BB962C8B-B14F-4D97-AF65-F5344CB8AC3E}">
        <p14:creationId xmlns:p14="http://schemas.microsoft.com/office/powerpoint/2010/main" val="2957695736"/>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49C69D4-1D62-0E41-9214-2694C2C7B11F}"/>
              </a:ext>
            </a:extLst>
          </p:cNvPr>
          <p:cNvSpPr>
            <a:spLocks noGrp="1"/>
          </p:cNvSpPr>
          <p:nvPr>
            <p:ph type="title"/>
          </p:nvPr>
        </p:nvSpPr>
        <p:spPr>
          <a:xfrm>
            <a:off x="1574208" y="754777"/>
            <a:ext cx="9043583" cy="655623"/>
          </a:xfrm>
        </p:spPr>
        <p:txBody>
          <a:bodyPr>
            <a:normAutofit/>
          </a:bodyPr>
          <a:lstStyle/>
          <a:p>
            <a:r>
              <a:rPr lang="en-US" sz="3200"/>
              <a:t>LIR System Requirements </a:t>
            </a:r>
            <a:r>
              <a:rPr lang="en-US" sz="2400"/>
              <a:t>- Fit (Operations/Interfaces)</a:t>
            </a:r>
          </a:p>
        </p:txBody>
      </p:sp>
      <p:sp>
        <p:nvSpPr>
          <p:cNvPr id="6" name="Content Placeholder 5">
            <a:extLst>
              <a:ext uri="{FF2B5EF4-FFF2-40B4-BE49-F238E27FC236}">
                <a16:creationId xmlns:a16="http://schemas.microsoft.com/office/drawing/2014/main" id="{357CB903-12AF-DB43-A0F0-58AF37A96430}"/>
              </a:ext>
            </a:extLst>
          </p:cNvPr>
          <p:cNvSpPr>
            <a:spLocks noGrp="1"/>
          </p:cNvSpPr>
          <p:nvPr>
            <p:ph idx="1"/>
          </p:nvPr>
        </p:nvSpPr>
        <p:spPr>
          <a:xfrm>
            <a:off x="793027" y="1348466"/>
            <a:ext cx="10488071" cy="4255349"/>
          </a:xfrm>
        </p:spPr>
        <p:txBody>
          <a:bodyPr>
            <a:noAutofit/>
          </a:bodyPr>
          <a:lstStyle/>
          <a:p>
            <a:pPr marL="228600" indent="-219075">
              <a:lnSpc>
                <a:spcPct val="80000"/>
              </a:lnSpc>
              <a:spcAft>
                <a:spcPts val="200"/>
              </a:spcAft>
            </a:pPr>
            <a:r>
              <a:rPr lang="en-US" sz="2000" b="1" dirty="0">
                <a:solidFill>
                  <a:schemeClr val="accent6">
                    <a:lumMod val="50000"/>
                  </a:schemeClr>
                </a:solidFill>
              </a:rPr>
              <a:t>Power</a:t>
            </a:r>
          </a:p>
          <a:p>
            <a:pPr marL="863600" lvl="1" indent="-635000">
              <a:lnSpc>
                <a:spcPct val="80000"/>
              </a:lnSpc>
              <a:spcAft>
                <a:spcPts val="200"/>
              </a:spcAft>
              <a:buClr>
                <a:srgbClr val="FF0000"/>
              </a:buClr>
              <a:buNone/>
            </a:pPr>
            <a:r>
              <a:rPr lang="en-US" dirty="0">
                <a:solidFill>
                  <a:schemeClr val="accent6">
                    <a:lumMod val="50000"/>
                  </a:schemeClr>
                </a:solidFill>
              </a:rPr>
              <a:t>R020: The LIR shall operate using 110-120 VAC 60 Hz facility 30-amp power having the characteristics defined in Facility Drawing xyz.</a:t>
            </a:r>
          </a:p>
          <a:p>
            <a:pPr marL="863600" lvl="1" indent="-635000">
              <a:lnSpc>
                <a:spcPct val="80000"/>
              </a:lnSpc>
              <a:spcAft>
                <a:spcPts val="200"/>
              </a:spcAft>
              <a:buClr>
                <a:srgbClr val="FF0000"/>
              </a:buClr>
              <a:buNone/>
            </a:pPr>
            <a:r>
              <a:rPr lang="en-US" dirty="0">
                <a:solidFill>
                  <a:schemeClr val="accent6">
                    <a:lumMod val="50000"/>
                  </a:schemeClr>
                </a:solidFill>
              </a:rPr>
              <a:t>R021: The LIR shall obtain facility power using an EIC 320-compatible electrical standard connectors. as defined in Facility Drawing xyz. </a:t>
            </a:r>
          </a:p>
          <a:p>
            <a:pPr marL="228600" indent="-219075">
              <a:lnSpc>
                <a:spcPct val="80000"/>
              </a:lnSpc>
              <a:spcAft>
                <a:spcPts val="200"/>
              </a:spcAft>
            </a:pPr>
            <a:r>
              <a:rPr lang="en-US" sz="2000" b="1" dirty="0">
                <a:solidFill>
                  <a:schemeClr val="accent6">
                    <a:lumMod val="50000"/>
                  </a:schemeClr>
                </a:solidFill>
              </a:rPr>
              <a:t>Environment</a:t>
            </a:r>
          </a:p>
          <a:p>
            <a:pPr marL="863600" lvl="1" indent="-635000">
              <a:lnSpc>
                <a:spcPct val="80000"/>
              </a:lnSpc>
              <a:spcAft>
                <a:spcPts val="200"/>
              </a:spcAft>
              <a:buClr>
                <a:srgbClr val="FF0000"/>
              </a:buClr>
              <a:buNone/>
            </a:pPr>
            <a:r>
              <a:rPr lang="en-US" dirty="0">
                <a:solidFill>
                  <a:schemeClr val="accent6">
                    <a:lumMod val="50000"/>
                  </a:schemeClr>
                </a:solidFill>
              </a:rPr>
              <a:t>R022: The LIR shall meet the LIR Design Input Requirements while operating in the environment defined in Table 1.</a:t>
            </a:r>
          </a:p>
          <a:p>
            <a:pPr marL="863600" lvl="1" indent="-635000">
              <a:lnSpc>
                <a:spcPct val="80000"/>
              </a:lnSpc>
              <a:spcAft>
                <a:spcPts val="200"/>
              </a:spcAft>
              <a:buClr>
                <a:srgbClr val="FF0000"/>
              </a:buClr>
              <a:buNone/>
            </a:pPr>
            <a:r>
              <a:rPr lang="en-US" dirty="0">
                <a:solidFill>
                  <a:schemeClr val="accent6">
                    <a:lumMod val="50000"/>
                  </a:schemeClr>
                </a:solidFill>
              </a:rPr>
              <a:t>R023: The LIR shall meet the LIR Design Input Requirements while operating in the presence of emissions up to and including those shown in Table 2. </a:t>
            </a:r>
          </a:p>
          <a:p>
            <a:pPr marL="863600" lvl="1" indent="-635000">
              <a:lnSpc>
                <a:spcPct val="80000"/>
              </a:lnSpc>
              <a:spcAft>
                <a:spcPts val="200"/>
              </a:spcAft>
              <a:buClr>
                <a:srgbClr val="FF0000"/>
              </a:buClr>
              <a:buNone/>
            </a:pPr>
            <a:r>
              <a:rPr lang="en-US" dirty="0">
                <a:solidFill>
                  <a:schemeClr val="accent6">
                    <a:lumMod val="50000"/>
                  </a:schemeClr>
                </a:solidFill>
              </a:rPr>
              <a:t>R024: The LIR shall meet the LIR Design Input Requirements after being shipped in shipping crates exposed to the shipping environment defined in Table 3, for up to 24 hours. </a:t>
            </a:r>
          </a:p>
          <a:p>
            <a:pPr marL="863600" lvl="1" indent="-635000">
              <a:lnSpc>
                <a:spcPct val="80000"/>
              </a:lnSpc>
              <a:spcAft>
                <a:spcPts val="200"/>
              </a:spcAft>
              <a:buClr>
                <a:srgbClr val="FF0000"/>
              </a:buClr>
              <a:buNone/>
            </a:pPr>
            <a:r>
              <a:rPr lang="en-US" dirty="0">
                <a:solidFill>
                  <a:schemeClr val="accent6">
                    <a:lumMod val="50000"/>
                  </a:schemeClr>
                </a:solidFill>
              </a:rPr>
              <a:t>R025: The LIR shall meet the LIR Design Input Requirements after being stored in shipping crates exposed to the unconditioned storage environment defined in Table 5 for up to 3 years.</a:t>
            </a:r>
          </a:p>
          <a:p>
            <a:pPr marL="863600" lvl="1" indent="-635000">
              <a:lnSpc>
                <a:spcPct val="80000"/>
              </a:lnSpc>
              <a:spcAft>
                <a:spcPts val="200"/>
              </a:spcAft>
              <a:buClr>
                <a:srgbClr val="FF0000"/>
              </a:buClr>
              <a:buNone/>
            </a:pPr>
            <a:r>
              <a:rPr lang="en-US" dirty="0">
                <a:solidFill>
                  <a:schemeClr val="accent6">
                    <a:lumMod val="50000"/>
                  </a:schemeClr>
                </a:solidFill>
              </a:rPr>
              <a:t>R026: The LIR shall meet the LIR Design Input Requirements after being sprayed with a 15 +/- 2 gal/minute water spray and allowed to dry for no more than 24 hours. </a:t>
            </a:r>
          </a:p>
          <a:p>
            <a:pPr marL="914400" lvl="1" indent="-457200">
              <a:lnSpc>
                <a:spcPct val="80000"/>
              </a:lnSpc>
              <a:spcAft>
                <a:spcPts val="200"/>
              </a:spcAft>
              <a:buFont typeface="+mj-lt"/>
              <a:buAutoNum type="arabicPeriod" startAt="17"/>
            </a:pPr>
            <a:endParaRPr lang="en-US" dirty="0">
              <a:solidFill>
                <a:schemeClr val="accent6">
                  <a:lumMod val="50000"/>
                </a:schemeClr>
              </a:solidFill>
            </a:endParaRPr>
          </a:p>
          <a:p>
            <a:pPr marL="914400" lvl="1" indent="-457200">
              <a:lnSpc>
                <a:spcPct val="80000"/>
              </a:lnSpc>
              <a:spcAft>
                <a:spcPts val="200"/>
              </a:spcAft>
              <a:buFont typeface="+mj-lt"/>
              <a:buAutoNum type="arabicPeriod" startAt="17"/>
            </a:pPr>
            <a:endParaRPr lang="en-US" dirty="0">
              <a:solidFill>
                <a:schemeClr val="accent6">
                  <a:lumMod val="50000"/>
                </a:schemeClr>
              </a:solidFill>
            </a:endParaRPr>
          </a:p>
        </p:txBody>
      </p:sp>
      <p:sp>
        <p:nvSpPr>
          <p:cNvPr id="4" name="Slide Number Placeholder 3">
            <a:extLst>
              <a:ext uri="{FF2B5EF4-FFF2-40B4-BE49-F238E27FC236}">
                <a16:creationId xmlns:a16="http://schemas.microsoft.com/office/drawing/2014/main" id="{6B622978-54B9-DA48-AFC7-03BAC5A4B621}"/>
              </a:ext>
            </a:extLst>
          </p:cNvPr>
          <p:cNvSpPr>
            <a:spLocks noGrp="1"/>
          </p:cNvSpPr>
          <p:nvPr>
            <p:ph type="sldNum" sz="quarter" idx="12"/>
          </p:nvPr>
        </p:nvSpPr>
        <p:spPr/>
        <p:txBody>
          <a:bodyPr/>
          <a:lstStyle/>
          <a:p>
            <a:pPr>
              <a:defRPr/>
            </a:pPr>
            <a:fld id="{95B5C896-20D4-4D9B-BA0F-AE8B7CE4918D}" type="slidenum">
              <a:rPr lang="en-US" smtClean="0"/>
              <a:pPr>
                <a:defRPr/>
              </a:pPr>
              <a:t>135</a:t>
            </a:fld>
            <a:endParaRPr lang="en-US"/>
          </a:p>
        </p:txBody>
      </p:sp>
      <p:sp>
        <p:nvSpPr>
          <p:cNvPr id="8" name="TextBox 7">
            <a:extLst>
              <a:ext uri="{FF2B5EF4-FFF2-40B4-BE49-F238E27FC236}">
                <a16:creationId xmlns:a16="http://schemas.microsoft.com/office/drawing/2014/main" id="{46649359-E255-A042-AC5F-66562DC43102}"/>
              </a:ext>
            </a:extLst>
          </p:cNvPr>
          <p:cNvSpPr txBox="1"/>
          <p:nvPr/>
        </p:nvSpPr>
        <p:spPr>
          <a:xfrm>
            <a:off x="3495855" y="37564"/>
            <a:ext cx="5082417" cy="461665"/>
          </a:xfrm>
          <a:prstGeom prst="rect">
            <a:avLst/>
          </a:prstGeom>
          <a:noFill/>
        </p:spPr>
        <p:txBody>
          <a:bodyPr wrap="none" rtlCol="0">
            <a:spAutoFit/>
          </a:bodyPr>
          <a:lstStyle/>
          <a:p>
            <a:r>
              <a:rPr lang="en-US" sz="2400">
                <a:solidFill>
                  <a:schemeClr val="accent6">
                    <a:lumMod val="50000"/>
                  </a:schemeClr>
                </a:solidFill>
              </a:rPr>
              <a:t>What the LIR must do to meet the needs</a:t>
            </a:r>
          </a:p>
        </p:txBody>
      </p:sp>
      <p:sp>
        <p:nvSpPr>
          <p:cNvPr id="12" name="TextBox 11">
            <a:extLst>
              <a:ext uri="{FF2B5EF4-FFF2-40B4-BE49-F238E27FC236}">
                <a16:creationId xmlns:a16="http://schemas.microsoft.com/office/drawing/2014/main" id="{883D1ED0-D0AB-6A8E-58F0-F4C2938EFF67}"/>
              </a:ext>
            </a:extLst>
          </p:cNvPr>
          <p:cNvSpPr txBox="1"/>
          <p:nvPr/>
        </p:nvSpPr>
        <p:spPr>
          <a:xfrm>
            <a:off x="2658810" y="5603815"/>
            <a:ext cx="7306175" cy="369332"/>
          </a:xfrm>
          <a:prstGeom prst="rect">
            <a:avLst/>
          </a:prstGeom>
          <a:noFill/>
        </p:spPr>
        <p:txBody>
          <a:bodyPr wrap="square" rtlCol="0">
            <a:spAutoFit/>
          </a:bodyPr>
          <a:lstStyle/>
          <a:p>
            <a:pPr algn="ctr"/>
            <a:r>
              <a:rPr lang="en-US">
                <a:solidFill>
                  <a:schemeClr val="accent6">
                    <a:lumMod val="50000"/>
                  </a:schemeClr>
                </a:solidFill>
                <a:latin typeface="Calibri" panose="020F0502020204030204" pitchFamily="34" charset="0"/>
                <a:cs typeface="Calibri" panose="020F0502020204030204" pitchFamily="34" charset="0"/>
              </a:rPr>
              <a:t>Note: parameters in the form </a:t>
            </a:r>
            <a:r>
              <a:rPr lang="en-US" err="1">
                <a:solidFill>
                  <a:schemeClr val="accent6">
                    <a:lumMod val="50000"/>
                  </a:schemeClr>
                </a:solidFill>
                <a:latin typeface="Calibri" panose="020F0502020204030204" pitchFamily="34" charset="0"/>
                <a:cs typeface="Calibri" panose="020F0502020204030204" pitchFamily="34" charset="0"/>
              </a:rPr>
              <a:t>Xyy_Zyy</a:t>
            </a:r>
            <a:r>
              <a:rPr lang="en-US">
                <a:solidFill>
                  <a:schemeClr val="accent6">
                    <a:lumMod val="50000"/>
                  </a:schemeClr>
                </a:solidFill>
                <a:latin typeface="Calibri" panose="020F0502020204030204" pitchFamily="34" charset="0"/>
                <a:cs typeface="Calibri" panose="020F0502020204030204" pitchFamily="34" charset="0"/>
              </a:rPr>
              <a:t>, are defined in the data dictionary.</a:t>
            </a:r>
          </a:p>
        </p:txBody>
      </p:sp>
      <p:sp>
        <p:nvSpPr>
          <p:cNvPr id="13" name="TextBox 12">
            <a:extLst>
              <a:ext uri="{FF2B5EF4-FFF2-40B4-BE49-F238E27FC236}">
                <a16:creationId xmlns:a16="http://schemas.microsoft.com/office/drawing/2014/main" id="{3DA42636-5538-2DFD-29EE-6B3FB51A80DC}"/>
              </a:ext>
            </a:extLst>
          </p:cNvPr>
          <p:cNvSpPr txBox="1"/>
          <p:nvPr/>
        </p:nvSpPr>
        <p:spPr>
          <a:xfrm>
            <a:off x="2714175" y="5879068"/>
            <a:ext cx="7306175" cy="369332"/>
          </a:xfrm>
          <a:prstGeom prst="rect">
            <a:avLst/>
          </a:prstGeom>
          <a:noFill/>
        </p:spPr>
        <p:txBody>
          <a:bodyPr wrap="square" rtlCol="0">
            <a:spAutoFit/>
          </a:bodyPr>
          <a:lstStyle/>
          <a:p>
            <a:pPr algn="ctr"/>
            <a:r>
              <a:rPr lang="en-US">
                <a:solidFill>
                  <a:schemeClr val="accent6">
                    <a:lumMod val="50000"/>
                  </a:schemeClr>
                </a:solidFill>
                <a:latin typeface="Calibri" panose="020F0502020204030204" pitchFamily="34" charset="0"/>
                <a:cs typeface="Calibri" panose="020F0502020204030204" pitchFamily="34" charset="0"/>
              </a:rPr>
              <a:t>Note: Must include traces to needs and other sources of the requirements.</a:t>
            </a:r>
          </a:p>
        </p:txBody>
      </p:sp>
      <p:sp>
        <p:nvSpPr>
          <p:cNvPr id="14" name="TextBox 13">
            <a:extLst>
              <a:ext uri="{FF2B5EF4-FFF2-40B4-BE49-F238E27FC236}">
                <a16:creationId xmlns:a16="http://schemas.microsoft.com/office/drawing/2014/main" id="{8D6CAB48-7E9E-8181-4936-0CF0EE0D6B2D}"/>
              </a:ext>
            </a:extLst>
          </p:cNvPr>
          <p:cNvSpPr txBox="1"/>
          <p:nvPr/>
        </p:nvSpPr>
        <p:spPr>
          <a:xfrm>
            <a:off x="1614642" y="6387017"/>
            <a:ext cx="8962715" cy="481991"/>
          </a:xfrm>
          <a:prstGeom prst="rect">
            <a:avLst/>
          </a:prstGeom>
          <a:noFill/>
        </p:spPr>
        <p:txBody>
          <a:bodyPr wrap="square" rtlCol="0">
            <a:spAutoFit/>
          </a:bodyPr>
          <a:lstStyle/>
          <a:p>
            <a:pPr algn="ctr">
              <a:lnSpc>
                <a:spcPct val="9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JHS: Jar Handling Subsystem; LHS: Lid Handling Subsystem; LDS: Lid Dispensing System; MMS: Motion Monitoring System </a:t>
            </a:r>
          </a:p>
        </p:txBody>
      </p:sp>
    </p:spTree>
    <p:extLst>
      <p:ext uri="{BB962C8B-B14F-4D97-AF65-F5344CB8AC3E}">
        <p14:creationId xmlns:p14="http://schemas.microsoft.com/office/powerpoint/2010/main" val="2215488987"/>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49C69D4-1D62-0E41-9214-2694C2C7B11F}"/>
              </a:ext>
            </a:extLst>
          </p:cNvPr>
          <p:cNvSpPr>
            <a:spLocks noGrp="1"/>
          </p:cNvSpPr>
          <p:nvPr>
            <p:ph type="title"/>
          </p:nvPr>
        </p:nvSpPr>
        <p:spPr>
          <a:xfrm>
            <a:off x="1336375" y="743481"/>
            <a:ext cx="9401376" cy="653800"/>
          </a:xfrm>
        </p:spPr>
        <p:txBody>
          <a:bodyPr>
            <a:noAutofit/>
          </a:bodyPr>
          <a:lstStyle/>
          <a:p>
            <a:r>
              <a:rPr lang="en-US" sz="3200"/>
              <a:t>LIR System Requirements - Fit (Operations/Interfaces)</a:t>
            </a:r>
          </a:p>
        </p:txBody>
      </p:sp>
      <p:sp>
        <p:nvSpPr>
          <p:cNvPr id="6" name="Content Placeholder 5">
            <a:extLst>
              <a:ext uri="{FF2B5EF4-FFF2-40B4-BE49-F238E27FC236}">
                <a16:creationId xmlns:a16="http://schemas.microsoft.com/office/drawing/2014/main" id="{357CB903-12AF-DB43-A0F0-58AF37A96430}"/>
              </a:ext>
            </a:extLst>
          </p:cNvPr>
          <p:cNvSpPr>
            <a:spLocks noGrp="1"/>
          </p:cNvSpPr>
          <p:nvPr>
            <p:ph idx="1"/>
          </p:nvPr>
        </p:nvSpPr>
        <p:spPr>
          <a:xfrm>
            <a:off x="741892" y="1416162"/>
            <a:ext cx="10418284" cy="4708816"/>
          </a:xfrm>
        </p:spPr>
        <p:txBody>
          <a:bodyPr>
            <a:normAutofit/>
          </a:bodyPr>
          <a:lstStyle/>
          <a:p>
            <a:pPr marL="809625" lvl="1" indent="-581025">
              <a:lnSpc>
                <a:spcPct val="90000"/>
              </a:lnSpc>
              <a:spcAft>
                <a:spcPts val="400"/>
              </a:spcAft>
              <a:buClr>
                <a:srgbClr val="FF0000"/>
              </a:buClr>
              <a:buNone/>
            </a:pPr>
            <a:endParaRPr lang="en-US" sz="1000" dirty="0">
              <a:solidFill>
                <a:schemeClr val="accent6">
                  <a:lumMod val="50000"/>
                </a:schemeClr>
              </a:solidFill>
            </a:endParaRPr>
          </a:p>
          <a:p>
            <a:pPr marL="228600" indent="-219075">
              <a:lnSpc>
                <a:spcPct val="80000"/>
              </a:lnSpc>
              <a:spcAft>
                <a:spcPts val="800"/>
              </a:spcAft>
            </a:pPr>
            <a:r>
              <a:rPr lang="en-US" sz="2200" b="1" dirty="0">
                <a:solidFill>
                  <a:schemeClr val="accent6">
                    <a:lumMod val="50000"/>
                  </a:schemeClr>
                </a:solidFill>
              </a:rPr>
              <a:t>Safety</a:t>
            </a:r>
          </a:p>
          <a:p>
            <a:pPr marL="809625" lvl="1" indent="-581025">
              <a:lnSpc>
                <a:spcPct val="80000"/>
              </a:lnSpc>
              <a:spcAft>
                <a:spcPts val="800"/>
              </a:spcAft>
              <a:buClr>
                <a:srgbClr val="FF0000"/>
              </a:buClr>
              <a:buNone/>
            </a:pPr>
            <a:r>
              <a:rPr lang="en-US" sz="2200" dirty="0">
                <a:solidFill>
                  <a:schemeClr val="accent6">
                    <a:lumMod val="50000"/>
                  </a:schemeClr>
                </a:solidFill>
              </a:rPr>
              <a:t>R027: </a:t>
            </a:r>
            <a:r>
              <a:rPr lang="en-US" sz="2200" b="0" dirty="0">
                <a:solidFill>
                  <a:schemeClr val="accent6">
                    <a:lumMod val="50000"/>
                  </a:schemeClr>
                </a:solidFill>
              </a:rPr>
              <a:t>The LIR shall report a </a:t>
            </a:r>
            <a:r>
              <a:rPr lang="en-US" sz="2200" dirty="0" err="1">
                <a:solidFill>
                  <a:schemeClr val="accent6">
                    <a:lumMod val="50000"/>
                  </a:schemeClr>
                </a:solidFill>
              </a:rPr>
              <a:t>Critical_System_Failure</a:t>
            </a:r>
            <a:r>
              <a:rPr lang="en-US" sz="2200" dirty="0">
                <a:solidFill>
                  <a:schemeClr val="accent6">
                    <a:lumMod val="50000"/>
                  </a:schemeClr>
                </a:solidFill>
              </a:rPr>
              <a:t> </a:t>
            </a:r>
            <a:r>
              <a:rPr lang="en-US" sz="2200" b="0" dirty="0">
                <a:solidFill>
                  <a:schemeClr val="accent6">
                    <a:lumMod val="50000"/>
                  </a:schemeClr>
                </a:solidFill>
              </a:rPr>
              <a:t>with in [TBD sec] to the FCR C&amp;M software per the FCR to LIR ICD.</a:t>
            </a:r>
          </a:p>
          <a:p>
            <a:pPr marL="809625" lvl="1" indent="-581025">
              <a:lnSpc>
                <a:spcPct val="80000"/>
              </a:lnSpc>
              <a:spcAft>
                <a:spcPts val="800"/>
              </a:spcAft>
              <a:buClr>
                <a:srgbClr val="FF0000"/>
              </a:buClr>
              <a:buNone/>
            </a:pPr>
            <a:r>
              <a:rPr lang="en-US" sz="2200" dirty="0">
                <a:solidFill>
                  <a:schemeClr val="accent6">
                    <a:lumMod val="50000"/>
                  </a:schemeClr>
                </a:solidFill>
              </a:rPr>
              <a:t>R028: </a:t>
            </a:r>
            <a:r>
              <a:rPr lang="en-US" sz="2200" b="0" dirty="0">
                <a:solidFill>
                  <a:schemeClr val="accent6">
                    <a:lumMod val="50000"/>
                  </a:schemeClr>
                </a:solidFill>
              </a:rPr>
              <a:t>The LIR shall execute the </a:t>
            </a:r>
            <a:r>
              <a:rPr lang="en-US" sz="2200" dirty="0" err="1">
                <a:solidFill>
                  <a:schemeClr val="accent6">
                    <a:lumMod val="50000"/>
                  </a:schemeClr>
                </a:solidFill>
              </a:rPr>
              <a:t>End_of_Shift_Shutdown_Sequence</a:t>
            </a:r>
            <a:r>
              <a:rPr lang="en-US" sz="2200" dirty="0">
                <a:solidFill>
                  <a:schemeClr val="accent6">
                    <a:lumMod val="50000"/>
                  </a:schemeClr>
                </a:solidFill>
              </a:rPr>
              <a:t> within </a:t>
            </a:r>
            <a:r>
              <a:rPr lang="en-US" sz="2200" b="0" dirty="0">
                <a:solidFill>
                  <a:schemeClr val="accent6">
                    <a:lumMod val="50000"/>
                  </a:schemeClr>
                </a:solidFill>
              </a:rPr>
              <a:t>[TBD sec] whenever a </a:t>
            </a:r>
            <a:r>
              <a:rPr lang="en-US" sz="2200" dirty="0" err="1">
                <a:solidFill>
                  <a:schemeClr val="accent6">
                    <a:lumMod val="50000"/>
                  </a:schemeClr>
                </a:solidFill>
              </a:rPr>
              <a:t>Critical_System_Failure</a:t>
            </a:r>
            <a:r>
              <a:rPr lang="en-US" sz="2200" dirty="0">
                <a:solidFill>
                  <a:schemeClr val="accent6">
                    <a:lumMod val="50000"/>
                  </a:schemeClr>
                </a:solidFill>
              </a:rPr>
              <a:t> </a:t>
            </a:r>
            <a:r>
              <a:rPr lang="en-US" sz="2200" b="0" dirty="0">
                <a:solidFill>
                  <a:schemeClr val="accent6">
                    <a:lumMod val="50000"/>
                  </a:schemeClr>
                </a:solidFill>
              </a:rPr>
              <a:t>is detected.</a:t>
            </a:r>
          </a:p>
          <a:p>
            <a:pPr marL="809625" lvl="1" indent="-581025">
              <a:lnSpc>
                <a:spcPct val="80000"/>
              </a:lnSpc>
              <a:spcAft>
                <a:spcPts val="800"/>
              </a:spcAft>
              <a:buClr>
                <a:srgbClr val="FF0000"/>
              </a:buClr>
              <a:buNone/>
            </a:pPr>
            <a:r>
              <a:rPr lang="en-US" sz="2200" dirty="0">
                <a:solidFill>
                  <a:schemeClr val="accent6">
                    <a:lumMod val="50000"/>
                  </a:schemeClr>
                </a:solidFill>
              </a:rPr>
              <a:t>R029: The LIR shall have a time weighted average sound level less than 85 decibels measured on the A scale (slow response) or a noise dose of less than 50% in the range of 20 – 20,000 </a:t>
            </a:r>
            <a:r>
              <a:rPr lang="en-US" sz="2200" dirty="0" err="1">
                <a:solidFill>
                  <a:schemeClr val="accent6">
                    <a:lumMod val="50000"/>
                  </a:schemeClr>
                </a:solidFill>
              </a:rPr>
              <a:t>hz</a:t>
            </a:r>
            <a:r>
              <a:rPr lang="en-US" sz="2200" dirty="0">
                <a:solidFill>
                  <a:schemeClr val="accent6">
                    <a:lumMod val="50000"/>
                  </a:schemeClr>
                </a:solidFill>
              </a:rPr>
              <a:t>. </a:t>
            </a:r>
          </a:p>
          <a:p>
            <a:pPr marL="914400" lvl="1" indent="-457200">
              <a:lnSpc>
                <a:spcPct val="80000"/>
              </a:lnSpc>
              <a:spcAft>
                <a:spcPts val="800"/>
              </a:spcAft>
              <a:buFont typeface="+mj-lt"/>
              <a:buAutoNum type="arabicPeriod" startAt="25"/>
            </a:pPr>
            <a:endParaRPr lang="en-US" dirty="0">
              <a:solidFill>
                <a:schemeClr val="accent6">
                  <a:lumMod val="50000"/>
                </a:schemeClr>
              </a:solidFill>
            </a:endParaRPr>
          </a:p>
        </p:txBody>
      </p:sp>
      <p:sp>
        <p:nvSpPr>
          <p:cNvPr id="4" name="Slide Number Placeholder 3">
            <a:extLst>
              <a:ext uri="{FF2B5EF4-FFF2-40B4-BE49-F238E27FC236}">
                <a16:creationId xmlns:a16="http://schemas.microsoft.com/office/drawing/2014/main" id="{6B622978-54B9-DA48-AFC7-03BAC5A4B621}"/>
              </a:ext>
            </a:extLst>
          </p:cNvPr>
          <p:cNvSpPr>
            <a:spLocks noGrp="1"/>
          </p:cNvSpPr>
          <p:nvPr>
            <p:ph type="sldNum" sz="quarter" idx="12"/>
          </p:nvPr>
        </p:nvSpPr>
        <p:spPr/>
        <p:txBody>
          <a:bodyPr/>
          <a:lstStyle/>
          <a:p>
            <a:pPr>
              <a:defRPr/>
            </a:pPr>
            <a:fld id="{95B5C896-20D4-4D9B-BA0F-AE8B7CE4918D}" type="slidenum">
              <a:rPr lang="en-US" smtClean="0"/>
              <a:pPr>
                <a:defRPr/>
              </a:pPr>
              <a:t>136</a:t>
            </a:fld>
            <a:endParaRPr lang="en-US"/>
          </a:p>
        </p:txBody>
      </p:sp>
      <p:sp>
        <p:nvSpPr>
          <p:cNvPr id="8" name="TextBox 7">
            <a:extLst>
              <a:ext uri="{FF2B5EF4-FFF2-40B4-BE49-F238E27FC236}">
                <a16:creationId xmlns:a16="http://schemas.microsoft.com/office/drawing/2014/main" id="{C5F9C923-71E8-E941-AB4A-E5EA087D2F5F}"/>
              </a:ext>
            </a:extLst>
          </p:cNvPr>
          <p:cNvSpPr txBox="1"/>
          <p:nvPr/>
        </p:nvSpPr>
        <p:spPr>
          <a:xfrm>
            <a:off x="3495855" y="37564"/>
            <a:ext cx="5082417" cy="461665"/>
          </a:xfrm>
          <a:prstGeom prst="rect">
            <a:avLst/>
          </a:prstGeom>
          <a:noFill/>
        </p:spPr>
        <p:txBody>
          <a:bodyPr wrap="none" rtlCol="0">
            <a:spAutoFit/>
          </a:bodyPr>
          <a:lstStyle/>
          <a:p>
            <a:r>
              <a:rPr lang="en-US" sz="2400">
                <a:solidFill>
                  <a:schemeClr val="accent6">
                    <a:lumMod val="50000"/>
                  </a:schemeClr>
                </a:solidFill>
              </a:rPr>
              <a:t>What the LIR must do to meet the needs</a:t>
            </a:r>
          </a:p>
        </p:txBody>
      </p:sp>
      <p:sp>
        <p:nvSpPr>
          <p:cNvPr id="12" name="TextBox 11">
            <a:extLst>
              <a:ext uri="{FF2B5EF4-FFF2-40B4-BE49-F238E27FC236}">
                <a16:creationId xmlns:a16="http://schemas.microsoft.com/office/drawing/2014/main" id="{562BC686-DD3F-3B40-21E7-E1472A4E4693}"/>
              </a:ext>
            </a:extLst>
          </p:cNvPr>
          <p:cNvSpPr txBox="1"/>
          <p:nvPr/>
        </p:nvSpPr>
        <p:spPr>
          <a:xfrm>
            <a:off x="1614642" y="6387017"/>
            <a:ext cx="8962715" cy="481991"/>
          </a:xfrm>
          <a:prstGeom prst="rect">
            <a:avLst/>
          </a:prstGeom>
          <a:noFill/>
        </p:spPr>
        <p:txBody>
          <a:bodyPr wrap="square" rtlCol="0">
            <a:spAutoFit/>
          </a:bodyPr>
          <a:lstStyle/>
          <a:p>
            <a:pPr algn="ctr">
              <a:lnSpc>
                <a:spcPct val="9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JHS: Jar Handling Subsystem; LHS: Lid Handling Subsystem; LDS: Lid Dispensing System; MMS: Motion Monitoring System </a:t>
            </a:r>
          </a:p>
        </p:txBody>
      </p:sp>
      <p:sp>
        <p:nvSpPr>
          <p:cNvPr id="13" name="TextBox 12">
            <a:extLst>
              <a:ext uri="{FF2B5EF4-FFF2-40B4-BE49-F238E27FC236}">
                <a16:creationId xmlns:a16="http://schemas.microsoft.com/office/drawing/2014/main" id="{E50D4D97-057D-3636-4948-448891BFFDFA}"/>
              </a:ext>
            </a:extLst>
          </p:cNvPr>
          <p:cNvSpPr txBox="1"/>
          <p:nvPr/>
        </p:nvSpPr>
        <p:spPr>
          <a:xfrm>
            <a:off x="2669747" y="5617033"/>
            <a:ext cx="7445876" cy="369332"/>
          </a:xfrm>
          <a:prstGeom prst="rect">
            <a:avLst/>
          </a:prstGeom>
          <a:noFill/>
        </p:spPr>
        <p:txBody>
          <a:bodyPr wrap="square" rtlCol="0">
            <a:spAutoFit/>
          </a:bodyPr>
          <a:lstStyle/>
          <a:p>
            <a:pPr algn="ctr"/>
            <a:r>
              <a:rPr lang="en-US">
                <a:solidFill>
                  <a:schemeClr val="accent6">
                    <a:lumMod val="50000"/>
                  </a:schemeClr>
                </a:solidFill>
                <a:latin typeface="Calibri" panose="020F0502020204030204" pitchFamily="34" charset="0"/>
                <a:cs typeface="Calibri" panose="020F0502020204030204" pitchFamily="34" charset="0"/>
              </a:rPr>
              <a:t>Note: parameters in the form </a:t>
            </a:r>
            <a:r>
              <a:rPr lang="en-US" err="1">
                <a:solidFill>
                  <a:schemeClr val="accent6">
                    <a:lumMod val="50000"/>
                  </a:schemeClr>
                </a:solidFill>
                <a:latin typeface="Calibri" panose="020F0502020204030204" pitchFamily="34" charset="0"/>
                <a:cs typeface="Calibri" panose="020F0502020204030204" pitchFamily="34" charset="0"/>
              </a:rPr>
              <a:t>Xyy_Zyy</a:t>
            </a:r>
            <a:r>
              <a:rPr lang="en-US">
                <a:solidFill>
                  <a:schemeClr val="accent6">
                    <a:lumMod val="50000"/>
                  </a:schemeClr>
                </a:solidFill>
                <a:latin typeface="Calibri" panose="020F0502020204030204" pitchFamily="34" charset="0"/>
                <a:cs typeface="Calibri" panose="020F0502020204030204" pitchFamily="34" charset="0"/>
              </a:rPr>
              <a:t>, are defined in the data dictionary.</a:t>
            </a:r>
          </a:p>
        </p:txBody>
      </p:sp>
      <p:sp>
        <p:nvSpPr>
          <p:cNvPr id="14" name="TextBox 13">
            <a:extLst>
              <a:ext uri="{FF2B5EF4-FFF2-40B4-BE49-F238E27FC236}">
                <a16:creationId xmlns:a16="http://schemas.microsoft.com/office/drawing/2014/main" id="{F7446912-65FA-5AFF-61B1-9BC0BC0E6D13}"/>
              </a:ext>
            </a:extLst>
          </p:cNvPr>
          <p:cNvSpPr txBox="1"/>
          <p:nvPr/>
        </p:nvSpPr>
        <p:spPr>
          <a:xfrm>
            <a:off x="2562705" y="5879068"/>
            <a:ext cx="7659961" cy="369332"/>
          </a:xfrm>
          <a:prstGeom prst="rect">
            <a:avLst/>
          </a:prstGeom>
          <a:noFill/>
        </p:spPr>
        <p:txBody>
          <a:bodyPr wrap="square" rtlCol="0">
            <a:spAutoFit/>
          </a:bodyPr>
          <a:lstStyle/>
          <a:p>
            <a:pPr algn="ctr"/>
            <a:r>
              <a:rPr lang="en-US">
                <a:solidFill>
                  <a:schemeClr val="accent6">
                    <a:lumMod val="50000"/>
                  </a:schemeClr>
                </a:solidFill>
                <a:latin typeface="Calibri" panose="020F0502020204030204" pitchFamily="34" charset="0"/>
                <a:cs typeface="Calibri" panose="020F0502020204030204" pitchFamily="34" charset="0"/>
              </a:rPr>
              <a:t>Note: Must include traces to needs and other sources of the requirements.</a:t>
            </a:r>
          </a:p>
        </p:txBody>
      </p:sp>
    </p:spTree>
    <p:extLst>
      <p:ext uri="{BB962C8B-B14F-4D97-AF65-F5344CB8AC3E}">
        <p14:creationId xmlns:p14="http://schemas.microsoft.com/office/powerpoint/2010/main" val="2052922785"/>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49C69D4-1D62-0E41-9214-2694C2C7B11F}"/>
              </a:ext>
            </a:extLst>
          </p:cNvPr>
          <p:cNvSpPr>
            <a:spLocks noGrp="1"/>
          </p:cNvSpPr>
          <p:nvPr>
            <p:ph type="title"/>
          </p:nvPr>
        </p:nvSpPr>
        <p:spPr>
          <a:xfrm>
            <a:off x="1269918" y="439591"/>
            <a:ext cx="9626680" cy="1175264"/>
          </a:xfrm>
        </p:spPr>
        <p:txBody>
          <a:bodyPr>
            <a:normAutofit/>
          </a:bodyPr>
          <a:lstStyle/>
          <a:p>
            <a:r>
              <a:rPr lang="en-US" sz="3200"/>
              <a:t>LIR System Requirements </a:t>
            </a:r>
            <a:r>
              <a:rPr lang="en-US"/>
              <a:t>- </a:t>
            </a:r>
            <a:r>
              <a:rPr lang="en-US" sz="2400"/>
              <a:t>Form (Physical Attributes)</a:t>
            </a:r>
          </a:p>
        </p:txBody>
      </p:sp>
      <p:sp>
        <p:nvSpPr>
          <p:cNvPr id="6" name="Content Placeholder 5">
            <a:extLst>
              <a:ext uri="{FF2B5EF4-FFF2-40B4-BE49-F238E27FC236}">
                <a16:creationId xmlns:a16="http://schemas.microsoft.com/office/drawing/2014/main" id="{357CB903-12AF-DB43-A0F0-58AF37A96430}"/>
              </a:ext>
            </a:extLst>
          </p:cNvPr>
          <p:cNvSpPr>
            <a:spLocks noGrp="1"/>
          </p:cNvSpPr>
          <p:nvPr>
            <p:ph idx="1"/>
          </p:nvPr>
        </p:nvSpPr>
        <p:spPr>
          <a:xfrm>
            <a:off x="912297" y="1689388"/>
            <a:ext cx="10249532" cy="3287346"/>
          </a:xfrm>
        </p:spPr>
        <p:txBody>
          <a:bodyPr>
            <a:noAutofit/>
          </a:bodyPr>
          <a:lstStyle/>
          <a:p>
            <a:pPr marL="579438" indent="-569913">
              <a:lnSpc>
                <a:spcPct val="80000"/>
              </a:lnSpc>
              <a:spcAft>
                <a:spcPts val="800"/>
              </a:spcAft>
              <a:buSzPct val="100000"/>
              <a:buNone/>
            </a:pPr>
            <a:r>
              <a:rPr lang="en-US" sz="2200" dirty="0">
                <a:solidFill>
                  <a:schemeClr val="accent6">
                    <a:lumMod val="50000"/>
                  </a:schemeClr>
                </a:solidFill>
              </a:rPr>
              <a:t>R030: The LIR shall limit operations to within a 4-foot-wide x 16-foot-long x 8-foot-high volume within the LIS work area shown in Figure 1. </a:t>
            </a:r>
          </a:p>
          <a:p>
            <a:pPr marL="579438" indent="-569913">
              <a:lnSpc>
                <a:spcPct val="80000"/>
              </a:lnSpc>
              <a:spcAft>
                <a:spcPts val="800"/>
              </a:spcAft>
              <a:buSzPct val="100000"/>
              <a:buNone/>
            </a:pPr>
            <a:r>
              <a:rPr lang="en-US" sz="2200" dirty="0">
                <a:solidFill>
                  <a:schemeClr val="accent6">
                    <a:lumMod val="50000"/>
                  </a:schemeClr>
                </a:solidFill>
              </a:rPr>
              <a:t>R031: The LIR shall fit through a 3-foot-wide x 7-foot-high door opening when fully assembled, and on the </a:t>
            </a:r>
            <a:r>
              <a:rPr lang="en-US" sz="2200" dirty="0" err="1">
                <a:solidFill>
                  <a:schemeClr val="accent6">
                    <a:lumMod val="50000"/>
                  </a:schemeClr>
                </a:solidFill>
              </a:rPr>
              <a:t>Supplier_Provided_Dolly</a:t>
            </a:r>
            <a:r>
              <a:rPr lang="en-US" sz="2200" dirty="0">
                <a:solidFill>
                  <a:schemeClr val="accent6">
                    <a:lumMod val="50000"/>
                  </a:schemeClr>
                </a:solidFill>
              </a:rPr>
              <a:t> without having to remove the door. </a:t>
            </a:r>
          </a:p>
          <a:p>
            <a:pPr marL="579438" indent="-569913">
              <a:lnSpc>
                <a:spcPct val="80000"/>
              </a:lnSpc>
              <a:spcAft>
                <a:spcPts val="800"/>
              </a:spcAft>
              <a:buSzPct val="100000"/>
              <a:buNone/>
            </a:pPr>
            <a:r>
              <a:rPr lang="en-US" sz="2200" dirty="0">
                <a:solidFill>
                  <a:schemeClr val="accent6">
                    <a:lumMod val="50000"/>
                  </a:schemeClr>
                </a:solidFill>
              </a:rPr>
              <a:t>R032: The LIR shall be transportable by a single maintenance technician within the production facility without the need for special equipment other than the </a:t>
            </a:r>
            <a:r>
              <a:rPr lang="en-US" sz="2200" dirty="0" err="1">
                <a:solidFill>
                  <a:schemeClr val="accent6">
                    <a:lumMod val="50000"/>
                  </a:schemeClr>
                </a:solidFill>
              </a:rPr>
              <a:t>Supplier_Furnished_Dolly</a:t>
            </a:r>
            <a:r>
              <a:rPr lang="en-US" sz="2200" dirty="0">
                <a:solidFill>
                  <a:schemeClr val="accent6">
                    <a:lumMod val="50000"/>
                  </a:schemeClr>
                </a:solidFill>
              </a:rPr>
              <a:t> .</a:t>
            </a:r>
          </a:p>
          <a:p>
            <a:pPr marL="579438" indent="-569913">
              <a:lnSpc>
                <a:spcPct val="80000"/>
              </a:lnSpc>
              <a:spcAft>
                <a:spcPts val="800"/>
              </a:spcAft>
              <a:buSzPct val="100000"/>
              <a:buNone/>
            </a:pPr>
            <a:r>
              <a:rPr lang="en-US" sz="2200" dirty="0">
                <a:solidFill>
                  <a:schemeClr val="accent6">
                    <a:lumMod val="50000"/>
                  </a:schemeClr>
                </a:solidFill>
              </a:rPr>
              <a:t>R033: The LIR shall install lids on the jars located on the JPS conveyer belt through the 3 ft x 3 ft +/- .1 inch opening shown in Figure 2.</a:t>
            </a:r>
          </a:p>
        </p:txBody>
      </p:sp>
      <p:sp>
        <p:nvSpPr>
          <p:cNvPr id="4" name="Slide Number Placeholder 3">
            <a:extLst>
              <a:ext uri="{FF2B5EF4-FFF2-40B4-BE49-F238E27FC236}">
                <a16:creationId xmlns:a16="http://schemas.microsoft.com/office/drawing/2014/main" id="{6B622978-54B9-DA48-AFC7-03BAC5A4B621}"/>
              </a:ext>
            </a:extLst>
          </p:cNvPr>
          <p:cNvSpPr>
            <a:spLocks noGrp="1"/>
          </p:cNvSpPr>
          <p:nvPr>
            <p:ph type="sldNum" sz="quarter" idx="12"/>
          </p:nvPr>
        </p:nvSpPr>
        <p:spPr/>
        <p:txBody>
          <a:bodyPr/>
          <a:lstStyle/>
          <a:p>
            <a:pPr>
              <a:defRPr/>
            </a:pPr>
            <a:fld id="{95B5C896-20D4-4D9B-BA0F-AE8B7CE4918D}" type="slidenum">
              <a:rPr lang="en-US" smtClean="0"/>
              <a:pPr>
                <a:defRPr/>
              </a:pPr>
              <a:t>137</a:t>
            </a:fld>
            <a:endParaRPr lang="en-US"/>
          </a:p>
        </p:txBody>
      </p:sp>
      <p:sp>
        <p:nvSpPr>
          <p:cNvPr id="8" name="TextBox 7">
            <a:extLst>
              <a:ext uri="{FF2B5EF4-FFF2-40B4-BE49-F238E27FC236}">
                <a16:creationId xmlns:a16="http://schemas.microsoft.com/office/drawing/2014/main" id="{D492EE42-F738-A643-A0DC-F1C4510B4E1B}"/>
              </a:ext>
            </a:extLst>
          </p:cNvPr>
          <p:cNvSpPr txBox="1"/>
          <p:nvPr/>
        </p:nvSpPr>
        <p:spPr>
          <a:xfrm>
            <a:off x="3495855" y="37564"/>
            <a:ext cx="5082417" cy="461665"/>
          </a:xfrm>
          <a:prstGeom prst="rect">
            <a:avLst/>
          </a:prstGeom>
          <a:noFill/>
        </p:spPr>
        <p:txBody>
          <a:bodyPr wrap="none" rtlCol="0">
            <a:spAutoFit/>
          </a:bodyPr>
          <a:lstStyle/>
          <a:p>
            <a:r>
              <a:rPr lang="en-US" sz="2400">
                <a:solidFill>
                  <a:schemeClr val="accent6">
                    <a:lumMod val="50000"/>
                  </a:schemeClr>
                </a:solidFill>
              </a:rPr>
              <a:t>What the LIR must do to meet the needs</a:t>
            </a:r>
          </a:p>
        </p:txBody>
      </p:sp>
      <p:sp>
        <p:nvSpPr>
          <p:cNvPr id="12" name="TextBox 11">
            <a:extLst>
              <a:ext uri="{FF2B5EF4-FFF2-40B4-BE49-F238E27FC236}">
                <a16:creationId xmlns:a16="http://schemas.microsoft.com/office/drawing/2014/main" id="{FC839D4B-44EF-DC32-89F3-62941D0D0BE9}"/>
              </a:ext>
            </a:extLst>
          </p:cNvPr>
          <p:cNvSpPr txBox="1"/>
          <p:nvPr/>
        </p:nvSpPr>
        <p:spPr>
          <a:xfrm>
            <a:off x="1614642" y="6387017"/>
            <a:ext cx="8962715" cy="481991"/>
          </a:xfrm>
          <a:prstGeom prst="rect">
            <a:avLst/>
          </a:prstGeom>
          <a:noFill/>
        </p:spPr>
        <p:txBody>
          <a:bodyPr wrap="square" rtlCol="0">
            <a:spAutoFit/>
          </a:bodyPr>
          <a:lstStyle/>
          <a:p>
            <a:pPr algn="ctr">
              <a:lnSpc>
                <a:spcPct val="9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JHS: Jar Handling Subsystem; LHS: Lid Handling Subsystem; LDS: Lid Dispensing System; MMS: Motion Monitoring System </a:t>
            </a:r>
          </a:p>
        </p:txBody>
      </p:sp>
      <p:sp>
        <p:nvSpPr>
          <p:cNvPr id="13" name="TextBox 12">
            <a:extLst>
              <a:ext uri="{FF2B5EF4-FFF2-40B4-BE49-F238E27FC236}">
                <a16:creationId xmlns:a16="http://schemas.microsoft.com/office/drawing/2014/main" id="{AE1E142D-F756-D13E-1294-5409D004F90F}"/>
              </a:ext>
            </a:extLst>
          </p:cNvPr>
          <p:cNvSpPr txBox="1"/>
          <p:nvPr/>
        </p:nvSpPr>
        <p:spPr>
          <a:xfrm>
            <a:off x="2669747" y="5617033"/>
            <a:ext cx="7445876" cy="369332"/>
          </a:xfrm>
          <a:prstGeom prst="rect">
            <a:avLst/>
          </a:prstGeom>
          <a:noFill/>
        </p:spPr>
        <p:txBody>
          <a:bodyPr wrap="square" rtlCol="0">
            <a:spAutoFit/>
          </a:bodyPr>
          <a:lstStyle/>
          <a:p>
            <a:pPr algn="ctr"/>
            <a:r>
              <a:rPr lang="en-US">
                <a:solidFill>
                  <a:schemeClr val="accent6">
                    <a:lumMod val="50000"/>
                  </a:schemeClr>
                </a:solidFill>
                <a:latin typeface="Calibri" panose="020F0502020204030204" pitchFamily="34" charset="0"/>
                <a:cs typeface="Calibri" panose="020F0502020204030204" pitchFamily="34" charset="0"/>
              </a:rPr>
              <a:t>Note: parameters in the form </a:t>
            </a:r>
            <a:r>
              <a:rPr lang="en-US" err="1">
                <a:solidFill>
                  <a:schemeClr val="accent6">
                    <a:lumMod val="50000"/>
                  </a:schemeClr>
                </a:solidFill>
                <a:latin typeface="Calibri" panose="020F0502020204030204" pitchFamily="34" charset="0"/>
                <a:cs typeface="Calibri" panose="020F0502020204030204" pitchFamily="34" charset="0"/>
              </a:rPr>
              <a:t>Xyy_Zyy</a:t>
            </a:r>
            <a:r>
              <a:rPr lang="en-US">
                <a:solidFill>
                  <a:schemeClr val="accent6">
                    <a:lumMod val="50000"/>
                  </a:schemeClr>
                </a:solidFill>
                <a:latin typeface="Calibri" panose="020F0502020204030204" pitchFamily="34" charset="0"/>
                <a:cs typeface="Calibri" panose="020F0502020204030204" pitchFamily="34" charset="0"/>
              </a:rPr>
              <a:t>, are defined in the data dictionary.</a:t>
            </a:r>
          </a:p>
        </p:txBody>
      </p:sp>
      <p:sp>
        <p:nvSpPr>
          <p:cNvPr id="14" name="TextBox 13">
            <a:extLst>
              <a:ext uri="{FF2B5EF4-FFF2-40B4-BE49-F238E27FC236}">
                <a16:creationId xmlns:a16="http://schemas.microsoft.com/office/drawing/2014/main" id="{44C0CBD2-54CD-F327-5E56-00C6095661AB}"/>
              </a:ext>
            </a:extLst>
          </p:cNvPr>
          <p:cNvSpPr txBox="1"/>
          <p:nvPr/>
        </p:nvSpPr>
        <p:spPr>
          <a:xfrm>
            <a:off x="2562705" y="5879068"/>
            <a:ext cx="7659961" cy="369332"/>
          </a:xfrm>
          <a:prstGeom prst="rect">
            <a:avLst/>
          </a:prstGeom>
          <a:noFill/>
        </p:spPr>
        <p:txBody>
          <a:bodyPr wrap="square" rtlCol="0">
            <a:spAutoFit/>
          </a:bodyPr>
          <a:lstStyle/>
          <a:p>
            <a:pPr algn="ctr"/>
            <a:r>
              <a:rPr lang="en-US">
                <a:solidFill>
                  <a:schemeClr val="accent6">
                    <a:lumMod val="50000"/>
                  </a:schemeClr>
                </a:solidFill>
                <a:latin typeface="Calibri" panose="020F0502020204030204" pitchFamily="34" charset="0"/>
                <a:cs typeface="Calibri" panose="020F0502020204030204" pitchFamily="34" charset="0"/>
              </a:rPr>
              <a:t>Note: Must include traces to needs and other sources of the requirements.</a:t>
            </a:r>
          </a:p>
        </p:txBody>
      </p:sp>
    </p:spTree>
    <p:extLst>
      <p:ext uri="{BB962C8B-B14F-4D97-AF65-F5344CB8AC3E}">
        <p14:creationId xmlns:p14="http://schemas.microsoft.com/office/powerpoint/2010/main" val="2577264589"/>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49C69D4-1D62-0E41-9214-2694C2C7B11F}"/>
              </a:ext>
            </a:extLst>
          </p:cNvPr>
          <p:cNvSpPr>
            <a:spLocks noGrp="1"/>
          </p:cNvSpPr>
          <p:nvPr>
            <p:ph type="title"/>
          </p:nvPr>
        </p:nvSpPr>
        <p:spPr>
          <a:xfrm>
            <a:off x="1586292" y="762362"/>
            <a:ext cx="8729484" cy="653800"/>
          </a:xfrm>
        </p:spPr>
        <p:txBody>
          <a:bodyPr>
            <a:normAutofit fontScale="90000"/>
          </a:bodyPr>
          <a:lstStyle/>
          <a:p>
            <a:r>
              <a:rPr lang="en-US" sz="3600"/>
              <a:t>LIR System Requirements </a:t>
            </a:r>
            <a:r>
              <a:rPr lang="en-US"/>
              <a:t>- </a:t>
            </a:r>
            <a:r>
              <a:rPr lang="en-US" sz="2700"/>
              <a:t>Quality (-ilities)</a:t>
            </a:r>
          </a:p>
        </p:txBody>
      </p:sp>
      <p:sp>
        <p:nvSpPr>
          <p:cNvPr id="6" name="Content Placeholder 5">
            <a:extLst>
              <a:ext uri="{FF2B5EF4-FFF2-40B4-BE49-F238E27FC236}">
                <a16:creationId xmlns:a16="http://schemas.microsoft.com/office/drawing/2014/main" id="{357CB903-12AF-DB43-A0F0-58AF37A96430}"/>
              </a:ext>
            </a:extLst>
          </p:cNvPr>
          <p:cNvSpPr>
            <a:spLocks noGrp="1"/>
          </p:cNvSpPr>
          <p:nvPr>
            <p:ph idx="1"/>
          </p:nvPr>
        </p:nvSpPr>
        <p:spPr>
          <a:xfrm>
            <a:off x="741892" y="1416162"/>
            <a:ext cx="10418284" cy="4708816"/>
          </a:xfrm>
        </p:spPr>
        <p:txBody>
          <a:bodyPr>
            <a:normAutofit lnSpcReduction="10000"/>
          </a:bodyPr>
          <a:lstStyle/>
          <a:p>
            <a:pPr marL="228600" indent="-219075">
              <a:lnSpc>
                <a:spcPct val="90000"/>
              </a:lnSpc>
              <a:spcAft>
                <a:spcPts val="400"/>
              </a:spcAft>
            </a:pPr>
            <a:r>
              <a:rPr lang="en-US" sz="2200" b="1" dirty="0">
                <a:solidFill>
                  <a:schemeClr val="accent6">
                    <a:lumMod val="50000"/>
                  </a:schemeClr>
                </a:solidFill>
              </a:rPr>
              <a:t>Reliability</a:t>
            </a:r>
          </a:p>
          <a:p>
            <a:pPr marL="809625" lvl="1" indent="-581025">
              <a:lnSpc>
                <a:spcPct val="90000"/>
              </a:lnSpc>
              <a:spcAft>
                <a:spcPts val="400"/>
              </a:spcAft>
              <a:buClr>
                <a:srgbClr val="FF0000"/>
              </a:buClr>
              <a:buNone/>
            </a:pPr>
            <a:r>
              <a:rPr lang="en-US" sz="2200" dirty="0">
                <a:solidFill>
                  <a:schemeClr val="accent6">
                    <a:lumMod val="50000"/>
                  </a:schemeClr>
                </a:solidFill>
              </a:rPr>
              <a:t>R034: The LIR shall have an operational lifetime of at least 5 years when operating per the Shift defined in the JPS ICD 355 days/year AND when maintained per (TBD Maintenance  procedure xyz) AND operating in the environment defined in Table 1.</a:t>
            </a:r>
          </a:p>
          <a:p>
            <a:pPr marL="809625" lvl="1" indent="-581025">
              <a:lnSpc>
                <a:spcPct val="90000"/>
              </a:lnSpc>
              <a:spcAft>
                <a:spcPts val="400"/>
              </a:spcAft>
              <a:buClr>
                <a:srgbClr val="FF0000"/>
              </a:buClr>
              <a:buNone/>
            </a:pPr>
            <a:r>
              <a:rPr lang="en-US" sz="2200" dirty="0">
                <a:solidFill>
                  <a:schemeClr val="accent6">
                    <a:lumMod val="50000"/>
                  </a:schemeClr>
                </a:solidFill>
              </a:rPr>
              <a:t>R035: The LIR shall have a Mean Time to Failure (MTTF) of less than or equal to 720 hours of powered operations, when maintained per (TBD Maintenance  procedure xyz) AND operating in the environment defined in Table 1.</a:t>
            </a:r>
          </a:p>
          <a:p>
            <a:pPr marL="809625" lvl="1" indent="-581025">
              <a:lnSpc>
                <a:spcPct val="90000"/>
              </a:lnSpc>
              <a:spcAft>
                <a:spcPts val="400"/>
              </a:spcAft>
              <a:buClr>
                <a:srgbClr val="FF0000"/>
              </a:buClr>
              <a:buNone/>
            </a:pPr>
            <a:endParaRPr lang="en-US" sz="1000" dirty="0">
              <a:solidFill>
                <a:schemeClr val="accent6">
                  <a:lumMod val="50000"/>
                </a:schemeClr>
              </a:solidFill>
            </a:endParaRPr>
          </a:p>
          <a:p>
            <a:pPr>
              <a:lnSpc>
                <a:spcPct val="80000"/>
              </a:lnSpc>
              <a:spcAft>
                <a:spcPts val="800"/>
              </a:spcAft>
            </a:pPr>
            <a:r>
              <a:rPr lang="en-US" sz="2200" b="1" dirty="0">
                <a:solidFill>
                  <a:schemeClr val="accent6">
                    <a:lumMod val="50000"/>
                  </a:schemeClr>
                </a:solidFill>
              </a:rPr>
              <a:t>Maintainability</a:t>
            </a:r>
            <a:endParaRPr lang="en-US" dirty="0">
              <a:solidFill>
                <a:schemeClr val="accent6">
                  <a:lumMod val="50000"/>
                </a:schemeClr>
              </a:solidFill>
            </a:endParaRPr>
          </a:p>
          <a:p>
            <a:pPr marL="804863" indent="-568325">
              <a:lnSpc>
                <a:spcPct val="80000"/>
              </a:lnSpc>
              <a:spcAft>
                <a:spcPts val="800"/>
              </a:spcAft>
              <a:buNone/>
            </a:pPr>
            <a:r>
              <a:rPr lang="en-US" sz="2200" dirty="0">
                <a:solidFill>
                  <a:schemeClr val="accent6">
                    <a:lumMod val="50000"/>
                  </a:schemeClr>
                </a:solidFill>
              </a:rPr>
              <a:t>R036: The LIR shall have a Mean Time to Repair (MTTR) not to exceed 15 minutes.</a:t>
            </a:r>
          </a:p>
          <a:p>
            <a:pPr marL="804863" indent="-568325">
              <a:lnSpc>
                <a:spcPct val="80000"/>
              </a:lnSpc>
              <a:spcAft>
                <a:spcPts val="800"/>
              </a:spcAft>
              <a:buNone/>
            </a:pPr>
            <a:r>
              <a:rPr lang="en-US" sz="2200" dirty="0">
                <a:solidFill>
                  <a:schemeClr val="accent6">
                    <a:lumMod val="50000"/>
                  </a:schemeClr>
                </a:solidFill>
              </a:rPr>
              <a:t>R037: The LIR shall identify and display failures to the Line Replaceable Unit (LRU) level.</a:t>
            </a:r>
          </a:p>
          <a:p>
            <a:pPr marL="804863" indent="-568325">
              <a:lnSpc>
                <a:spcPct val="80000"/>
              </a:lnSpc>
              <a:spcAft>
                <a:spcPts val="800"/>
              </a:spcAft>
              <a:buNone/>
            </a:pPr>
            <a:r>
              <a:rPr lang="en-US" sz="2200" dirty="0">
                <a:solidFill>
                  <a:schemeClr val="accent6">
                    <a:lumMod val="50000"/>
                  </a:schemeClr>
                </a:solidFill>
              </a:rPr>
              <a:t>R038: The LIR shall limit the use of tools needed for repair and maintenance to those listed in [TBD] document.</a:t>
            </a:r>
          </a:p>
          <a:p>
            <a:pPr marL="804863" indent="-568325">
              <a:lnSpc>
                <a:spcPct val="80000"/>
              </a:lnSpc>
              <a:spcAft>
                <a:spcPts val="800"/>
              </a:spcAft>
              <a:buNone/>
            </a:pPr>
            <a:r>
              <a:rPr lang="en-US" sz="2200" dirty="0">
                <a:solidFill>
                  <a:schemeClr val="accent6">
                    <a:lumMod val="50000"/>
                  </a:schemeClr>
                </a:solidFill>
              </a:rPr>
              <a:t>R039: The LIR shall have parts, components, and assemblies that can be interchanged with the same parts, components, and assemblies in other LIRs.</a:t>
            </a:r>
          </a:p>
          <a:p>
            <a:pPr marL="457200" indent="-457200">
              <a:lnSpc>
                <a:spcPct val="80000"/>
              </a:lnSpc>
              <a:spcAft>
                <a:spcPts val="800"/>
              </a:spcAft>
              <a:buFont typeface="+mj-lt"/>
              <a:buAutoNum type="arabicPeriod" startAt="25"/>
            </a:pPr>
            <a:endParaRPr lang="en-US" dirty="0">
              <a:solidFill>
                <a:schemeClr val="accent6">
                  <a:lumMod val="50000"/>
                </a:schemeClr>
              </a:solidFill>
            </a:endParaRPr>
          </a:p>
          <a:p>
            <a:pPr>
              <a:lnSpc>
                <a:spcPct val="80000"/>
              </a:lnSpc>
              <a:spcAft>
                <a:spcPts val="800"/>
              </a:spcAft>
            </a:pPr>
            <a:endParaRPr lang="en-US" dirty="0">
              <a:solidFill>
                <a:schemeClr val="accent6">
                  <a:lumMod val="50000"/>
                </a:schemeClr>
              </a:solidFill>
            </a:endParaRPr>
          </a:p>
        </p:txBody>
      </p:sp>
      <p:sp>
        <p:nvSpPr>
          <p:cNvPr id="4" name="Slide Number Placeholder 3">
            <a:extLst>
              <a:ext uri="{FF2B5EF4-FFF2-40B4-BE49-F238E27FC236}">
                <a16:creationId xmlns:a16="http://schemas.microsoft.com/office/drawing/2014/main" id="{6B622978-54B9-DA48-AFC7-03BAC5A4B621}"/>
              </a:ext>
            </a:extLst>
          </p:cNvPr>
          <p:cNvSpPr>
            <a:spLocks noGrp="1"/>
          </p:cNvSpPr>
          <p:nvPr>
            <p:ph type="sldNum" sz="quarter" idx="12"/>
          </p:nvPr>
        </p:nvSpPr>
        <p:spPr/>
        <p:txBody>
          <a:bodyPr/>
          <a:lstStyle/>
          <a:p>
            <a:pPr>
              <a:defRPr/>
            </a:pPr>
            <a:fld id="{95B5C896-20D4-4D9B-BA0F-AE8B7CE4918D}" type="slidenum">
              <a:rPr lang="en-US" smtClean="0"/>
              <a:pPr>
                <a:defRPr/>
              </a:pPr>
              <a:t>138</a:t>
            </a:fld>
            <a:endParaRPr lang="en-US"/>
          </a:p>
        </p:txBody>
      </p:sp>
      <p:sp>
        <p:nvSpPr>
          <p:cNvPr id="8" name="TextBox 7">
            <a:extLst>
              <a:ext uri="{FF2B5EF4-FFF2-40B4-BE49-F238E27FC236}">
                <a16:creationId xmlns:a16="http://schemas.microsoft.com/office/drawing/2014/main" id="{C5F9C923-71E8-E941-AB4A-E5EA087D2F5F}"/>
              </a:ext>
            </a:extLst>
          </p:cNvPr>
          <p:cNvSpPr txBox="1"/>
          <p:nvPr/>
        </p:nvSpPr>
        <p:spPr>
          <a:xfrm>
            <a:off x="3495855" y="37564"/>
            <a:ext cx="5082417" cy="461665"/>
          </a:xfrm>
          <a:prstGeom prst="rect">
            <a:avLst/>
          </a:prstGeom>
          <a:noFill/>
        </p:spPr>
        <p:txBody>
          <a:bodyPr wrap="none" rtlCol="0">
            <a:spAutoFit/>
          </a:bodyPr>
          <a:lstStyle/>
          <a:p>
            <a:r>
              <a:rPr lang="en-US" sz="2400">
                <a:solidFill>
                  <a:schemeClr val="accent6">
                    <a:lumMod val="50000"/>
                  </a:schemeClr>
                </a:solidFill>
              </a:rPr>
              <a:t>What the LIR must do to meet the needs</a:t>
            </a:r>
          </a:p>
        </p:txBody>
      </p:sp>
      <p:sp>
        <p:nvSpPr>
          <p:cNvPr id="12" name="TextBox 11">
            <a:extLst>
              <a:ext uri="{FF2B5EF4-FFF2-40B4-BE49-F238E27FC236}">
                <a16:creationId xmlns:a16="http://schemas.microsoft.com/office/drawing/2014/main" id="{562BC686-DD3F-3B40-21E7-E1472A4E4693}"/>
              </a:ext>
            </a:extLst>
          </p:cNvPr>
          <p:cNvSpPr txBox="1"/>
          <p:nvPr/>
        </p:nvSpPr>
        <p:spPr>
          <a:xfrm>
            <a:off x="1614642" y="6387017"/>
            <a:ext cx="8962715" cy="481991"/>
          </a:xfrm>
          <a:prstGeom prst="rect">
            <a:avLst/>
          </a:prstGeom>
          <a:noFill/>
        </p:spPr>
        <p:txBody>
          <a:bodyPr wrap="square" rtlCol="0">
            <a:spAutoFit/>
          </a:bodyPr>
          <a:lstStyle/>
          <a:p>
            <a:pPr algn="ctr">
              <a:lnSpc>
                <a:spcPct val="9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JHS: Jar Handling Subsystem; LHS: Lid Handling Subsystem; LDS: Lid Dispensing System; MMS: Motion Monitoring System </a:t>
            </a:r>
          </a:p>
        </p:txBody>
      </p:sp>
      <p:sp>
        <p:nvSpPr>
          <p:cNvPr id="13" name="TextBox 12">
            <a:extLst>
              <a:ext uri="{FF2B5EF4-FFF2-40B4-BE49-F238E27FC236}">
                <a16:creationId xmlns:a16="http://schemas.microsoft.com/office/drawing/2014/main" id="{E50D4D97-057D-3636-4948-448891BFFDFA}"/>
              </a:ext>
            </a:extLst>
          </p:cNvPr>
          <p:cNvSpPr txBox="1"/>
          <p:nvPr/>
        </p:nvSpPr>
        <p:spPr>
          <a:xfrm>
            <a:off x="2669747" y="5617033"/>
            <a:ext cx="7445876" cy="369332"/>
          </a:xfrm>
          <a:prstGeom prst="rect">
            <a:avLst/>
          </a:prstGeom>
          <a:noFill/>
        </p:spPr>
        <p:txBody>
          <a:bodyPr wrap="square" rtlCol="0">
            <a:spAutoFit/>
          </a:bodyPr>
          <a:lstStyle/>
          <a:p>
            <a:pPr algn="ctr"/>
            <a:r>
              <a:rPr lang="en-US">
                <a:solidFill>
                  <a:schemeClr val="accent6">
                    <a:lumMod val="50000"/>
                  </a:schemeClr>
                </a:solidFill>
                <a:latin typeface="Calibri" panose="020F0502020204030204" pitchFamily="34" charset="0"/>
                <a:cs typeface="Calibri" panose="020F0502020204030204" pitchFamily="34" charset="0"/>
              </a:rPr>
              <a:t>Note: parameters in the form </a:t>
            </a:r>
            <a:r>
              <a:rPr lang="en-US" err="1">
                <a:solidFill>
                  <a:schemeClr val="accent6">
                    <a:lumMod val="50000"/>
                  </a:schemeClr>
                </a:solidFill>
                <a:latin typeface="Calibri" panose="020F0502020204030204" pitchFamily="34" charset="0"/>
                <a:cs typeface="Calibri" panose="020F0502020204030204" pitchFamily="34" charset="0"/>
              </a:rPr>
              <a:t>Xyy_Zyy</a:t>
            </a:r>
            <a:r>
              <a:rPr lang="en-US">
                <a:solidFill>
                  <a:schemeClr val="accent6">
                    <a:lumMod val="50000"/>
                  </a:schemeClr>
                </a:solidFill>
                <a:latin typeface="Calibri" panose="020F0502020204030204" pitchFamily="34" charset="0"/>
                <a:cs typeface="Calibri" panose="020F0502020204030204" pitchFamily="34" charset="0"/>
              </a:rPr>
              <a:t>, are defined in the data dictionary.</a:t>
            </a:r>
          </a:p>
        </p:txBody>
      </p:sp>
      <p:sp>
        <p:nvSpPr>
          <p:cNvPr id="14" name="TextBox 13">
            <a:extLst>
              <a:ext uri="{FF2B5EF4-FFF2-40B4-BE49-F238E27FC236}">
                <a16:creationId xmlns:a16="http://schemas.microsoft.com/office/drawing/2014/main" id="{F7446912-65FA-5AFF-61B1-9BC0BC0E6D13}"/>
              </a:ext>
            </a:extLst>
          </p:cNvPr>
          <p:cNvSpPr txBox="1"/>
          <p:nvPr/>
        </p:nvSpPr>
        <p:spPr>
          <a:xfrm>
            <a:off x="2562705" y="5879068"/>
            <a:ext cx="7659961" cy="369332"/>
          </a:xfrm>
          <a:prstGeom prst="rect">
            <a:avLst/>
          </a:prstGeom>
          <a:noFill/>
        </p:spPr>
        <p:txBody>
          <a:bodyPr wrap="square" rtlCol="0">
            <a:spAutoFit/>
          </a:bodyPr>
          <a:lstStyle/>
          <a:p>
            <a:pPr algn="ctr"/>
            <a:r>
              <a:rPr lang="en-US">
                <a:solidFill>
                  <a:schemeClr val="accent6">
                    <a:lumMod val="50000"/>
                  </a:schemeClr>
                </a:solidFill>
                <a:latin typeface="Calibri" panose="020F0502020204030204" pitchFamily="34" charset="0"/>
                <a:cs typeface="Calibri" panose="020F0502020204030204" pitchFamily="34" charset="0"/>
              </a:rPr>
              <a:t>Note: Must include traces to needs and other sources of the requirements.</a:t>
            </a:r>
          </a:p>
        </p:txBody>
      </p:sp>
    </p:spTree>
    <p:extLst>
      <p:ext uri="{BB962C8B-B14F-4D97-AF65-F5344CB8AC3E}">
        <p14:creationId xmlns:p14="http://schemas.microsoft.com/office/powerpoint/2010/main" val="1972630470"/>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49C69D4-1D62-0E41-9214-2694C2C7B11F}"/>
              </a:ext>
            </a:extLst>
          </p:cNvPr>
          <p:cNvSpPr>
            <a:spLocks noGrp="1"/>
          </p:cNvSpPr>
          <p:nvPr>
            <p:ph type="title"/>
          </p:nvPr>
        </p:nvSpPr>
        <p:spPr>
          <a:xfrm>
            <a:off x="1439538" y="745954"/>
            <a:ext cx="9039911" cy="646331"/>
          </a:xfrm>
        </p:spPr>
        <p:txBody>
          <a:bodyPr>
            <a:normAutofit fontScale="90000"/>
          </a:bodyPr>
          <a:lstStyle/>
          <a:p>
            <a:r>
              <a:rPr lang="en-US" sz="3600"/>
              <a:t>LIR System Requirements </a:t>
            </a:r>
            <a:r>
              <a:rPr lang="en-US"/>
              <a:t>- </a:t>
            </a:r>
            <a:r>
              <a:rPr lang="en-US" sz="2700"/>
              <a:t>Quality (-ilities)</a:t>
            </a:r>
          </a:p>
        </p:txBody>
      </p:sp>
      <p:sp>
        <p:nvSpPr>
          <p:cNvPr id="6" name="Content Placeholder 5">
            <a:extLst>
              <a:ext uri="{FF2B5EF4-FFF2-40B4-BE49-F238E27FC236}">
                <a16:creationId xmlns:a16="http://schemas.microsoft.com/office/drawing/2014/main" id="{357CB903-12AF-DB43-A0F0-58AF37A96430}"/>
              </a:ext>
            </a:extLst>
          </p:cNvPr>
          <p:cNvSpPr>
            <a:spLocks noGrp="1"/>
          </p:cNvSpPr>
          <p:nvPr>
            <p:ph idx="1"/>
          </p:nvPr>
        </p:nvSpPr>
        <p:spPr>
          <a:xfrm>
            <a:off x="695696" y="1560778"/>
            <a:ext cx="10615730" cy="4102596"/>
          </a:xfrm>
        </p:spPr>
        <p:txBody>
          <a:bodyPr>
            <a:normAutofit/>
          </a:bodyPr>
          <a:lstStyle/>
          <a:p>
            <a:pPr marL="228600" indent="-219075">
              <a:lnSpc>
                <a:spcPct val="80000"/>
              </a:lnSpc>
            </a:pPr>
            <a:r>
              <a:rPr lang="en-US" sz="2200" b="1" dirty="0">
                <a:solidFill>
                  <a:schemeClr val="accent6">
                    <a:lumMod val="50000"/>
                  </a:schemeClr>
                </a:solidFill>
              </a:rPr>
              <a:t>Shipping and Handling</a:t>
            </a:r>
          </a:p>
          <a:p>
            <a:pPr marL="809625" lvl="1" indent="-581025">
              <a:lnSpc>
                <a:spcPct val="80000"/>
              </a:lnSpc>
              <a:buClr>
                <a:srgbClr val="FF0000"/>
              </a:buClr>
              <a:buNone/>
            </a:pPr>
            <a:r>
              <a:rPr lang="en-US" sz="2200" dirty="0">
                <a:solidFill>
                  <a:schemeClr val="accent6">
                    <a:lumMod val="50000"/>
                  </a:schemeClr>
                </a:solidFill>
              </a:rPr>
              <a:t>R040: The LIR shall limit packaging for shipment of an unassembled LIR to the crated size and weight limits for shipping defined in Table 4.</a:t>
            </a:r>
          </a:p>
          <a:p>
            <a:pPr marL="809625" lvl="1" indent="-581025">
              <a:lnSpc>
                <a:spcPct val="80000"/>
              </a:lnSpc>
              <a:buClr>
                <a:srgbClr val="FF0000"/>
              </a:buClr>
              <a:buNone/>
            </a:pPr>
            <a:r>
              <a:rPr lang="en-US" sz="2200" dirty="0">
                <a:solidFill>
                  <a:schemeClr val="accent6">
                    <a:lumMod val="50000"/>
                  </a:schemeClr>
                </a:solidFill>
              </a:rPr>
              <a:t>R041: The LIR shall meet requirements in this document after being being dropped 4 feet onto a concrete surface while unpowered and in its shipping crate or crates.</a:t>
            </a:r>
          </a:p>
          <a:p>
            <a:pPr marL="914400" lvl="1" indent="-457200">
              <a:lnSpc>
                <a:spcPct val="80000"/>
              </a:lnSpc>
              <a:buFont typeface="+mj-lt"/>
              <a:buAutoNum type="arabicPeriod" startAt="41"/>
            </a:pPr>
            <a:endParaRPr lang="en-US" dirty="0">
              <a:solidFill>
                <a:schemeClr val="accent6">
                  <a:lumMod val="50000"/>
                </a:schemeClr>
              </a:solidFill>
            </a:endParaRPr>
          </a:p>
        </p:txBody>
      </p:sp>
      <p:sp>
        <p:nvSpPr>
          <p:cNvPr id="4" name="Slide Number Placeholder 3">
            <a:extLst>
              <a:ext uri="{FF2B5EF4-FFF2-40B4-BE49-F238E27FC236}">
                <a16:creationId xmlns:a16="http://schemas.microsoft.com/office/drawing/2014/main" id="{6B622978-54B9-DA48-AFC7-03BAC5A4B621}"/>
              </a:ext>
            </a:extLst>
          </p:cNvPr>
          <p:cNvSpPr>
            <a:spLocks noGrp="1"/>
          </p:cNvSpPr>
          <p:nvPr>
            <p:ph type="sldNum" sz="quarter" idx="12"/>
          </p:nvPr>
        </p:nvSpPr>
        <p:spPr/>
        <p:txBody>
          <a:bodyPr/>
          <a:lstStyle/>
          <a:p>
            <a:pPr>
              <a:defRPr/>
            </a:pPr>
            <a:fld id="{95B5C896-20D4-4D9B-BA0F-AE8B7CE4918D}" type="slidenum">
              <a:rPr lang="en-US" smtClean="0"/>
              <a:pPr>
                <a:defRPr/>
              </a:pPr>
              <a:t>139</a:t>
            </a:fld>
            <a:endParaRPr lang="en-US"/>
          </a:p>
        </p:txBody>
      </p:sp>
      <p:sp>
        <p:nvSpPr>
          <p:cNvPr id="8" name="TextBox 7">
            <a:extLst>
              <a:ext uri="{FF2B5EF4-FFF2-40B4-BE49-F238E27FC236}">
                <a16:creationId xmlns:a16="http://schemas.microsoft.com/office/drawing/2014/main" id="{89CB5051-3FF7-6E4B-A4F4-80D18C2EBDF3}"/>
              </a:ext>
            </a:extLst>
          </p:cNvPr>
          <p:cNvSpPr txBox="1"/>
          <p:nvPr/>
        </p:nvSpPr>
        <p:spPr>
          <a:xfrm>
            <a:off x="3495855" y="37564"/>
            <a:ext cx="5082417" cy="461665"/>
          </a:xfrm>
          <a:prstGeom prst="rect">
            <a:avLst/>
          </a:prstGeom>
          <a:noFill/>
        </p:spPr>
        <p:txBody>
          <a:bodyPr wrap="none" rtlCol="0">
            <a:spAutoFit/>
          </a:bodyPr>
          <a:lstStyle/>
          <a:p>
            <a:r>
              <a:rPr lang="en-US" sz="2400">
                <a:solidFill>
                  <a:schemeClr val="accent6">
                    <a:lumMod val="50000"/>
                  </a:schemeClr>
                </a:solidFill>
              </a:rPr>
              <a:t>What the LIR must do to meet the needs</a:t>
            </a:r>
          </a:p>
        </p:txBody>
      </p:sp>
      <p:sp>
        <p:nvSpPr>
          <p:cNvPr id="12" name="TextBox 11">
            <a:extLst>
              <a:ext uri="{FF2B5EF4-FFF2-40B4-BE49-F238E27FC236}">
                <a16:creationId xmlns:a16="http://schemas.microsoft.com/office/drawing/2014/main" id="{4AB58468-D94D-C6BF-A807-4F8221CF510F}"/>
              </a:ext>
            </a:extLst>
          </p:cNvPr>
          <p:cNvSpPr txBox="1"/>
          <p:nvPr/>
        </p:nvSpPr>
        <p:spPr>
          <a:xfrm>
            <a:off x="1614642" y="6387017"/>
            <a:ext cx="8962715" cy="481991"/>
          </a:xfrm>
          <a:prstGeom prst="rect">
            <a:avLst/>
          </a:prstGeom>
          <a:noFill/>
        </p:spPr>
        <p:txBody>
          <a:bodyPr wrap="square" rtlCol="0">
            <a:spAutoFit/>
          </a:bodyPr>
          <a:lstStyle/>
          <a:p>
            <a:pPr algn="ctr">
              <a:lnSpc>
                <a:spcPct val="9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JHS: Jar Handling Subsystem; LHS: Lid Handling Subsystem; LDS: Lid Dispensing System; MMS: Motion Monitoring System </a:t>
            </a:r>
          </a:p>
        </p:txBody>
      </p:sp>
      <p:sp>
        <p:nvSpPr>
          <p:cNvPr id="13" name="TextBox 12">
            <a:extLst>
              <a:ext uri="{FF2B5EF4-FFF2-40B4-BE49-F238E27FC236}">
                <a16:creationId xmlns:a16="http://schemas.microsoft.com/office/drawing/2014/main" id="{70DFF0C4-51E9-8A28-A636-8EB4EC4DAB8C}"/>
              </a:ext>
            </a:extLst>
          </p:cNvPr>
          <p:cNvSpPr txBox="1"/>
          <p:nvPr/>
        </p:nvSpPr>
        <p:spPr>
          <a:xfrm>
            <a:off x="2669747" y="5617033"/>
            <a:ext cx="7445876" cy="369332"/>
          </a:xfrm>
          <a:prstGeom prst="rect">
            <a:avLst/>
          </a:prstGeom>
          <a:noFill/>
        </p:spPr>
        <p:txBody>
          <a:bodyPr wrap="square" rtlCol="0">
            <a:spAutoFit/>
          </a:bodyPr>
          <a:lstStyle/>
          <a:p>
            <a:pPr algn="ctr"/>
            <a:r>
              <a:rPr lang="en-US">
                <a:solidFill>
                  <a:schemeClr val="accent6">
                    <a:lumMod val="50000"/>
                  </a:schemeClr>
                </a:solidFill>
                <a:latin typeface="Calibri" panose="020F0502020204030204" pitchFamily="34" charset="0"/>
                <a:cs typeface="Calibri" panose="020F0502020204030204" pitchFamily="34" charset="0"/>
              </a:rPr>
              <a:t>Note: parameters in the form </a:t>
            </a:r>
            <a:r>
              <a:rPr lang="en-US" err="1">
                <a:solidFill>
                  <a:schemeClr val="accent6">
                    <a:lumMod val="50000"/>
                  </a:schemeClr>
                </a:solidFill>
                <a:latin typeface="Calibri" panose="020F0502020204030204" pitchFamily="34" charset="0"/>
                <a:cs typeface="Calibri" panose="020F0502020204030204" pitchFamily="34" charset="0"/>
              </a:rPr>
              <a:t>Xyy_Zyy</a:t>
            </a:r>
            <a:r>
              <a:rPr lang="en-US">
                <a:solidFill>
                  <a:schemeClr val="accent6">
                    <a:lumMod val="50000"/>
                  </a:schemeClr>
                </a:solidFill>
                <a:latin typeface="Calibri" panose="020F0502020204030204" pitchFamily="34" charset="0"/>
                <a:cs typeface="Calibri" panose="020F0502020204030204" pitchFamily="34" charset="0"/>
              </a:rPr>
              <a:t>, are defined in the data dictionary.</a:t>
            </a:r>
          </a:p>
        </p:txBody>
      </p:sp>
      <p:sp>
        <p:nvSpPr>
          <p:cNvPr id="14" name="TextBox 13">
            <a:extLst>
              <a:ext uri="{FF2B5EF4-FFF2-40B4-BE49-F238E27FC236}">
                <a16:creationId xmlns:a16="http://schemas.microsoft.com/office/drawing/2014/main" id="{E936A964-FF5E-7693-7E87-35E8B1F5AEEF}"/>
              </a:ext>
            </a:extLst>
          </p:cNvPr>
          <p:cNvSpPr txBox="1"/>
          <p:nvPr/>
        </p:nvSpPr>
        <p:spPr>
          <a:xfrm>
            <a:off x="2562705" y="5879068"/>
            <a:ext cx="7659961" cy="369332"/>
          </a:xfrm>
          <a:prstGeom prst="rect">
            <a:avLst/>
          </a:prstGeom>
          <a:noFill/>
        </p:spPr>
        <p:txBody>
          <a:bodyPr wrap="square" rtlCol="0">
            <a:spAutoFit/>
          </a:bodyPr>
          <a:lstStyle/>
          <a:p>
            <a:pPr algn="ctr"/>
            <a:r>
              <a:rPr lang="en-US">
                <a:solidFill>
                  <a:schemeClr val="accent6">
                    <a:lumMod val="50000"/>
                  </a:schemeClr>
                </a:solidFill>
                <a:latin typeface="Calibri" panose="020F0502020204030204" pitchFamily="34" charset="0"/>
                <a:cs typeface="Calibri" panose="020F0502020204030204" pitchFamily="34" charset="0"/>
              </a:rPr>
              <a:t>Note: Must include traces to needs and other sources of the requirements.</a:t>
            </a:r>
          </a:p>
        </p:txBody>
      </p:sp>
    </p:spTree>
    <p:extLst>
      <p:ext uri="{BB962C8B-B14F-4D97-AF65-F5344CB8AC3E}">
        <p14:creationId xmlns:p14="http://schemas.microsoft.com/office/powerpoint/2010/main" val="52192127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ChangeArrowheads="1"/>
          </p:cNvSpPr>
          <p:nvPr/>
        </p:nvSpPr>
        <p:spPr bwMode="gray">
          <a:xfrm>
            <a:off x="838201" y="2211037"/>
            <a:ext cx="10700656" cy="3329792"/>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Autofit/>
          </a:bodyPr>
          <a:lst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200"/>
              </a:spcBef>
              <a:buNone/>
            </a:pPr>
            <a:r>
              <a:rPr lang="en-US" sz="4800">
                <a:solidFill>
                  <a:schemeClr val="accent1">
                    <a:lumMod val="75000"/>
                  </a:schemeClr>
                </a:solidFill>
              </a:rPr>
              <a:t>Identify the Stakeholders;</a:t>
            </a:r>
          </a:p>
          <a:p>
            <a:pPr marL="0" indent="0" algn="ctr">
              <a:spcBef>
                <a:spcPts val="200"/>
              </a:spcBef>
              <a:buNone/>
            </a:pPr>
            <a:r>
              <a:rPr lang="en-US" sz="4800">
                <a:solidFill>
                  <a:schemeClr val="accent1">
                    <a:lumMod val="75000"/>
                  </a:schemeClr>
                </a:solidFill>
              </a:rPr>
              <a:t>Stakeholder Perspectives;</a:t>
            </a:r>
          </a:p>
          <a:p>
            <a:pPr marL="0" indent="0" algn="ctr">
              <a:spcBef>
                <a:spcPts val="200"/>
              </a:spcBef>
              <a:buNone/>
            </a:pPr>
            <a:r>
              <a:rPr lang="en-US" sz="4800">
                <a:solidFill>
                  <a:schemeClr val="accent1">
                    <a:lumMod val="75000"/>
                  </a:schemeClr>
                </a:solidFill>
              </a:rPr>
              <a:t>Elicit Stakeholders’ Needs &amp; Expectations; </a:t>
            </a:r>
            <a:br>
              <a:rPr lang="en-US" sz="4800">
                <a:solidFill>
                  <a:schemeClr val="accent1">
                    <a:lumMod val="75000"/>
                  </a:schemeClr>
                </a:solidFill>
              </a:rPr>
            </a:br>
            <a:r>
              <a:rPr lang="en-US" sz="4800">
                <a:solidFill>
                  <a:schemeClr val="accent1">
                    <a:lumMod val="75000"/>
                  </a:schemeClr>
                </a:solidFill>
              </a:rPr>
              <a:t>Document Assumptions </a:t>
            </a:r>
          </a:p>
        </p:txBody>
      </p:sp>
      <p:sp>
        <p:nvSpPr>
          <p:cNvPr id="2" name="Slide Number Placeholder 1"/>
          <p:cNvSpPr>
            <a:spLocks noGrp="1"/>
          </p:cNvSpPr>
          <p:nvPr>
            <p:ph type="sldNum" sz="quarter" idx="12"/>
          </p:nvPr>
        </p:nvSpPr>
        <p:spPr>
          <a:xfrm>
            <a:off x="11538857" y="6458856"/>
            <a:ext cx="542697" cy="279400"/>
          </a:xfrm>
        </p:spPr>
        <p:txBody>
          <a:bodyPr/>
          <a:lstStyle/>
          <a:p>
            <a:pPr>
              <a:defRPr/>
            </a:pPr>
            <a:fld id="{D69A8151-85DA-487E-90FD-0CEB4E854E9B}" type="slidenum">
              <a:rPr lang="en-US" smtClean="0"/>
              <a:pPr>
                <a:defRPr/>
              </a:pPr>
              <a:t>14</a:t>
            </a:fld>
            <a:endParaRPr lang="en-US"/>
          </a:p>
        </p:txBody>
      </p:sp>
    </p:spTree>
    <p:extLst>
      <p:ext uri="{BB962C8B-B14F-4D97-AF65-F5344CB8AC3E}">
        <p14:creationId xmlns:p14="http://schemas.microsoft.com/office/powerpoint/2010/main" val="3939306572"/>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49C69D4-1D62-0E41-9214-2694C2C7B11F}"/>
              </a:ext>
            </a:extLst>
          </p:cNvPr>
          <p:cNvSpPr>
            <a:spLocks noGrp="1"/>
          </p:cNvSpPr>
          <p:nvPr>
            <p:ph type="title"/>
          </p:nvPr>
        </p:nvSpPr>
        <p:spPr>
          <a:xfrm>
            <a:off x="745126" y="691423"/>
            <a:ext cx="10151472" cy="707719"/>
          </a:xfrm>
        </p:spPr>
        <p:txBody>
          <a:bodyPr>
            <a:normAutofit fontScale="90000"/>
          </a:bodyPr>
          <a:lstStyle/>
          <a:p>
            <a:r>
              <a:rPr lang="en-US" sz="3600"/>
              <a:t>LIR System Requirements</a:t>
            </a:r>
            <a:r>
              <a:rPr lang="en-US"/>
              <a:t> </a:t>
            </a:r>
            <a:r>
              <a:rPr lang="en-US" sz="2700"/>
              <a:t>- Compliance (Regulations/Standards)</a:t>
            </a:r>
          </a:p>
        </p:txBody>
      </p:sp>
      <p:sp>
        <p:nvSpPr>
          <p:cNvPr id="6" name="Content Placeholder 5">
            <a:extLst>
              <a:ext uri="{FF2B5EF4-FFF2-40B4-BE49-F238E27FC236}">
                <a16:creationId xmlns:a16="http://schemas.microsoft.com/office/drawing/2014/main" id="{357CB903-12AF-DB43-A0F0-58AF37A96430}"/>
              </a:ext>
            </a:extLst>
          </p:cNvPr>
          <p:cNvSpPr>
            <a:spLocks noGrp="1"/>
          </p:cNvSpPr>
          <p:nvPr>
            <p:ph idx="1"/>
          </p:nvPr>
        </p:nvSpPr>
        <p:spPr>
          <a:xfrm>
            <a:off x="796250" y="1522465"/>
            <a:ext cx="10506749" cy="3354335"/>
          </a:xfrm>
        </p:spPr>
        <p:txBody>
          <a:bodyPr>
            <a:normAutofit/>
          </a:bodyPr>
          <a:lstStyle/>
          <a:p>
            <a:pPr marL="809625" lvl="1" indent="-581025">
              <a:lnSpc>
                <a:spcPct val="80000"/>
              </a:lnSpc>
              <a:buClr>
                <a:srgbClr val="FF0000"/>
              </a:buClr>
              <a:buNone/>
            </a:pPr>
            <a:r>
              <a:rPr lang="en-US" dirty="0">
                <a:solidFill>
                  <a:srgbClr val="C00000"/>
                </a:solidFill>
              </a:rPr>
              <a:t>R042: The LIR shall comply with [TBD] EPA requirements concerning the use and handling of hazardous materials.</a:t>
            </a:r>
          </a:p>
          <a:p>
            <a:pPr marL="809625" lvl="1" indent="-581025">
              <a:lnSpc>
                <a:spcPct val="80000"/>
              </a:lnSpc>
              <a:buClr>
                <a:srgbClr val="FF0000"/>
              </a:buClr>
              <a:buNone/>
            </a:pPr>
            <a:r>
              <a:rPr lang="en-US" dirty="0">
                <a:solidFill>
                  <a:srgbClr val="C00000"/>
                </a:solidFill>
              </a:rPr>
              <a:t>R043: The LIR shall comply with [TBD] OSHA requirements concerning human/machine interfaces.</a:t>
            </a:r>
          </a:p>
          <a:p>
            <a:pPr marL="809625" lvl="1" indent="-581025">
              <a:lnSpc>
                <a:spcPct val="80000"/>
              </a:lnSpc>
              <a:buClr>
                <a:srgbClr val="FF0000"/>
              </a:buClr>
              <a:buNone/>
            </a:pPr>
            <a:r>
              <a:rPr lang="en-US" dirty="0">
                <a:solidFill>
                  <a:srgbClr val="C00000"/>
                </a:solidFill>
              </a:rPr>
              <a:t>R044: The LIR shall comply with [TBD] OSHA requirements concerning the safety of humans working with robots.</a:t>
            </a:r>
          </a:p>
          <a:p>
            <a:pPr marL="809625" lvl="1" indent="-581025">
              <a:lnSpc>
                <a:spcPct val="80000"/>
              </a:lnSpc>
              <a:buClr>
                <a:srgbClr val="FF0000"/>
              </a:buClr>
              <a:buNone/>
            </a:pPr>
            <a:r>
              <a:rPr lang="en-US" dirty="0">
                <a:solidFill>
                  <a:srgbClr val="C00000"/>
                </a:solidFill>
              </a:rPr>
              <a:t>R045: The LIR shall comply with [TBD] FDA requirements concerning the handling of food.</a:t>
            </a:r>
          </a:p>
          <a:p>
            <a:pPr marL="919163" lvl="1" indent="-690563">
              <a:lnSpc>
                <a:spcPct val="80000"/>
              </a:lnSpc>
              <a:buClr>
                <a:srgbClr val="FF0000"/>
              </a:buClr>
              <a:buNone/>
            </a:pPr>
            <a:r>
              <a:rPr lang="en-US" dirty="0">
                <a:solidFill>
                  <a:srgbClr val="C00000"/>
                </a:solidFill>
              </a:rPr>
              <a:t>R046: The LIR shall meet the requirements of MIL-STD-461E for radiated emissions. </a:t>
            </a:r>
          </a:p>
          <a:p>
            <a:pPr marL="919163" lvl="1" indent="-690563">
              <a:lnSpc>
                <a:spcPct val="80000"/>
              </a:lnSpc>
              <a:buClr>
                <a:srgbClr val="FF0000"/>
              </a:buClr>
              <a:buNone/>
            </a:pPr>
            <a:r>
              <a:rPr lang="en-US" dirty="0">
                <a:solidFill>
                  <a:schemeClr val="accent6">
                    <a:lumMod val="50000"/>
                  </a:schemeClr>
                </a:solidFill>
              </a:rPr>
              <a:t>R047: The LIR shall meet the LIR system requirements when using lubricants, fluids, and fuels that meet UL 546xx non-flammability standard. </a:t>
            </a:r>
          </a:p>
          <a:p>
            <a:pPr marL="919163" lvl="1" indent="-690563">
              <a:lnSpc>
                <a:spcPct val="80000"/>
              </a:lnSpc>
              <a:buClr>
                <a:srgbClr val="FF0000"/>
              </a:buClr>
              <a:buNone/>
            </a:pPr>
            <a:r>
              <a:rPr lang="en-US" dirty="0">
                <a:solidFill>
                  <a:schemeClr val="accent6">
                    <a:lumMod val="50000"/>
                  </a:schemeClr>
                </a:solidFill>
              </a:rPr>
              <a:t>R048: The LIR shall use the English language for labels and displays. </a:t>
            </a:r>
          </a:p>
          <a:p>
            <a:pPr marL="919163" lvl="1" indent="-690563">
              <a:lnSpc>
                <a:spcPct val="80000"/>
              </a:lnSpc>
              <a:buClr>
                <a:srgbClr val="FF0000"/>
              </a:buClr>
              <a:buNone/>
            </a:pPr>
            <a:r>
              <a:rPr lang="en-US" dirty="0">
                <a:solidFill>
                  <a:schemeClr val="accent6">
                    <a:lumMod val="50000"/>
                  </a:schemeClr>
                </a:solidFill>
              </a:rPr>
              <a:t>R049: The LIR shall use English units of measure.</a:t>
            </a:r>
          </a:p>
        </p:txBody>
      </p:sp>
      <p:sp>
        <p:nvSpPr>
          <p:cNvPr id="4" name="Slide Number Placeholder 3">
            <a:extLst>
              <a:ext uri="{FF2B5EF4-FFF2-40B4-BE49-F238E27FC236}">
                <a16:creationId xmlns:a16="http://schemas.microsoft.com/office/drawing/2014/main" id="{6B622978-54B9-DA48-AFC7-03BAC5A4B621}"/>
              </a:ext>
            </a:extLst>
          </p:cNvPr>
          <p:cNvSpPr>
            <a:spLocks noGrp="1"/>
          </p:cNvSpPr>
          <p:nvPr>
            <p:ph type="sldNum" sz="quarter" idx="12"/>
          </p:nvPr>
        </p:nvSpPr>
        <p:spPr/>
        <p:txBody>
          <a:bodyPr/>
          <a:lstStyle/>
          <a:p>
            <a:pPr>
              <a:defRPr/>
            </a:pPr>
            <a:fld id="{95B5C896-20D4-4D9B-BA0F-AE8B7CE4918D}" type="slidenum">
              <a:rPr lang="en-US" smtClean="0"/>
              <a:pPr>
                <a:defRPr/>
              </a:pPr>
              <a:t>140</a:t>
            </a:fld>
            <a:endParaRPr lang="en-US"/>
          </a:p>
        </p:txBody>
      </p:sp>
      <p:sp>
        <p:nvSpPr>
          <p:cNvPr id="8" name="TextBox 7">
            <a:extLst>
              <a:ext uri="{FF2B5EF4-FFF2-40B4-BE49-F238E27FC236}">
                <a16:creationId xmlns:a16="http://schemas.microsoft.com/office/drawing/2014/main" id="{2BF16206-54D8-7242-9558-6262969C9DD8}"/>
              </a:ext>
            </a:extLst>
          </p:cNvPr>
          <p:cNvSpPr txBox="1"/>
          <p:nvPr/>
        </p:nvSpPr>
        <p:spPr>
          <a:xfrm>
            <a:off x="3495855" y="37564"/>
            <a:ext cx="5082417" cy="461665"/>
          </a:xfrm>
          <a:prstGeom prst="rect">
            <a:avLst/>
          </a:prstGeom>
          <a:noFill/>
        </p:spPr>
        <p:txBody>
          <a:bodyPr wrap="none" rtlCol="0">
            <a:spAutoFit/>
          </a:bodyPr>
          <a:lstStyle/>
          <a:p>
            <a:r>
              <a:rPr lang="en-US" sz="2400">
                <a:solidFill>
                  <a:schemeClr val="accent6">
                    <a:lumMod val="50000"/>
                  </a:schemeClr>
                </a:solidFill>
              </a:rPr>
              <a:t>What the LIR must do to meet the needs</a:t>
            </a:r>
          </a:p>
        </p:txBody>
      </p:sp>
      <p:sp>
        <p:nvSpPr>
          <p:cNvPr id="12" name="TextBox 11">
            <a:extLst>
              <a:ext uri="{FF2B5EF4-FFF2-40B4-BE49-F238E27FC236}">
                <a16:creationId xmlns:a16="http://schemas.microsoft.com/office/drawing/2014/main" id="{CFC0E9CD-0EB6-8914-087F-FE559ECA6824}"/>
              </a:ext>
            </a:extLst>
          </p:cNvPr>
          <p:cNvSpPr txBox="1"/>
          <p:nvPr/>
        </p:nvSpPr>
        <p:spPr>
          <a:xfrm>
            <a:off x="1614642" y="6387017"/>
            <a:ext cx="8962715" cy="481991"/>
          </a:xfrm>
          <a:prstGeom prst="rect">
            <a:avLst/>
          </a:prstGeom>
          <a:noFill/>
        </p:spPr>
        <p:txBody>
          <a:bodyPr wrap="square" rtlCol="0">
            <a:spAutoFit/>
          </a:bodyPr>
          <a:lstStyle/>
          <a:p>
            <a:pPr algn="ctr">
              <a:lnSpc>
                <a:spcPct val="9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JHS: Jar Handling Subsystem; LHS: Lid Handling Subsystem; LDS: Lid Dispensing System; MMS: Motion Monitoring System </a:t>
            </a:r>
          </a:p>
        </p:txBody>
      </p:sp>
      <p:sp>
        <p:nvSpPr>
          <p:cNvPr id="13" name="TextBox 12">
            <a:extLst>
              <a:ext uri="{FF2B5EF4-FFF2-40B4-BE49-F238E27FC236}">
                <a16:creationId xmlns:a16="http://schemas.microsoft.com/office/drawing/2014/main" id="{D0FCEA1B-6B08-313D-2BEE-C9ADE5E115A2}"/>
              </a:ext>
            </a:extLst>
          </p:cNvPr>
          <p:cNvSpPr txBox="1"/>
          <p:nvPr/>
        </p:nvSpPr>
        <p:spPr>
          <a:xfrm>
            <a:off x="2669747" y="5617033"/>
            <a:ext cx="7445876" cy="369332"/>
          </a:xfrm>
          <a:prstGeom prst="rect">
            <a:avLst/>
          </a:prstGeom>
          <a:noFill/>
        </p:spPr>
        <p:txBody>
          <a:bodyPr wrap="square" rtlCol="0">
            <a:spAutoFit/>
          </a:bodyPr>
          <a:lstStyle/>
          <a:p>
            <a:pPr algn="ctr"/>
            <a:r>
              <a:rPr lang="en-US">
                <a:solidFill>
                  <a:schemeClr val="accent6">
                    <a:lumMod val="50000"/>
                  </a:schemeClr>
                </a:solidFill>
                <a:latin typeface="Calibri" panose="020F0502020204030204" pitchFamily="34" charset="0"/>
                <a:cs typeface="Calibri" panose="020F0502020204030204" pitchFamily="34" charset="0"/>
              </a:rPr>
              <a:t>Note: parameters in the form </a:t>
            </a:r>
            <a:r>
              <a:rPr lang="en-US" err="1">
                <a:solidFill>
                  <a:schemeClr val="accent6">
                    <a:lumMod val="50000"/>
                  </a:schemeClr>
                </a:solidFill>
                <a:latin typeface="Calibri" panose="020F0502020204030204" pitchFamily="34" charset="0"/>
                <a:cs typeface="Calibri" panose="020F0502020204030204" pitchFamily="34" charset="0"/>
              </a:rPr>
              <a:t>Xyy_Zyy</a:t>
            </a:r>
            <a:r>
              <a:rPr lang="en-US">
                <a:solidFill>
                  <a:schemeClr val="accent6">
                    <a:lumMod val="50000"/>
                  </a:schemeClr>
                </a:solidFill>
                <a:latin typeface="Calibri" panose="020F0502020204030204" pitchFamily="34" charset="0"/>
                <a:cs typeface="Calibri" panose="020F0502020204030204" pitchFamily="34" charset="0"/>
              </a:rPr>
              <a:t>, are defined in the data dictionary.</a:t>
            </a:r>
          </a:p>
        </p:txBody>
      </p:sp>
      <p:sp>
        <p:nvSpPr>
          <p:cNvPr id="14" name="TextBox 13">
            <a:extLst>
              <a:ext uri="{FF2B5EF4-FFF2-40B4-BE49-F238E27FC236}">
                <a16:creationId xmlns:a16="http://schemas.microsoft.com/office/drawing/2014/main" id="{EFF42A28-B544-0CE9-9803-6ADBDA318777}"/>
              </a:ext>
            </a:extLst>
          </p:cNvPr>
          <p:cNvSpPr txBox="1"/>
          <p:nvPr/>
        </p:nvSpPr>
        <p:spPr>
          <a:xfrm>
            <a:off x="2562705" y="5879068"/>
            <a:ext cx="7659961" cy="369332"/>
          </a:xfrm>
          <a:prstGeom prst="rect">
            <a:avLst/>
          </a:prstGeom>
          <a:noFill/>
        </p:spPr>
        <p:txBody>
          <a:bodyPr wrap="square" rtlCol="0">
            <a:spAutoFit/>
          </a:bodyPr>
          <a:lstStyle/>
          <a:p>
            <a:pPr algn="ctr"/>
            <a:r>
              <a:rPr lang="en-US">
                <a:solidFill>
                  <a:schemeClr val="accent6">
                    <a:lumMod val="50000"/>
                  </a:schemeClr>
                </a:solidFill>
                <a:latin typeface="Calibri" panose="020F0502020204030204" pitchFamily="34" charset="0"/>
                <a:cs typeface="Calibri" panose="020F0502020204030204" pitchFamily="34" charset="0"/>
              </a:rPr>
              <a:t>Note: Must include traces to needs and other sources of the requirements.</a:t>
            </a:r>
          </a:p>
        </p:txBody>
      </p:sp>
      <p:sp>
        <p:nvSpPr>
          <p:cNvPr id="2" name="TextBox 1">
            <a:extLst>
              <a:ext uri="{FF2B5EF4-FFF2-40B4-BE49-F238E27FC236}">
                <a16:creationId xmlns:a16="http://schemas.microsoft.com/office/drawing/2014/main" id="{1F4F8D00-57FE-0C73-ACC9-B97EED67F954}"/>
              </a:ext>
            </a:extLst>
          </p:cNvPr>
          <p:cNvSpPr txBox="1"/>
          <p:nvPr/>
        </p:nvSpPr>
        <p:spPr>
          <a:xfrm>
            <a:off x="729590" y="4852539"/>
            <a:ext cx="10951574" cy="707886"/>
          </a:xfrm>
          <a:prstGeom prst="rect">
            <a:avLst/>
          </a:prstGeom>
          <a:noFill/>
        </p:spPr>
        <p:txBody>
          <a:bodyPr wrap="square" rtlCol="0">
            <a:spAutoFit/>
          </a:bodyPr>
          <a:lstStyle/>
          <a:p>
            <a:pPr algn="ctr"/>
            <a:r>
              <a:rPr lang="en-US" sz="2000">
                <a:solidFill>
                  <a:srgbClr val="00B050"/>
                </a:solidFill>
                <a:latin typeface="Calibri" panose="020F0502020204030204" pitchFamily="34" charset="0"/>
                <a:cs typeface="Calibri" panose="020F0502020204030204" pitchFamily="34" charset="0"/>
              </a:rPr>
              <a:t>The compliance section will consist of a lot more requirements derived from the standards and regulations expressed in a form that enables traceability across the lifecycle as to their compliance.</a:t>
            </a:r>
          </a:p>
        </p:txBody>
      </p:sp>
    </p:spTree>
    <p:extLst>
      <p:ext uri="{BB962C8B-B14F-4D97-AF65-F5344CB8AC3E}">
        <p14:creationId xmlns:p14="http://schemas.microsoft.com/office/powerpoint/2010/main" val="2291514418"/>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358908-5922-1D4F-9C7D-DD9566AC1CDB}"/>
              </a:ext>
            </a:extLst>
          </p:cNvPr>
          <p:cNvSpPr>
            <a:spLocks noGrp="1"/>
          </p:cNvSpPr>
          <p:nvPr>
            <p:ph type="title"/>
          </p:nvPr>
        </p:nvSpPr>
        <p:spPr>
          <a:xfrm>
            <a:off x="2034116" y="2858096"/>
            <a:ext cx="8123770" cy="1141810"/>
          </a:xfrm>
        </p:spPr>
        <p:txBody>
          <a:bodyPr/>
          <a:lstStyle/>
          <a:p>
            <a:pPr algn="ctr"/>
            <a:r>
              <a:rPr lang="en-US">
                <a:solidFill>
                  <a:schemeClr val="accent1">
                    <a:lumMod val="75000"/>
                  </a:schemeClr>
                </a:solidFill>
              </a:rPr>
              <a:t>Questions and Discussion</a:t>
            </a:r>
          </a:p>
        </p:txBody>
      </p:sp>
      <p:sp>
        <p:nvSpPr>
          <p:cNvPr id="12" name="Slide Number Placeholder 11">
            <a:extLst>
              <a:ext uri="{FF2B5EF4-FFF2-40B4-BE49-F238E27FC236}">
                <a16:creationId xmlns:a16="http://schemas.microsoft.com/office/drawing/2014/main" id="{3948DC38-CB13-9E41-B439-60260DCB3C7E}"/>
              </a:ext>
            </a:extLst>
          </p:cNvPr>
          <p:cNvSpPr>
            <a:spLocks noGrp="1"/>
          </p:cNvSpPr>
          <p:nvPr>
            <p:ph type="sldNum" sz="quarter" idx="12"/>
          </p:nvPr>
        </p:nvSpPr>
        <p:spPr/>
        <p:txBody>
          <a:bodyPr/>
          <a:lstStyle/>
          <a:p>
            <a:fld id="{924B41C4-1474-8D42-B330-D2828683839D}" type="slidenum">
              <a:rPr lang="en-US" smtClean="0"/>
              <a:pPr/>
              <a:t>141</a:t>
            </a:fld>
            <a:endParaRPr lang="en-US"/>
          </a:p>
        </p:txBody>
      </p:sp>
    </p:spTree>
    <p:extLst>
      <p:ext uri="{BB962C8B-B14F-4D97-AF65-F5344CB8AC3E}">
        <p14:creationId xmlns:p14="http://schemas.microsoft.com/office/powerpoint/2010/main" val="4122688818"/>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27189F-BB50-5647-B7EB-C7155A482843}"/>
              </a:ext>
            </a:extLst>
          </p:cNvPr>
          <p:cNvSpPr>
            <a:spLocks noGrp="1"/>
          </p:cNvSpPr>
          <p:nvPr>
            <p:ph type="title" idx="4294967295"/>
          </p:nvPr>
        </p:nvSpPr>
        <p:spPr>
          <a:xfrm>
            <a:off x="2499804" y="9382"/>
            <a:ext cx="7192392" cy="595003"/>
          </a:xfrm>
        </p:spPr>
        <p:txBody>
          <a:bodyPr>
            <a:noAutofit/>
          </a:bodyPr>
          <a:lstStyle/>
          <a:p>
            <a:pPr algn="ctr"/>
            <a:r>
              <a:rPr lang="en-US" sz="3598">
                <a:solidFill>
                  <a:schemeClr val="accent2">
                    <a:lumMod val="75000"/>
                  </a:schemeClr>
                </a:solidFill>
              </a:rPr>
              <a:t>Lou Wheatcraft</a:t>
            </a:r>
          </a:p>
        </p:txBody>
      </p:sp>
      <p:sp>
        <p:nvSpPr>
          <p:cNvPr id="3" name="Content Placeholder 2">
            <a:extLst>
              <a:ext uri="{FF2B5EF4-FFF2-40B4-BE49-F238E27FC236}">
                <a16:creationId xmlns:a16="http://schemas.microsoft.com/office/drawing/2014/main" id="{566C0F77-7EF2-CB46-B6D7-D90A717ECF57}"/>
              </a:ext>
            </a:extLst>
          </p:cNvPr>
          <p:cNvSpPr>
            <a:spLocks noGrp="1"/>
          </p:cNvSpPr>
          <p:nvPr>
            <p:ph idx="4294967295"/>
          </p:nvPr>
        </p:nvSpPr>
        <p:spPr>
          <a:xfrm>
            <a:off x="723900" y="694181"/>
            <a:ext cx="10722202" cy="5582643"/>
          </a:xfrm>
          <a:noFill/>
        </p:spPr>
        <p:txBody>
          <a:bodyPr>
            <a:noAutofit/>
          </a:bodyPr>
          <a:lstStyle/>
          <a:p>
            <a:pPr>
              <a:lnSpc>
                <a:spcPct val="90000"/>
              </a:lnSpc>
              <a:spcBef>
                <a:spcPts val="0"/>
              </a:spcBef>
              <a:spcAft>
                <a:spcPts val="400"/>
              </a:spcAft>
            </a:pPr>
            <a:r>
              <a:rPr lang="en-US" sz="1598" b="1">
                <a:latin typeface="Calibri" panose="020F0502020204030204" pitchFamily="34" charset="0"/>
                <a:cs typeface="Calibri" panose="020F0502020204030204" pitchFamily="34" charset="0"/>
              </a:rPr>
              <a:t>Lou Wheatcraft </a:t>
            </a:r>
            <a:r>
              <a:rPr lang="en-US" sz="1598">
                <a:latin typeface="Calibri" panose="020F0502020204030204" pitchFamily="34" charset="0"/>
                <a:cs typeface="Calibri" panose="020F0502020204030204" pitchFamily="34" charset="0"/>
              </a:rPr>
              <a:t>is a senior consultant and managing member of Wheatland Consulting, LLC.  Lou is an </a:t>
            </a:r>
            <a:br>
              <a:rPr lang="en-US" sz="1598">
                <a:latin typeface="Calibri" panose="020F0502020204030204" pitchFamily="34" charset="0"/>
                <a:cs typeface="Calibri" panose="020F0502020204030204" pitchFamily="34" charset="0"/>
              </a:rPr>
            </a:br>
            <a:r>
              <a:rPr lang="en-US" sz="1598">
                <a:latin typeface="Calibri" panose="020F0502020204030204" pitchFamily="34" charset="0"/>
                <a:cs typeface="Calibri" panose="020F0502020204030204" pitchFamily="34" charset="0"/>
              </a:rPr>
              <a:t>expert in systems engineering with a focus on needs and requirements development, management, </a:t>
            </a:r>
            <a:br>
              <a:rPr lang="en-US" sz="1598">
                <a:latin typeface="Calibri" panose="020F0502020204030204" pitchFamily="34" charset="0"/>
                <a:cs typeface="Calibri" panose="020F0502020204030204" pitchFamily="34" charset="0"/>
              </a:rPr>
            </a:br>
            <a:r>
              <a:rPr lang="en-US" sz="1598">
                <a:latin typeface="Calibri" panose="020F0502020204030204" pitchFamily="34" charset="0"/>
                <a:cs typeface="Calibri" panose="020F0502020204030204" pitchFamily="34" charset="0"/>
              </a:rPr>
              <a:t>verification, &amp; validation.  Lou provides consulting and mentoring services to clients on the importance </a:t>
            </a:r>
            <a:br>
              <a:rPr lang="en-US" sz="1598">
                <a:latin typeface="Calibri" panose="020F0502020204030204" pitchFamily="34" charset="0"/>
                <a:cs typeface="Calibri" panose="020F0502020204030204" pitchFamily="34" charset="0"/>
              </a:rPr>
            </a:br>
            <a:r>
              <a:rPr lang="en-US" sz="1598">
                <a:latin typeface="Calibri" panose="020F0502020204030204" pitchFamily="34" charset="0"/>
                <a:cs typeface="Calibri" panose="020F0502020204030204" pitchFamily="34" charset="0"/>
              </a:rPr>
              <a:t>of well-formed needs &amp; requirements helping them implement needs &amp; requirement development and </a:t>
            </a:r>
            <a:br>
              <a:rPr lang="en-US" sz="1598">
                <a:latin typeface="Calibri" panose="020F0502020204030204" pitchFamily="34" charset="0"/>
                <a:cs typeface="Calibri" panose="020F0502020204030204" pitchFamily="34" charset="0"/>
              </a:rPr>
            </a:br>
            <a:r>
              <a:rPr lang="en-US" sz="1598">
                <a:latin typeface="Calibri" panose="020F0502020204030204" pitchFamily="34" charset="0"/>
                <a:cs typeface="Calibri" panose="020F0502020204030204" pitchFamily="34" charset="0"/>
              </a:rPr>
              <a:t>management processes, reviewing and providing comments on their needs and requirements, and </a:t>
            </a:r>
            <a:br>
              <a:rPr lang="en-US" sz="1598">
                <a:latin typeface="Calibri" panose="020F0502020204030204" pitchFamily="34" charset="0"/>
                <a:cs typeface="Calibri" panose="020F0502020204030204" pitchFamily="34" charset="0"/>
              </a:rPr>
            </a:br>
            <a:r>
              <a:rPr lang="en-US" sz="1598">
                <a:latin typeface="Calibri" panose="020F0502020204030204" pitchFamily="34" charset="0"/>
                <a:cs typeface="Calibri" panose="020F0502020204030204" pitchFamily="34" charset="0"/>
              </a:rPr>
              <a:t>helping clients write well-formed needs &amp; requirements.  </a:t>
            </a:r>
          </a:p>
          <a:p>
            <a:pPr>
              <a:lnSpc>
                <a:spcPct val="80000"/>
              </a:lnSpc>
              <a:spcBef>
                <a:spcPts val="0"/>
              </a:spcBef>
              <a:spcAft>
                <a:spcPts val="400"/>
              </a:spcAft>
            </a:pPr>
            <a:r>
              <a:rPr lang="en-US" sz="1598">
                <a:latin typeface="Calibri" panose="020F0502020204030204" pitchFamily="34" charset="0"/>
                <a:cs typeface="Calibri" panose="020F0502020204030204" pitchFamily="34" charset="0"/>
              </a:rPr>
              <a:t>Specialties include: Understanding and documenting the problem; defining project &amp; product scope; </a:t>
            </a:r>
            <a:br>
              <a:rPr lang="en-US" sz="1598">
                <a:latin typeface="Calibri" panose="020F0502020204030204" pitchFamily="34" charset="0"/>
                <a:cs typeface="Calibri" panose="020F0502020204030204" pitchFamily="34" charset="0"/>
              </a:rPr>
            </a:br>
            <a:r>
              <a:rPr lang="en-US" sz="1598">
                <a:latin typeface="Calibri" panose="020F0502020204030204" pitchFamily="34" charset="0"/>
                <a:cs typeface="Calibri" panose="020F0502020204030204" pitchFamily="34" charset="0"/>
              </a:rPr>
              <a:t>defining and maturing system concepts; assessing, mitigating, &amp; managing risk; documenting stakeholder </a:t>
            </a:r>
            <a:br>
              <a:rPr lang="en-US" sz="1598">
                <a:latin typeface="Calibri" panose="020F0502020204030204" pitchFamily="34" charset="0"/>
                <a:cs typeface="Calibri" panose="020F0502020204030204" pitchFamily="34" charset="0"/>
              </a:rPr>
            </a:br>
            <a:r>
              <a:rPr lang="en-US" sz="1598">
                <a:latin typeface="Calibri" panose="020F0502020204030204" pitchFamily="34" charset="0"/>
                <a:cs typeface="Calibri" panose="020F0502020204030204" pitchFamily="34" charset="0"/>
              </a:rPr>
              <a:t>needs; transforming needs into well formed design input requirements; allocation, budgeting, and </a:t>
            </a:r>
            <a:br>
              <a:rPr lang="en-US" sz="1598">
                <a:latin typeface="Calibri" panose="020F0502020204030204" pitchFamily="34" charset="0"/>
                <a:cs typeface="Calibri" panose="020F0502020204030204" pitchFamily="34" charset="0"/>
              </a:rPr>
            </a:br>
            <a:r>
              <a:rPr lang="en-US" sz="1598">
                <a:latin typeface="Calibri" panose="020F0502020204030204" pitchFamily="34" charset="0"/>
                <a:cs typeface="Calibri" panose="020F0502020204030204" pitchFamily="34" charset="0"/>
              </a:rPr>
              <a:t>traceability; interface management, requirement management; &amp; verification and validation. </a:t>
            </a:r>
          </a:p>
          <a:p>
            <a:pPr>
              <a:lnSpc>
                <a:spcPct val="90000"/>
              </a:lnSpc>
              <a:spcBef>
                <a:spcPts val="0"/>
              </a:spcBef>
              <a:spcAft>
                <a:spcPts val="400"/>
              </a:spcAft>
            </a:pPr>
            <a:r>
              <a:rPr lang="en-US" sz="1598">
                <a:latin typeface="Calibri" panose="020F0502020204030204" pitchFamily="34" charset="0"/>
                <a:cs typeface="Calibri" panose="020F0502020204030204" pitchFamily="34" charset="0"/>
              </a:rPr>
              <a:t>Lou’s goal is to help clients practice better systems engineering from a needs &amp; requirements perspective </a:t>
            </a:r>
            <a:br>
              <a:rPr lang="en-US" sz="1598">
                <a:latin typeface="Calibri" panose="020F0502020204030204" pitchFamily="34" charset="0"/>
                <a:cs typeface="Calibri" panose="020F0502020204030204" pitchFamily="34" charset="0"/>
              </a:rPr>
            </a:br>
            <a:r>
              <a:rPr lang="en-US" sz="1598">
                <a:latin typeface="Calibri" panose="020F0502020204030204" pitchFamily="34" charset="0"/>
                <a:cs typeface="Calibri" panose="020F0502020204030204" pitchFamily="34" charset="0"/>
              </a:rPr>
              <a:t>across all life cycle stages of system/product development. Getting the needs &amp; requirements right upfront is key to a </a:t>
            </a:r>
            <a:br>
              <a:rPr lang="en-US" sz="1598">
                <a:latin typeface="Calibri" panose="020F0502020204030204" pitchFamily="34" charset="0"/>
                <a:cs typeface="Calibri" panose="020F0502020204030204" pitchFamily="34" charset="0"/>
              </a:rPr>
            </a:br>
            <a:r>
              <a:rPr lang="en-US" sz="1598">
                <a:latin typeface="Calibri" panose="020F0502020204030204" pitchFamily="34" charset="0"/>
                <a:cs typeface="Calibri" panose="020F0502020204030204" pitchFamily="34" charset="0"/>
              </a:rPr>
              <a:t>successful project. Poor needs &amp; requirements can triple the chances of project failure. </a:t>
            </a:r>
          </a:p>
          <a:p>
            <a:pPr>
              <a:lnSpc>
                <a:spcPct val="90000"/>
              </a:lnSpc>
              <a:spcBef>
                <a:spcPts val="0"/>
              </a:spcBef>
              <a:spcAft>
                <a:spcPts val="400"/>
              </a:spcAft>
            </a:pPr>
            <a:r>
              <a:rPr lang="en-US" sz="1598">
                <a:latin typeface="Calibri" panose="020F0502020204030204" pitchFamily="34" charset="0"/>
                <a:cs typeface="Calibri" panose="020F0502020204030204" pitchFamily="34" charset="0"/>
              </a:rPr>
              <a:t>Lou has over 50 years’ experience in systems engineering, including 22 years in the United States Air Force. Lou has taught over 200 requirement seminars over the last 21 years. Lou supports clients from all industries involved in developing and managing systems and products including aerospace, defense, medical devices, consumer goods, transportation, and energy. </a:t>
            </a:r>
          </a:p>
          <a:p>
            <a:pPr>
              <a:lnSpc>
                <a:spcPct val="90000"/>
              </a:lnSpc>
              <a:spcBef>
                <a:spcPts val="0"/>
              </a:spcBef>
              <a:spcAft>
                <a:spcPts val="400"/>
              </a:spcAft>
            </a:pPr>
            <a:r>
              <a:rPr lang="en-US" sz="1598">
                <a:latin typeface="Calibri" panose="020F0502020204030204" pitchFamily="34" charset="0"/>
                <a:cs typeface="Calibri" panose="020F0502020204030204" pitchFamily="34" charset="0"/>
              </a:rPr>
              <a:t>Lou has spoken at Project Management Institute (PMI) chapter meetings and INCOSE conferences and chapter meetings. Lou has published and presented many papers concerning needs and requirement for NASA’s </a:t>
            </a:r>
            <a:r>
              <a:rPr lang="en-US" sz="1598" i="1">
                <a:latin typeface="Calibri" panose="020F0502020204030204" pitchFamily="34" charset="0"/>
                <a:cs typeface="Calibri" panose="020F0502020204030204" pitchFamily="34" charset="0"/>
              </a:rPr>
              <a:t>PM Challenge</a:t>
            </a:r>
            <a:r>
              <a:rPr lang="en-US" sz="1598">
                <a:latin typeface="Calibri" panose="020F0502020204030204" pitchFamily="34" charset="0"/>
                <a:cs typeface="Calibri" panose="020F0502020204030204" pitchFamily="34" charset="0"/>
              </a:rPr>
              <a:t>, INCOSE, INCOSE </a:t>
            </a:r>
            <a:r>
              <a:rPr lang="en-US" sz="1598" i="1">
                <a:latin typeface="Calibri" panose="020F0502020204030204" pitchFamily="34" charset="0"/>
                <a:cs typeface="Calibri" panose="020F0502020204030204" pitchFamily="34" charset="0"/>
              </a:rPr>
              <a:t>INSIGHT</a:t>
            </a:r>
            <a:r>
              <a:rPr lang="en-US" sz="1598">
                <a:latin typeface="Calibri" panose="020F0502020204030204" pitchFamily="34" charset="0"/>
                <a:cs typeface="Calibri" panose="020F0502020204030204" pitchFamily="34" charset="0"/>
              </a:rPr>
              <a:t> </a:t>
            </a:r>
            <a:r>
              <a:rPr lang="en-US" sz="1598" i="1">
                <a:latin typeface="Calibri" panose="020F0502020204030204" pitchFamily="34" charset="0"/>
                <a:cs typeface="Calibri" panose="020F0502020204030204" pitchFamily="34" charset="0"/>
              </a:rPr>
              <a:t>Magazine</a:t>
            </a:r>
            <a:r>
              <a:rPr lang="en-US" sz="1598">
                <a:latin typeface="Calibri" panose="020F0502020204030204" pitchFamily="34" charset="0"/>
                <a:cs typeface="Calibri" panose="020F0502020204030204" pitchFamily="34" charset="0"/>
              </a:rPr>
              <a:t>, and </a:t>
            </a:r>
            <a:r>
              <a:rPr lang="en-US" sz="1598" i="1">
                <a:latin typeface="Calibri" panose="020F0502020204030204" pitchFamily="34" charset="0"/>
                <a:cs typeface="Calibri" panose="020F0502020204030204" pitchFamily="34" charset="0"/>
              </a:rPr>
              <a:t>Crosstalk Magazine</a:t>
            </a:r>
            <a:r>
              <a:rPr lang="en-US" sz="1598">
                <a:latin typeface="Calibri" panose="020F0502020204030204" pitchFamily="34" charset="0"/>
                <a:cs typeface="Calibri" panose="020F0502020204030204" pitchFamily="34" charset="0"/>
              </a:rPr>
              <a:t>. Lou is a member of INCOSE, past Chair and current Co-Chair of the INCOSE Requirements Working Group (RWG), a member of the Project Management Institute (PMI), the Software Engineering Institute (SEI), the World Futures Society, and the National Honor Society of Pi Alpha Alpha. </a:t>
            </a:r>
          </a:p>
          <a:p>
            <a:pPr>
              <a:lnSpc>
                <a:spcPct val="90000"/>
              </a:lnSpc>
              <a:spcBef>
                <a:spcPts val="0"/>
              </a:spcBef>
              <a:spcAft>
                <a:spcPts val="400"/>
              </a:spcAft>
            </a:pPr>
            <a:r>
              <a:rPr lang="en-US" sz="1598">
                <a:latin typeface="Calibri" panose="020F0502020204030204" pitchFamily="34" charset="0"/>
                <a:cs typeface="Calibri" panose="020F0502020204030204" pitchFamily="34" charset="0"/>
              </a:rPr>
              <a:t>Lou has a BS degree in Electrical Engineering from Oklahoma State University; an MA degree in Computer Information Systems; an MS degree in Environmental Management; and has completed the course work for an MS degree in Studies of the Future from the University of Houston – Clear Lake. </a:t>
            </a:r>
          </a:p>
        </p:txBody>
      </p:sp>
      <p:pic>
        <p:nvPicPr>
          <p:cNvPr id="6" name="Picture 5" descr="A person wearing glasses&#10;&#10;Description automatically generated with medium confidence">
            <a:extLst>
              <a:ext uri="{FF2B5EF4-FFF2-40B4-BE49-F238E27FC236}">
                <a16:creationId xmlns:a16="http://schemas.microsoft.com/office/drawing/2014/main" id="{99DB9307-09ED-1346-ABD0-14E3F6620D1E}"/>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071185" y="733576"/>
            <a:ext cx="1493864" cy="1991818"/>
          </a:xfrm>
          <a:prstGeom prst="rect">
            <a:avLst/>
          </a:prstGeom>
        </p:spPr>
      </p:pic>
      <p:sp>
        <p:nvSpPr>
          <p:cNvPr id="14" name="Slide Number Placeholder 13">
            <a:extLst>
              <a:ext uri="{FF2B5EF4-FFF2-40B4-BE49-F238E27FC236}">
                <a16:creationId xmlns:a16="http://schemas.microsoft.com/office/drawing/2014/main" id="{F704C871-BCB2-1F4C-8C7D-3B49451A63A6}"/>
              </a:ext>
            </a:extLst>
          </p:cNvPr>
          <p:cNvSpPr>
            <a:spLocks noGrp="1"/>
          </p:cNvSpPr>
          <p:nvPr>
            <p:ph type="sldNum" sz="quarter" idx="12"/>
          </p:nvPr>
        </p:nvSpPr>
        <p:spPr>
          <a:xfrm>
            <a:off x="11446101" y="6435523"/>
            <a:ext cx="542697" cy="279400"/>
          </a:xfrm>
        </p:spPr>
        <p:txBody>
          <a:bodyPr/>
          <a:lstStyle/>
          <a:p>
            <a:fld id="{924B41C4-1474-8D42-B330-D2828683839D}" type="slidenum">
              <a:rPr lang="en-US" sz="1600" smtClean="0"/>
              <a:pPr/>
              <a:t>142</a:t>
            </a:fld>
            <a:endParaRPr lang="en-US" sz="1600"/>
          </a:p>
        </p:txBody>
      </p:sp>
    </p:spTree>
    <p:extLst>
      <p:ext uri="{BB962C8B-B14F-4D97-AF65-F5344CB8AC3E}">
        <p14:creationId xmlns:p14="http://schemas.microsoft.com/office/powerpoint/2010/main" val="330992615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E4190E-CBAB-9942-A45E-DFB79A3AE529}"/>
              </a:ext>
            </a:extLst>
          </p:cNvPr>
          <p:cNvSpPr>
            <a:spLocks noGrp="1"/>
          </p:cNvSpPr>
          <p:nvPr>
            <p:ph type="title"/>
          </p:nvPr>
        </p:nvSpPr>
        <p:spPr>
          <a:xfrm>
            <a:off x="546326" y="687999"/>
            <a:ext cx="10972800" cy="694817"/>
          </a:xfrm>
        </p:spPr>
        <p:txBody>
          <a:bodyPr>
            <a:normAutofit/>
          </a:bodyPr>
          <a:lstStyle/>
          <a:p>
            <a:r>
              <a:rPr lang="en-US" sz="3198" dirty="0">
                <a:solidFill>
                  <a:schemeClr val="accent1">
                    <a:lumMod val="75000"/>
                  </a:schemeClr>
                </a:solidFill>
                <a:effectLst>
                  <a:glow>
                    <a:srgbClr val="000000"/>
                  </a:glow>
                  <a:outerShdw sx="0" sy="0">
                    <a:srgbClr val="000000"/>
                  </a:outerShdw>
                  <a:reflection stA="0" endPos="0" fadeDir="0" sx="0" sy="0"/>
                </a:effectLst>
              </a:rPr>
              <a:t>4.3.3	Identify External and Internal Stakeholders </a:t>
            </a:r>
            <a:endParaRPr lang="en-US" sz="3198" dirty="0">
              <a:solidFill>
                <a:schemeClr val="accent1">
                  <a:lumMod val="75000"/>
                </a:schemeClr>
              </a:solidFill>
            </a:endParaRPr>
          </a:p>
        </p:txBody>
      </p:sp>
      <p:sp>
        <p:nvSpPr>
          <p:cNvPr id="3" name="Content Placeholder 2">
            <a:extLst>
              <a:ext uri="{FF2B5EF4-FFF2-40B4-BE49-F238E27FC236}">
                <a16:creationId xmlns:a16="http://schemas.microsoft.com/office/drawing/2014/main" id="{7DE31590-23CB-1141-867A-ECC5AD0745A8}"/>
              </a:ext>
            </a:extLst>
          </p:cNvPr>
          <p:cNvSpPr>
            <a:spLocks noGrp="1"/>
          </p:cNvSpPr>
          <p:nvPr>
            <p:ph idx="1"/>
          </p:nvPr>
        </p:nvSpPr>
        <p:spPr>
          <a:xfrm>
            <a:off x="766081" y="1420066"/>
            <a:ext cx="10533290" cy="4306845"/>
          </a:xfrm>
        </p:spPr>
        <p:txBody>
          <a:bodyPr>
            <a:noAutofit/>
          </a:bodyPr>
          <a:lstStyle/>
          <a:p>
            <a:pPr>
              <a:lnSpc>
                <a:spcPct val="90000"/>
              </a:lnSpc>
              <a:spcAft>
                <a:spcPts val="400"/>
              </a:spcAft>
            </a:pPr>
            <a:r>
              <a:rPr lang="en-US" sz="2199">
                <a:solidFill>
                  <a:schemeClr val="accent6">
                    <a:lumMod val="50000"/>
                  </a:schemeClr>
                </a:solidFill>
                <a:latin typeface="Calibri" panose="020F0502020204030204" pitchFamily="34" charset="0"/>
                <a:cs typeface="Calibri" panose="020F0502020204030204" pitchFamily="34" charset="0"/>
              </a:rPr>
              <a:t>Stakeholders are the primary source of needs and requirements </a:t>
            </a:r>
          </a:p>
          <a:p>
            <a:pPr>
              <a:lnSpc>
                <a:spcPct val="90000"/>
              </a:lnSpc>
              <a:spcAft>
                <a:spcPts val="400"/>
              </a:spcAft>
            </a:pPr>
            <a:r>
              <a:rPr lang="en-US" sz="2199">
                <a:solidFill>
                  <a:schemeClr val="accent6">
                    <a:lumMod val="50000"/>
                  </a:schemeClr>
                </a:solidFill>
                <a:latin typeface="Calibri" panose="020F0502020204030204" pitchFamily="34" charset="0"/>
                <a:cs typeface="Calibri" panose="020F0502020204030204" pitchFamily="34" charset="0"/>
              </a:rPr>
              <a:t>The choice of a relevant set of stakeholders is critical for being able to determine the completeness and correctness of the integrated set of needs and resulting design input requirements. </a:t>
            </a:r>
          </a:p>
          <a:p>
            <a:pPr>
              <a:lnSpc>
                <a:spcPct val="90000"/>
              </a:lnSpc>
              <a:spcAft>
                <a:spcPts val="400"/>
              </a:spcAft>
            </a:pPr>
            <a:r>
              <a:rPr lang="en-US" sz="2199">
                <a:solidFill>
                  <a:schemeClr val="accent6">
                    <a:lumMod val="50000"/>
                  </a:schemeClr>
                </a:solidFill>
                <a:latin typeface="Calibri" panose="020F0502020204030204" pitchFamily="34" charset="0"/>
                <a:cs typeface="Calibri" panose="020F0502020204030204" pitchFamily="34" charset="0"/>
              </a:rPr>
              <a:t>Stakeholders are any individual or organization with a personal stake in the SOI, who may be affected by the SOI, who will participate in the development of the SOI, are able to influence the definition and development of the SOI, or with whom the project team will interact across the SOI lifecycle. </a:t>
            </a:r>
          </a:p>
          <a:p>
            <a:pPr>
              <a:lnSpc>
                <a:spcPct val="90000"/>
              </a:lnSpc>
              <a:spcAft>
                <a:spcPts val="400"/>
              </a:spcAft>
            </a:pPr>
            <a:r>
              <a:rPr lang="en-US" sz="2199">
                <a:solidFill>
                  <a:schemeClr val="accent6">
                    <a:lumMod val="50000"/>
                  </a:schemeClr>
                </a:solidFill>
                <a:latin typeface="Calibri" panose="020F0502020204030204" pitchFamily="34" charset="0"/>
                <a:cs typeface="Calibri" panose="020F0502020204030204" pitchFamily="34" charset="0"/>
              </a:rPr>
              <a:t>A key part of stakeholder identification is to determine who the </a:t>
            </a:r>
            <a:r>
              <a:rPr lang="en-US" sz="2199" b="1">
                <a:solidFill>
                  <a:schemeClr val="accent6">
                    <a:lumMod val="50000"/>
                  </a:schemeClr>
                </a:solidFill>
                <a:latin typeface="Calibri" panose="020F0502020204030204" pitchFamily="34" charset="0"/>
                <a:cs typeface="Calibri" panose="020F0502020204030204" pitchFamily="34" charset="0"/>
              </a:rPr>
              <a:t>Approving Authorities</a:t>
            </a:r>
            <a:r>
              <a:rPr lang="en-US" sz="2199">
                <a:solidFill>
                  <a:schemeClr val="accent6">
                    <a:lumMod val="50000"/>
                  </a:schemeClr>
                </a:solidFill>
                <a:latin typeface="Calibri" panose="020F0502020204030204" pitchFamily="34" charset="0"/>
                <a:cs typeface="Calibri" panose="020F0502020204030204" pitchFamily="34" charset="0"/>
              </a:rPr>
              <a:t> are within the group of stakeholders. </a:t>
            </a:r>
          </a:p>
          <a:p>
            <a:pPr>
              <a:lnSpc>
                <a:spcPct val="90000"/>
              </a:lnSpc>
              <a:spcAft>
                <a:spcPts val="400"/>
              </a:spcAft>
            </a:pPr>
            <a:r>
              <a:rPr lang="en-US" sz="2199">
                <a:solidFill>
                  <a:schemeClr val="accent6">
                    <a:lumMod val="50000"/>
                  </a:schemeClr>
                </a:solidFill>
                <a:latin typeface="Calibri" panose="020F0502020204030204" pitchFamily="34" charset="0"/>
                <a:cs typeface="Calibri" panose="020F0502020204030204" pitchFamily="34" charset="0"/>
              </a:rPr>
              <a:t>There can be many stakeholders for a SOI over its lifecycle; therefore, considering the lifecycle concepts across the lifecycle provides a thorough source for stakeholder identification. </a:t>
            </a:r>
          </a:p>
        </p:txBody>
      </p:sp>
      <p:sp>
        <p:nvSpPr>
          <p:cNvPr id="7" name="TextBox 6">
            <a:extLst>
              <a:ext uri="{FF2B5EF4-FFF2-40B4-BE49-F238E27FC236}">
                <a16:creationId xmlns:a16="http://schemas.microsoft.com/office/drawing/2014/main" id="{8298D131-F959-5D4F-AE94-A2C127E357E1}"/>
              </a:ext>
            </a:extLst>
          </p:cNvPr>
          <p:cNvSpPr txBox="1"/>
          <p:nvPr/>
        </p:nvSpPr>
        <p:spPr>
          <a:xfrm>
            <a:off x="2857623" y="5576825"/>
            <a:ext cx="6794377" cy="593176"/>
          </a:xfrm>
          <a:prstGeom prst="rect">
            <a:avLst/>
          </a:prstGeom>
          <a:noFill/>
        </p:spPr>
        <p:txBody>
          <a:bodyPr wrap="square" rtlCol="0">
            <a:spAutoFit/>
          </a:bodyPr>
          <a:lstStyle/>
          <a:p>
            <a:pPr algn="ctr">
              <a:lnSpc>
                <a:spcPct val="90000"/>
              </a:lnSpc>
            </a:pPr>
            <a:r>
              <a:rPr lang="en-US" sz="1799" b="1">
                <a:solidFill>
                  <a:srgbClr val="00B050"/>
                </a:solidFill>
                <a:latin typeface="Calibri" panose="020F0502020204030204" pitchFamily="34" charset="0"/>
                <a:cs typeface="Calibri" panose="020F0502020204030204" pitchFamily="34" charset="0"/>
              </a:rPr>
              <a:t>It is important to go beyond just users and the customer – rather than voice of the customer (VOC), think VOX</a:t>
            </a:r>
          </a:p>
        </p:txBody>
      </p:sp>
      <p:sp>
        <p:nvSpPr>
          <p:cNvPr id="13" name="Slide Number Placeholder 12">
            <a:extLst>
              <a:ext uri="{FF2B5EF4-FFF2-40B4-BE49-F238E27FC236}">
                <a16:creationId xmlns:a16="http://schemas.microsoft.com/office/drawing/2014/main" id="{C179817E-4313-B542-B4FF-B545663717DE}"/>
              </a:ext>
            </a:extLst>
          </p:cNvPr>
          <p:cNvSpPr>
            <a:spLocks noGrp="1"/>
          </p:cNvSpPr>
          <p:nvPr>
            <p:ph type="sldNum" sz="quarter" idx="12"/>
          </p:nvPr>
        </p:nvSpPr>
        <p:spPr>
          <a:xfrm>
            <a:off x="11499395" y="6458856"/>
            <a:ext cx="542697" cy="279400"/>
          </a:xfrm>
        </p:spPr>
        <p:txBody>
          <a:bodyPr/>
          <a:lstStyle/>
          <a:p>
            <a:fld id="{924B41C4-1474-8D42-B330-D2828683839D}" type="slidenum">
              <a:rPr lang="en-US" smtClean="0"/>
              <a:pPr/>
              <a:t>15</a:t>
            </a:fld>
            <a:endParaRPr lang="en-US"/>
          </a:p>
        </p:txBody>
      </p:sp>
    </p:spTree>
    <p:extLst>
      <p:ext uri="{BB962C8B-B14F-4D97-AF65-F5344CB8AC3E}">
        <p14:creationId xmlns:p14="http://schemas.microsoft.com/office/powerpoint/2010/main" val="29119182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27AE43-937B-375C-90EF-D88B6D4EA7B6}"/>
              </a:ext>
            </a:extLst>
          </p:cNvPr>
          <p:cNvSpPr>
            <a:spLocks noGrp="1"/>
          </p:cNvSpPr>
          <p:nvPr>
            <p:ph type="title"/>
          </p:nvPr>
        </p:nvSpPr>
        <p:spPr>
          <a:xfrm>
            <a:off x="871942" y="751187"/>
            <a:ext cx="10091056" cy="492617"/>
          </a:xfrm>
        </p:spPr>
        <p:txBody>
          <a:bodyPr>
            <a:normAutofit fontScale="90000"/>
          </a:bodyPr>
          <a:lstStyle/>
          <a:p>
            <a:r>
              <a:rPr lang="en-US">
                <a:solidFill>
                  <a:schemeClr val="accent1">
                    <a:lumMod val="75000"/>
                  </a:schemeClr>
                </a:solidFill>
              </a:rPr>
              <a:t>Stakeholders for Customer/Supplier Perspectives</a:t>
            </a:r>
          </a:p>
        </p:txBody>
      </p:sp>
      <p:sp>
        <p:nvSpPr>
          <p:cNvPr id="5" name="TextBox 4">
            <a:extLst>
              <a:ext uri="{FF2B5EF4-FFF2-40B4-BE49-F238E27FC236}">
                <a16:creationId xmlns:a16="http://schemas.microsoft.com/office/drawing/2014/main" id="{AB88BA46-F50A-B82D-3592-07125C18689E}"/>
              </a:ext>
            </a:extLst>
          </p:cNvPr>
          <p:cNvSpPr txBox="1"/>
          <p:nvPr/>
        </p:nvSpPr>
        <p:spPr>
          <a:xfrm>
            <a:off x="7975601" y="3481909"/>
            <a:ext cx="3586483" cy="2757037"/>
          </a:xfrm>
          <a:prstGeom prst="rect">
            <a:avLst/>
          </a:prstGeom>
          <a:noFill/>
        </p:spPr>
        <p:txBody>
          <a:bodyPr wrap="square" rtlCol="0">
            <a:spAutoFit/>
          </a:bodyPr>
          <a:lstStyle/>
          <a:p>
            <a:pPr>
              <a:lnSpc>
                <a:spcPct val="80000"/>
              </a:lnSpc>
            </a:pPr>
            <a:r>
              <a:rPr lang="en-US">
                <a:solidFill>
                  <a:schemeClr val="accent6">
                    <a:lumMod val="50000"/>
                  </a:schemeClr>
                </a:solidFill>
                <a:latin typeface="Calibri" panose="020F0502020204030204" pitchFamily="34" charset="0"/>
                <a:cs typeface="Calibri" panose="020F0502020204030204" pitchFamily="34" charset="0"/>
              </a:rPr>
              <a:t>If you are a supplier, you will have internal organizational stakeholders as well as the customer.</a:t>
            </a:r>
          </a:p>
          <a:p>
            <a:pPr>
              <a:lnSpc>
                <a:spcPct val="80000"/>
              </a:lnSpc>
            </a:pPr>
            <a:r>
              <a:rPr lang="en-US">
                <a:solidFill>
                  <a:schemeClr val="accent6">
                    <a:lumMod val="50000"/>
                  </a:schemeClr>
                </a:solidFill>
                <a:latin typeface="Calibri" panose="020F0502020204030204" pitchFamily="34" charset="0"/>
                <a:cs typeface="Calibri" panose="020F0502020204030204" pitchFamily="34" charset="0"/>
              </a:rPr>
              <a:t>Key things to consider:</a:t>
            </a:r>
          </a:p>
          <a:p>
            <a:pPr marL="285750" indent="-285750">
              <a:lnSpc>
                <a:spcPct val="80000"/>
              </a:lnSpc>
              <a:buFont typeface="Arial" panose="020B0604020202020204" pitchFamily="34" charset="0"/>
              <a:buChar char="•"/>
            </a:pPr>
            <a:r>
              <a:rPr lang="en-US">
                <a:solidFill>
                  <a:schemeClr val="accent6">
                    <a:lumMod val="50000"/>
                  </a:schemeClr>
                </a:solidFill>
                <a:latin typeface="Calibri" panose="020F0502020204030204" pitchFamily="34" charset="0"/>
                <a:cs typeface="Calibri" panose="020F0502020204030204" pitchFamily="34" charset="0"/>
              </a:rPr>
              <a:t>Form, level, and quality of needs and requirements supplied by the customer</a:t>
            </a:r>
          </a:p>
          <a:p>
            <a:pPr marL="285750" indent="-285750">
              <a:lnSpc>
                <a:spcPct val="80000"/>
              </a:lnSpc>
              <a:buFont typeface="Arial" panose="020B0604020202020204" pitchFamily="34" charset="0"/>
              <a:buChar char="•"/>
            </a:pPr>
            <a:r>
              <a:rPr lang="en-US">
                <a:solidFill>
                  <a:schemeClr val="accent6">
                    <a:lumMod val="50000"/>
                  </a:schemeClr>
                </a:solidFill>
                <a:latin typeface="Calibri" panose="020F0502020204030204" pitchFamily="34" charset="0"/>
                <a:cs typeface="Calibri" panose="020F0502020204030204" pitchFamily="34" charset="0"/>
              </a:rPr>
              <a:t>Access to customer internal stakeholders</a:t>
            </a:r>
          </a:p>
          <a:p>
            <a:pPr marL="285750" indent="-285750">
              <a:lnSpc>
                <a:spcPct val="80000"/>
              </a:lnSpc>
              <a:buFont typeface="Arial" panose="020B0604020202020204" pitchFamily="34" charset="0"/>
              <a:buChar char="•"/>
            </a:pPr>
            <a:r>
              <a:rPr lang="en-US">
                <a:solidFill>
                  <a:schemeClr val="accent6">
                    <a:lumMod val="50000"/>
                  </a:schemeClr>
                </a:solidFill>
                <a:latin typeface="Calibri" panose="020F0502020204030204" pitchFamily="34" charset="0"/>
                <a:cs typeface="Calibri" panose="020F0502020204030204" pitchFamily="34" charset="0"/>
              </a:rPr>
              <a:t>Access to underlying analysis from which the needs or requirements were defined.</a:t>
            </a:r>
          </a:p>
        </p:txBody>
      </p:sp>
      <p:sp>
        <p:nvSpPr>
          <p:cNvPr id="6" name="Slide Number Placeholder 18">
            <a:extLst>
              <a:ext uri="{FF2B5EF4-FFF2-40B4-BE49-F238E27FC236}">
                <a16:creationId xmlns:a16="http://schemas.microsoft.com/office/drawing/2014/main" id="{74A178A2-FECE-E67E-E4BD-F7BA7D12B29C}"/>
              </a:ext>
            </a:extLst>
          </p:cNvPr>
          <p:cNvSpPr>
            <a:spLocks noGrp="1"/>
          </p:cNvSpPr>
          <p:nvPr>
            <p:ph type="sldNum" sz="quarter" idx="12"/>
          </p:nvPr>
        </p:nvSpPr>
        <p:spPr>
          <a:xfrm>
            <a:off x="11409816" y="6469742"/>
            <a:ext cx="542697" cy="279400"/>
          </a:xfrm>
        </p:spPr>
        <p:txBody>
          <a:bodyPr/>
          <a:lstStyle/>
          <a:p>
            <a:fld id="{924B41C4-1474-8D42-B330-D2828683839D}" type="slidenum">
              <a:rPr lang="en-US" smtClean="0"/>
              <a:pPr/>
              <a:t>16</a:t>
            </a:fld>
            <a:endParaRPr lang="en-US"/>
          </a:p>
        </p:txBody>
      </p:sp>
      <p:sp>
        <p:nvSpPr>
          <p:cNvPr id="7" name="TextBox 6">
            <a:extLst>
              <a:ext uri="{FF2B5EF4-FFF2-40B4-BE49-F238E27FC236}">
                <a16:creationId xmlns:a16="http://schemas.microsoft.com/office/drawing/2014/main" id="{0339E2F6-E3FC-8378-5E03-30BCCB12B998}"/>
              </a:ext>
            </a:extLst>
          </p:cNvPr>
          <p:cNvSpPr txBox="1"/>
          <p:nvPr/>
        </p:nvSpPr>
        <p:spPr>
          <a:xfrm>
            <a:off x="3537127" y="5591625"/>
            <a:ext cx="2862943" cy="338554"/>
          </a:xfrm>
          <a:prstGeom prst="rect">
            <a:avLst/>
          </a:prstGeom>
          <a:noFill/>
        </p:spPr>
        <p:txBody>
          <a:bodyPr wrap="square" rtlCol="0">
            <a:spAutoFit/>
          </a:bodyPr>
          <a:lstStyle/>
          <a:p>
            <a:pPr algn="ctr"/>
            <a:r>
              <a:rPr lang="en-US" sz="1600">
                <a:latin typeface="Calibri" panose="020F0502020204030204" pitchFamily="34" charset="0"/>
                <a:cs typeface="Calibri" panose="020F0502020204030204" pitchFamily="34" charset="0"/>
              </a:rPr>
              <a:t>From INCOSE RWG NRM</a:t>
            </a:r>
          </a:p>
        </p:txBody>
      </p:sp>
      <p:pic>
        <p:nvPicPr>
          <p:cNvPr id="3" name="Picture 2">
            <a:extLst>
              <a:ext uri="{FF2B5EF4-FFF2-40B4-BE49-F238E27FC236}">
                <a16:creationId xmlns:a16="http://schemas.microsoft.com/office/drawing/2014/main" id="{A47FAC3D-8464-7D7E-108D-2FE9E3146C4F}"/>
              </a:ext>
            </a:extLst>
          </p:cNvPr>
          <p:cNvPicPr>
            <a:picLocks noChangeAspect="1"/>
          </p:cNvPicPr>
          <p:nvPr/>
        </p:nvPicPr>
        <p:blipFill>
          <a:blip r:embed="rId2"/>
          <a:stretch>
            <a:fillRect/>
          </a:stretch>
        </p:blipFill>
        <p:spPr>
          <a:xfrm>
            <a:off x="1082398" y="1515133"/>
            <a:ext cx="7772400" cy="4076492"/>
          </a:xfrm>
          <a:prstGeom prst="rect">
            <a:avLst/>
          </a:prstGeom>
        </p:spPr>
      </p:pic>
    </p:spTree>
    <p:extLst>
      <p:ext uri="{BB962C8B-B14F-4D97-AF65-F5344CB8AC3E}">
        <p14:creationId xmlns:p14="http://schemas.microsoft.com/office/powerpoint/2010/main" val="196604023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32E854C-6543-44CC-8D85-86150798B8C2}"/>
              </a:ext>
            </a:extLst>
          </p:cNvPr>
          <p:cNvPicPr>
            <a:picLocks noChangeAspect="1"/>
          </p:cNvPicPr>
          <p:nvPr/>
        </p:nvPicPr>
        <p:blipFill>
          <a:blip r:embed="rId2"/>
          <a:stretch>
            <a:fillRect/>
          </a:stretch>
        </p:blipFill>
        <p:spPr>
          <a:xfrm>
            <a:off x="5171927" y="1415608"/>
            <a:ext cx="5836019" cy="4595726"/>
          </a:xfrm>
          <a:prstGeom prst="rect">
            <a:avLst/>
          </a:prstGeom>
        </p:spPr>
      </p:pic>
      <p:sp>
        <p:nvSpPr>
          <p:cNvPr id="2" name="Title 1">
            <a:extLst>
              <a:ext uri="{FF2B5EF4-FFF2-40B4-BE49-F238E27FC236}">
                <a16:creationId xmlns:a16="http://schemas.microsoft.com/office/drawing/2014/main" id="{5D5CA3AF-F2BD-6B46-B150-F040A1FA3E47}"/>
              </a:ext>
            </a:extLst>
          </p:cNvPr>
          <p:cNvSpPr>
            <a:spLocks noGrp="1"/>
          </p:cNvSpPr>
          <p:nvPr>
            <p:ph type="title"/>
          </p:nvPr>
        </p:nvSpPr>
        <p:spPr>
          <a:xfrm>
            <a:off x="598523" y="706730"/>
            <a:ext cx="10972800" cy="550264"/>
          </a:xfrm>
        </p:spPr>
        <p:txBody>
          <a:bodyPr>
            <a:noAutofit/>
          </a:bodyPr>
          <a:lstStyle/>
          <a:p>
            <a:pPr algn="ctr"/>
            <a:r>
              <a:rPr lang="en-US" sz="3600">
                <a:solidFill>
                  <a:schemeClr val="accent1">
                    <a:lumMod val="75000"/>
                  </a:schemeClr>
                </a:solidFill>
              </a:rPr>
              <a:t>Include Higher-Level Business Stakeholders</a:t>
            </a:r>
          </a:p>
        </p:txBody>
      </p:sp>
      <p:sp>
        <p:nvSpPr>
          <p:cNvPr id="9" name="TextBox 8">
            <a:extLst>
              <a:ext uri="{FF2B5EF4-FFF2-40B4-BE49-F238E27FC236}">
                <a16:creationId xmlns:a16="http://schemas.microsoft.com/office/drawing/2014/main" id="{2547C4E8-B922-B544-B832-91A7C7A91AF2}"/>
              </a:ext>
            </a:extLst>
          </p:cNvPr>
          <p:cNvSpPr txBox="1"/>
          <p:nvPr/>
        </p:nvSpPr>
        <p:spPr>
          <a:xfrm>
            <a:off x="804918" y="3881980"/>
            <a:ext cx="4130943" cy="1199816"/>
          </a:xfrm>
          <a:prstGeom prst="rect">
            <a:avLst/>
          </a:prstGeom>
          <a:noFill/>
        </p:spPr>
        <p:txBody>
          <a:bodyPr wrap="square" rtlCol="0">
            <a:spAutoFit/>
          </a:bodyPr>
          <a:lstStyle/>
          <a:p>
            <a:r>
              <a:rPr lang="en-US" sz="1799" dirty="0">
                <a:solidFill>
                  <a:schemeClr val="accent6">
                    <a:lumMod val="50000"/>
                  </a:schemeClr>
                </a:solidFill>
                <a:latin typeface="Calibri" panose="020F0502020204030204" pitchFamily="34" charset="0"/>
                <a:cs typeface="Calibri" panose="020F0502020204030204" pitchFamily="34" charset="0"/>
              </a:rPr>
              <a:t>These higher-level business lifecycle concepts, needs, and requirements constrain the system level lifecycle concepts, needs, and requirements.</a:t>
            </a:r>
          </a:p>
        </p:txBody>
      </p:sp>
      <p:sp>
        <p:nvSpPr>
          <p:cNvPr id="10" name="TextBox 9">
            <a:extLst>
              <a:ext uri="{FF2B5EF4-FFF2-40B4-BE49-F238E27FC236}">
                <a16:creationId xmlns:a16="http://schemas.microsoft.com/office/drawing/2014/main" id="{23CF125F-F317-B042-9D74-68FABEEEDE24}"/>
              </a:ext>
            </a:extLst>
          </p:cNvPr>
          <p:cNvSpPr txBox="1"/>
          <p:nvPr/>
        </p:nvSpPr>
        <p:spPr>
          <a:xfrm>
            <a:off x="877654" y="2853361"/>
            <a:ext cx="4438662" cy="922945"/>
          </a:xfrm>
          <a:prstGeom prst="rect">
            <a:avLst/>
          </a:prstGeom>
          <a:noFill/>
        </p:spPr>
        <p:txBody>
          <a:bodyPr wrap="square" rtlCol="0">
            <a:spAutoFit/>
          </a:bodyPr>
          <a:lstStyle/>
          <a:p>
            <a:r>
              <a:rPr lang="en-US" sz="1799" dirty="0">
                <a:solidFill>
                  <a:schemeClr val="accent6">
                    <a:lumMod val="50000"/>
                  </a:schemeClr>
                </a:solidFill>
                <a:latin typeface="Calibri" panose="020F0502020204030204" pitchFamily="34" charset="0"/>
                <a:cs typeface="Calibri" panose="020F0502020204030204" pitchFamily="34" charset="0"/>
              </a:rPr>
              <a:t>To be successful, business stakeholders’ needs and requirements must also be considered</a:t>
            </a:r>
          </a:p>
        </p:txBody>
      </p:sp>
      <p:sp>
        <p:nvSpPr>
          <p:cNvPr id="11" name="TextBox 10">
            <a:extLst>
              <a:ext uri="{FF2B5EF4-FFF2-40B4-BE49-F238E27FC236}">
                <a16:creationId xmlns:a16="http://schemas.microsoft.com/office/drawing/2014/main" id="{7F67A4EF-23AE-3441-B5B0-72F3168E4E74}"/>
              </a:ext>
            </a:extLst>
          </p:cNvPr>
          <p:cNvSpPr txBox="1"/>
          <p:nvPr/>
        </p:nvSpPr>
        <p:spPr>
          <a:xfrm>
            <a:off x="877654" y="1767893"/>
            <a:ext cx="4543432" cy="922465"/>
          </a:xfrm>
          <a:prstGeom prst="rect">
            <a:avLst/>
          </a:prstGeom>
          <a:noFill/>
        </p:spPr>
        <p:txBody>
          <a:bodyPr wrap="square" rtlCol="0">
            <a:spAutoFit/>
          </a:bodyPr>
          <a:lstStyle/>
          <a:p>
            <a:r>
              <a:rPr lang="en-US" sz="1799">
                <a:solidFill>
                  <a:schemeClr val="accent6">
                    <a:lumMod val="50000"/>
                  </a:schemeClr>
                </a:solidFill>
                <a:latin typeface="Calibri" panose="020F0502020204030204" pitchFamily="34" charset="0"/>
                <a:cs typeface="Calibri" panose="020F0502020204030204" pitchFamily="34" charset="0"/>
              </a:rPr>
              <a:t>There are stakeholders at each level who have </a:t>
            </a:r>
            <a:br>
              <a:rPr lang="en-US" sz="1799">
                <a:solidFill>
                  <a:schemeClr val="accent6">
                    <a:lumMod val="50000"/>
                  </a:schemeClr>
                </a:solidFill>
                <a:latin typeface="Calibri" panose="020F0502020204030204" pitchFamily="34" charset="0"/>
                <a:cs typeface="Calibri" panose="020F0502020204030204" pitchFamily="34" charset="0"/>
              </a:rPr>
            </a:br>
            <a:r>
              <a:rPr lang="en-US" sz="1799">
                <a:solidFill>
                  <a:schemeClr val="accent6">
                    <a:lumMod val="50000"/>
                  </a:schemeClr>
                </a:solidFill>
                <a:latin typeface="Calibri" panose="020F0502020204030204" pitchFamily="34" charset="0"/>
                <a:cs typeface="Calibri" panose="020F0502020204030204" pitchFamily="34" charset="0"/>
              </a:rPr>
              <a:t>real-world expectations concerning a problem or opportunity and expected outcomes.</a:t>
            </a:r>
          </a:p>
        </p:txBody>
      </p:sp>
      <p:sp>
        <p:nvSpPr>
          <p:cNvPr id="15" name="Slide Number Placeholder 14">
            <a:extLst>
              <a:ext uri="{FF2B5EF4-FFF2-40B4-BE49-F238E27FC236}">
                <a16:creationId xmlns:a16="http://schemas.microsoft.com/office/drawing/2014/main" id="{F36426FA-426E-EC45-B838-B3866531397E}"/>
              </a:ext>
            </a:extLst>
          </p:cNvPr>
          <p:cNvSpPr>
            <a:spLocks noGrp="1"/>
          </p:cNvSpPr>
          <p:nvPr>
            <p:ph type="sldNum" sz="quarter" idx="12"/>
          </p:nvPr>
        </p:nvSpPr>
        <p:spPr>
          <a:xfrm>
            <a:off x="11538475" y="6437085"/>
            <a:ext cx="542697" cy="279400"/>
          </a:xfrm>
        </p:spPr>
        <p:txBody>
          <a:bodyPr/>
          <a:lstStyle/>
          <a:p>
            <a:fld id="{924B41C4-1474-8D42-B330-D2828683839D}" type="slidenum">
              <a:rPr lang="en-US" smtClean="0"/>
              <a:pPr/>
              <a:t>17</a:t>
            </a:fld>
            <a:endParaRPr lang="en-US"/>
          </a:p>
        </p:txBody>
      </p:sp>
      <p:sp>
        <p:nvSpPr>
          <p:cNvPr id="12" name="Oval 11">
            <a:extLst>
              <a:ext uri="{FF2B5EF4-FFF2-40B4-BE49-F238E27FC236}">
                <a16:creationId xmlns:a16="http://schemas.microsoft.com/office/drawing/2014/main" id="{A025A88D-5A24-02EF-15D6-C687DF97A873}"/>
              </a:ext>
            </a:extLst>
          </p:cNvPr>
          <p:cNvSpPr/>
          <p:nvPr/>
        </p:nvSpPr>
        <p:spPr>
          <a:xfrm>
            <a:off x="5559889" y="1448241"/>
            <a:ext cx="4912167" cy="1980759"/>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p>
        </p:txBody>
      </p:sp>
      <p:sp>
        <p:nvSpPr>
          <p:cNvPr id="16" name="TextBox 15">
            <a:extLst>
              <a:ext uri="{FF2B5EF4-FFF2-40B4-BE49-F238E27FC236}">
                <a16:creationId xmlns:a16="http://schemas.microsoft.com/office/drawing/2014/main" id="{C2DDF7D3-6B75-43C6-797E-6DC2132BCC54}"/>
              </a:ext>
            </a:extLst>
          </p:cNvPr>
          <p:cNvSpPr txBox="1"/>
          <p:nvPr/>
        </p:nvSpPr>
        <p:spPr>
          <a:xfrm>
            <a:off x="6658464" y="5981993"/>
            <a:ext cx="2862943" cy="338554"/>
          </a:xfrm>
          <a:prstGeom prst="rect">
            <a:avLst/>
          </a:prstGeom>
          <a:noFill/>
        </p:spPr>
        <p:txBody>
          <a:bodyPr wrap="square" rtlCol="0">
            <a:spAutoFit/>
          </a:bodyPr>
          <a:lstStyle/>
          <a:p>
            <a:pPr algn="ctr"/>
            <a:r>
              <a:rPr lang="en-US" sz="1600" dirty="0">
                <a:latin typeface="Calibri" panose="020F0502020204030204" pitchFamily="34" charset="0"/>
                <a:cs typeface="Calibri" panose="020F0502020204030204" pitchFamily="34" charset="0"/>
              </a:rPr>
              <a:t>From INCOSE RWG NRM</a:t>
            </a:r>
          </a:p>
        </p:txBody>
      </p:sp>
    </p:spTree>
    <p:extLst>
      <p:ext uri="{BB962C8B-B14F-4D97-AF65-F5344CB8AC3E}">
        <p14:creationId xmlns:p14="http://schemas.microsoft.com/office/powerpoint/2010/main" val="32909627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0F7CA35-DC98-8329-A589-288345EB9E18}"/>
              </a:ext>
            </a:extLst>
          </p:cNvPr>
          <p:cNvPicPr>
            <a:picLocks noChangeAspect="1"/>
          </p:cNvPicPr>
          <p:nvPr/>
        </p:nvPicPr>
        <p:blipFill>
          <a:blip r:embed="rId2"/>
          <a:stretch>
            <a:fillRect/>
          </a:stretch>
        </p:blipFill>
        <p:spPr>
          <a:xfrm>
            <a:off x="5770736" y="1506951"/>
            <a:ext cx="5767739" cy="4541957"/>
          </a:xfrm>
          <a:prstGeom prst="rect">
            <a:avLst/>
          </a:prstGeom>
        </p:spPr>
      </p:pic>
      <p:sp>
        <p:nvSpPr>
          <p:cNvPr id="2" name="Title 1">
            <a:extLst>
              <a:ext uri="{FF2B5EF4-FFF2-40B4-BE49-F238E27FC236}">
                <a16:creationId xmlns:a16="http://schemas.microsoft.com/office/drawing/2014/main" id="{5D5CA3AF-F2BD-6B46-B150-F040A1FA3E47}"/>
              </a:ext>
            </a:extLst>
          </p:cNvPr>
          <p:cNvSpPr>
            <a:spLocks noGrp="1"/>
          </p:cNvSpPr>
          <p:nvPr>
            <p:ph type="title"/>
          </p:nvPr>
        </p:nvSpPr>
        <p:spPr>
          <a:xfrm>
            <a:off x="598523" y="706730"/>
            <a:ext cx="10972800" cy="550264"/>
          </a:xfrm>
        </p:spPr>
        <p:txBody>
          <a:bodyPr>
            <a:noAutofit/>
          </a:bodyPr>
          <a:lstStyle/>
          <a:p>
            <a:pPr algn="ctr"/>
            <a:r>
              <a:rPr lang="en-US" sz="3600" dirty="0">
                <a:solidFill>
                  <a:schemeClr val="accent1">
                    <a:lumMod val="75000"/>
                  </a:schemeClr>
                </a:solidFill>
              </a:rPr>
              <a:t>Flow Down, Allocation, &amp; Budgeting</a:t>
            </a:r>
          </a:p>
        </p:txBody>
      </p:sp>
      <p:sp>
        <p:nvSpPr>
          <p:cNvPr id="9" name="TextBox 8">
            <a:extLst>
              <a:ext uri="{FF2B5EF4-FFF2-40B4-BE49-F238E27FC236}">
                <a16:creationId xmlns:a16="http://schemas.microsoft.com/office/drawing/2014/main" id="{2547C4E8-B922-B544-B832-91A7C7A91AF2}"/>
              </a:ext>
            </a:extLst>
          </p:cNvPr>
          <p:cNvSpPr txBox="1"/>
          <p:nvPr/>
        </p:nvSpPr>
        <p:spPr>
          <a:xfrm>
            <a:off x="802131" y="4696394"/>
            <a:ext cx="4130943" cy="1199816"/>
          </a:xfrm>
          <a:prstGeom prst="rect">
            <a:avLst/>
          </a:prstGeom>
          <a:noFill/>
        </p:spPr>
        <p:txBody>
          <a:bodyPr wrap="square" rtlCol="0">
            <a:spAutoFit/>
          </a:bodyPr>
          <a:lstStyle/>
          <a:p>
            <a:r>
              <a:rPr lang="en-US" sz="1799" dirty="0">
                <a:solidFill>
                  <a:schemeClr val="accent6">
                    <a:lumMod val="50000"/>
                  </a:schemeClr>
                </a:solidFill>
                <a:latin typeface="Calibri" panose="020F0502020204030204" pitchFamily="34" charset="0"/>
                <a:cs typeface="Calibri" panose="020F0502020204030204" pitchFamily="34" charset="0"/>
              </a:rPr>
              <a:t>The receiving entities must define lifecycle concepts, needs, and design input requirements consistent with and trace to those of the parent entity.</a:t>
            </a:r>
          </a:p>
        </p:txBody>
      </p:sp>
      <p:sp>
        <p:nvSpPr>
          <p:cNvPr id="10" name="TextBox 9">
            <a:extLst>
              <a:ext uri="{FF2B5EF4-FFF2-40B4-BE49-F238E27FC236}">
                <a16:creationId xmlns:a16="http://schemas.microsoft.com/office/drawing/2014/main" id="{23CF125F-F317-B042-9D74-68FABEEEDE24}"/>
              </a:ext>
            </a:extLst>
          </p:cNvPr>
          <p:cNvSpPr txBox="1"/>
          <p:nvPr/>
        </p:nvSpPr>
        <p:spPr>
          <a:xfrm>
            <a:off x="802132" y="2401452"/>
            <a:ext cx="4438662" cy="1199816"/>
          </a:xfrm>
          <a:prstGeom prst="rect">
            <a:avLst/>
          </a:prstGeom>
          <a:noFill/>
        </p:spPr>
        <p:txBody>
          <a:bodyPr wrap="square" rtlCol="0">
            <a:spAutoFit/>
          </a:bodyPr>
          <a:lstStyle/>
          <a:p>
            <a:r>
              <a:rPr lang="en-US" sz="1799" dirty="0">
                <a:solidFill>
                  <a:schemeClr val="accent6">
                    <a:lumMod val="50000"/>
                  </a:schemeClr>
                </a:solidFill>
                <a:latin typeface="Calibri" panose="020F0502020204030204" pitchFamily="34" charset="0"/>
                <a:cs typeface="Calibri" panose="020F0502020204030204" pitchFamily="34" charset="0"/>
              </a:rPr>
              <a:t>Subsystem level Design Input Requirements flow down to the System Elements at the next level of the architecture via allocation and budgeting.</a:t>
            </a:r>
          </a:p>
        </p:txBody>
      </p:sp>
      <p:sp>
        <p:nvSpPr>
          <p:cNvPr id="11" name="TextBox 10">
            <a:extLst>
              <a:ext uri="{FF2B5EF4-FFF2-40B4-BE49-F238E27FC236}">
                <a16:creationId xmlns:a16="http://schemas.microsoft.com/office/drawing/2014/main" id="{7F67A4EF-23AE-3441-B5B0-72F3168E4E74}"/>
              </a:ext>
            </a:extLst>
          </p:cNvPr>
          <p:cNvSpPr txBox="1"/>
          <p:nvPr/>
        </p:nvSpPr>
        <p:spPr>
          <a:xfrm>
            <a:off x="802132" y="1478507"/>
            <a:ext cx="4543432" cy="922945"/>
          </a:xfrm>
          <a:prstGeom prst="rect">
            <a:avLst/>
          </a:prstGeom>
          <a:noFill/>
        </p:spPr>
        <p:txBody>
          <a:bodyPr wrap="square" rtlCol="0">
            <a:spAutoFit/>
          </a:bodyPr>
          <a:lstStyle/>
          <a:p>
            <a:r>
              <a:rPr lang="en-US" sz="1799" dirty="0">
                <a:solidFill>
                  <a:schemeClr val="accent6">
                    <a:lumMod val="50000"/>
                  </a:schemeClr>
                </a:solidFill>
                <a:latin typeface="Calibri" panose="020F0502020204030204" pitchFamily="34" charset="0"/>
                <a:cs typeface="Calibri" panose="020F0502020204030204" pitchFamily="34" charset="0"/>
              </a:rPr>
              <a:t>System level Design Input Requirements flow down to the Subsystems at the next level of the architecture via allocation and budgeting.</a:t>
            </a:r>
          </a:p>
        </p:txBody>
      </p:sp>
      <p:sp>
        <p:nvSpPr>
          <p:cNvPr id="15" name="Slide Number Placeholder 14">
            <a:extLst>
              <a:ext uri="{FF2B5EF4-FFF2-40B4-BE49-F238E27FC236}">
                <a16:creationId xmlns:a16="http://schemas.microsoft.com/office/drawing/2014/main" id="{F36426FA-426E-EC45-B838-B3866531397E}"/>
              </a:ext>
            </a:extLst>
          </p:cNvPr>
          <p:cNvSpPr>
            <a:spLocks noGrp="1"/>
          </p:cNvSpPr>
          <p:nvPr>
            <p:ph type="sldNum" sz="quarter" idx="12"/>
          </p:nvPr>
        </p:nvSpPr>
        <p:spPr>
          <a:xfrm>
            <a:off x="11538475" y="6437085"/>
            <a:ext cx="542697" cy="279400"/>
          </a:xfrm>
        </p:spPr>
        <p:txBody>
          <a:bodyPr/>
          <a:lstStyle/>
          <a:p>
            <a:fld id="{924B41C4-1474-8D42-B330-D2828683839D}" type="slidenum">
              <a:rPr lang="en-US" smtClean="0"/>
              <a:pPr/>
              <a:t>18</a:t>
            </a:fld>
            <a:endParaRPr lang="en-US"/>
          </a:p>
        </p:txBody>
      </p:sp>
      <p:sp>
        <p:nvSpPr>
          <p:cNvPr id="12" name="Oval 11">
            <a:extLst>
              <a:ext uri="{FF2B5EF4-FFF2-40B4-BE49-F238E27FC236}">
                <a16:creationId xmlns:a16="http://schemas.microsoft.com/office/drawing/2014/main" id="{A025A88D-5A24-02EF-15D6-C687DF97A873}"/>
              </a:ext>
            </a:extLst>
          </p:cNvPr>
          <p:cNvSpPr/>
          <p:nvPr/>
        </p:nvSpPr>
        <p:spPr>
          <a:xfrm>
            <a:off x="6328064" y="2891600"/>
            <a:ext cx="4438662" cy="3267392"/>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p>
        </p:txBody>
      </p:sp>
      <p:sp>
        <p:nvSpPr>
          <p:cNvPr id="16" name="TextBox 15">
            <a:extLst>
              <a:ext uri="{FF2B5EF4-FFF2-40B4-BE49-F238E27FC236}">
                <a16:creationId xmlns:a16="http://schemas.microsoft.com/office/drawing/2014/main" id="{C2DDF7D3-6B75-43C6-797E-6DC2132BCC54}"/>
              </a:ext>
            </a:extLst>
          </p:cNvPr>
          <p:cNvSpPr txBox="1"/>
          <p:nvPr/>
        </p:nvSpPr>
        <p:spPr>
          <a:xfrm>
            <a:off x="7223133" y="5981993"/>
            <a:ext cx="2862943" cy="338554"/>
          </a:xfrm>
          <a:prstGeom prst="rect">
            <a:avLst/>
          </a:prstGeom>
          <a:noFill/>
        </p:spPr>
        <p:txBody>
          <a:bodyPr wrap="square" rtlCol="0">
            <a:spAutoFit/>
          </a:bodyPr>
          <a:lstStyle/>
          <a:p>
            <a:pPr algn="ctr"/>
            <a:r>
              <a:rPr lang="en-US" sz="1600" dirty="0">
                <a:latin typeface="Calibri" panose="020F0502020204030204" pitchFamily="34" charset="0"/>
                <a:cs typeface="Calibri" panose="020F0502020204030204" pitchFamily="34" charset="0"/>
              </a:rPr>
              <a:t>From INCOSE RWG NRM</a:t>
            </a:r>
          </a:p>
        </p:txBody>
      </p:sp>
      <p:sp>
        <p:nvSpPr>
          <p:cNvPr id="3" name="TextBox 2">
            <a:extLst>
              <a:ext uri="{FF2B5EF4-FFF2-40B4-BE49-F238E27FC236}">
                <a16:creationId xmlns:a16="http://schemas.microsoft.com/office/drawing/2014/main" id="{A0D967E3-234C-2A57-A256-34D6DD81D318}"/>
              </a:ext>
            </a:extLst>
          </p:cNvPr>
          <p:cNvSpPr txBox="1"/>
          <p:nvPr/>
        </p:nvSpPr>
        <p:spPr>
          <a:xfrm>
            <a:off x="802132" y="3649472"/>
            <a:ext cx="4130943" cy="922945"/>
          </a:xfrm>
          <a:prstGeom prst="rect">
            <a:avLst/>
          </a:prstGeom>
          <a:noFill/>
        </p:spPr>
        <p:txBody>
          <a:bodyPr wrap="square" rtlCol="0">
            <a:spAutoFit/>
          </a:bodyPr>
          <a:lstStyle/>
          <a:p>
            <a:r>
              <a:rPr lang="en-US" sz="1799" dirty="0">
                <a:solidFill>
                  <a:schemeClr val="accent6">
                    <a:lumMod val="50000"/>
                  </a:schemeClr>
                </a:solidFill>
                <a:latin typeface="Calibri" panose="020F0502020204030204" pitchFamily="34" charset="0"/>
                <a:cs typeface="Calibri" panose="020F0502020204030204" pitchFamily="34" charset="0"/>
              </a:rPr>
              <a:t>The allocated parent requirements are constraints to the receiving entities they were allocated to.</a:t>
            </a:r>
          </a:p>
        </p:txBody>
      </p:sp>
    </p:spTree>
    <p:extLst>
      <p:ext uri="{BB962C8B-B14F-4D97-AF65-F5344CB8AC3E}">
        <p14:creationId xmlns:p14="http://schemas.microsoft.com/office/powerpoint/2010/main" val="25939984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animBg="1"/>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ChangeArrowheads="1"/>
          </p:cNvSpPr>
          <p:nvPr/>
        </p:nvSpPr>
        <p:spPr bwMode="gray">
          <a:xfrm>
            <a:off x="774474" y="2929494"/>
            <a:ext cx="10700656" cy="793420"/>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Autofit/>
          </a:bodyPr>
          <a:lst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200"/>
              </a:spcBef>
              <a:buNone/>
            </a:pPr>
            <a:r>
              <a:rPr lang="en-US" sz="4800">
                <a:solidFill>
                  <a:schemeClr val="accent1">
                    <a:lumMod val="75000"/>
                  </a:schemeClr>
                </a:solidFill>
              </a:rPr>
              <a:t>Identify the Stakeholders</a:t>
            </a:r>
          </a:p>
        </p:txBody>
      </p:sp>
      <p:sp>
        <p:nvSpPr>
          <p:cNvPr id="2" name="Slide Number Placeholder 1"/>
          <p:cNvSpPr>
            <a:spLocks noGrp="1"/>
          </p:cNvSpPr>
          <p:nvPr>
            <p:ph type="sldNum" sz="quarter" idx="12"/>
          </p:nvPr>
        </p:nvSpPr>
        <p:spPr/>
        <p:txBody>
          <a:bodyPr/>
          <a:lstStyle/>
          <a:p>
            <a:pPr>
              <a:defRPr/>
            </a:pPr>
            <a:fld id="{D69A8151-85DA-487E-90FD-0CEB4E854E9B}" type="slidenum">
              <a:rPr lang="en-US" smtClean="0"/>
              <a:pPr>
                <a:defRPr/>
              </a:pPr>
              <a:t>19</a:t>
            </a:fld>
            <a:endParaRPr lang="en-US"/>
          </a:p>
        </p:txBody>
      </p:sp>
    </p:spTree>
    <p:extLst>
      <p:ext uri="{BB962C8B-B14F-4D97-AF65-F5344CB8AC3E}">
        <p14:creationId xmlns:p14="http://schemas.microsoft.com/office/powerpoint/2010/main" val="26931857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E8AEEA0C-FB8E-B24C-9B12-2B2DE776054F}"/>
              </a:ext>
            </a:extLst>
          </p:cNvPr>
          <p:cNvSpPr>
            <a:spLocks noGrp="1"/>
          </p:cNvSpPr>
          <p:nvPr>
            <p:ph type="title"/>
          </p:nvPr>
        </p:nvSpPr>
        <p:spPr>
          <a:xfrm>
            <a:off x="2500448" y="-54204"/>
            <a:ext cx="7191104" cy="669187"/>
          </a:xfrm>
        </p:spPr>
        <p:txBody>
          <a:bodyPr>
            <a:normAutofit/>
          </a:bodyPr>
          <a:lstStyle/>
          <a:p>
            <a:r>
              <a:rPr lang="en-US" sz="3600">
                <a:solidFill>
                  <a:schemeClr val="accent1">
                    <a:lumMod val="75000"/>
                  </a:schemeClr>
                </a:solidFill>
              </a:rPr>
              <a:t>Background</a:t>
            </a:r>
          </a:p>
        </p:txBody>
      </p:sp>
      <p:sp>
        <p:nvSpPr>
          <p:cNvPr id="8" name="Content Placeholder 7">
            <a:extLst>
              <a:ext uri="{FF2B5EF4-FFF2-40B4-BE49-F238E27FC236}">
                <a16:creationId xmlns:a16="http://schemas.microsoft.com/office/drawing/2014/main" id="{4CA4C7D4-5E93-904B-B72F-00DBCF2F163F}"/>
              </a:ext>
            </a:extLst>
          </p:cNvPr>
          <p:cNvSpPr>
            <a:spLocks noGrp="1"/>
          </p:cNvSpPr>
          <p:nvPr>
            <p:ph idx="1"/>
          </p:nvPr>
        </p:nvSpPr>
        <p:spPr>
          <a:xfrm>
            <a:off x="716982" y="662436"/>
            <a:ext cx="10778332" cy="4226841"/>
          </a:xfrm>
          <a:solidFill>
            <a:schemeClr val="bg1"/>
          </a:solidFill>
        </p:spPr>
        <p:txBody>
          <a:bodyPr>
            <a:noAutofit/>
          </a:bodyPr>
          <a:lstStyle/>
          <a:p>
            <a:pPr marL="171450" indent="-161925">
              <a:lnSpc>
                <a:spcPct val="80000"/>
              </a:lnSpc>
              <a:spcAft>
                <a:spcPts val="200"/>
              </a:spcAft>
            </a:pPr>
            <a:r>
              <a:rPr lang="en-US" sz="2000">
                <a:solidFill>
                  <a:schemeClr val="accent6">
                    <a:lumMod val="50000"/>
                  </a:schemeClr>
                </a:solidFill>
                <a:latin typeface="Calibri" panose="020F0502020204030204" pitchFamily="34" charset="0"/>
                <a:cs typeface="Calibri" panose="020F0502020204030204" pitchFamily="34" charset="0"/>
              </a:rPr>
              <a:t>Our business consists of production facilities where customer supplied products are </a:t>
            </a:r>
            <a:br>
              <a:rPr lang="en-US" sz="2000">
                <a:solidFill>
                  <a:schemeClr val="accent6">
                    <a:lumMod val="50000"/>
                  </a:schemeClr>
                </a:solidFill>
                <a:latin typeface="Calibri" panose="020F0502020204030204" pitchFamily="34" charset="0"/>
                <a:cs typeface="Calibri" panose="020F0502020204030204" pitchFamily="34" charset="0"/>
              </a:rPr>
            </a:br>
            <a:r>
              <a:rPr lang="en-US" sz="2000">
                <a:solidFill>
                  <a:schemeClr val="accent6">
                    <a:lumMod val="50000"/>
                  </a:schemeClr>
                </a:solidFill>
                <a:latin typeface="Calibri" panose="020F0502020204030204" pitchFamily="34" charset="0"/>
                <a:cs typeface="Calibri" panose="020F0502020204030204" pitchFamily="34" charset="0"/>
              </a:rPr>
              <a:t>put into jars of various sizes, labels applied, lids installed, and filled jars are packaged. </a:t>
            </a:r>
          </a:p>
          <a:p>
            <a:pPr marL="171450" indent="-161925">
              <a:lnSpc>
                <a:spcPct val="80000"/>
              </a:lnSpc>
              <a:spcAft>
                <a:spcPts val="200"/>
              </a:spcAft>
            </a:pPr>
            <a:r>
              <a:rPr lang="en-US" sz="2000">
                <a:solidFill>
                  <a:schemeClr val="accent6">
                    <a:lumMod val="50000"/>
                  </a:schemeClr>
                </a:solidFill>
                <a:latin typeface="Calibri" panose="020F0502020204030204" pitchFamily="34" charset="0"/>
                <a:cs typeface="Calibri" panose="020F0502020204030204" pitchFamily="34" charset="0"/>
              </a:rPr>
              <a:t>Filled jars are packaged 12 jars/package and packages are placed on pallets for </a:t>
            </a:r>
            <a:br>
              <a:rPr lang="en-US" sz="2000">
                <a:solidFill>
                  <a:schemeClr val="accent6">
                    <a:lumMod val="50000"/>
                  </a:schemeClr>
                </a:solidFill>
                <a:latin typeface="Calibri" panose="020F0502020204030204" pitchFamily="34" charset="0"/>
                <a:cs typeface="Calibri" panose="020F0502020204030204" pitchFamily="34" charset="0"/>
              </a:rPr>
            </a:br>
            <a:r>
              <a:rPr lang="en-US" sz="2000">
                <a:solidFill>
                  <a:schemeClr val="accent6">
                    <a:lumMod val="50000"/>
                  </a:schemeClr>
                </a:solidFill>
                <a:latin typeface="Calibri" panose="020F0502020204030204" pitchFamily="34" charset="0"/>
                <a:cs typeface="Calibri" panose="020F0502020204030204" pitchFamily="34" charset="0"/>
              </a:rPr>
              <a:t>customer pickup. </a:t>
            </a:r>
          </a:p>
          <a:p>
            <a:pPr marL="171450" indent="-161925">
              <a:lnSpc>
                <a:spcPct val="80000"/>
              </a:lnSpc>
              <a:spcAft>
                <a:spcPts val="200"/>
              </a:spcAft>
            </a:pPr>
            <a:r>
              <a:rPr lang="en-US" sz="2000">
                <a:solidFill>
                  <a:schemeClr val="accent6">
                    <a:lumMod val="50000"/>
                  </a:schemeClr>
                </a:solidFill>
                <a:latin typeface="Calibri" panose="020F0502020204030204" pitchFamily="34" charset="0"/>
                <a:cs typeface="Calibri" panose="020F0502020204030204" pitchFamily="34" charset="0"/>
              </a:rPr>
              <a:t>There are 10 production facilities spread across the country</a:t>
            </a:r>
          </a:p>
          <a:p>
            <a:pPr marL="407988" lvl="1" indent="-214313">
              <a:lnSpc>
                <a:spcPct val="80000"/>
              </a:lnSpc>
              <a:spcAft>
                <a:spcPts val="200"/>
              </a:spcAft>
              <a:buSzPct val="70000"/>
              <a:buFont typeface="Wingdings" pitchFamily="2" charset="2"/>
              <a:buChar char="Ø"/>
            </a:pPr>
            <a:r>
              <a:rPr lang="en-US">
                <a:solidFill>
                  <a:schemeClr val="accent6">
                    <a:lumMod val="50000"/>
                  </a:schemeClr>
                </a:solidFill>
                <a:latin typeface="Calibri" panose="020F0502020204030204" pitchFamily="34" charset="0"/>
                <a:cs typeface="Calibri" panose="020F0502020204030204" pitchFamily="34" charset="0"/>
              </a:rPr>
              <a:t>Each production facility has 20 Jar Processing Systems (JPS).</a:t>
            </a:r>
          </a:p>
          <a:p>
            <a:pPr marL="407988" lvl="1" indent="-214313">
              <a:lnSpc>
                <a:spcPct val="80000"/>
              </a:lnSpc>
              <a:spcAft>
                <a:spcPts val="200"/>
              </a:spcAft>
              <a:buSzPct val="70000"/>
              <a:buFont typeface="Wingdings" pitchFamily="2" charset="2"/>
              <a:buChar char="Ø"/>
            </a:pPr>
            <a:r>
              <a:rPr lang="en-US">
                <a:solidFill>
                  <a:schemeClr val="accent6">
                    <a:lumMod val="50000"/>
                  </a:schemeClr>
                </a:solidFill>
                <a:latin typeface="Calibri" panose="020F0502020204030204" pitchFamily="34" charset="0"/>
                <a:cs typeface="Calibri" panose="020F0502020204030204" pitchFamily="34" charset="0"/>
              </a:rPr>
              <a:t>Each JPS consists of the systems shown below.  The Command &amp; Monitoring (C&amp;M) </a:t>
            </a:r>
            <a:br>
              <a:rPr lang="en-US">
                <a:solidFill>
                  <a:schemeClr val="accent6">
                    <a:lumMod val="50000"/>
                  </a:schemeClr>
                </a:solidFill>
                <a:latin typeface="Calibri" panose="020F0502020204030204" pitchFamily="34" charset="0"/>
                <a:cs typeface="Calibri" panose="020F0502020204030204" pitchFamily="34" charset="0"/>
              </a:rPr>
            </a:br>
            <a:r>
              <a:rPr lang="en-US">
                <a:solidFill>
                  <a:schemeClr val="accent6">
                    <a:lumMod val="50000"/>
                  </a:schemeClr>
                </a:solidFill>
                <a:latin typeface="Calibri" panose="020F0502020204030204" pitchFamily="34" charset="0"/>
                <a:cs typeface="Calibri" panose="020F0502020204030204" pitchFamily="34" charset="0"/>
              </a:rPr>
              <a:t>software runs on a computer system in a central Facility Control Room (FCR) with an </a:t>
            </a:r>
            <a:br>
              <a:rPr lang="en-US">
                <a:solidFill>
                  <a:schemeClr val="accent6">
                    <a:lumMod val="50000"/>
                  </a:schemeClr>
                </a:solidFill>
                <a:latin typeface="Calibri" panose="020F0502020204030204" pitchFamily="34" charset="0"/>
                <a:cs typeface="Calibri" panose="020F0502020204030204" pitchFamily="34" charset="0"/>
              </a:rPr>
            </a:br>
            <a:r>
              <a:rPr lang="en-US">
                <a:solidFill>
                  <a:schemeClr val="accent6">
                    <a:lumMod val="50000"/>
                  </a:schemeClr>
                </a:solidFill>
                <a:latin typeface="Calibri" panose="020F0502020204030204" pitchFamily="34" charset="0"/>
                <a:cs typeface="Calibri" panose="020F0502020204030204" pitchFamily="34" charset="0"/>
              </a:rPr>
              <a:t>operator to monitor each of the 20 JPSs visually via cameras and the FCR C&amp;M software as well as monitor overall facility operations (fire, security, shipping/receiving, storage, HVAC, power). </a:t>
            </a:r>
          </a:p>
          <a:p>
            <a:pPr marL="407988" lvl="1" indent="-214313">
              <a:lnSpc>
                <a:spcPct val="80000"/>
              </a:lnSpc>
              <a:spcAft>
                <a:spcPts val="200"/>
              </a:spcAft>
              <a:buSzPct val="70000"/>
              <a:buFont typeface="Wingdings" pitchFamily="2" charset="2"/>
              <a:buChar char="Ø"/>
            </a:pPr>
            <a:r>
              <a:rPr lang="en-US">
                <a:solidFill>
                  <a:schemeClr val="accent6">
                    <a:lumMod val="50000"/>
                  </a:schemeClr>
                </a:solidFill>
                <a:latin typeface="Calibri" panose="020F0502020204030204" pitchFamily="34" charset="0"/>
                <a:cs typeface="Calibri" panose="020F0502020204030204" pitchFamily="34" charset="0"/>
              </a:rPr>
              <a:t>The actual number of JPSs in operation and number of jars to be filled each shift </a:t>
            </a:r>
            <a:br>
              <a:rPr lang="en-US">
                <a:solidFill>
                  <a:schemeClr val="accent6">
                    <a:lumMod val="50000"/>
                  </a:schemeClr>
                </a:solidFill>
                <a:latin typeface="Calibri" panose="020F0502020204030204" pitchFamily="34" charset="0"/>
                <a:cs typeface="Calibri" panose="020F0502020204030204" pitchFamily="34" charset="0"/>
              </a:rPr>
            </a:br>
            <a:r>
              <a:rPr lang="en-US">
                <a:solidFill>
                  <a:schemeClr val="accent6">
                    <a:lumMod val="50000"/>
                  </a:schemeClr>
                </a:solidFill>
                <a:latin typeface="Calibri" panose="020F0502020204030204" pitchFamily="34" charset="0"/>
                <a:cs typeface="Calibri" panose="020F0502020204030204" pitchFamily="34" charset="0"/>
              </a:rPr>
              <a:t>depend on customer demand – currently we are operating at maximum capability.</a:t>
            </a:r>
          </a:p>
          <a:p>
            <a:pPr marL="407988" lvl="1" indent="-214313">
              <a:lnSpc>
                <a:spcPct val="80000"/>
              </a:lnSpc>
              <a:spcAft>
                <a:spcPts val="200"/>
              </a:spcAft>
              <a:buSzPct val="70000"/>
              <a:buFont typeface="Wingdings" pitchFamily="2" charset="2"/>
              <a:buChar char="Ø"/>
            </a:pPr>
            <a:r>
              <a:rPr lang="en-US">
                <a:solidFill>
                  <a:schemeClr val="accent6">
                    <a:lumMod val="50000"/>
                  </a:schemeClr>
                </a:solidFill>
                <a:latin typeface="Calibri" panose="020F0502020204030204" pitchFamily="34" charset="0"/>
                <a:cs typeface="Calibri" panose="020F0502020204030204" pitchFamily="34" charset="0"/>
              </a:rPr>
              <a:t>The operating shift for the JPSs are 8 hours/day, 7 days/week, 355 days/year </a:t>
            </a:r>
            <a:br>
              <a:rPr lang="en-US">
                <a:solidFill>
                  <a:schemeClr val="accent6">
                    <a:lumMod val="50000"/>
                  </a:schemeClr>
                </a:solidFill>
                <a:latin typeface="Calibri" panose="020F0502020204030204" pitchFamily="34" charset="0"/>
                <a:cs typeface="Calibri" panose="020F0502020204030204" pitchFamily="34" charset="0"/>
              </a:rPr>
            </a:br>
            <a:r>
              <a:rPr lang="en-US">
                <a:solidFill>
                  <a:schemeClr val="accent6">
                    <a:lumMod val="50000"/>
                  </a:schemeClr>
                </a:solidFill>
                <a:latin typeface="Calibri" panose="020F0502020204030204" pitchFamily="34" charset="0"/>
                <a:cs typeface="Calibri" panose="020F0502020204030204" pitchFamily="34" charset="0"/>
              </a:rPr>
              <a:t>(10 days off for holidays). (Operations are constrained to only 1 shift per day.)</a:t>
            </a:r>
          </a:p>
          <a:p>
            <a:pPr marL="407988" lvl="1" indent="-214313">
              <a:lnSpc>
                <a:spcPct val="80000"/>
              </a:lnSpc>
              <a:spcAft>
                <a:spcPts val="200"/>
              </a:spcAft>
              <a:buSzPct val="70000"/>
              <a:buFont typeface="Wingdings" pitchFamily="2" charset="2"/>
              <a:buChar char="Ø"/>
            </a:pPr>
            <a:r>
              <a:rPr lang="en-US">
                <a:solidFill>
                  <a:schemeClr val="accent6">
                    <a:lumMod val="50000"/>
                  </a:schemeClr>
                </a:solidFill>
                <a:latin typeface="Calibri" panose="020F0502020204030204" pitchFamily="34" charset="0"/>
                <a:cs typeface="Calibri" panose="020F0502020204030204" pitchFamily="34" charset="0"/>
              </a:rPr>
              <a:t>All systems have been automated except the Lid Installation System (LIS).</a:t>
            </a:r>
          </a:p>
          <a:p>
            <a:pPr marL="407988" lvl="1" indent="-214313">
              <a:lnSpc>
                <a:spcPct val="80000"/>
              </a:lnSpc>
              <a:spcAft>
                <a:spcPts val="200"/>
              </a:spcAft>
              <a:buSzPct val="70000"/>
              <a:buFont typeface="Wingdings" pitchFamily="2" charset="2"/>
              <a:buChar char="Ø"/>
            </a:pPr>
            <a:endParaRPr lang="en-US">
              <a:solidFill>
                <a:schemeClr val="accent6">
                  <a:lumMod val="50000"/>
                </a:schemeClr>
              </a:solidFill>
              <a:latin typeface="Calibri" panose="020F0502020204030204" pitchFamily="34" charset="0"/>
              <a:cs typeface="Calibri" panose="020F0502020204030204" pitchFamily="34" charset="0"/>
            </a:endParaRPr>
          </a:p>
        </p:txBody>
      </p:sp>
      <p:grpSp>
        <p:nvGrpSpPr>
          <p:cNvPr id="14" name="Group 13">
            <a:extLst>
              <a:ext uri="{FF2B5EF4-FFF2-40B4-BE49-F238E27FC236}">
                <a16:creationId xmlns:a16="http://schemas.microsoft.com/office/drawing/2014/main" id="{5118DEB0-D4A6-FCFD-DE3B-B3C51F46F1BA}"/>
              </a:ext>
            </a:extLst>
          </p:cNvPr>
          <p:cNvGrpSpPr/>
          <p:nvPr/>
        </p:nvGrpSpPr>
        <p:grpSpPr>
          <a:xfrm>
            <a:off x="9901286" y="510036"/>
            <a:ext cx="1830678" cy="2160873"/>
            <a:chOff x="9879083" y="717649"/>
            <a:chExt cx="1676823" cy="2392130"/>
          </a:xfrm>
        </p:grpSpPr>
        <p:pic>
          <p:nvPicPr>
            <p:cNvPr id="3" name="Picture 2" descr="A close up of a bottle&#10;&#10;Description automatically generated">
              <a:extLst>
                <a:ext uri="{FF2B5EF4-FFF2-40B4-BE49-F238E27FC236}">
                  <a16:creationId xmlns:a16="http://schemas.microsoft.com/office/drawing/2014/main" id="{19EF34B9-DCEB-8747-A30F-3C0D03BF0FDA}"/>
                </a:ext>
              </a:extLst>
            </p:cNvPr>
            <p:cNvPicPr>
              <a:picLocks noChangeAspect="1"/>
            </p:cNvPicPr>
            <p:nvPr/>
          </p:nvPicPr>
          <p:blipFill>
            <a:blip r:embed="rId2">
              <a:extLst>
                <a:ext uri="{837473B0-CC2E-450A-ABE3-18F120FF3D39}">
                  <a1611:picAttrSrcUrl xmlns:a1611="http://schemas.microsoft.com/office/drawing/2016/11/main" r:id="rId3"/>
                </a:ext>
              </a:extLst>
            </a:blip>
            <a:stretch>
              <a:fillRect/>
            </a:stretch>
          </p:blipFill>
          <p:spPr>
            <a:xfrm>
              <a:off x="9879083" y="717649"/>
              <a:ext cx="1676823" cy="2392130"/>
            </a:xfrm>
            <a:prstGeom prst="rect">
              <a:avLst/>
            </a:prstGeom>
          </p:spPr>
        </p:pic>
        <p:sp>
          <p:nvSpPr>
            <p:cNvPr id="2" name="Rectangle 1">
              <a:extLst>
                <a:ext uri="{FF2B5EF4-FFF2-40B4-BE49-F238E27FC236}">
                  <a16:creationId xmlns:a16="http://schemas.microsoft.com/office/drawing/2014/main" id="{5B2AE21D-A592-FC64-7532-1B882C202E7E}"/>
                </a:ext>
              </a:extLst>
            </p:cNvPr>
            <p:cNvSpPr/>
            <p:nvPr/>
          </p:nvSpPr>
          <p:spPr>
            <a:xfrm>
              <a:off x="10262753" y="1711692"/>
              <a:ext cx="850490" cy="941790"/>
            </a:xfrm>
            <a:prstGeom prst="rect">
              <a:avLst/>
            </a:prstGeom>
            <a:solidFill>
              <a:schemeClr val="accent5">
                <a:lumMod val="40000"/>
                <a:lumOff val="60000"/>
              </a:schemeClr>
            </a:solidFill>
            <a:ln w="38100" cmpd="thickThi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r>
                <a:rPr lang="en-US">
                  <a:solidFill>
                    <a:schemeClr val="tx1"/>
                  </a:solidFill>
                </a:rPr>
                <a:t>Mom’s Best Sauce</a:t>
              </a:r>
            </a:p>
          </p:txBody>
        </p:sp>
      </p:grpSp>
      <p:pic>
        <p:nvPicPr>
          <p:cNvPr id="18" name="Picture 17">
            <a:extLst>
              <a:ext uri="{FF2B5EF4-FFF2-40B4-BE49-F238E27FC236}">
                <a16:creationId xmlns:a16="http://schemas.microsoft.com/office/drawing/2014/main" id="{B8392B80-3234-FF87-2637-DB52F7886BF2}"/>
              </a:ext>
            </a:extLst>
          </p:cNvPr>
          <p:cNvPicPr>
            <a:picLocks noChangeAspect="1"/>
          </p:cNvPicPr>
          <p:nvPr/>
        </p:nvPicPr>
        <p:blipFill>
          <a:blip r:embed="rId4"/>
          <a:stretch>
            <a:fillRect/>
          </a:stretch>
        </p:blipFill>
        <p:spPr>
          <a:xfrm>
            <a:off x="1421000" y="4580850"/>
            <a:ext cx="9044513" cy="1614714"/>
          </a:xfrm>
          <a:prstGeom prst="rect">
            <a:avLst/>
          </a:prstGeom>
        </p:spPr>
      </p:pic>
      <p:sp>
        <p:nvSpPr>
          <p:cNvPr id="19" name="TextBox 18">
            <a:extLst>
              <a:ext uri="{FF2B5EF4-FFF2-40B4-BE49-F238E27FC236}">
                <a16:creationId xmlns:a16="http://schemas.microsoft.com/office/drawing/2014/main" id="{ED412B91-F21A-413C-1F23-57A2C194FC04}"/>
              </a:ext>
            </a:extLst>
          </p:cNvPr>
          <p:cNvSpPr txBox="1"/>
          <p:nvPr/>
        </p:nvSpPr>
        <p:spPr>
          <a:xfrm>
            <a:off x="1230938" y="6442463"/>
            <a:ext cx="9689794" cy="338554"/>
          </a:xfrm>
          <a:prstGeom prst="rect">
            <a:avLst/>
          </a:prstGeom>
          <a:noFill/>
        </p:spPr>
        <p:txBody>
          <a:bodyPr wrap="square" rtlCol="0">
            <a:spAutoFit/>
          </a:bodyPr>
          <a:lstStyle/>
          <a:p>
            <a:pPr algn="ctr"/>
            <a:r>
              <a:rPr lang="en-US" sz="1600">
                <a:latin typeface="Calibri" panose="020F0502020204030204" pitchFamily="34" charset="0"/>
                <a:cs typeface="Calibri" panose="020F0502020204030204" pitchFamily="34" charset="0"/>
              </a:rPr>
              <a:t>JPS: Jar Processing System; FCR: Facility Control Room;  C&amp;M: Command &amp; Monitoring </a:t>
            </a:r>
          </a:p>
        </p:txBody>
      </p:sp>
      <p:sp>
        <p:nvSpPr>
          <p:cNvPr id="9" name="Slide Number Placeholder 18">
            <a:extLst>
              <a:ext uri="{FF2B5EF4-FFF2-40B4-BE49-F238E27FC236}">
                <a16:creationId xmlns:a16="http://schemas.microsoft.com/office/drawing/2014/main" id="{4B5A9DDE-8930-DFB0-768D-2696413C5E1E}"/>
              </a:ext>
            </a:extLst>
          </p:cNvPr>
          <p:cNvSpPr>
            <a:spLocks noGrp="1"/>
          </p:cNvSpPr>
          <p:nvPr>
            <p:ph type="sldNum" sz="quarter" idx="12"/>
          </p:nvPr>
        </p:nvSpPr>
        <p:spPr>
          <a:xfrm>
            <a:off x="11409816" y="6469742"/>
            <a:ext cx="542697" cy="279400"/>
          </a:xfrm>
        </p:spPr>
        <p:txBody>
          <a:bodyPr/>
          <a:lstStyle/>
          <a:p>
            <a:fld id="{924B41C4-1474-8D42-B330-D2828683839D}" type="slidenum">
              <a:rPr lang="en-US" smtClean="0"/>
              <a:pPr/>
              <a:t>2</a:t>
            </a:fld>
            <a:endParaRPr lang="en-US"/>
          </a:p>
        </p:txBody>
      </p:sp>
    </p:spTree>
    <p:extLst>
      <p:ext uri="{BB962C8B-B14F-4D97-AF65-F5344CB8AC3E}">
        <p14:creationId xmlns:p14="http://schemas.microsoft.com/office/powerpoint/2010/main" val="20398057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par>
                                <p:cTn id="7" presetID="3" presetClass="entr" presetSubtype="10" fill="hold" nodeType="withEffect">
                                  <p:stCondLst>
                                    <p:cond delay="0"/>
                                  </p:stCondLst>
                                  <p:childTnLst>
                                    <p:set>
                                      <p:cBhvr>
                                        <p:cTn id="8" dur="1" fill="hold">
                                          <p:stCondLst>
                                            <p:cond delay="0"/>
                                          </p:stCondLst>
                                        </p:cTn>
                                        <p:tgtEl>
                                          <p:spTgt spid="14"/>
                                        </p:tgtEl>
                                        <p:attrNameLst>
                                          <p:attrName>style.visibility</p:attrName>
                                        </p:attrNameLst>
                                      </p:cBhvr>
                                      <p:to>
                                        <p:strVal val="visible"/>
                                      </p:to>
                                    </p:set>
                                    <p:animEffect transition="in" filter="blinds(horizontal)">
                                      <p:cBhvr>
                                        <p:cTn id="9" dur="500"/>
                                        <p:tgtEl>
                                          <p:spTgt spid="14"/>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8">
                                            <p:txEl>
                                              <p:pRg st="4" end="4"/>
                                            </p:txEl>
                                          </p:spTgt>
                                        </p:tgtEl>
                                        <p:attrNameLst>
                                          <p:attrName>style.visibility</p:attrName>
                                        </p:attrNameLst>
                                      </p:cBhvr>
                                      <p:to>
                                        <p:strVal val="visible"/>
                                      </p:to>
                                    </p:set>
                                  </p:childTnLst>
                                </p:cTn>
                              </p:par>
                              <p:par>
                                <p:cTn id="26" presetID="3" presetClass="entr" presetSubtype="10" fill="hold" nodeType="with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blinds(horizontal)">
                                      <p:cBhvr>
                                        <p:cTn id="28" dur="500"/>
                                        <p:tgtEl>
                                          <p:spTgt spid="18"/>
                                        </p:tgtEl>
                                      </p:cBhvr>
                                    </p:animEffec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8">
                                            <p:txEl>
                                              <p:pRg st="5" end="5"/>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8">
                                            <p:txEl>
                                              <p:pRg st="6" end="6"/>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8">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C51AB3-2ACA-8E48-9654-EC4BD14172C2}"/>
              </a:ext>
            </a:extLst>
          </p:cNvPr>
          <p:cNvSpPr>
            <a:spLocks noGrp="1"/>
          </p:cNvSpPr>
          <p:nvPr>
            <p:ph type="title"/>
          </p:nvPr>
        </p:nvSpPr>
        <p:spPr>
          <a:xfrm>
            <a:off x="1133356" y="635452"/>
            <a:ext cx="9601196" cy="1262796"/>
          </a:xfrm>
        </p:spPr>
        <p:txBody>
          <a:bodyPr>
            <a:normAutofit/>
          </a:bodyPr>
          <a:lstStyle/>
          <a:p>
            <a:r>
              <a:rPr lang="en-US" sz="3600">
                <a:solidFill>
                  <a:schemeClr val="accent1">
                    <a:lumMod val="75000"/>
                  </a:schemeClr>
                </a:solidFill>
              </a:rPr>
              <a:t>Identify Key Stakeholders – LIR Project</a:t>
            </a:r>
            <a:br>
              <a:rPr lang="en-US">
                <a:solidFill>
                  <a:schemeClr val="accent1">
                    <a:lumMod val="75000"/>
                  </a:schemeClr>
                </a:solidFill>
              </a:rPr>
            </a:br>
            <a:r>
              <a:rPr lang="en-US" sz="2400">
                <a:solidFill>
                  <a:schemeClr val="accent1">
                    <a:lumMod val="75000"/>
                  </a:schemeClr>
                </a:solidFill>
              </a:rPr>
              <a:t>Internal &amp; External</a:t>
            </a:r>
          </a:p>
        </p:txBody>
      </p:sp>
      <p:sp>
        <p:nvSpPr>
          <p:cNvPr id="3" name="Content Placeholder 2">
            <a:extLst>
              <a:ext uri="{FF2B5EF4-FFF2-40B4-BE49-F238E27FC236}">
                <a16:creationId xmlns:a16="http://schemas.microsoft.com/office/drawing/2014/main" id="{02B18E2C-0225-4A40-8DB3-B44507970E2F}"/>
              </a:ext>
            </a:extLst>
          </p:cNvPr>
          <p:cNvSpPr>
            <a:spLocks noGrp="1"/>
          </p:cNvSpPr>
          <p:nvPr>
            <p:ph idx="1"/>
          </p:nvPr>
        </p:nvSpPr>
        <p:spPr>
          <a:xfrm>
            <a:off x="1014436" y="1706519"/>
            <a:ext cx="9601196" cy="4209860"/>
          </a:xfrm>
        </p:spPr>
        <p:txBody>
          <a:bodyPr>
            <a:normAutofit lnSpcReduction="10000"/>
          </a:bodyPr>
          <a:lstStyle/>
          <a:p>
            <a:r>
              <a:rPr lang="en-US">
                <a:solidFill>
                  <a:schemeClr val="accent6">
                    <a:lumMod val="50000"/>
                  </a:schemeClr>
                </a:solidFill>
                <a:latin typeface="Calibri" panose="020F0502020204030204" pitchFamily="34" charset="0"/>
                <a:cs typeface="Calibri" panose="020F0502020204030204" pitchFamily="34" charset="0"/>
              </a:rPr>
              <a:t>S1: Me, Company Owner (Internal)</a:t>
            </a:r>
          </a:p>
          <a:p>
            <a:r>
              <a:rPr lang="en-US">
                <a:solidFill>
                  <a:schemeClr val="accent6">
                    <a:lumMod val="50000"/>
                  </a:schemeClr>
                </a:solidFill>
                <a:latin typeface="Calibri" panose="020F0502020204030204" pitchFamily="34" charset="0"/>
                <a:cs typeface="Calibri" panose="020F0502020204030204" pitchFamily="34" charset="0"/>
              </a:rPr>
              <a:t>S2: Customers (External)</a:t>
            </a:r>
          </a:p>
          <a:p>
            <a:r>
              <a:rPr lang="en-US">
                <a:solidFill>
                  <a:schemeClr val="accent6">
                    <a:lumMod val="50000"/>
                  </a:schemeClr>
                </a:solidFill>
                <a:latin typeface="Calibri" panose="020F0502020204030204" pitchFamily="34" charset="0"/>
                <a:cs typeface="Calibri" panose="020F0502020204030204" pitchFamily="34" charset="0"/>
              </a:rPr>
              <a:t>S3: Ronald Roundtop, Chief of Operations (Internal)</a:t>
            </a:r>
          </a:p>
          <a:p>
            <a:r>
              <a:rPr lang="en-US">
                <a:solidFill>
                  <a:schemeClr val="accent6">
                    <a:lumMod val="50000"/>
                  </a:schemeClr>
                </a:solidFill>
                <a:latin typeface="Calibri" panose="020F0502020204030204" pitchFamily="34" charset="0"/>
                <a:cs typeface="Calibri" panose="020F0502020204030204" pitchFamily="34" charset="0"/>
              </a:rPr>
              <a:t>S4: Tom Torque, Facility Manager (Internal)</a:t>
            </a:r>
          </a:p>
          <a:p>
            <a:r>
              <a:rPr lang="en-US">
                <a:solidFill>
                  <a:schemeClr val="accent6">
                    <a:lumMod val="50000"/>
                  </a:schemeClr>
                </a:solidFill>
                <a:latin typeface="Calibri" panose="020F0502020204030204" pitchFamily="34" charset="0"/>
                <a:cs typeface="Calibri" panose="020F0502020204030204" pitchFamily="34" charset="0"/>
              </a:rPr>
              <a:t>S5: Shelia Stores, Chief of Shipping, Receiving, &amp; Storage (Internal)</a:t>
            </a:r>
          </a:p>
          <a:p>
            <a:r>
              <a:rPr lang="en-US">
                <a:solidFill>
                  <a:schemeClr val="accent6">
                    <a:lumMod val="50000"/>
                  </a:schemeClr>
                </a:solidFill>
                <a:latin typeface="Calibri" panose="020F0502020204030204" pitchFamily="34" charset="0"/>
                <a:cs typeface="Calibri" panose="020F0502020204030204" pitchFamily="34" charset="0"/>
              </a:rPr>
              <a:t>S6: Sally </a:t>
            </a:r>
            <a:r>
              <a:rPr lang="en-US" err="1">
                <a:solidFill>
                  <a:schemeClr val="accent6">
                    <a:lumMod val="50000"/>
                  </a:schemeClr>
                </a:solidFill>
                <a:latin typeface="Calibri" panose="020F0502020204030204" pitchFamily="34" charset="0"/>
                <a:cs typeface="Calibri" panose="020F0502020204030204" pitchFamily="34" charset="0"/>
              </a:rPr>
              <a:t>Lidisan</a:t>
            </a:r>
            <a:r>
              <a:rPr lang="en-US">
                <a:solidFill>
                  <a:schemeClr val="accent6">
                    <a:lumMod val="50000"/>
                  </a:schemeClr>
                </a:solidFill>
                <a:latin typeface="Calibri" panose="020F0502020204030204" pitchFamily="34" charset="0"/>
                <a:cs typeface="Calibri" panose="020F0502020204030204" pitchFamily="34" charset="0"/>
              </a:rPr>
              <a:t>, Sales, Lids Unlimited, Inc.  (External)</a:t>
            </a:r>
          </a:p>
          <a:p>
            <a:r>
              <a:rPr lang="en-US">
                <a:solidFill>
                  <a:schemeClr val="accent6">
                    <a:lumMod val="50000"/>
                  </a:schemeClr>
                </a:solidFill>
                <a:latin typeface="Calibri" panose="020F0502020204030204" pitchFamily="34" charset="0"/>
                <a:cs typeface="Calibri" panose="020F0502020204030204" pitchFamily="34" charset="0"/>
              </a:rPr>
              <a:t>S7: Bob Jarhead, Sales, Jars Unlimited, Inc. (External)</a:t>
            </a:r>
          </a:p>
          <a:p>
            <a:r>
              <a:rPr lang="en-US">
                <a:solidFill>
                  <a:schemeClr val="accent6">
                    <a:lumMod val="50000"/>
                  </a:schemeClr>
                </a:solidFill>
                <a:latin typeface="Calibri" panose="020F0502020204030204" pitchFamily="34" charset="0"/>
                <a:cs typeface="Calibri" panose="020F0502020204030204" pitchFamily="34" charset="0"/>
              </a:rPr>
              <a:t>S8: Mary </a:t>
            </a:r>
            <a:r>
              <a:rPr lang="en-US" err="1">
                <a:solidFill>
                  <a:schemeClr val="accent6">
                    <a:lumMod val="50000"/>
                  </a:schemeClr>
                </a:solidFill>
                <a:latin typeface="Calibri" panose="020F0502020204030204" pitchFamily="34" charset="0"/>
                <a:cs typeface="Calibri" panose="020F0502020204030204" pitchFamily="34" charset="0"/>
              </a:rPr>
              <a:t>Safelton</a:t>
            </a:r>
            <a:r>
              <a:rPr lang="en-US">
                <a:solidFill>
                  <a:schemeClr val="accent6">
                    <a:lumMod val="50000"/>
                  </a:schemeClr>
                </a:solidFill>
                <a:latin typeface="Calibri" panose="020F0502020204030204" pitchFamily="34" charset="0"/>
                <a:cs typeface="Calibri" panose="020F0502020204030204" pitchFamily="34" charset="0"/>
              </a:rPr>
              <a:t>, Chief Safety and Compliance (Internal)</a:t>
            </a:r>
          </a:p>
          <a:p>
            <a:r>
              <a:rPr lang="en-US">
                <a:solidFill>
                  <a:schemeClr val="accent6">
                    <a:lumMod val="50000"/>
                  </a:schemeClr>
                </a:solidFill>
                <a:latin typeface="Calibri" panose="020F0502020204030204" pitchFamily="34" charset="0"/>
                <a:cs typeface="Calibri" panose="020F0502020204030204" pitchFamily="34" charset="0"/>
              </a:rPr>
              <a:t>S9: “Scotty” Wrench, Chief of Maintenance &amp; Logistics (Internal)</a:t>
            </a:r>
          </a:p>
          <a:p>
            <a:r>
              <a:rPr lang="en-US">
                <a:solidFill>
                  <a:schemeClr val="accent6">
                    <a:lumMod val="50000"/>
                  </a:schemeClr>
                </a:solidFill>
                <a:latin typeface="Calibri" panose="020F0502020204030204" pitchFamily="34" charset="0"/>
                <a:cs typeface="Calibri" panose="020F0502020204030204" pitchFamily="34" charset="0"/>
              </a:rPr>
              <a:t>S10: Irene </a:t>
            </a:r>
            <a:r>
              <a:rPr lang="en-US" err="1">
                <a:solidFill>
                  <a:schemeClr val="accent6">
                    <a:lumMod val="50000"/>
                  </a:schemeClr>
                </a:solidFill>
                <a:latin typeface="Calibri" panose="020F0502020204030204" pitchFamily="34" charset="0"/>
                <a:cs typeface="Calibri" panose="020F0502020204030204" pitchFamily="34" charset="0"/>
              </a:rPr>
              <a:t>Teichmann</a:t>
            </a:r>
            <a:r>
              <a:rPr lang="en-US">
                <a:solidFill>
                  <a:schemeClr val="accent6">
                    <a:lumMod val="50000"/>
                  </a:schemeClr>
                </a:solidFill>
                <a:latin typeface="Calibri" panose="020F0502020204030204" pitchFamily="34" charset="0"/>
                <a:cs typeface="Calibri" panose="020F0502020204030204" pitchFamily="34" charset="0"/>
              </a:rPr>
              <a:t>, Chief of IT (Internal)</a:t>
            </a:r>
          </a:p>
        </p:txBody>
      </p:sp>
      <p:sp>
        <p:nvSpPr>
          <p:cNvPr id="6" name="Slide Number Placeholder 1">
            <a:extLst>
              <a:ext uri="{FF2B5EF4-FFF2-40B4-BE49-F238E27FC236}">
                <a16:creationId xmlns:a16="http://schemas.microsoft.com/office/drawing/2014/main" id="{4A9EE377-D7E6-D85F-870F-3C5A5B1E40F5}"/>
              </a:ext>
            </a:extLst>
          </p:cNvPr>
          <p:cNvSpPr>
            <a:spLocks noGrp="1"/>
          </p:cNvSpPr>
          <p:nvPr>
            <p:ph type="sldNum" sz="quarter" idx="12"/>
          </p:nvPr>
        </p:nvSpPr>
        <p:spPr>
          <a:xfrm>
            <a:off x="11409816" y="6469742"/>
            <a:ext cx="542697" cy="279400"/>
          </a:xfrm>
        </p:spPr>
        <p:txBody>
          <a:bodyPr/>
          <a:lstStyle/>
          <a:p>
            <a:pPr>
              <a:defRPr/>
            </a:pPr>
            <a:fld id="{D69A8151-85DA-487E-90FD-0CEB4E854E9B}" type="slidenum">
              <a:rPr lang="en-US" smtClean="0"/>
              <a:pPr>
                <a:defRPr/>
              </a:pPr>
              <a:t>20</a:t>
            </a:fld>
            <a:endParaRPr lang="en-US"/>
          </a:p>
        </p:txBody>
      </p:sp>
    </p:spTree>
    <p:extLst>
      <p:ext uri="{BB962C8B-B14F-4D97-AF65-F5344CB8AC3E}">
        <p14:creationId xmlns:p14="http://schemas.microsoft.com/office/powerpoint/2010/main" val="50318359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60B6F4-09C1-D944-9BA9-4633028C5BEC}"/>
              </a:ext>
            </a:extLst>
          </p:cNvPr>
          <p:cNvSpPr>
            <a:spLocks noGrp="1"/>
          </p:cNvSpPr>
          <p:nvPr>
            <p:ph type="title"/>
          </p:nvPr>
        </p:nvSpPr>
        <p:spPr>
          <a:xfrm>
            <a:off x="1295401" y="808278"/>
            <a:ext cx="9601196" cy="492617"/>
          </a:xfrm>
        </p:spPr>
        <p:txBody>
          <a:bodyPr>
            <a:noAutofit/>
          </a:bodyPr>
          <a:lstStyle/>
          <a:p>
            <a:r>
              <a:rPr lang="en-US" sz="3600">
                <a:solidFill>
                  <a:schemeClr val="accent1">
                    <a:lumMod val="75000"/>
                  </a:schemeClr>
                </a:solidFill>
              </a:rPr>
              <a:t>Identifying Stakeholders – Are their others?</a:t>
            </a:r>
          </a:p>
        </p:txBody>
      </p:sp>
      <p:sp>
        <p:nvSpPr>
          <p:cNvPr id="5" name="TextBox 4">
            <a:extLst>
              <a:ext uri="{FF2B5EF4-FFF2-40B4-BE49-F238E27FC236}">
                <a16:creationId xmlns:a16="http://schemas.microsoft.com/office/drawing/2014/main" id="{BA893379-4552-AF4C-A43A-B0B948898B42}"/>
              </a:ext>
            </a:extLst>
          </p:cNvPr>
          <p:cNvSpPr txBox="1"/>
          <p:nvPr/>
        </p:nvSpPr>
        <p:spPr>
          <a:xfrm>
            <a:off x="664095" y="1381905"/>
            <a:ext cx="10863807" cy="4899803"/>
          </a:xfrm>
          <a:prstGeom prst="rect">
            <a:avLst/>
          </a:prstGeom>
          <a:noFill/>
        </p:spPr>
        <p:txBody>
          <a:bodyPr wrap="square" rtlCol="0">
            <a:spAutoFit/>
          </a:bodyPr>
          <a:lstStyle/>
          <a:p>
            <a:pPr marL="322263" indent="-322263">
              <a:lnSpc>
                <a:spcPct val="80000"/>
              </a:lnSpc>
              <a:spcAft>
                <a:spcPts val="400"/>
              </a:spcAft>
              <a:buFont typeface="Arial" panose="020B0604020202020204" pitchFamily="34" charset="0"/>
              <a:buChar char="•"/>
            </a:pPr>
            <a:r>
              <a:rPr lang="en-US" sz="2000">
                <a:solidFill>
                  <a:schemeClr val="accent6">
                    <a:lumMod val="50000"/>
                  </a:schemeClr>
                </a:solidFill>
                <a:latin typeface="Calibri" panose="020F0502020204030204" pitchFamily="34" charset="0"/>
                <a:cs typeface="Calibri" panose="020F0502020204030204" pitchFamily="34" charset="0"/>
              </a:rPr>
              <a:t>What about potential LIR suppliers?</a:t>
            </a:r>
          </a:p>
          <a:p>
            <a:pPr marL="779463" lvl="2" indent="-322263">
              <a:lnSpc>
                <a:spcPct val="80000"/>
              </a:lnSpc>
              <a:spcAft>
                <a:spcPts val="400"/>
              </a:spcAft>
              <a:buFont typeface="Arial" panose="020B0604020202020204" pitchFamily="34" charset="0"/>
              <a:buChar char="•"/>
            </a:pPr>
            <a:r>
              <a:rPr lang="en-US" sz="2000">
                <a:solidFill>
                  <a:schemeClr val="accent6">
                    <a:lumMod val="50000"/>
                  </a:schemeClr>
                </a:solidFill>
                <a:latin typeface="Calibri" panose="020F0502020204030204" pitchFamily="34" charset="0"/>
                <a:cs typeface="Calibri" panose="020F0502020204030204" pitchFamily="34" charset="0"/>
              </a:rPr>
              <a:t>Can do a Request for Information (RFI), research marketplace, trade shows </a:t>
            </a:r>
          </a:p>
          <a:p>
            <a:pPr marL="322263" indent="-322263">
              <a:lnSpc>
                <a:spcPct val="80000"/>
              </a:lnSpc>
              <a:spcAft>
                <a:spcPts val="400"/>
              </a:spcAft>
              <a:buFont typeface="Arial" panose="020B0604020202020204" pitchFamily="34" charset="0"/>
              <a:buChar char="•"/>
            </a:pPr>
            <a:r>
              <a:rPr lang="en-US" sz="2000">
                <a:solidFill>
                  <a:schemeClr val="accent6">
                    <a:lumMod val="50000"/>
                  </a:schemeClr>
                </a:solidFill>
                <a:latin typeface="Calibri" panose="020F0502020204030204" pitchFamily="34" charset="0"/>
                <a:cs typeface="Calibri" panose="020F0502020204030204" pitchFamily="34" charset="0"/>
              </a:rPr>
              <a:t>What about the public?</a:t>
            </a:r>
          </a:p>
          <a:p>
            <a:pPr marL="779463" lvl="2" indent="-322263">
              <a:lnSpc>
                <a:spcPct val="80000"/>
              </a:lnSpc>
              <a:spcAft>
                <a:spcPts val="400"/>
              </a:spcAft>
              <a:buFont typeface="Arial" panose="020B0604020202020204" pitchFamily="34" charset="0"/>
              <a:buChar char="•"/>
            </a:pPr>
            <a:r>
              <a:rPr lang="en-US" sz="2000">
                <a:solidFill>
                  <a:schemeClr val="accent6">
                    <a:lumMod val="50000"/>
                  </a:schemeClr>
                </a:solidFill>
                <a:latin typeface="Calibri" panose="020F0502020204030204" pitchFamily="34" charset="0"/>
                <a:cs typeface="Calibri" panose="020F0502020204030204" pitchFamily="34" charset="0"/>
              </a:rPr>
              <a:t>Represented by the regulators, our customers, and our “Office of Community Relations”</a:t>
            </a:r>
          </a:p>
          <a:p>
            <a:pPr marL="322263" indent="-322263">
              <a:lnSpc>
                <a:spcPct val="80000"/>
              </a:lnSpc>
              <a:spcAft>
                <a:spcPts val="400"/>
              </a:spcAft>
              <a:buFont typeface="Arial" panose="020B0604020202020204" pitchFamily="34" charset="0"/>
              <a:buChar char="•"/>
            </a:pPr>
            <a:r>
              <a:rPr lang="en-US" sz="2000">
                <a:solidFill>
                  <a:schemeClr val="accent6">
                    <a:lumMod val="50000"/>
                  </a:schemeClr>
                </a:solidFill>
                <a:latin typeface="Calibri" panose="020F0502020204030204" pitchFamily="34" charset="0"/>
                <a:cs typeface="Calibri" panose="020F0502020204030204" pitchFamily="34" charset="0"/>
              </a:rPr>
              <a:t>What about the regulators?</a:t>
            </a:r>
          </a:p>
          <a:p>
            <a:pPr marL="779463" lvl="2" indent="-322263">
              <a:lnSpc>
                <a:spcPct val="80000"/>
              </a:lnSpc>
              <a:spcAft>
                <a:spcPts val="400"/>
              </a:spcAft>
              <a:buFont typeface="Arial" panose="020B0604020202020204" pitchFamily="34" charset="0"/>
              <a:buChar char="•"/>
            </a:pPr>
            <a:r>
              <a:rPr lang="en-US" sz="2000">
                <a:solidFill>
                  <a:schemeClr val="accent6">
                    <a:lumMod val="50000"/>
                  </a:schemeClr>
                </a:solidFill>
                <a:latin typeface="Calibri" panose="020F0502020204030204" pitchFamily="34" charset="0"/>
                <a:cs typeface="Calibri" panose="020F0502020204030204" pitchFamily="34" charset="0"/>
              </a:rPr>
              <a:t>Including fire marshal, we have an internal “Safety and Compliance Office” to address EPA, OSHA, FDA regulations</a:t>
            </a:r>
          </a:p>
          <a:p>
            <a:pPr marL="322263" indent="-322263">
              <a:lnSpc>
                <a:spcPct val="80000"/>
              </a:lnSpc>
              <a:spcAft>
                <a:spcPts val="400"/>
              </a:spcAft>
              <a:buFont typeface="Arial" panose="020B0604020202020204" pitchFamily="34" charset="0"/>
              <a:buChar char="•"/>
            </a:pPr>
            <a:r>
              <a:rPr lang="en-US" sz="2000">
                <a:solidFill>
                  <a:schemeClr val="accent6">
                    <a:lumMod val="50000"/>
                  </a:schemeClr>
                </a:solidFill>
                <a:latin typeface="Calibri" panose="020F0502020204030204" pitchFamily="34" charset="0"/>
                <a:cs typeface="Calibri" panose="020F0502020204030204" pitchFamily="34" charset="0"/>
              </a:rPr>
              <a:t>What about the knowledge of the lid installers being replaced?</a:t>
            </a:r>
          </a:p>
          <a:p>
            <a:pPr marL="779463" lvl="2" indent="-322263">
              <a:lnSpc>
                <a:spcPct val="80000"/>
              </a:lnSpc>
              <a:spcAft>
                <a:spcPts val="400"/>
              </a:spcAft>
              <a:buFont typeface="Arial" panose="020B0604020202020204" pitchFamily="34" charset="0"/>
              <a:buChar char="•"/>
            </a:pPr>
            <a:r>
              <a:rPr lang="en-US" sz="2000">
                <a:solidFill>
                  <a:schemeClr val="accent6">
                    <a:lumMod val="50000"/>
                  </a:schemeClr>
                </a:solidFill>
                <a:latin typeface="Calibri" panose="020F0502020204030204" pitchFamily="34" charset="0"/>
                <a:cs typeface="Calibri" panose="020F0502020204030204" pitchFamily="34" charset="0"/>
              </a:rPr>
              <a:t>Technical view represented by chief of operations.</a:t>
            </a:r>
          </a:p>
          <a:p>
            <a:pPr marL="779463" lvl="2" indent="-322263">
              <a:lnSpc>
                <a:spcPct val="80000"/>
              </a:lnSpc>
              <a:spcAft>
                <a:spcPts val="400"/>
              </a:spcAft>
              <a:buFont typeface="Arial" panose="020B0604020202020204" pitchFamily="34" charset="0"/>
              <a:buChar char="•"/>
            </a:pPr>
            <a:r>
              <a:rPr lang="en-US" sz="2000">
                <a:solidFill>
                  <a:schemeClr val="accent6">
                    <a:lumMod val="50000"/>
                  </a:schemeClr>
                </a:solidFill>
                <a:latin typeface="Calibri" panose="020F0502020204030204" pitchFamily="34" charset="0"/>
                <a:cs typeface="Calibri" panose="020F0502020204030204" pitchFamily="34" charset="0"/>
              </a:rPr>
              <a:t>Social perspective included in MGOs to retrain, repurpose as many as possible, help others find jobs, and provide financial support for during retraining </a:t>
            </a:r>
          </a:p>
          <a:p>
            <a:pPr marL="322263" lvl="1" indent="-322263">
              <a:lnSpc>
                <a:spcPct val="80000"/>
              </a:lnSpc>
              <a:spcAft>
                <a:spcPts val="400"/>
              </a:spcAft>
              <a:buFont typeface="Arial" panose="020B0604020202020204" pitchFamily="34" charset="0"/>
              <a:buChar char="•"/>
            </a:pPr>
            <a:r>
              <a:rPr lang="en-US" sz="2000">
                <a:solidFill>
                  <a:schemeClr val="accent6">
                    <a:lumMod val="50000"/>
                  </a:schemeClr>
                </a:solidFill>
                <a:latin typeface="Calibri" panose="020F0502020204030204" pitchFamily="34" charset="0"/>
                <a:cs typeface="Calibri" panose="020F0502020204030204" pitchFamily="34" charset="0"/>
              </a:rPr>
              <a:t>Business stakeholders?</a:t>
            </a:r>
          </a:p>
          <a:p>
            <a:pPr marL="322263" indent="-322263">
              <a:lnSpc>
                <a:spcPct val="80000"/>
              </a:lnSpc>
              <a:spcAft>
                <a:spcPts val="400"/>
              </a:spcAft>
              <a:buFont typeface="Arial" panose="020B0604020202020204" pitchFamily="34" charset="0"/>
              <a:buChar char="•"/>
            </a:pPr>
            <a:r>
              <a:rPr lang="en-US" sz="2000">
                <a:solidFill>
                  <a:schemeClr val="accent6">
                    <a:lumMod val="50000"/>
                  </a:schemeClr>
                </a:solidFill>
                <a:latin typeface="Calibri" panose="020F0502020204030204" pitchFamily="34" charset="0"/>
                <a:cs typeface="Calibri" panose="020F0502020204030204" pitchFamily="34" charset="0"/>
              </a:rPr>
              <a:t>Others?</a:t>
            </a:r>
          </a:p>
          <a:p>
            <a:pPr marL="779463" lvl="2" indent="-322263">
              <a:lnSpc>
                <a:spcPct val="80000"/>
              </a:lnSpc>
              <a:spcAft>
                <a:spcPts val="400"/>
              </a:spcAft>
              <a:buFont typeface="Arial" panose="020B0604020202020204" pitchFamily="34" charset="0"/>
              <a:buChar char="•"/>
            </a:pPr>
            <a:r>
              <a:rPr lang="en-US" sz="2000">
                <a:solidFill>
                  <a:schemeClr val="accent6">
                    <a:lumMod val="50000"/>
                  </a:schemeClr>
                </a:solidFill>
                <a:latin typeface="Calibri" panose="020F0502020204030204" pitchFamily="34" charset="0"/>
                <a:cs typeface="Calibri" panose="020F0502020204030204" pitchFamily="34" charset="0"/>
              </a:rPr>
              <a:t>During elicitation will ask if a stakeholder knows of any other stakeholders that should be included.</a:t>
            </a:r>
          </a:p>
          <a:p>
            <a:pPr marL="779463" lvl="2" indent="-322263">
              <a:lnSpc>
                <a:spcPct val="80000"/>
              </a:lnSpc>
              <a:spcAft>
                <a:spcPts val="400"/>
              </a:spcAft>
              <a:buFont typeface="Arial" panose="020B0604020202020204" pitchFamily="34" charset="0"/>
              <a:buChar char="•"/>
            </a:pPr>
            <a:r>
              <a:rPr lang="en-US" sz="2000">
                <a:solidFill>
                  <a:schemeClr val="accent6">
                    <a:lumMod val="50000"/>
                  </a:schemeClr>
                </a:solidFill>
                <a:latin typeface="Calibri" panose="020F0502020204030204" pitchFamily="34" charset="0"/>
                <a:cs typeface="Calibri" panose="020F0502020204030204" pitchFamily="34" charset="0"/>
              </a:rPr>
              <a:t>When identifying external stakeholders, will ensure the stakeholders representing all external interfaces are included.</a:t>
            </a:r>
          </a:p>
        </p:txBody>
      </p:sp>
      <p:sp>
        <p:nvSpPr>
          <p:cNvPr id="4" name="TextBox 3">
            <a:extLst>
              <a:ext uri="{FF2B5EF4-FFF2-40B4-BE49-F238E27FC236}">
                <a16:creationId xmlns:a16="http://schemas.microsoft.com/office/drawing/2014/main" id="{6B9AAF31-EB8A-B64D-BCCB-7A79D9A2A234}"/>
              </a:ext>
            </a:extLst>
          </p:cNvPr>
          <p:cNvSpPr txBox="1"/>
          <p:nvPr/>
        </p:nvSpPr>
        <p:spPr>
          <a:xfrm>
            <a:off x="1295401" y="6416725"/>
            <a:ext cx="9579428" cy="441275"/>
          </a:xfrm>
          <a:prstGeom prst="rect">
            <a:avLst/>
          </a:prstGeom>
          <a:noFill/>
        </p:spPr>
        <p:txBody>
          <a:bodyPr wrap="square" rtlCol="0">
            <a:spAutoFit/>
          </a:bodyPr>
          <a:lstStyle/>
          <a:p>
            <a:pPr algn="ctr">
              <a:lnSpc>
                <a:spcPct val="80000"/>
              </a:lnSpc>
            </a:pPr>
            <a:r>
              <a:rPr lang="en-US" sz="1400">
                <a:latin typeface="Calibri" panose="020F0502020204030204" pitchFamily="34" charset="0"/>
                <a:cs typeface="Calibri" panose="020F0502020204030204" pitchFamily="34" charset="0"/>
              </a:rPr>
              <a:t>LIR: Lid Installing Robot; RFI: Request for Information; MGOs: Mission, Goals, Objectives;  EPA: Environmental Protection Agency:  OSHA: Occupational Safety and Health Administration; FDA: Food and Drug Administration</a:t>
            </a:r>
          </a:p>
        </p:txBody>
      </p:sp>
      <p:sp>
        <p:nvSpPr>
          <p:cNvPr id="6" name="Slide Number Placeholder 1">
            <a:extLst>
              <a:ext uri="{FF2B5EF4-FFF2-40B4-BE49-F238E27FC236}">
                <a16:creationId xmlns:a16="http://schemas.microsoft.com/office/drawing/2014/main" id="{CA83D508-65D2-C633-5940-C45BCD7FADB4}"/>
              </a:ext>
            </a:extLst>
          </p:cNvPr>
          <p:cNvSpPr>
            <a:spLocks noGrp="1"/>
          </p:cNvSpPr>
          <p:nvPr>
            <p:ph type="sldNum" sz="quarter" idx="12"/>
          </p:nvPr>
        </p:nvSpPr>
        <p:spPr>
          <a:xfrm>
            <a:off x="11409816" y="6469742"/>
            <a:ext cx="542697" cy="279400"/>
          </a:xfrm>
        </p:spPr>
        <p:txBody>
          <a:bodyPr/>
          <a:lstStyle/>
          <a:p>
            <a:pPr>
              <a:defRPr/>
            </a:pPr>
            <a:fld id="{D69A8151-85DA-487E-90FD-0CEB4E854E9B}" type="slidenum">
              <a:rPr lang="en-US" smtClean="0"/>
              <a:pPr>
                <a:defRPr/>
              </a:pPr>
              <a:t>21</a:t>
            </a:fld>
            <a:endParaRPr lang="en-US"/>
          </a:p>
        </p:txBody>
      </p:sp>
    </p:spTree>
    <p:extLst>
      <p:ext uri="{BB962C8B-B14F-4D97-AF65-F5344CB8AC3E}">
        <p14:creationId xmlns:p14="http://schemas.microsoft.com/office/powerpoint/2010/main" val="13904204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5">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
                                            <p:txEl>
                                              <p:pRg st="7" end="7"/>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5">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9" end="9"/>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
                                            <p:txEl>
                                              <p:pRg st="10" end="10"/>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5">
                                            <p:txEl>
                                              <p:pRg st="11" end="11"/>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5">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978423-33D3-A0F7-8C94-A89B51A2C55A}"/>
              </a:ext>
            </a:extLst>
          </p:cNvPr>
          <p:cNvSpPr>
            <a:spLocks noGrp="1"/>
          </p:cNvSpPr>
          <p:nvPr>
            <p:ph type="title"/>
          </p:nvPr>
        </p:nvSpPr>
        <p:spPr/>
        <p:txBody>
          <a:bodyPr>
            <a:normAutofit fontScale="90000"/>
          </a:bodyPr>
          <a:lstStyle/>
          <a:p>
            <a:r>
              <a:rPr lang="en-US">
                <a:solidFill>
                  <a:schemeClr val="accent1">
                    <a:lumMod val="75000"/>
                  </a:schemeClr>
                </a:solidFill>
              </a:rPr>
              <a:t>Identifying Stakeholders – Business</a:t>
            </a:r>
          </a:p>
        </p:txBody>
      </p:sp>
      <p:sp>
        <p:nvSpPr>
          <p:cNvPr id="3" name="Content Placeholder 2">
            <a:extLst>
              <a:ext uri="{FF2B5EF4-FFF2-40B4-BE49-F238E27FC236}">
                <a16:creationId xmlns:a16="http://schemas.microsoft.com/office/drawing/2014/main" id="{B46574A3-2769-0DE8-00E5-8444B24990BE}"/>
              </a:ext>
            </a:extLst>
          </p:cNvPr>
          <p:cNvSpPr>
            <a:spLocks noGrp="1"/>
          </p:cNvSpPr>
          <p:nvPr>
            <p:ph idx="1"/>
          </p:nvPr>
        </p:nvSpPr>
        <p:spPr>
          <a:xfrm>
            <a:off x="827314" y="1420429"/>
            <a:ext cx="10613572" cy="4784428"/>
          </a:xfrm>
        </p:spPr>
        <p:txBody>
          <a:bodyPr>
            <a:normAutofit fontScale="85000" lnSpcReduction="20000"/>
          </a:bodyPr>
          <a:lstStyle/>
          <a:p>
            <a:r>
              <a:rPr lang="en-US">
                <a:solidFill>
                  <a:schemeClr val="accent6">
                    <a:lumMod val="50000"/>
                  </a:schemeClr>
                </a:solidFill>
                <a:latin typeface="Calibri" panose="020F0502020204030204" pitchFamily="34" charset="0"/>
                <a:cs typeface="Calibri" panose="020F0502020204030204" pitchFamily="34" charset="0"/>
              </a:rPr>
              <a:t>Human Resources</a:t>
            </a:r>
          </a:p>
          <a:p>
            <a:pPr lvl="1"/>
            <a:r>
              <a:rPr lang="en-US" sz="2200">
                <a:solidFill>
                  <a:schemeClr val="accent6">
                    <a:lumMod val="50000"/>
                  </a:schemeClr>
                </a:solidFill>
              </a:rPr>
              <a:t>Repurpose </a:t>
            </a:r>
            <a:r>
              <a:rPr lang="en-US" sz="2200">
                <a:solidFill>
                  <a:schemeClr val="accent6">
                    <a:lumMod val="50000"/>
                  </a:schemeClr>
                </a:solidFill>
                <a:latin typeface="Calibri" panose="020F0502020204030204" pitchFamily="34" charset="0"/>
                <a:cs typeface="Calibri" panose="020F0502020204030204" pitchFamily="34" charset="0"/>
              </a:rPr>
              <a:t>human lid installers</a:t>
            </a:r>
          </a:p>
          <a:p>
            <a:pPr lvl="1"/>
            <a:r>
              <a:rPr lang="en-US" sz="2200">
                <a:solidFill>
                  <a:schemeClr val="accent6">
                    <a:lumMod val="50000"/>
                  </a:schemeClr>
                </a:solidFill>
                <a:latin typeface="Calibri" panose="020F0502020204030204" pitchFamily="34" charset="0"/>
                <a:cs typeface="Calibri" panose="020F0502020204030204" pitchFamily="34" charset="0"/>
              </a:rPr>
              <a:t>Training</a:t>
            </a:r>
          </a:p>
          <a:p>
            <a:pPr lvl="1"/>
            <a:r>
              <a:rPr lang="en-US" sz="2200">
                <a:solidFill>
                  <a:schemeClr val="accent6">
                    <a:lumMod val="50000"/>
                  </a:schemeClr>
                </a:solidFill>
                <a:latin typeface="Calibri" panose="020F0502020204030204" pitchFamily="34" charset="0"/>
                <a:cs typeface="Calibri" panose="020F0502020204030204" pitchFamily="34" charset="0"/>
              </a:rPr>
              <a:t>New Hires resulting from the automation</a:t>
            </a:r>
          </a:p>
          <a:p>
            <a:r>
              <a:rPr lang="en-US">
                <a:solidFill>
                  <a:schemeClr val="accent6">
                    <a:lumMod val="50000"/>
                  </a:schemeClr>
                </a:solidFill>
                <a:latin typeface="Calibri" panose="020F0502020204030204" pitchFamily="34" charset="0"/>
                <a:cs typeface="Calibri" panose="020F0502020204030204" pitchFamily="34" charset="0"/>
              </a:rPr>
              <a:t>Finance/Budgeting</a:t>
            </a:r>
          </a:p>
          <a:p>
            <a:pPr lvl="1"/>
            <a:r>
              <a:rPr lang="en-US" sz="2200">
                <a:solidFill>
                  <a:schemeClr val="accent6">
                    <a:lumMod val="50000"/>
                  </a:schemeClr>
                </a:solidFill>
                <a:latin typeface="Calibri" panose="020F0502020204030204" pitchFamily="34" charset="0"/>
                <a:cs typeface="Calibri" panose="020F0502020204030204" pitchFamily="34" charset="0"/>
              </a:rPr>
              <a:t>Budgeting of funds to make all necessary changes: Facility upgrades, new personnel, training, procurement of LIRs and supporting infrastructure?</a:t>
            </a:r>
          </a:p>
          <a:p>
            <a:r>
              <a:rPr lang="en-US">
                <a:solidFill>
                  <a:schemeClr val="accent6">
                    <a:lumMod val="50000"/>
                  </a:schemeClr>
                </a:solidFill>
                <a:latin typeface="Calibri" panose="020F0502020204030204" pitchFamily="34" charset="0"/>
                <a:cs typeface="Calibri" panose="020F0502020204030204" pitchFamily="34" charset="0"/>
              </a:rPr>
              <a:t>Procurement/Contracting</a:t>
            </a:r>
          </a:p>
          <a:p>
            <a:pPr lvl="1"/>
            <a:r>
              <a:rPr lang="en-US" sz="2200">
                <a:solidFill>
                  <a:schemeClr val="accent6">
                    <a:lumMod val="50000"/>
                  </a:schemeClr>
                </a:solidFill>
                <a:latin typeface="Calibri" panose="020F0502020204030204" pitchFamily="34" charset="0"/>
                <a:cs typeface="Calibri" panose="020F0502020204030204" pitchFamily="34" charset="0"/>
              </a:rPr>
              <a:t>Issue RFIs, prepare contracts/SOWs/SAs), issue RFP, evaluate proposals, select contractors.</a:t>
            </a:r>
          </a:p>
          <a:p>
            <a:pPr lvl="2"/>
            <a:r>
              <a:rPr lang="en-US" sz="2200">
                <a:solidFill>
                  <a:schemeClr val="accent6">
                    <a:lumMod val="50000"/>
                  </a:schemeClr>
                </a:solidFill>
                <a:latin typeface="Calibri" panose="020F0502020204030204" pitchFamily="34" charset="0"/>
                <a:cs typeface="Calibri" panose="020F0502020204030204" pitchFamily="34" charset="0"/>
              </a:rPr>
              <a:t>LIRs, Facility upgrades due </a:t>
            </a:r>
            <a:r>
              <a:rPr lang="en-US" sz="2200">
                <a:solidFill>
                  <a:schemeClr val="accent6">
                    <a:lumMod val="50000"/>
                  </a:schemeClr>
                </a:solidFill>
              </a:rPr>
              <a:t>to increased capacity.</a:t>
            </a:r>
            <a:endParaRPr lang="en-US" sz="2200">
              <a:solidFill>
                <a:schemeClr val="accent6">
                  <a:lumMod val="50000"/>
                </a:schemeClr>
              </a:solidFill>
              <a:latin typeface="Calibri" panose="020F0502020204030204" pitchFamily="34" charset="0"/>
              <a:cs typeface="Calibri" panose="020F0502020204030204" pitchFamily="34" charset="0"/>
            </a:endParaRPr>
          </a:p>
          <a:p>
            <a:pPr lvl="1"/>
            <a:r>
              <a:rPr lang="en-US" sz="2200">
                <a:solidFill>
                  <a:schemeClr val="accent6">
                    <a:lumMod val="50000"/>
                  </a:schemeClr>
                </a:solidFill>
                <a:latin typeface="Calibri" panose="020F0502020204030204" pitchFamily="34" charset="0"/>
                <a:cs typeface="Calibri" panose="020F0502020204030204" pitchFamily="34" charset="0"/>
              </a:rPr>
              <a:t>Update existing contracts due to increase in production (Lids, Jars, Labels, packaging, customers)</a:t>
            </a:r>
          </a:p>
          <a:p>
            <a:pPr lvl="1"/>
            <a:r>
              <a:rPr lang="en-US" sz="2200">
                <a:solidFill>
                  <a:schemeClr val="accent6">
                    <a:lumMod val="50000"/>
                  </a:schemeClr>
                </a:solidFill>
                <a:latin typeface="Calibri" panose="020F0502020204030204" pitchFamily="34" charset="0"/>
                <a:cs typeface="Calibri" panose="020F0502020204030204" pitchFamily="34" charset="0"/>
              </a:rPr>
              <a:t>Monitoring contract performance and deliverables </a:t>
            </a:r>
          </a:p>
          <a:p>
            <a:r>
              <a:rPr lang="en-US">
                <a:solidFill>
                  <a:schemeClr val="accent6">
                    <a:lumMod val="50000"/>
                  </a:schemeClr>
                </a:solidFill>
              </a:rPr>
              <a:t>Office of Community Relations</a:t>
            </a:r>
          </a:p>
          <a:p>
            <a:pPr lvl="1"/>
            <a:r>
              <a:rPr lang="en-US" sz="2200">
                <a:solidFill>
                  <a:schemeClr val="accent6">
                    <a:lumMod val="50000"/>
                  </a:schemeClr>
                </a:solidFill>
                <a:latin typeface="Calibri" panose="020F0502020204030204" pitchFamily="34" charset="0"/>
                <a:cs typeface="Calibri" panose="020F0502020204030204" pitchFamily="34" charset="0"/>
              </a:rPr>
              <a:t>Impacts on local community: increased traffic, noise, pollution (emissions, wastewater, operating hours).</a:t>
            </a:r>
          </a:p>
        </p:txBody>
      </p:sp>
      <p:sp>
        <p:nvSpPr>
          <p:cNvPr id="4" name="TextBox 3">
            <a:extLst>
              <a:ext uri="{FF2B5EF4-FFF2-40B4-BE49-F238E27FC236}">
                <a16:creationId xmlns:a16="http://schemas.microsoft.com/office/drawing/2014/main" id="{C5AB9641-8FB2-063E-3768-403F23A1C6EA}"/>
              </a:ext>
            </a:extLst>
          </p:cNvPr>
          <p:cNvSpPr txBox="1"/>
          <p:nvPr/>
        </p:nvSpPr>
        <p:spPr>
          <a:xfrm>
            <a:off x="402770" y="6434362"/>
            <a:ext cx="11038115" cy="268920"/>
          </a:xfrm>
          <a:prstGeom prst="rect">
            <a:avLst/>
          </a:prstGeom>
          <a:noFill/>
        </p:spPr>
        <p:txBody>
          <a:bodyPr wrap="square" rtlCol="0">
            <a:spAutoFit/>
          </a:bodyPr>
          <a:lstStyle/>
          <a:p>
            <a:pPr algn="ctr">
              <a:lnSpc>
                <a:spcPct val="80000"/>
              </a:lnSpc>
            </a:pPr>
            <a:r>
              <a:rPr lang="en-US" sz="1400">
                <a:latin typeface="Calibri" panose="020F0502020204030204" pitchFamily="34" charset="0"/>
                <a:cs typeface="Calibri" panose="020F0502020204030204" pitchFamily="34" charset="0"/>
              </a:rPr>
              <a:t>LIR: Lid Installing Robot; RFI: Request for Information; RFP: Request for Proposal; SOW: Statement of Work; SA: Supplier Agreement</a:t>
            </a:r>
          </a:p>
        </p:txBody>
      </p:sp>
      <p:sp>
        <p:nvSpPr>
          <p:cNvPr id="5" name="Slide Number Placeholder 18">
            <a:extLst>
              <a:ext uri="{FF2B5EF4-FFF2-40B4-BE49-F238E27FC236}">
                <a16:creationId xmlns:a16="http://schemas.microsoft.com/office/drawing/2014/main" id="{89E4945E-E265-680A-BBCC-97E407045A87}"/>
              </a:ext>
            </a:extLst>
          </p:cNvPr>
          <p:cNvSpPr>
            <a:spLocks noGrp="1"/>
          </p:cNvSpPr>
          <p:nvPr>
            <p:ph type="sldNum" sz="quarter" idx="12"/>
          </p:nvPr>
        </p:nvSpPr>
        <p:spPr>
          <a:xfrm>
            <a:off x="11409816" y="6469742"/>
            <a:ext cx="542697" cy="279400"/>
          </a:xfrm>
        </p:spPr>
        <p:txBody>
          <a:bodyPr/>
          <a:lstStyle/>
          <a:p>
            <a:fld id="{924B41C4-1474-8D42-B330-D2828683839D}" type="slidenum">
              <a:rPr lang="en-US" smtClean="0"/>
              <a:pPr/>
              <a:t>22</a:t>
            </a:fld>
            <a:endParaRPr lang="en-US"/>
          </a:p>
        </p:txBody>
      </p:sp>
    </p:spTree>
    <p:extLst>
      <p:ext uri="{BB962C8B-B14F-4D97-AF65-F5344CB8AC3E}">
        <p14:creationId xmlns:p14="http://schemas.microsoft.com/office/powerpoint/2010/main" val="34711618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6" end="6"/>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7" end="7"/>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8" end="8"/>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9" end="9"/>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11" end="11"/>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ChangeArrowheads="1"/>
          </p:cNvSpPr>
          <p:nvPr/>
        </p:nvSpPr>
        <p:spPr bwMode="gray">
          <a:xfrm>
            <a:off x="709160" y="2613808"/>
            <a:ext cx="10700656" cy="1087334"/>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Autofit/>
          </a:bodyPr>
          <a:lst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200"/>
              </a:spcBef>
              <a:buNone/>
            </a:pPr>
            <a:r>
              <a:rPr lang="en-US" sz="4800">
                <a:solidFill>
                  <a:schemeClr val="accent1">
                    <a:lumMod val="75000"/>
                  </a:schemeClr>
                </a:solidFill>
              </a:rPr>
              <a:t>Stakeholder Perspectives</a:t>
            </a:r>
          </a:p>
        </p:txBody>
      </p:sp>
      <p:sp>
        <p:nvSpPr>
          <p:cNvPr id="2" name="Slide Number Placeholder 1"/>
          <p:cNvSpPr>
            <a:spLocks noGrp="1"/>
          </p:cNvSpPr>
          <p:nvPr>
            <p:ph type="sldNum" sz="quarter" idx="12"/>
          </p:nvPr>
        </p:nvSpPr>
        <p:spPr/>
        <p:txBody>
          <a:bodyPr/>
          <a:lstStyle/>
          <a:p>
            <a:pPr>
              <a:defRPr/>
            </a:pPr>
            <a:fld id="{D69A8151-85DA-487E-90FD-0CEB4E854E9B}" type="slidenum">
              <a:rPr lang="en-US" smtClean="0"/>
              <a:pPr>
                <a:defRPr/>
              </a:pPr>
              <a:t>23</a:t>
            </a:fld>
            <a:endParaRPr lang="en-US"/>
          </a:p>
        </p:txBody>
      </p:sp>
    </p:spTree>
    <p:extLst>
      <p:ext uri="{BB962C8B-B14F-4D97-AF65-F5344CB8AC3E}">
        <p14:creationId xmlns:p14="http://schemas.microsoft.com/office/powerpoint/2010/main" val="123946459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15386B-EB44-8841-8C70-7B223055CE34}"/>
              </a:ext>
            </a:extLst>
          </p:cNvPr>
          <p:cNvSpPr>
            <a:spLocks noGrp="1"/>
          </p:cNvSpPr>
          <p:nvPr>
            <p:ph type="title"/>
          </p:nvPr>
        </p:nvSpPr>
        <p:spPr>
          <a:xfrm>
            <a:off x="1391862" y="745818"/>
            <a:ext cx="9713673" cy="615776"/>
          </a:xfrm>
        </p:spPr>
        <p:txBody>
          <a:bodyPr>
            <a:noAutofit/>
          </a:bodyPr>
          <a:lstStyle/>
          <a:p>
            <a:r>
              <a:rPr lang="en-US" sz="3600">
                <a:solidFill>
                  <a:schemeClr val="accent1">
                    <a:lumMod val="75000"/>
                  </a:schemeClr>
                </a:solidFill>
              </a:rPr>
              <a:t>Stakeholders’ High-Level Needs &amp; Expectations</a:t>
            </a:r>
          </a:p>
        </p:txBody>
      </p:sp>
      <p:sp>
        <p:nvSpPr>
          <p:cNvPr id="3" name="Content Placeholder 2">
            <a:extLst>
              <a:ext uri="{FF2B5EF4-FFF2-40B4-BE49-F238E27FC236}">
                <a16:creationId xmlns:a16="http://schemas.microsoft.com/office/drawing/2014/main" id="{A6D082DD-29A9-3740-BCE0-E4531CE7B152}"/>
              </a:ext>
            </a:extLst>
          </p:cNvPr>
          <p:cNvSpPr>
            <a:spLocks noGrp="1"/>
          </p:cNvSpPr>
          <p:nvPr>
            <p:ph idx="1"/>
          </p:nvPr>
        </p:nvSpPr>
        <p:spPr>
          <a:xfrm>
            <a:off x="743567" y="1464862"/>
            <a:ext cx="10953133" cy="4647320"/>
          </a:xfrm>
        </p:spPr>
        <p:txBody>
          <a:bodyPr>
            <a:noAutofit/>
          </a:bodyPr>
          <a:lstStyle/>
          <a:p>
            <a:pPr>
              <a:lnSpc>
                <a:spcPct val="80000"/>
              </a:lnSpc>
              <a:spcAft>
                <a:spcPts val="200"/>
              </a:spcAft>
            </a:pPr>
            <a:r>
              <a:rPr lang="en-US" sz="2200">
                <a:solidFill>
                  <a:schemeClr val="accent6">
                    <a:lumMod val="50000"/>
                  </a:schemeClr>
                </a:solidFill>
                <a:latin typeface="Calibri" panose="020F0502020204030204" pitchFamily="34" charset="0"/>
                <a:cs typeface="Calibri" panose="020F0502020204030204" pitchFamily="34" charset="0"/>
              </a:rPr>
              <a:t>S1: Me, Company Owner (Internal)</a:t>
            </a:r>
          </a:p>
          <a:p>
            <a:pPr lvl="1">
              <a:lnSpc>
                <a:spcPct val="80000"/>
              </a:lnSpc>
              <a:spcAft>
                <a:spcPts val="200"/>
              </a:spcAft>
            </a:pPr>
            <a:r>
              <a:rPr lang="en-US" sz="2200">
                <a:solidFill>
                  <a:schemeClr val="accent6">
                    <a:lumMod val="50000"/>
                  </a:schemeClr>
                </a:solidFill>
                <a:latin typeface="Calibri" panose="020F0502020204030204" pitchFamily="34" charset="0"/>
                <a:cs typeface="Calibri" panose="020F0502020204030204" pitchFamily="34" charset="0"/>
              </a:rPr>
              <a:t>MGOs achieved within the drivers and constraints.</a:t>
            </a:r>
          </a:p>
          <a:p>
            <a:pPr lvl="1">
              <a:lnSpc>
                <a:spcPct val="80000"/>
              </a:lnSpc>
              <a:spcAft>
                <a:spcPts val="200"/>
              </a:spcAft>
            </a:pPr>
            <a:r>
              <a:rPr lang="en-US" sz="2200">
                <a:solidFill>
                  <a:schemeClr val="accent6">
                    <a:lumMod val="50000"/>
                  </a:schemeClr>
                </a:solidFill>
                <a:latin typeface="Calibri" panose="020F0502020204030204" pitchFamily="34" charset="0"/>
                <a:cs typeface="Calibri" panose="020F0502020204030204" pitchFamily="34" charset="0"/>
              </a:rPr>
              <a:t>Meet the customer demand for filled jars.</a:t>
            </a:r>
          </a:p>
          <a:p>
            <a:pPr lvl="1">
              <a:lnSpc>
                <a:spcPct val="80000"/>
              </a:lnSpc>
              <a:spcAft>
                <a:spcPts val="800"/>
              </a:spcAft>
            </a:pPr>
            <a:r>
              <a:rPr lang="en-US" sz="2200">
                <a:solidFill>
                  <a:schemeClr val="accent6">
                    <a:lumMod val="50000"/>
                  </a:schemeClr>
                </a:solidFill>
              </a:rPr>
              <a:t>Can the LIRs meet my MGOs and other needs?</a:t>
            </a:r>
            <a:endParaRPr lang="en-US" sz="2200">
              <a:solidFill>
                <a:schemeClr val="accent6">
                  <a:lumMod val="50000"/>
                </a:schemeClr>
              </a:solidFill>
              <a:latin typeface="Calibri" panose="020F0502020204030204" pitchFamily="34" charset="0"/>
              <a:cs typeface="Calibri" panose="020F0502020204030204" pitchFamily="34" charset="0"/>
            </a:endParaRPr>
          </a:p>
          <a:p>
            <a:pPr>
              <a:lnSpc>
                <a:spcPct val="80000"/>
              </a:lnSpc>
              <a:spcAft>
                <a:spcPts val="200"/>
              </a:spcAft>
            </a:pPr>
            <a:r>
              <a:rPr lang="en-US" sz="2200">
                <a:solidFill>
                  <a:schemeClr val="accent6">
                    <a:lumMod val="50000"/>
                  </a:schemeClr>
                </a:solidFill>
                <a:latin typeface="Calibri" panose="020F0502020204030204" pitchFamily="34" charset="0"/>
                <a:cs typeface="Calibri" panose="020F0502020204030204" pitchFamily="34" charset="0"/>
              </a:rPr>
              <a:t>S2: Customers (External)</a:t>
            </a:r>
          </a:p>
          <a:p>
            <a:pPr lvl="1">
              <a:lnSpc>
                <a:spcPct val="80000"/>
              </a:lnSpc>
              <a:spcAft>
                <a:spcPts val="200"/>
              </a:spcAft>
            </a:pPr>
            <a:r>
              <a:rPr lang="en-US" sz="2200">
                <a:solidFill>
                  <a:schemeClr val="accent6">
                    <a:lumMod val="50000"/>
                  </a:schemeClr>
                </a:solidFill>
                <a:latin typeface="Calibri" panose="020F0502020204030204" pitchFamily="34" charset="0"/>
                <a:cs typeface="Calibri" panose="020F0502020204030204" pitchFamily="34" charset="0"/>
              </a:rPr>
              <a:t>Facility can receive and store customer supplied product in bulk containers.</a:t>
            </a:r>
          </a:p>
          <a:p>
            <a:pPr lvl="1">
              <a:lnSpc>
                <a:spcPct val="80000"/>
              </a:lnSpc>
              <a:spcAft>
                <a:spcPts val="200"/>
              </a:spcAft>
            </a:pPr>
            <a:r>
              <a:rPr lang="en-US" sz="2200">
                <a:solidFill>
                  <a:schemeClr val="accent6">
                    <a:lumMod val="50000"/>
                  </a:schemeClr>
                </a:solidFill>
                <a:latin typeface="Calibri" panose="020F0502020204030204" pitchFamily="34" charset="0"/>
                <a:cs typeface="Calibri" panose="020F0502020204030204" pitchFamily="34" charset="0"/>
              </a:rPr>
              <a:t>Facility can properly handle, label, and fill jars with a variety of eatable food stuffs as well as non-eatable cleaning chemicals and compounds.</a:t>
            </a:r>
          </a:p>
          <a:p>
            <a:pPr lvl="1">
              <a:lnSpc>
                <a:spcPct val="80000"/>
              </a:lnSpc>
              <a:spcAft>
                <a:spcPts val="200"/>
              </a:spcAft>
            </a:pPr>
            <a:r>
              <a:rPr lang="en-US" sz="2200">
                <a:solidFill>
                  <a:schemeClr val="accent6">
                    <a:lumMod val="50000"/>
                  </a:schemeClr>
                </a:solidFill>
                <a:latin typeface="Calibri" panose="020F0502020204030204" pitchFamily="34" charset="0"/>
                <a:cs typeface="Calibri" panose="020F0502020204030204" pitchFamily="34" charset="0"/>
              </a:rPr>
              <a:t>Jars can be either glass or plastic.</a:t>
            </a:r>
          </a:p>
          <a:p>
            <a:pPr lvl="1">
              <a:lnSpc>
                <a:spcPct val="80000"/>
              </a:lnSpc>
              <a:spcAft>
                <a:spcPts val="200"/>
              </a:spcAft>
            </a:pPr>
            <a:r>
              <a:rPr lang="en-US" sz="2200">
                <a:solidFill>
                  <a:schemeClr val="accent6">
                    <a:lumMod val="50000"/>
                  </a:schemeClr>
                </a:solidFill>
                <a:latin typeface="Calibri" panose="020F0502020204030204" pitchFamily="34" charset="0"/>
                <a:cs typeface="Calibri" panose="020F0502020204030204" pitchFamily="34" charset="0"/>
              </a:rPr>
              <a:t>Lids are properly installed on the jars.</a:t>
            </a:r>
          </a:p>
          <a:p>
            <a:pPr lvl="2">
              <a:lnSpc>
                <a:spcPct val="80000"/>
              </a:lnSpc>
              <a:spcAft>
                <a:spcPts val="200"/>
              </a:spcAft>
            </a:pPr>
            <a:r>
              <a:rPr lang="en-US" sz="2200">
                <a:solidFill>
                  <a:schemeClr val="accent6">
                    <a:lumMod val="50000"/>
                  </a:schemeClr>
                </a:solidFill>
                <a:latin typeface="Calibri" panose="020F0502020204030204" pitchFamily="34" charset="0"/>
                <a:cs typeface="Calibri" panose="020F0502020204030204" pitchFamily="34" charset="0"/>
              </a:rPr>
              <a:t>Positive seal with a torque applicable to the size of lid and jar material.</a:t>
            </a:r>
          </a:p>
          <a:p>
            <a:pPr lvl="1">
              <a:lnSpc>
                <a:spcPct val="80000"/>
              </a:lnSpc>
              <a:spcAft>
                <a:spcPts val="200"/>
              </a:spcAft>
            </a:pPr>
            <a:r>
              <a:rPr lang="en-US" sz="2200">
                <a:solidFill>
                  <a:schemeClr val="accent6">
                    <a:lumMod val="50000"/>
                  </a:schemeClr>
                </a:solidFill>
                <a:latin typeface="Calibri" panose="020F0502020204030204" pitchFamily="34" charset="0"/>
                <a:cs typeface="Calibri" panose="020F0502020204030204" pitchFamily="34" charset="0"/>
              </a:rPr>
              <a:t>Meet </a:t>
            </a:r>
            <a:r>
              <a:rPr lang="en-US" sz="2200">
                <a:solidFill>
                  <a:schemeClr val="accent6">
                    <a:lumMod val="50000"/>
                  </a:schemeClr>
                </a:solidFill>
              </a:rPr>
              <a:t>customer</a:t>
            </a:r>
            <a:r>
              <a:rPr lang="en-US" sz="2200">
                <a:solidFill>
                  <a:schemeClr val="accent6">
                    <a:lumMod val="50000"/>
                  </a:schemeClr>
                </a:solidFill>
                <a:latin typeface="Calibri" panose="020F0502020204030204" pitchFamily="34" charset="0"/>
                <a:cs typeface="Calibri" panose="020F0502020204030204" pitchFamily="34" charset="0"/>
              </a:rPr>
              <a:t> demand for filled jars.</a:t>
            </a:r>
          </a:p>
          <a:p>
            <a:pPr lvl="1">
              <a:lnSpc>
                <a:spcPct val="80000"/>
              </a:lnSpc>
              <a:spcAft>
                <a:spcPts val="200"/>
              </a:spcAft>
            </a:pPr>
            <a:r>
              <a:rPr lang="en-US" sz="2200">
                <a:solidFill>
                  <a:schemeClr val="accent6">
                    <a:lumMod val="50000"/>
                  </a:schemeClr>
                </a:solidFill>
                <a:latin typeface="Calibri" panose="020F0502020204030204" pitchFamily="34" charset="0"/>
                <a:cs typeface="Calibri" panose="020F0502020204030204" pitchFamily="34" charset="0"/>
              </a:rPr>
              <a:t>Able to package and stage filled jars for pickup and delivery to customer’s customers.</a:t>
            </a:r>
          </a:p>
          <a:p>
            <a:pPr lvl="1">
              <a:lnSpc>
                <a:spcPct val="80000"/>
              </a:lnSpc>
              <a:spcAft>
                <a:spcPts val="200"/>
              </a:spcAft>
            </a:pPr>
            <a:r>
              <a:rPr lang="en-US" sz="2200">
                <a:solidFill>
                  <a:schemeClr val="accent6">
                    <a:lumMod val="50000"/>
                  </a:schemeClr>
                </a:solidFill>
                <a:latin typeface="Calibri" panose="020F0502020204030204" pitchFamily="34" charset="0"/>
                <a:cs typeface="Calibri" panose="020F0502020204030204" pitchFamily="34" charset="0"/>
              </a:rPr>
              <a:t>Facility cleans and makes available for pickup empty product bulk containers for reuse.</a:t>
            </a:r>
          </a:p>
          <a:p>
            <a:pPr lvl="1">
              <a:lnSpc>
                <a:spcPct val="80000"/>
              </a:lnSpc>
              <a:spcAft>
                <a:spcPts val="200"/>
              </a:spcAft>
            </a:pPr>
            <a:r>
              <a:rPr lang="en-US" sz="2200">
                <a:solidFill>
                  <a:schemeClr val="accent6">
                    <a:lumMod val="50000"/>
                  </a:schemeClr>
                </a:solidFill>
              </a:rPr>
              <a:t>Bottom line – can the LIR meet the customer lid installation requirements?</a:t>
            </a:r>
            <a:endParaRPr lang="en-US" sz="2200">
              <a:solidFill>
                <a:schemeClr val="accent6">
                  <a:lumMod val="50000"/>
                </a:schemeClr>
              </a:solidFill>
              <a:latin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C23003BB-DE29-334A-8125-556EA0C1AF8A}"/>
              </a:ext>
            </a:extLst>
          </p:cNvPr>
          <p:cNvSpPr>
            <a:spLocks noGrp="1"/>
          </p:cNvSpPr>
          <p:nvPr>
            <p:ph type="sldNum" sz="quarter" idx="12"/>
          </p:nvPr>
        </p:nvSpPr>
        <p:spPr>
          <a:xfrm>
            <a:off x="11495314" y="6473747"/>
            <a:ext cx="542697" cy="279400"/>
          </a:xfrm>
        </p:spPr>
        <p:txBody>
          <a:bodyPr/>
          <a:lstStyle/>
          <a:p>
            <a:fld id="{874AC6EB-5948-4DF8-B5CC-E711E8013C87}" type="slidenum">
              <a:rPr lang="en-US" sz="1600" smtClean="0"/>
              <a:pPr/>
              <a:t>24</a:t>
            </a:fld>
            <a:endParaRPr lang="en-US" sz="1600"/>
          </a:p>
        </p:txBody>
      </p:sp>
      <p:sp>
        <p:nvSpPr>
          <p:cNvPr id="5" name="TextBox 4">
            <a:extLst>
              <a:ext uri="{FF2B5EF4-FFF2-40B4-BE49-F238E27FC236}">
                <a16:creationId xmlns:a16="http://schemas.microsoft.com/office/drawing/2014/main" id="{965271F5-8E02-1342-9533-9F11485E4CD4}"/>
              </a:ext>
            </a:extLst>
          </p:cNvPr>
          <p:cNvSpPr txBox="1"/>
          <p:nvPr/>
        </p:nvSpPr>
        <p:spPr>
          <a:xfrm>
            <a:off x="3984618" y="6444170"/>
            <a:ext cx="4528159" cy="307777"/>
          </a:xfrm>
          <a:prstGeom prst="rect">
            <a:avLst/>
          </a:prstGeom>
          <a:noFill/>
        </p:spPr>
        <p:txBody>
          <a:bodyPr wrap="square" rtlCol="0">
            <a:spAutoFit/>
          </a:bodyPr>
          <a:lstStyle/>
          <a:p>
            <a:pPr algn="ctr"/>
            <a:r>
              <a:rPr lang="en-US" sz="1400">
                <a:latin typeface="Calibri" panose="020F0502020204030204" pitchFamily="34" charset="0"/>
                <a:cs typeface="Calibri" panose="020F0502020204030204" pitchFamily="34" charset="0"/>
              </a:rPr>
              <a:t>MGO: Mission,  Goals, Objectives</a:t>
            </a:r>
          </a:p>
        </p:txBody>
      </p:sp>
    </p:spTree>
    <p:extLst>
      <p:ext uri="{BB962C8B-B14F-4D97-AF65-F5344CB8AC3E}">
        <p14:creationId xmlns:p14="http://schemas.microsoft.com/office/powerpoint/2010/main" val="7956267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6" end="6"/>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7" end="7"/>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8" end="8"/>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9" end="9"/>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10" end="10"/>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11" end="11"/>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12" end="12"/>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15386B-EB44-8841-8C70-7B223055CE34}"/>
              </a:ext>
            </a:extLst>
          </p:cNvPr>
          <p:cNvSpPr>
            <a:spLocks noGrp="1"/>
          </p:cNvSpPr>
          <p:nvPr>
            <p:ph type="title"/>
          </p:nvPr>
        </p:nvSpPr>
        <p:spPr>
          <a:xfrm>
            <a:off x="2374112" y="787622"/>
            <a:ext cx="7443775" cy="630129"/>
          </a:xfrm>
        </p:spPr>
        <p:txBody>
          <a:bodyPr>
            <a:noAutofit/>
          </a:bodyPr>
          <a:lstStyle/>
          <a:p>
            <a:r>
              <a:rPr lang="en-US" sz="3600">
                <a:solidFill>
                  <a:schemeClr val="accent1">
                    <a:lumMod val="75000"/>
                  </a:schemeClr>
                </a:solidFill>
              </a:rPr>
              <a:t>Stakeholders’ Needs &amp; Expectations (2)</a:t>
            </a:r>
          </a:p>
        </p:txBody>
      </p:sp>
      <p:sp>
        <p:nvSpPr>
          <p:cNvPr id="3" name="Content Placeholder 2">
            <a:extLst>
              <a:ext uri="{FF2B5EF4-FFF2-40B4-BE49-F238E27FC236}">
                <a16:creationId xmlns:a16="http://schemas.microsoft.com/office/drawing/2014/main" id="{A6D082DD-29A9-3740-BCE0-E4531CE7B152}"/>
              </a:ext>
            </a:extLst>
          </p:cNvPr>
          <p:cNvSpPr>
            <a:spLocks noGrp="1"/>
          </p:cNvSpPr>
          <p:nvPr>
            <p:ph idx="1"/>
          </p:nvPr>
        </p:nvSpPr>
        <p:spPr>
          <a:xfrm>
            <a:off x="762492" y="1517175"/>
            <a:ext cx="10484037" cy="4284911"/>
          </a:xfrm>
          <a:solidFill>
            <a:schemeClr val="bg1"/>
          </a:solidFill>
        </p:spPr>
        <p:txBody>
          <a:bodyPr>
            <a:noAutofit/>
          </a:bodyPr>
          <a:lstStyle/>
          <a:p>
            <a:pPr>
              <a:lnSpc>
                <a:spcPct val="80000"/>
              </a:lnSpc>
              <a:spcAft>
                <a:spcPts val="200"/>
              </a:spcAft>
            </a:pPr>
            <a:r>
              <a:rPr lang="en-US" sz="2200">
                <a:solidFill>
                  <a:schemeClr val="accent6">
                    <a:lumMod val="50000"/>
                  </a:schemeClr>
                </a:solidFill>
                <a:latin typeface="Calibri" panose="020F0502020204030204" pitchFamily="34" charset="0"/>
                <a:cs typeface="Calibri" panose="020F0502020204030204" pitchFamily="34" charset="0"/>
              </a:rPr>
              <a:t>S3: Ronald Roundtop, Chief of Operations (Internal)</a:t>
            </a:r>
          </a:p>
          <a:p>
            <a:pPr lvl="1">
              <a:lnSpc>
                <a:spcPct val="80000"/>
              </a:lnSpc>
              <a:spcAft>
                <a:spcPts val="200"/>
              </a:spcAft>
            </a:pPr>
            <a:r>
              <a:rPr lang="en-US" sz="2200">
                <a:solidFill>
                  <a:schemeClr val="accent6">
                    <a:lumMod val="50000"/>
                  </a:schemeClr>
                </a:solidFill>
                <a:latin typeface="Calibri" panose="020F0502020204030204" pitchFamily="34" charset="0"/>
                <a:cs typeface="Calibri" panose="020F0502020204030204" pitchFamily="34" charset="0"/>
              </a:rPr>
              <a:t>No changes to existing LIS rooms</a:t>
            </a:r>
          </a:p>
          <a:p>
            <a:pPr lvl="1">
              <a:lnSpc>
                <a:spcPct val="80000"/>
              </a:lnSpc>
              <a:spcAft>
                <a:spcPts val="200"/>
              </a:spcAft>
            </a:pPr>
            <a:r>
              <a:rPr lang="en-US" sz="2200">
                <a:solidFill>
                  <a:schemeClr val="accent6">
                    <a:lumMod val="50000"/>
                  </a:schemeClr>
                </a:solidFill>
                <a:latin typeface="Calibri" panose="020F0502020204030204" pitchFamily="34" charset="0"/>
                <a:cs typeface="Calibri" panose="020F0502020204030204" pitchFamily="34" charset="0"/>
              </a:rPr>
              <a:t>Meet customer demand</a:t>
            </a:r>
          </a:p>
          <a:p>
            <a:pPr lvl="1">
              <a:lnSpc>
                <a:spcPct val="80000"/>
              </a:lnSpc>
              <a:spcAft>
                <a:spcPts val="200"/>
              </a:spcAft>
            </a:pPr>
            <a:r>
              <a:rPr lang="en-US" sz="2200">
                <a:solidFill>
                  <a:schemeClr val="accent6">
                    <a:lumMod val="50000"/>
                  </a:schemeClr>
                </a:solidFill>
                <a:latin typeface="Calibri" panose="020F0502020204030204" pitchFamily="34" charset="0"/>
                <a:cs typeface="Calibri" panose="020F0502020204030204" pitchFamily="34" charset="0"/>
              </a:rPr>
              <a:t>Lids installed on jars per customer specs</a:t>
            </a:r>
          </a:p>
          <a:p>
            <a:pPr lvl="1">
              <a:lnSpc>
                <a:spcPct val="80000"/>
              </a:lnSpc>
              <a:spcAft>
                <a:spcPts val="200"/>
              </a:spcAft>
            </a:pPr>
            <a:r>
              <a:rPr lang="en-US" sz="2200">
                <a:solidFill>
                  <a:schemeClr val="accent6">
                    <a:lumMod val="50000"/>
                  </a:schemeClr>
                </a:solidFill>
                <a:latin typeface="Calibri" panose="020F0502020204030204" pitchFamily="34" charset="0"/>
                <a:cs typeface="Calibri" panose="020F0502020204030204" pitchFamily="34" charset="0"/>
              </a:rPr>
              <a:t>Maximize yield per shift</a:t>
            </a:r>
          </a:p>
          <a:p>
            <a:pPr lvl="1">
              <a:lnSpc>
                <a:spcPct val="80000"/>
              </a:lnSpc>
              <a:spcAft>
                <a:spcPts val="200"/>
              </a:spcAft>
            </a:pPr>
            <a:r>
              <a:rPr lang="en-US" sz="2200">
                <a:solidFill>
                  <a:schemeClr val="accent6">
                    <a:lumMod val="50000"/>
                  </a:schemeClr>
                </a:solidFill>
                <a:latin typeface="Calibri" panose="020F0502020204030204" pitchFamily="34" charset="0"/>
                <a:cs typeface="Calibri" panose="020F0502020204030204" pitchFamily="34" charset="0"/>
              </a:rPr>
              <a:t>Keep company owner (boss) and customers happy</a:t>
            </a:r>
          </a:p>
          <a:p>
            <a:pPr lvl="1">
              <a:lnSpc>
                <a:spcPct val="80000"/>
              </a:lnSpc>
              <a:spcAft>
                <a:spcPts val="200"/>
              </a:spcAft>
            </a:pPr>
            <a:r>
              <a:rPr lang="en-US" sz="2200">
                <a:solidFill>
                  <a:schemeClr val="accent6">
                    <a:lumMod val="50000"/>
                  </a:schemeClr>
                </a:solidFill>
                <a:latin typeface="Calibri" panose="020F0502020204030204" pitchFamily="34" charset="0"/>
                <a:cs typeface="Calibri" panose="020F0502020204030204" pitchFamily="34" charset="0"/>
              </a:rPr>
              <a:t>Provide JPSs and associated LISs with daily quantity of product, jars, labels, and lids </a:t>
            </a:r>
          </a:p>
          <a:p>
            <a:pPr lvl="1">
              <a:lnSpc>
                <a:spcPct val="80000"/>
              </a:lnSpc>
              <a:spcAft>
                <a:spcPts val="800"/>
              </a:spcAft>
            </a:pPr>
            <a:r>
              <a:rPr lang="en-US" sz="2200">
                <a:solidFill>
                  <a:schemeClr val="accent6">
                    <a:lumMod val="50000"/>
                  </a:schemeClr>
                </a:solidFill>
              </a:rPr>
              <a:t>Workable LIRs are available during operational shift.</a:t>
            </a:r>
            <a:endParaRPr lang="en-US" sz="2200">
              <a:solidFill>
                <a:schemeClr val="accent6">
                  <a:lumMod val="50000"/>
                </a:schemeClr>
              </a:solidFill>
              <a:latin typeface="Calibri" panose="020F0502020204030204" pitchFamily="34" charset="0"/>
              <a:cs typeface="Calibri" panose="020F0502020204030204" pitchFamily="34" charset="0"/>
            </a:endParaRPr>
          </a:p>
          <a:p>
            <a:pPr>
              <a:lnSpc>
                <a:spcPct val="80000"/>
              </a:lnSpc>
              <a:spcAft>
                <a:spcPts val="200"/>
              </a:spcAft>
            </a:pPr>
            <a:r>
              <a:rPr lang="en-US" sz="2200">
                <a:solidFill>
                  <a:schemeClr val="accent6">
                    <a:lumMod val="50000"/>
                  </a:schemeClr>
                </a:solidFill>
                <a:latin typeface="Calibri" panose="020F0502020204030204" pitchFamily="34" charset="0"/>
                <a:cs typeface="Calibri" panose="020F0502020204030204" pitchFamily="34" charset="0"/>
              </a:rPr>
              <a:t>S4: Tom Torque, Facility Manager (Internal)</a:t>
            </a:r>
          </a:p>
          <a:p>
            <a:pPr lvl="1">
              <a:lnSpc>
                <a:spcPct val="80000"/>
              </a:lnSpc>
              <a:spcAft>
                <a:spcPts val="200"/>
              </a:spcAft>
            </a:pPr>
            <a:r>
              <a:rPr lang="en-US" sz="2200">
                <a:solidFill>
                  <a:schemeClr val="accent6">
                    <a:lumMod val="50000"/>
                  </a:schemeClr>
                </a:solidFill>
                <a:latin typeface="Calibri" panose="020F0502020204030204" pitchFamily="34" charset="0"/>
                <a:cs typeface="Calibri" panose="020F0502020204030204" pitchFamily="34" charset="0"/>
              </a:rPr>
              <a:t>Operations take place successfully within the existing space, operating environment, and power provisions in the facility &amp; LISs</a:t>
            </a:r>
          </a:p>
          <a:p>
            <a:pPr lvl="1">
              <a:lnSpc>
                <a:spcPct val="80000"/>
              </a:lnSpc>
              <a:spcAft>
                <a:spcPts val="200"/>
              </a:spcAft>
            </a:pPr>
            <a:r>
              <a:rPr lang="en-US" sz="2200">
                <a:solidFill>
                  <a:schemeClr val="accent6">
                    <a:lumMod val="50000"/>
                  </a:schemeClr>
                </a:solidFill>
                <a:latin typeface="Calibri" panose="020F0502020204030204" pitchFamily="34" charset="0"/>
                <a:cs typeface="Calibri" panose="020F0502020204030204" pitchFamily="34" charset="0"/>
              </a:rPr>
              <a:t>Support IT’s needs concerning monitoring,  command, and control of the LIRs.</a:t>
            </a:r>
          </a:p>
          <a:p>
            <a:pPr lvl="1">
              <a:lnSpc>
                <a:spcPct val="80000"/>
              </a:lnSpc>
              <a:spcAft>
                <a:spcPts val="200"/>
              </a:spcAft>
            </a:pPr>
            <a:r>
              <a:rPr lang="en-US" sz="2200">
                <a:solidFill>
                  <a:schemeClr val="accent6">
                    <a:lumMod val="50000"/>
                  </a:schemeClr>
                </a:solidFill>
              </a:rPr>
              <a:t>Able to safely handle and dispose of any spilled product (eatable as well as potentially hazardous non-eatable products).</a:t>
            </a:r>
            <a:r>
              <a:rPr lang="en-US" sz="2200">
                <a:solidFill>
                  <a:schemeClr val="accent6">
                    <a:lumMod val="50000"/>
                  </a:schemeClr>
                </a:solidFill>
                <a:latin typeface="Calibri" panose="020F0502020204030204" pitchFamily="34" charset="0"/>
                <a:cs typeface="Calibri" panose="020F0502020204030204" pitchFamily="34" charset="0"/>
              </a:rPr>
              <a:t> </a:t>
            </a:r>
          </a:p>
          <a:p>
            <a:pPr>
              <a:lnSpc>
                <a:spcPct val="80000"/>
              </a:lnSpc>
              <a:spcAft>
                <a:spcPts val="200"/>
              </a:spcAft>
            </a:pPr>
            <a:endParaRPr lang="en-US" sz="2200">
              <a:solidFill>
                <a:schemeClr val="accent6">
                  <a:lumMod val="50000"/>
                </a:schemeClr>
              </a:solidFill>
              <a:latin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C23003BB-DE29-334A-8125-556EA0C1AF8A}"/>
              </a:ext>
            </a:extLst>
          </p:cNvPr>
          <p:cNvSpPr>
            <a:spLocks noGrp="1"/>
          </p:cNvSpPr>
          <p:nvPr>
            <p:ph type="sldNum" sz="quarter" idx="12"/>
          </p:nvPr>
        </p:nvSpPr>
        <p:spPr>
          <a:xfrm>
            <a:off x="11462429" y="6486513"/>
            <a:ext cx="542697" cy="279400"/>
          </a:xfrm>
        </p:spPr>
        <p:txBody>
          <a:bodyPr/>
          <a:lstStyle/>
          <a:p>
            <a:fld id="{874AC6EB-5948-4DF8-B5CC-E711E8013C87}" type="slidenum">
              <a:rPr lang="en-US" sz="1600" smtClean="0"/>
              <a:pPr/>
              <a:t>25</a:t>
            </a:fld>
            <a:endParaRPr lang="en-US" sz="1600"/>
          </a:p>
        </p:txBody>
      </p:sp>
      <p:sp>
        <p:nvSpPr>
          <p:cNvPr id="5" name="TextBox 4">
            <a:extLst>
              <a:ext uri="{FF2B5EF4-FFF2-40B4-BE49-F238E27FC236}">
                <a16:creationId xmlns:a16="http://schemas.microsoft.com/office/drawing/2014/main" id="{EEB4E6BB-9CFB-D44F-9D92-DF72D4E78CAD}"/>
              </a:ext>
            </a:extLst>
          </p:cNvPr>
          <p:cNvSpPr txBox="1"/>
          <p:nvPr/>
        </p:nvSpPr>
        <p:spPr>
          <a:xfrm>
            <a:off x="1177737" y="6458136"/>
            <a:ext cx="10068792" cy="307777"/>
          </a:xfrm>
          <a:prstGeom prst="rect">
            <a:avLst/>
          </a:prstGeom>
          <a:noFill/>
        </p:spPr>
        <p:txBody>
          <a:bodyPr wrap="square" rtlCol="0">
            <a:spAutoFit/>
          </a:bodyPr>
          <a:lstStyle/>
          <a:p>
            <a:pPr algn="ctr"/>
            <a:r>
              <a:rPr lang="en-US" sz="1400">
                <a:latin typeface="Calibri" panose="020F0502020204030204" pitchFamily="34" charset="0"/>
                <a:cs typeface="Calibri" panose="020F0502020204030204" pitchFamily="34" charset="0"/>
              </a:rPr>
              <a:t>LIS: Lid Installation System; LIR: Lid Installing Robot; JPS: Jar Processing System;  IT: Information Technology</a:t>
            </a:r>
          </a:p>
        </p:txBody>
      </p:sp>
    </p:spTree>
    <p:extLst>
      <p:ext uri="{BB962C8B-B14F-4D97-AF65-F5344CB8AC3E}">
        <p14:creationId xmlns:p14="http://schemas.microsoft.com/office/powerpoint/2010/main" val="21421318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8" end="8"/>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9" end="9"/>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10" end="1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15386B-EB44-8841-8C70-7B223055CE34}"/>
              </a:ext>
            </a:extLst>
          </p:cNvPr>
          <p:cNvSpPr>
            <a:spLocks noGrp="1"/>
          </p:cNvSpPr>
          <p:nvPr>
            <p:ph type="title"/>
          </p:nvPr>
        </p:nvSpPr>
        <p:spPr>
          <a:xfrm>
            <a:off x="1976547" y="708021"/>
            <a:ext cx="8238906" cy="653143"/>
          </a:xfrm>
        </p:spPr>
        <p:txBody>
          <a:bodyPr>
            <a:normAutofit/>
          </a:bodyPr>
          <a:lstStyle/>
          <a:p>
            <a:r>
              <a:rPr lang="en-US" sz="3600"/>
              <a:t>Stakeholders’ Needs &amp; Expectations (3)</a:t>
            </a:r>
          </a:p>
        </p:txBody>
      </p:sp>
      <p:sp>
        <p:nvSpPr>
          <p:cNvPr id="3" name="Content Placeholder 2">
            <a:extLst>
              <a:ext uri="{FF2B5EF4-FFF2-40B4-BE49-F238E27FC236}">
                <a16:creationId xmlns:a16="http://schemas.microsoft.com/office/drawing/2014/main" id="{A6D082DD-29A9-3740-BCE0-E4531CE7B152}"/>
              </a:ext>
            </a:extLst>
          </p:cNvPr>
          <p:cNvSpPr>
            <a:spLocks noGrp="1"/>
          </p:cNvSpPr>
          <p:nvPr>
            <p:ph idx="1"/>
          </p:nvPr>
        </p:nvSpPr>
        <p:spPr>
          <a:xfrm>
            <a:off x="696686" y="1323064"/>
            <a:ext cx="10898414" cy="4701730"/>
          </a:xfrm>
          <a:solidFill>
            <a:schemeClr val="bg1"/>
          </a:solidFill>
        </p:spPr>
        <p:txBody>
          <a:bodyPr>
            <a:noAutofit/>
          </a:bodyPr>
          <a:lstStyle/>
          <a:p>
            <a:pPr>
              <a:lnSpc>
                <a:spcPct val="80000"/>
              </a:lnSpc>
              <a:spcAft>
                <a:spcPts val="200"/>
              </a:spcAft>
            </a:pPr>
            <a:r>
              <a:rPr lang="en-US" sz="2200">
                <a:solidFill>
                  <a:schemeClr val="accent6">
                    <a:lumMod val="50000"/>
                  </a:schemeClr>
                </a:solidFill>
                <a:latin typeface="Calibri" panose="020F0502020204030204" pitchFamily="34" charset="0"/>
                <a:cs typeface="Calibri" panose="020F0502020204030204" pitchFamily="34" charset="0"/>
              </a:rPr>
              <a:t>S5: Shelia Stores, Chief of Shipping, Receiving, &amp; Storage (Internal)</a:t>
            </a:r>
          </a:p>
          <a:p>
            <a:pPr lvl="1">
              <a:lnSpc>
                <a:spcPct val="80000"/>
              </a:lnSpc>
              <a:spcAft>
                <a:spcPts val="200"/>
              </a:spcAft>
            </a:pPr>
            <a:r>
              <a:rPr lang="en-US" sz="2200">
                <a:solidFill>
                  <a:schemeClr val="accent6">
                    <a:lumMod val="50000"/>
                  </a:schemeClr>
                </a:solidFill>
                <a:latin typeface="Calibri" panose="020F0502020204030204" pitchFamily="34" charset="0"/>
                <a:cs typeface="Calibri" panose="020F0502020204030204" pitchFamily="34" charset="0"/>
              </a:rPr>
              <a:t>Able to receive and safely store </a:t>
            </a:r>
            <a:r>
              <a:rPr lang="en-US" sz="2200" i="1">
                <a:solidFill>
                  <a:schemeClr val="accent6">
                    <a:lumMod val="50000"/>
                  </a:schemeClr>
                </a:solidFill>
                <a:latin typeface="Calibri" panose="020F0502020204030204" pitchFamily="34" charset="0"/>
                <a:cs typeface="Calibri" panose="020F0502020204030204" pitchFamily="34" charset="0"/>
              </a:rPr>
              <a:t>required quantities </a:t>
            </a:r>
            <a:r>
              <a:rPr lang="en-US" sz="2200">
                <a:solidFill>
                  <a:schemeClr val="accent6">
                    <a:lumMod val="50000"/>
                  </a:schemeClr>
                </a:solidFill>
                <a:latin typeface="Calibri" panose="020F0502020204030204" pitchFamily="34" charset="0"/>
                <a:cs typeface="Calibri" panose="020F0502020204030204" pitchFamily="34" charset="0"/>
              </a:rPr>
              <a:t>of product, jars, labels, lids, and packing and shipping materials </a:t>
            </a:r>
          </a:p>
          <a:p>
            <a:pPr lvl="1">
              <a:lnSpc>
                <a:spcPct val="80000"/>
              </a:lnSpc>
              <a:spcAft>
                <a:spcPts val="200"/>
              </a:spcAft>
            </a:pPr>
            <a:r>
              <a:rPr lang="en-US" sz="2200" i="1">
                <a:solidFill>
                  <a:schemeClr val="accent6">
                    <a:lumMod val="50000"/>
                  </a:schemeClr>
                </a:solidFill>
                <a:latin typeface="Calibri" panose="020F0502020204030204" pitchFamily="34" charset="0"/>
                <a:cs typeface="Calibri" panose="020F0502020204030204" pitchFamily="34" charset="0"/>
              </a:rPr>
              <a:t>Adequate storage </a:t>
            </a:r>
            <a:r>
              <a:rPr lang="en-US" sz="2200">
                <a:solidFill>
                  <a:schemeClr val="accent6">
                    <a:lumMod val="50000"/>
                  </a:schemeClr>
                </a:solidFill>
                <a:latin typeface="Calibri" panose="020F0502020204030204" pitchFamily="34" charset="0"/>
                <a:cs typeface="Calibri" panose="020F0502020204030204" pitchFamily="34" charset="0"/>
              </a:rPr>
              <a:t>capacity (warehouse space) for 2 weeks of product, jars, labels, lids, and packing and shipping materials</a:t>
            </a:r>
          </a:p>
          <a:p>
            <a:pPr lvl="1">
              <a:lnSpc>
                <a:spcPct val="80000"/>
              </a:lnSpc>
              <a:spcAft>
                <a:spcPts val="200"/>
              </a:spcAft>
            </a:pPr>
            <a:r>
              <a:rPr lang="en-US" sz="2200" i="1">
                <a:solidFill>
                  <a:schemeClr val="accent6">
                    <a:lumMod val="50000"/>
                  </a:schemeClr>
                </a:solidFill>
                <a:latin typeface="Calibri" panose="020F0502020204030204" pitchFamily="34" charset="0"/>
                <a:cs typeface="Calibri" panose="020F0502020204030204" pitchFamily="34" charset="0"/>
              </a:rPr>
              <a:t>Adequate space </a:t>
            </a:r>
            <a:r>
              <a:rPr lang="en-US" sz="2200">
                <a:solidFill>
                  <a:schemeClr val="accent6">
                    <a:lumMod val="50000"/>
                  </a:schemeClr>
                </a:solidFill>
                <a:latin typeface="Calibri" panose="020F0502020204030204" pitchFamily="34" charset="0"/>
                <a:cs typeface="Calibri" panose="020F0502020204030204" pitchFamily="34" charset="0"/>
              </a:rPr>
              <a:t>for staging filled jars for daily pick up by customer</a:t>
            </a:r>
          </a:p>
          <a:p>
            <a:pPr lvl="1">
              <a:lnSpc>
                <a:spcPct val="80000"/>
              </a:lnSpc>
              <a:spcAft>
                <a:spcPts val="200"/>
              </a:spcAft>
            </a:pPr>
            <a:r>
              <a:rPr lang="en-US" sz="2200">
                <a:solidFill>
                  <a:schemeClr val="accent6">
                    <a:lumMod val="50000"/>
                  </a:schemeClr>
                </a:solidFill>
                <a:latin typeface="Calibri" panose="020F0502020204030204" pitchFamily="34" charset="0"/>
                <a:cs typeface="Calibri" panose="020F0502020204030204" pitchFamily="34" charset="0"/>
              </a:rPr>
              <a:t>Receipt of LIRs that have survived the various shipping environments</a:t>
            </a:r>
          </a:p>
          <a:p>
            <a:pPr lvl="1">
              <a:lnSpc>
                <a:spcPct val="80000"/>
              </a:lnSpc>
              <a:spcAft>
                <a:spcPts val="200"/>
              </a:spcAft>
            </a:pPr>
            <a:r>
              <a:rPr lang="en-US" sz="2200">
                <a:solidFill>
                  <a:schemeClr val="accent6">
                    <a:lumMod val="50000"/>
                  </a:schemeClr>
                </a:solidFill>
                <a:latin typeface="Calibri" panose="020F0502020204030204" pitchFamily="34" charset="0"/>
                <a:cs typeface="Calibri" panose="020F0502020204030204" pitchFamily="34" charset="0"/>
              </a:rPr>
              <a:t>Store crated LIRs in the existing, non-climate-controlled storage facilities</a:t>
            </a:r>
          </a:p>
          <a:p>
            <a:pPr lvl="1">
              <a:lnSpc>
                <a:spcPct val="80000"/>
              </a:lnSpc>
              <a:spcAft>
                <a:spcPts val="0"/>
              </a:spcAft>
            </a:pPr>
            <a:r>
              <a:rPr lang="en-US" sz="2200" i="1">
                <a:solidFill>
                  <a:schemeClr val="accent6">
                    <a:lumMod val="50000"/>
                  </a:schemeClr>
                </a:solidFill>
              </a:rPr>
              <a:t>Adequate space</a:t>
            </a:r>
            <a:r>
              <a:rPr lang="en-US" sz="2200">
                <a:solidFill>
                  <a:schemeClr val="accent6">
                    <a:lumMod val="50000"/>
                  </a:schemeClr>
                </a:solidFill>
              </a:rPr>
              <a:t> for unused jars and lids to be returned to the suppliers</a:t>
            </a:r>
          </a:p>
          <a:p>
            <a:pPr lvl="1">
              <a:lnSpc>
                <a:spcPct val="80000"/>
              </a:lnSpc>
              <a:spcAft>
                <a:spcPts val="800"/>
              </a:spcAft>
            </a:pPr>
            <a:r>
              <a:rPr lang="en-US" sz="2200" b="1">
                <a:solidFill>
                  <a:schemeClr val="accent6">
                    <a:lumMod val="50000"/>
                  </a:schemeClr>
                </a:solidFill>
              </a:rPr>
              <a:t>Warehouse space will need to be increased due to increased throughput </a:t>
            </a:r>
          </a:p>
          <a:p>
            <a:pPr>
              <a:lnSpc>
                <a:spcPct val="80000"/>
              </a:lnSpc>
              <a:spcBef>
                <a:spcPts val="800"/>
              </a:spcBef>
              <a:spcAft>
                <a:spcPts val="200"/>
              </a:spcAft>
            </a:pPr>
            <a:r>
              <a:rPr lang="en-US" sz="2200">
                <a:solidFill>
                  <a:schemeClr val="accent6">
                    <a:lumMod val="50000"/>
                  </a:schemeClr>
                </a:solidFill>
                <a:latin typeface="Calibri" panose="020F0502020204030204" pitchFamily="34" charset="0"/>
                <a:cs typeface="Calibri" panose="020F0502020204030204" pitchFamily="34" charset="0"/>
              </a:rPr>
              <a:t>S6: Sally </a:t>
            </a:r>
            <a:r>
              <a:rPr lang="en-US" sz="2200" err="1">
                <a:solidFill>
                  <a:schemeClr val="accent6">
                    <a:lumMod val="50000"/>
                  </a:schemeClr>
                </a:solidFill>
                <a:latin typeface="Calibri" panose="020F0502020204030204" pitchFamily="34" charset="0"/>
                <a:cs typeface="Calibri" panose="020F0502020204030204" pitchFamily="34" charset="0"/>
              </a:rPr>
              <a:t>Lidisan</a:t>
            </a:r>
            <a:r>
              <a:rPr lang="en-US" sz="2200">
                <a:solidFill>
                  <a:schemeClr val="accent6">
                    <a:lumMod val="50000"/>
                  </a:schemeClr>
                </a:solidFill>
                <a:latin typeface="Calibri" panose="020F0502020204030204" pitchFamily="34" charset="0"/>
                <a:cs typeface="Calibri" panose="020F0502020204030204" pitchFamily="34" charset="0"/>
              </a:rPr>
              <a:t>, Lids Unlimited, Inc.  (External)</a:t>
            </a:r>
          </a:p>
          <a:p>
            <a:pPr lvl="1">
              <a:lnSpc>
                <a:spcPct val="80000"/>
              </a:lnSpc>
              <a:spcAft>
                <a:spcPts val="200"/>
              </a:spcAft>
            </a:pPr>
            <a:r>
              <a:rPr lang="en-US" sz="2200">
                <a:solidFill>
                  <a:schemeClr val="accent6">
                    <a:lumMod val="50000"/>
                  </a:schemeClr>
                </a:solidFill>
                <a:latin typeface="Calibri" panose="020F0502020204030204" pitchFamily="34" charset="0"/>
                <a:cs typeface="Calibri" panose="020F0502020204030204" pitchFamily="34" charset="0"/>
              </a:rPr>
              <a:t>Existing range of lid sizes will continue to be installed on the jars</a:t>
            </a:r>
          </a:p>
          <a:p>
            <a:pPr lvl="1">
              <a:lnSpc>
                <a:spcPct val="80000"/>
              </a:lnSpc>
              <a:spcAft>
                <a:spcPts val="200"/>
              </a:spcAft>
            </a:pPr>
            <a:r>
              <a:rPr lang="en-US" sz="2200">
                <a:solidFill>
                  <a:schemeClr val="accent6">
                    <a:lumMod val="50000"/>
                  </a:schemeClr>
                </a:solidFill>
                <a:latin typeface="Calibri" panose="020F0502020204030204" pitchFamily="34" charset="0"/>
                <a:cs typeface="Calibri" panose="020F0502020204030204" pitchFamily="34" charset="0"/>
              </a:rPr>
              <a:t>Ensure each facility has </a:t>
            </a:r>
            <a:r>
              <a:rPr lang="en-US" sz="2200" i="1">
                <a:solidFill>
                  <a:schemeClr val="accent6">
                    <a:lumMod val="50000"/>
                  </a:schemeClr>
                </a:solidFill>
                <a:latin typeface="Calibri" panose="020F0502020204030204" pitchFamily="34" charset="0"/>
                <a:cs typeface="Calibri" panose="020F0502020204030204" pitchFamily="34" charset="0"/>
              </a:rPr>
              <a:t>sufficient supply </a:t>
            </a:r>
            <a:r>
              <a:rPr lang="en-US" sz="2200">
                <a:solidFill>
                  <a:schemeClr val="accent6">
                    <a:lumMod val="50000"/>
                  </a:schemeClr>
                </a:solidFill>
                <a:latin typeface="Calibri" panose="020F0502020204030204" pitchFamily="34" charset="0"/>
                <a:cs typeface="Calibri" panose="020F0502020204030204" pitchFamily="34" charset="0"/>
              </a:rPr>
              <a:t>of lids of proper sizes</a:t>
            </a:r>
          </a:p>
          <a:p>
            <a:pPr lvl="1">
              <a:lnSpc>
                <a:spcPct val="80000"/>
              </a:lnSpc>
              <a:spcAft>
                <a:spcPts val="200"/>
              </a:spcAft>
            </a:pPr>
            <a:r>
              <a:rPr lang="en-US" sz="2200">
                <a:solidFill>
                  <a:schemeClr val="accent6">
                    <a:lumMod val="50000"/>
                  </a:schemeClr>
                </a:solidFill>
                <a:latin typeface="Calibri" panose="020F0502020204030204" pitchFamily="34" charset="0"/>
                <a:cs typeface="Calibri" panose="020F0502020204030204" pitchFamily="34" charset="0"/>
              </a:rPr>
              <a:t>Facility returns unused lids for repackaging and reuse</a:t>
            </a:r>
          </a:p>
          <a:p>
            <a:pPr lvl="1">
              <a:lnSpc>
                <a:spcPct val="80000"/>
              </a:lnSpc>
              <a:spcAft>
                <a:spcPts val="200"/>
              </a:spcAft>
            </a:pPr>
            <a:r>
              <a:rPr lang="en-US" sz="2200" b="1">
                <a:solidFill>
                  <a:schemeClr val="accent6">
                    <a:lumMod val="50000"/>
                  </a:schemeClr>
                </a:solidFill>
              </a:rPr>
              <a:t>Will need a contract change for increased supply of lids</a:t>
            </a:r>
          </a:p>
        </p:txBody>
      </p:sp>
      <p:sp>
        <p:nvSpPr>
          <p:cNvPr id="4" name="Slide Number Placeholder 3">
            <a:extLst>
              <a:ext uri="{FF2B5EF4-FFF2-40B4-BE49-F238E27FC236}">
                <a16:creationId xmlns:a16="http://schemas.microsoft.com/office/drawing/2014/main" id="{C23003BB-DE29-334A-8125-556EA0C1AF8A}"/>
              </a:ext>
            </a:extLst>
          </p:cNvPr>
          <p:cNvSpPr>
            <a:spLocks noGrp="1"/>
          </p:cNvSpPr>
          <p:nvPr>
            <p:ph type="sldNum" sz="quarter" idx="12"/>
          </p:nvPr>
        </p:nvSpPr>
        <p:spPr/>
        <p:txBody>
          <a:bodyPr/>
          <a:lstStyle/>
          <a:p>
            <a:fld id="{874AC6EB-5948-4DF8-B5CC-E711E8013C87}" type="slidenum">
              <a:rPr lang="en-US" smtClean="0"/>
              <a:pPr/>
              <a:t>26</a:t>
            </a:fld>
            <a:endParaRPr lang="en-US"/>
          </a:p>
        </p:txBody>
      </p:sp>
      <p:sp>
        <p:nvSpPr>
          <p:cNvPr id="6" name="TextBox 5">
            <a:extLst>
              <a:ext uri="{FF2B5EF4-FFF2-40B4-BE49-F238E27FC236}">
                <a16:creationId xmlns:a16="http://schemas.microsoft.com/office/drawing/2014/main" id="{94A318D2-FE6B-2ACE-2904-79A6E45F6FAC}"/>
              </a:ext>
            </a:extLst>
          </p:cNvPr>
          <p:cNvSpPr txBox="1"/>
          <p:nvPr/>
        </p:nvSpPr>
        <p:spPr>
          <a:xfrm>
            <a:off x="1204546" y="6417466"/>
            <a:ext cx="8962715" cy="481991"/>
          </a:xfrm>
          <a:prstGeom prst="rect">
            <a:avLst/>
          </a:prstGeom>
          <a:noFill/>
        </p:spPr>
        <p:txBody>
          <a:bodyPr wrap="square" rtlCol="0">
            <a:spAutoFit/>
          </a:bodyPr>
          <a:lstStyle/>
          <a:p>
            <a:pPr algn="ctr">
              <a:lnSpc>
                <a:spcPct val="9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JHS: Jar Handling Subsystem; LHS: Lid Handling Subsystem; LDS: Lid Dispensing System; MDS: Motion Detection System  </a:t>
            </a:r>
          </a:p>
        </p:txBody>
      </p:sp>
    </p:spTree>
    <p:extLst>
      <p:ext uri="{BB962C8B-B14F-4D97-AF65-F5344CB8AC3E}">
        <p14:creationId xmlns:p14="http://schemas.microsoft.com/office/powerpoint/2010/main" val="20305904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8" end="8"/>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9" end="9"/>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10" end="1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11" end="1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746273-D9CC-5F42-A147-DDD931603255}"/>
              </a:ext>
            </a:extLst>
          </p:cNvPr>
          <p:cNvSpPr>
            <a:spLocks noGrp="1"/>
          </p:cNvSpPr>
          <p:nvPr>
            <p:ph type="title"/>
          </p:nvPr>
        </p:nvSpPr>
        <p:spPr>
          <a:xfrm>
            <a:off x="1295402" y="750346"/>
            <a:ext cx="9601196" cy="492617"/>
          </a:xfrm>
        </p:spPr>
        <p:txBody>
          <a:bodyPr>
            <a:noAutofit/>
          </a:bodyPr>
          <a:lstStyle/>
          <a:p>
            <a:r>
              <a:rPr lang="en-US" sz="3600">
                <a:solidFill>
                  <a:schemeClr val="accent1">
                    <a:lumMod val="75000"/>
                  </a:schemeClr>
                </a:solidFill>
              </a:rPr>
              <a:t>Stakeholders’ Needs &amp; Expectations (4)</a:t>
            </a:r>
          </a:p>
        </p:txBody>
      </p:sp>
      <p:sp>
        <p:nvSpPr>
          <p:cNvPr id="3" name="Content Placeholder 2">
            <a:extLst>
              <a:ext uri="{FF2B5EF4-FFF2-40B4-BE49-F238E27FC236}">
                <a16:creationId xmlns:a16="http://schemas.microsoft.com/office/drawing/2014/main" id="{F7F1482E-18ED-9C42-AE7C-E35234C86C5A}"/>
              </a:ext>
            </a:extLst>
          </p:cNvPr>
          <p:cNvSpPr>
            <a:spLocks noGrp="1"/>
          </p:cNvSpPr>
          <p:nvPr>
            <p:ph idx="1"/>
          </p:nvPr>
        </p:nvSpPr>
        <p:spPr>
          <a:xfrm>
            <a:off x="738809" y="1611545"/>
            <a:ext cx="10375504" cy="4179655"/>
          </a:xfrm>
        </p:spPr>
        <p:txBody>
          <a:bodyPr>
            <a:noAutofit/>
          </a:bodyPr>
          <a:lstStyle/>
          <a:p>
            <a:pPr>
              <a:lnSpc>
                <a:spcPct val="90000"/>
              </a:lnSpc>
              <a:spcAft>
                <a:spcPts val="200"/>
              </a:spcAft>
            </a:pPr>
            <a:r>
              <a:rPr lang="en-US" sz="2200">
                <a:solidFill>
                  <a:schemeClr val="accent6">
                    <a:lumMod val="50000"/>
                  </a:schemeClr>
                </a:solidFill>
                <a:latin typeface="Calibri" panose="020F0502020204030204" pitchFamily="34" charset="0"/>
                <a:cs typeface="Calibri" panose="020F0502020204030204" pitchFamily="34" charset="0"/>
              </a:rPr>
              <a:t>S7: Bob Jarhead, Sales, Jars Unlimited, Inc. (External)</a:t>
            </a:r>
          </a:p>
          <a:p>
            <a:pPr lvl="1">
              <a:lnSpc>
                <a:spcPct val="90000"/>
              </a:lnSpc>
              <a:spcAft>
                <a:spcPts val="200"/>
              </a:spcAft>
            </a:pPr>
            <a:r>
              <a:rPr lang="en-US" sz="2200">
                <a:solidFill>
                  <a:schemeClr val="accent6">
                    <a:lumMod val="50000"/>
                  </a:schemeClr>
                </a:solidFill>
                <a:latin typeface="Calibri" panose="020F0502020204030204" pitchFamily="34" charset="0"/>
                <a:cs typeface="Calibri" panose="020F0502020204030204" pitchFamily="34" charset="0"/>
              </a:rPr>
              <a:t>Existing jar sizes will continue to be used</a:t>
            </a:r>
          </a:p>
          <a:p>
            <a:pPr lvl="1">
              <a:lnSpc>
                <a:spcPct val="90000"/>
              </a:lnSpc>
              <a:spcAft>
                <a:spcPts val="200"/>
              </a:spcAft>
            </a:pPr>
            <a:r>
              <a:rPr lang="en-US" sz="2200">
                <a:solidFill>
                  <a:schemeClr val="accent6">
                    <a:lumMod val="50000"/>
                  </a:schemeClr>
                </a:solidFill>
                <a:latin typeface="Calibri" panose="020F0502020204030204" pitchFamily="34" charset="0"/>
                <a:cs typeface="Calibri" panose="020F0502020204030204" pitchFamily="34" charset="0"/>
              </a:rPr>
              <a:t>Existing jar materials (glass or plastic) will continue to be used</a:t>
            </a:r>
          </a:p>
          <a:p>
            <a:pPr lvl="1">
              <a:lnSpc>
                <a:spcPct val="90000"/>
              </a:lnSpc>
              <a:spcAft>
                <a:spcPts val="200"/>
              </a:spcAft>
            </a:pPr>
            <a:r>
              <a:rPr lang="en-US" sz="2200">
                <a:solidFill>
                  <a:schemeClr val="accent6">
                    <a:lumMod val="50000"/>
                  </a:schemeClr>
                </a:solidFill>
                <a:latin typeface="Calibri" panose="020F0502020204030204" pitchFamily="34" charset="0"/>
                <a:cs typeface="Calibri" panose="020F0502020204030204" pitchFamily="34" charset="0"/>
              </a:rPr>
              <a:t>Lids are installed on the jars with the proper torque based on jar opening size and jar material</a:t>
            </a:r>
          </a:p>
          <a:p>
            <a:pPr lvl="1">
              <a:lnSpc>
                <a:spcPct val="90000"/>
              </a:lnSpc>
              <a:spcAft>
                <a:spcPts val="200"/>
              </a:spcAft>
            </a:pPr>
            <a:r>
              <a:rPr lang="en-US" sz="2200">
                <a:solidFill>
                  <a:schemeClr val="accent6">
                    <a:lumMod val="50000"/>
                  </a:schemeClr>
                </a:solidFill>
                <a:latin typeface="Calibri" panose="020F0502020204030204" pitchFamily="34" charset="0"/>
                <a:cs typeface="Calibri" panose="020F0502020204030204" pitchFamily="34" charset="0"/>
              </a:rPr>
              <a:t>Ensure the facility has </a:t>
            </a:r>
            <a:r>
              <a:rPr lang="en-US" sz="2200" i="1">
                <a:solidFill>
                  <a:schemeClr val="accent6">
                    <a:lumMod val="50000"/>
                  </a:schemeClr>
                </a:solidFill>
                <a:latin typeface="Calibri" panose="020F0502020204030204" pitchFamily="34" charset="0"/>
                <a:cs typeface="Calibri" panose="020F0502020204030204" pitchFamily="34" charset="0"/>
              </a:rPr>
              <a:t>sufficient supply </a:t>
            </a:r>
            <a:r>
              <a:rPr lang="en-US" sz="2200">
                <a:solidFill>
                  <a:schemeClr val="accent6">
                    <a:lumMod val="50000"/>
                  </a:schemeClr>
                </a:solidFill>
                <a:latin typeface="Calibri" panose="020F0502020204030204" pitchFamily="34" charset="0"/>
                <a:cs typeface="Calibri" panose="020F0502020204030204" pitchFamily="34" charset="0"/>
              </a:rPr>
              <a:t>of jars of proper sizes</a:t>
            </a:r>
          </a:p>
          <a:p>
            <a:pPr lvl="1">
              <a:lnSpc>
                <a:spcPct val="90000"/>
              </a:lnSpc>
              <a:spcAft>
                <a:spcPts val="800"/>
              </a:spcAft>
            </a:pPr>
            <a:r>
              <a:rPr lang="en-US" sz="2200">
                <a:solidFill>
                  <a:schemeClr val="accent6">
                    <a:lumMod val="50000"/>
                  </a:schemeClr>
                </a:solidFill>
                <a:latin typeface="Calibri" panose="020F0502020204030204" pitchFamily="34" charset="0"/>
                <a:cs typeface="Calibri" panose="020F0502020204030204" pitchFamily="34" charset="0"/>
              </a:rPr>
              <a:t>Facility returns unused jars for repackaging and reuse</a:t>
            </a:r>
          </a:p>
          <a:p>
            <a:pPr lvl="1">
              <a:lnSpc>
                <a:spcPct val="90000"/>
              </a:lnSpc>
              <a:spcAft>
                <a:spcPts val="800"/>
              </a:spcAft>
            </a:pPr>
            <a:r>
              <a:rPr lang="en-US" sz="2200" b="1">
                <a:solidFill>
                  <a:schemeClr val="accent6">
                    <a:lumMod val="50000"/>
                  </a:schemeClr>
                </a:solidFill>
              </a:rPr>
              <a:t>Will need a contract change for increased supply of jars</a:t>
            </a:r>
          </a:p>
        </p:txBody>
      </p:sp>
      <p:sp>
        <p:nvSpPr>
          <p:cNvPr id="4" name="TextBox 3">
            <a:extLst>
              <a:ext uri="{FF2B5EF4-FFF2-40B4-BE49-F238E27FC236}">
                <a16:creationId xmlns:a16="http://schemas.microsoft.com/office/drawing/2014/main" id="{850AE405-0076-0E5C-6C2D-872968AA51D4}"/>
              </a:ext>
            </a:extLst>
          </p:cNvPr>
          <p:cNvSpPr txBox="1"/>
          <p:nvPr/>
        </p:nvSpPr>
        <p:spPr>
          <a:xfrm>
            <a:off x="1204546" y="6417466"/>
            <a:ext cx="8962715" cy="481991"/>
          </a:xfrm>
          <a:prstGeom prst="rect">
            <a:avLst/>
          </a:prstGeom>
          <a:noFill/>
        </p:spPr>
        <p:txBody>
          <a:bodyPr wrap="square" rtlCol="0">
            <a:spAutoFit/>
          </a:bodyPr>
          <a:lstStyle/>
          <a:p>
            <a:pPr algn="ctr">
              <a:lnSpc>
                <a:spcPct val="9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JHS: Jar Handling Subsystem; LHS: Lid Handling Subsystem; LDS: Lid Dispensing System; MDS: Motion Detection System  </a:t>
            </a:r>
          </a:p>
        </p:txBody>
      </p:sp>
      <p:sp>
        <p:nvSpPr>
          <p:cNvPr id="5" name="Slide Number Placeholder 3">
            <a:extLst>
              <a:ext uri="{FF2B5EF4-FFF2-40B4-BE49-F238E27FC236}">
                <a16:creationId xmlns:a16="http://schemas.microsoft.com/office/drawing/2014/main" id="{AED3319E-2BDD-CE0B-AE63-8B1788FCD04D}"/>
              </a:ext>
            </a:extLst>
          </p:cNvPr>
          <p:cNvSpPr>
            <a:spLocks noGrp="1"/>
          </p:cNvSpPr>
          <p:nvPr>
            <p:ph type="sldNum" sz="quarter" idx="12"/>
          </p:nvPr>
        </p:nvSpPr>
        <p:spPr>
          <a:xfrm>
            <a:off x="11409816" y="6469742"/>
            <a:ext cx="542697" cy="279400"/>
          </a:xfrm>
        </p:spPr>
        <p:txBody>
          <a:bodyPr/>
          <a:lstStyle/>
          <a:p>
            <a:fld id="{874AC6EB-5948-4DF8-B5CC-E711E8013C87}" type="slidenum">
              <a:rPr lang="en-US" smtClean="0"/>
              <a:pPr/>
              <a:t>27</a:t>
            </a:fld>
            <a:endParaRPr lang="en-US"/>
          </a:p>
        </p:txBody>
      </p:sp>
    </p:spTree>
    <p:extLst>
      <p:ext uri="{BB962C8B-B14F-4D97-AF65-F5344CB8AC3E}">
        <p14:creationId xmlns:p14="http://schemas.microsoft.com/office/powerpoint/2010/main" val="320716081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746273-D9CC-5F42-A147-DDD931603255}"/>
              </a:ext>
            </a:extLst>
          </p:cNvPr>
          <p:cNvSpPr>
            <a:spLocks noGrp="1"/>
          </p:cNvSpPr>
          <p:nvPr>
            <p:ph type="title"/>
          </p:nvPr>
        </p:nvSpPr>
        <p:spPr>
          <a:xfrm>
            <a:off x="1295402" y="750346"/>
            <a:ext cx="9601196" cy="492617"/>
          </a:xfrm>
        </p:spPr>
        <p:txBody>
          <a:bodyPr>
            <a:noAutofit/>
          </a:bodyPr>
          <a:lstStyle/>
          <a:p>
            <a:r>
              <a:rPr lang="en-US" sz="3600">
                <a:solidFill>
                  <a:schemeClr val="accent1">
                    <a:lumMod val="75000"/>
                  </a:schemeClr>
                </a:solidFill>
              </a:rPr>
              <a:t>Stakeholders’ Needs &amp; Expectations (5)</a:t>
            </a:r>
          </a:p>
        </p:txBody>
      </p:sp>
      <p:sp>
        <p:nvSpPr>
          <p:cNvPr id="3" name="Content Placeholder 2">
            <a:extLst>
              <a:ext uri="{FF2B5EF4-FFF2-40B4-BE49-F238E27FC236}">
                <a16:creationId xmlns:a16="http://schemas.microsoft.com/office/drawing/2014/main" id="{F7F1482E-18ED-9C42-AE7C-E35234C86C5A}"/>
              </a:ext>
            </a:extLst>
          </p:cNvPr>
          <p:cNvSpPr>
            <a:spLocks noGrp="1"/>
          </p:cNvSpPr>
          <p:nvPr>
            <p:ph idx="1"/>
          </p:nvPr>
        </p:nvSpPr>
        <p:spPr>
          <a:xfrm>
            <a:off x="706152" y="1416063"/>
            <a:ext cx="10876248" cy="4810566"/>
          </a:xfrm>
        </p:spPr>
        <p:txBody>
          <a:bodyPr>
            <a:noAutofit/>
          </a:bodyPr>
          <a:lstStyle/>
          <a:p>
            <a:pPr>
              <a:lnSpc>
                <a:spcPct val="80000"/>
              </a:lnSpc>
              <a:spcAft>
                <a:spcPts val="200"/>
              </a:spcAft>
            </a:pPr>
            <a:r>
              <a:rPr lang="en-US" sz="2200">
                <a:solidFill>
                  <a:schemeClr val="accent6">
                    <a:lumMod val="50000"/>
                  </a:schemeClr>
                </a:solidFill>
                <a:latin typeface="Calibri" panose="020F0502020204030204" pitchFamily="34" charset="0"/>
                <a:cs typeface="Calibri" panose="020F0502020204030204" pitchFamily="34" charset="0"/>
              </a:rPr>
              <a:t>S8: Mary </a:t>
            </a:r>
            <a:r>
              <a:rPr lang="en-US" sz="2200" err="1">
                <a:solidFill>
                  <a:schemeClr val="accent6">
                    <a:lumMod val="50000"/>
                  </a:schemeClr>
                </a:solidFill>
                <a:latin typeface="Calibri" panose="020F0502020204030204" pitchFamily="34" charset="0"/>
                <a:cs typeface="Calibri" panose="020F0502020204030204" pitchFamily="34" charset="0"/>
              </a:rPr>
              <a:t>Safelton</a:t>
            </a:r>
            <a:r>
              <a:rPr lang="en-US" sz="2200">
                <a:solidFill>
                  <a:schemeClr val="accent6">
                    <a:lumMod val="50000"/>
                  </a:schemeClr>
                </a:solidFill>
                <a:latin typeface="Calibri" panose="020F0502020204030204" pitchFamily="34" charset="0"/>
                <a:cs typeface="Calibri" panose="020F0502020204030204" pitchFamily="34" charset="0"/>
              </a:rPr>
              <a:t>, Chief Safety, Quality, and Compliance (Internal)</a:t>
            </a:r>
          </a:p>
          <a:p>
            <a:pPr lvl="1">
              <a:lnSpc>
                <a:spcPct val="80000"/>
              </a:lnSpc>
              <a:spcAft>
                <a:spcPts val="200"/>
              </a:spcAft>
            </a:pPr>
            <a:r>
              <a:rPr lang="en-US" sz="2200">
                <a:solidFill>
                  <a:schemeClr val="accent6">
                    <a:lumMod val="50000"/>
                  </a:schemeClr>
                </a:solidFill>
                <a:latin typeface="Calibri" panose="020F0502020204030204" pitchFamily="34" charset="0"/>
                <a:cs typeface="Calibri" panose="020F0502020204030204" pitchFamily="34" charset="0"/>
              </a:rPr>
              <a:t>Safety</a:t>
            </a:r>
          </a:p>
          <a:p>
            <a:pPr lvl="2">
              <a:lnSpc>
                <a:spcPct val="80000"/>
              </a:lnSpc>
              <a:spcAft>
                <a:spcPts val="200"/>
              </a:spcAft>
            </a:pPr>
            <a:r>
              <a:rPr lang="en-US" sz="2000">
                <a:solidFill>
                  <a:schemeClr val="accent6">
                    <a:lumMod val="50000"/>
                  </a:schemeClr>
                </a:solidFill>
                <a:latin typeface="Calibri" panose="020F0502020204030204" pitchFamily="34" charset="0"/>
                <a:cs typeface="Calibri" panose="020F0502020204030204" pitchFamily="34" charset="0"/>
              </a:rPr>
              <a:t>LIRs are compliant with organizational standards for human system integration, workmanship, safety, quality, and labeling.</a:t>
            </a:r>
          </a:p>
          <a:p>
            <a:pPr lvl="2">
              <a:lnSpc>
                <a:spcPct val="80000"/>
              </a:lnSpc>
              <a:spcAft>
                <a:spcPts val="800"/>
              </a:spcAft>
            </a:pPr>
            <a:r>
              <a:rPr lang="en-US" sz="2000">
                <a:solidFill>
                  <a:schemeClr val="accent6">
                    <a:lumMod val="50000"/>
                  </a:schemeClr>
                </a:solidFill>
                <a:latin typeface="Calibri" panose="020F0502020204030204" pitchFamily="34" charset="0"/>
                <a:cs typeface="Calibri" panose="020F0502020204030204" pitchFamily="34" charset="0"/>
              </a:rPr>
              <a:t>LIRs comply with OSHA regulations concerning automations vs humans.</a:t>
            </a:r>
          </a:p>
          <a:p>
            <a:pPr lvl="1">
              <a:lnSpc>
                <a:spcPct val="80000"/>
              </a:lnSpc>
              <a:spcAft>
                <a:spcPts val="200"/>
              </a:spcAft>
            </a:pPr>
            <a:r>
              <a:rPr lang="en-US" sz="2200">
                <a:solidFill>
                  <a:schemeClr val="accent6">
                    <a:lumMod val="50000"/>
                  </a:schemeClr>
                </a:solidFill>
              </a:rPr>
              <a:t>Quality</a:t>
            </a:r>
          </a:p>
          <a:p>
            <a:pPr lvl="2">
              <a:lnSpc>
                <a:spcPct val="80000"/>
              </a:lnSpc>
              <a:spcAft>
                <a:spcPts val="200"/>
              </a:spcAft>
            </a:pPr>
            <a:r>
              <a:rPr lang="en-US" sz="2000">
                <a:solidFill>
                  <a:schemeClr val="accent6">
                    <a:lumMod val="50000"/>
                  </a:schemeClr>
                </a:solidFill>
              </a:rPr>
              <a:t>LIRs pass system validation: do the delivered LIRs meet our needs?</a:t>
            </a:r>
          </a:p>
          <a:p>
            <a:pPr lvl="2">
              <a:lnSpc>
                <a:spcPct val="80000"/>
              </a:lnSpc>
              <a:spcAft>
                <a:spcPts val="200"/>
              </a:spcAft>
            </a:pPr>
            <a:r>
              <a:rPr lang="en-US" sz="2000">
                <a:solidFill>
                  <a:schemeClr val="accent6">
                    <a:lumMod val="50000"/>
                  </a:schemeClr>
                </a:solidFill>
                <a:latin typeface="Calibri" panose="020F0502020204030204" pitchFamily="34" charset="0"/>
                <a:cs typeface="Calibri" panose="020F0502020204030204" pitchFamily="34" charset="0"/>
              </a:rPr>
              <a:t>LIRs pass system verification: </a:t>
            </a:r>
            <a:r>
              <a:rPr lang="en-US" sz="2000">
                <a:solidFill>
                  <a:schemeClr val="accent6">
                    <a:lumMod val="50000"/>
                  </a:schemeClr>
                </a:solidFill>
              </a:rPr>
              <a:t>do the delivered LIRs meet the agreed to supplier defined design input requirements?</a:t>
            </a:r>
            <a:endParaRPr lang="en-US" sz="2000">
              <a:solidFill>
                <a:schemeClr val="accent6">
                  <a:lumMod val="50000"/>
                </a:schemeClr>
              </a:solidFill>
              <a:latin typeface="Calibri" panose="020F0502020204030204" pitchFamily="34" charset="0"/>
              <a:cs typeface="Calibri" panose="020F0502020204030204" pitchFamily="34" charset="0"/>
            </a:endParaRPr>
          </a:p>
          <a:p>
            <a:pPr lvl="2">
              <a:lnSpc>
                <a:spcPct val="80000"/>
              </a:lnSpc>
              <a:spcAft>
                <a:spcPts val="800"/>
              </a:spcAft>
            </a:pPr>
            <a:r>
              <a:rPr lang="en-US" sz="2000">
                <a:solidFill>
                  <a:schemeClr val="accent6">
                    <a:lumMod val="50000"/>
                  </a:schemeClr>
                </a:solidFill>
              </a:rPr>
              <a:t>LIRs pass production verification: meet supplier defined output specifications - were the LIRs built to spec?</a:t>
            </a:r>
            <a:endParaRPr lang="en-US" sz="2000">
              <a:solidFill>
                <a:schemeClr val="accent6">
                  <a:lumMod val="50000"/>
                </a:schemeClr>
              </a:solidFill>
              <a:latin typeface="Calibri" panose="020F0502020204030204" pitchFamily="34" charset="0"/>
              <a:cs typeface="Calibri" panose="020F0502020204030204" pitchFamily="34" charset="0"/>
            </a:endParaRPr>
          </a:p>
          <a:p>
            <a:pPr lvl="1">
              <a:lnSpc>
                <a:spcPct val="80000"/>
              </a:lnSpc>
              <a:spcAft>
                <a:spcPts val="200"/>
              </a:spcAft>
            </a:pPr>
            <a:r>
              <a:rPr lang="en-US" sz="2200">
                <a:solidFill>
                  <a:schemeClr val="accent6">
                    <a:lumMod val="50000"/>
                  </a:schemeClr>
                </a:solidFill>
                <a:latin typeface="Calibri" panose="020F0502020204030204" pitchFamily="34" charset="0"/>
                <a:cs typeface="Calibri" panose="020F0502020204030204" pitchFamily="34" charset="0"/>
              </a:rPr>
              <a:t>Compliance</a:t>
            </a:r>
          </a:p>
          <a:p>
            <a:pPr lvl="2">
              <a:lnSpc>
                <a:spcPct val="80000"/>
              </a:lnSpc>
              <a:spcAft>
                <a:spcPts val="200"/>
              </a:spcAft>
            </a:pPr>
            <a:r>
              <a:rPr lang="en-US" sz="2000">
                <a:solidFill>
                  <a:schemeClr val="accent6">
                    <a:lumMod val="50000"/>
                  </a:schemeClr>
                </a:solidFill>
                <a:latin typeface="Calibri" panose="020F0502020204030204" pitchFamily="34" charset="0"/>
                <a:cs typeface="Calibri" panose="020F0502020204030204" pitchFamily="34" charset="0"/>
              </a:rPr>
              <a:t>Facility complies with FDA cleanliness and sanitation regulations concerning handling of human consumable products placed in jars.</a:t>
            </a:r>
          </a:p>
          <a:p>
            <a:pPr lvl="2">
              <a:lnSpc>
                <a:spcPct val="80000"/>
              </a:lnSpc>
              <a:spcAft>
                <a:spcPts val="200"/>
              </a:spcAft>
            </a:pPr>
            <a:r>
              <a:rPr lang="en-US" sz="2000">
                <a:solidFill>
                  <a:schemeClr val="accent6">
                    <a:lumMod val="50000"/>
                  </a:schemeClr>
                </a:solidFill>
                <a:latin typeface="Calibri" panose="020F0502020204030204" pitchFamily="34" charset="0"/>
                <a:cs typeface="Calibri" panose="020F0502020204030204" pitchFamily="34" charset="0"/>
              </a:rPr>
              <a:t>Facility complies with EPA safety regulations concerning handling and storage of non-eatable potentially hazardous chemicals placed in jars as well as handling of any spills and resulting wastes associated with cleanup of those spills.</a:t>
            </a:r>
          </a:p>
        </p:txBody>
      </p:sp>
      <p:sp>
        <p:nvSpPr>
          <p:cNvPr id="5" name="TextBox 4">
            <a:extLst>
              <a:ext uri="{FF2B5EF4-FFF2-40B4-BE49-F238E27FC236}">
                <a16:creationId xmlns:a16="http://schemas.microsoft.com/office/drawing/2014/main" id="{C9053EF9-2DDA-22B4-6E4D-2DD40FD4327E}"/>
              </a:ext>
            </a:extLst>
          </p:cNvPr>
          <p:cNvSpPr txBox="1"/>
          <p:nvPr/>
        </p:nvSpPr>
        <p:spPr>
          <a:xfrm>
            <a:off x="10886" y="6401704"/>
            <a:ext cx="11430000" cy="441275"/>
          </a:xfrm>
          <a:prstGeom prst="rect">
            <a:avLst/>
          </a:prstGeom>
          <a:noFill/>
        </p:spPr>
        <p:txBody>
          <a:bodyPr wrap="square" rtlCol="0">
            <a:spAutoFit/>
          </a:bodyPr>
          <a:lstStyle/>
          <a:p>
            <a:pPr algn="ctr">
              <a:lnSpc>
                <a:spcPct val="80000"/>
              </a:lnSpc>
            </a:pPr>
            <a:r>
              <a:rPr lang="en-US" sz="1400">
                <a:latin typeface="Calibri" panose="020F0502020204030204" pitchFamily="34" charset="0"/>
                <a:cs typeface="Calibri" panose="020F0502020204030204" pitchFamily="34" charset="0"/>
              </a:rPr>
              <a:t>LIR: Lid Installing Robot; EPA: Environmental Protection Agency:  OSHA: Occupational Safety and Health Administration; </a:t>
            </a:r>
            <a:br>
              <a:rPr lang="en-US" sz="1400">
                <a:latin typeface="Calibri" panose="020F0502020204030204" pitchFamily="34" charset="0"/>
                <a:cs typeface="Calibri" panose="020F0502020204030204" pitchFamily="34" charset="0"/>
              </a:rPr>
            </a:br>
            <a:r>
              <a:rPr lang="en-US" sz="1400">
                <a:latin typeface="Calibri" panose="020F0502020204030204" pitchFamily="34" charset="0"/>
                <a:cs typeface="Calibri" panose="020F0502020204030204" pitchFamily="34" charset="0"/>
              </a:rPr>
              <a:t>FDA: Food and Drug Administration</a:t>
            </a:r>
          </a:p>
        </p:txBody>
      </p:sp>
      <p:sp>
        <p:nvSpPr>
          <p:cNvPr id="7" name="Slide Number Placeholder 3">
            <a:extLst>
              <a:ext uri="{FF2B5EF4-FFF2-40B4-BE49-F238E27FC236}">
                <a16:creationId xmlns:a16="http://schemas.microsoft.com/office/drawing/2014/main" id="{A7BE3F63-50A7-CA14-F062-06E1EA55A35B}"/>
              </a:ext>
            </a:extLst>
          </p:cNvPr>
          <p:cNvSpPr>
            <a:spLocks noGrp="1"/>
          </p:cNvSpPr>
          <p:nvPr>
            <p:ph type="sldNum" sz="quarter" idx="12"/>
          </p:nvPr>
        </p:nvSpPr>
        <p:spPr>
          <a:xfrm>
            <a:off x="11409816" y="6469742"/>
            <a:ext cx="542697" cy="279400"/>
          </a:xfrm>
        </p:spPr>
        <p:txBody>
          <a:bodyPr/>
          <a:lstStyle/>
          <a:p>
            <a:fld id="{874AC6EB-5948-4DF8-B5CC-E711E8013C87}" type="slidenum">
              <a:rPr lang="en-US" smtClean="0"/>
              <a:pPr/>
              <a:t>28</a:t>
            </a:fld>
            <a:endParaRPr lang="en-US"/>
          </a:p>
        </p:txBody>
      </p:sp>
    </p:spTree>
    <p:extLst>
      <p:ext uri="{BB962C8B-B14F-4D97-AF65-F5344CB8AC3E}">
        <p14:creationId xmlns:p14="http://schemas.microsoft.com/office/powerpoint/2010/main" val="22765714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6" end="6"/>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8" end="8"/>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9" end="9"/>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4200C0-4711-FF21-4D19-EE193E30BF9A}"/>
              </a:ext>
            </a:extLst>
          </p:cNvPr>
          <p:cNvSpPr>
            <a:spLocks noGrp="1"/>
          </p:cNvSpPr>
          <p:nvPr>
            <p:ph type="title"/>
          </p:nvPr>
        </p:nvSpPr>
        <p:spPr/>
        <p:txBody>
          <a:bodyPr>
            <a:normAutofit fontScale="90000"/>
          </a:bodyPr>
          <a:lstStyle/>
          <a:p>
            <a:r>
              <a:rPr lang="en-US"/>
              <a:t>Stakeholders’ Needs &amp; Expectations (6)</a:t>
            </a:r>
          </a:p>
        </p:txBody>
      </p:sp>
      <p:sp>
        <p:nvSpPr>
          <p:cNvPr id="3" name="Content Placeholder 2">
            <a:extLst>
              <a:ext uri="{FF2B5EF4-FFF2-40B4-BE49-F238E27FC236}">
                <a16:creationId xmlns:a16="http://schemas.microsoft.com/office/drawing/2014/main" id="{9F642F16-26EA-E284-9551-CCD35F0AF8DD}"/>
              </a:ext>
            </a:extLst>
          </p:cNvPr>
          <p:cNvSpPr>
            <a:spLocks noGrp="1"/>
          </p:cNvSpPr>
          <p:nvPr>
            <p:ph idx="1"/>
          </p:nvPr>
        </p:nvSpPr>
        <p:spPr>
          <a:xfrm>
            <a:off x="849086" y="1664069"/>
            <a:ext cx="10352313" cy="4438661"/>
          </a:xfrm>
        </p:spPr>
        <p:txBody>
          <a:bodyPr>
            <a:noAutofit/>
          </a:bodyPr>
          <a:lstStyle/>
          <a:p>
            <a:pPr>
              <a:lnSpc>
                <a:spcPct val="90000"/>
              </a:lnSpc>
              <a:spcAft>
                <a:spcPts val="200"/>
              </a:spcAft>
            </a:pPr>
            <a:r>
              <a:rPr lang="en-US" sz="2000">
                <a:solidFill>
                  <a:schemeClr val="accent6">
                    <a:lumMod val="50000"/>
                  </a:schemeClr>
                </a:solidFill>
                <a:latin typeface="Calibri" panose="020F0502020204030204" pitchFamily="34" charset="0"/>
                <a:cs typeface="Calibri" panose="020F0502020204030204" pitchFamily="34" charset="0"/>
              </a:rPr>
              <a:t>S9: “Scotty” Wrench, Chief of Maintenance &amp; Logistics (Internal)</a:t>
            </a:r>
          </a:p>
          <a:p>
            <a:pPr lvl="1">
              <a:lnSpc>
                <a:spcPct val="90000"/>
              </a:lnSpc>
              <a:spcAft>
                <a:spcPts val="200"/>
              </a:spcAft>
            </a:pPr>
            <a:r>
              <a:rPr lang="en-US">
                <a:solidFill>
                  <a:schemeClr val="accent6">
                    <a:lumMod val="50000"/>
                  </a:schemeClr>
                </a:solidFill>
                <a:latin typeface="Calibri" panose="020F0502020204030204" pitchFamily="34" charset="0"/>
                <a:cs typeface="Calibri" panose="020F0502020204030204" pitchFamily="34" charset="0"/>
              </a:rPr>
              <a:t>LIRs work reliability and have a long lifetime.</a:t>
            </a:r>
          </a:p>
          <a:p>
            <a:pPr lvl="1">
              <a:lnSpc>
                <a:spcPct val="90000"/>
              </a:lnSpc>
              <a:spcAft>
                <a:spcPts val="200"/>
              </a:spcAft>
            </a:pPr>
            <a:r>
              <a:rPr lang="en-US">
                <a:solidFill>
                  <a:schemeClr val="accent6">
                    <a:lumMod val="50000"/>
                  </a:schemeClr>
                </a:solidFill>
                <a:latin typeface="Calibri" panose="020F0502020204030204" pitchFamily="34" charset="0"/>
                <a:cs typeface="Calibri" panose="020F0502020204030204" pitchFamily="34" charset="0"/>
              </a:rPr>
              <a:t>Ensure LIRs are maintained properly for maximum performance per supplier provided procedures.</a:t>
            </a:r>
          </a:p>
          <a:p>
            <a:pPr lvl="1">
              <a:lnSpc>
                <a:spcPct val="90000"/>
              </a:lnSpc>
              <a:spcAft>
                <a:spcPts val="200"/>
              </a:spcAft>
            </a:pPr>
            <a:r>
              <a:rPr lang="en-US">
                <a:solidFill>
                  <a:schemeClr val="accent6">
                    <a:lumMod val="50000"/>
                  </a:schemeClr>
                </a:solidFill>
                <a:latin typeface="Calibri" panose="020F0502020204030204" pitchFamily="34" charset="0"/>
                <a:cs typeface="Calibri" panose="020F0502020204030204" pitchFamily="34" charset="0"/>
              </a:rPr>
              <a:t>LIRs require a minimum of maintenance.</a:t>
            </a:r>
          </a:p>
          <a:p>
            <a:pPr lvl="1">
              <a:lnSpc>
                <a:spcPct val="90000"/>
              </a:lnSpc>
              <a:spcAft>
                <a:spcPts val="200"/>
              </a:spcAft>
            </a:pPr>
            <a:r>
              <a:rPr lang="en-US">
                <a:solidFill>
                  <a:schemeClr val="accent6">
                    <a:lumMod val="50000"/>
                  </a:schemeClr>
                </a:solidFill>
                <a:latin typeface="Calibri" panose="020F0502020204030204" pitchFamily="34" charset="0"/>
                <a:cs typeface="Calibri" panose="020F0502020204030204" pitchFamily="34" charset="0"/>
              </a:rPr>
              <a:t>LIRs can be repaired easily and fast – inhouse with line-replaceable parts.</a:t>
            </a:r>
          </a:p>
          <a:p>
            <a:pPr lvl="1">
              <a:lnSpc>
                <a:spcPct val="90000"/>
              </a:lnSpc>
              <a:spcAft>
                <a:spcPts val="200"/>
              </a:spcAft>
            </a:pPr>
            <a:r>
              <a:rPr lang="en-US">
                <a:solidFill>
                  <a:schemeClr val="accent6">
                    <a:lumMod val="50000"/>
                  </a:schemeClr>
                </a:solidFill>
                <a:latin typeface="Calibri" panose="020F0502020204030204" pitchFamily="34" charset="0"/>
                <a:cs typeface="Calibri" panose="020F0502020204030204" pitchFamily="34" charset="0"/>
              </a:rPr>
              <a:t>LIRs can be moved within the facility with a single maintenance tech.</a:t>
            </a:r>
          </a:p>
          <a:p>
            <a:pPr lvl="1">
              <a:lnSpc>
                <a:spcPct val="90000"/>
              </a:lnSpc>
              <a:spcAft>
                <a:spcPts val="200"/>
              </a:spcAft>
            </a:pPr>
            <a:r>
              <a:rPr lang="en-US">
                <a:solidFill>
                  <a:schemeClr val="accent6">
                    <a:lumMod val="50000"/>
                  </a:schemeClr>
                </a:solidFill>
                <a:latin typeface="Calibri" panose="020F0502020204030204" pitchFamily="34" charset="0"/>
                <a:cs typeface="Calibri" panose="020F0502020204030204" pitchFamily="34" charset="0"/>
              </a:rPr>
              <a:t>Spare LIRs will be available to replace LIRs needing off-line maintenance or repair.</a:t>
            </a:r>
          </a:p>
          <a:p>
            <a:pPr lvl="1">
              <a:lnSpc>
                <a:spcPct val="90000"/>
              </a:lnSpc>
              <a:spcAft>
                <a:spcPts val="800"/>
              </a:spcAft>
            </a:pPr>
            <a:r>
              <a:rPr lang="en-US">
                <a:solidFill>
                  <a:schemeClr val="accent6">
                    <a:lumMod val="50000"/>
                  </a:schemeClr>
                </a:solidFill>
                <a:latin typeface="Calibri" panose="020F0502020204030204" pitchFamily="34" charset="0"/>
                <a:cs typeface="Calibri" panose="020F0502020204030204" pitchFamily="34" charset="0"/>
              </a:rPr>
              <a:t>Spare parts and materials are available to repair and maintain LIRs.</a:t>
            </a:r>
          </a:p>
          <a:p>
            <a:pPr>
              <a:lnSpc>
                <a:spcPct val="90000"/>
              </a:lnSpc>
              <a:spcAft>
                <a:spcPts val="200"/>
              </a:spcAft>
            </a:pPr>
            <a:r>
              <a:rPr lang="en-US" sz="2000">
                <a:solidFill>
                  <a:schemeClr val="accent6">
                    <a:lumMod val="50000"/>
                  </a:schemeClr>
                </a:solidFill>
                <a:latin typeface="Calibri" panose="020F0502020204030204" pitchFamily="34" charset="0"/>
                <a:cs typeface="Calibri" panose="020F0502020204030204" pitchFamily="34" charset="0"/>
              </a:rPr>
              <a:t>S10: Irene </a:t>
            </a:r>
            <a:r>
              <a:rPr lang="en-US" sz="2000" err="1">
                <a:solidFill>
                  <a:schemeClr val="accent6">
                    <a:lumMod val="50000"/>
                  </a:schemeClr>
                </a:solidFill>
                <a:latin typeface="Calibri" panose="020F0502020204030204" pitchFamily="34" charset="0"/>
                <a:cs typeface="Calibri" panose="020F0502020204030204" pitchFamily="34" charset="0"/>
              </a:rPr>
              <a:t>Teichmann</a:t>
            </a:r>
            <a:r>
              <a:rPr lang="en-US" sz="2000">
                <a:solidFill>
                  <a:schemeClr val="accent6">
                    <a:lumMod val="50000"/>
                  </a:schemeClr>
                </a:solidFill>
                <a:latin typeface="Calibri" panose="020F0502020204030204" pitchFamily="34" charset="0"/>
                <a:cs typeface="Calibri" panose="020F0502020204030204" pitchFamily="34" charset="0"/>
              </a:rPr>
              <a:t>, Chief of IT (Internal)</a:t>
            </a:r>
          </a:p>
          <a:p>
            <a:pPr lvl="1">
              <a:lnSpc>
                <a:spcPct val="90000"/>
              </a:lnSpc>
              <a:spcAft>
                <a:spcPts val="200"/>
              </a:spcAft>
            </a:pPr>
            <a:r>
              <a:rPr lang="en-US">
                <a:solidFill>
                  <a:schemeClr val="accent6">
                    <a:lumMod val="50000"/>
                  </a:schemeClr>
                </a:solidFill>
                <a:latin typeface="Calibri" panose="020F0502020204030204" pitchFamily="34" charset="0"/>
                <a:cs typeface="Calibri" panose="020F0502020204030204" pitchFamily="34" charset="0"/>
              </a:rPr>
              <a:t>Establish new data and command communications capability between LIRs and FCR</a:t>
            </a:r>
          </a:p>
          <a:p>
            <a:pPr lvl="1">
              <a:lnSpc>
                <a:spcPct val="90000"/>
              </a:lnSpc>
              <a:spcAft>
                <a:spcPts val="200"/>
              </a:spcAft>
            </a:pPr>
            <a:r>
              <a:rPr lang="en-US">
                <a:solidFill>
                  <a:schemeClr val="accent6">
                    <a:lumMod val="50000"/>
                  </a:schemeClr>
                </a:solidFill>
                <a:latin typeface="Calibri" panose="020F0502020204030204" pitchFamily="34" charset="0"/>
                <a:cs typeface="Calibri" panose="020F0502020204030204" pitchFamily="34" charset="0"/>
              </a:rPr>
              <a:t>Develop, test, &amp; maintain new displays and associated LIR command and monitoring (C&amp;M) software in the FCR.</a:t>
            </a:r>
          </a:p>
          <a:p>
            <a:pPr lvl="1">
              <a:lnSpc>
                <a:spcPct val="90000"/>
              </a:lnSpc>
              <a:spcAft>
                <a:spcPts val="200"/>
              </a:spcAft>
            </a:pPr>
            <a:r>
              <a:rPr lang="en-US">
                <a:solidFill>
                  <a:schemeClr val="accent6">
                    <a:lumMod val="50000"/>
                  </a:schemeClr>
                </a:solidFill>
              </a:rPr>
              <a:t>Maintain security protecting the facility and all JPS systems from outside access (hacking).</a:t>
            </a:r>
            <a:endParaRPr lang="en-US">
              <a:solidFill>
                <a:schemeClr val="accent6">
                  <a:lumMod val="50000"/>
                </a:schemeClr>
              </a:solidFill>
              <a:latin typeface="Calibri" panose="020F050202020403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413AAE89-A32F-D48D-2842-7D23C6FB4040}"/>
              </a:ext>
            </a:extLst>
          </p:cNvPr>
          <p:cNvSpPr txBox="1"/>
          <p:nvPr/>
        </p:nvSpPr>
        <p:spPr>
          <a:xfrm>
            <a:off x="1204546" y="6417466"/>
            <a:ext cx="8962715" cy="481991"/>
          </a:xfrm>
          <a:prstGeom prst="rect">
            <a:avLst/>
          </a:prstGeom>
          <a:noFill/>
        </p:spPr>
        <p:txBody>
          <a:bodyPr wrap="square" rtlCol="0">
            <a:spAutoFit/>
          </a:bodyPr>
          <a:lstStyle/>
          <a:p>
            <a:pPr algn="ctr">
              <a:lnSpc>
                <a:spcPct val="9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JHS: Jar Handling Subsystem; LHS: Lid Handling Subsystem; LDS: Lid Dispensing System; MDS: Motion Detection System  </a:t>
            </a:r>
          </a:p>
        </p:txBody>
      </p:sp>
      <p:sp>
        <p:nvSpPr>
          <p:cNvPr id="6" name="Slide Number Placeholder 3">
            <a:extLst>
              <a:ext uri="{FF2B5EF4-FFF2-40B4-BE49-F238E27FC236}">
                <a16:creationId xmlns:a16="http://schemas.microsoft.com/office/drawing/2014/main" id="{25503287-88E9-BD8A-2AD7-DB1BFC244272}"/>
              </a:ext>
            </a:extLst>
          </p:cNvPr>
          <p:cNvSpPr>
            <a:spLocks noGrp="1"/>
          </p:cNvSpPr>
          <p:nvPr>
            <p:ph type="sldNum" sz="quarter" idx="12"/>
          </p:nvPr>
        </p:nvSpPr>
        <p:spPr>
          <a:xfrm>
            <a:off x="11409816" y="6469742"/>
            <a:ext cx="542697" cy="279400"/>
          </a:xfrm>
        </p:spPr>
        <p:txBody>
          <a:bodyPr/>
          <a:lstStyle/>
          <a:p>
            <a:fld id="{874AC6EB-5948-4DF8-B5CC-E711E8013C87}" type="slidenum">
              <a:rPr lang="en-US" smtClean="0"/>
              <a:pPr/>
              <a:t>29</a:t>
            </a:fld>
            <a:endParaRPr lang="en-US"/>
          </a:p>
        </p:txBody>
      </p:sp>
    </p:spTree>
    <p:extLst>
      <p:ext uri="{BB962C8B-B14F-4D97-AF65-F5344CB8AC3E}">
        <p14:creationId xmlns:p14="http://schemas.microsoft.com/office/powerpoint/2010/main" val="13811099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8" end="8"/>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9" end="9"/>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10" end="1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E8AEEA0C-FB8E-B24C-9B12-2B2DE776054F}"/>
              </a:ext>
            </a:extLst>
          </p:cNvPr>
          <p:cNvSpPr>
            <a:spLocks noGrp="1"/>
          </p:cNvSpPr>
          <p:nvPr>
            <p:ph type="title"/>
          </p:nvPr>
        </p:nvSpPr>
        <p:spPr>
          <a:xfrm>
            <a:off x="2397787" y="627010"/>
            <a:ext cx="7191104" cy="669187"/>
          </a:xfrm>
        </p:spPr>
        <p:txBody>
          <a:bodyPr>
            <a:normAutofit/>
          </a:bodyPr>
          <a:lstStyle/>
          <a:p>
            <a:r>
              <a:rPr lang="en-US" sz="3600">
                <a:solidFill>
                  <a:schemeClr val="accent1">
                    <a:lumMod val="75000"/>
                  </a:schemeClr>
                </a:solidFill>
              </a:rPr>
              <a:t>Background</a:t>
            </a:r>
          </a:p>
        </p:txBody>
      </p:sp>
      <p:sp>
        <p:nvSpPr>
          <p:cNvPr id="8" name="Content Placeholder 7">
            <a:extLst>
              <a:ext uri="{FF2B5EF4-FFF2-40B4-BE49-F238E27FC236}">
                <a16:creationId xmlns:a16="http://schemas.microsoft.com/office/drawing/2014/main" id="{4CA4C7D4-5E93-904B-B72F-00DBCF2F163F}"/>
              </a:ext>
            </a:extLst>
          </p:cNvPr>
          <p:cNvSpPr>
            <a:spLocks noGrp="1"/>
          </p:cNvSpPr>
          <p:nvPr>
            <p:ph idx="1"/>
          </p:nvPr>
        </p:nvSpPr>
        <p:spPr>
          <a:xfrm>
            <a:off x="676421" y="1476765"/>
            <a:ext cx="10839157" cy="4754225"/>
          </a:xfrm>
          <a:solidFill>
            <a:schemeClr val="bg1"/>
          </a:solidFill>
        </p:spPr>
        <p:txBody>
          <a:bodyPr>
            <a:noAutofit/>
          </a:bodyPr>
          <a:lstStyle/>
          <a:p>
            <a:pPr>
              <a:lnSpc>
                <a:spcPct val="80000"/>
              </a:lnSpc>
              <a:spcAft>
                <a:spcPts val="0"/>
              </a:spcAft>
            </a:pPr>
            <a:r>
              <a:rPr lang="en-US" sz="2000">
                <a:solidFill>
                  <a:schemeClr val="accent6">
                    <a:lumMod val="50000"/>
                  </a:schemeClr>
                </a:solidFill>
                <a:latin typeface="Calibri" panose="020F0502020204030204" pitchFamily="34" charset="0"/>
                <a:cs typeface="Calibri" panose="020F0502020204030204" pitchFamily="34" charset="0"/>
              </a:rPr>
              <a:t>There is one LIS for each JPS.</a:t>
            </a:r>
          </a:p>
          <a:p>
            <a:pPr lvl="1">
              <a:lnSpc>
                <a:spcPct val="80000"/>
              </a:lnSpc>
              <a:spcAft>
                <a:spcPts val="0"/>
              </a:spcAft>
            </a:pPr>
            <a:r>
              <a:rPr lang="en-US">
                <a:solidFill>
                  <a:schemeClr val="accent6">
                    <a:lumMod val="50000"/>
                  </a:schemeClr>
                </a:solidFill>
                <a:latin typeface="Calibri" panose="020F0502020204030204" pitchFamily="34" charset="0"/>
                <a:cs typeface="Calibri" panose="020F0502020204030204" pitchFamily="34" charset="0"/>
              </a:rPr>
              <a:t>Currently, the LIS consists a separate, environmentally controlled room with </a:t>
            </a:r>
            <a:br>
              <a:rPr lang="en-US">
                <a:solidFill>
                  <a:schemeClr val="accent6">
                    <a:lumMod val="50000"/>
                  </a:schemeClr>
                </a:solidFill>
                <a:latin typeface="Calibri" panose="020F0502020204030204" pitchFamily="34" charset="0"/>
                <a:cs typeface="Calibri" panose="020F0502020204030204" pitchFamily="34" charset="0"/>
              </a:rPr>
            </a:br>
            <a:r>
              <a:rPr lang="en-US">
                <a:solidFill>
                  <a:schemeClr val="accent6">
                    <a:lumMod val="50000"/>
                  </a:schemeClr>
                </a:solidFill>
                <a:latin typeface="Calibri" panose="020F0502020204030204" pitchFamily="34" charset="0"/>
                <a:cs typeface="Calibri" panose="020F0502020204030204" pitchFamily="34" charset="0"/>
              </a:rPr>
              <a:t>an opening at one end to access the jars on the conveyor belt and a human </a:t>
            </a:r>
            <a:br>
              <a:rPr lang="en-US">
                <a:solidFill>
                  <a:schemeClr val="accent6">
                    <a:lumMod val="50000"/>
                  </a:schemeClr>
                </a:solidFill>
                <a:latin typeface="Calibri" panose="020F0502020204030204" pitchFamily="34" charset="0"/>
                <a:cs typeface="Calibri" panose="020F0502020204030204" pitchFamily="34" charset="0"/>
              </a:rPr>
            </a:br>
            <a:r>
              <a:rPr lang="en-US">
                <a:solidFill>
                  <a:schemeClr val="accent6">
                    <a:lumMod val="50000"/>
                  </a:schemeClr>
                </a:solidFill>
                <a:latin typeface="Calibri" panose="020F0502020204030204" pitchFamily="34" charset="0"/>
                <a:cs typeface="Calibri" panose="020F0502020204030204" pitchFamily="34" charset="0"/>
              </a:rPr>
              <a:t>lid installer to install the lids.</a:t>
            </a:r>
          </a:p>
          <a:p>
            <a:pPr lvl="1">
              <a:lnSpc>
                <a:spcPct val="80000"/>
              </a:lnSpc>
              <a:spcAft>
                <a:spcPts val="0"/>
              </a:spcAft>
            </a:pPr>
            <a:r>
              <a:rPr lang="en-US">
                <a:solidFill>
                  <a:schemeClr val="accent6">
                    <a:lumMod val="50000"/>
                  </a:schemeClr>
                </a:solidFill>
                <a:latin typeface="Calibri" panose="020F0502020204030204" pitchFamily="34" charset="0"/>
                <a:cs typeface="Calibri" panose="020F0502020204030204" pitchFamily="34" charset="0"/>
              </a:rPr>
              <a:t>The 8-hour shift consists of 7 hours of operations (actual lid installation) with </a:t>
            </a:r>
            <a:br>
              <a:rPr lang="en-US">
                <a:solidFill>
                  <a:schemeClr val="accent6">
                    <a:lumMod val="50000"/>
                  </a:schemeClr>
                </a:solidFill>
                <a:latin typeface="Calibri" panose="020F0502020204030204" pitchFamily="34" charset="0"/>
                <a:cs typeface="Calibri" panose="020F0502020204030204" pitchFamily="34" charset="0"/>
              </a:rPr>
            </a:br>
            <a:r>
              <a:rPr lang="en-US">
                <a:solidFill>
                  <a:schemeClr val="accent6">
                    <a:lumMod val="50000"/>
                  </a:schemeClr>
                </a:solidFill>
                <a:latin typeface="Calibri" panose="020F0502020204030204" pitchFamily="34" charset="0"/>
                <a:cs typeface="Calibri" panose="020F0502020204030204" pitchFamily="34" charset="0"/>
              </a:rPr>
              <a:t>two 15 min breaks and one 30 min lunch break.</a:t>
            </a:r>
          </a:p>
          <a:p>
            <a:pPr lvl="1">
              <a:lnSpc>
                <a:spcPct val="80000"/>
              </a:lnSpc>
              <a:spcAft>
                <a:spcPts val="0"/>
              </a:spcAft>
            </a:pPr>
            <a:r>
              <a:rPr lang="en-US">
                <a:solidFill>
                  <a:schemeClr val="accent6">
                    <a:lumMod val="50000"/>
                  </a:schemeClr>
                </a:solidFill>
                <a:latin typeface="Calibri" panose="020F0502020204030204" pitchFamily="34" charset="0"/>
                <a:cs typeface="Calibri" panose="020F0502020204030204" pitchFamily="34" charset="0"/>
              </a:rPr>
              <a:t>The human lid installers at each LIS can install one lid ~ every 3 min  (140 lids/8-hour shift).</a:t>
            </a:r>
          </a:p>
          <a:p>
            <a:pPr lvl="1">
              <a:lnSpc>
                <a:spcPct val="80000"/>
              </a:lnSpc>
              <a:spcAft>
                <a:spcPts val="0"/>
              </a:spcAft>
            </a:pPr>
            <a:r>
              <a:rPr lang="en-US">
                <a:solidFill>
                  <a:schemeClr val="accent6">
                    <a:lumMod val="50000"/>
                  </a:schemeClr>
                </a:solidFill>
                <a:latin typeface="Calibri" panose="020F0502020204030204" pitchFamily="34" charset="0"/>
                <a:cs typeface="Calibri" panose="020F0502020204030204" pitchFamily="34" charset="0"/>
              </a:rPr>
              <a:t>This allows for a maximum daily capacity of 2800 jars filled/shift for each </a:t>
            </a:r>
            <a:br>
              <a:rPr lang="en-US">
                <a:solidFill>
                  <a:schemeClr val="accent6">
                    <a:lumMod val="50000"/>
                  </a:schemeClr>
                </a:solidFill>
                <a:latin typeface="Calibri" panose="020F0502020204030204" pitchFamily="34" charset="0"/>
                <a:cs typeface="Calibri" panose="020F0502020204030204" pitchFamily="34" charset="0"/>
              </a:rPr>
            </a:br>
            <a:r>
              <a:rPr lang="en-US">
                <a:solidFill>
                  <a:schemeClr val="accent6">
                    <a:lumMod val="50000"/>
                  </a:schemeClr>
                </a:solidFill>
                <a:latin typeface="Calibri" panose="020F0502020204030204" pitchFamily="34" charset="0"/>
                <a:cs typeface="Calibri" panose="020F0502020204030204" pitchFamily="34" charset="0"/>
              </a:rPr>
              <a:t>production facility (20x140).  </a:t>
            </a:r>
          </a:p>
          <a:p>
            <a:pPr>
              <a:lnSpc>
                <a:spcPct val="80000"/>
              </a:lnSpc>
              <a:spcAft>
                <a:spcPts val="0"/>
              </a:spcAft>
            </a:pPr>
            <a:r>
              <a:rPr lang="en-US" sz="2000">
                <a:solidFill>
                  <a:schemeClr val="accent6">
                    <a:lumMod val="50000"/>
                  </a:schemeClr>
                </a:solidFill>
                <a:latin typeface="Calibri" panose="020F0502020204030204" pitchFamily="34" charset="0"/>
                <a:cs typeface="Calibri" panose="020F0502020204030204" pitchFamily="34" charset="0"/>
              </a:rPr>
              <a:t>Lids of the proper size are supplied to each LIS prior to shift start in boxes.</a:t>
            </a:r>
          </a:p>
          <a:p>
            <a:pPr lvl="1">
              <a:lnSpc>
                <a:spcPct val="80000"/>
              </a:lnSpc>
              <a:spcAft>
                <a:spcPts val="0"/>
              </a:spcAft>
            </a:pPr>
            <a:r>
              <a:rPr lang="en-US">
                <a:solidFill>
                  <a:schemeClr val="accent6">
                    <a:lumMod val="50000"/>
                  </a:schemeClr>
                </a:solidFill>
                <a:latin typeface="Calibri" panose="020F0502020204030204" pitchFamily="34" charset="0"/>
                <a:cs typeface="Calibri" panose="020F0502020204030204" pitchFamily="34" charset="0"/>
              </a:rPr>
              <a:t>Each JPS is assigned to a specific product and jar size.</a:t>
            </a:r>
          </a:p>
          <a:p>
            <a:pPr lvl="1">
              <a:lnSpc>
                <a:spcPct val="80000"/>
              </a:lnSpc>
              <a:spcAft>
                <a:spcPts val="0"/>
              </a:spcAft>
            </a:pPr>
            <a:r>
              <a:rPr lang="en-US">
                <a:solidFill>
                  <a:schemeClr val="accent6">
                    <a:lumMod val="50000"/>
                  </a:schemeClr>
                </a:solidFill>
                <a:latin typeface="Calibri" panose="020F0502020204030204" pitchFamily="34" charset="0"/>
                <a:cs typeface="Calibri" panose="020F0502020204030204" pitchFamily="34" charset="0"/>
              </a:rPr>
              <a:t>There are a variety of jars of varying heights, lid sizes, and materials (glass or plastic).</a:t>
            </a:r>
          </a:p>
          <a:p>
            <a:pPr>
              <a:lnSpc>
                <a:spcPct val="80000"/>
              </a:lnSpc>
              <a:spcAft>
                <a:spcPts val="0"/>
              </a:spcAft>
            </a:pPr>
            <a:r>
              <a:rPr lang="en-US" sz="2000">
                <a:solidFill>
                  <a:schemeClr val="accent6">
                    <a:lumMod val="50000"/>
                  </a:schemeClr>
                </a:solidFill>
                <a:latin typeface="Calibri" panose="020F0502020204030204" pitchFamily="34" charset="0"/>
                <a:cs typeface="Calibri" panose="020F0502020204030204" pitchFamily="34" charset="0"/>
              </a:rPr>
              <a:t>Jars are delivered to each LIS by JPS via the Conveyor Belt System.</a:t>
            </a:r>
          </a:p>
          <a:p>
            <a:pPr lvl="1">
              <a:lnSpc>
                <a:spcPct val="80000"/>
              </a:lnSpc>
              <a:spcAft>
                <a:spcPts val="0"/>
              </a:spcAft>
            </a:pPr>
            <a:r>
              <a:rPr lang="en-US">
                <a:solidFill>
                  <a:schemeClr val="accent6">
                    <a:lumMod val="50000"/>
                  </a:schemeClr>
                </a:solidFill>
                <a:latin typeface="Calibri" panose="020F0502020204030204" pitchFamily="34" charset="0"/>
                <a:cs typeface="Calibri" panose="020F0502020204030204" pitchFamily="34" charset="0"/>
              </a:rPr>
              <a:t>The human lid installers install the supplied lids on the jars to the proper torque specified by the jar manufacturer based on lid size and jar material.</a:t>
            </a:r>
          </a:p>
          <a:p>
            <a:pPr lvl="1">
              <a:lnSpc>
                <a:spcPct val="80000"/>
              </a:lnSpc>
              <a:spcAft>
                <a:spcPts val="0"/>
              </a:spcAft>
            </a:pPr>
            <a:r>
              <a:rPr lang="en-US">
                <a:solidFill>
                  <a:schemeClr val="accent6">
                    <a:lumMod val="50000"/>
                  </a:schemeClr>
                </a:solidFill>
                <a:latin typeface="Calibri" panose="020F0502020204030204" pitchFamily="34" charset="0"/>
                <a:cs typeface="Calibri" panose="020F0502020204030204" pitchFamily="34" charset="0"/>
              </a:rPr>
              <a:t>Lids are installed using a special lid installation tool with an indication of the amount of torque being applied.</a:t>
            </a:r>
          </a:p>
          <a:p>
            <a:pPr lvl="1">
              <a:lnSpc>
                <a:spcPct val="80000"/>
              </a:lnSpc>
              <a:spcAft>
                <a:spcPts val="0"/>
              </a:spcAft>
            </a:pPr>
            <a:r>
              <a:rPr lang="en-US">
                <a:solidFill>
                  <a:schemeClr val="accent6">
                    <a:lumMod val="50000"/>
                  </a:schemeClr>
                </a:solidFill>
              </a:rPr>
              <a:t>This is a two-hand activity, one hand holding the Jar in place while the other hand installs the lids using the installation tool.</a:t>
            </a:r>
            <a:endParaRPr lang="en-US">
              <a:solidFill>
                <a:schemeClr val="accent6">
                  <a:lumMod val="50000"/>
                </a:schemeClr>
              </a:solidFill>
              <a:latin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B15B545B-B0D3-E641-85D8-AFDF3D879B45}"/>
              </a:ext>
            </a:extLst>
          </p:cNvPr>
          <p:cNvSpPr>
            <a:spLocks noGrp="1"/>
          </p:cNvSpPr>
          <p:nvPr>
            <p:ph type="sldNum" sz="quarter" idx="12"/>
          </p:nvPr>
        </p:nvSpPr>
        <p:spPr>
          <a:xfrm>
            <a:off x="11515578" y="6457251"/>
            <a:ext cx="542697" cy="308977"/>
          </a:xfrm>
        </p:spPr>
        <p:txBody>
          <a:bodyPr/>
          <a:lstStyle/>
          <a:p>
            <a:fld id="{874AC6EB-5948-4DF8-B5CC-E711E8013C87}" type="slidenum">
              <a:rPr lang="en-US" sz="1600" smtClean="0"/>
              <a:pPr/>
              <a:t>3</a:t>
            </a:fld>
            <a:endParaRPr lang="en-US" sz="1600"/>
          </a:p>
        </p:txBody>
      </p:sp>
      <p:sp>
        <p:nvSpPr>
          <p:cNvPr id="2" name="TextBox 1">
            <a:extLst>
              <a:ext uri="{FF2B5EF4-FFF2-40B4-BE49-F238E27FC236}">
                <a16:creationId xmlns:a16="http://schemas.microsoft.com/office/drawing/2014/main" id="{F9EA5C90-7D23-A548-9B9D-652C37136314}"/>
              </a:ext>
            </a:extLst>
          </p:cNvPr>
          <p:cNvSpPr txBox="1"/>
          <p:nvPr/>
        </p:nvSpPr>
        <p:spPr>
          <a:xfrm>
            <a:off x="1230938" y="6442463"/>
            <a:ext cx="9689794" cy="338554"/>
          </a:xfrm>
          <a:prstGeom prst="rect">
            <a:avLst/>
          </a:prstGeom>
          <a:noFill/>
        </p:spPr>
        <p:txBody>
          <a:bodyPr wrap="square" rtlCol="0">
            <a:spAutoFit/>
          </a:bodyPr>
          <a:lstStyle/>
          <a:p>
            <a:r>
              <a:rPr lang="en-US" sz="1600">
                <a:latin typeface="Calibri" panose="020F0502020204030204" pitchFamily="34" charset="0"/>
                <a:cs typeface="Calibri" panose="020F0502020204030204" pitchFamily="34" charset="0"/>
              </a:rPr>
              <a:t>LIS: Lid Installation System; JPS: Jar Processing System; FCR: Facility Control Room;  C&amp;M: Command &amp; Monitoring </a:t>
            </a:r>
          </a:p>
        </p:txBody>
      </p:sp>
      <p:grpSp>
        <p:nvGrpSpPr>
          <p:cNvPr id="9" name="Group 8">
            <a:extLst>
              <a:ext uri="{FF2B5EF4-FFF2-40B4-BE49-F238E27FC236}">
                <a16:creationId xmlns:a16="http://schemas.microsoft.com/office/drawing/2014/main" id="{3617CC5A-D891-2D05-D597-603964057F2C}"/>
              </a:ext>
            </a:extLst>
          </p:cNvPr>
          <p:cNvGrpSpPr/>
          <p:nvPr/>
        </p:nvGrpSpPr>
        <p:grpSpPr>
          <a:xfrm>
            <a:off x="9879084" y="623748"/>
            <a:ext cx="1636494" cy="2326281"/>
            <a:chOff x="9879083" y="717649"/>
            <a:chExt cx="1676823" cy="2392130"/>
          </a:xfrm>
        </p:grpSpPr>
        <p:pic>
          <p:nvPicPr>
            <p:cNvPr id="10" name="Picture 9" descr="A close up of a bottle&#10;&#10;Description automatically generated">
              <a:extLst>
                <a:ext uri="{FF2B5EF4-FFF2-40B4-BE49-F238E27FC236}">
                  <a16:creationId xmlns:a16="http://schemas.microsoft.com/office/drawing/2014/main" id="{892598A4-73D0-EAAE-45E2-7207B6E71A86}"/>
                </a:ext>
              </a:extLst>
            </p:cNvPr>
            <p:cNvPicPr>
              <a:picLocks noChangeAspect="1"/>
            </p:cNvPicPr>
            <p:nvPr/>
          </p:nvPicPr>
          <p:blipFill>
            <a:blip r:embed="rId2">
              <a:extLst>
                <a:ext uri="{837473B0-CC2E-450A-ABE3-18F120FF3D39}">
                  <a1611:picAttrSrcUrl xmlns:a1611="http://schemas.microsoft.com/office/drawing/2016/11/main" r:id="rId3"/>
                </a:ext>
              </a:extLst>
            </a:blip>
            <a:stretch>
              <a:fillRect/>
            </a:stretch>
          </p:blipFill>
          <p:spPr>
            <a:xfrm>
              <a:off x="9879083" y="717649"/>
              <a:ext cx="1676823" cy="2392130"/>
            </a:xfrm>
            <a:prstGeom prst="rect">
              <a:avLst/>
            </a:prstGeom>
          </p:spPr>
        </p:pic>
        <p:sp>
          <p:nvSpPr>
            <p:cNvPr id="11" name="Rectangle 10">
              <a:extLst>
                <a:ext uri="{FF2B5EF4-FFF2-40B4-BE49-F238E27FC236}">
                  <a16:creationId xmlns:a16="http://schemas.microsoft.com/office/drawing/2014/main" id="{6A098D0E-4C1B-99ED-2C0E-2DABC9784442}"/>
                </a:ext>
              </a:extLst>
            </p:cNvPr>
            <p:cNvSpPr/>
            <p:nvPr/>
          </p:nvSpPr>
          <p:spPr>
            <a:xfrm>
              <a:off x="10262753" y="1711692"/>
              <a:ext cx="850490" cy="941790"/>
            </a:xfrm>
            <a:prstGeom prst="rect">
              <a:avLst/>
            </a:prstGeom>
            <a:solidFill>
              <a:schemeClr val="accent5">
                <a:lumMod val="40000"/>
                <a:lumOff val="60000"/>
              </a:schemeClr>
            </a:solidFill>
            <a:ln w="38100" cmpd="thickThi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r>
                <a:rPr lang="en-US">
                  <a:solidFill>
                    <a:schemeClr val="tx1"/>
                  </a:solidFill>
                </a:rPr>
                <a:t>Mom’s Best Sauce</a:t>
              </a:r>
            </a:p>
          </p:txBody>
        </p:sp>
      </p:grpSp>
    </p:spTree>
    <p:extLst>
      <p:ext uri="{BB962C8B-B14F-4D97-AF65-F5344CB8AC3E}">
        <p14:creationId xmlns:p14="http://schemas.microsoft.com/office/powerpoint/2010/main" val="41727016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8">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8">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8">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8">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8">
                                            <p:txEl>
                                              <p:pRg st="9" end="9"/>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8">
                                            <p:txEl>
                                              <p:pRg st="10" end="10"/>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8">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ChangeArrowheads="1"/>
          </p:cNvSpPr>
          <p:nvPr/>
        </p:nvSpPr>
        <p:spPr bwMode="gray">
          <a:xfrm>
            <a:off x="838201" y="2211037"/>
            <a:ext cx="10700656" cy="2435926"/>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Autofit/>
          </a:bodyPr>
          <a:lst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200"/>
              </a:spcBef>
              <a:buNone/>
            </a:pPr>
            <a:r>
              <a:rPr lang="en-US" sz="4800">
                <a:solidFill>
                  <a:schemeClr val="accent1">
                    <a:lumMod val="75000"/>
                  </a:schemeClr>
                </a:solidFill>
              </a:rPr>
              <a:t> </a:t>
            </a:r>
            <a:br>
              <a:rPr lang="en-US" sz="4800">
                <a:solidFill>
                  <a:schemeClr val="accent1">
                    <a:lumMod val="75000"/>
                  </a:schemeClr>
                </a:solidFill>
              </a:rPr>
            </a:br>
            <a:r>
              <a:rPr lang="en-US" sz="4800">
                <a:solidFill>
                  <a:schemeClr val="accent1">
                    <a:lumMod val="75000"/>
                  </a:schemeClr>
                </a:solidFill>
              </a:rPr>
              <a:t>Document Assumptions </a:t>
            </a:r>
          </a:p>
        </p:txBody>
      </p:sp>
      <p:sp>
        <p:nvSpPr>
          <p:cNvPr id="2" name="Slide Number Placeholder 1"/>
          <p:cNvSpPr>
            <a:spLocks noGrp="1"/>
          </p:cNvSpPr>
          <p:nvPr>
            <p:ph type="sldNum" sz="quarter" idx="12"/>
          </p:nvPr>
        </p:nvSpPr>
        <p:spPr/>
        <p:txBody>
          <a:bodyPr/>
          <a:lstStyle/>
          <a:p>
            <a:pPr>
              <a:defRPr/>
            </a:pPr>
            <a:fld id="{D69A8151-85DA-487E-90FD-0CEB4E854E9B}" type="slidenum">
              <a:rPr lang="en-US" smtClean="0"/>
              <a:pPr>
                <a:defRPr/>
              </a:pPr>
              <a:t>30</a:t>
            </a:fld>
            <a:endParaRPr lang="en-US"/>
          </a:p>
        </p:txBody>
      </p:sp>
    </p:spTree>
    <p:extLst>
      <p:ext uri="{BB962C8B-B14F-4D97-AF65-F5344CB8AC3E}">
        <p14:creationId xmlns:p14="http://schemas.microsoft.com/office/powerpoint/2010/main" val="229404815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8EABBE-A042-8646-AAA6-9D25E6F031B9}"/>
              </a:ext>
            </a:extLst>
          </p:cNvPr>
          <p:cNvSpPr>
            <a:spLocks noGrp="1"/>
          </p:cNvSpPr>
          <p:nvPr>
            <p:ph type="title"/>
          </p:nvPr>
        </p:nvSpPr>
        <p:spPr>
          <a:xfrm>
            <a:off x="3091703" y="665270"/>
            <a:ext cx="6008593" cy="669187"/>
          </a:xfrm>
        </p:spPr>
        <p:txBody>
          <a:bodyPr>
            <a:normAutofit/>
          </a:bodyPr>
          <a:lstStyle/>
          <a:p>
            <a:r>
              <a:rPr lang="en-US" sz="3600"/>
              <a:t>Document Assumptions</a:t>
            </a:r>
          </a:p>
        </p:txBody>
      </p:sp>
      <p:sp>
        <p:nvSpPr>
          <p:cNvPr id="3" name="Content Placeholder 2">
            <a:extLst>
              <a:ext uri="{FF2B5EF4-FFF2-40B4-BE49-F238E27FC236}">
                <a16:creationId xmlns:a16="http://schemas.microsoft.com/office/drawing/2014/main" id="{5F9A76FB-7D1D-344F-8C88-61674840F942}"/>
              </a:ext>
            </a:extLst>
          </p:cNvPr>
          <p:cNvSpPr>
            <a:spLocks noGrp="1"/>
          </p:cNvSpPr>
          <p:nvPr>
            <p:ph idx="1"/>
          </p:nvPr>
        </p:nvSpPr>
        <p:spPr>
          <a:xfrm>
            <a:off x="780031" y="1726569"/>
            <a:ext cx="10493578" cy="4300486"/>
          </a:xfrm>
        </p:spPr>
        <p:txBody>
          <a:bodyPr>
            <a:noAutofit/>
          </a:bodyPr>
          <a:lstStyle/>
          <a:p>
            <a:pPr lvl="0" hangingPunct="0">
              <a:lnSpc>
                <a:spcPct val="90000"/>
              </a:lnSpc>
              <a:spcAft>
                <a:spcPts val="400"/>
              </a:spcAft>
            </a:pPr>
            <a:r>
              <a:rPr lang="en-US" sz="2200">
                <a:solidFill>
                  <a:schemeClr val="accent6">
                    <a:lumMod val="50000"/>
                  </a:schemeClr>
                </a:solidFill>
              </a:rPr>
              <a:t>The number of shifts will stay the same.</a:t>
            </a:r>
          </a:p>
          <a:p>
            <a:pPr lvl="0" hangingPunct="0">
              <a:lnSpc>
                <a:spcPct val="90000"/>
              </a:lnSpc>
              <a:spcAft>
                <a:spcPts val="400"/>
              </a:spcAft>
            </a:pPr>
            <a:r>
              <a:rPr lang="en-US" sz="2200">
                <a:solidFill>
                  <a:schemeClr val="accent6">
                    <a:lumMod val="50000"/>
                  </a:schemeClr>
                </a:solidFill>
              </a:rPr>
              <a:t>The hours of facility operation will stay the same.</a:t>
            </a:r>
          </a:p>
          <a:p>
            <a:pPr lvl="0" hangingPunct="0">
              <a:lnSpc>
                <a:spcPct val="90000"/>
              </a:lnSpc>
              <a:spcAft>
                <a:spcPts val="400"/>
              </a:spcAft>
            </a:pPr>
            <a:r>
              <a:rPr lang="en-US" sz="2200">
                <a:solidFill>
                  <a:schemeClr val="accent6">
                    <a:lumMod val="50000"/>
                  </a:schemeClr>
                </a:solidFill>
              </a:rPr>
              <a:t>The number of JPSs within the facilities will not change. </a:t>
            </a:r>
          </a:p>
          <a:p>
            <a:pPr lvl="0" hangingPunct="0">
              <a:lnSpc>
                <a:spcPct val="90000"/>
              </a:lnSpc>
              <a:spcAft>
                <a:spcPts val="400"/>
              </a:spcAft>
            </a:pPr>
            <a:r>
              <a:rPr lang="en-US" sz="2200">
                <a:solidFill>
                  <a:schemeClr val="accent6">
                    <a:lumMod val="50000"/>
                  </a:schemeClr>
                </a:solidFill>
              </a:rPr>
              <a:t>The operating environment within the LISs will remain the same.</a:t>
            </a:r>
          </a:p>
          <a:p>
            <a:pPr lvl="0" hangingPunct="0">
              <a:lnSpc>
                <a:spcPct val="90000"/>
              </a:lnSpc>
              <a:spcAft>
                <a:spcPts val="400"/>
              </a:spcAft>
            </a:pPr>
            <a:r>
              <a:rPr lang="en-US" sz="2200">
                <a:solidFill>
                  <a:schemeClr val="accent6">
                    <a:lumMod val="50000"/>
                  </a:schemeClr>
                </a:solidFill>
              </a:rPr>
              <a:t>The characteristics of the jars and lids delivered by the JPS to the LISs will not change.</a:t>
            </a:r>
          </a:p>
          <a:p>
            <a:pPr lvl="0" hangingPunct="0">
              <a:lnSpc>
                <a:spcPct val="90000"/>
              </a:lnSpc>
              <a:spcAft>
                <a:spcPts val="400"/>
              </a:spcAft>
            </a:pPr>
            <a:r>
              <a:rPr lang="en-US" sz="2200">
                <a:solidFill>
                  <a:schemeClr val="accent6">
                    <a:lumMod val="50000"/>
                  </a:schemeClr>
                </a:solidFill>
              </a:rPr>
              <a:t>Empty jars are cleaned and sanitized by the supplier prior to delivery.</a:t>
            </a:r>
          </a:p>
          <a:p>
            <a:pPr lvl="0" hangingPunct="0">
              <a:lnSpc>
                <a:spcPct val="90000"/>
              </a:lnSpc>
              <a:spcAft>
                <a:spcPts val="400"/>
              </a:spcAft>
            </a:pPr>
            <a:r>
              <a:rPr lang="en-US" sz="2200">
                <a:solidFill>
                  <a:schemeClr val="accent6">
                    <a:lumMod val="50000"/>
                  </a:schemeClr>
                </a:solidFill>
              </a:rPr>
              <a:t>The location of jars on the conveyer belt will not change.</a:t>
            </a:r>
          </a:p>
          <a:p>
            <a:pPr lvl="0" hangingPunct="0">
              <a:lnSpc>
                <a:spcPct val="90000"/>
              </a:lnSpc>
              <a:spcAft>
                <a:spcPts val="400"/>
              </a:spcAft>
            </a:pPr>
            <a:r>
              <a:rPr lang="en-US" sz="2200">
                <a:solidFill>
                  <a:schemeClr val="accent6">
                    <a:lumMod val="50000"/>
                  </a:schemeClr>
                </a:solidFill>
              </a:rPr>
              <a:t>Jars are sitting, unrestrained on the conveyer belt. </a:t>
            </a:r>
          </a:p>
          <a:p>
            <a:pPr lvl="0" hangingPunct="0">
              <a:lnSpc>
                <a:spcPct val="90000"/>
              </a:lnSpc>
              <a:spcAft>
                <a:spcPts val="400"/>
              </a:spcAft>
            </a:pPr>
            <a:r>
              <a:rPr lang="en-US" sz="2200">
                <a:solidFill>
                  <a:schemeClr val="accent6">
                    <a:lumMod val="50000"/>
                  </a:schemeClr>
                </a:solidFill>
              </a:rPr>
              <a:t>Jars will need to be held in place during installation.</a:t>
            </a:r>
          </a:p>
          <a:p>
            <a:pPr lvl="0" hangingPunct="0">
              <a:lnSpc>
                <a:spcPct val="90000"/>
              </a:lnSpc>
              <a:spcAft>
                <a:spcPts val="400"/>
              </a:spcAft>
            </a:pPr>
            <a:r>
              <a:rPr lang="en-US" sz="2200">
                <a:solidFill>
                  <a:schemeClr val="accent6">
                    <a:lumMod val="50000"/>
                  </a:schemeClr>
                </a:solidFill>
              </a:rPr>
              <a:t>During installation of the lids on the jars the LIRs will not change the location of the jars on the conveyer belt.</a:t>
            </a:r>
          </a:p>
        </p:txBody>
      </p:sp>
      <p:sp>
        <p:nvSpPr>
          <p:cNvPr id="4" name="Slide Number Placeholder 3">
            <a:extLst>
              <a:ext uri="{FF2B5EF4-FFF2-40B4-BE49-F238E27FC236}">
                <a16:creationId xmlns:a16="http://schemas.microsoft.com/office/drawing/2014/main" id="{F7D339D1-603A-3943-A51E-764DE847188F}"/>
              </a:ext>
            </a:extLst>
          </p:cNvPr>
          <p:cNvSpPr>
            <a:spLocks noGrp="1"/>
          </p:cNvSpPr>
          <p:nvPr>
            <p:ph type="sldNum" sz="quarter" idx="12"/>
          </p:nvPr>
        </p:nvSpPr>
        <p:spPr/>
        <p:txBody>
          <a:bodyPr/>
          <a:lstStyle/>
          <a:p>
            <a:fld id="{874AC6EB-5948-4DF8-B5CC-E711E8013C87}" type="slidenum">
              <a:rPr lang="en-US" smtClean="0"/>
              <a:pPr/>
              <a:t>31</a:t>
            </a:fld>
            <a:endParaRPr lang="en-US"/>
          </a:p>
        </p:txBody>
      </p:sp>
      <p:pic>
        <p:nvPicPr>
          <p:cNvPr id="6" name="Picture 5" descr="A drawing of a cartoon character&#10;&#10;Description automatically generated">
            <a:extLst>
              <a:ext uri="{FF2B5EF4-FFF2-40B4-BE49-F238E27FC236}">
                <a16:creationId xmlns:a16="http://schemas.microsoft.com/office/drawing/2014/main" id="{A4284C95-9917-154E-824D-E986A0DFD5B9}"/>
              </a:ext>
            </a:extLst>
          </p:cNvPr>
          <p:cNvPicPr>
            <a:picLocks noChangeAspect="1"/>
          </p:cNvPicPr>
          <p:nvPr/>
        </p:nvPicPr>
        <p:blipFill>
          <a:blip r:embed="rId2">
            <a:extLst>
              <a:ext uri="{28A0092B-C50C-407E-A947-70E740481C1C}">
                <a14:useLocalDpi xmlns:a14="http://schemas.microsoft.com/office/drawing/2010/main"/>
              </a:ext>
              <a:ext uri="{837473B0-CC2E-450A-ABE3-18F120FF3D39}">
                <a1611:picAttrSrcUrl xmlns:a1611="http://schemas.microsoft.com/office/drawing/2016/11/main" r:id="rId3"/>
              </a:ext>
            </a:extLst>
          </a:blip>
          <a:stretch>
            <a:fillRect/>
          </a:stretch>
        </p:blipFill>
        <p:spPr>
          <a:xfrm>
            <a:off x="8831426" y="830945"/>
            <a:ext cx="2442183" cy="1953747"/>
          </a:xfrm>
          <a:prstGeom prst="rect">
            <a:avLst/>
          </a:prstGeom>
        </p:spPr>
      </p:pic>
      <p:sp>
        <p:nvSpPr>
          <p:cNvPr id="8" name="TextBox 7">
            <a:extLst>
              <a:ext uri="{FF2B5EF4-FFF2-40B4-BE49-F238E27FC236}">
                <a16:creationId xmlns:a16="http://schemas.microsoft.com/office/drawing/2014/main" id="{7E28A3FA-EB05-5436-33BC-E91946D56D2B}"/>
              </a:ext>
            </a:extLst>
          </p:cNvPr>
          <p:cNvSpPr txBox="1"/>
          <p:nvPr/>
        </p:nvSpPr>
        <p:spPr>
          <a:xfrm>
            <a:off x="1204546" y="6417466"/>
            <a:ext cx="8962715" cy="481991"/>
          </a:xfrm>
          <a:prstGeom prst="rect">
            <a:avLst/>
          </a:prstGeom>
          <a:noFill/>
        </p:spPr>
        <p:txBody>
          <a:bodyPr wrap="square" rtlCol="0">
            <a:spAutoFit/>
          </a:bodyPr>
          <a:lstStyle/>
          <a:p>
            <a:pPr algn="ctr">
              <a:lnSpc>
                <a:spcPct val="9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JHS: Jar Handling Subsystem; LHS: Lid Handling Subsystem; LDS: Lid Dispensing System; MDS: Motion Detection System  </a:t>
            </a:r>
          </a:p>
        </p:txBody>
      </p:sp>
    </p:spTree>
    <p:extLst>
      <p:ext uri="{BB962C8B-B14F-4D97-AF65-F5344CB8AC3E}">
        <p14:creationId xmlns:p14="http://schemas.microsoft.com/office/powerpoint/2010/main" val="355211323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8EABBE-A042-8646-AAA6-9D25E6F031B9}"/>
              </a:ext>
            </a:extLst>
          </p:cNvPr>
          <p:cNvSpPr>
            <a:spLocks noGrp="1"/>
          </p:cNvSpPr>
          <p:nvPr>
            <p:ph type="title"/>
          </p:nvPr>
        </p:nvSpPr>
        <p:spPr>
          <a:xfrm>
            <a:off x="3091703" y="665270"/>
            <a:ext cx="6008593" cy="669187"/>
          </a:xfrm>
        </p:spPr>
        <p:txBody>
          <a:bodyPr>
            <a:normAutofit/>
          </a:bodyPr>
          <a:lstStyle/>
          <a:p>
            <a:r>
              <a:rPr lang="en-US" sz="3600">
                <a:solidFill>
                  <a:schemeClr val="accent1">
                    <a:lumMod val="75000"/>
                  </a:schemeClr>
                </a:solidFill>
              </a:rPr>
              <a:t>Assumptions (2)</a:t>
            </a:r>
          </a:p>
        </p:txBody>
      </p:sp>
      <p:sp>
        <p:nvSpPr>
          <p:cNvPr id="3" name="Content Placeholder 2">
            <a:extLst>
              <a:ext uri="{FF2B5EF4-FFF2-40B4-BE49-F238E27FC236}">
                <a16:creationId xmlns:a16="http://schemas.microsoft.com/office/drawing/2014/main" id="{5F9A76FB-7D1D-344F-8C88-61674840F942}"/>
              </a:ext>
            </a:extLst>
          </p:cNvPr>
          <p:cNvSpPr>
            <a:spLocks noGrp="1"/>
          </p:cNvSpPr>
          <p:nvPr>
            <p:ph idx="1"/>
          </p:nvPr>
        </p:nvSpPr>
        <p:spPr>
          <a:xfrm>
            <a:off x="842189" y="1608169"/>
            <a:ext cx="10493578" cy="4335431"/>
          </a:xfrm>
        </p:spPr>
        <p:txBody>
          <a:bodyPr>
            <a:noAutofit/>
          </a:bodyPr>
          <a:lstStyle/>
          <a:p>
            <a:pPr lvl="0" hangingPunct="0">
              <a:lnSpc>
                <a:spcPct val="90000"/>
              </a:lnSpc>
              <a:spcAft>
                <a:spcPts val="200"/>
              </a:spcAft>
            </a:pPr>
            <a:r>
              <a:rPr lang="en-US" sz="2200">
                <a:solidFill>
                  <a:schemeClr val="accent6">
                    <a:lumMod val="50000"/>
                  </a:schemeClr>
                </a:solidFill>
              </a:rPr>
              <a:t>Timing will be adjusted to meet the performance needs of the JPS and </a:t>
            </a:r>
            <a:br>
              <a:rPr lang="en-US" sz="2200">
                <a:solidFill>
                  <a:schemeClr val="accent6">
                    <a:lumMod val="50000"/>
                  </a:schemeClr>
                </a:solidFill>
              </a:rPr>
            </a:br>
            <a:r>
              <a:rPr lang="en-US" sz="2200">
                <a:solidFill>
                  <a:schemeClr val="accent6">
                    <a:lumMod val="50000"/>
                  </a:schemeClr>
                </a:solidFill>
              </a:rPr>
              <a:t>customer product within maximum speed constraints. </a:t>
            </a:r>
          </a:p>
          <a:p>
            <a:pPr lvl="1" hangingPunct="0">
              <a:lnSpc>
                <a:spcPct val="90000"/>
              </a:lnSpc>
              <a:spcAft>
                <a:spcPts val="200"/>
              </a:spcAft>
            </a:pPr>
            <a:r>
              <a:rPr lang="en-US" sz="2200">
                <a:solidFill>
                  <a:schemeClr val="accent6">
                    <a:lumMod val="50000"/>
                  </a:schemeClr>
                </a:solidFill>
              </a:rPr>
              <a:t>The JPS will notify the LIR when a jar is in place and ready for lid </a:t>
            </a:r>
            <a:br>
              <a:rPr lang="en-US" sz="2200">
                <a:solidFill>
                  <a:schemeClr val="accent6">
                    <a:lumMod val="50000"/>
                  </a:schemeClr>
                </a:solidFill>
              </a:rPr>
            </a:br>
            <a:r>
              <a:rPr lang="en-US" sz="2200">
                <a:solidFill>
                  <a:schemeClr val="accent6">
                    <a:lumMod val="50000"/>
                  </a:schemeClr>
                </a:solidFill>
              </a:rPr>
              <a:t>installation.</a:t>
            </a:r>
          </a:p>
          <a:p>
            <a:pPr lvl="1" hangingPunct="0">
              <a:lnSpc>
                <a:spcPct val="90000"/>
              </a:lnSpc>
              <a:spcAft>
                <a:spcPts val="200"/>
              </a:spcAft>
            </a:pPr>
            <a:r>
              <a:rPr lang="en-US" sz="2200">
                <a:solidFill>
                  <a:schemeClr val="accent6">
                    <a:lumMod val="50000"/>
                  </a:schemeClr>
                </a:solidFill>
              </a:rPr>
              <a:t>The LIRs will be able to install lids on the jars per the defined jar delivery timing.</a:t>
            </a:r>
          </a:p>
          <a:p>
            <a:pPr>
              <a:lnSpc>
                <a:spcPct val="90000"/>
              </a:lnSpc>
              <a:spcAft>
                <a:spcPts val="200"/>
              </a:spcAft>
            </a:pPr>
            <a:r>
              <a:rPr lang="en-US" sz="2200">
                <a:solidFill>
                  <a:schemeClr val="accent6">
                    <a:lumMod val="50000"/>
                  </a:schemeClr>
                </a:solidFill>
              </a:rPr>
              <a:t>Daily supply of Lids of the proper size will be supplied to the LIS by a maintenance technician prior to shift start. </a:t>
            </a:r>
          </a:p>
          <a:p>
            <a:pPr>
              <a:lnSpc>
                <a:spcPct val="90000"/>
              </a:lnSpc>
              <a:spcAft>
                <a:spcPts val="200"/>
              </a:spcAft>
            </a:pPr>
            <a:r>
              <a:rPr lang="en-US" sz="2200">
                <a:solidFill>
                  <a:schemeClr val="accent6">
                    <a:lumMod val="50000"/>
                  </a:schemeClr>
                </a:solidFill>
              </a:rPr>
              <a:t>The LIS room will have sufficient space for containing the increased volume of a daily shifts worth of lids (960) and a method for delivering the lids to the LIR.</a:t>
            </a:r>
          </a:p>
          <a:p>
            <a:pPr lvl="1">
              <a:lnSpc>
                <a:spcPct val="90000"/>
              </a:lnSpc>
              <a:spcAft>
                <a:spcPts val="200"/>
              </a:spcAft>
            </a:pPr>
            <a:r>
              <a:rPr lang="en-US" sz="2200" i="1">
                <a:solidFill>
                  <a:schemeClr val="accent6">
                    <a:lumMod val="50000"/>
                  </a:schemeClr>
                </a:solidFill>
              </a:rPr>
              <a:t>The form in which the lids will be delivered and made available to the LIR is TBD.</a:t>
            </a:r>
            <a:endParaRPr lang="en-US" sz="2200">
              <a:solidFill>
                <a:schemeClr val="accent6">
                  <a:lumMod val="50000"/>
                </a:schemeClr>
              </a:solidFill>
            </a:endParaRPr>
          </a:p>
          <a:p>
            <a:pPr>
              <a:lnSpc>
                <a:spcPct val="90000"/>
              </a:lnSpc>
              <a:spcAft>
                <a:spcPts val="200"/>
              </a:spcAft>
            </a:pPr>
            <a:r>
              <a:rPr lang="en-US" sz="2200">
                <a:solidFill>
                  <a:schemeClr val="accent6">
                    <a:lumMod val="50000"/>
                  </a:schemeClr>
                </a:solidFill>
              </a:rPr>
              <a:t>The size of jars/lids will remain constant for a given shift for each JPS. </a:t>
            </a:r>
          </a:p>
          <a:p>
            <a:pPr>
              <a:lnSpc>
                <a:spcPct val="90000"/>
              </a:lnSpc>
              <a:spcAft>
                <a:spcPts val="200"/>
              </a:spcAft>
            </a:pPr>
            <a:r>
              <a:rPr lang="en-US" sz="2200">
                <a:solidFill>
                  <a:schemeClr val="accent6">
                    <a:lumMod val="50000"/>
                  </a:schemeClr>
                </a:solidFill>
              </a:rPr>
              <a:t>The existing FCR will be upgraded to allow command of the LIRs and and monitoring of the LIR health and status.</a:t>
            </a:r>
          </a:p>
        </p:txBody>
      </p:sp>
      <p:sp>
        <p:nvSpPr>
          <p:cNvPr id="4" name="Slide Number Placeholder 3">
            <a:extLst>
              <a:ext uri="{FF2B5EF4-FFF2-40B4-BE49-F238E27FC236}">
                <a16:creationId xmlns:a16="http://schemas.microsoft.com/office/drawing/2014/main" id="{F7D339D1-603A-3943-A51E-764DE847188F}"/>
              </a:ext>
            </a:extLst>
          </p:cNvPr>
          <p:cNvSpPr>
            <a:spLocks noGrp="1"/>
          </p:cNvSpPr>
          <p:nvPr>
            <p:ph type="sldNum" sz="quarter" idx="12"/>
          </p:nvPr>
        </p:nvSpPr>
        <p:spPr/>
        <p:txBody>
          <a:bodyPr/>
          <a:lstStyle/>
          <a:p>
            <a:fld id="{874AC6EB-5948-4DF8-B5CC-E711E8013C87}" type="slidenum">
              <a:rPr lang="en-US" smtClean="0"/>
              <a:pPr/>
              <a:t>32</a:t>
            </a:fld>
            <a:endParaRPr lang="en-US"/>
          </a:p>
        </p:txBody>
      </p:sp>
      <p:pic>
        <p:nvPicPr>
          <p:cNvPr id="6" name="Picture 5" descr="A drawing of a cartoon character&#10;&#10;Description automatically generated">
            <a:extLst>
              <a:ext uri="{FF2B5EF4-FFF2-40B4-BE49-F238E27FC236}">
                <a16:creationId xmlns:a16="http://schemas.microsoft.com/office/drawing/2014/main" id="{A4284C95-9917-154E-824D-E986A0DFD5B9}"/>
              </a:ext>
            </a:extLst>
          </p:cNvPr>
          <p:cNvPicPr>
            <a:picLocks noChangeAspect="1"/>
          </p:cNvPicPr>
          <p:nvPr/>
        </p:nvPicPr>
        <p:blipFill>
          <a:blip r:embed="rId2">
            <a:extLst>
              <a:ext uri="{28A0092B-C50C-407E-A947-70E740481C1C}">
                <a14:useLocalDpi xmlns:a14="http://schemas.microsoft.com/office/drawing/2010/main"/>
              </a:ext>
              <a:ext uri="{837473B0-CC2E-450A-ABE3-18F120FF3D39}">
                <a1611:picAttrSrcUrl xmlns:a1611="http://schemas.microsoft.com/office/drawing/2016/11/main" r:id="rId3"/>
              </a:ext>
            </a:extLst>
          </a:blip>
          <a:stretch>
            <a:fillRect/>
          </a:stretch>
        </p:blipFill>
        <p:spPr>
          <a:xfrm>
            <a:off x="9230480" y="665270"/>
            <a:ext cx="2105287" cy="1684230"/>
          </a:xfrm>
          <a:prstGeom prst="rect">
            <a:avLst/>
          </a:prstGeom>
        </p:spPr>
      </p:pic>
      <p:sp>
        <p:nvSpPr>
          <p:cNvPr id="8" name="TextBox 7">
            <a:extLst>
              <a:ext uri="{FF2B5EF4-FFF2-40B4-BE49-F238E27FC236}">
                <a16:creationId xmlns:a16="http://schemas.microsoft.com/office/drawing/2014/main" id="{996D2455-6459-4F8C-A880-620A0E4BF276}"/>
              </a:ext>
            </a:extLst>
          </p:cNvPr>
          <p:cNvSpPr txBox="1"/>
          <p:nvPr/>
        </p:nvSpPr>
        <p:spPr>
          <a:xfrm>
            <a:off x="1204546" y="6417466"/>
            <a:ext cx="8962715" cy="481991"/>
          </a:xfrm>
          <a:prstGeom prst="rect">
            <a:avLst/>
          </a:prstGeom>
          <a:noFill/>
        </p:spPr>
        <p:txBody>
          <a:bodyPr wrap="square" rtlCol="0">
            <a:spAutoFit/>
          </a:bodyPr>
          <a:lstStyle/>
          <a:p>
            <a:pPr algn="ctr">
              <a:lnSpc>
                <a:spcPct val="9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JHS: Jar Handling Subsystem; LHS: Lid Handling Subsystem; LDS: Lid Dispensing System; MDS: Motion Detection System  </a:t>
            </a:r>
          </a:p>
        </p:txBody>
      </p:sp>
    </p:spTree>
    <p:extLst>
      <p:ext uri="{BB962C8B-B14F-4D97-AF65-F5344CB8AC3E}">
        <p14:creationId xmlns:p14="http://schemas.microsoft.com/office/powerpoint/2010/main" val="372430097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ChangeArrowheads="1"/>
          </p:cNvSpPr>
          <p:nvPr/>
        </p:nvSpPr>
        <p:spPr bwMode="gray">
          <a:xfrm>
            <a:off x="1682372" y="2031932"/>
            <a:ext cx="8827256" cy="2730567"/>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Autofit/>
          </a:bodyPr>
          <a:lst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200"/>
              </a:spcBef>
              <a:buNone/>
            </a:pPr>
            <a:r>
              <a:rPr lang="en-US" sz="4800">
                <a:solidFill>
                  <a:schemeClr val="accent6">
                    <a:lumMod val="50000"/>
                  </a:schemeClr>
                </a:solidFill>
              </a:rPr>
              <a:t>Elicit Stakeholder </a:t>
            </a:r>
            <a:br>
              <a:rPr lang="en-US" sz="4800">
                <a:solidFill>
                  <a:schemeClr val="accent6">
                    <a:lumMod val="50000"/>
                  </a:schemeClr>
                </a:solidFill>
              </a:rPr>
            </a:br>
            <a:r>
              <a:rPr lang="en-US" sz="4800">
                <a:solidFill>
                  <a:schemeClr val="accent6">
                    <a:lumMod val="50000"/>
                  </a:schemeClr>
                </a:solidFill>
              </a:rPr>
              <a:t>Needs and Requirements</a:t>
            </a:r>
          </a:p>
        </p:txBody>
      </p:sp>
      <p:sp>
        <p:nvSpPr>
          <p:cNvPr id="2" name="Slide Number Placeholder 1"/>
          <p:cNvSpPr>
            <a:spLocks noGrp="1"/>
          </p:cNvSpPr>
          <p:nvPr>
            <p:ph type="sldNum" sz="quarter" idx="12"/>
          </p:nvPr>
        </p:nvSpPr>
        <p:spPr/>
        <p:txBody>
          <a:bodyPr/>
          <a:lstStyle/>
          <a:p>
            <a:pPr>
              <a:defRPr/>
            </a:pPr>
            <a:fld id="{D69A8151-85DA-487E-90FD-0CEB4E854E9B}" type="slidenum">
              <a:rPr lang="en-US" smtClean="0"/>
              <a:pPr>
                <a:defRPr/>
              </a:pPr>
              <a:t>33</a:t>
            </a:fld>
            <a:endParaRPr lang="en-US"/>
          </a:p>
        </p:txBody>
      </p:sp>
    </p:spTree>
    <p:extLst>
      <p:ext uri="{BB962C8B-B14F-4D97-AF65-F5344CB8AC3E}">
        <p14:creationId xmlns:p14="http://schemas.microsoft.com/office/powerpoint/2010/main" val="332592403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37ED92-0712-CC48-85E7-254A50EDDCC1}"/>
              </a:ext>
            </a:extLst>
          </p:cNvPr>
          <p:cNvSpPr>
            <a:spLocks noGrp="1"/>
          </p:cNvSpPr>
          <p:nvPr>
            <p:ph type="title"/>
          </p:nvPr>
        </p:nvSpPr>
        <p:spPr>
          <a:xfrm>
            <a:off x="834035" y="470191"/>
            <a:ext cx="10635026" cy="1142405"/>
          </a:xfrm>
        </p:spPr>
        <p:txBody>
          <a:bodyPr>
            <a:noAutofit/>
          </a:bodyPr>
          <a:lstStyle/>
          <a:p>
            <a:pPr>
              <a:lnSpc>
                <a:spcPct val="90000"/>
              </a:lnSpc>
            </a:pPr>
            <a:r>
              <a:rPr lang="en-US" sz="2800" b="1">
                <a:effectLst>
                  <a:glow>
                    <a:srgbClr val="000000"/>
                  </a:glow>
                  <a:outerShdw sx="0" sy="0">
                    <a:srgbClr val="000000"/>
                  </a:outerShdw>
                  <a:reflection stA="0" endPos="0" fadeDir="0" sx="0" sy="0"/>
                </a:effectLst>
              </a:rPr>
              <a:t>4.3.4	Elicit Stakeholder Needs &amp; Requirements</a:t>
            </a:r>
            <a:endParaRPr lang="en-US" sz="2800"/>
          </a:p>
        </p:txBody>
      </p:sp>
      <p:sp>
        <p:nvSpPr>
          <p:cNvPr id="3" name="Content Placeholder 2">
            <a:extLst>
              <a:ext uri="{FF2B5EF4-FFF2-40B4-BE49-F238E27FC236}">
                <a16:creationId xmlns:a16="http://schemas.microsoft.com/office/drawing/2014/main" id="{E8948770-6166-AB41-A173-8C6FA0213FD1}"/>
              </a:ext>
            </a:extLst>
          </p:cNvPr>
          <p:cNvSpPr>
            <a:spLocks noGrp="1"/>
          </p:cNvSpPr>
          <p:nvPr>
            <p:ph idx="1"/>
          </p:nvPr>
        </p:nvSpPr>
        <p:spPr>
          <a:xfrm>
            <a:off x="743441" y="1522158"/>
            <a:ext cx="10614524" cy="4318061"/>
          </a:xfrm>
        </p:spPr>
        <p:txBody>
          <a:bodyPr>
            <a:normAutofit fontScale="92500" lnSpcReduction="20000"/>
          </a:bodyPr>
          <a:lstStyle/>
          <a:p>
            <a:pPr>
              <a:spcBef>
                <a:spcPts val="800"/>
              </a:spcBef>
            </a:pPr>
            <a:r>
              <a:rPr lang="en-US" sz="2199">
                <a:solidFill>
                  <a:schemeClr val="accent6">
                    <a:lumMod val="50000"/>
                  </a:schemeClr>
                </a:solidFill>
              </a:rPr>
              <a:t>Engage the stakeholders to understand their needs and technical requirements for the SOI not only just during operations but for all lifecycle stages. </a:t>
            </a:r>
          </a:p>
          <a:p>
            <a:pPr>
              <a:spcBef>
                <a:spcPts val="800"/>
              </a:spcBef>
            </a:pPr>
            <a:r>
              <a:rPr lang="en-US" sz="2199">
                <a:solidFill>
                  <a:schemeClr val="accent6">
                    <a:lumMod val="50000"/>
                  </a:schemeClr>
                </a:solidFill>
              </a:rPr>
              <a:t>The elicitation activities allow the project team to discover and understand what is needed, what processes exist, how stakeholders interact with SOI, what happens over the SOI’s lifecycle - good and bad, what states and transitions the SOI might undergo or experience during use, nominal, alternate-nominal, and off-nominal operations, and other considerations. </a:t>
            </a:r>
          </a:p>
          <a:p>
            <a:pPr>
              <a:spcBef>
                <a:spcPts val="800"/>
              </a:spcBef>
            </a:pPr>
            <a:r>
              <a:rPr lang="en-US" sz="2199">
                <a:solidFill>
                  <a:schemeClr val="accent6">
                    <a:lumMod val="50000"/>
                  </a:schemeClr>
                </a:solidFill>
              </a:rPr>
              <a:t>Each stakeholder has a unique perspective in terms of concerns, problems, challenges, issues, risk, opportunities, experience, failures, and successes.  </a:t>
            </a:r>
          </a:p>
          <a:p>
            <a:pPr>
              <a:spcBef>
                <a:spcPts val="800"/>
              </a:spcBef>
            </a:pPr>
            <a:r>
              <a:rPr lang="en-US" sz="2199">
                <a:solidFill>
                  <a:schemeClr val="accent6">
                    <a:lumMod val="50000"/>
                  </a:schemeClr>
                </a:solidFill>
              </a:rPr>
              <a:t>During elicitation, the project team should collaborate with the stakeholders to understand the source and context (rationale) of their stated needs and requirements.</a:t>
            </a:r>
          </a:p>
          <a:p>
            <a:pPr>
              <a:spcBef>
                <a:spcPts val="800"/>
              </a:spcBef>
            </a:pPr>
            <a:r>
              <a:rPr lang="en-US" sz="2199">
                <a:solidFill>
                  <a:schemeClr val="accent6">
                    <a:lumMod val="50000"/>
                  </a:schemeClr>
                </a:solidFill>
              </a:rPr>
              <a:t>Techniques and methods used during elicitation include brainstorming, workshops, focus groups, interviews, document analysis, interface analysis, prototype analysis, observations of like products, questionnaires, site visits, models, and diagrams.</a:t>
            </a:r>
          </a:p>
        </p:txBody>
      </p:sp>
      <p:sp>
        <p:nvSpPr>
          <p:cNvPr id="7" name="TextBox 6">
            <a:extLst>
              <a:ext uri="{FF2B5EF4-FFF2-40B4-BE49-F238E27FC236}">
                <a16:creationId xmlns:a16="http://schemas.microsoft.com/office/drawing/2014/main" id="{27260D65-9C65-EB4C-A057-7DE9AC645E58}"/>
              </a:ext>
            </a:extLst>
          </p:cNvPr>
          <p:cNvSpPr txBox="1"/>
          <p:nvPr/>
        </p:nvSpPr>
        <p:spPr>
          <a:xfrm>
            <a:off x="588948" y="5622206"/>
            <a:ext cx="11014104" cy="590675"/>
          </a:xfrm>
          <a:prstGeom prst="rect">
            <a:avLst/>
          </a:prstGeom>
          <a:noFill/>
        </p:spPr>
        <p:txBody>
          <a:bodyPr wrap="square" rtlCol="0">
            <a:spAutoFit/>
          </a:bodyPr>
          <a:lstStyle/>
          <a:p>
            <a:pPr algn="ctr">
              <a:lnSpc>
                <a:spcPct val="80000"/>
              </a:lnSpc>
            </a:pPr>
            <a:r>
              <a:rPr lang="en-US" sz="1999" b="1">
                <a:solidFill>
                  <a:srgbClr val="00B050"/>
                </a:solidFill>
                <a:latin typeface="Calibri" panose="020F0502020204030204" pitchFamily="34" charset="0"/>
                <a:cs typeface="Calibri" panose="020F0502020204030204" pitchFamily="34" charset="0"/>
              </a:rPr>
              <a:t>Successful elicitation results from proper planning on the methods and identification of the types of information to be obtained and specific questions to ask that will result in that information. </a:t>
            </a:r>
          </a:p>
        </p:txBody>
      </p:sp>
      <p:sp>
        <p:nvSpPr>
          <p:cNvPr id="13" name="Slide Number Placeholder 12">
            <a:extLst>
              <a:ext uri="{FF2B5EF4-FFF2-40B4-BE49-F238E27FC236}">
                <a16:creationId xmlns:a16="http://schemas.microsoft.com/office/drawing/2014/main" id="{E331712D-C9D2-E741-8328-C5B329DFF95C}"/>
              </a:ext>
            </a:extLst>
          </p:cNvPr>
          <p:cNvSpPr>
            <a:spLocks noGrp="1"/>
          </p:cNvSpPr>
          <p:nvPr>
            <p:ph type="sldNum" sz="quarter" idx="12"/>
          </p:nvPr>
        </p:nvSpPr>
        <p:spPr/>
        <p:txBody>
          <a:bodyPr/>
          <a:lstStyle/>
          <a:p>
            <a:fld id="{924B41C4-1474-8D42-B330-D2828683839D}" type="slidenum">
              <a:rPr lang="en-US" smtClean="0"/>
              <a:pPr/>
              <a:t>34</a:t>
            </a:fld>
            <a:endParaRPr lang="en-US"/>
          </a:p>
        </p:txBody>
      </p:sp>
    </p:spTree>
    <p:extLst>
      <p:ext uri="{BB962C8B-B14F-4D97-AF65-F5344CB8AC3E}">
        <p14:creationId xmlns:p14="http://schemas.microsoft.com/office/powerpoint/2010/main" val="368857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96AC46-C076-D14B-889A-D58DB2C4A0A0}"/>
              </a:ext>
            </a:extLst>
          </p:cNvPr>
          <p:cNvSpPr>
            <a:spLocks noGrp="1"/>
          </p:cNvSpPr>
          <p:nvPr>
            <p:ph type="title"/>
          </p:nvPr>
        </p:nvSpPr>
        <p:spPr>
          <a:xfrm>
            <a:off x="486137" y="715075"/>
            <a:ext cx="10683433" cy="708611"/>
          </a:xfrm>
        </p:spPr>
        <p:txBody>
          <a:bodyPr>
            <a:normAutofit fontScale="90000"/>
          </a:bodyPr>
          <a:lstStyle/>
          <a:p>
            <a:r>
              <a:rPr lang="en-US"/>
              <a:t>Information needed from the stakeholders</a:t>
            </a:r>
          </a:p>
        </p:txBody>
      </p:sp>
      <p:sp>
        <p:nvSpPr>
          <p:cNvPr id="3" name="Content Placeholder 2">
            <a:extLst>
              <a:ext uri="{FF2B5EF4-FFF2-40B4-BE49-F238E27FC236}">
                <a16:creationId xmlns:a16="http://schemas.microsoft.com/office/drawing/2014/main" id="{7231981E-3564-744F-B40A-FDEE33C19092}"/>
              </a:ext>
            </a:extLst>
          </p:cNvPr>
          <p:cNvSpPr>
            <a:spLocks noGrp="1"/>
          </p:cNvSpPr>
          <p:nvPr>
            <p:ph idx="1"/>
          </p:nvPr>
        </p:nvSpPr>
        <p:spPr>
          <a:xfrm>
            <a:off x="925286" y="1677048"/>
            <a:ext cx="10484529" cy="4074395"/>
          </a:xfrm>
        </p:spPr>
        <p:txBody>
          <a:bodyPr>
            <a:noAutofit/>
          </a:bodyPr>
          <a:lstStyle/>
          <a:p>
            <a:pPr>
              <a:lnSpc>
                <a:spcPct val="90000"/>
              </a:lnSpc>
            </a:pPr>
            <a:r>
              <a:rPr lang="en-US" sz="2200">
                <a:solidFill>
                  <a:schemeClr val="accent6">
                    <a:lumMod val="50000"/>
                  </a:schemeClr>
                </a:solidFill>
              </a:rPr>
              <a:t>Stakeholder perspective on how successful operations will be conducted once the LIRs are in place.</a:t>
            </a:r>
          </a:p>
          <a:p>
            <a:pPr>
              <a:lnSpc>
                <a:spcPct val="90000"/>
              </a:lnSpc>
            </a:pPr>
            <a:r>
              <a:rPr lang="en-US" sz="2200">
                <a:solidFill>
                  <a:schemeClr val="accent6">
                    <a:lumMod val="50000"/>
                  </a:schemeClr>
                </a:solidFill>
              </a:rPr>
              <a:t>What changes will have to be made to the facility to accommodate the increase rate of lid installation?</a:t>
            </a:r>
          </a:p>
          <a:p>
            <a:pPr>
              <a:lnSpc>
                <a:spcPct val="90000"/>
              </a:lnSpc>
            </a:pPr>
            <a:r>
              <a:rPr lang="en-US" sz="2200">
                <a:solidFill>
                  <a:schemeClr val="accent6">
                    <a:lumMod val="50000"/>
                  </a:schemeClr>
                </a:solidFill>
              </a:rPr>
              <a:t>What other systems or processes are affected by using the LIRs?</a:t>
            </a:r>
          </a:p>
          <a:p>
            <a:pPr>
              <a:lnSpc>
                <a:spcPct val="90000"/>
              </a:lnSpc>
            </a:pPr>
            <a:r>
              <a:rPr lang="en-US" sz="2200">
                <a:solidFill>
                  <a:schemeClr val="accent6">
                    <a:lumMod val="50000"/>
                  </a:schemeClr>
                </a:solidFill>
              </a:rPr>
              <a:t>What are the drivers and constraints?</a:t>
            </a:r>
          </a:p>
          <a:p>
            <a:pPr>
              <a:lnSpc>
                <a:spcPct val="90000"/>
              </a:lnSpc>
            </a:pPr>
            <a:r>
              <a:rPr lang="en-US" sz="2200">
                <a:solidFill>
                  <a:schemeClr val="accent6">
                    <a:lumMod val="50000"/>
                  </a:schemeClr>
                </a:solidFill>
              </a:rPr>
              <a:t>What could go wrong during operations?</a:t>
            </a:r>
          </a:p>
          <a:p>
            <a:pPr>
              <a:lnSpc>
                <a:spcPct val="90000"/>
              </a:lnSpc>
            </a:pPr>
            <a:r>
              <a:rPr lang="en-US" sz="2200">
                <a:solidFill>
                  <a:schemeClr val="accent6">
                    <a:lumMod val="50000"/>
                  </a:schemeClr>
                </a:solidFill>
              </a:rPr>
              <a:t>What are the risks?</a:t>
            </a:r>
          </a:p>
          <a:p>
            <a:pPr>
              <a:lnSpc>
                <a:spcPct val="90000"/>
              </a:lnSpc>
            </a:pPr>
            <a:r>
              <a:rPr lang="en-US" sz="2200">
                <a:solidFill>
                  <a:schemeClr val="accent6">
                    <a:lumMod val="50000"/>
                  </a:schemeClr>
                </a:solidFill>
              </a:rPr>
              <a:t>Are there any issues associated with automating the lid installation of the jars?</a:t>
            </a:r>
          </a:p>
          <a:p>
            <a:pPr>
              <a:lnSpc>
                <a:spcPct val="90000"/>
              </a:lnSpc>
            </a:pPr>
            <a:r>
              <a:rPr lang="en-US" sz="2200">
                <a:solidFill>
                  <a:schemeClr val="accent6">
                    <a:lumMod val="50000"/>
                  </a:schemeClr>
                </a:solidFill>
              </a:rPr>
              <a:t>What are the stakeholders assuming for what they are telling us to be valid?</a:t>
            </a:r>
          </a:p>
        </p:txBody>
      </p:sp>
      <p:sp>
        <p:nvSpPr>
          <p:cNvPr id="4" name="Slide Number Placeholder 3">
            <a:extLst>
              <a:ext uri="{FF2B5EF4-FFF2-40B4-BE49-F238E27FC236}">
                <a16:creationId xmlns:a16="http://schemas.microsoft.com/office/drawing/2014/main" id="{CD162292-C434-C640-97C4-F02274FDB22A}"/>
              </a:ext>
            </a:extLst>
          </p:cNvPr>
          <p:cNvSpPr>
            <a:spLocks noGrp="1"/>
          </p:cNvSpPr>
          <p:nvPr>
            <p:ph type="sldNum" sz="quarter" idx="12"/>
          </p:nvPr>
        </p:nvSpPr>
        <p:spPr/>
        <p:txBody>
          <a:bodyPr/>
          <a:lstStyle/>
          <a:p>
            <a:fld id="{874AC6EB-5948-4DF8-B5CC-E711E8013C87}" type="slidenum">
              <a:rPr lang="en-US" smtClean="0"/>
              <a:pPr/>
              <a:t>35</a:t>
            </a:fld>
            <a:endParaRPr lang="en-US"/>
          </a:p>
        </p:txBody>
      </p:sp>
    </p:spTree>
    <p:extLst>
      <p:ext uri="{BB962C8B-B14F-4D97-AF65-F5344CB8AC3E}">
        <p14:creationId xmlns:p14="http://schemas.microsoft.com/office/powerpoint/2010/main" val="39950270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AB3F51-7262-8942-9A35-9BAA18FFDE03}"/>
              </a:ext>
            </a:extLst>
          </p:cNvPr>
          <p:cNvSpPr>
            <a:spLocks noGrp="1"/>
          </p:cNvSpPr>
          <p:nvPr>
            <p:ph type="title"/>
          </p:nvPr>
        </p:nvSpPr>
        <p:spPr>
          <a:xfrm>
            <a:off x="1448512" y="635000"/>
            <a:ext cx="9219488" cy="767897"/>
          </a:xfrm>
        </p:spPr>
        <p:txBody>
          <a:bodyPr>
            <a:normAutofit fontScale="90000"/>
          </a:bodyPr>
          <a:lstStyle/>
          <a:p>
            <a:r>
              <a:rPr lang="en-US"/>
              <a:t>Information needed from the stakeholders (2)</a:t>
            </a:r>
          </a:p>
        </p:txBody>
      </p:sp>
      <p:sp>
        <p:nvSpPr>
          <p:cNvPr id="3" name="Content Placeholder 2">
            <a:extLst>
              <a:ext uri="{FF2B5EF4-FFF2-40B4-BE49-F238E27FC236}">
                <a16:creationId xmlns:a16="http://schemas.microsoft.com/office/drawing/2014/main" id="{80A41688-8C2F-BC42-AD98-936ADB8D33A9}"/>
              </a:ext>
            </a:extLst>
          </p:cNvPr>
          <p:cNvSpPr>
            <a:spLocks noGrp="1"/>
          </p:cNvSpPr>
          <p:nvPr>
            <p:ph idx="1"/>
          </p:nvPr>
        </p:nvSpPr>
        <p:spPr>
          <a:xfrm>
            <a:off x="643358" y="1427391"/>
            <a:ext cx="10596141" cy="4838965"/>
          </a:xfrm>
        </p:spPr>
        <p:txBody>
          <a:bodyPr>
            <a:normAutofit/>
          </a:bodyPr>
          <a:lstStyle/>
          <a:p>
            <a:pPr>
              <a:lnSpc>
                <a:spcPct val="90000"/>
              </a:lnSpc>
            </a:pPr>
            <a:r>
              <a:rPr lang="en-US" dirty="0">
                <a:solidFill>
                  <a:schemeClr val="accent6">
                    <a:lumMod val="50000"/>
                  </a:schemeClr>
                </a:solidFill>
              </a:rPr>
              <a:t>What do we need to know more about?</a:t>
            </a:r>
          </a:p>
          <a:p>
            <a:pPr marL="622300" lvl="1" indent="-279400">
              <a:lnSpc>
                <a:spcPct val="90000"/>
              </a:lnSpc>
            </a:pPr>
            <a:r>
              <a:rPr lang="en-US" sz="2200" dirty="0">
                <a:solidFill>
                  <a:schemeClr val="accent6">
                    <a:lumMod val="50000"/>
                  </a:schemeClr>
                </a:solidFill>
              </a:rPr>
              <a:t>Jars: size, required torque for lid installation, location of portion of jar the lid will be installed, best location to grasped the jar to keep the jar from rotating during lid installation.</a:t>
            </a:r>
          </a:p>
          <a:p>
            <a:pPr marL="622300" lvl="1" indent="-279400">
              <a:lnSpc>
                <a:spcPct val="90000"/>
              </a:lnSpc>
            </a:pPr>
            <a:r>
              <a:rPr lang="en-US" sz="2200" dirty="0">
                <a:solidFill>
                  <a:schemeClr val="accent6">
                    <a:lumMod val="50000"/>
                  </a:schemeClr>
                </a:solidFill>
              </a:rPr>
              <a:t>Frequency and position of jars delivered on the conveyor belt – JPS ICD.</a:t>
            </a:r>
          </a:p>
          <a:p>
            <a:pPr marL="622300" lvl="1" indent="-279400">
              <a:lnSpc>
                <a:spcPct val="90000"/>
              </a:lnSpc>
            </a:pPr>
            <a:r>
              <a:rPr lang="en-US" sz="2200" dirty="0">
                <a:solidFill>
                  <a:schemeClr val="accent6">
                    <a:lumMod val="50000"/>
                  </a:schemeClr>
                </a:solidFill>
              </a:rPr>
              <a:t>Operating shift: Actual number of hours per day, which hours? Number of days/year</a:t>
            </a:r>
          </a:p>
          <a:p>
            <a:pPr marL="622300" lvl="1" indent="-279400">
              <a:lnSpc>
                <a:spcPct val="90000"/>
              </a:lnSpc>
            </a:pPr>
            <a:r>
              <a:rPr lang="en-US" sz="2200" dirty="0">
                <a:solidFill>
                  <a:schemeClr val="accent6">
                    <a:lumMod val="50000"/>
                  </a:schemeClr>
                </a:solidFill>
              </a:rPr>
              <a:t>How do the LIRs know when the shift begins/ends? When a jar is in place?</a:t>
            </a:r>
          </a:p>
          <a:p>
            <a:pPr marL="622300" lvl="1" indent="-279400">
              <a:lnSpc>
                <a:spcPct val="90000"/>
              </a:lnSpc>
            </a:pPr>
            <a:r>
              <a:rPr lang="en-US" sz="2200" dirty="0">
                <a:solidFill>
                  <a:schemeClr val="accent6">
                    <a:lumMod val="50000"/>
                  </a:schemeClr>
                </a:solidFill>
              </a:rPr>
              <a:t>Lids:  when, where, how delivered to LIRs, in what form, accessibility, location within the LIS.</a:t>
            </a:r>
          </a:p>
          <a:p>
            <a:pPr marL="622300" lvl="1" indent="-279400">
              <a:lnSpc>
                <a:spcPct val="90000"/>
              </a:lnSpc>
            </a:pPr>
            <a:r>
              <a:rPr lang="en-US" sz="2200" dirty="0">
                <a:solidFill>
                  <a:schemeClr val="accent6">
                    <a:lumMod val="50000"/>
                  </a:schemeClr>
                </a:solidFill>
              </a:rPr>
              <a:t>Lids: number, size, shape, grip locations, and allowable grip force.</a:t>
            </a:r>
          </a:p>
          <a:p>
            <a:pPr marL="622300" lvl="1" indent="-279400">
              <a:lnSpc>
                <a:spcPct val="90000"/>
              </a:lnSpc>
            </a:pPr>
            <a:r>
              <a:rPr lang="en-US" sz="2200" dirty="0">
                <a:solidFill>
                  <a:schemeClr val="accent6">
                    <a:lumMod val="50000"/>
                  </a:schemeClr>
                </a:solidFill>
              </a:rPr>
              <a:t>How will the LIRs be able to obtain the lids?</a:t>
            </a:r>
          </a:p>
          <a:p>
            <a:pPr marL="622300" lvl="1" indent="-279400">
              <a:lnSpc>
                <a:spcPct val="90000"/>
              </a:lnSpc>
            </a:pPr>
            <a:r>
              <a:rPr lang="en-US" sz="2200" dirty="0">
                <a:solidFill>
                  <a:schemeClr val="accent6">
                    <a:lumMod val="50000"/>
                  </a:schemeClr>
                </a:solidFill>
              </a:rPr>
              <a:t>Operational environment: temperature, humidity.</a:t>
            </a:r>
          </a:p>
        </p:txBody>
      </p:sp>
      <p:sp>
        <p:nvSpPr>
          <p:cNvPr id="4" name="Slide Number Placeholder 3">
            <a:extLst>
              <a:ext uri="{FF2B5EF4-FFF2-40B4-BE49-F238E27FC236}">
                <a16:creationId xmlns:a16="http://schemas.microsoft.com/office/drawing/2014/main" id="{E85EE5BA-A2EB-4949-B3EC-087D519B16DB}"/>
              </a:ext>
            </a:extLst>
          </p:cNvPr>
          <p:cNvSpPr>
            <a:spLocks noGrp="1"/>
          </p:cNvSpPr>
          <p:nvPr>
            <p:ph type="sldNum" sz="quarter" idx="12"/>
          </p:nvPr>
        </p:nvSpPr>
        <p:spPr/>
        <p:txBody>
          <a:bodyPr/>
          <a:lstStyle/>
          <a:p>
            <a:fld id="{874AC6EB-5948-4DF8-B5CC-E711E8013C87}" type="slidenum">
              <a:rPr lang="en-US" smtClean="0"/>
              <a:pPr/>
              <a:t>36</a:t>
            </a:fld>
            <a:endParaRPr lang="en-US"/>
          </a:p>
        </p:txBody>
      </p:sp>
      <p:sp>
        <p:nvSpPr>
          <p:cNvPr id="6" name="TextBox 5">
            <a:extLst>
              <a:ext uri="{FF2B5EF4-FFF2-40B4-BE49-F238E27FC236}">
                <a16:creationId xmlns:a16="http://schemas.microsoft.com/office/drawing/2014/main" id="{044647BB-7372-A3B9-4E4C-EEC23243A9AE}"/>
              </a:ext>
            </a:extLst>
          </p:cNvPr>
          <p:cNvSpPr txBox="1"/>
          <p:nvPr/>
        </p:nvSpPr>
        <p:spPr>
          <a:xfrm>
            <a:off x="1204546" y="6417466"/>
            <a:ext cx="8962715" cy="481991"/>
          </a:xfrm>
          <a:prstGeom prst="rect">
            <a:avLst/>
          </a:prstGeom>
          <a:noFill/>
        </p:spPr>
        <p:txBody>
          <a:bodyPr wrap="square" rtlCol="0">
            <a:spAutoFit/>
          </a:bodyPr>
          <a:lstStyle/>
          <a:p>
            <a:pPr algn="ctr">
              <a:lnSpc>
                <a:spcPct val="9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JHS: Jar Handling Subsystem; LHS: Lid Handling Subsystem; LDS: Lid Dispensing System; MDS: Motion Detection System  </a:t>
            </a:r>
          </a:p>
        </p:txBody>
      </p:sp>
    </p:spTree>
    <p:extLst>
      <p:ext uri="{BB962C8B-B14F-4D97-AF65-F5344CB8AC3E}">
        <p14:creationId xmlns:p14="http://schemas.microsoft.com/office/powerpoint/2010/main" val="136193805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AB3F51-7262-8942-9A35-9BAA18FFDE03}"/>
              </a:ext>
            </a:extLst>
          </p:cNvPr>
          <p:cNvSpPr>
            <a:spLocks noGrp="1"/>
          </p:cNvSpPr>
          <p:nvPr>
            <p:ph type="title"/>
          </p:nvPr>
        </p:nvSpPr>
        <p:spPr>
          <a:xfrm>
            <a:off x="1448512" y="635000"/>
            <a:ext cx="9219488" cy="767897"/>
          </a:xfrm>
        </p:spPr>
        <p:txBody>
          <a:bodyPr>
            <a:normAutofit fontScale="90000"/>
          </a:bodyPr>
          <a:lstStyle/>
          <a:p>
            <a:r>
              <a:rPr lang="en-US"/>
              <a:t>Information needed from the stakeholders (3)</a:t>
            </a:r>
          </a:p>
        </p:txBody>
      </p:sp>
      <p:sp>
        <p:nvSpPr>
          <p:cNvPr id="3" name="Content Placeholder 2">
            <a:extLst>
              <a:ext uri="{FF2B5EF4-FFF2-40B4-BE49-F238E27FC236}">
                <a16:creationId xmlns:a16="http://schemas.microsoft.com/office/drawing/2014/main" id="{80A41688-8C2F-BC42-AD98-936ADB8D33A9}"/>
              </a:ext>
            </a:extLst>
          </p:cNvPr>
          <p:cNvSpPr>
            <a:spLocks noGrp="1"/>
          </p:cNvSpPr>
          <p:nvPr>
            <p:ph idx="1"/>
          </p:nvPr>
        </p:nvSpPr>
        <p:spPr>
          <a:xfrm>
            <a:off x="592558" y="1765945"/>
            <a:ext cx="10583441" cy="4109809"/>
          </a:xfrm>
        </p:spPr>
        <p:txBody>
          <a:bodyPr>
            <a:normAutofit/>
          </a:bodyPr>
          <a:lstStyle/>
          <a:p>
            <a:pPr lvl="1" indent="-342900"/>
            <a:r>
              <a:rPr lang="en-US" sz="2200" dirty="0">
                <a:solidFill>
                  <a:schemeClr val="accent6">
                    <a:lumMod val="50000"/>
                  </a:schemeClr>
                </a:solidFill>
              </a:rPr>
              <a:t>Allowable induced environment by the LIRs: EMI/EMC, noise, thermal.</a:t>
            </a:r>
          </a:p>
          <a:p>
            <a:pPr lvl="1" indent="-342900"/>
            <a:r>
              <a:rPr lang="en-US" sz="2200" dirty="0">
                <a:solidFill>
                  <a:schemeClr val="accent6">
                    <a:lumMod val="50000"/>
                  </a:schemeClr>
                </a:solidFill>
              </a:rPr>
              <a:t>Space within the LIS room.</a:t>
            </a:r>
          </a:p>
          <a:p>
            <a:pPr lvl="1" indent="-342900"/>
            <a:r>
              <a:rPr lang="en-US" sz="2200" dirty="0">
                <a:solidFill>
                  <a:schemeClr val="accent6">
                    <a:lumMod val="50000"/>
                  </a:schemeClr>
                </a:solidFill>
              </a:rPr>
              <a:t>Power and quality of the existing power within the LIS? </a:t>
            </a:r>
          </a:p>
          <a:p>
            <a:pPr lvl="1" indent="-342900"/>
            <a:r>
              <a:rPr lang="en-US" sz="2200" dirty="0">
                <a:solidFill>
                  <a:schemeClr val="accent6">
                    <a:lumMod val="50000"/>
                  </a:schemeClr>
                </a:solidFill>
              </a:rPr>
              <a:t>Location and size of the opening between the LIS and the JPS conveyer belt.</a:t>
            </a:r>
          </a:p>
          <a:p>
            <a:pPr lvl="1" indent="-342900"/>
            <a:r>
              <a:rPr lang="en-US" sz="2200" dirty="0">
                <a:solidFill>
                  <a:schemeClr val="accent6">
                    <a:lumMod val="50000"/>
                  </a:schemeClr>
                </a:solidFill>
              </a:rPr>
              <a:t>LIR storage environment when not in the LIS room - crated and uncrated.</a:t>
            </a:r>
          </a:p>
          <a:p>
            <a:pPr lvl="1" indent="-342900"/>
            <a:r>
              <a:rPr lang="en-US" sz="2200" dirty="0">
                <a:solidFill>
                  <a:schemeClr val="accent6">
                    <a:lumMod val="50000"/>
                  </a:schemeClr>
                </a:solidFill>
              </a:rPr>
              <a:t>Transportation/shipping environments.</a:t>
            </a:r>
          </a:p>
          <a:p>
            <a:pPr lvl="1" indent="-342900"/>
            <a:r>
              <a:rPr lang="en-US" sz="2200" dirty="0">
                <a:solidFill>
                  <a:schemeClr val="accent6">
                    <a:lumMod val="50000"/>
                  </a:schemeClr>
                </a:solidFill>
              </a:rPr>
              <a:t>Expectations for safety, security, reliability, maintainability, lifetime, and other -ilities </a:t>
            </a:r>
          </a:p>
          <a:p>
            <a:pPr lvl="1" indent="-342900"/>
            <a:r>
              <a:rPr lang="en-US" sz="2200" dirty="0">
                <a:solidFill>
                  <a:schemeClr val="accent6">
                    <a:lumMod val="50000"/>
                  </a:schemeClr>
                </a:solidFill>
              </a:rPr>
              <a:t>Interfaces/interactions of LIRs with JPS, LIS, FCR, operators, maintenance techs.</a:t>
            </a:r>
          </a:p>
          <a:p>
            <a:pPr lvl="1" indent="-342900"/>
            <a:r>
              <a:rPr lang="en-US" sz="2200" dirty="0">
                <a:solidFill>
                  <a:schemeClr val="accent6">
                    <a:lumMod val="50000"/>
                  </a:schemeClr>
                </a:solidFill>
              </a:rPr>
              <a:t>Codes, regulations, standards the LIRs must be compliant. </a:t>
            </a:r>
          </a:p>
        </p:txBody>
      </p:sp>
      <p:sp>
        <p:nvSpPr>
          <p:cNvPr id="4" name="Slide Number Placeholder 3">
            <a:extLst>
              <a:ext uri="{FF2B5EF4-FFF2-40B4-BE49-F238E27FC236}">
                <a16:creationId xmlns:a16="http://schemas.microsoft.com/office/drawing/2014/main" id="{E85EE5BA-A2EB-4949-B3EC-087D519B16DB}"/>
              </a:ext>
            </a:extLst>
          </p:cNvPr>
          <p:cNvSpPr>
            <a:spLocks noGrp="1"/>
          </p:cNvSpPr>
          <p:nvPr>
            <p:ph type="sldNum" sz="quarter" idx="12"/>
          </p:nvPr>
        </p:nvSpPr>
        <p:spPr/>
        <p:txBody>
          <a:bodyPr/>
          <a:lstStyle/>
          <a:p>
            <a:fld id="{874AC6EB-5948-4DF8-B5CC-E711E8013C87}" type="slidenum">
              <a:rPr lang="en-US" smtClean="0"/>
              <a:pPr/>
              <a:t>37</a:t>
            </a:fld>
            <a:endParaRPr lang="en-US"/>
          </a:p>
        </p:txBody>
      </p:sp>
      <p:sp>
        <p:nvSpPr>
          <p:cNvPr id="6" name="TextBox 5">
            <a:extLst>
              <a:ext uri="{FF2B5EF4-FFF2-40B4-BE49-F238E27FC236}">
                <a16:creationId xmlns:a16="http://schemas.microsoft.com/office/drawing/2014/main" id="{8860ED71-2138-A1CF-A0DA-D29C38005FB3}"/>
              </a:ext>
            </a:extLst>
          </p:cNvPr>
          <p:cNvSpPr txBox="1"/>
          <p:nvPr/>
        </p:nvSpPr>
        <p:spPr>
          <a:xfrm>
            <a:off x="1204546" y="6417466"/>
            <a:ext cx="8962715" cy="481991"/>
          </a:xfrm>
          <a:prstGeom prst="rect">
            <a:avLst/>
          </a:prstGeom>
          <a:noFill/>
        </p:spPr>
        <p:txBody>
          <a:bodyPr wrap="square" rtlCol="0">
            <a:spAutoFit/>
          </a:bodyPr>
          <a:lstStyle/>
          <a:p>
            <a:pPr algn="ctr">
              <a:lnSpc>
                <a:spcPct val="9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JHS: Jar Handling Subsystem; LHS: Lid Handling Subsystem; LDS: Lid Dispensing System; MDS: Motion Detection System  </a:t>
            </a:r>
          </a:p>
        </p:txBody>
      </p:sp>
    </p:spTree>
    <p:extLst>
      <p:ext uri="{BB962C8B-B14F-4D97-AF65-F5344CB8AC3E}">
        <p14:creationId xmlns:p14="http://schemas.microsoft.com/office/powerpoint/2010/main" val="356966052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BD7631-0FAA-D985-91AD-BF362EB656EA}"/>
              </a:ext>
            </a:extLst>
          </p:cNvPr>
          <p:cNvSpPr>
            <a:spLocks noGrp="1"/>
          </p:cNvSpPr>
          <p:nvPr>
            <p:ph type="title"/>
          </p:nvPr>
        </p:nvSpPr>
        <p:spPr/>
        <p:txBody>
          <a:bodyPr>
            <a:normAutofit fontScale="90000"/>
          </a:bodyPr>
          <a:lstStyle/>
          <a:p>
            <a:r>
              <a:rPr lang="en-US"/>
              <a:t>Methodology</a:t>
            </a:r>
          </a:p>
        </p:txBody>
      </p:sp>
      <p:sp>
        <p:nvSpPr>
          <p:cNvPr id="3" name="Content Placeholder 2">
            <a:extLst>
              <a:ext uri="{FF2B5EF4-FFF2-40B4-BE49-F238E27FC236}">
                <a16:creationId xmlns:a16="http://schemas.microsoft.com/office/drawing/2014/main" id="{66932718-12C9-BAAA-C761-E1AD750202C7}"/>
              </a:ext>
            </a:extLst>
          </p:cNvPr>
          <p:cNvSpPr>
            <a:spLocks noGrp="1"/>
          </p:cNvSpPr>
          <p:nvPr>
            <p:ph idx="1"/>
          </p:nvPr>
        </p:nvSpPr>
        <p:spPr>
          <a:xfrm>
            <a:off x="985294" y="1471550"/>
            <a:ext cx="10694087" cy="4631181"/>
          </a:xfrm>
        </p:spPr>
        <p:txBody>
          <a:bodyPr>
            <a:normAutofit/>
          </a:bodyPr>
          <a:lstStyle/>
          <a:p>
            <a:pPr>
              <a:lnSpc>
                <a:spcPct val="90000"/>
              </a:lnSpc>
            </a:pPr>
            <a:r>
              <a:rPr lang="en-US" dirty="0">
                <a:solidFill>
                  <a:schemeClr val="accent6">
                    <a:lumMod val="50000"/>
                  </a:schemeClr>
                </a:solidFill>
              </a:rPr>
              <a:t>Checklists were developed to ensure needed information was obtained</a:t>
            </a:r>
          </a:p>
          <a:p>
            <a:pPr>
              <a:lnSpc>
                <a:spcPct val="90000"/>
              </a:lnSpc>
            </a:pPr>
            <a:r>
              <a:rPr lang="en-US" dirty="0">
                <a:solidFill>
                  <a:schemeClr val="accent6">
                    <a:lumMod val="50000"/>
                  </a:schemeClr>
                </a:solidFill>
              </a:rPr>
              <a:t>Individual interviews with stakeholders, group meetings, brain storming sessions.</a:t>
            </a:r>
          </a:p>
          <a:p>
            <a:pPr>
              <a:lnSpc>
                <a:spcPct val="90000"/>
              </a:lnSpc>
            </a:pPr>
            <a:r>
              <a:rPr lang="en-US" dirty="0">
                <a:solidFill>
                  <a:schemeClr val="accent6">
                    <a:lumMod val="50000"/>
                  </a:schemeClr>
                </a:solidFill>
              </a:rPr>
              <a:t>Site visits – observed actual current operations of JPS, operations within the LIS rooms, shipping and receiving, storage facilities, and FCR.</a:t>
            </a:r>
          </a:p>
          <a:p>
            <a:pPr>
              <a:lnSpc>
                <a:spcPct val="90000"/>
              </a:lnSpc>
            </a:pPr>
            <a:r>
              <a:rPr lang="en-US" dirty="0">
                <a:solidFill>
                  <a:schemeClr val="accent6">
                    <a:lumMod val="50000"/>
                  </a:schemeClr>
                </a:solidFill>
              </a:rPr>
              <a:t>Data recorded as operational scenarios, stories, and use cases</a:t>
            </a:r>
          </a:p>
          <a:p>
            <a:pPr>
              <a:lnSpc>
                <a:spcPct val="90000"/>
              </a:lnSpc>
            </a:pPr>
            <a:r>
              <a:rPr lang="en-US" dirty="0">
                <a:solidFill>
                  <a:schemeClr val="accent6">
                    <a:lumMod val="50000"/>
                  </a:schemeClr>
                </a:solidFill>
              </a:rPr>
              <a:t>Data initially collected using standard office applications</a:t>
            </a:r>
          </a:p>
          <a:p>
            <a:pPr>
              <a:lnSpc>
                <a:spcPct val="90000"/>
              </a:lnSpc>
            </a:pPr>
            <a:r>
              <a:rPr lang="en-US" dirty="0">
                <a:solidFill>
                  <a:schemeClr val="accent6">
                    <a:lumMod val="50000"/>
                  </a:schemeClr>
                </a:solidFill>
              </a:rPr>
              <a:t>Final data and information recorded within the RMT in a form to allow traceability.</a:t>
            </a:r>
          </a:p>
          <a:p>
            <a:pPr>
              <a:lnSpc>
                <a:spcPct val="90000"/>
              </a:lnSpc>
            </a:pPr>
            <a:r>
              <a:rPr lang="en-US" dirty="0">
                <a:solidFill>
                  <a:schemeClr val="accent6">
                    <a:lumMod val="50000"/>
                  </a:schemeClr>
                </a:solidFill>
              </a:rPr>
              <a:t>Inconsistencies and discrepancies were noted, and effected stakeholders contacted to resolve these issues.</a:t>
            </a:r>
          </a:p>
          <a:p>
            <a:pPr>
              <a:lnSpc>
                <a:spcPct val="90000"/>
              </a:lnSpc>
            </a:pPr>
            <a:r>
              <a:rPr lang="en-US" dirty="0">
                <a:solidFill>
                  <a:schemeClr val="accent6">
                    <a:lumMod val="50000"/>
                  </a:schemeClr>
                </a:solidFill>
              </a:rPr>
              <a:t>Results are shown in the following slides.</a:t>
            </a:r>
          </a:p>
        </p:txBody>
      </p:sp>
      <p:sp>
        <p:nvSpPr>
          <p:cNvPr id="4" name="Slide Number Placeholder 3">
            <a:extLst>
              <a:ext uri="{FF2B5EF4-FFF2-40B4-BE49-F238E27FC236}">
                <a16:creationId xmlns:a16="http://schemas.microsoft.com/office/drawing/2014/main" id="{0A55C848-B0DB-19FF-669F-6119E1AAEF4F}"/>
              </a:ext>
            </a:extLst>
          </p:cNvPr>
          <p:cNvSpPr>
            <a:spLocks noGrp="1"/>
          </p:cNvSpPr>
          <p:nvPr>
            <p:ph type="sldNum" sz="quarter" idx="12"/>
          </p:nvPr>
        </p:nvSpPr>
        <p:spPr>
          <a:xfrm>
            <a:off x="11409816" y="6469742"/>
            <a:ext cx="542697" cy="279400"/>
          </a:xfrm>
        </p:spPr>
        <p:txBody>
          <a:bodyPr/>
          <a:lstStyle/>
          <a:p>
            <a:fld id="{874AC6EB-5948-4DF8-B5CC-E711E8013C87}" type="slidenum">
              <a:rPr lang="en-US" smtClean="0"/>
              <a:pPr/>
              <a:t>38</a:t>
            </a:fld>
            <a:endParaRPr lang="en-US"/>
          </a:p>
        </p:txBody>
      </p:sp>
    </p:spTree>
    <p:extLst>
      <p:ext uri="{BB962C8B-B14F-4D97-AF65-F5344CB8AC3E}">
        <p14:creationId xmlns:p14="http://schemas.microsoft.com/office/powerpoint/2010/main" val="384808789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E3DABB-2CBA-1741-8A20-B3D154F3249E}"/>
              </a:ext>
            </a:extLst>
          </p:cNvPr>
          <p:cNvSpPr>
            <a:spLocks noGrp="1"/>
          </p:cNvSpPr>
          <p:nvPr>
            <p:ph type="title"/>
          </p:nvPr>
        </p:nvSpPr>
        <p:spPr>
          <a:xfrm>
            <a:off x="2002420" y="559891"/>
            <a:ext cx="7743463" cy="784654"/>
          </a:xfrm>
        </p:spPr>
        <p:txBody>
          <a:bodyPr>
            <a:normAutofit fontScale="90000"/>
          </a:bodyPr>
          <a:lstStyle/>
          <a:p>
            <a:r>
              <a:rPr lang="en-US" sz="3600"/>
              <a:t>Operational Scena</a:t>
            </a:r>
            <a:r>
              <a:rPr lang="en-US" sz="3200"/>
              <a:t>rios, Stories, Use cases</a:t>
            </a:r>
            <a:br>
              <a:rPr lang="en-US"/>
            </a:br>
            <a:r>
              <a:rPr lang="en-US" sz="2000"/>
              <a:t>S3: Ronald Roundtop, Chief of Operations (Internal)</a:t>
            </a:r>
          </a:p>
        </p:txBody>
      </p:sp>
      <p:sp>
        <p:nvSpPr>
          <p:cNvPr id="3" name="Content Placeholder 2">
            <a:extLst>
              <a:ext uri="{FF2B5EF4-FFF2-40B4-BE49-F238E27FC236}">
                <a16:creationId xmlns:a16="http://schemas.microsoft.com/office/drawing/2014/main" id="{AFF4780C-47C1-A54D-81F3-B7392605FB2F}"/>
              </a:ext>
            </a:extLst>
          </p:cNvPr>
          <p:cNvSpPr>
            <a:spLocks noGrp="1"/>
          </p:cNvSpPr>
          <p:nvPr>
            <p:ph idx="1"/>
          </p:nvPr>
        </p:nvSpPr>
        <p:spPr>
          <a:xfrm>
            <a:off x="636146" y="1605531"/>
            <a:ext cx="10757409" cy="4692578"/>
          </a:xfrm>
          <a:noFill/>
        </p:spPr>
        <p:txBody>
          <a:bodyPr>
            <a:normAutofit fontScale="70000" lnSpcReduction="20000"/>
          </a:bodyPr>
          <a:lstStyle/>
          <a:p>
            <a:pPr>
              <a:lnSpc>
                <a:spcPct val="80000"/>
              </a:lnSpc>
              <a:spcAft>
                <a:spcPts val="400"/>
              </a:spcAft>
            </a:pPr>
            <a:r>
              <a:rPr lang="en-US" sz="2600" dirty="0">
                <a:solidFill>
                  <a:schemeClr val="accent6">
                    <a:lumMod val="50000"/>
                  </a:schemeClr>
                </a:solidFill>
              </a:rPr>
              <a:t>Location of key information</a:t>
            </a:r>
          </a:p>
          <a:p>
            <a:pPr marL="581025" lvl="1" indent="-317500">
              <a:spcAft>
                <a:spcPts val="200"/>
              </a:spcAft>
            </a:pPr>
            <a:r>
              <a:rPr lang="en-US" dirty="0">
                <a:solidFill>
                  <a:schemeClr val="accent6">
                    <a:lumMod val="50000"/>
                  </a:schemeClr>
                </a:solidFill>
              </a:rPr>
              <a:t>Information on how LIRs interface (interact) with the JPS is defined in the JPS Interface Control Document (ICD)</a:t>
            </a:r>
          </a:p>
          <a:p>
            <a:pPr marL="581025" lvl="1" indent="-317500">
              <a:spcAft>
                <a:spcPts val="200"/>
              </a:spcAft>
            </a:pPr>
            <a:r>
              <a:rPr lang="en-US" dirty="0">
                <a:solidFill>
                  <a:schemeClr val="accent6">
                    <a:lumMod val="50000"/>
                  </a:schemeClr>
                </a:solidFill>
              </a:rPr>
              <a:t>Information on how the LIRs interface (interact) with the LIS room is defined in the Facility ICD.</a:t>
            </a:r>
          </a:p>
          <a:p>
            <a:pPr marL="581025" lvl="1" indent="-317500">
              <a:spcAft>
                <a:spcPts val="200"/>
              </a:spcAft>
            </a:pPr>
            <a:r>
              <a:rPr lang="en-US" dirty="0">
                <a:solidFill>
                  <a:schemeClr val="accent6">
                    <a:lumMod val="50000"/>
                  </a:schemeClr>
                </a:solidFill>
              </a:rPr>
              <a:t>Information on the characteristics of the jars is defined in Jar Spec 1245.</a:t>
            </a:r>
          </a:p>
          <a:p>
            <a:pPr marL="581025" lvl="1" indent="-317500">
              <a:spcAft>
                <a:spcPts val="800"/>
              </a:spcAft>
            </a:pPr>
            <a:r>
              <a:rPr lang="en-US" dirty="0">
                <a:solidFill>
                  <a:schemeClr val="accent6">
                    <a:lumMod val="50000"/>
                  </a:schemeClr>
                </a:solidFill>
              </a:rPr>
              <a:t>Information on the characteristics of the lids is defined in Lid Spec 1246.</a:t>
            </a:r>
          </a:p>
          <a:p>
            <a:pPr marL="123825" indent="-317500"/>
            <a:r>
              <a:rPr lang="en-US" dirty="0">
                <a:solidFill>
                  <a:schemeClr val="accent6">
                    <a:lumMod val="50000"/>
                  </a:schemeClr>
                </a:solidFill>
              </a:rPr>
              <a:t>Nominal LIR Operations</a:t>
            </a:r>
          </a:p>
          <a:p>
            <a:pPr marL="581025" lvl="1" indent="-317500">
              <a:spcAft>
                <a:spcPts val="800"/>
              </a:spcAft>
            </a:pPr>
            <a:r>
              <a:rPr lang="en-US" sz="2400" b="1" dirty="0">
                <a:solidFill>
                  <a:schemeClr val="accent6">
                    <a:lumMod val="50000"/>
                  </a:schemeClr>
                </a:solidFill>
              </a:rPr>
              <a:t>Start-up:</a:t>
            </a:r>
            <a:r>
              <a:rPr lang="en-US" sz="2400" dirty="0">
                <a:solidFill>
                  <a:schemeClr val="accent6">
                    <a:lumMod val="50000"/>
                  </a:schemeClr>
                </a:solidFill>
              </a:rPr>
              <a:t> Prior to shift start, a technician removes unused lids from LIS and provides a shift’s worth of lids (960) of the proper size to the LIS.  Once the technician has left the LIS room, the LIR is powered up remotely by the operator in the FCR.  Upon power up, the LIR completes a self-test and reports its health and status to the FCR as defined in the FCR ICD.  The LIR positions itself to be ready to obtain a lid from the LDS and grasp the jar when commanded to do so. </a:t>
            </a:r>
          </a:p>
          <a:p>
            <a:pPr marL="581025" lvl="1" indent="-317500"/>
            <a:r>
              <a:rPr lang="en-US" sz="2400" b="1" dirty="0">
                <a:solidFill>
                  <a:schemeClr val="accent6">
                    <a:lumMod val="50000"/>
                  </a:schemeClr>
                </a:solidFill>
              </a:rPr>
              <a:t>Lid Installation</a:t>
            </a:r>
            <a:r>
              <a:rPr lang="en-US" sz="2400" i="1" dirty="0">
                <a:solidFill>
                  <a:schemeClr val="accent6">
                    <a:lumMod val="50000"/>
                  </a:schemeClr>
                </a:solidFill>
              </a:rPr>
              <a:t>:  </a:t>
            </a:r>
            <a:r>
              <a:rPr lang="en-US" sz="2400" dirty="0">
                <a:solidFill>
                  <a:schemeClr val="accent6">
                    <a:lumMod val="50000"/>
                  </a:schemeClr>
                </a:solidFill>
              </a:rPr>
              <a:t>The  JPS presents jars (1 every 30 seconds, starting at 8 pm and continuing to 4 pm, 355 days per year) on a conveyer belt located on the other side of the LIS/conveyor belt system access opening.  The JPS pauses each jar for 10 seconds for lid installation and takes up to 20 seconds for the next jar to be in place. </a:t>
            </a:r>
          </a:p>
          <a:p>
            <a:pPr marL="581025" lvl="1" indent="0">
              <a:buNone/>
            </a:pPr>
            <a:r>
              <a:rPr lang="en-US" sz="2400" dirty="0">
                <a:solidFill>
                  <a:schemeClr val="accent6">
                    <a:lumMod val="50000"/>
                  </a:schemeClr>
                </a:solidFill>
              </a:rPr>
              <a:t>At shift start,  the JPS positions a jar in the LIS/ conveyor belt system access opening per the JPS ICD and sends the FCR C&amp;M software a message that the jar is in place within 1 sec. The FCR C&amp;M software notifies the LIR within 1 second of when the first and subsequent jars are in place for lid installation.  The LIR will grasp the Jar to keep it from rotating and install the lid during the jar's pause with a torque as recommended in Table 3.  Once the lid is installed, the LIR obtains another lid from the LDS and positions itself to be ready to grasp the next jar and install a lid.</a:t>
            </a:r>
          </a:p>
        </p:txBody>
      </p:sp>
      <p:sp>
        <p:nvSpPr>
          <p:cNvPr id="4" name="Slide Number Placeholder 3">
            <a:extLst>
              <a:ext uri="{FF2B5EF4-FFF2-40B4-BE49-F238E27FC236}">
                <a16:creationId xmlns:a16="http://schemas.microsoft.com/office/drawing/2014/main" id="{C9239B07-1EC7-6940-9C08-6C504A5C5411}"/>
              </a:ext>
            </a:extLst>
          </p:cNvPr>
          <p:cNvSpPr>
            <a:spLocks noGrp="1"/>
          </p:cNvSpPr>
          <p:nvPr>
            <p:ph type="sldNum" sz="quarter" idx="12"/>
          </p:nvPr>
        </p:nvSpPr>
        <p:spPr/>
        <p:txBody>
          <a:bodyPr/>
          <a:lstStyle/>
          <a:p>
            <a:fld id="{874AC6EB-5948-4DF8-B5CC-E711E8013C87}" type="slidenum">
              <a:rPr lang="en-US" smtClean="0"/>
              <a:pPr/>
              <a:t>39</a:t>
            </a:fld>
            <a:endParaRPr lang="en-US"/>
          </a:p>
        </p:txBody>
      </p:sp>
      <p:pic>
        <p:nvPicPr>
          <p:cNvPr id="7" name="Picture 6" descr="A picture containing indoor, table, blue, sitting&#10;&#10;Description automatically generated">
            <a:extLst>
              <a:ext uri="{FF2B5EF4-FFF2-40B4-BE49-F238E27FC236}">
                <a16:creationId xmlns:a16="http://schemas.microsoft.com/office/drawing/2014/main" id="{7EBEBC21-5FBC-A0DC-D46D-FC93F3E95F7E}"/>
              </a:ext>
            </a:extLst>
          </p:cNvPr>
          <p:cNvPicPr>
            <a:picLocks noChangeAspect="1"/>
          </p:cNvPicPr>
          <p:nvPr/>
        </p:nvPicPr>
        <p:blipFill>
          <a:blip r:embed="rId2">
            <a:extLst>
              <a:ext uri="{837473B0-CC2E-450A-ABE3-18F120FF3D39}">
                <a1611:picAttrSrcUrl xmlns:a1611="http://schemas.microsoft.com/office/drawing/2016/11/main" r:id="rId3"/>
              </a:ext>
            </a:extLst>
          </a:blip>
          <a:stretch>
            <a:fillRect/>
          </a:stretch>
        </p:blipFill>
        <p:spPr>
          <a:xfrm>
            <a:off x="9644228" y="631134"/>
            <a:ext cx="1911626" cy="1158995"/>
          </a:xfrm>
          <a:prstGeom prst="rect">
            <a:avLst/>
          </a:prstGeom>
        </p:spPr>
      </p:pic>
      <p:sp>
        <p:nvSpPr>
          <p:cNvPr id="8" name="TextBox 7">
            <a:extLst>
              <a:ext uri="{FF2B5EF4-FFF2-40B4-BE49-F238E27FC236}">
                <a16:creationId xmlns:a16="http://schemas.microsoft.com/office/drawing/2014/main" id="{1E28730C-F725-1EB1-A315-5C80492C0AC5}"/>
              </a:ext>
            </a:extLst>
          </p:cNvPr>
          <p:cNvSpPr txBox="1"/>
          <p:nvPr/>
        </p:nvSpPr>
        <p:spPr>
          <a:xfrm>
            <a:off x="1204546" y="6417466"/>
            <a:ext cx="8962715" cy="481991"/>
          </a:xfrm>
          <a:prstGeom prst="rect">
            <a:avLst/>
          </a:prstGeom>
          <a:noFill/>
        </p:spPr>
        <p:txBody>
          <a:bodyPr wrap="square" rtlCol="0">
            <a:spAutoFit/>
          </a:bodyPr>
          <a:lstStyle/>
          <a:p>
            <a:pPr algn="ctr">
              <a:lnSpc>
                <a:spcPct val="9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JHS: Jar Handling Subsystem; LHS: Lid Handling Subsystem; LDS: Lid Dispensing System; MDS: Motion Detection System  </a:t>
            </a:r>
          </a:p>
        </p:txBody>
      </p:sp>
    </p:spTree>
    <p:extLst>
      <p:ext uri="{BB962C8B-B14F-4D97-AF65-F5344CB8AC3E}">
        <p14:creationId xmlns:p14="http://schemas.microsoft.com/office/powerpoint/2010/main" val="3059133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7" end="7"/>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5900B2-A20A-2443-AD56-8BC3EF093436}"/>
              </a:ext>
            </a:extLst>
          </p:cNvPr>
          <p:cNvSpPr>
            <a:spLocks noGrp="1"/>
          </p:cNvSpPr>
          <p:nvPr>
            <p:ph type="title"/>
          </p:nvPr>
        </p:nvSpPr>
        <p:spPr>
          <a:xfrm>
            <a:off x="3460149" y="801348"/>
            <a:ext cx="4312252" cy="492617"/>
          </a:xfrm>
        </p:spPr>
        <p:txBody>
          <a:bodyPr>
            <a:noAutofit/>
          </a:bodyPr>
          <a:lstStyle/>
          <a:p>
            <a:r>
              <a:rPr lang="en-US" sz="3600">
                <a:solidFill>
                  <a:schemeClr val="accent1">
                    <a:lumMod val="75000"/>
                  </a:schemeClr>
                </a:solidFill>
              </a:rPr>
              <a:t>Acquisition Concept</a:t>
            </a:r>
          </a:p>
        </p:txBody>
      </p:sp>
      <p:sp>
        <p:nvSpPr>
          <p:cNvPr id="3" name="Content Placeholder 2">
            <a:extLst>
              <a:ext uri="{FF2B5EF4-FFF2-40B4-BE49-F238E27FC236}">
                <a16:creationId xmlns:a16="http://schemas.microsoft.com/office/drawing/2014/main" id="{99F42782-14A5-1C4A-BF72-2B149DC7574A}"/>
              </a:ext>
            </a:extLst>
          </p:cNvPr>
          <p:cNvSpPr>
            <a:spLocks noGrp="1"/>
          </p:cNvSpPr>
          <p:nvPr>
            <p:ph idx="1"/>
          </p:nvPr>
        </p:nvSpPr>
        <p:spPr>
          <a:xfrm>
            <a:off x="687457" y="1676028"/>
            <a:ext cx="10778276" cy="4178672"/>
          </a:xfrm>
        </p:spPr>
        <p:txBody>
          <a:bodyPr>
            <a:noAutofit/>
          </a:bodyPr>
          <a:lstStyle/>
          <a:p>
            <a:pPr>
              <a:lnSpc>
                <a:spcPct val="90000"/>
              </a:lnSpc>
            </a:pPr>
            <a:r>
              <a:rPr lang="en-US" sz="2000">
                <a:solidFill>
                  <a:schemeClr val="accent6">
                    <a:lumMod val="50000"/>
                  </a:schemeClr>
                </a:solidFill>
                <a:latin typeface="Calibri" panose="020F0502020204030204" pitchFamily="34" charset="0"/>
                <a:cs typeface="Calibri" panose="020F0502020204030204" pitchFamily="34" charset="0"/>
              </a:rPr>
              <a:t>Our approach is to issue a contract based on an integrated set of needs </a:t>
            </a:r>
            <a:br>
              <a:rPr lang="en-US" sz="2000">
                <a:solidFill>
                  <a:schemeClr val="accent6">
                    <a:lumMod val="50000"/>
                  </a:schemeClr>
                </a:solidFill>
                <a:latin typeface="Calibri" panose="020F0502020204030204" pitchFamily="34" charset="0"/>
                <a:cs typeface="Calibri" panose="020F0502020204030204" pitchFamily="34" charset="0"/>
              </a:rPr>
            </a:br>
            <a:r>
              <a:rPr lang="en-US" sz="2000">
                <a:solidFill>
                  <a:schemeClr val="accent6">
                    <a:lumMod val="50000"/>
                  </a:schemeClr>
                </a:solidFill>
                <a:latin typeface="Calibri" panose="020F0502020204030204" pitchFamily="34" charset="0"/>
                <a:cs typeface="Calibri" panose="020F0502020204030204" pitchFamily="34" charset="0"/>
              </a:rPr>
              <a:t>for the Lid Installing Robot (LIR) that will replace humans as part of the LIS.</a:t>
            </a:r>
          </a:p>
          <a:p>
            <a:pPr lvl="1">
              <a:lnSpc>
                <a:spcPct val="90000"/>
              </a:lnSpc>
            </a:pPr>
            <a:r>
              <a:rPr lang="en-US">
                <a:solidFill>
                  <a:schemeClr val="accent6">
                    <a:lumMod val="50000"/>
                  </a:schemeClr>
                </a:solidFill>
                <a:latin typeface="Calibri" panose="020F0502020204030204" pitchFamily="34" charset="0"/>
                <a:cs typeface="Calibri" panose="020F0502020204030204" pitchFamily="34" charset="0"/>
              </a:rPr>
              <a:t>The LIRs can work faster, are more efficient,  and do not need to take </a:t>
            </a:r>
            <a:br>
              <a:rPr lang="en-US">
                <a:solidFill>
                  <a:schemeClr val="accent6">
                    <a:lumMod val="50000"/>
                  </a:schemeClr>
                </a:solidFill>
                <a:latin typeface="Calibri" panose="020F0502020204030204" pitchFamily="34" charset="0"/>
                <a:cs typeface="Calibri" panose="020F0502020204030204" pitchFamily="34" charset="0"/>
              </a:rPr>
            </a:br>
            <a:r>
              <a:rPr lang="en-US">
                <a:solidFill>
                  <a:schemeClr val="accent6">
                    <a:lumMod val="50000"/>
                  </a:schemeClr>
                </a:solidFill>
                <a:latin typeface="Calibri" panose="020F0502020204030204" pitchFamily="34" charset="0"/>
                <a:cs typeface="Calibri" panose="020F0502020204030204" pitchFamily="34" charset="0"/>
              </a:rPr>
              <a:t>breaks during a shift.</a:t>
            </a:r>
          </a:p>
          <a:p>
            <a:pPr lvl="1">
              <a:lnSpc>
                <a:spcPct val="90000"/>
              </a:lnSpc>
            </a:pPr>
            <a:r>
              <a:rPr lang="en-US">
                <a:solidFill>
                  <a:schemeClr val="accent6">
                    <a:lumMod val="50000"/>
                  </a:schemeClr>
                </a:solidFill>
                <a:latin typeface="Calibri" panose="020F0502020204030204" pitchFamily="34" charset="0"/>
                <a:cs typeface="Calibri" panose="020F0502020204030204" pitchFamily="34" charset="0"/>
              </a:rPr>
              <a:t>Total cost per lid installed will be reduced increasing profit per jar.</a:t>
            </a:r>
          </a:p>
          <a:p>
            <a:pPr lvl="1">
              <a:lnSpc>
                <a:spcPct val="90000"/>
              </a:lnSpc>
            </a:pPr>
            <a:r>
              <a:rPr lang="en-US">
                <a:solidFill>
                  <a:schemeClr val="accent6">
                    <a:lumMod val="50000"/>
                  </a:schemeClr>
                </a:solidFill>
                <a:latin typeface="Calibri" panose="020F0502020204030204" pitchFamily="34" charset="0"/>
                <a:cs typeface="Calibri" panose="020F0502020204030204" pitchFamily="34" charset="0"/>
              </a:rPr>
              <a:t>Automating lid installation will enable us to increase capacity, increase overall performance, meet projected increases in customer demand, and increase profit.</a:t>
            </a:r>
          </a:p>
          <a:p>
            <a:pPr lvl="1">
              <a:lnSpc>
                <a:spcPct val="90000"/>
              </a:lnSpc>
            </a:pPr>
            <a:r>
              <a:rPr lang="en-US">
                <a:solidFill>
                  <a:schemeClr val="accent6">
                    <a:lumMod val="50000"/>
                  </a:schemeClr>
                </a:solidFill>
              </a:rPr>
              <a:t>Assumption is that there are Off-the-Shelf (OTS) automation solutions (robots) in the marketplace that can meet our needs.</a:t>
            </a:r>
            <a:endParaRPr lang="en-US">
              <a:solidFill>
                <a:schemeClr val="accent6">
                  <a:lumMod val="50000"/>
                </a:schemeClr>
              </a:solidFill>
              <a:latin typeface="Calibri" panose="020F0502020204030204" pitchFamily="34" charset="0"/>
              <a:cs typeface="Calibri" panose="020F0502020204030204" pitchFamily="34" charset="0"/>
            </a:endParaRPr>
          </a:p>
          <a:p>
            <a:pPr>
              <a:lnSpc>
                <a:spcPct val="90000"/>
              </a:lnSpc>
            </a:pPr>
            <a:r>
              <a:rPr lang="en-US" sz="2000">
                <a:solidFill>
                  <a:schemeClr val="accent6">
                    <a:lumMod val="50000"/>
                  </a:schemeClr>
                </a:solidFill>
              </a:rPr>
              <a:t>We don’t have a dedicated Systems Engineering (SE)/product development team; so w</a:t>
            </a:r>
            <a:r>
              <a:rPr lang="en-US" sz="2000">
                <a:solidFill>
                  <a:schemeClr val="accent6">
                    <a:lumMod val="50000"/>
                  </a:schemeClr>
                </a:solidFill>
                <a:latin typeface="Calibri" panose="020F0502020204030204" pitchFamily="34" charset="0"/>
                <a:cs typeface="Calibri" panose="020F0502020204030204" pitchFamily="34" charset="0"/>
              </a:rPr>
              <a:t>e hired River North Consulting to help us through the SE activities and analysis needed that will enable a clear definition of needs for which we can use during acquisition and include in a contract as well as validate the LIRs against.</a:t>
            </a:r>
          </a:p>
        </p:txBody>
      </p:sp>
      <p:pic>
        <p:nvPicPr>
          <p:cNvPr id="4" name="Picture 3" descr="A picture containing indoor, table, blue, sitting&#10;&#10;Description automatically generated">
            <a:extLst>
              <a:ext uri="{FF2B5EF4-FFF2-40B4-BE49-F238E27FC236}">
                <a16:creationId xmlns:a16="http://schemas.microsoft.com/office/drawing/2014/main" id="{09F99886-FC39-FD4B-8F85-2C532C240C95}"/>
              </a:ext>
            </a:extLst>
          </p:cNvPr>
          <p:cNvPicPr>
            <a:picLocks noChangeAspect="1"/>
          </p:cNvPicPr>
          <p:nvPr/>
        </p:nvPicPr>
        <p:blipFill>
          <a:blip r:embed="rId2">
            <a:extLst>
              <a:ext uri="{837473B0-CC2E-450A-ABE3-18F120FF3D39}">
                <a1611:picAttrSrcUrl xmlns:a1611="http://schemas.microsoft.com/office/drawing/2016/11/main" r:id="rId3"/>
              </a:ext>
            </a:extLst>
          </a:blip>
          <a:stretch>
            <a:fillRect/>
          </a:stretch>
        </p:blipFill>
        <p:spPr>
          <a:xfrm>
            <a:off x="8920428" y="645465"/>
            <a:ext cx="2634048" cy="1596991"/>
          </a:xfrm>
          <a:prstGeom prst="rect">
            <a:avLst/>
          </a:prstGeom>
        </p:spPr>
      </p:pic>
      <p:sp>
        <p:nvSpPr>
          <p:cNvPr id="6" name="Slide Number Placeholder 18">
            <a:extLst>
              <a:ext uri="{FF2B5EF4-FFF2-40B4-BE49-F238E27FC236}">
                <a16:creationId xmlns:a16="http://schemas.microsoft.com/office/drawing/2014/main" id="{D5723AE3-5895-66F2-4165-611716EF3C86}"/>
              </a:ext>
            </a:extLst>
          </p:cNvPr>
          <p:cNvSpPr>
            <a:spLocks noGrp="1"/>
          </p:cNvSpPr>
          <p:nvPr>
            <p:ph type="sldNum" sz="quarter" idx="12"/>
          </p:nvPr>
        </p:nvSpPr>
        <p:spPr>
          <a:xfrm>
            <a:off x="11409816" y="6469742"/>
            <a:ext cx="542697" cy="279400"/>
          </a:xfrm>
        </p:spPr>
        <p:txBody>
          <a:bodyPr/>
          <a:lstStyle/>
          <a:p>
            <a:fld id="{924B41C4-1474-8D42-B330-D2828683839D}" type="slidenum">
              <a:rPr lang="en-US" smtClean="0"/>
              <a:pPr/>
              <a:t>4</a:t>
            </a:fld>
            <a:endParaRPr lang="en-US"/>
          </a:p>
        </p:txBody>
      </p:sp>
    </p:spTree>
    <p:extLst>
      <p:ext uri="{BB962C8B-B14F-4D97-AF65-F5344CB8AC3E}">
        <p14:creationId xmlns:p14="http://schemas.microsoft.com/office/powerpoint/2010/main" val="4106988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E3DABB-2CBA-1741-8A20-B3D154F3249E}"/>
              </a:ext>
            </a:extLst>
          </p:cNvPr>
          <p:cNvSpPr>
            <a:spLocks noGrp="1"/>
          </p:cNvSpPr>
          <p:nvPr>
            <p:ph type="title"/>
          </p:nvPr>
        </p:nvSpPr>
        <p:spPr>
          <a:xfrm>
            <a:off x="2643484" y="510316"/>
            <a:ext cx="6688904" cy="875843"/>
          </a:xfrm>
        </p:spPr>
        <p:txBody>
          <a:bodyPr>
            <a:normAutofit fontScale="90000"/>
          </a:bodyPr>
          <a:lstStyle/>
          <a:p>
            <a:r>
              <a:rPr lang="en-US" sz="3600"/>
              <a:t>Operational Scenarios, Stories, Use cases</a:t>
            </a:r>
            <a:br>
              <a:rPr lang="en-US"/>
            </a:br>
            <a:r>
              <a:rPr lang="en-US" sz="2000"/>
              <a:t>S3: Ronald Roundtop, Chief of Operations (Internal)</a:t>
            </a:r>
          </a:p>
        </p:txBody>
      </p:sp>
      <p:sp>
        <p:nvSpPr>
          <p:cNvPr id="3" name="Content Placeholder 2">
            <a:extLst>
              <a:ext uri="{FF2B5EF4-FFF2-40B4-BE49-F238E27FC236}">
                <a16:creationId xmlns:a16="http://schemas.microsoft.com/office/drawing/2014/main" id="{AFF4780C-47C1-A54D-81F3-B7392605FB2F}"/>
              </a:ext>
            </a:extLst>
          </p:cNvPr>
          <p:cNvSpPr>
            <a:spLocks noGrp="1"/>
          </p:cNvSpPr>
          <p:nvPr>
            <p:ph idx="1"/>
          </p:nvPr>
        </p:nvSpPr>
        <p:spPr>
          <a:xfrm>
            <a:off x="566057" y="1386159"/>
            <a:ext cx="10888756" cy="4874835"/>
          </a:xfrm>
          <a:noFill/>
        </p:spPr>
        <p:txBody>
          <a:bodyPr>
            <a:normAutofit fontScale="92500" lnSpcReduction="10000"/>
          </a:bodyPr>
          <a:lstStyle/>
          <a:p>
            <a:pPr>
              <a:lnSpc>
                <a:spcPct val="90000"/>
              </a:lnSpc>
              <a:spcAft>
                <a:spcPts val="0"/>
              </a:spcAft>
            </a:pPr>
            <a:r>
              <a:rPr lang="en-US" sz="2200" b="0" dirty="0">
                <a:solidFill>
                  <a:schemeClr val="accent6">
                    <a:lumMod val="50000"/>
                  </a:schemeClr>
                </a:solidFill>
              </a:rPr>
              <a:t>Concurrent LIR Functions During Operations</a:t>
            </a:r>
          </a:p>
          <a:p>
            <a:pPr marL="515938" lvl="1" indent="-225425">
              <a:lnSpc>
                <a:spcPct val="90000"/>
              </a:lnSpc>
              <a:spcAft>
                <a:spcPts val="0"/>
              </a:spcAft>
            </a:pPr>
            <a:r>
              <a:rPr lang="en-US" sz="1700" b="1" dirty="0">
                <a:solidFill>
                  <a:schemeClr val="accent6">
                    <a:lumMod val="50000"/>
                  </a:schemeClr>
                </a:solidFill>
              </a:rPr>
              <a:t>Commands: </a:t>
            </a:r>
            <a:r>
              <a:rPr lang="en-US" sz="1700" dirty="0">
                <a:solidFill>
                  <a:schemeClr val="accent6">
                    <a:lumMod val="50000"/>
                  </a:schemeClr>
                </a:solidFill>
              </a:rPr>
              <a:t>During lid installation operations, the LIR will always be listening for commands from </a:t>
            </a:r>
            <a:br>
              <a:rPr lang="en-US" sz="1700" dirty="0">
                <a:solidFill>
                  <a:schemeClr val="accent6">
                    <a:lumMod val="50000"/>
                  </a:schemeClr>
                </a:solidFill>
              </a:rPr>
            </a:br>
            <a:r>
              <a:rPr lang="en-US" sz="1700" dirty="0">
                <a:solidFill>
                  <a:schemeClr val="accent6">
                    <a:lumMod val="50000"/>
                  </a:schemeClr>
                </a:solidFill>
              </a:rPr>
              <a:t>the FCR C&amp;M software. When a command is received, the LIR will execute the command, and report the execution of the command. </a:t>
            </a:r>
          </a:p>
          <a:p>
            <a:pPr marL="515938" lvl="1" indent="-225425">
              <a:lnSpc>
                <a:spcPct val="90000"/>
              </a:lnSpc>
              <a:spcAft>
                <a:spcPts val="0"/>
              </a:spcAft>
            </a:pPr>
            <a:r>
              <a:rPr lang="en-US" sz="1700" b="1" dirty="0">
                <a:solidFill>
                  <a:schemeClr val="accent6">
                    <a:lumMod val="50000"/>
                  </a:schemeClr>
                </a:solidFill>
              </a:rPr>
              <a:t>Health &amp; Status</a:t>
            </a:r>
            <a:r>
              <a:rPr lang="en-US" sz="1700" i="1" dirty="0">
                <a:solidFill>
                  <a:schemeClr val="accent6">
                    <a:lumMod val="50000"/>
                  </a:schemeClr>
                </a:solidFill>
              </a:rPr>
              <a:t>: </a:t>
            </a:r>
            <a:r>
              <a:rPr lang="en-US" sz="1700" dirty="0">
                <a:solidFill>
                  <a:schemeClr val="accent6">
                    <a:lumMod val="50000"/>
                  </a:schemeClr>
                </a:solidFill>
              </a:rPr>
              <a:t>During operations, the LIR will monitor system health and report any changes in status to the FCR C&amp;M software .   If a critical error is detected, the LIR will notify the FCR C&amp;M software and perform the end-of-shift shutdown sequence.  </a:t>
            </a:r>
            <a:r>
              <a:rPr lang="en-US" sz="1700" i="1" dirty="0">
                <a:solidFill>
                  <a:schemeClr val="accent6">
                    <a:lumMod val="50000"/>
                  </a:schemeClr>
                </a:solidFill>
              </a:rPr>
              <a:t>(A critical error is an error that could result in damage to the LIR,  conveyor belt system, a person, the LIS room, or renders the LIR incapable of lid installation.)</a:t>
            </a:r>
            <a:r>
              <a:rPr lang="en-US" sz="1700" dirty="0">
                <a:solidFill>
                  <a:schemeClr val="accent6">
                    <a:lumMod val="50000"/>
                  </a:schemeClr>
                </a:solidFill>
              </a:rPr>
              <a:t> </a:t>
            </a:r>
          </a:p>
          <a:p>
            <a:pPr marL="515938" lvl="1" indent="-225425">
              <a:lnSpc>
                <a:spcPct val="90000"/>
              </a:lnSpc>
              <a:spcAft>
                <a:spcPts val="0"/>
              </a:spcAft>
            </a:pPr>
            <a:r>
              <a:rPr lang="en-US" sz="1700" b="1" dirty="0">
                <a:solidFill>
                  <a:schemeClr val="accent6">
                    <a:lumMod val="50000"/>
                  </a:schemeClr>
                </a:solidFill>
              </a:rPr>
              <a:t>Change of state</a:t>
            </a:r>
            <a:r>
              <a:rPr lang="en-US" sz="1700" dirty="0">
                <a:solidFill>
                  <a:schemeClr val="accent6">
                    <a:lumMod val="50000"/>
                  </a:schemeClr>
                </a:solidFill>
              </a:rPr>
              <a:t>:  The LIR will notify the FCR C&amp;M software any time its state changes (Powered up, Self-test complete, Ready to install lids, Executing end of shift sequence, position, executing power down sequence).  Changes of state can occur as a result of an internal software action or in response to a command from the FCR C&amp;M software .</a:t>
            </a:r>
          </a:p>
          <a:p>
            <a:pPr marL="515938" lvl="1" indent="-225425">
              <a:lnSpc>
                <a:spcPct val="90000"/>
              </a:lnSpc>
            </a:pPr>
            <a:r>
              <a:rPr lang="en-US" sz="1700" b="1" dirty="0">
                <a:solidFill>
                  <a:schemeClr val="accent6">
                    <a:lumMod val="50000"/>
                  </a:schemeClr>
                </a:solidFill>
              </a:rPr>
              <a:t>Controlled Entry to the LIS</a:t>
            </a:r>
            <a:r>
              <a:rPr lang="en-US" sz="1700" dirty="0">
                <a:solidFill>
                  <a:schemeClr val="accent6">
                    <a:lumMod val="50000"/>
                  </a:schemeClr>
                </a:solidFill>
              </a:rPr>
              <a:t>: There is an interlock built into the LIS room door which will notify the FCR C&amp;M software when the door is open, resulting in the FCR C&amp;M software sending the LIR the “execute end-of-shift shutdown sequence” command as well as all other JPS systems.  In addition, the LIS is monitoring for motion within the LIS space not occupied by the LIR.  If for some reason the door interlock doesn’t work, and motion is detected within the LIS room; the LIS will notify the FCR of the detected motion which will trigger the FCR C&amp;M software to send and “ execute end-of-shift shutdown” command to all JPS systems including the LIR.</a:t>
            </a:r>
            <a:endParaRPr lang="en-US" sz="1700" i="1" dirty="0">
              <a:solidFill>
                <a:schemeClr val="accent6">
                  <a:lumMod val="50000"/>
                </a:schemeClr>
              </a:solidFill>
            </a:endParaRPr>
          </a:p>
          <a:p>
            <a:pPr>
              <a:lnSpc>
                <a:spcPct val="90000"/>
              </a:lnSpc>
              <a:spcAft>
                <a:spcPts val="0"/>
              </a:spcAft>
            </a:pPr>
            <a:r>
              <a:rPr lang="en-US" dirty="0">
                <a:solidFill>
                  <a:schemeClr val="accent6">
                    <a:lumMod val="50000"/>
                  </a:schemeClr>
                </a:solidFill>
              </a:rPr>
              <a:t>LIR End-of-Shift Shutdown:  </a:t>
            </a:r>
          </a:p>
          <a:p>
            <a:pPr marL="515938" lvl="1" indent="-173038">
              <a:lnSpc>
                <a:spcPct val="90000"/>
              </a:lnSpc>
              <a:spcAft>
                <a:spcPts val="0"/>
              </a:spcAft>
            </a:pPr>
            <a:r>
              <a:rPr lang="en-US" sz="1700" dirty="0">
                <a:solidFill>
                  <a:schemeClr val="accent6">
                    <a:lumMod val="50000"/>
                  </a:schemeClr>
                </a:solidFill>
              </a:rPr>
              <a:t>The JPS stops jar processing operations at 4 pm local time.  At this time, the LIR stops lid installation automatically based on its internal clock.  The LIR shutdown sequence includes automatically ceasing lid installation, returning a lid to the LDS if it is holding one, positioning itself for start up for the next shift, notifying the FCR C&amp;M software of its status &amp; state, and powering itself down (sleep state, ready to accept a power up command.)</a:t>
            </a:r>
          </a:p>
          <a:p>
            <a:pPr lvl="1">
              <a:lnSpc>
                <a:spcPct val="110000"/>
              </a:lnSpc>
            </a:pPr>
            <a:endParaRPr lang="en-US" sz="1800" dirty="0">
              <a:solidFill>
                <a:schemeClr val="accent6">
                  <a:lumMod val="50000"/>
                </a:schemeClr>
              </a:solidFill>
            </a:endParaRPr>
          </a:p>
        </p:txBody>
      </p:sp>
      <p:sp>
        <p:nvSpPr>
          <p:cNvPr id="4" name="Slide Number Placeholder 3">
            <a:extLst>
              <a:ext uri="{FF2B5EF4-FFF2-40B4-BE49-F238E27FC236}">
                <a16:creationId xmlns:a16="http://schemas.microsoft.com/office/drawing/2014/main" id="{C9239B07-1EC7-6940-9C08-6C504A5C5411}"/>
              </a:ext>
            </a:extLst>
          </p:cNvPr>
          <p:cNvSpPr>
            <a:spLocks noGrp="1"/>
          </p:cNvSpPr>
          <p:nvPr>
            <p:ph type="sldNum" sz="quarter" idx="12"/>
          </p:nvPr>
        </p:nvSpPr>
        <p:spPr/>
        <p:txBody>
          <a:bodyPr/>
          <a:lstStyle/>
          <a:p>
            <a:fld id="{874AC6EB-5948-4DF8-B5CC-E711E8013C87}" type="slidenum">
              <a:rPr lang="en-US" smtClean="0"/>
              <a:pPr/>
              <a:t>40</a:t>
            </a:fld>
            <a:endParaRPr lang="en-US"/>
          </a:p>
        </p:txBody>
      </p:sp>
      <p:pic>
        <p:nvPicPr>
          <p:cNvPr id="8" name="Picture 7" descr="A picture containing indoor, table, blue, sitting&#10;&#10;Description automatically generated">
            <a:extLst>
              <a:ext uri="{FF2B5EF4-FFF2-40B4-BE49-F238E27FC236}">
                <a16:creationId xmlns:a16="http://schemas.microsoft.com/office/drawing/2014/main" id="{00D8C625-0A7D-B2B7-4553-15E8654EB3E3}"/>
              </a:ext>
            </a:extLst>
          </p:cNvPr>
          <p:cNvPicPr>
            <a:picLocks noChangeAspect="1"/>
          </p:cNvPicPr>
          <p:nvPr/>
        </p:nvPicPr>
        <p:blipFill>
          <a:blip r:embed="rId2">
            <a:extLst>
              <a:ext uri="{837473B0-CC2E-450A-ABE3-18F120FF3D39}">
                <a1611:picAttrSrcUrl xmlns:a1611="http://schemas.microsoft.com/office/drawing/2016/11/main" r:id="rId3"/>
              </a:ext>
            </a:extLst>
          </a:blip>
          <a:stretch>
            <a:fillRect/>
          </a:stretch>
        </p:blipFill>
        <p:spPr>
          <a:xfrm>
            <a:off x="9644228" y="631134"/>
            <a:ext cx="1911626" cy="1158995"/>
          </a:xfrm>
          <a:prstGeom prst="rect">
            <a:avLst/>
          </a:prstGeom>
        </p:spPr>
      </p:pic>
      <p:sp>
        <p:nvSpPr>
          <p:cNvPr id="9" name="TextBox 8">
            <a:extLst>
              <a:ext uri="{FF2B5EF4-FFF2-40B4-BE49-F238E27FC236}">
                <a16:creationId xmlns:a16="http://schemas.microsoft.com/office/drawing/2014/main" id="{977F290E-DDE3-D839-5B2B-F6B6318A6AAA}"/>
              </a:ext>
            </a:extLst>
          </p:cNvPr>
          <p:cNvSpPr txBox="1"/>
          <p:nvPr/>
        </p:nvSpPr>
        <p:spPr>
          <a:xfrm>
            <a:off x="1204546" y="6417466"/>
            <a:ext cx="9320019" cy="480131"/>
          </a:xfrm>
          <a:prstGeom prst="rect">
            <a:avLst/>
          </a:prstGeom>
          <a:noFill/>
        </p:spPr>
        <p:txBody>
          <a:bodyPr wrap="square" rtlCol="0">
            <a:spAutoFit/>
          </a:bodyPr>
          <a:lstStyle/>
          <a:p>
            <a:pPr algn="ctr">
              <a:lnSpc>
                <a:spcPct val="9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JHS: Jar Handling Subsystem; LHS: Lid Handling Subsystem; LDS: Lid Dispensing System; MDS: Motion Detection System  </a:t>
            </a:r>
          </a:p>
        </p:txBody>
      </p:sp>
    </p:spTree>
    <p:extLst>
      <p:ext uri="{BB962C8B-B14F-4D97-AF65-F5344CB8AC3E}">
        <p14:creationId xmlns:p14="http://schemas.microsoft.com/office/powerpoint/2010/main" val="38385698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E3DABB-2CBA-1741-8A20-B3D154F3249E}"/>
              </a:ext>
            </a:extLst>
          </p:cNvPr>
          <p:cNvSpPr>
            <a:spLocks noGrp="1"/>
          </p:cNvSpPr>
          <p:nvPr>
            <p:ph type="title"/>
          </p:nvPr>
        </p:nvSpPr>
        <p:spPr>
          <a:xfrm>
            <a:off x="3091701" y="316322"/>
            <a:ext cx="6008593" cy="1360449"/>
          </a:xfrm>
        </p:spPr>
        <p:txBody>
          <a:bodyPr>
            <a:normAutofit fontScale="90000"/>
          </a:bodyPr>
          <a:lstStyle/>
          <a:p>
            <a:r>
              <a:rPr lang="en-US" sz="3200"/>
              <a:t>Operational Scenarios, Stories, Use cases</a:t>
            </a:r>
            <a:br>
              <a:rPr lang="en-US"/>
            </a:br>
            <a:r>
              <a:rPr lang="en-US" sz="2000"/>
              <a:t>S3: Ronald Roundtop, Chief of Operations (Internal)</a:t>
            </a:r>
          </a:p>
        </p:txBody>
      </p:sp>
      <p:sp>
        <p:nvSpPr>
          <p:cNvPr id="3" name="Content Placeholder 2">
            <a:extLst>
              <a:ext uri="{FF2B5EF4-FFF2-40B4-BE49-F238E27FC236}">
                <a16:creationId xmlns:a16="http://schemas.microsoft.com/office/drawing/2014/main" id="{AFF4780C-47C1-A54D-81F3-B7392605FB2F}"/>
              </a:ext>
            </a:extLst>
          </p:cNvPr>
          <p:cNvSpPr>
            <a:spLocks noGrp="1"/>
          </p:cNvSpPr>
          <p:nvPr>
            <p:ph idx="1"/>
          </p:nvPr>
        </p:nvSpPr>
        <p:spPr>
          <a:xfrm>
            <a:off x="661371" y="1703922"/>
            <a:ext cx="10869251" cy="4482746"/>
          </a:xfrm>
          <a:solidFill>
            <a:schemeClr val="bg1"/>
          </a:solidFill>
        </p:spPr>
        <p:txBody>
          <a:bodyPr>
            <a:normAutofit/>
          </a:bodyPr>
          <a:lstStyle/>
          <a:p>
            <a:pPr>
              <a:lnSpc>
                <a:spcPct val="80000"/>
              </a:lnSpc>
            </a:pPr>
            <a:r>
              <a:rPr lang="en-US" sz="2000" dirty="0">
                <a:solidFill>
                  <a:schemeClr val="accent6">
                    <a:lumMod val="50000"/>
                  </a:schemeClr>
                </a:solidFill>
              </a:rPr>
              <a:t>Facility Control Room (FCR): </a:t>
            </a:r>
          </a:p>
          <a:p>
            <a:pPr marL="581025" lvl="1" indent="-317500">
              <a:lnSpc>
                <a:spcPct val="80000"/>
              </a:lnSpc>
            </a:pPr>
            <a:r>
              <a:rPr lang="en-US" b="1" dirty="0">
                <a:solidFill>
                  <a:schemeClr val="accent6">
                    <a:lumMod val="50000"/>
                  </a:schemeClr>
                </a:solidFill>
              </a:rPr>
              <a:t>Current State</a:t>
            </a:r>
            <a:r>
              <a:rPr lang="en-US" dirty="0">
                <a:solidFill>
                  <a:schemeClr val="accent6">
                    <a:lumMod val="50000"/>
                  </a:schemeClr>
                </a:solidFill>
              </a:rPr>
              <a:t>: Operations within the FCR include monitoring the JPS, Fire Suppression System </a:t>
            </a:r>
            <a:br>
              <a:rPr lang="en-US" dirty="0">
                <a:solidFill>
                  <a:schemeClr val="accent6">
                    <a:lumMod val="50000"/>
                  </a:schemeClr>
                </a:solidFill>
              </a:rPr>
            </a:br>
            <a:r>
              <a:rPr lang="en-US" dirty="0">
                <a:solidFill>
                  <a:schemeClr val="accent6">
                    <a:lumMod val="50000"/>
                  </a:schemeClr>
                </a:solidFill>
              </a:rPr>
              <a:t>(FSS), access to all rooms, shipping &amp; receiving, and facility HVAC. </a:t>
            </a:r>
          </a:p>
          <a:p>
            <a:pPr marL="576263" lvl="1" indent="0">
              <a:lnSpc>
                <a:spcPct val="80000"/>
              </a:lnSpc>
              <a:buNone/>
            </a:pPr>
            <a:r>
              <a:rPr lang="en-US" dirty="0">
                <a:solidFill>
                  <a:schemeClr val="accent6">
                    <a:lumMod val="50000"/>
                  </a:schemeClr>
                </a:solidFill>
              </a:rPr>
              <a:t>There are environmental sensors in all LIS rooms whose data is monitored from the FCR. From a security perspective, there are cameras in all operational areas. </a:t>
            </a:r>
          </a:p>
          <a:p>
            <a:pPr marL="576263" lvl="1" indent="0">
              <a:lnSpc>
                <a:spcPct val="80000"/>
              </a:lnSpc>
              <a:buNone/>
            </a:pPr>
            <a:r>
              <a:rPr lang="en-US" dirty="0">
                <a:solidFill>
                  <a:schemeClr val="accent6">
                    <a:lumMod val="50000"/>
                  </a:schemeClr>
                </a:solidFill>
              </a:rPr>
              <a:t>The FCR video system displays camera feeds from all operational areas, including the interior and exterior of the LISs. </a:t>
            </a:r>
          </a:p>
          <a:p>
            <a:pPr marL="576263" lvl="1" indent="0">
              <a:lnSpc>
                <a:spcPct val="80000"/>
              </a:lnSpc>
              <a:buNone/>
            </a:pPr>
            <a:r>
              <a:rPr lang="en-US" dirty="0">
                <a:solidFill>
                  <a:schemeClr val="accent6">
                    <a:lumMod val="50000"/>
                  </a:schemeClr>
                </a:solidFill>
              </a:rPr>
              <a:t>The FCR has undergone a recent upgrade in terms of controlling and monitoring the JPS systems which included new software applications and computer displays.  Messages from the JPS systems to the FCR C&amp;M software include messages to indicate operational status, power state, when a jar is in place for lid installation, and whether a jar has had a lid installed when the jar exits the LIS/conveyor belt system opening. </a:t>
            </a:r>
          </a:p>
          <a:p>
            <a:pPr marL="576263" lvl="1" indent="0">
              <a:lnSpc>
                <a:spcPct val="80000"/>
              </a:lnSpc>
              <a:buNone/>
            </a:pPr>
            <a:r>
              <a:rPr lang="en-US" dirty="0">
                <a:solidFill>
                  <a:schemeClr val="accent6">
                    <a:lumMod val="50000"/>
                  </a:schemeClr>
                </a:solidFill>
              </a:rPr>
              <a:t>There is also a facility-wide PA system in the FCR.  The FCR C&amp;M software maintains a status log for all JPS system activities, health, and status.</a:t>
            </a:r>
          </a:p>
        </p:txBody>
      </p:sp>
      <p:sp>
        <p:nvSpPr>
          <p:cNvPr id="4" name="Slide Number Placeholder 3">
            <a:extLst>
              <a:ext uri="{FF2B5EF4-FFF2-40B4-BE49-F238E27FC236}">
                <a16:creationId xmlns:a16="http://schemas.microsoft.com/office/drawing/2014/main" id="{C9239B07-1EC7-6940-9C08-6C504A5C5411}"/>
              </a:ext>
            </a:extLst>
          </p:cNvPr>
          <p:cNvSpPr>
            <a:spLocks noGrp="1"/>
          </p:cNvSpPr>
          <p:nvPr>
            <p:ph type="sldNum" sz="quarter" idx="12"/>
          </p:nvPr>
        </p:nvSpPr>
        <p:spPr>
          <a:xfrm>
            <a:off x="9920654" y="6417466"/>
            <a:ext cx="2133600" cy="365125"/>
          </a:xfrm>
        </p:spPr>
        <p:txBody>
          <a:bodyPr/>
          <a:lstStyle/>
          <a:p>
            <a:fld id="{874AC6EB-5948-4DF8-B5CC-E711E8013C87}" type="slidenum">
              <a:rPr lang="en-US" smtClean="0"/>
              <a:pPr/>
              <a:t>41</a:t>
            </a:fld>
            <a:endParaRPr lang="en-US"/>
          </a:p>
        </p:txBody>
      </p:sp>
      <p:pic>
        <p:nvPicPr>
          <p:cNvPr id="7" name="Picture 6" descr="A room filled with furniture and a flat screen tv&#10;&#10;Description automatically generated">
            <a:extLst>
              <a:ext uri="{FF2B5EF4-FFF2-40B4-BE49-F238E27FC236}">
                <a16:creationId xmlns:a16="http://schemas.microsoft.com/office/drawing/2014/main" id="{57097343-CE7A-F541-8F58-0F894F7A722B}"/>
              </a:ext>
            </a:extLst>
          </p:cNvPr>
          <p:cNvPicPr>
            <a:picLocks noChangeAspect="1"/>
          </p:cNvPicPr>
          <p:nvPr/>
        </p:nvPicPr>
        <p:blipFill>
          <a:blip r:embed="rId2" cstate="screen">
            <a:extLst>
              <a:ext uri="{28A0092B-C50C-407E-A947-70E740481C1C}">
                <a14:useLocalDpi xmlns:a14="http://schemas.microsoft.com/office/drawing/2010/main"/>
              </a:ext>
              <a:ext uri="{837473B0-CC2E-450A-ABE3-18F120FF3D39}">
                <a1611:picAttrSrcUrl xmlns:a1611="http://schemas.microsoft.com/office/drawing/2016/11/main" r:id="rId3"/>
              </a:ext>
            </a:extLst>
          </a:blip>
          <a:stretch>
            <a:fillRect/>
          </a:stretch>
        </p:blipFill>
        <p:spPr>
          <a:xfrm>
            <a:off x="9642519" y="671332"/>
            <a:ext cx="1888107" cy="1256279"/>
          </a:xfrm>
          <a:prstGeom prst="rect">
            <a:avLst/>
          </a:prstGeom>
        </p:spPr>
      </p:pic>
      <p:sp>
        <p:nvSpPr>
          <p:cNvPr id="8" name="TextBox 7">
            <a:extLst>
              <a:ext uri="{FF2B5EF4-FFF2-40B4-BE49-F238E27FC236}">
                <a16:creationId xmlns:a16="http://schemas.microsoft.com/office/drawing/2014/main" id="{D2B57959-81E6-F8A9-186C-7BD6460FF0FC}"/>
              </a:ext>
            </a:extLst>
          </p:cNvPr>
          <p:cNvSpPr txBox="1"/>
          <p:nvPr/>
        </p:nvSpPr>
        <p:spPr>
          <a:xfrm>
            <a:off x="1204546" y="6417466"/>
            <a:ext cx="8962715" cy="481991"/>
          </a:xfrm>
          <a:prstGeom prst="rect">
            <a:avLst/>
          </a:prstGeom>
          <a:noFill/>
        </p:spPr>
        <p:txBody>
          <a:bodyPr wrap="square" rtlCol="0">
            <a:spAutoFit/>
          </a:bodyPr>
          <a:lstStyle/>
          <a:p>
            <a:pPr algn="ctr">
              <a:lnSpc>
                <a:spcPct val="9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JHS: Jar Handling Subsystem; LHS: Lid Handling Subsystem; LDS: Lid Dispensing System; MDS: Motion Detection System  </a:t>
            </a:r>
          </a:p>
        </p:txBody>
      </p:sp>
    </p:spTree>
    <p:extLst>
      <p:ext uri="{BB962C8B-B14F-4D97-AF65-F5344CB8AC3E}">
        <p14:creationId xmlns:p14="http://schemas.microsoft.com/office/powerpoint/2010/main" val="37082340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E3DABB-2CBA-1741-8A20-B3D154F3249E}"/>
              </a:ext>
            </a:extLst>
          </p:cNvPr>
          <p:cNvSpPr>
            <a:spLocks noGrp="1"/>
          </p:cNvSpPr>
          <p:nvPr>
            <p:ph type="title"/>
          </p:nvPr>
        </p:nvSpPr>
        <p:spPr>
          <a:xfrm>
            <a:off x="3091699" y="506367"/>
            <a:ext cx="6008593" cy="902878"/>
          </a:xfrm>
        </p:spPr>
        <p:txBody>
          <a:bodyPr>
            <a:normAutofit/>
          </a:bodyPr>
          <a:lstStyle/>
          <a:p>
            <a:r>
              <a:rPr lang="en-US" sz="2800"/>
              <a:t>Operational Scenarios, Stories, Use cases</a:t>
            </a:r>
            <a:br>
              <a:rPr lang="en-US"/>
            </a:br>
            <a:r>
              <a:rPr lang="en-US" sz="2000"/>
              <a:t>S3: Ronald Roundtop, Chief of Operations (Internal)</a:t>
            </a:r>
          </a:p>
        </p:txBody>
      </p:sp>
      <p:sp>
        <p:nvSpPr>
          <p:cNvPr id="3" name="Content Placeholder 2">
            <a:extLst>
              <a:ext uri="{FF2B5EF4-FFF2-40B4-BE49-F238E27FC236}">
                <a16:creationId xmlns:a16="http://schemas.microsoft.com/office/drawing/2014/main" id="{AFF4780C-47C1-A54D-81F3-B7392605FB2F}"/>
              </a:ext>
            </a:extLst>
          </p:cNvPr>
          <p:cNvSpPr>
            <a:spLocks noGrp="1"/>
          </p:cNvSpPr>
          <p:nvPr>
            <p:ph idx="1"/>
          </p:nvPr>
        </p:nvSpPr>
        <p:spPr>
          <a:xfrm>
            <a:off x="661371" y="1575171"/>
            <a:ext cx="10869251" cy="4674862"/>
          </a:xfrm>
          <a:noFill/>
        </p:spPr>
        <p:txBody>
          <a:bodyPr>
            <a:normAutofit fontScale="92500"/>
          </a:bodyPr>
          <a:lstStyle/>
          <a:p>
            <a:pPr>
              <a:lnSpc>
                <a:spcPct val="80000"/>
              </a:lnSpc>
              <a:spcAft>
                <a:spcPts val="800"/>
              </a:spcAft>
            </a:pPr>
            <a:r>
              <a:rPr lang="en-US" sz="2000" dirty="0">
                <a:solidFill>
                  <a:schemeClr val="accent6">
                    <a:lumMod val="50000"/>
                  </a:schemeClr>
                </a:solidFill>
              </a:rPr>
              <a:t>Facility Control Room (FCR): </a:t>
            </a:r>
          </a:p>
          <a:p>
            <a:pPr marL="581025" lvl="1" indent="-317500">
              <a:lnSpc>
                <a:spcPct val="80000"/>
              </a:lnSpc>
              <a:spcAft>
                <a:spcPts val="800"/>
              </a:spcAft>
            </a:pPr>
            <a:r>
              <a:rPr lang="en-US" sz="1800" b="1" dirty="0">
                <a:solidFill>
                  <a:schemeClr val="accent6">
                    <a:lumMod val="50000"/>
                  </a:schemeClr>
                </a:solidFill>
              </a:rPr>
              <a:t>Future state</a:t>
            </a:r>
            <a:r>
              <a:rPr lang="en-US" sz="1800" dirty="0">
                <a:solidFill>
                  <a:schemeClr val="accent6">
                    <a:lumMod val="50000"/>
                  </a:schemeClr>
                </a:solidFill>
              </a:rPr>
              <a:t>: We plan to upgrade the FCR C&amp;M software to add the capability to monitor and control the LIRs. </a:t>
            </a:r>
          </a:p>
          <a:p>
            <a:pPr marL="576263" lvl="1" indent="0">
              <a:lnSpc>
                <a:spcPct val="80000"/>
              </a:lnSpc>
              <a:spcAft>
                <a:spcPts val="800"/>
              </a:spcAft>
              <a:buNone/>
            </a:pPr>
            <a:r>
              <a:rPr lang="en-US" sz="1800" dirty="0">
                <a:solidFill>
                  <a:schemeClr val="accent6">
                    <a:lumMod val="50000"/>
                  </a:schemeClr>
                </a:solidFill>
              </a:rPr>
              <a:t>The FCR C&amp;M software will be able to command the LIRs as well as will receive state change messages and health &amp; status data from each of the LIRs.  </a:t>
            </a:r>
          </a:p>
          <a:p>
            <a:pPr marL="576263" lvl="1" indent="0">
              <a:lnSpc>
                <a:spcPct val="80000"/>
              </a:lnSpc>
              <a:spcAft>
                <a:spcPts val="800"/>
              </a:spcAft>
              <a:buNone/>
            </a:pPr>
            <a:r>
              <a:rPr lang="en-US" sz="1800" dirty="0">
                <a:solidFill>
                  <a:schemeClr val="accent6">
                    <a:lumMod val="50000"/>
                  </a:schemeClr>
                </a:solidFill>
              </a:rPr>
              <a:t>The FCR C&amp;M software will maintain a status display for the operator for all 20 LIRs in operation at a facility.  </a:t>
            </a:r>
          </a:p>
          <a:p>
            <a:pPr marL="576263" lvl="1" indent="0">
              <a:lnSpc>
                <a:spcPct val="80000"/>
              </a:lnSpc>
              <a:spcAft>
                <a:spcPts val="800"/>
              </a:spcAft>
              <a:buNone/>
            </a:pPr>
            <a:r>
              <a:rPr lang="en-US" sz="1800" dirty="0">
                <a:solidFill>
                  <a:schemeClr val="accent6">
                    <a:lumMod val="50000"/>
                  </a:schemeClr>
                </a:solidFill>
              </a:rPr>
              <a:t>We will also enable the FCR C&amp;M software to send a “Jar in Place” (JIP) message automatically to each LIR.  This will allow us to automate many of the routine lid installation tasks. </a:t>
            </a:r>
          </a:p>
          <a:p>
            <a:pPr marL="576263" lvl="1" indent="0">
              <a:lnSpc>
                <a:spcPct val="80000"/>
              </a:lnSpc>
              <a:spcAft>
                <a:spcPts val="800"/>
              </a:spcAft>
              <a:buNone/>
            </a:pPr>
            <a:r>
              <a:rPr lang="en-US" sz="1800" dirty="0">
                <a:solidFill>
                  <a:schemeClr val="accent6">
                    <a:lumMod val="50000"/>
                  </a:schemeClr>
                </a:solidFill>
              </a:rPr>
              <a:t>The FCR C&amp;M software will be capable of automated responses to minor LIR anomalies and notifying the operator (both audibility and visually) of critical anomalies.   </a:t>
            </a:r>
          </a:p>
          <a:p>
            <a:pPr marL="576263" lvl="1" indent="0">
              <a:lnSpc>
                <a:spcPct val="80000"/>
              </a:lnSpc>
              <a:spcAft>
                <a:spcPts val="800"/>
              </a:spcAft>
              <a:buNone/>
            </a:pPr>
            <a:r>
              <a:rPr lang="en-US" sz="1800" dirty="0">
                <a:solidFill>
                  <a:schemeClr val="accent6">
                    <a:lumMod val="50000"/>
                  </a:schemeClr>
                </a:solidFill>
              </a:rPr>
              <a:t>The FCR C&amp;M software will also maintain a health and status log for each LIR. This log will record all commands sent to the LIRs and their acknowledgement, LIR H&amp;S data, critical failures, changes of state, power up times, force used to grasp jars, number of lids installed, and torque applied to install lids as a minimum.   </a:t>
            </a:r>
          </a:p>
          <a:p>
            <a:pPr marL="576263" lvl="1" indent="0">
              <a:lnSpc>
                <a:spcPct val="80000"/>
              </a:lnSpc>
              <a:spcAft>
                <a:spcPts val="800"/>
              </a:spcAft>
              <a:buNone/>
            </a:pPr>
            <a:r>
              <a:rPr lang="en-US" sz="1800" dirty="0">
                <a:solidFill>
                  <a:schemeClr val="accent6">
                    <a:lumMod val="50000"/>
                  </a:schemeClr>
                </a:solidFill>
              </a:rPr>
              <a:t>All communications (commands, data, and messages) between the LIR and the FCR C&amp;M software will be defined in the FCR to LIR ICD.  </a:t>
            </a:r>
          </a:p>
          <a:p>
            <a:pPr marL="576263" lvl="1" indent="0">
              <a:lnSpc>
                <a:spcPct val="80000"/>
              </a:lnSpc>
              <a:spcAft>
                <a:spcPts val="800"/>
              </a:spcAft>
              <a:buNone/>
            </a:pPr>
            <a:r>
              <a:rPr lang="en-US" sz="1800" dirty="0">
                <a:solidFill>
                  <a:schemeClr val="accent6">
                    <a:lumMod val="50000"/>
                  </a:schemeClr>
                </a:solidFill>
              </a:rPr>
              <a:t>Keypads will be added to control access to all LISs along with a MDS to detect motion within the LIS room. The FCR C&amp;M software will monitor the keypad access to each LIS and the MDS. If someone enters the LIS or motion detected within the room, the FCR C&amp;M software will send an end-of-shift shutdown sequence command to the LIR and all other JPS systems.</a:t>
            </a:r>
          </a:p>
        </p:txBody>
      </p:sp>
      <p:sp>
        <p:nvSpPr>
          <p:cNvPr id="4" name="Slide Number Placeholder 3">
            <a:extLst>
              <a:ext uri="{FF2B5EF4-FFF2-40B4-BE49-F238E27FC236}">
                <a16:creationId xmlns:a16="http://schemas.microsoft.com/office/drawing/2014/main" id="{C9239B07-1EC7-6940-9C08-6C504A5C5411}"/>
              </a:ext>
            </a:extLst>
          </p:cNvPr>
          <p:cNvSpPr>
            <a:spLocks noGrp="1"/>
          </p:cNvSpPr>
          <p:nvPr>
            <p:ph type="sldNum" sz="quarter" idx="12"/>
          </p:nvPr>
        </p:nvSpPr>
        <p:spPr>
          <a:xfrm>
            <a:off x="9920654" y="6415959"/>
            <a:ext cx="2133600" cy="365125"/>
          </a:xfrm>
        </p:spPr>
        <p:txBody>
          <a:bodyPr/>
          <a:lstStyle/>
          <a:p>
            <a:fld id="{874AC6EB-5948-4DF8-B5CC-E711E8013C87}" type="slidenum">
              <a:rPr lang="en-US" smtClean="0"/>
              <a:pPr/>
              <a:t>42</a:t>
            </a:fld>
            <a:endParaRPr lang="en-US"/>
          </a:p>
        </p:txBody>
      </p:sp>
      <p:pic>
        <p:nvPicPr>
          <p:cNvPr id="7" name="Picture 6" descr="A room filled with furniture and a flat screen tv&#10;&#10;Description automatically generated">
            <a:extLst>
              <a:ext uri="{FF2B5EF4-FFF2-40B4-BE49-F238E27FC236}">
                <a16:creationId xmlns:a16="http://schemas.microsoft.com/office/drawing/2014/main" id="{57097343-CE7A-F541-8F58-0F894F7A722B}"/>
              </a:ext>
            </a:extLst>
          </p:cNvPr>
          <p:cNvPicPr>
            <a:picLocks noChangeAspect="1"/>
          </p:cNvPicPr>
          <p:nvPr/>
        </p:nvPicPr>
        <p:blipFill>
          <a:blip r:embed="rId2" cstate="screen">
            <a:extLst>
              <a:ext uri="{28A0092B-C50C-407E-A947-70E740481C1C}">
                <a14:useLocalDpi xmlns:a14="http://schemas.microsoft.com/office/drawing/2010/main"/>
              </a:ext>
              <a:ext uri="{837473B0-CC2E-450A-ABE3-18F120FF3D39}">
                <a1611:picAttrSrcUrl xmlns:a1611="http://schemas.microsoft.com/office/drawing/2016/11/main" r:id="rId3"/>
              </a:ext>
            </a:extLst>
          </a:blip>
          <a:stretch>
            <a:fillRect/>
          </a:stretch>
        </p:blipFill>
        <p:spPr>
          <a:xfrm>
            <a:off x="9677244" y="625032"/>
            <a:ext cx="1888107" cy="1256279"/>
          </a:xfrm>
          <a:prstGeom prst="rect">
            <a:avLst/>
          </a:prstGeom>
        </p:spPr>
      </p:pic>
      <p:sp>
        <p:nvSpPr>
          <p:cNvPr id="8" name="TextBox 7">
            <a:extLst>
              <a:ext uri="{FF2B5EF4-FFF2-40B4-BE49-F238E27FC236}">
                <a16:creationId xmlns:a16="http://schemas.microsoft.com/office/drawing/2014/main" id="{5BBAA938-F560-A124-91F7-6DF609FD9DC1}"/>
              </a:ext>
            </a:extLst>
          </p:cNvPr>
          <p:cNvSpPr txBox="1"/>
          <p:nvPr/>
        </p:nvSpPr>
        <p:spPr>
          <a:xfrm>
            <a:off x="1204546" y="6417466"/>
            <a:ext cx="8962715" cy="481991"/>
          </a:xfrm>
          <a:prstGeom prst="rect">
            <a:avLst/>
          </a:prstGeom>
          <a:noFill/>
        </p:spPr>
        <p:txBody>
          <a:bodyPr wrap="square" rtlCol="0">
            <a:spAutoFit/>
          </a:bodyPr>
          <a:lstStyle/>
          <a:p>
            <a:pPr algn="ctr">
              <a:lnSpc>
                <a:spcPct val="9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JHS: Jar Handling Subsystem; LHS: Lid Handling Subsystem; LDS: Lid Dispensing System; MDS: Motion Detection System  </a:t>
            </a:r>
          </a:p>
        </p:txBody>
      </p:sp>
    </p:spTree>
    <p:extLst>
      <p:ext uri="{BB962C8B-B14F-4D97-AF65-F5344CB8AC3E}">
        <p14:creationId xmlns:p14="http://schemas.microsoft.com/office/powerpoint/2010/main" val="11374636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E3DABB-2CBA-1741-8A20-B3D154F3249E}"/>
              </a:ext>
            </a:extLst>
          </p:cNvPr>
          <p:cNvSpPr>
            <a:spLocks noGrp="1"/>
          </p:cNvSpPr>
          <p:nvPr>
            <p:ph type="title"/>
          </p:nvPr>
        </p:nvSpPr>
        <p:spPr>
          <a:xfrm>
            <a:off x="2539345" y="458156"/>
            <a:ext cx="6874099" cy="957917"/>
          </a:xfrm>
        </p:spPr>
        <p:txBody>
          <a:bodyPr>
            <a:normAutofit/>
          </a:bodyPr>
          <a:lstStyle/>
          <a:p>
            <a:r>
              <a:rPr lang="en-US" sz="2800"/>
              <a:t>Operational Scenarios, Stories, Use cases</a:t>
            </a:r>
            <a:br>
              <a:rPr lang="en-US"/>
            </a:br>
            <a:r>
              <a:rPr lang="en-US" sz="2000"/>
              <a:t>S3: Ronald Quench, Chief of Operations (Internal)</a:t>
            </a:r>
          </a:p>
        </p:txBody>
      </p:sp>
      <p:sp>
        <p:nvSpPr>
          <p:cNvPr id="3" name="Content Placeholder 2">
            <a:extLst>
              <a:ext uri="{FF2B5EF4-FFF2-40B4-BE49-F238E27FC236}">
                <a16:creationId xmlns:a16="http://schemas.microsoft.com/office/drawing/2014/main" id="{AFF4780C-47C1-A54D-81F3-B7392605FB2F}"/>
              </a:ext>
            </a:extLst>
          </p:cNvPr>
          <p:cNvSpPr>
            <a:spLocks noGrp="1"/>
          </p:cNvSpPr>
          <p:nvPr>
            <p:ph idx="1"/>
          </p:nvPr>
        </p:nvSpPr>
        <p:spPr>
          <a:xfrm>
            <a:off x="600917" y="1468824"/>
            <a:ext cx="10750953" cy="4948642"/>
          </a:xfrm>
          <a:noFill/>
        </p:spPr>
        <p:txBody>
          <a:bodyPr>
            <a:normAutofit fontScale="92500" lnSpcReduction="10000"/>
          </a:bodyPr>
          <a:lstStyle/>
          <a:p>
            <a:pPr>
              <a:lnSpc>
                <a:spcPct val="90000"/>
              </a:lnSpc>
              <a:spcAft>
                <a:spcPts val="400"/>
              </a:spcAft>
            </a:pPr>
            <a:r>
              <a:rPr lang="en-US">
                <a:solidFill>
                  <a:schemeClr val="accent6">
                    <a:lumMod val="50000"/>
                  </a:schemeClr>
                </a:solidFill>
              </a:rPr>
              <a:t>FCR operations (LIR): </a:t>
            </a:r>
          </a:p>
          <a:p>
            <a:pPr marL="635000" lvl="1" indent="-317500">
              <a:lnSpc>
                <a:spcPct val="90000"/>
              </a:lnSpc>
              <a:spcAft>
                <a:spcPts val="400"/>
              </a:spcAft>
            </a:pPr>
            <a:r>
              <a:rPr lang="en-US" sz="1900" b="1">
                <a:solidFill>
                  <a:schemeClr val="accent6">
                    <a:lumMod val="50000"/>
                  </a:schemeClr>
                </a:solidFill>
              </a:rPr>
              <a:t>Nominal Operations with the LIR</a:t>
            </a:r>
            <a:r>
              <a:rPr lang="en-US" sz="1900">
                <a:solidFill>
                  <a:schemeClr val="accent6">
                    <a:lumMod val="50000"/>
                  </a:schemeClr>
                </a:solidFill>
              </a:rPr>
              <a:t>: 20 minutes prior to shift start, after the lids have </a:t>
            </a:r>
            <a:br>
              <a:rPr lang="en-US" sz="1900">
                <a:solidFill>
                  <a:schemeClr val="accent6">
                    <a:lumMod val="50000"/>
                  </a:schemeClr>
                </a:solidFill>
              </a:rPr>
            </a:br>
            <a:r>
              <a:rPr lang="en-US" sz="1900">
                <a:solidFill>
                  <a:schemeClr val="accent6">
                    <a:lumMod val="50000"/>
                  </a:schemeClr>
                </a:solidFill>
              </a:rPr>
              <a:t>been delivered to each LIS, the FCR C&amp;M software will send a power up command to </a:t>
            </a:r>
            <a:br>
              <a:rPr lang="en-US" sz="1900">
                <a:solidFill>
                  <a:schemeClr val="accent6">
                    <a:lumMod val="50000"/>
                  </a:schemeClr>
                </a:solidFill>
              </a:rPr>
            </a:br>
            <a:r>
              <a:rPr lang="en-US" sz="1900">
                <a:solidFill>
                  <a:schemeClr val="accent6">
                    <a:lumMod val="50000"/>
                  </a:schemeClr>
                </a:solidFill>
              </a:rPr>
              <a:t>each LIR.  Upon power up, each LIR will do a self-test and send its health status data to the FCR C&amp;M software and notify the FCR software if a critical failure has been detected.  </a:t>
            </a:r>
          </a:p>
          <a:p>
            <a:pPr marL="635000" lvl="1" indent="0">
              <a:lnSpc>
                <a:spcPct val="90000"/>
              </a:lnSpc>
              <a:spcAft>
                <a:spcPts val="400"/>
              </a:spcAft>
              <a:buNone/>
            </a:pPr>
            <a:r>
              <a:rPr lang="en-US" sz="1900">
                <a:solidFill>
                  <a:schemeClr val="accent6">
                    <a:lumMod val="50000"/>
                  </a:schemeClr>
                </a:solidFill>
              </a:rPr>
              <a:t>During the shift, the LIRs will send periodic health and status updates to the FCR C&amp;M software.  If a critical failure is detected, the LIR will notify the FCR C&amp;M software and execute the “end of shift shutdown sequence”. </a:t>
            </a:r>
          </a:p>
          <a:p>
            <a:pPr marL="635000" lvl="1" indent="0">
              <a:lnSpc>
                <a:spcPct val="90000"/>
              </a:lnSpc>
              <a:spcAft>
                <a:spcPts val="400"/>
              </a:spcAft>
              <a:buNone/>
            </a:pPr>
            <a:r>
              <a:rPr lang="en-US" sz="1900">
                <a:solidFill>
                  <a:schemeClr val="accent6">
                    <a:lumMod val="50000"/>
                  </a:schemeClr>
                </a:solidFill>
              </a:rPr>
              <a:t>Assuming the LIR is powered up, its health status is set to “Ready to Install Lids”, has obtained a lid, and is in position install it on a Jar, the FCR C&amp;M software will send the LIR a Jar-In-Place (JIP) message within 1 second of the first and each subsequent jar stopping in the opening.  </a:t>
            </a:r>
          </a:p>
          <a:p>
            <a:pPr marL="635000" lvl="1" indent="0">
              <a:lnSpc>
                <a:spcPct val="90000"/>
              </a:lnSpc>
              <a:spcAft>
                <a:spcPts val="400"/>
              </a:spcAft>
              <a:buNone/>
            </a:pPr>
            <a:r>
              <a:rPr lang="en-US" sz="1900">
                <a:solidFill>
                  <a:schemeClr val="accent6">
                    <a:lumMod val="50000"/>
                  </a:schemeClr>
                </a:solidFill>
              </a:rPr>
              <a:t>Upon receipt of the JIP message, the LIR will grasp the jar, move the lid to the jar, install the lid with the proper torque, release the jar, obtain another lid and and position itself ready to grasp the next Jar.</a:t>
            </a:r>
          </a:p>
          <a:p>
            <a:pPr marL="635000" lvl="1" indent="-317500">
              <a:lnSpc>
                <a:spcPct val="90000"/>
              </a:lnSpc>
              <a:spcAft>
                <a:spcPts val="400"/>
              </a:spcAft>
            </a:pPr>
            <a:r>
              <a:rPr lang="en-US" sz="1900" b="1">
                <a:solidFill>
                  <a:schemeClr val="accent6">
                    <a:lumMod val="50000"/>
                  </a:schemeClr>
                </a:solidFill>
              </a:rPr>
              <a:t>End of Shift</a:t>
            </a:r>
            <a:r>
              <a:rPr lang="en-US" sz="1900">
                <a:solidFill>
                  <a:schemeClr val="accent6">
                    <a:lumMod val="50000"/>
                  </a:schemeClr>
                </a:solidFill>
              </a:rPr>
              <a:t>: The end of shift operations are automatic. At the end of shift, all JPS systems stop operations based on their internal clocks which are kept in sync with the FCR clock.  The LIR will position itself for the start of the next shift, send an “end of shift shutdown success message” to the FCR C&amp;M software, and then power down (go into a sleep state, ready to receive a power up command).  The FCR C&amp;M software will monitor each LIR to ensure the LIR end of shift shutdown sequence was executed successfully, powered down, change of state was successful, and notify the operator via a console display the state of each of the 20 LIRs. </a:t>
            </a:r>
          </a:p>
        </p:txBody>
      </p:sp>
      <p:sp>
        <p:nvSpPr>
          <p:cNvPr id="4" name="Slide Number Placeholder 3">
            <a:extLst>
              <a:ext uri="{FF2B5EF4-FFF2-40B4-BE49-F238E27FC236}">
                <a16:creationId xmlns:a16="http://schemas.microsoft.com/office/drawing/2014/main" id="{C9239B07-1EC7-6940-9C08-6C504A5C5411}"/>
              </a:ext>
            </a:extLst>
          </p:cNvPr>
          <p:cNvSpPr>
            <a:spLocks noGrp="1"/>
          </p:cNvSpPr>
          <p:nvPr>
            <p:ph type="sldNum" sz="quarter" idx="12"/>
          </p:nvPr>
        </p:nvSpPr>
        <p:spPr>
          <a:xfrm>
            <a:off x="9920654" y="6417466"/>
            <a:ext cx="2133600" cy="365125"/>
          </a:xfrm>
        </p:spPr>
        <p:txBody>
          <a:bodyPr/>
          <a:lstStyle/>
          <a:p>
            <a:fld id="{874AC6EB-5948-4DF8-B5CC-E711E8013C87}" type="slidenum">
              <a:rPr lang="en-US" smtClean="0"/>
              <a:pPr/>
              <a:t>43</a:t>
            </a:fld>
            <a:endParaRPr lang="en-US"/>
          </a:p>
        </p:txBody>
      </p:sp>
      <p:pic>
        <p:nvPicPr>
          <p:cNvPr id="6" name="Picture 5" descr="A room filled with furniture and a flat screen tv&#10;&#10;Description automatically generated">
            <a:extLst>
              <a:ext uri="{FF2B5EF4-FFF2-40B4-BE49-F238E27FC236}">
                <a16:creationId xmlns:a16="http://schemas.microsoft.com/office/drawing/2014/main" id="{C3527B72-C8CC-2040-8448-8D8D65E7D232}"/>
              </a:ext>
            </a:extLst>
          </p:cNvPr>
          <p:cNvPicPr>
            <a:picLocks noChangeAspect="1"/>
          </p:cNvPicPr>
          <p:nvPr/>
        </p:nvPicPr>
        <p:blipFill>
          <a:blip r:embed="rId2" cstate="screen">
            <a:extLst>
              <a:ext uri="{28A0092B-C50C-407E-A947-70E740481C1C}">
                <a14:useLocalDpi xmlns:a14="http://schemas.microsoft.com/office/drawing/2010/main"/>
              </a:ext>
              <a:ext uri="{837473B0-CC2E-450A-ABE3-18F120FF3D39}">
                <a1611:picAttrSrcUrl xmlns:a1611="http://schemas.microsoft.com/office/drawing/2016/11/main" r:id="rId3"/>
              </a:ext>
            </a:extLst>
          </a:blip>
          <a:stretch>
            <a:fillRect/>
          </a:stretch>
        </p:blipFill>
        <p:spPr>
          <a:xfrm>
            <a:off x="9606992" y="639770"/>
            <a:ext cx="1950744" cy="1297956"/>
          </a:xfrm>
          <a:prstGeom prst="rect">
            <a:avLst/>
          </a:prstGeom>
        </p:spPr>
      </p:pic>
      <p:sp>
        <p:nvSpPr>
          <p:cNvPr id="8" name="TextBox 7">
            <a:extLst>
              <a:ext uri="{FF2B5EF4-FFF2-40B4-BE49-F238E27FC236}">
                <a16:creationId xmlns:a16="http://schemas.microsoft.com/office/drawing/2014/main" id="{C52709AA-D87C-14F8-2506-D221BC2A30D0}"/>
              </a:ext>
            </a:extLst>
          </p:cNvPr>
          <p:cNvSpPr txBox="1"/>
          <p:nvPr/>
        </p:nvSpPr>
        <p:spPr>
          <a:xfrm>
            <a:off x="1204546" y="6417466"/>
            <a:ext cx="8962715" cy="481991"/>
          </a:xfrm>
          <a:prstGeom prst="rect">
            <a:avLst/>
          </a:prstGeom>
          <a:noFill/>
        </p:spPr>
        <p:txBody>
          <a:bodyPr wrap="square" rtlCol="0">
            <a:spAutoFit/>
          </a:bodyPr>
          <a:lstStyle/>
          <a:p>
            <a:pPr algn="ctr">
              <a:lnSpc>
                <a:spcPct val="9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JHS: Jar Handling Subsystem; LHS: Lid Handling Subsystem; LDS: Lid Dispensing System; MDS: Motion Detection System  </a:t>
            </a:r>
          </a:p>
        </p:txBody>
      </p:sp>
    </p:spTree>
    <p:extLst>
      <p:ext uri="{BB962C8B-B14F-4D97-AF65-F5344CB8AC3E}">
        <p14:creationId xmlns:p14="http://schemas.microsoft.com/office/powerpoint/2010/main" val="673282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E3DABB-2CBA-1741-8A20-B3D154F3249E}"/>
              </a:ext>
            </a:extLst>
          </p:cNvPr>
          <p:cNvSpPr>
            <a:spLocks noGrp="1"/>
          </p:cNvSpPr>
          <p:nvPr>
            <p:ph type="title"/>
          </p:nvPr>
        </p:nvSpPr>
        <p:spPr>
          <a:xfrm>
            <a:off x="2372810" y="423638"/>
            <a:ext cx="6831658" cy="1067236"/>
          </a:xfrm>
        </p:spPr>
        <p:txBody>
          <a:bodyPr>
            <a:normAutofit/>
          </a:bodyPr>
          <a:lstStyle/>
          <a:p>
            <a:r>
              <a:rPr lang="en-US" sz="2800"/>
              <a:t>Operational Scenarios, Stories, Use cases</a:t>
            </a:r>
            <a:br>
              <a:rPr lang="en-US"/>
            </a:br>
            <a:r>
              <a:rPr lang="en-US" sz="2000"/>
              <a:t>S3: Ronald Quench, Chief of Operations (Internal)</a:t>
            </a:r>
          </a:p>
        </p:txBody>
      </p:sp>
      <p:sp>
        <p:nvSpPr>
          <p:cNvPr id="3" name="Content Placeholder 2">
            <a:extLst>
              <a:ext uri="{FF2B5EF4-FFF2-40B4-BE49-F238E27FC236}">
                <a16:creationId xmlns:a16="http://schemas.microsoft.com/office/drawing/2014/main" id="{AFF4780C-47C1-A54D-81F3-B7392605FB2F}"/>
              </a:ext>
            </a:extLst>
          </p:cNvPr>
          <p:cNvSpPr>
            <a:spLocks noGrp="1"/>
          </p:cNvSpPr>
          <p:nvPr>
            <p:ph idx="1"/>
          </p:nvPr>
        </p:nvSpPr>
        <p:spPr>
          <a:xfrm>
            <a:off x="642268" y="1490874"/>
            <a:ext cx="10891777" cy="4690654"/>
          </a:xfrm>
          <a:solidFill>
            <a:schemeClr val="bg1"/>
          </a:solidFill>
        </p:spPr>
        <p:txBody>
          <a:bodyPr>
            <a:normAutofit fontScale="92500" lnSpcReduction="10000"/>
          </a:bodyPr>
          <a:lstStyle/>
          <a:p>
            <a:pPr>
              <a:lnSpc>
                <a:spcPct val="90000"/>
              </a:lnSpc>
              <a:spcBef>
                <a:spcPts val="400"/>
              </a:spcBef>
              <a:spcAft>
                <a:spcPts val="400"/>
              </a:spcAft>
            </a:pPr>
            <a:r>
              <a:rPr lang="en-US" sz="2000" dirty="0">
                <a:solidFill>
                  <a:schemeClr val="accent6">
                    <a:lumMod val="50000"/>
                  </a:schemeClr>
                </a:solidFill>
              </a:rPr>
              <a:t>Off Nominal Operations: </a:t>
            </a:r>
          </a:p>
          <a:p>
            <a:pPr lvl="1">
              <a:lnSpc>
                <a:spcPct val="90000"/>
              </a:lnSpc>
              <a:spcBef>
                <a:spcPts val="200"/>
              </a:spcBef>
              <a:spcAft>
                <a:spcPts val="400"/>
              </a:spcAft>
            </a:pPr>
            <a:r>
              <a:rPr lang="en-US" sz="1600" dirty="0">
                <a:solidFill>
                  <a:schemeClr val="accent6">
                    <a:lumMod val="50000"/>
                  </a:schemeClr>
                </a:solidFill>
              </a:rPr>
              <a:t>If either a LIR or any other JPS system has a </a:t>
            </a:r>
            <a:r>
              <a:rPr lang="en-US" sz="1600" b="1" dirty="0">
                <a:solidFill>
                  <a:schemeClr val="accent6">
                    <a:lumMod val="50000"/>
                  </a:schemeClr>
                </a:solidFill>
              </a:rPr>
              <a:t>critical failure </a:t>
            </a:r>
            <a:r>
              <a:rPr lang="en-US" sz="1600" dirty="0">
                <a:solidFill>
                  <a:schemeClr val="accent6">
                    <a:lumMod val="50000"/>
                  </a:schemeClr>
                </a:solidFill>
              </a:rPr>
              <a:t>during the shift, the LIR will </a:t>
            </a:r>
            <a:br>
              <a:rPr lang="en-US" sz="1600" dirty="0">
                <a:solidFill>
                  <a:schemeClr val="accent6">
                    <a:lumMod val="50000"/>
                  </a:schemeClr>
                </a:solidFill>
              </a:rPr>
            </a:br>
            <a:r>
              <a:rPr lang="en-US" sz="1600" dirty="0">
                <a:solidFill>
                  <a:schemeClr val="accent6">
                    <a:lumMod val="50000"/>
                  </a:schemeClr>
                </a:solidFill>
              </a:rPr>
              <a:t>“Perform End-of-Shift Shutdown” and the FCR C&amp;M software will send a “Perform End-of-Shift Shutdown” </a:t>
            </a:r>
            <a:br>
              <a:rPr lang="en-US" sz="1600" dirty="0">
                <a:solidFill>
                  <a:schemeClr val="accent6">
                    <a:lumMod val="50000"/>
                  </a:schemeClr>
                </a:solidFill>
              </a:rPr>
            </a:br>
            <a:r>
              <a:rPr lang="en-US" sz="1600" dirty="0">
                <a:solidFill>
                  <a:schemeClr val="accent6">
                    <a:lumMod val="50000"/>
                  </a:schemeClr>
                </a:solidFill>
              </a:rPr>
              <a:t>command to the JPS systems, alert the operator, and notify the maintenance technician on duty.  The operator will also contact the maintenance technician directly to provide more information on what the problem is.</a:t>
            </a:r>
          </a:p>
          <a:p>
            <a:pPr lvl="1">
              <a:lnSpc>
                <a:spcPct val="90000"/>
              </a:lnSpc>
              <a:spcBef>
                <a:spcPts val="200"/>
              </a:spcBef>
              <a:spcAft>
                <a:spcPts val="400"/>
              </a:spcAft>
            </a:pPr>
            <a:r>
              <a:rPr lang="en-US" sz="1600" dirty="0">
                <a:solidFill>
                  <a:schemeClr val="accent6">
                    <a:lumMod val="50000"/>
                  </a:schemeClr>
                </a:solidFill>
              </a:rPr>
              <a:t>If a </a:t>
            </a:r>
            <a:r>
              <a:rPr lang="en-US" sz="1600" b="1" dirty="0">
                <a:solidFill>
                  <a:schemeClr val="accent6">
                    <a:lumMod val="50000"/>
                  </a:schemeClr>
                </a:solidFill>
              </a:rPr>
              <a:t>fire is detected </a:t>
            </a:r>
            <a:r>
              <a:rPr lang="en-US" sz="1600" dirty="0">
                <a:solidFill>
                  <a:schemeClr val="accent6">
                    <a:lumMod val="50000"/>
                  </a:schemeClr>
                </a:solidFill>
              </a:rPr>
              <a:t>in a LIS area, the LIS Fire Suppression System (FSS) will automatically activate water sprinklers in the ceiling and the fire department will be notified without any FCR action.  The FCR C&amp;M software will also send a “Perform End-of-Shift Shutdown” command to the effected LIR(s) and other JPS systems. The LIR will need to survive a fire suppression event.</a:t>
            </a:r>
          </a:p>
          <a:p>
            <a:pPr lvl="1">
              <a:lnSpc>
                <a:spcPct val="90000"/>
              </a:lnSpc>
              <a:spcBef>
                <a:spcPts val="200"/>
              </a:spcBef>
              <a:spcAft>
                <a:spcPts val="400"/>
              </a:spcAft>
            </a:pPr>
            <a:r>
              <a:rPr lang="en-US" sz="1600" dirty="0">
                <a:solidFill>
                  <a:schemeClr val="accent6">
                    <a:lumMod val="50000"/>
                  </a:schemeClr>
                </a:solidFill>
              </a:rPr>
              <a:t>If a </a:t>
            </a:r>
            <a:r>
              <a:rPr lang="en-US" sz="1600" b="1" dirty="0">
                <a:solidFill>
                  <a:schemeClr val="accent6">
                    <a:lumMod val="50000"/>
                  </a:schemeClr>
                </a:solidFill>
              </a:rPr>
              <a:t>person enters the LIS </a:t>
            </a:r>
            <a:r>
              <a:rPr lang="en-US" sz="1600" dirty="0">
                <a:solidFill>
                  <a:schemeClr val="accent6">
                    <a:lumMod val="50000"/>
                  </a:schemeClr>
                </a:solidFill>
              </a:rPr>
              <a:t>room during operations using the keypad, an interlock in the door will notify the FCR C&amp;M software, which will immediately send a “Perform End-of-Shift Shutdown” command to the LIR and other JPS systems. Once the FCR gets confirmation that the LIR has ceased operations, the FCR will open the door.   In addition to the door interlock, the LIS is continuously monitoring for motion within the LIS room (other than the the LIR).  If for some reason the door interlock doesn’t work, this will result in the LIS notifying the FCR C&amp;M software that motion was detected which will result in the FCR C&amp;M software to immediately send a “Perform End-of-Shift Shutdown” command to the LIR and other JPS systems. </a:t>
            </a:r>
          </a:p>
          <a:p>
            <a:pPr marL="752475" lvl="1" indent="0">
              <a:lnSpc>
                <a:spcPct val="90000"/>
              </a:lnSpc>
              <a:spcBef>
                <a:spcPts val="200"/>
              </a:spcBef>
              <a:spcAft>
                <a:spcPts val="400"/>
              </a:spcAft>
              <a:buNone/>
            </a:pPr>
            <a:r>
              <a:rPr lang="en-US" sz="1600" dirty="0">
                <a:solidFill>
                  <a:schemeClr val="accent6">
                    <a:lumMod val="50000"/>
                  </a:schemeClr>
                </a:solidFill>
              </a:rPr>
              <a:t>The operator will assess the situation via the CCTV system and establish communications with the person entering the room via an intercom system. (Normally, the person should have notified the FCR operator of their need to enter the LIS area before doing so.  This would allow the operator to send a “Perform End-of-Shift Shutdown” command to the LIR and other JPS systems prior to the person entering the LIS.)  From a safety perspective, the LIS motion detection is primary, the door interlock is backup.</a:t>
            </a:r>
          </a:p>
          <a:p>
            <a:pPr lvl="1">
              <a:lnSpc>
                <a:spcPct val="90000"/>
              </a:lnSpc>
              <a:spcBef>
                <a:spcPts val="200"/>
              </a:spcBef>
              <a:spcAft>
                <a:spcPts val="400"/>
              </a:spcAft>
            </a:pPr>
            <a:r>
              <a:rPr lang="en-US" sz="1600" dirty="0">
                <a:solidFill>
                  <a:schemeClr val="accent6">
                    <a:lumMod val="50000"/>
                  </a:schemeClr>
                </a:solidFill>
              </a:rPr>
              <a:t>If the FCR C&amp;M </a:t>
            </a:r>
            <a:r>
              <a:rPr lang="en-US" sz="1600" b="1" dirty="0">
                <a:solidFill>
                  <a:schemeClr val="accent6">
                    <a:lumMod val="50000"/>
                  </a:schemeClr>
                </a:solidFill>
              </a:rPr>
              <a:t>software has a problem </a:t>
            </a:r>
            <a:r>
              <a:rPr lang="en-US" sz="1600" dirty="0">
                <a:solidFill>
                  <a:schemeClr val="accent6">
                    <a:lumMod val="50000"/>
                  </a:schemeClr>
                </a:solidFill>
              </a:rPr>
              <a:t>- failed communications with the LIR or FCR C&amp;M software, computer freezing, etc. the FCR operator will issue a manual “Perform End-of-Shift Shutdown” command to the LIR all the JPS systems. The operator will then follow published procedures developed by the IT department to restore normal operations.  If they fail to restore nominal operations, the operator will notify the IT department for assistance.</a:t>
            </a:r>
          </a:p>
        </p:txBody>
      </p:sp>
      <p:sp>
        <p:nvSpPr>
          <p:cNvPr id="4" name="Slide Number Placeholder 3">
            <a:extLst>
              <a:ext uri="{FF2B5EF4-FFF2-40B4-BE49-F238E27FC236}">
                <a16:creationId xmlns:a16="http://schemas.microsoft.com/office/drawing/2014/main" id="{C9239B07-1EC7-6940-9C08-6C504A5C5411}"/>
              </a:ext>
            </a:extLst>
          </p:cNvPr>
          <p:cNvSpPr>
            <a:spLocks noGrp="1"/>
          </p:cNvSpPr>
          <p:nvPr>
            <p:ph type="sldNum" sz="quarter" idx="12"/>
          </p:nvPr>
        </p:nvSpPr>
        <p:spPr>
          <a:xfrm>
            <a:off x="9920654" y="6417466"/>
            <a:ext cx="2133600" cy="365125"/>
          </a:xfrm>
        </p:spPr>
        <p:txBody>
          <a:bodyPr/>
          <a:lstStyle/>
          <a:p>
            <a:fld id="{874AC6EB-5948-4DF8-B5CC-E711E8013C87}" type="slidenum">
              <a:rPr lang="en-US" smtClean="0"/>
              <a:pPr/>
              <a:t>44</a:t>
            </a:fld>
            <a:endParaRPr lang="en-US"/>
          </a:p>
        </p:txBody>
      </p:sp>
      <p:pic>
        <p:nvPicPr>
          <p:cNvPr id="6" name="Picture 5" descr="A room filled with furniture and a flat screen tv&#10;&#10;Description automatically generated">
            <a:extLst>
              <a:ext uri="{FF2B5EF4-FFF2-40B4-BE49-F238E27FC236}">
                <a16:creationId xmlns:a16="http://schemas.microsoft.com/office/drawing/2014/main" id="{C6D16930-3A5E-3846-8F16-985E36D34D72}"/>
              </a:ext>
            </a:extLst>
          </p:cNvPr>
          <p:cNvPicPr>
            <a:picLocks noChangeAspect="1"/>
          </p:cNvPicPr>
          <p:nvPr/>
        </p:nvPicPr>
        <p:blipFill>
          <a:blip r:embed="rId2" cstate="screen">
            <a:extLst>
              <a:ext uri="{28A0092B-C50C-407E-A947-70E740481C1C}">
                <a14:useLocalDpi xmlns:a14="http://schemas.microsoft.com/office/drawing/2010/main"/>
              </a:ext>
              <a:ext uri="{837473B0-CC2E-450A-ABE3-18F120FF3D39}">
                <a1611:picAttrSrcUrl xmlns:a1611="http://schemas.microsoft.com/office/drawing/2016/11/main" r:id="rId3"/>
              </a:ext>
            </a:extLst>
          </a:blip>
          <a:stretch>
            <a:fillRect/>
          </a:stretch>
        </p:blipFill>
        <p:spPr>
          <a:xfrm>
            <a:off x="9587413" y="634969"/>
            <a:ext cx="1962319" cy="1305657"/>
          </a:xfrm>
          <a:prstGeom prst="rect">
            <a:avLst/>
          </a:prstGeom>
        </p:spPr>
      </p:pic>
      <p:sp>
        <p:nvSpPr>
          <p:cNvPr id="8" name="TextBox 7">
            <a:extLst>
              <a:ext uri="{FF2B5EF4-FFF2-40B4-BE49-F238E27FC236}">
                <a16:creationId xmlns:a16="http://schemas.microsoft.com/office/drawing/2014/main" id="{2268369D-B75F-735B-3B18-C40BEEACAFBB}"/>
              </a:ext>
            </a:extLst>
          </p:cNvPr>
          <p:cNvSpPr txBox="1"/>
          <p:nvPr/>
        </p:nvSpPr>
        <p:spPr>
          <a:xfrm>
            <a:off x="1204546" y="6417466"/>
            <a:ext cx="8962715" cy="481991"/>
          </a:xfrm>
          <a:prstGeom prst="rect">
            <a:avLst/>
          </a:prstGeom>
          <a:noFill/>
        </p:spPr>
        <p:txBody>
          <a:bodyPr wrap="square" rtlCol="0">
            <a:spAutoFit/>
          </a:bodyPr>
          <a:lstStyle/>
          <a:p>
            <a:pPr algn="ctr">
              <a:lnSpc>
                <a:spcPct val="9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JHS: Jar Handling Subsystem; LHS: Lid Handling Subsystem; LDS: Lid Dispensing System; MDS: Motion Detection System  </a:t>
            </a:r>
          </a:p>
        </p:txBody>
      </p:sp>
    </p:spTree>
    <p:extLst>
      <p:ext uri="{BB962C8B-B14F-4D97-AF65-F5344CB8AC3E}">
        <p14:creationId xmlns:p14="http://schemas.microsoft.com/office/powerpoint/2010/main" val="24616911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E3DABB-2CBA-1741-8A20-B3D154F3249E}"/>
              </a:ext>
            </a:extLst>
          </p:cNvPr>
          <p:cNvSpPr>
            <a:spLocks noGrp="1"/>
          </p:cNvSpPr>
          <p:nvPr>
            <p:ph type="title"/>
          </p:nvPr>
        </p:nvSpPr>
        <p:spPr>
          <a:xfrm>
            <a:off x="3032067" y="381352"/>
            <a:ext cx="6008593" cy="1055763"/>
          </a:xfrm>
        </p:spPr>
        <p:txBody>
          <a:bodyPr>
            <a:normAutofit fontScale="90000"/>
          </a:bodyPr>
          <a:lstStyle/>
          <a:p>
            <a:r>
              <a:rPr lang="en-US" sz="3100"/>
              <a:t>Operational Scenarios, Stories, Use cases</a:t>
            </a:r>
            <a:br>
              <a:rPr lang="en-US"/>
            </a:br>
            <a:r>
              <a:rPr lang="en-US" sz="2000"/>
              <a:t>S4: Tom Torque, Facility Manager (Internal)</a:t>
            </a:r>
          </a:p>
        </p:txBody>
      </p:sp>
      <p:sp>
        <p:nvSpPr>
          <p:cNvPr id="3" name="Content Placeholder 2">
            <a:extLst>
              <a:ext uri="{FF2B5EF4-FFF2-40B4-BE49-F238E27FC236}">
                <a16:creationId xmlns:a16="http://schemas.microsoft.com/office/drawing/2014/main" id="{AFF4780C-47C1-A54D-81F3-B7392605FB2F}"/>
              </a:ext>
            </a:extLst>
          </p:cNvPr>
          <p:cNvSpPr>
            <a:spLocks noGrp="1"/>
          </p:cNvSpPr>
          <p:nvPr>
            <p:ph idx="1"/>
          </p:nvPr>
        </p:nvSpPr>
        <p:spPr>
          <a:xfrm>
            <a:off x="591321" y="1508076"/>
            <a:ext cx="10890084" cy="4636246"/>
          </a:xfrm>
          <a:noFill/>
        </p:spPr>
        <p:txBody>
          <a:bodyPr>
            <a:normAutofit fontScale="92500" lnSpcReduction="20000"/>
          </a:bodyPr>
          <a:lstStyle/>
          <a:p>
            <a:pPr>
              <a:lnSpc>
                <a:spcPct val="110000"/>
              </a:lnSpc>
              <a:spcBef>
                <a:spcPts val="400"/>
              </a:spcBef>
              <a:spcAft>
                <a:spcPts val="200"/>
              </a:spcAft>
            </a:pPr>
            <a:r>
              <a:rPr lang="en-US" sz="2200">
                <a:solidFill>
                  <a:schemeClr val="accent6">
                    <a:lumMod val="50000"/>
                  </a:schemeClr>
                </a:solidFill>
              </a:rPr>
              <a:t>LIR Nominal Operations:</a:t>
            </a:r>
          </a:p>
          <a:p>
            <a:pPr lvl="1">
              <a:spcBef>
                <a:spcPts val="200"/>
              </a:spcBef>
              <a:spcAft>
                <a:spcPts val="200"/>
              </a:spcAft>
            </a:pPr>
            <a:r>
              <a:rPr lang="en-US" sz="1800">
                <a:solidFill>
                  <a:schemeClr val="accent6">
                    <a:lumMod val="50000"/>
                  </a:schemeClr>
                </a:solidFill>
              </a:rPr>
              <a:t>All information concerning LIS room space, environment, and power provisions will be </a:t>
            </a:r>
            <a:br>
              <a:rPr lang="en-US" sz="1800">
                <a:solidFill>
                  <a:schemeClr val="accent6">
                    <a:lumMod val="50000"/>
                  </a:schemeClr>
                </a:solidFill>
              </a:rPr>
            </a:br>
            <a:r>
              <a:rPr lang="en-US" sz="1800">
                <a:solidFill>
                  <a:schemeClr val="accent6">
                    <a:lumMod val="50000"/>
                  </a:schemeClr>
                </a:solidFill>
              </a:rPr>
              <a:t>provided to bidders. Tables 1 &amp; 2 show the existing environmental factors and Figures 1 &amp; 2 </a:t>
            </a:r>
            <a:br>
              <a:rPr lang="en-US" sz="1800">
                <a:solidFill>
                  <a:schemeClr val="accent6">
                    <a:lumMod val="50000"/>
                  </a:schemeClr>
                </a:solidFill>
              </a:rPr>
            </a:br>
            <a:r>
              <a:rPr lang="en-US" sz="1800">
                <a:solidFill>
                  <a:schemeClr val="accent6">
                    <a:lumMod val="50000"/>
                  </a:schemeClr>
                </a:solidFill>
              </a:rPr>
              <a:t>show the LIS room layout and opening to the Conveyor Belt System.</a:t>
            </a:r>
          </a:p>
          <a:p>
            <a:pPr lvl="1">
              <a:spcBef>
                <a:spcPts val="200"/>
              </a:spcBef>
              <a:spcAft>
                <a:spcPts val="200"/>
              </a:spcAft>
            </a:pPr>
            <a:r>
              <a:rPr lang="en-US" sz="1800" b="1">
                <a:solidFill>
                  <a:schemeClr val="accent6">
                    <a:lumMod val="50000"/>
                  </a:schemeClr>
                </a:solidFill>
              </a:rPr>
              <a:t>Operating environment</a:t>
            </a:r>
            <a:r>
              <a:rPr lang="en-US" sz="1800" i="1">
                <a:solidFill>
                  <a:schemeClr val="accent6">
                    <a:lumMod val="50000"/>
                  </a:schemeClr>
                </a:solidFill>
              </a:rPr>
              <a:t>: </a:t>
            </a:r>
            <a:r>
              <a:rPr lang="en-US" sz="1800">
                <a:solidFill>
                  <a:schemeClr val="accent6">
                    <a:lumMod val="50000"/>
                  </a:schemeClr>
                </a:solidFill>
              </a:rPr>
              <a:t>Each LIR is contained within the LIS room with an operating environment as defined in Table 1.  Entry into the room is a standard 3-0 door located at the opposite end of the room from the opening to the Conveyor Belt System . The door is currently used by the human lid installer to enter and exit the room.   Because of OSHA requirements, the door will remain closed and locked while the LIR is in operation. </a:t>
            </a:r>
          </a:p>
          <a:p>
            <a:pPr lvl="1">
              <a:spcBef>
                <a:spcPts val="200"/>
              </a:spcBef>
              <a:spcAft>
                <a:spcPts val="200"/>
              </a:spcAft>
            </a:pPr>
            <a:r>
              <a:rPr lang="en-US" sz="1800" b="1">
                <a:solidFill>
                  <a:schemeClr val="accent6">
                    <a:lumMod val="50000"/>
                  </a:schemeClr>
                </a:solidFill>
              </a:rPr>
              <a:t>LIS room access: </a:t>
            </a:r>
            <a:r>
              <a:rPr lang="en-US" sz="1800">
                <a:solidFill>
                  <a:schemeClr val="accent6">
                    <a:lumMod val="50000"/>
                  </a:schemeClr>
                </a:solidFill>
              </a:rPr>
              <a:t>There will be a keypad access panel to each LIS room so only authorized personnel may enter.   There will be a visual indicator outside the door whenever the LIR is powered up and active.  If the door is opened, a signal will be sent to the FCR C&amp;M software, which will in turn send a “Perform End-of-Shift Shutdown” command to the LIR and other JPS systems to cease operations. In addition to adding a keypad entry to the LIS, the LIS will be equipped with a motion detection system to detect motion within the LIS room. If motion is detected within the LIS room, a signal will be sent to the FCR C&amp;M software, which will in turn send a “Perform End-of-Shift Shutdown” command to the LIR and other JPS systems to cease operations. </a:t>
            </a:r>
          </a:p>
          <a:p>
            <a:pPr lvl="1">
              <a:spcBef>
                <a:spcPts val="200"/>
              </a:spcBef>
              <a:spcAft>
                <a:spcPts val="200"/>
              </a:spcAft>
            </a:pPr>
            <a:r>
              <a:rPr lang="en-US" sz="1800" b="1">
                <a:solidFill>
                  <a:schemeClr val="accent6">
                    <a:lumMod val="50000"/>
                  </a:schemeClr>
                </a:solidFill>
              </a:rPr>
              <a:t>Movement in/out of the LIS</a:t>
            </a:r>
            <a:r>
              <a:rPr lang="en-US" sz="1800">
                <a:solidFill>
                  <a:schemeClr val="accent6">
                    <a:lumMod val="50000"/>
                  </a:schemeClr>
                </a:solidFill>
              </a:rPr>
              <a:t>: The assembled LIRs will need to be able to be moved into and out of the LIS through the existing door by a single technician without the need for disassembly or the use of any special equipment</a:t>
            </a:r>
          </a:p>
          <a:p>
            <a:pPr lvl="1">
              <a:spcBef>
                <a:spcPts val="200"/>
              </a:spcBef>
              <a:spcAft>
                <a:spcPts val="200"/>
              </a:spcAft>
            </a:pPr>
            <a:r>
              <a:rPr lang="en-US" sz="1800" b="1">
                <a:solidFill>
                  <a:schemeClr val="accent6">
                    <a:lumMod val="50000"/>
                  </a:schemeClr>
                </a:solidFill>
              </a:rPr>
              <a:t>Operating power for LIRs</a:t>
            </a:r>
            <a:r>
              <a:rPr lang="en-US" sz="1800">
                <a:solidFill>
                  <a:schemeClr val="accent6">
                    <a:lumMod val="50000"/>
                  </a:schemeClr>
                </a:solidFill>
              </a:rPr>
              <a:t>.  There is standard 110-120-volt 30-amp power available with a URL standard 3 prong plug within 6 feet of the opening to the conveyor belt.  The quality of the power is defined in the Facility ICD.</a:t>
            </a:r>
          </a:p>
          <a:p>
            <a:pPr lvl="1">
              <a:spcBef>
                <a:spcPts val="200"/>
              </a:spcBef>
              <a:spcAft>
                <a:spcPts val="200"/>
              </a:spcAft>
            </a:pPr>
            <a:r>
              <a:rPr lang="en-US" sz="1800" b="1">
                <a:solidFill>
                  <a:schemeClr val="accent6">
                    <a:lumMod val="50000"/>
                  </a:schemeClr>
                </a:solidFill>
              </a:rPr>
              <a:t>Space for containing a daily shifts worth of lids </a:t>
            </a:r>
            <a:r>
              <a:rPr lang="en-US" sz="1800">
                <a:solidFill>
                  <a:schemeClr val="accent6">
                    <a:lumMod val="50000"/>
                  </a:schemeClr>
                </a:solidFill>
              </a:rPr>
              <a:t>(960) is limited to the existing floorspace within the LIS room.</a:t>
            </a:r>
          </a:p>
        </p:txBody>
      </p:sp>
      <p:sp>
        <p:nvSpPr>
          <p:cNvPr id="4" name="Slide Number Placeholder 3">
            <a:extLst>
              <a:ext uri="{FF2B5EF4-FFF2-40B4-BE49-F238E27FC236}">
                <a16:creationId xmlns:a16="http://schemas.microsoft.com/office/drawing/2014/main" id="{C9239B07-1EC7-6940-9C08-6C504A5C5411}"/>
              </a:ext>
            </a:extLst>
          </p:cNvPr>
          <p:cNvSpPr>
            <a:spLocks noGrp="1"/>
          </p:cNvSpPr>
          <p:nvPr>
            <p:ph type="sldNum" sz="quarter" idx="12"/>
          </p:nvPr>
        </p:nvSpPr>
        <p:spPr>
          <a:xfrm>
            <a:off x="7963383" y="6405687"/>
            <a:ext cx="4064285" cy="365125"/>
          </a:xfrm>
        </p:spPr>
        <p:txBody>
          <a:bodyPr/>
          <a:lstStyle/>
          <a:p>
            <a:fld id="{874AC6EB-5948-4DF8-B5CC-E711E8013C87}" type="slidenum">
              <a:rPr lang="en-US" smtClean="0"/>
              <a:pPr/>
              <a:t>45</a:t>
            </a:fld>
            <a:endParaRPr lang="en-US"/>
          </a:p>
        </p:txBody>
      </p:sp>
      <p:pic>
        <p:nvPicPr>
          <p:cNvPr id="7" name="Picture 6" descr="A large brick building with grass in front of a house&#10;&#10;Description automatically generated">
            <a:extLst>
              <a:ext uri="{FF2B5EF4-FFF2-40B4-BE49-F238E27FC236}">
                <a16:creationId xmlns:a16="http://schemas.microsoft.com/office/drawing/2014/main" id="{82FD243E-FC93-6048-97A8-C7AC04A283FD}"/>
              </a:ext>
            </a:extLst>
          </p:cNvPr>
          <p:cNvPicPr>
            <a:picLocks noChangeAspect="1"/>
          </p:cNvPicPr>
          <p:nvPr/>
        </p:nvPicPr>
        <p:blipFill>
          <a:blip r:embed="rId2" cstate="screen">
            <a:extLst>
              <a:ext uri="{28A0092B-C50C-407E-A947-70E740481C1C}">
                <a14:useLocalDpi xmlns:a14="http://schemas.microsoft.com/office/drawing/2010/main"/>
              </a:ext>
              <a:ext uri="{837473B0-CC2E-450A-ABE3-18F120FF3D39}">
                <a1611:picAttrSrcUrl xmlns:a1611="http://schemas.microsoft.com/office/drawing/2016/11/main" r:id="rId3"/>
              </a:ext>
            </a:extLst>
          </a:blip>
          <a:stretch>
            <a:fillRect/>
          </a:stretch>
        </p:blipFill>
        <p:spPr>
          <a:xfrm>
            <a:off x="9483490" y="644228"/>
            <a:ext cx="2055792" cy="1331125"/>
          </a:xfrm>
          <a:prstGeom prst="rect">
            <a:avLst/>
          </a:prstGeom>
        </p:spPr>
      </p:pic>
      <p:sp>
        <p:nvSpPr>
          <p:cNvPr id="8" name="TextBox 7">
            <a:extLst>
              <a:ext uri="{FF2B5EF4-FFF2-40B4-BE49-F238E27FC236}">
                <a16:creationId xmlns:a16="http://schemas.microsoft.com/office/drawing/2014/main" id="{A528909A-C222-2382-BFAF-C4C7EBF394D1}"/>
              </a:ext>
            </a:extLst>
          </p:cNvPr>
          <p:cNvSpPr txBox="1"/>
          <p:nvPr/>
        </p:nvSpPr>
        <p:spPr>
          <a:xfrm>
            <a:off x="1204546" y="6417466"/>
            <a:ext cx="8962715" cy="481991"/>
          </a:xfrm>
          <a:prstGeom prst="rect">
            <a:avLst/>
          </a:prstGeom>
          <a:noFill/>
        </p:spPr>
        <p:txBody>
          <a:bodyPr wrap="square" rtlCol="0">
            <a:spAutoFit/>
          </a:bodyPr>
          <a:lstStyle/>
          <a:p>
            <a:pPr algn="ctr">
              <a:lnSpc>
                <a:spcPct val="9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JHS: Jar Handling Subsystem; LHS: Lid Handling Subsystem; LDS: Lid Dispensing System; MDS: Motion Detection System  </a:t>
            </a:r>
          </a:p>
        </p:txBody>
      </p:sp>
    </p:spTree>
    <p:extLst>
      <p:ext uri="{BB962C8B-B14F-4D97-AF65-F5344CB8AC3E}">
        <p14:creationId xmlns:p14="http://schemas.microsoft.com/office/powerpoint/2010/main" val="39720373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E3DABB-2CBA-1741-8A20-B3D154F3249E}"/>
              </a:ext>
            </a:extLst>
          </p:cNvPr>
          <p:cNvSpPr>
            <a:spLocks noGrp="1"/>
          </p:cNvSpPr>
          <p:nvPr>
            <p:ph type="title"/>
          </p:nvPr>
        </p:nvSpPr>
        <p:spPr>
          <a:xfrm>
            <a:off x="2705485" y="524127"/>
            <a:ext cx="6781029" cy="841686"/>
          </a:xfrm>
        </p:spPr>
        <p:txBody>
          <a:bodyPr>
            <a:normAutofit fontScale="90000"/>
          </a:bodyPr>
          <a:lstStyle/>
          <a:p>
            <a:r>
              <a:rPr lang="en-US" sz="3100"/>
              <a:t>Operational Scenarios, Stories, Use cases</a:t>
            </a:r>
            <a:br>
              <a:rPr lang="en-US"/>
            </a:br>
            <a:r>
              <a:rPr lang="en-US" sz="2000"/>
              <a:t>S4: Tom Torque, Facility Manager (Internal)</a:t>
            </a:r>
          </a:p>
        </p:txBody>
      </p:sp>
      <p:sp>
        <p:nvSpPr>
          <p:cNvPr id="4" name="Slide Number Placeholder 3">
            <a:extLst>
              <a:ext uri="{FF2B5EF4-FFF2-40B4-BE49-F238E27FC236}">
                <a16:creationId xmlns:a16="http://schemas.microsoft.com/office/drawing/2014/main" id="{C9239B07-1EC7-6940-9C08-6C504A5C5411}"/>
              </a:ext>
            </a:extLst>
          </p:cNvPr>
          <p:cNvSpPr>
            <a:spLocks noGrp="1"/>
          </p:cNvSpPr>
          <p:nvPr>
            <p:ph type="sldNum" sz="quarter" idx="12"/>
          </p:nvPr>
        </p:nvSpPr>
        <p:spPr>
          <a:xfrm>
            <a:off x="11486016" y="6417466"/>
            <a:ext cx="542697" cy="279400"/>
          </a:xfrm>
        </p:spPr>
        <p:txBody>
          <a:bodyPr/>
          <a:lstStyle/>
          <a:p>
            <a:fld id="{874AC6EB-5948-4DF8-B5CC-E711E8013C87}" type="slidenum">
              <a:rPr lang="en-US" smtClean="0"/>
              <a:pPr/>
              <a:t>46</a:t>
            </a:fld>
            <a:endParaRPr lang="en-US"/>
          </a:p>
        </p:txBody>
      </p:sp>
      <p:sp>
        <p:nvSpPr>
          <p:cNvPr id="8" name="TextBox 7">
            <a:extLst>
              <a:ext uri="{FF2B5EF4-FFF2-40B4-BE49-F238E27FC236}">
                <a16:creationId xmlns:a16="http://schemas.microsoft.com/office/drawing/2014/main" id="{3A03AD9B-17A7-2E42-99F9-AF2858016ECF}"/>
              </a:ext>
            </a:extLst>
          </p:cNvPr>
          <p:cNvSpPr txBox="1"/>
          <p:nvPr/>
        </p:nvSpPr>
        <p:spPr>
          <a:xfrm>
            <a:off x="1204546" y="4693883"/>
            <a:ext cx="9784892" cy="923330"/>
          </a:xfrm>
          <a:prstGeom prst="rect">
            <a:avLst/>
          </a:prstGeom>
          <a:noFill/>
        </p:spPr>
        <p:txBody>
          <a:bodyPr wrap="square" rtlCol="0">
            <a:spAutoFit/>
          </a:bodyPr>
          <a:lstStyle/>
          <a:p>
            <a:r>
              <a:rPr lang="en-US">
                <a:solidFill>
                  <a:schemeClr val="accent6">
                    <a:lumMod val="50000"/>
                  </a:schemeClr>
                </a:solidFill>
                <a:latin typeface="Calibri" panose="020F0502020204030204" pitchFamily="34" charset="0"/>
                <a:cs typeface="Calibri" panose="020F0502020204030204" pitchFamily="34" charset="0"/>
              </a:rPr>
              <a:t>Table 1 describes the operating environment within the LIS rooms. These temperature, humidity, dust, and lid installation values are typical for the work area within the LIS room and other operational areas within the facility. </a:t>
            </a:r>
          </a:p>
        </p:txBody>
      </p:sp>
      <p:sp>
        <p:nvSpPr>
          <p:cNvPr id="9" name="TextBox 8">
            <a:extLst>
              <a:ext uri="{FF2B5EF4-FFF2-40B4-BE49-F238E27FC236}">
                <a16:creationId xmlns:a16="http://schemas.microsoft.com/office/drawing/2014/main" id="{7272D24C-CE39-404C-88F5-9AFDFF226C09}"/>
              </a:ext>
            </a:extLst>
          </p:cNvPr>
          <p:cNvSpPr txBox="1"/>
          <p:nvPr/>
        </p:nvSpPr>
        <p:spPr>
          <a:xfrm>
            <a:off x="3363021" y="3972925"/>
            <a:ext cx="5465956" cy="369332"/>
          </a:xfrm>
          <a:prstGeom prst="rect">
            <a:avLst/>
          </a:prstGeom>
          <a:solidFill>
            <a:schemeClr val="bg1"/>
          </a:solidFill>
        </p:spPr>
        <p:txBody>
          <a:bodyPr wrap="square" rtlCol="0">
            <a:spAutoFit/>
          </a:bodyPr>
          <a:lstStyle/>
          <a:p>
            <a:pPr algn="ctr"/>
            <a:r>
              <a:rPr lang="en-US" b="1">
                <a:solidFill>
                  <a:schemeClr val="accent6">
                    <a:lumMod val="50000"/>
                  </a:schemeClr>
                </a:solidFill>
                <a:latin typeface="Calibri" panose="020F0502020204030204" pitchFamily="34" charset="0"/>
                <a:cs typeface="Calibri" panose="020F0502020204030204" pitchFamily="34" charset="0"/>
              </a:rPr>
              <a:t>Table 1: LIS Room Operating Environment</a:t>
            </a:r>
          </a:p>
        </p:txBody>
      </p:sp>
      <p:graphicFrame>
        <p:nvGraphicFramePr>
          <p:cNvPr id="10" name="Table 9">
            <a:extLst>
              <a:ext uri="{FF2B5EF4-FFF2-40B4-BE49-F238E27FC236}">
                <a16:creationId xmlns:a16="http://schemas.microsoft.com/office/drawing/2014/main" id="{1D877824-9911-E543-86F4-FAD7572CCDB5}"/>
              </a:ext>
            </a:extLst>
          </p:cNvPr>
          <p:cNvGraphicFramePr>
            <a:graphicFrameLocks noGrp="1"/>
          </p:cNvGraphicFramePr>
          <p:nvPr>
            <p:extLst>
              <p:ext uri="{D42A27DB-BD31-4B8C-83A1-F6EECF244321}">
                <p14:modId xmlns:p14="http://schemas.microsoft.com/office/powerpoint/2010/main" val="2095446666"/>
              </p:ext>
            </p:extLst>
          </p:nvPr>
        </p:nvGraphicFramePr>
        <p:xfrm>
          <a:off x="3196684" y="1722913"/>
          <a:ext cx="5798632" cy="2164126"/>
        </p:xfrm>
        <a:graphic>
          <a:graphicData uri="http://schemas.openxmlformats.org/drawingml/2006/table">
            <a:tbl>
              <a:tblPr firstRow="1" bandRow="1">
                <a:tableStyleId>{5C22544A-7EE6-4342-B048-85BDC9FD1C3A}</a:tableStyleId>
              </a:tblPr>
              <a:tblGrid>
                <a:gridCol w="1535371">
                  <a:extLst>
                    <a:ext uri="{9D8B030D-6E8A-4147-A177-3AD203B41FA5}">
                      <a16:colId xmlns:a16="http://schemas.microsoft.com/office/drawing/2014/main" val="321177448"/>
                    </a:ext>
                  </a:extLst>
                </a:gridCol>
                <a:gridCol w="1645398">
                  <a:extLst>
                    <a:ext uri="{9D8B030D-6E8A-4147-A177-3AD203B41FA5}">
                      <a16:colId xmlns:a16="http://schemas.microsoft.com/office/drawing/2014/main" val="3573106823"/>
                    </a:ext>
                  </a:extLst>
                </a:gridCol>
                <a:gridCol w="2617863">
                  <a:extLst>
                    <a:ext uri="{9D8B030D-6E8A-4147-A177-3AD203B41FA5}">
                      <a16:colId xmlns:a16="http://schemas.microsoft.com/office/drawing/2014/main" val="2849848616"/>
                    </a:ext>
                  </a:extLst>
                </a:gridCol>
              </a:tblGrid>
              <a:tr h="66406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atin typeface="Calibri" panose="020F0502020204030204" pitchFamily="34" charset="0"/>
                          <a:cs typeface="Calibri" panose="020F0502020204030204" pitchFamily="34" charset="0"/>
                        </a:rPr>
                        <a:t>Environment Variable</a:t>
                      </a:r>
                    </a:p>
                  </a:txBody>
                  <a:tcPr/>
                </a:tc>
                <a:tc>
                  <a:txBody>
                    <a:bodyPr/>
                    <a:lstStyle/>
                    <a:p>
                      <a:pPr algn="ctr"/>
                      <a:r>
                        <a:rPr lang="en-US">
                          <a:latin typeface="Calibri" panose="020F0502020204030204" pitchFamily="34" charset="0"/>
                          <a:cs typeface="Calibri" panose="020F0502020204030204" pitchFamily="34" charset="0"/>
                        </a:rPr>
                        <a:t>Minimum</a:t>
                      </a:r>
                    </a:p>
                  </a:txBody>
                  <a:tcPr anchor="b"/>
                </a:tc>
                <a:tc>
                  <a:txBody>
                    <a:bodyPr/>
                    <a:lstStyle/>
                    <a:p>
                      <a:pPr algn="ctr"/>
                      <a:r>
                        <a:rPr lang="en-US">
                          <a:latin typeface="Calibri" panose="020F0502020204030204" pitchFamily="34" charset="0"/>
                          <a:cs typeface="Calibri" panose="020F0502020204030204" pitchFamily="34" charset="0"/>
                        </a:rPr>
                        <a:t>Maximum</a:t>
                      </a:r>
                    </a:p>
                  </a:txBody>
                  <a:tcPr anchor="b"/>
                </a:tc>
                <a:extLst>
                  <a:ext uri="{0D108BD9-81ED-4DB2-BD59-A6C34878D82A}">
                    <a16:rowId xmlns:a16="http://schemas.microsoft.com/office/drawing/2014/main" val="4125106512"/>
                  </a:ext>
                </a:extLst>
              </a:tr>
              <a:tr h="371149">
                <a:tc>
                  <a:txBody>
                    <a:bodyPr/>
                    <a:lstStyle/>
                    <a:p>
                      <a:pPr algn="ctr"/>
                      <a:r>
                        <a:rPr lang="en-US" sz="1800" kern="1200">
                          <a:solidFill>
                            <a:schemeClr val="dk1"/>
                          </a:solidFill>
                          <a:effectLst/>
                          <a:latin typeface="Calibri" panose="020F0502020204030204" pitchFamily="34" charset="0"/>
                          <a:ea typeface="+mn-ea"/>
                          <a:cs typeface="Calibri" panose="020F0502020204030204" pitchFamily="34" charset="0"/>
                        </a:rPr>
                        <a:t>Temperature </a:t>
                      </a:r>
                      <a:endParaRPr lang="en-US">
                        <a:latin typeface="Calibri" panose="020F0502020204030204" pitchFamily="34" charset="0"/>
                        <a:cs typeface="Calibri" panose="020F0502020204030204"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atin typeface="Calibri" panose="020F0502020204030204" pitchFamily="34" charset="0"/>
                          <a:cs typeface="Calibri" panose="020F0502020204030204" pitchFamily="34" charset="0"/>
                        </a:rPr>
                        <a:t>55 deg F</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kern="1200">
                          <a:solidFill>
                            <a:schemeClr val="dk1"/>
                          </a:solidFill>
                          <a:effectLst/>
                          <a:latin typeface="Calibri" panose="020F0502020204030204" pitchFamily="34" charset="0"/>
                          <a:ea typeface="+mn-ea"/>
                          <a:cs typeface="Calibri" panose="020F0502020204030204" pitchFamily="34" charset="0"/>
                        </a:rPr>
                        <a:t>85 deg F</a:t>
                      </a:r>
                      <a:endParaRPr lang="en-US">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2245273508"/>
                  </a:ext>
                </a:extLst>
              </a:tr>
              <a:tr h="376303">
                <a:tc>
                  <a:txBody>
                    <a:bodyPr/>
                    <a:lstStyle/>
                    <a:p>
                      <a:pPr algn="ctr"/>
                      <a:r>
                        <a:rPr lang="en-US" sz="1800" kern="1200">
                          <a:solidFill>
                            <a:schemeClr val="dk1"/>
                          </a:solidFill>
                          <a:effectLst/>
                          <a:latin typeface="Calibri" panose="020F0502020204030204" pitchFamily="34" charset="0"/>
                          <a:ea typeface="+mn-ea"/>
                          <a:cs typeface="Calibri" panose="020F0502020204030204" pitchFamily="34" charset="0"/>
                        </a:rPr>
                        <a:t>Humidity </a:t>
                      </a:r>
                      <a:endParaRPr lang="en-US">
                        <a:latin typeface="Calibri" panose="020F0502020204030204" pitchFamily="34" charset="0"/>
                        <a:cs typeface="Calibri" panose="020F0502020204030204"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atin typeface="Calibri" panose="020F0502020204030204" pitchFamily="34" charset="0"/>
                          <a:cs typeface="Calibri" panose="020F0502020204030204" pitchFamily="34" charset="0"/>
                        </a:rPr>
                        <a:t>0 %</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kern="1200">
                          <a:solidFill>
                            <a:schemeClr val="dk1"/>
                          </a:solidFill>
                          <a:effectLst/>
                          <a:latin typeface="Calibri" panose="020F0502020204030204" pitchFamily="34" charset="0"/>
                          <a:ea typeface="+mn-ea"/>
                          <a:cs typeface="Calibri" panose="020F0502020204030204" pitchFamily="34" charset="0"/>
                        </a:rPr>
                        <a:t>30%</a:t>
                      </a:r>
                      <a:endParaRPr lang="en-US">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3346976540"/>
                  </a:ext>
                </a:extLst>
              </a:tr>
              <a:tr h="37630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kern="1200">
                          <a:solidFill>
                            <a:schemeClr val="dk1"/>
                          </a:solidFill>
                          <a:effectLst/>
                          <a:latin typeface="Calibri" panose="020F0502020204030204" pitchFamily="34" charset="0"/>
                          <a:ea typeface="+mn-ea"/>
                          <a:cs typeface="Calibri" panose="020F0502020204030204" pitchFamily="34" charset="0"/>
                        </a:rPr>
                        <a:t>Dust </a:t>
                      </a:r>
                      <a:endParaRPr lang="en-US">
                        <a:latin typeface="Calibri" panose="020F0502020204030204" pitchFamily="34" charset="0"/>
                        <a:cs typeface="Calibri" panose="020F0502020204030204"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atin typeface="Calibri" panose="020F0502020204030204" pitchFamily="34" charset="0"/>
                          <a:cs typeface="Calibri" panose="020F0502020204030204" pitchFamily="34" charset="0"/>
                        </a:rPr>
                        <a:t>0</a:t>
                      </a:r>
                    </a:p>
                  </a:txBody>
                  <a:tcPr/>
                </a:tc>
                <a:tc>
                  <a:txBody>
                    <a:bodyPr/>
                    <a:lstStyle/>
                    <a:p>
                      <a:pPr algn="ctr"/>
                      <a:r>
                        <a:rPr lang="en-US" sz="1800" kern="1200">
                          <a:solidFill>
                            <a:schemeClr val="dk1"/>
                          </a:solidFill>
                          <a:effectLst/>
                          <a:latin typeface="Calibri" panose="020F0502020204030204" pitchFamily="34" charset="0"/>
                          <a:ea typeface="+mn-ea"/>
                          <a:cs typeface="Calibri" panose="020F0502020204030204" pitchFamily="34" charset="0"/>
                        </a:rPr>
                        <a:t>M8 (FED STD 209E) </a:t>
                      </a:r>
                      <a:endParaRPr lang="en-US">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763891479"/>
                  </a:ext>
                </a:extLst>
              </a:tr>
              <a:tr h="37630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atin typeface="Calibri" panose="020F0502020204030204" pitchFamily="34" charset="0"/>
                          <a:cs typeface="Calibri" panose="020F0502020204030204" pitchFamily="34" charset="0"/>
                        </a:rPr>
                        <a:t>Lighting</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atin typeface="Calibri" panose="020F0502020204030204" pitchFamily="34" charset="0"/>
                          <a:cs typeface="Calibri" panose="020F0502020204030204" pitchFamily="34" charset="0"/>
                        </a:rPr>
                        <a:t>10 foot/candles</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atin typeface="Calibri" panose="020F0502020204030204" pitchFamily="34" charset="0"/>
                          <a:cs typeface="Calibri" panose="020F0502020204030204" pitchFamily="34" charset="0"/>
                        </a:rPr>
                        <a:t>30 foot/candles</a:t>
                      </a:r>
                    </a:p>
                  </a:txBody>
                  <a:tcPr/>
                </a:tc>
                <a:extLst>
                  <a:ext uri="{0D108BD9-81ED-4DB2-BD59-A6C34878D82A}">
                    <a16:rowId xmlns:a16="http://schemas.microsoft.com/office/drawing/2014/main" val="3225193974"/>
                  </a:ext>
                </a:extLst>
              </a:tr>
            </a:tbl>
          </a:graphicData>
        </a:graphic>
      </p:graphicFrame>
      <p:pic>
        <p:nvPicPr>
          <p:cNvPr id="12" name="Picture 11" descr="Bottles in a production line">
            <a:extLst>
              <a:ext uri="{FF2B5EF4-FFF2-40B4-BE49-F238E27FC236}">
                <a16:creationId xmlns:a16="http://schemas.microsoft.com/office/drawing/2014/main" id="{C0A834D7-6CC3-6880-1223-75FFF0F9222D}"/>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9732471" y="670807"/>
            <a:ext cx="1853054" cy="1234163"/>
          </a:xfrm>
          <a:prstGeom prst="rect">
            <a:avLst/>
          </a:prstGeom>
        </p:spPr>
      </p:pic>
      <p:sp>
        <p:nvSpPr>
          <p:cNvPr id="13" name="TextBox 12">
            <a:extLst>
              <a:ext uri="{FF2B5EF4-FFF2-40B4-BE49-F238E27FC236}">
                <a16:creationId xmlns:a16="http://schemas.microsoft.com/office/drawing/2014/main" id="{EB315DBF-22AA-1782-C595-EB8139B60309}"/>
              </a:ext>
            </a:extLst>
          </p:cNvPr>
          <p:cNvSpPr txBox="1"/>
          <p:nvPr/>
        </p:nvSpPr>
        <p:spPr>
          <a:xfrm>
            <a:off x="1204546" y="6417466"/>
            <a:ext cx="8962715" cy="481991"/>
          </a:xfrm>
          <a:prstGeom prst="rect">
            <a:avLst/>
          </a:prstGeom>
          <a:noFill/>
        </p:spPr>
        <p:txBody>
          <a:bodyPr wrap="square" rtlCol="0">
            <a:spAutoFit/>
          </a:bodyPr>
          <a:lstStyle/>
          <a:p>
            <a:pPr algn="ctr">
              <a:lnSpc>
                <a:spcPct val="9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JHS: Jar Handling Subsystem; LHS: Lid Handling Subsystem; LDS: Lid Dispensing System; MDS: Motion Detection System  </a:t>
            </a:r>
          </a:p>
        </p:txBody>
      </p:sp>
    </p:spTree>
    <p:extLst>
      <p:ext uri="{BB962C8B-B14F-4D97-AF65-F5344CB8AC3E}">
        <p14:creationId xmlns:p14="http://schemas.microsoft.com/office/powerpoint/2010/main" val="142746430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E3DABB-2CBA-1741-8A20-B3D154F3249E}"/>
              </a:ext>
            </a:extLst>
          </p:cNvPr>
          <p:cNvSpPr>
            <a:spLocks noGrp="1"/>
          </p:cNvSpPr>
          <p:nvPr>
            <p:ph type="title"/>
          </p:nvPr>
        </p:nvSpPr>
        <p:spPr>
          <a:xfrm>
            <a:off x="2591921" y="525878"/>
            <a:ext cx="7008155" cy="864634"/>
          </a:xfrm>
        </p:spPr>
        <p:txBody>
          <a:bodyPr>
            <a:normAutofit fontScale="90000"/>
          </a:bodyPr>
          <a:lstStyle/>
          <a:p>
            <a:r>
              <a:rPr lang="en-US" sz="3100"/>
              <a:t>Operational Scenarios, Stories, Use cases</a:t>
            </a:r>
            <a:br>
              <a:rPr lang="en-US"/>
            </a:br>
            <a:r>
              <a:rPr lang="en-US" sz="2000"/>
              <a:t>S4: Tom Torque, Facility Manager (Internal)</a:t>
            </a:r>
          </a:p>
        </p:txBody>
      </p:sp>
      <p:sp>
        <p:nvSpPr>
          <p:cNvPr id="4" name="Slide Number Placeholder 3">
            <a:extLst>
              <a:ext uri="{FF2B5EF4-FFF2-40B4-BE49-F238E27FC236}">
                <a16:creationId xmlns:a16="http://schemas.microsoft.com/office/drawing/2014/main" id="{C9239B07-1EC7-6940-9C08-6C504A5C5411}"/>
              </a:ext>
            </a:extLst>
          </p:cNvPr>
          <p:cNvSpPr>
            <a:spLocks noGrp="1"/>
          </p:cNvSpPr>
          <p:nvPr>
            <p:ph type="sldNum" sz="quarter" idx="12"/>
          </p:nvPr>
        </p:nvSpPr>
        <p:spPr>
          <a:xfrm>
            <a:off x="11530293" y="6417466"/>
            <a:ext cx="542697" cy="279400"/>
          </a:xfrm>
        </p:spPr>
        <p:txBody>
          <a:bodyPr/>
          <a:lstStyle/>
          <a:p>
            <a:fld id="{874AC6EB-5948-4DF8-B5CC-E711E8013C87}" type="slidenum">
              <a:rPr lang="en-US" smtClean="0"/>
              <a:pPr/>
              <a:t>47</a:t>
            </a:fld>
            <a:endParaRPr lang="en-US"/>
          </a:p>
        </p:txBody>
      </p:sp>
      <p:sp>
        <p:nvSpPr>
          <p:cNvPr id="8" name="TextBox 7">
            <a:extLst>
              <a:ext uri="{FF2B5EF4-FFF2-40B4-BE49-F238E27FC236}">
                <a16:creationId xmlns:a16="http://schemas.microsoft.com/office/drawing/2014/main" id="{3A03AD9B-17A7-2E42-99F9-AF2858016ECF}"/>
              </a:ext>
            </a:extLst>
          </p:cNvPr>
          <p:cNvSpPr txBox="1"/>
          <p:nvPr/>
        </p:nvSpPr>
        <p:spPr>
          <a:xfrm>
            <a:off x="1810455" y="4936467"/>
            <a:ext cx="8962715" cy="707886"/>
          </a:xfrm>
          <a:prstGeom prst="rect">
            <a:avLst/>
          </a:prstGeom>
          <a:noFill/>
        </p:spPr>
        <p:txBody>
          <a:bodyPr wrap="square" rtlCol="0">
            <a:spAutoFit/>
          </a:bodyPr>
          <a:lstStyle/>
          <a:p>
            <a:r>
              <a:rPr lang="en-US" sz="2000">
                <a:solidFill>
                  <a:schemeClr val="accent6">
                    <a:lumMod val="50000"/>
                  </a:schemeClr>
                </a:solidFill>
                <a:latin typeface="Calibri" panose="020F0502020204030204" pitchFamily="34" charset="0"/>
                <a:cs typeface="Calibri" panose="020F0502020204030204" pitchFamily="34" charset="0"/>
              </a:rPr>
              <a:t>Table 2 describes the emissions environment within the LIS rooms. These emissions are typical for the work area and other operational areas within the facility. </a:t>
            </a:r>
          </a:p>
        </p:txBody>
      </p:sp>
      <p:sp>
        <p:nvSpPr>
          <p:cNvPr id="9" name="TextBox 8">
            <a:extLst>
              <a:ext uri="{FF2B5EF4-FFF2-40B4-BE49-F238E27FC236}">
                <a16:creationId xmlns:a16="http://schemas.microsoft.com/office/drawing/2014/main" id="{7272D24C-CE39-404C-88F5-9AFDFF226C09}"/>
              </a:ext>
            </a:extLst>
          </p:cNvPr>
          <p:cNvSpPr txBox="1"/>
          <p:nvPr/>
        </p:nvSpPr>
        <p:spPr>
          <a:xfrm>
            <a:off x="4061915" y="4018495"/>
            <a:ext cx="3737968" cy="369332"/>
          </a:xfrm>
          <a:prstGeom prst="rect">
            <a:avLst/>
          </a:prstGeom>
          <a:solidFill>
            <a:schemeClr val="bg1"/>
          </a:solidFill>
        </p:spPr>
        <p:txBody>
          <a:bodyPr wrap="square" rtlCol="0">
            <a:spAutoFit/>
          </a:bodyPr>
          <a:lstStyle/>
          <a:p>
            <a:r>
              <a:rPr lang="en-US" b="1">
                <a:solidFill>
                  <a:schemeClr val="accent6">
                    <a:lumMod val="50000"/>
                  </a:schemeClr>
                </a:solidFill>
                <a:latin typeface="Calibri" panose="020F0502020204030204" pitchFamily="34" charset="0"/>
                <a:cs typeface="Calibri" panose="020F0502020204030204" pitchFamily="34" charset="0"/>
              </a:rPr>
              <a:t>Table 2: Emissions within the LIS</a:t>
            </a:r>
          </a:p>
        </p:txBody>
      </p:sp>
      <p:pic>
        <p:nvPicPr>
          <p:cNvPr id="7" name="Picture 6" descr="A large brick building with grass in front of a house&#10;&#10;Description automatically generated">
            <a:extLst>
              <a:ext uri="{FF2B5EF4-FFF2-40B4-BE49-F238E27FC236}">
                <a16:creationId xmlns:a16="http://schemas.microsoft.com/office/drawing/2014/main" id="{F58E537A-1FCE-9B47-B987-99604D3A24F9}"/>
              </a:ext>
            </a:extLst>
          </p:cNvPr>
          <p:cNvPicPr>
            <a:picLocks noChangeAspect="1"/>
          </p:cNvPicPr>
          <p:nvPr/>
        </p:nvPicPr>
        <p:blipFill>
          <a:blip r:embed="rId2" cstate="screen">
            <a:extLst>
              <a:ext uri="{28A0092B-C50C-407E-A947-70E740481C1C}">
                <a14:useLocalDpi xmlns:a14="http://schemas.microsoft.com/office/drawing/2010/main"/>
              </a:ext>
              <a:ext uri="{837473B0-CC2E-450A-ABE3-18F120FF3D39}">
                <a1611:picAttrSrcUrl xmlns:a1611="http://schemas.microsoft.com/office/drawing/2016/11/main" r:id="rId3"/>
              </a:ext>
            </a:extLst>
          </a:blip>
          <a:stretch>
            <a:fillRect/>
          </a:stretch>
        </p:blipFill>
        <p:spPr>
          <a:xfrm>
            <a:off x="9486900" y="648956"/>
            <a:ext cx="2058561" cy="1332918"/>
          </a:xfrm>
          <a:prstGeom prst="rect">
            <a:avLst/>
          </a:prstGeom>
        </p:spPr>
      </p:pic>
      <p:graphicFrame>
        <p:nvGraphicFramePr>
          <p:cNvPr id="3" name="Table 2">
            <a:extLst>
              <a:ext uri="{FF2B5EF4-FFF2-40B4-BE49-F238E27FC236}">
                <a16:creationId xmlns:a16="http://schemas.microsoft.com/office/drawing/2014/main" id="{3BACC3CB-647B-854E-9755-B4D2F3A24116}"/>
              </a:ext>
            </a:extLst>
          </p:cNvPr>
          <p:cNvGraphicFramePr>
            <a:graphicFrameLocks noGrp="1"/>
          </p:cNvGraphicFramePr>
          <p:nvPr>
            <p:extLst>
              <p:ext uri="{D42A27DB-BD31-4B8C-83A1-F6EECF244321}">
                <p14:modId xmlns:p14="http://schemas.microsoft.com/office/powerpoint/2010/main" val="3751298623"/>
              </p:ext>
            </p:extLst>
          </p:nvPr>
        </p:nvGraphicFramePr>
        <p:xfrm>
          <a:off x="3364879" y="1803615"/>
          <a:ext cx="5132041" cy="2214880"/>
        </p:xfrm>
        <a:graphic>
          <a:graphicData uri="http://schemas.openxmlformats.org/drawingml/2006/table">
            <a:tbl>
              <a:tblPr firstRow="1" bandRow="1">
                <a:tableStyleId>{5C22544A-7EE6-4342-B048-85BDC9FD1C3A}</a:tableStyleId>
              </a:tblPr>
              <a:tblGrid>
                <a:gridCol w="2544956">
                  <a:extLst>
                    <a:ext uri="{9D8B030D-6E8A-4147-A177-3AD203B41FA5}">
                      <a16:colId xmlns:a16="http://schemas.microsoft.com/office/drawing/2014/main" val="321177448"/>
                    </a:ext>
                  </a:extLst>
                </a:gridCol>
                <a:gridCol w="2587085">
                  <a:extLst>
                    <a:ext uri="{9D8B030D-6E8A-4147-A177-3AD203B41FA5}">
                      <a16:colId xmlns:a16="http://schemas.microsoft.com/office/drawing/2014/main" val="2849848616"/>
                    </a:ext>
                  </a:extLst>
                </a:gridCol>
              </a:tblGrid>
              <a:tr h="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t>Power (</a:t>
                      </a:r>
                      <a:r>
                        <a:rPr lang="en-US" sz="1800" b="1" kern="1200">
                          <a:solidFill>
                            <a:schemeClr val="lt1"/>
                          </a:solidFill>
                          <a:effectLst/>
                          <a:latin typeface="+mn-lt"/>
                          <a:ea typeface="+mn-ea"/>
                          <a:cs typeface="+mn-cs"/>
                        </a:rPr>
                        <a:t>Volts/meter) </a:t>
                      </a:r>
                      <a:endParaRPr lang="en-US"/>
                    </a:p>
                  </a:txBody>
                  <a:tcPr/>
                </a:tc>
                <a:tc>
                  <a:txBody>
                    <a:bodyPr/>
                    <a:lstStyle/>
                    <a:p>
                      <a:pPr algn="ctr"/>
                      <a:r>
                        <a:rPr lang="en-US"/>
                        <a:t>Frequency</a:t>
                      </a:r>
                    </a:p>
                  </a:txBody>
                  <a:tcPr/>
                </a:tc>
                <a:extLst>
                  <a:ext uri="{0D108BD9-81ED-4DB2-BD59-A6C34878D82A}">
                    <a16:rowId xmlns:a16="http://schemas.microsoft.com/office/drawing/2014/main" val="4125106512"/>
                  </a:ext>
                </a:extLst>
              </a:tr>
              <a:tr h="145943">
                <a:tc>
                  <a:txBody>
                    <a:bodyPr/>
                    <a:lstStyle/>
                    <a:p>
                      <a:pPr algn="ctr"/>
                      <a:r>
                        <a:rPr lang="en-US" sz="1800" kern="1200">
                          <a:solidFill>
                            <a:schemeClr val="dk1"/>
                          </a:solidFill>
                          <a:effectLst/>
                          <a:latin typeface="Calibri" panose="020F0502020204030204" pitchFamily="34" charset="0"/>
                          <a:ea typeface="+mn-ea"/>
                          <a:cs typeface="Calibri" panose="020F0502020204030204" pitchFamily="34" charset="0"/>
                        </a:rPr>
                        <a:t>20 V/m </a:t>
                      </a:r>
                      <a:endParaRPr lang="en-US">
                        <a:latin typeface="Calibri" panose="020F0502020204030204" pitchFamily="34" charset="0"/>
                        <a:cs typeface="Calibri" panose="020F0502020204030204"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kern="1200">
                          <a:solidFill>
                            <a:schemeClr val="dk1"/>
                          </a:solidFill>
                          <a:effectLst/>
                          <a:latin typeface="Calibri" panose="020F0502020204030204" pitchFamily="34" charset="0"/>
                          <a:ea typeface="+mn-ea"/>
                          <a:cs typeface="Calibri" panose="020F0502020204030204" pitchFamily="34" charset="0"/>
                        </a:rPr>
                        <a:t>10kHz - 2 MHz </a:t>
                      </a:r>
                      <a:endParaRPr lang="en-US">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2245273508"/>
                  </a:ext>
                </a:extLst>
              </a:tr>
              <a:tr h="370840">
                <a:tc>
                  <a:txBody>
                    <a:bodyPr/>
                    <a:lstStyle/>
                    <a:p>
                      <a:pPr algn="ctr"/>
                      <a:r>
                        <a:rPr lang="en-US" sz="1800" kern="1200">
                          <a:solidFill>
                            <a:schemeClr val="dk1"/>
                          </a:solidFill>
                          <a:effectLst/>
                          <a:latin typeface="Calibri" panose="020F0502020204030204" pitchFamily="34" charset="0"/>
                          <a:ea typeface="+mn-ea"/>
                          <a:cs typeface="Calibri" panose="020F0502020204030204" pitchFamily="34" charset="0"/>
                        </a:rPr>
                        <a:t>50 V/m </a:t>
                      </a:r>
                      <a:endParaRPr lang="en-US">
                        <a:latin typeface="Calibri" panose="020F0502020204030204" pitchFamily="34" charset="0"/>
                        <a:cs typeface="Calibri" panose="020F0502020204030204"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kern="1200">
                          <a:solidFill>
                            <a:schemeClr val="dk1"/>
                          </a:solidFill>
                          <a:effectLst/>
                          <a:latin typeface="Calibri" panose="020F0502020204030204" pitchFamily="34" charset="0"/>
                          <a:ea typeface="+mn-ea"/>
                          <a:cs typeface="Calibri" panose="020F0502020204030204" pitchFamily="34" charset="0"/>
                        </a:rPr>
                        <a:t>2MHz - 200MHz </a:t>
                      </a:r>
                      <a:endParaRPr lang="en-US">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3346976540"/>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kern="1200">
                          <a:solidFill>
                            <a:schemeClr val="dk1"/>
                          </a:solidFill>
                          <a:effectLst/>
                          <a:latin typeface="Calibri" panose="020F0502020204030204" pitchFamily="34" charset="0"/>
                          <a:ea typeface="+mn-ea"/>
                          <a:cs typeface="Calibri" panose="020F0502020204030204" pitchFamily="34" charset="0"/>
                        </a:rPr>
                        <a:t>20 V/m </a:t>
                      </a:r>
                      <a:endParaRPr lang="en-US">
                        <a:latin typeface="Calibri" panose="020F0502020204030204" pitchFamily="34" charset="0"/>
                        <a:cs typeface="Calibri" panose="020F0502020204030204"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kern="1200">
                          <a:solidFill>
                            <a:schemeClr val="dk1"/>
                          </a:solidFill>
                          <a:effectLst/>
                          <a:latin typeface="Calibri" panose="020F0502020204030204" pitchFamily="34" charset="0"/>
                          <a:ea typeface="+mn-ea"/>
                          <a:cs typeface="Calibri" panose="020F0502020204030204" pitchFamily="34" charset="0"/>
                        </a:rPr>
                        <a:t>10kHz - 2MHz </a:t>
                      </a:r>
                      <a:endParaRPr lang="en-US">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763891479"/>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kern="1200">
                          <a:solidFill>
                            <a:schemeClr val="dk1"/>
                          </a:solidFill>
                          <a:effectLst/>
                          <a:latin typeface="Calibri" panose="020F0502020204030204" pitchFamily="34" charset="0"/>
                          <a:ea typeface="+mn-ea"/>
                          <a:cs typeface="Calibri" panose="020F0502020204030204" pitchFamily="34" charset="0"/>
                        </a:rPr>
                        <a:t>50 V/m </a:t>
                      </a:r>
                      <a:endParaRPr lang="en-US">
                        <a:latin typeface="Calibri" panose="020F0502020204030204" pitchFamily="34" charset="0"/>
                        <a:cs typeface="Calibri" panose="020F0502020204030204"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kern="1200">
                          <a:solidFill>
                            <a:schemeClr val="dk1"/>
                          </a:solidFill>
                          <a:effectLst/>
                          <a:latin typeface="Calibri" panose="020F0502020204030204" pitchFamily="34" charset="0"/>
                          <a:ea typeface="+mn-ea"/>
                          <a:cs typeface="Calibri" panose="020F0502020204030204" pitchFamily="34" charset="0"/>
                        </a:rPr>
                        <a:t>2MHz - 10GHz </a:t>
                      </a:r>
                      <a:endParaRPr lang="en-US">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1047204323"/>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kern="1200">
                          <a:solidFill>
                            <a:schemeClr val="dk1"/>
                          </a:solidFill>
                          <a:effectLst/>
                          <a:latin typeface="Calibri" panose="020F0502020204030204" pitchFamily="34" charset="0"/>
                          <a:ea typeface="+mn-ea"/>
                          <a:cs typeface="Calibri" panose="020F0502020204030204" pitchFamily="34" charset="0"/>
                        </a:rPr>
                        <a:t>50 V/m </a:t>
                      </a:r>
                      <a:endParaRPr lang="en-US">
                        <a:latin typeface="Calibri" panose="020F0502020204030204" pitchFamily="34" charset="0"/>
                        <a:cs typeface="Calibri" panose="020F0502020204030204"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kern="1200">
                          <a:solidFill>
                            <a:schemeClr val="dk1"/>
                          </a:solidFill>
                          <a:effectLst/>
                          <a:latin typeface="Calibri" panose="020F0502020204030204" pitchFamily="34" charset="0"/>
                          <a:ea typeface="+mn-ea"/>
                          <a:cs typeface="Calibri" panose="020F0502020204030204" pitchFamily="34" charset="0"/>
                        </a:rPr>
                        <a:t>200MHz - 18GHz </a:t>
                      </a:r>
                      <a:endParaRPr lang="en-US">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1942646325"/>
                  </a:ext>
                </a:extLst>
              </a:tr>
            </a:tbl>
          </a:graphicData>
        </a:graphic>
      </p:graphicFrame>
      <p:sp>
        <p:nvSpPr>
          <p:cNvPr id="11" name="TextBox 10">
            <a:extLst>
              <a:ext uri="{FF2B5EF4-FFF2-40B4-BE49-F238E27FC236}">
                <a16:creationId xmlns:a16="http://schemas.microsoft.com/office/drawing/2014/main" id="{6192CF94-4A4F-133F-E797-BBAB1271ADB6}"/>
              </a:ext>
            </a:extLst>
          </p:cNvPr>
          <p:cNvSpPr txBox="1"/>
          <p:nvPr/>
        </p:nvSpPr>
        <p:spPr>
          <a:xfrm>
            <a:off x="1204546" y="6417466"/>
            <a:ext cx="8962715" cy="481991"/>
          </a:xfrm>
          <a:prstGeom prst="rect">
            <a:avLst/>
          </a:prstGeom>
          <a:noFill/>
        </p:spPr>
        <p:txBody>
          <a:bodyPr wrap="square" rtlCol="0">
            <a:spAutoFit/>
          </a:bodyPr>
          <a:lstStyle/>
          <a:p>
            <a:pPr algn="ctr">
              <a:lnSpc>
                <a:spcPct val="9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JHS: Jar Handling Subsystem; LHS: Lid Handling Subsystem; LDS: Lid Dispensing System; MDS: Motion Detection System  </a:t>
            </a:r>
          </a:p>
        </p:txBody>
      </p:sp>
    </p:spTree>
    <p:extLst>
      <p:ext uri="{BB962C8B-B14F-4D97-AF65-F5344CB8AC3E}">
        <p14:creationId xmlns:p14="http://schemas.microsoft.com/office/powerpoint/2010/main" val="394772424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E3DABB-2CBA-1741-8A20-B3D154F3249E}"/>
              </a:ext>
            </a:extLst>
          </p:cNvPr>
          <p:cNvSpPr>
            <a:spLocks noGrp="1"/>
          </p:cNvSpPr>
          <p:nvPr>
            <p:ph type="title"/>
          </p:nvPr>
        </p:nvSpPr>
        <p:spPr>
          <a:xfrm>
            <a:off x="1725111" y="561903"/>
            <a:ext cx="8329233" cy="751088"/>
          </a:xfrm>
        </p:spPr>
        <p:txBody>
          <a:bodyPr>
            <a:normAutofit fontScale="90000"/>
          </a:bodyPr>
          <a:lstStyle/>
          <a:p>
            <a:r>
              <a:rPr lang="en-US" sz="3100"/>
              <a:t>Operational Scenarios, Stories, Use cases</a:t>
            </a:r>
            <a:br>
              <a:rPr lang="en-US" sz="3600"/>
            </a:br>
            <a:r>
              <a:rPr lang="en-US" sz="2400"/>
              <a:t>S4: Tom Torque, Facility Manager (Internal)</a:t>
            </a:r>
          </a:p>
        </p:txBody>
      </p:sp>
      <p:sp>
        <p:nvSpPr>
          <p:cNvPr id="4" name="Slide Number Placeholder 3">
            <a:extLst>
              <a:ext uri="{FF2B5EF4-FFF2-40B4-BE49-F238E27FC236}">
                <a16:creationId xmlns:a16="http://schemas.microsoft.com/office/drawing/2014/main" id="{C9239B07-1EC7-6940-9C08-6C504A5C5411}"/>
              </a:ext>
            </a:extLst>
          </p:cNvPr>
          <p:cNvSpPr>
            <a:spLocks noGrp="1"/>
          </p:cNvSpPr>
          <p:nvPr>
            <p:ph type="sldNum" sz="quarter" idx="12"/>
          </p:nvPr>
        </p:nvSpPr>
        <p:spPr>
          <a:xfrm>
            <a:off x="11547973" y="6460417"/>
            <a:ext cx="542697" cy="279400"/>
          </a:xfrm>
        </p:spPr>
        <p:txBody>
          <a:bodyPr/>
          <a:lstStyle/>
          <a:p>
            <a:fld id="{874AC6EB-5948-4DF8-B5CC-E711E8013C87}" type="slidenum">
              <a:rPr lang="en-US" smtClean="0"/>
              <a:pPr/>
              <a:t>48</a:t>
            </a:fld>
            <a:endParaRPr lang="en-US"/>
          </a:p>
        </p:txBody>
      </p:sp>
      <p:sp>
        <p:nvSpPr>
          <p:cNvPr id="8" name="TextBox 7">
            <a:extLst>
              <a:ext uri="{FF2B5EF4-FFF2-40B4-BE49-F238E27FC236}">
                <a16:creationId xmlns:a16="http://schemas.microsoft.com/office/drawing/2014/main" id="{3A03AD9B-17A7-2E42-99F9-AF2858016ECF}"/>
              </a:ext>
            </a:extLst>
          </p:cNvPr>
          <p:cNvSpPr txBox="1"/>
          <p:nvPr/>
        </p:nvSpPr>
        <p:spPr>
          <a:xfrm>
            <a:off x="760068" y="4742853"/>
            <a:ext cx="10787905" cy="1569660"/>
          </a:xfrm>
          <a:prstGeom prst="rect">
            <a:avLst/>
          </a:prstGeom>
          <a:noFill/>
        </p:spPr>
        <p:txBody>
          <a:bodyPr wrap="square" rtlCol="0">
            <a:spAutoFit/>
          </a:bodyPr>
          <a:lstStyle/>
          <a:p>
            <a:pPr algn="l"/>
            <a:r>
              <a:rPr lang="en-US" sz="1600">
                <a:solidFill>
                  <a:schemeClr val="accent6">
                    <a:lumMod val="50000"/>
                  </a:schemeClr>
                </a:solidFill>
                <a:latin typeface="Calibri" panose="020F0502020204030204" pitchFamily="34" charset="0"/>
                <a:cs typeface="Calibri" panose="020F0502020204030204" pitchFamily="34" charset="0"/>
              </a:rPr>
              <a:t>Figure 1 provides a top view of the LIS room in which the LIR will operate. The corridor is a free space in which, if the LIR is mobile, the LIR may be placed and may move without encountering obstacles.  All LIS rooms are the same.  The  JPS conveyer belt system is located on the other side of the LIS JPS access opening as shown on the drawing above and Figure 2.  The location of the table where lids are currently placed for the human jar lighters is also shown.  Once the LIR is operational, this table will be removed and replaced with a TBD Lid Dispensing System (LDS).  The MDS is a new system to be added to the LIS room.  120 VAC, 30 amp power is available via a URL standard 3 prong receptacle. </a:t>
            </a:r>
          </a:p>
        </p:txBody>
      </p:sp>
      <p:sp>
        <p:nvSpPr>
          <p:cNvPr id="9" name="TextBox 8">
            <a:extLst>
              <a:ext uri="{FF2B5EF4-FFF2-40B4-BE49-F238E27FC236}">
                <a16:creationId xmlns:a16="http://schemas.microsoft.com/office/drawing/2014/main" id="{045C78D5-D039-A04D-9D57-F4B6FCF5F322}"/>
              </a:ext>
            </a:extLst>
          </p:cNvPr>
          <p:cNvSpPr txBox="1"/>
          <p:nvPr/>
        </p:nvSpPr>
        <p:spPr>
          <a:xfrm>
            <a:off x="3183465" y="4314287"/>
            <a:ext cx="5825067" cy="369332"/>
          </a:xfrm>
          <a:prstGeom prst="rect">
            <a:avLst/>
          </a:prstGeom>
          <a:solidFill>
            <a:schemeClr val="bg1"/>
          </a:solidFill>
        </p:spPr>
        <p:txBody>
          <a:bodyPr wrap="square" rtlCol="0">
            <a:spAutoFit/>
          </a:bodyPr>
          <a:lstStyle/>
          <a:p>
            <a:pPr algn="ctr"/>
            <a:r>
              <a:rPr lang="en-US" b="1">
                <a:solidFill>
                  <a:schemeClr val="accent6">
                    <a:lumMod val="50000"/>
                  </a:schemeClr>
                </a:solidFill>
                <a:latin typeface="Calibri" panose="020F0502020204030204" pitchFamily="34" charset="0"/>
                <a:cs typeface="Calibri" panose="020F0502020204030204" pitchFamily="34" charset="0"/>
              </a:rPr>
              <a:t>Figure 1: LIS: LIR Operating Area – top view</a:t>
            </a:r>
          </a:p>
        </p:txBody>
      </p:sp>
      <p:pic>
        <p:nvPicPr>
          <p:cNvPr id="10" name="Picture 9" descr="A large brick building with grass in front of a house&#10;&#10;Description automatically generated">
            <a:extLst>
              <a:ext uri="{FF2B5EF4-FFF2-40B4-BE49-F238E27FC236}">
                <a16:creationId xmlns:a16="http://schemas.microsoft.com/office/drawing/2014/main" id="{65D44D52-0998-2743-98BF-F2D435DEFB94}"/>
              </a:ext>
            </a:extLst>
          </p:cNvPr>
          <p:cNvPicPr>
            <a:picLocks noChangeAspect="1"/>
          </p:cNvPicPr>
          <p:nvPr/>
        </p:nvPicPr>
        <p:blipFill>
          <a:blip r:embed="rId2" cstate="screen">
            <a:extLst>
              <a:ext uri="{28A0092B-C50C-407E-A947-70E740481C1C}">
                <a14:useLocalDpi xmlns:a14="http://schemas.microsoft.com/office/drawing/2010/main"/>
              </a:ext>
              <a:ext uri="{837473B0-CC2E-450A-ABE3-18F120FF3D39}">
                <a1611:picAttrSrcUrl xmlns:a1611="http://schemas.microsoft.com/office/drawing/2016/11/main" r:id="rId3"/>
              </a:ext>
            </a:extLst>
          </a:blip>
          <a:stretch>
            <a:fillRect/>
          </a:stretch>
        </p:blipFill>
        <p:spPr>
          <a:xfrm>
            <a:off x="9408685" y="609600"/>
            <a:ext cx="2139289" cy="1385189"/>
          </a:xfrm>
          <a:prstGeom prst="rect">
            <a:avLst/>
          </a:prstGeom>
        </p:spPr>
      </p:pic>
      <p:sp>
        <p:nvSpPr>
          <p:cNvPr id="3" name="TextBox 2">
            <a:extLst>
              <a:ext uri="{FF2B5EF4-FFF2-40B4-BE49-F238E27FC236}">
                <a16:creationId xmlns:a16="http://schemas.microsoft.com/office/drawing/2014/main" id="{8CE5EB18-C91D-7B49-9598-452224595AE3}"/>
              </a:ext>
            </a:extLst>
          </p:cNvPr>
          <p:cNvSpPr txBox="1"/>
          <p:nvPr/>
        </p:nvSpPr>
        <p:spPr>
          <a:xfrm>
            <a:off x="2222341" y="2806561"/>
            <a:ext cx="1574586" cy="688202"/>
          </a:xfrm>
          <a:prstGeom prst="rect">
            <a:avLst/>
          </a:prstGeom>
          <a:noFill/>
        </p:spPr>
        <p:txBody>
          <a:bodyPr wrap="square" rtlCol="0">
            <a:spAutoFit/>
          </a:bodyPr>
          <a:lstStyle/>
          <a:p>
            <a:pPr algn="ctr">
              <a:lnSpc>
                <a:spcPct val="80000"/>
              </a:lnSpc>
            </a:pPr>
            <a:r>
              <a:rPr lang="en-US" sz="1600">
                <a:solidFill>
                  <a:schemeClr val="accent6">
                    <a:lumMod val="50000"/>
                  </a:schemeClr>
                </a:solidFill>
                <a:latin typeface="Calibri" panose="020F0502020204030204" pitchFamily="34" charset="0"/>
                <a:cs typeface="Calibri" panose="020F0502020204030204" pitchFamily="34" charset="0"/>
              </a:rPr>
              <a:t>JPS </a:t>
            </a:r>
            <a:br>
              <a:rPr lang="en-US" sz="1600">
                <a:solidFill>
                  <a:schemeClr val="accent6">
                    <a:lumMod val="50000"/>
                  </a:schemeClr>
                </a:solidFill>
                <a:latin typeface="Calibri" panose="020F0502020204030204" pitchFamily="34" charset="0"/>
                <a:cs typeface="Calibri" panose="020F0502020204030204" pitchFamily="34" charset="0"/>
              </a:rPr>
            </a:br>
            <a:r>
              <a:rPr lang="en-US" sz="1600">
                <a:solidFill>
                  <a:schemeClr val="accent6">
                    <a:lumMod val="50000"/>
                  </a:schemeClr>
                </a:solidFill>
                <a:latin typeface="Calibri" panose="020F0502020204030204" pitchFamily="34" charset="0"/>
                <a:cs typeface="Calibri" panose="020F0502020204030204" pitchFamily="34" charset="0"/>
              </a:rPr>
              <a:t>Conveyer Belt System</a:t>
            </a:r>
          </a:p>
        </p:txBody>
      </p:sp>
      <p:sp>
        <p:nvSpPr>
          <p:cNvPr id="5" name="Rectangle 4">
            <a:extLst>
              <a:ext uri="{FF2B5EF4-FFF2-40B4-BE49-F238E27FC236}">
                <a16:creationId xmlns:a16="http://schemas.microsoft.com/office/drawing/2014/main" id="{364B9FE0-CE14-7F49-9C71-BBEFEA6BE3E9}"/>
              </a:ext>
            </a:extLst>
          </p:cNvPr>
          <p:cNvSpPr/>
          <p:nvPr/>
        </p:nvSpPr>
        <p:spPr>
          <a:xfrm>
            <a:off x="4583718" y="2111896"/>
            <a:ext cx="2612020" cy="1572713"/>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A9C02AE0-64E8-C847-86B7-906181CF4037}"/>
              </a:ext>
            </a:extLst>
          </p:cNvPr>
          <p:cNvSpPr/>
          <p:nvPr/>
        </p:nvSpPr>
        <p:spPr>
          <a:xfrm>
            <a:off x="4259485" y="2021629"/>
            <a:ext cx="231494" cy="1798012"/>
          </a:xfrm>
          <a:prstGeom prst="rect">
            <a:avLst/>
          </a:prstGeom>
          <a:pattFill prst="pct90">
            <a:fgClr>
              <a:schemeClr val="accent6">
                <a:lumMod val="75000"/>
              </a:schemeClr>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Connector 11">
            <a:extLst>
              <a:ext uri="{FF2B5EF4-FFF2-40B4-BE49-F238E27FC236}">
                <a16:creationId xmlns:a16="http://schemas.microsoft.com/office/drawing/2014/main" id="{5EFBC9A6-9628-8443-9526-C4A3843042C2}"/>
              </a:ext>
            </a:extLst>
          </p:cNvPr>
          <p:cNvCxnSpPr>
            <a:cxnSpLocks/>
          </p:cNvCxnSpPr>
          <p:nvPr/>
        </p:nvCxnSpPr>
        <p:spPr>
          <a:xfrm>
            <a:off x="4537278" y="2099409"/>
            <a:ext cx="0" cy="477633"/>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A62454A4-2060-5C48-B779-20E871A2DD10}"/>
              </a:ext>
            </a:extLst>
          </p:cNvPr>
          <p:cNvCxnSpPr>
            <a:cxnSpLocks/>
          </p:cNvCxnSpPr>
          <p:nvPr/>
        </p:nvCxnSpPr>
        <p:spPr>
          <a:xfrm>
            <a:off x="4537278" y="3129385"/>
            <a:ext cx="0" cy="542737"/>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4C966899-F2FE-8C4D-84A4-98D1140A3B28}"/>
              </a:ext>
            </a:extLst>
          </p:cNvPr>
          <p:cNvSpPr txBox="1"/>
          <p:nvPr/>
        </p:nvSpPr>
        <p:spPr>
          <a:xfrm>
            <a:off x="4326783" y="1459116"/>
            <a:ext cx="2857376" cy="491225"/>
          </a:xfrm>
          <a:prstGeom prst="rect">
            <a:avLst/>
          </a:prstGeom>
          <a:noFill/>
        </p:spPr>
        <p:txBody>
          <a:bodyPr wrap="square" rtlCol="0">
            <a:spAutoFit/>
          </a:bodyPr>
          <a:lstStyle/>
          <a:p>
            <a:pPr>
              <a:lnSpc>
                <a:spcPct val="80000"/>
              </a:lnSpc>
            </a:pPr>
            <a:r>
              <a:rPr lang="en-US" sz="1600">
                <a:solidFill>
                  <a:schemeClr val="accent6">
                    <a:lumMod val="50000"/>
                  </a:schemeClr>
                </a:solidFill>
                <a:latin typeface="Calibri" panose="020F0502020204030204" pitchFamily="34" charset="0"/>
                <a:cs typeface="Calibri" panose="020F0502020204030204" pitchFamily="34" charset="0"/>
              </a:rPr>
              <a:t>Access to jars is through a 3’ x 3’ opening (see Figure 2)</a:t>
            </a:r>
          </a:p>
        </p:txBody>
      </p:sp>
      <p:sp>
        <p:nvSpPr>
          <p:cNvPr id="45" name="Rectangle 44">
            <a:extLst>
              <a:ext uri="{FF2B5EF4-FFF2-40B4-BE49-F238E27FC236}">
                <a16:creationId xmlns:a16="http://schemas.microsoft.com/office/drawing/2014/main" id="{C843BA91-0BA1-E541-A547-8761115AD952}"/>
              </a:ext>
            </a:extLst>
          </p:cNvPr>
          <p:cNvSpPr/>
          <p:nvPr/>
        </p:nvSpPr>
        <p:spPr>
          <a:xfrm>
            <a:off x="4583578" y="2335164"/>
            <a:ext cx="2276351" cy="1106372"/>
          </a:xfrm>
          <a:prstGeom prst="rect">
            <a:avLst/>
          </a:prstGeom>
          <a:blipFill>
            <a:blip r:embed="rId4"/>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a:extLst>
              <a:ext uri="{FF2B5EF4-FFF2-40B4-BE49-F238E27FC236}">
                <a16:creationId xmlns:a16="http://schemas.microsoft.com/office/drawing/2014/main" id="{2B92B63B-1D86-D348-838E-A59754CCE257}"/>
              </a:ext>
            </a:extLst>
          </p:cNvPr>
          <p:cNvSpPr txBox="1"/>
          <p:nvPr/>
        </p:nvSpPr>
        <p:spPr>
          <a:xfrm>
            <a:off x="2567602" y="3890879"/>
            <a:ext cx="2338086" cy="491225"/>
          </a:xfrm>
          <a:prstGeom prst="rect">
            <a:avLst/>
          </a:prstGeom>
          <a:noFill/>
          <a:ln>
            <a:noFill/>
          </a:ln>
        </p:spPr>
        <p:txBody>
          <a:bodyPr wrap="square" rtlCol="0">
            <a:spAutoFit/>
          </a:bodyPr>
          <a:lstStyle/>
          <a:p>
            <a:pPr>
              <a:lnSpc>
                <a:spcPct val="80000"/>
              </a:lnSpc>
            </a:pPr>
            <a:r>
              <a:rPr lang="en-US" sz="1600">
                <a:solidFill>
                  <a:schemeClr val="accent6">
                    <a:lumMod val="50000"/>
                  </a:schemeClr>
                </a:solidFill>
                <a:latin typeface="Calibri" panose="020F0502020204030204" pitchFamily="34" charset="0"/>
                <a:cs typeface="Calibri" panose="020F0502020204030204" pitchFamily="34" charset="0"/>
              </a:rPr>
              <a:t>Table where boxes of lids are currently provided</a:t>
            </a:r>
          </a:p>
        </p:txBody>
      </p:sp>
      <p:sp>
        <p:nvSpPr>
          <p:cNvPr id="24" name="TextBox 23">
            <a:extLst>
              <a:ext uri="{FF2B5EF4-FFF2-40B4-BE49-F238E27FC236}">
                <a16:creationId xmlns:a16="http://schemas.microsoft.com/office/drawing/2014/main" id="{7132D599-FB70-BF47-9A31-30160A5A0089}"/>
              </a:ext>
            </a:extLst>
          </p:cNvPr>
          <p:cNvSpPr txBox="1"/>
          <p:nvPr/>
        </p:nvSpPr>
        <p:spPr>
          <a:xfrm>
            <a:off x="7843389" y="2850778"/>
            <a:ext cx="748495" cy="590931"/>
          </a:xfrm>
          <a:prstGeom prst="rect">
            <a:avLst/>
          </a:prstGeom>
          <a:noFill/>
        </p:spPr>
        <p:txBody>
          <a:bodyPr wrap="square" rtlCol="0">
            <a:spAutoFit/>
          </a:bodyPr>
          <a:lstStyle/>
          <a:p>
            <a:pPr algn="ctr">
              <a:lnSpc>
                <a:spcPct val="90000"/>
              </a:lnSpc>
            </a:pPr>
            <a:r>
              <a:rPr lang="en-US">
                <a:solidFill>
                  <a:schemeClr val="accent6">
                    <a:lumMod val="50000"/>
                  </a:schemeClr>
                </a:solidFill>
                <a:latin typeface="Calibri" panose="020F0502020204030204" pitchFamily="34" charset="0"/>
                <a:cs typeface="Calibri" panose="020F0502020204030204" pitchFamily="34" charset="0"/>
              </a:rPr>
              <a:t>3-0 Door</a:t>
            </a:r>
          </a:p>
        </p:txBody>
      </p:sp>
      <p:cxnSp>
        <p:nvCxnSpPr>
          <p:cNvPr id="28" name="Straight Arrow Connector 27">
            <a:extLst>
              <a:ext uri="{FF2B5EF4-FFF2-40B4-BE49-F238E27FC236}">
                <a16:creationId xmlns:a16="http://schemas.microsoft.com/office/drawing/2014/main" id="{69C96CD1-1D3F-B647-B368-A3345DCA7B7E}"/>
              </a:ext>
            </a:extLst>
          </p:cNvPr>
          <p:cNvCxnSpPr>
            <a:cxnSpLocks/>
            <a:endCxn id="20" idx="2"/>
          </p:cNvCxnSpPr>
          <p:nvPr/>
        </p:nvCxnSpPr>
        <p:spPr>
          <a:xfrm flipV="1">
            <a:off x="4570223" y="3391373"/>
            <a:ext cx="317859" cy="739968"/>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48A59C5C-B70E-3B4B-9176-8DE1541BB7A3}"/>
              </a:ext>
            </a:extLst>
          </p:cNvPr>
          <p:cNvCxnSpPr>
            <a:cxnSpLocks/>
            <a:stCxn id="3" idx="3"/>
            <a:endCxn id="6" idx="1"/>
          </p:cNvCxnSpPr>
          <p:nvPr/>
        </p:nvCxnSpPr>
        <p:spPr>
          <a:xfrm flipV="1">
            <a:off x="3796927" y="2920635"/>
            <a:ext cx="462558" cy="230027"/>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a:extLst>
              <a:ext uri="{FF2B5EF4-FFF2-40B4-BE49-F238E27FC236}">
                <a16:creationId xmlns:a16="http://schemas.microsoft.com/office/drawing/2014/main" id="{7EC34069-2DA0-D64D-99B0-729744478D93}"/>
              </a:ext>
            </a:extLst>
          </p:cNvPr>
          <p:cNvCxnSpPr>
            <a:cxnSpLocks/>
            <a:endCxn id="19" idx="1"/>
          </p:cNvCxnSpPr>
          <p:nvPr/>
        </p:nvCxnSpPr>
        <p:spPr>
          <a:xfrm flipH="1">
            <a:off x="4583578" y="1930506"/>
            <a:ext cx="782772" cy="893893"/>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F0B89060-D497-CE4C-BB8D-257B19240FB2}"/>
              </a:ext>
            </a:extLst>
          </p:cNvPr>
          <p:cNvSpPr txBox="1"/>
          <p:nvPr/>
        </p:nvSpPr>
        <p:spPr>
          <a:xfrm>
            <a:off x="4583578" y="2701099"/>
            <a:ext cx="2397228" cy="369332"/>
          </a:xfrm>
          <a:prstGeom prst="rect">
            <a:avLst/>
          </a:prstGeom>
          <a:noFill/>
          <a:ln w="28575">
            <a:noFill/>
            <a:prstDash val="dashDot"/>
          </a:ln>
        </p:spPr>
        <p:txBody>
          <a:bodyPr wrap="square" rtlCol="0">
            <a:spAutoFit/>
          </a:bodyPr>
          <a:lstStyle/>
          <a:p>
            <a:pPr>
              <a:spcBef>
                <a:spcPts val="1600"/>
              </a:spcBef>
              <a:spcAft>
                <a:spcPts val="1600"/>
              </a:spcAft>
            </a:pPr>
            <a:r>
              <a:rPr lang="en-US">
                <a:latin typeface="Calibri" panose="020F0502020204030204" pitchFamily="34" charset="0"/>
                <a:cs typeface="Calibri" panose="020F0502020204030204" pitchFamily="34" charset="0"/>
              </a:rPr>
              <a:t>4’ x 8’ corridor, 8’ high</a:t>
            </a:r>
          </a:p>
        </p:txBody>
      </p:sp>
      <p:sp>
        <p:nvSpPr>
          <p:cNvPr id="20" name="Rectangle 19">
            <a:extLst>
              <a:ext uri="{FF2B5EF4-FFF2-40B4-BE49-F238E27FC236}">
                <a16:creationId xmlns:a16="http://schemas.microsoft.com/office/drawing/2014/main" id="{7EAD5C92-96A4-E047-8FA4-4A09049A8AEF}"/>
              </a:ext>
            </a:extLst>
          </p:cNvPr>
          <p:cNvSpPr/>
          <p:nvPr/>
        </p:nvSpPr>
        <p:spPr>
          <a:xfrm>
            <a:off x="4604503" y="3165122"/>
            <a:ext cx="567158" cy="226251"/>
          </a:xfrm>
          <a:prstGeom prst="rect">
            <a:avLst/>
          </a:prstGeom>
          <a:solidFill>
            <a:schemeClr val="accent3"/>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3" name="Straight Connector 22">
            <a:extLst>
              <a:ext uri="{FF2B5EF4-FFF2-40B4-BE49-F238E27FC236}">
                <a16:creationId xmlns:a16="http://schemas.microsoft.com/office/drawing/2014/main" id="{9AA45CAB-9CEA-3A46-89EC-D0030E461056}"/>
              </a:ext>
            </a:extLst>
          </p:cNvPr>
          <p:cNvCxnSpPr>
            <a:cxnSpLocks/>
          </p:cNvCxnSpPr>
          <p:nvPr/>
        </p:nvCxnSpPr>
        <p:spPr>
          <a:xfrm flipV="1">
            <a:off x="7184163" y="2771726"/>
            <a:ext cx="165610" cy="357659"/>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657504B9-D1C3-9D46-B787-C7CC4F5EBE4C}"/>
              </a:ext>
            </a:extLst>
          </p:cNvPr>
          <p:cNvCxnSpPr>
            <a:cxnSpLocks/>
          </p:cNvCxnSpPr>
          <p:nvPr/>
        </p:nvCxnSpPr>
        <p:spPr>
          <a:xfrm flipH="1" flipV="1">
            <a:off x="7387295" y="2870509"/>
            <a:ext cx="500415" cy="23039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8" name="Rounded Rectangle 47">
            <a:extLst>
              <a:ext uri="{FF2B5EF4-FFF2-40B4-BE49-F238E27FC236}">
                <a16:creationId xmlns:a16="http://schemas.microsoft.com/office/drawing/2014/main" id="{77907AE3-E44A-C846-A5B1-D076B6009C33}"/>
              </a:ext>
            </a:extLst>
          </p:cNvPr>
          <p:cNvSpPr/>
          <p:nvPr/>
        </p:nvSpPr>
        <p:spPr>
          <a:xfrm>
            <a:off x="7209093" y="2452985"/>
            <a:ext cx="45719" cy="24811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TextBox 48">
            <a:extLst>
              <a:ext uri="{FF2B5EF4-FFF2-40B4-BE49-F238E27FC236}">
                <a16:creationId xmlns:a16="http://schemas.microsoft.com/office/drawing/2014/main" id="{C16F9CA4-D56B-9F46-BE1C-F68200E5604F}"/>
              </a:ext>
            </a:extLst>
          </p:cNvPr>
          <p:cNvSpPr txBox="1"/>
          <p:nvPr/>
        </p:nvSpPr>
        <p:spPr>
          <a:xfrm>
            <a:off x="7519779" y="1999526"/>
            <a:ext cx="1440182" cy="491225"/>
          </a:xfrm>
          <a:prstGeom prst="rect">
            <a:avLst/>
          </a:prstGeom>
          <a:noFill/>
        </p:spPr>
        <p:txBody>
          <a:bodyPr wrap="square" rtlCol="0">
            <a:spAutoFit/>
          </a:bodyPr>
          <a:lstStyle/>
          <a:p>
            <a:pPr>
              <a:lnSpc>
                <a:spcPct val="80000"/>
              </a:lnSpc>
            </a:pPr>
            <a:r>
              <a:rPr lang="en-US" sz="1600">
                <a:solidFill>
                  <a:schemeClr val="accent6">
                    <a:lumMod val="50000"/>
                  </a:schemeClr>
                </a:solidFill>
                <a:latin typeface="Calibri" panose="020F0502020204030204" pitchFamily="34" charset="0"/>
                <a:cs typeface="Calibri" panose="020F0502020204030204" pitchFamily="34" charset="0"/>
              </a:rPr>
              <a:t>Keypad access panel</a:t>
            </a:r>
          </a:p>
        </p:txBody>
      </p:sp>
      <p:cxnSp>
        <p:nvCxnSpPr>
          <p:cNvPr id="50" name="Straight Arrow Connector 49">
            <a:extLst>
              <a:ext uri="{FF2B5EF4-FFF2-40B4-BE49-F238E27FC236}">
                <a16:creationId xmlns:a16="http://schemas.microsoft.com/office/drawing/2014/main" id="{8DD38B95-E43E-0740-A9EF-9B5BB54F00ED}"/>
              </a:ext>
            </a:extLst>
          </p:cNvPr>
          <p:cNvCxnSpPr>
            <a:cxnSpLocks/>
            <a:stCxn id="49" idx="1"/>
            <a:endCxn id="48" idx="3"/>
          </p:cNvCxnSpPr>
          <p:nvPr/>
        </p:nvCxnSpPr>
        <p:spPr>
          <a:xfrm flipH="1">
            <a:off x="7254812" y="2245139"/>
            <a:ext cx="264967" cy="331903"/>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31253D68-53ED-4DCE-4CDE-97608344C03F}"/>
              </a:ext>
            </a:extLst>
          </p:cNvPr>
          <p:cNvCxnSpPr>
            <a:cxnSpLocks/>
          </p:cNvCxnSpPr>
          <p:nvPr/>
        </p:nvCxnSpPr>
        <p:spPr>
          <a:xfrm flipH="1" flipV="1">
            <a:off x="7216301" y="3421636"/>
            <a:ext cx="1478424" cy="596042"/>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id="{0BE5490B-59F8-7D64-A0A2-4A61A8B6B125}"/>
              </a:ext>
            </a:extLst>
          </p:cNvPr>
          <p:cNvSpPr txBox="1"/>
          <p:nvPr/>
        </p:nvSpPr>
        <p:spPr>
          <a:xfrm>
            <a:off x="8740638" y="3627347"/>
            <a:ext cx="1814474" cy="688202"/>
          </a:xfrm>
          <a:prstGeom prst="rect">
            <a:avLst/>
          </a:prstGeom>
          <a:noFill/>
          <a:ln w="28575">
            <a:noFill/>
            <a:prstDash val="dashDot"/>
          </a:ln>
        </p:spPr>
        <p:txBody>
          <a:bodyPr wrap="square" rtlCol="0">
            <a:spAutoFit/>
          </a:bodyPr>
          <a:lstStyle/>
          <a:p>
            <a:pPr>
              <a:lnSpc>
                <a:spcPct val="80000"/>
              </a:lnSpc>
              <a:spcBef>
                <a:spcPts val="1600"/>
              </a:spcBef>
              <a:spcAft>
                <a:spcPts val="1600"/>
              </a:spcAft>
            </a:pPr>
            <a:r>
              <a:rPr lang="en-US" sz="1600">
                <a:solidFill>
                  <a:schemeClr val="accent6">
                    <a:lumMod val="50000"/>
                  </a:schemeClr>
                </a:solidFill>
                <a:latin typeface="Calibri" panose="020F0502020204030204" pitchFamily="34" charset="0"/>
                <a:cs typeface="Calibri" panose="020F0502020204030204" pitchFamily="34" charset="0"/>
              </a:rPr>
              <a:t>Room is 6’ Wide x 10’ Deep, and </a:t>
            </a:r>
            <a:br>
              <a:rPr lang="en-US" sz="1600">
                <a:solidFill>
                  <a:schemeClr val="accent6">
                    <a:lumMod val="50000"/>
                  </a:schemeClr>
                </a:solidFill>
                <a:latin typeface="Calibri" panose="020F0502020204030204" pitchFamily="34" charset="0"/>
                <a:cs typeface="Calibri" panose="020F0502020204030204" pitchFamily="34" charset="0"/>
              </a:rPr>
            </a:br>
            <a:r>
              <a:rPr lang="en-US" sz="1600">
                <a:solidFill>
                  <a:schemeClr val="accent6">
                    <a:lumMod val="50000"/>
                  </a:schemeClr>
                </a:solidFill>
                <a:latin typeface="Calibri" panose="020F0502020204030204" pitchFamily="34" charset="0"/>
                <a:cs typeface="Calibri" panose="020F0502020204030204" pitchFamily="34" charset="0"/>
              </a:rPr>
              <a:t>8’ high</a:t>
            </a:r>
          </a:p>
        </p:txBody>
      </p:sp>
      <p:sp>
        <p:nvSpPr>
          <p:cNvPr id="15" name="Oval 14">
            <a:extLst>
              <a:ext uri="{FF2B5EF4-FFF2-40B4-BE49-F238E27FC236}">
                <a16:creationId xmlns:a16="http://schemas.microsoft.com/office/drawing/2014/main" id="{F98E67D9-44E4-D94C-F690-A2E4CEF5650A}"/>
              </a:ext>
            </a:extLst>
          </p:cNvPr>
          <p:cNvSpPr/>
          <p:nvPr/>
        </p:nvSpPr>
        <p:spPr>
          <a:xfrm>
            <a:off x="5366350" y="3355636"/>
            <a:ext cx="258946" cy="105207"/>
          </a:xfrm>
          <a:prstGeom prst="ellipse">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3" name="Straight Arrow Connector 32">
            <a:extLst>
              <a:ext uri="{FF2B5EF4-FFF2-40B4-BE49-F238E27FC236}">
                <a16:creationId xmlns:a16="http://schemas.microsoft.com/office/drawing/2014/main" id="{C151A04D-0F48-CB0C-30AC-6EEA1827C3F7}"/>
              </a:ext>
            </a:extLst>
          </p:cNvPr>
          <p:cNvCxnSpPr>
            <a:cxnSpLocks/>
          </p:cNvCxnSpPr>
          <p:nvPr/>
        </p:nvCxnSpPr>
        <p:spPr>
          <a:xfrm flipH="1" flipV="1">
            <a:off x="5540627" y="3439596"/>
            <a:ext cx="342353" cy="463184"/>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6" name="TextBox 35">
            <a:extLst>
              <a:ext uri="{FF2B5EF4-FFF2-40B4-BE49-F238E27FC236}">
                <a16:creationId xmlns:a16="http://schemas.microsoft.com/office/drawing/2014/main" id="{3893C45E-69D9-0263-31AC-E1B2F24EE4EB}"/>
              </a:ext>
            </a:extLst>
          </p:cNvPr>
          <p:cNvSpPr txBox="1"/>
          <p:nvPr/>
        </p:nvSpPr>
        <p:spPr>
          <a:xfrm>
            <a:off x="5403736" y="3893721"/>
            <a:ext cx="2338086" cy="491225"/>
          </a:xfrm>
          <a:prstGeom prst="rect">
            <a:avLst/>
          </a:prstGeom>
          <a:noFill/>
          <a:ln>
            <a:noFill/>
          </a:ln>
        </p:spPr>
        <p:txBody>
          <a:bodyPr wrap="square" rtlCol="0">
            <a:spAutoFit/>
          </a:bodyPr>
          <a:lstStyle/>
          <a:p>
            <a:pPr>
              <a:lnSpc>
                <a:spcPct val="80000"/>
              </a:lnSpc>
            </a:pPr>
            <a:r>
              <a:rPr lang="en-US" sz="1600">
                <a:solidFill>
                  <a:schemeClr val="accent6">
                    <a:lumMod val="50000"/>
                  </a:schemeClr>
                </a:solidFill>
                <a:latin typeface="Calibri" panose="020F0502020204030204" pitchFamily="34" charset="0"/>
                <a:cs typeface="Calibri" panose="020F0502020204030204" pitchFamily="34" charset="0"/>
              </a:rPr>
              <a:t>New Motion Detection System (MDS)</a:t>
            </a:r>
          </a:p>
        </p:txBody>
      </p:sp>
      <p:sp>
        <p:nvSpPr>
          <p:cNvPr id="34" name="TextBox 33">
            <a:extLst>
              <a:ext uri="{FF2B5EF4-FFF2-40B4-BE49-F238E27FC236}">
                <a16:creationId xmlns:a16="http://schemas.microsoft.com/office/drawing/2014/main" id="{B0E9735E-5B3C-D370-DC6B-F30DE015E978}"/>
              </a:ext>
            </a:extLst>
          </p:cNvPr>
          <p:cNvSpPr txBox="1"/>
          <p:nvPr/>
        </p:nvSpPr>
        <p:spPr>
          <a:xfrm>
            <a:off x="1204546" y="6417466"/>
            <a:ext cx="8962715" cy="481991"/>
          </a:xfrm>
          <a:prstGeom prst="rect">
            <a:avLst/>
          </a:prstGeom>
          <a:noFill/>
        </p:spPr>
        <p:txBody>
          <a:bodyPr wrap="square" rtlCol="0">
            <a:spAutoFit/>
          </a:bodyPr>
          <a:lstStyle/>
          <a:p>
            <a:pPr algn="ctr">
              <a:lnSpc>
                <a:spcPct val="9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JHS: Jar Handling Subsystem; LHS: Lid Handling Subsystem; LDS: Lid Dispensing System; MDS: Motion Detection System  </a:t>
            </a:r>
          </a:p>
        </p:txBody>
      </p:sp>
    </p:spTree>
    <p:extLst>
      <p:ext uri="{BB962C8B-B14F-4D97-AF65-F5344CB8AC3E}">
        <p14:creationId xmlns:p14="http://schemas.microsoft.com/office/powerpoint/2010/main" val="176059330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E3DABB-2CBA-1741-8A20-B3D154F3249E}"/>
              </a:ext>
            </a:extLst>
          </p:cNvPr>
          <p:cNvSpPr>
            <a:spLocks noGrp="1"/>
          </p:cNvSpPr>
          <p:nvPr>
            <p:ph type="title"/>
          </p:nvPr>
        </p:nvSpPr>
        <p:spPr>
          <a:xfrm>
            <a:off x="2076345" y="655987"/>
            <a:ext cx="7722273" cy="583615"/>
          </a:xfrm>
        </p:spPr>
        <p:txBody>
          <a:bodyPr>
            <a:normAutofit fontScale="90000"/>
          </a:bodyPr>
          <a:lstStyle/>
          <a:p>
            <a:r>
              <a:rPr lang="en-US" sz="3100"/>
              <a:t>Operational Scenarios, Stories, Use cases</a:t>
            </a:r>
            <a:br>
              <a:rPr lang="en-US" sz="3600"/>
            </a:br>
            <a:r>
              <a:rPr lang="en-US" sz="2000"/>
              <a:t>S4: Tom Torque, Facility Manager (Internal)</a:t>
            </a:r>
          </a:p>
        </p:txBody>
      </p:sp>
      <p:sp>
        <p:nvSpPr>
          <p:cNvPr id="4" name="Slide Number Placeholder 3">
            <a:extLst>
              <a:ext uri="{FF2B5EF4-FFF2-40B4-BE49-F238E27FC236}">
                <a16:creationId xmlns:a16="http://schemas.microsoft.com/office/drawing/2014/main" id="{C9239B07-1EC7-6940-9C08-6C504A5C5411}"/>
              </a:ext>
            </a:extLst>
          </p:cNvPr>
          <p:cNvSpPr>
            <a:spLocks noGrp="1"/>
          </p:cNvSpPr>
          <p:nvPr>
            <p:ph type="sldNum" sz="quarter" idx="12"/>
          </p:nvPr>
        </p:nvSpPr>
        <p:spPr>
          <a:xfrm>
            <a:off x="11558323" y="6417466"/>
            <a:ext cx="542697" cy="279400"/>
          </a:xfrm>
        </p:spPr>
        <p:txBody>
          <a:bodyPr/>
          <a:lstStyle/>
          <a:p>
            <a:fld id="{874AC6EB-5948-4DF8-B5CC-E711E8013C87}" type="slidenum">
              <a:rPr lang="en-US" smtClean="0"/>
              <a:pPr/>
              <a:t>49</a:t>
            </a:fld>
            <a:endParaRPr lang="en-US"/>
          </a:p>
        </p:txBody>
      </p:sp>
      <p:sp>
        <p:nvSpPr>
          <p:cNvPr id="8" name="TextBox 7">
            <a:extLst>
              <a:ext uri="{FF2B5EF4-FFF2-40B4-BE49-F238E27FC236}">
                <a16:creationId xmlns:a16="http://schemas.microsoft.com/office/drawing/2014/main" id="{3A03AD9B-17A7-2E42-99F9-AF2858016ECF}"/>
              </a:ext>
            </a:extLst>
          </p:cNvPr>
          <p:cNvSpPr txBox="1"/>
          <p:nvPr/>
        </p:nvSpPr>
        <p:spPr>
          <a:xfrm>
            <a:off x="857081" y="5037223"/>
            <a:ext cx="10607596" cy="1200329"/>
          </a:xfrm>
          <a:prstGeom prst="rect">
            <a:avLst/>
          </a:prstGeom>
          <a:noFill/>
        </p:spPr>
        <p:txBody>
          <a:bodyPr wrap="square" rtlCol="0">
            <a:spAutoFit/>
          </a:bodyPr>
          <a:lstStyle/>
          <a:p>
            <a:r>
              <a:rPr lang="en-US">
                <a:solidFill>
                  <a:schemeClr val="accent6">
                    <a:lumMod val="50000"/>
                  </a:schemeClr>
                </a:solidFill>
                <a:latin typeface="Calibri" panose="020F0502020204030204" pitchFamily="34" charset="0"/>
                <a:cs typeface="Calibri" panose="020F0502020204030204" pitchFamily="34" charset="0"/>
              </a:rPr>
              <a:t>Each jar is be positioned on the conveyer belt within the opening as shown in Figure 2, where the jar is located halfway between the sides of the opening (18 inches from right or left side) and centered halfway back (9 inches) from either side of the conveyer belt with the following tolerances: </a:t>
            </a:r>
            <a:r>
              <a:rPr lang="en-US">
                <a:solidFill>
                  <a:schemeClr val="accent6">
                    <a:lumMod val="50000"/>
                  </a:schemeClr>
                </a:solidFill>
                <a:latin typeface="Calibri" panose="020F0502020204030204" pitchFamily="34" charset="0"/>
                <a:cs typeface="Calibri" panose="020F0502020204030204" pitchFamily="34" charset="0"/>
                <a:sym typeface="Symbol" pitchFamily="2" charset="2"/>
              </a:rPr>
              <a:t></a:t>
            </a:r>
            <a:r>
              <a:rPr lang="en-US">
                <a:solidFill>
                  <a:schemeClr val="accent6">
                    <a:lumMod val="50000"/>
                  </a:schemeClr>
                </a:solidFill>
                <a:latin typeface="Calibri" panose="020F0502020204030204" pitchFamily="34" charset="0"/>
                <a:cs typeface="Calibri" panose="020F0502020204030204" pitchFamily="34" charset="0"/>
              </a:rPr>
              <a:t> 0.5 inch in each direction.  The jar location on the conveyor belt during lid installation must not change.</a:t>
            </a:r>
          </a:p>
        </p:txBody>
      </p:sp>
      <p:sp>
        <p:nvSpPr>
          <p:cNvPr id="5" name="TextBox 4">
            <a:extLst>
              <a:ext uri="{FF2B5EF4-FFF2-40B4-BE49-F238E27FC236}">
                <a16:creationId xmlns:a16="http://schemas.microsoft.com/office/drawing/2014/main" id="{EF60ABDF-9015-8241-AC8B-BCFB15D460B6}"/>
              </a:ext>
            </a:extLst>
          </p:cNvPr>
          <p:cNvSpPr txBox="1"/>
          <p:nvPr/>
        </p:nvSpPr>
        <p:spPr>
          <a:xfrm>
            <a:off x="3438754" y="4582245"/>
            <a:ext cx="5825067" cy="369332"/>
          </a:xfrm>
          <a:prstGeom prst="rect">
            <a:avLst/>
          </a:prstGeom>
          <a:solidFill>
            <a:schemeClr val="bg1"/>
          </a:solidFill>
        </p:spPr>
        <p:txBody>
          <a:bodyPr wrap="square" rtlCol="0">
            <a:spAutoFit/>
          </a:bodyPr>
          <a:lstStyle/>
          <a:p>
            <a:pPr algn="ctr"/>
            <a:r>
              <a:rPr lang="en-US" b="1">
                <a:solidFill>
                  <a:schemeClr val="accent6">
                    <a:lumMod val="50000"/>
                  </a:schemeClr>
                </a:solidFill>
                <a:latin typeface="Calibri" panose="020F0502020204030204" pitchFamily="34" charset="0"/>
                <a:cs typeface="Calibri" panose="020F0502020204030204" pitchFamily="34" charset="0"/>
              </a:rPr>
              <a:t>Figure 2: Jar location within the  JPS</a:t>
            </a:r>
          </a:p>
        </p:txBody>
      </p:sp>
      <p:pic>
        <p:nvPicPr>
          <p:cNvPr id="7" name="Picture 6" descr="A large brick building with grass in front of a house&#10;&#10;Description automatically generated">
            <a:extLst>
              <a:ext uri="{FF2B5EF4-FFF2-40B4-BE49-F238E27FC236}">
                <a16:creationId xmlns:a16="http://schemas.microsoft.com/office/drawing/2014/main" id="{8F3827F3-B040-494F-8948-F4E5E40D43C7}"/>
              </a:ext>
            </a:extLst>
          </p:cNvPr>
          <p:cNvPicPr>
            <a:picLocks noChangeAspect="1"/>
          </p:cNvPicPr>
          <p:nvPr/>
        </p:nvPicPr>
        <p:blipFill>
          <a:blip r:embed="rId2" cstate="screen">
            <a:extLst>
              <a:ext uri="{28A0092B-C50C-407E-A947-70E740481C1C}">
                <a14:useLocalDpi xmlns:a14="http://schemas.microsoft.com/office/drawing/2010/main"/>
              </a:ext>
              <a:ext uri="{837473B0-CC2E-450A-ABE3-18F120FF3D39}">
                <a1611:picAttrSrcUrl xmlns:a1611="http://schemas.microsoft.com/office/drawing/2016/11/main" r:id="rId3"/>
              </a:ext>
            </a:extLst>
          </a:blip>
          <a:stretch>
            <a:fillRect/>
          </a:stretch>
        </p:blipFill>
        <p:spPr>
          <a:xfrm>
            <a:off x="9359508" y="637859"/>
            <a:ext cx="2198815" cy="1423731"/>
          </a:xfrm>
          <a:prstGeom prst="rect">
            <a:avLst/>
          </a:prstGeom>
        </p:spPr>
      </p:pic>
      <p:grpSp>
        <p:nvGrpSpPr>
          <p:cNvPr id="51" name="Group 50">
            <a:extLst>
              <a:ext uri="{FF2B5EF4-FFF2-40B4-BE49-F238E27FC236}">
                <a16:creationId xmlns:a16="http://schemas.microsoft.com/office/drawing/2014/main" id="{B98EB07D-77A8-D845-8470-24C6BE68452A}"/>
              </a:ext>
            </a:extLst>
          </p:cNvPr>
          <p:cNvGrpSpPr/>
          <p:nvPr/>
        </p:nvGrpSpPr>
        <p:grpSpPr>
          <a:xfrm>
            <a:off x="2181339" y="1491004"/>
            <a:ext cx="6727636" cy="3095515"/>
            <a:chOff x="2735019" y="1409250"/>
            <a:chExt cx="6727636" cy="3095515"/>
          </a:xfrm>
        </p:grpSpPr>
        <p:sp>
          <p:nvSpPr>
            <p:cNvPr id="25" name="Rectangle 24">
              <a:extLst>
                <a:ext uri="{FF2B5EF4-FFF2-40B4-BE49-F238E27FC236}">
                  <a16:creationId xmlns:a16="http://schemas.microsoft.com/office/drawing/2014/main" id="{F2E980E4-9D61-F24B-90A5-A54464692916}"/>
                </a:ext>
              </a:extLst>
            </p:cNvPr>
            <p:cNvSpPr/>
            <p:nvPr/>
          </p:nvSpPr>
          <p:spPr>
            <a:xfrm>
              <a:off x="5857329" y="1574418"/>
              <a:ext cx="1880209" cy="1356607"/>
            </a:xfrm>
            <a:prstGeom prst="rect">
              <a:avLst/>
            </a:prstGeom>
            <a:gradFill>
              <a:gsLst>
                <a:gs pos="55000">
                  <a:schemeClr val="accent1">
                    <a:lumMod val="5000"/>
                    <a:lumOff val="95000"/>
                  </a:schemeClr>
                </a:gs>
                <a:gs pos="32000">
                  <a:srgbClr val="C1D3DF"/>
                </a:gs>
                <a:gs pos="12000">
                  <a:schemeClr val="accent3">
                    <a:lumMod val="60000"/>
                    <a:lumOff val="4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6">
                    <a:lumMod val="50000"/>
                  </a:schemeClr>
                </a:solidFill>
                <a:latin typeface="Calibri" panose="020F0502020204030204" pitchFamily="34" charset="0"/>
                <a:cs typeface="Calibri" panose="020F0502020204030204" pitchFamily="34" charset="0"/>
              </a:endParaRPr>
            </a:p>
          </p:txBody>
        </p:sp>
        <p:sp>
          <p:nvSpPr>
            <p:cNvPr id="12" name="Parallelogram 11">
              <a:extLst>
                <a:ext uri="{FF2B5EF4-FFF2-40B4-BE49-F238E27FC236}">
                  <a16:creationId xmlns:a16="http://schemas.microsoft.com/office/drawing/2014/main" id="{3208D32E-FC5D-474C-B3C8-911737E0FA18}"/>
                </a:ext>
              </a:extLst>
            </p:cNvPr>
            <p:cNvSpPr/>
            <p:nvPr/>
          </p:nvSpPr>
          <p:spPr>
            <a:xfrm>
              <a:off x="5571300" y="2855550"/>
              <a:ext cx="2503080" cy="570087"/>
            </a:xfrm>
            <a:prstGeom prst="parallelogram">
              <a:avLst/>
            </a:prstGeom>
            <a:solidFill>
              <a:schemeClr val="accent6"/>
            </a:solidFill>
            <a:ln w="12700">
              <a:solidFill>
                <a:schemeClr val="accent1">
                  <a:shade val="50000"/>
                  <a:alpha val="70000"/>
                </a:schemeClr>
              </a:solidFill>
              <a:miter lim="800000"/>
            </a:ln>
            <a:scene3d>
              <a:camera prst="orthographicFront"/>
              <a:lightRig rig="sunrise" dir="t"/>
            </a:scene3d>
            <a:sp3d extrusionH="133350" prstMaterial="matte">
              <a:extrusionClr>
                <a:schemeClr val="accent3">
                  <a:lumMod val="75000"/>
                </a:schemeClr>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6">
                    <a:lumMod val="50000"/>
                  </a:schemeClr>
                </a:solidFill>
                <a:latin typeface="Calibri" panose="020F0502020204030204" pitchFamily="34" charset="0"/>
                <a:cs typeface="Calibri" panose="020F0502020204030204" pitchFamily="34" charset="0"/>
              </a:endParaRPr>
            </a:p>
          </p:txBody>
        </p:sp>
        <p:sp>
          <p:nvSpPr>
            <p:cNvPr id="6" name="Rectangle 5">
              <a:extLst>
                <a:ext uri="{FF2B5EF4-FFF2-40B4-BE49-F238E27FC236}">
                  <a16:creationId xmlns:a16="http://schemas.microsoft.com/office/drawing/2014/main" id="{E9D53E1D-2357-0A4C-BD1E-3218B532A6FD}"/>
                </a:ext>
              </a:extLst>
            </p:cNvPr>
            <p:cNvSpPr/>
            <p:nvPr/>
          </p:nvSpPr>
          <p:spPr>
            <a:xfrm>
              <a:off x="5821293" y="1525639"/>
              <a:ext cx="1932972" cy="1932972"/>
            </a:xfrm>
            <a:prstGeom prst="rect">
              <a:avLst/>
            </a:prstGeom>
            <a:noFill/>
            <a:ln w="76200" cmpd="thickThi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6">
                    <a:lumMod val="50000"/>
                  </a:schemeClr>
                </a:solidFill>
                <a:latin typeface="Calibri" panose="020F0502020204030204" pitchFamily="34" charset="0"/>
                <a:cs typeface="Calibri" panose="020F0502020204030204" pitchFamily="34" charset="0"/>
              </a:endParaRPr>
            </a:p>
          </p:txBody>
        </p:sp>
        <p:pic>
          <p:nvPicPr>
            <p:cNvPr id="13" name="Picture 12" descr="A close up of a bottle&#10;&#10;Description automatically generated">
              <a:extLst>
                <a:ext uri="{FF2B5EF4-FFF2-40B4-BE49-F238E27FC236}">
                  <a16:creationId xmlns:a16="http://schemas.microsoft.com/office/drawing/2014/main" id="{45F9BD37-A005-914A-82A1-8D823182C443}"/>
                </a:ext>
              </a:extLst>
            </p:cNvPr>
            <p:cNvPicPr>
              <a:picLocks noChangeAspect="1"/>
            </p:cNvPicPr>
            <p:nvPr/>
          </p:nvPicPr>
          <p:blipFill rotWithShape="1">
            <a:blip r:embed="rId4" cstate="hqprint">
              <a:alphaModFix amt="89000"/>
              <a:extLst>
                <a:ext uri="{28A0092B-C50C-407E-A947-70E740481C1C}">
                  <a14:useLocalDpi xmlns:a14="http://schemas.microsoft.com/office/drawing/2010/main"/>
                </a:ext>
                <a:ext uri="{837473B0-CC2E-450A-ABE3-18F120FF3D39}">
                  <a1611:picAttrSrcUrl xmlns:a1611="http://schemas.microsoft.com/office/drawing/2016/11/main" r:id="rId5"/>
                </a:ext>
              </a:extLst>
            </a:blip>
            <a:srcRect/>
            <a:stretch/>
          </p:blipFill>
          <p:spPr>
            <a:xfrm>
              <a:off x="6513459" y="2380689"/>
              <a:ext cx="517489" cy="850392"/>
            </a:xfrm>
            <a:prstGeom prst="rect">
              <a:avLst/>
            </a:prstGeom>
            <a:noFill/>
          </p:spPr>
        </p:pic>
        <p:sp>
          <p:nvSpPr>
            <p:cNvPr id="14" name="Rectangle 13">
              <a:extLst>
                <a:ext uri="{FF2B5EF4-FFF2-40B4-BE49-F238E27FC236}">
                  <a16:creationId xmlns:a16="http://schemas.microsoft.com/office/drawing/2014/main" id="{22C631E6-68AC-D94E-9CE9-74EBCBFA3D79}"/>
                </a:ext>
              </a:extLst>
            </p:cNvPr>
            <p:cNvSpPr/>
            <p:nvPr/>
          </p:nvSpPr>
          <p:spPr>
            <a:xfrm>
              <a:off x="7003158" y="2851547"/>
              <a:ext cx="63826" cy="45719"/>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6">
                    <a:lumMod val="50000"/>
                  </a:schemeClr>
                </a:solidFill>
                <a:latin typeface="Calibri" panose="020F0502020204030204" pitchFamily="34" charset="0"/>
                <a:cs typeface="Calibri" panose="020F0502020204030204" pitchFamily="34" charset="0"/>
              </a:endParaRPr>
            </a:p>
          </p:txBody>
        </p:sp>
        <p:sp>
          <p:nvSpPr>
            <p:cNvPr id="15" name="Rectangle 14">
              <a:extLst>
                <a:ext uri="{FF2B5EF4-FFF2-40B4-BE49-F238E27FC236}">
                  <a16:creationId xmlns:a16="http://schemas.microsoft.com/office/drawing/2014/main" id="{98B454F4-F415-F043-B4F4-1408C0FDF854}"/>
                </a:ext>
              </a:extLst>
            </p:cNvPr>
            <p:cNvSpPr/>
            <p:nvPr/>
          </p:nvSpPr>
          <p:spPr>
            <a:xfrm>
              <a:off x="6477265" y="2854546"/>
              <a:ext cx="45719" cy="45719"/>
            </a:xfrm>
            <a:prstGeom prst="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6">
                    <a:lumMod val="50000"/>
                  </a:schemeClr>
                </a:solidFill>
                <a:latin typeface="Calibri" panose="020F0502020204030204" pitchFamily="34" charset="0"/>
                <a:cs typeface="Calibri" panose="020F0502020204030204" pitchFamily="34" charset="0"/>
              </a:endParaRPr>
            </a:p>
          </p:txBody>
        </p:sp>
        <p:sp>
          <p:nvSpPr>
            <p:cNvPr id="16" name="Rectangle 15">
              <a:extLst>
                <a:ext uri="{FF2B5EF4-FFF2-40B4-BE49-F238E27FC236}">
                  <a16:creationId xmlns:a16="http://schemas.microsoft.com/office/drawing/2014/main" id="{C449A0D5-1277-9345-B9B3-809F4E0543B4}"/>
                </a:ext>
              </a:extLst>
            </p:cNvPr>
            <p:cNvSpPr/>
            <p:nvPr/>
          </p:nvSpPr>
          <p:spPr>
            <a:xfrm>
              <a:off x="7002902" y="2868691"/>
              <a:ext cx="98425" cy="306383"/>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6">
                    <a:lumMod val="50000"/>
                  </a:schemeClr>
                </a:solidFill>
                <a:latin typeface="Calibri" panose="020F0502020204030204" pitchFamily="34" charset="0"/>
                <a:cs typeface="Calibri" panose="020F0502020204030204" pitchFamily="34" charset="0"/>
              </a:endParaRPr>
            </a:p>
          </p:txBody>
        </p:sp>
        <p:sp>
          <p:nvSpPr>
            <p:cNvPr id="17" name="Rectangle 16">
              <a:extLst>
                <a:ext uri="{FF2B5EF4-FFF2-40B4-BE49-F238E27FC236}">
                  <a16:creationId xmlns:a16="http://schemas.microsoft.com/office/drawing/2014/main" id="{42661033-436A-E547-B617-0EA786FB356F}"/>
                </a:ext>
              </a:extLst>
            </p:cNvPr>
            <p:cNvSpPr/>
            <p:nvPr/>
          </p:nvSpPr>
          <p:spPr>
            <a:xfrm>
              <a:off x="6424490" y="2868691"/>
              <a:ext cx="98425" cy="331404"/>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6">
                    <a:lumMod val="50000"/>
                  </a:schemeClr>
                </a:solidFill>
                <a:latin typeface="Calibri" panose="020F0502020204030204" pitchFamily="34" charset="0"/>
                <a:cs typeface="Calibri" panose="020F0502020204030204" pitchFamily="34" charset="0"/>
              </a:endParaRPr>
            </a:p>
          </p:txBody>
        </p:sp>
        <p:sp>
          <p:nvSpPr>
            <p:cNvPr id="18" name="Rectangle 17">
              <a:extLst>
                <a:ext uri="{FF2B5EF4-FFF2-40B4-BE49-F238E27FC236}">
                  <a16:creationId xmlns:a16="http://schemas.microsoft.com/office/drawing/2014/main" id="{FAFCDB19-F865-3446-A655-01F2BCC33681}"/>
                </a:ext>
              </a:extLst>
            </p:cNvPr>
            <p:cNvSpPr/>
            <p:nvPr/>
          </p:nvSpPr>
          <p:spPr>
            <a:xfrm rot="1167941">
              <a:off x="6978205" y="3088694"/>
              <a:ext cx="98425" cy="145944"/>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6">
                    <a:lumMod val="50000"/>
                  </a:schemeClr>
                </a:solidFill>
                <a:latin typeface="Calibri" panose="020F0502020204030204" pitchFamily="34" charset="0"/>
                <a:cs typeface="Calibri" panose="020F0502020204030204" pitchFamily="34" charset="0"/>
              </a:endParaRPr>
            </a:p>
          </p:txBody>
        </p:sp>
        <p:sp>
          <p:nvSpPr>
            <p:cNvPr id="19" name="Rectangle 18">
              <a:extLst>
                <a:ext uri="{FF2B5EF4-FFF2-40B4-BE49-F238E27FC236}">
                  <a16:creationId xmlns:a16="http://schemas.microsoft.com/office/drawing/2014/main" id="{F18C9248-90F4-B740-B47D-23D2BAC2F55D}"/>
                </a:ext>
              </a:extLst>
            </p:cNvPr>
            <p:cNvSpPr/>
            <p:nvPr/>
          </p:nvSpPr>
          <p:spPr>
            <a:xfrm rot="2942064">
              <a:off x="6936703" y="3144928"/>
              <a:ext cx="98425" cy="145944"/>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6">
                    <a:lumMod val="50000"/>
                  </a:schemeClr>
                </a:solidFill>
                <a:latin typeface="Calibri" panose="020F0502020204030204" pitchFamily="34" charset="0"/>
                <a:cs typeface="Calibri" panose="020F0502020204030204" pitchFamily="34" charset="0"/>
              </a:endParaRPr>
            </a:p>
          </p:txBody>
        </p:sp>
        <p:sp>
          <p:nvSpPr>
            <p:cNvPr id="20" name="Rectangle 19">
              <a:extLst>
                <a:ext uri="{FF2B5EF4-FFF2-40B4-BE49-F238E27FC236}">
                  <a16:creationId xmlns:a16="http://schemas.microsoft.com/office/drawing/2014/main" id="{277A0434-15CE-9942-AE82-1F7CAED3546B}"/>
                </a:ext>
              </a:extLst>
            </p:cNvPr>
            <p:cNvSpPr/>
            <p:nvPr/>
          </p:nvSpPr>
          <p:spPr>
            <a:xfrm rot="9969715">
              <a:off x="6441950" y="3027755"/>
              <a:ext cx="98425" cy="215964"/>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6">
                    <a:lumMod val="50000"/>
                  </a:schemeClr>
                </a:solidFill>
                <a:latin typeface="Calibri" panose="020F0502020204030204" pitchFamily="34" charset="0"/>
                <a:cs typeface="Calibri" panose="020F0502020204030204" pitchFamily="34" charset="0"/>
              </a:endParaRPr>
            </a:p>
          </p:txBody>
        </p:sp>
        <p:sp>
          <p:nvSpPr>
            <p:cNvPr id="21" name="Rectangle 20">
              <a:extLst>
                <a:ext uri="{FF2B5EF4-FFF2-40B4-BE49-F238E27FC236}">
                  <a16:creationId xmlns:a16="http://schemas.microsoft.com/office/drawing/2014/main" id="{1FDF73AB-C56A-6D47-B28C-24EC04FA1D6C}"/>
                </a:ext>
              </a:extLst>
            </p:cNvPr>
            <p:cNvSpPr/>
            <p:nvPr/>
          </p:nvSpPr>
          <p:spPr>
            <a:xfrm rot="8849563">
              <a:off x="6489716" y="3118242"/>
              <a:ext cx="98425" cy="194586"/>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6">
                    <a:lumMod val="50000"/>
                  </a:schemeClr>
                </a:solidFill>
                <a:latin typeface="Calibri" panose="020F0502020204030204" pitchFamily="34" charset="0"/>
                <a:cs typeface="Calibri" panose="020F0502020204030204" pitchFamily="34" charset="0"/>
              </a:endParaRPr>
            </a:p>
          </p:txBody>
        </p:sp>
        <p:sp>
          <p:nvSpPr>
            <p:cNvPr id="22" name="Rectangle 21">
              <a:extLst>
                <a:ext uri="{FF2B5EF4-FFF2-40B4-BE49-F238E27FC236}">
                  <a16:creationId xmlns:a16="http://schemas.microsoft.com/office/drawing/2014/main" id="{61B8CC2F-2D7B-034A-8C60-34347B72248C}"/>
                </a:ext>
              </a:extLst>
            </p:cNvPr>
            <p:cNvSpPr/>
            <p:nvPr/>
          </p:nvSpPr>
          <p:spPr>
            <a:xfrm rot="6792115">
              <a:off x="6556533" y="3158681"/>
              <a:ext cx="98425" cy="194586"/>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6">
                    <a:lumMod val="50000"/>
                  </a:schemeClr>
                </a:solidFill>
                <a:latin typeface="Calibri" panose="020F0502020204030204" pitchFamily="34" charset="0"/>
                <a:cs typeface="Calibri" panose="020F0502020204030204" pitchFamily="34" charset="0"/>
              </a:endParaRPr>
            </a:p>
          </p:txBody>
        </p:sp>
        <p:sp>
          <p:nvSpPr>
            <p:cNvPr id="23" name="Rectangle 22">
              <a:extLst>
                <a:ext uri="{FF2B5EF4-FFF2-40B4-BE49-F238E27FC236}">
                  <a16:creationId xmlns:a16="http://schemas.microsoft.com/office/drawing/2014/main" id="{083924CB-C370-1944-B063-085083ABC8F9}"/>
                </a:ext>
              </a:extLst>
            </p:cNvPr>
            <p:cNvSpPr/>
            <p:nvPr/>
          </p:nvSpPr>
          <p:spPr>
            <a:xfrm rot="4295662">
              <a:off x="6855756" y="3164431"/>
              <a:ext cx="98425" cy="194586"/>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6">
                    <a:lumMod val="50000"/>
                  </a:schemeClr>
                </a:solidFill>
                <a:latin typeface="Calibri" panose="020F0502020204030204" pitchFamily="34" charset="0"/>
                <a:cs typeface="Calibri" panose="020F0502020204030204" pitchFamily="34" charset="0"/>
              </a:endParaRPr>
            </a:p>
          </p:txBody>
        </p:sp>
        <p:sp>
          <p:nvSpPr>
            <p:cNvPr id="24" name="Rectangle 23">
              <a:extLst>
                <a:ext uri="{FF2B5EF4-FFF2-40B4-BE49-F238E27FC236}">
                  <a16:creationId xmlns:a16="http://schemas.microsoft.com/office/drawing/2014/main" id="{6C5FD27F-6669-6C4F-BC52-0E5C50F43475}"/>
                </a:ext>
              </a:extLst>
            </p:cNvPr>
            <p:cNvSpPr/>
            <p:nvPr/>
          </p:nvSpPr>
          <p:spPr>
            <a:xfrm>
              <a:off x="5497310" y="4459046"/>
              <a:ext cx="257707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6">
                    <a:lumMod val="50000"/>
                  </a:schemeClr>
                </a:solidFill>
                <a:latin typeface="Calibri" panose="020F0502020204030204" pitchFamily="34" charset="0"/>
                <a:cs typeface="Calibri" panose="020F0502020204030204" pitchFamily="34" charset="0"/>
              </a:endParaRPr>
            </a:p>
          </p:txBody>
        </p:sp>
        <p:cxnSp>
          <p:nvCxnSpPr>
            <p:cNvPr id="27" name="Straight Arrow Connector 26">
              <a:extLst>
                <a:ext uri="{FF2B5EF4-FFF2-40B4-BE49-F238E27FC236}">
                  <a16:creationId xmlns:a16="http://schemas.microsoft.com/office/drawing/2014/main" id="{3ED62F1E-5C83-EB47-B1E9-F9639D84ADD9}"/>
                </a:ext>
              </a:extLst>
            </p:cNvPr>
            <p:cNvCxnSpPr>
              <a:cxnSpLocks/>
            </p:cNvCxnSpPr>
            <p:nvPr/>
          </p:nvCxnSpPr>
          <p:spPr>
            <a:xfrm>
              <a:off x="6096000" y="1574418"/>
              <a:ext cx="0" cy="1851219"/>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7BFA4E89-DCA1-F44D-82DE-8FE82997682B}"/>
                </a:ext>
              </a:extLst>
            </p:cNvPr>
            <p:cNvCxnSpPr/>
            <p:nvPr/>
          </p:nvCxnSpPr>
          <p:spPr>
            <a:xfrm>
              <a:off x="5857329" y="1880038"/>
              <a:ext cx="1852009" cy="0"/>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FA44CE06-8B85-0A4F-9E98-3D9A714626AB}"/>
                </a:ext>
              </a:extLst>
            </p:cNvPr>
            <p:cNvSpPr txBox="1"/>
            <p:nvPr/>
          </p:nvSpPr>
          <p:spPr>
            <a:xfrm>
              <a:off x="6579340" y="1641282"/>
              <a:ext cx="517489" cy="338554"/>
            </a:xfrm>
            <a:prstGeom prst="rect">
              <a:avLst/>
            </a:prstGeom>
            <a:noFill/>
          </p:spPr>
          <p:txBody>
            <a:bodyPr wrap="square" rtlCol="0">
              <a:spAutoFit/>
            </a:bodyPr>
            <a:lstStyle/>
            <a:p>
              <a:pPr algn="ctr"/>
              <a:r>
                <a:rPr lang="en-US" sz="1600">
                  <a:solidFill>
                    <a:schemeClr val="accent6">
                      <a:lumMod val="50000"/>
                    </a:schemeClr>
                  </a:solidFill>
                  <a:latin typeface="Calibri" panose="020F0502020204030204" pitchFamily="34" charset="0"/>
                  <a:cs typeface="Calibri" panose="020F0502020204030204" pitchFamily="34" charset="0"/>
                </a:rPr>
                <a:t>36”</a:t>
              </a:r>
            </a:p>
          </p:txBody>
        </p:sp>
        <p:cxnSp>
          <p:nvCxnSpPr>
            <p:cNvPr id="33" name="Straight Connector 32">
              <a:extLst>
                <a:ext uri="{FF2B5EF4-FFF2-40B4-BE49-F238E27FC236}">
                  <a16:creationId xmlns:a16="http://schemas.microsoft.com/office/drawing/2014/main" id="{8C7EF04A-A3A4-1942-A20F-EA151CF3ABD1}"/>
                </a:ext>
              </a:extLst>
            </p:cNvPr>
            <p:cNvCxnSpPr/>
            <p:nvPr/>
          </p:nvCxnSpPr>
          <p:spPr>
            <a:xfrm>
              <a:off x="5979072" y="3133093"/>
              <a:ext cx="162312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id="{72E7FDB5-B628-0B4C-B79C-11A7C20A4B86}"/>
                </a:ext>
              </a:extLst>
            </p:cNvPr>
            <p:cNvSpPr txBox="1"/>
            <p:nvPr/>
          </p:nvSpPr>
          <p:spPr>
            <a:xfrm>
              <a:off x="6002396" y="2111145"/>
              <a:ext cx="508952" cy="338554"/>
            </a:xfrm>
            <a:prstGeom prst="rect">
              <a:avLst/>
            </a:prstGeom>
            <a:noFill/>
          </p:spPr>
          <p:txBody>
            <a:bodyPr wrap="square" rtlCol="0">
              <a:spAutoFit/>
            </a:bodyPr>
            <a:lstStyle/>
            <a:p>
              <a:pPr algn="ctr"/>
              <a:r>
                <a:rPr lang="en-US" sz="1600">
                  <a:solidFill>
                    <a:schemeClr val="accent6">
                      <a:lumMod val="50000"/>
                    </a:schemeClr>
                  </a:solidFill>
                  <a:latin typeface="Calibri" panose="020F0502020204030204" pitchFamily="34" charset="0"/>
                  <a:cs typeface="Calibri" panose="020F0502020204030204" pitchFamily="34" charset="0"/>
                </a:rPr>
                <a:t>36”</a:t>
              </a:r>
            </a:p>
          </p:txBody>
        </p:sp>
        <p:cxnSp>
          <p:nvCxnSpPr>
            <p:cNvPr id="35" name="Straight Arrow Connector 34">
              <a:extLst>
                <a:ext uri="{FF2B5EF4-FFF2-40B4-BE49-F238E27FC236}">
                  <a16:creationId xmlns:a16="http://schemas.microsoft.com/office/drawing/2014/main" id="{1488E8CE-9C16-B647-8EF3-02D837275ED7}"/>
                </a:ext>
              </a:extLst>
            </p:cNvPr>
            <p:cNvCxnSpPr>
              <a:cxnSpLocks/>
            </p:cNvCxnSpPr>
            <p:nvPr/>
          </p:nvCxnSpPr>
          <p:spPr>
            <a:xfrm>
              <a:off x="7027417" y="3496003"/>
              <a:ext cx="0" cy="963043"/>
            </a:xfrm>
            <a:prstGeom prst="straightConnector1">
              <a:avLst/>
            </a:prstGeom>
            <a:ln w="28575">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36" name="TextBox 35">
              <a:extLst>
                <a:ext uri="{FF2B5EF4-FFF2-40B4-BE49-F238E27FC236}">
                  <a16:creationId xmlns:a16="http://schemas.microsoft.com/office/drawing/2014/main" id="{BC2743A1-4C5F-D549-8E76-64117C84DD68}"/>
                </a:ext>
              </a:extLst>
            </p:cNvPr>
            <p:cNvSpPr txBox="1"/>
            <p:nvPr/>
          </p:nvSpPr>
          <p:spPr>
            <a:xfrm>
              <a:off x="6965919" y="3774569"/>
              <a:ext cx="508952" cy="338554"/>
            </a:xfrm>
            <a:prstGeom prst="rect">
              <a:avLst/>
            </a:prstGeom>
            <a:noFill/>
          </p:spPr>
          <p:txBody>
            <a:bodyPr wrap="square" rtlCol="0">
              <a:spAutoFit/>
            </a:bodyPr>
            <a:lstStyle/>
            <a:p>
              <a:pPr algn="ctr"/>
              <a:r>
                <a:rPr lang="en-US" sz="1600">
                  <a:solidFill>
                    <a:schemeClr val="accent6">
                      <a:lumMod val="50000"/>
                    </a:schemeClr>
                  </a:solidFill>
                  <a:latin typeface="Calibri" panose="020F0502020204030204" pitchFamily="34" charset="0"/>
                  <a:cs typeface="Calibri" panose="020F0502020204030204" pitchFamily="34" charset="0"/>
                </a:rPr>
                <a:t>36”</a:t>
              </a:r>
            </a:p>
          </p:txBody>
        </p:sp>
        <p:sp>
          <p:nvSpPr>
            <p:cNvPr id="38" name="TextBox 37">
              <a:extLst>
                <a:ext uri="{FF2B5EF4-FFF2-40B4-BE49-F238E27FC236}">
                  <a16:creationId xmlns:a16="http://schemas.microsoft.com/office/drawing/2014/main" id="{C3B35D77-9B1E-7D40-84AD-D00591BB883F}"/>
                </a:ext>
              </a:extLst>
            </p:cNvPr>
            <p:cNvSpPr txBox="1"/>
            <p:nvPr/>
          </p:nvSpPr>
          <p:spPr>
            <a:xfrm>
              <a:off x="8352312" y="2016279"/>
              <a:ext cx="1110343" cy="541046"/>
            </a:xfrm>
            <a:prstGeom prst="rect">
              <a:avLst/>
            </a:prstGeom>
            <a:noFill/>
          </p:spPr>
          <p:txBody>
            <a:bodyPr wrap="square" rtlCol="0">
              <a:spAutoFit/>
            </a:bodyPr>
            <a:lstStyle/>
            <a:p>
              <a:pPr algn="ctr">
                <a:lnSpc>
                  <a:spcPct val="80000"/>
                </a:lnSpc>
              </a:pPr>
              <a:r>
                <a:rPr lang="en-US">
                  <a:solidFill>
                    <a:schemeClr val="accent6">
                      <a:lumMod val="50000"/>
                    </a:schemeClr>
                  </a:solidFill>
                  <a:latin typeface="Calibri" panose="020F0502020204030204" pitchFamily="34" charset="0"/>
                  <a:cs typeface="Calibri" panose="020F0502020204030204" pitchFamily="34" charset="0"/>
                </a:rPr>
                <a:t>Conveyer Belt</a:t>
              </a:r>
            </a:p>
          </p:txBody>
        </p:sp>
        <p:cxnSp>
          <p:nvCxnSpPr>
            <p:cNvPr id="40" name="Straight Arrow Connector 39">
              <a:extLst>
                <a:ext uri="{FF2B5EF4-FFF2-40B4-BE49-F238E27FC236}">
                  <a16:creationId xmlns:a16="http://schemas.microsoft.com/office/drawing/2014/main" id="{9D6021CA-7936-0340-8BBB-312FA7211F32}"/>
                </a:ext>
              </a:extLst>
            </p:cNvPr>
            <p:cNvCxnSpPr/>
            <p:nvPr/>
          </p:nvCxnSpPr>
          <p:spPr>
            <a:xfrm flipH="1">
              <a:off x="8005864" y="2855550"/>
              <a:ext cx="165370" cy="570087"/>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id="{58C7F145-F439-FD4A-8ABB-4F6A2A98ADC5}"/>
                </a:ext>
              </a:extLst>
            </p:cNvPr>
            <p:cNvSpPr txBox="1"/>
            <p:nvPr/>
          </p:nvSpPr>
          <p:spPr>
            <a:xfrm>
              <a:off x="8043595" y="3002093"/>
              <a:ext cx="508952" cy="338554"/>
            </a:xfrm>
            <a:prstGeom prst="rect">
              <a:avLst/>
            </a:prstGeom>
            <a:noFill/>
          </p:spPr>
          <p:txBody>
            <a:bodyPr wrap="square" rtlCol="0">
              <a:spAutoFit/>
            </a:bodyPr>
            <a:lstStyle/>
            <a:p>
              <a:pPr algn="ctr"/>
              <a:r>
                <a:rPr lang="en-US" sz="1600">
                  <a:solidFill>
                    <a:schemeClr val="accent6">
                      <a:lumMod val="50000"/>
                    </a:schemeClr>
                  </a:solidFill>
                  <a:latin typeface="Calibri" panose="020F0502020204030204" pitchFamily="34" charset="0"/>
                  <a:cs typeface="Calibri" panose="020F0502020204030204" pitchFamily="34" charset="0"/>
                </a:rPr>
                <a:t>18”</a:t>
              </a:r>
            </a:p>
          </p:txBody>
        </p:sp>
        <p:sp>
          <p:nvSpPr>
            <p:cNvPr id="42" name="TextBox 41">
              <a:extLst>
                <a:ext uri="{FF2B5EF4-FFF2-40B4-BE49-F238E27FC236}">
                  <a16:creationId xmlns:a16="http://schemas.microsoft.com/office/drawing/2014/main" id="{EC092804-A64E-D044-8791-855CEC8E40A3}"/>
                </a:ext>
              </a:extLst>
            </p:cNvPr>
            <p:cNvSpPr txBox="1"/>
            <p:nvPr/>
          </p:nvSpPr>
          <p:spPr>
            <a:xfrm>
              <a:off x="4068862" y="1409250"/>
              <a:ext cx="1450195" cy="762645"/>
            </a:xfrm>
            <a:prstGeom prst="rect">
              <a:avLst/>
            </a:prstGeom>
            <a:noFill/>
          </p:spPr>
          <p:txBody>
            <a:bodyPr wrap="square" rtlCol="0">
              <a:spAutoFit/>
            </a:bodyPr>
            <a:lstStyle/>
            <a:p>
              <a:pPr>
                <a:lnSpc>
                  <a:spcPct val="80000"/>
                </a:lnSpc>
              </a:pPr>
              <a:r>
                <a:rPr lang="en-US">
                  <a:solidFill>
                    <a:schemeClr val="accent6">
                      <a:lumMod val="50000"/>
                    </a:schemeClr>
                  </a:solidFill>
                  <a:latin typeface="Calibri" panose="020F0502020204030204" pitchFamily="34" charset="0"/>
                  <a:cs typeface="Calibri" panose="020F0502020204030204" pitchFamily="34" charset="0"/>
                </a:rPr>
                <a:t>Opening into Conveyor Belt System</a:t>
              </a:r>
            </a:p>
          </p:txBody>
        </p:sp>
        <p:sp>
          <p:nvSpPr>
            <p:cNvPr id="43" name="TextBox 42">
              <a:extLst>
                <a:ext uri="{FF2B5EF4-FFF2-40B4-BE49-F238E27FC236}">
                  <a16:creationId xmlns:a16="http://schemas.microsoft.com/office/drawing/2014/main" id="{625367F5-3840-5D49-B759-EA58605CE56F}"/>
                </a:ext>
              </a:extLst>
            </p:cNvPr>
            <p:cNvSpPr txBox="1"/>
            <p:nvPr/>
          </p:nvSpPr>
          <p:spPr>
            <a:xfrm>
              <a:off x="2748700" y="3456942"/>
              <a:ext cx="2301444" cy="762645"/>
            </a:xfrm>
            <a:prstGeom prst="rect">
              <a:avLst/>
            </a:prstGeom>
            <a:noFill/>
          </p:spPr>
          <p:txBody>
            <a:bodyPr wrap="square" rtlCol="0">
              <a:spAutoFit/>
            </a:bodyPr>
            <a:lstStyle/>
            <a:p>
              <a:pPr>
                <a:lnSpc>
                  <a:spcPct val="80000"/>
                </a:lnSpc>
              </a:pPr>
              <a:r>
                <a:rPr lang="en-US">
                  <a:solidFill>
                    <a:schemeClr val="accent6">
                      <a:lumMod val="50000"/>
                    </a:schemeClr>
                  </a:solidFill>
                  <a:latin typeface="Calibri" panose="020F0502020204030204" pitchFamily="34" charset="0"/>
                  <a:cs typeface="Calibri" panose="020F0502020204030204" pitchFamily="34" charset="0"/>
                </a:rPr>
                <a:t>Note: Jar is centered in window when conveyer belt stops</a:t>
              </a:r>
            </a:p>
          </p:txBody>
        </p:sp>
        <p:cxnSp>
          <p:nvCxnSpPr>
            <p:cNvPr id="45" name="Straight Arrow Connector 44">
              <a:extLst>
                <a:ext uri="{FF2B5EF4-FFF2-40B4-BE49-F238E27FC236}">
                  <a16:creationId xmlns:a16="http://schemas.microsoft.com/office/drawing/2014/main" id="{F0145730-84E8-AB4D-8388-E342664FF6ED}"/>
                </a:ext>
              </a:extLst>
            </p:cNvPr>
            <p:cNvCxnSpPr>
              <a:cxnSpLocks/>
              <a:stCxn id="42" idx="3"/>
              <a:endCxn id="6" idx="1"/>
            </p:cNvCxnSpPr>
            <p:nvPr/>
          </p:nvCxnSpPr>
          <p:spPr>
            <a:xfrm>
              <a:off x="5519057" y="1790573"/>
              <a:ext cx="302236" cy="701552"/>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8" name="Straight Arrow Connector 47">
              <a:extLst>
                <a:ext uri="{FF2B5EF4-FFF2-40B4-BE49-F238E27FC236}">
                  <a16:creationId xmlns:a16="http://schemas.microsoft.com/office/drawing/2014/main" id="{24D908F6-ECCE-654D-BAF0-59C3905D124C}"/>
                </a:ext>
              </a:extLst>
            </p:cNvPr>
            <p:cNvCxnSpPr>
              <a:cxnSpLocks/>
              <a:stCxn id="38" idx="1"/>
            </p:cNvCxnSpPr>
            <p:nvPr/>
          </p:nvCxnSpPr>
          <p:spPr>
            <a:xfrm flipH="1">
              <a:off x="7898860" y="2286802"/>
              <a:ext cx="453452" cy="66514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3" name="TextBox 52">
              <a:extLst>
                <a:ext uri="{FF2B5EF4-FFF2-40B4-BE49-F238E27FC236}">
                  <a16:creationId xmlns:a16="http://schemas.microsoft.com/office/drawing/2014/main" id="{A40C8F17-1B22-1C4D-9E62-8C1874485BA1}"/>
                </a:ext>
              </a:extLst>
            </p:cNvPr>
            <p:cNvSpPr txBox="1"/>
            <p:nvPr/>
          </p:nvSpPr>
          <p:spPr>
            <a:xfrm>
              <a:off x="2735019" y="2271288"/>
              <a:ext cx="1644937" cy="762645"/>
            </a:xfrm>
            <a:prstGeom prst="rect">
              <a:avLst/>
            </a:prstGeom>
            <a:noFill/>
          </p:spPr>
          <p:txBody>
            <a:bodyPr wrap="square" rtlCol="0">
              <a:spAutoFit/>
            </a:bodyPr>
            <a:lstStyle/>
            <a:p>
              <a:pPr>
                <a:lnSpc>
                  <a:spcPct val="80000"/>
                </a:lnSpc>
              </a:pPr>
              <a:r>
                <a:rPr lang="en-US">
                  <a:solidFill>
                    <a:schemeClr val="accent6">
                      <a:lumMod val="50000"/>
                    </a:schemeClr>
                  </a:solidFill>
                  <a:latin typeface="Calibri" panose="020F0502020204030204" pitchFamily="34" charset="0"/>
                  <a:cs typeface="Calibri" panose="020F0502020204030204" pitchFamily="34" charset="0"/>
                </a:rPr>
                <a:t>Jars centered on conveyer belt</a:t>
              </a:r>
            </a:p>
          </p:txBody>
        </p:sp>
        <p:cxnSp>
          <p:nvCxnSpPr>
            <p:cNvPr id="54" name="Straight Arrow Connector 53">
              <a:extLst>
                <a:ext uri="{FF2B5EF4-FFF2-40B4-BE49-F238E27FC236}">
                  <a16:creationId xmlns:a16="http://schemas.microsoft.com/office/drawing/2014/main" id="{8E874B52-7377-0742-843E-2C71EF79300E}"/>
                </a:ext>
              </a:extLst>
            </p:cNvPr>
            <p:cNvCxnSpPr>
              <a:cxnSpLocks/>
              <a:stCxn id="53" idx="3"/>
            </p:cNvCxnSpPr>
            <p:nvPr/>
          </p:nvCxnSpPr>
          <p:spPr>
            <a:xfrm>
              <a:off x="4379956" y="2652611"/>
              <a:ext cx="1607898" cy="454311"/>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pic>
        <p:nvPicPr>
          <p:cNvPr id="44" name="Picture 43">
            <a:extLst>
              <a:ext uri="{FF2B5EF4-FFF2-40B4-BE49-F238E27FC236}">
                <a16:creationId xmlns:a16="http://schemas.microsoft.com/office/drawing/2014/main" id="{47DEDB87-E1B2-9B22-4055-C696E2265ACF}"/>
              </a:ext>
            </a:extLst>
          </p:cNvPr>
          <p:cNvPicPr>
            <a:picLocks noChangeAspect="1"/>
          </p:cNvPicPr>
          <p:nvPr/>
        </p:nvPicPr>
        <p:blipFill>
          <a:blip r:embed="rId6"/>
          <a:stretch>
            <a:fillRect/>
          </a:stretch>
        </p:blipFill>
        <p:spPr>
          <a:xfrm>
            <a:off x="6001001" y="2779639"/>
            <a:ext cx="408455" cy="392745"/>
          </a:xfrm>
          <a:prstGeom prst="rect">
            <a:avLst/>
          </a:prstGeom>
        </p:spPr>
      </p:pic>
      <p:sp>
        <p:nvSpPr>
          <p:cNvPr id="46" name="TextBox 45">
            <a:extLst>
              <a:ext uri="{FF2B5EF4-FFF2-40B4-BE49-F238E27FC236}">
                <a16:creationId xmlns:a16="http://schemas.microsoft.com/office/drawing/2014/main" id="{FFAC3C6B-9AA5-FBE2-D1D2-4F6D8E0C2602}"/>
              </a:ext>
            </a:extLst>
          </p:cNvPr>
          <p:cNvSpPr txBox="1"/>
          <p:nvPr/>
        </p:nvSpPr>
        <p:spPr>
          <a:xfrm>
            <a:off x="1204546" y="6417466"/>
            <a:ext cx="8962715" cy="481991"/>
          </a:xfrm>
          <a:prstGeom prst="rect">
            <a:avLst/>
          </a:prstGeom>
          <a:noFill/>
        </p:spPr>
        <p:txBody>
          <a:bodyPr wrap="square" rtlCol="0">
            <a:spAutoFit/>
          </a:bodyPr>
          <a:lstStyle/>
          <a:p>
            <a:pPr algn="ctr">
              <a:lnSpc>
                <a:spcPct val="9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JHS: Jar Handling Subsystem; LHS: Lid Handling Subsystem; LDS: Lid Dispensing System; MDS: Motion Detection System  </a:t>
            </a:r>
          </a:p>
        </p:txBody>
      </p:sp>
    </p:spTree>
    <p:extLst>
      <p:ext uri="{BB962C8B-B14F-4D97-AF65-F5344CB8AC3E}">
        <p14:creationId xmlns:p14="http://schemas.microsoft.com/office/powerpoint/2010/main" val="14873094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5900B2-A20A-2443-AD56-8BC3EF093436}"/>
              </a:ext>
            </a:extLst>
          </p:cNvPr>
          <p:cNvSpPr>
            <a:spLocks noGrp="1"/>
          </p:cNvSpPr>
          <p:nvPr>
            <p:ph type="title"/>
          </p:nvPr>
        </p:nvSpPr>
        <p:spPr>
          <a:xfrm>
            <a:off x="3460149" y="801348"/>
            <a:ext cx="4312252" cy="492617"/>
          </a:xfrm>
        </p:spPr>
        <p:txBody>
          <a:bodyPr>
            <a:noAutofit/>
          </a:bodyPr>
          <a:lstStyle/>
          <a:p>
            <a:r>
              <a:rPr lang="en-US" sz="3600">
                <a:solidFill>
                  <a:schemeClr val="accent1">
                    <a:lumMod val="75000"/>
                  </a:schemeClr>
                </a:solidFill>
              </a:rPr>
              <a:t>Acquisition Concept</a:t>
            </a:r>
          </a:p>
        </p:txBody>
      </p:sp>
      <p:sp>
        <p:nvSpPr>
          <p:cNvPr id="3" name="Content Placeholder 2">
            <a:extLst>
              <a:ext uri="{FF2B5EF4-FFF2-40B4-BE49-F238E27FC236}">
                <a16:creationId xmlns:a16="http://schemas.microsoft.com/office/drawing/2014/main" id="{99F42782-14A5-1C4A-BF72-2B149DC7574A}"/>
              </a:ext>
            </a:extLst>
          </p:cNvPr>
          <p:cNvSpPr>
            <a:spLocks noGrp="1"/>
          </p:cNvSpPr>
          <p:nvPr>
            <p:ph idx="1"/>
          </p:nvPr>
        </p:nvSpPr>
        <p:spPr>
          <a:xfrm>
            <a:off x="754428" y="1443960"/>
            <a:ext cx="10778276" cy="4972628"/>
          </a:xfrm>
        </p:spPr>
        <p:txBody>
          <a:bodyPr>
            <a:noAutofit/>
          </a:bodyPr>
          <a:lstStyle/>
          <a:p>
            <a:pPr>
              <a:lnSpc>
                <a:spcPct val="90000"/>
              </a:lnSpc>
            </a:pPr>
            <a:r>
              <a:rPr lang="en-US" sz="2000">
                <a:solidFill>
                  <a:schemeClr val="accent6">
                    <a:lumMod val="50000"/>
                  </a:schemeClr>
                </a:solidFill>
                <a:latin typeface="Calibri" panose="020F0502020204030204" pitchFamily="34" charset="0"/>
                <a:cs typeface="Calibri" panose="020F0502020204030204" pitchFamily="34" charset="0"/>
              </a:rPr>
              <a:t>River North will lead us through a series of steps defined in the INCOSE </a:t>
            </a:r>
            <a:br>
              <a:rPr lang="en-US" sz="2000">
                <a:solidFill>
                  <a:schemeClr val="accent6">
                    <a:lumMod val="50000"/>
                  </a:schemeClr>
                </a:solidFill>
                <a:latin typeface="Calibri" panose="020F0502020204030204" pitchFamily="34" charset="0"/>
                <a:cs typeface="Calibri" panose="020F0502020204030204" pitchFamily="34" charset="0"/>
              </a:rPr>
            </a:br>
            <a:r>
              <a:rPr lang="en-US" sz="2000">
                <a:solidFill>
                  <a:schemeClr val="accent6">
                    <a:lumMod val="50000"/>
                  </a:schemeClr>
                </a:solidFill>
                <a:latin typeface="Calibri" panose="020F0502020204030204" pitchFamily="34" charset="0"/>
                <a:cs typeface="Calibri" panose="020F0502020204030204" pitchFamily="34" charset="0"/>
              </a:rPr>
              <a:t>NRM and GtNR resulting in both an integrated set of needs as well as the </a:t>
            </a:r>
            <a:br>
              <a:rPr lang="en-US" sz="2000">
                <a:solidFill>
                  <a:schemeClr val="accent6">
                    <a:lumMod val="50000"/>
                  </a:schemeClr>
                </a:solidFill>
                <a:latin typeface="Calibri" panose="020F0502020204030204" pitchFamily="34" charset="0"/>
                <a:cs typeface="Calibri" panose="020F0502020204030204" pitchFamily="34" charset="0"/>
              </a:rPr>
            </a:br>
            <a:r>
              <a:rPr lang="en-US" sz="2000">
                <a:solidFill>
                  <a:schemeClr val="accent6">
                    <a:lumMod val="50000"/>
                  </a:schemeClr>
                </a:solidFill>
                <a:latin typeface="Calibri" panose="020F0502020204030204" pitchFamily="34" charset="0"/>
                <a:cs typeface="Calibri" panose="020F0502020204030204" pitchFamily="34" charset="0"/>
              </a:rPr>
              <a:t>underlying analysis from which the needs can be  derived.</a:t>
            </a:r>
          </a:p>
          <a:p>
            <a:pPr>
              <a:lnSpc>
                <a:spcPct val="90000"/>
              </a:lnSpc>
            </a:pPr>
            <a:r>
              <a:rPr lang="en-US" sz="2000">
                <a:solidFill>
                  <a:schemeClr val="accent6">
                    <a:lumMod val="50000"/>
                  </a:schemeClr>
                </a:solidFill>
              </a:rPr>
              <a:t>River North will work with our procurement/contracting personnel to prepare the  contract, Statement of Work (SOW) or Supplier Agreement (SA) and do the technical evaluation of the proposals submitted.</a:t>
            </a:r>
            <a:endParaRPr lang="en-US" sz="2000">
              <a:solidFill>
                <a:schemeClr val="accent6">
                  <a:lumMod val="50000"/>
                </a:schemeClr>
              </a:solidFill>
              <a:latin typeface="Calibri" panose="020F0502020204030204" pitchFamily="34" charset="0"/>
              <a:cs typeface="Calibri" panose="020F0502020204030204" pitchFamily="34" charset="0"/>
            </a:endParaRPr>
          </a:p>
          <a:p>
            <a:pPr>
              <a:lnSpc>
                <a:spcPct val="90000"/>
              </a:lnSpc>
            </a:pPr>
            <a:r>
              <a:rPr lang="en-US" sz="2000">
                <a:solidFill>
                  <a:schemeClr val="accent6">
                    <a:lumMod val="50000"/>
                  </a:schemeClr>
                </a:solidFill>
              </a:rPr>
              <a:t>River North is responsible for independent verification and validation of the supplier work products (design input requirements, design, design output specifications, production verification).</a:t>
            </a:r>
          </a:p>
          <a:p>
            <a:pPr>
              <a:lnSpc>
                <a:spcPct val="90000"/>
              </a:lnSpc>
            </a:pPr>
            <a:r>
              <a:rPr lang="en-US" sz="2000">
                <a:solidFill>
                  <a:schemeClr val="accent6">
                    <a:lumMod val="50000"/>
                  </a:schemeClr>
                </a:solidFill>
              </a:rPr>
              <a:t>River North is also responsible for final system validation within one of our production facilities to ensure our needs have been met.</a:t>
            </a:r>
          </a:p>
          <a:p>
            <a:pPr lvl="1">
              <a:lnSpc>
                <a:spcPct val="90000"/>
              </a:lnSpc>
            </a:pPr>
            <a:r>
              <a:rPr lang="en-US">
                <a:solidFill>
                  <a:schemeClr val="accent6">
                    <a:lumMod val="50000"/>
                  </a:schemeClr>
                </a:solidFill>
              </a:rPr>
              <a:t>Will use a dedicated JPS using a variety of jars and corresponding lids. </a:t>
            </a:r>
          </a:p>
          <a:p>
            <a:pPr lvl="1">
              <a:lnSpc>
                <a:spcPct val="90000"/>
              </a:lnSpc>
            </a:pPr>
            <a:r>
              <a:rPr lang="en-US">
                <a:solidFill>
                  <a:schemeClr val="accent6">
                    <a:lumMod val="50000"/>
                  </a:schemeClr>
                </a:solidFill>
              </a:rPr>
              <a:t>Supplier will provide validation LIRs for these activities.</a:t>
            </a:r>
          </a:p>
          <a:p>
            <a:pPr>
              <a:lnSpc>
                <a:spcPct val="90000"/>
              </a:lnSpc>
            </a:pPr>
            <a:r>
              <a:rPr lang="en-US" sz="2000">
                <a:solidFill>
                  <a:schemeClr val="accent6">
                    <a:lumMod val="50000"/>
                  </a:schemeClr>
                </a:solidFill>
              </a:rPr>
              <a:t>River North will provide recommendations concerning the acceptance of the LIRs.</a:t>
            </a:r>
          </a:p>
          <a:p>
            <a:pPr>
              <a:lnSpc>
                <a:spcPct val="90000"/>
              </a:lnSpc>
            </a:pPr>
            <a:r>
              <a:rPr lang="en-US" sz="2000">
                <a:solidFill>
                  <a:schemeClr val="accent6">
                    <a:lumMod val="50000"/>
                  </a:schemeClr>
                </a:solidFill>
                <a:latin typeface="Calibri" panose="020F0502020204030204" pitchFamily="34" charset="0"/>
                <a:cs typeface="Calibri" panose="020F0502020204030204" pitchFamily="34" charset="0"/>
              </a:rPr>
              <a:t>Once the validation LIRs pass system validation and acceptance, the supplier will be authorized to provide the LIRs needed for our 10 production facilities (200 LIRs, plus spares, and spare parts.)</a:t>
            </a:r>
          </a:p>
        </p:txBody>
      </p:sp>
      <p:pic>
        <p:nvPicPr>
          <p:cNvPr id="4" name="Picture 3" descr="A picture containing indoor, table, blue, sitting&#10;&#10;Description automatically generated">
            <a:extLst>
              <a:ext uri="{FF2B5EF4-FFF2-40B4-BE49-F238E27FC236}">
                <a16:creationId xmlns:a16="http://schemas.microsoft.com/office/drawing/2014/main" id="{09F99886-FC39-FD4B-8F85-2C532C240C95}"/>
              </a:ext>
            </a:extLst>
          </p:cNvPr>
          <p:cNvPicPr>
            <a:picLocks noChangeAspect="1"/>
          </p:cNvPicPr>
          <p:nvPr/>
        </p:nvPicPr>
        <p:blipFill>
          <a:blip r:embed="rId2">
            <a:extLst>
              <a:ext uri="{837473B0-CC2E-450A-ABE3-18F120FF3D39}">
                <a1611:picAttrSrcUrl xmlns:a1611="http://schemas.microsoft.com/office/drawing/2016/11/main" r:id="rId3"/>
              </a:ext>
            </a:extLst>
          </a:blip>
          <a:stretch>
            <a:fillRect/>
          </a:stretch>
        </p:blipFill>
        <p:spPr>
          <a:xfrm>
            <a:off x="8920428" y="645465"/>
            <a:ext cx="2634048" cy="1596991"/>
          </a:xfrm>
          <a:prstGeom prst="rect">
            <a:avLst/>
          </a:prstGeom>
        </p:spPr>
      </p:pic>
      <p:sp>
        <p:nvSpPr>
          <p:cNvPr id="5" name="TextBox 4">
            <a:extLst>
              <a:ext uri="{FF2B5EF4-FFF2-40B4-BE49-F238E27FC236}">
                <a16:creationId xmlns:a16="http://schemas.microsoft.com/office/drawing/2014/main" id="{418E3316-6EB5-204C-9286-88C322534A1C}"/>
              </a:ext>
            </a:extLst>
          </p:cNvPr>
          <p:cNvSpPr txBox="1"/>
          <p:nvPr/>
        </p:nvSpPr>
        <p:spPr>
          <a:xfrm>
            <a:off x="620486" y="6416588"/>
            <a:ext cx="10912218" cy="338554"/>
          </a:xfrm>
          <a:prstGeom prst="rect">
            <a:avLst/>
          </a:prstGeom>
          <a:noFill/>
        </p:spPr>
        <p:txBody>
          <a:bodyPr wrap="square" rtlCol="0">
            <a:spAutoFit/>
          </a:bodyPr>
          <a:lstStyle/>
          <a:p>
            <a:pPr algn="ctr"/>
            <a:r>
              <a:rPr lang="en-US" sz="1600"/>
              <a:t>LIR: Lid Installing Robot; NRM: Needs and Requirements Manual; GtNR: Guide to Needs and Requirements</a:t>
            </a:r>
          </a:p>
        </p:txBody>
      </p:sp>
      <p:sp>
        <p:nvSpPr>
          <p:cNvPr id="6" name="Slide Number Placeholder 18">
            <a:extLst>
              <a:ext uri="{FF2B5EF4-FFF2-40B4-BE49-F238E27FC236}">
                <a16:creationId xmlns:a16="http://schemas.microsoft.com/office/drawing/2014/main" id="{BC36EB77-6888-B9E8-51BF-5C68B31B9EBA}"/>
              </a:ext>
            </a:extLst>
          </p:cNvPr>
          <p:cNvSpPr>
            <a:spLocks noGrp="1"/>
          </p:cNvSpPr>
          <p:nvPr>
            <p:ph type="sldNum" sz="quarter" idx="12"/>
          </p:nvPr>
        </p:nvSpPr>
        <p:spPr>
          <a:xfrm>
            <a:off x="11409816" y="6469742"/>
            <a:ext cx="542697" cy="279400"/>
          </a:xfrm>
        </p:spPr>
        <p:txBody>
          <a:bodyPr/>
          <a:lstStyle/>
          <a:p>
            <a:fld id="{924B41C4-1474-8D42-B330-D2828683839D}" type="slidenum">
              <a:rPr lang="en-US" smtClean="0"/>
              <a:pPr/>
              <a:t>5</a:t>
            </a:fld>
            <a:endParaRPr lang="en-US"/>
          </a:p>
        </p:txBody>
      </p:sp>
    </p:spTree>
    <p:extLst>
      <p:ext uri="{BB962C8B-B14F-4D97-AF65-F5344CB8AC3E}">
        <p14:creationId xmlns:p14="http://schemas.microsoft.com/office/powerpoint/2010/main" val="17569238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E3DABB-2CBA-1741-8A20-B3D154F3249E}"/>
              </a:ext>
            </a:extLst>
          </p:cNvPr>
          <p:cNvSpPr>
            <a:spLocks noGrp="1"/>
          </p:cNvSpPr>
          <p:nvPr>
            <p:ph type="title"/>
          </p:nvPr>
        </p:nvSpPr>
        <p:spPr>
          <a:xfrm>
            <a:off x="1927099" y="438493"/>
            <a:ext cx="8337797" cy="978295"/>
          </a:xfrm>
        </p:spPr>
        <p:txBody>
          <a:bodyPr>
            <a:normAutofit/>
          </a:bodyPr>
          <a:lstStyle/>
          <a:p>
            <a:r>
              <a:rPr lang="en-US" sz="2800"/>
              <a:t>Operational Scenarios, Stories, Use cases</a:t>
            </a:r>
            <a:br>
              <a:rPr lang="en-US"/>
            </a:br>
            <a:r>
              <a:rPr lang="en-US" sz="2000"/>
              <a:t>S5: Shelia Stores, Chief of Shipping, Receiving, &amp; Storage (Internal)</a:t>
            </a:r>
          </a:p>
        </p:txBody>
      </p:sp>
      <p:sp>
        <p:nvSpPr>
          <p:cNvPr id="3" name="Content Placeholder 2">
            <a:extLst>
              <a:ext uri="{FF2B5EF4-FFF2-40B4-BE49-F238E27FC236}">
                <a16:creationId xmlns:a16="http://schemas.microsoft.com/office/drawing/2014/main" id="{AFF4780C-47C1-A54D-81F3-B7392605FB2F}"/>
              </a:ext>
            </a:extLst>
          </p:cNvPr>
          <p:cNvSpPr>
            <a:spLocks noGrp="1"/>
          </p:cNvSpPr>
          <p:nvPr>
            <p:ph idx="1"/>
          </p:nvPr>
        </p:nvSpPr>
        <p:spPr>
          <a:xfrm>
            <a:off x="636146" y="1475302"/>
            <a:ext cx="10561983" cy="4751564"/>
          </a:xfrm>
          <a:solidFill>
            <a:schemeClr val="bg1"/>
          </a:solidFill>
        </p:spPr>
        <p:txBody>
          <a:bodyPr>
            <a:normAutofit fontScale="70000" lnSpcReduction="20000"/>
          </a:bodyPr>
          <a:lstStyle/>
          <a:p>
            <a:pPr>
              <a:lnSpc>
                <a:spcPct val="90000"/>
              </a:lnSpc>
              <a:spcAft>
                <a:spcPts val="400"/>
              </a:spcAft>
            </a:pPr>
            <a:r>
              <a:rPr lang="en-US" sz="3400" b="1">
                <a:solidFill>
                  <a:schemeClr val="accent6">
                    <a:lumMod val="50000"/>
                  </a:schemeClr>
                </a:solidFill>
              </a:rPr>
              <a:t>Receiving LIRs from supplier to production facilities</a:t>
            </a:r>
            <a:r>
              <a:rPr lang="en-US" sz="3400" i="1">
                <a:solidFill>
                  <a:schemeClr val="accent6">
                    <a:lumMod val="50000"/>
                  </a:schemeClr>
                </a:solidFill>
              </a:rPr>
              <a:t>: </a:t>
            </a:r>
          </a:p>
          <a:p>
            <a:pPr lvl="1">
              <a:spcAft>
                <a:spcPts val="400"/>
              </a:spcAft>
            </a:pPr>
            <a:r>
              <a:rPr lang="en-US" sz="2900">
                <a:solidFill>
                  <a:schemeClr val="accent6">
                    <a:lumMod val="50000"/>
                  </a:schemeClr>
                </a:solidFill>
              </a:rPr>
              <a:t>The supplier needs to ship the LIRs in crates. </a:t>
            </a:r>
          </a:p>
          <a:p>
            <a:pPr lvl="1">
              <a:spcAft>
                <a:spcPts val="400"/>
              </a:spcAft>
            </a:pPr>
            <a:r>
              <a:rPr lang="en-US" sz="2900">
                <a:solidFill>
                  <a:schemeClr val="accent6">
                    <a:lumMod val="50000"/>
                  </a:schemeClr>
                </a:solidFill>
              </a:rPr>
              <a:t>The environment during shipping is not controlled so these crates will need to protect the LIRs from external environments (loads, temperature, humidity, particulates) during shipping in the environmental conditions shown in Table 3.</a:t>
            </a:r>
          </a:p>
          <a:p>
            <a:pPr lvl="1">
              <a:spcAft>
                <a:spcPts val="400"/>
              </a:spcAft>
            </a:pPr>
            <a:r>
              <a:rPr lang="en-US" sz="2900">
                <a:solidFill>
                  <a:schemeClr val="accent6">
                    <a:lumMod val="50000"/>
                  </a:schemeClr>
                </a:solidFill>
              </a:rPr>
              <a:t>The LIRs may be shipped in pieces for assembly at the production facilities or shipped fully assembled if the crated dimensions are compatible (size &amp; weight) with the size limits defined in Table 4. </a:t>
            </a:r>
          </a:p>
          <a:p>
            <a:pPr lvl="2">
              <a:spcAft>
                <a:spcPts val="400"/>
              </a:spcAft>
            </a:pPr>
            <a:r>
              <a:rPr lang="en-US" sz="2900">
                <a:solidFill>
                  <a:schemeClr val="accent6">
                    <a:lumMod val="50000"/>
                  </a:schemeClr>
                </a:solidFill>
              </a:rPr>
              <a:t>Initial shipping of LIRs from the supplier to the production facilities will be done by truck.  </a:t>
            </a:r>
          </a:p>
          <a:p>
            <a:pPr lvl="2">
              <a:spcAft>
                <a:spcPts val="400"/>
              </a:spcAft>
            </a:pPr>
            <a:r>
              <a:rPr lang="en-US" sz="2900">
                <a:solidFill>
                  <a:schemeClr val="accent6">
                    <a:lumMod val="50000"/>
                  </a:schemeClr>
                </a:solidFill>
              </a:rPr>
              <a:t>Intermediate shipping may be by plane, boat, ship, or truck.  </a:t>
            </a:r>
          </a:p>
          <a:p>
            <a:pPr lvl="2">
              <a:spcAft>
                <a:spcPts val="400"/>
              </a:spcAft>
            </a:pPr>
            <a:r>
              <a:rPr lang="en-US" sz="2900">
                <a:solidFill>
                  <a:schemeClr val="accent6">
                    <a:lumMod val="50000"/>
                  </a:schemeClr>
                </a:solidFill>
              </a:rPr>
              <a:t>Final shipping to the production facilities will be by truck.  </a:t>
            </a:r>
          </a:p>
          <a:p>
            <a:pPr lvl="2">
              <a:spcAft>
                <a:spcPts val="400"/>
              </a:spcAft>
            </a:pPr>
            <a:r>
              <a:rPr lang="en-US" sz="2900">
                <a:solidFill>
                  <a:schemeClr val="accent6">
                    <a:lumMod val="50000"/>
                  </a:schemeClr>
                </a:solidFill>
              </a:rPr>
              <a:t>Forklifts may be used to transfer crated LIRs between shipping modes and at the production facilities.  </a:t>
            </a:r>
          </a:p>
          <a:p>
            <a:pPr lvl="1">
              <a:spcAft>
                <a:spcPts val="400"/>
              </a:spcAft>
            </a:pPr>
            <a:r>
              <a:rPr lang="en-US" sz="2900">
                <a:solidFill>
                  <a:schemeClr val="accent6">
                    <a:lumMod val="50000"/>
                  </a:schemeClr>
                </a:solidFill>
              </a:rPr>
              <a:t>LIRs will be checked in at the production facilities receiving dock and crates inspected for damage prior to being moved via forklift to the LIR crated storage facility. </a:t>
            </a:r>
          </a:p>
        </p:txBody>
      </p:sp>
      <p:sp>
        <p:nvSpPr>
          <p:cNvPr id="4" name="Slide Number Placeholder 3">
            <a:extLst>
              <a:ext uri="{FF2B5EF4-FFF2-40B4-BE49-F238E27FC236}">
                <a16:creationId xmlns:a16="http://schemas.microsoft.com/office/drawing/2014/main" id="{C9239B07-1EC7-6940-9C08-6C504A5C5411}"/>
              </a:ext>
            </a:extLst>
          </p:cNvPr>
          <p:cNvSpPr>
            <a:spLocks noGrp="1"/>
          </p:cNvSpPr>
          <p:nvPr>
            <p:ph type="sldNum" sz="quarter" idx="12"/>
          </p:nvPr>
        </p:nvSpPr>
        <p:spPr>
          <a:xfrm>
            <a:off x="9920654" y="6417466"/>
            <a:ext cx="2133600" cy="365125"/>
          </a:xfrm>
        </p:spPr>
        <p:txBody>
          <a:bodyPr/>
          <a:lstStyle/>
          <a:p>
            <a:fld id="{874AC6EB-5948-4DF8-B5CC-E711E8013C87}" type="slidenum">
              <a:rPr lang="en-US" smtClean="0"/>
              <a:pPr/>
              <a:t>50</a:t>
            </a:fld>
            <a:endParaRPr lang="en-US"/>
          </a:p>
        </p:txBody>
      </p:sp>
      <p:pic>
        <p:nvPicPr>
          <p:cNvPr id="8" name="Picture 7" descr="Pile of carboard boxes">
            <a:extLst>
              <a:ext uri="{FF2B5EF4-FFF2-40B4-BE49-F238E27FC236}">
                <a16:creationId xmlns:a16="http://schemas.microsoft.com/office/drawing/2014/main" id="{3DE262B6-8B10-6398-35E6-E4D3930B2991}"/>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9764389" y="631674"/>
            <a:ext cx="1776639" cy="1184426"/>
          </a:xfrm>
          <a:prstGeom prst="rect">
            <a:avLst/>
          </a:prstGeom>
        </p:spPr>
      </p:pic>
      <p:sp>
        <p:nvSpPr>
          <p:cNvPr id="9" name="TextBox 8">
            <a:extLst>
              <a:ext uri="{FF2B5EF4-FFF2-40B4-BE49-F238E27FC236}">
                <a16:creationId xmlns:a16="http://schemas.microsoft.com/office/drawing/2014/main" id="{550F4C6F-B0E8-EEC1-8ED7-87BA27A882BC}"/>
              </a:ext>
            </a:extLst>
          </p:cNvPr>
          <p:cNvSpPr txBox="1"/>
          <p:nvPr/>
        </p:nvSpPr>
        <p:spPr>
          <a:xfrm>
            <a:off x="1204546" y="6417466"/>
            <a:ext cx="8962715" cy="481991"/>
          </a:xfrm>
          <a:prstGeom prst="rect">
            <a:avLst/>
          </a:prstGeom>
          <a:noFill/>
        </p:spPr>
        <p:txBody>
          <a:bodyPr wrap="square" rtlCol="0">
            <a:spAutoFit/>
          </a:bodyPr>
          <a:lstStyle/>
          <a:p>
            <a:pPr algn="ctr">
              <a:lnSpc>
                <a:spcPct val="9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JHS: Jar Handling Subsystem; LHS: Lid Handling Subsystem; LDS: Lid Dispensing System; MDS: Motion Detection System  </a:t>
            </a:r>
          </a:p>
        </p:txBody>
      </p:sp>
    </p:spTree>
    <p:extLst>
      <p:ext uri="{BB962C8B-B14F-4D97-AF65-F5344CB8AC3E}">
        <p14:creationId xmlns:p14="http://schemas.microsoft.com/office/powerpoint/2010/main" val="148607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BA12D0-65FB-3E47-8483-628ED6FAEF39}"/>
              </a:ext>
            </a:extLst>
          </p:cNvPr>
          <p:cNvSpPr>
            <a:spLocks noGrp="1"/>
          </p:cNvSpPr>
          <p:nvPr>
            <p:ph type="title"/>
          </p:nvPr>
        </p:nvSpPr>
        <p:spPr>
          <a:xfrm>
            <a:off x="1295401" y="538055"/>
            <a:ext cx="9601196" cy="776548"/>
          </a:xfrm>
        </p:spPr>
        <p:txBody>
          <a:bodyPr>
            <a:normAutofit fontScale="90000"/>
          </a:bodyPr>
          <a:lstStyle/>
          <a:p>
            <a:r>
              <a:rPr lang="en-US" sz="3100"/>
              <a:t>Operational Scenarios, Stories, Use cases</a:t>
            </a:r>
            <a:br>
              <a:rPr lang="en-US"/>
            </a:br>
            <a:r>
              <a:rPr lang="en-US" sz="2200"/>
              <a:t>S5: Shelia Stores, Chief of Shipping, Receiving, &amp; Storage (Internal)</a:t>
            </a:r>
          </a:p>
        </p:txBody>
      </p:sp>
      <p:sp>
        <p:nvSpPr>
          <p:cNvPr id="3" name="Content Placeholder 2">
            <a:extLst>
              <a:ext uri="{FF2B5EF4-FFF2-40B4-BE49-F238E27FC236}">
                <a16:creationId xmlns:a16="http://schemas.microsoft.com/office/drawing/2014/main" id="{1E01AF23-B8AA-C343-92FB-2F4E0A1564C8}"/>
              </a:ext>
            </a:extLst>
          </p:cNvPr>
          <p:cNvSpPr>
            <a:spLocks noGrp="1"/>
          </p:cNvSpPr>
          <p:nvPr>
            <p:ph idx="1"/>
          </p:nvPr>
        </p:nvSpPr>
        <p:spPr>
          <a:xfrm>
            <a:off x="937592" y="1721811"/>
            <a:ext cx="10197254" cy="4209860"/>
          </a:xfrm>
        </p:spPr>
        <p:txBody>
          <a:bodyPr>
            <a:normAutofit lnSpcReduction="10000"/>
          </a:bodyPr>
          <a:lstStyle/>
          <a:p>
            <a:pPr>
              <a:spcBef>
                <a:spcPts val="400"/>
              </a:spcBef>
            </a:pPr>
            <a:r>
              <a:rPr lang="en-US">
                <a:solidFill>
                  <a:schemeClr val="accent6">
                    <a:lumMod val="50000"/>
                  </a:schemeClr>
                </a:solidFill>
              </a:rPr>
              <a:t>LIR Crated Storage </a:t>
            </a:r>
          </a:p>
          <a:p>
            <a:pPr lvl="1">
              <a:spcBef>
                <a:spcPts val="400"/>
              </a:spcBef>
            </a:pPr>
            <a:r>
              <a:rPr lang="en-US">
                <a:solidFill>
                  <a:schemeClr val="accent6">
                    <a:lumMod val="50000"/>
                  </a:schemeClr>
                </a:solidFill>
              </a:rPr>
              <a:t>Initially the LIRs will be stored in their shipping crates in our LIR crated storage facility without climate control, on a concrete floor, under roof.  </a:t>
            </a:r>
          </a:p>
          <a:p>
            <a:pPr lvl="1">
              <a:spcBef>
                <a:spcPts val="400"/>
              </a:spcBef>
            </a:pPr>
            <a:r>
              <a:rPr lang="en-US">
                <a:solidFill>
                  <a:schemeClr val="accent6">
                    <a:lumMod val="50000"/>
                  </a:schemeClr>
                </a:solidFill>
              </a:rPr>
              <a:t>Storage facility doors are open for many hours during the day and dust and high humidity are common with expected values shown in Table 5. </a:t>
            </a:r>
            <a:r>
              <a:rPr lang="en-US" i="1">
                <a:solidFill>
                  <a:schemeClr val="accent6">
                    <a:lumMod val="50000"/>
                  </a:schemeClr>
                </a:solidFill>
              </a:rPr>
              <a:t>Assumption: LIR shipping crates will protect the LIRs from the environment encountered during both during shipping and storage.</a:t>
            </a:r>
            <a:endParaRPr lang="en-US">
              <a:solidFill>
                <a:schemeClr val="accent6">
                  <a:lumMod val="50000"/>
                </a:schemeClr>
              </a:solidFill>
            </a:endParaRPr>
          </a:p>
          <a:p>
            <a:pPr lvl="1">
              <a:spcBef>
                <a:spcPts val="400"/>
              </a:spcBef>
            </a:pPr>
            <a:r>
              <a:rPr lang="en-US">
                <a:solidFill>
                  <a:schemeClr val="accent6">
                    <a:lumMod val="50000"/>
                  </a:schemeClr>
                </a:solidFill>
              </a:rPr>
              <a:t>Crates may be placed on supplier provided pallets off the floor. </a:t>
            </a:r>
          </a:p>
          <a:p>
            <a:pPr>
              <a:spcBef>
                <a:spcPts val="400"/>
              </a:spcBef>
            </a:pPr>
            <a:r>
              <a:rPr lang="en-US">
                <a:solidFill>
                  <a:schemeClr val="accent6">
                    <a:lumMod val="50000"/>
                  </a:schemeClr>
                </a:solidFill>
              </a:rPr>
              <a:t>Receiving (LIR spare parts)</a:t>
            </a:r>
          </a:p>
          <a:p>
            <a:pPr lvl="1">
              <a:spcBef>
                <a:spcPts val="400"/>
              </a:spcBef>
            </a:pPr>
            <a:r>
              <a:rPr lang="en-US">
                <a:solidFill>
                  <a:schemeClr val="accent6">
                    <a:lumMod val="50000"/>
                  </a:schemeClr>
                </a:solidFill>
              </a:rPr>
              <a:t>Spare parts received from the LIR supplier will be received, inspected, entered in the inventory control system, and then sent to the maintenance area for storage in a controlled environment having the characteristics specified in Table 1.</a:t>
            </a:r>
          </a:p>
          <a:p>
            <a:endParaRPr lang="en-US" sz="3200">
              <a:solidFill>
                <a:schemeClr val="accent6">
                  <a:lumMod val="50000"/>
                </a:schemeClr>
              </a:solidFill>
            </a:endParaRPr>
          </a:p>
        </p:txBody>
      </p:sp>
      <p:pic>
        <p:nvPicPr>
          <p:cNvPr id="7" name="Picture 6" descr="Pile of carboard boxes">
            <a:extLst>
              <a:ext uri="{FF2B5EF4-FFF2-40B4-BE49-F238E27FC236}">
                <a16:creationId xmlns:a16="http://schemas.microsoft.com/office/drawing/2014/main" id="{D33987C3-51AE-2867-4937-CF98E0B68D51}"/>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9790052" y="639622"/>
            <a:ext cx="1738494" cy="1158996"/>
          </a:xfrm>
          <a:prstGeom prst="rect">
            <a:avLst/>
          </a:prstGeom>
        </p:spPr>
      </p:pic>
      <p:sp>
        <p:nvSpPr>
          <p:cNvPr id="8" name="TextBox 7">
            <a:extLst>
              <a:ext uri="{FF2B5EF4-FFF2-40B4-BE49-F238E27FC236}">
                <a16:creationId xmlns:a16="http://schemas.microsoft.com/office/drawing/2014/main" id="{9B04015C-D8E1-4ECF-CBA1-5BDF03AFC35A}"/>
              </a:ext>
            </a:extLst>
          </p:cNvPr>
          <p:cNvSpPr txBox="1"/>
          <p:nvPr/>
        </p:nvSpPr>
        <p:spPr>
          <a:xfrm>
            <a:off x="1204546" y="6417466"/>
            <a:ext cx="8962715" cy="481991"/>
          </a:xfrm>
          <a:prstGeom prst="rect">
            <a:avLst/>
          </a:prstGeom>
          <a:noFill/>
        </p:spPr>
        <p:txBody>
          <a:bodyPr wrap="square" rtlCol="0">
            <a:spAutoFit/>
          </a:bodyPr>
          <a:lstStyle/>
          <a:p>
            <a:pPr algn="ctr">
              <a:lnSpc>
                <a:spcPct val="9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JHS: Jar Handling Subsystem; LHS: Lid Handling Subsystem; LDS: Lid Dispensing System; MDS: Motion Detection System  </a:t>
            </a:r>
          </a:p>
        </p:txBody>
      </p:sp>
      <p:sp>
        <p:nvSpPr>
          <p:cNvPr id="9" name="Slide Number Placeholder 3">
            <a:extLst>
              <a:ext uri="{FF2B5EF4-FFF2-40B4-BE49-F238E27FC236}">
                <a16:creationId xmlns:a16="http://schemas.microsoft.com/office/drawing/2014/main" id="{2A1D9623-A91D-29A2-DA33-F13DE4230A92}"/>
              </a:ext>
            </a:extLst>
          </p:cNvPr>
          <p:cNvSpPr>
            <a:spLocks noGrp="1"/>
          </p:cNvSpPr>
          <p:nvPr>
            <p:ph type="sldNum" sz="quarter" idx="12"/>
          </p:nvPr>
        </p:nvSpPr>
        <p:spPr>
          <a:xfrm>
            <a:off x="11409816" y="6469742"/>
            <a:ext cx="542697" cy="279400"/>
          </a:xfrm>
        </p:spPr>
        <p:txBody>
          <a:bodyPr/>
          <a:lstStyle/>
          <a:p>
            <a:fld id="{874AC6EB-5948-4DF8-B5CC-E711E8013C87}" type="slidenum">
              <a:rPr lang="en-US" smtClean="0"/>
              <a:pPr/>
              <a:t>51</a:t>
            </a:fld>
            <a:endParaRPr lang="en-US"/>
          </a:p>
        </p:txBody>
      </p:sp>
    </p:spTree>
    <p:extLst>
      <p:ext uri="{BB962C8B-B14F-4D97-AF65-F5344CB8AC3E}">
        <p14:creationId xmlns:p14="http://schemas.microsoft.com/office/powerpoint/2010/main" val="38109130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E3DABB-2CBA-1741-8A20-B3D154F3249E}"/>
              </a:ext>
            </a:extLst>
          </p:cNvPr>
          <p:cNvSpPr>
            <a:spLocks noGrp="1"/>
          </p:cNvSpPr>
          <p:nvPr>
            <p:ph type="title"/>
          </p:nvPr>
        </p:nvSpPr>
        <p:spPr>
          <a:xfrm>
            <a:off x="1681245" y="447801"/>
            <a:ext cx="8829505" cy="966562"/>
          </a:xfrm>
        </p:spPr>
        <p:txBody>
          <a:bodyPr>
            <a:normAutofit/>
          </a:bodyPr>
          <a:lstStyle/>
          <a:p>
            <a:r>
              <a:rPr lang="en-US" sz="2800"/>
              <a:t>Operational Scenarios, Stories, Use cases</a:t>
            </a:r>
            <a:br>
              <a:rPr lang="en-US"/>
            </a:br>
            <a:r>
              <a:rPr lang="en-US" sz="2000"/>
              <a:t>S5: Shelia Stores, Chief of Shipping, Receiving, &amp; Storage (Internal)</a:t>
            </a:r>
          </a:p>
        </p:txBody>
      </p:sp>
      <p:sp>
        <p:nvSpPr>
          <p:cNvPr id="4" name="Slide Number Placeholder 3">
            <a:extLst>
              <a:ext uri="{FF2B5EF4-FFF2-40B4-BE49-F238E27FC236}">
                <a16:creationId xmlns:a16="http://schemas.microsoft.com/office/drawing/2014/main" id="{C9239B07-1EC7-6940-9C08-6C504A5C5411}"/>
              </a:ext>
            </a:extLst>
          </p:cNvPr>
          <p:cNvSpPr>
            <a:spLocks noGrp="1"/>
          </p:cNvSpPr>
          <p:nvPr>
            <p:ph type="sldNum" sz="quarter" idx="12"/>
          </p:nvPr>
        </p:nvSpPr>
        <p:spPr/>
        <p:txBody>
          <a:bodyPr/>
          <a:lstStyle/>
          <a:p>
            <a:fld id="{874AC6EB-5948-4DF8-B5CC-E711E8013C87}" type="slidenum">
              <a:rPr lang="en-US" smtClean="0"/>
              <a:pPr/>
              <a:t>52</a:t>
            </a:fld>
            <a:endParaRPr lang="en-US"/>
          </a:p>
        </p:txBody>
      </p:sp>
      <p:sp>
        <p:nvSpPr>
          <p:cNvPr id="8" name="TextBox 7">
            <a:extLst>
              <a:ext uri="{FF2B5EF4-FFF2-40B4-BE49-F238E27FC236}">
                <a16:creationId xmlns:a16="http://schemas.microsoft.com/office/drawing/2014/main" id="{3A03AD9B-17A7-2E42-99F9-AF2858016ECF}"/>
              </a:ext>
            </a:extLst>
          </p:cNvPr>
          <p:cNvSpPr txBox="1"/>
          <p:nvPr/>
        </p:nvSpPr>
        <p:spPr>
          <a:xfrm>
            <a:off x="1681245" y="4762576"/>
            <a:ext cx="8988531" cy="707886"/>
          </a:xfrm>
          <a:prstGeom prst="rect">
            <a:avLst/>
          </a:prstGeom>
          <a:noFill/>
        </p:spPr>
        <p:txBody>
          <a:bodyPr wrap="square" rtlCol="0">
            <a:spAutoFit/>
          </a:bodyPr>
          <a:lstStyle/>
          <a:p>
            <a:r>
              <a:rPr lang="en-US" sz="2000">
                <a:solidFill>
                  <a:schemeClr val="accent6">
                    <a:lumMod val="50000"/>
                  </a:schemeClr>
                </a:solidFill>
                <a:latin typeface="Calibri" panose="020F0502020204030204" pitchFamily="34" charset="0"/>
                <a:cs typeface="Calibri" panose="020F0502020204030204" pitchFamily="34" charset="0"/>
              </a:rPr>
              <a:t>Table 3 defines the expected shipping environment, along with the vibration loads, the crated LIRs are to be exposed to during shipping and handling. </a:t>
            </a:r>
          </a:p>
        </p:txBody>
      </p:sp>
      <p:sp>
        <p:nvSpPr>
          <p:cNvPr id="9" name="TextBox 8">
            <a:extLst>
              <a:ext uri="{FF2B5EF4-FFF2-40B4-BE49-F238E27FC236}">
                <a16:creationId xmlns:a16="http://schemas.microsoft.com/office/drawing/2014/main" id="{7272D24C-CE39-404C-88F5-9AFDFF226C09}"/>
              </a:ext>
            </a:extLst>
          </p:cNvPr>
          <p:cNvSpPr txBox="1"/>
          <p:nvPr/>
        </p:nvSpPr>
        <p:spPr>
          <a:xfrm>
            <a:off x="4097198" y="4154126"/>
            <a:ext cx="3546828" cy="369332"/>
          </a:xfrm>
          <a:prstGeom prst="rect">
            <a:avLst/>
          </a:prstGeom>
          <a:solidFill>
            <a:schemeClr val="bg1"/>
          </a:solidFill>
        </p:spPr>
        <p:txBody>
          <a:bodyPr wrap="square" rtlCol="0">
            <a:spAutoFit/>
          </a:bodyPr>
          <a:lstStyle/>
          <a:p>
            <a:pPr algn="ctr"/>
            <a:r>
              <a:rPr lang="en-US" b="1">
                <a:solidFill>
                  <a:schemeClr val="accent6">
                    <a:lumMod val="50000"/>
                  </a:schemeClr>
                </a:solidFill>
                <a:latin typeface="Calibri" panose="020F0502020204030204" pitchFamily="34" charset="0"/>
                <a:cs typeface="Calibri" panose="020F0502020204030204" pitchFamily="34" charset="0"/>
              </a:rPr>
              <a:t>Table 3: Shipping Environment</a:t>
            </a:r>
          </a:p>
        </p:txBody>
      </p:sp>
      <p:graphicFrame>
        <p:nvGraphicFramePr>
          <p:cNvPr id="11" name="Table 10">
            <a:extLst>
              <a:ext uri="{FF2B5EF4-FFF2-40B4-BE49-F238E27FC236}">
                <a16:creationId xmlns:a16="http://schemas.microsoft.com/office/drawing/2014/main" id="{F2B02C89-F695-074B-A1CB-D4678C9A1E17}"/>
              </a:ext>
            </a:extLst>
          </p:cNvPr>
          <p:cNvGraphicFramePr>
            <a:graphicFrameLocks noGrp="1"/>
          </p:cNvGraphicFramePr>
          <p:nvPr>
            <p:extLst>
              <p:ext uri="{D42A27DB-BD31-4B8C-83A1-F6EECF244321}">
                <p14:modId xmlns:p14="http://schemas.microsoft.com/office/powerpoint/2010/main" val="2145625785"/>
              </p:ext>
            </p:extLst>
          </p:nvPr>
        </p:nvGraphicFramePr>
        <p:xfrm>
          <a:off x="3349817" y="1868410"/>
          <a:ext cx="5041591" cy="2226095"/>
        </p:xfrm>
        <a:graphic>
          <a:graphicData uri="http://schemas.openxmlformats.org/drawingml/2006/table">
            <a:tbl>
              <a:tblPr firstRow="1" bandRow="1">
                <a:tableStyleId>{5C22544A-7EE6-4342-B048-85BDC9FD1C3A}</a:tableStyleId>
              </a:tblPr>
              <a:tblGrid>
                <a:gridCol w="1601557">
                  <a:extLst>
                    <a:ext uri="{9D8B030D-6E8A-4147-A177-3AD203B41FA5}">
                      <a16:colId xmlns:a16="http://schemas.microsoft.com/office/drawing/2014/main" val="321177448"/>
                    </a:ext>
                  </a:extLst>
                </a:gridCol>
                <a:gridCol w="1163946">
                  <a:extLst>
                    <a:ext uri="{9D8B030D-6E8A-4147-A177-3AD203B41FA5}">
                      <a16:colId xmlns:a16="http://schemas.microsoft.com/office/drawing/2014/main" val="3573106823"/>
                    </a:ext>
                  </a:extLst>
                </a:gridCol>
                <a:gridCol w="2276088">
                  <a:extLst>
                    <a:ext uri="{9D8B030D-6E8A-4147-A177-3AD203B41FA5}">
                      <a16:colId xmlns:a16="http://schemas.microsoft.com/office/drawing/2014/main" val="2849848616"/>
                    </a:ext>
                  </a:extLst>
                </a:gridCol>
              </a:tblGrid>
              <a:tr h="67263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atin typeface="Calibri" panose="020F0502020204030204" pitchFamily="34" charset="0"/>
                          <a:cs typeface="Calibri" panose="020F0502020204030204" pitchFamily="34" charset="0"/>
                        </a:rPr>
                        <a:t>Environment Variable</a:t>
                      </a:r>
                    </a:p>
                  </a:txBody>
                  <a:tcPr/>
                </a:tc>
                <a:tc>
                  <a:txBody>
                    <a:bodyPr/>
                    <a:lstStyle/>
                    <a:p>
                      <a:pPr algn="ctr"/>
                      <a:r>
                        <a:rPr lang="en-US">
                          <a:latin typeface="Calibri" panose="020F0502020204030204" pitchFamily="34" charset="0"/>
                          <a:cs typeface="Calibri" panose="020F0502020204030204" pitchFamily="34" charset="0"/>
                        </a:rPr>
                        <a:t>Low</a:t>
                      </a:r>
                    </a:p>
                  </a:txBody>
                  <a:tcPr anchor="b"/>
                </a:tc>
                <a:tc>
                  <a:txBody>
                    <a:bodyPr/>
                    <a:lstStyle/>
                    <a:p>
                      <a:pPr algn="ctr"/>
                      <a:r>
                        <a:rPr lang="en-US">
                          <a:latin typeface="Calibri" panose="020F0502020204030204" pitchFamily="34" charset="0"/>
                          <a:cs typeface="Calibri" panose="020F0502020204030204" pitchFamily="34" charset="0"/>
                        </a:rPr>
                        <a:t>High</a:t>
                      </a:r>
                    </a:p>
                  </a:txBody>
                  <a:tcPr anchor="b"/>
                </a:tc>
                <a:extLst>
                  <a:ext uri="{0D108BD9-81ED-4DB2-BD59-A6C34878D82A}">
                    <a16:rowId xmlns:a16="http://schemas.microsoft.com/office/drawing/2014/main" val="4125106512"/>
                  </a:ext>
                </a:extLst>
              </a:tr>
              <a:tr h="384362">
                <a:tc>
                  <a:txBody>
                    <a:bodyPr/>
                    <a:lstStyle/>
                    <a:p>
                      <a:pPr algn="ctr"/>
                      <a:r>
                        <a:rPr lang="en-US" sz="1800" kern="1200">
                          <a:solidFill>
                            <a:schemeClr val="dk1"/>
                          </a:solidFill>
                          <a:effectLst/>
                          <a:latin typeface="Calibri" panose="020F0502020204030204" pitchFamily="34" charset="0"/>
                          <a:ea typeface="+mn-ea"/>
                          <a:cs typeface="Calibri" panose="020F0502020204030204" pitchFamily="34" charset="0"/>
                        </a:rPr>
                        <a:t>Temperature </a:t>
                      </a:r>
                      <a:endParaRPr lang="en-US">
                        <a:latin typeface="Calibri" panose="020F0502020204030204" pitchFamily="34" charset="0"/>
                        <a:cs typeface="Calibri" panose="020F0502020204030204"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atin typeface="Calibri" panose="020F0502020204030204" pitchFamily="34" charset="0"/>
                          <a:cs typeface="Calibri" panose="020F0502020204030204" pitchFamily="34" charset="0"/>
                        </a:rPr>
                        <a:t>- 80 deg F</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kern="1200">
                          <a:solidFill>
                            <a:schemeClr val="dk1"/>
                          </a:solidFill>
                          <a:effectLst/>
                          <a:latin typeface="Calibri" panose="020F0502020204030204" pitchFamily="34" charset="0"/>
                          <a:ea typeface="+mn-ea"/>
                          <a:cs typeface="Calibri" panose="020F0502020204030204" pitchFamily="34" charset="0"/>
                        </a:rPr>
                        <a:t>134 deg F</a:t>
                      </a:r>
                      <a:endParaRPr lang="en-US">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2245273508"/>
                  </a:ext>
                </a:extLst>
              </a:tr>
              <a:tr h="389700">
                <a:tc>
                  <a:txBody>
                    <a:bodyPr/>
                    <a:lstStyle/>
                    <a:p>
                      <a:pPr algn="ctr"/>
                      <a:r>
                        <a:rPr lang="en-US" sz="1800" kern="1200">
                          <a:solidFill>
                            <a:schemeClr val="dk1"/>
                          </a:solidFill>
                          <a:effectLst/>
                          <a:latin typeface="Calibri" panose="020F0502020204030204" pitchFamily="34" charset="0"/>
                          <a:ea typeface="+mn-ea"/>
                          <a:cs typeface="Calibri" panose="020F0502020204030204" pitchFamily="34" charset="0"/>
                        </a:rPr>
                        <a:t>Humidity </a:t>
                      </a:r>
                      <a:endParaRPr lang="en-US">
                        <a:latin typeface="Calibri" panose="020F0502020204030204" pitchFamily="34" charset="0"/>
                        <a:cs typeface="Calibri" panose="020F0502020204030204"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atin typeface="Calibri" panose="020F0502020204030204" pitchFamily="34" charset="0"/>
                          <a:cs typeface="Calibri" panose="020F0502020204030204" pitchFamily="34" charset="0"/>
                        </a:rPr>
                        <a:t>0 %</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kern="1200">
                          <a:solidFill>
                            <a:schemeClr val="dk1"/>
                          </a:solidFill>
                          <a:effectLst/>
                          <a:latin typeface="Calibri" panose="020F0502020204030204" pitchFamily="34" charset="0"/>
                          <a:ea typeface="+mn-ea"/>
                          <a:cs typeface="Calibri" panose="020F0502020204030204" pitchFamily="34" charset="0"/>
                        </a:rPr>
                        <a:t>100%</a:t>
                      </a:r>
                      <a:endParaRPr lang="en-US">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3346976540"/>
                  </a:ext>
                </a:extLst>
              </a:tr>
              <a:tr h="3897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atin typeface="Calibri" panose="020F0502020204030204" pitchFamily="34" charset="0"/>
                          <a:cs typeface="Calibri" panose="020F0502020204030204" pitchFamily="34" charset="0"/>
                        </a:rPr>
                        <a:t>Vibration</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a:latin typeface="Calibri" panose="020F0502020204030204" pitchFamily="34" charset="0"/>
                        <a:cs typeface="Calibri" panose="020F0502020204030204" pitchFamily="34" charset="0"/>
                      </a:endParaRPr>
                    </a:p>
                  </a:txBody>
                  <a:tcPr/>
                </a:tc>
                <a:tc>
                  <a:txBody>
                    <a:bodyPr/>
                    <a:lstStyle/>
                    <a:p>
                      <a:pPr algn="ctr"/>
                      <a:r>
                        <a:rPr lang="en-US">
                          <a:latin typeface="Calibri" panose="020F0502020204030204" pitchFamily="34" charset="0"/>
                          <a:cs typeface="Calibri" panose="020F0502020204030204" pitchFamily="34" charset="0"/>
                        </a:rPr>
                        <a:t>[TBS]</a:t>
                      </a:r>
                    </a:p>
                  </a:txBody>
                  <a:tcPr/>
                </a:tc>
                <a:extLst>
                  <a:ext uri="{0D108BD9-81ED-4DB2-BD59-A6C34878D82A}">
                    <a16:rowId xmlns:a16="http://schemas.microsoft.com/office/drawing/2014/main" val="2423247489"/>
                  </a:ext>
                </a:extLst>
              </a:tr>
              <a:tr h="3897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kern="1200">
                          <a:solidFill>
                            <a:schemeClr val="dk1"/>
                          </a:solidFill>
                          <a:effectLst/>
                          <a:latin typeface="Calibri" panose="020F0502020204030204" pitchFamily="34" charset="0"/>
                          <a:ea typeface="+mn-ea"/>
                          <a:cs typeface="Calibri" panose="020F0502020204030204" pitchFamily="34" charset="0"/>
                        </a:rPr>
                        <a:t>Dust </a:t>
                      </a:r>
                      <a:endParaRPr lang="en-US">
                        <a:latin typeface="Calibri" panose="020F0502020204030204" pitchFamily="34" charset="0"/>
                        <a:cs typeface="Calibri" panose="020F0502020204030204"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atin typeface="Calibri" panose="020F0502020204030204" pitchFamily="34" charset="0"/>
                          <a:cs typeface="Calibri" panose="020F0502020204030204" pitchFamily="34" charset="0"/>
                        </a:rPr>
                        <a:t>0</a:t>
                      </a:r>
                    </a:p>
                  </a:txBody>
                  <a:tcPr/>
                </a:tc>
                <a:tc>
                  <a:txBody>
                    <a:bodyPr/>
                    <a:lstStyle/>
                    <a:p>
                      <a:r>
                        <a:rPr lang="en-US" sz="1800" kern="1200">
                          <a:solidFill>
                            <a:schemeClr val="dk1"/>
                          </a:solidFill>
                          <a:effectLst/>
                          <a:latin typeface="Calibri" panose="020F0502020204030204" pitchFamily="34" charset="0"/>
                          <a:ea typeface="+mn-ea"/>
                          <a:cs typeface="Calibri" panose="020F0502020204030204" pitchFamily="34" charset="0"/>
                        </a:rPr>
                        <a:t>M10 (FED STD 209E) </a:t>
                      </a:r>
                      <a:endParaRPr lang="en-US">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763891479"/>
                  </a:ext>
                </a:extLst>
              </a:tr>
            </a:tbl>
          </a:graphicData>
        </a:graphic>
      </p:graphicFrame>
      <p:pic>
        <p:nvPicPr>
          <p:cNvPr id="12" name="Picture 11" descr="A large brick building with grass in front of a house&#10;&#10;Description automatically generated">
            <a:extLst>
              <a:ext uri="{FF2B5EF4-FFF2-40B4-BE49-F238E27FC236}">
                <a16:creationId xmlns:a16="http://schemas.microsoft.com/office/drawing/2014/main" id="{C5A6C0B0-234A-8B49-BA5D-002105C932FA}"/>
              </a:ext>
            </a:extLst>
          </p:cNvPr>
          <p:cNvPicPr>
            <a:picLocks noChangeAspect="1"/>
          </p:cNvPicPr>
          <p:nvPr/>
        </p:nvPicPr>
        <p:blipFill>
          <a:blip r:embed="rId2" cstate="screen">
            <a:extLst>
              <a:ext uri="{28A0092B-C50C-407E-A947-70E740481C1C}">
                <a14:useLocalDpi xmlns:a14="http://schemas.microsoft.com/office/drawing/2010/main"/>
              </a:ext>
              <a:ext uri="{837473B0-CC2E-450A-ABE3-18F120FF3D39}">
                <a1611:picAttrSrcUrl xmlns:a1611="http://schemas.microsoft.com/office/drawing/2016/11/main" r:id="rId3"/>
              </a:ext>
            </a:extLst>
          </a:blip>
          <a:stretch>
            <a:fillRect/>
          </a:stretch>
        </p:blipFill>
        <p:spPr>
          <a:xfrm>
            <a:off x="9466286" y="633217"/>
            <a:ext cx="2083230" cy="1348891"/>
          </a:xfrm>
          <a:prstGeom prst="rect">
            <a:avLst/>
          </a:prstGeom>
        </p:spPr>
      </p:pic>
      <p:sp>
        <p:nvSpPr>
          <p:cNvPr id="13" name="TextBox 12">
            <a:extLst>
              <a:ext uri="{FF2B5EF4-FFF2-40B4-BE49-F238E27FC236}">
                <a16:creationId xmlns:a16="http://schemas.microsoft.com/office/drawing/2014/main" id="{C74BE0D7-8A4B-6377-63E0-CC866D3B3AB2}"/>
              </a:ext>
            </a:extLst>
          </p:cNvPr>
          <p:cNvSpPr txBox="1"/>
          <p:nvPr/>
        </p:nvSpPr>
        <p:spPr>
          <a:xfrm>
            <a:off x="1204546" y="6417466"/>
            <a:ext cx="8962715" cy="481991"/>
          </a:xfrm>
          <a:prstGeom prst="rect">
            <a:avLst/>
          </a:prstGeom>
          <a:noFill/>
        </p:spPr>
        <p:txBody>
          <a:bodyPr wrap="square" rtlCol="0">
            <a:spAutoFit/>
          </a:bodyPr>
          <a:lstStyle/>
          <a:p>
            <a:pPr algn="ctr">
              <a:lnSpc>
                <a:spcPct val="9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JHS: Jar Handling Subsystem; LHS: Lid Handling Subsystem; LDS: Lid Dispensing System; MDS: Motion Detection System  </a:t>
            </a:r>
          </a:p>
        </p:txBody>
      </p:sp>
    </p:spTree>
    <p:extLst>
      <p:ext uri="{BB962C8B-B14F-4D97-AF65-F5344CB8AC3E}">
        <p14:creationId xmlns:p14="http://schemas.microsoft.com/office/powerpoint/2010/main" val="273738294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E3DABB-2CBA-1741-8A20-B3D154F3249E}"/>
              </a:ext>
            </a:extLst>
          </p:cNvPr>
          <p:cNvSpPr>
            <a:spLocks noGrp="1"/>
          </p:cNvSpPr>
          <p:nvPr>
            <p:ph type="title"/>
          </p:nvPr>
        </p:nvSpPr>
        <p:spPr>
          <a:xfrm>
            <a:off x="1919019" y="544102"/>
            <a:ext cx="8353961" cy="740688"/>
          </a:xfrm>
        </p:spPr>
        <p:txBody>
          <a:bodyPr>
            <a:normAutofit fontScale="90000"/>
          </a:bodyPr>
          <a:lstStyle/>
          <a:p>
            <a:r>
              <a:rPr lang="en-US" sz="3200"/>
              <a:t>Operational Scenarios, Stories, Use cases</a:t>
            </a:r>
            <a:br>
              <a:rPr lang="en-US"/>
            </a:br>
            <a:r>
              <a:rPr lang="en-US" sz="2000"/>
              <a:t>S5: Shelia Stores, Chief of Shipping, Receiving, &amp; Storage (Internal)</a:t>
            </a:r>
          </a:p>
        </p:txBody>
      </p:sp>
      <p:sp>
        <p:nvSpPr>
          <p:cNvPr id="4" name="Slide Number Placeholder 3">
            <a:extLst>
              <a:ext uri="{FF2B5EF4-FFF2-40B4-BE49-F238E27FC236}">
                <a16:creationId xmlns:a16="http://schemas.microsoft.com/office/drawing/2014/main" id="{C9239B07-1EC7-6940-9C08-6C504A5C5411}"/>
              </a:ext>
            </a:extLst>
          </p:cNvPr>
          <p:cNvSpPr>
            <a:spLocks noGrp="1"/>
          </p:cNvSpPr>
          <p:nvPr>
            <p:ph type="sldNum" sz="quarter" idx="12"/>
          </p:nvPr>
        </p:nvSpPr>
        <p:spPr/>
        <p:txBody>
          <a:bodyPr/>
          <a:lstStyle/>
          <a:p>
            <a:fld id="{874AC6EB-5948-4DF8-B5CC-E711E8013C87}" type="slidenum">
              <a:rPr lang="en-US" smtClean="0"/>
              <a:pPr/>
              <a:t>53</a:t>
            </a:fld>
            <a:endParaRPr lang="en-US"/>
          </a:p>
        </p:txBody>
      </p:sp>
      <p:sp>
        <p:nvSpPr>
          <p:cNvPr id="8" name="TextBox 7">
            <a:extLst>
              <a:ext uri="{FF2B5EF4-FFF2-40B4-BE49-F238E27FC236}">
                <a16:creationId xmlns:a16="http://schemas.microsoft.com/office/drawing/2014/main" id="{3A03AD9B-17A7-2E42-99F9-AF2858016ECF}"/>
              </a:ext>
            </a:extLst>
          </p:cNvPr>
          <p:cNvSpPr txBox="1"/>
          <p:nvPr/>
        </p:nvSpPr>
        <p:spPr>
          <a:xfrm>
            <a:off x="983117" y="4510016"/>
            <a:ext cx="10426699" cy="1631216"/>
          </a:xfrm>
          <a:prstGeom prst="rect">
            <a:avLst/>
          </a:prstGeom>
          <a:noFill/>
        </p:spPr>
        <p:txBody>
          <a:bodyPr wrap="square" rtlCol="0">
            <a:spAutoFit/>
          </a:bodyPr>
          <a:lstStyle/>
          <a:p>
            <a:r>
              <a:rPr lang="en-US" sz="2000">
                <a:solidFill>
                  <a:schemeClr val="accent6">
                    <a:lumMod val="50000"/>
                  </a:schemeClr>
                </a:solidFill>
                <a:latin typeface="Calibri" panose="020F0502020204030204" pitchFamily="34" charset="0"/>
                <a:cs typeface="Calibri" panose="020F0502020204030204" pitchFamily="34" charset="0"/>
              </a:rPr>
              <a:t>Table 4 shows the weight and size limits for the LIR component packages. These restrictions only pertain to individual packages. There are no limits to the total weight of a shipment or the total number of packages in a shipment.   The constraints are based on trucking, given the LIRs need to be delivered to the production facilities via truck.  These limits are the more restrictive as compared to shipping via rail, plane, or ship.  </a:t>
            </a:r>
          </a:p>
        </p:txBody>
      </p:sp>
      <p:sp>
        <p:nvSpPr>
          <p:cNvPr id="9" name="TextBox 8">
            <a:extLst>
              <a:ext uri="{FF2B5EF4-FFF2-40B4-BE49-F238E27FC236}">
                <a16:creationId xmlns:a16="http://schemas.microsoft.com/office/drawing/2014/main" id="{7272D24C-CE39-404C-88F5-9AFDFF226C09}"/>
              </a:ext>
            </a:extLst>
          </p:cNvPr>
          <p:cNvSpPr txBox="1"/>
          <p:nvPr/>
        </p:nvSpPr>
        <p:spPr>
          <a:xfrm>
            <a:off x="3252444" y="4111298"/>
            <a:ext cx="5262090" cy="369332"/>
          </a:xfrm>
          <a:prstGeom prst="rect">
            <a:avLst/>
          </a:prstGeom>
          <a:solidFill>
            <a:schemeClr val="bg1"/>
          </a:solidFill>
        </p:spPr>
        <p:txBody>
          <a:bodyPr wrap="square" rtlCol="0">
            <a:spAutoFit/>
          </a:bodyPr>
          <a:lstStyle/>
          <a:p>
            <a:pPr algn="ctr"/>
            <a:r>
              <a:rPr lang="en-US" b="1">
                <a:solidFill>
                  <a:schemeClr val="accent6">
                    <a:lumMod val="50000"/>
                  </a:schemeClr>
                </a:solidFill>
                <a:latin typeface="Calibri" panose="020F0502020204030204" pitchFamily="34" charset="0"/>
                <a:cs typeface="Calibri" panose="020F0502020204030204" pitchFamily="34" charset="0"/>
              </a:rPr>
              <a:t>Table 4: Shipping Package Size and Weight Limits</a:t>
            </a:r>
          </a:p>
        </p:txBody>
      </p:sp>
      <p:graphicFrame>
        <p:nvGraphicFramePr>
          <p:cNvPr id="10" name="Table 9">
            <a:extLst>
              <a:ext uri="{FF2B5EF4-FFF2-40B4-BE49-F238E27FC236}">
                <a16:creationId xmlns:a16="http://schemas.microsoft.com/office/drawing/2014/main" id="{E67CF38D-1F54-1D4B-AC52-17FA723EDF8C}"/>
              </a:ext>
            </a:extLst>
          </p:cNvPr>
          <p:cNvGraphicFramePr>
            <a:graphicFrameLocks noGrp="1"/>
          </p:cNvGraphicFramePr>
          <p:nvPr>
            <p:extLst>
              <p:ext uri="{D42A27DB-BD31-4B8C-83A1-F6EECF244321}">
                <p14:modId xmlns:p14="http://schemas.microsoft.com/office/powerpoint/2010/main" val="4102192276"/>
              </p:ext>
            </p:extLst>
          </p:nvPr>
        </p:nvGraphicFramePr>
        <p:xfrm>
          <a:off x="2451854" y="1532376"/>
          <a:ext cx="6863271" cy="2578922"/>
        </p:xfrm>
        <a:graphic>
          <a:graphicData uri="http://schemas.openxmlformats.org/drawingml/2006/table">
            <a:tbl>
              <a:tblPr firstRow="1" bandRow="1">
                <a:tableStyleId>{5C22544A-7EE6-4342-B048-85BDC9FD1C3A}</a:tableStyleId>
              </a:tblPr>
              <a:tblGrid>
                <a:gridCol w="2058431">
                  <a:extLst>
                    <a:ext uri="{9D8B030D-6E8A-4147-A177-3AD203B41FA5}">
                      <a16:colId xmlns:a16="http://schemas.microsoft.com/office/drawing/2014/main" val="321177448"/>
                    </a:ext>
                  </a:extLst>
                </a:gridCol>
                <a:gridCol w="1268214">
                  <a:extLst>
                    <a:ext uri="{9D8B030D-6E8A-4147-A177-3AD203B41FA5}">
                      <a16:colId xmlns:a16="http://schemas.microsoft.com/office/drawing/2014/main" val="3573106823"/>
                    </a:ext>
                  </a:extLst>
                </a:gridCol>
                <a:gridCol w="3536626">
                  <a:extLst>
                    <a:ext uri="{9D8B030D-6E8A-4147-A177-3AD203B41FA5}">
                      <a16:colId xmlns:a16="http://schemas.microsoft.com/office/drawing/2014/main" val="1074625317"/>
                    </a:ext>
                  </a:extLst>
                </a:gridCol>
              </a:tblGrid>
              <a:tr h="36300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Calibri" panose="020F0502020204030204" pitchFamily="34" charset="0"/>
                        <a:cs typeface="Calibri" panose="020F0502020204030204" pitchFamily="34" charset="0"/>
                      </a:endParaRPr>
                    </a:p>
                  </a:txBody>
                  <a:tcPr/>
                </a:tc>
                <a:tc>
                  <a:txBody>
                    <a:bodyPr/>
                    <a:lstStyle/>
                    <a:p>
                      <a:pPr algn="ctr"/>
                      <a:r>
                        <a:rPr lang="en-US">
                          <a:latin typeface="Calibri" panose="020F0502020204030204" pitchFamily="34" charset="0"/>
                          <a:cs typeface="Calibri" panose="020F0502020204030204" pitchFamily="34" charset="0"/>
                        </a:rPr>
                        <a:t>Maximum Allowed</a:t>
                      </a:r>
                    </a:p>
                  </a:txBody>
                  <a:tcPr anchor="b"/>
                </a:tc>
                <a:tc>
                  <a:txBody>
                    <a:bodyPr/>
                    <a:lstStyle/>
                    <a:p>
                      <a:pPr algn="ctr"/>
                      <a:r>
                        <a:rPr lang="en-US">
                          <a:latin typeface="Calibri" panose="020F0502020204030204" pitchFamily="34" charset="0"/>
                          <a:cs typeface="Calibri" panose="020F0502020204030204" pitchFamily="34" charset="0"/>
                        </a:rPr>
                        <a:t>Notes:</a:t>
                      </a:r>
                    </a:p>
                  </a:txBody>
                  <a:tcPr anchor="b"/>
                </a:tc>
                <a:extLst>
                  <a:ext uri="{0D108BD9-81ED-4DB2-BD59-A6C34878D82A}">
                    <a16:rowId xmlns:a16="http://schemas.microsoft.com/office/drawing/2014/main" val="4125106512"/>
                  </a:ext>
                </a:extLst>
              </a:tr>
              <a:tr h="384362">
                <a:tc>
                  <a:txBody>
                    <a:bodyPr/>
                    <a:lstStyle/>
                    <a:p>
                      <a:pPr algn="ctr"/>
                      <a:r>
                        <a:rPr lang="en-US" sz="1800" kern="1200">
                          <a:solidFill>
                            <a:schemeClr val="dk1"/>
                          </a:solidFill>
                          <a:effectLst/>
                          <a:latin typeface="Calibri" panose="020F0502020204030204" pitchFamily="34" charset="0"/>
                          <a:ea typeface="+mn-ea"/>
                          <a:cs typeface="Calibri" panose="020F0502020204030204" pitchFamily="34" charset="0"/>
                        </a:rPr>
                        <a:t>Weight </a:t>
                      </a:r>
                      <a:endParaRPr lang="en-US">
                        <a:latin typeface="Calibri" panose="020F0502020204030204" pitchFamily="34" charset="0"/>
                        <a:cs typeface="Calibri" panose="020F0502020204030204"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atin typeface="Calibri" panose="020F0502020204030204" pitchFamily="34" charset="0"/>
                          <a:cs typeface="Calibri" panose="020F0502020204030204" pitchFamily="34" charset="0"/>
                        </a:rPr>
                        <a:t>150 </a:t>
                      </a:r>
                      <a:r>
                        <a:rPr lang="en-US" err="1">
                          <a:latin typeface="Calibri" panose="020F0502020204030204" pitchFamily="34" charset="0"/>
                          <a:cs typeface="Calibri" panose="020F0502020204030204" pitchFamily="34" charset="0"/>
                        </a:rPr>
                        <a:t>lbs</a:t>
                      </a:r>
                      <a:endParaRPr lang="en-US">
                        <a:latin typeface="Calibri" panose="020F0502020204030204" pitchFamily="34" charset="0"/>
                        <a:cs typeface="Calibri" panose="020F050202020403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i="0" u="none" strike="noStrike" kern="1200">
                          <a:solidFill>
                            <a:schemeClr val="dk1"/>
                          </a:solidFill>
                          <a:effectLst/>
                          <a:latin typeface="Calibri" panose="020F0502020204030204" pitchFamily="34" charset="0"/>
                          <a:ea typeface="+mn-ea"/>
                          <a:cs typeface="Calibri" panose="020F0502020204030204" pitchFamily="34" charset="0"/>
                        </a:rPr>
                        <a:t>Actual weight to nearest pound.</a:t>
                      </a:r>
                      <a:endParaRPr lang="en-US">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2245273508"/>
                  </a:ext>
                </a:extLst>
              </a:tr>
              <a:tr h="389700">
                <a:tc>
                  <a:txBody>
                    <a:bodyPr/>
                    <a:lstStyle/>
                    <a:p>
                      <a:pPr algn="ctr"/>
                      <a:r>
                        <a:rPr lang="en-US" sz="1800" kern="1200">
                          <a:solidFill>
                            <a:schemeClr val="dk1"/>
                          </a:solidFill>
                          <a:effectLst/>
                          <a:latin typeface="Calibri" panose="020F0502020204030204" pitchFamily="34" charset="0"/>
                          <a:ea typeface="+mn-ea"/>
                          <a:cs typeface="Calibri" panose="020F0502020204030204" pitchFamily="34" charset="0"/>
                        </a:rPr>
                        <a:t>Combined Length &amp; Girth </a:t>
                      </a:r>
                      <a:endParaRPr lang="en-US">
                        <a:latin typeface="Calibri" panose="020F0502020204030204" pitchFamily="34" charset="0"/>
                        <a:cs typeface="Calibri" panose="020F0502020204030204"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atin typeface="Calibri" panose="020F0502020204030204" pitchFamily="34" charset="0"/>
                          <a:cs typeface="Calibri" panose="020F0502020204030204" pitchFamily="34" charset="0"/>
                        </a:rPr>
                        <a:t>165 in</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i="0" u="none" strike="noStrike" kern="1200">
                          <a:solidFill>
                            <a:schemeClr val="dk1"/>
                          </a:solidFill>
                          <a:effectLst/>
                          <a:latin typeface="Calibri" panose="020F0502020204030204" pitchFamily="34" charset="0"/>
                          <a:ea typeface="+mn-ea"/>
                          <a:cs typeface="Calibri" panose="020F0502020204030204" pitchFamily="34" charset="0"/>
                        </a:rPr>
                        <a:t>Length + Girth (2x Width + 2x Height) to the nearest inch</a:t>
                      </a:r>
                      <a:endParaRPr lang="en-US">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3346976540"/>
                  </a:ext>
                </a:extLst>
              </a:tr>
              <a:tr h="46622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kern="1200">
                          <a:solidFill>
                            <a:schemeClr val="dk1"/>
                          </a:solidFill>
                          <a:effectLst/>
                          <a:latin typeface="Calibri" panose="020F0502020204030204" pitchFamily="34" charset="0"/>
                          <a:ea typeface="+mn-ea"/>
                          <a:cs typeface="Calibri" panose="020F0502020204030204" pitchFamily="34" charset="0"/>
                        </a:rPr>
                        <a:t>Length</a:t>
                      </a:r>
                      <a:endParaRPr lang="en-US">
                        <a:latin typeface="Calibri" panose="020F0502020204030204" pitchFamily="34" charset="0"/>
                        <a:cs typeface="Calibri" panose="020F0502020204030204"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atin typeface="Calibri" panose="020F0502020204030204" pitchFamily="34" charset="0"/>
                          <a:cs typeface="Calibri" panose="020F0502020204030204" pitchFamily="34" charset="0"/>
                        </a:rPr>
                        <a:t>108 in</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i="0" u="none" strike="noStrike" kern="1200">
                          <a:solidFill>
                            <a:schemeClr val="dk1"/>
                          </a:solidFill>
                          <a:effectLst/>
                          <a:latin typeface="Calibri" panose="020F0502020204030204" pitchFamily="34" charset="0"/>
                          <a:ea typeface="+mn-ea"/>
                          <a:cs typeface="Calibri" panose="020F0502020204030204" pitchFamily="34" charset="0"/>
                        </a:rPr>
                        <a:t>Measure the longest side of the package, rounding to the nearest inch</a:t>
                      </a:r>
                      <a:endParaRPr lang="en-US">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763891479"/>
                  </a:ext>
                </a:extLst>
              </a:tr>
            </a:tbl>
          </a:graphicData>
        </a:graphic>
      </p:graphicFrame>
      <p:pic>
        <p:nvPicPr>
          <p:cNvPr id="12" name="Picture 11" descr="A large brick building with grass in front of a house&#10;&#10;Description automatically generated">
            <a:extLst>
              <a:ext uri="{FF2B5EF4-FFF2-40B4-BE49-F238E27FC236}">
                <a16:creationId xmlns:a16="http://schemas.microsoft.com/office/drawing/2014/main" id="{A77AEE14-25F9-9EA5-7949-FF35046D0357}"/>
              </a:ext>
            </a:extLst>
          </p:cNvPr>
          <p:cNvPicPr>
            <a:picLocks noChangeAspect="1"/>
          </p:cNvPicPr>
          <p:nvPr/>
        </p:nvPicPr>
        <p:blipFill>
          <a:blip r:embed="rId2" cstate="screen">
            <a:extLst>
              <a:ext uri="{28A0092B-C50C-407E-A947-70E740481C1C}">
                <a14:useLocalDpi xmlns:a14="http://schemas.microsoft.com/office/drawing/2010/main"/>
              </a:ext>
              <a:ext uri="{837473B0-CC2E-450A-ABE3-18F120FF3D39}">
                <a1611:picAttrSrcUrl xmlns:a1611="http://schemas.microsoft.com/office/drawing/2016/11/main" r:id="rId3"/>
              </a:ext>
            </a:extLst>
          </a:blip>
          <a:stretch>
            <a:fillRect/>
          </a:stretch>
        </p:blipFill>
        <p:spPr>
          <a:xfrm>
            <a:off x="9479629" y="645724"/>
            <a:ext cx="2083230" cy="1348891"/>
          </a:xfrm>
          <a:prstGeom prst="rect">
            <a:avLst/>
          </a:prstGeom>
        </p:spPr>
      </p:pic>
      <p:sp>
        <p:nvSpPr>
          <p:cNvPr id="13" name="TextBox 12">
            <a:extLst>
              <a:ext uri="{FF2B5EF4-FFF2-40B4-BE49-F238E27FC236}">
                <a16:creationId xmlns:a16="http://schemas.microsoft.com/office/drawing/2014/main" id="{3B3E1977-0840-FF17-E880-824C34052238}"/>
              </a:ext>
            </a:extLst>
          </p:cNvPr>
          <p:cNvSpPr txBox="1"/>
          <p:nvPr/>
        </p:nvSpPr>
        <p:spPr>
          <a:xfrm>
            <a:off x="1204546" y="6417466"/>
            <a:ext cx="8962715" cy="481991"/>
          </a:xfrm>
          <a:prstGeom prst="rect">
            <a:avLst/>
          </a:prstGeom>
          <a:noFill/>
        </p:spPr>
        <p:txBody>
          <a:bodyPr wrap="square" rtlCol="0">
            <a:spAutoFit/>
          </a:bodyPr>
          <a:lstStyle/>
          <a:p>
            <a:pPr algn="ctr">
              <a:lnSpc>
                <a:spcPct val="9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JHS: Jar Handling Subsystem; LHS: Lid Handling Subsystem; LDS: Lid Dispensing System; MDS: Motion Detection System  </a:t>
            </a:r>
          </a:p>
        </p:txBody>
      </p:sp>
    </p:spTree>
    <p:extLst>
      <p:ext uri="{BB962C8B-B14F-4D97-AF65-F5344CB8AC3E}">
        <p14:creationId xmlns:p14="http://schemas.microsoft.com/office/powerpoint/2010/main" val="302911743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E3DABB-2CBA-1741-8A20-B3D154F3249E}"/>
              </a:ext>
            </a:extLst>
          </p:cNvPr>
          <p:cNvSpPr>
            <a:spLocks noGrp="1"/>
          </p:cNvSpPr>
          <p:nvPr>
            <p:ph type="title"/>
          </p:nvPr>
        </p:nvSpPr>
        <p:spPr>
          <a:xfrm>
            <a:off x="1919019" y="544102"/>
            <a:ext cx="8353961" cy="752263"/>
          </a:xfrm>
        </p:spPr>
        <p:txBody>
          <a:bodyPr>
            <a:normAutofit fontScale="90000"/>
          </a:bodyPr>
          <a:lstStyle/>
          <a:p>
            <a:r>
              <a:rPr lang="en-US" sz="3200"/>
              <a:t>Operational Scenarios, Stories, Use cases</a:t>
            </a:r>
            <a:br>
              <a:rPr lang="en-US"/>
            </a:br>
            <a:r>
              <a:rPr lang="en-US" sz="2000"/>
              <a:t>S5: Shelia Stores, Chief of Shipping, Receiving, &amp; Storage (Internal)</a:t>
            </a:r>
          </a:p>
        </p:txBody>
      </p:sp>
      <p:sp>
        <p:nvSpPr>
          <p:cNvPr id="4" name="Slide Number Placeholder 3">
            <a:extLst>
              <a:ext uri="{FF2B5EF4-FFF2-40B4-BE49-F238E27FC236}">
                <a16:creationId xmlns:a16="http://schemas.microsoft.com/office/drawing/2014/main" id="{C9239B07-1EC7-6940-9C08-6C504A5C5411}"/>
              </a:ext>
            </a:extLst>
          </p:cNvPr>
          <p:cNvSpPr>
            <a:spLocks noGrp="1"/>
          </p:cNvSpPr>
          <p:nvPr>
            <p:ph type="sldNum" sz="quarter" idx="12"/>
          </p:nvPr>
        </p:nvSpPr>
        <p:spPr/>
        <p:txBody>
          <a:bodyPr/>
          <a:lstStyle/>
          <a:p>
            <a:fld id="{874AC6EB-5948-4DF8-B5CC-E711E8013C87}" type="slidenum">
              <a:rPr lang="en-US" smtClean="0"/>
              <a:pPr/>
              <a:t>54</a:t>
            </a:fld>
            <a:endParaRPr lang="en-US"/>
          </a:p>
        </p:txBody>
      </p:sp>
      <p:sp>
        <p:nvSpPr>
          <p:cNvPr id="8" name="TextBox 7">
            <a:extLst>
              <a:ext uri="{FF2B5EF4-FFF2-40B4-BE49-F238E27FC236}">
                <a16:creationId xmlns:a16="http://schemas.microsoft.com/office/drawing/2014/main" id="{3A03AD9B-17A7-2E42-99F9-AF2858016ECF}"/>
              </a:ext>
            </a:extLst>
          </p:cNvPr>
          <p:cNvSpPr txBox="1"/>
          <p:nvPr/>
        </p:nvSpPr>
        <p:spPr>
          <a:xfrm>
            <a:off x="1810455" y="5214468"/>
            <a:ext cx="8571089" cy="707886"/>
          </a:xfrm>
          <a:prstGeom prst="rect">
            <a:avLst/>
          </a:prstGeom>
          <a:noFill/>
        </p:spPr>
        <p:txBody>
          <a:bodyPr wrap="square" rtlCol="0">
            <a:spAutoFit/>
          </a:bodyPr>
          <a:lstStyle/>
          <a:p>
            <a:pPr algn="ctr"/>
            <a:r>
              <a:rPr lang="en-US" sz="2000">
                <a:solidFill>
                  <a:schemeClr val="accent6">
                    <a:lumMod val="50000"/>
                  </a:schemeClr>
                </a:solidFill>
                <a:latin typeface="Calibri" panose="020F0502020204030204" pitchFamily="34" charset="0"/>
                <a:cs typeface="Calibri" panose="020F0502020204030204" pitchFamily="34" charset="0"/>
              </a:rPr>
              <a:t>Table 5 shows the storage environment within the unconditioned storage facility the crated LIRs will be exposed to. </a:t>
            </a:r>
          </a:p>
        </p:txBody>
      </p:sp>
      <p:sp>
        <p:nvSpPr>
          <p:cNvPr id="9" name="TextBox 8">
            <a:extLst>
              <a:ext uri="{FF2B5EF4-FFF2-40B4-BE49-F238E27FC236}">
                <a16:creationId xmlns:a16="http://schemas.microsoft.com/office/drawing/2014/main" id="{7272D24C-CE39-404C-88F5-9AFDFF226C09}"/>
              </a:ext>
            </a:extLst>
          </p:cNvPr>
          <p:cNvSpPr txBox="1"/>
          <p:nvPr/>
        </p:nvSpPr>
        <p:spPr>
          <a:xfrm>
            <a:off x="4322586" y="4347197"/>
            <a:ext cx="3546828" cy="400110"/>
          </a:xfrm>
          <a:prstGeom prst="rect">
            <a:avLst/>
          </a:prstGeom>
          <a:solidFill>
            <a:schemeClr val="bg1"/>
          </a:solidFill>
        </p:spPr>
        <p:txBody>
          <a:bodyPr wrap="square" rtlCol="0">
            <a:spAutoFit/>
          </a:bodyPr>
          <a:lstStyle/>
          <a:p>
            <a:pPr algn="ctr"/>
            <a:r>
              <a:rPr lang="en-US" sz="2000" b="1">
                <a:solidFill>
                  <a:schemeClr val="accent6">
                    <a:lumMod val="50000"/>
                  </a:schemeClr>
                </a:solidFill>
                <a:latin typeface="Calibri" panose="020F0502020204030204" pitchFamily="34" charset="0"/>
                <a:cs typeface="Calibri" panose="020F0502020204030204" pitchFamily="34" charset="0"/>
              </a:rPr>
              <a:t>Table 5: Storage Environment</a:t>
            </a:r>
          </a:p>
        </p:txBody>
      </p:sp>
      <p:graphicFrame>
        <p:nvGraphicFramePr>
          <p:cNvPr id="10" name="Table 9">
            <a:extLst>
              <a:ext uri="{FF2B5EF4-FFF2-40B4-BE49-F238E27FC236}">
                <a16:creationId xmlns:a16="http://schemas.microsoft.com/office/drawing/2014/main" id="{E67CF38D-1F54-1D4B-AC52-17FA723EDF8C}"/>
              </a:ext>
            </a:extLst>
          </p:cNvPr>
          <p:cNvGraphicFramePr>
            <a:graphicFrameLocks noGrp="1"/>
          </p:cNvGraphicFramePr>
          <p:nvPr>
            <p:extLst>
              <p:ext uri="{D42A27DB-BD31-4B8C-83A1-F6EECF244321}">
                <p14:modId xmlns:p14="http://schemas.microsoft.com/office/powerpoint/2010/main" val="415354815"/>
              </p:ext>
            </p:extLst>
          </p:nvPr>
        </p:nvGraphicFramePr>
        <p:xfrm>
          <a:off x="3466640" y="2510802"/>
          <a:ext cx="5041591" cy="1836395"/>
        </p:xfrm>
        <a:graphic>
          <a:graphicData uri="http://schemas.openxmlformats.org/drawingml/2006/table">
            <a:tbl>
              <a:tblPr firstRow="1" bandRow="1">
                <a:tableStyleId>{5C22544A-7EE6-4342-B048-85BDC9FD1C3A}</a:tableStyleId>
              </a:tblPr>
              <a:tblGrid>
                <a:gridCol w="1601557">
                  <a:extLst>
                    <a:ext uri="{9D8B030D-6E8A-4147-A177-3AD203B41FA5}">
                      <a16:colId xmlns:a16="http://schemas.microsoft.com/office/drawing/2014/main" val="321177448"/>
                    </a:ext>
                  </a:extLst>
                </a:gridCol>
                <a:gridCol w="1163946">
                  <a:extLst>
                    <a:ext uri="{9D8B030D-6E8A-4147-A177-3AD203B41FA5}">
                      <a16:colId xmlns:a16="http://schemas.microsoft.com/office/drawing/2014/main" val="3573106823"/>
                    </a:ext>
                  </a:extLst>
                </a:gridCol>
                <a:gridCol w="2276088">
                  <a:extLst>
                    <a:ext uri="{9D8B030D-6E8A-4147-A177-3AD203B41FA5}">
                      <a16:colId xmlns:a16="http://schemas.microsoft.com/office/drawing/2014/main" val="2849848616"/>
                    </a:ext>
                  </a:extLst>
                </a:gridCol>
              </a:tblGrid>
              <a:tr h="67263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Calibri" panose="020F0502020204030204" pitchFamily="34" charset="0"/>
                          <a:cs typeface="Calibri" panose="020F0502020204030204" pitchFamily="34" charset="0"/>
                        </a:rPr>
                        <a:t>Environment Variable</a:t>
                      </a:r>
                    </a:p>
                  </a:txBody>
                  <a:tcPr/>
                </a:tc>
                <a:tc>
                  <a:txBody>
                    <a:bodyPr/>
                    <a:lstStyle/>
                    <a:p>
                      <a:pPr algn="ctr"/>
                      <a:r>
                        <a:rPr lang="en-US">
                          <a:latin typeface="Calibri" panose="020F0502020204030204" pitchFamily="34" charset="0"/>
                          <a:cs typeface="Calibri" panose="020F0502020204030204" pitchFamily="34" charset="0"/>
                        </a:rPr>
                        <a:t>Minimum</a:t>
                      </a:r>
                    </a:p>
                  </a:txBody>
                  <a:tcPr anchor="b"/>
                </a:tc>
                <a:tc>
                  <a:txBody>
                    <a:bodyPr/>
                    <a:lstStyle/>
                    <a:p>
                      <a:pPr algn="ctr"/>
                      <a:r>
                        <a:rPr lang="en-US" err="1">
                          <a:latin typeface="Calibri" panose="020F0502020204030204" pitchFamily="34" charset="0"/>
                          <a:cs typeface="Calibri" panose="020F0502020204030204" pitchFamily="34" charset="0"/>
                        </a:rPr>
                        <a:t>Maximium</a:t>
                      </a:r>
                      <a:endParaRPr lang="en-US">
                        <a:latin typeface="Calibri" panose="020F0502020204030204" pitchFamily="34" charset="0"/>
                        <a:cs typeface="Calibri" panose="020F0502020204030204" pitchFamily="34" charset="0"/>
                      </a:endParaRPr>
                    </a:p>
                  </a:txBody>
                  <a:tcPr anchor="b"/>
                </a:tc>
                <a:extLst>
                  <a:ext uri="{0D108BD9-81ED-4DB2-BD59-A6C34878D82A}">
                    <a16:rowId xmlns:a16="http://schemas.microsoft.com/office/drawing/2014/main" val="4125106512"/>
                  </a:ext>
                </a:extLst>
              </a:tr>
              <a:tr h="384362">
                <a:tc>
                  <a:txBody>
                    <a:bodyPr/>
                    <a:lstStyle/>
                    <a:p>
                      <a:pPr algn="ctr"/>
                      <a:r>
                        <a:rPr lang="en-US" sz="1800" kern="1200">
                          <a:solidFill>
                            <a:schemeClr val="dk1"/>
                          </a:solidFill>
                          <a:effectLst/>
                          <a:latin typeface="Calibri" panose="020F0502020204030204" pitchFamily="34" charset="0"/>
                          <a:ea typeface="+mn-ea"/>
                          <a:cs typeface="Calibri" panose="020F0502020204030204" pitchFamily="34" charset="0"/>
                        </a:rPr>
                        <a:t>Temperature </a:t>
                      </a:r>
                      <a:endParaRPr lang="en-US">
                        <a:latin typeface="Calibri" panose="020F0502020204030204" pitchFamily="34" charset="0"/>
                        <a:cs typeface="Calibri" panose="020F0502020204030204"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atin typeface="Calibri" panose="020F0502020204030204" pitchFamily="34" charset="0"/>
                          <a:cs typeface="Calibri" panose="020F0502020204030204" pitchFamily="34" charset="0"/>
                        </a:rPr>
                        <a:t>- 30 deg F</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kern="1200">
                          <a:solidFill>
                            <a:schemeClr val="dk1"/>
                          </a:solidFill>
                          <a:effectLst/>
                          <a:latin typeface="Calibri" panose="020F0502020204030204" pitchFamily="34" charset="0"/>
                          <a:ea typeface="+mn-ea"/>
                          <a:cs typeface="Calibri" panose="020F0502020204030204" pitchFamily="34" charset="0"/>
                        </a:rPr>
                        <a:t>120 deg F</a:t>
                      </a:r>
                      <a:endParaRPr lang="en-US">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2245273508"/>
                  </a:ext>
                </a:extLst>
              </a:tr>
              <a:tr h="389700">
                <a:tc>
                  <a:txBody>
                    <a:bodyPr/>
                    <a:lstStyle/>
                    <a:p>
                      <a:pPr algn="ctr"/>
                      <a:r>
                        <a:rPr lang="en-US" sz="1800" kern="1200">
                          <a:solidFill>
                            <a:schemeClr val="dk1"/>
                          </a:solidFill>
                          <a:effectLst/>
                          <a:latin typeface="Calibri" panose="020F0502020204030204" pitchFamily="34" charset="0"/>
                          <a:ea typeface="+mn-ea"/>
                          <a:cs typeface="Calibri" panose="020F0502020204030204" pitchFamily="34" charset="0"/>
                        </a:rPr>
                        <a:t>Humidity </a:t>
                      </a:r>
                      <a:endParaRPr lang="en-US">
                        <a:latin typeface="Calibri" panose="020F0502020204030204" pitchFamily="34" charset="0"/>
                        <a:cs typeface="Calibri" panose="020F0502020204030204"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atin typeface="Calibri" panose="020F0502020204030204" pitchFamily="34" charset="0"/>
                          <a:cs typeface="Calibri" panose="020F0502020204030204" pitchFamily="34" charset="0"/>
                        </a:rPr>
                        <a:t>0 %</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kern="1200">
                          <a:solidFill>
                            <a:schemeClr val="dk1"/>
                          </a:solidFill>
                          <a:effectLst/>
                          <a:latin typeface="Calibri" panose="020F0502020204030204" pitchFamily="34" charset="0"/>
                          <a:ea typeface="+mn-ea"/>
                          <a:cs typeface="Calibri" panose="020F0502020204030204" pitchFamily="34" charset="0"/>
                        </a:rPr>
                        <a:t>100%</a:t>
                      </a:r>
                      <a:endParaRPr lang="en-US">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3346976540"/>
                  </a:ext>
                </a:extLst>
              </a:tr>
              <a:tr h="38970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kern="1200">
                          <a:solidFill>
                            <a:schemeClr val="dk1"/>
                          </a:solidFill>
                          <a:effectLst/>
                          <a:latin typeface="Calibri" panose="020F0502020204030204" pitchFamily="34" charset="0"/>
                          <a:ea typeface="+mn-ea"/>
                          <a:cs typeface="Calibri" panose="020F0502020204030204" pitchFamily="34" charset="0"/>
                        </a:rPr>
                        <a:t>Dust </a:t>
                      </a:r>
                      <a:endParaRPr lang="en-US">
                        <a:latin typeface="Calibri" panose="020F0502020204030204" pitchFamily="34" charset="0"/>
                        <a:cs typeface="Calibri" panose="020F0502020204030204"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atin typeface="Calibri" panose="020F0502020204030204" pitchFamily="34" charset="0"/>
                          <a:cs typeface="Calibri" panose="020F0502020204030204" pitchFamily="34" charset="0"/>
                        </a:rPr>
                        <a:t>0</a:t>
                      </a:r>
                    </a:p>
                  </a:txBody>
                  <a:tcPr/>
                </a:tc>
                <a:tc>
                  <a:txBody>
                    <a:bodyPr/>
                    <a:lstStyle/>
                    <a:p>
                      <a:r>
                        <a:rPr lang="en-US" sz="1800" kern="1200">
                          <a:solidFill>
                            <a:schemeClr val="dk1"/>
                          </a:solidFill>
                          <a:effectLst/>
                          <a:latin typeface="Calibri" panose="020F0502020204030204" pitchFamily="34" charset="0"/>
                          <a:ea typeface="+mn-ea"/>
                          <a:cs typeface="Calibri" panose="020F0502020204030204" pitchFamily="34" charset="0"/>
                        </a:rPr>
                        <a:t>M10 (FED STD 209E) </a:t>
                      </a:r>
                      <a:endParaRPr lang="en-US">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763891479"/>
                  </a:ext>
                </a:extLst>
              </a:tr>
            </a:tbl>
          </a:graphicData>
        </a:graphic>
      </p:graphicFrame>
      <p:pic>
        <p:nvPicPr>
          <p:cNvPr id="12" name="Picture 11" descr="A large brick building with grass in front of a house&#10;&#10;Description automatically generated">
            <a:extLst>
              <a:ext uri="{FF2B5EF4-FFF2-40B4-BE49-F238E27FC236}">
                <a16:creationId xmlns:a16="http://schemas.microsoft.com/office/drawing/2014/main" id="{EDA18096-58E5-205B-BA0B-319016BF1834}"/>
              </a:ext>
            </a:extLst>
          </p:cNvPr>
          <p:cNvPicPr>
            <a:picLocks noChangeAspect="1"/>
          </p:cNvPicPr>
          <p:nvPr/>
        </p:nvPicPr>
        <p:blipFill>
          <a:blip r:embed="rId2" cstate="screen">
            <a:extLst>
              <a:ext uri="{28A0092B-C50C-407E-A947-70E740481C1C}">
                <a14:useLocalDpi xmlns:a14="http://schemas.microsoft.com/office/drawing/2010/main"/>
              </a:ext>
              <a:ext uri="{837473B0-CC2E-450A-ABE3-18F120FF3D39}">
                <a1611:picAttrSrcUrl xmlns:a1611="http://schemas.microsoft.com/office/drawing/2016/11/main" r:id="rId3"/>
              </a:ext>
            </a:extLst>
          </a:blip>
          <a:stretch>
            <a:fillRect/>
          </a:stretch>
        </p:blipFill>
        <p:spPr>
          <a:xfrm>
            <a:off x="9231365" y="634260"/>
            <a:ext cx="2083230" cy="1348891"/>
          </a:xfrm>
          <a:prstGeom prst="rect">
            <a:avLst/>
          </a:prstGeom>
        </p:spPr>
      </p:pic>
      <p:sp>
        <p:nvSpPr>
          <p:cNvPr id="13" name="TextBox 12">
            <a:extLst>
              <a:ext uri="{FF2B5EF4-FFF2-40B4-BE49-F238E27FC236}">
                <a16:creationId xmlns:a16="http://schemas.microsoft.com/office/drawing/2014/main" id="{43BD398E-E282-1E74-7A13-07DE0FEE7BAB}"/>
              </a:ext>
            </a:extLst>
          </p:cNvPr>
          <p:cNvSpPr txBox="1"/>
          <p:nvPr/>
        </p:nvSpPr>
        <p:spPr>
          <a:xfrm>
            <a:off x="1204546" y="6417466"/>
            <a:ext cx="8962715" cy="481991"/>
          </a:xfrm>
          <a:prstGeom prst="rect">
            <a:avLst/>
          </a:prstGeom>
          <a:noFill/>
        </p:spPr>
        <p:txBody>
          <a:bodyPr wrap="square" rtlCol="0">
            <a:spAutoFit/>
          </a:bodyPr>
          <a:lstStyle/>
          <a:p>
            <a:pPr algn="ctr">
              <a:lnSpc>
                <a:spcPct val="9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JHS: Jar Handling Subsystem; LHS: Lid Handling Subsystem; LDS: Lid Dispensing System; MDS: Motion Detection System  </a:t>
            </a:r>
          </a:p>
        </p:txBody>
      </p:sp>
    </p:spTree>
    <p:extLst>
      <p:ext uri="{BB962C8B-B14F-4D97-AF65-F5344CB8AC3E}">
        <p14:creationId xmlns:p14="http://schemas.microsoft.com/office/powerpoint/2010/main" val="122969410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E3DABB-2CBA-1741-8A20-B3D154F3249E}"/>
              </a:ext>
            </a:extLst>
          </p:cNvPr>
          <p:cNvSpPr>
            <a:spLocks noGrp="1"/>
          </p:cNvSpPr>
          <p:nvPr>
            <p:ph type="title"/>
          </p:nvPr>
        </p:nvSpPr>
        <p:spPr>
          <a:xfrm>
            <a:off x="2064199" y="596347"/>
            <a:ext cx="7597422" cy="1178558"/>
          </a:xfrm>
        </p:spPr>
        <p:txBody>
          <a:bodyPr>
            <a:normAutofit fontScale="90000"/>
          </a:bodyPr>
          <a:lstStyle/>
          <a:p>
            <a:r>
              <a:rPr lang="en-US" sz="4000"/>
              <a:t>Operational Scenarios, Stories, Use cases</a:t>
            </a:r>
            <a:br>
              <a:rPr lang="en-US"/>
            </a:br>
            <a:r>
              <a:rPr lang="en-US" sz="2000"/>
              <a:t>S5: Shelia Stores, Chief of Shipping, Receiving, &amp; Storage (Internal</a:t>
            </a:r>
            <a:r>
              <a:rPr lang="en-US" sz="2200"/>
              <a:t>)</a:t>
            </a:r>
          </a:p>
        </p:txBody>
      </p:sp>
      <p:sp>
        <p:nvSpPr>
          <p:cNvPr id="3" name="Content Placeholder 2">
            <a:extLst>
              <a:ext uri="{FF2B5EF4-FFF2-40B4-BE49-F238E27FC236}">
                <a16:creationId xmlns:a16="http://schemas.microsoft.com/office/drawing/2014/main" id="{AFF4780C-47C1-A54D-81F3-B7392605FB2F}"/>
              </a:ext>
            </a:extLst>
          </p:cNvPr>
          <p:cNvSpPr>
            <a:spLocks noGrp="1"/>
          </p:cNvSpPr>
          <p:nvPr>
            <p:ph idx="1"/>
          </p:nvPr>
        </p:nvSpPr>
        <p:spPr>
          <a:xfrm>
            <a:off x="742122" y="1721011"/>
            <a:ext cx="10707757" cy="4486747"/>
          </a:xfrm>
          <a:solidFill>
            <a:schemeClr val="bg1"/>
          </a:solidFill>
        </p:spPr>
        <p:txBody>
          <a:bodyPr>
            <a:normAutofit fontScale="92500" lnSpcReduction="10000"/>
          </a:bodyPr>
          <a:lstStyle/>
          <a:p>
            <a:pPr>
              <a:lnSpc>
                <a:spcPct val="90000"/>
              </a:lnSpc>
              <a:spcAft>
                <a:spcPts val="400"/>
              </a:spcAft>
            </a:pPr>
            <a:r>
              <a:rPr lang="en-US" sz="2000" b="1">
                <a:solidFill>
                  <a:schemeClr val="accent6">
                    <a:lumMod val="50000"/>
                  </a:schemeClr>
                </a:solidFill>
              </a:rPr>
              <a:t>Receiving (Lids from the lid supplier after automating lid installation): </a:t>
            </a:r>
          </a:p>
          <a:p>
            <a:pPr lvl="1">
              <a:lnSpc>
                <a:spcPct val="90000"/>
              </a:lnSpc>
              <a:spcAft>
                <a:spcPts val="400"/>
              </a:spcAft>
            </a:pPr>
            <a:r>
              <a:rPr lang="en-US" sz="1800">
                <a:solidFill>
                  <a:schemeClr val="accent6">
                    <a:lumMod val="50000"/>
                  </a:schemeClr>
                </a:solidFill>
              </a:rPr>
              <a:t>Lids are received from the lid supplier boxed, 48 lids per box.  The boxes are combined on pallets, 80 boxes per pallet (3,840 lids per pallet).   Each day’s operations requires up to 5 pallets for a total of 19,200 lids per operating facility per day.  (Before automation only 2800 lids were needed per day.)</a:t>
            </a:r>
          </a:p>
          <a:p>
            <a:pPr lvl="1">
              <a:lnSpc>
                <a:spcPct val="90000"/>
              </a:lnSpc>
              <a:spcAft>
                <a:spcPts val="400"/>
              </a:spcAft>
            </a:pPr>
            <a:r>
              <a:rPr lang="en-US" sz="1800">
                <a:solidFill>
                  <a:schemeClr val="accent6">
                    <a:lumMod val="50000"/>
                  </a:schemeClr>
                </a:solidFill>
              </a:rPr>
              <a:t>The lid supplier will will make weekly deliveries of 7 days worth of lids to each facility.  This results in a weekly delivery of a maximum of 35 pallets per operating facility (7*19200 = 134,400 lids). (Before automation only 5 pallets were needed per week.)</a:t>
            </a:r>
          </a:p>
          <a:p>
            <a:pPr lvl="1">
              <a:lnSpc>
                <a:spcPct val="90000"/>
              </a:lnSpc>
              <a:spcAft>
                <a:spcPts val="400"/>
              </a:spcAft>
            </a:pPr>
            <a:r>
              <a:rPr lang="en-US" sz="1800">
                <a:solidFill>
                  <a:schemeClr val="accent6">
                    <a:lumMod val="50000"/>
                  </a:schemeClr>
                </a:solidFill>
              </a:rPr>
              <a:t>The lids delivered by the the lid supplier will have the characteristics specified in lid spec #LID1234.  </a:t>
            </a:r>
          </a:p>
          <a:p>
            <a:pPr lvl="1">
              <a:lnSpc>
                <a:spcPct val="90000"/>
              </a:lnSpc>
              <a:spcAft>
                <a:spcPts val="400"/>
              </a:spcAft>
            </a:pPr>
            <a:r>
              <a:rPr lang="en-US" sz="1800">
                <a:solidFill>
                  <a:schemeClr val="accent6">
                    <a:lumMod val="50000"/>
                  </a:schemeClr>
                </a:solidFill>
              </a:rPr>
              <a:t>The actual number of lids needed may vary depending on customer demand.  Orders for lids will be made at least one week prior to delivery.</a:t>
            </a:r>
          </a:p>
          <a:p>
            <a:pPr>
              <a:lnSpc>
                <a:spcPct val="90000"/>
              </a:lnSpc>
              <a:spcAft>
                <a:spcPts val="400"/>
              </a:spcAft>
            </a:pPr>
            <a:r>
              <a:rPr lang="en-US" sz="2000" b="1">
                <a:solidFill>
                  <a:schemeClr val="accent6">
                    <a:lumMod val="50000"/>
                  </a:schemeClr>
                </a:solidFill>
              </a:rPr>
              <a:t>Storage (Lids)</a:t>
            </a:r>
          </a:p>
          <a:p>
            <a:pPr lvl="1">
              <a:lnSpc>
                <a:spcPct val="90000"/>
              </a:lnSpc>
              <a:spcAft>
                <a:spcPts val="400"/>
              </a:spcAft>
            </a:pPr>
            <a:r>
              <a:rPr lang="en-US" sz="1800">
                <a:solidFill>
                  <a:schemeClr val="accent6">
                    <a:lumMod val="50000"/>
                  </a:schemeClr>
                </a:solidFill>
              </a:rPr>
              <a:t>The lids will be stored within the production facility in the storage environment defined in Table 1.</a:t>
            </a:r>
          </a:p>
          <a:p>
            <a:pPr lvl="1">
              <a:lnSpc>
                <a:spcPct val="90000"/>
              </a:lnSpc>
              <a:spcAft>
                <a:spcPts val="400"/>
              </a:spcAft>
            </a:pPr>
            <a:r>
              <a:rPr lang="en-US" sz="1800" i="1">
                <a:solidFill>
                  <a:schemeClr val="accent6">
                    <a:lumMod val="50000"/>
                  </a:schemeClr>
                </a:solidFill>
              </a:rPr>
              <a:t>Increasing from 5 pallets/week to 35 pallets/week will require an expansion of our storage facility to accommodate the increased number of pallets of lids (as well as the increased number of pallets of jars.  In addition, we will need more forklifts and forklift operators to accommodate this increase in pallets.</a:t>
            </a:r>
          </a:p>
          <a:p>
            <a:pPr>
              <a:lnSpc>
                <a:spcPct val="90000"/>
              </a:lnSpc>
              <a:spcAft>
                <a:spcPts val="400"/>
              </a:spcAft>
            </a:pPr>
            <a:r>
              <a:rPr lang="en-US" sz="2000" b="1">
                <a:solidFill>
                  <a:schemeClr val="accent6">
                    <a:lumMod val="50000"/>
                  </a:schemeClr>
                </a:solidFill>
              </a:rPr>
              <a:t>Shipping (Unused lids back to lid supplier):</a:t>
            </a:r>
            <a:r>
              <a:rPr lang="en-US" sz="2000" i="1">
                <a:solidFill>
                  <a:schemeClr val="accent6">
                    <a:lumMod val="50000"/>
                  </a:schemeClr>
                </a:solidFill>
              </a:rPr>
              <a:t>  </a:t>
            </a:r>
          </a:p>
          <a:p>
            <a:pPr lvl="1">
              <a:lnSpc>
                <a:spcPct val="90000"/>
              </a:lnSpc>
              <a:spcAft>
                <a:spcPts val="400"/>
              </a:spcAft>
            </a:pPr>
            <a:r>
              <a:rPr lang="en-US" sz="1800">
                <a:solidFill>
                  <a:schemeClr val="accent6">
                    <a:lumMod val="50000"/>
                  </a:schemeClr>
                </a:solidFill>
              </a:rPr>
              <a:t>The maintenance technicians will collect unused lids at the LISs daily and return them to Shipping &amp; Receiving for return to the lid supplier weekly for recycling/reuse.</a:t>
            </a:r>
          </a:p>
        </p:txBody>
      </p:sp>
      <p:sp>
        <p:nvSpPr>
          <p:cNvPr id="4" name="Slide Number Placeholder 3">
            <a:extLst>
              <a:ext uri="{FF2B5EF4-FFF2-40B4-BE49-F238E27FC236}">
                <a16:creationId xmlns:a16="http://schemas.microsoft.com/office/drawing/2014/main" id="{C9239B07-1EC7-6940-9C08-6C504A5C5411}"/>
              </a:ext>
            </a:extLst>
          </p:cNvPr>
          <p:cNvSpPr>
            <a:spLocks noGrp="1"/>
          </p:cNvSpPr>
          <p:nvPr>
            <p:ph type="sldNum" sz="quarter" idx="12"/>
          </p:nvPr>
        </p:nvSpPr>
        <p:spPr/>
        <p:txBody>
          <a:bodyPr/>
          <a:lstStyle/>
          <a:p>
            <a:fld id="{874AC6EB-5948-4DF8-B5CC-E711E8013C87}" type="slidenum">
              <a:rPr lang="en-US" smtClean="0"/>
              <a:pPr/>
              <a:t>55</a:t>
            </a:fld>
            <a:endParaRPr lang="en-US"/>
          </a:p>
        </p:txBody>
      </p:sp>
      <p:pic>
        <p:nvPicPr>
          <p:cNvPr id="8" name="Picture 7" descr="A picture containing indoor, sitting, cup, white&#10;&#10;Description automatically generated">
            <a:extLst>
              <a:ext uri="{FF2B5EF4-FFF2-40B4-BE49-F238E27FC236}">
                <a16:creationId xmlns:a16="http://schemas.microsoft.com/office/drawing/2014/main" id="{F21FBC67-01EA-DD49-A9F3-95CCD6B309B3}"/>
              </a:ext>
            </a:extLst>
          </p:cNvPr>
          <p:cNvPicPr>
            <a:picLocks noChangeAspect="1"/>
          </p:cNvPicPr>
          <p:nvPr/>
        </p:nvPicPr>
        <p:blipFill>
          <a:blip r:embed="rId2"/>
          <a:stretch>
            <a:fillRect/>
          </a:stretch>
        </p:blipFill>
        <p:spPr>
          <a:xfrm>
            <a:off x="9704499" y="809211"/>
            <a:ext cx="1841500" cy="1104900"/>
          </a:xfrm>
          <a:prstGeom prst="rect">
            <a:avLst/>
          </a:prstGeom>
        </p:spPr>
      </p:pic>
      <p:sp>
        <p:nvSpPr>
          <p:cNvPr id="7" name="TextBox 6">
            <a:extLst>
              <a:ext uri="{FF2B5EF4-FFF2-40B4-BE49-F238E27FC236}">
                <a16:creationId xmlns:a16="http://schemas.microsoft.com/office/drawing/2014/main" id="{90738BB0-27F5-1004-87F4-B865B7F1AD8F}"/>
              </a:ext>
            </a:extLst>
          </p:cNvPr>
          <p:cNvSpPr txBox="1"/>
          <p:nvPr/>
        </p:nvSpPr>
        <p:spPr>
          <a:xfrm>
            <a:off x="1204546" y="6417466"/>
            <a:ext cx="8962715" cy="481991"/>
          </a:xfrm>
          <a:prstGeom prst="rect">
            <a:avLst/>
          </a:prstGeom>
          <a:noFill/>
        </p:spPr>
        <p:txBody>
          <a:bodyPr wrap="square" rtlCol="0">
            <a:spAutoFit/>
          </a:bodyPr>
          <a:lstStyle/>
          <a:p>
            <a:pPr algn="ctr">
              <a:lnSpc>
                <a:spcPct val="9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JHS: Jar Handling Subsystem; LHS: Lid Handling Subsystem; LDS: Lid Dispensing System; MDS: Motion Detection System  </a:t>
            </a:r>
          </a:p>
        </p:txBody>
      </p:sp>
    </p:spTree>
    <p:extLst>
      <p:ext uri="{BB962C8B-B14F-4D97-AF65-F5344CB8AC3E}">
        <p14:creationId xmlns:p14="http://schemas.microsoft.com/office/powerpoint/2010/main" val="12053859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8" end="8"/>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E3DABB-2CBA-1741-8A20-B3D154F3249E}"/>
              </a:ext>
            </a:extLst>
          </p:cNvPr>
          <p:cNvSpPr>
            <a:spLocks noGrp="1"/>
          </p:cNvSpPr>
          <p:nvPr>
            <p:ph type="title"/>
          </p:nvPr>
        </p:nvSpPr>
        <p:spPr>
          <a:xfrm>
            <a:off x="1308100" y="706256"/>
            <a:ext cx="8713610" cy="525644"/>
          </a:xfrm>
        </p:spPr>
        <p:txBody>
          <a:bodyPr>
            <a:normAutofit fontScale="90000"/>
          </a:bodyPr>
          <a:lstStyle/>
          <a:p>
            <a:r>
              <a:rPr lang="en-US" sz="3100"/>
              <a:t>Operational Scenarios, Stories, Use cases</a:t>
            </a:r>
            <a:br>
              <a:rPr lang="en-US"/>
            </a:br>
            <a:r>
              <a:rPr lang="en-US" sz="2200"/>
              <a:t>S5: Shelia Stores, Chief of Shipping, Receiving, &amp; Storage (Internal)</a:t>
            </a:r>
          </a:p>
        </p:txBody>
      </p:sp>
      <p:sp>
        <p:nvSpPr>
          <p:cNvPr id="3" name="Content Placeholder 2">
            <a:extLst>
              <a:ext uri="{FF2B5EF4-FFF2-40B4-BE49-F238E27FC236}">
                <a16:creationId xmlns:a16="http://schemas.microsoft.com/office/drawing/2014/main" id="{AFF4780C-47C1-A54D-81F3-B7392605FB2F}"/>
              </a:ext>
            </a:extLst>
          </p:cNvPr>
          <p:cNvSpPr>
            <a:spLocks noGrp="1"/>
          </p:cNvSpPr>
          <p:nvPr>
            <p:ph idx="1"/>
          </p:nvPr>
        </p:nvSpPr>
        <p:spPr>
          <a:xfrm>
            <a:off x="734942" y="1336278"/>
            <a:ext cx="10899918" cy="4989481"/>
          </a:xfrm>
          <a:noFill/>
        </p:spPr>
        <p:txBody>
          <a:bodyPr>
            <a:normAutofit fontScale="92500" lnSpcReduction="10000"/>
          </a:bodyPr>
          <a:lstStyle/>
          <a:p>
            <a:pPr>
              <a:spcAft>
                <a:spcPts val="200"/>
              </a:spcAft>
            </a:pPr>
            <a:r>
              <a:rPr lang="en-US" sz="1900" b="1">
                <a:solidFill>
                  <a:schemeClr val="accent6">
                    <a:lumMod val="50000"/>
                  </a:schemeClr>
                </a:solidFill>
              </a:rPr>
              <a:t>Receiving (Jars from the Jar Supplier): </a:t>
            </a:r>
          </a:p>
          <a:p>
            <a:pPr lvl="1">
              <a:spcAft>
                <a:spcPts val="200"/>
              </a:spcAft>
            </a:pPr>
            <a:r>
              <a:rPr lang="en-US" sz="1700">
                <a:solidFill>
                  <a:schemeClr val="accent6">
                    <a:lumMod val="50000"/>
                  </a:schemeClr>
                </a:solidFill>
              </a:rPr>
              <a:t>Jars will be received from the jar supplier packaged in groups of 12 jars/box.  </a:t>
            </a:r>
          </a:p>
          <a:p>
            <a:pPr lvl="2">
              <a:spcAft>
                <a:spcPts val="200"/>
              </a:spcAft>
            </a:pPr>
            <a:r>
              <a:rPr lang="en-US" sz="1700">
                <a:solidFill>
                  <a:schemeClr val="accent6">
                    <a:lumMod val="50000"/>
                  </a:schemeClr>
                </a:solidFill>
              </a:rPr>
              <a:t>Each jar is separated from the other jars by a cardboard insert.</a:t>
            </a:r>
          </a:p>
          <a:p>
            <a:pPr lvl="2">
              <a:spcAft>
                <a:spcPts val="200"/>
              </a:spcAft>
            </a:pPr>
            <a:r>
              <a:rPr lang="en-US" sz="1700">
                <a:solidFill>
                  <a:schemeClr val="accent6">
                    <a:lumMod val="50000"/>
                  </a:schemeClr>
                </a:solidFill>
              </a:rPr>
              <a:t>Each JPS conveyor belt will be supplying 960 jars to each LIS for lid installation per each 8-hour shift (one jar per 30 seconds for 8 hours).   </a:t>
            </a:r>
          </a:p>
          <a:p>
            <a:pPr lvl="1">
              <a:spcAft>
                <a:spcPts val="200"/>
              </a:spcAft>
            </a:pPr>
            <a:r>
              <a:rPr lang="en-US" sz="1700">
                <a:solidFill>
                  <a:schemeClr val="accent6">
                    <a:lumMod val="50000"/>
                  </a:schemeClr>
                </a:solidFill>
              </a:rPr>
              <a:t>The Jar Supplier will combine boxes of jars on pallets moveable by a forklift, 40 boxes per pallet.</a:t>
            </a:r>
          </a:p>
          <a:p>
            <a:pPr lvl="1">
              <a:spcAft>
                <a:spcPts val="200"/>
              </a:spcAft>
            </a:pPr>
            <a:r>
              <a:rPr lang="en-US" sz="1700">
                <a:solidFill>
                  <a:schemeClr val="accent6">
                    <a:lumMod val="50000"/>
                  </a:schemeClr>
                </a:solidFill>
              </a:rPr>
              <a:t>Given there are 20 JPSs at each production facility, 1600 boxes of 12 jars will need to be supplied each shift for each production facility, for a total of 11,200 boxes per week (7 x 1600) (280 pallets)(134,400 jars) if the production facility is operating at full capacity.</a:t>
            </a:r>
          </a:p>
          <a:p>
            <a:pPr lvl="1">
              <a:spcAft>
                <a:spcPts val="200"/>
              </a:spcAft>
            </a:pPr>
            <a:r>
              <a:rPr lang="en-US" sz="1700">
                <a:solidFill>
                  <a:schemeClr val="accent6">
                    <a:lumMod val="50000"/>
                  </a:schemeClr>
                </a:solidFill>
              </a:rPr>
              <a:t>The jars delivered by the the jar supplier will have the characteristics specified in jar spec #JAR1235.  </a:t>
            </a:r>
          </a:p>
          <a:p>
            <a:pPr lvl="1">
              <a:spcAft>
                <a:spcPts val="200"/>
              </a:spcAft>
            </a:pPr>
            <a:r>
              <a:rPr lang="en-US" sz="1700">
                <a:solidFill>
                  <a:schemeClr val="accent6">
                    <a:lumMod val="50000"/>
                  </a:schemeClr>
                </a:solidFill>
              </a:rPr>
              <a:t>The actual number of jars needed may vary depending on customer demand.  Orders for jars will be made at least one week prior to delivery.</a:t>
            </a:r>
          </a:p>
          <a:p>
            <a:pPr>
              <a:spcAft>
                <a:spcPts val="200"/>
              </a:spcAft>
            </a:pPr>
            <a:r>
              <a:rPr lang="en-US" sz="1900" b="1">
                <a:solidFill>
                  <a:schemeClr val="accent6">
                    <a:lumMod val="50000"/>
                  </a:schemeClr>
                </a:solidFill>
              </a:rPr>
              <a:t>Storage (jars)</a:t>
            </a:r>
          </a:p>
          <a:p>
            <a:pPr lvl="1">
              <a:spcAft>
                <a:spcPts val="200"/>
              </a:spcAft>
            </a:pPr>
            <a:r>
              <a:rPr lang="en-US" sz="1700">
                <a:solidFill>
                  <a:schemeClr val="accent6">
                    <a:lumMod val="50000"/>
                  </a:schemeClr>
                </a:solidFill>
              </a:rPr>
              <a:t>The jars will be stored within the production facility in the controlled storage environment defined in Table 1. </a:t>
            </a:r>
            <a:r>
              <a:rPr lang="en-US" sz="1700" i="1">
                <a:solidFill>
                  <a:schemeClr val="accent6">
                    <a:lumMod val="50000"/>
                  </a:schemeClr>
                </a:solidFill>
              </a:rPr>
              <a:t>(See previous note for lids concerning the need for additional storage space, forklifts, and forklift operators for both receiving and shipping.)</a:t>
            </a:r>
          </a:p>
          <a:p>
            <a:pPr>
              <a:spcAft>
                <a:spcPts val="200"/>
              </a:spcAft>
            </a:pPr>
            <a:r>
              <a:rPr lang="en-US" sz="1900" b="1">
                <a:solidFill>
                  <a:schemeClr val="accent6">
                    <a:lumMod val="50000"/>
                  </a:schemeClr>
                </a:solidFill>
              </a:rPr>
              <a:t>Shipping (Filled jars to customers)</a:t>
            </a:r>
          </a:p>
          <a:p>
            <a:pPr lvl="1">
              <a:spcAft>
                <a:spcPts val="200"/>
              </a:spcAft>
            </a:pPr>
            <a:r>
              <a:rPr lang="en-US" sz="1700">
                <a:solidFill>
                  <a:schemeClr val="accent6">
                    <a:lumMod val="50000"/>
                  </a:schemeClr>
                </a:solidFill>
              </a:rPr>
              <a:t>Filled jars will be collected from each of the 20 JPSs, boxed 12 jars per box in the same boxes the unfilled jars were received, 40 boxes per pallet ready for customer pick up</a:t>
            </a:r>
          </a:p>
          <a:p>
            <a:pPr lvl="1">
              <a:spcAft>
                <a:spcPts val="200"/>
              </a:spcAft>
            </a:pPr>
            <a:r>
              <a:rPr lang="en-US" sz="1700">
                <a:solidFill>
                  <a:schemeClr val="accent6">
                    <a:lumMod val="50000"/>
                  </a:schemeClr>
                </a:solidFill>
              </a:rPr>
              <a:t>This results in 280 pallets to be picked up by the customers per week (40 pallets/day) at each production facility.</a:t>
            </a:r>
          </a:p>
        </p:txBody>
      </p:sp>
      <p:sp>
        <p:nvSpPr>
          <p:cNvPr id="4" name="Slide Number Placeholder 3">
            <a:extLst>
              <a:ext uri="{FF2B5EF4-FFF2-40B4-BE49-F238E27FC236}">
                <a16:creationId xmlns:a16="http://schemas.microsoft.com/office/drawing/2014/main" id="{C9239B07-1EC7-6940-9C08-6C504A5C5411}"/>
              </a:ext>
            </a:extLst>
          </p:cNvPr>
          <p:cNvSpPr>
            <a:spLocks noGrp="1"/>
          </p:cNvSpPr>
          <p:nvPr>
            <p:ph type="sldNum" sz="quarter" idx="12"/>
          </p:nvPr>
        </p:nvSpPr>
        <p:spPr/>
        <p:txBody>
          <a:bodyPr/>
          <a:lstStyle/>
          <a:p>
            <a:fld id="{874AC6EB-5948-4DF8-B5CC-E711E8013C87}" type="slidenum">
              <a:rPr lang="en-US" smtClean="0"/>
              <a:pPr/>
              <a:t>56</a:t>
            </a:fld>
            <a:endParaRPr lang="en-US"/>
          </a:p>
        </p:txBody>
      </p:sp>
      <p:pic>
        <p:nvPicPr>
          <p:cNvPr id="7" name="Picture 6" descr="An empty glass on a table&#10;&#10;Description automatically generated">
            <a:extLst>
              <a:ext uri="{FF2B5EF4-FFF2-40B4-BE49-F238E27FC236}">
                <a16:creationId xmlns:a16="http://schemas.microsoft.com/office/drawing/2014/main" id="{3B972F39-4864-7049-BDB8-FB7026A580F5}"/>
              </a:ext>
            </a:extLst>
          </p:cNvPr>
          <p:cNvPicPr>
            <a:picLocks noChangeAspect="1"/>
          </p:cNvPicPr>
          <p:nvPr/>
        </p:nvPicPr>
        <p:blipFill>
          <a:blip r:embed="rId2"/>
          <a:stretch>
            <a:fillRect/>
          </a:stretch>
        </p:blipFill>
        <p:spPr>
          <a:xfrm>
            <a:off x="9685535" y="737657"/>
            <a:ext cx="1790700" cy="1003300"/>
          </a:xfrm>
          <a:prstGeom prst="rect">
            <a:avLst/>
          </a:prstGeom>
        </p:spPr>
      </p:pic>
      <p:sp>
        <p:nvSpPr>
          <p:cNvPr id="8" name="TextBox 7">
            <a:extLst>
              <a:ext uri="{FF2B5EF4-FFF2-40B4-BE49-F238E27FC236}">
                <a16:creationId xmlns:a16="http://schemas.microsoft.com/office/drawing/2014/main" id="{3338DFBE-E848-E877-5DB2-B88213BAEE45}"/>
              </a:ext>
            </a:extLst>
          </p:cNvPr>
          <p:cNvSpPr txBox="1"/>
          <p:nvPr/>
        </p:nvSpPr>
        <p:spPr>
          <a:xfrm>
            <a:off x="1204546" y="6417466"/>
            <a:ext cx="8962715" cy="481991"/>
          </a:xfrm>
          <a:prstGeom prst="rect">
            <a:avLst/>
          </a:prstGeom>
          <a:noFill/>
        </p:spPr>
        <p:txBody>
          <a:bodyPr wrap="square" rtlCol="0">
            <a:spAutoFit/>
          </a:bodyPr>
          <a:lstStyle/>
          <a:p>
            <a:pPr algn="ctr">
              <a:lnSpc>
                <a:spcPct val="9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JHS: Jar Handling Subsystem; LHS: Lid Handling Subsystem; LDS: Lid Dispensing System; MDS: Motion Detection System  </a:t>
            </a:r>
          </a:p>
        </p:txBody>
      </p:sp>
    </p:spTree>
    <p:extLst>
      <p:ext uri="{BB962C8B-B14F-4D97-AF65-F5344CB8AC3E}">
        <p14:creationId xmlns:p14="http://schemas.microsoft.com/office/powerpoint/2010/main" val="354751662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E3DABB-2CBA-1741-8A20-B3D154F3249E}"/>
              </a:ext>
            </a:extLst>
          </p:cNvPr>
          <p:cNvSpPr>
            <a:spLocks noGrp="1"/>
          </p:cNvSpPr>
          <p:nvPr>
            <p:ph type="title"/>
          </p:nvPr>
        </p:nvSpPr>
        <p:spPr>
          <a:xfrm>
            <a:off x="1920337" y="549993"/>
            <a:ext cx="8351323" cy="760989"/>
          </a:xfrm>
        </p:spPr>
        <p:txBody>
          <a:bodyPr>
            <a:normAutofit fontScale="90000"/>
          </a:bodyPr>
          <a:lstStyle/>
          <a:p>
            <a:r>
              <a:rPr lang="en-US" sz="3100"/>
              <a:t>Operational Scenarios, Stories, Use cases</a:t>
            </a:r>
            <a:br>
              <a:rPr lang="en-US"/>
            </a:br>
            <a:r>
              <a:rPr lang="en-US" sz="2000"/>
              <a:t>S6: Sally </a:t>
            </a:r>
            <a:r>
              <a:rPr lang="en-US" sz="2000" err="1"/>
              <a:t>Lidisan</a:t>
            </a:r>
            <a:r>
              <a:rPr lang="en-US" sz="2000"/>
              <a:t>, Lids Unlimited, Inc. (External) Lid Supplier  </a:t>
            </a:r>
          </a:p>
        </p:txBody>
      </p:sp>
      <p:sp>
        <p:nvSpPr>
          <p:cNvPr id="3" name="Content Placeholder 2">
            <a:extLst>
              <a:ext uri="{FF2B5EF4-FFF2-40B4-BE49-F238E27FC236}">
                <a16:creationId xmlns:a16="http://schemas.microsoft.com/office/drawing/2014/main" id="{AFF4780C-47C1-A54D-81F3-B7392605FB2F}"/>
              </a:ext>
            </a:extLst>
          </p:cNvPr>
          <p:cNvSpPr>
            <a:spLocks noGrp="1"/>
          </p:cNvSpPr>
          <p:nvPr>
            <p:ph idx="1"/>
          </p:nvPr>
        </p:nvSpPr>
        <p:spPr>
          <a:xfrm>
            <a:off x="801141" y="1528511"/>
            <a:ext cx="10589714" cy="4643689"/>
          </a:xfrm>
          <a:noFill/>
        </p:spPr>
        <p:txBody>
          <a:bodyPr>
            <a:normAutofit fontScale="92500" lnSpcReduction="20000"/>
          </a:bodyPr>
          <a:lstStyle/>
          <a:p>
            <a:pPr>
              <a:lnSpc>
                <a:spcPct val="90000"/>
              </a:lnSpc>
            </a:pPr>
            <a:r>
              <a:rPr lang="en-US" sz="2200" b="1">
                <a:solidFill>
                  <a:schemeClr val="accent6">
                    <a:lumMod val="50000"/>
                  </a:schemeClr>
                </a:solidFill>
              </a:rPr>
              <a:t>Providing lids to the production facilities</a:t>
            </a:r>
            <a:r>
              <a:rPr lang="en-US" sz="2200" i="1">
                <a:solidFill>
                  <a:schemeClr val="accent6">
                    <a:lumMod val="50000"/>
                  </a:schemeClr>
                </a:solidFill>
              </a:rPr>
              <a:t>: </a:t>
            </a:r>
          </a:p>
          <a:p>
            <a:pPr lvl="1">
              <a:lnSpc>
                <a:spcPct val="90000"/>
              </a:lnSpc>
            </a:pPr>
            <a:r>
              <a:rPr lang="en-US" sz="2100">
                <a:solidFill>
                  <a:schemeClr val="accent6">
                    <a:lumMod val="50000"/>
                  </a:schemeClr>
                </a:solidFill>
              </a:rPr>
              <a:t>We will provide lids having the characteristics agreed to in lid spec #LID1234. </a:t>
            </a:r>
          </a:p>
          <a:p>
            <a:pPr lvl="1">
              <a:lnSpc>
                <a:spcPct val="90000"/>
              </a:lnSpc>
            </a:pPr>
            <a:r>
              <a:rPr lang="en-US" sz="2100">
                <a:solidFill>
                  <a:schemeClr val="accent6">
                    <a:lumMod val="50000"/>
                  </a:schemeClr>
                </a:solidFill>
              </a:rPr>
              <a:t>We will make weekly deliveries of 7 days worth of lids to each facility.  This results in a weekly delivery of a maximum of 134,400 lids per operating facility.</a:t>
            </a:r>
          </a:p>
          <a:p>
            <a:pPr lvl="1">
              <a:lnSpc>
                <a:spcPct val="90000"/>
              </a:lnSpc>
            </a:pPr>
            <a:r>
              <a:rPr lang="en-US" sz="2100">
                <a:solidFill>
                  <a:schemeClr val="accent6">
                    <a:lumMod val="50000"/>
                  </a:schemeClr>
                </a:solidFill>
              </a:rPr>
              <a:t>Lids will be boxed, 48 lids per box (2,800 boxes).  The boxes will be combined on pallets, 80 boxes per pallet (35 pallets).  </a:t>
            </a:r>
          </a:p>
          <a:p>
            <a:pPr lvl="1">
              <a:lnSpc>
                <a:spcPct val="90000"/>
              </a:lnSpc>
            </a:pPr>
            <a:r>
              <a:rPr lang="en-US" sz="2100">
                <a:solidFill>
                  <a:schemeClr val="accent6">
                    <a:lumMod val="50000"/>
                  </a:schemeClr>
                </a:solidFill>
              </a:rPr>
              <a:t>Key characteristics of the lids are their size, gripping locations, and maximum allowed gripping force at those locations.  Lid sizes range from 2.0, 2.5, 3.0, 3.5, 4.0, 4.5 +/- .01 inches in diameter and 0.5 +/- .01” in height.</a:t>
            </a:r>
          </a:p>
          <a:p>
            <a:pPr lvl="1">
              <a:lnSpc>
                <a:spcPct val="90000"/>
              </a:lnSpc>
            </a:pPr>
            <a:r>
              <a:rPr lang="en-US" sz="2100">
                <a:solidFill>
                  <a:schemeClr val="accent6">
                    <a:lumMod val="50000"/>
                  </a:schemeClr>
                </a:solidFill>
              </a:rPr>
              <a:t>The actual number of lids supplied will vary depending on production facility customer demand.  The production facility will send us orders for number of lids to be delivered at least one week prior to delivery.</a:t>
            </a:r>
          </a:p>
          <a:p>
            <a:pPr>
              <a:lnSpc>
                <a:spcPct val="90000"/>
              </a:lnSpc>
            </a:pPr>
            <a:r>
              <a:rPr lang="en-US" sz="2200" b="1">
                <a:solidFill>
                  <a:schemeClr val="accent6">
                    <a:lumMod val="50000"/>
                  </a:schemeClr>
                </a:solidFill>
              </a:rPr>
              <a:t>Recycling of unused lids</a:t>
            </a:r>
            <a:r>
              <a:rPr lang="en-US" sz="2200" i="1">
                <a:solidFill>
                  <a:schemeClr val="accent6">
                    <a:lumMod val="50000"/>
                  </a:schemeClr>
                </a:solidFill>
              </a:rPr>
              <a:t>:  </a:t>
            </a:r>
          </a:p>
          <a:p>
            <a:pPr lvl="1">
              <a:lnSpc>
                <a:spcPct val="90000"/>
              </a:lnSpc>
            </a:pPr>
            <a:r>
              <a:rPr lang="en-US" sz="2100">
                <a:solidFill>
                  <a:schemeClr val="accent6">
                    <a:lumMod val="50000"/>
                  </a:schemeClr>
                </a:solidFill>
              </a:rPr>
              <a:t>Our contract pricing assumes unused lids will be returned to us in the same boxes they arrived in for recycling/reuse. </a:t>
            </a:r>
          </a:p>
          <a:p>
            <a:pPr lvl="1">
              <a:lnSpc>
                <a:spcPct val="90000"/>
              </a:lnSpc>
            </a:pPr>
            <a:r>
              <a:rPr lang="en-US" sz="2100">
                <a:solidFill>
                  <a:schemeClr val="accent6">
                    <a:lumMod val="50000"/>
                  </a:schemeClr>
                </a:solidFill>
              </a:rPr>
              <a:t>The recycled lids, guaranteed to spec, will then be repackaged for future delivery to the production facility.</a:t>
            </a:r>
          </a:p>
        </p:txBody>
      </p:sp>
      <p:sp>
        <p:nvSpPr>
          <p:cNvPr id="4" name="Slide Number Placeholder 3">
            <a:extLst>
              <a:ext uri="{FF2B5EF4-FFF2-40B4-BE49-F238E27FC236}">
                <a16:creationId xmlns:a16="http://schemas.microsoft.com/office/drawing/2014/main" id="{C9239B07-1EC7-6940-9C08-6C504A5C5411}"/>
              </a:ext>
            </a:extLst>
          </p:cNvPr>
          <p:cNvSpPr>
            <a:spLocks noGrp="1"/>
          </p:cNvSpPr>
          <p:nvPr>
            <p:ph type="sldNum" sz="quarter" idx="12"/>
          </p:nvPr>
        </p:nvSpPr>
        <p:spPr/>
        <p:txBody>
          <a:bodyPr/>
          <a:lstStyle/>
          <a:p>
            <a:fld id="{874AC6EB-5948-4DF8-B5CC-E711E8013C87}" type="slidenum">
              <a:rPr lang="en-US" smtClean="0"/>
              <a:pPr/>
              <a:t>57</a:t>
            </a:fld>
            <a:endParaRPr lang="en-US"/>
          </a:p>
        </p:txBody>
      </p:sp>
      <p:pic>
        <p:nvPicPr>
          <p:cNvPr id="6" name="Picture 5" descr="A picture containing indoor, sitting, cup, white&#10;&#10;Description automatically generated">
            <a:extLst>
              <a:ext uri="{FF2B5EF4-FFF2-40B4-BE49-F238E27FC236}">
                <a16:creationId xmlns:a16="http://schemas.microsoft.com/office/drawing/2014/main" id="{CE399F37-1DC1-A94B-B4A9-205C965912C6}"/>
              </a:ext>
            </a:extLst>
          </p:cNvPr>
          <p:cNvPicPr>
            <a:picLocks noChangeAspect="1"/>
          </p:cNvPicPr>
          <p:nvPr/>
        </p:nvPicPr>
        <p:blipFill>
          <a:blip r:embed="rId2"/>
          <a:stretch>
            <a:fillRect/>
          </a:stretch>
        </p:blipFill>
        <p:spPr>
          <a:xfrm>
            <a:off x="9704499" y="809211"/>
            <a:ext cx="1841500" cy="1104900"/>
          </a:xfrm>
          <a:prstGeom prst="rect">
            <a:avLst/>
          </a:prstGeom>
        </p:spPr>
      </p:pic>
      <p:sp>
        <p:nvSpPr>
          <p:cNvPr id="8" name="TextBox 7">
            <a:extLst>
              <a:ext uri="{FF2B5EF4-FFF2-40B4-BE49-F238E27FC236}">
                <a16:creationId xmlns:a16="http://schemas.microsoft.com/office/drawing/2014/main" id="{7E2D84DE-7D2F-30C9-9BFC-6674AF38C885}"/>
              </a:ext>
            </a:extLst>
          </p:cNvPr>
          <p:cNvSpPr txBox="1"/>
          <p:nvPr/>
        </p:nvSpPr>
        <p:spPr>
          <a:xfrm>
            <a:off x="1204546" y="6417466"/>
            <a:ext cx="8962715" cy="481991"/>
          </a:xfrm>
          <a:prstGeom prst="rect">
            <a:avLst/>
          </a:prstGeom>
          <a:noFill/>
        </p:spPr>
        <p:txBody>
          <a:bodyPr wrap="square" rtlCol="0">
            <a:spAutoFit/>
          </a:bodyPr>
          <a:lstStyle/>
          <a:p>
            <a:pPr algn="ctr">
              <a:lnSpc>
                <a:spcPct val="9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JHS: Jar Handling Subsystem; LHS: Lid Handling Subsystem; LDS: Lid Dispensing System; MDS: Motion Detection System  </a:t>
            </a:r>
          </a:p>
        </p:txBody>
      </p:sp>
    </p:spTree>
    <p:extLst>
      <p:ext uri="{BB962C8B-B14F-4D97-AF65-F5344CB8AC3E}">
        <p14:creationId xmlns:p14="http://schemas.microsoft.com/office/powerpoint/2010/main" val="113513207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E3DABB-2CBA-1741-8A20-B3D154F3249E}"/>
              </a:ext>
            </a:extLst>
          </p:cNvPr>
          <p:cNvSpPr>
            <a:spLocks noGrp="1"/>
          </p:cNvSpPr>
          <p:nvPr>
            <p:ph type="title"/>
          </p:nvPr>
        </p:nvSpPr>
        <p:spPr>
          <a:xfrm>
            <a:off x="1126863" y="503726"/>
            <a:ext cx="9938273" cy="804374"/>
          </a:xfrm>
        </p:spPr>
        <p:txBody>
          <a:bodyPr>
            <a:normAutofit fontScale="90000"/>
          </a:bodyPr>
          <a:lstStyle/>
          <a:p>
            <a:r>
              <a:rPr lang="en-US" sz="3100"/>
              <a:t>Operational Scenarios, Stories, Use cases</a:t>
            </a:r>
            <a:br>
              <a:rPr lang="en-US"/>
            </a:br>
            <a:r>
              <a:rPr lang="en-US" sz="2000"/>
              <a:t>S7: Bob Jarhead, Jars Unlimited, Inc. (External) Jar Supplier  </a:t>
            </a:r>
          </a:p>
        </p:txBody>
      </p:sp>
      <p:sp>
        <p:nvSpPr>
          <p:cNvPr id="3" name="Content Placeholder 2">
            <a:extLst>
              <a:ext uri="{FF2B5EF4-FFF2-40B4-BE49-F238E27FC236}">
                <a16:creationId xmlns:a16="http://schemas.microsoft.com/office/drawing/2014/main" id="{AFF4780C-47C1-A54D-81F3-B7392605FB2F}"/>
              </a:ext>
            </a:extLst>
          </p:cNvPr>
          <p:cNvSpPr>
            <a:spLocks noGrp="1"/>
          </p:cNvSpPr>
          <p:nvPr>
            <p:ph idx="1"/>
          </p:nvPr>
        </p:nvSpPr>
        <p:spPr>
          <a:xfrm>
            <a:off x="715765" y="1598266"/>
            <a:ext cx="10694051" cy="4624734"/>
          </a:xfrm>
          <a:solidFill>
            <a:schemeClr val="bg1"/>
          </a:solidFill>
        </p:spPr>
        <p:txBody>
          <a:bodyPr>
            <a:normAutofit lnSpcReduction="10000"/>
          </a:bodyPr>
          <a:lstStyle/>
          <a:p>
            <a:pPr>
              <a:lnSpc>
                <a:spcPct val="90000"/>
              </a:lnSpc>
              <a:spcBef>
                <a:spcPts val="200"/>
              </a:spcBef>
            </a:pPr>
            <a:r>
              <a:rPr lang="en-US" sz="2000" b="1">
                <a:solidFill>
                  <a:schemeClr val="accent6">
                    <a:lumMod val="50000"/>
                  </a:schemeClr>
                </a:solidFill>
              </a:rPr>
              <a:t>Providing jars to the production facilities</a:t>
            </a:r>
            <a:r>
              <a:rPr lang="en-US" sz="2000" i="1">
                <a:solidFill>
                  <a:schemeClr val="accent6">
                    <a:lumMod val="50000"/>
                  </a:schemeClr>
                </a:solidFill>
              </a:rPr>
              <a:t>: </a:t>
            </a:r>
          </a:p>
          <a:p>
            <a:pPr lvl="1">
              <a:lnSpc>
                <a:spcPct val="90000"/>
              </a:lnSpc>
            </a:pPr>
            <a:r>
              <a:rPr lang="en-US" sz="1800">
                <a:solidFill>
                  <a:schemeClr val="accent6">
                    <a:lumMod val="50000"/>
                  </a:schemeClr>
                </a:solidFill>
              </a:rPr>
              <a:t>We agree to provide Jars packaged in groups of 12 jars/box.</a:t>
            </a:r>
          </a:p>
          <a:p>
            <a:pPr lvl="1">
              <a:lnSpc>
                <a:spcPct val="90000"/>
              </a:lnSpc>
            </a:pPr>
            <a:r>
              <a:rPr lang="en-US" sz="1800">
                <a:solidFill>
                  <a:schemeClr val="accent6">
                    <a:lumMod val="50000"/>
                  </a:schemeClr>
                </a:solidFill>
              </a:rPr>
              <a:t>We will combine boxes of Jars on pallets moveable by a forklift, 40 boxes per pallet.</a:t>
            </a:r>
          </a:p>
          <a:p>
            <a:pPr lvl="1">
              <a:lnSpc>
                <a:spcPct val="90000"/>
              </a:lnSpc>
            </a:pPr>
            <a:r>
              <a:rPr lang="en-US" sz="1800">
                <a:solidFill>
                  <a:schemeClr val="accent6">
                    <a:lumMod val="50000"/>
                  </a:schemeClr>
                </a:solidFill>
              </a:rPr>
              <a:t>We will provide to each facility 11,200 boxes per week (7 x 1600) (280 pallets)(134,400 Jars) if the production facility is operating at full capacity.</a:t>
            </a:r>
          </a:p>
          <a:p>
            <a:pPr lvl="1">
              <a:lnSpc>
                <a:spcPct val="90000"/>
              </a:lnSpc>
            </a:pPr>
            <a:r>
              <a:rPr lang="en-US" sz="1800">
                <a:solidFill>
                  <a:schemeClr val="accent6">
                    <a:lumMod val="50000"/>
                  </a:schemeClr>
                </a:solidFill>
              </a:rPr>
              <a:t>The jars delivered will have the characteristics specified in jar spec #JAR1235.  Key characteristics of the jars are their size, gripping locations, maximum allowed gripping force at those locations, required lid size, and and required torque for proper installation of the lids.  Jar heights vary from 3 +/- .01 inches to 8 +/- .01 inches and jar openings range from 2.0, 2.5, 3.0, 3.5, 4.0, 4.5 +/- 0.01 inches in diameter.  Recommended torques are shown in Table 6.</a:t>
            </a:r>
          </a:p>
          <a:p>
            <a:pPr lvl="1">
              <a:lnSpc>
                <a:spcPct val="90000"/>
              </a:lnSpc>
            </a:pPr>
            <a:r>
              <a:rPr lang="en-US" sz="1800">
                <a:solidFill>
                  <a:schemeClr val="accent6">
                    <a:lumMod val="50000"/>
                  </a:schemeClr>
                </a:solidFill>
              </a:rPr>
              <a:t>Delivered jars are sanitized per FDA regulations for edible food stuffs.</a:t>
            </a:r>
          </a:p>
          <a:p>
            <a:pPr lvl="1">
              <a:lnSpc>
                <a:spcPct val="90000"/>
              </a:lnSpc>
            </a:pPr>
            <a:r>
              <a:rPr lang="en-US" sz="1800">
                <a:solidFill>
                  <a:schemeClr val="accent6">
                    <a:lumMod val="50000"/>
                  </a:schemeClr>
                </a:solidFill>
              </a:rPr>
              <a:t>The actual number of jars supplied will vary depending on production facility customer demand.  The production facility will send us orders for number of jars to be delivered at least one week prior to delivery.</a:t>
            </a:r>
            <a:endParaRPr lang="en-US" sz="1800" i="1">
              <a:solidFill>
                <a:schemeClr val="accent6">
                  <a:lumMod val="50000"/>
                </a:schemeClr>
              </a:solidFill>
            </a:endParaRPr>
          </a:p>
          <a:p>
            <a:pPr>
              <a:lnSpc>
                <a:spcPct val="90000"/>
              </a:lnSpc>
            </a:pPr>
            <a:r>
              <a:rPr lang="en-US" sz="2000" b="1">
                <a:solidFill>
                  <a:schemeClr val="accent6">
                    <a:lumMod val="50000"/>
                  </a:schemeClr>
                </a:solidFill>
              </a:rPr>
              <a:t>Recycling of unspent Jars</a:t>
            </a:r>
            <a:r>
              <a:rPr lang="en-US" sz="2000" i="1">
                <a:solidFill>
                  <a:schemeClr val="accent6">
                    <a:lumMod val="50000"/>
                  </a:schemeClr>
                </a:solidFill>
              </a:rPr>
              <a:t>:  </a:t>
            </a:r>
          </a:p>
          <a:p>
            <a:pPr lvl="1">
              <a:lnSpc>
                <a:spcPct val="90000"/>
              </a:lnSpc>
            </a:pPr>
            <a:r>
              <a:rPr lang="en-US" sz="1800">
                <a:solidFill>
                  <a:schemeClr val="accent6">
                    <a:lumMod val="50000"/>
                  </a:schemeClr>
                </a:solidFill>
              </a:rPr>
              <a:t>Unused jars, broken, or defective jars, will be made available for pickup and returned weekly for recycling/reuse.</a:t>
            </a:r>
          </a:p>
          <a:p>
            <a:pPr lvl="1">
              <a:lnSpc>
                <a:spcPct val="110000"/>
              </a:lnSpc>
              <a:spcBef>
                <a:spcPts val="200"/>
              </a:spcBef>
            </a:pPr>
            <a:endParaRPr lang="en-US" sz="1600" i="1">
              <a:solidFill>
                <a:schemeClr val="accent6">
                  <a:lumMod val="50000"/>
                </a:schemeClr>
              </a:solidFill>
            </a:endParaRPr>
          </a:p>
        </p:txBody>
      </p:sp>
      <p:sp>
        <p:nvSpPr>
          <p:cNvPr id="4" name="Slide Number Placeholder 3">
            <a:extLst>
              <a:ext uri="{FF2B5EF4-FFF2-40B4-BE49-F238E27FC236}">
                <a16:creationId xmlns:a16="http://schemas.microsoft.com/office/drawing/2014/main" id="{C9239B07-1EC7-6940-9C08-6C504A5C5411}"/>
              </a:ext>
            </a:extLst>
          </p:cNvPr>
          <p:cNvSpPr>
            <a:spLocks noGrp="1"/>
          </p:cNvSpPr>
          <p:nvPr>
            <p:ph type="sldNum" sz="quarter" idx="12"/>
          </p:nvPr>
        </p:nvSpPr>
        <p:spPr/>
        <p:txBody>
          <a:bodyPr/>
          <a:lstStyle/>
          <a:p>
            <a:fld id="{874AC6EB-5948-4DF8-B5CC-E711E8013C87}" type="slidenum">
              <a:rPr lang="en-US" smtClean="0"/>
              <a:pPr/>
              <a:t>58</a:t>
            </a:fld>
            <a:endParaRPr lang="en-US"/>
          </a:p>
        </p:txBody>
      </p:sp>
      <p:pic>
        <p:nvPicPr>
          <p:cNvPr id="8" name="Picture 7" descr="An empty glass on a table&#10;&#10;Description automatically generated">
            <a:extLst>
              <a:ext uri="{FF2B5EF4-FFF2-40B4-BE49-F238E27FC236}">
                <a16:creationId xmlns:a16="http://schemas.microsoft.com/office/drawing/2014/main" id="{1C4C03B7-BB4C-F141-8AFA-97626078054C}"/>
              </a:ext>
            </a:extLst>
          </p:cNvPr>
          <p:cNvPicPr>
            <a:picLocks noChangeAspect="1"/>
          </p:cNvPicPr>
          <p:nvPr/>
        </p:nvPicPr>
        <p:blipFill>
          <a:blip r:embed="rId2"/>
          <a:stretch>
            <a:fillRect/>
          </a:stretch>
        </p:blipFill>
        <p:spPr>
          <a:xfrm>
            <a:off x="9685535" y="737657"/>
            <a:ext cx="1790700" cy="1003300"/>
          </a:xfrm>
          <a:prstGeom prst="rect">
            <a:avLst/>
          </a:prstGeom>
        </p:spPr>
      </p:pic>
      <p:sp>
        <p:nvSpPr>
          <p:cNvPr id="7" name="TextBox 6">
            <a:extLst>
              <a:ext uri="{FF2B5EF4-FFF2-40B4-BE49-F238E27FC236}">
                <a16:creationId xmlns:a16="http://schemas.microsoft.com/office/drawing/2014/main" id="{69A112A4-65DF-A4E3-DDB6-2626434AA548}"/>
              </a:ext>
            </a:extLst>
          </p:cNvPr>
          <p:cNvSpPr txBox="1"/>
          <p:nvPr/>
        </p:nvSpPr>
        <p:spPr>
          <a:xfrm>
            <a:off x="1204546" y="6417466"/>
            <a:ext cx="8962715" cy="481991"/>
          </a:xfrm>
          <a:prstGeom prst="rect">
            <a:avLst/>
          </a:prstGeom>
          <a:noFill/>
        </p:spPr>
        <p:txBody>
          <a:bodyPr wrap="square" rtlCol="0">
            <a:spAutoFit/>
          </a:bodyPr>
          <a:lstStyle/>
          <a:p>
            <a:pPr algn="ctr">
              <a:lnSpc>
                <a:spcPct val="9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JHS: Jar Handling Subsystem; LHS: Lid Handling Subsystem; LDS: Lid Dispensing System; MDS: Motion Detection System  </a:t>
            </a:r>
          </a:p>
        </p:txBody>
      </p:sp>
    </p:spTree>
    <p:extLst>
      <p:ext uri="{BB962C8B-B14F-4D97-AF65-F5344CB8AC3E}">
        <p14:creationId xmlns:p14="http://schemas.microsoft.com/office/powerpoint/2010/main" val="42217581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E3DABB-2CBA-1741-8A20-B3D154F3249E}"/>
              </a:ext>
            </a:extLst>
          </p:cNvPr>
          <p:cNvSpPr>
            <a:spLocks noGrp="1"/>
          </p:cNvSpPr>
          <p:nvPr>
            <p:ph type="title"/>
          </p:nvPr>
        </p:nvSpPr>
        <p:spPr>
          <a:xfrm>
            <a:off x="1905001" y="501179"/>
            <a:ext cx="8470900" cy="832321"/>
          </a:xfrm>
        </p:spPr>
        <p:txBody>
          <a:bodyPr>
            <a:normAutofit fontScale="90000"/>
          </a:bodyPr>
          <a:lstStyle/>
          <a:p>
            <a:r>
              <a:rPr lang="en-US" sz="3100"/>
              <a:t>Operational Scenarios, Stories, Use cases</a:t>
            </a:r>
            <a:br>
              <a:rPr lang="en-US"/>
            </a:br>
            <a:r>
              <a:rPr lang="en-US" sz="2000"/>
              <a:t>S7: Bob Jarhead, Jars Unlimited, Inc. (External) Jar Supplier</a:t>
            </a:r>
          </a:p>
        </p:txBody>
      </p:sp>
      <p:sp>
        <p:nvSpPr>
          <p:cNvPr id="4" name="Slide Number Placeholder 3">
            <a:extLst>
              <a:ext uri="{FF2B5EF4-FFF2-40B4-BE49-F238E27FC236}">
                <a16:creationId xmlns:a16="http://schemas.microsoft.com/office/drawing/2014/main" id="{C9239B07-1EC7-6940-9C08-6C504A5C5411}"/>
              </a:ext>
            </a:extLst>
          </p:cNvPr>
          <p:cNvSpPr>
            <a:spLocks noGrp="1"/>
          </p:cNvSpPr>
          <p:nvPr>
            <p:ph type="sldNum" sz="quarter" idx="12"/>
          </p:nvPr>
        </p:nvSpPr>
        <p:spPr/>
        <p:txBody>
          <a:bodyPr/>
          <a:lstStyle/>
          <a:p>
            <a:fld id="{874AC6EB-5948-4DF8-B5CC-E711E8013C87}" type="slidenum">
              <a:rPr lang="en-US" smtClean="0"/>
              <a:pPr/>
              <a:t>59</a:t>
            </a:fld>
            <a:endParaRPr lang="en-US"/>
          </a:p>
        </p:txBody>
      </p:sp>
      <p:sp>
        <p:nvSpPr>
          <p:cNvPr id="8" name="TextBox 7">
            <a:extLst>
              <a:ext uri="{FF2B5EF4-FFF2-40B4-BE49-F238E27FC236}">
                <a16:creationId xmlns:a16="http://schemas.microsoft.com/office/drawing/2014/main" id="{3A03AD9B-17A7-2E42-99F9-AF2858016ECF}"/>
              </a:ext>
            </a:extLst>
          </p:cNvPr>
          <p:cNvSpPr txBox="1"/>
          <p:nvPr/>
        </p:nvSpPr>
        <p:spPr>
          <a:xfrm>
            <a:off x="711201" y="4471302"/>
            <a:ext cx="10765034" cy="1870640"/>
          </a:xfrm>
          <a:prstGeom prst="rect">
            <a:avLst/>
          </a:prstGeom>
          <a:noFill/>
        </p:spPr>
        <p:txBody>
          <a:bodyPr wrap="square" rtlCol="0">
            <a:spAutoFit/>
          </a:bodyPr>
          <a:lstStyle/>
          <a:p>
            <a:pPr>
              <a:lnSpc>
                <a:spcPct val="80000"/>
              </a:lnSpc>
            </a:pPr>
            <a:r>
              <a:rPr lang="en-US">
                <a:solidFill>
                  <a:schemeClr val="accent6">
                    <a:lumMod val="50000"/>
                  </a:schemeClr>
                </a:solidFill>
                <a:latin typeface="Calibri" panose="020F0502020204030204" pitchFamily="34" charset="0"/>
                <a:cs typeface="Calibri" panose="020F0502020204030204" pitchFamily="34" charset="0"/>
              </a:rPr>
              <a:t>Table 6 defines the recommended torques for the lids installed on glass and plastic jars. Torque is the rotational force applied during lid installation or removal from a jar. When installing a lid on the jar it is important to use the correct amount of torque to ensure a proper seal. Ideally, torque should be evenly distributed throughout the installation. Applying too little torque to a closure can increase the chances of product leakage. Over-torquing may cause some points on the lid to have more pressure than others, which could result in an improper seal as well as making it difficult for lid removal. If the lid is installed with too little torque, the jar may leak, or the lid could come off too easily.   The Jars can withstand the gripping force needed to achieve the defined torque values during lid installation.  </a:t>
            </a:r>
          </a:p>
        </p:txBody>
      </p:sp>
      <p:sp>
        <p:nvSpPr>
          <p:cNvPr id="9" name="TextBox 8">
            <a:extLst>
              <a:ext uri="{FF2B5EF4-FFF2-40B4-BE49-F238E27FC236}">
                <a16:creationId xmlns:a16="http://schemas.microsoft.com/office/drawing/2014/main" id="{7272D24C-CE39-404C-88F5-9AFDFF226C09}"/>
              </a:ext>
            </a:extLst>
          </p:cNvPr>
          <p:cNvSpPr txBox="1"/>
          <p:nvPr/>
        </p:nvSpPr>
        <p:spPr>
          <a:xfrm>
            <a:off x="2531164" y="4031515"/>
            <a:ext cx="7156174" cy="369332"/>
          </a:xfrm>
          <a:prstGeom prst="rect">
            <a:avLst/>
          </a:prstGeom>
          <a:solidFill>
            <a:schemeClr val="bg1"/>
          </a:solidFill>
        </p:spPr>
        <p:txBody>
          <a:bodyPr wrap="square" rtlCol="0">
            <a:spAutoFit/>
          </a:bodyPr>
          <a:lstStyle/>
          <a:p>
            <a:pPr algn="ctr"/>
            <a:r>
              <a:rPr lang="en-US" b="1">
                <a:solidFill>
                  <a:schemeClr val="accent6">
                    <a:lumMod val="50000"/>
                  </a:schemeClr>
                </a:solidFill>
                <a:latin typeface="Calibri" panose="020F0502020204030204" pitchFamily="34" charset="0"/>
                <a:cs typeface="Calibri" panose="020F0502020204030204" pitchFamily="34" charset="0"/>
              </a:rPr>
              <a:t>Table 6: Recommended application torque range for lid installation</a:t>
            </a:r>
          </a:p>
        </p:txBody>
      </p:sp>
      <p:graphicFrame>
        <p:nvGraphicFramePr>
          <p:cNvPr id="3" name="Table 2">
            <a:extLst>
              <a:ext uri="{FF2B5EF4-FFF2-40B4-BE49-F238E27FC236}">
                <a16:creationId xmlns:a16="http://schemas.microsoft.com/office/drawing/2014/main" id="{3BACC3CB-647B-854E-9755-B4D2F3A24116}"/>
              </a:ext>
            </a:extLst>
          </p:cNvPr>
          <p:cNvGraphicFramePr>
            <a:graphicFrameLocks noGrp="1"/>
          </p:cNvGraphicFramePr>
          <p:nvPr>
            <p:extLst>
              <p:ext uri="{D42A27DB-BD31-4B8C-83A1-F6EECF244321}">
                <p14:modId xmlns:p14="http://schemas.microsoft.com/office/powerpoint/2010/main" val="4023337163"/>
              </p:ext>
            </p:extLst>
          </p:nvPr>
        </p:nvGraphicFramePr>
        <p:xfrm>
          <a:off x="3271075" y="1472383"/>
          <a:ext cx="5676353" cy="2559132"/>
        </p:xfrm>
        <a:graphic>
          <a:graphicData uri="http://schemas.openxmlformats.org/drawingml/2006/table">
            <a:tbl>
              <a:tblPr firstRow="1" bandRow="1">
                <a:tableStyleId>{5C22544A-7EE6-4342-B048-85BDC9FD1C3A}</a:tableStyleId>
              </a:tblPr>
              <a:tblGrid>
                <a:gridCol w="2350058">
                  <a:extLst>
                    <a:ext uri="{9D8B030D-6E8A-4147-A177-3AD203B41FA5}">
                      <a16:colId xmlns:a16="http://schemas.microsoft.com/office/drawing/2014/main" val="321177448"/>
                    </a:ext>
                  </a:extLst>
                </a:gridCol>
                <a:gridCol w="1524000">
                  <a:extLst>
                    <a:ext uri="{9D8B030D-6E8A-4147-A177-3AD203B41FA5}">
                      <a16:colId xmlns:a16="http://schemas.microsoft.com/office/drawing/2014/main" val="2849848616"/>
                    </a:ext>
                  </a:extLst>
                </a:gridCol>
                <a:gridCol w="1802295">
                  <a:extLst>
                    <a:ext uri="{9D8B030D-6E8A-4147-A177-3AD203B41FA5}">
                      <a16:colId xmlns:a16="http://schemas.microsoft.com/office/drawing/2014/main" val="439502777"/>
                    </a:ext>
                  </a:extLst>
                </a:gridCol>
              </a:tblGrid>
              <a:tr h="305283">
                <a:tc>
                  <a:txBody>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lang="en-US" sz="1600">
                          <a:latin typeface="Arial" panose="020B0604020202020204" pitchFamily="34" charset="0"/>
                          <a:cs typeface="Arial" panose="020B0604020202020204" pitchFamily="34" charset="0"/>
                        </a:rPr>
                        <a:t>Jar</a:t>
                      </a:r>
                    </a:p>
                  </a:txBody>
                  <a:tcPr/>
                </a:tc>
                <a:tc>
                  <a:txBody>
                    <a:bodyPr/>
                    <a:lstStyle/>
                    <a:p>
                      <a:pPr algn="ctr">
                        <a:lnSpc>
                          <a:spcPct val="90000"/>
                        </a:lnSpc>
                      </a:pPr>
                      <a:r>
                        <a:rPr lang="en-US" sz="1600">
                          <a:latin typeface="Arial" panose="020B0604020202020204" pitchFamily="34" charset="0"/>
                          <a:cs typeface="Arial" panose="020B0604020202020204" pitchFamily="34" charset="0"/>
                        </a:rPr>
                        <a:t>Plastic</a:t>
                      </a:r>
                    </a:p>
                  </a:txBody>
                  <a:tcPr/>
                </a:tc>
                <a:tc>
                  <a:txBody>
                    <a:bodyPr/>
                    <a:lstStyle/>
                    <a:p>
                      <a:pPr algn="ctr">
                        <a:lnSpc>
                          <a:spcPct val="90000"/>
                        </a:lnSpc>
                      </a:pPr>
                      <a:r>
                        <a:rPr lang="en-US" sz="1600">
                          <a:latin typeface="Arial" panose="020B0604020202020204" pitchFamily="34" charset="0"/>
                          <a:cs typeface="Arial" panose="020B0604020202020204" pitchFamily="34" charset="0"/>
                        </a:rPr>
                        <a:t>Glass</a:t>
                      </a:r>
                    </a:p>
                  </a:txBody>
                  <a:tcPr/>
                </a:tc>
                <a:extLst>
                  <a:ext uri="{0D108BD9-81ED-4DB2-BD59-A6C34878D82A}">
                    <a16:rowId xmlns:a16="http://schemas.microsoft.com/office/drawing/2014/main" val="2380780121"/>
                  </a:ext>
                </a:extLst>
              </a:tr>
              <a:tr h="305283">
                <a:tc>
                  <a:txBody>
                    <a:bodyPr/>
                    <a:lstStyle/>
                    <a:p>
                      <a:pPr marL="0" marR="0" lvl="0" indent="0" algn="ctr" defTabSz="914400" rtl="0" eaLnBrk="1" fontAlgn="auto" latinLnBrk="0" hangingPunct="1">
                        <a:lnSpc>
                          <a:spcPct val="80000"/>
                        </a:lnSpc>
                        <a:spcBef>
                          <a:spcPts val="0"/>
                        </a:spcBef>
                        <a:spcAft>
                          <a:spcPts val="0"/>
                        </a:spcAft>
                        <a:buClrTx/>
                        <a:buSzTx/>
                        <a:buFontTx/>
                        <a:buNone/>
                        <a:tabLst/>
                        <a:defRPr/>
                      </a:pPr>
                      <a:r>
                        <a:rPr lang="en-US" sz="1600">
                          <a:latin typeface="Arial" panose="020B0604020202020204" pitchFamily="34" charset="0"/>
                          <a:cs typeface="Arial" panose="020B0604020202020204" pitchFamily="34" charset="0"/>
                        </a:rPr>
                        <a:t>Jar opening (+/- .01 in)</a:t>
                      </a:r>
                    </a:p>
                  </a:txBody>
                  <a:tcPr/>
                </a:tc>
                <a:tc>
                  <a:txBody>
                    <a:bodyPr/>
                    <a:lstStyle/>
                    <a:p>
                      <a:pPr algn="ctr">
                        <a:lnSpc>
                          <a:spcPct val="80000"/>
                        </a:lnSpc>
                      </a:pPr>
                      <a:r>
                        <a:rPr lang="en-US" sz="1600">
                          <a:latin typeface="Arial" panose="020B0604020202020204" pitchFamily="34" charset="0"/>
                          <a:cs typeface="Arial" panose="020B0604020202020204" pitchFamily="34" charset="0"/>
                        </a:rPr>
                        <a:t>Torque (in </a:t>
                      </a:r>
                      <a:r>
                        <a:rPr lang="en-US" sz="1600" err="1">
                          <a:latin typeface="Arial" panose="020B0604020202020204" pitchFamily="34" charset="0"/>
                          <a:cs typeface="Arial" panose="020B0604020202020204" pitchFamily="34" charset="0"/>
                        </a:rPr>
                        <a:t>lbs</a:t>
                      </a:r>
                      <a:r>
                        <a:rPr lang="en-US" sz="1600">
                          <a:latin typeface="Arial" panose="020B0604020202020204" pitchFamily="34" charset="0"/>
                          <a:cs typeface="Arial" panose="020B0604020202020204" pitchFamily="34" charset="0"/>
                        </a:rPr>
                        <a:t>)</a:t>
                      </a:r>
                    </a:p>
                  </a:txBody>
                  <a:tcPr/>
                </a:tc>
                <a:tc>
                  <a:txBody>
                    <a:bodyPr/>
                    <a:lstStyle/>
                    <a:p>
                      <a:pPr algn="ctr">
                        <a:lnSpc>
                          <a:spcPct val="80000"/>
                        </a:lnSpc>
                      </a:pPr>
                      <a:r>
                        <a:rPr lang="en-US" sz="1600">
                          <a:latin typeface="Arial" panose="020B0604020202020204" pitchFamily="34" charset="0"/>
                          <a:cs typeface="Arial" panose="020B0604020202020204" pitchFamily="34" charset="0"/>
                        </a:rPr>
                        <a:t>Torque (in </a:t>
                      </a:r>
                      <a:r>
                        <a:rPr lang="en-US" sz="1600" err="1">
                          <a:latin typeface="Arial" panose="020B0604020202020204" pitchFamily="34" charset="0"/>
                          <a:cs typeface="Arial" panose="020B0604020202020204" pitchFamily="34" charset="0"/>
                        </a:rPr>
                        <a:t>lbs</a:t>
                      </a:r>
                      <a:r>
                        <a:rPr lang="en-US" sz="1600">
                          <a:latin typeface="Arial" panose="020B0604020202020204" pitchFamily="34" charset="0"/>
                          <a:cs typeface="Arial" panose="020B0604020202020204" pitchFamily="34" charset="0"/>
                        </a:rPr>
                        <a:t>)</a:t>
                      </a:r>
                    </a:p>
                  </a:txBody>
                  <a:tcPr/>
                </a:tc>
                <a:extLst>
                  <a:ext uri="{0D108BD9-81ED-4DB2-BD59-A6C34878D82A}">
                    <a16:rowId xmlns:a16="http://schemas.microsoft.com/office/drawing/2014/main" val="4125106512"/>
                  </a:ext>
                </a:extLst>
              </a:tr>
              <a:tr h="291520">
                <a:tc>
                  <a:txBody>
                    <a:bodyPr/>
                    <a:lstStyle/>
                    <a:p>
                      <a:pPr algn="ctr">
                        <a:lnSpc>
                          <a:spcPct val="80000"/>
                        </a:lnSpc>
                      </a:pPr>
                      <a:r>
                        <a:rPr lang="en-US" sz="1600" kern="1200">
                          <a:solidFill>
                            <a:schemeClr val="dk1"/>
                          </a:solidFill>
                          <a:effectLst/>
                          <a:latin typeface="Arial" panose="020B0604020202020204" pitchFamily="34" charset="0"/>
                          <a:ea typeface="+mn-ea"/>
                          <a:cs typeface="Arial" panose="020B0604020202020204" pitchFamily="34" charset="0"/>
                        </a:rPr>
                        <a:t>2 in </a:t>
                      </a:r>
                      <a:endParaRPr lang="en-US" sz="1600">
                        <a:latin typeface="Arial" panose="020B0604020202020204" pitchFamily="34" charset="0"/>
                        <a:cs typeface="Arial" panose="020B0604020202020204" pitchFamily="34" charset="0"/>
                      </a:endParaRPr>
                    </a:p>
                  </a:txBody>
                  <a:tcPr anchor="ctr"/>
                </a:tc>
                <a:tc>
                  <a:txBody>
                    <a:bodyPr/>
                    <a:lstStyle/>
                    <a:p>
                      <a:pPr algn="ctr" fontAlgn="b">
                        <a:lnSpc>
                          <a:spcPct val="80000"/>
                        </a:lnSpc>
                      </a:pPr>
                      <a:r>
                        <a:rPr lang="en-US" sz="1600" b="0" i="0" u="none" strike="noStrike">
                          <a:solidFill>
                            <a:srgbClr val="000000"/>
                          </a:solidFill>
                          <a:effectLst/>
                          <a:latin typeface="Arial" panose="020B0604020202020204" pitchFamily="34" charset="0"/>
                          <a:cs typeface="Arial" panose="020B0604020202020204" pitchFamily="34" charset="0"/>
                        </a:rPr>
                        <a:t>26-30</a:t>
                      </a:r>
                    </a:p>
                  </a:txBody>
                  <a:tcPr marL="9525" marR="9525" marT="9525" marB="0" anchor="ctr"/>
                </a:tc>
                <a:tc>
                  <a:txBody>
                    <a:bodyPr/>
                    <a:lstStyle/>
                    <a:p>
                      <a:pPr algn="ctr" fontAlgn="b">
                        <a:lnSpc>
                          <a:spcPct val="80000"/>
                        </a:lnSpc>
                      </a:pPr>
                      <a:r>
                        <a:rPr lang="en-US" sz="1600" b="0" i="0" u="none" strike="noStrike">
                          <a:solidFill>
                            <a:srgbClr val="000000"/>
                          </a:solidFill>
                          <a:effectLst/>
                          <a:latin typeface="Arial" panose="020B0604020202020204" pitchFamily="34" charset="0"/>
                          <a:cs typeface="Arial" panose="020B0604020202020204" pitchFamily="34" charset="0"/>
                        </a:rPr>
                        <a:t>20-24</a:t>
                      </a:r>
                    </a:p>
                  </a:txBody>
                  <a:tcPr marL="9525" marR="9525" marT="9525" marB="0" anchor="ctr"/>
                </a:tc>
                <a:extLst>
                  <a:ext uri="{0D108BD9-81ED-4DB2-BD59-A6C34878D82A}">
                    <a16:rowId xmlns:a16="http://schemas.microsoft.com/office/drawing/2014/main" val="2245273508"/>
                  </a:ext>
                </a:extLst>
              </a:tr>
              <a:tr h="322439">
                <a:tc>
                  <a:txBody>
                    <a:bodyPr/>
                    <a:lstStyle/>
                    <a:p>
                      <a:pPr algn="ctr">
                        <a:lnSpc>
                          <a:spcPct val="80000"/>
                        </a:lnSpc>
                      </a:pPr>
                      <a:r>
                        <a:rPr lang="en-US" sz="1600" kern="1200">
                          <a:solidFill>
                            <a:schemeClr val="dk1"/>
                          </a:solidFill>
                          <a:effectLst/>
                          <a:latin typeface="Arial" panose="020B0604020202020204" pitchFamily="34" charset="0"/>
                          <a:ea typeface="+mn-ea"/>
                          <a:cs typeface="Arial" panose="020B0604020202020204" pitchFamily="34" charset="0"/>
                        </a:rPr>
                        <a:t>2.5 in</a:t>
                      </a:r>
                      <a:endParaRPr lang="en-US" sz="1600">
                        <a:latin typeface="Arial" panose="020B0604020202020204" pitchFamily="34" charset="0"/>
                        <a:cs typeface="Arial" panose="020B0604020202020204" pitchFamily="34" charset="0"/>
                      </a:endParaRPr>
                    </a:p>
                  </a:txBody>
                  <a:tcPr anchor="ctr"/>
                </a:tc>
                <a:tc>
                  <a:txBody>
                    <a:bodyPr/>
                    <a:lstStyle/>
                    <a:p>
                      <a:pPr algn="ctr" fontAlgn="b">
                        <a:lnSpc>
                          <a:spcPct val="80000"/>
                        </a:lnSpc>
                      </a:pPr>
                      <a:r>
                        <a:rPr lang="en-US" sz="1600" b="0" i="0" u="none" strike="noStrike">
                          <a:solidFill>
                            <a:srgbClr val="000000"/>
                          </a:solidFill>
                          <a:effectLst/>
                          <a:latin typeface="Arial" panose="020B0604020202020204" pitchFamily="34" charset="0"/>
                          <a:cs typeface="Arial" panose="020B0604020202020204" pitchFamily="34" charset="0"/>
                        </a:rPr>
                        <a:t>32-36</a:t>
                      </a:r>
                    </a:p>
                  </a:txBody>
                  <a:tcPr marL="9525" marR="9525" marT="9525" marB="0" anchor="ctr"/>
                </a:tc>
                <a:tc>
                  <a:txBody>
                    <a:bodyPr/>
                    <a:lstStyle/>
                    <a:p>
                      <a:pPr algn="ctr" fontAlgn="b">
                        <a:lnSpc>
                          <a:spcPct val="80000"/>
                        </a:lnSpc>
                      </a:pPr>
                      <a:r>
                        <a:rPr lang="en-US" sz="1600" b="0" i="0" u="none" strike="noStrike">
                          <a:solidFill>
                            <a:srgbClr val="000000"/>
                          </a:solidFill>
                          <a:effectLst/>
                          <a:latin typeface="Arial" panose="020B0604020202020204" pitchFamily="34" charset="0"/>
                          <a:cs typeface="Arial" panose="020B0604020202020204" pitchFamily="34" charset="0"/>
                        </a:rPr>
                        <a:t>26-29</a:t>
                      </a:r>
                    </a:p>
                  </a:txBody>
                  <a:tcPr marL="9525" marR="9525" marT="9525" marB="0" anchor="ctr"/>
                </a:tc>
                <a:extLst>
                  <a:ext uri="{0D108BD9-81ED-4DB2-BD59-A6C34878D82A}">
                    <a16:rowId xmlns:a16="http://schemas.microsoft.com/office/drawing/2014/main" val="3346976540"/>
                  </a:ext>
                </a:extLst>
              </a:tr>
              <a:tr h="322439">
                <a:tc>
                  <a:txBody>
                    <a:bodyPr/>
                    <a:lstStyle/>
                    <a:p>
                      <a:pPr marL="0" marR="0" lvl="0" indent="0" algn="ctr" defTabSz="914400" rtl="0" eaLnBrk="1" fontAlgn="auto" latinLnBrk="0" hangingPunct="1">
                        <a:lnSpc>
                          <a:spcPct val="80000"/>
                        </a:lnSpc>
                        <a:spcBef>
                          <a:spcPts val="0"/>
                        </a:spcBef>
                        <a:spcAft>
                          <a:spcPts val="0"/>
                        </a:spcAft>
                        <a:buClrTx/>
                        <a:buSzTx/>
                        <a:buFontTx/>
                        <a:buNone/>
                        <a:tabLst/>
                        <a:defRPr/>
                      </a:pPr>
                      <a:r>
                        <a:rPr lang="en-US" sz="1600" kern="1200">
                          <a:solidFill>
                            <a:schemeClr val="dk1"/>
                          </a:solidFill>
                          <a:effectLst/>
                          <a:latin typeface="Arial" panose="020B0604020202020204" pitchFamily="34" charset="0"/>
                          <a:ea typeface="+mn-ea"/>
                          <a:cs typeface="Arial" panose="020B0604020202020204" pitchFamily="34" charset="0"/>
                        </a:rPr>
                        <a:t>3 in</a:t>
                      </a:r>
                      <a:endParaRPr lang="en-US" sz="1600">
                        <a:latin typeface="Arial" panose="020B0604020202020204" pitchFamily="34" charset="0"/>
                        <a:cs typeface="Arial" panose="020B0604020202020204" pitchFamily="34" charset="0"/>
                      </a:endParaRPr>
                    </a:p>
                  </a:txBody>
                  <a:tcPr anchor="ctr"/>
                </a:tc>
                <a:tc>
                  <a:txBody>
                    <a:bodyPr/>
                    <a:lstStyle/>
                    <a:p>
                      <a:pPr algn="ctr" fontAlgn="b">
                        <a:lnSpc>
                          <a:spcPct val="80000"/>
                        </a:lnSpc>
                      </a:pPr>
                      <a:r>
                        <a:rPr lang="en-US" sz="1600" b="0" i="0" u="none" strike="noStrike">
                          <a:solidFill>
                            <a:srgbClr val="000000"/>
                          </a:solidFill>
                          <a:effectLst/>
                          <a:latin typeface="Arial" panose="020B0604020202020204" pitchFamily="34" charset="0"/>
                          <a:cs typeface="Arial" panose="020B0604020202020204" pitchFamily="34" charset="0"/>
                        </a:rPr>
                        <a:t>38-42</a:t>
                      </a:r>
                    </a:p>
                  </a:txBody>
                  <a:tcPr marL="9525" marR="9525" marT="9525" marB="0" anchor="ctr"/>
                </a:tc>
                <a:tc>
                  <a:txBody>
                    <a:bodyPr/>
                    <a:lstStyle/>
                    <a:p>
                      <a:pPr algn="ctr" fontAlgn="b">
                        <a:lnSpc>
                          <a:spcPct val="80000"/>
                        </a:lnSpc>
                      </a:pPr>
                      <a:r>
                        <a:rPr lang="en-US" sz="1600" b="0" i="0" u="none" strike="noStrike">
                          <a:solidFill>
                            <a:srgbClr val="000000"/>
                          </a:solidFill>
                          <a:effectLst/>
                          <a:latin typeface="Arial" panose="020B0604020202020204" pitchFamily="34" charset="0"/>
                          <a:cs typeface="Arial" panose="020B0604020202020204" pitchFamily="34" charset="0"/>
                        </a:rPr>
                        <a:t>30-33</a:t>
                      </a:r>
                    </a:p>
                  </a:txBody>
                  <a:tcPr marL="9525" marR="9525" marT="9525" marB="0" anchor="ctr"/>
                </a:tc>
                <a:extLst>
                  <a:ext uri="{0D108BD9-81ED-4DB2-BD59-A6C34878D82A}">
                    <a16:rowId xmlns:a16="http://schemas.microsoft.com/office/drawing/2014/main" val="763891479"/>
                  </a:ext>
                </a:extLst>
              </a:tr>
              <a:tr h="322439">
                <a:tc>
                  <a:txBody>
                    <a:bodyPr/>
                    <a:lstStyle/>
                    <a:p>
                      <a:pPr marL="0" marR="0" lvl="0" indent="0" algn="ctr" defTabSz="914400" rtl="0" eaLnBrk="1" fontAlgn="auto" latinLnBrk="0" hangingPunct="1">
                        <a:lnSpc>
                          <a:spcPct val="80000"/>
                        </a:lnSpc>
                        <a:spcBef>
                          <a:spcPts val="0"/>
                        </a:spcBef>
                        <a:spcAft>
                          <a:spcPts val="0"/>
                        </a:spcAft>
                        <a:buClrTx/>
                        <a:buSzTx/>
                        <a:buFontTx/>
                        <a:buNone/>
                        <a:tabLst/>
                        <a:defRPr/>
                      </a:pPr>
                      <a:r>
                        <a:rPr lang="en-US" sz="1600" kern="1200">
                          <a:solidFill>
                            <a:schemeClr val="dk1"/>
                          </a:solidFill>
                          <a:effectLst/>
                          <a:latin typeface="Arial" panose="020B0604020202020204" pitchFamily="34" charset="0"/>
                          <a:ea typeface="+mn-ea"/>
                          <a:cs typeface="Arial" panose="020B0604020202020204" pitchFamily="34" charset="0"/>
                        </a:rPr>
                        <a:t>3.5 in</a:t>
                      </a:r>
                      <a:endParaRPr lang="en-US" sz="1600">
                        <a:latin typeface="Arial" panose="020B0604020202020204" pitchFamily="34" charset="0"/>
                        <a:cs typeface="Arial" panose="020B0604020202020204" pitchFamily="34" charset="0"/>
                      </a:endParaRPr>
                    </a:p>
                  </a:txBody>
                  <a:tcPr anchor="ctr"/>
                </a:tc>
                <a:tc>
                  <a:txBody>
                    <a:bodyPr/>
                    <a:lstStyle/>
                    <a:p>
                      <a:pPr algn="ctr" fontAlgn="b">
                        <a:lnSpc>
                          <a:spcPct val="80000"/>
                        </a:lnSpc>
                      </a:pPr>
                      <a:r>
                        <a:rPr lang="en-US" sz="1600" b="0" i="0" u="none" strike="noStrike">
                          <a:solidFill>
                            <a:srgbClr val="000000"/>
                          </a:solidFill>
                          <a:effectLst/>
                          <a:latin typeface="Arial" panose="020B0604020202020204" pitchFamily="34" charset="0"/>
                          <a:cs typeface="Arial" panose="020B0604020202020204" pitchFamily="34" charset="0"/>
                        </a:rPr>
                        <a:t>45-49</a:t>
                      </a:r>
                    </a:p>
                  </a:txBody>
                  <a:tcPr marL="9525" marR="9525" marT="9525" marB="0" anchor="ctr"/>
                </a:tc>
                <a:tc>
                  <a:txBody>
                    <a:bodyPr/>
                    <a:lstStyle/>
                    <a:p>
                      <a:pPr algn="ctr" fontAlgn="b">
                        <a:lnSpc>
                          <a:spcPct val="80000"/>
                        </a:lnSpc>
                      </a:pPr>
                      <a:r>
                        <a:rPr lang="en-US" sz="1600" b="0" i="0" u="none" strike="noStrike">
                          <a:solidFill>
                            <a:srgbClr val="000000"/>
                          </a:solidFill>
                          <a:effectLst/>
                          <a:latin typeface="Arial" panose="020B0604020202020204" pitchFamily="34" charset="0"/>
                          <a:cs typeface="Arial" panose="020B0604020202020204" pitchFamily="34" charset="0"/>
                        </a:rPr>
                        <a:t>36-39</a:t>
                      </a:r>
                    </a:p>
                  </a:txBody>
                  <a:tcPr marL="9525" marR="9525" marT="9525" marB="0" anchor="ctr"/>
                </a:tc>
                <a:extLst>
                  <a:ext uri="{0D108BD9-81ED-4DB2-BD59-A6C34878D82A}">
                    <a16:rowId xmlns:a16="http://schemas.microsoft.com/office/drawing/2014/main" val="1047204323"/>
                  </a:ext>
                </a:extLst>
              </a:tr>
              <a:tr h="292468">
                <a:tc>
                  <a:txBody>
                    <a:bodyPr/>
                    <a:lstStyle/>
                    <a:p>
                      <a:pPr marL="0" marR="0" lvl="0" indent="0" algn="ctr" defTabSz="914400" rtl="0" eaLnBrk="1" fontAlgn="auto" latinLnBrk="0" hangingPunct="1">
                        <a:lnSpc>
                          <a:spcPct val="80000"/>
                        </a:lnSpc>
                        <a:spcBef>
                          <a:spcPts val="0"/>
                        </a:spcBef>
                        <a:spcAft>
                          <a:spcPts val="0"/>
                        </a:spcAft>
                        <a:buClrTx/>
                        <a:buSzTx/>
                        <a:buFontTx/>
                        <a:buNone/>
                        <a:tabLst/>
                        <a:defRPr/>
                      </a:pPr>
                      <a:r>
                        <a:rPr lang="en-US" sz="1600" kern="1200">
                          <a:solidFill>
                            <a:schemeClr val="dk1"/>
                          </a:solidFill>
                          <a:effectLst/>
                          <a:latin typeface="Arial" panose="020B0604020202020204" pitchFamily="34" charset="0"/>
                          <a:ea typeface="+mn-ea"/>
                          <a:cs typeface="Arial" panose="020B0604020202020204" pitchFamily="34" charset="0"/>
                        </a:rPr>
                        <a:t>4 in</a:t>
                      </a:r>
                      <a:endParaRPr lang="en-US" sz="1600">
                        <a:latin typeface="Arial" panose="020B0604020202020204" pitchFamily="34" charset="0"/>
                        <a:cs typeface="Arial" panose="020B0604020202020204" pitchFamily="34" charset="0"/>
                      </a:endParaRPr>
                    </a:p>
                  </a:txBody>
                  <a:tcPr anchor="ctr"/>
                </a:tc>
                <a:tc>
                  <a:txBody>
                    <a:bodyPr/>
                    <a:lstStyle/>
                    <a:p>
                      <a:pPr algn="ctr" fontAlgn="b">
                        <a:lnSpc>
                          <a:spcPct val="80000"/>
                        </a:lnSpc>
                      </a:pPr>
                      <a:r>
                        <a:rPr lang="en-US" sz="1600" b="0" i="0" u="none" strike="noStrike">
                          <a:solidFill>
                            <a:srgbClr val="000000"/>
                          </a:solidFill>
                          <a:effectLst/>
                          <a:latin typeface="Arial" panose="020B0604020202020204" pitchFamily="34" charset="0"/>
                          <a:cs typeface="Arial" panose="020B0604020202020204" pitchFamily="34" charset="0"/>
                        </a:rPr>
                        <a:t>51-55</a:t>
                      </a:r>
                    </a:p>
                  </a:txBody>
                  <a:tcPr marL="9525" marR="9525" marT="9525" marB="0" anchor="ctr"/>
                </a:tc>
                <a:tc>
                  <a:txBody>
                    <a:bodyPr/>
                    <a:lstStyle/>
                    <a:p>
                      <a:pPr algn="ctr" fontAlgn="b">
                        <a:lnSpc>
                          <a:spcPct val="80000"/>
                        </a:lnSpc>
                      </a:pPr>
                      <a:r>
                        <a:rPr lang="en-US" sz="1600" b="0" i="0" u="none" strike="noStrike">
                          <a:solidFill>
                            <a:srgbClr val="000000"/>
                          </a:solidFill>
                          <a:effectLst/>
                          <a:latin typeface="Arial" panose="020B0604020202020204" pitchFamily="34" charset="0"/>
                          <a:cs typeface="Arial" panose="020B0604020202020204" pitchFamily="34" charset="0"/>
                        </a:rPr>
                        <a:t>41-44</a:t>
                      </a:r>
                    </a:p>
                  </a:txBody>
                  <a:tcPr marL="9525" marR="9525" marT="9525" marB="0" anchor="ctr"/>
                </a:tc>
                <a:extLst>
                  <a:ext uri="{0D108BD9-81ED-4DB2-BD59-A6C34878D82A}">
                    <a16:rowId xmlns:a16="http://schemas.microsoft.com/office/drawing/2014/main" val="1942646325"/>
                  </a:ext>
                </a:extLst>
              </a:tr>
              <a:tr h="391648">
                <a:tc>
                  <a:txBody>
                    <a:bodyPr/>
                    <a:lstStyle/>
                    <a:p>
                      <a:pPr marL="0" marR="0" lvl="0" indent="0" algn="ctr" defTabSz="914400" rtl="0" eaLnBrk="1" fontAlgn="auto" latinLnBrk="0" hangingPunct="1">
                        <a:lnSpc>
                          <a:spcPct val="80000"/>
                        </a:lnSpc>
                        <a:spcBef>
                          <a:spcPts val="0"/>
                        </a:spcBef>
                        <a:spcAft>
                          <a:spcPts val="0"/>
                        </a:spcAft>
                        <a:buClrTx/>
                        <a:buSzTx/>
                        <a:buFontTx/>
                        <a:buNone/>
                        <a:tabLst/>
                        <a:defRPr/>
                      </a:pPr>
                      <a:r>
                        <a:rPr lang="en-US" sz="1600">
                          <a:latin typeface="Arial" panose="020B0604020202020204" pitchFamily="34" charset="0"/>
                          <a:cs typeface="Arial" panose="020B0604020202020204" pitchFamily="34" charset="0"/>
                        </a:rPr>
                        <a:t>4.5 in</a:t>
                      </a:r>
                    </a:p>
                  </a:txBody>
                  <a:tcPr anchor="ctr"/>
                </a:tc>
                <a:tc>
                  <a:txBody>
                    <a:bodyPr/>
                    <a:lstStyle/>
                    <a:p>
                      <a:pPr algn="ctr" fontAlgn="b">
                        <a:lnSpc>
                          <a:spcPct val="80000"/>
                        </a:lnSpc>
                      </a:pPr>
                      <a:r>
                        <a:rPr lang="en-US" sz="1600" b="0" i="0" u="none" strike="noStrike">
                          <a:solidFill>
                            <a:srgbClr val="000000"/>
                          </a:solidFill>
                          <a:effectLst/>
                          <a:latin typeface="Arial" panose="020B0604020202020204" pitchFamily="34" charset="0"/>
                          <a:cs typeface="Arial" panose="020B0604020202020204" pitchFamily="34" charset="0"/>
                        </a:rPr>
                        <a:t>57-62</a:t>
                      </a:r>
                    </a:p>
                  </a:txBody>
                  <a:tcPr marL="9525" marR="9525" marT="9525" marB="0" anchor="ctr"/>
                </a:tc>
                <a:tc>
                  <a:txBody>
                    <a:bodyPr/>
                    <a:lstStyle/>
                    <a:p>
                      <a:pPr algn="ctr" fontAlgn="b">
                        <a:lnSpc>
                          <a:spcPct val="80000"/>
                        </a:lnSpc>
                      </a:pPr>
                      <a:r>
                        <a:rPr lang="en-US" sz="1600" b="0" i="0" u="none" strike="noStrike">
                          <a:solidFill>
                            <a:srgbClr val="000000"/>
                          </a:solidFill>
                          <a:effectLst/>
                          <a:latin typeface="Arial" panose="020B0604020202020204" pitchFamily="34" charset="0"/>
                          <a:cs typeface="Arial" panose="020B0604020202020204" pitchFamily="34" charset="0"/>
                        </a:rPr>
                        <a:t>46-49</a:t>
                      </a:r>
                    </a:p>
                  </a:txBody>
                  <a:tcPr marL="9525" marR="9525" marT="9525" marB="0" anchor="ctr"/>
                </a:tc>
                <a:extLst>
                  <a:ext uri="{0D108BD9-81ED-4DB2-BD59-A6C34878D82A}">
                    <a16:rowId xmlns:a16="http://schemas.microsoft.com/office/drawing/2014/main" val="1935337650"/>
                  </a:ext>
                </a:extLst>
              </a:tr>
            </a:tbl>
          </a:graphicData>
        </a:graphic>
      </p:graphicFrame>
      <p:pic>
        <p:nvPicPr>
          <p:cNvPr id="10" name="Picture 9" descr="An empty glass on a table&#10;&#10;Description automatically generated">
            <a:extLst>
              <a:ext uri="{FF2B5EF4-FFF2-40B4-BE49-F238E27FC236}">
                <a16:creationId xmlns:a16="http://schemas.microsoft.com/office/drawing/2014/main" id="{0FC31CB4-6249-13C6-7EFE-C2D71DA7CAAE}"/>
              </a:ext>
            </a:extLst>
          </p:cNvPr>
          <p:cNvPicPr>
            <a:picLocks noChangeAspect="1"/>
          </p:cNvPicPr>
          <p:nvPr/>
        </p:nvPicPr>
        <p:blipFill>
          <a:blip r:embed="rId2"/>
          <a:stretch>
            <a:fillRect/>
          </a:stretch>
        </p:blipFill>
        <p:spPr>
          <a:xfrm>
            <a:off x="9685535" y="737657"/>
            <a:ext cx="1790700" cy="1003300"/>
          </a:xfrm>
          <a:prstGeom prst="rect">
            <a:avLst/>
          </a:prstGeom>
        </p:spPr>
      </p:pic>
      <p:sp>
        <p:nvSpPr>
          <p:cNvPr id="11" name="TextBox 10">
            <a:extLst>
              <a:ext uri="{FF2B5EF4-FFF2-40B4-BE49-F238E27FC236}">
                <a16:creationId xmlns:a16="http://schemas.microsoft.com/office/drawing/2014/main" id="{C8F7B2F2-8DEC-66DC-1D60-21F72757A72B}"/>
              </a:ext>
            </a:extLst>
          </p:cNvPr>
          <p:cNvSpPr txBox="1"/>
          <p:nvPr/>
        </p:nvSpPr>
        <p:spPr>
          <a:xfrm>
            <a:off x="1204546" y="6417466"/>
            <a:ext cx="8962715" cy="481991"/>
          </a:xfrm>
          <a:prstGeom prst="rect">
            <a:avLst/>
          </a:prstGeom>
          <a:noFill/>
        </p:spPr>
        <p:txBody>
          <a:bodyPr wrap="square" rtlCol="0">
            <a:spAutoFit/>
          </a:bodyPr>
          <a:lstStyle/>
          <a:p>
            <a:pPr algn="ctr">
              <a:lnSpc>
                <a:spcPct val="9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JHS: Jar Handling Subsystem; LHS: Lid Handling Subsystem; LDS: Lid Dispensing System; MDS: Motion Detection System  </a:t>
            </a:r>
          </a:p>
        </p:txBody>
      </p:sp>
    </p:spTree>
    <p:extLst>
      <p:ext uri="{BB962C8B-B14F-4D97-AF65-F5344CB8AC3E}">
        <p14:creationId xmlns:p14="http://schemas.microsoft.com/office/powerpoint/2010/main" val="18934118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8B7B16-D411-834E-BADF-C25D1C203868}"/>
              </a:ext>
            </a:extLst>
          </p:cNvPr>
          <p:cNvSpPr>
            <a:spLocks noGrp="1"/>
          </p:cNvSpPr>
          <p:nvPr>
            <p:ph type="title"/>
          </p:nvPr>
        </p:nvSpPr>
        <p:spPr>
          <a:xfrm>
            <a:off x="3464513" y="641924"/>
            <a:ext cx="4850569" cy="611733"/>
          </a:xfrm>
        </p:spPr>
        <p:txBody>
          <a:bodyPr>
            <a:noAutofit/>
          </a:bodyPr>
          <a:lstStyle/>
          <a:p>
            <a:pPr algn="ctr"/>
            <a:r>
              <a:rPr lang="en-US" sz="3600">
                <a:solidFill>
                  <a:schemeClr val="accent1">
                    <a:lumMod val="75000"/>
                  </a:schemeClr>
                </a:solidFill>
              </a:rPr>
              <a:t>Activities Involved</a:t>
            </a:r>
          </a:p>
        </p:txBody>
      </p:sp>
      <p:sp>
        <p:nvSpPr>
          <p:cNvPr id="6" name="Slide Number Placeholder 5">
            <a:extLst>
              <a:ext uri="{FF2B5EF4-FFF2-40B4-BE49-F238E27FC236}">
                <a16:creationId xmlns:a16="http://schemas.microsoft.com/office/drawing/2014/main" id="{F71F9CF8-3A74-ED42-90CC-73F346CBE17A}"/>
              </a:ext>
            </a:extLst>
          </p:cNvPr>
          <p:cNvSpPr>
            <a:spLocks noGrp="1"/>
          </p:cNvSpPr>
          <p:nvPr>
            <p:ph type="sldNum" sz="quarter" idx="12"/>
          </p:nvPr>
        </p:nvSpPr>
        <p:spPr>
          <a:xfrm>
            <a:off x="11496901" y="6458856"/>
            <a:ext cx="542697" cy="279400"/>
          </a:xfrm>
        </p:spPr>
        <p:txBody>
          <a:bodyPr/>
          <a:lstStyle/>
          <a:p>
            <a:fld id="{924B41C4-1474-8D42-B330-D2828683839D}" type="slidenum">
              <a:rPr lang="en-US" sz="1600" smtClean="0"/>
              <a:pPr/>
              <a:t>6</a:t>
            </a:fld>
            <a:endParaRPr lang="en-US" sz="1600"/>
          </a:p>
        </p:txBody>
      </p:sp>
      <p:sp>
        <p:nvSpPr>
          <p:cNvPr id="8" name="TextBox 7">
            <a:extLst>
              <a:ext uri="{FF2B5EF4-FFF2-40B4-BE49-F238E27FC236}">
                <a16:creationId xmlns:a16="http://schemas.microsoft.com/office/drawing/2014/main" id="{54F617C0-FF76-4F57-6D40-608F33CFE5B8}"/>
              </a:ext>
            </a:extLst>
          </p:cNvPr>
          <p:cNvSpPr txBox="1"/>
          <p:nvPr/>
        </p:nvSpPr>
        <p:spPr>
          <a:xfrm>
            <a:off x="4514356" y="5958487"/>
            <a:ext cx="2862943" cy="338554"/>
          </a:xfrm>
          <a:prstGeom prst="rect">
            <a:avLst/>
          </a:prstGeom>
          <a:noFill/>
        </p:spPr>
        <p:txBody>
          <a:bodyPr wrap="square" rtlCol="0">
            <a:spAutoFit/>
          </a:bodyPr>
          <a:lstStyle/>
          <a:p>
            <a:pPr algn="ctr"/>
            <a:r>
              <a:rPr lang="en-US" sz="1600">
                <a:latin typeface="Calibri" panose="020F0502020204030204" pitchFamily="34" charset="0"/>
                <a:cs typeface="Calibri" panose="020F0502020204030204" pitchFamily="34" charset="0"/>
              </a:rPr>
              <a:t>From INCOSE RWG NRM</a:t>
            </a:r>
          </a:p>
        </p:txBody>
      </p:sp>
      <p:pic>
        <p:nvPicPr>
          <p:cNvPr id="3" name="Picture 2">
            <a:extLst>
              <a:ext uri="{FF2B5EF4-FFF2-40B4-BE49-F238E27FC236}">
                <a16:creationId xmlns:a16="http://schemas.microsoft.com/office/drawing/2014/main" id="{AAD73CAB-C62F-045B-23A0-B74264071A6C}"/>
              </a:ext>
            </a:extLst>
          </p:cNvPr>
          <p:cNvPicPr>
            <a:picLocks noChangeAspect="1"/>
          </p:cNvPicPr>
          <p:nvPr/>
        </p:nvPicPr>
        <p:blipFill>
          <a:blip r:embed="rId2"/>
          <a:stretch>
            <a:fillRect/>
          </a:stretch>
        </p:blipFill>
        <p:spPr>
          <a:xfrm>
            <a:off x="2003597" y="1332513"/>
            <a:ext cx="7772400" cy="4547118"/>
          </a:xfrm>
          <a:prstGeom prst="rect">
            <a:avLst/>
          </a:prstGeom>
        </p:spPr>
      </p:pic>
    </p:spTree>
    <p:extLst>
      <p:ext uri="{BB962C8B-B14F-4D97-AF65-F5344CB8AC3E}">
        <p14:creationId xmlns:p14="http://schemas.microsoft.com/office/powerpoint/2010/main" val="377877663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E3DABB-2CBA-1741-8A20-B3D154F3249E}"/>
              </a:ext>
            </a:extLst>
          </p:cNvPr>
          <p:cNvSpPr>
            <a:spLocks noGrp="1"/>
          </p:cNvSpPr>
          <p:nvPr>
            <p:ph type="title"/>
          </p:nvPr>
        </p:nvSpPr>
        <p:spPr>
          <a:xfrm>
            <a:off x="1799933" y="471204"/>
            <a:ext cx="8592131" cy="942224"/>
          </a:xfrm>
        </p:spPr>
        <p:txBody>
          <a:bodyPr>
            <a:normAutofit/>
          </a:bodyPr>
          <a:lstStyle/>
          <a:p>
            <a:r>
              <a:rPr lang="en-US" sz="2800"/>
              <a:t>Operational Scenarios, Stories, Use cases</a:t>
            </a:r>
            <a:br>
              <a:rPr lang="en-US"/>
            </a:br>
            <a:r>
              <a:rPr lang="en-US" sz="2000"/>
              <a:t>S8: Mary </a:t>
            </a:r>
            <a:r>
              <a:rPr lang="en-US" sz="2000" err="1"/>
              <a:t>Safelton</a:t>
            </a:r>
            <a:r>
              <a:rPr lang="en-US" sz="2000"/>
              <a:t>, Chief of Safety &amp; Compliance (Internal)</a:t>
            </a:r>
          </a:p>
        </p:txBody>
      </p:sp>
      <p:sp>
        <p:nvSpPr>
          <p:cNvPr id="3" name="Content Placeholder 2">
            <a:extLst>
              <a:ext uri="{FF2B5EF4-FFF2-40B4-BE49-F238E27FC236}">
                <a16:creationId xmlns:a16="http://schemas.microsoft.com/office/drawing/2014/main" id="{AFF4780C-47C1-A54D-81F3-B7392605FB2F}"/>
              </a:ext>
            </a:extLst>
          </p:cNvPr>
          <p:cNvSpPr>
            <a:spLocks noGrp="1"/>
          </p:cNvSpPr>
          <p:nvPr>
            <p:ph idx="1"/>
          </p:nvPr>
        </p:nvSpPr>
        <p:spPr>
          <a:xfrm>
            <a:off x="675859" y="1503035"/>
            <a:ext cx="10587886" cy="4815465"/>
          </a:xfrm>
          <a:noFill/>
        </p:spPr>
        <p:txBody>
          <a:bodyPr>
            <a:normAutofit/>
          </a:bodyPr>
          <a:lstStyle/>
          <a:p>
            <a:pPr>
              <a:lnSpc>
                <a:spcPct val="80000"/>
              </a:lnSpc>
            </a:pPr>
            <a:r>
              <a:rPr lang="en-US" sz="2000" b="1" dirty="0">
                <a:solidFill>
                  <a:schemeClr val="accent6">
                    <a:lumMod val="50000"/>
                  </a:schemeClr>
                </a:solidFill>
              </a:rPr>
              <a:t>Safety</a:t>
            </a:r>
            <a:r>
              <a:rPr lang="en-US" sz="2000" i="1" dirty="0">
                <a:solidFill>
                  <a:schemeClr val="accent6">
                    <a:lumMod val="50000"/>
                  </a:schemeClr>
                </a:solidFill>
              </a:rPr>
              <a:t>: </a:t>
            </a:r>
          </a:p>
          <a:p>
            <a:pPr lvl="1">
              <a:lnSpc>
                <a:spcPct val="80000"/>
              </a:lnSpc>
            </a:pPr>
            <a:r>
              <a:rPr lang="en-US" dirty="0">
                <a:solidFill>
                  <a:schemeClr val="accent6">
                    <a:lumMod val="50000"/>
                  </a:schemeClr>
                </a:solidFill>
              </a:rPr>
              <a:t>The main safety concern during operations is humans in proximity of the LIRs. </a:t>
            </a:r>
            <a:br>
              <a:rPr lang="en-US" dirty="0">
                <a:solidFill>
                  <a:schemeClr val="accent6">
                    <a:lumMod val="50000"/>
                  </a:schemeClr>
                </a:solidFill>
              </a:rPr>
            </a:br>
            <a:r>
              <a:rPr lang="en-US" dirty="0">
                <a:solidFill>
                  <a:schemeClr val="accent6">
                    <a:lumMod val="50000"/>
                  </a:schemeClr>
                </a:solidFill>
              </a:rPr>
              <a:t>Because of this the entire interior of the LIS rooms is considered a keep out zone</a:t>
            </a:r>
            <a:br>
              <a:rPr lang="en-US" dirty="0">
                <a:solidFill>
                  <a:schemeClr val="accent6">
                    <a:lumMod val="50000"/>
                  </a:schemeClr>
                </a:solidFill>
              </a:rPr>
            </a:br>
            <a:r>
              <a:rPr lang="en-US" dirty="0">
                <a:solidFill>
                  <a:schemeClr val="accent6">
                    <a:lumMod val="50000"/>
                  </a:schemeClr>
                </a:solidFill>
              </a:rPr>
              <a:t>whenever the LIRs are powered on.  </a:t>
            </a:r>
          </a:p>
          <a:p>
            <a:pPr lvl="1">
              <a:lnSpc>
                <a:spcPct val="80000"/>
              </a:lnSpc>
            </a:pPr>
            <a:r>
              <a:rPr lang="en-US" dirty="0">
                <a:solidFill>
                  <a:schemeClr val="accent6">
                    <a:lumMod val="50000"/>
                  </a:schemeClr>
                </a:solidFill>
              </a:rPr>
              <a:t>Because the LIS will be handling jars with food, there are also food contamination considerations.</a:t>
            </a:r>
          </a:p>
          <a:p>
            <a:pPr>
              <a:lnSpc>
                <a:spcPct val="80000"/>
              </a:lnSpc>
            </a:pPr>
            <a:r>
              <a:rPr lang="en-US" sz="2000" b="1" dirty="0">
                <a:solidFill>
                  <a:schemeClr val="accent6">
                    <a:lumMod val="50000"/>
                  </a:schemeClr>
                </a:solidFill>
              </a:rPr>
              <a:t>Human Factors</a:t>
            </a:r>
            <a:r>
              <a:rPr lang="en-US" sz="2000" i="1" dirty="0">
                <a:solidFill>
                  <a:schemeClr val="accent6">
                    <a:lumMod val="50000"/>
                  </a:schemeClr>
                </a:solidFill>
              </a:rPr>
              <a:t>:</a:t>
            </a:r>
          </a:p>
          <a:p>
            <a:pPr lvl="1">
              <a:lnSpc>
                <a:spcPct val="80000"/>
              </a:lnSpc>
            </a:pPr>
            <a:r>
              <a:rPr lang="en-US" dirty="0">
                <a:solidFill>
                  <a:schemeClr val="accent6">
                    <a:lumMod val="50000"/>
                  </a:schemeClr>
                </a:solidFill>
              </a:rPr>
              <a:t>The LIRs need to meet all human factors standards associated with human interactions with the LIRs. This includes moving the LIRs within the facility, protection of the maintenance personnel from sharp edges or other hazards, and access to internal LIR parts subject to repair or replacement. </a:t>
            </a:r>
          </a:p>
          <a:p>
            <a:pPr>
              <a:lnSpc>
                <a:spcPct val="80000"/>
              </a:lnSpc>
            </a:pPr>
            <a:r>
              <a:rPr lang="en-US" sz="2000" b="1" dirty="0">
                <a:solidFill>
                  <a:schemeClr val="accent6">
                    <a:lumMod val="50000"/>
                  </a:schemeClr>
                </a:solidFill>
              </a:rPr>
              <a:t>Compliance:  </a:t>
            </a:r>
          </a:p>
          <a:p>
            <a:pPr lvl="1">
              <a:lnSpc>
                <a:spcPct val="80000"/>
              </a:lnSpc>
            </a:pPr>
            <a:r>
              <a:rPr lang="en-US" dirty="0">
                <a:solidFill>
                  <a:schemeClr val="accent6">
                    <a:lumMod val="50000"/>
                  </a:schemeClr>
                </a:solidFill>
              </a:rPr>
              <a:t>Per OSHA, LIRs need to cease operations whenever a human is detected within the LIS room.</a:t>
            </a:r>
          </a:p>
          <a:p>
            <a:pPr lvl="1">
              <a:lnSpc>
                <a:spcPct val="80000"/>
              </a:lnSpc>
            </a:pPr>
            <a:r>
              <a:rPr lang="en-US" dirty="0">
                <a:solidFill>
                  <a:schemeClr val="accent6">
                    <a:lumMod val="50000"/>
                  </a:schemeClr>
                </a:solidFill>
              </a:rPr>
              <a:t>Given the jars will be used for both food and chemicals, the LIRs will need to comply with all applicable FDA and EPA regulatory requirements and standards for handling food.</a:t>
            </a:r>
          </a:p>
        </p:txBody>
      </p:sp>
      <p:sp>
        <p:nvSpPr>
          <p:cNvPr id="4" name="Slide Number Placeholder 3">
            <a:extLst>
              <a:ext uri="{FF2B5EF4-FFF2-40B4-BE49-F238E27FC236}">
                <a16:creationId xmlns:a16="http://schemas.microsoft.com/office/drawing/2014/main" id="{C9239B07-1EC7-6940-9C08-6C504A5C5411}"/>
              </a:ext>
            </a:extLst>
          </p:cNvPr>
          <p:cNvSpPr>
            <a:spLocks noGrp="1"/>
          </p:cNvSpPr>
          <p:nvPr>
            <p:ph type="sldNum" sz="quarter" idx="12"/>
          </p:nvPr>
        </p:nvSpPr>
        <p:spPr>
          <a:xfrm>
            <a:off x="9917289" y="6420807"/>
            <a:ext cx="2133600" cy="365125"/>
          </a:xfrm>
        </p:spPr>
        <p:txBody>
          <a:bodyPr/>
          <a:lstStyle/>
          <a:p>
            <a:fld id="{874AC6EB-5948-4DF8-B5CC-E711E8013C87}" type="slidenum">
              <a:rPr lang="en-US" smtClean="0"/>
              <a:pPr/>
              <a:t>60</a:t>
            </a:fld>
            <a:endParaRPr lang="en-US"/>
          </a:p>
        </p:txBody>
      </p:sp>
      <p:pic>
        <p:nvPicPr>
          <p:cNvPr id="8" name="Picture 7" descr="A picture containing object, room, bottlecap&#10;&#10;Description automatically generated">
            <a:extLst>
              <a:ext uri="{FF2B5EF4-FFF2-40B4-BE49-F238E27FC236}">
                <a16:creationId xmlns:a16="http://schemas.microsoft.com/office/drawing/2014/main" id="{1A684347-628B-CF45-B75B-E21FE679A30D}"/>
              </a:ext>
            </a:extLst>
          </p:cNvPr>
          <p:cNvPicPr>
            <a:picLocks noChangeAspect="1"/>
          </p:cNvPicPr>
          <p:nvPr/>
        </p:nvPicPr>
        <p:blipFill>
          <a:blip r:embed="rId2" cstate="screen">
            <a:extLst>
              <a:ext uri="{28A0092B-C50C-407E-A947-70E740481C1C}">
                <a14:useLocalDpi xmlns:a14="http://schemas.microsoft.com/office/drawing/2010/main"/>
              </a:ext>
              <a:ext uri="{837473B0-CC2E-450A-ABE3-18F120FF3D39}">
                <a1611:picAttrSrcUrl xmlns:a1611="http://schemas.microsoft.com/office/drawing/2016/11/main" r:id="rId3"/>
              </a:ext>
            </a:extLst>
          </a:blip>
          <a:stretch>
            <a:fillRect/>
          </a:stretch>
        </p:blipFill>
        <p:spPr>
          <a:xfrm>
            <a:off x="9764889" y="622853"/>
            <a:ext cx="1625600" cy="1581150"/>
          </a:xfrm>
          <a:prstGeom prst="rect">
            <a:avLst/>
          </a:prstGeom>
        </p:spPr>
      </p:pic>
      <p:sp>
        <p:nvSpPr>
          <p:cNvPr id="7" name="TextBox 6">
            <a:extLst>
              <a:ext uri="{FF2B5EF4-FFF2-40B4-BE49-F238E27FC236}">
                <a16:creationId xmlns:a16="http://schemas.microsoft.com/office/drawing/2014/main" id="{FBC36C49-7BC3-C080-21AF-7C3425226D6E}"/>
              </a:ext>
            </a:extLst>
          </p:cNvPr>
          <p:cNvSpPr txBox="1"/>
          <p:nvPr/>
        </p:nvSpPr>
        <p:spPr>
          <a:xfrm>
            <a:off x="1204546" y="6417466"/>
            <a:ext cx="8962715" cy="481991"/>
          </a:xfrm>
          <a:prstGeom prst="rect">
            <a:avLst/>
          </a:prstGeom>
          <a:noFill/>
        </p:spPr>
        <p:txBody>
          <a:bodyPr wrap="square" rtlCol="0">
            <a:spAutoFit/>
          </a:bodyPr>
          <a:lstStyle/>
          <a:p>
            <a:pPr algn="ctr">
              <a:lnSpc>
                <a:spcPct val="9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JHS: Jar Handling Subsystem; LHS: Lid Handling Subsystem; LDS: Lid Dispensing System; MDS: Motion Detection System  </a:t>
            </a:r>
          </a:p>
        </p:txBody>
      </p:sp>
    </p:spTree>
    <p:extLst>
      <p:ext uri="{BB962C8B-B14F-4D97-AF65-F5344CB8AC3E}">
        <p14:creationId xmlns:p14="http://schemas.microsoft.com/office/powerpoint/2010/main" val="383150401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E3DABB-2CBA-1741-8A20-B3D154F3249E}"/>
              </a:ext>
            </a:extLst>
          </p:cNvPr>
          <p:cNvSpPr>
            <a:spLocks noGrp="1"/>
          </p:cNvSpPr>
          <p:nvPr>
            <p:ph type="title"/>
          </p:nvPr>
        </p:nvSpPr>
        <p:spPr>
          <a:xfrm>
            <a:off x="2144888" y="662608"/>
            <a:ext cx="7902222" cy="548308"/>
          </a:xfrm>
        </p:spPr>
        <p:txBody>
          <a:bodyPr>
            <a:normAutofit fontScale="90000"/>
          </a:bodyPr>
          <a:lstStyle/>
          <a:p>
            <a:r>
              <a:rPr lang="en-US" sz="3100"/>
              <a:t>Operational Scenarios, Stories, Use cases</a:t>
            </a:r>
            <a:br>
              <a:rPr lang="en-US"/>
            </a:br>
            <a:r>
              <a:rPr lang="en-US" sz="2000"/>
              <a:t>S9: “Scotty” Wrench, Chief of Maintenance &amp; Logistics (Internal)</a:t>
            </a:r>
          </a:p>
        </p:txBody>
      </p:sp>
      <p:sp>
        <p:nvSpPr>
          <p:cNvPr id="3" name="Content Placeholder 2">
            <a:extLst>
              <a:ext uri="{FF2B5EF4-FFF2-40B4-BE49-F238E27FC236}">
                <a16:creationId xmlns:a16="http://schemas.microsoft.com/office/drawing/2014/main" id="{AFF4780C-47C1-A54D-81F3-B7392605FB2F}"/>
              </a:ext>
            </a:extLst>
          </p:cNvPr>
          <p:cNvSpPr>
            <a:spLocks noGrp="1"/>
          </p:cNvSpPr>
          <p:nvPr>
            <p:ph idx="1"/>
          </p:nvPr>
        </p:nvSpPr>
        <p:spPr>
          <a:xfrm>
            <a:off x="715617" y="1759936"/>
            <a:ext cx="10729712" cy="4125405"/>
          </a:xfrm>
          <a:noFill/>
        </p:spPr>
        <p:txBody>
          <a:bodyPr>
            <a:normAutofit/>
          </a:bodyPr>
          <a:lstStyle/>
          <a:p>
            <a:pPr>
              <a:spcAft>
                <a:spcPts val="200"/>
              </a:spcAft>
            </a:pPr>
            <a:r>
              <a:rPr lang="en-US" b="1" dirty="0">
                <a:solidFill>
                  <a:schemeClr val="accent6">
                    <a:lumMod val="50000"/>
                  </a:schemeClr>
                </a:solidFill>
              </a:rPr>
              <a:t>LIR Quality Expectations</a:t>
            </a:r>
          </a:p>
          <a:p>
            <a:pPr lvl="1">
              <a:spcAft>
                <a:spcPts val="200"/>
              </a:spcAft>
            </a:pPr>
            <a:r>
              <a:rPr lang="en-US" b="1" dirty="0">
                <a:solidFill>
                  <a:schemeClr val="accent6">
                    <a:lumMod val="50000"/>
                  </a:schemeClr>
                </a:solidFill>
              </a:rPr>
              <a:t>Mean time between failures (MTBF) </a:t>
            </a:r>
            <a:r>
              <a:rPr lang="en-US" dirty="0">
                <a:solidFill>
                  <a:schemeClr val="accent6">
                    <a:lumMod val="50000"/>
                  </a:schemeClr>
                </a:solidFill>
              </a:rPr>
              <a:t>for each LIR is at least 3 months.</a:t>
            </a:r>
          </a:p>
          <a:p>
            <a:pPr lvl="1">
              <a:spcAft>
                <a:spcPts val="200"/>
              </a:spcAft>
            </a:pPr>
            <a:r>
              <a:rPr lang="en-US" dirty="0">
                <a:solidFill>
                  <a:schemeClr val="accent6">
                    <a:lumMod val="50000"/>
                  </a:schemeClr>
                </a:solidFill>
              </a:rPr>
              <a:t>The </a:t>
            </a:r>
            <a:r>
              <a:rPr lang="en-US" b="1" dirty="0">
                <a:solidFill>
                  <a:schemeClr val="accent6">
                    <a:lumMod val="50000"/>
                  </a:schemeClr>
                </a:solidFill>
              </a:rPr>
              <a:t>Mean Time to Repair (MTTR) </a:t>
            </a:r>
            <a:r>
              <a:rPr lang="en-US" dirty="0">
                <a:solidFill>
                  <a:schemeClr val="accent6">
                    <a:lumMod val="50000"/>
                  </a:schemeClr>
                </a:solidFill>
              </a:rPr>
              <a:t>for each LIR is 15 minutes maximum.</a:t>
            </a:r>
          </a:p>
          <a:p>
            <a:pPr lvl="1">
              <a:spcAft>
                <a:spcPts val="200"/>
              </a:spcAft>
            </a:pPr>
            <a:r>
              <a:rPr lang="en-US" b="1" dirty="0">
                <a:solidFill>
                  <a:schemeClr val="accent6">
                    <a:lumMod val="50000"/>
                  </a:schemeClr>
                </a:solidFill>
              </a:rPr>
              <a:t>Operational lifetime: </a:t>
            </a:r>
            <a:r>
              <a:rPr lang="en-US" dirty="0">
                <a:solidFill>
                  <a:schemeClr val="accent6">
                    <a:lumMod val="50000"/>
                  </a:schemeClr>
                </a:solidFill>
              </a:rPr>
              <a:t>5 years with vendor recommended preventative maintenance (PM) assuming operations is 8 hours/day, 355 days/year. when the LIRs are out of the shipping containers and assembled and stored within the maintenance area in an environment defined in Table 1.</a:t>
            </a:r>
          </a:p>
          <a:p>
            <a:pPr lvl="1">
              <a:spcAft>
                <a:spcPts val="200"/>
              </a:spcAft>
            </a:pPr>
            <a:r>
              <a:rPr lang="en-US" b="1" dirty="0">
                <a:solidFill>
                  <a:schemeClr val="accent6">
                    <a:lumMod val="50000"/>
                  </a:schemeClr>
                </a:solidFill>
              </a:rPr>
              <a:t>Storage lifetime</a:t>
            </a:r>
            <a:r>
              <a:rPr lang="en-US" dirty="0">
                <a:solidFill>
                  <a:schemeClr val="accent6">
                    <a:lumMod val="50000"/>
                  </a:schemeClr>
                </a:solidFill>
              </a:rPr>
              <a:t>: Unlimited when stored in vendor recommended shipping containers located in a storage facility that is not climate controlled as well as when the LIRs are out of their shipping containers, assembled, powered off, and stored within the maintenance area in an environment defined in Table 1.</a:t>
            </a:r>
          </a:p>
        </p:txBody>
      </p:sp>
      <p:sp>
        <p:nvSpPr>
          <p:cNvPr id="4" name="Slide Number Placeholder 3">
            <a:extLst>
              <a:ext uri="{FF2B5EF4-FFF2-40B4-BE49-F238E27FC236}">
                <a16:creationId xmlns:a16="http://schemas.microsoft.com/office/drawing/2014/main" id="{C9239B07-1EC7-6940-9C08-6C504A5C5411}"/>
              </a:ext>
            </a:extLst>
          </p:cNvPr>
          <p:cNvSpPr>
            <a:spLocks noGrp="1"/>
          </p:cNvSpPr>
          <p:nvPr>
            <p:ph type="sldNum" sz="quarter" idx="12"/>
          </p:nvPr>
        </p:nvSpPr>
        <p:spPr>
          <a:xfrm>
            <a:off x="9921728" y="6406580"/>
            <a:ext cx="2133600" cy="365125"/>
          </a:xfrm>
        </p:spPr>
        <p:txBody>
          <a:bodyPr/>
          <a:lstStyle/>
          <a:p>
            <a:fld id="{874AC6EB-5948-4DF8-B5CC-E711E8013C87}" type="slidenum">
              <a:rPr lang="en-US" smtClean="0"/>
              <a:pPr/>
              <a:t>61</a:t>
            </a:fld>
            <a:endParaRPr lang="en-US"/>
          </a:p>
        </p:txBody>
      </p:sp>
      <p:sp>
        <p:nvSpPr>
          <p:cNvPr id="10" name="TextBox 9">
            <a:extLst>
              <a:ext uri="{FF2B5EF4-FFF2-40B4-BE49-F238E27FC236}">
                <a16:creationId xmlns:a16="http://schemas.microsoft.com/office/drawing/2014/main" id="{9B5819DD-B8CE-0447-BC5A-73475CC1D6F2}"/>
              </a:ext>
            </a:extLst>
          </p:cNvPr>
          <p:cNvSpPr txBox="1"/>
          <p:nvPr/>
        </p:nvSpPr>
        <p:spPr>
          <a:xfrm>
            <a:off x="-17055420" y="35851145"/>
            <a:ext cx="152315" cy="6047809"/>
          </a:xfrm>
          <a:prstGeom prst="rect">
            <a:avLst/>
          </a:prstGeom>
          <a:noFill/>
        </p:spPr>
        <p:txBody>
          <a:bodyPr wrap="square" rtlCol="0">
            <a:spAutoFit/>
          </a:bodyPr>
          <a:lstStyle/>
          <a:p>
            <a:r>
              <a:rPr lang="en-US" sz="900">
                <a:hlinkClick r:id="rId2" tooltip="http://cute-pictures.blogspot.com/2011/08/75-free-stock-images-3d-human-character.html"/>
              </a:rPr>
              <a:t>This Photo</a:t>
            </a:r>
            <a:r>
              <a:rPr lang="en-US" sz="900"/>
              <a:t> by Unknown Author is licensed under </a:t>
            </a:r>
            <a:r>
              <a:rPr lang="en-US" sz="900">
                <a:hlinkClick r:id="rId3" tooltip="https://creativecommons.org/licenses/by/3.0/"/>
              </a:rPr>
              <a:t>CC BY</a:t>
            </a:r>
            <a:endParaRPr lang="en-US" sz="900"/>
          </a:p>
        </p:txBody>
      </p:sp>
      <p:pic>
        <p:nvPicPr>
          <p:cNvPr id="9" name="Picture 8">
            <a:extLst>
              <a:ext uri="{FF2B5EF4-FFF2-40B4-BE49-F238E27FC236}">
                <a16:creationId xmlns:a16="http://schemas.microsoft.com/office/drawing/2014/main" id="{747A0DE2-22A5-174E-82EF-8A9720C49FFD}"/>
              </a:ext>
            </a:extLst>
          </p:cNvPr>
          <p:cNvPicPr>
            <a:picLocks noChangeAspect="1"/>
          </p:cNvPicPr>
          <p:nvPr/>
        </p:nvPicPr>
        <p:blipFill>
          <a:blip r:embed="rId4" cstate="screen">
            <a:extLst>
              <a:ext uri="{28A0092B-C50C-407E-A947-70E740481C1C}">
                <a14:useLocalDpi xmlns:a14="http://schemas.microsoft.com/office/drawing/2010/main"/>
              </a:ext>
              <a:ext uri="{837473B0-CC2E-450A-ABE3-18F120FF3D39}">
                <a1611:picAttrSrcUrl xmlns:a1611="http://schemas.microsoft.com/office/drawing/2016/11/main" r:id="rId2"/>
              </a:ext>
            </a:extLst>
          </a:blip>
          <a:stretch>
            <a:fillRect/>
          </a:stretch>
        </p:blipFill>
        <p:spPr>
          <a:xfrm>
            <a:off x="9921724" y="662608"/>
            <a:ext cx="1554659" cy="1549175"/>
          </a:xfrm>
          <a:prstGeom prst="rect">
            <a:avLst/>
          </a:prstGeom>
        </p:spPr>
      </p:pic>
      <p:sp>
        <p:nvSpPr>
          <p:cNvPr id="8" name="TextBox 7">
            <a:extLst>
              <a:ext uri="{FF2B5EF4-FFF2-40B4-BE49-F238E27FC236}">
                <a16:creationId xmlns:a16="http://schemas.microsoft.com/office/drawing/2014/main" id="{F3E84A59-ADA0-2172-8C17-51E05D539A9A}"/>
              </a:ext>
            </a:extLst>
          </p:cNvPr>
          <p:cNvSpPr txBox="1"/>
          <p:nvPr/>
        </p:nvSpPr>
        <p:spPr>
          <a:xfrm>
            <a:off x="1204546" y="6417466"/>
            <a:ext cx="8962715" cy="481991"/>
          </a:xfrm>
          <a:prstGeom prst="rect">
            <a:avLst/>
          </a:prstGeom>
          <a:noFill/>
        </p:spPr>
        <p:txBody>
          <a:bodyPr wrap="square" rtlCol="0">
            <a:spAutoFit/>
          </a:bodyPr>
          <a:lstStyle/>
          <a:p>
            <a:pPr algn="ctr">
              <a:lnSpc>
                <a:spcPct val="9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JHS: Jar Handling Subsystem; LHS: Lid Handling Subsystem; LDS: Lid Dispensing System; MDS: Motion Detection System  </a:t>
            </a:r>
          </a:p>
        </p:txBody>
      </p:sp>
    </p:spTree>
    <p:extLst>
      <p:ext uri="{BB962C8B-B14F-4D97-AF65-F5344CB8AC3E}">
        <p14:creationId xmlns:p14="http://schemas.microsoft.com/office/powerpoint/2010/main" val="335926830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E3DABB-2CBA-1741-8A20-B3D154F3249E}"/>
              </a:ext>
            </a:extLst>
          </p:cNvPr>
          <p:cNvSpPr>
            <a:spLocks noGrp="1"/>
          </p:cNvSpPr>
          <p:nvPr>
            <p:ph type="title"/>
          </p:nvPr>
        </p:nvSpPr>
        <p:spPr>
          <a:xfrm>
            <a:off x="2144888" y="662608"/>
            <a:ext cx="7902222" cy="548308"/>
          </a:xfrm>
        </p:spPr>
        <p:txBody>
          <a:bodyPr>
            <a:normAutofit fontScale="90000"/>
          </a:bodyPr>
          <a:lstStyle/>
          <a:p>
            <a:r>
              <a:rPr lang="en-US" sz="3100"/>
              <a:t>Operational Scenarios, Stories, Use cases</a:t>
            </a:r>
            <a:br>
              <a:rPr lang="en-US"/>
            </a:br>
            <a:r>
              <a:rPr lang="en-US" sz="2000"/>
              <a:t>S9: “Scotty” Wrench, Chief of Maintenance &amp; Logistics (Internal)</a:t>
            </a:r>
          </a:p>
        </p:txBody>
      </p:sp>
      <p:sp>
        <p:nvSpPr>
          <p:cNvPr id="3" name="Content Placeholder 2">
            <a:extLst>
              <a:ext uri="{FF2B5EF4-FFF2-40B4-BE49-F238E27FC236}">
                <a16:creationId xmlns:a16="http://schemas.microsoft.com/office/drawing/2014/main" id="{AFF4780C-47C1-A54D-81F3-B7392605FB2F}"/>
              </a:ext>
            </a:extLst>
          </p:cNvPr>
          <p:cNvSpPr>
            <a:spLocks noGrp="1"/>
          </p:cNvSpPr>
          <p:nvPr>
            <p:ph idx="1"/>
          </p:nvPr>
        </p:nvSpPr>
        <p:spPr>
          <a:xfrm>
            <a:off x="707159" y="1437195"/>
            <a:ext cx="10729712" cy="4758197"/>
          </a:xfrm>
          <a:noFill/>
        </p:spPr>
        <p:txBody>
          <a:bodyPr>
            <a:noAutofit/>
          </a:bodyPr>
          <a:lstStyle/>
          <a:p>
            <a:pPr>
              <a:lnSpc>
                <a:spcPct val="90000"/>
              </a:lnSpc>
              <a:spcAft>
                <a:spcPts val="200"/>
              </a:spcAft>
            </a:pPr>
            <a:r>
              <a:rPr lang="en-US" sz="2000" b="1">
                <a:solidFill>
                  <a:schemeClr val="accent6">
                    <a:lumMod val="50000"/>
                  </a:schemeClr>
                </a:solidFill>
              </a:rPr>
              <a:t>General Maintainability</a:t>
            </a:r>
          </a:p>
          <a:p>
            <a:pPr lvl="1">
              <a:lnSpc>
                <a:spcPct val="90000"/>
              </a:lnSpc>
              <a:spcAft>
                <a:spcPts val="200"/>
              </a:spcAft>
            </a:pPr>
            <a:r>
              <a:rPr lang="en-US">
                <a:solidFill>
                  <a:schemeClr val="accent6">
                    <a:lumMod val="50000"/>
                  </a:schemeClr>
                </a:solidFill>
              </a:rPr>
              <a:t>The LIR needs to identify and report failures to the Line Replaceable Unit (LRU) </a:t>
            </a:r>
            <a:br>
              <a:rPr lang="en-US">
                <a:solidFill>
                  <a:schemeClr val="accent6">
                    <a:lumMod val="50000"/>
                  </a:schemeClr>
                </a:solidFill>
              </a:rPr>
            </a:br>
            <a:r>
              <a:rPr lang="en-US">
                <a:solidFill>
                  <a:schemeClr val="accent6">
                    <a:lumMod val="50000"/>
                  </a:schemeClr>
                </a:solidFill>
              </a:rPr>
              <a:t>level at power up and during operations</a:t>
            </a:r>
          </a:p>
          <a:p>
            <a:pPr lvl="1">
              <a:lnSpc>
                <a:spcPct val="90000"/>
              </a:lnSpc>
              <a:spcAft>
                <a:spcPts val="200"/>
              </a:spcAft>
            </a:pPr>
            <a:r>
              <a:rPr lang="en-US">
                <a:solidFill>
                  <a:schemeClr val="accent6">
                    <a:lumMod val="50000"/>
                  </a:schemeClr>
                </a:solidFill>
              </a:rPr>
              <a:t>The LIR supplier needs to supply assembly and PM procedures for the LIR.  The PM procedure should include daily PM and monthly PM required to meet the lifetime and MTBF quality requirements.</a:t>
            </a:r>
          </a:p>
          <a:p>
            <a:pPr lvl="1">
              <a:lnSpc>
                <a:spcPct val="90000"/>
              </a:lnSpc>
              <a:spcAft>
                <a:spcPts val="200"/>
              </a:spcAft>
            </a:pPr>
            <a:r>
              <a:rPr lang="en-US">
                <a:solidFill>
                  <a:schemeClr val="accent6">
                    <a:lumMod val="50000"/>
                  </a:schemeClr>
                </a:solidFill>
              </a:rPr>
              <a:t>The LIR supplier needs to provide training required to maintain the LIRs at each production facility.  Advanced training needs to be also provided to diagnose and repair failures.</a:t>
            </a:r>
          </a:p>
          <a:p>
            <a:pPr lvl="1">
              <a:lnSpc>
                <a:spcPct val="90000"/>
              </a:lnSpc>
              <a:spcAft>
                <a:spcPts val="200"/>
              </a:spcAft>
            </a:pPr>
            <a:r>
              <a:rPr lang="en-US">
                <a:solidFill>
                  <a:schemeClr val="accent6">
                    <a:lumMod val="50000"/>
                  </a:schemeClr>
                </a:solidFill>
              </a:rPr>
              <a:t>The LIR supplier needs to supply spare parts needed to repair the LIR at each production facility.</a:t>
            </a:r>
          </a:p>
          <a:p>
            <a:pPr lvl="1">
              <a:lnSpc>
                <a:spcPct val="90000"/>
              </a:lnSpc>
              <a:spcAft>
                <a:spcPts val="200"/>
              </a:spcAft>
            </a:pPr>
            <a:r>
              <a:rPr lang="en-US">
                <a:solidFill>
                  <a:schemeClr val="accent6">
                    <a:lumMod val="50000"/>
                  </a:schemeClr>
                </a:solidFill>
              </a:rPr>
              <a:t>We will send failed components to the LIR vendor for repair and/or replacement.</a:t>
            </a:r>
          </a:p>
          <a:p>
            <a:pPr lvl="1">
              <a:lnSpc>
                <a:spcPct val="90000"/>
              </a:lnSpc>
              <a:spcAft>
                <a:spcPts val="200"/>
              </a:spcAft>
            </a:pPr>
            <a:r>
              <a:rPr lang="en-US">
                <a:solidFill>
                  <a:schemeClr val="accent6">
                    <a:lumMod val="50000"/>
                  </a:schemeClr>
                </a:solidFill>
              </a:rPr>
              <a:t>The LIR supplier needs to supply at least 2 spare LIR units per production facility in case of failure or to support monthly maintenance procedures.</a:t>
            </a:r>
          </a:p>
          <a:p>
            <a:pPr lvl="1">
              <a:lnSpc>
                <a:spcPct val="90000"/>
              </a:lnSpc>
              <a:spcAft>
                <a:spcPts val="200"/>
              </a:spcAft>
            </a:pPr>
            <a:r>
              <a:rPr lang="en-US">
                <a:solidFill>
                  <a:schemeClr val="accent6">
                    <a:lumMod val="50000"/>
                  </a:schemeClr>
                </a:solidFill>
              </a:rPr>
              <a:t>The LIR supplier needs to supply a dolly on which to move the LIRs within the facility for installation and maintenance.</a:t>
            </a:r>
          </a:p>
        </p:txBody>
      </p:sp>
      <p:sp>
        <p:nvSpPr>
          <p:cNvPr id="4" name="Slide Number Placeholder 3">
            <a:extLst>
              <a:ext uri="{FF2B5EF4-FFF2-40B4-BE49-F238E27FC236}">
                <a16:creationId xmlns:a16="http://schemas.microsoft.com/office/drawing/2014/main" id="{C9239B07-1EC7-6940-9C08-6C504A5C5411}"/>
              </a:ext>
            </a:extLst>
          </p:cNvPr>
          <p:cNvSpPr>
            <a:spLocks noGrp="1"/>
          </p:cNvSpPr>
          <p:nvPr>
            <p:ph type="sldNum" sz="quarter" idx="12"/>
          </p:nvPr>
        </p:nvSpPr>
        <p:spPr>
          <a:xfrm>
            <a:off x="9921724" y="6421671"/>
            <a:ext cx="2133600" cy="365125"/>
          </a:xfrm>
        </p:spPr>
        <p:txBody>
          <a:bodyPr/>
          <a:lstStyle/>
          <a:p>
            <a:fld id="{874AC6EB-5948-4DF8-B5CC-E711E8013C87}" type="slidenum">
              <a:rPr lang="en-US" smtClean="0"/>
              <a:pPr/>
              <a:t>62</a:t>
            </a:fld>
            <a:endParaRPr lang="en-US"/>
          </a:p>
        </p:txBody>
      </p:sp>
      <p:sp>
        <p:nvSpPr>
          <p:cNvPr id="10" name="TextBox 9">
            <a:extLst>
              <a:ext uri="{FF2B5EF4-FFF2-40B4-BE49-F238E27FC236}">
                <a16:creationId xmlns:a16="http://schemas.microsoft.com/office/drawing/2014/main" id="{9B5819DD-B8CE-0447-BC5A-73475CC1D6F2}"/>
              </a:ext>
            </a:extLst>
          </p:cNvPr>
          <p:cNvSpPr txBox="1"/>
          <p:nvPr/>
        </p:nvSpPr>
        <p:spPr>
          <a:xfrm>
            <a:off x="-17055420" y="35851145"/>
            <a:ext cx="152315" cy="6047809"/>
          </a:xfrm>
          <a:prstGeom prst="rect">
            <a:avLst/>
          </a:prstGeom>
          <a:noFill/>
        </p:spPr>
        <p:txBody>
          <a:bodyPr wrap="square" rtlCol="0">
            <a:spAutoFit/>
          </a:bodyPr>
          <a:lstStyle/>
          <a:p>
            <a:r>
              <a:rPr lang="en-US" sz="900">
                <a:hlinkClick r:id="rId2" tooltip="http://cute-pictures.blogspot.com/2011/08/75-free-stock-images-3d-human-character.html"/>
              </a:rPr>
              <a:t>This Photo</a:t>
            </a:r>
            <a:r>
              <a:rPr lang="en-US" sz="900"/>
              <a:t> by Unknown Author is licensed under </a:t>
            </a:r>
            <a:r>
              <a:rPr lang="en-US" sz="900">
                <a:hlinkClick r:id="rId3" tooltip="https://creativecommons.org/licenses/by/3.0/"/>
              </a:rPr>
              <a:t>CC BY</a:t>
            </a:r>
            <a:endParaRPr lang="en-US" sz="900"/>
          </a:p>
        </p:txBody>
      </p:sp>
      <p:pic>
        <p:nvPicPr>
          <p:cNvPr id="9" name="Picture 8">
            <a:extLst>
              <a:ext uri="{FF2B5EF4-FFF2-40B4-BE49-F238E27FC236}">
                <a16:creationId xmlns:a16="http://schemas.microsoft.com/office/drawing/2014/main" id="{747A0DE2-22A5-174E-82EF-8A9720C49FFD}"/>
              </a:ext>
            </a:extLst>
          </p:cNvPr>
          <p:cNvPicPr>
            <a:picLocks noChangeAspect="1"/>
          </p:cNvPicPr>
          <p:nvPr/>
        </p:nvPicPr>
        <p:blipFill>
          <a:blip r:embed="rId4" cstate="screen">
            <a:extLst>
              <a:ext uri="{28A0092B-C50C-407E-A947-70E740481C1C}">
                <a14:useLocalDpi xmlns:a14="http://schemas.microsoft.com/office/drawing/2010/main"/>
              </a:ext>
              <a:ext uri="{837473B0-CC2E-450A-ABE3-18F120FF3D39}">
                <a1611:picAttrSrcUrl xmlns:a1611="http://schemas.microsoft.com/office/drawing/2016/11/main" r:id="rId2"/>
              </a:ext>
            </a:extLst>
          </a:blip>
          <a:stretch>
            <a:fillRect/>
          </a:stretch>
        </p:blipFill>
        <p:spPr>
          <a:xfrm>
            <a:off x="9921724" y="662608"/>
            <a:ext cx="1554659" cy="1549175"/>
          </a:xfrm>
          <a:prstGeom prst="rect">
            <a:avLst/>
          </a:prstGeom>
        </p:spPr>
      </p:pic>
      <p:sp>
        <p:nvSpPr>
          <p:cNvPr id="8" name="TextBox 7">
            <a:extLst>
              <a:ext uri="{FF2B5EF4-FFF2-40B4-BE49-F238E27FC236}">
                <a16:creationId xmlns:a16="http://schemas.microsoft.com/office/drawing/2014/main" id="{C44F567B-BE25-1DB2-F63B-5F4BC719EE0E}"/>
              </a:ext>
            </a:extLst>
          </p:cNvPr>
          <p:cNvSpPr txBox="1"/>
          <p:nvPr/>
        </p:nvSpPr>
        <p:spPr>
          <a:xfrm>
            <a:off x="1204546" y="6417466"/>
            <a:ext cx="8962715" cy="481991"/>
          </a:xfrm>
          <a:prstGeom prst="rect">
            <a:avLst/>
          </a:prstGeom>
          <a:noFill/>
        </p:spPr>
        <p:txBody>
          <a:bodyPr wrap="square" rtlCol="0">
            <a:spAutoFit/>
          </a:bodyPr>
          <a:lstStyle/>
          <a:p>
            <a:pPr algn="ctr">
              <a:lnSpc>
                <a:spcPct val="9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JHS: Jar Handling Subsystem; LHS: Lid Handling Subsystem; LDS: Lid Dispensing System; MDS: Motion Detection System  </a:t>
            </a:r>
          </a:p>
        </p:txBody>
      </p:sp>
      <p:sp>
        <p:nvSpPr>
          <p:cNvPr id="5" name="TextBox 4">
            <a:extLst>
              <a:ext uri="{FF2B5EF4-FFF2-40B4-BE49-F238E27FC236}">
                <a16:creationId xmlns:a16="http://schemas.microsoft.com/office/drawing/2014/main" id="{3507C409-B115-E6C0-D173-B940E9AAD589}"/>
              </a:ext>
            </a:extLst>
          </p:cNvPr>
          <p:cNvSpPr txBox="1"/>
          <p:nvPr/>
        </p:nvSpPr>
        <p:spPr>
          <a:xfrm>
            <a:off x="555363" y="5882391"/>
            <a:ext cx="11081271" cy="369332"/>
          </a:xfrm>
          <a:prstGeom prst="rect">
            <a:avLst/>
          </a:prstGeom>
          <a:noFill/>
        </p:spPr>
        <p:txBody>
          <a:bodyPr wrap="square" rtlCol="0">
            <a:spAutoFit/>
          </a:bodyPr>
          <a:lstStyle/>
          <a:p>
            <a:r>
              <a:rPr lang="en-US">
                <a:solidFill>
                  <a:srgbClr val="00B050"/>
                </a:solidFill>
                <a:latin typeface="Calibri" panose="020F0502020204030204" pitchFamily="34" charset="0"/>
                <a:cs typeface="Calibri" panose="020F0502020204030204" pitchFamily="34" charset="0"/>
              </a:rPr>
              <a:t>Requirements on the supplier will be included in the supplier SOW and contract deliverables requirements list CDRL).</a:t>
            </a:r>
          </a:p>
        </p:txBody>
      </p:sp>
    </p:spTree>
    <p:extLst>
      <p:ext uri="{BB962C8B-B14F-4D97-AF65-F5344CB8AC3E}">
        <p14:creationId xmlns:p14="http://schemas.microsoft.com/office/powerpoint/2010/main" val="226415092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E3DABB-2CBA-1741-8A20-B3D154F3249E}"/>
              </a:ext>
            </a:extLst>
          </p:cNvPr>
          <p:cNvSpPr>
            <a:spLocks noGrp="1"/>
          </p:cNvSpPr>
          <p:nvPr>
            <p:ph type="title"/>
          </p:nvPr>
        </p:nvSpPr>
        <p:spPr>
          <a:xfrm>
            <a:off x="1608667" y="580478"/>
            <a:ext cx="7902222" cy="727622"/>
          </a:xfrm>
        </p:spPr>
        <p:txBody>
          <a:bodyPr>
            <a:normAutofit fontScale="90000"/>
          </a:bodyPr>
          <a:lstStyle/>
          <a:p>
            <a:r>
              <a:rPr lang="en-US" sz="3100"/>
              <a:t>Operational Scenarios, Stories, Use cases</a:t>
            </a:r>
            <a:br>
              <a:rPr lang="en-US"/>
            </a:br>
            <a:r>
              <a:rPr lang="en-US" sz="2000"/>
              <a:t>S9: “Scotty” Wrench, Chief of Maintenance &amp; Logistics (Internal)</a:t>
            </a:r>
          </a:p>
        </p:txBody>
      </p:sp>
      <p:sp>
        <p:nvSpPr>
          <p:cNvPr id="3" name="Content Placeholder 2">
            <a:extLst>
              <a:ext uri="{FF2B5EF4-FFF2-40B4-BE49-F238E27FC236}">
                <a16:creationId xmlns:a16="http://schemas.microsoft.com/office/drawing/2014/main" id="{AFF4780C-47C1-A54D-81F3-B7392605FB2F}"/>
              </a:ext>
            </a:extLst>
          </p:cNvPr>
          <p:cNvSpPr>
            <a:spLocks noGrp="1"/>
          </p:cNvSpPr>
          <p:nvPr>
            <p:ph idx="1"/>
          </p:nvPr>
        </p:nvSpPr>
        <p:spPr>
          <a:xfrm>
            <a:off x="839556" y="1522525"/>
            <a:ext cx="10512888" cy="4464656"/>
          </a:xfrm>
          <a:noFill/>
        </p:spPr>
        <p:txBody>
          <a:bodyPr>
            <a:normAutofit/>
          </a:bodyPr>
          <a:lstStyle/>
          <a:p>
            <a:pPr>
              <a:spcBef>
                <a:spcPts val="400"/>
              </a:spcBef>
            </a:pPr>
            <a:r>
              <a:rPr lang="en-US" sz="2200" b="1" dirty="0">
                <a:solidFill>
                  <a:schemeClr val="accent6">
                    <a:lumMod val="50000"/>
                  </a:schemeClr>
                </a:solidFill>
              </a:rPr>
              <a:t>Initial Assembly: </a:t>
            </a:r>
          </a:p>
          <a:p>
            <a:pPr lvl="1">
              <a:spcBef>
                <a:spcPts val="400"/>
              </a:spcBef>
            </a:pPr>
            <a:r>
              <a:rPr lang="en-US" dirty="0">
                <a:solidFill>
                  <a:schemeClr val="accent6">
                    <a:lumMod val="50000"/>
                  </a:schemeClr>
                </a:solidFill>
              </a:rPr>
              <a:t>Each LIR, in their shipping crates, will be moved using a forklift to the maintenance area within the facility for unpackaging, final assembly (if needed), and to conduct tests using vendor supplied test equipment and procedures to make sure the LIR is it ready to be put into operation.  </a:t>
            </a:r>
          </a:p>
          <a:p>
            <a:pPr lvl="1">
              <a:spcBef>
                <a:spcPts val="400"/>
              </a:spcBef>
            </a:pPr>
            <a:r>
              <a:rPr lang="en-US" dirty="0">
                <a:solidFill>
                  <a:schemeClr val="accent6">
                    <a:lumMod val="50000"/>
                  </a:schemeClr>
                </a:solidFill>
              </a:rPr>
              <a:t>The maintenance area is in climate-controlled area (standard office, shirt-sleeve office environment as shown in Table 1). </a:t>
            </a:r>
          </a:p>
          <a:p>
            <a:pPr>
              <a:spcBef>
                <a:spcPts val="400"/>
              </a:spcBef>
            </a:pPr>
            <a:r>
              <a:rPr lang="en-US" sz="2200" b="1" dirty="0">
                <a:solidFill>
                  <a:schemeClr val="accent6">
                    <a:lumMod val="50000"/>
                  </a:schemeClr>
                </a:solidFill>
              </a:rPr>
              <a:t>Movement within the production facility: </a:t>
            </a:r>
          </a:p>
          <a:p>
            <a:pPr lvl="1">
              <a:spcBef>
                <a:spcPts val="400"/>
              </a:spcBef>
            </a:pPr>
            <a:r>
              <a:rPr lang="en-US" dirty="0">
                <a:solidFill>
                  <a:schemeClr val="accent6">
                    <a:lumMod val="50000"/>
                  </a:schemeClr>
                </a:solidFill>
              </a:rPr>
              <a:t>The assembled LIRs will need to be movable by a single technician into and out of the maintenance area and into the LISs through a 3-0 door without assistance and without the need for disassembly or the use of any special equipment other than the supplier provided dolly. </a:t>
            </a:r>
          </a:p>
          <a:p>
            <a:pPr lvl="1"/>
            <a:endParaRPr lang="en-US" sz="1400" dirty="0">
              <a:solidFill>
                <a:schemeClr val="accent6">
                  <a:lumMod val="50000"/>
                </a:schemeClr>
              </a:solidFill>
            </a:endParaRPr>
          </a:p>
        </p:txBody>
      </p:sp>
      <p:sp>
        <p:nvSpPr>
          <p:cNvPr id="4" name="Slide Number Placeholder 3">
            <a:extLst>
              <a:ext uri="{FF2B5EF4-FFF2-40B4-BE49-F238E27FC236}">
                <a16:creationId xmlns:a16="http://schemas.microsoft.com/office/drawing/2014/main" id="{C9239B07-1EC7-6940-9C08-6C504A5C5411}"/>
              </a:ext>
            </a:extLst>
          </p:cNvPr>
          <p:cNvSpPr>
            <a:spLocks noGrp="1"/>
          </p:cNvSpPr>
          <p:nvPr>
            <p:ph type="sldNum" sz="quarter" idx="12"/>
          </p:nvPr>
        </p:nvSpPr>
        <p:spPr>
          <a:xfrm>
            <a:off x="9853789" y="6434362"/>
            <a:ext cx="2133600" cy="365125"/>
          </a:xfrm>
        </p:spPr>
        <p:txBody>
          <a:bodyPr/>
          <a:lstStyle/>
          <a:p>
            <a:fld id="{874AC6EB-5948-4DF8-B5CC-E711E8013C87}" type="slidenum">
              <a:rPr lang="en-US" smtClean="0"/>
              <a:pPr/>
              <a:t>63</a:t>
            </a:fld>
            <a:endParaRPr lang="en-US"/>
          </a:p>
        </p:txBody>
      </p:sp>
      <p:pic>
        <p:nvPicPr>
          <p:cNvPr id="5" name="Picture 4">
            <a:extLst>
              <a:ext uri="{FF2B5EF4-FFF2-40B4-BE49-F238E27FC236}">
                <a16:creationId xmlns:a16="http://schemas.microsoft.com/office/drawing/2014/main" id="{2028FF88-6E71-A840-AD4C-E4991D1D5655}"/>
              </a:ext>
            </a:extLst>
          </p:cNvPr>
          <p:cNvPicPr>
            <a:picLocks noChangeAspect="1"/>
          </p:cNvPicPr>
          <p:nvPr/>
        </p:nvPicPr>
        <p:blipFill>
          <a:blip r:embed="rId2" cstate="screen">
            <a:extLst>
              <a:ext uri="{28A0092B-C50C-407E-A947-70E740481C1C}">
                <a14:useLocalDpi xmlns:a14="http://schemas.microsoft.com/office/drawing/2010/main"/>
              </a:ext>
              <a:ext uri="{837473B0-CC2E-450A-ABE3-18F120FF3D39}">
                <a1611:picAttrSrcUrl xmlns:a1611="http://schemas.microsoft.com/office/drawing/2016/11/main" r:id="rId3"/>
              </a:ext>
            </a:extLst>
          </a:blip>
          <a:stretch>
            <a:fillRect/>
          </a:stretch>
        </p:blipFill>
        <p:spPr>
          <a:xfrm>
            <a:off x="9983554" y="654919"/>
            <a:ext cx="1368890" cy="1364062"/>
          </a:xfrm>
          <a:prstGeom prst="rect">
            <a:avLst/>
          </a:prstGeom>
        </p:spPr>
      </p:pic>
      <p:sp>
        <p:nvSpPr>
          <p:cNvPr id="7" name="TextBox 6">
            <a:extLst>
              <a:ext uri="{FF2B5EF4-FFF2-40B4-BE49-F238E27FC236}">
                <a16:creationId xmlns:a16="http://schemas.microsoft.com/office/drawing/2014/main" id="{8522176E-FC0D-75B9-B03C-CC07C82EB2A8}"/>
              </a:ext>
            </a:extLst>
          </p:cNvPr>
          <p:cNvSpPr txBox="1"/>
          <p:nvPr/>
        </p:nvSpPr>
        <p:spPr>
          <a:xfrm>
            <a:off x="1204546" y="6417466"/>
            <a:ext cx="8962715" cy="481991"/>
          </a:xfrm>
          <a:prstGeom prst="rect">
            <a:avLst/>
          </a:prstGeom>
          <a:noFill/>
        </p:spPr>
        <p:txBody>
          <a:bodyPr wrap="square" rtlCol="0">
            <a:spAutoFit/>
          </a:bodyPr>
          <a:lstStyle/>
          <a:p>
            <a:pPr algn="ctr">
              <a:lnSpc>
                <a:spcPct val="9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JHS: Jar Handling Subsystem; LHS: Lid Handling Subsystem; LDS: Lid Dispensing System; MDS: Motion Detection System  </a:t>
            </a:r>
          </a:p>
        </p:txBody>
      </p:sp>
    </p:spTree>
    <p:extLst>
      <p:ext uri="{BB962C8B-B14F-4D97-AF65-F5344CB8AC3E}">
        <p14:creationId xmlns:p14="http://schemas.microsoft.com/office/powerpoint/2010/main" val="205032757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E3DABB-2CBA-1741-8A20-B3D154F3249E}"/>
              </a:ext>
            </a:extLst>
          </p:cNvPr>
          <p:cNvSpPr>
            <a:spLocks noGrp="1"/>
          </p:cNvSpPr>
          <p:nvPr>
            <p:ph type="title"/>
          </p:nvPr>
        </p:nvSpPr>
        <p:spPr>
          <a:xfrm>
            <a:off x="2144889" y="654919"/>
            <a:ext cx="7902222" cy="615081"/>
          </a:xfrm>
        </p:spPr>
        <p:txBody>
          <a:bodyPr>
            <a:normAutofit fontScale="90000"/>
          </a:bodyPr>
          <a:lstStyle/>
          <a:p>
            <a:r>
              <a:rPr lang="en-US" sz="3600"/>
              <a:t>Operational Scenarios, Stories, Use cases</a:t>
            </a:r>
            <a:br>
              <a:rPr lang="en-US"/>
            </a:br>
            <a:r>
              <a:rPr lang="en-US" sz="2000"/>
              <a:t>S9: “Scotty” Wrench, Chief of Maintenance &amp; Logistics (Internal)</a:t>
            </a:r>
          </a:p>
        </p:txBody>
      </p:sp>
      <p:sp>
        <p:nvSpPr>
          <p:cNvPr id="3" name="Content Placeholder 2">
            <a:extLst>
              <a:ext uri="{FF2B5EF4-FFF2-40B4-BE49-F238E27FC236}">
                <a16:creationId xmlns:a16="http://schemas.microsoft.com/office/drawing/2014/main" id="{AFF4780C-47C1-A54D-81F3-B7392605FB2F}"/>
              </a:ext>
            </a:extLst>
          </p:cNvPr>
          <p:cNvSpPr>
            <a:spLocks noGrp="1"/>
          </p:cNvSpPr>
          <p:nvPr>
            <p:ph idx="1"/>
          </p:nvPr>
        </p:nvSpPr>
        <p:spPr>
          <a:xfrm>
            <a:off x="670156" y="1448597"/>
            <a:ext cx="10851688" cy="4958480"/>
          </a:xfrm>
          <a:noFill/>
        </p:spPr>
        <p:txBody>
          <a:bodyPr>
            <a:normAutofit fontScale="92500" lnSpcReduction="20000"/>
          </a:bodyPr>
          <a:lstStyle/>
          <a:p>
            <a:pPr>
              <a:spcAft>
                <a:spcPts val="400"/>
              </a:spcAft>
            </a:pPr>
            <a:r>
              <a:rPr lang="en-US" sz="2000" b="1">
                <a:solidFill>
                  <a:schemeClr val="accent6">
                    <a:lumMod val="50000"/>
                  </a:schemeClr>
                </a:solidFill>
              </a:rPr>
              <a:t>LIR Daily Servicing</a:t>
            </a:r>
            <a:r>
              <a:rPr lang="en-US" sz="1800" b="1">
                <a:solidFill>
                  <a:schemeClr val="accent6">
                    <a:lumMod val="50000"/>
                  </a:schemeClr>
                </a:solidFill>
              </a:rPr>
              <a:t>:</a:t>
            </a:r>
          </a:p>
          <a:p>
            <a:pPr lvl="1">
              <a:spcAft>
                <a:spcPts val="400"/>
              </a:spcAft>
            </a:pPr>
            <a:r>
              <a:rPr lang="en-US" sz="1900">
                <a:solidFill>
                  <a:schemeClr val="accent6">
                    <a:lumMod val="50000"/>
                  </a:schemeClr>
                </a:solidFill>
              </a:rPr>
              <a:t>Prior to each shift, a maintenance technician will obtain from storage a daily supply of lids </a:t>
            </a:r>
            <a:br>
              <a:rPr lang="en-US" sz="1900">
                <a:solidFill>
                  <a:schemeClr val="accent6">
                    <a:lumMod val="50000"/>
                  </a:schemeClr>
                </a:solidFill>
              </a:rPr>
            </a:br>
            <a:r>
              <a:rPr lang="en-US" sz="1900">
                <a:solidFill>
                  <a:schemeClr val="accent6">
                    <a:lumMod val="50000"/>
                  </a:schemeClr>
                </a:solidFill>
              </a:rPr>
              <a:t>for each LIS.</a:t>
            </a:r>
          </a:p>
          <a:p>
            <a:pPr marL="1028700" lvl="2" indent="-279400">
              <a:spcAft>
                <a:spcPts val="400"/>
              </a:spcAft>
            </a:pPr>
            <a:r>
              <a:rPr lang="en-US" sz="1900">
                <a:solidFill>
                  <a:schemeClr val="accent6">
                    <a:lumMod val="50000"/>
                  </a:schemeClr>
                </a:solidFill>
              </a:rPr>
              <a:t>A technician will go to each LIS and remove any unspent lids from the TBD LDS and deposit a fresh supply of lids (20 boxes/48 lids/box) into the TBD LDS.</a:t>
            </a:r>
          </a:p>
          <a:p>
            <a:pPr marL="1193800" lvl="3" indent="-165100">
              <a:spcAft>
                <a:spcPts val="400"/>
              </a:spcAft>
            </a:pPr>
            <a:r>
              <a:rPr lang="en-US" sz="1900">
                <a:solidFill>
                  <a:schemeClr val="accent6">
                    <a:lumMod val="50000"/>
                  </a:schemeClr>
                </a:solidFill>
              </a:rPr>
              <a:t>Lids will be removed from their boxes and placed in the TBD LDS as specified in the TBD LDS/LIR ICD.  </a:t>
            </a:r>
          </a:p>
          <a:p>
            <a:pPr marL="1193800" lvl="3" indent="-165100">
              <a:spcAft>
                <a:spcPts val="400"/>
              </a:spcAft>
            </a:pPr>
            <a:r>
              <a:rPr lang="en-US" sz="1900">
                <a:solidFill>
                  <a:schemeClr val="accent6">
                    <a:lumMod val="50000"/>
                  </a:schemeClr>
                </a:solidFill>
              </a:rPr>
              <a:t>Lid orientations will be as specified in the LDS/LIR ICD. </a:t>
            </a:r>
          </a:p>
          <a:p>
            <a:pPr marL="1028700" lvl="2" indent="-279400">
              <a:spcAft>
                <a:spcPts val="400"/>
              </a:spcAft>
            </a:pPr>
            <a:r>
              <a:rPr lang="en-US" sz="1900">
                <a:solidFill>
                  <a:schemeClr val="accent6">
                    <a:lumMod val="50000"/>
                  </a:schemeClr>
                </a:solidFill>
              </a:rPr>
              <a:t>The technicians will return unspent lids to shipping &amp; receiving who will return them the lid supplier for recycling/reuse.</a:t>
            </a:r>
          </a:p>
          <a:p>
            <a:pPr marL="1028700" lvl="2" indent="-279400">
              <a:spcAft>
                <a:spcPts val="400"/>
              </a:spcAft>
            </a:pPr>
            <a:r>
              <a:rPr lang="en-US" sz="1900">
                <a:solidFill>
                  <a:schemeClr val="accent6">
                    <a:lumMod val="50000"/>
                  </a:schemeClr>
                </a:solidFill>
              </a:rPr>
              <a:t>Per the LIR supplier provided daily PM procedure, the technicians will perform minor PM. This could include inspections, lubrication, and general cleaning.</a:t>
            </a:r>
          </a:p>
          <a:p>
            <a:pPr marL="1028700" lvl="2" indent="-279400">
              <a:spcAft>
                <a:spcPts val="400"/>
              </a:spcAft>
            </a:pPr>
            <a:r>
              <a:rPr lang="en-US" sz="1900">
                <a:solidFill>
                  <a:schemeClr val="accent6">
                    <a:lumMod val="50000"/>
                  </a:schemeClr>
                </a:solidFill>
              </a:rPr>
              <a:t>Total time for the technician at each LIS should be less than 10 minutes.</a:t>
            </a:r>
          </a:p>
          <a:p>
            <a:pPr>
              <a:spcAft>
                <a:spcPts val="400"/>
              </a:spcAft>
            </a:pPr>
            <a:r>
              <a:rPr lang="en-US" sz="2000" b="1">
                <a:solidFill>
                  <a:schemeClr val="accent6">
                    <a:lumMod val="50000"/>
                  </a:schemeClr>
                </a:solidFill>
              </a:rPr>
              <a:t>LIR Monthly Servicing</a:t>
            </a:r>
            <a:r>
              <a:rPr lang="en-US" sz="1800" b="1">
                <a:solidFill>
                  <a:schemeClr val="accent6">
                    <a:lumMod val="50000"/>
                  </a:schemeClr>
                </a:solidFill>
              </a:rPr>
              <a:t>:</a:t>
            </a:r>
          </a:p>
          <a:p>
            <a:pPr lvl="1">
              <a:spcAft>
                <a:spcPts val="400"/>
              </a:spcAft>
            </a:pPr>
            <a:r>
              <a:rPr lang="en-US" sz="1900">
                <a:solidFill>
                  <a:schemeClr val="accent6">
                    <a:lumMod val="50000"/>
                  </a:schemeClr>
                </a:solidFill>
              </a:rPr>
              <a:t>Per the LIR supplier provided monthly PM procedure, the technicians will perform more advanced PM for each LIR.  For monthly servicing, the LIR in each LIS will be replaced with an operational spare prior to shift start and brought to the maintenance area on the supplier provided dolly.  Monthly PM could include lubrication of internal parts not assessable without disassembly, replacing any limited life items recommended by the LIR supplier and general cleaning, etc.</a:t>
            </a:r>
          </a:p>
          <a:p>
            <a:pPr lvl="1">
              <a:spcAft>
                <a:spcPts val="400"/>
              </a:spcAft>
            </a:pPr>
            <a:endParaRPr lang="en-US" sz="1400"/>
          </a:p>
        </p:txBody>
      </p:sp>
      <p:sp>
        <p:nvSpPr>
          <p:cNvPr id="4" name="Slide Number Placeholder 3">
            <a:extLst>
              <a:ext uri="{FF2B5EF4-FFF2-40B4-BE49-F238E27FC236}">
                <a16:creationId xmlns:a16="http://schemas.microsoft.com/office/drawing/2014/main" id="{C9239B07-1EC7-6940-9C08-6C504A5C5411}"/>
              </a:ext>
            </a:extLst>
          </p:cNvPr>
          <p:cNvSpPr>
            <a:spLocks noGrp="1"/>
          </p:cNvSpPr>
          <p:nvPr>
            <p:ph type="sldNum" sz="quarter" idx="12"/>
          </p:nvPr>
        </p:nvSpPr>
        <p:spPr>
          <a:xfrm>
            <a:off x="11099800" y="6407077"/>
            <a:ext cx="925689" cy="365125"/>
          </a:xfrm>
        </p:spPr>
        <p:txBody>
          <a:bodyPr/>
          <a:lstStyle/>
          <a:p>
            <a:fld id="{874AC6EB-5948-4DF8-B5CC-E711E8013C87}" type="slidenum">
              <a:rPr lang="en-US" smtClean="0"/>
              <a:pPr/>
              <a:t>64</a:t>
            </a:fld>
            <a:endParaRPr lang="en-US"/>
          </a:p>
        </p:txBody>
      </p:sp>
      <p:pic>
        <p:nvPicPr>
          <p:cNvPr id="5" name="Picture 4">
            <a:extLst>
              <a:ext uri="{FF2B5EF4-FFF2-40B4-BE49-F238E27FC236}">
                <a16:creationId xmlns:a16="http://schemas.microsoft.com/office/drawing/2014/main" id="{2028FF88-6E71-A840-AD4C-E4991D1D5655}"/>
              </a:ext>
            </a:extLst>
          </p:cNvPr>
          <p:cNvPicPr>
            <a:picLocks noChangeAspect="1"/>
          </p:cNvPicPr>
          <p:nvPr/>
        </p:nvPicPr>
        <p:blipFill>
          <a:blip r:embed="rId2" cstate="screen">
            <a:extLst>
              <a:ext uri="{28A0092B-C50C-407E-A947-70E740481C1C}">
                <a14:useLocalDpi xmlns:a14="http://schemas.microsoft.com/office/drawing/2010/main"/>
              </a:ext>
              <a:ext uri="{837473B0-CC2E-450A-ABE3-18F120FF3D39}">
                <a1611:picAttrSrcUrl xmlns:a1611="http://schemas.microsoft.com/office/drawing/2016/11/main" r:id="rId3"/>
              </a:ext>
            </a:extLst>
          </a:blip>
          <a:stretch>
            <a:fillRect/>
          </a:stretch>
        </p:blipFill>
        <p:spPr>
          <a:xfrm>
            <a:off x="9983554" y="654919"/>
            <a:ext cx="1368890" cy="1364062"/>
          </a:xfrm>
          <a:prstGeom prst="rect">
            <a:avLst/>
          </a:prstGeom>
        </p:spPr>
      </p:pic>
      <p:sp>
        <p:nvSpPr>
          <p:cNvPr id="7" name="TextBox 6">
            <a:extLst>
              <a:ext uri="{FF2B5EF4-FFF2-40B4-BE49-F238E27FC236}">
                <a16:creationId xmlns:a16="http://schemas.microsoft.com/office/drawing/2014/main" id="{81E056E4-0319-3F13-21B4-614408A19AFD}"/>
              </a:ext>
            </a:extLst>
          </p:cNvPr>
          <p:cNvSpPr txBox="1"/>
          <p:nvPr/>
        </p:nvSpPr>
        <p:spPr>
          <a:xfrm>
            <a:off x="1204546" y="6417466"/>
            <a:ext cx="8962715" cy="481991"/>
          </a:xfrm>
          <a:prstGeom prst="rect">
            <a:avLst/>
          </a:prstGeom>
          <a:noFill/>
        </p:spPr>
        <p:txBody>
          <a:bodyPr wrap="square" rtlCol="0">
            <a:spAutoFit/>
          </a:bodyPr>
          <a:lstStyle/>
          <a:p>
            <a:pPr algn="ctr">
              <a:lnSpc>
                <a:spcPct val="9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JHS: Jar Handling Subsystem; LHS: Lid Handling Subsystem; LDS: Lid Dispensing System; MDS: Motion Detection System  </a:t>
            </a:r>
          </a:p>
        </p:txBody>
      </p:sp>
    </p:spTree>
    <p:extLst>
      <p:ext uri="{BB962C8B-B14F-4D97-AF65-F5344CB8AC3E}">
        <p14:creationId xmlns:p14="http://schemas.microsoft.com/office/powerpoint/2010/main" val="303283525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E3DABB-2CBA-1741-8A20-B3D154F3249E}"/>
              </a:ext>
            </a:extLst>
          </p:cNvPr>
          <p:cNvSpPr>
            <a:spLocks noGrp="1"/>
          </p:cNvSpPr>
          <p:nvPr>
            <p:ph type="title"/>
          </p:nvPr>
        </p:nvSpPr>
        <p:spPr>
          <a:xfrm>
            <a:off x="1686417" y="605122"/>
            <a:ext cx="8627165" cy="613927"/>
          </a:xfrm>
        </p:spPr>
        <p:txBody>
          <a:bodyPr>
            <a:normAutofit fontScale="90000"/>
          </a:bodyPr>
          <a:lstStyle/>
          <a:p>
            <a:r>
              <a:rPr lang="en-US" sz="3100"/>
              <a:t>Operational Scenarios, Stories, Use cases</a:t>
            </a:r>
            <a:br>
              <a:rPr lang="en-US"/>
            </a:br>
            <a:r>
              <a:rPr lang="en-US" sz="2000"/>
              <a:t>S9: “Scotty” Wrench, Chief of Maintenance &amp; Logistics (Internal)</a:t>
            </a:r>
          </a:p>
        </p:txBody>
      </p:sp>
      <p:sp>
        <p:nvSpPr>
          <p:cNvPr id="3" name="Content Placeholder 2">
            <a:extLst>
              <a:ext uri="{FF2B5EF4-FFF2-40B4-BE49-F238E27FC236}">
                <a16:creationId xmlns:a16="http://schemas.microsoft.com/office/drawing/2014/main" id="{AFF4780C-47C1-A54D-81F3-B7392605FB2F}"/>
              </a:ext>
            </a:extLst>
          </p:cNvPr>
          <p:cNvSpPr>
            <a:spLocks noGrp="1"/>
          </p:cNvSpPr>
          <p:nvPr>
            <p:ph idx="1"/>
          </p:nvPr>
        </p:nvSpPr>
        <p:spPr>
          <a:xfrm>
            <a:off x="695574" y="1458298"/>
            <a:ext cx="10906539" cy="4794580"/>
          </a:xfrm>
          <a:noFill/>
        </p:spPr>
        <p:txBody>
          <a:bodyPr>
            <a:normAutofit/>
          </a:bodyPr>
          <a:lstStyle/>
          <a:p>
            <a:pPr>
              <a:lnSpc>
                <a:spcPct val="90000"/>
              </a:lnSpc>
              <a:spcAft>
                <a:spcPts val="400"/>
              </a:spcAft>
            </a:pPr>
            <a:r>
              <a:rPr lang="en-US" sz="2000" b="1">
                <a:solidFill>
                  <a:schemeClr val="accent6">
                    <a:lumMod val="50000"/>
                  </a:schemeClr>
                </a:solidFill>
              </a:rPr>
              <a:t>Off nominal – LIR failure:</a:t>
            </a:r>
          </a:p>
          <a:p>
            <a:pPr marL="635000" lvl="1" indent="-317500">
              <a:lnSpc>
                <a:spcPct val="90000"/>
              </a:lnSpc>
              <a:spcAft>
                <a:spcPts val="400"/>
              </a:spcAft>
            </a:pPr>
            <a:r>
              <a:rPr lang="en-US" sz="1700">
                <a:solidFill>
                  <a:schemeClr val="accent6">
                    <a:lumMod val="50000"/>
                  </a:schemeClr>
                </a:solidFill>
              </a:rPr>
              <a:t>If a LIR fails self test pre shift or fails during the shift, the FCR C&amp;M software will send a message </a:t>
            </a:r>
            <a:br>
              <a:rPr lang="en-US" sz="1700">
                <a:solidFill>
                  <a:schemeClr val="accent6">
                    <a:lumMod val="50000"/>
                  </a:schemeClr>
                </a:solidFill>
              </a:rPr>
            </a:br>
            <a:r>
              <a:rPr lang="en-US" sz="1700">
                <a:solidFill>
                  <a:schemeClr val="accent6">
                    <a:lumMod val="50000"/>
                  </a:schemeClr>
                </a:solidFill>
              </a:rPr>
              <a:t>to the maintenance area and shutdown the other JPS systems.  </a:t>
            </a:r>
          </a:p>
          <a:p>
            <a:pPr marL="635000" lvl="1" indent="-317500">
              <a:lnSpc>
                <a:spcPct val="90000"/>
              </a:lnSpc>
              <a:spcAft>
                <a:spcPts val="400"/>
              </a:spcAft>
            </a:pPr>
            <a:r>
              <a:rPr lang="en-US" sz="1700">
                <a:solidFill>
                  <a:schemeClr val="accent6">
                    <a:lumMod val="50000"/>
                  </a:schemeClr>
                </a:solidFill>
              </a:rPr>
              <a:t>The FCR C&amp;M software will command the LIR to stop operations and perform a self-test and update the FCR C&amp;M software log. </a:t>
            </a:r>
          </a:p>
          <a:p>
            <a:pPr marL="635000" lvl="1" indent="-317500">
              <a:lnSpc>
                <a:spcPct val="90000"/>
              </a:lnSpc>
              <a:spcAft>
                <a:spcPts val="400"/>
              </a:spcAft>
            </a:pPr>
            <a:r>
              <a:rPr lang="en-US" sz="1700">
                <a:solidFill>
                  <a:schemeClr val="accent6">
                    <a:lumMod val="50000"/>
                  </a:schemeClr>
                </a:solidFill>
              </a:rPr>
              <a:t>The FCR C&amp;M software will then issue the end-of- shift shutdown command to the LIR if possible.</a:t>
            </a:r>
          </a:p>
          <a:p>
            <a:pPr marL="635000" lvl="1" indent="-317500">
              <a:lnSpc>
                <a:spcPct val="90000"/>
              </a:lnSpc>
              <a:spcAft>
                <a:spcPts val="400"/>
              </a:spcAft>
            </a:pPr>
            <a:r>
              <a:rPr lang="en-US" sz="1700">
                <a:solidFill>
                  <a:schemeClr val="accent6">
                    <a:lumMod val="50000"/>
                  </a:schemeClr>
                </a:solidFill>
              </a:rPr>
              <a:t>The FCR operator will contact the Maintenance Technician via intercom to provide more details about the failure.</a:t>
            </a:r>
          </a:p>
          <a:p>
            <a:pPr marL="635000" lvl="1" indent="-317500">
              <a:lnSpc>
                <a:spcPct val="90000"/>
              </a:lnSpc>
              <a:spcAft>
                <a:spcPts val="400"/>
              </a:spcAft>
            </a:pPr>
            <a:r>
              <a:rPr lang="en-US" sz="1700">
                <a:solidFill>
                  <a:schemeClr val="accent6">
                    <a:lumMod val="50000"/>
                  </a:schemeClr>
                </a:solidFill>
              </a:rPr>
              <a:t>The FCR C&amp;M software will provide an electronic copy of the log to the technician.</a:t>
            </a:r>
          </a:p>
          <a:p>
            <a:pPr marL="635000" lvl="1" indent="-317500">
              <a:lnSpc>
                <a:spcPct val="90000"/>
              </a:lnSpc>
              <a:spcAft>
                <a:spcPts val="400"/>
              </a:spcAft>
            </a:pPr>
            <a:r>
              <a:rPr lang="en-US" sz="1700">
                <a:solidFill>
                  <a:schemeClr val="accent6">
                    <a:lumMod val="50000"/>
                  </a:schemeClr>
                </a:solidFill>
              </a:rPr>
              <a:t>The technician will get a functional spare LIR from the maintenance area and and move it to the LIS where the failed LIR is located using the supplier provided dolly.</a:t>
            </a:r>
          </a:p>
          <a:p>
            <a:pPr marL="635000" lvl="1" indent="-317500">
              <a:lnSpc>
                <a:spcPct val="90000"/>
              </a:lnSpc>
              <a:spcAft>
                <a:spcPts val="400"/>
              </a:spcAft>
            </a:pPr>
            <a:r>
              <a:rPr lang="en-US" sz="1700">
                <a:solidFill>
                  <a:schemeClr val="accent6">
                    <a:lumMod val="50000"/>
                  </a:schemeClr>
                </a:solidFill>
              </a:rPr>
              <a:t>The technician will replace the failed LIR with the spare LIR, plug in the spare to a power source, connect the spare to the network (if needed), notify the FCR operator, remove the failed LIR from the LIS room, and secure the LIS door. </a:t>
            </a:r>
          </a:p>
          <a:p>
            <a:pPr marL="635000" lvl="1" indent="-317500">
              <a:lnSpc>
                <a:spcPct val="90000"/>
              </a:lnSpc>
              <a:spcAft>
                <a:spcPts val="400"/>
              </a:spcAft>
            </a:pPr>
            <a:r>
              <a:rPr lang="en-US" sz="1700">
                <a:solidFill>
                  <a:schemeClr val="accent6">
                    <a:lumMod val="50000"/>
                  </a:schemeClr>
                </a:solidFill>
              </a:rPr>
              <a:t>The FCR operator, using the FCR C&amp;M software, will power up the installed spare LIR, perform a self test, verify the LIR is in position, ready to install the first lid.  </a:t>
            </a:r>
          </a:p>
          <a:p>
            <a:pPr marL="635000" lvl="1" indent="-317500">
              <a:lnSpc>
                <a:spcPct val="90000"/>
              </a:lnSpc>
              <a:spcAft>
                <a:spcPts val="400"/>
              </a:spcAft>
            </a:pPr>
            <a:r>
              <a:rPr lang="en-US" sz="1700">
                <a:solidFill>
                  <a:schemeClr val="accent6">
                    <a:lumMod val="50000"/>
                  </a:schemeClr>
                </a:solidFill>
              </a:rPr>
              <a:t>If successful, the FCR operator will start the other JPS systems.  When the JPS indicates a jar is in place, the FCR C&amp;M software will notify the LIR and nominal operations will resume.</a:t>
            </a:r>
          </a:p>
        </p:txBody>
      </p:sp>
      <p:sp>
        <p:nvSpPr>
          <p:cNvPr id="4" name="Slide Number Placeholder 3">
            <a:extLst>
              <a:ext uri="{FF2B5EF4-FFF2-40B4-BE49-F238E27FC236}">
                <a16:creationId xmlns:a16="http://schemas.microsoft.com/office/drawing/2014/main" id="{C9239B07-1EC7-6940-9C08-6C504A5C5411}"/>
              </a:ext>
            </a:extLst>
          </p:cNvPr>
          <p:cNvSpPr>
            <a:spLocks noGrp="1"/>
          </p:cNvSpPr>
          <p:nvPr>
            <p:ph type="sldNum" sz="quarter" idx="12"/>
          </p:nvPr>
        </p:nvSpPr>
        <p:spPr>
          <a:xfrm>
            <a:off x="9879189" y="6413828"/>
            <a:ext cx="2133600" cy="365125"/>
          </a:xfrm>
        </p:spPr>
        <p:txBody>
          <a:bodyPr/>
          <a:lstStyle/>
          <a:p>
            <a:fld id="{874AC6EB-5948-4DF8-B5CC-E711E8013C87}" type="slidenum">
              <a:rPr lang="en-US" smtClean="0"/>
              <a:pPr/>
              <a:t>65</a:t>
            </a:fld>
            <a:endParaRPr lang="en-US"/>
          </a:p>
        </p:txBody>
      </p:sp>
      <p:pic>
        <p:nvPicPr>
          <p:cNvPr id="5" name="Picture 4">
            <a:extLst>
              <a:ext uri="{FF2B5EF4-FFF2-40B4-BE49-F238E27FC236}">
                <a16:creationId xmlns:a16="http://schemas.microsoft.com/office/drawing/2014/main" id="{73654A5F-242F-0B47-91DE-ABAE6678AA1C}"/>
              </a:ext>
            </a:extLst>
          </p:cNvPr>
          <p:cNvPicPr>
            <a:picLocks noChangeAspect="1"/>
          </p:cNvPicPr>
          <p:nvPr/>
        </p:nvPicPr>
        <p:blipFill>
          <a:blip r:embed="rId2" cstate="screen">
            <a:extLst>
              <a:ext uri="{28A0092B-C50C-407E-A947-70E740481C1C}">
                <a14:useLocalDpi xmlns:a14="http://schemas.microsoft.com/office/drawing/2010/main"/>
              </a:ext>
              <a:ext uri="{837473B0-CC2E-450A-ABE3-18F120FF3D39}">
                <a1611:picAttrSrcUrl xmlns:a1611="http://schemas.microsoft.com/office/drawing/2016/11/main" r:id="rId3"/>
              </a:ext>
            </a:extLst>
          </a:blip>
          <a:stretch>
            <a:fillRect/>
          </a:stretch>
        </p:blipFill>
        <p:spPr>
          <a:xfrm>
            <a:off x="10013745" y="719573"/>
            <a:ext cx="1482681" cy="1477451"/>
          </a:xfrm>
          <a:prstGeom prst="rect">
            <a:avLst/>
          </a:prstGeom>
        </p:spPr>
      </p:pic>
      <p:sp>
        <p:nvSpPr>
          <p:cNvPr id="7" name="TextBox 6">
            <a:extLst>
              <a:ext uri="{FF2B5EF4-FFF2-40B4-BE49-F238E27FC236}">
                <a16:creationId xmlns:a16="http://schemas.microsoft.com/office/drawing/2014/main" id="{DD0B34F3-BCD4-3290-013A-5145D8014B9B}"/>
              </a:ext>
            </a:extLst>
          </p:cNvPr>
          <p:cNvSpPr txBox="1"/>
          <p:nvPr/>
        </p:nvSpPr>
        <p:spPr>
          <a:xfrm>
            <a:off x="1204546" y="6417466"/>
            <a:ext cx="8962715" cy="481991"/>
          </a:xfrm>
          <a:prstGeom prst="rect">
            <a:avLst/>
          </a:prstGeom>
          <a:noFill/>
        </p:spPr>
        <p:txBody>
          <a:bodyPr wrap="square" rtlCol="0">
            <a:spAutoFit/>
          </a:bodyPr>
          <a:lstStyle/>
          <a:p>
            <a:pPr algn="ctr">
              <a:lnSpc>
                <a:spcPct val="9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JHS: Jar Handling Subsystem; LHS: Lid Handling Subsystem; LDS: Lid Dispensing System; MDS: Motion Detection System  </a:t>
            </a:r>
          </a:p>
        </p:txBody>
      </p:sp>
    </p:spTree>
    <p:extLst>
      <p:ext uri="{BB962C8B-B14F-4D97-AF65-F5344CB8AC3E}">
        <p14:creationId xmlns:p14="http://schemas.microsoft.com/office/powerpoint/2010/main" val="59601906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E3DABB-2CBA-1741-8A20-B3D154F3249E}"/>
              </a:ext>
            </a:extLst>
          </p:cNvPr>
          <p:cNvSpPr>
            <a:spLocks noGrp="1"/>
          </p:cNvSpPr>
          <p:nvPr>
            <p:ph type="title"/>
          </p:nvPr>
        </p:nvSpPr>
        <p:spPr>
          <a:xfrm>
            <a:off x="1488339" y="603711"/>
            <a:ext cx="8627165" cy="780589"/>
          </a:xfrm>
        </p:spPr>
        <p:txBody>
          <a:bodyPr>
            <a:normAutofit fontScale="90000"/>
          </a:bodyPr>
          <a:lstStyle/>
          <a:p>
            <a:r>
              <a:rPr lang="en-US" sz="3100"/>
              <a:t>Operational Scenarios, Stories, Use cases</a:t>
            </a:r>
            <a:br>
              <a:rPr lang="en-US"/>
            </a:br>
            <a:r>
              <a:rPr lang="en-US" sz="2000"/>
              <a:t>S9: “Scotty” Wrench, Chief of Maintenance &amp; Logistics (Internal)</a:t>
            </a:r>
          </a:p>
        </p:txBody>
      </p:sp>
      <p:sp>
        <p:nvSpPr>
          <p:cNvPr id="3" name="Content Placeholder 2">
            <a:extLst>
              <a:ext uri="{FF2B5EF4-FFF2-40B4-BE49-F238E27FC236}">
                <a16:creationId xmlns:a16="http://schemas.microsoft.com/office/drawing/2014/main" id="{AFF4780C-47C1-A54D-81F3-B7392605FB2F}"/>
              </a:ext>
            </a:extLst>
          </p:cNvPr>
          <p:cNvSpPr>
            <a:spLocks noGrp="1"/>
          </p:cNvSpPr>
          <p:nvPr>
            <p:ph idx="1"/>
          </p:nvPr>
        </p:nvSpPr>
        <p:spPr>
          <a:xfrm>
            <a:off x="691646" y="1966920"/>
            <a:ext cx="10906539" cy="3722680"/>
          </a:xfrm>
          <a:solidFill>
            <a:schemeClr val="bg1"/>
          </a:solidFill>
        </p:spPr>
        <p:txBody>
          <a:bodyPr>
            <a:normAutofit/>
          </a:bodyPr>
          <a:lstStyle/>
          <a:p>
            <a:r>
              <a:rPr lang="en-US" sz="2000" b="1">
                <a:solidFill>
                  <a:schemeClr val="accent6">
                    <a:lumMod val="50000"/>
                  </a:schemeClr>
                </a:solidFill>
              </a:rPr>
              <a:t>LIR Troubleshooting &amp; Repair</a:t>
            </a:r>
            <a:r>
              <a:rPr lang="en-US" sz="2000">
                <a:solidFill>
                  <a:schemeClr val="accent6">
                    <a:lumMod val="50000"/>
                  </a:schemeClr>
                </a:solidFill>
              </a:rPr>
              <a:t>: </a:t>
            </a:r>
          </a:p>
          <a:p>
            <a:pPr lvl="1"/>
            <a:r>
              <a:rPr lang="en-US">
                <a:solidFill>
                  <a:schemeClr val="accent6">
                    <a:lumMod val="50000"/>
                  </a:schemeClr>
                </a:solidFill>
              </a:rPr>
              <a:t>The technician will return failed LIRs to the maintenance area for troubleshooting and repair.</a:t>
            </a:r>
          </a:p>
          <a:p>
            <a:pPr lvl="1"/>
            <a:r>
              <a:rPr lang="en-US">
                <a:solidFill>
                  <a:schemeClr val="accent6">
                    <a:lumMod val="50000"/>
                  </a:schemeClr>
                </a:solidFill>
              </a:rPr>
              <a:t>Using the LIR supplier provided troubleshooting and repair procedure and test equipment,  a trained technician will diagnose the problem and repair if spare parts are in the inventory.    If not, the technician will order the part(s) from the LIR vendor.</a:t>
            </a:r>
          </a:p>
          <a:p>
            <a:pPr lvl="1"/>
            <a:r>
              <a:rPr lang="en-US">
                <a:solidFill>
                  <a:schemeClr val="accent6">
                    <a:lumMod val="50000"/>
                  </a:schemeClr>
                </a:solidFill>
              </a:rPr>
              <a:t>Once the LIR has been repaired,  it will be powered up and will perform a self-test.</a:t>
            </a:r>
          </a:p>
          <a:p>
            <a:pPr lvl="1"/>
            <a:r>
              <a:rPr lang="en-US">
                <a:solidFill>
                  <a:schemeClr val="accent6">
                    <a:lumMod val="50000"/>
                  </a:schemeClr>
                </a:solidFill>
              </a:rPr>
              <a:t>If the self test is successful, the repaired LIR will be placed in normal rotation as a spare.</a:t>
            </a:r>
          </a:p>
          <a:p>
            <a:pPr lvl="1"/>
            <a:r>
              <a:rPr lang="en-US">
                <a:solidFill>
                  <a:schemeClr val="accent6">
                    <a:lumMod val="50000"/>
                  </a:schemeClr>
                </a:solidFill>
              </a:rPr>
              <a:t>Failed components will be returned to the LIR supplier for repair, replacement, or recycling/disposal.</a:t>
            </a:r>
          </a:p>
        </p:txBody>
      </p:sp>
      <p:sp>
        <p:nvSpPr>
          <p:cNvPr id="4" name="Slide Number Placeholder 3">
            <a:extLst>
              <a:ext uri="{FF2B5EF4-FFF2-40B4-BE49-F238E27FC236}">
                <a16:creationId xmlns:a16="http://schemas.microsoft.com/office/drawing/2014/main" id="{C9239B07-1EC7-6940-9C08-6C504A5C5411}"/>
              </a:ext>
            </a:extLst>
          </p:cNvPr>
          <p:cNvSpPr>
            <a:spLocks noGrp="1"/>
          </p:cNvSpPr>
          <p:nvPr>
            <p:ph type="sldNum" sz="quarter" idx="12"/>
          </p:nvPr>
        </p:nvSpPr>
        <p:spPr>
          <a:xfrm>
            <a:off x="9891889" y="6434442"/>
            <a:ext cx="2133600" cy="365125"/>
          </a:xfrm>
        </p:spPr>
        <p:txBody>
          <a:bodyPr/>
          <a:lstStyle/>
          <a:p>
            <a:fld id="{874AC6EB-5948-4DF8-B5CC-E711E8013C87}" type="slidenum">
              <a:rPr lang="en-US" smtClean="0"/>
              <a:pPr/>
              <a:t>66</a:t>
            </a:fld>
            <a:endParaRPr lang="en-US"/>
          </a:p>
        </p:txBody>
      </p:sp>
      <p:pic>
        <p:nvPicPr>
          <p:cNvPr id="5" name="Picture 4">
            <a:extLst>
              <a:ext uri="{FF2B5EF4-FFF2-40B4-BE49-F238E27FC236}">
                <a16:creationId xmlns:a16="http://schemas.microsoft.com/office/drawing/2014/main" id="{73654A5F-242F-0B47-91DE-ABAE6678AA1C}"/>
              </a:ext>
            </a:extLst>
          </p:cNvPr>
          <p:cNvPicPr>
            <a:picLocks noChangeAspect="1"/>
          </p:cNvPicPr>
          <p:nvPr/>
        </p:nvPicPr>
        <p:blipFill>
          <a:blip r:embed="rId2" cstate="screen">
            <a:extLst>
              <a:ext uri="{28A0092B-C50C-407E-A947-70E740481C1C}">
                <a14:useLocalDpi xmlns:a14="http://schemas.microsoft.com/office/drawing/2010/main"/>
              </a:ext>
              <a:ext uri="{837473B0-CC2E-450A-ABE3-18F120FF3D39}">
                <a1611:picAttrSrcUrl xmlns:a1611="http://schemas.microsoft.com/office/drawing/2016/11/main" r:id="rId3"/>
              </a:ext>
            </a:extLst>
          </a:blip>
          <a:stretch>
            <a:fillRect/>
          </a:stretch>
        </p:blipFill>
        <p:spPr>
          <a:xfrm>
            <a:off x="10115504" y="719573"/>
            <a:ext cx="1482681" cy="1477451"/>
          </a:xfrm>
          <a:prstGeom prst="rect">
            <a:avLst/>
          </a:prstGeom>
        </p:spPr>
      </p:pic>
      <p:sp>
        <p:nvSpPr>
          <p:cNvPr id="7" name="TextBox 6">
            <a:extLst>
              <a:ext uri="{FF2B5EF4-FFF2-40B4-BE49-F238E27FC236}">
                <a16:creationId xmlns:a16="http://schemas.microsoft.com/office/drawing/2014/main" id="{9C0D26B0-6248-B86C-2A03-697CBB35E3FA}"/>
              </a:ext>
            </a:extLst>
          </p:cNvPr>
          <p:cNvSpPr txBox="1"/>
          <p:nvPr/>
        </p:nvSpPr>
        <p:spPr>
          <a:xfrm>
            <a:off x="1204546" y="6417466"/>
            <a:ext cx="8962715" cy="481991"/>
          </a:xfrm>
          <a:prstGeom prst="rect">
            <a:avLst/>
          </a:prstGeom>
          <a:noFill/>
        </p:spPr>
        <p:txBody>
          <a:bodyPr wrap="square" rtlCol="0">
            <a:spAutoFit/>
          </a:bodyPr>
          <a:lstStyle/>
          <a:p>
            <a:pPr algn="ctr">
              <a:lnSpc>
                <a:spcPct val="9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JHS: Jar Handling Subsystem; LHS: Lid Handling Subsystem; LDS: Lid Dispensing System; MDS: Motion Detection System  </a:t>
            </a:r>
          </a:p>
        </p:txBody>
      </p:sp>
    </p:spTree>
    <p:extLst>
      <p:ext uri="{BB962C8B-B14F-4D97-AF65-F5344CB8AC3E}">
        <p14:creationId xmlns:p14="http://schemas.microsoft.com/office/powerpoint/2010/main" val="412330165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E3DABB-2CBA-1741-8A20-B3D154F3249E}"/>
              </a:ext>
            </a:extLst>
          </p:cNvPr>
          <p:cNvSpPr>
            <a:spLocks noGrp="1"/>
          </p:cNvSpPr>
          <p:nvPr>
            <p:ph type="title"/>
          </p:nvPr>
        </p:nvSpPr>
        <p:spPr>
          <a:xfrm>
            <a:off x="2583868" y="673879"/>
            <a:ext cx="7024263" cy="519921"/>
          </a:xfrm>
        </p:spPr>
        <p:txBody>
          <a:bodyPr>
            <a:normAutofit fontScale="90000"/>
          </a:bodyPr>
          <a:lstStyle/>
          <a:p>
            <a:r>
              <a:rPr lang="en-US" sz="3600"/>
              <a:t>Operational Scenarios</a:t>
            </a:r>
            <a:br>
              <a:rPr lang="en-US"/>
            </a:br>
            <a:r>
              <a:rPr lang="en-US" sz="2000"/>
              <a:t>S10: Irene </a:t>
            </a:r>
            <a:r>
              <a:rPr lang="en-US" sz="2000" err="1"/>
              <a:t>Teichmann</a:t>
            </a:r>
            <a:r>
              <a:rPr lang="en-US" sz="2000"/>
              <a:t>, Chief of IT (Internal)</a:t>
            </a:r>
          </a:p>
        </p:txBody>
      </p:sp>
      <p:sp>
        <p:nvSpPr>
          <p:cNvPr id="3" name="Content Placeholder 2">
            <a:extLst>
              <a:ext uri="{FF2B5EF4-FFF2-40B4-BE49-F238E27FC236}">
                <a16:creationId xmlns:a16="http://schemas.microsoft.com/office/drawing/2014/main" id="{AFF4780C-47C1-A54D-81F3-B7392605FB2F}"/>
              </a:ext>
            </a:extLst>
          </p:cNvPr>
          <p:cNvSpPr>
            <a:spLocks noGrp="1"/>
          </p:cNvSpPr>
          <p:nvPr>
            <p:ph idx="1"/>
          </p:nvPr>
        </p:nvSpPr>
        <p:spPr>
          <a:xfrm>
            <a:off x="704258" y="1482135"/>
            <a:ext cx="10853531" cy="4663891"/>
          </a:xfrm>
          <a:noFill/>
        </p:spPr>
        <p:txBody>
          <a:bodyPr>
            <a:normAutofit/>
          </a:bodyPr>
          <a:lstStyle/>
          <a:p>
            <a:pPr>
              <a:spcAft>
                <a:spcPts val="400"/>
              </a:spcAft>
            </a:pPr>
            <a:r>
              <a:rPr lang="en-US" sz="1900" b="1">
                <a:solidFill>
                  <a:schemeClr val="accent6">
                    <a:lumMod val="50000"/>
                  </a:schemeClr>
                </a:solidFill>
              </a:rPr>
              <a:t>FCR upgrades needed for FCR </a:t>
            </a:r>
          </a:p>
          <a:p>
            <a:pPr marL="571500" lvl="1" indent="-279400">
              <a:spcAft>
                <a:spcPts val="400"/>
              </a:spcAft>
            </a:pPr>
            <a:r>
              <a:rPr lang="en-US" sz="1900">
                <a:solidFill>
                  <a:schemeClr val="accent6">
                    <a:lumMod val="50000"/>
                  </a:schemeClr>
                </a:solidFill>
              </a:rPr>
              <a:t>We will add a task order to the existing FCR contract to include additional computers and </a:t>
            </a:r>
            <a:br>
              <a:rPr lang="en-US" sz="1900">
                <a:solidFill>
                  <a:schemeClr val="accent6">
                    <a:lumMod val="50000"/>
                  </a:schemeClr>
                </a:solidFill>
              </a:rPr>
            </a:br>
            <a:r>
              <a:rPr lang="en-US" sz="1900">
                <a:solidFill>
                  <a:schemeClr val="accent6">
                    <a:lumMod val="50000"/>
                  </a:schemeClr>
                </a:solidFill>
              </a:rPr>
              <a:t>displays needed to command and monitor all 20 LIRs.</a:t>
            </a:r>
          </a:p>
          <a:p>
            <a:pPr marL="635000" indent="-317500">
              <a:spcAft>
                <a:spcPts val="400"/>
              </a:spcAft>
            </a:pPr>
            <a:r>
              <a:rPr lang="en-US" sz="1900" b="1">
                <a:solidFill>
                  <a:schemeClr val="accent6">
                    <a:lumMod val="50000"/>
                  </a:schemeClr>
                </a:solidFill>
              </a:rPr>
              <a:t>FCR C&amp;M software development</a:t>
            </a:r>
            <a:r>
              <a:rPr lang="en-US" sz="1800">
                <a:solidFill>
                  <a:schemeClr val="accent6">
                    <a:lumMod val="50000"/>
                  </a:schemeClr>
                </a:solidFill>
              </a:rPr>
              <a:t>:</a:t>
            </a:r>
          </a:p>
          <a:p>
            <a:pPr marL="1092200" lvl="2" indent="-317500">
              <a:spcAft>
                <a:spcPts val="400"/>
              </a:spcAft>
            </a:pPr>
            <a:r>
              <a:rPr lang="en-US" sz="1900">
                <a:solidFill>
                  <a:schemeClr val="accent6">
                    <a:lumMod val="50000"/>
                  </a:schemeClr>
                </a:solidFill>
              </a:rPr>
              <a:t>The FCR C&amp;M software development will be done under a separate contract from the contract for the LIR.</a:t>
            </a:r>
          </a:p>
          <a:p>
            <a:pPr marL="1092200" lvl="2" indent="-317500">
              <a:spcAft>
                <a:spcPts val="400"/>
              </a:spcAft>
            </a:pPr>
            <a:r>
              <a:rPr lang="en-US" sz="1900">
                <a:solidFill>
                  <a:schemeClr val="accent6">
                    <a:lumMod val="50000"/>
                  </a:schemeClr>
                </a:solidFill>
              </a:rPr>
              <a:t>Given the FCR C&amp;M software was recently developed, tested, and is operational, the desired approach is to modify the existing  FCR C&amp;M software to apply C&amp;M of the LIRs and new Keypads and MDS being installed in each LIS room.</a:t>
            </a:r>
          </a:p>
          <a:p>
            <a:pPr marL="1092200" lvl="2" indent="-317500">
              <a:spcAft>
                <a:spcPts val="400"/>
              </a:spcAft>
            </a:pPr>
            <a:r>
              <a:rPr lang="en-US" sz="1900">
                <a:solidFill>
                  <a:schemeClr val="accent6">
                    <a:lumMod val="50000"/>
                  </a:schemeClr>
                </a:solidFill>
              </a:rPr>
              <a:t>Provisions will need to be made to allow communications between the  FCR C&amp;M software and new LIRs  – specifically to be able to send the  “jar in place” message directly to each LIR, issue commands to the LIRs, and receive LIR health and status data.</a:t>
            </a:r>
          </a:p>
          <a:p>
            <a:pPr marL="1435100" lvl="3" indent="-317500">
              <a:spcAft>
                <a:spcPts val="400"/>
              </a:spcAft>
            </a:pPr>
            <a:r>
              <a:rPr lang="en-US" sz="1900">
                <a:solidFill>
                  <a:schemeClr val="accent6">
                    <a:lumMod val="50000"/>
                  </a:schemeClr>
                </a:solidFill>
              </a:rPr>
              <a:t>Other interactions between the LIRs &amp; FCR C&amp;M software needed to maximize automation will be defined by the software vendor.</a:t>
            </a:r>
          </a:p>
        </p:txBody>
      </p:sp>
      <p:sp>
        <p:nvSpPr>
          <p:cNvPr id="4" name="Slide Number Placeholder 3">
            <a:extLst>
              <a:ext uri="{FF2B5EF4-FFF2-40B4-BE49-F238E27FC236}">
                <a16:creationId xmlns:a16="http://schemas.microsoft.com/office/drawing/2014/main" id="{C9239B07-1EC7-6940-9C08-6C504A5C5411}"/>
              </a:ext>
            </a:extLst>
          </p:cNvPr>
          <p:cNvSpPr>
            <a:spLocks noGrp="1"/>
          </p:cNvSpPr>
          <p:nvPr>
            <p:ph type="sldNum" sz="quarter" idx="12"/>
          </p:nvPr>
        </p:nvSpPr>
        <p:spPr>
          <a:xfrm>
            <a:off x="9891889" y="6434361"/>
            <a:ext cx="2133600" cy="365125"/>
          </a:xfrm>
        </p:spPr>
        <p:txBody>
          <a:bodyPr/>
          <a:lstStyle/>
          <a:p>
            <a:fld id="{874AC6EB-5948-4DF8-B5CC-E711E8013C87}" type="slidenum">
              <a:rPr lang="en-US" smtClean="0"/>
              <a:pPr/>
              <a:t>67</a:t>
            </a:fld>
            <a:endParaRPr lang="en-US"/>
          </a:p>
        </p:txBody>
      </p:sp>
      <p:sp>
        <p:nvSpPr>
          <p:cNvPr id="6" name="TextBox 5">
            <a:extLst>
              <a:ext uri="{FF2B5EF4-FFF2-40B4-BE49-F238E27FC236}">
                <a16:creationId xmlns:a16="http://schemas.microsoft.com/office/drawing/2014/main" id="{F8FE8F84-A071-9047-BB31-BE284A3F562B}"/>
              </a:ext>
            </a:extLst>
          </p:cNvPr>
          <p:cNvSpPr txBox="1"/>
          <p:nvPr/>
        </p:nvSpPr>
        <p:spPr>
          <a:xfrm>
            <a:off x="2451101" y="6361416"/>
            <a:ext cx="8128000" cy="481991"/>
          </a:xfrm>
          <a:prstGeom prst="rect">
            <a:avLst/>
          </a:prstGeom>
          <a:noFill/>
        </p:spPr>
        <p:txBody>
          <a:bodyPr wrap="square" rtlCol="0">
            <a:spAutoFit/>
          </a:bodyPr>
          <a:lstStyle/>
          <a:p>
            <a:pPr algn="ctr">
              <a:lnSpc>
                <a:spcPct val="9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JHS: Jar Handling Subsystem; LHS: Lid Handling Subsystem  </a:t>
            </a:r>
          </a:p>
        </p:txBody>
      </p:sp>
      <p:pic>
        <p:nvPicPr>
          <p:cNvPr id="7" name="Picture 6" descr="A picture containing sitting, holding, young, table&#10;&#10;Description automatically generated">
            <a:extLst>
              <a:ext uri="{FF2B5EF4-FFF2-40B4-BE49-F238E27FC236}">
                <a16:creationId xmlns:a16="http://schemas.microsoft.com/office/drawing/2014/main" id="{C736E665-C3F1-813B-6951-FD5B0C1D959D}"/>
              </a:ext>
            </a:extLst>
          </p:cNvPr>
          <p:cNvPicPr>
            <a:picLocks noChangeAspect="1"/>
          </p:cNvPicPr>
          <p:nvPr/>
        </p:nvPicPr>
        <p:blipFill>
          <a:blip r:embed="rId2">
            <a:extLst>
              <a:ext uri="{837473B0-CC2E-450A-ABE3-18F120FF3D39}">
                <a1611:picAttrSrcUrl xmlns:a1611="http://schemas.microsoft.com/office/drawing/2016/11/main" r:id="rId3"/>
              </a:ext>
            </a:extLst>
          </a:blip>
          <a:stretch>
            <a:fillRect/>
          </a:stretch>
        </p:blipFill>
        <p:spPr>
          <a:xfrm>
            <a:off x="8931259" y="641925"/>
            <a:ext cx="2626530" cy="1313265"/>
          </a:xfrm>
          <a:prstGeom prst="rect">
            <a:avLst/>
          </a:prstGeom>
        </p:spPr>
      </p:pic>
    </p:spTree>
    <p:extLst>
      <p:ext uri="{BB962C8B-B14F-4D97-AF65-F5344CB8AC3E}">
        <p14:creationId xmlns:p14="http://schemas.microsoft.com/office/powerpoint/2010/main" val="294237301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E3DABB-2CBA-1741-8A20-B3D154F3249E}"/>
              </a:ext>
            </a:extLst>
          </p:cNvPr>
          <p:cNvSpPr>
            <a:spLocks noGrp="1"/>
          </p:cNvSpPr>
          <p:nvPr>
            <p:ph type="title"/>
          </p:nvPr>
        </p:nvSpPr>
        <p:spPr>
          <a:xfrm>
            <a:off x="2583868" y="673879"/>
            <a:ext cx="7024263" cy="519921"/>
          </a:xfrm>
        </p:spPr>
        <p:txBody>
          <a:bodyPr>
            <a:normAutofit fontScale="90000"/>
          </a:bodyPr>
          <a:lstStyle/>
          <a:p>
            <a:r>
              <a:rPr lang="en-US" sz="3600"/>
              <a:t>Operational Scenarios</a:t>
            </a:r>
            <a:br>
              <a:rPr lang="en-US"/>
            </a:br>
            <a:r>
              <a:rPr lang="en-US" sz="2000"/>
              <a:t>S10: Irene </a:t>
            </a:r>
            <a:r>
              <a:rPr lang="en-US" sz="2000" err="1"/>
              <a:t>Teichmann</a:t>
            </a:r>
            <a:r>
              <a:rPr lang="en-US" sz="2000"/>
              <a:t>, Chief of IT (Internal)</a:t>
            </a:r>
          </a:p>
        </p:txBody>
      </p:sp>
      <p:sp>
        <p:nvSpPr>
          <p:cNvPr id="3" name="Content Placeholder 2">
            <a:extLst>
              <a:ext uri="{FF2B5EF4-FFF2-40B4-BE49-F238E27FC236}">
                <a16:creationId xmlns:a16="http://schemas.microsoft.com/office/drawing/2014/main" id="{AFF4780C-47C1-A54D-81F3-B7392605FB2F}"/>
              </a:ext>
            </a:extLst>
          </p:cNvPr>
          <p:cNvSpPr>
            <a:spLocks noGrp="1"/>
          </p:cNvSpPr>
          <p:nvPr>
            <p:ph idx="1"/>
          </p:nvPr>
        </p:nvSpPr>
        <p:spPr>
          <a:xfrm>
            <a:off x="704258" y="1482135"/>
            <a:ext cx="9976441" cy="4663891"/>
          </a:xfrm>
          <a:noFill/>
        </p:spPr>
        <p:txBody>
          <a:bodyPr>
            <a:normAutofit/>
          </a:bodyPr>
          <a:lstStyle/>
          <a:p>
            <a:pPr>
              <a:spcAft>
                <a:spcPts val="400"/>
              </a:spcAft>
            </a:pPr>
            <a:r>
              <a:rPr lang="en-US" sz="1900" b="1">
                <a:solidFill>
                  <a:schemeClr val="accent6">
                    <a:lumMod val="50000"/>
                  </a:schemeClr>
                </a:solidFill>
              </a:rPr>
              <a:t>FCR upgrades needed for FCR </a:t>
            </a:r>
          </a:p>
          <a:p>
            <a:pPr marL="635000" indent="-317500">
              <a:spcAft>
                <a:spcPts val="400"/>
              </a:spcAft>
            </a:pPr>
            <a:r>
              <a:rPr lang="en-US" sz="1900" b="1">
                <a:solidFill>
                  <a:schemeClr val="accent6">
                    <a:lumMod val="50000"/>
                  </a:schemeClr>
                </a:solidFill>
              </a:rPr>
              <a:t>Communications between the LIR and FCR: </a:t>
            </a:r>
          </a:p>
          <a:p>
            <a:pPr marL="1092200" lvl="2" indent="-317500">
              <a:spcAft>
                <a:spcPts val="400"/>
              </a:spcAft>
            </a:pPr>
            <a:r>
              <a:rPr lang="en-US" sz="1900">
                <a:solidFill>
                  <a:schemeClr val="accent6">
                    <a:lumMod val="50000"/>
                  </a:schemeClr>
                </a:solidFill>
              </a:rPr>
              <a:t>Even though this is a new interface, we want the LIR to FCR C&amp;M software communications to use similar interfaces and protocols as is used for all other JPS systems to FCR C&amp;M software communications as defined in the JPS/FCR ICD.  </a:t>
            </a:r>
          </a:p>
          <a:p>
            <a:pPr marL="1092200" lvl="2" indent="-317500">
              <a:spcAft>
                <a:spcPts val="400"/>
              </a:spcAft>
            </a:pPr>
            <a:r>
              <a:rPr lang="en-US" sz="1900">
                <a:solidFill>
                  <a:schemeClr val="accent6">
                    <a:lumMod val="50000"/>
                  </a:schemeClr>
                </a:solidFill>
              </a:rPr>
              <a:t>Specific commands, messages, and data parameters will have to be defined, agreed to and documented in [TBD] LIR Data Dictionary that will be added to the existing JPS/FCR ICD.  </a:t>
            </a:r>
          </a:p>
          <a:p>
            <a:pPr marL="1371600" lvl="3" indent="-266700">
              <a:spcAft>
                <a:spcPts val="400"/>
              </a:spcAft>
            </a:pPr>
            <a:r>
              <a:rPr lang="en-US" sz="1900">
                <a:solidFill>
                  <a:schemeClr val="accent6">
                    <a:lumMod val="50000"/>
                  </a:schemeClr>
                </a:solidFill>
              </a:rPr>
              <a:t>This will require interactions between the FCR C&amp;M software supplier and the LIR supplier.  These interactions between suppliers will be put into their respective SOWs, with the LIR updates to the JPS/FCR ICD as a deliverable.</a:t>
            </a:r>
          </a:p>
          <a:p>
            <a:pPr marL="1371600" lvl="3" indent="-266700">
              <a:spcAft>
                <a:spcPts val="400"/>
              </a:spcAft>
            </a:pPr>
            <a:r>
              <a:rPr lang="en-US" sz="1900">
                <a:solidFill>
                  <a:schemeClr val="accent6">
                    <a:lumMod val="50000"/>
                  </a:schemeClr>
                </a:solidFill>
              </a:rPr>
              <a:t>As our integrator, River North will manage these interactions and resolve any disputes between suppliers.</a:t>
            </a:r>
          </a:p>
        </p:txBody>
      </p:sp>
      <p:sp>
        <p:nvSpPr>
          <p:cNvPr id="4" name="Slide Number Placeholder 3">
            <a:extLst>
              <a:ext uri="{FF2B5EF4-FFF2-40B4-BE49-F238E27FC236}">
                <a16:creationId xmlns:a16="http://schemas.microsoft.com/office/drawing/2014/main" id="{C9239B07-1EC7-6940-9C08-6C504A5C5411}"/>
              </a:ext>
            </a:extLst>
          </p:cNvPr>
          <p:cNvSpPr>
            <a:spLocks noGrp="1"/>
          </p:cNvSpPr>
          <p:nvPr>
            <p:ph type="sldNum" sz="quarter" idx="12"/>
          </p:nvPr>
        </p:nvSpPr>
        <p:spPr>
          <a:xfrm>
            <a:off x="9891889" y="6434361"/>
            <a:ext cx="2133600" cy="365125"/>
          </a:xfrm>
        </p:spPr>
        <p:txBody>
          <a:bodyPr/>
          <a:lstStyle/>
          <a:p>
            <a:fld id="{874AC6EB-5948-4DF8-B5CC-E711E8013C87}" type="slidenum">
              <a:rPr lang="en-US" smtClean="0"/>
              <a:pPr/>
              <a:t>68</a:t>
            </a:fld>
            <a:endParaRPr lang="en-US"/>
          </a:p>
        </p:txBody>
      </p:sp>
      <p:sp>
        <p:nvSpPr>
          <p:cNvPr id="6" name="TextBox 5">
            <a:extLst>
              <a:ext uri="{FF2B5EF4-FFF2-40B4-BE49-F238E27FC236}">
                <a16:creationId xmlns:a16="http://schemas.microsoft.com/office/drawing/2014/main" id="{F8FE8F84-A071-9047-BB31-BE284A3F562B}"/>
              </a:ext>
            </a:extLst>
          </p:cNvPr>
          <p:cNvSpPr txBox="1"/>
          <p:nvPr/>
        </p:nvSpPr>
        <p:spPr>
          <a:xfrm>
            <a:off x="2451101" y="6374116"/>
            <a:ext cx="8128000" cy="481991"/>
          </a:xfrm>
          <a:prstGeom prst="rect">
            <a:avLst/>
          </a:prstGeom>
          <a:noFill/>
        </p:spPr>
        <p:txBody>
          <a:bodyPr wrap="square" rtlCol="0">
            <a:spAutoFit/>
          </a:bodyPr>
          <a:lstStyle/>
          <a:p>
            <a:pPr algn="ctr">
              <a:lnSpc>
                <a:spcPct val="9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JHS: Jar Handling Subsystem; LHS: Lid Handling Subsystem  </a:t>
            </a:r>
          </a:p>
        </p:txBody>
      </p:sp>
      <p:pic>
        <p:nvPicPr>
          <p:cNvPr id="7" name="Picture 6" descr="A picture containing sitting, holding, young, table&#10;&#10;Description automatically generated">
            <a:extLst>
              <a:ext uri="{FF2B5EF4-FFF2-40B4-BE49-F238E27FC236}">
                <a16:creationId xmlns:a16="http://schemas.microsoft.com/office/drawing/2014/main" id="{C736E665-C3F1-813B-6951-FD5B0C1D959D}"/>
              </a:ext>
            </a:extLst>
          </p:cNvPr>
          <p:cNvPicPr>
            <a:picLocks noChangeAspect="1"/>
          </p:cNvPicPr>
          <p:nvPr/>
        </p:nvPicPr>
        <p:blipFill>
          <a:blip r:embed="rId2">
            <a:extLst>
              <a:ext uri="{837473B0-CC2E-450A-ABE3-18F120FF3D39}">
                <a1611:picAttrSrcUrl xmlns:a1611="http://schemas.microsoft.com/office/drawing/2016/11/main" r:id="rId3"/>
              </a:ext>
            </a:extLst>
          </a:blip>
          <a:stretch>
            <a:fillRect/>
          </a:stretch>
        </p:blipFill>
        <p:spPr>
          <a:xfrm>
            <a:off x="8931259" y="641925"/>
            <a:ext cx="2626530" cy="1313265"/>
          </a:xfrm>
          <a:prstGeom prst="rect">
            <a:avLst/>
          </a:prstGeom>
        </p:spPr>
      </p:pic>
    </p:spTree>
    <p:extLst>
      <p:ext uri="{BB962C8B-B14F-4D97-AF65-F5344CB8AC3E}">
        <p14:creationId xmlns:p14="http://schemas.microsoft.com/office/powerpoint/2010/main" val="20383175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ChangeArrowheads="1"/>
          </p:cNvSpPr>
          <p:nvPr/>
        </p:nvSpPr>
        <p:spPr bwMode="gray">
          <a:xfrm>
            <a:off x="1682372" y="2622877"/>
            <a:ext cx="8827256" cy="882323"/>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Autofit/>
          </a:bodyPr>
          <a:lst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200"/>
              </a:spcBef>
              <a:buNone/>
            </a:pPr>
            <a:r>
              <a:rPr lang="en-US" sz="4800">
                <a:solidFill>
                  <a:schemeClr val="accent1">
                    <a:lumMod val="75000"/>
                  </a:schemeClr>
                </a:solidFill>
              </a:rPr>
              <a:t>Identify Drivers and Constraints</a:t>
            </a:r>
          </a:p>
        </p:txBody>
      </p:sp>
      <p:sp>
        <p:nvSpPr>
          <p:cNvPr id="2" name="Slide Number Placeholder 1"/>
          <p:cNvSpPr>
            <a:spLocks noGrp="1"/>
          </p:cNvSpPr>
          <p:nvPr>
            <p:ph type="sldNum" sz="quarter" idx="12"/>
          </p:nvPr>
        </p:nvSpPr>
        <p:spPr/>
        <p:txBody>
          <a:bodyPr/>
          <a:lstStyle/>
          <a:p>
            <a:pPr>
              <a:defRPr/>
            </a:pPr>
            <a:fld id="{D69A8151-85DA-487E-90FD-0CEB4E854E9B}" type="slidenum">
              <a:rPr lang="en-US" smtClean="0"/>
              <a:pPr>
                <a:defRPr/>
              </a:pPr>
              <a:t>69</a:t>
            </a:fld>
            <a:endParaRPr lang="en-US"/>
          </a:p>
        </p:txBody>
      </p:sp>
    </p:spTree>
    <p:extLst>
      <p:ext uri="{BB962C8B-B14F-4D97-AF65-F5344CB8AC3E}">
        <p14:creationId xmlns:p14="http://schemas.microsoft.com/office/powerpoint/2010/main" val="769321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ChangeArrowheads="1"/>
          </p:cNvSpPr>
          <p:nvPr/>
        </p:nvSpPr>
        <p:spPr bwMode="gray">
          <a:xfrm>
            <a:off x="1682372" y="2541199"/>
            <a:ext cx="8827256" cy="1775601"/>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Autofit/>
          </a:bodyPr>
          <a:lst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200"/>
              </a:spcBef>
              <a:buNone/>
            </a:pPr>
            <a:r>
              <a:rPr lang="en-US" sz="4800">
                <a:solidFill>
                  <a:schemeClr val="accent1">
                    <a:lumMod val="75000"/>
                  </a:schemeClr>
                </a:solidFill>
              </a:rPr>
              <a:t>Identify the Problem/Opportunity;</a:t>
            </a:r>
          </a:p>
          <a:p>
            <a:pPr marL="0" indent="0" algn="ctr">
              <a:spcBef>
                <a:spcPts val="200"/>
              </a:spcBef>
              <a:buNone/>
            </a:pPr>
            <a:r>
              <a:rPr lang="en-US" sz="4800">
                <a:solidFill>
                  <a:schemeClr val="accent1">
                    <a:lumMod val="75000"/>
                  </a:schemeClr>
                </a:solidFill>
              </a:rPr>
              <a:t>Define Mission, Goals, Objectives</a:t>
            </a:r>
          </a:p>
        </p:txBody>
      </p:sp>
      <p:sp>
        <p:nvSpPr>
          <p:cNvPr id="2" name="Slide Number Placeholder 1"/>
          <p:cNvSpPr>
            <a:spLocks noGrp="1"/>
          </p:cNvSpPr>
          <p:nvPr>
            <p:ph type="sldNum" sz="quarter" idx="12"/>
          </p:nvPr>
        </p:nvSpPr>
        <p:spPr>
          <a:xfrm>
            <a:off x="11486015" y="6458858"/>
            <a:ext cx="542697" cy="279400"/>
          </a:xfrm>
        </p:spPr>
        <p:txBody>
          <a:bodyPr/>
          <a:lstStyle/>
          <a:p>
            <a:pPr>
              <a:defRPr/>
            </a:pPr>
            <a:fld id="{D69A8151-85DA-487E-90FD-0CEB4E854E9B}" type="slidenum">
              <a:rPr lang="en-US" sz="1600" smtClean="0"/>
              <a:pPr>
                <a:defRPr/>
              </a:pPr>
              <a:t>7</a:t>
            </a:fld>
            <a:endParaRPr lang="en-US" sz="1600"/>
          </a:p>
        </p:txBody>
      </p:sp>
    </p:spTree>
    <p:extLst>
      <p:ext uri="{BB962C8B-B14F-4D97-AF65-F5344CB8AC3E}">
        <p14:creationId xmlns:p14="http://schemas.microsoft.com/office/powerpoint/2010/main" val="748604223"/>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3CAD54-388A-954E-B54F-97617634A58F}"/>
              </a:ext>
            </a:extLst>
          </p:cNvPr>
          <p:cNvSpPr>
            <a:spLocks noGrp="1"/>
          </p:cNvSpPr>
          <p:nvPr>
            <p:ph type="title"/>
          </p:nvPr>
        </p:nvSpPr>
        <p:spPr>
          <a:xfrm>
            <a:off x="585655" y="815787"/>
            <a:ext cx="10972800" cy="456959"/>
          </a:xfrm>
        </p:spPr>
        <p:txBody>
          <a:bodyPr>
            <a:noAutofit/>
          </a:bodyPr>
          <a:lstStyle/>
          <a:p>
            <a:r>
              <a:rPr lang="en-US" sz="3200" b="1">
                <a:effectLst>
                  <a:glow>
                    <a:srgbClr val="000000"/>
                  </a:glow>
                  <a:outerShdw sx="0" sy="0">
                    <a:srgbClr val="000000"/>
                  </a:outerShdw>
                  <a:reflection stA="0" endPos="0" fadeDir="0" sx="0" sy="0"/>
                </a:effectLst>
              </a:rPr>
              <a:t>4.3.6	Identify Drivers and Constraints</a:t>
            </a:r>
            <a:endParaRPr lang="en-US" sz="3200"/>
          </a:p>
        </p:txBody>
      </p:sp>
      <p:sp>
        <p:nvSpPr>
          <p:cNvPr id="3" name="Content Placeholder 2">
            <a:extLst>
              <a:ext uri="{FF2B5EF4-FFF2-40B4-BE49-F238E27FC236}">
                <a16:creationId xmlns:a16="http://schemas.microsoft.com/office/drawing/2014/main" id="{A0154E19-3DD2-4E40-9BD5-C8E39A1B07A5}"/>
              </a:ext>
            </a:extLst>
          </p:cNvPr>
          <p:cNvSpPr>
            <a:spLocks noGrp="1"/>
          </p:cNvSpPr>
          <p:nvPr>
            <p:ph idx="1"/>
          </p:nvPr>
        </p:nvSpPr>
        <p:spPr>
          <a:xfrm>
            <a:off x="709785" y="1366097"/>
            <a:ext cx="10700032" cy="4946959"/>
          </a:xfrm>
        </p:spPr>
        <p:txBody>
          <a:bodyPr>
            <a:noAutofit/>
          </a:bodyPr>
          <a:lstStyle/>
          <a:p>
            <a:pPr>
              <a:lnSpc>
                <a:spcPct val="90000"/>
              </a:lnSpc>
              <a:spcAft>
                <a:spcPts val="200"/>
              </a:spcAft>
            </a:pPr>
            <a:r>
              <a:rPr lang="en-US" sz="1999">
                <a:solidFill>
                  <a:schemeClr val="accent6">
                    <a:lumMod val="50000"/>
                  </a:schemeClr>
                </a:solidFill>
              </a:rPr>
              <a:t>Design constraints (parts, materials, organizational design best practices, etc.).</a:t>
            </a:r>
          </a:p>
          <a:p>
            <a:pPr>
              <a:lnSpc>
                <a:spcPct val="90000"/>
              </a:lnSpc>
              <a:spcAft>
                <a:spcPts val="200"/>
              </a:spcAft>
            </a:pPr>
            <a:r>
              <a:rPr lang="en-US" sz="1999">
                <a:solidFill>
                  <a:schemeClr val="accent6">
                    <a:lumMod val="50000"/>
                  </a:schemeClr>
                </a:solidFill>
              </a:rPr>
              <a:t>Design standards (industry, domain, business management, business operations).</a:t>
            </a:r>
          </a:p>
          <a:p>
            <a:pPr>
              <a:lnSpc>
                <a:spcPct val="90000"/>
              </a:lnSpc>
              <a:spcAft>
                <a:spcPts val="200"/>
              </a:spcAft>
            </a:pPr>
            <a:r>
              <a:rPr lang="en-US" sz="1999">
                <a:solidFill>
                  <a:schemeClr val="accent6">
                    <a:lumMod val="50000"/>
                  </a:schemeClr>
                </a:solidFill>
              </a:rPr>
              <a:t>Production constraints (existing technology, facilities, equipment, cost, throughput, etc.).</a:t>
            </a:r>
          </a:p>
          <a:p>
            <a:pPr>
              <a:lnSpc>
                <a:spcPct val="90000"/>
              </a:lnSpc>
              <a:spcAft>
                <a:spcPts val="200"/>
              </a:spcAft>
            </a:pPr>
            <a:r>
              <a:rPr lang="en-US" sz="1999">
                <a:solidFill>
                  <a:schemeClr val="accent6">
                    <a:lumMod val="50000"/>
                  </a:schemeClr>
                </a:solidFill>
              </a:rPr>
              <a:t>Human factors (human/machine interface - HMI).</a:t>
            </a:r>
          </a:p>
          <a:p>
            <a:pPr>
              <a:lnSpc>
                <a:spcPct val="90000"/>
              </a:lnSpc>
              <a:spcAft>
                <a:spcPts val="200"/>
              </a:spcAft>
            </a:pPr>
            <a:r>
              <a:rPr lang="en-US" sz="1999">
                <a:solidFill>
                  <a:schemeClr val="accent6">
                    <a:lumMod val="50000"/>
                  </a:schemeClr>
                </a:solidFill>
              </a:rPr>
              <a:t>Regulations (law).</a:t>
            </a:r>
          </a:p>
          <a:p>
            <a:pPr>
              <a:lnSpc>
                <a:spcPct val="90000"/>
              </a:lnSpc>
              <a:spcAft>
                <a:spcPts val="200"/>
              </a:spcAft>
            </a:pPr>
            <a:r>
              <a:rPr lang="en-US" sz="1999">
                <a:solidFill>
                  <a:schemeClr val="accent6">
                    <a:lumMod val="50000"/>
                  </a:schemeClr>
                </a:solidFill>
              </a:rPr>
              <a:t>Operating environment (natural, induced).</a:t>
            </a:r>
          </a:p>
          <a:p>
            <a:pPr>
              <a:lnSpc>
                <a:spcPct val="90000"/>
              </a:lnSpc>
              <a:spcAft>
                <a:spcPts val="200"/>
              </a:spcAft>
            </a:pPr>
            <a:r>
              <a:rPr lang="en-US" sz="1999">
                <a:solidFill>
                  <a:schemeClr val="accent6">
                    <a:lumMod val="50000"/>
                  </a:schemeClr>
                </a:solidFill>
              </a:rPr>
              <a:t>Operating environment (social, cultural).</a:t>
            </a:r>
          </a:p>
          <a:p>
            <a:pPr>
              <a:lnSpc>
                <a:spcPct val="90000"/>
              </a:lnSpc>
              <a:spcAft>
                <a:spcPts val="200"/>
              </a:spcAft>
            </a:pPr>
            <a:r>
              <a:rPr lang="en-US" sz="1999">
                <a:solidFill>
                  <a:schemeClr val="accent6">
                    <a:lumMod val="50000"/>
                  </a:schemeClr>
                </a:solidFill>
              </a:rPr>
              <a:t>Existing systems: (interactions, interfaces, dependencies).</a:t>
            </a:r>
          </a:p>
          <a:p>
            <a:pPr>
              <a:lnSpc>
                <a:spcPct val="90000"/>
              </a:lnSpc>
              <a:spcAft>
                <a:spcPts val="200"/>
              </a:spcAft>
            </a:pPr>
            <a:r>
              <a:rPr lang="en-US" sz="1999">
                <a:solidFill>
                  <a:schemeClr val="accent6">
                    <a:lumMod val="50000"/>
                  </a:schemeClr>
                </a:solidFill>
              </a:rPr>
              <a:t>Technology Maturity.</a:t>
            </a:r>
          </a:p>
          <a:p>
            <a:pPr>
              <a:lnSpc>
                <a:spcPct val="90000"/>
              </a:lnSpc>
              <a:spcAft>
                <a:spcPts val="200"/>
              </a:spcAft>
            </a:pPr>
            <a:r>
              <a:rPr lang="en-US" sz="1999">
                <a:solidFill>
                  <a:schemeClr val="accent6">
                    <a:lumMod val="50000"/>
                  </a:schemeClr>
                </a:solidFill>
              </a:rPr>
              <a:t>Cost and Schedule.</a:t>
            </a:r>
          </a:p>
          <a:p>
            <a:pPr>
              <a:lnSpc>
                <a:spcPct val="90000"/>
              </a:lnSpc>
              <a:spcAft>
                <a:spcPts val="200"/>
              </a:spcAft>
            </a:pPr>
            <a:r>
              <a:rPr lang="en-US" sz="1999">
                <a:solidFill>
                  <a:schemeClr val="accent6">
                    <a:lumMod val="50000"/>
                  </a:schemeClr>
                </a:solidFill>
              </a:rPr>
              <a:t>Mission drivers - examples for space missions include launch date, launch vehicle performance, orbit, destination, duration, logistics, crewed/un-crewed, orbital Mechanics, etc.</a:t>
            </a:r>
          </a:p>
          <a:p>
            <a:pPr>
              <a:lnSpc>
                <a:spcPct val="90000"/>
              </a:lnSpc>
              <a:spcAft>
                <a:spcPts val="200"/>
              </a:spcAft>
            </a:pPr>
            <a:r>
              <a:rPr lang="en-US" sz="1999">
                <a:solidFill>
                  <a:schemeClr val="accent6">
                    <a:lumMod val="50000"/>
                  </a:schemeClr>
                </a:solidFill>
              </a:rPr>
              <a:t>Higher-level requirements allocated to the SOI.  At the system level, these will be business operations level stakeholder needs and stakeholder-owned system requirements.  At lower levels of the architecture, these will be requirements allocated to the SOI from the level above.</a:t>
            </a:r>
          </a:p>
        </p:txBody>
      </p:sp>
      <p:sp>
        <p:nvSpPr>
          <p:cNvPr id="7" name="TextBox 6">
            <a:extLst>
              <a:ext uri="{FF2B5EF4-FFF2-40B4-BE49-F238E27FC236}">
                <a16:creationId xmlns:a16="http://schemas.microsoft.com/office/drawing/2014/main" id="{E1867E51-1285-C548-A526-BBD62D754B2C}"/>
              </a:ext>
            </a:extLst>
          </p:cNvPr>
          <p:cNvSpPr txBox="1"/>
          <p:nvPr/>
        </p:nvSpPr>
        <p:spPr>
          <a:xfrm>
            <a:off x="1621730" y="5849407"/>
            <a:ext cx="8876141" cy="461665"/>
          </a:xfrm>
          <a:prstGeom prst="rect">
            <a:avLst/>
          </a:prstGeom>
          <a:noFill/>
        </p:spPr>
        <p:txBody>
          <a:bodyPr wrap="square" rtlCol="0">
            <a:spAutoFit/>
          </a:bodyPr>
          <a:lstStyle/>
          <a:p>
            <a:pPr algn="ctr"/>
            <a:r>
              <a:rPr lang="en-US" sz="2400" b="1">
                <a:solidFill>
                  <a:srgbClr val="00B050"/>
                </a:solidFill>
                <a:latin typeface="Calibri" panose="020F0502020204030204" pitchFamily="34" charset="0"/>
                <a:cs typeface="Calibri" panose="020F0502020204030204" pitchFamily="34" charset="0"/>
              </a:rPr>
              <a:t>Drivers and Constraints are a major source of requirements</a:t>
            </a:r>
          </a:p>
        </p:txBody>
      </p:sp>
      <p:sp>
        <p:nvSpPr>
          <p:cNvPr id="13" name="Slide Number Placeholder 12">
            <a:extLst>
              <a:ext uri="{FF2B5EF4-FFF2-40B4-BE49-F238E27FC236}">
                <a16:creationId xmlns:a16="http://schemas.microsoft.com/office/drawing/2014/main" id="{E4A66BB2-DDCB-244C-B96A-AEB5C0437926}"/>
              </a:ext>
            </a:extLst>
          </p:cNvPr>
          <p:cNvSpPr>
            <a:spLocks noGrp="1"/>
          </p:cNvSpPr>
          <p:nvPr>
            <p:ph type="sldNum" sz="quarter" idx="12"/>
          </p:nvPr>
        </p:nvSpPr>
        <p:spPr/>
        <p:txBody>
          <a:bodyPr/>
          <a:lstStyle/>
          <a:p>
            <a:fld id="{924B41C4-1474-8D42-B330-D2828683839D}" type="slidenum">
              <a:rPr lang="en-US" smtClean="0"/>
              <a:pPr/>
              <a:t>70</a:t>
            </a:fld>
            <a:endParaRPr lang="en-US"/>
          </a:p>
        </p:txBody>
      </p:sp>
    </p:spTree>
    <p:extLst>
      <p:ext uri="{BB962C8B-B14F-4D97-AF65-F5344CB8AC3E}">
        <p14:creationId xmlns:p14="http://schemas.microsoft.com/office/powerpoint/2010/main" val="3802426110"/>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ChangeArrowheads="1"/>
          </p:cNvSpPr>
          <p:nvPr/>
        </p:nvSpPr>
        <p:spPr bwMode="gray">
          <a:xfrm>
            <a:off x="784300" y="1399550"/>
            <a:ext cx="10625516" cy="4029842"/>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Autofit/>
          </a:bodyPr>
          <a:lst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80000"/>
              </a:lnSpc>
              <a:spcBef>
                <a:spcPts val="0"/>
              </a:spcBef>
              <a:spcAft>
                <a:spcPts val="200"/>
              </a:spcAft>
            </a:pPr>
            <a:r>
              <a:rPr lang="en-US" sz="2000">
                <a:solidFill>
                  <a:schemeClr val="accent6">
                    <a:lumMod val="50000"/>
                  </a:schemeClr>
                </a:solidFill>
                <a:latin typeface="Calibri" panose="020F0502020204030204" pitchFamily="34" charset="0"/>
                <a:cs typeface="Calibri" panose="020F0502020204030204" pitchFamily="34" charset="0"/>
              </a:rPr>
              <a:t>Major constraints are interactions with external systems many of which are enabling systems</a:t>
            </a:r>
          </a:p>
          <a:p>
            <a:pPr>
              <a:lnSpc>
                <a:spcPct val="80000"/>
              </a:lnSpc>
              <a:spcBef>
                <a:spcPts val="0"/>
              </a:spcBef>
              <a:spcAft>
                <a:spcPts val="200"/>
              </a:spcAft>
            </a:pPr>
            <a:r>
              <a:rPr lang="en-US" sz="2000">
                <a:solidFill>
                  <a:schemeClr val="accent6">
                    <a:lumMod val="50000"/>
                  </a:schemeClr>
                </a:solidFill>
                <a:latin typeface="Calibri" panose="020F0502020204030204" pitchFamily="34" charset="0"/>
                <a:cs typeface="Calibri" panose="020F0502020204030204" pitchFamily="34" charset="0"/>
              </a:rPr>
              <a:t>External systems are a major part of the operational environment</a:t>
            </a:r>
          </a:p>
          <a:p>
            <a:pPr>
              <a:lnSpc>
                <a:spcPct val="80000"/>
              </a:lnSpc>
              <a:spcBef>
                <a:spcPts val="0"/>
              </a:spcBef>
              <a:spcAft>
                <a:spcPts val="200"/>
              </a:spcAft>
            </a:pPr>
            <a:r>
              <a:rPr lang="en-US" sz="2000">
                <a:solidFill>
                  <a:schemeClr val="accent6">
                    <a:lumMod val="50000"/>
                  </a:schemeClr>
                </a:solidFill>
                <a:latin typeface="Calibri" panose="020F0502020204030204" pitchFamily="34" charset="0"/>
                <a:cs typeface="Calibri" panose="020F0502020204030204" pitchFamily="34" charset="0"/>
              </a:rPr>
              <a:t>Interactions with external systems must be </a:t>
            </a:r>
            <a:r>
              <a:rPr lang="en-US" sz="2000" u="sng">
                <a:solidFill>
                  <a:schemeClr val="accent6">
                    <a:lumMod val="50000"/>
                  </a:schemeClr>
                </a:solidFill>
                <a:latin typeface="Calibri" panose="020F0502020204030204" pitchFamily="34" charset="0"/>
                <a:cs typeface="Calibri" panose="020F0502020204030204" pitchFamily="34" charset="0"/>
              </a:rPr>
              <a:t>identified, defined, and addressed </a:t>
            </a:r>
            <a:r>
              <a:rPr lang="en-US" sz="2000">
                <a:solidFill>
                  <a:schemeClr val="accent6">
                    <a:lumMod val="50000"/>
                  </a:schemeClr>
                </a:solidFill>
                <a:latin typeface="Calibri" panose="020F0502020204030204" pitchFamily="34" charset="0"/>
                <a:cs typeface="Calibri" panose="020F0502020204030204" pitchFamily="34" charset="0"/>
              </a:rPr>
              <a:t>in the integrated set of needs and resulting design input requirements</a:t>
            </a:r>
          </a:p>
          <a:p>
            <a:pPr lvl="1">
              <a:lnSpc>
                <a:spcPct val="80000"/>
              </a:lnSpc>
              <a:spcBef>
                <a:spcPts val="0"/>
              </a:spcBef>
              <a:spcAft>
                <a:spcPts val="200"/>
              </a:spcAft>
            </a:pPr>
            <a:r>
              <a:rPr lang="en-US" sz="2000">
                <a:solidFill>
                  <a:schemeClr val="accent6">
                    <a:lumMod val="50000"/>
                  </a:schemeClr>
                </a:solidFill>
                <a:latin typeface="Calibri" panose="020F0502020204030204" pitchFamily="34" charset="0"/>
                <a:cs typeface="Calibri" panose="020F0502020204030204" pitchFamily="34" charset="0"/>
              </a:rPr>
              <a:t>Of particular concern are interactions with new systems being developed concurrently with your SOI</a:t>
            </a:r>
          </a:p>
          <a:p>
            <a:pPr lvl="1">
              <a:lnSpc>
                <a:spcPct val="80000"/>
              </a:lnSpc>
              <a:spcBef>
                <a:spcPts val="0"/>
              </a:spcBef>
              <a:spcAft>
                <a:spcPts val="200"/>
              </a:spcAft>
            </a:pPr>
            <a:r>
              <a:rPr lang="en-US" sz="2000">
                <a:solidFill>
                  <a:schemeClr val="accent6">
                    <a:lumMod val="50000"/>
                  </a:schemeClr>
                </a:solidFill>
                <a:latin typeface="Calibri" panose="020F0502020204030204" pitchFamily="34" charset="0"/>
                <a:cs typeface="Calibri" panose="020F0502020204030204" pitchFamily="34" charset="0"/>
              </a:rPr>
              <a:t>For the LIRs the LDS and FCR C&amp;M Software are examples.</a:t>
            </a:r>
          </a:p>
          <a:p>
            <a:pPr>
              <a:lnSpc>
                <a:spcPct val="80000"/>
              </a:lnSpc>
              <a:spcBef>
                <a:spcPts val="0"/>
              </a:spcBef>
              <a:spcAft>
                <a:spcPts val="200"/>
              </a:spcAft>
            </a:pPr>
            <a:r>
              <a:rPr lang="en-US" sz="2000">
                <a:solidFill>
                  <a:schemeClr val="accent6">
                    <a:lumMod val="50000"/>
                  </a:schemeClr>
                </a:solidFill>
                <a:latin typeface="Calibri" panose="020F0502020204030204" pitchFamily="34" charset="0"/>
                <a:cs typeface="Calibri" panose="020F0502020204030204" pitchFamily="34" charset="0"/>
              </a:rPr>
              <a:t>A major consideration are the  interactions of the users, operators, maintainers, and installers with the system/product</a:t>
            </a:r>
          </a:p>
          <a:p>
            <a:pPr lvl="1">
              <a:lnSpc>
                <a:spcPct val="80000"/>
              </a:lnSpc>
              <a:spcBef>
                <a:spcPts val="0"/>
              </a:spcBef>
              <a:spcAft>
                <a:spcPts val="200"/>
              </a:spcAft>
            </a:pPr>
            <a:r>
              <a:rPr lang="en-US" sz="2000">
                <a:solidFill>
                  <a:schemeClr val="accent6">
                    <a:lumMod val="50000"/>
                  </a:schemeClr>
                </a:solidFill>
                <a:latin typeface="Calibri" panose="020F0502020204030204" pitchFamily="34" charset="0"/>
                <a:cs typeface="Calibri" panose="020F0502020204030204" pitchFamily="34" charset="0"/>
              </a:rPr>
              <a:t>Referred to as Human System Integration (HSI) or Human System Engineering (HSE)</a:t>
            </a:r>
          </a:p>
          <a:p>
            <a:pPr>
              <a:lnSpc>
                <a:spcPct val="80000"/>
              </a:lnSpc>
              <a:spcBef>
                <a:spcPts val="0"/>
              </a:spcBef>
              <a:spcAft>
                <a:spcPts val="200"/>
              </a:spcAft>
            </a:pPr>
            <a:r>
              <a:rPr lang="en-US" sz="2000">
                <a:solidFill>
                  <a:schemeClr val="accent6">
                    <a:lumMod val="50000"/>
                  </a:schemeClr>
                </a:solidFill>
                <a:latin typeface="Calibri" panose="020F0502020204030204" pitchFamily="34" charset="0"/>
                <a:cs typeface="Calibri" panose="020F0502020204030204" pitchFamily="34" charset="0"/>
              </a:rPr>
              <a:t>Key tools (diagrams) that can be used include:</a:t>
            </a:r>
          </a:p>
          <a:p>
            <a:pPr lvl="1">
              <a:lnSpc>
                <a:spcPct val="80000"/>
              </a:lnSpc>
              <a:spcBef>
                <a:spcPts val="0"/>
              </a:spcBef>
              <a:spcAft>
                <a:spcPts val="200"/>
              </a:spcAft>
            </a:pPr>
            <a:r>
              <a:rPr lang="en-US" sz="2000">
                <a:solidFill>
                  <a:schemeClr val="accent6">
                    <a:lumMod val="50000"/>
                  </a:schemeClr>
                </a:solidFill>
                <a:latin typeface="Calibri" panose="020F0502020204030204" pitchFamily="34" charset="0"/>
                <a:cs typeface="Calibri" panose="020F0502020204030204" pitchFamily="34" charset="0"/>
              </a:rPr>
              <a:t>Context Diagram</a:t>
            </a:r>
          </a:p>
          <a:p>
            <a:pPr lvl="2">
              <a:lnSpc>
                <a:spcPct val="80000"/>
              </a:lnSpc>
              <a:spcBef>
                <a:spcPts val="0"/>
              </a:spcBef>
              <a:spcAft>
                <a:spcPts val="200"/>
              </a:spcAft>
            </a:pPr>
            <a:r>
              <a:rPr lang="en-US" sz="2000">
                <a:solidFill>
                  <a:schemeClr val="accent6">
                    <a:lumMod val="50000"/>
                  </a:schemeClr>
                </a:solidFill>
                <a:latin typeface="Calibri" panose="020F0502020204030204" pitchFamily="34" charset="0"/>
                <a:cs typeface="Calibri" panose="020F0502020204030204" pitchFamily="34" charset="0"/>
              </a:rPr>
              <a:t>How does your SOI fit into the macro system it is a part (big picture view)</a:t>
            </a:r>
          </a:p>
          <a:p>
            <a:pPr lvl="1">
              <a:lnSpc>
                <a:spcPct val="80000"/>
              </a:lnSpc>
              <a:spcBef>
                <a:spcPts val="0"/>
              </a:spcBef>
              <a:spcAft>
                <a:spcPts val="200"/>
              </a:spcAft>
            </a:pPr>
            <a:r>
              <a:rPr lang="en-US" sz="2000">
                <a:solidFill>
                  <a:schemeClr val="accent6">
                    <a:lumMod val="50000"/>
                  </a:schemeClr>
                </a:solidFill>
                <a:latin typeface="Calibri" panose="020F0502020204030204" pitchFamily="34" charset="0"/>
                <a:cs typeface="Calibri" panose="020F0502020204030204" pitchFamily="34" charset="0"/>
              </a:rPr>
              <a:t>External Interface Diagram</a:t>
            </a:r>
          </a:p>
          <a:p>
            <a:pPr lvl="2">
              <a:lnSpc>
                <a:spcPct val="80000"/>
              </a:lnSpc>
              <a:spcBef>
                <a:spcPts val="0"/>
              </a:spcBef>
              <a:spcAft>
                <a:spcPts val="200"/>
              </a:spcAft>
            </a:pPr>
            <a:r>
              <a:rPr lang="en-US" sz="2000">
                <a:solidFill>
                  <a:schemeClr val="accent6">
                    <a:lumMod val="50000"/>
                  </a:schemeClr>
                </a:solidFill>
                <a:latin typeface="Calibri" panose="020F0502020204030204" pitchFamily="34" charset="0"/>
                <a:cs typeface="Calibri" panose="020F0502020204030204" pitchFamily="34" charset="0"/>
              </a:rPr>
              <a:t>Identify all interactions between your SOI with external systems</a:t>
            </a:r>
          </a:p>
        </p:txBody>
      </p:sp>
      <p:sp>
        <p:nvSpPr>
          <p:cNvPr id="2" name="Slide Number Placeholder 1"/>
          <p:cNvSpPr>
            <a:spLocks noGrp="1"/>
          </p:cNvSpPr>
          <p:nvPr>
            <p:ph type="sldNum" sz="quarter" idx="12"/>
          </p:nvPr>
        </p:nvSpPr>
        <p:spPr/>
        <p:txBody>
          <a:bodyPr/>
          <a:lstStyle/>
          <a:p>
            <a:pPr>
              <a:defRPr/>
            </a:pPr>
            <a:fld id="{D69A8151-85DA-487E-90FD-0CEB4E854E9B}" type="slidenum">
              <a:rPr lang="en-US" smtClean="0"/>
              <a:pPr>
                <a:defRPr/>
              </a:pPr>
              <a:t>71</a:t>
            </a:fld>
            <a:endParaRPr lang="en-US"/>
          </a:p>
        </p:txBody>
      </p:sp>
      <p:sp>
        <p:nvSpPr>
          <p:cNvPr id="5" name="Title 1">
            <a:extLst>
              <a:ext uri="{FF2B5EF4-FFF2-40B4-BE49-F238E27FC236}">
                <a16:creationId xmlns:a16="http://schemas.microsoft.com/office/drawing/2014/main" id="{C611512C-4D8E-24D0-650D-ED71FE4178A4}"/>
              </a:ext>
            </a:extLst>
          </p:cNvPr>
          <p:cNvSpPr>
            <a:spLocks noGrp="1"/>
          </p:cNvSpPr>
          <p:nvPr>
            <p:ph type="title"/>
          </p:nvPr>
        </p:nvSpPr>
        <p:spPr>
          <a:xfrm>
            <a:off x="2835579" y="806511"/>
            <a:ext cx="6520839" cy="593039"/>
          </a:xfrm>
        </p:spPr>
        <p:txBody>
          <a:bodyPr>
            <a:noAutofit/>
          </a:bodyPr>
          <a:lstStyle/>
          <a:p>
            <a:r>
              <a:rPr lang="en-US" sz="3600">
                <a:solidFill>
                  <a:schemeClr val="accent1">
                    <a:lumMod val="75000"/>
                  </a:schemeClr>
                </a:solidFill>
              </a:rPr>
              <a:t>Drivers &amp; Constraints - Interfaces</a:t>
            </a:r>
          </a:p>
        </p:txBody>
      </p:sp>
      <p:sp>
        <p:nvSpPr>
          <p:cNvPr id="6" name="TextBox 5">
            <a:extLst>
              <a:ext uri="{FF2B5EF4-FFF2-40B4-BE49-F238E27FC236}">
                <a16:creationId xmlns:a16="http://schemas.microsoft.com/office/drawing/2014/main" id="{6325B1D7-B3D8-CC57-2CC3-7012A9895D71}"/>
              </a:ext>
            </a:extLst>
          </p:cNvPr>
          <p:cNvSpPr txBox="1"/>
          <p:nvPr/>
        </p:nvSpPr>
        <p:spPr>
          <a:xfrm>
            <a:off x="1562944" y="5558593"/>
            <a:ext cx="8876141" cy="695768"/>
          </a:xfrm>
          <a:prstGeom prst="rect">
            <a:avLst/>
          </a:prstGeom>
          <a:noFill/>
        </p:spPr>
        <p:txBody>
          <a:bodyPr wrap="square" rtlCol="0">
            <a:spAutoFit/>
          </a:bodyPr>
          <a:lstStyle/>
          <a:p>
            <a:pPr algn="ctr">
              <a:lnSpc>
                <a:spcPct val="80000"/>
              </a:lnSpc>
            </a:pPr>
            <a:r>
              <a:rPr lang="en-US" sz="2400" b="1">
                <a:solidFill>
                  <a:srgbClr val="00B050"/>
                </a:solidFill>
                <a:latin typeface="Calibri" panose="020F0502020204030204" pitchFamily="34" charset="0"/>
                <a:cs typeface="Calibri" panose="020F0502020204030204" pitchFamily="34" charset="0"/>
              </a:rPr>
              <a:t>Failure to address all external interactions is a major reason for the system to fail system verification and system validation</a:t>
            </a:r>
          </a:p>
        </p:txBody>
      </p:sp>
      <p:sp>
        <p:nvSpPr>
          <p:cNvPr id="7" name="TextBox 6">
            <a:extLst>
              <a:ext uri="{FF2B5EF4-FFF2-40B4-BE49-F238E27FC236}">
                <a16:creationId xmlns:a16="http://schemas.microsoft.com/office/drawing/2014/main" id="{54B4FAC2-D3A6-3E7A-ECE9-FA5097AE27B8}"/>
              </a:ext>
            </a:extLst>
          </p:cNvPr>
          <p:cNvSpPr txBox="1"/>
          <p:nvPr/>
        </p:nvSpPr>
        <p:spPr>
          <a:xfrm>
            <a:off x="1204546" y="6417466"/>
            <a:ext cx="8962715" cy="481991"/>
          </a:xfrm>
          <a:prstGeom prst="rect">
            <a:avLst/>
          </a:prstGeom>
          <a:noFill/>
        </p:spPr>
        <p:txBody>
          <a:bodyPr wrap="square" rtlCol="0">
            <a:spAutoFit/>
          </a:bodyPr>
          <a:lstStyle/>
          <a:p>
            <a:pPr algn="ctr">
              <a:lnSpc>
                <a:spcPct val="9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JHS: Jar Handling Subsystem; LHS: Lid Handling Subsystem; LDS: Lid Dispensing System; MDS: Motion Detection System  </a:t>
            </a:r>
          </a:p>
        </p:txBody>
      </p:sp>
    </p:spTree>
    <p:extLst>
      <p:ext uri="{BB962C8B-B14F-4D97-AF65-F5344CB8AC3E}">
        <p14:creationId xmlns:p14="http://schemas.microsoft.com/office/powerpoint/2010/main" val="263146900"/>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8EABBE-A042-8646-AAA6-9D25E6F031B9}"/>
              </a:ext>
            </a:extLst>
          </p:cNvPr>
          <p:cNvSpPr>
            <a:spLocks noGrp="1"/>
          </p:cNvSpPr>
          <p:nvPr>
            <p:ph type="title"/>
          </p:nvPr>
        </p:nvSpPr>
        <p:spPr>
          <a:xfrm>
            <a:off x="3145675" y="807555"/>
            <a:ext cx="5539408" cy="593039"/>
          </a:xfrm>
        </p:spPr>
        <p:txBody>
          <a:bodyPr>
            <a:noAutofit/>
          </a:bodyPr>
          <a:lstStyle/>
          <a:p>
            <a:r>
              <a:rPr lang="en-US" sz="3600">
                <a:solidFill>
                  <a:schemeClr val="accent1">
                    <a:lumMod val="75000"/>
                  </a:schemeClr>
                </a:solidFill>
              </a:rPr>
              <a:t>Drivers &amp; Constraints</a:t>
            </a:r>
          </a:p>
        </p:txBody>
      </p:sp>
      <p:sp>
        <p:nvSpPr>
          <p:cNvPr id="3" name="Content Placeholder 2">
            <a:extLst>
              <a:ext uri="{FF2B5EF4-FFF2-40B4-BE49-F238E27FC236}">
                <a16:creationId xmlns:a16="http://schemas.microsoft.com/office/drawing/2014/main" id="{5F9A76FB-7D1D-344F-8C88-61674840F942}"/>
              </a:ext>
            </a:extLst>
          </p:cNvPr>
          <p:cNvSpPr>
            <a:spLocks noGrp="1"/>
          </p:cNvSpPr>
          <p:nvPr>
            <p:ph idx="1"/>
          </p:nvPr>
        </p:nvSpPr>
        <p:spPr>
          <a:xfrm>
            <a:off x="840805" y="1459189"/>
            <a:ext cx="10569011" cy="4684061"/>
          </a:xfrm>
        </p:spPr>
        <p:txBody>
          <a:bodyPr>
            <a:normAutofit/>
          </a:bodyPr>
          <a:lstStyle/>
          <a:p>
            <a:pPr lvl="0" hangingPunct="0">
              <a:lnSpc>
                <a:spcPct val="90000"/>
              </a:lnSpc>
              <a:spcAft>
                <a:spcPts val="0"/>
              </a:spcAft>
              <a:buSzPct val="100000"/>
              <a:buFont typeface="Arial" panose="020B0604020202020204" pitchFamily="34" charset="0"/>
              <a:buChar char="•"/>
            </a:pPr>
            <a:r>
              <a:rPr lang="en-US" sz="2000" dirty="0">
                <a:solidFill>
                  <a:schemeClr val="accent6">
                    <a:lumMod val="50000"/>
                  </a:schemeClr>
                </a:solidFill>
              </a:rPr>
              <a:t>Existing Systems</a:t>
            </a:r>
          </a:p>
          <a:p>
            <a:pPr lvl="1" hangingPunct="0">
              <a:lnSpc>
                <a:spcPct val="90000"/>
              </a:lnSpc>
              <a:spcAft>
                <a:spcPts val="0"/>
              </a:spcAft>
              <a:buSzPct val="100000"/>
              <a:buFont typeface="Arial" panose="020B0604020202020204" pitchFamily="34" charset="0"/>
              <a:buChar char="•"/>
            </a:pPr>
            <a:r>
              <a:rPr lang="en-US" dirty="0">
                <a:solidFill>
                  <a:schemeClr val="accent6">
                    <a:lumMod val="50000"/>
                  </a:schemeClr>
                </a:solidFill>
              </a:rPr>
              <a:t>Lids (number, size, location, torque)</a:t>
            </a:r>
          </a:p>
          <a:p>
            <a:pPr lvl="1" hangingPunct="0">
              <a:lnSpc>
                <a:spcPct val="90000"/>
              </a:lnSpc>
              <a:spcAft>
                <a:spcPts val="0"/>
              </a:spcAft>
              <a:buSzPct val="100000"/>
              <a:buFont typeface="Arial" panose="020B0604020202020204" pitchFamily="34" charset="0"/>
              <a:buChar char="•"/>
            </a:pPr>
            <a:r>
              <a:rPr lang="en-US" dirty="0">
                <a:solidFill>
                  <a:schemeClr val="accent6">
                    <a:lumMod val="50000"/>
                  </a:schemeClr>
                </a:solidFill>
              </a:rPr>
              <a:t>Jars (size, material, </a:t>
            </a:r>
          </a:p>
          <a:p>
            <a:pPr lvl="1" hangingPunct="0">
              <a:lnSpc>
                <a:spcPct val="90000"/>
              </a:lnSpc>
              <a:spcAft>
                <a:spcPts val="0"/>
              </a:spcAft>
              <a:buSzPct val="100000"/>
              <a:buFont typeface="Arial" panose="020B0604020202020204" pitchFamily="34" charset="0"/>
              <a:buChar char="•"/>
            </a:pPr>
            <a:r>
              <a:rPr lang="en-US" dirty="0">
                <a:solidFill>
                  <a:schemeClr val="accent6">
                    <a:lumMod val="50000"/>
                  </a:schemeClr>
                </a:solidFill>
              </a:rPr>
              <a:t>LIS room (space, power, environment, access)</a:t>
            </a:r>
          </a:p>
          <a:p>
            <a:pPr lvl="1" hangingPunct="0">
              <a:lnSpc>
                <a:spcPct val="90000"/>
              </a:lnSpc>
              <a:spcAft>
                <a:spcPts val="0"/>
              </a:spcAft>
              <a:buSzPct val="100000"/>
              <a:buFont typeface="Arial" panose="020B0604020202020204" pitchFamily="34" charset="0"/>
              <a:buChar char="•"/>
            </a:pPr>
            <a:r>
              <a:rPr lang="en-US" dirty="0">
                <a:solidFill>
                  <a:schemeClr val="accent6">
                    <a:lumMod val="50000"/>
                  </a:schemeClr>
                </a:solidFill>
              </a:rPr>
              <a:t>JPS conveyer belt system (location of jars, rate at which jars are delivered to LIS)*</a:t>
            </a:r>
          </a:p>
          <a:p>
            <a:pPr lvl="1" hangingPunct="0">
              <a:lnSpc>
                <a:spcPct val="90000"/>
              </a:lnSpc>
              <a:spcAft>
                <a:spcPts val="0"/>
              </a:spcAft>
              <a:buSzPct val="100000"/>
              <a:buFont typeface="Arial" panose="020B0604020202020204" pitchFamily="34" charset="0"/>
              <a:buChar char="•"/>
            </a:pPr>
            <a:r>
              <a:rPr lang="en-US" dirty="0">
                <a:solidFill>
                  <a:schemeClr val="accent6">
                    <a:lumMod val="50000"/>
                  </a:schemeClr>
                </a:solidFill>
              </a:rPr>
              <a:t>Maintenance tool set</a:t>
            </a:r>
          </a:p>
          <a:p>
            <a:pPr lvl="0" hangingPunct="0">
              <a:lnSpc>
                <a:spcPct val="90000"/>
              </a:lnSpc>
              <a:spcAft>
                <a:spcPts val="0"/>
              </a:spcAft>
              <a:buSzPct val="100000"/>
              <a:buFont typeface="Arial" panose="020B0604020202020204" pitchFamily="34" charset="0"/>
              <a:buChar char="•"/>
            </a:pPr>
            <a:r>
              <a:rPr lang="en-US" sz="2000" dirty="0">
                <a:solidFill>
                  <a:schemeClr val="accent6">
                    <a:lumMod val="50000"/>
                  </a:schemeClr>
                </a:solidFill>
              </a:rPr>
              <a:t>New Systems</a:t>
            </a:r>
          </a:p>
          <a:p>
            <a:pPr lvl="1" hangingPunct="0">
              <a:lnSpc>
                <a:spcPct val="90000"/>
              </a:lnSpc>
              <a:spcAft>
                <a:spcPts val="0"/>
              </a:spcAft>
              <a:buSzPct val="100000"/>
              <a:buFont typeface="Arial" panose="020B0604020202020204" pitchFamily="34" charset="0"/>
              <a:buChar char="•"/>
            </a:pPr>
            <a:r>
              <a:rPr lang="en-US" dirty="0">
                <a:solidFill>
                  <a:schemeClr val="accent6">
                    <a:lumMod val="50000"/>
                  </a:schemeClr>
                </a:solidFill>
              </a:rPr>
              <a:t>Lid Dispensing System (LDS)</a:t>
            </a:r>
          </a:p>
          <a:p>
            <a:pPr lvl="1" hangingPunct="0">
              <a:lnSpc>
                <a:spcPct val="90000"/>
              </a:lnSpc>
              <a:spcAft>
                <a:spcPts val="0"/>
              </a:spcAft>
              <a:buSzPct val="100000"/>
              <a:buFont typeface="Arial" panose="020B0604020202020204" pitchFamily="34" charset="0"/>
              <a:buChar char="•"/>
            </a:pPr>
            <a:r>
              <a:rPr lang="en-US" dirty="0">
                <a:solidFill>
                  <a:schemeClr val="accent6">
                    <a:lumMod val="50000"/>
                  </a:schemeClr>
                </a:solidFill>
              </a:rPr>
              <a:t>LIR shipping size requirements and environments</a:t>
            </a:r>
          </a:p>
          <a:p>
            <a:pPr lvl="1" hangingPunct="0">
              <a:lnSpc>
                <a:spcPct val="90000"/>
              </a:lnSpc>
              <a:spcAft>
                <a:spcPts val="0"/>
              </a:spcAft>
              <a:buSzPct val="100000"/>
              <a:buFont typeface="Arial" panose="020B0604020202020204" pitchFamily="34" charset="0"/>
              <a:buChar char="•"/>
            </a:pPr>
            <a:r>
              <a:rPr lang="en-US" dirty="0">
                <a:solidFill>
                  <a:schemeClr val="accent6">
                    <a:lumMod val="50000"/>
                  </a:schemeClr>
                </a:solidFill>
              </a:rPr>
              <a:t>LIR shipping and storage environments</a:t>
            </a:r>
          </a:p>
          <a:p>
            <a:pPr lvl="1" hangingPunct="0">
              <a:lnSpc>
                <a:spcPct val="90000"/>
              </a:lnSpc>
              <a:spcAft>
                <a:spcPts val="0"/>
              </a:spcAft>
              <a:buSzPct val="100000"/>
              <a:buFont typeface="Arial" panose="020B0604020202020204" pitchFamily="34" charset="0"/>
              <a:buChar char="•"/>
            </a:pPr>
            <a:r>
              <a:rPr lang="en-US" dirty="0">
                <a:solidFill>
                  <a:schemeClr val="accent6">
                    <a:lumMod val="50000"/>
                  </a:schemeClr>
                </a:solidFill>
              </a:rPr>
              <a:t>LIR maintenance area</a:t>
            </a:r>
          </a:p>
          <a:p>
            <a:pPr lvl="1" hangingPunct="0">
              <a:lnSpc>
                <a:spcPct val="90000"/>
              </a:lnSpc>
              <a:spcAft>
                <a:spcPts val="0"/>
              </a:spcAft>
              <a:buSzPct val="100000"/>
              <a:buFont typeface="Arial" panose="020B0604020202020204" pitchFamily="34" charset="0"/>
              <a:buChar char="•"/>
            </a:pPr>
            <a:r>
              <a:rPr lang="en-US" dirty="0">
                <a:solidFill>
                  <a:schemeClr val="accent6">
                    <a:lumMod val="50000"/>
                  </a:schemeClr>
                </a:solidFill>
              </a:rPr>
              <a:t>FCR C&amp;M Software (modified for LIR)</a:t>
            </a:r>
          </a:p>
          <a:p>
            <a:pPr hangingPunct="0">
              <a:lnSpc>
                <a:spcPct val="90000"/>
              </a:lnSpc>
              <a:spcAft>
                <a:spcPts val="0"/>
              </a:spcAft>
              <a:buSzPct val="100000"/>
              <a:buFont typeface="Arial" panose="020B0604020202020204" pitchFamily="34" charset="0"/>
              <a:buChar char="•"/>
            </a:pPr>
            <a:endParaRPr lang="en-US" sz="2000" dirty="0">
              <a:solidFill>
                <a:schemeClr val="accent6">
                  <a:lumMod val="50000"/>
                </a:schemeClr>
              </a:solidFill>
            </a:endParaRPr>
          </a:p>
        </p:txBody>
      </p:sp>
      <p:sp>
        <p:nvSpPr>
          <p:cNvPr id="4" name="Slide Number Placeholder 3">
            <a:extLst>
              <a:ext uri="{FF2B5EF4-FFF2-40B4-BE49-F238E27FC236}">
                <a16:creationId xmlns:a16="http://schemas.microsoft.com/office/drawing/2014/main" id="{F7D339D1-603A-3943-A51E-764DE847188F}"/>
              </a:ext>
            </a:extLst>
          </p:cNvPr>
          <p:cNvSpPr>
            <a:spLocks noGrp="1"/>
          </p:cNvSpPr>
          <p:nvPr>
            <p:ph type="sldNum" sz="quarter" idx="12"/>
          </p:nvPr>
        </p:nvSpPr>
        <p:spPr/>
        <p:txBody>
          <a:bodyPr/>
          <a:lstStyle/>
          <a:p>
            <a:fld id="{874AC6EB-5948-4DF8-B5CC-E711E8013C87}" type="slidenum">
              <a:rPr lang="en-US" smtClean="0"/>
              <a:pPr/>
              <a:t>72</a:t>
            </a:fld>
            <a:endParaRPr lang="en-US"/>
          </a:p>
        </p:txBody>
      </p:sp>
      <p:pic>
        <p:nvPicPr>
          <p:cNvPr id="7" name="Picture 6">
            <a:extLst>
              <a:ext uri="{FF2B5EF4-FFF2-40B4-BE49-F238E27FC236}">
                <a16:creationId xmlns:a16="http://schemas.microsoft.com/office/drawing/2014/main" id="{E263A513-2F9A-5845-A564-3DBE63C0B2BF}"/>
              </a:ext>
            </a:extLst>
          </p:cNvPr>
          <p:cNvPicPr>
            <a:picLocks noChangeAspect="1"/>
          </p:cNvPicPr>
          <p:nvPr/>
        </p:nvPicPr>
        <p:blipFill>
          <a:blip r:embed="rId2" cstate="screen">
            <a:extLst>
              <a:ext uri="{28A0092B-C50C-407E-A947-70E740481C1C}">
                <a14:useLocalDpi xmlns:a14="http://schemas.microsoft.com/office/drawing/2010/main"/>
              </a:ext>
              <a:ext uri="{837473B0-CC2E-450A-ABE3-18F120FF3D39}">
                <a1611:picAttrSrcUrl xmlns:a1611="http://schemas.microsoft.com/office/drawing/2016/11/main" r:id="rId3"/>
              </a:ext>
            </a:extLst>
          </a:blip>
          <a:stretch>
            <a:fillRect/>
          </a:stretch>
        </p:blipFill>
        <p:spPr>
          <a:xfrm>
            <a:off x="9089915" y="739603"/>
            <a:ext cx="2406987" cy="1672324"/>
          </a:xfrm>
          <a:prstGeom prst="rect">
            <a:avLst/>
          </a:prstGeom>
        </p:spPr>
      </p:pic>
      <p:sp>
        <p:nvSpPr>
          <p:cNvPr id="5" name="TextBox 4">
            <a:extLst>
              <a:ext uri="{FF2B5EF4-FFF2-40B4-BE49-F238E27FC236}">
                <a16:creationId xmlns:a16="http://schemas.microsoft.com/office/drawing/2014/main" id="{71BF61C1-7649-19E6-54AD-A0A8F05AB0CA}"/>
              </a:ext>
            </a:extLst>
          </p:cNvPr>
          <p:cNvSpPr txBox="1"/>
          <p:nvPr/>
        </p:nvSpPr>
        <p:spPr>
          <a:xfrm>
            <a:off x="782184" y="5028868"/>
            <a:ext cx="10569010" cy="1089529"/>
          </a:xfrm>
          <a:prstGeom prst="rect">
            <a:avLst/>
          </a:prstGeom>
          <a:noFill/>
        </p:spPr>
        <p:txBody>
          <a:bodyPr wrap="square" rtlCol="0">
            <a:spAutoFit/>
          </a:bodyPr>
          <a:lstStyle/>
          <a:p>
            <a:pPr>
              <a:lnSpc>
                <a:spcPct val="90000"/>
              </a:lnSpc>
              <a:spcAft>
                <a:spcPts val="200"/>
              </a:spcAft>
            </a:pPr>
            <a:r>
              <a:rPr lang="en-US">
                <a:solidFill>
                  <a:schemeClr val="accent6">
                    <a:lumMod val="50000"/>
                  </a:schemeClr>
                </a:solidFill>
                <a:latin typeface="Calibri" panose="020F0502020204030204" pitchFamily="34" charset="0"/>
                <a:cs typeface="Calibri" panose="020F0502020204030204" pitchFamily="34" charset="0"/>
              </a:rPr>
              <a:t>* Speed of conveyer belt is limited as not to move or tip over jars during stops and starts as well as the time needed to fill each jar.  As a result, the maximum rate of jars presented to the LIS is one every 30 seconds – 20 seconds to get jar in place and 10 seconds stationary for lid installation.)  This results in a maximum number of jars per shift per JPS is 960 and a total max per facility of 19200 jars.</a:t>
            </a:r>
          </a:p>
        </p:txBody>
      </p:sp>
      <p:sp>
        <p:nvSpPr>
          <p:cNvPr id="11" name="TextBox 10">
            <a:extLst>
              <a:ext uri="{FF2B5EF4-FFF2-40B4-BE49-F238E27FC236}">
                <a16:creationId xmlns:a16="http://schemas.microsoft.com/office/drawing/2014/main" id="{6829C348-320C-441B-424F-8CB0A737B0F9}"/>
              </a:ext>
            </a:extLst>
          </p:cNvPr>
          <p:cNvSpPr txBox="1"/>
          <p:nvPr/>
        </p:nvSpPr>
        <p:spPr>
          <a:xfrm>
            <a:off x="1204546" y="6417466"/>
            <a:ext cx="8962715" cy="481991"/>
          </a:xfrm>
          <a:prstGeom prst="rect">
            <a:avLst/>
          </a:prstGeom>
          <a:noFill/>
        </p:spPr>
        <p:txBody>
          <a:bodyPr wrap="square" rtlCol="0">
            <a:spAutoFit/>
          </a:bodyPr>
          <a:lstStyle/>
          <a:p>
            <a:pPr algn="ctr">
              <a:lnSpc>
                <a:spcPct val="9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JHS: Jar Handling Subsystem; LHS: Lid Handling Subsystem; LDS: Lid Dispensing System; MDS: Motion Detection System  </a:t>
            </a:r>
          </a:p>
        </p:txBody>
      </p:sp>
    </p:spTree>
    <p:extLst>
      <p:ext uri="{BB962C8B-B14F-4D97-AF65-F5344CB8AC3E}">
        <p14:creationId xmlns:p14="http://schemas.microsoft.com/office/powerpoint/2010/main" val="1865373634"/>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ounded Rectangle 11">
            <a:extLst>
              <a:ext uri="{FF2B5EF4-FFF2-40B4-BE49-F238E27FC236}">
                <a16:creationId xmlns:a16="http://schemas.microsoft.com/office/drawing/2014/main" id="{216F2D50-20C0-3645-8F4D-74C3396F32C0}"/>
              </a:ext>
            </a:extLst>
          </p:cNvPr>
          <p:cNvSpPr/>
          <p:nvPr/>
        </p:nvSpPr>
        <p:spPr bwMode="auto">
          <a:xfrm>
            <a:off x="3631554" y="872016"/>
            <a:ext cx="7661249" cy="5415874"/>
          </a:xfrm>
          <a:prstGeom prst="roundRect">
            <a:avLst/>
          </a:prstGeom>
          <a:solidFill>
            <a:schemeClr val="accent3">
              <a:lumMod val="40000"/>
              <a:lumOff val="60000"/>
            </a:schemeClr>
          </a:solidFill>
          <a:ln w="12700" cmpd="sng">
            <a:solidFill>
              <a:schemeClr val="tx1"/>
            </a:solidFill>
            <a:headEnd/>
            <a:tailEnd/>
          </a:ln>
        </p:spPr>
        <p:style>
          <a:lnRef idx="2">
            <a:schemeClr val="dk1"/>
          </a:lnRef>
          <a:fillRef idx="1">
            <a:schemeClr val="lt1"/>
          </a:fillRef>
          <a:effectRef idx="0">
            <a:schemeClr val="dk1"/>
          </a:effectRef>
          <a:fontRef idx="minor">
            <a:schemeClr val="dk1"/>
          </a:fontRef>
        </p:style>
        <p:txBody>
          <a:bodyPr wrap="none" rtlCol="0" anchor="ctr"/>
          <a:lstStyle/>
          <a:p>
            <a:pPr algn="ctr">
              <a:lnSpc>
                <a:spcPct val="50000"/>
              </a:lnSpc>
            </a:pPr>
            <a:endParaRPr lang="en-US" sz="2000">
              <a:solidFill>
                <a:schemeClr val="bg1"/>
              </a:solidFill>
              <a:latin typeface="Calibri" panose="020F0502020204030204" pitchFamily="34" charset="0"/>
              <a:cs typeface="Calibri" panose="020F0502020204030204" pitchFamily="34" charset="0"/>
            </a:endParaRPr>
          </a:p>
        </p:txBody>
      </p:sp>
      <p:grpSp>
        <p:nvGrpSpPr>
          <p:cNvPr id="130" name="Group 129">
            <a:extLst>
              <a:ext uri="{FF2B5EF4-FFF2-40B4-BE49-F238E27FC236}">
                <a16:creationId xmlns:a16="http://schemas.microsoft.com/office/drawing/2014/main" id="{ECE11DE3-6AEC-F54D-9111-5E6A3EA64015}"/>
              </a:ext>
            </a:extLst>
          </p:cNvPr>
          <p:cNvGrpSpPr/>
          <p:nvPr/>
        </p:nvGrpSpPr>
        <p:grpSpPr>
          <a:xfrm>
            <a:off x="8237207" y="1032267"/>
            <a:ext cx="1457707" cy="2632043"/>
            <a:chOff x="8107519" y="1322155"/>
            <a:chExt cx="1457707" cy="2632043"/>
          </a:xfrm>
        </p:grpSpPr>
        <p:sp>
          <p:nvSpPr>
            <p:cNvPr id="133" name="Rounded Rectangle 132">
              <a:extLst>
                <a:ext uri="{FF2B5EF4-FFF2-40B4-BE49-F238E27FC236}">
                  <a16:creationId xmlns:a16="http://schemas.microsoft.com/office/drawing/2014/main" id="{0603906D-2524-D346-BF84-49DD3C3E54B9}"/>
                </a:ext>
              </a:extLst>
            </p:cNvPr>
            <p:cNvSpPr/>
            <p:nvPr/>
          </p:nvSpPr>
          <p:spPr bwMode="auto">
            <a:xfrm>
              <a:off x="8107519" y="1322155"/>
              <a:ext cx="1443716" cy="1874551"/>
            </a:xfrm>
            <a:prstGeom prst="roundRect">
              <a:avLst/>
            </a:prstGeom>
            <a:solidFill>
              <a:schemeClr val="accent6">
                <a:lumMod val="40000"/>
                <a:lumOff val="60000"/>
              </a:schemeClr>
            </a:solidFill>
            <a:ln w="12700" cmpd="sng">
              <a:solidFill>
                <a:schemeClr val="tx1"/>
              </a:solidFill>
              <a:headEnd/>
              <a:tailEnd/>
            </a:ln>
          </p:spPr>
          <p:style>
            <a:lnRef idx="2">
              <a:schemeClr val="dk1"/>
            </a:lnRef>
            <a:fillRef idx="1">
              <a:schemeClr val="lt1"/>
            </a:fillRef>
            <a:effectRef idx="0">
              <a:schemeClr val="dk1"/>
            </a:effectRef>
            <a:fontRef idx="minor">
              <a:schemeClr val="dk1"/>
            </a:fontRef>
          </p:style>
          <p:txBody>
            <a:bodyPr wrap="none" rtlCol="0" anchor="ctr"/>
            <a:lstStyle/>
            <a:p>
              <a:pPr algn="ctr">
                <a:lnSpc>
                  <a:spcPct val="90000"/>
                </a:lnSpc>
              </a:pPr>
              <a:r>
                <a:rPr lang="en-US">
                  <a:solidFill>
                    <a:schemeClr val="tx1"/>
                  </a:solidFill>
                  <a:latin typeface="Calibri" panose="020F0502020204030204" pitchFamily="34" charset="0"/>
                  <a:cs typeface="Calibri" panose="020F0502020204030204" pitchFamily="34" charset="0"/>
                </a:rPr>
                <a:t>JPS</a:t>
              </a:r>
              <a:br>
                <a:rPr lang="en-US">
                  <a:solidFill>
                    <a:schemeClr val="tx1"/>
                  </a:solidFill>
                  <a:latin typeface="Calibri" panose="020F0502020204030204" pitchFamily="34" charset="0"/>
                  <a:cs typeface="Calibri" panose="020F0502020204030204" pitchFamily="34" charset="0"/>
                </a:rPr>
              </a:br>
              <a:r>
                <a:rPr lang="en-US">
                  <a:solidFill>
                    <a:schemeClr val="tx1"/>
                  </a:solidFill>
                  <a:latin typeface="Calibri" panose="020F0502020204030204" pitchFamily="34" charset="0"/>
                  <a:cs typeface="Calibri" panose="020F0502020204030204" pitchFamily="34" charset="0"/>
                </a:rPr>
                <a:t>Conveyor belt </a:t>
              </a:r>
              <a:br>
                <a:rPr lang="en-US">
                  <a:solidFill>
                    <a:schemeClr val="tx1"/>
                  </a:solidFill>
                  <a:latin typeface="Calibri" panose="020F0502020204030204" pitchFamily="34" charset="0"/>
                  <a:cs typeface="Calibri" panose="020F0502020204030204" pitchFamily="34" charset="0"/>
                </a:rPr>
              </a:br>
              <a:r>
                <a:rPr lang="en-US">
                  <a:solidFill>
                    <a:schemeClr val="tx1"/>
                  </a:solidFill>
                  <a:latin typeface="Calibri" panose="020F0502020204030204" pitchFamily="34" charset="0"/>
                  <a:cs typeface="Calibri" panose="020F0502020204030204" pitchFamily="34" charset="0"/>
                </a:rPr>
                <a:t>w/filled jars</a:t>
              </a:r>
            </a:p>
          </p:txBody>
        </p:sp>
        <p:sp>
          <p:nvSpPr>
            <p:cNvPr id="134" name="Rounded Rectangle 133">
              <a:extLst>
                <a:ext uri="{FF2B5EF4-FFF2-40B4-BE49-F238E27FC236}">
                  <a16:creationId xmlns:a16="http://schemas.microsoft.com/office/drawing/2014/main" id="{BF14A69B-27F5-CE4A-A96B-25F005FD5967}"/>
                </a:ext>
              </a:extLst>
            </p:cNvPr>
            <p:cNvSpPr/>
            <p:nvPr/>
          </p:nvSpPr>
          <p:spPr bwMode="auto">
            <a:xfrm>
              <a:off x="8121510" y="3214291"/>
              <a:ext cx="1443716" cy="739907"/>
            </a:xfrm>
            <a:prstGeom prst="roundRect">
              <a:avLst/>
            </a:prstGeom>
            <a:solidFill>
              <a:schemeClr val="accent6">
                <a:lumMod val="40000"/>
                <a:lumOff val="60000"/>
              </a:schemeClr>
            </a:solidFill>
            <a:ln w="12700" cmpd="sng">
              <a:solidFill>
                <a:schemeClr val="tx1"/>
              </a:solidFill>
              <a:headEnd/>
              <a:tailEnd/>
            </a:ln>
          </p:spPr>
          <p:style>
            <a:lnRef idx="2">
              <a:schemeClr val="dk1"/>
            </a:lnRef>
            <a:fillRef idx="1">
              <a:schemeClr val="lt1"/>
            </a:fillRef>
            <a:effectRef idx="0">
              <a:schemeClr val="dk1"/>
            </a:effectRef>
            <a:fontRef idx="minor">
              <a:schemeClr val="dk1"/>
            </a:fontRef>
          </p:style>
          <p:txBody>
            <a:bodyPr wrap="none" rtlCol="0" anchor="ctr"/>
            <a:lstStyle/>
            <a:p>
              <a:pPr algn="ctr">
                <a:lnSpc>
                  <a:spcPct val="90000"/>
                </a:lnSpc>
              </a:pPr>
              <a:endParaRPr lang="en-US">
                <a:solidFill>
                  <a:schemeClr val="tx1"/>
                </a:solidFill>
                <a:latin typeface="Calibri" panose="020F0502020204030204" pitchFamily="34" charset="0"/>
                <a:cs typeface="Calibri" panose="020F0502020204030204" pitchFamily="34" charset="0"/>
              </a:endParaRPr>
            </a:p>
          </p:txBody>
        </p:sp>
      </p:grpSp>
      <p:grpSp>
        <p:nvGrpSpPr>
          <p:cNvPr id="125" name="Group 124">
            <a:extLst>
              <a:ext uri="{FF2B5EF4-FFF2-40B4-BE49-F238E27FC236}">
                <a16:creationId xmlns:a16="http://schemas.microsoft.com/office/drawing/2014/main" id="{D39691FA-DF31-A947-B0F3-F241821C6151}"/>
              </a:ext>
            </a:extLst>
          </p:cNvPr>
          <p:cNvGrpSpPr/>
          <p:nvPr/>
        </p:nvGrpSpPr>
        <p:grpSpPr>
          <a:xfrm>
            <a:off x="8171783" y="1078051"/>
            <a:ext cx="1457707" cy="2614459"/>
            <a:chOff x="8107519" y="1278195"/>
            <a:chExt cx="1457707" cy="2614459"/>
          </a:xfrm>
        </p:grpSpPr>
        <p:sp>
          <p:nvSpPr>
            <p:cNvPr id="126" name="Rounded Rectangle 125">
              <a:extLst>
                <a:ext uri="{FF2B5EF4-FFF2-40B4-BE49-F238E27FC236}">
                  <a16:creationId xmlns:a16="http://schemas.microsoft.com/office/drawing/2014/main" id="{490B7584-2889-0540-A3B3-D7A03445A662}"/>
                </a:ext>
              </a:extLst>
            </p:cNvPr>
            <p:cNvSpPr/>
            <p:nvPr/>
          </p:nvSpPr>
          <p:spPr bwMode="auto">
            <a:xfrm>
              <a:off x="8107519" y="1278195"/>
              <a:ext cx="1443716" cy="1874551"/>
            </a:xfrm>
            <a:prstGeom prst="roundRect">
              <a:avLst/>
            </a:prstGeom>
            <a:solidFill>
              <a:schemeClr val="accent6">
                <a:lumMod val="40000"/>
                <a:lumOff val="60000"/>
              </a:schemeClr>
            </a:solidFill>
            <a:ln w="12700" cmpd="sng">
              <a:solidFill>
                <a:schemeClr val="tx1"/>
              </a:solidFill>
              <a:headEnd/>
              <a:tailEnd/>
            </a:ln>
          </p:spPr>
          <p:style>
            <a:lnRef idx="2">
              <a:schemeClr val="dk1"/>
            </a:lnRef>
            <a:fillRef idx="1">
              <a:schemeClr val="lt1"/>
            </a:fillRef>
            <a:effectRef idx="0">
              <a:schemeClr val="dk1"/>
            </a:effectRef>
            <a:fontRef idx="minor">
              <a:schemeClr val="dk1"/>
            </a:fontRef>
          </p:style>
          <p:txBody>
            <a:bodyPr wrap="none" rtlCol="0" anchor="ctr"/>
            <a:lstStyle/>
            <a:p>
              <a:pPr algn="ctr">
                <a:lnSpc>
                  <a:spcPct val="90000"/>
                </a:lnSpc>
              </a:pPr>
              <a:r>
                <a:rPr lang="en-US">
                  <a:solidFill>
                    <a:schemeClr val="tx1"/>
                  </a:solidFill>
                  <a:latin typeface="Calibri" panose="020F0502020204030204" pitchFamily="34" charset="0"/>
                  <a:cs typeface="Calibri" panose="020F0502020204030204" pitchFamily="34" charset="0"/>
                </a:rPr>
                <a:t>JPS</a:t>
              </a:r>
              <a:br>
                <a:rPr lang="en-US">
                  <a:solidFill>
                    <a:schemeClr val="tx1"/>
                  </a:solidFill>
                  <a:latin typeface="Calibri" panose="020F0502020204030204" pitchFamily="34" charset="0"/>
                  <a:cs typeface="Calibri" panose="020F0502020204030204" pitchFamily="34" charset="0"/>
                </a:rPr>
              </a:br>
              <a:r>
                <a:rPr lang="en-US">
                  <a:solidFill>
                    <a:schemeClr val="tx1"/>
                  </a:solidFill>
                  <a:latin typeface="Calibri" panose="020F0502020204030204" pitchFamily="34" charset="0"/>
                  <a:cs typeface="Calibri" panose="020F0502020204030204" pitchFamily="34" charset="0"/>
                </a:rPr>
                <a:t>Conveyor belt </a:t>
              </a:r>
              <a:br>
                <a:rPr lang="en-US">
                  <a:solidFill>
                    <a:schemeClr val="tx1"/>
                  </a:solidFill>
                  <a:latin typeface="Calibri" panose="020F0502020204030204" pitchFamily="34" charset="0"/>
                  <a:cs typeface="Calibri" panose="020F0502020204030204" pitchFamily="34" charset="0"/>
                </a:rPr>
              </a:br>
              <a:r>
                <a:rPr lang="en-US">
                  <a:solidFill>
                    <a:schemeClr val="tx1"/>
                  </a:solidFill>
                  <a:latin typeface="Calibri" panose="020F0502020204030204" pitchFamily="34" charset="0"/>
                  <a:cs typeface="Calibri" panose="020F0502020204030204" pitchFamily="34" charset="0"/>
                </a:rPr>
                <a:t>w/filled jars</a:t>
              </a:r>
            </a:p>
          </p:txBody>
        </p:sp>
        <p:sp>
          <p:nvSpPr>
            <p:cNvPr id="129" name="Rounded Rectangle 128">
              <a:extLst>
                <a:ext uri="{FF2B5EF4-FFF2-40B4-BE49-F238E27FC236}">
                  <a16:creationId xmlns:a16="http://schemas.microsoft.com/office/drawing/2014/main" id="{B5CD232B-152D-B14F-9536-336D13F55973}"/>
                </a:ext>
              </a:extLst>
            </p:cNvPr>
            <p:cNvSpPr/>
            <p:nvPr/>
          </p:nvSpPr>
          <p:spPr bwMode="auto">
            <a:xfrm>
              <a:off x="8121510" y="3152747"/>
              <a:ext cx="1443716" cy="739907"/>
            </a:xfrm>
            <a:prstGeom prst="roundRect">
              <a:avLst/>
            </a:prstGeom>
            <a:solidFill>
              <a:schemeClr val="accent6">
                <a:lumMod val="40000"/>
                <a:lumOff val="60000"/>
              </a:schemeClr>
            </a:solidFill>
            <a:ln w="12700" cmpd="sng">
              <a:solidFill>
                <a:schemeClr val="tx1"/>
              </a:solidFill>
              <a:headEnd/>
              <a:tailEnd/>
            </a:ln>
          </p:spPr>
          <p:style>
            <a:lnRef idx="2">
              <a:schemeClr val="dk1"/>
            </a:lnRef>
            <a:fillRef idx="1">
              <a:schemeClr val="lt1"/>
            </a:fillRef>
            <a:effectRef idx="0">
              <a:schemeClr val="dk1"/>
            </a:effectRef>
            <a:fontRef idx="minor">
              <a:schemeClr val="dk1"/>
            </a:fontRef>
          </p:style>
          <p:txBody>
            <a:bodyPr wrap="none" rtlCol="0" anchor="ctr"/>
            <a:lstStyle/>
            <a:p>
              <a:pPr algn="ctr">
                <a:lnSpc>
                  <a:spcPct val="90000"/>
                </a:lnSpc>
              </a:pPr>
              <a:endParaRPr lang="en-US">
                <a:solidFill>
                  <a:schemeClr val="tx1"/>
                </a:solidFill>
                <a:latin typeface="Calibri" panose="020F0502020204030204" pitchFamily="34" charset="0"/>
                <a:cs typeface="Calibri" panose="020F0502020204030204" pitchFamily="34" charset="0"/>
              </a:endParaRPr>
            </a:p>
          </p:txBody>
        </p:sp>
      </p:grpSp>
      <p:sp>
        <p:nvSpPr>
          <p:cNvPr id="4" name="Slide Number Placeholder 3">
            <a:extLst>
              <a:ext uri="{FF2B5EF4-FFF2-40B4-BE49-F238E27FC236}">
                <a16:creationId xmlns:a16="http://schemas.microsoft.com/office/drawing/2014/main" id="{C9239B07-1EC7-6940-9C08-6C504A5C5411}"/>
              </a:ext>
            </a:extLst>
          </p:cNvPr>
          <p:cNvSpPr>
            <a:spLocks noGrp="1"/>
          </p:cNvSpPr>
          <p:nvPr>
            <p:ph type="sldNum" sz="quarter" idx="12"/>
          </p:nvPr>
        </p:nvSpPr>
        <p:spPr>
          <a:xfrm>
            <a:off x="11505410" y="6417466"/>
            <a:ext cx="542697" cy="279400"/>
          </a:xfrm>
        </p:spPr>
        <p:txBody>
          <a:bodyPr/>
          <a:lstStyle/>
          <a:p>
            <a:fld id="{874AC6EB-5948-4DF8-B5CC-E711E8013C87}" type="slidenum">
              <a:rPr lang="en-US" sz="1600" smtClean="0">
                <a:latin typeface="Calibri" panose="020F0502020204030204" pitchFamily="34" charset="0"/>
                <a:cs typeface="Calibri" panose="020F0502020204030204" pitchFamily="34" charset="0"/>
              </a:rPr>
              <a:pPr/>
              <a:t>73</a:t>
            </a:fld>
            <a:endParaRPr lang="en-US" sz="1600">
              <a:latin typeface="Calibri" panose="020F0502020204030204" pitchFamily="34" charset="0"/>
              <a:cs typeface="Calibri" panose="020F0502020204030204" pitchFamily="34" charset="0"/>
            </a:endParaRPr>
          </a:p>
        </p:txBody>
      </p:sp>
      <p:sp>
        <p:nvSpPr>
          <p:cNvPr id="2" name="Title 1">
            <a:extLst>
              <a:ext uri="{FF2B5EF4-FFF2-40B4-BE49-F238E27FC236}">
                <a16:creationId xmlns:a16="http://schemas.microsoft.com/office/drawing/2014/main" id="{85E3DABB-2CBA-1741-8A20-B3D154F3249E}"/>
              </a:ext>
            </a:extLst>
          </p:cNvPr>
          <p:cNvSpPr>
            <a:spLocks noGrp="1"/>
          </p:cNvSpPr>
          <p:nvPr>
            <p:ph type="title" idx="4294967295"/>
          </p:nvPr>
        </p:nvSpPr>
        <p:spPr>
          <a:xfrm>
            <a:off x="150837" y="-90836"/>
            <a:ext cx="11625922" cy="607929"/>
          </a:xfrm>
        </p:spPr>
        <p:txBody>
          <a:bodyPr>
            <a:normAutofit fontScale="90000"/>
          </a:bodyPr>
          <a:lstStyle/>
          <a:p>
            <a:r>
              <a:rPr lang="en-US" sz="3600">
                <a:solidFill>
                  <a:schemeClr val="accent1">
                    <a:lumMod val="75000"/>
                  </a:schemeClr>
                </a:solidFill>
              </a:rPr>
              <a:t>Existing Systems – Context Diagram  </a:t>
            </a:r>
            <a:r>
              <a:rPr lang="en-US" sz="2700"/>
              <a:t>(Macro system in which the LIR is a part)</a:t>
            </a:r>
          </a:p>
        </p:txBody>
      </p:sp>
      <p:sp>
        <p:nvSpPr>
          <p:cNvPr id="17" name="Rounded Rectangle 16">
            <a:extLst>
              <a:ext uri="{FF2B5EF4-FFF2-40B4-BE49-F238E27FC236}">
                <a16:creationId xmlns:a16="http://schemas.microsoft.com/office/drawing/2014/main" id="{0CE89AD8-DAAC-0A40-BDC0-CA9BE8959766}"/>
              </a:ext>
            </a:extLst>
          </p:cNvPr>
          <p:cNvSpPr/>
          <p:nvPr/>
        </p:nvSpPr>
        <p:spPr bwMode="auto">
          <a:xfrm>
            <a:off x="649631" y="1168025"/>
            <a:ext cx="1087032" cy="1100921"/>
          </a:xfrm>
          <a:prstGeom prst="roundRect">
            <a:avLst/>
          </a:prstGeom>
          <a:ln>
            <a:headEnd/>
            <a:tailEnd/>
          </a:ln>
        </p:spPr>
        <p:style>
          <a:lnRef idx="1">
            <a:schemeClr val="dk1"/>
          </a:lnRef>
          <a:fillRef idx="2">
            <a:schemeClr val="dk1"/>
          </a:fillRef>
          <a:effectRef idx="1">
            <a:schemeClr val="dk1"/>
          </a:effectRef>
          <a:fontRef idx="minor">
            <a:schemeClr val="dk1"/>
          </a:fontRef>
        </p:style>
        <p:txBody>
          <a:bodyPr wrap="none" rtlCol="0" anchor="ctr"/>
          <a:lstStyle/>
          <a:p>
            <a:pPr algn="ctr">
              <a:lnSpc>
                <a:spcPct val="90000"/>
              </a:lnSpc>
            </a:pPr>
            <a:r>
              <a:rPr lang="en-US">
                <a:solidFill>
                  <a:schemeClr val="tx1"/>
                </a:solidFill>
                <a:latin typeface="Calibri" panose="020F0502020204030204" pitchFamily="34" charset="0"/>
                <a:cs typeface="Calibri" panose="020F0502020204030204" pitchFamily="34" charset="0"/>
              </a:rPr>
              <a:t>Customer’s</a:t>
            </a:r>
          </a:p>
        </p:txBody>
      </p:sp>
      <p:sp>
        <p:nvSpPr>
          <p:cNvPr id="18" name="Rounded Rectangle 17">
            <a:extLst>
              <a:ext uri="{FF2B5EF4-FFF2-40B4-BE49-F238E27FC236}">
                <a16:creationId xmlns:a16="http://schemas.microsoft.com/office/drawing/2014/main" id="{6382BF3F-3B5A-AD4D-94AB-BE1B5E47D86B}"/>
              </a:ext>
            </a:extLst>
          </p:cNvPr>
          <p:cNvSpPr/>
          <p:nvPr/>
        </p:nvSpPr>
        <p:spPr bwMode="auto">
          <a:xfrm>
            <a:off x="1567570" y="3498615"/>
            <a:ext cx="1054514" cy="903111"/>
          </a:xfrm>
          <a:prstGeom prst="roundRect">
            <a:avLst/>
          </a:prstGeom>
          <a:ln>
            <a:headEnd/>
            <a:tailEnd/>
          </a:ln>
        </p:spPr>
        <p:style>
          <a:lnRef idx="1">
            <a:schemeClr val="dk1"/>
          </a:lnRef>
          <a:fillRef idx="2">
            <a:schemeClr val="dk1"/>
          </a:fillRef>
          <a:effectRef idx="1">
            <a:schemeClr val="dk1"/>
          </a:effectRef>
          <a:fontRef idx="minor">
            <a:schemeClr val="dk1"/>
          </a:fontRef>
        </p:style>
        <p:txBody>
          <a:bodyPr wrap="none" rtlCol="0" anchor="ctr"/>
          <a:lstStyle/>
          <a:p>
            <a:pPr algn="ctr">
              <a:lnSpc>
                <a:spcPct val="90000"/>
              </a:lnSpc>
            </a:pPr>
            <a:r>
              <a:rPr lang="en-US">
                <a:solidFill>
                  <a:schemeClr val="tx1"/>
                </a:solidFill>
                <a:latin typeface="Calibri" panose="020F0502020204030204" pitchFamily="34" charset="0"/>
                <a:cs typeface="Calibri" panose="020F0502020204030204" pitchFamily="34" charset="0"/>
              </a:rPr>
              <a:t>Lid </a:t>
            </a:r>
            <a:br>
              <a:rPr lang="en-US">
                <a:solidFill>
                  <a:schemeClr val="tx1"/>
                </a:solidFill>
                <a:latin typeface="Calibri" panose="020F0502020204030204" pitchFamily="34" charset="0"/>
                <a:cs typeface="Calibri" panose="020F0502020204030204" pitchFamily="34" charset="0"/>
              </a:rPr>
            </a:br>
            <a:r>
              <a:rPr lang="en-US">
                <a:solidFill>
                  <a:schemeClr val="tx1"/>
                </a:solidFill>
                <a:latin typeface="Calibri" panose="020F0502020204030204" pitchFamily="34" charset="0"/>
                <a:cs typeface="Calibri" panose="020F0502020204030204" pitchFamily="34" charset="0"/>
              </a:rPr>
              <a:t>Supplier</a:t>
            </a:r>
          </a:p>
        </p:txBody>
      </p:sp>
      <p:sp>
        <p:nvSpPr>
          <p:cNvPr id="19" name="Rounded Rectangle 18">
            <a:extLst>
              <a:ext uri="{FF2B5EF4-FFF2-40B4-BE49-F238E27FC236}">
                <a16:creationId xmlns:a16="http://schemas.microsoft.com/office/drawing/2014/main" id="{D4712098-5D3E-B944-993C-5CF5FB5DD8A1}"/>
              </a:ext>
            </a:extLst>
          </p:cNvPr>
          <p:cNvSpPr/>
          <p:nvPr/>
        </p:nvSpPr>
        <p:spPr bwMode="auto">
          <a:xfrm>
            <a:off x="1573282" y="2476201"/>
            <a:ext cx="1049868" cy="903111"/>
          </a:xfrm>
          <a:prstGeom prst="roundRect">
            <a:avLst/>
          </a:prstGeom>
          <a:ln>
            <a:headEnd/>
            <a:tailEnd/>
          </a:ln>
        </p:spPr>
        <p:style>
          <a:lnRef idx="1">
            <a:schemeClr val="dk1"/>
          </a:lnRef>
          <a:fillRef idx="2">
            <a:schemeClr val="dk1"/>
          </a:fillRef>
          <a:effectRef idx="1">
            <a:schemeClr val="dk1"/>
          </a:effectRef>
          <a:fontRef idx="minor">
            <a:schemeClr val="dk1"/>
          </a:fontRef>
        </p:style>
        <p:txBody>
          <a:bodyPr wrap="none" rtlCol="0" anchor="ctr"/>
          <a:lstStyle/>
          <a:p>
            <a:pPr algn="ctr">
              <a:lnSpc>
                <a:spcPct val="90000"/>
              </a:lnSpc>
            </a:pPr>
            <a:r>
              <a:rPr lang="en-US">
                <a:solidFill>
                  <a:schemeClr val="tx1"/>
                </a:solidFill>
                <a:latin typeface="Calibri" panose="020F0502020204030204" pitchFamily="34" charset="0"/>
                <a:cs typeface="Calibri" panose="020F0502020204030204" pitchFamily="34" charset="0"/>
              </a:rPr>
              <a:t>Jar </a:t>
            </a:r>
            <a:br>
              <a:rPr lang="en-US">
                <a:solidFill>
                  <a:schemeClr val="tx1"/>
                </a:solidFill>
                <a:latin typeface="Calibri" panose="020F0502020204030204" pitchFamily="34" charset="0"/>
                <a:cs typeface="Calibri" panose="020F0502020204030204" pitchFamily="34" charset="0"/>
              </a:rPr>
            </a:br>
            <a:r>
              <a:rPr lang="en-US">
                <a:solidFill>
                  <a:schemeClr val="tx1"/>
                </a:solidFill>
                <a:latin typeface="Calibri" panose="020F0502020204030204" pitchFamily="34" charset="0"/>
                <a:cs typeface="Calibri" panose="020F0502020204030204" pitchFamily="34" charset="0"/>
              </a:rPr>
              <a:t>Supplier</a:t>
            </a:r>
          </a:p>
        </p:txBody>
      </p:sp>
      <p:sp>
        <p:nvSpPr>
          <p:cNvPr id="20" name="Rounded Rectangle 19">
            <a:extLst>
              <a:ext uri="{FF2B5EF4-FFF2-40B4-BE49-F238E27FC236}">
                <a16:creationId xmlns:a16="http://schemas.microsoft.com/office/drawing/2014/main" id="{D4B46612-7E44-D14B-BB1A-9FA40CC9A624}"/>
              </a:ext>
            </a:extLst>
          </p:cNvPr>
          <p:cNvSpPr/>
          <p:nvPr/>
        </p:nvSpPr>
        <p:spPr bwMode="auto">
          <a:xfrm>
            <a:off x="1567571" y="4849836"/>
            <a:ext cx="1047452" cy="903111"/>
          </a:xfrm>
          <a:prstGeom prst="roundRect">
            <a:avLst/>
          </a:prstGeom>
          <a:ln>
            <a:headEnd/>
            <a:tailEnd/>
          </a:ln>
        </p:spPr>
        <p:style>
          <a:lnRef idx="1">
            <a:schemeClr val="dk1"/>
          </a:lnRef>
          <a:fillRef idx="2">
            <a:schemeClr val="dk1"/>
          </a:fillRef>
          <a:effectRef idx="1">
            <a:schemeClr val="dk1"/>
          </a:effectRef>
          <a:fontRef idx="minor">
            <a:schemeClr val="dk1"/>
          </a:fontRef>
        </p:style>
        <p:txBody>
          <a:bodyPr wrap="none" rtlCol="0" anchor="ctr"/>
          <a:lstStyle/>
          <a:p>
            <a:pPr algn="ctr">
              <a:lnSpc>
                <a:spcPct val="90000"/>
              </a:lnSpc>
            </a:pPr>
            <a:r>
              <a:rPr lang="en-US">
                <a:solidFill>
                  <a:schemeClr val="tx1"/>
                </a:solidFill>
                <a:latin typeface="Calibri" panose="020F0502020204030204" pitchFamily="34" charset="0"/>
                <a:cs typeface="Calibri" panose="020F0502020204030204" pitchFamily="34" charset="0"/>
              </a:rPr>
              <a:t>LIR </a:t>
            </a:r>
            <a:br>
              <a:rPr lang="en-US">
                <a:solidFill>
                  <a:schemeClr val="tx1"/>
                </a:solidFill>
                <a:latin typeface="Calibri" panose="020F0502020204030204" pitchFamily="34" charset="0"/>
                <a:cs typeface="Calibri" panose="020F0502020204030204" pitchFamily="34" charset="0"/>
              </a:rPr>
            </a:br>
            <a:r>
              <a:rPr lang="en-US">
                <a:solidFill>
                  <a:schemeClr val="tx1"/>
                </a:solidFill>
                <a:latin typeface="Calibri" panose="020F0502020204030204" pitchFamily="34" charset="0"/>
                <a:cs typeface="Calibri" panose="020F0502020204030204" pitchFamily="34" charset="0"/>
              </a:rPr>
              <a:t>Supplier</a:t>
            </a:r>
          </a:p>
        </p:txBody>
      </p:sp>
      <p:sp>
        <p:nvSpPr>
          <p:cNvPr id="21" name="Rounded Rectangle 20">
            <a:extLst>
              <a:ext uri="{FF2B5EF4-FFF2-40B4-BE49-F238E27FC236}">
                <a16:creationId xmlns:a16="http://schemas.microsoft.com/office/drawing/2014/main" id="{CB08844D-0698-3C4B-B4D0-4D555BE3270E}"/>
              </a:ext>
            </a:extLst>
          </p:cNvPr>
          <p:cNvSpPr/>
          <p:nvPr/>
        </p:nvSpPr>
        <p:spPr bwMode="auto">
          <a:xfrm>
            <a:off x="4057389" y="1006688"/>
            <a:ext cx="739905" cy="5105983"/>
          </a:xfrm>
          <a:prstGeom prst="roundRect">
            <a:avLst/>
          </a:prstGeom>
          <a:solidFill>
            <a:schemeClr val="accent6">
              <a:lumMod val="40000"/>
              <a:lumOff val="60000"/>
            </a:schemeClr>
          </a:solidFill>
          <a:ln w="12700" cmpd="sng">
            <a:solidFill>
              <a:schemeClr val="tx1"/>
            </a:solidFill>
            <a:headEnd/>
            <a:tailEnd/>
          </a:ln>
        </p:spPr>
        <p:style>
          <a:lnRef idx="2">
            <a:schemeClr val="dk1"/>
          </a:lnRef>
          <a:fillRef idx="1">
            <a:schemeClr val="lt1"/>
          </a:fillRef>
          <a:effectRef idx="0">
            <a:schemeClr val="dk1"/>
          </a:effectRef>
          <a:fontRef idx="minor">
            <a:schemeClr val="dk1"/>
          </a:fontRef>
        </p:style>
        <p:txBody>
          <a:bodyPr wrap="none" rtlCol="0" anchor="ctr"/>
          <a:lstStyle/>
          <a:p>
            <a:pPr algn="ctr">
              <a:lnSpc>
                <a:spcPct val="90000"/>
              </a:lnSpc>
            </a:pPr>
            <a:r>
              <a:rPr lang="en-US" sz="1400">
                <a:solidFill>
                  <a:schemeClr val="tx1"/>
                </a:solidFill>
                <a:latin typeface="Calibri" panose="020F0502020204030204" pitchFamily="34" charset="0"/>
                <a:cs typeface="Calibri" panose="020F0502020204030204" pitchFamily="34" charset="0"/>
              </a:rPr>
              <a:t>Shipping </a:t>
            </a:r>
            <a:br>
              <a:rPr lang="en-US" sz="1400">
                <a:solidFill>
                  <a:schemeClr val="tx1"/>
                </a:solidFill>
                <a:latin typeface="Calibri" panose="020F0502020204030204" pitchFamily="34" charset="0"/>
                <a:cs typeface="Calibri" panose="020F0502020204030204" pitchFamily="34" charset="0"/>
              </a:rPr>
            </a:br>
            <a:r>
              <a:rPr lang="en-US" sz="1400">
                <a:solidFill>
                  <a:schemeClr val="tx1"/>
                </a:solidFill>
                <a:latin typeface="Calibri" panose="020F0502020204030204" pitchFamily="34" charset="0"/>
                <a:cs typeface="Calibri" panose="020F0502020204030204" pitchFamily="34" charset="0"/>
              </a:rPr>
              <a:t>&amp; </a:t>
            </a:r>
            <a:br>
              <a:rPr lang="en-US" sz="1400">
                <a:solidFill>
                  <a:schemeClr val="tx1"/>
                </a:solidFill>
                <a:latin typeface="Calibri" panose="020F0502020204030204" pitchFamily="34" charset="0"/>
                <a:cs typeface="Calibri" panose="020F0502020204030204" pitchFamily="34" charset="0"/>
              </a:rPr>
            </a:br>
            <a:r>
              <a:rPr lang="en-US" sz="1400">
                <a:solidFill>
                  <a:schemeClr val="tx1"/>
                </a:solidFill>
                <a:latin typeface="Calibri" panose="020F0502020204030204" pitchFamily="34" charset="0"/>
                <a:cs typeface="Calibri" panose="020F0502020204030204" pitchFamily="34" charset="0"/>
              </a:rPr>
              <a:t>Receiving</a:t>
            </a:r>
          </a:p>
        </p:txBody>
      </p:sp>
      <p:sp>
        <p:nvSpPr>
          <p:cNvPr id="24" name="Rounded Rectangle 23">
            <a:extLst>
              <a:ext uri="{FF2B5EF4-FFF2-40B4-BE49-F238E27FC236}">
                <a16:creationId xmlns:a16="http://schemas.microsoft.com/office/drawing/2014/main" id="{FE135BD2-E874-614D-9EA0-20E363087EC5}"/>
              </a:ext>
            </a:extLst>
          </p:cNvPr>
          <p:cNvSpPr/>
          <p:nvPr/>
        </p:nvSpPr>
        <p:spPr bwMode="auto">
          <a:xfrm>
            <a:off x="6986182" y="4549972"/>
            <a:ext cx="1411112" cy="1588255"/>
          </a:xfrm>
          <a:prstGeom prst="roundRect">
            <a:avLst/>
          </a:prstGeom>
          <a:solidFill>
            <a:schemeClr val="accent4">
              <a:lumMod val="20000"/>
              <a:lumOff val="80000"/>
            </a:schemeClr>
          </a:solidFill>
          <a:ln w="12700" cmpd="sng">
            <a:solidFill>
              <a:schemeClr val="tx1"/>
            </a:solidFill>
            <a:headEnd/>
            <a:tailEnd/>
          </a:ln>
        </p:spPr>
        <p:style>
          <a:lnRef idx="2">
            <a:schemeClr val="dk1"/>
          </a:lnRef>
          <a:fillRef idx="1">
            <a:schemeClr val="lt1"/>
          </a:fillRef>
          <a:effectRef idx="0">
            <a:schemeClr val="dk1"/>
          </a:effectRef>
          <a:fontRef idx="minor">
            <a:schemeClr val="dk1"/>
          </a:fontRef>
        </p:style>
        <p:txBody>
          <a:bodyPr wrap="none" rtlCol="0" anchor="t"/>
          <a:lstStyle/>
          <a:p>
            <a:pPr algn="ctr">
              <a:lnSpc>
                <a:spcPct val="90000"/>
              </a:lnSpc>
            </a:pPr>
            <a:r>
              <a:rPr lang="en-US">
                <a:solidFill>
                  <a:schemeClr val="tx1"/>
                </a:solidFill>
                <a:latin typeface="Calibri" panose="020F0502020204030204" pitchFamily="34" charset="0"/>
                <a:cs typeface="Calibri" panose="020F0502020204030204" pitchFamily="34" charset="0"/>
              </a:rPr>
              <a:t>Maintenance </a:t>
            </a:r>
            <a:br>
              <a:rPr lang="en-US">
                <a:solidFill>
                  <a:schemeClr val="tx1"/>
                </a:solidFill>
                <a:latin typeface="Calibri" panose="020F0502020204030204" pitchFamily="34" charset="0"/>
                <a:cs typeface="Calibri" panose="020F0502020204030204" pitchFamily="34" charset="0"/>
              </a:rPr>
            </a:br>
            <a:r>
              <a:rPr lang="en-US">
                <a:solidFill>
                  <a:schemeClr val="tx1"/>
                </a:solidFill>
                <a:latin typeface="Calibri" panose="020F0502020204030204" pitchFamily="34" charset="0"/>
                <a:cs typeface="Calibri" panose="020F0502020204030204" pitchFamily="34" charset="0"/>
              </a:rPr>
              <a:t>Area</a:t>
            </a:r>
          </a:p>
        </p:txBody>
      </p:sp>
      <p:sp>
        <p:nvSpPr>
          <p:cNvPr id="25" name="Rounded Rectangle 24">
            <a:extLst>
              <a:ext uri="{FF2B5EF4-FFF2-40B4-BE49-F238E27FC236}">
                <a16:creationId xmlns:a16="http://schemas.microsoft.com/office/drawing/2014/main" id="{241F74DF-5D88-9846-8E1A-AE8FBAABFBB9}"/>
              </a:ext>
            </a:extLst>
          </p:cNvPr>
          <p:cNvSpPr/>
          <p:nvPr/>
        </p:nvSpPr>
        <p:spPr bwMode="auto">
          <a:xfrm>
            <a:off x="5513438" y="1774086"/>
            <a:ext cx="907822" cy="1733680"/>
          </a:xfrm>
          <a:prstGeom prst="roundRect">
            <a:avLst/>
          </a:prstGeom>
          <a:solidFill>
            <a:schemeClr val="accent6">
              <a:lumMod val="40000"/>
              <a:lumOff val="60000"/>
            </a:schemeClr>
          </a:solidFill>
          <a:ln w="12700" cmpd="sng">
            <a:solidFill>
              <a:schemeClr val="tx1"/>
            </a:solidFill>
            <a:headEnd/>
            <a:tailEnd/>
          </a:ln>
        </p:spPr>
        <p:style>
          <a:lnRef idx="2">
            <a:schemeClr val="dk1"/>
          </a:lnRef>
          <a:fillRef idx="1">
            <a:schemeClr val="lt1"/>
          </a:fillRef>
          <a:effectRef idx="0">
            <a:schemeClr val="dk1"/>
          </a:effectRef>
          <a:fontRef idx="minor">
            <a:schemeClr val="dk1"/>
          </a:fontRef>
        </p:style>
        <p:txBody>
          <a:bodyPr wrap="none" rtlCol="0" anchor="ctr"/>
          <a:lstStyle/>
          <a:p>
            <a:pPr algn="ctr">
              <a:lnSpc>
                <a:spcPct val="90000"/>
              </a:lnSpc>
            </a:pPr>
            <a:endParaRPr lang="en-US">
              <a:solidFill>
                <a:schemeClr val="tx1"/>
              </a:solidFill>
              <a:latin typeface="Calibri" panose="020F0502020204030204" pitchFamily="34" charset="0"/>
              <a:cs typeface="Calibri" panose="020F0502020204030204" pitchFamily="34" charset="0"/>
            </a:endParaRPr>
          </a:p>
        </p:txBody>
      </p:sp>
      <p:sp>
        <p:nvSpPr>
          <p:cNvPr id="26" name="TextBox 25">
            <a:extLst>
              <a:ext uri="{FF2B5EF4-FFF2-40B4-BE49-F238E27FC236}">
                <a16:creationId xmlns:a16="http://schemas.microsoft.com/office/drawing/2014/main" id="{26CBEE8C-8FCA-D74F-ABB3-AEED905732B1}"/>
              </a:ext>
            </a:extLst>
          </p:cNvPr>
          <p:cNvSpPr txBox="1"/>
          <p:nvPr/>
        </p:nvSpPr>
        <p:spPr>
          <a:xfrm>
            <a:off x="6299314" y="1662032"/>
            <a:ext cx="1159150" cy="494623"/>
          </a:xfrm>
          <a:prstGeom prst="rect">
            <a:avLst/>
          </a:prstGeom>
          <a:noFill/>
        </p:spPr>
        <p:txBody>
          <a:bodyPr wrap="square" rtlCol="0">
            <a:spAutoFit/>
          </a:bodyPr>
          <a:lstStyle/>
          <a:p>
            <a:pPr algn="ctr">
              <a:lnSpc>
                <a:spcPct val="80000"/>
              </a:lnSpc>
            </a:pPr>
            <a:r>
              <a:rPr lang="en-US" sz="1600">
                <a:latin typeface="Calibri" panose="020F0502020204030204" pitchFamily="34" charset="0"/>
                <a:cs typeface="Calibri" panose="020F0502020204030204" pitchFamily="34" charset="0"/>
              </a:rPr>
              <a:t>Controlled</a:t>
            </a:r>
            <a:br>
              <a:rPr lang="en-US" sz="1600">
                <a:latin typeface="Calibri" panose="020F0502020204030204" pitchFamily="34" charset="0"/>
                <a:cs typeface="Calibri" panose="020F0502020204030204" pitchFamily="34" charset="0"/>
              </a:rPr>
            </a:br>
            <a:r>
              <a:rPr lang="en-US" sz="1600">
                <a:latin typeface="Calibri" panose="020F0502020204030204" pitchFamily="34" charset="0"/>
                <a:cs typeface="Calibri" panose="020F0502020204030204" pitchFamily="34" charset="0"/>
              </a:rPr>
              <a:t>Storage</a:t>
            </a:r>
          </a:p>
        </p:txBody>
      </p:sp>
      <p:sp>
        <p:nvSpPr>
          <p:cNvPr id="27" name="Rounded Rectangle 26">
            <a:extLst>
              <a:ext uri="{FF2B5EF4-FFF2-40B4-BE49-F238E27FC236}">
                <a16:creationId xmlns:a16="http://schemas.microsoft.com/office/drawing/2014/main" id="{5BF07DE2-0F43-C14B-A7A8-567A21CD5635}"/>
              </a:ext>
            </a:extLst>
          </p:cNvPr>
          <p:cNvSpPr/>
          <p:nvPr/>
        </p:nvSpPr>
        <p:spPr bwMode="auto">
          <a:xfrm>
            <a:off x="5567649" y="2293892"/>
            <a:ext cx="804501" cy="300893"/>
          </a:xfrm>
          <a:prstGeom prst="roundRect">
            <a:avLst/>
          </a:prstGeom>
          <a:solidFill>
            <a:schemeClr val="bg2">
              <a:lumMod val="90000"/>
            </a:schemeClr>
          </a:solidFill>
          <a:ln w="12700" cmpd="sng">
            <a:solidFill>
              <a:schemeClr val="tx1"/>
            </a:solidFill>
            <a:headEnd/>
            <a:tailEnd/>
          </a:ln>
        </p:spPr>
        <p:style>
          <a:lnRef idx="2">
            <a:schemeClr val="dk1"/>
          </a:lnRef>
          <a:fillRef idx="1">
            <a:schemeClr val="lt1"/>
          </a:fillRef>
          <a:effectRef idx="0">
            <a:schemeClr val="dk1"/>
          </a:effectRef>
          <a:fontRef idx="minor">
            <a:schemeClr val="dk1"/>
          </a:fontRef>
        </p:style>
        <p:txBody>
          <a:bodyPr wrap="none" rtlCol="0" anchor="b"/>
          <a:lstStyle/>
          <a:p>
            <a:pPr algn="ctr">
              <a:lnSpc>
                <a:spcPct val="90000"/>
              </a:lnSpc>
            </a:pPr>
            <a:r>
              <a:rPr lang="en-US">
                <a:solidFill>
                  <a:schemeClr val="tx1"/>
                </a:solidFill>
                <a:latin typeface="Calibri" panose="020F0502020204030204" pitchFamily="34" charset="0"/>
                <a:cs typeface="Calibri" panose="020F0502020204030204" pitchFamily="34" charset="0"/>
              </a:rPr>
              <a:t>Jars</a:t>
            </a:r>
          </a:p>
        </p:txBody>
      </p:sp>
      <p:sp>
        <p:nvSpPr>
          <p:cNvPr id="28" name="Rounded Rectangle 27">
            <a:extLst>
              <a:ext uri="{FF2B5EF4-FFF2-40B4-BE49-F238E27FC236}">
                <a16:creationId xmlns:a16="http://schemas.microsoft.com/office/drawing/2014/main" id="{A340A476-9627-3643-A269-58782E3DB302}"/>
              </a:ext>
            </a:extLst>
          </p:cNvPr>
          <p:cNvSpPr/>
          <p:nvPr/>
        </p:nvSpPr>
        <p:spPr bwMode="auto">
          <a:xfrm>
            <a:off x="5567649" y="3127898"/>
            <a:ext cx="804501" cy="310868"/>
          </a:xfrm>
          <a:prstGeom prst="roundRect">
            <a:avLst/>
          </a:prstGeom>
          <a:solidFill>
            <a:schemeClr val="bg2">
              <a:lumMod val="90000"/>
            </a:schemeClr>
          </a:solidFill>
          <a:ln w="12700" cmpd="sng">
            <a:solidFill>
              <a:schemeClr val="tx1"/>
            </a:solidFill>
            <a:headEnd/>
            <a:tailEnd/>
          </a:ln>
        </p:spPr>
        <p:style>
          <a:lnRef idx="2">
            <a:schemeClr val="dk1"/>
          </a:lnRef>
          <a:fillRef idx="1">
            <a:schemeClr val="lt1"/>
          </a:fillRef>
          <a:effectRef idx="0">
            <a:schemeClr val="dk1"/>
          </a:effectRef>
          <a:fontRef idx="minor">
            <a:schemeClr val="dk1"/>
          </a:fontRef>
        </p:style>
        <p:txBody>
          <a:bodyPr wrap="none" rtlCol="0" anchor="b"/>
          <a:lstStyle/>
          <a:p>
            <a:pPr algn="ctr">
              <a:lnSpc>
                <a:spcPct val="90000"/>
              </a:lnSpc>
            </a:pPr>
            <a:r>
              <a:rPr lang="en-US">
                <a:solidFill>
                  <a:schemeClr val="tx1"/>
                </a:solidFill>
                <a:latin typeface="Calibri" panose="020F0502020204030204" pitchFamily="34" charset="0"/>
                <a:cs typeface="Calibri" panose="020F0502020204030204" pitchFamily="34" charset="0"/>
              </a:rPr>
              <a:t>Lids</a:t>
            </a:r>
          </a:p>
        </p:txBody>
      </p:sp>
      <p:sp>
        <p:nvSpPr>
          <p:cNvPr id="29" name="Rounded Rectangle 28">
            <a:extLst>
              <a:ext uri="{FF2B5EF4-FFF2-40B4-BE49-F238E27FC236}">
                <a16:creationId xmlns:a16="http://schemas.microsoft.com/office/drawing/2014/main" id="{318B365A-DA6E-264F-BCDB-4ABB9B6357C1}"/>
              </a:ext>
            </a:extLst>
          </p:cNvPr>
          <p:cNvSpPr/>
          <p:nvPr/>
        </p:nvSpPr>
        <p:spPr bwMode="auto">
          <a:xfrm>
            <a:off x="5424766" y="4557382"/>
            <a:ext cx="1121063" cy="755190"/>
          </a:xfrm>
          <a:prstGeom prst="roundRect">
            <a:avLst/>
          </a:prstGeom>
          <a:solidFill>
            <a:schemeClr val="accent6">
              <a:lumMod val="40000"/>
              <a:lumOff val="60000"/>
            </a:schemeClr>
          </a:solidFill>
          <a:ln w="12700" cmpd="sng">
            <a:solidFill>
              <a:schemeClr val="tx1"/>
            </a:solidFill>
            <a:headEnd/>
            <a:tailEnd/>
          </a:ln>
        </p:spPr>
        <p:style>
          <a:lnRef idx="2">
            <a:schemeClr val="dk1"/>
          </a:lnRef>
          <a:fillRef idx="1">
            <a:schemeClr val="lt1"/>
          </a:fillRef>
          <a:effectRef idx="0">
            <a:schemeClr val="dk1"/>
          </a:effectRef>
          <a:fontRef idx="minor">
            <a:schemeClr val="dk1"/>
          </a:fontRef>
        </p:style>
        <p:txBody>
          <a:bodyPr wrap="none" rtlCol="0" anchor="ctr"/>
          <a:lstStyle/>
          <a:p>
            <a:pPr algn="ctr">
              <a:lnSpc>
                <a:spcPct val="90000"/>
              </a:lnSpc>
            </a:pPr>
            <a:endParaRPr lang="en-US">
              <a:solidFill>
                <a:schemeClr val="tx1"/>
              </a:solidFill>
              <a:latin typeface="Calibri" panose="020F0502020204030204" pitchFamily="34" charset="0"/>
              <a:cs typeface="Calibri" panose="020F0502020204030204" pitchFamily="34" charset="0"/>
            </a:endParaRPr>
          </a:p>
        </p:txBody>
      </p:sp>
      <p:sp>
        <p:nvSpPr>
          <p:cNvPr id="30" name="TextBox 29">
            <a:extLst>
              <a:ext uri="{FF2B5EF4-FFF2-40B4-BE49-F238E27FC236}">
                <a16:creationId xmlns:a16="http://schemas.microsoft.com/office/drawing/2014/main" id="{3010D26F-1C04-254F-9232-0CF12047541A}"/>
              </a:ext>
            </a:extLst>
          </p:cNvPr>
          <p:cNvSpPr txBox="1"/>
          <p:nvPr/>
        </p:nvSpPr>
        <p:spPr>
          <a:xfrm>
            <a:off x="5119415" y="4091848"/>
            <a:ext cx="1747050" cy="494623"/>
          </a:xfrm>
          <a:prstGeom prst="rect">
            <a:avLst/>
          </a:prstGeom>
          <a:noFill/>
        </p:spPr>
        <p:txBody>
          <a:bodyPr wrap="square" rtlCol="0">
            <a:spAutoFit/>
          </a:bodyPr>
          <a:lstStyle/>
          <a:p>
            <a:pPr algn="ctr">
              <a:lnSpc>
                <a:spcPct val="80000"/>
              </a:lnSpc>
            </a:pPr>
            <a:r>
              <a:rPr lang="en-US" sz="1600">
                <a:latin typeface="Calibri" panose="020F0502020204030204" pitchFamily="34" charset="0"/>
                <a:cs typeface="Calibri" panose="020F0502020204030204" pitchFamily="34" charset="0"/>
              </a:rPr>
              <a:t>Uncontrolled Storage</a:t>
            </a:r>
          </a:p>
        </p:txBody>
      </p:sp>
      <p:sp>
        <p:nvSpPr>
          <p:cNvPr id="31" name="Rounded Rectangle 30">
            <a:extLst>
              <a:ext uri="{FF2B5EF4-FFF2-40B4-BE49-F238E27FC236}">
                <a16:creationId xmlns:a16="http://schemas.microsoft.com/office/drawing/2014/main" id="{B8E97E7F-20DB-A74C-A50A-0417FE334AE7}"/>
              </a:ext>
            </a:extLst>
          </p:cNvPr>
          <p:cNvSpPr/>
          <p:nvPr/>
        </p:nvSpPr>
        <p:spPr bwMode="auto">
          <a:xfrm>
            <a:off x="5476357" y="4609499"/>
            <a:ext cx="1004709" cy="669091"/>
          </a:xfrm>
          <a:prstGeom prst="roundRect">
            <a:avLst/>
          </a:prstGeom>
          <a:solidFill>
            <a:srgbClr val="C00000"/>
          </a:solidFill>
          <a:ln w="12700" cmpd="sng">
            <a:solidFill>
              <a:schemeClr val="tx1"/>
            </a:solidFill>
            <a:headEnd/>
            <a:tailEnd/>
          </a:ln>
        </p:spPr>
        <p:style>
          <a:lnRef idx="2">
            <a:schemeClr val="dk1"/>
          </a:lnRef>
          <a:fillRef idx="1">
            <a:schemeClr val="lt1"/>
          </a:fillRef>
          <a:effectRef idx="0">
            <a:schemeClr val="dk1"/>
          </a:effectRef>
          <a:fontRef idx="minor">
            <a:schemeClr val="dk1"/>
          </a:fontRef>
        </p:style>
        <p:txBody>
          <a:bodyPr wrap="none" rtlCol="0" anchor="t"/>
          <a:lstStyle/>
          <a:p>
            <a:pPr algn="ctr">
              <a:lnSpc>
                <a:spcPct val="70000"/>
              </a:lnSpc>
            </a:pPr>
            <a:r>
              <a:rPr lang="en-US">
                <a:solidFill>
                  <a:schemeClr val="bg1"/>
                </a:solidFill>
                <a:latin typeface="Calibri" panose="020F0502020204030204" pitchFamily="34" charset="0"/>
                <a:cs typeface="Calibri" panose="020F0502020204030204" pitchFamily="34" charset="0"/>
              </a:rPr>
              <a:t>LIRs in </a:t>
            </a:r>
            <a:br>
              <a:rPr lang="en-US">
                <a:solidFill>
                  <a:schemeClr val="bg1"/>
                </a:solidFill>
                <a:latin typeface="Calibri" panose="020F0502020204030204" pitchFamily="34" charset="0"/>
                <a:cs typeface="Calibri" panose="020F0502020204030204" pitchFamily="34" charset="0"/>
              </a:rPr>
            </a:br>
            <a:r>
              <a:rPr lang="en-US">
                <a:solidFill>
                  <a:schemeClr val="bg1"/>
                </a:solidFill>
                <a:latin typeface="Calibri" panose="020F0502020204030204" pitchFamily="34" charset="0"/>
                <a:cs typeface="Calibri" panose="020F0502020204030204" pitchFamily="34" charset="0"/>
              </a:rPr>
              <a:t>shipping </a:t>
            </a:r>
            <a:br>
              <a:rPr lang="en-US">
                <a:solidFill>
                  <a:schemeClr val="bg1"/>
                </a:solidFill>
                <a:latin typeface="Calibri" panose="020F0502020204030204" pitchFamily="34" charset="0"/>
                <a:cs typeface="Calibri" panose="020F0502020204030204" pitchFamily="34" charset="0"/>
              </a:rPr>
            </a:br>
            <a:r>
              <a:rPr lang="en-US">
                <a:solidFill>
                  <a:schemeClr val="bg1"/>
                </a:solidFill>
                <a:latin typeface="Calibri" panose="020F0502020204030204" pitchFamily="34" charset="0"/>
                <a:cs typeface="Calibri" panose="020F0502020204030204" pitchFamily="34" charset="0"/>
              </a:rPr>
              <a:t>crates</a:t>
            </a:r>
          </a:p>
        </p:txBody>
      </p:sp>
      <p:sp>
        <p:nvSpPr>
          <p:cNvPr id="32" name="TextBox 31">
            <a:extLst>
              <a:ext uri="{FF2B5EF4-FFF2-40B4-BE49-F238E27FC236}">
                <a16:creationId xmlns:a16="http://schemas.microsoft.com/office/drawing/2014/main" id="{2371A77D-B6D1-844E-B11C-FF6E6F1B8E20}"/>
              </a:ext>
            </a:extLst>
          </p:cNvPr>
          <p:cNvSpPr txBox="1"/>
          <p:nvPr/>
        </p:nvSpPr>
        <p:spPr>
          <a:xfrm>
            <a:off x="9668896" y="1400917"/>
            <a:ext cx="956353" cy="338554"/>
          </a:xfrm>
          <a:prstGeom prst="rect">
            <a:avLst/>
          </a:prstGeom>
          <a:noFill/>
        </p:spPr>
        <p:txBody>
          <a:bodyPr wrap="square" rtlCol="0">
            <a:spAutoFit/>
          </a:bodyPr>
          <a:lstStyle/>
          <a:p>
            <a:r>
              <a:rPr lang="en-US" sz="1600">
                <a:latin typeface="Calibri" panose="020F0502020204030204" pitchFamily="34" charset="0"/>
                <a:cs typeface="Calibri" panose="020F0502020204030204" pitchFamily="34" charset="0"/>
              </a:rPr>
              <a:t> JPS (20)</a:t>
            </a:r>
          </a:p>
        </p:txBody>
      </p:sp>
      <p:sp>
        <p:nvSpPr>
          <p:cNvPr id="33" name="TextBox 32">
            <a:extLst>
              <a:ext uri="{FF2B5EF4-FFF2-40B4-BE49-F238E27FC236}">
                <a16:creationId xmlns:a16="http://schemas.microsoft.com/office/drawing/2014/main" id="{0B4D52C2-D2A6-4E41-A03C-321B96BC0094}"/>
              </a:ext>
            </a:extLst>
          </p:cNvPr>
          <p:cNvSpPr txBox="1"/>
          <p:nvPr/>
        </p:nvSpPr>
        <p:spPr>
          <a:xfrm>
            <a:off x="9647817" y="3167351"/>
            <a:ext cx="842563" cy="338554"/>
          </a:xfrm>
          <a:prstGeom prst="rect">
            <a:avLst/>
          </a:prstGeom>
          <a:noFill/>
        </p:spPr>
        <p:txBody>
          <a:bodyPr wrap="square" rtlCol="0">
            <a:spAutoFit/>
          </a:bodyPr>
          <a:lstStyle/>
          <a:p>
            <a:r>
              <a:rPr lang="en-US" sz="1600">
                <a:latin typeface="Calibri" panose="020F0502020204030204" pitchFamily="34" charset="0"/>
                <a:cs typeface="Calibri" panose="020F0502020204030204" pitchFamily="34" charset="0"/>
              </a:rPr>
              <a:t>LIS (20)</a:t>
            </a:r>
          </a:p>
        </p:txBody>
      </p:sp>
      <p:grpSp>
        <p:nvGrpSpPr>
          <p:cNvPr id="95" name="Group 94">
            <a:extLst>
              <a:ext uri="{FF2B5EF4-FFF2-40B4-BE49-F238E27FC236}">
                <a16:creationId xmlns:a16="http://schemas.microsoft.com/office/drawing/2014/main" id="{6D11A18F-54E3-ED42-AE38-C88EA0984714}"/>
              </a:ext>
            </a:extLst>
          </p:cNvPr>
          <p:cNvGrpSpPr/>
          <p:nvPr/>
        </p:nvGrpSpPr>
        <p:grpSpPr>
          <a:xfrm>
            <a:off x="8080998" y="1106478"/>
            <a:ext cx="1457707" cy="2614459"/>
            <a:chOff x="8107519" y="1278195"/>
            <a:chExt cx="1457707" cy="2614459"/>
          </a:xfrm>
        </p:grpSpPr>
        <p:sp>
          <p:nvSpPr>
            <p:cNvPr id="60" name="Rounded Rectangle 59">
              <a:extLst>
                <a:ext uri="{FF2B5EF4-FFF2-40B4-BE49-F238E27FC236}">
                  <a16:creationId xmlns:a16="http://schemas.microsoft.com/office/drawing/2014/main" id="{7CA89974-7ABF-F44C-8CF3-7CC29965B3B5}"/>
                </a:ext>
              </a:extLst>
            </p:cNvPr>
            <p:cNvSpPr/>
            <p:nvPr/>
          </p:nvSpPr>
          <p:spPr bwMode="auto">
            <a:xfrm>
              <a:off x="8107519" y="1278195"/>
              <a:ext cx="1443716" cy="1874551"/>
            </a:xfrm>
            <a:prstGeom prst="roundRect">
              <a:avLst/>
            </a:prstGeom>
            <a:solidFill>
              <a:schemeClr val="accent6">
                <a:lumMod val="40000"/>
                <a:lumOff val="60000"/>
              </a:schemeClr>
            </a:solidFill>
            <a:ln w="12700" cmpd="sng">
              <a:solidFill>
                <a:schemeClr val="tx1"/>
              </a:solidFill>
              <a:headEnd/>
              <a:tailEnd/>
            </a:ln>
          </p:spPr>
          <p:style>
            <a:lnRef idx="2">
              <a:schemeClr val="dk1"/>
            </a:lnRef>
            <a:fillRef idx="1">
              <a:schemeClr val="lt1"/>
            </a:fillRef>
            <a:effectRef idx="0">
              <a:schemeClr val="dk1"/>
            </a:effectRef>
            <a:fontRef idx="minor">
              <a:schemeClr val="dk1"/>
            </a:fontRef>
          </p:style>
          <p:txBody>
            <a:bodyPr wrap="none" rtlCol="0" anchor="ctr"/>
            <a:lstStyle/>
            <a:p>
              <a:pPr algn="ctr">
                <a:lnSpc>
                  <a:spcPct val="90000"/>
                </a:lnSpc>
              </a:pPr>
              <a:r>
                <a:rPr lang="en-US">
                  <a:solidFill>
                    <a:schemeClr val="tx1"/>
                  </a:solidFill>
                  <a:latin typeface="Calibri" panose="020F0502020204030204" pitchFamily="34" charset="0"/>
                  <a:cs typeface="Calibri" panose="020F0502020204030204" pitchFamily="34" charset="0"/>
                </a:rPr>
                <a:t>Other JPS</a:t>
              </a:r>
              <a:br>
                <a:rPr lang="en-US">
                  <a:solidFill>
                    <a:schemeClr val="tx1"/>
                  </a:solidFill>
                  <a:latin typeface="Calibri" panose="020F0502020204030204" pitchFamily="34" charset="0"/>
                  <a:cs typeface="Calibri" panose="020F0502020204030204" pitchFamily="34" charset="0"/>
                </a:rPr>
              </a:br>
              <a:r>
                <a:rPr lang="en-US">
                  <a:solidFill>
                    <a:schemeClr val="tx1"/>
                  </a:solidFill>
                  <a:latin typeface="Calibri" panose="020F0502020204030204" pitchFamily="34" charset="0"/>
                  <a:cs typeface="Calibri" panose="020F0502020204030204" pitchFamily="34" charset="0"/>
                </a:rPr>
                <a:t>Systems</a:t>
              </a:r>
            </a:p>
          </p:txBody>
        </p:sp>
        <p:sp>
          <p:nvSpPr>
            <p:cNvPr id="61" name="Rounded Rectangle 60">
              <a:extLst>
                <a:ext uri="{FF2B5EF4-FFF2-40B4-BE49-F238E27FC236}">
                  <a16:creationId xmlns:a16="http://schemas.microsoft.com/office/drawing/2014/main" id="{AA5D70D2-793F-8649-9CEA-CA756A73A194}"/>
                </a:ext>
              </a:extLst>
            </p:cNvPr>
            <p:cNvSpPr/>
            <p:nvPr/>
          </p:nvSpPr>
          <p:spPr bwMode="auto">
            <a:xfrm>
              <a:off x="8121510" y="3152747"/>
              <a:ext cx="1443716" cy="739907"/>
            </a:xfrm>
            <a:prstGeom prst="roundRect">
              <a:avLst/>
            </a:prstGeom>
            <a:solidFill>
              <a:schemeClr val="accent6">
                <a:lumMod val="40000"/>
                <a:lumOff val="60000"/>
              </a:schemeClr>
            </a:solidFill>
            <a:ln w="12700" cmpd="sng">
              <a:solidFill>
                <a:schemeClr val="tx1"/>
              </a:solidFill>
              <a:headEnd/>
              <a:tailEnd/>
            </a:ln>
          </p:spPr>
          <p:style>
            <a:lnRef idx="2">
              <a:schemeClr val="dk1"/>
            </a:lnRef>
            <a:fillRef idx="1">
              <a:schemeClr val="lt1"/>
            </a:fillRef>
            <a:effectRef idx="0">
              <a:schemeClr val="dk1"/>
            </a:effectRef>
            <a:fontRef idx="minor">
              <a:schemeClr val="dk1"/>
            </a:fontRef>
          </p:style>
          <p:txBody>
            <a:bodyPr wrap="none" rtlCol="0" anchor="ctr"/>
            <a:lstStyle/>
            <a:p>
              <a:pPr algn="ctr">
                <a:lnSpc>
                  <a:spcPct val="90000"/>
                </a:lnSpc>
              </a:pPr>
              <a:endParaRPr lang="en-US">
                <a:solidFill>
                  <a:schemeClr val="tx1"/>
                </a:solidFill>
                <a:latin typeface="Calibri" panose="020F0502020204030204" pitchFamily="34" charset="0"/>
                <a:cs typeface="Calibri" panose="020F0502020204030204" pitchFamily="34" charset="0"/>
              </a:endParaRPr>
            </a:p>
          </p:txBody>
        </p:sp>
      </p:grpSp>
      <p:sp>
        <p:nvSpPr>
          <p:cNvPr id="62" name="Rounded Rectangle 61">
            <a:extLst>
              <a:ext uri="{FF2B5EF4-FFF2-40B4-BE49-F238E27FC236}">
                <a16:creationId xmlns:a16="http://schemas.microsoft.com/office/drawing/2014/main" id="{D413E90E-A213-9247-AE78-03A88F61B58C}"/>
              </a:ext>
            </a:extLst>
          </p:cNvPr>
          <p:cNvSpPr/>
          <p:nvPr/>
        </p:nvSpPr>
        <p:spPr bwMode="auto">
          <a:xfrm>
            <a:off x="8982885" y="5167079"/>
            <a:ext cx="1844666" cy="741476"/>
          </a:xfrm>
          <a:prstGeom prst="roundRect">
            <a:avLst/>
          </a:prstGeom>
          <a:solidFill>
            <a:schemeClr val="accent4">
              <a:lumMod val="20000"/>
              <a:lumOff val="80000"/>
            </a:schemeClr>
          </a:solidFill>
          <a:ln w="12700" cmpd="sng">
            <a:solidFill>
              <a:schemeClr val="tx1"/>
            </a:solidFill>
            <a:headEnd/>
            <a:tailEnd/>
          </a:ln>
        </p:spPr>
        <p:style>
          <a:lnRef idx="2">
            <a:schemeClr val="dk1"/>
          </a:lnRef>
          <a:fillRef idx="1">
            <a:schemeClr val="lt1"/>
          </a:fillRef>
          <a:effectRef idx="0">
            <a:schemeClr val="dk1"/>
          </a:effectRef>
          <a:fontRef idx="minor">
            <a:schemeClr val="dk1"/>
          </a:fontRef>
        </p:style>
        <p:txBody>
          <a:bodyPr wrap="none" rtlCol="0" anchor="ctr"/>
          <a:lstStyle/>
          <a:p>
            <a:pPr algn="ctr">
              <a:lnSpc>
                <a:spcPct val="90000"/>
              </a:lnSpc>
            </a:pPr>
            <a:r>
              <a:rPr lang="en-US">
                <a:solidFill>
                  <a:schemeClr val="tx1"/>
                </a:solidFill>
                <a:latin typeface="Calibri" panose="020F0502020204030204" pitchFamily="34" charset="0"/>
                <a:cs typeface="Calibri" panose="020F0502020204030204" pitchFamily="34" charset="0"/>
              </a:rPr>
              <a:t>Facility Control </a:t>
            </a:r>
            <a:br>
              <a:rPr lang="en-US">
                <a:solidFill>
                  <a:schemeClr val="tx1"/>
                </a:solidFill>
                <a:latin typeface="Calibri" panose="020F0502020204030204" pitchFamily="34" charset="0"/>
                <a:cs typeface="Calibri" panose="020F0502020204030204" pitchFamily="34" charset="0"/>
              </a:rPr>
            </a:br>
            <a:r>
              <a:rPr lang="en-US">
                <a:solidFill>
                  <a:schemeClr val="tx1"/>
                </a:solidFill>
                <a:latin typeface="Calibri" panose="020F0502020204030204" pitchFamily="34" charset="0"/>
                <a:cs typeface="Calibri" panose="020F0502020204030204" pitchFamily="34" charset="0"/>
              </a:rPr>
              <a:t>Room (FCR) </a:t>
            </a:r>
            <a:br>
              <a:rPr lang="en-US">
                <a:solidFill>
                  <a:schemeClr val="tx1"/>
                </a:solidFill>
                <a:latin typeface="Calibri" panose="020F0502020204030204" pitchFamily="34" charset="0"/>
                <a:cs typeface="Calibri" panose="020F0502020204030204" pitchFamily="34" charset="0"/>
              </a:rPr>
            </a:br>
            <a:r>
              <a:rPr lang="en-US">
                <a:solidFill>
                  <a:schemeClr val="tx1"/>
                </a:solidFill>
                <a:latin typeface="Calibri" panose="020F0502020204030204" pitchFamily="34" charset="0"/>
                <a:cs typeface="Calibri" panose="020F0502020204030204" pitchFamily="34" charset="0"/>
              </a:rPr>
              <a:t>C&amp;M Software</a:t>
            </a:r>
          </a:p>
        </p:txBody>
      </p:sp>
      <p:cxnSp>
        <p:nvCxnSpPr>
          <p:cNvPr id="64" name="Straight Arrow Connector 63">
            <a:extLst>
              <a:ext uri="{FF2B5EF4-FFF2-40B4-BE49-F238E27FC236}">
                <a16:creationId xmlns:a16="http://schemas.microsoft.com/office/drawing/2014/main" id="{A720E4BF-F0D3-B64D-BA99-7EB6D05284A3}"/>
              </a:ext>
            </a:extLst>
          </p:cNvPr>
          <p:cNvCxnSpPr>
            <a:cxnSpLocks/>
          </p:cNvCxnSpPr>
          <p:nvPr/>
        </p:nvCxnSpPr>
        <p:spPr>
          <a:xfrm>
            <a:off x="1736663" y="2017110"/>
            <a:ext cx="2329778"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65" name="Straight Arrow Connector 64">
            <a:extLst>
              <a:ext uri="{FF2B5EF4-FFF2-40B4-BE49-F238E27FC236}">
                <a16:creationId xmlns:a16="http://schemas.microsoft.com/office/drawing/2014/main" id="{362D15EA-BDEA-D048-9187-584684BCE3B8}"/>
              </a:ext>
            </a:extLst>
          </p:cNvPr>
          <p:cNvCxnSpPr>
            <a:cxnSpLocks/>
          </p:cNvCxnSpPr>
          <p:nvPr/>
        </p:nvCxnSpPr>
        <p:spPr>
          <a:xfrm flipH="1">
            <a:off x="1736663" y="1652421"/>
            <a:ext cx="6383129" cy="2317"/>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69" name="TextBox 68">
            <a:extLst>
              <a:ext uri="{FF2B5EF4-FFF2-40B4-BE49-F238E27FC236}">
                <a16:creationId xmlns:a16="http://schemas.microsoft.com/office/drawing/2014/main" id="{71376434-BA38-4642-91D4-D45F5251BE59}"/>
              </a:ext>
            </a:extLst>
          </p:cNvPr>
          <p:cNvSpPr txBox="1"/>
          <p:nvPr/>
        </p:nvSpPr>
        <p:spPr>
          <a:xfrm>
            <a:off x="1937557" y="1409682"/>
            <a:ext cx="1597817" cy="307777"/>
          </a:xfrm>
          <a:prstGeom prst="rect">
            <a:avLst/>
          </a:prstGeom>
          <a:noFill/>
        </p:spPr>
        <p:txBody>
          <a:bodyPr wrap="square" rtlCol="0">
            <a:spAutoFit/>
          </a:bodyPr>
          <a:lstStyle/>
          <a:p>
            <a:pPr algn="ctr"/>
            <a:r>
              <a:rPr lang="en-US" sz="1400">
                <a:latin typeface="Calibri" panose="020F0502020204030204" pitchFamily="34" charset="0"/>
                <a:cs typeface="Calibri" panose="020F0502020204030204" pitchFamily="34" charset="0"/>
              </a:rPr>
              <a:t>Filed Jars</a:t>
            </a:r>
          </a:p>
        </p:txBody>
      </p:sp>
      <p:sp>
        <p:nvSpPr>
          <p:cNvPr id="70" name="TextBox 69">
            <a:extLst>
              <a:ext uri="{FF2B5EF4-FFF2-40B4-BE49-F238E27FC236}">
                <a16:creationId xmlns:a16="http://schemas.microsoft.com/office/drawing/2014/main" id="{DE433042-60EE-B541-B547-4A2936A1EDD1}"/>
              </a:ext>
            </a:extLst>
          </p:cNvPr>
          <p:cNvSpPr txBox="1"/>
          <p:nvPr/>
        </p:nvSpPr>
        <p:spPr>
          <a:xfrm>
            <a:off x="1797334" y="1744735"/>
            <a:ext cx="1728584" cy="307777"/>
          </a:xfrm>
          <a:prstGeom prst="rect">
            <a:avLst/>
          </a:prstGeom>
          <a:noFill/>
        </p:spPr>
        <p:txBody>
          <a:bodyPr wrap="square" rtlCol="0">
            <a:spAutoFit/>
          </a:bodyPr>
          <a:lstStyle/>
          <a:p>
            <a:pPr algn="ctr"/>
            <a:r>
              <a:rPr lang="en-US" sz="1400">
                <a:latin typeface="Calibri" panose="020F0502020204030204" pitchFamily="34" charset="0"/>
                <a:cs typeface="Calibri" panose="020F0502020204030204" pitchFamily="34" charset="0"/>
              </a:rPr>
              <a:t>Product &amp; Labels</a:t>
            </a:r>
          </a:p>
        </p:txBody>
      </p:sp>
      <p:cxnSp>
        <p:nvCxnSpPr>
          <p:cNvPr id="71" name="Straight Arrow Connector 70">
            <a:extLst>
              <a:ext uri="{FF2B5EF4-FFF2-40B4-BE49-F238E27FC236}">
                <a16:creationId xmlns:a16="http://schemas.microsoft.com/office/drawing/2014/main" id="{8DA6CDC2-99E0-1545-ABA9-7D9E9D0F11AB}"/>
              </a:ext>
            </a:extLst>
          </p:cNvPr>
          <p:cNvCxnSpPr>
            <a:cxnSpLocks/>
          </p:cNvCxnSpPr>
          <p:nvPr/>
        </p:nvCxnSpPr>
        <p:spPr>
          <a:xfrm flipV="1">
            <a:off x="2616666" y="4103830"/>
            <a:ext cx="1440722" cy="86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72" name="Straight Arrow Connector 71">
            <a:extLst>
              <a:ext uri="{FF2B5EF4-FFF2-40B4-BE49-F238E27FC236}">
                <a16:creationId xmlns:a16="http://schemas.microsoft.com/office/drawing/2014/main" id="{4944ADFD-9A67-7C4E-A70C-A6B78F39E8A4}"/>
              </a:ext>
            </a:extLst>
          </p:cNvPr>
          <p:cNvCxnSpPr>
            <a:cxnSpLocks/>
          </p:cNvCxnSpPr>
          <p:nvPr/>
        </p:nvCxnSpPr>
        <p:spPr>
          <a:xfrm flipH="1">
            <a:off x="2636567" y="3796915"/>
            <a:ext cx="1429874"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73" name="TextBox 72">
            <a:extLst>
              <a:ext uri="{FF2B5EF4-FFF2-40B4-BE49-F238E27FC236}">
                <a16:creationId xmlns:a16="http://schemas.microsoft.com/office/drawing/2014/main" id="{C26976F8-7B10-0245-B40C-9334E596D036}"/>
              </a:ext>
            </a:extLst>
          </p:cNvPr>
          <p:cNvSpPr txBox="1"/>
          <p:nvPr/>
        </p:nvSpPr>
        <p:spPr>
          <a:xfrm>
            <a:off x="2573580" y="3525686"/>
            <a:ext cx="1120269" cy="307777"/>
          </a:xfrm>
          <a:prstGeom prst="rect">
            <a:avLst/>
          </a:prstGeom>
          <a:noFill/>
        </p:spPr>
        <p:txBody>
          <a:bodyPr wrap="square" rtlCol="0">
            <a:spAutoFit/>
          </a:bodyPr>
          <a:lstStyle/>
          <a:p>
            <a:pPr algn="ctr"/>
            <a:r>
              <a:rPr lang="en-US" sz="1400">
                <a:latin typeface="Calibri" panose="020F0502020204030204" pitchFamily="34" charset="0"/>
                <a:cs typeface="Calibri" panose="020F0502020204030204" pitchFamily="34" charset="0"/>
              </a:rPr>
              <a:t>Unused lids</a:t>
            </a:r>
          </a:p>
        </p:txBody>
      </p:sp>
      <p:sp>
        <p:nvSpPr>
          <p:cNvPr id="74" name="TextBox 73">
            <a:extLst>
              <a:ext uri="{FF2B5EF4-FFF2-40B4-BE49-F238E27FC236}">
                <a16:creationId xmlns:a16="http://schemas.microsoft.com/office/drawing/2014/main" id="{A1D29F7D-B1EF-854C-8C2D-670A52CD258F}"/>
              </a:ext>
            </a:extLst>
          </p:cNvPr>
          <p:cNvSpPr txBox="1"/>
          <p:nvPr/>
        </p:nvSpPr>
        <p:spPr>
          <a:xfrm>
            <a:off x="2550794" y="3851964"/>
            <a:ext cx="1165841" cy="307777"/>
          </a:xfrm>
          <a:prstGeom prst="rect">
            <a:avLst/>
          </a:prstGeom>
          <a:noFill/>
        </p:spPr>
        <p:txBody>
          <a:bodyPr wrap="square" rtlCol="0">
            <a:spAutoFit/>
          </a:bodyPr>
          <a:lstStyle/>
          <a:p>
            <a:pPr algn="ctr"/>
            <a:r>
              <a:rPr lang="en-US" sz="1400">
                <a:latin typeface="Calibri" panose="020F0502020204030204" pitchFamily="34" charset="0"/>
                <a:cs typeface="Calibri" panose="020F0502020204030204" pitchFamily="34" charset="0"/>
              </a:rPr>
              <a:t>New Lids</a:t>
            </a:r>
          </a:p>
        </p:txBody>
      </p:sp>
      <p:cxnSp>
        <p:nvCxnSpPr>
          <p:cNvPr id="75" name="Straight Arrow Connector 74">
            <a:extLst>
              <a:ext uri="{FF2B5EF4-FFF2-40B4-BE49-F238E27FC236}">
                <a16:creationId xmlns:a16="http://schemas.microsoft.com/office/drawing/2014/main" id="{259994EA-7D6D-724E-8945-92D6988C0F1A}"/>
              </a:ext>
            </a:extLst>
          </p:cNvPr>
          <p:cNvCxnSpPr>
            <a:cxnSpLocks/>
          </p:cNvCxnSpPr>
          <p:nvPr/>
        </p:nvCxnSpPr>
        <p:spPr>
          <a:xfrm>
            <a:off x="2615159" y="3087109"/>
            <a:ext cx="1451282"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76" name="Straight Arrow Connector 75">
            <a:extLst>
              <a:ext uri="{FF2B5EF4-FFF2-40B4-BE49-F238E27FC236}">
                <a16:creationId xmlns:a16="http://schemas.microsoft.com/office/drawing/2014/main" id="{5597856C-D455-E849-B14C-7F7F91F36D24}"/>
              </a:ext>
            </a:extLst>
          </p:cNvPr>
          <p:cNvCxnSpPr>
            <a:cxnSpLocks/>
          </p:cNvCxnSpPr>
          <p:nvPr/>
        </p:nvCxnSpPr>
        <p:spPr>
          <a:xfrm flipH="1">
            <a:off x="2615159" y="2810520"/>
            <a:ext cx="1451282"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77" name="TextBox 76">
            <a:extLst>
              <a:ext uri="{FF2B5EF4-FFF2-40B4-BE49-F238E27FC236}">
                <a16:creationId xmlns:a16="http://schemas.microsoft.com/office/drawing/2014/main" id="{1FBEE295-8892-5648-8135-D2F9B626E992}"/>
              </a:ext>
            </a:extLst>
          </p:cNvPr>
          <p:cNvSpPr txBox="1"/>
          <p:nvPr/>
        </p:nvSpPr>
        <p:spPr>
          <a:xfrm>
            <a:off x="2574063" y="2558825"/>
            <a:ext cx="1119303" cy="307777"/>
          </a:xfrm>
          <a:prstGeom prst="rect">
            <a:avLst/>
          </a:prstGeom>
          <a:noFill/>
        </p:spPr>
        <p:txBody>
          <a:bodyPr wrap="square" rtlCol="0">
            <a:spAutoFit/>
          </a:bodyPr>
          <a:lstStyle/>
          <a:p>
            <a:pPr algn="ctr"/>
            <a:r>
              <a:rPr lang="en-US" sz="1400">
                <a:latin typeface="Calibri" panose="020F0502020204030204" pitchFamily="34" charset="0"/>
                <a:cs typeface="Calibri" panose="020F0502020204030204" pitchFamily="34" charset="0"/>
              </a:rPr>
              <a:t>Used Jars</a:t>
            </a:r>
          </a:p>
        </p:txBody>
      </p:sp>
      <p:sp>
        <p:nvSpPr>
          <p:cNvPr id="78" name="TextBox 77">
            <a:extLst>
              <a:ext uri="{FF2B5EF4-FFF2-40B4-BE49-F238E27FC236}">
                <a16:creationId xmlns:a16="http://schemas.microsoft.com/office/drawing/2014/main" id="{7B197FE1-C739-E74F-A2B0-E623BDCF18CD}"/>
              </a:ext>
            </a:extLst>
          </p:cNvPr>
          <p:cNvSpPr txBox="1"/>
          <p:nvPr/>
        </p:nvSpPr>
        <p:spPr>
          <a:xfrm>
            <a:off x="2577186" y="2841115"/>
            <a:ext cx="1113056" cy="307777"/>
          </a:xfrm>
          <a:prstGeom prst="rect">
            <a:avLst/>
          </a:prstGeom>
          <a:noFill/>
        </p:spPr>
        <p:txBody>
          <a:bodyPr wrap="square" rtlCol="0">
            <a:spAutoFit/>
          </a:bodyPr>
          <a:lstStyle/>
          <a:p>
            <a:pPr algn="ctr"/>
            <a:r>
              <a:rPr lang="en-US" sz="1400">
                <a:latin typeface="Calibri" panose="020F0502020204030204" pitchFamily="34" charset="0"/>
                <a:cs typeface="Calibri" panose="020F0502020204030204" pitchFamily="34" charset="0"/>
              </a:rPr>
              <a:t>Empty Jars</a:t>
            </a:r>
          </a:p>
        </p:txBody>
      </p:sp>
      <p:cxnSp>
        <p:nvCxnSpPr>
          <p:cNvPr id="79" name="Straight Arrow Connector 78">
            <a:extLst>
              <a:ext uri="{FF2B5EF4-FFF2-40B4-BE49-F238E27FC236}">
                <a16:creationId xmlns:a16="http://schemas.microsoft.com/office/drawing/2014/main" id="{FC70913F-0450-504B-9755-727EF3AB2E81}"/>
              </a:ext>
            </a:extLst>
          </p:cNvPr>
          <p:cNvCxnSpPr>
            <a:cxnSpLocks/>
          </p:cNvCxnSpPr>
          <p:nvPr/>
        </p:nvCxnSpPr>
        <p:spPr>
          <a:xfrm flipV="1">
            <a:off x="2597768" y="5371643"/>
            <a:ext cx="4388414" cy="5181"/>
          </a:xfrm>
          <a:prstGeom prst="straightConnector1">
            <a:avLst/>
          </a:prstGeom>
          <a:ln w="28575">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0" name="Straight Arrow Connector 79">
            <a:extLst>
              <a:ext uri="{FF2B5EF4-FFF2-40B4-BE49-F238E27FC236}">
                <a16:creationId xmlns:a16="http://schemas.microsoft.com/office/drawing/2014/main" id="{11F1D5AD-6228-7441-9612-95E1C92D535A}"/>
              </a:ext>
            </a:extLst>
          </p:cNvPr>
          <p:cNvCxnSpPr>
            <a:cxnSpLocks/>
          </p:cNvCxnSpPr>
          <p:nvPr/>
        </p:nvCxnSpPr>
        <p:spPr>
          <a:xfrm flipH="1">
            <a:off x="2615023" y="5086897"/>
            <a:ext cx="4371160" cy="0"/>
          </a:xfrm>
          <a:prstGeom prst="straightConnector1">
            <a:avLst/>
          </a:prstGeom>
          <a:ln w="28575">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81" name="TextBox 80">
            <a:extLst>
              <a:ext uri="{FF2B5EF4-FFF2-40B4-BE49-F238E27FC236}">
                <a16:creationId xmlns:a16="http://schemas.microsoft.com/office/drawing/2014/main" id="{AF1C4954-7D53-3B44-8EC0-B7809F4D998C}"/>
              </a:ext>
            </a:extLst>
          </p:cNvPr>
          <p:cNvSpPr txBox="1"/>
          <p:nvPr/>
        </p:nvSpPr>
        <p:spPr>
          <a:xfrm>
            <a:off x="2559249" y="5117758"/>
            <a:ext cx="1148930" cy="307777"/>
          </a:xfrm>
          <a:prstGeom prst="rect">
            <a:avLst/>
          </a:prstGeom>
          <a:noFill/>
        </p:spPr>
        <p:txBody>
          <a:bodyPr wrap="square" rtlCol="0">
            <a:spAutoFit/>
          </a:bodyPr>
          <a:lstStyle/>
          <a:p>
            <a:pPr algn="ctr"/>
            <a:r>
              <a:rPr lang="en-US" sz="1400">
                <a:latin typeface="Calibri" panose="020F0502020204030204" pitchFamily="34" charset="0"/>
                <a:cs typeface="Calibri" panose="020F0502020204030204" pitchFamily="34" charset="0"/>
              </a:rPr>
              <a:t>Failed parts</a:t>
            </a:r>
          </a:p>
        </p:txBody>
      </p:sp>
      <p:sp>
        <p:nvSpPr>
          <p:cNvPr id="82" name="TextBox 81">
            <a:extLst>
              <a:ext uri="{FF2B5EF4-FFF2-40B4-BE49-F238E27FC236}">
                <a16:creationId xmlns:a16="http://schemas.microsoft.com/office/drawing/2014/main" id="{B98979DB-00C0-8041-840E-565590C5078F}"/>
              </a:ext>
            </a:extLst>
          </p:cNvPr>
          <p:cNvSpPr txBox="1"/>
          <p:nvPr/>
        </p:nvSpPr>
        <p:spPr>
          <a:xfrm>
            <a:off x="2463212" y="4819259"/>
            <a:ext cx="1341005" cy="307777"/>
          </a:xfrm>
          <a:prstGeom prst="rect">
            <a:avLst/>
          </a:prstGeom>
          <a:noFill/>
        </p:spPr>
        <p:txBody>
          <a:bodyPr wrap="square" rtlCol="0">
            <a:spAutoFit/>
          </a:bodyPr>
          <a:lstStyle/>
          <a:p>
            <a:pPr algn="ctr"/>
            <a:r>
              <a:rPr lang="en-US" sz="1400">
                <a:latin typeface="Calibri" panose="020F0502020204030204" pitchFamily="34" charset="0"/>
                <a:cs typeface="Calibri" panose="020F0502020204030204" pitchFamily="34" charset="0"/>
              </a:rPr>
              <a:t>New LIRs</a:t>
            </a:r>
          </a:p>
        </p:txBody>
      </p:sp>
      <p:cxnSp>
        <p:nvCxnSpPr>
          <p:cNvPr id="83" name="Straight Arrow Connector 82">
            <a:extLst>
              <a:ext uri="{FF2B5EF4-FFF2-40B4-BE49-F238E27FC236}">
                <a16:creationId xmlns:a16="http://schemas.microsoft.com/office/drawing/2014/main" id="{8FB74456-150C-8742-AB2A-E1DD7A6D9DD2}"/>
              </a:ext>
            </a:extLst>
          </p:cNvPr>
          <p:cNvCxnSpPr>
            <a:cxnSpLocks/>
          </p:cNvCxnSpPr>
          <p:nvPr/>
        </p:nvCxnSpPr>
        <p:spPr>
          <a:xfrm>
            <a:off x="2622084" y="5623401"/>
            <a:ext cx="4364098"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84" name="TextBox 83">
            <a:extLst>
              <a:ext uri="{FF2B5EF4-FFF2-40B4-BE49-F238E27FC236}">
                <a16:creationId xmlns:a16="http://schemas.microsoft.com/office/drawing/2014/main" id="{F4A9D992-E626-E74A-8D56-B1720203A620}"/>
              </a:ext>
            </a:extLst>
          </p:cNvPr>
          <p:cNvSpPr txBox="1"/>
          <p:nvPr/>
        </p:nvSpPr>
        <p:spPr>
          <a:xfrm>
            <a:off x="2618103" y="5387762"/>
            <a:ext cx="1031222" cy="307777"/>
          </a:xfrm>
          <a:prstGeom prst="rect">
            <a:avLst/>
          </a:prstGeom>
          <a:noFill/>
        </p:spPr>
        <p:txBody>
          <a:bodyPr wrap="square" rtlCol="0">
            <a:spAutoFit/>
          </a:bodyPr>
          <a:lstStyle/>
          <a:p>
            <a:pPr algn="ctr"/>
            <a:r>
              <a:rPr lang="en-US" sz="1400">
                <a:latin typeface="Calibri" panose="020F0502020204030204" pitchFamily="34" charset="0"/>
                <a:cs typeface="Calibri" panose="020F0502020204030204" pitchFamily="34" charset="0"/>
              </a:rPr>
              <a:t>New Parts</a:t>
            </a:r>
          </a:p>
        </p:txBody>
      </p:sp>
      <p:cxnSp>
        <p:nvCxnSpPr>
          <p:cNvPr id="89" name="Straight Arrow Connector 88">
            <a:extLst>
              <a:ext uri="{FF2B5EF4-FFF2-40B4-BE49-F238E27FC236}">
                <a16:creationId xmlns:a16="http://schemas.microsoft.com/office/drawing/2014/main" id="{349ACF5A-4D89-5F46-BA97-6B6881330188}"/>
              </a:ext>
            </a:extLst>
          </p:cNvPr>
          <p:cNvCxnSpPr>
            <a:cxnSpLocks/>
          </p:cNvCxnSpPr>
          <p:nvPr/>
        </p:nvCxnSpPr>
        <p:spPr>
          <a:xfrm>
            <a:off x="4804133" y="2552287"/>
            <a:ext cx="3303386"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112" name="TextBox 111">
            <a:extLst>
              <a:ext uri="{FF2B5EF4-FFF2-40B4-BE49-F238E27FC236}">
                <a16:creationId xmlns:a16="http://schemas.microsoft.com/office/drawing/2014/main" id="{640074AB-00EB-D142-BAB1-39B67DDDC97F}"/>
              </a:ext>
            </a:extLst>
          </p:cNvPr>
          <p:cNvSpPr txBox="1"/>
          <p:nvPr/>
        </p:nvSpPr>
        <p:spPr>
          <a:xfrm>
            <a:off x="4733214" y="3150657"/>
            <a:ext cx="845417" cy="461665"/>
          </a:xfrm>
          <a:prstGeom prst="rect">
            <a:avLst/>
          </a:prstGeom>
          <a:noFill/>
        </p:spPr>
        <p:txBody>
          <a:bodyPr wrap="square" rtlCol="0">
            <a:spAutoFit/>
          </a:bodyPr>
          <a:lstStyle/>
          <a:p>
            <a:pPr algn="ctr"/>
            <a:r>
              <a:rPr lang="en-US" sz="1200">
                <a:latin typeface="Calibri" panose="020F0502020204030204" pitchFamily="34" charset="0"/>
                <a:cs typeface="Calibri" panose="020F0502020204030204" pitchFamily="34" charset="0"/>
              </a:rPr>
              <a:t>New </a:t>
            </a:r>
            <a:br>
              <a:rPr lang="en-US" sz="1200">
                <a:latin typeface="Calibri" panose="020F0502020204030204" pitchFamily="34" charset="0"/>
                <a:cs typeface="Calibri" panose="020F0502020204030204" pitchFamily="34" charset="0"/>
              </a:rPr>
            </a:br>
            <a:r>
              <a:rPr lang="en-US" sz="1200">
                <a:latin typeface="Calibri" panose="020F0502020204030204" pitchFamily="34" charset="0"/>
                <a:cs typeface="Calibri" panose="020F0502020204030204" pitchFamily="34" charset="0"/>
              </a:rPr>
              <a:t>Lids</a:t>
            </a:r>
          </a:p>
        </p:txBody>
      </p:sp>
      <p:cxnSp>
        <p:nvCxnSpPr>
          <p:cNvPr id="113" name="Straight Arrow Connector 112">
            <a:extLst>
              <a:ext uri="{FF2B5EF4-FFF2-40B4-BE49-F238E27FC236}">
                <a16:creationId xmlns:a16="http://schemas.microsoft.com/office/drawing/2014/main" id="{68256BDF-832D-1943-B315-F3A58420C79A}"/>
              </a:ext>
            </a:extLst>
          </p:cNvPr>
          <p:cNvCxnSpPr>
            <a:cxnSpLocks/>
          </p:cNvCxnSpPr>
          <p:nvPr/>
        </p:nvCxnSpPr>
        <p:spPr>
          <a:xfrm>
            <a:off x="4834010" y="3373336"/>
            <a:ext cx="3423637"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121" name="TextBox 120">
            <a:extLst>
              <a:ext uri="{FF2B5EF4-FFF2-40B4-BE49-F238E27FC236}">
                <a16:creationId xmlns:a16="http://schemas.microsoft.com/office/drawing/2014/main" id="{FB99024B-1CB6-6242-AAC1-B2C2553F90D9}"/>
              </a:ext>
            </a:extLst>
          </p:cNvPr>
          <p:cNvSpPr txBox="1"/>
          <p:nvPr/>
        </p:nvSpPr>
        <p:spPr>
          <a:xfrm>
            <a:off x="5450083" y="588380"/>
            <a:ext cx="4044702" cy="341632"/>
          </a:xfrm>
          <a:prstGeom prst="rect">
            <a:avLst/>
          </a:prstGeom>
          <a:noFill/>
        </p:spPr>
        <p:txBody>
          <a:bodyPr wrap="square" rtlCol="0">
            <a:spAutoFit/>
          </a:bodyPr>
          <a:lstStyle/>
          <a:p>
            <a:pPr algn="ctr">
              <a:lnSpc>
                <a:spcPct val="90000"/>
              </a:lnSpc>
            </a:pPr>
            <a:r>
              <a:rPr lang="en-US" b="1">
                <a:latin typeface="Calibri" panose="020F0502020204030204" pitchFamily="34" charset="0"/>
                <a:cs typeface="Calibri" panose="020F0502020204030204" pitchFamily="34" charset="0"/>
              </a:rPr>
              <a:t>Jar Production Facility</a:t>
            </a:r>
          </a:p>
        </p:txBody>
      </p:sp>
      <p:sp>
        <p:nvSpPr>
          <p:cNvPr id="123" name="Rounded Rectangle 122">
            <a:extLst>
              <a:ext uri="{FF2B5EF4-FFF2-40B4-BE49-F238E27FC236}">
                <a16:creationId xmlns:a16="http://schemas.microsoft.com/office/drawing/2014/main" id="{07C4C86E-FF36-F644-8F52-38F4AA66D24A}"/>
              </a:ext>
            </a:extLst>
          </p:cNvPr>
          <p:cNvSpPr/>
          <p:nvPr/>
        </p:nvSpPr>
        <p:spPr bwMode="auto">
          <a:xfrm>
            <a:off x="7019601" y="5732391"/>
            <a:ext cx="1341430" cy="297236"/>
          </a:xfrm>
          <a:prstGeom prst="roundRect">
            <a:avLst/>
          </a:prstGeom>
          <a:solidFill>
            <a:srgbClr val="C00000"/>
          </a:solidFill>
          <a:ln w="12700" cmpd="sng">
            <a:solidFill>
              <a:schemeClr val="tx1"/>
            </a:solidFill>
            <a:headEnd/>
            <a:tailEnd/>
          </a:ln>
        </p:spPr>
        <p:style>
          <a:lnRef idx="2">
            <a:schemeClr val="dk1"/>
          </a:lnRef>
          <a:fillRef idx="1">
            <a:schemeClr val="lt1"/>
          </a:fillRef>
          <a:effectRef idx="0">
            <a:schemeClr val="dk1"/>
          </a:effectRef>
          <a:fontRef idx="minor">
            <a:schemeClr val="dk1"/>
          </a:fontRef>
        </p:style>
        <p:txBody>
          <a:bodyPr wrap="none" rtlCol="0" anchor="t"/>
          <a:lstStyle/>
          <a:p>
            <a:pPr algn="ctr">
              <a:lnSpc>
                <a:spcPct val="80000"/>
              </a:lnSpc>
            </a:pPr>
            <a:r>
              <a:rPr lang="en-US">
                <a:solidFill>
                  <a:schemeClr val="bg1"/>
                </a:solidFill>
                <a:latin typeface="Calibri" panose="020F0502020204030204" pitchFamily="34" charset="0"/>
                <a:cs typeface="Calibri" panose="020F0502020204030204" pitchFamily="34" charset="0"/>
              </a:rPr>
              <a:t>Spare LIRs</a:t>
            </a:r>
          </a:p>
        </p:txBody>
      </p:sp>
      <p:sp>
        <p:nvSpPr>
          <p:cNvPr id="124" name="Rounded Rectangle 123">
            <a:extLst>
              <a:ext uri="{FF2B5EF4-FFF2-40B4-BE49-F238E27FC236}">
                <a16:creationId xmlns:a16="http://schemas.microsoft.com/office/drawing/2014/main" id="{A7DB4569-B987-DD4E-95DF-E7EAC697BE22}"/>
              </a:ext>
            </a:extLst>
          </p:cNvPr>
          <p:cNvSpPr/>
          <p:nvPr/>
        </p:nvSpPr>
        <p:spPr bwMode="auto">
          <a:xfrm>
            <a:off x="7038783" y="5207839"/>
            <a:ext cx="1341430" cy="263021"/>
          </a:xfrm>
          <a:prstGeom prst="roundRect">
            <a:avLst/>
          </a:prstGeom>
          <a:solidFill>
            <a:schemeClr val="bg2">
              <a:lumMod val="90000"/>
            </a:schemeClr>
          </a:solidFill>
          <a:ln w="12700" cmpd="sng">
            <a:solidFill>
              <a:schemeClr val="tx1"/>
            </a:solidFill>
            <a:headEnd/>
            <a:tailEnd/>
          </a:ln>
        </p:spPr>
        <p:style>
          <a:lnRef idx="2">
            <a:schemeClr val="dk1"/>
          </a:lnRef>
          <a:fillRef idx="1">
            <a:schemeClr val="lt1"/>
          </a:fillRef>
          <a:effectRef idx="0">
            <a:schemeClr val="dk1"/>
          </a:effectRef>
          <a:fontRef idx="minor">
            <a:schemeClr val="dk1"/>
          </a:fontRef>
        </p:style>
        <p:txBody>
          <a:bodyPr wrap="none" rtlCol="0" anchor="ctr"/>
          <a:lstStyle/>
          <a:p>
            <a:pPr algn="ctr">
              <a:lnSpc>
                <a:spcPct val="90000"/>
              </a:lnSpc>
            </a:pPr>
            <a:r>
              <a:rPr lang="en-US">
                <a:solidFill>
                  <a:schemeClr val="tx1"/>
                </a:solidFill>
                <a:latin typeface="Calibri" panose="020F0502020204030204" pitchFamily="34" charset="0"/>
                <a:cs typeface="Calibri" panose="020F0502020204030204" pitchFamily="34" charset="0"/>
              </a:rPr>
              <a:t>Spare Parts</a:t>
            </a:r>
          </a:p>
        </p:txBody>
      </p:sp>
      <p:sp>
        <p:nvSpPr>
          <p:cNvPr id="127" name="TextBox 126">
            <a:extLst>
              <a:ext uri="{FF2B5EF4-FFF2-40B4-BE49-F238E27FC236}">
                <a16:creationId xmlns:a16="http://schemas.microsoft.com/office/drawing/2014/main" id="{B8D15694-B39A-3241-8441-0B8359F4DCA7}"/>
              </a:ext>
            </a:extLst>
          </p:cNvPr>
          <p:cNvSpPr txBox="1"/>
          <p:nvPr/>
        </p:nvSpPr>
        <p:spPr>
          <a:xfrm>
            <a:off x="4733214" y="2309453"/>
            <a:ext cx="845417" cy="461665"/>
          </a:xfrm>
          <a:prstGeom prst="rect">
            <a:avLst/>
          </a:prstGeom>
          <a:noFill/>
        </p:spPr>
        <p:txBody>
          <a:bodyPr wrap="square" rtlCol="0">
            <a:spAutoFit/>
          </a:bodyPr>
          <a:lstStyle/>
          <a:p>
            <a:pPr algn="ctr"/>
            <a:r>
              <a:rPr lang="en-US" sz="1200">
                <a:latin typeface="Calibri" panose="020F0502020204030204" pitchFamily="34" charset="0"/>
                <a:cs typeface="Calibri" panose="020F0502020204030204" pitchFamily="34" charset="0"/>
              </a:rPr>
              <a:t>Empty </a:t>
            </a:r>
            <a:br>
              <a:rPr lang="en-US" sz="1200">
                <a:latin typeface="Calibri" panose="020F0502020204030204" pitchFamily="34" charset="0"/>
                <a:cs typeface="Calibri" panose="020F0502020204030204" pitchFamily="34" charset="0"/>
              </a:rPr>
            </a:br>
            <a:r>
              <a:rPr lang="en-US" sz="1200">
                <a:latin typeface="Calibri" panose="020F0502020204030204" pitchFamily="34" charset="0"/>
                <a:cs typeface="Calibri" panose="020F0502020204030204" pitchFamily="34" charset="0"/>
              </a:rPr>
              <a:t>Jars</a:t>
            </a:r>
          </a:p>
        </p:txBody>
      </p:sp>
      <p:cxnSp>
        <p:nvCxnSpPr>
          <p:cNvPr id="128" name="Straight Arrow Connector 127">
            <a:extLst>
              <a:ext uri="{FF2B5EF4-FFF2-40B4-BE49-F238E27FC236}">
                <a16:creationId xmlns:a16="http://schemas.microsoft.com/office/drawing/2014/main" id="{C25D3262-183C-964B-9662-BF6DB68EE082}"/>
              </a:ext>
            </a:extLst>
          </p:cNvPr>
          <p:cNvCxnSpPr>
            <a:cxnSpLocks/>
          </p:cNvCxnSpPr>
          <p:nvPr/>
        </p:nvCxnSpPr>
        <p:spPr>
          <a:xfrm flipV="1">
            <a:off x="7336971" y="3745508"/>
            <a:ext cx="772750" cy="820449"/>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131" name="TextBox 130">
            <a:extLst>
              <a:ext uri="{FF2B5EF4-FFF2-40B4-BE49-F238E27FC236}">
                <a16:creationId xmlns:a16="http://schemas.microsoft.com/office/drawing/2014/main" id="{86425F82-C047-7B40-902C-933D549F2995}"/>
              </a:ext>
            </a:extLst>
          </p:cNvPr>
          <p:cNvSpPr txBox="1"/>
          <p:nvPr/>
        </p:nvSpPr>
        <p:spPr>
          <a:xfrm rot="18562465">
            <a:off x="7238092" y="3910618"/>
            <a:ext cx="990627" cy="480131"/>
          </a:xfrm>
          <a:prstGeom prst="rect">
            <a:avLst/>
          </a:prstGeom>
          <a:noFill/>
        </p:spPr>
        <p:txBody>
          <a:bodyPr wrap="square" rtlCol="0">
            <a:spAutoFit/>
          </a:bodyPr>
          <a:lstStyle/>
          <a:p>
            <a:pPr algn="ctr">
              <a:lnSpc>
                <a:spcPct val="90000"/>
              </a:lnSpc>
            </a:pPr>
            <a:r>
              <a:rPr lang="en-US" sz="1400">
                <a:latin typeface="Calibri" panose="020F0502020204030204" pitchFamily="34" charset="0"/>
                <a:cs typeface="Calibri" panose="020F0502020204030204" pitchFamily="34" charset="0"/>
              </a:rPr>
              <a:t>Working</a:t>
            </a:r>
            <a:br>
              <a:rPr lang="en-US" sz="1400">
                <a:latin typeface="Calibri" panose="020F0502020204030204" pitchFamily="34" charset="0"/>
                <a:cs typeface="Calibri" panose="020F0502020204030204" pitchFamily="34" charset="0"/>
              </a:rPr>
            </a:br>
            <a:r>
              <a:rPr lang="en-US" sz="1400">
                <a:latin typeface="Calibri" panose="020F0502020204030204" pitchFamily="34" charset="0"/>
                <a:cs typeface="Calibri" panose="020F0502020204030204" pitchFamily="34" charset="0"/>
              </a:rPr>
              <a:t>LIRs</a:t>
            </a:r>
          </a:p>
        </p:txBody>
      </p:sp>
      <p:cxnSp>
        <p:nvCxnSpPr>
          <p:cNvPr id="132" name="Straight Arrow Connector 131">
            <a:extLst>
              <a:ext uri="{FF2B5EF4-FFF2-40B4-BE49-F238E27FC236}">
                <a16:creationId xmlns:a16="http://schemas.microsoft.com/office/drawing/2014/main" id="{274D0200-19F1-1149-B6D7-1A641B35C35A}"/>
              </a:ext>
            </a:extLst>
          </p:cNvPr>
          <p:cNvCxnSpPr>
            <a:cxnSpLocks/>
          </p:cNvCxnSpPr>
          <p:nvPr/>
        </p:nvCxnSpPr>
        <p:spPr>
          <a:xfrm flipV="1">
            <a:off x="7983190" y="3733300"/>
            <a:ext cx="593000" cy="810877"/>
          </a:xfrm>
          <a:prstGeom prst="straightConnector1">
            <a:avLst/>
          </a:prstGeom>
          <a:ln w="28575">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137" name="TextBox 136">
            <a:extLst>
              <a:ext uri="{FF2B5EF4-FFF2-40B4-BE49-F238E27FC236}">
                <a16:creationId xmlns:a16="http://schemas.microsoft.com/office/drawing/2014/main" id="{B29FB0A5-A2A7-6A4E-8DDE-05D6F2F925E9}"/>
              </a:ext>
            </a:extLst>
          </p:cNvPr>
          <p:cNvSpPr txBox="1"/>
          <p:nvPr/>
        </p:nvSpPr>
        <p:spPr>
          <a:xfrm rot="18411560">
            <a:off x="7742959" y="3943716"/>
            <a:ext cx="1052723" cy="480131"/>
          </a:xfrm>
          <a:prstGeom prst="rect">
            <a:avLst/>
          </a:prstGeom>
          <a:noFill/>
        </p:spPr>
        <p:txBody>
          <a:bodyPr wrap="square" rtlCol="0">
            <a:spAutoFit/>
          </a:bodyPr>
          <a:lstStyle/>
          <a:p>
            <a:pPr algn="ctr">
              <a:lnSpc>
                <a:spcPct val="90000"/>
              </a:lnSpc>
            </a:pPr>
            <a:r>
              <a:rPr lang="en-US" sz="1400">
                <a:latin typeface="Calibri" panose="020F0502020204030204" pitchFamily="34" charset="0"/>
                <a:cs typeface="Calibri" panose="020F0502020204030204" pitchFamily="34" charset="0"/>
              </a:rPr>
              <a:t>Failed</a:t>
            </a:r>
            <a:br>
              <a:rPr lang="en-US" sz="1400">
                <a:latin typeface="Calibri" panose="020F0502020204030204" pitchFamily="34" charset="0"/>
                <a:cs typeface="Calibri" panose="020F0502020204030204" pitchFamily="34" charset="0"/>
              </a:rPr>
            </a:br>
            <a:r>
              <a:rPr lang="en-US" sz="1400">
                <a:latin typeface="Calibri" panose="020F0502020204030204" pitchFamily="34" charset="0"/>
                <a:cs typeface="Calibri" panose="020F0502020204030204" pitchFamily="34" charset="0"/>
              </a:rPr>
              <a:t>LIRs</a:t>
            </a:r>
          </a:p>
        </p:txBody>
      </p:sp>
      <p:cxnSp>
        <p:nvCxnSpPr>
          <p:cNvPr id="138" name="Straight Arrow Connector 137">
            <a:extLst>
              <a:ext uri="{FF2B5EF4-FFF2-40B4-BE49-F238E27FC236}">
                <a16:creationId xmlns:a16="http://schemas.microsoft.com/office/drawing/2014/main" id="{56BE0BE6-251E-D64E-BF7E-A35F9AB824D7}"/>
              </a:ext>
            </a:extLst>
          </p:cNvPr>
          <p:cNvCxnSpPr>
            <a:cxnSpLocks/>
          </p:cNvCxnSpPr>
          <p:nvPr/>
        </p:nvCxnSpPr>
        <p:spPr>
          <a:xfrm flipH="1" flipV="1">
            <a:off x="9259130" y="3664308"/>
            <a:ext cx="657756" cy="1462251"/>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139" name="TextBox 138">
            <a:extLst>
              <a:ext uri="{FF2B5EF4-FFF2-40B4-BE49-F238E27FC236}">
                <a16:creationId xmlns:a16="http://schemas.microsoft.com/office/drawing/2014/main" id="{EF9F5104-7383-2B4C-A960-00EAF244AAB9}"/>
              </a:ext>
            </a:extLst>
          </p:cNvPr>
          <p:cNvSpPr txBox="1"/>
          <p:nvPr/>
        </p:nvSpPr>
        <p:spPr>
          <a:xfrm rot="3938581">
            <a:off x="9154848" y="4436796"/>
            <a:ext cx="1248971" cy="286232"/>
          </a:xfrm>
          <a:prstGeom prst="rect">
            <a:avLst/>
          </a:prstGeom>
          <a:noFill/>
        </p:spPr>
        <p:txBody>
          <a:bodyPr wrap="square" rtlCol="0">
            <a:spAutoFit/>
          </a:bodyPr>
          <a:lstStyle/>
          <a:p>
            <a:pPr>
              <a:lnSpc>
                <a:spcPct val="90000"/>
              </a:lnSpc>
            </a:pPr>
            <a:r>
              <a:rPr lang="en-US" sz="1400">
                <a:latin typeface="Calibri" panose="020F0502020204030204" pitchFamily="34" charset="0"/>
                <a:cs typeface="Calibri" panose="020F0502020204030204" pitchFamily="34" charset="0"/>
              </a:rPr>
              <a:t>Commands</a:t>
            </a:r>
          </a:p>
        </p:txBody>
      </p:sp>
      <p:cxnSp>
        <p:nvCxnSpPr>
          <p:cNvPr id="143" name="Straight Arrow Connector 142">
            <a:extLst>
              <a:ext uri="{FF2B5EF4-FFF2-40B4-BE49-F238E27FC236}">
                <a16:creationId xmlns:a16="http://schemas.microsoft.com/office/drawing/2014/main" id="{51E5FCF2-F034-8949-AD49-200428522A41}"/>
              </a:ext>
            </a:extLst>
          </p:cNvPr>
          <p:cNvCxnSpPr>
            <a:cxnSpLocks/>
          </p:cNvCxnSpPr>
          <p:nvPr/>
        </p:nvCxnSpPr>
        <p:spPr>
          <a:xfrm>
            <a:off x="8684437" y="3703134"/>
            <a:ext cx="608396" cy="1435788"/>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146" name="TextBox 145">
            <a:extLst>
              <a:ext uri="{FF2B5EF4-FFF2-40B4-BE49-F238E27FC236}">
                <a16:creationId xmlns:a16="http://schemas.microsoft.com/office/drawing/2014/main" id="{133BB6F9-5604-D84D-9F8B-1F686ADCD657}"/>
              </a:ext>
            </a:extLst>
          </p:cNvPr>
          <p:cNvSpPr txBox="1"/>
          <p:nvPr/>
        </p:nvSpPr>
        <p:spPr>
          <a:xfrm rot="3993655">
            <a:off x="8490588" y="4325926"/>
            <a:ext cx="1248971" cy="286232"/>
          </a:xfrm>
          <a:prstGeom prst="rect">
            <a:avLst/>
          </a:prstGeom>
          <a:noFill/>
        </p:spPr>
        <p:txBody>
          <a:bodyPr wrap="square" rtlCol="0">
            <a:spAutoFit/>
          </a:bodyPr>
          <a:lstStyle/>
          <a:p>
            <a:pPr>
              <a:lnSpc>
                <a:spcPct val="90000"/>
              </a:lnSpc>
            </a:pPr>
            <a:r>
              <a:rPr lang="en-US" sz="1400">
                <a:latin typeface="Calibri" panose="020F0502020204030204" pitchFamily="34" charset="0"/>
                <a:cs typeface="Calibri" panose="020F0502020204030204" pitchFamily="34" charset="0"/>
              </a:rPr>
              <a:t>H&amp;S Data</a:t>
            </a:r>
          </a:p>
        </p:txBody>
      </p:sp>
      <p:cxnSp>
        <p:nvCxnSpPr>
          <p:cNvPr id="147" name="Straight Arrow Connector 146">
            <a:extLst>
              <a:ext uri="{FF2B5EF4-FFF2-40B4-BE49-F238E27FC236}">
                <a16:creationId xmlns:a16="http://schemas.microsoft.com/office/drawing/2014/main" id="{77E24C21-4DA0-0848-99A0-1219C4DB867A}"/>
              </a:ext>
            </a:extLst>
          </p:cNvPr>
          <p:cNvCxnSpPr>
            <a:cxnSpLocks/>
          </p:cNvCxnSpPr>
          <p:nvPr/>
        </p:nvCxnSpPr>
        <p:spPr>
          <a:xfrm flipH="1" flipV="1">
            <a:off x="8971080" y="3709232"/>
            <a:ext cx="645073" cy="143708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148" name="TextBox 147">
            <a:extLst>
              <a:ext uri="{FF2B5EF4-FFF2-40B4-BE49-F238E27FC236}">
                <a16:creationId xmlns:a16="http://schemas.microsoft.com/office/drawing/2014/main" id="{7EE2ADEF-035C-B945-8E0D-7AA7DB17DCFE}"/>
              </a:ext>
            </a:extLst>
          </p:cNvPr>
          <p:cNvSpPr txBox="1"/>
          <p:nvPr/>
        </p:nvSpPr>
        <p:spPr>
          <a:xfrm rot="3895555">
            <a:off x="8879759" y="4373090"/>
            <a:ext cx="1152869" cy="291364"/>
          </a:xfrm>
          <a:prstGeom prst="rect">
            <a:avLst/>
          </a:prstGeom>
          <a:noFill/>
        </p:spPr>
        <p:txBody>
          <a:bodyPr wrap="square" rtlCol="0">
            <a:spAutoFit/>
          </a:bodyPr>
          <a:lstStyle/>
          <a:p>
            <a:pPr>
              <a:lnSpc>
                <a:spcPct val="90000"/>
              </a:lnSpc>
            </a:pPr>
            <a:r>
              <a:rPr lang="en-US" sz="1400">
                <a:latin typeface="Calibri" panose="020F0502020204030204" pitchFamily="34" charset="0"/>
                <a:cs typeface="Calibri" panose="020F0502020204030204" pitchFamily="34" charset="0"/>
              </a:rPr>
              <a:t>JIP Message</a:t>
            </a:r>
          </a:p>
        </p:txBody>
      </p:sp>
      <p:sp>
        <p:nvSpPr>
          <p:cNvPr id="149" name="Rounded Rectangle 148">
            <a:extLst>
              <a:ext uri="{FF2B5EF4-FFF2-40B4-BE49-F238E27FC236}">
                <a16:creationId xmlns:a16="http://schemas.microsoft.com/office/drawing/2014/main" id="{C9A69BA6-1F3C-614D-AB35-4AAC5EBF8BD1}"/>
              </a:ext>
            </a:extLst>
          </p:cNvPr>
          <p:cNvSpPr/>
          <p:nvPr/>
        </p:nvSpPr>
        <p:spPr bwMode="auto">
          <a:xfrm>
            <a:off x="8900980" y="3316497"/>
            <a:ext cx="601379" cy="321597"/>
          </a:xfrm>
          <a:prstGeom prst="roundRect">
            <a:avLst/>
          </a:prstGeom>
          <a:solidFill>
            <a:srgbClr val="C00000"/>
          </a:solidFill>
          <a:ln w="38100" cmpd="sng">
            <a:solidFill>
              <a:schemeClr val="tx1"/>
            </a:solidFill>
            <a:headEnd/>
            <a:tailEnd/>
          </a:ln>
        </p:spPr>
        <p:style>
          <a:lnRef idx="2">
            <a:schemeClr val="dk1"/>
          </a:lnRef>
          <a:fillRef idx="1">
            <a:schemeClr val="lt1"/>
          </a:fillRef>
          <a:effectRef idx="0">
            <a:schemeClr val="dk1"/>
          </a:effectRef>
          <a:fontRef idx="minor">
            <a:schemeClr val="dk1"/>
          </a:fontRef>
        </p:style>
        <p:txBody>
          <a:bodyPr wrap="none" rtlCol="0" anchor="ctr"/>
          <a:lstStyle/>
          <a:p>
            <a:pPr algn="ctr">
              <a:lnSpc>
                <a:spcPct val="90000"/>
              </a:lnSpc>
            </a:pPr>
            <a:r>
              <a:rPr lang="en-US" b="1">
                <a:solidFill>
                  <a:schemeClr val="bg1"/>
                </a:solidFill>
                <a:latin typeface="Calibri" panose="020F0502020204030204" pitchFamily="34" charset="0"/>
                <a:cs typeface="Calibri" panose="020F0502020204030204" pitchFamily="34" charset="0"/>
              </a:rPr>
              <a:t>LIR</a:t>
            </a:r>
          </a:p>
        </p:txBody>
      </p:sp>
      <p:sp>
        <p:nvSpPr>
          <p:cNvPr id="170" name="TextBox 169">
            <a:extLst>
              <a:ext uri="{FF2B5EF4-FFF2-40B4-BE49-F238E27FC236}">
                <a16:creationId xmlns:a16="http://schemas.microsoft.com/office/drawing/2014/main" id="{6F966FB5-C05C-5F44-858F-F233747A7629}"/>
              </a:ext>
            </a:extLst>
          </p:cNvPr>
          <p:cNvSpPr txBox="1"/>
          <p:nvPr/>
        </p:nvSpPr>
        <p:spPr>
          <a:xfrm rot="5400000">
            <a:off x="9935247" y="3933680"/>
            <a:ext cx="1480336" cy="286232"/>
          </a:xfrm>
          <a:prstGeom prst="rect">
            <a:avLst/>
          </a:prstGeom>
          <a:noFill/>
        </p:spPr>
        <p:txBody>
          <a:bodyPr wrap="square" rtlCol="0">
            <a:spAutoFit/>
          </a:bodyPr>
          <a:lstStyle/>
          <a:p>
            <a:pPr>
              <a:lnSpc>
                <a:spcPct val="90000"/>
              </a:lnSpc>
            </a:pPr>
            <a:r>
              <a:rPr lang="en-US" sz="1400">
                <a:latin typeface="Calibri" panose="020F0502020204030204" pitchFamily="34" charset="0"/>
                <a:cs typeface="Calibri" panose="020F0502020204030204" pitchFamily="34" charset="0"/>
              </a:rPr>
              <a:t>JIP Message</a:t>
            </a:r>
          </a:p>
        </p:txBody>
      </p:sp>
      <p:cxnSp>
        <p:nvCxnSpPr>
          <p:cNvPr id="173" name="Elbow Connector 172">
            <a:extLst>
              <a:ext uri="{FF2B5EF4-FFF2-40B4-BE49-F238E27FC236}">
                <a16:creationId xmlns:a16="http://schemas.microsoft.com/office/drawing/2014/main" id="{30A72B1C-3F55-6443-AD33-923130F9D28F}"/>
              </a:ext>
            </a:extLst>
          </p:cNvPr>
          <p:cNvCxnSpPr>
            <a:cxnSpLocks/>
            <a:stCxn id="60" idx="3"/>
          </p:cNvCxnSpPr>
          <p:nvPr/>
        </p:nvCxnSpPr>
        <p:spPr>
          <a:xfrm>
            <a:off x="9524714" y="2043754"/>
            <a:ext cx="1010962" cy="3053443"/>
          </a:xfrm>
          <a:prstGeom prst="bentConnector2">
            <a:avLst/>
          </a:prstGeom>
          <a:ln w="28575">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76" name="Elbow Connector 175">
            <a:extLst>
              <a:ext uri="{FF2B5EF4-FFF2-40B4-BE49-F238E27FC236}">
                <a16:creationId xmlns:a16="http://schemas.microsoft.com/office/drawing/2014/main" id="{52DA133E-4F89-0E43-B26C-EEADA588C788}"/>
              </a:ext>
            </a:extLst>
          </p:cNvPr>
          <p:cNvCxnSpPr>
            <a:cxnSpLocks/>
          </p:cNvCxnSpPr>
          <p:nvPr/>
        </p:nvCxnSpPr>
        <p:spPr>
          <a:xfrm rot="10800000" flipV="1">
            <a:off x="4802578" y="3573738"/>
            <a:ext cx="3423635" cy="319125"/>
          </a:xfrm>
          <a:prstGeom prst="bentConnector3">
            <a:avLst>
              <a:gd name="adj1" fmla="val 50000"/>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179" name="TextBox 178">
            <a:extLst>
              <a:ext uri="{FF2B5EF4-FFF2-40B4-BE49-F238E27FC236}">
                <a16:creationId xmlns:a16="http://schemas.microsoft.com/office/drawing/2014/main" id="{282B2BF5-0E0E-3143-94E2-909C8123748F}"/>
              </a:ext>
            </a:extLst>
          </p:cNvPr>
          <p:cNvSpPr txBox="1"/>
          <p:nvPr/>
        </p:nvSpPr>
        <p:spPr>
          <a:xfrm>
            <a:off x="6898043" y="3515310"/>
            <a:ext cx="1083934" cy="307777"/>
          </a:xfrm>
          <a:prstGeom prst="rect">
            <a:avLst/>
          </a:prstGeom>
          <a:noFill/>
        </p:spPr>
        <p:txBody>
          <a:bodyPr wrap="square" rtlCol="0">
            <a:spAutoFit/>
          </a:bodyPr>
          <a:lstStyle/>
          <a:p>
            <a:r>
              <a:rPr lang="en-US" sz="1400">
                <a:latin typeface="Calibri" panose="020F0502020204030204" pitchFamily="34" charset="0"/>
                <a:cs typeface="Calibri" panose="020F0502020204030204" pitchFamily="34" charset="0"/>
              </a:rPr>
              <a:t>Unused lids</a:t>
            </a:r>
          </a:p>
        </p:txBody>
      </p:sp>
      <p:sp>
        <p:nvSpPr>
          <p:cNvPr id="182" name="TextBox 181">
            <a:extLst>
              <a:ext uri="{FF2B5EF4-FFF2-40B4-BE49-F238E27FC236}">
                <a16:creationId xmlns:a16="http://schemas.microsoft.com/office/drawing/2014/main" id="{D5C47FF2-42E2-2649-B435-B553F53EFA76}"/>
              </a:ext>
            </a:extLst>
          </p:cNvPr>
          <p:cNvSpPr txBox="1"/>
          <p:nvPr/>
        </p:nvSpPr>
        <p:spPr>
          <a:xfrm rot="5400000">
            <a:off x="10045031" y="2871889"/>
            <a:ext cx="1248971" cy="286232"/>
          </a:xfrm>
          <a:prstGeom prst="rect">
            <a:avLst/>
          </a:prstGeom>
          <a:noFill/>
        </p:spPr>
        <p:txBody>
          <a:bodyPr wrap="square" rtlCol="0">
            <a:spAutoFit/>
          </a:bodyPr>
          <a:lstStyle/>
          <a:p>
            <a:pPr>
              <a:lnSpc>
                <a:spcPct val="90000"/>
              </a:lnSpc>
            </a:pPr>
            <a:r>
              <a:rPr lang="en-US" sz="1400">
                <a:latin typeface="Calibri" panose="020F0502020204030204" pitchFamily="34" charset="0"/>
                <a:cs typeface="Calibri" panose="020F0502020204030204" pitchFamily="34" charset="0"/>
              </a:rPr>
              <a:t>H&amp;S Data</a:t>
            </a:r>
          </a:p>
        </p:txBody>
      </p:sp>
      <p:sp>
        <p:nvSpPr>
          <p:cNvPr id="90" name="Rounded Rectangle 89">
            <a:extLst>
              <a:ext uri="{FF2B5EF4-FFF2-40B4-BE49-F238E27FC236}">
                <a16:creationId xmlns:a16="http://schemas.microsoft.com/office/drawing/2014/main" id="{2DF0BE72-1B04-6E46-B6A9-14D4D2E548B9}"/>
              </a:ext>
            </a:extLst>
          </p:cNvPr>
          <p:cNvSpPr/>
          <p:nvPr/>
        </p:nvSpPr>
        <p:spPr bwMode="auto">
          <a:xfrm>
            <a:off x="5567649" y="1851513"/>
            <a:ext cx="804501" cy="326269"/>
          </a:xfrm>
          <a:prstGeom prst="roundRect">
            <a:avLst/>
          </a:prstGeom>
          <a:solidFill>
            <a:schemeClr val="bg2">
              <a:lumMod val="90000"/>
            </a:schemeClr>
          </a:solidFill>
          <a:ln w="12700" cmpd="sng">
            <a:solidFill>
              <a:schemeClr val="tx1"/>
            </a:solidFill>
            <a:headEnd/>
            <a:tailEnd/>
          </a:ln>
        </p:spPr>
        <p:style>
          <a:lnRef idx="2">
            <a:schemeClr val="dk1"/>
          </a:lnRef>
          <a:fillRef idx="1">
            <a:schemeClr val="lt1"/>
          </a:fillRef>
          <a:effectRef idx="0">
            <a:schemeClr val="dk1"/>
          </a:effectRef>
          <a:fontRef idx="minor">
            <a:schemeClr val="dk1"/>
          </a:fontRef>
        </p:style>
        <p:txBody>
          <a:bodyPr wrap="none" rtlCol="0" anchor="b"/>
          <a:lstStyle/>
          <a:p>
            <a:pPr algn="ctr">
              <a:lnSpc>
                <a:spcPct val="90000"/>
              </a:lnSpc>
            </a:pPr>
            <a:r>
              <a:rPr lang="en-US">
                <a:solidFill>
                  <a:schemeClr val="tx1"/>
                </a:solidFill>
                <a:latin typeface="Calibri" panose="020F0502020204030204" pitchFamily="34" charset="0"/>
                <a:cs typeface="Calibri" panose="020F0502020204030204" pitchFamily="34" charset="0"/>
              </a:rPr>
              <a:t>Product</a:t>
            </a:r>
          </a:p>
        </p:txBody>
      </p:sp>
      <p:cxnSp>
        <p:nvCxnSpPr>
          <p:cNvPr id="91" name="Straight Arrow Connector 90">
            <a:extLst>
              <a:ext uri="{FF2B5EF4-FFF2-40B4-BE49-F238E27FC236}">
                <a16:creationId xmlns:a16="http://schemas.microsoft.com/office/drawing/2014/main" id="{D62A97D4-A6D7-F940-B152-5986D4F4834A}"/>
              </a:ext>
            </a:extLst>
          </p:cNvPr>
          <p:cNvCxnSpPr>
            <a:cxnSpLocks/>
          </p:cNvCxnSpPr>
          <p:nvPr/>
        </p:nvCxnSpPr>
        <p:spPr>
          <a:xfrm flipH="1" flipV="1">
            <a:off x="1736663" y="1393168"/>
            <a:ext cx="6383129" cy="311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92" name="TextBox 91">
            <a:extLst>
              <a:ext uri="{FF2B5EF4-FFF2-40B4-BE49-F238E27FC236}">
                <a16:creationId xmlns:a16="http://schemas.microsoft.com/office/drawing/2014/main" id="{2D89FC7B-1E04-BE4B-9EE8-EA930AD516C1}"/>
              </a:ext>
            </a:extLst>
          </p:cNvPr>
          <p:cNvSpPr txBox="1"/>
          <p:nvPr/>
        </p:nvSpPr>
        <p:spPr>
          <a:xfrm>
            <a:off x="1708335" y="1100370"/>
            <a:ext cx="2109134" cy="307777"/>
          </a:xfrm>
          <a:prstGeom prst="rect">
            <a:avLst/>
          </a:prstGeom>
          <a:noFill/>
        </p:spPr>
        <p:txBody>
          <a:bodyPr wrap="square" rtlCol="0">
            <a:spAutoFit/>
          </a:bodyPr>
          <a:lstStyle/>
          <a:p>
            <a:r>
              <a:rPr lang="en-US" sz="1400">
                <a:latin typeface="Calibri" panose="020F0502020204030204" pitchFamily="34" charset="0"/>
                <a:cs typeface="Calibri" panose="020F0502020204030204" pitchFamily="34" charset="0"/>
              </a:rPr>
              <a:t>Empty product containers</a:t>
            </a:r>
          </a:p>
        </p:txBody>
      </p:sp>
      <p:cxnSp>
        <p:nvCxnSpPr>
          <p:cNvPr id="98" name="Straight Arrow Connector 97">
            <a:extLst>
              <a:ext uri="{FF2B5EF4-FFF2-40B4-BE49-F238E27FC236}">
                <a16:creationId xmlns:a16="http://schemas.microsoft.com/office/drawing/2014/main" id="{DDF479F2-D17C-B749-AFCF-20003F7A14CD}"/>
              </a:ext>
            </a:extLst>
          </p:cNvPr>
          <p:cNvCxnSpPr>
            <a:cxnSpLocks/>
          </p:cNvCxnSpPr>
          <p:nvPr/>
        </p:nvCxnSpPr>
        <p:spPr>
          <a:xfrm>
            <a:off x="4793885" y="2108779"/>
            <a:ext cx="3318890" cy="6457"/>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111" name="Rounded Rectangle 110">
            <a:extLst>
              <a:ext uri="{FF2B5EF4-FFF2-40B4-BE49-F238E27FC236}">
                <a16:creationId xmlns:a16="http://schemas.microsoft.com/office/drawing/2014/main" id="{3E369271-08A0-8849-BBD4-FFC2C70BA066}"/>
              </a:ext>
            </a:extLst>
          </p:cNvPr>
          <p:cNvSpPr/>
          <p:nvPr/>
        </p:nvSpPr>
        <p:spPr bwMode="auto">
          <a:xfrm>
            <a:off x="5567649" y="2710895"/>
            <a:ext cx="804501" cy="300893"/>
          </a:xfrm>
          <a:prstGeom prst="roundRect">
            <a:avLst/>
          </a:prstGeom>
          <a:solidFill>
            <a:schemeClr val="bg2">
              <a:lumMod val="90000"/>
            </a:schemeClr>
          </a:solidFill>
          <a:ln w="12700" cmpd="sng">
            <a:solidFill>
              <a:schemeClr val="tx1"/>
            </a:solidFill>
            <a:headEnd/>
            <a:tailEnd/>
          </a:ln>
        </p:spPr>
        <p:style>
          <a:lnRef idx="2">
            <a:schemeClr val="dk1"/>
          </a:lnRef>
          <a:fillRef idx="1">
            <a:schemeClr val="lt1"/>
          </a:fillRef>
          <a:effectRef idx="0">
            <a:schemeClr val="dk1"/>
          </a:effectRef>
          <a:fontRef idx="minor">
            <a:schemeClr val="dk1"/>
          </a:fontRef>
        </p:style>
        <p:txBody>
          <a:bodyPr wrap="none" rtlCol="0" anchor="b"/>
          <a:lstStyle/>
          <a:p>
            <a:pPr algn="ctr">
              <a:lnSpc>
                <a:spcPct val="90000"/>
              </a:lnSpc>
            </a:pPr>
            <a:r>
              <a:rPr lang="en-US">
                <a:solidFill>
                  <a:schemeClr val="tx1"/>
                </a:solidFill>
                <a:latin typeface="Calibri" panose="020F0502020204030204" pitchFamily="34" charset="0"/>
                <a:cs typeface="Calibri" panose="020F0502020204030204" pitchFamily="34" charset="0"/>
              </a:rPr>
              <a:t>Labels</a:t>
            </a:r>
          </a:p>
        </p:txBody>
      </p:sp>
      <p:cxnSp>
        <p:nvCxnSpPr>
          <p:cNvPr id="114" name="Straight Arrow Connector 113">
            <a:extLst>
              <a:ext uri="{FF2B5EF4-FFF2-40B4-BE49-F238E27FC236}">
                <a16:creationId xmlns:a16="http://schemas.microsoft.com/office/drawing/2014/main" id="{BC878738-8609-7646-ACE2-3A7AB8A5B13D}"/>
              </a:ext>
            </a:extLst>
          </p:cNvPr>
          <p:cNvCxnSpPr>
            <a:cxnSpLocks/>
          </p:cNvCxnSpPr>
          <p:nvPr/>
        </p:nvCxnSpPr>
        <p:spPr>
          <a:xfrm>
            <a:off x="4788629" y="2927972"/>
            <a:ext cx="3331163"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116" name="TextBox 115">
            <a:extLst>
              <a:ext uri="{FF2B5EF4-FFF2-40B4-BE49-F238E27FC236}">
                <a16:creationId xmlns:a16="http://schemas.microsoft.com/office/drawing/2014/main" id="{AFA56A7E-02AA-6C4E-AAA4-AF1F1AC1B1D2}"/>
              </a:ext>
            </a:extLst>
          </p:cNvPr>
          <p:cNvSpPr txBox="1"/>
          <p:nvPr/>
        </p:nvSpPr>
        <p:spPr>
          <a:xfrm>
            <a:off x="4733214" y="2879365"/>
            <a:ext cx="845417" cy="276999"/>
          </a:xfrm>
          <a:prstGeom prst="rect">
            <a:avLst/>
          </a:prstGeom>
          <a:noFill/>
        </p:spPr>
        <p:txBody>
          <a:bodyPr wrap="square" rtlCol="0">
            <a:spAutoFit/>
          </a:bodyPr>
          <a:lstStyle/>
          <a:p>
            <a:pPr algn="ctr"/>
            <a:r>
              <a:rPr lang="en-US" sz="1200">
                <a:latin typeface="Calibri" panose="020F0502020204030204" pitchFamily="34" charset="0"/>
                <a:cs typeface="Calibri" panose="020F0502020204030204" pitchFamily="34" charset="0"/>
              </a:rPr>
              <a:t>Labels</a:t>
            </a:r>
          </a:p>
        </p:txBody>
      </p:sp>
      <p:sp>
        <p:nvSpPr>
          <p:cNvPr id="122" name="TextBox 121">
            <a:extLst>
              <a:ext uri="{FF2B5EF4-FFF2-40B4-BE49-F238E27FC236}">
                <a16:creationId xmlns:a16="http://schemas.microsoft.com/office/drawing/2014/main" id="{CF478051-BB4F-674F-AF0F-791070DBA64F}"/>
              </a:ext>
            </a:extLst>
          </p:cNvPr>
          <p:cNvSpPr txBox="1"/>
          <p:nvPr/>
        </p:nvSpPr>
        <p:spPr>
          <a:xfrm>
            <a:off x="4733214" y="1864589"/>
            <a:ext cx="845417" cy="276999"/>
          </a:xfrm>
          <a:prstGeom prst="rect">
            <a:avLst/>
          </a:prstGeom>
          <a:noFill/>
        </p:spPr>
        <p:txBody>
          <a:bodyPr wrap="square" rtlCol="0">
            <a:spAutoFit/>
          </a:bodyPr>
          <a:lstStyle/>
          <a:p>
            <a:pPr algn="ctr"/>
            <a:r>
              <a:rPr lang="en-US" sz="1200">
                <a:latin typeface="Calibri" panose="020F0502020204030204" pitchFamily="34" charset="0"/>
                <a:cs typeface="Calibri" panose="020F0502020204030204" pitchFamily="34" charset="0"/>
              </a:rPr>
              <a:t>Product</a:t>
            </a:r>
          </a:p>
        </p:txBody>
      </p:sp>
      <p:sp>
        <p:nvSpPr>
          <p:cNvPr id="141" name="TextBox 140">
            <a:extLst>
              <a:ext uri="{FF2B5EF4-FFF2-40B4-BE49-F238E27FC236}">
                <a16:creationId xmlns:a16="http://schemas.microsoft.com/office/drawing/2014/main" id="{40D3BD98-2FC9-6A43-90D8-CD1A33E68346}"/>
              </a:ext>
            </a:extLst>
          </p:cNvPr>
          <p:cNvSpPr txBox="1"/>
          <p:nvPr/>
        </p:nvSpPr>
        <p:spPr>
          <a:xfrm>
            <a:off x="5956613" y="5770906"/>
            <a:ext cx="1159150" cy="494623"/>
          </a:xfrm>
          <a:prstGeom prst="rect">
            <a:avLst/>
          </a:prstGeom>
          <a:noFill/>
        </p:spPr>
        <p:txBody>
          <a:bodyPr wrap="square" rtlCol="0">
            <a:spAutoFit/>
          </a:bodyPr>
          <a:lstStyle/>
          <a:p>
            <a:pPr algn="ctr">
              <a:lnSpc>
                <a:spcPct val="80000"/>
              </a:lnSpc>
            </a:pPr>
            <a:r>
              <a:rPr lang="en-US" sz="1600">
                <a:latin typeface="Calibri" panose="020F0502020204030204" pitchFamily="34" charset="0"/>
                <a:cs typeface="Calibri" panose="020F0502020204030204" pitchFamily="34" charset="0"/>
              </a:rPr>
              <a:t>Controlled</a:t>
            </a:r>
            <a:br>
              <a:rPr lang="en-US" sz="1600">
                <a:latin typeface="Calibri" panose="020F0502020204030204" pitchFamily="34" charset="0"/>
                <a:cs typeface="Calibri" panose="020F0502020204030204" pitchFamily="34" charset="0"/>
              </a:rPr>
            </a:br>
            <a:r>
              <a:rPr lang="en-US" sz="1600">
                <a:latin typeface="Calibri" panose="020F0502020204030204" pitchFamily="34" charset="0"/>
                <a:cs typeface="Calibri" panose="020F0502020204030204" pitchFamily="34" charset="0"/>
              </a:rPr>
              <a:t>Storage</a:t>
            </a:r>
          </a:p>
        </p:txBody>
      </p:sp>
      <p:sp>
        <p:nvSpPr>
          <p:cNvPr id="85" name="TextBox 84">
            <a:extLst>
              <a:ext uri="{FF2B5EF4-FFF2-40B4-BE49-F238E27FC236}">
                <a16:creationId xmlns:a16="http://schemas.microsoft.com/office/drawing/2014/main" id="{1DA87D6C-C33B-1F4B-8161-7C8BEE9EB0C9}"/>
              </a:ext>
            </a:extLst>
          </p:cNvPr>
          <p:cNvSpPr txBox="1"/>
          <p:nvPr/>
        </p:nvSpPr>
        <p:spPr>
          <a:xfrm>
            <a:off x="1204546" y="6417466"/>
            <a:ext cx="8962715" cy="481991"/>
          </a:xfrm>
          <a:prstGeom prst="rect">
            <a:avLst/>
          </a:prstGeom>
          <a:noFill/>
        </p:spPr>
        <p:txBody>
          <a:bodyPr wrap="square" rtlCol="0">
            <a:spAutoFit/>
          </a:bodyPr>
          <a:lstStyle/>
          <a:p>
            <a:pPr algn="ctr">
              <a:lnSpc>
                <a:spcPct val="9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JHS: Jar Handling Subsystem; LHS: Lid Handling Subsystem; LDS: Lid Dispensing System; MDS: Motion Detection System  </a:t>
            </a:r>
          </a:p>
        </p:txBody>
      </p:sp>
      <p:sp>
        <p:nvSpPr>
          <p:cNvPr id="86" name="Rounded Rectangle 85">
            <a:extLst>
              <a:ext uri="{FF2B5EF4-FFF2-40B4-BE49-F238E27FC236}">
                <a16:creationId xmlns:a16="http://schemas.microsoft.com/office/drawing/2014/main" id="{D39DCDFC-F1A9-2E2D-0243-3AD1DED55AE7}"/>
              </a:ext>
            </a:extLst>
          </p:cNvPr>
          <p:cNvSpPr/>
          <p:nvPr/>
        </p:nvSpPr>
        <p:spPr bwMode="auto">
          <a:xfrm>
            <a:off x="8255555" y="3325289"/>
            <a:ext cx="601379" cy="296338"/>
          </a:xfrm>
          <a:prstGeom prst="roundRect">
            <a:avLst/>
          </a:prstGeom>
          <a:solidFill>
            <a:schemeClr val="accent4">
              <a:lumMod val="20000"/>
              <a:lumOff val="80000"/>
            </a:schemeClr>
          </a:solidFill>
          <a:ln w="19050" cmpd="sng">
            <a:solidFill>
              <a:schemeClr val="tx1"/>
            </a:solidFill>
            <a:headEnd/>
            <a:tailEnd/>
          </a:ln>
        </p:spPr>
        <p:style>
          <a:lnRef idx="2">
            <a:schemeClr val="dk1"/>
          </a:lnRef>
          <a:fillRef idx="1">
            <a:schemeClr val="lt1"/>
          </a:fillRef>
          <a:effectRef idx="0">
            <a:schemeClr val="dk1"/>
          </a:effectRef>
          <a:fontRef idx="minor">
            <a:schemeClr val="dk1"/>
          </a:fontRef>
        </p:style>
        <p:txBody>
          <a:bodyPr wrap="none" rtlCol="0" anchor="ctr"/>
          <a:lstStyle/>
          <a:p>
            <a:pPr algn="ctr">
              <a:lnSpc>
                <a:spcPct val="90000"/>
              </a:lnSpc>
            </a:pPr>
            <a:r>
              <a:rPr lang="en-US" b="1">
                <a:solidFill>
                  <a:schemeClr val="tx1"/>
                </a:solidFill>
                <a:latin typeface="Calibri" panose="020F0502020204030204" pitchFamily="34" charset="0"/>
                <a:cs typeface="Calibri" panose="020F0502020204030204" pitchFamily="34" charset="0"/>
              </a:rPr>
              <a:t>LDS</a:t>
            </a:r>
          </a:p>
        </p:txBody>
      </p:sp>
      <p:sp>
        <p:nvSpPr>
          <p:cNvPr id="87" name="Rounded Rectangle 86">
            <a:extLst>
              <a:ext uri="{FF2B5EF4-FFF2-40B4-BE49-F238E27FC236}">
                <a16:creationId xmlns:a16="http://schemas.microsoft.com/office/drawing/2014/main" id="{34CD58A5-0BC1-C806-ABF7-86373BC5C5C4}"/>
              </a:ext>
            </a:extLst>
          </p:cNvPr>
          <p:cNvSpPr/>
          <p:nvPr/>
        </p:nvSpPr>
        <p:spPr bwMode="auto">
          <a:xfrm>
            <a:off x="8556244" y="3020237"/>
            <a:ext cx="601379" cy="237824"/>
          </a:xfrm>
          <a:prstGeom prst="roundRect">
            <a:avLst/>
          </a:prstGeom>
          <a:solidFill>
            <a:schemeClr val="accent4">
              <a:lumMod val="20000"/>
              <a:lumOff val="80000"/>
            </a:schemeClr>
          </a:solidFill>
          <a:ln w="19050" cmpd="sng">
            <a:solidFill>
              <a:schemeClr val="tx1"/>
            </a:solidFill>
            <a:headEnd/>
            <a:tailEnd/>
          </a:ln>
        </p:spPr>
        <p:style>
          <a:lnRef idx="2">
            <a:schemeClr val="dk1"/>
          </a:lnRef>
          <a:fillRef idx="1">
            <a:schemeClr val="lt1"/>
          </a:fillRef>
          <a:effectRef idx="0">
            <a:schemeClr val="dk1"/>
          </a:effectRef>
          <a:fontRef idx="minor">
            <a:schemeClr val="dk1"/>
          </a:fontRef>
        </p:style>
        <p:txBody>
          <a:bodyPr wrap="none" rtlCol="0" anchor="ctr"/>
          <a:lstStyle/>
          <a:p>
            <a:pPr algn="ctr">
              <a:lnSpc>
                <a:spcPct val="90000"/>
              </a:lnSpc>
            </a:pPr>
            <a:r>
              <a:rPr lang="en-US" b="1">
                <a:solidFill>
                  <a:schemeClr val="tx1"/>
                </a:solidFill>
                <a:latin typeface="Calibri" panose="020F0502020204030204" pitchFamily="34" charset="0"/>
                <a:cs typeface="Calibri" panose="020F0502020204030204" pitchFamily="34" charset="0"/>
              </a:rPr>
              <a:t>MDS</a:t>
            </a:r>
          </a:p>
        </p:txBody>
      </p:sp>
      <p:sp>
        <p:nvSpPr>
          <p:cNvPr id="93" name="Rounded Rectangle 92">
            <a:extLst>
              <a:ext uri="{FF2B5EF4-FFF2-40B4-BE49-F238E27FC236}">
                <a16:creationId xmlns:a16="http://schemas.microsoft.com/office/drawing/2014/main" id="{B09D6749-BD71-E279-B03C-5BE48C6BCFE9}"/>
              </a:ext>
            </a:extLst>
          </p:cNvPr>
          <p:cNvSpPr/>
          <p:nvPr/>
        </p:nvSpPr>
        <p:spPr bwMode="auto">
          <a:xfrm>
            <a:off x="7038783" y="5474539"/>
            <a:ext cx="1341430" cy="263021"/>
          </a:xfrm>
          <a:prstGeom prst="roundRect">
            <a:avLst/>
          </a:prstGeom>
          <a:solidFill>
            <a:schemeClr val="bg2">
              <a:lumMod val="90000"/>
            </a:schemeClr>
          </a:solidFill>
          <a:ln w="12700" cmpd="sng">
            <a:solidFill>
              <a:schemeClr val="tx1"/>
            </a:solidFill>
            <a:headEnd/>
            <a:tailEnd/>
          </a:ln>
        </p:spPr>
        <p:style>
          <a:lnRef idx="2">
            <a:schemeClr val="dk1"/>
          </a:lnRef>
          <a:fillRef idx="1">
            <a:schemeClr val="lt1"/>
          </a:fillRef>
          <a:effectRef idx="0">
            <a:schemeClr val="dk1"/>
          </a:effectRef>
          <a:fontRef idx="minor">
            <a:schemeClr val="dk1"/>
          </a:fontRef>
        </p:style>
        <p:txBody>
          <a:bodyPr wrap="none" rtlCol="0" anchor="ctr"/>
          <a:lstStyle/>
          <a:p>
            <a:pPr algn="ctr">
              <a:lnSpc>
                <a:spcPct val="90000"/>
              </a:lnSpc>
            </a:pPr>
            <a:r>
              <a:rPr lang="en-US">
                <a:solidFill>
                  <a:schemeClr val="tx1"/>
                </a:solidFill>
                <a:latin typeface="Calibri" panose="020F0502020204030204" pitchFamily="34" charset="0"/>
                <a:cs typeface="Calibri" panose="020F0502020204030204" pitchFamily="34" charset="0"/>
              </a:rPr>
              <a:t>Tools</a:t>
            </a:r>
          </a:p>
        </p:txBody>
      </p:sp>
    </p:spTree>
    <p:extLst>
      <p:ext uri="{BB962C8B-B14F-4D97-AF65-F5344CB8AC3E}">
        <p14:creationId xmlns:p14="http://schemas.microsoft.com/office/powerpoint/2010/main" val="2483222594"/>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normAutofit fontScale="90000"/>
          </a:bodyPr>
          <a:lstStyle/>
          <a:p>
            <a:r>
              <a:rPr lang="en-US" sz="3600"/>
              <a:t>LIR External Interface Diagram</a:t>
            </a:r>
          </a:p>
        </p:txBody>
      </p:sp>
      <p:sp>
        <p:nvSpPr>
          <p:cNvPr id="4" name="Slide Number Placeholder 3"/>
          <p:cNvSpPr>
            <a:spLocks noGrp="1"/>
          </p:cNvSpPr>
          <p:nvPr>
            <p:ph type="sldNum" sz="quarter" idx="12"/>
          </p:nvPr>
        </p:nvSpPr>
        <p:spPr/>
        <p:txBody>
          <a:bodyPr/>
          <a:lstStyle/>
          <a:p>
            <a:r>
              <a:rPr lang="en-US"/>
              <a:t>81</a:t>
            </a:r>
          </a:p>
        </p:txBody>
      </p:sp>
      <p:sp>
        <p:nvSpPr>
          <p:cNvPr id="32" name="Oval 31"/>
          <p:cNvSpPr/>
          <p:nvPr/>
        </p:nvSpPr>
        <p:spPr>
          <a:xfrm>
            <a:off x="5134304" y="2393191"/>
            <a:ext cx="1340069" cy="1883353"/>
          </a:xfrm>
          <a:prstGeom prst="ellipse">
            <a:avLst/>
          </a:prstGeom>
          <a:solidFill>
            <a:srgbClr val="C00000"/>
          </a:solidFill>
          <a:ln w="19050">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algn="ctr"/>
            <a:r>
              <a:rPr lang="en-US" sz="3200">
                <a:solidFill>
                  <a:schemeClr val="bg1"/>
                </a:solidFill>
                <a:latin typeface="Calibri" panose="020F0502020204030204" pitchFamily="34" charset="0"/>
                <a:cs typeface="Calibri" panose="020F0502020204030204" pitchFamily="34" charset="0"/>
              </a:rPr>
              <a:t>LIR</a:t>
            </a:r>
            <a:r>
              <a:rPr lang="en-US" sz="1400">
                <a:solidFill>
                  <a:schemeClr val="bg1"/>
                </a:solidFill>
                <a:latin typeface="Calibri" panose="020F0502020204030204" pitchFamily="34" charset="0"/>
                <a:cs typeface="Calibri" panose="020F0502020204030204" pitchFamily="34" charset="0"/>
              </a:rPr>
              <a:t> </a:t>
            </a:r>
          </a:p>
        </p:txBody>
      </p:sp>
      <p:sp>
        <p:nvSpPr>
          <p:cNvPr id="47" name="Rectangle 46"/>
          <p:cNvSpPr/>
          <p:nvPr/>
        </p:nvSpPr>
        <p:spPr>
          <a:xfrm>
            <a:off x="7176734" y="1536374"/>
            <a:ext cx="1579439" cy="674030"/>
          </a:xfrm>
          <a:prstGeom prst="rect">
            <a:avLst/>
          </a:prstGeom>
          <a:solidFill>
            <a:schemeClr val="accent1">
              <a:lumMod val="20000"/>
              <a:lumOff val="80000"/>
            </a:schemeClr>
          </a:solidFill>
          <a:ln w="19050">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algn="ctr"/>
            <a:r>
              <a:rPr lang="en-US" sz="1600">
                <a:latin typeface="Calibri" panose="020F0502020204030204" pitchFamily="34" charset="0"/>
                <a:cs typeface="Calibri" panose="020F0502020204030204" pitchFamily="34" charset="0"/>
              </a:rPr>
              <a:t>LIS</a:t>
            </a:r>
          </a:p>
        </p:txBody>
      </p:sp>
      <p:sp>
        <p:nvSpPr>
          <p:cNvPr id="48" name="Rectangle 47"/>
          <p:cNvSpPr/>
          <p:nvPr/>
        </p:nvSpPr>
        <p:spPr>
          <a:xfrm>
            <a:off x="7188285" y="4368971"/>
            <a:ext cx="1576550" cy="677918"/>
          </a:xfrm>
          <a:prstGeom prst="rect">
            <a:avLst/>
          </a:prstGeom>
          <a:solidFill>
            <a:schemeClr val="accent1">
              <a:lumMod val="20000"/>
              <a:lumOff val="80000"/>
            </a:schemeClr>
          </a:solidFill>
          <a:ln w="19050">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algn="ctr"/>
            <a:r>
              <a:rPr lang="en-US" sz="1600">
                <a:latin typeface="Calibri" panose="020F0502020204030204" pitchFamily="34" charset="0"/>
                <a:cs typeface="Calibri" panose="020F0502020204030204" pitchFamily="34" charset="0"/>
              </a:rPr>
              <a:t>Conveyer Belt System/Jars</a:t>
            </a:r>
          </a:p>
        </p:txBody>
      </p:sp>
      <p:sp>
        <p:nvSpPr>
          <p:cNvPr id="49" name="Rectangle 48"/>
          <p:cNvSpPr/>
          <p:nvPr/>
        </p:nvSpPr>
        <p:spPr>
          <a:xfrm>
            <a:off x="9145762" y="2885229"/>
            <a:ext cx="1576550" cy="909159"/>
          </a:xfrm>
          <a:prstGeom prst="rect">
            <a:avLst/>
          </a:prstGeom>
          <a:solidFill>
            <a:schemeClr val="bg2">
              <a:lumMod val="90000"/>
            </a:schemeClr>
          </a:solidFill>
          <a:ln w="19050">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algn="ctr"/>
            <a:r>
              <a:rPr lang="en-US" sz="1600">
                <a:latin typeface="Calibri" panose="020F0502020204030204" pitchFamily="34" charset="0"/>
                <a:cs typeface="Calibri" panose="020F0502020204030204" pitchFamily="34" charset="0"/>
              </a:rPr>
              <a:t>FCR C&amp;M Software</a:t>
            </a:r>
          </a:p>
        </p:txBody>
      </p:sp>
      <p:sp>
        <p:nvSpPr>
          <p:cNvPr id="52" name="Rectangle 51"/>
          <p:cNvSpPr/>
          <p:nvPr/>
        </p:nvSpPr>
        <p:spPr>
          <a:xfrm>
            <a:off x="2875813" y="4369981"/>
            <a:ext cx="1621504" cy="677918"/>
          </a:xfrm>
          <a:prstGeom prst="rect">
            <a:avLst/>
          </a:prstGeom>
          <a:solidFill>
            <a:schemeClr val="bg2">
              <a:lumMod val="90000"/>
            </a:schemeClr>
          </a:solidFill>
          <a:ln w="19050">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algn="ctr"/>
            <a:r>
              <a:rPr lang="en-US" sz="1600">
                <a:latin typeface="Calibri" panose="020F0502020204030204" pitchFamily="34" charset="0"/>
                <a:cs typeface="Calibri" panose="020F0502020204030204" pitchFamily="34" charset="0"/>
              </a:rPr>
              <a:t>Shipping</a:t>
            </a:r>
          </a:p>
        </p:txBody>
      </p:sp>
      <p:sp>
        <p:nvSpPr>
          <p:cNvPr id="54" name="Rectangle 53"/>
          <p:cNvSpPr/>
          <p:nvPr/>
        </p:nvSpPr>
        <p:spPr>
          <a:xfrm>
            <a:off x="1447840" y="2950128"/>
            <a:ext cx="1576550" cy="757171"/>
          </a:xfrm>
          <a:prstGeom prst="rect">
            <a:avLst/>
          </a:prstGeom>
          <a:solidFill>
            <a:schemeClr val="bg2">
              <a:lumMod val="90000"/>
            </a:schemeClr>
          </a:solidFill>
          <a:ln w="19050">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algn="ctr"/>
            <a:r>
              <a:rPr lang="en-US" sz="1600">
                <a:latin typeface="Calibri" panose="020F0502020204030204" pitchFamily="34" charset="0"/>
                <a:cs typeface="Calibri" panose="020F0502020204030204" pitchFamily="34" charset="0"/>
              </a:rPr>
              <a:t>Maintenance Area</a:t>
            </a:r>
          </a:p>
        </p:txBody>
      </p:sp>
      <p:sp>
        <p:nvSpPr>
          <p:cNvPr id="60" name="TextBox 59"/>
          <p:cNvSpPr txBox="1"/>
          <p:nvPr/>
        </p:nvSpPr>
        <p:spPr>
          <a:xfrm>
            <a:off x="8756173" y="1445829"/>
            <a:ext cx="2786468" cy="1303049"/>
          </a:xfrm>
          <a:prstGeom prst="rect">
            <a:avLst/>
          </a:prstGeom>
          <a:noFill/>
        </p:spPr>
        <p:txBody>
          <a:bodyPr wrap="none" rtlCol="0">
            <a:spAutoFit/>
          </a:bodyPr>
          <a:lstStyle/>
          <a:p>
            <a:pPr marL="174625" indent="-165100">
              <a:lnSpc>
                <a:spcPct val="80000"/>
              </a:lnSpc>
              <a:buFont typeface="Arial" panose="020B0604020202020204" pitchFamily="34" charset="0"/>
              <a:buChar char="•"/>
            </a:pPr>
            <a:r>
              <a:rPr lang="en-US" sz="1400">
                <a:latin typeface="Calibri" panose="020F0502020204030204" pitchFamily="34" charset="0"/>
                <a:cs typeface="Calibri" panose="020F0502020204030204" pitchFamily="34" charset="0"/>
              </a:rPr>
              <a:t>Power</a:t>
            </a:r>
          </a:p>
          <a:p>
            <a:pPr marL="174625" indent="-165100">
              <a:lnSpc>
                <a:spcPct val="80000"/>
              </a:lnSpc>
              <a:buFont typeface="Arial" panose="020B0604020202020204" pitchFamily="34" charset="0"/>
              <a:buChar char="•"/>
            </a:pPr>
            <a:r>
              <a:rPr lang="en-US" sz="1400">
                <a:latin typeface="Calibri" panose="020F0502020204030204" pitchFamily="34" charset="0"/>
                <a:cs typeface="Calibri" panose="020F0502020204030204" pitchFamily="34" charset="0"/>
              </a:rPr>
              <a:t>Space</a:t>
            </a:r>
          </a:p>
          <a:p>
            <a:pPr marL="174625" indent="-165100">
              <a:lnSpc>
                <a:spcPct val="80000"/>
              </a:lnSpc>
              <a:buFont typeface="Arial" panose="020B0604020202020204" pitchFamily="34" charset="0"/>
              <a:buChar char="•"/>
            </a:pPr>
            <a:r>
              <a:rPr lang="en-US" sz="1400">
                <a:latin typeface="Calibri" panose="020F0502020204030204" pitchFamily="34" charset="0"/>
                <a:cs typeface="Calibri" panose="020F0502020204030204" pitchFamily="34" charset="0"/>
              </a:rPr>
              <a:t>Environment</a:t>
            </a:r>
          </a:p>
          <a:p>
            <a:pPr marL="174625" indent="-165100">
              <a:lnSpc>
                <a:spcPct val="80000"/>
              </a:lnSpc>
              <a:buFont typeface="Arial" panose="020B0604020202020204" pitchFamily="34" charset="0"/>
              <a:buChar char="•"/>
            </a:pPr>
            <a:r>
              <a:rPr lang="en-US" sz="1400">
                <a:latin typeface="Calibri" panose="020F0502020204030204" pitchFamily="34" charset="0"/>
                <a:cs typeface="Calibri" panose="020F0502020204030204" pitchFamily="34" charset="0"/>
              </a:rPr>
              <a:t>Room layout</a:t>
            </a:r>
          </a:p>
          <a:p>
            <a:pPr marL="174625" indent="-165100">
              <a:lnSpc>
                <a:spcPct val="80000"/>
              </a:lnSpc>
              <a:buFont typeface="Arial" panose="020B0604020202020204" pitchFamily="34" charset="0"/>
              <a:buChar char="•"/>
            </a:pPr>
            <a:r>
              <a:rPr lang="en-US" sz="1400">
                <a:latin typeface="Calibri" panose="020F0502020204030204" pitchFamily="34" charset="0"/>
                <a:cs typeface="Calibri" panose="020F0502020204030204" pitchFamily="34" charset="0"/>
              </a:rPr>
              <a:t>Fire Suppression system (FSS)</a:t>
            </a:r>
          </a:p>
          <a:p>
            <a:pPr marL="174625" indent="-165100">
              <a:lnSpc>
                <a:spcPct val="80000"/>
              </a:lnSpc>
              <a:buFont typeface="Arial" panose="020B0604020202020204" pitchFamily="34" charset="0"/>
              <a:buChar char="•"/>
            </a:pPr>
            <a:r>
              <a:rPr lang="en-US" sz="1400">
                <a:latin typeface="Calibri" panose="020F0502020204030204" pitchFamily="34" charset="0"/>
                <a:cs typeface="Calibri" panose="020F0502020204030204" pitchFamily="34" charset="0"/>
              </a:rPr>
              <a:t>Opening to Conveyer Belt System</a:t>
            </a:r>
          </a:p>
          <a:p>
            <a:pPr marL="174625" indent="-165100">
              <a:lnSpc>
                <a:spcPct val="80000"/>
              </a:lnSpc>
              <a:buFont typeface="Arial" panose="020B0604020202020204" pitchFamily="34" charset="0"/>
              <a:buChar char="•"/>
            </a:pPr>
            <a:endParaRPr lang="en-US" sz="1400">
              <a:latin typeface="Calibri" panose="020F0502020204030204" pitchFamily="34" charset="0"/>
              <a:cs typeface="Calibri" panose="020F0502020204030204" pitchFamily="34" charset="0"/>
            </a:endParaRPr>
          </a:p>
        </p:txBody>
      </p:sp>
      <p:cxnSp>
        <p:nvCxnSpPr>
          <p:cNvPr id="62" name="Straight Arrow Connector 61"/>
          <p:cNvCxnSpPr>
            <a:cxnSpLocks/>
            <a:stCxn id="49" idx="1"/>
            <a:endCxn id="32" idx="6"/>
          </p:cNvCxnSpPr>
          <p:nvPr/>
        </p:nvCxnSpPr>
        <p:spPr>
          <a:xfrm flipH="1" flipV="1">
            <a:off x="6474373" y="3334868"/>
            <a:ext cx="2671389" cy="4941"/>
          </a:xfrm>
          <a:prstGeom prst="straightConnector1">
            <a:avLst/>
          </a:prstGeom>
          <a:ln w="38100">
            <a:solidFill>
              <a:schemeClr val="tx2">
                <a:lumMod val="60000"/>
                <a:lumOff val="40000"/>
              </a:schemeClr>
            </a:solidFill>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65" name="Straight Arrow Connector 64"/>
          <p:cNvCxnSpPr>
            <a:cxnSpLocks/>
          </p:cNvCxnSpPr>
          <p:nvPr/>
        </p:nvCxnSpPr>
        <p:spPr>
          <a:xfrm>
            <a:off x="6458608" y="3099385"/>
            <a:ext cx="2687154" cy="2355"/>
          </a:xfrm>
          <a:prstGeom prst="straightConnector1">
            <a:avLst/>
          </a:prstGeom>
          <a:ln w="38100">
            <a:solidFill>
              <a:schemeClr val="tx2">
                <a:lumMod val="60000"/>
                <a:lumOff val="40000"/>
              </a:schemeClr>
            </a:solidFill>
            <a:headEnd type="none" w="med" len="med"/>
            <a:tailEnd type="triangle" w="med" len="med"/>
          </a:ln>
        </p:spPr>
        <p:style>
          <a:lnRef idx="1">
            <a:schemeClr val="dk1"/>
          </a:lnRef>
          <a:fillRef idx="0">
            <a:schemeClr val="dk1"/>
          </a:fillRef>
          <a:effectRef idx="0">
            <a:schemeClr val="dk1"/>
          </a:effectRef>
          <a:fontRef idx="minor">
            <a:schemeClr val="tx1"/>
          </a:fontRef>
        </p:style>
      </p:cxnSp>
      <p:sp>
        <p:nvSpPr>
          <p:cNvPr id="66" name="TextBox 65"/>
          <p:cNvSpPr txBox="1"/>
          <p:nvPr/>
        </p:nvSpPr>
        <p:spPr>
          <a:xfrm>
            <a:off x="7202211" y="3090739"/>
            <a:ext cx="1007007" cy="307777"/>
          </a:xfrm>
          <a:prstGeom prst="rect">
            <a:avLst/>
          </a:prstGeom>
          <a:noFill/>
        </p:spPr>
        <p:txBody>
          <a:bodyPr wrap="none" rtlCol="0">
            <a:spAutoFit/>
          </a:bodyPr>
          <a:lstStyle/>
          <a:p>
            <a:pPr algn="ctr"/>
            <a:r>
              <a:rPr lang="en-US" sz="1400">
                <a:latin typeface="Calibri" panose="020F0502020204030204" pitchFamily="34" charset="0"/>
                <a:cs typeface="Calibri" panose="020F0502020204030204" pitchFamily="34" charset="0"/>
              </a:rPr>
              <a:t>Commands</a:t>
            </a:r>
          </a:p>
        </p:txBody>
      </p:sp>
      <p:sp>
        <p:nvSpPr>
          <p:cNvPr id="67" name="TextBox 66"/>
          <p:cNvSpPr txBox="1"/>
          <p:nvPr/>
        </p:nvSpPr>
        <p:spPr>
          <a:xfrm>
            <a:off x="6822303" y="2841943"/>
            <a:ext cx="1766830" cy="307777"/>
          </a:xfrm>
          <a:prstGeom prst="rect">
            <a:avLst/>
          </a:prstGeom>
          <a:noFill/>
        </p:spPr>
        <p:txBody>
          <a:bodyPr wrap="none" rtlCol="0">
            <a:spAutoFit/>
          </a:bodyPr>
          <a:lstStyle/>
          <a:p>
            <a:pPr algn="ctr"/>
            <a:r>
              <a:rPr lang="en-US" sz="1400">
                <a:latin typeface="Calibri" panose="020F0502020204030204" pitchFamily="34" charset="0"/>
                <a:cs typeface="Calibri" panose="020F0502020204030204" pitchFamily="34" charset="0"/>
              </a:rPr>
              <a:t>H&amp;S Data, Status Msg</a:t>
            </a:r>
          </a:p>
        </p:txBody>
      </p:sp>
      <p:sp>
        <p:nvSpPr>
          <p:cNvPr id="70" name="TextBox 69"/>
          <p:cNvSpPr txBox="1"/>
          <p:nvPr/>
        </p:nvSpPr>
        <p:spPr>
          <a:xfrm>
            <a:off x="3610246" y="3064231"/>
            <a:ext cx="1030795" cy="523220"/>
          </a:xfrm>
          <a:prstGeom prst="rect">
            <a:avLst/>
          </a:prstGeom>
          <a:noFill/>
        </p:spPr>
        <p:txBody>
          <a:bodyPr wrap="none" rtlCol="0">
            <a:spAutoFit/>
          </a:bodyPr>
          <a:lstStyle/>
          <a:p>
            <a:pPr algn="ctr"/>
            <a:r>
              <a:rPr lang="en-US" sz="1400">
                <a:latin typeface="Calibri" panose="020F0502020204030204" pitchFamily="34" charset="0"/>
                <a:cs typeface="Calibri" panose="020F0502020204030204" pitchFamily="34" charset="0"/>
              </a:rPr>
              <a:t>Maintain</a:t>
            </a:r>
            <a:br>
              <a:rPr lang="en-US" sz="1400">
                <a:latin typeface="Calibri" panose="020F0502020204030204" pitchFamily="34" charset="0"/>
                <a:cs typeface="Calibri" panose="020F0502020204030204" pitchFamily="34" charset="0"/>
              </a:rPr>
            </a:br>
            <a:r>
              <a:rPr lang="en-US" sz="1400">
                <a:latin typeface="Calibri" panose="020F0502020204030204" pitchFamily="34" charset="0"/>
                <a:cs typeface="Calibri" panose="020F0502020204030204" pitchFamily="34" charset="0"/>
              </a:rPr>
              <a:t>Test, Repair</a:t>
            </a:r>
          </a:p>
        </p:txBody>
      </p:sp>
      <p:sp>
        <p:nvSpPr>
          <p:cNvPr id="76" name="TextBox 75"/>
          <p:cNvSpPr txBox="1"/>
          <p:nvPr/>
        </p:nvSpPr>
        <p:spPr>
          <a:xfrm>
            <a:off x="6160145" y="4230083"/>
            <a:ext cx="960519" cy="738664"/>
          </a:xfrm>
          <a:prstGeom prst="rect">
            <a:avLst/>
          </a:prstGeom>
          <a:noFill/>
        </p:spPr>
        <p:txBody>
          <a:bodyPr wrap="none" rtlCol="0">
            <a:spAutoFit/>
          </a:bodyPr>
          <a:lstStyle/>
          <a:p>
            <a:pPr algn="ctr"/>
            <a:r>
              <a:rPr lang="en-US" sz="1400">
                <a:latin typeface="Calibri" panose="020F0502020204030204" pitchFamily="34" charset="0"/>
                <a:cs typeface="Calibri" panose="020F0502020204030204" pitchFamily="34" charset="0"/>
              </a:rPr>
              <a:t>Access,</a:t>
            </a:r>
            <a:br>
              <a:rPr lang="en-US" sz="1400">
                <a:latin typeface="Calibri" panose="020F0502020204030204" pitchFamily="34" charset="0"/>
                <a:cs typeface="Calibri" panose="020F0502020204030204" pitchFamily="34" charset="0"/>
              </a:rPr>
            </a:br>
            <a:r>
              <a:rPr lang="en-US" sz="1400">
                <a:latin typeface="Calibri" panose="020F0502020204030204" pitchFamily="34" charset="0"/>
                <a:cs typeface="Calibri" panose="020F0502020204030204" pitchFamily="34" charset="0"/>
              </a:rPr>
              <a:t>Grasp Jar,</a:t>
            </a:r>
          </a:p>
          <a:p>
            <a:pPr algn="ctr"/>
            <a:r>
              <a:rPr lang="en-US" sz="1400">
                <a:latin typeface="Calibri" panose="020F0502020204030204" pitchFamily="34" charset="0"/>
                <a:cs typeface="Calibri" panose="020F0502020204030204" pitchFamily="34" charset="0"/>
              </a:rPr>
              <a:t>Install Lids</a:t>
            </a:r>
          </a:p>
        </p:txBody>
      </p:sp>
      <p:cxnSp>
        <p:nvCxnSpPr>
          <p:cNvPr id="8" name="Elbow Connector 7">
            <a:extLst>
              <a:ext uri="{FF2B5EF4-FFF2-40B4-BE49-F238E27FC236}">
                <a16:creationId xmlns:a16="http://schemas.microsoft.com/office/drawing/2014/main" id="{BEF8CCB1-230A-7748-87B0-21E42A940729}"/>
              </a:ext>
            </a:extLst>
          </p:cNvPr>
          <p:cNvCxnSpPr>
            <a:cxnSpLocks/>
            <a:stCxn id="47" idx="1"/>
          </p:cNvCxnSpPr>
          <p:nvPr/>
        </p:nvCxnSpPr>
        <p:spPr>
          <a:xfrm rot="10800000" flipV="1">
            <a:off x="6003282" y="1873389"/>
            <a:ext cx="1173452" cy="551170"/>
          </a:xfrm>
          <a:prstGeom prst="bentConnector3">
            <a:avLst>
              <a:gd name="adj1" fmla="val 100820"/>
            </a:avLst>
          </a:prstGeom>
          <a:ln w="38100">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5" name="Straight Arrow Connector 44">
            <a:extLst>
              <a:ext uri="{FF2B5EF4-FFF2-40B4-BE49-F238E27FC236}">
                <a16:creationId xmlns:a16="http://schemas.microsoft.com/office/drawing/2014/main" id="{18C408AC-8CA3-FF4F-8D26-C2BA55628A56}"/>
              </a:ext>
            </a:extLst>
          </p:cNvPr>
          <p:cNvCxnSpPr>
            <a:cxnSpLocks/>
          </p:cNvCxnSpPr>
          <p:nvPr/>
        </p:nvCxnSpPr>
        <p:spPr>
          <a:xfrm flipH="1">
            <a:off x="6458609" y="3656702"/>
            <a:ext cx="2687153" cy="0"/>
          </a:xfrm>
          <a:prstGeom prst="straightConnector1">
            <a:avLst/>
          </a:prstGeom>
          <a:ln w="38100">
            <a:solidFill>
              <a:schemeClr val="tx2">
                <a:lumMod val="60000"/>
                <a:lumOff val="40000"/>
              </a:schemeClr>
            </a:solidFill>
            <a:headEnd type="none" w="med" len="med"/>
            <a:tailEnd type="triangle" w="med" len="med"/>
          </a:ln>
        </p:spPr>
        <p:style>
          <a:lnRef idx="1">
            <a:schemeClr val="dk1"/>
          </a:lnRef>
          <a:fillRef idx="0">
            <a:schemeClr val="dk1"/>
          </a:fillRef>
          <a:effectRef idx="0">
            <a:schemeClr val="dk1"/>
          </a:effectRef>
          <a:fontRef idx="minor">
            <a:schemeClr val="tx1"/>
          </a:fontRef>
        </p:style>
      </p:cxnSp>
      <p:sp>
        <p:nvSpPr>
          <p:cNvPr id="55" name="TextBox 54">
            <a:extLst>
              <a:ext uri="{FF2B5EF4-FFF2-40B4-BE49-F238E27FC236}">
                <a16:creationId xmlns:a16="http://schemas.microsoft.com/office/drawing/2014/main" id="{18530AA4-CFB7-CE4D-9AA6-A6E65A048C84}"/>
              </a:ext>
            </a:extLst>
          </p:cNvPr>
          <p:cNvSpPr txBox="1"/>
          <p:nvPr/>
        </p:nvSpPr>
        <p:spPr>
          <a:xfrm>
            <a:off x="7331252" y="3399183"/>
            <a:ext cx="748924" cy="307777"/>
          </a:xfrm>
          <a:prstGeom prst="rect">
            <a:avLst/>
          </a:prstGeom>
          <a:noFill/>
        </p:spPr>
        <p:txBody>
          <a:bodyPr wrap="none" rtlCol="0">
            <a:spAutoFit/>
          </a:bodyPr>
          <a:lstStyle/>
          <a:p>
            <a:pPr algn="ctr"/>
            <a:r>
              <a:rPr lang="en-US" sz="1400">
                <a:latin typeface="Calibri" panose="020F0502020204030204" pitchFamily="34" charset="0"/>
                <a:cs typeface="Calibri" panose="020F0502020204030204" pitchFamily="34" charset="0"/>
              </a:rPr>
              <a:t>JIP Msg</a:t>
            </a:r>
          </a:p>
        </p:txBody>
      </p:sp>
      <p:sp>
        <p:nvSpPr>
          <p:cNvPr id="56" name="TextBox 55">
            <a:extLst>
              <a:ext uri="{FF2B5EF4-FFF2-40B4-BE49-F238E27FC236}">
                <a16:creationId xmlns:a16="http://schemas.microsoft.com/office/drawing/2014/main" id="{9D34B45D-733E-C04A-A7E9-3FDA0404B526}"/>
              </a:ext>
            </a:extLst>
          </p:cNvPr>
          <p:cNvSpPr txBox="1"/>
          <p:nvPr/>
        </p:nvSpPr>
        <p:spPr>
          <a:xfrm>
            <a:off x="7218680" y="5069078"/>
            <a:ext cx="1675908" cy="785984"/>
          </a:xfrm>
          <a:prstGeom prst="rect">
            <a:avLst/>
          </a:prstGeom>
          <a:noFill/>
        </p:spPr>
        <p:txBody>
          <a:bodyPr wrap="none" rtlCol="0">
            <a:spAutoFit/>
          </a:bodyPr>
          <a:lstStyle/>
          <a:p>
            <a:pPr marL="174625" indent="-165100">
              <a:lnSpc>
                <a:spcPct val="80000"/>
              </a:lnSpc>
              <a:buFont typeface="Arial" panose="020B0604020202020204" pitchFamily="34" charset="0"/>
              <a:buChar char="•"/>
            </a:pPr>
            <a:r>
              <a:rPr lang="en-US" sz="1400">
                <a:latin typeface="Calibri" panose="020F0502020204030204" pitchFamily="34" charset="0"/>
                <a:cs typeface="Calibri" panose="020F0502020204030204" pitchFamily="34" charset="0"/>
              </a:rPr>
              <a:t>Operating Hours</a:t>
            </a:r>
          </a:p>
          <a:p>
            <a:pPr marL="174625" indent="-165100">
              <a:lnSpc>
                <a:spcPct val="80000"/>
              </a:lnSpc>
              <a:buFont typeface="Arial" panose="020B0604020202020204" pitchFamily="34" charset="0"/>
              <a:buChar char="•"/>
            </a:pPr>
            <a:r>
              <a:rPr lang="en-US" sz="1400">
                <a:latin typeface="Calibri" panose="020F0502020204030204" pitchFamily="34" charset="0"/>
                <a:cs typeface="Calibri" panose="020F0502020204030204" pitchFamily="34" charset="0"/>
              </a:rPr>
              <a:t>Timing</a:t>
            </a:r>
          </a:p>
          <a:p>
            <a:pPr marL="174625" indent="-165100">
              <a:lnSpc>
                <a:spcPct val="80000"/>
              </a:lnSpc>
              <a:buFont typeface="Arial" panose="020B0604020202020204" pitchFamily="34" charset="0"/>
              <a:buChar char="•"/>
            </a:pPr>
            <a:r>
              <a:rPr lang="en-US" sz="1400">
                <a:latin typeface="Calibri" panose="020F0502020204030204" pitchFamily="34" charset="0"/>
                <a:cs typeface="Calibri" panose="020F0502020204030204" pitchFamily="34" charset="0"/>
              </a:rPr>
              <a:t>Positioning</a:t>
            </a:r>
          </a:p>
          <a:p>
            <a:pPr marL="174625" indent="-165100">
              <a:lnSpc>
                <a:spcPct val="80000"/>
              </a:lnSpc>
              <a:buFont typeface="Arial" panose="020B0604020202020204" pitchFamily="34" charset="0"/>
              <a:buChar char="•"/>
            </a:pPr>
            <a:r>
              <a:rPr lang="en-US" sz="1400">
                <a:latin typeface="Calibri" panose="020F0502020204030204" pitchFamily="34" charset="0"/>
                <a:cs typeface="Calibri" panose="020F0502020204030204" pitchFamily="34" charset="0"/>
              </a:rPr>
              <a:t>Jar Characteristics</a:t>
            </a:r>
          </a:p>
        </p:txBody>
      </p:sp>
      <p:cxnSp>
        <p:nvCxnSpPr>
          <p:cNvPr id="12" name="Elbow Connector 11">
            <a:extLst>
              <a:ext uri="{FF2B5EF4-FFF2-40B4-BE49-F238E27FC236}">
                <a16:creationId xmlns:a16="http://schemas.microsoft.com/office/drawing/2014/main" id="{181DE243-0DC5-254F-82E9-4A3B2E417495}"/>
              </a:ext>
            </a:extLst>
          </p:cNvPr>
          <p:cNvCxnSpPr>
            <a:cxnSpLocks/>
            <a:endCxn id="48" idx="1"/>
          </p:cNvCxnSpPr>
          <p:nvPr/>
        </p:nvCxnSpPr>
        <p:spPr>
          <a:xfrm>
            <a:off x="6096000" y="4153217"/>
            <a:ext cx="1092285" cy="554713"/>
          </a:xfrm>
          <a:prstGeom prst="bentConnector3">
            <a:avLst>
              <a:gd name="adj1" fmla="val 257"/>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21" name="Elbow Connector 20">
            <a:extLst>
              <a:ext uri="{FF2B5EF4-FFF2-40B4-BE49-F238E27FC236}">
                <a16:creationId xmlns:a16="http://schemas.microsoft.com/office/drawing/2014/main" id="{ED19BD1B-D6DB-3D44-81F4-B72DF63AC9DF}"/>
              </a:ext>
            </a:extLst>
          </p:cNvPr>
          <p:cNvCxnSpPr>
            <a:cxnSpLocks/>
            <a:endCxn id="52" idx="3"/>
          </p:cNvCxnSpPr>
          <p:nvPr/>
        </p:nvCxnSpPr>
        <p:spPr>
          <a:xfrm rot="10800000" flipV="1">
            <a:off x="4497317" y="4242138"/>
            <a:ext cx="1025840" cy="466801"/>
          </a:xfrm>
          <a:prstGeom prst="bentConnector3">
            <a:avLst>
              <a:gd name="adj1" fmla="val -382"/>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14781AD7-375E-E542-92A9-6F973B8B95FB}"/>
              </a:ext>
            </a:extLst>
          </p:cNvPr>
          <p:cNvCxnSpPr>
            <a:cxnSpLocks/>
            <a:stCxn id="54" idx="3"/>
            <a:endCxn id="32" idx="2"/>
          </p:cNvCxnSpPr>
          <p:nvPr/>
        </p:nvCxnSpPr>
        <p:spPr>
          <a:xfrm>
            <a:off x="3024390" y="3328714"/>
            <a:ext cx="2109914" cy="6154"/>
          </a:xfrm>
          <a:prstGeom prst="straightConnector1">
            <a:avLst/>
          </a:prstGeom>
          <a:ln w="38100">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3" name="TextBox 62">
            <a:extLst>
              <a:ext uri="{FF2B5EF4-FFF2-40B4-BE49-F238E27FC236}">
                <a16:creationId xmlns:a16="http://schemas.microsoft.com/office/drawing/2014/main" id="{85F56055-79C1-3D41-A5F9-46D54D2C9370}"/>
              </a:ext>
            </a:extLst>
          </p:cNvPr>
          <p:cNvSpPr txBox="1"/>
          <p:nvPr/>
        </p:nvSpPr>
        <p:spPr>
          <a:xfrm>
            <a:off x="1447840" y="3707041"/>
            <a:ext cx="1485856" cy="1650773"/>
          </a:xfrm>
          <a:prstGeom prst="rect">
            <a:avLst/>
          </a:prstGeom>
          <a:noFill/>
        </p:spPr>
        <p:txBody>
          <a:bodyPr wrap="none" rtlCol="0">
            <a:spAutoFit/>
          </a:bodyPr>
          <a:lstStyle/>
          <a:p>
            <a:pPr marL="174625" indent="-165100">
              <a:lnSpc>
                <a:spcPct val="80000"/>
              </a:lnSpc>
              <a:buFont typeface="Arial" panose="020B0604020202020204" pitchFamily="34" charset="0"/>
              <a:buChar char="•"/>
            </a:pPr>
            <a:r>
              <a:rPr lang="en-US" sz="1400">
                <a:latin typeface="Calibri" panose="020F0502020204030204" pitchFamily="34" charset="0"/>
                <a:cs typeface="Calibri" panose="020F0502020204030204" pitchFamily="34" charset="0"/>
              </a:rPr>
              <a:t>People</a:t>
            </a:r>
          </a:p>
          <a:p>
            <a:pPr marL="174625" indent="-165100">
              <a:lnSpc>
                <a:spcPct val="80000"/>
              </a:lnSpc>
              <a:buFont typeface="Arial" panose="020B0604020202020204" pitchFamily="34" charset="0"/>
              <a:buChar char="•"/>
            </a:pPr>
            <a:r>
              <a:rPr lang="en-US" sz="1400">
                <a:latin typeface="Calibri" panose="020F0502020204030204" pitchFamily="34" charset="0"/>
                <a:cs typeface="Calibri" panose="020F0502020204030204" pitchFamily="34" charset="0"/>
              </a:rPr>
              <a:t>Tools</a:t>
            </a:r>
          </a:p>
          <a:p>
            <a:pPr marL="174625" indent="-165100">
              <a:lnSpc>
                <a:spcPct val="80000"/>
              </a:lnSpc>
              <a:buFont typeface="Arial" panose="020B0604020202020204" pitchFamily="34" charset="0"/>
              <a:buChar char="•"/>
            </a:pPr>
            <a:r>
              <a:rPr lang="en-US" sz="1400">
                <a:latin typeface="Calibri" panose="020F0502020204030204" pitchFamily="34" charset="0"/>
                <a:cs typeface="Calibri" panose="020F0502020204030204" pitchFamily="34" charset="0"/>
              </a:rPr>
              <a:t>Test Equipment</a:t>
            </a:r>
          </a:p>
          <a:p>
            <a:pPr marL="174625" indent="-165100">
              <a:lnSpc>
                <a:spcPct val="80000"/>
              </a:lnSpc>
              <a:buFont typeface="Arial" panose="020B0604020202020204" pitchFamily="34" charset="0"/>
              <a:buChar char="•"/>
            </a:pPr>
            <a:r>
              <a:rPr lang="en-US" sz="1400">
                <a:latin typeface="Calibri" panose="020F0502020204030204" pitchFamily="34" charset="0"/>
                <a:cs typeface="Calibri" panose="020F0502020204030204" pitchFamily="34" charset="0"/>
              </a:rPr>
              <a:t>Environment</a:t>
            </a:r>
          </a:p>
          <a:p>
            <a:pPr marL="174625" indent="-165100">
              <a:lnSpc>
                <a:spcPct val="80000"/>
              </a:lnSpc>
              <a:buFont typeface="Arial" panose="020B0604020202020204" pitchFamily="34" charset="0"/>
              <a:buChar char="•"/>
            </a:pPr>
            <a:r>
              <a:rPr lang="en-US" sz="1400">
                <a:latin typeface="Calibri" panose="020F0502020204030204" pitchFamily="34" charset="0"/>
                <a:cs typeface="Calibri" panose="020F0502020204030204" pitchFamily="34" charset="0"/>
              </a:rPr>
              <a:t>Power</a:t>
            </a:r>
          </a:p>
          <a:p>
            <a:pPr marL="174625" indent="-165100">
              <a:lnSpc>
                <a:spcPct val="80000"/>
              </a:lnSpc>
              <a:buFont typeface="Arial" panose="020B0604020202020204" pitchFamily="34" charset="0"/>
              <a:buChar char="•"/>
            </a:pPr>
            <a:r>
              <a:rPr lang="en-US" sz="1400">
                <a:latin typeface="Calibri" panose="020F0502020204030204" pitchFamily="34" charset="0"/>
                <a:cs typeface="Calibri" panose="020F0502020204030204" pitchFamily="34" charset="0"/>
              </a:rPr>
              <a:t>Space</a:t>
            </a:r>
          </a:p>
          <a:p>
            <a:pPr marL="174625" indent="-165100">
              <a:lnSpc>
                <a:spcPct val="80000"/>
              </a:lnSpc>
              <a:buFont typeface="Arial" panose="020B0604020202020204" pitchFamily="34" charset="0"/>
              <a:buChar char="•"/>
            </a:pPr>
            <a:r>
              <a:rPr lang="en-US" sz="1400">
                <a:latin typeface="Calibri" panose="020F0502020204030204" pitchFamily="34" charset="0"/>
                <a:cs typeface="Calibri" panose="020F0502020204030204" pitchFamily="34" charset="0"/>
              </a:rPr>
              <a:t>Handling</a:t>
            </a:r>
          </a:p>
          <a:p>
            <a:pPr marL="174625" indent="-165100">
              <a:lnSpc>
                <a:spcPct val="80000"/>
              </a:lnSpc>
              <a:buFont typeface="Arial" panose="020B0604020202020204" pitchFamily="34" charset="0"/>
              <a:buChar char="•"/>
            </a:pPr>
            <a:r>
              <a:rPr lang="en-US" sz="1400">
                <a:latin typeface="Calibri" panose="020F0502020204030204" pitchFamily="34" charset="0"/>
                <a:cs typeface="Calibri" panose="020F0502020204030204" pitchFamily="34" charset="0"/>
              </a:rPr>
              <a:t>Access</a:t>
            </a:r>
          </a:p>
          <a:p>
            <a:pPr marL="174625" indent="-165100">
              <a:lnSpc>
                <a:spcPct val="80000"/>
              </a:lnSpc>
              <a:buFont typeface="Arial" panose="020B0604020202020204" pitchFamily="34" charset="0"/>
              <a:buChar char="•"/>
            </a:pPr>
            <a:r>
              <a:rPr lang="en-US" sz="1400">
                <a:latin typeface="Calibri" panose="020F0502020204030204" pitchFamily="34" charset="0"/>
                <a:cs typeface="Calibri" panose="020F0502020204030204" pitchFamily="34" charset="0"/>
              </a:rPr>
              <a:t>Spare parts</a:t>
            </a:r>
          </a:p>
        </p:txBody>
      </p:sp>
      <p:sp>
        <p:nvSpPr>
          <p:cNvPr id="68" name="Rectangle 67">
            <a:extLst>
              <a:ext uri="{FF2B5EF4-FFF2-40B4-BE49-F238E27FC236}">
                <a16:creationId xmlns:a16="http://schemas.microsoft.com/office/drawing/2014/main" id="{4F4769B6-5535-6947-9F2D-ABC3DCAE7082}"/>
              </a:ext>
            </a:extLst>
          </p:cNvPr>
          <p:cNvSpPr/>
          <p:nvPr/>
        </p:nvSpPr>
        <p:spPr>
          <a:xfrm>
            <a:off x="2812052" y="1470121"/>
            <a:ext cx="1621505" cy="423441"/>
          </a:xfrm>
          <a:prstGeom prst="rect">
            <a:avLst/>
          </a:prstGeom>
          <a:solidFill>
            <a:schemeClr val="accent1">
              <a:lumMod val="20000"/>
              <a:lumOff val="80000"/>
            </a:schemeClr>
          </a:solidFill>
          <a:ln w="19050">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algn="ctr"/>
            <a:r>
              <a:rPr lang="en-US" sz="1600">
                <a:latin typeface="Calibri" panose="020F0502020204030204" pitchFamily="34" charset="0"/>
                <a:cs typeface="Calibri" panose="020F0502020204030204" pitchFamily="34" charset="0"/>
              </a:rPr>
              <a:t>Lids</a:t>
            </a:r>
          </a:p>
        </p:txBody>
      </p:sp>
      <p:sp>
        <p:nvSpPr>
          <p:cNvPr id="71" name="Rectangle 70">
            <a:extLst>
              <a:ext uri="{FF2B5EF4-FFF2-40B4-BE49-F238E27FC236}">
                <a16:creationId xmlns:a16="http://schemas.microsoft.com/office/drawing/2014/main" id="{A65B3D92-84D8-E543-9FA5-F809C7587C6F}"/>
              </a:ext>
            </a:extLst>
          </p:cNvPr>
          <p:cNvSpPr/>
          <p:nvPr/>
        </p:nvSpPr>
        <p:spPr>
          <a:xfrm>
            <a:off x="4980329" y="5178875"/>
            <a:ext cx="1621505" cy="674030"/>
          </a:xfrm>
          <a:prstGeom prst="rect">
            <a:avLst/>
          </a:prstGeom>
          <a:solidFill>
            <a:schemeClr val="bg2">
              <a:lumMod val="90000"/>
            </a:schemeClr>
          </a:solidFill>
          <a:ln w="19050">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algn="ctr"/>
            <a:r>
              <a:rPr lang="en-US" sz="1600">
                <a:latin typeface="Calibri" panose="020F0502020204030204" pitchFamily="34" charset="0"/>
                <a:cs typeface="Calibri" panose="020F0502020204030204" pitchFamily="34" charset="0"/>
              </a:rPr>
              <a:t>Storage</a:t>
            </a:r>
          </a:p>
        </p:txBody>
      </p:sp>
      <p:cxnSp>
        <p:nvCxnSpPr>
          <p:cNvPr id="30" name="Straight Arrow Connector 29">
            <a:extLst>
              <a:ext uri="{FF2B5EF4-FFF2-40B4-BE49-F238E27FC236}">
                <a16:creationId xmlns:a16="http://schemas.microsoft.com/office/drawing/2014/main" id="{6E194896-7376-B04F-8C66-8203B0B00624}"/>
              </a:ext>
            </a:extLst>
          </p:cNvPr>
          <p:cNvCxnSpPr>
            <a:cxnSpLocks/>
            <a:stCxn id="71" idx="0"/>
            <a:endCxn id="32" idx="4"/>
          </p:cNvCxnSpPr>
          <p:nvPr/>
        </p:nvCxnSpPr>
        <p:spPr>
          <a:xfrm flipV="1">
            <a:off x="5791082" y="4276544"/>
            <a:ext cx="13257" cy="902331"/>
          </a:xfrm>
          <a:prstGeom prst="straightConnector1">
            <a:avLst/>
          </a:prstGeom>
          <a:ln w="38100">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73" name="TextBox 72">
            <a:extLst>
              <a:ext uri="{FF2B5EF4-FFF2-40B4-BE49-F238E27FC236}">
                <a16:creationId xmlns:a16="http://schemas.microsoft.com/office/drawing/2014/main" id="{46330643-F7D8-D742-B77F-06F9FBB025E4}"/>
              </a:ext>
            </a:extLst>
          </p:cNvPr>
          <p:cNvSpPr txBox="1"/>
          <p:nvPr/>
        </p:nvSpPr>
        <p:spPr>
          <a:xfrm>
            <a:off x="5057223" y="5840888"/>
            <a:ext cx="1299266" cy="441275"/>
          </a:xfrm>
          <a:prstGeom prst="rect">
            <a:avLst/>
          </a:prstGeom>
          <a:noFill/>
        </p:spPr>
        <p:txBody>
          <a:bodyPr wrap="none" rtlCol="0">
            <a:spAutoFit/>
          </a:bodyPr>
          <a:lstStyle/>
          <a:p>
            <a:pPr marL="174625" indent="-165100">
              <a:lnSpc>
                <a:spcPct val="80000"/>
              </a:lnSpc>
              <a:buFont typeface="Arial" panose="020B0604020202020204" pitchFamily="34" charset="0"/>
              <a:buChar char="•"/>
            </a:pPr>
            <a:r>
              <a:rPr lang="en-US" sz="1400">
                <a:latin typeface="Calibri" panose="020F0502020204030204" pitchFamily="34" charset="0"/>
                <a:cs typeface="Calibri" panose="020F0502020204030204" pitchFamily="34" charset="0"/>
              </a:rPr>
              <a:t>Space</a:t>
            </a:r>
          </a:p>
          <a:p>
            <a:pPr marL="174625" indent="-165100">
              <a:lnSpc>
                <a:spcPct val="80000"/>
              </a:lnSpc>
              <a:buFont typeface="Arial" panose="020B0604020202020204" pitchFamily="34" charset="0"/>
              <a:buChar char="•"/>
            </a:pPr>
            <a:r>
              <a:rPr lang="en-US" sz="1400">
                <a:latin typeface="Calibri" panose="020F0502020204030204" pitchFamily="34" charset="0"/>
                <a:cs typeface="Calibri" panose="020F0502020204030204" pitchFamily="34" charset="0"/>
              </a:rPr>
              <a:t>Environment</a:t>
            </a:r>
          </a:p>
        </p:txBody>
      </p:sp>
      <p:sp>
        <p:nvSpPr>
          <p:cNvPr id="75" name="TextBox 74">
            <a:extLst>
              <a:ext uri="{FF2B5EF4-FFF2-40B4-BE49-F238E27FC236}">
                <a16:creationId xmlns:a16="http://schemas.microsoft.com/office/drawing/2014/main" id="{A1198F88-D3E6-2740-B729-3A77DE9CDA56}"/>
              </a:ext>
            </a:extLst>
          </p:cNvPr>
          <p:cNvSpPr txBox="1"/>
          <p:nvPr/>
        </p:nvSpPr>
        <p:spPr>
          <a:xfrm>
            <a:off x="2866650" y="5065045"/>
            <a:ext cx="1540486" cy="616644"/>
          </a:xfrm>
          <a:prstGeom prst="rect">
            <a:avLst/>
          </a:prstGeom>
          <a:noFill/>
        </p:spPr>
        <p:txBody>
          <a:bodyPr wrap="none" rtlCol="0">
            <a:spAutoFit/>
          </a:bodyPr>
          <a:lstStyle/>
          <a:p>
            <a:pPr marL="174625" indent="-165100">
              <a:lnSpc>
                <a:spcPct val="80000"/>
              </a:lnSpc>
              <a:buFont typeface="Arial" panose="020B0604020202020204" pitchFamily="34" charset="0"/>
              <a:buChar char="•"/>
            </a:pPr>
            <a:r>
              <a:rPr lang="en-US" sz="1400">
                <a:latin typeface="Calibri" panose="020F0502020204030204" pitchFamily="34" charset="0"/>
                <a:cs typeface="Calibri" panose="020F0502020204030204" pitchFamily="34" charset="0"/>
              </a:rPr>
              <a:t>LIR Size/Weight</a:t>
            </a:r>
          </a:p>
          <a:p>
            <a:pPr marL="174625" indent="-165100">
              <a:lnSpc>
                <a:spcPct val="80000"/>
              </a:lnSpc>
              <a:buFont typeface="Arial" panose="020B0604020202020204" pitchFamily="34" charset="0"/>
              <a:buChar char="•"/>
            </a:pPr>
            <a:r>
              <a:rPr lang="en-US" sz="1400">
                <a:latin typeface="Calibri" panose="020F0502020204030204" pitchFamily="34" charset="0"/>
                <a:cs typeface="Calibri" panose="020F0502020204030204" pitchFamily="34" charset="0"/>
              </a:rPr>
              <a:t>Environment</a:t>
            </a:r>
          </a:p>
          <a:p>
            <a:pPr marL="174625" indent="-165100">
              <a:lnSpc>
                <a:spcPct val="80000"/>
              </a:lnSpc>
              <a:buFont typeface="Arial" panose="020B0604020202020204" pitchFamily="34" charset="0"/>
              <a:buChar char="•"/>
            </a:pPr>
            <a:r>
              <a:rPr lang="en-US" sz="1400">
                <a:latin typeface="Calibri" panose="020F0502020204030204" pitchFamily="34" charset="0"/>
                <a:cs typeface="Calibri" panose="020F0502020204030204" pitchFamily="34" charset="0"/>
              </a:rPr>
              <a:t>Packaging</a:t>
            </a:r>
          </a:p>
        </p:txBody>
      </p:sp>
      <p:cxnSp>
        <p:nvCxnSpPr>
          <p:cNvPr id="36" name="Elbow Connector 35">
            <a:extLst>
              <a:ext uri="{FF2B5EF4-FFF2-40B4-BE49-F238E27FC236}">
                <a16:creationId xmlns:a16="http://schemas.microsoft.com/office/drawing/2014/main" id="{D8BDAA7C-8573-BC4B-BBCB-57C4AEF38F6D}"/>
              </a:ext>
            </a:extLst>
          </p:cNvPr>
          <p:cNvCxnSpPr>
            <a:cxnSpLocks/>
            <a:stCxn id="68" idx="3"/>
          </p:cNvCxnSpPr>
          <p:nvPr/>
        </p:nvCxnSpPr>
        <p:spPr>
          <a:xfrm>
            <a:off x="4433557" y="1681842"/>
            <a:ext cx="1173452" cy="760820"/>
          </a:xfrm>
          <a:prstGeom prst="bentConnector3">
            <a:avLst>
              <a:gd name="adj1" fmla="val 98395"/>
            </a:avLst>
          </a:prstGeom>
          <a:ln w="38100">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87" name="TextBox 86">
            <a:extLst>
              <a:ext uri="{FF2B5EF4-FFF2-40B4-BE49-F238E27FC236}">
                <a16:creationId xmlns:a16="http://schemas.microsoft.com/office/drawing/2014/main" id="{BDB315F1-BEE9-874D-AEAE-26900CEFB286}"/>
              </a:ext>
            </a:extLst>
          </p:cNvPr>
          <p:cNvSpPr txBox="1"/>
          <p:nvPr/>
        </p:nvSpPr>
        <p:spPr>
          <a:xfrm>
            <a:off x="2816392" y="1897656"/>
            <a:ext cx="1679434" cy="268920"/>
          </a:xfrm>
          <a:prstGeom prst="rect">
            <a:avLst/>
          </a:prstGeom>
          <a:noFill/>
        </p:spPr>
        <p:txBody>
          <a:bodyPr wrap="none" rtlCol="0">
            <a:spAutoFit/>
          </a:bodyPr>
          <a:lstStyle/>
          <a:p>
            <a:pPr marL="173038" indent="-163513">
              <a:lnSpc>
                <a:spcPct val="80000"/>
              </a:lnSpc>
              <a:buFont typeface="Arial" panose="020B0604020202020204" pitchFamily="34" charset="0"/>
              <a:buChar char="•"/>
            </a:pPr>
            <a:r>
              <a:rPr lang="en-US" sz="1400">
                <a:latin typeface="Calibri" panose="020F0502020204030204" pitchFamily="34" charset="0"/>
                <a:cs typeface="Calibri" panose="020F0502020204030204" pitchFamily="34" charset="0"/>
              </a:rPr>
              <a:t>Lid Characteristics</a:t>
            </a:r>
          </a:p>
        </p:txBody>
      </p:sp>
      <p:sp>
        <p:nvSpPr>
          <p:cNvPr id="61" name="TextBox 60">
            <a:extLst>
              <a:ext uri="{FF2B5EF4-FFF2-40B4-BE49-F238E27FC236}">
                <a16:creationId xmlns:a16="http://schemas.microsoft.com/office/drawing/2014/main" id="{7A5FD792-D00D-5A49-AB3F-E85AE0114CEA}"/>
              </a:ext>
            </a:extLst>
          </p:cNvPr>
          <p:cNvSpPr txBox="1"/>
          <p:nvPr/>
        </p:nvSpPr>
        <p:spPr>
          <a:xfrm>
            <a:off x="6258027" y="1600746"/>
            <a:ext cx="663964" cy="307777"/>
          </a:xfrm>
          <a:prstGeom prst="rect">
            <a:avLst/>
          </a:prstGeom>
          <a:noFill/>
        </p:spPr>
        <p:txBody>
          <a:bodyPr wrap="none" rtlCol="0">
            <a:spAutoFit/>
          </a:bodyPr>
          <a:lstStyle/>
          <a:p>
            <a:pPr algn="ctr"/>
            <a:r>
              <a:rPr lang="en-US" sz="1400">
                <a:latin typeface="Calibri" panose="020F0502020204030204" pitchFamily="34" charset="0"/>
                <a:cs typeface="Calibri" panose="020F0502020204030204" pitchFamily="34" charset="0"/>
              </a:rPr>
              <a:t>Access</a:t>
            </a:r>
          </a:p>
        </p:txBody>
      </p:sp>
      <p:sp>
        <p:nvSpPr>
          <p:cNvPr id="64" name="TextBox 63">
            <a:extLst>
              <a:ext uri="{FF2B5EF4-FFF2-40B4-BE49-F238E27FC236}">
                <a16:creationId xmlns:a16="http://schemas.microsoft.com/office/drawing/2014/main" id="{47DDAAB5-3193-EF4A-BE2C-B9614ED480C0}"/>
              </a:ext>
            </a:extLst>
          </p:cNvPr>
          <p:cNvSpPr txBox="1"/>
          <p:nvPr/>
        </p:nvSpPr>
        <p:spPr>
          <a:xfrm>
            <a:off x="4633379" y="1644578"/>
            <a:ext cx="830677" cy="307777"/>
          </a:xfrm>
          <a:prstGeom prst="rect">
            <a:avLst/>
          </a:prstGeom>
          <a:noFill/>
        </p:spPr>
        <p:txBody>
          <a:bodyPr wrap="none" rtlCol="0">
            <a:spAutoFit/>
          </a:bodyPr>
          <a:lstStyle/>
          <a:p>
            <a:pPr algn="ctr"/>
            <a:r>
              <a:rPr lang="en-US" sz="1400">
                <a:latin typeface="Calibri" panose="020F0502020204030204" pitchFamily="34" charset="0"/>
                <a:cs typeface="Calibri" panose="020F0502020204030204" pitchFamily="34" charset="0"/>
              </a:rPr>
              <a:t>Handling</a:t>
            </a:r>
          </a:p>
        </p:txBody>
      </p:sp>
      <p:sp>
        <p:nvSpPr>
          <p:cNvPr id="69" name="TextBox 68">
            <a:extLst>
              <a:ext uri="{FF2B5EF4-FFF2-40B4-BE49-F238E27FC236}">
                <a16:creationId xmlns:a16="http://schemas.microsoft.com/office/drawing/2014/main" id="{D5EE562F-3E5A-6C44-99EF-2304E3C41DFB}"/>
              </a:ext>
            </a:extLst>
          </p:cNvPr>
          <p:cNvSpPr txBox="1"/>
          <p:nvPr/>
        </p:nvSpPr>
        <p:spPr>
          <a:xfrm>
            <a:off x="9011466" y="3811630"/>
            <a:ext cx="1885131" cy="613630"/>
          </a:xfrm>
          <a:prstGeom prst="rect">
            <a:avLst/>
          </a:prstGeom>
          <a:noFill/>
        </p:spPr>
        <p:txBody>
          <a:bodyPr wrap="none" rtlCol="0">
            <a:spAutoFit/>
          </a:bodyPr>
          <a:lstStyle/>
          <a:p>
            <a:pPr marL="407988" lvl="1" indent="-214313">
              <a:lnSpc>
                <a:spcPct val="80000"/>
              </a:lnSpc>
              <a:buFont typeface="Arial" panose="020B0604020202020204" pitchFamily="34" charset="0"/>
              <a:buChar char="•"/>
            </a:pPr>
            <a:r>
              <a:rPr lang="en-US" sz="1400">
                <a:latin typeface="Calibri" panose="020F0502020204030204" pitchFamily="34" charset="0"/>
                <a:cs typeface="Calibri" panose="020F0502020204030204" pitchFamily="34" charset="0"/>
              </a:rPr>
              <a:t>Data format</a:t>
            </a:r>
          </a:p>
          <a:p>
            <a:pPr marL="407988" lvl="1" indent="-214313">
              <a:lnSpc>
                <a:spcPct val="80000"/>
              </a:lnSpc>
              <a:buFont typeface="Arial" panose="020B0604020202020204" pitchFamily="34" charset="0"/>
              <a:buChar char="•"/>
            </a:pPr>
            <a:r>
              <a:rPr lang="en-US" sz="1400">
                <a:latin typeface="Calibri" panose="020F0502020204030204" pitchFamily="34" charset="0"/>
                <a:cs typeface="Calibri" panose="020F0502020204030204" pitchFamily="34" charset="0"/>
              </a:rPr>
              <a:t>Command format</a:t>
            </a:r>
          </a:p>
          <a:p>
            <a:pPr marL="407988" lvl="1" indent="-214313">
              <a:lnSpc>
                <a:spcPct val="80000"/>
              </a:lnSpc>
              <a:buFont typeface="Arial" panose="020B0604020202020204" pitchFamily="34" charset="0"/>
              <a:buChar char="•"/>
            </a:pPr>
            <a:r>
              <a:rPr lang="en-US" sz="1400">
                <a:latin typeface="Calibri" panose="020F0502020204030204" pitchFamily="34" charset="0"/>
                <a:cs typeface="Calibri" panose="020F0502020204030204" pitchFamily="34" charset="0"/>
              </a:rPr>
              <a:t>Message format</a:t>
            </a:r>
          </a:p>
        </p:txBody>
      </p:sp>
      <p:sp>
        <p:nvSpPr>
          <p:cNvPr id="39" name="TextBox 38">
            <a:extLst>
              <a:ext uri="{FF2B5EF4-FFF2-40B4-BE49-F238E27FC236}">
                <a16:creationId xmlns:a16="http://schemas.microsoft.com/office/drawing/2014/main" id="{9B305913-AA3A-C229-EDCF-7018C4C9C953}"/>
              </a:ext>
            </a:extLst>
          </p:cNvPr>
          <p:cNvSpPr txBox="1"/>
          <p:nvPr/>
        </p:nvSpPr>
        <p:spPr>
          <a:xfrm>
            <a:off x="1204546" y="6417466"/>
            <a:ext cx="8962715" cy="481991"/>
          </a:xfrm>
          <a:prstGeom prst="rect">
            <a:avLst/>
          </a:prstGeom>
          <a:noFill/>
        </p:spPr>
        <p:txBody>
          <a:bodyPr wrap="square" rtlCol="0">
            <a:spAutoFit/>
          </a:bodyPr>
          <a:lstStyle/>
          <a:p>
            <a:pPr algn="ctr">
              <a:lnSpc>
                <a:spcPct val="9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JHS: Jar Handling Subsystem; LHS: Lid Handling Subsystem; LDS: Lid Dispensing System; MDS: Motion Detection System  </a:t>
            </a:r>
          </a:p>
        </p:txBody>
      </p:sp>
      <p:sp>
        <p:nvSpPr>
          <p:cNvPr id="50" name="Rectangle 49">
            <a:extLst>
              <a:ext uri="{FF2B5EF4-FFF2-40B4-BE49-F238E27FC236}">
                <a16:creationId xmlns:a16="http://schemas.microsoft.com/office/drawing/2014/main" id="{1ACD3EC2-0F3C-6133-6F4A-FDD561F3256F}"/>
              </a:ext>
            </a:extLst>
          </p:cNvPr>
          <p:cNvSpPr/>
          <p:nvPr/>
        </p:nvSpPr>
        <p:spPr>
          <a:xfrm>
            <a:off x="2820342" y="2204860"/>
            <a:ext cx="1621505" cy="423441"/>
          </a:xfrm>
          <a:prstGeom prst="rect">
            <a:avLst/>
          </a:prstGeom>
          <a:solidFill>
            <a:schemeClr val="bg2">
              <a:lumMod val="90000"/>
            </a:schemeClr>
          </a:solidFill>
          <a:ln w="19050">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lstStyle/>
          <a:p>
            <a:pPr algn="ctr"/>
            <a:r>
              <a:rPr lang="en-US" sz="1600">
                <a:latin typeface="Calibri" panose="020F0502020204030204" pitchFamily="34" charset="0"/>
                <a:cs typeface="Calibri" panose="020F0502020204030204" pitchFamily="34" charset="0"/>
              </a:rPr>
              <a:t>LDS</a:t>
            </a:r>
          </a:p>
        </p:txBody>
      </p:sp>
      <p:cxnSp>
        <p:nvCxnSpPr>
          <p:cNvPr id="51" name="Elbow Connector 50">
            <a:extLst>
              <a:ext uri="{FF2B5EF4-FFF2-40B4-BE49-F238E27FC236}">
                <a16:creationId xmlns:a16="http://schemas.microsoft.com/office/drawing/2014/main" id="{8164D7DE-540B-628A-B8CF-43522F70CA6C}"/>
              </a:ext>
            </a:extLst>
          </p:cNvPr>
          <p:cNvCxnSpPr>
            <a:cxnSpLocks/>
            <a:stCxn id="50" idx="3"/>
          </p:cNvCxnSpPr>
          <p:nvPr/>
        </p:nvCxnSpPr>
        <p:spPr>
          <a:xfrm>
            <a:off x="4441847" y="2416581"/>
            <a:ext cx="786184" cy="389269"/>
          </a:xfrm>
          <a:prstGeom prst="bentConnector3">
            <a:avLst>
              <a:gd name="adj1" fmla="val 50000"/>
            </a:avLst>
          </a:prstGeom>
          <a:ln w="38100">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3" name="TextBox 52">
            <a:extLst>
              <a:ext uri="{FF2B5EF4-FFF2-40B4-BE49-F238E27FC236}">
                <a16:creationId xmlns:a16="http://schemas.microsoft.com/office/drawing/2014/main" id="{CCC81F47-AB32-DD6D-FD52-342BDD4D51D5}"/>
              </a:ext>
            </a:extLst>
          </p:cNvPr>
          <p:cNvSpPr txBox="1"/>
          <p:nvPr/>
        </p:nvSpPr>
        <p:spPr>
          <a:xfrm>
            <a:off x="2813796" y="2637439"/>
            <a:ext cx="1651158" cy="271934"/>
          </a:xfrm>
          <a:prstGeom prst="rect">
            <a:avLst/>
          </a:prstGeom>
          <a:noFill/>
        </p:spPr>
        <p:txBody>
          <a:bodyPr wrap="none" rtlCol="0">
            <a:spAutoFit/>
          </a:bodyPr>
          <a:lstStyle/>
          <a:p>
            <a:pPr marL="173038" indent="-163513">
              <a:lnSpc>
                <a:spcPct val="80000"/>
              </a:lnSpc>
              <a:buFont typeface="Arial" panose="020B0604020202020204" pitchFamily="34" charset="0"/>
              <a:buChar char="•"/>
            </a:pPr>
            <a:r>
              <a:rPr lang="en-US" sz="1400">
                <a:latin typeface="Calibri" panose="020F0502020204030204" pitchFamily="34" charset="0"/>
                <a:cs typeface="Calibri" panose="020F0502020204030204" pitchFamily="34" charset="0"/>
              </a:rPr>
              <a:t>Method of Access</a:t>
            </a:r>
          </a:p>
        </p:txBody>
      </p:sp>
      <p:sp>
        <p:nvSpPr>
          <p:cNvPr id="57" name="TextBox 56">
            <a:extLst>
              <a:ext uri="{FF2B5EF4-FFF2-40B4-BE49-F238E27FC236}">
                <a16:creationId xmlns:a16="http://schemas.microsoft.com/office/drawing/2014/main" id="{D141064D-C3AE-5937-274B-3EBD2C57076A}"/>
              </a:ext>
            </a:extLst>
          </p:cNvPr>
          <p:cNvSpPr txBox="1"/>
          <p:nvPr/>
        </p:nvSpPr>
        <p:spPr>
          <a:xfrm>
            <a:off x="4768022" y="2472030"/>
            <a:ext cx="484428" cy="307777"/>
          </a:xfrm>
          <a:prstGeom prst="rect">
            <a:avLst/>
          </a:prstGeom>
          <a:noFill/>
        </p:spPr>
        <p:txBody>
          <a:bodyPr wrap="none" rtlCol="0">
            <a:spAutoFit/>
          </a:bodyPr>
          <a:lstStyle/>
          <a:p>
            <a:pPr algn="ctr"/>
            <a:r>
              <a:rPr lang="en-US" sz="1400">
                <a:latin typeface="Calibri" panose="020F0502020204030204" pitchFamily="34" charset="0"/>
                <a:cs typeface="Calibri" panose="020F0502020204030204" pitchFamily="34" charset="0"/>
              </a:rPr>
              <a:t>Lids</a:t>
            </a:r>
          </a:p>
        </p:txBody>
      </p:sp>
      <p:sp>
        <p:nvSpPr>
          <p:cNvPr id="18" name="TextBox 17">
            <a:extLst>
              <a:ext uri="{FF2B5EF4-FFF2-40B4-BE49-F238E27FC236}">
                <a16:creationId xmlns:a16="http://schemas.microsoft.com/office/drawing/2014/main" id="{C8D8E681-9AE2-546F-88C0-298CA05C2083}"/>
              </a:ext>
            </a:extLst>
          </p:cNvPr>
          <p:cNvSpPr txBox="1"/>
          <p:nvPr/>
        </p:nvSpPr>
        <p:spPr>
          <a:xfrm>
            <a:off x="9220193" y="4916252"/>
            <a:ext cx="2091645" cy="1200329"/>
          </a:xfrm>
          <a:prstGeom prst="rect">
            <a:avLst/>
          </a:prstGeom>
          <a:noFill/>
        </p:spPr>
        <p:txBody>
          <a:bodyPr wrap="square" rtlCol="0">
            <a:spAutoFit/>
          </a:bodyPr>
          <a:lstStyle/>
          <a:p>
            <a:pPr algn="ctr"/>
            <a:r>
              <a:rPr lang="en-US" b="1">
                <a:solidFill>
                  <a:srgbClr val="00B050"/>
                </a:solidFill>
                <a:latin typeface="Calibri" panose="020F0502020204030204" pitchFamily="34" charset="0"/>
                <a:cs typeface="Calibri" panose="020F0502020204030204" pitchFamily="34" charset="0"/>
              </a:rPr>
              <a:t>Operational Environment includes all these external systems</a:t>
            </a:r>
          </a:p>
        </p:txBody>
      </p:sp>
      <p:sp>
        <p:nvSpPr>
          <p:cNvPr id="58" name="TextBox 57">
            <a:extLst>
              <a:ext uri="{FF2B5EF4-FFF2-40B4-BE49-F238E27FC236}">
                <a16:creationId xmlns:a16="http://schemas.microsoft.com/office/drawing/2014/main" id="{06C94F14-7CD1-B299-E42C-368BFD1BCBC5}"/>
              </a:ext>
            </a:extLst>
          </p:cNvPr>
          <p:cNvSpPr txBox="1"/>
          <p:nvPr/>
        </p:nvSpPr>
        <p:spPr>
          <a:xfrm>
            <a:off x="609357" y="1371342"/>
            <a:ext cx="2091645" cy="1200329"/>
          </a:xfrm>
          <a:prstGeom prst="rect">
            <a:avLst/>
          </a:prstGeom>
          <a:noFill/>
        </p:spPr>
        <p:txBody>
          <a:bodyPr wrap="square" rtlCol="0">
            <a:spAutoFit/>
          </a:bodyPr>
          <a:lstStyle/>
          <a:p>
            <a:pPr algn="ctr"/>
            <a:r>
              <a:rPr lang="en-US" b="1">
                <a:solidFill>
                  <a:srgbClr val="00B050"/>
                </a:solidFill>
                <a:latin typeface="Calibri" panose="020F0502020204030204" pitchFamily="34" charset="0"/>
                <a:cs typeface="Calibri" panose="020F0502020204030204" pitchFamily="34" charset="0"/>
              </a:rPr>
              <a:t>External Interfaces are a major source of needs and requirements</a:t>
            </a:r>
          </a:p>
        </p:txBody>
      </p:sp>
    </p:spTree>
    <p:extLst>
      <p:ext uri="{BB962C8B-B14F-4D97-AF65-F5344CB8AC3E}">
        <p14:creationId xmlns:p14="http://schemas.microsoft.com/office/powerpoint/2010/main" val="405895164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58"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8EABBE-A042-8646-AAA6-9D25E6F031B9}"/>
              </a:ext>
            </a:extLst>
          </p:cNvPr>
          <p:cNvSpPr>
            <a:spLocks noGrp="1"/>
          </p:cNvSpPr>
          <p:nvPr>
            <p:ph type="title"/>
          </p:nvPr>
        </p:nvSpPr>
        <p:spPr>
          <a:xfrm>
            <a:off x="3145675" y="807555"/>
            <a:ext cx="5539408" cy="593039"/>
          </a:xfrm>
        </p:spPr>
        <p:txBody>
          <a:bodyPr>
            <a:noAutofit/>
          </a:bodyPr>
          <a:lstStyle/>
          <a:p>
            <a:r>
              <a:rPr lang="en-US" sz="3600">
                <a:solidFill>
                  <a:schemeClr val="accent1">
                    <a:lumMod val="75000"/>
                  </a:schemeClr>
                </a:solidFill>
              </a:rPr>
              <a:t>Drivers &amp; Constraints (2)</a:t>
            </a:r>
          </a:p>
        </p:txBody>
      </p:sp>
      <p:sp>
        <p:nvSpPr>
          <p:cNvPr id="4" name="Slide Number Placeholder 3">
            <a:extLst>
              <a:ext uri="{FF2B5EF4-FFF2-40B4-BE49-F238E27FC236}">
                <a16:creationId xmlns:a16="http://schemas.microsoft.com/office/drawing/2014/main" id="{F7D339D1-603A-3943-A51E-764DE847188F}"/>
              </a:ext>
            </a:extLst>
          </p:cNvPr>
          <p:cNvSpPr>
            <a:spLocks noGrp="1"/>
          </p:cNvSpPr>
          <p:nvPr>
            <p:ph type="sldNum" sz="quarter" idx="12"/>
          </p:nvPr>
        </p:nvSpPr>
        <p:spPr/>
        <p:txBody>
          <a:bodyPr/>
          <a:lstStyle/>
          <a:p>
            <a:fld id="{874AC6EB-5948-4DF8-B5CC-E711E8013C87}" type="slidenum">
              <a:rPr lang="en-US" smtClean="0"/>
              <a:pPr/>
              <a:t>75</a:t>
            </a:fld>
            <a:endParaRPr lang="en-US"/>
          </a:p>
        </p:txBody>
      </p:sp>
      <p:pic>
        <p:nvPicPr>
          <p:cNvPr id="7" name="Picture 6">
            <a:extLst>
              <a:ext uri="{FF2B5EF4-FFF2-40B4-BE49-F238E27FC236}">
                <a16:creationId xmlns:a16="http://schemas.microsoft.com/office/drawing/2014/main" id="{E263A513-2F9A-5845-A564-3DBE63C0B2BF}"/>
              </a:ext>
            </a:extLst>
          </p:cNvPr>
          <p:cNvPicPr>
            <a:picLocks noChangeAspect="1"/>
          </p:cNvPicPr>
          <p:nvPr/>
        </p:nvPicPr>
        <p:blipFill>
          <a:blip r:embed="rId2" cstate="screen">
            <a:extLst>
              <a:ext uri="{28A0092B-C50C-407E-A947-70E740481C1C}">
                <a14:useLocalDpi xmlns:a14="http://schemas.microsoft.com/office/drawing/2010/main"/>
              </a:ext>
              <a:ext uri="{837473B0-CC2E-450A-ABE3-18F120FF3D39}">
                <a1611:picAttrSrcUrl xmlns:a1611="http://schemas.microsoft.com/office/drawing/2016/11/main" r:id="rId3"/>
              </a:ext>
            </a:extLst>
          </a:blip>
          <a:stretch>
            <a:fillRect/>
          </a:stretch>
        </p:blipFill>
        <p:spPr>
          <a:xfrm>
            <a:off x="9002829" y="807555"/>
            <a:ext cx="2406987" cy="1672324"/>
          </a:xfrm>
          <a:prstGeom prst="rect">
            <a:avLst/>
          </a:prstGeom>
        </p:spPr>
      </p:pic>
      <p:sp>
        <p:nvSpPr>
          <p:cNvPr id="9" name="TextBox 8">
            <a:extLst>
              <a:ext uri="{FF2B5EF4-FFF2-40B4-BE49-F238E27FC236}">
                <a16:creationId xmlns:a16="http://schemas.microsoft.com/office/drawing/2014/main" id="{982FFD45-DD47-D84F-BBF2-E79CC2F23C71}"/>
              </a:ext>
            </a:extLst>
          </p:cNvPr>
          <p:cNvSpPr txBox="1"/>
          <p:nvPr/>
        </p:nvSpPr>
        <p:spPr>
          <a:xfrm>
            <a:off x="1952979" y="6373232"/>
            <a:ext cx="7924800" cy="441275"/>
          </a:xfrm>
          <a:prstGeom prst="rect">
            <a:avLst/>
          </a:prstGeom>
          <a:noFill/>
        </p:spPr>
        <p:txBody>
          <a:bodyPr wrap="square" rtlCol="0">
            <a:spAutoFit/>
          </a:bodyPr>
          <a:lstStyle/>
          <a:p>
            <a:pPr algn="ctr">
              <a:lnSpc>
                <a:spcPct val="8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JHS: Jar Handling Subsystem; LHS: Lid Handling Subsystem  </a:t>
            </a:r>
          </a:p>
        </p:txBody>
      </p:sp>
      <p:sp>
        <p:nvSpPr>
          <p:cNvPr id="10" name="Content Placeholder 2">
            <a:extLst>
              <a:ext uri="{FF2B5EF4-FFF2-40B4-BE49-F238E27FC236}">
                <a16:creationId xmlns:a16="http://schemas.microsoft.com/office/drawing/2014/main" id="{A40556D2-6A0E-9BE6-0DA1-A5FDC2E30E46}"/>
              </a:ext>
            </a:extLst>
          </p:cNvPr>
          <p:cNvSpPr txBox="1">
            <a:spLocks/>
          </p:cNvSpPr>
          <p:nvPr/>
        </p:nvSpPr>
        <p:spPr>
          <a:xfrm>
            <a:off x="1142654" y="1643717"/>
            <a:ext cx="5965717" cy="4049512"/>
          </a:xfrm>
          <a:prstGeom prst="rect">
            <a:avLst/>
          </a:prstGeom>
        </p:spPr>
        <p:txBody>
          <a:bodyPr vert="horz" lIns="91440" tIns="45720" rIns="91440" bIns="45720" rtlCol="0" anchor="t">
            <a:noAutofit/>
          </a:bodyPr>
          <a:lstStyle>
            <a:lvl1pPr marL="285750" indent="-285750" algn="l" defTabSz="457200" rtl="0" eaLnBrk="1" latinLnBrk="0" hangingPunct="1">
              <a:spcBef>
                <a:spcPts val="0"/>
              </a:spcBef>
              <a:spcAft>
                <a:spcPts val="600"/>
              </a:spcAft>
              <a:buClr>
                <a:schemeClr val="accent1"/>
              </a:buClr>
              <a:buSzPct val="115000"/>
              <a:buFont typeface="Arial"/>
              <a:buChar char="•"/>
              <a:defRPr sz="2400" kern="1200" cap="none">
                <a:solidFill>
                  <a:schemeClr val="tx1">
                    <a:lumMod val="85000"/>
                    <a:lumOff val="15000"/>
                  </a:schemeClr>
                </a:solidFill>
                <a:effectLst/>
                <a:latin typeface="Calibri" panose="020F0502020204030204" pitchFamily="34" charset="0"/>
                <a:ea typeface="+mn-ea"/>
                <a:cs typeface="Calibri" panose="020F0502020204030204" pitchFamily="34" charset="0"/>
              </a:defRPr>
            </a:lvl1pPr>
            <a:lvl2pPr marL="742950" indent="-285750" algn="l" defTabSz="457200" rtl="0" eaLnBrk="1" latinLnBrk="0" hangingPunct="1">
              <a:spcBef>
                <a:spcPts val="0"/>
              </a:spcBef>
              <a:spcAft>
                <a:spcPts val="600"/>
              </a:spcAft>
              <a:buClr>
                <a:schemeClr val="accent1"/>
              </a:buClr>
              <a:buSzPct val="115000"/>
              <a:buFont typeface="Arial"/>
              <a:buChar char="•"/>
              <a:defRPr sz="2000" kern="1200" cap="none">
                <a:solidFill>
                  <a:schemeClr val="tx1">
                    <a:lumMod val="85000"/>
                    <a:lumOff val="15000"/>
                  </a:schemeClr>
                </a:solidFill>
                <a:effectLst/>
                <a:latin typeface="Calibri" panose="020F0502020204030204" pitchFamily="34" charset="0"/>
                <a:ea typeface="+mn-ea"/>
                <a:cs typeface="Calibri" panose="020F0502020204030204" pitchFamily="34" charset="0"/>
              </a:defRPr>
            </a:lvl2pPr>
            <a:lvl3pPr marL="1200150" indent="-285750" algn="l" defTabSz="457200" rtl="0" eaLnBrk="1" latinLnBrk="0" hangingPunct="1">
              <a:spcBef>
                <a:spcPts val="0"/>
              </a:spcBef>
              <a:spcAft>
                <a:spcPts val="600"/>
              </a:spcAft>
              <a:buClr>
                <a:schemeClr val="accent1"/>
              </a:buClr>
              <a:buSzPct val="115000"/>
              <a:buFont typeface="Arial"/>
              <a:buChar char="•"/>
              <a:defRPr sz="1800" kern="1200" cap="none">
                <a:solidFill>
                  <a:schemeClr val="tx1">
                    <a:lumMod val="85000"/>
                    <a:lumOff val="15000"/>
                  </a:schemeClr>
                </a:solidFill>
                <a:effectLst/>
                <a:latin typeface="Calibri" panose="020F0502020204030204" pitchFamily="34" charset="0"/>
                <a:ea typeface="+mn-ea"/>
                <a:cs typeface="Calibri" panose="020F0502020204030204" pitchFamily="34" charset="0"/>
              </a:defRPr>
            </a:lvl3pPr>
            <a:lvl4pPr marL="1543050" indent="-171450" algn="l" defTabSz="457200" rtl="0" eaLnBrk="1" latinLnBrk="0" hangingPunct="1">
              <a:spcBef>
                <a:spcPts val="0"/>
              </a:spcBef>
              <a:spcAft>
                <a:spcPts val="600"/>
              </a:spcAft>
              <a:buClr>
                <a:schemeClr val="accent1"/>
              </a:buClr>
              <a:buSzPct val="115000"/>
              <a:buFont typeface="Arial"/>
              <a:buChar char="•"/>
              <a:defRPr sz="1600" kern="1200" cap="none">
                <a:solidFill>
                  <a:schemeClr val="tx1">
                    <a:lumMod val="85000"/>
                    <a:lumOff val="15000"/>
                  </a:schemeClr>
                </a:solidFill>
                <a:effectLst/>
                <a:latin typeface="Calibri" panose="020F0502020204030204" pitchFamily="34" charset="0"/>
                <a:ea typeface="+mn-ea"/>
                <a:cs typeface="Calibri" panose="020F0502020204030204" pitchFamily="34" charset="0"/>
              </a:defRPr>
            </a:lvl4pPr>
            <a:lvl5pPr marL="2000250" indent="-171450" algn="l" defTabSz="457200" rtl="0" eaLnBrk="1" latinLnBrk="0" hangingPunct="1">
              <a:spcBef>
                <a:spcPts val="0"/>
              </a:spcBef>
              <a:spcAft>
                <a:spcPts val="600"/>
              </a:spcAft>
              <a:buClr>
                <a:schemeClr val="accent1"/>
              </a:buClr>
              <a:buSzPct val="115000"/>
              <a:buFont typeface="Arial"/>
              <a:buChar char="•"/>
              <a:defRPr sz="1400" kern="1200" cap="none">
                <a:solidFill>
                  <a:schemeClr val="tx1">
                    <a:lumMod val="85000"/>
                    <a:lumOff val="15000"/>
                  </a:schemeClr>
                </a:solidFill>
                <a:effectLst/>
                <a:latin typeface="Calibri" panose="020F0502020204030204" pitchFamily="34" charset="0"/>
                <a:ea typeface="+mn-ea"/>
                <a:cs typeface="Calibri" panose="020F0502020204030204" pitchFamily="34" charset="0"/>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hangingPunct="0">
              <a:lnSpc>
                <a:spcPct val="90000"/>
              </a:lnSpc>
              <a:spcAft>
                <a:spcPts val="200"/>
              </a:spcAft>
              <a:buSzPct val="100000"/>
              <a:buFont typeface="Arial" panose="020B0604020202020204" pitchFamily="34" charset="0"/>
              <a:buChar char="•"/>
            </a:pPr>
            <a:r>
              <a:rPr lang="en-US" sz="2000">
                <a:solidFill>
                  <a:schemeClr val="accent6">
                    <a:lumMod val="50000"/>
                  </a:schemeClr>
                </a:solidFill>
              </a:rPr>
              <a:t>Regulations</a:t>
            </a:r>
          </a:p>
          <a:p>
            <a:pPr lvl="1" hangingPunct="0">
              <a:lnSpc>
                <a:spcPct val="90000"/>
              </a:lnSpc>
              <a:spcAft>
                <a:spcPts val="200"/>
              </a:spcAft>
              <a:buSzPct val="100000"/>
              <a:buFont typeface="Arial" panose="020B0604020202020204" pitchFamily="34" charset="0"/>
              <a:buChar char="•"/>
            </a:pPr>
            <a:r>
              <a:rPr lang="en-US">
                <a:solidFill>
                  <a:schemeClr val="accent6">
                    <a:lumMod val="50000"/>
                  </a:schemeClr>
                </a:solidFill>
              </a:rPr>
              <a:t>OSHA</a:t>
            </a:r>
          </a:p>
          <a:p>
            <a:pPr lvl="1" hangingPunct="0">
              <a:lnSpc>
                <a:spcPct val="90000"/>
              </a:lnSpc>
              <a:spcAft>
                <a:spcPts val="200"/>
              </a:spcAft>
              <a:buSzPct val="100000"/>
              <a:buFont typeface="Arial" panose="020B0604020202020204" pitchFamily="34" charset="0"/>
              <a:buChar char="•"/>
            </a:pPr>
            <a:r>
              <a:rPr lang="en-US">
                <a:solidFill>
                  <a:schemeClr val="accent6">
                    <a:lumMod val="50000"/>
                  </a:schemeClr>
                </a:solidFill>
              </a:rPr>
              <a:t>EPA</a:t>
            </a:r>
          </a:p>
          <a:p>
            <a:pPr lvl="1" hangingPunct="0">
              <a:lnSpc>
                <a:spcPct val="90000"/>
              </a:lnSpc>
              <a:spcAft>
                <a:spcPts val="200"/>
              </a:spcAft>
              <a:buSzPct val="100000"/>
              <a:buFont typeface="Arial" panose="020B0604020202020204" pitchFamily="34" charset="0"/>
              <a:buChar char="•"/>
            </a:pPr>
            <a:r>
              <a:rPr lang="en-US">
                <a:solidFill>
                  <a:schemeClr val="accent6">
                    <a:lumMod val="50000"/>
                  </a:schemeClr>
                </a:solidFill>
              </a:rPr>
              <a:t>FDA</a:t>
            </a:r>
          </a:p>
          <a:p>
            <a:pPr hangingPunct="0">
              <a:lnSpc>
                <a:spcPct val="90000"/>
              </a:lnSpc>
              <a:spcAft>
                <a:spcPts val="200"/>
              </a:spcAft>
              <a:buSzPct val="100000"/>
              <a:buFont typeface="Arial" panose="020B0604020202020204" pitchFamily="34" charset="0"/>
              <a:buChar char="•"/>
            </a:pPr>
            <a:r>
              <a:rPr lang="en-US" sz="2000">
                <a:solidFill>
                  <a:schemeClr val="accent6">
                    <a:lumMod val="50000"/>
                  </a:schemeClr>
                </a:solidFill>
              </a:rPr>
              <a:t>Standards</a:t>
            </a:r>
          </a:p>
          <a:p>
            <a:pPr lvl="1" hangingPunct="0">
              <a:lnSpc>
                <a:spcPct val="90000"/>
              </a:lnSpc>
              <a:spcAft>
                <a:spcPts val="200"/>
              </a:spcAft>
              <a:buSzPct val="100000"/>
              <a:buFont typeface="Arial" panose="020B0604020202020204" pitchFamily="34" charset="0"/>
              <a:buChar char="•"/>
            </a:pPr>
            <a:r>
              <a:rPr lang="en-US">
                <a:solidFill>
                  <a:schemeClr val="accent6">
                    <a:lumMod val="50000"/>
                  </a:schemeClr>
                </a:solidFill>
              </a:rPr>
              <a:t>Quality/Workmanship</a:t>
            </a:r>
          </a:p>
          <a:p>
            <a:pPr lvl="1" hangingPunct="0">
              <a:lnSpc>
                <a:spcPct val="90000"/>
              </a:lnSpc>
              <a:spcAft>
                <a:spcPts val="200"/>
              </a:spcAft>
              <a:buSzPct val="100000"/>
              <a:buFont typeface="Arial" panose="020B0604020202020204" pitchFamily="34" charset="0"/>
              <a:buChar char="•"/>
            </a:pPr>
            <a:r>
              <a:rPr lang="en-US">
                <a:solidFill>
                  <a:schemeClr val="accent6">
                    <a:lumMod val="50000"/>
                  </a:schemeClr>
                </a:solidFill>
              </a:rPr>
              <a:t>Human Systems Integration/Engineering</a:t>
            </a:r>
          </a:p>
          <a:p>
            <a:pPr hangingPunct="0">
              <a:lnSpc>
                <a:spcPct val="90000"/>
              </a:lnSpc>
              <a:spcAft>
                <a:spcPts val="200"/>
              </a:spcAft>
              <a:buSzPct val="100000"/>
              <a:buFont typeface="Arial" panose="020B0604020202020204" pitchFamily="34" charset="0"/>
              <a:buChar char="•"/>
            </a:pPr>
            <a:r>
              <a:rPr lang="en-US" sz="2000">
                <a:solidFill>
                  <a:schemeClr val="accent6">
                    <a:lumMod val="50000"/>
                  </a:schemeClr>
                </a:solidFill>
              </a:rPr>
              <a:t>Project</a:t>
            </a:r>
          </a:p>
          <a:p>
            <a:pPr lvl="1" hangingPunct="0">
              <a:lnSpc>
                <a:spcPct val="90000"/>
              </a:lnSpc>
              <a:spcAft>
                <a:spcPts val="200"/>
              </a:spcAft>
              <a:buSzPct val="100000"/>
              <a:buFont typeface="Arial" panose="020B0604020202020204" pitchFamily="34" charset="0"/>
              <a:buChar char="•"/>
            </a:pPr>
            <a:r>
              <a:rPr lang="en-US">
                <a:solidFill>
                  <a:schemeClr val="accent6">
                    <a:lumMod val="50000"/>
                  </a:schemeClr>
                </a:solidFill>
              </a:rPr>
              <a:t>Schedule</a:t>
            </a:r>
          </a:p>
          <a:p>
            <a:pPr lvl="1" hangingPunct="0">
              <a:lnSpc>
                <a:spcPct val="90000"/>
              </a:lnSpc>
              <a:spcAft>
                <a:spcPts val="200"/>
              </a:spcAft>
              <a:buSzPct val="100000"/>
              <a:buFont typeface="Arial" panose="020B0604020202020204" pitchFamily="34" charset="0"/>
              <a:buChar char="•"/>
            </a:pPr>
            <a:r>
              <a:rPr lang="en-US">
                <a:solidFill>
                  <a:schemeClr val="accent6">
                    <a:lumMod val="50000"/>
                  </a:schemeClr>
                </a:solidFill>
              </a:rPr>
              <a:t>Budget</a:t>
            </a:r>
          </a:p>
          <a:p>
            <a:pPr lvl="1" hangingPunct="0">
              <a:lnSpc>
                <a:spcPct val="90000"/>
              </a:lnSpc>
              <a:spcAft>
                <a:spcPts val="200"/>
              </a:spcAft>
              <a:buSzPct val="100000"/>
              <a:buFont typeface="Arial" panose="020B0604020202020204" pitchFamily="34" charset="0"/>
              <a:buChar char="•"/>
            </a:pPr>
            <a:r>
              <a:rPr lang="en-US">
                <a:solidFill>
                  <a:schemeClr val="accent6">
                    <a:lumMod val="50000"/>
                  </a:schemeClr>
                </a:solidFill>
              </a:rPr>
              <a:t>Resources</a:t>
            </a:r>
          </a:p>
        </p:txBody>
      </p:sp>
    </p:spTree>
    <p:extLst>
      <p:ext uri="{BB962C8B-B14F-4D97-AF65-F5344CB8AC3E}">
        <p14:creationId xmlns:p14="http://schemas.microsoft.com/office/powerpoint/2010/main" val="4139926523"/>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8EABBE-A042-8646-AAA6-9D25E6F031B9}"/>
              </a:ext>
            </a:extLst>
          </p:cNvPr>
          <p:cNvSpPr>
            <a:spLocks noGrp="1"/>
          </p:cNvSpPr>
          <p:nvPr>
            <p:ph type="title"/>
          </p:nvPr>
        </p:nvSpPr>
        <p:spPr>
          <a:xfrm>
            <a:off x="3145675" y="807555"/>
            <a:ext cx="5539408" cy="593039"/>
          </a:xfrm>
        </p:spPr>
        <p:txBody>
          <a:bodyPr>
            <a:noAutofit/>
          </a:bodyPr>
          <a:lstStyle/>
          <a:p>
            <a:r>
              <a:rPr lang="en-US" sz="3600">
                <a:solidFill>
                  <a:schemeClr val="accent1">
                    <a:lumMod val="75000"/>
                  </a:schemeClr>
                </a:solidFill>
              </a:rPr>
              <a:t>Drivers &amp; Constraints (3)</a:t>
            </a:r>
          </a:p>
        </p:txBody>
      </p:sp>
      <p:sp>
        <p:nvSpPr>
          <p:cNvPr id="4" name="Slide Number Placeholder 3">
            <a:extLst>
              <a:ext uri="{FF2B5EF4-FFF2-40B4-BE49-F238E27FC236}">
                <a16:creationId xmlns:a16="http://schemas.microsoft.com/office/drawing/2014/main" id="{F7D339D1-603A-3943-A51E-764DE847188F}"/>
              </a:ext>
            </a:extLst>
          </p:cNvPr>
          <p:cNvSpPr>
            <a:spLocks noGrp="1"/>
          </p:cNvSpPr>
          <p:nvPr>
            <p:ph type="sldNum" sz="quarter" idx="12"/>
          </p:nvPr>
        </p:nvSpPr>
        <p:spPr/>
        <p:txBody>
          <a:bodyPr/>
          <a:lstStyle/>
          <a:p>
            <a:fld id="{874AC6EB-5948-4DF8-B5CC-E711E8013C87}" type="slidenum">
              <a:rPr lang="en-US" smtClean="0"/>
              <a:pPr/>
              <a:t>76</a:t>
            </a:fld>
            <a:endParaRPr lang="en-US"/>
          </a:p>
        </p:txBody>
      </p:sp>
      <p:pic>
        <p:nvPicPr>
          <p:cNvPr id="7" name="Picture 6">
            <a:extLst>
              <a:ext uri="{FF2B5EF4-FFF2-40B4-BE49-F238E27FC236}">
                <a16:creationId xmlns:a16="http://schemas.microsoft.com/office/drawing/2014/main" id="{E263A513-2F9A-5845-A564-3DBE63C0B2BF}"/>
              </a:ext>
            </a:extLst>
          </p:cNvPr>
          <p:cNvPicPr>
            <a:picLocks noChangeAspect="1"/>
          </p:cNvPicPr>
          <p:nvPr/>
        </p:nvPicPr>
        <p:blipFill>
          <a:blip r:embed="rId2" cstate="screen">
            <a:extLst>
              <a:ext uri="{28A0092B-C50C-407E-A947-70E740481C1C}">
                <a14:useLocalDpi xmlns:a14="http://schemas.microsoft.com/office/drawing/2010/main"/>
              </a:ext>
              <a:ext uri="{837473B0-CC2E-450A-ABE3-18F120FF3D39}">
                <a1611:picAttrSrcUrl xmlns:a1611="http://schemas.microsoft.com/office/drawing/2016/11/main" r:id="rId3"/>
              </a:ext>
            </a:extLst>
          </a:blip>
          <a:stretch>
            <a:fillRect/>
          </a:stretch>
        </p:blipFill>
        <p:spPr>
          <a:xfrm>
            <a:off x="9085093" y="893822"/>
            <a:ext cx="2406987" cy="1672324"/>
          </a:xfrm>
          <a:prstGeom prst="rect">
            <a:avLst/>
          </a:prstGeom>
        </p:spPr>
      </p:pic>
      <p:sp>
        <p:nvSpPr>
          <p:cNvPr id="8" name="Content Placeholder 2">
            <a:extLst>
              <a:ext uri="{FF2B5EF4-FFF2-40B4-BE49-F238E27FC236}">
                <a16:creationId xmlns:a16="http://schemas.microsoft.com/office/drawing/2014/main" id="{77898A35-CD6B-FA46-BE13-404A006E9DE2}"/>
              </a:ext>
            </a:extLst>
          </p:cNvPr>
          <p:cNvSpPr txBox="1">
            <a:spLocks/>
          </p:cNvSpPr>
          <p:nvPr/>
        </p:nvSpPr>
        <p:spPr>
          <a:xfrm>
            <a:off x="1046064" y="1495584"/>
            <a:ext cx="10100907" cy="4684061"/>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Clr>
                <a:srgbClr val="B70602"/>
              </a:buClr>
              <a:buSzPct val="75000"/>
              <a:buFont typeface="Wingdings" charset="2"/>
              <a:buChar char=""/>
              <a:defRPr sz="2400" b="1"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hangingPunct="0">
              <a:lnSpc>
                <a:spcPct val="90000"/>
              </a:lnSpc>
              <a:spcAft>
                <a:spcPts val="200"/>
              </a:spcAft>
              <a:buClr>
                <a:schemeClr val="tx1"/>
              </a:buClr>
              <a:buSzPct val="100000"/>
              <a:buFont typeface="Arial" panose="020B0604020202020204" pitchFamily="34" charset="0"/>
              <a:buChar char="•"/>
            </a:pPr>
            <a:r>
              <a:rPr lang="en-US" sz="2000" b="0">
                <a:solidFill>
                  <a:schemeClr val="accent6">
                    <a:lumMod val="50000"/>
                  </a:schemeClr>
                </a:solidFill>
                <a:latin typeface="Calibri" panose="020F0502020204030204" pitchFamily="34" charset="0"/>
                <a:cs typeface="Calibri" panose="020F0502020204030204" pitchFamily="34" charset="0"/>
              </a:rPr>
              <a:t>Higher-level Needs &amp; Requirements</a:t>
            </a:r>
          </a:p>
          <a:p>
            <a:pPr lvl="1" hangingPunct="0">
              <a:lnSpc>
                <a:spcPct val="90000"/>
              </a:lnSpc>
              <a:spcAft>
                <a:spcPts val="200"/>
              </a:spcAft>
              <a:buSzPct val="100000"/>
              <a:buFont typeface="Arial" panose="020B0604020202020204" pitchFamily="34" charset="0"/>
              <a:buChar char="•"/>
            </a:pPr>
            <a:r>
              <a:rPr lang="en-US">
                <a:solidFill>
                  <a:schemeClr val="accent6">
                    <a:lumMod val="50000"/>
                  </a:schemeClr>
                </a:solidFill>
                <a:latin typeface="Calibri" panose="020F0502020204030204" pitchFamily="34" charset="0"/>
                <a:cs typeface="Calibri" panose="020F0502020204030204" pitchFamily="34" charset="0"/>
              </a:rPr>
              <a:t>Allocated from Business Operations &amp; Business Management levels</a:t>
            </a:r>
          </a:p>
          <a:p>
            <a:pPr marL="977900" lvl="2" indent="-238125" hangingPunct="0">
              <a:lnSpc>
                <a:spcPct val="90000"/>
              </a:lnSpc>
              <a:spcAft>
                <a:spcPts val="200"/>
              </a:spcAft>
              <a:buSzPct val="100000"/>
            </a:pPr>
            <a:r>
              <a:rPr lang="en-US" sz="2000">
                <a:solidFill>
                  <a:schemeClr val="accent6">
                    <a:lumMod val="50000"/>
                  </a:schemeClr>
                </a:solidFill>
                <a:latin typeface="Calibri" panose="020F0502020204030204" pitchFamily="34" charset="0"/>
                <a:cs typeface="Calibri" panose="020F0502020204030204" pitchFamily="34" charset="0"/>
              </a:rPr>
              <a:t>Number of jars to be processed per shift per JPS</a:t>
            </a:r>
          </a:p>
          <a:p>
            <a:pPr marL="977900" lvl="2" indent="-238125" hangingPunct="0">
              <a:lnSpc>
                <a:spcPct val="90000"/>
              </a:lnSpc>
              <a:spcAft>
                <a:spcPts val="200"/>
              </a:spcAft>
              <a:buSzPct val="100000"/>
            </a:pPr>
            <a:r>
              <a:rPr lang="en-US" sz="2000">
                <a:solidFill>
                  <a:schemeClr val="accent6">
                    <a:lumMod val="50000"/>
                  </a:schemeClr>
                </a:solidFill>
                <a:latin typeface="Calibri" panose="020F0502020204030204" pitchFamily="34" charset="0"/>
                <a:cs typeface="Calibri" panose="020F0502020204030204" pitchFamily="34" charset="0"/>
              </a:rPr>
              <a:t>Rate of processing jars</a:t>
            </a:r>
          </a:p>
          <a:p>
            <a:pPr marL="977900" lvl="2" indent="-238125" hangingPunct="0">
              <a:lnSpc>
                <a:spcPct val="90000"/>
              </a:lnSpc>
              <a:spcAft>
                <a:spcPts val="200"/>
              </a:spcAft>
              <a:buSzPct val="100000"/>
            </a:pPr>
            <a:r>
              <a:rPr lang="en-US" sz="2000">
                <a:solidFill>
                  <a:schemeClr val="accent6">
                    <a:lumMod val="50000"/>
                  </a:schemeClr>
                </a:solidFill>
                <a:latin typeface="Calibri" panose="020F0502020204030204" pitchFamily="34" charset="0"/>
                <a:cs typeface="Calibri" panose="020F0502020204030204" pitchFamily="34" charset="0"/>
              </a:rPr>
              <a:t>Yield</a:t>
            </a:r>
          </a:p>
          <a:p>
            <a:pPr hangingPunct="0">
              <a:lnSpc>
                <a:spcPct val="90000"/>
              </a:lnSpc>
              <a:spcAft>
                <a:spcPts val="200"/>
              </a:spcAft>
              <a:buSzPct val="100000"/>
              <a:buFont typeface="Arial" panose="020B0604020202020204" pitchFamily="34" charset="0"/>
              <a:buChar char="•"/>
            </a:pPr>
            <a:r>
              <a:rPr lang="en-US" sz="2000" b="0">
                <a:solidFill>
                  <a:schemeClr val="accent6">
                    <a:lumMod val="50000"/>
                  </a:schemeClr>
                </a:solidFill>
                <a:latin typeface="Calibri" panose="020F0502020204030204" pitchFamily="34" charset="0"/>
                <a:cs typeface="Calibri" panose="020F0502020204030204" pitchFamily="34" charset="0"/>
              </a:rPr>
              <a:t>Technology</a:t>
            </a:r>
          </a:p>
          <a:p>
            <a:pPr lvl="1" hangingPunct="0">
              <a:lnSpc>
                <a:spcPct val="90000"/>
              </a:lnSpc>
              <a:spcAft>
                <a:spcPts val="200"/>
              </a:spcAft>
              <a:buSzPct val="100000"/>
              <a:buFont typeface="Arial" panose="020B0604020202020204" pitchFamily="34" charset="0"/>
              <a:buChar char="•"/>
            </a:pPr>
            <a:r>
              <a:rPr lang="en-US">
                <a:solidFill>
                  <a:schemeClr val="accent6">
                    <a:lumMod val="50000"/>
                  </a:schemeClr>
                </a:solidFill>
                <a:latin typeface="Calibri" panose="020F0502020204030204" pitchFamily="34" charset="0"/>
                <a:cs typeface="Calibri" panose="020F0502020204030204" pitchFamily="34" charset="0"/>
              </a:rPr>
              <a:t>Are there existing (COTS) LIRs that can meet our needs?</a:t>
            </a:r>
          </a:p>
          <a:p>
            <a:pPr lvl="1" hangingPunct="0">
              <a:lnSpc>
                <a:spcPct val="90000"/>
              </a:lnSpc>
              <a:spcAft>
                <a:spcPts val="200"/>
              </a:spcAft>
              <a:buSzPct val="100000"/>
              <a:buFont typeface="Arial" panose="020B0604020202020204" pitchFamily="34" charset="0"/>
              <a:buChar char="•"/>
            </a:pPr>
            <a:r>
              <a:rPr lang="en-US">
                <a:solidFill>
                  <a:schemeClr val="accent6">
                    <a:lumMod val="50000"/>
                  </a:schemeClr>
                </a:solidFill>
                <a:latin typeface="Calibri" panose="020F0502020204030204" pitchFamily="34" charset="0"/>
                <a:cs typeface="Calibri" panose="020F0502020204030204" pitchFamily="34" charset="0"/>
              </a:rPr>
              <a:t>If not, what is the TRL of needed technologies?</a:t>
            </a:r>
          </a:p>
          <a:p>
            <a:pPr lvl="1" hangingPunct="0">
              <a:lnSpc>
                <a:spcPct val="90000"/>
              </a:lnSpc>
              <a:spcAft>
                <a:spcPts val="200"/>
              </a:spcAft>
              <a:buSzPct val="100000"/>
              <a:buFont typeface="Arial" panose="020B0604020202020204" pitchFamily="34" charset="0"/>
              <a:buChar char="•"/>
            </a:pPr>
            <a:r>
              <a:rPr lang="en-US">
                <a:solidFill>
                  <a:schemeClr val="accent6">
                    <a:lumMod val="50000"/>
                  </a:schemeClr>
                </a:solidFill>
                <a:latin typeface="Calibri" panose="020F0502020204030204" pitchFamily="34" charset="0"/>
                <a:cs typeface="Calibri" panose="020F0502020204030204" pitchFamily="34" charset="0"/>
              </a:rPr>
              <a:t>What is the increased cost and time to modify existing COTS or develop new robots?</a:t>
            </a:r>
          </a:p>
          <a:p>
            <a:pPr lvl="1" hangingPunct="0">
              <a:lnSpc>
                <a:spcPct val="90000"/>
              </a:lnSpc>
              <a:spcAft>
                <a:spcPts val="200"/>
              </a:spcAft>
              <a:buSzPct val="100000"/>
              <a:buFont typeface="Arial" panose="020B0604020202020204" pitchFamily="34" charset="0"/>
              <a:buChar char="•"/>
            </a:pPr>
            <a:r>
              <a:rPr lang="en-US">
                <a:solidFill>
                  <a:schemeClr val="accent6">
                    <a:lumMod val="50000"/>
                  </a:schemeClr>
                </a:solidFill>
                <a:latin typeface="Calibri" panose="020F0502020204030204" pitchFamily="34" charset="0"/>
                <a:cs typeface="Calibri" panose="020F0502020204030204" pitchFamily="34" charset="0"/>
              </a:rPr>
              <a:t>Can we change our needs such that there are COTS LIRs that can meet our needs?</a:t>
            </a:r>
          </a:p>
          <a:p>
            <a:pPr hangingPunct="0">
              <a:lnSpc>
                <a:spcPct val="90000"/>
              </a:lnSpc>
              <a:spcAft>
                <a:spcPts val="200"/>
              </a:spcAft>
              <a:buSzPct val="100000"/>
              <a:buFont typeface="Arial" panose="020B0604020202020204" pitchFamily="34" charset="0"/>
              <a:buChar char="•"/>
            </a:pPr>
            <a:r>
              <a:rPr lang="en-US" sz="2000" b="0">
                <a:solidFill>
                  <a:schemeClr val="accent6">
                    <a:lumMod val="50000"/>
                  </a:schemeClr>
                </a:solidFill>
                <a:latin typeface="Calibri" panose="020F0502020204030204" pitchFamily="34" charset="0"/>
                <a:cs typeface="Calibri" panose="020F0502020204030204" pitchFamily="34" charset="0"/>
              </a:rPr>
              <a:t>Stakeholder Needs, Expectations, &amp; Stakeholder-owned Requirements</a:t>
            </a:r>
          </a:p>
          <a:p>
            <a:pPr hangingPunct="0">
              <a:lnSpc>
                <a:spcPct val="90000"/>
              </a:lnSpc>
              <a:spcAft>
                <a:spcPts val="200"/>
              </a:spcAft>
              <a:buSzPct val="100000"/>
              <a:buFont typeface="Arial" panose="020B0604020202020204" pitchFamily="34" charset="0"/>
              <a:buChar char="•"/>
            </a:pPr>
            <a:r>
              <a:rPr lang="en-US" sz="2000" b="0">
                <a:solidFill>
                  <a:schemeClr val="accent6">
                    <a:lumMod val="50000"/>
                  </a:schemeClr>
                </a:solidFill>
                <a:latin typeface="Calibri" panose="020F0502020204030204" pitchFamily="34" charset="0"/>
                <a:cs typeface="Calibri" panose="020F0502020204030204" pitchFamily="34" charset="0"/>
              </a:rPr>
              <a:t>MGOs, Measures</a:t>
            </a:r>
          </a:p>
        </p:txBody>
      </p:sp>
      <p:sp>
        <p:nvSpPr>
          <p:cNvPr id="9" name="TextBox 8">
            <a:extLst>
              <a:ext uri="{FF2B5EF4-FFF2-40B4-BE49-F238E27FC236}">
                <a16:creationId xmlns:a16="http://schemas.microsoft.com/office/drawing/2014/main" id="{982FFD45-DD47-D84F-BBF2-E79CC2F23C71}"/>
              </a:ext>
            </a:extLst>
          </p:cNvPr>
          <p:cNvSpPr txBox="1"/>
          <p:nvPr/>
        </p:nvSpPr>
        <p:spPr>
          <a:xfrm>
            <a:off x="696685" y="6434362"/>
            <a:ext cx="10713131" cy="307777"/>
          </a:xfrm>
          <a:prstGeom prst="rect">
            <a:avLst/>
          </a:prstGeom>
          <a:noFill/>
        </p:spPr>
        <p:txBody>
          <a:bodyPr wrap="square" rtlCol="0">
            <a:spAutoFit/>
          </a:bodyPr>
          <a:lstStyle/>
          <a:p>
            <a:pPr algn="ctr"/>
            <a:r>
              <a:rPr lang="en-US" sz="1400">
                <a:latin typeface="Calibri" panose="020F0502020204030204" pitchFamily="34" charset="0"/>
                <a:cs typeface="Calibri" panose="020F0502020204030204" pitchFamily="34" charset="0"/>
              </a:rPr>
              <a:t>LIR: Lid Installing Robot; COTS: Commercial Off the Shelf; TRL: Technology Readiness Level</a:t>
            </a:r>
          </a:p>
        </p:txBody>
      </p:sp>
    </p:spTree>
    <p:extLst>
      <p:ext uri="{BB962C8B-B14F-4D97-AF65-F5344CB8AC3E}">
        <p14:creationId xmlns:p14="http://schemas.microsoft.com/office/powerpoint/2010/main" val="1078540099"/>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ChangeArrowheads="1"/>
          </p:cNvSpPr>
          <p:nvPr/>
        </p:nvSpPr>
        <p:spPr bwMode="gray">
          <a:xfrm>
            <a:off x="1682372" y="2622878"/>
            <a:ext cx="8827256" cy="904094"/>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Autofit/>
          </a:bodyPr>
          <a:lst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200"/>
              </a:spcBef>
              <a:buNone/>
            </a:pPr>
            <a:r>
              <a:rPr lang="en-US" sz="4800">
                <a:solidFill>
                  <a:schemeClr val="accent1">
                    <a:lumMod val="75000"/>
                  </a:schemeClr>
                </a:solidFill>
              </a:rPr>
              <a:t>Identify, Assess, &amp; Handle Risk </a:t>
            </a:r>
          </a:p>
        </p:txBody>
      </p:sp>
      <p:sp>
        <p:nvSpPr>
          <p:cNvPr id="2" name="Slide Number Placeholder 1"/>
          <p:cNvSpPr>
            <a:spLocks noGrp="1"/>
          </p:cNvSpPr>
          <p:nvPr>
            <p:ph type="sldNum" sz="quarter" idx="12"/>
          </p:nvPr>
        </p:nvSpPr>
        <p:spPr/>
        <p:txBody>
          <a:bodyPr/>
          <a:lstStyle/>
          <a:p>
            <a:pPr>
              <a:defRPr/>
            </a:pPr>
            <a:fld id="{D69A8151-85DA-487E-90FD-0CEB4E854E9B}" type="slidenum">
              <a:rPr lang="en-US" smtClean="0"/>
              <a:pPr>
                <a:defRPr/>
              </a:pPr>
              <a:t>77</a:t>
            </a:fld>
            <a:endParaRPr lang="en-US"/>
          </a:p>
        </p:txBody>
      </p:sp>
    </p:spTree>
    <p:extLst>
      <p:ext uri="{BB962C8B-B14F-4D97-AF65-F5344CB8AC3E}">
        <p14:creationId xmlns:p14="http://schemas.microsoft.com/office/powerpoint/2010/main" val="41946906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0D5E32-8DC7-B94F-AF76-84466EBD7A71}"/>
              </a:ext>
            </a:extLst>
          </p:cNvPr>
          <p:cNvSpPr>
            <a:spLocks noGrp="1"/>
          </p:cNvSpPr>
          <p:nvPr>
            <p:ph type="title"/>
          </p:nvPr>
        </p:nvSpPr>
        <p:spPr>
          <a:xfrm>
            <a:off x="484973" y="590382"/>
            <a:ext cx="10972800" cy="874832"/>
          </a:xfrm>
        </p:spPr>
        <p:txBody>
          <a:bodyPr>
            <a:normAutofit/>
          </a:bodyPr>
          <a:lstStyle/>
          <a:p>
            <a:r>
              <a:rPr lang="en-US" sz="3198" b="1">
                <a:solidFill>
                  <a:schemeClr val="accent1">
                    <a:lumMod val="75000"/>
                  </a:schemeClr>
                </a:solidFill>
                <a:effectLst>
                  <a:glow>
                    <a:srgbClr val="000000"/>
                  </a:glow>
                  <a:outerShdw sx="0" sy="0">
                    <a:srgbClr val="000000"/>
                  </a:outerShdw>
                  <a:reflection stA="0" endPos="0" fadeDir="0" sx="0" sy="0"/>
                </a:effectLst>
              </a:rPr>
              <a:t>4.3.7	Identify, Assess, and Handle Risk</a:t>
            </a:r>
            <a:endParaRPr lang="en-US" sz="3198">
              <a:solidFill>
                <a:schemeClr val="accent1">
                  <a:lumMod val="75000"/>
                </a:schemeClr>
              </a:solidFill>
            </a:endParaRPr>
          </a:p>
        </p:txBody>
      </p:sp>
      <p:sp>
        <p:nvSpPr>
          <p:cNvPr id="3" name="Content Placeholder 2">
            <a:extLst>
              <a:ext uri="{FF2B5EF4-FFF2-40B4-BE49-F238E27FC236}">
                <a16:creationId xmlns:a16="http://schemas.microsoft.com/office/drawing/2014/main" id="{4BFC5863-3A99-6B40-803E-8195F0E9E2A4}"/>
              </a:ext>
            </a:extLst>
          </p:cNvPr>
          <p:cNvSpPr>
            <a:spLocks noGrp="1"/>
          </p:cNvSpPr>
          <p:nvPr>
            <p:ph idx="1"/>
          </p:nvPr>
        </p:nvSpPr>
        <p:spPr>
          <a:xfrm>
            <a:off x="734226" y="1376481"/>
            <a:ext cx="10859059" cy="4891137"/>
          </a:xfrm>
        </p:spPr>
        <p:txBody>
          <a:bodyPr>
            <a:normAutofit/>
          </a:bodyPr>
          <a:lstStyle/>
          <a:p>
            <a:pPr>
              <a:lnSpc>
                <a:spcPct val="90000"/>
              </a:lnSpc>
              <a:spcAft>
                <a:spcPts val="400"/>
              </a:spcAft>
            </a:pPr>
            <a:r>
              <a:rPr lang="en-US" sz="2199">
                <a:solidFill>
                  <a:schemeClr val="accent6">
                    <a:lumMod val="50000"/>
                  </a:schemeClr>
                </a:solidFill>
              </a:rPr>
              <a:t>As part of the elicitation activities, issues and risk must be identified and assessed.   </a:t>
            </a:r>
          </a:p>
          <a:p>
            <a:pPr>
              <a:lnSpc>
                <a:spcPct val="90000"/>
              </a:lnSpc>
              <a:spcAft>
                <a:spcPts val="400"/>
              </a:spcAft>
            </a:pPr>
            <a:r>
              <a:rPr lang="en-US" sz="2199">
                <a:solidFill>
                  <a:schemeClr val="accent6">
                    <a:lumMod val="50000"/>
                  </a:schemeClr>
                </a:solidFill>
              </a:rPr>
              <a:t>Stakeholders should be asked specifically about any issues and risk they think could prevent the SOI to be developed and delivered within budget, schedule, or risk during its lifecycle.  </a:t>
            </a:r>
          </a:p>
          <a:p>
            <a:pPr>
              <a:lnSpc>
                <a:spcPct val="90000"/>
              </a:lnSpc>
              <a:spcAft>
                <a:spcPts val="400"/>
              </a:spcAft>
            </a:pPr>
            <a:r>
              <a:rPr lang="en-US" sz="2199">
                <a:solidFill>
                  <a:schemeClr val="accent6">
                    <a:lumMod val="50000"/>
                  </a:schemeClr>
                </a:solidFill>
              </a:rPr>
              <a:t>Failing to address risk will result in an incomplete set of needs and resulting design input requirements resulting in a SOI that will fail system validation.</a:t>
            </a:r>
          </a:p>
          <a:p>
            <a:pPr>
              <a:lnSpc>
                <a:spcPct val="90000"/>
              </a:lnSpc>
              <a:spcAft>
                <a:spcPts val="0"/>
              </a:spcAft>
            </a:pPr>
            <a:r>
              <a:rPr lang="en-US" sz="2199">
                <a:solidFill>
                  <a:schemeClr val="accent6">
                    <a:lumMod val="50000"/>
                  </a:schemeClr>
                </a:solidFill>
              </a:rPr>
              <a:t>Classes of risk to be assessed and handled:</a:t>
            </a:r>
          </a:p>
          <a:p>
            <a:pPr lvl="1">
              <a:lnSpc>
                <a:spcPct val="90000"/>
              </a:lnSpc>
              <a:spcAft>
                <a:spcPts val="0"/>
              </a:spcAft>
            </a:pPr>
            <a:r>
              <a:rPr lang="en-US">
                <a:solidFill>
                  <a:schemeClr val="accent6">
                    <a:lumMod val="50000"/>
                  </a:schemeClr>
                </a:solidFill>
              </a:rPr>
              <a:t>Management risk</a:t>
            </a:r>
          </a:p>
          <a:p>
            <a:pPr lvl="1">
              <a:lnSpc>
                <a:spcPct val="90000"/>
              </a:lnSpc>
              <a:spcAft>
                <a:spcPts val="0"/>
              </a:spcAft>
            </a:pPr>
            <a:r>
              <a:rPr lang="en-US">
                <a:solidFill>
                  <a:schemeClr val="accent6">
                    <a:lumMod val="50000"/>
                  </a:schemeClr>
                </a:solidFill>
              </a:rPr>
              <a:t>Development risk</a:t>
            </a:r>
          </a:p>
          <a:p>
            <a:pPr lvl="1">
              <a:lnSpc>
                <a:spcPct val="90000"/>
              </a:lnSpc>
              <a:spcAft>
                <a:spcPts val="0"/>
              </a:spcAft>
            </a:pPr>
            <a:r>
              <a:rPr lang="en-US">
                <a:solidFill>
                  <a:schemeClr val="accent6">
                    <a:lumMod val="50000"/>
                  </a:schemeClr>
                </a:solidFill>
              </a:rPr>
              <a:t>Production risk</a:t>
            </a:r>
          </a:p>
          <a:p>
            <a:pPr lvl="1">
              <a:lnSpc>
                <a:spcPct val="90000"/>
              </a:lnSpc>
              <a:spcAft>
                <a:spcPts val="0"/>
              </a:spcAft>
            </a:pPr>
            <a:r>
              <a:rPr lang="en-US">
                <a:solidFill>
                  <a:schemeClr val="accent6">
                    <a:lumMod val="50000"/>
                  </a:schemeClr>
                </a:solidFill>
              </a:rPr>
              <a:t>System Integration, System Verification, and System Validation risk</a:t>
            </a:r>
          </a:p>
          <a:p>
            <a:pPr lvl="1">
              <a:lnSpc>
                <a:spcPct val="90000"/>
              </a:lnSpc>
              <a:spcAft>
                <a:spcPts val="0"/>
              </a:spcAft>
            </a:pPr>
            <a:r>
              <a:rPr lang="en-US">
                <a:solidFill>
                  <a:schemeClr val="accent6">
                    <a:lumMod val="50000"/>
                  </a:schemeClr>
                </a:solidFill>
              </a:rPr>
              <a:t>Compliance risk</a:t>
            </a:r>
          </a:p>
          <a:p>
            <a:pPr lvl="1">
              <a:lnSpc>
                <a:spcPct val="90000"/>
              </a:lnSpc>
              <a:spcAft>
                <a:spcPts val="400"/>
              </a:spcAft>
            </a:pPr>
            <a:r>
              <a:rPr lang="en-US">
                <a:solidFill>
                  <a:schemeClr val="accent6">
                    <a:lumMod val="50000"/>
                  </a:schemeClr>
                </a:solidFill>
              </a:rPr>
              <a:t>Operational risk</a:t>
            </a:r>
          </a:p>
          <a:p>
            <a:pPr>
              <a:lnSpc>
                <a:spcPct val="90000"/>
              </a:lnSpc>
              <a:spcAft>
                <a:spcPts val="400"/>
              </a:spcAft>
            </a:pPr>
            <a:r>
              <a:rPr lang="en-US" sz="2199">
                <a:solidFill>
                  <a:schemeClr val="accent6">
                    <a:lumMod val="50000"/>
                  </a:schemeClr>
                </a:solidFill>
              </a:rPr>
              <a:t>Risks to be mitigated via the SOI will be a source of needs and requirements</a:t>
            </a:r>
          </a:p>
          <a:p>
            <a:pPr>
              <a:spcAft>
                <a:spcPts val="400"/>
              </a:spcAft>
            </a:pPr>
            <a:endParaRPr lang="en-US" sz="2199">
              <a:solidFill>
                <a:schemeClr val="accent6">
                  <a:lumMod val="50000"/>
                </a:schemeClr>
              </a:solidFill>
            </a:endParaRPr>
          </a:p>
        </p:txBody>
      </p:sp>
      <p:sp>
        <p:nvSpPr>
          <p:cNvPr id="7" name="TextBox 6">
            <a:extLst>
              <a:ext uri="{FF2B5EF4-FFF2-40B4-BE49-F238E27FC236}">
                <a16:creationId xmlns:a16="http://schemas.microsoft.com/office/drawing/2014/main" id="{C1C8AD2B-219D-324B-AE9D-40E272025036}"/>
              </a:ext>
            </a:extLst>
          </p:cNvPr>
          <p:cNvSpPr txBox="1"/>
          <p:nvPr/>
        </p:nvSpPr>
        <p:spPr>
          <a:xfrm>
            <a:off x="2089397" y="5621287"/>
            <a:ext cx="8013205" cy="646331"/>
          </a:xfrm>
          <a:prstGeom prst="rect">
            <a:avLst/>
          </a:prstGeom>
          <a:noFill/>
        </p:spPr>
        <p:txBody>
          <a:bodyPr wrap="square" rtlCol="0">
            <a:spAutoFit/>
          </a:bodyPr>
          <a:lstStyle/>
          <a:p>
            <a:pPr algn="ctr">
              <a:lnSpc>
                <a:spcPct val="90000"/>
              </a:lnSpc>
            </a:pPr>
            <a:r>
              <a:rPr lang="en-US" sz="2000" b="1">
                <a:solidFill>
                  <a:srgbClr val="00B050"/>
                </a:solidFill>
                <a:latin typeface="Calibri" panose="020F0502020204030204" pitchFamily="34" charset="0"/>
                <a:cs typeface="Calibri" panose="020F0502020204030204" pitchFamily="34" charset="0"/>
              </a:rPr>
              <a:t>Traceability across the lifecycle of risks being mitigated by the SOI is critical to final system acceptance for its intended use.</a:t>
            </a:r>
          </a:p>
        </p:txBody>
      </p:sp>
      <p:sp>
        <p:nvSpPr>
          <p:cNvPr id="13" name="Slide Number Placeholder 12">
            <a:extLst>
              <a:ext uri="{FF2B5EF4-FFF2-40B4-BE49-F238E27FC236}">
                <a16:creationId xmlns:a16="http://schemas.microsoft.com/office/drawing/2014/main" id="{1C54DD6E-2D70-DB4C-A205-6602866DC3B1}"/>
              </a:ext>
            </a:extLst>
          </p:cNvPr>
          <p:cNvSpPr>
            <a:spLocks noGrp="1"/>
          </p:cNvSpPr>
          <p:nvPr>
            <p:ph type="sldNum" sz="quarter" idx="12"/>
          </p:nvPr>
        </p:nvSpPr>
        <p:spPr/>
        <p:txBody>
          <a:bodyPr/>
          <a:lstStyle/>
          <a:p>
            <a:fld id="{924B41C4-1474-8D42-B330-D2828683839D}" type="slidenum">
              <a:rPr lang="en-US" smtClean="0"/>
              <a:pPr/>
              <a:t>78</a:t>
            </a:fld>
            <a:endParaRPr lang="en-US"/>
          </a:p>
        </p:txBody>
      </p:sp>
    </p:spTree>
    <p:extLst>
      <p:ext uri="{BB962C8B-B14F-4D97-AF65-F5344CB8AC3E}">
        <p14:creationId xmlns:p14="http://schemas.microsoft.com/office/powerpoint/2010/main" val="38432715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8" end="8"/>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E3DABB-2CBA-1741-8A20-B3D154F3249E}"/>
              </a:ext>
            </a:extLst>
          </p:cNvPr>
          <p:cNvSpPr>
            <a:spLocks noGrp="1"/>
          </p:cNvSpPr>
          <p:nvPr>
            <p:ph type="title"/>
          </p:nvPr>
        </p:nvSpPr>
        <p:spPr>
          <a:xfrm>
            <a:off x="3091703" y="734413"/>
            <a:ext cx="6008593" cy="592733"/>
          </a:xfrm>
        </p:spPr>
        <p:txBody>
          <a:bodyPr>
            <a:noAutofit/>
          </a:bodyPr>
          <a:lstStyle/>
          <a:p>
            <a:r>
              <a:rPr lang="en-US" sz="3600"/>
              <a:t>Operational Risk Assessment</a:t>
            </a:r>
          </a:p>
        </p:txBody>
      </p:sp>
      <p:sp>
        <p:nvSpPr>
          <p:cNvPr id="3" name="Content Placeholder 2">
            <a:extLst>
              <a:ext uri="{FF2B5EF4-FFF2-40B4-BE49-F238E27FC236}">
                <a16:creationId xmlns:a16="http://schemas.microsoft.com/office/drawing/2014/main" id="{AFF4780C-47C1-A54D-81F3-B7392605FB2F}"/>
              </a:ext>
            </a:extLst>
          </p:cNvPr>
          <p:cNvSpPr>
            <a:spLocks noGrp="1"/>
          </p:cNvSpPr>
          <p:nvPr>
            <p:ph idx="1"/>
          </p:nvPr>
        </p:nvSpPr>
        <p:spPr>
          <a:xfrm>
            <a:off x="748747" y="1429307"/>
            <a:ext cx="10694504" cy="4819093"/>
          </a:xfrm>
          <a:solidFill>
            <a:schemeClr val="bg1"/>
          </a:solidFill>
        </p:spPr>
        <p:txBody>
          <a:bodyPr>
            <a:normAutofit/>
          </a:bodyPr>
          <a:lstStyle/>
          <a:p>
            <a:pPr>
              <a:lnSpc>
                <a:spcPct val="90000"/>
              </a:lnSpc>
              <a:spcAft>
                <a:spcPts val="200"/>
              </a:spcAft>
            </a:pPr>
            <a:r>
              <a:rPr lang="en-US" sz="2100">
                <a:solidFill>
                  <a:schemeClr val="accent6">
                    <a:lumMod val="50000"/>
                  </a:schemeClr>
                </a:solidFill>
              </a:rPr>
              <a:t>Off-Nominal Operations (LIR or  JPS)</a:t>
            </a:r>
          </a:p>
          <a:p>
            <a:pPr lvl="1">
              <a:lnSpc>
                <a:spcPct val="90000"/>
              </a:lnSpc>
              <a:spcAft>
                <a:spcPts val="200"/>
              </a:spcAft>
            </a:pPr>
            <a:r>
              <a:rPr lang="en-US" b="1">
                <a:solidFill>
                  <a:schemeClr val="accent6">
                    <a:lumMod val="50000"/>
                  </a:schemeClr>
                </a:solidFill>
              </a:rPr>
              <a:t>Start-up: </a:t>
            </a:r>
          </a:p>
          <a:p>
            <a:pPr lvl="2">
              <a:lnSpc>
                <a:spcPct val="90000"/>
              </a:lnSpc>
              <a:spcAft>
                <a:spcPts val="200"/>
              </a:spcAft>
            </a:pPr>
            <a:r>
              <a:rPr lang="en-US" sz="2000">
                <a:solidFill>
                  <a:schemeClr val="accent6">
                    <a:lumMod val="50000"/>
                  </a:schemeClr>
                </a:solidFill>
              </a:rPr>
              <a:t>Lids have not been supplied to the LIR LDS prior to shift start.</a:t>
            </a:r>
          </a:p>
          <a:p>
            <a:pPr lvl="2">
              <a:lnSpc>
                <a:spcPct val="90000"/>
              </a:lnSpc>
              <a:spcAft>
                <a:spcPts val="200"/>
              </a:spcAft>
            </a:pPr>
            <a:r>
              <a:rPr lang="en-US" sz="2000">
                <a:solidFill>
                  <a:schemeClr val="accent6">
                    <a:lumMod val="50000"/>
                  </a:schemeClr>
                </a:solidFill>
              </a:rPr>
              <a:t>Wrong size of lids supplied to the LIR LDS for the jars being presented.</a:t>
            </a:r>
          </a:p>
          <a:p>
            <a:pPr lvl="2">
              <a:lnSpc>
                <a:spcPct val="90000"/>
              </a:lnSpc>
              <a:spcAft>
                <a:spcPts val="200"/>
              </a:spcAft>
            </a:pPr>
            <a:r>
              <a:rPr lang="en-US" sz="2000">
                <a:solidFill>
                  <a:schemeClr val="accent6">
                    <a:lumMod val="50000"/>
                  </a:schemeClr>
                </a:solidFill>
              </a:rPr>
              <a:t>Insufficient number of lids supplied to the LIR LDS. </a:t>
            </a:r>
          </a:p>
          <a:p>
            <a:pPr lvl="2">
              <a:lnSpc>
                <a:spcPct val="90000"/>
              </a:lnSpc>
              <a:spcAft>
                <a:spcPts val="200"/>
              </a:spcAft>
            </a:pPr>
            <a:r>
              <a:rPr lang="en-US" sz="2000">
                <a:solidFill>
                  <a:schemeClr val="accent6">
                    <a:lumMod val="50000"/>
                  </a:schemeClr>
                </a:solidFill>
              </a:rPr>
              <a:t>LIR not able to obtain lids from the LDS</a:t>
            </a:r>
          </a:p>
          <a:p>
            <a:pPr lvl="2">
              <a:lnSpc>
                <a:spcPct val="90000"/>
              </a:lnSpc>
              <a:spcAft>
                <a:spcPts val="200"/>
              </a:spcAft>
            </a:pPr>
            <a:r>
              <a:rPr lang="en-US" sz="2000">
                <a:solidFill>
                  <a:schemeClr val="accent6">
                    <a:lumMod val="50000"/>
                  </a:schemeClr>
                </a:solidFill>
              </a:rPr>
              <a:t>LIR fails to power on when commanded to do so by the FCR operator.  </a:t>
            </a:r>
          </a:p>
          <a:p>
            <a:pPr lvl="2">
              <a:lnSpc>
                <a:spcPct val="90000"/>
              </a:lnSpc>
              <a:spcAft>
                <a:spcPts val="200"/>
              </a:spcAft>
            </a:pPr>
            <a:r>
              <a:rPr lang="en-US" sz="2000">
                <a:solidFill>
                  <a:schemeClr val="accent6">
                    <a:lumMod val="50000"/>
                  </a:schemeClr>
                </a:solidFill>
              </a:rPr>
              <a:t>LIR fails its self-test.  </a:t>
            </a:r>
          </a:p>
          <a:p>
            <a:pPr lvl="2">
              <a:lnSpc>
                <a:spcPct val="90000"/>
              </a:lnSpc>
              <a:spcAft>
                <a:spcPts val="200"/>
              </a:spcAft>
            </a:pPr>
            <a:r>
              <a:rPr lang="en-US" sz="2000">
                <a:solidFill>
                  <a:schemeClr val="accent6">
                    <a:lumMod val="50000"/>
                  </a:schemeClr>
                </a:solidFill>
              </a:rPr>
              <a:t>LIR not able to report health and status or messages to the FCR. </a:t>
            </a:r>
          </a:p>
          <a:p>
            <a:pPr lvl="2">
              <a:lnSpc>
                <a:spcPct val="90000"/>
              </a:lnSpc>
              <a:spcAft>
                <a:spcPts val="200"/>
              </a:spcAft>
            </a:pPr>
            <a:r>
              <a:rPr lang="en-US" sz="2000">
                <a:solidFill>
                  <a:schemeClr val="accent6">
                    <a:lumMod val="50000"/>
                  </a:schemeClr>
                </a:solidFill>
              </a:rPr>
              <a:t>LIR fails to enter “Ready to Install Lids” state. </a:t>
            </a:r>
          </a:p>
          <a:p>
            <a:pPr lvl="1">
              <a:lnSpc>
                <a:spcPct val="90000"/>
              </a:lnSpc>
              <a:spcAft>
                <a:spcPts val="200"/>
              </a:spcAft>
            </a:pPr>
            <a:r>
              <a:rPr lang="en-US" b="1">
                <a:solidFill>
                  <a:schemeClr val="accent6">
                    <a:lumMod val="50000"/>
                  </a:schemeClr>
                </a:solidFill>
              </a:rPr>
              <a:t>Shutdown:  </a:t>
            </a:r>
          </a:p>
          <a:p>
            <a:pPr lvl="2">
              <a:lnSpc>
                <a:spcPct val="90000"/>
              </a:lnSpc>
              <a:spcAft>
                <a:spcPts val="200"/>
              </a:spcAft>
            </a:pPr>
            <a:r>
              <a:rPr lang="en-US" sz="2000">
                <a:solidFill>
                  <a:schemeClr val="accent6">
                    <a:lumMod val="50000"/>
                  </a:schemeClr>
                </a:solidFill>
              </a:rPr>
              <a:t>The LIR fails to automatically shut down at end of shift.  </a:t>
            </a:r>
          </a:p>
          <a:p>
            <a:pPr lvl="2">
              <a:lnSpc>
                <a:spcPct val="90000"/>
              </a:lnSpc>
              <a:spcAft>
                <a:spcPts val="200"/>
              </a:spcAft>
            </a:pPr>
            <a:r>
              <a:rPr lang="en-US" sz="2000">
                <a:solidFill>
                  <a:schemeClr val="accent6">
                    <a:lumMod val="50000"/>
                  </a:schemeClr>
                </a:solidFill>
              </a:rPr>
              <a:t>The LIR fails to return a lid to the LIR LDS it may have been holding at shutdown. </a:t>
            </a:r>
          </a:p>
          <a:p>
            <a:pPr lvl="2">
              <a:lnSpc>
                <a:spcPct val="90000"/>
              </a:lnSpc>
              <a:spcAft>
                <a:spcPts val="200"/>
              </a:spcAft>
            </a:pPr>
            <a:r>
              <a:rPr lang="en-US" sz="2000">
                <a:solidFill>
                  <a:schemeClr val="accent6">
                    <a:lumMod val="50000"/>
                  </a:schemeClr>
                </a:solidFill>
              </a:rPr>
              <a:t>The LIR fails to notify the FCR C&amp;M software of its shutdown status.</a:t>
            </a:r>
          </a:p>
          <a:p>
            <a:pPr lvl="2">
              <a:lnSpc>
                <a:spcPct val="90000"/>
              </a:lnSpc>
              <a:spcAft>
                <a:spcPts val="200"/>
              </a:spcAft>
            </a:pPr>
            <a:r>
              <a:rPr lang="en-US" sz="2000">
                <a:solidFill>
                  <a:schemeClr val="accent6">
                    <a:lumMod val="50000"/>
                  </a:schemeClr>
                </a:solidFill>
              </a:rPr>
              <a:t>The LIR internal clock is not synchronized with the facility clock. </a:t>
            </a:r>
          </a:p>
        </p:txBody>
      </p:sp>
      <p:sp>
        <p:nvSpPr>
          <p:cNvPr id="4" name="Slide Number Placeholder 3">
            <a:extLst>
              <a:ext uri="{FF2B5EF4-FFF2-40B4-BE49-F238E27FC236}">
                <a16:creationId xmlns:a16="http://schemas.microsoft.com/office/drawing/2014/main" id="{C9239B07-1EC7-6940-9C08-6C504A5C5411}"/>
              </a:ext>
            </a:extLst>
          </p:cNvPr>
          <p:cNvSpPr>
            <a:spLocks noGrp="1"/>
          </p:cNvSpPr>
          <p:nvPr>
            <p:ph type="sldNum" sz="quarter" idx="12"/>
          </p:nvPr>
        </p:nvSpPr>
        <p:spPr>
          <a:xfrm>
            <a:off x="11540445" y="6417466"/>
            <a:ext cx="542697" cy="279400"/>
          </a:xfrm>
        </p:spPr>
        <p:txBody>
          <a:bodyPr/>
          <a:lstStyle/>
          <a:p>
            <a:fld id="{874AC6EB-5948-4DF8-B5CC-E711E8013C87}" type="slidenum">
              <a:rPr lang="en-US" smtClean="0"/>
              <a:pPr/>
              <a:t>79</a:t>
            </a:fld>
            <a:endParaRPr lang="en-US"/>
          </a:p>
        </p:txBody>
      </p:sp>
      <p:pic>
        <p:nvPicPr>
          <p:cNvPr id="6" name="Picture 5" descr="A picture containing sign, first-aid kit, red, stop&#10;&#10;Description automatically generated">
            <a:extLst>
              <a:ext uri="{FF2B5EF4-FFF2-40B4-BE49-F238E27FC236}">
                <a16:creationId xmlns:a16="http://schemas.microsoft.com/office/drawing/2014/main" id="{A01E3AB8-D2D0-5849-B75A-962272ED7919}"/>
              </a:ext>
            </a:extLst>
          </p:cNvPr>
          <p:cNvPicPr>
            <a:picLocks noChangeAspect="1"/>
          </p:cNvPicPr>
          <p:nvPr/>
        </p:nvPicPr>
        <p:blipFill>
          <a:blip r:embed="rId2" cstate="screen">
            <a:extLst>
              <a:ext uri="{28A0092B-C50C-407E-A947-70E740481C1C}">
                <a14:useLocalDpi xmlns:a14="http://schemas.microsoft.com/office/drawing/2010/main"/>
              </a:ext>
              <a:ext uri="{837473B0-CC2E-450A-ABE3-18F120FF3D39}">
                <a1611:picAttrSrcUrl xmlns:a1611="http://schemas.microsoft.com/office/drawing/2016/11/main" r:id="rId3"/>
              </a:ext>
            </a:extLst>
          </a:blip>
          <a:stretch>
            <a:fillRect/>
          </a:stretch>
        </p:blipFill>
        <p:spPr>
          <a:xfrm>
            <a:off x="8787817" y="1429307"/>
            <a:ext cx="2509661" cy="906067"/>
          </a:xfrm>
          <a:prstGeom prst="rect">
            <a:avLst/>
          </a:prstGeom>
        </p:spPr>
      </p:pic>
      <p:sp>
        <p:nvSpPr>
          <p:cNvPr id="8" name="TextBox 7">
            <a:extLst>
              <a:ext uri="{FF2B5EF4-FFF2-40B4-BE49-F238E27FC236}">
                <a16:creationId xmlns:a16="http://schemas.microsoft.com/office/drawing/2014/main" id="{B4C4EF66-3570-FC03-1D69-0DA829B26FC4}"/>
              </a:ext>
            </a:extLst>
          </p:cNvPr>
          <p:cNvSpPr txBox="1"/>
          <p:nvPr/>
        </p:nvSpPr>
        <p:spPr>
          <a:xfrm>
            <a:off x="1204546" y="6417466"/>
            <a:ext cx="8962715" cy="481991"/>
          </a:xfrm>
          <a:prstGeom prst="rect">
            <a:avLst/>
          </a:prstGeom>
          <a:noFill/>
        </p:spPr>
        <p:txBody>
          <a:bodyPr wrap="square" rtlCol="0">
            <a:spAutoFit/>
          </a:bodyPr>
          <a:lstStyle/>
          <a:p>
            <a:pPr algn="ctr">
              <a:lnSpc>
                <a:spcPct val="9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JHS: Jar Handling Subsystem; LHS: Lid Handling Subsystem; LDS: Lid Dispensing System; MDS: Motion Detection System  </a:t>
            </a:r>
          </a:p>
        </p:txBody>
      </p:sp>
    </p:spTree>
    <p:extLst>
      <p:ext uri="{BB962C8B-B14F-4D97-AF65-F5344CB8AC3E}">
        <p14:creationId xmlns:p14="http://schemas.microsoft.com/office/powerpoint/2010/main" val="4631919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7B8ABB-9A22-EB4E-A412-08D6A7FDA107}"/>
              </a:ext>
            </a:extLst>
          </p:cNvPr>
          <p:cNvSpPr>
            <a:spLocks noGrp="1"/>
          </p:cNvSpPr>
          <p:nvPr>
            <p:ph type="title"/>
          </p:nvPr>
        </p:nvSpPr>
        <p:spPr>
          <a:xfrm>
            <a:off x="1580830" y="705503"/>
            <a:ext cx="9030340" cy="570191"/>
          </a:xfrm>
        </p:spPr>
        <p:txBody>
          <a:bodyPr>
            <a:noAutofit/>
          </a:bodyPr>
          <a:lstStyle/>
          <a:p>
            <a:r>
              <a:rPr lang="en-US" sz="3198" b="1">
                <a:solidFill>
                  <a:schemeClr val="accent1">
                    <a:lumMod val="75000"/>
                  </a:schemeClr>
                </a:solidFill>
                <a:effectLst>
                  <a:glow>
                    <a:srgbClr val="000000"/>
                  </a:glow>
                  <a:outerShdw sx="0" sy="0">
                    <a:srgbClr val="000000"/>
                  </a:outerShdw>
                  <a:reflection stA="0" endPos="0" fadeDir="0" sx="0" sy="0"/>
                </a:effectLst>
              </a:rPr>
              <a:t>4.3.1	Define the Problem, Threat, or Opportunity</a:t>
            </a:r>
            <a:endParaRPr lang="en-US" sz="3198">
              <a:solidFill>
                <a:schemeClr val="accent1">
                  <a:lumMod val="75000"/>
                </a:schemeClr>
              </a:solidFill>
            </a:endParaRPr>
          </a:p>
        </p:txBody>
      </p:sp>
      <p:sp>
        <p:nvSpPr>
          <p:cNvPr id="3" name="Content Placeholder 2">
            <a:extLst>
              <a:ext uri="{FF2B5EF4-FFF2-40B4-BE49-F238E27FC236}">
                <a16:creationId xmlns:a16="http://schemas.microsoft.com/office/drawing/2014/main" id="{0091C708-E447-D043-A42C-ECE282FA4799}"/>
              </a:ext>
            </a:extLst>
          </p:cNvPr>
          <p:cNvSpPr>
            <a:spLocks noGrp="1"/>
          </p:cNvSpPr>
          <p:nvPr>
            <p:ph idx="1"/>
          </p:nvPr>
        </p:nvSpPr>
        <p:spPr>
          <a:xfrm>
            <a:off x="702768" y="1661823"/>
            <a:ext cx="10400661" cy="4205578"/>
          </a:xfrm>
        </p:spPr>
        <p:txBody>
          <a:bodyPr>
            <a:noAutofit/>
          </a:bodyPr>
          <a:lstStyle/>
          <a:p>
            <a:pPr>
              <a:lnSpc>
                <a:spcPct val="80000"/>
              </a:lnSpc>
              <a:spcAft>
                <a:spcPts val="400"/>
              </a:spcAft>
            </a:pPr>
            <a:r>
              <a:rPr lang="en-US" sz="2399">
                <a:solidFill>
                  <a:schemeClr val="accent6">
                    <a:lumMod val="50000"/>
                  </a:schemeClr>
                </a:solidFill>
                <a:latin typeface="Calibri" panose="020F0502020204030204" pitchFamily="34" charset="0"/>
                <a:cs typeface="Calibri" panose="020F0502020204030204" pitchFamily="34" charset="0"/>
              </a:rPr>
              <a:t>Enables the project team to understand why the project is worth doing, the system is needed, and the capabilities, functions, performance, and features that are important to the customers, users, and operators of the system.</a:t>
            </a:r>
          </a:p>
          <a:p>
            <a:pPr>
              <a:lnSpc>
                <a:spcPct val="80000"/>
              </a:lnSpc>
              <a:spcAft>
                <a:spcPts val="400"/>
              </a:spcAft>
            </a:pPr>
            <a:endParaRPr lang="en-US" sz="2399">
              <a:solidFill>
                <a:schemeClr val="accent6">
                  <a:lumMod val="50000"/>
                </a:schemeClr>
              </a:solidFill>
              <a:latin typeface="Calibri" panose="020F0502020204030204" pitchFamily="34" charset="0"/>
              <a:cs typeface="Calibri" panose="020F0502020204030204" pitchFamily="34" charset="0"/>
            </a:endParaRPr>
          </a:p>
          <a:p>
            <a:pPr>
              <a:lnSpc>
                <a:spcPct val="80000"/>
              </a:lnSpc>
              <a:spcAft>
                <a:spcPts val="400"/>
              </a:spcAft>
            </a:pPr>
            <a:r>
              <a:rPr lang="en-US" sz="2399">
                <a:solidFill>
                  <a:schemeClr val="accent6">
                    <a:lumMod val="50000"/>
                  </a:schemeClr>
                </a:solidFill>
                <a:latin typeface="Calibri" panose="020F0502020204030204" pitchFamily="34" charset="0"/>
                <a:cs typeface="Calibri" panose="020F0502020204030204" pitchFamily="34" charset="0"/>
              </a:rPr>
              <a:t>The steps to defining the problem or opportunity include:</a:t>
            </a:r>
          </a:p>
          <a:p>
            <a:pPr marL="742579" indent="-333208">
              <a:lnSpc>
                <a:spcPct val="80000"/>
              </a:lnSpc>
              <a:spcAft>
                <a:spcPts val="400"/>
              </a:spcAft>
              <a:buFont typeface="+mj-lt"/>
              <a:buAutoNum type="arabicPeriod"/>
            </a:pPr>
            <a:r>
              <a:rPr lang="en-US" sz="2399">
                <a:solidFill>
                  <a:schemeClr val="accent6">
                    <a:lumMod val="50000"/>
                  </a:schemeClr>
                </a:solidFill>
                <a:latin typeface="Calibri" panose="020F0502020204030204" pitchFamily="34" charset="0"/>
                <a:cs typeface="Calibri" panose="020F0502020204030204" pitchFamily="34" charset="0"/>
              </a:rPr>
              <a:t>Identify the organization’s strategic and business operations level stakeholders that are impacted by the problem or threat or those who will benefit by pursuing the opportunity.</a:t>
            </a:r>
          </a:p>
          <a:p>
            <a:pPr marL="742579" indent="-333208">
              <a:lnSpc>
                <a:spcPct val="80000"/>
              </a:lnSpc>
              <a:spcAft>
                <a:spcPts val="400"/>
              </a:spcAft>
              <a:buFont typeface="+mj-lt"/>
              <a:buAutoNum type="arabicPeriod"/>
            </a:pPr>
            <a:r>
              <a:rPr lang="en-US" sz="2399">
                <a:solidFill>
                  <a:schemeClr val="accent6">
                    <a:lumMod val="50000"/>
                  </a:schemeClr>
                </a:solidFill>
                <a:latin typeface="Calibri" panose="020F0502020204030204" pitchFamily="34" charset="0"/>
                <a:cs typeface="Calibri" panose="020F0502020204030204" pitchFamily="34" charset="0"/>
              </a:rPr>
              <a:t>Work with of these stakeholders to understand how they are impacted by the problem or threat or those that will benefit by pursuing the opportunity.</a:t>
            </a:r>
          </a:p>
          <a:p>
            <a:pPr marL="742579" indent="-333208">
              <a:lnSpc>
                <a:spcPct val="80000"/>
              </a:lnSpc>
              <a:spcAft>
                <a:spcPts val="400"/>
              </a:spcAft>
              <a:buFont typeface="+mj-lt"/>
              <a:buAutoNum type="arabicPeriod"/>
            </a:pPr>
            <a:r>
              <a:rPr lang="en-US" sz="2399">
                <a:solidFill>
                  <a:schemeClr val="accent6">
                    <a:lumMod val="50000"/>
                  </a:schemeClr>
                </a:solidFill>
                <a:latin typeface="Calibri" panose="020F0502020204030204" pitchFamily="34" charset="0"/>
                <a:cs typeface="Calibri" panose="020F0502020204030204" pitchFamily="34" charset="0"/>
              </a:rPr>
              <a:t>Clearly define a statement of the problem, threat, or opportunity.</a:t>
            </a:r>
          </a:p>
          <a:p>
            <a:pPr marL="742579" indent="-333208">
              <a:lnSpc>
                <a:spcPct val="80000"/>
              </a:lnSpc>
              <a:spcAft>
                <a:spcPts val="400"/>
              </a:spcAft>
              <a:buFont typeface="+mj-lt"/>
              <a:buAutoNum type="arabicPeriod"/>
            </a:pPr>
            <a:r>
              <a:rPr lang="en-US" sz="2399">
                <a:solidFill>
                  <a:schemeClr val="accent6">
                    <a:lumMod val="50000"/>
                  </a:schemeClr>
                </a:solidFill>
                <a:latin typeface="Calibri" panose="020F0502020204030204" pitchFamily="34" charset="0"/>
                <a:cs typeface="Calibri" panose="020F0502020204030204" pitchFamily="34" charset="0"/>
              </a:rPr>
              <a:t>Get stakeholder agreement for the problem, threat, or opportunity statement. </a:t>
            </a:r>
          </a:p>
          <a:p>
            <a:pPr>
              <a:lnSpc>
                <a:spcPct val="80000"/>
              </a:lnSpc>
              <a:spcAft>
                <a:spcPts val="400"/>
              </a:spcAft>
            </a:pPr>
            <a:endParaRPr lang="en-US" sz="2399">
              <a:solidFill>
                <a:schemeClr val="accent6">
                  <a:lumMod val="50000"/>
                </a:schemeClr>
              </a:solidFill>
              <a:latin typeface="Calibri" panose="020F0502020204030204" pitchFamily="34" charset="0"/>
              <a:cs typeface="Calibri" panose="020F0502020204030204" pitchFamily="34" charset="0"/>
            </a:endParaRPr>
          </a:p>
        </p:txBody>
      </p:sp>
      <p:sp>
        <p:nvSpPr>
          <p:cNvPr id="12" name="Slide Number Placeholder 11">
            <a:extLst>
              <a:ext uri="{FF2B5EF4-FFF2-40B4-BE49-F238E27FC236}">
                <a16:creationId xmlns:a16="http://schemas.microsoft.com/office/drawing/2014/main" id="{274CF258-AB41-394F-B82B-3D9EC727AEC5}"/>
              </a:ext>
            </a:extLst>
          </p:cNvPr>
          <p:cNvSpPr>
            <a:spLocks noGrp="1"/>
          </p:cNvSpPr>
          <p:nvPr>
            <p:ph type="sldNum" sz="quarter" idx="12"/>
          </p:nvPr>
        </p:nvSpPr>
        <p:spPr>
          <a:xfrm>
            <a:off x="11496902" y="6458856"/>
            <a:ext cx="542697" cy="279400"/>
          </a:xfrm>
        </p:spPr>
        <p:txBody>
          <a:bodyPr/>
          <a:lstStyle/>
          <a:p>
            <a:fld id="{924B41C4-1474-8D42-B330-D2828683839D}" type="slidenum">
              <a:rPr lang="en-US" smtClean="0"/>
              <a:pPr/>
              <a:t>8</a:t>
            </a:fld>
            <a:endParaRPr lang="en-US"/>
          </a:p>
        </p:txBody>
      </p:sp>
    </p:spTree>
    <p:extLst>
      <p:ext uri="{BB962C8B-B14F-4D97-AF65-F5344CB8AC3E}">
        <p14:creationId xmlns:p14="http://schemas.microsoft.com/office/powerpoint/2010/main" val="39457594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E3DABB-2CBA-1741-8A20-B3D154F3249E}"/>
              </a:ext>
            </a:extLst>
          </p:cNvPr>
          <p:cNvSpPr>
            <a:spLocks noGrp="1"/>
          </p:cNvSpPr>
          <p:nvPr>
            <p:ph type="title"/>
          </p:nvPr>
        </p:nvSpPr>
        <p:spPr>
          <a:xfrm>
            <a:off x="3091702" y="735899"/>
            <a:ext cx="6008593" cy="592733"/>
          </a:xfrm>
        </p:spPr>
        <p:txBody>
          <a:bodyPr>
            <a:noAutofit/>
          </a:bodyPr>
          <a:lstStyle/>
          <a:p>
            <a:r>
              <a:rPr lang="en-US" sz="3600"/>
              <a:t>Operational Risk Assessment</a:t>
            </a:r>
          </a:p>
        </p:txBody>
      </p:sp>
      <p:sp>
        <p:nvSpPr>
          <p:cNvPr id="3" name="Content Placeholder 2">
            <a:extLst>
              <a:ext uri="{FF2B5EF4-FFF2-40B4-BE49-F238E27FC236}">
                <a16:creationId xmlns:a16="http://schemas.microsoft.com/office/drawing/2014/main" id="{AFF4780C-47C1-A54D-81F3-B7392605FB2F}"/>
              </a:ext>
            </a:extLst>
          </p:cNvPr>
          <p:cNvSpPr>
            <a:spLocks noGrp="1"/>
          </p:cNvSpPr>
          <p:nvPr>
            <p:ph idx="1"/>
          </p:nvPr>
        </p:nvSpPr>
        <p:spPr>
          <a:xfrm>
            <a:off x="748746" y="1408322"/>
            <a:ext cx="10694504" cy="4713779"/>
          </a:xfrm>
          <a:solidFill>
            <a:schemeClr val="bg1"/>
          </a:solidFill>
        </p:spPr>
        <p:txBody>
          <a:bodyPr>
            <a:normAutofit fontScale="70000" lnSpcReduction="20000"/>
          </a:bodyPr>
          <a:lstStyle/>
          <a:p>
            <a:pPr>
              <a:lnSpc>
                <a:spcPct val="90000"/>
              </a:lnSpc>
              <a:spcAft>
                <a:spcPts val="400"/>
              </a:spcAft>
            </a:pPr>
            <a:r>
              <a:rPr lang="en-US" sz="3200">
                <a:solidFill>
                  <a:schemeClr val="accent6">
                    <a:lumMod val="50000"/>
                  </a:schemeClr>
                </a:solidFill>
              </a:rPr>
              <a:t>Off-Nominal Operations </a:t>
            </a:r>
          </a:p>
          <a:p>
            <a:pPr lvl="1">
              <a:lnSpc>
                <a:spcPct val="90000"/>
              </a:lnSpc>
              <a:spcAft>
                <a:spcPts val="400"/>
              </a:spcAft>
            </a:pPr>
            <a:r>
              <a:rPr lang="en-US" sz="2600">
                <a:solidFill>
                  <a:schemeClr val="accent6">
                    <a:lumMod val="50000"/>
                  </a:schemeClr>
                </a:solidFill>
              </a:rPr>
              <a:t>LIR fails to position the LIR LHS to obtain a lid from the LIR LDS</a:t>
            </a:r>
          </a:p>
          <a:p>
            <a:pPr lvl="1">
              <a:lnSpc>
                <a:spcPct val="90000"/>
              </a:lnSpc>
              <a:spcAft>
                <a:spcPts val="400"/>
              </a:spcAft>
            </a:pPr>
            <a:r>
              <a:rPr lang="en-US" sz="2600">
                <a:solidFill>
                  <a:schemeClr val="accent6">
                    <a:lumMod val="50000"/>
                  </a:schemeClr>
                </a:solidFill>
              </a:rPr>
              <a:t>LIR fails to position the LIR JHS to be ready to grasp a Jar</a:t>
            </a:r>
          </a:p>
          <a:p>
            <a:pPr lvl="1">
              <a:lnSpc>
                <a:spcPct val="90000"/>
              </a:lnSpc>
              <a:spcAft>
                <a:spcPts val="400"/>
              </a:spcAft>
            </a:pPr>
            <a:r>
              <a:rPr lang="en-US" sz="2600">
                <a:solidFill>
                  <a:schemeClr val="accent6">
                    <a:lumMod val="50000"/>
                  </a:schemeClr>
                </a:solidFill>
              </a:rPr>
              <a:t>JPS fails to notify the FCR that a jar is in place</a:t>
            </a:r>
          </a:p>
          <a:p>
            <a:pPr lvl="1">
              <a:lnSpc>
                <a:spcPct val="90000"/>
              </a:lnSpc>
              <a:spcAft>
                <a:spcPts val="400"/>
              </a:spcAft>
            </a:pPr>
            <a:r>
              <a:rPr lang="en-US" sz="2600">
                <a:solidFill>
                  <a:schemeClr val="accent6">
                    <a:lumMod val="50000"/>
                  </a:schemeClr>
                </a:solidFill>
              </a:rPr>
              <a:t>FCR C&amp;M software fails to notify the LIR the jar is in place</a:t>
            </a:r>
          </a:p>
          <a:p>
            <a:pPr lvl="1">
              <a:lnSpc>
                <a:spcPct val="90000"/>
              </a:lnSpc>
              <a:spcAft>
                <a:spcPts val="400"/>
              </a:spcAft>
            </a:pPr>
            <a:r>
              <a:rPr lang="en-US" sz="2600">
                <a:solidFill>
                  <a:schemeClr val="accent6">
                    <a:lumMod val="50000"/>
                  </a:schemeClr>
                </a:solidFill>
              </a:rPr>
              <a:t>The jar on the conveyer belt is not positioned per the ICD. </a:t>
            </a:r>
          </a:p>
          <a:p>
            <a:pPr lvl="1">
              <a:lnSpc>
                <a:spcPct val="90000"/>
              </a:lnSpc>
              <a:spcAft>
                <a:spcPts val="400"/>
              </a:spcAft>
            </a:pPr>
            <a:r>
              <a:rPr lang="en-US" sz="2600">
                <a:solidFill>
                  <a:schemeClr val="accent6">
                    <a:lumMod val="50000"/>
                  </a:schemeClr>
                </a:solidFill>
              </a:rPr>
              <a:t>Either the LIR or some other JPS system has a failure during the shift.</a:t>
            </a:r>
          </a:p>
          <a:p>
            <a:pPr lvl="1">
              <a:lnSpc>
                <a:spcPct val="90000"/>
              </a:lnSpc>
              <a:spcAft>
                <a:spcPts val="400"/>
              </a:spcAft>
            </a:pPr>
            <a:r>
              <a:rPr lang="en-US" sz="2600">
                <a:solidFill>
                  <a:schemeClr val="accent6">
                    <a:lumMod val="50000"/>
                  </a:schemeClr>
                </a:solidFill>
              </a:rPr>
              <a:t>The LIR LHS fails to obtain a lid</a:t>
            </a:r>
          </a:p>
          <a:p>
            <a:pPr lvl="1">
              <a:lnSpc>
                <a:spcPct val="90000"/>
              </a:lnSpc>
              <a:spcAft>
                <a:spcPts val="400"/>
              </a:spcAft>
            </a:pPr>
            <a:r>
              <a:rPr lang="en-US" sz="2600">
                <a:solidFill>
                  <a:schemeClr val="accent6">
                    <a:lumMod val="50000"/>
                  </a:schemeClr>
                </a:solidFill>
              </a:rPr>
              <a:t>The LIR LHS fails to install a lid</a:t>
            </a:r>
          </a:p>
          <a:p>
            <a:pPr lvl="1">
              <a:lnSpc>
                <a:spcPct val="90000"/>
              </a:lnSpc>
              <a:spcAft>
                <a:spcPts val="400"/>
              </a:spcAft>
            </a:pPr>
            <a:r>
              <a:rPr lang="en-US" sz="2600">
                <a:solidFill>
                  <a:schemeClr val="accent6">
                    <a:lumMod val="50000"/>
                  </a:schemeClr>
                </a:solidFill>
              </a:rPr>
              <a:t>The LHS installs a lid at an improper torque</a:t>
            </a:r>
          </a:p>
          <a:p>
            <a:pPr lvl="1">
              <a:lnSpc>
                <a:spcPct val="90000"/>
              </a:lnSpc>
              <a:spcAft>
                <a:spcPts val="400"/>
              </a:spcAft>
            </a:pPr>
            <a:r>
              <a:rPr lang="en-US" sz="2600">
                <a:solidFill>
                  <a:schemeClr val="accent6">
                    <a:lumMod val="50000"/>
                  </a:schemeClr>
                </a:solidFill>
              </a:rPr>
              <a:t>The JHS fails to grasp the Jar</a:t>
            </a:r>
          </a:p>
          <a:p>
            <a:pPr lvl="1">
              <a:lnSpc>
                <a:spcPct val="90000"/>
              </a:lnSpc>
              <a:spcAft>
                <a:spcPts val="400"/>
              </a:spcAft>
            </a:pPr>
            <a:r>
              <a:rPr lang="en-US" sz="2600">
                <a:solidFill>
                  <a:schemeClr val="accent6">
                    <a:lumMod val="50000"/>
                  </a:schemeClr>
                </a:solidFill>
              </a:rPr>
              <a:t>The JHS grasps the jar with insufficient force to keep the jar from rotating during lid installation</a:t>
            </a:r>
          </a:p>
          <a:p>
            <a:pPr lvl="1">
              <a:lnSpc>
                <a:spcPct val="90000"/>
              </a:lnSpc>
              <a:spcAft>
                <a:spcPts val="400"/>
              </a:spcAft>
            </a:pPr>
            <a:r>
              <a:rPr lang="en-US" sz="2600">
                <a:solidFill>
                  <a:schemeClr val="accent6">
                    <a:lumMod val="50000"/>
                  </a:schemeClr>
                </a:solidFill>
              </a:rPr>
              <a:t>The JHS grasps the jar with too much force, breaking or deforming the jar</a:t>
            </a:r>
          </a:p>
          <a:p>
            <a:pPr lvl="1">
              <a:lnSpc>
                <a:spcPct val="90000"/>
              </a:lnSpc>
              <a:spcAft>
                <a:spcPts val="400"/>
              </a:spcAft>
            </a:pPr>
            <a:r>
              <a:rPr lang="en-US" sz="2600">
                <a:solidFill>
                  <a:schemeClr val="accent6">
                    <a:lumMod val="50000"/>
                  </a:schemeClr>
                </a:solidFill>
              </a:rPr>
              <a:t>The JHS moves or knocks down the jar</a:t>
            </a:r>
          </a:p>
          <a:p>
            <a:pPr lvl="1">
              <a:lnSpc>
                <a:spcPct val="90000"/>
              </a:lnSpc>
              <a:spcAft>
                <a:spcPts val="400"/>
              </a:spcAft>
            </a:pPr>
            <a:r>
              <a:rPr lang="en-US" sz="2600">
                <a:solidFill>
                  <a:schemeClr val="accent6">
                    <a:lumMod val="50000"/>
                  </a:schemeClr>
                </a:solidFill>
              </a:rPr>
              <a:t>The Fire Suppression System within the LIS is activated</a:t>
            </a:r>
          </a:p>
          <a:p>
            <a:pPr lvl="1">
              <a:lnSpc>
                <a:spcPct val="90000"/>
              </a:lnSpc>
              <a:spcAft>
                <a:spcPts val="400"/>
              </a:spcAft>
            </a:pPr>
            <a:r>
              <a:rPr lang="en-US" sz="2600">
                <a:solidFill>
                  <a:schemeClr val="accent6">
                    <a:lumMod val="50000"/>
                  </a:schemeClr>
                </a:solidFill>
              </a:rPr>
              <a:t>The LIR power source fails during operations</a:t>
            </a:r>
          </a:p>
          <a:p>
            <a:pPr lvl="1">
              <a:lnSpc>
                <a:spcPct val="90000"/>
              </a:lnSpc>
              <a:spcAft>
                <a:spcPts val="400"/>
              </a:spcAft>
            </a:pPr>
            <a:r>
              <a:rPr lang="en-US" sz="2600">
                <a:solidFill>
                  <a:schemeClr val="accent6">
                    <a:lumMod val="50000"/>
                  </a:schemeClr>
                </a:solidFill>
              </a:rPr>
              <a:t>The operator in the control room falls asleep or is not present when a failure occurs</a:t>
            </a:r>
          </a:p>
          <a:p>
            <a:pPr lvl="1">
              <a:lnSpc>
                <a:spcPct val="90000"/>
              </a:lnSpc>
              <a:spcAft>
                <a:spcPts val="400"/>
              </a:spcAft>
            </a:pPr>
            <a:r>
              <a:rPr lang="en-US" sz="2600">
                <a:solidFill>
                  <a:schemeClr val="accent6">
                    <a:lumMod val="50000"/>
                  </a:schemeClr>
                </a:solidFill>
              </a:rPr>
              <a:t>Someone enters the LIS</a:t>
            </a:r>
          </a:p>
          <a:p>
            <a:pPr lvl="1">
              <a:lnSpc>
                <a:spcPct val="90000"/>
              </a:lnSpc>
              <a:spcAft>
                <a:spcPts val="400"/>
              </a:spcAft>
            </a:pPr>
            <a:r>
              <a:rPr lang="en-US" sz="2600">
                <a:solidFill>
                  <a:schemeClr val="accent6">
                    <a:lumMod val="50000"/>
                  </a:schemeClr>
                </a:solidFill>
              </a:rPr>
              <a:t>Problem with the FCR C&amp;M software</a:t>
            </a:r>
          </a:p>
        </p:txBody>
      </p:sp>
      <p:sp>
        <p:nvSpPr>
          <p:cNvPr id="4" name="Slide Number Placeholder 3">
            <a:extLst>
              <a:ext uri="{FF2B5EF4-FFF2-40B4-BE49-F238E27FC236}">
                <a16:creationId xmlns:a16="http://schemas.microsoft.com/office/drawing/2014/main" id="{C9239B07-1EC7-6940-9C08-6C504A5C5411}"/>
              </a:ext>
            </a:extLst>
          </p:cNvPr>
          <p:cNvSpPr>
            <a:spLocks noGrp="1"/>
          </p:cNvSpPr>
          <p:nvPr>
            <p:ph type="sldNum" sz="quarter" idx="12"/>
          </p:nvPr>
        </p:nvSpPr>
        <p:spPr/>
        <p:txBody>
          <a:bodyPr/>
          <a:lstStyle/>
          <a:p>
            <a:fld id="{874AC6EB-5948-4DF8-B5CC-E711E8013C87}" type="slidenum">
              <a:rPr lang="en-US" smtClean="0"/>
              <a:pPr/>
              <a:t>80</a:t>
            </a:fld>
            <a:endParaRPr lang="en-US"/>
          </a:p>
        </p:txBody>
      </p:sp>
      <p:pic>
        <p:nvPicPr>
          <p:cNvPr id="6" name="Picture 5" descr="A picture containing sign, first-aid kit, red, stop&#10;&#10;Description automatically generated">
            <a:extLst>
              <a:ext uri="{FF2B5EF4-FFF2-40B4-BE49-F238E27FC236}">
                <a16:creationId xmlns:a16="http://schemas.microsoft.com/office/drawing/2014/main" id="{A01E3AB8-D2D0-5849-B75A-962272ED7919}"/>
              </a:ext>
            </a:extLst>
          </p:cNvPr>
          <p:cNvPicPr>
            <a:picLocks noChangeAspect="1"/>
          </p:cNvPicPr>
          <p:nvPr/>
        </p:nvPicPr>
        <p:blipFill>
          <a:blip r:embed="rId2" cstate="screen">
            <a:extLst>
              <a:ext uri="{28A0092B-C50C-407E-A947-70E740481C1C}">
                <a14:useLocalDpi xmlns:a14="http://schemas.microsoft.com/office/drawing/2010/main"/>
              </a:ext>
              <a:ext uri="{837473B0-CC2E-450A-ABE3-18F120FF3D39}">
                <a1611:picAttrSrcUrl xmlns:a1611="http://schemas.microsoft.com/office/drawing/2016/11/main" r:id="rId3"/>
              </a:ext>
            </a:extLst>
          </a:blip>
          <a:stretch>
            <a:fillRect/>
          </a:stretch>
        </p:blipFill>
        <p:spPr>
          <a:xfrm>
            <a:off x="8737647" y="1408322"/>
            <a:ext cx="2509661" cy="906067"/>
          </a:xfrm>
          <a:prstGeom prst="rect">
            <a:avLst/>
          </a:prstGeom>
        </p:spPr>
      </p:pic>
      <p:sp>
        <p:nvSpPr>
          <p:cNvPr id="8" name="TextBox 7">
            <a:extLst>
              <a:ext uri="{FF2B5EF4-FFF2-40B4-BE49-F238E27FC236}">
                <a16:creationId xmlns:a16="http://schemas.microsoft.com/office/drawing/2014/main" id="{7717A8FC-E85F-608E-34E9-BC118B20D074}"/>
              </a:ext>
            </a:extLst>
          </p:cNvPr>
          <p:cNvSpPr txBox="1"/>
          <p:nvPr/>
        </p:nvSpPr>
        <p:spPr>
          <a:xfrm>
            <a:off x="1204546" y="6417466"/>
            <a:ext cx="8962715" cy="481991"/>
          </a:xfrm>
          <a:prstGeom prst="rect">
            <a:avLst/>
          </a:prstGeom>
          <a:noFill/>
        </p:spPr>
        <p:txBody>
          <a:bodyPr wrap="square" rtlCol="0">
            <a:spAutoFit/>
          </a:bodyPr>
          <a:lstStyle/>
          <a:p>
            <a:pPr algn="ctr">
              <a:lnSpc>
                <a:spcPct val="9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JHS: Jar Handling Subsystem; LHS: Lid Handling Subsystem; LDS: Lid Dispensing System; MDS: Motion Detection System  </a:t>
            </a:r>
          </a:p>
        </p:txBody>
      </p:sp>
      <p:sp>
        <p:nvSpPr>
          <p:cNvPr id="5" name="TextBox 4">
            <a:extLst>
              <a:ext uri="{FF2B5EF4-FFF2-40B4-BE49-F238E27FC236}">
                <a16:creationId xmlns:a16="http://schemas.microsoft.com/office/drawing/2014/main" id="{041BC16F-21AF-358B-77D2-3942447BB990}"/>
              </a:ext>
            </a:extLst>
          </p:cNvPr>
          <p:cNvSpPr txBox="1"/>
          <p:nvPr/>
        </p:nvSpPr>
        <p:spPr>
          <a:xfrm>
            <a:off x="6376145" y="5654821"/>
            <a:ext cx="5194300" cy="762645"/>
          </a:xfrm>
          <a:prstGeom prst="rect">
            <a:avLst/>
          </a:prstGeom>
          <a:solidFill>
            <a:schemeClr val="bg1"/>
          </a:solidFill>
        </p:spPr>
        <p:txBody>
          <a:bodyPr wrap="square" rtlCol="0">
            <a:spAutoFit/>
          </a:bodyPr>
          <a:lstStyle/>
          <a:p>
            <a:pPr>
              <a:lnSpc>
                <a:spcPct val="80000"/>
              </a:lnSpc>
            </a:pPr>
            <a:r>
              <a:rPr lang="en-US">
                <a:solidFill>
                  <a:srgbClr val="00B050"/>
                </a:solidFill>
                <a:latin typeface="Calibri" panose="020F0502020204030204" pitchFamily="34" charset="0"/>
                <a:cs typeface="Calibri" panose="020F0502020204030204" pitchFamily="34" charset="0"/>
              </a:rPr>
              <a:t>Each of these risks must be assessed and the </a:t>
            </a:r>
          </a:p>
          <a:p>
            <a:pPr>
              <a:lnSpc>
                <a:spcPct val="80000"/>
              </a:lnSpc>
            </a:pPr>
            <a:r>
              <a:rPr lang="en-US">
                <a:solidFill>
                  <a:srgbClr val="00B050"/>
                </a:solidFill>
                <a:latin typeface="Calibri" panose="020F0502020204030204" pitchFamily="34" charset="0"/>
                <a:cs typeface="Calibri" panose="020F0502020204030204" pitchFamily="34" charset="0"/>
              </a:rPr>
              <a:t>LIR role in mitigating the risk identified and reflected in the needs and resulting design input requires.</a:t>
            </a:r>
          </a:p>
        </p:txBody>
      </p:sp>
    </p:spTree>
    <p:extLst>
      <p:ext uri="{BB962C8B-B14F-4D97-AF65-F5344CB8AC3E}">
        <p14:creationId xmlns:p14="http://schemas.microsoft.com/office/powerpoint/2010/main" val="13796166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ChangeArrowheads="1"/>
          </p:cNvSpPr>
          <p:nvPr/>
        </p:nvSpPr>
        <p:spPr bwMode="gray">
          <a:xfrm>
            <a:off x="1682372" y="2524906"/>
            <a:ext cx="8827256" cy="904094"/>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Autofit/>
          </a:bodyPr>
          <a:lst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200"/>
              </a:spcBef>
              <a:buNone/>
            </a:pPr>
            <a:r>
              <a:rPr lang="en-US" sz="4800">
                <a:solidFill>
                  <a:schemeClr val="accent1">
                    <a:lumMod val="75000"/>
                  </a:schemeClr>
                </a:solidFill>
              </a:rPr>
              <a:t>Capture Preliminary Integrated Set of Lifecycle Concepts</a:t>
            </a:r>
          </a:p>
        </p:txBody>
      </p:sp>
      <p:sp>
        <p:nvSpPr>
          <p:cNvPr id="2" name="Slide Number Placeholder 1"/>
          <p:cNvSpPr>
            <a:spLocks noGrp="1"/>
          </p:cNvSpPr>
          <p:nvPr>
            <p:ph type="sldNum" sz="quarter" idx="12"/>
          </p:nvPr>
        </p:nvSpPr>
        <p:spPr/>
        <p:txBody>
          <a:bodyPr/>
          <a:lstStyle/>
          <a:p>
            <a:pPr>
              <a:defRPr/>
            </a:pPr>
            <a:fld id="{D69A8151-85DA-487E-90FD-0CEB4E854E9B}" type="slidenum">
              <a:rPr lang="en-US" smtClean="0"/>
              <a:pPr>
                <a:defRPr/>
              </a:pPr>
              <a:t>81</a:t>
            </a:fld>
            <a:endParaRPr lang="en-US"/>
          </a:p>
        </p:txBody>
      </p:sp>
    </p:spTree>
    <p:extLst>
      <p:ext uri="{BB962C8B-B14F-4D97-AF65-F5344CB8AC3E}">
        <p14:creationId xmlns:p14="http://schemas.microsoft.com/office/powerpoint/2010/main" val="4207700713"/>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BE40AC-E951-8B46-891F-4B4F942EDCFD}"/>
              </a:ext>
            </a:extLst>
          </p:cNvPr>
          <p:cNvSpPr>
            <a:spLocks noGrp="1"/>
          </p:cNvSpPr>
          <p:nvPr>
            <p:ph type="title"/>
          </p:nvPr>
        </p:nvSpPr>
        <p:spPr>
          <a:xfrm>
            <a:off x="3039648" y="658745"/>
            <a:ext cx="6112704" cy="656398"/>
          </a:xfrm>
        </p:spPr>
        <p:txBody>
          <a:bodyPr>
            <a:normAutofit/>
          </a:bodyPr>
          <a:lstStyle/>
          <a:p>
            <a:pPr algn="ctr"/>
            <a:r>
              <a:rPr lang="en-US" sz="3600">
                <a:solidFill>
                  <a:schemeClr val="accent1">
                    <a:lumMod val="75000"/>
                  </a:schemeClr>
                </a:solidFill>
              </a:rPr>
              <a:t>Activities Involved – part 2</a:t>
            </a:r>
          </a:p>
        </p:txBody>
      </p:sp>
      <p:sp>
        <p:nvSpPr>
          <p:cNvPr id="13" name="Slide Number Placeholder 12">
            <a:extLst>
              <a:ext uri="{FF2B5EF4-FFF2-40B4-BE49-F238E27FC236}">
                <a16:creationId xmlns:a16="http://schemas.microsoft.com/office/drawing/2014/main" id="{2871A7FE-8AC8-E442-8D18-E6EED637D811}"/>
              </a:ext>
            </a:extLst>
          </p:cNvPr>
          <p:cNvSpPr>
            <a:spLocks noGrp="1"/>
          </p:cNvSpPr>
          <p:nvPr>
            <p:ph type="sldNum" sz="quarter" idx="12"/>
          </p:nvPr>
        </p:nvSpPr>
        <p:spPr>
          <a:xfrm>
            <a:off x="11475130" y="6458856"/>
            <a:ext cx="542697" cy="279400"/>
          </a:xfrm>
        </p:spPr>
        <p:txBody>
          <a:bodyPr/>
          <a:lstStyle/>
          <a:p>
            <a:fld id="{924B41C4-1474-8D42-B330-D2828683839D}" type="slidenum">
              <a:rPr lang="en-US" sz="1600" smtClean="0"/>
              <a:pPr/>
              <a:t>82</a:t>
            </a:fld>
            <a:endParaRPr lang="en-US" sz="1600"/>
          </a:p>
        </p:txBody>
      </p:sp>
      <p:sp>
        <p:nvSpPr>
          <p:cNvPr id="8" name="TextBox 7">
            <a:extLst>
              <a:ext uri="{FF2B5EF4-FFF2-40B4-BE49-F238E27FC236}">
                <a16:creationId xmlns:a16="http://schemas.microsoft.com/office/drawing/2014/main" id="{DD0243AE-D840-C76E-044C-4A4F97D81A34}"/>
              </a:ext>
            </a:extLst>
          </p:cNvPr>
          <p:cNvSpPr txBox="1"/>
          <p:nvPr/>
        </p:nvSpPr>
        <p:spPr>
          <a:xfrm>
            <a:off x="4514356" y="5942157"/>
            <a:ext cx="2862943" cy="338554"/>
          </a:xfrm>
          <a:prstGeom prst="rect">
            <a:avLst/>
          </a:prstGeom>
          <a:noFill/>
        </p:spPr>
        <p:txBody>
          <a:bodyPr wrap="square" rtlCol="0">
            <a:spAutoFit/>
          </a:bodyPr>
          <a:lstStyle/>
          <a:p>
            <a:pPr algn="ctr"/>
            <a:r>
              <a:rPr lang="en-US" sz="1600">
                <a:latin typeface="Calibri" panose="020F0502020204030204" pitchFamily="34" charset="0"/>
                <a:cs typeface="Calibri" panose="020F0502020204030204" pitchFamily="34" charset="0"/>
              </a:rPr>
              <a:t>From INCOSE RWG NRM</a:t>
            </a:r>
          </a:p>
        </p:txBody>
      </p:sp>
      <p:pic>
        <p:nvPicPr>
          <p:cNvPr id="3" name="Picture 2">
            <a:extLst>
              <a:ext uri="{FF2B5EF4-FFF2-40B4-BE49-F238E27FC236}">
                <a16:creationId xmlns:a16="http://schemas.microsoft.com/office/drawing/2014/main" id="{62AC6852-7352-D107-1869-2F342DF81FA7}"/>
              </a:ext>
            </a:extLst>
          </p:cNvPr>
          <p:cNvPicPr>
            <a:picLocks noChangeAspect="1"/>
          </p:cNvPicPr>
          <p:nvPr/>
        </p:nvPicPr>
        <p:blipFill>
          <a:blip r:embed="rId2"/>
          <a:stretch>
            <a:fillRect/>
          </a:stretch>
        </p:blipFill>
        <p:spPr>
          <a:xfrm>
            <a:off x="1635593" y="1315143"/>
            <a:ext cx="8920814" cy="4748519"/>
          </a:xfrm>
          <a:prstGeom prst="rect">
            <a:avLst/>
          </a:prstGeom>
        </p:spPr>
      </p:pic>
    </p:spTree>
    <p:extLst>
      <p:ext uri="{BB962C8B-B14F-4D97-AF65-F5344CB8AC3E}">
        <p14:creationId xmlns:p14="http://schemas.microsoft.com/office/powerpoint/2010/main" val="1867071153"/>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2F7913-C5C5-154E-A98D-AB48C88A56C2}"/>
              </a:ext>
            </a:extLst>
          </p:cNvPr>
          <p:cNvSpPr>
            <a:spLocks noGrp="1"/>
          </p:cNvSpPr>
          <p:nvPr>
            <p:ph type="title"/>
          </p:nvPr>
        </p:nvSpPr>
        <p:spPr>
          <a:xfrm>
            <a:off x="274571" y="740854"/>
            <a:ext cx="11642858" cy="738692"/>
          </a:xfrm>
        </p:spPr>
        <p:txBody>
          <a:bodyPr>
            <a:noAutofit/>
          </a:bodyPr>
          <a:lstStyle/>
          <a:p>
            <a:pPr marL="858409" indent="-790180">
              <a:lnSpc>
                <a:spcPct val="90000"/>
              </a:lnSpc>
            </a:pPr>
            <a:r>
              <a:rPr lang="en-US" sz="3000" b="1"/>
              <a:t>4.4		Capture Preliminary Integrated Set of Lifecycle Concepts</a:t>
            </a:r>
            <a:endParaRPr lang="en-US" sz="3000"/>
          </a:p>
        </p:txBody>
      </p:sp>
      <p:pic>
        <p:nvPicPr>
          <p:cNvPr id="8" name="Content Placeholder 7" descr="Table&#10;&#10;Description automatically generated">
            <a:extLst>
              <a:ext uri="{FF2B5EF4-FFF2-40B4-BE49-F238E27FC236}">
                <a16:creationId xmlns:a16="http://schemas.microsoft.com/office/drawing/2014/main" id="{A6B24664-DA53-5748-BC54-06B055D89ACA}"/>
              </a:ext>
            </a:extLst>
          </p:cNvPr>
          <p:cNvPicPr>
            <a:picLocks noGrp="1" noChangeAspect="1"/>
          </p:cNvPicPr>
          <p:nvPr>
            <p:ph idx="1"/>
          </p:nvPr>
        </p:nvPicPr>
        <p:blipFill>
          <a:blip r:embed="rId2"/>
          <a:stretch>
            <a:fillRect/>
          </a:stretch>
        </p:blipFill>
        <p:spPr>
          <a:xfrm>
            <a:off x="6209617" y="1420541"/>
            <a:ext cx="5064952" cy="2376546"/>
          </a:xfrm>
        </p:spPr>
      </p:pic>
      <p:sp>
        <p:nvSpPr>
          <p:cNvPr id="9" name="TextBox 8">
            <a:extLst>
              <a:ext uri="{FF2B5EF4-FFF2-40B4-BE49-F238E27FC236}">
                <a16:creationId xmlns:a16="http://schemas.microsoft.com/office/drawing/2014/main" id="{BCB78B53-13DE-5540-BDAF-631455948DA7}"/>
              </a:ext>
            </a:extLst>
          </p:cNvPr>
          <p:cNvSpPr txBox="1"/>
          <p:nvPr/>
        </p:nvSpPr>
        <p:spPr>
          <a:xfrm>
            <a:off x="702780" y="1478435"/>
            <a:ext cx="5506837" cy="4430572"/>
          </a:xfrm>
          <a:prstGeom prst="rect">
            <a:avLst/>
          </a:prstGeom>
          <a:noFill/>
        </p:spPr>
        <p:txBody>
          <a:bodyPr wrap="square" rtlCol="0">
            <a:spAutoFit/>
          </a:bodyPr>
          <a:lstStyle/>
          <a:p>
            <a:pPr marL="342729" indent="-342729">
              <a:lnSpc>
                <a:spcPct val="80000"/>
              </a:lnSpc>
              <a:buFont typeface="Arial" panose="020B0604020202020204" pitchFamily="34" charset="0"/>
              <a:buChar char="•"/>
            </a:pPr>
            <a:r>
              <a:rPr lang="en-US" sz="2199">
                <a:solidFill>
                  <a:schemeClr val="accent6">
                    <a:lumMod val="50000"/>
                  </a:schemeClr>
                </a:solidFill>
                <a:latin typeface="Calibri" panose="020F0502020204030204" pitchFamily="34" charset="0"/>
                <a:cs typeface="Calibri" panose="020F0502020204030204" pitchFamily="34" charset="0"/>
              </a:rPr>
              <a:t>The results of the proceeding activities are integrated into a set of preliminary set of lifecycle concepts and supporting data.  </a:t>
            </a:r>
          </a:p>
          <a:p>
            <a:pPr marL="342729" indent="-342729">
              <a:lnSpc>
                <a:spcPct val="80000"/>
              </a:lnSpc>
              <a:buFont typeface="Arial" panose="020B0604020202020204" pitchFamily="34" charset="0"/>
              <a:buChar char="•"/>
            </a:pPr>
            <a:r>
              <a:rPr lang="en-US" sz="2199">
                <a:solidFill>
                  <a:schemeClr val="accent6">
                    <a:lumMod val="50000"/>
                  </a:schemeClr>
                </a:solidFill>
                <a:latin typeface="Calibri" panose="020F0502020204030204" pitchFamily="34" charset="0"/>
                <a:cs typeface="Calibri" panose="020F0502020204030204" pitchFamily="34" charset="0"/>
              </a:rPr>
              <a:t>The set of lifecycle concepts can include concepts for acquisition, development, design, verification, validation, operations, deployment, support, and retirement concepts.  </a:t>
            </a:r>
          </a:p>
          <a:p>
            <a:pPr marL="342729" indent="-342729">
              <a:lnSpc>
                <a:spcPct val="80000"/>
              </a:lnSpc>
              <a:buFont typeface="Arial" panose="020B0604020202020204" pitchFamily="34" charset="0"/>
              <a:buChar char="•"/>
            </a:pPr>
            <a:r>
              <a:rPr lang="en-US" sz="2199">
                <a:solidFill>
                  <a:schemeClr val="accent6">
                    <a:lumMod val="50000"/>
                  </a:schemeClr>
                </a:solidFill>
                <a:latin typeface="Calibri" panose="020F0502020204030204" pitchFamily="34" charset="0"/>
                <a:cs typeface="Calibri" panose="020F0502020204030204" pitchFamily="34" charset="0"/>
              </a:rPr>
              <a:t>These preliminary set of lifecycle concepts and supporting data and information are inputs into the lifecycle concept analysis and maturation activities.  </a:t>
            </a:r>
          </a:p>
          <a:p>
            <a:pPr marL="342729" indent="-342729">
              <a:lnSpc>
                <a:spcPct val="80000"/>
              </a:lnSpc>
              <a:buFont typeface="Arial" panose="020B0604020202020204" pitchFamily="34" charset="0"/>
              <a:buChar char="•"/>
            </a:pPr>
            <a:r>
              <a:rPr lang="en-US" sz="2199">
                <a:solidFill>
                  <a:schemeClr val="accent6">
                    <a:lumMod val="50000"/>
                  </a:schemeClr>
                </a:solidFill>
                <a:latin typeface="Calibri" panose="020F0502020204030204" pitchFamily="34" charset="0"/>
                <a:cs typeface="Calibri" panose="020F0502020204030204" pitchFamily="34" charset="0"/>
              </a:rPr>
              <a:t>These are preliminary in the sense that the detailed analysis concerning feasibility, completeness, consistency, and correctness has not yet been completed.  </a:t>
            </a:r>
          </a:p>
        </p:txBody>
      </p:sp>
      <p:sp>
        <p:nvSpPr>
          <p:cNvPr id="10" name="TextBox 9">
            <a:extLst>
              <a:ext uri="{FF2B5EF4-FFF2-40B4-BE49-F238E27FC236}">
                <a16:creationId xmlns:a16="http://schemas.microsoft.com/office/drawing/2014/main" id="{4174C50D-51F5-2F47-A7DD-9B0CF80C4142}"/>
              </a:ext>
            </a:extLst>
          </p:cNvPr>
          <p:cNvSpPr txBox="1"/>
          <p:nvPr/>
        </p:nvSpPr>
        <p:spPr>
          <a:xfrm>
            <a:off x="6096000" y="3878191"/>
            <a:ext cx="5506837" cy="2264851"/>
          </a:xfrm>
          <a:prstGeom prst="rect">
            <a:avLst/>
          </a:prstGeom>
          <a:noFill/>
        </p:spPr>
        <p:txBody>
          <a:bodyPr wrap="square" rtlCol="0">
            <a:spAutoFit/>
          </a:bodyPr>
          <a:lstStyle/>
          <a:p>
            <a:pPr marL="342729" indent="-342729">
              <a:lnSpc>
                <a:spcPct val="80000"/>
              </a:lnSpc>
              <a:buFont typeface="Arial" panose="020B0604020202020204" pitchFamily="34" charset="0"/>
              <a:buChar char="•"/>
            </a:pPr>
            <a:r>
              <a:rPr lang="en-US" sz="2199">
                <a:solidFill>
                  <a:schemeClr val="accent6">
                    <a:lumMod val="50000"/>
                  </a:schemeClr>
                </a:solidFill>
                <a:latin typeface="Calibri" panose="020F0502020204030204" pitchFamily="34" charset="0"/>
                <a:cs typeface="Calibri" panose="020F0502020204030204" pitchFamily="34" charset="0"/>
              </a:rPr>
              <a:t>The specific lifecycle concepts used depend on the organization, its product lines, processes, and culture.</a:t>
            </a:r>
          </a:p>
          <a:p>
            <a:pPr marL="342729" indent="-342729">
              <a:lnSpc>
                <a:spcPct val="80000"/>
              </a:lnSpc>
              <a:buFont typeface="Arial" panose="020B0604020202020204" pitchFamily="34" charset="0"/>
              <a:buChar char="•"/>
            </a:pPr>
            <a:r>
              <a:rPr lang="en-US" sz="2199">
                <a:solidFill>
                  <a:schemeClr val="accent6">
                    <a:lumMod val="50000"/>
                  </a:schemeClr>
                </a:solidFill>
                <a:latin typeface="Calibri" panose="020F0502020204030204" pitchFamily="34" charset="0"/>
                <a:cs typeface="Calibri" panose="020F0502020204030204" pitchFamily="34" charset="0"/>
              </a:rPr>
              <a:t>All data and information recorded within the SE tool set</a:t>
            </a:r>
          </a:p>
          <a:p>
            <a:pPr marL="342729" indent="-342729">
              <a:lnSpc>
                <a:spcPct val="80000"/>
              </a:lnSpc>
              <a:buFont typeface="Arial" panose="020B0604020202020204" pitchFamily="34" charset="0"/>
              <a:buChar char="•"/>
            </a:pPr>
            <a:r>
              <a:rPr lang="en-US" sz="2199">
                <a:solidFill>
                  <a:schemeClr val="accent6">
                    <a:lumMod val="50000"/>
                  </a:schemeClr>
                </a:solidFill>
                <a:latin typeface="Calibri" panose="020F0502020204030204" pitchFamily="34" charset="0"/>
                <a:cs typeface="Calibri" panose="020F0502020204030204" pitchFamily="34" charset="0"/>
              </a:rPr>
              <a:t>Classical </a:t>
            </a:r>
            <a:r>
              <a:rPr lang="en-US" sz="2199" b="1">
                <a:solidFill>
                  <a:schemeClr val="accent6">
                    <a:lumMod val="50000"/>
                  </a:schemeClr>
                </a:solidFill>
                <a:latin typeface="Calibri" panose="020F0502020204030204" pitchFamily="34" charset="0"/>
                <a:cs typeface="Calibri" panose="020F0502020204030204" pitchFamily="34" charset="0"/>
              </a:rPr>
              <a:t>ConOps/OpsCon </a:t>
            </a:r>
            <a:r>
              <a:rPr lang="en-US" sz="2199">
                <a:solidFill>
                  <a:schemeClr val="accent6">
                    <a:lumMod val="50000"/>
                  </a:schemeClr>
                </a:solidFill>
                <a:latin typeface="Calibri" panose="020F0502020204030204" pitchFamily="34" charset="0"/>
                <a:cs typeface="Calibri" panose="020F0502020204030204" pitchFamily="34" charset="0"/>
              </a:rPr>
              <a:t>should be able to be created as a report</a:t>
            </a:r>
          </a:p>
          <a:p>
            <a:pPr marL="342729" indent="-342729">
              <a:lnSpc>
                <a:spcPct val="80000"/>
              </a:lnSpc>
              <a:buFont typeface="Arial" panose="020B0604020202020204" pitchFamily="34" charset="0"/>
              <a:buChar char="•"/>
            </a:pPr>
            <a:endParaRPr lang="en-US" sz="2199">
              <a:solidFill>
                <a:schemeClr val="accent6">
                  <a:lumMod val="50000"/>
                </a:schemeClr>
              </a:solidFill>
              <a:latin typeface="Calibri" panose="020F0502020204030204" pitchFamily="34" charset="0"/>
              <a:cs typeface="Calibri" panose="020F0502020204030204" pitchFamily="34" charset="0"/>
            </a:endParaRPr>
          </a:p>
        </p:txBody>
      </p:sp>
      <p:sp>
        <p:nvSpPr>
          <p:cNvPr id="11" name="TextBox 10">
            <a:extLst>
              <a:ext uri="{FF2B5EF4-FFF2-40B4-BE49-F238E27FC236}">
                <a16:creationId xmlns:a16="http://schemas.microsoft.com/office/drawing/2014/main" id="{66D81E70-54F4-4644-826C-FF2453954271}"/>
              </a:ext>
            </a:extLst>
          </p:cNvPr>
          <p:cNvSpPr txBox="1"/>
          <p:nvPr/>
        </p:nvSpPr>
        <p:spPr>
          <a:xfrm>
            <a:off x="1083424" y="5886313"/>
            <a:ext cx="10025152" cy="461665"/>
          </a:xfrm>
          <a:prstGeom prst="rect">
            <a:avLst/>
          </a:prstGeom>
          <a:noFill/>
        </p:spPr>
        <p:txBody>
          <a:bodyPr wrap="square" rtlCol="0">
            <a:spAutoFit/>
          </a:bodyPr>
          <a:lstStyle/>
          <a:p>
            <a:pPr algn="ctr"/>
            <a:r>
              <a:rPr lang="en-US" sz="2400" b="1">
                <a:solidFill>
                  <a:srgbClr val="00B050"/>
                </a:solidFill>
                <a:latin typeface="Calibri" panose="020F0502020204030204" pitchFamily="34" charset="0"/>
                <a:cs typeface="Calibri" panose="020F0502020204030204" pitchFamily="34" charset="0"/>
              </a:rPr>
              <a:t>Must get agreement from the stakeholders before proceeding.</a:t>
            </a:r>
          </a:p>
        </p:txBody>
      </p:sp>
      <p:sp>
        <p:nvSpPr>
          <p:cNvPr id="17" name="Slide Number Placeholder 16">
            <a:extLst>
              <a:ext uri="{FF2B5EF4-FFF2-40B4-BE49-F238E27FC236}">
                <a16:creationId xmlns:a16="http://schemas.microsoft.com/office/drawing/2014/main" id="{812435DC-20AC-7540-A09F-D0879C47AB7E}"/>
              </a:ext>
            </a:extLst>
          </p:cNvPr>
          <p:cNvSpPr>
            <a:spLocks noGrp="1"/>
          </p:cNvSpPr>
          <p:nvPr>
            <p:ph type="sldNum" sz="quarter" idx="12"/>
          </p:nvPr>
        </p:nvSpPr>
        <p:spPr/>
        <p:txBody>
          <a:bodyPr/>
          <a:lstStyle/>
          <a:p>
            <a:fld id="{924B41C4-1474-8D42-B330-D2828683839D}" type="slidenum">
              <a:rPr lang="en-US" smtClean="0"/>
              <a:pPr/>
              <a:t>83</a:t>
            </a:fld>
            <a:endParaRPr lang="en-US"/>
          </a:p>
        </p:txBody>
      </p:sp>
    </p:spTree>
    <p:extLst>
      <p:ext uri="{BB962C8B-B14F-4D97-AF65-F5344CB8AC3E}">
        <p14:creationId xmlns:p14="http://schemas.microsoft.com/office/powerpoint/2010/main" val="4476110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ChangeArrowheads="1"/>
          </p:cNvSpPr>
          <p:nvPr/>
        </p:nvSpPr>
        <p:spPr bwMode="gray">
          <a:xfrm>
            <a:off x="1682372" y="2524905"/>
            <a:ext cx="8827256" cy="1470151"/>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Autofit/>
          </a:bodyPr>
          <a:lst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200"/>
              </a:spcBef>
              <a:buNone/>
            </a:pPr>
            <a:r>
              <a:rPr lang="en-US" sz="4800">
                <a:solidFill>
                  <a:schemeClr val="accent1">
                    <a:lumMod val="75000"/>
                  </a:schemeClr>
                </a:solidFill>
              </a:rPr>
              <a:t>Lifecycle Concepts Analysis </a:t>
            </a:r>
            <a:br>
              <a:rPr lang="en-US" sz="4800">
                <a:solidFill>
                  <a:schemeClr val="accent1">
                    <a:lumMod val="75000"/>
                  </a:schemeClr>
                </a:solidFill>
              </a:rPr>
            </a:br>
            <a:r>
              <a:rPr lang="en-US" sz="4800">
                <a:solidFill>
                  <a:schemeClr val="accent1">
                    <a:lumMod val="75000"/>
                  </a:schemeClr>
                </a:solidFill>
              </a:rPr>
              <a:t>and Maturation</a:t>
            </a:r>
          </a:p>
        </p:txBody>
      </p:sp>
      <p:sp>
        <p:nvSpPr>
          <p:cNvPr id="2" name="Slide Number Placeholder 1"/>
          <p:cNvSpPr>
            <a:spLocks noGrp="1"/>
          </p:cNvSpPr>
          <p:nvPr>
            <p:ph type="sldNum" sz="quarter" idx="12"/>
          </p:nvPr>
        </p:nvSpPr>
        <p:spPr/>
        <p:txBody>
          <a:bodyPr/>
          <a:lstStyle/>
          <a:p>
            <a:pPr>
              <a:defRPr/>
            </a:pPr>
            <a:fld id="{D69A8151-85DA-487E-90FD-0CEB4E854E9B}" type="slidenum">
              <a:rPr lang="en-US" smtClean="0"/>
              <a:pPr>
                <a:defRPr/>
              </a:pPr>
              <a:t>84</a:t>
            </a:fld>
            <a:endParaRPr lang="en-US"/>
          </a:p>
        </p:txBody>
      </p:sp>
    </p:spTree>
    <p:extLst>
      <p:ext uri="{BB962C8B-B14F-4D97-AF65-F5344CB8AC3E}">
        <p14:creationId xmlns:p14="http://schemas.microsoft.com/office/powerpoint/2010/main" val="1646804551"/>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E17603-2CD3-1D49-A6AC-76E730402929}"/>
              </a:ext>
            </a:extLst>
          </p:cNvPr>
          <p:cNvSpPr>
            <a:spLocks noGrp="1"/>
          </p:cNvSpPr>
          <p:nvPr>
            <p:ph type="title"/>
          </p:nvPr>
        </p:nvSpPr>
        <p:spPr>
          <a:xfrm>
            <a:off x="609917" y="766540"/>
            <a:ext cx="10233178" cy="595002"/>
          </a:xfrm>
        </p:spPr>
        <p:txBody>
          <a:bodyPr>
            <a:noAutofit/>
          </a:bodyPr>
          <a:lstStyle/>
          <a:p>
            <a:r>
              <a:rPr lang="en-US" sz="3198" b="1"/>
              <a:t>Lifecycle Concepts we need to consider</a:t>
            </a:r>
            <a:endParaRPr lang="en-US" sz="3198"/>
          </a:p>
        </p:txBody>
      </p:sp>
      <p:sp>
        <p:nvSpPr>
          <p:cNvPr id="13" name="Slide Number Placeholder 12">
            <a:extLst>
              <a:ext uri="{FF2B5EF4-FFF2-40B4-BE49-F238E27FC236}">
                <a16:creationId xmlns:a16="http://schemas.microsoft.com/office/drawing/2014/main" id="{C208645C-2CBB-6342-ABFE-62CB0BC2E3A9}"/>
              </a:ext>
            </a:extLst>
          </p:cNvPr>
          <p:cNvSpPr>
            <a:spLocks noGrp="1"/>
          </p:cNvSpPr>
          <p:nvPr>
            <p:ph type="sldNum" sz="quarter" idx="12"/>
          </p:nvPr>
        </p:nvSpPr>
        <p:spPr/>
        <p:txBody>
          <a:bodyPr/>
          <a:lstStyle/>
          <a:p>
            <a:fld id="{924B41C4-1474-8D42-B330-D2828683839D}" type="slidenum">
              <a:rPr lang="en-US" smtClean="0"/>
              <a:pPr/>
              <a:t>85</a:t>
            </a:fld>
            <a:endParaRPr lang="en-US"/>
          </a:p>
        </p:txBody>
      </p:sp>
      <p:sp>
        <p:nvSpPr>
          <p:cNvPr id="3" name="TextBox 2">
            <a:extLst>
              <a:ext uri="{FF2B5EF4-FFF2-40B4-BE49-F238E27FC236}">
                <a16:creationId xmlns:a16="http://schemas.microsoft.com/office/drawing/2014/main" id="{8054E6F2-E78E-D9ED-E2E0-E4891A4000E9}"/>
              </a:ext>
            </a:extLst>
          </p:cNvPr>
          <p:cNvSpPr txBox="1"/>
          <p:nvPr/>
        </p:nvSpPr>
        <p:spPr>
          <a:xfrm>
            <a:off x="888998" y="1524833"/>
            <a:ext cx="10520818" cy="3890873"/>
          </a:xfrm>
          <a:prstGeom prst="rect">
            <a:avLst/>
          </a:prstGeom>
          <a:noFill/>
        </p:spPr>
        <p:txBody>
          <a:bodyPr wrap="square" rtlCol="0">
            <a:spAutoFit/>
          </a:bodyPr>
          <a:lstStyle/>
          <a:p>
            <a:pPr marL="342729" indent="-342729">
              <a:lnSpc>
                <a:spcPct val="80000"/>
              </a:lnSpc>
              <a:buFont typeface="Arial" panose="020B0604020202020204" pitchFamily="34" charset="0"/>
              <a:buChar char="•"/>
            </a:pPr>
            <a:r>
              <a:rPr lang="en-US" sz="2200">
                <a:solidFill>
                  <a:schemeClr val="accent6">
                    <a:lumMod val="50000"/>
                  </a:schemeClr>
                </a:solidFill>
                <a:latin typeface="Calibri" panose="020F0502020204030204" pitchFamily="34" charset="0"/>
                <a:cs typeface="Calibri" panose="020F0502020204030204" pitchFamily="34" charset="0"/>
              </a:rPr>
              <a:t>Lifecycle concepts we need to consider:</a:t>
            </a:r>
          </a:p>
          <a:p>
            <a:pPr marL="799929" lvl="1" indent="-342729">
              <a:lnSpc>
                <a:spcPct val="80000"/>
              </a:lnSpc>
              <a:buFont typeface="Arial" panose="020B0604020202020204" pitchFamily="34" charset="0"/>
              <a:buChar char="•"/>
            </a:pPr>
            <a:r>
              <a:rPr lang="en-US" sz="2200">
                <a:solidFill>
                  <a:schemeClr val="accent6">
                    <a:lumMod val="50000"/>
                  </a:schemeClr>
                </a:solidFill>
                <a:latin typeface="Calibri" panose="020F0502020204030204" pitchFamily="34" charset="0"/>
                <a:cs typeface="Calibri" panose="020F0502020204030204" pitchFamily="34" charset="0"/>
              </a:rPr>
              <a:t>Project management (resources, cost, schedule, customer relationships, stakeholder management.) </a:t>
            </a:r>
          </a:p>
          <a:p>
            <a:pPr marL="1257129" lvl="2" indent="-342729">
              <a:lnSpc>
                <a:spcPct val="80000"/>
              </a:lnSpc>
              <a:buFont typeface="Arial" panose="020B0604020202020204" pitchFamily="34" charset="0"/>
              <a:buChar char="•"/>
            </a:pPr>
            <a:r>
              <a:rPr lang="en-US" sz="2200">
                <a:solidFill>
                  <a:schemeClr val="accent6">
                    <a:lumMod val="50000"/>
                  </a:schemeClr>
                </a:solidFill>
                <a:latin typeface="Calibri" panose="020F0502020204030204" pitchFamily="34" charset="0"/>
                <a:cs typeface="Calibri" panose="020F0502020204030204" pitchFamily="34" charset="0"/>
              </a:rPr>
              <a:t>Project Management Plan (PMP)</a:t>
            </a:r>
          </a:p>
          <a:p>
            <a:pPr marL="799929" lvl="1" indent="-342729">
              <a:lnSpc>
                <a:spcPct val="80000"/>
              </a:lnSpc>
              <a:buFont typeface="Arial" panose="020B0604020202020204" pitchFamily="34" charset="0"/>
              <a:buChar char="•"/>
            </a:pPr>
            <a:r>
              <a:rPr lang="en-US" sz="2200">
                <a:solidFill>
                  <a:schemeClr val="accent6">
                    <a:lumMod val="50000"/>
                  </a:schemeClr>
                </a:solidFill>
                <a:latin typeface="Calibri" panose="020F0502020204030204" pitchFamily="34" charset="0"/>
                <a:cs typeface="Calibri" panose="020F0502020204030204" pitchFamily="34" charset="0"/>
              </a:rPr>
              <a:t>Systems Engineering (processes, reviews, engineering team, deliverables.) </a:t>
            </a:r>
          </a:p>
          <a:p>
            <a:pPr marL="1257129" lvl="2" indent="-342729">
              <a:lnSpc>
                <a:spcPct val="80000"/>
              </a:lnSpc>
              <a:buFont typeface="Arial" panose="020B0604020202020204" pitchFamily="34" charset="0"/>
              <a:buChar char="•"/>
            </a:pPr>
            <a:r>
              <a:rPr lang="en-US" sz="2200">
                <a:solidFill>
                  <a:schemeClr val="accent6">
                    <a:lumMod val="50000"/>
                  </a:schemeClr>
                </a:solidFill>
                <a:latin typeface="Calibri" panose="020F0502020204030204" pitchFamily="34" charset="0"/>
                <a:cs typeface="Calibri" panose="020F0502020204030204" pitchFamily="34" charset="0"/>
              </a:rPr>
              <a:t>Systems Engineering Management Plan (SEMP) </a:t>
            </a:r>
          </a:p>
          <a:p>
            <a:pPr marL="1714329" lvl="3" indent="-342729">
              <a:lnSpc>
                <a:spcPct val="80000"/>
              </a:lnSpc>
              <a:buFont typeface="Arial" panose="020B0604020202020204" pitchFamily="34" charset="0"/>
              <a:buChar char="•"/>
            </a:pPr>
            <a:r>
              <a:rPr lang="en-US" sz="2200">
                <a:solidFill>
                  <a:schemeClr val="accent6">
                    <a:lumMod val="50000"/>
                  </a:schemeClr>
                </a:solidFill>
                <a:latin typeface="Calibri" panose="020F0502020204030204" pitchFamily="34" charset="0"/>
                <a:cs typeface="Calibri" panose="020F0502020204030204" pitchFamily="34" charset="0"/>
              </a:rPr>
              <a:t>System Verification (testing), System Validation (testing)</a:t>
            </a:r>
          </a:p>
          <a:p>
            <a:pPr marL="1714329" lvl="3" indent="-342729">
              <a:lnSpc>
                <a:spcPct val="80000"/>
              </a:lnSpc>
              <a:buFont typeface="Arial" panose="020B0604020202020204" pitchFamily="34" charset="0"/>
              <a:buChar char="•"/>
            </a:pPr>
            <a:r>
              <a:rPr lang="en-US" sz="2200">
                <a:solidFill>
                  <a:schemeClr val="accent6">
                    <a:lumMod val="50000"/>
                  </a:schemeClr>
                </a:solidFill>
                <a:latin typeface="Calibri" panose="020F0502020204030204" pitchFamily="34" charset="0"/>
                <a:cs typeface="Calibri" panose="020F0502020204030204" pitchFamily="34" charset="0"/>
              </a:rPr>
              <a:t>Master Integration, Verification, Validation (MIVV) Plan</a:t>
            </a:r>
          </a:p>
          <a:p>
            <a:pPr marL="1257129" lvl="2" indent="-342729">
              <a:lnSpc>
                <a:spcPct val="80000"/>
              </a:lnSpc>
              <a:buFont typeface="Arial" panose="020B0604020202020204" pitchFamily="34" charset="0"/>
              <a:buChar char="•"/>
            </a:pPr>
            <a:r>
              <a:rPr lang="en-US" sz="2200">
                <a:solidFill>
                  <a:schemeClr val="accent6">
                    <a:lumMod val="50000"/>
                  </a:schemeClr>
                </a:solidFill>
                <a:latin typeface="Calibri" panose="020F0502020204030204" pitchFamily="34" charset="0"/>
                <a:cs typeface="Calibri" panose="020F0502020204030204" pitchFamily="34" charset="0"/>
              </a:rPr>
              <a:t>Software Development &amp; Management Plan (SDMP)</a:t>
            </a:r>
          </a:p>
          <a:p>
            <a:pPr marL="799929" lvl="1" indent="-342729">
              <a:lnSpc>
                <a:spcPct val="80000"/>
              </a:lnSpc>
              <a:buFont typeface="Arial" panose="020B0604020202020204" pitchFamily="34" charset="0"/>
              <a:buChar char="•"/>
            </a:pPr>
            <a:r>
              <a:rPr lang="en-US" sz="2200">
                <a:solidFill>
                  <a:schemeClr val="accent6">
                    <a:lumMod val="50000"/>
                  </a:schemeClr>
                </a:solidFill>
                <a:latin typeface="Calibri" panose="020F0502020204030204" pitchFamily="34" charset="0"/>
                <a:cs typeface="Calibri" panose="020F0502020204030204" pitchFamily="34" charset="0"/>
              </a:rPr>
              <a:t>Acquisition: contracting, SOW, SAs, contract management, acceptance.</a:t>
            </a:r>
          </a:p>
          <a:p>
            <a:pPr marL="799929" lvl="1" indent="-342729">
              <a:lnSpc>
                <a:spcPct val="80000"/>
              </a:lnSpc>
              <a:buFont typeface="Arial" panose="020B0604020202020204" pitchFamily="34" charset="0"/>
              <a:buChar char="•"/>
            </a:pPr>
            <a:r>
              <a:rPr lang="en-US" sz="2200">
                <a:solidFill>
                  <a:schemeClr val="accent6">
                    <a:lumMod val="50000"/>
                  </a:schemeClr>
                </a:solidFill>
                <a:latin typeface="Calibri" panose="020F0502020204030204" pitchFamily="34" charset="0"/>
                <a:cs typeface="Calibri" panose="020F0502020204030204" pitchFamily="34" charset="0"/>
              </a:rPr>
              <a:t>Product related</a:t>
            </a:r>
          </a:p>
          <a:p>
            <a:pPr marL="1257129" lvl="2" indent="-342729">
              <a:lnSpc>
                <a:spcPct val="80000"/>
              </a:lnSpc>
              <a:buFont typeface="Arial" panose="020B0604020202020204" pitchFamily="34" charset="0"/>
              <a:buChar char="•"/>
            </a:pPr>
            <a:r>
              <a:rPr lang="en-US" sz="2200">
                <a:solidFill>
                  <a:schemeClr val="accent6">
                    <a:lumMod val="50000"/>
                  </a:schemeClr>
                </a:solidFill>
                <a:latin typeface="Calibri" panose="020F0502020204030204" pitchFamily="34" charset="0"/>
                <a:cs typeface="Calibri" panose="020F0502020204030204" pitchFamily="34" charset="0"/>
              </a:rPr>
              <a:t>Shipping, storage, assembly, operations, maintenance, disposal.</a:t>
            </a:r>
          </a:p>
          <a:p>
            <a:pPr marL="799929" lvl="1" indent="-342729">
              <a:lnSpc>
                <a:spcPct val="80000"/>
              </a:lnSpc>
              <a:buFont typeface="Arial" panose="020B0604020202020204" pitchFamily="34" charset="0"/>
              <a:buChar char="•"/>
            </a:pPr>
            <a:endParaRPr lang="en-US" sz="2200">
              <a:solidFill>
                <a:schemeClr val="accent6">
                  <a:lumMod val="50000"/>
                </a:schemeClr>
              </a:solidFill>
              <a:latin typeface="Calibri" panose="020F0502020204030204" pitchFamily="34" charset="0"/>
              <a:cs typeface="Calibri" panose="020F0502020204030204" pitchFamily="34" charset="0"/>
            </a:endParaRPr>
          </a:p>
          <a:p>
            <a:pPr marL="799929" lvl="1" indent="-342729">
              <a:lnSpc>
                <a:spcPct val="80000"/>
              </a:lnSpc>
              <a:buFont typeface="Arial" panose="020B0604020202020204" pitchFamily="34" charset="0"/>
              <a:buChar char="•"/>
            </a:pPr>
            <a:endParaRPr lang="en-US" sz="2200">
              <a:solidFill>
                <a:schemeClr val="accent6">
                  <a:lumMod val="50000"/>
                </a:schemeClr>
              </a:solidFill>
              <a:latin typeface="Calibri" panose="020F050202020403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3A45D5FF-52CA-5939-BAC4-4A3EF5707942}"/>
              </a:ext>
            </a:extLst>
          </p:cNvPr>
          <p:cNvSpPr txBox="1"/>
          <p:nvPr/>
        </p:nvSpPr>
        <p:spPr>
          <a:xfrm>
            <a:off x="1174750" y="5151616"/>
            <a:ext cx="9842500" cy="986104"/>
          </a:xfrm>
          <a:prstGeom prst="rect">
            <a:avLst/>
          </a:prstGeom>
          <a:noFill/>
        </p:spPr>
        <p:txBody>
          <a:bodyPr wrap="square" rtlCol="0">
            <a:spAutoFit/>
          </a:bodyPr>
          <a:lstStyle/>
          <a:p>
            <a:pPr algn="ctr">
              <a:lnSpc>
                <a:spcPct val="80000"/>
              </a:lnSpc>
            </a:pPr>
            <a:r>
              <a:rPr lang="en-US" sz="2400">
                <a:solidFill>
                  <a:srgbClr val="00B050"/>
                </a:solidFill>
                <a:latin typeface="Calibri" panose="020F0502020204030204" pitchFamily="34" charset="0"/>
                <a:cs typeface="Calibri" panose="020F0502020204030204" pitchFamily="34" charset="0"/>
              </a:rPr>
              <a:t>We must think beyond just operations, user interactions during operations, and just the product itself.  We need to take a more holistic approach and consider the big picture and the macro system in which our SOI will operate.</a:t>
            </a:r>
          </a:p>
        </p:txBody>
      </p:sp>
    </p:spTree>
    <p:extLst>
      <p:ext uri="{BB962C8B-B14F-4D97-AF65-F5344CB8AC3E}">
        <p14:creationId xmlns:p14="http://schemas.microsoft.com/office/powerpoint/2010/main" val="2831377346"/>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E17603-2CD3-1D49-A6AC-76E730402929}"/>
              </a:ext>
            </a:extLst>
          </p:cNvPr>
          <p:cNvSpPr>
            <a:spLocks noGrp="1"/>
          </p:cNvSpPr>
          <p:nvPr>
            <p:ph type="title"/>
          </p:nvPr>
        </p:nvSpPr>
        <p:spPr>
          <a:xfrm>
            <a:off x="609917" y="766540"/>
            <a:ext cx="10233178" cy="595002"/>
          </a:xfrm>
        </p:spPr>
        <p:txBody>
          <a:bodyPr>
            <a:noAutofit/>
          </a:bodyPr>
          <a:lstStyle/>
          <a:p>
            <a:r>
              <a:rPr lang="en-US" sz="3198" b="1"/>
              <a:t>4.5	   Lifecycle Concepts Analysis and Maturation</a:t>
            </a:r>
            <a:endParaRPr lang="en-US" sz="3198"/>
          </a:p>
        </p:txBody>
      </p:sp>
      <p:sp>
        <p:nvSpPr>
          <p:cNvPr id="13" name="Slide Number Placeholder 12">
            <a:extLst>
              <a:ext uri="{FF2B5EF4-FFF2-40B4-BE49-F238E27FC236}">
                <a16:creationId xmlns:a16="http://schemas.microsoft.com/office/drawing/2014/main" id="{C208645C-2CBB-6342-ABFE-62CB0BC2E3A9}"/>
              </a:ext>
            </a:extLst>
          </p:cNvPr>
          <p:cNvSpPr>
            <a:spLocks noGrp="1"/>
          </p:cNvSpPr>
          <p:nvPr>
            <p:ph type="sldNum" sz="quarter" idx="12"/>
          </p:nvPr>
        </p:nvSpPr>
        <p:spPr/>
        <p:txBody>
          <a:bodyPr/>
          <a:lstStyle/>
          <a:p>
            <a:fld id="{924B41C4-1474-8D42-B330-D2828683839D}" type="slidenum">
              <a:rPr lang="en-US" smtClean="0"/>
              <a:pPr/>
              <a:t>86</a:t>
            </a:fld>
            <a:endParaRPr lang="en-US"/>
          </a:p>
        </p:txBody>
      </p:sp>
      <p:sp>
        <p:nvSpPr>
          <p:cNvPr id="3" name="TextBox 2">
            <a:extLst>
              <a:ext uri="{FF2B5EF4-FFF2-40B4-BE49-F238E27FC236}">
                <a16:creationId xmlns:a16="http://schemas.microsoft.com/office/drawing/2014/main" id="{8054E6F2-E78E-D9ED-E2E0-E4891A4000E9}"/>
              </a:ext>
            </a:extLst>
          </p:cNvPr>
          <p:cNvSpPr txBox="1"/>
          <p:nvPr/>
        </p:nvSpPr>
        <p:spPr>
          <a:xfrm>
            <a:off x="7010399" y="1708978"/>
            <a:ext cx="4234544" cy="1724126"/>
          </a:xfrm>
          <a:prstGeom prst="rect">
            <a:avLst/>
          </a:prstGeom>
          <a:noFill/>
        </p:spPr>
        <p:txBody>
          <a:bodyPr wrap="square" rtlCol="0">
            <a:spAutoFit/>
          </a:bodyPr>
          <a:lstStyle/>
          <a:p>
            <a:pPr marL="342729" indent="-342729">
              <a:lnSpc>
                <a:spcPct val="80000"/>
              </a:lnSpc>
              <a:buFont typeface="Arial" panose="020B0604020202020204" pitchFamily="34" charset="0"/>
              <a:buChar char="•"/>
            </a:pPr>
            <a:r>
              <a:rPr lang="en-US" sz="2200">
                <a:solidFill>
                  <a:schemeClr val="accent6">
                    <a:lumMod val="50000"/>
                  </a:schemeClr>
                </a:solidFill>
                <a:latin typeface="Calibri" panose="020F0502020204030204" pitchFamily="34" charset="0"/>
                <a:cs typeface="Calibri" panose="020F0502020204030204" pitchFamily="34" charset="0"/>
              </a:rPr>
              <a:t>The preliminary set of lifecycle concepts and supporting data and information gathered up to now are inputs into the lifecycle concept analysis and maturation activities.  </a:t>
            </a:r>
          </a:p>
        </p:txBody>
      </p:sp>
      <p:sp>
        <p:nvSpPr>
          <p:cNvPr id="4" name="TextBox 3">
            <a:extLst>
              <a:ext uri="{FF2B5EF4-FFF2-40B4-BE49-F238E27FC236}">
                <a16:creationId xmlns:a16="http://schemas.microsoft.com/office/drawing/2014/main" id="{8C670549-2591-485C-68A4-E8A19E04E5A2}"/>
              </a:ext>
            </a:extLst>
          </p:cNvPr>
          <p:cNvSpPr txBox="1"/>
          <p:nvPr/>
        </p:nvSpPr>
        <p:spPr>
          <a:xfrm>
            <a:off x="7062785" y="3546702"/>
            <a:ext cx="4347031" cy="2462213"/>
          </a:xfrm>
          <a:prstGeom prst="rect">
            <a:avLst/>
          </a:prstGeom>
          <a:noFill/>
        </p:spPr>
        <p:txBody>
          <a:bodyPr wrap="square" rtlCol="0">
            <a:spAutoFit/>
          </a:bodyPr>
          <a:lstStyle/>
          <a:p>
            <a:pPr marL="285750" indent="-285750">
              <a:buFont typeface="Arial" panose="020B0604020202020204" pitchFamily="34" charset="0"/>
              <a:buChar char="•"/>
            </a:pPr>
            <a:r>
              <a:rPr lang="en-US" sz="2200">
                <a:solidFill>
                  <a:schemeClr val="accent6">
                    <a:lumMod val="50000"/>
                  </a:schemeClr>
                </a:solidFill>
                <a:latin typeface="Calibri" panose="020F0502020204030204" pitchFamily="34" charset="0"/>
                <a:cs typeface="Calibri" panose="020F0502020204030204" pitchFamily="34" charset="0"/>
              </a:rPr>
              <a:t>Before we can define the integrated set of needs we need to do a detailed analysis concerning </a:t>
            </a:r>
            <a:r>
              <a:rPr lang="en-US" sz="2200" u="sng">
                <a:solidFill>
                  <a:schemeClr val="accent6">
                    <a:lumMod val="50000"/>
                  </a:schemeClr>
                </a:solidFill>
                <a:latin typeface="Calibri" panose="020F0502020204030204" pitchFamily="34" charset="0"/>
                <a:cs typeface="Calibri" panose="020F0502020204030204" pitchFamily="34" charset="0"/>
              </a:rPr>
              <a:t>feasibility, completeness, consistency, and correctness of each lifecycle concept.  </a:t>
            </a:r>
          </a:p>
        </p:txBody>
      </p:sp>
      <p:sp>
        <p:nvSpPr>
          <p:cNvPr id="10" name="TextBox 9">
            <a:extLst>
              <a:ext uri="{FF2B5EF4-FFF2-40B4-BE49-F238E27FC236}">
                <a16:creationId xmlns:a16="http://schemas.microsoft.com/office/drawing/2014/main" id="{353D49EA-515F-56AB-3DFC-369372C0A1E3}"/>
              </a:ext>
            </a:extLst>
          </p:cNvPr>
          <p:cNvSpPr txBox="1"/>
          <p:nvPr/>
        </p:nvSpPr>
        <p:spPr>
          <a:xfrm>
            <a:off x="1607457" y="5947583"/>
            <a:ext cx="2862943" cy="338554"/>
          </a:xfrm>
          <a:prstGeom prst="rect">
            <a:avLst/>
          </a:prstGeom>
          <a:noFill/>
        </p:spPr>
        <p:txBody>
          <a:bodyPr wrap="square" rtlCol="0">
            <a:spAutoFit/>
          </a:bodyPr>
          <a:lstStyle/>
          <a:p>
            <a:pPr algn="ctr"/>
            <a:r>
              <a:rPr lang="en-US" sz="1600">
                <a:latin typeface="Calibri" panose="020F0502020204030204" pitchFamily="34" charset="0"/>
                <a:cs typeface="Calibri" panose="020F0502020204030204" pitchFamily="34" charset="0"/>
              </a:rPr>
              <a:t>From INCOSE RWG NRM</a:t>
            </a:r>
          </a:p>
        </p:txBody>
      </p:sp>
      <p:pic>
        <p:nvPicPr>
          <p:cNvPr id="5" name="Picture 4">
            <a:extLst>
              <a:ext uri="{FF2B5EF4-FFF2-40B4-BE49-F238E27FC236}">
                <a16:creationId xmlns:a16="http://schemas.microsoft.com/office/drawing/2014/main" id="{EAD2C25F-2B83-E4F7-23D5-3FB4FE233BE2}"/>
              </a:ext>
            </a:extLst>
          </p:cNvPr>
          <p:cNvPicPr>
            <a:picLocks noChangeAspect="1"/>
          </p:cNvPicPr>
          <p:nvPr/>
        </p:nvPicPr>
        <p:blipFill>
          <a:blip r:embed="rId2"/>
          <a:stretch>
            <a:fillRect/>
          </a:stretch>
        </p:blipFill>
        <p:spPr>
          <a:xfrm>
            <a:off x="947057" y="1403884"/>
            <a:ext cx="6119562" cy="4712976"/>
          </a:xfrm>
          <a:prstGeom prst="rect">
            <a:avLst/>
          </a:prstGeom>
        </p:spPr>
      </p:pic>
    </p:spTree>
    <p:extLst>
      <p:ext uri="{BB962C8B-B14F-4D97-AF65-F5344CB8AC3E}">
        <p14:creationId xmlns:p14="http://schemas.microsoft.com/office/powerpoint/2010/main" val="6774681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1" name="Rectangle 2"/>
          <p:cNvSpPr>
            <a:spLocks noGrp="1" noChangeArrowheads="1"/>
          </p:cNvSpPr>
          <p:nvPr>
            <p:ph type="title"/>
          </p:nvPr>
        </p:nvSpPr>
        <p:spPr>
          <a:xfrm>
            <a:off x="3091703" y="699257"/>
            <a:ext cx="6008593" cy="669187"/>
          </a:xfrm>
        </p:spPr>
        <p:txBody>
          <a:bodyPr>
            <a:normAutofit/>
          </a:bodyPr>
          <a:lstStyle/>
          <a:p>
            <a:pPr eaLnBrk="1" hangingPunct="1"/>
            <a:r>
              <a:rPr lang="en-US" sz="3200">
                <a:solidFill>
                  <a:schemeClr val="accent1">
                    <a:lumMod val="75000"/>
                  </a:schemeClr>
                </a:solidFill>
              </a:rPr>
              <a:t>Feasible Lifecycle Concepts</a:t>
            </a:r>
          </a:p>
        </p:txBody>
      </p:sp>
      <p:sp>
        <p:nvSpPr>
          <p:cNvPr id="2" name="Content Placeholder 1"/>
          <p:cNvSpPr>
            <a:spLocks noGrp="1"/>
          </p:cNvSpPr>
          <p:nvPr>
            <p:ph idx="1"/>
          </p:nvPr>
        </p:nvSpPr>
        <p:spPr>
          <a:xfrm>
            <a:off x="1170042" y="1664718"/>
            <a:ext cx="10042244" cy="2689167"/>
          </a:xfrm>
        </p:spPr>
        <p:txBody>
          <a:bodyPr>
            <a:normAutofit fontScale="92500" lnSpcReduction="10000"/>
          </a:bodyPr>
          <a:lstStyle/>
          <a:p>
            <a:r>
              <a:rPr lang="en-US" b="0">
                <a:solidFill>
                  <a:schemeClr val="accent6">
                    <a:lumMod val="50000"/>
                  </a:schemeClr>
                </a:solidFill>
              </a:rPr>
              <a:t>Feasible lifecycle concepts are concepts that are proven to address the MGOs/measures and meets stakeholder expectations within the defined drivers and constraints with acceptable risk.</a:t>
            </a:r>
          </a:p>
          <a:p>
            <a:pPr lvl="1"/>
            <a:r>
              <a:rPr lang="en-US" sz="2400" b="0">
                <a:solidFill>
                  <a:schemeClr val="accent6">
                    <a:lumMod val="50000"/>
                  </a:schemeClr>
                </a:solidFill>
              </a:rPr>
              <a:t>Is the preliminary OpsCon/ConOps we have defined feasible?</a:t>
            </a:r>
          </a:p>
          <a:p>
            <a:r>
              <a:rPr lang="en-US" b="0">
                <a:solidFill>
                  <a:schemeClr val="accent6">
                    <a:lumMod val="50000"/>
                  </a:schemeClr>
                </a:solidFill>
              </a:rPr>
              <a:t>Source of stakeholder needs that will be transformed into requirement statements for the entity (system) under development.</a:t>
            </a:r>
          </a:p>
          <a:p>
            <a:r>
              <a:rPr lang="en-US">
                <a:solidFill>
                  <a:schemeClr val="accent6">
                    <a:lumMod val="50000"/>
                  </a:schemeClr>
                </a:solidFill>
              </a:rPr>
              <a:t>Diagrams and models are critical to doing the necessary analysis.</a:t>
            </a:r>
            <a:endParaRPr lang="en-US" b="0">
              <a:solidFill>
                <a:schemeClr val="accent6">
                  <a:lumMod val="50000"/>
                </a:schemeClr>
              </a:solidFill>
            </a:endParaRPr>
          </a:p>
          <a:p>
            <a:endParaRPr lang="en-US" b="0">
              <a:solidFill>
                <a:schemeClr val="accent6">
                  <a:lumMod val="50000"/>
                </a:schemeClr>
              </a:solidFill>
            </a:endParaRPr>
          </a:p>
          <a:p>
            <a:endParaRPr lang="en-US">
              <a:solidFill>
                <a:schemeClr val="accent6">
                  <a:lumMod val="50000"/>
                </a:schemeClr>
              </a:solidFill>
            </a:endParaRPr>
          </a:p>
        </p:txBody>
      </p:sp>
      <p:sp>
        <p:nvSpPr>
          <p:cNvPr id="53250" name="Slide Number Placeholder 5"/>
          <p:cNvSpPr>
            <a:spLocks noGrp="1"/>
          </p:cNvSpPr>
          <p:nvPr>
            <p:ph type="sldNum" sz="quarter" idx="12"/>
          </p:nvPr>
        </p:nvSpPr>
        <p:spPr>
          <a:noFill/>
        </p:spPr>
        <p:txBody>
          <a:bodyPr/>
          <a:lstStyle/>
          <a:p>
            <a:fld id="{4A7ADB4D-59F2-400E-A671-4592131A587D}" type="slidenum">
              <a:rPr lang="en-US">
                <a:latin typeface="Arial" pitchFamily="34" charset="0"/>
              </a:rPr>
              <a:pPr/>
              <a:t>87</a:t>
            </a:fld>
            <a:endParaRPr lang="en-US">
              <a:latin typeface="Arial" pitchFamily="34" charset="0"/>
            </a:endParaRPr>
          </a:p>
        </p:txBody>
      </p:sp>
      <p:sp>
        <p:nvSpPr>
          <p:cNvPr id="5" name="TextBox 4"/>
          <p:cNvSpPr txBox="1"/>
          <p:nvPr/>
        </p:nvSpPr>
        <p:spPr>
          <a:xfrm>
            <a:off x="1004120" y="4900531"/>
            <a:ext cx="9944271" cy="1107996"/>
          </a:xfrm>
          <a:prstGeom prst="rect">
            <a:avLst/>
          </a:prstGeom>
          <a:noFill/>
          <a:ln>
            <a:noFill/>
          </a:ln>
        </p:spPr>
        <p:txBody>
          <a:bodyPr wrap="square" rtlCol="0">
            <a:spAutoFit/>
          </a:bodyPr>
          <a:lstStyle/>
          <a:p>
            <a:pPr algn="ctr"/>
            <a:r>
              <a:rPr lang="en-US" sz="2200">
                <a:solidFill>
                  <a:srgbClr val="00B050"/>
                </a:solidFill>
                <a:latin typeface="Calibri" panose="020F0502020204030204" pitchFamily="34" charset="0"/>
                <a:cs typeface="Calibri" panose="020F0502020204030204" pitchFamily="34" charset="0"/>
              </a:rPr>
              <a:t>Ensure that the technical team has defined a feasible set of lifecycle concepts (ConOps/OpsCon) that has been agreed to by the stakeholders before documenting integrated set of needs and transforming them into the design input requirements. </a:t>
            </a:r>
          </a:p>
        </p:txBody>
      </p:sp>
    </p:spTree>
    <p:extLst>
      <p:ext uri="{BB962C8B-B14F-4D97-AF65-F5344CB8AC3E}">
        <p14:creationId xmlns:p14="http://schemas.microsoft.com/office/powerpoint/2010/main" val="20495980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ChangeArrowheads="1"/>
          </p:cNvSpPr>
          <p:nvPr>
            <p:ph type="title"/>
          </p:nvPr>
        </p:nvSpPr>
        <p:spPr>
          <a:xfrm>
            <a:off x="620486" y="677294"/>
            <a:ext cx="10911113" cy="596336"/>
          </a:xfrm>
        </p:spPr>
        <p:txBody>
          <a:bodyPr>
            <a:normAutofit/>
          </a:bodyPr>
          <a:lstStyle/>
          <a:p>
            <a:pPr eaLnBrk="1" hangingPunct="1"/>
            <a:r>
              <a:rPr lang="en-US" sz="3200" b="0">
                <a:solidFill>
                  <a:schemeClr val="accent1">
                    <a:lumMod val="75000"/>
                  </a:schemeClr>
                </a:solidFill>
              </a:rPr>
              <a:t>Methods to Help Define and Mature Feasible Lifecycle Concepts</a:t>
            </a:r>
          </a:p>
        </p:txBody>
      </p:sp>
      <p:sp>
        <p:nvSpPr>
          <p:cNvPr id="54276" name="Rectangle 3"/>
          <p:cNvSpPr>
            <a:spLocks noGrp="1" noChangeArrowheads="1"/>
          </p:cNvSpPr>
          <p:nvPr>
            <p:ph idx="1"/>
          </p:nvPr>
        </p:nvSpPr>
        <p:spPr>
          <a:xfrm>
            <a:off x="810192" y="1445379"/>
            <a:ext cx="10571615" cy="4735327"/>
          </a:xfrm>
        </p:spPr>
        <p:txBody>
          <a:bodyPr numCol="2">
            <a:normAutofit lnSpcReduction="10000"/>
          </a:bodyPr>
          <a:lstStyle/>
          <a:p>
            <a:pPr eaLnBrk="1" hangingPunct="1">
              <a:lnSpc>
                <a:spcPct val="90000"/>
              </a:lnSpc>
            </a:pPr>
            <a:r>
              <a:rPr lang="en-US" b="1">
                <a:solidFill>
                  <a:schemeClr val="accent6">
                    <a:lumMod val="50000"/>
                  </a:schemeClr>
                </a:solidFill>
              </a:rPr>
              <a:t>Analysis</a:t>
            </a:r>
          </a:p>
          <a:p>
            <a:pPr lvl="1" eaLnBrk="1" hangingPunct="1">
              <a:lnSpc>
                <a:spcPct val="90000"/>
              </a:lnSpc>
            </a:pPr>
            <a:r>
              <a:rPr lang="en-US">
                <a:solidFill>
                  <a:schemeClr val="accent6">
                    <a:lumMod val="50000"/>
                  </a:schemeClr>
                </a:solidFill>
              </a:rPr>
              <a:t>Functional Flows</a:t>
            </a:r>
          </a:p>
          <a:p>
            <a:pPr lvl="1" eaLnBrk="1" hangingPunct="1">
              <a:lnSpc>
                <a:spcPct val="90000"/>
              </a:lnSpc>
            </a:pPr>
            <a:r>
              <a:rPr lang="en-US">
                <a:solidFill>
                  <a:schemeClr val="accent6">
                    <a:lumMod val="50000"/>
                  </a:schemeClr>
                </a:solidFill>
              </a:rPr>
              <a:t>Timeline Analysis</a:t>
            </a:r>
          </a:p>
          <a:p>
            <a:pPr lvl="1" eaLnBrk="1" hangingPunct="1">
              <a:lnSpc>
                <a:spcPct val="90000"/>
              </a:lnSpc>
            </a:pPr>
            <a:r>
              <a:rPr lang="en-US">
                <a:solidFill>
                  <a:schemeClr val="accent6">
                    <a:lumMod val="50000"/>
                  </a:schemeClr>
                </a:solidFill>
              </a:rPr>
              <a:t>Design Reference Missions</a:t>
            </a:r>
          </a:p>
          <a:p>
            <a:pPr lvl="1" eaLnBrk="1" hangingPunct="1">
              <a:lnSpc>
                <a:spcPct val="90000"/>
              </a:lnSpc>
            </a:pPr>
            <a:r>
              <a:rPr lang="en-US">
                <a:solidFill>
                  <a:schemeClr val="accent6">
                    <a:lumMod val="50000"/>
                  </a:schemeClr>
                </a:solidFill>
              </a:rPr>
              <a:t>Operational Scenarios</a:t>
            </a:r>
          </a:p>
          <a:p>
            <a:pPr lvl="1" eaLnBrk="1" hangingPunct="1">
              <a:lnSpc>
                <a:spcPct val="90000"/>
              </a:lnSpc>
            </a:pPr>
            <a:r>
              <a:rPr lang="en-US">
                <a:solidFill>
                  <a:schemeClr val="accent6">
                    <a:lumMod val="50000"/>
                  </a:schemeClr>
                </a:solidFill>
              </a:rPr>
              <a:t>Modeling/Diagrams (MBSE)</a:t>
            </a:r>
          </a:p>
          <a:p>
            <a:pPr lvl="1" eaLnBrk="1" hangingPunct="1">
              <a:lnSpc>
                <a:spcPct val="90000"/>
              </a:lnSpc>
            </a:pPr>
            <a:r>
              <a:rPr lang="en-US">
                <a:solidFill>
                  <a:schemeClr val="accent6">
                    <a:lumMod val="50000"/>
                  </a:schemeClr>
                </a:solidFill>
              </a:rPr>
              <a:t>Movies/pictures</a:t>
            </a:r>
          </a:p>
          <a:p>
            <a:pPr lvl="1" eaLnBrk="1" hangingPunct="1">
              <a:lnSpc>
                <a:spcPct val="90000"/>
              </a:lnSpc>
            </a:pPr>
            <a:r>
              <a:rPr lang="en-US">
                <a:solidFill>
                  <a:schemeClr val="accent6">
                    <a:lumMod val="50000"/>
                  </a:schemeClr>
                </a:solidFill>
              </a:rPr>
              <a:t>States and Modes Analysis</a:t>
            </a:r>
          </a:p>
          <a:p>
            <a:pPr>
              <a:lnSpc>
                <a:spcPct val="90000"/>
              </a:lnSpc>
              <a:spcBef>
                <a:spcPts val="1200"/>
              </a:spcBef>
            </a:pPr>
            <a:r>
              <a:rPr lang="en-US" b="1">
                <a:solidFill>
                  <a:schemeClr val="accent6">
                    <a:lumMod val="50000"/>
                  </a:schemeClr>
                </a:solidFill>
              </a:rPr>
              <a:t>Risk Assessment</a:t>
            </a:r>
          </a:p>
          <a:p>
            <a:pPr lvl="1" eaLnBrk="1" hangingPunct="1">
              <a:lnSpc>
                <a:spcPct val="90000"/>
              </a:lnSpc>
            </a:pPr>
            <a:r>
              <a:rPr lang="en-US">
                <a:solidFill>
                  <a:schemeClr val="accent6">
                    <a:lumMod val="50000"/>
                  </a:schemeClr>
                </a:solidFill>
              </a:rPr>
              <a:t>Fault Tree Analysis</a:t>
            </a:r>
          </a:p>
          <a:p>
            <a:pPr lvl="1" eaLnBrk="1" hangingPunct="1">
              <a:lnSpc>
                <a:spcPct val="90000"/>
              </a:lnSpc>
            </a:pPr>
            <a:r>
              <a:rPr lang="en-US">
                <a:solidFill>
                  <a:schemeClr val="accent6">
                    <a:lumMod val="50000"/>
                  </a:schemeClr>
                </a:solidFill>
              </a:rPr>
              <a:t>Failure Modes &amp; Effects Analysis (FMEA)</a:t>
            </a:r>
          </a:p>
          <a:p>
            <a:pPr lvl="1" eaLnBrk="1" hangingPunct="1">
              <a:lnSpc>
                <a:spcPct val="90000"/>
              </a:lnSpc>
            </a:pPr>
            <a:r>
              <a:rPr lang="en-US">
                <a:solidFill>
                  <a:schemeClr val="accent6">
                    <a:lumMod val="50000"/>
                  </a:schemeClr>
                </a:solidFill>
              </a:rPr>
              <a:t>Technology Risk Assessment (TRA)</a:t>
            </a:r>
          </a:p>
          <a:p>
            <a:pPr>
              <a:lnSpc>
                <a:spcPct val="90000"/>
              </a:lnSpc>
              <a:spcBef>
                <a:spcPts val="1800"/>
              </a:spcBef>
            </a:pPr>
            <a:endParaRPr lang="en-US" b="1">
              <a:solidFill>
                <a:schemeClr val="accent6">
                  <a:lumMod val="50000"/>
                </a:schemeClr>
              </a:solidFill>
            </a:endParaRPr>
          </a:p>
          <a:p>
            <a:pPr>
              <a:lnSpc>
                <a:spcPct val="90000"/>
              </a:lnSpc>
              <a:spcBef>
                <a:spcPts val="1800"/>
              </a:spcBef>
            </a:pPr>
            <a:r>
              <a:rPr lang="en-US" b="1">
                <a:solidFill>
                  <a:schemeClr val="accent6">
                    <a:lumMod val="50000"/>
                  </a:schemeClr>
                </a:solidFill>
              </a:rPr>
              <a:t>Risk Mitigation</a:t>
            </a:r>
          </a:p>
          <a:p>
            <a:pPr lvl="1">
              <a:lnSpc>
                <a:spcPct val="90000"/>
              </a:lnSpc>
            </a:pPr>
            <a:r>
              <a:rPr lang="en-US" sz="2200">
                <a:solidFill>
                  <a:schemeClr val="accent6">
                    <a:lumMod val="50000"/>
                  </a:schemeClr>
                </a:solidFill>
              </a:rPr>
              <a:t>Technology Readiness Levels (TRLs)</a:t>
            </a:r>
          </a:p>
          <a:p>
            <a:pPr lvl="1">
              <a:lnSpc>
                <a:spcPct val="90000"/>
              </a:lnSpc>
            </a:pPr>
            <a:r>
              <a:rPr lang="en-US" sz="2200">
                <a:solidFill>
                  <a:schemeClr val="accent6">
                    <a:lumMod val="50000"/>
                  </a:schemeClr>
                </a:solidFill>
              </a:rPr>
              <a:t>Margins &amp; Reserves</a:t>
            </a:r>
          </a:p>
          <a:p>
            <a:pPr lvl="1">
              <a:lnSpc>
                <a:spcPct val="90000"/>
              </a:lnSpc>
            </a:pPr>
            <a:r>
              <a:rPr lang="en-US" sz="2200">
                <a:solidFill>
                  <a:schemeClr val="accent6">
                    <a:lumMod val="50000"/>
                  </a:schemeClr>
                </a:solidFill>
              </a:rPr>
              <a:t>Advancement Degree of Difficulty (AD</a:t>
            </a:r>
            <a:r>
              <a:rPr lang="en-US" sz="2200" baseline="30000">
                <a:solidFill>
                  <a:schemeClr val="accent6">
                    <a:lumMod val="50000"/>
                  </a:schemeClr>
                </a:solidFill>
              </a:rPr>
              <a:t>2</a:t>
            </a:r>
            <a:r>
              <a:rPr lang="en-US" sz="2200">
                <a:solidFill>
                  <a:schemeClr val="accent6">
                    <a:lumMod val="50000"/>
                  </a:schemeClr>
                </a:solidFill>
              </a:rPr>
              <a:t>)</a:t>
            </a:r>
          </a:p>
          <a:p>
            <a:pPr>
              <a:lnSpc>
                <a:spcPct val="90000"/>
              </a:lnSpc>
              <a:spcBef>
                <a:spcPts val="1800"/>
              </a:spcBef>
            </a:pPr>
            <a:r>
              <a:rPr lang="en-US" b="1">
                <a:solidFill>
                  <a:schemeClr val="accent6">
                    <a:lumMod val="50000"/>
                  </a:schemeClr>
                </a:solidFill>
              </a:rPr>
              <a:t>Selection of Alternatives</a:t>
            </a:r>
          </a:p>
          <a:p>
            <a:pPr lvl="1" eaLnBrk="1" hangingPunct="1">
              <a:lnSpc>
                <a:spcPct val="90000"/>
              </a:lnSpc>
            </a:pPr>
            <a:r>
              <a:rPr lang="en-US">
                <a:solidFill>
                  <a:schemeClr val="accent6">
                    <a:lumMod val="50000"/>
                  </a:schemeClr>
                </a:solidFill>
              </a:rPr>
              <a:t>Trade Studies</a:t>
            </a:r>
          </a:p>
          <a:p>
            <a:pPr>
              <a:lnSpc>
                <a:spcPct val="90000"/>
              </a:lnSpc>
              <a:spcBef>
                <a:spcPts val="1200"/>
              </a:spcBef>
            </a:pPr>
            <a:r>
              <a:rPr lang="en-US" b="1">
                <a:solidFill>
                  <a:schemeClr val="accent6">
                    <a:lumMod val="50000"/>
                  </a:schemeClr>
                </a:solidFill>
              </a:rPr>
              <a:t>Demonstrations</a:t>
            </a:r>
          </a:p>
          <a:p>
            <a:pPr lvl="1">
              <a:lnSpc>
                <a:spcPct val="90000"/>
              </a:lnSpc>
            </a:pPr>
            <a:r>
              <a:rPr lang="en-US">
                <a:solidFill>
                  <a:schemeClr val="accent6">
                    <a:lumMod val="50000"/>
                  </a:schemeClr>
                </a:solidFill>
              </a:rPr>
              <a:t>Animations</a:t>
            </a:r>
          </a:p>
          <a:p>
            <a:pPr lvl="1">
              <a:lnSpc>
                <a:spcPct val="90000"/>
              </a:lnSpc>
            </a:pPr>
            <a:r>
              <a:rPr lang="en-US">
                <a:solidFill>
                  <a:schemeClr val="accent6">
                    <a:lumMod val="50000"/>
                  </a:schemeClr>
                </a:solidFill>
              </a:rPr>
              <a:t>Simulations</a:t>
            </a:r>
          </a:p>
          <a:p>
            <a:pPr lvl="1">
              <a:lnSpc>
                <a:spcPct val="90000"/>
              </a:lnSpc>
            </a:pPr>
            <a:r>
              <a:rPr lang="en-US">
                <a:solidFill>
                  <a:schemeClr val="accent6">
                    <a:lumMod val="50000"/>
                  </a:schemeClr>
                </a:solidFill>
              </a:rPr>
              <a:t>Prototypes</a:t>
            </a:r>
          </a:p>
          <a:p>
            <a:pPr lvl="1">
              <a:lnSpc>
                <a:spcPct val="90000"/>
              </a:lnSpc>
            </a:pPr>
            <a:r>
              <a:rPr lang="en-US">
                <a:solidFill>
                  <a:schemeClr val="accent6">
                    <a:lumMod val="50000"/>
                  </a:schemeClr>
                </a:solidFill>
              </a:rPr>
              <a:t>Engineering units</a:t>
            </a:r>
          </a:p>
        </p:txBody>
      </p:sp>
      <p:sp>
        <p:nvSpPr>
          <p:cNvPr id="54274" name="Slide Number Placeholder 5"/>
          <p:cNvSpPr>
            <a:spLocks noGrp="1"/>
          </p:cNvSpPr>
          <p:nvPr>
            <p:ph type="sldNum" sz="quarter" idx="12"/>
          </p:nvPr>
        </p:nvSpPr>
        <p:spPr>
          <a:noFill/>
        </p:spPr>
        <p:txBody>
          <a:bodyPr/>
          <a:lstStyle/>
          <a:p>
            <a:fld id="{40F8D31E-98DA-42D7-8F71-038A912F64A7}" type="slidenum">
              <a:rPr lang="en-US">
                <a:latin typeface="Arial" pitchFamily="34" charset="0"/>
              </a:rPr>
              <a:pPr/>
              <a:t>88</a:t>
            </a:fld>
            <a:endParaRPr lang="en-US">
              <a:latin typeface="Arial" pitchFamily="34" charset="0"/>
            </a:endParaRPr>
          </a:p>
        </p:txBody>
      </p:sp>
    </p:spTree>
    <p:extLst>
      <p:ext uri="{BB962C8B-B14F-4D97-AF65-F5344CB8AC3E}">
        <p14:creationId xmlns:p14="http://schemas.microsoft.com/office/powerpoint/2010/main" val="24917548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4276">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4276">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4276">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4276">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4276">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4276">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4276">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4276">
                                            <p:txEl>
                                              <p:pRg st="7" end="7"/>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54276">
                                            <p:txEl>
                                              <p:pRg st="8" end="8"/>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54276">
                                            <p:txEl>
                                              <p:pRg st="9" end="9"/>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54276">
                                            <p:txEl>
                                              <p:pRg st="10" end="10"/>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54276">
                                            <p:txEl>
                                              <p:pRg st="11" end="11"/>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4276">
                                            <p:txEl>
                                              <p:pRg st="13" end="13"/>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54276">
                                            <p:txEl>
                                              <p:pRg st="14" end="14"/>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54276">
                                            <p:txEl>
                                              <p:pRg st="15" end="15"/>
                                            </p:txEl>
                                          </p:spTgt>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54276">
                                            <p:txEl>
                                              <p:pRg st="16" end="16"/>
                                            </p:txEl>
                                          </p:spTgt>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54276">
                                            <p:txEl>
                                              <p:pRg st="17" end="17"/>
                                            </p:txEl>
                                          </p:spTgt>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54276">
                                            <p:txEl>
                                              <p:pRg st="18" end="18"/>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54276">
                                            <p:txEl>
                                              <p:pRg st="19" end="19"/>
                                            </p:txEl>
                                          </p:spTgt>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54276">
                                            <p:txEl>
                                              <p:pRg st="20" end="20"/>
                                            </p:txEl>
                                          </p:spTgt>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54276">
                                            <p:txEl>
                                              <p:pRg st="21" end="21"/>
                                            </p:txEl>
                                          </p:spTgt>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54276">
                                            <p:txEl>
                                              <p:pRg st="22" end="22"/>
                                            </p:txEl>
                                          </p:spTgt>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54276">
                                            <p:txEl>
                                              <p:pRg st="23" end="2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F2BB22-84D2-1D4E-B69F-C9660520B315}"/>
              </a:ext>
            </a:extLst>
          </p:cNvPr>
          <p:cNvSpPr>
            <a:spLocks noGrp="1"/>
          </p:cNvSpPr>
          <p:nvPr>
            <p:ph type="title"/>
          </p:nvPr>
        </p:nvSpPr>
        <p:spPr>
          <a:xfrm>
            <a:off x="609917" y="-90526"/>
            <a:ext cx="10972800" cy="689912"/>
          </a:xfrm>
        </p:spPr>
        <p:txBody>
          <a:bodyPr>
            <a:normAutofit/>
          </a:bodyPr>
          <a:lstStyle/>
          <a:p>
            <a:pPr algn="ctr"/>
            <a:r>
              <a:rPr lang="en-US" sz="3198"/>
              <a:t>Use of Diagrams and Models for Analysis </a:t>
            </a:r>
          </a:p>
        </p:txBody>
      </p:sp>
      <p:grpSp>
        <p:nvGrpSpPr>
          <p:cNvPr id="28" name="Group 27">
            <a:extLst>
              <a:ext uri="{FF2B5EF4-FFF2-40B4-BE49-F238E27FC236}">
                <a16:creationId xmlns:a16="http://schemas.microsoft.com/office/drawing/2014/main" id="{18AA6729-24D0-2447-8A58-A0A420C3F484}"/>
              </a:ext>
            </a:extLst>
          </p:cNvPr>
          <p:cNvGrpSpPr/>
          <p:nvPr/>
        </p:nvGrpSpPr>
        <p:grpSpPr>
          <a:xfrm>
            <a:off x="767437" y="757534"/>
            <a:ext cx="4886320" cy="2618309"/>
            <a:chOff x="767836" y="756142"/>
            <a:chExt cx="4888865" cy="2619673"/>
          </a:xfrm>
        </p:grpSpPr>
        <p:pic>
          <p:nvPicPr>
            <p:cNvPr id="7" name="Picture 6">
              <a:extLst>
                <a:ext uri="{FF2B5EF4-FFF2-40B4-BE49-F238E27FC236}">
                  <a16:creationId xmlns:a16="http://schemas.microsoft.com/office/drawing/2014/main" id="{58A9DBD9-6DB1-414D-A0D6-222BDA815B00}"/>
                </a:ext>
              </a:extLst>
            </p:cNvPr>
            <p:cNvPicPr>
              <a:picLocks noChangeAspect="1"/>
            </p:cNvPicPr>
            <p:nvPr/>
          </p:nvPicPr>
          <p:blipFill>
            <a:blip r:embed="rId2"/>
            <a:stretch>
              <a:fillRect/>
            </a:stretch>
          </p:blipFill>
          <p:spPr>
            <a:xfrm>
              <a:off x="767836" y="756142"/>
              <a:ext cx="4888865" cy="2354437"/>
            </a:xfrm>
            <a:prstGeom prst="rect">
              <a:avLst/>
            </a:prstGeom>
          </p:spPr>
        </p:pic>
        <p:sp>
          <p:nvSpPr>
            <p:cNvPr id="8" name="TextBox 7">
              <a:extLst>
                <a:ext uri="{FF2B5EF4-FFF2-40B4-BE49-F238E27FC236}">
                  <a16:creationId xmlns:a16="http://schemas.microsoft.com/office/drawing/2014/main" id="{86F4C85A-7BF9-0C4D-A99C-B4DC5A3E584A}"/>
                </a:ext>
              </a:extLst>
            </p:cNvPr>
            <p:cNvSpPr txBox="1"/>
            <p:nvPr/>
          </p:nvSpPr>
          <p:spPr>
            <a:xfrm>
              <a:off x="1302579" y="3006611"/>
              <a:ext cx="3819377" cy="369204"/>
            </a:xfrm>
            <a:prstGeom prst="rect">
              <a:avLst/>
            </a:prstGeom>
            <a:noFill/>
          </p:spPr>
          <p:txBody>
            <a:bodyPr wrap="square" rtlCol="0">
              <a:spAutoFit/>
            </a:bodyPr>
            <a:lstStyle/>
            <a:p>
              <a:pPr algn="ctr"/>
              <a:r>
                <a:rPr lang="en-US" sz="1799"/>
                <a:t>Fundamental System Model</a:t>
              </a:r>
            </a:p>
          </p:txBody>
        </p:sp>
      </p:grpSp>
      <p:grpSp>
        <p:nvGrpSpPr>
          <p:cNvPr id="27" name="Group 26">
            <a:extLst>
              <a:ext uri="{FF2B5EF4-FFF2-40B4-BE49-F238E27FC236}">
                <a16:creationId xmlns:a16="http://schemas.microsoft.com/office/drawing/2014/main" id="{2BEC176F-800A-954E-A8A5-B03FEF1DBAE1}"/>
              </a:ext>
            </a:extLst>
          </p:cNvPr>
          <p:cNvGrpSpPr/>
          <p:nvPr/>
        </p:nvGrpSpPr>
        <p:grpSpPr>
          <a:xfrm>
            <a:off x="767438" y="3565889"/>
            <a:ext cx="4886320" cy="2591599"/>
            <a:chOff x="767837" y="3565960"/>
            <a:chExt cx="4888865" cy="2592949"/>
          </a:xfrm>
        </p:grpSpPr>
        <p:sp>
          <p:nvSpPr>
            <p:cNvPr id="14" name="TextBox 13">
              <a:extLst>
                <a:ext uri="{FF2B5EF4-FFF2-40B4-BE49-F238E27FC236}">
                  <a16:creationId xmlns:a16="http://schemas.microsoft.com/office/drawing/2014/main" id="{574405A6-EC3D-3941-AC59-379F132B73A9}"/>
                </a:ext>
              </a:extLst>
            </p:cNvPr>
            <p:cNvSpPr txBox="1"/>
            <p:nvPr/>
          </p:nvSpPr>
          <p:spPr>
            <a:xfrm>
              <a:off x="1302578" y="5820355"/>
              <a:ext cx="3819377" cy="338554"/>
            </a:xfrm>
            <a:prstGeom prst="rect">
              <a:avLst/>
            </a:prstGeom>
            <a:noFill/>
          </p:spPr>
          <p:txBody>
            <a:bodyPr wrap="square" rtlCol="0">
              <a:spAutoFit/>
            </a:bodyPr>
            <a:lstStyle/>
            <a:p>
              <a:pPr algn="ctr"/>
              <a:r>
                <a:rPr lang="en-US" sz="1599"/>
                <a:t>Functional Flow Block Diagram</a:t>
              </a:r>
            </a:p>
          </p:txBody>
        </p:sp>
        <p:pic>
          <p:nvPicPr>
            <p:cNvPr id="13" name="Picture 12">
              <a:extLst>
                <a:ext uri="{FF2B5EF4-FFF2-40B4-BE49-F238E27FC236}">
                  <a16:creationId xmlns:a16="http://schemas.microsoft.com/office/drawing/2014/main" id="{92B19E04-6CF7-9C4E-B710-D0D296D94679}"/>
                </a:ext>
              </a:extLst>
            </p:cNvPr>
            <p:cNvPicPr>
              <a:picLocks noChangeAspect="1"/>
            </p:cNvPicPr>
            <p:nvPr/>
          </p:nvPicPr>
          <p:blipFill>
            <a:blip r:embed="rId3"/>
            <a:stretch>
              <a:fillRect/>
            </a:stretch>
          </p:blipFill>
          <p:spPr>
            <a:xfrm>
              <a:off x="767837" y="3565960"/>
              <a:ext cx="4888865" cy="2348865"/>
            </a:xfrm>
            <a:prstGeom prst="rect">
              <a:avLst/>
            </a:prstGeom>
          </p:spPr>
        </p:pic>
      </p:grpSp>
      <p:grpSp>
        <p:nvGrpSpPr>
          <p:cNvPr id="29" name="Group 28">
            <a:extLst>
              <a:ext uri="{FF2B5EF4-FFF2-40B4-BE49-F238E27FC236}">
                <a16:creationId xmlns:a16="http://schemas.microsoft.com/office/drawing/2014/main" id="{D85A1352-2304-9A43-A068-80FC5DD2CE2C}"/>
              </a:ext>
            </a:extLst>
          </p:cNvPr>
          <p:cNvGrpSpPr/>
          <p:nvPr/>
        </p:nvGrpSpPr>
        <p:grpSpPr>
          <a:xfrm>
            <a:off x="5783832" y="757534"/>
            <a:ext cx="5798569" cy="2637614"/>
            <a:chOff x="5786844" y="756142"/>
            <a:chExt cx="5801589" cy="2638988"/>
          </a:xfrm>
        </p:grpSpPr>
        <p:grpSp>
          <p:nvGrpSpPr>
            <p:cNvPr id="12" name="Group 11">
              <a:extLst>
                <a:ext uri="{FF2B5EF4-FFF2-40B4-BE49-F238E27FC236}">
                  <a16:creationId xmlns:a16="http://schemas.microsoft.com/office/drawing/2014/main" id="{284910B4-2194-2A40-B81F-F793D3A163A1}"/>
                </a:ext>
              </a:extLst>
            </p:cNvPr>
            <p:cNvGrpSpPr/>
            <p:nvPr/>
          </p:nvGrpSpPr>
          <p:grpSpPr>
            <a:xfrm>
              <a:off x="6219024" y="756142"/>
              <a:ext cx="5369409" cy="2638988"/>
              <a:chOff x="6427071" y="1106532"/>
              <a:chExt cx="4958080" cy="3351026"/>
            </a:xfrm>
          </p:grpSpPr>
          <p:pic>
            <p:nvPicPr>
              <p:cNvPr id="10" name="Picture 9">
                <a:extLst>
                  <a:ext uri="{FF2B5EF4-FFF2-40B4-BE49-F238E27FC236}">
                    <a16:creationId xmlns:a16="http://schemas.microsoft.com/office/drawing/2014/main" id="{5A6D8B2F-4E89-1D41-A16C-E67F75149CEA}"/>
                  </a:ext>
                </a:extLst>
              </p:cNvPr>
              <p:cNvPicPr>
                <a:picLocks noChangeAspect="1"/>
              </p:cNvPicPr>
              <p:nvPr/>
            </p:nvPicPr>
            <p:blipFill>
              <a:blip r:embed="rId4"/>
              <a:stretch>
                <a:fillRect/>
              </a:stretch>
            </p:blipFill>
            <p:spPr>
              <a:xfrm>
                <a:off x="6427071" y="1106532"/>
                <a:ext cx="4958080" cy="2971800"/>
              </a:xfrm>
              <a:prstGeom prst="rect">
                <a:avLst/>
              </a:prstGeom>
            </p:spPr>
          </p:pic>
          <p:sp>
            <p:nvSpPr>
              <p:cNvPr id="11" name="TextBox 10">
                <a:extLst>
                  <a:ext uri="{FF2B5EF4-FFF2-40B4-BE49-F238E27FC236}">
                    <a16:creationId xmlns:a16="http://schemas.microsoft.com/office/drawing/2014/main" id="{C768658F-536A-5645-940E-35A04B6280F7}"/>
                  </a:ext>
                </a:extLst>
              </p:cNvPr>
              <p:cNvSpPr txBox="1"/>
              <p:nvPr/>
            </p:nvSpPr>
            <p:spPr>
              <a:xfrm>
                <a:off x="6800220" y="3988737"/>
                <a:ext cx="4211782" cy="468821"/>
              </a:xfrm>
              <a:prstGeom prst="rect">
                <a:avLst/>
              </a:prstGeom>
              <a:noFill/>
            </p:spPr>
            <p:txBody>
              <a:bodyPr wrap="square" rtlCol="0">
                <a:spAutoFit/>
              </a:bodyPr>
              <a:lstStyle/>
              <a:p>
                <a:pPr algn="ctr"/>
                <a:r>
                  <a:rPr lang="en-US" sz="1799"/>
                  <a:t>SIPOC Diagram</a:t>
                </a:r>
              </a:p>
            </p:txBody>
          </p:sp>
        </p:grpSp>
        <p:sp>
          <p:nvSpPr>
            <p:cNvPr id="18" name="Right Arrow 17">
              <a:extLst>
                <a:ext uri="{FF2B5EF4-FFF2-40B4-BE49-F238E27FC236}">
                  <a16:creationId xmlns:a16="http://schemas.microsoft.com/office/drawing/2014/main" id="{C840C45D-86E2-5348-8CC0-5B734E4C1796}"/>
                </a:ext>
              </a:extLst>
            </p:cNvPr>
            <p:cNvSpPr/>
            <p:nvPr/>
          </p:nvSpPr>
          <p:spPr>
            <a:xfrm>
              <a:off x="5786844" y="1768004"/>
              <a:ext cx="381512" cy="234176"/>
            </a:xfrm>
            <a:prstGeom prst="rightArrow">
              <a:avLst/>
            </a:prstGeom>
            <a:solidFill>
              <a:srgbClr val="92D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p>
          </p:txBody>
        </p:sp>
      </p:grpSp>
      <p:grpSp>
        <p:nvGrpSpPr>
          <p:cNvPr id="30" name="Group 29">
            <a:extLst>
              <a:ext uri="{FF2B5EF4-FFF2-40B4-BE49-F238E27FC236}">
                <a16:creationId xmlns:a16="http://schemas.microsoft.com/office/drawing/2014/main" id="{DDB66F9A-6CC1-3046-BEC4-416ED6CA7F4D}"/>
              </a:ext>
            </a:extLst>
          </p:cNvPr>
          <p:cNvGrpSpPr/>
          <p:nvPr/>
        </p:nvGrpSpPr>
        <p:grpSpPr>
          <a:xfrm>
            <a:off x="5742704" y="3464276"/>
            <a:ext cx="5839696" cy="2702544"/>
            <a:chOff x="5745695" y="3464294"/>
            <a:chExt cx="5842738" cy="2703952"/>
          </a:xfrm>
        </p:grpSpPr>
        <p:sp>
          <p:nvSpPr>
            <p:cNvPr id="17" name="TextBox 16">
              <a:extLst>
                <a:ext uri="{FF2B5EF4-FFF2-40B4-BE49-F238E27FC236}">
                  <a16:creationId xmlns:a16="http://schemas.microsoft.com/office/drawing/2014/main" id="{CB67BF72-C007-8746-9710-B1E4291B3168}"/>
                </a:ext>
              </a:extLst>
            </p:cNvPr>
            <p:cNvSpPr txBox="1"/>
            <p:nvPr/>
          </p:nvSpPr>
          <p:spPr>
            <a:xfrm>
              <a:off x="7156632" y="5829692"/>
              <a:ext cx="3819377" cy="338554"/>
            </a:xfrm>
            <a:prstGeom prst="rect">
              <a:avLst/>
            </a:prstGeom>
            <a:noFill/>
          </p:spPr>
          <p:txBody>
            <a:bodyPr wrap="square" rtlCol="0">
              <a:spAutoFit/>
            </a:bodyPr>
            <a:lstStyle/>
            <a:p>
              <a:pPr algn="ctr"/>
              <a:r>
                <a:rPr lang="en-US" sz="1599"/>
                <a:t>System Architecture Diagram</a:t>
              </a:r>
            </a:p>
          </p:txBody>
        </p:sp>
        <p:pic>
          <p:nvPicPr>
            <p:cNvPr id="16" name="Picture 15">
              <a:extLst>
                <a:ext uri="{FF2B5EF4-FFF2-40B4-BE49-F238E27FC236}">
                  <a16:creationId xmlns:a16="http://schemas.microsoft.com/office/drawing/2014/main" id="{98CB0FAB-6015-9D49-956B-84A5AE8CD114}"/>
                </a:ext>
              </a:extLst>
            </p:cNvPr>
            <p:cNvPicPr>
              <a:picLocks noChangeAspect="1"/>
            </p:cNvPicPr>
            <p:nvPr/>
          </p:nvPicPr>
          <p:blipFill>
            <a:blip r:embed="rId5"/>
            <a:stretch>
              <a:fillRect/>
            </a:stretch>
          </p:blipFill>
          <p:spPr>
            <a:xfrm>
              <a:off x="6180146" y="3464294"/>
              <a:ext cx="5408287" cy="2436675"/>
            </a:xfrm>
            <a:prstGeom prst="rect">
              <a:avLst/>
            </a:prstGeom>
          </p:spPr>
        </p:pic>
        <p:sp>
          <p:nvSpPr>
            <p:cNvPr id="19" name="Right Arrow 18">
              <a:extLst>
                <a:ext uri="{FF2B5EF4-FFF2-40B4-BE49-F238E27FC236}">
                  <a16:creationId xmlns:a16="http://schemas.microsoft.com/office/drawing/2014/main" id="{BC505C8C-2740-EE48-9708-ED80981E1F2B}"/>
                </a:ext>
              </a:extLst>
            </p:cNvPr>
            <p:cNvSpPr/>
            <p:nvPr/>
          </p:nvSpPr>
          <p:spPr>
            <a:xfrm>
              <a:off x="5745695" y="4565543"/>
              <a:ext cx="381512" cy="234176"/>
            </a:xfrm>
            <a:prstGeom prst="rightArrow">
              <a:avLst/>
            </a:prstGeom>
            <a:solidFill>
              <a:srgbClr val="92D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p>
          </p:txBody>
        </p:sp>
      </p:grpSp>
      <p:sp>
        <p:nvSpPr>
          <p:cNvPr id="20" name="Right Arrow 19">
            <a:extLst>
              <a:ext uri="{FF2B5EF4-FFF2-40B4-BE49-F238E27FC236}">
                <a16:creationId xmlns:a16="http://schemas.microsoft.com/office/drawing/2014/main" id="{DAD1D58D-1599-7747-BCE5-D5E4DB327D99}"/>
              </a:ext>
            </a:extLst>
          </p:cNvPr>
          <p:cNvSpPr/>
          <p:nvPr/>
        </p:nvSpPr>
        <p:spPr>
          <a:xfrm rot="8647482">
            <a:off x="5607175" y="3147096"/>
            <a:ext cx="662833" cy="240215"/>
          </a:xfrm>
          <a:prstGeom prst="rightArrow">
            <a:avLst/>
          </a:prstGeom>
          <a:solidFill>
            <a:srgbClr val="92D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a:p>
        </p:txBody>
      </p:sp>
      <p:sp>
        <p:nvSpPr>
          <p:cNvPr id="26" name="Slide Number Placeholder 25">
            <a:extLst>
              <a:ext uri="{FF2B5EF4-FFF2-40B4-BE49-F238E27FC236}">
                <a16:creationId xmlns:a16="http://schemas.microsoft.com/office/drawing/2014/main" id="{1728D430-1A28-E04C-A298-923073AF4934}"/>
              </a:ext>
            </a:extLst>
          </p:cNvPr>
          <p:cNvSpPr>
            <a:spLocks noGrp="1"/>
          </p:cNvSpPr>
          <p:nvPr>
            <p:ph type="sldNum" sz="quarter" idx="12"/>
          </p:nvPr>
        </p:nvSpPr>
        <p:spPr/>
        <p:txBody>
          <a:bodyPr/>
          <a:lstStyle/>
          <a:p>
            <a:fld id="{924B41C4-1474-8D42-B330-D2828683839D}" type="slidenum">
              <a:rPr lang="en-US" smtClean="0"/>
              <a:pPr/>
              <a:t>89</a:t>
            </a:fld>
            <a:endParaRPr lang="en-US"/>
          </a:p>
        </p:txBody>
      </p:sp>
      <p:sp>
        <p:nvSpPr>
          <p:cNvPr id="22" name="TextBox 21">
            <a:extLst>
              <a:ext uri="{FF2B5EF4-FFF2-40B4-BE49-F238E27FC236}">
                <a16:creationId xmlns:a16="http://schemas.microsoft.com/office/drawing/2014/main" id="{E0FAD6E0-4AC6-850A-E5FB-5D441E6DDCF1}"/>
              </a:ext>
            </a:extLst>
          </p:cNvPr>
          <p:cNvSpPr txBox="1"/>
          <p:nvPr/>
        </p:nvSpPr>
        <p:spPr>
          <a:xfrm>
            <a:off x="4501888" y="5968810"/>
            <a:ext cx="2862943" cy="338554"/>
          </a:xfrm>
          <a:prstGeom prst="rect">
            <a:avLst/>
          </a:prstGeom>
          <a:noFill/>
        </p:spPr>
        <p:txBody>
          <a:bodyPr wrap="square" rtlCol="0">
            <a:spAutoFit/>
          </a:bodyPr>
          <a:lstStyle/>
          <a:p>
            <a:pPr algn="ctr"/>
            <a:r>
              <a:rPr lang="en-US" sz="1600">
                <a:latin typeface="Calibri" panose="020F0502020204030204" pitchFamily="34" charset="0"/>
                <a:cs typeface="Calibri" panose="020F0502020204030204" pitchFamily="34" charset="0"/>
              </a:rPr>
              <a:t>From INCOSE RWG NRM</a:t>
            </a:r>
          </a:p>
        </p:txBody>
      </p:sp>
    </p:spTree>
    <p:extLst>
      <p:ext uri="{BB962C8B-B14F-4D97-AF65-F5344CB8AC3E}">
        <p14:creationId xmlns:p14="http://schemas.microsoft.com/office/powerpoint/2010/main" val="25433153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blinds(horizontal)">
                                      <p:cBhvr>
                                        <p:cTn id="7" dur="5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blinds(horizontal)">
                                      <p:cBhvr>
                                        <p:cTn id="12" dur="500"/>
                                        <p:tgtEl>
                                          <p:spTgt spid="20"/>
                                        </p:tgtEl>
                                      </p:cBhvr>
                                    </p:animEffect>
                                  </p:childTnLst>
                                </p:cTn>
                              </p:par>
                              <p:par>
                                <p:cTn id="13" presetID="3" presetClass="entr" presetSubtype="10" fill="hold" nodeType="with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blinds(horizontal)">
                                      <p:cBhvr>
                                        <p:cTn id="15" dur="500"/>
                                        <p:tgtEl>
                                          <p:spTgt spid="27"/>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4E4EDF-8EDD-0344-8FE6-D190A89A6BB5}"/>
              </a:ext>
            </a:extLst>
          </p:cNvPr>
          <p:cNvSpPr>
            <a:spLocks noGrp="1"/>
          </p:cNvSpPr>
          <p:nvPr>
            <p:ph type="title"/>
          </p:nvPr>
        </p:nvSpPr>
        <p:spPr>
          <a:xfrm>
            <a:off x="3091703" y="755030"/>
            <a:ext cx="6008593" cy="669187"/>
          </a:xfrm>
        </p:spPr>
        <p:txBody>
          <a:bodyPr>
            <a:normAutofit/>
          </a:bodyPr>
          <a:lstStyle/>
          <a:p>
            <a:r>
              <a:rPr lang="en-US" sz="3600">
                <a:solidFill>
                  <a:schemeClr val="accent1">
                    <a:lumMod val="75000"/>
                  </a:schemeClr>
                </a:solidFill>
              </a:rPr>
              <a:t>Problem Statement Analysis</a:t>
            </a:r>
          </a:p>
        </p:txBody>
      </p:sp>
      <p:sp>
        <p:nvSpPr>
          <p:cNvPr id="3" name="Content Placeholder 2">
            <a:extLst>
              <a:ext uri="{FF2B5EF4-FFF2-40B4-BE49-F238E27FC236}">
                <a16:creationId xmlns:a16="http://schemas.microsoft.com/office/drawing/2014/main" id="{29CBEFFD-079A-FF4E-BEA0-CF3A4DB8C26E}"/>
              </a:ext>
            </a:extLst>
          </p:cNvPr>
          <p:cNvSpPr>
            <a:spLocks noGrp="1"/>
          </p:cNvSpPr>
          <p:nvPr>
            <p:ph idx="1"/>
          </p:nvPr>
        </p:nvSpPr>
        <p:spPr>
          <a:xfrm>
            <a:off x="810028" y="1547487"/>
            <a:ext cx="9694685" cy="4764500"/>
          </a:xfrm>
        </p:spPr>
        <p:txBody>
          <a:bodyPr>
            <a:noAutofit/>
          </a:bodyPr>
          <a:lstStyle/>
          <a:p>
            <a:pPr>
              <a:lnSpc>
                <a:spcPct val="80000"/>
              </a:lnSpc>
              <a:spcAft>
                <a:spcPts val="200"/>
              </a:spcAft>
            </a:pPr>
            <a:r>
              <a:rPr lang="en-US" sz="2000" b="0">
                <a:solidFill>
                  <a:schemeClr val="accent6">
                    <a:lumMod val="50000"/>
                  </a:schemeClr>
                </a:solidFill>
                <a:latin typeface="Calibri" panose="020F0502020204030204" pitchFamily="34" charset="0"/>
                <a:cs typeface="Calibri" panose="020F0502020204030204" pitchFamily="34" charset="0"/>
              </a:rPr>
              <a:t>Issues with current human lid installers</a:t>
            </a:r>
          </a:p>
          <a:p>
            <a:pPr lvl="1">
              <a:lnSpc>
                <a:spcPct val="80000"/>
              </a:lnSpc>
              <a:spcAft>
                <a:spcPts val="200"/>
              </a:spcAft>
            </a:pPr>
            <a:r>
              <a:rPr lang="en-US">
                <a:solidFill>
                  <a:schemeClr val="accent6">
                    <a:lumMod val="50000"/>
                  </a:schemeClr>
                </a:solidFill>
                <a:latin typeface="Calibri" panose="020F0502020204030204" pitchFamily="34" charset="0"/>
                <a:cs typeface="Calibri" panose="020F0502020204030204" pitchFamily="34" charset="0"/>
              </a:rPr>
              <a:t>Human lid installers get bored and are easily distracted.</a:t>
            </a:r>
          </a:p>
          <a:p>
            <a:pPr lvl="1">
              <a:lnSpc>
                <a:spcPct val="80000"/>
              </a:lnSpc>
              <a:spcAft>
                <a:spcPts val="200"/>
              </a:spcAft>
            </a:pPr>
            <a:r>
              <a:rPr lang="en-US">
                <a:solidFill>
                  <a:schemeClr val="accent6">
                    <a:lumMod val="50000"/>
                  </a:schemeClr>
                </a:solidFill>
                <a:latin typeface="Calibri" panose="020F0502020204030204" pitchFamily="34" charset="0"/>
                <a:cs typeface="Calibri" panose="020F0502020204030204" pitchFamily="34" charset="0"/>
              </a:rPr>
              <a:t>Some show up to work late, others take longer than allowed breaks.</a:t>
            </a:r>
          </a:p>
          <a:p>
            <a:pPr lvl="1">
              <a:lnSpc>
                <a:spcPct val="80000"/>
              </a:lnSpc>
              <a:spcAft>
                <a:spcPts val="200"/>
              </a:spcAft>
            </a:pPr>
            <a:r>
              <a:rPr lang="en-US">
                <a:solidFill>
                  <a:schemeClr val="accent6">
                    <a:lumMod val="50000"/>
                  </a:schemeClr>
                </a:solidFill>
                <a:latin typeface="Calibri" panose="020F0502020204030204" pitchFamily="34" charset="0"/>
                <a:cs typeface="Calibri" panose="020F0502020204030204" pitchFamily="34" charset="0"/>
              </a:rPr>
              <a:t>Some are even complaining about Carpal Tunnel Syndrome (CTS).</a:t>
            </a:r>
          </a:p>
          <a:p>
            <a:pPr lvl="1">
              <a:lnSpc>
                <a:spcPct val="80000"/>
              </a:lnSpc>
              <a:spcAft>
                <a:spcPts val="200"/>
              </a:spcAft>
            </a:pPr>
            <a:r>
              <a:rPr lang="en-US">
                <a:solidFill>
                  <a:schemeClr val="accent6">
                    <a:lumMod val="50000"/>
                  </a:schemeClr>
                </a:solidFill>
                <a:latin typeface="Calibri" panose="020F0502020204030204" pitchFamily="34" charset="0"/>
                <a:cs typeface="Calibri" panose="020F0502020204030204" pitchFamily="34" charset="0"/>
              </a:rPr>
              <a:t>The rate of lid installation by humans is limited to ~one lid every 3 min “on average”.</a:t>
            </a:r>
          </a:p>
          <a:p>
            <a:pPr lvl="2">
              <a:lnSpc>
                <a:spcPct val="80000"/>
              </a:lnSpc>
              <a:spcAft>
                <a:spcPts val="200"/>
              </a:spcAft>
            </a:pPr>
            <a:r>
              <a:rPr lang="en-US" sz="2000">
                <a:solidFill>
                  <a:schemeClr val="accent6">
                    <a:lumMod val="50000"/>
                  </a:schemeClr>
                </a:solidFill>
                <a:latin typeface="Calibri" panose="020F0502020204030204" pitchFamily="34" charset="0"/>
                <a:cs typeface="Calibri" panose="020F0502020204030204" pitchFamily="34" charset="0"/>
              </a:rPr>
              <a:t>Human installers frequently fail to properly install lids (lower yield).</a:t>
            </a:r>
          </a:p>
          <a:p>
            <a:pPr lvl="1">
              <a:lnSpc>
                <a:spcPct val="80000"/>
              </a:lnSpc>
              <a:spcAft>
                <a:spcPts val="200"/>
              </a:spcAft>
            </a:pPr>
            <a:r>
              <a:rPr lang="en-US" b="0">
                <a:solidFill>
                  <a:schemeClr val="accent6">
                    <a:lumMod val="50000"/>
                  </a:schemeClr>
                </a:solidFill>
                <a:latin typeface="Calibri" panose="020F0502020204030204" pitchFamily="34" charset="0"/>
                <a:cs typeface="Calibri" panose="020F0502020204030204" pitchFamily="34" charset="0"/>
              </a:rPr>
              <a:t>The net result is we are lucky to get 70% of the lids installed per shift per JPS.</a:t>
            </a:r>
          </a:p>
          <a:p>
            <a:pPr lvl="1">
              <a:lnSpc>
                <a:spcPct val="80000"/>
              </a:lnSpc>
              <a:spcAft>
                <a:spcPts val="200"/>
              </a:spcAft>
            </a:pPr>
            <a:r>
              <a:rPr lang="en-US">
                <a:solidFill>
                  <a:schemeClr val="accent6">
                    <a:lumMod val="50000"/>
                  </a:schemeClr>
                </a:solidFill>
                <a:latin typeface="Calibri" panose="020F0502020204030204" pitchFamily="34" charset="0"/>
                <a:cs typeface="Calibri" panose="020F0502020204030204" pitchFamily="34" charset="0"/>
              </a:rPr>
              <a:t>Unable to meet customer demand, resulting in unhappy customers.</a:t>
            </a:r>
          </a:p>
          <a:p>
            <a:pPr lvl="1">
              <a:lnSpc>
                <a:spcPct val="80000"/>
              </a:lnSpc>
              <a:spcAft>
                <a:spcPts val="1000"/>
              </a:spcAft>
            </a:pPr>
            <a:r>
              <a:rPr lang="en-US" b="0">
                <a:solidFill>
                  <a:schemeClr val="accent6">
                    <a:lumMod val="50000"/>
                  </a:schemeClr>
                </a:solidFill>
                <a:latin typeface="Calibri" panose="020F0502020204030204" pitchFamily="34" charset="0"/>
                <a:cs typeface="Calibri" panose="020F0502020204030204" pitchFamily="34" charset="0"/>
              </a:rPr>
              <a:t>Revenue and profit is not what it could be.</a:t>
            </a:r>
            <a:endParaRPr lang="en-US">
              <a:solidFill>
                <a:schemeClr val="accent6">
                  <a:lumMod val="50000"/>
                </a:schemeClr>
              </a:solidFill>
              <a:latin typeface="Calibri" panose="020F0502020204030204" pitchFamily="34" charset="0"/>
              <a:cs typeface="Calibri" panose="020F0502020204030204" pitchFamily="34" charset="0"/>
            </a:endParaRPr>
          </a:p>
          <a:p>
            <a:pPr>
              <a:lnSpc>
                <a:spcPct val="80000"/>
              </a:lnSpc>
              <a:spcAft>
                <a:spcPts val="200"/>
              </a:spcAft>
            </a:pPr>
            <a:r>
              <a:rPr lang="en-US" sz="2000">
                <a:solidFill>
                  <a:schemeClr val="accent6">
                    <a:lumMod val="50000"/>
                  </a:schemeClr>
                </a:solidFill>
                <a:latin typeface="Calibri" panose="020F0502020204030204" pitchFamily="34" charset="0"/>
                <a:cs typeface="Calibri" panose="020F0502020204030204" pitchFamily="34" charset="0"/>
              </a:rPr>
              <a:t>Overall demand for our services is increasing</a:t>
            </a:r>
          </a:p>
          <a:p>
            <a:pPr lvl="1">
              <a:lnSpc>
                <a:spcPct val="80000"/>
              </a:lnSpc>
              <a:spcAft>
                <a:spcPts val="200"/>
              </a:spcAft>
            </a:pPr>
            <a:r>
              <a:rPr lang="en-US">
                <a:solidFill>
                  <a:schemeClr val="accent6">
                    <a:lumMod val="50000"/>
                  </a:schemeClr>
                </a:solidFill>
                <a:latin typeface="Calibri" panose="020F0502020204030204" pitchFamily="34" charset="0"/>
                <a:cs typeface="Calibri" panose="020F0502020204030204" pitchFamily="34" charset="0"/>
              </a:rPr>
              <a:t>Our marketing department says we need increase our capacity by over 6 times to meet projected demand.  </a:t>
            </a:r>
          </a:p>
          <a:p>
            <a:pPr lvl="2">
              <a:lnSpc>
                <a:spcPct val="80000"/>
              </a:lnSpc>
              <a:spcAft>
                <a:spcPts val="200"/>
              </a:spcAft>
            </a:pPr>
            <a:r>
              <a:rPr lang="en-US">
                <a:solidFill>
                  <a:schemeClr val="accent6">
                    <a:lumMod val="50000"/>
                  </a:schemeClr>
                </a:solidFill>
                <a:latin typeface="Calibri" panose="020F0502020204030204" pitchFamily="34" charset="0"/>
                <a:cs typeface="Calibri" panose="020F0502020204030204" pitchFamily="34" charset="0"/>
              </a:rPr>
              <a:t>There are hard constraints limiting operations to 1 shift/day.</a:t>
            </a:r>
          </a:p>
          <a:p>
            <a:pPr lvl="1">
              <a:lnSpc>
                <a:spcPct val="80000"/>
              </a:lnSpc>
              <a:spcAft>
                <a:spcPts val="200"/>
              </a:spcAft>
            </a:pPr>
            <a:r>
              <a:rPr lang="en-US">
                <a:solidFill>
                  <a:schemeClr val="accent6">
                    <a:lumMod val="50000"/>
                  </a:schemeClr>
                </a:solidFill>
                <a:latin typeface="Calibri" panose="020F0502020204030204" pitchFamily="34" charset="0"/>
                <a:cs typeface="Calibri" panose="020F0502020204030204" pitchFamily="34" charset="0"/>
              </a:rPr>
              <a:t>The JPSs at each production facility have been undergoing automation needed to increase capacity so they will be capable of filling, labeling, and packaging jars at a rate to meet this demand.</a:t>
            </a:r>
          </a:p>
          <a:p>
            <a:pPr lvl="1">
              <a:lnSpc>
                <a:spcPct val="80000"/>
              </a:lnSpc>
              <a:spcAft>
                <a:spcPts val="200"/>
              </a:spcAft>
            </a:pPr>
            <a:r>
              <a:rPr lang="en-US">
                <a:solidFill>
                  <a:schemeClr val="accent6">
                    <a:lumMod val="50000"/>
                  </a:schemeClr>
                </a:solidFill>
                <a:latin typeface="Calibri" panose="020F0502020204030204" pitchFamily="34" charset="0"/>
                <a:cs typeface="Calibri" panose="020F0502020204030204" pitchFamily="34" charset="0"/>
              </a:rPr>
              <a:t>The bottleneck is the limited rate (and low yield) of current human lid installers.</a:t>
            </a:r>
          </a:p>
        </p:txBody>
      </p:sp>
      <p:sp>
        <p:nvSpPr>
          <p:cNvPr id="4" name="Slide Number Placeholder 3">
            <a:extLst>
              <a:ext uri="{FF2B5EF4-FFF2-40B4-BE49-F238E27FC236}">
                <a16:creationId xmlns:a16="http://schemas.microsoft.com/office/drawing/2014/main" id="{385EFAAA-9B0E-D043-94E1-81E8922B8559}"/>
              </a:ext>
            </a:extLst>
          </p:cNvPr>
          <p:cNvSpPr>
            <a:spLocks noGrp="1"/>
          </p:cNvSpPr>
          <p:nvPr>
            <p:ph type="sldNum" sz="quarter" idx="12"/>
          </p:nvPr>
        </p:nvSpPr>
        <p:spPr>
          <a:xfrm>
            <a:off x="11518673" y="6440165"/>
            <a:ext cx="542697" cy="279400"/>
          </a:xfrm>
        </p:spPr>
        <p:txBody>
          <a:bodyPr/>
          <a:lstStyle/>
          <a:p>
            <a:fld id="{874AC6EB-5948-4DF8-B5CC-E711E8013C87}" type="slidenum">
              <a:rPr lang="en-US" smtClean="0"/>
              <a:pPr/>
              <a:t>9</a:t>
            </a:fld>
            <a:endParaRPr lang="en-US"/>
          </a:p>
        </p:txBody>
      </p:sp>
      <p:sp>
        <p:nvSpPr>
          <p:cNvPr id="5" name="TextBox 4">
            <a:extLst>
              <a:ext uri="{FF2B5EF4-FFF2-40B4-BE49-F238E27FC236}">
                <a16:creationId xmlns:a16="http://schemas.microsoft.com/office/drawing/2014/main" id="{69B4189E-7A21-BA49-933D-713FCBE1FFA0}"/>
              </a:ext>
            </a:extLst>
          </p:cNvPr>
          <p:cNvSpPr txBox="1"/>
          <p:nvPr/>
        </p:nvSpPr>
        <p:spPr>
          <a:xfrm>
            <a:off x="2654605" y="6410588"/>
            <a:ext cx="7044566" cy="338554"/>
          </a:xfrm>
          <a:prstGeom prst="rect">
            <a:avLst/>
          </a:prstGeom>
          <a:noFill/>
        </p:spPr>
        <p:txBody>
          <a:bodyPr wrap="square" rtlCol="0">
            <a:spAutoFit/>
          </a:bodyPr>
          <a:lstStyle/>
          <a:p>
            <a:r>
              <a:rPr lang="en-US" sz="1600">
                <a:latin typeface="Calibri" panose="020F0502020204030204" pitchFamily="34" charset="0"/>
                <a:cs typeface="Calibri" panose="020F0502020204030204" pitchFamily="34" charset="0"/>
              </a:rPr>
              <a:t>LIS: Lid Installation System; JPS: Jar Processing System; FCR: Facility Control Room;   </a:t>
            </a:r>
          </a:p>
        </p:txBody>
      </p:sp>
    </p:spTree>
    <p:extLst>
      <p:ext uri="{BB962C8B-B14F-4D97-AF65-F5344CB8AC3E}">
        <p14:creationId xmlns:p14="http://schemas.microsoft.com/office/powerpoint/2010/main" val="37945139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animEffect transition="in" filter="blinds(horizontal)">
                                      <p:cBhvr>
                                        <p:cTn id="11" dur="500"/>
                                        <p:tgtEl>
                                          <p:spTgt spid="3">
                                            <p:txEl>
                                              <p:pRg st="3" end="3"/>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3">
                                            <p:txEl>
                                              <p:pRg st="4" end="4"/>
                                            </p:txEl>
                                          </p:spTgt>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nodeType="clickEffect">
                                  <p:stCondLst>
                                    <p:cond delay="0"/>
                                  </p:stCondLst>
                                  <p:childTnLst>
                                    <p:set>
                                      <p:cBhvr>
                                        <p:cTn id="29"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nodeType="clickEffect">
                                  <p:stCondLst>
                                    <p:cond delay="0"/>
                                  </p:stCondLst>
                                  <p:childTnLst>
                                    <p:set>
                                      <p:cBhvr>
                                        <p:cTn id="33"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nodeType="clickEffect">
                                  <p:stCondLst>
                                    <p:cond delay="0"/>
                                  </p:stCondLst>
                                  <p:childTnLst>
                                    <p:set>
                                      <p:cBhvr>
                                        <p:cTn id="37"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3">
                                            <p:txEl>
                                              <p:pRg st="11" end="11"/>
                                            </p:txEl>
                                          </p:spTgt>
                                        </p:tgtEl>
                                        <p:attrNameLst>
                                          <p:attrName>style.visibility</p:attrName>
                                        </p:attrNameLst>
                                      </p:cBhvr>
                                      <p:to>
                                        <p:strVal val="visible"/>
                                      </p:to>
                                    </p:set>
                                    <p:animEffect transition="in" filter="blinds(horizontal)">
                                      <p:cBhvr>
                                        <p:cTn id="42" dur="500"/>
                                        <p:tgtEl>
                                          <p:spTgt spid="3">
                                            <p:txEl>
                                              <p:pRg st="11" end="11"/>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3">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F26316-132C-D84C-AB17-7F4D11037EE5}"/>
              </a:ext>
            </a:extLst>
          </p:cNvPr>
          <p:cNvSpPr>
            <a:spLocks noGrp="1"/>
          </p:cNvSpPr>
          <p:nvPr>
            <p:ph type="title"/>
          </p:nvPr>
        </p:nvSpPr>
        <p:spPr/>
        <p:txBody>
          <a:bodyPr>
            <a:normAutofit fontScale="90000"/>
          </a:bodyPr>
          <a:lstStyle/>
          <a:p>
            <a:r>
              <a:rPr lang="en-US"/>
              <a:t>Risk Assessment</a:t>
            </a:r>
          </a:p>
        </p:txBody>
      </p:sp>
      <p:sp>
        <p:nvSpPr>
          <p:cNvPr id="3" name="Content Placeholder 2">
            <a:extLst>
              <a:ext uri="{FF2B5EF4-FFF2-40B4-BE49-F238E27FC236}">
                <a16:creationId xmlns:a16="http://schemas.microsoft.com/office/drawing/2014/main" id="{86E8BF70-4F68-E94B-94B7-F5DA4C1EAC78}"/>
              </a:ext>
            </a:extLst>
          </p:cNvPr>
          <p:cNvSpPr>
            <a:spLocks noGrp="1"/>
          </p:cNvSpPr>
          <p:nvPr>
            <p:ph idx="1"/>
          </p:nvPr>
        </p:nvSpPr>
        <p:spPr>
          <a:xfrm>
            <a:off x="1012691" y="1531324"/>
            <a:ext cx="10319337" cy="4495207"/>
          </a:xfrm>
        </p:spPr>
        <p:txBody>
          <a:bodyPr>
            <a:normAutofit lnSpcReduction="10000"/>
          </a:bodyPr>
          <a:lstStyle/>
          <a:p>
            <a:pPr>
              <a:spcAft>
                <a:spcPts val="400"/>
              </a:spcAft>
            </a:pPr>
            <a:r>
              <a:rPr lang="en-US">
                <a:solidFill>
                  <a:schemeClr val="accent6">
                    <a:lumMod val="50000"/>
                  </a:schemeClr>
                </a:solidFill>
              </a:rPr>
              <a:t>Technology Risk Assessment (TRA)</a:t>
            </a:r>
          </a:p>
          <a:p>
            <a:pPr lvl="1">
              <a:spcAft>
                <a:spcPts val="400"/>
              </a:spcAft>
            </a:pPr>
            <a:r>
              <a:rPr lang="en-US" sz="2200">
                <a:solidFill>
                  <a:schemeClr val="accent6">
                    <a:lumMod val="50000"/>
                  </a:schemeClr>
                </a:solidFill>
              </a:rPr>
              <a:t>How many things are you doing for the first time?</a:t>
            </a:r>
          </a:p>
          <a:p>
            <a:pPr lvl="1">
              <a:spcAft>
                <a:spcPts val="400"/>
              </a:spcAft>
            </a:pPr>
            <a:r>
              <a:rPr lang="en-US" sz="2200">
                <a:solidFill>
                  <a:schemeClr val="accent6">
                    <a:lumMod val="50000"/>
                  </a:schemeClr>
                </a:solidFill>
              </a:rPr>
              <a:t>How many things are you doing that have been done before but in a slightly different way or different operational environment?</a:t>
            </a:r>
          </a:p>
          <a:p>
            <a:pPr lvl="1">
              <a:spcAft>
                <a:spcPts val="400"/>
              </a:spcAft>
            </a:pPr>
            <a:r>
              <a:rPr lang="en-US" sz="2200">
                <a:solidFill>
                  <a:schemeClr val="accent6">
                    <a:lumMod val="50000"/>
                  </a:schemeClr>
                </a:solidFill>
              </a:rPr>
              <a:t>For each of these things, what is the level of technical maturity? (TRL)</a:t>
            </a:r>
          </a:p>
          <a:p>
            <a:pPr lvl="1">
              <a:spcAft>
                <a:spcPts val="400"/>
              </a:spcAft>
            </a:pPr>
            <a:r>
              <a:rPr lang="en-US" sz="2200">
                <a:solidFill>
                  <a:schemeClr val="accent6">
                    <a:lumMod val="50000"/>
                  </a:schemeClr>
                </a:solidFill>
              </a:rPr>
              <a:t>What needs to be done to mature those technologies?</a:t>
            </a:r>
          </a:p>
          <a:p>
            <a:pPr lvl="2">
              <a:spcAft>
                <a:spcPts val="400"/>
              </a:spcAft>
            </a:pPr>
            <a:r>
              <a:rPr lang="en-US" sz="2200">
                <a:solidFill>
                  <a:schemeClr val="accent6">
                    <a:lumMod val="50000"/>
                  </a:schemeClr>
                </a:solidFill>
              </a:rPr>
              <a:t>Cost, schedule, resources?</a:t>
            </a:r>
          </a:p>
          <a:p>
            <a:pPr>
              <a:spcAft>
                <a:spcPts val="400"/>
              </a:spcAft>
            </a:pPr>
            <a:r>
              <a:rPr lang="en-US">
                <a:solidFill>
                  <a:schemeClr val="accent6">
                    <a:lumMod val="50000"/>
                  </a:schemeClr>
                </a:solidFill>
              </a:rPr>
              <a:t>Failure Modes &amp; Effects Analysis (FMEA)</a:t>
            </a:r>
          </a:p>
          <a:p>
            <a:pPr lvl="1">
              <a:spcBef>
                <a:spcPts val="600"/>
              </a:spcBef>
              <a:spcAft>
                <a:spcPts val="400"/>
              </a:spcAft>
            </a:pPr>
            <a:r>
              <a:rPr lang="en-US" sz="2200">
                <a:solidFill>
                  <a:schemeClr val="accent6">
                    <a:lumMod val="50000"/>
                  </a:schemeClr>
                </a:solidFill>
              </a:rPr>
              <a:t>Operational Risks </a:t>
            </a:r>
          </a:p>
          <a:p>
            <a:pPr lvl="2">
              <a:lnSpc>
                <a:spcPct val="80000"/>
              </a:lnSpc>
              <a:spcBef>
                <a:spcPts val="600"/>
              </a:spcBef>
              <a:spcAft>
                <a:spcPts val="400"/>
              </a:spcAft>
            </a:pPr>
            <a:r>
              <a:rPr lang="en-US" sz="2200">
                <a:solidFill>
                  <a:schemeClr val="accent6">
                    <a:lumMod val="50000"/>
                  </a:schemeClr>
                </a:solidFill>
              </a:rPr>
              <a:t>Manufacturing (</a:t>
            </a:r>
            <a:r>
              <a:rPr lang="en-US" sz="2200" err="1">
                <a:solidFill>
                  <a:schemeClr val="accent6">
                    <a:lumMod val="50000"/>
                  </a:schemeClr>
                </a:solidFill>
              </a:rPr>
              <a:t>e.g</a:t>
            </a:r>
            <a:r>
              <a:rPr lang="en-US" sz="2200">
                <a:solidFill>
                  <a:schemeClr val="accent6">
                    <a:lumMod val="50000"/>
                  </a:schemeClr>
                </a:solidFill>
              </a:rPr>
              <a:t>, test kit) </a:t>
            </a:r>
          </a:p>
          <a:p>
            <a:pPr lvl="2">
              <a:lnSpc>
                <a:spcPct val="80000"/>
              </a:lnSpc>
              <a:spcBef>
                <a:spcPts val="600"/>
              </a:spcBef>
              <a:spcAft>
                <a:spcPts val="400"/>
              </a:spcAft>
            </a:pPr>
            <a:r>
              <a:rPr lang="en-US" sz="2200">
                <a:solidFill>
                  <a:schemeClr val="accent6">
                    <a:lumMod val="50000"/>
                  </a:schemeClr>
                </a:solidFill>
              </a:rPr>
              <a:t>Customer/User (e.g., collecting sample, preparing assay) </a:t>
            </a:r>
          </a:p>
          <a:p>
            <a:pPr lvl="2">
              <a:lnSpc>
                <a:spcPct val="80000"/>
              </a:lnSpc>
              <a:spcBef>
                <a:spcPts val="600"/>
              </a:spcBef>
              <a:spcAft>
                <a:spcPts val="400"/>
              </a:spcAft>
            </a:pPr>
            <a:r>
              <a:rPr lang="en-US" sz="2200">
                <a:solidFill>
                  <a:schemeClr val="accent6">
                    <a:lumMod val="50000"/>
                  </a:schemeClr>
                </a:solidFill>
              </a:rPr>
              <a:t>Instrument (e.g., performing the test)</a:t>
            </a:r>
          </a:p>
          <a:p>
            <a:pPr lvl="1">
              <a:spcAft>
                <a:spcPts val="400"/>
              </a:spcAft>
            </a:pPr>
            <a:endParaRPr lang="en-US">
              <a:solidFill>
                <a:schemeClr val="accent6">
                  <a:lumMod val="50000"/>
                </a:schemeClr>
              </a:solidFill>
            </a:endParaRPr>
          </a:p>
          <a:p>
            <a:pPr>
              <a:spcAft>
                <a:spcPts val="400"/>
              </a:spcAft>
            </a:pPr>
            <a:endParaRPr lang="en-US">
              <a:solidFill>
                <a:schemeClr val="accent6">
                  <a:lumMod val="50000"/>
                </a:schemeClr>
              </a:solidFill>
            </a:endParaRPr>
          </a:p>
        </p:txBody>
      </p:sp>
      <p:sp>
        <p:nvSpPr>
          <p:cNvPr id="4" name="Slide Number Placeholder 3">
            <a:extLst>
              <a:ext uri="{FF2B5EF4-FFF2-40B4-BE49-F238E27FC236}">
                <a16:creationId xmlns:a16="http://schemas.microsoft.com/office/drawing/2014/main" id="{BE37B664-CBFF-954A-9E14-2E03A321C1E5}"/>
              </a:ext>
            </a:extLst>
          </p:cNvPr>
          <p:cNvSpPr>
            <a:spLocks noGrp="1"/>
          </p:cNvSpPr>
          <p:nvPr>
            <p:ph type="sldNum" sz="quarter" idx="12"/>
          </p:nvPr>
        </p:nvSpPr>
        <p:spPr/>
        <p:txBody>
          <a:bodyPr/>
          <a:lstStyle/>
          <a:p>
            <a:fld id="{874AC6EB-5948-4DF8-B5CC-E711E8013C87}" type="slidenum">
              <a:rPr lang="en-US" smtClean="0"/>
              <a:pPr/>
              <a:t>90</a:t>
            </a:fld>
            <a:endParaRPr lang="en-US"/>
          </a:p>
        </p:txBody>
      </p:sp>
    </p:spTree>
    <p:extLst>
      <p:ext uri="{BB962C8B-B14F-4D97-AF65-F5344CB8AC3E}">
        <p14:creationId xmlns:p14="http://schemas.microsoft.com/office/powerpoint/2010/main" val="36097086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
                                            <p:txEl>
                                              <p:pRg st="8" end="8"/>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
                                            <p:txEl>
                                              <p:pRg st="9" end="9"/>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5851C7-CF46-9946-AFDA-8B2CC3F221EE}"/>
              </a:ext>
            </a:extLst>
          </p:cNvPr>
          <p:cNvSpPr>
            <a:spLocks noGrp="1"/>
          </p:cNvSpPr>
          <p:nvPr>
            <p:ph type="title"/>
          </p:nvPr>
        </p:nvSpPr>
        <p:spPr>
          <a:xfrm>
            <a:off x="4167770" y="676700"/>
            <a:ext cx="4038600" cy="750206"/>
          </a:xfrm>
        </p:spPr>
        <p:txBody>
          <a:bodyPr>
            <a:normAutofit/>
          </a:bodyPr>
          <a:lstStyle/>
          <a:p>
            <a:pPr algn="ctr"/>
            <a:r>
              <a:rPr lang="en-US" sz="3598"/>
              <a:t>Risk Assessment</a:t>
            </a:r>
          </a:p>
        </p:txBody>
      </p:sp>
      <p:sp>
        <p:nvSpPr>
          <p:cNvPr id="13" name="Slide Number Placeholder 12">
            <a:extLst>
              <a:ext uri="{FF2B5EF4-FFF2-40B4-BE49-F238E27FC236}">
                <a16:creationId xmlns:a16="http://schemas.microsoft.com/office/drawing/2014/main" id="{CD4702B9-6552-2C42-B577-4BFDF4CC9C50}"/>
              </a:ext>
            </a:extLst>
          </p:cNvPr>
          <p:cNvSpPr>
            <a:spLocks noGrp="1"/>
          </p:cNvSpPr>
          <p:nvPr>
            <p:ph type="sldNum" sz="quarter" idx="12"/>
          </p:nvPr>
        </p:nvSpPr>
        <p:spPr/>
        <p:txBody>
          <a:bodyPr/>
          <a:lstStyle/>
          <a:p>
            <a:fld id="{924B41C4-1474-8D42-B330-D2828683839D}" type="slidenum">
              <a:rPr lang="en-US" smtClean="0"/>
              <a:pPr/>
              <a:t>91</a:t>
            </a:fld>
            <a:endParaRPr lang="en-US"/>
          </a:p>
        </p:txBody>
      </p:sp>
      <p:sp>
        <p:nvSpPr>
          <p:cNvPr id="3" name="TextBox 2">
            <a:extLst>
              <a:ext uri="{FF2B5EF4-FFF2-40B4-BE49-F238E27FC236}">
                <a16:creationId xmlns:a16="http://schemas.microsoft.com/office/drawing/2014/main" id="{CEFD0899-A631-5D9D-3284-1E093ED3330E}"/>
              </a:ext>
            </a:extLst>
          </p:cNvPr>
          <p:cNvSpPr txBox="1"/>
          <p:nvPr/>
        </p:nvSpPr>
        <p:spPr>
          <a:xfrm>
            <a:off x="936554" y="1654628"/>
            <a:ext cx="4125686" cy="646331"/>
          </a:xfrm>
          <a:prstGeom prst="rect">
            <a:avLst/>
          </a:prstGeom>
          <a:noFill/>
        </p:spPr>
        <p:txBody>
          <a:bodyPr wrap="square" rtlCol="0">
            <a:spAutoFit/>
          </a:bodyPr>
          <a:lstStyle/>
          <a:p>
            <a:pPr marL="285750" indent="-285750">
              <a:lnSpc>
                <a:spcPct val="90000"/>
              </a:lnSpc>
              <a:buFont typeface="Arial" panose="020B0604020202020204" pitchFamily="34" charset="0"/>
              <a:buChar char="•"/>
            </a:pPr>
            <a:r>
              <a:rPr lang="en-US" sz="2000">
                <a:solidFill>
                  <a:schemeClr val="accent6">
                    <a:lumMod val="50000"/>
                  </a:schemeClr>
                </a:solidFill>
                <a:latin typeface="Calibri" panose="020F0502020204030204" pitchFamily="34" charset="0"/>
                <a:cs typeface="Calibri" panose="020F0502020204030204" pitchFamily="34" charset="0"/>
              </a:rPr>
              <a:t>Must define nominal input and output form and characteristics </a:t>
            </a:r>
          </a:p>
        </p:txBody>
      </p:sp>
      <p:sp>
        <p:nvSpPr>
          <p:cNvPr id="8" name="TextBox 7">
            <a:extLst>
              <a:ext uri="{FF2B5EF4-FFF2-40B4-BE49-F238E27FC236}">
                <a16:creationId xmlns:a16="http://schemas.microsoft.com/office/drawing/2014/main" id="{8133B3AD-3040-FCC9-1BE9-2E09840683E7}"/>
              </a:ext>
            </a:extLst>
          </p:cNvPr>
          <p:cNvSpPr txBox="1"/>
          <p:nvPr/>
        </p:nvSpPr>
        <p:spPr>
          <a:xfrm>
            <a:off x="936554" y="2401458"/>
            <a:ext cx="4125686" cy="2862322"/>
          </a:xfrm>
          <a:prstGeom prst="rect">
            <a:avLst/>
          </a:prstGeom>
          <a:noFill/>
        </p:spPr>
        <p:txBody>
          <a:bodyPr wrap="square" rtlCol="0">
            <a:spAutoFit/>
          </a:bodyPr>
          <a:lstStyle/>
          <a:p>
            <a:pPr marL="285750" indent="-285750">
              <a:lnSpc>
                <a:spcPct val="90000"/>
              </a:lnSpc>
              <a:buFont typeface="Arial" panose="020B0604020202020204" pitchFamily="34" charset="0"/>
              <a:buChar char="•"/>
            </a:pPr>
            <a:r>
              <a:rPr lang="en-US" sz="2000">
                <a:solidFill>
                  <a:schemeClr val="accent6">
                    <a:lumMod val="50000"/>
                  </a:schemeClr>
                </a:solidFill>
                <a:latin typeface="Calibri" panose="020F0502020204030204" pitchFamily="34" charset="0"/>
                <a:cs typeface="Calibri" panose="020F0502020204030204" pitchFamily="34" charset="0"/>
              </a:rPr>
              <a:t>Also, must address off-nominal input and outputs</a:t>
            </a:r>
          </a:p>
          <a:p>
            <a:pPr marL="742950" lvl="1" indent="-285750">
              <a:lnSpc>
                <a:spcPct val="90000"/>
              </a:lnSpc>
              <a:buFont typeface="Arial" panose="020B0604020202020204" pitchFamily="34" charset="0"/>
              <a:buChar char="•"/>
            </a:pPr>
            <a:r>
              <a:rPr lang="en-US" sz="2000">
                <a:solidFill>
                  <a:schemeClr val="accent6">
                    <a:lumMod val="50000"/>
                  </a:schemeClr>
                </a:solidFill>
                <a:latin typeface="Calibri" panose="020F0502020204030204" pitchFamily="34" charset="0"/>
                <a:cs typeface="Calibri" panose="020F0502020204030204" pitchFamily="34" charset="0"/>
              </a:rPr>
              <a:t>Risk assessment – likelihood and impact of off-nominal inputs and outputs</a:t>
            </a:r>
          </a:p>
          <a:p>
            <a:pPr marL="742950" lvl="1" indent="-285750">
              <a:lnSpc>
                <a:spcPct val="90000"/>
              </a:lnSpc>
              <a:buFont typeface="Arial" panose="020B0604020202020204" pitchFamily="34" charset="0"/>
              <a:buChar char="•"/>
            </a:pPr>
            <a:r>
              <a:rPr lang="en-US" sz="2000">
                <a:solidFill>
                  <a:schemeClr val="accent6">
                    <a:lumMod val="50000"/>
                  </a:schemeClr>
                </a:solidFill>
                <a:latin typeface="Calibri" panose="020F0502020204030204" pitchFamily="34" charset="0"/>
                <a:cs typeface="Calibri" panose="020F0502020204030204" pitchFamily="34" charset="0"/>
              </a:rPr>
              <a:t>How will off-nominal inputs be handled?</a:t>
            </a:r>
          </a:p>
          <a:p>
            <a:pPr marL="742950" lvl="1" indent="-285750">
              <a:lnSpc>
                <a:spcPct val="90000"/>
              </a:lnSpc>
              <a:buFont typeface="Arial" panose="020B0604020202020204" pitchFamily="34" charset="0"/>
              <a:buChar char="•"/>
            </a:pPr>
            <a:r>
              <a:rPr lang="en-US" sz="2000">
                <a:solidFill>
                  <a:schemeClr val="accent6">
                    <a:lumMod val="50000"/>
                  </a:schemeClr>
                </a:solidFill>
                <a:latin typeface="Calibri" panose="020F0502020204030204" pitchFamily="34" charset="0"/>
                <a:cs typeface="Calibri" panose="020F0502020204030204" pitchFamily="34" charset="0"/>
              </a:rPr>
              <a:t>How can we prevent (or reduce the likelihood of) off-nominal outputs?</a:t>
            </a:r>
          </a:p>
        </p:txBody>
      </p:sp>
      <p:sp>
        <p:nvSpPr>
          <p:cNvPr id="9" name="TextBox 8">
            <a:extLst>
              <a:ext uri="{FF2B5EF4-FFF2-40B4-BE49-F238E27FC236}">
                <a16:creationId xmlns:a16="http://schemas.microsoft.com/office/drawing/2014/main" id="{5D508E24-668F-46E7-D3CE-25D3701D5972}"/>
              </a:ext>
            </a:extLst>
          </p:cNvPr>
          <p:cNvSpPr txBox="1"/>
          <p:nvPr/>
        </p:nvSpPr>
        <p:spPr>
          <a:xfrm>
            <a:off x="936554" y="5351015"/>
            <a:ext cx="4898189" cy="646331"/>
          </a:xfrm>
          <a:prstGeom prst="rect">
            <a:avLst/>
          </a:prstGeom>
          <a:noFill/>
        </p:spPr>
        <p:txBody>
          <a:bodyPr wrap="square" rtlCol="0">
            <a:spAutoFit/>
          </a:bodyPr>
          <a:lstStyle/>
          <a:p>
            <a:pPr marL="285750" indent="-285750">
              <a:lnSpc>
                <a:spcPct val="90000"/>
              </a:lnSpc>
              <a:buFont typeface="Arial" panose="020B0604020202020204" pitchFamily="34" charset="0"/>
              <a:buChar char="•"/>
            </a:pPr>
            <a:r>
              <a:rPr lang="en-US" sz="2000">
                <a:solidFill>
                  <a:schemeClr val="accent6">
                    <a:lumMod val="50000"/>
                  </a:schemeClr>
                </a:solidFill>
                <a:latin typeface="Calibri" panose="020F0502020204030204" pitchFamily="34" charset="0"/>
                <a:cs typeface="Calibri" panose="020F0502020204030204" pitchFamily="34" charset="0"/>
              </a:rPr>
              <a:t>Include human interactions</a:t>
            </a:r>
          </a:p>
          <a:p>
            <a:pPr marL="742950" lvl="1" indent="-285750">
              <a:lnSpc>
                <a:spcPct val="90000"/>
              </a:lnSpc>
              <a:buFont typeface="Arial" panose="020B0604020202020204" pitchFamily="34" charset="0"/>
              <a:buChar char="•"/>
            </a:pPr>
            <a:r>
              <a:rPr lang="en-US" sz="2000">
                <a:solidFill>
                  <a:schemeClr val="accent6">
                    <a:lumMod val="50000"/>
                  </a:schemeClr>
                </a:solidFill>
                <a:latin typeface="Calibri" panose="020F0502020204030204" pitchFamily="34" charset="0"/>
                <a:cs typeface="Calibri" panose="020F0502020204030204" pitchFamily="34" charset="0"/>
              </a:rPr>
              <a:t>User/Operator/Maintainer/Disposer</a:t>
            </a:r>
          </a:p>
        </p:txBody>
      </p:sp>
      <p:sp>
        <p:nvSpPr>
          <p:cNvPr id="10" name="TextBox 9">
            <a:extLst>
              <a:ext uri="{FF2B5EF4-FFF2-40B4-BE49-F238E27FC236}">
                <a16:creationId xmlns:a16="http://schemas.microsoft.com/office/drawing/2014/main" id="{A4C7E2C9-93ED-4DF4-223D-241162B04B9B}"/>
              </a:ext>
            </a:extLst>
          </p:cNvPr>
          <p:cNvSpPr txBox="1"/>
          <p:nvPr/>
        </p:nvSpPr>
        <p:spPr>
          <a:xfrm>
            <a:off x="6916057" y="5871092"/>
            <a:ext cx="2862943" cy="338554"/>
          </a:xfrm>
          <a:prstGeom prst="rect">
            <a:avLst/>
          </a:prstGeom>
          <a:noFill/>
        </p:spPr>
        <p:txBody>
          <a:bodyPr wrap="square" rtlCol="0">
            <a:spAutoFit/>
          </a:bodyPr>
          <a:lstStyle/>
          <a:p>
            <a:pPr algn="ctr"/>
            <a:r>
              <a:rPr lang="en-US" sz="1600">
                <a:latin typeface="Calibri" panose="020F0502020204030204" pitchFamily="34" charset="0"/>
                <a:cs typeface="Calibri" panose="020F0502020204030204" pitchFamily="34" charset="0"/>
              </a:rPr>
              <a:t>From INCOSE RWG NRM</a:t>
            </a:r>
          </a:p>
        </p:txBody>
      </p:sp>
      <p:pic>
        <p:nvPicPr>
          <p:cNvPr id="4" name="Picture 3">
            <a:extLst>
              <a:ext uri="{FF2B5EF4-FFF2-40B4-BE49-F238E27FC236}">
                <a16:creationId xmlns:a16="http://schemas.microsoft.com/office/drawing/2014/main" id="{3C183C59-20A4-32D8-A9A0-808B1A603B50}"/>
              </a:ext>
            </a:extLst>
          </p:cNvPr>
          <p:cNvPicPr>
            <a:picLocks noChangeAspect="1"/>
          </p:cNvPicPr>
          <p:nvPr/>
        </p:nvPicPr>
        <p:blipFill>
          <a:blip r:embed="rId2"/>
          <a:stretch>
            <a:fillRect/>
          </a:stretch>
        </p:blipFill>
        <p:spPr>
          <a:xfrm>
            <a:off x="5452867" y="1811803"/>
            <a:ext cx="5507005" cy="3674391"/>
          </a:xfrm>
          <a:prstGeom prst="rect">
            <a:avLst/>
          </a:prstGeom>
        </p:spPr>
      </p:pic>
    </p:spTree>
    <p:extLst>
      <p:ext uri="{BB962C8B-B14F-4D97-AF65-F5344CB8AC3E}">
        <p14:creationId xmlns:p14="http://schemas.microsoft.com/office/powerpoint/2010/main" val="1110412170"/>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C4BA0F-9399-3E43-BAE3-A0D8B21370BD}"/>
              </a:ext>
            </a:extLst>
          </p:cNvPr>
          <p:cNvSpPr>
            <a:spLocks noGrp="1"/>
          </p:cNvSpPr>
          <p:nvPr>
            <p:ph type="title"/>
          </p:nvPr>
        </p:nvSpPr>
        <p:spPr>
          <a:xfrm>
            <a:off x="609917" y="641407"/>
            <a:ext cx="10972800" cy="680970"/>
          </a:xfrm>
        </p:spPr>
        <p:txBody>
          <a:bodyPr>
            <a:normAutofit/>
          </a:bodyPr>
          <a:lstStyle/>
          <a:p>
            <a:pPr algn="ctr"/>
            <a:r>
              <a:rPr lang="en-US" sz="3598"/>
              <a:t>Iteration to Mature Lifecycle Concepts</a:t>
            </a:r>
          </a:p>
        </p:txBody>
      </p:sp>
      <p:pic>
        <p:nvPicPr>
          <p:cNvPr id="7" name="Picture 6">
            <a:extLst>
              <a:ext uri="{FF2B5EF4-FFF2-40B4-BE49-F238E27FC236}">
                <a16:creationId xmlns:a16="http://schemas.microsoft.com/office/drawing/2014/main" id="{441BC1DA-E212-EB41-BE39-B45951378DA1}"/>
              </a:ext>
            </a:extLst>
          </p:cNvPr>
          <p:cNvPicPr>
            <a:picLocks noChangeAspect="1"/>
          </p:cNvPicPr>
          <p:nvPr/>
        </p:nvPicPr>
        <p:blipFill>
          <a:blip r:embed="rId2"/>
          <a:stretch>
            <a:fillRect/>
          </a:stretch>
        </p:blipFill>
        <p:spPr>
          <a:xfrm>
            <a:off x="2451100" y="1419452"/>
            <a:ext cx="7575500" cy="4094493"/>
          </a:xfrm>
          <a:prstGeom prst="rect">
            <a:avLst/>
          </a:prstGeom>
        </p:spPr>
      </p:pic>
      <p:sp>
        <p:nvSpPr>
          <p:cNvPr id="8" name="TextBox 7">
            <a:extLst>
              <a:ext uri="{FF2B5EF4-FFF2-40B4-BE49-F238E27FC236}">
                <a16:creationId xmlns:a16="http://schemas.microsoft.com/office/drawing/2014/main" id="{0E03EBEF-B64E-444C-AF9E-1C0ED56A1322}"/>
              </a:ext>
            </a:extLst>
          </p:cNvPr>
          <p:cNvSpPr txBox="1"/>
          <p:nvPr/>
        </p:nvSpPr>
        <p:spPr>
          <a:xfrm>
            <a:off x="1451768" y="5475846"/>
            <a:ext cx="9710672" cy="461665"/>
          </a:xfrm>
          <a:prstGeom prst="rect">
            <a:avLst/>
          </a:prstGeom>
          <a:noFill/>
        </p:spPr>
        <p:txBody>
          <a:bodyPr wrap="none" rtlCol="0">
            <a:spAutoFit/>
          </a:bodyPr>
          <a:lstStyle/>
          <a:p>
            <a:r>
              <a:rPr lang="en-US" sz="2400">
                <a:solidFill>
                  <a:srgbClr val="00B050"/>
                </a:solidFill>
                <a:latin typeface="Calibri" panose="020F0502020204030204" pitchFamily="34" charset="0"/>
                <a:cs typeface="Calibri" panose="020F0502020204030204" pitchFamily="34" charset="0"/>
              </a:rPr>
              <a:t>Doctrine of Successive Refinement – Zeroing in on a set of Feasible Concepts</a:t>
            </a:r>
          </a:p>
        </p:txBody>
      </p:sp>
      <p:sp>
        <p:nvSpPr>
          <p:cNvPr id="14" name="Slide Number Placeholder 13">
            <a:extLst>
              <a:ext uri="{FF2B5EF4-FFF2-40B4-BE49-F238E27FC236}">
                <a16:creationId xmlns:a16="http://schemas.microsoft.com/office/drawing/2014/main" id="{7B3C48A9-C13A-B242-876B-C7DF3B4E6733}"/>
              </a:ext>
            </a:extLst>
          </p:cNvPr>
          <p:cNvSpPr>
            <a:spLocks noGrp="1"/>
          </p:cNvSpPr>
          <p:nvPr>
            <p:ph type="sldNum" sz="quarter" idx="12"/>
          </p:nvPr>
        </p:nvSpPr>
        <p:spPr/>
        <p:txBody>
          <a:bodyPr/>
          <a:lstStyle/>
          <a:p>
            <a:fld id="{924B41C4-1474-8D42-B330-D2828683839D}" type="slidenum">
              <a:rPr lang="en-US" smtClean="0"/>
              <a:pPr/>
              <a:t>92</a:t>
            </a:fld>
            <a:endParaRPr lang="en-US"/>
          </a:p>
        </p:txBody>
      </p:sp>
      <p:sp>
        <p:nvSpPr>
          <p:cNvPr id="9" name="TextBox 8">
            <a:extLst>
              <a:ext uri="{FF2B5EF4-FFF2-40B4-BE49-F238E27FC236}">
                <a16:creationId xmlns:a16="http://schemas.microsoft.com/office/drawing/2014/main" id="{196C6274-18CF-3D60-42B8-9D869C51599C}"/>
              </a:ext>
            </a:extLst>
          </p:cNvPr>
          <p:cNvSpPr txBox="1"/>
          <p:nvPr/>
        </p:nvSpPr>
        <p:spPr>
          <a:xfrm>
            <a:off x="4439557" y="5907934"/>
            <a:ext cx="2862943" cy="338554"/>
          </a:xfrm>
          <a:prstGeom prst="rect">
            <a:avLst/>
          </a:prstGeom>
          <a:noFill/>
        </p:spPr>
        <p:txBody>
          <a:bodyPr wrap="square" rtlCol="0">
            <a:spAutoFit/>
          </a:bodyPr>
          <a:lstStyle/>
          <a:p>
            <a:pPr algn="ctr"/>
            <a:r>
              <a:rPr lang="en-US" sz="1600">
                <a:latin typeface="Calibri" panose="020F0502020204030204" pitchFamily="34" charset="0"/>
                <a:cs typeface="Calibri" panose="020F0502020204030204" pitchFamily="34" charset="0"/>
              </a:rPr>
              <a:t>From INCOSE RWG NRM</a:t>
            </a:r>
          </a:p>
        </p:txBody>
      </p:sp>
    </p:spTree>
    <p:extLst>
      <p:ext uri="{BB962C8B-B14F-4D97-AF65-F5344CB8AC3E}">
        <p14:creationId xmlns:p14="http://schemas.microsoft.com/office/powerpoint/2010/main" val="2691081821"/>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ounded Rectangle 26">
            <a:extLst>
              <a:ext uri="{FF2B5EF4-FFF2-40B4-BE49-F238E27FC236}">
                <a16:creationId xmlns:a16="http://schemas.microsoft.com/office/drawing/2014/main" id="{1334EA68-9645-4AF0-0DA0-6EBD09FB6B15}"/>
              </a:ext>
            </a:extLst>
          </p:cNvPr>
          <p:cNvSpPr/>
          <p:nvPr/>
        </p:nvSpPr>
        <p:spPr bwMode="auto">
          <a:xfrm>
            <a:off x="927100" y="1701800"/>
            <a:ext cx="10482716" cy="4382082"/>
          </a:xfrm>
          <a:prstGeom prst="roundRect">
            <a:avLst/>
          </a:prstGeom>
          <a:solidFill>
            <a:schemeClr val="accent6">
              <a:lumMod val="40000"/>
              <a:lumOff val="6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t"/>
          <a:lstStyle/>
          <a:p>
            <a:pPr algn="ctr">
              <a:lnSpc>
                <a:spcPct val="50000"/>
              </a:lnSpc>
            </a:pPr>
            <a:r>
              <a:rPr lang="en-US" sz="2800">
                <a:solidFill>
                  <a:schemeClr val="tx1"/>
                </a:solidFill>
                <a:latin typeface="Calibri" panose="020F0502020204030204" pitchFamily="34" charset="0"/>
                <a:cs typeface="Calibri" panose="020F0502020204030204" pitchFamily="34" charset="0"/>
              </a:rPr>
              <a:t>LIS</a:t>
            </a:r>
          </a:p>
        </p:txBody>
      </p:sp>
      <p:sp>
        <p:nvSpPr>
          <p:cNvPr id="2" name="Title 1">
            <a:extLst>
              <a:ext uri="{FF2B5EF4-FFF2-40B4-BE49-F238E27FC236}">
                <a16:creationId xmlns:a16="http://schemas.microsoft.com/office/drawing/2014/main" id="{9B1B336D-39D1-4F43-A7C9-0DDD11326195}"/>
              </a:ext>
            </a:extLst>
          </p:cNvPr>
          <p:cNvSpPr>
            <a:spLocks noGrp="1"/>
          </p:cNvSpPr>
          <p:nvPr>
            <p:ph type="title"/>
          </p:nvPr>
        </p:nvSpPr>
        <p:spPr>
          <a:xfrm>
            <a:off x="1385615" y="774118"/>
            <a:ext cx="9278263" cy="669187"/>
          </a:xfrm>
        </p:spPr>
        <p:txBody>
          <a:bodyPr>
            <a:normAutofit fontScale="90000"/>
          </a:bodyPr>
          <a:lstStyle/>
          <a:p>
            <a:r>
              <a:rPr lang="en-US"/>
              <a:t>LIS Conceptual/Logical Architecture</a:t>
            </a:r>
          </a:p>
        </p:txBody>
      </p:sp>
      <p:sp>
        <p:nvSpPr>
          <p:cNvPr id="4" name="Slide Number Placeholder 3">
            <a:extLst>
              <a:ext uri="{FF2B5EF4-FFF2-40B4-BE49-F238E27FC236}">
                <a16:creationId xmlns:a16="http://schemas.microsoft.com/office/drawing/2014/main" id="{38EED3F0-EEE8-E445-95BC-81F5B1579285}"/>
              </a:ext>
            </a:extLst>
          </p:cNvPr>
          <p:cNvSpPr>
            <a:spLocks noGrp="1"/>
          </p:cNvSpPr>
          <p:nvPr>
            <p:ph type="sldNum" sz="quarter" idx="12"/>
          </p:nvPr>
        </p:nvSpPr>
        <p:spPr/>
        <p:txBody>
          <a:bodyPr/>
          <a:lstStyle/>
          <a:p>
            <a:fld id="{874AC6EB-5948-4DF8-B5CC-E711E8013C87}" type="slidenum">
              <a:rPr lang="en-US" smtClean="0"/>
              <a:pPr/>
              <a:t>93</a:t>
            </a:fld>
            <a:endParaRPr lang="en-US"/>
          </a:p>
        </p:txBody>
      </p:sp>
      <p:sp>
        <p:nvSpPr>
          <p:cNvPr id="5" name="Rounded Rectangle 4">
            <a:extLst>
              <a:ext uri="{FF2B5EF4-FFF2-40B4-BE49-F238E27FC236}">
                <a16:creationId xmlns:a16="http://schemas.microsoft.com/office/drawing/2014/main" id="{2FFF8486-61CB-E149-ABF0-2DB881806071}"/>
              </a:ext>
            </a:extLst>
          </p:cNvPr>
          <p:cNvSpPr/>
          <p:nvPr/>
        </p:nvSpPr>
        <p:spPr bwMode="auto">
          <a:xfrm>
            <a:off x="5831772" y="2283340"/>
            <a:ext cx="5336971" cy="2428558"/>
          </a:xfrm>
          <a:prstGeom prst="roundRect">
            <a:avLst/>
          </a:prstGeom>
          <a:solidFill>
            <a:schemeClr val="accent2">
              <a:lumMod val="40000"/>
              <a:lumOff val="6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t"/>
          <a:lstStyle/>
          <a:p>
            <a:pPr algn="ctr">
              <a:lnSpc>
                <a:spcPct val="50000"/>
              </a:lnSpc>
            </a:pPr>
            <a:r>
              <a:rPr lang="en-US" sz="2800">
                <a:solidFill>
                  <a:schemeClr val="tx1"/>
                </a:solidFill>
                <a:latin typeface="Calibri" panose="020F0502020204030204" pitchFamily="34" charset="0"/>
                <a:cs typeface="Calibri" panose="020F0502020204030204" pitchFamily="34" charset="0"/>
              </a:rPr>
              <a:t>LIR Subsystems</a:t>
            </a:r>
          </a:p>
        </p:txBody>
      </p:sp>
      <p:sp>
        <p:nvSpPr>
          <p:cNvPr id="6" name="Rounded Rectangle 5">
            <a:extLst>
              <a:ext uri="{FF2B5EF4-FFF2-40B4-BE49-F238E27FC236}">
                <a16:creationId xmlns:a16="http://schemas.microsoft.com/office/drawing/2014/main" id="{98160ED9-0E57-FA45-A2CC-55EF06460DCF}"/>
              </a:ext>
            </a:extLst>
          </p:cNvPr>
          <p:cNvSpPr/>
          <p:nvPr/>
        </p:nvSpPr>
        <p:spPr bwMode="auto">
          <a:xfrm>
            <a:off x="6024747" y="2761366"/>
            <a:ext cx="1235034" cy="475013"/>
          </a:xfrm>
          <a:prstGeom prst="roundRect">
            <a:avLst/>
          </a:prstGeom>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2000">
                <a:solidFill>
                  <a:schemeClr val="bg1"/>
                </a:solidFill>
                <a:latin typeface="Calibri" panose="020F0502020204030204" pitchFamily="34" charset="0"/>
                <a:cs typeface="Calibri" panose="020F0502020204030204" pitchFamily="34" charset="0"/>
              </a:rPr>
              <a:t>Power</a:t>
            </a:r>
          </a:p>
        </p:txBody>
      </p:sp>
      <p:sp>
        <p:nvSpPr>
          <p:cNvPr id="7" name="Rounded Rectangle 6">
            <a:extLst>
              <a:ext uri="{FF2B5EF4-FFF2-40B4-BE49-F238E27FC236}">
                <a16:creationId xmlns:a16="http://schemas.microsoft.com/office/drawing/2014/main" id="{D81F3F6B-DBBE-6A4A-A7CD-16BED644B408}"/>
              </a:ext>
            </a:extLst>
          </p:cNvPr>
          <p:cNvSpPr/>
          <p:nvPr/>
        </p:nvSpPr>
        <p:spPr bwMode="auto">
          <a:xfrm>
            <a:off x="6024747" y="3401954"/>
            <a:ext cx="1235034" cy="1115603"/>
          </a:xfrm>
          <a:prstGeom prst="roundRect">
            <a:avLst/>
          </a:prstGeom>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2000">
                <a:solidFill>
                  <a:schemeClr val="bg1"/>
                </a:solidFill>
                <a:latin typeface="Calibri" panose="020F0502020204030204" pitchFamily="34" charset="0"/>
                <a:cs typeface="Calibri" panose="020F0502020204030204" pitchFamily="34" charset="0"/>
              </a:rPr>
              <a:t>Command</a:t>
            </a:r>
            <a:br>
              <a:rPr lang="en-US" sz="2000">
                <a:solidFill>
                  <a:schemeClr val="bg1"/>
                </a:solidFill>
                <a:latin typeface="Calibri" panose="020F0502020204030204" pitchFamily="34" charset="0"/>
                <a:cs typeface="Calibri" panose="020F0502020204030204" pitchFamily="34" charset="0"/>
              </a:rPr>
            </a:br>
            <a:r>
              <a:rPr lang="en-US" sz="2000">
                <a:solidFill>
                  <a:schemeClr val="bg1"/>
                </a:solidFill>
                <a:latin typeface="Calibri" panose="020F0502020204030204" pitchFamily="34" charset="0"/>
                <a:cs typeface="Calibri" panose="020F0502020204030204" pitchFamily="34" charset="0"/>
              </a:rPr>
              <a:t> &amp; </a:t>
            </a:r>
            <a:br>
              <a:rPr lang="en-US" sz="2000">
                <a:solidFill>
                  <a:schemeClr val="bg1"/>
                </a:solidFill>
                <a:latin typeface="Calibri" panose="020F0502020204030204" pitchFamily="34" charset="0"/>
                <a:cs typeface="Calibri" panose="020F0502020204030204" pitchFamily="34" charset="0"/>
              </a:rPr>
            </a:br>
            <a:r>
              <a:rPr lang="en-US" sz="2000">
                <a:solidFill>
                  <a:schemeClr val="bg1"/>
                </a:solidFill>
                <a:latin typeface="Calibri" panose="020F0502020204030204" pitchFamily="34" charset="0"/>
                <a:cs typeface="Calibri" panose="020F0502020204030204" pitchFamily="34" charset="0"/>
              </a:rPr>
              <a:t>Control</a:t>
            </a:r>
          </a:p>
        </p:txBody>
      </p:sp>
      <p:sp>
        <p:nvSpPr>
          <p:cNvPr id="8" name="Rounded Rectangle 7">
            <a:extLst>
              <a:ext uri="{FF2B5EF4-FFF2-40B4-BE49-F238E27FC236}">
                <a16:creationId xmlns:a16="http://schemas.microsoft.com/office/drawing/2014/main" id="{3FF3B87F-DB68-F042-A3DA-2DADFAFB48E9}"/>
              </a:ext>
            </a:extLst>
          </p:cNvPr>
          <p:cNvSpPr/>
          <p:nvPr/>
        </p:nvSpPr>
        <p:spPr bwMode="auto">
          <a:xfrm>
            <a:off x="7366660" y="2772565"/>
            <a:ext cx="1235034" cy="463814"/>
          </a:xfrm>
          <a:prstGeom prst="roundRect">
            <a:avLst/>
          </a:prstGeom>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2000">
                <a:solidFill>
                  <a:schemeClr val="bg1"/>
                </a:solidFill>
                <a:latin typeface="Calibri" panose="020F0502020204030204" pitchFamily="34" charset="0"/>
                <a:cs typeface="Calibri" panose="020F0502020204030204" pitchFamily="34" charset="0"/>
              </a:rPr>
              <a:t>Structure</a:t>
            </a:r>
          </a:p>
        </p:txBody>
      </p:sp>
      <p:sp>
        <p:nvSpPr>
          <p:cNvPr id="9" name="Rounded Rectangle 8">
            <a:extLst>
              <a:ext uri="{FF2B5EF4-FFF2-40B4-BE49-F238E27FC236}">
                <a16:creationId xmlns:a16="http://schemas.microsoft.com/office/drawing/2014/main" id="{5E7FC1AC-8C6F-6B43-BE7F-6E7A801157C1}"/>
              </a:ext>
            </a:extLst>
          </p:cNvPr>
          <p:cNvSpPr/>
          <p:nvPr/>
        </p:nvSpPr>
        <p:spPr bwMode="auto">
          <a:xfrm>
            <a:off x="7366660" y="3423883"/>
            <a:ext cx="1235034" cy="463814"/>
          </a:xfrm>
          <a:prstGeom prst="roundRect">
            <a:avLst/>
          </a:prstGeom>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2000">
                <a:solidFill>
                  <a:schemeClr val="bg1"/>
                </a:solidFill>
                <a:latin typeface="Calibri" panose="020F0502020204030204" pitchFamily="34" charset="0"/>
                <a:cs typeface="Calibri" panose="020F0502020204030204" pitchFamily="34" charset="0"/>
              </a:rPr>
              <a:t>Thermal</a:t>
            </a:r>
          </a:p>
        </p:txBody>
      </p:sp>
      <p:sp>
        <p:nvSpPr>
          <p:cNvPr id="10" name="Rounded Rectangle 9">
            <a:extLst>
              <a:ext uri="{FF2B5EF4-FFF2-40B4-BE49-F238E27FC236}">
                <a16:creationId xmlns:a16="http://schemas.microsoft.com/office/drawing/2014/main" id="{EE47ED6D-BB41-CC46-82FD-E4F07DE9271B}"/>
              </a:ext>
            </a:extLst>
          </p:cNvPr>
          <p:cNvSpPr/>
          <p:nvPr/>
        </p:nvSpPr>
        <p:spPr bwMode="auto">
          <a:xfrm>
            <a:off x="7366660" y="4053743"/>
            <a:ext cx="1235034" cy="463814"/>
          </a:xfrm>
          <a:prstGeom prst="roundRect">
            <a:avLst/>
          </a:prstGeom>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2000">
                <a:solidFill>
                  <a:schemeClr val="bg1"/>
                </a:solidFill>
                <a:latin typeface="Calibri" panose="020F0502020204030204" pitchFamily="34" charset="0"/>
                <a:cs typeface="Calibri" panose="020F0502020204030204" pitchFamily="34" charset="0"/>
              </a:rPr>
              <a:t>Comm</a:t>
            </a:r>
          </a:p>
        </p:txBody>
      </p:sp>
      <p:sp>
        <p:nvSpPr>
          <p:cNvPr id="12" name="Rounded Rectangle 11">
            <a:extLst>
              <a:ext uri="{FF2B5EF4-FFF2-40B4-BE49-F238E27FC236}">
                <a16:creationId xmlns:a16="http://schemas.microsoft.com/office/drawing/2014/main" id="{DBF48BEE-57FF-D84C-B59D-E0DA370AA7D8}"/>
              </a:ext>
            </a:extLst>
          </p:cNvPr>
          <p:cNvSpPr/>
          <p:nvPr/>
        </p:nvSpPr>
        <p:spPr bwMode="auto">
          <a:xfrm>
            <a:off x="1186042" y="2287438"/>
            <a:ext cx="2009895" cy="737421"/>
          </a:xfrm>
          <a:prstGeom prst="roundRect">
            <a:avLst/>
          </a:prstGeom>
          <a:solidFill>
            <a:schemeClr val="accent2">
              <a:lumMod val="40000"/>
              <a:lumOff val="6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2000">
                <a:solidFill>
                  <a:schemeClr val="tx1"/>
                </a:solidFill>
                <a:latin typeface="Calibri" panose="020F0502020204030204" pitchFamily="34" charset="0"/>
                <a:cs typeface="Calibri" panose="020F0502020204030204" pitchFamily="34" charset="0"/>
              </a:rPr>
              <a:t>Lid Dispensing</a:t>
            </a:r>
            <a:br>
              <a:rPr lang="en-US" sz="2000">
                <a:solidFill>
                  <a:schemeClr val="tx1"/>
                </a:solidFill>
                <a:latin typeface="Calibri" panose="020F0502020204030204" pitchFamily="34" charset="0"/>
                <a:cs typeface="Calibri" panose="020F0502020204030204" pitchFamily="34" charset="0"/>
              </a:rPr>
            </a:br>
            <a:r>
              <a:rPr lang="en-US" sz="2000">
                <a:solidFill>
                  <a:schemeClr val="tx1"/>
                </a:solidFill>
                <a:latin typeface="Calibri" panose="020F0502020204030204" pitchFamily="34" charset="0"/>
                <a:cs typeface="Calibri" panose="020F0502020204030204" pitchFamily="34" charset="0"/>
              </a:rPr>
              <a:t>System (LDS)</a:t>
            </a:r>
          </a:p>
        </p:txBody>
      </p:sp>
      <p:sp>
        <p:nvSpPr>
          <p:cNvPr id="14" name="Rounded Rectangle 13">
            <a:extLst>
              <a:ext uri="{FF2B5EF4-FFF2-40B4-BE49-F238E27FC236}">
                <a16:creationId xmlns:a16="http://schemas.microsoft.com/office/drawing/2014/main" id="{D9C49D3C-8D8B-1144-8A64-2495534C548A}"/>
              </a:ext>
            </a:extLst>
          </p:cNvPr>
          <p:cNvSpPr/>
          <p:nvPr/>
        </p:nvSpPr>
        <p:spPr bwMode="auto">
          <a:xfrm>
            <a:off x="8728361" y="2761366"/>
            <a:ext cx="2208810" cy="737421"/>
          </a:xfrm>
          <a:prstGeom prst="roundRect">
            <a:avLst/>
          </a:prstGeom>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2000">
                <a:solidFill>
                  <a:schemeClr val="bg1"/>
                </a:solidFill>
                <a:latin typeface="Calibri" panose="020F0502020204030204" pitchFamily="34" charset="0"/>
                <a:cs typeface="Calibri" panose="020F0502020204030204" pitchFamily="34" charset="0"/>
              </a:rPr>
              <a:t>Lid Handling System</a:t>
            </a:r>
            <a:br>
              <a:rPr lang="en-US" sz="2000">
                <a:solidFill>
                  <a:schemeClr val="bg1"/>
                </a:solidFill>
                <a:latin typeface="Calibri" panose="020F0502020204030204" pitchFamily="34" charset="0"/>
                <a:cs typeface="Calibri" panose="020F0502020204030204" pitchFamily="34" charset="0"/>
              </a:rPr>
            </a:br>
            <a:r>
              <a:rPr lang="en-US" sz="2000">
                <a:solidFill>
                  <a:schemeClr val="bg1"/>
                </a:solidFill>
                <a:latin typeface="Calibri" panose="020F0502020204030204" pitchFamily="34" charset="0"/>
                <a:cs typeface="Calibri" panose="020F0502020204030204" pitchFamily="34" charset="0"/>
              </a:rPr>
              <a:t>Subsystem (LHS)</a:t>
            </a:r>
          </a:p>
        </p:txBody>
      </p:sp>
      <p:sp>
        <p:nvSpPr>
          <p:cNvPr id="17" name="Rounded Rectangle 16">
            <a:extLst>
              <a:ext uri="{FF2B5EF4-FFF2-40B4-BE49-F238E27FC236}">
                <a16:creationId xmlns:a16="http://schemas.microsoft.com/office/drawing/2014/main" id="{454CFBA9-D20F-234C-9D18-8F2C19EE7D4F}"/>
              </a:ext>
            </a:extLst>
          </p:cNvPr>
          <p:cNvSpPr/>
          <p:nvPr/>
        </p:nvSpPr>
        <p:spPr bwMode="auto">
          <a:xfrm>
            <a:off x="3319641" y="4076136"/>
            <a:ext cx="2009895" cy="737420"/>
          </a:xfrm>
          <a:prstGeom prst="roundRect">
            <a:avLst/>
          </a:prstGeom>
          <a:solidFill>
            <a:schemeClr val="accent2">
              <a:lumMod val="40000"/>
              <a:lumOff val="6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2000">
                <a:solidFill>
                  <a:schemeClr val="tx1"/>
                </a:solidFill>
                <a:latin typeface="Calibri" panose="020F0502020204030204" pitchFamily="34" charset="0"/>
                <a:cs typeface="Calibri" panose="020F0502020204030204" pitchFamily="34" charset="0"/>
              </a:rPr>
              <a:t>Motion Monitoring </a:t>
            </a:r>
            <a:br>
              <a:rPr lang="en-US" sz="2000">
                <a:solidFill>
                  <a:schemeClr val="tx1"/>
                </a:solidFill>
                <a:latin typeface="Calibri" panose="020F0502020204030204" pitchFamily="34" charset="0"/>
                <a:cs typeface="Calibri" panose="020F0502020204030204" pitchFamily="34" charset="0"/>
              </a:rPr>
            </a:br>
            <a:r>
              <a:rPr lang="en-US" sz="2000">
                <a:solidFill>
                  <a:schemeClr val="tx1"/>
                </a:solidFill>
                <a:latin typeface="Calibri" panose="020F0502020204030204" pitchFamily="34" charset="0"/>
                <a:cs typeface="Calibri" panose="020F0502020204030204" pitchFamily="34" charset="0"/>
              </a:rPr>
              <a:t>System (MMS)</a:t>
            </a:r>
          </a:p>
        </p:txBody>
      </p:sp>
      <p:sp>
        <p:nvSpPr>
          <p:cNvPr id="19" name="Rounded Rectangle 18">
            <a:extLst>
              <a:ext uri="{FF2B5EF4-FFF2-40B4-BE49-F238E27FC236}">
                <a16:creationId xmlns:a16="http://schemas.microsoft.com/office/drawing/2014/main" id="{2CF17F46-23E7-7449-989A-F04F415E2027}"/>
              </a:ext>
            </a:extLst>
          </p:cNvPr>
          <p:cNvSpPr/>
          <p:nvPr/>
        </p:nvSpPr>
        <p:spPr bwMode="auto">
          <a:xfrm>
            <a:off x="8753099" y="3778228"/>
            <a:ext cx="2208810" cy="737421"/>
          </a:xfrm>
          <a:prstGeom prst="roundRect">
            <a:avLst/>
          </a:prstGeom>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2000">
                <a:solidFill>
                  <a:schemeClr val="bg1"/>
                </a:solidFill>
                <a:latin typeface="Calibri" panose="020F0502020204030204" pitchFamily="34" charset="0"/>
                <a:cs typeface="Calibri" panose="020F0502020204030204" pitchFamily="34" charset="0"/>
              </a:rPr>
              <a:t>Jar Holding </a:t>
            </a:r>
            <a:br>
              <a:rPr lang="en-US" sz="2000">
                <a:solidFill>
                  <a:schemeClr val="bg1"/>
                </a:solidFill>
                <a:latin typeface="Calibri" panose="020F0502020204030204" pitchFamily="34" charset="0"/>
                <a:cs typeface="Calibri" panose="020F0502020204030204" pitchFamily="34" charset="0"/>
              </a:rPr>
            </a:br>
            <a:r>
              <a:rPr lang="en-US" sz="2000">
                <a:solidFill>
                  <a:schemeClr val="bg1"/>
                </a:solidFill>
                <a:latin typeface="Calibri" panose="020F0502020204030204" pitchFamily="34" charset="0"/>
                <a:cs typeface="Calibri" panose="020F0502020204030204" pitchFamily="34" charset="0"/>
              </a:rPr>
              <a:t>Subsystem (JHS)</a:t>
            </a:r>
          </a:p>
        </p:txBody>
      </p:sp>
      <p:sp>
        <p:nvSpPr>
          <p:cNvPr id="20" name="Rounded Rectangle 19">
            <a:extLst>
              <a:ext uri="{FF2B5EF4-FFF2-40B4-BE49-F238E27FC236}">
                <a16:creationId xmlns:a16="http://schemas.microsoft.com/office/drawing/2014/main" id="{21858119-CF13-FEE6-86F2-4A500B399A04}"/>
              </a:ext>
            </a:extLst>
          </p:cNvPr>
          <p:cNvSpPr/>
          <p:nvPr/>
        </p:nvSpPr>
        <p:spPr bwMode="auto">
          <a:xfrm>
            <a:off x="3319641" y="2287438"/>
            <a:ext cx="2009895" cy="737420"/>
          </a:xfrm>
          <a:prstGeom prst="roundRect">
            <a:avLst/>
          </a:prstGeom>
          <a:solidFill>
            <a:schemeClr val="accent2">
              <a:lumMod val="40000"/>
              <a:lumOff val="6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2000">
                <a:solidFill>
                  <a:schemeClr val="tx1"/>
                </a:solidFill>
                <a:latin typeface="Calibri" panose="020F0502020204030204" pitchFamily="34" charset="0"/>
                <a:cs typeface="Calibri" panose="020F0502020204030204" pitchFamily="34" charset="0"/>
              </a:rPr>
              <a:t>Room (space)</a:t>
            </a:r>
          </a:p>
        </p:txBody>
      </p:sp>
      <p:sp>
        <p:nvSpPr>
          <p:cNvPr id="21" name="Rounded Rectangle 20">
            <a:extLst>
              <a:ext uri="{FF2B5EF4-FFF2-40B4-BE49-F238E27FC236}">
                <a16:creationId xmlns:a16="http://schemas.microsoft.com/office/drawing/2014/main" id="{354821E5-24E3-692F-581B-2F957C50D129}"/>
              </a:ext>
            </a:extLst>
          </p:cNvPr>
          <p:cNvSpPr/>
          <p:nvPr/>
        </p:nvSpPr>
        <p:spPr bwMode="auto">
          <a:xfrm>
            <a:off x="1183079" y="3192749"/>
            <a:ext cx="2009895" cy="737420"/>
          </a:xfrm>
          <a:prstGeom prst="roundRect">
            <a:avLst/>
          </a:prstGeom>
          <a:solidFill>
            <a:schemeClr val="accent2">
              <a:lumMod val="40000"/>
              <a:lumOff val="6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2000">
                <a:solidFill>
                  <a:schemeClr val="tx1"/>
                </a:solidFill>
                <a:latin typeface="Calibri" panose="020F0502020204030204" pitchFamily="34" charset="0"/>
                <a:cs typeface="Calibri" panose="020F0502020204030204" pitchFamily="34" charset="0"/>
              </a:rPr>
              <a:t>Power</a:t>
            </a:r>
          </a:p>
        </p:txBody>
      </p:sp>
      <p:sp>
        <p:nvSpPr>
          <p:cNvPr id="22" name="Rounded Rectangle 21">
            <a:extLst>
              <a:ext uri="{FF2B5EF4-FFF2-40B4-BE49-F238E27FC236}">
                <a16:creationId xmlns:a16="http://schemas.microsoft.com/office/drawing/2014/main" id="{8F6CB1CB-2EE6-189C-4FFC-1C121BFAEA18}"/>
              </a:ext>
            </a:extLst>
          </p:cNvPr>
          <p:cNvSpPr/>
          <p:nvPr/>
        </p:nvSpPr>
        <p:spPr bwMode="auto">
          <a:xfrm>
            <a:off x="3319641" y="3192749"/>
            <a:ext cx="1979215" cy="737420"/>
          </a:xfrm>
          <a:prstGeom prst="roundRect">
            <a:avLst/>
          </a:prstGeom>
          <a:solidFill>
            <a:schemeClr val="accent2">
              <a:lumMod val="40000"/>
              <a:lumOff val="6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2000">
                <a:solidFill>
                  <a:schemeClr val="tx1"/>
                </a:solidFill>
                <a:latin typeface="Calibri" panose="020F0502020204030204" pitchFamily="34" charset="0"/>
                <a:cs typeface="Calibri" panose="020F0502020204030204" pitchFamily="34" charset="0"/>
              </a:rPr>
              <a:t>Keypad Access</a:t>
            </a:r>
          </a:p>
        </p:txBody>
      </p:sp>
      <p:sp>
        <p:nvSpPr>
          <p:cNvPr id="23" name="Rounded Rectangle 22">
            <a:extLst>
              <a:ext uri="{FF2B5EF4-FFF2-40B4-BE49-F238E27FC236}">
                <a16:creationId xmlns:a16="http://schemas.microsoft.com/office/drawing/2014/main" id="{54E98029-0E31-1606-56AB-4A55D20AD3E9}"/>
              </a:ext>
            </a:extLst>
          </p:cNvPr>
          <p:cNvSpPr/>
          <p:nvPr/>
        </p:nvSpPr>
        <p:spPr bwMode="auto">
          <a:xfrm>
            <a:off x="1183079" y="4061955"/>
            <a:ext cx="2009895" cy="737420"/>
          </a:xfrm>
          <a:prstGeom prst="roundRect">
            <a:avLst/>
          </a:prstGeom>
          <a:solidFill>
            <a:schemeClr val="accent2">
              <a:lumMod val="40000"/>
              <a:lumOff val="6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2000">
                <a:solidFill>
                  <a:schemeClr val="tx1"/>
                </a:solidFill>
                <a:latin typeface="Calibri" panose="020F0502020204030204" pitchFamily="34" charset="0"/>
                <a:cs typeface="Calibri" panose="020F0502020204030204" pitchFamily="34" charset="0"/>
              </a:rPr>
              <a:t>Lighting</a:t>
            </a:r>
          </a:p>
        </p:txBody>
      </p:sp>
      <p:sp>
        <p:nvSpPr>
          <p:cNvPr id="24" name="Rounded Rectangle 23">
            <a:extLst>
              <a:ext uri="{FF2B5EF4-FFF2-40B4-BE49-F238E27FC236}">
                <a16:creationId xmlns:a16="http://schemas.microsoft.com/office/drawing/2014/main" id="{7B3C30D8-BB56-D36B-D1E0-D430F5238D96}"/>
              </a:ext>
            </a:extLst>
          </p:cNvPr>
          <p:cNvSpPr/>
          <p:nvPr/>
        </p:nvSpPr>
        <p:spPr bwMode="auto">
          <a:xfrm>
            <a:off x="1183079" y="4915213"/>
            <a:ext cx="2009895" cy="737420"/>
          </a:xfrm>
          <a:prstGeom prst="roundRect">
            <a:avLst/>
          </a:prstGeom>
          <a:solidFill>
            <a:schemeClr val="accent2">
              <a:lumMod val="40000"/>
              <a:lumOff val="6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2000">
                <a:solidFill>
                  <a:schemeClr val="tx1"/>
                </a:solidFill>
                <a:latin typeface="Calibri" panose="020F0502020204030204" pitchFamily="34" charset="0"/>
                <a:cs typeface="Calibri" panose="020F0502020204030204" pitchFamily="34" charset="0"/>
              </a:rPr>
              <a:t>HVAC</a:t>
            </a:r>
          </a:p>
        </p:txBody>
      </p:sp>
      <p:sp>
        <p:nvSpPr>
          <p:cNvPr id="25" name="Rounded Rectangle 24">
            <a:extLst>
              <a:ext uri="{FF2B5EF4-FFF2-40B4-BE49-F238E27FC236}">
                <a16:creationId xmlns:a16="http://schemas.microsoft.com/office/drawing/2014/main" id="{42074B60-EFED-7A7A-ABF4-8E883447C307}"/>
              </a:ext>
            </a:extLst>
          </p:cNvPr>
          <p:cNvSpPr/>
          <p:nvPr/>
        </p:nvSpPr>
        <p:spPr bwMode="auto">
          <a:xfrm>
            <a:off x="3319641" y="4925525"/>
            <a:ext cx="2009895" cy="737420"/>
          </a:xfrm>
          <a:prstGeom prst="roundRect">
            <a:avLst/>
          </a:prstGeom>
          <a:solidFill>
            <a:schemeClr val="accent2">
              <a:lumMod val="40000"/>
              <a:lumOff val="6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2000">
                <a:solidFill>
                  <a:schemeClr val="tx1"/>
                </a:solidFill>
                <a:latin typeface="Calibri" panose="020F0502020204030204" pitchFamily="34" charset="0"/>
                <a:cs typeface="Calibri" panose="020F0502020204030204" pitchFamily="34" charset="0"/>
              </a:rPr>
              <a:t>CCTV</a:t>
            </a:r>
          </a:p>
        </p:txBody>
      </p:sp>
      <p:sp>
        <p:nvSpPr>
          <p:cNvPr id="26" name="TextBox 25">
            <a:extLst>
              <a:ext uri="{FF2B5EF4-FFF2-40B4-BE49-F238E27FC236}">
                <a16:creationId xmlns:a16="http://schemas.microsoft.com/office/drawing/2014/main" id="{1A026062-54CF-D717-B736-D9C6BAAF916B}"/>
              </a:ext>
            </a:extLst>
          </p:cNvPr>
          <p:cNvSpPr txBox="1"/>
          <p:nvPr/>
        </p:nvSpPr>
        <p:spPr>
          <a:xfrm>
            <a:off x="1204546" y="6417466"/>
            <a:ext cx="9459332" cy="480131"/>
          </a:xfrm>
          <a:prstGeom prst="rect">
            <a:avLst/>
          </a:prstGeom>
          <a:noFill/>
        </p:spPr>
        <p:txBody>
          <a:bodyPr wrap="square" rtlCol="0">
            <a:spAutoFit/>
          </a:bodyPr>
          <a:lstStyle/>
          <a:p>
            <a:pPr algn="ctr">
              <a:lnSpc>
                <a:spcPct val="9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a:t>
            </a:r>
            <a:br>
              <a:rPr lang="en-US" sz="1400" dirty="0">
                <a:latin typeface="Calibri" panose="020F0502020204030204" pitchFamily="34" charset="0"/>
                <a:cs typeface="Calibri" panose="020F0502020204030204" pitchFamily="34" charset="0"/>
              </a:rPr>
            </a:br>
            <a:r>
              <a:rPr lang="en-US" sz="1400" dirty="0">
                <a:latin typeface="Calibri" panose="020F0502020204030204" pitchFamily="34" charset="0"/>
                <a:cs typeface="Calibri" panose="020F0502020204030204" pitchFamily="34" charset="0"/>
              </a:rPr>
              <a:t>JHS: Jar Handling Subsystem; LHS: Lid Handling Subsystem; LDS: Lid Dispensing System; MMS: Motion Monitoring System  </a:t>
            </a:r>
          </a:p>
        </p:txBody>
      </p:sp>
    </p:spTree>
    <p:extLst>
      <p:ext uri="{BB962C8B-B14F-4D97-AF65-F5344CB8AC3E}">
        <p14:creationId xmlns:p14="http://schemas.microsoft.com/office/powerpoint/2010/main" val="849239250"/>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1B336D-39D1-4F43-A7C9-0DDD11326195}"/>
              </a:ext>
            </a:extLst>
          </p:cNvPr>
          <p:cNvSpPr>
            <a:spLocks noGrp="1"/>
          </p:cNvSpPr>
          <p:nvPr>
            <p:ph type="title"/>
          </p:nvPr>
        </p:nvSpPr>
        <p:spPr>
          <a:xfrm>
            <a:off x="1385615" y="774118"/>
            <a:ext cx="9278263" cy="669187"/>
          </a:xfrm>
        </p:spPr>
        <p:txBody>
          <a:bodyPr>
            <a:normAutofit fontScale="90000"/>
          </a:bodyPr>
          <a:lstStyle/>
          <a:p>
            <a:r>
              <a:rPr lang="en-US"/>
              <a:t>LIS Hierarchical Architecture View</a:t>
            </a:r>
          </a:p>
        </p:txBody>
      </p:sp>
      <p:sp>
        <p:nvSpPr>
          <p:cNvPr id="4" name="Slide Number Placeholder 3">
            <a:extLst>
              <a:ext uri="{FF2B5EF4-FFF2-40B4-BE49-F238E27FC236}">
                <a16:creationId xmlns:a16="http://schemas.microsoft.com/office/drawing/2014/main" id="{38EED3F0-EEE8-E445-95BC-81F5B1579285}"/>
              </a:ext>
            </a:extLst>
          </p:cNvPr>
          <p:cNvSpPr>
            <a:spLocks noGrp="1"/>
          </p:cNvSpPr>
          <p:nvPr>
            <p:ph type="sldNum" sz="quarter" idx="12"/>
          </p:nvPr>
        </p:nvSpPr>
        <p:spPr/>
        <p:txBody>
          <a:bodyPr/>
          <a:lstStyle/>
          <a:p>
            <a:fld id="{874AC6EB-5948-4DF8-B5CC-E711E8013C87}" type="slidenum">
              <a:rPr lang="en-US" smtClean="0"/>
              <a:pPr/>
              <a:t>94</a:t>
            </a:fld>
            <a:endParaRPr lang="en-US"/>
          </a:p>
        </p:txBody>
      </p:sp>
      <p:sp>
        <p:nvSpPr>
          <p:cNvPr id="12" name="Rounded Rectangle 11">
            <a:extLst>
              <a:ext uri="{FF2B5EF4-FFF2-40B4-BE49-F238E27FC236}">
                <a16:creationId xmlns:a16="http://schemas.microsoft.com/office/drawing/2014/main" id="{DBF48BEE-57FF-D84C-B59D-E0DA370AA7D8}"/>
              </a:ext>
            </a:extLst>
          </p:cNvPr>
          <p:cNvSpPr/>
          <p:nvPr/>
        </p:nvSpPr>
        <p:spPr bwMode="auto">
          <a:xfrm>
            <a:off x="4990211" y="3075346"/>
            <a:ext cx="1437416" cy="307778"/>
          </a:xfrm>
          <a:prstGeom prst="roundRect">
            <a:avLst/>
          </a:prstGeom>
          <a:solidFill>
            <a:schemeClr val="accent2">
              <a:lumMod val="40000"/>
              <a:lumOff val="6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1600">
                <a:solidFill>
                  <a:schemeClr val="tx1"/>
                </a:solidFill>
                <a:latin typeface="Calibri" panose="020F0502020204030204" pitchFamily="34" charset="0"/>
                <a:cs typeface="Calibri" panose="020F0502020204030204" pitchFamily="34" charset="0"/>
              </a:rPr>
              <a:t>LDS</a:t>
            </a:r>
          </a:p>
        </p:txBody>
      </p:sp>
      <p:sp>
        <p:nvSpPr>
          <p:cNvPr id="17" name="Rounded Rectangle 16">
            <a:extLst>
              <a:ext uri="{FF2B5EF4-FFF2-40B4-BE49-F238E27FC236}">
                <a16:creationId xmlns:a16="http://schemas.microsoft.com/office/drawing/2014/main" id="{454CFBA9-D20F-234C-9D18-8F2C19EE7D4F}"/>
              </a:ext>
            </a:extLst>
          </p:cNvPr>
          <p:cNvSpPr/>
          <p:nvPr/>
        </p:nvSpPr>
        <p:spPr bwMode="auto">
          <a:xfrm>
            <a:off x="7080402" y="3943697"/>
            <a:ext cx="1437416" cy="307777"/>
          </a:xfrm>
          <a:prstGeom prst="roundRect">
            <a:avLst/>
          </a:prstGeom>
          <a:solidFill>
            <a:schemeClr val="accent2">
              <a:lumMod val="40000"/>
              <a:lumOff val="6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1600">
                <a:solidFill>
                  <a:schemeClr val="tx1"/>
                </a:solidFill>
                <a:latin typeface="Calibri" panose="020F0502020204030204" pitchFamily="34" charset="0"/>
                <a:cs typeface="Calibri" panose="020F0502020204030204" pitchFamily="34" charset="0"/>
              </a:rPr>
              <a:t>MMS</a:t>
            </a:r>
          </a:p>
        </p:txBody>
      </p:sp>
      <p:sp>
        <p:nvSpPr>
          <p:cNvPr id="20" name="Rounded Rectangle 19">
            <a:extLst>
              <a:ext uri="{FF2B5EF4-FFF2-40B4-BE49-F238E27FC236}">
                <a16:creationId xmlns:a16="http://schemas.microsoft.com/office/drawing/2014/main" id="{21858119-CF13-FEE6-86F2-4A500B399A04}"/>
              </a:ext>
            </a:extLst>
          </p:cNvPr>
          <p:cNvSpPr/>
          <p:nvPr/>
        </p:nvSpPr>
        <p:spPr bwMode="auto">
          <a:xfrm>
            <a:off x="7058461" y="3089647"/>
            <a:ext cx="1437416" cy="307777"/>
          </a:xfrm>
          <a:prstGeom prst="roundRect">
            <a:avLst/>
          </a:prstGeom>
          <a:solidFill>
            <a:schemeClr val="accent2">
              <a:lumMod val="40000"/>
              <a:lumOff val="6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1600">
                <a:solidFill>
                  <a:schemeClr val="tx1"/>
                </a:solidFill>
                <a:latin typeface="Calibri" panose="020F0502020204030204" pitchFamily="34" charset="0"/>
                <a:cs typeface="Calibri" panose="020F0502020204030204" pitchFamily="34" charset="0"/>
              </a:rPr>
              <a:t>Room (space)</a:t>
            </a:r>
          </a:p>
        </p:txBody>
      </p:sp>
      <p:sp>
        <p:nvSpPr>
          <p:cNvPr id="21" name="Rounded Rectangle 20">
            <a:extLst>
              <a:ext uri="{FF2B5EF4-FFF2-40B4-BE49-F238E27FC236}">
                <a16:creationId xmlns:a16="http://schemas.microsoft.com/office/drawing/2014/main" id="{354821E5-24E3-692F-581B-2F957C50D129}"/>
              </a:ext>
            </a:extLst>
          </p:cNvPr>
          <p:cNvSpPr/>
          <p:nvPr/>
        </p:nvSpPr>
        <p:spPr bwMode="auto">
          <a:xfrm>
            <a:off x="4990211" y="3502842"/>
            <a:ext cx="1437416" cy="307777"/>
          </a:xfrm>
          <a:prstGeom prst="roundRect">
            <a:avLst/>
          </a:prstGeom>
          <a:solidFill>
            <a:schemeClr val="accent2">
              <a:lumMod val="40000"/>
              <a:lumOff val="6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1600">
                <a:solidFill>
                  <a:schemeClr val="tx1"/>
                </a:solidFill>
                <a:latin typeface="Calibri" panose="020F0502020204030204" pitchFamily="34" charset="0"/>
                <a:cs typeface="Calibri" panose="020F0502020204030204" pitchFamily="34" charset="0"/>
              </a:rPr>
              <a:t>Power</a:t>
            </a:r>
          </a:p>
        </p:txBody>
      </p:sp>
      <p:sp>
        <p:nvSpPr>
          <p:cNvPr id="22" name="Rounded Rectangle 21">
            <a:extLst>
              <a:ext uri="{FF2B5EF4-FFF2-40B4-BE49-F238E27FC236}">
                <a16:creationId xmlns:a16="http://schemas.microsoft.com/office/drawing/2014/main" id="{8F6CB1CB-2EE6-189C-4FFC-1C121BFAEA18}"/>
              </a:ext>
            </a:extLst>
          </p:cNvPr>
          <p:cNvSpPr/>
          <p:nvPr/>
        </p:nvSpPr>
        <p:spPr bwMode="auto">
          <a:xfrm>
            <a:off x="7080402" y="3516672"/>
            <a:ext cx="1415475" cy="307777"/>
          </a:xfrm>
          <a:prstGeom prst="roundRect">
            <a:avLst/>
          </a:prstGeom>
          <a:solidFill>
            <a:schemeClr val="accent2">
              <a:lumMod val="40000"/>
              <a:lumOff val="6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1600">
                <a:solidFill>
                  <a:schemeClr val="tx1"/>
                </a:solidFill>
                <a:latin typeface="Calibri" panose="020F0502020204030204" pitchFamily="34" charset="0"/>
                <a:cs typeface="Calibri" panose="020F0502020204030204" pitchFamily="34" charset="0"/>
              </a:rPr>
              <a:t>Keypad Access</a:t>
            </a:r>
          </a:p>
        </p:txBody>
      </p:sp>
      <p:sp>
        <p:nvSpPr>
          <p:cNvPr id="23" name="Rounded Rectangle 22">
            <a:extLst>
              <a:ext uri="{FF2B5EF4-FFF2-40B4-BE49-F238E27FC236}">
                <a16:creationId xmlns:a16="http://schemas.microsoft.com/office/drawing/2014/main" id="{54E98029-0E31-1606-56AB-4A55D20AD3E9}"/>
              </a:ext>
            </a:extLst>
          </p:cNvPr>
          <p:cNvSpPr/>
          <p:nvPr/>
        </p:nvSpPr>
        <p:spPr bwMode="auto">
          <a:xfrm>
            <a:off x="4990211" y="3930337"/>
            <a:ext cx="1437416" cy="307777"/>
          </a:xfrm>
          <a:prstGeom prst="roundRect">
            <a:avLst/>
          </a:prstGeom>
          <a:solidFill>
            <a:schemeClr val="accent2">
              <a:lumMod val="40000"/>
              <a:lumOff val="6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1600">
                <a:solidFill>
                  <a:schemeClr val="tx1"/>
                </a:solidFill>
                <a:latin typeface="Calibri" panose="020F0502020204030204" pitchFamily="34" charset="0"/>
                <a:cs typeface="Calibri" panose="020F0502020204030204" pitchFamily="34" charset="0"/>
              </a:rPr>
              <a:t>Lighting</a:t>
            </a:r>
          </a:p>
        </p:txBody>
      </p:sp>
      <p:sp>
        <p:nvSpPr>
          <p:cNvPr id="24" name="Rounded Rectangle 23">
            <a:extLst>
              <a:ext uri="{FF2B5EF4-FFF2-40B4-BE49-F238E27FC236}">
                <a16:creationId xmlns:a16="http://schemas.microsoft.com/office/drawing/2014/main" id="{7B3C30D8-BB56-D36B-D1E0-D430F5238D96}"/>
              </a:ext>
            </a:extLst>
          </p:cNvPr>
          <p:cNvSpPr/>
          <p:nvPr/>
        </p:nvSpPr>
        <p:spPr bwMode="auto">
          <a:xfrm>
            <a:off x="4990211" y="4343951"/>
            <a:ext cx="1437416" cy="307777"/>
          </a:xfrm>
          <a:prstGeom prst="roundRect">
            <a:avLst/>
          </a:prstGeom>
          <a:solidFill>
            <a:schemeClr val="accent2">
              <a:lumMod val="40000"/>
              <a:lumOff val="6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1600">
                <a:solidFill>
                  <a:schemeClr val="tx1"/>
                </a:solidFill>
                <a:latin typeface="Calibri" panose="020F0502020204030204" pitchFamily="34" charset="0"/>
                <a:cs typeface="Calibri" panose="020F0502020204030204" pitchFamily="34" charset="0"/>
              </a:rPr>
              <a:t>HVAC</a:t>
            </a:r>
          </a:p>
        </p:txBody>
      </p:sp>
      <p:sp>
        <p:nvSpPr>
          <p:cNvPr id="25" name="Rounded Rectangle 24">
            <a:extLst>
              <a:ext uri="{FF2B5EF4-FFF2-40B4-BE49-F238E27FC236}">
                <a16:creationId xmlns:a16="http://schemas.microsoft.com/office/drawing/2014/main" id="{42074B60-EFED-7A7A-ABF4-8E883447C307}"/>
              </a:ext>
            </a:extLst>
          </p:cNvPr>
          <p:cNvSpPr/>
          <p:nvPr/>
        </p:nvSpPr>
        <p:spPr bwMode="auto">
          <a:xfrm>
            <a:off x="7069431" y="4370723"/>
            <a:ext cx="1437416" cy="307777"/>
          </a:xfrm>
          <a:prstGeom prst="roundRect">
            <a:avLst/>
          </a:prstGeom>
          <a:solidFill>
            <a:schemeClr val="accent2">
              <a:lumMod val="40000"/>
              <a:lumOff val="6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1600">
                <a:solidFill>
                  <a:schemeClr val="tx1"/>
                </a:solidFill>
                <a:latin typeface="Calibri" panose="020F0502020204030204" pitchFamily="34" charset="0"/>
                <a:cs typeface="Calibri" panose="020F0502020204030204" pitchFamily="34" charset="0"/>
              </a:rPr>
              <a:t>CCTV</a:t>
            </a:r>
          </a:p>
        </p:txBody>
      </p:sp>
      <p:grpSp>
        <p:nvGrpSpPr>
          <p:cNvPr id="37" name="Group 36">
            <a:extLst>
              <a:ext uri="{FF2B5EF4-FFF2-40B4-BE49-F238E27FC236}">
                <a16:creationId xmlns:a16="http://schemas.microsoft.com/office/drawing/2014/main" id="{EF398854-D66E-6532-B8DB-56BCF89A278A}"/>
              </a:ext>
            </a:extLst>
          </p:cNvPr>
          <p:cNvGrpSpPr/>
          <p:nvPr/>
        </p:nvGrpSpPr>
        <p:grpSpPr>
          <a:xfrm>
            <a:off x="8706832" y="3090689"/>
            <a:ext cx="2015850" cy="3087177"/>
            <a:chOff x="7434944" y="2686761"/>
            <a:chExt cx="2015850" cy="3087177"/>
          </a:xfrm>
        </p:grpSpPr>
        <p:sp>
          <p:nvSpPr>
            <p:cNvPr id="6" name="Rounded Rectangle 5">
              <a:extLst>
                <a:ext uri="{FF2B5EF4-FFF2-40B4-BE49-F238E27FC236}">
                  <a16:creationId xmlns:a16="http://schemas.microsoft.com/office/drawing/2014/main" id="{98160ED9-0E57-FA45-A2CC-55EF06460DCF}"/>
                </a:ext>
              </a:extLst>
            </p:cNvPr>
            <p:cNvSpPr/>
            <p:nvPr/>
          </p:nvSpPr>
          <p:spPr bwMode="auto">
            <a:xfrm>
              <a:off x="8215759" y="3766808"/>
              <a:ext cx="1235031" cy="267005"/>
            </a:xfrm>
            <a:prstGeom prst="roundRect">
              <a:avLst/>
            </a:prstGeom>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1600">
                  <a:solidFill>
                    <a:schemeClr val="bg1"/>
                  </a:solidFill>
                  <a:latin typeface="Calibri" panose="020F0502020204030204" pitchFamily="34" charset="0"/>
                  <a:cs typeface="Calibri" panose="020F0502020204030204" pitchFamily="34" charset="0"/>
                </a:rPr>
                <a:t>Power</a:t>
              </a:r>
            </a:p>
          </p:txBody>
        </p:sp>
        <p:sp>
          <p:nvSpPr>
            <p:cNvPr id="7" name="Rounded Rectangle 6">
              <a:extLst>
                <a:ext uri="{FF2B5EF4-FFF2-40B4-BE49-F238E27FC236}">
                  <a16:creationId xmlns:a16="http://schemas.microsoft.com/office/drawing/2014/main" id="{D81F3F6B-DBBE-6A4A-A7CD-16BED644B408}"/>
                </a:ext>
              </a:extLst>
            </p:cNvPr>
            <p:cNvSpPr/>
            <p:nvPr/>
          </p:nvSpPr>
          <p:spPr bwMode="auto">
            <a:xfrm>
              <a:off x="8215760" y="3075521"/>
              <a:ext cx="1235034" cy="618926"/>
            </a:xfrm>
            <a:prstGeom prst="roundRect">
              <a:avLst/>
            </a:prstGeom>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80000"/>
                </a:lnSpc>
              </a:pPr>
              <a:r>
                <a:rPr lang="en-US" sz="1600">
                  <a:solidFill>
                    <a:schemeClr val="bg1"/>
                  </a:solidFill>
                  <a:latin typeface="Calibri" panose="020F0502020204030204" pitchFamily="34" charset="0"/>
                  <a:cs typeface="Calibri" panose="020F0502020204030204" pitchFamily="34" charset="0"/>
                </a:rPr>
                <a:t>Command</a:t>
              </a:r>
              <a:br>
                <a:rPr lang="en-US" sz="1600">
                  <a:solidFill>
                    <a:schemeClr val="bg1"/>
                  </a:solidFill>
                  <a:latin typeface="Calibri" panose="020F0502020204030204" pitchFamily="34" charset="0"/>
                  <a:cs typeface="Calibri" panose="020F0502020204030204" pitchFamily="34" charset="0"/>
                </a:rPr>
              </a:br>
              <a:r>
                <a:rPr lang="en-US" sz="1600">
                  <a:solidFill>
                    <a:schemeClr val="bg1"/>
                  </a:solidFill>
                  <a:latin typeface="Calibri" panose="020F0502020204030204" pitchFamily="34" charset="0"/>
                  <a:cs typeface="Calibri" panose="020F0502020204030204" pitchFamily="34" charset="0"/>
                </a:rPr>
                <a:t> &amp; </a:t>
              </a:r>
              <a:br>
                <a:rPr lang="en-US" sz="1600">
                  <a:solidFill>
                    <a:schemeClr val="bg1"/>
                  </a:solidFill>
                  <a:latin typeface="Calibri" panose="020F0502020204030204" pitchFamily="34" charset="0"/>
                  <a:cs typeface="Calibri" panose="020F0502020204030204" pitchFamily="34" charset="0"/>
                </a:rPr>
              </a:br>
              <a:r>
                <a:rPr lang="en-US" sz="1600">
                  <a:solidFill>
                    <a:schemeClr val="bg1"/>
                  </a:solidFill>
                  <a:latin typeface="Calibri" panose="020F0502020204030204" pitchFamily="34" charset="0"/>
                  <a:cs typeface="Calibri" panose="020F0502020204030204" pitchFamily="34" charset="0"/>
                </a:rPr>
                <a:t>Control</a:t>
              </a:r>
            </a:p>
          </p:txBody>
        </p:sp>
        <p:sp>
          <p:nvSpPr>
            <p:cNvPr id="8" name="Rounded Rectangle 7">
              <a:extLst>
                <a:ext uri="{FF2B5EF4-FFF2-40B4-BE49-F238E27FC236}">
                  <a16:creationId xmlns:a16="http://schemas.microsoft.com/office/drawing/2014/main" id="{3FF3B87F-DB68-F042-A3DA-2DADFAFB48E9}"/>
                </a:ext>
              </a:extLst>
            </p:cNvPr>
            <p:cNvSpPr/>
            <p:nvPr/>
          </p:nvSpPr>
          <p:spPr bwMode="auto">
            <a:xfrm>
              <a:off x="8215759" y="4120684"/>
              <a:ext cx="1235031" cy="260710"/>
            </a:xfrm>
            <a:prstGeom prst="roundRect">
              <a:avLst/>
            </a:prstGeom>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1600">
                  <a:solidFill>
                    <a:schemeClr val="bg1"/>
                  </a:solidFill>
                  <a:latin typeface="Calibri" panose="020F0502020204030204" pitchFamily="34" charset="0"/>
                  <a:cs typeface="Calibri" panose="020F0502020204030204" pitchFamily="34" charset="0"/>
                </a:rPr>
                <a:t>Structure</a:t>
              </a:r>
            </a:p>
          </p:txBody>
        </p:sp>
        <p:sp>
          <p:nvSpPr>
            <p:cNvPr id="9" name="Rounded Rectangle 8">
              <a:extLst>
                <a:ext uri="{FF2B5EF4-FFF2-40B4-BE49-F238E27FC236}">
                  <a16:creationId xmlns:a16="http://schemas.microsoft.com/office/drawing/2014/main" id="{5E7FC1AC-8C6F-6B43-BE7F-6E7A801157C1}"/>
                </a:ext>
              </a:extLst>
            </p:cNvPr>
            <p:cNvSpPr/>
            <p:nvPr/>
          </p:nvSpPr>
          <p:spPr bwMode="auto">
            <a:xfrm>
              <a:off x="8215759" y="4468265"/>
              <a:ext cx="1235031" cy="260710"/>
            </a:xfrm>
            <a:prstGeom prst="roundRect">
              <a:avLst/>
            </a:prstGeom>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1600">
                  <a:solidFill>
                    <a:schemeClr val="bg1"/>
                  </a:solidFill>
                  <a:latin typeface="Calibri" panose="020F0502020204030204" pitchFamily="34" charset="0"/>
                  <a:cs typeface="Calibri" panose="020F0502020204030204" pitchFamily="34" charset="0"/>
                </a:rPr>
                <a:t>Thermal</a:t>
              </a:r>
            </a:p>
          </p:txBody>
        </p:sp>
        <p:sp>
          <p:nvSpPr>
            <p:cNvPr id="10" name="Rounded Rectangle 9">
              <a:extLst>
                <a:ext uri="{FF2B5EF4-FFF2-40B4-BE49-F238E27FC236}">
                  <a16:creationId xmlns:a16="http://schemas.microsoft.com/office/drawing/2014/main" id="{EE47ED6D-BB41-CC46-82FD-E4F07DE9271B}"/>
                </a:ext>
              </a:extLst>
            </p:cNvPr>
            <p:cNvSpPr/>
            <p:nvPr/>
          </p:nvSpPr>
          <p:spPr bwMode="auto">
            <a:xfrm>
              <a:off x="8215759" y="5513228"/>
              <a:ext cx="1235031" cy="260710"/>
            </a:xfrm>
            <a:prstGeom prst="roundRect">
              <a:avLst/>
            </a:prstGeom>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1600">
                  <a:solidFill>
                    <a:schemeClr val="bg1"/>
                  </a:solidFill>
                  <a:latin typeface="Calibri" panose="020F0502020204030204" pitchFamily="34" charset="0"/>
                  <a:cs typeface="Calibri" panose="020F0502020204030204" pitchFamily="34" charset="0"/>
                </a:rPr>
                <a:t>Comm</a:t>
              </a:r>
            </a:p>
          </p:txBody>
        </p:sp>
        <p:sp>
          <p:nvSpPr>
            <p:cNvPr id="14" name="Rounded Rectangle 13">
              <a:extLst>
                <a:ext uri="{FF2B5EF4-FFF2-40B4-BE49-F238E27FC236}">
                  <a16:creationId xmlns:a16="http://schemas.microsoft.com/office/drawing/2014/main" id="{D9C49D3C-8D8B-1144-8A64-2495534C548A}"/>
                </a:ext>
              </a:extLst>
            </p:cNvPr>
            <p:cNvSpPr/>
            <p:nvPr/>
          </p:nvSpPr>
          <p:spPr bwMode="auto">
            <a:xfrm>
              <a:off x="8216739" y="4815846"/>
              <a:ext cx="1233669" cy="266264"/>
            </a:xfrm>
            <a:prstGeom prst="roundRect">
              <a:avLst/>
            </a:prstGeom>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1600">
                  <a:solidFill>
                    <a:schemeClr val="bg1"/>
                  </a:solidFill>
                  <a:latin typeface="Calibri" panose="020F0502020204030204" pitchFamily="34" charset="0"/>
                  <a:cs typeface="Calibri" panose="020F0502020204030204" pitchFamily="34" charset="0"/>
                </a:rPr>
                <a:t>LHS</a:t>
              </a:r>
            </a:p>
          </p:txBody>
        </p:sp>
        <p:sp>
          <p:nvSpPr>
            <p:cNvPr id="19" name="Rounded Rectangle 18">
              <a:extLst>
                <a:ext uri="{FF2B5EF4-FFF2-40B4-BE49-F238E27FC236}">
                  <a16:creationId xmlns:a16="http://schemas.microsoft.com/office/drawing/2014/main" id="{2CF17F46-23E7-7449-989A-F04F415E2027}"/>
                </a:ext>
              </a:extLst>
            </p:cNvPr>
            <p:cNvSpPr/>
            <p:nvPr/>
          </p:nvSpPr>
          <p:spPr bwMode="auto">
            <a:xfrm>
              <a:off x="8216739" y="5168981"/>
              <a:ext cx="1233669" cy="257377"/>
            </a:xfrm>
            <a:prstGeom prst="roundRect">
              <a:avLst/>
            </a:prstGeom>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1600">
                  <a:solidFill>
                    <a:schemeClr val="bg1"/>
                  </a:solidFill>
                  <a:latin typeface="Calibri" panose="020F0502020204030204" pitchFamily="34" charset="0"/>
                  <a:cs typeface="Calibri" panose="020F0502020204030204" pitchFamily="34" charset="0"/>
                </a:rPr>
                <a:t>JHS</a:t>
              </a:r>
            </a:p>
          </p:txBody>
        </p:sp>
        <p:cxnSp>
          <p:nvCxnSpPr>
            <p:cNvPr id="11" name="Straight Connector 10">
              <a:extLst>
                <a:ext uri="{FF2B5EF4-FFF2-40B4-BE49-F238E27FC236}">
                  <a16:creationId xmlns:a16="http://schemas.microsoft.com/office/drawing/2014/main" id="{D97FCCA6-D102-CE3B-9A28-B73AE8F3F86C}"/>
                </a:ext>
              </a:extLst>
            </p:cNvPr>
            <p:cNvCxnSpPr>
              <a:cxnSpLocks/>
            </p:cNvCxnSpPr>
            <p:nvPr/>
          </p:nvCxnSpPr>
          <p:spPr>
            <a:xfrm>
              <a:off x="7764092" y="2858212"/>
              <a:ext cx="0" cy="2788654"/>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74150D61-12E7-C61D-CBF6-D4BC287D5D51}"/>
                </a:ext>
              </a:extLst>
            </p:cNvPr>
            <p:cNvCxnSpPr>
              <a:cxnSpLocks/>
            </p:cNvCxnSpPr>
            <p:nvPr/>
          </p:nvCxnSpPr>
          <p:spPr>
            <a:xfrm>
              <a:off x="7751621" y="3377299"/>
              <a:ext cx="464139"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52AAC226-69C2-916B-8ED6-F2E7988CCBE9}"/>
                </a:ext>
              </a:extLst>
            </p:cNvPr>
            <p:cNvCxnSpPr>
              <a:cxnSpLocks/>
            </p:cNvCxnSpPr>
            <p:nvPr/>
          </p:nvCxnSpPr>
          <p:spPr>
            <a:xfrm>
              <a:off x="7751621" y="3928708"/>
              <a:ext cx="464139"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9E02DACB-195A-A81B-8829-1388E52EFA67}"/>
                </a:ext>
              </a:extLst>
            </p:cNvPr>
            <p:cNvCxnSpPr>
              <a:cxnSpLocks/>
            </p:cNvCxnSpPr>
            <p:nvPr/>
          </p:nvCxnSpPr>
          <p:spPr>
            <a:xfrm>
              <a:off x="7751620" y="4271683"/>
              <a:ext cx="464139"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3DF0B84F-31A3-7D08-6723-F106AD6CCD55}"/>
                </a:ext>
              </a:extLst>
            </p:cNvPr>
            <p:cNvCxnSpPr>
              <a:cxnSpLocks/>
            </p:cNvCxnSpPr>
            <p:nvPr/>
          </p:nvCxnSpPr>
          <p:spPr>
            <a:xfrm>
              <a:off x="7751620" y="4614658"/>
              <a:ext cx="464139"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0FC91F89-0486-EC56-C37C-660345645DD0}"/>
                </a:ext>
              </a:extLst>
            </p:cNvPr>
            <p:cNvCxnSpPr>
              <a:cxnSpLocks/>
            </p:cNvCxnSpPr>
            <p:nvPr/>
          </p:nvCxnSpPr>
          <p:spPr>
            <a:xfrm>
              <a:off x="7771717" y="4957633"/>
              <a:ext cx="464139"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3B00E317-C73A-822D-A54C-D53AA02E1FDD}"/>
                </a:ext>
              </a:extLst>
            </p:cNvPr>
            <p:cNvCxnSpPr>
              <a:cxnSpLocks/>
            </p:cNvCxnSpPr>
            <p:nvPr/>
          </p:nvCxnSpPr>
          <p:spPr>
            <a:xfrm>
              <a:off x="7771717" y="5300608"/>
              <a:ext cx="464139"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EE554304-A3FB-AF9C-6D6A-5C11D878BB81}"/>
                </a:ext>
              </a:extLst>
            </p:cNvPr>
            <p:cNvCxnSpPr>
              <a:cxnSpLocks/>
            </p:cNvCxnSpPr>
            <p:nvPr/>
          </p:nvCxnSpPr>
          <p:spPr>
            <a:xfrm>
              <a:off x="7771717" y="5643583"/>
              <a:ext cx="464139"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26" name="Rounded Rectangle 25">
              <a:extLst>
                <a:ext uri="{FF2B5EF4-FFF2-40B4-BE49-F238E27FC236}">
                  <a16:creationId xmlns:a16="http://schemas.microsoft.com/office/drawing/2014/main" id="{4C6A5AF8-BAAD-5D99-77BE-A35B24308EBB}"/>
                </a:ext>
              </a:extLst>
            </p:cNvPr>
            <p:cNvSpPr/>
            <p:nvPr/>
          </p:nvSpPr>
          <p:spPr bwMode="auto">
            <a:xfrm>
              <a:off x="7434944" y="2686761"/>
              <a:ext cx="2015849" cy="319291"/>
            </a:xfrm>
            <a:prstGeom prst="roundRect">
              <a:avLst/>
            </a:prstGeom>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1600">
                  <a:solidFill>
                    <a:schemeClr val="bg1"/>
                  </a:solidFill>
                  <a:latin typeface="Calibri" panose="020F0502020204030204" pitchFamily="34" charset="0"/>
                  <a:cs typeface="Calibri" panose="020F0502020204030204" pitchFamily="34" charset="0"/>
                </a:rPr>
                <a:t>LIR</a:t>
              </a:r>
            </a:p>
          </p:txBody>
        </p:sp>
      </p:grpSp>
      <p:cxnSp>
        <p:nvCxnSpPr>
          <p:cNvPr id="49" name="Straight Connector 48">
            <a:extLst>
              <a:ext uri="{FF2B5EF4-FFF2-40B4-BE49-F238E27FC236}">
                <a16:creationId xmlns:a16="http://schemas.microsoft.com/office/drawing/2014/main" id="{330F212D-B203-BB97-310B-C1634CE45075}"/>
              </a:ext>
            </a:extLst>
          </p:cNvPr>
          <p:cNvCxnSpPr>
            <a:cxnSpLocks/>
          </p:cNvCxnSpPr>
          <p:nvPr/>
        </p:nvCxnSpPr>
        <p:spPr>
          <a:xfrm>
            <a:off x="6586496" y="2712519"/>
            <a:ext cx="0" cy="1787153"/>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50" name="Straight Arrow Connector 49">
            <a:extLst>
              <a:ext uri="{FF2B5EF4-FFF2-40B4-BE49-F238E27FC236}">
                <a16:creationId xmlns:a16="http://schemas.microsoft.com/office/drawing/2014/main" id="{EE2CE3E2-3C83-3450-6DAD-08E60116DFBB}"/>
              </a:ext>
            </a:extLst>
          </p:cNvPr>
          <p:cNvCxnSpPr>
            <a:cxnSpLocks/>
          </p:cNvCxnSpPr>
          <p:nvPr/>
        </p:nvCxnSpPr>
        <p:spPr>
          <a:xfrm>
            <a:off x="6574025" y="3256545"/>
            <a:ext cx="464139"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51" name="Straight Arrow Connector 50">
            <a:extLst>
              <a:ext uri="{FF2B5EF4-FFF2-40B4-BE49-F238E27FC236}">
                <a16:creationId xmlns:a16="http://schemas.microsoft.com/office/drawing/2014/main" id="{2587902B-7E56-6233-19C4-B5DB8198CCF6}"/>
              </a:ext>
            </a:extLst>
          </p:cNvPr>
          <p:cNvCxnSpPr>
            <a:cxnSpLocks/>
          </p:cNvCxnSpPr>
          <p:nvPr/>
        </p:nvCxnSpPr>
        <p:spPr>
          <a:xfrm>
            <a:off x="6574025" y="3668998"/>
            <a:ext cx="464139"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52" name="Straight Arrow Connector 51">
            <a:extLst>
              <a:ext uri="{FF2B5EF4-FFF2-40B4-BE49-F238E27FC236}">
                <a16:creationId xmlns:a16="http://schemas.microsoft.com/office/drawing/2014/main" id="{29C51F10-0768-51CB-5529-4FEEEBBC0258}"/>
              </a:ext>
            </a:extLst>
          </p:cNvPr>
          <p:cNvCxnSpPr>
            <a:cxnSpLocks/>
          </p:cNvCxnSpPr>
          <p:nvPr/>
        </p:nvCxnSpPr>
        <p:spPr>
          <a:xfrm>
            <a:off x="6574024" y="4081451"/>
            <a:ext cx="464139"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53" name="Straight Arrow Connector 52">
            <a:extLst>
              <a:ext uri="{FF2B5EF4-FFF2-40B4-BE49-F238E27FC236}">
                <a16:creationId xmlns:a16="http://schemas.microsoft.com/office/drawing/2014/main" id="{0DB7CF72-6BA7-B2E4-1604-A41802BBD9A5}"/>
              </a:ext>
            </a:extLst>
          </p:cNvPr>
          <p:cNvCxnSpPr>
            <a:cxnSpLocks/>
          </p:cNvCxnSpPr>
          <p:nvPr/>
        </p:nvCxnSpPr>
        <p:spPr>
          <a:xfrm>
            <a:off x="6574024" y="4493904"/>
            <a:ext cx="464139"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9C1F3B1B-2B06-EAA3-BB2F-62667C37217B}"/>
              </a:ext>
            </a:extLst>
          </p:cNvPr>
          <p:cNvCxnSpPr>
            <a:cxnSpLocks/>
          </p:cNvCxnSpPr>
          <p:nvPr/>
        </p:nvCxnSpPr>
        <p:spPr>
          <a:xfrm>
            <a:off x="4519487" y="2712519"/>
            <a:ext cx="0" cy="1787153"/>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56" name="Straight Arrow Connector 55">
            <a:extLst>
              <a:ext uri="{FF2B5EF4-FFF2-40B4-BE49-F238E27FC236}">
                <a16:creationId xmlns:a16="http://schemas.microsoft.com/office/drawing/2014/main" id="{32023A5F-BDB6-FB1C-FA0A-E0C19E6FCDCD}"/>
              </a:ext>
            </a:extLst>
          </p:cNvPr>
          <p:cNvCxnSpPr>
            <a:cxnSpLocks/>
          </p:cNvCxnSpPr>
          <p:nvPr/>
        </p:nvCxnSpPr>
        <p:spPr>
          <a:xfrm>
            <a:off x="4507016" y="3256545"/>
            <a:ext cx="464139"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57" name="Straight Arrow Connector 56">
            <a:extLst>
              <a:ext uri="{FF2B5EF4-FFF2-40B4-BE49-F238E27FC236}">
                <a16:creationId xmlns:a16="http://schemas.microsoft.com/office/drawing/2014/main" id="{5D55EEA4-76D3-7628-2D60-0620B5E6FF16}"/>
              </a:ext>
            </a:extLst>
          </p:cNvPr>
          <p:cNvCxnSpPr>
            <a:cxnSpLocks/>
          </p:cNvCxnSpPr>
          <p:nvPr/>
        </p:nvCxnSpPr>
        <p:spPr>
          <a:xfrm>
            <a:off x="4507016" y="3668998"/>
            <a:ext cx="464139"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58" name="Straight Arrow Connector 57">
            <a:extLst>
              <a:ext uri="{FF2B5EF4-FFF2-40B4-BE49-F238E27FC236}">
                <a16:creationId xmlns:a16="http://schemas.microsoft.com/office/drawing/2014/main" id="{4A91FFDC-DA23-079D-7B17-FCC8B2A4EB36}"/>
              </a:ext>
            </a:extLst>
          </p:cNvPr>
          <p:cNvCxnSpPr>
            <a:cxnSpLocks/>
          </p:cNvCxnSpPr>
          <p:nvPr/>
        </p:nvCxnSpPr>
        <p:spPr>
          <a:xfrm>
            <a:off x="4507015" y="4081451"/>
            <a:ext cx="464139"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59" name="Straight Arrow Connector 58">
            <a:extLst>
              <a:ext uri="{FF2B5EF4-FFF2-40B4-BE49-F238E27FC236}">
                <a16:creationId xmlns:a16="http://schemas.microsoft.com/office/drawing/2014/main" id="{37AB3CE3-DEA0-039F-ABD9-B9F7EAC85CC4}"/>
              </a:ext>
            </a:extLst>
          </p:cNvPr>
          <p:cNvCxnSpPr>
            <a:cxnSpLocks/>
          </p:cNvCxnSpPr>
          <p:nvPr/>
        </p:nvCxnSpPr>
        <p:spPr>
          <a:xfrm>
            <a:off x="4507015" y="4493904"/>
            <a:ext cx="464139"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34" name="Rounded Rectangle 33">
            <a:extLst>
              <a:ext uri="{FF2B5EF4-FFF2-40B4-BE49-F238E27FC236}">
                <a16:creationId xmlns:a16="http://schemas.microsoft.com/office/drawing/2014/main" id="{87959B9D-7511-67B2-2242-7F1D2BA42808}"/>
              </a:ext>
            </a:extLst>
          </p:cNvPr>
          <p:cNvSpPr/>
          <p:nvPr/>
        </p:nvSpPr>
        <p:spPr bwMode="auto">
          <a:xfrm>
            <a:off x="4164718" y="2548069"/>
            <a:ext cx="6924502" cy="240466"/>
          </a:xfrm>
          <a:prstGeom prst="roundRect">
            <a:avLst/>
          </a:prstGeom>
          <a:solidFill>
            <a:schemeClr val="accent2">
              <a:lumMod val="40000"/>
              <a:lumOff val="6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1600">
                <a:solidFill>
                  <a:schemeClr val="tx1"/>
                </a:solidFill>
                <a:latin typeface="Calibri" panose="020F0502020204030204" pitchFamily="34" charset="0"/>
                <a:cs typeface="Calibri" panose="020F0502020204030204" pitchFamily="34" charset="0"/>
              </a:rPr>
              <a:t>LIS</a:t>
            </a:r>
          </a:p>
        </p:txBody>
      </p:sp>
      <p:cxnSp>
        <p:nvCxnSpPr>
          <p:cNvPr id="64" name="Straight Arrow Connector 63">
            <a:extLst>
              <a:ext uri="{FF2B5EF4-FFF2-40B4-BE49-F238E27FC236}">
                <a16:creationId xmlns:a16="http://schemas.microsoft.com/office/drawing/2014/main" id="{140BDC66-0162-7DBE-0C0A-A028CB23AAD5}"/>
              </a:ext>
            </a:extLst>
          </p:cNvPr>
          <p:cNvCxnSpPr>
            <a:cxnSpLocks/>
            <a:endCxn id="34" idx="0"/>
          </p:cNvCxnSpPr>
          <p:nvPr/>
        </p:nvCxnSpPr>
        <p:spPr>
          <a:xfrm flipH="1">
            <a:off x="7626969" y="2129186"/>
            <a:ext cx="7876" cy="41888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65" name="Straight Arrow Connector 64">
            <a:extLst>
              <a:ext uri="{FF2B5EF4-FFF2-40B4-BE49-F238E27FC236}">
                <a16:creationId xmlns:a16="http://schemas.microsoft.com/office/drawing/2014/main" id="{EF8318C6-8F35-648F-04C3-97C3083862AF}"/>
              </a:ext>
            </a:extLst>
          </p:cNvPr>
          <p:cNvCxnSpPr>
            <a:cxnSpLocks/>
          </p:cNvCxnSpPr>
          <p:nvPr/>
        </p:nvCxnSpPr>
        <p:spPr>
          <a:xfrm>
            <a:off x="9714756" y="2795788"/>
            <a:ext cx="1" cy="304071"/>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66" name="Straight Arrow Connector 65">
            <a:extLst>
              <a:ext uri="{FF2B5EF4-FFF2-40B4-BE49-F238E27FC236}">
                <a16:creationId xmlns:a16="http://schemas.microsoft.com/office/drawing/2014/main" id="{949F5827-58B9-2575-5088-00B14D8C292D}"/>
              </a:ext>
            </a:extLst>
          </p:cNvPr>
          <p:cNvCxnSpPr>
            <a:cxnSpLocks/>
          </p:cNvCxnSpPr>
          <p:nvPr/>
        </p:nvCxnSpPr>
        <p:spPr>
          <a:xfrm>
            <a:off x="7634844" y="1601396"/>
            <a:ext cx="1" cy="304071"/>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35" name="Rounded Rectangle 34">
            <a:extLst>
              <a:ext uri="{FF2B5EF4-FFF2-40B4-BE49-F238E27FC236}">
                <a16:creationId xmlns:a16="http://schemas.microsoft.com/office/drawing/2014/main" id="{33FC75C2-4B1B-C749-A8F8-F9FA40CE3EDA}"/>
              </a:ext>
            </a:extLst>
          </p:cNvPr>
          <p:cNvSpPr/>
          <p:nvPr/>
        </p:nvSpPr>
        <p:spPr bwMode="auto">
          <a:xfrm>
            <a:off x="6679302" y="1867053"/>
            <a:ext cx="1879465" cy="255914"/>
          </a:xfrm>
          <a:prstGeom prst="roundRect">
            <a:avLst/>
          </a:prstGeom>
          <a:solidFill>
            <a:schemeClr val="accent2">
              <a:lumMod val="40000"/>
              <a:lumOff val="6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1600">
                <a:solidFill>
                  <a:schemeClr val="tx1"/>
                </a:solidFill>
                <a:latin typeface="Calibri" panose="020F0502020204030204" pitchFamily="34" charset="0"/>
                <a:cs typeface="Calibri" panose="020F0502020204030204" pitchFamily="34" charset="0"/>
              </a:rPr>
              <a:t>JPS</a:t>
            </a:r>
          </a:p>
        </p:txBody>
      </p:sp>
      <p:pic>
        <p:nvPicPr>
          <p:cNvPr id="67" name="Picture 66">
            <a:extLst>
              <a:ext uri="{FF2B5EF4-FFF2-40B4-BE49-F238E27FC236}">
                <a16:creationId xmlns:a16="http://schemas.microsoft.com/office/drawing/2014/main" id="{9B4500B6-CCC7-7879-F8E0-184673C13644}"/>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918507" y="3978864"/>
            <a:ext cx="2873985" cy="2013342"/>
          </a:xfrm>
          <a:prstGeom prst="rect">
            <a:avLst/>
          </a:prstGeom>
        </p:spPr>
      </p:pic>
      <p:sp>
        <p:nvSpPr>
          <p:cNvPr id="68" name="TextBox 67">
            <a:extLst>
              <a:ext uri="{FF2B5EF4-FFF2-40B4-BE49-F238E27FC236}">
                <a16:creationId xmlns:a16="http://schemas.microsoft.com/office/drawing/2014/main" id="{55AA0FCF-9EDF-F499-7454-341B52444C19}"/>
              </a:ext>
            </a:extLst>
          </p:cNvPr>
          <p:cNvSpPr txBox="1"/>
          <p:nvPr/>
        </p:nvSpPr>
        <p:spPr>
          <a:xfrm>
            <a:off x="740849" y="1511258"/>
            <a:ext cx="3335587" cy="1938992"/>
          </a:xfrm>
          <a:prstGeom prst="rect">
            <a:avLst/>
          </a:prstGeom>
          <a:noFill/>
        </p:spPr>
        <p:txBody>
          <a:bodyPr wrap="square" rtlCol="0">
            <a:spAutoFit/>
          </a:bodyPr>
          <a:lstStyle/>
          <a:p>
            <a:pPr algn="ctr"/>
            <a:r>
              <a:rPr lang="en-US" sz="2000">
                <a:solidFill>
                  <a:schemeClr val="accent6">
                    <a:lumMod val="50000"/>
                  </a:schemeClr>
                </a:solidFill>
                <a:latin typeface="Calibri" panose="020F0502020204030204" pitchFamily="34" charset="0"/>
                <a:cs typeface="Calibri" panose="020F0502020204030204" pitchFamily="34" charset="0"/>
              </a:rPr>
              <a:t>Hierarchical architecture view is used in SE to flow down (allocate and budget) requirements defined at one level to the architectural parts at the next level.</a:t>
            </a:r>
          </a:p>
        </p:txBody>
      </p:sp>
      <p:sp>
        <p:nvSpPr>
          <p:cNvPr id="69" name="Oval 68">
            <a:extLst>
              <a:ext uri="{FF2B5EF4-FFF2-40B4-BE49-F238E27FC236}">
                <a16:creationId xmlns:a16="http://schemas.microsoft.com/office/drawing/2014/main" id="{B39B0690-8F46-2C02-E314-0886F414486D}"/>
              </a:ext>
            </a:extLst>
          </p:cNvPr>
          <p:cNvSpPr/>
          <p:nvPr/>
        </p:nvSpPr>
        <p:spPr>
          <a:xfrm>
            <a:off x="8701550" y="2712519"/>
            <a:ext cx="2269685" cy="3754894"/>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Rounded Rectangle 69">
            <a:extLst>
              <a:ext uri="{FF2B5EF4-FFF2-40B4-BE49-F238E27FC236}">
                <a16:creationId xmlns:a16="http://schemas.microsoft.com/office/drawing/2014/main" id="{7A8186E1-5E14-DFF3-F927-243C3AF82417}"/>
              </a:ext>
            </a:extLst>
          </p:cNvPr>
          <p:cNvSpPr/>
          <p:nvPr/>
        </p:nvSpPr>
        <p:spPr bwMode="auto">
          <a:xfrm>
            <a:off x="8645004" y="1863928"/>
            <a:ext cx="1824099" cy="255914"/>
          </a:xfrm>
          <a:prstGeom prst="roundRect">
            <a:avLst/>
          </a:prstGeom>
          <a:solidFill>
            <a:schemeClr val="accent2">
              <a:lumMod val="40000"/>
              <a:lumOff val="6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1600">
                <a:solidFill>
                  <a:schemeClr val="tx1"/>
                </a:solidFill>
                <a:latin typeface="Calibri" panose="020F0502020204030204" pitchFamily="34" charset="0"/>
                <a:cs typeface="Calibri" panose="020F0502020204030204" pitchFamily="34" charset="0"/>
              </a:rPr>
              <a:t>FCR</a:t>
            </a:r>
          </a:p>
        </p:txBody>
      </p:sp>
      <p:sp>
        <p:nvSpPr>
          <p:cNvPr id="71" name="Rounded Rectangle 70">
            <a:extLst>
              <a:ext uri="{FF2B5EF4-FFF2-40B4-BE49-F238E27FC236}">
                <a16:creationId xmlns:a16="http://schemas.microsoft.com/office/drawing/2014/main" id="{C409326B-7BA5-8C00-BD25-4410E07B8241}"/>
              </a:ext>
            </a:extLst>
          </p:cNvPr>
          <p:cNvSpPr/>
          <p:nvPr/>
        </p:nvSpPr>
        <p:spPr bwMode="auto">
          <a:xfrm>
            <a:off x="4557156" y="1869639"/>
            <a:ext cx="2016867" cy="255914"/>
          </a:xfrm>
          <a:prstGeom prst="roundRect">
            <a:avLst/>
          </a:prstGeom>
          <a:solidFill>
            <a:schemeClr val="accent2">
              <a:lumMod val="40000"/>
              <a:lumOff val="6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1600">
                <a:solidFill>
                  <a:schemeClr val="tx1"/>
                </a:solidFill>
                <a:latin typeface="Calibri" panose="020F0502020204030204" pitchFamily="34" charset="0"/>
                <a:cs typeface="Calibri" panose="020F0502020204030204" pitchFamily="34" charset="0"/>
              </a:rPr>
              <a:t>Other Facility Systems</a:t>
            </a:r>
          </a:p>
        </p:txBody>
      </p:sp>
      <p:cxnSp>
        <p:nvCxnSpPr>
          <p:cNvPr id="72" name="Straight Arrow Connector 71">
            <a:extLst>
              <a:ext uri="{FF2B5EF4-FFF2-40B4-BE49-F238E27FC236}">
                <a16:creationId xmlns:a16="http://schemas.microsoft.com/office/drawing/2014/main" id="{6E6540E2-3731-8A11-B17E-56EB2F76E4A8}"/>
              </a:ext>
            </a:extLst>
          </p:cNvPr>
          <p:cNvCxnSpPr>
            <a:cxnSpLocks/>
          </p:cNvCxnSpPr>
          <p:nvPr/>
        </p:nvCxnSpPr>
        <p:spPr>
          <a:xfrm>
            <a:off x="9568926" y="1584997"/>
            <a:ext cx="1" cy="304071"/>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73" name="Straight Arrow Connector 72">
            <a:extLst>
              <a:ext uri="{FF2B5EF4-FFF2-40B4-BE49-F238E27FC236}">
                <a16:creationId xmlns:a16="http://schemas.microsoft.com/office/drawing/2014/main" id="{C4A78824-E945-9EFF-F09C-8B709CDDD09E}"/>
              </a:ext>
            </a:extLst>
          </p:cNvPr>
          <p:cNvCxnSpPr>
            <a:cxnSpLocks/>
          </p:cNvCxnSpPr>
          <p:nvPr/>
        </p:nvCxnSpPr>
        <p:spPr>
          <a:xfrm>
            <a:off x="5570779" y="1558149"/>
            <a:ext cx="1" cy="304071"/>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38" name="Rounded Rectangle 37">
            <a:extLst>
              <a:ext uri="{FF2B5EF4-FFF2-40B4-BE49-F238E27FC236}">
                <a16:creationId xmlns:a16="http://schemas.microsoft.com/office/drawing/2014/main" id="{04A3C8C7-F9B6-3B81-E9D5-9C7F0805E526}"/>
              </a:ext>
            </a:extLst>
          </p:cNvPr>
          <p:cNvSpPr/>
          <p:nvPr/>
        </p:nvSpPr>
        <p:spPr bwMode="auto">
          <a:xfrm>
            <a:off x="5246224" y="1400955"/>
            <a:ext cx="4745620" cy="236983"/>
          </a:xfrm>
          <a:prstGeom prst="roundRect">
            <a:avLst/>
          </a:prstGeom>
          <a:solidFill>
            <a:schemeClr val="accent2">
              <a:lumMod val="40000"/>
              <a:lumOff val="6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1600">
                <a:solidFill>
                  <a:schemeClr val="tx1"/>
                </a:solidFill>
                <a:latin typeface="Calibri" panose="020F0502020204030204" pitchFamily="34" charset="0"/>
                <a:cs typeface="Calibri" panose="020F0502020204030204" pitchFamily="34" charset="0"/>
              </a:rPr>
              <a:t>Facility</a:t>
            </a:r>
          </a:p>
        </p:txBody>
      </p:sp>
      <p:sp>
        <p:nvSpPr>
          <p:cNvPr id="75" name="Rounded Rectangle 74">
            <a:extLst>
              <a:ext uri="{FF2B5EF4-FFF2-40B4-BE49-F238E27FC236}">
                <a16:creationId xmlns:a16="http://schemas.microsoft.com/office/drawing/2014/main" id="{27838058-6798-5D4F-D387-B2C0005E0909}"/>
              </a:ext>
            </a:extLst>
          </p:cNvPr>
          <p:cNvSpPr/>
          <p:nvPr/>
        </p:nvSpPr>
        <p:spPr bwMode="auto">
          <a:xfrm>
            <a:off x="4410760" y="2213472"/>
            <a:ext cx="2016867" cy="255914"/>
          </a:xfrm>
          <a:prstGeom prst="roundRect">
            <a:avLst/>
          </a:prstGeom>
          <a:solidFill>
            <a:schemeClr val="accent2">
              <a:lumMod val="40000"/>
              <a:lumOff val="6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1600">
                <a:solidFill>
                  <a:schemeClr val="tx1"/>
                </a:solidFill>
                <a:latin typeface="Calibri" panose="020F0502020204030204" pitchFamily="34" charset="0"/>
                <a:cs typeface="Calibri" panose="020F0502020204030204" pitchFamily="34" charset="0"/>
              </a:rPr>
              <a:t>Other JPS Systems</a:t>
            </a:r>
          </a:p>
        </p:txBody>
      </p:sp>
      <p:cxnSp>
        <p:nvCxnSpPr>
          <p:cNvPr id="76" name="Straight Connector 75">
            <a:extLst>
              <a:ext uri="{FF2B5EF4-FFF2-40B4-BE49-F238E27FC236}">
                <a16:creationId xmlns:a16="http://schemas.microsoft.com/office/drawing/2014/main" id="{90BC94E5-2FC0-2A8E-EB36-D9660F396E10}"/>
              </a:ext>
            </a:extLst>
          </p:cNvPr>
          <p:cNvCxnSpPr>
            <a:cxnSpLocks/>
            <a:endCxn id="75" idx="3"/>
          </p:cNvCxnSpPr>
          <p:nvPr/>
        </p:nvCxnSpPr>
        <p:spPr>
          <a:xfrm flipH="1">
            <a:off x="6427627" y="2338627"/>
            <a:ext cx="1191407" cy="2802"/>
          </a:xfrm>
          <a:prstGeom prst="line">
            <a:avLst/>
          </a:prstGeom>
          <a:ln w="38100">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91C83A00-BB8F-9FE5-6508-DA5493B76B44}"/>
              </a:ext>
            </a:extLst>
          </p:cNvPr>
          <p:cNvSpPr txBox="1"/>
          <p:nvPr/>
        </p:nvSpPr>
        <p:spPr>
          <a:xfrm>
            <a:off x="1204546" y="6417466"/>
            <a:ext cx="9459332" cy="480131"/>
          </a:xfrm>
          <a:prstGeom prst="rect">
            <a:avLst/>
          </a:prstGeom>
          <a:noFill/>
        </p:spPr>
        <p:txBody>
          <a:bodyPr wrap="square" rtlCol="0">
            <a:spAutoFit/>
          </a:bodyPr>
          <a:lstStyle/>
          <a:p>
            <a:pPr algn="ctr">
              <a:lnSpc>
                <a:spcPct val="9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a:t>
            </a:r>
            <a:br>
              <a:rPr lang="en-US" sz="1400" dirty="0">
                <a:latin typeface="Calibri" panose="020F0502020204030204" pitchFamily="34" charset="0"/>
                <a:cs typeface="Calibri" panose="020F0502020204030204" pitchFamily="34" charset="0"/>
              </a:rPr>
            </a:br>
            <a:r>
              <a:rPr lang="en-US" sz="1400" dirty="0">
                <a:latin typeface="Calibri" panose="020F0502020204030204" pitchFamily="34" charset="0"/>
                <a:cs typeface="Calibri" panose="020F0502020204030204" pitchFamily="34" charset="0"/>
              </a:rPr>
              <a:t>JHS: Jar Handling Subsystem; LHS: Lid Handling Subsystem; LDS: Lid Dispensing System; MMS: Motion Monitoring System  </a:t>
            </a:r>
          </a:p>
        </p:txBody>
      </p:sp>
    </p:spTree>
    <p:extLst>
      <p:ext uri="{BB962C8B-B14F-4D97-AF65-F5344CB8AC3E}">
        <p14:creationId xmlns:p14="http://schemas.microsoft.com/office/powerpoint/2010/main" val="1092897803"/>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1B336D-39D1-4F43-A7C9-0DDD11326195}"/>
              </a:ext>
            </a:extLst>
          </p:cNvPr>
          <p:cNvSpPr>
            <a:spLocks noGrp="1"/>
          </p:cNvSpPr>
          <p:nvPr>
            <p:ph type="title"/>
          </p:nvPr>
        </p:nvSpPr>
        <p:spPr>
          <a:xfrm>
            <a:off x="1385615" y="774118"/>
            <a:ext cx="9278263" cy="669187"/>
          </a:xfrm>
        </p:spPr>
        <p:txBody>
          <a:bodyPr>
            <a:normAutofit fontScale="90000"/>
          </a:bodyPr>
          <a:lstStyle/>
          <a:p>
            <a:r>
              <a:rPr lang="en-US"/>
              <a:t>LIR Hierarchical Architecture View</a:t>
            </a:r>
          </a:p>
        </p:txBody>
      </p:sp>
      <p:sp>
        <p:nvSpPr>
          <p:cNvPr id="4" name="Slide Number Placeholder 3">
            <a:extLst>
              <a:ext uri="{FF2B5EF4-FFF2-40B4-BE49-F238E27FC236}">
                <a16:creationId xmlns:a16="http://schemas.microsoft.com/office/drawing/2014/main" id="{38EED3F0-EEE8-E445-95BC-81F5B1579285}"/>
              </a:ext>
            </a:extLst>
          </p:cNvPr>
          <p:cNvSpPr>
            <a:spLocks noGrp="1"/>
          </p:cNvSpPr>
          <p:nvPr>
            <p:ph type="sldNum" sz="quarter" idx="12"/>
          </p:nvPr>
        </p:nvSpPr>
        <p:spPr/>
        <p:txBody>
          <a:bodyPr/>
          <a:lstStyle/>
          <a:p>
            <a:fld id="{874AC6EB-5948-4DF8-B5CC-E711E8013C87}" type="slidenum">
              <a:rPr lang="en-US" smtClean="0"/>
              <a:pPr/>
              <a:t>95</a:t>
            </a:fld>
            <a:endParaRPr lang="en-US"/>
          </a:p>
        </p:txBody>
      </p:sp>
      <p:sp>
        <p:nvSpPr>
          <p:cNvPr id="6" name="Rounded Rectangle 5">
            <a:extLst>
              <a:ext uri="{FF2B5EF4-FFF2-40B4-BE49-F238E27FC236}">
                <a16:creationId xmlns:a16="http://schemas.microsoft.com/office/drawing/2014/main" id="{98160ED9-0E57-FA45-A2CC-55EF06460DCF}"/>
              </a:ext>
            </a:extLst>
          </p:cNvPr>
          <p:cNvSpPr/>
          <p:nvPr/>
        </p:nvSpPr>
        <p:spPr bwMode="auto">
          <a:xfrm>
            <a:off x="7594295" y="4505980"/>
            <a:ext cx="965855" cy="394166"/>
          </a:xfrm>
          <a:prstGeom prst="roundRect">
            <a:avLst/>
          </a:prstGeom>
          <a:solidFill>
            <a:schemeClr val="accent3">
              <a:lumMod val="60000"/>
              <a:lumOff val="4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1600">
                <a:solidFill>
                  <a:schemeClr val="tx1"/>
                </a:solidFill>
                <a:latin typeface="Calibri" panose="020F0502020204030204" pitchFamily="34" charset="0"/>
                <a:cs typeface="Calibri" panose="020F0502020204030204" pitchFamily="34" charset="0"/>
              </a:rPr>
              <a:t>Power</a:t>
            </a:r>
          </a:p>
        </p:txBody>
      </p:sp>
      <p:sp>
        <p:nvSpPr>
          <p:cNvPr id="7" name="Rounded Rectangle 6">
            <a:extLst>
              <a:ext uri="{FF2B5EF4-FFF2-40B4-BE49-F238E27FC236}">
                <a16:creationId xmlns:a16="http://schemas.microsoft.com/office/drawing/2014/main" id="{D81F3F6B-DBBE-6A4A-A7CD-16BED644B408}"/>
              </a:ext>
            </a:extLst>
          </p:cNvPr>
          <p:cNvSpPr/>
          <p:nvPr/>
        </p:nvSpPr>
        <p:spPr bwMode="auto">
          <a:xfrm>
            <a:off x="9485131" y="3024540"/>
            <a:ext cx="1235034" cy="394168"/>
          </a:xfrm>
          <a:prstGeom prst="roundRect">
            <a:avLst/>
          </a:prstGeom>
          <a:solidFill>
            <a:schemeClr val="accent3">
              <a:lumMod val="60000"/>
              <a:lumOff val="4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80000"/>
              </a:lnSpc>
            </a:pPr>
            <a:r>
              <a:rPr lang="en-US" sz="1600">
                <a:solidFill>
                  <a:schemeClr val="tx1"/>
                </a:solidFill>
                <a:latin typeface="Calibri" panose="020F0502020204030204" pitchFamily="34" charset="0"/>
                <a:cs typeface="Calibri" panose="020F0502020204030204" pitchFamily="34" charset="0"/>
              </a:rPr>
              <a:t>C&amp;C System</a:t>
            </a:r>
          </a:p>
        </p:txBody>
      </p:sp>
      <p:sp>
        <p:nvSpPr>
          <p:cNvPr id="8" name="Rounded Rectangle 7">
            <a:extLst>
              <a:ext uri="{FF2B5EF4-FFF2-40B4-BE49-F238E27FC236}">
                <a16:creationId xmlns:a16="http://schemas.microsoft.com/office/drawing/2014/main" id="{3FF3B87F-DB68-F042-A3DA-2DADFAFB48E9}"/>
              </a:ext>
            </a:extLst>
          </p:cNvPr>
          <p:cNvSpPr/>
          <p:nvPr/>
        </p:nvSpPr>
        <p:spPr bwMode="auto">
          <a:xfrm>
            <a:off x="6939726" y="3024539"/>
            <a:ext cx="965855" cy="425708"/>
          </a:xfrm>
          <a:prstGeom prst="roundRect">
            <a:avLst/>
          </a:prstGeom>
          <a:solidFill>
            <a:schemeClr val="accent3">
              <a:lumMod val="60000"/>
              <a:lumOff val="4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1600">
                <a:solidFill>
                  <a:schemeClr val="tx1"/>
                </a:solidFill>
                <a:latin typeface="Calibri" panose="020F0502020204030204" pitchFamily="34" charset="0"/>
                <a:cs typeface="Calibri" panose="020F0502020204030204" pitchFamily="34" charset="0"/>
              </a:rPr>
              <a:t>Structure</a:t>
            </a:r>
          </a:p>
        </p:txBody>
      </p:sp>
      <p:sp>
        <p:nvSpPr>
          <p:cNvPr id="9" name="Rounded Rectangle 8">
            <a:extLst>
              <a:ext uri="{FF2B5EF4-FFF2-40B4-BE49-F238E27FC236}">
                <a16:creationId xmlns:a16="http://schemas.microsoft.com/office/drawing/2014/main" id="{5E7FC1AC-8C6F-6B43-BE7F-6E7A801157C1}"/>
              </a:ext>
            </a:extLst>
          </p:cNvPr>
          <p:cNvSpPr/>
          <p:nvPr/>
        </p:nvSpPr>
        <p:spPr bwMode="auto">
          <a:xfrm>
            <a:off x="6324353" y="4509904"/>
            <a:ext cx="965855" cy="394157"/>
          </a:xfrm>
          <a:prstGeom prst="roundRect">
            <a:avLst/>
          </a:prstGeom>
          <a:solidFill>
            <a:schemeClr val="accent3">
              <a:lumMod val="60000"/>
              <a:lumOff val="4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1600">
                <a:solidFill>
                  <a:schemeClr val="tx1"/>
                </a:solidFill>
                <a:latin typeface="Calibri" panose="020F0502020204030204" pitchFamily="34" charset="0"/>
                <a:cs typeface="Calibri" panose="020F0502020204030204" pitchFamily="34" charset="0"/>
              </a:rPr>
              <a:t>Thermal</a:t>
            </a:r>
          </a:p>
        </p:txBody>
      </p:sp>
      <p:sp>
        <p:nvSpPr>
          <p:cNvPr id="10" name="Rounded Rectangle 9">
            <a:extLst>
              <a:ext uri="{FF2B5EF4-FFF2-40B4-BE49-F238E27FC236}">
                <a16:creationId xmlns:a16="http://schemas.microsoft.com/office/drawing/2014/main" id="{EE47ED6D-BB41-CC46-82FD-E4F07DE9271B}"/>
              </a:ext>
            </a:extLst>
          </p:cNvPr>
          <p:cNvSpPr/>
          <p:nvPr/>
        </p:nvSpPr>
        <p:spPr bwMode="auto">
          <a:xfrm>
            <a:off x="4434668" y="3024539"/>
            <a:ext cx="965855" cy="394168"/>
          </a:xfrm>
          <a:prstGeom prst="roundRect">
            <a:avLst/>
          </a:prstGeom>
          <a:solidFill>
            <a:schemeClr val="accent3">
              <a:lumMod val="60000"/>
              <a:lumOff val="4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1600">
                <a:solidFill>
                  <a:schemeClr val="tx1"/>
                </a:solidFill>
                <a:latin typeface="Calibri" panose="020F0502020204030204" pitchFamily="34" charset="0"/>
                <a:cs typeface="Calibri" panose="020F0502020204030204" pitchFamily="34" charset="0"/>
              </a:rPr>
              <a:t>Comm</a:t>
            </a:r>
          </a:p>
        </p:txBody>
      </p:sp>
      <p:sp>
        <p:nvSpPr>
          <p:cNvPr id="14" name="Rounded Rectangle 13">
            <a:extLst>
              <a:ext uri="{FF2B5EF4-FFF2-40B4-BE49-F238E27FC236}">
                <a16:creationId xmlns:a16="http://schemas.microsoft.com/office/drawing/2014/main" id="{D9C49D3C-8D8B-1144-8A64-2495534C548A}"/>
              </a:ext>
            </a:extLst>
          </p:cNvPr>
          <p:cNvSpPr/>
          <p:nvPr/>
        </p:nvSpPr>
        <p:spPr bwMode="auto">
          <a:xfrm>
            <a:off x="5711055" y="3024539"/>
            <a:ext cx="964790" cy="394168"/>
          </a:xfrm>
          <a:prstGeom prst="roundRect">
            <a:avLst/>
          </a:prstGeom>
          <a:solidFill>
            <a:schemeClr val="accent3">
              <a:lumMod val="60000"/>
              <a:lumOff val="4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1600">
                <a:solidFill>
                  <a:schemeClr val="tx1"/>
                </a:solidFill>
                <a:latin typeface="Calibri" panose="020F0502020204030204" pitchFamily="34" charset="0"/>
                <a:cs typeface="Calibri" panose="020F0502020204030204" pitchFamily="34" charset="0"/>
              </a:rPr>
              <a:t>LHS</a:t>
            </a:r>
          </a:p>
        </p:txBody>
      </p:sp>
      <p:sp>
        <p:nvSpPr>
          <p:cNvPr id="19" name="Rounded Rectangle 18">
            <a:extLst>
              <a:ext uri="{FF2B5EF4-FFF2-40B4-BE49-F238E27FC236}">
                <a16:creationId xmlns:a16="http://schemas.microsoft.com/office/drawing/2014/main" id="{2CF17F46-23E7-7449-989A-F04F415E2027}"/>
              </a:ext>
            </a:extLst>
          </p:cNvPr>
          <p:cNvSpPr/>
          <p:nvPr/>
        </p:nvSpPr>
        <p:spPr bwMode="auto">
          <a:xfrm>
            <a:off x="5041790" y="4509904"/>
            <a:ext cx="964790" cy="394166"/>
          </a:xfrm>
          <a:prstGeom prst="roundRect">
            <a:avLst/>
          </a:prstGeom>
          <a:solidFill>
            <a:schemeClr val="accent3">
              <a:lumMod val="60000"/>
              <a:lumOff val="4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1600">
                <a:solidFill>
                  <a:schemeClr val="tx1"/>
                </a:solidFill>
                <a:latin typeface="Calibri" panose="020F0502020204030204" pitchFamily="34" charset="0"/>
                <a:cs typeface="Calibri" panose="020F0502020204030204" pitchFamily="34" charset="0"/>
              </a:rPr>
              <a:t>JHS</a:t>
            </a:r>
          </a:p>
        </p:txBody>
      </p:sp>
      <p:cxnSp>
        <p:nvCxnSpPr>
          <p:cNvPr id="15" name="Straight Arrow Connector 14">
            <a:extLst>
              <a:ext uri="{FF2B5EF4-FFF2-40B4-BE49-F238E27FC236}">
                <a16:creationId xmlns:a16="http://schemas.microsoft.com/office/drawing/2014/main" id="{74150D61-12E7-C61D-CBF6-D4BC287D5D51}"/>
              </a:ext>
            </a:extLst>
          </p:cNvPr>
          <p:cNvCxnSpPr>
            <a:cxnSpLocks/>
            <a:endCxn id="7" idx="0"/>
          </p:cNvCxnSpPr>
          <p:nvPr/>
        </p:nvCxnSpPr>
        <p:spPr>
          <a:xfrm>
            <a:off x="10102648" y="2451213"/>
            <a:ext cx="0" cy="573327"/>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52AAC226-69C2-916B-8ED6-F2E7988CCBE9}"/>
              </a:ext>
            </a:extLst>
          </p:cNvPr>
          <p:cNvCxnSpPr>
            <a:cxnSpLocks/>
            <a:endCxn id="6" idx="0"/>
          </p:cNvCxnSpPr>
          <p:nvPr/>
        </p:nvCxnSpPr>
        <p:spPr>
          <a:xfrm>
            <a:off x="8045035" y="2451213"/>
            <a:ext cx="32188" cy="2054767"/>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9E02DACB-195A-A81B-8829-1388E52EFA67}"/>
              </a:ext>
            </a:extLst>
          </p:cNvPr>
          <p:cNvCxnSpPr>
            <a:cxnSpLocks/>
            <a:endCxn id="9" idx="0"/>
          </p:cNvCxnSpPr>
          <p:nvPr/>
        </p:nvCxnSpPr>
        <p:spPr>
          <a:xfrm>
            <a:off x="6807281" y="2451213"/>
            <a:ext cx="0" cy="2058691"/>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3DF0B84F-31A3-7D08-6723-F106AD6CCD55}"/>
              </a:ext>
            </a:extLst>
          </p:cNvPr>
          <p:cNvCxnSpPr>
            <a:cxnSpLocks/>
          </p:cNvCxnSpPr>
          <p:nvPr/>
        </p:nvCxnSpPr>
        <p:spPr>
          <a:xfrm>
            <a:off x="7384552" y="2451213"/>
            <a:ext cx="1" cy="573326"/>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0FC91F89-0486-EC56-C37C-660345645DD0}"/>
              </a:ext>
            </a:extLst>
          </p:cNvPr>
          <p:cNvCxnSpPr>
            <a:cxnSpLocks/>
            <a:endCxn id="14" idx="0"/>
          </p:cNvCxnSpPr>
          <p:nvPr/>
        </p:nvCxnSpPr>
        <p:spPr>
          <a:xfrm>
            <a:off x="6193449" y="2451213"/>
            <a:ext cx="1" cy="573326"/>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3B00E317-C73A-822D-A54C-D53AA02E1FDD}"/>
              </a:ext>
            </a:extLst>
          </p:cNvPr>
          <p:cNvCxnSpPr>
            <a:cxnSpLocks/>
            <a:endCxn id="19" idx="0"/>
          </p:cNvCxnSpPr>
          <p:nvPr/>
        </p:nvCxnSpPr>
        <p:spPr>
          <a:xfrm>
            <a:off x="5524185" y="2451213"/>
            <a:ext cx="0" cy="2058691"/>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EE554304-A3FB-AF9C-6D6A-5C11D878BB81}"/>
              </a:ext>
            </a:extLst>
          </p:cNvPr>
          <p:cNvCxnSpPr>
            <a:cxnSpLocks/>
          </p:cNvCxnSpPr>
          <p:nvPr/>
        </p:nvCxnSpPr>
        <p:spPr>
          <a:xfrm>
            <a:off x="4930092" y="2464551"/>
            <a:ext cx="0" cy="573325"/>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26" name="Rounded Rectangle 25">
            <a:extLst>
              <a:ext uri="{FF2B5EF4-FFF2-40B4-BE49-F238E27FC236}">
                <a16:creationId xmlns:a16="http://schemas.microsoft.com/office/drawing/2014/main" id="{4C6A5AF8-BAAD-5D99-77BE-A35B24308EBB}"/>
              </a:ext>
            </a:extLst>
          </p:cNvPr>
          <p:cNvSpPr/>
          <p:nvPr/>
        </p:nvSpPr>
        <p:spPr bwMode="auto">
          <a:xfrm>
            <a:off x="4296177" y="2107862"/>
            <a:ext cx="6924499" cy="319291"/>
          </a:xfrm>
          <a:prstGeom prst="roundRect">
            <a:avLst/>
          </a:prstGeom>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1600">
                <a:solidFill>
                  <a:schemeClr val="bg1"/>
                </a:solidFill>
                <a:latin typeface="Calibri" panose="020F0502020204030204" pitchFamily="34" charset="0"/>
                <a:cs typeface="Calibri" panose="020F0502020204030204" pitchFamily="34" charset="0"/>
              </a:rPr>
              <a:t>LIR</a:t>
            </a:r>
          </a:p>
        </p:txBody>
      </p:sp>
      <p:sp>
        <p:nvSpPr>
          <p:cNvPr id="34" name="Rounded Rectangle 33">
            <a:extLst>
              <a:ext uri="{FF2B5EF4-FFF2-40B4-BE49-F238E27FC236}">
                <a16:creationId xmlns:a16="http://schemas.microsoft.com/office/drawing/2014/main" id="{87959B9D-7511-67B2-2242-7F1D2BA42808}"/>
              </a:ext>
            </a:extLst>
          </p:cNvPr>
          <p:cNvSpPr/>
          <p:nvPr/>
        </p:nvSpPr>
        <p:spPr bwMode="auto">
          <a:xfrm>
            <a:off x="4291718" y="1589303"/>
            <a:ext cx="6924502" cy="240466"/>
          </a:xfrm>
          <a:prstGeom prst="roundRect">
            <a:avLst/>
          </a:prstGeom>
          <a:solidFill>
            <a:schemeClr val="accent2">
              <a:lumMod val="40000"/>
              <a:lumOff val="6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1600">
                <a:solidFill>
                  <a:schemeClr val="tx1"/>
                </a:solidFill>
                <a:latin typeface="Calibri" panose="020F0502020204030204" pitchFamily="34" charset="0"/>
                <a:cs typeface="Calibri" panose="020F0502020204030204" pitchFamily="34" charset="0"/>
              </a:rPr>
              <a:t>LIS</a:t>
            </a:r>
          </a:p>
        </p:txBody>
      </p:sp>
      <p:cxnSp>
        <p:nvCxnSpPr>
          <p:cNvPr id="65" name="Straight Arrow Connector 64">
            <a:extLst>
              <a:ext uri="{FF2B5EF4-FFF2-40B4-BE49-F238E27FC236}">
                <a16:creationId xmlns:a16="http://schemas.microsoft.com/office/drawing/2014/main" id="{EF8318C6-8F35-648F-04C3-97C3083862AF}"/>
              </a:ext>
            </a:extLst>
          </p:cNvPr>
          <p:cNvCxnSpPr>
            <a:cxnSpLocks/>
          </p:cNvCxnSpPr>
          <p:nvPr/>
        </p:nvCxnSpPr>
        <p:spPr>
          <a:xfrm>
            <a:off x="7753966" y="1836608"/>
            <a:ext cx="1" cy="304071"/>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pic>
        <p:nvPicPr>
          <p:cNvPr id="67" name="Picture 66">
            <a:extLst>
              <a:ext uri="{FF2B5EF4-FFF2-40B4-BE49-F238E27FC236}">
                <a16:creationId xmlns:a16="http://schemas.microsoft.com/office/drawing/2014/main" id="{9B4500B6-CCC7-7879-F8E0-184673C13644}"/>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1275657" y="1488868"/>
            <a:ext cx="2226508" cy="1559759"/>
          </a:xfrm>
          <a:prstGeom prst="rect">
            <a:avLst/>
          </a:prstGeom>
        </p:spPr>
      </p:pic>
      <p:sp>
        <p:nvSpPr>
          <p:cNvPr id="68" name="TextBox 67">
            <a:extLst>
              <a:ext uri="{FF2B5EF4-FFF2-40B4-BE49-F238E27FC236}">
                <a16:creationId xmlns:a16="http://schemas.microsoft.com/office/drawing/2014/main" id="{55AA0FCF-9EDF-F499-7454-341B52444C19}"/>
              </a:ext>
            </a:extLst>
          </p:cNvPr>
          <p:cNvSpPr txBox="1"/>
          <p:nvPr/>
        </p:nvSpPr>
        <p:spPr>
          <a:xfrm>
            <a:off x="843132" y="4553524"/>
            <a:ext cx="3335587" cy="1631216"/>
          </a:xfrm>
          <a:prstGeom prst="rect">
            <a:avLst/>
          </a:prstGeom>
          <a:noFill/>
        </p:spPr>
        <p:txBody>
          <a:bodyPr wrap="square" rtlCol="0">
            <a:spAutoFit/>
          </a:bodyPr>
          <a:lstStyle/>
          <a:p>
            <a:pPr algn="ctr"/>
            <a:r>
              <a:rPr lang="en-US" sz="2000" b="1">
                <a:solidFill>
                  <a:srgbClr val="00B050"/>
                </a:solidFill>
                <a:latin typeface="Calibri" panose="020F0502020204030204" pitchFamily="34" charset="0"/>
                <a:cs typeface="Calibri" panose="020F0502020204030204" pitchFamily="34" charset="0"/>
              </a:rPr>
              <a:t>Embedded Software is highly dependent on the hardware in which it is embedded as well as the hardware it is monitoring and controlling.</a:t>
            </a:r>
          </a:p>
        </p:txBody>
      </p:sp>
      <p:grpSp>
        <p:nvGrpSpPr>
          <p:cNvPr id="93" name="Group 92">
            <a:extLst>
              <a:ext uri="{FF2B5EF4-FFF2-40B4-BE49-F238E27FC236}">
                <a16:creationId xmlns:a16="http://schemas.microsoft.com/office/drawing/2014/main" id="{7A4B06DF-4187-0E26-3492-74188EE7AAD0}"/>
              </a:ext>
            </a:extLst>
          </p:cNvPr>
          <p:cNvGrpSpPr/>
          <p:nvPr/>
        </p:nvGrpSpPr>
        <p:grpSpPr>
          <a:xfrm>
            <a:off x="4453059" y="3399445"/>
            <a:ext cx="971066" cy="776503"/>
            <a:chOff x="4453059" y="3399445"/>
            <a:chExt cx="971066" cy="776503"/>
          </a:xfrm>
        </p:grpSpPr>
        <p:sp>
          <p:nvSpPr>
            <p:cNvPr id="80" name="Rounded Rectangle 79">
              <a:extLst>
                <a:ext uri="{FF2B5EF4-FFF2-40B4-BE49-F238E27FC236}">
                  <a16:creationId xmlns:a16="http://schemas.microsoft.com/office/drawing/2014/main" id="{5421B82A-B053-DED7-AE12-50A07AF9201C}"/>
                </a:ext>
              </a:extLst>
            </p:cNvPr>
            <p:cNvSpPr/>
            <p:nvPr/>
          </p:nvSpPr>
          <p:spPr bwMode="auto">
            <a:xfrm>
              <a:off x="4453059" y="3781780"/>
              <a:ext cx="423518" cy="394168"/>
            </a:xfrm>
            <a:prstGeom prst="roundRect">
              <a:avLst/>
            </a:prstGeom>
            <a:solidFill>
              <a:schemeClr val="accent4">
                <a:lumMod val="60000"/>
                <a:lumOff val="4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1600">
                  <a:solidFill>
                    <a:schemeClr val="bg1"/>
                  </a:solidFill>
                  <a:latin typeface="Calibri" panose="020F0502020204030204" pitchFamily="34" charset="0"/>
                  <a:cs typeface="Calibri" panose="020F0502020204030204" pitchFamily="34" charset="0"/>
                </a:rPr>
                <a:t>??</a:t>
              </a:r>
            </a:p>
          </p:txBody>
        </p:sp>
        <p:sp>
          <p:nvSpPr>
            <p:cNvPr id="81" name="Rounded Rectangle 80">
              <a:extLst>
                <a:ext uri="{FF2B5EF4-FFF2-40B4-BE49-F238E27FC236}">
                  <a16:creationId xmlns:a16="http://schemas.microsoft.com/office/drawing/2014/main" id="{3E171026-EF6C-5F55-644F-98EFA1521AA2}"/>
                </a:ext>
              </a:extLst>
            </p:cNvPr>
            <p:cNvSpPr/>
            <p:nvPr/>
          </p:nvSpPr>
          <p:spPr bwMode="auto">
            <a:xfrm>
              <a:off x="5000607" y="3781780"/>
              <a:ext cx="423518" cy="394168"/>
            </a:xfrm>
            <a:prstGeom prst="roundRect">
              <a:avLst/>
            </a:prstGeom>
            <a:solidFill>
              <a:schemeClr val="accent4">
                <a:lumMod val="60000"/>
                <a:lumOff val="4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1600">
                  <a:solidFill>
                    <a:schemeClr val="bg1"/>
                  </a:solidFill>
                  <a:latin typeface="Calibri" panose="020F0502020204030204" pitchFamily="34" charset="0"/>
                  <a:cs typeface="Calibri" panose="020F0502020204030204" pitchFamily="34" charset="0"/>
                </a:rPr>
                <a:t>??</a:t>
              </a:r>
            </a:p>
          </p:txBody>
        </p:sp>
        <p:cxnSp>
          <p:nvCxnSpPr>
            <p:cNvPr id="83" name="Straight Arrow Connector 82">
              <a:extLst>
                <a:ext uri="{FF2B5EF4-FFF2-40B4-BE49-F238E27FC236}">
                  <a16:creationId xmlns:a16="http://schemas.microsoft.com/office/drawing/2014/main" id="{65044AE3-92E3-D3BD-4C7A-E1097146C81A}"/>
                </a:ext>
              </a:extLst>
            </p:cNvPr>
            <p:cNvCxnSpPr>
              <a:cxnSpLocks/>
            </p:cNvCxnSpPr>
            <p:nvPr/>
          </p:nvCxnSpPr>
          <p:spPr>
            <a:xfrm>
              <a:off x="4917595" y="3399445"/>
              <a:ext cx="0" cy="198886"/>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85" name="Straight Arrow Connector 84">
              <a:extLst>
                <a:ext uri="{FF2B5EF4-FFF2-40B4-BE49-F238E27FC236}">
                  <a16:creationId xmlns:a16="http://schemas.microsoft.com/office/drawing/2014/main" id="{3DB769FF-8282-C4E2-1ECC-F4EB345E2716}"/>
                </a:ext>
              </a:extLst>
            </p:cNvPr>
            <p:cNvCxnSpPr>
              <a:cxnSpLocks/>
            </p:cNvCxnSpPr>
            <p:nvPr/>
          </p:nvCxnSpPr>
          <p:spPr>
            <a:xfrm flipH="1">
              <a:off x="4647096" y="3606600"/>
              <a:ext cx="1" cy="20610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88" name="Straight Arrow Connector 87">
              <a:extLst>
                <a:ext uri="{FF2B5EF4-FFF2-40B4-BE49-F238E27FC236}">
                  <a16:creationId xmlns:a16="http://schemas.microsoft.com/office/drawing/2014/main" id="{DF85A479-7139-9050-CBF1-3DD472E7F9C3}"/>
                </a:ext>
              </a:extLst>
            </p:cNvPr>
            <p:cNvCxnSpPr>
              <a:cxnSpLocks/>
            </p:cNvCxnSpPr>
            <p:nvPr/>
          </p:nvCxnSpPr>
          <p:spPr>
            <a:xfrm flipH="1">
              <a:off x="5212365" y="3600636"/>
              <a:ext cx="1" cy="20610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89" name="Straight Arrow Connector 88">
              <a:extLst>
                <a:ext uri="{FF2B5EF4-FFF2-40B4-BE49-F238E27FC236}">
                  <a16:creationId xmlns:a16="http://schemas.microsoft.com/office/drawing/2014/main" id="{9805ADB2-ED29-DE5F-E09F-49B3F4B4F227}"/>
                </a:ext>
              </a:extLst>
            </p:cNvPr>
            <p:cNvCxnSpPr>
              <a:cxnSpLocks/>
            </p:cNvCxnSpPr>
            <p:nvPr/>
          </p:nvCxnSpPr>
          <p:spPr>
            <a:xfrm flipV="1">
              <a:off x="4647096" y="3597864"/>
              <a:ext cx="565269" cy="2772"/>
            </a:xfrm>
            <a:prstGeom prst="straightConnector1">
              <a:avLst/>
            </a:prstGeom>
            <a:ln w="28575">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94" name="Group 93">
            <a:extLst>
              <a:ext uri="{FF2B5EF4-FFF2-40B4-BE49-F238E27FC236}">
                <a16:creationId xmlns:a16="http://schemas.microsoft.com/office/drawing/2014/main" id="{07C99551-0C21-9CDB-BD56-680007FFF058}"/>
              </a:ext>
            </a:extLst>
          </p:cNvPr>
          <p:cNvGrpSpPr/>
          <p:nvPr/>
        </p:nvGrpSpPr>
        <p:grpSpPr>
          <a:xfrm>
            <a:off x="5727150" y="3435977"/>
            <a:ext cx="971066" cy="776503"/>
            <a:chOff x="4453059" y="3399445"/>
            <a:chExt cx="971066" cy="776503"/>
          </a:xfrm>
        </p:grpSpPr>
        <p:sp>
          <p:nvSpPr>
            <p:cNvPr id="95" name="Rounded Rectangle 94">
              <a:extLst>
                <a:ext uri="{FF2B5EF4-FFF2-40B4-BE49-F238E27FC236}">
                  <a16:creationId xmlns:a16="http://schemas.microsoft.com/office/drawing/2014/main" id="{CB1CD984-BC61-E56D-652D-017234FC4145}"/>
                </a:ext>
              </a:extLst>
            </p:cNvPr>
            <p:cNvSpPr/>
            <p:nvPr/>
          </p:nvSpPr>
          <p:spPr bwMode="auto">
            <a:xfrm>
              <a:off x="4453059" y="3781780"/>
              <a:ext cx="423518" cy="394168"/>
            </a:xfrm>
            <a:prstGeom prst="roundRect">
              <a:avLst/>
            </a:prstGeom>
            <a:solidFill>
              <a:schemeClr val="accent4">
                <a:lumMod val="60000"/>
                <a:lumOff val="4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1600">
                  <a:solidFill>
                    <a:schemeClr val="bg1"/>
                  </a:solidFill>
                  <a:latin typeface="Calibri" panose="020F0502020204030204" pitchFamily="34" charset="0"/>
                  <a:cs typeface="Calibri" panose="020F0502020204030204" pitchFamily="34" charset="0"/>
                </a:rPr>
                <a:t>??</a:t>
              </a:r>
            </a:p>
          </p:txBody>
        </p:sp>
        <p:sp>
          <p:nvSpPr>
            <p:cNvPr id="96" name="Rounded Rectangle 95">
              <a:extLst>
                <a:ext uri="{FF2B5EF4-FFF2-40B4-BE49-F238E27FC236}">
                  <a16:creationId xmlns:a16="http://schemas.microsoft.com/office/drawing/2014/main" id="{44CB09D9-20BC-4E5F-983B-3FDA769357CB}"/>
                </a:ext>
              </a:extLst>
            </p:cNvPr>
            <p:cNvSpPr/>
            <p:nvPr/>
          </p:nvSpPr>
          <p:spPr bwMode="auto">
            <a:xfrm>
              <a:off x="5000607" y="3781780"/>
              <a:ext cx="423518" cy="394168"/>
            </a:xfrm>
            <a:prstGeom prst="roundRect">
              <a:avLst/>
            </a:prstGeom>
            <a:solidFill>
              <a:schemeClr val="accent4">
                <a:lumMod val="60000"/>
                <a:lumOff val="4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1600">
                  <a:solidFill>
                    <a:schemeClr val="bg1"/>
                  </a:solidFill>
                  <a:latin typeface="Calibri" panose="020F0502020204030204" pitchFamily="34" charset="0"/>
                  <a:cs typeface="Calibri" panose="020F0502020204030204" pitchFamily="34" charset="0"/>
                </a:rPr>
                <a:t>??</a:t>
              </a:r>
            </a:p>
          </p:txBody>
        </p:sp>
        <p:cxnSp>
          <p:nvCxnSpPr>
            <p:cNvPr id="97" name="Straight Arrow Connector 96">
              <a:extLst>
                <a:ext uri="{FF2B5EF4-FFF2-40B4-BE49-F238E27FC236}">
                  <a16:creationId xmlns:a16="http://schemas.microsoft.com/office/drawing/2014/main" id="{421AC0C3-868E-1555-1F72-96529A126D4B}"/>
                </a:ext>
              </a:extLst>
            </p:cNvPr>
            <p:cNvCxnSpPr>
              <a:cxnSpLocks/>
            </p:cNvCxnSpPr>
            <p:nvPr/>
          </p:nvCxnSpPr>
          <p:spPr>
            <a:xfrm>
              <a:off x="4917595" y="3399445"/>
              <a:ext cx="0" cy="198886"/>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98" name="Straight Arrow Connector 97">
              <a:extLst>
                <a:ext uri="{FF2B5EF4-FFF2-40B4-BE49-F238E27FC236}">
                  <a16:creationId xmlns:a16="http://schemas.microsoft.com/office/drawing/2014/main" id="{44059DEE-EDD6-DEF8-F746-CDE44B045F9B}"/>
                </a:ext>
              </a:extLst>
            </p:cNvPr>
            <p:cNvCxnSpPr>
              <a:cxnSpLocks/>
            </p:cNvCxnSpPr>
            <p:nvPr/>
          </p:nvCxnSpPr>
          <p:spPr>
            <a:xfrm flipH="1">
              <a:off x="4647096" y="3606600"/>
              <a:ext cx="1" cy="20610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99" name="Straight Arrow Connector 98">
              <a:extLst>
                <a:ext uri="{FF2B5EF4-FFF2-40B4-BE49-F238E27FC236}">
                  <a16:creationId xmlns:a16="http://schemas.microsoft.com/office/drawing/2014/main" id="{03FC6C88-90C6-312E-7C34-1F7071D10C29}"/>
                </a:ext>
              </a:extLst>
            </p:cNvPr>
            <p:cNvCxnSpPr>
              <a:cxnSpLocks/>
            </p:cNvCxnSpPr>
            <p:nvPr/>
          </p:nvCxnSpPr>
          <p:spPr>
            <a:xfrm flipH="1">
              <a:off x="5212365" y="3600636"/>
              <a:ext cx="1" cy="20610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00" name="Straight Arrow Connector 99">
              <a:extLst>
                <a:ext uri="{FF2B5EF4-FFF2-40B4-BE49-F238E27FC236}">
                  <a16:creationId xmlns:a16="http://schemas.microsoft.com/office/drawing/2014/main" id="{D666664C-B9CD-9CF7-CE9F-854432920031}"/>
                </a:ext>
              </a:extLst>
            </p:cNvPr>
            <p:cNvCxnSpPr>
              <a:cxnSpLocks/>
            </p:cNvCxnSpPr>
            <p:nvPr/>
          </p:nvCxnSpPr>
          <p:spPr>
            <a:xfrm flipV="1">
              <a:off x="4647096" y="3597864"/>
              <a:ext cx="565269" cy="2772"/>
            </a:xfrm>
            <a:prstGeom prst="straightConnector1">
              <a:avLst/>
            </a:prstGeom>
            <a:ln w="28575">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101" name="Group 100">
            <a:extLst>
              <a:ext uri="{FF2B5EF4-FFF2-40B4-BE49-F238E27FC236}">
                <a16:creationId xmlns:a16="http://schemas.microsoft.com/office/drawing/2014/main" id="{F7A1EBD9-3BAC-7156-E2BF-90EEABB2F985}"/>
              </a:ext>
            </a:extLst>
          </p:cNvPr>
          <p:cNvGrpSpPr/>
          <p:nvPr/>
        </p:nvGrpSpPr>
        <p:grpSpPr>
          <a:xfrm>
            <a:off x="6954590" y="3472509"/>
            <a:ext cx="971066" cy="776503"/>
            <a:chOff x="4453059" y="3399445"/>
            <a:chExt cx="971066" cy="776503"/>
          </a:xfrm>
        </p:grpSpPr>
        <p:sp>
          <p:nvSpPr>
            <p:cNvPr id="102" name="Rounded Rectangle 101">
              <a:extLst>
                <a:ext uri="{FF2B5EF4-FFF2-40B4-BE49-F238E27FC236}">
                  <a16:creationId xmlns:a16="http://schemas.microsoft.com/office/drawing/2014/main" id="{5ECF7D0F-1122-B87B-1085-A5F4AB1DB81B}"/>
                </a:ext>
              </a:extLst>
            </p:cNvPr>
            <p:cNvSpPr/>
            <p:nvPr/>
          </p:nvSpPr>
          <p:spPr bwMode="auto">
            <a:xfrm>
              <a:off x="4453059" y="3781780"/>
              <a:ext cx="423518" cy="394168"/>
            </a:xfrm>
            <a:prstGeom prst="roundRect">
              <a:avLst/>
            </a:prstGeom>
            <a:solidFill>
              <a:schemeClr val="accent4">
                <a:lumMod val="60000"/>
                <a:lumOff val="4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1600">
                  <a:solidFill>
                    <a:schemeClr val="bg1"/>
                  </a:solidFill>
                  <a:latin typeface="Calibri" panose="020F0502020204030204" pitchFamily="34" charset="0"/>
                  <a:cs typeface="Calibri" panose="020F0502020204030204" pitchFamily="34" charset="0"/>
                </a:rPr>
                <a:t>??</a:t>
              </a:r>
            </a:p>
          </p:txBody>
        </p:sp>
        <p:sp>
          <p:nvSpPr>
            <p:cNvPr id="103" name="Rounded Rectangle 102">
              <a:extLst>
                <a:ext uri="{FF2B5EF4-FFF2-40B4-BE49-F238E27FC236}">
                  <a16:creationId xmlns:a16="http://schemas.microsoft.com/office/drawing/2014/main" id="{A9C34DAF-B257-E90B-E652-1726357087BC}"/>
                </a:ext>
              </a:extLst>
            </p:cNvPr>
            <p:cNvSpPr/>
            <p:nvPr/>
          </p:nvSpPr>
          <p:spPr bwMode="auto">
            <a:xfrm>
              <a:off x="5000607" y="3781780"/>
              <a:ext cx="423518" cy="394168"/>
            </a:xfrm>
            <a:prstGeom prst="roundRect">
              <a:avLst/>
            </a:prstGeom>
            <a:solidFill>
              <a:schemeClr val="accent4">
                <a:lumMod val="60000"/>
                <a:lumOff val="4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1600">
                  <a:solidFill>
                    <a:schemeClr val="bg1"/>
                  </a:solidFill>
                  <a:latin typeface="Calibri" panose="020F0502020204030204" pitchFamily="34" charset="0"/>
                  <a:cs typeface="Calibri" panose="020F0502020204030204" pitchFamily="34" charset="0"/>
                </a:rPr>
                <a:t>??</a:t>
              </a:r>
            </a:p>
          </p:txBody>
        </p:sp>
        <p:cxnSp>
          <p:nvCxnSpPr>
            <p:cNvPr id="104" name="Straight Arrow Connector 103">
              <a:extLst>
                <a:ext uri="{FF2B5EF4-FFF2-40B4-BE49-F238E27FC236}">
                  <a16:creationId xmlns:a16="http://schemas.microsoft.com/office/drawing/2014/main" id="{92BA877D-FA96-F176-445F-579E07B29FD6}"/>
                </a:ext>
              </a:extLst>
            </p:cNvPr>
            <p:cNvCxnSpPr>
              <a:cxnSpLocks/>
            </p:cNvCxnSpPr>
            <p:nvPr/>
          </p:nvCxnSpPr>
          <p:spPr>
            <a:xfrm>
              <a:off x="4917595" y="3399445"/>
              <a:ext cx="0" cy="198886"/>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05" name="Straight Arrow Connector 104">
              <a:extLst>
                <a:ext uri="{FF2B5EF4-FFF2-40B4-BE49-F238E27FC236}">
                  <a16:creationId xmlns:a16="http://schemas.microsoft.com/office/drawing/2014/main" id="{3C01A192-068D-2958-59E3-2B3DA38E3637}"/>
                </a:ext>
              </a:extLst>
            </p:cNvPr>
            <p:cNvCxnSpPr>
              <a:cxnSpLocks/>
            </p:cNvCxnSpPr>
            <p:nvPr/>
          </p:nvCxnSpPr>
          <p:spPr>
            <a:xfrm flipH="1">
              <a:off x="4647096" y="3606600"/>
              <a:ext cx="1" cy="20610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06" name="Straight Arrow Connector 105">
              <a:extLst>
                <a:ext uri="{FF2B5EF4-FFF2-40B4-BE49-F238E27FC236}">
                  <a16:creationId xmlns:a16="http://schemas.microsoft.com/office/drawing/2014/main" id="{5968F8B5-C346-B9BC-5F3C-39FF408AC94E}"/>
                </a:ext>
              </a:extLst>
            </p:cNvPr>
            <p:cNvCxnSpPr>
              <a:cxnSpLocks/>
            </p:cNvCxnSpPr>
            <p:nvPr/>
          </p:nvCxnSpPr>
          <p:spPr>
            <a:xfrm flipH="1">
              <a:off x="5212365" y="3600636"/>
              <a:ext cx="1" cy="20610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07" name="Straight Arrow Connector 106">
              <a:extLst>
                <a:ext uri="{FF2B5EF4-FFF2-40B4-BE49-F238E27FC236}">
                  <a16:creationId xmlns:a16="http://schemas.microsoft.com/office/drawing/2014/main" id="{2C455178-7466-E7D6-5A22-44EA812BBB94}"/>
                </a:ext>
              </a:extLst>
            </p:cNvPr>
            <p:cNvCxnSpPr>
              <a:cxnSpLocks/>
            </p:cNvCxnSpPr>
            <p:nvPr/>
          </p:nvCxnSpPr>
          <p:spPr>
            <a:xfrm flipV="1">
              <a:off x="4647096" y="3597864"/>
              <a:ext cx="565269" cy="2772"/>
            </a:xfrm>
            <a:prstGeom prst="straightConnector1">
              <a:avLst/>
            </a:prstGeom>
            <a:ln w="28575">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109" name="Rounded Rectangle 108">
            <a:extLst>
              <a:ext uri="{FF2B5EF4-FFF2-40B4-BE49-F238E27FC236}">
                <a16:creationId xmlns:a16="http://schemas.microsoft.com/office/drawing/2014/main" id="{A3D21D57-F28A-1DD1-506E-E80CAAAAE6C1}"/>
              </a:ext>
            </a:extLst>
          </p:cNvPr>
          <p:cNvSpPr/>
          <p:nvPr/>
        </p:nvSpPr>
        <p:spPr bwMode="auto">
          <a:xfrm>
            <a:off x="8953709" y="3832582"/>
            <a:ext cx="967493" cy="394168"/>
          </a:xfrm>
          <a:prstGeom prst="roundRect">
            <a:avLst/>
          </a:prstGeom>
          <a:solidFill>
            <a:schemeClr val="accent4">
              <a:lumMod val="60000"/>
              <a:lumOff val="4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1600">
                <a:solidFill>
                  <a:schemeClr val="tx1"/>
                </a:solidFill>
                <a:latin typeface="Calibri" panose="020F0502020204030204" pitchFamily="34" charset="0"/>
                <a:cs typeface="Calibri" panose="020F0502020204030204" pitchFamily="34" charset="0"/>
              </a:rPr>
              <a:t>Software</a:t>
            </a:r>
          </a:p>
        </p:txBody>
      </p:sp>
      <p:sp>
        <p:nvSpPr>
          <p:cNvPr id="110" name="Rounded Rectangle 109">
            <a:extLst>
              <a:ext uri="{FF2B5EF4-FFF2-40B4-BE49-F238E27FC236}">
                <a16:creationId xmlns:a16="http://schemas.microsoft.com/office/drawing/2014/main" id="{2C33FDDA-D551-9671-996B-638170045F20}"/>
              </a:ext>
            </a:extLst>
          </p:cNvPr>
          <p:cNvSpPr/>
          <p:nvPr/>
        </p:nvSpPr>
        <p:spPr bwMode="auto">
          <a:xfrm>
            <a:off x="10364116" y="3828120"/>
            <a:ext cx="1011543" cy="394168"/>
          </a:xfrm>
          <a:prstGeom prst="roundRect">
            <a:avLst/>
          </a:prstGeom>
          <a:solidFill>
            <a:schemeClr val="accent4">
              <a:lumMod val="60000"/>
              <a:lumOff val="4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1600">
                <a:solidFill>
                  <a:schemeClr val="tx1"/>
                </a:solidFill>
                <a:latin typeface="Calibri" panose="020F0502020204030204" pitchFamily="34" charset="0"/>
                <a:cs typeface="Calibri" panose="020F0502020204030204" pitchFamily="34" charset="0"/>
              </a:rPr>
              <a:t>Hardware</a:t>
            </a:r>
          </a:p>
        </p:txBody>
      </p:sp>
      <p:cxnSp>
        <p:nvCxnSpPr>
          <p:cNvPr id="111" name="Straight Arrow Connector 110">
            <a:extLst>
              <a:ext uri="{FF2B5EF4-FFF2-40B4-BE49-F238E27FC236}">
                <a16:creationId xmlns:a16="http://schemas.microsoft.com/office/drawing/2014/main" id="{8BAC7A4F-A85C-F2AB-5B40-3268E4D28C79}"/>
              </a:ext>
            </a:extLst>
          </p:cNvPr>
          <p:cNvCxnSpPr>
            <a:cxnSpLocks/>
          </p:cNvCxnSpPr>
          <p:nvPr/>
        </p:nvCxnSpPr>
        <p:spPr>
          <a:xfrm>
            <a:off x="10111516" y="3450247"/>
            <a:ext cx="0" cy="198886"/>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12" name="Straight Arrow Connector 111">
            <a:extLst>
              <a:ext uri="{FF2B5EF4-FFF2-40B4-BE49-F238E27FC236}">
                <a16:creationId xmlns:a16="http://schemas.microsoft.com/office/drawing/2014/main" id="{12C599DC-A8F3-9182-3449-F8D4C03E048E}"/>
              </a:ext>
            </a:extLst>
          </p:cNvPr>
          <p:cNvCxnSpPr>
            <a:cxnSpLocks/>
          </p:cNvCxnSpPr>
          <p:nvPr/>
        </p:nvCxnSpPr>
        <p:spPr>
          <a:xfrm flipH="1">
            <a:off x="9427256" y="3667285"/>
            <a:ext cx="1" cy="20610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13" name="Straight Arrow Connector 112">
            <a:extLst>
              <a:ext uri="{FF2B5EF4-FFF2-40B4-BE49-F238E27FC236}">
                <a16:creationId xmlns:a16="http://schemas.microsoft.com/office/drawing/2014/main" id="{7D68DDFA-89C2-6949-2197-6E04067DE073}"/>
              </a:ext>
            </a:extLst>
          </p:cNvPr>
          <p:cNvCxnSpPr>
            <a:cxnSpLocks/>
          </p:cNvCxnSpPr>
          <p:nvPr/>
        </p:nvCxnSpPr>
        <p:spPr>
          <a:xfrm flipH="1">
            <a:off x="10835210" y="3643272"/>
            <a:ext cx="1" cy="20610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14" name="Straight Arrow Connector 113">
            <a:extLst>
              <a:ext uri="{FF2B5EF4-FFF2-40B4-BE49-F238E27FC236}">
                <a16:creationId xmlns:a16="http://schemas.microsoft.com/office/drawing/2014/main" id="{034A91C7-05A3-FF2C-473C-841C1A6D19F1}"/>
              </a:ext>
            </a:extLst>
          </p:cNvPr>
          <p:cNvCxnSpPr>
            <a:cxnSpLocks/>
          </p:cNvCxnSpPr>
          <p:nvPr/>
        </p:nvCxnSpPr>
        <p:spPr>
          <a:xfrm>
            <a:off x="9427256" y="3651438"/>
            <a:ext cx="1409541" cy="0"/>
          </a:xfrm>
          <a:prstGeom prst="straightConnector1">
            <a:avLst/>
          </a:prstGeom>
          <a:ln w="28575">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115" name="Group 114">
            <a:extLst>
              <a:ext uri="{FF2B5EF4-FFF2-40B4-BE49-F238E27FC236}">
                <a16:creationId xmlns:a16="http://schemas.microsoft.com/office/drawing/2014/main" id="{44668796-0A5C-2FA7-4EDA-638E1C64C366}"/>
              </a:ext>
            </a:extLst>
          </p:cNvPr>
          <p:cNvGrpSpPr/>
          <p:nvPr/>
        </p:nvGrpSpPr>
        <p:grpSpPr>
          <a:xfrm>
            <a:off x="5041790" y="4906966"/>
            <a:ext cx="971066" cy="776503"/>
            <a:chOff x="4453059" y="3399445"/>
            <a:chExt cx="971066" cy="776503"/>
          </a:xfrm>
        </p:grpSpPr>
        <p:sp>
          <p:nvSpPr>
            <p:cNvPr id="116" name="Rounded Rectangle 115">
              <a:extLst>
                <a:ext uri="{FF2B5EF4-FFF2-40B4-BE49-F238E27FC236}">
                  <a16:creationId xmlns:a16="http://schemas.microsoft.com/office/drawing/2014/main" id="{7DBAC534-1857-BE8A-AB58-1D5568FE4E52}"/>
                </a:ext>
              </a:extLst>
            </p:cNvPr>
            <p:cNvSpPr/>
            <p:nvPr/>
          </p:nvSpPr>
          <p:spPr bwMode="auto">
            <a:xfrm>
              <a:off x="4453059" y="3781780"/>
              <a:ext cx="423518" cy="394168"/>
            </a:xfrm>
            <a:prstGeom prst="roundRect">
              <a:avLst/>
            </a:prstGeom>
            <a:solidFill>
              <a:schemeClr val="accent4">
                <a:lumMod val="60000"/>
                <a:lumOff val="4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1600">
                  <a:solidFill>
                    <a:schemeClr val="bg1"/>
                  </a:solidFill>
                  <a:latin typeface="Calibri" panose="020F0502020204030204" pitchFamily="34" charset="0"/>
                  <a:cs typeface="Calibri" panose="020F0502020204030204" pitchFamily="34" charset="0"/>
                </a:rPr>
                <a:t>??</a:t>
              </a:r>
            </a:p>
          </p:txBody>
        </p:sp>
        <p:sp>
          <p:nvSpPr>
            <p:cNvPr id="117" name="Rounded Rectangle 116">
              <a:extLst>
                <a:ext uri="{FF2B5EF4-FFF2-40B4-BE49-F238E27FC236}">
                  <a16:creationId xmlns:a16="http://schemas.microsoft.com/office/drawing/2014/main" id="{FCA5C609-68D6-3F12-9C7E-80F9486B7636}"/>
                </a:ext>
              </a:extLst>
            </p:cNvPr>
            <p:cNvSpPr/>
            <p:nvPr/>
          </p:nvSpPr>
          <p:spPr bwMode="auto">
            <a:xfrm>
              <a:off x="5000607" y="3781780"/>
              <a:ext cx="423518" cy="394168"/>
            </a:xfrm>
            <a:prstGeom prst="roundRect">
              <a:avLst/>
            </a:prstGeom>
            <a:solidFill>
              <a:schemeClr val="accent4">
                <a:lumMod val="60000"/>
                <a:lumOff val="4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1600">
                  <a:solidFill>
                    <a:schemeClr val="bg1"/>
                  </a:solidFill>
                  <a:latin typeface="Calibri" panose="020F0502020204030204" pitchFamily="34" charset="0"/>
                  <a:cs typeface="Calibri" panose="020F0502020204030204" pitchFamily="34" charset="0"/>
                </a:rPr>
                <a:t>??</a:t>
              </a:r>
            </a:p>
          </p:txBody>
        </p:sp>
        <p:cxnSp>
          <p:nvCxnSpPr>
            <p:cNvPr id="118" name="Straight Arrow Connector 117">
              <a:extLst>
                <a:ext uri="{FF2B5EF4-FFF2-40B4-BE49-F238E27FC236}">
                  <a16:creationId xmlns:a16="http://schemas.microsoft.com/office/drawing/2014/main" id="{29BEDDAD-6008-9CCC-F23A-E62C3038C8E2}"/>
                </a:ext>
              </a:extLst>
            </p:cNvPr>
            <p:cNvCxnSpPr>
              <a:cxnSpLocks/>
            </p:cNvCxnSpPr>
            <p:nvPr/>
          </p:nvCxnSpPr>
          <p:spPr>
            <a:xfrm>
              <a:off x="4917595" y="3399445"/>
              <a:ext cx="0" cy="198886"/>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19" name="Straight Arrow Connector 118">
              <a:extLst>
                <a:ext uri="{FF2B5EF4-FFF2-40B4-BE49-F238E27FC236}">
                  <a16:creationId xmlns:a16="http://schemas.microsoft.com/office/drawing/2014/main" id="{F0E85887-0382-80B2-E0D0-CBBEE38C10CF}"/>
                </a:ext>
              </a:extLst>
            </p:cNvPr>
            <p:cNvCxnSpPr>
              <a:cxnSpLocks/>
            </p:cNvCxnSpPr>
            <p:nvPr/>
          </p:nvCxnSpPr>
          <p:spPr>
            <a:xfrm flipH="1">
              <a:off x="4647096" y="3606600"/>
              <a:ext cx="1" cy="20610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20" name="Straight Arrow Connector 119">
              <a:extLst>
                <a:ext uri="{FF2B5EF4-FFF2-40B4-BE49-F238E27FC236}">
                  <a16:creationId xmlns:a16="http://schemas.microsoft.com/office/drawing/2014/main" id="{BEAECFF7-5AE0-0BD6-91F1-EEAAFA2A1843}"/>
                </a:ext>
              </a:extLst>
            </p:cNvPr>
            <p:cNvCxnSpPr>
              <a:cxnSpLocks/>
            </p:cNvCxnSpPr>
            <p:nvPr/>
          </p:nvCxnSpPr>
          <p:spPr>
            <a:xfrm flipH="1">
              <a:off x="5212365" y="3600636"/>
              <a:ext cx="1" cy="20610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21" name="Straight Arrow Connector 120">
              <a:extLst>
                <a:ext uri="{FF2B5EF4-FFF2-40B4-BE49-F238E27FC236}">
                  <a16:creationId xmlns:a16="http://schemas.microsoft.com/office/drawing/2014/main" id="{33ECDDD2-B286-BE1E-EC3D-9BAECB038CC8}"/>
                </a:ext>
              </a:extLst>
            </p:cNvPr>
            <p:cNvCxnSpPr>
              <a:cxnSpLocks/>
            </p:cNvCxnSpPr>
            <p:nvPr/>
          </p:nvCxnSpPr>
          <p:spPr>
            <a:xfrm flipV="1">
              <a:off x="4647096" y="3597864"/>
              <a:ext cx="565269" cy="2772"/>
            </a:xfrm>
            <a:prstGeom prst="straightConnector1">
              <a:avLst/>
            </a:prstGeom>
            <a:ln w="28575">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122" name="Group 121">
            <a:extLst>
              <a:ext uri="{FF2B5EF4-FFF2-40B4-BE49-F238E27FC236}">
                <a16:creationId xmlns:a16="http://schemas.microsoft.com/office/drawing/2014/main" id="{F8404B55-8F96-FAB6-1A00-48E34B475165}"/>
              </a:ext>
            </a:extLst>
          </p:cNvPr>
          <p:cNvGrpSpPr/>
          <p:nvPr/>
        </p:nvGrpSpPr>
        <p:grpSpPr>
          <a:xfrm>
            <a:off x="6324353" y="4932741"/>
            <a:ext cx="971066" cy="776503"/>
            <a:chOff x="4453059" y="3399445"/>
            <a:chExt cx="971066" cy="776503"/>
          </a:xfrm>
        </p:grpSpPr>
        <p:sp>
          <p:nvSpPr>
            <p:cNvPr id="123" name="Rounded Rectangle 122">
              <a:extLst>
                <a:ext uri="{FF2B5EF4-FFF2-40B4-BE49-F238E27FC236}">
                  <a16:creationId xmlns:a16="http://schemas.microsoft.com/office/drawing/2014/main" id="{26CE1379-6675-E7DF-BCBE-6DCE13794DFC}"/>
                </a:ext>
              </a:extLst>
            </p:cNvPr>
            <p:cNvSpPr/>
            <p:nvPr/>
          </p:nvSpPr>
          <p:spPr bwMode="auto">
            <a:xfrm>
              <a:off x="4453059" y="3781780"/>
              <a:ext cx="423518" cy="394168"/>
            </a:xfrm>
            <a:prstGeom prst="roundRect">
              <a:avLst/>
            </a:prstGeom>
            <a:solidFill>
              <a:schemeClr val="accent4">
                <a:lumMod val="60000"/>
                <a:lumOff val="4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1600">
                  <a:solidFill>
                    <a:schemeClr val="bg1"/>
                  </a:solidFill>
                  <a:latin typeface="Calibri" panose="020F0502020204030204" pitchFamily="34" charset="0"/>
                  <a:cs typeface="Calibri" panose="020F0502020204030204" pitchFamily="34" charset="0"/>
                </a:rPr>
                <a:t>??</a:t>
              </a:r>
            </a:p>
          </p:txBody>
        </p:sp>
        <p:sp>
          <p:nvSpPr>
            <p:cNvPr id="124" name="Rounded Rectangle 123">
              <a:extLst>
                <a:ext uri="{FF2B5EF4-FFF2-40B4-BE49-F238E27FC236}">
                  <a16:creationId xmlns:a16="http://schemas.microsoft.com/office/drawing/2014/main" id="{975F9BD9-34DF-F3C6-B402-27C69DADD2C8}"/>
                </a:ext>
              </a:extLst>
            </p:cNvPr>
            <p:cNvSpPr/>
            <p:nvPr/>
          </p:nvSpPr>
          <p:spPr bwMode="auto">
            <a:xfrm>
              <a:off x="5000607" y="3781780"/>
              <a:ext cx="423518" cy="394168"/>
            </a:xfrm>
            <a:prstGeom prst="roundRect">
              <a:avLst/>
            </a:prstGeom>
            <a:solidFill>
              <a:schemeClr val="accent4">
                <a:lumMod val="60000"/>
                <a:lumOff val="4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1600">
                  <a:solidFill>
                    <a:schemeClr val="bg1"/>
                  </a:solidFill>
                  <a:latin typeface="Calibri" panose="020F0502020204030204" pitchFamily="34" charset="0"/>
                  <a:cs typeface="Calibri" panose="020F0502020204030204" pitchFamily="34" charset="0"/>
                </a:rPr>
                <a:t>??</a:t>
              </a:r>
            </a:p>
          </p:txBody>
        </p:sp>
        <p:cxnSp>
          <p:nvCxnSpPr>
            <p:cNvPr id="125" name="Straight Arrow Connector 124">
              <a:extLst>
                <a:ext uri="{FF2B5EF4-FFF2-40B4-BE49-F238E27FC236}">
                  <a16:creationId xmlns:a16="http://schemas.microsoft.com/office/drawing/2014/main" id="{0B7090FB-2F65-622D-2A47-76AC2744DBCD}"/>
                </a:ext>
              </a:extLst>
            </p:cNvPr>
            <p:cNvCxnSpPr>
              <a:cxnSpLocks/>
            </p:cNvCxnSpPr>
            <p:nvPr/>
          </p:nvCxnSpPr>
          <p:spPr>
            <a:xfrm>
              <a:off x="4917595" y="3399445"/>
              <a:ext cx="0" cy="198886"/>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26" name="Straight Arrow Connector 125">
              <a:extLst>
                <a:ext uri="{FF2B5EF4-FFF2-40B4-BE49-F238E27FC236}">
                  <a16:creationId xmlns:a16="http://schemas.microsoft.com/office/drawing/2014/main" id="{D06EA16B-57FE-C868-D430-A68BE223C523}"/>
                </a:ext>
              </a:extLst>
            </p:cNvPr>
            <p:cNvCxnSpPr>
              <a:cxnSpLocks/>
            </p:cNvCxnSpPr>
            <p:nvPr/>
          </p:nvCxnSpPr>
          <p:spPr>
            <a:xfrm flipH="1">
              <a:off x="4647096" y="3606600"/>
              <a:ext cx="1" cy="20610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27" name="Straight Arrow Connector 126">
              <a:extLst>
                <a:ext uri="{FF2B5EF4-FFF2-40B4-BE49-F238E27FC236}">
                  <a16:creationId xmlns:a16="http://schemas.microsoft.com/office/drawing/2014/main" id="{DAB9FF20-600C-E4F2-7ED6-841ADA4783FB}"/>
                </a:ext>
              </a:extLst>
            </p:cNvPr>
            <p:cNvCxnSpPr>
              <a:cxnSpLocks/>
            </p:cNvCxnSpPr>
            <p:nvPr/>
          </p:nvCxnSpPr>
          <p:spPr>
            <a:xfrm flipH="1">
              <a:off x="5212365" y="3600636"/>
              <a:ext cx="1" cy="20610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28" name="Straight Arrow Connector 127">
              <a:extLst>
                <a:ext uri="{FF2B5EF4-FFF2-40B4-BE49-F238E27FC236}">
                  <a16:creationId xmlns:a16="http://schemas.microsoft.com/office/drawing/2014/main" id="{2B63809B-581A-7547-1FF1-69BAD5FB7D68}"/>
                </a:ext>
              </a:extLst>
            </p:cNvPr>
            <p:cNvCxnSpPr>
              <a:cxnSpLocks/>
            </p:cNvCxnSpPr>
            <p:nvPr/>
          </p:nvCxnSpPr>
          <p:spPr>
            <a:xfrm flipV="1">
              <a:off x="4647096" y="3597864"/>
              <a:ext cx="565269" cy="2772"/>
            </a:xfrm>
            <a:prstGeom prst="straightConnector1">
              <a:avLst/>
            </a:prstGeom>
            <a:ln w="28575">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129" name="Group 128">
            <a:extLst>
              <a:ext uri="{FF2B5EF4-FFF2-40B4-BE49-F238E27FC236}">
                <a16:creationId xmlns:a16="http://schemas.microsoft.com/office/drawing/2014/main" id="{08B50D68-ED06-63E6-5F86-BF4DF2A4988C}"/>
              </a:ext>
            </a:extLst>
          </p:cNvPr>
          <p:cNvGrpSpPr/>
          <p:nvPr/>
        </p:nvGrpSpPr>
        <p:grpSpPr>
          <a:xfrm>
            <a:off x="7616332" y="4925770"/>
            <a:ext cx="971066" cy="776503"/>
            <a:chOff x="4453059" y="3399445"/>
            <a:chExt cx="971066" cy="776503"/>
          </a:xfrm>
        </p:grpSpPr>
        <p:sp>
          <p:nvSpPr>
            <p:cNvPr id="130" name="Rounded Rectangle 129">
              <a:extLst>
                <a:ext uri="{FF2B5EF4-FFF2-40B4-BE49-F238E27FC236}">
                  <a16:creationId xmlns:a16="http://schemas.microsoft.com/office/drawing/2014/main" id="{2523E6E8-CE27-BC9B-FEF7-D84C54B9E28B}"/>
                </a:ext>
              </a:extLst>
            </p:cNvPr>
            <p:cNvSpPr/>
            <p:nvPr/>
          </p:nvSpPr>
          <p:spPr bwMode="auto">
            <a:xfrm>
              <a:off x="4453059" y="3781780"/>
              <a:ext cx="423518" cy="394168"/>
            </a:xfrm>
            <a:prstGeom prst="roundRect">
              <a:avLst/>
            </a:prstGeom>
            <a:solidFill>
              <a:schemeClr val="accent4">
                <a:lumMod val="60000"/>
                <a:lumOff val="4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1600">
                  <a:solidFill>
                    <a:schemeClr val="bg1"/>
                  </a:solidFill>
                  <a:latin typeface="Calibri" panose="020F0502020204030204" pitchFamily="34" charset="0"/>
                  <a:cs typeface="Calibri" panose="020F0502020204030204" pitchFamily="34" charset="0"/>
                </a:rPr>
                <a:t>??</a:t>
              </a:r>
            </a:p>
          </p:txBody>
        </p:sp>
        <p:sp>
          <p:nvSpPr>
            <p:cNvPr id="131" name="Rounded Rectangle 130">
              <a:extLst>
                <a:ext uri="{FF2B5EF4-FFF2-40B4-BE49-F238E27FC236}">
                  <a16:creationId xmlns:a16="http://schemas.microsoft.com/office/drawing/2014/main" id="{22119218-3F13-0C99-98E1-5F4901F903DE}"/>
                </a:ext>
              </a:extLst>
            </p:cNvPr>
            <p:cNvSpPr/>
            <p:nvPr/>
          </p:nvSpPr>
          <p:spPr bwMode="auto">
            <a:xfrm>
              <a:off x="5000607" y="3781780"/>
              <a:ext cx="423518" cy="394168"/>
            </a:xfrm>
            <a:prstGeom prst="roundRect">
              <a:avLst/>
            </a:prstGeom>
            <a:solidFill>
              <a:schemeClr val="accent4">
                <a:lumMod val="60000"/>
                <a:lumOff val="4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1600">
                  <a:solidFill>
                    <a:schemeClr val="bg1"/>
                  </a:solidFill>
                  <a:latin typeface="Calibri" panose="020F0502020204030204" pitchFamily="34" charset="0"/>
                  <a:cs typeface="Calibri" panose="020F0502020204030204" pitchFamily="34" charset="0"/>
                </a:rPr>
                <a:t>??</a:t>
              </a:r>
            </a:p>
          </p:txBody>
        </p:sp>
        <p:cxnSp>
          <p:nvCxnSpPr>
            <p:cNvPr id="132" name="Straight Arrow Connector 131">
              <a:extLst>
                <a:ext uri="{FF2B5EF4-FFF2-40B4-BE49-F238E27FC236}">
                  <a16:creationId xmlns:a16="http://schemas.microsoft.com/office/drawing/2014/main" id="{3C45B29D-2EBB-423B-A7DD-5459D871D05F}"/>
                </a:ext>
              </a:extLst>
            </p:cNvPr>
            <p:cNvCxnSpPr>
              <a:cxnSpLocks/>
            </p:cNvCxnSpPr>
            <p:nvPr/>
          </p:nvCxnSpPr>
          <p:spPr>
            <a:xfrm>
              <a:off x="4917595" y="3399445"/>
              <a:ext cx="0" cy="198886"/>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33" name="Straight Arrow Connector 132">
              <a:extLst>
                <a:ext uri="{FF2B5EF4-FFF2-40B4-BE49-F238E27FC236}">
                  <a16:creationId xmlns:a16="http://schemas.microsoft.com/office/drawing/2014/main" id="{4748EF91-325D-C760-98A6-2AF8D8D5C240}"/>
                </a:ext>
              </a:extLst>
            </p:cNvPr>
            <p:cNvCxnSpPr>
              <a:cxnSpLocks/>
            </p:cNvCxnSpPr>
            <p:nvPr/>
          </p:nvCxnSpPr>
          <p:spPr>
            <a:xfrm flipH="1">
              <a:off x="4647096" y="3606600"/>
              <a:ext cx="1" cy="20610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34" name="Straight Arrow Connector 133">
              <a:extLst>
                <a:ext uri="{FF2B5EF4-FFF2-40B4-BE49-F238E27FC236}">
                  <a16:creationId xmlns:a16="http://schemas.microsoft.com/office/drawing/2014/main" id="{B171E838-F3EE-0BF5-9A3D-683DBE982EB5}"/>
                </a:ext>
              </a:extLst>
            </p:cNvPr>
            <p:cNvCxnSpPr>
              <a:cxnSpLocks/>
            </p:cNvCxnSpPr>
            <p:nvPr/>
          </p:nvCxnSpPr>
          <p:spPr>
            <a:xfrm flipH="1">
              <a:off x="5212365" y="3600636"/>
              <a:ext cx="1" cy="20610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35" name="Straight Arrow Connector 134">
              <a:extLst>
                <a:ext uri="{FF2B5EF4-FFF2-40B4-BE49-F238E27FC236}">
                  <a16:creationId xmlns:a16="http://schemas.microsoft.com/office/drawing/2014/main" id="{B93D8E03-009D-F395-B5E5-656BEA155470}"/>
                </a:ext>
              </a:extLst>
            </p:cNvPr>
            <p:cNvCxnSpPr>
              <a:cxnSpLocks/>
            </p:cNvCxnSpPr>
            <p:nvPr/>
          </p:nvCxnSpPr>
          <p:spPr>
            <a:xfrm flipV="1">
              <a:off x="4647096" y="3597864"/>
              <a:ext cx="565269" cy="2772"/>
            </a:xfrm>
            <a:prstGeom prst="straightConnector1">
              <a:avLst/>
            </a:prstGeom>
            <a:ln w="28575">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178" name="Group 177">
            <a:extLst>
              <a:ext uri="{FF2B5EF4-FFF2-40B4-BE49-F238E27FC236}">
                <a16:creationId xmlns:a16="http://schemas.microsoft.com/office/drawing/2014/main" id="{72C5B2F4-13E6-D83E-20F3-B6574F048B82}"/>
              </a:ext>
            </a:extLst>
          </p:cNvPr>
          <p:cNvGrpSpPr/>
          <p:nvPr/>
        </p:nvGrpSpPr>
        <p:grpSpPr>
          <a:xfrm>
            <a:off x="5400523" y="3212282"/>
            <a:ext cx="4963593" cy="2228702"/>
            <a:chOff x="5400523" y="3212282"/>
            <a:chExt cx="4963593" cy="2228702"/>
          </a:xfrm>
        </p:grpSpPr>
        <p:sp>
          <p:nvSpPr>
            <p:cNvPr id="136" name="Oval 135">
              <a:extLst>
                <a:ext uri="{FF2B5EF4-FFF2-40B4-BE49-F238E27FC236}">
                  <a16:creationId xmlns:a16="http://schemas.microsoft.com/office/drawing/2014/main" id="{03995485-917B-AFD2-3B8A-42317862D9FD}"/>
                </a:ext>
              </a:extLst>
            </p:cNvPr>
            <p:cNvSpPr/>
            <p:nvPr/>
          </p:nvSpPr>
          <p:spPr>
            <a:xfrm>
              <a:off x="8783043" y="3470764"/>
              <a:ext cx="1369314" cy="197022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8" name="Straight Arrow Connector 137">
              <a:extLst>
                <a:ext uri="{FF2B5EF4-FFF2-40B4-BE49-F238E27FC236}">
                  <a16:creationId xmlns:a16="http://schemas.microsoft.com/office/drawing/2014/main" id="{98EFE679-1D51-4678-43BD-9ED54A01FB6F}"/>
                </a:ext>
              </a:extLst>
            </p:cNvPr>
            <p:cNvCxnSpPr>
              <a:cxnSpLocks/>
              <a:stCxn id="109" idx="1"/>
            </p:cNvCxnSpPr>
            <p:nvPr/>
          </p:nvCxnSpPr>
          <p:spPr>
            <a:xfrm flipH="1">
              <a:off x="8462865" y="4029666"/>
              <a:ext cx="490844" cy="516347"/>
            </a:xfrm>
            <a:prstGeom prst="straightConnector1">
              <a:avLst/>
            </a:prstGeom>
            <a:ln w="57150">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139" name="Straight Arrow Connector 138">
              <a:extLst>
                <a:ext uri="{FF2B5EF4-FFF2-40B4-BE49-F238E27FC236}">
                  <a16:creationId xmlns:a16="http://schemas.microsoft.com/office/drawing/2014/main" id="{50BF87A9-398B-3519-E79B-1BE5DEEC7116}"/>
                </a:ext>
              </a:extLst>
            </p:cNvPr>
            <p:cNvCxnSpPr>
              <a:cxnSpLocks/>
            </p:cNvCxnSpPr>
            <p:nvPr/>
          </p:nvCxnSpPr>
          <p:spPr>
            <a:xfrm flipH="1">
              <a:off x="7187506" y="4065060"/>
              <a:ext cx="1766203" cy="545007"/>
            </a:xfrm>
            <a:prstGeom prst="straightConnector1">
              <a:avLst/>
            </a:prstGeom>
            <a:ln w="57150">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143" name="Straight Arrow Connector 142">
              <a:extLst>
                <a:ext uri="{FF2B5EF4-FFF2-40B4-BE49-F238E27FC236}">
                  <a16:creationId xmlns:a16="http://schemas.microsoft.com/office/drawing/2014/main" id="{8CA651BE-C4A1-D790-50F6-051A334E2C68}"/>
                </a:ext>
              </a:extLst>
            </p:cNvPr>
            <p:cNvCxnSpPr>
              <a:cxnSpLocks/>
              <a:stCxn id="109" idx="1"/>
            </p:cNvCxnSpPr>
            <p:nvPr/>
          </p:nvCxnSpPr>
          <p:spPr>
            <a:xfrm flipH="1" flipV="1">
              <a:off x="6609379" y="3212282"/>
              <a:ext cx="2344330" cy="817384"/>
            </a:xfrm>
            <a:prstGeom prst="straightConnector1">
              <a:avLst/>
            </a:prstGeom>
            <a:ln w="57150">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146" name="Straight Arrow Connector 145">
              <a:extLst>
                <a:ext uri="{FF2B5EF4-FFF2-40B4-BE49-F238E27FC236}">
                  <a16:creationId xmlns:a16="http://schemas.microsoft.com/office/drawing/2014/main" id="{6784AF92-E4D3-973E-83E2-CB04CCC46DD5}"/>
                </a:ext>
              </a:extLst>
            </p:cNvPr>
            <p:cNvCxnSpPr>
              <a:cxnSpLocks/>
              <a:stCxn id="109" idx="1"/>
              <a:endCxn id="10" idx="3"/>
            </p:cNvCxnSpPr>
            <p:nvPr/>
          </p:nvCxnSpPr>
          <p:spPr>
            <a:xfrm flipH="1" flipV="1">
              <a:off x="5400523" y="3221623"/>
              <a:ext cx="3553186" cy="808043"/>
            </a:xfrm>
            <a:prstGeom prst="straightConnector1">
              <a:avLst/>
            </a:prstGeom>
            <a:ln w="57150">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150" name="Straight Arrow Connector 149">
              <a:extLst>
                <a:ext uri="{FF2B5EF4-FFF2-40B4-BE49-F238E27FC236}">
                  <a16:creationId xmlns:a16="http://schemas.microsoft.com/office/drawing/2014/main" id="{0EA05FAC-9C06-EB77-7CA6-D0980A86D0D7}"/>
                </a:ext>
              </a:extLst>
            </p:cNvPr>
            <p:cNvCxnSpPr>
              <a:cxnSpLocks/>
            </p:cNvCxnSpPr>
            <p:nvPr/>
          </p:nvCxnSpPr>
          <p:spPr>
            <a:xfrm flipH="1">
              <a:off x="5926228" y="4047633"/>
              <a:ext cx="3027481" cy="513073"/>
            </a:xfrm>
            <a:prstGeom prst="straightConnector1">
              <a:avLst/>
            </a:prstGeom>
            <a:ln w="57150">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179" name="Straight Arrow Connector 178">
              <a:extLst>
                <a:ext uri="{FF2B5EF4-FFF2-40B4-BE49-F238E27FC236}">
                  <a16:creationId xmlns:a16="http://schemas.microsoft.com/office/drawing/2014/main" id="{589CF730-66B9-1AFE-ACB5-CBBD78224B48}"/>
                </a:ext>
              </a:extLst>
            </p:cNvPr>
            <p:cNvCxnSpPr>
              <a:cxnSpLocks/>
              <a:stCxn id="109" idx="3"/>
              <a:endCxn id="110" idx="1"/>
            </p:cNvCxnSpPr>
            <p:nvPr/>
          </p:nvCxnSpPr>
          <p:spPr>
            <a:xfrm flipV="1">
              <a:off x="9921202" y="4025204"/>
              <a:ext cx="442914" cy="4462"/>
            </a:xfrm>
            <a:prstGeom prst="straightConnector1">
              <a:avLst/>
            </a:prstGeom>
            <a:ln w="57150">
              <a:solidFill>
                <a:srgbClr val="7030A0"/>
              </a:solidFill>
              <a:tailEnd type="triangle"/>
            </a:ln>
          </p:spPr>
          <p:style>
            <a:lnRef idx="1">
              <a:schemeClr val="accent1"/>
            </a:lnRef>
            <a:fillRef idx="0">
              <a:schemeClr val="accent1"/>
            </a:fillRef>
            <a:effectRef idx="0">
              <a:schemeClr val="accent1"/>
            </a:effectRef>
            <a:fontRef idx="minor">
              <a:schemeClr val="tx1"/>
            </a:fontRef>
          </p:style>
        </p:cxnSp>
      </p:grpSp>
      <p:grpSp>
        <p:nvGrpSpPr>
          <p:cNvPr id="155" name="Group 154">
            <a:extLst>
              <a:ext uri="{FF2B5EF4-FFF2-40B4-BE49-F238E27FC236}">
                <a16:creationId xmlns:a16="http://schemas.microsoft.com/office/drawing/2014/main" id="{75F359E2-6297-FEA4-5662-31AE08D85F55}"/>
              </a:ext>
            </a:extLst>
          </p:cNvPr>
          <p:cNvGrpSpPr/>
          <p:nvPr/>
        </p:nvGrpSpPr>
        <p:grpSpPr>
          <a:xfrm>
            <a:off x="8972957" y="4265039"/>
            <a:ext cx="971066" cy="776503"/>
            <a:chOff x="4453059" y="3399445"/>
            <a:chExt cx="971066" cy="776503"/>
          </a:xfrm>
        </p:grpSpPr>
        <p:sp>
          <p:nvSpPr>
            <p:cNvPr id="156" name="Rounded Rectangle 155">
              <a:extLst>
                <a:ext uri="{FF2B5EF4-FFF2-40B4-BE49-F238E27FC236}">
                  <a16:creationId xmlns:a16="http://schemas.microsoft.com/office/drawing/2014/main" id="{2337A000-F814-20AF-020D-86FA1AE7555C}"/>
                </a:ext>
              </a:extLst>
            </p:cNvPr>
            <p:cNvSpPr/>
            <p:nvPr/>
          </p:nvSpPr>
          <p:spPr bwMode="auto">
            <a:xfrm>
              <a:off x="4453059" y="3781780"/>
              <a:ext cx="423518" cy="394168"/>
            </a:xfrm>
            <a:prstGeom prst="roundRect">
              <a:avLst/>
            </a:prstGeom>
            <a:solidFill>
              <a:srgbClr val="FF0000"/>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1600">
                  <a:solidFill>
                    <a:schemeClr val="bg1"/>
                  </a:solidFill>
                  <a:latin typeface="Calibri" panose="020F0502020204030204" pitchFamily="34" charset="0"/>
                  <a:cs typeface="Calibri" panose="020F0502020204030204" pitchFamily="34" charset="0"/>
                </a:rPr>
                <a:t>??</a:t>
              </a:r>
            </a:p>
          </p:txBody>
        </p:sp>
        <p:sp>
          <p:nvSpPr>
            <p:cNvPr id="157" name="Rounded Rectangle 156">
              <a:extLst>
                <a:ext uri="{FF2B5EF4-FFF2-40B4-BE49-F238E27FC236}">
                  <a16:creationId xmlns:a16="http://schemas.microsoft.com/office/drawing/2014/main" id="{7456159C-A008-C86B-5F2B-9D0091790F4D}"/>
                </a:ext>
              </a:extLst>
            </p:cNvPr>
            <p:cNvSpPr/>
            <p:nvPr/>
          </p:nvSpPr>
          <p:spPr bwMode="auto">
            <a:xfrm>
              <a:off x="5000607" y="3781780"/>
              <a:ext cx="423518" cy="394168"/>
            </a:xfrm>
            <a:prstGeom prst="roundRect">
              <a:avLst/>
            </a:prstGeom>
            <a:solidFill>
              <a:srgbClr val="FF0000"/>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1600">
                  <a:solidFill>
                    <a:schemeClr val="bg1"/>
                  </a:solidFill>
                  <a:latin typeface="Calibri" panose="020F0502020204030204" pitchFamily="34" charset="0"/>
                  <a:cs typeface="Calibri" panose="020F0502020204030204" pitchFamily="34" charset="0"/>
                </a:rPr>
                <a:t>??</a:t>
              </a:r>
            </a:p>
          </p:txBody>
        </p:sp>
        <p:cxnSp>
          <p:nvCxnSpPr>
            <p:cNvPr id="158" name="Straight Arrow Connector 157">
              <a:extLst>
                <a:ext uri="{FF2B5EF4-FFF2-40B4-BE49-F238E27FC236}">
                  <a16:creationId xmlns:a16="http://schemas.microsoft.com/office/drawing/2014/main" id="{22FE73BF-CFC4-18F5-CC0B-9553358B5D6F}"/>
                </a:ext>
              </a:extLst>
            </p:cNvPr>
            <p:cNvCxnSpPr>
              <a:cxnSpLocks/>
            </p:cNvCxnSpPr>
            <p:nvPr/>
          </p:nvCxnSpPr>
          <p:spPr>
            <a:xfrm>
              <a:off x="4917595" y="3399445"/>
              <a:ext cx="0" cy="198886"/>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59" name="Straight Arrow Connector 158">
              <a:extLst>
                <a:ext uri="{FF2B5EF4-FFF2-40B4-BE49-F238E27FC236}">
                  <a16:creationId xmlns:a16="http://schemas.microsoft.com/office/drawing/2014/main" id="{62F4CB97-E69E-2C3B-C5E5-DEE6BE6B0089}"/>
                </a:ext>
              </a:extLst>
            </p:cNvPr>
            <p:cNvCxnSpPr>
              <a:cxnSpLocks/>
            </p:cNvCxnSpPr>
            <p:nvPr/>
          </p:nvCxnSpPr>
          <p:spPr>
            <a:xfrm flipH="1">
              <a:off x="4647096" y="3606600"/>
              <a:ext cx="1" cy="20610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60" name="Straight Arrow Connector 159">
              <a:extLst>
                <a:ext uri="{FF2B5EF4-FFF2-40B4-BE49-F238E27FC236}">
                  <a16:creationId xmlns:a16="http://schemas.microsoft.com/office/drawing/2014/main" id="{6708D73A-9C2C-AF46-7896-8C30871C8C0F}"/>
                </a:ext>
              </a:extLst>
            </p:cNvPr>
            <p:cNvCxnSpPr>
              <a:cxnSpLocks/>
            </p:cNvCxnSpPr>
            <p:nvPr/>
          </p:nvCxnSpPr>
          <p:spPr>
            <a:xfrm flipH="1">
              <a:off x="5212365" y="3600636"/>
              <a:ext cx="1" cy="20610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61" name="Straight Arrow Connector 160">
              <a:extLst>
                <a:ext uri="{FF2B5EF4-FFF2-40B4-BE49-F238E27FC236}">
                  <a16:creationId xmlns:a16="http://schemas.microsoft.com/office/drawing/2014/main" id="{B18543A0-5BA4-C824-D5F4-0B7C26F2CEDE}"/>
                </a:ext>
              </a:extLst>
            </p:cNvPr>
            <p:cNvCxnSpPr>
              <a:cxnSpLocks/>
            </p:cNvCxnSpPr>
            <p:nvPr/>
          </p:nvCxnSpPr>
          <p:spPr>
            <a:xfrm flipV="1">
              <a:off x="4647096" y="3597864"/>
              <a:ext cx="565269" cy="2772"/>
            </a:xfrm>
            <a:prstGeom prst="straightConnector1">
              <a:avLst/>
            </a:prstGeom>
            <a:ln w="28575">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162" name="Group 161">
            <a:extLst>
              <a:ext uri="{FF2B5EF4-FFF2-40B4-BE49-F238E27FC236}">
                <a16:creationId xmlns:a16="http://schemas.microsoft.com/office/drawing/2014/main" id="{A2E67810-CDD5-17A0-FBE2-4BF31DC5C3B0}"/>
              </a:ext>
            </a:extLst>
          </p:cNvPr>
          <p:cNvGrpSpPr/>
          <p:nvPr/>
        </p:nvGrpSpPr>
        <p:grpSpPr>
          <a:xfrm>
            <a:off x="10397554" y="4229906"/>
            <a:ext cx="971066" cy="776503"/>
            <a:chOff x="4453059" y="3399445"/>
            <a:chExt cx="971066" cy="776503"/>
          </a:xfrm>
        </p:grpSpPr>
        <p:sp>
          <p:nvSpPr>
            <p:cNvPr id="163" name="Rounded Rectangle 162">
              <a:extLst>
                <a:ext uri="{FF2B5EF4-FFF2-40B4-BE49-F238E27FC236}">
                  <a16:creationId xmlns:a16="http://schemas.microsoft.com/office/drawing/2014/main" id="{2ECCAAA6-FBCA-5BD2-4549-35E9BAAC019A}"/>
                </a:ext>
              </a:extLst>
            </p:cNvPr>
            <p:cNvSpPr/>
            <p:nvPr/>
          </p:nvSpPr>
          <p:spPr bwMode="auto">
            <a:xfrm>
              <a:off x="4453059" y="3781780"/>
              <a:ext cx="423518" cy="394168"/>
            </a:xfrm>
            <a:prstGeom prst="roundRect">
              <a:avLst/>
            </a:prstGeom>
            <a:solidFill>
              <a:srgbClr val="FF0000"/>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1600">
                  <a:solidFill>
                    <a:schemeClr val="bg1"/>
                  </a:solidFill>
                  <a:latin typeface="Calibri" panose="020F0502020204030204" pitchFamily="34" charset="0"/>
                  <a:cs typeface="Calibri" panose="020F0502020204030204" pitchFamily="34" charset="0"/>
                </a:rPr>
                <a:t>??</a:t>
              </a:r>
            </a:p>
          </p:txBody>
        </p:sp>
        <p:sp>
          <p:nvSpPr>
            <p:cNvPr id="164" name="Rounded Rectangle 163">
              <a:extLst>
                <a:ext uri="{FF2B5EF4-FFF2-40B4-BE49-F238E27FC236}">
                  <a16:creationId xmlns:a16="http://schemas.microsoft.com/office/drawing/2014/main" id="{83AF139C-7D2D-7E73-E23E-785D353CAED1}"/>
                </a:ext>
              </a:extLst>
            </p:cNvPr>
            <p:cNvSpPr/>
            <p:nvPr/>
          </p:nvSpPr>
          <p:spPr bwMode="auto">
            <a:xfrm>
              <a:off x="5000607" y="3781780"/>
              <a:ext cx="423518" cy="394168"/>
            </a:xfrm>
            <a:prstGeom prst="roundRect">
              <a:avLst/>
            </a:prstGeom>
            <a:solidFill>
              <a:srgbClr val="FF0000"/>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1600">
                  <a:solidFill>
                    <a:schemeClr val="bg1"/>
                  </a:solidFill>
                  <a:latin typeface="Calibri" panose="020F0502020204030204" pitchFamily="34" charset="0"/>
                  <a:cs typeface="Calibri" panose="020F0502020204030204" pitchFamily="34" charset="0"/>
                </a:rPr>
                <a:t>??</a:t>
              </a:r>
            </a:p>
          </p:txBody>
        </p:sp>
        <p:cxnSp>
          <p:nvCxnSpPr>
            <p:cNvPr id="165" name="Straight Arrow Connector 164">
              <a:extLst>
                <a:ext uri="{FF2B5EF4-FFF2-40B4-BE49-F238E27FC236}">
                  <a16:creationId xmlns:a16="http://schemas.microsoft.com/office/drawing/2014/main" id="{2751D2E4-3516-75C6-6078-294DDE5D0288}"/>
                </a:ext>
              </a:extLst>
            </p:cNvPr>
            <p:cNvCxnSpPr>
              <a:cxnSpLocks/>
            </p:cNvCxnSpPr>
            <p:nvPr/>
          </p:nvCxnSpPr>
          <p:spPr>
            <a:xfrm>
              <a:off x="4917595" y="3399445"/>
              <a:ext cx="0" cy="198886"/>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66" name="Straight Arrow Connector 165">
              <a:extLst>
                <a:ext uri="{FF2B5EF4-FFF2-40B4-BE49-F238E27FC236}">
                  <a16:creationId xmlns:a16="http://schemas.microsoft.com/office/drawing/2014/main" id="{613F59AC-3D9A-847A-19D3-4C5AFA46ABC8}"/>
                </a:ext>
              </a:extLst>
            </p:cNvPr>
            <p:cNvCxnSpPr>
              <a:cxnSpLocks/>
            </p:cNvCxnSpPr>
            <p:nvPr/>
          </p:nvCxnSpPr>
          <p:spPr>
            <a:xfrm flipH="1">
              <a:off x="4647096" y="3606600"/>
              <a:ext cx="1" cy="20610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67" name="Straight Arrow Connector 166">
              <a:extLst>
                <a:ext uri="{FF2B5EF4-FFF2-40B4-BE49-F238E27FC236}">
                  <a16:creationId xmlns:a16="http://schemas.microsoft.com/office/drawing/2014/main" id="{4F4C483D-703A-DF41-100B-CF5209695C33}"/>
                </a:ext>
              </a:extLst>
            </p:cNvPr>
            <p:cNvCxnSpPr>
              <a:cxnSpLocks/>
            </p:cNvCxnSpPr>
            <p:nvPr/>
          </p:nvCxnSpPr>
          <p:spPr>
            <a:xfrm flipH="1">
              <a:off x="5212365" y="3600636"/>
              <a:ext cx="1" cy="20610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68" name="Straight Arrow Connector 167">
              <a:extLst>
                <a:ext uri="{FF2B5EF4-FFF2-40B4-BE49-F238E27FC236}">
                  <a16:creationId xmlns:a16="http://schemas.microsoft.com/office/drawing/2014/main" id="{95441B4F-ABD0-AEA4-5A76-D3013A7E4584}"/>
                </a:ext>
              </a:extLst>
            </p:cNvPr>
            <p:cNvCxnSpPr>
              <a:cxnSpLocks/>
            </p:cNvCxnSpPr>
            <p:nvPr/>
          </p:nvCxnSpPr>
          <p:spPr>
            <a:xfrm flipV="1">
              <a:off x="4647096" y="3597864"/>
              <a:ext cx="565269" cy="2772"/>
            </a:xfrm>
            <a:prstGeom prst="straightConnector1">
              <a:avLst/>
            </a:prstGeom>
            <a:ln w="28575">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182" name="TextBox 181">
            <a:extLst>
              <a:ext uri="{FF2B5EF4-FFF2-40B4-BE49-F238E27FC236}">
                <a16:creationId xmlns:a16="http://schemas.microsoft.com/office/drawing/2014/main" id="{9247137B-B5B6-ACAE-8554-2CB12161A8C0}"/>
              </a:ext>
            </a:extLst>
          </p:cNvPr>
          <p:cNvSpPr txBox="1"/>
          <p:nvPr/>
        </p:nvSpPr>
        <p:spPr>
          <a:xfrm>
            <a:off x="905726" y="3103522"/>
            <a:ext cx="3022084" cy="1200329"/>
          </a:xfrm>
          <a:prstGeom prst="rect">
            <a:avLst/>
          </a:prstGeom>
          <a:noFill/>
        </p:spPr>
        <p:txBody>
          <a:bodyPr wrap="square" rtlCol="0">
            <a:spAutoFit/>
          </a:bodyPr>
          <a:lstStyle/>
          <a:p>
            <a:r>
              <a:rPr lang="en-US">
                <a:latin typeface="Calibri" panose="020F0502020204030204" pitchFamily="34" charset="0"/>
                <a:cs typeface="Calibri" panose="020F0502020204030204" pitchFamily="34" charset="0"/>
              </a:rPr>
              <a:t>Each subsystem can be further decomposed into lower-level system elements, including the software</a:t>
            </a:r>
          </a:p>
        </p:txBody>
      </p:sp>
      <p:sp>
        <p:nvSpPr>
          <p:cNvPr id="3" name="TextBox 2">
            <a:extLst>
              <a:ext uri="{FF2B5EF4-FFF2-40B4-BE49-F238E27FC236}">
                <a16:creationId xmlns:a16="http://schemas.microsoft.com/office/drawing/2014/main" id="{DC2A5E35-08E7-4824-216F-FB07A8BA7C4F}"/>
              </a:ext>
            </a:extLst>
          </p:cNvPr>
          <p:cNvSpPr txBox="1"/>
          <p:nvPr/>
        </p:nvSpPr>
        <p:spPr>
          <a:xfrm>
            <a:off x="1204546" y="6417466"/>
            <a:ext cx="9459332" cy="480131"/>
          </a:xfrm>
          <a:prstGeom prst="rect">
            <a:avLst/>
          </a:prstGeom>
          <a:noFill/>
        </p:spPr>
        <p:txBody>
          <a:bodyPr wrap="square" rtlCol="0">
            <a:spAutoFit/>
          </a:bodyPr>
          <a:lstStyle/>
          <a:p>
            <a:pPr algn="ctr">
              <a:lnSpc>
                <a:spcPct val="9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a:t>
            </a:r>
            <a:br>
              <a:rPr lang="en-US" sz="1400" dirty="0">
                <a:latin typeface="Calibri" panose="020F0502020204030204" pitchFamily="34" charset="0"/>
                <a:cs typeface="Calibri" panose="020F0502020204030204" pitchFamily="34" charset="0"/>
              </a:rPr>
            </a:br>
            <a:r>
              <a:rPr lang="en-US" sz="1400" dirty="0">
                <a:latin typeface="Calibri" panose="020F0502020204030204" pitchFamily="34" charset="0"/>
                <a:cs typeface="Calibri" panose="020F0502020204030204" pitchFamily="34" charset="0"/>
              </a:rPr>
              <a:t>JHS: Jar Handling Subsystem; LHS: Lid Handling Subsystem; LDS: Lid Dispensing System; MMS: Motion Monitoring System  </a:t>
            </a:r>
          </a:p>
        </p:txBody>
      </p:sp>
    </p:spTree>
    <p:extLst>
      <p:ext uri="{BB962C8B-B14F-4D97-AF65-F5344CB8AC3E}">
        <p14:creationId xmlns:p14="http://schemas.microsoft.com/office/powerpoint/2010/main" val="26741033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78"/>
                                        </p:tgtEl>
                                        <p:attrNameLst>
                                          <p:attrName>style.visibility</p:attrName>
                                        </p:attrNameLst>
                                      </p:cBhvr>
                                      <p:to>
                                        <p:strVal val="visible"/>
                                      </p:to>
                                    </p:set>
                                    <p:animEffect transition="in" filter="checkerboard(across)">
                                      <p:cBhvr>
                                        <p:cTn id="7" dur="500"/>
                                        <p:tgtEl>
                                          <p:spTgt spid="17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8"/>
                                        </p:tgtEl>
                                        <p:attrNameLst>
                                          <p:attrName>style.visibility</p:attrName>
                                        </p:attrNameLst>
                                      </p:cBhvr>
                                      <p:to>
                                        <p:strVal val="visible"/>
                                      </p:to>
                                    </p:set>
                                    <p:animEffect transition="in" filter="blinds(horizontal)">
                                      <p:cBhvr>
                                        <p:cTn id="10"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0BD27D-01C6-9A4F-BC8A-3E95AAA74517}"/>
              </a:ext>
            </a:extLst>
          </p:cNvPr>
          <p:cNvSpPr>
            <a:spLocks noGrp="1"/>
          </p:cNvSpPr>
          <p:nvPr>
            <p:ph type="title"/>
          </p:nvPr>
        </p:nvSpPr>
        <p:spPr>
          <a:xfrm>
            <a:off x="1495450" y="814744"/>
            <a:ext cx="9477350" cy="589986"/>
          </a:xfrm>
        </p:spPr>
        <p:txBody>
          <a:bodyPr>
            <a:normAutofit fontScale="90000"/>
          </a:bodyPr>
          <a:lstStyle/>
          <a:p>
            <a:r>
              <a:rPr lang="en-US" sz="3600"/>
              <a:t>LIS Architecture </a:t>
            </a:r>
            <a:r>
              <a:rPr lang="en-US" sz="3200"/>
              <a:t>Descriptions</a:t>
            </a:r>
          </a:p>
        </p:txBody>
      </p:sp>
      <p:sp>
        <p:nvSpPr>
          <p:cNvPr id="3" name="Content Placeholder 2">
            <a:extLst>
              <a:ext uri="{FF2B5EF4-FFF2-40B4-BE49-F238E27FC236}">
                <a16:creationId xmlns:a16="http://schemas.microsoft.com/office/drawing/2014/main" id="{77D39E66-9597-8440-82E2-EFDCD66616C0}"/>
              </a:ext>
            </a:extLst>
          </p:cNvPr>
          <p:cNvSpPr>
            <a:spLocks noGrp="1"/>
          </p:cNvSpPr>
          <p:nvPr>
            <p:ph idx="1"/>
          </p:nvPr>
        </p:nvSpPr>
        <p:spPr>
          <a:xfrm>
            <a:off x="841513" y="1657649"/>
            <a:ext cx="10508974" cy="4285952"/>
          </a:xfrm>
        </p:spPr>
        <p:txBody>
          <a:bodyPr>
            <a:normAutofit/>
          </a:bodyPr>
          <a:lstStyle/>
          <a:p>
            <a:pPr>
              <a:lnSpc>
                <a:spcPct val="90000"/>
              </a:lnSpc>
            </a:pPr>
            <a:r>
              <a:rPr lang="en-US" sz="2000" b="1">
                <a:solidFill>
                  <a:schemeClr val="accent6">
                    <a:lumMod val="50000"/>
                  </a:schemeClr>
                </a:solidFill>
              </a:rPr>
              <a:t>Lid Dispensing System (LDS):  </a:t>
            </a:r>
            <a:r>
              <a:rPr lang="en-US" sz="2000">
                <a:solidFill>
                  <a:schemeClr val="accent6">
                    <a:lumMod val="50000"/>
                  </a:schemeClr>
                </a:solidFill>
              </a:rPr>
              <a:t>Receives and stores daily supply of lids (960) from facility maintenance technician prior to shift start. Dispenses (makes available) lids to the LIR LHS. The LDS has not been developed yet.  Specifics concerning how the LDS presents a lid to the LIR LHS is TBD. Once defined, the definition will be included in a TBD LDS/LIR ICD</a:t>
            </a:r>
          </a:p>
          <a:p>
            <a:pPr>
              <a:lnSpc>
                <a:spcPct val="90000"/>
              </a:lnSpc>
            </a:pPr>
            <a:r>
              <a:rPr lang="en-US" sz="2000" b="1">
                <a:solidFill>
                  <a:schemeClr val="accent6">
                    <a:lumMod val="50000"/>
                  </a:schemeClr>
                </a:solidFill>
              </a:rPr>
              <a:t>Motion Monitoring System (MMS)</a:t>
            </a:r>
            <a:r>
              <a:rPr lang="en-US" sz="2000">
                <a:solidFill>
                  <a:schemeClr val="accent6">
                    <a:lumMod val="50000"/>
                  </a:schemeClr>
                </a:solidFill>
              </a:rPr>
              <a:t>: Monitors for motion within the LIS to detect human motion. Provides health and status data and motion alerts to LIR C&amp;M Software</a:t>
            </a:r>
          </a:p>
          <a:p>
            <a:pPr>
              <a:lnSpc>
                <a:spcPct val="90000"/>
              </a:lnSpc>
            </a:pPr>
            <a:r>
              <a:rPr lang="en-US" sz="2000" b="1">
                <a:solidFill>
                  <a:schemeClr val="accent6">
                    <a:lumMod val="50000"/>
                  </a:schemeClr>
                </a:solidFill>
              </a:rPr>
              <a:t>Power</a:t>
            </a:r>
            <a:r>
              <a:rPr lang="en-US" sz="2000">
                <a:solidFill>
                  <a:schemeClr val="accent6">
                    <a:lumMod val="50000"/>
                  </a:schemeClr>
                </a:solidFill>
              </a:rPr>
              <a:t>: provides power outlets within the LIS room</a:t>
            </a:r>
          </a:p>
          <a:p>
            <a:pPr>
              <a:lnSpc>
                <a:spcPct val="90000"/>
              </a:lnSpc>
            </a:pPr>
            <a:r>
              <a:rPr lang="en-US" sz="2000" b="1">
                <a:solidFill>
                  <a:schemeClr val="accent6">
                    <a:lumMod val="50000"/>
                  </a:schemeClr>
                </a:solidFill>
              </a:rPr>
              <a:t>Lighting</a:t>
            </a:r>
            <a:r>
              <a:rPr lang="en-US" sz="2000">
                <a:solidFill>
                  <a:schemeClr val="accent6">
                    <a:lumMod val="50000"/>
                  </a:schemeClr>
                </a:solidFill>
              </a:rPr>
              <a:t>: provides variable lighting within the LIS room</a:t>
            </a:r>
          </a:p>
          <a:p>
            <a:pPr>
              <a:lnSpc>
                <a:spcPct val="90000"/>
              </a:lnSpc>
            </a:pPr>
            <a:r>
              <a:rPr lang="en-US" sz="2000" b="1">
                <a:solidFill>
                  <a:schemeClr val="accent6">
                    <a:lumMod val="50000"/>
                  </a:schemeClr>
                </a:solidFill>
              </a:rPr>
              <a:t>HVAC</a:t>
            </a:r>
            <a:r>
              <a:rPr lang="en-US" sz="2000">
                <a:solidFill>
                  <a:schemeClr val="accent6">
                    <a:lumMod val="50000"/>
                  </a:schemeClr>
                </a:solidFill>
              </a:rPr>
              <a:t>: distributes facility conditioned air within the LIS room.  Flowrate and temperature are controllable for each LIS room via the FCR.</a:t>
            </a:r>
          </a:p>
          <a:p>
            <a:pPr>
              <a:lnSpc>
                <a:spcPct val="90000"/>
              </a:lnSpc>
            </a:pPr>
            <a:r>
              <a:rPr lang="en-US" sz="2000" b="1">
                <a:solidFill>
                  <a:schemeClr val="accent6">
                    <a:lumMod val="50000"/>
                  </a:schemeClr>
                </a:solidFill>
              </a:rPr>
              <a:t>Room </a:t>
            </a:r>
            <a:r>
              <a:rPr lang="en-US" sz="2000">
                <a:solidFill>
                  <a:schemeClr val="accent6">
                    <a:lumMod val="50000"/>
                  </a:schemeClr>
                </a:solidFill>
              </a:rPr>
              <a:t>(space): Provides floor space and volume</a:t>
            </a:r>
          </a:p>
          <a:p>
            <a:pPr>
              <a:lnSpc>
                <a:spcPct val="90000"/>
              </a:lnSpc>
            </a:pPr>
            <a:r>
              <a:rPr lang="en-US" sz="2000" b="1">
                <a:solidFill>
                  <a:schemeClr val="accent6">
                    <a:lumMod val="50000"/>
                  </a:schemeClr>
                </a:solidFill>
              </a:rPr>
              <a:t>Keypad Access</a:t>
            </a:r>
            <a:r>
              <a:rPr lang="en-US" sz="2000">
                <a:solidFill>
                  <a:schemeClr val="accent6">
                    <a:lumMod val="50000"/>
                  </a:schemeClr>
                </a:solidFill>
              </a:rPr>
              <a:t>: provides controlled entry to the LIS room via the door.</a:t>
            </a:r>
          </a:p>
          <a:p>
            <a:pPr>
              <a:lnSpc>
                <a:spcPct val="90000"/>
              </a:lnSpc>
            </a:pPr>
            <a:r>
              <a:rPr lang="en-US" sz="2000" b="1">
                <a:solidFill>
                  <a:schemeClr val="accent6">
                    <a:lumMod val="50000"/>
                  </a:schemeClr>
                </a:solidFill>
              </a:rPr>
              <a:t>CCTV:</a:t>
            </a:r>
            <a:r>
              <a:rPr lang="en-US" sz="2000">
                <a:solidFill>
                  <a:schemeClr val="accent6">
                    <a:lumMod val="50000"/>
                  </a:schemeClr>
                </a:solidFill>
              </a:rPr>
              <a:t> cameras that allow the FCR operator to observe all activities within the LIS room.</a:t>
            </a:r>
          </a:p>
        </p:txBody>
      </p:sp>
      <p:sp>
        <p:nvSpPr>
          <p:cNvPr id="4" name="Slide Number Placeholder 3">
            <a:extLst>
              <a:ext uri="{FF2B5EF4-FFF2-40B4-BE49-F238E27FC236}">
                <a16:creationId xmlns:a16="http://schemas.microsoft.com/office/drawing/2014/main" id="{570BB685-621C-BC48-9822-7879AD67F6AA}"/>
              </a:ext>
            </a:extLst>
          </p:cNvPr>
          <p:cNvSpPr>
            <a:spLocks noGrp="1"/>
          </p:cNvSpPr>
          <p:nvPr>
            <p:ph type="sldNum" sz="quarter" idx="12"/>
          </p:nvPr>
        </p:nvSpPr>
        <p:spPr/>
        <p:txBody>
          <a:bodyPr/>
          <a:lstStyle/>
          <a:p>
            <a:fld id="{874AC6EB-5948-4DF8-B5CC-E711E8013C87}" type="slidenum">
              <a:rPr lang="en-US" smtClean="0"/>
              <a:pPr/>
              <a:t>96</a:t>
            </a:fld>
            <a:endParaRPr lang="en-US"/>
          </a:p>
        </p:txBody>
      </p:sp>
      <p:sp>
        <p:nvSpPr>
          <p:cNvPr id="5" name="TextBox 4">
            <a:extLst>
              <a:ext uri="{FF2B5EF4-FFF2-40B4-BE49-F238E27FC236}">
                <a16:creationId xmlns:a16="http://schemas.microsoft.com/office/drawing/2014/main" id="{5B784D9C-E333-6102-0C62-8AF4118D4294}"/>
              </a:ext>
            </a:extLst>
          </p:cNvPr>
          <p:cNvSpPr txBox="1"/>
          <p:nvPr/>
        </p:nvSpPr>
        <p:spPr>
          <a:xfrm>
            <a:off x="1204546" y="6417466"/>
            <a:ext cx="9459332" cy="480131"/>
          </a:xfrm>
          <a:prstGeom prst="rect">
            <a:avLst/>
          </a:prstGeom>
          <a:noFill/>
        </p:spPr>
        <p:txBody>
          <a:bodyPr wrap="square" rtlCol="0">
            <a:spAutoFit/>
          </a:bodyPr>
          <a:lstStyle/>
          <a:p>
            <a:pPr algn="ctr">
              <a:lnSpc>
                <a:spcPct val="9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a:t>
            </a:r>
            <a:br>
              <a:rPr lang="en-US" sz="1400" dirty="0">
                <a:latin typeface="Calibri" panose="020F0502020204030204" pitchFamily="34" charset="0"/>
                <a:cs typeface="Calibri" panose="020F0502020204030204" pitchFamily="34" charset="0"/>
              </a:rPr>
            </a:br>
            <a:r>
              <a:rPr lang="en-US" sz="1400" dirty="0">
                <a:latin typeface="Calibri" panose="020F0502020204030204" pitchFamily="34" charset="0"/>
                <a:cs typeface="Calibri" panose="020F0502020204030204" pitchFamily="34" charset="0"/>
              </a:rPr>
              <a:t>JHS: Jar Handling Subsystem; LHS: Lid Handling Subsystem; LDS: Lid Dispensing System; MMS: Motion Monitoring System  </a:t>
            </a:r>
          </a:p>
        </p:txBody>
      </p:sp>
    </p:spTree>
    <p:extLst>
      <p:ext uri="{BB962C8B-B14F-4D97-AF65-F5344CB8AC3E}">
        <p14:creationId xmlns:p14="http://schemas.microsoft.com/office/powerpoint/2010/main" val="2128306470"/>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0BD27D-01C6-9A4F-BC8A-3E95AAA74517}"/>
              </a:ext>
            </a:extLst>
          </p:cNvPr>
          <p:cNvSpPr>
            <a:spLocks noGrp="1"/>
          </p:cNvSpPr>
          <p:nvPr>
            <p:ph type="title"/>
          </p:nvPr>
        </p:nvSpPr>
        <p:spPr>
          <a:xfrm>
            <a:off x="1495450" y="814744"/>
            <a:ext cx="9477350" cy="589986"/>
          </a:xfrm>
        </p:spPr>
        <p:txBody>
          <a:bodyPr>
            <a:normAutofit fontScale="90000"/>
          </a:bodyPr>
          <a:lstStyle/>
          <a:p>
            <a:r>
              <a:rPr lang="en-US" sz="3600"/>
              <a:t>LIS Architecture </a:t>
            </a:r>
            <a:r>
              <a:rPr lang="en-US" sz="3200"/>
              <a:t>Descriptions</a:t>
            </a:r>
          </a:p>
        </p:txBody>
      </p:sp>
      <p:sp>
        <p:nvSpPr>
          <p:cNvPr id="3" name="Content Placeholder 2">
            <a:extLst>
              <a:ext uri="{FF2B5EF4-FFF2-40B4-BE49-F238E27FC236}">
                <a16:creationId xmlns:a16="http://schemas.microsoft.com/office/drawing/2014/main" id="{77D39E66-9597-8440-82E2-EFDCD66616C0}"/>
              </a:ext>
            </a:extLst>
          </p:cNvPr>
          <p:cNvSpPr>
            <a:spLocks noGrp="1"/>
          </p:cNvSpPr>
          <p:nvPr>
            <p:ph idx="1"/>
          </p:nvPr>
        </p:nvSpPr>
        <p:spPr>
          <a:xfrm>
            <a:off x="808383" y="1378248"/>
            <a:ext cx="10508974" cy="5091494"/>
          </a:xfrm>
        </p:spPr>
        <p:txBody>
          <a:bodyPr>
            <a:normAutofit/>
          </a:bodyPr>
          <a:lstStyle/>
          <a:p>
            <a:pPr>
              <a:lnSpc>
                <a:spcPct val="90000"/>
              </a:lnSpc>
              <a:spcAft>
                <a:spcPts val="400"/>
              </a:spcAft>
            </a:pPr>
            <a:r>
              <a:rPr lang="en-US" sz="2200" b="1">
                <a:solidFill>
                  <a:schemeClr val="accent6">
                    <a:lumMod val="50000"/>
                  </a:schemeClr>
                </a:solidFill>
              </a:rPr>
              <a:t>LIR Subsystems:</a:t>
            </a:r>
          </a:p>
          <a:p>
            <a:pPr lvl="1">
              <a:lnSpc>
                <a:spcPct val="90000"/>
              </a:lnSpc>
              <a:spcAft>
                <a:spcPts val="400"/>
              </a:spcAft>
            </a:pPr>
            <a:r>
              <a:rPr lang="en-US" sz="1800" b="1">
                <a:solidFill>
                  <a:schemeClr val="accent6">
                    <a:lumMod val="50000"/>
                  </a:schemeClr>
                </a:solidFill>
              </a:rPr>
              <a:t>Power: </a:t>
            </a:r>
            <a:r>
              <a:rPr lang="en-US" sz="1800">
                <a:solidFill>
                  <a:schemeClr val="accent6">
                    <a:lumMod val="50000"/>
                  </a:schemeClr>
                </a:solidFill>
              </a:rPr>
              <a:t>Obtains power from the LIS power and distributes power within the LIR</a:t>
            </a:r>
          </a:p>
          <a:p>
            <a:pPr lvl="1">
              <a:lnSpc>
                <a:spcPct val="90000"/>
              </a:lnSpc>
              <a:spcAft>
                <a:spcPts val="400"/>
              </a:spcAft>
            </a:pPr>
            <a:r>
              <a:rPr lang="en-US" sz="1800" b="1">
                <a:solidFill>
                  <a:schemeClr val="accent6">
                    <a:lumMod val="50000"/>
                  </a:schemeClr>
                </a:solidFill>
              </a:rPr>
              <a:t>Structure: </a:t>
            </a:r>
            <a:r>
              <a:rPr lang="en-US" sz="1800">
                <a:solidFill>
                  <a:schemeClr val="accent6">
                    <a:lumMod val="50000"/>
                  </a:schemeClr>
                </a:solidFill>
              </a:rPr>
              <a:t>provides the mechanical structure to which parts are attached </a:t>
            </a:r>
          </a:p>
          <a:p>
            <a:pPr lvl="1">
              <a:lnSpc>
                <a:spcPct val="90000"/>
              </a:lnSpc>
              <a:spcAft>
                <a:spcPts val="400"/>
              </a:spcAft>
            </a:pPr>
            <a:r>
              <a:rPr lang="en-US" sz="1800" b="1">
                <a:solidFill>
                  <a:schemeClr val="accent6">
                    <a:lumMod val="50000"/>
                  </a:schemeClr>
                </a:solidFill>
              </a:rPr>
              <a:t>Thermal:</a:t>
            </a:r>
            <a:r>
              <a:rPr lang="en-US" sz="1800">
                <a:solidFill>
                  <a:schemeClr val="accent6">
                    <a:lumMod val="50000"/>
                  </a:schemeClr>
                </a:solidFill>
              </a:rPr>
              <a:t> Includes fans &amp; venting to help control the internal temperature of parts within the LIR.</a:t>
            </a:r>
          </a:p>
          <a:p>
            <a:pPr lvl="1">
              <a:lnSpc>
                <a:spcPct val="90000"/>
              </a:lnSpc>
              <a:spcAft>
                <a:spcPts val="400"/>
              </a:spcAft>
            </a:pPr>
            <a:r>
              <a:rPr lang="en-US" sz="1800" b="1">
                <a:solidFill>
                  <a:schemeClr val="accent6">
                    <a:lumMod val="50000"/>
                  </a:schemeClr>
                </a:solidFill>
              </a:rPr>
              <a:t>Comm: </a:t>
            </a:r>
            <a:r>
              <a:rPr lang="en-US" sz="1800">
                <a:solidFill>
                  <a:schemeClr val="accent6">
                    <a:lumMod val="50000"/>
                  </a:schemeClr>
                </a:solidFill>
              </a:rPr>
              <a:t>Enables the communication between the LIR and the FCR C&amp;M Software for supplying data and messages to the FCR C&amp;M Software as well as the receipt of commands and messages from the FCR C&amp;M Software.</a:t>
            </a:r>
          </a:p>
          <a:p>
            <a:pPr lvl="1">
              <a:lnSpc>
                <a:spcPct val="90000"/>
              </a:lnSpc>
              <a:spcAft>
                <a:spcPts val="400"/>
              </a:spcAft>
            </a:pPr>
            <a:r>
              <a:rPr lang="en-US" sz="1800" b="1">
                <a:solidFill>
                  <a:schemeClr val="accent6">
                    <a:lumMod val="50000"/>
                  </a:schemeClr>
                </a:solidFill>
              </a:rPr>
              <a:t>Command &amp; Control (C&amp;C)</a:t>
            </a:r>
            <a:r>
              <a:rPr lang="en-US" sz="1800">
                <a:solidFill>
                  <a:schemeClr val="accent6">
                    <a:lumMod val="50000"/>
                  </a:schemeClr>
                </a:solidFill>
              </a:rPr>
              <a:t>: Hardware processors and software.  Processes commands received from the FCR C&amp;M Software, commands the various subsystems that make up the LIR, monitors and collects health and operational status data from the parts that make up the LIR, sends messages, and health and status data to the FCR C&amp;M Software. Also monitors for critical failures and receives notifications from the FCR C&amp;M Software if motion is detected.</a:t>
            </a:r>
          </a:p>
          <a:p>
            <a:pPr lvl="1">
              <a:lnSpc>
                <a:spcPct val="90000"/>
              </a:lnSpc>
              <a:spcAft>
                <a:spcPts val="400"/>
              </a:spcAft>
            </a:pPr>
            <a:r>
              <a:rPr lang="en-US" sz="1800" b="1">
                <a:solidFill>
                  <a:schemeClr val="accent6">
                    <a:lumMod val="50000"/>
                  </a:schemeClr>
                </a:solidFill>
              </a:rPr>
              <a:t>Lid Holding System (LHS)</a:t>
            </a:r>
            <a:r>
              <a:rPr lang="en-US" sz="1800">
                <a:solidFill>
                  <a:schemeClr val="accent6">
                    <a:lumMod val="50000"/>
                  </a:schemeClr>
                </a:solidFill>
              </a:rPr>
              <a:t>: Obtains lids from LDS and grasps a lid with the required force and in the proper orientation to install the lid on a jar, positions lid to jar top location, and installs lids on the jars with proper torque. Provides health and status data to LIR C&amp;C software.</a:t>
            </a:r>
          </a:p>
          <a:p>
            <a:pPr lvl="1">
              <a:lnSpc>
                <a:spcPct val="90000"/>
              </a:lnSpc>
              <a:spcAft>
                <a:spcPts val="400"/>
              </a:spcAft>
            </a:pPr>
            <a:r>
              <a:rPr lang="en-US" sz="1800" b="1">
                <a:solidFill>
                  <a:schemeClr val="accent6">
                    <a:lumMod val="50000"/>
                  </a:schemeClr>
                </a:solidFill>
              </a:rPr>
              <a:t>Jar Holding System (JHS)</a:t>
            </a:r>
            <a:r>
              <a:rPr lang="en-US" sz="1800">
                <a:solidFill>
                  <a:schemeClr val="accent6">
                    <a:lumMod val="50000"/>
                  </a:schemeClr>
                </a:solidFill>
              </a:rPr>
              <a:t>: Grasps Jars and holds the jar with sufficient force to prevent the jar from rotating during lid installation, without breaking the jars. Provides health and status data to LIR C&amp;C software.</a:t>
            </a:r>
          </a:p>
        </p:txBody>
      </p:sp>
      <p:sp>
        <p:nvSpPr>
          <p:cNvPr id="4" name="Slide Number Placeholder 3">
            <a:extLst>
              <a:ext uri="{FF2B5EF4-FFF2-40B4-BE49-F238E27FC236}">
                <a16:creationId xmlns:a16="http://schemas.microsoft.com/office/drawing/2014/main" id="{570BB685-621C-BC48-9822-7879AD67F6AA}"/>
              </a:ext>
            </a:extLst>
          </p:cNvPr>
          <p:cNvSpPr>
            <a:spLocks noGrp="1"/>
          </p:cNvSpPr>
          <p:nvPr>
            <p:ph type="sldNum" sz="quarter" idx="12"/>
          </p:nvPr>
        </p:nvSpPr>
        <p:spPr/>
        <p:txBody>
          <a:bodyPr/>
          <a:lstStyle/>
          <a:p>
            <a:fld id="{874AC6EB-5948-4DF8-B5CC-E711E8013C87}" type="slidenum">
              <a:rPr lang="en-US" smtClean="0"/>
              <a:pPr/>
              <a:t>97</a:t>
            </a:fld>
            <a:endParaRPr lang="en-US"/>
          </a:p>
        </p:txBody>
      </p:sp>
      <p:sp>
        <p:nvSpPr>
          <p:cNvPr id="5" name="TextBox 4">
            <a:extLst>
              <a:ext uri="{FF2B5EF4-FFF2-40B4-BE49-F238E27FC236}">
                <a16:creationId xmlns:a16="http://schemas.microsoft.com/office/drawing/2014/main" id="{4115030B-C98A-205C-7113-3142E92DF026}"/>
              </a:ext>
            </a:extLst>
          </p:cNvPr>
          <p:cNvSpPr txBox="1"/>
          <p:nvPr/>
        </p:nvSpPr>
        <p:spPr>
          <a:xfrm>
            <a:off x="1204546" y="6417466"/>
            <a:ext cx="9459332" cy="480131"/>
          </a:xfrm>
          <a:prstGeom prst="rect">
            <a:avLst/>
          </a:prstGeom>
          <a:noFill/>
        </p:spPr>
        <p:txBody>
          <a:bodyPr wrap="square" rtlCol="0">
            <a:spAutoFit/>
          </a:bodyPr>
          <a:lstStyle/>
          <a:p>
            <a:pPr algn="ctr">
              <a:lnSpc>
                <a:spcPct val="9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a:t>
            </a:r>
            <a:br>
              <a:rPr lang="en-US" sz="1400" dirty="0">
                <a:latin typeface="Calibri" panose="020F0502020204030204" pitchFamily="34" charset="0"/>
                <a:cs typeface="Calibri" panose="020F0502020204030204" pitchFamily="34" charset="0"/>
              </a:rPr>
            </a:br>
            <a:r>
              <a:rPr lang="en-US" sz="1400" dirty="0">
                <a:latin typeface="Calibri" panose="020F0502020204030204" pitchFamily="34" charset="0"/>
                <a:cs typeface="Calibri" panose="020F0502020204030204" pitchFamily="34" charset="0"/>
              </a:rPr>
              <a:t>JHS: Jar Handling Subsystem; LHS: Lid Handling Subsystem; LDS: Lid Dispensing System; MMS: Motion Monitoring System  </a:t>
            </a:r>
          </a:p>
        </p:txBody>
      </p:sp>
    </p:spTree>
    <p:extLst>
      <p:ext uri="{BB962C8B-B14F-4D97-AF65-F5344CB8AC3E}">
        <p14:creationId xmlns:p14="http://schemas.microsoft.com/office/powerpoint/2010/main" val="243056286"/>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E3DABB-2CBA-1741-8A20-B3D154F3249E}"/>
              </a:ext>
            </a:extLst>
          </p:cNvPr>
          <p:cNvSpPr>
            <a:spLocks noGrp="1"/>
          </p:cNvSpPr>
          <p:nvPr>
            <p:ph type="title"/>
          </p:nvPr>
        </p:nvSpPr>
        <p:spPr>
          <a:xfrm>
            <a:off x="2906173" y="770200"/>
            <a:ext cx="6008593" cy="609600"/>
          </a:xfrm>
        </p:spPr>
        <p:txBody>
          <a:bodyPr>
            <a:normAutofit fontScale="90000"/>
          </a:bodyPr>
          <a:lstStyle/>
          <a:p>
            <a:r>
              <a:rPr lang="en-US"/>
              <a:t>LIR Functional Analysis</a:t>
            </a:r>
            <a:endParaRPr lang="en-US" sz="2400"/>
          </a:p>
        </p:txBody>
      </p:sp>
      <p:sp>
        <p:nvSpPr>
          <p:cNvPr id="3" name="Content Placeholder 2">
            <a:extLst>
              <a:ext uri="{FF2B5EF4-FFF2-40B4-BE49-F238E27FC236}">
                <a16:creationId xmlns:a16="http://schemas.microsoft.com/office/drawing/2014/main" id="{AFF4780C-47C1-A54D-81F3-B7392605FB2F}"/>
              </a:ext>
            </a:extLst>
          </p:cNvPr>
          <p:cNvSpPr>
            <a:spLocks noGrp="1"/>
          </p:cNvSpPr>
          <p:nvPr>
            <p:ph idx="1"/>
          </p:nvPr>
        </p:nvSpPr>
        <p:spPr>
          <a:xfrm>
            <a:off x="662609" y="1379801"/>
            <a:ext cx="10744385" cy="4868600"/>
          </a:xfrm>
          <a:solidFill>
            <a:schemeClr val="bg1"/>
          </a:solidFill>
        </p:spPr>
        <p:txBody>
          <a:bodyPr>
            <a:normAutofit/>
          </a:bodyPr>
          <a:lstStyle/>
          <a:p>
            <a:pPr>
              <a:spcAft>
                <a:spcPts val="200"/>
              </a:spcAft>
            </a:pPr>
            <a:r>
              <a:rPr lang="en-US">
                <a:solidFill>
                  <a:schemeClr val="accent6">
                    <a:lumMod val="50000"/>
                  </a:schemeClr>
                </a:solidFill>
              </a:rPr>
              <a:t>Nominal Operations</a:t>
            </a:r>
          </a:p>
          <a:p>
            <a:pPr lvl="1">
              <a:spcAft>
                <a:spcPts val="200"/>
              </a:spcAft>
            </a:pPr>
            <a:r>
              <a:rPr lang="en-US" sz="2200" b="1">
                <a:solidFill>
                  <a:schemeClr val="accent6">
                    <a:lumMod val="50000"/>
                  </a:schemeClr>
                </a:solidFill>
              </a:rPr>
              <a:t>Start-up:  (Initial Conditions </a:t>
            </a:r>
            <a:r>
              <a:rPr lang="en-US" sz="2200" i="1">
                <a:solidFill>
                  <a:schemeClr val="accent6">
                    <a:lumMod val="50000"/>
                  </a:schemeClr>
                </a:solidFill>
              </a:rPr>
              <a:t>– </a:t>
            </a:r>
            <a:r>
              <a:rPr lang="en-US" sz="2200">
                <a:solidFill>
                  <a:schemeClr val="accent6">
                    <a:lumMod val="50000"/>
                  </a:schemeClr>
                </a:solidFill>
              </a:rPr>
              <a:t>LIR connected to power source and communication network, LIR in power down, sleep state, ready to receive a command. LHS positioned to obtain lid from LDS, JHS in position to grasp next jar.)</a:t>
            </a:r>
          </a:p>
          <a:p>
            <a:pPr lvl="2">
              <a:spcAft>
                <a:spcPts val="200"/>
              </a:spcAft>
            </a:pPr>
            <a:r>
              <a:rPr lang="en-US" sz="2200" b="1">
                <a:solidFill>
                  <a:schemeClr val="accent6">
                    <a:lumMod val="50000"/>
                  </a:schemeClr>
                </a:solidFill>
              </a:rPr>
              <a:t>(F1) Power up LIR </a:t>
            </a:r>
            <a:r>
              <a:rPr lang="en-US" sz="2200">
                <a:solidFill>
                  <a:schemeClr val="accent6">
                    <a:lumMod val="50000"/>
                  </a:schemeClr>
                </a:solidFill>
              </a:rPr>
              <a:t>when “Power up” command received from FCR C&amp;M software</a:t>
            </a:r>
            <a:endParaRPr lang="en-US" sz="2200" b="1">
              <a:solidFill>
                <a:schemeClr val="accent6">
                  <a:lumMod val="50000"/>
                </a:schemeClr>
              </a:solidFill>
            </a:endParaRPr>
          </a:p>
          <a:p>
            <a:pPr lvl="2">
              <a:spcAft>
                <a:spcPts val="200"/>
              </a:spcAft>
            </a:pPr>
            <a:r>
              <a:rPr lang="en-US" sz="2200" b="1">
                <a:solidFill>
                  <a:schemeClr val="accent6">
                    <a:lumMod val="50000"/>
                  </a:schemeClr>
                </a:solidFill>
              </a:rPr>
              <a:t>(F2) Send Power Status message </a:t>
            </a:r>
            <a:r>
              <a:rPr lang="en-US" sz="2200">
                <a:solidFill>
                  <a:schemeClr val="accent6">
                    <a:lumMod val="50000"/>
                  </a:schemeClr>
                </a:solidFill>
              </a:rPr>
              <a:t>to</a:t>
            </a:r>
            <a:r>
              <a:rPr lang="en-US" sz="2200" b="1">
                <a:solidFill>
                  <a:schemeClr val="accent6">
                    <a:lumMod val="50000"/>
                  </a:schemeClr>
                </a:solidFill>
              </a:rPr>
              <a:t> </a:t>
            </a:r>
            <a:r>
              <a:rPr lang="en-US" sz="2200">
                <a:solidFill>
                  <a:schemeClr val="accent6">
                    <a:lumMod val="50000"/>
                  </a:schemeClr>
                </a:solidFill>
              </a:rPr>
              <a:t>FCR C&amp;M Software once power up is complete</a:t>
            </a:r>
          </a:p>
          <a:p>
            <a:pPr lvl="2">
              <a:spcAft>
                <a:spcPts val="200"/>
              </a:spcAft>
            </a:pPr>
            <a:r>
              <a:rPr lang="en-US" sz="2200" b="1">
                <a:solidFill>
                  <a:schemeClr val="accent6">
                    <a:lumMod val="50000"/>
                  </a:schemeClr>
                </a:solidFill>
              </a:rPr>
              <a:t>(F3) Perform self-test </a:t>
            </a:r>
            <a:r>
              <a:rPr lang="en-US" sz="2200">
                <a:solidFill>
                  <a:schemeClr val="accent6">
                    <a:lumMod val="50000"/>
                  </a:schemeClr>
                </a:solidFill>
              </a:rPr>
              <a:t>once power up is complete</a:t>
            </a:r>
          </a:p>
          <a:p>
            <a:pPr lvl="2">
              <a:spcAft>
                <a:spcPts val="200"/>
              </a:spcAft>
            </a:pPr>
            <a:r>
              <a:rPr lang="en-US" sz="2200" b="1">
                <a:solidFill>
                  <a:schemeClr val="accent6">
                    <a:lumMod val="50000"/>
                  </a:schemeClr>
                </a:solidFill>
              </a:rPr>
              <a:t>(F4) Send Health &amp; Status (H&amp;S) data </a:t>
            </a:r>
            <a:r>
              <a:rPr lang="en-US" sz="2200">
                <a:solidFill>
                  <a:schemeClr val="accent6">
                    <a:lumMod val="50000"/>
                  </a:schemeClr>
                </a:solidFill>
              </a:rPr>
              <a:t>to the FCR C&amp;M Software upon completion of the self test</a:t>
            </a:r>
          </a:p>
          <a:p>
            <a:pPr lvl="2">
              <a:spcAft>
                <a:spcPts val="200"/>
              </a:spcAft>
            </a:pPr>
            <a:r>
              <a:rPr lang="en-US" sz="2200" b="1">
                <a:solidFill>
                  <a:schemeClr val="accent6">
                    <a:lumMod val="50000"/>
                  </a:schemeClr>
                </a:solidFill>
              </a:rPr>
              <a:t>(F5) Enter “Ready for Lid Installation” State </a:t>
            </a:r>
            <a:r>
              <a:rPr lang="en-US" sz="2200">
                <a:solidFill>
                  <a:schemeClr val="accent6">
                    <a:lumMod val="50000"/>
                  </a:schemeClr>
                </a:solidFill>
              </a:rPr>
              <a:t>upon successful completion of self-test</a:t>
            </a:r>
          </a:p>
          <a:p>
            <a:pPr lvl="2">
              <a:spcAft>
                <a:spcPts val="200"/>
              </a:spcAft>
            </a:pPr>
            <a:r>
              <a:rPr lang="en-US" sz="2200" b="1">
                <a:solidFill>
                  <a:schemeClr val="accent6">
                    <a:lumMod val="50000"/>
                  </a:schemeClr>
                </a:solidFill>
              </a:rPr>
              <a:t>(F13) Report State Change </a:t>
            </a:r>
            <a:r>
              <a:rPr lang="en-US" sz="2200">
                <a:solidFill>
                  <a:schemeClr val="accent6">
                    <a:lumMod val="50000"/>
                  </a:schemeClr>
                </a:solidFill>
              </a:rPr>
              <a:t>to the FCR C&amp;M Software</a:t>
            </a:r>
            <a:endParaRPr lang="en-US" sz="2200" i="1">
              <a:solidFill>
                <a:schemeClr val="accent6">
                  <a:lumMod val="50000"/>
                </a:schemeClr>
              </a:solidFill>
            </a:endParaRPr>
          </a:p>
          <a:p>
            <a:pPr lvl="1">
              <a:spcAft>
                <a:spcPts val="200"/>
              </a:spcAft>
            </a:pPr>
            <a:endParaRPr lang="en-US" sz="1600">
              <a:solidFill>
                <a:schemeClr val="accent6">
                  <a:lumMod val="50000"/>
                </a:schemeClr>
              </a:solidFill>
            </a:endParaRPr>
          </a:p>
        </p:txBody>
      </p:sp>
      <p:sp>
        <p:nvSpPr>
          <p:cNvPr id="4" name="Slide Number Placeholder 3">
            <a:extLst>
              <a:ext uri="{FF2B5EF4-FFF2-40B4-BE49-F238E27FC236}">
                <a16:creationId xmlns:a16="http://schemas.microsoft.com/office/drawing/2014/main" id="{C9239B07-1EC7-6940-9C08-6C504A5C5411}"/>
              </a:ext>
            </a:extLst>
          </p:cNvPr>
          <p:cNvSpPr>
            <a:spLocks noGrp="1"/>
          </p:cNvSpPr>
          <p:nvPr>
            <p:ph type="sldNum" sz="quarter" idx="12"/>
          </p:nvPr>
        </p:nvSpPr>
        <p:spPr>
          <a:xfrm>
            <a:off x="11529391" y="6457042"/>
            <a:ext cx="542697" cy="279400"/>
          </a:xfrm>
        </p:spPr>
        <p:txBody>
          <a:bodyPr/>
          <a:lstStyle/>
          <a:p>
            <a:fld id="{874AC6EB-5948-4DF8-B5CC-E711E8013C87}" type="slidenum">
              <a:rPr lang="en-US" smtClean="0"/>
              <a:pPr/>
              <a:t>98</a:t>
            </a:fld>
            <a:endParaRPr lang="en-US"/>
          </a:p>
        </p:txBody>
      </p:sp>
      <p:pic>
        <p:nvPicPr>
          <p:cNvPr id="10" name="Picture 9" descr="A close up of a whiteboard&#10;&#10;Description automatically generated">
            <a:extLst>
              <a:ext uri="{FF2B5EF4-FFF2-40B4-BE49-F238E27FC236}">
                <a16:creationId xmlns:a16="http://schemas.microsoft.com/office/drawing/2014/main" id="{CFB2C0CE-7057-BB4F-9521-961B1F12C7DF}"/>
              </a:ext>
            </a:extLst>
          </p:cNvPr>
          <p:cNvPicPr>
            <a:picLocks noChangeAspect="1"/>
          </p:cNvPicPr>
          <p:nvPr/>
        </p:nvPicPr>
        <p:blipFill>
          <a:blip r:embed="rId2" cstate="hqprint">
            <a:extLst>
              <a:ext uri="{28A0092B-C50C-407E-A947-70E740481C1C}">
                <a14:useLocalDpi xmlns:a14="http://schemas.microsoft.com/office/drawing/2010/main"/>
              </a:ext>
              <a:ext uri="{837473B0-CC2E-450A-ABE3-18F120FF3D39}">
                <a1611:picAttrSrcUrl xmlns:a1611="http://schemas.microsoft.com/office/drawing/2016/11/main" r:id="rId3"/>
              </a:ext>
            </a:extLst>
          </a:blip>
          <a:stretch>
            <a:fillRect/>
          </a:stretch>
        </p:blipFill>
        <p:spPr>
          <a:xfrm>
            <a:off x="10329863" y="628690"/>
            <a:ext cx="1199528" cy="1130300"/>
          </a:xfrm>
          <a:prstGeom prst="rect">
            <a:avLst/>
          </a:prstGeom>
        </p:spPr>
      </p:pic>
      <p:sp>
        <p:nvSpPr>
          <p:cNvPr id="5" name="TextBox 4">
            <a:extLst>
              <a:ext uri="{FF2B5EF4-FFF2-40B4-BE49-F238E27FC236}">
                <a16:creationId xmlns:a16="http://schemas.microsoft.com/office/drawing/2014/main" id="{7875E9E8-F310-ED5B-FCC6-DF6D1F6404DF}"/>
              </a:ext>
            </a:extLst>
          </p:cNvPr>
          <p:cNvSpPr txBox="1"/>
          <p:nvPr/>
        </p:nvSpPr>
        <p:spPr>
          <a:xfrm>
            <a:off x="1204546" y="6417466"/>
            <a:ext cx="9459332" cy="480131"/>
          </a:xfrm>
          <a:prstGeom prst="rect">
            <a:avLst/>
          </a:prstGeom>
          <a:noFill/>
        </p:spPr>
        <p:txBody>
          <a:bodyPr wrap="square" rtlCol="0">
            <a:spAutoFit/>
          </a:bodyPr>
          <a:lstStyle/>
          <a:p>
            <a:pPr algn="ctr">
              <a:lnSpc>
                <a:spcPct val="9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a:t>
            </a:r>
            <a:br>
              <a:rPr lang="en-US" sz="1400" dirty="0">
                <a:latin typeface="Calibri" panose="020F0502020204030204" pitchFamily="34" charset="0"/>
                <a:cs typeface="Calibri" panose="020F0502020204030204" pitchFamily="34" charset="0"/>
              </a:rPr>
            </a:br>
            <a:r>
              <a:rPr lang="en-US" sz="1400" dirty="0">
                <a:latin typeface="Calibri" panose="020F0502020204030204" pitchFamily="34" charset="0"/>
                <a:cs typeface="Calibri" panose="020F0502020204030204" pitchFamily="34" charset="0"/>
              </a:rPr>
              <a:t>JHS: Jar Handling Subsystem; LHS: Lid Handling Subsystem; LDS: Lid Dispensing System; MMS: Motion Monitoring System  </a:t>
            </a:r>
          </a:p>
        </p:txBody>
      </p:sp>
    </p:spTree>
    <p:extLst>
      <p:ext uri="{BB962C8B-B14F-4D97-AF65-F5344CB8AC3E}">
        <p14:creationId xmlns:p14="http://schemas.microsoft.com/office/powerpoint/2010/main" val="2374624201"/>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B026A0-ABFA-5A42-8EF4-8CEBD706B8A1}"/>
              </a:ext>
            </a:extLst>
          </p:cNvPr>
          <p:cNvSpPr>
            <a:spLocks noGrp="1"/>
          </p:cNvSpPr>
          <p:nvPr>
            <p:ph type="title"/>
          </p:nvPr>
        </p:nvSpPr>
        <p:spPr>
          <a:xfrm>
            <a:off x="2469548" y="739251"/>
            <a:ext cx="7010400" cy="669187"/>
          </a:xfrm>
        </p:spPr>
        <p:txBody>
          <a:bodyPr>
            <a:normAutofit/>
          </a:bodyPr>
          <a:lstStyle/>
          <a:p>
            <a:r>
              <a:rPr lang="en-US" sz="3600"/>
              <a:t>LIR SIPOC Analysis – Startup</a:t>
            </a:r>
          </a:p>
        </p:txBody>
      </p:sp>
      <p:sp>
        <p:nvSpPr>
          <p:cNvPr id="4" name="Slide Number Placeholder 3">
            <a:extLst>
              <a:ext uri="{FF2B5EF4-FFF2-40B4-BE49-F238E27FC236}">
                <a16:creationId xmlns:a16="http://schemas.microsoft.com/office/drawing/2014/main" id="{DAFA476D-46BF-874C-819C-CA9D50AB69C0}"/>
              </a:ext>
            </a:extLst>
          </p:cNvPr>
          <p:cNvSpPr>
            <a:spLocks noGrp="1"/>
          </p:cNvSpPr>
          <p:nvPr>
            <p:ph type="sldNum" sz="quarter" idx="12"/>
          </p:nvPr>
        </p:nvSpPr>
        <p:spPr>
          <a:xfrm>
            <a:off x="9990435" y="6416675"/>
            <a:ext cx="2133600" cy="365125"/>
          </a:xfrm>
        </p:spPr>
        <p:txBody>
          <a:bodyPr/>
          <a:lstStyle/>
          <a:p>
            <a:fld id="{874AC6EB-5948-4DF8-B5CC-E711E8013C87}" type="slidenum">
              <a:rPr lang="en-US" smtClean="0"/>
              <a:pPr/>
              <a:t>99</a:t>
            </a:fld>
            <a:endParaRPr lang="en-US"/>
          </a:p>
        </p:txBody>
      </p:sp>
      <p:sp>
        <p:nvSpPr>
          <p:cNvPr id="10" name="Rectangle 9">
            <a:extLst>
              <a:ext uri="{FF2B5EF4-FFF2-40B4-BE49-F238E27FC236}">
                <a16:creationId xmlns:a16="http://schemas.microsoft.com/office/drawing/2014/main" id="{A05423C1-AA83-CD4E-B161-C2BA44BECB9D}"/>
              </a:ext>
            </a:extLst>
          </p:cNvPr>
          <p:cNvSpPr/>
          <p:nvPr/>
        </p:nvSpPr>
        <p:spPr bwMode="auto">
          <a:xfrm>
            <a:off x="1252322" y="2375744"/>
            <a:ext cx="1927526" cy="604005"/>
          </a:xfrm>
          <a:prstGeom prst="rect">
            <a:avLst/>
          </a:prstGeom>
          <a:solidFill>
            <a:srgbClr val="00B050"/>
          </a:solidFill>
          <a:ln>
            <a:headEnd/>
            <a:tailEnd/>
          </a:ln>
        </p:spPr>
        <p:style>
          <a:lnRef idx="0">
            <a:schemeClr val="dk1"/>
          </a:lnRef>
          <a:fillRef idx="3">
            <a:schemeClr val="dk1"/>
          </a:fillRef>
          <a:effectRef idx="3">
            <a:schemeClr val="dk1"/>
          </a:effectRef>
          <a:fontRef idx="minor">
            <a:schemeClr val="lt1"/>
          </a:fontRef>
        </p:style>
        <p:txBody>
          <a:bodyPr wrap="none" rtlCol="0" anchor="ctr"/>
          <a:lstStyle/>
          <a:p>
            <a:pPr algn="ctr">
              <a:lnSpc>
                <a:spcPct val="80000"/>
              </a:lnSpc>
            </a:pPr>
            <a:r>
              <a:rPr lang="en-US" sz="1600">
                <a:solidFill>
                  <a:schemeClr val="bg1"/>
                </a:solidFill>
                <a:latin typeface="Calibri" panose="020F0502020204030204" pitchFamily="34" charset="0"/>
                <a:cs typeface="Calibri" panose="020F0502020204030204" pitchFamily="34" charset="0"/>
              </a:rPr>
              <a:t>LIR C&amp;C</a:t>
            </a:r>
            <a:br>
              <a:rPr lang="en-US" sz="1600">
                <a:solidFill>
                  <a:schemeClr val="bg1"/>
                </a:solidFill>
                <a:latin typeface="Calibri" panose="020F0502020204030204" pitchFamily="34" charset="0"/>
                <a:cs typeface="Calibri" panose="020F0502020204030204" pitchFamily="34" charset="0"/>
              </a:rPr>
            </a:br>
            <a:r>
              <a:rPr lang="en-US" sz="1600">
                <a:solidFill>
                  <a:schemeClr val="bg1"/>
                </a:solidFill>
                <a:latin typeface="Calibri" panose="020F0502020204030204" pitchFamily="34" charset="0"/>
                <a:cs typeface="Calibri" panose="020F0502020204030204" pitchFamily="34" charset="0"/>
              </a:rPr>
              <a:t> Software  </a:t>
            </a:r>
          </a:p>
        </p:txBody>
      </p:sp>
      <p:cxnSp>
        <p:nvCxnSpPr>
          <p:cNvPr id="11" name="Straight Arrow Connector 10">
            <a:extLst>
              <a:ext uri="{FF2B5EF4-FFF2-40B4-BE49-F238E27FC236}">
                <a16:creationId xmlns:a16="http://schemas.microsoft.com/office/drawing/2014/main" id="{5E53ACAB-99D1-C44C-B4F1-25974CB28978}"/>
              </a:ext>
            </a:extLst>
          </p:cNvPr>
          <p:cNvCxnSpPr>
            <a:cxnSpLocks/>
          </p:cNvCxnSpPr>
          <p:nvPr/>
        </p:nvCxnSpPr>
        <p:spPr>
          <a:xfrm>
            <a:off x="3179849" y="2677746"/>
            <a:ext cx="398737" cy="1"/>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762A95EB-A73B-9C4F-8E7C-26FA58EA8945}"/>
              </a:ext>
            </a:extLst>
          </p:cNvPr>
          <p:cNvSpPr/>
          <p:nvPr/>
        </p:nvSpPr>
        <p:spPr bwMode="auto">
          <a:xfrm>
            <a:off x="9030161" y="2393166"/>
            <a:ext cx="1853739" cy="569160"/>
          </a:xfrm>
          <a:prstGeom prst="rect">
            <a:avLst/>
          </a:prstGeom>
          <a:solidFill>
            <a:srgbClr val="00B050"/>
          </a:solidFill>
          <a:ln>
            <a:headEnd/>
            <a:tailEnd/>
          </a:ln>
        </p:spPr>
        <p:style>
          <a:lnRef idx="0">
            <a:schemeClr val="accent5"/>
          </a:lnRef>
          <a:fillRef idx="3">
            <a:schemeClr val="accent5"/>
          </a:fillRef>
          <a:effectRef idx="3">
            <a:schemeClr val="accent5"/>
          </a:effectRef>
          <a:fontRef idx="minor">
            <a:schemeClr val="lt1"/>
          </a:fontRef>
        </p:style>
        <p:txBody>
          <a:bodyPr wrap="none" rtlCol="0" anchor="ctr"/>
          <a:lstStyle/>
          <a:p>
            <a:pPr algn="ctr">
              <a:lnSpc>
                <a:spcPct val="80000"/>
              </a:lnSpc>
            </a:pPr>
            <a:r>
              <a:rPr lang="en-US" sz="1600">
                <a:solidFill>
                  <a:schemeClr val="bg1"/>
                </a:solidFill>
                <a:latin typeface="Calibri" panose="020F0502020204030204" pitchFamily="34" charset="0"/>
                <a:cs typeface="Calibri" panose="020F0502020204030204" pitchFamily="34" charset="0"/>
              </a:rPr>
              <a:t>FCR C&amp;M</a:t>
            </a:r>
            <a:br>
              <a:rPr lang="en-US" sz="1600">
                <a:solidFill>
                  <a:schemeClr val="bg1"/>
                </a:solidFill>
                <a:latin typeface="Calibri" panose="020F0502020204030204" pitchFamily="34" charset="0"/>
                <a:cs typeface="Calibri" panose="020F0502020204030204" pitchFamily="34" charset="0"/>
              </a:rPr>
            </a:br>
            <a:r>
              <a:rPr lang="en-US" sz="1600">
                <a:solidFill>
                  <a:schemeClr val="bg1"/>
                </a:solidFill>
                <a:latin typeface="Calibri" panose="020F0502020204030204" pitchFamily="34" charset="0"/>
                <a:cs typeface="Calibri" panose="020F0502020204030204" pitchFamily="34" charset="0"/>
              </a:rPr>
              <a:t> Software  </a:t>
            </a:r>
          </a:p>
        </p:txBody>
      </p:sp>
      <p:cxnSp>
        <p:nvCxnSpPr>
          <p:cNvPr id="13" name="Straight Arrow Connector 12">
            <a:extLst>
              <a:ext uri="{FF2B5EF4-FFF2-40B4-BE49-F238E27FC236}">
                <a16:creationId xmlns:a16="http://schemas.microsoft.com/office/drawing/2014/main" id="{45F77506-E12C-8E44-8AEC-B589764B5F2B}"/>
              </a:ext>
            </a:extLst>
          </p:cNvPr>
          <p:cNvCxnSpPr>
            <a:cxnSpLocks/>
            <a:endCxn id="12" idx="1"/>
          </p:cNvCxnSpPr>
          <p:nvPr/>
        </p:nvCxnSpPr>
        <p:spPr>
          <a:xfrm flipV="1">
            <a:off x="8719954" y="2677746"/>
            <a:ext cx="310207" cy="11951"/>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20" name="Rectangle 19">
            <a:extLst>
              <a:ext uri="{FF2B5EF4-FFF2-40B4-BE49-F238E27FC236}">
                <a16:creationId xmlns:a16="http://schemas.microsoft.com/office/drawing/2014/main" id="{434099EE-CC08-6041-B35C-6C2D9EE45E33}"/>
              </a:ext>
            </a:extLst>
          </p:cNvPr>
          <p:cNvSpPr/>
          <p:nvPr/>
        </p:nvSpPr>
        <p:spPr bwMode="auto">
          <a:xfrm>
            <a:off x="3578585" y="2373985"/>
            <a:ext cx="1457184" cy="607522"/>
          </a:xfrm>
          <a:prstGeom prst="rect">
            <a:avLst/>
          </a:prstGeom>
          <a:ln>
            <a:headEnd/>
            <a:tailEnd/>
          </a:ln>
        </p:spPr>
        <p:style>
          <a:lnRef idx="0">
            <a:schemeClr val="accent6"/>
          </a:lnRef>
          <a:fillRef idx="3">
            <a:schemeClr val="accent6"/>
          </a:fillRef>
          <a:effectRef idx="3">
            <a:schemeClr val="accent6"/>
          </a:effectRef>
          <a:fontRef idx="minor">
            <a:schemeClr val="lt1"/>
          </a:fontRef>
        </p:style>
        <p:txBody>
          <a:bodyPr wrap="none" rtlCol="0" anchor="ctr"/>
          <a:lstStyle/>
          <a:p>
            <a:pPr algn="ctr">
              <a:lnSpc>
                <a:spcPct val="80000"/>
              </a:lnSpc>
            </a:pPr>
            <a:r>
              <a:rPr lang="en-US" sz="1600">
                <a:solidFill>
                  <a:schemeClr val="accent6">
                    <a:lumMod val="50000"/>
                  </a:schemeClr>
                </a:solidFill>
                <a:latin typeface="Calibri" panose="020F0502020204030204" pitchFamily="34" charset="0"/>
                <a:cs typeface="Calibri" panose="020F0502020204030204" pitchFamily="34" charset="0"/>
              </a:rPr>
              <a:t>Send Power </a:t>
            </a:r>
            <a:br>
              <a:rPr lang="en-US" sz="1600">
                <a:solidFill>
                  <a:schemeClr val="accent6">
                    <a:lumMod val="50000"/>
                  </a:schemeClr>
                </a:solidFill>
                <a:latin typeface="Calibri" panose="020F0502020204030204" pitchFamily="34" charset="0"/>
                <a:cs typeface="Calibri" panose="020F0502020204030204" pitchFamily="34" charset="0"/>
              </a:rPr>
            </a:br>
            <a:r>
              <a:rPr lang="en-US" sz="1600">
                <a:solidFill>
                  <a:schemeClr val="accent6">
                    <a:lumMod val="50000"/>
                  </a:schemeClr>
                </a:solidFill>
                <a:latin typeface="Calibri" panose="020F0502020204030204" pitchFamily="34" charset="0"/>
                <a:cs typeface="Calibri" panose="020F0502020204030204" pitchFamily="34" charset="0"/>
              </a:rPr>
              <a:t>Status Msg </a:t>
            </a:r>
            <a:r>
              <a:rPr lang="en-US" sz="1600" err="1">
                <a:solidFill>
                  <a:schemeClr val="accent6">
                    <a:lumMod val="50000"/>
                  </a:schemeClr>
                </a:solidFill>
                <a:latin typeface="Calibri" panose="020F0502020204030204" pitchFamily="34" charset="0"/>
                <a:cs typeface="Calibri" panose="020F0502020204030204" pitchFamily="34" charset="0"/>
              </a:rPr>
              <a:t>Cmd</a:t>
            </a:r>
            <a:endParaRPr lang="en-US" sz="1600">
              <a:solidFill>
                <a:schemeClr val="accent6">
                  <a:lumMod val="50000"/>
                </a:schemeClr>
              </a:solidFill>
              <a:latin typeface="Calibri" panose="020F0502020204030204" pitchFamily="34" charset="0"/>
              <a:cs typeface="Calibri" panose="020F0502020204030204" pitchFamily="34" charset="0"/>
            </a:endParaRPr>
          </a:p>
        </p:txBody>
      </p:sp>
      <p:sp>
        <p:nvSpPr>
          <p:cNvPr id="21" name="Rectangle 20">
            <a:extLst>
              <a:ext uri="{FF2B5EF4-FFF2-40B4-BE49-F238E27FC236}">
                <a16:creationId xmlns:a16="http://schemas.microsoft.com/office/drawing/2014/main" id="{0367A8D7-2444-0C4B-BE7C-66EA9DAA40A7}"/>
              </a:ext>
            </a:extLst>
          </p:cNvPr>
          <p:cNvSpPr/>
          <p:nvPr/>
        </p:nvSpPr>
        <p:spPr bwMode="auto">
          <a:xfrm>
            <a:off x="5344236" y="2356772"/>
            <a:ext cx="1749062" cy="641949"/>
          </a:xfrm>
          <a:prstGeom prst="rect">
            <a:avLst/>
          </a:prstGeom>
          <a:ln>
            <a:headEnd/>
            <a:tailEnd/>
          </a:ln>
        </p:spPr>
        <p:style>
          <a:lnRef idx="0">
            <a:schemeClr val="accent3"/>
          </a:lnRef>
          <a:fillRef idx="3">
            <a:schemeClr val="accent3"/>
          </a:fillRef>
          <a:effectRef idx="3">
            <a:schemeClr val="accent3"/>
          </a:effectRef>
          <a:fontRef idx="minor">
            <a:schemeClr val="lt1"/>
          </a:fontRef>
        </p:style>
        <p:txBody>
          <a:bodyPr wrap="none" rtlCol="0" anchor="ctr"/>
          <a:lstStyle/>
          <a:p>
            <a:pPr algn="ctr">
              <a:lnSpc>
                <a:spcPct val="80000"/>
              </a:lnSpc>
            </a:pPr>
            <a:r>
              <a:rPr lang="en-US" sz="1600">
                <a:latin typeface="Calibri" panose="020F0502020204030204" pitchFamily="34" charset="0"/>
                <a:cs typeface="Calibri" panose="020F0502020204030204" pitchFamily="34" charset="0"/>
              </a:rPr>
              <a:t>Send Power Status </a:t>
            </a:r>
            <a:br>
              <a:rPr lang="en-US" sz="1600">
                <a:latin typeface="Calibri" panose="020F0502020204030204" pitchFamily="34" charset="0"/>
                <a:cs typeface="Calibri" panose="020F0502020204030204" pitchFamily="34" charset="0"/>
              </a:rPr>
            </a:br>
            <a:r>
              <a:rPr lang="en-US" sz="1600">
                <a:latin typeface="Calibri" panose="020F0502020204030204" pitchFamily="34" charset="0"/>
                <a:cs typeface="Calibri" panose="020F0502020204030204" pitchFamily="34" charset="0"/>
              </a:rPr>
              <a:t>Msg</a:t>
            </a:r>
            <a:br>
              <a:rPr lang="en-US" sz="1600">
                <a:solidFill>
                  <a:schemeClr val="bg1"/>
                </a:solidFill>
                <a:latin typeface="Calibri" panose="020F0502020204030204" pitchFamily="34" charset="0"/>
                <a:cs typeface="Calibri" panose="020F0502020204030204" pitchFamily="34" charset="0"/>
              </a:rPr>
            </a:br>
            <a:r>
              <a:rPr lang="en-US" sz="1600">
                <a:solidFill>
                  <a:schemeClr val="bg1"/>
                </a:solidFill>
                <a:latin typeface="Calibri" panose="020F0502020204030204" pitchFamily="34" charset="0"/>
                <a:cs typeface="Calibri" panose="020F0502020204030204" pitchFamily="34" charset="0"/>
              </a:rPr>
              <a:t>F(2)</a:t>
            </a:r>
          </a:p>
        </p:txBody>
      </p:sp>
      <p:sp>
        <p:nvSpPr>
          <p:cNvPr id="22" name="Rectangle 21">
            <a:extLst>
              <a:ext uri="{FF2B5EF4-FFF2-40B4-BE49-F238E27FC236}">
                <a16:creationId xmlns:a16="http://schemas.microsoft.com/office/drawing/2014/main" id="{2B0A5CD4-A1E0-EC46-8F4F-6DF5734A75F4}"/>
              </a:ext>
            </a:extLst>
          </p:cNvPr>
          <p:cNvSpPr/>
          <p:nvPr/>
        </p:nvSpPr>
        <p:spPr bwMode="auto">
          <a:xfrm>
            <a:off x="7369050" y="2393166"/>
            <a:ext cx="1350904" cy="569160"/>
          </a:xfrm>
          <a:prstGeom prst="rect">
            <a:avLst/>
          </a:prstGeom>
          <a:ln>
            <a:headEnd/>
            <a:tailEnd/>
          </a:ln>
        </p:spPr>
        <p:style>
          <a:lnRef idx="0">
            <a:schemeClr val="accent4"/>
          </a:lnRef>
          <a:fillRef idx="3">
            <a:schemeClr val="accent4"/>
          </a:fillRef>
          <a:effectRef idx="3">
            <a:schemeClr val="accent4"/>
          </a:effectRef>
          <a:fontRef idx="minor">
            <a:schemeClr val="lt1"/>
          </a:fontRef>
        </p:style>
        <p:txBody>
          <a:bodyPr wrap="none" rtlCol="0" anchor="ctr"/>
          <a:lstStyle/>
          <a:p>
            <a:pPr algn="ctr">
              <a:lnSpc>
                <a:spcPct val="80000"/>
              </a:lnSpc>
            </a:pPr>
            <a:r>
              <a:rPr lang="en-US" sz="1600">
                <a:solidFill>
                  <a:schemeClr val="bg1"/>
                </a:solidFill>
                <a:latin typeface="Calibri" panose="020F0502020204030204" pitchFamily="34" charset="0"/>
                <a:cs typeface="Calibri" panose="020F0502020204030204" pitchFamily="34" charset="0"/>
              </a:rPr>
              <a:t>Powered up </a:t>
            </a:r>
            <a:br>
              <a:rPr lang="en-US" sz="1600">
                <a:solidFill>
                  <a:schemeClr val="bg1"/>
                </a:solidFill>
                <a:latin typeface="Calibri" panose="020F0502020204030204" pitchFamily="34" charset="0"/>
                <a:cs typeface="Calibri" panose="020F0502020204030204" pitchFamily="34" charset="0"/>
              </a:rPr>
            </a:br>
            <a:r>
              <a:rPr lang="en-US" sz="1600">
                <a:solidFill>
                  <a:schemeClr val="bg1"/>
                </a:solidFill>
                <a:latin typeface="Calibri" panose="020F0502020204030204" pitchFamily="34" charset="0"/>
                <a:cs typeface="Calibri" panose="020F0502020204030204" pitchFamily="34" charset="0"/>
              </a:rPr>
              <a:t>Status Message</a:t>
            </a:r>
          </a:p>
        </p:txBody>
      </p:sp>
      <p:cxnSp>
        <p:nvCxnSpPr>
          <p:cNvPr id="23" name="Straight Arrow Connector 22">
            <a:extLst>
              <a:ext uri="{FF2B5EF4-FFF2-40B4-BE49-F238E27FC236}">
                <a16:creationId xmlns:a16="http://schemas.microsoft.com/office/drawing/2014/main" id="{0A43C3F4-00C6-324F-849C-E87C329D3BE6}"/>
              </a:ext>
            </a:extLst>
          </p:cNvPr>
          <p:cNvCxnSpPr>
            <a:cxnSpLocks/>
          </p:cNvCxnSpPr>
          <p:nvPr/>
        </p:nvCxnSpPr>
        <p:spPr>
          <a:xfrm>
            <a:off x="7095338" y="2677746"/>
            <a:ext cx="273713"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B002128F-B168-9B4E-94AE-C21A3BE45E97}"/>
              </a:ext>
            </a:extLst>
          </p:cNvPr>
          <p:cNvCxnSpPr>
            <a:cxnSpLocks/>
          </p:cNvCxnSpPr>
          <p:nvPr/>
        </p:nvCxnSpPr>
        <p:spPr>
          <a:xfrm>
            <a:off x="5035769" y="2677746"/>
            <a:ext cx="310506"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14" name="Rectangle 113">
            <a:extLst>
              <a:ext uri="{FF2B5EF4-FFF2-40B4-BE49-F238E27FC236}">
                <a16:creationId xmlns:a16="http://schemas.microsoft.com/office/drawing/2014/main" id="{14546D26-779D-AC4F-9FD1-C3D7279E116D}"/>
              </a:ext>
            </a:extLst>
          </p:cNvPr>
          <p:cNvSpPr/>
          <p:nvPr/>
        </p:nvSpPr>
        <p:spPr bwMode="auto">
          <a:xfrm>
            <a:off x="1246155" y="1631219"/>
            <a:ext cx="1939047" cy="604005"/>
          </a:xfrm>
          <a:prstGeom prst="rect">
            <a:avLst/>
          </a:prstGeom>
          <a:solidFill>
            <a:srgbClr val="00B050"/>
          </a:solidFill>
          <a:ln>
            <a:headEnd/>
            <a:tailEnd/>
          </a:ln>
        </p:spPr>
        <p:style>
          <a:lnRef idx="0">
            <a:schemeClr val="dk1"/>
          </a:lnRef>
          <a:fillRef idx="3">
            <a:schemeClr val="dk1"/>
          </a:fillRef>
          <a:effectRef idx="3">
            <a:schemeClr val="dk1"/>
          </a:effectRef>
          <a:fontRef idx="minor">
            <a:schemeClr val="lt1"/>
          </a:fontRef>
        </p:style>
        <p:txBody>
          <a:bodyPr wrap="none" rtlCol="0" anchor="ctr"/>
          <a:lstStyle/>
          <a:p>
            <a:pPr algn="ctr">
              <a:lnSpc>
                <a:spcPct val="80000"/>
              </a:lnSpc>
            </a:pPr>
            <a:r>
              <a:rPr lang="en-US" sz="1600">
                <a:solidFill>
                  <a:schemeClr val="bg1"/>
                </a:solidFill>
                <a:latin typeface="Calibri" panose="020F0502020204030204" pitchFamily="34" charset="0"/>
                <a:cs typeface="Calibri" panose="020F0502020204030204" pitchFamily="34" charset="0"/>
              </a:rPr>
              <a:t>FCR C&amp;M</a:t>
            </a:r>
            <a:br>
              <a:rPr lang="en-US" sz="1600">
                <a:solidFill>
                  <a:schemeClr val="bg1"/>
                </a:solidFill>
                <a:latin typeface="Calibri" panose="020F0502020204030204" pitchFamily="34" charset="0"/>
                <a:cs typeface="Calibri" panose="020F0502020204030204" pitchFamily="34" charset="0"/>
              </a:rPr>
            </a:br>
            <a:r>
              <a:rPr lang="en-US" sz="1600">
                <a:solidFill>
                  <a:schemeClr val="bg1"/>
                </a:solidFill>
                <a:latin typeface="Calibri" panose="020F0502020204030204" pitchFamily="34" charset="0"/>
                <a:cs typeface="Calibri" panose="020F0502020204030204" pitchFamily="34" charset="0"/>
              </a:rPr>
              <a:t> Software </a:t>
            </a:r>
          </a:p>
        </p:txBody>
      </p:sp>
      <p:cxnSp>
        <p:nvCxnSpPr>
          <p:cNvPr id="115" name="Straight Arrow Connector 114">
            <a:extLst>
              <a:ext uri="{FF2B5EF4-FFF2-40B4-BE49-F238E27FC236}">
                <a16:creationId xmlns:a16="http://schemas.microsoft.com/office/drawing/2014/main" id="{081B7105-1946-A549-8DCF-DB18727700F5}"/>
              </a:ext>
            </a:extLst>
          </p:cNvPr>
          <p:cNvCxnSpPr>
            <a:cxnSpLocks/>
          </p:cNvCxnSpPr>
          <p:nvPr/>
        </p:nvCxnSpPr>
        <p:spPr>
          <a:xfrm flipV="1">
            <a:off x="3185201" y="1933159"/>
            <a:ext cx="380352" cy="125"/>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16" name="Rectangle 115">
            <a:extLst>
              <a:ext uri="{FF2B5EF4-FFF2-40B4-BE49-F238E27FC236}">
                <a16:creationId xmlns:a16="http://schemas.microsoft.com/office/drawing/2014/main" id="{C97C671C-8DDB-F347-BA5B-43C984CAD3B8}"/>
              </a:ext>
            </a:extLst>
          </p:cNvPr>
          <p:cNvSpPr/>
          <p:nvPr/>
        </p:nvSpPr>
        <p:spPr bwMode="auto">
          <a:xfrm>
            <a:off x="9039737" y="1636537"/>
            <a:ext cx="1844164" cy="593369"/>
          </a:xfrm>
          <a:prstGeom prst="rect">
            <a:avLst/>
          </a:prstGeom>
          <a:solidFill>
            <a:srgbClr val="00B050"/>
          </a:solidFill>
          <a:ln>
            <a:headEnd/>
            <a:tailEnd/>
          </a:ln>
        </p:spPr>
        <p:style>
          <a:lnRef idx="0">
            <a:schemeClr val="accent5"/>
          </a:lnRef>
          <a:fillRef idx="3">
            <a:schemeClr val="accent5"/>
          </a:fillRef>
          <a:effectRef idx="3">
            <a:schemeClr val="accent5"/>
          </a:effectRef>
          <a:fontRef idx="minor">
            <a:schemeClr val="lt1"/>
          </a:fontRef>
        </p:style>
        <p:txBody>
          <a:bodyPr wrap="none" rtlCol="0" anchor="ctr"/>
          <a:lstStyle/>
          <a:p>
            <a:pPr algn="ctr">
              <a:lnSpc>
                <a:spcPct val="80000"/>
              </a:lnSpc>
            </a:pPr>
            <a:r>
              <a:rPr lang="en-US" sz="1600">
                <a:solidFill>
                  <a:schemeClr val="bg1"/>
                </a:solidFill>
                <a:latin typeface="Calibri" panose="020F0502020204030204" pitchFamily="34" charset="0"/>
                <a:cs typeface="Calibri" panose="020F0502020204030204" pitchFamily="34" charset="0"/>
              </a:rPr>
              <a:t>FCR C&amp;M</a:t>
            </a:r>
            <a:br>
              <a:rPr lang="en-US" sz="1600">
                <a:solidFill>
                  <a:schemeClr val="bg1"/>
                </a:solidFill>
                <a:latin typeface="Calibri" panose="020F0502020204030204" pitchFamily="34" charset="0"/>
                <a:cs typeface="Calibri" panose="020F0502020204030204" pitchFamily="34" charset="0"/>
              </a:rPr>
            </a:br>
            <a:r>
              <a:rPr lang="en-US" sz="1600">
                <a:solidFill>
                  <a:schemeClr val="bg1"/>
                </a:solidFill>
                <a:latin typeface="Calibri" panose="020F0502020204030204" pitchFamily="34" charset="0"/>
                <a:cs typeface="Calibri" panose="020F0502020204030204" pitchFamily="34" charset="0"/>
              </a:rPr>
              <a:t> Software  </a:t>
            </a:r>
          </a:p>
        </p:txBody>
      </p:sp>
      <p:cxnSp>
        <p:nvCxnSpPr>
          <p:cNvPr id="117" name="Straight Arrow Connector 116">
            <a:extLst>
              <a:ext uri="{FF2B5EF4-FFF2-40B4-BE49-F238E27FC236}">
                <a16:creationId xmlns:a16="http://schemas.microsoft.com/office/drawing/2014/main" id="{006E2DE6-1BD6-A14D-9985-443E9E31ACC1}"/>
              </a:ext>
            </a:extLst>
          </p:cNvPr>
          <p:cNvCxnSpPr>
            <a:cxnSpLocks/>
            <a:endCxn id="116" idx="1"/>
          </p:cNvCxnSpPr>
          <p:nvPr/>
        </p:nvCxnSpPr>
        <p:spPr>
          <a:xfrm flipV="1">
            <a:off x="8725307" y="1933222"/>
            <a:ext cx="314430" cy="15526"/>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18" name="Rectangle 117">
            <a:extLst>
              <a:ext uri="{FF2B5EF4-FFF2-40B4-BE49-F238E27FC236}">
                <a16:creationId xmlns:a16="http://schemas.microsoft.com/office/drawing/2014/main" id="{2F499D3F-161E-664B-877C-0F4957F1F13C}"/>
              </a:ext>
            </a:extLst>
          </p:cNvPr>
          <p:cNvSpPr/>
          <p:nvPr/>
        </p:nvSpPr>
        <p:spPr bwMode="auto">
          <a:xfrm>
            <a:off x="3565553" y="1629460"/>
            <a:ext cx="1457184" cy="607522"/>
          </a:xfrm>
          <a:prstGeom prst="rect">
            <a:avLst/>
          </a:prstGeom>
          <a:ln>
            <a:headEnd/>
            <a:tailEnd/>
          </a:ln>
        </p:spPr>
        <p:style>
          <a:lnRef idx="0">
            <a:schemeClr val="accent6"/>
          </a:lnRef>
          <a:fillRef idx="3">
            <a:schemeClr val="accent6"/>
          </a:fillRef>
          <a:effectRef idx="3">
            <a:schemeClr val="accent6"/>
          </a:effectRef>
          <a:fontRef idx="minor">
            <a:schemeClr val="lt1"/>
          </a:fontRef>
        </p:style>
        <p:txBody>
          <a:bodyPr wrap="none" rtlCol="0" anchor="ctr"/>
          <a:lstStyle/>
          <a:p>
            <a:pPr algn="ctr">
              <a:lnSpc>
                <a:spcPct val="80000"/>
              </a:lnSpc>
            </a:pPr>
            <a:r>
              <a:rPr lang="en-US" sz="1600">
                <a:solidFill>
                  <a:schemeClr val="accent6">
                    <a:lumMod val="50000"/>
                  </a:schemeClr>
                </a:solidFill>
                <a:latin typeface="Calibri" panose="020F0502020204030204" pitchFamily="34" charset="0"/>
                <a:cs typeface="Calibri" panose="020F0502020204030204" pitchFamily="34" charset="0"/>
              </a:rPr>
              <a:t>LIR Power up </a:t>
            </a:r>
            <a:br>
              <a:rPr lang="en-US" sz="1600">
                <a:solidFill>
                  <a:schemeClr val="accent6">
                    <a:lumMod val="50000"/>
                  </a:schemeClr>
                </a:solidFill>
                <a:latin typeface="Calibri" panose="020F0502020204030204" pitchFamily="34" charset="0"/>
                <a:cs typeface="Calibri" panose="020F0502020204030204" pitchFamily="34" charset="0"/>
              </a:rPr>
            </a:br>
            <a:r>
              <a:rPr lang="en-US" sz="1600" err="1">
                <a:solidFill>
                  <a:schemeClr val="accent6">
                    <a:lumMod val="50000"/>
                  </a:schemeClr>
                </a:solidFill>
                <a:latin typeface="Calibri" panose="020F0502020204030204" pitchFamily="34" charset="0"/>
                <a:cs typeface="Calibri" panose="020F0502020204030204" pitchFamily="34" charset="0"/>
              </a:rPr>
              <a:t>Cmd</a:t>
            </a:r>
            <a:endParaRPr lang="en-US" sz="1600">
              <a:solidFill>
                <a:schemeClr val="accent6">
                  <a:lumMod val="50000"/>
                </a:schemeClr>
              </a:solidFill>
              <a:latin typeface="Calibri" panose="020F0502020204030204" pitchFamily="34" charset="0"/>
              <a:cs typeface="Calibri" panose="020F0502020204030204" pitchFamily="34" charset="0"/>
            </a:endParaRPr>
          </a:p>
        </p:txBody>
      </p:sp>
      <p:sp>
        <p:nvSpPr>
          <p:cNvPr id="119" name="Rectangle 118">
            <a:extLst>
              <a:ext uri="{FF2B5EF4-FFF2-40B4-BE49-F238E27FC236}">
                <a16:creationId xmlns:a16="http://schemas.microsoft.com/office/drawing/2014/main" id="{31F01030-F11B-5648-806D-1D91BD6F6259}"/>
              </a:ext>
            </a:extLst>
          </p:cNvPr>
          <p:cNvSpPr/>
          <p:nvPr/>
        </p:nvSpPr>
        <p:spPr bwMode="auto">
          <a:xfrm>
            <a:off x="5349589" y="1616907"/>
            <a:ext cx="1749062" cy="632629"/>
          </a:xfrm>
          <a:prstGeom prst="rect">
            <a:avLst/>
          </a:prstGeom>
          <a:ln>
            <a:headEnd/>
            <a:tailEnd/>
          </a:ln>
        </p:spPr>
        <p:style>
          <a:lnRef idx="0">
            <a:schemeClr val="accent3"/>
          </a:lnRef>
          <a:fillRef idx="3">
            <a:schemeClr val="accent3"/>
          </a:fillRef>
          <a:effectRef idx="3">
            <a:schemeClr val="accent3"/>
          </a:effectRef>
          <a:fontRef idx="minor">
            <a:schemeClr val="lt1"/>
          </a:fontRef>
        </p:style>
        <p:txBody>
          <a:bodyPr wrap="none" rtlCol="0" anchor="ctr"/>
          <a:lstStyle/>
          <a:p>
            <a:pPr algn="ctr">
              <a:lnSpc>
                <a:spcPct val="80000"/>
              </a:lnSpc>
            </a:pPr>
            <a:r>
              <a:rPr lang="en-US" sz="1600">
                <a:latin typeface="Calibri" panose="020F0502020204030204" pitchFamily="34" charset="0"/>
                <a:cs typeface="Calibri" panose="020F0502020204030204" pitchFamily="34" charset="0"/>
              </a:rPr>
              <a:t>Power up LIR </a:t>
            </a:r>
            <a:br>
              <a:rPr lang="en-US" sz="1600">
                <a:solidFill>
                  <a:schemeClr val="bg1"/>
                </a:solidFill>
                <a:latin typeface="Calibri" panose="020F0502020204030204" pitchFamily="34" charset="0"/>
                <a:cs typeface="Calibri" panose="020F0502020204030204" pitchFamily="34" charset="0"/>
              </a:rPr>
            </a:br>
            <a:r>
              <a:rPr lang="en-US" sz="1600">
                <a:solidFill>
                  <a:schemeClr val="bg1"/>
                </a:solidFill>
                <a:latin typeface="Calibri" panose="020F0502020204030204" pitchFamily="34" charset="0"/>
                <a:cs typeface="Calibri" panose="020F0502020204030204" pitchFamily="34" charset="0"/>
              </a:rPr>
              <a:t>F(1)</a:t>
            </a:r>
          </a:p>
        </p:txBody>
      </p:sp>
      <p:sp>
        <p:nvSpPr>
          <p:cNvPr id="120" name="Rectangle 119">
            <a:extLst>
              <a:ext uri="{FF2B5EF4-FFF2-40B4-BE49-F238E27FC236}">
                <a16:creationId xmlns:a16="http://schemas.microsoft.com/office/drawing/2014/main" id="{BDF04C6E-492B-4548-BBB8-2F31EC23C7B4}"/>
              </a:ext>
            </a:extLst>
          </p:cNvPr>
          <p:cNvSpPr/>
          <p:nvPr/>
        </p:nvSpPr>
        <p:spPr bwMode="auto">
          <a:xfrm>
            <a:off x="7374403" y="1636537"/>
            <a:ext cx="1350904" cy="593369"/>
          </a:xfrm>
          <a:prstGeom prst="rect">
            <a:avLst/>
          </a:prstGeom>
          <a:ln>
            <a:headEnd/>
            <a:tailEnd/>
          </a:ln>
        </p:spPr>
        <p:style>
          <a:lnRef idx="0">
            <a:schemeClr val="accent4"/>
          </a:lnRef>
          <a:fillRef idx="3">
            <a:schemeClr val="accent4"/>
          </a:fillRef>
          <a:effectRef idx="3">
            <a:schemeClr val="accent4"/>
          </a:effectRef>
          <a:fontRef idx="minor">
            <a:schemeClr val="lt1"/>
          </a:fontRef>
        </p:style>
        <p:txBody>
          <a:bodyPr wrap="none" rtlCol="0" anchor="ctr"/>
          <a:lstStyle/>
          <a:p>
            <a:pPr algn="ctr">
              <a:lnSpc>
                <a:spcPct val="80000"/>
              </a:lnSpc>
            </a:pPr>
            <a:r>
              <a:rPr lang="en-US" sz="1600">
                <a:solidFill>
                  <a:schemeClr val="bg1"/>
                </a:solidFill>
                <a:latin typeface="Calibri" panose="020F0502020204030204" pitchFamily="34" charset="0"/>
                <a:cs typeface="Calibri" panose="020F0502020204030204" pitchFamily="34" charset="0"/>
              </a:rPr>
              <a:t>Powering up </a:t>
            </a:r>
            <a:br>
              <a:rPr lang="en-US" sz="1600">
                <a:solidFill>
                  <a:schemeClr val="bg1"/>
                </a:solidFill>
                <a:latin typeface="Calibri" panose="020F0502020204030204" pitchFamily="34" charset="0"/>
                <a:cs typeface="Calibri" panose="020F0502020204030204" pitchFamily="34" charset="0"/>
              </a:rPr>
            </a:br>
            <a:r>
              <a:rPr lang="en-US" sz="1600">
                <a:solidFill>
                  <a:schemeClr val="bg1"/>
                </a:solidFill>
                <a:latin typeface="Calibri" panose="020F0502020204030204" pitchFamily="34" charset="0"/>
                <a:cs typeface="Calibri" panose="020F0502020204030204" pitchFamily="34" charset="0"/>
              </a:rPr>
              <a:t>Status Message</a:t>
            </a:r>
          </a:p>
        </p:txBody>
      </p:sp>
      <p:cxnSp>
        <p:nvCxnSpPr>
          <p:cNvPr id="121" name="Straight Arrow Connector 120">
            <a:extLst>
              <a:ext uri="{FF2B5EF4-FFF2-40B4-BE49-F238E27FC236}">
                <a16:creationId xmlns:a16="http://schemas.microsoft.com/office/drawing/2014/main" id="{1519E283-D804-A947-A0F9-CA0B80A5085C}"/>
              </a:ext>
            </a:extLst>
          </p:cNvPr>
          <p:cNvCxnSpPr>
            <a:cxnSpLocks/>
          </p:cNvCxnSpPr>
          <p:nvPr/>
        </p:nvCxnSpPr>
        <p:spPr>
          <a:xfrm>
            <a:off x="7100691" y="1933221"/>
            <a:ext cx="273713"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22" name="Straight Arrow Connector 121">
            <a:extLst>
              <a:ext uri="{FF2B5EF4-FFF2-40B4-BE49-F238E27FC236}">
                <a16:creationId xmlns:a16="http://schemas.microsoft.com/office/drawing/2014/main" id="{E739868F-D89C-1A4A-85BE-28EDB4382E9B}"/>
              </a:ext>
            </a:extLst>
          </p:cNvPr>
          <p:cNvCxnSpPr>
            <a:cxnSpLocks/>
          </p:cNvCxnSpPr>
          <p:nvPr/>
        </p:nvCxnSpPr>
        <p:spPr>
          <a:xfrm>
            <a:off x="5022738" y="1933221"/>
            <a:ext cx="328891"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56" name="TextBox 155">
            <a:extLst>
              <a:ext uri="{FF2B5EF4-FFF2-40B4-BE49-F238E27FC236}">
                <a16:creationId xmlns:a16="http://schemas.microsoft.com/office/drawing/2014/main" id="{F71D1268-1124-F343-B5BC-D0CA4A9E9E56}"/>
              </a:ext>
            </a:extLst>
          </p:cNvPr>
          <p:cNvSpPr txBox="1"/>
          <p:nvPr/>
        </p:nvSpPr>
        <p:spPr>
          <a:xfrm>
            <a:off x="1483112" y="1344955"/>
            <a:ext cx="1556710" cy="372025"/>
          </a:xfrm>
          <a:prstGeom prst="rect">
            <a:avLst/>
          </a:prstGeom>
          <a:noFill/>
        </p:spPr>
        <p:txBody>
          <a:bodyPr wrap="square" rtlCol="0">
            <a:spAutoFit/>
          </a:bodyPr>
          <a:lstStyle/>
          <a:p>
            <a:pPr algn="ctr">
              <a:lnSpc>
                <a:spcPct val="90000"/>
              </a:lnSpc>
            </a:pPr>
            <a:r>
              <a:rPr lang="en-US" sz="2000">
                <a:latin typeface="Calibri" panose="020F0502020204030204" pitchFamily="34" charset="0"/>
                <a:cs typeface="Calibri" panose="020F0502020204030204" pitchFamily="34" charset="0"/>
              </a:rPr>
              <a:t>Source</a:t>
            </a:r>
          </a:p>
        </p:txBody>
      </p:sp>
      <p:sp>
        <p:nvSpPr>
          <p:cNvPr id="157" name="TextBox 156">
            <a:extLst>
              <a:ext uri="{FF2B5EF4-FFF2-40B4-BE49-F238E27FC236}">
                <a16:creationId xmlns:a16="http://schemas.microsoft.com/office/drawing/2014/main" id="{A883E8A0-F624-9A42-9378-264207CF0895}"/>
              </a:ext>
            </a:extLst>
          </p:cNvPr>
          <p:cNvSpPr txBox="1"/>
          <p:nvPr/>
        </p:nvSpPr>
        <p:spPr>
          <a:xfrm>
            <a:off x="3440270" y="1344955"/>
            <a:ext cx="1556710" cy="372025"/>
          </a:xfrm>
          <a:prstGeom prst="rect">
            <a:avLst/>
          </a:prstGeom>
          <a:noFill/>
        </p:spPr>
        <p:txBody>
          <a:bodyPr wrap="square" rtlCol="0">
            <a:spAutoFit/>
          </a:bodyPr>
          <a:lstStyle/>
          <a:p>
            <a:pPr algn="ctr">
              <a:lnSpc>
                <a:spcPct val="90000"/>
              </a:lnSpc>
            </a:pPr>
            <a:r>
              <a:rPr lang="en-US" sz="2000">
                <a:latin typeface="Calibri" panose="020F0502020204030204" pitchFamily="34" charset="0"/>
                <a:cs typeface="Calibri" panose="020F0502020204030204" pitchFamily="34" charset="0"/>
              </a:rPr>
              <a:t>Input</a:t>
            </a:r>
          </a:p>
        </p:txBody>
      </p:sp>
      <p:sp>
        <p:nvSpPr>
          <p:cNvPr id="158" name="TextBox 157">
            <a:extLst>
              <a:ext uri="{FF2B5EF4-FFF2-40B4-BE49-F238E27FC236}">
                <a16:creationId xmlns:a16="http://schemas.microsoft.com/office/drawing/2014/main" id="{FF4F41EC-0B5B-084D-BC4B-6FDA05375876}"/>
              </a:ext>
            </a:extLst>
          </p:cNvPr>
          <p:cNvSpPr txBox="1"/>
          <p:nvPr/>
        </p:nvSpPr>
        <p:spPr>
          <a:xfrm>
            <a:off x="5377332" y="1344955"/>
            <a:ext cx="1556710" cy="372025"/>
          </a:xfrm>
          <a:prstGeom prst="rect">
            <a:avLst/>
          </a:prstGeom>
          <a:noFill/>
        </p:spPr>
        <p:txBody>
          <a:bodyPr wrap="square" rtlCol="0">
            <a:spAutoFit/>
          </a:bodyPr>
          <a:lstStyle/>
          <a:p>
            <a:pPr algn="ctr">
              <a:lnSpc>
                <a:spcPct val="90000"/>
              </a:lnSpc>
            </a:pPr>
            <a:r>
              <a:rPr lang="en-US" sz="2000">
                <a:latin typeface="Calibri" panose="020F0502020204030204" pitchFamily="34" charset="0"/>
                <a:cs typeface="Calibri" panose="020F0502020204030204" pitchFamily="34" charset="0"/>
              </a:rPr>
              <a:t>LIR Function</a:t>
            </a:r>
          </a:p>
        </p:txBody>
      </p:sp>
      <p:sp>
        <p:nvSpPr>
          <p:cNvPr id="159" name="TextBox 158">
            <a:extLst>
              <a:ext uri="{FF2B5EF4-FFF2-40B4-BE49-F238E27FC236}">
                <a16:creationId xmlns:a16="http://schemas.microsoft.com/office/drawing/2014/main" id="{9F23A03D-0F40-DD45-B4D4-86CFF428C20F}"/>
              </a:ext>
            </a:extLst>
          </p:cNvPr>
          <p:cNvSpPr txBox="1"/>
          <p:nvPr/>
        </p:nvSpPr>
        <p:spPr>
          <a:xfrm>
            <a:off x="7227586" y="1344955"/>
            <a:ext cx="1556710" cy="372025"/>
          </a:xfrm>
          <a:prstGeom prst="rect">
            <a:avLst/>
          </a:prstGeom>
          <a:noFill/>
        </p:spPr>
        <p:txBody>
          <a:bodyPr wrap="square" rtlCol="0">
            <a:spAutoFit/>
          </a:bodyPr>
          <a:lstStyle/>
          <a:p>
            <a:pPr algn="ctr">
              <a:lnSpc>
                <a:spcPct val="90000"/>
              </a:lnSpc>
            </a:pPr>
            <a:r>
              <a:rPr lang="en-US" sz="2000">
                <a:latin typeface="Calibri" panose="020F0502020204030204" pitchFamily="34" charset="0"/>
                <a:cs typeface="Calibri" panose="020F0502020204030204" pitchFamily="34" charset="0"/>
              </a:rPr>
              <a:t>Output</a:t>
            </a:r>
          </a:p>
        </p:txBody>
      </p:sp>
      <p:sp>
        <p:nvSpPr>
          <p:cNvPr id="160" name="TextBox 159">
            <a:extLst>
              <a:ext uri="{FF2B5EF4-FFF2-40B4-BE49-F238E27FC236}">
                <a16:creationId xmlns:a16="http://schemas.microsoft.com/office/drawing/2014/main" id="{5B4CDAEB-1C96-FF4F-A0FE-FD9DA1706A91}"/>
              </a:ext>
            </a:extLst>
          </p:cNvPr>
          <p:cNvSpPr txBox="1"/>
          <p:nvPr/>
        </p:nvSpPr>
        <p:spPr>
          <a:xfrm>
            <a:off x="9121244" y="1344955"/>
            <a:ext cx="1556710" cy="372025"/>
          </a:xfrm>
          <a:prstGeom prst="rect">
            <a:avLst/>
          </a:prstGeom>
          <a:noFill/>
        </p:spPr>
        <p:txBody>
          <a:bodyPr wrap="square" rtlCol="0">
            <a:spAutoFit/>
          </a:bodyPr>
          <a:lstStyle/>
          <a:p>
            <a:pPr algn="ctr">
              <a:lnSpc>
                <a:spcPct val="90000"/>
              </a:lnSpc>
            </a:pPr>
            <a:r>
              <a:rPr lang="en-US" sz="2000">
                <a:latin typeface="Calibri" panose="020F0502020204030204" pitchFamily="34" charset="0"/>
                <a:cs typeface="Calibri" panose="020F0502020204030204" pitchFamily="34" charset="0"/>
              </a:rPr>
              <a:t>Customer</a:t>
            </a:r>
          </a:p>
        </p:txBody>
      </p:sp>
      <p:sp>
        <p:nvSpPr>
          <p:cNvPr id="75" name="Rectangle 74">
            <a:extLst>
              <a:ext uri="{FF2B5EF4-FFF2-40B4-BE49-F238E27FC236}">
                <a16:creationId xmlns:a16="http://schemas.microsoft.com/office/drawing/2014/main" id="{612013EC-8DA1-0E46-95BD-B11F78D97F36}"/>
              </a:ext>
            </a:extLst>
          </p:cNvPr>
          <p:cNvSpPr/>
          <p:nvPr/>
        </p:nvSpPr>
        <p:spPr bwMode="auto">
          <a:xfrm>
            <a:off x="1262480" y="3099969"/>
            <a:ext cx="1939047" cy="604005"/>
          </a:xfrm>
          <a:prstGeom prst="rect">
            <a:avLst/>
          </a:prstGeom>
          <a:solidFill>
            <a:srgbClr val="00B050"/>
          </a:solidFill>
          <a:ln>
            <a:headEnd/>
            <a:tailEnd/>
          </a:ln>
        </p:spPr>
        <p:style>
          <a:lnRef idx="0">
            <a:schemeClr val="dk1"/>
          </a:lnRef>
          <a:fillRef idx="3">
            <a:schemeClr val="dk1"/>
          </a:fillRef>
          <a:effectRef idx="3">
            <a:schemeClr val="dk1"/>
          </a:effectRef>
          <a:fontRef idx="minor">
            <a:schemeClr val="lt1"/>
          </a:fontRef>
        </p:style>
        <p:txBody>
          <a:bodyPr wrap="none" rtlCol="0" anchor="ctr"/>
          <a:lstStyle/>
          <a:p>
            <a:pPr algn="ctr">
              <a:lnSpc>
                <a:spcPct val="80000"/>
              </a:lnSpc>
            </a:pPr>
            <a:r>
              <a:rPr lang="en-US" sz="1600">
                <a:solidFill>
                  <a:schemeClr val="bg1"/>
                </a:solidFill>
                <a:latin typeface="Calibri" panose="020F0502020204030204" pitchFamily="34" charset="0"/>
                <a:cs typeface="Calibri" panose="020F0502020204030204" pitchFamily="34" charset="0"/>
              </a:rPr>
              <a:t>LIR C&amp;C</a:t>
            </a:r>
            <a:br>
              <a:rPr lang="en-US" sz="1600">
                <a:solidFill>
                  <a:schemeClr val="bg1"/>
                </a:solidFill>
                <a:latin typeface="Calibri" panose="020F0502020204030204" pitchFamily="34" charset="0"/>
                <a:cs typeface="Calibri" panose="020F0502020204030204" pitchFamily="34" charset="0"/>
              </a:rPr>
            </a:br>
            <a:r>
              <a:rPr lang="en-US" sz="1600">
                <a:solidFill>
                  <a:schemeClr val="bg1"/>
                </a:solidFill>
                <a:latin typeface="Calibri" panose="020F0502020204030204" pitchFamily="34" charset="0"/>
                <a:cs typeface="Calibri" panose="020F0502020204030204" pitchFamily="34" charset="0"/>
              </a:rPr>
              <a:t> Software  </a:t>
            </a:r>
          </a:p>
        </p:txBody>
      </p:sp>
      <p:cxnSp>
        <p:nvCxnSpPr>
          <p:cNvPr id="76" name="Straight Arrow Connector 75">
            <a:extLst>
              <a:ext uri="{FF2B5EF4-FFF2-40B4-BE49-F238E27FC236}">
                <a16:creationId xmlns:a16="http://schemas.microsoft.com/office/drawing/2014/main" id="{20E71FE0-56E3-1D45-96BC-003F741D2EE0}"/>
              </a:ext>
            </a:extLst>
          </p:cNvPr>
          <p:cNvCxnSpPr>
            <a:cxnSpLocks/>
          </p:cNvCxnSpPr>
          <p:nvPr/>
        </p:nvCxnSpPr>
        <p:spPr>
          <a:xfrm flipV="1">
            <a:off x="3177809" y="3430628"/>
            <a:ext cx="380352" cy="125"/>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77" name="Rectangle 76">
            <a:extLst>
              <a:ext uri="{FF2B5EF4-FFF2-40B4-BE49-F238E27FC236}">
                <a16:creationId xmlns:a16="http://schemas.microsoft.com/office/drawing/2014/main" id="{1514D6CA-4D2E-9541-BC27-BF4F1707D3CB}"/>
              </a:ext>
            </a:extLst>
          </p:cNvPr>
          <p:cNvSpPr/>
          <p:nvPr/>
        </p:nvSpPr>
        <p:spPr bwMode="auto">
          <a:xfrm>
            <a:off x="9032344" y="3134006"/>
            <a:ext cx="1886613" cy="593369"/>
          </a:xfrm>
          <a:prstGeom prst="rect">
            <a:avLst/>
          </a:prstGeom>
          <a:solidFill>
            <a:srgbClr val="00B050"/>
          </a:solidFill>
          <a:ln>
            <a:headEnd/>
            <a:tailEnd/>
          </a:ln>
        </p:spPr>
        <p:style>
          <a:lnRef idx="0">
            <a:schemeClr val="accent5"/>
          </a:lnRef>
          <a:fillRef idx="3">
            <a:schemeClr val="accent5"/>
          </a:fillRef>
          <a:effectRef idx="3">
            <a:schemeClr val="accent5"/>
          </a:effectRef>
          <a:fontRef idx="minor">
            <a:schemeClr val="lt1"/>
          </a:fontRef>
        </p:style>
        <p:txBody>
          <a:bodyPr wrap="none" rtlCol="0" anchor="ctr"/>
          <a:lstStyle/>
          <a:p>
            <a:pPr algn="ctr">
              <a:lnSpc>
                <a:spcPct val="80000"/>
              </a:lnSpc>
            </a:pPr>
            <a:r>
              <a:rPr lang="en-US" sz="1600">
                <a:solidFill>
                  <a:schemeClr val="bg1"/>
                </a:solidFill>
                <a:latin typeface="Calibri" panose="020F0502020204030204" pitchFamily="34" charset="0"/>
                <a:cs typeface="Calibri" panose="020F0502020204030204" pitchFamily="34" charset="0"/>
              </a:rPr>
              <a:t>LIR C&amp;C</a:t>
            </a:r>
            <a:br>
              <a:rPr lang="en-US" sz="1600">
                <a:solidFill>
                  <a:schemeClr val="bg1"/>
                </a:solidFill>
                <a:latin typeface="Calibri" panose="020F0502020204030204" pitchFamily="34" charset="0"/>
                <a:cs typeface="Calibri" panose="020F0502020204030204" pitchFamily="34" charset="0"/>
              </a:rPr>
            </a:br>
            <a:r>
              <a:rPr lang="en-US" sz="1600">
                <a:solidFill>
                  <a:schemeClr val="bg1"/>
                </a:solidFill>
                <a:latin typeface="Calibri" panose="020F0502020204030204" pitchFamily="34" charset="0"/>
                <a:cs typeface="Calibri" panose="020F0502020204030204" pitchFamily="34" charset="0"/>
              </a:rPr>
              <a:t> Software  </a:t>
            </a:r>
          </a:p>
        </p:txBody>
      </p:sp>
      <p:cxnSp>
        <p:nvCxnSpPr>
          <p:cNvPr id="78" name="Straight Arrow Connector 77">
            <a:extLst>
              <a:ext uri="{FF2B5EF4-FFF2-40B4-BE49-F238E27FC236}">
                <a16:creationId xmlns:a16="http://schemas.microsoft.com/office/drawing/2014/main" id="{91F2DCE3-E1AF-564F-9195-3B77E879F54D}"/>
              </a:ext>
            </a:extLst>
          </p:cNvPr>
          <p:cNvCxnSpPr>
            <a:cxnSpLocks/>
            <a:endCxn id="77" idx="1"/>
          </p:cNvCxnSpPr>
          <p:nvPr/>
        </p:nvCxnSpPr>
        <p:spPr>
          <a:xfrm flipV="1">
            <a:off x="8717915" y="3430691"/>
            <a:ext cx="314429" cy="15525"/>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79" name="Rectangle 78">
            <a:extLst>
              <a:ext uri="{FF2B5EF4-FFF2-40B4-BE49-F238E27FC236}">
                <a16:creationId xmlns:a16="http://schemas.microsoft.com/office/drawing/2014/main" id="{E112BCB1-CBA4-2B4B-8073-3F1FF4DC0CD1}"/>
              </a:ext>
            </a:extLst>
          </p:cNvPr>
          <p:cNvSpPr/>
          <p:nvPr/>
        </p:nvSpPr>
        <p:spPr bwMode="auto">
          <a:xfrm>
            <a:off x="3558161" y="3126929"/>
            <a:ext cx="1457184" cy="607522"/>
          </a:xfrm>
          <a:prstGeom prst="rect">
            <a:avLst/>
          </a:prstGeom>
          <a:ln>
            <a:headEnd/>
            <a:tailEnd/>
          </a:ln>
        </p:spPr>
        <p:style>
          <a:lnRef idx="0">
            <a:schemeClr val="accent6"/>
          </a:lnRef>
          <a:fillRef idx="3">
            <a:schemeClr val="accent6"/>
          </a:fillRef>
          <a:effectRef idx="3">
            <a:schemeClr val="accent6"/>
          </a:effectRef>
          <a:fontRef idx="minor">
            <a:schemeClr val="lt1"/>
          </a:fontRef>
        </p:style>
        <p:txBody>
          <a:bodyPr wrap="none" rtlCol="0" anchor="ctr"/>
          <a:lstStyle/>
          <a:p>
            <a:pPr algn="ctr">
              <a:lnSpc>
                <a:spcPct val="80000"/>
              </a:lnSpc>
            </a:pPr>
            <a:r>
              <a:rPr lang="en-US" sz="1600">
                <a:solidFill>
                  <a:schemeClr val="accent6">
                    <a:lumMod val="50000"/>
                  </a:schemeClr>
                </a:solidFill>
                <a:latin typeface="Calibri" panose="020F0502020204030204" pitchFamily="34" charset="0"/>
                <a:cs typeface="Calibri" panose="020F0502020204030204" pitchFamily="34" charset="0"/>
              </a:rPr>
              <a:t>Perform self-test</a:t>
            </a:r>
            <a:br>
              <a:rPr lang="en-US" sz="1600">
                <a:solidFill>
                  <a:schemeClr val="accent6">
                    <a:lumMod val="50000"/>
                  </a:schemeClr>
                </a:solidFill>
                <a:latin typeface="Calibri" panose="020F0502020204030204" pitchFamily="34" charset="0"/>
                <a:cs typeface="Calibri" panose="020F0502020204030204" pitchFamily="34" charset="0"/>
              </a:rPr>
            </a:br>
            <a:r>
              <a:rPr lang="en-US" sz="1600" err="1">
                <a:solidFill>
                  <a:schemeClr val="accent6">
                    <a:lumMod val="50000"/>
                  </a:schemeClr>
                </a:solidFill>
                <a:latin typeface="Calibri" panose="020F0502020204030204" pitchFamily="34" charset="0"/>
                <a:cs typeface="Calibri" panose="020F0502020204030204" pitchFamily="34" charset="0"/>
              </a:rPr>
              <a:t>Cmd</a:t>
            </a:r>
            <a:endParaRPr lang="en-US" sz="1600">
              <a:solidFill>
                <a:schemeClr val="accent6">
                  <a:lumMod val="50000"/>
                </a:schemeClr>
              </a:solidFill>
              <a:latin typeface="Calibri" panose="020F0502020204030204" pitchFamily="34" charset="0"/>
              <a:cs typeface="Calibri" panose="020F0502020204030204" pitchFamily="34" charset="0"/>
            </a:endParaRPr>
          </a:p>
        </p:txBody>
      </p:sp>
      <p:sp>
        <p:nvSpPr>
          <p:cNvPr id="80" name="Rectangle 79">
            <a:extLst>
              <a:ext uri="{FF2B5EF4-FFF2-40B4-BE49-F238E27FC236}">
                <a16:creationId xmlns:a16="http://schemas.microsoft.com/office/drawing/2014/main" id="{66B6F0D6-D676-664F-BDF9-0857D2E3D993}"/>
              </a:ext>
            </a:extLst>
          </p:cNvPr>
          <p:cNvSpPr/>
          <p:nvPr/>
        </p:nvSpPr>
        <p:spPr bwMode="auto">
          <a:xfrm>
            <a:off x="5344236" y="3114376"/>
            <a:ext cx="1749062" cy="632629"/>
          </a:xfrm>
          <a:prstGeom prst="rect">
            <a:avLst/>
          </a:prstGeom>
          <a:ln>
            <a:headEnd/>
            <a:tailEnd/>
          </a:ln>
        </p:spPr>
        <p:style>
          <a:lnRef idx="0">
            <a:schemeClr val="accent3"/>
          </a:lnRef>
          <a:fillRef idx="3">
            <a:schemeClr val="accent3"/>
          </a:fillRef>
          <a:effectRef idx="3">
            <a:schemeClr val="accent3"/>
          </a:effectRef>
          <a:fontRef idx="minor">
            <a:schemeClr val="lt1"/>
          </a:fontRef>
        </p:style>
        <p:txBody>
          <a:bodyPr wrap="none" rtlCol="0" anchor="ctr"/>
          <a:lstStyle/>
          <a:p>
            <a:pPr algn="ctr">
              <a:lnSpc>
                <a:spcPct val="80000"/>
              </a:lnSpc>
            </a:pPr>
            <a:r>
              <a:rPr lang="en-US" sz="1600">
                <a:latin typeface="Calibri" panose="020F0502020204030204" pitchFamily="34" charset="0"/>
                <a:cs typeface="Calibri" panose="020F0502020204030204" pitchFamily="34" charset="0"/>
              </a:rPr>
              <a:t>Perform LIR</a:t>
            </a:r>
            <a:br>
              <a:rPr lang="en-US" sz="1600">
                <a:latin typeface="Calibri" panose="020F0502020204030204" pitchFamily="34" charset="0"/>
                <a:cs typeface="Calibri" panose="020F0502020204030204" pitchFamily="34" charset="0"/>
              </a:rPr>
            </a:br>
            <a:r>
              <a:rPr lang="en-US" sz="1600">
                <a:latin typeface="Calibri" panose="020F0502020204030204" pitchFamily="34" charset="0"/>
                <a:cs typeface="Calibri" panose="020F0502020204030204" pitchFamily="34" charset="0"/>
              </a:rPr>
              <a:t>self-test</a:t>
            </a:r>
            <a:br>
              <a:rPr lang="en-US" sz="1600">
                <a:solidFill>
                  <a:schemeClr val="bg1"/>
                </a:solidFill>
                <a:latin typeface="Calibri" panose="020F0502020204030204" pitchFamily="34" charset="0"/>
                <a:cs typeface="Calibri" panose="020F0502020204030204" pitchFamily="34" charset="0"/>
              </a:rPr>
            </a:br>
            <a:r>
              <a:rPr lang="en-US" sz="1600">
                <a:solidFill>
                  <a:schemeClr val="bg1"/>
                </a:solidFill>
                <a:latin typeface="Calibri" panose="020F0502020204030204" pitchFamily="34" charset="0"/>
                <a:cs typeface="Calibri" panose="020F0502020204030204" pitchFamily="34" charset="0"/>
              </a:rPr>
              <a:t>F(3)</a:t>
            </a:r>
          </a:p>
        </p:txBody>
      </p:sp>
      <p:sp>
        <p:nvSpPr>
          <p:cNvPr id="81" name="Rectangle 80">
            <a:extLst>
              <a:ext uri="{FF2B5EF4-FFF2-40B4-BE49-F238E27FC236}">
                <a16:creationId xmlns:a16="http://schemas.microsoft.com/office/drawing/2014/main" id="{625A2389-6595-9E49-B152-4A087816BAEC}"/>
              </a:ext>
            </a:extLst>
          </p:cNvPr>
          <p:cNvSpPr/>
          <p:nvPr/>
        </p:nvSpPr>
        <p:spPr bwMode="auto">
          <a:xfrm>
            <a:off x="7367011" y="3134006"/>
            <a:ext cx="1350904" cy="593369"/>
          </a:xfrm>
          <a:prstGeom prst="rect">
            <a:avLst/>
          </a:prstGeom>
          <a:ln>
            <a:headEnd/>
            <a:tailEnd/>
          </a:ln>
        </p:spPr>
        <p:style>
          <a:lnRef idx="0">
            <a:schemeClr val="accent4"/>
          </a:lnRef>
          <a:fillRef idx="3">
            <a:schemeClr val="accent4"/>
          </a:fillRef>
          <a:effectRef idx="3">
            <a:schemeClr val="accent4"/>
          </a:effectRef>
          <a:fontRef idx="minor">
            <a:schemeClr val="lt1"/>
          </a:fontRef>
        </p:style>
        <p:txBody>
          <a:bodyPr wrap="none" rtlCol="0" anchor="ctr"/>
          <a:lstStyle/>
          <a:p>
            <a:pPr algn="ctr">
              <a:lnSpc>
                <a:spcPct val="80000"/>
              </a:lnSpc>
            </a:pPr>
            <a:r>
              <a:rPr lang="en-US" sz="1600">
                <a:solidFill>
                  <a:schemeClr val="bg1"/>
                </a:solidFill>
                <a:latin typeface="Calibri" panose="020F0502020204030204" pitchFamily="34" charset="0"/>
                <a:cs typeface="Calibri" panose="020F0502020204030204" pitchFamily="34" charset="0"/>
              </a:rPr>
              <a:t>LIR H&amp;S </a:t>
            </a:r>
            <a:br>
              <a:rPr lang="en-US" sz="1600">
                <a:solidFill>
                  <a:schemeClr val="bg1"/>
                </a:solidFill>
                <a:latin typeface="Calibri" panose="020F0502020204030204" pitchFamily="34" charset="0"/>
                <a:cs typeface="Calibri" panose="020F0502020204030204" pitchFamily="34" charset="0"/>
              </a:rPr>
            </a:br>
            <a:r>
              <a:rPr lang="en-US" sz="1600">
                <a:solidFill>
                  <a:schemeClr val="bg1"/>
                </a:solidFill>
                <a:latin typeface="Calibri" panose="020F0502020204030204" pitchFamily="34" charset="0"/>
                <a:cs typeface="Calibri" panose="020F0502020204030204" pitchFamily="34" charset="0"/>
              </a:rPr>
              <a:t>Data</a:t>
            </a:r>
          </a:p>
        </p:txBody>
      </p:sp>
      <p:cxnSp>
        <p:nvCxnSpPr>
          <p:cNvPr id="82" name="Straight Arrow Connector 81">
            <a:extLst>
              <a:ext uri="{FF2B5EF4-FFF2-40B4-BE49-F238E27FC236}">
                <a16:creationId xmlns:a16="http://schemas.microsoft.com/office/drawing/2014/main" id="{57EC0E3B-CD60-C14A-8F52-B4636F1BB4CF}"/>
              </a:ext>
            </a:extLst>
          </p:cNvPr>
          <p:cNvCxnSpPr>
            <a:cxnSpLocks/>
          </p:cNvCxnSpPr>
          <p:nvPr/>
        </p:nvCxnSpPr>
        <p:spPr>
          <a:xfrm>
            <a:off x="7093299" y="3430690"/>
            <a:ext cx="273713"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83" name="Straight Arrow Connector 82">
            <a:extLst>
              <a:ext uri="{FF2B5EF4-FFF2-40B4-BE49-F238E27FC236}">
                <a16:creationId xmlns:a16="http://schemas.microsoft.com/office/drawing/2014/main" id="{E76F0D52-88D5-7F42-AFC7-E73B07AB68E5}"/>
              </a:ext>
            </a:extLst>
          </p:cNvPr>
          <p:cNvCxnSpPr>
            <a:cxnSpLocks/>
          </p:cNvCxnSpPr>
          <p:nvPr/>
        </p:nvCxnSpPr>
        <p:spPr>
          <a:xfrm>
            <a:off x="5015346" y="3430690"/>
            <a:ext cx="328891"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46" name="TextBox 45">
            <a:extLst>
              <a:ext uri="{FF2B5EF4-FFF2-40B4-BE49-F238E27FC236}">
                <a16:creationId xmlns:a16="http://schemas.microsoft.com/office/drawing/2014/main" id="{87BE7DA6-91F3-F243-93B5-0731E8FEA315}"/>
              </a:ext>
            </a:extLst>
          </p:cNvPr>
          <p:cNvSpPr txBox="1"/>
          <p:nvPr/>
        </p:nvSpPr>
        <p:spPr>
          <a:xfrm>
            <a:off x="3376844" y="5934083"/>
            <a:ext cx="5195805" cy="369332"/>
          </a:xfrm>
          <a:prstGeom prst="rect">
            <a:avLst/>
          </a:prstGeom>
          <a:noFill/>
        </p:spPr>
        <p:txBody>
          <a:bodyPr wrap="square" rtlCol="0">
            <a:spAutoFit/>
          </a:bodyPr>
          <a:lstStyle/>
          <a:p>
            <a:pPr algn="ctr"/>
            <a:r>
              <a:rPr lang="en-US">
                <a:latin typeface="Calibri" panose="020F0502020204030204" pitchFamily="34" charset="0"/>
                <a:cs typeface="Calibri" panose="020F0502020204030204" pitchFamily="34" charset="0"/>
              </a:rPr>
              <a:t>Do FMEA for each input &amp; output</a:t>
            </a:r>
          </a:p>
        </p:txBody>
      </p:sp>
      <p:sp>
        <p:nvSpPr>
          <p:cNvPr id="57" name="Rectangle 56">
            <a:extLst>
              <a:ext uri="{FF2B5EF4-FFF2-40B4-BE49-F238E27FC236}">
                <a16:creationId xmlns:a16="http://schemas.microsoft.com/office/drawing/2014/main" id="{40AB0C68-B1E8-845A-908B-B722EF0A2CDF}"/>
              </a:ext>
            </a:extLst>
          </p:cNvPr>
          <p:cNvSpPr/>
          <p:nvPr/>
        </p:nvSpPr>
        <p:spPr bwMode="auto">
          <a:xfrm>
            <a:off x="1259715" y="4610996"/>
            <a:ext cx="1927526" cy="604005"/>
          </a:xfrm>
          <a:prstGeom prst="rect">
            <a:avLst/>
          </a:prstGeom>
          <a:solidFill>
            <a:srgbClr val="00B050"/>
          </a:solidFill>
          <a:ln>
            <a:headEnd/>
            <a:tailEnd/>
          </a:ln>
        </p:spPr>
        <p:style>
          <a:lnRef idx="0">
            <a:schemeClr val="dk1"/>
          </a:lnRef>
          <a:fillRef idx="3">
            <a:schemeClr val="dk1"/>
          </a:fillRef>
          <a:effectRef idx="3">
            <a:schemeClr val="dk1"/>
          </a:effectRef>
          <a:fontRef idx="minor">
            <a:schemeClr val="lt1"/>
          </a:fontRef>
        </p:style>
        <p:txBody>
          <a:bodyPr wrap="none" rtlCol="0" anchor="ctr"/>
          <a:lstStyle/>
          <a:p>
            <a:pPr algn="ctr">
              <a:lnSpc>
                <a:spcPct val="80000"/>
              </a:lnSpc>
            </a:pPr>
            <a:r>
              <a:rPr lang="en-US" sz="1600">
                <a:solidFill>
                  <a:schemeClr val="bg1"/>
                </a:solidFill>
                <a:latin typeface="Calibri" panose="020F0502020204030204" pitchFamily="34" charset="0"/>
                <a:cs typeface="Calibri" panose="020F0502020204030204" pitchFamily="34" charset="0"/>
              </a:rPr>
              <a:t>FCR C&amp;M</a:t>
            </a:r>
            <a:br>
              <a:rPr lang="en-US" sz="1600">
                <a:solidFill>
                  <a:schemeClr val="bg1"/>
                </a:solidFill>
                <a:latin typeface="Calibri" panose="020F0502020204030204" pitchFamily="34" charset="0"/>
                <a:cs typeface="Calibri" panose="020F0502020204030204" pitchFamily="34" charset="0"/>
              </a:rPr>
            </a:br>
            <a:r>
              <a:rPr lang="en-US" sz="1600">
                <a:solidFill>
                  <a:schemeClr val="bg1"/>
                </a:solidFill>
                <a:latin typeface="Calibri" panose="020F0502020204030204" pitchFamily="34" charset="0"/>
                <a:cs typeface="Calibri" panose="020F0502020204030204" pitchFamily="34" charset="0"/>
              </a:rPr>
              <a:t> Software  </a:t>
            </a:r>
          </a:p>
        </p:txBody>
      </p:sp>
      <p:cxnSp>
        <p:nvCxnSpPr>
          <p:cNvPr id="58" name="Straight Arrow Connector 57">
            <a:extLst>
              <a:ext uri="{FF2B5EF4-FFF2-40B4-BE49-F238E27FC236}">
                <a16:creationId xmlns:a16="http://schemas.microsoft.com/office/drawing/2014/main" id="{DF229957-22A4-8392-C58C-474E28919527}"/>
              </a:ext>
            </a:extLst>
          </p:cNvPr>
          <p:cNvCxnSpPr>
            <a:cxnSpLocks/>
          </p:cNvCxnSpPr>
          <p:nvPr/>
        </p:nvCxnSpPr>
        <p:spPr>
          <a:xfrm>
            <a:off x="3187242" y="4912998"/>
            <a:ext cx="398737" cy="1"/>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60" name="Straight Arrow Connector 59">
            <a:extLst>
              <a:ext uri="{FF2B5EF4-FFF2-40B4-BE49-F238E27FC236}">
                <a16:creationId xmlns:a16="http://schemas.microsoft.com/office/drawing/2014/main" id="{668EB5FF-0D71-2D02-0110-4541F1BC3614}"/>
              </a:ext>
            </a:extLst>
          </p:cNvPr>
          <p:cNvCxnSpPr>
            <a:cxnSpLocks/>
            <a:stCxn id="63" idx="3"/>
            <a:endCxn id="87" idx="1"/>
          </p:cNvCxnSpPr>
          <p:nvPr/>
        </p:nvCxnSpPr>
        <p:spPr>
          <a:xfrm flipV="1">
            <a:off x="8727347" y="4905922"/>
            <a:ext cx="319782" cy="7076"/>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61" name="Rectangle 60">
            <a:extLst>
              <a:ext uri="{FF2B5EF4-FFF2-40B4-BE49-F238E27FC236}">
                <a16:creationId xmlns:a16="http://schemas.microsoft.com/office/drawing/2014/main" id="{9DE9FE40-0CD6-A754-F5E0-C9F55A6AE723}"/>
              </a:ext>
            </a:extLst>
          </p:cNvPr>
          <p:cNvSpPr/>
          <p:nvPr/>
        </p:nvSpPr>
        <p:spPr bwMode="auto">
          <a:xfrm>
            <a:off x="3585978" y="4609237"/>
            <a:ext cx="1457184" cy="607522"/>
          </a:xfrm>
          <a:prstGeom prst="rect">
            <a:avLst/>
          </a:prstGeom>
          <a:ln>
            <a:headEnd/>
            <a:tailEnd/>
          </a:ln>
        </p:spPr>
        <p:style>
          <a:lnRef idx="0">
            <a:schemeClr val="accent6"/>
          </a:lnRef>
          <a:fillRef idx="3">
            <a:schemeClr val="accent6"/>
          </a:fillRef>
          <a:effectRef idx="3">
            <a:schemeClr val="accent6"/>
          </a:effectRef>
          <a:fontRef idx="minor">
            <a:schemeClr val="lt1"/>
          </a:fontRef>
        </p:style>
        <p:txBody>
          <a:bodyPr wrap="none" rtlCol="0" anchor="ctr"/>
          <a:lstStyle/>
          <a:p>
            <a:pPr algn="ctr">
              <a:lnSpc>
                <a:spcPct val="80000"/>
              </a:lnSpc>
            </a:pPr>
            <a:r>
              <a:rPr lang="en-US" sz="1600">
                <a:solidFill>
                  <a:schemeClr val="accent6">
                    <a:lumMod val="50000"/>
                  </a:schemeClr>
                </a:solidFill>
                <a:latin typeface="Calibri" panose="020F0502020204030204" pitchFamily="34" charset="0"/>
                <a:cs typeface="Calibri" panose="020F0502020204030204" pitchFamily="34" charset="0"/>
              </a:rPr>
              <a:t>Enter Ready </a:t>
            </a:r>
            <a:br>
              <a:rPr lang="en-US" sz="1600">
                <a:solidFill>
                  <a:schemeClr val="accent6">
                    <a:lumMod val="50000"/>
                  </a:schemeClr>
                </a:solidFill>
                <a:latin typeface="Calibri" panose="020F0502020204030204" pitchFamily="34" charset="0"/>
                <a:cs typeface="Calibri" panose="020F0502020204030204" pitchFamily="34" charset="0"/>
              </a:rPr>
            </a:br>
            <a:r>
              <a:rPr lang="en-US" sz="1600">
                <a:solidFill>
                  <a:schemeClr val="accent6">
                    <a:lumMod val="50000"/>
                  </a:schemeClr>
                </a:solidFill>
                <a:latin typeface="Calibri" panose="020F0502020204030204" pitchFamily="34" charset="0"/>
                <a:cs typeface="Calibri" panose="020F0502020204030204" pitchFamily="34" charset="0"/>
              </a:rPr>
              <a:t>to Install Lid </a:t>
            </a:r>
            <a:br>
              <a:rPr lang="en-US" sz="1600">
                <a:solidFill>
                  <a:schemeClr val="accent6">
                    <a:lumMod val="50000"/>
                  </a:schemeClr>
                </a:solidFill>
                <a:latin typeface="Calibri" panose="020F0502020204030204" pitchFamily="34" charset="0"/>
                <a:cs typeface="Calibri" panose="020F0502020204030204" pitchFamily="34" charset="0"/>
              </a:rPr>
            </a:br>
            <a:r>
              <a:rPr lang="en-US" sz="1600">
                <a:solidFill>
                  <a:schemeClr val="accent6">
                    <a:lumMod val="50000"/>
                  </a:schemeClr>
                </a:solidFill>
                <a:latin typeface="Calibri" panose="020F0502020204030204" pitchFamily="34" charset="0"/>
                <a:cs typeface="Calibri" panose="020F0502020204030204" pitchFamily="34" charset="0"/>
              </a:rPr>
              <a:t>State </a:t>
            </a:r>
            <a:r>
              <a:rPr lang="en-US" sz="1600" err="1">
                <a:solidFill>
                  <a:schemeClr val="accent6">
                    <a:lumMod val="50000"/>
                  </a:schemeClr>
                </a:solidFill>
                <a:latin typeface="Calibri" panose="020F0502020204030204" pitchFamily="34" charset="0"/>
                <a:cs typeface="Calibri" panose="020F0502020204030204" pitchFamily="34" charset="0"/>
              </a:rPr>
              <a:t>Cmd</a:t>
            </a:r>
            <a:endParaRPr lang="en-US" sz="1600">
              <a:solidFill>
                <a:schemeClr val="accent6">
                  <a:lumMod val="50000"/>
                </a:schemeClr>
              </a:solidFill>
              <a:latin typeface="Calibri" panose="020F0502020204030204" pitchFamily="34" charset="0"/>
              <a:cs typeface="Calibri" panose="020F0502020204030204" pitchFamily="34" charset="0"/>
            </a:endParaRPr>
          </a:p>
        </p:txBody>
      </p:sp>
      <p:sp>
        <p:nvSpPr>
          <p:cNvPr id="62" name="Rectangle 61">
            <a:extLst>
              <a:ext uri="{FF2B5EF4-FFF2-40B4-BE49-F238E27FC236}">
                <a16:creationId xmlns:a16="http://schemas.microsoft.com/office/drawing/2014/main" id="{E200845B-6F68-AB73-F984-7DC9060D6242}"/>
              </a:ext>
            </a:extLst>
          </p:cNvPr>
          <p:cNvSpPr/>
          <p:nvPr/>
        </p:nvSpPr>
        <p:spPr bwMode="auto">
          <a:xfrm>
            <a:off x="5351629" y="4592024"/>
            <a:ext cx="1749062" cy="641949"/>
          </a:xfrm>
          <a:prstGeom prst="rect">
            <a:avLst/>
          </a:prstGeom>
          <a:ln>
            <a:headEnd/>
            <a:tailEnd/>
          </a:ln>
        </p:spPr>
        <p:style>
          <a:lnRef idx="0">
            <a:schemeClr val="accent3"/>
          </a:lnRef>
          <a:fillRef idx="3">
            <a:schemeClr val="accent3"/>
          </a:fillRef>
          <a:effectRef idx="3">
            <a:schemeClr val="accent3"/>
          </a:effectRef>
          <a:fontRef idx="minor">
            <a:schemeClr val="lt1"/>
          </a:fontRef>
        </p:style>
        <p:txBody>
          <a:bodyPr wrap="none" rtlCol="0" anchor="ctr"/>
          <a:lstStyle/>
          <a:p>
            <a:pPr algn="ctr">
              <a:lnSpc>
                <a:spcPct val="80000"/>
              </a:lnSpc>
            </a:pPr>
            <a:r>
              <a:rPr lang="en-US" sz="1600">
                <a:solidFill>
                  <a:schemeClr val="bg1"/>
                </a:solidFill>
                <a:latin typeface="Calibri" panose="020F0502020204030204" pitchFamily="34" charset="0"/>
                <a:cs typeface="Calibri" panose="020F0502020204030204" pitchFamily="34" charset="0"/>
              </a:rPr>
              <a:t>Enter Ready to </a:t>
            </a:r>
            <a:br>
              <a:rPr lang="en-US" sz="1600">
                <a:solidFill>
                  <a:schemeClr val="bg1"/>
                </a:solidFill>
                <a:latin typeface="Calibri" panose="020F0502020204030204" pitchFamily="34" charset="0"/>
                <a:cs typeface="Calibri" panose="020F0502020204030204" pitchFamily="34" charset="0"/>
              </a:rPr>
            </a:br>
            <a:r>
              <a:rPr lang="en-US" sz="1600">
                <a:solidFill>
                  <a:schemeClr val="bg1"/>
                </a:solidFill>
                <a:latin typeface="Calibri" panose="020F0502020204030204" pitchFamily="34" charset="0"/>
                <a:cs typeface="Calibri" panose="020F0502020204030204" pitchFamily="34" charset="0"/>
              </a:rPr>
              <a:t>Install Lid State </a:t>
            </a:r>
            <a:br>
              <a:rPr lang="en-US" sz="1600">
                <a:solidFill>
                  <a:schemeClr val="bg1"/>
                </a:solidFill>
                <a:latin typeface="Calibri" panose="020F0502020204030204" pitchFamily="34" charset="0"/>
                <a:cs typeface="Calibri" panose="020F0502020204030204" pitchFamily="34" charset="0"/>
              </a:rPr>
            </a:br>
            <a:r>
              <a:rPr lang="en-US" sz="1600">
                <a:solidFill>
                  <a:schemeClr val="bg1"/>
                </a:solidFill>
                <a:latin typeface="Calibri" panose="020F0502020204030204" pitchFamily="34" charset="0"/>
                <a:cs typeface="Calibri" panose="020F0502020204030204" pitchFamily="34" charset="0"/>
              </a:rPr>
              <a:t>F(5)</a:t>
            </a:r>
          </a:p>
        </p:txBody>
      </p:sp>
      <p:sp>
        <p:nvSpPr>
          <p:cNvPr id="63" name="Rectangle 62">
            <a:extLst>
              <a:ext uri="{FF2B5EF4-FFF2-40B4-BE49-F238E27FC236}">
                <a16:creationId xmlns:a16="http://schemas.microsoft.com/office/drawing/2014/main" id="{02FE2458-A3AD-DA73-089A-987DA36BDDBC}"/>
              </a:ext>
            </a:extLst>
          </p:cNvPr>
          <p:cNvSpPr/>
          <p:nvPr/>
        </p:nvSpPr>
        <p:spPr bwMode="auto">
          <a:xfrm>
            <a:off x="7376443" y="4628418"/>
            <a:ext cx="1350904" cy="569160"/>
          </a:xfrm>
          <a:prstGeom prst="rect">
            <a:avLst/>
          </a:prstGeom>
          <a:ln>
            <a:headEnd/>
            <a:tailEnd/>
          </a:ln>
        </p:spPr>
        <p:style>
          <a:lnRef idx="0">
            <a:schemeClr val="accent4"/>
          </a:lnRef>
          <a:fillRef idx="3">
            <a:schemeClr val="accent4"/>
          </a:fillRef>
          <a:effectRef idx="3">
            <a:schemeClr val="accent4"/>
          </a:effectRef>
          <a:fontRef idx="minor">
            <a:schemeClr val="lt1"/>
          </a:fontRef>
        </p:style>
        <p:txBody>
          <a:bodyPr wrap="none" rtlCol="0" anchor="ctr"/>
          <a:lstStyle/>
          <a:p>
            <a:pPr algn="ctr">
              <a:lnSpc>
                <a:spcPct val="80000"/>
              </a:lnSpc>
            </a:pPr>
            <a:r>
              <a:rPr lang="en-US" sz="1600">
                <a:solidFill>
                  <a:schemeClr val="bg1"/>
                </a:solidFill>
                <a:latin typeface="Calibri" panose="020F0502020204030204" pitchFamily="34" charset="0"/>
                <a:cs typeface="Calibri" panose="020F0502020204030204" pitchFamily="34" charset="0"/>
              </a:rPr>
              <a:t>Ready to </a:t>
            </a:r>
            <a:br>
              <a:rPr lang="en-US" sz="1600">
                <a:solidFill>
                  <a:schemeClr val="bg1"/>
                </a:solidFill>
                <a:latin typeface="Calibri" panose="020F0502020204030204" pitchFamily="34" charset="0"/>
                <a:cs typeface="Calibri" panose="020F0502020204030204" pitchFamily="34" charset="0"/>
              </a:rPr>
            </a:br>
            <a:r>
              <a:rPr lang="en-US" sz="1600">
                <a:solidFill>
                  <a:schemeClr val="bg1"/>
                </a:solidFill>
                <a:latin typeface="Calibri" panose="020F0502020204030204" pitchFamily="34" charset="0"/>
                <a:cs typeface="Calibri" panose="020F0502020204030204" pitchFamily="34" charset="0"/>
              </a:rPr>
              <a:t>Install Lid </a:t>
            </a:r>
            <a:br>
              <a:rPr lang="en-US" sz="1600">
                <a:solidFill>
                  <a:schemeClr val="bg1"/>
                </a:solidFill>
                <a:latin typeface="Calibri" panose="020F0502020204030204" pitchFamily="34" charset="0"/>
                <a:cs typeface="Calibri" panose="020F0502020204030204" pitchFamily="34" charset="0"/>
              </a:rPr>
            </a:br>
            <a:r>
              <a:rPr lang="en-US" sz="1600">
                <a:solidFill>
                  <a:schemeClr val="bg1"/>
                </a:solidFill>
                <a:latin typeface="Calibri" panose="020F0502020204030204" pitchFamily="34" charset="0"/>
                <a:cs typeface="Calibri" panose="020F0502020204030204" pitchFamily="34" charset="0"/>
              </a:rPr>
              <a:t>Message</a:t>
            </a:r>
          </a:p>
        </p:txBody>
      </p:sp>
      <p:cxnSp>
        <p:nvCxnSpPr>
          <p:cNvPr id="64" name="Straight Arrow Connector 63">
            <a:extLst>
              <a:ext uri="{FF2B5EF4-FFF2-40B4-BE49-F238E27FC236}">
                <a16:creationId xmlns:a16="http://schemas.microsoft.com/office/drawing/2014/main" id="{31B9BA94-F843-DC6F-C7EF-F69A7E4FECE8}"/>
              </a:ext>
            </a:extLst>
          </p:cNvPr>
          <p:cNvCxnSpPr>
            <a:cxnSpLocks/>
          </p:cNvCxnSpPr>
          <p:nvPr/>
        </p:nvCxnSpPr>
        <p:spPr>
          <a:xfrm>
            <a:off x="7102731" y="4912998"/>
            <a:ext cx="273713"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65" name="Straight Arrow Connector 64">
            <a:extLst>
              <a:ext uri="{FF2B5EF4-FFF2-40B4-BE49-F238E27FC236}">
                <a16:creationId xmlns:a16="http://schemas.microsoft.com/office/drawing/2014/main" id="{520CD3EB-E1A3-7883-6F0F-F64895ED13FB}"/>
              </a:ext>
            </a:extLst>
          </p:cNvPr>
          <p:cNvCxnSpPr>
            <a:cxnSpLocks/>
          </p:cNvCxnSpPr>
          <p:nvPr/>
        </p:nvCxnSpPr>
        <p:spPr>
          <a:xfrm>
            <a:off x="5043162" y="4912998"/>
            <a:ext cx="310506"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66" name="Rectangle 65">
            <a:extLst>
              <a:ext uri="{FF2B5EF4-FFF2-40B4-BE49-F238E27FC236}">
                <a16:creationId xmlns:a16="http://schemas.microsoft.com/office/drawing/2014/main" id="{87CA7634-8126-50B3-068D-26351956BA39}"/>
              </a:ext>
            </a:extLst>
          </p:cNvPr>
          <p:cNvSpPr/>
          <p:nvPr/>
        </p:nvSpPr>
        <p:spPr bwMode="auto">
          <a:xfrm>
            <a:off x="1253548" y="3866471"/>
            <a:ext cx="1939047" cy="604005"/>
          </a:xfrm>
          <a:prstGeom prst="rect">
            <a:avLst/>
          </a:prstGeom>
          <a:solidFill>
            <a:srgbClr val="00B050"/>
          </a:solidFill>
          <a:ln>
            <a:headEnd/>
            <a:tailEnd/>
          </a:ln>
        </p:spPr>
        <p:style>
          <a:lnRef idx="0">
            <a:schemeClr val="dk1"/>
          </a:lnRef>
          <a:fillRef idx="3">
            <a:schemeClr val="dk1"/>
          </a:fillRef>
          <a:effectRef idx="3">
            <a:schemeClr val="dk1"/>
          </a:effectRef>
          <a:fontRef idx="minor">
            <a:schemeClr val="lt1"/>
          </a:fontRef>
        </p:style>
        <p:txBody>
          <a:bodyPr wrap="none" rtlCol="0" anchor="ctr"/>
          <a:lstStyle/>
          <a:p>
            <a:pPr algn="ctr">
              <a:lnSpc>
                <a:spcPct val="80000"/>
              </a:lnSpc>
            </a:pPr>
            <a:r>
              <a:rPr lang="en-US" sz="1600">
                <a:solidFill>
                  <a:schemeClr val="bg1"/>
                </a:solidFill>
                <a:latin typeface="Calibri" panose="020F0502020204030204" pitchFamily="34" charset="0"/>
                <a:cs typeface="Calibri" panose="020F0502020204030204" pitchFamily="34" charset="0"/>
              </a:rPr>
              <a:t>LIR C&amp;C</a:t>
            </a:r>
            <a:br>
              <a:rPr lang="en-US" sz="1600">
                <a:solidFill>
                  <a:schemeClr val="bg1"/>
                </a:solidFill>
                <a:latin typeface="Calibri" panose="020F0502020204030204" pitchFamily="34" charset="0"/>
                <a:cs typeface="Calibri" panose="020F0502020204030204" pitchFamily="34" charset="0"/>
              </a:rPr>
            </a:br>
            <a:r>
              <a:rPr lang="en-US" sz="1600">
                <a:solidFill>
                  <a:schemeClr val="bg1"/>
                </a:solidFill>
                <a:latin typeface="Calibri" panose="020F0502020204030204" pitchFamily="34" charset="0"/>
                <a:cs typeface="Calibri" panose="020F0502020204030204" pitchFamily="34" charset="0"/>
              </a:rPr>
              <a:t> Software  </a:t>
            </a:r>
          </a:p>
        </p:txBody>
      </p:sp>
      <p:cxnSp>
        <p:nvCxnSpPr>
          <p:cNvPr id="67" name="Straight Arrow Connector 66">
            <a:extLst>
              <a:ext uri="{FF2B5EF4-FFF2-40B4-BE49-F238E27FC236}">
                <a16:creationId xmlns:a16="http://schemas.microsoft.com/office/drawing/2014/main" id="{1C3C740C-C7B5-8B9D-0E15-4656FDFFF543}"/>
              </a:ext>
            </a:extLst>
          </p:cNvPr>
          <p:cNvCxnSpPr>
            <a:cxnSpLocks/>
          </p:cNvCxnSpPr>
          <p:nvPr/>
        </p:nvCxnSpPr>
        <p:spPr>
          <a:xfrm flipV="1">
            <a:off x="3192594" y="4168411"/>
            <a:ext cx="380352" cy="125"/>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68" name="Rectangle 67">
            <a:extLst>
              <a:ext uri="{FF2B5EF4-FFF2-40B4-BE49-F238E27FC236}">
                <a16:creationId xmlns:a16="http://schemas.microsoft.com/office/drawing/2014/main" id="{682215EF-B4FB-A2C7-2107-F85B88C7969B}"/>
              </a:ext>
            </a:extLst>
          </p:cNvPr>
          <p:cNvSpPr/>
          <p:nvPr/>
        </p:nvSpPr>
        <p:spPr bwMode="auto">
          <a:xfrm>
            <a:off x="9047129" y="3871789"/>
            <a:ext cx="1886613" cy="593369"/>
          </a:xfrm>
          <a:prstGeom prst="rect">
            <a:avLst/>
          </a:prstGeom>
          <a:solidFill>
            <a:srgbClr val="00B050"/>
          </a:solidFill>
          <a:ln>
            <a:headEnd/>
            <a:tailEnd/>
          </a:ln>
        </p:spPr>
        <p:style>
          <a:lnRef idx="0">
            <a:schemeClr val="accent5"/>
          </a:lnRef>
          <a:fillRef idx="3">
            <a:schemeClr val="accent5"/>
          </a:fillRef>
          <a:effectRef idx="3">
            <a:schemeClr val="accent5"/>
          </a:effectRef>
          <a:fontRef idx="minor">
            <a:schemeClr val="lt1"/>
          </a:fontRef>
        </p:style>
        <p:txBody>
          <a:bodyPr wrap="none" rtlCol="0" anchor="ctr"/>
          <a:lstStyle/>
          <a:p>
            <a:pPr algn="ctr">
              <a:lnSpc>
                <a:spcPct val="80000"/>
              </a:lnSpc>
            </a:pPr>
            <a:r>
              <a:rPr lang="en-US" sz="1600">
                <a:solidFill>
                  <a:schemeClr val="bg1"/>
                </a:solidFill>
                <a:latin typeface="Calibri" panose="020F0502020204030204" pitchFamily="34" charset="0"/>
                <a:cs typeface="Calibri" panose="020F0502020204030204" pitchFamily="34" charset="0"/>
              </a:rPr>
              <a:t>FCR C&amp;M</a:t>
            </a:r>
            <a:br>
              <a:rPr lang="en-US" sz="1600">
                <a:solidFill>
                  <a:schemeClr val="bg1"/>
                </a:solidFill>
                <a:latin typeface="Calibri" panose="020F0502020204030204" pitchFamily="34" charset="0"/>
                <a:cs typeface="Calibri" panose="020F0502020204030204" pitchFamily="34" charset="0"/>
              </a:rPr>
            </a:br>
            <a:r>
              <a:rPr lang="en-US" sz="1600">
                <a:solidFill>
                  <a:schemeClr val="bg1"/>
                </a:solidFill>
                <a:latin typeface="Calibri" panose="020F0502020204030204" pitchFamily="34" charset="0"/>
                <a:cs typeface="Calibri" panose="020F0502020204030204" pitchFamily="34" charset="0"/>
              </a:rPr>
              <a:t> Software  </a:t>
            </a:r>
          </a:p>
        </p:txBody>
      </p:sp>
      <p:cxnSp>
        <p:nvCxnSpPr>
          <p:cNvPr id="69" name="Straight Arrow Connector 68">
            <a:extLst>
              <a:ext uri="{FF2B5EF4-FFF2-40B4-BE49-F238E27FC236}">
                <a16:creationId xmlns:a16="http://schemas.microsoft.com/office/drawing/2014/main" id="{1AFDD6BB-3510-9167-B111-F2145702D765}"/>
              </a:ext>
            </a:extLst>
          </p:cNvPr>
          <p:cNvCxnSpPr>
            <a:cxnSpLocks/>
            <a:endCxn id="68" idx="1"/>
          </p:cNvCxnSpPr>
          <p:nvPr/>
        </p:nvCxnSpPr>
        <p:spPr>
          <a:xfrm flipV="1">
            <a:off x="8732700" y="4168474"/>
            <a:ext cx="314429" cy="15526"/>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70" name="Rectangle 69">
            <a:extLst>
              <a:ext uri="{FF2B5EF4-FFF2-40B4-BE49-F238E27FC236}">
                <a16:creationId xmlns:a16="http://schemas.microsoft.com/office/drawing/2014/main" id="{2C5C43BF-DD4F-35BC-98AB-B36F643C8E03}"/>
              </a:ext>
            </a:extLst>
          </p:cNvPr>
          <p:cNvSpPr/>
          <p:nvPr/>
        </p:nvSpPr>
        <p:spPr bwMode="auto">
          <a:xfrm>
            <a:off x="3572946" y="3864712"/>
            <a:ext cx="1457184" cy="607522"/>
          </a:xfrm>
          <a:prstGeom prst="rect">
            <a:avLst/>
          </a:prstGeom>
          <a:ln>
            <a:headEnd/>
            <a:tailEnd/>
          </a:ln>
        </p:spPr>
        <p:style>
          <a:lnRef idx="0">
            <a:schemeClr val="accent6"/>
          </a:lnRef>
          <a:fillRef idx="3">
            <a:schemeClr val="accent6"/>
          </a:fillRef>
          <a:effectRef idx="3">
            <a:schemeClr val="accent6"/>
          </a:effectRef>
          <a:fontRef idx="minor">
            <a:schemeClr val="lt1"/>
          </a:fontRef>
        </p:style>
        <p:txBody>
          <a:bodyPr wrap="none" rtlCol="0" anchor="ctr"/>
          <a:lstStyle/>
          <a:p>
            <a:pPr algn="ctr">
              <a:lnSpc>
                <a:spcPct val="80000"/>
              </a:lnSpc>
            </a:pPr>
            <a:r>
              <a:rPr lang="en-US" sz="1600">
                <a:solidFill>
                  <a:schemeClr val="accent6">
                    <a:lumMod val="50000"/>
                  </a:schemeClr>
                </a:solidFill>
                <a:latin typeface="Calibri" panose="020F0502020204030204" pitchFamily="34" charset="0"/>
                <a:cs typeface="Calibri" panose="020F0502020204030204" pitchFamily="34" charset="0"/>
              </a:rPr>
              <a:t>Send H&amp;S Data</a:t>
            </a:r>
            <a:br>
              <a:rPr lang="en-US" sz="1600">
                <a:solidFill>
                  <a:schemeClr val="accent6">
                    <a:lumMod val="50000"/>
                  </a:schemeClr>
                </a:solidFill>
                <a:latin typeface="Calibri" panose="020F0502020204030204" pitchFamily="34" charset="0"/>
                <a:cs typeface="Calibri" panose="020F0502020204030204" pitchFamily="34" charset="0"/>
              </a:rPr>
            </a:br>
            <a:r>
              <a:rPr lang="en-US" sz="1600" err="1">
                <a:solidFill>
                  <a:schemeClr val="accent6">
                    <a:lumMod val="50000"/>
                  </a:schemeClr>
                </a:solidFill>
                <a:latin typeface="Calibri" panose="020F0502020204030204" pitchFamily="34" charset="0"/>
                <a:cs typeface="Calibri" panose="020F0502020204030204" pitchFamily="34" charset="0"/>
              </a:rPr>
              <a:t>Cmd</a:t>
            </a:r>
            <a:endParaRPr lang="en-US" sz="1600">
              <a:solidFill>
                <a:schemeClr val="accent6">
                  <a:lumMod val="50000"/>
                </a:schemeClr>
              </a:solidFill>
              <a:latin typeface="Calibri" panose="020F0502020204030204" pitchFamily="34" charset="0"/>
              <a:cs typeface="Calibri" panose="020F0502020204030204" pitchFamily="34" charset="0"/>
            </a:endParaRPr>
          </a:p>
        </p:txBody>
      </p:sp>
      <p:sp>
        <p:nvSpPr>
          <p:cNvPr id="71" name="Rectangle 70">
            <a:extLst>
              <a:ext uri="{FF2B5EF4-FFF2-40B4-BE49-F238E27FC236}">
                <a16:creationId xmlns:a16="http://schemas.microsoft.com/office/drawing/2014/main" id="{1D8BDF00-7D78-07F2-C59B-BDBCBCCD6F6E}"/>
              </a:ext>
            </a:extLst>
          </p:cNvPr>
          <p:cNvSpPr/>
          <p:nvPr/>
        </p:nvSpPr>
        <p:spPr bwMode="auto">
          <a:xfrm>
            <a:off x="5356982" y="3852159"/>
            <a:ext cx="1749062" cy="632629"/>
          </a:xfrm>
          <a:prstGeom prst="rect">
            <a:avLst/>
          </a:prstGeom>
          <a:ln>
            <a:headEnd/>
            <a:tailEnd/>
          </a:ln>
        </p:spPr>
        <p:style>
          <a:lnRef idx="0">
            <a:schemeClr val="accent3"/>
          </a:lnRef>
          <a:fillRef idx="3">
            <a:schemeClr val="accent3"/>
          </a:fillRef>
          <a:effectRef idx="3">
            <a:schemeClr val="accent3"/>
          </a:effectRef>
          <a:fontRef idx="minor">
            <a:schemeClr val="lt1"/>
          </a:fontRef>
        </p:style>
        <p:txBody>
          <a:bodyPr wrap="none" rtlCol="0" anchor="ctr"/>
          <a:lstStyle/>
          <a:p>
            <a:pPr algn="ctr">
              <a:lnSpc>
                <a:spcPct val="80000"/>
              </a:lnSpc>
            </a:pPr>
            <a:r>
              <a:rPr lang="en-US" sz="1600">
                <a:latin typeface="Calibri" panose="020F0502020204030204" pitchFamily="34" charset="0"/>
                <a:cs typeface="Calibri" panose="020F0502020204030204" pitchFamily="34" charset="0"/>
              </a:rPr>
              <a:t>Send H&amp;S Data</a:t>
            </a:r>
            <a:br>
              <a:rPr lang="en-US" sz="1600">
                <a:solidFill>
                  <a:schemeClr val="bg1"/>
                </a:solidFill>
                <a:latin typeface="Calibri" panose="020F0502020204030204" pitchFamily="34" charset="0"/>
                <a:cs typeface="Calibri" panose="020F0502020204030204" pitchFamily="34" charset="0"/>
              </a:rPr>
            </a:br>
            <a:r>
              <a:rPr lang="en-US" sz="1600">
                <a:solidFill>
                  <a:schemeClr val="bg1"/>
                </a:solidFill>
                <a:latin typeface="Calibri" panose="020F0502020204030204" pitchFamily="34" charset="0"/>
                <a:cs typeface="Calibri" panose="020F0502020204030204" pitchFamily="34" charset="0"/>
              </a:rPr>
              <a:t>F(4)</a:t>
            </a:r>
          </a:p>
        </p:txBody>
      </p:sp>
      <p:sp>
        <p:nvSpPr>
          <p:cNvPr id="72" name="Rectangle 71">
            <a:extLst>
              <a:ext uri="{FF2B5EF4-FFF2-40B4-BE49-F238E27FC236}">
                <a16:creationId xmlns:a16="http://schemas.microsoft.com/office/drawing/2014/main" id="{4C860BE5-9E39-F43D-B09C-559F4363087D}"/>
              </a:ext>
            </a:extLst>
          </p:cNvPr>
          <p:cNvSpPr/>
          <p:nvPr/>
        </p:nvSpPr>
        <p:spPr bwMode="auto">
          <a:xfrm>
            <a:off x="7381796" y="3871789"/>
            <a:ext cx="1350904" cy="593369"/>
          </a:xfrm>
          <a:prstGeom prst="rect">
            <a:avLst/>
          </a:prstGeom>
          <a:ln>
            <a:headEnd/>
            <a:tailEnd/>
          </a:ln>
        </p:spPr>
        <p:style>
          <a:lnRef idx="0">
            <a:schemeClr val="accent4"/>
          </a:lnRef>
          <a:fillRef idx="3">
            <a:schemeClr val="accent4"/>
          </a:fillRef>
          <a:effectRef idx="3">
            <a:schemeClr val="accent4"/>
          </a:effectRef>
          <a:fontRef idx="minor">
            <a:schemeClr val="lt1"/>
          </a:fontRef>
        </p:style>
        <p:txBody>
          <a:bodyPr wrap="none" rtlCol="0" anchor="ctr"/>
          <a:lstStyle/>
          <a:p>
            <a:pPr algn="ctr">
              <a:lnSpc>
                <a:spcPct val="80000"/>
              </a:lnSpc>
            </a:pPr>
            <a:r>
              <a:rPr lang="en-US" sz="1600">
                <a:solidFill>
                  <a:schemeClr val="bg1"/>
                </a:solidFill>
                <a:latin typeface="Calibri" panose="020F0502020204030204" pitchFamily="34" charset="0"/>
                <a:cs typeface="Calibri" panose="020F0502020204030204" pitchFamily="34" charset="0"/>
              </a:rPr>
              <a:t>LIR H&amp;S </a:t>
            </a:r>
            <a:br>
              <a:rPr lang="en-US" sz="1600">
                <a:solidFill>
                  <a:schemeClr val="bg1"/>
                </a:solidFill>
                <a:latin typeface="Calibri" panose="020F0502020204030204" pitchFamily="34" charset="0"/>
                <a:cs typeface="Calibri" panose="020F0502020204030204" pitchFamily="34" charset="0"/>
              </a:rPr>
            </a:br>
            <a:r>
              <a:rPr lang="en-US" sz="1600">
                <a:solidFill>
                  <a:schemeClr val="bg1"/>
                </a:solidFill>
                <a:latin typeface="Calibri" panose="020F0502020204030204" pitchFamily="34" charset="0"/>
                <a:cs typeface="Calibri" panose="020F0502020204030204" pitchFamily="34" charset="0"/>
              </a:rPr>
              <a:t>Data</a:t>
            </a:r>
          </a:p>
        </p:txBody>
      </p:sp>
      <p:cxnSp>
        <p:nvCxnSpPr>
          <p:cNvPr id="73" name="Straight Arrow Connector 72">
            <a:extLst>
              <a:ext uri="{FF2B5EF4-FFF2-40B4-BE49-F238E27FC236}">
                <a16:creationId xmlns:a16="http://schemas.microsoft.com/office/drawing/2014/main" id="{55C6BDB0-4CB6-815C-4FFD-3123458AA11D}"/>
              </a:ext>
            </a:extLst>
          </p:cNvPr>
          <p:cNvCxnSpPr>
            <a:cxnSpLocks/>
          </p:cNvCxnSpPr>
          <p:nvPr/>
        </p:nvCxnSpPr>
        <p:spPr>
          <a:xfrm>
            <a:off x="7108084" y="4168473"/>
            <a:ext cx="273713"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74" name="Straight Arrow Connector 73">
            <a:extLst>
              <a:ext uri="{FF2B5EF4-FFF2-40B4-BE49-F238E27FC236}">
                <a16:creationId xmlns:a16="http://schemas.microsoft.com/office/drawing/2014/main" id="{407EC738-E05B-925D-4D5A-B338654F9396}"/>
              </a:ext>
            </a:extLst>
          </p:cNvPr>
          <p:cNvCxnSpPr>
            <a:cxnSpLocks/>
          </p:cNvCxnSpPr>
          <p:nvPr/>
        </p:nvCxnSpPr>
        <p:spPr>
          <a:xfrm>
            <a:off x="5030131" y="4168473"/>
            <a:ext cx="328891"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87" name="Rectangle 86">
            <a:extLst>
              <a:ext uri="{FF2B5EF4-FFF2-40B4-BE49-F238E27FC236}">
                <a16:creationId xmlns:a16="http://schemas.microsoft.com/office/drawing/2014/main" id="{63C2DC2F-AC48-8732-A51A-865E88109462}"/>
              </a:ext>
            </a:extLst>
          </p:cNvPr>
          <p:cNvSpPr/>
          <p:nvPr/>
        </p:nvSpPr>
        <p:spPr bwMode="auto">
          <a:xfrm>
            <a:off x="9047129" y="4609237"/>
            <a:ext cx="1886613" cy="593369"/>
          </a:xfrm>
          <a:prstGeom prst="rect">
            <a:avLst/>
          </a:prstGeom>
          <a:solidFill>
            <a:srgbClr val="00B050"/>
          </a:solidFill>
          <a:ln>
            <a:headEnd/>
            <a:tailEnd/>
          </a:ln>
        </p:spPr>
        <p:style>
          <a:lnRef idx="0">
            <a:schemeClr val="accent5"/>
          </a:lnRef>
          <a:fillRef idx="3">
            <a:schemeClr val="accent5"/>
          </a:fillRef>
          <a:effectRef idx="3">
            <a:schemeClr val="accent5"/>
          </a:effectRef>
          <a:fontRef idx="minor">
            <a:schemeClr val="lt1"/>
          </a:fontRef>
        </p:style>
        <p:txBody>
          <a:bodyPr wrap="none" rtlCol="0" anchor="ctr"/>
          <a:lstStyle/>
          <a:p>
            <a:pPr algn="ctr">
              <a:lnSpc>
                <a:spcPct val="80000"/>
              </a:lnSpc>
            </a:pPr>
            <a:r>
              <a:rPr lang="en-US" sz="1600">
                <a:solidFill>
                  <a:schemeClr val="bg1"/>
                </a:solidFill>
                <a:latin typeface="Calibri" panose="020F0502020204030204" pitchFamily="34" charset="0"/>
                <a:cs typeface="Calibri" panose="020F0502020204030204" pitchFamily="34" charset="0"/>
              </a:rPr>
              <a:t>FCR C&amp;M</a:t>
            </a:r>
            <a:br>
              <a:rPr lang="en-US" sz="1600">
                <a:solidFill>
                  <a:schemeClr val="bg1"/>
                </a:solidFill>
                <a:latin typeface="Calibri" panose="020F0502020204030204" pitchFamily="34" charset="0"/>
                <a:cs typeface="Calibri" panose="020F0502020204030204" pitchFamily="34" charset="0"/>
              </a:rPr>
            </a:br>
            <a:r>
              <a:rPr lang="en-US" sz="1600">
                <a:solidFill>
                  <a:schemeClr val="bg1"/>
                </a:solidFill>
                <a:latin typeface="Calibri" panose="020F0502020204030204" pitchFamily="34" charset="0"/>
                <a:cs typeface="Calibri" panose="020F0502020204030204" pitchFamily="34" charset="0"/>
              </a:rPr>
              <a:t> Software  </a:t>
            </a:r>
          </a:p>
        </p:txBody>
      </p:sp>
      <p:sp>
        <p:nvSpPr>
          <p:cNvPr id="103" name="TextBox 102">
            <a:extLst>
              <a:ext uri="{FF2B5EF4-FFF2-40B4-BE49-F238E27FC236}">
                <a16:creationId xmlns:a16="http://schemas.microsoft.com/office/drawing/2014/main" id="{148F0EFB-452C-6282-C5E8-5BDB6C61D8E9}"/>
              </a:ext>
            </a:extLst>
          </p:cNvPr>
          <p:cNvSpPr txBox="1"/>
          <p:nvPr/>
        </p:nvSpPr>
        <p:spPr>
          <a:xfrm>
            <a:off x="1614642" y="6387017"/>
            <a:ext cx="8962715" cy="481991"/>
          </a:xfrm>
          <a:prstGeom prst="rect">
            <a:avLst/>
          </a:prstGeom>
          <a:noFill/>
        </p:spPr>
        <p:txBody>
          <a:bodyPr wrap="square" rtlCol="0">
            <a:spAutoFit/>
          </a:bodyPr>
          <a:lstStyle/>
          <a:p>
            <a:pPr algn="ctr">
              <a:lnSpc>
                <a:spcPct val="9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JHS: Jar Handling Subsystem; LHS: Lid Handling Subsystem; LDS: Lid Dispensing System; MMS: Motion Monitoring System  </a:t>
            </a:r>
          </a:p>
        </p:txBody>
      </p:sp>
      <p:sp>
        <p:nvSpPr>
          <p:cNvPr id="107" name="Rectangle 106">
            <a:extLst>
              <a:ext uri="{FF2B5EF4-FFF2-40B4-BE49-F238E27FC236}">
                <a16:creationId xmlns:a16="http://schemas.microsoft.com/office/drawing/2014/main" id="{6B77DEAF-F96C-3307-61DC-67923878A4FF}"/>
              </a:ext>
            </a:extLst>
          </p:cNvPr>
          <p:cNvSpPr/>
          <p:nvPr/>
        </p:nvSpPr>
        <p:spPr bwMode="auto">
          <a:xfrm>
            <a:off x="1237960" y="5302754"/>
            <a:ext cx="1941888" cy="700091"/>
          </a:xfrm>
          <a:prstGeom prst="rect">
            <a:avLst/>
          </a:prstGeom>
          <a:solidFill>
            <a:srgbClr val="00B050"/>
          </a:solidFill>
          <a:ln>
            <a:headEnd/>
            <a:tailEnd/>
          </a:ln>
        </p:spPr>
        <p:style>
          <a:lnRef idx="0">
            <a:schemeClr val="dk1"/>
          </a:lnRef>
          <a:fillRef idx="3">
            <a:schemeClr val="dk1"/>
          </a:fillRef>
          <a:effectRef idx="3">
            <a:schemeClr val="dk1"/>
          </a:effectRef>
          <a:fontRef idx="minor">
            <a:schemeClr val="lt1"/>
          </a:fontRef>
        </p:style>
        <p:txBody>
          <a:bodyPr wrap="none" rtlCol="0" anchor="ctr"/>
          <a:lstStyle/>
          <a:p>
            <a:pPr algn="ctr">
              <a:lnSpc>
                <a:spcPct val="80000"/>
              </a:lnSpc>
            </a:pPr>
            <a:r>
              <a:rPr lang="en-US" sz="1600">
                <a:solidFill>
                  <a:schemeClr val="bg1"/>
                </a:solidFill>
                <a:latin typeface="Calibri" panose="020F0502020204030204" pitchFamily="34" charset="0"/>
                <a:cs typeface="Calibri" panose="020F0502020204030204" pitchFamily="34" charset="0"/>
              </a:rPr>
              <a:t>LIR C&amp;C </a:t>
            </a:r>
            <a:br>
              <a:rPr lang="en-US" sz="1600">
                <a:solidFill>
                  <a:schemeClr val="bg1"/>
                </a:solidFill>
                <a:latin typeface="Calibri" panose="020F0502020204030204" pitchFamily="34" charset="0"/>
                <a:cs typeface="Calibri" panose="020F0502020204030204" pitchFamily="34" charset="0"/>
              </a:rPr>
            </a:br>
            <a:r>
              <a:rPr lang="en-US" sz="1600">
                <a:solidFill>
                  <a:schemeClr val="bg1"/>
                </a:solidFill>
                <a:latin typeface="Calibri" panose="020F0502020204030204" pitchFamily="34" charset="0"/>
                <a:cs typeface="Calibri" panose="020F0502020204030204" pitchFamily="34" charset="0"/>
              </a:rPr>
              <a:t>Software</a:t>
            </a:r>
          </a:p>
        </p:txBody>
      </p:sp>
      <p:cxnSp>
        <p:nvCxnSpPr>
          <p:cNvPr id="108" name="Straight Arrow Connector 107">
            <a:extLst>
              <a:ext uri="{FF2B5EF4-FFF2-40B4-BE49-F238E27FC236}">
                <a16:creationId xmlns:a16="http://schemas.microsoft.com/office/drawing/2014/main" id="{DEC6E7C1-8463-E5A7-58AB-731C6637651A}"/>
              </a:ext>
            </a:extLst>
          </p:cNvPr>
          <p:cNvCxnSpPr>
            <a:cxnSpLocks/>
          </p:cNvCxnSpPr>
          <p:nvPr/>
        </p:nvCxnSpPr>
        <p:spPr>
          <a:xfrm>
            <a:off x="3179849" y="5652799"/>
            <a:ext cx="398737" cy="1"/>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09" name="Rectangle 108">
            <a:extLst>
              <a:ext uri="{FF2B5EF4-FFF2-40B4-BE49-F238E27FC236}">
                <a16:creationId xmlns:a16="http://schemas.microsoft.com/office/drawing/2014/main" id="{140B0B07-C815-6F26-EFCF-43EF12344C3D}"/>
              </a:ext>
            </a:extLst>
          </p:cNvPr>
          <p:cNvSpPr/>
          <p:nvPr/>
        </p:nvSpPr>
        <p:spPr bwMode="auto">
          <a:xfrm>
            <a:off x="9030161" y="5322948"/>
            <a:ext cx="1886613" cy="659703"/>
          </a:xfrm>
          <a:prstGeom prst="rect">
            <a:avLst/>
          </a:prstGeom>
          <a:solidFill>
            <a:srgbClr val="00B050"/>
          </a:solidFill>
          <a:ln>
            <a:headEnd/>
            <a:tailEnd/>
          </a:ln>
        </p:spPr>
        <p:style>
          <a:lnRef idx="0">
            <a:schemeClr val="accent5"/>
          </a:lnRef>
          <a:fillRef idx="3">
            <a:schemeClr val="accent5"/>
          </a:fillRef>
          <a:effectRef idx="3">
            <a:schemeClr val="accent5"/>
          </a:effectRef>
          <a:fontRef idx="minor">
            <a:schemeClr val="lt1"/>
          </a:fontRef>
        </p:style>
        <p:txBody>
          <a:bodyPr wrap="none" rtlCol="0" anchor="ctr"/>
          <a:lstStyle/>
          <a:p>
            <a:pPr algn="ctr">
              <a:lnSpc>
                <a:spcPct val="80000"/>
              </a:lnSpc>
            </a:pPr>
            <a:r>
              <a:rPr lang="en-US" sz="1600">
                <a:solidFill>
                  <a:schemeClr val="bg1"/>
                </a:solidFill>
                <a:latin typeface="Calibri" panose="020F0502020204030204" pitchFamily="34" charset="0"/>
                <a:cs typeface="Calibri" panose="020F0502020204030204" pitchFamily="34" charset="0"/>
              </a:rPr>
              <a:t>FCR C&amp;M </a:t>
            </a:r>
            <a:br>
              <a:rPr lang="en-US" sz="1600">
                <a:solidFill>
                  <a:schemeClr val="bg1"/>
                </a:solidFill>
                <a:latin typeface="Calibri" panose="020F0502020204030204" pitchFamily="34" charset="0"/>
                <a:cs typeface="Calibri" panose="020F0502020204030204" pitchFamily="34" charset="0"/>
              </a:rPr>
            </a:br>
            <a:r>
              <a:rPr lang="en-US" sz="1600">
                <a:solidFill>
                  <a:schemeClr val="bg1"/>
                </a:solidFill>
                <a:latin typeface="Calibri" panose="020F0502020204030204" pitchFamily="34" charset="0"/>
                <a:cs typeface="Calibri" panose="020F0502020204030204" pitchFamily="34" charset="0"/>
              </a:rPr>
              <a:t>Software </a:t>
            </a:r>
          </a:p>
        </p:txBody>
      </p:sp>
      <p:cxnSp>
        <p:nvCxnSpPr>
          <p:cNvPr id="110" name="Straight Arrow Connector 109">
            <a:extLst>
              <a:ext uri="{FF2B5EF4-FFF2-40B4-BE49-F238E27FC236}">
                <a16:creationId xmlns:a16="http://schemas.microsoft.com/office/drawing/2014/main" id="{6CAA80F1-8BD6-1525-578E-5A473930FF35}"/>
              </a:ext>
            </a:extLst>
          </p:cNvPr>
          <p:cNvCxnSpPr>
            <a:cxnSpLocks/>
            <a:endCxn id="109" idx="1"/>
          </p:cNvCxnSpPr>
          <p:nvPr/>
        </p:nvCxnSpPr>
        <p:spPr>
          <a:xfrm>
            <a:off x="8719954" y="5652799"/>
            <a:ext cx="310207" cy="1"/>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11" name="Rectangle 110">
            <a:extLst>
              <a:ext uri="{FF2B5EF4-FFF2-40B4-BE49-F238E27FC236}">
                <a16:creationId xmlns:a16="http://schemas.microsoft.com/office/drawing/2014/main" id="{2C6E87FC-E159-903B-A3BD-E92A9A7D0A06}"/>
              </a:ext>
            </a:extLst>
          </p:cNvPr>
          <p:cNvSpPr/>
          <p:nvPr/>
        </p:nvSpPr>
        <p:spPr bwMode="auto">
          <a:xfrm>
            <a:off x="3578585" y="5300716"/>
            <a:ext cx="1457184" cy="704167"/>
          </a:xfrm>
          <a:prstGeom prst="rect">
            <a:avLst/>
          </a:prstGeom>
          <a:ln>
            <a:headEnd/>
            <a:tailEnd/>
          </a:ln>
        </p:spPr>
        <p:style>
          <a:lnRef idx="0">
            <a:schemeClr val="accent6"/>
          </a:lnRef>
          <a:fillRef idx="3">
            <a:schemeClr val="accent6"/>
          </a:fillRef>
          <a:effectRef idx="3">
            <a:schemeClr val="accent6"/>
          </a:effectRef>
          <a:fontRef idx="minor">
            <a:schemeClr val="lt1"/>
          </a:fontRef>
        </p:style>
        <p:txBody>
          <a:bodyPr wrap="none" rtlCol="0" anchor="ctr"/>
          <a:lstStyle/>
          <a:p>
            <a:pPr algn="ctr">
              <a:lnSpc>
                <a:spcPct val="75000"/>
              </a:lnSpc>
            </a:pPr>
            <a:r>
              <a:rPr lang="en-US" sz="1600">
                <a:solidFill>
                  <a:schemeClr val="accent6">
                    <a:lumMod val="50000"/>
                  </a:schemeClr>
                </a:solidFill>
                <a:latin typeface="Calibri" panose="020F0502020204030204" pitchFamily="34" charset="0"/>
                <a:cs typeface="Calibri" panose="020F0502020204030204" pitchFamily="34" charset="0"/>
              </a:rPr>
              <a:t>Change of </a:t>
            </a:r>
            <a:br>
              <a:rPr lang="en-US" sz="1600">
                <a:solidFill>
                  <a:schemeClr val="accent6">
                    <a:lumMod val="50000"/>
                  </a:schemeClr>
                </a:solidFill>
                <a:latin typeface="Calibri" panose="020F0502020204030204" pitchFamily="34" charset="0"/>
                <a:cs typeface="Calibri" panose="020F0502020204030204" pitchFamily="34" charset="0"/>
              </a:rPr>
            </a:br>
            <a:r>
              <a:rPr lang="en-US" sz="1600">
                <a:solidFill>
                  <a:schemeClr val="accent6">
                    <a:lumMod val="50000"/>
                  </a:schemeClr>
                </a:solidFill>
                <a:latin typeface="Calibri" panose="020F0502020204030204" pitchFamily="34" charset="0"/>
                <a:cs typeface="Calibri" panose="020F0502020204030204" pitchFamily="34" charset="0"/>
              </a:rPr>
              <a:t>State</a:t>
            </a:r>
          </a:p>
        </p:txBody>
      </p:sp>
      <p:sp>
        <p:nvSpPr>
          <p:cNvPr id="112" name="Rectangle 111">
            <a:extLst>
              <a:ext uri="{FF2B5EF4-FFF2-40B4-BE49-F238E27FC236}">
                <a16:creationId xmlns:a16="http://schemas.microsoft.com/office/drawing/2014/main" id="{0E8B934E-907B-8C18-F837-11A4049655E9}"/>
              </a:ext>
            </a:extLst>
          </p:cNvPr>
          <p:cNvSpPr/>
          <p:nvPr/>
        </p:nvSpPr>
        <p:spPr bwMode="auto">
          <a:xfrm>
            <a:off x="5344236" y="5297239"/>
            <a:ext cx="1749062" cy="744071"/>
          </a:xfrm>
          <a:prstGeom prst="rect">
            <a:avLst/>
          </a:prstGeom>
          <a:ln>
            <a:headEnd/>
            <a:tailEnd/>
          </a:ln>
        </p:spPr>
        <p:style>
          <a:lnRef idx="0">
            <a:schemeClr val="accent3"/>
          </a:lnRef>
          <a:fillRef idx="3">
            <a:schemeClr val="accent3"/>
          </a:fillRef>
          <a:effectRef idx="3">
            <a:schemeClr val="accent3"/>
          </a:effectRef>
          <a:fontRef idx="minor">
            <a:schemeClr val="lt1"/>
          </a:fontRef>
        </p:style>
        <p:txBody>
          <a:bodyPr wrap="none" rtlCol="0" anchor="ctr"/>
          <a:lstStyle/>
          <a:p>
            <a:pPr algn="ctr">
              <a:lnSpc>
                <a:spcPct val="80000"/>
              </a:lnSpc>
            </a:pPr>
            <a:r>
              <a:rPr lang="en-US" sz="1600">
                <a:solidFill>
                  <a:schemeClr val="bg1"/>
                </a:solidFill>
                <a:latin typeface="Calibri" panose="020F0502020204030204" pitchFamily="34" charset="0"/>
                <a:cs typeface="Calibri" panose="020F0502020204030204" pitchFamily="34" charset="0"/>
              </a:rPr>
              <a:t>C&amp;C Notify </a:t>
            </a:r>
            <a:br>
              <a:rPr lang="en-US" sz="1600">
                <a:solidFill>
                  <a:schemeClr val="bg1"/>
                </a:solidFill>
                <a:latin typeface="Calibri" panose="020F0502020204030204" pitchFamily="34" charset="0"/>
                <a:cs typeface="Calibri" panose="020F0502020204030204" pitchFamily="34" charset="0"/>
              </a:rPr>
            </a:br>
            <a:r>
              <a:rPr lang="en-US" sz="1600">
                <a:solidFill>
                  <a:schemeClr val="bg1"/>
                </a:solidFill>
                <a:latin typeface="Calibri" panose="020F0502020204030204" pitchFamily="34" charset="0"/>
                <a:cs typeface="Calibri" panose="020F0502020204030204" pitchFamily="34" charset="0"/>
              </a:rPr>
              <a:t>Change of State</a:t>
            </a:r>
            <a:br>
              <a:rPr lang="en-US" sz="1600">
                <a:solidFill>
                  <a:schemeClr val="bg1"/>
                </a:solidFill>
                <a:latin typeface="Calibri" panose="020F0502020204030204" pitchFamily="34" charset="0"/>
                <a:cs typeface="Calibri" panose="020F0502020204030204" pitchFamily="34" charset="0"/>
              </a:rPr>
            </a:br>
            <a:r>
              <a:rPr lang="en-US" sz="1600">
                <a:solidFill>
                  <a:schemeClr val="bg1"/>
                </a:solidFill>
                <a:latin typeface="Calibri" panose="020F0502020204030204" pitchFamily="34" charset="0"/>
                <a:cs typeface="Calibri" panose="020F0502020204030204" pitchFamily="34" charset="0"/>
              </a:rPr>
              <a:t>F(13)</a:t>
            </a:r>
          </a:p>
        </p:txBody>
      </p:sp>
      <p:sp>
        <p:nvSpPr>
          <p:cNvPr id="113" name="Rectangle 112">
            <a:extLst>
              <a:ext uri="{FF2B5EF4-FFF2-40B4-BE49-F238E27FC236}">
                <a16:creationId xmlns:a16="http://schemas.microsoft.com/office/drawing/2014/main" id="{4099DB8E-F8DE-87F6-B347-98E7127D39F8}"/>
              </a:ext>
            </a:extLst>
          </p:cNvPr>
          <p:cNvSpPr/>
          <p:nvPr/>
        </p:nvSpPr>
        <p:spPr bwMode="auto">
          <a:xfrm>
            <a:off x="7369050" y="5297236"/>
            <a:ext cx="1350904" cy="744071"/>
          </a:xfrm>
          <a:prstGeom prst="rect">
            <a:avLst/>
          </a:prstGeom>
          <a:ln>
            <a:headEnd/>
            <a:tailEnd/>
          </a:ln>
        </p:spPr>
        <p:style>
          <a:lnRef idx="0">
            <a:schemeClr val="accent4"/>
          </a:lnRef>
          <a:fillRef idx="3">
            <a:schemeClr val="accent4"/>
          </a:fillRef>
          <a:effectRef idx="3">
            <a:schemeClr val="accent4"/>
          </a:effectRef>
          <a:fontRef idx="minor">
            <a:schemeClr val="lt1"/>
          </a:fontRef>
        </p:style>
        <p:txBody>
          <a:bodyPr wrap="none" rtlCol="0" anchor="ctr"/>
          <a:lstStyle/>
          <a:p>
            <a:pPr algn="ctr">
              <a:lnSpc>
                <a:spcPct val="75000"/>
              </a:lnSpc>
            </a:pPr>
            <a:r>
              <a:rPr lang="en-US" sz="1600">
                <a:solidFill>
                  <a:schemeClr val="bg1"/>
                </a:solidFill>
                <a:latin typeface="Calibri" panose="020F0502020204030204" pitchFamily="34" charset="0"/>
                <a:cs typeface="Calibri" panose="020F0502020204030204" pitchFamily="34" charset="0"/>
              </a:rPr>
              <a:t>Change of </a:t>
            </a:r>
            <a:br>
              <a:rPr lang="en-US" sz="1600">
                <a:solidFill>
                  <a:schemeClr val="bg1"/>
                </a:solidFill>
                <a:latin typeface="Calibri" panose="020F0502020204030204" pitchFamily="34" charset="0"/>
                <a:cs typeface="Calibri" panose="020F0502020204030204" pitchFamily="34" charset="0"/>
              </a:rPr>
            </a:br>
            <a:r>
              <a:rPr lang="en-US" sz="1600">
                <a:solidFill>
                  <a:schemeClr val="bg1"/>
                </a:solidFill>
                <a:latin typeface="Calibri" panose="020F0502020204030204" pitchFamily="34" charset="0"/>
                <a:cs typeface="Calibri" panose="020F0502020204030204" pitchFamily="34" charset="0"/>
              </a:rPr>
              <a:t>State </a:t>
            </a:r>
            <a:br>
              <a:rPr lang="en-US" sz="1600">
                <a:solidFill>
                  <a:schemeClr val="bg1"/>
                </a:solidFill>
                <a:latin typeface="Calibri" panose="020F0502020204030204" pitchFamily="34" charset="0"/>
                <a:cs typeface="Calibri" panose="020F0502020204030204" pitchFamily="34" charset="0"/>
              </a:rPr>
            </a:br>
            <a:r>
              <a:rPr lang="en-US" sz="1600">
                <a:solidFill>
                  <a:schemeClr val="bg1"/>
                </a:solidFill>
                <a:latin typeface="Calibri" panose="020F0502020204030204" pitchFamily="34" charset="0"/>
                <a:cs typeface="Calibri" panose="020F0502020204030204" pitchFamily="34" charset="0"/>
              </a:rPr>
              <a:t>Message</a:t>
            </a:r>
          </a:p>
        </p:txBody>
      </p:sp>
      <p:cxnSp>
        <p:nvCxnSpPr>
          <p:cNvPr id="123" name="Straight Arrow Connector 122">
            <a:extLst>
              <a:ext uri="{FF2B5EF4-FFF2-40B4-BE49-F238E27FC236}">
                <a16:creationId xmlns:a16="http://schemas.microsoft.com/office/drawing/2014/main" id="{1C65E6C5-668E-7DB1-35A4-E5E25891D820}"/>
              </a:ext>
            </a:extLst>
          </p:cNvPr>
          <p:cNvCxnSpPr>
            <a:cxnSpLocks/>
          </p:cNvCxnSpPr>
          <p:nvPr/>
        </p:nvCxnSpPr>
        <p:spPr>
          <a:xfrm>
            <a:off x="7095338" y="5652798"/>
            <a:ext cx="273713"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24" name="Straight Arrow Connector 123">
            <a:extLst>
              <a:ext uri="{FF2B5EF4-FFF2-40B4-BE49-F238E27FC236}">
                <a16:creationId xmlns:a16="http://schemas.microsoft.com/office/drawing/2014/main" id="{002919F4-4BC4-F5DF-D454-F57C7C0F475A}"/>
              </a:ext>
            </a:extLst>
          </p:cNvPr>
          <p:cNvCxnSpPr>
            <a:cxnSpLocks/>
          </p:cNvCxnSpPr>
          <p:nvPr/>
        </p:nvCxnSpPr>
        <p:spPr>
          <a:xfrm>
            <a:off x="5035769" y="5652798"/>
            <a:ext cx="310506"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8949770"/>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c">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47307</TotalTime>
  <Words>26897</Words>
  <Application>Microsoft Macintosh PowerPoint</Application>
  <PresentationFormat>Widescreen</PresentationFormat>
  <Paragraphs>1936</Paragraphs>
  <Slides>142</Slides>
  <Notes>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142</vt:i4>
      </vt:variant>
    </vt:vector>
  </HeadingPairs>
  <TitlesOfParts>
    <vt:vector size="147" baseType="lpstr">
      <vt:lpstr>Arial</vt:lpstr>
      <vt:lpstr>Calibri</vt:lpstr>
      <vt:lpstr>Garamond</vt:lpstr>
      <vt:lpstr>Wingdings</vt:lpstr>
      <vt:lpstr>Organic</vt:lpstr>
      <vt:lpstr>PowerPoint Presentation</vt:lpstr>
      <vt:lpstr>Background</vt:lpstr>
      <vt:lpstr>Background</vt:lpstr>
      <vt:lpstr>Acquisition Concept</vt:lpstr>
      <vt:lpstr>Acquisition Concept</vt:lpstr>
      <vt:lpstr>Activities Involved</vt:lpstr>
      <vt:lpstr>PowerPoint Presentation</vt:lpstr>
      <vt:lpstr>4.3.1 Define the Problem, Threat, or Opportunity</vt:lpstr>
      <vt:lpstr>Problem Statement Analysis</vt:lpstr>
      <vt:lpstr>Problem Statement</vt:lpstr>
      <vt:lpstr>4.3.2 Define Mission, Goals, Objectives, &amp; Measures </vt:lpstr>
      <vt:lpstr>Mission, Goals, Objectives Business Perspective (of overall JPS automaton effort)</vt:lpstr>
      <vt:lpstr>Mission, Goals, Objectives LIR Perspective</vt:lpstr>
      <vt:lpstr>PowerPoint Presentation</vt:lpstr>
      <vt:lpstr>4.3.3 Identify External and Internal Stakeholders </vt:lpstr>
      <vt:lpstr>Stakeholders for Customer/Supplier Perspectives</vt:lpstr>
      <vt:lpstr>Include Higher-Level Business Stakeholders</vt:lpstr>
      <vt:lpstr>Flow Down, Allocation, &amp; Budgeting</vt:lpstr>
      <vt:lpstr>PowerPoint Presentation</vt:lpstr>
      <vt:lpstr>Identify Key Stakeholders – LIR Project Internal &amp; External</vt:lpstr>
      <vt:lpstr>Identifying Stakeholders – Are their others?</vt:lpstr>
      <vt:lpstr>Identifying Stakeholders – Business</vt:lpstr>
      <vt:lpstr>PowerPoint Presentation</vt:lpstr>
      <vt:lpstr>Stakeholders’ High-Level Needs &amp; Expectations</vt:lpstr>
      <vt:lpstr>Stakeholders’ Needs &amp; Expectations (2)</vt:lpstr>
      <vt:lpstr>Stakeholders’ Needs &amp; Expectations (3)</vt:lpstr>
      <vt:lpstr>Stakeholders’ Needs &amp; Expectations (4)</vt:lpstr>
      <vt:lpstr>Stakeholders’ Needs &amp; Expectations (5)</vt:lpstr>
      <vt:lpstr>Stakeholders’ Needs &amp; Expectations (6)</vt:lpstr>
      <vt:lpstr>PowerPoint Presentation</vt:lpstr>
      <vt:lpstr>Document Assumptions</vt:lpstr>
      <vt:lpstr>Assumptions (2)</vt:lpstr>
      <vt:lpstr>PowerPoint Presentation</vt:lpstr>
      <vt:lpstr>4.3.4 Elicit Stakeholder Needs &amp; Requirements</vt:lpstr>
      <vt:lpstr>Information needed from the stakeholders</vt:lpstr>
      <vt:lpstr>Information needed from the stakeholders (2)</vt:lpstr>
      <vt:lpstr>Information needed from the stakeholders (3)</vt:lpstr>
      <vt:lpstr>Methodology</vt:lpstr>
      <vt:lpstr>Operational Scenarios, Stories, Use cases S3: Ronald Roundtop, Chief of Operations (Internal)</vt:lpstr>
      <vt:lpstr>Operational Scenarios, Stories, Use cases S3: Ronald Roundtop, Chief of Operations (Internal)</vt:lpstr>
      <vt:lpstr>Operational Scenarios, Stories, Use cases S3: Ronald Roundtop, Chief of Operations (Internal)</vt:lpstr>
      <vt:lpstr>Operational Scenarios, Stories, Use cases S3: Ronald Roundtop, Chief of Operations (Internal)</vt:lpstr>
      <vt:lpstr>Operational Scenarios, Stories, Use cases S3: Ronald Quench, Chief of Operations (Internal)</vt:lpstr>
      <vt:lpstr>Operational Scenarios, Stories, Use cases S3: Ronald Quench, Chief of Operations (Internal)</vt:lpstr>
      <vt:lpstr>Operational Scenarios, Stories, Use cases S4: Tom Torque, Facility Manager (Internal)</vt:lpstr>
      <vt:lpstr>Operational Scenarios, Stories, Use cases S4: Tom Torque, Facility Manager (Internal)</vt:lpstr>
      <vt:lpstr>Operational Scenarios, Stories, Use cases S4: Tom Torque, Facility Manager (Internal)</vt:lpstr>
      <vt:lpstr>Operational Scenarios, Stories, Use cases S4: Tom Torque, Facility Manager (Internal)</vt:lpstr>
      <vt:lpstr>Operational Scenarios, Stories, Use cases S4: Tom Torque, Facility Manager (Internal)</vt:lpstr>
      <vt:lpstr>Operational Scenarios, Stories, Use cases S5: Shelia Stores, Chief of Shipping, Receiving, &amp; Storage (Internal)</vt:lpstr>
      <vt:lpstr>Operational Scenarios, Stories, Use cases S5: Shelia Stores, Chief of Shipping, Receiving, &amp; Storage (Internal)</vt:lpstr>
      <vt:lpstr>Operational Scenarios, Stories, Use cases S5: Shelia Stores, Chief of Shipping, Receiving, &amp; Storage (Internal)</vt:lpstr>
      <vt:lpstr>Operational Scenarios, Stories, Use cases S5: Shelia Stores, Chief of Shipping, Receiving, &amp; Storage (Internal)</vt:lpstr>
      <vt:lpstr>Operational Scenarios, Stories, Use cases S5: Shelia Stores, Chief of Shipping, Receiving, &amp; Storage (Internal)</vt:lpstr>
      <vt:lpstr>Operational Scenarios, Stories, Use cases S5: Shelia Stores, Chief of Shipping, Receiving, &amp; Storage (Internal)</vt:lpstr>
      <vt:lpstr>Operational Scenarios, Stories, Use cases S5: Shelia Stores, Chief of Shipping, Receiving, &amp; Storage (Internal)</vt:lpstr>
      <vt:lpstr>Operational Scenarios, Stories, Use cases S6: Sally Lidisan, Lids Unlimited, Inc. (External) Lid Supplier  </vt:lpstr>
      <vt:lpstr>Operational Scenarios, Stories, Use cases S7: Bob Jarhead, Jars Unlimited, Inc. (External) Jar Supplier  </vt:lpstr>
      <vt:lpstr>Operational Scenarios, Stories, Use cases S7: Bob Jarhead, Jars Unlimited, Inc. (External) Jar Supplier</vt:lpstr>
      <vt:lpstr>Operational Scenarios, Stories, Use cases S8: Mary Safelton, Chief of Safety &amp; Compliance (Internal)</vt:lpstr>
      <vt:lpstr>Operational Scenarios, Stories, Use cases S9: “Scotty” Wrench, Chief of Maintenance &amp; Logistics (Internal)</vt:lpstr>
      <vt:lpstr>Operational Scenarios, Stories, Use cases S9: “Scotty” Wrench, Chief of Maintenance &amp; Logistics (Internal)</vt:lpstr>
      <vt:lpstr>Operational Scenarios, Stories, Use cases S9: “Scotty” Wrench, Chief of Maintenance &amp; Logistics (Internal)</vt:lpstr>
      <vt:lpstr>Operational Scenarios, Stories, Use cases S9: “Scotty” Wrench, Chief of Maintenance &amp; Logistics (Internal)</vt:lpstr>
      <vt:lpstr>Operational Scenarios, Stories, Use cases S9: “Scotty” Wrench, Chief of Maintenance &amp; Logistics (Internal)</vt:lpstr>
      <vt:lpstr>Operational Scenarios, Stories, Use cases S9: “Scotty” Wrench, Chief of Maintenance &amp; Logistics (Internal)</vt:lpstr>
      <vt:lpstr>Operational Scenarios S10: Irene Teichmann, Chief of IT (Internal)</vt:lpstr>
      <vt:lpstr>Operational Scenarios S10: Irene Teichmann, Chief of IT (Internal)</vt:lpstr>
      <vt:lpstr>PowerPoint Presentation</vt:lpstr>
      <vt:lpstr>4.3.6 Identify Drivers and Constraints</vt:lpstr>
      <vt:lpstr>Drivers &amp; Constraints - Interfaces</vt:lpstr>
      <vt:lpstr>Drivers &amp; Constraints</vt:lpstr>
      <vt:lpstr>Existing Systems – Context Diagram  (Macro system in which the LIR is a part)</vt:lpstr>
      <vt:lpstr>LIR External Interface Diagram</vt:lpstr>
      <vt:lpstr>Drivers &amp; Constraints (2)</vt:lpstr>
      <vt:lpstr>Drivers &amp; Constraints (3)</vt:lpstr>
      <vt:lpstr>PowerPoint Presentation</vt:lpstr>
      <vt:lpstr>4.3.7 Identify, Assess, and Handle Risk</vt:lpstr>
      <vt:lpstr>Operational Risk Assessment</vt:lpstr>
      <vt:lpstr>Operational Risk Assessment</vt:lpstr>
      <vt:lpstr>PowerPoint Presentation</vt:lpstr>
      <vt:lpstr>Activities Involved – part 2</vt:lpstr>
      <vt:lpstr>4.4  Capture Preliminary Integrated Set of Lifecycle Concepts</vt:lpstr>
      <vt:lpstr>PowerPoint Presentation</vt:lpstr>
      <vt:lpstr>Lifecycle Concepts we need to consider</vt:lpstr>
      <vt:lpstr>4.5    Lifecycle Concepts Analysis and Maturation</vt:lpstr>
      <vt:lpstr>Feasible Lifecycle Concepts</vt:lpstr>
      <vt:lpstr>Methods to Help Define and Mature Feasible Lifecycle Concepts</vt:lpstr>
      <vt:lpstr>Use of Diagrams and Models for Analysis </vt:lpstr>
      <vt:lpstr>Risk Assessment</vt:lpstr>
      <vt:lpstr>Risk Assessment</vt:lpstr>
      <vt:lpstr>Iteration to Mature Lifecycle Concepts</vt:lpstr>
      <vt:lpstr>LIS Conceptual/Logical Architecture</vt:lpstr>
      <vt:lpstr>LIS Hierarchical Architecture View</vt:lpstr>
      <vt:lpstr>LIR Hierarchical Architecture View</vt:lpstr>
      <vt:lpstr>LIS Architecture Descriptions</vt:lpstr>
      <vt:lpstr>LIS Architecture Descriptions</vt:lpstr>
      <vt:lpstr>LIR Functional Analysis</vt:lpstr>
      <vt:lpstr>LIR SIPOC Analysis – Startup</vt:lpstr>
      <vt:lpstr>LIR Functional Analysis</vt:lpstr>
      <vt:lpstr>LIR SIPOC Analysis – Lid Installation</vt:lpstr>
      <vt:lpstr>LIR Functional Analysis</vt:lpstr>
      <vt:lpstr>LIR SIPOC Analysis – Concurrent Functions</vt:lpstr>
      <vt:lpstr>LIR Functional Analysis</vt:lpstr>
      <vt:lpstr>LIR SIPOC Analysis – End of Shift Shutdown</vt:lpstr>
      <vt:lpstr>LIR Functional Flow Diagram –  Startup</vt:lpstr>
      <vt:lpstr>LIR Functional Flow Diagram – Lid Installation</vt:lpstr>
      <vt:lpstr>LIR Functional Flow Diagram – Concurrent Operations</vt:lpstr>
      <vt:lpstr>LIR Functional Flow Diagram –  End-of-Shift Operations</vt:lpstr>
      <vt:lpstr>PowerPoint Presentation</vt:lpstr>
      <vt:lpstr>Lifecycle Concept Analysis and Maturation</vt:lpstr>
      <vt:lpstr>A Complete Integrated Set of Needs Includes:</vt:lpstr>
      <vt:lpstr>Lifecycle Concept Analysis and Maturation</vt:lpstr>
      <vt:lpstr>Lifecycle Concept Analysis and Maturation</vt:lpstr>
      <vt:lpstr>Lifecycle Concept Analysis and Maturation</vt:lpstr>
      <vt:lpstr>Lifecycle Concept Analysis and Maturation</vt:lpstr>
      <vt:lpstr>PowerPoint Presentation</vt:lpstr>
      <vt:lpstr>4.6     Define and Record the Integrated Set of Needs </vt:lpstr>
      <vt:lpstr>Needs vs Requirements</vt:lpstr>
      <vt:lpstr>Needs vs Requirements Examples</vt:lpstr>
      <vt:lpstr>PowerPoint Presentation</vt:lpstr>
      <vt:lpstr>Defining the Integrated set of Needs</vt:lpstr>
      <vt:lpstr>Needs – Function (functional/performance)</vt:lpstr>
      <vt:lpstr>Needs – Function (functional/performance)</vt:lpstr>
      <vt:lpstr>Stakeholder Needs - Fit (Operations/Interfaces)</vt:lpstr>
      <vt:lpstr>Stakeholder Needs - Form (Physical Attributes)</vt:lpstr>
      <vt:lpstr>Stakeholder Needs - Quality (-ilities)</vt:lpstr>
      <vt:lpstr>Stakeholder Needs - Quality (-ilities)</vt:lpstr>
      <vt:lpstr>Stakeholder Needs - Compliance (Regulations/Standards)</vt:lpstr>
      <vt:lpstr>PowerPoint Presentation</vt:lpstr>
      <vt:lpstr>Transforming Needs into Design Input Requirements</vt:lpstr>
      <vt:lpstr>Transforming Needs into Design Input Requirements</vt:lpstr>
      <vt:lpstr>LIR System Requirements – Function (functional/performance)</vt:lpstr>
      <vt:lpstr>LIR System Requirements – Function (functional/performance)</vt:lpstr>
      <vt:lpstr>LIR System Requirements - Fit (Operations/Interfaces)</vt:lpstr>
      <vt:lpstr>LIR System Requirements - Fit (Operations/Interfaces)</vt:lpstr>
      <vt:lpstr>LIR System Requirements - Form (Physical Attributes)</vt:lpstr>
      <vt:lpstr>LIR System Requirements - Quality (-ilities)</vt:lpstr>
      <vt:lpstr>LIR System Requirements - Quality (-ilities)</vt:lpstr>
      <vt:lpstr>LIR System Requirements - Compliance (Regulations/Standards)</vt:lpstr>
      <vt:lpstr>Questions and Discussion</vt:lpstr>
      <vt:lpstr>Lou Wheatcraft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Developing &amp; Managing Requirements for Increasingly Complex,  Software Centric Systems</dc:title>
  <dc:creator>Lou Wheatcraft</dc:creator>
  <cp:lastModifiedBy>Lou Wheatcraft</cp:lastModifiedBy>
  <cp:revision>206</cp:revision>
  <cp:lastPrinted>2020-05-08T18:09:27Z</cp:lastPrinted>
  <dcterms:created xsi:type="dcterms:W3CDTF">2019-12-04T14:26:26Z</dcterms:created>
  <dcterms:modified xsi:type="dcterms:W3CDTF">2023-05-17T15:04:59Z</dcterms:modified>
</cp:coreProperties>
</file>