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2"/>
  </p:notesMasterIdLst>
  <p:handoutMasterIdLst>
    <p:handoutMasterId r:id="rId83"/>
  </p:handoutMasterIdLst>
  <p:sldIdLst>
    <p:sldId id="3867" r:id="rId2"/>
    <p:sldId id="3716" r:id="rId3"/>
    <p:sldId id="3912" r:id="rId4"/>
    <p:sldId id="3576" r:id="rId5"/>
    <p:sldId id="3913" r:id="rId6"/>
    <p:sldId id="3754" r:id="rId7"/>
    <p:sldId id="384" r:id="rId8"/>
    <p:sldId id="3891" r:id="rId9"/>
    <p:sldId id="3520" r:id="rId10"/>
    <p:sldId id="3696" r:id="rId11"/>
    <p:sldId id="3770" r:id="rId12"/>
    <p:sldId id="3558" r:id="rId13"/>
    <p:sldId id="3736" r:id="rId14"/>
    <p:sldId id="3582" r:id="rId15"/>
    <p:sldId id="3732" r:id="rId16"/>
    <p:sldId id="3910" r:id="rId17"/>
    <p:sldId id="3911" r:id="rId18"/>
    <p:sldId id="3869" r:id="rId19"/>
    <p:sldId id="3870" r:id="rId20"/>
    <p:sldId id="3871" r:id="rId21"/>
    <p:sldId id="3879" r:id="rId22"/>
    <p:sldId id="3949" r:id="rId23"/>
    <p:sldId id="3950" r:id="rId24"/>
    <p:sldId id="3951" r:id="rId25"/>
    <p:sldId id="3952" r:id="rId26"/>
    <p:sldId id="3914" r:id="rId27"/>
    <p:sldId id="3923" r:id="rId28"/>
    <p:sldId id="3927" r:id="rId29"/>
    <p:sldId id="3787" r:id="rId30"/>
    <p:sldId id="3918" r:id="rId31"/>
    <p:sldId id="3926" r:id="rId32"/>
    <p:sldId id="3945" r:id="rId33"/>
    <p:sldId id="3892" r:id="rId34"/>
    <p:sldId id="3919" r:id="rId35"/>
    <p:sldId id="3878" r:id="rId36"/>
    <p:sldId id="3920" r:id="rId37"/>
    <p:sldId id="3916" r:id="rId38"/>
    <p:sldId id="3921" r:id="rId39"/>
    <p:sldId id="3893" r:id="rId40"/>
    <p:sldId id="3922" r:id="rId41"/>
    <p:sldId id="3880" r:id="rId42"/>
    <p:sldId id="3924" r:id="rId43"/>
    <p:sldId id="3895" r:id="rId44"/>
    <p:sldId id="3784" r:id="rId45"/>
    <p:sldId id="3925" r:id="rId46"/>
    <p:sldId id="3928" r:id="rId47"/>
    <p:sldId id="3894" r:id="rId48"/>
    <p:sldId id="3929" r:id="rId49"/>
    <p:sldId id="3881" r:id="rId50"/>
    <p:sldId id="3930" r:id="rId51"/>
    <p:sldId id="3885" r:id="rId52"/>
    <p:sldId id="3931" r:id="rId53"/>
    <p:sldId id="3896" r:id="rId54"/>
    <p:sldId id="3946" r:id="rId55"/>
    <p:sldId id="3932" r:id="rId56"/>
    <p:sldId id="3785" r:id="rId57"/>
    <p:sldId id="3933" r:id="rId58"/>
    <p:sldId id="3886" r:id="rId59"/>
    <p:sldId id="3934" r:id="rId60"/>
    <p:sldId id="3887" r:id="rId61"/>
    <p:sldId id="3941" r:id="rId62"/>
    <p:sldId id="3935" r:id="rId63"/>
    <p:sldId id="3897" r:id="rId64"/>
    <p:sldId id="3889" r:id="rId65"/>
    <p:sldId id="3936" r:id="rId66"/>
    <p:sldId id="3898" r:id="rId67"/>
    <p:sldId id="3937" r:id="rId68"/>
    <p:sldId id="3899" r:id="rId69"/>
    <p:sldId id="3938" r:id="rId70"/>
    <p:sldId id="3917" r:id="rId71"/>
    <p:sldId id="3940" r:id="rId72"/>
    <p:sldId id="3939" r:id="rId73"/>
    <p:sldId id="3942" r:id="rId74"/>
    <p:sldId id="3943" r:id="rId75"/>
    <p:sldId id="3944" r:id="rId76"/>
    <p:sldId id="3900" r:id="rId77"/>
    <p:sldId id="3903" r:id="rId78"/>
    <p:sldId id="3904" r:id="rId79"/>
    <p:sldId id="3905" r:id="rId80"/>
    <p:sldId id="268" r:id="rId81"/>
  </p:sldIdLst>
  <p:sldSz cx="12198350" cy="6858000"/>
  <p:notesSz cx="6858000" cy="9144000"/>
  <p:defaultTextStyle>
    <a:defPPr>
      <a:defRPr lang="en-US"/>
    </a:defPPr>
    <a:lvl1pPr marL="0" algn="l" defTabSz="609768" rtl="0" eaLnBrk="1" latinLnBrk="0" hangingPunct="1">
      <a:defRPr sz="2400" kern="1200">
        <a:solidFill>
          <a:schemeClr val="tx1"/>
        </a:solidFill>
        <a:latin typeface="+mn-lt"/>
        <a:ea typeface="+mn-ea"/>
        <a:cs typeface="+mn-cs"/>
      </a:defRPr>
    </a:lvl1pPr>
    <a:lvl2pPr marL="609768" algn="l" defTabSz="609768" rtl="0" eaLnBrk="1" latinLnBrk="0" hangingPunct="1">
      <a:defRPr sz="2400" kern="1200">
        <a:solidFill>
          <a:schemeClr val="tx1"/>
        </a:solidFill>
        <a:latin typeface="+mn-lt"/>
        <a:ea typeface="+mn-ea"/>
        <a:cs typeface="+mn-cs"/>
      </a:defRPr>
    </a:lvl2pPr>
    <a:lvl3pPr marL="1219535" algn="l" defTabSz="609768" rtl="0" eaLnBrk="1" latinLnBrk="0" hangingPunct="1">
      <a:defRPr sz="2400" kern="1200">
        <a:solidFill>
          <a:schemeClr val="tx1"/>
        </a:solidFill>
        <a:latin typeface="+mn-lt"/>
        <a:ea typeface="+mn-ea"/>
        <a:cs typeface="+mn-cs"/>
      </a:defRPr>
    </a:lvl3pPr>
    <a:lvl4pPr marL="1829303" algn="l" defTabSz="609768" rtl="0" eaLnBrk="1" latinLnBrk="0" hangingPunct="1">
      <a:defRPr sz="2400" kern="1200">
        <a:solidFill>
          <a:schemeClr val="tx1"/>
        </a:solidFill>
        <a:latin typeface="+mn-lt"/>
        <a:ea typeface="+mn-ea"/>
        <a:cs typeface="+mn-cs"/>
      </a:defRPr>
    </a:lvl4pPr>
    <a:lvl5pPr marL="2439071" algn="l" defTabSz="609768" rtl="0" eaLnBrk="1" latinLnBrk="0" hangingPunct="1">
      <a:defRPr sz="2400" kern="1200">
        <a:solidFill>
          <a:schemeClr val="tx1"/>
        </a:solidFill>
        <a:latin typeface="+mn-lt"/>
        <a:ea typeface="+mn-ea"/>
        <a:cs typeface="+mn-cs"/>
      </a:defRPr>
    </a:lvl5pPr>
    <a:lvl6pPr marL="3048838" algn="l" defTabSz="609768" rtl="0" eaLnBrk="1" latinLnBrk="0" hangingPunct="1">
      <a:defRPr sz="2400" kern="1200">
        <a:solidFill>
          <a:schemeClr val="tx1"/>
        </a:solidFill>
        <a:latin typeface="+mn-lt"/>
        <a:ea typeface="+mn-ea"/>
        <a:cs typeface="+mn-cs"/>
      </a:defRPr>
    </a:lvl6pPr>
    <a:lvl7pPr marL="3658606" algn="l" defTabSz="609768" rtl="0" eaLnBrk="1" latinLnBrk="0" hangingPunct="1">
      <a:defRPr sz="2400" kern="1200">
        <a:solidFill>
          <a:schemeClr val="tx1"/>
        </a:solidFill>
        <a:latin typeface="+mn-lt"/>
        <a:ea typeface="+mn-ea"/>
        <a:cs typeface="+mn-cs"/>
      </a:defRPr>
    </a:lvl7pPr>
    <a:lvl8pPr marL="4268373" algn="l" defTabSz="609768" rtl="0" eaLnBrk="1" latinLnBrk="0" hangingPunct="1">
      <a:defRPr sz="2400" kern="1200">
        <a:solidFill>
          <a:schemeClr val="tx1"/>
        </a:solidFill>
        <a:latin typeface="+mn-lt"/>
        <a:ea typeface="+mn-ea"/>
        <a:cs typeface="+mn-cs"/>
      </a:defRPr>
    </a:lvl8pPr>
    <a:lvl9pPr marL="4878141" algn="l" defTabSz="609768"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9999"/>
    <a:srgbClr val="414042"/>
    <a:srgbClr val="0071CE"/>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2658"/>
    <p:restoredTop sz="96327"/>
  </p:normalViewPr>
  <p:slideViewPr>
    <p:cSldViewPr snapToGrid="0" snapToObjects="1">
      <p:cViewPr varScale="1">
        <p:scale>
          <a:sx n="82" d="100"/>
          <a:sy n="82" d="100"/>
        </p:scale>
        <p:origin x="184" y="1072"/>
      </p:cViewPr>
      <p:guideLst>
        <p:guide orient="horz" pos="2160"/>
        <p:guide pos="3842"/>
      </p:guideLst>
    </p:cSldViewPr>
  </p:slideViewPr>
  <p:outlineViewPr>
    <p:cViewPr>
      <p:scale>
        <a:sx n="40" d="100"/>
        <a:sy n="40"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FDCF06D7-4593-BC46-95A8-2D70E94DBEB5}" type="datetimeFigureOut">
              <a:rPr lang="en-US" smtClean="0"/>
              <a:t>11/20/23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14DC975-A23D-1043-8329-AE888A944FF5}" type="slidenum">
              <a:rPr lang="en-US" smtClean="0"/>
              <a:t>‹#›</a:t>
            </a:fld>
            <a:endParaRPr lang="en-US"/>
          </a:p>
        </p:txBody>
      </p:sp>
    </p:spTree>
    <p:extLst>
      <p:ext uri="{BB962C8B-B14F-4D97-AF65-F5344CB8AC3E}">
        <p14:creationId xmlns:p14="http://schemas.microsoft.com/office/powerpoint/2010/main" val="311787673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095C955-B8C9-7543-B8AA-5D5411F8A4E3}" type="datetimeFigureOut">
              <a:rPr lang="en-US" smtClean="0"/>
              <a:t>11/20/23</a:t>
            </a:fld>
            <a:endParaRPr lang="en-US"/>
          </a:p>
        </p:txBody>
      </p:sp>
      <p:sp>
        <p:nvSpPr>
          <p:cNvPr id="4" name="Slide Image Placeholder 3"/>
          <p:cNvSpPr>
            <a:spLocks noGrp="1" noRot="1" noChangeAspect="1"/>
          </p:cNvSpPr>
          <p:nvPr>
            <p:ph type="sldImg" idx="2"/>
          </p:nvPr>
        </p:nvSpPr>
        <p:spPr>
          <a:xfrm>
            <a:off x="379413" y="685800"/>
            <a:ext cx="609917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a:t>Click to edit Master text styles</a:t>
            </a:r>
          </a:p>
          <a:p>
            <a:pPr lvl="1"/>
            <a:r>
              <a:rPr lang="fr-FR"/>
              <a:t>Second level</a:t>
            </a:r>
          </a:p>
          <a:p>
            <a:pPr lvl="2"/>
            <a:r>
              <a:rPr lang="fr-FR"/>
              <a:t>Third level</a:t>
            </a:r>
          </a:p>
          <a:p>
            <a:pPr lvl="3"/>
            <a:r>
              <a:rPr lang="fr-FR"/>
              <a:t>Fourth level</a:t>
            </a:r>
          </a:p>
          <a:p>
            <a:pPr lvl="4"/>
            <a:r>
              <a:rPr lang="fr-FR"/>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CB85D96-4FDB-7148-B18B-46402D7060DF}" type="slidenum">
              <a:rPr lang="en-US" smtClean="0"/>
              <a:t>‹#›</a:t>
            </a:fld>
            <a:endParaRPr lang="en-US"/>
          </a:p>
        </p:txBody>
      </p:sp>
    </p:spTree>
    <p:extLst>
      <p:ext uri="{BB962C8B-B14F-4D97-AF65-F5344CB8AC3E}">
        <p14:creationId xmlns:p14="http://schemas.microsoft.com/office/powerpoint/2010/main" val="2565197561"/>
      </p:ext>
    </p:extLst>
  </p:cSld>
  <p:clrMap bg1="lt1" tx1="dk1" bg2="lt2" tx2="dk2" accent1="accent1" accent2="accent2" accent3="accent3" accent4="accent4" accent5="accent5" accent6="accent6" hlink="hlink" folHlink="folHlink"/>
  <p:hf hdr="0" ftr="0" dt="0"/>
  <p:notesStyle>
    <a:lvl1pPr marL="0" algn="l" defTabSz="609768" rtl="0" eaLnBrk="1" latinLnBrk="0" hangingPunct="1">
      <a:defRPr sz="1600" kern="1200">
        <a:solidFill>
          <a:schemeClr val="tx1"/>
        </a:solidFill>
        <a:latin typeface="+mn-lt"/>
        <a:ea typeface="+mn-ea"/>
        <a:cs typeface="+mn-cs"/>
      </a:defRPr>
    </a:lvl1pPr>
    <a:lvl2pPr marL="609768" algn="l" defTabSz="609768" rtl="0" eaLnBrk="1" latinLnBrk="0" hangingPunct="1">
      <a:defRPr sz="1600" kern="1200">
        <a:solidFill>
          <a:schemeClr val="tx1"/>
        </a:solidFill>
        <a:latin typeface="+mn-lt"/>
        <a:ea typeface="+mn-ea"/>
        <a:cs typeface="+mn-cs"/>
      </a:defRPr>
    </a:lvl2pPr>
    <a:lvl3pPr marL="1219535" algn="l" defTabSz="609768" rtl="0" eaLnBrk="1" latinLnBrk="0" hangingPunct="1">
      <a:defRPr sz="1600" kern="1200">
        <a:solidFill>
          <a:schemeClr val="tx1"/>
        </a:solidFill>
        <a:latin typeface="+mn-lt"/>
        <a:ea typeface="+mn-ea"/>
        <a:cs typeface="+mn-cs"/>
      </a:defRPr>
    </a:lvl3pPr>
    <a:lvl4pPr marL="1829303" algn="l" defTabSz="609768" rtl="0" eaLnBrk="1" latinLnBrk="0" hangingPunct="1">
      <a:defRPr sz="1600" kern="1200">
        <a:solidFill>
          <a:schemeClr val="tx1"/>
        </a:solidFill>
        <a:latin typeface="+mn-lt"/>
        <a:ea typeface="+mn-ea"/>
        <a:cs typeface="+mn-cs"/>
      </a:defRPr>
    </a:lvl4pPr>
    <a:lvl5pPr marL="2439071" algn="l" defTabSz="609768" rtl="0" eaLnBrk="1" latinLnBrk="0" hangingPunct="1">
      <a:defRPr sz="1600" kern="1200">
        <a:solidFill>
          <a:schemeClr val="tx1"/>
        </a:solidFill>
        <a:latin typeface="+mn-lt"/>
        <a:ea typeface="+mn-ea"/>
        <a:cs typeface="+mn-cs"/>
      </a:defRPr>
    </a:lvl5pPr>
    <a:lvl6pPr marL="3048838" algn="l" defTabSz="609768" rtl="0" eaLnBrk="1" latinLnBrk="0" hangingPunct="1">
      <a:defRPr sz="1600" kern="1200">
        <a:solidFill>
          <a:schemeClr val="tx1"/>
        </a:solidFill>
        <a:latin typeface="+mn-lt"/>
        <a:ea typeface="+mn-ea"/>
        <a:cs typeface="+mn-cs"/>
      </a:defRPr>
    </a:lvl6pPr>
    <a:lvl7pPr marL="3658606" algn="l" defTabSz="609768" rtl="0" eaLnBrk="1" latinLnBrk="0" hangingPunct="1">
      <a:defRPr sz="1600" kern="1200">
        <a:solidFill>
          <a:schemeClr val="tx1"/>
        </a:solidFill>
        <a:latin typeface="+mn-lt"/>
        <a:ea typeface="+mn-ea"/>
        <a:cs typeface="+mn-cs"/>
      </a:defRPr>
    </a:lvl7pPr>
    <a:lvl8pPr marL="4268373" algn="l" defTabSz="609768" rtl="0" eaLnBrk="1" latinLnBrk="0" hangingPunct="1">
      <a:defRPr sz="1600" kern="1200">
        <a:solidFill>
          <a:schemeClr val="tx1"/>
        </a:solidFill>
        <a:latin typeface="+mn-lt"/>
        <a:ea typeface="+mn-ea"/>
        <a:cs typeface="+mn-cs"/>
      </a:defRPr>
    </a:lvl8pPr>
    <a:lvl9pPr marL="4878141" algn="l" defTabSz="609768" rtl="0" eaLnBrk="1" latinLnBrk="0" hangingPunct="1">
      <a:defRPr sz="16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sp>
        <p:nvSpPr>
          <p:cNvPr id="17" name="Titre 1"/>
          <p:cNvSpPr>
            <a:spLocks noGrp="1"/>
          </p:cNvSpPr>
          <p:nvPr>
            <p:ph type="ctrTitle" hasCustomPrompt="1"/>
          </p:nvPr>
        </p:nvSpPr>
        <p:spPr>
          <a:xfrm>
            <a:off x="359777" y="4409344"/>
            <a:ext cx="11376530" cy="1123038"/>
          </a:xfrm>
        </p:spPr>
        <p:txBody>
          <a:bodyPr anchor="b"/>
          <a:lstStyle>
            <a:lvl1pPr algn="l">
              <a:defRPr sz="6000" baseline="0">
                <a:latin typeface="Arial"/>
                <a:cs typeface="Arial"/>
              </a:defRPr>
            </a:lvl1pPr>
          </a:lstStyle>
          <a:p>
            <a:r>
              <a:rPr lang="en-US" dirty="0"/>
              <a:t>Presentation Title</a:t>
            </a:r>
            <a:endParaRPr lang="fr-FR" dirty="0"/>
          </a:p>
        </p:txBody>
      </p:sp>
      <p:sp>
        <p:nvSpPr>
          <p:cNvPr id="18" name="Sous-titre 2"/>
          <p:cNvSpPr>
            <a:spLocks noGrp="1"/>
          </p:cNvSpPr>
          <p:nvPr>
            <p:ph type="subTitle" idx="1" hasCustomPrompt="1"/>
          </p:nvPr>
        </p:nvSpPr>
        <p:spPr>
          <a:xfrm>
            <a:off x="359777" y="3527475"/>
            <a:ext cx="11376530" cy="867169"/>
          </a:xfrm>
        </p:spPr>
        <p:txBody>
          <a:bodyPr anchor="b"/>
          <a:lstStyle>
            <a:lvl1pPr marL="0" indent="0" algn="l">
              <a:buNone/>
              <a:defRPr sz="2400">
                <a:latin typeface="Arial"/>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endParaRPr lang="fr-FR" dirty="0"/>
          </a:p>
        </p:txBody>
      </p:sp>
      <p:cxnSp>
        <p:nvCxnSpPr>
          <p:cNvPr id="20" name="Straight Connector 19"/>
          <p:cNvCxnSpPr/>
          <p:nvPr userDrawn="1"/>
        </p:nvCxnSpPr>
        <p:spPr>
          <a:xfrm>
            <a:off x="359777" y="5532382"/>
            <a:ext cx="3074092" cy="0"/>
          </a:xfrm>
          <a:prstGeom prst="line">
            <a:avLst/>
          </a:prstGeom>
          <a:ln w="76200" cmpd="sng">
            <a:solidFill>
              <a:srgbClr val="0071CE"/>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09226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400">
                <a:solidFill>
                  <a:srgbClr val="0071CE"/>
                </a:solidFill>
                <a:latin typeface="+mj-lt"/>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924B41C4-1474-8D42-B330-D2828683839D}" type="slidenum">
              <a:rPr lang="en-US" smtClean="0"/>
              <a:t>‹#›</a:t>
            </a:fld>
            <a:endParaRPr lang="en-US"/>
          </a:p>
        </p:txBody>
      </p:sp>
    </p:spTree>
    <p:extLst>
      <p:ext uri="{BB962C8B-B14F-4D97-AF65-F5344CB8AC3E}">
        <p14:creationId xmlns:p14="http://schemas.microsoft.com/office/powerpoint/2010/main" val="29104539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43804" y="274639"/>
            <a:ext cx="2744629" cy="5851525"/>
          </a:xfrm>
        </p:spPr>
        <p:txBody>
          <a:bodyPr vert="eaVert"/>
          <a:lstStyle>
            <a:lvl1pPr>
              <a:defRPr>
                <a:solidFill>
                  <a:srgbClr val="0071CE"/>
                </a:solidFill>
                <a:latin typeface="+mj-lt"/>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609918" y="274639"/>
            <a:ext cx="8030580" cy="5851525"/>
          </a:xfrm>
        </p:spPr>
        <p:txBody>
          <a:bodyPr vert="eaVert"/>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924B41C4-1474-8D42-B330-D2828683839D}" type="slidenum">
              <a:rPr lang="en-US" smtClean="0"/>
              <a:t>‹#›</a:t>
            </a:fld>
            <a:endParaRPr lang="en-US"/>
          </a:p>
        </p:txBody>
      </p:sp>
    </p:spTree>
    <p:extLst>
      <p:ext uri="{BB962C8B-B14F-4D97-AF65-F5344CB8AC3E}">
        <p14:creationId xmlns:p14="http://schemas.microsoft.com/office/powerpoint/2010/main" val="5881770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Last Page">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65053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lgn="l">
              <a:defRPr sz="4400">
                <a:solidFill>
                  <a:schemeClr val="tx2"/>
                </a:solidFill>
                <a:latin typeface="+mj-lt"/>
                <a:cs typeface="Open Sans"/>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solidFill>
                  <a:schemeClr val="tx1"/>
                </a:solidFill>
                <a:latin typeface="+mn-lt"/>
                <a:cs typeface="Open Sans"/>
              </a:defRPr>
            </a:lvl1pPr>
            <a:lvl2pPr>
              <a:defRPr>
                <a:solidFill>
                  <a:schemeClr val="tx1"/>
                </a:solidFill>
                <a:latin typeface="+mn-lt"/>
                <a:cs typeface="Open Sans"/>
              </a:defRPr>
            </a:lvl2pPr>
            <a:lvl3pPr>
              <a:defRPr>
                <a:solidFill>
                  <a:schemeClr val="tx1"/>
                </a:solidFill>
                <a:latin typeface="+mn-lt"/>
                <a:cs typeface="Open Sans"/>
              </a:defRPr>
            </a:lvl3pPr>
            <a:lvl4pPr>
              <a:defRPr>
                <a:solidFill>
                  <a:schemeClr val="tx1"/>
                </a:solidFill>
                <a:latin typeface="+mn-lt"/>
                <a:cs typeface="Open Sans"/>
              </a:defRPr>
            </a:lvl4pPr>
            <a:lvl5pPr>
              <a:defRPr>
                <a:solidFill>
                  <a:schemeClr val="tx1"/>
                </a:solidFill>
                <a:latin typeface="+mn-lt"/>
                <a:cs typeface="Open Sans"/>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924B41C4-1474-8D42-B330-D2828683839D}" type="slidenum">
              <a:rPr lang="en-US" smtClean="0"/>
              <a:t>‹#›</a:t>
            </a:fld>
            <a:endParaRPr lang="en-US"/>
          </a:p>
        </p:txBody>
      </p:sp>
    </p:spTree>
    <p:extLst>
      <p:ext uri="{BB962C8B-B14F-4D97-AF65-F5344CB8AC3E}">
        <p14:creationId xmlns:p14="http://schemas.microsoft.com/office/powerpoint/2010/main" val="20423911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fld id="{924B41C4-1474-8D42-B330-D2828683839D}" type="slidenum">
              <a:rPr lang="en-US" smtClean="0"/>
              <a:t>‹#›</a:t>
            </a:fld>
            <a:endParaRPr lang="en-US"/>
          </a:p>
        </p:txBody>
      </p:sp>
      <p:sp>
        <p:nvSpPr>
          <p:cNvPr id="30" name="Titre 1"/>
          <p:cNvSpPr>
            <a:spLocks noGrp="1"/>
          </p:cNvSpPr>
          <p:nvPr>
            <p:ph type="ctrTitle" hasCustomPrompt="1"/>
          </p:nvPr>
        </p:nvSpPr>
        <p:spPr>
          <a:xfrm>
            <a:off x="359777" y="3975759"/>
            <a:ext cx="11376530" cy="1123038"/>
          </a:xfrm>
        </p:spPr>
        <p:txBody>
          <a:bodyPr anchor="b"/>
          <a:lstStyle>
            <a:lvl1pPr algn="l">
              <a:defRPr sz="6000" baseline="0">
                <a:latin typeface="Arial"/>
                <a:cs typeface="Arial"/>
              </a:defRPr>
            </a:lvl1pPr>
          </a:lstStyle>
          <a:p>
            <a:r>
              <a:rPr lang="en-US" dirty="0"/>
              <a:t>Section Title</a:t>
            </a:r>
            <a:endParaRPr lang="fr-FR" dirty="0"/>
          </a:p>
        </p:txBody>
      </p:sp>
      <p:sp>
        <p:nvSpPr>
          <p:cNvPr id="31" name="Sous-titre 2"/>
          <p:cNvSpPr>
            <a:spLocks noGrp="1"/>
          </p:cNvSpPr>
          <p:nvPr>
            <p:ph type="subTitle" idx="1" hasCustomPrompt="1"/>
          </p:nvPr>
        </p:nvSpPr>
        <p:spPr>
          <a:xfrm>
            <a:off x="359777" y="3093890"/>
            <a:ext cx="11376530" cy="867169"/>
          </a:xfrm>
        </p:spPr>
        <p:txBody>
          <a:bodyPr anchor="b"/>
          <a:lstStyle>
            <a:lvl1pPr marL="0" indent="0" algn="l">
              <a:buNone/>
              <a:defRPr sz="2400">
                <a:latin typeface="Arial"/>
                <a:cs typeface="Aria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Section</a:t>
            </a:r>
            <a:endParaRPr lang="fr-FR" dirty="0"/>
          </a:p>
        </p:txBody>
      </p:sp>
      <p:cxnSp>
        <p:nvCxnSpPr>
          <p:cNvPr id="32" name="Straight Connector 31"/>
          <p:cNvCxnSpPr/>
          <p:nvPr userDrawn="1"/>
        </p:nvCxnSpPr>
        <p:spPr>
          <a:xfrm>
            <a:off x="359777" y="5098797"/>
            <a:ext cx="3074092" cy="0"/>
          </a:xfrm>
          <a:prstGeom prst="line">
            <a:avLst/>
          </a:prstGeom>
          <a:ln w="76200" cmpd="sng">
            <a:solidFill>
              <a:srgbClr val="0071CE"/>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59518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400">
                <a:solidFill>
                  <a:schemeClr val="tx2"/>
                </a:solidFill>
                <a:latin typeface="+mj-lt"/>
              </a:defRPr>
            </a:lvl1pPr>
          </a:lstStyle>
          <a:p>
            <a:r>
              <a:rPr lang="en-US"/>
              <a:t>Click to edit Master title style</a:t>
            </a:r>
            <a:endParaRPr lang="en-US" dirty="0"/>
          </a:p>
        </p:txBody>
      </p:sp>
      <p:sp>
        <p:nvSpPr>
          <p:cNvPr id="3" name="Content Placeholder 2"/>
          <p:cNvSpPr>
            <a:spLocks noGrp="1"/>
          </p:cNvSpPr>
          <p:nvPr>
            <p:ph sz="half" idx="1"/>
          </p:nvPr>
        </p:nvSpPr>
        <p:spPr>
          <a:xfrm>
            <a:off x="609917" y="1600201"/>
            <a:ext cx="5387605" cy="4525963"/>
          </a:xfrm>
        </p:spPr>
        <p:txBody>
          <a:bodyPr/>
          <a:lstStyle>
            <a:lvl1pPr>
              <a:defRPr sz="3700">
                <a:latin typeface="+mn-lt"/>
              </a:defRPr>
            </a:lvl1pPr>
            <a:lvl2pPr>
              <a:defRPr sz="3200">
                <a:latin typeface="+mn-lt"/>
              </a:defRPr>
            </a:lvl2pPr>
            <a:lvl3pPr>
              <a:defRPr sz="2700">
                <a:latin typeface="+mn-lt"/>
              </a:defRPr>
            </a:lvl3pPr>
            <a:lvl4pPr>
              <a:defRPr sz="2400">
                <a:latin typeface="+mn-lt"/>
              </a:defRPr>
            </a:lvl4pPr>
            <a:lvl5pPr>
              <a:defRPr sz="2400">
                <a:latin typeface="+mn-lt"/>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00828" y="1600201"/>
            <a:ext cx="5387605" cy="4525963"/>
          </a:xfrm>
        </p:spPr>
        <p:txBody>
          <a:bodyPr/>
          <a:lstStyle>
            <a:lvl1pPr>
              <a:defRPr sz="3700">
                <a:latin typeface="+mn-lt"/>
              </a:defRPr>
            </a:lvl1pPr>
            <a:lvl2pPr>
              <a:defRPr sz="3200">
                <a:latin typeface="+mn-lt"/>
              </a:defRPr>
            </a:lvl2pPr>
            <a:lvl3pPr>
              <a:defRPr sz="2700">
                <a:latin typeface="+mn-lt"/>
              </a:defRPr>
            </a:lvl3pPr>
            <a:lvl4pPr>
              <a:defRPr sz="2400">
                <a:latin typeface="+mn-lt"/>
              </a:defRPr>
            </a:lvl4pPr>
            <a:lvl5pPr>
              <a:defRPr sz="2400">
                <a:latin typeface="+mn-lt"/>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924B41C4-1474-8D42-B330-D2828683839D}" type="slidenum">
              <a:rPr lang="en-US" smtClean="0"/>
              <a:t>‹#›</a:t>
            </a:fld>
            <a:endParaRPr lang="en-US"/>
          </a:p>
        </p:txBody>
      </p:sp>
    </p:spTree>
    <p:extLst>
      <p:ext uri="{BB962C8B-B14F-4D97-AF65-F5344CB8AC3E}">
        <p14:creationId xmlns:p14="http://schemas.microsoft.com/office/powerpoint/2010/main" val="42007045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400">
                <a:solidFill>
                  <a:srgbClr val="0071CE"/>
                </a:solidFill>
                <a:latin typeface="+mj-lt"/>
              </a:defRPr>
            </a:lvl1pPr>
          </a:lstStyle>
          <a:p>
            <a:r>
              <a:rPr lang="en-US"/>
              <a:t>Click to edit Master title style</a:t>
            </a:r>
            <a:endParaRPr lang="en-US" dirty="0"/>
          </a:p>
        </p:txBody>
      </p:sp>
      <p:sp>
        <p:nvSpPr>
          <p:cNvPr id="3" name="Text Placeholder 2"/>
          <p:cNvSpPr>
            <a:spLocks noGrp="1"/>
          </p:cNvSpPr>
          <p:nvPr>
            <p:ph type="body" idx="1"/>
          </p:nvPr>
        </p:nvSpPr>
        <p:spPr>
          <a:xfrm>
            <a:off x="609918" y="1535113"/>
            <a:ext cx="5389723" cy="639763"/>
          </a:xfrm>
        </p:spPr>
        <p:txBody>
          <a:bodyPr anchor="b">
            <a:normAutofit/>
          </a:bodyPr>
          <a:lstStyle>
            <a:lvl1pPr marL="0" indent="0">
              <a:buNone/>
              <a:defRPr sz="2800" b="0">
                <a:solidFill>
                  <a:srgbClr val="0071CE"/>
                </a:solidFill>
                <a:latin typeface="+mn-lt"/>
              </a:defRPr>
            </a:lvl1pPr>
            <a:lvl2pPr marL="609768" indent="0">
              <a:buNone/>
              <a:defRPr sz="2700" b="1"/>
            </a:lvl2pPr>
            <a:lvl3pPr marL="1219535" indent="0">
              <a:buNone/>
              <a:defRPr sz="2400" b="1"/>
            </a:lvl3pPr>
            <a:lvl4pPr marL="1829303" indent="0">
              <a:buNone/>
              <a:defRPr sz="2100" b="1"/>
            </a:lvl4pPr>
            <a:lvl5pPr marL="2439071" indent="0">
              <a:buNone/>
              <a:defRPr sz="2100" b="1"/>
            </a:lvl5pPr>
            <a:lvl6pPr marL="3048838" indent="0">
              <a:buNone/>
              <a:defRPr sz="2100" b="1"/>
            </a:lvl6pPr>
            <a:lvl7pPr marL="3658606" indent="0">
              <a:buNone/>
              <a:defRPr sz="2100" b="1"/>
            </a:lvl7pPr>
            <a:lvl8pPr marL="4268373" indent="0">
              <a:buNone/>
              <a:defRPr sz="2100" b="1"/>
            </a:lvl8pPr>
            <a:lvl9pPr marL="4878141" indent="0">
              <a:buNone/>
              <a:defRPr sz="2100" b="1"/>
            </a:lvl9pPr>
          </a:lstStyle>
          <a:p>
            <a:pPr lvl="0"/>
            <a:r>
              <a:rPr lang="en-US"/>
              <a:t>Click to edit Master text styles</a:t>
            </a:r>
          </a:p>
        </p:txBody>
      </p:sp>
      <p:sp>
        <p:nvSpPr>
          <p:cNvPr id="4" name="Content Placeholder 3"/>
          <p:cNvSpPr>
            <a:spLocks noGrp="1"/>
          </p:cNvSpPr>
          <p:nvPr>
            <p:ph sz="half" idx="2"/>
          </p:nvPr>
        </p:nvSpPr>
        <p:spPr>
          <a:xfrm>
            <a:off x="609918" y="2174875"/>
            <a:ext cx="5389723" cy="3951288"/>
          </a:xfrm>
        </p:spPr>
        <p:txBody>
          <a:bodyPr/>
          <a:lstStyle>
            <a:lvl1pPr>
              <a:defRPr sz="3200">
                <a:latin typeface="+mn-lt"/>
              </a:defRPr>
            </a:lvl1pPr>
            <a:lvl2pPr>
              <a:defRPr sz="2700">
                <a:latin typeface="+mn-lt"/>
              </a:defRPr>
            </a:lvl2pPr>
            <a:lvl3pPr>
              <a:defRPr sz="2400">
                <a:latin typeface="+mn-lt"/>
              </a:defRPr>
            </a:lvl3pPr>
            <a:lvl4pPr>
              <a:defRPr sz="2100">
                <a:latin typeface="+mn-lt"/>
              </a:defRPr>
            </a:lvl4pPr>
            <a:lvl5pPr>
              <a:defRPr sz="2100">
                <a:latin typeface="+mn-lt"/>
              </a:defRPr>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96594" y="1535113"/>
            <a:ext cx="5391840" cy="639763"/>
          </a:xfrm>
        </p:spPr>
        <p:txBody>
          <a:bodyPr anchor="b">
            <a:normAutofit/>
          </a:bodyPr>
          <a:lstStyle>
            <a:lvl1pPr marL="0" indent="0">
              <a:buNone/>
              <a:defRPr sz="2800" b="0">
                <a:solidFill>
                  <a:srgbClr val="0071CE"/>
                </a:solidFill>
                <a:latin typeface="+mn-lt"/>
              </a:defRPr>
            </a:lvl1pPr>
            <a:lvl2pPr marL="609768" indent="0">
              <a:buNone/>
              <a:defRPr sz="2700" b="1"/>
            </a:lvl2pPr>
            <a:lvl3pPr marL="1219535" indent="0">
              <a:buNone/>
              <a:defRPr sz="2400" b="1"/>
            </a:lvl3pPr>
            <a:lvl4pPr marL="1829303" indent="0">
              <a:buNone/>
              <a:defRPr sz="2100" b="1"/>
            </a:lvl4pPr>
            <a:lvl5pPr marL="2439071" indent="0">
              <a:buNone/>
              <a:defRPr sz="2100" b="1"/>
            </a:lvl5pPr>
            <a:lvl6pPr marL="3048838" indent="0">
              <a:buNone/>
              <a:defRPr sz="2100" b="1"/>
            </a:lvl6pPr>
            <a:lvl7pPr marL="3658606" indent="0">
              <a:buNone/>
              <a:defRPr sz="2100" b="1"/>
            </a:lvl7pPr>
            <a:lvl8pPr marL="4268373" indent="0">
              <a:buNone/>
              <a:defRPr sz="2100" b="1"/>
            </a:lvl8pPr>
            <a:lvl9pPr marL="4878141" indent="0">
              <a:buNone/>
              <a:defRPr sz="2100" b="1"/>
            </a:lvl9pPr>
          </a:lstStyle>
          <a:p>
            <a:pPr lvl="0"/>
            <a:r>
              <a:rPr lang="en-US"/>
              <a:t>Click to edit Master text styles</a:t>
            </a:r>
          </a:p>
        </p:txBody>
      </p:sp>
      <p:sp>
        <p:nvSpPr>
          <p:cNvPr id="6" name="Content Placeholder 5"/>
          <p:cNvSpPr>
            <a:spLocks noGrp="1"/>
          </p:cNvSpPr>
          <p:nvPr>
            <p:ph sz="quarter" idx="4"/>
          </p:nvPr>
        </p:nvSpPr>
        <p:spPr>
          <a:xfrm>
            <a:off x="6196594" y="2174875"/>
            <a:ext cx="5391840" cy="3951288"/>
          </a:xfrm>
        </p:spPr>
        <p:txBody>
          <a:bodyPr/>
          <a:lstStyle>
            <a:lvl1pPr>
              <a:defRPr sz="3200">
                <a:latin typeface="+mn-lt"/>
              </a:defRPr>
            </a:lvl1pPr>
            <a:lvl2pPr>
              <a:defRPr sz="2700">
                <a:latin typeface="+mn-lt"/>
              </a:defRPr>
            </a:lvl2pPr>
            <a:lvl3pPr>
              <a:defRPr sz="2400">
                <a:latin typeface="+mn-lt"/>
              </a:defRPr>
            </a:lvl3pPr>
            <a:lvl4pPr>
              <a:defRPr sz="2100">
                <a:latin typeface="+mn-lt"/>
              </a:defRPr>
            </a:lvl4pPr>
            <a:lvl5pPr>
              <a:defRPr sz="2100">
                <a:latin typeface="+mn-lt"/>
              </a:defRPr>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8"/>
          <p:cNvSpPr>
            <a:spLocks noGrp="1"/>
          </p:cNvSpPr>
          <p:nvPr>
            <p:ph type="sldNum" sz="quarter" idx="12"/>
          </p:nvPr>
        </p:nvSpPr>
        <p:spPr/>
        <p:txBody>
          <a:bodyPr/>
          <a:lstStyle/>
          <a:p>
            <a:fld id="{924B41C4-1474-8D42-B330-D2828683839D}" type="slidenum">
              <a:rPr lang="en-US" smtClean="0"/>
              <a:t>‹#›</a:t>
            </a:fld>
            <a:endParaRPr lang="en-US"/>
          </a:p>
        </p:txBody>
      </p:sp>
    </p:spTree>
    <p:extLst>
      <p:ext uri="{BB962C8B-B14F-4D97-AF65-F5344CB8AC3E}">
        <p14:creationId xmlns:p14="http://schemas.microsoft.com/office/powerpoint/2010/main" val="22054906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400">
                <a:solidFill>
                  <a:srgbClr val="0071CE"/>
                </a:solidFill>
                <a:latin typeface="+mj-lt"/>
              </a:defRPr>
            </a:lvl1pPr>
          </a:lstStyle>
          <a:p>
            <a:r>
              <a:rPr lang="en-US"/>
              <a:t>Click to edit Master title style</a:t>
            </a:r>
            <a:endParaRPr lang="en-US" dirty="0"/>
          </a:p>
        </p:txBody>
      </p:sp>
      <p:sp>
        <p:nvSpPr>
          <p:cNvPr id="5" name="Slide Number Placeholder 4"/>
          <p:cNvSpPr>
            <a:spLocks noGrp="1"/>
          </p:cNvSpPr>
          <p:nvPr>
            <p:ph type="sldNum" sz="quarter" idx="12"/>
          </p:nvPr>
        </p:nvSpPr>
        <p:spPr/>
        <p:txBody>
          <a:bodyPr/>
          <a:lstStyle/>
          <a:p>
            <a:fld id="{924B41C4-1474-8D42-B330-D2828683839D}" type="slidenum">
              <a:rPr lang="en-US" smtClean="0"/>
              <a:t>‹#›</a:t>
            </a:fld>
            <a:endParaRPr lang="en-US"/>
          </a:p>
        </p:txBody>
      </p:sp>
    </p:spTree>
    <p:extLst>
      <p:ext uri="{BB962C8B-B14F-4D97-AF65-F5344CB8AC3E}">
        <p14:creationId xmlns:p14="http://schemas.microsoft.com/office/powerpoint/2010/main" val="31325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924B41C4-1474-8D42-B330-D2828683839D}" type="slidenum">
              <a:rPr lang="en-US" smtClean="0"/>
              <a:t>‹#›</a:t>
            </a:fld>
            <a:endParaRPr lang="en-US"/>
          </a:p>
        </p:txBody>
      </p:sp>
    </p:spTree>
    <p:extLst>
      <p:ext uri="{BB962C8B-B14F-4D97-AF65-F5344CB8AC3E}">
        <p14:creationId xmlns:p14="http://schemas.microsoft.com/office/powerpoint/2010/main" val="7066966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920" y="273049"/>
            <a:ext cx="4013173" cy="1162051"/>
          </a:xfrm>
        </p:spPr>
        <p:txBody>
          <a:bodyPr anchor="b"/>
          <a:lstStyle>
            <a:lvl1pPr algn="l">
              <a:defRPr sz="2700" b="0">
                <a:solidFill>
                  <a:srgbClr val="0071CE"/>
                </a:solidFill>
                <a:latin typeface="+mj-lt"/>
              </a:defRPr>
            </a:lvl1pPr>
          </a:lstStyle>
          <a:p>
            <a:r>
              <a:rPr lang="en-US"/>
              <a:t>Click to edit Master title style</a:t>
            </a:r>
            <a:endParaRPr lang="en-US" dirty="0"/>
          </a:p>
        </p:txBody>
      </p:sp>
      <p:sp>
        <p:nvSpPr>
          <p:cNvPr id="3" name="Content Placeholder 2"/>
          <p:cNvSpPr>
            <a:spLocks noGrp="1"/>
          </p:cNvSpPr>
          <p:nvPr>
            <p:ph idx="1"/>
          </p:nvPr>
        </p:nvSpPr>
        <p:spPr>
          <a:xfrm>
            <a:off x="4769216" y="273052"/>
            <a:ext cx="6819216" cy="5853113"/>
          </a:xfrm>
        </p:spPr>
        <p:txBody>
          <a:bodyPr/>
          <a:lstStyle>
            <a:lvl1pPr>
              <a:defRPr sz="4300">
                <a:latin typeface="+mn-lt"/>
              </a:defRPr>
            </a:lvl1pPr>
            <a:lvl2pPr>
              <a:defRPr sz="3700">
                <a:latin typeface="+mn-lt"/>
              </a:defRPr>
            </a:lvl2pPr>
            <a:lvl3pPr>
              <a:defRPr sz="3200">
                <a:latin typeface="+mn-lt"/>
              </a:defRPr>
            </a:lvl3pPr>
            <a:lvl4pPr>
              <a:defRPr sz="2700">
                <a:latin typeface="+mn-lt"/>
              </a:defRPr>
            </a:lvl4pPr>
            <a:lvl5pPr>
              <a:defRPr sz="2700">
                <a:latin typeface="+mn-lt"/>
              </a:defRPr>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920" y="1435102"/>
            <a:ext cx="4013173" cy="4691063"/>
          </a:xfrm>
        </p:spPr>
        <p:txBody>
          <a:bodyPr/>
          <a:lstStyle>
            <a:lvl1pPr marL="0" indent="0">
              <a:buNone/>
              <a:defRPr sz="1900">
                <a:latin typeface="+mn-lt"/>
              </a:defRPr>
            </a:lvl1pPr>
            <a:lvl2pPr marL="609768" indent="0">
              <a:buNone/>
              <a:defRPr sz="1600"/>
            </a:lvl2pPr>
            <a:lvl3pPr marL="1219535" indent="0">
              <a:buNone/>
              <a:defRPr sz="1300"/>
            </a:lvl3pPr>
            <a:lvl4pPr marL="1829303" indent="0">
              <a:buNone/>
              <a:defRPr sz="1200"/>
            </a:lvl4pPr>
            <a:lvl5pPr marL="2439071" indent="0">
              <a:buNone/>
              <a:defRPr sz="1200"/>
            </a:lvl5pPr>
            <a:lvl6pPr marL="3048838" indent="0">
              <a:buNone/>
              <a:defRPr sz="1200"/>
            </a:lvl6pPr>
            <a:lvl7pPr marL="3658606" indent="0">
              <a:buNone/>
              <a:defRPr sz="1200"/>
            </a:lvl7pPr>
            <a:lvl8pPr marL="4268373" indent="0">
              <a:buNone/>
              <a:defRPr sz="1200"/>
            </a:lvl8pPr>
            <a:lvl9pPr marL="4878141" indent="0">
              <a:buNone/>
              <a:defRPr sz="12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924B41C4-1474-8D42-B330-D2828683839D}" type="slidenum">
              <a:rPr lang="en-US" smtClean="0"/>
              <a:t>‹#›</a:t>
            </a:fld>
            <a:endParaRPr lang="en-US"/>
          </a:p>
        </p:txBody>
      </p:sp>
    </p:spTree>
    <p:extLst>
      <p:ext uri="{BB962C8B-B14F-4D97-AF65-F5344CB8AC3E}">
        <p14:creationId xmlns:p14="http://schemas.microsoft.com/office/powerpoint/2010/main" val="117613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962" y="4800600"/>
            <a:ext cx="7319010" cy="566739"/>
          </a:xfrm>
        </p:spPr>
        <p:txBody>
          <a:bodyPr anchor="b"/>
          <a:lstStyle>
            <a:lvl1pPr algn="l">
              <a:defRPr sz="2700" b="0">
                <a:solidFill>
                  <a:srgbClr val="0071CE"/>
                </a:solidFill>
                <a:latin typeface="+mj-lt"/>
              </a:defRPr>
            </a:lvl1pPr>
          </a:lstStyle>
          <a:p>
            <a:r>
              <a:rPr lang="en-US"/>
              <a:t>Click to edit Master title style</a:t>
            </a:r>
            <a:endParaRPr lang="en-US" dirty="0"/>
          </a:p>
        </p:txBody>
      </p:sp>
      <p:sp>
        <p:nvSpPr>
          <p:cNvPr id="3" name="Picture Placeholder 2"/>
          <p:cNvSpPr>
            <a:spLocks noGrp="1"/>
          </p:cNvSpPr>
          <p:nvPr>
            <p:ph type="pic" idx="1"/>
          </p:nvPr>
        </p:nvSpPr>
        <p:spPr>
          <a:xfrm>
            <a:off x="2390962" y="612775"/>
            <a:ext cx="7319010" cy="4114800"/>
          </a:xfrm>
        </p:spPr>
        <p:txBody>
          <a:bodyPr/>
          <a:lstStyle>
            <a:lvl1pPr marL="0" indent="0">
              <a:buNone/>
              <a:defRPr sz="4300"/>
            </a:lvl1pPr>
            <a:lvl2pPr marL="609768" indent="0">
              <a:buNone/>
              <a:defRPr sz="3700"/>
            </a:lvl2pPr>
            <a:lvl3pPr marL="1219535" indent="0">
              <a:buNone/>
              <a:defRPr sz="3200"/>
            </a:lvl3pPr>
            <a:lvl4pPr marL="1829303" indent="0">
              <a:buNone/>
              <a:defRPr sz="2700"/>
            </a:lvl4pPr>
            <a:lvl5pPr marL="2439071" indent="0">
              <a:buNone/>
              <a:defRPr sz="2700"/>
            </a:lvl5pPr>
            <a:lvl6pPr marL="3048838" indent="0">
              <a:buNone/>
              <a:defRPr sz="2700"/>
            </a:lvl6pPr>
            <a:lvl7pPr marL="3658606" indent="0">
              <a:buNone/>
              <a:defRPr sz="2700"/>
            </a:lvl7pPr>
            <a:lvl8pPr marL="4268373" indent="0">
              <a:buNone/>
              <a:defRPr sz="2700"/>
            </a:lvl8pPr>
            <a:lvl9pPr marL="4878141" indent="0">
              <a:buNone/>
              <a:defRPr sz="2700"/>
            </a:lvl9pPr>
          </a:lstStyle>
          <a:p>
            <a:r>
              <a:rPr lang="en-US"/>
              <a:t>Click icon to add picture</a:t>
            </a:r>
          </a:p>
        </p:txBody>
      </p:sp>
      <p:sp>
        <p:nvSpPr>
          <p:cNvPr id="4" name="Text Placeholder 3"/>
          <p:cNvSpPr>
            <a:spLocks noGrp="1"/>
          </p:cNvSpPr>
          <p:nvPr>
            <p:ph type="body" sz="half" idx="2"/>
          </p:nvPr>
        </p:nvSpPr>
        <p:spPr>
          <a:xfrm>
            <a:off x="2390962" y="5367338"/>
            <a:ext cx="7319010" cy="804863"/>
          </a:xfrm>
        </p:spPr>
        <p:txBody>
          <a:bodyPr/>
          <a:lstStyle>
            <a:lvl1pPr marL="0" indent="0">
              <a:buNone/>
              <a:defRPr sz="1900">
                <a:latin typeface="+mn-lt"/>
              </a:defRPr>
            </a:lvl1pPr>
            <a:lvl2pPr marL="609768" indent="0">
              <a:buNone/>
              <a:defRPr sz="1600"/>
            </a:lvl2pPr>
            <a:lvl3pPr marL="1219535" indent="0">
              <a:buNone/>
              <a:defRPr sz="1300"/>
            </a:lvl3pPr>
            <a:lvl4pPr marL="1829303" indent="0">
              <a:buNone/>
              <a:defRPr sz="1200"/>
            </a:lvl4pPr>
            <a:lvl5pPr marL="2439071" indent="0">
              <a:buNone/>
              <a:defRPr sz="1200"/>
            </a:lvl5pPr>
            <a:lvl6pPr marL="3048838" indent="0">
              <a:buNone/>
              <a:defRPr sz="1200"/>
            </a:lvl6pPr>
            <a:lvl7pPr marL="3658606" indent="0">
              <a:buNone/>
              <a:defRPr sz="1200"/>
            </a:lvl7pPr>
            <a:lvl8pPr marL="4268373" indent="0">
              <a:buNone/>
              <a:defRPr sz="1200"/>
            </a:lvl8pPr>
            <a:lvl9pPr marL="4878141" indent="0">
              <a:buNone/>
              <a:defRPr sz="12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924B41C4-1474-8D42-B330-D2828683839D}" type="slidenum">
              <a:rPr lang="en-US" smtClean="0"/>
              <a:t>‹#›</a:t>
            </a:fld>
            <a:endParaRPr lang="en-US"/>
          </a:p>
        </p:txBody>
      </p:sp>
    </p:spTree>
    <p:extLst>
      <p:ext uri="{BB962C8B-B14F-4D97-AF65-F5344CB8AC3E}">
        <p14:creationId xmlns:p14="http://schemas.microsoft.com/office/powerpoint/2010/main" val="4019522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918" y="274639"/>
            <a:ext cx="10978515" cy="1143000"/>
          </a:xfrm>
          <a:prstGeom prst="rect">
            <a:avLst/>
          </a:prstGeom>
        </p:spPr>
        <p:txBody>
          <a:bodyPr vert="horz" lIns="121954" tIns="60977" rIns="121954" bIns="60977"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09918" y="1600201"/>
            <a:ext cx="10978515" cy="4525963"/>
          </a:xfrm>
          <a:prstGeom prst="rect">
            <a:avLst/>
          </a:prstGeom>
        </p:spPr>
        <p:txBody>
          <a:bodyPr vert="horz" lIns="121954" tIns="60977" rIns="121954" bIns="60977"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9182418" y="6308726"/>
            <a:ext cx="2846282" cy="365125"/>
          </a:xfrm>
          <a:prstGeom prst="rect">
            <a:avLst/>
          </a:prstGeom>
        </p:spPr>
        <p:txBody>
          <a:bodyPr vert="horz" lIns="121954" tIns="60977" rIns="121954" bIns="60977" rtlCol="0" anchor="ctr"/>
          <a:lstStyle>
            <a:lvl1pPr algn="r">
              <a:defRPr sz="1600">
                <a:solidFill>
                  <a:schemeClr val="tx1">
                    <a:tint val="75000"/>
                  </a:schemeClr>
                </a:solidFill>
              </a:defRPr>
            </a:lvl1pPr>
          </a:lstStyle>
          <a:p>
            <a:fld id="{924B41C4-1474-8D42-B330-D2828683839D}" type="slidenum">
              <a:rPr lang="en-US" smtClean="0"/>
              <a:t>‹#›</a:t>
            </a:fld>
            <a:endParaRPr lang="en-US" dirty="0"/>
          </a:p>
        </p:txBody>
      </p:sp>
      <p:pic>
        <p:nvPicPr>
          <p:cNvPr id="7" name="Picture 6" descr="logo-IW.png"/>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006112" y="0"/>
            <a:ext cx="1192237" cy="945444"/>
          </a:xfrm>
          <a:prstGeom prst="rect">
            <a:avLst/>
          </a:prstGeom>
        </p:spPr>
      </p:pic>
    </p:spTree>
    <p:extLst>
      <p:ext uri="{BB962C8B-B14F-4D97-AF65-F5344CB8AC3E}">
        <p14:creationId xmlns:p14="http://schemas.microsoft.com/office/powerpoint/2010/main" val="419155524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p:txStyles>
    <p:titleStyle>
      <a:lvl1pPr algn="l" defTabSz="609768" rtl="0" eaLnBrk="1" latinLnBrk="0" hangingPunct="1">
        <a:spcBef>
          <a:spcPct val="0"/>
        </a:spcBef>
        <a:buNone/>
        <a:defRPr sz="4400" kern="1200">
          <a:solidFill>
            <a:srgbClr val="0071CE"/>
          </a:solidFill>
          <a:latin typeface="+mj-lt"/>
          <a:ea typeface="+mj-ea"/>
          <a:cs typeface="Arial"/>
        </a:defRPr>
      </a:lvl1pPr>
    </p:titleStyle>
    <p:bodyStyle>
      <a:lvl1pPr marL="457326" indent="-457326" algn="l" defTabSz="609768" rtl="0" eaLnBrk="1" latinLnBrk="0" hangingPunct="1">
        <a:spcBef>
          <a:spcPct val="20000"/>
        </a:spcBef>
        <a:buFont typeface="Arial"/>
        <a:buChar char="•"/>
        <a:defRPr sz="4300" kern="1200">
          <a:solidFill>
            <a:schemeClr val="tx1"/>
          </a:solidFill>
          <a:latin typeface="+mn-lt"/>
          <a:ea typeface="+mn-ea"/>
          <a:cs typeface="Arial"/>
        </a:defRPr>
      </a:lvl1pPr>
      <a:lvl2pPr marL="990872" indent="-381105" algn="l" defTabSz="609768" rtl="0" eaLnBrk="1" latinLnBrk="0" hangingPunct="1">
        <a:spcBef>
          <a:spcPct val="20000"/>
        </a:spcBef>
        <a:buFont typeface="Arial"/>
        <a:buChar char="–"/>
        <a:defRPr sz="3700" kern="1200">
          <a:solidFill>
            <a:schemeClr val="tx1"/>
          </a:solidFill>
          <a:latin typeface="+mn-lt"/>
          <a:ea typeface="+mn-ea"/>
          <a:cs typeface="Arial"/>
        </a:defRPr>
      </a:lvl2pPr>
      <a:lvl3pPr marL="1524419" indent="-304884" algn="l" defTabSz="609768" rtl="0" eaLnBrk="1" latinLnBrk="0" hangingPunct="1">
        <a:spcBef>
          <a:spcPct val="20000"/>
        </a:spcBef>
        <a:buFont typeface="Arial"/>
        <a:buChar char="•"/>
        <a:defRPr sz="3200" kern="1200">
          <a:solidFill>
            <a:schemeClr val="tx1"/>
          </a:solidFill>
          <a:latin typeface="+mn-lt"/>
          <a:ea typeface="+mn-ea"/>
          <a:cs typeface="Arial"/>
        </a:defRPr>
      </a:lvl3pPr>
      <a:lvl4pPr marL="2134187" indent="-304884" algn="l" defTabSz="609768" rtl="0" eaLnBrk="1" latinLnBrk="0" hangingPunct="1">
        <a:spcBef>
          <a:spcPct val="20000"/>
        </a:spcBef>
        <a:buFont typeface="Arial"/>
        <a:buChar char="–"/>
        <a:defRPr sz="2700" kern="1200">
          <a:solidFill>
            <a:schemeClr val="tx1"/>
          </a:solidFill>
          <a:latin typeface="+mn-lt"/>
          <a:ea typeface="+mn-ea"/>
          <a:cs typeface="Arial"/>
        </a:defRPr>
      </a:lvl4pPr>
      <a:lvl5pPr marL="2743954" indent="-304884" algn="l" defTabSz="609768" rtl="0" eaLnBrk="1" latinLnBrk="0" hangingPunct="1">
        <a:spcBef>
          <a:spcPct val="20000"/>
        </a:spcBef>
        <a:buFont typeface="Arial"/>
        <a:buChar char="»"/>
        <a:defRPr sz="2700" kern="1200">
          <a:solidFill>
            <a:schemeClr val="tx1"/>
          </a:solidFill>
          <a:latin typeface="+mn-lt"/>
          <a:ea typeface="+mn-ea"/>
          <a:cs typeface="Arial"/>
        </a:defRPr>
      </a:lvl5pPr>
      <a:lvl6pPr marL="3353722" indent="-304884" algn="l" defTabSz="609768" rtl="0" eaLnBrk="1" latinLnBrk="0" hangingPunct="1">
        <a:spcBef>
          <a:spcPct val="20000"/>
        </a:spcBef>
        <a:buFont typeface="Arial"/>
        <a:buChar char="•"/>
        <a:defRPr sz="2700" kern="1200">
          <a:solidFill>
            <a:schemeClr val="tx1"/>
          </a:solidFill>
          <a:latin typeface="+mn-lt"/>
          <a:ea typeface="+mn-ea"/>
          <a:cs typeface="+mn-cs"/>
        </a:defRPr>
      </a:lvl6pPr>
      <a:lvl7pPr marL="3963490" indent="-304884" algn="l" defTabSz="609768" rtl="0" eaLnBrk="1" latinLnBrk="0" hangingPunct="1">
        <a:spcBef>
          <a:spcPct val="20000"/>
        </a:spcBef>
        <a:buFont typeface="Arial"/>
        <a:buChar char="•"/>
        <a:defRPr sz="2700" kern="1200">
          <a:solidFill>
            <a:schemeClr val="tx1"/>
          </a:solidFill>
          <a:latin typeface="+mn-lt"/>
          <a:ea typeface="+mn-ea"/>
          <a:cs typeface="+mn-cs"/>
        </a:defRPr>
      </a:lvl7pPr>
      <a:lvl8pPr marL="4573257" indent="-304884" algn="l" defTabSz="609768" rtl="0" eaLnBrk="1" latinLnBrk="0" hangingPunct="1">
        <a:spcBef>
          <a:spcPct val="20000"/>
        </a:spcBef>
        <a:buFont typeface="Arial"/>
        <a:buChar char="•"/>
        <a:defRPr sz="2700" kern="1200">
          <a:solidFill>
            <a:schemeClr val="tx1"/>
          </a:solidFill>
          <a:latin typeface="+mn-lt"/>
          <a:ea typeface="+mn-ea"/>
          <a:cs typeface="+mn-cs"/>
        </a:defRPr>
      </a:lvl8pPr>
      <a:lvl9pPr marL="5183025" indent="-304884" algn="l" defTabSz="609768" rtl="0" eaLnBrk="1" latinLnBrk="0" hangingPunct="1">
        <a:spcBef>
          <a:spcPct val="20000"/>
        </a:spcBef>
        <a:buFont typeface="Arial"/>
        <a:buChar char="•"/>
        <a:defRPr sz="2700" kern="1200">
          <a:solidFill>
            <a:schemeClr val="tx1"/>
          </a:solidFill>
          <a:latin typeface="+mn-lt"/>
          <a:ea typeface="+mn-ea"/>
          <a:cs typeface="+mn-cs"/>
        </a:defRPr>
      </a:lvl9pPr>
    </p:bodyStyle>
    <p:otherStyle>
      <a:defPPr>
        <a:defRPr lang="en-US"/>
      </a:defPPr>
      <a:lvl1pPr marL="0" algn="l" defTabSz="609768" rtl="0" eaLnBrk="1" latinLnBrk="0" hangingPunct="1">
        <a:defRPr sz="2400" kern="1200">
          <a:solidFill>
            <a:schemeClr val="tx1"/>
          </a:solidFill>
          <a:latin typeface="+mn-lt"/>
          <a:ea typeface="+mn-ea"/>
          <a:cs typeface="+mn-cs"/>
        </a:defRPr>
      </a:lvl1pPr>
      <a:lvl2pPr marL="609768" algn="l" defTabSz="609768" rtl="0" eaLnBrk="1" latinLnBrk="0" hangingPunct="1">
        <a:defRPr sz="2400" kern="1200">
          <a:solidFill>
            <a:schemeClr val="tx1"/>
          </a:solidFill>
          <a:latin typeface="+mn-lt"/>
          <a:ea typeface="+mn-ea"/>
          <a:cs typeface="+mn-cs"/>
        </a:defRPr>
      </a:lvl2pPr>
      <a:lvl3pPr marL="1219535" algn="l" defTabSz="609768" rtl="0" eaLnBrk="1" latinLnBrk="0" hangingPunct="1">
        <a:defRPr sz="2400" kern="1200">
          <a:solidFill>
            <a:schemeClr val="tx1"/>
          </a:solidFill>
          <a:latin typeface="+mn-lt"/>
          <a:ea typeface="+mn-ea"/>
          <a:cs typeface="+mn-cs"/>
        </a:defRPr>
      </a:lvl3pPr>
      <a:lvl4pPr marL="1829303" algn="l" defTabSz="609768" rtl="0" eaLnBrk="1" latinLnBrk="0" hangingPunct="1">
        <a:defRPr sz="2400" kern="1200">
          <a:solidFill>
            <a:schemeClr val="tx1"/>
          </a:solidFill>
          <a:latin typeface="+mn-lt"/>
          <a:ea typeface="+mn-ea"/>
          <a:cs typeface="+mn-cs"/>
        </a:defRPr>
      </a:lvl4pPr>
      <a:lvl5pPr marL="2439071" algn="l" defTabSz="609768" rtl="0" eaLnBrk="1" latinLnBrk="0" hangingPunct="1">
        <a:defRPr sz="2400" kern="1200">
          <a:solidFill>
            <a:schemeClr val="tx1"/>
          </a:solidFill>
          <a:latin typeface="+mn-lt"/>
          <a:ea typeface="+mn-ea"/>
          <a:cs typeface="+mn-cs"/>
        </a:defRPr>
      </a:lvl5pPr>
      <a:lvl6pPr marL="3048838" algn="l" defTabSz="609768" rtl="0" eaLnBrk="1" latinLnBrk="0" hangingPunct="1">
        <a:defRPr sz="2400" kern="1200">
          <a:solidFill>
            <a:schemeClr val="tx1"/>
          </a:solidFill>
          <a:latin typeface="+mn-lt"/>
          <a:ea typeface="+mn-ea"/>
          <a:cs typeface="+mn-cs"/>
        </a:defRPr>
      </a:lvl6pPr>
      <a:lvl7pPr marL="3658606" algn="l" defTabSz="609768" rtl="0" eaLnBrk="1" latinLnBrk="0" hangingPunct="1">
        <a:defRPr sz="2400" kern="1200">
          <a:solidFill>
            <a:schemeClr val="tx1"/>
          </a:solidFill>
          <a:latin typeface="+mn-lt"/>
          <a:ea typeface="+mn-ea"/>
          <a:cs typeface="+mn-cs"/>
        </a:defRPr>
      </a:lvl7pPr>
      <a:lvl8pPr marL="4268373" algn="l" defTabSz="609768" rtl="0" eaLnBrk="1" latinLnBrk="0" hangingPunct="1">
        <a:defRPr sz="2400" kern="1200">
          <a:solidFill>
            <a:schemeClr val="tx1"/>
          </a:solidFill>
          <a:latin typeface="+mn-lt"/>
          <a:ea typeface="+mn-ea"/>
          <a:cs typeface="+mn-cs"/>
        </a:defRPr>
      </a:lvl8pPr>
      <a:lvl9pPr marL="4878141" algn="l" defTabSz="609768"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hyperlink" Target="http://english.stackexchange.com/questions/167993/difference-between-mug-jug-jar-etc" TargetMode="External"/><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playlist?list=PLVfZ7HbxxzBUVFtJzdHO6zp8LK0qk-aW5"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hyperlink" Target="https://youtu.be/LQmLt4eL_JA"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english.stackexchange.com/questions/167993/difference-between-mug-jug-jar-etc" TargetMode="External"/><Relationship Id="rId2" Type="http://schemas.openxmlformats.org/officeDocument/2006/relationships/image" Target="../media/image11.jpg"/><Relationship Id="rId1" Type="http://schemas.openxmlformats.org/officeDocument/2006/relationships/slideLayout" Target="../slideLayouts/slideLayout2.xml"/><Relationship Id="rId4" Type="http://schemas.openxmlformats.org/officeDocument/2006/relationships/image" Target="../media/image12.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ED2701E-3AAF-C213-9829-2A0C647FC994}"/>
              </a:ext>
            </a:extLst>
          </p:cNvPr>
          <p:cNvSpPr>
            <a:spLocks noGrp="1"/>
          </p:cNvSpPr>
          <p:nvPr>
            <p:ph type="sldNum" sz="quarter" idx="12"/>
          </p:nvPr>
        </p:nvSpPr>
        <p:spPr/>
        <p:txBody>
          <a:bodyPr/>
          <a:lstStyle/>
          <a:p>
            <a:fld id="{924B41C4-1474-8D42-B330-D2828683839D}" type="slidenum">
              <a:rPr lang="en-US" smtClean="0"/>
              <a:pPr/>
              <a:t>1</a:t>
            </a:fld>
            <a:endParaRPr lang="en-US"/>
          </a:p>
        </p:txBody>
      </p:sp>
      <p:sp>
        <p:nvSpPr>
          <p:cNvPr id="6" name="Subtitle 2">
            <a:extLst>
              <a:ext uri="{FF2B5EF4-FFF2-40B4-BE49-F238E27FC236}">
                <a16:creationId xmlns:a16="http://schemas.microsoft.com/office/drawing/2014/main" id="{E0692F0C-ECF0-59DA-3320-45E70233DBAE}"/>
              </a:ext>
            </a:extLst>
          </p:cNvPr>
          <p:cNvSpPr txBox="1">
            <a:spLocks/>
          </p:cNvSpPr>
          <p:nvPr/>
        </p:nvSpPr>
        <p:spPr>
          <a:xfrm>
            <a:off x="99407" y="1149871"/>
            <a:ext cx="11999536" cy="2757866"/>
          </a:xfrm>
          <a:prstGeom prst="rect">
            <a:avLst/>
          </a:prstGeom>
        </p:spPr>
        <p:txBody>
          <a:bodyPr>
            <a:noAutofit/>
          </a:bodyPr>
          <a:lstStyle>
            <a:lvl1pPr marL="457326" indent="-457326" algn="l" defTabSz="609768" rtl="0" eaLnBrk="1" latinLnBrk="0" hangingPunct="1">
              <a:spcBef>
                <a:spcPct val="20000"/>
              </a:spcBef>
              <a:buFont typeface="Arial"/>
              <a:buChar char="•"/>
              <a:defRPr sz="4300" kern="1200">
                <a:solidFill>
                  <a:schemeClr val="tx1"/>
                </a:solidFill>
                <a:latin typeface="+mn-lt"/>
                <a:ea typeface="+mn-ea"/>
                <a:cs typeface="Arial"/>
              </a:defRPr>
            </a:lvl1pPr>
            <a:lvl2pPr marL="990872" indent="-381105" algn="l" defTabSz="609768" rtl="0" eaLnBrk="1" latinLnBrk="0" hangingPunct="1">
              <a:spcBef>
                <a:spcPct val="20000"/>
              </a:spcBef>
              <a:buFont typeface="Arial"/>
              <a:buChar char="–"/>
              <a:defRPr sz="3700" kern="1200">
                <a:solidFill>
                  <a:schemeClr val="tx1"/>
                </a:solidFill>
                <a:latin typeface="+mn-lt"/>
                <a:ea typeface="+mn-ea"/>
                <a:cs typeface="Arial"/>
              </a:defRPr>
            </a:lvl2pPr>
            <a:lvl3pPr marL="1524419" indent="-304884" algn="l" defTabSz="609768" rtl="0" eaLnBrk="1" latinLnBrk="0" hangingPunct="1">
              <a:spcBef>
                <a:spcPct val="20000"/>
              </a:spcBef>
              <a:buFont typeface="Arial"/>
              <a:buChar char="•"/>
              <a:defRPr sz="3200" kern="1200">
                <a:solidFill>
                  <a:schemeClr val="tx1"/>
                </a:solidFill>
                <a:latin typeface="+mn-lt"/>
                <a:ea typeface="+mn-ea"/>
                <a:cs typeface="Arial"/>
              </a:defRPr>
            </a:lvl3pPr>
            <a:lvl4pPr marL="2134187" indent="-304884" algn="l" defTabSz="609768" rtl="0" eaLnBrk="1" latinLnBrk="0" hangingPunct="1">
              <a:spcBef>
                <a:spcPct val="20000"/>
              </a:spcBef>
              <a:buFont typeface="Arial"/>
              <a:buChar char="–"/>
              <a:defRPr sz="2700" kern="1200">
                <a:solidFill>
                  <a:schemeClr val="tx1"/>
                </a:solidFill>
                <a:latin typeface="+mn-lt"/>
                <a:ea typeface="+mn-ea"/>
                <a:cs typeface="Arial"/>
              </a:defRPr>
            </a:lvl4pPr>
            <a:lvl5pPr marL="2743954" indent="-304884" algn="l" defTabSz="609768" rtl="0" eaLnBrk="1" latinLnBrk="0" hangingPunct="1">
              <a:spcBef>
                <a:spcPct val="20000"/>
              </a:spcBef>
              <a:buFont typeface="Arial"/>
              <a:buChar char="»"/>
              <a:defRPr sz="2700" kern="1200">
                <a:solidFill>
                  <a:schemeClr val="tx1"/>
                </a:solidFill>
                <a:latin typeface="+mn-lt"/>
                <a:ea typeface="+mn-ea"/>
                <a:cs typeface="Arial"/>
              </a:defRPr>
            </a:lvl5pPr>
            <a:lvl6pPr marL="3353722" indent="-304884" algn="l" defTabSz="609768" rtl="0" eaLnBrk="1" latinLnBrk="0" hangingPunct="1">
              <a:spcBef>
                <a:spcPct val="20000"/>
              </a:spcBef>
              <a:buFont typeface="Arial"/>
              <a:buChar char="•"/>
              <a:defRPr sz="2700" kern="1200">
                <a:solidFill>
                  <a:schemeClr val="tx1"/>
                </a:solidFill>
                <a:latin typeface="+mn-lt"/>
                <a:ea typeface="+mn-ea"/>
                <a:cs typeface="+mn-cs"/>
              </a:defRPr>
            </a:lvl6pPr>
            <a:lvl7pPr marL="3963490" indent="-304884" algn="l" defTabSz="609768" rtl="0" eaLnBrk="1" latinLnBrk="0" hangingPunct="1">
              <a:spcBef>
                <a:spcPct val="20000"/>
              </a:spcBef>
              <a:buFont typeface="Arial"/>
              <a:buChar char="•"/>
              <a:defRPr sz="2700" kern="1200">
                <a:solidFill>
                  <a:schemeClr val="tx1"/>
                </a:solidFill>
                <a:latin typeface="+mn-lt"/>
                <a:ea typeface="+mn-ea"/>
                <a:cs typeface="+mn-cs"/>
              </a:defRPr>
            </a:lvl7pPr>
            <a:lvl8pPr marL="4573257" indent="-304884" algn="l" defTabSz="609768" rtl="0" eaLnBrk="1" latinLnBrk="0" hangingPunct="1">
              <a:spcBef>
                <a:spcPct val="20000"/>
              </a:spcBef>
              <a:buFont typeface="Arial"/>
              <a:buChar char="•"/>
              <a:defRPr sz="2700" kern="1200">
                <a:solidFill>
                  <a:schemeClr val="tx1"/>
                </a:solidFill>
                <a:latin typeface="+mn-lt"/>
                <a:ea typeface="+mn-ea"/>
                <a:cs typeface="+mn-cs"/>
              </a:defRPr>
            </a:lvl8pPr>
            <a:lvl9pPr marL="5183025" indent="-304884" algn="l" defTabSz="609768" rtl="0" eaLnBrk="1" latinLnBrk="0" hangingPunct="1">
              <a:spcBef>
                <a:spcPct val="20000"/>
              </a:spcBef>
              <a:buFont typeface="Arial"/>
              <a:buChar char="•"/>
              <a:defRPr sz="2700" kern="1200">
                <a:solidFill>
                  <a:schemeClr val="tx1"/>
                </a:solidFill>
                <a:latin typeface="+mn-lt"/>
                <a:ea typeface="+mn-ea"/>
                <a:cs typeface="+mn-cs"/>
              </a:defRPr>
            </a:lvl9pPr>
          </a:lstStyle>
          <a:p>
            <a:pPr marL="0" indent="0" algn="ctr">
              <a:buNone/>
            </a:pPr>
            <a:r>
              <a:rPr lang="en-US" sz="4400" b="1" dirty="0">
                <a:solidFill>
                  <a:srgbClr val="0070C0"/>
                </a:solidFill>
                <a:latin typeface="Calibri" panose="020F0502020204030204" pitchFamily="34" charset="0"/>
                <a:cs typeface="Calibri" panose="020F0502020204030204" pitchFamily="34" charset="0"/>
              </a:rPr>
              <a:t>Poorly Formed Requirements Assessment</a:t>
            </a:r>
          </a:p>
          <a:p>
            <a:pPr marL="0" indent="0" algn="ctr">
              <a:buNone/>
            </a:pPr>
            <a:r>
              <a:rPr lang="en-US" sz="3600" dirty="0">
                <a:solidFill>
                  <a:srgbClr val="0070C0"/>
                </a:solidFill>
                <a:latin typeface="Calibri" panose="020F0502020204030204" pitchFamily="34" charset="0"/>
                <a:cs typeface="Calibri" panose="020F0502020204030204" pitchFamily="34" charset="0"/>
              </a:rPr>
              <a:t>Using the characteristics and rules defined in the INCOSE Guide to Writing Requirements (GtWR) to define well-formed design input requirements.</a:t>
            </a:r>
          </a:p>
        </p:txBody>
      </p:sp>
      <p:cxnSp>
        <p:nvCxnSpPr>
          <p:cNvPr id="7" name="Straight Connector 6">
            <a:extLst>
              <a:ext uri="{FF2B5EF4-FFF2-40B4-BE49-F238E27FC236}">
                <a16:creationId xmlns:a16="http://schemas.microsoft.com/office/drawing/2014/main" id="{9878712C-7A09-7C75-513F-7CD90F94E9EF}"/>
              </a:ext>
            </a:extLst>
          </p:cNvPr>
          <p:cNvCxnSpPr/>
          <p:nvPr/>
        </p:nvCxnSpPr>
        <p:spPr>
          <a:xfrm>
            <a:off x="1436183" y="4114719"/>
            <a:ext cx="9325984"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8" name="Subtitle 4">
            <a:extLst>
              <a:ext uri="{FF2B5EF4-FFF2-40B4-BE49-F238E27FC236}">
                <a16:creationId xmlns:a16="http://schemas.microsoft.com/office/drawing/2014/main" id="{5976BA54-FC98-4AEE-B4E7-792D99406556}"/>
              </a:ext>
            </a:extLst>
          </p:cNvPr>
          <p:cNvSpPr txBox="1">
            <a:spLocks/>
          </p:cNvSpPr>
          <p:nvPr/>
        </p:nvSpPr>
        <p:spPr>
          <a:xfrm>
            <a:off x="413869" y="4851631"/>
            <a:ext cx="11370608" cy="913523"/>
          </a:xfrm>
          <a:prstGeom prst="rect">
            <a:avLst/>
          </a:prstGeom>
        </p:spPr>
        <p:txBody>
          <a:bodyPr vert="horz" lIns="121891" tIns="60945" rIns="121891" bIns="60945" rtlCol="0" anchor="b">
            <a:no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b="1" dirty="0">
                <a:solidFill>
                  <a:schemeClr val="accent5">
                    <a:lumMod val="50000"/>
                  </a:schemeClr>
                </a:solidFill>
              </a:rPr>
              <a:t>Lou Wheatcraft, Senior Consultant, Wheatland Consulting</a:t>
            </a:r>
          </a:p>
          <a:p>
            <a:pPr algn="ctr"/>
            <a:r>
              <a:rPr lang="en-US" sz="1799" dirty="0" err="1"/>
              <a:t>Wheatland.consulting@gmail.com</a:t>
            </a:r>
            <a:endParaRPr lang="en-US" sz="1799" dirty="0"/>
          </a:p>
        </p:txBody>
      </p:sp>
      <p:sp>
        <p:nvSpPr>
          <p:cNvPr id="9" name="Subtitle 4">
            <a:extLst>
              <a:ext uri="{FF2B5EF4-FFF2-40B4-BE49-F238E27FC236}">
                <a16:creationId xmlns:a16="http://schemas.microsoft.com/office/drawing/2014/main" id="{35403BF6-28BD-5685-634D-BCABFA8E1D58}"/>
              </a:ext>
            </a:extLst>
          </p:cNvPr>
          <p:cNvSpPr txBox="1">
            <a:spLocks/>
          </p:cNvSpPr>
          <p:nvPr/>
        </p:nvSpPr>
        <p:spPr>
          <a:xfrm>
            <a:off x="898359" y="6001079"/>
            <a:ext cx="10716126" cy="400159"/>
          </a:xfrm>
          <a:prstGeom prst="rect">
            <a:avLst/>
          </a:prstGeom>
        </p:spPr>
        <p:txBody>
          <a:bodyPr vert="horz" lIns="121891" tIns="60945" rIns="121891" bIns="60945" rtlCol="0" anchor="b">
            <a:no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800" dirty="0"/>
              <a:t>Copyright © by Wheatland Consulting, LLC – permission granted to INCOSE to publish and use.</a:t>
            </a:r>
          </a:p>
        </p:txBody>
      </p:sp>
      <p:sp>
        <p:nvSpPr>
          <p:cNvPr id="3" name="TextBox 2">
            <a:extLst>
              <a:ext uri="{FF2B5EF4-FFF2-40B4-BE49-F238E27FC236}">
                <a16:creationId xmlns:a16="http://schemas.microsoft.com/office/drawing/2014/main" id="{D0CE60EA-D26D-48E1-3ADF-F71A24451470}"/>
              </a:ext>
            </a:extLst>
          </p:cNvPr>
          <p:cNvSpPr txBox="1"/>
          <p:nvPr/>
        </p:nvSpPr>
        <p:spPr>
          <a:xfrm>
            <a:off x="3972213" y="4320877"/>
            <a:ext cx="4253921" cy="830997"/>
          </a:xfrm>
          <a:prstGeom prst="rect">
            <a:avLst/>
          </a:prstGeom>
          <a:noFill/>
        </p:spPr>
        <p:txBody>
          <a:bodyPr wrap="none" rtlCol="0">
            <a:spAutoFit/>
          </a:bodyPr>
          <a:lstStyle/>
          <a:p>
            <a:r>
              <a:rPr lang="en-US" dirty="0"/>
              <a:t>Requirements Working Group</a:t>
            </a:r>
          </a:p>
          <a:p>
            <a:endParaRPr lang="en-US" dirty="0"/>
          </a:p>
        </p:txBody>
      </p:sp>
    </p:spTree>
    <p:extLst>
      <p:ext uri="{BB962C8B-B14F-4D97-AF65-F5344CB8AC3E}">
        <p14:creationId xmlns:p14="http://schemas.microsoft.com/office/powerpoint/2010/main" val="24808424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3617CC5A-D891-2D05-D597-603964057F2C}"/>
              </a:ext>
            </a:extLst>
          </p:cNvPr>
          <p:cNvGrpSpPr/>
          <p:nvPr/>
        </p:nvGrpSpPr>
        <p:grpSpPr>
          <a:xfrm>
            <a:off x="10484287" y="1078383"/>
            <a:ext cx="1740312" cy="2293749"/>
            <a:chOff x="9879083" y="717649"/>
            <a:chExt cx="1676823" cy="2392130"/>
          </a:xfrm>
        </p:grpSpPr>
        <p:pic>
          <p:nvPicPr>
            <p:cNvPr id="10" name="Picture 9" descr="A close up of a bottle&#10;&#10;Description automatically generated">
              <a:extLst>
                <a:ext uri="{FF2B5EF4-FFF2-40B4-BE49-F238E27FC236}">
                  <a16:creationId xmlns:a16="http://schemas.microsoft.com/office/drawing/2014/main" id="{892598A4-73D0-EAAE-45E2-7207B6E71A86}"/>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9879083" y="717649"/>
              <a:ext cx="1676823" cy="2392130"/>
            </a:xfrm>
            <a:prstGeom prst="rect">
              <a:avLst/>
            </a:prstGeom>
          </p:spPr>
        </p:pic>
        <p:sp>
          <p:nvSpPr>
            <p:cNvPr id="11" name="Rectangle 10">
              <a:extLst>
                <a:ext uri="{FF2B5EF4-FFF2-40B4-BE49-F238E27FC236}">
                  <a16:creationId xmlns:a16="http://schemas.microsoft.com/office/drawing/2014/main" id="{6A098D0E-4C1B-99ED-2C0E-2DABC9784442}"/>
                </a:ext>
              </a:extLst>
            </p:cNvPr>
            <p:cNvSpPr/>
            <p:nvPr/>
          </p:nvSpPr>
          <p:spPr>
            <a:xfrm>
              <a:off x="10262753" y="1711692"/>
              <a:ext cx="850490" cy="941790"/>
            </a:xfrm>
            <a:prstGeom prst="rect">
              <a:avLst/>
            </a:prstGeom>
            <a:solidFill>
              <a:schemeClr val="accent5">
                <a:lumMod val="40000"/>
                <a:lumOff val="60000"/>
              </a:schemeClr>
            </a:solidFill>
            <a:ln w="38100" cmpd="thickThi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US" sz="1800" dirty="0">
                  <a:solidFill>
                    <a:schemeClr val="tx1"/>
                  </a:solidFill>
                </a:rPr>
                <a:t>Mom’s Best Sauce</a:t>
              </a:r>
            </a:p>
          </p:txBody>
        </p:sp>
      </p:grpSp>
      <p:sp>
        <p:nvSpPr>
          <p:cNvPr id="7" name="Title 6">
            <a:extLst>
              <a:ext uri="{FF2B5EF4-FFF2-40B4-BE49-F238E27FC236}">
                <a16:creationId xmlns:a16="http://schemas.microsoft.com/office/drawing/2014/main" id="{E8AEEA0C-FB8E-B24C-9B12-2B2DE776054F}"/>
              </a:ext>
            </a:extLst>
          </p:cNvPr>
          <p:cNvSpPr>
            <a:spLocks noGrp="1"/>
          </p:cNvSpPr>
          <p:nvPr>
            <p:ph type="title"/>
          </p:nvPr>
        </p:nvSpPr>
        <p:spPr>
          <a:xfrm>
            <a:off x="2503623" y="0"/>
            <a:ext cx="7191104" cy="669187"/>
          </a:xfrm>
        </p:spPr>
        <p:txBody>
          <a:bodyPr>
            <a:noAutofit/>
          </a:bodyPr>
          <a:lstStyle/>
          <a:p>
            <a:pPr algn="ctr"/>
            <a:r>
              <a:rPr lang="en-US" sz="3600" dirty="0">
                <a:solidFill>
                  <a:schemeClr val="accent1">
                    <a:lumMod val="75000"/>
                  </a:schemeClr>
                </a:solidFill>
              </a:rPr>
              <a:t>Background</a:t>
            </a:r>
          </a:p>
        </p:txBody>
      </p:sp>
      <p:sp>
        <p:nvSpPr>
          <p:cNvPr id="8" name="Content Placeholder 7">
            <a:extLst>
              <a:ext uri="{FF2B5EF4-FFF2-40B4-BE49-F238E27FC236}">
                <a16:creationId xmlns:a16="http://schemas.microsoft.com/office/drawing/2014/main" id="{4CA4C7D4-5E93-904B-B72F-00DBCF2F163F}"/>
              </a:ext>
            </a:extLst>
          </p:cNvPr>
          <p:cNvSpPr>
            <a:spLocks noGrp="1"/>
          </p:cNvSpPr>
          <p:nvPr>
            <p:ph idx="1"/>
          </p:nvPr>
        </p:nvSpPr>
        <p:spPr>
          <a:xfrm>
            <a:off x="247579" y="623749"/>
            <a:ext cx="11500136" cy="5496766"/>
          </a:xfrm>
          <a:noFill/>
        </p:spPr>
        <p:txBody>
          <a:bodyPr>
            <a:noAutofit/>
          </a:bodyPr>
          <a:lstStyle/>
          <a:p>
            <a:pPr>
              <a:lnSpc>
                <a:spcPct val="80000"/>
              </a:lnSpc>
            </a:pPr>
            <a:r>
              <a:rPr lang="en-US" sz="2200" dirty="0">
                <a:solidFill>
                  <a:schemeClr val="accent6">
                    <a:lumMod val="50000"/>
                  </a:schemeClr>
                </a:solidFill>
                <a:latin typeface="Calibri" panose="020F0502020204030204" pitchFamily="34" charset="0"/>
                <a:cs typeface="Calibri" panose="020F0502020204030204" pitchFamily="34" charset="0"/>
              </a:rPr>
              <a:t>There is one LIS for each JPS.</a:t>
            </a:r>
          </a:p>
          <a:p>
            <a:pPr lvl="1">
              <a:lnSpc>
                <a:spcPct val="80000"/>
              </a:lnSpc>
            </a:pPr>
            <a:r>
              <a:rPr lang="en-US" sz="2200" dirty="0">
                <a:solidFill>
                  <a:schemeClr val="accent6">
                    <a:lumMod val="50000"/>
                  </a:schemeClr>
                </a:solidFill>
                <a:latin typeface="Calibri" panose="020F0502020204030204" pitchFamily="34" charset="0"/>
                <a:cs typeface="Calibri" panose="020F0502020204030204" pitchFamily="34" charset="0"/>
              </a:rPr>
              <a:t>The LIS consists of a separate, environmentally controlled room with an opening </a:t>
            </a:r>
            <a:br>
              <a:rPr lang="en-US" sz="2200" dirty="0">
                <a:solidFill>
                  <a:schemeClr val="accent6">
                    <a:lumMod val="50000"/>
                  </a:schemeClr>
                </a:solidFill>
                <a:latin typeface="Calibri" panose="020F0502020204030204" pitchFamily="34" charset="0"/>
                <a:cs typeface="Calibri" panose="020F0502020204030204" pitchFamily="34" charset="0"/>
              </a:rPr>
            </a:br>
            <a:r>
              <a:rPr lang="en-US" sz="2200" dirty="0">
                <a:solidFill>
                  <a:schemeClr val="accent6">
                    <a:lumMod val="50000"/>
                  </a:schemeClr>
                </a:solidFill>
                <a:latin typeface="Calibri" panose="020F0502020204030204" pitchFamily="34" charset="0"/>
                <a:cs typeface="Calibri" panose="020F0502020204030204" pitchFamily="34" charset="0"/>
              </a:rPr>
              <a:t>at one end of the room to access jars on the JPS Conveyor Belt System (CBS). </a:t>
            </a:r>
          </a:p>
          <a:p>
            <a:pPr lvl="1">
              <a:lnSpc>
                <a:spcPct val="80000"/>
              </a:lnSpc>
            </a:pPr>
            <a:r>
              <a:rPr lang="en-US" sz="2200" dirty="0">
                <a:solidFill>
                  <a:schemeClr val="accent6">
                    <a:lumMod val="50000"/>
                  </a:schemeClr>
                </a:solidFill>
                <a:latin typeface="Calibri" panose="020F0502020204030204" pitchFamily="34" charset="0"/>
                <a:cs typeface="Calibri" panose="020F0502020204030204" pitchFamily="34" charset="0"/>
              </a:rPr>
              <a:t>The LIS includes a Lid Dispensing System (LDS) from which the LIR will obtain Lids.</a:t>
            </a:r>
          </a:p>
          <a:p>
            <a:pPr lvl="2">
              <a:lnSpc>
                <a:spcPct val="80000"/>
              </a:lnSpc>
            </a:pPr>
            <a:r>
              <a:rPr lang="en-US" sz="2200" dirty="0">
                <a:solidFill>
                  <a:schemeClr val="accent6">
                    <a:lumMod val="50000"/>
                  </a:schemeClr>
                </a:solidFill>
                <a:latin typeface="Calibri" panose="020F0502020204030204" pitchFamily="34" charset="0"/>
                <a:cs typeface="Calibri" panose="020F0502020204030204" pitchFamily="34" charset="0"/>
              </a:rPr>
              <a:t>A maintenance technician installs Lids of the proper size within the LDS prior </a:t>
            </a:r>
            <a:br>
              <a:rPr lang="en-US" sz="2200" dirty="0">
                <a:solidFill>
                  <a:schemeClr val="accent6">
                    <a:lumMod val="50000"/>
                  </a:schemeClr>
                </a:solidFill>
                <a:latin typeface="Calibri" panose="020F0502020204030204" pitchFamily="34" charset="0"/>
                <a:cs typeface="Calibri" panose="020F0502020204030204" pitchFamily="34" charset="0"/>
              </a:rPr>
            </a:br>
            <a:r>
              <a:rPr lang="en-US" sz="2200" dirty="0">
                <a:solidFill>
                  <a:schemeClr val="accent6">
                    <a:lumMod val="50000"/>
                  </a:schemeClr>
                </a:solidFill>
                <a:latin typeface="Calibri" panose="020F0502020204030204" pitchFamily="34" charset="0"/>
                <a:cs typeface="Calibri" panose="020F0502020204030204" pitchFamily="34" charset="0"/>
              </a:rPr>
              <a:t>to shift start.</a:t>
            </a:r>
          </a:p>
          <a:p>
            <a:pPr lvl="1">
              <a:lnSpc>
                <a:spcPct val="80000"/>
              </a:lnSpc>
            </a:pPr>
            <a:r>
              <a:rPr lang="en-US" sz="2200" dirty="0">
                <a:solidFill>
                  <a:schemeClr val="accent6">
                    <a:lumMod val="50000"/>
                  </a:schemeClr>
                </a:solidFill>
                <a:latin typeface="Calibri" panose="020F0502020204030204" pitchFamily="34" charset="0"/>
                <a:cs typeface="Calibri" panose="020F0502020204030204" pitchFamily="34" charset="0"/>
              </a:rPr>
              <a:t>The operating shift for the JPSs are 8 hours/day, 7 days/week, 355 days/year </a:t>
            </a:r>
            <a:br>
              <a:rPr lang="en-US" sz="2200" dirty="0">
                <a:solidFill>
                  <a:schemeClr val="accent6">
                    <a:lumMod val="50000"/>
                  </a:schemeClr>
                </a:solidFill>
                <a:latin typeface="Calibri" panose="020F0502020204030204" pitchFamily="34" charset="0"/>
                <a:cs typeface="Calibri" panose="020F0502020204030204" pitchFamily="34" charset="0"/>
              </a:rPr>
            </a:br>
            <a:r>
              <a:rPr lang="en-US" sz="2200" dirty="0">
                <a:solidFill>
                  <a:schemeClr val="accent6">
                    <a:lumMod val="50000"/>
                  </a:schemeClr>
                </a:solidFill>
                <a:latin typeface="Calibri" panose="020F0502020204030204" pitchFamily="34" charset="0"/>
                <a:cs typeface="Calibri" panose="020F0502020204030204" pitchFamily="34" charset="0"/>
              </a:rPr>
              <a:t>(10 days off for holidays). (Operations are constrained to only 1 shift per day.).</a:t>
            </a:r>
          </a:p>
          <a:p>
            <a:pPr>
              <a:lnSpc>
                <a:spcPct val="80000"/>
              </a:lnSpc>
            </a:pPr>
            <a:r>
              <a:rPr lang="en-US" sz="2200" dirty="0">
                <a:solidFill>
                  <a:schemeClr val="accent6">
                    <a:lumMod val="50000"/>
                  </a:schemeClr>
                </a:solidFill>
                <a:latin typeface="Calibri" panose="020F0502020204030204" pitchFamily="34" charset="0"/>
                <a:cs typeface="Calibri" panose="020F0502020204030204" pitchFamily="34" charset="0"/>
              </a:rPr>
              <a:t>Each JPS is assigned to a specific product and jar size.</a:t>
            </a:r>
          </a:p>
          <a:p>
            <a:pPr>
              <a:lnSpc>
                <a:spcPct val="80000"/>
              </a:lnSpc>
            </a:pPr>
            <a:r>
              <a:rPr lang="en-US" sz="2200" dirty="0">
                <a:solidFill>
                  <a:schemeClr val="accent6">
                    <a:lumMod val="50000"/>
                  </a:schemeClr>
                </a:solidFill>
                <a:latin typeface="Calibri" panose="020F0502020204030204" pitchFamily="34" charset="0"/>
                <a:cs typeface="Calibri" panose="020F0502020204030204" pitchFamily="34" charset="0"/>
              </a:rPr>
              <a:t>There are a variety of jars of varying heights, lid sizes, and materials (glass or plastic).</a:t>
            </a:r>
          </a:p>
          <a:p>
            <a:pPr>
              <a:lnSpc>
                <a:spcPct val="80000"/>
              </a:lnSpc>
            </a:pPr>
            <a:r>
              <a:rPr lang="en-US" sz="2200" dirty="0">
                <a:solidFill>
                  <a:schemeClr val="accent6">
                    <a:lumMod val="50000"/>
                  </a:schemeClr>
                </a:solidFill>
                <a:latin typeface="Calibri" panose="020F0502020204030204" pitchFamily="34" charset="0"/>
                <a:cs typeface="Calibri" panose="020F0502020204030204" pitchFamily="34" charset="0"/>
              </a:rPr>
              <a:t>Jars are delivered to each LIS via the JPS CBS.</a:t>
            </a:r>
          </a:p>
          <a:p>
            <a:pPr>
              <a:lnSpc>
                <a:spcPct val="80000"/>
              </a:lnSpc>
            </a:pPr>
            <a:r>
              <a:rPr lang="en-US" sz="2200" dirty="0">
                <a:solidFill>
                  <a:schemeClr val="accent6">
                    <a:lumMod val="50000"/>
                  </a:schemeClr>
                </a:solidFill>
                <a:latin typeface="Calibri" panose="020F0502020204030204" pitchFamily="34" charset="0"/>
                <a:cs typeface="Calibri" panose="020F0502020204030204" pitchFamily="34" charset="0"/>
              </a:rPr>
              <a:t>The LIR will replace the existing human lid installers. </a:t>
            </a:r>
          </a:p>
          <a:p>
            <a:pPr lvl="1">
              <a:lnSpc>
                <a:spcPct val="80000"/>
              </a:lnSpc>
            </a:pPr>
            <a:r>
              <a:rPr lang="en-US" sz="2200" dirty="0">
                <a:solidFill>
                  <a:schemeClr val="accent6">
                    <a:lumMod val="50000"/>
                  </a:schemeClr>
                </a:solidFill>
                <a:latin typeface="Calibri" panose="020F0502020204030204" pitchFamily="34" charset="0"/>
                <a:cs typeface="Calibri" panose="020F0502020204030204" pitchFamily="34" charset="0"/>
              </a:rPr>
              <a:t>The LIR must install lids obtained from the LDS on the jars to the proper torque specified by the jar manufacturer based on lid size and jar material at a rate based on the speed the CBS delivers jars.</a:t>
            </a:r>
          </a:p>
          <a:p>
            <a:pPr lvl="1">
              <a:lnSpc>
                <a:spcPct val="80000"/>
              </a:lnSpc>
            </a:pPr>
            <a:r>
              <a:rPr lang="en-US" sz="2200" dirty="0">
                <a:solidFill>
                  <a:schemeClr val="accent6">
                    <a:lumMod val="50000"/>
                  </a:schemeClr>
                </a:solidFill>
                <a:latin typeface="Calibri" panose="020F0502020204030204" pitchFamily="34" charset="0"/>
                <a:cs typeface="Calibri" panose="020F0502020204030204" pitchFamily="34" charset="0"/>
              </a:rPr>
              <a:t>The LIR will be controlled and monitored by the FCR C&amp;M software. </a:t>
            </a:r>
          </a:p>
        </p:txBody>
      </p:sp>
      <p:sp>
        <p:nvSpPr>
          <p:cNvPr id="4" name="Slide Number Placeholder 3">
            <a:extLst>
              <a:ext uri="{FF2B5EF4-FFF2-40B4-BE49-F238E27FC236}">
                <a16:creationId xmlns:a16="http://schemas.microsoft.com/office/drawing/2014/main" id="{B15B545B-B0D3-E641-85D8-AFDF3D879B45}"/>
              </a:ext>
            </a:extLst>
          </p:cNvPr>
          <p:cNvSpPr>
            <a:spLocks noGrp="1"/>
          </p:cNvSpPr>
          <p:nvPr>
            <p:ph type="sldNum" sz="quarter" idx="12"/>
          </p:nvPr>
        </p:nvSpPr>
        <p:spPr>
          <a:xfrm>
            <a:off x="11518754" y="6457252"/>
            <a:ext cx="542697" cy="308977"/>
          </a:xfrm>
        </p:spPr>
        <p:txBody>
          <a:bodyPr/>
          <a:lstStyle/>
          <a:p>
            <a:fld id="{874AC6EB-5948-4DF8-B5CC-E711E8013C87}" type="slidenum">
              <a:rPr lang="en-US"/>
              <a:pPr/>
              <a:t>10</a:t>
            </a:fld>
            <a:endParaRPr lang="en-US" dirty="0"/>
          </a:p>
        </p:txBody>
      </p:sp>
      <p:sp>
        <p:nvSpPr>
          <p:cNvPr id="3" name="Subtitle 4">
            <a:extLst>
              <a:ext uri="{FF2B5EF4-FFF2-40B4-BE49-F238E27FC236}">
                <a16:creationId xmlns:a16="http://schemas.microsoft.com/office/drawing/2014/main" id="{58B64159-C46E-BFDC-5661-8AC203688032}"/>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
        <p:nvSpPr>
          <p:cNvPr id="5" name="TextBox 4">
            <a:extLst>
              <a:ext uri="{FF2B5EF4-FFF2-40B4-BE49-F238E27FC236}">
                <a16:creationId xmlns:a16="http://schemas.microsoft.com/office/drawing/2014/main" id="{D1DBC14B-EBF7-E711-ADB3-69F661D00D96}"/>
              </a:ext>
            </a:extLst>
          </p:cNvPr>
          <p:cNvSpPr txBox="1"/>
          <p:nvPr/>
        </p:nvSpPr>
        <p:spPr>
          <a:xfrm>
            <a:off x="1353684" y="5922266"/>
            <a:ext cx="9689794" cy="491225"/>
          </a:xfrm>
          <a:prstGeom prst="rect">
            <a:avLst/>
          </a:prstGeom>
          <a:noFill/>
        </p:spPr>
        <p:txBody>
          <a:bodyPr wrap="square" rtlCol="0">
            <a:spAutoFit/>
          </a:bodyPr>
          <a:lstStyle/>
          <a:p>
            <a:pPr algn="ctr">
              <a:lnSpc>
                <a:spcPct val="80000"/>
              </a:lnSpc>
            </a:pPr>
            <a:r>
              <a:rPr lang="en-US" sz="1600" dirty="0">
                <a:latin typeface="Calibri" panose="020F0502020204030204" pitchFamily="34" charset="0"/>
                <a:cs typeface="Calibri" panose="020F0502020204030204" pitchFamily="34" charset="0"/>
              </a:rPr>
              <a:t>JIS: Jar Installation System,; LIS: Lid Installation System; LIR: Lid Installation Robot; JPS: Jar Processing System; FCR: Facility Control Room;  C&amp;M: Command &amp; Monitoring; CBS: Conveyor Belt System </a:t>
            </a:r>
          </a:p>
        </p:txBody>
      </p:sp>
    </p:spTree>
    <p:extLst>
      <p:ext uri="{BB962C8B-B14F-4D97-AF65-F5344CB8AC3E}">
        <p14:creationId xmlns:p14="http://schemas.microsoft.com/office/powerpoint/2010/main" val="4172701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8">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AE8CB-3FAD-BEE7-8528-5EDEDDC1E55C}"/>
              </a:ext>
            </a:extLst>
          </p:cNvPr>
          <p:cNvSpPr>
            <a:spLocks noGrp="1"/>
          </p:cNvSpPr>
          <p:nvPr>
            <p:ph type="title"/>
          </p:nvPr>
        </p:nvSpPr>
        <p:spPr>
          <a:xfrm>
            <a:off x="1298576" y="242277"/>
            <a:ext cx="9601196" cy="667224"/>
          </a:xfrm>
        </p:spPr>
        <p:txBody>
          <a:bodyPr>
            <a:noAutofit/>
          </a:bodyPr>
          <a:lstStyle/>
          <a:p>
            <a:pPr algn="ctr">
              <a:lnSpc>
                <a:spcPct val="80000"/>
              </a:lnSpc>
            </a:pPr>
            <a:r>
              <a:rPr lang="en-US" sz="3600" dirty="0">
                <a:solidFill>
                  <a:schemeClr val="accent1">
                    <a:lumMod val="75000"/>
                  </a:schemeClr>
                </a:solidFill>
                <a:latin typeface="Arial" panose="020B0604020202020204" pitchFamily="34" charset="0"/>
                <a:cs typeface="Arial" panose="020B0604020202020204" pitchFamily="34" charset="0"/>
              </a:rPr>
              <a:t>Existing Systems – Context Diagram  </a:t>
            </a:r>
            <a:br>
              <a:rPr lang="en-US" sz="3600" dirty="0">
                <a:solidFill>
                  <a:schemeClr val="accent1">
                    <a:lumMod val="75000"/>
                  </a:schemeClr>
                </a:solidFill>
                <a:latin typeface="Arial" panose="020B0604020202020204" pitchFamily="34" charset="0"/>
                <a:cs typeface="Arial" panose="020B0604020202020204" pitchFamily="34" charset="0"/>
              </a:rPr>
            </a:br>
            <a:r>
              <a:rPr lang="en-US" sz="3000" dirty="0">
                <a:latin typeface="Arial" panose="020B0604020202020204" pitchFamily="34" charset="0"/>
                <a:cs typeface="Arial" panose="020B0604020202020204" pitchFamily="34" charset="0"/>
              </a:rPr>
              <a:t>(Macro system in which the LIR is a part)</a:t>
            </a:r>
          </a:p>
        </p:txBody>
      </p:sp>
      <p:sp>
        <p:nvSpPr>
          <p:cNvPr id="5" name="Slide Number Placeholder 4">
            <a:extLst>
              <a:ext uri="{FF2B5EF4-FFF2-40B4-BE49-F238E27FC236}">
                <a16:creationId xmlns:a16="http://schemas.microsoft.com/office/drawing/2014/main" id="{342B8CA5-2FB7-0AD5-21F2-05CB59F68560}"/>
              </a:ext>
            </a:extLst>
          </p:cNvPr>
          <p:cNvSpPr>
            <a:spLocks noGrp="1"/>
          </p:cNvSpPr>
          <p:nvPr>
            <p:ph type="sldNum" sz="quarter" idx="12"/>
          </p:nvPr>
        </p:nvSpPr>
        <p:spPr/>
        <p:txBody>
          <a:bodyPr/>
          <a:lstStyle/>
          <a:p>
            <a:fld id="{E97799C9-84D9-46D2-A11E-BCF8A720529D}" type="slidenum">
              <a:rPr lang="en-US" smtClean="0"/>
              <a:pPr/>
              <a:t>11</a:t>
            </a:fld>
            <a:endParaRPr lang="en-US" dirty="0"/>
          </a:p>
        </p:txBody>
      </p:sp>
      <p:sp>
        <p:nvSpPr>
          <p:cNvPr id="3" name="Subtitle 4">
            <a:extLst>
              <a:ext uri="{FF2B5EF4-FFF2-40B4-BE49-F238E27FC236}">
                <a16:creationId xmlns:a16="http://schemas.microsoft.com/office/drawing/2014/main" id="{04284925-9FB2-6633-3809-E87625440D97}"/>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pic>
        <p:nvPicPr>
          <p:cNvPr id="7" name="Picture 6">
            <a:extLst>
              <a:ext uri="{FF2B5EF4-FFF2-40B4-BE49-F238E27FC236}">
                <a16:creationId xmlns:a16="http://schemas.microsoft.com/office/drawing/2014/main" id="{09C672B1-8CC4-D264-DDC5-B7D50B723ADB}"/>
              </a:ext>
            </a:extLst>
          </p:cNvPr>
          <p:cNvPicPr>
            <a:picLocks noChangeAspect="1"/>
          </p:cNvPicPr>
          <p:nvPr/>
        </p:nvPicPr>
        <p:blipFill>
          <a:blip r:embed="rId2"/>
          <a:stretch>
            <a:fillRect/>
          </a:stretch>
        </p:blipFill>
        <p:spPr>
          <a:xfrm>
            <a:off x="1565329" y="990228"/>
            <a:ext cx="8899896" cy="4790639"/>
          </a:xfrm>
          <a:prstGeom prst="rect">
            <a:avLst/>
          </a:prstGeom>
        </p:spPr>
      </p:pic>
      <p:sp>
        <p:nvSpPr>
          <p:cNvPr id="8" name="TextBox 7">
            <a:extLst>
              <a:ext uri="{FF2B5EF4-FFF2-40B4-BE49-F238E27FC236}">
                <a16:creationId xmlns:a16="http://schemas.microsoft.com/office/drawing/2014/main" id="{22CD88FF-3CC7-5B2B-FBA6-5BBD4276B813}"/>
              </a:ext>
            </a:extLst>
          </p:cNvPr>
          <p:cNvSpPr txBox="1"/>
          <p:nvPr/>
        </p:nvSpPr>
        <p:spPr>
          <a:xfrm>
            <a:off x="942959" y="5828595"/>
            <a:ext cx="10312430" cy="48013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Monitoring System; KAS: Keypad Access System  </a:t>
            </a:r>
          </a:p>
        </p:txBody>
      </p:sp>
      <p:sp>
        <p:nvSpPr>
          <p:cNvPr id="4" name="Oval 3">
            <a:extLst>
              <a:ext uri="{FF2B5EF4-FFF2-40B4-BE49-F238E27FC236}">
                <a16:creationId xmlns:a16="http://schemas.microsoft.com/office/drawing/2014/main" id="{695823B4-280E-E3F3-A4EB-EE3B96E3C683}"/>
              </a:ext>
            </a:extLst>
          </p:cNvPr>
          <p:cNvSpPr/>
          <p:nvPr/>
        </p:nvSpPr>
        <p:spPr>
          <a:xfrm>
            <a:off x="7686475" y="2724539"/>
            <a:ext cx="1495943" cy="1026368"/>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88636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ounded Rectangle 26">
            <a:extLst>
              <a:ext uri="{FF2B5EF4-FFF2-40B4-BE49-F238E27FC236}">
                <a16:creationId xmlns:a16="http://schemas.microsoft.com/office/drawing/2014/main" id="{1334EA68-9645-4AF0-0DA0-6EBD09FB6B15}"/>
              </a:ext>
            </a:extLst>
          </p:cNvPr>
          <p:cNvSpPr/>
          <p:nvPr/>
        </p:nvSpPr>
        <p:spPr bwMode="auto">
          <a:xfrm>
            <a:off x="786563" y="1044748"/>
            <a:ext cx="10482716" cy="4382082"/>
          </a:xfrm>
          <a:prstGeom prst="roundRect">
            <a:avLst/>
          </a:prstGeom>
          <a:solidFill>
            <a:schemeClr val="accent6">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t"/>
          <a:lstStyle/>
          <a:p>
            <a:pPr algn="ctr">
              <a:lnSpc>
                <a:spcPct val="50000"/>
              </a:lnSpc>
            </a:pPr>
            <a:r>
              <a:rPr lang="en-US" sz="2800" dirty="0">
                <a:solidFill>
                  <a:schemeClr val="tx1"/>
                </a:solidFill>
                <a:latin typeface="Calibri" panose="020F0502020204030204" pitchFamily="34" charset="0"/>
                <a:cs typeface="Calibri" panose="020F0502020204030204" pitchFamily="34" charset="0"/>
              </a:rPr>
              <a:t>Lid Installation System (LIS)</a:t>
            </a:r>
          </a:p>
        </p:txBody>
      </p:sp>
      <p:sp>
        <p:nvSpPr>
          <p:cNvPr id="2" name="Title 1">
            <a:extLst>
              <a:ext uri="{FF2B5EF4-FFF2-40B4-BE49-F238E27FC236}">
                <a16:creationId xmlns:a16="http://schemas.microsoft.com/office/drawing/2014/main" id="{9B1B336D-39D1-4F43-A7C9-0DDD11326195}"/>
              </a:ext>
            </a:extLst>
          </p:cNvPr>
          <p:cNvSpPr>
            <a:spLocks noGrp="1"/>
          </p:cNvSpPr>
          <p:nvPr>
            <p:ph type="title"/>
          </p:nvPr>
        </p:nvSpPr>
        <p:spPr>
          <a:xfrm>
            <a:off x="1388790" y="58393"/>
            <a:ext cx="9278263" cy="669187"/>
          </a:xfrm>
        </p:spPr>
        <p:txBody>
          <a:bodyPr>
            <a:noAutofit/>
          </a:bodyPr>
          <a:lstStyle/>
          <a:p>
            <a:pPr algn="ctr"/>
            <a:r>
              <a:rPr lang="en-US" sz="3600" dirty="0"/>
              <a:t>LIS Conceptual/Logical Architecture</a:t>
            </a:r>
          </a:p>
        </p:txBody>
      </p:sp>
      <p:sp>
        <p:nvSpPr>
          <p:cNvPr id="4" name="Slide Number Placeholder 3">
            <a:extLst>
              <a:ext uri="{FF2B5EF4-FFF2-40B4-BE49-F238E27FC236}">
                <a16:creationId xmlns:a16="http://schemas.microsoft.com/office/drawing/2014/main" id="{38EED3F0-EEE8-E445-95BC-81F5B1579285}"/>
              </a:ext>
            </a:extLst>
          </p:cNvPr>
          <p:cNvSpPr>
            <a:spLocks noGrp="1"/>
          </p:cNvSpPr>
          <p:nvPr>
            <p:ph type="sldNum" sz="quarter" idx="12"/>
          </p:nvPr>
        </p:nvSpPr>
        <p:spPr/>
        <p:txBody>
          <a:bodyPr/>
          <a:lstStyle/>
          <a:p>
            <a:fld id="{874AC6EB-5948-4DF8-B5CC-E711E8013C87}" type="slidenum">
              <a:rPr lang="en-US" smtClean="0"/>
              <a:pPr/>
              <a:t>12</a:t>
            </a:fld>
            <a:endParaRPr lang="en-US"/>
          </a:p>
        </p:txBody>
      </p:sp>
      <p:sp>
        <p:nvSpPr>
          <p:cNvPr id="5" name="Rounded Rectangle 4">
            <a:extLst>
              <a:ext uri="{FF2B5EF4-FFF2-40B4-BE49-F238E27FC236}">
                <a16:creationId xmlns:a16="http://schemas.microsoft.com/office/drawing/2014/main" id="{2FFF8486-61CB-E149-ABF0-2DB881806071}"/>
              </a:ext>
            </a:extLst>
          </p:cNvPr>
          <p:cNvSpPr/>
          <p:nvPr/>
        </p:nvSpPr>
        <p:spPr bwMode="auto">
          <a:xfrm>
            <a:off x="5763694" y="1740900"/>
            <a:ext cx="5336971" cy="2428558"/>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t"/>
          <a:lstStyle/>
          <a:p>
            <a:pPr algn="ctr">
              <a:lnSpc>
                <a:spcPct val="50000"/>
              </a:lnSpc>
            </a:pPr>
            <a:r>
              <a:rPr lang="en-US" sz="2800" dirty="0">
                <a:solidFill>
                  <a:schemeClr val="tx1"/>
                </a:solidFill>
                <a:latin typeface="Calibri" panose="020F0502020204030204" pitchFamily="34" charset="0"/>
                <a:cs typeface="Calibri" panose="020F0502020204030204" pitchFamily="34" charset="0"/>
              </a:rPr>
              <a:t>LIR</a:t>
            </a:r>
          </a:p>
        </p:txBody>
      </p:sp>
      <p:sp>
        <p:nvSpPr>
          <p:cNvPr id="6" name="Rounded Rectangle 5">
            <a:extLst>
              <a:ext uri="{FF2B5EF4-FFF2-40B4-BE49-F238E27FC236}">
                <a16:creationId xmlns:a16="http://schemas.microsoft.com/office/drawing/2014/main" id="{98160ED9-0E57-FA45-A2CC-55EF06460DCF}"/>
              </a:ext>
            </a:extLst>
          </p:cNvPr>
          <p:cNvSpPr/>
          <p:nvPr/>
        </p:nvSpPr>
        <p:spPr bwMode="auto">
          <a:xfrm>
            <a:off x="5956668" y="2218927"/>
            <a:ext cx="1235034" cy="475013"/>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Power</a:t>
            </a:r>
          </a:p>
        </p:txBody>
      </p:sp>
      <p:sp>
        <p:nvSpPr>
          <p:cNvPr id="7" name="Rounded Rectangle 6">
            <a:extLst>
              <a:ext uri="{FF2B5EF4-FFF2-40B4-BE49-F238E27FC236}">
                <a16:creationId xmlns:a16="http://schemas.microsoft.com/office/drawing/2014/main" id="{D81F3F6B-DBBE-6A4A-A7CD-16BED644B408}"/>
              </a:ext>
            </a:extLst>
          </p:cNvPr>
          <p:cNvSpPr/>
          <p:nvPr/>
        </p:nvSpPr>
        <p:spPr bwMode="auto">
          <a:xfrm>
            <a:off x="5956668" y="2859515"/>
            <a:ext cx="1235034" cy="1115603"/>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Command</a:t>
            </a:r>
            <a:br>
              <a:rPr lang="en-US" sz="2000" dirty="0">
                <a:solidFill>
                  <a:schemeClr val="tx1"/>
                </a:solidFill>
                <a:latin typeface="Calibri" panose="020F0502020204030204" pitchFamily="34" charset="0"/>
                <a:cs typeface="Calibri" panose="020F0502020204030204" pitchFamily="34" charset="0"/>
              </a:rPr>
            </a:br>
            <a:r>
              <a:rPr lang="en-US" sz="2000" dirty="0">
                <a:solidFill>
                  <a:schemeClr val="tx1"/>
                </a:solidFill>
                <a:latin typeface="Calibri" panose="020F0502020204030204" pitchFamily="34" charset="0"/>
                <a:cs typeface="Calibri" panose="020F0502020204030204" pitchFamily="34" charset="0"/>
              </a:rPr>
              <a:t> &amp; </a:t>
            </a:r>
            <a:br>
              <a:rPr lang="en-US" sz="2000" dirty="0">
                <a:solidFill>
                  <a:schemeClr val="tx1"/>
                </a:solidFill>
                <a:latin typeface="Calibri" panose="020F0502020204030204" pitchFamily="34" charset="0"/>
                <a:cs typeface="Calibri" panose="020F0502020204030204" pitchFamily="34" charset="0"/>
              </a:rPr>
            </a:br>
            <a:r>
              <a:rPr lang="en-US" sz="2000" dirty="0">
                <a:solidFill>
                  <a:schemeClr val="tx1"/>
                </a:solidFill>
                <a:latin typeface="Calibri" panose="020F0502020204030204" pitchFamily="34" charset="0"/>
                <a:cs typeface="Calibri" panose="020F0502020204030204" pitchFamily="34" charset="0"/>
              </a:rPr>
              <a:t>Control</a:t>
            </a:r>
          </a:p>
        </p:txBody>
      </p:sp>
      <p:sp>
        <p:nvSpPr>
          <p:cNvPr id="8" name="Rounded Rectangle 7">
            <a:extLst>
              <a:ext uri="{FF2B5EF4-FFF2-40B4-BE49-F238E27FC236}">
                <a16:creationId xmlns:a16="http://schemas.microsoft.com/office/drawing/2014/main" id="{3FF3B87F-DB68-F042-A3DA-2DADFAFB48E9}"/>
              </a:ext>
            </a:extLst>
          </p:cNvPr>
          <p:cNvSpPr/>
          <p:nvPr/>
        </p:nvSpPr>
        <p:spPr bwMode="auto">
          <a:xfrm>
            <a:off x="7298581" y="2230125"/>
            <a:ext cx="1235034" cy="463814"/>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Structure</a:t>
            </a:r>
          </a:p>
        </p:txBody>
      </p:sp>
      <p:sp>
        <p:nvSpPr>
          <p:cNvPr id="9" name="Rounded Rectangle 8">
            <a:extLst>
              <a:ext uri="{FF2B5EF4-FFF2-40B4-BE49-F238E27FC236}">
                <a16:creationId xmlns:a16="http://schemas.microsoft.com/office/drawing/2014/main" id="{5E7FC1AC-8C6F-6B43-BE7F-6E7A801157C1}"/>
              </a:ext>
            </a:extLst>
          </p:cNvPr>
          <p:cNvSpPr/>
          <p:nvPr/>
        </p:nvSpPr>
        <p:spPr bwMode="auto">
          <a:xfrm>
            <a:off x="7298581" y="2881443"/>
            <a:ext cx="1235034" cy="463814"/>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Thermal</a:t>
            </a:r>
          </a:p>
        </p:txBody>
      </p:sp>
      <p:sp>
        <p:nvSpPr>
          <p:cNvPr id="10" name="Rounded Rectangle 9">
            <a:extLst>
              <a:ext uri="{FF2B5EF4-FFF2-40B4-BE49-F238E27FC236}">
                <a16:creationId xmlns:a16="http://schemas.microsoft.com/office/drawing/2014/main" id="{EE47ED6D-BB41-CC46-82FD-E4F07DE9271B}"/>
              </a:ext>
            </a:extLst>
          </p:cNvPr>
          <p:cNvSpPr/>
          <p:nvPr/>
        </p:nvSpPr>
        <p:spPr bwMode="auto">
          <a:xfrm>
            <a:off x="7298581" y="3511303"/>
            <a:ext cx="1235034" cy="463814"/>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Comm</a:t>
            </a:r>
          </a:p>
        </p:txBody>
      </p:sp>
      <p:sp>
        <p:nvSpPr>
          <p:cNvPr id="12" name="Rounded Rectangle 11">
            <a:extLst>
              <a:ext uri="{FF2B5EF4-FFF2-40B4-BE49-F238E27FC236}">
                <a16:creationId xmlns:a16="http://schemas.microsoft.com/office/drawing/2014/main" id="{DBF48BEE-57FF-D84C-B59D-E0DA370AA7D8}"/>
              </a:ext>
            </a:extLst>
          </p:cNvPr>
          <p:cNvSpPr/>
          <p:nvPr/>
        </p:nvSpPr>
        <p:spPr bwMode="auto">
          <a:xfrm>
            <a:off x="3267818" y="1775853"/>
            <a:ext cx="2009895" cy="737421"/>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Lid Dispensing</a:t>
            </a:r>
            <a:br>
              <a:rPr lang="en-US" sz="2000" dirty="0">
                <a:solidFill>
                  <a:schemeClr val="tx1"/>
                </a:solidFill>
                <a:latin typeface="Calibri" panose="020F0502020204030204" pitchFamily="34" charset="0"/>
                <a:cs typeface="Calibri" panose="020F0502020204030204" pitchFamily="34" charset="0"/>
              </a:rPr>
            </a:br>
            <a:r>
              <a:rPr lang="en-US" sz="2000" dirty="0">
                <a:solidFill>
                  <a:schemeClr val="tx1"/>
                </a:solidFill>
                <a:latin typeface="Calibri" panose="020F0502020204030204" pitchFamily="34" charset="0"/>
                <a:cs typeface="Calibri" panose="020F0502020204030204" pitchFamily="34" charset="0"/>
              </a:rPr>
              <a:t>System (LDS)</a:t>
            </a:r>
          </a:p>
        </p:txBody>
      </p:sp>
      <p:sp>
        <p:nvSpPr>
          <p:cNvPr id="14" name="Rounded Rectangle 13">
            <a:extLst>
              <a:ext uri="{FF2B5EF4-FFF2-40B4-BE49-F238E27FC236}">
                <a16:creationId xmlns:a16="http://schemas.microsoft.com/office/drawing/2014/main" id="{D9C49D3C-8D8B-1144-8A64-2495534C548A}"/>
              </a:ext>
            </a:extLst>
          </p:cNvPr>
          <p:cNvSpPr/>
          <p:nvPr/>
        </p:nvSpPr>
        <p:spPr bwMode="auto">
          <a:xfrm>
            <a:off x="8660282" y="2218927"/>
            <a:ext cx="2208810" cy="737421"/>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Lid Handling System</a:t>
            </a:r>
            <a:br>
              <a:rPr lang="en-US" sz="2000" dirty="0">
                <a:solidFill>
                  <a:schemeClr val="tx1"/>
                </a:solidFill>
                <a:latin typeface="Calibri" panose="020F0502020204030204" pitchFamily="34" charset="0"/>
                <a:cs typeface="Calibri" panose="020F0502020204030204" pitchFamily="34" charset="0"/>
              </a:rPr>
            </a:br>
            <a:r>
              <a:rPr lang="en-US" sz="2000" dirty="0">
                <a:solidFill>
                  <a:schemeClr val="tx1"/>
                </a:solidFill>
                <a:latin typeface="Calibri" panose="020F0502020204030204" pitchFamily="34" charset="0"/>
                <a:cs typeface="Calibri" panose="020F0502020204030204" pitchFamily="34" charset="0"/>
              </a:rPr>
              <a:t>Subsystem (LHS)</a:t>
            </a:r>
          </a:p>
        </p:txBody>
      </p:sp>
      <p:sp>
        <p:nvSpPr>
          <p:cNvPr id="17" name="Rounded Rectangle 16">
            <a:extLst>
              <a:ext uri="{FF2B5EF4-FFF2-40B4-BE49-F238E27FC236}">
                <a16:creationId xmlns:a16="http://schemas.microsoft.com/office/drawing/2014/main" id="{454CFBA9-D20F-234C-9D18-8F2C19EE7D4F}"/>
              </a:ext>
            </a:extLst>
          </p:cNvPr>
          <p:cNvSpPr/>
          <p:nvPr/>
        </p:nvSpPr>
        <p:spPr bwMode="auto">
          <a:xfrm>
            <a:off x="3251563" y="3533696"/>
            <a:ext cx="2009895" cy="737420"/>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Motion Monitoring </a:t>
            </a:r>
            <a:br>
              <a:rPr lang="en-US" sz="2000" dirty="0">
                <a:solidFill>
                  <a:schemeClr val="tx1"/>
                </a:solidFill>
                <a:latin typeface="Calibri" panose="020F0502020204030204" pitchFamily="34" charset="0"/>
                <a:cs typeface="Calibri" panose="020F0502020204030204" pitchFamily="34" charset="0"/>
              </a:rPr>
            </a:br>
            <a:r>
              <a:rPr lang="en-US" sz="2000" dirty="0">
                <a:solidFill>
                  <a:schemeClr val="tx1"/>
                </a:solidFill>
                <a:latin typeface="Calibri" panose="020F0502020204030204" pitchFamily="34" charset="0"/>
                <a:cs typeface="Calibri" panose="020F0502020204030204" pitchFamily="34" charset="0"/>
              </a:rPr>
              <a:t>System (MMS)</a:t>
            </a:r>
          </a:p>
        </p:txBody>
      </p:sp>
      <p:sp>
        <p:nvSpPr>
          <p:cNvPr id="19" name="Rounded Rectangle 18">
            <a:extLst>
              <a:ext uri="{FF2B5EF4-FFF2-40B4-BE49-F238E27FC236}">
                <a16:creationId xmlns:a16="http://schemas.microsoft.com/office/drawing/2014/main" id="{2CF17F46-23E7-7449-989A-F04F415E2027}"/>
              </a:ext>
            </a:extLst>
          </p:cNvPr>
          <p:cNvSpPr/>
          <p:nvPr/>
        </p:nvSpPr>
        <p:spPr bwMode="auto">
          <a:xfrm>
            <a:off x="8685020" y="3235789"/>
            <a:ext cx="2208810" cy="737421"/>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Jar Holding </a:t>
            </a:r>
            <a:br>
              <a:rPr lang="en-US" sz="2000" dirty="0">
                <a:solidFill>
                  <a:schemeClr val="tx1"/>
                </a:solidFill>
                <a:latin typeface="Calibri" panose="020F0502020204030204" pitchFamily="34" charset="0"/>
                <a:cs typeface="Calibri" panose="020F0502020204030204" pitchFamily="34" charset="0"/>
              </a:rPr>
            </a:br>
            <a:r>
              <a:rPr lang="en-US" sz="2000" dirty="0">
                <a:solidFill>
                  <a:schemeClr val="tx1"/>
                </a:solidFill>
                <a:latin typeface="Calibri" panose="020F0502020204030204" pitchFamily="34" charset="0"/>
                <a:cs typeface="Calibri" panose="020F0502020204030204" pitchFamily="34" charset="0"/>
              </a:rPr>
              <a:t>Subsystem (JHS)</a:t>
            </a:r>
          </a:p>
        </p:txBody>
      </p:sp>
      <p:sp>
        <p:nvSpPr>
          <p:cNvPr id="20" name="Rounded Rectangle 19">
            <a:extLst>
              <a:ext uri="{FF2B5EF4-FFF2-40B4-BE49-F238E27FC236}">
                <a16:creationId xmlns:a16="http://schemas.microsoft.com/office/drawing/2014/main" id="{21858119-CF13-FEE6-86F2-4A500B399A04}"/>
              </a:ext>
            </a:extLst>
          </p:cNvPr>
          <p:cNvSpPr/>
          <p:nvPr/>
        </p:nvSpPr>
        <p:spPr bwMode="auto">
          <a:xfrm>
            <a:off x="1109171" y="1747807"/>
            <a:ext cx="2009895" cy="737420"/>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Room (space)</a:t>
            </a:r>
          </a:p>
        </p:txBody>
      </p:sp>
      <p:sp>
        <p:nvSpPr>
          <p:cNvPr id="21" name="Rounded Rectangle 20">
            <a:extLst>
              <a:ext uri="{FF2B5EF4-FFF2-40B4-BE49-F238E27FC236}">
                <a16:creationId xmlns:a16="http://schemas.microsoft.com/office/drawing/2014/main" id="{354821E5-24E3-692F-581B-2F957C50D129}"/>
              </a:ext>
            </a:extLst>
          </p:cNvPr>
          <p:cNvSpPr/>
          <p:nvPr/>
        </p:nvSpPr>
        <p:spPr bwMode="auto">
          <a:xfrm>
            <a:off x="1115001" y="2650309"/>
            <a:ext cx="2009895" cy="737420"/>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Power</a:t>
            </a:r>
          </a:p>
        </p:txBody>
      </p:sp>
      <p:sp>
        <p:nvSpPr>
          <p:cNvPr id="22" name="Rounded Rectangle 21">
            <a:extLst>
              <a:ext uri="{FF2B5EF4-FFF2-40B4-BE49-F238E27FC236}">
                <a16:creationId xmlns:a16="http://schemas.microsoft.com/office/drawing/2014/main" id="{8F6CB1CB-2EE6-189C-4FFC-1C121BFAEA18}"/>
              </a:ext>
            </a:extLst>
          </p:cNvPr>
          <p:cNvSpPr/>
          <p:nvPr/>
        </p:nvSpPr>
        <p:spPr bwMode="auto">
          <a:xfrm>
            <a:off x="3251563" y="2650309"/>
            <a:ext cx="1979215" cy="737420"/>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Keypad Access </a:t>
            </a:r>
          </a:p>
          <a:p>
            <a:pPr algn="ctr">
              <a:lnSpc>
                <a:spcPct val="90000"/>
              </a:lnSpc>
            </a:pPr>
            <a:r>
              <a:rPr lang="en-US" sz="2000" dirty="0">
                <a:solidFill>
                  <a:schemeClr val="tx1"/>
                </a:solidFill>
                <a:latin typeface="Calibri" panose="020F0502020204030204" pitchFamily="34" charset="0"/>
                <a:cs typeface="Calibri" panose="020F0502020204030204" pitchFamily="34" charset="0"/>
              </a:rPr>
              <a:t>System (KAS)</a:t>
            </a:r>
          </a:p>
        </p:txBody>
      </p:sp>
      <p:sp>
        <p:nvSpPr>
          <p:cNvPr id="23" name="Rounded Rectangle 22">
            <a:extLst>
              <a:ext uri="{FF2B5EF4-FFF2-40B4-BE49-F238E27FC236}">
                <a16:creationId xmlns:a16="http://schemas.microsoft.com/office/drawing/2014/main" id="{54E98029-0E31-1606-56AB-4A55D20AD3E9}"/>
              </a:ext>
            </a:extLst>
          </p:cNvPr>
          <p:cNvSpPr/>
          <p:nvPr/>
        </p:nvSpPr>
        <p:spPr bwMode="auto">
          <a:xfrm>
            <a:off x="1115001" y="3519515"/>
            <a:ext cx="2009895" cy="737420"/>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Lighting</a:t>
            </a:r>
          </a:p>
        </p:txBody>
      </p:sp>
      <p:sp>
        <p:nvSpPr>
          <p:cNvPr id="24" name="Rounded Rectangle 23">
            <a:extLst>
              <a:ext uri="{FF2B5EF4-FFF2-40B4-BE49-F238E27FC236}">
                <a16:creationId xmlns:a16="http://schemas.microsoft.com/office/drawing/2014/main" id="{7B3C30D8-BB56-D36B-D1E0-D430F5238D96}"/>
              </a:ext>
            </a:extLst>
          </p:cNvPr>
          <p:cNvSpPr/>
          <p:nvPr/>
        </p:nvSpPr>
        <p:spPr bwMode="auto">
          <a:xfrm>
            <a:off x="1115001" y="4372773"/>
            <a:ext cx="2009895" cy="737420"/>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HVAC</a:t>
            </a:r>
          </a:p>
        </p:txBody>
      </p:sp>
      <p:sp>
        <p:nvSpPr>
          <p:cNvPr id="25" name="Rounded Rectangle 24">
            <a:extLst>
              <a:ext uri="{FF2B5EF4-FFF2-40B4-BE49-F238E27FC236}">
                <a16:creationId xmlns:a16="http://schemas.microsoft.com/office/drawing/2014/main" id="{42074B60-EFED-7A7A-ABF4-8E883447C307}"/>
              </a:ext>
            </a:extLst>
          </p:cNvPr>
          <p:cNvSpPr/>
          <p:nvPr/>
        </p:nvSpPr>
        <p:spPr bwMode="auto">
          <a:xfrm>
            <a:off x="3251563" y="4383085"/>
            <a:ext cx="2009895" cy="737420"/>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CCTV</a:t>
            </a:r>
          </a:p>
        </p:txBody>
      </p:sp>
      <p:sp>
        <p:nvSpPr>
          <p:cNvPr id="26" name="TextBox 25">
            <a:extLst>
              <a:ext uri="{FF2B5EF4-FFF2-40B4-BE49-F238E27FC236}">
                <a16:creationId xmlns:a16="http://schemas.microsoft.com/office/drawing/2014/main" id="{1A026062-54CF-D717-B736-D9C6BAAF916B}"/>
              </a:ext>
            </a:extLst>
          </p:cNvPr>
          <p:cNvSpPr txBox="1"/>
          <p:nvPr/>
        </p:nvSpPr>
        <p:spPr>
          <a:xfrm>
            <a:off x="956849" y="5664791"/>
            <a:ext cx="10312430" cy="48013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Monitoring System; KAS: Keypad Access System  </a:t>
            </a:r>
          </a:p>
        </p:txBody>
      </p:sp>
      <p:sp>
        <p:nvSpPr>
          <p:cNvPr id="3" name="Oval 2">
            <a:extLst>
              <a:ext uri="{FF2B5EF4-FFF2-40B4-BE49-F238E27FC236}">
                <a16:creationId xmlns:a16="http://schemas.microsoft.com/office/drawing/2014/main" id="{159AC340-501D-4139-40B9-4539B32EE6C3}"/>
              </a:ext>
            </a:extLst>
          </p:cNvPr>
          <p:cNvSpPr/>
          <p:nvPr/>
        </p:nvSpPr>
        <p:spPr>
          <a:xfrm>
            <a:off x="5676794" y="1609476"/>
            <a:ext cx="5510769" cy="3049207"/>
          </a:xfrm>
          <a:prstGeom prst="ellipse">
            <a:avLst/>
          </a:prstGeom>
          <a:solidFill>
            <a:schemeClr val="accent5">
              <a:lumMod val="20000"/>
              <a:lumOff val="80000"/>
              <a:alpha val="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Subtitle 4">
            <a:extLst>
              <a:ext uri="{FF2B5EF4-FFF2-40B4-BE49-F238E27FC236}">
                <a16:creationId xmlns:a16="http://schemas.microsoft.com/office/drawing/2014/main" id="{60FD7A6C-4DD4-55D8-D0B0-0F301D5405FF}"/>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8492392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B336D-39D1-4F43-A7C9-0DDD11326195}"/>
              </a:ext>
            </a:extLst>
          </p:cNvPr>
          <p:cNvSpPr>
            <a:spLocks noGrp="1"/>
          </p:cNvSpPr>
          <p:nvPr>
            <p:ph type="title"/>
          </p:nvPr>
        </p:nvSpPr>
        <p:spPr>
          <a:xfrm>
            <a:off x="1670014" y="-581"/>
            <a:ext cx="9278263" cy="669187"/>
          </a:xfrm>
        </p:spPr>
        <p:txBody>
          <a:bodyPr>
            <a:noAutofit/>
          </a:bodyPr>
          <a:lstStyle/>
          <a:p>
            <a:pPr algn="ctr"/>
            <a:r>
              <a:rPr lang="en-US" sz="3600" dirty="0"/>
              <a:t>LIR Hierarchical Architecture View</a:t>
            </a:r>
          </a:p>
        </p:txBody>
      </p:sp>
      <p:sp>
        <p:nvSpPr>
          <p:cNvPr id="4" name="Slide Number Placeholder 3">
            <a:extLst>
              <a:ext uri="{FF2B5EF4-FFF2-40B4-BE49-F238E27FC236}">
                <a16:creationId xmlns:a16="http://schemas.microsoft.com/office/drawing/2014/main" id="{38EED3F0-EEE8-E445-95BC-81F5B1579285}"/>
              </a:ext>
            </a:extLst>
          </p:cNvPr>
          <p:cNvSpPr>
            <a:spLocks noGrp="1"/>
          </p:cNvSpPr>
          <p:nvPr>
            <p:ph type="sldNum" sz="quarter" idx="12"/>
          </p:nvPr>
        </p:nvSpPr>
        <p:spPr/>
        <p:txBody>
          <a:bodyPr/>
          <a:lstStyle/>
          <a:p>
            <a:fld id="{874AC6EB-5948-4DF8-B5CC-E711E8013C87}" type="slidenum">
              <a:rPr lang="en-US" smtClean="0"/>
              <a:pPr/>
              <a:t>13</a:t>
            </a:fld>
            <a:endParaRPr lang="en-US"/>
          </a:p>
        </p:txBody>
      </p:sp>
      <p:sp>
        <p:nvSpPr>
          <p:cNvPr id="6" name="Rounded Rectangle 5">
            <a:extLst>
              <a:ext uri="{FF2B5EF4-FFF2-40B4-BE49-F238E27FC236}">
                <a16:creationId xmlns:a16="http://schemas.microsoft.com/office/drawing/2014/main" id="{98160ED9-0E57-FA45-A2CC-55EF06460DCF}"/>
              </a:ext>
            </a:extLst>
          </p:cNvPr>
          <p:cNvSpPr/>
          <p:nvPr/>
        </p:nvSpPr>
        <p:spPr bwMode="auto">
          <a:xfrm>
            <a:off x="7597471" y="4505980"/>
            <a:ext cx="965855" cy="394166"/>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Power</a:t>
            </a:r>
          </a:p>
        </p:txBody>
      </p:sp>
      <p:sp>
        <p:nvSpPr>
          <p:cNvPr id="7" name="Rounded Rectangle 6">
            <a:extLst>
              <a:ext uri="{FF2B5EF4-FFF2-40B4-BE49-F238E27FC236}">
                <a16:creationId xmlns:a16="http://schemas.microsoft.com/office/drawing/2014/main" id="{D81F3F6B-DBBE-6A4A-A7CD-16BED644B408}"/>
              </a:ext>
            </a:extLst>
          </p:cNvPr>
          <p:cNvSpPr/>
          <p:nvPr/>
        </p:nvSpPr>
        <p:spPr bwMode="auto">
          <a:xfrm>
            <a:off x="9488306" y="3024540"/>
            <a:ext cx="1235034" cy="394168"/>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80000"/>
              </a:lnSpc>
            </a:pPr>
            <a:r>
              <a:rPr lang="en-US" sz="1600" dirty="0">
                <a:solidFill>
                  <a:schemeClr val="tx1"/>
                </a:solidFill>
                <a:latin typeface="Calibri" panose="020F0502020204030204" pitchFamily="34" charset="0"/>
                <a:cs typeface="Calibri" panose="020F0502020204030204" pitchFamily="34" charset="0"/>
              </a:rPr>
              <a:t>C&amp;C System</a:t>
            </a:r>
          </a:p>
        </p:txBody>
      </p:sp>
      <p:sp>
        <p:nvSpPr>
          <p:cNvPr id="8" name="Rounded Rectangle 7">
            <a:extLst>
              <a:ext uri="{FF2B5EF4-FFF2-40B4-BE49-F238E27FC236}">
                <a16:creationId xmlns:a16="http://schemas.microsoft.com/office/drawing/2014/main" id="{3FF3B87F-DB68-F042-A3DA-2DADFAFB48E9}"/>
              </a:ext>
            </a:extLst>
          </p:cNvPr>
          <p:cNvSpPr/>
          <p:nvPr/>
        </p:nvSpPr>
        <p:spPr bwMode="auto">
          <a:xfrm>
            <a:off x="6942902" y="3024539"/>
            <a:ext cx="965855" cy="425708"/>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Structure</a:t>
            </a:r>
          </a:p>
        </p:txBody>
      </p:sp>
      <p:sp>
        <p:nvSpPr>
          <p:cNvPr id="9" name="Rounded Rectangle 8">
            <a:extLst>
              <a:ext uri="{FF2B5EF4-FFF2-40B4-BE49-F238E27FC236}">
                <a16:creationId xmlns:a16="http://schemas.microsoft.com/office/drawing/2014/main" id="{5E7FC1AC-8C6F-6B43-BE7F-6E7A801157C1}"/>
              </a:ext>
            </a:extLst>
          </p:cNvPr>
          <p:cNvSpPr/>
          <p:nvPr/>
        </p:nvSpPr>
        <p:spPr bwMode="auto">
          <a:xfrm>
            <a:off x="6327529" y="4509905"/>
            <a:ext cx="965855" cy="394157"/>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Thermal</a:t>
            </a:r>
          </a:p>
        </p:txBody>
      </p:sp>
      <p:sp>
        <p:nvSpPr>
          <p:cNvPr id="10" name="Rounded Rectangle 9">
            <a:extLst>
              <a:ext uri="{FF2B5EF4-FFF2-40B4-BE49-F238E27FC236}">
                <a16:creationId xmlns:a16="http://schemas.microsoft.com/office/drawing/2014/main" id="{EE47ED6D-BB41-CC46-82FD-E4F07DE9271B}"/>
              </a:ext>
            </a:extLst>
          </p:cNvPr>
          <p:cNvSpPr/>
          <p:nvPr/>
        </p:nvSpPr>
        <p:spPr bwMode="auto">
          <a:xfrm>
            <a:off x="4437844" y="3024539"/>
            <a:ext cx="965855" cy="394168"/>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Comm</a:t>
            </a:r>
          </a:p>
        </p:txBody>
      </p:sp>
      <p:sp>
        <p:nvSpPr>
          <p:cNvPr id="14" name="Rounded Rectangle 13">
            <a:extLst>
              <a:ext uri="{FF2B5EF4-FFF2-40B4-BE49-F238E27FC236}">
                <a16:creationId xmlns:a16="http://schemas.microsoft.com/office/drawing/2014/main" id="{D9C49D3C-8D8B-1144-8A64-2495534C548A}"/>
              </a:ext>
            </a:extLst>
          </p:cNvPr>
          <p:cNvSpPr/>
          <p:nvPr/>
        </p:nvSpPr>
        <p:spPr bwMode="auto">
          <a:xfrm>
            <a:off x="5714230" y="3024539"/>
            <a:ext cx="964790" cy="394168"/>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LHS</a:t>
            </a:r>
          </a:p>
        </p:txBody>
      </p:sp>
      <p:sp>
        <p:nvSpPr>
          <p:cNvPr id="19" name="Rounded Rectangle 18">
            <a:extLst>
              <a:ext uri="{FF2B5EF4-FFF2-40B4-BE49-F238E27FC236}">
                <a16:creationId xmlns:a16="http://schemas.microsoft.com/office/drawing/2014/main" id="{2CF17F46-23E7-7449-989A-F04F415E2027}"/>
              </a:ext>
            </a:extLst>
          </p:cNvPr>
          <p:cNvSpPr/>
          <p:nvPr/>
        </p:nvSpPr>
        <p:spPr bwMode="auto">
          <a:xfrm>
            <a:off x="5044965" y="4509904"/>
            <a:ext cx="964790" cy="394166"/>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JHS</a:t>
            </a:r>
          </a:p>
        </p:txBody>
      </p:sp>
      <p:cxnSp>
        <p:nvCxnSpPr>
          <p:cNvPr id="15" name="Straight Arrow Connector 14">
            <a:extLst>
              <a:ext uri="{FF2B5EF4-FFF2-40B4-BE49-F238E27FC236}">
                <a16:creationId xmlns:a16="http://schemas.microsoft.com/office/drawing/2014/main" id="{74150D61-12E7-C61D-CBF6-D4BC287D5D51}"/>
              </a:ext>
            </a:extLst>
          </p:cNvPr>
          <p:cNvCxnSpPr>
            <a:cxnSpLocks/>
            <a:endCxn id="7" idx="0"/>
          </p:cNvCxnSpPr>
          <p:nvPr/>
        </p:nvCxnSpPr>
        <p:spPr>
          <a:xfrm>
            <a:off x="10105823" y="2451214"/>
            <a:ext cx="0" cy="57332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52AAC226-69C2-916B-8ED6-F2E7988CCBE9}"/>
              </a:ext>
            </a:extLst>
          </p:cNvPr>
          <p:cNvCxnSpPr>
            <a:cxnSpLocks/>
            <a:endCxn id="6" idx="0"/>
          </p:cNvCxnSpPr>
          <p:nvPr/>
        </p:nvCxnSpPr>
        <p:spPr>
          <a:xfrm>
            <a:off x="8048210" y="2451214"/>
            <a:ext cx="32188" cy="205476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9E02DACB-195A-A81B-8829-1388E52EFA67}"/>
              </a:ext>
            </a:extLst>
          </p:cNvPr>
          <p:cNvCxnSpPr>
            <a:cxnSpLocks/>
            <a:endCxn id="9" idx="0"/>
          </p:cNvCxnSpPr>
          <p:nvPr/>
        </p:nvCxnSpPr>
        <p:spPr>
          <a:xfrm>
            <a:off x="6810456" y="2451214"/>
            <a:ext cx="0" cy="205869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3DF0B84F-31A3-7D08-6723-F106AD6CCD55}"/>
              </a:ext>
            </a:extLst>
          </p:cNvPr>
          <p:cNvCxnSpPr>
            <a:cxnSpLocks/>
          </p:cNvCxnSpPr>
          <p:nvPr/>
        </p:nvCxnSpPr>
        <p:spPr>
          <a:xfrm>
            <a:off x="7387728" y="2451213"/>
            <a:ext cx="1" cy="57332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0FC91F89-0486-EC56-C37C-660345645DD0}"/>
              </a:ext>
            </a:extLst>
          </p:cNvPr>
          <p:cNvCxnSpPr>
            <a:cxnSpLocks/>
            <a:endCxn id="14" idx="0"/>
          </p:cNvCxnSpPr>
          <p:nvPr/>
        </p:nvCxnSpPr>
        <p:spPr>
          <a:xfrm>
            <a:off x="6196625" y="2451213"/>
            <a:ext cx="1" cy="57332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3B00E317-C73A-822D-A54C-D53AA02E1FDD}"/>
              </a:ext>
            </a:extLst>
          </p:cNvPr>
          <p:cNvCxnSpPr>
            <a:cxnSpLocks/>
            <a:endCxn id="19" idx="0"/>
          </p:cNvCxnSpPr>
          <p:nvPr/>
        </p:nvCxnSpPr>
        <p:spPr>
          <a:xfrm>
            <a:off x="5527360" y="2451214"/>
            <a:ext cx="0" cy="205869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EE554304-A3FB-AF9C-6D6A-5C11D878BB81}"/>
              </a:ext>
            </a:extLst>
          </p:cNvPr>
          <p:cNvCxnSpPr>
            <a:cxnSpLocks/>
          </p:cNvCxnSpPr>
          <p:nvPr/>
        </p:nvCxnSpPr>
        <p:spPr>
          <a:xfrm>
            <a:off x="4933267" y="2464552"/>
            <a:ext cx="0" cy="57332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6" name="Rounded Rectangle 25">
            <a:extLst>
              <a:ext uri="{FF2B5EF4-FFF2-40B4-BE49-F238E27FC236}">
                <a16:creationId xmlns:a16="http://schemas.microsoft.com/office/drawing/2014/main" id="{4C6A5AF8-BAAD-5D99-77BE-A35B24308EBB}"/>
              </a:ext>
            </a:extLst>
          </p:cNvPr>
          <p:cNvSpPr/>
          <p:nvPr/>
        </p:nvSpPr>
        <p:spPr bwMode="auto">
          <a:xfrm>
            <a:off x="4299353" y="2107863"/>
            <a:ext cx="6924499" cy="319291"/>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Lid Installation Robot (LIR)</a:t>
            </a:r>
          </a:p>
        </p:txBody>
      </p:sp>
      <p:cxnSp>
        <p:nvCxnSpPr>
          <p:cNvPr id="65" name="Straight Arrow Connector 64">
            <a:extLst>
              <a:ext uri="{FF2B5EF4-FFF2-40B4-BE49-F238E27FC236}">
                <a16:creationId xmlns:a16="http://schemas.microsoft.com/office/drawing/2014/main" id="{EF8318C6-8F35-648F-04C3-97C3083862AF}"/>
              </a:ext>
            </a:extLst>
          </p:cNvPr>
          <p:cNvCxnSpPr>
            <a:cxnSpLocks/>
          </p:cNvCxnSpPr>
          <p:nvPr/>
        </p:nvCxnSpPr>
        <p:spPr>
          <a:xfrm>
            <a:off x="7757142" y="1836609"/>
            <a:ext cx="1" cy="30407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67" name="Picture 66">
            <a:extLst>
              <a:ext uri="{FF2B5EF4-FFF2-40B4-BE49-F238E27FC236}">
                <a16:creationId xmlns:a16="http://schemas.microsoft.com/office/drawing/2014/main" id="{9B4500B6-CCC7-7879-F8E0-184673C13644}"/>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1189031" y="1131571"/>
            <a:ext cx="2226508" cy="1559759"/>
          </a:xfrm>
          <a:prstGeom prst="rect">
            <a:avLst/>
          </a:prstGeom>
        </p:spPr>
      </p:pic>
      <p:sp>
        <p:nvSpPr>
          <p:cNvPr id="79" name="TextBox 78">
            <a:extLst>
              <a:ext uri="{FF2B5EF4-FFF2-40B4-BE49-F238E27FC236}">
                <a16:creationId xmlns:a16="http://schemas.microsoft.com/office/drawing/2014/main" id="{3469140A-B079-20F7-7751-8ED9B3251437}"/>
              </a:ext>
            </a:extLst>
          </p:cNvPr>
          <p:cNvSpPr txBox="1"/>
          <p:nvPr/>
        </p:nvSpPr>
        <p:spPr>
          <a:xfrm>
            <a:off x="1552432" y="5969513"/>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grpSp>
        <p:nvGrpSpPr>
          <p:cNvPr id="93" name="Group 92">
            <a:extLst>
              <a:ext uri="{FF2B5EF4-FFF2-40B4-BE49-F238E27FC236}">
                <a16:creationId xmlns:a16="http://schemas.microsoft.com/office/drawing/2014/main" id="{7A4B06DF-4187-0E26-3492-74188EE7AAD0}"/>
              </a:ext>
            </a:extLst>
          </p:cNvPr>
          <p:cNvGrpSpPr/>
          <p:nvPr/>
        </p:nvGrpSpPr>
        <p:grpSpPr>
          <a:xfrm>
            <a:off x="4456234" y="3399446"/>
            <a:ext cx="971066" cy="776503"/>
            <a:chOff x="4453059" y="3399445"/>
            <a:chExt cx="971066" cy="776503"/>
          </a:xfrm>
        </p:grpSpPr>
        <p:sp>
          <p:nvSpPr>
            <p:cNvPr id="80" name="Rounded Rectangle 79">
              <a:extLst>
                <a:ext uri="{FF2B5EF4-FFF2-40B4-BE49-F238E27FC236}">
                  <a16:creationId xmlns:a16="http://schemas.microsoft.com/office/drawing/2014/main" id="{5421B82A-B053-DED7-AE12-50A07AF9201C}"/>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a:t>
              </a:r>
            </a:p>
          </p:txBody>
        </p:sp>
        <p:sp>
          <p:nvSpPr>
            <p:cNvPr id="81" name="Rounded Rectangle 80">
              <a:extLst>
                <a:ext uri="{FF2B5EF4-FFF2-40B4-BE49-F238E27FC236}">
                  <a16:creationId xmlns:a16="http://schemas.microsoft.com/office/drawing/2014/main" id="{3E171026-EF6C-5F55-644F-98EFA1521AA2}"/>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a:t>
              </a:r>
            </a:p>
          </p:txBody>
        </p:sp>
        <p:cxnSp>
          <p:nvCxnSpPr>
            <p:cNvPr id="83" name="Straight Arrow Connector 82">
              <a:extLst>
                <a:ext uri="{FF2B5EF4-FFF2-40B4-BE49-F238E27FC236}">
                  <a16:creationId xmlns:a16="http://schemas.microsoft.com/office/drawing/2014/main" id="{65044AE3-92E3-D3BD-4C7A-E1097146C81A}"/>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3DB769FF-8282-C4E2-1ECC-F4EB345E2716}"/>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DF85A479-7139-9050-CBF1-3DD472E7F9C3}"/>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9805ADB2-ED29-DE5F-E09F-49B3F4B4F227}"/>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94" name="Group 93">
            <a:extLst>
              <a:ext uri="{FF2B5EF4-FFF2-40B4-BE49-F238E27FC236}">
                <a16:creationId xmlns:a16="http://schemas.microsoft.com/office/drawing/2014/main" id="{07C99551-0C21-9CDB-BD56-680007FFF058}"/>
              </a:ext>
            </a:extLst>
          </p:cNvPr>
          <p:cNvGrpSpPr/>
          <p:nvPr/>
        </p:nvGrpSpPr>
        <p:grpSpPr>
          <a:xfrm>
            <a:off x="5730325" y="3435978"/>
            <a:ext cx="971066" cy="776503"/>
            <a:chOff x="4453059" y="3399445"/>
            <a:chExt cx="971066" cy="776503"/>
          </a:xfrm>
        </p:grpSpPr>
        <p:sp>
          <p:nvSpPr>
            <p:cNvPr id="95" name="Rounded Rectangle 94">
              <a:extLst>
                <a:ext uri="{FF2B5EF4-FFF2-40B4-BE49-F238E27FC236}">
                  <a16:creationId xmlns:a16="http://schemas.microsoft.com/office/drawing/2014/main" id="{CB1CD984-BC61-E56D-652D-017234FC4145}"/>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a:t>
              </a:r>
            </a:p>
          </p:txBody>
        </p:sp>
        <p:sp>
          <p:nvSpPr>
            <p:cNvPr id="96" name="Rounded Rectangle 95">
              <a:extLst>
                <a:ext uri="{FF2B5EF4-FFF2-40B4-BE49-F238E27FC236}">
                  <a16:creationId xmlns:a16="http://schemas.microsoft.com/office/drawing/2014/main" id="{44CB09D9-20BC-4E5F-983B-3FDA769357CB}"/>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a:t>
              </a:r>
            </a:p>
          </p:txBody>
        </p:sp>
        <p:cxnSp>
          <p:nvCxnSpPr>
            <p:cNvPr id="97" name="Straight Arrow Connector 96">
              <a:extLst>
                <a:ext uri="{FF2B5EF4-FFF2-40B4-BE49-F238E27FC236}">
                  <a16:creationId xmlns:a16="http://schemas.microsoft.com/office/drawing/2014/main" id="{421AC0C3-868E-1555-1F72-96529A126D4B}"/>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44059DEE-EDD6-DEF8-F746-CDE44B045F9B}"/>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03FC6C88-90C6-312E-7C34-1F7071D10C29}"/>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D666664C-B9CD-9CF7-CE9F-854432920031}"/>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01" name="Group 100">
            <a:extLst>
              <a:ext uri="{FF2B5EF4-FFF2-40B4-BE49-F238E27FC236}">
                <a16:creationId xmlns:a16="http://schemas.microsoft.com/office/drawing/2014/main" id="{F7A1EBD9-3BAC-7156-E2BF-90EEABB2F985}"/>
              </a:ext>
            </a:extLst>
          </p:cNvPr>
          <p:cNvGrpSpPr/>
          <p:nvPr/>
        </p:nvGrpSpPr>
        <p:grpSpPr>
          <a:xfrm>
            <a:off x="6957765" y="3472510"/>
            <a:ext cx="971066" cy="776503"/>
            <a:chOff x="4453059" y="3399445"/>
            <a:chExt cx="971066" cy="776503"/>
          </a:xfrm>
        </p:grpSpPr>
        <p:sp>
          <p:nvSpPr>
            <p:cNvPr id="102" name="Rounded Rectangle 101">
              <a:extLst>
                <a:ext uri="{FF2B5EF4-FFF2-40B4-BE49-F238E27FC236}">
                  <a16:creationId xmlns:a16="http://schemas.microsoft.com/office/drawing/2014/main" id="{5ECF7D0F-1122-B87B-1085-A5F4AB1DB81B}"/>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a:t>
              </a:r>
            </a:p>
          </p:txBody>
        </p:sp>
        <p:sp>
          <p:nvSpPr>
            <p:cNvPr id="103" name="Rounded Rectangle 102">
              <a:extLst>
                <a:ext uri="{FF2B5EF4-FFF2-40B4-BE49-F238E27FC236}">
                  <a16:creationId xmlns:a16="http://schemas.microsoft.com/office/drawing/2014/main" id="{A9C34DAF-B257-E90B-E652-1726357087BC}"/>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a:t>
              </a:r>
            </a:p>
          </p:txBody>
        </p:sp>
        <p:cxnSp>
          <p:nvCxnSpPr>
            <p:cNvPr id="104" name="Straight Arrow Connector 103">
              <a:extLst>
                <a:ext uri="{FF2B5EF4-FFF2-40B4-BE49-F238E27FC236}">
                  <a16:creationId xmlns:a16="http://schemas.microsoft.com/office/drawing/2014/main" id="{92BA877D-FA96-F176-445F-579E07B29FD6}"/>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a:extLst>
                <a:ext uri="{FF2B5EF4-FFF2-40B4-BE49-F238E27FC236}">
                  <a16:creationId xmlns:a16="http://schemas.microsoft.com/office/drawing/2014/main" id="{3C01A192-068D-2958-59E3-2B3DA38E3637}"/>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a:extLst>
                <a:ext uri="{FF2B5EF4-FFF2-40B4-BE49-F238E27FC236}">
                  <a16:creationId xmlns:a16="http://schemas.microsoft.com/office/drawing/2014/main" id="{5968F8B5-C346-B9BC-5F3C-39FF408AC94E}"/>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2C455178-7466-E7D6-5A22-44EA812BBB94}"/>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09" name="Rounded Rectangle 108">
            <a:extLst>
              <a:ext uri="{FF2B5EF4-FFF2-40B4-BE49-F238E27FC236}">
                <a16:creationId xmlns:a16="http://schemas.microsoft.com/office/drawing/2014/main" id="{A3D21D57-F28A-1DD1-506E-E80CAAAAE6C1}"/>
              </a:ext>
            </a:extLst>
          </p:cNvPr>
          <p:cNvSpPr/>
          <p:nvPr/>
        </p:nvSpPr>
        <p:spPr bwMode="auto">
          <a:xfrm>
            <a:off x="8956885" y="3832582"/>
            <a:ext cx="967493"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Software</a:t>
            </a:r>
          </a:p>
        </p:txBody>
      </p:sp>
      <p:sp>
        <p:nvSpPr>
          <p:cNvPr id="110" name="Rounded Rectangle 109">
            <a:extLst>
              <a:ext uri="{FF2B5EF4-FFF2-40B4-BE49-F238E27FC236}">
                <a16:creationId xmlns:a16="http://schemas.microsoft.com/office/drawing/2014/main" id="{2C33FDDA-D551-9671-996B-638170045F20}"/>
              </a:ext>
            </a:extLst>
          </p:cNvPr>
          <p:cNvSpPr/>
          <p:nvPr/>
        </p:nvSpPr>
        <p:spPr bwMode="auto">
          <a:xfrm>
            <a:off x="10367292" y="3828120"/>
            <a:ext cx="1011543"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Hardware</a:t>
            </a:r>
          </a:p>
        </p:txBody>
      </p:sp>
      <p:cxnSp>
        <p:nvCxnSpPr>
          <p:cNvPr id="111" name="Straight Arrow Connector 110">
            <a:extLst>
              <a:ext uri="{FF2B5EF4-FFF2-40B4-BE49-F238E27FC236}">
                <a16:creationId xmlns:a16="http://schemas.microsoft.com/office/drawing/2014/main" id="{8BAC7A4F-A85C-F2AB-5B40-3268E4D28C79}"/>
              </a:ext>
            </a:extLst>
          </p:cNvPr>
          <p:cNvCxnSpPr>
            <a:cxnSpLocks/>
          </p:cNvCxnSpPr>
          <p:nvPr/>
        </p:nvCxnSpPr>
        <p:spPr>
          <a:xfrm>
            <a:off x="10114691" y="3450247"/>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12C599DC-A8F3-9182-3449-F8D4C03E048E}"/>
              </a:ext>
            </a:extLst>
          </p:cNvPr>
          <p:cNvCxnSpPr>
            <a:cxnSpLocks/>
          </p:cNvCxnSpPr>
          <p:nvPr/>
        </p:nvCxnSpPr>
        <p:spPr>
          <a:xfrm flipH="1">
            <a:off x="9430432" y="366728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3" name="Straight Arrow Connector 112">
            <a:extLst>
              <a:ext uri="{FF2B5EF4-FFF2-40B4-BE49-F238E27FC236}">
                <a16:creationId xmlns:a16="http://schemas.microsoft.com/office/drawing/2014/main" id="{7D68DDFA-89C2-6949-2197-6E04067DE073}"/>
              </a:ext>
            </a:extLst>
          </p:cNvPr>
          <p:cNvCxnSpPr>
            <a:cxnSpLocks/>
          </p:cNvCxnSpPr>
          <p:nvPr/>
        </p:nvCxnSpPr>
        <p:spPr>
          <a:xfrm flipH="1">
            <a:off x="10838386" y="3643273"/>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id="{034A91C7-05A3-FF2C-473C-841C1A6D19F1}"/>
              </a:ext>
            </a:extLst>
          </p:cNvPr>
          <p:cNvCxnSpPr>
            <a:cxnSpLocks/>
          </p:cNvCxnSpPr>
          <p:nvPr/>
        </p:nvCxnSpPr>
        <p:spPr>
          <a:xfrm>
            <a:off x="9430432" y="3651438"/>
            <a:ext cx="1409541" cy="0"/>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15" name="Group 114">
            <a:extLst>
              <a:ext uri="{FF2B5EF4-FFF2-40B4-BE49-F238E27FC236}">
                <a16:creationId xmlns:a16="http://schemas.microsoft.com/office/drawing/2014/main" id="{44668796-0A5C-2FA7-4EDA-638E1C64C366}"/>
              </a:ext>
            </a:extLst>
          </p:cNvPr>
          <p:cNvGrpSpPr/>
          <p:nvPr/>
        </p:nvGrpSpPr>
        <p:grpSpPr>
          <a:xfrm>
            <a:off x="5044965" y="4906967"/>
            <a:ext cx="971066" cy="776503"/>
            <a:chOff x="4453059" y="3399445"/>
            <a:chExt cx="971066" cy="776503"/>
          </a:xfrm>
        </p:grpSpPr>
        <p:sp>
          <p:nvSpPr>
            <p:cNvPr id="116" name="Rounded Rectangle 115">
              <a:extLst>
                <a:ext uri="{FF2B5EF4-FFF2-40B4-BE49-F238E27FC236}">
                  <a16:creationId xmlns:a16="http://schemas.microsoft.com/office/drawing/2014/main" id="{7DBAC534-1857-BE8A-AB58-1D5568FE4E52}"/>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a:t>
              </a:r>
            </a:p>
          </p:txBody>
        </p:sp>
        <p:sp>
          <p:nvSpPr>
            <p:cNvPr id="117" name="Rounded Rectangle 116">
              <a:extLst>
                <a:ext uri="{FF2B5EF4-FFF2-40B4-BE49-F238E27FC236}">
                  <a16:creationId xmlns:a16="http://schemas.microsoft.com/office/drawing/2014/main" id="{FCA5C609-68D6-3F12-9C7E-80F9486B7636}"/>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a:t>
              </a:r>
            </a:p>
          </p:txBody>
        </p:sp>
        <p:cxnSp>
          <p:nvCxnSpPr>
            <p:cNvPr id="118" name="Straight Arrow Connector 117">
              <a:extLst>
                <a:ext uri="{FF2B5EF4-FFF2-40B4-BE49-F238E27FC236}">
                  <a16:creationId xmlns:a16="http://schemas.microsoft.com/office/drawing/2014/main" id="{29BEDDAD-6008-9CCC-F23A-E62C3038C8E2}"/>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a:extLst>
                <a:ext uri="{FF2B5EF4-FFF2-40B4-BE49-F238E27FC236}">
                  <a16:creationId xmlns:a16="http://schemas.microsoft.com/office/drawing/2014/main" id="{F0E85887-0382-80B2-E0D0-CBBEE38C10CF}"/>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a:extLst>
                <a:ext uri="{FF2B5EF4-FFF2-40B4-BE49-F238E27FC236}">
                  <a16:creationId xmlns:a16="http://schemas.microsoft.com/office/drawing/2014/main" id="{BEAECFF7-5AE0-0BD6-91F1-EEAAFA2A1843}"/>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a:extLst>
                <a:ext uri="{FF2B5EF4-FFF2-40B4-BE49-F238E27FC236}">
                  <a16:creationId xmlns:a16="http://schemas.microsoft.com/office/drawing/2014/main" id="{33ECDDD2-B286-BE1E-EC3D-9BAECB038CC8}"/>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22" name="Group 121">
            <a:extLst>
              <a:ext uri="{FF2B5EF4-FFF2-40B4-BE49-F238E27FC236}">
                <a16:creationId xmlns:a16="http://schemas.microsoft.com/office/drawing/2014/main" id="{F8404B55-8F96-FAB6-1A00-48E34B475165}"/>
              </a:ext>
            </a:extLst>
          </p:cNvPr>
          <p:cNvGrpSpPr/>
          <p:nvPr/>
        </p:nvGrpSpPr>
        <p:grpSpPr>
          <a:xfrm>
            <a:off x="6327528" y="4932742"/>
            <a:ext cx="971066" cy="776503"/>
            <a:chOff x="4453059" y="3399445"/>
            <a:chExt cx="971066" cy="776503"/>
          </a:xfrm>
        </p:grpSpPr>
        <p:sp>
          <p:nvSpPr>
            <p:cNvPr id="123" name="Rounded Rectangle 122">
              <a:extLst>
                <a:ext uri="{FF2B5EF4-FFF2-40B4-BE49-F238E27FC236}">
                  <a16:creationId xmlns:a16="http://schemas.microsoft.com/office/drawing/2014/main" id="{26CE1379-6675-E7DF-BCBE-6DCE13794DFC}"/>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a:t>
              </a:r>
            </a:p>
          </p:txBody>
        </p:sp>
        <p:sp>
          <p:nvSpPr>
            <p:cNvPr id="124" name="Rounded Rectangle 123">
              <a:extLst>
                <a:ext uri="{FF2B5EF4-FFF2-40B4-BE49-F238E27FC236}">
                  <a16:creationId xmlns:a16="http://schemas.microsoft.com/office/drawing/2014/main" id="{975F9BD9-34DF-F3C6-B402-27C69DADD2C8}"/>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a:t>
              </a:r>
            </a:p>
          </p:txBody>
        </p:sp>
        <p:cxnSp>
          <p:nvCxnSpPr>
            <p:cNvPr id="125" name="Straight Arrow Connector 124">
              <a:extLst>
                <a:ext uri="{FF2B5EF4-FFF2-40B4-BE49-F238E27FC236}">
                  <a16:creationId xmlns:a16="http://schemas.microsoft.com/office/drawing/2014/main" id="{0B7090FB-2F65-622D-2A47-76AC2744DBCD}"/>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6" name="Straight Arrow Connector 125">
              <a:extLst>
                <a:ext uri="{FF2B5EF4-FFF2-40B4-BE49-F238E27FC236}">
                  <a16:creationId xmlns:a16="http://schemas.microsoft.com/office/drawing/2014/main" id="{D06EA16B-57FE-C868-D430-A68BE223C523}"/>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7" name="Straight Arrow Connector 126">
              <a:extLst>
                <a:ext uri="{FF2B5EF4-FFF2-40B4-BE49-F238E27FC236}">
                  <a16:creationId xmlns:a16="http://schemas.microsoft.com/office/drawing/2014/main" id="{DAB9FF20-600C-E4F2-7ED6-841ADA4783FB}"/>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8" name="Straight Arrow Connector 127">
              <a:extLst>
                <a:ext uri="{FF2B5EF4-FFF2-40B4-BE49-F238E27FC236}">
                  <a16:creationId xmlns:a16="http://schemas.microsoft.com/office/drawing/2014/main" id="{2B63809B-581A-7547-1FF1-69BAD5FB7D68}"/>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29" name="Group 128">
            <a:extLst>
              <a:ext uri="{FF2B5EF4-FFF2-40B4-BE49-F238E27FC236}">
                <a16:creationId xmlns:a16="http://schemas.microsoft.com/office/drawing/2014/main" id="{08B50D68-ED06-63E6-5F86-BF4DF2A4988C}"/>
              </a:ext>
            </a:extLst>
          </p:cNvPr>
          <p:cNvGrpSpPr/>
          <p:nvPr/>
        </p:nvGrpSpPr>
        <p:grpSpPr>
          <a:xfrm>
            <a:off x="7619507" y="4925771"/>
            <a:ext cx="971066" cy="776503"/>
            <a:chOff x="4453059" y="3399445"/>
            <a:chExt cx="971066" cy="776503"/>
          </a:xfrm>
        </p:grpSpPr>
        <p:sp>
          <p:nvSpPr>
            <p:cNvPr id="130" name="Rounded Rectangle 129">
              <a:extLst>
                <a:ext uri="{FF2B5EF4-FFF2-40B4-BE49-F238E27FC236}">
                  <a16:creationId xmlns:a16="http://schemas.microsoft.com/office/drawing/2014/main" id="{2523E6E8-CE27-BC9B-FEF7-D84C54B9E28B}"/>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a:t>
              </a:r>
            </a:p>
          </p:txBody>
        </p:sp>
        <p:sp>
          <p:nvSpPr>
            <p:cNvPr id="131" name="Rounded Rectangle 130">
              <a:extLst>
                <a:ext uri="{FF2B5EF4-FFF2-40B4-BE49-F238E27FC236}">
                  <a16:creationId xmlns:a16="http://schemas.microsoft.com/office/drawing/2014/main" id="{22119218-3F13-0C99-98E1-5F4901F903DE}"/>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a:t>
              </a:r>
            </a:p>
          </p:txBody>
        </p:sp>
        <p:cxnSp>
          <p:nvCxnSpPr>
            <p:cNvPr id="132" name="Straight Arrow Connector 131">
              <a:extLst>
                <a:ext uri="{FF2B5EF4-FFF2-40B4-BE49-F238E27FC236}">
                  <a16:creationId xmlns:a16="http://schemas.microsoft.com/office/drawing/2014/main" id="{3C45B29D-2EBB-423B-A7DD-5459D871D05F}"/>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3" name="Straight Arrow Connector 132">
              <a:extLst>
                <a:ext uri="{FF2B5EF4-FFF2-40B4-BE49-F238E27FC236}">
                  <a16:creationId xmlns:a16="http://schemas.microsoft.com/office/drawing/2014/main" id="{4748EF91-325D-C760-98A6-2AF8D8D5C240}"/>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4" name="Straight Arrow Connector 133">
              <a:extLst>
                <a:ext uri="{FF2B5EF4-FFF2-40B4-BE49-F238E27FC236}">
                  <a16:creationId xmlns:a16="http://schemas.microsoft.com/office/drawing/2014/main" id="{B171E838-F3EE-0BF5-9A3D-683DBE982EB5}"/>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5" name="Straight Arrow Connector 134">
              <a:extLst>
                <a:ext uri="{FF2B5EF4-FFF2-40B4-BE49-F238E27FC236}">
                  <a16:creationId xmlns:a16="http://schemas.microsoft.com/office/drawing/2014/main" id="{B93D8E03-009D-F395-B5E5-656BEA155470}"/>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78" name="Group 177">
            <a:extLst>
              <a:ext uri="{FF2B5EF4-FFF2-40B4-BE49-F238E27FC236}">
                <a16:creationId xmlns:a16="http://schemas.microsoft.com/office/drawing/2014/main" id="{72C5B2F4-13E6-D83E-20F3-B6574F048B82}"/>
              </a:ext>
            </a:extLst>
          </p:cNvPr>
          <p:cNvGrpSpPr/>
          <p:nvPr/>
        </p:nvGrpSpPr>
        <p:grpSpPr>
          <a:xfrm>
            <a:off x="5403699" y="3212282"/>
            <a:ext cx="4963593" cy="2228702"/>
            <a:chOff x="5400523" y="3212282"/>
            <a:chExt cx="4963593" cy="2228702"/>
          </a:xfrm>
        </p:grpSpPr>
        <p:sp>
          <p:nvSpPr>
            <p:cNvPr id="136" name="Oval 135">
              <a:extLst>
                <a:ext uri="{FF2B5EF4-FFF2-40B4-BE49-F238E27FC236}">
                  <a16:creationId xmlns:a16="http://schemas.microsoft.com/office/drawing/2014/main" id="{03995485-917B-AFD2-3B8A-42317862D9FD}"/>
                </a:ext>
              </a:extLst>
            </p:cNvPr>
            <p:cNvSpPr/>
            <p:nvPr/>
          </p:nvSpPr>
          <p:spPr>
            <a:xfrm>
              <a:off x="8783043" y="3470764"/>
              <a:ext cx="1369314" cy="19702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cxnSp>
          <p:nvCxnSpPr>
            <p:cNvPr id="138" name="Straight Arrow Connector 137">
              <a:extLst>
                <a:ext uri="{FF2B5EF4-FFF2-40B4-BE49-F238E27FC236}">
                  <a16:creationId xmlns:a16="http://schemas.microsoft.com/office/drawing/2014/main" id="{98EFE679-1D51-4678-43BD-9ED54A01FB6F}"/>
                </a:ext>
              </a:extLst>
            </p:cNvPr>
            <p:cNvCxnSpPr>
              <a:cxnSpLocks/>
              <a:stCxn id="109" idx="1"/>
            </p:cNvCxnSpPr>
            <p:nvPr/>
          </p:nvCxnSpPr>
          <p:spPr>
            <a:xfrm flipH="1">
              <a:off x="8462865" y="4029666"/>
              <a:ext cx="490844" cy="516347"/>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39" name="Straight Arrow Connector 138">
              <a:extLst>
                <a:ext uri="{FF2B5EF4-FFF2-40B4-BE49-F238E27FC236}">
                  <a16:creationId xmlns:a16="http://schemas.microsoft.com/office/drawing/2014/main" id="{50BF87A9-398B-3519-E79B-1BE5DEEC7116}"/>
                </a:ext>
              </a:extLst>
            </p:cNvPr>
            <p:cNvCxnSpPr>
              <a:cxnSpLocks/>
            </p:cNvCxnSpPr>
            <p:nvPr/>
          </p:nvCxnSpPr>
          <p:spPr>
            <a:xfrm flipH="1">
              <a:off x="7187506" y="4065060"/>
              <a:ext cx="1766203" cy="545007"/>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43" name="Straight Arrow Connector 142">
              <a:extLst>
                <a:ext uri="{FF2B5EF4-FFF2-40B4-BE49-F238E27FC236}">
                  <a16:creationId xmlns:a16="http://schemas.microsoft.com/office/drawing/2014/main" id="{8CA651BE-C4A1-D790-50F6-051A334E2C68}"/>
                </a:ext>
              </a:extLst>
            </p:cNvPr>
            <p:cNvCxnSpPr>
              <a:cxnSpLocks/>
              <a:stCxn id="109" idx="1"/>
            </p:cNvCxnSpPr>
            <p:nvPr/>
          </p:nvCxnSpPr>
          <p:spPr>
            <a:xfrm flipH="1" flipV="1">
              <a:off x="6609379" y="3212282"/>
              <a:ext cx="2344330" cy="817384"/>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46" name="Straight Arrow Connector 145">
              <a:extLst>
                <a:ext uri="{FF2B5EF4-FFF2-40B4-BE49-F238E27FC236}">
                  <a16:creationId xmlns:a16="http://schemas.microsoft.com/office/drawing/2014/main" id="{6784AF92-E4D3-973E-83E2-CB04CCC46DD5}"/>
                </a:ext>
              </a:extLst>
            </p:cNvPr>
            <p:cNvCxnSpPr>
              <a:cxnSpLocks/>
              <a:stCxn id="109" idx="1"/>
              <a:endCxn id="10" idx="3"/>
            </p:cNvCxnSpPr>
            <p:nvPr/>
          </p:nvCxnSpPr>
          <p:spPr>
            <a:xfrm flipH="1" flipV="1">
              <a:off x="5400523" y="3221623"/>
              <a:ext cx="3553186" cy="808043"/>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50" name="Straight Arrow Connector 149">
              <a:extLst>
                <a:ext uri="{FF2B5EF4-FFF2-40B4-BE49-F238E27FC236}">
                  <a16:creationId xmlns:a16="http://schemas.microsoft.com/office/drawing/2014/main" id="{0EA05FAC-9C06-EB77-7CA6-D0980A86D0D7}"/>
                </a:ext>
              </a:extLst>
            </p:cNvPr>
            <p:cNvCxnSpPr>
              <a:cxnSpLocks/>
            </p:cNvCxnSpPr>
            <p:nvPr/>
          </p:nvCxnSpPr>
          <p:spPr>
            <a:xfrm flipH="1">
              <a:off x="5926228" y="4047633"/>
              <a:ext cx="3027481" cy="513073"/>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79" name="Straight Arrow Connector 178">
              <a:extLst>
                <a:ext uri="{FF2B5EF4-FFF2-40B4-BE49-F238E27FC236}">
                  <a16:creationId xmlns:a16="http://schemas.microsoft.com/office/drawing/2014/main" id="{589CF730-66B9-1AFE-ACB5-CBBD78224B48}"/>
                </a:ext>
              </a:extLst>
            </p:cNvPr>
            <p:cNvCxnSpPr>
              <a:cxnSpLocks/>
              <a:stCxn id="109" idx="3"/>
              <a:endCxn id="110" idx="1"/>
            </p:cNvCxnSpPr>
            <p:nvPr/>
          </p:nvCxnSpPr>
          <p:spPr>
            <a:xfrm flipV="1">
              <a:off x="9921202" y="4025204"/>
              <a:ext cx="442914" cy="4462"/>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55" name="Group 154">
            <a:extLst>
              <a:ext uri="{FF2B5EF4-FFF2-40B4-BE49-F238E27FC236}">
                <a16:creationId xmlns:a16="http://schemas.microsoft.com/office/drawing/2014/main" id="{75F359E2-6297-FEA4-5662-31AE08D85F55}"/>
              </a:ext>
            </a:extLst>
          </p:cNvPr>
          <p:cNvGrpSpPr/>
          <p:nvPr/>
        </p:nvGrpSpPr>
        <p:grpSpPr>
          <a:xfrm>
            <a:off x="8976132" y="4265040"/>
            <a:ext cx="971066" cy="776503"/>
            <a:chOff x="4453059" y="3399445"/>
            <a:chExt cx="971066" cy="776503"/>
          </a:xfrm>
        </p:grpSpPr>
        <p:sp>
          <p:nvSpPr>
            <p:cNvPr id="156" name="Rounded Rectangle 155">
              <a:extLst>
                <a:ext uri="{FF2B5EF4-FFF2-40B4-BE49-F238E27FC236}">
                  <a16:creationId xmlns:a16="http://schemas.microsoft.com/office/drawing/2014/main" id="{2337A000-F814-20AF-020D-86FA1AE7555C}"/>
                </a:ext>
              </a:extLst>
            </p:cNvPr>
            <p:cNvSpPr/>
            <p:nvPr/>
          </p:nvSpPr>
          <p:spPr bwMode="auto">
            <a:xfrm>
              <a:off x="4453059" y="3781780"/>
              <a:ext cx="423518" cy="394168"/>
            </a:xfrm>
            <a:prstGeom prst="roundRect">
              <a:avLst/>
            </a:prstGeom>
            <a:solidFill>
              <a:srgbClr val="FF0000"/>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a:t>
              </a:r>
            </a:p>
          </p:txBody>
        </p:sp>
        <p:sp>
          <p:nvSpPr>
            <p:cNvPr id="157" name="Rounded Rectangle 156">
              <a:extLst>
                <a:ext uri="{FF2B5EF4-FFF2-40B4-BE49-F238E27FC236}">
                  <a16:creationId xmlns:a16="http://schemas.microsoft.com/office/drawing/2014/main" id="{7456159C-A008-C86B-5F2B-9D0091790F4D}"/>
                </a:ext>
              </a:extLst>
            </p:cNvPr>
            <p:cNvSpPr/>
            <p:nvPr/>
          </p:nvSpPr>
          <p:spPr bwMode="auto">
            <a:xfrm>
              <a:off x="5000607" y="3781780"/>
              <a:ext cx="423518" cy="394168"/>
            </a:xfrm>
            <a:prstGeom prst="roundRect">
              <a:avLst/>
            </a:prstGeom>
            <a:solidFill>
              <a:srgbClr val="FF0000"/>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a:t>
              </a:r>
            </a:p>
          </p:txBody>
        </p:sp>
        <p:cxnSp>
          <p:nvCxnSpPr>
            <p:cNvPr id="158" name="Straight Arrow Connector 157">
              <a:extLst>
                <a:ext uri="{FF2B5EF4-FFF2-40B4-BE49-F238E27FC236}">
                  <a16:creationId xmlns:a16="http://schemas.microsoft.com/office/drawing/2014/main" id="{22FE73BF-CFC4-18F5-CC0B-9553358B5D6F}"/>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59" name="Straight Arrow Connector 158">
              <a:extLst>
                <a:ext uri="{FF2B5EF4-FFF2-40B4-BE49-F238E27FC236}">
                  <a16:creationId xmlns:a16="http://schemas.microsoft.com/office/drawing/2014/main" id="{62F4CB97-E69E-2C3B-C5E5-DEE6BE6B0089}"/>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0" name="Straight Arrow Connector 159">
              <a:extLst>
                <a:ext uri="{FF2B5EF4-FFF2-40B4-BE49-F238E27FC236}">
                  <a16:creationId xmlns:a16="http://schemas.microsoft.com/office/drawing/2014/main" id="{6708D73A-9C2C-AF46-7896-8C30871C8C0F}"/>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1" name="Straight Arrow Connector 160">
              <a:extLst>
                <a:ext uri="{FF2B5EF4-FFF2-40B4-BE49-F238E27FC236}">
                  <a16:creationId xmlns:a16="http://schemas.microsoft.com/office/drawing/2014/main" id="{B18543A0-5BA4-C824-D5F4-0B7C26F2CEDE}"/>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62" name="Group 161">
            <a:extLst>
              <a:ext uri="{FF2B5EF4-FFF2-40B4-BE49-F238E27FC236}">
                <a16:creationId xmlns:a16="http://schemas.microsoft.com/office/drawing/2014/main" id="{A2E67810-CDD5-17A0-FBE2-4BF31DC5C3B0}"/>
              </a:ext>
            </a:extLst>
          </p:cNvPr>
          <p:cNvGrpSpPr/>
          <p:nvPr/>
        </p:nvGrpSpPr>
        <p:grpSpPr>
          <a:xfrm>
            <a:off x="10400729" y="4229907"/>
            <a:ext cx="971066" cy="776503"/>
            <a:chOff x="4453059" y="3399445"/>
            <a:chExt cx="971066" cy="776503"/>
          </a:xfrm>
        </p:grpSpPr>
        <p:sp>
          <p:nvSpPr>
            <p:cNvPr id="163" name="Rounded Rectangle 162">
              <a:extLst>
                <a:ext uri="{FF2B5EF4-FFF2-40B4-BE49-F238E27FC236}">
                  <a16:creationId xmlns:a16="http://schemas.microsoft.com/office/drawing/2014/main" id="{2ECCAAA6-FBCA-5BD2-4549-35E9BAAC019A}"/>
                </a:ext>
              </a:extLst>
            </p:cNvPr>
            <p:cNvSpPr/>
            <p:nvPr/>
          </p:nvSpPr>
          <p:spPr bwMode="auto">
            <a:xfrm>
              <a:off x="4453059" y="3781780"/>
              <a:ext cx="423518" cy="394168"/>
            </a:xfrm>
            <a:prstGeom prst="roundRect">
              <a:avLst/>
            </a:prstGeom>
            <a:solidFill>
              <a:srgbClr val="FF0000"/>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a:t>
              </a:r>
            </a:p>
          </p:txBody>
        </p:sp>
        <p:sp>
          <p:nvSpPr>
            <p:cNvPr id="164" name="Rounded Rectangle 163">
              <a:extLst>
                <a:ext uri="{FF2B5EF4-FFF2-40B4-BE49-F238E27FC236}">
                  <a16:creationId xmlns:a16="http://schemas.microsoft.com/office/drawing/2014/main" id="{83AF139C-7D2D-7E73-E23E-785D353CAED1}"/>
                </a:ext>
              </a:extLst>
            </p:cNvPr>
            <p:cNvSpPr/>
            <p:nvPr/>
          </p:nvSpPr>
          <p:spPr bwMode="auto">
            <a:xfrm>
              <a:off x="5000607" y="3781780"/>
              <a:ext cx="423518" cy="394168"/>
            </a:xfrm>
            <a:prstGeom prst="roundRect">
              <a:avLst/>
            </a:prstGeom>
            <a:solidFill>
              <a:srgbClr val="FF0000"/>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a:t>
              </a:r>
            </a:p>
          </p:txBody>
        </p:sp>
        <p:cxnSp>
          <p:nvCxnSpPr>
            <p:cNvPr id="165" name="Straight Arrow Connector 164">
              <a:extLst>
                <a:ext uri="{FF2B5EF4-FFF2-40B4-BE49-F238E27FC236}">
                  <a16:creationId xmlns:a16="http://schemas.microsoft.com/office/drawing/2014/main" id="{2751D2E4-3516-75C6-6078-294DDE5D0288}"/>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6" name="Straight Arrow Connector 165">
              <a:extLst>
                <a:ext uri="{FF2B5EF4-FFF2-40B4-BE49-F238E27FC236}">
                  <a16:creationId xmlns:a16="http://schemas.microsoft.com/office/drawing/2014/main" id="{613F59AC-3D9A-847A-19D3-4C5AFA46ABC8}"/>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7" name="Straight Arrow Connector 166">
              <a:extLst>
                <a:ext uri="{FF2B5EF4-FFF2-40B4-BE49-F238E27FC236}">
                  <a16:creationId xmlns:a16="http://schemas.microsoft.com/office/drawing/2014/main" id="{4F4C483D-703A-DF41-100B-CF5209695C33}"/>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8" name="Straight Arrow Connector 167">
              <a:extLst>
                <a:ext uri="{FF2B5EF4-FFF2-40B4-BE49-F238E27FC236}">
                  <a16:creationId xmlns:a16="http://schemas.microsoft.com/office/drawing/2014/main" id="{95441B4F-ABD0-AEA4-5A76-D3013A7E4584}"/>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82" name="TextBox 181">
            <a:extLst>
              <a:ext uri="{FF2B5EF4-FFF2-40B4-BE49-F238E27FC236}">
                <a16:creationId xmlns:a16="http://schemas.microsoft.com/office/drawing/2014/main" id="{9247137B-B5B6-ACAE-8554-2CB12161A8C0}"/>
              </a:ext>
            </a:extLst>
          </p:cNvPr>
          <p:cNvSpPr txBox="1"/>
          <p:nvPr/>
        </p:nvSpPr>
        <p:spPr>
          <a:xfrm>
            <a:off x="198866" y="2984582"/>
            <a:ext cx="3987983" cy="1200329"/>
          </a:xfrm>
          <a:prstGeom prst="rect">
            <a:avLst/>
          </a:prstGeom>
          <a:noFill/>
        </p:spPr>
        <p:txBody>
          <a:bodyPr wrap="square" rtlCol="0">
            <a:spAutoFit/>
          </a:bodyPr>
          <a:lstStyle/>
          <a:p>
            <a:pPr algn="ctr"/>
            <a:r>
              <a:rPr lang="en-US" dirty="0">
                <a:latin typeface="Calibri" panose="020F0502020204030204" pitchFamily="34" charset="0"/>
                <a:cs typeface="Calibri" panose="020F0502020204030204" pitchFamily="34" charset="0"/>
              </a:rPr>
              <a:t>The LIR is a part of the LIS which is a part of the JPS, which operates within the JPF.</a:t>
            </a:r>
          </a:p>
        </p:txBody>
      </p:sp>
      <p:sp>
        <p:nvSpPr>
          <p:cNvPr id="11" name="Subtitle 4">
            <a:extLst>
              <a:ext uri="{FF2B5EF4-FFF2-40B4-BE49-F238E27FC236}">
                <a16:creationId xmlns:a16="http://schemas.microsoft.com/office/drawing/2014/main" id="{9450D079-ED94-193B-79E1-2EEA355F441E}"/>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cxnSp>
        <p:nvCxnSpPr>
          <p:cNvPr id="12" name="Straight Arrow Connector 11">
            <a:extLst>
              <a:ext uri="{FF2B5EF4-FFF2-40B4-BE49-F238E27FC236}">
                <a16:creationId xmlns:a16="http://schemas.microsoft.com/office/drawing/2014/main" id="{6FD84987-254F-42AE-A8E6-B6A5D4BD1BF2}"/>
              </a:ext>
            </a:extLst>
          </p:cNvPr>
          <p:cNvCxnSpPr>
            <a:cxnSpLocks/>
          </p:cNvCxnSpPr>
          <p:nvPr/>
        </p:nvCxnSpPr>
        <p:spPr>
          <a:xfrm>
            <a:off x="7757141" y="1290984"/>
            <a:ext cx="1" cy="30407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DE82C7A7-9592-E163-A29E-C3B105D2E40D}"/>
              </a:ext>
            </a:extLst>
          </p:cNvPr>
          <p:cNvCxnSpPr>
            <a:cxnSpLocks/>
          </p:cNvCxnSpPr>
          <p:nvPr/>
        </p:nvCxnSpPr>
        <p:spPr>
          <a:xfrm>
            <a:off x="7757140" y="853845"/>
            <a:ext cx="1" cy="30407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4" name="Rounded Rectangle 33">
            <a:extLst>
              <a:ext uri="{FF2B5EF4-FFF2-40B4-BE49-F238E27FC236}">
                <a16:creationId xmlns:a16="http://schemas.microsoft.com/office/drawing/2014/main" id="{87959B9D-7511-67B2-2242-7F1D2BA42808}"/>
              </a:ext>
            </a:extLst>
          </p:cNvPr>
          <p:cNvSpPr/>
          <p:nvPr/>
        </p:nvSpPr>
        <p:spPr bwMode="auto">
          <a:xfrm>
            <a:off x="4294893" y="1589303"/>
            <a:ext cx="6924502" cy="240466"/>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Lid Installation system (LIS)</a:t>
            </a:r>
          </a:p>
        </p:txBody>
      </p:sp>
      <p:sp>
        <p:nvSpPr>
          <p:cNvPr id="3" name="Rounded Rectangle 2">
            <a:extLst>
              <a:ext uri="{FF2B5EF4-FFF2-40B4-BE49-F238E27FC236}">
                <a16:creationId xmlns:a16="http://schemas.microsoft.com/office/drawing/2014/main" id="{49CBD31B-A69D-0C6F-1992-1ECB52245872}"/>
              </a:ext>
            </a:extLst>
          </p:cNvPr>
          <p:cNvSpPr/>
          <p:nvPr/>
        </p:nvSpPr>
        <p:spPr bwMode="auto">
          <a:xfrm>
            <a:off x="4294893" y="1137266"/>
            <a:ext cx="6924502" cy="240466"/>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Jar Processing System (JPS)</a:t>
            </a:r>
          </a:p>
        </p:txBody>
      </p:sp>
      <p:sp>
        <p:nvSpPr>
          <p:cNvPr id="5" name="Rounded Rectangle 4">
            <a:extLst>
              <a:ext uri="{FF2B5EF4-FFF2-40B4-BE49-F238E27FC236}">
                <a16:creationId xmlns:a16="http://schemas.microsoft.com/office/drawing/2014/main" id="{88A98DFE-1B15-7BE9-8D4F-A1E614FB7F08}"/>
              </a:ext>
            </a:extLst>
          </p:cNvPr>
          <p:cNvSpPr/>
          <p:nvPr/>
        </p:nvSpPr>
        <p:spPr bwMode="auto">
          <a:xfrm>
            <a:off x="4294893" y="732439"/>
            <a:ext cx="6924502" cy="240466"/>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Jar Processing Facility (JPF)</a:t>
            </a:r>
          </a:p>
        </p:txBody>
      </p:sp>
      <p:sp>
        <p:nvSpPr>
          <p:cNvPr id="16" name="TextBox 15">
            <a:extLst>
              <a:ext uri="{FF2B5EF4-FFF2-40B4-BE49-F238E27FC236}">
                <a16:creationId xmlns:a16="http://schemas.microsoft.com/office/drawing/2014/main" id="{F9317C7E-D771-23BF-DA36-EEB12A350EF4}"/>
              </a:ext>
            </a:extLst>
          </p:cNvPr>
          <p:cNvSpPr txBox="1"/>
          <p:nvPr/>
        </p:nvSpPr>
        <p:spPr>
          <a:xfrm>
            <a:off x="294140" y="4441378"/>
            <a:ext cx="3987983" cy="830997"/>
          </a:xfrm>
          <a:prstGeom prst="rect">
            <a:avLst/>
          </a:prstGeom>
          <a:noFill/>
        </p:spPr>
        <p:txBody>
          <a:bodyPr wrap="square" rtlCol="0">
            <a:spAutoFit/>
          </a:bodyPr>
          <a:lstStyle/>
          <a:p>
            <a:pPr algn="ctr"/>
            <a:r>
              <a:rPr lang="en-US" dirty="0">
                <a:latin typeface="Calibri" panose="020F0502020204030204" pitchFamily="34" charset="0"/>
                <a:cs typeface="Calibri" panose="020F0502020204030204" pitchFamily="34" charset="0"/>
              </a:rPr>
              <a:t>The LIR is expected to be a software intensive system.</a:t>
            </a:r>
          </a:p>
        </p:txBody>
      </p:sp>
    </p:spTree>
    <p:extLst>
      <p:ext uri="{BB962C8B-B14F-4D97-AF65-F5344CB8AC3E}">
        <p14:creationId xmlns:p14="http://schemas.microsoft.com/office/powerpoint/2010/main" val="2674103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checkerboard(across)">
                                      <p:cBhvr>
                                        <p:cTn id="7" dur="500"/>
                                        <p:tgtEl>
                                          <p:spTgt spid="16"/>
                                        </p:tgtEl>
                                      </p:cBhvr>
                                    </p:animEffect>
                                  </p:childTnLst>
                                </p:cTn>
                              </p:par>
                              <p:par>
                                <p:cTn id="8" presetID="5" presetClass="entr" presetSubtype="10" fill="hold" nodeType="withEffect">
                                  <p:stCondLst>
                                    <p:cond delay="0"/>
                                  </p:stCondLst>
                                  <p:childTnLst>
                                    <p:set>
                                      <p:cBhvr>
                                        <p:cTn id="9" dur="1" fill="hold">
                                          <p:stCondLst>
                                            <p:cond delay="0"/>
                                          </p:stCondLst>
                                        </p:cTn>
                                        <p:tgtEl>
                                          <p:spTgt spid="178"/>
                                        </p:tgtEl>
                                        <p:attrNameLst>
                                          <p:attrName>style.visibility</p:attrName>
                                        </p:attrNameLst>
                                      </p:cBhvr>
                                      <p:to>
                                        <p:strVal val="visible"/>
                                      </p:to>
                                    </p:set>
                                    <p:animEffect transition="in" filter="checkerboard(across)">
                                      <p:cBhvr>
                                        <p:cTn id="10"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BD27D-01C6-9A4F-BC8A-3E95AAA74517}"/>
              </a:ext>
            </a:extLst>
          </p:cNvPr>
          <p:cNvSpPr>
            <a:spLocks noGrp="1"/>
          </p:cNvSpPr>
          <p:nvPr>
            <p:ph type="title"/>
          </p:nvPr>
        </p:nvSpPr>
        <p:spPr>
          <a:xfrm>
            <a:off x="1360499" y="0"/>
            <a:ext cx="9477350" cy="589986"/>
          </a:xfrm>
        </p:spPr>
        <p:txBody>
          <a:bodyPr>
            <a:noAutofit/>
          </a:bodyPr>
          <a:lstStyle/>
          <a:p>
            <a:pPr algn="ctr"/>
            <a:r>
              <a:rPr lang="en-US" sz="3600" dirty="0">
                <a:latin typeface="Arial" panose="020B0604020202020204" pitchFamily="34" charset="0"/>
                <a:cs typeface="Arial" panose="020B0604020202020204" pitchFamily="34" charset="0"/>
              </a:rPr>
              <a:t>LIS Architecture Descriptions</a:t>
            </a:r>
          </a:p>
        </p:txBody>
      </p:sp>
      <p:sp>
        <p:nvSpPr>
          <p:cNvPr id="3" name="Content Placeholder 2">
            <a:extLst>
              <a:ext uri="{FF2B5EF4-FFF2-40B4-BE49-F238E27FC236}">
                <a16:creationId xmlns:a16="http://schemas.microsoft.com/office/drawing/2014/main" id="{77D39E66-9597-8440-82E2-EFDCD66616C0}"/>
              </a:ext>
            </a:extLst>
          </p:cNvPr>
          <p:cNvSpPr>
            <a:spLocks noGrp="1"/>
          </p:cNvSpPr>
          <p:nvPr>
            <p:ph idx="1"/>
          </p:nvPr>
        </p:nvSpPr>
        <p:spPr>
          <a:xfrm>
            <a:off x="0" y="640074"/>
            <a:ext cx="12198350" cy="5303527"/>
          </a:xfrm>
        </p:spPr>
        <p:txBody>
          <a:bodyPr>
            <a:noAutofit/>
          </a:bodyPr>
          <a:lstStyle/>
          <a:p>
            <a:pPr>
              <a:lnSpc>
                <a:spcPct val="90000"/>
              </a:lnSpc>
            </a:pPr>
            <a:r>
              <a:rPr lang="en-US" sz="2200" b="1" dirty="0"/>
              <a:t>LIR: Lid Installation Robot (LIR): </a:t>
            </a:r>
            <a:r>
              <a:rPr lang="en-US" sz="2200" dirty="0"/>
              <a:t>The system that installs lids on the jars.</a:t>
            </a:r>
          </a:p>
          <a:p>
            <a:pPr>
              <a:lnSpc>
                <a:spcPct val="90000"/>
              </a:lnSpc>
            </a:pPr>
            <a:r>
              <a:rPr lang="en-US" sz="2200" b="1" dirty="0"/>
              <a:t>Lid Dispensing System (LDS):  </a:t>
            </a:r>
            <a:r>
              <a:rPr lang="en-US" sz="2200" dirty="0"/>
              <a:t>Receives and stores daily supply of lids (960) from facility maintenance technician prior to shift start. Dispenses (makes available) lids to the LIR LHS. The LDS has not been developed yet.  Specifics concerning how the LDS presents a lid to the LIR LHS is TBD. Once defined, the definition will be included in an LDS/LIR ICD.</a:t>
            </a:r>
          </a:p>
          <a:p>
            <a:pPr>
              <a:lnSpc>
                <a:spcPct val="90000"/>
              </a:lnSpc>
            </a:pPr>
            <a:r>
              <a:rPr lang="en-US" sz="2200" b="1" dirty="0"/>
              <a:t>Motion Detection System (MDS)</a:t>
            </a:r>
            <a:r>
              <a:rPr lang="en-US" sz="2200" dirty="0"/>
              <a:t>: Monitors for motion within the LIS. Provides health and status data and motion alerts to LIR and FCR C&amp;M Software.</a:t>
            </a:r>
          </a:p>
          <a:p>
            <a:pPr>
              <a:lnSpc>
                <a:spcPct val="90000"/>
              </a:lnSpc>
            </a:pPr>
            <a:r>
              <a:rPr lang="en-US" sz="2200" b="1" dirty="0"/>
              <a:t>Power</a:t>
            </a:r>
            <a:r>
              <a:rPr lang="en-US" sz="2200" dirty="0"/>
              <a:t>: Provides power outlets within the LIS room.</a:t>
            </a:r>
          </a:p>
          <a:p>
            <a:pPr>
              <a:lnSpc>
                <a:spcPct val="90000"/>
              </a:lnSpc>
            </a:pPr>
            <a:r>
              <a:rPr lang="en-US" sz="2200" b="1" dirty="0"/>
              <a:t>Lighting</a:t>
            </a:r>
            <a:r>
              <a:rPr lang="en-US" sz="2200" dirty="0"/>
              <a:t>: Provides variable lighting within the LIS room.</a:t>
            </a:r>
          </a:p>
          <a:p>
            <a:pPr>
              <a:lnSpc>
                <a:spcPct val="90000"/>
              </a:lnSpc>
            </a:pPr>
            <a:r>
              <a:rPr lang="en-US" sz="2200" b="1" dirty="0"/>
              <a:t>HVAC</a:t>
            </a:r>
            <a:r>
              <a:rPr lang="en-US" sz="2200" dirty="0"/>
              <a:t>: Distributes facility conditioned air within the LIS room.  Flowrate, temperature, and humidity are controllable for each LIS room via the FCR C&amp;M Software.</a:t>
            </a:r>
          </a:p>
          <a:p>
            <a:pPr>
              <a:lnSpc>
                <a:spcPct val="90000"/>
              </a:lnSpc>
            </a:pPr>
            <a:r>
              <a:rPr lang="en-US" sz="2200" b="1" dirty="0"/>
              <a:t>Room </a:t>
            </a:r>
            <a:r>
              <a:rPr lang="en-US" sz="2200" dirty="0"/>
              <a:t>(space): Provides floor space and volume and access to jars n the CBS.</a:t>
            </a:r>
          </a:p>
          <a:p>
            <a:pPr>
              <a:lnSpc>
                <a:spcPct val="90000"/>
              </a:lnSpc>
            </a:pPr>
            <a:r>
              <a:rPr lang="en-US" sz="2200" b="1" dirty="0"/>
              <a:t>Keypad Access System (KAS)</a:t>
            </a:r>
            <a:r>
              <a:rPr lang="en-US" sz="2200" dirty="0"/>
              <a:t>: Provides controlled entry to the LIS room via the door. Notifies the LIR and FCR C&amp;M Software whenever the KAS is accessed.</a:t>
            </a:r>
          </a:p>
          <a:p>
            <a:pPr>
              <a:lnSpc>
                <a:spcPct val="90000"/>
              </a:lnSpc>
            </a:pPr>
            <a:r>
              <a:rPr lang="en-US" sz="2200" b="1" dirty="0"/>
              <a:t>CCTV:</a:t>
            </a:r>
            <a:r>
              <a:rPr lang="en-US" sz="2200" dirty="0"/>
              <a:t> Cameras that allow the FCR operator to observe all activities within the LIS room.</a:t>
            </a:r>
          </a:p>
        </p:txBody>
      </p:sp>
      <p:sp>
        <p:nvSpPr>
          <p:cNvPr id="4" name="Slide Number Placeholder 3">
            <a:extLst>
              <a:ext uri="{FF2B5EF4-FFF2-40B4-BE49-F238E27FC236}">
                <a16:creationId xmlns:a16="http://schemas.microsoft.com/office/drawing/2014/main" id="{570BB685-621C-BC48-9822-7879AD67F6AA}"/>
              </a:ext>
            </a:extLst>
          </p:cNvPr>
          <p:cNvSpPr>
            <a:spLocks noGrp="1"/>
          </p:cNvSpPr>
          <p:nvPr>
            <p:ph type="sldNum" sz="quarter" idx="12"/>
          </p:nvPr>
        </p:nvSpPr>
        <p:spPr/>
        <p:txBody>
          <a:bodyPr/>
          <a:lstStyle/>
          <a:p>
            <a:fld id="{874AC6EB-5948-4DF8-B5CC-E711E8013C87}" type="slidenum">
              <a:rPr lang="en-US" smtClean="0"/>
              <a:pPr/>
              <a:t>14</a:t>
            </a:fld>
            <a:endParaRPr lang="en-US"/>
          </a:p>
        </p:txBody>
      </p:sp>
      <p:sp>
        <p:nvSpPr>
          <p:cNvPr id="5" name="Subtitle 4">
            <a:extLst>
              <a:ext uri="{FF2B5EF4-FFF2-40B4-BE49-F238E27FC236}">
                <a16:creationId xmlns:a16="http://schemas.microsoft.com/office/drawing/2014/main" id="{347DD40F-FB28-8F8F-1D50-682EE63C4D62}"/>
              </a:ext>
            </a:extLst>
          </p:cNvPr>
          <p:cNvSpPr txBox="1">
            <a:spLocks/>
          </p:cNvSpPr>
          <p:nvPr/>
        </p:nvSpPr>
        <p:spPr>
          <a:xfrm>
            <a:off x="1975498" y="6408902"/>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
        <p:nvSpPr>
          <p:cNvPr id="7" name="TextBox 6">
            <a:extLst>
              <a:ext uri="{FF2B5EF4-FFF2-40B4-BE49-F238E27FC236}">
                <a16:creationId xmlns:a16="http://schemas.microsoft.com/office/drawing/2014/main" id="{6105FCFB-BAEC-1C35-E1A6-D1E386EE7761}"/>
              </a:ext>
            </a:extLst>
          </p:cNvPr>
          <p:cNvSpPr txBox="1"/>
          <p:nvPr/>
        </p:nvSpPr>
        <p:spPr>
          <a:xfrm>
            <a:off x="1022571" y="5878683"/>
            <a:ext cx="10312430" cy="48013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Monitoring System; KAS: Keypad Access System  </a:t>
            </a:r>
          </a:p>
        </p:txBody>
      </p:sp>
    </p:spTree>
    <p:extLst>
      <p:ext uri="{BB962C8B-B14F-4D97-AF65-F5344CB8AC3E}">
        <p14:creationId xmlns:p14="http://schemas.microsoft.com/office/powerpoint/2010/main" val="2128306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BD27D-01C6-9A4F-BC8A-3E95AAA74517}"/>
              </a:ext>
            </a:extLst>
          </p:cNvPr>
          <p:cNvSpPr>
            <a:spLocks noGrp="1"/>
          </p:cNvSpPr>
          <p:nvPr>
            <p:ph type="title"/>
          </p:nvPr>
        </p:nvSpPr>
        <p:spPr>
          <a:xfrm>
            <a:off x="1498625" y="93265"/>
            <a:ext cx="9477350" cy="589986"/>
          </a:xfrm>
        </p:spPr>
        <p:txBody>
          <a:bodyPr>
            <a:noAutofit/>
          </a:bodyPr>
          <a:lstStyle/>
          <a:p>
            <a:pPr algn="ctr"/>
            <a:r>
              <a:rPr lang="en-US" sz="3600" dirty="0">
                <a:latin typeface="Calibri" panose="020F0502020204030204" pitchFamily="34" charset="0"/>
                <a:cs typeface="Calibri" panose="020F0502020204030204" pitchFamily="34" charset="0"/>
              </a:rPr>
              <a:t>LIS Architecture Descriptions</a:t>
            </a:r>
          </a:p>
        </p:txBody>
      </p:sp>
      <p:sp>
        <p:nvSpPr>
          <p:cNvPr id="3" name="Content Placeholder 2">
            <a:extLst>
              <a:ext uri="{FF2B5EF4-FFF2-40B4-BE49-F238E27FC236}">
                <a16:creationId xmlns:a16="http://schemas.microsoft.com/office/drawing/2014/main" id="{77D39E66-9597-8440-82E2-EFDCD66616C0}"/>
              </a:ext>
            </a:extLst>
          </p:cNvPr>
          <p:cNvSpPr>
            <a:spLocks noGrp="1"/>
          </p:cNvSpPr>
          <p:nvPr>
            <p:ph idx="1"/>
          </p:nvPr>
        </p:nvSpPr>
        <p:spPr>
          <a:xfrm>
            <a:off x="114136" y="554514"/>
            <a:ext cx="11754404" cy="5523515"/>
          </a:xfrm>
        </p:spPr>
        <p:txBody>
          <a:bodyPr>
            <a:noAutofit/>
          </a:bodyPr>
          <a:lstStyle/>
          <a:p>
            <a:pPr marL="349250" indent="-331788">
              <a:lnSpc>
                <a:spcPct val="80000"/>
              </a:lnSpc>
              <a:spcBef>
                <a:spcPts val="0"/>
              </a:spcBef>
              <a:spcAft>
                <a:spcPts val="600"/>
              </a:spcAft>
            </a:pPr>
            <a:r>
              <a:rPr lang="en-US" sz="2000" b="1" dirty="0"/>
              <a:t>LIR Subsystems:</a:t>
            </a:r>
          </a:p>
          <a:p>
            <a:pPr marL="698500" lvl="1" indent="-368300">
              <a:lnSpc>
                <a:spcPct val="80000"/>
              </a:lnSpc>
              <a:spcBef>
                <a:spcPts val="0"/>
              </a:spcBef>
              <a:spcAft>
                <a:spcPts val="600"/>
              </a:spcAft>
            </a:pPr>
            <a:r>
              <a:rPr lang="en-US" sz="2000" b="1" dirty="0"/>
              <a:t>Power: </a:t>
            </a:r>
            <a:r>
              <a:rPr lang="en-US" sz="2000" dirty="0"/>
              <a:t>Obtains power from the LIS and distributes power within the LIR</a:t>
            </a:r>
          </a:p>
          <a:p>
            <a:pPr marL="698500" lvl="1" indent="-368300">
              <a:lnSpc>
                <a:spcPct val="80000"/>
              </a:lnSpc>
              <a:spcBef>
                <a:spcPts val="0"/>
              </a:spcBef>
              <a:spcAft>
                <a:spcPts val="600"/>
              </a:spcAft>
            </a:pPr>
            <a:r>
              <a:rPr lang="en-US" sz="2000" b="1" dirty="0"/>
              <a:t>Structure: </a:t>
            </a:r>
            <a:r>
              <a:rPr lang="en-US" sz="2000" dirty="0"/>
              <a:t>Provides the mechanical structure to which parts are attached </a:t>
            </a:r>
          </a:p>
          <a:p>
            <a:pPr marL="698500" lvl="1" indent="-368300">
              <a:lnSpc>
                <a:spcPct val="80000"/>
              </a:lnSpc>
              <a:spcBef>
                <a:spcPts val="0"/>
              </a:spcBef>
              <a:spcAft>
                <a:spcPts val="600"/>
              </a:spcAft>
            </a:pPr>
            <a:r>
              <a:rPr lang="en-US" sz="2000" b="1" dirty="0"/>
              <a:t>Thermal:</a:t>
            </a:r>
            <a:r>
              <a:rPr lang="en-US" sz="2000" dirty="0"/>
              <a:t> Includes fans &amp; venting to help control the internal temperature of parts within the LIR.</a:t>
            </a:r>
          </a:p>
          <a:p>
            <a:pPr marL="698500" lvl="1" indent="-368300">
              <a:lnSpc>
                <a:spcPct val="80000"/>
              </a:lnSpc>
              <a:spcBef>
                <a:spcPts val="0"/>
              </a:spcBef>
              <a:spcAft>
                <a:spcPts val="600"/>
              </a:spcAft>
            </a:pPr>
            <a:r>
              <a:rPr lang="en-US" sz="2000" b="1" dirty="0"/>
              <a:t>Comm: </a:t>
            </a:r>
            <a:r>
              <a:rPr lang="en-US" sz="2000" dirty="0"/>
              <a:t>Enables the communication between the LIR and LIS MDS, LIS KAS, and the FCR C&amp;M Software for supplying data and messages to the FCR C&amp;M Software as well as the receipt of commands and messages from the FCR C&amp;M Software, LIS MDS, and LIS KAS.</a:t>
            </a:r>
          </a:p>
          <a:p>
            <a:pPr marL="698500" lvl="1" indent="-368300">
              <a:lnSpc>
                <a:spcPct val="80000"/>
              </a:lnSpc>
              <a:spcBef>
                <a:spcPts val="0"/>
              </a:spcBef>
              <a:spcAft>
                <a:spcPts val="600"/>
              </a:spcAft>
            </a:pPr>
            <a:r>
              <a:rPr lang="en-US" sz="2000" b="1" dirty="0"/>
              <a:t>Command &amp; Control (C&amp;C)</a:t>
            </a:r>
            <a:r>
              <a:rPr lang="en-US" sz="2000" dirty="0"/>
              <a:t>: Hardware processors and software.  Processes commands received from the FCR C&amp;M Software, commands the various subsystems that make up the LIR, monitors and collects health and operational status data from the parts that make up the LIR, sends messages, and health and status data to the FCR C&amp;M Software. Also monitors for critical failures and receives messages from the LIS MDS and LIS KAS via the Comm Subsystem.</a:t>
            </a:r>
          </a:p>
          <a:p>
            <a:pPr marL="698500" lvl="1" indent="-368300">
              <a:lnSpc>
                <a:spcPct val="80000"/>
              </a:lnSpc>
              <a:spcBef>
                <a:spcPts val="0"/>
              </a:spcBef>
              <a:spcAft>
                <a:spcPts val="600"/>
              </a:spcAft>
            </a:pPr>
            <a:r>
              <a:rPr lang="en-US" sz="2000" b="1" dirty="0"/>
              <a:t>Lid Handling (LHS)</a:t>
            </a:r>
            <a:r>
              <a:rPr lang="en-US" sz="2000" dirty="0"/>
              <a:t>: Obtains lids from LDS and grasps a lid with the required force and in the proper orientation to install the lid on a jar, positions lid to jar top location, and installs lids on the jars with proper torque. Provides health and status data to LIR C&amp;C software.</a:t>
            </a:r>
          </a:p>
          <a:p>
            <a:pPr marL="698500" lvl="1" indent="-368300">
              <a:lnSpc>
                <a:spcPct val="80000"/>
              </a:lnSpc>
              <a:spcBef>
                <a:spcPts val="0"/>
              </a:spcBef>
              <a:spcAft>
                <a:spcPts val="600"/>
              </a:spcAft>
            </a:pPr>
            <a:r>
              <a:rPr lang="en-US" sz="2000" b="1" dirty="0"/>
              <a:t>Jar Handling (JHS)</a:t>
            </a:r>
            <a:r>
              <a:rPr lang="en-US" sz="2000" dirty="0"/>
              <a:t>: Grasps Jars and holds the jar with sufficient force to prevent the jar from rotating during lid installation, without moving or breaking the jars. Provides health and status data to LIR C&amp;C software.</a:t>
            </a:r>
          </a:p>
        </p:txBody>
      </p:sp>
      <p:sp>
        <p:nvSpPr>
          <p:cNvPr id="4" name="Slide Number Placeholder 3">
            <a:extLst>
              <a:ext uri="{FF2B5EF4-FFF2-40B4-BE49-F238E27FC236}">
                <a16:creationId xmlns:a16="http://schemas.microsoft.com/office/drawing/2014/main" id="{570BB685-621C-BC48-9822-7879AD67F6AA}"/>
              </a:ext>
            </a:extLst>
          </p:cNvPr>
          <p:cNvSpPr>
            <a:spLocks noGrp="1"/>
          </p:cNvSpPr>
          <p:nvPr>
            <p:ph type="sldNum" sz="quarter" idx="12"/>
          </p:nvPr>
        </p:nvSpPr>
        <p:spPr/>
        <p:txBody>
          <a:bodyPr/>
          <a:lstStyle/>
          <a:p>
            <a:fld id="{874AC6EB-5948-4DF8-B5CC-E711E8013C87}" type="slidenum">
              <a:rPr lang="en-US" smtClean="0"/>
              <a:pPr/>
              <a:t>15</a:t>
            </a:fld>
            <a:endParaRPr lang="en-US" dirty="0"/>
          </a:p>
        </p:txBody>
      </p:sp>
      <p:sp>
        <p:nvSpPr>
          <p:cNvPr id="5" name="Subtitle 4">
            <a:extLst>
              <a:ext uri="{FF2B5EF4-FFF2-40B4-BE49-F238E27FC236}">
                <a16:creationId xmlns:a16="http://schemas.microsoft.com/office/drawing/2014/main" id="{98FAC3D8-630C-444C-6657-B50825982ED1}"/>
              </a:ext>
            </a:extLst>
          </p:cNvPr>
          <p:cNvSpPr txBox="1">
            <a:spLocks/>
          </p:cNvSpPr>
          <p:nvPr/>
        </p:nvSpPr>
        <p:spPr>
          <a:xfrm>
            <a:off x="1975498" y="6408902"/>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
        <p:nvSpPr>
          <p:cNvPr id="7" name="TextBox 6">
            <a:extLst>
              <a:ext uri="{FF2B5EF4-FFF2-40B4-BE49-F238E27FC236}">
                <a16:creationId xmlns:a16="http://schemas.microsoft.com/office/drawing/2014/main" id="{F427AF44-5903-281B-A5A2-6787DD971232}"/>
              </a:ext>
            </a:extLst>
          </p:cNvPr>
          <p:cNvSpPr txBox="1"/>
          <p:nvPr/>
        </p:nvSpPr>
        <p:spPr>
          <a:xfrm>
            <a:off x="942959" y="6078030"/>
            <a:ext cx="10312430" cy="48013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Monitoring System; KAS: Keypad Access System  </a:t>
            </a:r>
          </a:p>
        </p:txBody>
      </p:sp>
    </p:spTree>
    <p:extLst>
      <p:ext uri="{BB962C8B-B14F-4D97-AF65-F5344CB8AC3E}">
        <p14:creationId xmlns:p14="http://schemas.microsoft.com/office/powerpoint/2010/main" val="243056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180" y="48939"/>
            <a:ext cx="10972800" cy="738410"/>
          </a:xfrm>
        </p:spPr>
        <p:txBody>
          <a:bodyPr anchor="t">
            <a:normAutofit/>
          </a:bodyPr>
          <a:lstStyle/>
          <a:p>
            <a:pPr algn="ctr"/>
            <a:r>
              <a:rPr lang="en-US" sz="3598" dirty="0">
                <a:latin typeface="Arial" panose="020B0604020202020204" pitchFamily="34" charset="0"/>
                <a:cs typeface="Arial" panose="020B0604020202020204" pitchFamily="34" charset="0"/>
              </a:rPr>
              <a:t>LIR External Interfaces</a:t>
            </a:r>
          </a:p>
        </p:txBody>
      </p:sp>
      <p:sp>
        <p:nvSpPr>
          <p:cNvPr id="8" name="Subtitle 4">
            <a:extLst>
              <a:ext uri="{FF2B5EF4-FFF2-40B4-BE49-F238E27FC236}">
                <a16:creationId xmlns:a16="http://schemas.microsoft.com/office/drawing/2014/main" id="{87953BA0-0FDF-87C5-C567-341820854723}"/>
              </a:ext>
            </a:extLst>
          </p:cNvPr>
          <p:cNvSpPr txBox="1">
            <a:spLocks/>
          </p:cNvSpPr>
          <p:nvPr/>
        </p:nvSpPr>
        <p:spPr>
          <a:xfrm>
            <a:off x="1975498" y="6408902"/>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pic>
        <p:nvPicPr>
          <p:cNvPr id="9" name="Picture 8">
            <a:extLst>
              <a:ext uri="{FF2B5EF4-FFF2-40B4-BE49-F238E27FC236}">
                <a16:creationId xmlns:a16="http://schemas.microsoft.com/office/drawing/2014/main" id="{E105DD89-D907-A8F6-1438-798DFB602DE5}"/>
              </a:ext>
            </a:extLst>
          </p:cNvPr>
          <p:cNvPicPr>
            <a:picLocks noChangeAspect="1"/>
          </p:cNvPicPr>
          <p:nvPr/>
        </p:nvPicPr>
        <p:blipFill>
          <a:blip r:embed="rId2"/>
          <a:stretch>
            <a:fillRect/>
          </a:stretch>
        </p:blipFill>
        <p:spPr>
          <a:xfrm>
            <a:off x="1022571" y="787349"/>
            <a:ext cx="10312431" cy="4731022"/>
          </a:xfrm>
          <a:prstGeom prst="rect">
            <a:avLst/>
          </a:prstGeom>
        </p:spPr>
      </p:pic>
      <p:sp>
        <p:nvSpPr>
          <p:cNvPr id="10" name="TextBox 9">
            <a:extLst>
              <a:ext uri="{FF2B5EF4-FFF2-40B4-BE49-F238E27FC236}">
                <a16:creationId xmlns:a16="http://schemas.microsoft.com/office/drawing/2014/main" id="{389EAC96-BF2A-2F14-8669-CB186BD2B98E}"/>
              </a:ext>
            </a:extLst>
          </p:cNvPr>
          <p:cNvSpPr txBox="1"/>
          <p:nvPr/>
        </p:nvSpPr>
        <p:spPr>
          <a:xfrm>
            <a:off x="1022572" y="5975681"/>
            <a:ext cx="10312430" cy="48013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Monitoring System; KAS: Keypad Access System  </a:t>
            </a:r>
          </a:p>
        </p:txBody>
      </p:sp>
      <p:sp>
        <p:nvSpPr>
          <p:cNvPr id="11" name="TextBox 10">
            <a:extLst>
              <a:ext uri="{FF2B5EF4-FFF2-40B4-BE49-F238E27FC236}">
                <a16:creationId xmlns:a16="http://schemas.microsoft.com/office/drawing/2014/main" id="{7A4BBCD7-9B70-924F-5A6C-0B32C7E99C53}"/>
              </a:ext>
            </a:extLst>
          </p:cNvPr>
          <p:cNvSpPr txBox="1"/>
          <p:nvPr/>
        </p:nvSpPr>
        <p:spPr>
          <a:xfrm>
            <a:off x="1499034" y="5406194"/>
            <a:ext cx="9359504" cy="584775"/>
          </a:xfrm>
          <a:prstGeom prst="rect">
            <a:avLst/>
          </a:prstGeom>
          <a:noFill/>
        </p:spPr>
        <p:txBody>
          <a:bodyPr wrap="square" rtlCol="0">
            <a:spAutoFit/>
          </a:bodyPr>
          <a:lstStyle/>
          <a:p>
            <a:pPr algn="ctr">
              <a:lnSpc>
                <a:spcPct val="80000"/>
              </a:lnSpc>
            </a:pPr>
            <a:r>
              <a:rPr lang="en-US" sz="2000" b="1" dirty="0">
                <a:solidFill>
                  <a:srgbClr val="00B050"/>
                </a:solidFill>
              </a:rPr>
              <a:t>Interactions between the LIR and external systems are defined within Interface Control Documents (ICDs) </a:t>
            </a:r>
          </a:p>
        </p:txBody>
      </p:sp>
      <p:sp>
        <p:nvSpPr>
          <p:cNvPr id="3" name="TextBox 2">
            <a:extLst>
              <a:ext uri="{FF2B5EF4-FFF2-40B4-BE49-F238E27FC236}">
                <a16:creationId xmlns:a16="http://schemas.microsoft.com/office/drawing/2014/main" id="{DDB12A5A-60C0-A643-B561-B9E77BE31355}"/>
              </a:ext>
            </a:extLst>
          </p:cNvPr>
          <p:cNvSpPr txBox="1"/>
          <p:nvPr/>
        </p:nvSpPr>
        <p:spPr>
          <a:xfrm>
            <a:off x="8703733" y="1809749"/>
            <a:ext cx="1727200" cy="276999"/>
          </a:xfrm>
          <a:prstGeom prst="rect">
            <a:avLst/>
          </a:prstGeom>
          <a:noFill/>
        </p:spPr>
        <p:txBody>
          <a:bodyPr wrap="square" rtlCol="0">
            <a:spAutoFit/>
          </a:bodyPr>
          <a:lstStyle/>
          <a:p>
            <a:pPr marL="179388" indent="-168275">
              <a:buFont typeface="Arial" panose="020B0604020202020204" pitchFamily="34" charset="0"/>
              <a:buChar char="•"/>
            </a:pPr>
            <a:r>
              <a:rPr lang="en-US" sz="1200" dirty="0"/>
              <a:t>MDS and KAS</a:t>
            </a:r>
          </a:p>
        </p:txBody>
      </p:sp>
      <p:sp>
        <p:nvSpPr>
          <p:cNvPr id="5" name="Slide Number Placeholder 3">
            <a:extLst>
              <a:ext uri="{FF2B5EF4-FFF2-40B4-BE49-F238E27FC236}">
                <a16:creationId xmlns:a16="http://schemas.microsoft.com/office/drawing/2014/main" id="{73B45327-F296-9396-1983-2CEDCAF27489}"/>
              </a:ext>
            </a:extLst>
          </p:cNvPr>
          <p:cNvSpPr>
            <a:spLocks noGrp="1"/>
          </p:cNvSpPr>
          <p:nvPr>
            <p:ph type="sldNum" sz="quarter" idx="12"/>
          </p:nvPr>
        </p:nvSpPr>
        <p:spPr>
          <a:xfrm>
            <a:off x="9182418" y="6308726"/>
            <a:ext cx="2846282" cy="365125"/>
          </a:xfrm>
        </p:spPr>
        <p:txBody>
          <a:bodyPr/>
          <a:lstStyle/>
          <a:p>
            <a:fld id="{874AC6EB-5948-4DF8-B5CC-E711E8013C87}" type="slidenum">
              <a:rPr lang="en-US" smtClean="0"/>
              <a:pPr/>
              <a:t>16</a:t>
            </a:fld>
            <a:endParaRPr lang="en-US" dirty="0"/>
          </a:p>
        </p:txBody>
      </p:sp>
    </p:spTree>
    <p:extLst>
      <p:ext uri="{BB962C8B-B14F-4D97-AF65-F5344CB8AC3E}">
        <p14:creationId xmlns:p14="http://schemas.microsoft.com/office/powerpoint/2010/main" val="2717943413"/>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0EBC2-F5BE-E77D-D162-4059A6B338EC}"/>
              </a:ext>
            </a:extLst>
          </p:cNvPr>
          <p:cNvSpPr>
            <a:spLocks noGrp="1"/>
          </p:cNvSpPr>
          <p:nvPr>
            <p:ph type="ctrTitle"/>
          </p:nvPr>
        </p:nvSpPr>
        <p:spPr/>
        <p:txBody>
          <a:bodyPr>
            <a:normAutofit fontScale="90000"/>
          </a:bodyPr>
          <a:lstStyle/>
          <a:p>
            <a:r>
              <a:rPr lang="en-US" dirty="0"/>
              <a:t>Characteristics of Well-Formed Needs and Requirements and Sets of Needs and Requirements</a:t>
            </a:r>
          </a:p>
        </p:txBody>
      </p:sp>
      <p:sp>
        <p:nvSpPr>
          <p:cNvPr id="3" name="Subtitle 2">
            <a:extLst>
              <a:ext uri="{FF2B5EF4-FFF2-40B4-BE49-F238E27FC236}">
                <a16:creationId xmlns:a16="http://schemas.microsoft.com/office/drawing/2014/main" id="{AF74239F-B5E6-D158-7AA3-17C2D580EE24}"/>
              </a:ext>
            </a:extLst>
          </p:cNvPr>
          <p:cNvSpPr>
            <a:spLocks noGrp="1"/>
          </p:cNvSpPr>
          <p:nvPr>
            <p:ph type="subTitle" idx="1"/>
          </p:nvPr>
        </p:nvSpPr>
        <p:spPr>
          <a:xfrm>
            <a:off x="462043" y="5356275"/>
            <a:ext cx="11376530" cy="867169"/>
          </a:xfrm>
        </p:spPr>
        <p:txBody>
          <a:bodyPr/>
          <a:lstStyle/>
          <a:p>
            <a:endParaRPr lang="en-US" dirty="0"/>
          </a:p>
        </p:txBody>
      </p:sp>
    </p:spTree>
    <p:extLst>
      <p:ext uri="{BB962C8B-B14F-4D97-AF65-F5344CB8AC3E}">
        <p14:creationId xmlns:p14="http://schemas.microsoft.com/office/powerpoint/2010/main" val="393020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549475-329C-F819-DC98-13CE1538AB15}"/>
              </a:ext>
            </a:extLst>
          </p:cNvPr>
          <p:cNvSpPr>
            <a:spLocks noGrp="1"/>
          </p:cNvSpPr>
          <p:nvPr>
            <p:ph type="title"/>
          </p:nvPr>
        </p:nvSpPr>
        <p:spPr>
          <a:xfrm>
            <a:off x="139271" y="0"/>
            <a:ext cx="11613459" cy="712694"/>
          </a:xfrm>
        </p:spPr>
        <p:txBody>
          <a:bodyPr>
            <a:noAutofit/>
          </a:bodyPr>
          <a:lstStyle/>
          <a:p>
            <a:pPr algn="ctr"/>
            <a:r>
              <a:rPr lang="en-US" sz="3200" dirty="0"/>
              <a:t>Characteristics of Individual Requirement Expressions</a:t>
            </a:r>
          </a:p>
        </p:txBody>
      </p:sp>
      <p:sp>
        <p:nvSpPr>
          <p:cNvPr id="3" name="Slide Number Placeholder 2">
            <a:extLst>
              <a:ext uri="{FF2B5EF4-FFF2-40B4-BE49-F238E27FC236}">
                <a16:creationId xmlns:a16="http://schemas.microsoft.com/office/drawing/2014/main" id="{1286E239-93DB-0108-75A8-812356EDBBB2}"/>
              </a:ext>
            </a:extLst>
          </p:cNvPr>
          <p:cNvSpPr>
            <a:spLocks noGrp="1"/>
          </p:cNvSpPr>
          <p:nvPr>
            <p:ph type="sldNum" sz="quarter" idx="12"/>
          </p:nvPr>
        </p:nvSpPr>
        <p:spPr/>
        <p:txBody>
          <a:bodyPr/>
          <a:lstStyle/>
          <a:p>
            <a:fld id="{924B41C4-1474-8D42-B330-D2828683839D}" type="slidenum">
              <a:rPr lang="en-US" smtClean="0"/>
              <a:t>18</a:t>
            </a:fld>
            <a:endParaRPr lang="en-US"/>
          </a:p>
        </p:txBody>
      </p:sp>
      <p:graphicFrame>
        <p:nvGraphicFramePr>
          <p:cNvPr id="6" name="Table 5">
            <a:extLst>
              <a:ext uri="{FF2B5EF4-FFF2-40B4-BE49-F238E27FC236}">
                <a16:creationId xmlns:a16="http://schemas.microsoft.com/office/drawing/2014/main" id="{EF44D1C8-32F6-5E26-A4F6-286E26C9D526}"/>
              </a:ext>
            </a:extLst>
          </p:cNvPr>
          <p:cNvGraphicFramePr>
            <a:graphicFrameLocks noGrp="1"/>
          </p:cNvGraphicFramePr>
          <p:nvPr>
            <p:extLst>
              <p:ext uri="{D42A27DB-BD31-4B8C-83A1-F6EECF244321}">
                <p14:modId xmlns:p14="http://schemas.microsoft.com/office/powerpoint/2010/main" val="148152416"/>
              </p:ext>
            </p:extLst>
          </p:nvPr>
        </p:nvGraphicFramePr>
        <p:xfrm>
          <a:off x="452876" y="1019478"/>
          <a:ext cx="10986247" cy="4982464"/>
        </p:xfrm>
        <a:graphic>
          <a:graphicData uri="http://schemas.openxmlformats.org/drawingml/2006/table">
            <a:tbl>
              <a:tblPr firstRow="1" firstCol="1" bandRow="1">
                <a:tableStyleId>{5C22544A-7EE6-4342-B048-85BDC9FD1C3A}</a:tableStyleId>
              </a:tblPr>
              <a:tblGrid>
                <a:gridCol w="5591312">
                  <a:extLst>
                    <a:ext uri="{9D8B030D-6E8A-4147-A177-3AD203B41FA5}">
                      <a16:colId xmlns:a16="http://schemas.microsoft.com/office/drawing/2014/main" val="4278264980"/>
                    </a:ext>
                  </a:extLst>
                </a:gridCol>
                <a:gridCol w="5394935">
                  <a:extLst>
                    <a:ext uri="{9D8B030D-6E8A-4147-A177-3AD203B41FA5}">
                      <a16:colId xmlns:a16="http://schemas.microsoft.com/office/drawing/2014/main" val="3566398778"/>
                    </a:ext>
                  </a:extLst>
                </a:gridCol>
              </a:tblGrid>
              <a:tr h="3369011">
                <a:tc>
                  <a:txBody>
                    <a:bodyPr/>
                    <a:lstStyle/>
                    <a:p>
                      <a:pPr marL="0" marR="0" indent="-1270" algn="just">
                        <a:lnSpc>
                          <a:spcPct val="80000"/>
                        </a:lnSpc>
                        <a:spcBef>
                          <a:spcPts val="0"/>
                        </a:spcBef>
                        <a:spcAft>
                          <a:spcPts val="0"/>
                        </a:spcAft>
                      </a:pPr>
                      <a:endParaRPr lang="en-US" sz="800" b="1" dirty="0">
                        <a:solidFill>
                          <a:schemeClr val="tx1"/>
                        </a:solidFill>
                        <a:effectLst/>
                        <a:latin typeface="Calibri" panose="020F0502020204030204" pitchFamily="34" charset="0"/>
                        <a:cs typeface="Calibri" panose="020F0502020204030204" pitchFamily="34" charset="0"/>
                      </a:endParaRPr>
                    </a:p>
                    <a:p>
                      <a:pPr marL="0" marR="0" indent="-1270" algn="just">
                        <a:lnSpc>
                          <a:spcPct val="80000"/>
                        </a:lnSpc>
                        <a:spcBef>
                          <a:spcPts val="0"/>
                        </a:spcBef>
                        <a:spcAft>
                          <a:spcPts val="400"/>
                        </a:spcAft>
                      </a:pPr>
                      <a:r>
                        <a:rPr lang="en-US" sz="1600" b="1" dirty="0">
                          <a:solidFill>
                            <a:schemeClr val="tx1"/>
                          </a:solidFill>
                          <a:effectLst/>
                          <a:latin typeface="Calibri" panose="020F0502020204030204" pitchFamily="34" charset="0"/>
                          <a:cs typeface="Calibri" panose="020F0502020204030204" pitchFamily="34" charset="0"/>
                        </a:rPr>
                        <a:t>Formal Transformation</a:t>
                      </a:r>
                      <a:r>
                        <a:rPr lang="en-US" sz="1600" b="0" dirty="0">
                          <a:solidFill>
                            <a:schemeClr val="tx1"/>
                          </a:solidFill>
                          <a:effectLst/>
                          <a:latin typeface="Calibri" panose="020F0502020204030204" pitchFamily="34" charset="0"/>
                          <a:cs typeface="Calibri" panose="020F0502020204030204" pitchFamily="34" charset="0"/>
                        </a:rPr>
                        <a:t>. Given the need and requirement is a result of a formal transformation, the following characteristics of a well-formed need or requirement have been derived:</a:t>
                      </a:r>
                    </a:p>
                    <a:p>
                      <a:pPr marL="153035" marR="0" indent="-153035" algn="just">
                        <a:lnSpc>
                          <a:spcPct val="80000"/>
                        </a:lnSpc>
                        <a:spcBef>
                          <a:spcPts val="0"/>
                        </a:spcBef>
                        <a:spcAft>
                          <a:spcPts val="400"/>
                        </a:spcAft>
                      </a:pPr>
                      <a:r>
                        <a:rPr lang="en-US" sz="1600" b="1" u="sng" dirty="0">
                          <a:solidFill>
                            <a:schemeClr val="tx1"/>
                          </a:solidFill>
                          <a:effectLst/>
                          <a:latin typeface="Calibri" panose="020F0502020204030204" pitchFamily="34" charset="0"/>
                          <a:cs typeface="Calibri" panose="020F0502020204030204" pitchFamily="34" charset="0"/>
                        </a:rPr>
                        <a:t>C1 - Necessary</a:t>
                      </a:r>
                      <a:r>
                        <a:rPr lang="en-US" sz="1600" b="0" dirty="0">
                          <a:solidFill>
                            <a:schemeClr val="tx1"/>
                          </a:solidFill>
                          <a:effectLst/>
                          <a:latin typeface="Calibri" panose="020F0502020204030204" pitchFamily="34" charset="0"/>
                          <a:cs typeface="Calibri" panose="020F0502020204030204" pitchFamily="34" charset="0"/>
                        </a:rPr>
                        <a:t>: The need requirement statement defines capability, characteristic, constraint, or quality factor needed or required to satisfy a lifecycle concept, need, source, or higher-level requirement.   </a:t>
                      </a:r>
                    </a:p>
                    <a:p>
                      <a:pPr marL="153035" marR="0" indent="-153035" algn="just">
                        <a:lnSpc>
                          <a:spcPct val="80000"/>
                        </a:lnSpc>
                        <a:spcBef>
                          <a:spcPts val="0"/>
                        </a:spcBef>
                        <a:spcAft>
                          <a:spcPts val="400"/>
                        </a:spcAft>
                      </a:pPr>
                      <a:r>
                        <a:rPr lang="en-US" sz="1600" b="1" u="sng" dirty="0">
                          <a:solidFill>
                            <a:schemeClr val="tx1"/>
                          </a:solidFill>
                          <a:effectLst/>
                          <a:latin typeface="Calibri" panose="020F0502020204030204" pitchFamily="34" charset="0"/>
                          <a:cs typeface="Calibri" panose="020F0502020204030204" pitchFamily="34" charset="0"/>
                        </a:rPr>
                        <a:t>C2 - Appropriate</a:t>
                      </a:r>
                      <a:r>
                        <a:rPr lang="en-US" sz="1600" b="0" u="sng" dirty="0">
                          <a:solidFill>
                            <a:schemeClr val="tx1"/>
                          </a:solidFill>
                          <a:effectLst/>
                          <a:latin typeface="Calibri" panose="020F0502020204030204" pitchFamily="34" charset="0"/>
                          <a:cs typeface="Calibri" panose="020F0502020204030204" pitchFamily="34" charset="0"/>
                        </a:rPr>
                        <a:t>:</a:t>
                      </a:r>
                      <a:r>
                        <a:rPr lang="en-US" sz="1600" b="0" dirty="0">
                          <a:solidFill>
                            <a:schemeClr val="tx1"/>
                          </a:solidFill>
                          <a:effectLst/>
                          <a:latin typeface="Calibri" panose="020F0502020204030204" pitchFamily="34" charset="0"/>
                          <a:cs typeface="Calibri" panose="020F0502020204030204" pitchFamily="34" charset="0"/>
                        </a:rPr>
                        <a:t> The specific intent and amount of detail of the need or requirement statement is appropriate to the level (the level of abstraction, organization, or system architecture) of the entity to which it refers.</a:t>
                      </a:r>
                    </a:p>
                    <a:p>
                      <a:pPr marL="153035" marR="0" indent="-153035" algn="just">
                        <a:lnSpc>
                          <a:spcPct val="80000"/>
                        </a:lnSpc>
                        <a:spcBef>
                          <a:spcPts val="0"/>
                        </a:spcBef>
                        <a:spcAft>
                          <a:spcPts val="400"/>
                        </a:spcAft>
                      </a:pPr>
                      <a:r>
                        <a:rPr lang="en-US" sz="1600" b="1" u="sng" dirty="0">
                          <a:solidFill>
                            <a:schemeClr val="tx1"/>
                          </a:solidFill>
                          <a:effectLst/>
                          <a:latin typeface="Calibri" panose="020F0502020204030204" pitchFamily="34" charset="0"/>
                          <a:cs typeface="Calibri" panose="020F0502020204030204" pitchFamily="34" charset="0"/>
                        </a:rPr>
                        <a:t>C5 - Singular</a:t>
                      </a:r>
                      <a:r>
                        <a:rPr lang="en-US" sz="1600" b="0" dirty="0">
                          <a:solidFill>
                            <a:schemeClr val="tx1"/>
                          </a:solidFill>
                          <a:effectLst/>
                          <a:latin typeface="Calibri" panose="020F0502020204030204" pitchFamily="34" charset="0"/>
                          <a:cs typeface="Calibri" panose="020F0502020204030204" pitchFamily="34" charset="0"/>
                        </a:rPr>
                        <a:t>: The need or requirement statement should state a single capability, characteristic, constraint, or quality factor.</a:t>
                      </a:r>
                    </a:p>
                    <a:p>
                      <a:pPr marL="153035" marR="0" indent="-153035" algn="just">
                        <a:lnSpc>
                          <a:spcPct val="80000"/>
                        </a:lnSpc>
                        <a:spcBef>
                          <a:spcPts val="0"/>
                        </a:spcBef>
                        <a:spcAft>
                          <a:spcPts val="400"/>
                        </a:spcAft>
                      </a:pPr>
                      <a:r>
                        <a:rPr lang="en-US" sz="1600" b="1" u="sng" dirty="0">
                          <a:solidFill>
                            <a:schemeClr val="tx1"/>
                          </a:solidFill>
                          <a:effectLst/>
                          <a:latin typeface="Calibri" panose="020F0502020204030204" pitchFamily="34" charset="0"/>
                          <a:cs typeface="Calibri" panose="020F0502020204030204" pitchFamily="34" charset="0"/>
                        </a:rPr>
                        <a:t>C8 - Correct</a:t>
                      </a:r>
                      <a:r>
                        <a:rPr lang="en-US" sz="1600" b="0" u="sng" dirty="0">
                          <a:solidFill>
                            <a:schemeClr val="tx1"/>
                          </a:solidFill>
                          <a:effectLst/>
                          <a:latin typeface="Calibri" panose="020F0502020204030204" pitchFamily="34" charset="0"/>
                          <a:cs typeface="Calibri" panose="020F0502020204030204" pitchFamily="34" charset="0"/>
                        </a:rPr>
                        <a:t>:</a:t>
                      </a:r>
                      <a:r>
                        <a:rPr lang="en-US" sz="1600" b="0" dirty="0">
                          <a:solidFill>
                            <a:schemeClr val="tx1"/>
                          </a:solidFill>
                          <a:effectLst/>
                          <a:latin typeface="Calibri" panose="020F0502020204030204" pitchFamily="34" charset="0"/>
                          <a:cs typeface="Calibri" panose="020F0502020204030204" pitchFamily="34" charset="0"/>
                        </a:rPr>
                        <a:t> The need statement must be an accurate representation of the lifecycle concept or source from which it was transformed.  The requirement statement must be an accurate representation of the need, source, or higher-level requirement from which it was transformed.</a:t>
                      </a:r>
                    </a:p>
                    <a:p>
                      <a:pPr marL="153035" marR="0" indent="-153035" algn="just">
                        <a:lnSpc>
                          <a:spcPct val="80000"/>
                        </a:lnSpc>
                        <a:spcBef>
                          <a:spcPts val="0"/>
                        </a:spcBef>
                        <a:spcAft>
                          <a:spcPts val="400"/>
                        </a:spcAft>
                      </a:pPr>
                      <a:r>
                        <a:rPr lang="en-US" sz="1600" b="1" u="sng" dirty="0">
                          <a:solidFill>
                            <a:schemeClr val="tx1"/>
                          </a:solidFill>
                          <a:effectLst/>
                          <a:latin typeface="Calibri" panose="020F0502020204030204" pitchFamily="34" charset="0"/>
                          <a:cs typeface="Calibri" panose="020F0502020204030204" pitchFamily="34" charset="0"/>
                        </a:rPr>
                        <a:t>C9 - Conforming:</a:t>
                      </a:r>
                      <a:r>
                        <a:rPr lang="en-US" sz="1600" b="1" dirty="0">
                          <a:solidFill>
                            <a:schemeClr val="tx1"/>
                          </a:solidFill>
                          <a:effectLst/>
                          <a:latin typeface="Calibri" panose="020F0502020204030204" pitchFamily="34" charset="0"/>
                          <a:cs typeface="Calibri" panose="020F0502020204030204" pitchFamily="34" charset="0"/>
                        </a:rPr>
                        <a:t> </a:t>
                      </a:r>
                      <a:r>
                        <a:rPr lang="en-US" sz="1600" b="0" dirty="0">
                          <a:solidFill>
                            <a:schemeClr val="tx1"/>
                          </a:solidFill>
                          <a:effectLst/>
                          <a:latin typeface="Calibri" panose="020F0502020204030204" pitchFamily="34" charset="0"/>
                          <a:cs typeface="Calibri" panose="020F0502020204030204" pitchFamily="34" charset="0"/>
                        </a:rPr>
                        <a:t>Statements and expressions of individual needs and requirements should conform to an approved standard pattern and style guide or standard for writing and managing needs and requirements.  </a:t>
                      </a:r>
                      <a:endParaRPr lang="en-US" sz="16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marL="0" marR="0" indent="2540" algn="just">
                        <a:lnSpc>
                          <a:spcPct val="80000"/>
                        </a:lnSpc>
                        <a:spcBef>
                          <a:spcPts val="0"/>
                        </a:spcBef>
                        <a:spcAft>
                          <a:spcPts val="0"/>
                        </a:spcAft>
                      </a:pPr>
                      <a:endParaRPr lang="en-US" sz="800" b="1" dirty="0">
                        <a:solidFill>
                          <a:schemeClr val="tx1"/>
                        </a:solidFill>
                        <a:effectLst/>
                      </a:endParaRPr>
                    </a:p>
                    <a:p>
                      <a:pPr marL="0" marR="0" indent="2540" algn="just">
                        <a:lnSpc>
                          <a:spcPct val="80000"/>
                        </a:lnSpc>
                        <a:spcBef>
                          <a:spcPts val="0"/>
                        </a:spcBef>
                        <a:spcAft>
                          <a:spcPts val="400"/>
                        </a:spcAft>
                      </a:pPr>
                      <a:r>
                        <a:rPr lang="en-US" sz="1600" b="1" dirty="0">
                          <a:solidFill>
                            <a:schemeClr val="tx1"/>
                          </a:solidFill>
                          <a:effectLst/>
                        </a:rPr>
                        <a:t>Agreed-to Obligation</a:t>
                      </a:r>
                      <a:r>
                        <a:rPr lang="en-US" sz="1600" b="0" dirty="0">
                          <a:solidFill>
                            <a:schemeClr val="tx1"/>
                          </a:solidFill>
                          <a:effectLst/>
                        </a:rPr>
                        <a:t>. Since the need and requirement is to be a part of a fair agreement to meet an obligation, the following characteristics of a need or requirement have been derived.</a:t>
                      </a:r>
                    </a:p>
                    <a:p>
                      <a:pPr marL="162560" marR="0" indent="-162560" algn="just">
                        <a:lnSpc>
                          <a:spcPct val="80000"/>
                        </a:lnSpc>
                        <a:spcBef>
                          <a:spcPts val="0"/>
                        </a:spcBef>
                        <a:spcAft>
                          <a:spcPts val="400"/>
                        </a:spcAft>
                        <a:tabLst>
                          <a:tab pos="377190" algn="l"/>
                        </a:tabLst>
                      </a:pPr>
                      <a:r>
                        <a:rPr lang="en-US" sz="1600" b="1" u="sng" dirty="0">
                          <a:solidFill>
                            <a:schemeClr val="tx1"/>
                          </a:solidFill>
                          <a:effectLst/>
                        </a:rPr>
                        <a:t>C3 - Unambiguous</a:t>
                      </a:r>
                      <a:r>
                        <a:rPr lang="en-US" sz="1600" b="0" dirty="0">
                          <a:solidFill>
                            <a:schemeClr val="tx1"/>
                          </a:solidFill>
                          <a:effectLst/>
                        </a:rPr>
                        <a:t>: Need and requirement statements must be stated such that their intent is clear and can be interpreted in only one way by all intended audiences.</a:t>
                      </a:r>
                    </a:p>
                    <a:p>
                      <a:pPr marL="162560" marR="0" indent="-162560" algn="just">
                        <a:lnSpc>
                          <a:spcPct val="80000"/>
                        </a:lnSpc>
                        <a:spcBef>
                          <a:spcPts val="0"/>
                        </a:spcBef>
                        <a:spcAft>
                          <a:spcPts val="400"/>
                        </a:spcAft>
                        <a:tabLst>
                          <a:tab pos="377190" algn="l"/>
                        </a:tabLst>
                      </a:pPr>
                      <a:r>
                        <a:rPr lang="en-US" sz="1600" b="1" u="sng" dirty="0">
                          <a:solidFill>
                            <a:schemeClr val="tx1"/>
                          </a:solidFill>
                          <a:effectLst/>
                        </a:rPr>
                        <a:t>C4 - Complete</a:t>
                      </a:r>
                      <a:r>
                        <a:rPr lang="en-US" sz="1600" b="0" dirty="0">
                          <a:solidFill>
                            <a:schemeClr val="tx1"/>
                          </a:solidFill>
                          <a:effectLst/>
                        </a:rPr>
                        <a:t>: The need statement sufficiently describes the necessary capability, characteristic, constraint, conditions, or quality factor to meet the lifecycle concept or source from which it was transformed.  The requirement statement sufficiently describes the necessary capability, characteristic, constraint, conditions, or quality factor to meet the need, source, or higher-level requirement from which it was transformed.</a:t>
                      </a:r>
                    </a:p>
                    <a:p>
                      <a:pPr marL="162560" marR="0" indent="-162560" algn="just">
                        <a:lnSpc>
                          <a:spcPct val="80000"/>
                        </a:lnSpc>
                        <a:spcBef>
                          <a:spcPts val="0"/>
                        </a:spcBef>
                        <a:spcAft>
                          <a:spcPts val="400"/>
                        </a:spcAft>
                        <a:tabLst>
                          <a:tab pos="377190" algn="l"/>
                        </a:tabLst>
                      </a:pPr>
                      <a:r>
                        <a:rPr lang="en-US" sz="1600" b="1" u="sng" dirty="0">
                          <a:solidFill>
                            <a:schemeClr val="tx1"/>
                          </a:solidFill>
                          <a:effectLst/>
                        </a:rPr>
                        <a:t>C6 - Feasible</a:t>
                      </a:r>
                      <a:r>
                        <a:rPr lang="en-US" sz="1600" b="0" u="sng" dirty="0">
                          <a:solidFill>
                            <a:schemeClr val="tx1"/>
                          </a:solidFill>
                          <a:effectLst/>
                        </a:rPr>
                        <a:t>:</a:t>
                      </a:r>
                      <a:r>
                        <a:rPr lang="en-US" sz="1600" b="0" dirty="0">
                          <a:solidFill>
                            <a:schemeClr val="tx1"/>
                          </a:solidFill>
                          <a:effectLst/>
                        </a:rPr>
                        <a:t> The need or requirement can be realized within entity constraints (for example: cost, schedule, technical, legal, ethical, safety) with acceptable risk.</a:t>
                      </a:r>
                    </a:p>
                    <a:p>
                      <a:pPr marL="162560" marR="0" indent="-162560" algn="just">
                        <a:lnSpc>
                          <a:spcPct val="80000"/>
                        </a:lnSpc>
                        <a:spcBef>
                          <a:spcPts val="0"/>
                        </a:spcBef>
                        <a:spcAft>
                          <a:spcPts val="400"/>
                        </a:spcAft>
                        <a:tabLst>
                          <a:tab pos="377190" algn="l"/>
                        </a:tabLst>
                      </a:pPr>
                      <a:r>
                        <a:rPr lang="en-US" sz="1600" b="1" u="sng" dirty="0">
                          <a:solidFill>
                            <a:schemeClr val="tx1"/>
                          </a:solidFill>
                          <a:effectLst/>
                        </a:rPr>
                        <a:t>C7 - Verifiable</a:t>
                      </a:r>
                      <a:r>
                        <a:rPr lang="en-US" sz="1600" b="0" dirty="0">
                          <a:solidFill>
                            <a:schemeClr val="tx1"/>
                          </a:solidFill>
                          <a:effectLst/>
                        </a:rPr>
                        <a:t>: The need statement is structured and worded such that its realization can be validated to the approving authority’s satisfaction. The requirement statement is structured and worded such that its realization can be verified to the approving authority’s satisfaction.</a:t>
                      </a:r>
                      <a:endParaRPr lang="en-US" sz="1600" b="0" dirty="0">
                        <a:solidFill>
                          <a:schemeClr val="tx1"/>
                        </a:solidFill>
                        <a:effectLst/>
                        <a:latin typeface="Times"/>
                        <a:ea typeface="Times New Roman" panose="02020603050405020304" pitchFamily="18" charset="0"/>
                        <a:cs typeface="Times"/>
                      </a:endParaRPr>
                    </a:p>
                  </a:txBody>
                  <a:tcPr marL="68580" marR="68580"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6348220"/>
                  </a:ext>
                </a:extLst>
              </a:tr>
            </a:tbl>
          </a:graphicData>
        </a:graphic>
      </p:graphicFrame>
      <p:sp>
        <p:nvSpPr>
          <p:cNvPr id="7" name="Subtitle 4">
            <a:extLst>
              <a:ext uri="{FF2B5EF4-FFF2-40B4-BE49-F238E27FC236}">
                <a16:creationId xmlns:a16="http://schemas.microsoft.com/office/drawing/2014/main" id="{00968CE1-E134-52B1-567C-65BC2A5FA659}"/>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
        <p:nvSpPr>
          <p:cNvPr id="4" name="TextBox 3">
            <a:extLst>
              <a:ext uri="{FF2B5EF4-FFF2-40B4-BE49-F238E27FC236}">
                <a16:creationId xmlns:a16="http://schemas.microsoft.com/office/drawing/2014/main" id="{B19E9EE2-1E1A-A78B-00DE-41DD1D9996C8}"/>
              </a:ext>
            </a:extLst>
          </p:cNvPr>
          <p:cNvSpPr txBox="1"/>
          <p:nvPr/>
        </p:nvSpPr>
        <p:spPr>
          <a:xfrm>
            <a:off x="4192262" y="5999059"/>
            <a:ext cx="3057247" cy="369332"/>
          </a:xfrm>
          <a:prstGeom prst="rect">
            <a:avLst/>
          </a:prstGeom>
          <a:noFill/>
        </p:spPr>
        <p:txBody>
          <a:bodyPr wrap="none" rtlCol="0">
            <a:spAutoFit/>
          </a:bodyPr>
          <a:lstStyle/>
          <a:p>
            <a:r>
              <a:rPr lang="en-US" sz="1800" dirty="0"/>
              <a:t>From the INCOSE GtWR v4</a:t>
            </a:r>
          </a:p>
        </p:txBody>
      </p:sp>
    </p:spTree>
    <p:extLst>
      <p:ext uri="{BB962C8B-B14F-4D97-AF65-F5344CB8AC3E}">
        <p14:creationId xmlns:p14="http://schemas.microsoft.com/office/powerpoint/2010/main" val="41019825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FAE48-CCBA-CC40-2D03-28F07B836D53}"/>
              </a:ext>
            </a:extLst>
          </p:cNvPr>
          <p:cNvSpPr>
            <a:spLocks noGrp="1"/>
          </p:cNvSpPr>
          <p:nvPr>
            <p:ph type="title"/>
          </p:nvPr>
        </p:nvSpPr>
        <p:spPr>
          <a:xfrm>
            <a:off x="609917" y="0"/>
            <a:ext cx="10978515" cy="720443"/>
          </a:xfrm>
        </p:spPr>
        <p:txBody>
          <a:bodyPr>
            <a:normAutofit/>
          </a:bodyPr>
          <a:lstStyle/>
          <a:p>
            <a:pPr algn="ctr"/>
            <a:r>
              <a:rPr lang="en-US" sz="3600" dirty="0"/>
              <a:t>Characteristics of Sets of Requirements</a:t>
            </a:r>
          </a:p>
        </p:txBody>
      </p:sp>
      <p:sp>
        <p:nvSpPr>
          <p:cNvPr id="3" name="Slide Number Placeholder 2">
            <a:extLst>
              <a:ext uri="{FF2B5EF4-FFF2-40B4-BE49-F238E27FC236}">
                <a16:creationId xmlns:a16="http://schemas.microsoft.com/office/drawing/2014/main" id="{1C1B0E1B-E727-D532-366F-EC055569E8B9}"/>
              </a:ext>
            </a:extLst>
          </p:cNvPr>
          <p:cNvSpPr>
            <a:spLocks noGrp="1"/>
          </p:cNvSpPr>
          <p:nvPr>
            <p:ph type="sldNum" sz="quarter" idx="12"/>
          </p:nvPr>
        </p:nvSpPr>
        <p:spPr/>
        <p:txBody>
          <a:bodyPr/>
          <a:lstStyle/>
          <a:p>
            <a:fld id="{924B41C4-1474-8D42-B330-D2828683839D}" type="slidenum">
              <a:rPr lang="en-US" smtClean="0"/>
              <a:t>19</a:t>
            </a:fld>
            <a:endParaRPr lang="en-US"/>
          </a:p>
        </p:txBody>
      </p:sp>
      <p:graphicFrame>
        <p:nvGraphicFramePr>
          <p:cNvPr id="7" name="Table 6">
            <a:extLst>
              <a:ext uri="{FF2B5EF4-FFF2-40B4-BE49-F238E27FC236}">
                <a16:creationId xmlns:a16="http://schemas.microsoft.com/office/drawing/2014/main" id="{D4CFE228-6A14-6711-5FC5-445BE27E09FD}"/>
              </a:ext>
            </a:extLst>
          </p:cNvPr>
          <p:cNvGraphicFramePr>
            <a:graphicFrameLocks noGrp="1"/>
          </p:cNvGraphicFramePr>
          <p:nvPr>
            <p:extLst>
              <p:ext uri="{D42A27DB-BD31-4B8C-83A1-F6EECF244321}">
                <p14:modId xmlns:p14="http://schemas.microsoft.com/office/powerpoint/2010/main" val="4160333770"/>
              </p:ext>
            </p:extLst>
          </p:nvPr>
        </p:nvGraphicFramePr>
        <p:xfrm>
          <a:off x="360138" y="1048871"/>
          <a:ext cx="11228294" cy="4775085"/>
        </p:xfrm>
        <a:graphic>
          <a:graphicData uri="http://schemas.openxmlformats.org/drawingml/2006/table">
            <a:tbl>
              <a:tblPr firstRow="1" firstCol="1" bandRow="1">
                <a:tableStyleId>{5C22544A-7EE6-4342-B048-85BDC9FD1C3A}</a:tableStyleId>
              </a:tblPr>
              <a:tblGrid>
                <a:gridCol w="6134791">
                  <a:extLst>
                    <a:ext uri="{9D8B030D-6E8A-4147-A177-3AD203B41FA5}">
                      <a16:colId xmlns:a16="http://schemas.microsoft.com/office/drawing/2014/main" val="3669115782"/>
                    </a:ext>
                  </a:extLst>
                </a:gridCol>
                <a:gridCol w="5093503">
                  <a:extLst>
                    <a:ext uri="{9D8B030D-6E8A-4147-A177-3AD203B41FA5}">
                      <a16:colId xmlns:a16="http://schemas.microsoft.com/office/drawing/2014/main" val="3796083691"/>
                    </a:ext>
                  </a:extLst>
                </a:gridCol>
              </a:tblGrid>
              <a:tr h="4775085">
                <a:tc>
                  <a:txBody>
                    <a:bodyPr/>
                    <a:lstStyle/>
                    <a:p>
                      <a:pPr marL="0" marR="0" indent="-1270" algn="just">
                        <a:lnSpc>
                          <a:spcPct val="80000"/>
                        </a:lnSpc>
                        <a:spcBef>
                          <a:spcPts val="0"/>
                        </a:spcBef>
                        <a:spcAft>
                          <a:spcPts val="0"/>
                        </a:spcAft>
                      </a:pPr>
                      <a:endParaRPr lang="en-US" sz="800" b="1" dirty="0">
                        <a:solidFill>
                          <a:schemeClr val="tx1"/>
                        </a:solidFill>
                        <a:effectLst/>
                        <a:latin typeface="Calibri" panose="020F0502020204030204" pitchFamily="34" charset="0"/>
                        <a:cs typeface="Calibri" panose="020F0502020204030204" pitchFamily="34" charset="0"/>
                      </a:endParaRPr>
                    </a:p>
                    <a:p>
                      <a:pPr marL="0" marR="0" indent="-1270" algn="just">
                        <a:lnSpc>
                          <a:spcPct val="80000"/>
                        </a:lnSpc>
                        <a:spcBef>
                          <a:spcPts val="0"/>
                        </a:spcBef>
                        <a:spcAft>
                          <a:spcPts val="400"/>
                        </a:spcAft>
                      </a:pPr>
                      <a:r>
                        <a:rPr lang="en-US" sz="1600" b="1" dirty="0">
                          <a:solidFill>
                            <a:schemeClr val="tx1"/>
                          </a:solidFill>
                          <a:effectLst/>
                          <a:latin typeface="Calibri" panose="020F0502020204030204" pitchFamily="34" charset="0"/>
                          <a:cs typeface="Calibri" panose="020F0502020204030204" pitchFamily="34" charset="0"/>
                        </a:rPr>
                        <a:t>Formal Transformation</a:t>
                      </a:r>
                      <a:r>
                        <a:rPr lang="en-US" sz="1600" dirty="0">
                          <a:solidFill>
                            <a:schemeClr val="tx1"/>
                          </a:solidFill>
                          <a:effectLst/>
                          <a:latin typeface="Calibri" panose="020F0502020204030204" pitchFamily="34" charset="0"/>
                          <a:cs typeface="Calibri" panose="020F0502020204030204" pitchFamily="34" charset="0"/>
                        </a:rPr>
                        <a:t>. </a:t>
                      </a:r>
                      <a:r>
                        <a:rPr lang="en-US" sz="1600" b="0" dirty="0">
                          <a:solidFill>
                            <a:schemeClr val="tx1"/>
                          </a:solidFill>
                          <a:effectLst/>
                          <a:latin typeface="Calibri" panose="020F0502020204030204" pitchFamily="34" charset="0"/>
                          <a:cs typeface="Calibri" panose="020F0502020204030204" pitchFamily="34" charset="0"/>
                        </a:rPr>
                        <a:t>Given the set of needs and requirements is the result of a formal transformation, the following characteristics of the need and requirement set have been derived:</a:t>
                      </a:r>
                    </a:p>
                    <a:p>
                      <a:pPr marL="210185" marR="0" indent="-171450" algn="just">
                        <a:lnSpc>
                          <a:spcPct val="80000"/>
                        </a:lnSpc>
                        <a:spcBef>
                          <a:spcPts val="0"/>
                        </a:spcBef>
                        <a:spcAft>
                          <a:spcPts val="600"/>
                        </a:spcAft>
                        <a:tabLst>
                          <a:tab pos="450215" algn="l"/>
                        </a:tabLst>
                      </a:pPr>
                      <a:r>
                        <a:rPr lang="en-US" sz="1600" u="sng" dirty="0">
                          <a:solidFill>
                            <a:schemeClr val="tx1"/>
                          </a:solidFill>
                          <a:effectLst/>
                          <a:latin typeface="Calibri" panose="020F0502020204030204" pitchFamily="34" charset="0"/>
                          <a:cs typeface="Calibri" panose="020F0502020204030204" pitchFamily="34" charset="0"/>
                        </a:rPr>
                        <a:t>C10 - Complete</a:t>
                      </a:r>
                      <a:r>
                        <a:rPr lang="en-US" sz="1600" dirty="0">
                          <a:solidFill>
                            <a:schemeClr val="tx1"/>
                          </a:solidFill>
                          <a:effectLst/>
                          <a:latin typeface="Calibri" panose="020F0502020204030204" pitchFamily="34" charset="0"/>
                          <a:cs typeface="Calibri" panose="020F0502020204030204" pitchFamily="34" charset="0"/>
                        </a:rPr>
                        <a:t>: </a:t>
                      </a:r>
                      <a:r>
                        <a:rPr lang="en-US" sz="1600" b="0" dirty="0">
                          <a:solidFill>
                            <a:schemeClr val="tx1"/>
                          </a:solidFill>
                          <a:effectLst/>
                          <a:latin typeface="Calibri" panose="020F0502020204030204" pitchFamily="34" charset="0"/>
                          <a:cs typeface="Calibri" panose="020F0502020204030204" pitchFamily="34" charset="0"/>
                        </a:rPr>
                        <a:t>The set of needs and set of requirements for an entity should stand alone such that it sufficiently describes the necessary capabilities, characteristics, functionality, performance, drivers, constraints, conditions, interactions, standards, regulations, safety, security, resilience, and quality factors without requiring other sets of needs or sets of requirements at the appropriate level of abstraction.</a:t>
                      </a:r>
                    </a:p>
                    <a:p>
                      <a:pPr marL="210185" marR="0" indent="-171450" algn="just">
                        <a:lnSpc>
                          <a:spcPct val="80000"/>
                        </a:lnSpc>
                        <a:spcBef>
                          <a:spcPts val="0"/>
                        </a:spcBef>
                        <a:spcAft>
                          <a:spcPts val="0"/>
                        </a:spcAft>
                        <a:tabLst>
                          <a:tab pos="450215" algn="l"/>
                        </a:tabLst>
                      </a:pPr>
                      <a:r>
                        <a:rPr lang="en-US" sz="1600" u="sng" dirty="0">
                          <a:solidFill>
                            <a:schemeClr val="tx1"/>
                          </a:solidFill>
                          <a:effectLst/>
                          <a:latin typeface="Calibri" panose="020F0502020204030204" pitchFamily="34" charset="0"/>
                          <a:cs typeface="Calibri" panose="020F0502020204030204" pitchFamily="34" charset="0"/>
                        </a:rPr>
                        <a:t>C11 - Consistent:</a:t>
                      </a:r>
                      <a:r>
                        <a:rPr lang="en-US" sz="1600" dirty="0">
                          <a:solidFill>
                            <a:schemeClr val="tx1"/>
                          </a:solidFill>
                          <a:effectLst/>
                          <a:latin typeface="Calibri" panose="020F0502020204030204" pitchFamily="34" charset="0"/>
                          <a:cs typeface="Calibri" panose="020F0502020204030204" pitchFamily="34" charset="0"/>
                        </a:rPr>
                        <a:t> </a:t>
                      </a:r>
                      <a:r>
                        <a:rPr lang="en-US" sz="1600" b="0" dirty="0">
                          <a:solidFill>
                            <a:schemeClr val="tx1"/>
                          </a:solidFill>
                          <a:effectLst/>
                          <a:latin typeface="Calibri" panose="020F0502020204030204" pitchFamily="34" charset="0"/>
                          <a:cs typeface="Calibri" panose="020F0502020204030204" pitchFamily="34" charset="0"/>
                        </a:rPr>
                        <a:t>A set of needs and a set of requirements is consistent if contains individual needs or requirements that are:</a:t>
                      </a:r>
                    </a:p>
                    <a:p>
                      <a:pPr marL="520700" marR="0" lvl="0" indent="-227013" algn="just">
                        <a:lnSpc>
                          <a:spcPct val="80000"/>
                        </a:lnSpc>
                        <a:spcBef>
                          <a:spcPts val="0"/>
                        </a:spcBef>
                        <a:spcAft>
                          <a:spcPts val="0"/>
                        </a:spcAft>
                        <a:buFont typeface="Arial" panose="020B0604020202020204" pitchFamily="34" charset="0"/>
                        <a:buChar char="-"/>
                        <a:tabLst/>
                      </a:pPr>
                      <a:r>
                        <a:rPr lang="en-US" sz="1600" b="0" dirty="0">
                          <a:solidFill>
                            <a:schemeClr val="tx1"/>
                          </a:solidFill>
                          <a:effectLst/>
                          <a:latin typeface="Calibri" panose="020F0502020204030204" pitchFamily="34" charset="0"/>
                          <a:cs typeface="Calibri" panose="020F0502020204030204" pitchFamily="34" charset="0"/>
                        </a:rPr>
                        <a:t>unique;</a:t>
                      </a:r>
                    </a:p>
                    <a:p>
                      <a:pPr marL="520700" marR="0" lvl="0" indent="-227013" algn="just">
                        <a:lnSpc>
                          <a:spcPct val="80000"/>
                        </a:lnSpc>
                        <a:spcBef>
                          <a:spcPts val="0"/>
                        </a:spcBef>
                        <a:spcAft>
                          <a:spcPts val="0"/>
                        </a:spcAft>
                        <a:buFont typeface="Arial" panose="020B0604020202020204" pitchFamily="34" charset="0"/>
                        <a:buChar char="-"/>
                        <a:tabLst/>
                      </a:pPr>
                      <a:r>
                        <a:rPr lang="en-US" sz="1600" b="0" dirty="0">
                          <a:solidFill>
                            <a:schemeClr val="tx1"/>
                          </a:solidFill>
                          <a:effectLst/>
                          <a:latin typeface="Calibri" panose="020F0502020204030204" pitchFamily="34" charset="0"/>
                          <a:cs typeface="Calibri" panose="020F0502020204030204" pitchFamily="34" charset="0"/>
                        </a:rPr>
                        <a:t>do not conflict with or overlap with others in the set; </a:t>
                      </a:r>
                    </a:p>
                    <a:p>
                      <a:pPr marL="520700" marR="0" lvl="0" indent="-227013" algn="just">
                        <a:lnSpc>
                          <a:spcPct val="80000"/>
                        </a:lnSpc>
                        <a:spcBef>
                          <a:spcPts val="0"/>
                        </a:spcBef>
                        <a:spcAft>
                          <a:spcPts val="0"/>
                        </a:spcAft>
                        <a:buFont typeface="Arial" panose="020B0604020202020204" pitchFamily="34" charset="0"/>
                        <a:buChar char="-"/>
                        <a:tabLst/>
                      </a:pPr>
                      <a:r>
                        <a:rPr lang="en-US" sz="1600" b="0" dirty="0">
                          <a:solidFill>
                            <a:schemeClr val="tx1"/>
                          </a:solidFill>
                          <a:effectLst/>
                          <a:latin typeface="Calibri" panose="020F0502020204030204" pitchFamily="34" charset="0"/>
                          <a:cs typeface="Calibri" panose="020F0502020204030204" pitchFamily="34" charset="0"/>
                        </a:rPr>
                        <a:t>makes use of homogeneous units and measurement systems; and</a:t>
                      </a:r>
                    </a:p>
                    <a:p>
                      <a:pPr marL="520700" marR="0" lvl="0" indent="-227013" algn="just">
                        <a:lnSpc>
                          <a:spcPct val="80000"/>
                        </a:lnSpc>
                        <a:spcBef>
                          <a:spcPts val="0"/>
                        </a:spcBef>
                        <a:spcAft>
                          <a:spcPts val="600"/>
                        </a:spcAft>
                        <a:buFont typeface="Arial" panose="020B0604020202020204" pitchFamily="34" charset="0"/>
                        <a:buChar char="-"/>
                        <a:tabLst/>
                      </a:pPr>
                      <a:r>
                        <a:rPr lang="en-US" sz="1600" b="0" dirty="0">
                          <a:solidFill>
                            <a:schemeClr val="tx1"/>
                          </a:solidFill>
                          <a:effectLst/>
                          <a:latin typeface="Calibri" panose="020F0502020204030204" pitchFamily="34" charset="0"/>
                          <a:cs typeface="Calibri" panose="020F0502020204030204" pitchFamily="34" charset="0"/>
                        </a:rPr>
                        <a:t>are developed using a consistent language (that is, the same words are used throughout the set to mean the same thing); and use terms that are consistent with the architectural model, project glossary, and project data dictionary.</a:t>
                      </a:r>
                    </a:p>
                    <a:p>
                      <a:pPr marL="210185" marR="0" indent="-171450" algn="just">
                        <a:lnSpc>
                          <a:spcPct val="80000"/>
                        </a:lnSpc>
                        <a:spcBef>
                          <a:spcPts val="0"/>
                        </a:spcBef>
                        <a:spcAft>
                          <a:spcPts val="600"/>
                        </a:spcAft>
                      </a:pPr>
                      <a:r>
                        <a:rPr lang="en-US" sz="1600" u="sng" dirty="0">
                          <a:solidFill>
                            <a:schemeClr val="tx1"/>
                          </a:solidFill>
                          <a:effectLst/>
                          <a:latin typeface="Calibri" panose="020F0502020204030204" pitchFamily="34" charset="0"/>
                          <a:cs typeface="Calibri" panose="020F0502020204030204" pitchFamily="34" charset="0"/>
                        </a:rPr>
                        <a:t>C15 - Correct</a:t>
                      </a:r>
                      <a:r>
                        <a:rPr lang="en-US" sz="1600" dirty="0">
                          <a:solidFill>
                            <a:schemeClr val="tx1"/>
                          </a:solidFill>
                          <a:effectLst/>
                          <a:latin typeface="Calibri" panose="020F0502020204030204" pitchFamily="34" charset="0"/>
                          <a:cs typeface="Calibri" panose="020F0502020204030204" pitchFamily="34" charset="0"/>
                        </a:rPr>
                        <a:t>: </a:t>
                      </a:r>
                      <a:r>
                        <a:rPr lang="en-US" sz="1600" b="0" dirty="0">
                          <a:solidFill>
                            <a:schemeClr val="tx1"/>
                          </a:solidFill>
                          <a:effectLst/>
                          <a:latin typeface="Calibri" panose="020F0502020204030204" pitchFamily="34" charset="0"/>
                          <a:cs typeface="Calibri" panose="020F0502020204030204" pitchFamily="34" charset="0"/>
                        </a:rPr>
                        <a:t>The set of needs must be an accurate representation of the lifecycle concepts or sources from which it was transformed.  The set of requirements must be an accurate representation of the needs, sources, or higher-level requirements from which it was transformed.</a:t>
                      </a:r>
                      <a:endParaRPr lang="en-US" sz="16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tc>
                  <a:txBody>
                    <a:bodyPr/>
                    <a:lstStyle/>
                    <a:p>
                      <a:pPr marL="0" marR="0" indent="-6985" algn="just">
                        <a:lnSpc>
                          <a:spcPct val="80000"/>
                        </a:lnSpc>
                        <a:spcBef>
                          <a:spcPts val="0"/>
                        </a:spcBef>
                        <a:spcAft>
                          <a:spcPts val="0"/>
                        </a:spcAft>
                        <a:tabLst>
                          <a:tab pos="662940" algn="l"/>
                        </a:tabLst>
                      </a:pPr>
                      <a:endParaRPr lang="en-US" sz="800" dirty="0">
                        <a:solidFill>
                          <a:schemeClr val="tx1"/>
                        </a:solidFill>
                        <a:effectLst/>
                        <a:latin typeface="Calibri" panose="020F0502020204030204" pitchFamily="34" charset="0"/>
                        <a:cs typeface="Calibri" panose="020F0502020204030204" pitchFamily="34" charset="0"/>
                      </a:endParaRPr>
                    </a:p>
                    <a:p>
                      <a:pPr marL="0" marR="0" indent="-6985" algn="just">
                        <a:lnSpc>
                          <a:spcPct val="80000"/>
                        </a:lnSpc>
                        <a:spcBef>
                          <a:spcPts val="0"/>
                        </a:spcBef>
                        <a:spcAft>
                          <a:spcPts val="600"/>
                        </a:spcAft>
                        <a:tabLst>
                          <a:tab pos="662940" algn="l"/>
                        </a:tabLst>
                      </a:pPr>
                      <a:r>
                        <a:rPr lang="en-US" sz="1600" dirty="0">
                          <a:solidFill>
                            <a:schemeClr val="tx1"/>
                          </a:solidFill>
                          <a:effectLst/>
                          <a:latin typeface="Calibri" panose="020F0502020204030204" pitchFamily="34" charset="0"/>
                          <a:cs typeface="Calibri" panose="020F0502020204030204" pitchFamily="34" charset="0"/>
                        </a:rPr>
                        <a:t>Agreed-to Obligation.  </a:t>
                      </a:r>
                      <a:r>
                        <a:rPr lang="en-US" sz="1600" b="0" dirty="0">
                          <a:solidFill>
                            <a:schemeClr val="tx1"/>
                          </a:solidFill>
                          <a:effectLst/>
                          <a:latin typeface="Calibri" panose="020F0502020204030204" pitchFamily="34" charset="0"/>
                          <a:cs typeface="Calibri" panose="020F0502020204030204" pitchFamily="34" charset="0"/>
                        </a:rPr>
                        <a:t>Since the set of need and requirements is to be a result of a fair agreement to meet an obligation, the following characteristics of the set have been derived:</a:t>
                      </a:r>
                    </a:p>
                    <a:p>
                      <a:pPr marL="218440" marR="0" indent="-171450" algn="just">
                        <a:lnSpc>
                          <a:spcPct val="80000"/>
                        </a:lnSpc>
                        <a:spcBef>
                          <a:spcPts val="0"/>
                        </a:spcBef>
                        <a:spcAft>
                          <a:spcPts val="600"/>
                        </a:spcAft>
                        <a:tabLst>
                          <a:tab pos="450215" algn="l"/>
                        </a:tabLst>
                      </a:pPr>
                      <a:r>
                        <a:rPr lang="en-US" sz="1600" u="sng" dirty="0">
                          <a:solidFill>
                            <a:schemeClr val="tx1"/>
                          </a:solidFill>
                          <a:effectLst/>
                          <a:latin typeface="Calibri" panose="020F0502020204030204" pitchFamily="34" charset="0"/>
                          <a:cs typeface="Calibri" panose="020F0502020204030204" pitchFamily="34" charset="0"/>
                        </a:rPr>
                        <a:t>C12 - Feasible</a:t>
                      </a:r>
                      <a:r>
                        <a:rPr lang="en-US" sz="1600" dirty="0">
                          <a:solidFill>
                            <a:schemeClr val="tx1"/>
                          </a:solidFill>
                          <a:effectLst/>
                          <a:latin typeface="Calibri" panose="020F0502020204030204" pitchFamily="34" charset="0"/>
                          <a:cs typeface="Calibri" panose="020F0502020204030204" pitchFamily="34" charset="0"/>
                        </a:rPr>
                        <a:t>: </a:t>
                      </a:r>
                      <a:r>
                        <a:rPr lang="en-US" sz="1600" b="0" dirty="0">
                          <a:solidFill>
                            <a:schemeClr val="tx1"/>
                          </a:solidFill>
                          <a:effectLst/>
                          <a:latin typeface="Calibri" panose="020F0502020204030204" pitchFamily="34" charset="0"/>
                          <a:cs typeface="Calibri" panose="020F0502020204030204" pitchFamily="34" charset="0"/>
                        </a:rPr>
                        <a:t>A set of needs and a set of requirements is feasible if it can be realized within entity constraints (such as cost, schedule, technical) with acceptable risk.</a:t>
                      </a:r>
                    </a:p>
                    <a:p>
                      <a:pPr marL="218440" marR="0" indent="-171450" algn="just">
                        <a:lnSpc>
                          <a:spcPct val="80000"/>
                        </a:lnSpc>
                        <a:spcBef>
                          <a:spcPts val="0"/>
                        </a:spcBef>
                        <a:spcAft>
                          <a:spcPts val="600"/>
                        </a:spcAft>
                        <a:tabLst>
                          <a:tab pos="450215" algn="l"/>
                        </a:tabLst>
                      </a:pPr>
                      <a:r>
                        <a:rPr lang="en-US" sz="1600" u="sng" dirty="0">
                          <a:solidFill>
                            <a:schemeClr val="tx1"/>
                          </a:solidFill>
                          <a:effectLst/>
                          <a:latin typeface="Calibri" panose="020F0502020204030204" pitchFamily="34" charset="0"/>
                          <a:cs typeface="Calibri" panose="020F0502020204030204" pitchFamily="34" charset="0"/>
                        </a:rPr>
                        <a:t>C13 - Comprehensible</a:t>
                      </a:r>
                      <a:r>
                        <a:rPr lang="en-US" sz="1600" dirty="0">
                          <a:solidFill>
                            <a:schemeClr val="tx1"/>
                          </a:solidFill>
                          <a:effectLst/>
                          <a:latin typeface="Calibri" panose="020F0502020204030204" pitchFamily="34" charset="0"/>
                          <a:cs typeface="Calibri" panose="020F0502020204030204" pitchFamily="34" charset="0"/>
                        </a:rPr>
                        <a:t>: </a:t>
                      </a:r>
                      <a:r>
                        <a:rPr lang="en-US" sz="1600" b="0" dirty="0">
                          <a:solidFill>
                            <a:schemeClr val="tx1"/>
                          </a:solidFill>
                          <a:effectLst/>
                          <a:latin typeface="Calibri" panose="020F0502020204030204" pitchFamily="34" charset="0"/>
                          <a:cs typeface="Calibri" panose="020F0502020204030204" pitchFamily="34" charset="0"/>
                        </a:rPr>
                        <a:t>The set of needs and the set of resulting requirements must each be written such that it is clear as to what is expected of the entity and its relation to the macro system of which it is a part.</a:t>
                      </a:r>
                    </a:p>
                    <a:p>
                      <a:pPr marL="218440" marR="0" indent="-171450" algn="just">
                        <a:lnSpc>
                          <a:spcPct val="80000"/>
                        </a:lnSpc>
                        <a:spcBef>
                          <a:spcPts val="0"/>
                        </a:spcBef>
                        <a:spcAft>
                          <a:spcPts val="600"/>
                        </a:spcAft>
                        <a:tabLst>
                          <a:tab pos="450215" algn="l"/>
                        </a:tabLst>
                      </a:pPr>
                      <a:r>
                        <a:rPr lang="en-US" sz="1600" u="sng" dirty="0">
                          <a:solidFill>
                            <a:schemeClr val="tx1"/>
                          </a:solidFill>
                          <a:effectLst/>
                          <a:latin typeface="Calibri" panose="020F0502020204030204" pitchFamily="34" charset="0"/>
                          <a:cs typeface="Calibri" panose="020F0502020204030204" pitchFamily="34" charset="0"/>
                        </a:rPr>
                        <a:t>C14 - Able to be validated</a:t>
                      </a:r>
                      <a:r>
                        <a:rPr lang="en-US" sz="1600" dirty="0">
                          <a:solidFill>
                            <a:schemeClr val="tx1"/>
                          </a:solidFill>
                          <a:effectLst/>
                          <a:latin typeface="Calibri" panose="020F0502020204030204" pitchFamily="34" charset="0"/>
                          <a:cs typeface="Calibri" panose="020F0502020204030204" pitchFamily="34" charset="0"/>
                        </a:rPr>
                        <a:t>: </a:t>
                      </a:r>
                      <a:r>
                        <a:rPr lang="en-US" sz="1600" b="0" dirty="0">
                          <a:solidFill>
                            <a:schemeClr val="tx1"/>
                          </a:solidFill>
                          <a:effectLst/>
                          <a:latin typeface="Calibri" panose="020F0502020204030204" pitchFamily="34" charset="0"/>
                          <a:cs typeface="Calibri" panose="020F0502020204030204" pitchFamily="34" charset="0"/>
                        </a:rPr>
                        <a:t>It must be possible to validate that the set of needs will lead to the achievement of the product goals and objectives, stakeholder expectations, risks, and lifecycle concepts within the constraints (such as cost, schedule, technical, legal and regulatory compliance) with acceptable risk.    </a:t>
                      </a:r>
                    </a:p>
                    <a:p>
                      <a:pPr marL="218440" marR="0" indent="-171450" algn="just">
                        <a:lnSpc>
                          <a:spcPct val="80000"/>
                        </a:lnSpc>
                        <a:spcBef>
                          <a:spcPts val="0"/>
                        </a:spcBef>
                        <a:spcAft>
                          <a:spcPts val="600"/>
                        </a:spcAft>
                        <a:tabLst>
                          <a:tab pos="450215" algn="l"/>
                        </a:tabLst>
                      </a:pPr>
                      <a:r>
                        <a:rPr lang="en-US" sz="1600" b="0" dirty="0">
                          <a:solidFill>
                            <a:schemeClr val="tx1"/>
                          </a:solidFill>
                          <a:effectLst/>
                          <a:latin typeface="Calibri" panose="020F0502020204030204" pitchFamily="34" charset="0"/>
                          <a:cs typeface="Calibri" panose="020F0502020204030204" pitchFamily="34" charset="0"/>
                        </a:rPr>
                        <a:t>It must be possible to validate that the set of requirements will lead to the achievement of the set of needs and higher-level requirements within the constraints (such as cost, schedule, technical, and regulatory compliance) with acceptable risk.</a:t>
                      </a:r>
                      <a:endParaRPr lang="en-US" sz="1600" b="0" dirty="0">
                        <a:solidFill>
                          <a:schemeClr val="tx1"/>
                        </a:solidFill>
                        <a:effectLst/>
                        <a:latin typeface="Calibri" panose="020F0502020204030204" pitchFamily="34" charset="0"/>
                        <a:ea typeface="Times New Roman" panose="02020603050405020304" pitchFamily="18" charset="0"/>
                        <a:cs typeface="Calibri" panose="020F0502020204030204" pitchFamily="34" charset="0"/>
                      </a:endParaRPr>
                    </a:p>
                  </a:txBody>
                  <a:tcPr marL="68580" marR="68580" marT="0" marB="0">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33304484"/>
                  </a:ext>
                </a:extLst>
              </a:tr>
            </a:tbl>
          </a:graphicData>
        </a:graphic>
      </p:graphicFrame>
      <p:sp>
        <p:nvSpPr>
          <p:cNvPr id="8" name="Subtitle 4">
            <a:extLst>
              <a:ext uri="{FF2B5EF4-FFF2-40B4-BE49-F238E27FC236}">
                <a16:creationId xmlns:a16="http://schemas.microsoft.com/office/drawing/2014/main" id="{A7D88640-D011-9FC0-2B1C-E2C0C2F1A9FE}"/>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
        <p:nvSpPr>
          <p:cNvPr id="4" name="TextBox 3">
            <a:extLst>
              <a:ext uri="{FF2B5EF4-FFF2-40B4-BE49-F238E27FC236}">
                <a16:creationId xmlns:a16="http://schemas.microsoft.com/office/drawing/2014/main" id="{24C17AF2-0A1B-51A3-069E-72F46C227528}"/>
              </a:ext>
            </a:extLst>
          </p:cNvPr>
          <p:cNvSpPr txBox="1"/>
          <p:nvPr/>
        </p:nvSpPr>
        <p:spPr>
          <a:xfrm>
            <a:off x="4207760" y="5809129"/>
            <a:ext cx="3057247" cy="369332"/>
          </a:xfrm>
          <a:prstGeom prst="rect">
            <a:avLst/>
          </a:prstGeom>
          <a:noFill/>
        </p:spPr>
        <p:txBody>
          <a:bodyPr wrap="none" rtlCol="0">
            <a:spAutoFit/>
          </a:bodyPr>
          <a:lstStyle/>
          <a:p>
            <a:r>
              <a:rPr lang="en-US" sz="1800" dirty="0"/>
              <a:t>From the INCOSE GtWR v4</a:t>
            </a:r>
          </a:p>
        </p:txBody>
      </p:sp>
    </p:spTree>
    <p:extLst>
      <p:ext uri="{BB962C8B-B14F-4D97-AF65-F5344CB8AC3E}">
        <p14:creationId xmlns:p14="http://schemas.microsoft.com/office/powerpoint/2010/main" val="27386105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09917" y="69624"/>
            <a:ext cx="10978515" cy="779462"/>
          </a:xfrm>
        </p:spPr>
        <p:txBody>
          <a:bodyPr>
            <a:normAutofit fontScale="90000"/>
          </a:bodyPr>
          <a:lstStyle/>
          <a:p>
            <a:pPr algn="ctr"/>
            <a:r>
              <a:rPr lang="en-US" dirty="0"/>
              <a:t>Guide to Writing Requirements</a:t>
            </a:r>
          </a:p>
        </p:txBody>
      </p:sp>
      <p:sp>
        <p:nvSpPr>
          <p:cNvPr id="2" name="Content Placeholder 1">
            <a:extLst>
              <a:ext uri="{FF2B5EF4-FFF2-40B4-BE49-F238E27FC236}">
                <a16:creationId xmlns:a16="http://schemas.microsoft.com/office/drawing/2014/main" id="{DFC35595-1FBF-1B5F-E701-5BE7D56C0107}"/>
              </a:ext>
            </a:extLst>
          </p:cNvPr>
          <p:cNvSpPr>
            <a:spLocks noGrp="1"/>
          </p:cNvSpPr>
          <p:nvPr>
            <p:ph idx="1"/>
          </p:nvPr>
        </p:nvSpPr>
        <p:spPr>
          <a:xfrm>
            <a:off x="4893451" y="1967655"/>
            <a:ext cx="7135249" cy="3073388"/>
          </a:xfrm>
        </p:spPr>
        <p:txBody>
          <a:bodyPr>
            <a:noAutofit/>
          </a:bodyPr>
          <a:lstStyle/>
          <a:p>
            <a:pPr>
              <a:lnSpc>
                <a:spcPct val="90000"/>
              </a:lnSpc>
              <a:spcBef>
                <a:spcPts val="0"/>
              </a:spcBef>
              <a:spcAft>
                <a:spcPts val="1000"/>
              </a:spcAft>
            </a:pPr>
            <a:r>
              <a:rPr lang="en-US" sz="2200" dirty="0"/>
              <a:t>The Guide to Writing Requirements (GtWR) has been a popular product for many years.</a:t>
            </a:r>
          </a:p>
          <a:p>
            <a:pPr>
              <a:lnSpc>
                <a:spcPct val="90000"/>
              </a:lnSpc>
              <a:spcBef>
                <a:spcPts val="0"/>
              </a:spcBef>
              <a:spcAft>
                <a:spcPts val="1000"/>
              </a:spcAft>
            </a:pPr>
            <a:r>
              <a:rPr lang="en-US" sz="2200" dirty="0"/>
              <a:t>The </a:t>
            </a:r>
            <a:r>
              <a:rPr lang="en-US" sz="2200" b="1" dirty="0">
                <a:solidFill>
                  <a:srgbClr val="F8C52A"/>
                </a:solidFill>
              </a:rPr>
              <a:t>Gold Standard </a:t>
            </a:r>
            <a:r>
              <a:rPr lang="en-US" sz="2200" dirty="0"/>
              <a:t>for writing quality need and requirement statements.</a:t>
            </a:r>
          </a:p>
          <a:p>
            <a:pPr>
              <a:lnSpc>
                <a:spcPct val="90000"/>
              </a:lnSpc>
              <a:spcBef>
                <a:spcPts val="0"/>
              </a:spcBef>
              <a:spcAft>
                <a:spcPts val="1000"/>
              </a:spcAft>
            </a:pPr>
            <a:r>
              <a:rPr lang="en-US" sz="2200" dirty="0"/>
              <a:t>The RWG released V3.1 in May 2022 update to align the GtWR with the NRM, GtNR, &amp; GtVV.</a:t>
            </a:r>
          </a:p>
          <a:p>
            <a:pPr>
              <a:lnSpc>
                <a:spcPct val="90000"/>
              </a:lnSpc>
              <a:spcBef>
                <a:spcPts val="0"/>
              </a:spcBef>
              <a:spcAft>
                <a:spcPts val="1000"/>
              </a:spcAft>
            </a:pPr>
            <a:r>
              <a:rPr lang="en-US" sz="2200" dirty="0"/>
              <a:t>V4 was released in June 2023.</a:t>
            </a:r>
          </a:p>
        </p:txBody>
      </p:sp>
      <p:sp>
        <p:nvSpPr>
          <p:cNvPr id="3" name="Slide Number Placeholder 2"/>
          <p:cNvSpPr>
            <a:spLocks noGrp="1"/>
          </p:cNvSpPr>
          <p:nvPr>
            <p:ph type="sldNum" sz="quarter" idx="12"/>
          </p:nvPr>
        </p:nvSpPr>
        <p:spPr/>
        <p:txBody>
          <a:bodyPr/>
          <a:lstStyle/>
          <a:p>
            <a:fld id="{924B41C4-1474-8D42-B330-D2828683839D}" type="slidenum">
              <a:rPr lang="en-US" smtClean="0"/>
              <a:pPr/>
              <a:t>2</a:t>
            </a:fld>
            <a:endParaRPr lang="en-US" dirty="0"/>
          </a:p>
        </p:txBody>
      </p:sp>
      <p:pic>
        <p:nvPicPr>
          <p:cNvPr id="7" name="Picture 6" descr="Diagram&#10;&#10;Description automatically generated">
            <a:extLst>
              <a:ext uri="{FF2B5EF4-FFF2-40B4-BE49-F238E27FC236}">
                <a16:creationId xmlns:a16="http://schemas.microsoft.com/office/drawing/2014/main" id="{2E5DB471-FAF4-17C7-0011-AAC0A95B34C9}"/>
              </a:ext>
            </a:extLst>
          </p:cNvPr>
          <p:cNvPicPr>
            <a:picLocks noChangeAspect="1"/>
          </p:cNvPicPr>
          <p:nvPr/>
        </p:nvPicPr>
        <p:blipFill>
          <a:blip r:embed="rId2"/>
          <a:stretch>
            <a:fillRect/>
          </a:stretch>
        </p:blipFill>
        <p:spPr>
          <a:xfrm>
            <a:off x="491658" y="900069"/>
            <a:ext cx="4044317" cy="5215666"/>
          </a:xfrm>
          <a:prstGeom prst="rect">
            <a:avLst/>
          </a:prstGeom>
        </p:spPr>
      </p:pic>
      <p:sp>
        <p:nvSpPr>
          <p:cNvPr id="8" name="Subtitle 4">
            <a:extLst>
              <a:ext uri="{FF2B5EF4-FFF2-40B4-BE49-F238E27FC236}">
                <a16:creationId xmlns:a16="http://schemas.microsoft.com/office/drawing/2014/main" id="{71C9F546-0C47-5369-C271-A604CA3CA788}"/>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BD998F-DE4F-59DB-43CD-68D9DBBAB45C}"/>
              </a:ext>
            </a:extLst>
          </p:cNvPr>
          <p:cNvSpPr>
            <a:spLocks noGrp="1"/>
          </p:cNvSpPr>
          <p:nvPr>
            <p:ph type="title"/>
          </p:nvPr>
        </p:nvSpPr>
        <p:spPr>
          <a:xfrm>
            <a:off x="1031335" y="0"/>
            <a:ext cx="9910856" cy="1143000"/>
          </a:xfrm>
        </p:spPr>
        <p:txBody>
          <a:bodyPr>
            <a:noAutofit/>
          </a:bodyPr>
          <a:lstStyle/>
          <a:p>
            <a:pPr algn="ctr">
              <a:lnSpc>
                <a:spcPct val="80000"/>
              </a:lnSpc>
            </a:pPr>
            <a:r>
              <a:rPr lang="en-US" sz="3600" dirty="0"/>
              <a:t>Rules for writing well-formed requirement </a:t>
            </a:r>
            <a:br>
              <a:rPr lang="en-US" sz="3600" dirty="0"/>
            </a:br>
            <a:r>
              <a:rPr lang="en-US" sz="3600" dirty="0"/>
              <a:t>statements and sets of requirements</a:t>
            </a:r>
          </a:p>
        </p:txBody>
      </p:sp>
      <p:sp>
        <p:nvSpPr>
          <p:cNvPr id="3" name="Slide Number Placeholder 2">
            <a:extLst>
              <a:ext uri="{FF2B5EF4-FFF2-40B4-BE49-F238E27FC236}">
                <a16:creationId xmlns:a16="http://schemas.microsoft.com/office/drawing/2014/main" id="{455944B9-CA6B-77F2-5DF2-5C5F3BDBC272}"/>
              </a:ext>
            </a:extLst>
          </p:cNvPr>
          <p:cNvSpPr>
            <a:spLocks noGrp="1"/>
          </p:cNvSpPr>
          <p:nvPr>
            <p:ph type="sldNum" sz="quarter" idx="12"/>
          </p:nvPr>
        </p:nvSpPr>
        <p:spPr/>
        <p:txBody>
          <a:bodyPr/>
          <a:lstStyle/>
          <a:p>
            <a:fld id="{924B41C4-1474-8D42-B330-D2828683839D}" type="slidenum">
              <a:rPr lang="en-US" smtClean="0"/>
              <a:t>20</a:t>
            </a:fld>
            <a:endParaRPr lang="en-US"/>
          </a:p>
        </p:txBody>
      </p:sp>
      <p:sp>
        <p:nvSpPr>
          <p:cNvPr id="4" name="Subtitle 4">
            <a:extLst>
              <a:ext uri="{FF2B5EF4-FFF2-40B4-BE49-F238E27FC236}">
                <a16:creationId xmlns:a16="http://schemas.microsoft.com/office/drawing/2014/main" id="{4DCE7AB0-0CD3-8856-A5FC-0AF72474F38F}"/>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
        <p:nvSpPr>
          <p:cNvPr id="5" name="TextBox 4">
            <a:extLst>
              <a:ext uri="{FF2B5EF4-FFF2-40B4-BE49-F238E27FC236}">
                <a16:creationId xmlns:a16="http://schemas.microsoft.com/office/drawing/2014/main" id="{51834D15-E7E3-C783-3E1D-9E068C762A00}"/>
              </a:ext>
            </a:extLst>
          </p:cNvPr>
          <p:cNvSpPr txBox="1"/>
          <p:nvPr/>
        </p:nvSpPr>
        <p:spPr>
          <a:xfrm>
            <a:off x="260265" y="1019410"/>
            <a:ext cx="11938085" cy="5484578"/>
          </a:xfrm>
          <a:prstGeom prst="rect">
            <a:avLst/>
          </a:prstGeom>
          <a:noFill/>
        </p:spPr>
        <p:txBody>
          <a:bodyPr wrap="square" rtlCol="0">
            <a:spAutoFit/>
          </a:bodyPr>
          <a:lstStyle/>
          <a:p>
            <a:pPr>
              <a:lnSpc>
                <a:spcPct val="90000"/>
              </a:lnSpc>
              <a:spcAft>
                <a:spcPts val="400"/>
              </a:spcAft>
            </a:pPr>
            <a:r>
              <a:rPr lang="en-US" dirty="0">
                <a:effectLst/>
                <a:latin typeface="Calibri" panose="020F0502020204030204" pitchFamily="34" charset="0"/>
                <a:ea typeface="Times New Roman" panose="02020603050405020304" pitchFamily="18" charset="0"/>
                <a:cs typeface="Calibri" panose="020F0502020204030204" pitchFamily="34" charset="0"/>
              </a:rPr>
              <a:t>The GtWR provides a set of rules that </a:t>
            </a:r>
            <a:r>
              <a:rPr lang="en-US" b="1" u="sng" dirty="0">
                <a:effectLst/>
                <a:latin typeface="Calibri" panose="020F0502020204030204" pitchFamily="34" charset="0"/>
                <a:ea typeface="Times New Roman" panose="02020603050405020304" pitchFamily="18" charset="0"/>
                <a:cs typeface="Calibri" panose="020F0502020204030204" pitchFamily="34" charset="0"/>
              </a:rPr>
              <a:t>contribute to </a:t>
            </a:r>
            <a:r>
              <a:rPr lang="en-US" dirty="0">
                <a:effectLst/>
                <a:latin typeface="Calibri" panose="020F0502020204030204" pitchFamily="34" charset="0"/>
                <a:ea typeface="Times New Roman" panose="02020603050405020304" pitchFamily="18" charset="0"/>
                <a:cs typeface="Calibri" panose="020F0502020204030204" pitchFamily="34" charset="0"/>
              </a:rPr>
              <a:t>requirement statements having the desired characteristics of well-formed individual requirements and sets of needs and requirements.</a:t>
            </a:r>
          </a:p>
          <a:p>
            <a:pPr marL="952668" lvl="1" indent="-342900">
              <a:lnSpc>
                <a:spcPct val="90000"/>
              </a:lnSpc>
              <a:spcAft>
                <a:spcPts val="400"/>
              </a:spcAft>
              <a:buFont typeface="Arial" panose="020B0604020202020204" pitchFamily="34" charset="0"/>
              <a:buChar char="•"/>
            </a:pPr>
            <a:r>
              <a:rPr lang="en-US" dirty="0">
                <a:latin typeface="Calibri" panose="020F0502020204030204" pitchFamily="34" charset="0"/>
                <a:ea typeface="Times New Roman" panose="02020603050405020304" pitchFamily="18" charset="0"/>
                <a:cs typeface="Calibri" panose="020F0502020204030204" pitchFamily="34" charset="0"/>
              </a:rPr>
              <a:t>While following the rules is necessary, it is not sufficient.  </a:t>
            </a:r>
          </a:p>
          <a:p>
            <a:pPr marL="952668" lvl="1" indent="-342900">
              <a:lnSpc>
                <a:spcPct val="90000"/>
              </a:lnSpc>
              <a:spcAft>
                <a:spcPts val="400"/>
              </a:spcAft>
              <a:buFont typeface="Arial" panose="020B0604020202020204" pitchFamily="34" charset="0"/>
              <a:buChar char="•"/>
            </a:pPr>
            <a:r>
              <a:rPr lang="en-US" dirty="0">
                <a:effectLst/>
                <a:latin typeface="Calibri" panose="020F0502020204030204" pitchFamily="34" charset="0"/>
                <a:ea typeface="Times New Roman" panose="02020603050405020304" pitchFamily="18" charset="0"/>
                <a:cs typeface="Calibri" panose="020F0502020204030204" pitchFamily="34" charset="0"/>
              </a:rPr>
              <a:t>The overall quality of the requirements is also dependent on the concepts and activities defined in the INCOSE Needs and Requirements Manual (NRM) and Guide to Needs and Requirements (GtNR).</a:t>
            </a:r>
          </a:p>
          <a:p>
            <a:pPr>
              <a:lnSpc>
                <a:spcPct val="90000"/>
              </a:lnSpc>
              <a:spcAft>
                <a:spcPts val="400"/>
              </a:spcAft>
            </a:pPr>
            <a:endParaRPr lang="en-US" sz="1000" dirty="0">
              <a:latin typeface="Calibri" panose="020F0502020204030204" pitchFamily="34" charset="0"/>
              <a:ea typeface="Times New Roman" panose="02020603050405020304" pitchFamily="18" charset="0"/>
              <a:cs typeface="Calibri" panose="020F0502020204030204" pitchFamily="34" charset="0"/>
            </a:endParaRPr>
          </a:p>
          <a:p>
            <a:pPr>
              <a:lnSpc>
                <a:spcPct val="90000"/>
              </a:lnSpc>
              <a:spcAft>
                <a:spcPts val="400"/>
              </a:spcAft>
            </a:pPr>
            <a:r>
              <a:rPr lang="en-US" dirty="0">
                <a:effectLst/>
                <a:latin typeface="Calibri" panose="020F0502020204030204" pitchFamily="34" charset="0"/>
                <a:ea typeface="Times New Roman" panose="02020603050405020304" pitchFamily="18" charset="0"/>
                <a:cs typeface="Calibri" panose="020F0502020204030204" pitchFamily="34" charset="0"/>
              </a:rPr>
              <a:t>The rules for needs and requirements discussed in the GtWR apply to needs and requirements for any entity no matter the level within an organization or system architecture. </a:t>
            </a:r>
          </a:p>
          <a:p>
            <a:pPr>
              <a:lnSpc>
                <a:spcPct val="90000"/>
              </a:lnSpc>
              <a:spcAft>
                <a:spcPts val="400"/>
              </a:spcAft>
            </a:pPr>
            <a:endParaRPr lang="en-US" sz="1000" dirty="0">
              <a:latin typeface="Calibri" panose="020F0502020204030204" pitchFamily="34" charset="0"/>
              <a:ea typeface="Times New Roman" panose="02020603050405020304" pitchFamily="18" charset="0"/>
              <a:cs typeface="Calibri" panose="020F0502020204030204" pitchFamily="34" charset="0"/>
            </a:endParaRPr>
          </a:p>
          <a:p>
            <a:pPr>
              <a:lnSpc>
                <a:spcPct val="90000"/>
              </a:lnSpc>
              <a:spcAft>
                <a:spcPts val="400"/>
              </a:spcAft>
            </a:pPr>
            <a:r>
              <a:rPr lang="en-US" dirty="0">
                <a:effectLst/>
                <a:latin typeface="Calibri" panose="020F0502020204030204" pitchFamily="34" charset="0"/>
                <a:ea typeface="Times New Roman" panose="02020603050405020304" pitchFamily="18" charset="0"/>
                <a:cs typeface="Calibri" panose="020F0502020204030204" pitchFamily="34" charset="0"/>
              </a:rPr>
              <a:t>The rest of this presentation focus is </a:t>
            </a:r>
          </a:p>
          <a:p>
            <a:pPr marL="458788" indent="-238125">
              <a:lnSpc>
                <a:spcPct val="90000"/>
              </a:lnSpc>
              <a:spcAft>
                <a:spcPts val="400"/>
              </a:spcAft>
              <a:buFont typeface="Arial" panose="020B0604020202020204" pitchFamily="34" charset="0"/>
              <a:buChar char="•"/>
            </a:pPr>
            <a:r>
              <a:rPr lang="en-US" dirty="0">
                <a:effectLst/>
                <a:latin typeface="Calibri" panose="020F0502020204030204" pitchFamily="34" charset="0"/>
                <a:ea typeface="Times New Roman" panose="02020603050405020304" pitchFamily="18" charset="0"/>
                <a:cs typeface="Calibri" panose="020F0502020204030204" pitchFamily="34" charset="0"/>
              </a:rPr>
              <a:t>on assessing the quality of a set of LIR requirements based on the GtWR set of rules, </a:t>
            </a:r>
          </a:p>
          <a:p>
            <a:pPr marL="458788" indent="-238125">
              <a:lnSpc>
                <a:spcPct val="90000"/>
              </a:lnSpc>
              <a:spcAft>
                <a:spcPts val="400"/>
              </a:spcAft>
              <a:buFont typeface="Arial" panose="020B0604020202020204" pitchFamily="34" charset="0"/>
              <a:buChar char="•"/>
            </a:pPr>
            <a:r>
              <a:rPr lang="en-US" dirty="0">
                <a:effectLst/>
                <a:latin typeface="Calibri" panose="020F0502020204030204" pitchFamily="34" charset="0"/>
                <a:ea typeface="Times New Roman" panose="02020603050405020304" pitchFamily="18" charset="0"/>
                <a:cs typeface="Calibri" panose="020F0502020204030204" pitchFamily="34" charset="0"/>
              </a:rPr>
              <a:t>discussing defects in the requirements, and then</a:t>
            </a:r>
          </a:p>
          <a:p>
            <a:pPr marL="458788" indent="-238125">
              <a:lnSpc>
                <a:spcPct val="90000"/>
              </a:lnSpc>
              <a:spcAft>
                <a:spcPts val="400"/>
              </a:spcAft>
              <a:buFont typeface="Arial" panose="020B0604020202020204" pitchFamily="34" charset="0"/>
              <a:buChar char="•"/>
            </a:pPr>
            <a:r>
              <a:rPr lang="en-US" dirty="0">
                <a:effectLst/>
                <a:latin typeface="Calibri" panose="020F0502020204030204" pitchFamily="34" charset="0"/>
                <a:ea typeface="Times New Roman" panose="02020603050405020304" pitchFamily="18" charset="0"/>
                <a:cs typeface="Calibri" panose="020F0502020204030204" pitchFamily="34" charset="0"/>
              </a:rPr>
              <a:t>proposing an improved version of the requirement that follows the GtWR rules resulting in requirement statements that have the characteristics of well-formed requirements.</a:t>
            </a:r>
          </a:p>
        </p:txBody>
      </p:sp>
    </p:spTree>
    <p:extLst>
      <p:ext uri="{BB962C8B-B14F-4D97-AF65-F5344CB8AC3E}">
        <p14:creationId xmlns:p14="http://schemas.microsoft.com/office/powerpoint/2010/main" val="12891806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blinds(horizontal)">
                                      <p:cBhvr>
                                        <p:cTn id="7" dur="500"/>
                                        <p:tgtEl>
                                          <p:spTgt spid="5">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6" end="6"/>
                                            </p:txEl>
                                          </p:spTgt>
                                        </p:tgtEl>
                                        <p:attrNameLst>
                                          <p:attrName>style.visibility</p:attrName>
                                        </p:attrNameLst>
                                      </p:cBhvr>
                                      <p:to>
                                        <p:strVal val="visible"/>
                                      </p:to>
                                    </p:set>
                                    <p:animEffect transition="in" filter="blinds(horizontal)">
                                      <p:cBhvr>
                                        <p:cTn id="12" dur="500"/>
                                        <p:tgtEl>
                                          <p:spTgt spid="5">
                                            <p:txEl>
                                              <p:pRg st="6" end="6"/>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5">
                                            <p:txEl>
                                              <p:pRg st="7" end="7"/>
                                            </p:txEl>
                                          </p:spTgt>
                                        </p:tgtEl>
                                        <p:attrNameLst>
                                          <p:attrName>style.visibility</p:attrName>
                                        </p:attrNameLst>
                                      </p:cBhvr>
                                      <p:to>
                                        <p:strVal val="visible"/>
                                      </p:to>
                                    </p:set>
                                    <p:animEffect transition="in" filter="blinds(horizontal)">
                                      <p:cBhvr>
                                        <p:cTn id="15" dur="500"/>
                                        <p:tgtEl>
                                          <p:spTgt spid="5">
                                            <p:txEl>
                                              <p:pRg st="7" end="7"/>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5">
                                            <p:txEl>
                                              <p:pRg st="8" end="8"/>
                                            </p:txEl>
                                          </p:spTgt>
                                        </p:tgtEl>
                                        <p:attrNameLst>
                                          <p:attrName>style.visibility</p:attrName>
                                        </p:attrNameLst>
                                      </p:cBhvr>
                                      <p:to>
                                        <p:strVal val="visible"/>
                                      </p:to>
                                    </p:set>
                                    <p:animEffect transition="in" filter="blinds(horizontal)">
                                      <p:cBhvr>
                                        <p:cTn id="18" dur="500"/>
                                        <p:tgtEl>
                                          <p:spTgt spid="5">
                                            <p:txEl>
                                              <p:pRg st="8" end="8"/>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5">
                                            <p:txEl>
                                              <p:pRg st="9" end="9"/>
                                            </p:txEl>
                                          </p:spTgt>
                                        </p:tgtEl>
                                        <p:attrNameLst>
                                          <p:attrName>style.visibility</p:attrName>
                                        </p:attrNameLst>
                                      </p:cBhvr>
                                      <p:to>
                                        <p:strVal val="visible"/>
                                      </p:to>
                                    </p:set>
                                    <p:animEffect transition="in" filter="blinds(horizontal)">
                                      <p:cBhvr>
                                        <p:cTn id="21" dur="500"/>
                                        <p:tgtEl>
                                          <p:spTgt spid="5">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9F688-5C87-9C06-89EE-A1E61CCF2F2F}"/>
              </a:ext>
            </a:extLst>
          </p:cNvPr>
          <p:cNvSpPr>
            <a:spLocks noGrp="1"/>
          </p:cNvSpPr>
          <p:nvPr>
            <p:ph type="title"/>
          </p:nvPr>
        </p:nvSpPr>
        <p:spPr>
          <a:xfrm>
            <a:off x="5928754" y="2286000"/>
            <a:ext cx="6269596" cy="1143000"/>
          </a:xfrm>
        </p:spPr>
        <p:txBody>
          <a:bodyPr>
            <a:noAutofit/>
          </a:bodyPr>
          <a:lstStyle/>
          <a:p>
            <a:pPr algn="ctr"/>
            <a:r>
              <a:rPr lang="en-US" sz="3600" dirty="0"/>
              <a:t>Rules to Characteristics Cross Reference Matrix</a:t>
            </a:r>
          </a:p>
        </p:txBody>
      </p:sp>
      <p:sp>
        <p:nvSpPr>
          <p:cNvPr id="3" name="Slide Number Placeholder 2">
            <a:extLst>
              <a:ext uri="{FF2B5EF4-FFF2-40B4-BE49-F238E27FC236}">
                <a16:creationId xmlns:a16="http://schemas.microsoft.com/office/drawing/2014/main" id="{407418B4-181D-0BEC-D28D-1BC6710B52D8}"/>
              </a:ext>
            </a:extLst>
          </p:cNvPr>
          <p:cNvSpPr>
            <a:spLocks noGrp="1"/>
          </p:cNvSpPr>
          <p:nvPr>
            <p:ph type="sldNum" sz="quarter" idx="12"/>
          </p:nvPr>
        </p:nvSpPr>
        <p:spPr/>
        <p:txBody>
          <a:bodyPr/>
          <a:lstStyle/>
          <a:p>
            <a:fld id="{924B41C4-1474-8D42-B330-D2828683839D}" type="slidenum">
              <a:rPr lang="en-US" smtClean="0"/>
              <a:t>21</a:t>
            </a:fld>
            <a:endParaRPr lang="en-US"/>
          </a:p>
        </p:txBody>
      </p:sp>
      <p:pic>
        <p:nvPicPr>
          <p:cNvPr id="4" name="Picture 3">
            <a:extLst>
              <a:ext uri="{FF2B5EF4-FFF2-40B4-BE49-F238E27FC236}">
                <a16:creationId xmlns:a16="http://schemas.microsoft.com/office/drawing/2014/main" id="{CE901596-9F00-F102-8369-1DB58778F83E}"/>
              </a:ext>
            </a:extLst>
          </p:cNvPr>
          <p:cNvPicPr>
            <a:picLocks noChangeAspect="1"/>
          </p:cNvPicPr>
          <p:nvPr/>
        </p:nvPicPr>
        <p:blipFill>
          <a:blip r:embed="rId2"/>
          <a:stretch>
            <a:fillRect/>
          </a:stretch>
        </p:blipFill>
        <p:spPr>
          <a:xfrm>
            <a:off x="613403" y="111429"/>
            <a:ext cx="5759104" cy="6197297"/>
          </a:xfrm>
          <a:prstGeom prst="rect">
            <a:avLst/>
          </a:prstGeom>
        </p:spPr>
      </p:pic>
      <p:sp>
        <p:nvSpPr>
          <p:cNvPr id="5" name="Subtitle 4">
            <a:extLst>
              <a:ext uri="{FF2B5EF4-FFF2-40B4-BE49-F238E27FC236}">
                <a16:creationId xmlns:a16="http://schemas.microsoft.com/office/drawing/2014/main" id="{C5973F10-1B78-4385-3F98-A62D6E972274}"/>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
        <p:nvSpPr>
          <p:cNvPr id="6" name="TextBox 5">
            <a:extLst>
              <a:ext uri="{FF2B5EF4-FFF2-40B4-BE49-F238E27FC236}">
                <a16:creationId xmlns:a16="http://schemas.microsoft.com/office/drawing/2014/main" id="{EB70CDC1-E373-3313-5622-44505E499E9D}"/>
              </a:ext>
            </a:extLst>
          </p:cNvPr>
          <p:cNvSpPr txBox="1"/>
          <p:nvPr/>
        </p:nvSpPr>
        <p:spPr>
          <a:xfrm>
            <a:off x="613403" y="394291"/>
            <a:ext cx="2069797" cy="646331"/>
          </a:xfrm>
          <a:prstGeom prst="rect">
            <a:avLst/>
          </a:prstGeom>
          <a:noFill/>
        </p:spPr>
        <p:txBody>
          <a:bodyPr wrap="none" rtlCol="0">
            <a:spAutoFit/>
          </a:bodyPr>
          <a:lstStyle/>
          <a:p>
            <a:pPr algn="ctr"/>
            <a:r>
              <a:rPr lang="en-US" sz="1800" dirty="0"/>
              <a:t>From the </a:t>
            </a:r>
            <a:br>
              <a:rPr lang="en-US" sz="1800" dirty="0"/>
            </a:br>
            <a:r>
              <a:rPr lang="en-US" sz="1800" dirty="0"/>
              <a:t>INCOSE GtWR v4</a:t>
            </a:r>
          </a:p>
        </p:txBody>
      </p:sp>
    </p:spTree>
    <p:extLst>
      <p:ext uri="{BB962C8B-B14F-4D97-AF65-F5344CB8AC3E}">
        <p14:creationId xmlns:p14="http://schemas.microsoft.com/office/powerpoint/2010/main" val="24721256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34573-E25C-6C97-59E8-F824E7D1FEE1}"/>
              </a:ext>
            </a:extLst>
          </p:cNvPr>
          <p:cNvSpPr>
            <a:spLocks noGrp="1"/>
          </p:cNvSpPr>
          <p:nvPr>
            <p:ph type="title"/>
          </p:nvPr>
        </p:nvSpPr>
        <p:spPr>
          <a:xfrm>
            <a:off x="609917" y="0"/>
            <a:ext cx="10978515" cy="677083"/>
          </a:xfrm>
        </p:spPr>
        <p:txBody>
          <a:bodyPr>
            <a:normAutofit/>
          </a:bodyPr>
          <a:lstStyle/>
          <a:p>
            <a:pPr algn="ctr"/>
            <a:r>
              <a:rPr lang="en-US" sz="3600" dirty="0"/>
              <a:t>GtWR Rules</a:t>
            </a:r>
          </a:p>
        </p:txBody>
      </p:sp>
      <p:sp>
        <p:nvSpPr>
          <p:cNvPr id="3" name="Content Placeholder 2">
            <a:extLst>
              <a:ext uri="{FF2B5EF4-FFF2-40B4-BE49-F238E27FC236}">
                <a16:creationId xmlns:a16="http://schemas.microsoft.com/office/drawing/2014/main" id="{4D0F06BE-EC88-F637-D6AE-038A3A10F63B}"/>
              </a:ext>
            </a:extLst>
          </p:cNvPr>
          <p:cNvSpPr>
            <a:spLocks noGrp="1"/>
          </p:cNvSpPr>
          <p:nvPr>
            <p:ph idx="1"/>
          </p:nvPr>
        </p:nvSpPr>
        <p:spPr>
          <a:xfrm>
            <a:off x="-1" y="624368"/>
            <a:ext cx="12028700" cy="5941531"/>
          </a:xfrm>
        </p:spPr>
        <p:txBody>
          <a:bodyPr>
            <a:noAutofit/>
          </a:bodyPr>
          <a:lstStyle/>
          <a:p>
            <a:pPr marL="571500" indent="-571500">
              <a:lnSpc>
                <a:spcPct val="90000"/>
              </a:lnSpc>
              <a:spcBef>
                <a:spcPts val="0"/>
              </a:spcBef>
              <a:spcAft>
                <a:spcPts val="700"/>
              </a:spcAft>
              <a:buNone/>
            </a:pPr>
            <a:r>
              <a:rPr lang="en-US" sz="1800" b="1" dirty="0"/>
              <a:t>R1 - Structured Statements</a:t>
            </a:r>
            <a:r>
              <a:rPr lang="en-US" sz="1800" dirty="0"/>
              <a:t>: Need and requirement statements must conform to one of the agreed patterns,</a:t>
            </a:r>
            <a:br>
              <a:rPr lang="en-US" sz="1800" dirty="0"/>
            </a:br>
            <a:r>
              <a:rPr lang="en-US" sz="1800" dirty="0"/>
              <a:t>resulting in a well-structured complete statement.</a:t>
            </a:r>
          </a:p>
          <a:p>
            <a:pPr marL="571500" indent="-571500">
              <a:lnSpc>
                <a:spcPct val="90000"/>
              </a:lnSpc>
              <a:spcBef>
                <a:spcPts val="0"/>
              </a:spcBef>
              <a:spcAft>
                <a:spcPts val="700"/>
              </a:spcAft>
              <a:buNone/>
            </a:pPr>
            <a:r>
              <a:rPr lang="en-US" sz="1800" b="1" dirty="0"/>
              <a:t>R2 - Active Voice: </a:t>
            </a:r>
            <a:r>
              <a:rPr lang="en-US" sz="1800" dirty="0"/>
              <a:t>Use the active voice in the need or requirement statement with the responsible entity clearly identified as the subject of the sentence.</a:t>
            </a:r>
          </a:p>
          <a:p>
            <a:pPr marL="571500" indent="-571500">
              <a:lnSpc>
                <a:spcPct val="90000"/>
              </a:lnSpc>
              <a:spcBef>
                <a:spcPts val="0"/>
              </a:spcBef>
              <a:spcAft>
                <a:spcPts val="700"/>
              </a:spcAft>
              <a:buNone/>
            </a:pPr>
            <a:r>
              <a:rPr lang="en-US" sz="1800" b="1" dirty="0"/>
              <a:t>R3 - Appropriate Subject-Verb: </a:t>
            </a:r>
            <a:r>
              <a:rPr lang="en-US" sz="1800" dirty="0"/>
              <a:t>Ensure the subject and verb of the need or requirement statement are appropriate to the entity to which the statement refers.</a:t>
            </a:r>
          </a:p>
          <a:p>
            <a:pPr marL="571500" indent="-571500">
              <a:lnSpc>
                <a:spcPct val="90000"/>
              </a:lnSpc>
              <a:spcBef>
                <a:spcPts val="0"/>
              </a:spcBef>
              <a:spcAft>
                <a:spcPts val="700"/>
              </a:spcAft>
              <a:buNone/>
            </a:pPr>
            <a:r>
              <a:rPr lang="en-US" sz="1800" b="1" dirty="0"/>
              <a:t>R4 - Defined Terms:  </a:t>
            </a:r>
            <a:r>
              <a:rPr lang="en-US" sz="1800" dirty="0"/>
              <a:t>Define all terms used within the need statement and requirement statement within an associated glossary and/or data dictionary.</a:t>
            </a:r>
          </a:p>
          <a:p>
            <a:pPr marL="571500" indent="-571500">
              <a:lnSpc>
                <a:spcPct val="90000"/>
              </a:lnSpc>
              <a:spcBef>
                <a:spcPts val="0"/>
              </a:spcBef>
              <a:spcAft>
                <a:spcPts val="700"/>
              </a:spcAft>
              <a:buNone/>
            </a:pPr>
            <a:r>
              <a:rPr lang="en-US" sz="1800" b="1" dirty="0"/>
              <a:t>R5 - Definite Articles</a:t>
            </a:r>
            <a:r>
              <a:rPr lang="en-US" sz="1800" dirty="0"/>
              <a:t>:  Use the definite article “the” rather than the indefinite article “a”.</a:t>
            </a:r>
          </a:p>
          <a:p>
            <a:pPr marL="571500" indent="-571500">
              <a:lnSpc>
                <a:spcPct val="90000"/>
              </a:lnSpc>
              <a:spcBef>
                <a:spcPts val="0"/>
              </a:spcBef>
              <a:spcAft>
                <a:spcPts val="700"/>
              </a:spcAft>
              <a:buNone/>
            </a:pPr>
            <a:r>
              <a:rPr lang="en-US" sz="1800" b="1" dirty="0"/>
              <a:t>R6 - Common Units of Measure: </a:t>
            </a:r>
            <a:r>
              <a:rPr lang="en-US" sz="1800" dirty="0"/>
              <a:t>When stating quantities, all numbers should have appropriate and consistent units of measure explicitly stated using a common measurement system in terms of the thing the number refers.</a:t>
            </a:r>
          </a:p>
          <a:p>
            <a:pPr marL="571500" indent="-571500">
              <a:lnSpc>
                <a:spcPct val="90000"/>
              </a:lnSpc>
              <a:spcBef>
                <a:spcPts val="0"/>
              </a:spcBef>
              <a:spcAft>
                <a:spcPts val="700"/>
              </a:spcAft>
              <a:buNone/>
            </a:pPr>
            <a:r>
              <a:rPr lang="en-US" sz="1800" b="1" dirty="0"/>
              <a:t>R7 - Vague Terms</a:t>
            </a:r>
            <a:r>
              <a:rPr lang="en-US" sz="1800" dirty="0"/>
              <a:t>:  Avoid the use of vague terms that provide vague quantification, such as “some”, “any”, “allowable”, “several”, “many”, “a lot of”, “a few”, “almost always”, “very nearly”, “nearly”, “about”, “close to”, “almost”, and “approximate”.  Avoid vague adjectives such as “ancillary”, "relevant”, “routine”, “common”, “generic”, “significant”, “flexible”, “expandable”, “typical”, “sufficient”, “adequate”, “appropriate”, “efficient”, “effective”, “proficient”, “reasonable” and “customary.” </a:t>
            </a:r>
          </a:p>
          <a:p>
            <a:pPr marL="571500" indent="-571500">
              <a:lnSpc>
                <a:spcPct val="90000"/>
              </a:lnSpc>
              <a:spcBef>
                <a:spcPts val="0"/>
              </a:spcBef>
              <a:spcAft>
                <a:spcPts val="700"/>
              </a:spcAft>
              <a:buNone/>
            </a:pPr>
            <a:r>
              <a:rPr lang="en-US" sz="1800" b="1" dirty="0"/>
              <a:t>R8 - Escape Clauses</a:t>
            </a:r>
            <a:r>
              <a:rPr lang="en-US" sz="1800" dirty="0"/>
              <a:t>:  Avoid the inclusion of escape clauses that state vague conditions or possibilities, such as “so far as is possible”, “as little as possible”, “where possible”, “as much as possible”, “if it should prove necessary”, “if necessary”, “to the extent necessary”, “as appropriate”, “as required”, “to the extent practical”, and “if practicable”.</a:t>
            </a:r>
          </a:p>
        </p:txBody>
      </p:sp>
      <p:sp>
        <p:nvSpPr>
          <p:cNvPr id="4" name="Slide Number Placeholder 3">
            <a:extLst>
              <a:ext uri="{FF2B5EF4-FFF2-40B4-BE49-F238E27FC236}">
                <a16:creationId xmlns:a16="http://schemas.microsoft.com/office/drawing/2014/main" id="{32351933-2486-CAEC-30AB-5541551DB497}"/>
              </a:ext>
            </a:extLst>
          </p:cNvPr>
          <p:cNvSpPr>
            <a:spLocks noGrp="1"/>
          </p:cNvSpPr>
          <p:nvPr>
            <p:ph type="sldNum" sz="quarter" idx="12"/>
          </p:nvPr>
        </p:nvSpPr>
        <p:spPr/>
        <p:txBody>
          <a:bodyPr/>
          <a:lstStyle/>
          <a:p>
            <a:fld id="{924B41C4-1474-8D42-B330-D2828683839D}" type="slidenum">
              <a:rPr lang="en-US" smtClean="0"/>
              <a:t>22</a:t>
            </a:fld>
            <a:endParaRPr lang="en-US"/>
          </a:p>
        </p:txBody>
      </p:sp>
    </p:spTree>
    <p:extLst>
      <p:ext uri="{BB962C8B-B14F-4D97-AF65-F5344CB8AC3E}">
        <p14:creationId xmlns:p14="http://schemas.microsoft.com/office/powerpoint/2010/main" val="6373104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34573-E25C-6C97-59E8-F824E7D1FEE1}"/>
              </a:ext>
            </a:extLst>
          </p:cNvPr>
          <p:cNvSpPr>
            <a:spLocks noGrp="1"/>
          </p:cNvSpPr>
          <p:nvPr>
            <p:ph type="title"/>
          </p:nvPr>
        </p:nvSpPr>
        <p:spPr>
          <a:xfrm>
            <a:off x="609917" y="0"/>
            <a:ext cx="10978515" cy="677083"/>
          </a:xfrm>
        </p:spPr>
        <p:txBody>
          <a:bodyPr>
            <a:normAutofit/>
          </a:bodyPr>
          <a:lstStyle/>
          <a:p>
            <a:pPr algn="ctr"/>
            <a:r>
              <a:rPr lang="en-US" sz="3600" dirty="0"/>
              <a:t>GtWR Rules</a:t>
            </a:r>
          </a:p>
        </p:txBody>
      </p:sp>
      <p:sp>
        <p:nvSpPr>
          <p:cNvPr id="3" name="Content Placeholder 2">
            <a:extLst>
              <a:ext uri="{FF2B5EF4-FFF2-40B4-BE49-F238E27FC236}">
                <a16:creationId xmlns:a16="http://schemas.microsoft.com/office/drawing/2014/main" id="{4D0F06BE-EC88-F637-D6AE-038A3A10F63B}"/>
              </a:ext>
            </a:extLst>
          </p:cNvPr>
          <p:cNvSpPr>
            <a:spLocks noGrp="1"/>
          </p:cNvSpPr>
          <p:nvPr>
            <p:ph idx="1"/>
          </p:nvPr>
        </p:nvSpPr>
        <p:spPr>
          <a:xfrm>
            <a:off x="0" y="677083"/>
            <a:ext cx="12028700" cy="5621210"/>
          </a:xfrm>
        </p:spPr>
        <p:txBody>
          <a:bodyPr>
            <a:noAutofit/>
          </a:bodyPr>
          <a:lstStyle/>
          <a:p>
            <a:pPr marL="571500" indent="-571500">
              <a:lnSpc>
                <a:spcPct val="90000"/>
              </a:lnSpc>
              <a:spcBef>
                <a:spcPts val="0"/>
              </a:spcBef>
              <a:spcAft>
                <a:spcPts val="800"/>
              </a:spcAft>
              <a:buNone/>
            </a:pPr>
            <a:r>
              <a:rPr lang="en-US" sz="1800" b="1" dirty="0"/>
              <a:t>R9 - Open-Ended Clauses</a:t>
            </a:r>
            <a:r>
              <a:rPr lang="en-US" sz="1800" dirty="0"/>
              <a:t>:  Avoid open-ended, non-specific clauses such as “including but not limited to”, </a:t>
            </a:r>
            <a:br>
              <a:rPr lang="en-US" sz="1800" dirty="0"/>
            </a:br>
            <a:r>
              <a:rPr lang="en-US" sz="1800" dirty="0"/>
              <a:t>“etc.” and “and so on”.</a:t>
            </a:r>
          </a:p>
          <a:p>
            <a:pPr marL="571500" indent="-571500">
              <a:lnSpc>
                <a:spcPct val="90000"/>
              </a:lnSpc>
              <a:spcBef>
                <a:spcPts val="0"/>
              </a:spcBef>
              <a:spcAft>
                <a:spcPts val="800"/>
              </a:spcAft>
              <a:buNone/>
            </a:pPr>
            <a:r>
              <a:rPr lang="en-US" sz="1800" b="1" dirty="0"/>
              <a:t>R10 - Superfluous Infinitives</a:t>
            </a:r>
            <a:r>
              <a:rPr lang="en-US" sz="1800" dirty="0"/>
              <a:t>:  Avoid the use of superfluous infinitives such as “to be designed to”, “to be able to”, “to be capable of”, “to enable”, “to allow”.</a:t>
            </a:r>
          </a:p>
          <a:p>
            <a:pPr marL="571500" indent="-571500">
              <a:lnSpc>
                <a:spcPct val="90000"/>
              </a:lnSpc>
              <a:spcBef>
                <a:spcPts val="0"/>
              </a:spcBef>
              <a:spcAft>
                <a:spcPts val="800"/>
              </a:spcAft>
              <a:buNone/>
            </a:pPr>
            <a:r>
              <a:rPr lang="en-US" sz="1800" b="1" dirty="0"/>
              <a:t>R11 - Separate Clauses:  </a:t>
            </a:r>
            <a:r>
              <a:rPr lang="en-US" sz="1800" dirty="0"/>
              <a:t>Use a separate clause for each condition or qualification.</a:t>
            </a:r>
          </a:p>
          <a:p>
            <a:pPr marL="571500" indent="-571500">
              <a:lnSpc>
                <a:spcPct val="90000"/>
              </a:lnSpc>
              <a:spcBef>
                <a:spcPts val="0"/>
              </a:spcBef>
              <a:spcAft>
                <a:spcPts val="800"/>
              </a:spcAft>
              <a:buNone/>
            </a:pPr>
            <a:r>
              <a:rPr lang="en-US" sz="1800" b="1" dirty="0"/>
              <a:t>R12 - Correct Grammar, 13 - Correct Spelling, 14 - Correct Punctuation </a:t>
            </a:r>
            <a:r>
              <a:rPr lang="en-US" sz="1800" dirty="0"/>
              <a:t>- Use correct grammar, spelling, punctuation.</a:t>
            </a:r>
          </a:p>
          <a:p>
            <a:pPr marL="571500" indent="-571500">
              <a:lnSpc>
                <a:spcPct val="90000"/>
              </a:lnSpc>
              <a:spcBef>
                <a:spcPts val="0"/>
              </a:spcBef>
              <a:spcAft>
                <a:spcPts val="800"/>
              </a:spcAft>
              <a:buNone/>
            </a:pPr>
            <a:r>
              <a:rPr lang="en-US" sz="1800" b="1" dirty="0"/>
              <a:t>R15 - Logical Expressions</a:t>
            </a:r>
            <a:r>
              <a:rPr lang="en-US" sz="1800" dirty="0"/>
              <a:t>:  Use a defined convention to express logical expressions such as “[X AND Y]”, </a:t>
            </a:r>
            <a:br>
              <a:rPr lang="en-US" sz="1800" dirty="0"/>
            </a:br>
            <a:r>
              <a:rPr lang="en-US" sz="1800" dirty="0"/>
              <a:t>“[X OR Y]”,  [X XOR Y]”, “NOT [X OR Y]”.</a:t>
            </a:r>
          </a:p>
          <a:p>
            <a:pPr marL="571500" indent="-571500">
              <a:lnSpc>
                <a:spcPct val="90000"/>
              </a:lnSpc>
              <a:spcBef>
                <a:spcPts val="0"/>
              </a:spcBef>
              <a:spcAft>
                <a:spcPts val="800"/>
              </a:spcAft>
              <a:buNone/>
            </a:pPr>
            <a:r>
              <a:rPr lang="en-US" sz="1800" b="1" dirty="0"/>
              <a:t>R16 - Use of “Not”: </a:t>
            </a:r>
            <a:r>
              <a:rPr lang="en-US" sz="1800" dirty="0"/>
              <a:t>Avoid the use of “not.”</a:t>
            </a:r>
          </a:p>
          <a:p>
            <a:pPr marL="571500" indent="-571500">
              <a:lnSpc>
                <a:spcPct val="90000"/>
              </a:lnSpc>
              <a:spcBef>
                <a:spcPts val="0"/>
              </a:spcBef>
              <a:spcAft>
                <a:spcPts val="800"/>
              </a:spcAft>
              <a:buNone/>
            </a:pPr>
            <a:r>
              <a:rPr lang="en-US" sz="1800" b="1" dirty="0"/>
              <a:t>R17 - Use of Oblique Symbol</a:t>
            </a:r>
            <a:r>
              <a:rPr lang="en-US" sz="1800" dirty="0"/>
              <a:t>:  Avoid the use of the oblique ("/") symbol except in units, i.e., Km/</a:t>
            </a:r>
            <a:r>
              <a:rPr lang="en-US" sz="1800" dirty="0" err="1"/>
              <a:t>hr</a:t>
            </a:r>
            <a:r>
              <a:rPr lang="en-US" sz="1800" dirty="0"/>
              <a:t>, or fractions.</a:t>
            </a:r>
          </a:p>
          <a:p>
            <a:pPr marL="571500" indent="-571500">
              <a:lnSpc>
                <a:spcPct val="90000"/>
              </a:lnSpc>
              <a:spcBef>
                <a:spcPts val="0"/>
              </a:spcBef>
              <a:spcAft>
                <a:spcPts val="800"/>
              </a:spcAft>
              <a:buNone/>
            </a:pPr>
            <a:r>
              <a:rPr lang="en-US" sz="1800" b="1" dirty="0"/>
              <a:t>R18 - Single Thought Sentence</a:t>
            </a:r>
            <a:r>
              <a:rPr lang="en-US" sz="1800" dirty="0"/>
              <a:t>:  Write a single sentence that contains a single thought conditioned and qualified by relevant sub-clauses.</a:t>
            </a:r>
          </a:p>
          <a:p>
            <a:pPr marL="571500" indent="-571500">
              <a:lnSpc>
                <a:spcPct val="90000"/>
              </a:lnSpc>
              <a:spcBef>
                <a:spcPts val="0"/>
              </a:spcBef>
              <a:spcAft>
                <a:spcPts val="800"/>
              </a:spcAft>
              <a:buNone/>
            </a:pPr>
            <a:r>
              <a:rPr lang="en-US" sz="1800" b="1" dirty="0"/>
              <a:t>R19 - Combinators</a:t>
            </a:r>
            <a:r>
              <a:rPr lang="en-US" sz="1800" dirty="0"/>
              <a:t>:  Avoid words that join or combine clauses, such as “and”, “or”, “then”, “unless”, “but”, “as well as” “but also”, “however”, “whether”, “meanwhile”, “whereas”, “on the other hand”, or “otherwise”.</a:t>
            </a:r>
          </a:p>
          <a:p>
            <a:pPr marL="571500" indent="-571500">
              <a:lnSpc>
                <a:spcPct val="90000"/>
              </a:lnSpc>
              <a:spcBef>
                <a:spcPts val="0"/>
              </a:spcBef>
              <a:spcAft>
                <a:spcPts val="800"/>
              </a:spcAft>
              <a:buNone/>
            </a:pPr>
            <a:r>
              <a:rPr lang="en-US" sz="1800" b="1" dirty="0"/>
              <a:t>R20 - Purpose Phrases</a:t>
            </a:r>
            <a:r>
              <a:rPr lang="en-US" sz="1800" dirty="0"/>
              <a:t>:  Avoid phrases that indicate the “purpose of “, “intent of”, or “reason for” the need statement or requirement statement.</a:t>
            </a:r>
          </a:p>
          <a:p>
            <a:pPr marL="0" indent="0">
              <a:lnSpc>
                <a:spcPct val="90000"/>
              </a:lnSpc>
              <a:spcBef>
                <a:spcPts val="0"/>
              </a:spcBef>
              <a:spcAft>
                <a:spcPts val="800"/>
              </a:spcAft>
              <a:buNone/>
            </a:pPr>
            <a:endParaRPr lang="en-US" sz="1800" dirty="0"/>
          </a:p>
          <a:p>
            <a:pPr marL="0" indent="0">
              <a:lnSpc>
                <a:spcPct val="90000"/>
              </a:lnSpc>
              <a:spcBef>
                <a:spcPts val="0"/>
              </a:spcBef>
              <a:spcAft>
                <a:spcPts val="800"/>
              </a:spcAft>
              <a:buNone/>
            </a:pPr>
            <a:endParaRPr lang="en-US" sz="1800" b="1" dirty="0"/>
          </a:p>
        </p:txBody>
      </p:sp>
      <p:sp>
        <p:nvSpPr>
          <p:cNvPr id="4" name="Slide Number Placeholder 3">
            <a:extLst>
              <a:ext uri="{FF2B5EF4-FFF2-40B4-BE49-F238E27FC236}">
                <a16:creationId xmlns:a16="http://schemas.microsoft.com/office/drawing/2014/main" id="{32351933-2486-CAEC-30AB-5541551DB497}"/>
              </a:ext>
            </a:extLst>
          </p:cNvPr>
          <p:cNvSpPr>
            <a:spLocks noGrp="1"/>
          </p:cNvSpPr>
          <p:nvPr>
            <p:ph type="sldNum" sz="quarter" idx="12"/>
          </p:nvPr>
        </p:nvSpPr>
        <p:spPr/>
        <p:txBody>
          <a:bodyPr/>
          <a:lstStyle/>
          <a:p>
            <a:fld id="{924B41C4-1474-8D42-B330-D2828683839D}" type="slidenum">
              <a:rPr lang="en-US" smtClean="0"/>
              <a:t>23</a:t>
            </a:fld>
            <a:endParaRPr lang="en-US"/>
          </a:p>
        </p:txBody>
      </p:sp>
    </p:spTree>
    <p:extLst>
      <p:ext uri="{BB962C8B-B14F-4D97-AF65-F5344CB8AC3E}">
        <p14:creationId xmlns:p14="http://schemas.microsoft.com/office/powerpoint/2010/main" val="26781644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34573-E25C-6C97-59E8-F824E7D1FEE1}"/>
              </a:ext>
            </a:extLst>
          </p:cNvPr>
          <p:cNvSpPr>
            <a:spLocks noGrp="1"/>
          </p:cNvSpPr>
          <p:nvPr>
            <p:ph type="title"/>
          </p:nvPr>
        </p:nvSpPr>
        <p:spPr>
          <a:xfrm>
            <a:off x="609917" y="0"/>
            <a:ext cx="10978515" cy="677083"/>
          </a:xfrm>
        </p:spPr>
        <p:txBody>
          <a:bodyPr>
            <a:normAutofit/>
          </a:bodyPr>
          <a:lstStyle/>
          <a:p>
            <a:pPr algn="ctr"/>
            <a:r>
              <a:rPr lang="en-US" sz="3600" dirty="0"/>
              <a:t>GtWR Rules</a:t>
            </a:r>
          </a:p>
        </p:txBody>
      </p:sp>
      <p:sp>
        <p:nvSpPr>
          <p:cNvPr id="3" name="Content Placeholder 2">
            <a:extLst>
              <a:ext uri="{FF2B5EF4-FFF2-40B4-BE49-F238E27FC236}">
                <a16:creationId xmlns:a16="http://schemas.microsoft.com/office/drawing/2014/main" id="{4D0F06BE-EC88-F637-D6AE-038A3A10F63B}"/>
              </a:ext>
            </a:extLst>
          </p:cNvPr>
          <p:cNvSpPr>
            <a:spLocks noGrp="1"/>
          </p:cNvSpPr>
          <p:nvPr>
            <p:ph idx="1"/>
          </p:nvPr>
        </p:nvSpPr>
        <p:spPr>
          <a:xfrm>
            <a:off x="0" y="735139"/>
            <a:ext cx="12028700" cy="5621210"/>
          </a:xfrm>
        </p:spPr>
        <p:txBody>
          <a:bodyPr>
            <a:noAutofit/>
          </a:bodyPr>
          <a:lstStyle/>
          <a:p>
            <a:pPr marL="571500" indent="-571500">
              <a:lnSpc>
                <a:spcPct val="90000"/>
              </a:lnSpc>
              <a:spcBef>
                <a:spcPts val="0"/>
              </a:spcBef>
              <a:spcAft>
                <a:spcPts val="700"/>
              </a:spcAft>
              <a:buNone/>
            </a:pPr>
            <a:r>
              <a:rPr lang="en-US" sz="1800" b="1" dirty="0"/>
              <a:t>R21 - Parentheses</a:t>
            </a:r>
            <a:r>
              <a:rPr lang="en-US" sz="1800" dirty="0"/>
              <a:t>:  Avoid parentheses and brackets containing subordinate text.</a:t>
            </a:r>
          </a:p>
          <a:p>
            <a:pPr marL="571500" indent="-571500">
              <a:lnSpc>
                <a:spcPct val="90000"/>
              </a:lnSpc>
              <a:spcBef>
                <a:spcPts val="0"/>
              </a:spcBef>
              <a:spcAft>
                <a:spcPts val="700"/>
              </a:spcAft>
              <a:buNone/>
            </a:pPr>
            <a:r>
              <a:rPr lang="en-US" sz="1800" b="1" dirty="0"/>
              <a:t>R22 - Enumeration</a:t>
            </a:r>
            <a:r>
              <a:rPr lang="en-US" sz="1800" dirty="0"/>
              <a:t>:  Enumerate sets explicitly instead of using a group noun to name the set.</a:t>
            </a:r>
          </a:p>
          <a:p>
            <a:pPr marL="571500" indent="-571500">
              <a:lnSpc>
                <a:spcPct val="90000"/>
              </a:lnSpc>
              <a:spcBef>
                <a:spcPts val="0"/>
              </a:spcBef>
              <a:spcAft>
                <a:spcPts val="700"/>
              </a:spcAft>
              <a:buNone/>
            </a:pPr>
            <a:r>
              <a:rPr lang="en-US" sz="1800" b="1" dirty="0"/>
              <a:t>R23 - Supporting Diagram, Model, or ICD</a:t>
            </a:r>
            <a:r>
              <a:rPr lang="en-US" sz="1800" dirty="0"/>
              <a:t>:  When a need or requirement is related to complex behavior, </a:t>
            </a:r>
            <a:br>
              <a:rPr lang="en-US" sz="1800" dirty="0"/>
            </a:br>
            <a:r>
              <a:rPr lang="en-US" sz="1800" dirty="0"/>
              <a:t>refer to a supporting diagram, model, or ICD.</a:t>
            </a:r>
          </a:p>
          <a:p>
            <a:pPr marL="571500" indent="-571500">
              <a:lnSpc>
                <a:spcPct val="90000"/>
              </a:lnSpc>
              <a:spcBef>
                <a:spcPts val="0"/>
              </a:spcBef>
              <a:spcAft>
                <a:spcPts val="700"/>
              </a:spcAft>
              <a:buNone/>
            </a:pPr>
            <a:r>
              <a:rPr lang="en-US" sz="1800" b="1" dirty="0"/>
              <a:t>R24 - Pronouns: </a:t>
            </a:r>
            <a:r>
              <a:rPr lang="en-US" sz="1800" dirty="0"/>
              <a:t>Avoid the use of personal and indefinite pronouns. </a:t>
            </a:r>
          </a:p>
          <a:p>
            <a:pPr marL="571500" indent="-571500">
              <a:lnSpc>
                <a:spcPct val="90000"/>
              </a:lnSpc>
              <a:spcBef>
                <a:spcPts val="0"/>
              </a:spcBef>
              <a:spcAft>
                <a:spcPts val="700"/>
              </a:spcAft>
              <a:buNone/>
            </a:pPr>
            <a:r>
              <a:rPr lang="en-US" sz="1800" b="1" dirty="0"/>
              <a:t>R25 - Headings:  </a:t>
            </a:r>
            <a:r>
              <a:rPr lang="en-US" sz="1800" dirty="0"/>
              <a:t>Avoid relying on headings to support explanation or understanding of the need or requirement.</a:t>
            </a:r>
          </a:p>
          <a:p>
            <a:pPr marL="571500" indent="-571500">
              <a:lnSpc>
                <a:spcPct val="90000"/>
              </a:lnSpc>
              <a:spcBef>
                <a:spcPts val="0"/>
              </a:spcBef>
              <a:spcAft>
                <a:spcPts val="700"/>
              </a:spcAft>
              <a:buNone/>
            </a:pPr>
            <a:r>
              <a:rPr lang="en-US" sz="1800" b="1" dirty="0"/>
              <a:t>R26 - Absolutes</a:t>
            </a:r>
            <a:r>
              <a:rPr lang="en-US" sz="1800" dirty="0"/>
              <a:t>:  Avoid using unachievable absolutes such as 100% reliability, 100% availability, all, every, always, never, etc</a:t>
            </a:r>
            <a:r>
              <a:rPr lang="en-US" sz="1800" b="1" dirty="0"/>
              <a:t>.</a:t>
            </a:r>
          </a:p>
          <a:p>
            <a:pPr marL="571500" indent="-571500">
              <a:lnSpc>
                <a:spcPct val="90000"/>
              </a:lnSpc>
              <a:spcBef>
                <a:spcPts val="0"/>
              </a:spcBef>
              <a:spcAft>
                <a:spcPts val="700"/>
              </a:spcAft>
              <a:buNone/>
            </a:pPr>
            <a:r>
              <a:rPr lang="en-US" sz="1800" b="1" dirty="0"/>
              <a:t>R27 - Explicit Conditions</a:t>
            </a:r>
            <a:r>
              <a:rPr lang="en-US" sz="1800" dirty="0"/>
              <a:t>:  State conditions’ applicability explicitly instead of leaving applicability to be inferred from the context.</a:t>
            </a:r>
          </a:p>
          <a:p>
            <a:pPr marL="571500" indent="-571500">
              <a:lnSpc>
                <a:spcPct val="90000"/>
              </a:lnSpc>
              <a:spcBef>
                <a:spcPts val="0"/>
              </a:spcBef>
              <a:spcAft>
                <a:spcPts val="700"/>
              </a:spcAft>
              <a:buNone/>
            </a:pPr>
            <a:r>
              <a:rPr lang="en-US" sz="1800" b="1" dirty="0"/>
              <a:t>R28 - Multiple Conditions</a:t>
            </a:r>
            <a:r>
              <a:rPr lang="en-US" sz="1800" dirty="0"/>
              <a:t>:  Express the propositional nature of a condition explicitly for a single action instead of giving lists of actions for a specific condition.</a:t>
            </a:r>
          </a:p>
          <a:p>
            <a:pPr marL="571500" indent="-571500">
              <a:lnSpc>
                <a:spcPct val="90000"/>
              </a:lnSpc>
              <a:spcBef>
                <a:spcPts val="0"/>
              </a:spcBef>
              <a:spcAft>
                <a:spcPts val="700"/>
              </a:spcAft>
              <a:buNone/>
            </a:pPr>
            <a:r>
              <a:rPr lang="en-US" sz="1800" b="1" dirty="0"/>
              <a:t>R29 - Classification</a:t>
            </a:r>
            <a:r>
              <a:rPr lang="en-US" sz="1800" dirty="0"/>
              <a:t>: Classify needs and requirements according to the aspects of the problem or system it addresses.</a:t>
            </a:r>
          </a:p>
          <a:p>
            <a:pPr marL="571500" indent="-571500">
              <a:lnSpc>
                <a:spcPct val="90000"/>
              </a:lnSpc>
              <a:spcBef>
                <a:spcPts val="0"/>
              </a:spcBef>
              <a:spcAft>
                <a:spcPts val="700"/>
              </a:spcAft>
              <a:buNone/>
            </a:pPr>
            <a:r>
              <a:rPr lang="en-US" sz="1800" b="1" dirty="0"/>
              <a:t>R30 - Unique Expression</a:t>
            </a:r>
            <a:r>
              <a:rPr lang="en-US" sz="1800" dirty="0"/>
              <a:t>:  Express each need and requirement once and only once.</a:t>
            </a:r>
          </a:p>
          <a:p>
            <a:pPr marL="571500" indent="-571500">
              <a:lnSpc>
                <a:spcPct val="90000"/>
              </a:lnSpc>
              <a:spcBef>
                <a:spcPts val="0"/>
              </a:spcBef>
              <a:spcAft>
                <a:spcPts val="700"/>
              </a:spcAft>
              <a:buNone/>
            </a:pPr>
            <a:r>
              <a:rPr lang="en-US" sz="1800" b="1" dirty="0"/>
              <a:t>R31 - Solution Free</a:t>
            </a:r>
            <a:r>
              <a:rPr lang="en-US" sz="1800" dirty="0"/>
              <a:t>:  Avoid stating implementation in a need statement or requirement statement unless there is rationale for constraining the design.</a:t>
            </a:r>
          </a:p>
          <a:p>
            <a:pPr marL="571500" indent="-571500">
              <a:lnSpc>
                <a:spcPct val="90000"/>
              </a:lnSpc>
              <a:spcBef>
                <a:spcPts val="0"/>
              </a:spcBef>
              <a:spcAft>
                <a:spcPts val="700"/>
              </a:spcAft>
              <a:buNone/>
            </a:pPr>
            <a:r>
              <a:rPr lang="en-US" sz="1800" b="1" dirty="0"/>
              <a:t>R32 - Universal Qualification</a:t>
            </a:r>
            <a:r>
              <a:rPr lang="en-US" sz="1800" dirty="0"/>
              <a:t>:  Use “each” instead of “all”, “any”, or “both” when universal quantification is intended.</a:t>
            </a:r>
          </a:p>
          <a:p>
            <a:pPr marL="571500" indent="-571500">
              <a:lnSpc>
                <a:spcPct val="90000"/>
              </a:lnSpc>
              <a:spcBef>
                <a:spcPts val="0"/>
              </a:spcBef>
              <a:spcAft>
                <a:spcPts val="700"/>
              </a:spcAft>
              <a:buNone/>
            </a:pPr>
            <a:endParaRPr lang="en-US" sz="1800" dirty="0"/>
          </a:p>
          <a:p>
            <a:pPr marL="0" indent="0">
              <a:lnSpc>
                <a:spcPct val="90000"/>
              </a:lnSpc>
              <a:spcBef>
                <a:spcPts val="0"/>
              </a:spcBef>
              <a:spcAft>
                <a:spcPts val="700"/>
              </a:spcAft>
              <a:buNone/>
            </a:pPr>
            <a:endParaRPr lang="en-US" sz="1800" dirty="0"/>
          </a:p>
          <a:p>
            <a:pPr marL="0" indent="0">
              <a:lnSpc>
                <a:spcPct val="90000"/>
              </a:lnSpc>
              <a:spcBef>
                <a:spcPts val="0"/>
              </a:spcBef>
              <a:spcAft>
                <a:spcPts val="700"/>
              </a:spcAft>
              <a:buNone/>
            </a:pPr>
            <a:endParaRPr lang="en-US" sz="1800" dirty="0"/>
          </a:p>
          <a:p>
            <a:pPr marL="0" indent="0">
              <a:lnSpc>
                <a:spcPct val="90000"/>
              </a:lnSpc>
              <a:spcBef>
                <a:spcPts val="0"/>
              </a:spcBef>
              <a:spcAft>
                <a:spcPts val="700"/>
              </a:spcAft>
              <a:buNone/>
            </a:pPr>
            <a:endParaRPr lang="en-US" sz="1800" dirty="0"/>
          </a:p>
          <a:p>
            <a:pPr marL="0" indent="0">
              <a:lnSpc>
                <a:spcPct val="90000"/>
              </a:lnSpc>
              <a:spcBef>
                <a:spcPts val="0"/>
              </a:spcBef>
              <a:spcAft>
                <a:spcPts val="700"/>
              </a:spcAft>
              <a:buNone/>
            </a:pPr>
            <a:endParaRPr lang="en-US" sz="1800" b="1" dirty="0"/>
          </a:p>
        </p:txBody>
      </p:sp>
      <p:sp>
        <p:nvSpPr>
          <p:cNvPr id="4" name="Slide Number Placeholder 3">
            <a:extLst>
              <a:ext uri="{FF2B5EF4-FFF2-40B4-BE49-F238E27FC236}">
                <a16:creationId xmlns:a16="http://schemas.microsoft.com/office/drawing/2014/main" id="{32351933-2486-CAEC-30AB-5541551DB497}"/>
              </a:ext>
            </a:extLst>
          </p:cNvPr>
          <p:cNvSpPr>
            <a:spLocks noGrp="1"/>
          </p:cNvSpPr>
          <p:nvPr>
            <p:ph type="sldNum" sz="quarter" idx="12"/>
          </p:nvPr>
        </p:nvSpPr>
        <p:spPr/>
        <p:txBody>
          <a:bodyPr/>
          <a:lstStyle/>
          <a:p>
            <a:fld id="{924B41C4-1474-8D42-B330-D2828683839D}" type="slidenum">
              <a:rPr lang="en-US" smtClean="0"/>
              <a:t>24</a:t>
            </a:fld>
            <a:endParaRPr lang="en-US"/>
          </a:p>
        </p:txBody>
      </p:sp>
    </p:spTree>
    <p:extLst>
      <p:ext uri="{BB962C8B-B14F-4D97-AF65-F5344CB8AC3E}">
        <p14:creationId xmlns:p14="http://schemas.microsoft.com/office/powerpoint/2010/main" val="168166727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34573-E25C-6C97-59E8-F824E7D1FEE1}"/>
              </a:ext>
            </a:extLst>
          </p:cNvPr>
          <p:cNvSpPr>
            <a:spLocks noGrp="1"/>
          </p:cNvSpPr>
          <p:nvPr>
            <p:ph type="title"/>
          </p:nvPr>
        </p:nvSpPr>
        <p:spPr>
          <a:xfrm>
            <a:off x="525092" y="-16151"/>
            <a:ext cx="10978515" cy="677083"/>
          </a:xfrm>
        </p:spPr>
        <p:txBody>
          <a:bodyPr>
            <a:normAutofit fontScale="90000"/>
          </a:bodyPr>
          <a:lstStyle/>
          <a:p>
            <a:pPr algn="ctr"/>
            <a:r>
              <a:rPr lang="en-US" sz="4000" dirty="0"/>
              <a:t>GtWR</a:t>
            </a:r>
            <a:r>
              <a:rPr lang="en-US" dirty="0"/>
              <a:t> Rules</a:t>
            </a:r>
          </a:p>
        </p:txBody>
      </p:sp>
      <p:sp>
        <p:nvSpPr>
          <p:cNvPr id="3" name="Content Placeholder 2">
            <a:extLst>
              <a:ext uri="{FF2B5EF4-FFF2-40B4-BE49-F238E27FC236}">
                <a16:creationId xmlns:a16="http://schemas.microsoft.com/office/drawing/2014/main" id="{4D0F06BE-EC88-F637-D6AE-038A3A10F63B}"/>
              </a:ext>
            </a:extLst>
          </p:cNvPr>
          <p:cNvSpPr>
            <a:spLocks noGrp="1"/>
          </p:cNvSpPr>
          <p:nvPr>
            <p:ph idx="1"/>
          </p:nvPr>
        </p:nvSpPr>
        <p:spPr>
          <a:xfrm>
            <a:off x="0" y="687516"/>
            <a:ext cx="12028700" cy="5621210"/>
          </a:xfrm>
        </p:spPr>
        <p:txBody>
          <a:bodyPr>
            <a:noAutofit/>
          </a:bodyPr>
          <a:lstStyle/>
          <a:p>
            <a:pPr marL="508000" indent="-508000">
              <a:lnSpc>
                <a:spcPct val="90000"/>
              </a:lnSpc>
              <a:spcBef>
                <a:spcPts val="0"/>
              </a:spcBef>
              <a:spcAft>
                <a:spcPts val="700"/>
              </a:spcAft>
              <a:buNone/>
            </a:pPr>
            <a:r>
              <a:rPr lang="en-US" sz="1800" b="1" dirty="0"/>
              <a:t>R33 - Range of Values</a:t>
            </a:r>
            <a:r>
              <a:rPr lang="en-US" sz="1800" dirty="0"/>
              <a:t>:  Define each quantity with a range of values appropriate to the entity to which </a:t>
            </a:r>
            <a:br>
              <a:rPr lang="en-US" sz="1800" dirty="0"/>
            </a:br>
            <a:r>
              <a:rPr lang="en-US" sz="1800" dirty="0"/>
              <a:t>the quantity applies and against which the entity will be verified or validated.</a:t>
            </a:r>
          </a:p>
          <a:p>
            <a:pPr marL="508000" indent="-508000">
              <a:lnSpc>
                <a:spcPct val="90000"/>
              </a:lnSpc>
              <a:spcBef>
                <a:spcPts val="0"/>
              </a:spcBef>
              <a:spcAft>
                <a:spcPts val="700"/>
              </a:spcAft>
              <a:buNone/>
            </a:pPr>
            <a:r>
              <a:rPr lang="en-US" sz="1800" b="1" dirty="0"/>
              <a:t>R34 - Measurable Performance</a:t>
            </a:r>
            <a:r>
              <a:rPr lang="en-US" sz="1800" dirty="0"/>
              <a:t>: Provide specific measurable performance targets appropriate to the entity to which the need or requirement is stated and against which the entity will be verified to meet.</a:t>
            </a:r>
          </a:p>
          <a:p>
            <a:pPr marL="508000" indent="-508000">
              <a:lnSpc>
                <a:spcPct val="90000"/>
              </a:lnSpc>
              <a:spcBef>
                <a:spcPts val="0"/>
              </a:spcBef>
              <a:spcAft>
                <a:spcPts val="700"/>
              </a:spcAft>
              <a:buNone/>
            </a:pPr>
            <a:r>
              <a:rPr lang="en-US" sz="1800" b="1" dirty="0"/>
              <a:t>R35 - Temporal Dependencies</a:t>
            </a:r>
            <a:r>
              <a:rPr lang="en-US" sz="1800" dirty="0"/>
              <a:t>:  Define temporal dependencies explicitly instead of using indefinite temporal keywords such as “eventually”, “until”, “before”, “after”, “as”, “once”, “earliest”, “latest”, “instantaneous”, “simultaneous”, and “at last”.</a:t>
            </a:r>
          </a:p>
          <a:p>
            <a:pPr marL="508000" indent="-508000">
              <a:lnSpc>
                <a:spcPct val="90000"/>
              </a:lnSpc>
              <a:spcBef>
                <a:spcPts val="0"/>
              </a:spcBef>
              <a:spcAft>
                <a:spcPts val="700"/>
              </a:spcAft>
              <a:buNone/>
            </a:pPr>
            <a:r>
              <a:rPr lang="en-US" sz="1800" b="1" dirty="0"/>
              <a:t>R36 - Consistent Terms and Units</a:t>
            </a:r>
            <a:r>
              <a:rPr lang="en-US" sz="1800" dirty="0"/>
              <a:t>:  Ensure each term and unit of measure used throughout need and requirement sets as well as associated models and other SE artefacts developed across the lifecycle are consistent with the project’s defined ontology.</a:t>
            </a:r>
          </a:p>
          <a:p>
            <a:pPr marL="508000" indent="-508000">
              <a:lnSpc>
                <a:spcPct val="90000"/>
              </a:lnSpc>
              <a:spcBef>
                <a:spcPts val="0"/>
              </a:spcBef>
              <a:spcAft>
                <a:spcPts val="700"/>
              </a:spcAft>
              <a:buNone/>
            </a:pPr>
            <a:r>
              <a:rPr lang="en-US" sz="1800" b="1" dirty="0"/>
              <a:t>R37 - Acronyms</a:t>
            </a:r>
            <a:r>
              <a:rPr lang="en-US" sz="1800" dirty="0"/>
              <a:t>:  If acronyms are used, they must be consistent throughout need and requirement sets as well as associated models and other SE artefacts developed across the lifecycle.</a:t>
            </a:r>
          </a:p>
          <a:p>
            <a:pPr marL="508000" indent="-508000">
              <a:lnSpc>
                <a:spcPct val="90000"/>
              </a:lnSpc>
              <a:spcBef>
                <a:spcPts val="0"/>
              </a:spcBef>
              <a:spcAft>
                <a:spcPts val="700"/>
              </a:spcAft>
              <a:buNone/>
            </a:pPr>
            <a:r>
              <a:rPr lang="en-US" sz="1800" b="1" dirty="0"/>
              <a:t>R38 - Abbreviations:  </a:t>
            </a:r>
            <a:r>
              <a:rPr lang="en-US" sz="1800" dirty="0"/>
              <a:t>Avoid the use of abbreviations in needs and requirement statements as well as associated models and other SE lifecycle artefacts.</a:t>
            </a:r>
          </a:p>
          <a:p>
            <a:pPr marL="508000" indent="-508000">
              <a:lnSpc>
                <a:spcPct val="90000"/>
              </a:lnSpc>
              <a:spcBef>
                <a:spcPts val="0"/>
              </a:spcBef>
              <a:spcAft>
                <a:spcPts val="700"/>
              </a:spcAft>
              <a:buNone/>
            </a:pPr>
            <a:r>
              <a:rPr lang="en-US" sz="1800" b="1" dirty="0"/>
              <a:t>R39 - Style Guide</a:t>
            </a:r>
            <a:r>
              <a:rPr lang="en-US" sz="1800" dirty="0"/>
              <a:t>:  Use a project-wide style guide for individual need statements and requirement statements.</a:t>
            </a:r>
          </a:p>
          <a:p>
            <a:pPr marL="508000" indent="-508000">
              <a:lnSpc>
                <a:spcPct val="90000"/>
              </a:lnSpc>
              <a:spcBef>
                <a:spcPts val="0"/>
              </a:spcBef>
              <a:spcAft>
                <a:spcPts val="700"/>
              </a:spcAft>
              <a:buNone/>
            </a:pPr>
            <a:r>
              <a:rPr lang="en-US" sz="1800" b="1" dirty="0"/>
              <a:t>R40 - Decimal Format</a:t>
            </a:r>
            <a:r>
              <a:rPr lang="en-US" sz="1800" dirty="0"/>
              <a:t>: Use a consistent format and number of signification digits for the specification of decimal numbers.</a:t>
            </a:r>
          </a:p>
          <a:p>
            <a:pPr marL="508000" indent="-508000">
              <a:lnSpc>
                <a:spcPct val="90000"/>
              </a:lnSpc>
              <a:spcBef>
                <a:spcPts val="0"/>
              </a:spcBef>
              <a:spcAft>
                <a:spcPts val="700"/>
              </a:spcAft>
              <a:buNone/>
            </a:pPr>
            <a:r>
              <a:rPr lang="en-US" sz="1800" b="1" dirty="0"/>
              <a:t>R41 - Related Needs and Requirements</a:t>
            </a:r>
            <a:r>
              <a:rPr lang="en-US" sz="1800" dirty="0"/>
              <a:t>:  Group related needs and requirements together.</a:t>
            </a:r>
          </a:p>
          <a:p>
            <a:pPr marL="508000" indent="-508000">
              <a:lnSpc>
                <a:spcPct val="90000"/>
              </a:lnSpc>
              <a:spcBef>
                <a:spcPts val="0"/>
              </a:spcBef>
              <a:spcAft>
                <a:spcPts val="700"/>
              </a:spcAft>
              <a:buNone/>
            </a:pPr>
            <a:r>
              <a:rPr lang="en-US" sz="1800" b="1" dirty="0"/>
              <a:t>R42 - Structured Sets:</a:t>
            </a:r>
            <a:r>
              <a:rPr lang="en-US" sz="1800" dirty="0"/>
              <a:t> Conform to a defined structure or template for organizing sets of needs and requirements.</a:t>
            </a:r>
          </a:p>
        </p:txBody>
      </p:sp>
      <p:sp>
        <p:nvSpPr>
          <p:cNvPr id="4" name="Slide Number Placeholder 3">
            <a:extLst>
              <a:ext uri="{FF2B5EF4-FFF2-40B4-BE49-F238E27FC236}">
                <a16:creationId xmlns:a16="http://schemas.microsoft.com/office/drawing/2014/main" id="{32351933-2486-CAEC-30AB-5541551DB497}"/>
              </a:ext>
            </a:extLst>
          </p:cNvPr>
          <p:cNvSpPr>
            <a:spLocks noGrp="1"/>
          </p:cNvSpPr>
          <p:nvPr>
            <p:ph type="sldNum" sz="quarter" idx="12"/>
          </p:nvPr>
        </p:nvSpPr>
        <p:spPr/>
        <p:txBody>
          <a:bodyPr/>
          <a:lstStyle/>
          <a:p>
            <a:fld id="{924B41C4-1474-8D42-B330-D2828683839D}" type="slidenum">
              <a:rPr lang="en-US" smtClean="0"/>
              <a:t>25</a:t>
            </a:fld>
            <a:endParaRPr lang="en-US"/>
          </a:p>
        </p:txBody>
      </p:sp>
    </p:spTree>
    <p:extLst>
      <p:ext uri="{BB962C8B-B14F-4D97-AF65-F5344CB8AC3E}">
        <p14:creationId xmlns:p14="http://schemas.microsoft.com/office/powerpoint/2010/main" val="10906790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78B1CB-4A49-7A51-3DD9-C1D3238E8272}"/>
              </a:ext>
            </a:extLst>
          </p:cNvPr>
          <p:cNvSpPr>
            <a:spLocks noGrp="1"/>
          </p:cNvSpPr>
          <p:nvPr>
            <p:ph type="ctrTitle"/>
          </p:nvPr>
        </p:nvSpPr>
        <p:spPr>
          <a:xfrm>
            <a:off x="359776" y="3704095"/>
            <a:ext cx="11838573" cy="1828287"/>
          </a:xfrm>
        </p:spPr>
        <p:txBody>
          <a:bodyPr>
            <a:normAutofit fontScale="90000"/>
          </a:bodyPr>
          <a:lstStyle/>
          <a:p>
            <a:r>
              <a:rPr lang="en-US" dirty="0"/>
              <a:t>Quality assessment of poorly-formed LIR design input requirements.</a:t>
            </a:r>
          </a:p>
        </p:txBody>
      </p:sp>
    </p:spTree>
    <p:extLst>
      <p:ext uri="{BB962C8B-B14F-4D97-AF65-F5344CB8AC3E}">
        <p14:creationId xmlns:p14="http://schemas.microsoft.com/office/powerpoint/2010/main" val="15183240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D2D81-A9CF-C9E5-DB3A-05A51FFC0218}"/>
              </a:ext>
            </a:extLst>
          </p:cNvPr>
          <p:cNvSpPr>
            <a:spLocks noGrp="1"/>
          </p:cNvSpPr>
          <p:nvPr>
            <p:ph type="title"/>
          </p:nvPr>
        </p:nvSpPr>
        <p:spPr>
          <a:xfrm>
            <a:off x="148602" y="102284"/>
            <a:ext cx="10978515" cy="642205"/>
          </a:xfrm>
        </p:spPr>
        <p:txBody>
          <a:bodyPr>
            <a:noAutofit/>
          </a:bodyPr>
          <a:lstStyle/>
          <a:p>
            <a:r>
              <a:rPr lang="en-US" sz="3600" dirty="0"/>
              <a:t>General Statements</a:t>
            </a:r>
          </a:p>
        </p:txBody>
      </p:sp>
      <p:sp>
        <p:nvSpPr>
          <p:cNvPr id="3" name="Content Placeholder 2">
            <a:extLst>
              <a:ext uri="{FF2B5EF4-FFF2-40B4-BE49-F238E27FC236}">
                <a16:creationId xmlns:a16="http://schemas.microsoft.com/office/drawing/2014/main" id="{CAB0F718-AB21-5034-9852-A77248C98EAE}"/>
              </a:ext>
            </a:extLst>
          </p:cNvPr>
          <p:cNvSpPr>
            <a:spLocks noGrp="1"/>
          </p:cNvSpPr>
          <p:nvPr>
            <p:ph idx="1"/>
          </p:nvPr>
        </p:nvSpPr>
        <p:spPr>
          <a:xfrm>
            <a:off x="148601" y="744489"/>
            <a:ext cx="11692104" cy="4989884"/>
          </a:xfrm>
        </p:spPr>
        <p:txBody>
          <a:bodyPr>
            <a:noAutofit/>
          </a:bodyPr>
          <a:lstStyle/>
          <a:p>
            <a:pPr>
              <a:lnSpc>
                <a:spcPct val="90000"/>
              </a:lnSpc>
              <a:spcBef>
                <a:spcPts val="0"/>
              </a:spcBef>
              <a:spcAft>
                <a:spcPts val="400"/>
              </a:spcAft>
            </a:pPr>
            <a:r>
              <a:rPr lang="en-US" sz="2400" dirty="0">
                <a:latin typeface="Calibri" panose="020F0502020204030204" pitchFamily="34" charset="0"/>
                <a:cs typeface="Calibri" panose="020F0502020204030204" pitchFamily="34" charset="0"/>
              </a:rPr>
              <a:t>For the resulting well-formed requirements, the following applies:</a:t>
            </a:r>
          </a:p>
          <a:p>
            <a:pPr lvl="1">
              <a:lnSpc>
                <a:spcPct val="90000"/>
              </a:lnSpc>
              <a:spcBef>
                <a:spcPts val="0"/>
              </a:spcBef>
              <a:spcAft>
                <a:spcPts val="400"/>
              </a:spcAft>
            </a:pPr>
            <a:r>
              <a:rPr lang="en-US" sz="2400" dirty="0">
                <a:latin typeface="Calibri" panose="020F0502020204030204" pitchFamily="34" charset="0"/>
                <a:cs typeface="Calibri" panose="020F0502020204030204" pitchFamily="34" charset="0"/>
              </a:rPr>
              <a:t>All terms have been defined in the project glossary or data dictionary (R4) and used consistently (R36).</a:t>
            </a:r>
          </a:p>
          <a:p>
            <a:pPr lvl="2">
              <a:lnSpc>
                <a:spcPct val="90000"/>
              </a:lnSpc>
              <a:spcBef>
                <a:spcPts val="0"/>
              </a:spcBef>
              <a:spcAft>
                <a:spcPts val="400"/>
              </a:spcAft>
            </a:pPr>
            <a:r>
              <a:rPr lang="en-US" sz="2400" dirty="0">
                <a:latin typeface="Calibri" panose="020F0502020204030204" pitchFamily="34" charset="0"/>
                <a:cs typeface="Calibri" panose="020F0502020204030204" pitchFamily="34" charset="0"/>
              </a:rPr>
              <a:t>Terms defined in the project glossary or data dictionary have the general form of </a:t>
            </a:r>
            <a:r>
              <a:rPr lang="en-US" sz="2400" dirty="0" err="1">
                <a:latin typeface="Calibri" panose="020F0502020204030204" pitchFamily="34" charset="0"/>
                <a:cs typeface="Calibri" panose="020F0502020204030204" pitchFamily="34" charset="0"/>
              </a:rPr>
              <a:t>Mabc_Hxyz</a:t>
            </a:r>
            <a:r>
              <a:rPr lang="en-US" sz="2400" dirty="0">
                <a:latin typeface="Calibri" panose="020F0502020204030204" pitchFamily="34" charset="0"/>
                <a:cs typeface="Calibri" panose="020F0502020204030204" pitchFamily="34" charset="0"/>
              </a:rPr>
              <a:t>.</a:t>
            </a:r>
          </a:p>
          <a:p>
            <a:pPr lvl="1">
              <a:lnSpc>
                <a:spcPct val="90000"/>
              </a:lnSpc>
              <a:spcBef>
                <a:spcPts val="0"/>
              </a:spcBef>
              <a:spcAft>
                <a:spcPts val="400"/>
              </a:spcAft>
            </a:pPr>
            <a:r>
              <a:rPr lang="en-US" sz="2400" dirty="0">
                <a:latin typeface="Calibri" panose="020F0502020204030204" pitchFamily="34" charset="0"/>
                <a:cs typeface="Calibri" panose="020F0502020204030204" pitchFamily="34" charset="0"/>
              </a:rPr>
              <a:t>All acronyms have been defined in the project glossary or data dictionary and used consistently (R36, R37).</a:t>
            </a:r>
          </a:p>
          <a:p>
            <a:pPr lvl="1">
              <a:lnSpc>
                <a:spcPct val="90000"/>
              </a:lnSpc>
              <a:spcBef>
                <a:spcPts val="0"/>
              </a:spcBef>
              <a:spcAft>
                <a:spcPts val="400"/>
              </a:spcAft>
            </a:pPr>
            <a:r>
              <a:rPr lang="en-US" sz="2400" dirty="0">
                <a:latin typeface="Calibri" panose="020F0502020204030204" pitchFamily="34" charset="0"/>
                <a:cs typeface="Calibri" panose="020F0502020204030204" pitchFamily="34" charset="0"/>
              </a:rPr>
              <a:t>The organization’s set of attributes has been defined for each requirement.</a:t>
            </a:r>
          </a:p>
          <a:p>
            <a:pPr lvl="2">
              <a:lnSpc>
                <a:spcPct val="90000"/>
              </a:lnSpc>
              <a:spcBef>
                <a:spcPts val="0"/>
              </a:spcBef>
              <a:spcAft>
                <a:spcPts val="400"/>
              </a:spcAft>
            </a:pPr>
            <a:r>
              <a:rPr lang="en-US" sz="2400" dirty="0">
                <a:latin typeface="Calibri" panose="020F0502020204030204" pitchFamily="34" charset="0"/>
                <a:cs typeface="Calibri" panose="020F0502020204030204" pitchFamily="34" charset="0"/>
              </a:rPr>
              <a:t>Especially Rationale and Verification attributes</a:t>
            </a:r>
          </a:p>
          <a:p>
            <a:pPr lvl="1">
              <a:lnSpc>
                <a:spcPct val="90000"/>
              </a:lnSpc>
              <a:spcBef>
                <a:spcPts val="0"/>
              </a:spcBef>
              <a:spcAft>
                <a:spcPts val="400"/>
              </a:spcAft>
            </a:pPr>
            <a:r>
              <a:rPr lang="en-US" sz="2400" dirty="0">
                <a:latin typeface="Calibri" panose="020F0502020204030204" pitchFamily="34" charset="0"/>
                <a:cs typeface="Calibri" panose="020F0502020204030204" pitchFamily="34" charset="0"/>
              </a:rPr>
              <a:t>Traceability of each requirement to its need, source, or parent requirement has been established to help ensure the requirement is necessary (C1)</a:t>
            </a:r>
          </a:p>
          <a:p>
            <a:pPr lvl="1">
              <a:lnSpc>
                <a:spcPct val="90000"/>
              </a:lnSpc>
              <a:spcBef>
                <a:spcPts val="0"/>
              </a:spcBef>
              <a:spcAft>
                <a:spcPts val="400"/>
              </a:spcAft>
            </a:pPr>
            <a:r>
              <a:rPr lang="en-US" sz="2400" dirty="0">
                <a:latin typeface="Calibri" panose="020F0502020204030204" pitchFamily="34" charset="0"/>
                <a:cs typeface="Calibri" panose="020F0502020204030204" pitchFamily="34" charset="0"/>
              </a:rPr>
              <a:t>The feasibility of each requirement has been assessed (C6) as well as the feasibility of the set (C12).</a:t>
            </a:r>
          </a:p>
          <a:p>
            <a:pPr lvl="1">
              <a:lnSpc>
                <a:spcPct val="90000"/>
              </a:lnSpc>
              <a:spcBef>
                <a:spcPts val="0"/>
              </a:spcBef>
              <a:spcAft>
                <a:spcPts val="400"/>
              </a:spcAft>
            </a:pPr>
            <a:endParaRPr lang="en-US" sz="2400" dirty="0">
              <a:latin typeface="Calibri" panose="020F0502020204030204" pitchFamily="34" charset="0"/>
              <a:cs typeface="Calibri" panose="020F0502020204030204" pitchFamily="34" charset="0"/>
            </a:endParaRPr>
          </a:p>
          <a:p>
            <a:pPr lvl="1">
              <a:lnSpc>
                <a:spcPct val="90000"/>
              </a:lnSpc>
              <a:spcBef>
                <a:spcPts val="0"/>
              </a:spcBef>
              <a:spcAft>
                <a:spcPts val="400"/>
              </a:spcAft>
            </a:pPr>
            <a:endParaRPr lang="en-US" sz="24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2E778A46-8B69-6316-F056-79D89278D7F1}"/>
              </a:ext>
            </a:extLst>
          </p:cNvPr>
          <p:cNvSpPr>
            <a:spLocks noGrp="1"/>
          </p:cNvSpPr>
          <p:nvPr>
            <p:ph type="sldNum" sz="quarter" idx="12"/>
          </p:nvPr>
        </p:nvSpPr>
        <p:spPr/>
        <p:txBody>
          <a:bodyPr/>
          <a:lstStyle/>
          <a:p>
            <a:fld id="{924B41C4-1474-8D42-B330-D2828683839D}" type="slidenum">
              <a:rPr lang="en-US" smtClean="0"/>
              <a:t>27</a:t>
            </a:fld>
            <a:endParaRPr lang="en-US"/>
          </a:p>
        </p:txBody>
      </p:sp>
      <p:sp>
        <p:nvSpPr>
          <p:cNvPr id="5" name="TextBox 4">
            <a:extLst>
              <a:ext uri="{FF2B5EF4-FFF2-40B4-BE49-F238E27FC236}">
                <a16:creationId xmlns:a16="http://schemas.microsoft.com/office/drawing/2014/main" id="{AC2102A2-4DE7-5B80-5E87-4704A9C91189}"/>
              </a:ext>
            </a:extLst>
          </p:cNvPr>
          <p:cNvSpPr txBox="1"/>
          <p:nvPr/>
        </p:nvSpPr>
        <p:spPr>
          <a:xfrm>
            <a:off x="690465" y="5630089"/>
            <a:ext cx="11150240" cy="830997"/>
          </a:xfrm>
          <a:prstGeom prst="rect">
            <a:avLst/>
          </a:prstGeom>
          <a:noFill/>
        </p:spPr>
        <p:txBody>
          <a:bodyPr wrap="square" rtlCol="0">
            <a:spAutoFit/>
          </a:bodyPr>
          <a:lstStyle/>
          <a:p>
            <a:r>
              <a:rPr lang="en-US" dirty="0">
                <a:solidFill>
                  <a:srgbClr val="FF0000"/>
                </a:solidFill>
              </a:rPr>
              <a:t>Many of the poorly-formed example requirements being assessed would be acceptable if stated as need statements (The stakeholders need to the LIR to …)</a:t>
            </a:r>
          </a:p>
        </p:txBody>
      </p:sp>
    </p:spTree>
    <p:extLst>
      <p:ext uri="{BB962C8B-B14F-4D97-AF65-F5344CB8AC3E}">
        <p14:creationId xmlns:p14="http://schemas.microsoft.com/office/powerpoint/2010/main" val="34774542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animEffect transition="in" filter="blinds(horizontal)">
                                      <p:cBhvr>
                                        <p:cTn id="11" dur="500"/>
                                        <p:tgtEl>
                                          <p:spTgt spid="3">
                                            <p:txEl>
                                              <p:pRg st="4" end="4"/>
                                            </p:txEl>
                                          </p:spTgt>
                                        </p:tgtEl>
                                      </p:cBhvr>
                                    </p:animEffect>
                                  </p:childTnLst>
                                </p:cTn>
                              </p:par>
                              <p:par>
                                <p:cTn id="12" presetID="3" presetClass="entr" presetSubtype="10" fill="hold" nodeType="withEffect">
                                  <p:stCondLst>
                                    <p:cond delay="0"/>
                                  </p:stCondLst>
                                  <p:childTnLst>
                                    <p:set>
                                      <p:cBhvr>
                                        <p:cTn id="13" dur="1" fill="hold">
                                          <p:stCondLst>
                                            <p:cond delay="0"/>
                                          </p:stCondLst>
                                        </p:cTn>
                                        <p:tgtEl>
                                          <p:spTgt spid="3">
                                            <p:txEl>
                                              <p:pRg st="5" end="5"/>
                                            </p:txEl>
                                          </p:spTgt>
                                        </p:tgtEl>
                                        <p:attrNameLst>
                                          <p:attrName>style.visibility</p:attrName>
                                        </p:attrNameLst>
                                      </p:cBhvr>
                                      <p:to>
                                        <p:strVal val="visible"/>
                                      </p:to>
                                    </p:set>
                                    <p:animEffect transition="in" filter="blinds(horizontal)">
                                      <p:cBhvr>
                                        <p:cTn id="14" dur="500"/>
                                        <p:tgtEl>
                                          <p:spTgt spid="3">
                                            <p:txEl>
                                              <p:pRg st="5" end="5"/>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Effect transition="in" filter="blinds(horizontal)">
                                      <p:cBhvr>
                                        <p:cTn id="19" dur="500"/>
                                        <p:tgtEl>
                                          <p:spTgt spid="3">
                                            <p:txEl>
                                              <p:pRg st="6" end="6"/>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3" presetClass="entr" presetSubtype="10" fill="hold" nodeType="clickEffect">
                                  <p:stCondLst>
                                    <p:cond delay="0"/>
                                  </p:stCondLst>
                                  <p:childTnLst>
                                    <p:set>
                                      <p:cBhvr>
                                        <p:cTn id="23" dur="1" fill="hold">
                                          <p:stCondLst>
                                            <p:cond delay="0"/>
                                          </p:stCondLst>
                                        </p:cTn>
                                        <p:tgtEl>
                                          <p:spTgt spid="3">
                                            <p:txEl>
                                              <p:pRg st="7" end="7"/>
                                            </p:txEl>
                                          </p:spTgt>
                                        </p:tgtEl>
                                        <p:attrNameLst>
                                          <p:attrName>style.visibility</p:attrName>
                                        </p:attrNameLst>
                                      </p:cBhvr>
                                      <p:to>
                                        <p:strVal val="visible"/>
                                      </p:to>
                                    </p:set>
                                    <p:animEffect transition="in" filter="blinds(horizontal)">
                                      <p:cBhvr>
                                        <p:cTn id="24" dur="500"/>
                                        <p:tgtEl>
                                          <p:spTgt spid="3">
                                            <p:txEl>
                                              <p:pRg st="7" end="7"/>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dissolve">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57714-F44A-776C-192F-88703092A98D}"/>
              </a:ext>
            </a:extLst>
          </p:cNvPr>
          <p:cNvSpPr>
            <a:spLocks noGrp="1"/>
          </p:cNvSpPr>
          <p:nvPr>
            <p:ph type="title"/>
          </p:nvPr>
        </p:nvSpPr>
        <p:spPr>
          <a:xfrm>
            <a:off x="484619" y="103802"/>
            <a:ext cx="10978515" cy="582611"/>
          </a:xfrm>
        </p:spPr>
        <p:txBody>
          <a:bodyPr>
            <a:noAutofit/>
          </a:bodyPr>
          <a:lstStyle/>
          <a:p>
            <a:pPr algn="ctr"/>
            <a:r>
              <a:rPr lang="en-US" sz="3600" dirty="0"/>
              <a:t>Use of NLP/AI Tools</a:t>
            </a:r>
          </a:p>
        </p:txBody>
      </p:sp>
      <p:sp>
        <p:nvSpPr>
          <p:cNvPr id="3" name="Content Placeholder 2">
            <a:extLst>
              <a:ext uri="{FF2B5EF4-FFF2-40B4-BE49-F238E27FC236}">
                <a16:creationId xmlns:a16="http://schemas.microsoft.com/office/drawing/2014/main" id="{296F2990-64B6-B965-0573-1938C815B0FC}"/>
              </a:ext>
            </a:extLst>
          </p:cNvPr>
          <p:cNvSpPr>
            <a:spLocks noGrp="1"/>
          </p:cNvSpPr>
          <p:nvPr>
            <p:ph idx="1"/>
          </p:nvPr>
        </p:nvSpPr>
        <p:spPr>
          <a:xfrm>
            <a:off x="0" y="663572"/>
            <a:ext cx="12028700" cy="4369298"/>
          </a:xfrm>
        </p:spPr>
        <p:txBody>
          <a:bodyPr>
            <a:noAutofit/>
          </a:bodyPr>
          <a:lstStyle/>
          <a:p>
            <a:pPr>
              <a:lnSpc>
                <a:spcPct val="80000"/>
              </a:lnSpc>
              <a:spcBef>
                <a:spcPts val="0"/>
              </a:spcBef>
              <a:spcAft>
                <a:spcPts val="400"/>
              </a:spcAft>
            </a:pPr>
            <a:r>
              <a:rPr lang="en-US" sz="2000" dirty="0">
                <a:latin typeface="Calibri" panose="020F0502020204030204" pitchFamily="34" charset="0"/>
                <a:cs typeface="Calibri" panose="020F0502020204030204" pitchFamily="34" charset="0"/>
              </a:rPr>
              <a:t>Given the large number of rules, it is hard for a person to keep track of them all.</a:t>
            </a:r>
          </a:p>
          <a:p>
            <a:pPr>
              <a:lnSpc>
                <a:spcPct val="80000"/>
              </a:lnSpc>
              <a:spcBef>
                <a:spcPts val="0"/>
              </a:spcBef>
              <a:spcAft>
                <a:spcPts val="400"/>
              </a:spcAft>
            </a:pPr>
            <a:r>
              <a:rPr lang="en-US" sz="2000" dirty="0">
                <a:latin typeface="Calibri" panose="020F0502020204030204" pitchFamily="34" charset="0"/>
                <a:cs typeface="Calibri" panose="020F0502020204030204" pitchFamily="34" charset="0"/>
              </a:rPr>
              <a:t>What is needed is a “digital assistant” to help the writer and assess the quality of the requirements.</a:t>
            </a:r>
          </a:p>
          <a:p>
            <a:pPr>
              <a:lnSpc>
                <a:spcPct val="80000"/>
              </a:lnSpc>
              <a:spcBef>
                <a:spcPts val="0"/>
              </a:spcBef>
              <a:spcAft>
                <a:spcPts val="400"/>
              </a:spcAft>
            </a:pPr>
            <a:r>
              <a:rPr lang="en-US" sz="2000" dirty="0">
                <a:latin typeface="Calibri" panose="020F0502020204030204" pitchFamily="34" charset="0"/>
                <a:cs typeface="Calibri" panose="020F0502020204030204" pitchFamily="34" charset="0"/>
              </a:rPr>
              <a:t>Fortunately, there are tools that are available as a “digital assistant”.</a:t>
            </a:r>
          </a:p>
          <a:p>
            <a:pPr lvl="1">
              <a:lnSpc>
                <a:spcPct val="80000"/>
              </a:lnSpc>
              <a:spcBef>
                <a:spcPts val="0"/>
              </a:spcBef>
              <a:spcAft>
                <a:spcPts val="400"/>
              </a:spcAft>
            </a:pPr>
            <a:r>
              <a:rPr lang="en-US" sz="2000" dirty="0">
                <a:latin typeface="Calibri" panose="020F0502020204030204" pitchFamily="34" charset="0"/>
                <a:cs typeface="Calibri" panose="020F0502020204030204" pitchFamily="34" charset="0"/>
              </a:rPr>
              <a:t>The </a:t>
            </a:r>
            <a:r>
              <a:rPr lang="en-US" sz="2000" dirty="0" err="1">
                <a:latin typeface="Calibri" panose="020F0502020204030204" pitchFamily="34" charset="0"/>
                <a:cs typeface="Calibri" panose="020F0502020204030204" pitchFamily="34" charset="0"/>
              </a:rPr>
              <a:t>ReUse</a:t>
            </a:r>
            <a:r>
              <a:rPr lang="en-US" sz="2000" dirty="0">
                <a:latin typeface="Calibri" panose="020F0502020204030204" pitchFamily="34" charset="0"/>
                <a:cs typeface="Calibri" panose="020F0502020204030204" pitchFamily="34" charset="0"/>
              </a:rPr>
              <a:t> Company (TRC) has a requirement authoring tool that can be integrated with other requirement management and modeling tools.</a:t>
            </a:r>
          </a:p>
          <a:p>
            <a:pPr lvl="1">
              <a:lnSpc>
                <a:spcPct val="80000"/>
              </a:lnSpc>
              <a:spcBef>
                <a:spcPts val="0"/>
              </a:spcBef>
              <a:spcAft>
                <a:spcPts val="400"/>
              </a:spcAft>
            </a:pPr>
            <a:r>
              <a:rPr lang="en-US" sz="2000" dirty="0" err="1">
                <a:latin typeface="Calibri" panose="020F0502020204030204" pitchFamily="34" charset="0"/>
                <a:cs typeface="Calibri" panose="020F0502020204030204" pitchFamily="34" charset="0"/>
              </a:rPr>
              <a:t>QVScribe</a:t>
            </a:r>
            <a:r>
              <a:rPr lang="en-US" sz="2000" dirty="0">
                <a:latin typeface="Calibri" panose="020F0502020204030204" pitchFamily="34" charset="0"/>
                <a:cs typeface="Calibri" panose="020F0502020204030204" pitchFamily="34" charset="0"/>
              </a:rPr>
              <a:t> that can be integrated with other requirement management and modeling tools</a:t>
            </a:r>
          </a:p>
          <a:p>
            <a:pPr lvl="1">
              <a:lnSpc>
                <a:spcPct val="80000"/>
              </a:lnSpc>
              <a:spcBef>
                <a:spcPts val="0"/>
              </a:spcBef>
              <a:spcAft>
                <a:spcPts val="400"/>
              </a:spcAft>
            </a:pPr>
            <a:r>
              <a:rPr lang="en-US" sz="2000" dirty="0">
                <a:latin typeface="Calibri" panose="020F0502020204030204" pitchFamily="34" charset="0"/>
                <a:cs typeface="Calibri" panose="020F0502020204030204" pitchFamily="34" charset="0"/>
              </a:rPr>
              <a:t>IBM Requirements Quality Assistant (RQA) </a:t>
            </a:r>
          </a:p>
          <a:p>
            <a:pPr lvl="1">
              <a:lnSpc>
                <a:spcPct val="80000"/>
              </a:lnSpc>
              <a:spcBef>
                <a:spcPts val="0"/>
              </a:spcBef>
              <a:spcAft>
                <a:spcPts val="400"/>
              </a:spcAft>
            </a:pPr>
            <a:r>
              <a:rPr lang="en-US" sz="2000" dirty="0">
                <a:latin typeface="Calibri" panose="020F0502020204030204" pitchFamily="34" charset="0"/>
                <a:cs typeface="Calibri" panose="020F0502020204030204" pitchFamily="34" charset="0"/>
              </a:rPr>
              <a:t>Jama Connect has their requirements advisor, Jama Connect Advisor, integrated into their authoring function.</a:t>
            </a:r>
          </a:p>
          <a:p>
            <a:pPr lvl="1">
              <a:lnSpc>
                <a:spcPct val="80000"/>
              </a:lnSpc>
              <a:spcBef>
                <a:spcPts val="0"/>
              </a:spcBef>
              <a:spcAft>
                <a:spcPts val="400"/>
              </a:spcAft>
            </a:pPr>
            <a:r>
              <a:rPr lang="en-US" sz="2000" dirty="0">
                <a:latin typeface="Calibri" panose="020F0502020204030204" pitchFamily="34" charset="0"/>
                <a:cs typeface="Calibri" panose="020F0502020204030204" pitchFamily="34" charset="0"/>
              </a:rPr>
              <a:t>Others …………</a:t>
            </a:r>
          </a:p>
          <a:p>
            <a:pPr>
              <a:lnSpc>
                <a:spcPct val="80000"/>
              </a:lnSpc>
              <a:spcBef>
                <a:spcPts val="0"/>
              </a:spcBef>
              <a:spcAft>
                <a:spcPts val="400"/>
              </a:spcAft>
            </a:pPr>
            <a:r>
              <a:rPr lang="en-US" sz="2000" dirty="0">
                <a:latin typeface="Calibri" panose="020F0502020204030204" pitchFamily="34" charset="0"/>
                <a:cs typeface="Calibri" panose="020F0502020204030204" pitchFamily="34" charset="0"/>
              </a:rPr>
              <a:t>The digital assistants, address a subset of the rules, are rules focused, not characteristics focused.</a:t>
            </a:r>
          </a:p>
          <a:p>
            <a:pPr>
              <a:lnSpc>
                <a:spcPct val="80000"/>
              </a:lnSpc>
              <a:spcBef>
                <a:spcPts val="0"/>
              </a:spcBef>
              <a:spcAft>
                <a:spcPts val="400"/>
              </a:spcAft>
            </a:pPr>
            <a:r>
              <a:rPr lang="en-US" sz="2000" dirty="0">
                <a:latin typeface="Calibri" panose="020F0502020204030204" pitchFamily="34" charset="0"/>
                <a:cs typeface="Calibri" panose="020F0502020204030204" pitchFamily="34" charset="0"/>
              </a:rPr>
              <a:t>Online AI/LLM applications</a:t>
            </a:r>
          </a:p>
          <a:p>
            <a:pPr lvl="1">
              <a:lnSpc>
                <a:spcPct val="80000"/>
              </a:lnSpc>
              <a:spcBef>
                <a:spcPts val="0"/>
              </a:spcBef>
              <a:spcAft>
                <a:spcPts val="400"/>
              </a:spcAft>
            </a:pPr>
            <a:r>
              <a:rPr lang="en-US" sz="2000" dirty="0">
                <a:latin typeface="Calibri" panose="020F0502020204030204" pitchFamily="34" charset="0"/>
                <a:cs typeface="Calibri" panose="020F0502020204030204" pitchFamily="34" charset="0"/>
              </a:rPr>
              <a:t>ChatGPT, Bing, Bard, Others ……</a:t>
            </a:r>
          </a:p>
          <a:p>
            <a:pPr lvl="1">
              <a:lnSpc>
                <a:spcPct val="80000"/>
              </a:lnSpc>
              <a:spcBef>
                <a:spcPts val="0"/>
              </a:spcBef>
              <a:spcAft>
                <a:spcPts val="400"/>
              </a:spcAft>
            </a:pPr>
            <a:r>
              <a:rPr lang="en-US" sz="2000" dirty="0">
                <a:latin typeface="Calibri" panose="020F0502020204030204" pitchFamily="34" charset="0"/>
                <a:cs typeface="Calibri" panose="020F0502020204030204" pitchFamily="34" charset="0"/>
              </a:rPr>
              <a:t>Online AI applications can be useful but have serious limitations and have limited knowledge of the characteristics and rules and ability to apply them properly, consistently, and reliably. </a:t>
            </a:r>
          </a:p>
        </p:txBody>
      </p:sp>
      <p:sp>
        <p:nvSpPr>
          <p:cNvPr id="4" name="Slide Number Placeholder 3">
            <a:extLst>
              <a:ext uri="{FF2B5EF4-FFF2-40B4-BE49-F238E27FC236}">
                <a16:creationId xmlns:a16="http://schemas.microsoft.com/office/drawing/2014/main" id="{2F92217C-EEEA-3440-5F9D-F72D64795D01}"/>
              </a:ext>
            </a:extLst>
          </p:cNvPr>
          <p:cNvSpPr>
            <a:spLocks noGrp="1"/>
          </p:cNvSpPr>
          <p:nvPr>
            <p:ph type="sldNum" sz="quarter" idx="12"/>
          </p:nvPr>
        </p:nvSpPr>
        <p:spPr/>
        <p:txBody>
          <a:bodyPr/>
          <a:lstStyle/>
          <a:p>
            <a:fld id="{924B41C4-1474-8D42-B330-D2828683839D}" type="slidenum">
              <a:rPr lang="en-US" smtClean="0"/>
              <a:t>28</a:t>
            </a:fld>
            <a:endParaRPr lang="en-US"/>
          </a:p>
        </p:txBody>
      </p:sp>
      <p:sp>
        <p:nvSpPr>
          <p:cNvPr id="5" name="Subtitle 4">
            <a:extLst>
              <a:ext uri="{FF2B5EF4-FFF2-40B4-BE49-F238E27FC236}">
                <a16:creationId xmlns:a16="http://schemas.microsoft.com/office/drawing/2014/main" id="{B71FEBE5-F324-4BD2-79D1-6397DAE26BED}"/>
              </a:ext>
            </a:extLst>
          </p:cNvPr>
          <p:cNvSpPr txBox="1">
            <a:spLocks/>
          </p:cNvSpPr>
          <p:nvPr/>
        </p:nvSpPr>
        <p:spPr>
          <a:xfrm>
            <a:off x="2109724"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
        <p:nvSpPr>
          <p:cNvPr id="7" name="TextBox 6">
            <a:extLst>
              <a:ext uri="{FF2B5EF4-FFF2-40B4-BE49-F238E27FC236}">
                <a16:creationId xmlns:a16="http://schemas.microsoft.com/office/drawing/2014/main" id="{E0F8467D-A221-EDEE-56C4-393BDCC099E6}"/>
              </a:ext>
            </a:extLst>
          </p:cNvPr>
          <p:cNvSpPr txBox="1"/>
          <p:nvPr/>
        </p:nvSpPr>
        <p:spPr>
          <a:xfrm>
            <a:off x="484619" y="5032870"/>
            <a:ext cx="11092486" cy="1428083"/>
          </a:xfrm>
          <a:prstGeom prst="rect">
            <a:avLst/>
          </a:prstGeom>
          <a:noFill/>
        </p:spPr>
        <p:txBody>
          <a:bodyPr wrap="square" rtlCol="0">
            <a:spAutoFit/>
          </a:bodyPr>
          <a:lstStyle/>
          <a:p>
            <a:pPr algn="ctr">
              <a:lnSpc>
                <a:spcPct val="80000"/>
              </a:lnSpc>
            </a:pPr>
            <a:r>
              <a:rPr lang="en-US" sz="2000" b="1" dirty="0">
                <a:solidFill>
                  <a:srgbClr val="FF0000"/>
                </a:solidFill>
                <a:latin typeface="Calibri" panose="020F0502020204030204" pitchFamily="34" charset="0"/>
                <a:cs typeface="Calibri" panose="020F0502020204030204" pitchFamily="34" charset="0"/>
              </a:rPr>
              <a:t>None of the digital assistants available, nor online AI/LLM applications, will do as a complete assessment as is done in the following slides. </a:t>
            </a:r>
          </a:p>
          <a:p>
            <a:pPr algn="ctr">
              <a:lnSpc>
                <a:spcPct val="80000"/>
              </a:lnSpc>
            </a:pPr>
            <a:endParaRPr lang="en-US" sz="800" b="1" dirty="0">
              <a:solidFill>
                <a:srgbClr val="FF0000"/>
              </a:solidFill>
              <a:latin typeface="Calibri" panose="020F0502020204030204" pitchFamily="34" charset="0"/>
              <a:cs typeface="Calibri" panose="020F0502020204030204" pitchFamily="34" charset="0"/>
            </a:endParaRPr>
          </a:p>
          <a:p>
            <a:pPr algn="ctr">
              <a:lnSpc>
                <a:spcPct val="80000"/>
              </a:lnSpc>
            </a:pPr>
            <a:r>
              <a:rPr lang="en-US" sz="2000" b="1" dirty="0">
                <a:solidFill>
                  <a:srgbClr val="FF0000"/>
                </a:solidFill>
                <a:latin typeface="Calibri" panose="020F0502020204030204" pitchFamily="34" charset="0"/>
                <a:cs typeface="Calibri" panose="020F0502020204030204" pitchFamily="34" charset="0"/>
              </a:rPr>
              <a:t>It is important that you understand the limitations of these tools and not make the assumption that if a tool finds no defects that the requirements and sets of requirements are well-formed, having the characteristics defined in the GtWR.</a:t>
            </a:r>
          </a:p>
        </p:txBody>
      </p:sp>
    </p:spTree>
    <p:extLst>
      <p:ext uri="{BB962C8B-B14F-4D97-AF65-F5344CB8AC3E}">
        <p14:creationId xmlns:p14="http://schemas.microsoft.com/office/powerpoint/2010/main" val="220445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animEffect transition="in" filter="blinds(horizontal)">
                                      <p:cBhvr>
                                        <p:cTn id="15" dur="500"/>
                                        <p:tgtEl>
                                          <p:spTgt spid="3">
                                            <p:txEl>
                                              <p:pRg st="3" end="3"/>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blinds(horizontal)">
                                      <p:cBhvr>
                                        <p:cTn id="18" dur="500"/>
                                        <p:tgtEl>
                                          <p:spTgt spid="3">
                                            <p:txEl>
                                              <p:pRg st="4" end="4"/>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blinds(horizontal)">
                                      <p:cBhvr>
                                        <p:cTn id="21" dur="500"/>
                                        <p:tgtEl>
                                          <p:spTgt spid="3">
                                            <p:txEl>
                                              <p:pRg st="5" end="5"/>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blinds(horizontal)">
                                      <p:cBhvr>
                                        <p:cTn id="24" dur="500"/>
                                        <p:tgtEl>
                                          <p:spTgt spid="3">
                                            <p:txEl>
                                              <p:pRg st="6" end="6"/>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blinds(horizontal)">
                                      <p:cBhvr>
                                        <p:cTn id="27" dur="500"/>
                                        <p:tgtEl>
                                          <p:spTgt spid="3">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blinds(horizontal)">
                                      <p:cBhvr>
                                        <p:cTn id="32" dur="500"/>
                                        <p:tgtEl>
                                          <p:spTgt spid="3">
                                            <p:txEl>
                                              <p:pRg st="8" end="8"/>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blinds(horizontal)">
                                      <p:cBhvr>
                                        <p:cTn id="37" dur="500"/>
                                        <p:tgtEl>
                                          <p:spTgt spid="3">
                                            <p:txEl>
                                              <p:pRg st="9" end="9"/>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3">
                                            <p:txEl>
                                              <p:pRg st="10" end="10"/>
                                            </p:txEl>
                                          </p:spTgt>
                                        </p:tgtEl>
                                        <p:attrNameLst>
                                          <p:attrName>style.visibility</p:attrName>
                                        </p:attrNameLst>
                                      </p:cBhvr>
                                      <p:to>
                                        <p:strVal val="visible"/>
                                      </p:to>
                                    </p:set>
                                    <p:animEffect transition="in" filter="blinds(horizontal)">
                                      <p:cBhvr>
                                        <p:cTn id="40" dur="500"/>
                                        <p:tgtEl>
                                          <p:spTgt spid="3">
                                            <p:txEl>
                                              <p:pRg st="10" end="10"/>
                                            </p:txEl>
                                          </p:spTgt>
                                        </p:tgtEl>
                                      </p:cBhvr>
                                    </p:animEffect>
                                  </p:childTnLst>
                                </p:cTn>
                              </p:par>
                              <p:par>
                                <p:cTn id="41" presetID="3" presetClass="entr" presetSubtype="10" fill="hold" nodeType="with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animEffect transition="in" filter="blinds(horizontal)">
                                      <p:cBhvr>
                                        <p:cTn id="43" dur="500"/>
                                        <p:tgtEl>
                                          <p:spTgt spid="3">
                                            <p:txEl>
                                              <p:pRg st="11" end="11"/>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3" presetClass="entr" presetSubtype="10"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Effect transition="in" filter="blinds(horizontal)">
                                      <p:cBhvr>
                                        <p:cTn id="4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443556" y="49949"/>
            <a:ext cx="10879281" cy="543215"/>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68700" y="553041"/>
            <a:ext cx="11847075" cy="5231984"/>
          </a:xfrm>
        </p:spPr>
        <p:txBody>
          <a:bodyPr>
            <a:noAutofit/>
          </a:bodyPr>
          <a:lstStyle/>
          <a:p>
            <a:pPr marL="1376363" indent="-1362075">
              <a:lnSpc>
                <a:spcPct val="90000"/>
              </a:lnSpc>
              <a:spcBef>
                <a:spcPts val="0"/>
              </a:spcBef>
              <a:spcAft>
                <a:spcPts val="3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a:t>
            </a:r>
            <a:r>
              <a:rPr lang="en-US" sz="2000" dirty="0" err="1">
                <a:latin typeface="Calibri" panose="020F0502020204030204" pitchFamily="34" charset="0"/>
                <a:cs typeface="Calibri" panose="020F0502020204030204" pitchFamily="34" charset="0"/>
              </a:rPr>
              <a:t>Maintainence</a:t>
            </a:r>
            <a:r>
              <a:rPr lang="en-US" sz="2000" dirty="0">
                <a:latin typeface="Calibri" panose="020F0502020204030204" pitchFamily="34" charset="0"/>
                <a:cs typeface="Calibri" panose="020F0502020204030204" pitchFamily="34" charset="0"/>
              </a:rPr>
              <a:t> Technician </a:t>
            </a:r>
            <a:r>
              <a:rPr lang="en-US" sz="2000" dirty="0" err="1">
                <a:latin typeface="Calibri" panose="020F0502020204030204" pitchFamily="34" charset="0"/>
                <a:cs typeface="Calibri" panose="020F0502020204030204" pitchFamily="34" charset="0"/>
              </a:rPr>
              <a:t>wiil</a:t>
            </a:r>
            <a:r>
              <a:rPr lang="en-US" sz="2000" dirty="0">
                <a:latin typeface="Calibri" panose="020F0502020204030204" pitchFamily="34" charset="0"/>
                <a:cs typeface="Calibri" panose="020F0502020204030204" pitchFamily="34" charset="0"/>
              </a:rPr>
              <a:t> provide a daily supply of lids to every installation robot </a:t>
            </a:r>
            <a:br>
              <a:rPr lang="en-US" sz="2000" dirty="0">
                <a:latin typeface="Calibri" panose="020F0502020204030204" pitchFamily="34" charset="0"/>
                <a:cs typeface="Calibri" panose="020F0502020204030204" pitchFamily="34" charset="0"/>
              </a:rPr>
            </a:br>
            <a:r>
              <a:rPr lang="en-US" sz="2000" dirty="0">
                <a:latin typeface="Calibri" panose="020F0502020204030204" pitchFamily="34" charset="0"/>
                <a:cs typeface="Calibri" panose="020F0502020204030204" pitchFamily="34" charset="0"/>
              </a:rPr>
              <a:t>at the beginning of the shift.  </a:t>
            </a:r>
            <a:endParaRPr lang="en-US" sz="2000" b="1" dirty="0">
              <a:latin typeface="Calibri" panose="020F0502020204030204" pitchFamily="34" charset="0"/>
              <a:cs typeface="Calibri" panose="020F0502020204030204" pitchFamily="34" charset="0"/>
            </a:endParaRPr>
          </a:p>
          <a:p>
            <a:pPr marL="469900" indent="-285750">
              <a:lnSpc>
                <a:spcPct val="90000"/>
              </a:lnSpc>
              <a:spcBef>
                <a:spcPts val="0"/>
              </a:spcBef>
              <a:spcAft>
                <a:spcPts val="300"/>
              </a:spcAft>
            </a:pPr>
            <a:r>
              <a:rPr lang="en-US" sz="2000" dirty="0">
                <a:latin typeface="Calibri" panose="020F0502020204030204" pitchFamily="34" charset="0"/>
                <a:cs typeface="Calibri" panose="020F0502020204030204" pitchFamily="34" charset="0"/>
              </a:rPr>
              <a:t>Written as a statement of fact (will) of what the Maintenance Tech will do and when rather than a requirement (shall) on the LIR. Must use proper term (shall) that makes it clear this is a requirement rather than a goal (should) or a statement of fact (will).</a:t>
            </a:r>
          </a:p>
          <a:p>
            <a:pPr marL="469900" indent="-285750">
              <a:lnSpc>
                <a:spcPct val="90000"/>
              </a:lnSpc>
              <a:spcBef>
                <a:spcPts val="0"/>
              </a:spcBef>
              <a:spcAft>
                <a:spcPts val="300"/>
              </a:spcAft>
            </a:pPr>
            <a:r>
              <a:rPr lang="en-US" sz="2000" dirty="0">
                <a:latin typeface="Calibri" panose="020F0502020204030204" pitchFamily="34" charset="0"/>
                <a:cs typeface="Calibri" panose="020F0502020204030204" pitchFamily="34" charset="0"/>
              </a:rPr>
              <a:t>Ensure the subject and verb of the need or requirement statement are appropriate to the entity to which the statement refers (R3). The requirement should be written on what the LIR is required to do and when - not the Maintenance Technician who provides the lids to the LDS which dispenses the lids to the LIR.  </a:t>
            </a:r>
          </a:p>
          <a:p>
            <a:pPr marL="469900" indent="-285750">
              <a:lnSpc>
                <a:spcPct val="90000"/>
              </a:lnSpc>
              <a:spcBef>
                <a:spcPts val="0"/>
              </a:spcBef>
              <a:spcAft>
                <a:spcPts val="300"/>
              </a:spcAft>
            </a:pPr>
            <a:r>
              <a:rPr lang="en-US" sz="2000" dirty="0">
                <a:latin typeface="Calibri" panose="020F0502020204030204" pitchFamily="34" charset="0"/>
                <a:cs typeface="Calibri" panose="020F0502020204030204" pitchFamily="34" charset="0"/>
              </a:rPr>
              <a:t>Use correct spelling (R13).  </a:t>
            </a:r>
          </a:p>
          <a:p>
            <a:pPr marL="469900" indent="-285750">
              <a:lnSpc>
                <a:spcPct val="90000"/>
              </a:lnSpc>
              <a:spcBef>
                <a:spcPts val="0"/>
              </a:spcBef>
              <a:spcAft>
                <a:spcPts val="300"/>
              </a:spcAft>
            </a:pPr>
            <a:r>
              <a:rPr lang="en-US" sz="2000" dirty="0">
                <a:latin typeface="Calibri" panose="020F0502020204030204" pitchFamily="34" charset="0"/>
                <a:cs typeface="Calibri" panose="020F0502020204030204" pitchFamily="34" charset="0"/>
              </a:rPr>
              <a:t>Avoid the use of absolutes such as “every” (R26). </a:t>
            </a:r>
          </a:p>
          <a:p>
            <a:pPr marL="469900" indent="-285750">
              <a:lnSpc>
                <a:spcPct val="90000"/>
              </a:lnSpc>
              <a:spcBef>
                <a:spcPts val="0"/>
              </a:spcBef>
              <a:spcAft>
                <a:spcPts val="300"/>
              </a:spcAft>
            </a:pPr>
            <a:r>
              <a:rPr lang="en-US" sz="2000" dirty="0">
                <a:latin typeface="Calibri" panose="020F0502020204030204" pitchFamily="34" charset="0"/>
                <a:cs typeface="Calibri" panose="020F0502020204030204" pitchFamily="34" charset="0"/>
              </a:rPr>
              <a:t>Use “each” instead of “every” when universal quantification is intended (R32). </a:t>
            </a:r>
          </a:p>
          <a:p>
            <a:pPr marL="469900" indent="-285750">
              <a:lnSpc>
                <a:spcPct val="90000"/>
              </a:lnSpc>
              <a:spcBef>
                <a:spcPts val="0"/>
              </a:spcBef>
              <a:spcAft>
                <a:spcPts val="300"/>
              </a:spcAft>
            </a:pPr>
            <a:r>
              <a:rPr lang="en-US" sz="2000" dirty="0">
                <a:latin typeface="Calibri" panose="020F0502020204030204" pitchFamily="34" charset="0"/>
                <a:cs typeface="Calibri" panose="020F0502020204030204" pitchFamily="34" charset="0"/>
              </a:rPr>
              <a:t>Because there is an interaction between two systems, this is an interface requirement which must refer to where the interactions between the LDS and LIR are defined (R1), i.e., an ICD - else the requirement is not complete (C4) and not verifiable (C7).</a:t>
            </a:r>
          </a:p>
          <a:p>
            <a:pPr marL="814388" indent="-342900">
              <a:lnSpc>
                <a:spcPct val="90000"/>
              </a:lnSpc>
              <a:spcAft>
                <a:spcPts val="300"/>
              </a:spcAft>
            </a:pPr>
            <a:endParaRPr lang="en-US" sz="1000" dirty="0">
              <a:latin typeface="Calibri" panose="020F0502020204030204" pitchFamily="34" charset="0"/>
              <a:cs typeface="Calibri" panose="020F0502020204030204" pitchFamily="34" charset="0"/>
            </a:endParaRPr>
          </a:p>
          <a:p>
            <a:pPr marL="1376363" indent="-1362075">
              <a:lnSpc>
                <a:spcPct val="90000"/>
              </a:lnSpc>
              <a:spcBef>
                <a:spcPts val="0"/>
              </a:spcBef>
              <a:spcAft>
                <a:spcPts val="300"/>
              </a:spcAft>
              <a:buNone/>
            </a:pPr>
            <a:r>
              <a:rPr lang="en-US" sz="2000" b="1" dirty="0">
                <a:latin typeface="Calibri" panose="020F0502020204030204" pitchFamily="34" charset="0"/>
                <a:cs typeface="Calibri" panose="020F0502020204030204" pitchFamily="34" charset="0"/>
              </a:rPr>
              <a:t>Improved:</a:t>
            </a:r>
            <a:r>
              <a:rPr lang="en-US" sz="2000" dirty="0">
                <a:latin typeface="Calibri" panose="020F0502020204030204" pitchFamily="34" charset="0"/>
                <a:cs typeface="Calibri" panose="020F0502020204030204" pitchFamily="34" charset="0"/>
              </a:rPr>
              <a:t> (Written as two requirements.)</a:t>
            </a:r>
          </a:p>
          <a:p>
            <a:pPr marL="228600" indent="0">
              <a:lnSpc>
                <a:spcPct val="90000"/>
              </a:lnSpc>
              <a:spcAft>
                <a:spcPts val="300"/>
              </a:spcAft>
              <a:buNone/>
            </a:pPr>
            <a:r>
              <a:rPr lang="en-US" sz="2000" dirty="0">
                <a:latin typeface="Calibri" panose="020F0502020204030204" pitchFamily="34" charset="0"/>
                <a:cs typeface="Calibri" panose="020F0502020204030204" pitchFamily="34" charset="0"/>
              </a:rPr>
              <a:t>The LIR shall obtain Lids from the LDS as described in the LIR/LDS ICD xyz, Section 123. </a:t>
            </a:r>
          </a:p>
          <a:p>
            <a:pPr marL="228600" indent="0">
              <a:lnSpc>
                <a:spcPct val="90000"/>
              </a:lnSpc>
              <a:spcAft>
                <a:spcPts val="300"/>
              </a:spcAft>
              <a:buNone/>
            </a:pPr>
            <a:r>
              <a:rPr lang="en-US" sz="2000" dirty="0">
                <a:latin typeface="Calibri" panose="020F0502020204030204" pitchFamily="34" charset="0"/>
                <a:cs typeface="Calibri" panose="020F0502020204030204" pitchFamily="34" charset="0"/>
              </a:rPr>
              <a:t>The LIR shall obtain Lids from the LDS per the timing defined in JPS ICD xyz, Section 123.</a:t>
            </a:r>
            <a:endParaRPr lang="en-US" sz="2000" b="1" dirty="0">
              <a:latin typeface="Calibri" panose="020F0502020204030204" pitchFamily="34" charset="0"/>
              <a:cs typeface="Calibri" panose="020F0502020204030204" pitchFamily="34" charset="0"/>
            </a:endParaRPr>
          </a:p>
          <a:p>
            <a:pPr marL="0" indent="0">
              <a:lnSpc>
                <a:spcPct val="90000"/>
              </a:lnSpc>
              <a:spcAft>
                <a:spcPts val="300"/>
              </a:spcAft>
              <a:buNone/>
            </a:pPr>
            <a:endParaRPr lang="en-US" sz="2000" b="1" dirty="0">
              <a:latin typeface="Calibri" panose="020F0502020204030204" pitchFamily="34" charset="0"/>
              <a:cs typeface="Calibri" panose="020F0502020204030204" pitchFamily="34" charset="0"/>
            </a:endParaRPr>
          </a:p>
          <a:p>
            <a:pPr marL="0" indent="0">
              <a:lnSpc>
                <a:spcPct val="90000"/>
              </a:lnSpc>
              <a:spcAft>
                <a:spcPts val="300"/>
              </a:spcAft>
              <a:buNone/>
            </a:pPr>
            <a:endParaRPr lang="en-US" sz="2000" b="1"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29</a:t>
            </a:fld>
            <a:endParaRPr lang="en-US" dirty="0"/>
          </a:p>
        </p:txBody>
      </p:sp>
      <p:sp>
        <p:nvSpPr>
          <p:cNvPr id="5" name="TextBox 4">
            <a:extLst>
              <a:ext uri="{FF2B5EF4-FFF2-40B4-BE49-F238E27FC236}">
                <a16:creationId xmlns:a16="http://schemas.microsoft.com/office/drawing/2014/main" id="{3E501702-51DA-A61A-7505-B15762727E74}"/>
              </a:ext>
            </a:extLst>
          </p:cNvPr>
          <p:cNvSpPr txBox="1"/>
          <p:nvPr/>
        </p:nvSpPr>
        <p:spPr>
          <a:xfrm>
            <a:off x="1642844" y="600929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10" name="Subtitle 4">
            <a:extLst>
              <a:ext uri="{FF2B5EF4-FFF2-40B4-BE49-F238E27FC236}">
                <a16:creationId xmlns:a16="http://schemas.microsoft.com/office/drawing/2014/main" id="{C9F9193A-16E1-EE59-2F77-C667291FE179}"/>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2076009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blinds(horizontal)">
                                      <p:cBhvr>
                                        <p:cTn id="37" dur="500"/>
                                        <p:tgtEl>
                                          <p:spTgt spid="3">
                                            <p:txEl>
                                              <p:pRg st="8" end="8"/>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Effect transition="in" filter="blinds(horizontal)">
                                      <p:cBhvr>
                                        <p:cTn id="40" dur="500"/>
                                        <p:tgtEl>
                                          <p:spTgt spid="3">
                                            <p:txEl>
                                              <p:pRg st="9" end="9"/>
                                            </p:txEl>
                                          </p:spTgt>
                                        </p:tgtEl>
                                      </p:cBhvr>
                                    </p:animEffect>
                                  </p:childTnLst>
                                </p:cTn>
                              </p:par>
                              <p:par>
                                <p:cTn id="41" presetID="3" presetClass="entr" presetSubtype="10" fill="hold"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Effect transition="in" filter="blinds(horizontal)">
                                      <p:cBhvr>
                                        <p:cTn id="43"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767E8-4895-6A4B-A3C3-9A2653D39B51}"/>
              </a:ext>
            </a:extLst>
          </p:cNvPr>
          <p:cNvSpPr>
            <a:spLocks noGrp="1"/>
          </p:cNvSpPr>
          <p:nvPr>
            <p:ph type="title"/>
          </p:nvPr>
        </p:nvSpPr>
        <p:spPr>
          <a:xfrm>
            <a:off x="708771" y="-20486"/>
            <a:ext cx="10978515" cy="706996"/>
          </a:xfrm>
        </p:spPr>
        <p:txBody>
          <a:bodyPr>
            <a:noAutofit/>
          </a:bodyPr>
          <a:lstStyle/>
          <a:p>
            <a:pPr algn="ctr"/>
            <a:r>
              <a:rPr lang="en-US" sz="3600" dirty="0"/>
              <a:t>GtWR Presentations on YouTube</a:t>
            </a:r>
          </a:p>
        </p:txBody>
      </p:sp>
      <p:sp>
        <p:nvSpPr>
          <p:cNvPr id="4" name="Slide Number Placeholder 3">
            <a:extLst>
              <a:ext uri="{FF2B5EF4-FFF2-40B4-BE49-F238E27FC236}">
                <a16:creationId xmlns:a16="http://schemas.microsoft.com/office/drawing/2014/main" id="{231A11CE-42C8-CC4F-B796-CA802A0441EF}"/>
              </a:ext>
            </a:extLst>
          </p:cNvPr>
          <p:cNvSpPr>
            <a:spLocks noGrp="1"/>
          </p:cNvSpPr>
          <p:nvPr>
            <p:ph type="sldNum" sz="quarter" idx="12"/>
          </p:nvPr>
        </p:nvSpPr>
        <p:spPr/>
        <p:txBody>
          <a:bodyPr/>
          <a:lstStyle/>
          <a:p>
            <a:fld id="{874AC6EB-5948-4DF8-B5CC-E711E8013C87}" type="slidenum">
              <a:rPr lang="en-US" smtClean="0"/>
              <a:pPr/>
              <a:t>3</a:t>
            </a:fld>
            <a:endParaRPr lang="en-US"/>
          </a:p>
        </p:txBody>
      </p:sp>
      <p:pic>
        <p:nvPicPr>
          <p:cNvPr id="6" name="Picture 5" descr="Diagram&#10;&#10;Description automatically generated">
            <a:extLst>
              <a:ext uri="{FF2B5EF4-FFF2-40B4-BE49-F238E27FC236}">
                <a16:creationId xmlns:a16="http://schemas.microsoft.com/office/drawing/2014/main" id="{385D0A93-0553-49AF-D3D2-81B73BC9CC59}"/>
              </a:ext>
            </a:extLst>
          </p:cNvPr>
          <p:cNvPicPr>
            <a:picLocks noChangeAspect="1"/>
          </p:cNvPicPr>
          <p:nvPr/>
        </p:nvPicPr>
        <p:blipFill>
          <a:blip r:embed="rId2"/>
          <a:stretch>
            <a:fillRect/>
          </a:stretch>
        </p:blipFill>
        <p:spPr>
          <a:xfrm>
            <a:off x="497951" y="946212"/>
            <a:ext cx="4044317" cy="5215666"/>
          </a:xfrm>
          <a:prstGeom prst="rect">
            <a:avLst/>
          </a:prstGeom>
          <a:ln>
            <a:solidFill>
              <a:schemeClr val="tx1"/>
            </a:solidFill>
          </a:ln>
        </p:spPr>
      </p:pic>
      <p:sp>
        <p:nvSpPr>
          <p:cNvPr id="7" name="TextBox 6">
            <a:extLst>
              <a:ext uri="{FF2B5EF4-FFF2-40B4-BE49-F238E27FC236}">
                <a16:creationId xmlns:a16="http://schemas.microsoft.com/office/drawing/2014/main" id="{8D51C1EC-EA7B-785E-DFFE-B75E89B8739C}"/>
              </a:ext>
            </a:extLst>
          </p:cNvPr>
          <p:cNvSpPr txBox="1"/>
          <p:nvPr/>
        </p:nvSpPr>
        <p:spPr>
          <a:xfrm>
            <a:off x="4777728" y="820446"/>
            <a:ext cx="7420622" cy="4542782"/>
          </a:xfrm>
          <a:prstGeom prst="rect">
            <a:avLst/>
          </a:prstGeom>
          <a:noFill/>
        </p:spPr>
        <p:txBody>
          <a:bodyPr wrap="square" rtlCol="0">
            <a:spAutoFit/>
          </a:bodyPr>
          <a:lstStyle/>
          <a:p>
            <a:pPr>
              <a:lnSpc>
                <a:spcPct val="90000"/>
              </a:lnSpc>
              <a:spcAft>
                <a:spcPts val="400"/>
              </a:spcAft>
            </a:pPr>
            <a:r>
              <a:rPr lang="en-US" sz="2200" dirty="0">
                <a:latin typeface="Calibri" panose="020F0502020204030204" pitchFamily="34" charset="0"/>
                <a:cs typeface="Calibri" panose="020F0502020204030204" pitchFamily="34" charset="0"/>
              </a:rPr>
              <a:t>At IW2023, several presentations were given on the GtWR:</a:t>
            </a:r>
          </a:p>
          <a:p>
            <a:pPr marL="342900" indent="-342900">
              <a:lnSpc>
                <a:spcPct val="90000"/>
              </a:lnSpc>
              <a:spcAft>
                <a:spcPts val="400"/>
              </a:spcAft>
              <a:buFont typeface="Arial" panose="020B0604020202020204" pitchFamily="34" charset="0"/>
              <a:buChar char="•"/>
            </a:pPr>
            <a:r>
              <a:rPr lang="en-US" sz="2200" dirty="0">
                <a:latin typeface="Calibri" panose="020F0502020204030204" pitchFamily="34" charset="0"/>
                <a:cs typeface="Calibri" panose="020F0502020204030204" pitchFamily="34" charset="0"/>
              </a:rPr>
              <a:t>Section 1 - Introduction and Basic Concepts</a:t>
            </a:r>
          </a:p>
          <a:p>
            <a:pPr marL="342900" indent="-342900">
              <a:lnSpc>
                <a:spcPct val="90000"/>
              </a:lnSpc>
              <a:spcAft>
                <a:spcPts val="400"/>
              </a:spcAft>
              <a:buFont typeface="Arial" panose="020B0604020202020204" pitchFamily="34" charset="0"/>
              <a:buChar char="•"/>
            </a:pPr>
            <a:r>
              <a:rPr lang="en-US" sz="2200" dirty="0">
                <a:latin typeface="Calibri" panose="020F0502020204030204" pitchFamily="34" charset="0"/>
                <a:cs typeface="Calibri" panose="020F0502020204030204" pitchFamily="34" charset="0"/>
              </a:rPr>
              <a:t>Section 2 - Characteristics of well-formed needs and requirements</a:t>
            </a:r>
          </a:p>
          <a:p>
            <a:pPr marL="342900" indent="-342900">
              <a:lnSpc>
                <a:spcPct val="90000"/>
              </a:lnSpc>
              <a:spcAft>
                <a:spcPts val="400"/>
              </a:spcAft>
              <a:buFont typeface="Arial" panose="020B0604020202020204" pitchFamily="34" charset="0"/>
              <a:buChar char="•"/>
            </a:pPr>
            <a:r>
              <a:rPr lang="en-US" sz="2200" dirty="0">
                <a:latin typeface="Calibri" panose="020F0502020204030204" pitchFamily="34" charset="0"/>
                <a:cs typeface="Calibri" panose="020F0502020204030204" pitchFamily="34" charset="0"/>
              </a:rPr>
              <a:t>Section 3 - Characteristics of well-formed sets of needs and requirements.</a:t>
            </a:r>
          </a:p>
          <a:p>
            <a:pPr>
              <a:lnSpc>
                <a:spcPct val="90000"/>
              </a:lnSpc>
              <a:spcAft>
                <a:spcPts val="400"/>
              </a:spcAft>
            </a:pPr>
            <a:endParaRPr lang="en-US" sz="800" dirty="0">
              <a:latin typeface="Calibri" panose="020F0502020204030204" pitchFamily="34" charset="0"/>
              <a:cs typeface="Calibri" panose="020F0502020204030204" pitchFamily="34" charset="0"/>
            </a:endParaRPr>
          </a:p>
          <a:p>
            <a:pPr>
              <a:lnSpc>
                <a:spcPct val="90000"/>
              </a:lnSpc>
              <a:spcAft>
                <a:spcPts val="400"/>
              </a:spcAft>
            </a:pPr>
            <a:r>
              <a:rPr lang="en-US" sz="2200" dirty="0">
                <a:latin typeface="Calibri" panose="020F0502020204030204" pitchFamily="34" charset="0"/>
                <a:cs typeface="Calibri" panose="020F0502020204030204" pitchFamily="34" charset="0"/>
              </a:rPr>
              <a:t>In May, a presentation was given to the ChicagoLand Chapter on Section 4: Rules for Individual Need and Requirement Statements and Sets of Needs and Requirements. </a:t>
            </a:r>
          </a:p>
          <a:p>
            <a:pPr>
              <a:lnSpc>
                <a:spcPct val="90000"/>
              </a:lnSpc>
              <a:spcAft>
                <a:spcPts val="400"/>
              </a:spcAft>
            </a:pPr>
            <a:endParaRPr lang="en-US" sz="800" dirty="0">
              <a:latin typeface="Calibri" panose="020F0502020204030204" pitchFamily="34" charset="0"/>
              <a:cs typeface="Calibri" panose="020F0502020204030204" pitchFamily="34" charset="0"/>
            </a:endParaRPr>
          </a:p>
          <a:p>
            <a:pPr>
              <a:lnSpc>
                <a:spcPct val="90000"/>
              </a:lnSpc>
              <a:spcAft>
                <a:spcPts val="400"/>
              </a:spcAft>
            </a:pPr>
            <a:r>
              <a:rPr lang="en-US" sz="2200" dirty="0">
                <a:latin typeface="Calibri" panose="020F0502020204030204" pitchFamily="34" charset="0"/>
                <a:cs typeface="Calibri" panose="020F0502020204030204" pitchFamily="34" charset="0"/>
              </a:rPr>
              <a:t>A presentation giving an overview of the GtWR is also available.</a:t>
            </a:r>
          </a:p>
          <a:p>
            <a:pPr>
              <a:lnSpc>
                <a:spcPct val="90000"/>
              </a:lnSpc>
              <a:spcAft>
                <a:spcPts val="400"/>
              </a:spcAft>
            </a:pPr>
            <a:endParaRPr lang="en-US" sz="800" dirty="0">
              <a:latin typeface="Calibri" panose="020F0502020204030204" pitchFamily="34" charset="0"/>
              <a:cs typeface="Calibri" panose="020F0502020204030204" pitchFamily="34" charset="0"/>
            </a:endParaRPr>
          </a:p>
          <a:p>
            <a:pPr>
              <a:lnSpc>
                <a:spcPct val="90000"/>
              </a:lnSpc>
              <a:spcAft>
                <a:spcPts val="400"/>
              </a:spcAft>
            </a:pPr>
            <a:r>
              <a:rPr lang="en-US" sz="2200" dirty="0">
                <a:latin typeface="Calibri" panose="020F0502020204030204" pitchFamily="34" charset="0"/>
                <a:cs typeface="Calibri" panose="020F0502020204030204" pitchFamily="34" charset="0"/>
              </a:rPr>
              <a:t>Recordings of these presentations are available on the </a:t>
            </a:r>
            <a:r>
              <a:rPr lang="en-US" sz="2200" dirty="0">
                <a:latin typeface="Calibri" panose="020F0502020204030204" pitchFamily="34" charset="0"/>
                <a:cs typeface="Calibri" panose="020F0502020204030204" pitchFamily="34" charset="0"/>
                <a:hlinkClick r:id="rId3"/>
              </a:rPr>
              <a:t>INCOSE RWG YouTube Channel</a:t>
            </a:r>
            <a:r>
              <a:rPr lang="en-US" sz="2200" dirty="0">
                <a:latin typeface="Calibri" panose="020F0502020204030204" pitchFamily="34" charset="0"/>
                <a:cs typeface="Calibri" panose="020F0502020204030204" pitchFamily="34" charset="0"/>
              </a:rPr>
              <a:t>.</a:t>
            </a:r>
          </a:p>
        </p:txBody>
      </p:sp>
      <p:sp>
        <p:nvSpPr>
          <p:cNvPr id="3" name="TextBox 2">
            <a:extLst>
              <a:ext uri="{FF2B5EF4-FFF2-40B4-BE49-F238E27FC236}">
                <a16:creationId xmlns:a16="http://schemas.microsoft.com/office/drawing/2014/main" id="{23F8D780-277E-4D38-1986-94F6322EAECB}"/>
              </a:ext>
            </a:extLst>
          </p:cNvPr>
          <p:cNvSpPr txBox="1"/>
          <p:nvPr/>
        </p:nvSpPr>
        <p:spPr>
          <a:xfrm>
            <a:off x="5199196" y="5404554"/>
            <a:ext cx="6187969" cy="978729"/>
          </a:xfrm>
          <a:prstGeom prst="rect">
            <a:avLst/>
          </a:prstGeom>
          <a:noFill/>
        </p:spPr>
        <p:txBody>
          <a:bodyPr wrap="square" rtlCol="0">
            <a:spAutoFit/>
          </a:bodyPr>
          <a:lstStyle/>
          <a:p>
            <a:pPr algn="ctr">
              <a:lnSpc>
                <a:spcPct val="80000"/>
              </a:lnSpc>
            </a:pPr>
            <a:r>
              <a:rPr lang="en-US" b="1" dirty="0">
                <a:solidFill>
                  <a:srgbClr val="00B050"/>
                </a:solidFill>
              </a:rPr>
              <a:t>To get the most from this presentation it is highly recommended you first watch the above presentations.</a:t>
            </a:r>
          </a:p>
        </p:txBody>
      </p:sp>
      <p:sp>
        <p:nvSpPr>
          <p:cNvPr id="8" name="Subtitle 4">
            <a:extLst>
              <a:ext uri="{FF2B5EF4-FFF2-40B4-BE49-F238E27FC236}">
                <a16:creationId xmlns:a16="http://schemas.microsoft.com/office/drawing/2014/main" id="{3296F5B3-8E00-A090-6690-389533C5334A}"/>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954826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xEl>
                                              <p:pRg st="5" end="5"/>
                                            </p:txEl>
                                          </p:spTgt>
                                        </p:tgtEl>
                                        <p:attrNameLst>
                                          <p:attrName>style.visibility</p:attrName>
                                        </p:attrNameLst>
                                      </p:cBhvr>
                                      <p:to>
                                        <p:strVal val="visible"/>
                                      </p:to>
                                    </p:set>
                                    <p:animEffect transition="in" filter="dissolve">
                                      <p:cBhvr>
                                        <p:cTn id="7" dur="500"/>
                                        <p:tgtEl>
                                          <p:spTgt spid="7">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xEl>
                                              <p:pRg st="7" end="7"/>
                                            </p:txEl>
                                          </p:spTgt>
                                        </p:tgtEl>
                                        <p:attrNameLst>
                                          <p:attrName>style.visibility</p:attrName>
                                        </p:attrNameLst>
                                      </p:cBhvr>
                                      <p:to>
                                        <p:strVal val="visible"/>
                                      </p:to>
                                    </p:set>
                                    <p:animEffect transition="in" filter="checkerboard(across)">
                                      <p:cBhvr>
                                        <p:cTn id="12" dur="500"/>
                                        <p:tgtEl>
                                          <p:spTgt spid="7">
                                            <p:txEl>
                                              <p:pRg st="7" end="7"/>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
                                            <p:txEl>
                                              <p:pRg st="9" end="9"/>
                                            </p:txEl>
                                          </p:spTgt>
                                        </p:tgtEl>
                                        <p:attrNameLst>
                                          <p:attrName>style.visibility</p:attrName>
                                        </p:attrNameLst>
                                      </p:cBhvr>
                                      <p:to>
                                        <p:strVal val="visible"/>
                                      </p:to>
                                    </p:set>
                                    <p:animEffect transition="in" filter="dissolve">
                                      <p:cBhvr>
                                        <p:cTn id="17" dur="500"/>
                                        <p:tgtEl>
                                          <p:spTgt spid="7">
                                            <p:txEl>
                                              <p:pRg st="9" end="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dissolv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443556" y="-57335"/>
            <a:ext cx="10879281"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84824" y="530544"/>
            <a:ext cx="12028700" cy="5492804"/>
          </a:xfrm>
        </p:spPr>
        <p:txBody>
          <a:bodyPr>
            <a:noAutofit/>
          </a:bodyPr>
          <a:lstStyle/>
          <a:p>
            <a:pPr marL="0" indent="0">
              <a:lnSpc>
                <a:spcPct val="90000"/>
              </a:lnSpc>
              <a:spcBef>
                <a:spcPts val="0"/>
              </a:spcBef>
              <a:spcAft>
                <a:spcPts val="4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It must power up quickly once commanded.</a:t>
            </a:r>
          </a:p>
          <a:p>
            <a:pPr marL="469900" indent="-285750">
              <a:lnSpc>
                <a:spcPct val="90000"/>
              </a:lnSpc>
              <a:buSzPct val="100000"/>
            </a:pPr>
            <a:r>
              <a:rPr lang="en-US" sz="2000" dirty="0">
                <a:latin typeface="Calibri" panose="020F0502020204030204" pitchFamily="34" charset="0"/>
                <a:cs typeface="Calibri" panose="020F0502020204030204" pitchFamily="34" charset="0"/>
              </a:rPr>
              <a:t>Avoid the use of personal and indefinite pronouns (R24).</a:t>
            </a:r>
          </a:p>
          <a:p>
            <a:pPr marL="469900" indent="-285750">
              <a:lnSpc>
                <a:spcPct val="90000"/>
              </a:lnSpc>
              <a:buSzPct val="100000"/>
            </a:pPr>
            <a:r>
              <a:rPr lang="en-US" sz="2000" dirty="0">
                <a:latin typeface="Calibri" panose="020F0502020204030204" pitchFamily="34" charset="0"/>
                <a:cs typeface="Calibri" panose="020F0502020204030204" pitchFamily="34" charset="0"/>
              </a:rPr>
              <a:t>Convention states a requirement is indicated using the word “shall” rather than “must” or ”may” – “The LIR shall …’ (C9, R1, R4, R36, R39).</a:t>
            </a:r>
          </a:p>
          <a:p>
            <a:pPr marL="469900" indent="-285750">
              <a:lnSpc>
                <a:spcPct val="90000"/>
              </a:lnSpc>
              <a:buSzPct val="100000"/>
            </a:pPr>
            <a:r>
              <a:rPr lang="en-US" sz="2000" dirty="0">
                <a:latin typeface="Calibri" panose="020F0502020204030204" pitchFamily="34" charset="0"/>
                <a:cs typeface="Calibri" panose="020F0502020204030204" pitchFamily="34" charset="0"/>
              </a:rPr>
              <a:t>Must define what is meant by “power up” – Given the LIR must respond to a remote command to power up, it must be in a “sleep state” able to “listen” for the command.</a:t>
            </a:r>
          </a:p>
          <a:p>
            <a:pPr marL="469900" indent="-285750">
              <a:lnSpc>
                <a:spcPct val="90000"/>
              </a:lnSpc>
              <a:buSzPct val="100000"/>
            </a:pPr>
            <a:r>
              <a:rPr lang="en-US" sz="2000" dirty="0">
                <a:latin typeface="Calibri" panose="020F0502020204030204" pitchFamily="34" charset="0"/>
                <a:cs typeface="Calibri" panose="020F0502020204030204" pitchFamily="34" charset="0"/>
              </a:rPr>
              <a:t>Commanded by whom? In what form? Using which media?  This action involves interaction with another entity so it is an interface requirement and must point to where the interaction is defined (an ICD) else the requirement is not complete (C4).</a:t>
            </a:r>
            <a:endParaRPr lang="en-US" sz="2000" b="1" dirty="0">
              <a:latin typeface="Calibri" panose="020F0502020204030204" pitchFamily="34" charset="0"/>
              <a:cs typeface="Calibri" panose="020F0502020204030204" pitchFamily="34" charset="0"/>
            </a:endParaRPr>
          </a:p>
          <a:p>
            <a:pPr marL="469900" indent="-285750">
              <a:lnSpc>
                <a:spcPct val="90000"/>
              </a:lnSpc>
              <a:buSzPct val="100000"/>
            </a:pPr>
            <a:r>
              <a:rPr lang="en-US" sz="2000" dirty="0">
                <a:latin typeface="Calibri" panose="020F0502020204030204" pitchFamily="34" charset="0"/>
                <a:cs typeface="Calibri" panose="020F0502020204030204" pitchFamily="34" charset="0"/>
              </a:rPr>
              <a:t>Avoid the use of vague terms (R7) like “quickly” - else the requirement is ambiguous (C3) and not verifiable (C7). </a:t>
            </a:r>
          </a:p>
          <a:p>
            <a:pPr marL="469900" indent="-285750">
              <a:lnSpc>
                <a:spcPct val="90000"/>
              </a:lnSpc>
              <a:buSzPct val="100000"/>
            </a:pPr>
            <a:r>
              <a:rPr lang="en-US" sz="2000" dirty="0">
                <a:latin typeface="Calibri" panose="020F0502020204030204" pitchFamily="34" charset="0"/>
                <a:cs typeface="Calibri" panose="020F0502020204030204" pitchFamily="34" charset="0"/>
              </a:rPr>
              <a:t>Define temporal dependencies explicitly instead of using indefinite temporal keywords such as “once” (R35) else the requirement is ambiguous (C3) and not verifiable (C7). </a:t>
            </a:r>
          </a:p>
          <a:p>
            <a:pPr marL="46990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A performance value must be included as to when the power up sequence must begin once the command is received.  Functional requirements must include a performance value (R1, C9) else the requirement is not complete (C4) nor verifiable (C7).</a:t>
            </a:r>
            <a:endParaRPr lang="en-US" sz="1000" b="1" dirty="0">
              <a:latin typeface="Calibri" panose="020F0502020204030204" pitchFamily="34" charset="0"/>
              <a:cs typeface="Calibri" panose="020F0502020204030204" pitchFamily="34" charset="0"/>
            </a:endParaRPr>
          </a:p>
          <a:p>
            <a:pPr marL="1381125" indent="-1365250">
              <a:lnSpc>
                <a:spcPct val="90000"/>
              </a:lnSpc>
              <a:spcAft>
                <a:spcPts val="400"/>
              </a:spcAft>
              <a:buNone/>
            </a:pPr>
            <a:r>
              <a:rPr lang="en-US" sz="2000" b="1" dirty="0">
                <a:latin typeface="Calibri" panose="020F0502020204030204" pitchFamily="34" charset="0"/>
                <a:cs typeface="Calibri" panose="020F0502020204030204" pitchFamily="34" charset="0"/>
              </a:rPr>
              <a:t>Improved:</a:t>
            </a:r>
            <a:r>
              <a:rPr lang="en-US" sz="2000" dirty="0">
                <a:latin typeface="Calibri" panose="020F0502020204030204" pitchFamily="34" charset="0"/>
                <a:cs typeface="Calibri" panose="020F0502020204030204" pitchFamily="34" charset="0"/>
              </a:rPr>
              <a:t> The LIR shall perform the </a:t>
            </a:r>
            <a:r>
              <a:rPr lang="en-US" sz="2000" dirty="0" err="1">
                <a:latin typeface="Calibri" panose="020F0502020204030204" pitchFamily="34" charset="0"/>
                <a:cs typeface="Calibri" panose="020F0502020204030204" pitchFamily="34" charset="0"/>
              </a:rPr>
              <a:t>Power_Up_Sequence</a:t>
            </a:r>
            <a:r>
              <a:rPr lang="en-US" sz="2000" dirty="0">
                <a:latin typeface="Calibri" panose="020F0502020204030204" pitchFamily="34" charset="0"/>
                <a:cs typeface="Calibri" panose="020F0502020204030204" pitchFamily="34" charset="0"/>
              </a:rPr>
              <a:t> within 1 sec of receipt of a </a:t>
            </a:r>
            <a:r>
              <a:rPr lang="en-US" sz="2000" dirty="0" err="1">
                <a:latin typeface="Calibri" panose="020F0502020204030204" pitchFamily="34" charset="0"/>
                <a:cs typeface="Calibri" panose="020F0502020204030204" pitchFamily="34" charset="0"/>
              </a:rPr>
              <a:t>Power_Up_Command</a:t>
            </a:r>
            <a:r>
              <a:rPr lang="en-US" sz="2000" dirty="0">
                <a:latin typeface="Calibri" panose="020F0502020204030204" pitchFamily="34" charset="0"/>
                <a:cs typeface="Calibri" panose="020F0502020204030204" pitchFamily="34" charset="0"/>
              </a:rPr>
              <a:t> from the FCR C&amp;M Software having the characteristics defined in the FCR ICD xyz, Section 123.</a:t>
            </a:r>
          </a:p>
          <a:p>
            <a:pPr marL="0" indent="0">
              <a:lnSpc>
                <a:spcPct val="90000"/>
              </a:lnSpc>
              <a:spcAft>
                <a:spcPts val="400"/>
              </a:spcAft>
              <a:buNone/>
            </a:pPr>
            <a:endParaRPr lang="en-US" sz="2000" b="1" dirty="0">
              <a:latin typeface="Calibri" panose="020F0502020204030204" pitchFamily="34" charset="0"/>
              <a:cs typeface="Calibri" panose="020F0502020204030204" pitchFamily="34" charset="0"/>
            </a:endParaRPr>
          </a:p>
          <a:p>
            <a:pPr marL="0" indent="0">
              <a:lnSpc>
                <a:spcPct val="90000"/>
              </a:lnSpc>
              <a:spcAft>
                <a:spcPts val="400"/>
              </a:spcAft>
              <a:buNone/>
            </a:pPr>
            <a:endParaRPr lang="en-US" sz="2000" b="1" dirty="0">
              <a:latin typeface="Calibri" panose="020F0502020204030204" pitchFamily="34" charset="0"/>
              <a:cs typeface="Calibri" panose="020F0502020204030204" pitchFamily="34" charset="0"/>
            </a:endParaRPr>
          </a:p>
          <a:p>
            <a:pPr marL="0" indent="0">
              <a:lnSpc>
                <a:spcPct val="90000"/>
              </a:lnSpc>
              <a:spcAft>
                <a:spcPts val="400"/>
              </a:spcAft>
              <a:buNone/>
            </a:pPr>
            <a:endParaRPr lang="en-US" sz="2000" b="1"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30</a:t>
            </a:fld>
            <a:endParaRPr lang="en-US" dirty="0"/>
          </a:p>
        </p:txBody>
      </p:sp>
      <p:sp>
        <p:nvSpPr>
          <p:cNvPr id="5" name="TextBox 4">
            <a:extLst>
              <a:ext uri="{FF2B5EF4-FFF2-40B4-BE49-F238E27FC236}">
                <a16:creationId xmlns:a16="http://schemas.microsoft.com/office/drawing/2014/main" id="{3E501702-51DA-A61A-7505-B15762727E74}"/>
              </a:ext>
            </a:extLst>
          </p:cNvPr>
          <p:cNvSpPr txBox="1"/>
          <p:nvPr/>
        </p:nvSpPr>
        <p:spPr>
          <a:xfrm>
            <a:off x="1617817" y="6107604"/>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10" name="Subtitle 4">
            <a:extLst>
              <a:ext uri="{FF2B5EF4-FFF2-40B4-BE49-F238E27FC236}">
                <a16:creationId xmlns:a16="http://schemas.microsoft.com/office/drawing/2014/main" id="{F2397968-F33C-8911-9A03-D7E1D74ED508}"/>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3514519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blinds(horizontal)">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blinds(horizontal)">
                                      <p:cBhvr>
                                        <p:cTn id="4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443556" y="-57335"/>
            <a:ext cx="10879281"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84824" y="530544"/>
            <a:ext cx="12028700" cy="5492804"/>
          </a:xfrm>
        </p:spPr>
        <p:txBody>
          <a:bodyPr>
            <a:noAutofit/>
          </a:bodyPr>
          <a:lstStyle/>
          <a:p>
            <a:pPr marL="0" indent="0">
              <a:lnSpc>
                <a:spcPct val="90000"/>
              </a:lnSpc>
              <a:spcBef>
                <a:spcPts val="0"/>
              </a:spcBef>
              <a:spcAft>
                <a:spcPts val="4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Normally, a self test should be performed at power up.</a:t>
            </a:r>
          </a:p>
          <a:p>
            <a:pPr marL="46990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Passive voice (should be). Use the active voice with the responsible entity (LIR) clearly identified as the subject of the sentence (R2). </a:t>
            </a:r>
          </a:p>
          <a:p>
            <a:pPr marL="46990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Written as a goal (should) rather than a requirement (shall).  Must use the proper term that makes it clear this is a requirement rather than a goal (should) or a statement of fact (will).</a:t>
            </a:r>
          </a:p>
          <a:p>
            <a:pPr marL="46990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Avoid the use of escape clauses like “normally” (R8) which are ambiguous (C3) and not verifiable (C7).</a:t>
            </a:r>
          </a:p>
          <a:p>
            <a:pPr marL="46990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“Self test” must be clearly defined in the project data dictionary or glossary (R4) as to what is meant e.g., what is to be tested and what constitutes success or failure.</a:t>
            </a:r>
          </a:p>
          <a:p>
            <a:pPr marL="46990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A performance value must be included as to when the </a:t>
            </a:r>
            <a:r>
              <a:rPr lang="en-US" sz="2000" dirty="0" err="1">
                <a:latin typeface="Calibri" panose="020F0502020204030204" pitchFamily="34" charset="0"/>
                <a:cs typeface="Calibri" panose="020F0502020204030204" pitchFamily="34" charset="0"/>
              </a:rPr>
              <a:t>Self_Test</a:t>
            </a:r>
            <a:r>
              <a:rPr lang="en-US" sz="2000" dirty="0">
                <a:latin typeface="Calibri" panose="020F0502020204030204" pitchFamily="34" charset="0"/>
                <a:cs typeface="Calibri" panose="020F0502020204030204" pitchFamily="34" charset="0"/>
              </a:rPr>
              <a:t> must begin.  Functional requirements must include a performance value (R1, C9) else the requirement is not complete (C4) nor verifiable (C7).</a:t>
            </a:r>
          </a:p>
          <a:p>
            <a:pPr marL="46990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The results of the self-test must be reported to the FCR C&amp;M software.</a:t>
            </a:r>
          </a:p>
          <a:p>
            <a:pPr marL="814388" indent="-342900">
              <a:lnSpc>
                <a:spcPct val="90000"/>
              </a:lnSpc>
              <a:spcBef>
                <a:spcPts val="0"/>
              </a:spcBef>
              <a:spcAft>
                <a:spcPts val="400"/>
              </a:spcAft>
            </a:pPr>
            <a:endParaRPr lang="en-US" sz="1000" b="1" dirty="0">
              <a:latin typeface="Calibri" panose="020F0502020204030204" pitchFamily="34" charset="0"/>
              <a:cs typeface="Calibri" panose="020F0502020204030204" pitchFamily="34" charset="0"/>
            </a:endParaRPr>
          </a:p>
          <a:p>
            <a:pPr marL="0" indent="0">
              <a:lnSpc>
                <a:spcPct val="90000"/>
              </a:lnSpc>
              <a:spcAft>
                <a:spcPts val="400"/>
              </a:spcAft>
              <a:buNone/>
            </a:pPr>
            <a:r>
              <a:rPr lang="en-US" sz="2000" b="1" dirty="0">
                <a:latin typeface="Calibri" panose="020F0502020204030204" pitchFamily="34" charset="0"/>
                <a:cs typeface="Calibri" panose="020F0502020204030204" pitchFamily="34" charset="0"/>
              </a:rPr>
              <a:t>Improved:</a:t>
            </a:r>
            <a:r>
              <a:rPr lang="en-US" sz="2000" dirty="0">
                <a:latin typeface="Calibri" panose="020F0502020204030204" pitchFamily="34" charset="0"/>
                <a:cs typeface="Calibri" panose="020F0502020204030204" pitchFamily="34" charset="0"/>
              </a:rPr>
              <a:t> (written as two requirements)</a:t>
            </a:r>
          </a:p>
          <a:p>
            <a:pPr marL="519113" indent="0">
              <a:lnSpc>
                <a:spcPct val="90000"/>
              </a:lnSpc>
              <a:spcAft>
                <a:spcPts val="400"/>
              </a:spcAft>
              <a:buNone/>
            </a:pPr>
            <a:r>
              <a:rPr lang="en-US" sz="2000" dirty="0">
                <a:latin typeface="Calibri" panose="020F0502020204030204" pitchFamily="34" charset="0"/>
                <a:cs typeface="Calibri" panose="020F0502020204030204" pitchFamily="34" charset="0"/>
              </a:rPr>
              <a:t>The LIR shall perform a </a:t>
            </a:r>
            <a:r>
              <a:rPr lang="en-US" sz="2000" dirty="0" err="1">
                <a:latin typeface="Calibri" panose="020F0502020204030204" pitchFamily="34" charset="0"/>
                <a:cs typeface="Calibri" panose="020F0502020204030204" pitchFamily="34" charset="0"/>
              </a:rPr>
              <a:t>Self_Test</a:t>
            </a:r>
            <a:r>
              <a:rPr lang="en-US" sz="2000" dirty="0">
                <a:latin typeface="Calibri" panose="020F0502020204030204" pitchFamily="34" charset="0"/>
                <a:cs typeface="Calibri" panose="020F0502020204030204" pitchFamily="34" charset="0"/>
              </a:rPr>
              <a:t> within 1 sec after </a:t>
            </a:r>
            <a:r>
              <a:rPr lang="en-US" sz="2000" dirty="0" err="1">
                <a:latin typeface="Calibri" panose="020F0502020204030204" pitchFamily="34" charset="0"/>
                <a:cs typeface="Calibri" panose="020F0502020204030204" pitchFamily="34" charset="0"/>
              </a:rPr>
              <a:t>Power_Up_Sequence</a:t>
            </a:r>
            <a:r>
              <a:rPr lang="en-US" sz="2000" dirty="0">
                <a:latin typeface="Calibri" panose="020F0502020204030204" pitchFamily="34" charset="0"/>
                <a:cs typeface="Calibri" panose="020F0502020204030204" pitchFamily="34" charset="0"/>
              </a:rPr>
              <a:t> is complete.</a:t>
            </a:r>
          </a:p>
          <a:p>
            <a:pPr marL="519113" indent="0">
              <a:lnSpc>
                <a:spcPct val="90000"/>
              </a:lnSpc>
              <a:spcAft>
                <a:spcPts val="400"/>
              </a:spcAft>
              <a:buNone/>
            </a:pPr>
            <a:r>
              <a:rPr lang="en-US" sz="2000" dirty="0">
                <a:latin typeface="Calibri" panose="020F0502020204030204" pitchFamily="34" charset="0"/>
                <a:cs typeface="Calibri" panose="020F0502020204030204" pitchFamily="34" charset="0"/>
              </a:rPr>
              <a:t>The LIR shall Report </a:t>
            </a:r>
            <a:r>
              <a:rPr lang="en-US" sz="2000" dirty="0" err="1">
                <a:latin typeface="Calibri" panose="020F0502020204030204" pitchFamily="34" charset="0"/>
                <a:cs typeface="Calibri" panose="020F0502020204030204" pitchFamily="34" charset="0"/>
              </a:rPr>
              <a:t>LIR_Health_and_Status</a:t>
            </a:r>
            <a:r>
              <a:rPr lang="en-US" sz="2000" dirty="0">
                <a:latin typeface="Calibri" panose="020F0502020204030204" pitchFamily="34" charset="0"/>
                <a:cs typeface="Calibri" panose="020F0502020204030204" pitchFamily="34" charset="0"/>
              </a:rPr>
              <a:t> to the FCR C&amp;M Software as defined in the FCR ICD xyz, Section 123 within 1 sec of the completion of the </a:t>
            </a:r>
            <a:r>
              <a:rPr lang="en-US" sz="2000" dirty="0" err="1">
                <a:latin typeface="Calibri" panose="020F0502020204030204" pitchFamily="34" charset="0"/>
                <a:cs typeface="Calibri" panose="020F0502020204030204" pitchFamily="34" charset="0"/>
              </a:rPr>
              <a:t>Self_Test</a:t>
            </a:r>
            <a:r>
              <a:rPr lang="en-US" sz="2000" dirty="0">
                <a:latin typeface="Calibri" panose="020F0502020204030204" pitchFamily="34" charset="0"/>
                <a:cs typeface="Calibri" panose="020F0502020204030204" pitchFamily="34" charset="0"/>
              </a:rPr>
              <a:t>.</a:t>
            </a:r>
          </a:p>
          <a:p>
            <a:pPr marL="0" indent="0">
              <a:lnSpc>
                <a:spcPct val="90000"/>
              </a:lnSpc>
              <a:spcAft>
                <a:spcPts val="400"/>
              </a:spcAft>
              <a:buNone/>
            </a:pPr>
            <a:endParaRPr lang="en-US" sz="2000" b="1" dirty="0">
              <a:latin typeface="Calibri" panose="020F0502020204030204" pitchFamily="34" charset="0"/>
              <a:cs typeface="Calibri" panose="020F0502020204030204" pitchFamily="34" charset="0"/>
            </a:endParaRPr>
          </a:p>
          <a:p>
            <a:pPr marL="0" indent="0">
              <a:lnSpc>
                <a:spcPct val="90000"/>
              </a:lnSpc>
              <a:spcAft>
                <a:spcPts val="400"/>
              </a:spcAft>
              <a:buNone/>
            </a:pPr>
            <a:endParaRPr lang="en-US" sz="2000" b="1" dirty="0">
              <a:latin typeface="Calibri" panose="020F0502020204030204" pitchFamily="34" charset="0"/>
              <a:cs typeface="Calibri" panose="020F0502020204030204" pitchFamily="34" charset="0"/>
            </a:endParaRPr>
          </a:p>
          <a:p>
            <a:pPr marL="0" indent="0">
              <a:lnSpc>
                <a:spcPct val="90000"/>
              </a:lnSpc>
              <a:spcAft>
                <a:spcPts val="400"/>
              </a:spcAft>
              <a:buNone/>
            </a:pPr>
            <a:endParaRPr lang="en-US" sz="2000" b="1"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31</a:t>
            </a:fld>
            <a:endParaRPr lang="en-US" dirty="0"/>
          </a:p>
        </p:txBody>
      </p:sp>
      <p:sp>
        <p:nvSpPr>
          <p:cNvPr id="5" name="TextBox 4">
            <a:extLst>
              <a:ext uri="{FF2B5EF4-FFF2-40B4-BE49-F238E27FC236}">
                <a16:creationId xmlns:a16="http://schemas.microsoft.com/office/drawing/2014/main" id="{3E501702-51DA-A61A-7505-B15762727E74}"/>
              </a:ext>
            </a:extLst>
          </p:cNvPr>
          <p:cNvSpPr txBox="1"/>
          <p:nvPr/>
        </p:nvSpPr>
        <p:spPr>
          <a:xfrm>
            <a:off x="1617817" y="6107604"/>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10" name="Subtitle 4">
            <a:extLst>
              <a:ext uri="{FF2B5EF4-FFF2-40B4-BE49-F238E27FC236}">
                <a16:creationId xmlns:a16="http://schemas.microsoft.com/office/drawing/2014/main" id="{F2397968-F33C-8911-9A03-D7E1D74ED508}"/>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3889217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blinds(horizontal)">
                                      <p:cBhvr>
                                        <p:cTn id="37" dur="500"/>
                                        <p:tgtEl>
                                          <p:spTgt spid="3">
                                            <p:txEl>
                                              <p:pRg st="8" end="8"/>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Effect transition="in" filter="blinds(horizontal)">
                                      <p:cBhvr>
                                        <p:cTn id="40" dur="500"/>
                                        <p:tgtEl>
                                          <p:spTgt spid="3">
                                            <p:txEl>
                                              <p:pRg st="9" end="9"/>
                                            </p:txEl>
                                          </p:spTgt>
                                        </p:tgtEl>
                                      </p:cBhvr>
                                    </p:animEffect>
                                  </p:childTnLst>
                                </p:cTn>
                              </p:par>
                              <p:par>
                                <p:cTn id="41" presetID="3" presetClass="entr" presetSubtype="10" fill="hold"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Effect transition="in" filter="blinds(horizontal)">
                                      <p:cBhvr>
                                        <p:cTn id="43"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443556" y="-57335"/>
            <a:ext cx="10879281"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84824" y="892091"/>
            <a:ext cx="12028700" cy="5492804"/>
          </a:xfrm>
        </p:spPr>
        <p:txBody>
          <a:bodyPr>
            <a:noAutofit/>
          </a:bodyPr>
          <a:lstStyle/>
          <a:p>
            <a:pPr marL="0" indent="0">
              <a:lnSpc>
                <a:spcPct val="90000"/>
              </a:lnSpc>
              <a:spcBef>
                <a:spcPts val="0"/>
              </a:spcBef>
              <a:spcAft>
                <a:spcPts val="4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a:t>
            </a:r>
            <a:r>
              <a:rPr lang="en-US" sz="2000" dirty="0" err="1">
                <a:latin typeface="Calibri" panose="020F0502020204030204" pitchFamily="34" charset="0"/>
                <a:cs typeface="Calibri" panose="020F0502020204030204" pitchFamily="34" charset="0"/>
              </a:rPr>
              <a:t>System_Health_and_Status</a:t>
            </a:r>
            <a:r>
              <a:rPr lang="en-US" sz="2000" dirty="0">
                <a:latin typeface="Calibri" panose="020F0502020204030204" pitchFamily="34" charset="0"/>
                <a:cs typeface="Calibri" panose="020F0502020204030204" pitchFamily="34" charset="0"/>
              </a:rPr>
              <a:t> message format shall follow the structure specified within the FCR Software ICD. </a:t>
            </a:r>
          </a:p>
          <a:p>
            <a:pPr marL="469900" indent="-300038">
              <a:lnSpc>
                <a:spcPct val="90000"/>
              </a:lnSpc>
              <a:spcBef>
                <a:spcPts val="0"/>
              </a:spcBef>
              <a:spcAft>
                <a:spcPts val="400"/>
              </a:spcAft>
            </a:pPr>
            <a:r>
              <a:rPr lang="en-US" sz="2000" dirty="0">
                <a:latin typeface="Calibri" panose="020F0502020204030204" pitchFamily="34" charset="0"/>
                <a:cs typeface="Calibri" panose="020F0502020204030204" pitchFamily="34" charset="0"/>
              </a:rPr>
              <a:t>Requirement is not written on the LIR, rather it is written concerning the format of a message as defined within an ICD.  All requirements within the LIR set of requirements must be written on the LIR (R1, R3).</a:t>
            </a:r>
          </a:p>
          <a:p>
            <a:pPr marL="469900" indent="-300038">
              <a:lnSpc>
                <a:spcPct val="90000"/>
              </a:lnSpc>
              <a:spcBef>
                <a:spcPts val="0"/>
              </a:spcBef>
              <a:spcAft>
                <a:spcPts val="400"/>
              </a:spcAft>
            </a:pPr>
            <a:r>
              <a:rPr lang="en-US" sz="2000" dirty="0">
                <a:latin typeface="Calibri" panose="020F0502020204030204" pitchFamily="34" charset="0"/>
                <a:cs typeface="Calibri" panose="020F0502020204030204" pitchFamily="34" charset="0"/>
              </a:rPr>
              <a:t>Ensure the subject and verb of the need or requirement statement are appropriate to the entity to which the statement refers (R3).</a:t>
            </a:r>
          </a:p>
          <a:p>
            <a:pPr marL="469900" indent="-300038">
              <a:lnSpc>
                <a:spcPct val="90000"/>
              </a:lnSpc>
              <a:spcBef>
                <a:spcPts val="0"/>
              </a:spcBef>
              <a:spcAft>
                <a:spcPts val="400"/>
              </a:spcAft>
            </a:pPr>
            <a:r>
              <a:rPr lang="en-US" sz="2000" dirty="0">
                <a:latin typeface="Calibri" panose="020F0502020204030204" pitchFamily="34" charset="0"/>
                <a:cs typeface="Calibri" panose="020F0502020204030204" pitchFamily="34" charset="0"/>
              </a:rPr>
              <a:t>Within the ICD, the use of “shall” should be avoided.  ICDs contain definitions of specific interaction between entities.  “The </a:t>
            </a:r>
            <a:r>
              <a:rPr lang="en-US" sz="2000" dirty="0" err="1">
                <a:latin typeface="Calibri" panose="020F0502020204030204" pitchFamily="34" charset="0"/>
                <a:cs typeface="Calibri" panose="020F0502020204030204" pitchFamily="34" charset="0"/>
              </a:rPr>
              <a:t>System_Health_and_Status</a:t>
            </a:r>
            <a:r>
              <a:rPr lang="en-US" sz="2000" dirty="0">
                <a:latin typeface="Calibri" panose="020F0502020204030204" pitchFamily="34" charset="0"/>
                <a:cs typeface="Calibri" panose="020F0502020204030204" pitchFamily="34" charset="0"/>
              </a:rPr>
              <a:t> message format is shown in Table xx.”</a:t>
            </a:r>
          </a:p>
          <a:p>
            <a:pPr marL="525463" indent="-339725">
              <a:lnSpc>
                <a:spcPct val="90000"/>
              </a:lnSpc>
              <a:spcBef>
                <a:spcPts val="0"/>
              </a:spcBef>
              <a:spcAft>
                <a:spcPts val="400"/>
              </a:spcAft>
            </a:pPr>
            <a:r>
              <a:rPr lang="en-US" sz="2000" dirty="0">
                <a:latin typeface="Calibri" panose="020F0502020204030204" pitchFamily="34" charset="0"/>
                <a:cs typeface="Calibri" panose="020F0502020204030204" pitchFamily="34" charset="0"/>
              </a:rPr>
              <a:t>Should all messages sent to the FCR use the same message format?</a:t>
            </a:r>
          </a:p>
          <a:p>
            <a:pPr marL="587375" indent="-349250">
              <a:lnSpc>
                <a:spcPct val="90000"/>
              </a:lnSpc>
              <a:spcBef>
                <a:spcPts val="0"/>
              </a:spcBef>
              <a:spcAft>
                <a:spcPts val="400"/>
              </a:spcAft>
            </a:pPr>
            <a:endParaRPr lang="en-US" sz="2000" b="1" dirty="0">
              <a:latin typeface="Calibri" panose="020F0502020204030204" pitchFamily="34" charset="0"/>
              <a:cs typeface="Calibri" panose="020F0502020204030204" pitchFamily="34" charset="0"/>
            </a:endParaRPr>
          </a:p>
          <a:p>
            <a:pPr marL="15875" indent="0">
              <a:lnSpc>
                <a:spcPct val="90000"/>
              </a:lnSpc>
              <a:spcBef>
                <a:spcPts val="0"/>
              </a:spcBef>
              <a:spcAft>
                <a:spcPts val="400"/>
              </a:spcAft>
              <a:buNone/>
            </a:pPr>
            <a:r>
              <a:rPr lang="en-US" sz="2000" b="1" dirty="0">
                <a:latin typeface="Calibri" panose="020F0502020204030204" pitchFamily="34" charset="0"/>
                <a:cs typeface="Calibri" panose="020F0502020204030204" pitchFamily="34" charset="0"/>
              </a:rPr>
              <a:t>Improved:</a:t>
            </a:r>
          </a:p>
          <a:p>
            <a:pPr marL="238125" indent="0">
              <a:lnSpc>
                <a:spcPct val="90000"/>
              </a:lnSpc>
              <a:spcBef>
                <a:spcPts val="0"/>
              </a:spcBef>
              <a:spcAft>
                <a:spcPts val="400"/>
              </a:spcAft>
              <a:buNone/>
            </a:pPr>
            <a:r>
              <a:rPr lang="en-US" sz="2000" dirty="0">
                <a:latin typeface="Calibri" panose="020F0502020204030204" pitchFamily="34" charset="0"/>
                <a:cs typeface="Calibri" panose="020F0502020204030204" pitchFamily="34" charset="0"/>
              </a:rPr>
              <a:t>When sending messages to the FCR, the LIR shall use the message format defined in FCR ICD xyz, Section 123 paragraph 1.2.5.</a:t>
            </a:r>
          </a:p>
          <a:p>
            <a:pPr marL="587375" indent="-349250">
              <a:lnSpc>
                <a:spcPct val="90000"/>
              </a:lnSpc>
              <a:spcBef>
                <a:spcPts val="0"/>
              </a:spcBef>
              <a:spcAft>
                <a:spcPts val="400"/>
              </a:spcAft>
            </a:pPr>
            <a:endParaRPr lang="en-US" sz="2000" dirty="0">
              <a:latin typeface="Calibri" panose="020F0502020204030204" pitchFamily="34" charset="0"/>
              <a:cs typeface="Calibri" panose="020F0502020204030204" pitchFamily="34" charset="0"/>
            </a:endParaRPr>
          </a:p>
          <a:p>
            <a:pPr marL="0" indent="0">
              <a:lnSpc>
                <a:spcPct val="90000"/>
              </a:lnSpc>
              <a:spcAft>
                <a:spcPts val="400"/>
              </a:spcAft>
              <a:buNone/>
            </a:pPr>
            <a:endParaRPr lang="en-US" sz="2000" b="1" dirty="0">
              <a:latin typeface="Calibri" panose="020F0502020204030204" pitchFamily="34" charset="0"/>
              <a:cs typeface="Calibri" panose="020F0502020204030204" pitchFamily="34" charset="0"/>
            </a:endParaRPr>
          </a:p>
          <a:p>
            <a:pPr marL="0" indent="0">
              <a:lnSpc>
                <a:spcPct val="90000"/>
              </a:lnSpc>
              <a:spcAft>
                <a:spcPts val="400"/>
              </a:spcAft>
              <a:buNone/>
            </a:pPr>
            <a:endParaRPr lang="en-US" sz="2000" b="1" dirty="0">
              <a:latin typeface="Calibri" panose="020F0502020204030204" pitchFamily="34" charset="0"/>
              <a:cs typeface="Calibri" panose="020F0502020204030204" pitchFamily="34" charset="0"/>
            </a:endParaRPr>
          </a:p>
          <a:p>
            <a:pPr marL="0" indent="0">
              <a:lnSpc>
                <a:spcPct val="90000"/>
              </a:lnSpc>
              <a:spcAft>
                <a:spcPts val="400"/>
              </a:spcAft>
              <a:buNone/>
            </a:pPr>
            <a:endParaRPr lang="en-US" sz="2000" b="1"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32</a:t>
            </a:fld>
            <a:endParaRPr lang="en-US" dirty="0"/>
          </a:p>
        </p:txBody>
      </p:sp>
      <p:sp>
        <p:nvSpPr>
          <p:cNvPr id="5" name="TextBox 4">
            <a:extLst>
              <a:ext uri="{FF2B5EF4-FFF2-40B4-BE49-F238E27FC236}">
                <a16:creationId xmlns:a16="http://schemas.microsoft.com/office/drawing/2014/main" id="{3E501702-51DA-A61A-7505-B15762727E74}"/>
              </a:ext>
            </a:extLst>
          </p:cNvPr>
          <p:cNvSpPr txBox="1"/>
          <p:nvPr/>
        </p:nvSpPr>
        <p:spPr>
          <a:xfrm>
            <a:off x="1617817" y="6107604"/>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10" name="Subtitle 4">
            <a:extLst>
              <a:ext uri="{FF2B5EF4-FFF2-40B4-BE49-F238E27FC236}">
                <a16:creationId xmlns:a16="http://schemas.microsoft.com/office/drawing/2014/main" id="{F2397968-F33C-8911-9A03-D7E1D74ED508}"/>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1805656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492197" y="104463"/>
            <a:ext cx="10879281"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223443" y="1146559"/>
            <a:ext cx="11751464" cy="3723014"/>
          </a:xfrm>
        </p:spPr>
        <p:txBody>
          <a:bodyPr>
            <a:normAutofit/>
          </a:bodyPr>
          <a:lstStyle/>
          <a:p>
            <a:pPr marL="0" indent="0">
              <a:lnSpc>
                <a:spcPct val="90000"/>
              </a:lnSpc>
              <a:spcAft>
                <a:spcPts val="4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supplied lids shall be used by the LIR.</a:t>
            </a:r>
          </a:p>
          <a:p>
            <a:pPr marL="469900" indent="-228600">
              <a:lnSpc>
                <a:spcPct val="90000"/>
              </a:lnSpc>
              <a:spcAft>
                <a:spcPts val="400"/>
              </a:spcAft>
            </a:pPr>
            <a:r>
              <a:rPr lang="en-US" sz="2000" dirty="0">
                <a:latin typeface="Calibri" panose="020F0502020204030204" pitchFamily="34" charset="0"/>
                <a:cs typeface="Calibri" panose="020F0502020204030204" pitchFamily="34" charset="0"/>
              </a:rPr>
              <a:t>Passive voice (shall be). Use the active voice with the responsible entity clearly identified as the subject of the sentence (R2) - ”The LIR shall…….”. </a:t>
            </a:r>
          </a:p>
          <a:p>
            <a:pPr marL="469900" indent="-228600">
              <a:lnSpc>
                <a:spcPct val="90000"/>
              </a:lnSpc>
              <a:spcBef>
                <a:spcPts val="0"/>
              </a:spcBef>
              <a:spcAft>
                <a:spcPts val="400"/>
              </a:spcAft>
            </a:pPr>
            <a:r>
              <a:rPr lang="en-US" sz="2000" dirty="0">
                <a:latin typeface="Calibri" panose="020F0502020204030204" pitchFamily="34" charset="0"/>
                <a:cs typeface="Calibri" panose="020F0502020204030204" pitchFamily="34" charset="0"/>
              </a:rPr>
              <a:t>The specific lids that will be used must be clearly defined as to which lids and their characteristics as defined in the Lid Specification - else the requirement is not complete (C4), ambiguous (C3), and not verifiable (C7).</a:t>
            </a:r>
          </a:p>
          <a:p>
            <a:pPr marL="700088" indent="-342900">
              <a:lnSpc>
                <a:spcPct val="90000"/>
              </a:lnSpc>
              <a:spcAft>
                <a:spcPts val="400"/>
              </a:spcAft>
            </a:pPr>
            <a:endParaRPr lang="en-US" sz="2000" dirty="0">
              <a:latin typeface="Calibri" panose="020F0502020204030204" pitchFamily="34" charset="0"/>
              <a:cs typeface="Calibri" panose="020F0502020204030204" pitchFamily="34" charset="0"/>
            </a:endParaRPr>
          </a:p>
          <a:p>
            <a:pPr marL="1376363" indent="-1362075">
              <a:lnSpc>
                <a:spcPct val="90000"/>
              </a:lnSpc>
              <a:spcAft>
                <a:spcPts val="400"/>
              </a:spcAft>
              <a:buNone/>
            </a:pPr>
            <a:r>
              <a:rPr lang="en-US" sz="2000" b="1" dirty="0">
                <a:latin typeface="Calibri" panose="020F0502020204030204" pitchFamily="34" charset="0"/>
                <a:cs typeface="Calibri" panose="020F0502020204030204" pitchFamily="34" charset="0"/>
              </a:rPr>
              <a:t>Improved:</a:t>
            </a:r>
            <a:r>
              <a:rPr lang="en-US" sz="2000" dirty="0">
                <a:latin typeface="Calibri" panose="020F0502020204030204" pitchFamily="34" charset="0"/>
                <a:cs typeface="Calibri" panose="020F0502020204030204" pitchFamily="34" charset="0"/>
              </a:rPr>
              <a:t> The LIR shall install on the Jars, Lids having the characteristics defined in Lid Specification LID1234.</a:t>
            </a: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33</a:t>
            </a:fld>
            <a:endParaRPr lang="en-US" dirty="0"/>
          </a:p>
        </p:txBody>
      </p:sp>
      <p:sp>
        <p:nvSpPr>
          <p:cNvPr id="5" name="TextBox 4">
            <a:extLst>
              <a:ext uri="{FF2B5EF4-FFF2-40B4-BE49-F238E27FC236}">
                <a16:creationId xmlns:a16="http://schemas.microsoft.com/office/drawing/2014/main" id="{3E501702-51DA-A61A-7505-B15762727E74}"/>
              </a:ext>
            </a:extLst>
          </p:cNvPr>
          <p:cNvSpPr txBox="1"/>
          <p:nvPr/>
        </p:nvSpPr>
        <p:spPr>
          <a:xfrm>
            <a:off x="1617818" y="5962378"/>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8" name="Subtitle 4">
            <a:extLst>
              <a:ext uri="{FF2B5EF4-FFF2-40B4-BE49-F238E27FC236}">
                <a16:creationId xmlns:a16="http://schemas.microsoft.com/office/drawing/2014/main" id="{EFEF0A2C-A212-F1A1-F52D-C2E684997087}"/>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3313220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492196" y="49949"/>
            <a:ext cx="10879281"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166512" y="1012658"/>
            <a:ext cx="11865325" cy="3858887"/>
          </a:xfrm>
        </p:spPr>
        <p:txBody>
          <a:bodyPr>
            <a:normAutofit/>
          </a:bodyPr>
          <a:lstStyle/>
          <a:p>
            <a:pPr marL="0" indent="0">
              <a:lnSpc>
                <a:spcPct val="90000"/>
              </a:lnSpc>
              <a:spcAft>
                <a:spcPts val="4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LHS and JHS shall be able to install a lid on the supplied jars.</a:t>
            </a:r>
          </a:p>
          <a:p>
            <a:pPr marL="412750" indent="-228600">
              <a:lnSpc>
                <a:spcPct val="90000"/>
              </a:lnSpc>
              <a:spcAft>
                <a:spcPts val="800"/>
              </a:spcAft>
            </a:pPr>
            <a:r>
              <a:rPr lang="en-US" sz="2000" dirty="0">
                <a:latin typeface="Calibri" panose="020F0502020204030204" pitchFamily="34" charset="0"/>
                <a:cs typeface="Calibri" panose="020F0502020204030204" pitchFamily="34" charset="0"/>
              </a:rPr>
              <a:t>This set of requirements are for the LIR.  The LHS and JHS are LIR subsystems. Given this is the LIR set of requirements, the requirement must be written on the parent system, the LIR (R3).  </a:t>
            </a:r>
          </a:p>
          <a:p>
            <a:pPr marL="412750" indent="-228600">
              <a:lnSpc>
                <a:spcPct val="90000"/>
              </a:lnSpc>
              <a:spcAft>
                <a:spcPts val="800"/>
              </a:spcAft>
            </a:pPr>
            <a:r>
              <a:rPr lang="en-US" sz="2000" dirty="0">
                <a:latin typeface="Calibri" panose="020F0502020204030204" pitchFamily="34" charset="0"/>
                <a:cs typeface="Calibri" panose="020F0502020204030204" pitchFamily="34" charset="0"/>
              </a:rPr>
              <a:t>Avoid superfluous infinitives (R10) like “be able to” which are ambiguous (C3), and the requirement is clearer if the phase is not included - ”shall install” vs. “shall be able to install”.</a:t>
            </a:r>
          </a:p>
          <a:p>
            <a:pPr marL="412750" indent="-228600">
              <a:lnSpc>
                <a:spcPct val="90000"/>
              </a:lnSpc>
              <a:spcBef>
                <a:spcPts val="0"/>
              </a:spcBef>
              <a:spcAft>
                <a:spcPts val="800"/>
              </a:spcAft>
            </a:pPr>
            <a:r>
              <a:rPr lang="en-US" sz="2000" dirty="0">
                <a:latin typeface="Calibri" panose="020F0502020204030204" pitchFamily="34" charset="0"/>
                <a:cs typeface="Calibri" panose="020F0502020204030204" pitchFamily="34" charset="0"/>
              </a:rPr>
              <a:t>The specific jars that the lids will be installed on must be clearly defined as to which jars and their characteristics as defined in the Jar Specification if the Jar Specification in not referred to in the requirement statement - - else the requirement is not complete (C4), ambiguous (C3), and not verifiable (C7). </a:t>
            </a:r>
          </a:p>
          <a:p>
            <a:pPr marL="357188" indent="-342900">
              <a:lnSpc>
                <a:spcPct val="90000"/>
              </a:lnSpc>
              <a:spcAft>
                <a:spcPts val="400"/>
              </a:spcAft>
            </a:pPr>
            <a:endParaRPr lang="en-US" sz="2000" dirty="0">
              <a:latin typeface="Calibri" panose="020F0502020204030204" pitchFamily="34" charset="0"/>
              <a:cs typeface="Calibri" panose="020F0502020204030204" pitchFamily="34" charset="0"/>
            </a:endParaRPr>
          </a:p>
          <a:p>
            <a:pPr marL="0" indent="0">
              <a:lnSpc>
                <a:spcPct val="90000"/>
              </a:lnSpc>
              <a:spcAft>
                <a:spcPts val="400"/>
              </a:spcAft>
              <a:buNone/>
            </a:pPr>
            <a:r>
              <a:rPr lang="en-US" sz="2000" b="1" dirty="0">
                <a:latin typeface="Calibri" panose="020F0502020204030204" pitchFamily="34" charset="0"/>
                <a:cs typeface="Calibri" panose="020F0502020204030204" pitchFamily="34" charset="0"/>
              </a:rPr>
              <a:t>Improved:</a:t>
            </a:r>
            <a:r>
              <a:rPr lang="en-US" sz="2000" dirty="0">
                <a:latin typeface="Calibri" panose="020F0502020204030204" pitchFamily="34" charset="0"/>
                <a:cs typeface="Calibri" panose="020F0502020204030204" pitchFamily="34" charset="0"/>
              </a:rPr>
              <a:t> The LIR shall install Lids on Jars having the characteristics defined in Jar Specification JAR1235.</a:t>
            </a:r>
            <a:endParaRPr lang="en-US" sz="2000" b="1"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34</a:t>
            </a:fld>
            <a:endParaRPr lang="en-US" dirty="0"/>
          </a:p>
        </p:txBody>
      </p:sp>
      <p:sp>
        <p:nvSpPr>
          <p:cNvPr id="5" name="TextBox 4">
            <a:extLst>
              <a:ext uri="{FF2B5EF4-FFF2-40B4-BE49-F238E27FC236}">
                <a16:creationId xmlns:a16="http://schemas.microsoft.com/office/drawing/2014/main" id="{3E501702-51DA-A61A-7505-B15762727E74}"/>
              </a:ext>
            </a:extLst>
          </p:cNvPr>
          <p:cNvSpPr txBox="1"/>
          <p:nvPr/>
        </p:nvSpPr>
        <p:spPr>
          <a:xfrm>
            <a:off x="1617818" y="5962378"/>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10" name="Subtitle 4">
            <a:extLst>
              <a:ext uri="{FF2B5EF4-FFF2-40B4-BE49-F238E27FC236}">
                <a16:creationId xmlns:a16="http://schemas.microsoft.com/office/drawing/2014/main" id="{FA37EEEA-CBFF-9AE6-0060-FB6CE7CB562D}"/>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545059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637020" y="39067"/>
            <a:ext cx="10879281"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2548" y="791475"/>
            <a:ext cx="12031248" cy="4372600"/>
          </a:xfrm>
        </p:spPr>
        <p:txBody>
          <a:bodyPr>
            <a:noAutofit/>
          </a:bodyPr>
          <a:lstStyle/>
          <a:p>
            <a:pPr marL="0" indent="0">
              <a:lnSpc>
                <a:spcPct val="90000"/>
              </a:lnSpc>
              <a:spcBef>
                <a:spcPts val="0"/>
              </a:spcBef>
              <a:spcAft>
                <a:spcPts val="4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Automated Machine shall install lids on Jars </a:t>
            </a:r>
            <a:r>
              <a:rPr lang="en-US" sz="2000" dirty="0" err="1">
                <a:latin typeface="Calibri" panose="020F0502020204030204" pitchFamily="34" charset="0"/>
                <a:cs typeface="Calibri" panose="020F0502020204030204" pitchFamily="34" charset="0"/>
              </a:rPr>
              <a:t>aboout</a:t>
            </a:r>
            <a:r>
              <a:rPr lang="en-US" sz="2000" dirty="0">
                <a:latin typeface="Calibri" panose="020F0502020204030204" pitchFamily="34" charset="0"/>
                <a:cs typeface="Calibri" panose="020F0502020204030204" pitchFamily="34" charset="0"/>
              </a:rPr>
              <a:t> every 30, when it can.</a:t>
            </a:r>
          </a:p>
          <a:p>
            <a:pPr marL="46990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Must be consistent in use of terms (C11, R36) – must use “LIR” consistently throughout the LIR requirement set rather than any other synonyms like “Automated Machine”.  In the LIR set of requirements all requirement should begin with “The LIR shall …” .  </a:t>
            </a:r>
          </a:p>
          <a:p>
            <a:pPr marL="46990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a:t>
            </a:r>
            <a:r>
              <a:rPr lang="en-US" sz="2000" dirty="0" err="1">
                <a:latin typeface="Calibri" panose="020F0502020204030204" pitchFamily="34" charset="0"/>
                <a:cs typeface="Calibri" panose="020F0502020204030204" pitchFamily="34" charset="0"/>
              </a:rPr>
              <a:t>Aboout</a:t>
            </a:r>
            <a:r>
              <a:rPr lang="en-US" sz="2000" dirty="0">
                <a:latin typeface="Calibri" panose="020F0502020204030204" pitchFamily="34" charset="0"/>
                <a:cs typeface="Calibri" panose="020F0502020204030204" pitchFamily="34" charset="0"/>
              </a:rPr>
              <a:t>” is misspelled (R13). </a:t>
            </a:r>
          </a:p>
          <a:p>
            <a:pPr marL="46990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Avoid the use of vague terms (R7) such as “About” which is ambiguous (C3) and not verifiable (C7). </a:t>
            </a:r>
          </a:p>
          <a:p>
            <a:pPr marL="46990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Avoid the use of escape clauses (R8) like “when it can” which is ambiguous (C3) and and not verifiable (C7).  </a:t>
            </a:r>
          </a:p>
          <a:p>
            <a:pPr marL="46990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When stating quantities, common units of measure must be used (R6). “30” is a value that must have proper units included – 30 of what? Seconds?.  </a:t>
            </a:r>
          </a:p>
          <a:p>
            <a:pPr marL="46990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Because the LIR is interacting with an existing system, the timing is defined in that system’s ICD.  Rather than pulling out the value from the ICD, it is better to refer to the ICD that defines the timing.</a:t>
            </a:r>
          </a:p>
          <a:p>
            <a:pPr marL="357188" indent="0">
              <a:lnSpc>
                <a:spcPct val="90000"/>
              </a:lnSpc>
              <a:spcBef>
                <a:spcPts val="0"/>
              </a:spcBef>
              <a:spcAft>
                <a:spcPts val="400"/>
              </a:spcAft>
              <a:buNone/>
            </a:pPr>
            <a:endParaRPr lang="en-US" sz="2000" b="1" dirty="0">
              <a:latin typeface="Calibri" panose="020F0502020204030204" pitchFamily="34" charset="0"/>
              <a:cs typeface="Calibri" panose="020F0502020204030204" pitchFamily="34" charset="0"/>
            </a:endParaRPr>
          </a:p>
          <a:p>
            <a:pPr marL="514350" indent="-504825">
              <a:lnSpc>
                <a:spcPct val="90000"/>
              </a:lnSpc>
              <a:spcBef>
                <a:spcPts val="0"/>
              </a:spcBef>
              <a:spcAft>
                <a:spcPts val="400"/>
              </a:spcAft>
              <a:buSzPct val="100000"/>
              <a:buNone/>
            </a:pPr>
            <a:r>
              <a:rPr lang="en-US" sz="2000" b="1" dirty="0">
                <a:latin typeface="Calibri" panose="020F0502020204030204" pitchFamily="34" charset="0"/>
                <a:cs typeface="Calibri" panose="020F0502020204030204" pitchFamily="34" charset="0"/>
              </a:rPr>
              <a:t>Improved:</a:t>
            </a:r>
            <a:r>
              <a:rPr lang="en-US" sz="2000" dirty="0">
                <a:latin typeface="Calibri" panose="020F0502020204030204" pitchFamily="34" charset="0"/>
                <a:cs typeface="Calibri" panose="020F0502020204030204" pitchFamily="34" charset="0"/>
              </a:rPr>
              <a:t> The LIR shall install Lids on Jars per the timing defined in JPS ICD xyz, Section 123.</a:t>
            </a: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35</a:t>
            </a:fld>
            <a:endParaRPr lang="en-US" dirty="0"/>
          </a:p>
        </p:txBody>
      </p:sp>
      <p:sp>
        <p:nvSpPr>
          <p:cNvPr id="8" name="TextBox 7">
            <a:extLst>
              <a:ext uri="{FF2B5EF4-FFF2-40B4-BE49-F238E27FC236}">
                <a16:creationId xmlns:a16="http://schemas.microsoft.com/office/drawing/2014/main" id="{A91068FD-C7BA-623E-A741-D95D074F1805}"/>
              </a:ext>
            </a:extLst>
          </p:cNvPr>
          <p:cNvSpPr txBox="1"/>
          <p:nvPr/>
        </p:nvSpPr>
        <p:spPr>
          <a:xfrm>
            <a:off x="637020" y="5989667"/>
            <a:ext cx="10348026" cy="48013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CBS: Conveyer Belt System </a:t>
            </a:r>
          </a:p>
        </p:txBody>
      </p:sp>
      <p:sp>
        <p:nvSpPr>
          <p:cNvPr id="11" name="Subtitle 4">
            <a:extLst>
              <a:ext uri="{FF2B5EF4-FFF2-40B4-BE49-F238E27FC236}">
                <a16:creationId xmlns:a16="http://schemas.microsoft.com/office/drawing/2014/main" id="{F9847E2F-4EFC-E036-28FB-EEBE09862314}"/>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3074676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blinds(horizontal)">
                                      <p:cBhvr>
                                        <p:cTn id="3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637020" y="164385"/>
            <a:ext cx="10879281"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0" y="1133350"/>
            <a:ext cx="12028700" cy="3473413"/>
          </a:xfrm>
        </p:spPr>
        <p:txBody>
          <a:bodyPr>
            <a:normAutofit/>
          </a:bodyPr>
          <a:lstStyle/>
          <a:p>
            <a:pPr marL="0" indent="0">
              <a:lnSpc>
                <a:spcPct val="90000"/>
              </a:lnSpc>
              <a:spcBef>
                <a:spcPts val="0"/>
              </a:spcBef>
              <a:spcAft>
                <a:spcPts val="4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LRI shall be capable of installing lids on jars (as positioned on the conveyer belt).</a:t>
            </a:r>
          </a:p>
          <a:p>
            <a:pPr marL="46990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LRI is misspelled (R13) (should be LIR). </a:t>
            </a:r>
          </a:p>
          <a:p>
            <a:pPr marL="46990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Avoid the use of superfluous infinitives (R10) like “be capable of” which are ambiguous (C3) and the requirement is clearer if the phase is not included – “shall install” rather than “shall be capable of installing”.  </a:t>
            </a:r>
          </a:p>
          <a:p>
            <a:pPr marL="46990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Use of parenetical phrases (…..) must be avoided (R21).  </a:t>
            </a:r>
          </a:p>
          <a:p>
            <a:pPr marL="46990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Because the LIR is interacting with an existing system (the CBS), it must refer to the ICD that clearly defines the exact position of the Jars on the conveyer belt.</a:t>
            </a:r>
          </a:p>
          <a:p>
            <a:pPr marL="357188" indent="-342900">
              <a:lnSpc>
                <a:spcPct val="90000"/>
              </a:lnSpc>
              <a:spcBef>
                <a:spcPts val="0"/>
              </a:spcBef>
              <a:spcAft>
                <a:spcPts val="400"/>
              </a:spcAft>
            </a:pPr>
            <a:endParaRPr lang="en-US" sz="2000" dirty="0">
              <a:latin typeface="Calibri" panose="020F0502020204030204" pitchFamily="34" charset="0"/>
              <a:cs typeface="Calibri" panose="020F0502020204030204" pitchFamily="34" charset="0"/>
            </a:endParaRPr>
          </a:p>
          <a:p>
            <a:pPr marL="1606550" indent="-1592263">
              <a:lnSpc>
                <a:spcPct val="90000"/>
              </a:lnSpc>
              <a:spcBef>
                <a:spcPts val="0"/>
              </a:spcBef>
              <a:spcAft>
                <a:spcPts val="400"/>
              </a:spcAft>
              <a:buNone/>
            </a:pPr>
            <a:r>
              <a:rPr lang="en-US" sz="2000" b="1" dirty="0">
                <a:latin typeface="Calibri" panose="020F0502020204030204" pitchFamily="34" charset="0"/>
                <a:cs typeface="Calibri" panose="020F0502020204030204" pitchFamily="34" charset="0"/>
              </a:rPr>
              <a:t>Improved:</a:t>
            </a:r>
            <a:r>
              <a:rPr lang="en-US" sz="2000" dirty="0">
                <a:latin typeface="Calibri" panose="020F0502020204030204" pitchFamily="34" charset="0"/>
                <a:cs typeface="Calibri" panose="020F0502020204030204" pitchFamily="34" charset="0"/>
              </a:rPr>
              <a:t> The LIR shall install Lids on Jars positioned on the JPS CBS conveyor belt as defined in the JPS ICD xyz, Section 123.</a:t>
            </a: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36</a:t>
            </a:fld>
            <a:endParaRPr lang="en-US" dirty="0"/>
          </a:p>
        </p:txBody>
      </p:sp>
      <p:sp>
        <p:nvSpPr>
          <p:cNvPr id="5" name="TextBox 4">
            <a:extLst>
              <a:ext uri="{FF2B5EF4-FFF2-40B4-BE49-F238E27FC236}">
                <a16:creationId xmlns:a16="http://schemas.microsoft.com/office/drawing/2014/main" id="{3E501702-51DA-A61A-7505-B15762727E74}"/>
              </a:ext>
            </a:extLst>
          </p:cNvPr>
          <p:cNvSpPr txBox="1"/>
          <p:nvPr/>
        </p:nvSpPr>
        <p:spPr>
          <a:xfrm>
            <a:off x="637020" y="5989667"/>
            <a:ext cx="10348026" cy="48013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CBS: Conveyer Belt System </a:t>
            </a:r>
          </a:p>
        </p:txBody>
      </p:sp>
      <p:sp>
        <p:nvSpPr>
          <p:cNvPr id="8" name="Subtitle 4">
            <a:extLst>
              <a:ext uri="{FF2B5EF4-FFF2-40B4-BE49-F238E27FC236}">
                <a16:creationId xmlns:a16="http://schemas.microsoft.com/office/drawing/2014/main" id="{95BB42DD-73EF-8BB7-70C1-5D9A9B3ECCB1}"/>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3098875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533711" y="52950"/>
            <a:ext cx="10879281"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239008" y="1039071"/>
            <a:ext cx="11789692" cy="4561075"/>
          </a:xfrm>
        </p:spPr>
        <p:txBody>
          <a:bodyPr>
            <a:normAutofit/>
          </a:bodyPr>
          <a:lstStyle/>
          <a:p>
            <a:pPr marL="1376363" indent="-1316038">
              <a:lnSpc>
                <a:spcPct val="90000"/>
              </a:lnSpc>
              <a:spcBef>
                <a:spcPts val="0"/>
              </a:spcBef>
              <a:spcAft>
                <a:spcPts val="4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jar's position should not move on the conveyer belt during lid installation, if possible.</a:t>
            </a:r>
          </a:p>
          <a:p>
            <a:pPr marL="46990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Written as a goal (should).  Must be written as a requirement “shall” on the entity to which it applies – “The LIR shall …’.  </a:t>
            </a:r>
          </a:p>
          <a:p>
            <a:pPr marL="46990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Avoid the use of the word “Not” (R16) – rather than “not move”, use “shall maintain"</a:t>
            </a:r>
          </a:p>
          <a:p>
            <a:pPr marL="46990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The allowable amount of movement is not specified; thus, the requirement is ambiguous (C3), not verifiable (C7), and not complete (C4).</a:t>
            </a:r>
          </a:p>
          <a:p>
            <a:pPr marL="46990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Avoid the use of escape clauses (R8) like “If possible” which are ambiguous (C3) and not verifiable (C7).</a:t>
            </a:r>
          </a:p>
          <a:p>
            <a:pPr marL="571500" indent="-342900">
              <a:lnSpc>
                <a:spcPct val="90000"/>
              </a:lnSpc>
              <a:spcBef>
                <a:spcPts val="0"/>
              </a:spcBef>
              <a:spcAft>
                <a:spcPts val="400"/>
              </a:spcAft>
            </a:pPr>
            <a:endParaRPr lang="en-US" sz="2000" b="1" dirty="0">
              <a:latin typeface="Calibri" panose="020F0502020204030204" pitchFamily="34" charset="0"/>
              <a:cs typeface="Calibri" panose="020F0502020204030204" pitchFamily="34" charset="0"/>
            </a:endParaRPr>
          </a:p>
          <a:p>
            <a:pPr marL="1438275" indent="-1423988">
              <a:lnSpc>
                <a:spcPct val="90000"/>
              </a:lnSpc>
              <a:spcBef>
                <a:spcPts val="0"/>
              </a:spcBef>
              <a:spcAft>
                <a:spcPts val="400"/>
              </a:spcAft>
              <a:buSzPct val="100000"/>
              <a:buNone/>
            </a:pPr>
            <a:r>
              <a:rPr lang="en-US" sz="2000" b="1" dirty="0">
                <a:latin typeface="Calibri" panose="020F0502020204030204" pitchFamily="34" charset="0"/>
                <a:cs typeface="Calibri" panose="020F0502020204030204" pitchFamily="34" charset="0"/>
              </a:rPr>
              <a:t>Improved:</a:t>
            </a:r>
            <a:r>
              <a:rPr lang="en-US" sz="2000" dirty="0">
                <a:latin typeface="Calibri" panose="020F0502020204030204" pitchFamily="34" charset="0"/>
                <a:cs typeface="Calibri" panose="020F0502020204030204" pitchFamily="34" charset="0"/>
              </a:rPr>
              <a:t> The LIR shall maintain the Jar position within +/- 0.1 inches on the conveyer belt during lid installation.</a:t>
            </a:r>
          </a:p>
          <a:p>
            <a:pPr marL="1438275" indent="-1423988">
              <a:lnSpc>
                <a:spcPct val="90000"/>
              </a:lnSpc>
              <a:spcBef>
                <a:spcPts val="0"/>
              </a:spcBef>
              <a:spcAft>
                <a:spcPts val="400"/>
              </a:spcAft>
              <a:buSzPct val="100000"/>
              <a:buNone/>
            </a:pPr>
            <a:endParaRPr lang="en-US" sz="2000" dirty="0">
              <a:latin typeface="Calibri" panose="020F0502020204030204" pitchFamily="34" charset="0"/>
              <a:cs typeface="Calibri" panose="020F0502020204030204" pitchFamily="34" charset="0"/>
            </a:endParaRPr>
          </a:p>
          <a:p>
            <a:pPr marL="527050" indent="-300038">
              <a:lnSpc>
                <a:spcPct val="90000"/>
              </a:lnSpc>
              <a:spcBef>
                <a:spcPts val="0"/>
              </a:spcBef>
              <a:spcAft>
                <a:spcPts val="400"/>
              </a:spcAft>
              <a:buSzPct val="100000"/>
            </a:pPr>
            <a:r>
              <a:rPr lang="en-US" sz="2000" i="1" dirty="0">
                <a:latin typeface="Calibri" panose="020F0502020204030204" pitchFamily="34" charset="0"/>
                <a:cs typeface="Calibri" panose="020F0502020204030204" pitchFamily="34" charset="0"/>
              </a:rPr>
              <a:t>Note: Be consistent in the expression of decimals and the number of significant digits used (R40).</a:t>
            </a: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37</a:t>
            </a:fld>
            <a:endParaRPr lang="en-US" dirty="0"/>
          </a:p>
        </p:txBody>
      </p:sp>
      <p:sp>
        <p:nvSpPr>
          <p:cNvPr id="5" name="TextBox 4">
            <a:extLst>
              <a:ext uri="{FF2B5EF4-FFF2-40B4-BE49-F238E27FC236}">
                <a16:creationId xmlns:a16="http://schemas.microsoft.com/office/drawing/2014/main" id="{3E501702-51DA-A61A-7505-B15762727E74}"/>
              </a:ext>
            </a:extLst>
          </p:cNvPr>
          <p:cNvSpPr txBox="1"/>
          <p:nvPr/>
        </p:nvSpPr>
        <p:spPr>
          <a:xfrm>
            <a:off x="1617818" y="5962378"/>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8" name="Subtitle 4">
            <a:extLst>
              <a:ext uri="{FF2B5EF4-FFF2-40B4-BE49-F238E27FC236}">
                <a16:creationId xmlns:a16="http://schemas.microsoft.com/office/drawing/2014/main" id="{7D6E2496-5359-0B50-9A12-307913D4CBCD}"/>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21225931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blinds(horizontal)">
                                      <p:cBhvr>
                                        <p:cTn id="3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533711" y="52950"/>
            <a:ext cx="10879281"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136401" y="683550"/>
            <a:ext cx="11892299" cy="5387314"/>
          </a:xfrm>
        </p:spPr>
        <p:txBody>
          <a:bodyPr>
            <a:noAutofit/>
          </a:bodyPr>
          <a:lstStyle/>
          <a:p>
            <a:pPr marL="1314450" indent="-1300163">
              <a:lnSpc>
                <a:spcPct val="80000"/>
              </a:lnSpc>
              <a:spcBef>
                <a:spcPts val="0"/>
              </a:spcBef>
              <a:spcAft>
                <a:spcPts val="4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Lids shall be installed on the Jars with a torque consistent with the jar size and material such </a:t>
            </a:r>
            <a:br>
              <a:rPr lang="en-US" sz="2000" dirty="0">
                <a:latin typeface="Calibri" panose="020F0502020204030204" pitchFamily="34" charset="0"/>
                <a:cs typeface="Calibri" panose="020F0502020204030204" pitchFamily="34" charset="0"/>
              </a:rPr>
            </a:br>
            <a:r>
              <a:rPr lang="en-US" sz="2000" dirty="0">
                <a:latin typeface="Calibri" panose="020F0502020204030204" pitchFamily="34" charset="0"/>
                <a:cs typeface="Calibri" panose="020F0502020204030204" pitchFamily="34" charset="0"/>
              </a:rPr>
              <a:t>that the jar is not broken, a good seal is established, and a human can easily remove the lid </a:t>
            </a:r>
            <a:br>
              <a:rPr lang="en-US" sz="2000" dirty="0">
                <a:latin typeface="Calibri" panose="020F0502020204030204" pitchFamily="34" charset="0"/>
                <a:cs typeface="Calibri" panose="020F0502020204030204" pitchFamily="34" charset="0"/>
              </a:rPr>
            </a:br>
            <a:r>
              <a:rPr lang="en-US" sz="2000" dirty="0">
                <a:latin typeface="Calibri" panose="020F0502020204030204" pitchFamily="34" charset="0"/>
                <a:cs typeface="Calibri" panose="020F0502020204030204" pitchFamily="34" charset="0"/>
              </a:rPr>
              <a:t>without special tools or aids.</a:t>
            </a:r>
          </a:p>
          <a:p>
            <a:pPr marL="469900" indent="-285750">
              <a:lnSpc>
                <a:spcPct val="80000"/>
              </a:lnSpc>
              <a:spcAft>
                <a:spcPts val="400"/>
              </a:spcAft>
            </a:pPr>
            <a:r>
              <a:rPr lang="en-US" sz="2000" dirty="0">
                <a:latin typeface="Calibri" panose="020F0502020204030204" pitchFamily="34" charset="0"/>
                <a:cs typeface="Calibri" panose="020F0502020204030204" pitchFamily="34" charset="0"/>
              </a:rPr>
              <a:t>Passive voice (shall be). Use the active voice with the responsible entity (LIR) clearly identified as the subject of the sentence (R1, R2) – “LIR shall…." . </a:t>
            </a:r>
          </a:p>
          <a:p>
            <a:pPr marL="469900" indent="-285750">
              <a:lnSpc>
                <a:spcPct val="80000"/>
              </a:lnSpc>
              <a:spcBef>
                <a:spcPts val="0"/>
              </a:spcBef>
              <a:spcAft>
                <a:spcPts val="400"/>
              </a:spcAft>
            </a:pPr>
            <a:r>
              <a:rPr lang="en-US" sz="2000" dirty="0">
                <a:latin typeface="Calibri" panose="020F0502020204030204" pitchFamily="34" charset="0"/>
                <a:cs typeface="Calibri" panose="020F0502020204030204" pitchFamily="34" charset="0"/>
              </a:rPr>
              <a:t>The actual torque values consistent with the jar size and material must be clearly defined else the requirement is ambiguous (C3), not verifiable (C7), and not complete (C4).  </a:t>
            </a:r>
          </a:p>
          <a:p>
            <a:pPr marL="469900" indent="-285750">
              <a:lnSpc>
                <a:spcPct val="80000"/>
              </a:lnSpc>
              <a:spcBef>
                <a:spcPts val="0"/>
              </a:spcBef>
              <a:spcAft>
                <a:spcPts val="400"/>
              </a:spcAft>
            </a:pPr>
            <a:r>
              <a:rPr lang="en-US" sz="2000" dirty="0">
                <a:latin typeface="Calibri" panose="020F0502020204030204" pitchFamily="34" charset="0"/>
                <a:cs typeface="Calibri" panose="020F0502020204030204" pitchFamily="34" charset="0"/>
              </a:rPr>
              <a:t>Statements of purpose (rationale) must not be included in the requirement statement, but rather included in the Rationale attribute.</a:t>
            </a:r>
          </a:p>
          <a:p>
            <a:pPr marL="357188" indent="-341313">
              <a:lnSpc>
                <a:spcPct val="80000"/>
              </a:lnSpc>
              <a:spcBef>
                <a:spcPts val="0"/>
              </a:spcBef>
              <a:spcAft>
                <a:spcPts val="400"/>
              </a:spcAft>
              <a:buNone/>
            </a:pPr>
            <a:endParaRPr lang="en-US" sz="800" b="1" dirty="0">
              <a:latin typeface="Calibri" panose="020F0502020204030204" pitchFamily="34" charset="0"/>
              <a:cs typeface="Calibri" panose="020F0502020204030204" pitchFamily="34" charset="0"/>
            </a:endParaRPr>
          </a:p>
          <a:p>
            <a:pPr marL="1314450" indent="-1300163">
              <a:lnSpc>
                <a:spcPct val="80000"/>
              </a:lnSpc>
              <a:spcBef>
                <a:spcPts val="0"/>
              </a:spcBef>
              <a:spcAft>
                <a:spcPts val="400"/>
              </a:spcAft>
              <a:buNone/>
            </a:pPr>
            <a:r>
              <a:rPr lang="en-US" sz="2000" b="1" dirty="0">
                <a:latin typeface="Calibri" panose="020F0502020204030204" pitchFamily="34" charset="0"/>
                <a:cs typeface="Calibri" panose="020F0502020204030204" pitchFamily="34" charset="0"/>
              </a:rPr>
              <a:t>Improved:</a:t>
            </a:r>
            <a:r>
              <a:rPr lang="en-US" sz="2000" dirty="0">
                <a:latin typeface="Calibri" panose="020F0502020204030204" pitchFamily="34" charset="0"/>
                <a:cs typeface="Calibri" panose="020F0502020204030204" pitchFamily="34" charset="0"/>
              </a:rPr>
              <a:t> The LIR shall install Lids on the Jars with a torque within the torque ranges specified in Table 6 for the Jar size and material.</a:t>
            </a:r>
          </a:p>
          <a:p>
            <a:pPr marL="1376363" indent="-352425">
              <a:lnSpc>
                <a:spcPct val="80000"/>
              </a:lnSpc>
              <a:spcBef>
                <a:spcPts val="0"/>
              </a:spcBef>
              <a:spcAft>
                <a:spcPts val="400"/>
              </a:spcAft>
              <a:buNone/>
            </a:pPr>
            <a:r>
              <a:rPr lang="en-US" sz="2000" dirty="0">
                <a:latin typeface="Calibri" panose="020F0502020204030204" pitchFamily="34" charset="0"/>
                <a:cs typeface="Calibri" panose="020F0502020204030204" pitchFamily="34" charset="0"/>
              </a:rPr>
              <a:t>	</a:t>
            </a:r>
            <a:r>
              <a:rPr lang="en-US" sz="2000" u="sng" dirty="0">
                <a:latin typeface="Calibri" panose="020F0502020204030204" pitchFamily="34" charset="0"/>
                <a:cs typeface="Calibri" panose="020F0502020204030204" pitchFamily="34" charset="0"/>
              </a:rPr>
              <a:t>Rationale:</a:t>
            </a:r>
            <a:r>
              <a:rPr lang="en-US" sz="2000" dirty="0">
                <a:latin typeface="Calibri" panose="020F0502020204030204" pitchFamily="34" charset="0"/>
                <a:cs typeface="Calibri" panose="020F0502020204030204" pitchFamily="34" charset="0"/>
              </a:rPr>
              <a:t> Proper torque must be used when tightening the lids such that the jar is not broken, a tight seal is established, while still enabling a person to remove the lid without special tools or aids.</a:t>
            </a:r>
          </a:p>
          <a:p>
            <a:pPr marL="514350" indent="-460375">
              <a:lnSpc>
                <a:spcPct val="80000"/>
              </a:lnSpc>
              <a:spcBef>
                <a:spcPts val="0"/>
              </a:spcBef>
              <a:spcAft>
                <a:spcPts val="400"/>
              </a:spcAft>
              <a:buNone/>
            </a:pPr>
            <a:r>
              <a:rPr lang="en-US" sz="2000" i="1" dirty="0">
                <a:latin typeface="Calibri" panose="020F0502020204030204" pitchFamily="34" charset="0"/>
                <a:cs typeface="Calibri" panose="020F0502020204030204" pitchFamily="34" charset="0"/>
              </a:rPr>
              <a:t>Note: Given the table contains multiple parameters defining the required torque based on jar characteristics, some would say that to address the characteristic C5 - Singular and rule R18 – single thought, there should be multiple requirements each addressing a single parameter.  In doing this, others have a valid concern associated with the characteristic C13 – Comprehensible.   No matter the approach taken, the system must be verified for each of the parameters.  It is up to the organization to decide which approach they choose to take – and then be consistent in the application of this approach.</a:t>
            </a:r>
          </a:p>
          <a:p>
            <a:pPr marL="1376363" indent="-352425">
              <a:lnSpc>
                <a:spcPct val="80000"/>
              </a:lnSpc>
              <a:spcBef>
                <a:spcPts val="0"/>
              </a:spcBef>
              <a:spcAft>
                <a:spcPts val="400"/>
              </a:spcAft>
              <a:buNone/>
            </a:pPr>
            <a:endParaRPr lang="en-US" sz="2000" dirty="0">
              <a:latin typeface="Calibri" panose="020F0502020204030204" pitchFamily="34" charset="0"/>
              <a:cs typeface="Calibri" panose="020F0502020204030204" pitchFamily="34" charset="0"/>
            </a:endParaRPr>
          </a:p>
          <a:p>
            <a:pPr marL="1376363" indent="-352425">
              <a:lnSpc>
                <a:spcPct val="80000"/>
              </a:lnSpc>
              <a:spcBef>
                <a:spcPts val="0"/>
              </a:spcBef>
              <a:spcAft>
                <a:spcPts val="400"/>
              </a:spcAft>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38</a:t>
            </a:fld>
            <a:endParaRPr lang="en-US" dirty="0"/>
          </a:p>
        </p:txBody>
      </p:sp>
      <p:sp>
        <p:nvSpPr>
          <p:cNvPr id="5" name="TextBox 4">
            <a:extLst>
              <a:ext uri="{FF2B5EF4-FFF2-40B4-BE49-F238E27FC236}">
                <a16:creationId xmlns:a16="http://schemas.microsoft.com/office/drawing/2014/main" id="{3E501702-51DA-A61A-7505-B15762727E74}"/>
              </a:ext>
            </a:extLst>
          </p:cNvPr>
          <p:cNvSpPr txBox="1"/>
          <p:nvPr/>
        </p:nvSpPr>
        <p:spPr>
          <a:xfrm>
            <a:off x="1617818" y="6070864"/>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8" name="Subtitle 4">
            <a:extLst>
              <a:ext uri="{FF2B5EF4-FFF2-40B4-BE49-F238E27FC236}">
                <a16:creationId xmlns:a16="http://schemas.microsoft.com/office/drawing/2014/main" id="{39195EA8-C340-2D4B-CE16-1F5D3C7234B1}"/>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3565670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637020" y="49949"/>
            <a:ext cx="10879281"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0" y="654248"/>
            <a:ext cx="11858625" cy="5230640"/>
          </a:xfrm>
        </p:spPr>
        <p:txBody>
          <a:bodyPr>
            <a:noAutofit/>
          </a:bodyPr>
          <a:lstStyle/>
          <a:p>
            <a:pPr marL="1376363" indent="-1362075">
              <a:lnSpc>
                <a:spcPct val="80000"/>
              </a:lnSpc>
              <a:spcAft>
                <a:spcPts val="200"/>
              </a:spcAft>
              <a:buNone/>
            </a:pPr>
            <a:r>
              <a:rPr lang="en-US" sz="1800" b="1" dirty="0">
                <a:latin typeface="Calibri" panose="020F0502020204030204" pitchFamily="34" charset="0"/>
                <a:cs typeface="Calibri" panose="020F0502020204030204" pitchFamily="34" charset="0"/>
              </a:rPr>
              <a:t>Defective: </a:t>
            </a:r>
            <a:r>
              <a:rPr lang="en-US" sz="1800" dirty="0">
                <a:latin typeface="Calibri" panose="020F0502020204030204" pitchFamily="34" charset="0"/>
                <a:cs typeface="Calibri" panose="020F0502020204030204" pitchFamily="34" charset="0"/>
              </a:rPr>
              <a:t>The Robot shall be available to install lids on Jars during the normal operating shifts (year-round).</a:t>
            </a:r>
          </a:p>
          <a:p>
            <a:pPr marL="527050" indent="-285750">
              <a:lnSpc>
                <a:spcPct val="80000"/>
              </a:lnSpc>
              <a:spcAft>
                <a:spcPts val="200"/>
              </a:spcAft>
            </a:pPr>
            <a:r>
              <a:rPr lang="en-US" sz="1800" dirty="0">
                <a:latin typeface="Calibri" panose="020F0502020204030204" pitchFamily="34" charset="0"/>
                <a:cs typeface="Calibri" panose="020F0502020204030204" pitchFamily="34" charset="0"/>
              </a:rPr>
              <a:t>Must be consistent in use of terms (C11, R36) – must use “LIR” consistently throughout the LIR requirement set rather than any other synonyms like “Robot” .  </a:t>
            </a:r>
          </a:p>
          <a:p>
            <a:pPr marL="527050" indent="-285750">
              <a:lnSpc>
                <a:spcPct val="80000"/>
              </a:lnSpc>
              <a:spcAft>
                <a:spcPts val="200"/>
              </a:spcAft>
            </a:pPr>
            <a:r>
              <a:rPr lang="en-US" sz="1800" dirty="0">
                <a:latin typeface="Calibri" panose="020F0502020204030204" pitchFamily="34" charset="0"/>
                <a:cs typeface="Calibri" panose="020F0502020204030204" pitchFamily="34" charset="0"/>
              </a:rPr>
              <a:t>In the LIR set of requirements all requirement should begin with “The LIR shall …” </a:t>
            </a:r>
          </a:p>
          <a:p>
            <a:pPr marL="527050" indent="-285750">
              <a:lnSpc>
                <a:spcPct val="80000"/>
              </a:lnSpc>
              <a:spcAft>
                <a:spcPts val="200"/>
              </a:spcAft>
            </a:pPr>
            <a:r>
              <a:rPr lang="en-US" sz="1800" dirty="0">
                <a:latin typeface="Calibri" panose="020F0502020204030204" pitchFamily="34" charset="0"/>
                <a:cs typeface="Calibri" panose="020F0502020204030204" pitchFamily="34" charset="0"/>
              </a:rPr>
              <a:t>As written “be available to” is a superfluous infinitive (R10) which should be avoided else the requirement is ambiguous (C3), not verifiable (C7). </a:t>
            </a:r>
          </a:p>
          <a:p>
            <a:pPr marL="527050" indent="-285750">
              <a:lnSpc>
                <a:spcPct val="80000"/>
              </a:lnSpc>
              <a:spcAft>
                <a:spcPts val="200"/>
              </a:spcAft>
            </a:pPr>
            <a:r>
              <a:rPr lang="en-US" sz="1800" dirty="0">
                <a:latin typeface="Calibri" panose="020F0502020204030204" pitchFamily="34" charset="0"/>
                <a:cs typeface="Calibri" panose="020F0502020204030204" pitchFamily="34" charset="0"/>
              </a:rPr>
              <a:t>Ambiguous (C3). Not clear whether the intent is for this to be an “availability” quality requirement or a requirement defining the shifts in which the LIR must install lids.  The project team should decide if both perspectives should be reflected within the requirement set.</a:t>
            </a:r>
          </a:p>
          <a:p>
            <a:pPr marL="527050" indent="-285750">
              <a:lnSpc>
                <a:spcPct val="80000"/>
              </a:lnSpc>
              <a:spcAft>
                <a:spcPts val="200"/>
              </a:spcAft>
            </a:pPr>
            <a:r>
              <a:rPr lang="en-US" sz="1800" dirty="0">
                <a:latin typeface="Calibri" panose="020F0502020204030204" pitchFamily="34" charset="0"/>
                <a:cs typeface="Calibri" panose="020F0502020204030204" pitchFamily="34" charset="0"/>
              </a:rPr>
              <a:t>Having a rationale statement would help understand the intent.  </a:t>
            </a:r>
          </a:p>
          <a:p>
            <a:pPr marL="290513" indent="0">
              <a:lnSpc>
                <a:spcPct val="80000"/>
              </a:lnSpc>
              <a:spcAft>
                <a:spcPts val="200"/>
              </a:spcAft>
              <a:buNone/>
            </a:pPr>
            <a:endParaRPr lang="en-US" sz="1000" b="1" dirty="0">
              <a:latin typeface="Calibri" panose="020F0502020204030204" pitchFamily="34" charset="0"/>
              <a:cs typeface="Calibri" panose="020F0502020204030204" pitchFamily="34" charset="0"/>
            </a:endParaRPr>
          </a:p>
          <a:p>
            <a:pPr marL="1376363" indent="-1362075">
              <a:lnSpc>
                <a:spcPct val="80000"/>
              </a:lnSpc>
              <a:spcBef>
                <a:spcPts val="0"/>
              </a:spcBef>
              <a:spcAft>
                <a:spcPts val="200"/>
              </a:spcAft>
              <a:buSzPct val="100000"/>
              <a:buNone/>
            </a:pPr>
            <a:r>
              <a:rPr lang="en-US" sz="1800" b="1" dirty="0">
                <a:latin typeface="Calibri" panose="020F0502020204030204" pitchFamily="34" charset="0"/>
                <a:cs typeface="Calibri" panose="020F0502020204030204" pitchFamily="34" charset="0"/>
              </a:rPr>
              <a:t>Improved:</a:t>
            </a:r>
            <a:r>
              <a:rPr lang="en-US" sz="1800" dirty="0">
                <a:latin typeface="Calibri" panose="020F0502020204030204" pitchFamily="34" charset="0"/>
                <a:cs typeface="Calibri" panose="020F0502020204030204" pitchFamily="34" charset="0"/>
              </a:rPr>
              <a:t> (assuming the requirement is about the shift in which the LIR must operate.)</a:t>
            </a:r>
          </a:p>
          <a:p>
            <a:pPr marL="1554163" indent="-1241425">
              <a:lnSpc>
                <a:spcPct val="80000"/>
              </a:lnSpc>
              <a:spcBef>
                <a:spcPts val="800"/>
              </a:spcBef>
              <a:spcAft>
                <a:spcPts val="200"/>
              </a:spcAft>
              <a:buSzPct val="100000"/>
              <a:buNone/>
            </a:pPr>
            <a:r>
              <a:rPr lang="en-US" sz="1800" dirty="0">
                <a:latin typeface="Calibri" panose="020F0502020204030204" pitchFamily="34" charset="0"/>
                <a:cs typeface="Calibri" panose="020F0502020204030204" pitchFamily="34" charset="0"/>
              </a:rPr>
              <a:t>The LIR shall install lids on Jars during the Shift defined in the JPS ICD, Section 123,  355 days/year.</a:t>
            </a:r>
          </a:p>
          <a:p>
            <a:pPr marL="1554163" indent="-1241425">
              <a:lnSpc>
                <a:spcPct val="80000"/>
              </a:lnSpc>
              <a:spcBef>
                <a:spcPts val="0"/>
              </a:spcBef>
              <a:spcAft>
                <a:spcPts val="200"/>
              </a:spcAft>
              <a:buSzPct val="100000"/>
              <a:buNone/>
            </a:pPr>
            <a:r>
              <a:rPr lang="en-US" sz="1800" dirty="0">
                <a:latin typeface="Calibri" panose="020F0502020204030204" pitchFamily="34" charset="0"/>
                <a:cs typeface="Calibri" panose="020F0502020204030204" pitchFamily="34" charset="0"/>
              </a:rPr>
              <a:t>     </a:t>
            </a:r>
            <a:r>
              <a:rPr lang="en-US" sz="1800" u="sng" dirty="0">
                <a:latin typeface="Calibri" panose="020F0502020204030204" pitchFamily="34" charset="0"/>
                <a:cs typeface="Calibri" panose="020F0502020204030204" pitchFamily="34" charset="0"/>
              </a:rPr>
              <a:t>Rationale:</a:t>
            </a:r>
            <a:r>
              <a:rPr lang="en-US" sz="1800" dirty="0">
                <a:latin typeface="Calibri" panose="020F0502020204030204" pitchFamily="34" charset="0"/>
                <a:cs typeface="Calibri" panose="020F0502020204030204" pitchFamily="34" charset="0"/>
              </a:rPr>
              <a:t> The LIR must install Lids during the JPS operating hours.</a:t>
            </a:r>
          </a:p>
          <a:p>
            <a:pPr marL="1376363" indent="-1362075">
              <a:lnSpc>
                <a:spcPct val="80000"/>
              </a:lnSpc>
              <a:spcBef>
                <a:spcPts val="0"/>
              </a:spcBef>
              <a:spcAft>
                <a:spcPts val="200"/>
              </a:spcAft>
              <a:buSzPct val="100000"/>
              <a:buNone/>
            </a:pPr>
            <a:endParaRPr lang="en-US" sz="1000" b="1" dirty="0">
              <a:latin typeface="Calibri" panose="020F0502020204030204" pitchFamily="34" charset="0"/>
              <a:cs typeface="Calibri" panose="020F0502020204030204" pitchFamily="34" charset="0"/>
            </a:endParaRPr>
          </a:p>
          <a:p>
            <a:pPr marL="1376363" indent="-1362075">
              <a:lnSpc>
                <a:spcPct val="80000"/>
              </a:lnSpc>
              <a:spcBef>
                <a:spcPts val="0"/>
              </a:spcBef>
              <a:spcAft>
                <a:spcPts val="200"/>
              </a:spcAft>
              <a:buSzPct val="100000"/>
              <a:buNone/>
            </a:pPr>
            <a:r>
              <a:rPr lang="en-US" sz="1800" b="1" dirty="0">
                <a:latin typeface="Calibri" panose="020F0502020204030204" pitchFamily="34" charset="0"/>
                <a:cs typeface="Calibri" panose="020F0502020204030204" pitchFamily="34" charset="0"/>
              </a:rPr>
              <a:t>Improved:</a:t>
            </a:r>
            <a:r>
              <a:rPr lang="en-US" sz="1800" dirty="0">
                <a:latin typeface="Calibri" panose="020F0502020204030204" pitchFamily="34" charset="0"/>
                <a:cs typeface="Calibri" panose="020F0502020204030204" pitchFamily="34" charset="0"/>
              </a:rPr>
              <a:t> (assuming the requirement is about the quality characteristic “availability”.)</a:t>
            </a:r>
            <a:endParaRPr lang="en-US" sz="1800" dirty="0">
              <a:solidFill>
                <a:srgbClr val="FF0000"/>
              </a:solidFill>
              <a:latin typeface="Calibri" panose="020F0502020204030204" pitchFamily="34" charset="0"/>
              <a:cs typeface="Calibri" panose="020F0502020204030204" pitchFamily="34" charset="0"/>
            </a:endParaRPr>
          </a:p>
          <a:p>
            <a:pPr marL="355600" indent="0">
              <a:lnSpc>
                <a:spcPct val="80000"/>
              </a:lnSpc>
              <a:spcBef>
                <a:spcPts val="800"/>
              </a:spcBef>
              <a:spcAft>
                <a:spcPts val="200"/>
              </a:spcAft>
              <a:buSzPct val="100000"/>
              <a:buNone/>
            </a:pPr>
            <a:r>
              <a:rPr lang="en-US" sz="1800" dirty="0">
                <a:latin typeface="Calibri" panose="020F0502020204030204" pitchFamily="34" charset="0"/>
                <a:cs typeface="Calibri" panose="020F0502020204030204" pitchFamily="34" charset="0"/>
              </a:rPr>
              <a:t>The LIR shall have an Availability of at least .98% during JPS operating hours.</a:t>
            </a:r>
          </a:p>
          <a:p>
            <a:pPr marL="350838" indent="0">
              <a:lnSpc>
                <a:spcPct val="80000"/>
              </a:lnSpc>
              <a:spcBef>
                <a:spcPts val="800"/>
              </a:spcBef>
              <a:spcAft>
                <a:spcPts val="200"/>
              </a:spcAft>
              <a:buSzPct val="100000"/>
              <a:buNone/>
            </a:pPr>
            <a:r>
              <a:rPr lang="en-US" sz="1800" i="1" dirty="0">
                <a:latin typeface="Calibri" panose="020F0502020204030204" pitchFamily="34" charset="0"/>
                <a:cs typeface="Calibri" panose="020F0502020204030204" pitchFamily="34" charset="0"/>
              </a:rPr>
              <a:t>Note: Define each quantity with a range of values appropriate to the entity to which the quantity applies and against which the entity will be verified or validated (R33) – “at least .98%” rather than stating an absolute “.98%”.</a:t>
            </a:r>
          </a:p>
          <a:p>
            <a:pPr marL="350838" indent="0">
              <a:lnSpc>
                <a:spcPct val="80000"/>
              </a:lnSpc>
              <a:spcBef>
                <a:spcPts val="800"/>
              </a:spcBef>
              <a:spcAft>
                <a:spcPts val="200"/>
              </a:spcAft>
              <a:buSzPct val="100000"/>
              <a:buNone/>
            </a:pPr>
            <a:r>
              <a:rPr lang="en-US" sz="1800" i="1" dirty="0">
                <a:latin typeface="Calibri" panose="020F0502020204030204" pitchFamily="34" charset="0"/>
                <a:cs typeface="Calibri" panose="020F0502020204030204" pitchFamily="34" charset="0"/>
              </a:rPr>
              <a:t>Note: The qualifying phrase “during JPS operating hours” is necessary as that is the only time the requirement applies.</a:t>
            </a:r>
          </a:p>
          <a:p>
            <a:pPr marL="0" indent="0">
              <a:lnSpc>
                <a:spcPct val="80000"/>
              </a:lnSpc>
              <a:spcAft>
                <a:spcPts val="200"/>
              </a:spcAft>
              <a:buNone/>
            </a:pPr>
            <a:endParaRPr lang="en-US" sz="1800" b="1" dirty="0">
              <a:latin typeface="Calibri" panose="020F0502020204030204" pitchFamily="34" charset="0"/>
              <a:cs typeface="Calibri" panose="020F0502020204030204" pitchFamily="34" charset="0"/>
            </a:endParaRPr>
          </a:p>
          <a:p>
            <a:pPr marL="0" indent="0">
              <a:lnSpc>
                <a:spcPct val="80000"/>
              </a:lnSpc>
              <a:spcAft>
                <a:spcPts val="200"/>
              </a:spcAft>
              <a:buNone/>
            </a:pPr>
            <a:endParaRPr lang="en-US" sz="1800" b="1" dirty="0">
              <a:latin typeface="Calibri" panose="020F0502020204030204" pitchFamily="34" charset="0"/>
              <a:cs typeface="Calibri" panose="020F0502020204030204" pitchFamily="34" charset="0"/>
            </a:endParaRPr>
          </a:p>
          <a:p>
            <a:pPr marL="0" indent="0">
              <a:lnSpc>
                <a:spcPct val="80000"/>
              </a:lnSpc>
              <a:spcAft>
                <a:spcPts val="200"/>
              </a:spcAft>
              <a:buNone/>
            </a:pPr>
            <a:endParaRPr lang="en-US" sz="18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39</a:t>
            </a:fld>
            <a:endParaRPr lang="en-US" dirty="0"/>
          </a:p>
        </p:txBody>
      </p:sp>
      <p:sp>
        <p:nvSpPr>
          <p:cNvPr id="5" name="TextBox 4">
            <a:extLst>
              <a:ext uri="{FF2B5EF4-FFF2-40B4-BE49-F238E27FC236}">
                <a16:creationId xmlns:a16="http://schemas.microsoft.com/office/drawing/2014/main" id="{3E501702-51DA-A61A-7505-B15762727E74}"/>
              </a:ext>
            </a:extLst>
          </p:cNvPr>
          <p:cNvSpPr txBox="1"/>
          <p:nvPr/>
        </p:nvSpPr>
        <p:spPr>
          <a:xfrm>
            <a:off x="1617818" y="5962378"/>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8" name="Subtitle 4">
            <a:extLst>
              <a:ext uri="{FF2B5EF4-FFF2-40B4-BE49-F238E27FC236}">
                <a16:creationId xmlns:a16="http://schemas.microsoft.com/office/drawing/2014/main" id="{EA1CF58F-3C0E-94CD-6F48-B3EA78E15ADE}"/>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
        <p:nvSpPr>
          <p:cNvPr id="7" name="TextBox 6">
            <a:extLst>
              <a:ext uri="{FF2B5EF4-FFF2-40B4-BE49-F238E27FC236}">
                <a16:creationId xmlns:a16="http://schemas.microsoft.com/office/drawing/2014/main" id="{44D2ACCD-6660-AB12-18CB-9C055B84BBD3}"/>
              </a:ext>
            </a:extLst>
          </p:cNvPr>
          <p:cNvSpPr txBox="1"/>
          <p:nvPr/>
        </p:nvSpPr>
        <p:spPr>
          <a:xfrm>
            <a:off x="7835318" y="4691211"/>
            <a:ext cx="3907632" cy="461665"/>
          </a:xfrm>
          <a:prstGeom prst="rect">
            <a:avLst/>
          </a:prstGeom>
          <a:noFill/>
        </p:spPr>
        <p:txBody>
          <a:bodyPr wrap="square">
            <a:spAutoFit/>
          </a:bodyPr>
          <a:lstStyle/>
          <a:p>
            <a:r>
              <a:rPr lang="en-US" sz="2400" dirty="0">
                <a:solidFill>
                  <a:srgbClr val="FF0000"/>
                </a:solidFill>
                <a:latin typeface="Calibri" panose="020F0502020204030204" pitchFamily="34" charset="0"/>
                <a:cs typeface="Calibri" panose="020F0502020204030204" pitchFamily="34" charset="0"/>
              </a:rPr>
              <a:t>(Is this requirement needed?)</a:t>
            </a:r>
            <a:endParaRPr lang="en-US" dirty="0"/>
          </a:p>
        </p:txBody>
      </p:sp>
    </p:spTree>
    <p:extLst>
      <p:ext uri="{BB962C8B-B14F-4D97-AF65-F5344CB8AC3E}">
        <p14:creationId xmlns:p14="http://schemas.microsoft.com/office/powerpoint/2010/main" val="1824007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blinds(horizontal)">
                                      <p:cBhvr>
                                        <p:cTn id="35" dur="500"/>
                                        <p:tgtEl>
                                          <p:spTgt spid="3">
                                            <p:txEl>
                                              <p:pRg st="8" end="8"/>
                                            </p:txEl>
                                          </p:spTgt>
                                        </p:tgtEl>
                                      </p:cBhvr>
                                    </p:animEffect>
                                  </p:childTnLst>
                                </p:cTn>
                              </p:par>
                              <p:par>
                                <p:cTn id="36" presetID="3" presetClass="entr" presetSubtype="10" fill="hold"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blinds(horizontal)">
                                      <p:cBhvr>
                                        <p:cTn id="38" dur="500"/>
                                        <p:tgtEl>
                                          <p:spTgt spid="3">
                                            <p:txEl>
                                              <p:pRg st="9" end="9"/>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ntr" presetSubtype="10" fill="hold" nodeType="click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animEffect transition="in" filter="blinds(horizontal)">
                                      <p:cBhvr>
                                        <p:cTn id="43" dur="500"/>
                                        <p:tgtEl>
                                          <p:spTgt spid="3">
                                            <p:txEl>
                                              <p:pRg st="11" end="11"/>
                                            </p:txEl>
                                          </p:spTgt>
                                        </p:tgtEl>
                                      </p:cBhvr>
                                    </p:animEffect>
                                  </p:childTnLst>
                                </p:cTn>
                              </p:par>
                              <p:par>
                                <p:cTn id="44" presetID="3" presetClass="entr" presetSubtype="10" fill="hold" nodeType="withEffect">
                                  <p:stCondLst>
                                    <p:cond delay="0"/>
                                  </p:stCondLst>
                                  <p:childTnLst>
                                    <p:set>
                                      <p:cBhvr>
                                        <p:cTn id="45" dur="1" fill="hold">
                                          <p:stCondLst>
                                            <p:cond delay="0"/>
                                          </p:stCondLst>
                                        </p:cTn>
                                        <p:tgtEl>
                                          <p:spTgt spid="3">
                                            <p:txEl>
                                              <p:pRg st="12" end="12"/>
                                            </p:txEl>
                                          </p:spTgt>
                                        </p:tgtEl>
                                        <p:attrNameLst>
                                          <p:attrName>style.visibility</p:attrName>
                                        </p:attrNameLst>
                                      </p:cBhvr>
                                      <p:to>
                                        <p:strVal val="visible"/>
                                      </p:to>
                                    </p:set>
                                    <p:animEffect transition="in" filter="blinds(horizontal)">
                                      <p:cBhvr>
                                        <p:cTn id="46" dur="500"/>
                                        <p:tgtEl>
                                          <p:spTgt spid="3">
                                            <p:txEl>
                                              <p:pRg st="12" end="12"/>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nodeType="clickEffect">
                                  <p:stCondLst>
                                    <p:cond delay="0"/>
                                  </p:stCondLst>
                                  <p:childTnLst>
                                    <p:set>
                                      <p:cBhvr>
                                        <p:cTn id="50" dur="1" fill="hold">
                                          <p:stCondLst>
                                            <p:cond delay="0"/>
                                          </p:stCondLst>
                                        </p:cTn>
                                        <p:tgtEl>
                                          <p:spTgt spid="3">
                                            <p:txEl>
                                              <p:pRg st="13" end="13"/>
                                            </p:txEl>
                                          </p:spTgt>
                                        </p:tgtEl>
                                        <p:attrNameLst>
                                          <p:attrName>style.visibility</p:attrName>
                                        </p:attrNameLst>
                                      </p:cBhvr>
                                      <p:to>
                                        <p:strVal val="visible"/>
                                      </p:to>
                                    </p:set>
                                    <p:animEffect transition="in" filter="blinds(horizontal)">
                                      <p:cBhvr>
                                        <p:cTn id="51" dur="500"/>
                                        <p:tgtEl>
                                          <p:spTgt spid="3">
                                            <p:txEl>
                                              <p:pRg st="13" end="13"/>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3" presetClass="entr" presetSubtype="10" fill="hold" nodeType="clickEffect">
                                  <p:stCondLst>
                                    <p:cond delay="0"/>
                                  </p:stCondLst>
                                  <p:childTnLst>
                                    <p:set>
                                      <p:cBhvr>
                                        <p:cTn id="55" dur="1" fill="hold">
                                          <p:stCondLst>
                                            <p:cond delay="0"/>
                                          </p:stCondLst>
                                        </p:cTn>
                                        <p:tgtEl>
                                          <p:spTgt spid="3">
                                            <p:txEl>
                                              <p:pRg st="14" end="14"/>
                                            </p:txEl>
                                          </p:spTgt>
                                        </p:tgtEl>
                                        <p:attrNameLst>
                                          <p:attrName>style.visibility</p:attrName>
                                        </p:attrNameLst>
                                      </p:cBhvr>
                                      <p:to>
                                        <p:strVal val="visible"/>
                                      </p:to>
                                    </p:set>
                                    <p:animEffect transition="in" filter="blinds(horizontal)">
                                      <p:cBhvr>
                                        <p:cTn id="56" dur="500"/>
                                        <p:tgtEl>
                                          <p:spTgt spid="3">
                                            <p:txEl>
                                              <p:pRg st="14" end="14"/>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7"/>
                                        </p:tgtEl>
                                        <p:attrNameLst>
                                          <p:attrName>style.visibility</p:attrName>
                                        </p:attrNameLst>
                                      </p:cBhvr>
                                      <p:to>
                                        <p:strVal val="visible"/>
                                      </p:to>
                                    </p:set>
                                    <p:anim calcmode="lin" valueType="num">
                                      <p:cBhvr additive="base">
                                        <p:cTn id="61" dur="500" fill="hold"/>
                                        <p:tgtEl>
                                          <p:spTgt spid="7"/>
                                        </p:tgtEl>
                                        <p:attrNameLst>
                                          <p:attrName>ppt_x</p:attrName>
                                        </p:attrNameLst>
                                      </p:cBhvr>
                                      <p:tavLst>
                                        <p:tav tm="0">
                                          <p:val>
                                            <p:strVal val="#ppt_x"/>
                                          </p:val>
                                        </p:tav>
                                        <p:tav tm="100000">
                                          <p:val>
                                            <p:strVal val="#ppt_x"/>
                                          </p:val>
                                        </p:tav>
                                      </p:tavLst>
                                    </p:anim>
                                    <p:anim calcmode="lin" valueType="num">
                                      <p:cBhvr additive="base">
                                        <p:cTn id="6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767E8-4895-6A4B-A3C3-9A2653D39B51}"/>
              </a:ext>
            </a:extLst>
          </p:cNvPr>
          <p:cNvSpPr>
            <a:spLocks noGrp="1"/>
          </p:cNvSpPr>
          <p:nvPr>
            <p:ph type="title"/>
          </p:nvPr>
        </p:nvSpPr>
        <p:spPr>
          <a:xfrm>
            <a:off x="609917" y="184149"/>
            <a:ext cx="10978515" cy="706996"/>
          </a:xfrm>
        </p:spPr>
        <p:txBody>
          <a:bodyPr>
            <a:normAutofit/>
          </a:bodyPr>
          <a:lstStyle/>
          <a:p>
            <a:pPr algn="ctr"/>
            <a:r>
              <a:rPr lang="en-US" sz="3600" dirty="0"/>
              <a:t>Agenda</a:t>
            </a:r>
          </a:p>
        </p:txBody>
      </p:sp>
      <p:sp>
        <p:nvSpPr>
          <p:cNvPr id="4" name="Slide Number Placeholder 3">
            <a:extLst>
              <a:ext uri="{FF2B5EF4-FFF2-40B4-BE49-F238E27FC236}">
                <a16:creationId xmlns:a16="http://schemas.microsoft.com/office/drawing/2014/main" id="{231A11CE-42C8-CC4F-B796-CA802A0441EF}"/>
              </a:ext>
            </a:extLst>
          </p:cNvPr>
          <p:cNvSpPr>
            <a:spLocks noGrp="1"/>
          </p:cNvSpPr>
          <p:nvPr>
            <p:ph type="sldNum" sz="quarter" idx="12"/>
          </p:nvPr>
        </p:nvSpPr>
        <p:spPr/>
        <p:txBody>
          <a:bodyPr/>
          <a:lstStyle/>
          <a:p>
            <a:fld id="{874AC6EB-5948-4DF8-B5CC-E711E8013C87}" type="slidenum">
              <a:rPr lang="en-US" smtClean="0"/>
              <a:pPr/>
              <a:t>4</a:t>
            </a:fld>
            <a:endParaRPr lang="en-US"/>
          </a:p>
        </p:txBody>
      </p:sp>
      <p:sp>
        <p:nvSpPr>
          <p:cNvPr id="7" name="TextBox 6">
            <a:extLst>
              <a:ext uri="{FF2B5EF4-FFF2-40B4-BE49-F238E27FC236}">
                <a16:creationId xmlns:a16="http://schemas.microsoft.com/office/drawing/2014/main" id="{8D51C1EC-EA7B-785E-DFFE-B75E89B8739C}"/>
              </a:ext>
            </a:extLst>
          </p:cNvPr>
          <p:cNvSpPr txBox="1"/>
          <p:nvPr/>
        </p:nvSpPr>
        <p:spPr>
          <a:xfrm>
            <a:off x="79459" y="1517142"/>
            <a:ext cx="11527577" cy="2548390"/>
          </a:xfrm>
          <a:prstGeom prst="rect">
            <a:avLst/>
          </a:prstGeom>
          <a:noFill/>
        </p:spPr>
        <p:txBody>
          <a:bodyPr wrap="square" rtlCol="0">
            <a:spAutoFit/>
          </a:bodyPr>
          <a:lstStyle/>
          <a:p>
            <a:pPr marL="342900" lvl="1" indent="-342900">
              <a:lnSpc>
                <a:spcPct val="90000"/>
              </a:lnSpc>
              <a:spcAft>
                <a:spcPts val="1200"/>
              </a:spcAft>
              <a:buFont typeface="Arial" panose="020B0604020202020204" pitchFamily="34" charset="0"/>
              <a:buChar char="•"/>
            </a:pPr>
            <a:r>
              <a:rPr lang="en-US" dirty="0">
                <a:latin typeface="Calibri" panose="020F0502020204030204" pitchFamily="34" charset="0"/>
                <a:cs typeface="Calibri" panose="020F0502020204030204" pitchFamily="34" charset="0"/>
              </a:rPr>
              <a:t>Overview of the characteristics of well-formed needs and requirements and sets of needs and requirements.</a:t>
            </a:r>
          </a:p>
          <a:p>
            <a:pPr marL="342900" lvl="1" indent="-342900">
              <a:lnSpc>
                <a:spcPct val="90000"/>
              </a:lnSpc>
              <a:spcAft>
                <a:spcPts val="1200"/>
              </a:spcAft>
              <a:buFont typeface="Arial" panose="020B0604020202020204" pitchFamily="34" charset="0"/>
              <a:buChar char="•"/>
            </a:pPr>
            <a:r>
              <a:rPr lang="en-US" dirty="0">
                <a:latin typeface="Calibri" panose="020F0502020204030204" pitchFamily="34" charset="0"/>
                <a:cs typeface="Calibri" panose="020F0502020204030204" pitchFamily="34" charset="0"/>
              </a:rPr>
              <a:t>Overview of the rules for individual need and requirement statements and sets of needs and requirements. </a:t>
            </a:r>
          </a:p>
          <a:p>
            <a:pPr marL="342900" lvl="1" indent="-342900">
              <a:lnSpc>
                <a:spcPct val="90000"/>
              </a:lnSpc>
              <a:spcAft>
                <a:spcPts val="1200"/>
              </a:spcAft>
              <a:buFont typeface="Arial" panose="020B0604020202020204" pitchFamily="34" charset="0"/>
              <a:buChar char="•"/>
            </a:pPr>
            <a:r>
              <a:rPr lang="en-US" dirty="0">
                <a:latin typeface="Calibri" panose="020F0502020204030204" pitchFamily="34" charset="0"/>
                <a:cs typeface="Calibri" panose="020F0502020204030204" pitchFamily="34" charset="0"/>
              </a:rPr>
              <a:t>Case Study Background – Lid Installation Robot (LIR).</a:t>
            </a:r>
          </a:p>
          <a:p>
            <a:pPr marL="342900" lvl="1" indent="-342900">
              <a:lnSpc>
                <a:spcPct val="90000"/>
              </a:lnSpc>
              <a:spcAft>
                <a:spcPts val="1200"/>
              </a:spcAft>
              <a:buFont typeface="Arial" panose="020B0604020202020204" pitchFamily="34" charset="0"/>
              <a:buChar char="•"/>
            </a:pPr>
            <a:r>
              <a:rPr lang="en-US" dirty="0">
                <a:latin typeface="Calibri" panose="020F0502020204030204" pitchFamily="34" charset="0"/>
                <a:cs typeface="Calibri" panose="020F0502020204030204" pitchFamily="34" charset="0"/>
              </a:rPr>
              <a:t>Assessment and rewrite of a set of poorly formed design input requirements for the LIR.</a:t>
            </a:r>
          </a:p>
        </p:txBody>
      </p:sp>
      <p:sp>
        <p:nvSpPr>
          <p:cNvPr id="8" name="Subtitle 4">
            <a:extLst>
              <a:ext uri="{FF2B5EF4-FFF2-40B4-BE49-F238E27FC236}">
                <a16:creationId xmlns:a16="http://schemas.microsoft.com/office/drawing/2014/main" id="{0B077656-C64E-04B5-F71D-5A909B34A221}"/>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
        <p:nvSpPr>
          <p:cNvPr id="3" name="TextBox 2">
            <a:extLst>
              <a:ext uri="{FF2B5EF4-FFF2-40B4-BE49-F238E27FC236}">
                <a16:creationId xmlns:a16="http://schemas.microsoft.com/office/drawing/2014/main" id="{A603A5DE-4718-D2BD-8DC4-7C2A6E288051}"/>
              </a:ext>
            </a:extLst>
          </p:cNvPr>
          <p:cNvSpPr txBox="1"/>
          <p:nvPr/>
        </p:nvSpPr>
        <p:spPr>
          <a:xfrm>
            <a:off x="1364238" y="5099847"/>
            <a:ext cx="8958020" cy="830997"/>
          </a:xfrm>
          <a:prstGeom prst="rect">
            <a:avLst/>
          </a:prstGeom>
          <a:noFill/>
        </p:spPr>
        <p:txBody>
          <a:bodyPr wrap="square" rtlCol="0">
            <a:spAutoFit/>
          </a:bodyPr>
          <a:lstStyle/>
          <a:p>
            <a:pPr algn="ctr"/>
            <a:r>
              <a:rPr lang="en-US" b="1" dirty="0">
                <a:solidFill>
                  <a:srgbClr val="00B050"/>
                </a:solidFill>
                <a:latin typeface="Calibri" panose="020F0502020204030204" pitchFamily="34" charset="0"/>
                <a:cs typeface="Calibri" panose="020F0502020204030204" pitchFamily="34" charset="0"/>
              </a:rPr>
              <a:t>The focus of this presentation is applying the characteristics and rules defined in the GtWR to a case study.</a:t>
            </a:r>
          </a:p>
        </p:txBody>
      </p:sp>
    </p:spTree>
    <p:extLst>
      <p:ext uri="{BB962C8B-B14F-4D97-AF65-F5344CB8AC3E}">
        <p14:creationId xmlns:p14="http://schemas.microsoft.com/office/powerpoint/2010/main" val="34390578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xEl>
                                              <p:pRg st="2" end="2"/>
                                            </p:txEl>
                                          </p:spTgt>
                                        </p:tgtEl>
                                        <p:attrNameLst>
                                          <p:attrName>style.visibility</p:attrName>
                                        </p:attrNameLst>
                                      </p:cBhvr>
                                      <p:to>
                                        <p:strVal val="visible"/>
                                      </p:to>
                                    </p:set>
                                    <p:animEffect transition="in" filter="checkerboard(across)">
                                      <p:cBhvr>
                                        <p:cTn id="12" dur="500"/>
                                        <p:tgtEl>
                                          <p:spTgt spid="7">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animEffect transition="in" filter="blinds(horizontal)">
                                      <p:cBhvr>
                                        <p:cTn id="17" dur="500"/>
                                        <p:tgtEl>
                                          <p:spTgt spid="7">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dissolv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637020" y="49949"/>
            <a:ext cx="10879281"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92087" y="910496"/>
            <a:ext cx="12014176" cy="5129371"/>
          </a:xfrm>
        </p:spPr>
        <p:txBody>
          <a:bodyPr>
            <a:normAutofit fontScale="92500" lnSpcReduction="20000"/>
          </a:bodyPr>
          <a:lstStyle/>
          <a:p>
            <a:pPr marL="1376363" indent="-1362075">
              <a:lnSpc>
                <a:spcPct val="90000"/>
              </a:lnSpc>
              <a:spcBef>
                <a:spcPts val="0"/>
              </a:spcBef>
              <a:spcAft>
                <a:spcPts val="4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LIR shall try to install a lid on a Jar within approximately every 10 sec of receiving a “</a:t>
            </a:r>
            <a:r>
              <a:rPr lang="en-US" sz="2000" dirty="0" err="1">
                <a:latin typeface="Calibri" panose="020F0502020204030204" pitchFamily="34" charset="0"/>
                <a:cs typeface="Calibri" panose="020F0502020204030204" pitchFamily="34" charset="0"/>
              </a:rPr>
              <a:t>Jar_in_Place</a:t>
            </a:r>
            <a:r>
              <a:rPr lang="en-US" sz="2000" dirty="0">
                <a:latin typeface="Calibri" panose="020F0502020204030204" pitchFamily="34" charset="0"/>
                <a:cs typeface="Calibri" panose="020F0502020204030204" pitchFamily="34" charset="0"/>
              </a:rPr>
              <a:t>” message and report when lid installation is complete. </a:t>
            </a:r>
          </a:p>
          <a:p>
            <a:pPr marL="469900" indent="-285750">
              <a:lnSpc>
                <a:spcPct val="90000"/>
              </a:lnSpc>
              <a:spcAft>
                <a:spcPts val="400"/>
              </a:spcAft>
            </a:pPr>
            <a:r>
              <a:rPr lang="en-US" sz="2000" dirty="0">
                <a:latin typeface="Calibri" panose="020F0502020204030204" pitchFamily="34" charset="0"/>
                <a:cs typeface="Calibri" panose="020F0502020204030204" pitchFamily="34" charset="0"/>
              </a:rPr>
              <a:t>Avoid the use superfluous infinitives (R10) or escape clauses (R8) like “try to” else the requirement is ambiguous (C3) and not verifiable (C7). </a:t>
            </a:r>
          </a:p>
          <a:p>
            <a:pPr marL="469900" indent="-285750">
              <a:lnSpc>
                <a:spcPct val="90000"/>
              </a:lnSpc>
              <a:spcAft>
                <a:spcPts val="400"/>
              </a:spcAft>
            </a:pPr>
            <a:r>
              <a:rPr lang="en-US" sz="2000" dirty="0">
                <a:latin typeface="Calibri" panose="020F0502020204030204" pitchFamily="34" charset="0"/>
                <a:cs typeface="Calibri" panose="020F0502020204030204" pitchFamily="34" charset="0"/>
              </a:rPr>
              <a:t>Avoid the use of vague terms (R7) “approximately” else the requirement is ambiguous (C3) and not verifiable (C7).</a:t>
            </a:r>
          </a:p>
          <a:p>
            <a:pPr marL="469900" indent="-285750">
              <a:lnSpc>
                <a:spcPct val="90000"/>
              </a:lnSpc>
              <a:spcAft>
                <a:spcPts val="400"/>
              </a:spcAft>
            </a:pPr>
            <a:r>
              <a:rPr lang="en-US" sz="2000" dirty="0">
                <a:latin typeface="Calibri" panose="020F0502020204030204" pitchFamily="34" charset="0"/>
                <a:cs typeface="Calibri" panose="020F0502020204030204" pitchFamily="34" charset="0"/>
              </a:rPr>
              <a:t>Avoid combinators like “and” (R19). Write a single sentence that contains a single thought conditioned and qualified by relevant sub-clauses (R18, C5).  “Installing” and “Reporting” are two separate actions.</a:t>
            </a:r>
          </a:p>
          <a:p>
            <a:pPr marL="469900" indent="-285750">
              <a:lnSpc>
                <a:spcPct val="90000"/>
              </a:lnSpc>
              <a:spcAft>
                <a:spcPts val="400"/>
              </a:spcAft>
            </a:pPr>
            <a:r>
              <a:rPr lang="en-US" sz="2000" dirty="0">
                <a:latin typeface="Calibri" panose="020F0502020204030204" pitchFamily="34" charset="0"/>
                <a:cs typeface="Calibri" panose="020F0502020204030204" pitchFamily="34" charset="0"/>
              </a:rPr>
              <a:t>Receiving message from which system? What form? What media? This action involves an interaction with another entity so it is an interface requirement and must point to where the interaction is defined (an ICD) else the requirement is not complete (C4).</a:t>
            </a:r>
          </a:p>
          <a:p>
            <a:pPr marL="469900" indent="-285750">
              <a:lnSpc>
                <a:spcPct val="90000"/>
              </a:lnSpc>
              <a:spcAft>
                <a:spcPts val="400"/>
              </a:spcAft>
            </a:pPr>
            <a:r>
              <a:rPr lang="en-US" sz="2000" dirty="0">
                <a:latin typeface="Calibri" panose="020F0502020204030204" pitchFamily="34" charset="0"/>
                <a:cs typeface="Calibri" panose="020F0502020204030204" pitchFamily="34" charset="0"/>
              </a:rPr>
              <a:t>Report to which system? What form? What media? This action involves an interaction with another entity so it is an interface requirement and must point to where the interaction is defined (an ICD) else the requirement is not complete (C4).</a:t>
            </a:r>
          </a:p>
          <a:p>
            <a:pPr marL="1376363" indent="-1362075">
              <a:lnSpc>
                <a:spcPct val="90000"/>
              </a:lnSpc>
              <a:spcAft>
                <a:spcPts val="400"/>
              </a:spcAft>
              <a:buNone/>
            </a:pPr>
            <a:r>
              <a:rPr lang="en-US" sz="2000" b="1" dirty="0">
                <a:latin typeface="Calibri" panose="020F0502020204030204" pitchFamily="34" charset="0"/>
                <a:cs typeface="Calibri" panose="020F0502020204030204" pitchFamily="34" charset="0"/>
              </a:rPr>
              <a:t>Improved:</a:t>
            </a:r>
            <a:r>
              <a:rPr lang="en-US" sz="2000" dirty="0">
                <a:latin typeface="Calibri" panose="020F0502020204030204" pitchFamily="34" charset="0"/>
                <a:cs typeface="Calibri" panose="020F0502020204030204" pitchFamily="34" charset="0"/>
              </a:rPr>
              <a:t>  (Written as two requirements)</a:t>
            </a:r>
          </a:p>
          <a:p>
            <a:pPr marL="984250" indent="-571500">
              <a:lnSpc>
                <a:spcPct val="90000"/>
              </a:lnSpc>
              <a:spcAft>
                <a:spcPts val="400"/>
              </a:spcAft>
              <a:buNone/>
            </a:pPr>
            <a:r>
              <a:rPr lang="en-US" sz="2000" dirty="0">
                <a:latin typeface="Calibri" panose="020F0502020204030204" pitchFamily="34" charset="0"/>
                <a:cs typeface="Calibri" panose="020F0502020204030204" pitchFamily="34" charset="0"/>
              </a:rPr>
              <a:t>The LIR shall install a Lid on a Jar within 10 sec of receiving from the FCR C&amp;M software a “</a:t>
            </a:r>
            <a:r>
              <a:rPr lang="en-US" sz="2000" dirty="0" err="1">
                <a:latin typeface="Calibri" panose="020F0502020204030204" pitchFamily="34" charset="0"/>
                <a:cs typeface="Calibri" panose="020F0502020204030204" pitchFamily="34" charset="0"/>
              </a:rPr>
              <a:t>Jar_in_Place</a:t>
            </a:r>
            <a:r>
              <a:rPr lang="en-US" sz="2000" dirty="0">
                <a:latin typeface="Calibri" panose="020F0502020204030204" pitchFamily="34" charset="0"/>
                <a:cs typeface="Calibri" panose="020F0502020204030204" pitchFamily="34" charset="0"/>
              </a:rPr>
              <a:t>” message having the characteristics defined in the FCR ICD xyz, Section 123. </a:t>
            </a:r>
          </a:p>
          <a:p>
            <a:pPr marL="984250" indent="-571500">
              <a:lnSpc>
                <a:spcPct val="90000"/>
              </a:lnSpc>
              <a:spcAft>
                <a:spcPts val="400"/>
              </a:spcAft>
              <a:buNone/>
            </a:pPr>
            <a:r>
              <a:rPr lang="en-US" sz="2000" dirty="0">
                <a:latin typeface="Calibri" panose="020F0502020204030204" pitchFamily="34" charset="0"/>
                <a:cs typeface="Calibri" panose="020F0502020204030204" pitchFamily="34" charset="0"/>
              </a:rPr>
              <a:t>The LIR shall report the completion of </a:t>
            </a:r>
            <a:r>
              <a:rPr lang="en-US" sz="2000" dirty="0" err="1">
                <a:latin typeface="Calibri" panose="020F0502020204030204" pitchFamily="34" charset="0"/>
                <a:cs typeface="Calibri" panose="020F0502020204030204" pitchFamily="34" charset="0"/>
              </a:rPr>
              <a:t>Lid_Installation</a:t>
            </a:r>
            <a:r>
              <a:rPr lang="en-US" sz="2000" dirty="0">
                <a:latin typeface="Calibri" panose="020F0502020204030204" pitchFamily="34" charset="0"/>
                <a:cs typeface="Calibri" panose="020F0502020204030204" pitchFamily="34" charset="0"/>
              </a:rPr>
              <a:t> to the FCR C&amp;M Software as defined in the FCR ICD xyz, Section 123 within 1 sec.</a:t>
            </a: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40</a:t>
            </a:fld>
            <a:endParaRPr lang="en-US" dirty="0"/>
          </a:p>
        </p:txBody>
      </p:sp>
      <p:sp>
        <p:nvSpPr>
          <p:cNvPr id="5" name="TextBox 4">
            <a:extLst>
              <a:ext uri="{FF2B5EF4-FFF2-40B4-BE49-F238E27FC236}">
                <a16:creationId xmlns:a16="http://schemas.microsoft.com/office/drawing/2014/main" id="{3E501702-51DA-A61A-7505-B15762727E74}"/>
              </a:ext>
            </a:extLst>
          </p:cNvPr>
          <p:cNvSpPr txBox="1"/>
          <p:nvPr/>
        </p:nvSpPr>
        <p:spPr>
          <a:xfrm>
            <a:off x="1617818" y="6039868"/>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8" name="Subtitle 4">
            <a:extLst>
              <a:ext uri="{FF2B5EF4-FFF2-40B4-BE49-F238E27FC236}">
                <a16:creationId xmlns:a16="http://schemas.microsoft.com/office/drawing/2014/main" id="{1C7E7B90-0135-3507-633B-34A0B9291B48}"/>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806689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animEffect transition="in" filter="blinds(horizontal)">
                                      <p:cBhvr>
                                        <p:cTn id="35" dur="500"/>
                                        <p:tgtEl>
                                          <p:spTgt spid="3">
                                            <p:txEl>
                                              <p:pRg st="7" end="7"/>
                                            </p:txEl>
                                          </p:spTgt>
                                        </p:tgtEl>
                                      </p:cBhvr>
                                    </p:animEffect>
                                  </p:childTnLst>
                                </p:cTn>
                              </p:par>
                              <p:par>
                                <p:cTn id="36" presetID="3" presetClass="entr" presetSubtype="10" fill="hold" nodeType="withEffect">
                                  <p:stCondLst>
                                    <p:cond delay="0"/>
                                  </p:stCondLst>
                                  <p:childTnLst>
                                    <p:set>
                                      <p:cBhvr>
                                        <p:cTn id="37" dur="1" fill="hold">
                                          <p:stCondLst>
                                            <p:cond delay="0"/>
                                          </p:stCondLst>
                                        </p:cTn>
                                        <p:tgtEl>
                                          <p:spTgt spid="3">
                                            <p:txEl>
                                              <p:pRg st="8" end="8"/>
                                            </p:txEl>
                                          </p:spTgt>
                                        </p:tgtEl>
                                        <p:attrNameLst>
                                          <p:attrName>style.visibility</p:attrName>
                                        </p:attrNameLst>
                                      </p:cBhvr>
                                      <p:to>
                                        <p:strVal val="visible"/>
                                      </p:to>
                                    </p:set>
                                    <p:animEffect transition="in" filter="blinds(horizontal)">
                                      <p:cBhvr>
                                        <p:cTn id="38"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373783" y="93517"/>
            <a:ext cx="10879281"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116608" y="655788"/>
            <a:ext cx="11912092" cy="5141497"/>
          </a:xfrm>
        </p:spPr>
        <p:txBody>
          <a:bodyPr>
            <a:noAutofit/>
          </a:bodyPr>
          <a:lstStyle/>
          <a:p>
            <a:pPr marL="0" indent="0">
              <a:lnSpc>
                <a:spcPct val="90000"/>
              </a:lnSpc>
              <a:spcBef>
                <a:spcPts val="0"/>
              </a:spcBef>
              <a:spcAft>
                <a:spcPts val="4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Robot Lid Installer shall install lids on all of the jars every shift.</a:t>
            </a:r>
          </a:p>
          <a:p>
            <a:pPr marL="52705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Must be consistent in use of terms (C11, R36) – must use “LIR” consistently throughout the LIR requirement set rather than any other synonyms like “Robot Lid Installer” .  In the LIR set of requirements all requirement should begin with “The LIR shall …” </a:t>
            </a:r>
          </a:p>
          <a:p>
            <a:pPr marL="52705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Avoid absolutes (R26) such as “all” and “every” else the requirement is ambiguous (C3) and not verifiable (C7). </a:t>
            </a:r>
          </a:p>
          <a:p>
            <a:pPr marL="52705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Lids, Jars, and Shift must be defined terms (R4).</a:t>
            </a:r>
          </a:p>
          <a:p>
            <a:pPr marL="527050" indent="-285750">
              <a:lnSpc>
                <a:spcPct val="90000"/>
              </a:lnSpc>
              <a:spcBef>
                <a:spcPts val="0"/>
              </a:spcBef>
              <a:spcAft>
                <a:spcPts val="400"/>
              </a:spcAft>
            </a:pPr>
            <a:r>
              <a:rPr lang="en-US" sz="2000" dirty="0">
                <a:latin typeface="Calibri" panose="020F0502020204030204" pitchFamily="34" charset="0"/>
                <a:cs typeface="Calibri" panose="020F0502020204030204" pitchFamily="34" charset="0"/>
              </a:rPr>
              <a:t>It seems the intent of the requirement is to define a quality requirement concerning an acceptable and feasible percentage of lids to be successfully installed per shift given the Jars are delivered per the JPS ICD positioning and timing.</a:t>
            </a:r>
            <a:endParaRPr lang="en-US" sz="2000" b="1" dirty="0">
              <a:latin typeface="Calibri" panose="020F0502020204030204" pitchFamily="34" charset="0"/>
              <a:cs typeface="Calibri" panose="020F0502020204030204" pitchFamily="34" charset="0"/>
            </a:endParaRPr>
          </a:p>
          <a:p>
            <a:pPr marL="1376363" indent="-1362075">
              <a:lnSpc>
                <a:spcPct val="90000"/>
              </a:lnSpc>
              <a:spcBef>
                <a:spcPts val="0"/>
              </a:spcBef>
              <a:spcAft>
                <a:spcPts val="400"/>
              </a:spcAft>
              <a:buSzPct val="100000"/>
              <a:buNone/>
            </a:pPr>
            <a:r>
              <a:rPr lang="en-US" sz="2000" b="1" dirty="0">
                <a:latin typeface="Calibri" panose="020F0502020204030204" pitchFamily="34" charset="0"/>
                <a:cs typeface="Calibri" panose="020F0502020204030204" pitchFamily="34" charset="0"/>
              </a:rPr>
              <a:t>Improved: </a:t>
            </a:r>
            <a:r>
              <a:rPr lang="en-US" sz="2000" dirty="0">
                <a:latin typeface="Calibri" panose="020F0502020204030204" pitchFamily="34" charset="0"/>
                <a:cs typeface="Calibri" panose="020F0502020204030204" pitchFamily="34" charset="0"/>
              </a:rPr>
              <a:t>The LIR shall install Lids on at least 99% of the Jars presented as defined in the JPS ICD xyz, Section 123 during each Shift.</a:t>
            </a:r>
          </a:p>
          <a:p>
            <a:pPr marL="469900" indent="-285750">
              <a:lnSpc>
                <a:spcPct val="90000"/>
              </a:lnSpc>
              <a:spcBef>
                <a:spcPts val="0"/>
              </a:spcBef>
              <a:spcAft>
                <a:spcPts val="400"/>
              </a:spcAft>
              <a:buSzPct val="100000"/>
            </a:pPr>
            <a:r>
              <a:rPr lang="en-US" sz="2000" i="1" dirty="0">
                <a:latin typeface="Calibri" panose="020F0502020204030204" pitchFamily="34" charset="0"/>
                <a:cs typeface="Calibri" panose="020F0502020204030204" pitchFamily="34" charset="0"/>
              </a:rPr>
              <a:t>Note: Define each quantity with a range of values appropriate to the entity to which the quantity applies and against which the entity will be verified or validated (R33) – “at least 99%” rather than stating an absolute “99%”.</a:t>
            </a:r>
          </a:p>
          <a:p>
            <a:pPr marL="469900" indent="-285750">
              <a:lnSpc>
                <a:spcPct val="90000"/>
              </a:lnSpc>
              <a:spcBef>
                <a:spcPts val="0"/>
              </a:spcBef>
              <a:spcAft>
                <a:spcPts val="400"/>
              </a:spcAft>
              <a:buSzPct val="100000"/>
            </a:pPr>
            <a:r>
              <a:rPr lang="en-US" sz="2000" i="1" dirty="0">
                <a:latin typeface="Calibri" panose="020F0502020204030204" pitchFamily="34" charset="0"/>
                <a:cs typeface="Calibri" panose="020F0502020204030204" pitchFamily="34" charset="0"/>
              </a:rPr>
              <a:t>Note: Be careful when stating performance values from a feasibility and cost perspective. Is 99% really what the LIR must achieve? A lower value like 97% or 98% may be all that is needed at a lower cost.</a:t>
            </a:r>
          </a:p>
          <a:p>
            <a:pPr marL="1376363" indent="-1362075">
              <a:lnSpc>
                <a:spcPct val="90000"/>
              </a:lnSpc>
              <a:spcBef>
                <a:spcPts val="0"/>
              </a:spcBef>
              <a:spcAft>
                <a:spcPts val="400"/>
              </a:spcAft>
              <a:buSzPct val="100000"/>
              <a:buNone/>
            </a:pPr>
            <a:endParaRPr lang="en-US" sz="2000" b="1" dirty="0">
              <a:latin typeface="Calibri" panose="020F0502020204030204" pitchFamily="34" charset="0"/>
              <a:cs typeface="Calibri" panose="020F0502020204030204" pitchFamily="34" charset="0"/>
            </a:endParaRPr>
          </a:p>
          <a:p>
            <a:pPr marL="0" indent="0">
              <a:lnSpc>
                <a:spcPct val="90000"/>
              </a:lnSpc>
              <a:spcBef>
                <a:spcPts val="0"/>
              </a:spcBef>
              <a:spcAft>
                <a:spcPts val="400"/>
              </a:spcAft>
              <a:buNone/>
            </a:pPr>
            <a:endParaRPr lang="en-US" sz="2000" dirty="0">
              <a:latin typeface="Calibri" panose="020F0502020204030204" pitchFamily="34" charset="0"/>
              <a:cs typeface="Calibri" panose="020F0502020204030204" pitchFamily="34" charset="0"/>
            </a:endParaRPr>
          </a:p>
          <a:p>
            <a:pPr marL="0" indent="0">
              <a:lnSpc>
                <a:spcPct val="90000"/>
              </a:lnSpc>
              <a:spcBef>
                <a:spcPts val="0"/>
              </a:spcBef>
              <a:spcAft>
                <a:spcPts val="400"/>
              </a:spcAft>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41</a:t>
            </a:fld>
            <a:endParaRPr lang="en-US" dirty="0"/>
          </a:p>
        </p:txBody>
      </p:sp>
      <p:sp>
        <p:nvSpPr>
          <p:cNvPr id="5" name="TextBox 4">
            <a:extLst>
              <a:ext uri="{FF2B5EF4-FFF2-40B4-BE49-F238E27FC236}">
                <a16:creationId xmlns:a16="http://schemas.microsoft.com/office/drawing/2014/main" id="{3E501702-51DA-A61A-7505-B15762727E74}"/>
              </a:ext>
            </a:extLst>
          </p:cNvPr>
          <p:cNvSpPr txBox="1"/>
          <p:nvPr/>
        </p:nvSpPr>
        <p:spPr>
          <a:xfrm>
            <a:off x="1617818" y="5962378"/>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7" name="Subtitle 4">
            <a:extLst>
              <a:ext uri="{FF2B5EF4-FFF2-40B4-BE49-F238E27FC236}">
                <a16:creationId xmlns:a16="http://schemas.microsoft.com/office/drawing/2014/main" id="{06DCF321-A3A3-250E-29B0-46A5D9B88407}"/>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3389121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blinds(horizontal)">
                                      <p:cBhvr>
                                        <p:cTn id="37"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265294" y="-22345"/>
            <a:ext cx="10879281"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0" y="542132"/>
            <a:ext cx="12198350" cy="5835342"/>
          </a:xfrm>
        </p:spPr>
        <p:txBody>
          <a:bodyPr>
            <a:noAutofit/>
          </a:bodyPr>
          <a:lstStyle/>
          <a:p>
            <a:pPr marL="1376363" indent="-1316038">
              <a:lnSpc>
                <a:spcPct val="80000"/>
              </a:lnSpc>
              <a:spcBef>
                <a:spcPts val="0"/>
              </a:spcBef>
              <a:spcAft>
                <a:spcPts val="3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LIR should monitor its health and status frequently and shall report its health and </a:t>
            </a:r>
            <a:br>
              <a:rPr lang="en-US" sz="2000" dirty="0">
                <a:latin typeface="Calibri" panose="020F0502020204030204" pitchFamily="34" charset="0"/>
                <a:cs typeface="Calibri" panose="020F0502020204030204" pitchFamily="34" charset="0"/>
              </a:rPr>
            </a:br>
            <a:r>
              <a:rPr lang="en-US" sz="2000" dirty="0">
                <a:latin typeface="Calibri" panose="020F0502020204030204" pitchFamily="34" charset="0"/>
                <a:cs typeface="Calibri" panose="020F0502020204030204" pitchFamily="34" charset="0"/>
              </a:rPr>
              <a:t>status about every 60 (when it can).</a:t>
            </a:r>
          </a:p>
          <a:p>
            <a:pPr marL="469900" indent="-242888">
              <a:lnSpc>
                <a:spcPct val="80000"/>
              </a:lnSpc>
              <a:spcBef>
                <a:spcPts val="0"/>
              </a:spcBef>
              <a:spcAft>
                <a:spcPts val="300"/>
              </a:spcAft>
            </a:pPr>
            <a:r>
              <a:rPr lang="en-US" sz="2000" dirty="0">
                <a:latin typeface="Calibri" panose="020F0502020204030204" pitchFamily="34" charset="0"/>
                <a:cs typeface="Calibri" panose="020F0502020204030204" pitchFamily="34" charset="0"/>
              </a:rPr>
              <a:t>The first part is written as a goal (should).  Must be written as a requirement “shall” on the entity to which it applies – “The LIR shall …”. (C9, R1, R4, R36, R39)</a:t>
            </a:r>
          </a:p>
          <a:p>
            <a:pPr marL="469900" indent="-242888">
              <a:lnSpc>
                <a:spcPct val="80000"/>
              </a:lnSpc>
              <a:spcBef>
                <a:spcPts val="0"/>
              </a:spcBef>
              <a:spcAft>
                <a:spcPts val="300"/>
              </a:spcAft>
            </a:pPr>
            <a:r>
              <a:rPr lang="en-US" sz="2000" dirty="0">
                <a:latin typeface="Calibri" panose="020F0502020204030204" pitchFamily="34" charset="0"/>
                <a:cs typeface="Calibri" panose="020F0502020204030204" pitchFamily="34" charset="0"/>
              </a:rPr>
              <a:t>Requirements should be a single thought (C5, R18) – avoid combinators like “and” (R19).</a:t>
            </a:r>
          </a:p>
          <a:p>
            <a:pPr marL="469900" indent="-242888">
              <a:lnSpc>
                <a:spcPct val="80000"/>
              </a:lnSpc>
              <a:spcBef>
                <a:spcPts val="0"/>
              </a:spcBef>
              <a:spcAft>
                <a:spcPts val="300"/>
              </a:spcAft>
            </a:pPr>
            <a:r>
              <a:rPr lang="en-US" sz="2000" dirty="0">
                <a:latin typeface="Calibri" panose="020F0502020204030204" pitchFamily="34" charset="0"/>
                <a:cs typeface="Calibri" panose="020F0502020204030204" pitchFamily="34" charset="0"/>
              </a:rPr>
              <a:t>Avoid vague terms (R7) like “frequently”  and ”about” else the requirement is ambiguous (C3) and not verifiable (C7). </a:t>
            </a:r>
          </a:p>
          <a:p>
            <a:pPr marL="469900" indent="-242888">
              <a:lnSpc>
                <a:spcPct val="80000"/>
              </a:lnSpc>
              <a:spcBef>
                <a:spcPts val="0"/>
              </a:spcBef>
              <a:spcAft>
                <a:spcPts val="300"/>
              </a:spcAft>
            </a:pPr>
            <a:r>
              <a:rPr lang="en-US" sz="2000" dirty="0">
                <a:latin typeface="Calibri" panose="020F0502020204030204" pitchFamily="34" charset="0"/>
                <a:cs typeface="Calibri" panose="020F0502020204030204" pitchFamily="34" charset="0"/>
              </a:rPr>
              <a:t>Provide specific measurable performance targets appropriate to the entity to which the need or requirement is stated and against which the entity will be verified to meet (R34). </a:t>
            </a:r>
          </a:p>
          <a:p>
            <a:pPr marL="469900" indent="-242888">
              <a:lnSpc>
                <a:spcPct val="80000"/>
              </a:lnSpc>
              <a:spcBef>
                <a:spcPts val="0"/>
              </a:spcBef>
              <a:spcAft>
                <a:spcPts val="300"/>
              </a:spcAft>
            </a:pPr>
            <a:r>
              <a:rPr lang="en-US" sz="2000" dirty="0">
                <a:latin typeface="Calibri" panose="020F0502020204030204" pitchFamily="34" charset="0"/>
                <a:cs typeface="Calibri" panose="020F0502020204030204" pitchFamily="34" charset="0"/>
              </a:rPr>
              <a:t>When stating quantities, common units of measure must be used (R6). “60” is a value that must have proper units included – 60 of what? Seconds?.  </a:t>
            </a:r>
          </a:p>
          <a:p>
            <a:pPr marL="469900" indent="-242888">
              <a:lnSpc>
                <a:spcPct val="80000"/>
              </a:lnSpc>
              <a:spcBef>
                <a:spcPts val="0"/>
              </a:spcBef>
              <a:spcAft>
                <a:spcPts val="300"/>
              </a:spcAft>
            </a:pPr>
            <a:r>
              <a:rPr lang="en-US" sz="2000" dirty="0">
                <a:latin typeface="Calibri" panose="020F0502020204030204" pitchFamily="34" charset="0"/>
                <a:cs typeface="Calibri" panose="020F0502020204030204" pitchFamily="34" charset="0"/>
              </a:rPr>
              <a:t>Avoid escape clauses (R8) like “when it can” else the requirement is ambiguous (C3) and not verifiable (C7); however, using a qualifying clause to state when the requirement applies is acceptable (R27).  </a:t>
            </a:r>
          </a:p>
          <a:p>
            <a:pPr marL="469900" indent="-242888">
              <a:lnSpc>
                <a:spcPct val="80000"/>
              </a:lnSpc>
              <a:spcBef>
                <a:spcPts val="0"/>
              </a:spcBef>
              <a:spcAft>
                <a:spcPts val="300"/>
              </a:spcAft>
            </a:pPr>
            <a:r>
              <a:rPr lang="en-US" sz="2000" dirty="0">
                <a:latin typeface="Calibri" panose="020F0502020204030204" pitchFamily="34" charset="0"/>
                <a:cs typeface="Calibri" panose="020F0502020204030204" pitchFamily="34" charset="0"/>
              </a:rPr>
              <a:t>Avoid parentheses and brackets containing subordinate text (R21).</a:t>
            </a:r>
            <a:endParaRPr lang="en-US" sz="1000" dirty="0">
              <a:latin typeface="Calibri" panose="020F0502020204030204" pitchFamily="34" charset="0"/>
              <a:cs typeface="Calibri" panose="020F0502020204030204" pitchFamily="34" charset="0"/>
            </a:endParaRPr>
          </a:p>
          <a:p>
            <a:pPr marL="0" indent="0">
              <a:lnSpc>
                <a:spcPct val="80000"/>
              </a:lnSpc>
              <a:spcBef>
                <a:spcPts val="0"/>
              </a:spcBef>
              <a:spcAft>
                <a:spcPts val="300"/>
              </a:spcAft>
              <a:buNone/>
            </a:pPr>
            <a:endParaRPr lang="en-US" sz="800" b="1" dirty="0">
              <a:latin typeface="Calibri" panose="020F0502020204030204" pitchFamily="34" charset="0"/>
              <a:cs typeface="Calibri" panose="020F0502020204030204" pitchFamily="34" charset="0"/>
            </a:endParaRPr>
          </a:p>
          <a:p>
            <a:pPr marL="0" indent="0">
              <a:lnSpc>
                <a:spcPct val="80000"/>
              </a:lnSpc>
              <a:spcBef>
                <a:spcPts val="0"/>
              </a:spcBef>
              <a:spcAft>
                <a:spcPts val="300"/>
              </a:spcAft>
              <a:buNone/>
            </a:pPr>
            <a:r>
              <a:rPr lang="en-US" sz="2000" b="1" dirty="0">
                <a:latin typeface="Calibri" panose="020F0502020204030204" pitchFamily="34" charset="0"/>
                <a:cs typeface="Calibri" panose="020F0502020204030204" pitchFamily="34" charset="0"/>
              </a:rPr>
              <a:t>Improved: </a:t>
            </a:r>
            <a:r>
              <a:rPr lang="en-US" sz="2000" dirty="0">
                <a:latin typeface="Calibri" panose="020F0502020204030204" pitchFamily="34" charset="0"/>
                <a:cs typeface="Calibri" panose="020F0502020204030204" pitchFamily="34" charset="0"/>
              </a:rPr>
              <a:t>(Written as two requirements.)</a:t>
            </a:r>
          </a:p>
          <a:p>
            <a:pPr marL="412750" indent="0">
              <a:lnSpc>
                <a:spcPct val="80000"/>
              </a:lnSpc>
              <a:spcBef>
                <a:spcPts val="0"/>
              </a:spcBef>
              <a:spcAft>
                <a:spcPts val="300"/>
              </a:spcAft>
              <a:buNone/>
            </a:pPr>
            <a:r>
              <a:rPr lang="en-US" sz="2000" dirty="0">
                <a:latin typeface="Calibri" panose="020F0502020204030204" pitchFamily="34" charset="0"/>
                <a:cs typeface="Calibri" panose="020F0502020204030204" pitchFamily="34" charset="0"/>
              </a:rPr>
              <a:t>The LIR shall update </a:t>
            </a:r>
            <a:r>
              <a:rPr lang="en-US" sz="2000" dirty="0" err="1">
                <a:latin typeface="Calibri" panose="020F0502020204030204" pitchFamily="34" charset="0"/>
                <a:cs typeface="Calibri" panose="020F0502020204030204" pitchFamily="34" charset="0"/>
              </a:rPr>
              <a:t>LIR_Health_and_Status</a:t>
            </a:r>
            <a:r>
              <a:rPr lang="en-US" sz="2000" dirty="0">
                <a:latin typeface="Calibri" panose="020F0502020204030204" pitchFamily="34" charset="0"/>
                <a:cs typeface="Calibri" panose="020F0502020204030204" pitchFamily="34" charset="0"/>
              </a:rPr>
              <a:t> every [TBD minutes +/- .1 minute] when the LIR is powered.</a:t>
            </a:r>
          </a:p>
          <a:p>
            <a:pPr marL="412750" indent="0">
              <a:lnSpc>
                <a:spcPct val="80000"/>
              </a:lnSpc>
              <a:spcBef>
                <a:spcPts val="0"/>
              </a:spcBef>
              <a:spcAft>
                <a:spcPts val="300"/>
              </a:spcAft>
              <a:buNone/>
            </a:pPr>
            <a:r>
              <a:rPr lang="en-US" sz="2000" dirty="0">
                <a:latin typeface="Calibri" panose="020F0502020204030204" pitchFamily="34" charset="0"/>
                <a:cs typeface="Calibri" panose="020F0502020204030204" pitchFamily="34" charset="0"/>
              </a:rPr>
              <a:t>The LIR shall Report </a:t>
            </a:r>
            <a:r>
              <a:rPr lang="en-US" sz="2000" dirty="0" err="1">
                <a:latin typeface="Calibri" panose="020F0502020204030204" pitchFamily="34" charset="0"/>
                <a:cs typeface="Calibri" panose="020F0502020204030204" pitchFamily="34" charset="0"/>
              </a:rPr>
              <a:t>LIR_Health_and_Status</a:t>
            </a:r>
            <a:r>
              <a:rPr lang="en-US" sz="2000" dirty="0">
                <a:latin typeface="Calibri" panose="020F0502020204030204" pitchFamily="34" charset="0"/>
                <a:cs typeface="Calibri" panose="020F0502020204030204" pitchFamily="34" charset="0"/>
              </a:rPr>
              <a:t> data every [TBD minutes +/- .1 minute] to the FCR C&amp;M software as defined in FCR ICD xyz, Section 123.</a:t>
            </a:r>
          </a:p>
          <a:p>
            <a:pPr marL="412750" indent="-242888">
              <a:lnSpc>
                <a:spcPct val="80000"/>
              </a:lnSpc>
              <a:spcBef>
                <a:spcPts val="0"/>
              </a:spcBef>
              <a:spcAft>
                <a:spcPts val="300"/>
              </a:spcAft>
            </a:pPr>
            <a:r>
              <a:rPr lang="en-US" sz="2000" i="1" dirty="0">
                <a:latin typeface="Calibri" panose="020F0502020204030204" pitchFamily="34" charset="0"/>
                <a:cs typeface="Calibri" panose="020F0502020204030204" pitchFamily="34" charset="0"/>
              </a:rPr>
              <a:t>Note: Except under exceptional circumstances, baselined requirement statements must not contain “To Be Defined (TBD)”, “To Be Specified (TBS)”, or “To Be Resolved (TBR)’ clauses – else the requirement is not complete (C4). </a:t>
            </a:r>
          </a:p>
          <a:p>
            <a:pPr marL="0" indent="0">
              <a:lnSpc>
                <a:spcPct val="80000"/>
              </a:lnSpc>
              <a:spcBef>
                <a:spcPts val="0"/>
              </a:spcBef>
              <a:spcAft>
                <a:spcPts val="300"/>
              </a:spcAft>
              <a:buNone/>
            </a:pPr>
            <a:endParaRPr lang="en-US" sz="2000" dirty="0">
              <a:latin typeface="Calibri" panose="020F0502020204030204" pitchFamily="34" charset="0"/>
              <a:cs typeface="Calibri" panose="020F0502020204030204" pitchFamily="34" charset="0"/>
            </a:endParaRPr>
          </a:p>
          <a:p>
            <a:pPr marL="0" indent="0">
              <a:lnSpc>
                <a:spcPct val="80000"/>
              </a:lnSpc>
              <a:spcBef>
                <a:spcPts val="0"/>
              </a:spcBef>
              <a:spcAft>
                <a:spcPts val="300"/>
              </a:spcAft>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42</a:t>
            </a:fld>
            <a:endParaRPr lang="en-US" dirty="0"/>
          </a:p>
        </p:txBody>
      </p:sp>
      <p:sp>
        <p:nvSpPr>
          <p:cNvPr id="5" name="TextBox 4">
            <a:extLst>
              <a:ext uri="{FF2B5EF4-FFF2-40B4-BE49-F238E27FC236}">
                <a16:creationId xmlns:a16="http://schemas.microsoft.com/office/drawing/2014/main" id="{3E501702-51DA-A61A-7505-B15762727E74}"/>
              </a:ext>
            </a:extLst>
          </p:cNvPr>
          <p:cNvSpPr txBox="1"/>
          <p:nvPr/>
        </p:nvSpPr>
        <p:spPr>
          <a:xfrm>
            <a:off x="1642844" y="6219979"/>
            <a:ext cx="8962715" cy="441275"/>
          </a:xfrm>
          <a:prstGeom prst="rect">
            <a:avLst/>
          </a:prstGeom>
          <a:noFill/>
        </p:spPr>
        <p:txBody>
          <a:bodyPr wrap="square" rtlCol="0">
            <a:spAutoFit/>
          </a:bodyPr>
          <a:lstStyle/>
          <a:p>
            <a:pPr algn="ctr">
              <a:lnSpc>
                <a:spcPct val="8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7" name="Subtitle 4">
            <a:extLst>
              <a:ext uri="{FF2B5EF4-FFF2-40B4-BE49-F238E27FC236}">
                <a16:creationId xmlns:a16="http://schemas.microsoft.com/office/drawing/2014/main" id="{06DCF321-A3A3-250E-29B0-46A5D9B88407}"/>
              </a:ext>
            </a:extLst>
          </p:cNvPr>
          <p:cNvSpPr txBox="1">
            <a:spLocks/>
          </p:cNvSpPr>
          <p:nvPr/>
        </p:nvSpPr>
        <p:spPr>
          <a:xfrm>
            <a:off x="2074905" y="6473339"/>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2256111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blinds(horizontal)">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blinds(horizontal)">
                                      <p:cBhvr>
                                        <p:cTn id="42" dur="500"/>
                                        <p:tgtEl>
                                          <p:spTgt spid="3">
                                            <p:txEl>
                                              <p:pRg st="9" end="9"/>
                                            </p:txEl>
                                          </p:spTgt>
                                        </p:tgtEl>
                                      </p:cBhvr>
                                    </p:animEffect>
                                  </p:childTnLst>
                                </p:cTn>
                              </p:par>
                              <p:par>
                                <p:cTn id="43" presetID="3" presetClass="entr" presetSubtype="10" fill="hold" nodeType="withEffect">
                                  <p:stCondLst>
                                    <p:cond delay="0"/>
                                  </p:stCondLst>
                                  <p:childTnLst>
                                    <p:set>
                                      <p:cBhvr>
                                        <p:cTn id="44" dur="1" fill="hold">
                                          <p:stCondLst>
                                            <p:cond delay="0"/>
                                          </p:stCondLst>
                                        </p:cTn>
                                        <p:tgtEl>
                                          <p:spTgt spid="3">
                                            <p:txEl>
                                              <p:pRg st="10" end="10"/>
                                            </p:txEl>
                                          </p:spTgt>
                                        </p:tgtEl>
                                        <p:attrNameLst>
                                          <p:attrName>style.visibility</p:attrName>
                                        </p:attrNameLst>
                                      </p:cBhvr>
                                      <p:to>
                                        <p:strVal val="visible"/>
                                      </p:to>
                                    </p:set>
                                    <p:animEffect transition="in" filter="blinds(horizontal)">
                                      <p:cBhvr>
                                        <p:cTn id="45" dur="500"/>
                                        <p:tgtEl>
                                          <p:spTgt spid="3">
                                            <p:txEl>
                                              <p:pRg st="10" end="10"/>
                                            </p:txEl>
                                          </p:spTgt>
                                        </p:tgtEl>
                                      </p:cBhvr>
                                    </p:animEffect>
                                  </p:childTnLst>
                                </p:cTn>
                              </p:par>
                              <p:par>
                                <p:cTn id="46" presetID="3" presetClass="entr" presetSubtype="10" fill="hold" nodeType="withEffect">
                                  <p:stCondLst>
                                    <p:cond delay="0"/>
                                  </p:stCondLst>
                                  <p:childTnLst>
                                    <p:set>
                                      <p:cBhvr>
                                        <p:cTn id="47" dur="1" fill="hold">
                                          <p:stCondLst>
                                            <p:cond delay="0"/>
                                          </p:stCondLst>
                                        </p:cTn>
                                        <p:tgtEl>
                                          <p:spTgt spid="3">
                                            <p:txEl>
                                              <p:pRg st="11" end="11"/>
                                            </p:txEl>
                                          </p:spTgt>
                                        </p:tgtEl>
                                        <p:attrNameLst>
                                          <p:attrName>style.visibility</p:attrName>
                                        </p:attrNameLst>
                                      </p:cBhvr>
                                      <p:to>
                                        <p:strVal val="visible"/>
                                      </p:to>
                                    </p:set>
                                    <p:animEffect transition="in" filter="blinds(horizontal)">
                                      <p:cBhvr>
                                        <p:cTn id="48" dur="500"/>
                                        <p:tgtEl>
                                          <p:spTgt spid="3">
                                            <p:txEl>
                                              <p:pRg st="11" end="11"/>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3" presetClass="entr" presetSubtype="10" fill="hold" nodeType="clickEffect">
                                  <p:stCondLst>
                                    <p:cond delay="0"/>
                                  </p:stCondLst>
                                  <p:childTnLst>
                                    <p:set>
                                      <p:cBhvr>
                                        <p:cTn id="52" dur="1" fill="hold">
                                          <p:stCondLst>
                                            <p:cond delay="0"/>
                                          </p:stCondLst>
                                        </p:cTn>
                                        <p:tgtEl>
                                          <p:spTgt spid="3">
                                            <p:txEl>
                                              <p:pRg st="12" end="12"/>
                                            </p:txEl>
                                          </p:spTgt>
                                        </p:tgtEl>
                                        <p:attrNameLst>
                                          <p:attrName>style.visibility</p:attrName>
                                        </p:attrNameLst>
                                      </p:cBhvr>
                                      <p:to>
                                        <p:strVal val="visible"/>
                                      </p:to>
                                    </p:set>
                                    <p:animEffect transition="in" filter="blinds(horizontal)">
                                      <p:cBhvr>
                                        <p:cTn id="53"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467244" y="43200"/>
            <a:ext cx="10651279"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217725" y="784734"/>
            <a:ext cx="11700472" cy="5196102"/>
          </a:xfrm>
        </p:spPr>
        <p:txBody>
          <a:bodyPr>
            <a:noAutofit/>
          </a:bodyPr>
          <a:lstStyle/>
          <a:p>
            <a:pPr marL="0" indent="0">
              <a:lnSpc>
                <a:spcPct val="90000"/>
              </a:lnSpc>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LIR must report changes in state or status immediately.</a:t>
            </a:r>
          </a:p>
          <a:p>
            <a:pPr marL="700088" indent="-342900">
              <a:lnSpc>
                <a:spcPct val="90000"/>
              </a:lnSpc>
              <a:buSzPct val="100000"/>
            </a:pPr>
            <a:r>
              <a:rPr lang="en-US" sz="2000" dirty="0">
                <a:latin typeface="Calibri" panose="020F0502020204030204" pitchFamily="34" charset="0"/>
                <a:cs typeface="Calibri" panose="020F0502020204030204" pitchFamily="34" charset="0"/>
              </a:rPr>
              <a:t>Convention states a requirement is indicated by the use of the word “shall” rather than “must” or ”may” – “The LIR shall …’ (C9, R1, R4, R36, R39),</a:t>
            </a:r>
          </a:p>
          <a:p>
            <a:pPr marL="700088" indent="-342900">
              <a:lnSpc>
                <a:spcPct val="90000"/>
              </a:lnSpc>
              <a:buSzPct val="100000"/>
            </a:pPr>
            <a:r>
              <a:rPr lang="en-US" sz="2000" dirty="0">
                <a:latin typeface="Calibri" panose="020F0502020204030204" pitchFamily="34" charset="0"/>
                <a:cs typeface="Calibri" panose="020F0502020204030204" pitchFamily="34" charset="0"/>
              </a:rPr>
              <a:t>Report to which entity? In what form? Using which media?  This action involves interaction with another entity so it is an interface requirement and must point to where the interaction is defined (an ICD) else the requirement is not complete (C4).</a:t>
            </a:r>
            <a:endParaRPr lang="en-US" sz="2000" b="1" dirty="0">
              <a:latin typeface="Calibri" panose="020F0502020204030204" pitchFamily="34" charset="0"/>
              <a:cs typeface="Calibri" panose="020F0502020204030204" pitchFamily="34" charset="0"/>
            </a:endParaRPr>
          </a:p>
          <a:p>
            <a:pPr marL="700088" indent="-342900">
              <a:lnSpc>
                <a:spcPct val="90000"/>
              </a:lnSpc>
              <a:buSzPct val="100000"/>
            </a:pPr>
            <a:r>
              <a:rPr lang="en-US" sz="2000" dirty="0">
                <a:latin typeface="Calibri" panose="020F0502020204030204" pitchFamily="34" charset="0"/>
                <a:cs typeface="Calibri" panose="020F0502020204030204" pitchFamily="34" charset="0"/>
              </a:rPr>
              <a:t>“System state” must be defined in the data dictionary (R4).  Does change in state and change in status imply the same thing or are they two distinct things that must be reported?  What are the various states of the system? Use of rationale would help remove this ambiguity.</a:t>
            </a:r>
          </a:p>
          <a:p>
            <a:pPr marL="700088" indent="-342900">
              <a:lnSpc>
                <a:spcPct val="90000"/>
              </a:lnSpc>
              <a:buSzPct val="100000"/>
            </a:pPr>
            <a:r>
              <a:rPr lang="en-US" sz="2000" dirty="0">
                <a:latin typeface="Calibri" panose="020F0502020204030204" pitchFamily="34" charset="0"/>
                <a:cs typeface="Calibri" panose="020F0502020204030204" pitchFamily="34" charset="0"/>
              </a:rPr>
              <a:t>Define temporal dependencies explicitly instead of using indefinite temporal keywords such as “immediately” (R35) else the requirement is ambiguous (C3) and not verifiable (C7). </a:t>
            </a:r>
          </a:p>
          <a:p>
            <a:pPr marL="1376363" indent="-1362075">
              <a:lnSpc>
                <a:spcPct val="90000"/>
              </a:lnSpc>
              <a:buSzPct val="100000"/>
              <a:buNone/>
            </a:pPr>
            <a:r>
              <a:rPr lang="en-US" sz="2000" b="1" dirty="0">
                <a:latin typeface="Calibri" panose="020F0502020204030204" pitchFamily="34" charset="0"/>
                <a:cs typeface="Calibri" panose="020F0502020204030204" pitchFamily="34" charset="0"/>
              </a:rPr>
              <a:t>Improved:     </a:t>
            </a:r>
            <a:r>
              <a:rPr lang="en-US" sz="2000" dirty="0">
                <a:latin typeface="Calibri" panose="020F0502020204030204" pitchFamily="34" charset="0"/>
                <a:cs typeface="Calibri" panose="020F0502020204030204" pitchFamily="34" charset="0"/>
              </a:rPr>
              <a:t>The LIR shall report changes in </a:t>
            </a:r>
            <a:r>
              <a:rPr lang="en-US" sz="2000" dirty="0" err="1">
                <a:latin typeface="Calibri" panose="020F0502020204030204" pitchFamily="34" charset="0"/>
                <a:cs typeface="Calibri" panose="020F0502020204030204" pitchFamily="34" charset="0"/>
              </a:rPr>
              <a:t>System_State</a:t>
            </a:r>
            <a:r>
              <a:rPr lang="en-US" sz="2000" dirty="0">
                <a:latin typeface="Calibri" panose="020F0502020204030204" pitchFamily="34" charset="0"/>
                <a:cs typeface="Calibri" panose="020F0502020204030204" pitchFamily="34" charset="0"/>
              </a:rPr>
              <a:t> to the FCR C&amp;M software as defined in the FCR ICD xyz, Section 123 within 1 sec of occurrence.</a:t>
            </a:r>
          </a:p>
          <a:p>
            <a:pPr marL="1376363" indent="0">
              <a:lnSpc>
                <a:spcPct val="90000"/>
              </a:lnSpc>
              <a:buSzPct val="100000"/>
              <a:buNone/>
            </a:pPr>
            <a:r>
              <a:rPr lang="en-US" sz="2000" u="sng" dirty="0">
                <a:latin typeface="Calibri" panose="020F0502020204030204" pitchFamily="34" charset="0"/>
                <a:cs typeface="Calibri" panose="020F0502020204030204" pitchFamily="34" charset="0"/>
              </a:rPr>
              <a:t>Rationale:</a:t>
            </a:r>
            <a:r>
              <a:rPr lang="en-US" sz="2000" dirty="0">
                <a:latin typeface="Calibri" panose="020F0502020204030204" pitchFamily="34" charset="0"/>
                <a:cs typeface="Calibri" panose="020F0502020204030204" pitchFamily="34" charset="0"/>
              </a:rPr>
              <a:t> The FCR Software must be notified of any change of state or change in status of the LIR in order to properly control and manage the LIR, especially when the change prevents the LIR from installing Lids, which would require the JPS to be commanded to cease operations until the LIR is repaired and returned to service. </a:t>
            </a:r>
            <a:endParaRPr lang="en-US" sz="2000" b="1" dirty="0">
              <a:latin typeface="Calibri" panose="020F0502020204030204" pitchFamily="34" charset="0"/>
              <a:cs typeface="Calibri" panose="020F0502020204030204" pitchFamily="34" charset="0"/>
            </a:endParaRPr>
          </a:p>
          <a:p>
            <a:pPr marL="514350" indent="-504825">
              <a:lnSpc>
                <a:spcPct val="90000"/>
              </a:lnSpc>
              <a:buSzPct val="100000"/>
              <a:buNone/>
            </a:pPr>
            <a:endParaRPr lang="en-US" sz="2000" dirty="0">
              <a:latin typeface="Calibri" panose="020F0502020204030204" pitchFamily="34" charset="0"/>
              <a:cs typeface="Calibri" panose="020F0502020204030204" pitchFamily="34" charset="0"/>
            </a:endParaRPr>
          </a:p>
          <a:p>
            <a:pPr marL="0" indent="0">
              <a:lnSpc>
                <a:spcPct val="90000"/>
              </a:lnSpc>
              <a:buNone/>
            </a:pPr>
            <a:endParaRPr lang="en-US" sz="2000" dirty="0">
              <a:latin typeface="Calibri" panose="020F0502020204030204" pitchFamily="34" charset="0"/>
              <a:cs typeface="Calibri" panose="020F0502020204030204" pitchFamily="34" charset="0"/>
            </a:endParaRPr>
          </a:p>
          <a:p>
            <a:pPr marL="0" indent="0">
              <a:lnSpc>
                <a:spcPct val="90000"/>
              </a:lnSpc>
              <a:buNone/>
            </a:pPr>
            <a:endParaRPr lang="en-US" sz="2000" dirty="0">
              <a:latin typeface="Calibri" panose="020F0502020204030204" pitchFamily="34" charset="0"/>
              <a:cs typeface="Calibri" panose="020F0502020204030204" pitchFamily="34" charset="0"/>
            </a:endParaRPr>
          </a:p>
          <a:p>
            <a:pPr marL="0" indent="0">
              <a:lnSpc>
                <a:spcPct val="90000"/>
              </a:lnSpc>
              <a:buNone/>
            </a:pPr>
            <a:endParaRPr lang="en-US" sz="2000" dirty="0">
              <a:latin typeface="Calibri" panose="020F0502020204030204" pitchFamily="34" charset="0"/>
              <a:cs typeface="Calibri" panose="020F0502020204030204" pitchFamily="34" charset="0"/>
            </a:endParaRPr>
          </a:p>
          <a:p>
            <a:pPr marL="0" indent="0">
              <a:lnSpc>
                <a:spcPct val="90000"/>
              </a:lnSpc>
              <a:buNone/>
            </a:pPr>
            <a:endParaRPr lang="en-US" sz="2000" dirty="0">
              <a:latin typeface="Calibri" panose="020F0502020204030204" pitchFamily="34" charset="0"/>
              <a:cs typeface="Calibri" panose="020F0502020204030204" pitchFamily="34" charset="0"/>
            </a:endParaRPr>
          </a:p>
          <a:p>
            <a:pPr marL="514350" indent="-504825">
              <a:lnSpc>
                <a:spcPct val="80000"/>
              </a:lnSpc>
              <a:buSzPct val="100000"/>
              <a:buNone/>
            </a:pPr>
            <a:endParaRPr lang="en-US" sz="2000" dirty="0">
              <a:latin typeface="Calibri" panose="020F0502020204030204" pitchFamily="34" charset="0"/>
              <a:cs typeface="Calibri" panose="020F0502020204030204" pitchFamily="34" charset="0"/>
            </a:endParaRPr>
          </a:p>
          <a:p>
            <a:pPr marL="0" indent="0">
              <a:lnSpc>
                <a:spcPct val="90000"/>
              </a:lnSpc>
              <a:buNone/>
            </a:pPr>
            <a:endParaRPr lang="en-US" sz="2000" b="1"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43</a:t>
            </a:fld>
            <a:endParaRPr lang="en-US" dirty="0"/>
          </a:p>
        </p:txBody>
      </p:sp>
      <p:sp>
        <p:nvSpPr>
          <p:cNvPr id="5" name="TextBox 4">
            <a:extLst>
              <a:ext uri="{FF2B5EF4-FFF2-40B4-BE49-F238E27FC236}">
                <a16:creationId xmlns:a16="http://schemas.microsoft.com/office/drawing/2014/main" id="{DFDBE2EA-9D04-30EC-7C89-2E1BE9409B3F}"/>
              </a:ext>
            </a:extLst>
          </p:cNvPr>
          <p:cNvSpPr txBox="1"/>
          <p:nvPr/>
        </p:nvSpPr>
        <p:spPr>
          <a:xfrm>
            <a:off x="1690554" y="598083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7" name="Subtitle 4">
            <a:extLst>
              <a:ext uri="{FF2B5EF4-FFF2-40B4-BE49-F238E27FC236}">
                <a16:creationId xmlns:a16="http://schemas.microsoft.com/office/drawing/2014/main" id="{17115B75-39E6-6743-EC55-4A832075D16C}"/>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10606378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250268" y="83641"/>
            <a:ext cx="10651279" cy="486787"/>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2" y="570427"/>
            <a:ext cx="12198351" cy="5567196"/>
          </a:xfrm>
        </p:spPr>
        <p:txBody>
          <a:bodyPr>
            <a:noAutofit/>
          </a:bodyPr>
          <a:lstStyle/>
          <a:p>
            <a:pPr marL="1376363" indent="-1362075">
              <a:lnSpc>
                <a:spcPct val="80000"/>
              </a:lnSpc>
              <a:spcAft>
                <a:spcPts val="300"/>
              </a:spcAft>
              <a:buNone/>
            </a:pPr>
            <a:r>
              <a:rPr lang="en-US" sz="1800" b="1" dirty="0">
                <a:latin typeface="Calibri" panose="020F0502020204030204" pitchFamily="34" charset="0"/>
                <a:cs typeface="Calibri" panose="020F0502020204030204" pitchFamily="34" charset="0"/>
              </a:rPr>
              <a:t>Defective: </a:t>
            </a:r>
            <a:r>
              <a:rPr lang="en-US" sz="1800" dirty="0">
                <a:latin typeface="Calibri" panose="020F0502020204030204" pitchFamily="34" charset="0"/>
                <a:cs typeface="Calibri" panose="020F0502020204030204" pitchFamily="34" charset="0"/>
              </a:rPr>
              <a:t>The LIR shall execute all commands received quickly and it should report when it has completed </a:t>
            </a:r>
            <a:br>
              <a:rPr lang="en-US" sz="1800" dirty="0">
                <a:latin typeface="Calibri" panose="020F0502020204030204" pitchFamily="34" charset="0"/>
                <a:cs typeface="Calibri" panose="020F0502020204030204" pitchFamily="34" charset="0"/>
              </a:rPr>
            </a:br>
            <a:r>
              <a:rPr lang="en-US" sz="1800" dirty="0">
                <a:latin typeface="Calibri" panose="020F0502020204030204" pitchFamily="34" charset="0"/>
                <a:cs typeface="Calibri" panose="020F0502020204030204" pitchFamily="34" charset="0"/>
              </a:rPr>
              <a:t>any command as soon as possible.</a:t>
            </a:r>
          </a:p>
          <a:p>
            <a:pPr marL="412750" indent="-228600">
              <a:lnSpc>
                <a:spcPct val="80000"/>
              </a:lnSpc>
              <a:spcBef>
                <a:spcPts val="0"/>
              </a:spcBef>
              <a:spcAft>
                <a:spcPts val="300"/>
              </a:spcAft>
            </a:pPr>
            <a:r>
              <a:rPr lang="en-US" sz="1800" dirty="0">
                <a:latin typeface="Calibri" panose="020F0502020204030204" pitchFamily="34" charset="0"/>
                <a:cs typeface="Calibri" panose="020F0502020204030204" pitchFamily="34" charset="0"/>
              </a:rPr>
              <a:t>The second part is written as a goal (should).  Must be written as a requirement “shall” on the entity to which it applies – “The LIR shall …’.  </a:t>
            </a:r>
          </a:p>
          <a:p>
            <a:pPr marL="412750" indent="-228600">
              <a:lnSpc>
                <a:spcPct val="80000"/>
              </a:lnSpc>
              <a:spcBef>
                <a:spcPts val="0"/>
              </a:spcBef>
              <a:spcAft>
                <a:spcPts val="300"/>
              </a:spcAft>
            </a:pPr>
            <a:r>
              <a:rPr lang="en-US" sz="1800" dirty="0">
                <a:latin typeface="Calibri" panose="020F0502020204030204" pitchFamily="34" charset="0"/>
                <a:cs typeface="Calibri" panose="020F0502020204030204" pitchFamily="34" charset="0"/>
              </a:rPr>
              <a:t>Requirements should be a single thought (C5, R18) – avoid combinators like “and” (R19).</a:t>
            </a:r>
          </a:p>
          <a:p>
            <a:pPr marL="412750" indent="-228600">
              <a:lnSpc>
                <a:spcPct val="80000"/>
              </a:lnSpc>
              <a:spcAft>
                <a:spcPts val="300"/>
              </a:spcAft>
              <a:buSzPct val="100000"/>
            </a:pPr>
            <a:r>
              <a:rPr lang="en-US" sz="1800" dirty="0">
                <a:latin typeface="Calibri" panose="020F0502020204030204" pitchFamily="34" charset="0"/>
                <a:cs typeface="Calibri" panose="020F0502020204030204" pitchFamily="34" charset="0"/>
              </a:rPr>
              <a:t>Use “each” instead of “all”, “any”, or “both” when universal quantification (R32) is intended. </a:t>
            </a:r>
          </a:p>
          <a:p>
            <a:pPr marL="412750" indent="-228600">
              <a:lnSpc>
                <a:spcPct val="80000"/>
              </a:lnSpc>
              <a:spcAft>
                <a:spcPts val="300"/>
              </a:spcAft>
              <a:buSzPct val="100000"/>
            </a:pPr>
            <a:r>
              <a:rPr lang="en-US" sz="1800" dirty="0">
                <a:latin typeface="Calibri" panose="020F0502020204030204" pitchFamily="34" charset="0"/>
                <a:cs typeface="Calibri" panose="020F0502020204030204" pitchFamily="34" charset="0"/>
              </a:rPr>
              <a:t>Avoid the use of vague terms (R7) like “quickly”, rather include a specific measure in which the action is to be performed else the requirement is ambiguous (C3) and not verifiable (C7). </a:t>
            </a:r>
          </a:p>
          <a:p>
            <a:pPr marL="412750" indent="-228600">
              <a:lnSpc>
                <a:spcPct val="80000"/>
              </a:lnSpc>
              <a:spcAft>
                <a:spcPts val="300"/>
              </a:spcAft>
              <a:buSzPct val="100000"/>
            </a:pPr>
            <a:r>
              <a:rPr lang="en-US" sz="1800" dirty="0">
                <a:latin typeface="Calibri" panose="020F0502020204030204" pitchFamily="34" charset="0"/>
                <a:cs typeface="Calibri" panose="020F0502020204030204" pitchFamily="34" charset="0"/>
              </a:rPr>
              <a:t>Avoid escape clauses (R8) such as “as soon as possible” else the requirement is ambiguous (C3) and not verifiable (C7).</a:t>
            </a:r>
          </a:p>
          <a:p>
            <a:pPr marL="412750" indent="-228600">
              <a:lnSpc>
                <a:spcPct val="80000"/>
              </a:lnSpc>
              <a:spcAft>
                <a:spcPts val="300"/>
              </a:spcAft>
              <a:buSzPct val="100000"/>
            </a:pPr>
            <a:r>
              <a:rPr lang="en-US" sz="1800" dirty="0">
                <a:latin typeface="Calibri" panose="020F0502020204030204" pitchFamily="34" charset="0"/>
                <a:cs typeface="Calibri" panose="020F0502020204030204" pitchFamily="34" charset="0"/>
              </a:rPr>
              <a:t>Received from which entity? What are the characteristics of the received commands? What media is used to receive the commands? These actions involve an interaction with another entity so are an interface requirements.  As such the requirement must refer to an ICD where these things are defined – else the requirement is not complete (C4).</a:t>
            </a:r>
          </a:p>
          <a:p>
            <a:pPr marL="412750" indent="-228600">
              <a:lnSpc>
                <a:spcPct val="80000"/>
              </a:lnSpc>
              <a:spcAft>
                <a:spcPts val="300"/>
              </a:spcAft>
              <a:buSzPct val="100000"/>
            </a:pPr>
            <a:r>
              <a:rPr lang="en-US" sz="1800" dirty="0">
                <a:latin typeface="Calibri" panose="020F0502020204030204" pitchFamily="34" charset="0"/>
                <a:cs typeface="Calibri" panose="020F0502020204030204" pitchFamily="34" charset="0"/>
              </a:rPr>
              <a:t>Also, must consider security and only accept valid commands from the FCR C&amp;M Software.</a:t>
            </a:r>
            <a:endParaRPr lang="en-US" sz="800" dirty="0">
              <a:latin typeface="Calibri" panose="020F0502020204030204" pitchFamily="34" charset="0"/>
              <a:cs typeface="Calibri" panose="020F0502020204030204" pitchFamily="34" charset="0"/>
            </a:endParaRPr>
          </a:p>
          <a:p>
            <a:pPr marL="14288" indent="0">
              <a:lnSpc>
                <a:spcPct val="80000"/>
              </a:lnSpc>
              <a:spcBef>
                <a:spcPts val="0"/>
              </a:spcBef>
              <a:spcAft>
                <a:spcPts val="200"/>
              </a:spcAft>
              <a:buSzPct val="100000"/>
              <a:buNone/>
            </a:pPr>
            <a:r>
              <a:rPr lang="en-US" sz="1800" dirty="0">
                <a:latin typeface="Calibri" panose="020F0502020204030204" pitchFamily="34" charset="0"/>
                <a:cs typeface="Calibri" panose="020F0502020204030204" pitchFamily="34" charset="0"/>
              </a:rPr>
              <a:t> </a:t>
            </a:r>
            <a:r>
              <a:rPr lang="en-US" sz="1800" b="1" dirty="0">
                <a:latin typeface="Calibri" panose="020F0502020204030204" pitchFamily="34" charset="0"/>
                <a:cs typeface="Calibri" panose="020F0502020204030204" pitchFamily="34" charset="0"/>
              </a:rPr>
              <a:t>Improved: </a:t>
            </a:r>
            <a:r>
              <a:rPr lang="en-US" sz="1800" dirty="0">
                <a:latin typeface="Calibri" panose="020F0502020204030204" pitchFamily="34" charset="0"/>
                <a:cs typeface="Calibri" panose="020F0502020204030204" pitchFamily="34" charset="0"/>
              </a:rPr>
              <a:t>(Written as four requirements. Each is a separate action that must be verified.)</a:t>
            </a:r>
          </a:p>
          <a:p>
            <a:pPr marL="976313" indent="-635000">
              <a:lnSpc>
                <a:spcPct val="80000"/>
              </a:lnSpc>
              <a:spcBef>
                <a:spcPts val="0"/>
              </a:spcBef>
              <a:spcAft>
                <a:spcPts val="200"/>
              </a:spcAft>
              <a:buSzPct val="100000"/>
              <a:buNone/>
            </a:pPr>
            <a:r>
              <a:rPr lang="en-US" sz="1800" dirty="0">
                <a:latin typeface="Calibri" panose="020F0502020204030204" pitchFamily="34" charset="0"/>
                <a:cs typeface="Calibri" panose="020F0502020204030204" pitchFamily="34" charset="0"/>
              </a:rPr>
              <a:t>The LIR shall receive from the FCR C&amp;M software Commands defined in the FCR ICD xyz, Section 123.</a:t>
            </a:r>
          </a:p>
          <a:p>
            <a:pPr marL="976313" indent="-635000">
              <a:lnSpc>
                <a:spcPct val="80000"/>
              </a:lnSpc>
              <a:spcBef>
                <a:spcPts val="0"/>
              </a:spcBef>
              <a:spcAft>
                <a:spcPts val="200"/>
              </a:spcAft>
              <a:buSzPct val="100000"/>
              <a:buNone/>
            </a:pPr>
            <a:r>
              <a:rPr lang="en-US" sz="1800" dirty="0">
                <a:latin typeface="Calibri" panose="020F0502020204030204" pitchFamily="34" charset="0"/>
                <a:cs typeface="Calibri" panose="020F0502020204030204" pitchFamily="34" charset="0"/>
              </a:rPr>
              <a:t>The LIR shall </a:t>
            </a:r>
            <a:r>
              <a:rPr lang="en-US" sz="1800" dirty="0">
                <a:solidFill>
                  <a:srgbClr val="FF0000"/>
                </a:solidFill>
                <a:latin typeface="Calibri" panose="020F0502020204030204" pitchFamily="34" charset="0"/>
                <a:cs typeface="Calibri" panose="020F0502020204030204" pitchFamily="34" charset="0"/>
              </a:rPr>
              <a:t>only</a:t>
            </a:r>
            <a:r>
              <a:rPr lang="en-US" sz="1800" dirty="0">
                <a:latin typeface="Calibri" panose="020F0502020204030204" pitchFamily="34" charset="0"/>
                <a:cs typeface="Calibri" panose="020F0502020204030204" pitchFamily="34" charset="0"/>
              </a:rPr>
              <a:t> accept </a:t>
            </a:r>
            <a:r>
              <a:rPr lang="en-US" sz="1800" dirty="0" err="1">
                <a:latin typeface="Calibri" panose="020F0502020204030204" pitchFamily="34" charset="0"/>
                <a:cs typeface="Calibri" panose="020F0502020204030204" pitchFamily="34" charset="0"/>
              </a:rPr>
              <a:t>Valid_Commands</a:t>
            </a:r>
            <a:r>
              <a:rPr lang="en-US" sz="1800" dirty="0">
                <a:latin typeface="Calibri" panose="020F0502020204030204" pitchFamily="34" charset="0"/>
                <a:cs typeface="Calibri" panose="020F0502020204030204" pitchFamily="34" charset="0"/>
              </a:rPr>
              <a:t> from the FCR C&amp;M Software that meet the </a:t>
            </a:r>
            <a:r>
              <a:rPr lang="en-US" sz="1800" dirty="0" err="1">
                <a:latin typeface="Calibri" panose="020F0502020204030204" pitchFamily="34" charset="0"/>
                <a:cs typeface="Calibri" panose="020F0502020204030204" pitchFamily="34" charset="0"/>
              </a:rPr>
              <a:t>Security_Protocols</a:t>
            </a:r>
            <a:r>
              <a:rPr lang="en-US" sz="1800" dirty="0">
                <a:latin typeface="Calibri" panose="020F0502020204030204" pitchFamily="34" charset="0"/>
                <a:cs typeface="Calibri" panose="020F0502020204030204" pitchFamily="34" charset="0"/>
              </a:rPr>
              <a:t> defined in the FCR ICD xyz, Section 123.</a:t>
            </a:r>
          </a:p>
          <a:p>
            <a:pPr marL="976313" indent="-635000">
              <a:lnSpc>
                <a:spcPct val="80000"/>
              </a:lnSpc>
              <a:spcBef>
                <a:spcPts val="0"/>
              </a:spcBef>
              <a:spcAft>
                <a:spcPts val="200"/>
              </a:spcAft>
              <a:buSzPct val="100000"/>
              <a:buNone/>
            </a:pPr>
            <a:r>
              <a:rPr lang="en-US" sz="1800" dirty="0">
                <a:latin typeface="Calibri" panose="020F0502020204030204" pitchFamily="34" charset="0"/>
                <a:cs typeface="Calibri" panose="020F0502020204030204" pitchFamily="34" charset="0"/>
              </a:rPr>
              <a:t>The LIR shall execute each </a:t>
            </a:r>
            <a:r>
              <a:rPr lang="en-US" sz="1800" dirty="0" err="1">
                <a:latin typeface="Calibri" panose="020F0502020204030204" pitchFamily="34" charset="0"/>
                <a:cs typeface="Calibri" panose="020F0502020204030204" pitchFamily="34" charset="0"/>
              </a:rPr>
              <a:t>Valid_Command</a:t>
            </a:r>
            <a:r>
              <a:rPr lang="en-US" sz="1800" dirty="0">
                <a:latin typeface="Calibri" panose="020F0502020204030204" pitchFamily="34" charset="0"/>
                <a:cs typeface="Calibri" panose="020F0502020204030204" pitchFamily="34" charset="0"/>
              </a:rPr>
              <a:t> defined in the FCR ICD xyz, Section 123 within 1 sec of receipt from the FCR C&amp;M software.</a:t>
            </a:r>
          </a:p>
          <a:p>
            <a:pPr marL="976313" indent="-635000">
              <a:lnSpc>
                <a:spcPct val="80000"/>
              </a:lnSpc>
              <a:spcBef>
                <a:spcPts val="0"/>
              </a:spcBef>
              <a:spcAft>
                <a:spcPts val="200"/>
              </a:spcAft>
              <a:buSzPct val="100000"/>
              <a:buNone/>
            </a:pPr>
            <a:r>
              <a:rPr lang="en-US" sz="1800" dirty="0">
                <a:latin typeface="Calibri" panose="020F0502020204030204" pitchFamily="34" charset="0"/>
                <a:cs typeface="Calibri" panose="020F0502020204030204" pitchFamily="34" charset="0"/>
              </a:rPr>
              <a:t>The LIR shall report the completion of each </a:t>
            </a:r>
            <a:r>
              <a:rPr lang="en-US" sz="1800" dirty="0" err="1">
                <a:latin typeface="Calibri" panose="020F0502020204030204" pitchFamily="34" charset="0"/>
                <a:cs typeface="Calibri" panose="020F0502020204030204" pitchFamily="34" charset="0"/>
              </a:rPr>
              <a:t>Valid_Command</a:t>
            </a:r>
            <a:r>
              <a:rPr lang="en-US" sz="1800" dirty="0">
                <a:latin typeface="Calibri" panose="020F0502020204030204" pitchFamily="34" charset="0"/>
                <a:cs typeface="Calibri" panose="020F0502020204030204" pitchFamily="34" charset="0"/>
              </a:rPr>
              <a:t> to the FCR C&amp;M software as defined in FCR ICD xyz, Section 123 within 1 sec.</a:t>
            </a: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44</a:t>
            </a:fld>
            <a:endParaRPr lang="en-US" dirty="0"/>
          </a:p>
        </p:txBody>
      </p:sp>
      <p:sp>
        <p:nvSpPr>
          <p:cNvPr id="5" name="TextBox 4">
            <a:extLst>
              <a:ext uri="{FF2B5EF4-FFF2-40B4-BE49-F238E27FC236}">
                <a16:creationId xmlns:a16="http://schemas.microsoft.com/office/drawing/2014/main" id="{DFDBE2EA-9D04-30EC-7C89-2E1BE9409B3F}"/>
              </a:ext>
            </a:extLst>
          </p:cNvPr>
          <p:cNvSpPr txBox="1"/>
          <p:nvPr/>
        </p:nvSpPr>
        <p:spPr>
          <a:xfrm>
            <a:off x="1617815" y="6088088"/>
            <a:ext cx="8962715" cy="441275"/>
          </a:xfrm>
          <a:prstGeom prst="rect">
            <a:avLst/>
          </a:prstGeom>
          <a:noFill/>
        </p:spPr>
        <p:txBody>
          <a:bodyPr wrap="square" rtlCol="0">
            <a:spAutoFit/>
          </a:bodyPr>
          <a:lstStyle/>
          <a:p>
            <a:pPr algn="ctr">
              <a:lnSpc>
                <a:spcPct val="8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7" name="Subtitle 4">
            <a:extLst>
              <a:ext uri="{FF2B5EF4-FFF2-40B4-BE49-F238E27FC236}">
                <a16:creationId xmlns:a16="http://schemas.microsoft.com/office/drawing/2014/main" id="{D4DAB0D9-7B36-7E60-0C14-1EA8A4B0F82F}"/>
              </a:ext>
            </a:extLst>
          </p:cNvPr>
          <p:cNvSpPr txBox="1">
            <a:spLocks/>
          </p:cNvSpPr>
          <p:nvPr/>
        </p:nvSpPr>
        <p:spPr>
          <a:xfrm>
            <a:off x="1975495" y="6433873"/>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32428482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blinds(horizontal)">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blinds(horizontal)">
                                      <p:cBhvr>
                                        <p:cTn id="42" dur="500"/>
                                        <p:tgtEl>
                                          <p:spTgt spid="3">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3">
                                            <p:txEl>
                                              <p:pRg st="9" end="9"/>
                                            </p:txEl>
                                          </p:spTgt>
                                        </p:tgtEl>
                                        <p:attrNameLst>
                                          <p:attrName>style.visibility</p:attrName>
                                        </p:attrNameLst>
                                      </p:cBhvr>
                                      <p:to>
                                        <p:strVal val="visible"/>
                                      </p:to>
                                    </p:set>
                                    <p:animEffect transition="in" filter="blinds(horizontal)">
                                      <p:cBhvr>
                                        <p:cTn id="47" dur="500"/>
                                        <p:tgtEl>
                                          <p:spTgt spid="3">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3">
                                            <p:txEl>
                                              <p:pRg st="10" end="10"/>
                                            </p:txEl>
                                          </p:spTgt>
                                        </p:tgtEl>
                                        <p:attrNameLst>
                                          <p:attrName>style.visibility</p:attrName>
                                        </p:attrNameLst>
                                      </p:cBhvr>
                                      <p:to>
                                        <p:strVal val="visible"/>
                                      </p:to>
                                    </p:set>
                                    <p:animEffect transition="in" filter="blinds(horizontal)">
                                      <p:cBhvr>
                                        <p:cTn id="52" dur="500"/>
                                        <p:tgtEl>
                                          <p:spTgt spid="3">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3">
                                            <p:txEl>
                                              <p:pRg st="11" end="11"/>
                                            </p:txEl>
                                          </p:spTgt>
                                        </p:tgtEl>
                                        <p:attrNameLst>
                                          <p:attrName>style.visibility</p:attrName>
                                        </p:attrNameLst>
                                      </p:cBhvr>
                                      <p:to>
                                        <p:strVal val="visible"/>
                                      </p:to>
                                    </p:set>
                                    <p:animEffect transition="in" filter="blinds(horizontal)">
                                      <p:cBhvr>
                                        <p:cTn id="57" dur="500"/>
                                        <p:tgtEl>
                                          <p:spTgt spid="3">
                                            <p:txEl>
                                              <p:pRg st="11" end="1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3">
                                            <p:txEl>
                                              <p:pRg st="12" end="12"/>
                                            </p:txEl>
                                          </p:spTgt>
                                        </p:tgtEl>
                                        <p:attrNameLst>
                                          <p:attrName>style.visibility</p:attrName>
                                        </p:attrNameLst>
                                      </p:cBhvr>
                                      <p:to>
                                        <p:strVal val="visible"/>
                                      </p:to>
                                    </p:set>
                                    <p:animEffect transition="in" filter="blinds(horizontal)">
                                      <p:cBhvr>
                                        <p:cTn id="62"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467244" y="43200"/>
            <a:ext cx="10651279"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121472" y="647375"/>
            <a:ext cx="11907227" cy="5196101"/>
          </a:xfrm>
        </p:spPr>
        <p:txBody>
          <a:bodyPr>
            <a:noAutofit/>
          </a:bodyPr>
          <a:lstStyle/>
          <a:p>
            <a:pPr marL="0" indent="0">
              <a:lnSpc>
                <a:spcPct val="90000"/>
              </a:lnSpc>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Shutdown shall occur automatically.</a:t>
            </a:r>
          </a:p>
          <a:p>
            <a:pPr marL="584200" indent="-342900">
              <a:lnSpc>
                <a:spcPct val="90000"/>
              </a:lnSpc>
            </a:pPr>
            <a:r>
              <a:rPr lang="en-US" sz="2000" dirty="0">
                <a:latin typeface="Calibri" panose="020F0502020204030204" pitchFamily="34" charset="0"/>
                <a:cs typeface="Calibri" panose="020F0502020204030204" pitchFamily="34" charset="0"/>
              </a:rPr>
              <a:t>Written in passive voice without stating the entity responsible for the action “The LIR Shall …”</a:t>
            </a:r>
          </a:p>
          <a:p>
            <a:pPr marL="584200" indent="-342900">
              <a:lnSpc>
                <a:spcPct val="90000"/>
              </a:lnSpc>
            </a:pPr>
            <a:r>
              <a:rPr lang="en-US" sz="2000" dirty="0">
                <a:latin typeface="Calibri" panose="020F0502020204030204" pitchFamily="34" charset="0"/>
                <a:cs typeface="Calibri" panose="020F0502020204030204" pitchFamily="34" charset="0"/>
              </a:rPr>
              <a:t>“Shutdown” must be clearly defined. Does it mean to remove power from all parts of the LIR or does it mean to enter a sleep state such that it can still respond to a command to power up yet conserve power for all other subsystems?</a:t>
            </a:r>
          </a:p>
          <a:p>
            <a:pPr marL="584200" indent="-342900">
              <a:lnSpc>
                <a:spcPct val="90000"/>
              </a:lnSpc>
            </a:pPr>
            <a:r>
              <a:rPr lang="en-US" sz="2000" dirty="0">
                <a:latin typeface="Calibri" panose="020F0502020204030204" pitchFamily="34" charset="0"/>
                <a:cs typeface="Calibri" panose="020F0502020204030204" pitchFamily="34" charset="0"/>
              </a:rPr>
              <a:t>What is the trigger for end of shift shutdown?  </a:t>
            </a:r>
          </a:p>
          <a:p>
            <a:pPr marL="584200" indent="-342900">
              <a:lnSpc>
                <a:spcPct val="90000"/>
              </a:lnSpc>
            </a:pPr>
            <a:r>
              <a:rPr lang="en-US" sz="2000" dirty="0">
                <a:latin typeface="Calibri" panose="020F0502020204030204" pitchFamily="34" charset="0"/>
                <a:cs typeface="Calibri" panose="020F0502020204030204" pitchFamily="34" charset="0"/>
              </a:rPr>
              <a:t>An expected performance value must be specified stating the time in which the action must be completed. </a:t>
            </a:r>
          </a:p>
          <a:p>
            <a:pPr marL="584200" indent="-342900">
              <a:lnSpc>
                <a:spcPct val="90000"/>
              </a:lnSpc>
            </a:pPr>
            <a:r>
              <a:rPr lang="en-US" sz="2000" dirty="0">
                <a:latin typeface="Calibri" panose="020F0502020204030204" pitchFamily="34" charset="0"/>
                <a:cs typeface="Calibri" panose="020F0502020204030204" pitchFamily="34" charset="0"/>
              </a:rPr>
              <a:t>Avoid the use of vague terms (R7) and define temporal dependencies (R35) explicitly instead of using indefinite temporal keywords such as “automatically.”</a:t>
            </a:r>
          </a:p>
          <a:p>
            <a:pPr marL="1376363" indent="-1362075">
              <a:lnSpc>
                <a:spcPct val="90000"/>
              </a:lnSpc>
              <a:buNone/>
            </a:pPr>
            <a:endParaRPr lang="en-US" sz="1000" b="1" dirty="0">
              <a:latin typeface="Calibri" panose="020F0502020204030204" pitchFamily="34" charset="0"/>
              <a:cs typeface="Calibri" panose="020F0502020204030204" pitchFamily="34" charset="0"/>
            </a:endParaRPr>
          </a:p>
          <a:p>
            <a:pPr marL="1376363" indent="-1362075">
              <a:lnSpc>
                <a:spcPct val="90000"/>
              </a:lnSpc>
              <a:buNone/>
            </a:pPr>
            <a:r>
              <a:rPr lang="en-US" sz="2000" b="1" dirty="0">
                <a:latin typeface="Calibri" panose="020F0502020204030204" pitchFamily="34" charset="0"/>
                <a:cs typeface="Calibri" panose="020F0502020204030204" pitchFamily="34" charset="0"/>
              </a:rPr>
              <a:t>Improved:  </a:t>
            </a:r>
            <a:r>
              <a:rPr lang="en-US" sz="2000" dirty="0">
                <a:latin typeface="Calibri" panose="020F0502020204030204" pitchFamily="34" charset="0"/>
                <a:cs typeface="Calibri" panose="020F0502020204030204" pitchFamily="34" charset="0"/>
              </a:rPr>
              <a:t>The LIR shall execute the </a:t>
            </a:r>
            <a:r>
              <a:rPr lang="en-US" sz="2000" dirty="0" err="1">
                <a:latin typeface="Calibri" panose="020F0502020204030204" pitchFamily="34" charset="0"/>
                <a:cs typeface="Calibri" panose="020F0502020204030204" pitchFamily="34" charset="0"/>
              </a:rPr>
              <a:t>End_of_Shift_Shutdown_Sequence</a:t>
            </a:r>
            <a:r>
              <a:rPr lang="en-US" sz="2000" dirty="0">
                <a:latin typeface="Calibri" panose="020F0502020204030204" pitchFamily="34" charset="0"/>
                <a:cs typeface="Calibri" panose="020F0502020204030204" pitchFamily="34" charset="0"/>
              </a:rPr>
              <a:t> within 1 sec of </a:t>
            </a:r>
            <a:r>
              <a:rPr lang="en-US" sz="2000" dirty="0" err="1">
                <a:latin typeface="Calibri" panose="020F0502020204030204" pitchFamily="34" charset="0"/>
                <a:cs typeface="Calibri" panose="020F0502020204030204" pitchFamily="34" charset="0"/>
              </a:rPr>
              <a:t>End_of_Shift</a:t>
            </a:r>
            <a:r>
              <a:rPr lang="en-US" sz="2000" dirty="0">
                <a:latin typeface="Calibri" panose="020F0502020204030204" pitchFamily="34" charset="0"/>
                <a:cs typeface="Calibri" panose="020F0502020204030204" pitchFamily="34" charset="0"/>
              </a:rPr>
              <a:t>.</a:t>
            </a:r>
          </a:p>
          <a:p>
            <a:pPr marL="1376363" indent="-1362075">
              <a:lnSpc>
                <a:spcPct val="90000"/>
              </a:lnSpc>
              <a:buNone/>
            </a:pPr>
            <a:endParaRPr lang="en-US" sz="800" dirty="0">
              <a:latin typeface="Calibri" panose="020F0502020204030204" pitchFamily="34" charset="0"/>
              <a:cs typeface="Calibri" panose="020F0502020204030204" pitchFamily="34" charset="0"/>
            </a:endParaRPr>
          </a:p>
          <a:p>
            <a:pPr marL="687388" indent="-244475">
              <a:lnSpc>
                <a:spcPct val="90000"/>
              </a:lnSpc>
            </a:pPr>
            <a:r>
              <a:rPr lang="en-US" sz="2000" i="1" dirty="0">
                <a:latin typeface="Calibri" panose="020F0502020204030204" pitchFamily="34" charset="0"/>
                <a:cs typeface="Calibri" panose="020F0502020204030204" pitchFamily="34" charset="0"/>
              </a:rPr>
              <a:t>Note: “</a:t>
            </a:r>
            <a:r>
              <a:rPr lang="en-US" sz="2000" i="1" dirty="0" err="1">
                <a:latin typeface="Calibri" panose="020F0502020204030204" pitchFamily="34" charset="0"/>
                <a:cs typeface="Calibri" panose="020F0502020204030204" pitchFamily="34" charset="0"/>
              </a:rPr>
              <a:t>End_of_Shift_Shutdown_Sequence</a:t>
            </a:r>
            <a:r>
              <a:rPr lang="en-US" sz="2000" i="1" dirty="0">
                <a:latin typeface="Calibri" panose="020F0502020204030204" pitchFamily="34" charset="0"/>
                <a:cs typeface="Calibri" panose="020F0502020204030204" pitchFamily="34" charset="0"/>
              </a:rPr>
              <a:t>” and “</a:t>
            </a:r>
            <a:r>
              <a:rPr lang="en-US" sz="2000" i="1" dirty="0" err="1">
                <a:latin typeface="Calibri" panose="020F0502020204030204" pitchFamily="34" charset="0"/>
                <a:cs typeface="Calibri" panose="020F0502020204030204" pitchFamily="34" charset="0"/>
              </a:rPr>
              <a:t>End_of_Shift</a:t>
            </a:r>
            <a:r>
              <a:rPr lang="en-US" sz="2000" i="1" dirty="0">
                <a:latin typeface="Calibri" panose="020F0502020204030204" pitchFamily="34" charset="0"/>
                <a:cs typeface="Calibri" panose="020F0502020204030204" pitchFamily="34" charset="0"/>
              </a:rPr>
              <a:t>” must be clearly defined.  What actions does the LIR take when “</a:t>
            </a:r>
            <a:r>
              <a:rPr lang="en-US" sz="2000" i="1" dirty="0" err="1">
                <a:latin typeface="Calibri" panose="020F0502020204030204" pitchFamily="34" charset="0"/>
                <a:cs typeface="Calibri" panose="020F0502020204030204" pitchFamily="34" charset="0"/>
              </a:rPr>
              <a:t>End_of_Shift</a:t>
            </a:r>
            <a:r>
              <a:rPr lang="en-US" sz="2000" i="1" dirty="0">
                <a:latin typeface="Calibri" panose="020F0502020204030204" pitchFamily="34" charset="0"/>
                <a:cs typeface="Calibri" panose="020F0502020204030204" pitchFamily="34" charset="0"/>
              </a:rPr>
              <a:t>” occurs?  What triggers the “</a:t>
            </a:r>
            <a:r>
              <a:rPr lang="en-US" sz="2000" i="1" dirty="0" err="1">
                <a:latin typeface="Calibri" panose="020F0502020204030204" pitchFamily="34" charset="0"/>
                <a:cs typeface="Calibri" panose="020F0502020204030204" pitchFamily="34" charset="0"/>
              </a:rPr>
              <a:t>End_of_Shift</a:t>
            </a:r>
            <a:r>
              <a:rPr lang="en-US" sz="2000" i="1" dirty="0">
                <a:latin typeface="Calibri" panose="020F0502020204030204" pitchFamily="34" charset="0"/>
                <a:cs typeface="Calibri" panose="020F0502020204030204" pitchFamily="34" charset="0"/>
              </a:rPr>
              <a:t>” message? Given the expectation of “automatically”, this would imply the LIR is aware of the time a shift ends and sets this parameter to “True” when this time is reached without any outside indication from the LCR C&amp;M Software.  This line of thinking then leads to the next requirement.</a:t>
            </a:r>
          </a:p>
          <a:p>
            <a:pPr marL="0" indent="0">
              <a:lnSpc>
                <a:spcPct val="90000"/>
              </a:lnSpc>
              <a:buNone/>
            </a:pPr>
            <a:endParaRPr lang="en-US" sz="2000" dirty="0">
              <a:latin typeface="Calibri" panose="020F0502020204030204" pitchFamily="34" charset="0"/>
              <a:cs typeface="Calibri" panose="020F0502020204030204" pitchFamily="34" charset="0"/>
            </a:endParaRPr>
          </a:p>
          <a:p>
            <a:pPr marL="0" indent="0">
              <a:lnSpc>
                <a:spcPct val="90000"/>
              </a:lnSpc>
              <a:buNone/>
            </a:pPr>
            <a:endParaRPr lang="en-US" sz="2000" dirty="0">
              <a:latin typeface="Calibri" panose="020F0502020204030204" pitchFamily="34" charset="0"/>
              <a:cs typeface="Calibri" panose="020F0502020204030204" pitchFamily="34" charset="0"/>
            </a:endParaRPr>
          </a:p>
          <a:p>
            <a:pPr marL="0" indent="0">
              <a:lnSpc>
                <a:spcPct val="90000"/>
              </a:lnSpc>
              <a:buNone/>
            </a:pPr>
            <a:endParaRPr lang="en-US" sz="2000" dirty="0">
              <a:latin typeface="Calibri" panose="020F0502020204030204" pitchFamily="34" charset="0"/>
              <a:cs typeface="Calibri" panose="020F0502020204030204" pitchFamily="34" charset="0"/>
            </a:endParaRPr>
          </a:p>
          <a:p>
            <a:pPr marL="0" indent="0">
              <a:lnSpc>
                <a:spcPct val="90000"/>
              </a:lnSpc>
              <a:buNone/>
            </a:pPr>
            <a:endParaRPr lang="en-US" sz="2000" dirty="0">
              <a:latin typeface="Calibri" panose="020F0502020204030204" pitchFamily="34" charset="0"/>
              <a:cs typeface="Calibri" panose="020F0502020204030204" pitchFamily="34" charset="0"/>
            </a:endParaRPr>
          </a:p>
          <a:p>
            <a:pPr marL="514350" indent="-504825">
              <a:lnSpc>
                <a:spcPct val="80000"/>
              </a:lnSpc>
              <a:buSzPct val="100000"/>
              <a:buNone/>
            </a:pPr>
            <a:endParaRPr lang="en-US" sz="2000" dirty="0">
              <a:latin typeface="Calibri" panose="020F0502020204030204" pitchFamily="34" charset="0"/>
              <a:cs typeface="Calibri" panose="020F0502020204030204" pitchFamily="34" charset="0"/>
            </a:endParaRPr>
          </a:p>
          <a:p>
            <a:pPr marL="0" indent="0">
              <a:lnSpc>
                <a:spcPct val="90000"/>
              </a:lnSpc>
              <a:buNone/>
            </a:pPr>
            <a:endParaRPr lang="en-US" sz="2000" b="1"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45</a:t>
            </a:fld>
            <a:endParaRPr lang="en-US" dirty="0"/>
          </a:p>
        </p:txBody>
      </p:sp>
      <p:sp>
        <p:nvSpPr>
          <p:cNvPr id="5" name="TextBox 4">
            <a:extLst>
              <a:ext uri="{FF2B5EF4-FFF2-40B4-BE49-F238E27FC236}">
                <a16:creationId xmlns:a16="http://schemas.microsoft.com/office/drawing/2014/main" id="{DFDBE2EA-9D04-30EC-7C89-2E1BE9409B3F}"/>
              </a:ext>
            </a:extLst>
          </p:cNvPr>
          <p:cNvSpPr txBox="1"/>
          <p:nvPr/>
        </p:nvSpPr>
        <p:spPr>
          <a:xfrm>
            <a:off x="1617817" y="6067730"/>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7" name="Subtitle 4">
            <a:extLst>
              <a:ext uri="{FF2B5EF4-FFF2-40B4-BE49-F238E27FC236}">
                <a16:creationId xmlns:a16="http://schemas.microsoft.com/office/drawing/2014/main" id="{17115B75-39E6-6743-EC55-4A832075D16C}"/>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2442540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blinds(horizontal)">
                                      <p:cBhvr>
                                        <p:cTn id="3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467244" y="43200"/>
            <a:ext cx="10651279"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0" y="642737"/>
            <a:ext cx="11980625" cy="5462083"/>
          </a:xfrm>
        </p:spPr>
        <p:txBody>
          <a:bodyPr>
            <a:noAutofit/>
          </a:bodyPr>
          <a:lstStyle/>
          <a:p>
            <a:pPr marL="0" indent="0">
              <a:lnSpc>
                <a:spcPct val="90000"/>
              </a:lnSpc>
              <a:spcBef>
                <a:spcPts val="0"/>
              </a:spcBef>
              <a:spcAft>
                <a:spcPts val="2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FCR C&amp;M Software shall provide the LIR with the current time about every minute.</a:t>
            </a:r>
          </a:p>
          <a:p>
            <a:pPr marL="412750" indent="-228600">
              <a:lnSpc>
                <a:spcPct val="90000"/>
              </a:lnSpc>
              <a:spcBef>
                <a:spcPts val="0"/>
              </a:spcBef>
              <a:spcAft>
                <a:spcPts val="200"/>
              </a:spcAft>
            </a:pPr>
            <a:r>
              <a:rPr lang="en-US" sz="2000" dirty="0">
                <a:latin typeface="Calibri" panose="020F0502020204030204" pitchFamily="34" charset="0"/>
                <a:cs typeface="Calibri" panose="020F0502020204030204" pitchFamily="34" charset="0"/>
              </a:rPr>
              <a:t>Ensure the subject and verb of the requirement statement is appropriate to the entity to which the statement refers (R3).  This requirement is written on the FCR C&amp;M Software.  All requirements in the LIR requirements set must be written for the LIR – “The LIR shall…….. “. </a:t>
            </a:r>
          </a:p>
          <a:p>
            <a:pPr marL="412750" indent="-228600">
              <a:lnSpc>
                <a:spcPct val="90000"/>
              </a:lnSpc>
              <a:spcBef>
                <a:spcPts val="0"/>
              </a:spcBef>
              <a:spcAft>
                <a:spcPts val="200"/>
              </a:spcAft>
            </a:pPr>
            <a:r>
              <a:rPr lang="en-US" sz="2000" dirty="0">
                <a:latin typeface="Calibri" panose="020F0502020204030204" pitchFamily="34" charset="0"/>
                <a:cs typeface="Calibri" panose="020F0502020204030204" pitchFamily="34" charset="0"/>
              </a:rPr>
              <a:t>“Current time” must be clearly defined (R4). </a:t>
            </a:r>
          </a:p>
          <a:p>
            <a:pPr marL="412750" indent="-228600">
              <a:lnSpc>
                <a:spcPct val="90000"/>
              </a:lnSpc>
              <a:spcBef>
                <a:spcPts val="0"/>
              </a:spcBef>
              <a:spcAft>
                <a:spcPts val="200"/>
              </a:spcAft>
            </a:pPr>
            <a:r>
              <a:rPr lang="en-US" sz="2000" dirty="0">
                <a:latin typeface="Calibri" panose="020F0502020204030204" pitchFamily="34" charset="0"/>
                <a:cs typeface="Calibri" panose="020F0502020204030204" pitchFamily="34" charset="0"/>
              </a:rPr>
              <a:t>Avoid vague terms (R7) like “about” else the requirement is ambiguous (C3) and not verifiable (C7). </a:t>
            </a:r>
          </a:p>
          <a:p>
            <a:pPr marL="412750" indent="-228600">
              <a:lnSpc>
                <a:spcPct val="90000"/>
              </a:lnSpc>
              <a:spcBef>
                <a:spcPts val="0"/>
              </a:spcBef>
              <a:spcAft>
                <a:spcPts val="200"/>
              </a:spcAft>
            </a:pPr>
            <a:r>
              <a:rPr lang="en-US" sz="2000" dirty="0">
                <a:latin typeface="Calibri" panose="020F0502020204030204" pitchFamily="34" charset="0"/>
                <a:cs typeface="Calibri" panose="020F0502020204030204" pitchFamily="34" charset="0"/>
              </a:rPr>
              <a:t>What are the characteristics of the time parameter provided? What media is used to receive the current time? These actions involve an interaction with another entity so are an interface requirements.  As such the requirement must refer to an ICD where these things are defined – else the requirement is not complete (C4).</a:t>
            </a:r>
          </a:p>
          <a:p>
            <a:pPr marL="412750" indent="-228600">
              <a:lnSpc>
                <a:spcPct val="90000"/>
              </a:lnSpc>
              <a:spcBef>
                <a:spcPts val="0"/>
              </a:spcBef>
              <a:spcAft>
                <a:spcPts val="200"/>
              </a:spcAft>
            </a:pPr>
            <a:r>
              <a:rPr lang="en-US" sz="2000" dirty="0">
                <a:latin typeface="Calibri" panose="020F0502020204030204" pitchFamily="34" charset="0"/>
                <a:cs typeface="Calibri" panose="020F0502020204030204" pitchFamily="34" charset="0"/>
              </a:rPr>
              <a:t>From an off-nominal perspective, what happens if the FCR fails to send the current time to the LIR?  If this happens, then there is a likelihood that the FCR C&amp;M Software has a fault, which should trigger all the systems commanded and monitored by the FCR C&amp;M Software to halt operations.</a:t>
            </a:r>
          </a:p>
          <a:p>
            <a:pPr marL="1376363" indent="-1362075">
              <a:lnSpc>
                <a:spcPct val="90000"/>
              </a:lnSpc>
              <a:spcBef>
                <a:spcPts val="0"/>
              </a:spcBef>
              <a:spcAft>
                <a:spcPts val="200"/>
              </a:spcAft>
              <a:buNone/>
            </a:pPr>
            <a:endParaRPr lang="en-US" sz="1000" b="1" dirty="0">
              <a:latin typeface="Calibri" panose="020F0502020204030204" pitchFamily="34" charset="0"/>
              <a:cs typeface="Calibri" panose="020F0502020204030204" pitchFamily="34" charset="0"/>
            </a:endParaRPr>
          </a:p>
          <a:p>
            <a:pPr marL="1376363" indent="-1362075">
              <a:lnSpc>
                <a:spcPct val="90000"/>
              </a:lnSpc>
              <a:spcBef>
                <a:spcPts val="0"/>
              </a:spcBef>
              <a:spcAft>
                <a:spcPts val="200"/>
              </a:spcAft>
              <a:buNone/>
            </a:pPr>
            <a:r>
              <a:rPr lang="en-US" sz="2000" b="1" dirty="0">
                <a:latin typeface="Calibri" panose="020F0502020204030204" pitchFamily="34" charset="0"/>
                <a:cs typeface="Calibri" panose="020F0502020204030204" pitchFamily="34" charset="0"/>
              </a:rPr>
              <a:t>Improved:  </a:t>
            </a:r>
            <a:r>
              <a:rPr lang="en-US" sz="2000" dirty="0">
                <a:latin typeface="Calibri" panose="020F0502020204030204" pitchFamily="34" charset="0"/>
                <a:cs typeface="Calibri" panose="020F0502020204030204" pitchFamily="34" charset="0"/>
              </a:rPr>
              <a:t>(Written as two requirements.)</a:t>
            </a:r>
          </a:p>
          <a:p>
            <a:pPr marL="1041400" indent="-571500">
              <a:lnSpc>
                <a:spcPct val="90000"/>
              </a:lnSpc>
              <a:spcBef>
                <a:spcPts val="0"/>
              </a:spcBef>
              <a:spcAft>
                <a:spcPts val="200"/>
              </a:spcAft>
              <a:buNone/>
            </a:pPr>
            <a:r>
              <a:rPr lang="en-US" sz="2000" dirty="0">
                <a:latin typeface="Calibri" panose="020F0502020204030204" pitchFamily="34" charset="0"/>
                <a:cs typeface="Calibri" panose="020F0502020204030204" pitchFamily="34" charset="0"/>
              </a:rPr>
              <a:t>The LIR shall update </a:t>
            </a:r>
            <a:r>
              <a:rPr lang="en-US" sz="2000" dirty="0" err="1">
                <a:latin typeface="Calibri" panose="020F0502020204030204" pitchFamily="34" charset="0"/>
                <a:cs typeface="Calibri" panose="020F0502020204030204" pitchFamily="34" charset="0"/>
              </a:rPr>
              <a:t>LIR_Current_Time</a:t>
            </a:r>
            <a:r>
              <a:rPr lang="en-US" sz="2000" dirty="0">
                <a:latin typeface="Calibri" panose="020F0502020204030204" pitchFamily="34" charset="0"/>
                <a:cs typeface="Calibri" panose="020F0502020204030204" pitchFamily="34" charset="0"/>
              </a:rPr>
              <a:t> to the </a:t>
            </a:r>
            <a:r>
              <a:rPr lang="en-US" sz="2000" dirty="0" err="1">
                <a:latin typeface="Calibri" panose="020F0502020204030204" pitchFamily="34" charset="0"/>
                <a:cs typeface="Calibri" panose="020F0502020204030204" pitchFamily="34" charset="0"/>
              </a:rPr>
              <a:t>FCR_Current_Time</a:t>
            </a:r>
            <a:r>
              <a:rPr lang="en-US" sz="2000" dirty="0">
                <a:latin typeface="Calibri" panose="020F0502020204030204" pitchFamily="34" charset="0"/>
                <a:cs typeface="Calibri" panose="020F0502020204030204" pitchFamily="34" charset="0"/>
              </a:rPr>
              <a:t> received from the FCR C&amp;M Software as defined in the FCR ICD xyz, Section 123.</a:t>
            </a:r>
          </a:p>
          <a:p>
            <a:pPr marL="1041400" indent="-571500">
              <a:lnSpc>
                <a:spcPct val="90000"/>
              </a:lnSpc>
              <a:spcBef>
                <a:spcPts val="0"/>
              </a:spcBef>
              <a:spcAft>
                <a:spcPts val="200"/>
              </a:spcAft>
              <a:buNone/>
            </a:pPr>
            <a:r>
              <a:rPr lang="en-US" sz="2000" dirty="0">
                <a:latin typeface="Calibri" panose="020F0502020204030204" pitchFamily="34" charset="0"/>
                <a:cs typeface="Calibri" panose="020F0502020204030204" pitchFamily="34" charset="0"/>
              </a:rPr>
              <a:t>If the </a:t>
            </a:r>
            <a:r>
              <a:rPr lang="en-US" sz="2000" dirty="0" err="1">
                <a:latin typeface="Calibri" panose="020F0502020204030204" pitchFamily="34" charset="0"/>
                <a:cs typeface="Calibri" panose="020F0502020204030204" pitchFamily="34" charset="0"/>
              </a:rPr>
              <a:t>FCR_Current_Time</a:t>
            </a:r>
            <a:r>
              <a:rPr lang="en-US" sz="2000" dirty="0">
                <a:latin typeface="Calibri" panose="020F0502020204030204" pitchFamily="34" charset="0"/>
                <a:cs typeface="Calibri" panose="020F0502020204030204" pitchFamily="34" charset="0"/>
              </a:rPr>
              <a:t> fails to be updated at lease once a minute, the LIR shall execute the  </a:t>
            </a:r>
            <a:r>
              <a:rPr lang="en-US" sz="2000" dirty="0" err="1">
                <a:latin typeface="Calibri" panose="020F0502020204030204" pitchFamily="34" charset="0"/>
                <a:cs typeface="Calibri" panose="020F0502020204030204" pitchFamily="34" charset="0"/>
              </a:rPr>
              <a:t>End_of_Shift_Shutdown_Sequence</a:t>
            </a:r>
            <a:r>
              <a:rPr lang="en-US" sz="2000" dirty="0">
                <a:latin typeface="Calibri" panose="020F0502020204030204" pitchFamily="34" charset="0"/>
                <a:cs typeface="Calibri" panose="020F0502020204030204" pitchFamily="34" charset="0"/>
              </a:rPr>
              <a:t> within 1 sec of when the fault is discovered. </a:t>
            </a:r>
          </a:p>
          <a:p>
            <a:pPr marL="0" indent="0">
              <a:lnSpc>
                <a:spcPct val="90000"/>
              </a:lnSpc>
              <a:spcBef>
                <a:spcPts val="0"/>
              </a:spcBef>
              <a:spcAft>
                <a:spcPts val="200"/>
              </a:spcAft>
              <a:buNone/>
            </a:pPr>
            <a:endParaRPr lang="en-US" sz="2000" dirty="0">
              <a:latin typeface="Calibri" panose="020F0502020204030204" pitchFamily="34" charset="0"/>
              <a:cs typeface="Calibri" panose="020F0502020204030204" pitchFamily="34" charset="0"/>
            </a:endParaRPr>
          </a:p>
          <a:p>
            <a:pPr marL="0" indent="0">
              <a:lnSpc>
                <a:spcPct val="90000"/>
              </a:lnSpc>
              <a:spcBef>
                <a:spcPts val="0"/>
              </a:spcBef>
              <a:spcAft>
                <a:spcPts val="200"/>
              </a:spcAft>
              <a:buNone/>
            </a:pPr>
            <a:endParaRPr lang="en-US" sz="2000" dirty="0">
              <a:latin typeface="Calibri" panose="020F0502020204030204" pitchFamily="34" charset="0"/>
              <a:cs typeface="Calibri" panose="020F0502020204030204" pitchFamily="34" charset="0"/>
            </a:endParaRPr>
          </a:p>
          <a:p>
            <a:pPr marL="0" indent="0">
              <a:lnSpc>
                <a:spcPct val="90000"/>
              </a:lnSpc>
              <a:spcBef>
                <a:spcPts val="0"/>
              </a:spcBef>
              <a:spcAft>
                <a:spcPts val="200"/>
              </a:spcAft>
              <a:buNone/>
            </a:pPr>
            <a:endParaRPr lang="en-US" sz="2000" dirty="0">
              <a:latin typeface="Calibri" panose="020F0502020204030204" pitchFamily="34" charset="0"/>
              <a:cs typeface="Calibri" panose="020F0502020204030204" pitchFamily="34" charset="0"/>
            </a:endParaRPr>
          </a:p>
          <a:p>
            <a:pPr marL="0" indent="0">
              <a:lnSpc>
                <a:spcPct val="90000"/>
              </a:lnSpc>
              <a:spcBef>
                <a:spcPts val="0"/>
              </a:spcBef>
              <a:spcAft>
                <a:spcPts val="200"/>
              </a:spcAft>
              <a:buNone/>
            </a:pPr>
            <a:endParaRPr lang="en-US" sz="2000" dirty="0">
              <a:latin typeface="Calibri" panose="020F0502020204030204" pitchFamily="34" charset="0"/>
              <a:cs typeface="Calibri" panose="020F0502020204030204" pitchFamily="34" charset="0"/>
            </a:endParaRPr>
          </a:p>
          <a:p>
            <a:pPr marL="514350" indent="-504825">
              <a:lnSpc>
                <a:spcPct val="90000"/>
              </a:lnSpc>
              <a:spcBef>
                <a:spcPts val="0"/>
              </a:spcBef>
              <a:spcAft>
                <a:spcPts val="200"/>
              </a:spcAft>
              <a:buSzPct val="100000"/>
              <a:buNone/>
            </a:pPr>
            <a:endParaRPr lang="en-US" sz="2000" dirty="0">
              <a:latin typeface="Calibri" panose="020F0502020204030204" pitchFamily="34" charset="0"/>
              <a:cs typeface="Calibri" panose="020F0502020204030204" pitchFamily="34" charset="0"/>
            </a:endParaRPr>
          </a:p>
          <a:p>
            <a:pPr marL="0" indent="0">
              <a:lnSpc>
                <a:spcPct val="90000"/>
              </a:lnSpc>
              <a:spcBef>
                <a:spcPts val="0"/>
              </a:spcBef>
              <a:spcAft>
                <a:spcPts val="200"/>
              </a:spcAft>
              <a:buNone/>
            </a:pPr>
            <a:endParaRPr lang="en-US" sz="2000" b="1"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46</a:t>
            </a:fld>
            <a:endParaRPr lang="en-US" dirty="0"/>
          </a:p>
        </p:txBody>
      </p:sp>
      <p:sp>
        <p:nvSpPr>
          <p:cNvPr id="5" name="TextBox 4">
            <a:extLst>
              <a:ext uri="{FF2B5EF4-FFF2-40B4-BE49-F238E27FC236}">
                <a16:creationId xmlns:a16="http://schemas.microsoft.com/office/drawing/2014/main" id="{DFDBE2EA-9D04-30EC-7C89-2E1BE9409B3F}"/>
              </a:ext>
            </a:extLst>
          </p:cNvPr>
          <p:cNvSpPr txBox="1"/>
          <p:nvPr/>
        </p:nvSpPr>
        <p:spPr>
          <a:xfrm>
            <a:off x="1690554" y="6104820"/>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7" name="Subtitle 4">
            <a:extLst>
              <a:ext uri="{FF2B5EF4-FFF2-40B4-BE49-F238E27FC236}">
                <a16:creationId xmlns:a16="http://schemas.microsoft.com/office/drawing/2014/main" id="{17115B75-39E6-6743-EC55-4A832075D16C}"/>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37483576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blinds(horizontal)">
                                      <p:cBhvr>
                                        <p:cTn id="35" dur="500"/>
                                        <p:tgtEl>
                                          <p:spTgt spid="3">
                                            <p:txEl>
                                              <p:pRg st="8" end="8"/>
                                            </p:txEl>
                                          </p:spTgt>
                                        </p:tgtEl>
                                      </p:cBhvr>
                                    </p:animEffect>
                                  </p:childTnLst>
                                </p:cTn>
                              </p:par>
                              <p:par>
                                <p:cTn id="36" presetID="3" presetClass="entr" presetSubtype="10" fill="hold"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blinds(horizontal)">
                                      <p:cBhvr>
                                        <p:cTn id="38"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846271" y="43542"/>
            <a:ext cx="10651279"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211923" y="571371"/>
            <a:ext cx="11986427" cy="5409465"/>
          </a:xfrm>
        </p:spPr>
        <p:txBody>
          <a:bodyPr>
            <a:noAutofit/>
          </a:bodyPr>
          <a:lstStyle/>
          <a:p>
            <a:pPr marL="0" indent="0">
              <a:lnSpc>
                <a:spcPct val="80000"/>
              </a:lnSpc>
              <a:spcBef>
                <a:spcPts val="0"/>
              </a:spcBef>
              <a:spcAft>
                <a:spcPts val="3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Facility power shall be used to operate the LIR using standard power connectors. </a:t>
            </a:r>
          </a:p>
          <a:p>
            <a:pPr marL="469900" indent="-228600">
              <a:lnSpc>
                <a:spcPct val="80000"/>
              </a:lnSpc>
              <a:spcBef>
                <a:spcPts val="0"/>
              </a:spcBef>
              <a:spcAft>
                <a:spcPts val="300"/>
              </a:spcAft>
            </a:pPr>
            <a:r>
              <a:rPr lang="en-US" sz="2000" dirty="0">
                <a:latin typeface="Calibri" panose="020F0502020204030204" pitchFamily="34" charset="0"/>
                <a:cs typeface="Calibri" panose="020F0502020204030204" pitchFamily="34" charset="0"/>
              </a:rPr>
              <a:t>Passive voice (shall be). Use the active voice with the responsible entity (LIR) clearly identified as the subject of the sentence (R1, R2). </a:t>
            </a:r>
          </a:p>
          <a:p>
            <a:pPr marL="469900" indent="-228600">
              <a:lnSpc>
                <a:spcPct val="80000"/>
              </a:lnSpc>
              <a:spcBef>
                <a:spcPts val="0"/>
              </a:spcBef>
              <a:spcAft>
                <a:spcPts val="300"/>
              </a:spcAft>
            </a:pPr>
            <a:r>
              <a:rPr lang="en-US" sz="2000" dirty="0">
                <a:latin typeface="Calibri" panose="020F0502020204030204" pitchFamily="34" charset="0"/>
                <a:cs typeface="Calibri" panose="020F0502020204030204" pitchFamily="34" charset="0"/>
              </a:rPr>
              <a:t>Need to define what is meant by ”operate” (R4).  </a:t>
            </a:r>
          </a:p>
          <a:p>
            <a:pPr marL="469900" indent="-228600">
              <a:lnSpc>
                <a:spcPct val="80000"/>
              </a:lnSpc>
              <a:spcBef>
                <a:spcPts val="0"/>
              </a:spcBef>
              <a:spcAft>
                <a:spcPts val="300"/>
              </a:spcAft>
            </a:pPr>
            <a:r>
              <a:rPr lang="en-US" sz="2000" dirty="0">
                <a:latin typeface="Calibri" panose="020F0502020204030204" pitchFamily="34" charset="0"/>
                <a:cs typeface="Calibri" panose="020F0502020204030204" pitchFamily="34" charset="0"/>
              </a:rPr>
              <a:t>Avoid the use of vague terms (R7) like “standard” else the requirement is ambiguous (C3) and not verifiable (C7). </a:t>
            </a:r>
          </a:p>
          <a:p>
            <a:pPr marL="469900" indent="-228600">
              <a:lnSpc>
                <a:spcPct val="80000"/>
              </a:lnSpc>
              <a:spcBef>
                <a:spcPts val="0"/>
              </a:spcBef>
              <a:spcAft>
                <a:spcPts val="300"/>
              </a:spcAft>
            </a:pPr>
            <a:r>
              <a:rPr lang="en-US" sz="2000" dirty="0">
                <a:latin typeface="Calibri" panose="020F0502020204030204" pitchFamily="34" charset="0"/>
                <a:cs typeface="Calibri" panose="020F0502020204030204" pitchFamily="34" charset="0"/>
              </a:rPr>
              <a:t>Power is being obtained from the facility, so this is an interface requirement which must point to where the interaction is defined in terms of both the characteristics of the power as well as the physical interface (plug and pin assignments.) As such the requirement must refer to an ICD where these things are defined – else the requirement is not complete (C4).</a:t>
            </a:r>
          </a:p>
          <a:p>
            <a:pPr marL="469900" indent="-228600">
              <a:lnSpc>
                <a:spcPct val="80000"/>
              </a:lnSpc>
              <a:spcBef>
                <a:spcPts val="0"/>
              </a:spcBef>
              <a:spcAft>
                <a:spcPts val="300"/>
              </a:spcAft>
            </a:pPr>
            <a:r>
              <a:rPr lang="en-US" sz="2000" dirty="0">
                <a:latin typeface="Calibri" panose="020F0502020204030204" pitchFamily="34" charset="0"/>
                <a:cs typeface="Calibri" panose="020F0502020204030204" pitchFamily="34" charset="0"/>
              </a:rPr>
              <a:t>Requirements must communicate a single thought; power characteristics and connectors are two different things.</a:t>
            </a:r>
          </a:p>
          <a:p>
            <a:pPr marL="469900" indent="-228600">
              <a:lnSpc>
                <a:spcPct val="80000"/>
              </a:lnSpc>
              <a:spcBef>
                <a:spcPts val="0"/>
              </a:spcBef>
              <a:spcAft>
                <a:spcPts val="300"/>
              </a:spcAft>
            </a:pPr>
            <a:r>
              <a:rPr lang="en-US" sz="2000" dirty="0">
                <a:latin typeface="Calibri" panose="020F0502020204030204" pitchFamily="34" charset="0"/>
                <a:cs typeface="Calibri" panose="020F0502020204030204" pitchFamily="34" charset="0"/>
              </a:rPr>
              <a:t>Must also consider the off-nominal case of an over voltage condition (which must be defined).</a:t>
            </a:r>
          </a:p>
          <a:p>
            <a:pPr marL="15875" indent="0">
              <a:lnSpc>
                <a:spcPct val="80000"/>
              </a:lnSpc>
              <a:spcBef>
                <a:spcPts val="0"/>
              </a:spcBef>
              <a:spcAft>
                <a:spcPts val="300"/>
              </a:spcAft>
              <a:buNone/>
            </a:pPr>
            <a:endParaRPr lang="en-US" sz="1000" b="1" dirty="0">
              <a:latin typeface="Calibri" panose="020F0502020204030204" pitchFamily="34" charset="0"/>
              <a:cs typeface="Calibri" panose="020F0502020204030204" pitchFamily="34" charset="0"/>
            </a:endParaRPr>
          </a:p>
          <a:p>
            <a:pPr marL="15875" indent="0">
              <a:lnSpc>
                <a:spcPct val="80000"/>
              </a:lnSpc>
              <a:spcBef>
                <a:spcPts val="0"/>
              </a:spcBef>
              <a:spcAft>
                <a:spcPts val="300"/>
              </a:spcAft>
              <a:buNone/>
            </a:pPr>
            <a:r>
              <a:rPr lang="en-US" sz="2000" b="1" dirty="0">
                <a:latin typeface="Calibri" panose="020F0502020204030204" pitchFamily="34" charset="0"/>
                <a:cs typeface="Calibri" panose="020F0502020204030204" pitchFamily="34" charset="0"/>
              </a:rPr>
              <a:t>Improved: </a:t>
            </a:r>
            <a:r>
              <a:rPr lang="en-US" sz="2000" dirty="0">
                <a:latin typeface="Calibri" panose="020F0502020204030204" pitchFamily="34" charset="0"/>
                <a:cs typeface="Calibri" panose="020F0502020204030204" pitchFamily="34" charset="0"/>
              </a:rPr>
              <a:t>(Written as three requirements.)</a:t>
            </a:r>
          </a:p>
          <a:p>
            <a:pPr marL="863600" lvl="1" indent="-635000">
              <a:lnSpc>
                <a:spcPct val="80000"/>
              </a:lnSpc>
              <a:spcBef>
                <a:spcPts val="0"/>
              </a:spcBef>
              <a:spcAft>
                <a:spcPts val="300"/>
              </a:spcAft>
              <a:buClr>
                <a:srgbClr val="FF0000"/>
              </a:buClr>
              <a:buNone/>
            </a:pPr>
            <a:r>
              <a:rPr lang="en-US" sz="2000" dirty="0">
                <a:solidFill>
                  <a:schemeClr val="tx1"/>
                </a:solidFill>
                <a:latin typeface="Calibri" panose="020F0502020204030204" pitchFamily="34" charset="0"/>
                <a:cs typeface="Calibri" panose="020F0502020204030204" pitchFamily="34" charset="0"/>
              </a:rPr>
              <a:t>The LIR shall Operate using 110-120 VAC, 60 Hz, 30-amp </a:t>
            </a:r>
            <a:r>
              <a:rPr lang="en-US" sz="2000" dirty="0" err="1">
                <a:solidFill>
                  <a:schemeClr val="tx1"/>
                </a:solidFill>
                <a:latin typeface="Calibri" panose="020F0502020204030204" pitchFamily="34" charset="0"/>
                <a:cs typeface="Calibri" panose="020F0502020204030204" pitchFamily="34" charset="0"/>
              </a:rPr>
              <a:t>Facility_Power</a:t>
            </a:r>
            <a:r>
              <a:rPr lang="en-US" sz="2000" dirty="0">
                <a:solidFill>
                  <a:schemeClr val="tx1"/>
                </a:solidFill>
                <a:latin typeface="Calibri" panose="020F0502020204030204" pitchFamily="34" charset="0"/>
                <a:cs typeface="Calibri" panose="020F0502020204030204" pitchFamily="34" charset="0"/>
              </a:rPr>
              <a:t> having the characteristics defined in Facility Drawing xyz.</a:t>
            </a:r>
          </a:p>
          <a:p>
            <a:pPr marL="863600" lvl="1" indent="-635000">
              <a:lnSpc>
                <a:spcPct val="80000"/>
              </a:lnSpc>
              <a:spcBef>
                <a:spcPts val="0"/>
              </a:spcBef>
              <a:spcAft>
                <a:spcPts val="300"/>
              </a:spcAft>
              <a:buClr>
                <a:srgbClr val="FF0000"/>
              </a:buClr>
              <a:buNone/>
            </a:pPr>
            <a:r>
              <a:rPr lang="en-US" sz="2000" dirty="0">
                <a:solidFill>
                  <a:schemeClr val="tx1"/>
                </a:solidFill>
                <a:latin typeface="Calibri" panose="020F0502020204030204" pitchFamily="34" charset="0"/>
                <a:cs typeface="Calibri" panose="020F0502020204030204" pitchFamily="34" charset="0"/>
              </a:rPr>
              <a:t>The LIR shall receive </a:t>
            </a:r>
            <a:r>
              <a:rPr lang="en-US" sz="2000" dirty="0" err="1">
                <a:solidFill>
                  <a:schemeClr val="tx1"/>
                </a:solidFill>
                <a:latin typeface="Calibri" panose="020F0502020204030204" pitchFamily="34" charset="0"/>
                <a:cs typeface="Calibri" panose="020F0502020204030204" pitchFamily="34" charset="0"/>
              </a:rPr>
              <a:t>Facility_Power</a:t>
            </a:r>
            <a:r>
              <a:rPr lang="en-US" sz="2000" dirty="0">
                <a:solidFill>
                  <a:schemeClr val="tx1"/>
                </a:solidFill>
                <a:latin typeface="Calibri" panose="020F0502020204030204" pitchFamily="34" charset="0"/>
                <a:cs typeface="Calibri" panose="020F0502020204030204" pitchFamily="34" charset="0"/>
              </a:rPr>
              <a:t> using an EIC 320-compatible electrical 3 prong connectors defined in Facility Drawing xyz. </a:t>
            </a:r>
          </a:p>
          <a:p>
            <a:pPr marL="863600" lvl="1" indent="-635000">
              <a:lnSpc>
                <a:spcPct val="80000"/>
              </a:lnSpc>
              <a:spcBef>
                <a:spcPts val="0"/>
              </a:spcBef>
              <a:spcAft>
                <a:spcPts val="300"/>
              </a:spcAft>
              <a:buClr>
                <a:srgbClr val="FF0000"/>
              </a:buClr>
              <a:buNone/>
            </a:pPr>
            <a:r>
              <a:rPr lang="en-US" sz="2000" dirty="0">
                <a:latin typeface="Calibri" panose="020F0502020204030204" pitchFamily="34" charset="0"/>
                <a:cs typeface="Calibri" panose="020F0502020204030204" pitchFamily="34" charset="0"/>
              </a:rPr>
              <a:t>If an </a:t>
            </a:r>
            <a:r>
              <a:rPr lang="en-US" sz="2000" dirty="0" err="1">
                <a:latin typeface="Calibri" panose="020F0502020204030204" pitchFamily="34" charset="0"/>
                <a:cs typeface="Calibri" panose="020F0502020204030204" pitchFamily="34" charset="0"/>
              </a:rPr>
              <a:t>Over_Voltage_Condition</a:t>
            </a:r>
            <a:r>
              <a:rPr lang="en-US" sz="2000" dirty="0">
                <a:latin typeface="Calibri" panose="020F0502020204030204" pitchFamily="34" charset="0"/>
                <a:cs typeface="Calibri" panose="020F0502020204030204" pitchFamily="34" charset="0"/>
              </a:rPr>
              <a:t>, the LIR shall remove power from all internal systems within 1 Sec.</a:t>
            </a:r>
            <a:endParaRPr lang="en-US" sz="2000" b="1" dirty="0">
              <a:latin typeface="Calibri" panose="020F0502020204030204" pitchFamily="34" charset="0"/>
              <a:cs typeface="Calibri" panose="020F0502020204030204" pitchFamily="34" charset="0"/>
            </a:endParaRPr>
          </a:p>
          <a:p>
            <a:pPr marL="0" indent="0">
              <a:lnSpc>
                <a:spcPct val="80000"/>
              </a:lnSpc>
              <a:spcBef>
                <a:spcPts val="0"/>
              </a:spcBef>
              <a:spcAft>
                <a:spcPts val="300"/>
              </a:spcAft>
              <a:buNone/>
            </a:pPr>
            <a:endParaRPr lang="en-US" sz="2000" b="1" dirty="0">
              <a:latin typeface="Calibri" panose="020F0502020204030204" pitchFamily="34" charset="0"/>
              <a:cs typeface="Calibri" panose="020F0502020204030204" pitchFamily="34" charset="0"/>
            </a:endParaRPr>
          </a:p>
          <a:p>
            <a:pPr marL="0" indent="0">
              <a:lnSpc>
                <a:spcPct val="80000"/>
              </a:lnSpc>
              <a:spcBef>
                <a:spcPts val="0"/>
              </a:spcBef>
              <a:spcAft>
                <a:spcPts val="300"/>
              </a:spcAft>
              <a:buNone/>
            </a:pPr>
            <a:endParaRPr lang="en-US" sz="2000" b="1" dirty="0">
              <a:latin typeface="Calibri" panose="020F0502020204030204" pitchFamily="34" charset="0"/>
              <a:cs typeface="Calibri" panose="020F0502020204030204" pitchFamily="34" charset="0"/>
            </a:endParaRPr>
          </a:p>
          <a:p>
            <a:pPr marL="0" indent="0">
              <a:lnSpc>
                <a:spcPct val="80000"/>
              </a:lnSpc>
              <a:spcBef>
                <a:spcPts val="0"/>
              </a:spcBef>
              <a:spcAft>
                <a:spcPts val="300"/>
              </a:spcAft>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47</a:t>
            </a:fld>
            <a:endParaRPr lang="en-US" dirty="0"/>
          </a:p>
        </p:txBody>
      </p:sp>
      <p:sp>
        <p:nvSpPr>
          <p:cNvPr id="5" name="TextBox 4">
            <a:extLst>
              <a:ext uri="{FF2B5EF4-FFF2-40B4-BE49-F238E27FC236}">
                <a16:creationId xmlns:a16="http://schemas.microsoft.com/office/drawing/2014/main" id="{DFDBE2EA-9D04-30EC-7C89-2E1BE9409B3F}"/>
              </a:ext>
            </a:extLst>
          </p:cNvPr>
          <p:cNvSpPr txBox="1"/>
          <p:nvPr/>
        </p:nvSpPr>
        <p:spPr>
          <a:xfrm>
            <a:off x="1690554" y="598083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7" name="Subtitle 4">
            <a:extLst>
              <a:ext uri="{FF2B5EF4-FFF2-40B4-BE49-F238E27FC236}">
                <a16:creationId xmlns:a16="http://schemas.microsoft.com/office/drawing/2014/main" id="{B48692AF-793E-350A-430F-DADC0622B899}"/>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145541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blinds(horizontal)">
                                      <p:cBhvr>
                                        <p:cTn id="37" dur="500"/>
                                        <p:tgtEl>
                                          <p:spTgt spid="3">
                                            <p:txEl>
                                              <p:pRg st="8" end="8"/>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Effect transition="in" filter="blinds(horizontal)">
                                      <p:cBhvr>
                                        <p:cTn id="40" dur="500"/>
                                        <p:tgtEl>
                                          <p:spTgt spid="3">
                                            <p:txEl>
                                              <p:pRg st="9" end="9"/>
                                            </p:txEl>
                                          </p:spTgt>
                                        </p:tgtEl>
                                      </p:cBhvr>
                                    </p:animEffect>
                                  </p:childTnLst>
                                </p:cTn>
                              </p:par>
                              <p:par>
                                <p:cTn id="41" presetID="3" presetClass="entr" presetSubtype="10" fill="hold"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Effect transition="in" filter="blinds(horizontal)">
                                      <p:cBhvr>
                                        <p:cTn id="43" dur="500"/>
                                        <p:tgtEl>
                                          <p:spTgt spid="3">
                                            <p:txEl>
                                              <p:pRg st="10" end="10"/>
                                            </p:txEl>
                                          </p:spTgt>
                                        </p:tgtEl>
                                      </p:cBhvr>
                                    </p:animEffect>
                                  </p:childTnLst>
                                </p:cTn>
                              </p:par>
                              <p:par>
                                <p:cTn id="44" presetID="3" presetClass="entr" presetSubtype="10" fill="hold" nodeType="withEffect">
                                  <p:stCondLst>
                                    <p:cond delay="0"/>
                                  </p:stCondLst>
                                  <p:childTnLst>
                                    <p:set>
                                      <p:cBhvr>
                                        <p:cTn id="45" dur="1" fill="hold">
                                          <p:stCondLst>
                                            <p:cond delay="0"/>
                                          </p:stCondLst>
                                        </p:cTn>
                                        <p:tgtEl>
                                          <p:spTgt spid="3">
                                            <p:txEl>
                                              <p:pRg st="11" end="11"/>
                                            </p:txEl>
                                          </p:spTgt>
                                        </p:tgtEl>
                                        <p:attrNameLst>
                                          <p:attrName>style.visibility</p:attrName>
                                        </p:attrNameLst>
                                      </p:cBhvr>
                                      <p:to>
                                        <p:strVal val="visible"/>
                                      </p:to>
                                    </p:set>
                                    <p:animEffect transition="in" filter="blinds(horizontal)">
                                      <p:cBhvr>
                                        <p:cTn id="46"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846271" y="43542"/>
            <a:ext cx="10651279" cy="583622"/>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190786" y="601764"/>
            <a:ext cx="11837914" cy="5353672"/>
          </a:xfrm>
        </p:spPr>
        <p:txBody>
          <a:bodyPr>
            <a:noAutofit/>
          </a:bodyPr>
          <a:lstStyle/>
          <a:p>
            <a:pPr marL="0" indent="0">
              <a:lnSpc>
                <a:spcPct val="80000"/>
              </a:lnSpc>
              <a:spcBef>
                <a:spcPts val="0"/>
              </a:spcBef>
              <a:spcAft>
                <a:spcPts val="4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LIR shall be able to install lids in a normal operating environment.</a:t>
            </a:r>
          </a:p>
          <a:p>
            <a:pPr marL="700088" indent="-342900">
              <a:lnSpc>
                <a:spcPct val="80000"/>
              </a:lnSpc>
              <a:spcBef>
                <a:spcPts val="0"/>
              </a:spcBef>
              <a:spcAft>
                <a:spcPts val="400"/>
              </a:spcAft>
            </a:pPr>
            <a:r>
              <a:rPr lang="en-US" sz="2000" dirty="0">
                <a:latin typeface="Calibri" panose="020F0502020204030204" pitchFamily="34" charset="0"/>
                <a:cs typeface="Calibri" panose="020F0502020204030204" pitchFamily="34" charset="0"/>
              </a:rPr>
              <a:t>Avoid superfluous infinitives (R10) like “be able to”.  </a:t>
            </a:r>
          </a:p>
          <a:p>
            <a:pPr marL="700088" indent="-342900">
              <a:lnSpc>
                <a:spcPct val="80000"/>
              </a:lnSpc>
              <a:spcBef>
                <a:spcPts val="0"/>
              </a:spcBef>
              <a:spcAft>
                <a:spcPts val="400"/>
              </a:spcAft>
            </a:pPr>
            <a:r>
              <a:rPr lang="en-US" sz="2000" dirty="0">
                <a:latin typeface="Calibri" panose="020F0502020204030204" pitchFamily="34" charset="0"/>
                <a:cs typeface="Calibri" panose="020F0502020204030204" pitchFamily="34" charset="0"/>
              </a:rPr>
              <a:t>Avoid vague terms (R4) like “normal” else the requirement is ambiguous (C3) and not verifiable (C7).</a:t>
            </a:r>
          </a:p>
          <a:p>
            <a:pPr marL="700088" indent="-342900">
              <a:lnSpc>
                <a:spcPct val="80000"/>
              </a:lnSpc>
              <a:spcBef>
                <a:spcPts val="0"/>
              </a:spcBef>
              <a:spcAft>
                <a:spcPts val="400"/>
              </a:spcAft>
            </a:pPr>
            <a:r>
              <a:rPr lang="en-US" sz="2000" dirty="0">
                <a:latin typeface="Calibri" panose="020F0502020204030204" pitchFamily="34" charset="0"/>
                <a:cs typeface="Calibri" panose="020F0502020204030204" pitchFamily="34" charset="0"/>
              </a:rPr>
              <a:t>Need to clearly define what the operating environment is.  Given there are multiple parameters used to define the operating environment (temperature, humidity, air flow), it is common practice for the requirement to point to where these parameters are defined – either within the set of requirements or another configuration-controlled form that defines the operating environment in which the system is to operate. For this example, the electro magnetic environment is addressed separately in the next requirement.</a:t>
            </a:r>
          </a:p>
          <a:p>
            <a:pPr marL="96838" lvl="1" indent="-96838">
              <a:lnSpc>
                <a:spcPct val="80000"/>
              </a:lnSpc>
              <a:spcBef>
                <a:spcPts val="0"/>
              </a:spcBef>
              <a:spcAft>
                <a:spcPts val="400"/>
              </a:spcAft>
              <a:buClr>
                <a:srgbClr val="FF0000"/>
              </a:buClr>
              <a:buNone/>
            </a:pPr>
            <a:endParaRPr lang="en-US" sz="1000" b="1" dirty="0">
              <a:solidFill>
                <a:schemeClr val="tx1"/>
              </a:solidFill>
              <a:latin typeface="Calibri" panose="020F0502020204030204" pitchFamily="34" charset="0"/>
              <a:cs typeface="Calibri" panose="020F0502020204030204" pitchFamily="34" charset="0"/>
            </a:endParaRPr>
          </a:p>
          <a:p>
            <a:pPr marL="1376363" lvl="1" indent="-1362075">
              <a:lnSpc>
                <a:spcPct val="80000"/>
              </a:lnSpc>
              <a:spcBef>
                <a:spcPts val="0"/>
              </a:spcBef>
              <a:spcAft>
                <a:spcPts val="400"/>
              </a:spcAft>
              <a:buClr>
                <a:srgbClr val="FF0000"/>
              </a:buClr>
              <a:buNone/>
            </a:pPr>
            <a:r>
              <a:rPr lang="en-US" sz="2000" b="1" dirty="0">
                <a:solidFill>
                  <a:schemeClr val="tx1"/>
                </a:solidFill>
                <a:latin typeface="Calibri" panose="020F0502020204030204" pitchFamily="34" charset="0"/>
                <a:cs typeface="Calibri" panose="020F0502020204030204" pitchFamily="34" charset="0"/>
              </a:rPr>
              <a:t>Improved: </a:t>
            </a:r>
            <a:r>
              <a:rPr lang="en-US" sz="2000" dirty="0">
                <a:solidFill>
                  <a:schemeClr val="tx1"/>
                </a:solidFill>
                <a:latin typeface="Calibri" panose="020F0502020204030204" pitchFamily="34" charset="0"/>
                <a:cs typeface="Calibri" panose="020F0502020204030204" pitchFamily="34" charset="0"/>
              </a:rPr>
              <a:t>The LIR shall meet the LIR Design Input Requirements while Operating in the </a:t>
            </a:r>
            <a:r>
              <a:rPr lang="en-US" sz="2000" dirty="0" err="1">
                <a:solidFill>
                  <a:schemeClr val="tx1"/>
                </a:solidFill>
                <a:latin typeface="Calibri" panose="020F0502020204030204" pitchFamily="34" charset="0"/>
                <a:cs typeface="Calibri" panose="020F0502020204030204" pitchFamily="34" charset="0"/>
              </a:rPr>
              <a:t>Operating_Environment</a:t>
            </a:r>
            <a:r>
              <a:rPr lang="en-US" sz="2000" dirty="0">
                <a:solidFill>
                  <a:schemeClr val="tx1"/>
                </a:solidFill>
                <a:latin typeface="Calibri" panose="020F0502020204030204" pitchFamily="34" charset="0"/>
                <a:cs typeface="Calibri" panose="020F0502020204030204" pitchFamily="34" charset="0"/>
              </a:rPr>
              <a:t> defined in Table 1.</a:t>
            </a:r>
          </a:p>
          <a:p>
            <a:pPr marL="687388" lvl="1" indent="-336550">
              <a:lnSpc>
                <a:spcPct val="80000"/>
              </a:lnSpc>
              <a:spcBef>
                <a:spcPts val="0"/>
              </a:spcBef>
              <a:spcAft>
                <a:spcPts val="400"/>
              </a:spcAft>
              <a:buClr>
                <a:schemeClr val="tx1"/>
              </a:buClr>
              <a:buFont typeface="Wingdings" pitchFamily="2" charset="2"/>
              <a:buChar char="§"/>
            </a:pPr>
            <a:r>
              <a:rPr lang="en-US" sz="2000" i="1" dirty="0">
                <a:latin typeface="Calibri" panose="020F0502020204030204" pitchFamily="34" charset="0"/>
                <a:cs typeface="Calibri" panose="020F0502020204030204" pitchFamily="34" charset="0"/>
              </a:rPr>
              <a:t>Note: Given the table contains multiple parameters defining the operating environment, some would say that to address the characteristic C5 - Singular and rule R18 – single thought, there should be multiple requirements each addressing a single parameter.  In doing this, others have a valid concern associated with the characteristic C13 – Comprehensible.   No matter the approach taken, the system must be verified for each of the parameters.  It is up to the organization to decide which approach they choose to take – and then be consistent in the application of this approach.</a:t>
            </a:r>
          </a:p>
          <a:p>
            <a:pPr marL="687388" lvl="1" indent="-336550">
              <a:lnSpc>
                <a:spcPct val="80000"/>
              </a:lnSpc>
              <a:spcBef>
                <a:spcPts val="0"/>
              </a:spcBef>
              <a:spcAft>
                <a:spcPts val="400"/>
              </a:spcAft>
              <a:buClr>
                <a:schemeClr val="tx1"/>
              </a:buClr>
              <a:buFont typeface="Wingdings" pitchFamily="2" charset="2"/>
              <a:buChar char="§"/>
            </a:pPr>
            <a:r>
              <a:rPr lang="en-US" sz="2000" i="1" dirty="0">
                <a:latin typeface="Calibri" panose="020F0502020204030204" pitchFamily="34" charset="0"/>
                <a:cs typeface="Calibri" panose="020F0502020204030204" pitchFamily="34" charset="0"/>
              </a:rPr>
              <a:t>Note: ”meet the LIR Design Input Requirements” is used as it communicates more comprehensively the intent rather than other terms like “meet all functional requirements” which excludes what is referred to as “non-functional” requirements.  </a:t>
            </a:r>
          </a:p>
          <a:p>
            <a:pPr marL="0" indent="0">
              <a:lnSpc>
                <a:spcPct val="80000"/>
              </a:lnSpc>
              <a:spcBef>
                <a:spcPts val="0"/>
              </a:spcBef>
              <a:spcAft>
                <a:spcPts val="400"/>
              </a:spcAft>
              <a:buNone/>
            </a:pPr>
            <a:endParaRPr lang="en-US" sz="2000" b="1" dirty="0">
              <a:latin typeface="Calibri" panose="020F0502020204030204" pitchFamily="34" charset="0"/>
              <a:cs typeface="Calibri" panose="020F0502020204030204" pitchFamily="34" charset="0"/>
            </a:endParaRPr>
          </a:p>
          <a:p>
            <a:pPr marL="0" indent="0">
              <a:lnSpc>
                <a:spcPct val="80000"/>
              </a:lnSpc>
              <a:spcBef>
                <a:spcPts val="0"/>
              </a:spcBef>
              <a:spcAft>
                <a:spcPts val="400"/>
              </a:spcAft>
              <a:buNone/>
            </a:pPr>
            <a:endParaRPr lang="en-US" sz="2000" b="1" dirty="0">
              <a:latin typeface="Calibri" panose="020F0502020204030204" pitchFamily="34" charset="0"/>
              <a:cs typeface="Calibri" panose="020F0502020204030204" pitchFamily="34" charset="0"/>
            </a:endParaRPr>
          </a:p>
          <a:p>
            <a:pPr marL="0" indent="0">
              <a:lnSpc>
                <a:spcPct val="80000"/>
              </a:lnSpc>
              <a:spcBef>
                <a:spcPts val="0"/>
              </a:spcBef>
              <a:spcAft>
                <a:spcPts val="400"/>
              </a:spcAft>
              <a:buNone/>
            </a:pPr>
            <a:endParaRPr lang="en-US" sz="2000" b="1" dirty="0">
              <a:latin typeface="Calibri" panose="020F0502020204030204" pitchFamily="34" charset="0"/>
              <a:cs typeface="Calibri" panose="020F0502020204030204" pitchFamily="34" charset="0"/>
            </a:endParaRPr>
          </a:p>
          <a:p>
            <a:pPr marL="0" indent="0">
              <a:lnSpc>
                <a:spcPct val="80000"/>
              </a:lnSpc>
              <a:spcBef>
                <a:spcPts val="0"/>
              </a:spcBef>
              <a:spcAft>
                <a:spcPts val="400"/>
              </a:spcAft>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48</a:t>
            </a:fld>
            <a:endParaRPr lang="en-US" dirty="0"/>
          </a:p>
        </p:txBody>
      </p:sp>
      <p:sp>
        <p:nvSpPr>
          <p:cNvPr id="5" name="TextBox 4">
            <a:extLst>
              <a:ext uri="{FF2B5EF4-FFF2-40B4-BE49-F238E27FC236}">
                <a16:creationId xmlns:a16="http://schemas.microsoft.com/office/drawing/2014/main" id="{DFDBE2EA-9D04-30EC-7C89-2E1BE9409B3F}"/>
              </a:ext>
            </a:extLst>
          </p:cNvPr>
          <p:cNvSpPr txBox="1"/>
          <p:nvPr/>
        </p:nvSpPr>
        <p:spPr>
          <a:xfrm>
            <a:off x="1690554" y="614593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7" name="Subtitle 4">
            <a:extLst>
              <a:ext uri="{FF2B5EF4-FFF2-40B4-BE49-F238E27FC236}">
                <a16:creationId xmlns:a16="http://schemas.microsoft.com/office/drawing/2014/main" id="{B48692AF-793E-350A-430F-DADC0622B899}"/>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2766381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615674" y="31491"/>
            <a:ext cx="10651279"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279701" y="758855"/>
            <a:ext cx="11638947" cy="5037832"/>
          </a:xfrm>
        </p:spPr>
        <p:txBody>
          <a:bodyPr>
            <a:noAutofit/>
          </a:bodyPr>
          <a:lstStyle/>
          <a:p>
            <a:pPr marL="0" indent="0">
              <a:lnSpc>
                <a:spcPct val="90000"/>
              </a:lnSpc>
              <a:spcAft>
                <a:spcPts val="4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LIR shall operate in the presence of any electro magnetic emissions.</a:t>
            </a:r>
          </a:p>
          <a:p>
            <a:pPr marL="700088" indent="-342900">
              <a:lnSpc>
                <a:spcPct val="90000"/>
              </a:lnSpc>
              <a:spcAft>
                <a:spcPts val="400"/>
              </a:spcAft>
            </a:pPr>
            <a:r>
              <a:rPr lang="en-US" sz="2000" dirty="0">
                <a:latin typeface="Calibri" panose="020F0502020204030204" pitchFamily="34" charset="0"/>
                <a:cs typeface="Calibri" panose="020F0502020204030204" pitchFamily="34" charset="0"/>
              </a:rPr>
              <a:t>Need to define “Operate”.  </a:t>
            </a:r>
          </a:p>
          <a:p>
            <a:pPr marL="700088" indent="-342900">
              <a:lnSpc>
                <a:spcPct val="90000"/>
              </a:lnSpc>
              <a:spcAft>
                <a:spcPts val="400"/>
              </a:spcAft>
            </a:pPr>
            <a:r>
              <a:rPr lang="en-US" sz="2000" dirty="0">
                <a:latin typeface="Calibri" panose="020F0502020204030204" pitchFamily="34" charset="0"/>
                <a:cs typeface="Calibri" panose="020F0502020204030204" pitchFamily="34" charset="0"/>
              </a:rPr>
              <a:t>Avoid the use of vague terms (R7) that provide vague quantification, such as “any” else the requirement is ambiguous (C3) and not verifiable (C7) </a:t>
            </a:r>
          </a:p>
          <a:p>
            <a:pPr marL="700088" indent="-342900">
              <a:lnSpc>
                <a:spcPct val="90000"/>
              </a:lnSpc>
              <a:spcAft>
                <a:spcPts val="400"/>
              </a:spcAft>
            </a:pPr>
            <a:r>
              <a:rPr lang="en-US" sz="2000" dirty="0">
                <a:latin typeface="Calibri" panose="020F0502020204030204" pitchFamily="34" charset="0"/>
                <a:cs typeface="Calibri" panose="020F0502020204030204" pitchFamily="34" charset="0"/>
              </a:rPr>
              <a:t>Must specifically define the specific electro magnetic emissions within which the LIR must operate. Given that the definition of magnetic electro emissions must be done as a function of frequency and magnitude, a diagram is more appropriate than specific values. When a requirement is related to complex behavior, refer to a supporting diagram (R23).</a:t>
            </a:r>
          </a:p>
          <a:p>
            <a:pPr marL="1376363" indent="-1362075">
              <a:lnSpc>
                <a:spcPct val="90000"/>
              </a:lnSpc>
              <a:spcAft>
                <a:spcPts val="400"/>
              </a:spcAft>
              <a:buNone/>
            </a:pPr>
            <a:endParaRPr lang="en-US" sz="1000" b="1" dirty="0">
              <a:latin typeface="Calibri" panose="020F0502020204030204" pitchFamily="34" charset="0"/>
              <a:cs typeface="Calibri" panose="020F0502020204030204" pitchFamily="34" charset="0"/>
            </a:endParaRPr>
          </a:p>
          <a:p>
            <a:pPr marL="1376363" indent="-1362075">
              <a:lnSpc>
                <a:spcPct val="90000"/>
              </a:lnSpc>
              <a:spcAft>
                <a:spcPts val="400"/>
              </a:spcAft>
              <a:buNone/>
            </a:pPr>
            <a:r>
              <a:rPr lang="en-US" sz="2000" b="1" dirty="0">
                <a:latin typeface="Calibri" panose="020F0502020204030204" pitchFamily="34" charset="0"/>
                <a:cs typeface="Calibri" panose="020F0502020204030204" pitchFamily="34" charset="0"/>
              </a:rPr>
              <a:t>Improved: </a:t>
            </a:r>
            <a:r>
              <a:rPr lang="en-US" sz="2000" dirty="0">
                <a:latin typeface="Calibri" panose="020F0502020204030204" pitchFamily="34" charset="0"/>
                <a:cs typeface="Calibri" panose="020F0502020204030204" pitchFamily="34" charset="0"/>
              </a:rPr>
              <a:t>The LIR shall meet the LIR Design Input Requirements while Operating in the presence of electro magnetic emissions up to and including those shown in Diagram 2. </a:t>
            </a:r>
          </a:p>
          <a:p>
            <a:pPr marL="687388" indent="-336550">
              <a:lnSpc>
                <a:spcPct val="90000"/>
              </a:lnSpc>
              <a:spcAft>
                <a:spcPts val="400"/>
              </a:spcAft>
            </a:pPr>
            <a:r>
              <a:rPr lang="en-US" sz="2000" i="1" dirty="0">
                <a:latin typeface="Calibri" panose="020F0502020204030204" pitchFamily="34" charset="0"/>
                <a:cs typeface="Calibri" panose="020F0502020204030204" pitchFamily="34" charset="0"/>
              </a:rPr>
              <a:t>Note: ”meet the LIR Design Input Requirements” is used as it communicates more comprehensively the intent rather than other phrases like “meet all functional requirements” which excludes what is referred to as “non-functional” requirements.  </a:t>
            </a:r>
          </a:p>
          <a:p>
            <a:pPr marL="1376363" indent="-1362075">
              <a:lnSpc>
                <a:spcPct val="90000"/>
              </a:lnSpc>
              <a:spcAft>
                <a:spcPts val="400"/>
              </a:spcAft>
              <a:buNone/>
            </a:pPr>
            <a:endParaRPr lang="en-US" sz="2000" dirty="0">
              <a:latin typeface="Calibri" panose="020F0502020204030204" pitchFamily="34" charset="0"/>
              <a:cs typeface="Calibri" panose="020F0502020204030204" pitchFamily="34" charset="0"/>
            </a:endParaRPr>
          </a:p>
          <a:p>
            <a:pPr marL="0" indent="0">
              <a:lnSpc>
                <a:spcPct val="90000"/>
              </a:lnSpc>
              <a:buNone/>
            </a:pPr>
            <a:endParaRPr lang="en-US" sz="2000" b="1" dirty="0">
              <a:latin typeface="Calibri" panose="020F0502020204030204" pitchFamily="34" charset="0"/>
              <a:cs typeface="Calibri" panose="020F0502020204030204" pitchFamily="34" charset="0"/>
            </a:endParaRPr>
          </a:p>
          <a:p>
            <a:pPr marL="0" indent="0">
              <a:lnSpc>
                <a:spcPct val="90000"/>
              </a:lnSpc>
              <a:buNone/>
            </a:pPr>
            <a:r>
              <a:rPr lang="en-US" sz="2000" dirty="0">
                <a:latin typeface="Calibri" panose="020F0502020204030204" pitchFamily="34" charset="0"/>
                <a:cs typeface="Calibri" panose="020F0502020204030204" pitchFamily="34" charset="0"/>
              </a:rPr>
              <a:t> </a:t>
            </a: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49</a:t>
            </a:fld>
            <a:endParaRPr lang="en-US" dirty="0"/>
          </a:p>
        </p:txBody>
      </p:sp>
      <p:sp>
        <p:nvSpPr>
          <p:cNvPr id="5" name="TextBox 4">
            <a:extLst>
              <a:ext uri="{FF2B5EF4-FFF2-40B4-BE49-F238E27FC236}">
                <a16:creationId xmlns:a16="http://schemas.microsoft.com/office/drawing/2014/main" id="{DFDBE2EA-9D04-30EC-7C89-2E1BE9409B3F}"/>
              </a:ext>
            </a:extLst>
          </p:cNvPr>
          <p:cNvSpPr txBox="1"/>
          <p:nvPr/>
        </p:nvSpPr>
        <p:spPr>
          <a:xfrm>
            <a:off x="1690554" y="598083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0334872C-AC77-C9F4-FC44-E6F5F5EF3FEB}"/>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37465985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6CAC54-F086-6DDF-827E-E393692F47D8}"/>
              </a:ext>
            </a:extLst>
          </p:cNvPr>
          <p:cNvSpPr>
            <a:spLocks noGrp="1"/>
          </p:cNvSpPr>
          <p:nvPr>
            <p:ph type="title"/>
          </p:nvPr>
        </p:nvSpPr>
        <p:spPr>
          <a:xfrm>
            <a:off x="501429" y="157750"/>
            <a:ext cx="10978515" cy="898902"/>
          </a:xfrm>
        </p:spPr>
        <p:txBody>
          <a:bodyPr>
            <a:normAutofit fontScale="90000"/>
          </a:bodyPr>
          <a:lstStyle/>
          <a:p>
            <a:pPr algn="ctr"/>
            <a:r>
              <a:rPr lang="en-US" sz="3600" dirty="0"/>
              <a:t>There is a lot of work to be done before defining requirements.</a:t>
            </a:r>
          </a:p>
        </p:txBody>
      </p:sp>
      <p:sp>
        <p:nvSpPr>
          <p:cNvPr id="3" name="Content Placeholder 2">
            <a:extLst>
              <a:ext uri="{FF2B5EF4-FFF2-40B4-BE49-F238E27FC236}">
                <a16:creationId xmlns:a16="http://schemas.microsoft.com/office/drawing/2014/main" id="{D0941BC6-730A-26DE-D06F-4669E6868C32}"/>
              </a:ext>
            </a:extLst>
          </p:cNvPr>
          <p:cNvSpPr>
            <a:spLocks noGrp="1"/>
          </p:cNvSpPr>
          <p:nvPr>
            <p:ph idx="1"/>
          </p:nvPr>
        </p:nvSpPr>
        <p:spPr>
          <a:xfrm>
            <a:off x="169650" y="1198387"/>
            <a:ext cx="4473525" cy="4718777"/>
          </a:xfrm>
        </p:spPr>
        <p:txBody>
          <a:bodyPr>
            <a:noAutofit/>
          </a:bodyPr>
          <a:lstStyle/>
          <a:p>
            <a:pPr marL="0" indent="0">
              <a:lnSpc>
                <a:spcPct val="80000"/>
              </a:lnSpc>
              <a:spcBef>
                <a:spcPts val="0"/>
              </a:spcBef>
              <a:spcAft>
                <a:spcPts val="400"/>
              </a:spcAft>
              <a:buNone/>
            </a:pPr>
            <a:r>
              <a:rPr lang="en-US" sz="2200" dirty="0"/>
              <a:t>Defining well-formed requirement statements is not an exercise in writing, but an exercise in engineering.</a:t>
            </a:r>
          </a:p>
          <a:p>
            <a:pPr marL="0" indent="0">
              <a:lnSpc>
                <a:spcPct val="80000"/>
              </a:lnSpc>
              <a:spcBef>
                <a:spcPts val="0"/>
              </a:spcBef>
              <a:spcAft>
                <a:spcPts val="400"/>
              </a:spcAft>
              <a:buNone/>
            </a:pPr>
            <a:endParaRPr lang="en-US" sz="2200" dirty="0"/>
          </a:p>
          <a:p>
            <a:pPr marL="0" indent="0">
              <a:lnSpc>
                <a:spcPct val="80000"/>
              </a:lnSpc>
              <a:spcBef>
                <a:spcPts val="0"/>
              </a:spcBef>
              <a:spcAft>
                <a:spcPts val="400"/>
              </a:spcAft>
              <a:buNone/>
            </a:pPr>
            <a:r>
              <a:rPr lang="en-US" sz="2200" dirty="0"/>
              <a:t>As such, it is important that:</a:t>
            </a:r>
          </a:p>
          <a:p>
            <a:pPr marL="519113" lvl="1" indent="-396875">
              <a:lnSpc>
                <a:spcPct val="80000"/>
              </a:lnSpc>
              <a:spcBef>
                <a:spcPts val="0"/>
              </a:spcBef>
              <a:spcAft>
                <a:spcPts val="400"/>
              </a:spcAft>
              <a:buFont typeface="Arial" panose="020B0604020202020204" pitchFamily="34" charset="0"/>
              <a:buChar char="•"/>
            </a:pPr>
            <a:r>
              <a:rPr lang="en-US" sz="2200" dirty="0"/>
              <a:t>The necessary upfront work and analysis is done to define lifecycle concepts and an integrated set of needs from which the requirements are transformed.</a:t>
            </a:r>
          </a:p>
          <a:p>
            <a:pPr marL="519113" lvl="1" indent="-396875">
              <a:lnSpc>
                <a:spcPct val="80000"/>
              </a:lnSpc>
              <a:spcBef>
                <a:spcPts val="0"/>
              </a:spcBef>
              <a:spcAft>
                <a:spcPts val="400"/>
              </a:spcAft>
              <a:buFont typeface="Arial" panose="020B0604020202020204" pitchFamily="34" charset="0"/>
              <a:buChar char="•"/>
            </a:pPr>
            <a:r>
              <a:rPr lang="en-US" sz="2200" dirty="0"/>
              <a:t>The context in which the System of Interest (SOI) exists is well understood.</a:t>
            </a:r>
          </a:p>
          <a:p>
            <a:pPr lvl="1">
              <a:lnSpc>
                <a:spcPct val="80000"/>
              </a:lnSpc>
              <a:spcBef>
                <a:spcPts val="0"/>
              </a:spcBef>
              <a:spcAft>
                <a:spcPts val="400"/>
              </a:spcAft>
            </a:pPr>
            <a:endParaRPr lang="en-US" sz="2200" dirty="0"/>
          </a:p>
        </p:txBody>
      </p:sp>
      <p:sp>
        <p:nvSpPr>
          <p:cNvPr id="4" name="Slide Number Placeholder 3">
            <a:extLst>
              <a:ext uri="{FF2B5EF4-FFF2-40B4-BE49-F238E27FC236}">
                <a16:creationId xmlns:a16="http://schemas.microsoft.com/office/drawing/2014/main" id="{8C11FBB6-665D-9393-23CE-8C85C3D63DFF}"/>
              </a:ext>
            </a:extLst>
          </p:cNvPr>
          <p:cNvSpPr>
            <a:spLocks noGrp="1"/>
          </p:cNvSpPr>
          <p:nvPr>
            <p:ph type="sldNum" sz="quarter" idx="12"/>
          </p:nvPr>
        </p:nvSpPr>
        <p:spPr/>
        <p:txBody>
          <a:bodyPr/>
          <a:lstStyle/>
          <a:p>
            <a:fld id="{924B41C4-1474-8D42-B330-D2828683839D}" type="slidenum">
              <a:rPr lang="en-US" smtClean="0"/>
              <a:t>5</a:t>
            </a:fld>
            <a:endParaRPr lang="en-US" dirty="0"/>
          </a:p>
        </p:txBody>
      </p:sp>
      <p:sp>
        <p:nvSpPr>
          <p:cNvPr id="6" name="Subtitle 4">
            <a:extLst>
              <a:ext uri="{FF2B5EF4-FFF2-40B4-BE49-F238E27FC236}">
                <a16:creationId xmlns:a16="http://schemas.microsoft.com/office/drawing/2014/main" id="{DD4C0D1E-B7E5-A76D-6B22-57E475666CA0}"/>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pic>
        <p:nvPicPr>
          <p:cNvPr id="8" name="Picture 7">
            <a:extLst>
              <a:ext uri="{FF2B5EF4-FFF2-40B4-BE49-F238E27FC236}">
                <a16:creationId xmlns:a16="http://schemas.microsoft.com/office/drawing/2014/main" id="{F23C89B8-D58B-063E-862D-5385DDC0C90B}"/>
              </a:ext>
            </a:extLst>
          </p:cNvPr>
          <p:cNvPicPr>
            <a:picLocks noChangeAspect="1"/>
          </p:cNvPicPr>
          <p:nvPr/>
        </p:nvPicPr>
        <p:blipFill>
          <a:blip r:embed="rId2"/>
          <a:stretch>
            <a:fillRect/>
          </a:stretch>
        </p:blipFill>
        <p:spPr>
          <a:xfrm>
            <a:off x="4773477" y="1237553"/>
            <a:ext cx="7022023" cy="4949950"/>
          </a:xfrm>
          <a:prstGeom prst="rect">
            <a:avLst/>
          </a:prstGeom>
        </p:spPr>
      </p:pic>
    </p:spTree>
    <p:extLst>
      <p:ext uri="{BB962C8B-B14F-4D97-AF65-F5344CB8AC3E}">
        <p14:creationId xmlns:p14="http://schemas.microsoft.com/office/powerpoint/2010/main" val="2463492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dissolve">
                                      <p:cBhvr>
                                        <p:cTn id="7" dur="500"/>
                                        <p:tgtEl>
                                          <p:spTgt spid="3">
                                            <p:txEl>
                                              <p:pRg st="2" end="2"/>
                                            </p:txEl>
                                          </p:spTgt>
                                        </p:tgtEl>
                                      </p:cBhvr>
                                    </p:animEffect>
                                  </p:childTnLst>
                                </p:cTn>
                              </p:par>
                              <p:par>
                                <p:cTn id="8" presetID="9" presetClass="entr" presetSubtype="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dissolve">
                                      <p:cBhvr>
                                        <p:cTn id="10" dur="500"/>
                                        <p:tgtEl>
                                          <p:spTgt spid="3">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9"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animEffect transition="in" filter="dissolve">
                                      <p:cBhvr>
                                        <p:cTn id="15"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615674" y="31491"/>
            <a:ext cx="10651279"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146735" y="605607"/>
            <a:ext cx="11906861" cy="5365722"/>
          </a:xfrm>
        </p:spPr>
        <p:txBody>
          <a:bodyPr>
            <a:noAutofit/>
          </a:bodyPr>
          <a:lstStyle/>
          <a:p>
            <a:pPr marL="0" indent="0">
              <a:lnSpc>
                <a:spcPct val="90000"/>
              </a:lnSpc>
              <a:spcBef>
                <a:spcPts val="0"/>
              </a:spcBef>
              <a:spcAft>
                <a:spcPts val="3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LIR shall be able to work after being shipped in shipping crates exposed to the shipping environment for approximately 24. </a:t>
            </a:r>
          </a:p>
          <a:p>
            <a:pPr marL="700088" indent="-342900">
              <a:lnSpc>
                <a:spcPct val="90000"/>
              </a:lnSpc>
              <a:spcBef>
                <a:spcPts val="0"/>
              </a:spcBef>
              <a:spcAft>
                <a:spcPts val="300"/>
              </a:spcAft>
            </a:pPr>
            <a:r>
              <a:rPr lang="en-US" sz="2000" dirty="0">
                <a:latin typeface="Calibri" panose="020F0502020204030204" pitchFamily="34" charset="0"/>
                <a:cs typeface="Calibri" panose="020F0502020204030204" pitchFamily="34" charset="0"/>
              </a:rPr>
              <a:t>Avoid superfluous infinitives (R10) like “be able to”.  </a:t>
            </a:r>
          </a:p>
          <a:p>
            <a:pPr marL="700088" indent="-342900">
              <a:lnSpc>
                <a:spcPct val="90000"/>
              </a:lnSpc>
              <a:spcBef>
                <a:spcPts val="0"/>
              </a:spcBef>
              <a:spcAft>
                <a:spcPts val="300"/>
              </a:spcAft>
            </a:pPr>
            <a:r>
              <a:rPr lang="en-US" sz="2000" dirty="0">
                <a:latin typeface="Calibri" panose="020F0502020204030204" pitchFamily="34" charset="0"/>
                <a:cs typeface="Calibri" panose="020F0502020204030204" pitchFamily="34" charset="0"/>
              </a:rPr>
              <a:t>“Work” is ambiguous as would be “survive” or ”function”; what is really the intent? </a:t>
            </a:r>
          </a:p>
          <a:p>
            <a:pPr marL="700088" indent="-342900">
              <a:lnSpc>
                <a:spcPct val="90000"/>
              </a:lnSpc>
              <a:spcBef>
                <a:spcPts val="0"/>
              </a:spcBef>
              <a:spcAft>
                <a:spcPts val="300"/>
              </a:spcAft>
            </a:pPr>
            <a:r>
              <a:rPr lang="en-US" sz="2000" dirty="0">
                <a:latin typeface="Calibri" panose="020F0502020204030204" pitchFamily="34" charset="0"/>
                <a:cs typeface="Calibri" panose="020F0502020204030204" pitchFamily="34" charset="0"/>
              </a:rPr>
              <a:t>Must clearly define what the shipping environment is. Given there are multiple parameters (temperature, humidity, loads, particulates, etc.) used to define the shipping environment, it is common practice for the requirement to point to where these parameters are defined – either within the set of requirements or another configuration-controlled form that defines the shipping environment in which the system is to operate.</a:t>
            </a:r>
          </a:p>
          <a:p>
            <a:pPr marL="700088" indent="-342900">
              <a:lnSpc>
                <a:spcPct val="90000"/>
              </a:lnSpc>
              <a:spcBef>
                <a:spcPts val="0"/>
              </a:spcBef>
              <a:spcAft>
                <a:spcPts val="300"/>
              </a:spcAft>
            </a:pPr>
            <a:r>
              <a:rPr lang="en-US" sz="2000" dirty="0">
                <a:latin typeface="Calibri" panose="020F0502020204030204" pitchFamily="34" charset="0"/>
                <a:cs typeface="Calibri" panose="020F0502020204030204" pitchFamily="34" charset="0"/>
              </a:rPr>
              <a:t>Must avoid vague terms (R7) like “approximately”.  </a:t>
            </a:r>
          </a:p>
          <a:p>
            <a:pPr marL="700088" indent="-342900">
              <a:lnSpc>
                <a:spcPct val="90000"/>
              </a:lnSpc>
              <a:spcBef>
                <a:spcPts val="0"/>
              </a:spcBef>
              <a:spcAft>
                <a:spcPts val="300"/>
              </a:spcAft>
            </a:pPr>
            <a:r>
              <a:rPr lang="en-US" sz="2000" dirty="0">
                <a:latin typeface="Calibri" panose="020F0502020204030204" pitchFamily="34" charset="0"/>
                <a:cs typeface="Calibri" panose="020F0502020204030204" pitchFamily="34" charset="0"/>
              </a:rPr>
              <a:t>“24” what? When stating quantities, all numbers should have appropriate and consistent units of measure explicitly stated using a common measurement system in terms of the thing the number refers (R6).</a:t>
            </a:r>
            <a:endParaRPr lang="en-US" sz="2000" b="1" dirty="0">
              <a:solidFill>
                <a:schemeClr val="tx1"/>
              </a:solidFill>
              <a:latin typeface="Calibri" panose="020F0502020204030204" pitchFamily="34" charset="0"/>
              <a:cs typeface="Calibri" panose="020F0502020204030204" pitchFamily="34" charset="0"/>
            </a:endParaRPr>
          </a:p>
          <a:p>
            <a:pPr marL="1376363" lvl="1" indent="-1362075">
              <a:lnSpc>
                <a:spcPct val="90000"/>
              </a:lnSpc>
              <a:spcBef>
                <a:spcPts val="0"/>
              </a:spcBef>
              <a:spcAft>
                <a:spcPts val="300"/>
              </a:spcAft>
              <a:buClr>
                <a:srgbClr val="FF0000"/>
              </a:buClr>
              <a:buNone/>
            </a:pPr>
            <a:endParaRPr lang="en-US" sz="1000" b="1" dirty="0">
              <a:solidFill>
                <a:schemeClr val="tx1"/>
              </a:solidFill>
              <a:latin typeface="Calibri" panose="020F0502020204030204" pitchFamily="34" charset="0"/>
              <a:cs typeface="Calibri" panose="020F0502020204030204" pitchFamily="34" charset="0"/>
            </a:endParaRPr>
          </a:p>
          <a:p>
            <a:pPr marL="1376363" lvl="1" indent="-1362075">
              <a:lnSpc>
                <a:spcPct val="90000"/>
              </a:lnSpc>
              <a:spcBef>
                <a:spcPts val="0"/>
              </a:spcBef>
              <a:spcAft>
                <a:spcPts val="300"/>
              </a:spcAft>
              <a:buClr>
                <a:srgbClr val="FF0000"/>
              </a:buClr>
              <a:buNone/>
            </a:pPr>
            <a:r>
              <a:rPr lang="en-US" sz="2000" b="1" dirty="0">
                <a:solidFill>
                  <a:schemeClr val="tx1"/>
                </a:solidFill>
                <a:latin typeface="Calibri" panose="020F0502020204030204" pitchFamily="34" charset="0"/>
                <a:cs typeface="Calibri" panose="020F0502020204030204" pitchFamily="34" charset="0"/>
              </a:rPr>
              <a:t>Improved: </a:t>
            </a:r>
            <a:r>
              <a:rPr lang="en-US" sz="2000" dirty="0">
                <a:solidFill>
                  <a:schemeClr val="tx1"/>
                </a:solidFill>
                <a:latin typeface="Calibri" panose="020F0502020204030204" pitchFamily="34" charset="0"/>
                <a:cs typeface="Calibri" panose="020F0502020204030204" pitchFamily="34" charset="0"/>
              </a:rPr>
              <a:t>The LIR shall meet the LIR Design Input Requirements after being shipped in shipping crates exposed to the </a:t>
            </a:r>
            <a:r>
              <a:rPr lang="en-US" sz="2000" dirty="0" err="1">
                <a:solidFill>
                  <a:schemeClr val="tx1"/>
                </a:solidFill>
                <a:latin typeface="Calibri" panose="020F0502020204030204" pitchFamily="34" charset="0"/>
                <a:cs typeface="Calibri" panose="020F0502020204030204" pitchFamily="34" charset="0"/>
              </a:rPr>
              <a:t>Shipping_Environment</a:t>
            </a:r>
            <a:r>
              <a:rPr lang="en-US" sz="2000" dirty="0">
                <a:solidFill>
                  <a:schemeClr val="tx1"/>
                </a:solidFill>
                <a:latin typeface="Calibri" panose="020F0502020204030204" pitchFamily="34" charset="0"/>
                <a:cs typeface="Calibri" panose="020F0502020204030204" pitchFamily="34" charset="0"/>
              </a:rPr>
              <a:t> defined in Table 3 for up to 24 hours. </a:t>
            </a:r>
            <a:endParaRPr lang="en-US" sz="2000" b="1" dirty="0">
              <a:latin typeface="Calibri" panose="020F0502020204030204" pitchFamily="34" charset="0"/>
              <a:cs typeface="Calibri" panose="020F0502020204030204" pitchFamily="34" charset="0"/>
            </a:endParaRPr>
          </a:p>
          <a:p>
            <a:pPr marL="687388" indent="-442913">
              <a:lnSpc>
                <a:spcPct val="90000"/>
              </a:lnSpc>
              <a:spcBef>
                <a:spcPts val="0"/>
              </a:spcBef>
              <a:spcAft>
                <a:spcPts val="300"/>
              </a:spcAft>
            </a:pPr>
            <a:r>
              <a:rPr lang="en-US" sz="2000" dirty="0">
                <a:latin typeface="Calibri" panose="020F0502020204030204" pitchFamily="34" charset="0"/>
                <a:cs typeface="Calibri" panose="020F0502020204030204" pitchFamily="34" charset="0"/>
              </a:rPr>
              <a:t> </a:t>
            </a:r>
            <a:r>
              <a:rPr lang="en-US" sz="2000" i="1" dirty="0">
                <a:latin typeface="Calibri" panose="020F0502020204030204" pitchFamily="34" charset="0"/>
                <a:cs typeface="Calibri" panose="020F0502020204030204" pitchFamily="34" charset="0"/>
              </a:rPr>
              <a:t>Note: ”meet the LIR Design Input Requirements” is used as it communicates more comprehensively the intent rather than other terms like “meet all functional requirements” which excludes what is referred to as “non-functional requirements.  </a:t>
            </a:r>
          </a:p>
          <a:p>
            <a:pPr marL="687388" indent="-442913">
              <a:lnSpc>
                <a:spcPct val="90000"/>
              </a:lnSpc>
              <a:spcBef>
                <a:spcPts val="0"/>
              </a:spcBef>
              <a:spcAft>
                <a:spcPts val="300"/>
              </a:spcAft>
            </a:pPr>
            <a:r>
              <a:rPr lang="en-US" sz="2000" i="1" dirty="0">
                <a:latin typeface="Calibri" panose="020F0502020204030204" pitchFamily="34" charset="0"/>
                <a:cs typeface="Calibri" panose="020F0502020204030204" pitchFamily="34" charset="0"/>
              </a:rPr>
              <a:t>See previous note concerning singular, one thought vs comprehensibility when referring to tables.</a:t>
            </a:r>
          </a:p>
          <a:p>
            <a:pPr marL="0" indent="0">
              <a:lnSpc>
                <a:spcPct val="90000"/>
              </a:lnSpc>
              <a:spcBef>
                <a:spcPts val="0"/>
              </a:spcBef>
              <a:spcAft>
                <a:spcPts val="300"/>
              </a:spcAft>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50</a:t>
            </a:fld>
            <a:endParaRPr lang="en-US" dirty="0"/>
          </a:p>
        </p:txBody>
      </p:sp>
      <p:sp>
        <p:nvSpPr>
          <p:cNvPr id="5" name="TextBox 4">
            <a:extLst>
              <a:ext uri="{FF2B5EF4-FFF2-40B4-BE49-F238E27FC236}">
                <a16:creationId xmlns:a16="http://schemas.microsoft.com/office/drawing/2014/main" id="{DFDBE2EA-9D04-30EC-7C89-2E1BE9409B3F}"/>
              </a:ext>
            </a:extLst>
          </p:cNvPr>
          <p:cNvSpPr txBox="1"/>
          <p:nvPr/>
        </p:nvSpPr>
        <p:spPr>
          <a:xfrm>
            <a:off x="1717223" y="6155478"/>
            <a:ext cx="8962715" cy="441275"/>
          </a:xfrm>
          <a:prstGeom prst="rect">
            <a:avLst/>
          </a:prstGeom>
          <a:noFill/>
        </p:spPr>
        <p:txBody>
          <a:bodyPr wrap="square" rtlCol="0">
            <a:spAutoFit/>
          </a:bodyPr>
          <a:lstStyle/>
          <a:p>
            <a:pPr algn="ctr">
              <a:lnSpc>
                <a:spcPct val="8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0334872C-AC77-C9F4-FC44-E6F5F5EF3FEB}"/>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10973489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blinds(horizontal)">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blinds(horizontal)">
                                      <p:cBhvr>
                                        <p:cTn id="4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688692" y="72178"/>
            <a:ext cx="10651279"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167259" y="657248"/>
            <a:ext cx="11719942" cy="5261595"/>
          </a:xfrm>
        </p:spPr>
        <p:txBody>
          <a:bodyPr>
            <a:noAutofit/>
          </a:bodyPr>
          <a:lstStyle/>
          <a:p>
            <a:pPr marL="1376363" indent="-1316038">
              <a:lnSpc>
                <a:spcPct val="90000"/>
              </a:lnSpc>
              <a:spcBef>
                <a:spcPts val="0"/>
              </a:spcBef>
              <a:spcAft>
                <a:spcPts val="3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LIR shall be capable of operating after being exposed to an unconditioned storage </a:t>
            </a:r>
            <a:br>
              <a:rPr lang="en-US" sz="2000" dirty="0">
                <a:latin typeface="Calibri" panose="020F0502020204030204" pitchFamily="34" charset="0"/>
                <a:cs typeface="Calibri" panose="020F0502020204030204" pitchFamily="34" charset="0"/>
              </a:rPr>
            </a:br>
            <a:r>
              <a:rPr lang="en-US" sz="2000" dirty="0">
                <a:latin typeface="Calibri" panose="020F0502020204030204" pitchFamily="34" charset="0"/>
                <a:cs typeface="Calibri" panose="020F0502020204030204" pitchFamily="34" charset="0"/>
              </a:rPr>
              <a:t>environment for more than 3 years.</a:t>
            </a:r>
          </a:p>
          <a:p>
            <a:pPr marL="700088" indent="-342900">
              <a:lnSpc>
                <a:spcPct val="90000"/>
              </a:lnSpc>
              <a:spcBef>
                <a:spcPts val="0"/>
              </a:spcBef>
              <a:spcAft>
                <a:spcPts val="300"/>
              </a:spcAft>
            </a:pPr>
            <a:r>
              <a:rPr lang="en-US" sz="2000" dirty="0">
                <a:latin typeface="Calibri" panose="020F0502020204030204" pitchFamily="34" charset="0"/>
                <a:cs typeface="Calibri" panose="020F0502020204030204" pitchFamily="34" charset="0"/>
              </a:rPr>
              <a:t>Avoid superfluous infinitives (R10) like “be capable of”.  </a:t>
            </a:r>
          </a:p>
          <a:p>
            <a:pPr marL="700088" indent="-342900">
              <a:lnSpc>
                <a:spcPct val="90000"/>
              </a:lnSpc>
              <a:spcBef>
                <a:spcPts val="0"/>
              </a:spcBef>
              <a:spcAft>
                <a:spcPts val="300"/>
              </a:spcAft>
            </a:pPr>
            <a:r>
              <a:rPr lang="en-US" sz="2000" dirty="0">
                <a:latin typeface="Calibri" panose="020F0502020204030204" pitchFamily="34" charset="0"/>
                <a:cs typeface="Calibri" panose="020F0502020204030204" pitchFamily="34" charset="0"/>
              </a:rPr>
              <a:t>Is “operating” the proper word to communicate the intent?  What about all other requirements beside just those associated with operating? </a:t>
            </a:r>
          </a:p>
          <a:p>
            <a:pPr marL="700088" indent="-342900">
              <a:lnSpc>
                <a:spcPct val="90000"/>
              </a:lnSpc>
              <a:spcBef>
                <a:spcPts val="0"/>
              </a:spcBef>
              <a:spcAft>
                <a:spcPts val="300"/>
              </a:spcAft>
            </a:pPr>
            <a:r>
              <a:rPr lang="en-US" sz="2000" dirty="0">
                <a:latin typeface="Calibri" panose="020F0502020204030204" pitchFamily="34" charset="0"/>
                <a:cs typeface="Calibri" panose="020F0502020204030204" pitchFamily="34" charset="0"/>
              </a:rPr>
              <a:t>Must clearly define what the unconditioned storage environment is. What is meant by “unconditioned”? Given there are multiple parameters used to define the storage environment, it is common practice for the requirement to point to where these parameters are defined – either within the set of requirements or another configuration-controlled form that defines the storage environment in which the system is to be stored.</a:t>
            </a:r>
          </a:p>
          <a:p>
            <a:pPr marL="700088" indent="-342900">
              <a:lnSpc>
                <a:spcPct val="90000"/>
              </a:lnSpc>
              <a:spcBef>
                <a:spcPts val="0"/>
              </a:spcBef>
              <a:spcAft>
                <a:spcPts val="300"/>
              </a:spcAft>
            </a:pPr>
            <a:r>
              <a:rPr lang="en-US" sz="2000" dirty="0">
                <a:latin typeface="Calibri" panose="020F0502020204030204" pitchFamily="34" charset="0"/>
                <a:cs typeface="Calibri" panose="020F0502020204030204" pitchFamily="34" charset="0"/>
              </a:rPr>
              <a:t>“More than 3 years” is open ended. Define each quantity with a range of values appropriate to the entity to which the quantity applies and against which the entity will be verified or validated (R33).</a:t>
            </a:r>
            <a:endParaRPr lang="en-US" sz="2000" b="1" dirty="0">
              <a:solidFill>
                <a:schemeClr val="tx1"/>
              </a:solidFill>
              <a:latin typeface="Calibri" panose="020F0502020204030204" pitchFamily="34" charset="0"/>
              <a:cs typeface="Calibri" panose="020F0502020204030204" pitchFamily="34" charset="0"/>
            </a:endParaRPr>
          </a:p>
          <a:p>
            <a:pPr marL="1376363" lvl="1" indent="-1316038">
              <a:lnSpc>
                <a:spcPct val="90000"/>
              </a:lnSpc>
              <a:spcBef>
                <a:spcPts val="0"/>
              </a:spcBef>
              <a:spcAft>
                <a:spcPts val="300"/>
              </a:spcAft>
              <a:buClr>
                <a:srgbClr val="FF0000"/>
              </a:buClr>
              <a:buNone/>
            </a:pPr>
            <a:endParaRPr lang="en-US" sz="1000" b="1" dirty="0">
              <a:solidFill>
                <a:schemeClr val="tx1"/>
              </a:solidFill>
              <a:latin typeface="Calibri" panose="020F0502020204030204" pitchFamily="34" charset="0"/>
              <a:cs typeface="Calibri" panose="020F0502020204030204" pitchFamily="34" charset="0"/>
            </a:endParaRPr>
          </a:p>
          <a:p>
            <a:pPr marL="1376363" lvl="1" indent="-1316038">
              <a:lnSpc>
                <a:spcPct val="90000"/>
              </a:lnSpc>
              <a:spcBef>
                <a:spcPts val="0"/>
              </a:spcBef>
              <a:spcAft>
                <a:spcPts val="300"/>
              </a:spcAft>
              <a:buClr>
                <a:srgbClr val="FF0000"/>
              </a:buClr>
              <a:buNone/>
            </a:pPr>
            <a:r>
              <a:rPr lang="en-US" sz="2000" b="1" dirty="0">
                <a:solidFill>
                  <a:schemeClr val="tx1"/>
                </a:solidFill>
                <a:latin typeface="Calibri" panose="020F0502020204030204" pitchFamily="34" charset="0"/>
                <a:cs typeface="Calibri" panose="020F0502020204030204" pitchFamily="34" charset="0"/>
              </a:rPr>
              <a:t>Improved: </a:t>
            </a:r>
            <a:r>
              <a:rPr lang="en-US" sz="2000" dirty="0">
                <a:solidFill>
                  <a:schemeClr val="tx1"/>
                </a:solidFill>
                <a:latin typeface="Calibri" panose="020F0502020204030204" pitchFamily="34" charset="0"/>
                <a:cs typeface="Calibri" panose="020F0502020204030204" pitchFamily="34" charset="0"/>
              </a:rPr>
              <a:t>The LIR shall meet the LIR Design Input Requirements after being stored in shipping crates exposed to the </a:t>
            </a:r>
            <a:r>
              <a:rPr lang="en-US" sz="2000" dirty="0" err="1">
                <a:latin typeface="Calibri" panose="020F0502020204030204" pitchFamily="34" charset="0"/>
                <a:cs typeface="Calibri" panose="020F0502020204030204" pitchFamily="34" charset="0"/>
              </a:rPr>
              <a:t>Unconditioned_Storage</a:t>
            </a:r>
            <a:r>
              <a:rPr lang="en-US" sz="2000" dirty="0" err="1">
                <a:solidFill>
                  <a:srgbClr val="FF0000"/>
                </a:solidFill>
                <a:latin typeface="Calibri" panose="020F0502020204030204" pitchFamily="34" charset="0"/>
                <a:cs typeface="Calibri" panose="020F0502020204030204" pitchFamily="34" charset="0"/>
              </a:rPr>
              <a:t>_</a:t>
            </a:r>
            <a:r>
              <a:rPr lang="en-US" sz="2000" dirty="0" err="1">
                <a:solidFill>
                  <a:schemeClr val="tx1"/>
                </a:solidFill>
                <a:latin typeface="Calibri" panose="020F0502020204030204" pitchFamily="34" charset="0"/>
                <a:cs typeface="Calibri" panose="020F0502020204030204" pitchFamily="34" charset="0"/>
              </a:rPr>
              <a:t>Environment</a:t>
            </a:r>
            <a:r>
              <a:rPr lang="en-US" sz="2000" dirty="0">
                <a:solidFill>
                  <a:schemeClr val="tx1"/>
                </a:solidFill>
                <a:latin typeface="Calibri" panose="020F0502020204030204" pitchFamily="34" charset="0"/>
                <a:cs typeface="Calibri" panose="020F0502020204030204" pitchFamily="34" charset="0"/>
              </a:rPr>
              <a:t> defined in Table 5 for up to 3 years.</a:t>
            </a:r>
          </a:p>
          <a:p>
            <a:pPr marL="1085850" lvl="1" indent="-566738">
              <a:lnSpc>
                <a:spcPct val="90000"/>
              </a:lnSpc>
              <a:spcBef>
                <a:spcPts val="0"/>
              </a:spcBef>
              <a:spcAft>
                <a:spcPts val="300"/>
              </a:spcAft>
              <a:buClr>
                <a:srgbClr val="FF0000"/>
              </a:buClr>
              <a:buNone/>
            </a:pPr>
            <a:r>
              <a:rPr lang="en-US" sz="2000" i="1" dirty="0">
                <a:latin typeface="Calibri" panose="020F0502020204030204" pitchFamily="34" charset="0"/>
                <a:cs typeface="Calibri" panose="020F0502020204030204" pitchFamily="34" charset="0"/>
              </a:rPr>
              <a:t>Note: ”meet the LIR Design Input Requirements” is used as it communicates more comprehensively the intent rather than other terms like “meet all functional requirements” which excludes what is referred to as “non-functional requirements.  </a:t>
            </a:r>
          </a:p>
          <a:p>
            <a:pPr marL="1085850" lvl="1" indent="-566738">
              <a:lnSpc>
                <a:spcPct val="90000"/>
              </a:lnSpc>
              <a:spcBef>
                <a:spcPts val="0"/>
              </a:spcBef>
              <a:spcAft>
                <a:spcPts val="300"/>
              </a:spcAft>
              <a:buClr>
                <a:srgbClr val="FF0000"/>
              </a:buClr>
              <a:buNone/>
            </a:pPr>
            <a:r>
              <a:rPr lang="en-US" sz="2000" i="1" dirty="0">
                <a:latin typeface="Calibri" panose="020F0502020204030204" pitchFamily="34" charset="0"/>
                <a:cs typeface="Calibri" panose="020F0502020204030204" pitchFamily="34" charset="0"/>
              </a:rPr>
              <a:t>Note: See previous note concerning singular, one thought vs comprehensibility when referring to tables.</a:t>
            </a:r>
          </a:p>
          <a:p>
            <a:pPr marL="568325" lvl="1" indent="-568325">
              <a:lnSpc>
                <a:spcPct val="90000"/>
              </a:lnSpc>
              <a:spcBef>
                <a:spcPts val="0"/>
              </a:spcBef>
              <a:spcAft>
                <a:spcPts val="300"/>
              </a:spcAft>
              <a:buClr>
                <a:srgbClr val="FF0000"/>
              </a:buClr>
              <a:buNone/>
            </a:pPr>
            <a:endParaRPr lang="en-US" sz="2000" i="1" dirty="0">
              <a:latin typeface="Calibri" panose="020F0502020204030204" pitchFamily="34" charset="0"/>
              <a:cs typeface="Calibri" panose="020F0502020204030204" pitchFamily="34" charset="0"/>
            </a:endParaRPr>
          </a:p>
          <a:p>
            <a:pPr marL="568325" lvl="1" indent="-568325">
              <a:lnSpc>
                <a:spcPct val="90000"/>
              </a:lnSpc>
              <a:spcBef>
                <a:spcPts val="0"/>
              </a:spcBef>
              <a:spcAft>
                <a:spcPts val="300"/>
              </a:spcAft>
              <a:buClr>
                <a:srgbClr val="FF0000"/>
              </a:buClr>
              <a:buNone/>
            </a:pPr>
            <a:endParaRPr lang="en-US" sz="2000" b="1" dirty="0">
              <a:latin typeface="Calibri" panose="020F0502020204030204" pitchFamily="34" charset="0"/>
              <a:cs typeface="Calibri" panose="020F0502020204030204" pitchFamily="34" charset="0"/>
            </a:endParaRPr>
          </a:p>
          <a:p>
            <a:pPr marL="0" indent="0">
              <a:lnSpc>
                <a:spcPct val="90000"/>
              </a:lnSpc>
              <a:spcBef>
                <a:spcPts val="0"/>
              </a:spcBef>
              <a:spcAft>
                <a:spcPts val="300"/>
              </a:spcAft>
              <a:buNone/>
            </a:pPr>
            <a:endParaRPr lang="en-US" sz="2000" b="1"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51</a:t>
            </a:fld>
            <a:endParaRPr lang="en-US" dirty="0"/>
          </a:p>
        </p:txBody>
      </p:sp>
      <p:sp>
        <p:nvSpPr>
          <p:cNvPr id="5" name="TextBox 4">
            <a:extLst>
              <a:ext uri="{FF2B5EF4-FFF2-40B4-BE49-F238E27FC236}">
                <a16:creationId xmlns:a16="http://schemas.microsoft.com/office/drawing/2014/main" id="{DFDBE2EA-9D04-30EC-7C89-2E1BE9409B3F}"/>
              </a:ext>
            </a:extLst>
          </p:cNvPr>
          <p:cNvSpPr txBox="1"/>
          <p:nvPr/>
        </p:nvSpPr>
        <p:spPr>
          <a:xfrm>
            <a:off x="1532973" y="6207501"/>
            <a:ext cx="8962715" cy="441275"/>
          </a:xfrm>
          <a:prstGeom prst="rect">
            <a:avLst/>
          </a:prstGeom>
          <a:noFill/>
        </p:spPr>
        <p:txBody>
          <a:bodyPr wrap="square" rtlCol="0">
            <a:spAutoFit/>
          </a:bodyPr>
          <a:lstStyle/>
          <a:p>
            <a:pPr algn="ctr">
              <a:lnSpc>
                <a:spcPct val="8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C00DC350-5920-CE65-5DA6-0F070076A4FC}"/>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380026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blinds(horizontal)">
                                      <p:cBhvr>
                                        <p:cTn id="3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688692" y="72178"/>
            <a:ext cx="10651279"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132883" y="691053"/>
            <a:ext cx="11932584" cy="5181294"/>
          </a:xfrm>
        </p:spPr>
        <p:txBody>
          <a:bodyPr>
            <a:noAutofit/>
          </a:bodyPr>
          <a:lstStyle/>
          <a:p>
            <a:pPr marL="0" indent="0">
              <a:lnSpc>
                <a:spcPct val="90000"/>
              </a:lnSpc>
              <a:spcAft>
                <a:spcPts val="4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LIR shall not be damaged after being sprayed with a liquid from the fire suppression system. </a:t>
            </a:r>
          </a:p>
          <a:p>
            <a:pPr marL="749300" lvl="1" indent="-342900">
              <a:lnSpc>
                <a:spcPct val="90000"/>
              </a:lnSpc>
              <a:spcAft>
                <a:spcPts val="400"/>
              </a:spcAft>
              <a:buClr>
                <a:schemeClr val="tx1"/>
              </a:buClr>
              <a:buFont typeface="Wingdings" pitchFamily="2" charset="2"/>
              <a:buChar char="§"/>
            </a:pPr>
            <a:r>
              <a:rPr lang="en-US" sz="2000" dirty="0">
                <a:solidFill>
                  <a:schemeClr val="tx1"/>
                </a:solidFill>
                <a:latin typeface="Calibri" panose="020F0502020204030204" pitchFamily="34" charset="0"/>
                <a:cs typeface="Calibri" panose="020F0502020204030204" pitchFamily="34" charset="0"/>
              </a:rPr>
              <a:t>Avoid the use of the word “not” (R16).  </a:t>
            </a:r>
          </a:p>
          <a:p>
            <a:pPr marL="749300" lvl="1" indent="-342900">
              <a:lnSpc>
                <a:spcPct val="90000"/>
              </a:lnSpc>
              <a:spcAft>
                <a:spcPts val="400"/>
              </a:spcAft>
              <a:buClr>
                <a:schemeClr val="tx1"/>
              </a:buClr>
              <a:buFont typeface="Wingdings" pitchFamily="2" charset="2"/>
              <a:buChar char="§"/>
            </a:pPr>
            <a:r>
              <a:rPr lang="en-US" sz="2000" dirty="0">
                <a:latin typeface="Calibri" panose="020F0502020204030204" pitchFamily="34" charset="0"/>
                <a:cs typeface="Calibri" panose="020F0502020204030204" pitchFamily="34" charset="0"/>
              </a:rPr>
              <a:t>Avoid the use of vague terms (R7) that provide vague quantification like “damaged” else the requirement is ambiguous (C3) and not verifiable (C7). </a:t>
            </a:r>
            <a:endParaRPr lang="en-US" sz="2000" dirty="0">
              <a:solidFill>
                <a:schemeClr val="tx1"/>
              </a:solidFill>
              <a:latin typeface="Calibri" panose="020F0502020204030204" pitchFamily="34" charset="0"/>
              <a:cs typeface="Calibri" panose="020F0502020204030204" pitchFamily="34" charset="0"/>
            </a:endParaRPr>
          </a:p>
          <a:p>
            <a:pPr marL="749300" lvl="1" indent="-342900">
              <a:lnSpc>
                <a:spcPct val="90000"/>
              </a:lnSpc>
              <a:spcAft>
                <a:spcPts val="400"/>
              </a:spcAft>
              <a:buClr>
                <a:schemeClr val="tx1"/>
              </a:buClr>
              <a:buFont typeface="Wingdings" pitchFamily="2" charset="2"/>
              <a:buChar char="§"/>
            </a:pPr>
            <a:r>
              <a:rPr lang="en-US" sz="2000" dirty="0">
                <a:solidFill>
                  <a:schemeClr val="tx1"/>
                </a:solidFill>
                <a:latin typeface="Calibri" panose="020F0502020204030204" pitchFamily="34" charset="0"/>
                <a:cs typeface="Calibri" panose="020F0502020204030204" pitchFamily="34" charset="0"/>
              </a:rPr>
              <a:t>What is meant by “damaged”?  How can the intent be communicated such that it is clear what is meant?</a:t>
            </a:r>
          </a:p>
          <a:p>
            <a:pPr marL="749300" lvl="1" indent="-342900">
              <a:lnSpc>
                <a:spcPct val="90000"/>
              </a:lnSpc>
              <a:spcAft>
                <a:spcPts val="400"/>
              </a:spcAft>
              <a:buClr>
                <a:schemeClr val="tx1"/>
              </a:buClr>
              <a:buFont typeface="Wingdings" pitchFamily="2" charset="2"/>
              <a:buChar char="§"/>
            </a:pPr>
            <a:r>
              <a:rPr lang="en-US" sz="2000" dirty="0">
                <a:solidFill>
                  <a:schemeClr val="tx1"/>
                </a:solidFill>
                <a:latin typeface="Calibri" panose="020F0502020204030204" pitchFamily="34" charset="0"/>
                <a:cs typeface="Calibri" panose="020F0502020204030204" pitchFamily="34" charset="0"/>
              </a:rPr>
              <a:t>What kind of liquid? </a:t>
            </a:r>
            <a:r>
              <a:rPr lang="en-US" sz="2000" dirty="0">
                <a:latin typeface="Calibri" panose="020F0502020204030204" pitchFamily="34" charset="0"/>
                <a:cs typeface="Calibri" panose="020F0502020204030204" pitchFamily="34" charset="0"/>
              </a:rPr>
              <a:t>Sprayed at what rate? </a:t>
            </a:r>
            <a:r>
              <a:rPr lang="en-US" sz="2000" dirty="0">
                <a:solidFill>
                  <a:schemeClr val="tx1"/>
                </a:solidFill>
                <a:latin typeface="Calibri" panose="020F0502020204030204" pitchFamily="34" charset="0"/>
                <a:cs typeface="Calibri" panose="020F0502020204030204" pitchFamily="34" charset="0"/>
              </a:rPr>
              <a:t>For how long? </a:t>
            </a:r>
          </a:p>
          <a:p>
            <a:pPr marL="749300" lvl="1" indent="-342900">
              <a:lnSpc>
                <a:spcPct val="90000"/>
              </a:lnSpc>
              <a:spcAft>
                <a:spcPts val="400"/>
              </a:spcAft>
              <a:buClr>
                <a:schemeClr val="tx1"/>
              </a:buClr>
              <a:buFont typeface="Wingdings" pitchFamily="2" charset="2"/>
              <a:buChar char="§"/>
            </a:pPr>
            <a:r>
              <a:rPr lang="en-US" sz="2000" dirty="0">
                <a:solidFill>
                  <a:schemeClr val="tx1"/>
                </a:solidFill>
                <a:latin typeface="Calibri" panose="020F0502020204030204" pitchFamily="34" charset="0"/>
                <a:cs typeface="Calibri" panose="020F0502020204030204" pitchFamily="34" charset="0"/>
              </a:rPr>
              <a:t>Is there a drying time after being sprayed before the requirement applies?</a:t>
            </a:r>
            <a:endParaRPr lang="en-US" sz="2000" b="1" dirty="0">
              <a:solidFill>
                <a:schemeClr val="tx1"/>
              </a:solidFill>
              <a:latin typeface="Calibri" panose="020F0502020204030204" pitchFamily="34" charset="0"/>
              <a:cs typeface="Calibri" panose="020F0502020204030204" pitchFamily="34" charset="0"/>
            </a:endParaRPr>
          </a:p>
          <a:p>
            <a:pPr marL="650875" lvl="1" indent="-650875">
              <a:lnSpc>
                <a:spcPct val="90000"/>
              </a:lnSpc>
              <a:spcAft>
                <a:spcPts val="400"/>
              </a:spcAft>
              <a:buClr>
                <a:srgbClr val="FF0000"/>
              </a:buClr>
              <a:buNone/>
            </a:pPr>
            <a:endParaRPr lang="en-US" sz="1000" b="1" dirty="0">
              <a:solidFill>
                <a:schemeClr val="tx1"/>
              </a:solidFill>
              <a:latin typeface="Calibri" panose="020F0502020204030204" pitchFamily="34" charset="0"/>
              <a:cs typeface="Calibri" panose="020F0502020204030204" pitchFamily="34" charset="0"/>
            </a:endParaRPr>
          </a:p>
          <a:p>
            <a:pPr marL="650875" lvl="1" indent="-650875">
              <a:lnSpc>
                <a:spcPct val="90000"/>
              </a:lnSpc>
              <a:spcAft>
                <a:spcPts val="400"/>
              </a:spcAft>
              <a:buClr>
                <a:srgbClr val="FF0000"/>
              </a:buClr>
              <a:buNone/>
            </a:pPr>
            <a:r>
              <a:rPr lang="en-US" sz="2000" b="1" dirty="0">
                <a:solidFill>
                  <a:schemeClr val="tx1"/>
                </a:solidFill>
                <a:latin typeface="Calibri" panose="020F0502020204030204" pitchFamily="34" charset="0"/>
                <a:cs typeface="Calibri" panose="020F0502020204030204" pitchFamily="34" charset="0"/>
              </a:rPr>
              <a:t>Improved: </a:t>
            </a:r>
            <a:r>
              <a:rPr lang="en-US" sz="2000" dirty="0">
                <a:solidFill>
                  <a:schemeClr val="tx1"/>
                </a:solidFill>
                <a:latin typeface="Calibri" panose="020F0502020204030204" pitchFamily="34" charset="0"/>
                <a:cs typeface="Calibri" panose="020F0502020204030204" pitchFamily="34" charset="0"/>
              </a:rPr>
              <a:t>The LIR shall meet the LIR Design Input Requirements after being sprayed with a 15 +/- 2 gal/minute water spray for up to 5 minutes AND allowed to dry for at least 24 hours. </a:t>
            </a:r>
          </a:p>
          <a:p>
            <a:pPr marL="458788" indent="-230188">
              <a:lnSpc>
                <a:spcPct val="80000"/>
              </a:lnSpc>
              <a:spcAft>
                <a:spcPts val="1000"/>
              </a:spcAft>
              <a:buNone/>
            </a:pPr>
            <a:r>
              <a:rPr lang="en-US" sz="2000" i="1" dirty="0">
                <a:latin typeface="Calibri" panose="020F0502020204030204" pitchFamily="34" charset="0"/>
                <a:cs typeface="Calibri" panose="020F0502020204030204" pitchFamily="34" charset="0"/>
              </a:rPr>
              <a:t>Note: ”meet the LIR Design Input Requirements” is used as it communicates more comprehensively the intent rather than other terms like “meet all functional requirements” which excludes what is referred to as “non-functional requirements”.  </a:t>
            </a:r>
          </a:p>
          <a:p>
            <a:pPr marL="458788" indent="-230188">
              <a:lnSpc>
                <a:spcPct val="80000"/>
              </a:lnSpc>
              <a:spcAft>
                <a:spcPts val="1000"/>
              </a:spcAft>
              <a:buNone/>
            </a:pPr>
            <a:r>
              <a:rPr lang="en-US" sz="2000" i="1" dirty="0">
                <a:latin typeface="Calibri" panose="020F0502020204030204" pitchFamily="34" charset="0"/>
                <a:cs typeface="Calibri" panose="020F0502020204030204" pitchFamily="34" charset="0"/>
              </a:rPr>
              <a:t>Note: The use of “AND” (all upper case) is a convention to express logical expressions (R15) rather than the use of “and” (lower case) which is a combinator (R19) which often ties two thoughts together violating (R18) concerning single thought sentences.</a:t>
            </a:r>
          </a:p>
          <a:p>
            <a:pPr marL="0" indent="0">
              <a:lnSpc>
                <a:spcPct val="80000"/>
              </a:lnSpc>
              <a:spcAft>
                <a:spcPts val="1000"/>
              </a:spcAft>
              <a:buNone/>
            </a:pPr>
            <a:endParaRPr lang="en-US" sz="2000" b="1"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52</a:t>
            </a:fld>
            <a:endParaRPr lang="en-US" dirty="0"/>
          </a:p>
        </p:txBody>
      </p:sp>
      <p:sp>
        <p:nvSpPr>
          <p:cNvPr id="5" name="TextBox 4">
            <a:extLst>
              <a:ext uri="{FF2B5EF4-FFF2-40B4-BE49-F238E27FC236}">
                <a16:creationId xmlns:a16="http://schemas.microsoft.com/office/drawing/2014/main" id="{DFDBE2EA-9D04-30EC-7C89-2E1BE9409B3F}"/>
              </a:ext>
            </a:extLst>
          </p:cNvPr>
          <p:cNvSpPr txBox="1"/>
          <p:nvPr/>
        </p:nvSpPr>
        <p:spPr>
          <a:xfrm>
            <a:off x="1642844" y="6086865"/>
            <a:ext cx="8962715" cy="441275"/>
          </a:xfrm>
          <a:prstGeom prst="rect">
            <a:avLst/>
          </a:prstGeom>
          <a:noFill/>
        </p:spPr>
        <p:txBody>
          <a:bodyPr wrap="square" rtlCol="0">
            <a:spAutoFit/>
          </a:bodyPr>
          <a:lstStyle/>
          <a:p>
            <a:pPr algn="ctr">
              <a:lnSpc>
                <a:spcPct val="8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C00DC350-5920-CE65-5DA6-0F070076A4FC}"/>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8843851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blinds(horizontal)">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blinds(horizontal)">
                                      <p:cBhvr>
                                        <p:cTn id="4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872941" y="31491"/>
            <a:ext cx="10651279"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57770" y="907970"/>
            <a:ext cx="11970930" cy="4092114"/>
          </a:xfrm>
        </p:spPr>
        <p:txBody>
          <a:bodyPr>
            <a:noAutofit/>
          </a:bodyPr>
          <a:lstStyle/>
          <a:p>
            <a:pPr marL="471488" indent="-455613">
              <a:lnSpc>
                <a:spcPct val="90000"/>
              </a:lnSpc>
              <a:spcAft>
                <a:spcPts val="4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It should be able to operate within the space provided within the work area. </a:t>
            </a:r>
          </a:p>
          <a:p>
            <a:pPr marL="581025" indent="-336550">
              <a:lnSpc>
                <a:spcPct val="90000"/>
              </a:lnSpc>
              <a:spcAft>
                <a:spcPts val="400"/>
              </a:spcAft>
            </a:pPr>
            <a:r>
              <a:rPr lang="en-US" sz="2000" dirty="0">
                <a:latin typeface="Calibri" panose="020F0502020204030204" pitchFamily="34" charset="0"/>
                <a:cs typeface="Calibri" panose="020F0502020204030204" pitchFamily="34" charset="0"/>
              </a:rPr>
              <a:t>Avoid the use of personal and indefinite pronouns (R24).</a:t>
            </a:r>
          </a:p>
          <a:p>
            <a:pPr marL="581025" indent="-336550">
              <a:lnSpc>
                <a:spcPct val="80000"/>
              </a:lnSpc>
              <a:spcBef>
                <a:spcPts val="0"/>
              </a:spcBef>
              <a:spcAft>
                <a:spcPts val="300"/>
              </a:spcAft>
            </a:pPr>
            <a:r>
              <a:rPr lang="en-US" sz="2000" dirty="0">
                <a:latin typeface="Calibri" panose="020F0502020204030204" pitchFamily="34" charset="0"/>
                <a:cs typeface="Calibri" panose="020F0502020204030204" pitchFamily="34" charset="0"/>
              </a:rPr>
              <a:t>Written as a goal (should).  Must be written as a requirement “shall” on the entity to which it applies – “The LIR shall …’. (C9, R1, R4, R36, R39)</a:t>
            </a:r>
          </a:p>
          <a:p>
            <a:pPr marL="581025" indent="-336550">
              <a:lnSpc>
                <a:spcPct val="90000"/>
              </a:lnSpc>
              <a:spcAft>
                <a:spcPts val="400"/>
              </a:spcAft>
            </a:pPr>
            <a:r>
              <a:rPr lang="en-US" sz="2000" dirty="0">
                <a:latin typeface="Calibri" panose="020F0502020204030204" pitchFamily="34" charset="0"/>
                <a:cs typeface="Calibri" panose="020F0502020204030204" pitchFamily="34" charset="0"/>
              </a:rPr>
              <a:t>Avoid superfluous infinitives (R10) like “be able to”.  </a:t>
            </a:r>
          </a:p>
          <a:p>
            <a:pPr marL="581025" indent="-336550">
              <a:lnSpc>
                <a:spcPct val="90000"/>
              </a:lnSpc>
              <a:spcAft>
                <a:spcPts val="400"/>
              </a:spcAft>
            </a:pPr>
            <a:r>
              <a:rPr lang="en-US" sz="2000" dirty="0">
                <a:latin typeface="Calibri" panose="020F0502020204030204" pitchFamily="34" charset="0"/>
                <a:cs typeface="Calibri" panose="020F0502020204030204" pitchFamily="34" charset="0"/>
              </a:rPr>
              <a:t>Need to define what is meant by “operate”.  </a:t>
            </a:r>
          </a:p>
          <a:p>
            <a:pPr marL="581025" indent="-336550">
              <a:lnSpc>
                <a:spcPct val="90000"/>
              </a:lnSpc>
              <a:spcAft>
                <a:spcPts val="400"/>
              </a:spcAft>
            </a:pPr>
            <a:r>
              <a:rPr lang="en-US" sz="2000" dirty="0">
                <a:latin typeface="Calibri" panose="020F0502020204030204" pitchFamily="34" charset="0"/>
                <a:cs typeface="Calibri" panose="020F0502020204030204" pitchFamily="34" charset="0"/>
              </a:rPr>
              <a:t>Need to define specifically the space in which the LIR must limit operations else the requirement is ambiguous (C3) and not verifiable (C7).</a:t>
            </a:r>
          </a:p>
          <a:p>
            <a:pPr marL="581025" indent="-336550">
              <a:lnSpc>
                <a:spcPct val="90000"/>
              </a:lnSpc>
              <a:spcAft>
                <a:spcPts val="400"/>
              </a:spcAft>
            </a:pPr>
            <a:r>
              <a:rPr lang="en-US" sz="2000" dirty="0">
                <a:latin typeface="Calibri" panose="020F0502020204030204" pitchFamily="34" charset="0"/>
                <a:cs typeface="Calibri" panose="020F0502020204030204" pitchFamily="34" charset="0"/>
              </a:rPr>
              <a:t>A supporting diagram (R23) will clearly show the space in which the LIR must operate.</a:t>
            </a:r>
          </a:p>
          <a:p>
            <a:pPr marL="1376363" indent="-1362075">
              <a:lnSpc>
                <a:spcPct val="90000"/>
              </a:lnSpc>
              <a:spcAft>
                <a:spcPts val="400"/>
              </a:spcAft>
              <a:buSzPct val="100000"/>
              <a:buNone/>
            </a:pPr>
            <a:endParaRPr lang="en-US" sz="2000" b="1" dirty="0">
              <a:latin typeface="Calibri" panose="020F0502020204030204" pitchFamily="34" charset="0"/>
              <a:cs typeface="Calibri" panose="020F0502020204030204" pitchFamily="34" charset="0"/>
            </a:endParaRPr>
          </a:p>
          <a:p>
            <a:pPr marL="1376363" indent="-1362075">
              <a:lnSpc>
                <a:spcPct val="90000"/>
              </a:lnSpc>
              <a:spcAft>
                <a:spcPts val="400"/>
              </a:spcAft>
              <a:buSzPct val="100000"/>
              <a:buNone/>
            </a:pPr>
            <a:r>
              <a:rPr lang="en-US" sz="2000" b="1" dirty="0">
                <a:latin typeface="Calibri" panose="020F0502020204030204" pitchFamily="34" charset="0"/>
                <a:cs typeface="Calibri" panose="020F0502020204030204" pitchFamily="34" charset="0"/>
              </a:rPr>
              <a:t>Improved: </a:t>
            </a:r>
            <a:r>
              <a:rPr lang="en-US" sz="2000" dirty="0">
                <a:latin typeface="Calibri" panose="020F0502020204030204" pitchFamily="34" charset="0"/>
                <a:cs typeface="Calibri" panose="020F0502020204030204" pitchFamily="34" charset="0"/>
              </a:rPr>
              <a:t>The LIR shall limit Operations to within the 4-foot-wide x 16-foot-long x 8-foot-high volume within the LIS shown in Figure 1. </a:t>
            </a:r>
          </a:p>
          <a:p>
            <a:pPr marL="0" indent="0">
              <a:lnSpc>
                <a:spcPct val="80000"/>
              </a:lnSpc>
              <a:spcAft>
                <a:spcPts val="1000"/>
              </a:spcAft>
              <a:buNone/>
            </a:pPr>
            <a:endParaRPr lang="en-US" sz="2000" dirty="0">
              <a:latin typeface="Calibri" panose="020F0502020204030204" pitchFamily="34" charset="0"/>
              <a:cs typeface="Calibri" panose="020F0502020204030204" pitchFamily="34" charset="0"/>
            </a:endParaRPr>
          </a:p>
          <a:p>
            <a:pPr marL="457200" indent="-457200">
              <a:lnSpc>
                <a:spcPct val="90000"/>
              </a:lnSpc>
              <a:buFont typeface="+mj-lt"/>
              <a:buAutoNum type="arabicPeriod" startAt="11"/>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53</a:t>
            </a:fld>
            <a:endParaRPr lang="en-US" dirty="0"/>
          </a:p>
        </p:txBody>
      </p:sp>
      <p:sp>
        <p:nvSpPr>
          <p:cNvPr id="5" name="TextBox 4">
            <a:extLst>
              <a:ext uri="{FF2B5EF4-FFF2-40B4-BE49-F238E27FC236}">
                <a16:creationId xmlns:a16="http://schemas.microsoft.com/office/drawing/2014/main" id="{DFDBE2EA-9D04-30EC-7C89-2E1BE9409B3F}"/>
              </a:ext>
            </a:extLst>
          </p:cNvPr>
          <p:cNvSpPr txBox="1"/>
          <p:nvPr/>
        </p:nvSpPr>
        <p:spPr>
          <a:xfrm>
            <a:off x="1690554" y="598083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219EC015-F649-91A7-3D38-78498518788A}"/>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14232803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blinds(horizontal)">
                                      <p:cBhvr>
                                        <p:cTn id="3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872941" y="31491"/>
            <a:ext cx="10651279"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57770" y="907970"/>
            <a:ext cx="11970930" cy="4092114"/>
          </a:xfrm>
        </p:spPr>
        <p:txBody>
          <a:bodyPr>
            <a:noAutofit/>
          </a:bodyPr>
          <a:lstStyle/>
          <a:p>
            <a:pPr marL="471488" indent="-455613">
              <a:lnSpc>
                <a:spcPct val="90000"/>
              </a:lnSpc>
              <a:spcAft>
                <a:spcPts val="4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LIR dimensions shall be less than 4-foot-wide x 16-foot-long x 8-foot-high. </a:t>
            </a:r>
          </a:p>
          <a:p>
            <a:pPr marL="581025" indent="-336550">
              <a:lnSpc>
                <a:spcPct val="90000"/>
              </a:lnSpc>
              <a:spcAft>
                <a:spcPts val="400"/>
              </a:spcAft>
            </a:pPr>
            <a:r>
              <a:rPr lang="en-US" sz="2000" dirty="0">
                <a:latin typeface="Calibri" panose="020F0502020204030204" pitchFamily="34" charset="0"/>
                <a:cs typeface="Calibri" panose="020F0502020204030204" pitchFamily="34" charset="0"/>
              </a:rPr>
              <a:t>Requirement should be written on the LIR, not a part or characteristic of the LIR: “The LIR shall…..”</a:t>
            </a:r>
          </a:p>
          <a:p>
            <a:pPr marL="581025" indent="-336550">
              <a:lnSpc>
                <a:spcPct val="90000"/>
              </a:lnSpc>
              <a:spcAft>
                <a:spcPts val="400"/>
              </a:spcAft>
            </a:pPr>
            <a:r>
              <a:rPr lang="en-US" sz="2000" dirty="0">
                <a:latin typeface="Calibri" panose="020F0502020204030204" pitchFamily="34" charset="0"/>
                <a:cs typeface="Calibri" panose="020F0502020204030204" pitchFamily="34" charset="0"/>
              </a:rPr>
              <a:t>The specific intent and amount of detail of the need or requirement statement must be  appropriate (C3) to the level (the level of abstraction, organization, or system architecture) of the entity to which it refers.</a:t>
            </a:r>
          </a:p>
          <a:p>
            <a:pPr marL="581025" indent="-336550">
              <a:lnSpc>
                <a:spcPct val="90000"/>
              </a:lnSpc>
              <a:spcAft>
                <a:spcPts val="400"/>
              </a:spcAft>
            </a:pPr>
            <a:r>
              <a:rPr lang="en-US" sz="2000" dirty="0">
                <a:latin typeface="Calibri" panose="020F0502020204030204" pitchFamily="34" charset="0"/>
                <a:cs typeface="Calibri" panose="020F0502020204030204" pitchFamily="34" charset="0"/>
              </a:rPr>
              <a:t>As worded, the real intent of the need was misinterpreted – the intent was to define the volume in which the LIR must limit operations, not the specific size of the LIR.</a:t>
            </a:r>
          </a:p>
          <a:p>
            <a:pPr marL="1376363" indent="-1362075">
              <a:lnSpc>
                <a:spcPct val="90000"/>
              </a:lnSpc>
              <a:spcAft>
                <a:spcPts val="400"/>
              </a:spcAft>
              <a:buSzPct val="100000"/>
              <a:buNone/>
            </a:pPr>
            <a:endParaRPr lang="en-US" sz="2000" b="1" dirty="0">
              <a:latin typeface="Calibri" panose="020F0502020204030204" pitchFamily="34" charset="0"/>
              <a:cs typeface="Calibri" panose="020F0502020204030204" pitchFamily="34" charset="0"/>
            </a:endParaRPr>
          </a:p>
          <a:p>
            <a:pPr marL="1376363" indent="-1362075">
              <a:lnSpc>
                <a:spcPct val="90000"/>
              </a:lnSpc>
              <a:spcAft>
                <a:spcPts val="400"/>
              </a:spcAft>
              <a:buSzPct val="100000"/>
              <a:buNone/>
            </a:pPr>
            <a:r>
              <a:rPr lang="en-US" sz="2000" b="1" dirty="0">
                <a:latin typeface="Calibri" panose="020F0502020204030204" pitchFamily="34" charset="0"/>
                <a:cs typeface="Calibri" panose="020F0502020204030204" pitchFamily="34" charset="0"/>
              </a:rPr>
              <a:t>Improved: </a:t>
            </a:r>
            <a:r>
              <a:rPr lang="en-US" sz="2000" dirty="0">
                <a:latin typeface="Calibri" panose="020F0502020204030204" pitchFamily="34" charset="0"/>
                <a:cs typeface="Calibri" panose="020F0502020204030204" pitchFamily="34" charset="0"/>
              </a:rPr>
              <a:t>The LIR shall limit Operations to within the 4-foot-wide x 16-foot-long x 8-foot-high volume within the LIS as shown in Figure 1. </a:t>
            </a:r>
          </a:p>
          <a:p>
            <a:pPr marL="0" indent="0">
              <a:lnSpc>
                <a:spcPct val="80000"/>
              </a:lnSpc>
              <a:spcAft>
                <a:spcPts val="1000"/>
              </a:spcAft>
              <a:buNone/>
            </a:pPr>
            <a:endParaRPr lang="en-US" sz="2000" dirty="0">
              <a:latin typeface="Calibri" panose="020F0502020204030204" pitchFamily="34" charset="0"/>
              <a:cs typeface="Calibri" panose="020F0502020204030204" pitchFamily="34" charset="0"/>
            </a:endParaRPr>
          </a:p>
          <a:p>
            <a:pPr marL="457200" indent="-457200">
              <a:lnSpc>
                <a:spcPct val="90000"/>
              </a:lnSpc>
              <a:buFont typeface="+mj-lt"/>
              <a:buAutoNum type="arabicPeriod" startAt="11"/>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54</a:t>
            </a:fld>
            <a:endParaRPr lang="en-US" dirty="0"/>
          </a:p>
        </p:txBody>
      </p:sp>
      <p:sp>
        <p:nvSpPr>
          <p:cNvPr id="5" name="TextBox 4">
            <a:extLst>
              <a:ext uri="{FF2B5EF4-FFF2-40B4-BE49-F238E27FC236}">
                <a16:creationId xmlns:a16="http://schemas.microsoft.com/office/drawing/2014/main" id="{DFDBE2EA-9D04-30EC-7C89-2E1BE9409B3F}"/>
              </a:ext>
            </a:extLst>
          </p:cNvPr>
          <p:cNvSpPr txBox="1"/>
          <p:nvPr/>
        </p:nvSpPr>
        <p:spPr>
          <a:xfrm>
            <a:off x="1690554" y="598083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219EC015-F649-91A7-3D38-78498518788A}"/>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3221239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872941" y="31491"/>
            <a:ext cx="10651279"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0" y="758854"/>
            <a:ext cx="12198350" cy="5216595"/>
          </a:xfrm>
        </p:spPr>
        <p:txBody>
          <a:bodyPr>
            <a:noAutofit/>
          </a:bodyPr>
          <a:lstStyle/>
          <a:p>
            <a:pPr marL="0" indent="0">
              <a:lnSpc>
                <a:spcPct val="90000"/>
              </a:lnSpc>
              <a:spcBef>
                <a:spcPts val="0"/>
              </a:spcBef>
              <a:spcAft>
                <a:spcPts val="3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LIR must be capable of quickly fitting through a 3 x 7 door when fully assembled. </a:t>
            </a:r>
          </a:p>
          <a:p>
            <a:pPr marL="523875" indent="-333375">
              <a:lnSpc>
                <a:spcPct val="90000"/>
              </a:lnSpc>
              <a:spcBef>
                <a:spcPts val="0"/>
              </a:spcBef>
              <a:spcAft>
                <a:spcPts val="300"/>
              </a:spcAft>
              <a:buSzPct val="100000"/>
            </a:pPr>
            <a:r>
              <a:rPr lang="en-US" sz="2000" dirty="0">
                <a:latin typeface="Calibri" panose="020F0502020204030204" pitchFamily="34" charset="0"/>
                <a:cs typeface="Calibri" panose="020F0502020204030204" pitchFamily="34" charset="0"/>
              </a:rPr>
              <a:t>Convention states a requirement is indicated by the use of the word “shall” rather than “must” or ”may” – “The LIR shall …’ (C9, R1, R4, R36, R39),</a:t>
            </a:r>
          </a:p>
          <a:p>
            <a:pPr marL="523875" indent="-333375">
              <a:lnSpc>
                <a:spcPct val="90000"/>
              </a:lnSpc>
              <a:spcBef>
                <a:spcPts val="0"/>
              </a:spcBef>
              <a:spcAft>
                <a:spcPts val="300"/>
              </a:spcAft>
            </a:pPr>
            <a:r>
              <a:rPr lang="en-US" sz="2000" dirty="0">
                <a:latin typeface="Calibri" panose="020F0502020204030204" pitchFamily="34" charset="0"/>
                <a:cs typeface="Calibri" panose="020F0502020204030204" pitchFamily="34" charset="0"/>
              </a:rPr>
              <a:t>Avoid superfluous infinitives (R10) like “be capable of”.  </a:t>
            </a:r>
          </a:p>
          <a:p>
            <a:pPr marL="523875" indent="-333375">
              <a:lnSpc>
                <a:spcPct val="90000"/>
              </a:lnSpc>
              <a:spcBef>
                <a:spcPts val="0"/>
              </a:spcBef>
              <a:spcAft>
                <a:spcPts val="300"/>
              </a:spcAft>
            </a:pPr>
            <a:r>
              <a:rPr lang="en-US" sz="2000" dirty="0">
                <a:latin typeface="Calibri" panose="020F0502020204030204" pitchFamily="34" charset="0"/>
                <a:cs typeface="Calibri" panose="020F0502020204030204" pitchFamily="34" charset="0"/>
              </a:rPr>
              <a:t>Define temporal dependencies explicitly (R35) instead of using indefinite temporal keywords such as “quickly”.</a:t>
            </a:r>
          </a:p>
          <a:p>
            <a:pPr marL="523875" indent="-333375">
              <a:lnSpc>
                <a:spcPct val="90000"/>
              </a:lnSpc>
              <a:spcBef>
                <a:spcPts val="0"/>
              </a:spcBef>
              <a:spcAft>
                <a:spcPts val="300"/>
              </a:spcAft>
            </a:pPr>
            <a:r>
              <a:rPr lang="en-US" sz="2000" dirty="0">
                <a:latin typeface="Calibri" panose="020F0502020204030204" pitchFamily="34" charset="0"/>
                <a:cs typeface="Calibri" panose="020F0502020204030204" pitchFamily="34" charset="0"/>
              </a:rPr>
              <a:t>What does 3 x 7 mean? When stating quantities, all numbers should have appropriate and consistent units of measure (R6) explicitly stated using a common measurement system in terms of the thing the number refers.</a:t>
            </a:r>
          </a:p>
          <a:p>
            <a:pPr marL="523875" indent="-333375">
              <a:lnSpc>
                <a:spcPct val="90000"/>
              </a:lnSpc>
              <a:spcBef>
                <a:spcPts val="0"/>
              </a:spcBef>
              <a:spcAft>
                <a:spcPts val="300"/>
              </a:spcAft>
            </a:pPr>
            <a:r>
              <a:rPr lang="en-US" sz="2000" dirty="0">
                <a:latin typeface="Calibri" panose="020F0502020204030204" pitchFamily="34" charset="0"/>
                <a:cs typeface="Calibri" panose="020F0502020204030204" pitchFamily="34" charset="0"/>
              </a:rPr>
              <a:t>Not clear whether the LIR is being moved on its own set of wheels or on some type of transport mechanism when it is being moved through the door opening.</a:t>
            </a:r>
          </a:p>
          <a:p>
            <a:pPr marL="635000" indent="-619125">
              <a:lnSpc>
                <a:spcPct val="90000"/>
              </a:lnSpc>
              <a:spcBef>
                <a:spcPts val="0"/>
              </a:spcBef>
              <a:spcAft>
                <a:spcPts val="300"/>
              </a:spcAft>
              <a:buNone/>
            </a:pPr>
            <a:endParaRPr lang="en-US" sz="1000" b="1" dirty="0">
              <a:latin typeface="Calibri" panose="020F0502020204030204" pitchFamily="34" charset="0"/>
              <a:cs typeface="Calibri" panose="020F0502020204030204" pitchFamily="34" charset="0"/>
            </a:endParaRPr>
          </a:p>
          <a:p>
            <a:pPr marL="635000" indent="-619125">
              <a:lnSpc>
                <a:spcPct val="90000"/>
              </a:lnSpc>
              <a:spcBef>
                <a:spcPts val="0"/>
              </a:spcBef>
              <a:spcAft>
                <a:spcPts val="300"/>
              </a:spcAft>
              <a:buNone/>
            </a:pPr>
            <a:r>
              <a:rPr lang="en-US" sz="2000" b="1" dirty="0">
                <a:latin typeface="Calibri" panose="020F0502020204030204" pitchFamily="34" charset="0"/>
                <a:cs typeface="Calibri" panose="020F0502020204030204" pitchFamily="34" charset="0"/>
              </a:rPr>
              <a:t>Improved: </a:t>
            </a:r>
            <a:r>
              <a:rPr lang="en-US" sz="2000" dirty="0">
                <a:latin typeface="Calibri" panose="020F0502020204030204" pitchFamily="34" charset="0"/>
                <a:cs typeface="Calibri" panose="020F0502020204030204" pitchFamily="34" charset="0"/>
              </a:rPr>
              <a:t>The LIR shall fit through a 3-foot-wide x 7-foot-high door opening when fully assembled AND on the </a:t>
            </a:r>
            <a:r>
              <a:rPr lang="en-US" sz="2000" dirty="0" err="1">
                <a:latin typeface="Calibri" panose="020F0502020204030204" pitchFamily="34" charset="0"/>
                <a:cs typeface="Calibri" panose="020F0502020204030204" pitchFamily="34" charset="0"/>
              </a:rPr>
              <a:t>Supplier_Provided_Dolly</a:t>
            </a:r>
            <a:r>
              <a:rPr lang="en-US" sz="2000" dirty="0">
                <a:latin typeface="Calibri" panose="020F0502020204030204" pitchFamily="34" charset="0"/>
                <a:cs typeface="Calibri" panose="020F0502020204030204" pitchFamily="34" charset="0"/>
              </a:rPr>
              <a:t>, without having to remove the door. </a:t>
            </a:r>
          </a:p>
          <a:p>
            <a:pPr marL="523875" indent="-285750">
              <a:lnSpc>
                <a:spcPct val="90000"/>
              </a:lnSpc>
              <a:spcBef>
                <a:spcPts val="0"/>
              </a:spcBef>
              <a:spcAft>
                <a:spcPts val="300"/>
              </a:spcAft>
            </a:pPr>
            <a:r>
              <a:rPr lang="en-US" sz="2000" i="1" dirty="0">
                <a:latin typeface="Calibri" panose="020F0502020204030204" pitchFamily="34" charset="0"/>
                <a:cs typeface="Calibri" panose="020F0502020204030204" pitchFamily="34" charset="0"/>
              </a:rPr>
              <a:t>Note: The use of “AND” (all upper case) is a convention to express logical expressions (R15) rather than the use of “and” (lower case) which is a combinator (R19) which often ties two thoughts together violating (R18) concerning single thought sentences. In this context the total height of the LIR and dolly must be less than 7 ft.</a:t>
            </a:r>
          </a:p>
          <a:p>
            <a:pPr marL="523875" indent="-285750">
              <a:lnSpc>
                <a:spcPct val="90000"/>
              </a:lnSpc>
              <a:spcBef>
                <a:spcPts val="0"/>
              </a:spcBef>
              <a:spcAft>
                <a:spcPts val="300"/>
              </a:spcAft>
            </a:pPr>
            <a:r>
              <a:rPr lang="en-US" sz="2000" i="1" dirty="0">
                <a:latin typeface="Calibri" panose="020F0502020204030204" pitchFamily="34" charset="0"/>
                <a:cs typeface="Calibri" panose="020F0502020204030204" pitchFamily="34" charset="0"/>
              </a:rPr>
              <a:t>Note: The qualifying clause “without having to remove the door”, makes clear as to the intent in the use of the word “quickly” in the original requirement.  Having to remove the door would add considerable time when moving the LIR through the door opening.</a:t>
            </a:r>
          </a:p>
          <a:p>
            <a:pPr marL="523875" indent="-285750">
              <a:lnSpc>
                <a:spcPct val="90000"/>
              </a:lnSpc>
              <a:spcBef>
                <a:spcPts val="0"/>
              </a:spcBef>
              <a:spcAft>
                <a:spcPts val="300"/>
              </a:spcAft>
            </a:pPr>
            <a:endParaRPr lang="en-US" sz="2000" dirty="0">
              <a:latin typeface="Calibri" panose="020F0502020204030204" pitchFamily="34" charset="0"/>
              <a:cs typeface="Calibri" panose="020F0502020204030204" pitchFamily="34" charset="0"/>
            </a:endParaRPr>
          </a:p>
          <a:p>
            <a:pPr marL="523875" indent="-285750">
              <a:lnSpc>
                <a:spcPct val="90000"/>
              </a:lnSpc>
              <a:spcBef>
                <a:spcPts val="0"/>
              </a:spcBef>
              <a:spcAft>
                <a:spcPts val="300"/>
              </a:spcAft>
            </a:pPr>
            <a:endParaRPr lang="en-US" sz="2000" dirty="0">
              <a:latin typeface="Calibri" panose="020F0502020204030204" pitchFamily="34" charset="0"/>
              <a:cs typeface="Calibri" panose="020F0502020204030204" pitchFamily="34" charset="0"/>
            </a:endParaRPr>
          </a:p>
          <a:p>
            <a:pPr marL="0" indent="0">
              <a:lnSpc>
                <a:spcPct val="90000"/>
              </a:lnSpc>
              <a:spcBef>
                <a:spcPts val="0"/>
              </a:spcBef>
              <a:spcAft>
                <a:spcPts val="300"/>
              </a:spcAft>
              <a:buNone/>
            </a:pPr>
            <a:endParaRPr lang="en-US" sz="2000" dirty="0">
              <a:latin typeface="Calibri" panose="020F0502020204030204" pitchFamily="34" charset="0"/>
              <a:cs typeface="Calibri" panose="020F0502020204030204" pitchFamily="34" charset="0"/>
            </a:endParaRPr>
          </a:p>
          <a:p>
            <a:pPr marL="457200" indent="-457200">
              <a:lnSpc>
                <a:spcPct val="90000"/>
              </a:lnSpc>
              <a:spcBef>
                <a:spcPts val="0"/>
              </a:spcBef>
              <a:spcAft>
                <a:spcPts val="300"/>
              </a:spcAft>
              <a:buFont typeface="+mj-lt"/>
              <a:buAutoNum type="arabicPeriod" startAt="11"/>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55</a:t>
            </a:fld>
            <a:endParaRPr lang="en-US" dirty="0"/>
          </a:p>
        </p:txBody>
      </p:sp>
      <p:sp>
        <p:nvSpPr>
          <p:cNvPr id="5" name="TextBox 4">
            <a:extLst>
              <a:ext uri="{FF2B5EF4-FFF2-40B4-BE49-F238E27FC236}">
                <a16:creationId xmlns:a16="http://schemas.microsoft.com/office/drawing/2014/main" id="{DFDBE2EA-9D04-30EC-7C89-2E1BE9409B3F}"/>
              </a:ext>
            </a:extLst>
          </p:cNvPr>
          <p:cNvSpPr txBox="1"/>
          <p:nvPr/>
        </p:nvSpPr>
        <p:spPr>
          <a:xfrm>
            <a:off x="1642844" y="6104013"/>
            <a:ext cx="8962715" cy="441275"/>
          </a:xfrm>
          <a:prstGeom prst="rect">
            <a:avLst/>
          </a:prstGeom>
          <a:noFill/>
        </p:spPr>
        <p:txBody>
          <a:bodyPr wrap="square" rtlCol="0">
            <a:spAutoFit/>
          </a:bodyPr>
          <a:lstStyle/>
          <a:p>
            <a:pPr algn="ctr">
              <a:lnSpc>
                <a:spcPct val="8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219EC015-F649-91A7-3D38-78498518788A}"/>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471475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blinds(horizontal)">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blinds(horizontal)">
                                      <p:cBhvr>
                                        <p:cTn id="4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611307" y="89859"/>
            <a:ext cx="10651280" cy="504319"/>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112295" y="614630"/>
            <a:ext cx="11916405" cy="5392469"/>
          </a:xfrm>
        </p:spPr>
        <p:txBody>
          <a:bodyPr>
            <a:normAutofit fontScale="92500" lnSpcReduction="10000"/>
          </a:bodyPr>
          <a:lstStyle/>
          <a:p>
            <a:pPr marL="0" indent="0">
              <a:lnSpc>
                <a:spcPct val="90000"/>
              </a:lnSpc>
              <a:spcBef>
                <a:spcPts val="0"/>
              </a:spcBef>
              <a:spcAft>
                <a:spcPts val="4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Anyone within the production facility should be able to move the robot.</a:t>
            </a:r>
          </a:p>
          <a:p>
            <a:pPr marL="460375" indent="-222250">
              <a:lnSpc>
                <a:spcPct val="90000"/>
              </a:lnSpc>
              <a:spcBef>
                <a:spcPts val="0"/>
              </a:spcBef>
              <a:spcAft>
                <a:spcPts val="400"/>
              </a:spcAft>
              <a:buSzPct val="100000"/>
            </a:pPr>
            <a:r>
              <a:rPr lang="en-US" sz="2000" dirty="0">
                <a:latin typeface="Calibri" panose="020F0502020204030204" pitchFamily="34" charset="0"/>
                <a:cs typeface="Calibri" panose="020F0502020204030204" pitchFamily="34" charset="0"/>
              </a:rPr>
              <a:t>Avoid vague terms (R7) like “Anyone” this is too large a population, members of which may have difficulties doing the task - need to be more specific. Also does this imply a single person?  What are the assumed capabilities of this person?</a:t>
            </a:r>
          </a:p>
          <a:p>
            <a:pPr marL="460375" indent="-222250">
              <a:lnSpc>
                <a:spcPct val="90000"/>
              </a:lnSpc>
              <a:spcBef>
                <a:spcPts val="0"/>
              </a:spcBef>
              <a:spcAft>
                <a:spcPts val="400"/>
              </a:spcAft>
              <a:buSzPct val="100000"/>
            </a:pPr>
            <a:r>
              <a:rPr lang="en-US" sz="2000" dirty="0">
                <a:latin typeface="Calibri" panose="020F0502020204030204" pitchFamily="34" charset="0"/>
                <a:cs typeface="Calibri" panose="020F0502020204030204" pitchFamily="34" charset="0"/>
              </a:rPr>
              <a:t>Written as a goal “should” and not as a requirement “shall” on the LIR.  “The LIR shall ….” (C9, R1, R4, R36, R39),</a:t>
            </a:r>
          </a:p>
          <a:p>
            <a:pPr marL="460375" indent="-222250">
              <a:lnSpc>
                <a:spcPct val="90000"/>
              </a:lnSpc>
              <a:spcBef>
                <a:spcPts val="0"/>
              </a:spcBef>
              <a:spcAft>
                <a:spcPts val="400"/>
              </a:spcAft>
              <a:buSzPct val="100000"/>
            </a:pPr>
            <a:r>
              <a:rPr lang="en-US" sz="2000" dirty="0">
                <a:latin typeface="Calibri" panose="020F0502020204030204" pitchFamily="34" charset="0"/>
                <a:cs typeface="Calibri" panose="020F0502020204030204" pitchFamily="34" charset="0"/>
              </a:rPr>
              <a:t>Avoid superfluous infinitives (R10) like “be able to”. </a:t>
            </a:r>
          </a:p>
          <a:p>
            <a:pPr marL="460375" indent="-222250">
              <a:lnSpc>
                <a:spcPct val="90000"/>
              </a:lnSpc>
              <a:spcBef>
                <a:spcPts val="0"/>
              </a:spcBef>
              <a:spcAft>
                <a:spcPts val="400"/>
              </a:spcAft>
              <a:buSzPct val="100000"/>
            </a:pPr>
            <a:r>
              <a:rPr lang="en-US" sz="2000" dirty="0">
                <a:latin typeface="Calibri" panose="020F0502020204030204" pitchFamily="34" charset="0"/>
                <a:cs typeface="Calibri" panose="020F0502020204030204" pitchFamily="34" charset="0"/>
              </a:rPr>
              <a:t>Not clear whether the LIR is being moved on its own or on some type of transport mechanism.</a:t>
            </a:r>
          </a:p>
          <a:p>
            <a:pPr marL="460375" indent="-222250">
              <a:lnSpc>
                <a:spcPct val="90000"/>
              </a:lnSpc>
              <a:spcBef>
                <a:spcPts val="0"/>
              </a:spcBef>
              <a:spcAft>
                <a:spcPts val="400"/>
              </a:spcAft>
              <a:buSzPct val="100000"/>
            </a:pPr>
            <a:r>
              <a:rPr lang="en-US" sz="2000" dirty="0">
                <a:latin typeface="Calibri" panose="020F0502020204030204" pitchFamily="34" charset="0"/>
                <a:cs typeface="Calibri" panose="020F0502020204030204" pitchFamily="34" charset="0"/>
              </a:rPr>
              <a:t>To be verifiable (C7) a specific value of force needs to be included within the requirement statement. The reason and source of this number should be addressed in the rationale.</a:t>
            </a:r>
          </a:p>
          <a:p>
            <a:pPr marL="357188" indent="-341313">
              <a:lnSpc>
                <a:spcPct val="90000"/>
              </a:lnSpc>
              <a:spcBef>
                <a:spcPts val="0"/>
              </a:spcBef>
              <a:spcAft>
                <a:spcPts val="400"/>
              </a:spcAft>
              <a:buSzPct val="100000"/>
              <a:buNone/>
            </a:pPr>
            <a:endParaRPr lang="en-US" sz="1100" b="1" dirty="0">
              <a:latin typeface="Calibri" panose="020F0502020204030204" pitchFamily="34" charset="0"/>
              <a:cs typeface="Calibri" panose="020F0502020204030204" pitchFamily="34" charset="0"/>
            </a:endParaRPr>
          </a:p>
          <a:p>
            <a:pPr marL="357188" indent="-341313">
              <a:lnSpc>
                <a:spcPct val="90000"/>
              </a:lnSpc>
              <a:spcBef>
                <a:spcPts val="0"/>
              </a:spcBef>
              <a:spcAft>
                <a:spcPts val="400"/>
              </a:spcAft>
              <a:buSzPct val="100000"/>
              <a:buNone/>
            </a:pPr>
            <a:r>
              <a:rPr lang="en-US" sz="2000" b="1" dirty="0">
                <a:latin typeface="Calibri" panose="020F0502020204030204" pitchFamily="34" charset="0"/>
                <a:cs typeface="Calibri" panose="020F0502020204030204" pitchFamily="34" charset="0"/>
              </a:rPr>
              <a:t>Improved: </a:t>
            </a:r>
            <a:r>
              <a:rPr lang="en-US" sz="2000" dirty="0">
                <a:latin typeface="Calibri" panose="020F0502020204030204" pitchFamily="34" charset="0"/>
                <a:cs typeface="Calibri" panose="020F0502020204030204" pitchFamily="34" charset="0"/>
              </a:rPr>
              <a:t>The LIR shall limit the force needed to move the LIR to less than 10 pounds when the LIR is loaded on the </a:t>
            </a:r>
            <a:r>
              <a:rPr lang="en-US" sz="2000" dirty="0" err="1">
                <a:latin typeface="Calibri" panose="020F0502020204030204" pitchFamily="34" charset="0"/>
                <a:cs typeface="Calibri" panose="020F0502020204030204" pitchFamily="34" charset="0"/>
              </a:rPr>
              <a:t>Supplier_Furnished_Dolly</a:t>
            </a:r>
            <a:r>
              <a:rPr lang="en-US" sz="2000" dirty="0">
                <a:latin typeface="Calibri" panose="020F0502020204030204" pitchFamily="34" charset="0"/>
                <a:cs typeface="Calibri" panose="020F0502020204030204" pitchFamily="34" charset="0"/>
              </a:rPr>
              <a:t>.</a:t>
            </a:r>
          </a:p>
          <a:p>
            <a:pPr marL="357188" indent="-341313">
              <a:lnSpc>
                <a:spcPct val="90000"/>
              </a:lnSpc>
              <a:spcBef>
                <a:spcPts val="0"/>
              </a:spcBef>
              <a:spcAft>
                <a:spcPts val="400"/>
              </a:spcAft>
              <a:buSzPct val="100000"/>
              <a:buNone/>
            </a:pPr>
            <a:r>
              <a:rPr lang="en-US" sz="2000" dirty="0">
                <a:latin typeface="Calibri" panose="020F0502020204030204" pitchFamily="34" charset="0"/>
                <a:cs typeface="Calibri" panose="020F0502020204030204" pitchFamily="34" charset="0"/>
              </a:rPr>
              <a:t>	</a:t>
            </a:r>
            <a:r>
              <a:rPr lang="en-US" sz="2000" u="sng" dirty="0">
                <a:latin typeface="Calibri" panose="020F0502020204030204" pitchFamily="34" charset="0"/>
                <a:cs typeface="Calibri" panose="020F0502020204030204" pitchFamily="34" charset="0"/>
              </a:rPr>
              <a:t>Rational</a:t>
            </a:r>
            <a:r>
              <a:rPr lang="en-US" sz="2000" dirty="0">
                <a:latin typeface="Calibri" panose="020F0502020204030204" pitchFamily="34" charset="0"/>
                <a:cs typeface="Calibri" panose="020F0502020204030204" pitchFamily="34" charset="0"/>
              </a:rPr>
              <a:t>: </a:t>
            </a:r>
            <a:r>
              <a:rPr lang="en-US" sz="2000" i="1" dirty="0">
                <a:latin typeface="Calibri" panose="020F0502020204030204" pitchFamily="34" charset="0"/>
                <a:cs typeface="Calibri" panose="020F0502020204030204" pitchFamily="34" charset="0"/>
              </a:rPr>
              <a:t>Given there is only a single maintenance technician on call during operations, a single maintenance technician must be able to move (push or pull) the LIR within the facility when the LIR is placed on the </a:t>
            </a:r>
            <a:r>
              <a:rPr lang="en-US" sz="2000" i="1" dirty="0" err="1">
                <a:latin typeface="Calibri" panose="020F0502020204030204" pitchFamily="34" charset="0"/>
                <a:cs typeface="Calibri" panose="020F0502020204030204" pitchFamily="34" charset="0"/>
              </a:rPr>
              <a:t>Supplier_Furnished_Dolly</a:t>
            </a:r>
            <a:r>
              <a:rPr lang="en-US" sz="2000" i="1" dirty="0">
                <a:latin typeface="Calibri" panose="020F0502020204030204" pitchFamily="34" charset="0"/>
                <a:cs typeface="Calibri" panose="020F0502020204030204" pitchFamily="34" charset="0"/>
              </a:rPr>
              <a:t>.   Studies have been done to show 10 pounds of force to start and stop movement of the LIR when on the </a:t>
            </a:r>
            <a:r>
              <a:rPr lang="en-US" sz="2000" i="1" dirty="0" err="1">
                <a:latin typeface="Calibri" panose="020F0502020204030204" pitchFamily="34" charset="0"/>
                <a:cs typeface="Calibri" panose="020F0502020204030204" pitchFamily="34" charset="0"/>
              </a:rPr>
              <a:t>Supplier_Furnished_Dolly</a:t>
            </a:r>
            <a:r>
              <a:rPr lang="en-US" sz="2000" i="1" dirty="0">
                <a:latin typeface="Calibri" panose="020F0502020204030204" pitchFamily="34" charset="0"/>
                <a:cs typeface="Calibri" panose="020F0502020204030204" pitchFamily="34" charset="0"/>
              </a:rPr>
              <a:t> is within the capabilities of the maintenance technicians employed within the facility.  Once in motion, this force is reduced to less than this value.  All maintenance technicians that are employed must demonstrate an ability to apply a push and pull force of 10 pounds when placed on a dolly as a condition of employment. This requirement is stated in this manner to give the supplier options concerning the mass of the LIR and design of the dolly.  This capability is also factored into the MTTR requirement.</a:t>
            </a: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56</a:t>
            </a:fld>
            <a:endParaRPr lang="en-US" dirty="0"/>
          </a:p>
        </p:txBody>
      </p:sp>
      <p:sp>
        <p:nvSpPr>
          <p:cNvPr id="5" name="TextBox 4">
            <a:extLst>
              <a:ext uri="{FF2B5EF4-FFF2-40B4-BE49-F238E27FC236}">
                <a16:creationId xmlns:a16="http://schemas.microsoft.com/office/drawing/2014/main" id="{09A1027A-7D8F-4255-4DDC-9E96ABAACF54}"/>
              </a:ext>
            </a:extLst>
          </p:cNvPr>
          <p:cNvSpPr txBox="1"/>
          <p:nvPr/>
        </p:nvSpPr>
        <p:spPr>
          <a:xfrm>
            <a:off x="1605994" y="5781831"/>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9FE6F791-A121-2D3E-3AD8-8108B16B6FAC}"/>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3408125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blinds(horizontal)">
                                      <p:cBhvr>
                                        <p:cTn id="3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611307" y="89859"/>
            <a:ext cx="10651280"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37558" y="950788"/>
            <a:ext cx="11916405" cy="4519569"/>
          </a:xfrm>
        </p:spPr>
        <p:txBody>
          <a:bodyPr>
            <a:noAutofit/>
          </a:bodyPr>
          <a:lstStyle/>
          <a:p>
            <a:pPr marL="0" indent="0">
              <a:lnSpc>
                <a:spcPct val="90000"/>
              </a:lnSpc>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LIR shall be capable of installing lids on the jars located on the conveyer belt through the opening.</a:t>
            </a:r>
          </a:p>
          <a:p>
            <a:pPr marL="581025" indent="-342900">
              <a:lnSpc>
                <a:spcPct val="90000"/>
              </a:lnSpc>
              <a:spcAft>
                <a:spcPts val="200"/>
              </a:spcAft>
            </a:pPr>
            <a:r>
              <a:rPr lang="en-US" sz="2000" dirty="0">
                <a:latin typeface="Calibri" panose="020F0502020204030204" pitchFamily="34" charset="0"/>
                <a:cs typeface="Calibri" panose="020F0502020204030204" pitchFamily="34" charset="0"/>
              </a:rPr>
              <a:t>Avoid superfluous infinitives (R10) like “be capable of”.  </a:t>
            </a:r>
          </a:p>
          <a:p>
            <a:pPr marL="581025" indent="-342900">
              <a:lnSpc>
                <a:spcPct val="90000"/>
              </a:lnSpc>
              <a:spcAft>
                <a:spcPts val="200"/>
              </a:spcAft>
            </a:pPr>
            <a:r>
              <a:rPr lang="en-US" sz="2000" dirty="0">
                <a:latin typeface="Calibri" panose="020F0502020204030204" pitchFamily="34" charset="0"/>
                <a:cs typeface="Calibri" panose="020F0502020204030204" pitchFamily="34" charset="0"/>
              </a:rPr>
              <a:t>What conveyer belt?  What opening? </a:t>
            </a:r>
          </a:p>
          <a:p>
            <a:pPr marL="581025" indent="-342900">
              <a:lnSpc>
                <a:spcPct val="90000"/>
              </a:lnSpc>
              <a:spcAft>
                <a:spcPts val="200"/>
              </a:spcAft>
            </a:pPr>
            <a:r>
              <a:rPr lang="en-US" sz="2000" dirty="0">
                <a:latin typeface="Calibri" panose="020F0502020204030204" pitchFamily="34" charset="0"/>
                <a:cs typeface="Calibri" panose="020F0502020204030204" pitchFamily="34" charset="0"/>
              </a:rPr>
              <a:t>What is the location and what are the dimensions of the opening?</a:t>
            </a:r>
          </a:p>
          <a:p>
            <a:pPr marL="581025" indent="-342900">
              <a:lnSpc>
                <a:spcPct val="90000"/>
              </a:lnSpc>
              <a:spcAft>
                <a:spcPts val="200"/>
              </a:spcAft>
            </a:pPr>
            <a:r>
              <a:rPr lang="en-US" sz="2000" dirty="0">
                <a:latin typeface="Calibri" panose="020F0502020204030204" pitchFamily="34" charset="0"/>
                <a:cs typeface="Calibri" panose="020F0502020204030204" pitchFamily="34" charset="0"/>
              </a:rPr>
              <a:t>A supporting diagram (R23) will clearly show the location and dimensions of the opening in which the LIR must operate.</a:t>
            </a:r>
          </a:p>
          <a:p>
            <a:pPr marL="581025" indent="-342900">
              <a:lnSpc>
                <a:spcPct val="90000"/>
              </a:lnSpc>
              <a:spcAft>
                <a:spcPts val="200"/>
              </a:spcAft>
            </a:pPr>
            <a:endParaRPr lang="en-US" sz="2000" dirty="0">
              <a:latin typeface="Calibri" panose="020F0502020204030204" pitchFamily="34" charset="0"/>
              <a:cs typeface="Calibri" panose="020F0502020204030204" pitchFamily="34" charset="0"/>
            </a:endParaRPr>
          </a:p>
          <a:p>
            <a:pPr marL="242888" indent="-227013">
              <a:lnSpc>
                <a:spcPct val="90000"/>
              </a:lnSpc>
              <a:spcAft>
                <a:spcPts val="200"/>
              </a:spcAft>
              <a:buNone/>
            </a:pPr>
            <a:r>
              <a:rPr lang="en-US" sz="2000" b="1" dirty="0">
                <a:latin typeface="Calibri" panose="020F0502020204030204" pitchFamily="34" charset="0"/>
                <a:cs typeface="Calibri" panose="020F0502020204030204" pitchFamily="34" charset="0"/>
              </a:rPr>
              <a:t>Improved: </a:t>
            </a:r>
            <a:r>
              <a:rPr lang="en-US" sz="2000" dirty="0">
                <a:latin typeface="Calibri" panose="020F0502020204030204" pitchFamily="34" charset="0"/>
                <a:cs typeface="Calibri" panose="020F0502020204030204" pitchFamily="34" charset="0"/>
              </a:rPr>
              <a:t>The LIR shall install Lids on the Jars located on the JPS CBS conveyor belt through the 3 ft by 3 ft inch opening located between the LIS and CBS as shown in Figure 2.</a:t>
            </a:r>
          </a:p>
          <a:p>
            <a:pPr marL="587375" indent="-333375">
              <a:lnSpc>
                <a:spcPct val="90000"/>
              </a:lnSpc>
              <a:spcAft>
                <a:spcPts val="200"/>
              </a:spcAft>
            </a:pPr>
            <a:r>
              <a:rPr lang="en-US" sz="2000" i="1" dirty="0">
                <a:latin typeface="Calibri" panose="020F0502020204030204" pitchFamily="34" charset="0"/>
                <a:cs typeface="Calibri" panose="020F0502020204030204" pitchFamily="34" charset="0"/>
              </a:rPr>
              <a:t>Note: There is a previous requirement concerning the location of the jars on the CBS, this requirement addresses the fact that the CBS is located on the other side of the 3 ft x 3 ft opening in the LIS wall.  The figure shows where the opening is located on the wall and how high the bottom of the opening is above the floor.</a:t>
            </a:r>
          </a:p>
          <a:p>
            <a:pPr marL="0" indent="0">
              <a:lnSpc>
                <a:spcPct val="80000"/>
              </a:lnSpc>
              <a:spcAft>
                <a:spcPts val="1000"/>
              </a:spcAft>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57</a:t>
            </a:fld>
            <a:endParaRPr lang="en-US" dirty="0"/>
          </a:p>
        </p:txBody>
      </p:sp>
      <p:sp>
        <p:nvSpPr>
          <p:cNvPr id="5" name="TextBox 4">
            <a:extLst>
              <a:ext uri="{FF2B5EF4-FFF2-40B4-BE49-F238E27FC236}">
                <a16:creationId xmlns:a16="http://schemas.microsoft.com/office/drawing/2014/main" id="{09A1027A-7D8F-4255-4DDC-9E96ABAACF54}"/>
              </a:ext>
            </a:extLst>
          </p:cNvPr>
          <p:cNvSpPr txBox="1"/>
          <p:nvPr/>
        </p:nvSpPr>
        <p:spPr>
          <a:xfrm>
            <a:off x="803814" y="5903152"/>
            <a:ext cx="9957402" cy="48013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CBS: Conveyor Belt System </a:t>
            </a:r>
          </a:p>
        </p:txBody>
      </p:sp>
      <p:sp>
        <p:nvSpPr>
          <p:cNvPr id="9" name="Subtitle 4">
            <a:extLst>
              <a:ext uri="{FF2B5EF4-FFF2-40B4-BE49-F238E27FC236}">
                <a16:creationId xmlns:a16="http://schemas.microsoft.com/office/drawing/2014/main" id="{9FE6F791-A121-2D3E-3AD8-8108B16B6FAC}"/>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2036576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682049" y="31998"/>
            <a:ext cx="10651280"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0" y="804266"/>
            <a:ext cx="11887200" cy="4922709"/>
          </a:xfrm>
        </p:spPr>
        <p:txBody>
          <a:bodyPr>
            <a:noAutofit/>
          </a:bodyPr>
          <a:lstStyle/>
          <a:p>
            <a:pPr marL="0" indent="0">
              <a:lnSpc>
                <a:spcPct val="80000"/>
              </a:lnSpc>
              <a:spcAft>
                <a:spcPts val="2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LIR shall shutdown as fast as possible whenever any failure is detected.</a:t>
            </a:r>
          </a:p>
          <a:p>
            <a:pPr marL="517525" lvl="1" indent="-342900">
              <a:lnSpc>
                <a:spcPct val="80000"/>
              </a:lnSpc>
              <a:spcAft>
                <a:spcPts val="200"/>
              </a:spcAft>
              <a:buClr>
                <a:schemeClr val="tx1"/>
              </a:buClr>
              <a:buFont typeface="Wingdings" pitchFamily="2" charset="2"/>
              <a:buChar char="§"/>
            </a:pPr>
            <a:r>
              <a:rPr lang="en-US" sz="2000" dirty="0">
                <a:solidFill>
                  <a:schemeClr val="tx1"/>
                </a:solidFill>
                <a:latin typeface="Calibri" panose="020F0502020204030204" pitchFamily="34" charset="0"/>
                <a:cs typeface="Calibri" panose="020F0502020204030204" pitchFamily="34" charset="0"/>
              </a:rPr>
              <a:t>Need to clearly define what is meant by “shutdown” – what specific actions are intended to be performed?   </a:t>
            </a:r>
          </a:p>
          <a:p>
            <a:pPr marL="517525" lvl="1" indent="-342900">
              <a:lnSpc>
                <a:spcPct val="80000"/>
              </a:lnSpc>
              <a:spcAft>
                <a:spcPts val="200"/>
              </a:spcAft>
              <a:buClr>
                <a:schemeClr val="tx1"/>
              </a:buClr>
              <a:buFont typeface="Wingdings" pitchFamily="2" charset="2"/>
              <a:buChar char="§"/>
            </a:pPr>
            <a:r>
              <a:rPr lang="en-US" sz="2000" dirty="0">
                <a:solidFill>
                  <a:schemeClr val="tx1"/>
                </a:solidFill>
                <a:latin typeface="Calibri" panose="020F0502020204030204" pitchFamily="34" charset="0"/>
                <a:cs typeface="Calibri" panose="020F0502020204030204" pitchFamily="34" charset="0"/>
              </a:rPr>
              <a:t>Avoid the use of vague terms (R7) like “fast” rather </a:t>
            </a:r>
            <a:r>
              <a:rPr lang="en-US" sz="2000" dirty="0">
                <a:latin typeface="Calibri" panose="020F0502020204030204" pitchFamily="34" charset="0"/>
                <a:cs typeface="Calibri" panose="020F0502020204030204" pitchFamily="34" charset="0"/>
              </a:rPr>
              <a:t>provide specific measurable performance targets (R34) appropriate to the entity to which the need or requirement is stated and against which the entity will be verified to meet. </a:t>
            </a:r>
          </a:p>
          <a:p>
            <a:pPr marL="517525" lvl="1" indent="-342900">
              <a:lnSpc>
                <a:spcPct val="80000"/>
              </a:lnSpc>
              <a:spcAft>
                <a:spcPts val="200"/>
              </a:spcAft>
              <a:buClr>
                <a:schemeClr val="tx1"/>
              </a:buClr>
              <a:buFont typeface="Wingdings" pitchFamily="2" charset="2"/>
              <a:buChar char="§"/>
            </a:pPr>
            <a:r>
              <a:rPr lang="en-US" sz="2000" dirty="0">
                <a:latin typeface="Calibri" panose="020F0502020204030204" pitchFamily="34" charset="0"/>
                <a:cs typeface="Calibri" panose="020F0502020204030204" pitchFamily="34" charset="0"/>
              </a:rPr>
              <a:t>Avoid the inclusion of escape clauses (R8) that state vague conditions or possibilities, such as “as fast as possible”.</a:t>
            </a:r>
            <a:endParaRPr lang="en-US" sz="2000" dirty="0">
              <a:solidFill>
                <a:schemeClr val="tx1"/>
              </a:solidFill>
              <a:latin typeface="Calibri" panose="020F0502020204030204" pitchFamily="34" charset="0"/>
              <a:cs typeface="Calibri" panose="020F0502020204030204" pitchFamily="34" charset="0"/>
            </a:endParaRPr>
          </a:p>
          <a:p>
            <a:pPr marL="517525" lvl="1" indent="-342900">
              <a:lnSpc>
                <a:spcPct val="80000"/>
              </a:lnSpc>
              <a:spcAft>
                <a:spcPts val="200"/>
              </a:spcAft>
              <a:buClr>
                <a:schemeClr val="tx1"/>
              </a:buClr>
              <a:buFont typeface="Wingdings" pitchFamily="2" charset="2"/>
              <a:buChar char="§"/>
            </a:pPr>
            <a:r>
              <a:rPr lang="en-US" sz="2000" dirty="0">
                <a:latin typeface="Calibri" panose="020F0502020204030204" pitchFamily="34" charset="0"/>
                <a:cs typeface="Calibri" panose="020F0502020204030204" pitchFamily="34" charset="0"/>
              </a:rPr>
              <a:t>Avoid the use of vague terms (R7) like “any”.</a:t>
            </a:r>
          </a:p>
          <a:p>
            <a:pPr marL="517525" lvl="1" indent="-342900">
              <a:lnSpc>
                <a:spcPct val="80000"/>
              </a:lnSpc>
              <a:spcAft>
                <a:spcPts val="200"/>
              </a:spcAft>
              <a:buClr>
                <a:schemeClr val="tx1"/>
              </a:buClr>
              <a:buFont typeface="Wingdings" pitchFamily="2" charset="2"/>
              <a:buChar char="§"/>
            </a:pPr>
            <a:r>
              <a:rPr lang="en-US" sz="2000" dirty="0">
                <a:latin typeface="Calibri" panose="020F0502020204030204" pitchFamily="34" charset="0"/>
                <a:cs typeface="Calibri" panose="020F0502020204030204" pitchFamily="34" charset="0"/>
              </a:rPr>
              <a:t>Rather </a:t>
            </a:r>
            <a:r>
              <a:rPr lang="en-US" sz="2000" dirty="0">
                <a:solidFill>
                  <a:schemeClr val="tx1"/>
                </a:solidFill>
                <a:latin typeface="Calibri" panose="020F0502020204030204" pitchFamily="34" charset="0"/>
                <a:cs typeface="Calibri" panose="020F0502020204030204" pitchFamily="34" charset="0"/>
              </a:rPr>
              <a:t>than “any failure”, need to define specifically which type of failures are intended to be acted upon</a:t>
            </a:r>
            <a:r>
              <a:rPr lang="en-US" sz="2000" dirty="0">
                <a:latin typeface="Calibri" panose="020F0502020204030204" pitchFamily="34" charset="0"/>
                <a:cs typeface="Calibri" panose="020F0502020204030204" pitchFamily="34" charset="0"/>
              </a:rPr>
              <a:t>; all failures or only critical failures that result in the LIR unable to install lids?</a:t>
            </a:r>
            <a:endParaRPr lang="en-US" sz="2000" dirty="0">
              <a:solidFill>
                <a:schemeClr val="tx1"/>
              </a:solidFill>
              <a:latin typeface="Calibri" panose="020F0502020204030204" pitchFamily="34" charset="0"/>
              <a:cs typeface="Calibri" panose="020F0502020204030204" pitchFamily="34" charset="0"/>
            </a:endParaRPr>
          </a:p>
          <a:p>
            <a:pPr marL="635000" lvl="1" indent="-635000">
              <a:lnSpc>
                <a:spcPct val="80000"/>
              </a:lnSpc>
              <a:spcAft>
                <a:spcPts val="200"/>
              </a:spcAft>
              <a:buClr>
                <a:srgbClr val="FF0000"/>
              </a:buClr>
              <a:buNone/>
            </a:pPr>
            <a:endParaRPr lang="en-US" sz="2000" b="1" dirty="0">
              <a:solidFill>
                <a:schemeClr val="tx1"/>
              </a:solidFill>
              <a:latin typeface="Calibri" panose="020F0502020204030204" pitchFamily="34" charset="0"/>
              <a:cs typeface="Calibri" panose="020F0502020204030204" pitchFamily="34" charset="0"/>
            </a:endParaRPr>
          </a:p>
          <a:p>
            <a:pPr marL="635000" lvl="1" indent="-635000">
              <a:lnSpc>
                <a:spcPct val="80000"/>
              </a:lnSpc>
              <a:spcAft>
                <a:spcPts val="200"/>
              </a:spcAft>
              <a:buClr>
                <a:srgbClr val="FF0000"/>
              </a:buClr>
              <a:buNone/>
            </a:pPr>
            <a:r>
              <a:rPr lang="en-US" sz="2000" b="1" dirty="0">
                <a:solidFill>
                  <a:schemeClr val="tx1"/>
                </a:solidFill>
                <a:latin typeface="Calibri" panose="020F0502020204030204" pitchFamily="34" charset="0"/>
                <a:cs typeface="Calibri" panose="020F0502020204030204" pitchFamily="34" charset="0"/>
              </a:rPr>
              <a:t>Improved: </a:t>
            </a:r>
            <a:r>
              <a:rPr lang="en-US" sz="2000" dirty="0">
                <a:solidFill>
                  <a:schemeClr val="tx1"/>
                </a:solidFill>
                <a:latin typeface="Calibri" panose="020F0502020204030204" pitchFamily="34" charset="0"/>
                <a:cs typeface="Calibri" panose="020F0502020204030204" pitchFamily="34" charset="0"/>
              </a:rPr>
              <a:t>The LIR shall execute the </a:t>
            </a:r>
            <a:r>
              <a:rPr lang="en-US" sz="2000" dirty="0" err="1">
                <a:solidFill>
                  <a:schemeClr val="tx1"/>
                </a:solidFill>
                <a:latin typeface="Calibri" panose="020F0502020204030204" pitchFamily="34" charset="0"/>
                <a:cs typeface="Calibri" panose="020F0502020204030204" pitchFamily="34" charset="0"/>
              </a:rPr>
              <a:t>End_of_Shift_Shutdown_Sequence</a:t>
            </a:r>
            <a:r>
              <a:rPr lang="en-US" sz="2000" dirty="0">
                <a:solidFill>
                  <a:schemeClr val="tx1"/>
                </a:solidFill>
                <a:latin typeface="Calibri" panose="020F0502020204030204" pitchFamily="34" charset="0"/>
                <a:cs typeface="Calibri" panose="020F0502020204030204" pitchFamily="34" charset="0"/>
              </a:rPr>
              <a:t> within 1 sec whenever a </a:t>
            </a:r>
            <a:r>
              <a:rPr lang="en-US" sz="2000" dirty="0" err="1">
                <a:solidFill>
                  <a:schemeClr val="tx1"/>
                </a:solidFill>
                <a:latin typeface="Calibri" panose="020F0502020204030204" pitchFamily="34" charset="0"/>
                <a:cs typeface="Calibri" panose="020F0502020204030204" pitchFamily="34" charset="0"/>
              </a:rPr>
              <a:t>Critical_System_Failure</a:t>
            </a:r>
            <a:r>
              <a:rPr lang="en-US" sz="2000" dirty="0">
                <a:solidFill>
                  <a:schemeClr val="tx1"/>
                </a:solidFill>
                <a:latin typeface="Calibri" panose="020F0502020204030204" pitchFamily="34" charset="0"/>
                <a:cs typeface="Calibri" panose="020F0502020204030204" pitchFamily="34" charset="0"/>
              </a:rPr>
              <a:t> is identified.</a:t>
            </a:r>
          </a:p>
          <a:p>
            <a:pPr marL="635000" lvl="1" indent="-635000">
              <a:lnSpc>
                <a:spcPct val="80000"/>
              </a:lnSpc>
              <a:spcAft>
                <a:spcPts val="200"/>
              </a:spcAft>
              <a:buClr>
                <a:srgbClr val="FF0000"/>
              </a:buClr>
              <a:buNone/>
            </a:pPr>
            <a:endParaRPr lang="en-US" sz="2000" b="1" dirty="0">
              <a:latin typeface="Calibri" panose="020F0502020204030204" pitchFamily="34" charset="0"/>
              <a:cs typeface="Calibri" panose="020F0502020204030204" pitchFamily="34" charset="0"/>
            </a:endParaRPr>
          </a:p>
          <a:p>
            <a:pPr marL="1143000" lvl="1" indent="-635000">
              <a:lnSpc>
                <a:spcPct val="80000"/>
              </a:lnSpc>
              <a:spcAft>
                <a:spcPts val="200"/>
              </a:spcAft>
              <a:buClr>
                <a:srgbClr val="FF0000"/>
              </a:buClr>
              <a:buNone/>
            </a:pPr>
            <a:r>
              <a:rPr lang="en-US" sz="2000" i="1" dirty="0">
                <a:latin typeface="Calibri" panose="020F0502020204030204" pitchFamily="34" charset="0"/>
                <a:cs typeface="Calibri" panose="020F0502020204030204" pitchFamily="34" charset="0"/>
              </a:rPr>
              <a:t>Note: </a:t>
            </a:r>
            <a:r>
              <a:rPr lang="en-US" sz="2000" i="1" dirty="0" err="1">
                <a:latin typeface="Calibri" panose="020F0502020204030204" pitchFamily="34" charset="0"/>
                <a:cs typeface="Calibri" panose="020F0502020204030204" pitchFamily="34" charset="0"/>
              </a:rPr>
              <a:t>End_of_Shift_Shutdown_Sequence</a:t>
            </a:r>
            <a:r>
              <a:rPr lang="en-US" sz="2000" i="1" dirty="0">
                <a:latin typeface="Calibri" panose="020F0502020204030204" pitchFamily="34" charset="0"/>
                <a:cs typeface="Calibri" panose="020F0502020204030204" pitchFamily="34" charset="0"/>
              </a:rPr>
              <a:t>  and </a:t>
            </a:r>
            <a:r>
              <a:rPr lang="en-US" sz="2000" i="1" dirty="0" err="1">
                <a:latin typeface="Calibri" panose="020F0502020204030204" pitchFamily="34" charset="0"/>
                <a:cs typeface="Calibri" panose="020F0502020204030204" pitchFamily="34" charset="0"/>
              </a:rPr>
              <a:t>Critical_System_Failure</a:t>
            </a:r>
            <a:r>
              <a:rPr lang="en-US" sz="2000" i="1" dirty="0">
                <a:latin typeface="Calibri" panose="020F0502020204030204" pitchFamily="34" charset="0"/>
                <a:cs typeface="Calibri" panose="020F0502020204030204" pitchFamily="34" charset="0"/>
              </a:rPr>
              <a:t> must be clearly defined for this requirement to be verifiable (C7).</a:t>
            </a: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58</a:t>
            </a:fld>
            <a:endParaRPr lang="en-US" dirty="0"/>
          </a:p>
        </p:txBody>
      </p:sp>
      <p:sp>
        <p:nvSpPr>
          <p:cNvPr id="5" name="TextBox 4">
            <a:extLst>
              <a:ext uri="{FF2B5EF4-FFF2-40B4-BE49-F238E27FC236}">
                <a16:creationId xmlns:a16="http://schemas.microsoft.com/office/drawing/2014/main" id="{09A1027A-7D8F-4255-4DDC-9E96ABAACF54}"/>
              </a:ext>
            </a:extLst>
          </p:cNvPr>
          <p:cNvSpPr txBox="1"/>
          <p:nvPr/>
        </p:nvSpPr>
        <p:spPr>
          <a:xfrm>
            <a:off x="1617817" y="5911124"/>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7957A64E-3954-0E51-8DC0-894613DF58A7}"/>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3661280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blinds(horizontal)">
                                      <p:cBhvr>
                                        <p:cTn id="3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682049" y="31998"/>
            <a:ext cx="10651280"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0" y="804266"/>
            <a:ext cx="11887200" cy="4398911"/>
          </a:xfrm>
        </p:spPr>
        <p:txBody>
          <a:bodyPr>
            <a:noAutofit/>
          </a:bodyPr>
          <a:lstStyle/>
          <a:p>
            <a:pPr marL="0" indent="0">
              <a:lnSpc>
                <a:spcPct val="80000"/>
              </a:lnSpc>
              <a:spcAft>
                <a:spcPts val="2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LIR shall report all system failures as soon as they occur, if detected.</a:t>
            </a:r>
          </a:p>
          <a:p>
            <a:pPr marL="565150" indent="-342900">
              <a:lnSpc>
                <a:spcPct val="80000"/>
              </a:lnSpc>
              <a:spcAft>
                <a:spcPts val="200"/>
              </a:spcAft>
            </a:pPr>
            <a:r>
              <a:rPr lang="en-US" sz="2000" dirty="0">
                <a:latin typeface="Calibri" panose="020F0502020204030204" pitchFamily="34" charset="0"/>
                <a:cs typeface="Calibri" panose="020F0502020204030204" pitchFamily="34" charset="0"/>
              </a:rPr>
              <a:t>Need to define specifically which type of failures are intended to be reported. </a:t>
            </a:r>
          </a:p>
          <a:p>
            <a:pPr marL="565150" indent="-342900">
              <a:lnSpc>
                <a:spcPct val="80000"/>
              </a:lnSpc>
              <a:spcAft>
                <a:spcPts val="200"/>
              </a:spcAft>
            </a:pPr>
            <a:r>
              <a:rPr lang="en-US" sz="2000" dirty="0">
                <a:latin typeface="Calibri" panose="020F0502020204030204" pitchFamily="34" charset="0"/>
                <a:cs typeface="Calibri" panose="020F0502020204030204" pitchFamily="34" charset="0"/>
              </a:rPr>
              <a:t>Define temporal dependencies (R35) explicitly instead of using indefinite temporal keywords such as “as soon as”, rather include a specific measure in which the action is to be performed.  </a:t>
            </a:r>
          </a:p>
          <a:p>
            <a:pPr marL="565150" indent="-342900">
              <a:lnSpc>
                <a:spcPct val="80000"/>
              </a:lnSpc>
              <a:spcAft>
                <a:spcPts val="200"/>
              </a:spcAft>
            </a:pPr>
            <a:r>
              <a:rPr lang="en-US" sz="2000" dirty="0">
                <a:latin typeface="Calibri" panose="020F0502020204030204" pitchFamily="34" charset="0"/>
                <a:cs typeface="Calibri" panose="020F0502020204030204" pitchFamily="34" charset="0"/>
              </a:rPr>
              <a:t>Report to which entity? In what form and what media is to be used? Because this involves an interaction with another entity, this is an interface requirement. As such the requirement must refer to an ICD where these things are defined – else the requirement is not complete (C4).</a:t>
            </a:r>
          </a:p>
          <a:p>
            <a:pPr marL="565150" indent="-342900">
              <a:lnSpc>
                <a:spcPct val="80000"/>
              </a:lnSpc>
              <a:spcAft>
                <a:spcPts val="200"/>
              </a:spcAft>
            </a:pPr>
            <a:r>
              <a:rPr lang="en-US" sz="2000" dirty="0">
                <a:latin typeface="Calibri" panose="020F0502020204030204" pitchFamily="34" charset="0"/>
                <a:cs typeface="Calibri" panose="020F0502020204030204" pitchFamily="34" charset="0"/>
              </a:rPr>
              <a:t>Avoid escape clauses (R8) like “if detected”.</a:t>
            </a:r>
          </a:p>
          <a:p>
            <a:pPr marL="635000" indent="-619125">
              <a:lnSpc>
                <a:spcPct val="80000"/>
              </a:lnSpc>
              <a:spcAft>
                <a:spcPts val="200"/>
              </a:spcAft>
              <a:buNone/>
            </a:pPr>
            <a:endParaRPr lang="en-US" sz="2000" b="1" dirty="0">
              <a:latin typeface="Calibri" panose="020F0502020204030204" pitchFamily="34" charset="0"/>
              <a:cs typeface="Calibri" panose="020F0502020204030204" pitchFamily="34" charset="0"/>
            </a:endParaRPr>
          </a:p>
          <a:p>
            <a:pPr marL="1381125" indent="-1365250">
              <a:lnSpc>
                <a:spcPct val="80000"/>
              </a:lnSpc>
              <a:spcAft>
                <a:spcPts val="200"/>
              </a:spcAft>
              <a:buNone/>
            </a:pPr>
            <a:r>
              <a:rPr lang="en-US" sz="2000" b="1" dirty="0">
                <a:latin typeface="Calibri" panose="020F0502020204030204" pitchFamily="34" charset="0"/>
                <a:cs typeface="Calibri" panose="020F0502020204030204" pitchFamily="34" charset="0"/>
              </a:rPr>
              <a:t>Improved: </a:t>
            </a:r>
            <a:r>
              <a:rPr lang="en-US" sz="2000" dirty="0">
                <a:latin typeface="Calibri" panose="020F0502020204030204" pitchFamily="34" charset="0"/>
                <a:cs typeface="Calibri" panose="020F0502020204030204" pitchFamily="34" charset="0"/>
              </a:rPr>
              <a:t>The LIR shall Report a </a:t>
            </a:r>
            <a:r>
              <a:rPr lang="en-US" sz="2000" dirty="0" err="1">
                <a:latin typeface="Calibri" panose="020F0502020204030204" pitchFamily="34" charset="0"/>
                <a:cs typeface="Calibri" panose="020F0502020204030204" pitchFamily="34" charset="0"/>
              </a:rPr>
              <a:t>Critical_System_Failure</a:t>
            </a:r>
            <a:r>
              <a:rPr lang="en-US" sz="2000" dirty="0">
                <a:latin typeface="Calibri" panose="020F0502020204030204" pitchFamily="34" charset="0"/>
                <a:cs typeface="Calibri" panose="020F0502020204030204" pitchFamily="34" charset="0"/>
              </a:rPr>
              <a:t> within 1 sec to the FCR C&amp;M software per the FCR ICD xyz, Section 123.</a:t>
            </a:r>
            <a:endParaRPr lang="en-US" sz="2000" b="1" dirty="0">
              <a:latin typeface="Calibri" panose="020F0502020204030204" pitchFamily="34" charset="0"/>
              <a:cs typeface="Calibri" panose="020F0502020204030204" pitchFamily="34" charset="0"/>
            </a:endParaRPr>
          </a:p>
          <a:p>
            <a:pPr marL="0" indent="0">
              <a:lnSpc>
                <a:spcPct val="80000"/>
              </a:lnSpc>
              <a:spcAft>
                <a:spcPts val="200"/>
              </a:spcAft>
              <a:buNone/>
            </a:pPr>
            <a:endParaRPr lang="en-US" sz="2000" b="1"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59</a:t>
            </a:fld>
            <a:endParaRPr lang="en-US" dirty="0"/>
          </a:p>
        </p:txBody>
      </p:sp>
      <p:sp>
        <p:nvSpPr>
          <p:cNvPr id="5" name="TextBox 4">
            <a:extLst>
              <a:ext uri="{FF2B5EF4-FFF2-40B4-BE49-F238E27FC236}">
                <a16:creationId xmlns:a16="http://schemas.microsoft.com/office/drawing/2014/main" id="{09A1027A-7D8F-4255-4DDC-9E96ABAACF54}"/>
              </a:ext>
            </a:extLst>
          </p:cNvPr>
          <p:cNvSpPr txBox="1"/>
          <p:nvPr/>
        </p:nvSpPr>
        <p:spPr>
          <a:xfrm>
            <a:off x="1617817" y="5911124"/>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7957A64E-3954-0E51-8DC0-894613DF58A7}"/>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236582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726674-5EB5-C39C-6C11-4FA3DD90CBC7}"/>
              </a:ext>
            </a:extLst>
          </p:cNvPr>
          <p:cNvSpPr>
            <a:spLocks noGrp="1"/>
          </p:cNvSpPr>
          <p:nvPr>
            <p:ph type="title"/>
          </p:nvPr>
        </p:nvSpPr>
        <p:spPr>
          <a:xfrm>
            <a:off x="609916" y="196861"/>
            <a:ext cx="10978515" cy="639617"/>
          </a:xfrm>
        </p:spPr>
        <p:txBody>
          <a:bodyPr>
            <a:normAutofit fontScale="90000"/>
          </a:bodyPr>
          <a:lstStyle/>
          <a:p>
            <a:pPr algn="ctr"/>
            <a:r>
              <a:rPr lang="en-US" sz="3600" dirty="0">
                <a:solidFill>
                  <a:schemeClr val="accent1">
                    <a:lumMod val="75000"/>
                  </a:schemeClr>
                </a:solidFill>
              </a:rPr>
              <a:t>Define Attributes for each Requirement Statement</a:t>
            </a:r>
          </a:p>
        </p:txBody>
      </p:sp>
      <p:pic>
        <p:nvPicPr>
          <p:cNvPr id="7" name="Picture 6" descr="Table&#10;&#10;Description automatically generated with medium confidence">
            <a:extLst>
              <a:ext uri="{FF2B5EF4-FFF2-40B4-BE49-F238E27FC236}">
                <a16:creationId xmlns:a16="http://schemas.microsoft.com/office/drawing/2014/main" id="{4DB0EE7B-2AD9-8DFC-78F5-BE38585FE422}"/>
              </a:ext>
            </a:extLst>
          </p:cNvPr>
          <p:cNvPicPr>
            <a:picLocks noChangeAspect="1"/>
          </p:cNvPicPr>
          <p:nvPr/>
        </p:nvPicPr>
        <p:blipFill>
          <a:blip r:embed="rId2"/>
          <a:stretch>
            <a:fillRect/>
          </a:stretch>
        </p:blipFill>
        <p:spPr>
          <a:xfrm>
            <a:off x="4038062" y="1107077"/>
            <a:ext cx="7831821" cy="4624783"/>
          </a:xfrm>
          <a:prstGeom prst="rect">
            <a:avLst/>
          </a:prstGeom>
        </p:spPr>
      </p:pic>
      <p:sp>
        <p:nvSpPr>
          <p:cNvPr id="8" name="TextBox 7">
            <a:extLst>
              <a:ext uri="{FF2B5EF4-FFF2-40B4-BE49-F238E27FC236}">
                <a16:creationId xmlns:a16="http://schemas.microsoft.com/office/drawing/2014/main" id="{C93138EE-6781-42DD-DB75-C9CF8FE3BF64}"/>
              </a:ext>
            </a:extLst>
          </p:cNvPr>
          <p:cNvSpPr txBox="1"/>
          <p:nvPr/>
        </p:nvSpPr>
        <p:spPr>
          <a:xfrm>
            <a:off x="5868652" y="5844586"/>
            <a:ext cx="4724270" cy="338554"/>
          </a:xfrm>
          <a:prstGeom prst="rect">
            <a:avLst/>
          </a:prstGeom>
          <a:noFill/>
        </p:spPr>
        <p:txBody>
          <a:bodyPr wrap="square" rtlCol="0">
            <a:spAutoFit/>
          </a:bodyPr>
          <a:lstStyle/>
          <a:p>
            <a:pPr algn="ctr"/>
            <a:r>
              <a:rPr lang="en-US" sz="1600" dirty="0">
                <a:latin typeface="Calibri" panose="020F0502020204030204" pitchFamily="34" charset="0"/>
                <a:cs typeface="Calibri" panose="020F0502020204030204" pitchFamily="34" charset="0"/>
              </a:rPr>
              <a:t>From INCOSE RWG GtWR Summary sheet</a:t>
            </a:r>
          </a:p>
        </p:txBody>
      </p:sp>
      <p:sp>
        <p:nvSpPr>
          <p:cNvPr id="3" name="Content Placeholder 2">
            <a:extLst>
              <a:ext uri="{FF2B5EF4-FFF2-40B4-BE49-F238E27FC236}">
                <a16:creationId xmlns:a16="http://schemas.microsoft.com/office/drawing/2014/main" id="{874A59B6-3055-24AF-9AF7-6E69E2D67E8C}"/>
              </a:ext>
            </a:extLst>
          </p:cNvPr>
          <p:cNvSpPr>
            <a:spLocks noGrp="1"/>
          </p:cNvSpPr>
          <p:nvPr>
            <p:ph idx="1"/>
          </p:nvPr>
        </p:nvSpPr>
        <p:spPr>
          <a:xfrm>
            <a:off x="48528" y="1111179"/>
            <a:ext cx="3989534" cy="4941457"/>
          </a:xfrm>
        </p:spPr>
        <p:txBody>
          <a:bodyPr>
            <a:noAutofit/>
          </a:bodyPr>
          <a:lstStyle/>
          <a:p>
            <a:pPr marL="0" indent="0">
              <a:lnSpc>
                <a:spcPct val="80000"/>
              </a:lnSpc>
              <a:spcBef>
                <a:spcPts val="0"/>
              </a:spcBef>
              <a:spcAft>
                <a:spcPts val="400"/>
              </a:spcAft>
              <a:buNone/>
            </a:pPr>
            <a:r>
              <a:rPr lang="en-US" sz="2400" dirty="0"/>
              <a:t>While the focus of this presentation is on crafting well-formed requirement statements, it is important that a set of attributes is defined that are combined with the </a:t>
            </a:r>
            <a:r>
              <a:rPr lang="en-US" sz="2400" b="1" dirty="0"/>
              <a:t>requirement statements </a:t>
            </a:r>
            <a:r>
              <a:rPr lang="en-US" sz="2400" dirty="0"/>
              <a:t>to form </a:t>
            </a:r>
            <a:r>
              <a:rPr lang="en-US" sz="2400" b="1" dirty="0"/>
              <a:t>requirement expressions</a:t>
            </a:r>
            <a:r>
              <a:rPr lang="en-US" sz="2400" dirty="0"/>
              <a:t>.</a:t>
            </a:r>
          </a:p>
          <a:p>
            <a:pPr marL="0" indent="0">
              <a:lnSpc>
                <a:spcPct val="80000"/>
              </a:lnSpc>
              <a:spcBef>
                <a:spcPts val="0"/>
              </a:spcBef>
              <a:spcAft>
                <a:spcPts val="400"/>
              </a:spcAft>
              <a:buNone/>
            </a:pPr>
            <a:endParaRPr lang="en-US" sz="800" dirty="0"/>
          </a:p>
          <a:p>
            <a:pPr marL="0" indent="0">
              <a:lnSpc>
                <a:spcPct val="80000"/>
              </a:lnSpc>
              <a:spcBef>
                <a:spcPts val="0"/>
              </a:spcBef>
              <a:spcAft>
                <a:spcPts val="400"/>
              </a:spcAft>
              <a:buNone/>
            </a:pPr>
            <a:r>
              <a:rPr lang="en-US" sz="2400" dirty="0"/>
              <a:t>The inclusion of these attributes helps in understanding intent and contributes to the quality of the requirement statements. </a:t>
            </a:r>
          </a:p>
          <a:p>
            <a:pPr marL="0" indent="0">
              <a:lnSpc>
                <a:spcPct val="80000"/>
              </a:lnSpc>
              <a:spcBef>
                <a:spcPts val="0"/>
              </a:spcBef>
              <a:spcAft>
                <a:spcPts val="400"/>
              </a:spcAft>
              <a:buNone/>
            </a:pPr>
            <a:endParaRPr lang="en-US" sz="1000" dirty="0"/>
          </a:p>
          <a:p>
            <a:pPr marL="609767" lvl="1" indent="0">
              <a:lnSpc>
                <a:spcPct val="80000"/>
              </a:lnSpc>
              <a:spcBef>
                <a:spcPts val="0"/>
              </a:spcBef>
              <a:spcAft>
                <a:spcPts val="400"/>
              </a:spcAft>
              <a:buNone/>
            </a:pPr>
            <a:endParaRPr lang="en-US" sz="2400" dirty="0"/>
          </a:p>
        </p:txBody>
      </p:sp>
      <p:sp>
        <p:nvSpPr>
          <p:cNvPr id="4" name="Subtitle 4">
            <a:extLst>
              <a:ext uri="{FF2B5EF4-FFF2-40B4-BE49-F238E27FC236}">
                <a16:creationId xmlns:a16="http://schemas.microsoft.com/office/drawing/2014/main" id="{57F90EB0-B2D1-860E-F727-558BB7846B93}"/>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
        <p:nvSpPr>
          <p:cNvPr id="5" name="TextBox 4">
            <a:extLst>
              <a:ext uri="{FF2B5EF4-FFF2-40B4-BE49-F238E27FC236}">
                <a16:creationId xmlns:a16="http://schemas.microsoft.com/office/drawing/2014/main" id="{40A4AA75-EAD2-0B1B-A979-530A5733F9F2}"/>
              </a:ext>
            </a:extLst>
          </p:cNvPr>
          <p:cNvSpPr txBox="1"/>
          <p:nvPr/>
        </p:nvSpPr>
        <p:spPr>
          <a:xfrm>
            <a:off x="4038062" y="6052636"/>
            <a:ext cx="8247353" cy="830997"/>
          </a:xfrm>
          <a:prstGeom prst="rect">
            <a:avLst/>
          </a:prstGeom>
          <a:noFill/>
        </p:spPr>
        <p:txBody>
          <a:bodyPr wrap="square" rtlCol="0">
            <a:spAutoFit/>
          </a:bodyPr>
          <a:lstStyle/>
          <a:p>
            <a:r>
              <a:rPr lang="en-US" sz="2400" dirty="0"/>
              <a:t>(Refer to the NRM for a detailed discussion on Attributes)</a:t>
            </a:r>
          </a:p>
          <a:p>
            <a:endParaRPr lang="en-US" dirty="0"/>
          </a:p>
        </p:txBody>
      </p:sp>
      <p:sp>
        <p:nvSpPr>
          <p:cNvPr id="6" name="Slide Number Placeholder 3">
            <a:extLst>
              <a:ext uri="{FF2B5EF4-FFF2-40B4-BE49-F238E27FC236}">
                <a16:creationId xmlns:a16="http://schemas.microsoft.com/office/drawing/2014/main" id="{9A3B5FA9-E506-BB93-6EA8-255F21C5A85B}"/>
              </a:ext>
            </a:extLst>
          </p:cNvPr>
          <p:cNvSpPr>
            <a:spLocks noGrp="1"/>
          </p:cNvSpPr>
          <p:nvPr>
            <p:ph type="sldNum" sz="quarter" idx="12"/>
          </p:nvPr>
        </p:nvSpPr>
        <p:spPr>
          <a:xfrm>
            <a:off x="9169781" y="6405782"/>
            <a:ext cx="2846282" cy="365125"/>
          </a:xfrm>
        </p:spPr>
        <p:txBody>
          <a:bodyPr/>
          <a:lstStyle/>
          <a:p>
            <a:fld id="{924B41C4-1474-8D42-B330-D2828683839D}" type="slidenum">
              <a:rPr lang="en-US" smtClean="0"/>
              <a:t>6</a:t>
            </a:fld>
            <a:endParaRPr lang="en-US" dirty="0"/>
          </a:p>
        </p:txBody>
      </p:sp>
    </p:spTree>
    <p:extLst>
      <p:ext uri="{BB962C8B-B14F-4D97-AF65-F5344CB8AC3E}">
        <p14:creationId xmlns:p14="http://schemas.microsoft.com/office/powerpoint/2010/main" val="356047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dissolve">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761711" y="84818"/>
            <a:ext cx="10651280" cy="466058"/>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0" y="550876"/>
            <a:ext cx="12028700" cy="5551544"/>
          </a:xfrm>
        </p:spPr>
        <p:txBody>
          <a:bodyPr>
            <a:normAutofit lnSpcReduction="10000"/>
          </a:bodyPr>
          <a:lstStyle/>
          <a:p>
            <a:pPr marL="1381125" indent="-1365250">
              <a:lnSpc>
                <a:spcPct val="90000"/>
              </a:lnSpc>
              <a:spcBef>
                <a:spcPts val="0"/>
              </a:spcBef>
              <a:spcAft>
                <a:spcPts val="4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LIR shall take appropriate actions when system failures occur and report their occurrence </a:t>
            </a:r>
            <a:br>
              <a:rPr lang="en-US" sz="2000" dirty="0">
                <a:latin typeface="Calibri" panose="020F0502020204030204" pitchFamily="34" charset="0"/>
                <a:cs typeface="Calibri" panose="020F0502020204030204" pitchFamily="34" charset="0"/>
              </a:rPr>
            </a:br>
            <a:r>
              <a:rPr lang="en-US" sz="2000" dirty="0">
                <a:latin typeface="Calibri" panose="020F0502020204030204" pitchFamily="34" charset="0"/>
                <a:cs typeface="Calibri" panose="020F0502020204030204" pitchFamily="34" charset="0"/>
              </a:rPr>
              <a:t>as soon as practical. </a:t>
            </a:r>
          </a:p>
          <a:p>
            <a:pPr marL="460375" indent="-238125">
              <a:lnSpc>
                <a:spcPct val="90000"/>
              </a:lnSpc>
              <a:spcBef>
                <a:spcPts val="0"/>
              </a:spcBef>
              <a:spcAft>
                <a:spcPts val="400"/>
              </a:spcAft>
            </a:pPr>
            <a:r>
              <a:rPr lang="en-US" sz="2000" dirty="0">
                <a:latin typeface="Calibri" panose="020F0502020204030204" pitchFamily="34" charset="0"/>
                <a:cs typeface="Calibri" panose="020F0502020204030204" pitchFamily="34" charset="0"/>
              </a:rPr>
              <a:t>Need to define specifically which type of failures are intended to be identified and reported else the requirement is ambiguous (C3) and not verifiable (C7).  </a:t>
            </a:r>
          </a:p>
          <a:p>
            <a:pPr marL="460375" indent="-238125">
              <a:lnSpc>
                <a:spcPct val="90000"/>
              </a:lnSpc>
              <a:spcBef>
                <a:spcPts val="0"/>
              </a:spcBef>
              <a:spcAft>
                <a:spcPts val="400"/>
              </a:spcAft>
            </a:pPr>
            <a:r>
              <a:rPr lang="en-US" sz="2000" dirty="0">
                <a:latin typeface="Calibri" panose="020F0502020204030204" pitchFamily="34" charset="0"/>
                <a:cs typeface="Calibri" panose="020F0502020204030204" pitchFamily="34" charset="0"/>
              </a:rPr>
              <a:t>Avoid the inclusion of escape clauses (R8) that state vague conditions or possibilities, such as “appropriate”.  </a:t>
            </a:r>
          </a:p>
          <a:p>
            <a:pPr marL="460375" indent="-238125">
              <a:lnSpc>
                <a:spcPct val="90000"/>
              </a:lnSpc>
              <a:spcBef>
                <a:spcPts val="0"/>
              </a:spcBef>
              <a:spcAft>
                <a:spcPts val="400"/>
              </a:spcAft>
            </a:pPr>
            <a:r>
              <a:rPr lang="en-US" sz="2000" dirty="0">
                <a:latin typeface="Calibri" panose="020F0502020204030204" pitchFamily="34" charset="0"/>
                <a:cs typeface="Calibri" panose="020F0502020204030204" pitchFamily="34" charset="0"/>
              </a:rPr>
              <a:t>Need to define which specific actions are intended when a failure occurs else the requirement is ambiguous (C3) and not verifiable (C7)</a:t>
            </a:r>
          </a:p>
          <a:p>
            <a:pPr marL="460375" indent="-238125">
              <a:lnSpc>
                <a:spcPct val="90000"/>
              </a:lnSpc>
              <a:spcBef>
                <a:spcPts val="0"/>
              </a:spcBef>
              <a:spcAft>
                <a:spcPts val="400"/>
              </a:spcAft>
            </a:pPr>
            <a:r>
              <a:rPr lang="en-US" sz="2000" dirty="0">
                <a:latin typeface="Calibri" panose="020F0502020204030204" pitchFamily="34" charset="0"/>
                <a:cs typeface="Calibri" panose="020F0502020204030204" pitchFamily="34" charset="0"/>
              </a:rPr>
              <a:t>Report to which entity? In what form and what media is to be used? Because this involves an interaction with another entity, this is an interface requirement. As such the requirement must refer to an ICD where these things are defined – else the requirement is not complete (C4).</a:t>
            </a:r>
          </a:p>
          <a:p>
            <a:pPr marL="460375" indent="-238125">
              <a:lnSpc>
                <a:spcPct val="90000"/>
              </a:lnSpc>
              <a:spcBef>
                <a:spcPts val="0"/>
              </a:spcBef>
              <a:spcAft>
                <a:spcPts val="400"/>
              </a:spcAft>
            </a:pPr>
            <a:r>
              <a:rPr lang="en-US" sz="2000" dirty="0">
                <a:latin typeface="Calibri" panose="020F0502020204030204" pitchFamily="34" charset="0"/>
                <a:cs typeface="Calibri" panose="020F0502020204030204" pitchFamily="34" charset="0"/>
              </a:rPr>
              <a:t>Define temporal dependencies explicitly (R35) instead of using indefinite temporal keywords such as “as soon as”, rather include a specific measure in which the action is to be performed.  </a:t>
            </a:r>
          </a:p>
          <a:p>
            <a:pPr marL="460375" indent="-238125">
              <a:lnSpc>
                <a:spcPct val="90000"/>
              </a:lnSpc>
              <a:spcBef>
                <a:spcPts val="0"/>
              </a:spcBef>
              <a:spcAft>
                <a:spcPts val="400"/>
              </a:spcAft>
            </a:pPr>
            <a:r>
              <a:rPr lang="en-US" sz="2000" dirty="0">
                <a:latin typeface="Calibri" panose="020F0502020204030204" pitchFamily="34" charset="0"/>
                <a:cs typeface="Calibri" panose="020F0502020204030204" pitchFamily="34" charset="0"/>
              </a:rPr>
              <a:t>Avoid escape clauses (R8) like “as practical” else the requirement is ambiguous (C3) and not verifiable (C7).  </a:t>
            </a:r>
          </a:p>
          <a:p>
            <a:pPr marL="460375" indent="-238125">
              <a:lnSpc>
                <a:spcPct val="90000"/>
              </a:lnSpc>
              <a:spcBef>
                <a:spcPts val="0"/>
              </a:spcBef>
              <a:spcAft>
                <a:spcPts val="400"/>
              </a:spcAft>
            </a:pPr>
            <a:r>
              <a:rPr lang="en-US" sz="2000" dirty="0">
                <a:latin typeface="Calibri" panose="020F0502020204030204" pitchFamily="34" charset="0"/>
                <a:cs typeface="Calibri" panose="020F0502020204030204" pitchFamily="34" charset="0"/>
              </a:rPr>
              <a:t>Requirements should be single thought (R18) , avoid combinators (R19) such as “and”.</a:t>
            </a:r>
          </a:p>
          <a:p>
            <a:pPr marL="747713" indent="-731838">
              <a:lnSpc>
                <a:spcPct val="90000"/>
              </a:lnSpc>
              <a:spcBef>
                <a:spcPts val="0"/>
              </a:spcBef>
              <a:spcAft>
                <a:spcPts val="400"/>
              </a:spcAft>
              <a:buNone/>
            </a:pPr>
            <a:endParaRPr lang="en-US" sz="1200" b="1" dirty="0">
              <a:latin typeface="Calibri" panose="020F0502020204030204" pitchFamily="34" charset="0"/>
              <a:cs typeface="Calibri" panose="020F0502020204030204" pitchFamily="34" charset="0"/>
            </a:endParaRPr>
          </a:p>
          <a:p>
            <a:pPr marL="747713" indent="-731838">
              <a:lnSpc>
                <a:spcPct val="90000"/>
              </a:lnSpc>
              <a:spcBef>
                <a:spcPts val="0"/>
              </a:spcBef>
              <a:spcAft>
                <a:spcPts val="400"/>
              </a:spcAft>
              <a:buNone/>
            </a:pPr>
            <a:r>
              <a:rPr lang="en-US" sz="2000" b="1" dirty="0">
                <a:latin typeface="Calibri" panose="020F0502020204030204" pitchFamily="34" charset="0"/>
                <a:cs typeface="Calibri" panose="020F0502020204030204" pitchFamily="34" charset="0"/>
              </a:rPr>
              <a:t>Improved: </a:t>
            </a:r>
            <a:r>
              <a:rPr lang="en-US" sz="2000" dirty="0">
                <a:latin typeface="Calibri" panose="020F0502020204030204" pitchFamily="34" charset="0"/>
                <a:cs typeface="Calibri" panose="020F0502020204030204" pitchFamily="34" charset="0"/>
              </a:rPr>
              <a:t>(Written as two requirements.)</a:t>
            </a:r>
          </a:p>
          <a:p>
            <a:pPr marL="1041400" indent="-733425">
              <a:lnSpc>
                <a:spcPct val="90000"/>
              </a:lnSpc>
              <a:spcBef>
                <a:spcPts val="0"/>
              </a:spcBef>
              <a:spcAft>
                <a:spcPts val="400"/>
              </a:spcAft>
              <a:buNone/>
            </a:pPr>
            <a:r>
              <a:rPr lang="en-US" sz="2000" dirty="0">
                <a:latin typeface="Calibri" panose="020F0502020204030204" pitchFamily="34" charset="0"/>
                <a:cs typeface="Calibri" panose="020F0502020204030204" pitchFamily="34" charset="0"/>
              </a:rPr>
              <a:t>The LIR shall execute the </a:t>
            </a:r>
            <a:r>
              <a:rPr lang="en-US" sz="2000" dirty="0" err="1">
                <a:latin typeface="Calibri" panose="020F0502020204030204" pitchFamily="34" charset="0"/>
                <a:cs typeface="Calibri" panose="020F0502020204030204" pitchFamily="34" charset="0"/>
              </a:rPr>
              <a:t>End_of_Shift_Shutdown_Sequence</a:t>
            </a:r>
            <a:r>
              <a:rPr lang="en-US" sz="2000" dirty="0">
                <a:latin typeface="Calibri" panose="020F0502020204030204" pitchFamily="34" charset="0"/>
                <a:cs typeface="Calibri" panose="020F0502020204030204" pitchFamily="34" charset="0"/>
              </a:rPr>
              <a:t> within 1 sec of when a </a:t>
            </a:r>
            <a:r>
              <a:rPr lang="en-US" sz="2000" dirty="0" err="1">
                <a:latin typeface="Calibri" panose="020F0502020204030204" pitchFamily="34" charset="0"/>
                <a:cs typeface="Calibri" panose="020F0502020204030204" pitchFamily="34" charset="0"/>
              </a:rPr>
              <a:t>Critical_System_Failure</a:t>
            </a:r>
            <a:r>
              <a:rPr lang="en-US" sz="2000" dirty="0">
                <a:latin typeface="Calibri" panose="020F0502020204030204" pitchFamily="34" charset="0"/>
                <a:cs typeface="Calibri" panose="020F0502020204030204" pitchFamily="34" charset="0"/>
              </a:rPr>
              <a:t> is identified.</a:t>
            </a:r>
          </a:p>
          <a:p>
            <a:pPr marL="1041400" indent="-733425">
              <a:lnSpc>
                <a:spcPct val="90000"/>
              </a:lnSpc>
              <a:spcBef>
                <a:spcPts val="0"/>
              </a:spcBef>
              <a:spcAft>
                <a:spcPts val="400"/>
              </a:spcAft>
              <a:buNone/>
            </a:pPr>
            <a:r>
              <a:rPr lang="en-US" sz="2000" dirty="0">
                <a:latin typeface="Calibri" panose="020F0502020204030204" pitchFamily="34" charset="0"/>
                <a:cs typeface="Calibri" panose="020F0502020204030204" pitchFamily="34" charset="0"/>
              </a:rPr>
              <a:t>The LIR shall report </a:t>
            </a:r>
            <a:r>
              <a:rPr lang="en-US" sz="2000" dirty="0" err="1">
                <a:latin typeface="Calibri" panose="020F0502020204030204" pitchFamily="34" charset="0"/>
                <a:cs typeface="Calibri" panose="020F0502020204030204" pitchFamily="34" charset="0"/>
              </a:rPr>
              <a:t>Critical_System_Failures</a:t>
            </a:r>
            <a:r>
              <a:rPr lang="en-US" sz="2000" dirty="0">
                <a:latin typeface="Calibri" panose="020F0502020204030204" pitchFamily="34" charset="0"/>
                <a:cs typeface="Calibri" panose="020F0502020204030204" pitchFamily="34" charset="0"/>
              </a:rPr>
              <a:t> to the FCR C&amp;M software per the FCR ICD xyz, Section 123 within 1 sec of occurrence.</a:t>
            </a:r>
          </a:p>
          <a:p>
            <a:pPr marL="0" indent="0">
              <a:lnSpc>
                <a:spcPct val="90000"/>
              </a:lnSpc>
              <a:spcBef>
                <a:spcPts val="0"/>
              </a:spcBef>
              <a:spcAft>
                <a:spcPts val="400"/>
              </a:spcAft>
              <a:buNone/>
            </a:pPr>
            <a:endParaRPr lang="en-US" sz="2000" dirty="0">
              <a:latin typeface="Calibri" panose="020F0502020204030204" pitchFamily="34" charset="0"/>
              <a:cs typeface="Calibri" panose="020F0502020204030204" pitchFamily="34" charset="0"/>
            </a:endParaRPr>
          </a:p>
          <a:p>
            <a:pPr marL="0" indent="0">
              <a:lnSpc>
                <a:spcPct val="90000"/>
              </a:lnSpc>
              <a:spcBef>
                <a:spcPts val="0"/>
              </a:spcBef>
              <a:spcAft>
                <a:spcPts val="400"/>
              </a:spcAft>
              <a:buNone/>
            </a:pPr>
            <a:endParaRPr lang="en-US" sz="2000" dirty="0">
              <a:latin typeface="Calibri" panose="020F0502020204030204" pitchFamily="34" charset="0"/>
              <a:cs typeface="Calibri" panose="020F0502020204030204" pitchFamily="34" charset="0"/>
            </a:endParaRPr>
          </a:p>
          <a:p>
            <a:pPr marL="0" indent="0">
              <a:lnSpc>
                <a:spcPct val="90000"/>
              </a:lnSpc>
              <a:spcBef>
                <a:spcPts val="0"/>
              </a:spcBef>
              <a:spcAft>
                <a:spcPts val="400"/>
              </a:spcAft>
              <a:buNone/>
            </a:pPr>
            <a:endParaRPr lang="en-US" sz="2000" dirty="0">
              <a:latin typeface="Calibri" panose="020F0502020204030204" pitchFamily="34" charset="0"/>
              <a:cs typeface="Calibri" panose="020F0502020204030204" pitchFamily="34" charset="0"/>
            </a:endParaRPr>
          </a:p>
          <a:p>
            <a:pPr marL="0" indent="0">
              <a:lnSpc>
                <a:spcPct val="90000"/>
              </a:lnSpc>
              <a:spcBef>
                <a:spcPts val="0"/>
              </a:spcBef>
              <a:spcAft>
                <a:spcPts val="400"/>
              </a:spcAft>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60</a:t>
            </a:fld>
            <a:endParaRPr lang="en-US" dirty="0"/>
          </a:p>
        </p:txBody>
      </p:sp>
      <p:sp>
        <p:nvSpPr>
          <p:cNvPr id="5" name="TextBox 4">
            <a:extLst>
              <a:ext uri="{FF2B5EF4-FFF2-40B4-BE49-F238E27FC236}">
                <a16:creationId xmlns:a16="http://schemas.microsoft.com/office/drawing/2014/main" id="{09A1027A-7D8F-4255-4DDC-9E96ABAACF54}"/>
              </a:ext>
            </a:extLst>
          </p:cNvPr>
          <p:cNvSpPr txBox="1"/>
          <p:nvPr/>
        </p:nvSpPr>
        <p:spPr>
          <a:xfrm>
            <a:off x="1605993" y="6104013"/>
            <a:ext cx="8962715" cy="441275"/>
          </a:xfrm>
          <a:prstGeom prst="rect">
            <a:avLst/>
          </a:prstGeom>
          <a:noFill/>
        </p:spPr>
        <p:txBody>
          <a:bodyPr wrap="square" rtlCol="0">
            <a:spAutoFit/>
          </a:bodyPr>
          <a:lstStyle/>
          <a:p>
            <a:pPr algn="ctr">
              <a:lnSpc>
                <a:spcPct val="8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106685CF-AF39-0013-5BE9-D87474FFBF5C}"/>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1759269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blinds(horizontal)">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blinds(horizontal)">
                                      <p:cBhvr>
                                        <p:cTn id="42" dur="500"/>
                                        <p:tgtEl>
                                          <p:spTgt spid="3">
                                            <p:txEl>
                                              <p:pRg st="9" end="9"/>
                                            </p:txEl>
                                          </p:spTgt>
                                        </p:tgtEl>
                                      </p:cBhvr>
                                    </p:animEffect>
                                  </p:childTnLst>
                                </p:cTn>
                              </p:par>
                              <p:par>
                                <p:cTn id="43" presetID="3" presetClass="entr" presetSubtype="10" fill="hold" nodeType="withEffect">
                                  <p:stCondLst>
                                    <p:cond delay="0"/>
                                  </p:stCondLst>
                                  <p:childTnLst>
                                    <p:set>
                                      <p:cBhvr>
                                        <p:cTn id="44" dur="1" fill="hold">
                                          <p:stCondLst>
                                            <p:cond delay="0"/>
                                          </p:stCondLst>
                                        </p:cTn>
                                        <p:tgtEl>
                                          <p:spTgt spid="3">
                                            <p:txEl>
                                              <p:pRg st="11" end="11"/>
                                            </p:txEl>
                                          </p:spTgt>
                                        </p:tgtEl>
                                        <p:attrNameLst>
                                          <p:attrName>style.visibility</p:attrName>
                                        </p:attrNameLst>
                                      </p:cBhvr>
                                      <p:to>
                                        <p:strVal val="visible"/>
                                      </p:to>
                                    </p:set>
                                    <p:animEffect transition="in" filter="blinds(horizontal)">
                                      <p:cBhvr>
                                        <p:cTn id="45" dur="500"/>
                                        <p:tgtEl>
                                          <p:spTgt spid="3">
                                            <p:txEl>
                                              <p:pRg st="11" end="11"/>
                                            </p:txEl>
                                          </p:spTgt>
                                        </p:tgtEl>
                                      </p:cBhvr>
                                    </p:animEffect>
                                  </p:childTnLst>
                                </p:cTn>
                              </p:par>
                              <p:par>
                                <p:cTn id="46" presetID="3" presetClass="entr" presetSubtype="10" fill="hold" nodeType="withEffect">
                                  <p:stCondLst>
                                    <p:cond delay="0"/>
                                  </p:stCondLst>
                                  <p:childTnLst>
                                    <p:set>
                                      <p:cBhvr>
                                        <p:cTn id="47" dur="1" fill="hold">
                                          <p:stCondLst>
                                            <p:cond delay="0"/>
                                          </p:stCondLst>
                                        </p:cTn>
                                        <p:tgtEl>
                                          <p:spTgt spid="3">
                                            <p:txEl>
                                              <p:pRg st="10" end="10"/>
                                            </p:txEl>
                                          </p:spTgt>
                                        </p:tgtEl>
                                        <p:attrNameLst>
                                          <p:attrName>style.visibility</p:attrName>
                                        </p:attrNameLst>
                                      </p:cBhvr>
                                      <p:to>
                                        <p:strVal val="visible"/>
                                      </p:to>
                                    </p:set>
                                    <p:animEffect transition="in" filter="blinds(horizontal)">
                                      <p:cBhvr>
                                        <p:cTn id="48"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761711" y="84818"/>
            <a:ext cx="10651280" cy="466058"/>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84825" y="550876"/>
            <a:ext cx="12028700" cy="5463541"/>
          </a:xfrm>
        </p:spPr>
        <p:txBody>
          <a:bodyPr>
            <a:noAutofit/>
          </a:bodyPr>
          <a:lstStyle/>
          <a:p>
            <a:pPr marL="1381125" indent="-1365250">
              <a:lnSpc>
                <a:spcPct val="80000"/>
              </a:lnSpc>
              <a:spcBef>
                <a:spcPts val="0"/>
              </a:spcBef>
              <a:spcAft>
                <a:spcPts val="400"/>
              </a:spcAft>
              <a:buNone/>
            </a:pPr>
            <a:r>
              <a:rPr lang="en-US" sz="1900" b="1" dirty="0">
                <a:latin typeface="Calibri" panose="020F0502020204030204" pitchFamily="34" charset="0"/>
                <a:cs typeface="Calibri" panose="020F0502020204030204" pitchFamily="34" charset="0"/>
              </a:rPr>
              <a:t>Defective: </a:t>
            </a:r>
            <a:r>
              <a:rPr lang="en-US" sz="1900" dirty="0">
                <a:latin typeface="Calibri" panose="020F0502020204030204" pitchFamily="34" charset="0"/>
                <a:cs typeface="Calibri" panose="020F0502020204030204" pitchFamily="34" charset="0"/>
              </a:rPr>
              <a:t>The LIR shall automatically stop operations when someone enters the room or motion is </a:t>
            </a:r>
            <a:br>
              <a:rPr lang="en-US" sz="1900" dirty="0">
                <a:latin typeface="Calibri" panose="020F0502020204030204" pitchFamily="34" charset="0"/>
                <a:cs typeface="Calibri" panose="020F0502020204030204" pitchFamily="34" charset="0"/>
              </a:rPr>
            </a:br>
            <a:r>
              <a:rPr lang="en-US" sz="1900" dirty="0">
                <a:latin typeface="Calibri" panose="020F0502020204030204" pitchFamily="34" charset="0"/>
                <a:cs typeface="Calibri" panose="020F0502020204030204" pitchFamily="34" charset="0"/>
              </a:rPr>
              <a:t>detected within the room.</a:t>
            </a:r>
          </a:p>
          <a:p>
            <a:pPr marL="460375" indent="-238125">
              <a:lnSpc>
                <a:spcPct val="80000"/>
              </a:lnSpc>
              <a:spcBef>
                <a:spcPts val="0"/>
              </a:spcBef>
              <a:spcAft>
                <a:spcPts val="400"/>
              </a:spcAft>
            </a:pPr>
            <a:r>
              <a:rPr lang="en-US" sz="1900" dirty="0">
                <a:latin typeface="Calibri" panose="020F0502020204030204" pitchFamily="34" charset="0"/>
                <a:cs typeface="Calibri" panose="020F0502020204030204" pitchFamily="34" charset="0"/>
              </a:rPr>
              <a:t>This is an example of a need statement communicated as a requirement (shall).</a:t>
            </a:r>
          </a:p>
          <a:p>
            <a:pPr marL="460375" indent="-238125">
              <a:lnSpc>
                <a:spcPct val="80000"/>
              </a:lnSpc>
              <a:spcBef>
                <a:spcPts val="0"/>
              </a:spcBef>
              <a:spcAft>
                <a:spcPts val="400"/>
              </a:spcAft>
            </a:pPr>
            <a:r>
              <a:rPr lang="en-US" sz="1900" dirty="0">
                <a:latin typeface="Calibri" panose="020F0502020204030204" pitchFamily="34" charset="0"/>
                <a:cs typeface="Calibri" panose="020F0502020204030204" pitchFamily="34" charset="0"/>
              </a:rPr>
              <a:t>Define temporal dependencies (R35) explicitly instead of using indefinite temporal keywords such as “automatically”.</a:t>
            </a:r>
          </a:p>
          <a:p>
            <a:pPr marL="460375" indent="-238125">
              <a:lnSpc>
                <a:spcPct val="80000"/>
              </a:lnSpc>
              <a:spcBef>
                <a:spcPts val="0"/>
              </a:spcBef>
              <a:spcAft>
                <a:spcPts val="400"/>
              </a:spcAft>
            </a:pPr>
            <a:r>
              <a:rPr lang="en-US" sz="1900" dirty="0">
                <a:latin typeface="Calibri" panose="020F0502020204030204" pitchFamily="34" charset="0"/>
                <a:cs typeface="Calibri" panose="020F0502020204030204" pitchFamily="34" charset="0"/>
              </a:rPr>
              <a:t>Is the “or” intended to be inclusive or exclusive?  If both actions are intended, then each action should be expressed as a separate requirement.</a:t>
            </a:r>
          </a:p>
          <a:p>
            <a:pPr marL="460375" indent="-238125">
              <a:lnSpc>
                <a:spcPct val="80000"/>
              </a:lnSpc>
              <a:spcBef>
                <a:spcPts val="0"/>
              </a:spcBef>
              <a:spcAft>
                <a:spcPts val="400"/>
              </a:spcAft>
            </a:pPr>
            <a:r>
              <a:rPr lang="en-US" sz="1900" dirty="0">
                <a:latin typeface="Calibri" panose="020F0502020204030204" pitchFamily="34" charset="0"/>
                <a:cs typeface="Calibri" panose="020F0502020204030204" pitchFamily="34" charset="0"/>
              </a:rPr>
              <a:t>The project team must do an assessment concerning how the LIR would know whether someone enters the LIS room via the door or if there is motion detected within the LIS room.   While the MMS and KAS currently communicate directly with the FCR C&amp;M software, from a safety perspective, the LIR should also communicate directly with both of these systems, not depending on the FCR C&amp;M software providing the notification in cases when the communication link between the LIR and FCR C&amp;M software is broken.</a:t>
            </a:r>
          </a:p>
          <a:p>
            <a:pPr marL="747713" indent="-731838">
              <a:lnSpc>
                <a:spcPct val="80000"/>
              </a:lnSpc>
              <a:spcBef>
                <a:spcPts val="0"/>
              </a:spcBef>
              <a:spcAft>
                <a:spcPts val="400"/>
              </a:spcAft>
              <a:buNone/>
            </a:pPr>
            <a:endParaRPr lang="en-US" sz="800" b="1" dirty="0">
              <a:latin typeface="Calibri" panose="020F0502020204030204" pitchFamily="34" charset="0"/>
              <a:cs typeface="Calibri" panose="020F0502020204030204" pitchFamily="34" charset="0"/>
            </a:endParaRPr>
          </a:p>
          <a:p>
            <a:pPr marL="747713" indent="-731838">
              <a:lnSpc>
                <a:spcPct val="80000"/>
              </a:lnSpc>
              <a:spcBef>
                <a:spcPts val="0"/>
              </a:spcBef>
              <a:spcAft>
                <a:spcPts val="400"/>
              </a:spcAft>
              <a:buNone/>
            </a:pPr>
            <a:r>
              <a:rPr lang="en-US" sz="1900" b="1" dirty="0">
                <a:latin typeface="Calibri" panose="020F0502020204030204" pitchFamily="34" charset="0"/>
                <a:cs typeface="Calibri" panose="020F0502020204030204" pitchFamily="34" charset="0"/>
              </a:rPr>
              <a:t>Improved: </a:t>
            </a:r>
            <a:r>
              <a:rPr lang="en-US" sz="1900" dirty="0">
                <a:latin typeface="Calibri" panose="020F0502020204030204" pitchFamily="34" charset="0"/>
                <a:cs typeface="Calibri" panose="020F0502020204030204" pitchFamily="34" charset="0"/>
              </a:rPr>
              <a:t>(Written as four requirements.)</a:t>
            </a:r>
          </a:p>
          <a:p>
            <a:pPr marL="965200" indent="-723900">
              <a:lnSpc>
                <a:spcPct val="80000"/>
              </a:lnSpc>
              <a:spcBef>
                <a:spcPts val="0"/>
              </a:spcBef>
              <a:spcAft>
                <a:spcPts val="400"/>
              </a:spcAft>
              <a:buNone/>
            </a:pPr>
            <a:r>
              <a:rPr lang="en-US" sz="1900" dirty="0">
                <a:latin typeface="Calibri" panose="020F0502020204030204" pitchFamily="34" charset="0"/>
                <a:cs typeface="Calibri" panose="020F0502020204030204" pitchFamily="34" charset="0"/>
              </a:rPr>
              <a:t>The LIR shall set the </a:t>
            </a:r>
            <a:r>
              <a:rPr lang="en-US" sz="1900" dirty="0" err="1">
                <a:latin typeface="Calibri" panose="020F0502020204030204" pitchFamily="34" charset="0"/>
                <a:cs typeface="Calibri" panose="020F0502020204030204" pitchFamily="34" charset="0"/>
              </a:rPr>
              <a:t>Motion_in_the_Room</a:t>
            </a:r>
            <a:r>
              <a:rPr lang="en-US" sz="1900" dirty="0">
                <a:latin typeface="Calibri" panose="020F0502020204030204" pitchFamily="34" charset="0"/>
                <a:cs typeface="Calibri" panose="020F0502020204030204" pitchFamily="34" charset="0"/>
              </a:rPr>
              <a:t> parameter to TRUE when a </a:t>
            </a:r>
            <a:r>
              <a:rPr lang="en-US" sz="1900" dirty="0" err="1">
                <a:latin typeface="Calibri" panose="020F0502020204030204" pitchFamily="34" charset="0"/>
                <a:cs typeface="Calibri" panose="020F0502020204030204" pitchFamily="34" charset="0"/>
              </a:rPr>
              <a:t>Motion_Detected</a:t>
            </a:r>
            <a:r>
              <a:rPr lang="en-US" sz="1900" dirty="0">
                <a:latin typeface="Calibri" panose="020F0502020204030204" pitchFamily="34" charset="0"/>
                <a:cs typeface="Calibri" panose="020F0502020204030204" pitchFamily="34" charset="0"/>
              </a:rPr>
              <a:t> message is received from the LIS MMS having the characteristics defined in the LIS ICD xyz.</a:t>
            </a:r>
          </a:p>
          <a:p>
            <a:pPr marL="965200" indent="-723900">
              <a:lnSpc>
                <a:spcPct val="80000"/>
              </a:lnSpc>
              <a:spcBef>
                <a:spcPts val="0"/>
              </a:spcBef>
              <a:spcAft>
                <a:spcPts val="400"/>
              </a:spcAft>
              <a:buNone/>
            </a:pPr>
            <a:r>
              <a:rPr lang="en-US" sz="1900" dirty="0">
                <a:latin typeface="Calibri" panose="020F0502020204030204" pitchFamily="34" charset="0"/>
                <a:cs typeface="Calibri" panose="020F0502020204030204" pitchFamily="34" charset="0"/>
              </a:rPr>
              <a:t>The LIR shall set </a:t>
            </a:r>
            <a:r>
              <a:rPr lang="en-US" sz="1900" dirty="0" err="1">
                <a:latin typeface="Calibri" panose="020F0502020204030204" pitchFamily="34" charset="0"/>
                <a:cs typeface="Calibri" panose="020F0502020204030204" pitchFamily="34" charset="0"/>
              </a:rPr>
              <a:t>Door_Open</a:t>
            </a:r>
            <a:r>
              <a:rPr lang="en-US" sz="1900" dirty="0">
                <a:latin typeface="Calibri" panose="020F0502020204030204" pitchFamily="34" charset="0"/>
                <a:cs typeface="Calibri" panose="020F0502020204030204" pitchFamily="34" charset="0"/>
              </a:rPr>
              <a:t> to TRUE when a KAS </a:t>
            </a:r>
            <a:r>
              <a:rPr lang="en-US" sz="1900" dirty="0" err="1">
                <a:latin typeface="Calibri" panose="020F0502020204030204" pitchFamily="34" charset="0"/>
                <a:cs typeface="Calibri" panose="020F0502020204030204" pitchFamily="34" charset="0"/>
              </a:rPr>
              <a:t>Keypad_Accessed</a:t>
            </a:r>
            <a:r>
              <a:rPr lang="en-US" sz="1900" dirty="0">
                <a:latin typeface="Calibri" panose="020F0502020204030204" pitchFamily="34" charset="0"/>
                <a:cs typeface="Calibri" panose="020F0502020204030204" pitchFamily="34" charset="0"/>
              </a:rPr>
              <a:t> message is received from the LIS KAS having the characteristics defined in the LIS ICD xyz.</a:t>
            </a:r>
          </a:p>
          <a:p>
            <a:pPr marL="965200" indent="-736600">
              <a:lnSpc>
                <a:spcPct val="80000"/>
              </a:lnSpc>
              <a:spcBef>
                <a:spcPts val="0"/>
              </a:spcBef>
              <a:spcAft>
                <a:spcPts val="400"/>
              </a:spcAft>
              <a:buNone/>
            </a:pPr>
            <a:r>
              <a:rPr lang="en-US" sz="1900" dirty="0">
                <a:latin typeface="Calibri" panose="020F0502020204030204" pitchFamily="34" charset="0"/>
                <a:cs typeface="Calibri" panose="020F0502020204030204" pitchFamily="34" charset="0"/>
              </a:rPr>
              <a:t>The LIR shall enter </a:t>
            </a:r>
            <a:r>
              <a:rPr lang="en-US" sz="1900" dirty="0" err="1">
                <a:latin typeface="Calibri" panose="020F0502020204030204" pitchFamily="34" charset="0"/>
                <a:cs typeface="Calibri" panose="020F0502020204030204" pitchFamily="34" charset="0"/>
              </a:rPr>
              <a:t>Safe_State</a:t>
            </a:r>
            <a:r>
              <a:rPr lang="en-US" sz="1900" dirty="0">
                <a:latin typeface="Calibri" panose="020F0502020204030204" pitchFamily="34" charset="0"/>
                <a:cs typeface="Calibri" panose="020F0502020204030204" pitchFamily="34" charset="0"/>
              </a:rPr>
              <a:t> within 1 sec of the MMS </a:t>
            </a:r>
            <a:r>
              <a:rPr lang="en-US" sz="1900" dirty="0" err="1">
                <a:latin typeface="Calibri" panose="020F0502020204030204" pitchFamily="34" charset="0"/>
                <a:cs typeface="Calibri" panose="020F0502020204030204" pitchFamily="34" charset="0"/>
              </a:rPr>
              <a:t>Motion_in_the_Room</a:t>
            </a:r>
            <a:r>
              <a:rPr lang="en-US" sz="1900" dirty="0">
                <a:latin typeface="Calibri" panose="020F0502020204030204" pitchFamily="34" charset="0"/>
                <a:cs typeface="Calibri" panose="020F0502020204030204" pitchFamily="34" charset="0"/>
              </a:rPr>
              <a:t> parameter being set to TRUE. </a:t>
            </a:r>
          </a:p>
          <a:p>
            <a:pPr marL="965200" indent="-736600">
              <a:lnSpc>
                <a:spcPct val="80000"/>
              </a:lnSpc>
              <a:spcBef>
                <a:spcPts val="0"/>
              </a:spcBef>
              <a:spcAft>
                <a:spcPts val="400"/>
              </a:spcAft>
              <a:buNone/>
            </a:pPr>
            <a:r>
              <a:rPr lang="en-US" sz="1900" dirty="0">
                <a:latin typeface="Calibri" panose="020F0502020204030204" pitchFamily="34" charset="0"/>
                <a:cs typeface="Calibri" panose="020F0502020204030204" pitchFamily="34" charset="0"/>
              </a:rPr>
              <a:t>The LIR shall enter </a:t>
            </a:r>
            <a:r>
              <a:rPr lang="en-US" sz="1900" dirty="0" err="1">
                <a:latin typeface="Calibri" panose="020F0502020204030204" pitchFamily="34" charset="0"/>
                <a:cs typeface="Calibri" panose="020F0502020204030204" pitchFamily="34" charset="0"/>
              </a:rPr>
              <a:t>Safe_State</a:t>
            </a:r>
            <a:r>
              <a:rPr lang="en-US" sz="1900" dirty="0">
                <a:latin typeface="Calibri" panose="020F0502020204030204" pitchFamily="34" charset="0"/>
                <a:cs typeface="Calibri" panose="020F0502020204030204" pitchFamily="34" charset="0"/>
              </a:rPr>
              <a:t> within 1 sec of the KAS </a:t>
            </a:r>
            <a:r>
              <a:rPr lang="en-US" sz="1900" dirty="0" err="1">
                <a:latin typeface="Calibri" panose="020F0502020204030204" pitchFamily="34" charset="0"/>
                <a:cs typeface="Calibri" panose="020F0502020204030204" pitchFamily="34" charset="0"/>
              </a:rPr>
              <a:t>Door_Open</a:t>
            </a:r>
            <a:r>
              <a:rPr lang="en-US" sz="1900" dirty="0">
                <a:latin typeface="Calibri" panose="020F0502020204030204" pitchFamily="34" charset="0"/>
                <a:cs typeface="Calibri" panose="020F0502020204030204" pitchFamily="34" charset="0"/>
              </a:rPr>
              <a:t> parameter being set to TRUE.</a:t>
            </a: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61</a:t>
            </a:fld>
            <a:endParaRPr lang="en-US" dirty="0"/>
          </a:p>
        </p:txBody>
      </p:sp>
      <p:sp>
        <p:nvSpPr>
          <p:cNvPr id="5" name="TextBox 4">
            <a:extLst>
              <a:ext uri="{FF2B5EF4-FFF2-40B4-BE49-F238E27FC236}">
                <a16:creationId xmlns:a16="http://schemas.microsoft.com/office/drawing/2014/main" id="{09A1027A-7D8F-4255-4DDC-9E96ABAACF54}"/>
              </a:ext>
            </a:extLst>
          </p:cNvPr>
          <p:cNvSpPr txBox="1"/>
          <p:nvPr/>
        </p:nvSpPr>
        <p:spPr>
          <a:xfrm>
            <a:off x="1058779" y="6154813"/>
            <a:ext cx="10354212" cy="441275"/>
          </a:xfrm>
          <a:prstGeom prst="rect">
            <a:avLst/>
          </a:prstGeom>
          <a:noFill/>
        </p:spPr>
        <p:txBody>
          <a:bodyPr wrap="square" rtlCol="0">
            <a:spAutoFit/>
          </a:bodyPr>
          <a:lstStyle/>
          <a:p>
            <a:pPr algn="ctr">
              <a:lnSpc>
                <a:spcPct val="8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KAS: Keypad Access System </a:t>
            </a:r>
          </a:p>
        </p:txBody>
      </p:sp>
      <p:sp>
        <p:nvSpPr>
          <p:cNvPr id="9" name="Subtitle 4">
            <a:extLst>
              <a:ext uri="{FF2B5EF4-FFF2-40B4-BE49-F238E27FC236}">
                <a16:creationId xmlns:a16="http://schemas.microsoft.com/office/drawing/2014/main" id="{106685CF-AF39-0013-5BE9-D87474FFBF5C}"/>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398360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par>
                                <p:cTn id="33" presetID="3" presetClass="entr" presetSubtype="10" fill="hold" nodeType="with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blinds(horizontal)">
                                      <p:cBhvr>
                                        <p:cTn id="35" dur="500"/>
                                        <p:tgtEl>
                                          <p:spTgt spid="3">
                                            <p:txEl>
                                              <p:pRg st="8" end="8"/>
                                            </p:txEl>
                                          </p:spTgt>
                                        </p:tgtEl>
                                      </p:cBhvr>
                                    </p:animEffect>
                                  </p:childTnLst>
                                </p:cTn>
                              </p:par>
                              <p:par>
                                <p:cTn id="36" presetID="3" presetClass="entr" presetSubtype="10" fill="hold" nodeType="withEffect">
                                  <p:stCondLst>
                                    <p:cond delay="0"/>
                                  </p:stCondLst>
                                  <p:childTnLst>
                                    <p:set>
                                      <p:cBhvr>
                                        <p:cTn id="37" dur="1" fill="hold">
                                          <p:stCondLst>
                                            <p:cond delay="0"/>
                                          </p:stCondLst>
                                        </p:cTn>
                                        <p:tgtEl>
                                          <p:spTgt spid="3">
                                            <p:txEl>
                                              <p:pRg st="9" end="9"/>
                                            </p:txEl>
                                          </p:spTgt>
                                        </p:tgtEl>
                                        <p:attrNameLst>
                                          <p:attrName>style.visibility</p:attrName>
                                        </p:attrNameLst>
                                      </p:cBhvr>
                                      <p:to>
                                        <p:strVal val="visible"/>
                                      </p:to>
                                    </p:set>
                                    <p:animEffect transition="in" filter="blinds(horizontal)">
                                      <p:cBhvr>
                                        <p:cTn id="38" dur="500"/>
                                        <p:tgtEl>
                                          <p:spTgt spid="3">
                                            <p:txEl>
                                              <p:pRg st="9" end="9"/>
                                            </p:txEl>
                                          </p:spTgt>
                                        </p:tgtEl>
                                      </p:cBhvr>
                                    </p:animEffect>
                                  </p:childTnLst>
                                </p:cTn>
                              </p:par>
                              <p:par>
                                <p:cTn id="39" presetID="3" presetClass="entr" presetSubtype="10" fill="hold" nodeType="withEffect">
                                  <p:stCondLst>
                                    <p:cond delay="0"/>
                                  </p:stCondLst>
                                  <p:childTnLst>
                                    <p:set>
                                      <p:cBhvr>
                                        <p:cTn id="40" dur="1" fill="hold">
                                          <p:stCondLst>
                                            <p:cond delay="0"/>
                                          </p:stCondLst>
                                        </p:cTn>
                                        <p:tgtEl>
                                          <p:spTgt spid="3">
                                            <p:txEl>
                                              <p:pRg st="10" end="10"/>
                                            </p:txEl>
                                          </p:spTgt>
                                        </p:tgtEl>
                                        <p:attrNameLst>
                                          <p:attrName>style.visibility</p:attrName>
                                        </p:attrNameLst>
                                      </p:cBhvr>
                                      <p:to>
                                        <p:strVal val="visible"/>
                                      </p:to>
                                    </p:set>
                                    <p:animEffect transition="in" filter="blinds(horizontal)">
                                      <p:cBhvr>
                                        <p:cTn id="41"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642847" y="0"/>
            <a:ext cx="10651280"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169649" y="680622"/>
            <a:ext cx="11859050" cy="5387108"/>
          </a:xfrm>
        </p:spPr>
        <p:txBody>
          <a:bodyPr>
            <a:normAutofit fontScale="92500" lnSpcReduction="10000"/>
          </a:bodyPr>
          <a:lstStyle/>
          <a:p>
            <a:pPr marL="1381125" indent="-1365250">
              <a:lnSpc>
                <a:spcPct val="90000"/>
              </a:lnSpc>
              <a:spcAft>
                <a:spcPts val="3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Maintenance Technician shall be capable of resuming lid installation activities within about </a:t>
            </a:r>
            <a:br>
              <a:rPr lang="en-US" sz="2000" dirty="0">
                <a:latin typeface="Calibri" panose="020F0502020204030204" pitchFamily="34" charset="0"/>
                <a:cs typeface="Calibri" panose="020F0502020204030204" pitchFamily="34" charset="0"/>
              </a:rPr>
            </a:br>
            <a:r>
              <a:rPr lang="en-US" sz="2000" dirty="0">
                <a:latin typeface="Calibri" panose="020F0502020204030204" pitchFamily="34" charset="0"/>
                <a:cs typeface="Calibri" panose="020F0502020204030204" pitchFamily="34" charset="0"/>
              </a:rPr>
              <a:t>15 min of when a LIR fails.</a:t>
            </a:r>
          </a:p>
          <a:p>
            <a:pPr marL="460375" indent="-238125">
              <a:lnSpc>
                <a:spcPct val="90000"/>
              </a:lnSpc>
              <a:spcBef>
                <a:spcPts val="0"/>
              </a:spcBef>
              <a:spcAft>
                <a:spcPts val="300"/>
              </a:spcAft>
            </a:pPr>
            <a:r>
              <a:rPr lang="en-US" sz="2000" dirty="0">
                <a:latin typeface="Calibri" panose="020F0502020204030204" pitchFamily="34" charset="0"/>
                <a:cs typeface="Calibri" panose="020F0502020204030204" pitchFamily="34" charset="0"/>
              </a:rPr>
              <a:t>Ensure the subject and verb of the need or requirement statement are appropriate to the entity to which the statement refers (R3).  This requirement is written on the Maintenance Technician, rather than the LIR – “LIR shall …….” </a:t>
            </a:r>
          </a:p>
          <a:p>
            <a:pPr marL="460375" indent="-238125">
              <a:lnSpc>
                <a:spcPct val="90000"/>
              </a:lnSpc>
              <a:spcBef>
                <a:spcPts val="0"/>
              </a:spcBef>
              <a:spcAft>
                <a:spcPts val="300"/>
              </a:spcAft>
            </a:pPr>
            <a:r>
              <a:rPr lang="en-US" sz="2000" dirty="0">
                <a:latin typeface="Calibri" panose="020F0502020204030204" pitchFamily="34" charset="0"/>
                <a:cs typeface="Calibri" panose="020F0502020204030204" pitchFamily="34" charset="0"/>
              </a:rPr>
              <a:t>Avoid superfluous infinitives (R10) like “be capable of”.  </a:t>
            </a:r>
          </a:p>
          <a:p>
            <a:pPr marL="460375" indent="-238125">
              <a:lnSpc>
                <a:spcPct val="90000"/>
              </a:lnSpc>
              <a:spcBef>
                <a:spcPts val="0"/>
              </a:spcBef>
              <a:spcAft>
                <a:spcPts val="300"/>
              </a:spcAft>
            </a:pPr>
            <a:r>
              <a:rPr lang="en-US" sz="2000" dirty="0">
                <a:latin typeface="Calibri" panose="020F0502020204030204" pitchFamily="34" charset="0"/>
                <a:cs typeface="Calibri" panose="020F0502020204030204" pitchFamily="34" charset="0"/>
              </a:rPr>
              <a:t>Avoid vague terms (R7) like “about” else the requirement is ambiguous (C3) and not verifiable (C7).  .  </a:t>
            </a:r>
          </a:p>
          <a:p>
            <a:pPr marL="460375" indent="-238125">
              <a:lnSpc>
                <a:spcPct val="90000"/>
              </a:lnSpc>
              <a:spcBef>
                <a:spcPts val="0"/>
              </a:spcBef>
              <a:spcAft>
                <a:spcPts val="300"/>
              </a:spcAft>
            </a:pPr>
            <a:r>
              <a:rPr lang="en-US" sz="2000" dirty="0">
                <a:latin typeface="Calibri" panose="020F0502020204030204" pitchFamily="34" charset="0"/>
                <a:cs typeface="Calibri" panose="020F0502020204030204" pitchFamily="34" charset="0"/>
              </a:rPr>
              <a:t>The intent seems to be the time it should take to resume operations if an LIR fails.  This is commonly referred to as “Mean Time to Repair (MTTR)” and should be communicated as such.</a:t>
            </a:r>
          </a:p>
          <a:p>
            <a:pPr marL="460375" indent="-238125">
              <a:lnSpc>
                <a:spcPct val="90000"/>
              </a:lnSpc>
              <a:spcBef>
                <a:spcPts val="0"/>
              </a:spcBef>
              <a:spcAft>
                <a:spcPts val="300"/>
              </a:spcAft>
            </a:pPr>
            <a:r>
              <a:rPr lang="en-US" sz="2000" dirty="0">
                <a:latin typeface="Calibri" panose="020F0502020204030204" pitchFamily="34" charset="0"/>
                <a:cs typeface="Calibri" panose="020F0502020204030204" pitchFamily="34" charset="0"/>
              </a:rPr>
              <a:t>To help meet this requirement, should the LIR both report the failures electronically to the FCR C&amp;M Software as well as provide some means that allows a Maintenance Technician to identify which LIR component needs to be replaced when the LIR is not in communication with the FCR C&amp;M Software? This capability would decrease the time to repair.</a:t>
            </a:r>
          </a:p>
          <a:p>
            <a:pPr marL="460375" indent="-238125">
              <a:lnSpc>
                <a:spcPct val="90000"/>
              </a:lnSpc>
              <a:spcBef>
                <a:spcPts val="0"/>
              </a:spcBef>
              <a:spcAft>
                <a:spcPts val="300"/>
              </a:spcAft>
            </a:pPr>
            <a:r>
              <a:rPr lang="en-US" sz="2000" dirty="0">
                <a:latin typeface="Calibri" panose="020F0502020204030204" pitchFamily="34" charset="0"/>
                <a:cs typeface="Calibri" panose="020F0502020204030204" pitchFamily="34" charset="0"/>
              </a:rPr>
              <a:t>Is there an expectation as to the LIR’s ability to identify which system components have failed and to what level? This capability would decrease the time to repair.</a:t>
            </a:r>
          </a:p>
          <a:p>
            <a:pPr marL="0" indent="0">
              <a:lnSpc>
                <a:spcPct val="90000"/>
              </a:lnSpc>
              <a:spcBef>
                <a:spcPts val="0"/>
              </a:spcBef>
              <a:spcAft>
                <a:spcPts val="300"/>
              </a:spcAft>
              <a:buNone/>
            </a:pPr>
            <a:endParaRPr lang="en-US" sz="1100" b="1" dirty="0">
              <a:latin typeface="Calibri" panose="020F0502020204030204" pitchFamily="34" charset="0"/>
              <a:cs typeface="Calibri" panose="020F0502020204030204" pitchFamily="34" charset="0"/>
            </a:endParaRPr>
          </a:p>
          <a:p>
            <a:pPr marL="0" indent="0">
              <a:lnSpc>
                <a:spcPct val="90000"/>
              </a:lnSpc>
              <a:spcBef>
                <a:spcPts val="0"/>
              </a:spcBef>
              <a:spcAft>
                <a:spcPts val="300"/>
              </a:spcAft>
              <a:buNone/>
            </a:pPr>
            <a:r>
              <a:rPr lang="en-US" sz="2000" b="1" dirty="0">
                <a:latin typeface="Calibri" panose="020F0502020204030204" pitchFamily="34" charset="0"/>
                <a:cs typeface="Calibri" panose="020F0502020204030204" pitchFamily="34" charset="0"/>
              </a:rPr>
              <a:t>Improved: </a:t>
            </a:r>
            <a:r>
              <a:rPr lang="en-US" sz="2000" dirty="0">
                <a:latin typeface="Calibri" panose="020F0502020204030204" pitchFamily="34" charset="0"/>
                <a:cs typeface="Calibri" panose="020F0502020204030204" pitchFamily="34" charset="0"/>
              </a:rPr>
              <a:t>(Written as three requirements)</a:t>
            </a:r>
          </a:p>
          <a:p>
            <a:pPr marL="698500" indent="-285750">
              <a:lnSpc>
                <a:spcPct val="90000"/>
              </a:lnSpc>
              <a:spcBef>
                <a:spcPts val="0"/>
              </a:spcBef>
              <a:spcAft>
                <a:spcPts val="300"/>
              </a:spcAft>
              <a:buNone/>
            </a:pPr>
            <a:r>
              <a:rPr lang="en-US" sz="2000" dirty="0">
                <a:latin typeface="Calibri" panose="020F0502020204030204" pitchFamily="34" charset="0"/>
                <a:cs typeface="Calibri" panose="020F0502020204030204" pitchFamily="34" charset="0"/>
              </a:rPr>
              <a:t>The LIR shall have a Mean Time to Repair (MTTR) not to exceed 15 minutes.</a:t>
            </a:r>
          </a:p>
          <a:p>
            <a:pPr marL="698500" indent="-285750">
              <a:lnSpc>
                <a:spcPct val="90000"/>
              </a:lnSpc>
              <a:spcBef>
                <a:spcPts val="0"/>
              </a:spcBef>
              <a:spcAft>
                <a:spcPts val="300"/>
              </a:spcAft>
              <a:buNone/>
            </a:pPr>
            <a:r>
              <a:rPr lang="en-US" sz="2000" dirty="0">
                <a:latin typeface="Calibri" panose="020F0502020204030204" pitchFamily="34" charset="0"/>
                <a:cs typeface="Calibri" panose="020F0502020204030204" pitchFamily="34" charset="0"/>
              </a:rPr>
              <a:t>The LIR shall identify </a:t>
            </a:r>
            <a:r>
              <a:rPr lang="en-US" sz="2000" dirty="0" err="1">
                <a:latin typeface="Calibri" panose="020F0502020204030204" pitchFamily="34" charset="0"/>
                <a:cs typeface="Calibri" panose="020F0502020204030204" pitchFamily="34" charset="0"/>
              </a:rPr>
              <a:t>Critical_System_Failures</a:t>
            </a:r>
            <a:r>
              <a:rPr lang="en-US" sz="2000" dirty="0">
                <a:latin typeface="Calibri" panose="020F0502020204030204" pitchFamily="34" charset="0"/>
                <a:cs typeface="Calibri" panose="020F0502020204030204" pitchFamily="34" charset="0"/>
              </a:rPr>
              <a:t> to the Line Replaceable Unit (LRU) level.</a:t>
            </a:r>
          </a:p>
          <a:p>
            <a:pPr marL="698500" indent="-285750">
              <a:lnSpc>
                <a:spcPct val="90000"/>
              </a:lnSpc>
              <a:spcBef>
                <a:spcPts val="0"/>
              </a:spcBef>
              <a:spcAft>
                <a:spcPts val="300"/>
              </a:spcAft>
              <a:buNone/>
            </a:pPr>
            <a:r>
              <a:rPr lang="en-US" sz="2000" dirty="0">
                <a:latin typeface="Calibri" panose="020F0502020204030204" pitchFamily="34" charset="0"/>
                <a:cs typeface="Calibri" panose="020F0502020204030204" pitchFamily="34" charset="0"/>
              </a:rPr>
              <a:t>The LIR shall provide </a:t>
            </a:r>
            <a:r>
              <a:rPr lang="en-US" sz="2000" dirty="0" err="1">
                <a:latin typeface="Calibri" panose="020F0502020204030204" pitchFamily="34" charset="0"/>
                <a:cs typeface="Calibri" panose="020F0502020204030204" pitchFamily="34" charset="0"/>
              </a:rPr>
              <a:t>LIR_Health_and_Status</a:t>
            </a:r>
            <a:r>
              <a:rPr lang="en-US" sz="2000" dirty="0">
                <a:latin typeface="Calibri" panose="020F0502020204030204" pitchFamily="34" charset="0"/>
                <a:cs typeface="Calibri" panose="020F0502020204030204" pitchFamily="34" charset="0"/>
              </a:rPr>
              <a:t> data to the Maintenance Technician when the LIR is not in communication with the FCR C&amp;M Software.</a:t>
            </a:r>
          </a:p>
          <a:p>
            <a:pPr marL="0" indent="0">
              <a:lnSpc>
                <a:spcPct val="90000"/>
              </a:lnSpc>
              <a:spcAft>
                <a:spcPts val="300"/>
              </a:spcAft>
              <a:buNone/>
            </a:pPr>
            <a:endParaRPr lang="en-US" sz="2000" dirty="0">
              <a:latin typeface="Calibri" panose="020F0502020204030204" pitchFamily="34" charset="0"/>
              <a:cs typeface="Calibri" panose="020F0502020204030204" pitchFamily="34" charset="0"/>
            </a:endParaRPr>
          </a:p>
          <a:p>
            <a:pPr marL="0" indent="0">
              <a:lnSpc>
                <a:spcPct val="90000"/>
              </a:lnSpc>
              <a:spcAft>
                <a:spcPts val="300"/>
              </a:spcAft>
              <a:buNone/>
            </a:pPr>
            <a:endParaRPr lang="en-US" sz="2000" dirty="0">
              <a:latin typeface="Calibri" panose="020F0502020204030204" pitchFamily="34" charset="0"/>
              <a:cs typeface="Calibri" panose="020F0502020204030204" pitchFamily="34" charset="0"/>
            </a:endParaRPr>
          </a:p>
          <a:p>
            <a:pPr marL="0" indent="0">
              <a:lnSpc>
                <a:spcPct val="90000"/>
              </a:lnSpc>
              <a:spcAft>
                <a:spcPts val="300"/>
              </a:spcAft>
              <a:buNone/>
            </a:pPr>
            <a:endParaRPr lang="en-US" sz="2000" b="1" dirty="0">
              <a:latin typeface="Calibri" panose="020F0502020204030204" pitchFamily="34" charset="0"/>
              <a:cs typeface="Calibri" panose="020F0502020204030204" pitchFamily="34" charset="0"/>
            </a:endParaRPr>
          </a:p>
          <a:p>
            <a:pPr marL="0" indent="0">
              <a:lnSpc>
                <a:spcPct val="90000"/>
              </a:lnSpc>
              <a:spcAft>
                <a:spcPts val="300"/>
              </a:spcAft>
              <a:buNone/>
            </a:pPr>
            <a:endParaRPr lang="en-US" sz="2000" b="1" dirty="0">
              <a:latin typeface="Calibri" panose="020F0502020204030204" pitchFamily="34" charset="0"/>
              <a:cs typeface="Calibri" panose="020F0502020204030204" pitchFamily="34" charset="0"/>
            </a:endParaRPr>
          </a:p>
          <a:p>
            <a:pPr marL="0" indent="0">
              <a:lnSpc>
                <a:spcPct val="90000"/>
              </a:lnSpc>
              <a:spcAft>
                <a:spcPts val="300"/>
              </a:spcAft>
              <a:buNone/>
            </a:pPr>
            <a:endParaRPr lang="en-US" sz="2000" b="1" dirty="0">
              <a:latin typeface="Calibri" panose="020F0502020204030204" pitchFamily="34" charset="0"/>
              <a:cs typeface="Calibri" panose="020F0502020204030204" pitchFamily="34" charset="0"/>
            </a:endParaRPr>
          </a:p>
          <a:p>
            <a:pPr marL="0" indent="0">
              <a:lnSpc>
                <a:spcPct val="90000"/>
              </a:lnSpc>
              <a:spcAft>
                <a:spcPts val="300"/>
              </a:spcAft>
              <a:buNone/>
            </a:pPr>
            <a:endParaRPr lang="en-US" sz="2000" b="1" dirty="0">
              <a:latin typeface="Calibri" panose="020F0502020204030204" pitchFamily="34" charset="0"/>
              <a:cs typeface="Calibri" panose="020F0502020204030204" pitchFamily="34" charset="0"/>
            </a:endParaRPr>
          </a:p>
          <a:p>
            <a:pPr marL="0" indent="0">
              <a:lnSpc>
                <a:spcPct val="90000"/>
              </a:lnSpc>
              <a:spcAft>
                <a:spcPts val="300"/>
              </a:spcAft>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62</a:t>
            </a:fld>
            <a:endParaRPr lang="en-US" dirty="0"/>
          </a:p>
        </p:txBody>
      </p:sp>
      <p:sp>
        <p:nvSpPr>
          <p:cNvPr id="5" name="TextBox 4">
            <a:extLst>
              <a:ext uri="{FF2B5EF4-FFF2-40B4-BE49-F238E27FC236}">
                <a16:creationId xmlns:a16="http://schemas.microsoft.com/office/drawing/2014/main" id="{09A1027A-7D8F-4255-4DDC-9E96ABAACF54}"/>
              </a:ext>
            </a:extLst>
          </p:cNvPr>
          <p:cNvSpPr txBox="1"/>
          <p:nvPr/>
        </p:nvSpPr>
        <p:spPr>
          <a:xfrm>
            <a:off x="1617817" y="6067730"/>
            <a:ext cx="8962715" cy="441275"/>
          </a:xfrm>
          <a:prstGeom prst="rect">
            <a:avLst/>
          </a:prstGeom>
          <a:noFill/>
        </p:spPr>
        <p:txBody>
          <a:bodyPr wrap="square" rtlCol="0">
            <a:spAutoFit/>
          </a:bodyPr>
          <a:lstStyle/>
          <a:p>
            <a:pPr algn="ctr">
              <a:lnSpc>
                <a:spcPct val="8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528FDE46-D4FA-D260-256C-44491F647110}"/>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2610047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blinds(horizontal)">
                                      <p:cBhvr>
                                        <p:cTn id="37" dur="500"/>
                                        <p:tgtEl>
                                          <p:spTgt spid="3">
                                            <p:txEl>
                                              <p:pRg st="8" end="8"/>
                                            </p:txEl>
                                          </p:spTgt>
                                        </p:tgtEl>
                                      </p:cBhvr>
                                    </p:animEffect>
                                  </p:childTnLst>
                                </p:cTn>
                              </p:par>
                              <p:par>
                                <p:cTn id="38" presetID="3" presetClass="entr" presetSubtype="10" fill="hold" nodeType="withEffect">
                                  <p:stCondLst>
                                    <p:cond delay="0"/>
                                  </p:stCondLst>
                                  <p:childTnLst>
                                    <p:set>
                                      <p:cBhvr>
                                        <p:cTn id="39" dur="1" fill="hold">
                                          <p:stCondLst>
                                            <p:cond delay="0"/>
                                          </p:stCondLst>
                                        </p:cTn>
                                        <p:tgtEl>
                                          <p:spTgt spid="3">
                                            <p:txEl>
                                              <p:pRg st="9" end="9"/>
                                            </p:txEl>
                                          </p:spTgt>
                                        </p:tgtEl>
                                        <p:attrNameLst>
                                          <p:attrName>style.visibility</p:attrName>
                                        </p:attrNameLst>
                                      </p:cBhvr>
                                      <p:to>
                                        <p:strVal val="visible"/>
                                      </p:to>
                                    </p:set>
                                    <p:animEffect transition="in" filter="blinds(horizontal)">
                                      <p:cBhvr>
                                        <p:cTn id="40" dur="500"/>
                                        <p:tgtEl>
                                          <p:spTgt spid="3">
                                            <p:txEl>
                                              <p:pRg st="9" end="9"/>
                                            </p:txEl>
                                          </p:spTgt>
                                        </p:tgtEl>
                                      </p:cBhvr>
                                    </p:animEffect>
                                  </p:childTnLst>
                                </p:cTn>
                              </p:par>
                              <p:par>
                                <p:cTn id="41" presetID="3" presetClass="entr" presetSubtype="10" fill="hold" nodeType="withEffect">
                                  <p:stCondLst>
                                    <p:cond delay="0"/>
                                  </p:stCondLst>
                                  <p:childTnLst>
                                    <p:set>
                                      <p:cBhvr>
                                        <p:cTn id="42" dur="1" fill="hold">
                                          <p:stCondLst>
                                            <p:cond delay="0"/>
                                          </p:stCondLst>
                                        </p:cTn>
                                        <p:tgtEl>
                                          <p:spTgt spid="3">
                                            <p:txEl>
                                              <p:pRg st="10" end="10"/>
                                            </p:txEl>
                                          </p:spTgt>
                                        </p:tgtEl>
                                        <p:attrNameLst>
                                          <p:attrName>style.visibility</p:attrName>
                                        </p:attrNameLst>
                                      </p:cBhvr>
                                      <p:to>
                                        <p:strVal val="visible"/>
                                      </p:to>
                                    </p:set>
                                    <p:animEffect transition="in" filter="blinds(horizontal)">
                                      <p:cBhvr>
                                        <p:cTn id="43" dur="500"/>
                                        <p:tgtEl>
                                          <p:spTgt spid="3">
                                            <p:txEl>
                                              <p:pRg st="10" end="10"/>
                                            </p:txEl>
                                          </p:spTgt>
                                        </p:tgtEl>
                                      </p:cBhvr>
                                    </p:animEffect>
                                  </p:childTnLst>
                                </p:cTn>
                              </p:par>
                              <p:par>
                                <p:cTn id="44" presetID="3" presetClass="entr" presetSubtype="10" fill="hold" nodeType="withEffect">
                                  <p:stCondLst>
                                    <p:cond delay="0"/>
                                  </p:stCondLst>
                                  <p:childTnLst>
                                    <p:set>
                                      <p:cBhvr>
                                        <p:cTn id="45" dur="1" fill="hold">
                                          <p:stCondLst>
                                            <p:cond delay="0"/>
                                          </p:stCondLst>
                                        </p:cTn>
                                        <p:tgtEl>
                                          <p:spTgt spid="3">
                                            <p:txEl>
                                              <p:pRg st="11" end="11"/>
                                            </p:txEl>
                                          </p:spTgt>
                                        </p:tgtEl>
                                        <p:attrNameLst>
                                          <p:attrName>style.visibility</p:attrName>
                                        </p:attrNameLst>
                                      </p:cBhvr>
                                      <p:to>
                                        <p:strVal val="visible"/>
                                      </p:to>
                                    </p:set>
                                    <p:animEffect transition="in" filter="blinds(horizontal)">
                                      <p:cBhvr>
                                        <p:cTn id="46"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626805" y="92252"/>
            <a:ext cx="10651280"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265764" y="811970"/>
            <a:ext cx="11762936" cy="5312607"/>
          </a:xfrm>
        </p:spPr>
        <p:txBody>
          <a:bodyPr>
            <a:noAutofit/>
          </a:bodyPr>
          <a:lstStyle/>
          <a:p>
            <a:pPr marL="0" indent="0">
              <a:lnSpc>
                <a:spcPct val="90000"/>
              </a:lnSpc>
              <a:spcBef>
                <a:spcPts val="0"/>
              </a:spcBef>
              <a:spcAft>
                <a:spcPts val="4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LIR shall try to limit noise so as not to hurt people’s ears, as much as possible. </a:t>
            </a:r>
          </a:p>
          <a:p>
            <a:pPr marL="523875" indent="-269875">
              <a:lnSpc>
                <a:spcPct val="90000"/>
              </a:lnSpc>
              <a:spcBef>
                <a:spcPts val="0"/>
              </a:spcBef>
              <a:spcAft>
                <a:spcPts val="400"/>
              </a:spcAft>
            </a:pPr>
            <a:r>
              <a:rPr lang="en-US" sz="2000" dirty="0">
                <a:latin typeface="Calibri" panose="020F0502020204030204" pitchFamily="34" charset="0"/>
                <a:cs typeface="Calibri" panose="020F0502020204030204" pitchFamily="34" charset="0"/>
              </a:rPr>
              <a:t>Avoid superfluous infinitives (R10) like “try to”.  </a:t>
            </a:r>
          </a:p>
          <a:p>
            <a:pPr marL="523875" indent="-269875">
              <a:lnSpc>
                <a:spcPct val="90000"/>
              </a:lnSpc>
              <a:spcBef>
                <a:spcPts val="0"/>
              </a:spcBef>
              <a:spcAft>
                <a:spcPts val="400"/>
              </a:spcAft>
            </a:pPr>
            <a:r>
              <a:rPr lang="en-US" sz="2000" dirty="0">
                <a:latin typeface="Calibri" panose="020F0502020204030204" pitchFamily="34" charset="0"/>
                <a:cs typeface="Calibri" panose="020F0502020204030204" pitchFamily="34" charset="0"/>
              </a:rPr>
              <a:t>Avoid purpose phrases (R20) like “so as not to hurt people’s ears, as much as possible” -  rather include them in the rationale.  </a:t>
            </a:r>
          </a:p>
          <a:p>
            <a:pPr marL="523875" indent="-269875">
              <a:lnSpc>
                <a:spcPct val="90000"/>
              </a:lnSpc>
              <a:spcBef>
                <a:spcPts val="0"/>
              </a:spcBef>
              <a:spcAft>
                <a:spcPts val="400"/>
              </a:spcAft>
            </a:pPr>
            <a:r>
              <a:rPr lang="en-US" sz="2000" dirty="0">
                <a:latin typeface="Calibri" panose="020F0502020204030204" pitchFamily="34" charset="0"/>
                <a:cs typeface="Calibri" panose="020F0502020204030204" pitchFamily="34" charset="0"/>
              </a:rPr>
              <a:t>The real issue is damage to a person’s hearing, not their ears. </a:t>
            </a:r>
          </a:p>
          <a:p>
            <a:pPr marL="523875" indent="-269875">
              <a:lnSpc>
                <a:spcPct val="90000"/>
              </a:lnSpc>
              <a:spcBef>
                <a:spcPts val="0"/>
              </a:spcBef>
              <a:spcAft>
                <a:spcPts val="400"/>
              </a:spcAft>
            </a:pPr>
            <a:r>
              <a:rPr lang="en-US" sz="2000" dirty="0">
                <a:latin typeface="Calibri" panose="020F0502020204030204" pitchFamily="34" charset="0"/>
                <a:cs typeface="Calibri" panose="020F0502020204030204" pitchFamily="34" charset="0"/>
              </a:rPr>
              <a:t>Must define specifically which noise levels are acceptable and across what frequency range. Provide specific measurable performance (R34) targets appropriate to the entity to which the need or requirement is stated and against which the entity will be verified to meet.</a:t>
            </a:r>
          </a:p>
          <a:p>
            <a:pPr marL="523875" indent="-269875">
              <a:lnSpc>
                <a:spcPct val="90000"/>
              </a:lnSpc>
              <a:spcBef>
                <a:spcPts val="0"/>
              </a:spcBef>
              <a:spcAft>
                <a:spcPts val="400"/>
              </a:spcAft>
            </a:pPr>
            <a:r>
              <a:rPr lang="en-US" sz="2000" dirty="0">
                <a:latin typeface="Calibri" panose="020F0502020204030204" pitchFamily="34" charset="0"/>
                <a:cs typeface="Calibri" panose="020F0502020204030204" pitchFamily="34" charset="0"/>
              </a:rPr>
              <a:t>Avoid escape clauses (R8) like “as much as possible” else the requirement is ambiguous (C3) and not verifiable (C7).  </a:t>
            </a:r>
          </a:p>
          <a:p>
            <a:pPr marL="523875" indent="-269875">
              <a:lnSpc>
                <a:spcPct val="90000"/>
              </a:lnSpc>
              <a:spcBef>
                <a:spcPts val="0"/>
              </a:spcBef>
              <a:spcAft>
                <a:spcPts val="400"/>
              </a:spcAft>
            </a:pPr>
            <a:r>
              <a:rPr lang="en-US" sz="2000" dirty="0">
                <a:latin typeface="Calibri" panose="020F0502020204030204" pitchFamily="34" charset="0"/>
                <a:cs typeface="Calibri" panose="020F0502020204030204" pitchFamily="34" charset="0"/>
              </a:rPr>
              <a:t>State conditions’ applicability explicitly (R27) instead of leaving applicability to be inferred from the context.  Should be specific as to under what conditions this requirement applies- during operations? At what distance from the LIR does the requirement apply?</a:t>
            </a:r>
          </a:p>
          <a:p>
            <a:pPr marL="523875" indent="-269875">
              <a:lnSpc>
                <a:spcPct val="90000"/>
              </a:lnSpc>
              <a:spcBef>
                <a:spcPts val="0"/>
              </a:spcBef>
              <a:spcAft>
                <a:spcPts val="400"/>
              </a:spcAft>
            </a:pPr>
            <a:endParaRPr lang="en-US" sz="1000" dirty="0">
              <a:latin typeface="Calibri" panose="020F0502020204030204" pitchFamily="34" charset="0"/>
              <a:cs typeface="Calibri" panose="020F0502020204030204" pitchFamily="34" charset="0"/>
            </a:endParaRPr>
          </a:p>
          <a:p>
            <a:pPr marL="635000" indent="-619125">
              <a:lnSpc>
                <a:spcPct val="90000"/>
              </a:lnSpc>
              <a:spcBef>
                <a:spcPts val="0"/>
              </a:spcBef>
              <a:spcAft>
                <a:spcPts val="400"/>
              </a:spcAft>
              <a:buNone/>
            </a:pPr>
            <a:r>
              <a:rPr lang="en-US" sz="2000" b="1" dirty="0">
                <a:latin typeface="Calibri" panose="020F0502020204030204" pitchFamily="34" charset="0"/>
                <a:cs typeface="Calibri" panose="020F0502020204030204" pitchFamily="34" charset="0"/>
              </a:rPr>
              <a:t>Improved: </a:t>
            </a:r>
            <a:r>
              <a:rPr lang="en-US" sz="2000" dirty="0">
                <a:latin typeface="Calibri" panose="020F0502020204030204" pitchFamily="34" charset="0"/>
                <a:cs typeface="Calibri" panose="020F0502020204030204" pitchFamily="34" charset="0"/>
              </a:rPr>
              <a:t>During Operations, the LIR shall limit sound levels such that the time weighted average sound level is less than 85 decibels measured on the A scale across the frequency range of 20 – 20,000 </a:t>
            </a:r>
            <a:r>
              <a:rPr lang="en-US" sz="2000" dirty="0" err="1">
                <a:latin typeface="Calibri" panose="020F0502020204030204" pitchFamily="34" charset="0"/>
                <a:cs typeface="Calibri" panose="020F0502020204030204" pitchFamily="34" charset="0"/>
              </a:rPr>
              <a:t>hz</a:t>
            </a:r>
            <a:r>
              <a:rPr lang="en-US" sz="2000" dirty="0">
                <a:latin typeface="Calibri" panose="020F0502020204030204" pitchFamily="34" charset="0"/>
                <a:cs typeface="Calibri" panose="020F0502020204030204" pitchFamily="34" charset="0"/>
              </a:rPr>
              <a:t>, when measured at 1 +/-0.1 feet from at least 10 equally spaced locations surrounding the LIR shown in </a:t>
            </a:r>
            <a:br>
              <a:rPr lang="en-US" sz="2000" dirty="0">
                <a:latin typeface="Calibri" panose="020F0502020204030204" pitchFamily="34" charset="0"/>
                <a:cs typeface="Calibri" panose="020F0502020204030204" pitchFamily="34" charset="0"/>
              </a:rPr>
            </a:br>
            <a:r>
              <a:rPr lang="en-US" sz="2000" dirty="0">
                <a:latin typeface="Calibri" panose="020F0502020204030204" pitchFamily="34" charset="0"/>
                <a:cs typeface="Calibri" panose="020F0502020204030204" pitchFamily="34" charset="0"/>
              </a:rPr>
              <a:t>Figure 8. </a:t>
            </a:r>
          </a:p>
          <a:p>
            <a:pPr marL="0" indent="0">
              <a:lnSpc>
                <a:spcPct val="90000"/>
              </a:lnSpc>
              <a:spcBef>
                <a:spcPts val="0"/>
              </a:spcBef>
              <a:spcAft>
                <a:spcPts val="400"/>
              </a:spcAft>
              <a:buNone/>
            </a:pPr>
            <a:endParaRPr lang="en-US" sz="2000" b="1" dirty="0">
              <a:latin typeface="Calibri" panose="020F0502020204030204" pitchFamily="34" charset="0"/>
              <a:cs typeface="Calibri" panose="020F0502020204030204" pitchFamily="34" charset="0"/>
            </a:endParaRPr>
          </a:p>
          <a:p>
            <a:pPr marL="0" indent="0">
              <a:lnSpc>
                <a:spcPct val="90000"/>
              </a:lnSpc>
              <a:spcBef>
                <a:spcPts val="0"/>
              </a:spcBef>
              <a:spcAft>
                <a:spcPts val="400"/>
              </a:spcAft>
              <a:buNone/>
            </a:pPr>
            <a:endParaRPr lang="en-US" sz="2000" b="1" dirty="0">
              <a:latin typeface="Calibri" panose="020F0502020204030204" pitchFamily="34" charset="0"/>
              <a:cs typeface="Calibri" panose="020F0502020204030204" pitchFamily="34" charset="0"/>
            </a:endParaRPr>
          </a:p>
          <a:p>
            <a:pPr marL="0" indent="0">
              <a:lnSpc>
                <a:spcPct val="90000"/>
              </a:lnSpc>
              <a:spcBef>
                <a:spcPts val="0"/>
              </a:spcBef>
              <a:spcAft>
                <a:spcPts val="400"/>
              </a:spcAft>
              <a:buNone/>
            </a:pPr>
            <a:endParaRPr lang="en-US" sz="2000" b="1" dirty="0">
              <a:latin typeface="Calibri" panose="020F0502020204030204" pitchFamily="34" charset="0"/>
              <a:cs typeface="Calibri" panose="020F0502020204030204" pitchFamily="34" charset="0"/>
            </a:endParaRPr>
          </a:p>
          <a:p>
            <a:pPr marL="0" indent="0">
              <a:lnSpc>
                <a:spcPct val="90000"/>
              </a:lnSpc>
              <a:spcBef>
                <a:spcPts val="0"/>
              </a:spcBef>
              <a:spcAft>
                <a:spcPts val="400"/>
              </a:spcAft>
              <a:buNone/>
            </a:pPr>
            <a:endParaRPr lang="en-US" sz="2000" b="1" dirty="0">
              <a:latin typeface="Calibri" panose="020F0502020204030204" pitchFamily="34" charset="0"/>
              <a:cs typeface="Calibri" panose="020F0502020204030204" pitchFamily="34" charset="0"/>
            </a:endParaRPr>
          </a:p>
          <a:p>
            <a:pPr marL="0" indent="0">
              <a:lnSpc>
                <a:spcPct val="90000"/>
              </a:lnSpc>
              <a:spcBef>
                <a:spcPts val="0"/>
              </a:spcBef>
              <a:spcAft>
                <a:spcPts val="400"/>
              </a:spcAft>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63</a:t>
            </a:fld>
            <a:endParaRPr lang="en-US" dirty="0"/>
          </a:p>
        </p:txBody>
      </p:sp>
      <p:sp>
        <p:nvSpPr>
          <p:cNvPr id="5" name="TextBox 4">
            <a:extLst>
              <a:ext uri="{FF2B5EF4-FFF2-40B4-BE49-F238E27FC236}">
                <a16:creationId xmlns:a16="http://schemas.microsoft.com/office/drawing/2014/main" id="{09A1027A-7D8F-4255-4DDC-9E96ABAACF54}"/>
              </a:ext>
            </a:extLst>
          </p:cNvPr>
          <p:cNvSpPr txBox="1"/>
          <p:nvPr/>
        </p:nvSpPr>
        <p:spPr>
          <a:xfrm>
            <a:off x="1605994" y="5977779"/>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528FDE46-D4FA-D260-256C-44491F647110}"/>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207082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blinds(horizontal)">
                                      <p:cBhvr>
                                        <p:cTn id="3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572112" y="30646"/>
            <a:ext cx="10764982"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82626" y="683452"/>
            <a:ext cx="11743953" cy="5223671"/>
          </a:xfrm>
        </p:spPr>
        <p:txBody>
          <a:bodyPr>
            <a:noAutofit/>
          </a:bodyPr>
          <a:lstStyle/>
          <a:p>
            <a:pPr marL="0" indent="0">
              <a:lnSpc>
                <a:spcPct val="80000"/>
              </a:lnSpc>
              <a:spcAft>
                <a:spcPts val="2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Failures shouldn't occur no less than about 90 days.</a:t>
            </a:r>
          </a:p>
          <a:p>
            <a:pPr marL="523875" indent="-285750">
              <a:lnSpc>
                <a:spcPct val="80000"/>
              </a:lnSpc>
              <a:spcAft>
                <a:spcPts val="200"/>
              </a:spcAft>
            </a:pPr>
            <a:r>
              <a:rPr lang="en-US" sz="2000" dirty="0">
                <a:latin typeface="Calibri" panose="020F0502020204030204" pitchFamily="34" charset="0"/>
                <a:cs typeface="Calibri" panose="020F0502020204030204" pitchFamily="34" charset="0"/>
              </a:rPr>
              <a:t>Ensure the subject and verb of the need or requirement statement are appropriate to the entity to which the statement refers (R3).  This requirement is written on “Failures”, rather than the LIR – “LIR shall …….” </a:t>
            </a:r>
          </a:p>
          <a:p>
            <a:pPr marL="523875" indent="-285750">
              <a:lnSpc>
                <a:spcPct val="80000"/>
              </a:lnSpc>
              <a:spcAft>
                <a:spcPts val="200"/>
              </a:spcAft>
            </a:pPr>
            <a:r>
              <a:rPr lang="en-US" sz="2000" dirty="0">
                <a:latin typeface="Calibri" panose="020F0502020204030204" pitchFamily="34" charset="0"/>
                <a:cs typeface="Calibri" panose="020F0502020204030204" pitchFamily="34" charset="0"/>
              </a:rPr>
              <a:t>Written as a goal (shouldn’t), not written as a requirement “shall” on the LIR.  “The LIR shall ….” </a:t>
            </a:r>
          </a:p>
          <a:p>
            <a:pPr marL="523875" indent="-285750">
              <a:lnSpc>
                <a:spcPct val="80000"/>
              </a:lnSpc>
              <a:spcAft>
                <a:spcPts val="200"/>
              </a:spcAft>
            </a:pPr>
            <a:r>
              <a:rPr lang="en-US" sz="2000" dirty="0">
                <a:latin typeface="Calibri" panose="020F0502020204030204" pitchFamily="34" charset="0"/>
                <a:cs typeface="Calibri" panose="020F0502020204030204" pitchFamily="34" charset="0"/>
              </a:rPr>
              <a:t>Avoid the use of “not.” (R16) “Shouldn’t is really “should not”. </a:t>
            </a:r>
          </a:p>
          <a:p>
            <a:pPr marL="523875" indent="-285750">
              <a:lnSpc>
                <a:spcPct val="80000"/>
              </a:lnSpc>
              <a:spcAft>
                <a:spcPts val="200"/>
              </a:spcAft>
            </a:pPr>
            <a:r>
              <a:rPr lang="en-US" sz="2000" dirty="0">
                <a:latin typeface="Calibri" panose="020F0502020204030204" pitchFamily="34" charset="0"/>
                <a:cs typeface="Calibri" panose="020F0502020204030204" pitchFamily="34" charset="0"/>
              </a:rPr>
              <a:t>Poor grammar (R12)  “shouldn’t occur no ……”</a:t>
            </a:r>
          </a:p>
          <a:p>
            <a:pPr marL="523875" indent="-285750">
              <a:lnSpc>
                <a:spcPct val="80000"/>
              </a:lnSpc>
              <a:spcAft>
                <a:spcPts val="200"/>
              </a:spcAft>
            </a:pPr>
            <a:r>
              <a:rPr lang="en-US" sz="2000" dirty="0">
                <a:latin typeface="Calibri" panose="020F0502020204030204" pitchFamily="34" charset="0"/>
                <a:cs typeface="Calibri" panose="020F0502020204030204" pitchFamily="34" charset="0"/>
              </a:rPr>
              <a:t>Avoid the use of vague terms (R7) like “about” else the requirement is ambiguous (C3) and not verifiable (C7).  </a:t>
            </a:r>
          </a:p>
          <a:p>
            <a:pPr marL="523875" indent="-285750">
              <a:lnSpc>
                <a:spcPct val="80000"/>
              </a:lnSpc>
              <a:spcAft>
                <a:spcPts val="200"/>
              </a:spcAft>
            </a:pPr>
            <a:r>
              <a:rPr lang="en-US" sz="2000" dirty="0">
                <a:latin typeface="Calibri" panose="020F0502020204030204" pitchFamily="34" charset="0"/>
                <a:cs typeface="Calibri" panose="020F0502020204030204" pitchFamily="34" charset="0"/>
              </a:rPr>
              <a:t>Is “days” the correct unit of measure? “Hours” seems more appropriate as well as only hours of operation. Given the LIR operates 8 hours/day, 720 operational hours is more appropriate.  </a:t>
            </a:r>
          </a:p>
          <a:p>
            <a:pPr marL="523875" indent="-285750">
              <a:lnSpc>
                <a:spcPct val="80000"/>
              </a:lnSpc>
              <a:spcAft>
                <a:spcPts val="200"/>
              </a:spcAft>
            </a:pPr>
            <a:r>
              <a:rPr lang="en-US" sz="2000" dirty="0">
                <a:latin typeface="Calibri" panose="020F0502020204030204" pitchFamily="34" charset="0"/>
                <a:cs typeface="Calibri" panose="020F0502020204030204" pitchFamily="34" charset="0"/>
              </a:rPr>
              <a:t>The intent seems to be to address the allowable rate of failure over time. This is commonly communicated as Mean Time to Failure (MTTF).</a:t>
            </a:r>
          </a:p>
          <a:p>
            <a:pPr marL="523875" indent="-285750">
              <a:lnSpc>
                <a:spcPct val="80000"/>
              </a:lnSpc>
              <a:spcAft>
                <a:spcPts val="200"/>
              </a:spcAft>
            </a:pPr>
            <a:r>
              <a:rPr lang="en-US" sz="2000" dirty="0">
                <a:latin typeface="Calibri" panose="020F0502020204030204" pitchFamily="34" charset="0"/>
                <a:cs typeface="Calibri" panose="020F0502020204030204" pitchFamily="34" charset="0"/>
              </a:rPr>
              <a:t>State conditions’ applicability explicitly (R27) instead of leaving applicability to be inferred from the context.  Should be specific as to under what conditions this requirement applies.</a:t>
            </a:r>
          </a:p>
          <a:p>
            <a:pPr marL="523875" indent="-285750">
              <a:lnSpc>
                <a:spcPct val="80000"/>
              </a:lnSpc>
              <a:spcAft>
                <a:spcPts val="200"/>
              </a:spcAft>
            </a:pPr>
            <a:endParaRPr lang="en-US" sz="1000" b="1" dirty="0">
              <a:latin typeface="Calibri" panose="020F0502020204030204" pitchFamily="34" charset="0"/>
              <a:cs typeface="Calibri" panose="020F0502020204030204" pitchFamily="34" charset="0"/>
            </a:endParaRPr>
          </a:p>
          <a:p>
            <a:pPr marL="747713" indent="-731838">
              <a:lnSpc>
                <a:spcPct val="80000"/>
              </a:lnSpc>
              <a:spcAft>
                <a:spcPts val="200"/>
              </a:spcAft>
              <a:buNone/>
            </a:pPr>
            <a:r>
              <a:rPr lang="en-US" sz="2000" b="1" dirty="0">
                <a:latin typeface="Calibri" panose="020F0502020204030204" pitchFamily="34" charset="0"/>
                <a:cs typeface="Calibri" panose="020F0502020204030204" pitchFamily="34" charset="0"/>
              </a:rPr>
              <a:t>Improved: </a:t>
            </a:r>
            <a:r>
              <a:rPr lang="en-US" sz="2000" dirty="0">
                <a:latin typeface="Calibri" panose="020F0502020204030204" pitchFamily="34" charset="0"/>
                <a:cs typeface="Calibri" panose="020F0502020204030204" pitchFamily="34" charset="0"/>
              </a:rPr>
              <a:t>The LIR shall have a Mean Time to Failure (MTTF) of less than or equal to 720 operational hours, when maintained per Maintenance  procedure xyz AND operating in the </a:t>
            </a:r>
            <a:r>
              <a:rPr lang="en-US" sz="2000" dirty="0" err="1">
                <a:latin typeface="Calibri" panose="020F0502020204030204" pitchFamily="34" charset="0"/>
                <a:cs typeface="Calibri" panose="020F0502020204030204" pitchFamily="34" charset="0"/>
              </a:rPr>
              <a:t>Operating_Environment</a:t>
            </a:r>
            <a:r>
              <a:rPr lang="en-US" sz="2000" dirty="0">
                <a:latin typeface="Calibri" panose="020F0502020204030204" pitchFamily="34" charset="0"/>
                <a:cs typeface="Calibri" panose="020F0502020204030204" pitchFamily="34" charset="0"/>
              </a:rPr>
              <a:t> defined in Table 1.</a:t>
            </a:r>
          </a:p>
          <a:p>
            <a:pPr marL="0" indent="0">
              <a:lnSpc>
                <a:spcPct val="80000"/>
              </a:lnSpc>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64</a:t>
            </a:fld>
            <a:endParaRPr lang="en-US" dirty="0"/>
          </a:p>
        </p:txBody>
      </p:sp>
      <p:sp>
        <p:nvSpPr>
          <p:cNvPr id="5" name="TextBox 4">
            <a:extLst>
              <a:ext uri="{FF2B5EF4-FFF2-40B4-BE49-F238E27FC236}">
                <a16:creationId xmlns:a16="http://schemas.microsoft.com/office/drawing/2014/main" id="{EF66E680-87FD-B084-E90E-5A33D50EA669}"/>
              </a:ext>
            </a:extLst>
          </p:cNvPr>
          <p:cNvSpPr txBox="1"/>
          <p:nvPr/>
        </p:nvSpPr>
        <p:spPr>
          <a:xfrm>
            <a:off x="1721727" y="5981681"/>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9023D684-ED66-C03A-06D5-17DD08BC7DD0}"/>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1690555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blinds(horizontal)">
                                      <p:cBhvr>
                                        <p:cTn id="37" dur="500"/>
                                        <p:tgtEl>
                                          <p:spTgt spid="3">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8" end="8"/>
                                            </p:txEl>
                                          </p:spTgt>
                                        </p:tgtEl>
                                        <p:attrNameLst>
                                          <p:attrName>style.visibility</p:attrName>
                                        </p:attrNameLst>
                                      </p:cBhvr>
                                      <p:to>
                                        <p:strVal val="visible"/>
                                      </p:to>
                                    </p:set>
                                    <p:animEffect transition="in" filter="blinds(horizontal)">
                                      <p:cBhvr>
                                        <p:cTn id="42" dur="500"/>
                                        <p:tgtEl>
                                          <p:spTgt spid="3">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3">
                                            <p:txEl>
                                              <p:pRg st="10" end="10"/>
                                            </p:txEl>
                                          </p:spTgt>
                                        </p:tgtEl>
                                        <p:attrNameLst>
                                          <p:attrName>style.visibility</p:attrName>
                                        </p:attrNameLst>
                                      </p:cBhvr>
                                      <p:to>
                                        <p:strVal val="visible"/>
                                      </p:to>
                                    </p:set>
                                    <p:animEffect transition="in" filter="blinds(horizontal)">
                                      <p:cBhvr>
                                        <p:cTn id="4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572112" y="30646"/>
            <a:ext cx="10764982"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0" y="683452"/>
            <a:ext cx="12039605" cy="5223671"/>
          </a:xfrm>
        </p:spPr>
        <p:txBody>
          <a:bodyPr>
            <a:noAutofit/>
          </a:bodyPr>
          <a:lstStyle/>
          <a:p>
            <a:pPr marL="0" indent="0">
              <a:lnSpc>
                <a:spcPct val="80000"/>
              </a:lnSpc>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LIR shall have a long lifetime.</a:t>
            </a:r>
          </a:p>
          <a:p>
            <a:pPr marL="700088" lvl="1" indent="-342900">
              <a:lnSpc>
                <a:spcPct val="80000"/>
              </a:lnSpc>
              <a:buClr>
                <a:schemeClr val="tx1"/>
              </a:buClr>
              <a:buFont typeface="System Font Regular"/>
              <a:buChar char="•"/>
            </a:pPr>
            <a:r>
              <a:rPr lang="en-US" sz="2000" dirty="0">
                <a:solidFill>
                  <a:schemeClr val="tx1"/>
                </a:solidFill>
                <a:latin typeface="Calibri" panose="020F0502020204030204" pitchFamily="34" charset="0"/>
                <a:cs typeface="Calibri" panose="020F0502020204030204" pitchFamily="34" charset="0"/>
              </a:rPr>
              <a:t>Avoid the use of vague terms (R7) like “long”.  </a:t>
            </a:r>
          </a:p>
          <a:p>
            <a:pPr marL="700088" lvl="1" indent="-342900">
              <a:lnSpc>
                <a:spcPct val="80000"/>
              </a:lnSpc>
              <a:buClr>
                <a:schemeClr val="tx1"/>
              </a:buClr>
              <a:buFont typeface="System Font Regular"/>
              <a:buChar char="•"/>
            </a:pPr>
            <a:r>
              <a:rPr lang="en-US" sz="2000" dirty="0">
                <a:solidFill>
                  <a:schemeClr val="tx1"/>
                </a:solidFill>
                <a:latin typeface="Calibri" panose="020F0502020204030204" pitchFamily="34" charset="0"/>
                <a:cs typeface="Calibri" panose="020F0502020204030204" pitchFamily="34" charset="0"/>
              </a:rPr>
              <a:t>Must define a specific lifetime </a:t>
            </a:r>
            <a:r>
              <a:rPr lang="en-US" sz="2000" dirty="0">
                <a:latin typeface="Calibri" panose="020F0502020204030204" pitchFamily="34" charset="0"/>
                <a:cs typeface="Calibri" panose="020F0502020204030204" pitchFamily="34" charset="0"/>
              </a:rPr>
              <a:t>expectation. Provide specific measurable performance targets appropriate to the entity to which the need or requirement is stated and against which the entity will be verified to meet (R34).</a:t>
            </a:r>
            <a:endParaRPr lang="en-US" sz="2000" dirty="0">
              <a:solidFill>
                <a:schemeClr val="tx1"/>
              </a:solidFill>
              <a:latin typeface="Calibri" panose="020F0502020204030204" pitchFamily="34" charset="0"/>
              <a:cs typeface="Calibri" panose="020F0502020204030204" pitchFamily="34" charset="0"/>
            </a:endParaRPr>
          </a:p>
          <a:p>
            <a:pPr marL="700088" lvl="1" indent="-342900">
              <a:lnSpc>
                <a:spcPct val="80000"/>
              </a:lnSpc>
              <a:buClr>
                <a:schemeClr val="tx1"/>
              </a:buClr>
              <a:buFont typeface="System Font Regular"/>
              <a:buChar char="•"/>
            </a:pPr>
            <a:r>
              <a:rPr lang="en-US" sz="2000" dirty="0">
                <a:solidFill>
                  <a:schemeClr val="tx1"/>
                </a:solidFill>
                <a:latin typeface="Calibri" panose="020F0502020204030204" pitchFamily="34" charset="0"/>
                <a:cs typeface="Calibri" panose="020F0502020204030204" pitchFamily="34" charset="0"/>
              </a:rPr>
              <a:t>Under what conditions does </a:t>
            </a:r>
            <a:r>
              <a:rPr lang="en-US" sz="2000" dirty="0">
                <a:latin typeface="Calibri" panose="020F0502020204030204" pitchFamily="34" charset="0"/>
                <a:cs typeface="Calibri" panose="020F0502020204030204" pitchFamily="34" charset="0"/>
              </a:rPr>
              <a:t>this requirement apply.  </a:t>
            </a:r>
            <a:r>
              <a:rPr lang="en-US" sz="2000" dirty="0">
                <a:solidFill>
                  <a:schemeClr val="tx1"/>
                </a:solidFill>
                <a:latin typeface="Calibri" panose="020F0502020204030204" pitchFamily="34" charset="0"/>
                <a:cs typeface="Calibri" panose="020F0502020204030204" pitchFamily="34" charset="0"/>
              </a:rPr>
              <a:t> </a:t>
            </a:r>
            <a:r>
              <a:rPr lang="en-US" sz="2000" dirty="0">
                <a:latin typeface="Calibri" panose="020F0502020204030204" pitchFamily="34" charset="0"/>
                <a:cs typeface="Calibri" panose="020F0502020204030204" pitchFamily="34" charset="0"/>
              </a:rPr>
              <a:t>State conditions’ applicability explicitly (R27) instead of leaving applicability to be inferred from the context.  </a:t>
            </a:r>
          </a:p>
          <a:p>
            <a:pPr marL="700088" lvl="1" indent="-342900">
              <a:lnSpc>
                <a:spcPct val="80000"/>
              </a:lnSpc>
              <a:buClr>
                <a:schemeClr val="tx1"/>
              </a:buClr>
              <a:buFont typeface="System Font Regular"/>
              <a:buChar char="•"/>
            </a:pPr>
            <a:r>
              <a:rPr lang="en-US" sz="2000" dirty="0">
                <a:latin typeface="Calibri" panose="020F0502020204030204" pitchFamily="34" charset="0"/>
                <a:cs typeface="Calibri" panose="020F0502020204030204" pitchFamily="34" charset="0"/>
              </a:rPr>
              <a:t>Lifetime can have different meanings – operational life, storage life, or total life.  Given there is a previous requirement concerning storge, this requirement can deal with operational life.  Another consideration concerning lifetime (beyond the scope of this presentation) includes whether there is an allowance for degradation of performance and quality across the lifetime or is the intent that all performance and quality requirements apply at end of life and not just at beginning of life? This is an important consideration that is often overlooked but must be addressed clearly in the definition of the term.</a:t>
            </a:r>
            <a:endParaRPr lang="en-US" sz="2000" dirty="0">
              <a:solidFill>
                <a:schemeClr val="tx1"/>
              </a:solidFill>
              <a:latin typeface="Calibri" panose="020F0502020204030204" pitchFamily="34" charset="0"/>
              <a:cs typeface="Calibri" panose="020F0502020204030204" pitchFamily="34" charset="0"/>
            </a:endParaRPr>
          </a:p>
          <a:p>
            <a:pPr marL="650875" lvl="1" indent="-650875">
              <a:lnSpc>
                <a:spcPct val="80000"/>
              </a:lnSpc>
              <a:buClr>
                <a:srgbClr val="FF0000"/>
              </a:buClr>
              <a:buNone/>
            </a:pPr>
            <a:endParaRPr lang="en-US" sz="1000" b="1" dirty="0">
              <a:solidFill>
                <a:schemeClr val="tx1"/>
              </a:solidFill>
              <a:latin typeface="Calibri" panose="020F0502020204030204" pitchFamily="34" charset="0"/>
              <a:cs typeface="Calibri" panose="020F0502020204030204" pitchFamily="34" charset="0"/>
            </a:endParaRPr>
          </a:p>
          <a:p>
            <a:pPr marL="1381125" lvl="1" indent="-1317625">
              <a:lnSpc>
                <a:spcPct val="80000"/>
              </a:lnSpc>
              <a:buClr>
                <a:srgbClr val="FF0000"/>
              </a:buClr>
              <a:buNone/>
            </a:pPr>
            <a:r>
              <a:rPr lang="en-US" sz="2000" b="1" dirty="0">
                <a:solidFill>
                  <a:schemeClr val="tx1"/>
                </a:solidFill>
                <a:latin typeface="Calibri" panose="020F0502020204030204" pitchFamily="34" charset="0"/>
                <a:cs typeface="Calibri" panose="020F0502020204030204" pitchFamily="34" charset="0"/>
              </a:rPr>
              <a:t>Improved: </a:t>
            </a:r>
            <a:r>
              <a:rPr lang="en-US" sz="2000" dirty="0">
                <a:solidFill>
                  <a:schemeClr val="tx1"/>
                </a:solidFill>
                <a:latin typeface="Calibri" panose="020F0502020204030204" pitchFamily="34" charset="0"/>
                <a:cs typeface="Calibri" panose="020F0502020204030204" pitchFamily="34" charset="0"/>
              </a:rPr>
              <a:t>The LIR shall have an </a:t>
            </a:r>
            <a:r>
              <a:rPr lang="en-US" sz="2000" dirty="0" err="1">
                <a:solidFill>
                  <a:schemeClr val="tx1"/>
                </a:solidFill>
                <a:latin typeface="Calibri" panose="020F0502020204030204" pitchFamily="34" charset="0"/>
                <a:cs typeface="Calibri" panose="020F0502020204030204" pitchFamily="34" charset="0"/>
              </a:rPr>
              <a:t>Operational_Lifetime</a:t>
            </a:r>
            <a:r>
              <a:rPr lang="en-US" sz="2000" dirty="0">
                <a:solidFill>
                  <a:schemeClr val="tx1"/>
                </a:solidFill>
                <a:latin typeface="Calibri" panose="020F0502020204030204" pitchFamily="34" charset="0"/>
                <a:cs typeface="Calibri" panose="020F0502020204030204" pitchFamily="34" charset="0"/>
              </a:rPr>
              <a:t> of at least 5 years when operating per the Shift defined in the JPS ICD 355 days/year AND when maintained per Maintenance Procedure xyz AND operating in the </a:t>
            </a:r>
            <a:r>
              <a:rPr lang="en-US" sz="2000" dirty="0" err="1">
                <a:solidFill>
                  <a:schemeClr val="tx1"/>
                </a:solidFill>
                <a:latin typeface="Calibri" panose="020F0502020204030204" pitchFamily="34" charset="0"/>
                <a:cs typeface="Calibri" panose="020F0502020204030204" pitchFamily="34" charset="0"/>
              </a:rPr>
              <a:t>Operational_Environment</a:t>
            </a:r>
            <a:r>
              <a:rPr lang="en-US" sz="2000" dirty="0">
                <a:solidFill>
                  <a:schemeClr val="tx1"/>
                </a:solidFill>
                <a:latin typeface="Calibri" panose="020F0502020204030204" pitchFamily="34" charset="0"/>
                <a:cs typeface="Calibri" panose="020F0502020204030204" pitchFamily="34" charset="0"/>
              </a:rPr>
              <a:t> defined in Table 1.</a:t>
            </a:r>
            <a:endParaRPr lang="en-US" sz="2000" i="1" dirty="0">
              <a:latin typeface="Calibri" panose="020F0502020204030204" pitchFamily="34" charset="0"/>
              <a:cs typeface="Calibri" panose="020F0502020204030204" pitchFamily="34" charset="0"/>
            </a:endParaRPr>
          </a:p>
          <a:p>
            <a:pPr marL="698500" lvl="1" indent="-238125">
              <a:lnSpc>
                <a:spcPct val="80000"/>
              </a:lnSpc>
              <a:buClr>
                <a:srgbClr val="FF0000"/>
              </a:buClr>
              <a:buNone/>
            </a:pPr>
            <a:r>
              <a:rPr lang="en-US" sz="2000" i="1" dirty="0">
                <a:latin typeface="Calibri" panose="020F0502020204030204" pitchFamily="34" charset="0"/>
                <a:cs typeface="Calibri" panose="020F0502020204030204" pitchFamily="34" charset="0"/>
              </a:rPr>
              <a:t>Note: The use of “AND” (all upper case) is a convention to express logical expressions (R15) rather than the use of “and” (lower case) which is a combinator (R19) which often ties two thoughts together violating (R18) concerning single thought sentences.</a:t>
            </a:r>
          </a:p>
          <a:p>
            <a:pPr marL="650875" lvl="1" indent="-650875">
              <a:lnSpc>
                <a:spcPct val="80000"/>
              </a:lnSpc>
              <a:buClr>
                <a:srgbClr val="FF0000"/>
              </a:buClr>
              <a:buNone/>
            </a:pPr>
            <a:endParaRPr lang="en-US" sz="2000" dirty="0">
              <a:solidFill>
                <a:schemeClr val="tx1"/>
              </a:solidFill>
              <a:latin typeface="Calibri" panose="020F0502020204030204" pitchFamily="34" charset="0"/>
              <a:cs typeface="Calibri" panose="020F0502020204030204" pitchFamily="34" charset="0"/>
            </a:endParaRPr>
          </a:p>
          <a:p>
            <a:pPr marL="0" indent="0">
              <a:lnSpc>
                <a:spcPct val="80000"/>
              </a:lnSpc>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65</a:t>
            </a:fld>
            <a:endParaRPr lang="en-US" dirty="0"/>
          </a:p>
        </p:txBody>
      </p:sp>
      <p:sp>
        <p:nvSpPr>
          <p:cNvPr id="5" name="TextBox 4">
            <a:extLst>
              <a:ext uri="{FF2B5EF4-FFF2-40B4-BE49-F238E27FC236}">
                <a16:creationId xmlns:a16="http://schemas.microsoft.com/office/drawing/2014/main" id="{EF66E680-87FD-B084-E90E-5A33D50EA669}"/>
              </a:ext>
            </a:extLst>
          </p:cNvPr>
          <p:cNvSpPr txBox="1"/>
          <p:nvPr/>
        </p:nvSpPr>
        <p:spPr>
          <a:xfrm>
            <a:off x="1721727" y="5981681"/>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9023D684-ED66-C03A-06D5-17DD08BC7DD0}"/>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141932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613375" y="0"/>
            <a:ext cx="10764982"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155108" y="768366"/>
            <a:ext cx="11670099" cy="5166768"/>
          </a:xfrm>
        </p:spPr>
        <p:txBody>
          <a:bodyPr>
            <a:noAutofit/>
          </a:bodyPr>
          <a:lstStyle/>
          <a:p>
            <a:pPr marL="700088" indent="-684213">
              <a:lnSpc>
                <a:spcPct val="80000"/>
              </a:lnSpc>
              <a:spcAft>
                <a:spcPts val="4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After being dropped exactly 4 feet onto a reasonably hard surface, damage should be minimal.</a:t>
            </a:r>
          </a:p>
          <a:p>
            <a:pPr marL="469900" indent="-228600">
              <a:lnSpc>
                <a:spcPct val="80000"/>
              </a:lnSpc>
              <a:spcBef>
                <a:spcPts val="0"/>
              </a:spcBef>
              <a:spcAft>
                <a:spcPts val="400"/>
              </a:spcAft>
            </a:pPr>
            <a:r>
              <a:rPr lang="en-US" sz="2000" dirty="0">
                <a:latin typeface="Calibri" panose="020F0502020204030204" pitchFamily="34" charset="0"/>
                <a:cs typeface="Calibri" panose="020F0502020204030204" pitchFamily="34" charset="0"/>
              </a:rPr>
              <a:t>Passive voice (should be). Use the active voice with the responsible entity (LIR) clearly identified as the subject of the sentence (R1, R2). </a:t>
            </a:r>
          </a:p>
          <a:p>
            <a:pPr marL="523875" indent="-285750">
              <a:lnSpc>
                <a:spcPct val="80000"/>
              </a:lnSpc>
              <a:spcAft>
                <a:spcPts val="400"/>
              </a:spcAft>
            </a:pPr>
            <a:r>
              <a:rPr lang="en-US" sz="2000" dirty="0">
                <a:latin typeface="Calibri" panose="020F0502020204030204" pitchFamily="34" charset="0"/>
                <a:cs typeface="Calibri" panose="020F0502020204030204" pitchFamily="34" charset="0"/>
              </a:rPr>
              <a:t>Written as a goal (should), not written as a requirement “shall” on the LIR.  “The LIR shall ….” </a:t>
            </a:r>
          </a:p>
          <a:p>
            <a:pPr marL="523875" indent="-285750">
              <a:lnSpc>
                <a:spcPct val="80000"/>
              </a:lnSpc>
              <a:spcAft>
                <a:spcPts val="400"/>
              </a:spcAft>
            </a:pPr>
            <a:r>
              <a:rPr lang="en-US" sz="2000" dirty="0">
                <a:latin typeface="Calibri" panose="020F0502020204030204" pitchFamily="34" charset="0"/>
                <a:cs typeface="Calibri" panose="020F0502020204030204" pitchFamily="34" charset="0"/>
              </a:rPr>
              <a:t>Avoid using unachievable absolutes (R26) such as “exactly”.</a:t>
            </a:r>
          </a:p>
          <a:p>
            <a:pPr marL="523875" indent="-285750">
              <a:lnSpc>
                <a:spcPct val="80000"/>
              </a:lnSpc>
              <a:spcAft>
                <a:spcPts val="400"/>
              </a:spcAft>
            </a:pPr>
            <a:r>
              <a:rPr lang="en-US" sz="2000" dirty="0">
                <a:latin typeface="Calibri" panose="020F0502020204030204" pitchFamily="34" charset="0"/>
                <a:cs typeface="Calibri" panose="020F0502020204030204" pitchFamily="34" charset="0"/>
              </a:rPr>
              <a:t>Avoid vague terms (R7) like “reasonably” and “minimal” else the requirement is ambiguous (C3) and not verifiable (C7).</a:t>
            </a:r>
          </a:p>
          <a:p>
            <a:pPr marL="523875" indent="-285750">
              <a:lnSpc>
                <a:spcPct val="80000"/>
              </a:lnSpc>
              <a:spcAft>
                <a:spcPts val="400"/>
              </a:spcAft>
            </a:pPr>
            <a:r>
              <a:rPr lang="en-US" sz="2000" dirty="0">
                <a:latin typeface="Calibri" panose="020F0502020204030204" pitchFamily="34" charset="0"/>
                <a:cs typeface="Calibri" panose="020F0502020204030204" pitchFamily="34" charset="0"/>
              </a:rPr>
              <a:t>What is meant by the word “damage” - what is the intent?  What do you verify the system against? Requirement statements must be stated such that their intent is clear and can be interpreted in only one way by all intended audiences. (C3).</a:t>
            </a:r>
          </a:p>
          <a:p>
            <a:pPr marL="523875" indent="-285750">
              <a:lnSpc>
                <a:spcPct val="80000"/>
              </a:lnSpc>
              <a:spcAft>
                <a:spcPts val="400"/>
              </a:spcAft>
            </a:pPr>
            <a:r>
              <a:rPr lang="en-US" sz="2000" dirty="0">
                <a:latin typeface="Calibri" panose="020F0502020204030204" pitchFamily="34" charset="0"/>
                <a:cs typeface="Calibri" panose="020F0502020204030204" pitchFamily="34" charset="0"/>
              </a:rPr>
              <a:t>Under what conditions? State conditions’ applicability explicitly (R27) instead of leaving applicability to be inferred from the context.</a:t>
            </a:r>
          </a:p>
          <a:p>
            <a:pPr marL="700088" indent="-684213">
              <a:lnSpc>
                <a:spcPct val="80000"/>
              </a:lnSpc>
              <a:buNone/>
            </a:pPr>
            <a:endParaRPr lang="en-US" sz="800" b="1" dirty="0">
              <a:latin typeface="Calibri" panose="020F0502020204030204" pitchFamily="34" charset="0"/>
              <a:cs typeface="Calibri" panose="020F0502020204030204" pitchFamily="34" charset="0"/>
            </a:endParaRPr>
          </a:p>
          <a:p>
            <a:pPr marL="1381125" indent="-1317625">
              <a:lnSpc>
                <a:spcPct val="80000"/>
              </a:lnSpc>
              <a:buNone/>
            </a:pPr>
            <a:r>
              <a:rPr lang="en-US" sz="2000" b="1" dirty="0">
                <a:latin typeface="Calibri" panose="020F0502020204030204" pitchFamily="34" charset="0"/>
                <a:cs typeface="Calibri" panose="020F0502020204030204" pitchFamily="34" charset="0"/>
              </a:rPr>
              <a:t>Improved: </a:t>
            </a:r>
            <a:r>
              <a:rPr lang="en-US" sz="2000" dirty="0">
                <a:latin typeface="Calibri" panose="020F0502020204030204" pitchFamily="34" charset="0"/>
                <a:cs typeface="Calibri" panose="020F0502020204030204" pitchFamily="34" charset="0"/>
              </a:rPr>
              <a:t>The LIR shall meet its Design Input Requirements after being dropped 4 +/-.1 feet onto a concrete surface while unpowered AND in its shipping crate or crates.</a:t>
            </a:r>
          </a:p>
          <a:p>
            <a:pPr marL="523875" indent="-285750">
              <a:lnSpc>
                <a:spcPct val="80000"/>
              </a:lnSpc>
              <a:buNone/>
            </a:pPr>
            <a:r>
              <a:rPr lang="en-US" sz="2000" i="1" dirty="0">
                <a:latin typeface="Calibri" panose="020F0502020204030204" pitchFamily="34" charset="0"/>
                <a:cs typeface="Calibri" panose="020F0502020204030204" pitchFamily="34" charset="0"/>
              </a:rPr>
              <a:t>Note: The use of “AND” (all upper case) is a convention to express logical expressions (R15) rather than the use of “and” (lower case) which is a combinator (R19) which often ties two thoughts together violating (R18) concerning single thought sentences.</a:t>
            </a:r>
          </a:p>
          <a:p>
            <a:pPr marL="1381125" indent="-1317625">
              <a:lnSpc>
                <a:spcPct val="80000"/>
              </a:lnSpc>
              <a:buNone/>
            </a:pPr>
            <a:endParaRPr lang="en-US" sz="2000" dirty="0">
              <a:latin typeface="Calibri" panose="020F0502020204030204" pitchFamily="34" charset="0"/>
              <a:cs typeface="Calibri" panose="020F0502020204030204" pitchFamily="34" charset="0"/>
            </a:endParaRPr>
          </a:p>
          <a:p>
            <a:pPr marL="0" indent="0">
              <a:lnSpc>
                <a:spcPct val="80000"/>
              </a:lnSpc>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66</a:t>
            </a:fld>
            <a:endParaRPr lang="en-US" dirty="0"/>
          </a:p>
        </p:txBody>
      </p:sp>
      <p:sp>
        <p:nvSpPr>
          <p:cNvPr id="5" name="TextBox 4">
            <a:extLst>
              <a:ext uri="{FF2B5EF4-FFF2-40B4-BE49-F238E27FC236}">
                <a16:creationId xmlns:a16="http://schemas.microsoft.com/office/drawing/2014/main" id="{EF66E680-87FD-B084-E90E-5A33D50EA669}"/>
              </a:ext>
            </a:extLst>
          </p:cNvPr>
          <p:cNvSpPr txBox="1"/>
          <p:nvPr/>
        </p:nvSpPr>
        <p:spPr>
          <a:xfrm>
            <a:off x="1717223" y="5975850"/>
            <a:ext cx="8962715" cy="441275"/>
          </a:xfrm>
          <a:prstGeom prst="rect">
            <a:avLst/>
          </a:prstGeom>
          <a:noFill/>
        </p:spPr>
        <p:txBody>
          <a:bodyPr wrap="square" rtlCol="0">
            <a:spAutoFit/>
          </a:bodyPr>
          <a:lstStyle/>
          <a:p>
            <a:pPr algn="ctr">
              <a:lnSpc>
                <a:spcPct val="8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732A8BE4-3BB6-09A3-014C-E025D4660EFF}"/>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1212478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6" end="6"/>
                                            </p:txEl>
                                          </p:spTgt>
                                        </p:tgtEl>
                                        <p:attrNameLst>
                                          <p:attrName>style.visibility</p:attrName>
                                        </p:attrNameLst>
                                      </p:cBhvr>
                                      <p:to>
                                        <p:strVal val="visible"/>
                                      </p:to>
                                    </p:set>
                                    <p:animEffect transition="in" filter="blinds(horizontal)">
                                      <p:cBhvr>
                                        <p:cTn id="32" dur="500"/>
                                        <p:tgtEl>
                                          <p:spTgt spid="3">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blinds(horizontal)">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blinds(horizontal)">
                                      <p:cBhvr>
                                        <p:cTn id="42"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613375" y="0"/>
            <a:ext cx="10764982"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155108" y="768365"/>
            <a:ext cx="11670099" cy="5100539"/>
          </a:xfrm>
        </p:spPr>
        <p:txBody>
          <a:bodyPr>
            <a:noAutofit/>
          </a:bodyPr>
          <a:lstStyle/>
          <a:p>
            <a:pPr marL="0" indent="0">
              <a:lnSpc>
                <a:spcPct val="80000"/>
              </a:lnSpc>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LIR shall be packaged such that the packaging is within acceptable shipping crate size and weight limits.</a:t>
            </a:r>
          </a:p>
          <a:p>
            <a:pPr marL="523875" indent="-285750">
              <a:lnSpc>
                <a:spcPct val="80000"/>
              </a:lnSpc>
            </a:pPr>
            <a:r>
              <a:rPr lang="en-US" sz="2000" dirty="0">
                <a:latin typeface="Calibri" panose="020F0502020204030204" pitchFamily="34" charset="0"/>
                <a:cs typeface="Calibri" panose="020F0502020204030204" pitchFamily="34" charset="0"/>
              </a:rPr>
              <a:t>Passive voice. Use the active voice (R2) in the requirement statement with the responsible entity clearly identified as the subject of the sentence.</a:t>
            </a:r>
          </a:p>
          <a:p>
            <a:pPr marL="523875" indent="-285750">
              <a:lnSpc>
                <a:spcPct val="80000"/>
              </a:lnSpc>
            </a:pPr>
            <a:r>
              <a:rPr lang="en-US" sz="2000" dirty="0">
                <a:latin typeface="Calibri" panose="020F0502020204030204" pitchFamily="34" charset="0"/>
                <a:cs typeface="Calibri" panose="020F0502020204030204" pitchFamily="34" charset="0"/>
              </a:rPr>
              <a:t>Inappropriate subject/verb. The LIR does not package itself; people do.  Ensure the subject and verb of the need or requirement statement are appropriate to the entity to which the statement refers (R3).</a:t>
            </a:r>
          </a:p>
          <a:p>
            <a:pPr marL="523875" indent="-285750">
              <a:lnSpc>
                <a:spcPct val="80000"/>
              </a:lnSpc>
            </a:pPr>
            <a:r>
              <a:rPr lang="en-US" sz="2000" dirty="0">
                <a:latin typeface="Calibri" panose="020F0502020204030204" pitchFamily="34" charset="0"/>
                <a:cs typeface="Calibri" panose="020F0502020204030204" pitchFamily="34" charset="0"/>
              </a:rPr>
              <a:t>Avoid vague terms (R7) such as “acceptable” else the requirement is ambiguous (C3) and not verifiable (C7).</a:t>
            </a:r>
          </a:p>
          <a:p>
            <a:pPr marL="523875" indent="-285750">
              <a:lnSpc>
                <a:spcPct val="80000"/>
              </a:lnSpc>
            </a:pPr>
            <a:r>
              <a:rPr lang="en-US" sz="2000" dirty="0">
                <a:latin typeface="Calibri" panose="020F0502020204030204" pitchFamily="34" charset="0"/>
                <a:cs typeface="Calibri" panose="020F0502020204030204" pitchFamily="34" charset="0"/>
              </a:rPr>
              <a:t>Need to clearly state what shipping crate sizes and weight limits are acceptable. Provide specific measurable performance targets (R34) appropriate to the entity to which the need or requirement is stated and against which the entity will be verified to meet.</a:t>
            </a:r>
          </a:p>
          <a:p>
            <a:pPr marL="523875" indent="-285750">
              <a:lnSpc>
                <a:spcPct val="80000"/>
              </a:lnSpc>
            </a:pPr>
            <a:r>
              <a:rPr lang="en-US" sz="2000" dirty="0">
                <a:latin typeface="Calibri" panose="020F0502020204030204" pitchFamily="34" charset="0"/>
                <a:cs typeface="Calibri" panose="020F0502020204030204" pitchFamily="34" charset="0"/>
              </a:rPr>
              <a:t>Under what conditions: assembled or unassembled? State conditions’ applicability explicitly instead of leaving applicability to be inferred from the context (R27).</a:t>
            </a:r>
            <a:endParaRPr lang="en-US" sz="2000" dirty="0">
              <a:solidFill>
                <a:schemeClr val="tx1"/>
              </a:solidFill>
              <a:latin typeface="Calibri" panose="020F0502020204030204" pitchFamily="34" charset="0"/>
              <a:cs typeface="Calibri" panose="020F0502020204030204" pitchFamily="34" charset="0"/>
            </a:endParaRPr>
          </a:p>
          <a:p>
            <a:pPr marL="650875" lvl="1" indent="-650875">
              <a:lnSpc>
                <a:spcPct val="80000"/>
              </a:lnSpc>
              <a:buClr>
                <a:srgbClr val="FF0000"/>
              </a:buClr>
              <a:buNone/>
            </a:pPr>
            <a:endParaRPr lang="en-US" sz="2000" b="1" dirty="0">
              <a:solidFill>
                <a:schemeClr val="tx1"/>
              </a:solidFill>
              <a:latin typeface="Calibri" panose="020F0502020204030204" pitchFamily="34" charset="0"/>
              <a:cs typeface="Calibri" panose="020F0502020204030204" pitchFamily="34" charset="0"/>
            </a:endParaRPr>
          </a:p>
          <a:p>
            <a:pPr marL="650875" lvl="1" indent="-650875">
              <a:lnSpc>
                <a:spcPct val="80000"/>
              </a:lnSpc>
              <a:buClr>
                <a:srgbClr val="FF0000"/>
              </a:buClr>
              <a:buNone/>
            </a:pPr>
            <a:r>
              <a:rPr lang="en-US" sz="2000" b="1" dirty="0">
                <a:solidFill>
                  <a:schemeClr val="tx1"/>
                </a:solidFill>
                <a:latin typeface="Calibri" panose="020F0502020204030204" pitchFamily="34" charset="0"/>
                <a:cs typeface="Calibri" panose="020F0502020204030204" pitchFamily="34" charset="0"/>
              </a:rPr>
              <a:t>Improved: </a:t>
            </a:r>
            <a:r>
              <a:rPr lang="en-US" sz="2000" dirty="0">
                <a:solidFill>
                  <a:schemeClr val="tx1"/>
                </a:solidFill>
                <a:latin typeface="Calibri" panose="020F0502020204030204" pitchFamily="34" charset="0"/>
                <a:cs typeface="Calibri" panose="020F0502020204030204" pitchFamily="34" charset="0"/>
              </a:rPr>
              <a:t>The LIR shall fit within shipping packaging that meet the crated size and weight limits for the shipping methods defined in Table 4, when either assembled or unassembled.</a:t>
            </a:r>
          </a:p>
          <a:p>
            <a:pPr marL="650875" lvl="1" indent="-650875">
              <a:lnSpc>
                <a:spcPct val="80000"/>
              </a:lnSpc>
              <a:buClr>
                <a:srgbClr val="FF0000"/>
              </a:buClr>
              <a:buNone/>
            </a:pPr>
            <a:endParaRPr lang="en-US" sz="2000" i="1" dirty="0">
              <a:latin typeface="Calibri" panose="020F0502020204030204" pitchFamily="34" charset="0"/>
              <a:cs typeface="Calibri" panose="020F0502020204030204" pitchFamily="34" charset="0"/>
            </a:endParaRPr>
          </a:p>
          <a:p>
            <a:pPr marL="523875" lvl="1" indent="-238125">
              <a:lnSpc>
                <a:spcPct val="80000"/>
              </a:lnSpc>
              <a:buClr>
                <a:srgbClr val="FF0000"/>
              </a:buClr>
              <a:buNone/>
            </a:pPr>
            <a:r>
              <a:rPr lang="en-US" sz="2000" i="1" dirty="0">
                <a:latin typeface="Calibri" panose="020F0502020204030204" pitchFamily="34" charset="0"/>
                <a:cs typeface="Calibri" panose="020F0502020204030204" pitchFamily="34" charset="0"/>
              </a:rPr>
              <a:t>Note: See previous note concerning singular, one thought vs comprehensibility when referring to tables.</a:t>
            </a:r>
          </a:p>
          <a:p>
            <a:pPr marL="650875" lvl="1" indent="-650875">
              <a:lnSpc>
                <a:spcPct val="80000"/>
              </a:lnSpc>
              <a:buClr>
                <a:srgbClr val="FF0000"/>
              </a:buClr>
              <a:buNone/>
            </a:pPr>
            <a:endParaRPr lang="en-US" sz="2000" dirty="0">
              <a:solidFill>
                <a:schemeClr val="tx1"/>
              </a:solidFill>
              <a:latin typeface="Calibri" panose="020F0502020204030204" pitchFamily="34" charset="0"/>
              <a:cs typeface="Calibri" panose="020F0502020204030204" pitchFamily="34" charset="0"/>
            </a:endParaRPr>
          </a:p>
          <a:p>
            <a:pPr marL="0" indent="0">
              <a:lnSpc>
                <a:spcPct val="80000"/>
              </a:lnSpc>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67</a:t>
            </a:fld>
            <a:endParaRPr lang="en-US" dirty="0"/>
          </a:p>
        </p:txBody>
      </p:sp>
      <p:sp>
        <p:nvSpPr>
          <p:cNvPr id="5" name="TextBox 4">
            <a:extLst>
              <a:ext uri="{FF2B5EF4-FFF2-40B4-BE49-F238E27FC236}">
                <a16:creationId xmlns:a16="http://schemas.microsoft.com/office/drawing/2014/main" id="{EF66E680-87FD-B084-E90E-5A33D50EA669}"/>
              </a:ext>
            </a:extLst>
          </p:cNvPr>
          <p:cNvSpPr txBox="1"/>
          <p:nvPr/>
        </p:nvSpPr>
        <p:spPr>
          <a:xfrm>
            <a:off x="1717223" y="6053054"/>
            <a:ext cx="8962715" cy="441275"/>
          </a:xfrm>
          <a:prstGeom prst="rect">
            <a:avLst/>
          </a:prstGeom>
          <a:noFill/>
        </p:spPr>
        <p:txBody>
          <a:bodyPr wrap="square" rtlCol="0">
            <a:spAutoFit/>
          </a:bodyPr>
          <a:lstStyle/>
          <a:p>
            <a:pPr algn="ctr">
              <a:lnSpc>
                <a:spcPct val="8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732A8BE4-3BB6-09A3-014C-E025D4660EFF}"/>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2358172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Effect transition="in" filter="blinds(horizontal)">
                                      <p:cBhvr>
                                        <p:cTn id="27" dur="500"/>
                                        <p:tgtEl>
                                          <p:spTgt spid="3">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blinds(horizontal)">
                                      <p:cBhvr>
                                        <p:cTn id="3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761710" y="0"/>
            <a:ext cx="10651280"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219268" y="727364"/>
            <a:ext cx="11574941" cy="4529902"/>
          </a:xfrm>
        </p:spPr>
        <p:txBody>
          <a:bodyPr>
            <a:normAutofit lnSpcReduction="10000"/>
          </a:bodyPr>
          <a:lstStyle/>
          <a:p>
            <a:pPr marL="0" indent="0">
              <a:lnSpc>
                <a:spcPct val="80000"/>
              </a:lnSpc>
              <a:spcAft>
                <a:spcPts val="2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All LIR parts must be interchangeable.</a:t>
            </a:r>
          </a:p>
          <a:p>
            <a:pPr marL="523875" indent="-333375">
              <a:lnSpc>
                <a:spcPct val="90000"/>
              </a:lnSpc>
              <a:spcBef>
                <a:spcPts val="0"/>
              </a:spcBef>
              <a:spcAft>
                <a:spcPts val="300"/>
              </a:spcAft>
              <a:buSzPct val="100000"/>
            </a:pPr>
            <a:r>
              <a:rPr lang="en-US" sz="2000" dirty="0">
                <a:latin typeface="Calibri" panose="020F0502020204030204" pitchFamily="34" charset="0"/>
                <a:cs typeface="Calibri" panose="020F0502020204030204" pitchFamily="34" charset="0"/>
              </a:rPr>
              <a:t>Convention states a requirement is indicated by the use of the word “shall” rather than “must” or ”may” – “The LIR shall …’ (C9, R1, R4, R36, R39),</a:t>
            </a:r>
          </a:p>
          <a:p>
            <a:pPr marL="460375" indent="-222250">
              <a:lnSpc>
                <a:spcPct val="80000"/>
              </a:lnSpc>
              <a:spcAft>
                <a:spcPts val="200"/>
              </a:spcAft>
            </a:pPr>
            <a:r>
              <a:rPr lang="en-US" sz="2000" dirty="0">
                <a:latin typeface="Calibri" panose="020F0502020204030204" pitchFamily="34" charset="0"/>
                <a:cs typeface="Calibri" panose="020F0502020204030204" pitchFamily="34" charset="0"/>
              </a:rPr>
              <a:t>Use “each” instead of “all” when universal quantification (R32) is intended. </a:t>
            </a:r>
          </a:p>
          <a:p>
            <a:pPr marL="460375" indent="-222250">
              <a:lnSpc>
                <a:spcPct val="80000"/>
              </a:lnSpc>
              <a:spcAft>
                <a:spcPts val="200"/>
              </a:spcAft>
            </a:pPr>
            <a:r>
              <a:rPr lang="en-US" sz="2000" dirty="0">
                <a:latin typeface="Calibri" panose="020F0502020204030204" pitchFamily="34" charset="0"/>
                <a:cs typeface="Calibri" panose="020F0502020204030204" pitchFamily="34" charset="0"/>
              </a:rPr>
              <a:t>Using ”parts” only may be too limiting as to the intent.</a:t>
            </a:r>
          </a:p>
          <a:p>
            <a:pPr marL="460375" indent="-222250">
              <a:lnSpc>
                <a:spcPct val="80000"/>
              </a:lnSpc>
              <a:spcAft>
                <a:spcPts val="200"/>
              </a:spcAft>
            </a:pPr>
            <a:r>
              <a:rPr lang="en-US" sz="2000" dirty="0">
                <a:latin typeface="Calibri" panose="020F0502020204030204" pitchFamily="34" charset="0"/>
                <a:cs typeface="Calibri" panose="020F0502020204030204" pitchFamily="34" charset="0"/>
              </a:rPr>
              <a:t>Must define what the intent of ”interchangeable” is – any part used in one LIR can be used in any other LIR without modification.</a:t>
            </a:r>
          </a:p>
          <a:p>
            <a:pPr marL="700088" indent="-684213">
              <a:lnSpc>
                <a:spcPct val="80000"/>
              </a:lnSpc>
              <a:spcAft>
                <a:spcPts val="200"/>
              </a:spcAft>
              <a:buNone/>
            </a:pPr>
            <a:endParaRPr lang="en-US" sz="2000" b="1" dirty="0">
              <a:latin typeface="Calibri" panose="020F0502020204030204" pitchFamily="34" charset="0"/>
              <a:cs typeface="Calibri" panose="020F0502020204030204" pitchFamily="34" charset="0"/>
            </a:endParaRPr>
          </a:p>
          <a:p>
            <a:pPr marL="700088" indent="-684213">
              <a:lnSpc>
                <a:spcPct val="80000"/>
              </a:lnSpc>
              <a:spcAft>
                <a:spcPts val="200"/>
              </a:spcAft>
              <a:buNone/>
            </a:pPr>
            <a:r>
              <a:rPr lang="en-US" sz="2000" b="1" dirty="0">
                <a:latin typeface="Calibri" panose="020F0502020204030204" pitchFamily="34" charset="0"/>
                <a:cs typeface="Calibri" panose="020F0502020204030204" pitchFamily="34" charset="0"/>
              </a:rPr>
              <a:t>Improved: </a:t>
            </a:r>
            <a:r>
              <a:rPr lang="en-US" sz="2000" dirty="0">
                <a:latin typeface="Calibri" panose="020F0502020204030204" pitchFamily="34" charset="0"/>
                <a:cs typeface="Calibri" panose="020F0502020204030204" pitchFamily="34" charset="0"/>
              </a:rPr>
              <a:t>The LIR shall have Parts, Components, and Assemblies that are Interchangeable with the same parts, components, and assemblies contained within other LIRs.</a:t>
            </a:r>
          </a:p>
          <a:p>
            <a:pPr marL="523875" indent="-285750">
              <a:lnSpc>
                <a:spcPct val="80000"/>
              </a:lnSpc>
              <a:spcAft>
                <a:spcPts val="200"/>
              </a:spcAft>
              <a:buNone/>
            </a:pPr>
            <a:endParaRPr lang="en-US" sz="2000" dirty="0">
              <a:latin typeface="Calibri" panose="020F0502020204030204" pitchFamily="34" charset="0"/>
              <a:cs typeface="Calibri" panose="020F0502020204030204" pitchFamily="34" charset="0"/>
            </a:endParaRPr>
          </a:p>
          <a:p>
            <a:pPr marL="523875" indent="-285750">
              <a:lnSpc>
                <a:spcPct val="80000"/>
              </a:lnSpc>
              <a:spcAft>
                <a:spcPts val="200"/>
              </a:spcAft>
              <a:buNone/>
            </a:pPr>
            <a:r>
              <a:rPr lang="en-US" sz="2000" i="1" dirty="0">
                <a:latin typeface="Calibri" panose="020F0502020204030204" pitchFamily="34" charset="0"/>
                <a:cs typeface="Calibri" panose="020F0502020204030204" pitchFamily="34" charset="0"/>
              </a:rPr>
              <a:t>Note: Written as a physical characteristic of the system “shall have”.  ”Shall have” is an acceptable form for many quality and physical characteristic type requirements.</a:t>
            </a:r>
          </a:p>
          <a:p>
            <a:pPr marL="523875" indent="-285750">
              <a:lnSpc>
                <a:spcPct val="80000"/>
              </a:lnSpc>
              <a:spcAft>
                <a:spcPts val="200"/>
              </a:spcAft>
              <a:buNone/>
            </a:pPr>
            <a:r>
              <a:rPr lang="en-US" sz="2000" i="1" dirty="0">
                <a:latin typeface="Calibri" panose="020F0502020204030204" pitchFamily="34" charset="0"/>
                <a:cs typeface="Calibri" panose="020F0502020204030204" pitchFamily="34" charset="0"/>
              </a:rPr>
              <a:t>Note: Even though the combinator “and” is used (R19), the single thought intent (R18) is “interchangeability”, which is verifiable once defined.</a:t>
            </a:r>
          </a:p>
          <a:p>
            <a:pPr marL="0" indent="0">
              <a:lnSpc>
                <a:spcPct val="80000"/>
              </a:lnSpc>
              <a:buNone/>
            </a:pPr>
            <a:endParaRPr lang="en-US" sz="2000" dirty="0">
              <a:latin typeface="Calibri" panose="020F0502020204030204" pitchFamily="34" charset="0"/>
              <a:cs typeface="Calibri" panose="020F0502020204030204" pitchFamily="34" charset="0"/>
            </a:endParaRPr>
          </a:p>
          <a:p>
            <a:pPr marL="0" indent="0">
              <a:lnSpc>
                <a:spcPct val="80000"/>
              </a:lnSpc>
              <a:buNone/>
            </a:pPr>
            <a:endParaRPr lang="en-US" sz="2000" dirty="0">
              <a:latin typeface="Calibri" panose="020F0502020204030204" pitchFamily="34" charset="0"/>
              <a:cs typeface="Calibri" panose="020F0502020204030204" pitchFamily="34" charset="0"/>
            </a:endParaRPr>
          </a:p>
          <a:p>
            <a:pPr marL="0" indent="0">
              <a:lnSpc>
                <a:spcPct val="80000"/>
              </a:lnSpc>
              <a:buNone/>
            </a:pPr>
            <a:endParaRPr lang="en-US" sz="2000" b="1" dirty="0">
              <a:latin typeface="Calibri" panose="020F0502020204030204" pitchFamily="34" charset="0"/>
              <a:cs typeface="Calibri" panose="020F0502020204030204" pitchFamily="34" charset="0"/>
            </a:endParaRPr>
          </a:p>
          <a:p>
            <a:pPr marL="0" indent="0">
              <a:lnSpc>
                <a:spcPct val="80000"/>
              </a:lnSpc>
              <a:buNone/>
            </a:pPr>
            <a:endParaRPr lang="en-US" sz="2000" b="1" dirty="0">
              <a:latin typeface="Calibri" panose="020F0502020204030204" pitchFamily="34" charset="0"/>
              <a:cs typeface="Calibri" panose="020F0502020204030204" pitchFamily="34" charset="0"/>
            </a:endParaRPr>
          </a:p>
          <a:p>
            <a:pPr marL="0" indent="0">
              <a:lnSpc>
                <a:spcPct val="80000"/>
              </a:lnSpc>
              <a:buNone/>
            </a:pPr>
            <a:endParaRPr lang="en-US" sz="2000" b="1" dirty="0">
              <a:latin typeface="Calibri" panose="020F0502020204030204" pitchFamily="34" charset="0"/>
              <a:cs typeface="Calibri" panose="020F0502020204030204" pitchFamily="34" charset="0"/>
            </a:endParaRPr>
          </a:p>
          <a:p>
            <a:pPr marL="0" indent="0">
              <a:lnSpc>
                <a:spcPct val="80000"/>
              </a:lnSpc>
              <a:spcAft>
                <a:spcPts val="1000"/>
              </a:spcAft>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68</a:t>
            </a:fld>
            <a:endParaRPr lang="en-US" dirty="0"/>
          </a:p>
        </p:txBody>
      </p:sp>
      <p:sp>
        <p:nvSpPr>
          <p:cNvPr id="5" name="TextBox 4">
            <a:extLst>
              <a:ext uri="{FF2B5EF4-FFF2-40B4-BE49-F238E27FC236}">
                <a16:creationId xmlns:a16="http://schemas.microsoft.com/office/drawing/2014/main" id="{09A1027A-7D8F-4255-4DDC-9E96ABAACF54}"/>
              </a:ext>
            </a:extLst>
          </p:cNvPr>
          <p:cNvSpPr txBox="1"/>
          <p:nvPr/>
        </p:nvSpPr>
        <p:spPr>
          <a:xfrm>
            <a:off x="1605992" y="6067730"/>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9075C148-3817-01A7-2282-9E5731FFD96E}"/>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2938228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761710" y="0"/>
            <a:ext cx="10651280"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171141" y="968359"/>
            <a:ext cx="11857559" cy="5156217"/>
          </a:xfrm>
        </p:spPr>
        <p:txBody>
          <a:bodyPr>
            <a:normAutofit/>
          </a:bodyPr>
          <a:lstStyle/>
          <a:p>
            <a:pPr marL="0" indent="0">
              <a:lnSpc>
                <a:spcPct val="80000"/>
              </a:lnSpc>
              <a:spcAft>
                <a:spcPts val="200"/>
              </a:spcAft>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LIR shall use only the tools currently available within the facility for repair and maintenance.</a:t>
            </a:r>
          </a:p>
          <a:p>
            <a:pPr marL="523875" indent="-285750">
              <a:lnSpc>
                <a:spcPct val="80000"/>
              </a:lnSpc>
              <a:spcAft>
                <a:spcPts val="200"/>
              </a:spcAft>
            </a:pPr>
            <a:r>
              <a:rPr lang="en-US" sz="2000" dirty="0">
                <a:latin typeface="Calibri" panose="020F0502020204030204" pitchFamily="34" charset="0"/>
                <a:cs typeface="Calibri" panose="020F0502020204030204" pitchFamily="34" charset="0"/>
              </a:rPr>
              <a:t>Inappropriate subject/verb. The LIR doesn’t use tools, people do.  Ensure the subject and verb of the need or requirement statement are appropriate to the entity to which the statement refers (R3).</a:t>
            </a:r>
          </a:p>
          <a:p>
            <a:pPr marL="523875" indent="-285750">
              <a:lnSpc>
                <a:spcPct val="80000"/>
              </a:lnSpc>
              <a:spcAft>
                <a:spcPts val="200"/>
              </a:spcAft>
            </a:pPr>
            <a:r>
              <a:rPr lang="en-US" sz="2000" dirty="0">
                <a:latin typeface="Calibri" panose="020F0502020204030204" pitchFamily="34" charset="0"/>
                <a:cs typeface="Calibri" panose="020F0502020204030204" pitchFamily="34" charset="0"/>
              </a:rPr>
              <a:t>The specific tools that are available for use must be clearly defined. Provide specific measurable performance targets appropriate to the entity to which the need or requirement is stated and against which the entity will be verified to meet (R34).</a:t>
            </a:r>
          </a:p>
          <a:p>
            <a:pPr marL="406400" indent="0">
              <a:lnSpc>
                <a:spcPct val="80000"/>
              </a:lnSpc>
              <a:spcAft>
                <a:spcPts val="200"/>
              </a:spcAft>
              <a:buNone/>
            </a:pPr>
            <a:endParaRPr lang="en-US" sz="2000" b="1" dirty="0">
              <a:latin typeface="Calibri" panose="020F0502020204030204" pitchFamily="34" charset="0"/>
              <a:cs typeface="Calibri" panose="020F0502020204030204" pitchFamily="34" charset="0"/>
            </a:endParaRPr>
          </a:p>
          <a:p>
            <a:pPr marL="1381125" indent="-1317625">
              <a:lnSpc>
                <a:spcPct val="80000"/>
              </a:lnSpc>
              <a:spcAft>
                <a:spcPts val="200"/>
              </a:spcAft>
              <a:buNone/>
            </a:pPr>
            <a:r>
              <a:rPr lang="en-US" sz="2000" b="1" dirty="0">
                <a:latin typeface="Calibri" panose="020F0502020204030204" pitchFamily="34" charset="0"/>
                <a:cs typeface="Calibri" panose="020F0502020204030204" pitchFamily="34" charset="0"/>
              </a:rPr>
              <a:t>Improved: </a:t>
            </a:r>
            <a:r>
              <a:rPr lang="en-US" sz="2000" dirty="0">
                <a:latin typeface="Calibri" panose="020F0502020204030204" pitchFamily="34" charset="0"/>
                <a:cs typeface="Calibri" panose="020F0502020204030204" pitchFamily="34" charset="0"/>
              </a:rPr>
              <a:t>The LIR shall have Parts, Components, and Assemblies that can be disassembled, removed, repaired and maintained using those tools listed in [TBD] document.</a:t>
            </a:r>
          </a:p>
          <a:p>
            <a:pPr marL="406400" indent="0">
              <a:lnSpc>
                <a:spcPct val="80000"/>
              </a:lnSpc>
              <a:buNone/>
            </a:pPr>
            <a:endParaRPr lang="en-US" sz="2000" dirty="0">
              <a:latin typeface="Calibri" panose="020F0502020204030204" pitchFamily="34" charset="0"/>
              <a:cs typeface="Calibri" panose="020F0502020204030204" pitchFamily="34" charset="0"/>
            </a:endParaRPr>
          </a:p>
          <a:p>
            <a:pPr marL="523875" indent="-285750">
              <a:lnSpc>
                <a:spcPct val="80000"/>
              </a:lnSpc>
              <a:spcAft>
                <a:spcPts val="200"/>
              </a:spcAft>
              <a:buNone/>
            </a:pPr>
            <a:r>
              <a:rPr lang="en-US" sz="2000" i="1" dirty="0">
                <a:latin typeface="Calibri" panose="020F0502020204030204" pitchFamily="34" charset="0"/>
                <a:cs typeface="Calibri" panose="020F0502020204030204" pitchFamily="34" charset="0"/>
              </a:rPr>
              <a:t>Note: Written as a physical characteristic of the system “shall have”.  ”Shall have” is an acceptable form for many quality and physical characteristic type requirements.</a:t>
            </a:r>
          </a:p>
          <a:p>
            <a:pPr marL="523875" indent="-285750">
              <a:lnSpc>
                <a:spcPct val="80000"/>
              </a:lnSpc>
              <a:spcAft>
                <a:spcPts val="200"/>
              </a:spcAft>
              <a:buNone/>
            </a:pPr>
            <a:r>
              <a:rPr lang="en-US" sz="2000" i="1" dirty="0">
                <a:latin typeface="Calibri" panose="020F0502020204030204" pitchFamily="34" charset="0"/>
                <a:cs typeface="Calibri" panose="020F0502020204030204" pitchFamily="34" charset="0"/>
              </a:rPr>
              <a:t>Note: Even though the combinator “and” is used (R19), the single thought intent (R18) is the tools that can be used which is verifiable once defined.</a:t>
            </a:r>
          </a:p>
          <a:p>
            <a:pPr marL="523875" indent="-285750">
              <a:lnSpc>
                <a:spcPct val="80000"/>
              </a:lnSpc>
              <a:spcAft>
                <a:spcPts val="200"/>
              </a:spcAft>
              <a:buNone/>
            </a:pPr>
            <a:r>
              <a:rPr lang="en-US" sz="2000" i="1" dirty="0">
                <a:latin typeface="Calibri" panose="020F0502020204030204" pitchFamily="34" charset="0"/>
                <a:cs typeface="Calibri" panose="020F0502020204030204" pitchFamily="34" charset="0"/>
              </a:rPr>
              <a:t>Note: Except under exceptional circumstances, baselined requirement statements must not contain “To Be Defined (TBD)”, “To Be Specified (TBS)”, or “To Be Resolved (TBR)’ clauses – else the requirement is not complete (C4). </a:t>
            </a:r>
          </a:p>
          <a:p>
            <a:pPr marL="523875" indent="-285750">
              <a:lnSpc>
                <a:spcPct val="80000"/>
              </a:lnSpc>
              <a:spcAft>
                <a:spcPts val="200"/>
              </a:spcAft>
              <a:buNone/>
            </a:pPr>
            <a:endParaRPr lang="en-US" sz="2000" i="1" dirty="0">
              <a:latin typeface="Calibri" panose="020F0502020204030204" pitchFamily="34" charset="0"/>
              <a:cs typeface="Calibri" panose="020F0502020204030204" pitchFamily="34" charset="0"/>
            </a:endParaRPr>
          </a:p>
          <a:p>
            <a:pPr marL="523875" indent="-285750">
              <a:lnSpc>
                <a:spcPct val="80000"/>
              </a:lnSpc>
              <a:spcAft>
                <a:spcPts val="200"/>
              </a:spcAft>
              <a:buNone/>
            </a:pPr>
            <a:endParaRPr lang="en-US" sz="2000" i="1" dirty="0">
              <a:latin typeface="Calibri" panose="020F0502020204030204" pitchFamily="34" charset="0"/>
              <a:cs typeface="Calibri" panose="020F0502020204030204" pitchFamily="34" charset="0"/>
            </a:endParaRPr>
          </a:p>
          <a:p>
            <a:pPr marL="0" indent="0">
              <a:lnSpc>
                <a:spcPct val="80000"/>
              </a:lnSpc>
              <a:buNone/>
            </a:pPr>
            <a:endParaRPr lang="en-US" sz="2000" dirty="0">
              <a:latin typeface="Calibri" panose="020F0502020204030204" pitchFamily="34" charset="0"/>
              <a:cs typeface="Calibri" panose="020F0502020204030204" pitchFamily="34" charset="0"/>
            </a:endParaRPr>
          </a:p>
          <a:p>
            <a:pPr marL="0" indent="0">
              <a:lnSpc>
                <a:spcPct val="80000"/>
              </a:lnSpc>
              <a:buNone/>
            </a:pPr>
            <a:endParaRPr lang="en-US" sz="2000" b="1" dirty="0">
              <a:latin typeface="Calibri" panose="020F0502020204030204" pitchFamily="34" charset="0"/>
              <a:cs typeface="Calibri" panose="020F0502020204030204" pitchFamily="34" charset="0"/>
            </a:endParaRPr>
          </a:p>
          <a:p>
            <a:pPr marL="0" indent="0">
              <a:lnSpc>
                <a:spcPct val="80000"/>
              </a:lnSpc>
              <a:buNone/>
            </a:pPr>
            <a:endParaRPr lang="en-US" sz="2000" b="1" dirty="0">
              <a:latin typeface="Calibri" panose="020F0502020204030204" pitchFamily="34" charset="0"/>
              <a:cs typeface="Calibri" panose="020F0502020204030204" pitchFamily="34" charset="0"/>
            </a:endParaRPr>
          </a:p>
          <a:p>
            <a:pPr marL="0" indent="0">
              <a:lnSpc>
                <a:spcPct val="80000"/>
              </a:lnSpc>
              <a:buNone/>
            </a:pPr>
            <a:endParaRPr lang="en-US" sz="2000" b="1" dirty="0">
              <a:latin typeface="Calibri" panose="020F0502020204030204" pitchFamily="34" charset="0"/>
              <a:cs typeface="Calibri" panose="020F0502020204030204" pitchFamily="34" charset="0"/>
            </a:endParaRPr>
          </a:p>
          <a:p>
            <a:pPr marL="0" indent="0">
              <a:lnSpc>
                <a:spcPct val="80000"/>
              </a:lnSpc>
              <a:spcAft>
                <a:spcPts val="1000"/>
              </a:spcAft>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69</a:t>
            </a:fld>
            <a:endParaRPr lang="en-US" dirty="0"/>
          </a:p>
        </p:txBody>
      </p:sp>
      <p:sp>
        <p:nvSpPr>
          <p:cNvPr id="5" name="TextBox 4">
            <a:extLst>
              <a:ext uri="{FF2B5EF4-FFF2-40B4-BE49-F238E27FC236}">
                <a16:creationId xmlns:a16="http://schemas.microsoft.com/office/drawing/2014/main" id="{09A1027A-7D8F-4255-4DDC-9E96ABAACF54}"/>
              </a:ext>
            </a:extLst>
          </p:cNvPr>
          <p:cNvSpPr txBox="1"/>
          <p:nvPr/>
        </p:nvSpPr>
        <p:spPr>
          <a:xfrm>
            <a:off x="1605992" y="6067730"/>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9075C148-3817-01A7-2282-9E5731FFD96E}"/>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14479065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linds(horizontal)">
                                      <p:cBhvr>
                                        <p:cTn id="22" dur="500"/>
                                        <p:tgtEl>
                                          <p:spTgt spid="3">
                                            <p:txEl>
                                              <p:pRg st="6" end="6"/>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blinds(horizontal)">
                                      <p:cBhvr>
                                        <p:cTn id="27" dur="500"/>
                                        <p:tgtEl>
                                          <p:spTgt spid="3">
                                            <p:txEl>
                                              <p:pRg st="7" end="7"/>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8" end="8"/>
                                            </p:txEl>
                                          </p:spTgt>
                                        </p:tgtEl>
                                        <p:attrNameLst>
                                          <p:attrName>style.visibility</p:attrName>
                                        </p:attrNameLst>
                                      </p:cBhvr>
                                      <p:to>
                                        <p:strVal val="visible"/>
                                      </p:to>
                                    </p:set>
                                    <p:animEffect transition="in" filter="blinds(horizontal)">
                                      <p:cBhvr>
                                        <p:cTn id="32"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4ACB3-BAED-8CA8-156D-163F5F85DFA5}"/>
              </a:ext>
            </a:extLst>
          </p:cNvPr>
          <p:cNvSpPr>
            <a:spLocks noGrp="1"/>
          </p:cNvSpPr>
          <p:nvPr>
            <p:ph type="title"/>
          </p:nvPr>
        </p:nvSpPr>
        <p:spPr>
          <a:xfrm>
            <a:off x="4918332" y="-47480"/>
            <a:ext cx="5622850" cy="1143000"/>
          </a:xfrm>
        </p:spPr>
        <p:txBody>
          <a:bodyPr>
            <a:noAutofit/>
          </a:bodyPr>
          <a:lstStyle/>
          <a:p>
            <a:pPr algn="ctr">
              <a:lnSpc>
                <a:spcPct val="80000"/>
              </a:lnSpc>
            </a:pPr>
            <a:r>
              <a:rPr lang="en-US" sz="3600" dirty="0"/>
              <a:t>GtWR </a:t>
            </a:r>
            <a:br>
              <a:rPr lang="en-US" sz="3600" dirty="0"/>
            </a:br>
            <a:r>
              <a:rPr lang="en-US" sz="3600" dirty="0"/>
              <a:t>7-page Summary Sheet</a:t>
            </a:r>
          </a:p>
        </p:txBody>
      </p:sp>
      <p:sp>
        <p:nvSpPr>
          <p:cNvPr id="5" name="Slide Number Placeholder 4">
            <a:extLst>
              <a:ext uri="{FF2B5EF4-FFF2-40B4-BE49-F238E27FC236}">
                <a16:creationId xmlns:a16="http://schemas.microsoft.com/office/drawing/2014/main" id="{3C5D1671-5C7B-5CBC-1E5D-8D2A636BBFEF}"/>
              </a:ext>
            </a:extLst>
          </p:cNvPr>
          <p:cNvSpPr>
            <a:spLocks noGrp="1"/>
          </p:cNvSpPr>
          <p:nvPr>
            <p:ph type="sldNum" sz="quarter" idx="4294967295"/>
          </p:nvPr>
        </p:nvSpPr>
        <p:spPr>
          <a:xfrm>
            <a:off x="8742151" y="6356351"/>
            <a:ext cx="2846282" cy="365125"/>
          </a:xfrm>
          <a:prstGeom prst="rect">
            <a:avLst/>
          </a:prstGeom>
        </p:spPr>
        <p:txBody>
          <a:bodyPr/>
          <a:lstStyle/>
          <a:p>
            <a:fld id="{924B41C4-1474-8D42-B330-D2828683839D}" type="slidenum">
              <a:rPr lang="en-US" smtClean="0"/>
              <a:pPr/>
              <a:t>7</a:t>
            </a:fld>
            <a:endParaRPr lang="en-US" dirty="0"/>
          </a:p>
        </p:txBody>
      </p:sp>
      <p:sp>
        <p:nvSpPr>
          <p:cNvPr id="6" name="TextBox 5">
            <a:extLst>
              <a:ext uri="{FF2B5EF4-FFF2-40B4-BE49-F238E27FC236}">
                <a16:creationId xmlns:a16="http://schemas.microsoft.com/office/drawing/2014/main" id="{19FE7C33-53A7-5F53-CB53-45637B7B2B01}"/>
              </a:ext>
            </a:extLst>
          </p:cNvPr>
          <p:cNvSpPr txBox="1"/>
          <p:nvPr/>
        </p:nvSpPr>
        <p:spPr>
          <a:xfrm>
            <a:off x="7729757" y="6200087"/>
            <a:ext cx="4871069" cy="338554"/>
          </a:xfrm>
          <a:prstGeom prst="rect">
            <a:avLst/>
          </a:prstGeom>
          <a:noFill/>
        </p:spPr>
        <p:txBody>
          <a:bodyPr wrap="square" rtlCol="0">
            <a:spAutoFit/>
          </a:bodyPr>
          <a:lstStyle/>
          <a:p>
            <a:pPr algn="ctr"/>
            <a:r>
              <a:rPr lang="en-US" sz="1600" dirty="0"/>
              <a:t>(includes the matrices)</a:t>
            </a:r>
          </a:p>
        </p:txBody>
      </p:sp>
      <p:pic>
        <p:nvPicPr>
          <p:cNvPr id="6146" name="Picture 2"/>
          <p:cNvPicPr>
            <a:picLocks noChangeAspect="1" noChangeArrowheads="1"/>
          </p:cNvPicPr>
          <p:nvPr/>
        </p:nvPicPr>
        <p:blipFill>
          <a:blip r:embed="rId2"/>
          <a:srcRect/>
          <a:stretch>
            <a:fillRect/>
          </a:stretch>
        </p:blipFill>
        <p:spPr bwMode="auto">
          <a:xfrm>
            <a:off x="230519" y="22826"/>
            <a:ext cx="3937249" cy="3835424"/>
          </a:xfrm>
          <a:prstGeom prst="rect">
            <a:avLst/>
          </a:prstGeom>
          <a:noFill/>
          <a:ln w="9525">
            <a:solidFill>
              <a:schemeClr val="tx2"/>
            </a:solidFill>
            <a:miter lim="800000"/>
            <a:headEnd/>
            <a:tailEnd/>
          </a:ln>
        </p:spPr>
      </p:pic>
      <p:pic>
        <p:nvPicPr>
          <p:cNvPr id="6147" name="Picture 3"/>
          <p:cNvPicPr>
            <a:picLocks noChangeAspect="1" noChangeArrowheads="1"/>
          </p:cNvPicPr>
          <p:nvPr/>
        </p:nvPicPr>
        <p:blipFill>
          <a:blip r:embed="rId3"/>
          <a:srcRect/>
          <a:stretch>
            <a:fillRect/>
          </a:stretch>
        </p:blipFill>
        <p:spPr bwMode="auto">
          <a:xfrm>
            <a:off x="176686" y="3945616"/>
            <a:ext cx="3991082" cy="2706995"/>
          </a:xfrm>
          <a:prstGeom prst="rect">
            <a:avLst/>
          </a:prstGeom>
          <a:noFill/>
          <a:ln w="9525">
            <a:solidFill>
              <a:schemeClr val="tx2"/>
            </a:solidFill>
            <a:miter lim="800000"/>
            <a:headEnd/>
            <a:tailEnd/>
          </a:ln>
        </p:spPr>
      </p:pic>
      <p:pic>
        <p:nvPicPr>
          <p:cNvPr id="6148" name="Picture 4"/>
          <p:cNvPicPr>
            <a:picLocks noChangeAspect="1" noChangeArrowheads="1"/>
          </p:cNvPicPr>
          <p:nvPr/>
        </p:nvPicPr>
        <p:blipFill>
          <a:blip r:embed="rId4"/>
          <a:srcRect/>
          <a:stretch>
            <a:fillRect/>
          </a:stretch>
        </p:blipFill>
        <p:spPr bwMode="auto">
          <a:xfrm>
            <a:off x="8406144" y="3839127"/>
            <a:ext cx="3615520" cy="2408711"/>
          </a:xfrm>
          <a:prstGeom prst="rect">
            <a:avLst/>
          </a:prstGeom>
          <a:noFill/>
          <a:ln w="9525">
            <a:solidFill>
              <a:schemeClr val="tx2"/>
            </a:solidFill>
            <a:miter lim="800000"/>
            <a:headEnd/>
            <a:tailEnd/>
          </a:ln>
        </p:spPr>
      </p:pic>
      <p:pic>
        <p:nvPicPr>
          <p:cNvPr id="10" name="Picture 9" descr="A close-up of a document&#10;&#10;Description automatically generated">
            <a:extLst>
              <a:ext uri="{FF2B5EF4-FFF2-40B4-BE49-F238E27FC236}">
                <a16:creationId xmlns:a16="http://schemas.microsoft.com/office/drawing/2014/main" id="{931CCE30-0D07-22CD-8CF5-1AC6C5CDEAAF}"/>
              </a:ext>
            </a:extLst>
          </p:cNvPr>
          <p:cNvPicPr>
            <a:picLocks noChangeAspect="1"/>
          </p:cNvPicPr>
          <p:nvPr/>
        </p:nvPicPr>
        <p:blipFill rotWithShape="1">
          <a:blip r:embed="rId5"/>
          <a:srcRect t="7303"/>
          <a:stretch/>
        </p:blipFill>
        <p:spPr>
          <a:xfrm>
            <a:off x="4235548" y="1095520"/>
            <a:ext cx="3991082" cy="5067493"/>
          </a:xfrm>
          <a:prstGeom prst="rect">
            <a:avLst/>
          </a:prstGeom>
        </p:spPr>
      </p:pic>
      <p:pic>
        <p:nvPicPr>
          <p:cNvPr id="14" name="Picture 13" descr="A list of requirements&#10;&#10;Description automatically generated">
            <a:extLst>
              <a:ext uri="{FF2B5EF4-FFF2-40B4-BE49-F238E27FC236}">
                <a16:creationId xmlns:a16="http://schemas.microsoft.com/office/drawing/2014/main" id="{5A0940B2-1D58-E857-4BF8-E805EA2DCEFB}"/>
              </a:ext>
            </a:extLst>
          </p:cNvPr>
          <p:cNvPicPr>
            <a:picLocks noChangeAspect="1"/>
          </p:cNvPicPr>
          <p:nvPr/>
        </p:nvPicPr>
        <p:blipFill>
          <a:blip r:embed="rId6"/>
          <a:stretch>
            <a:fillRect/>
          </a:stretch>
        </p:blipFill>
        <p:spPr>
          <a:xfrm>
            <a:off x="8251001" y="1095520"/>
            <a:ext cx="3584355" cy="2853038"/>
          </a:xfrm>
          <a:prstGeom prst="rect">
            <a:avLst/>
          </a:prstGeom>
        </p:spPr>
      </p:pic>
      <p:sp>
        <p:nvSpPr>
          <p:cNvPr id="4" name="Subtitle 4">
            <a:extLst>
              <a:ext uri="{FF2B5EF4-FFF2-40B4-BE49-F238E27FC236}">
                <a16:creationId xmlns:a16="http://schemas.microsoft.com/office/drawing/2014/main" id="{F6BB97AF-A401-8727-5D51-559D7B5CDBA5}"/>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37638029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525617" y="0"/>
            <a:ext cx="10764982"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237426" y="991597"/>
            <a:ext cx="11791274" cy="4529902"/>
          </a:xfrm>
        </p:spPr>
        <p:txBody>
          <a:bodyPr>
            <a:noAutofit/>
          </a:bodyPr>
          <a:lstStyle/>
          <a:p>
            <a:pPr marL="1381125" indent="-1365250">
              <a:lnSpc>
                <a:spcPct val="80000"/>
              </a:lnSpc>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LIR shall meet all its functional requirements when common off-the-shelve lubricants, fluids, and fuels are used. </a:t>
            </a:r>
          </a:p>
          <a:p>
            <a:pPr marL="749300" lvl="1" indent="-342900">
              <a:lnSpc>
                <a:spcPct val="80000"/>
              </a:lnSpc>
              <a:buClr>
                <a:schemeClr val="tx1"/>
              </a:buClr>
              <a:buFont typeface="System Font Regular"/>
              <a:buChar char="・"/>
            </a:pPr>
            <a:r>
              <a:rPr lang="en-US" sz="2000" dirty="0">
                <a:solidFill>
                  <a:schemeClr val="tx1"/>
                </a:solidFill>
                <a:latin typeface="Calibri" panose="020F0502020204030204" pitchFamily="34" charset="0"/>
                <a:cs typeface="Calibri" panose="020F0502020204030204" pitchFamily="34" charset="0"/>
              </a:rPr>
              <a:t>Only its functional requirements?  What about all other non-functional requirements? </a:t>
            </a:r>
          </a:p>
          <a:p>
            <a:pPr marL="749300" lvl="1" indent="-342900">
              <a:lnSpc>
                <a:spcPct val="80000"/>
              </a:lnSpc>
              <a:buClr>
                <a:schemeClr val="tx1"/>
              </a:buClr>
              <a:buFont typeface="System Font Regular"/>
              <a:buChar char="・"/>
            </a:pPr>
            <a:r>
              <a:rPr lang="en-US" sz="2000" dirty="0">
                <a:solidFill>
                  <a:schemeClr val="tx1"/>
                </a:solidFill>
                <a:latin typeface="Calibri" panose="020F0502020204030204" pitchFamily="34" charset="0"/>
                <a:cs typeface="Calibri" panose="020F0502020204030204" pitchFamily="34" charset="0"/>
              </a:rPr>
              <a:t>Avoid the use of vague terms (R7) like “common” </a:t>
            </a:r>
            <a:r>
              <a:rPr lang="en-US" sz="2000" dirty="0">
                <a:latin typeface="Calibri" panose="020F0502020204030204" pitchFamily="34" charset="0"/>
                <a:cs typeface="Calibri" panose="020F0502020204030204" pitchFamily="34" charset="0"/>
              </a:rPr>
              <a:t>else the requirement is ambiguous (C3) and not verifiable (C7).</a:t>
            </a:r>
            <a:endParaRPr lang="en-US" sz="2000" dirty="0">
              <a:solidFill>
                <a:schemeClr val="tx1"/>
              </a:solidFill>
              <a:latin typeface="Calibri" panose="020F0502020204030204" pitchFamily="34" charset="0"/>
              <a:cs typeface="Calibri" panose="020F0502020204030204" pitchFamily="34" charset="0"/>
            </a:endParaRPr>
          </a:p>
          <a:p>
            <a:pPr marL="749300" lvl="1" indent="-342900">
              <a:lnSpc>
                <a:spcPct val="80000"/>
              </a:lnSpc>
              <a:buClr>
                <a:schemeClr val="tx1"/>
              </a:buClr>
              <a:buFont typeface="System Font Regular"/>
              <a:buChar char="・"/>
            </a:pPr>
            <a:r>
              <a:rPr lang="en-US" sz="2000" dirty="0">
                <a:solidFill>
                  <a:schemeClr val="tx1"/>
                </a:solidFill>
                <a:latin typeface="Calibri" panose="020F0502020204030204" pitchFamily="34" charset="0"/>
                <a:cs typeface="Calibri" panose="020F0502020204030204" pitchFamily="34" charset="0"/>
              </a:rPr>
              <a:t>What is the real intent?  </a:t>
            </a:r>
            <a:r>
              <a:rPr lang="en-US" sz="2000" dirty="0">
                <a:latin typeface="Calibri" panose="020F0502020204030204" pitchFamily="34" charset="0"/>
                <a:cs typeface="Calibri" panose="020F0502020204030204" pitchFamily="34" charset="0"/>
              </a:rPr>
              <a:t>From a fire safety perspective flammability is a concern.  </a:t>
            </a:r>
          </a:p>
          <a:p>
            <a:pPr marL="1381125" lvl="1" indent="-1365250">
              <a:lnSpc>
                <a:spcPct val="80000"/>
              </a:lnSpc>
              <a:buClr>
                <a:srgbClr val="FF0000"/>
              </a:buClr>
              <a:buNone/>
            </a:pPr>
            <a:endParaRPr lang="en-US" sz="2000" b="1" dirty="0">
              <a:solidFill>
                <a:schemeClr val="tx1"/>
              </a:solidFill>
              <a:latin typeface="Calibri" panose="020F0502020204030204" pitchFamily="34" charset="0"/>
              <a:cs typeface="Calibri" panose="020F0502020204030204" pitchFamily="34" charset="0"/>
            </a:endParaRPr>
          </a:p>
          <a:p>
            <a:pPr marL="1381125" lvl="1" indent="-1365250">
              <a:lnSpc>
                <a:spcPct val="80000"/>
              </a:lnSpc>
              <a:buClr>
                <a:srgbClr val="FF0000"/>
              </a:buClr>
              <a:buNone/>
            </a:pPr>
            <a:r>
              <a:rPr lang="en-US" sz="2000" b="1" dirty="0">
                <a:solidFill>
                  <a:schemeClr val="tx1"/>
                </a:solidFill>
                <a:latin typeface="Calibri" panose="020F0502020204030204" pitchFamily="34" charset="0"/>
                <a:cs typeface="Calibri" panose="020F0502020204030204" pitchFamily="34" charset="0"/>
              </a:rPr>
              <a:t>Improved:  </a:t>
            </a:r>
            <a:r>
              <a:rPr lang="en-US" sz="2000" dirty="0">
                <a:solidFill>
                  <a:schemeClr val="tx1"/>
                </a:solidFill>
                <a:latin typeface="Calibri" panose="020F0502020204030204" pitchFamily="34" charset="0"/>
                <a:cs typeface="Calibri" panose="020F0502020204030204" pitchFamily="34" charset="0"/>
              </a:rPr>
              <a:t>The LIR shall meet the LIR Design Input Requirements when Lubricants, Fluids, and Fuels that meet UL 546xx non-flammability standard are used for lubrication. </a:t>
            </a:r>
            <a:endParaRPr lang="en-US" sz="2000" b="1" dirty="0">
              <a:latin typeface="Calibri" panose="020F0502020204030204" pitchFamily="34" charset="0"/>
              <a:cs typeface="Calibri" panose="020F0502020204030204" pitchFamily="34" charset="0"/>
            </a:endParaRPr>
          </a:p>
          <a:p>
            <a:pPr marL="0" indent="0">
              <a:lnSpc>
                <a:spcPct val="80000"/>
              </a:lnSpc>
              <a:buNone/>
            </a:pPr>
            <a:endParaRPr lang="en-US" sz="2000" b="1" dirty="0">
              <a:latin typeface="Calibri" panose="020F0502020204030204" pitchFamily="34" charset="0"/>
              <a:cs typeface="Calibri" panose="020F0502020204030204" pitchFamily="34" charset="0"/>
            </a:endParaRPr>
          </a:p>
          <a:p>
            <a:pPr marL="0" indent="0">
              <a:lnSpc>
                <a:spcPct val="80000"/>
              </a:lnSpc>
              <a:buNone/>
            </a:pPr>
            <a:endParaRPr lang="en-US" sz="2000" b="1" dirty="0">
              <a:latin typeface="Calibri" panose="020F0502020204030204" pitchFamily="34" charset="0"/>
              <a:cs typeface="Calibri" panose="020F0502020204030204" pitchFamily="34" charset="0"/>
            </a:endParaRPr>
          </a:p>
          <a:p>
            <a:pPr marL="0" indent="0">
              <a:lnSpc>
                <a:spcPct val="80000"/>
              </a:lnSpc>
              <a:buNone/>
            </a:pPr>
            <a:endParaRPr lang="en-US" sz="2000" dirty="0">
              <a:latin typeface="Calibri" panose="020F0502020204030204" pitchFamily="34" charset="0"/>
              <a:cs typeface="Calibri" panose="020F0502020204030204" pitchFamily="34" charset="0"/>
            </a:endParaRPr>
          </a:p>
          <a:p>
            <a:pPr marL="0" indent="0">
              <a:lnSpc>
                <a:spcPct val="80000"/>
              </a:lnSpc>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70</a:t>
            </a:fld>
            <a:endParaRPr lang="en-US" dirty="0"/>
          </a:p>
        </p:txBody>
      </p:sp>
      <p:sp>
        <p:nvSpPr>
          <p:cNvPr id="5" name="TextBox 4">
            <a:extLst>
              <a:ext uri="{FF2B5EF4-FFF2-40B4-BE49-F238E27FC236}">
                <a16:creationId xmlns:a16="http://schemas.microsoft.com/office/drawing/2014/main" id="{EF66E680-87FD-B084-E90E-5A33D50EA669}"/>
              </a:ext>
            </a:extLst>
          </p:cNvPr>
          <p:cNvSpPr txBox="1"/>
          <p:nvPr/>
        </p:nvSpPr>
        <p:spPr>
          <a:xfrm>
            <a:off x="1721727" y="5785733"/>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5B86034E-E7B8-6A69-F2D8-C21828E40119}"/>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1433403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525617" y="0"/>
            <a:ext cx="10764982"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0" y="734989"/>
            <a:ext cx="12198350" cy="5300325"/>
          </a:xfrm>
        </p:spPr>
        <p:txBody>
          <a:bodyPr>
            <a:noAutofit/>
          </a:bodyPr>
          <a:lstStyle/>
          <a:p>
            <a:pPr marL="1381125" indent="-1365250">
              <a:lnSpc>
                <a:spcPct val="80000"/>
              </a:lnSpc>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LIR shall not contaminate food stuffs contained within the jars the lids are being installed on. </a:t>
            </a:r>
          </a:p>
          <a:p>
            <a:pPr marL="749300" lvl="1" indent="-342900">
              <a:lnSpc>
                <a:spcPct val="80000"/>
              </a:lnSpc>
              <a:buClr>
                <a:schemeClr val="tx1"/>
              </a:buClr>
              <a:buFont typeface="System Font Regular"/>
              <a:buChar char="・"/>
            </a:pPr>
            <a:r>
              <a:rPr lang="en-US" sz="2000" dirty="0">
                <a:latin typeface="Calibri" panose="020F0502020204030204" pitchFamily="34" charset="0"/>
                <a:cs typeface="Calibri" panose="020F0502020204030204" pitchFamily="34" charset="0"/>
              </a:rPr>
              <a:t>Avoid the use of “not.”</a:t>
            </a:r>
          </a:p>
          <a:p>
            <a:pPr marL="749300" lvl="1" indent="-342900">
              <a:lnSpc>
                <a:spcPct val="80000"/>
              </a:lnSpc>
              <a:buClr>
                <a:schemeClr val="tx1"/>
              </a:buClr>
              <a:buFont typeface="System Font Regular"/>
              <a:buChar char="・"/>
            </a:pPr>
            <a:r>
              <a:rPr lang="en-US" sz="2000" dirty="0">
                <a:latin typeface="Calibri" panose="020F0502020204030204" pitchFamily="34" charset="0"/>
                <a:cs typeface="Calibri" panose="020F0502020204030204" pitchFamily="34" charset="0"/>
              </a:rPr>
              <a:t>This is another example of a need statement communicated as a requirement (shall).</a:t>
            </a:r>
          </a:p>
          <a:p>
            <a:pPr marL="749300" lvl="1" indent="-342900">
              <a:lnSpc>
                <a:spcPct val="80000"/>
              </a:lnSpc>
              <a:buClr>
                <a:schemeClr val="tx1"/>
              </a:buClr>
              <a:buFont typeface="System Font Regular"/>
              <a:buChar char="・"/>
            </a:pPr>
            <a:r>
              <a:rPr lang="en-US" sz="2000" dirty="0">
                <a:latin typeface="Calibri" panose="020F0502020204030204" pitchFamily="34" charset="0"/>
                <a:cs typeface="Calibri" panose="020F0502020204030204" pitchFamily="34" charset="0"/>
              </a:rPr>
              <a:t>The project team must do an assessment concerning common sources of contamination and define requirements that mitigate those risks.  </a:t>
            </a:r>
          </a:p>
          <a:p>
            <a:pPr marL="749300" lvl="1" indent="-342900">
              <a:lnSpc>
                <a:spcPct val="80000"/>
              </a:lnSpc>
              <a:buClr>
                <a:schemeClr val="tx1"/>
              </a:buClr>
              <a:buFont typeface="System Font Regular"/>
              <a:buChar char="・"/>
            </a:pPr>
            <a:r>
              <a:rPr lang="en-US" sz="2000" dirty="0">
                <a:latin typeface="Calibri" panose="020F0502020204030204" pitchFamily="34" charset="0"/>
                <a:cs typeface="Calibri" panose="020F0502020204030204" pitchFamily="34" charset="0"/>
              </a:rPr>
              <a:t>Any parts that come in contact with the jars must be considered. To prevent food contamination these parts would need to be sanitized daily.  From a sanitizing perspective the parts to be sanitized must be made from non-porous materials such that liquids and other substances can not be absorbed into the surface and the liquids use for sanitation must be approved by the FDA for their intended use.  From a lubrication perspective, all lubricants of these parts would need to be approved non-contaminating lubricants.</a:t>
            </a:r>
          </a:p>
          <a:p>
            <a:pPr marL="749300" lvl="1" indent="-342900">
              <a:lnSpc>
                <a:spcPct val="80000"/>
              </a:lnSpc>
              <a:buClr>
                <a:schemeClr val="tx1"/>
              </a:buClr>
              <a:buFont typeface="System Font Regular"/>
              <a:buChar char="・"/>
            </a:pPr>
            <a:endParaRPr lang="en-US" sz="2000" b="1" dirty="0">
              <a:solidFill>
                <a:schemeClr val="tx1"/>
              </a:solidFill>
              <a:latin typeface="Calibri" panose="020F0502020204030204" pitchFamily="34" charset="0"/>
              <a:cs typeface="Calibri" panose="020F0502020204030204" pitchFamily="34" charset="0"/>
            </a:endParaRPr>
          </a:p>
          <a:p>
            <a:pPr marL="1381125" lvl="1" indent="-1365250">
              <a:lnSpc>
                <a:spcPct val="80000"/>
              </a:lnSpc>
              <a:buClr>
                <a:srgbClr val="FF0000"/>
              </a:buClr>
              <a:buNone/>
            </a:pPr>
            <a:r>
              <a:rPr lang="en-US" sz="2000" b="1" dirty="0">
                <a:solidFill>
                  <a:schemeClr val="tx1"/>
                </a:solidFill>
                <a:latin typeface="Calibri" panose="020F0502020204030204" pitchFamily="34" charset="0"/>
                <a:cs typeface="Calibri" panose="020F0502020204030204" pitchFamily="34" charset="0"/>
              </a:rPr>
              <a:t>Improved: </a:t>
            </a:r>
            <a:r>
              <a:rPr lang="en-US" sz="2000" dirty="0">
                <a:solidFill>
                  <a:schemeClr val="tx1"/>
                </a:solidFill>
                <a:latin typeface="Calibri" panose="020F0502020204030204" pitchFamily="34" charset="0"/>
                <a:cs typeface="Calibri" panose="020F0502020204030204" pitchFamily="34" charset="0"/>
              </a:rPr>
              <a:t>(Written as three requirements).</a:t>
            </a:r>
          </a:p>
          <a:p>
            <a:pPr marL="809625" lvl="1" indent="-285750">
              <a:lnSpc>
                <a:spcPct val="80000"/>
              </a:lnSpc>
              <a:buClr>
                <a:srgbClr val="FF0000"/>
              </a:buClr>
              <a:buNone/>
            </a:pPr>
            <a:r>
              <a:rPr lang="en-US" sz="2000" dirty="0">
                <a:solidFill>
                  <a:schemeClr val="tx1"/>
                </a:solidFill>
                <a:latin typeface="Calibri" panose="020F0502020204030204" pitchFamily="34" charset="0"/>
                <a:cs typeface="Calibri" panose="020F0502020204030204" pitchFamily="34" charset="0"/>
              </a:rPr>
              <a:t>The LIR shall have Parts that come in contact with the lids and jars that are non-porous meeting the requirements defined in </a:t>
            </a:r>
            <a:r>
              <a:rPr lang="en-US" sz="2000" dirty="0">
                <a:latin typeface="Calibri" panose="020F0502020204030204" pitchFamily="34" charset="0"/>
                <a:cs typeface="Calibri" panose="020F0502020204030204" pitchFamily="34" charset="0"/>
              </a:rPr>
              <a:t>FDA Standard xyz, Section 123.</a:t>
            </a:r>
          </a:p>
          <a:p>
            <a:pPr marL="809625" lvl="1" indent="-285750">
              <a:lnSpc>
                <a:spcPct val="80000"/>
              </a:lnSpc>
              <a:buClr>
                <a:srgbClr val="FF0000"/>
              </a:buClr>
              <a:buNone/>
            </a:pPr>
            <a:r>
              <a:rPr lang="en-US" sz="2000" dirty="0">
                <a:solidFill>
                  <a:schemeClr val="tx1"/>
                </a:solidFill>
                <a:latin typeface="Calibri" panose="020F0502020204030204" pitchFamily="34" charset="0"/>
                <a:cs typeface="Calibri" panose="020F0502020204030204" pitchFamily="34" charset="0"/>
              </a:rPr>
              <a:t>The LIR </a:t>
            </a:r>
            <a:r>
              <a:rPr lang="en-US" sz="2000" dirty="0">
                <a:latin typeface="Calibri" panose="020F0502020204030204" pitchFamily="34" charset="0"/>
                <a:cs typeface="Calibri" panose="020F0502020204030204" pitchFamily="34" charset="0"/>
              </a:rPr>
              <a:t>shall have Parts that come in contact with the lids and jars that can be sanitized using sanitizing liquids or materials approved in FDA Standard xyz, Section 123.</a:t>
            </a:r>
            <a:endParaRPr lang="en-US" sz="2000" dirty="0">
              <a:solidFill>
                <a:schemeClr val="tx1"/>
              </a:solidFill>
              <a:latin typeface="Calibri" panose="020F0502020204030204" pitchFamily="34" charset="0"/>
              <a:cs typeface="Calibri" panose="020F0502020204030204" pitchFamily="34" charset="0"/>
            </a:endParaRPr>
          </a:p>
          <a:p>
            <a:pPr marL="809625" lvl="1" indent="-285750">
              <a:lnSpc>
                <a:spcPct val="80000"/>
              </a:lnSpc>
              <a:buClr>
                <a:srgbClr val="FF0000"/>
              </a:buClr>
              <a:buNone/>
            </a:pPr>
            <a:r>
              <a:rPr lang="en-US" sz="2000" dirty="0">
                <a:latin typeface="Calibri" panose="020F0502020204030204" pitchFamily="34" charset="0"/>
                <a:cs typeface="Calibri" panose="020F0502020204030204" pitchFamily="34" charset="0"/>
              </a:rPr>
              <a:t>The LIR shall meet the LIR Design Input Requirements when lubricants that meet non-contamination lubricant FDA Standard xyz are used for lubrication of the parts that come in contact with the lids and jars.</a:t>
            </a:r>
            <a:endParaRPr lang="en-US" sz="2000" b="1" dirty="0">
              <a:latin typeface="Calibri" panose="020F0502020204030204" pitchFamily="34" charset="0"/>
              <a:cs typeface="Calibri" panose="020F0502020204030204" pitchFamily="34" charset="0"/>
            </a:endParaRPr>
          </a:p>
          <a:p>
            <a:pPr marL="0" indent="0">
              <a:lnSpc>
                <a:spcPct val="80000"/>
              </a:lnSpc>
              <a:buNone/>
            </a:pPr>
            <a:endParaRPr lang="en-US" sz="2000" b="1" dirty="0">
              <a:latin typeface="Calibri" panose="020F0502020204030204" pitchFamily="34" charset="0"/>
              <a:cs typeface="Calibri" panose="020F0502020204030204" pitchFamily="34" charset="0"/>
            </a:endParaRPr>
          </a:p>
          <a:p>
            <a:pPr marL="0" indent="0">
              <a:lnSpc>
                <a:spcPct val="80000"/>
              </a:lnSpc>
              <a:buNone/>
            </a:pPr>
            <a:endParaRPr lang="en-US" sz="2000" b="1" dirty="0">
              <a:latin typeface="Calibri" panose="020F0502020204030204" pitchFamily="34" charset="0"/>
              <a:cs typeface="Calibri" panose="020F0502020204030204" pitchFamily="34" charset="0"/>
            </a:endParaRPr>
          </a:p>
          <a:p>
            <a:pPr marL="0" indent="0">
              <a:lnSpc>
                <a:spcPct val="80000"/>
              </a:lnSpc>
              <a:buNone/>
            </a:pPr>
            <a:endParaRPr lang="en-US" sz="2000" dirty="0">
              <a:latin typeface="Calibri" panose="020F0502020204030204" pitchFamily="34" charset="0"/>
              <a:cs typeface="Calibri" panose="020F0502020204030204" pitchFamily="34" charset="0"/>
            </a:endParaRPr>
          </a:p>
          <a:p>
            <a:pPr marL="0" indent="0">
              <a:lnSpc>
                <a:spcPct val="80000"/>
              </a:lnSpc>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71</a:t>
            </a:fld>
            <a:endParaRPr lang="en-US" dirty="0"/>
          </a:p>
        </p:txBody>
      </p:sp>
      <p:sp>
        <p:nvSpPr>
          <p:cNvPr id="5" name="TextBox 4">
            <a:extLst>
              <a:ext uri="{FF2B5EF4-FFF2-40B4-BE49-F238E27FC236}">
                <a16:creationId xmlns:a16="http://schemas.microsoft.com/office/drawing/2014/main" id="{EF66E680-87FD-B084-E90E-5A33D50EA669}"/>
              </a:ext>
            </a:extLst>
          </p:cNvPr>
          <p:cNvSpPr txBox="1"/>
          <p:nvPr/>
        </p:nvSpPr>
        <p:spPr>
          <a:xfrm>
            <a:off x="1717223" y="6042939"/>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5B86034E-E7B8-6A69-F2D8-C21828E40119}"/>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3638413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blinds(horizontal)">
                                      <p:cBhvr>
                                        <p:cTn id="33" dur="500"/>
                                        <p:tgtEl>
                                          <p:spTgt spid="3">
                                            <p:txEl>
                                              <p:pRg st="8" end="8"/>
                                            </p:txEl>
                                          </p:spTgt>
                                        </p:tgtEl>
                                      </p:cBhvr>
                                    </p:animEffect>
                                  </p:childTnLst>
                                </p:cTn>
                              </p:par>
                              <p:par>
                                <p:cTn id="34" presetID="2" presetClass="entr" presetSubtype="4" fill="hold"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 calcmode="lin" valueType="num">
                                      <p:cBhvr additive="base">
                                        <p:cTn id="36"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525617" y="0"/>
            <a:ext cx="10764982"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237426" y="991597"/>
            <a:ext cx="11723498" cy="4753134"/>
          </a:xfrm>
        </p:spPr>
        <p:txBody>
          <a:bodyPr>
            <a:noAutofit/>
          </a:bodyPr>
          <a:lstStyle/>
          <a:p>
            <a:pPr marL="0" indent="0">
              <a:lnSpc>
                <a:spcPct val="80000"/>
              </a:lnSpc>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Each LIR component shall be able to be measured with English units of measure.</a:t>
            </a:r>
          </a:p>
          <a:p>
            <a:pPr marL="523875" lvl="1" indent="-285750">
              <a:lnSpc>
                <a:spcPct val="80000"/>
              </a:lnSpc>
              <a:buClr>
                <a:schemeClr val="tx1"/>
              </a:buClr>
              <a:buFont typeface="System Font Regular"/>
              <a:buChar char="•"/>
            </a:pPr>
            <a:r>
              <a:rPr lang="en-US" sz="2000" dirty="0">
                <a:latin typeface="Calibri" panose="020F0502020204030204" pitchFamily="34" charset="0"/>
                <a:cs typeface="Calibri" panose="020F0502020204030204" pitchFamily="34" charset="0"/>
              </a:rPr>
              <a:t>W</a:t>
            </a:r>
            <a:r>
              <a:rPr lang="en-US" sz="2000" dirty="0">
                <a:solidFill>
                  <a:schemeClr val="tx1"/>
                </a:solidFill>
                <a:latin typeface="Calibri" panose="020F0502020204030204" pitchFamily="34" charset="0"/>
                <a:cs typeface="Calibri" panose="020F0502020204030204" pitchFamily="34" charset="0"/>
              </a:rPr>
              <a:t>ritten on the LIR components – for the LIR level requirements, the requirements should be written on the LIR – “The LIR shall –”.  </a:t>
            </a:r>
          </a:p>
          <a:p>
            <a:pPr marL="523875" lvl="1" indent="-285750">
              <a:lnSpc>
                <a:spcPct val="80000"/>
              </a:lnSpc>
              <a:buClr>
                <a:schemeClr val="tx1"/>
              </a:buClr>
              <a:buFont typeface="System Font Regular"/>
              <a:buChar char="•"/>
            </a:pPr>
            <a:r>
              <a:rPr lang="en-US" sz="2000" dirty="0">
                <a:solidFill>
                  <a:schemeClr val="tx1"/>
                </a:solidFill>
                <a:latin typeface="Calibri" panose="020F0502020204030204" pitchFamily="34" charset="0"/>
                <a:cs typeface="Calibri" panose="020F0502020204030204" pitchFamily="34" charset="0"/>
              </a:rPr>
              <a:t>Avoid superfluous infinitives like “be able to”.</a:t>
            </a:r>
          </a:p>
          <a:p>
            <a:pPr marL="523875" lvl="1" indent="-285750">
              <a:lnSpc>
                <a:spcPct val="80000"/>
              </a:lnSpc>
              <a:buClr>
                <a:schemeClr val="tx1"/>
              </a:buClr>
              <a:buFont typeface="System Font Regular"/>
              <a:buChar char="•"/>
            </a:pPr>
            <a:r>
              <a:rPr lang="en-US" sz="2000" dirty="0">
                <a:latin typeface="Calibri" panose="020F0502020204030204" pitchFamily="34" charset="0"/>
                <a:cs typeface="Calibri" panose="020F0502020204030204" pitchFamily="34" charset="0"/>
              </a:rPr>
              <a:t>“Measured” could be misleading – in that people do the measuring, not the LIR.  In order for the measurements to be made using English units of measure, the LIR must include parts, components, and assemblies whose physical characteristics are defined using English units of measure.</a:t>
            </a:r>
          </a:p>
          <a:p>
            <a:pPr marL="523875" lvl="1" indent="-285750">
              <a:lnSpc>
                <a:spcPct val="80000"/>
              </a:lnSpc>
              <a:buClr>
                <a:schemeClr val="tx1"/>
              </a:buClr>
              <a:buFont typeface="System Font Regular"/>
              <a:buChar char="•"/>
            </a:pPr>
            <a:r>
              <a:rPr lang="en-US" sz="2000" dirty="0">
                <a:solidFill>
                  <a:schemeClr val="tx1"/>
                </a:solidFill>
                <a:latin typeface="Calibri" panose="020F0502020204030204" pitchFamily="34" charset="0"/>
                <a:cs typeface="Calibri" panose="020F0502020204030204" pitchFamily="34" charset="0"/>
              </a:rPr>
              <a:t>With this requirement, all other requirements would need to be also communicated using English units </a:t>
            </a:r>
            <a:r>
              <a:rPr lang="en-US" sz="2000" dirty="0">
                <a:latin typeface="Calibri" panose="020F0502020204030204" pitchFamily="34" charset="0"/>
                <a:cs typeface="Calibri" panose="020F0502020204030204" pitchFamily="34" charset="0"/>
              </a:rPr>
              <a:t>of measure per R6 - When stating quantities, all numbers should have appropriate and consistent units of measure explicitly stated using a common measurement system in terms of the thing the number refers.</a:t>
            </a:r>
            <a:endParaRPr lang="en-US" sz="2000" dirty="0">
              <a:solidFill>
                <a:schemeClr val="tx1"/>
              </a:solidFill>
              <a:latin typeface="Calibri" panose="020F0502020204030204" pitchFamily="34" charset="0"/>
              <a:cs typeface="Calibri" panose="020F0502020204030204" pitchFamily="34" charset="0"/>
            </a:endParaRPr>
          </a:p>
          <a:p>
            <a:pPr marL="688975" lvl="1" indent="-674688">
              <a:lnSpc>
                <a:spcPct val="80000"/>
              </a:lnSpc>
              <a:buClr>
                <a:schemeClr val="tx1"/>
              </a:buClr>
              <a:buFont typeface="System Font Regular"/>
              <a:buChar char="•"/>
            </a:pPr>
            <a:endParaRPr lang="en-US" sz="1000" dirty="0">
              <a:solidFill>
                <a:schemeClr val="tx1"/>
              </a:solidFill>
              <a:latin typeface="Calibri" panose="020F0502020204030204" pitchFamily="34" charset="0"/>
              <a:cs typeface="Calibri" panose="020F0502020204030204" pitchFamily="34" charset="0"/>
            </a:endParaRPr>
          </a:p>
          <a:p>
            <a:pPr marL="688975" lvl="1" indent="-674688">
              <a:lnSpc>
                <a:spcPct val="80000"/>
              </a:lnSpc>
              <a:buClr>
                <a:srgbClr val="FF0000"/>
              </a:buClr>
              <a:buNone/>
            </a:pPr>
            <a:r>
              <a:rPr lang="en-US" sz="2000" b="1" dirty="0">
                <a:solidFill>
                  <a:schemeClr val="tx1"/>
                </a:solidFill>
                <a:latin typeface="Calibri" panose="020F0502020204030204" pitchFamily="34" charset="0"/>
                <a:cs typeface="Calibri" panose="020F0502020204030204" pitchFamily="34" charset="0"/>
              </a:rPr>
              <a:t>Improved: </a:t>
            </a:r>
            <a:r>
              <a:rPr lang="en-US" sz="2000" dirty="0">
                <a:solidFill>
                  <a:schemeClr val="tx1"/>
                </a:solidFill>
                <a:latin typeface="Calibri" panose="020F0502020204030204" pitchFamily="34" charset="0"/>
                <a:cs typeface="Calibri" panose="020F0502020204030204" pitchFamily="34" charset="0"/>
              </a:rPr>
              <a:t>The LIR shall have Parts, Components, and Assemblies whose </a:t>
            </a:r>
            <a:r>
              <a:rPr lang="en-US" sz="2000" dirty="0">
                <a:latin typeface="Calibri" panose="020F0502020204030204" pitchFamily="34" charset="0"/>
                <a:cs typeface="Calibri" panose="020F0502020204030204" pitchFamily="34" charset="0"/>
              </a:rPr>
              <a:t>physical </a:t>
            </a:r>
            <a:r>
              <a:rPr lang="en-US" sz="2000" dirty="0">
                <a:solidFill>
                  <a:schemeClr val="tx1"/>
                </a:solidFill>
                <a:latin typeface="Calibri" panose="020F0502020204030204" pitchFamily="34" charset="0"/>
                <a:cs typeface="Calibri" panose="020F0502020204030204" pitchFamily="34" charset="0"/>
              </a:rPr>
              <a:t>characteristics are defined using English units of measure.</a:t>
            </a:r>
          </a:p>
          <a:p>
            <a:pPr marL="523875" indent="-285750">
              <a:lnSpc>
                <a:spcPct val="80000"/>
              </a:lnSpc>
              <a:spcAft>
                <a:spcPts val="200"/>
              </a:spcAft>
              <a:buNone/>
            </a:pPr>
            <a:r>
              <a:rPr lang="en-US" sz="2000" i="1" dirty="0">
                <a:latin typeface="Calibri" panose="020F0502020204030204" pitchFamily="34" charset="0"/>
                <a:cs typeface="Calibri" panose="020F0502020204030204" pitchFamily="34" charset="0"/>
              </a:rPr>
              <a:t>Note: Written as a physical characteristic of the system “shall have”.  ”Shall have” is an acceptable form for many quality and physical characteristic type requirements.</a:t>
            </a:r>
          </a:p>
          <a:p>
            <a:pPr marL="460375" indent="-222250">
              <a:lnSpc>
                <a:spcPct val="80000"/>
              </a:lnSpc>
              <a:buNone/>
            </a:pPr>
            <a:r>
              <a:rPr lang="en-US" sz="2000" i="1" dirty="0">
                <a:latin typeface="Calibri" panose="020F0502020204030204" pitchFamily="34" charset="0"/>
                <a:cs typeface="Calibri" panose="020F0502020204030204" pitchFamily="34" charset="0"/>
              </a:rPr>
              <a:t>Note: Even though a list is included, the single thought intent is parts that use the English units of measure, which is verifiable.]</a:t>
            </a:r>
          </a:p>
          <a:p>
            <a:pPr marL="0" indent="0">
              <a:lnSpc>
                <a:spcPct val="80000"/>
              </a:lnSpc>
              <a:buNone/>
            </a:pPr>
            <a:endParaRPr lang="en-US" sz="2000" b="1" dirty="0">
              <a:latin typeface="Calibri" panose="020F0502020204030204" pitchFamily="34" charset="0"/>
              <a:cs typeface="Calibri" panose="020F0502020204030204" pitchFamily="34" charset="0"/>
            </a:endParaRPr>
          </a:p>
          <a:p>
            <a:pPr marL="0" indent="0">
              <a:lnSpc>
                <a:spcPct val="80000"/>
              </a:lnSpc>
              <a:buNone/>
            </a:pPr>
            <a:endParaRPr lang="en-US" sz="2000" b="1" dirty="0">
              <a:latin typeface="Calibri" panose="020F0502020204030204" pitchFamily="34" charset="0"/>
              <a:cs typeface="Calibri" panose="020F0502020204030204" pitchFamily="34" charset="0"/>
            </a:endParaRPr>
          </a:p>
          <a:p>
            <a:pPr marL="0" indent="0">
              <a:lnSpc>
                <a:spcPct val="80000"/>
              </a:lnSpc>
              <a:buNone/>
            </a:pPr>
            <a:endParaRPr lang="en-US" sz="2000" b="1" dirty="0">
              <a:latin typeface="Calibri" panose="020F0502020204030204" pitchFamily="34" charset="0"/>
              <a:cs typeface="Calibri" panose="020F0502020204030204" pitchFamily="34" charset="0"/>
            </a:endParaRPr>
          </a:p>
          <a:p>
            <a:pPr marL="0" indent="0">
              <a:lnSpc>
                <a:spcPct val="80000"/>
              </a:lnSpc>
              <a:buNone/>
            </a:pPr>
            <a:endParaRPr lang="en-US" sz="2000" dirty="0">
              <a:latin typeface="Calibri" panose="020F0502020204030204" pitchFamily="34" charset="0"/>
              <a:cs typeface="Calibri" panose="020F0502020204030204" pitchFamily="34" charset="0"/>
            </a:endParaRPr>
          </a:p>
          <a:p>
            <a:pPr marL="0" indent="0">
              <a:lnSpc>
                <a:spcPct val="80000"/>
              </a:lnSpc>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72</a:t>
            </a:fld>
            <a:endParaRPr lang="en-US" dirty="0"/>
          </a:p>
        </p:txBody>
      </p:sp>
      <p:sp>
        <p:nvSpPr>
          <p:cNvPr id="5" name="TextBox 4">
            <a:extLst>
              <a:ext uri="{FF2B5EF4-FFF2-40B4-BE49-F238E27FC236}">
                <a16:creationId xmlns:a16="http://schemas.microsoft.com/office/drawing/2014/main" id="{EF66E680-87FD-B084-E90E-5A33D50EA669}"/>
              </a:ext>
            </a:extLst>
          </p:cNvPr>
          <p:cNvSpPr txBox="1"/>
          <p:nvPr/>
        </p:nvSpPr>
        <p:spPr>
          <a:xfrm>
            <a:off x="1721727" y="5785733"/>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5B86034E-E7B8-6A69-F2D8-C21828E40119}"/>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423090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blinds(horizontal)">
                                      <p:cBhvr>
                                        <p:cTn id="37"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525617" y="0"/>
            <a:ext cx="10764982"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237426" y="991597"/>
            <a:ext cx="11723498" cy="4529902"/>
          </a:xfrm>
        </p:spPr>
        <p:txBody>
          <a:bodyPr>
            <a:noAutofit/>
          </a:bodyPr>
          <a:lstStyle/>
          <a:p>
            <a:pPr marL="0" indent="0">
              <a:lnSpc>
                <a:spcPct val="80000"/>
              </a:lnSpc>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All LIR labels shall be in English.</a:t>
            </a:r>
          </a:p>
          <a:p>
            <a:pPr marL="523875" lvl="1" indent="-285750">
              <a:lnSpc>
                <a:spcPct val="80000"/>
              </a:lnSpc>
              <a:buClr>
                <a:schemeClr val="tx1"/>
              </a:buClr>
              <a:buFont typeface="System Font Regular"/>
              <a:buChar char="•"/>
            </a:pPr>
            <a:r>
              <a:rPr lang="en-US" sz="2000" dirty="0">
                <a:latin typeface="Calibri" panose="020F0502020204030204" pitchFamily="34" charset="0"/>
                <a:cs typeface="Calibri" panose="020F0502020204030204" pitchFamily="34" charset="0"/>
              </a:rPr>
              <a:t>W</a:t>
            </a:r>
            <a:r>
              <a:rPr lang="en-US" sz="2000" dirty="0">
                <a:solidFill>
                  <a:schemeClr val="tx1"/>
                </a:solidFill>
                <a:latin typeface="Calibri" panose="020F0502020204030204" pitchFamily="34" charset="0"/>
                <a:cs typeface="Calibri" panose="020F0502020204030204" pitchFamily="34" charset="0"/>
              </a:rPr>
              <a:t>ritten on the LIR labels – for the LIR level requirements, the requirements should be written on the LIR – “The LIR shall –”.  </a:t>
            </a:r>
          </a:p>
          <a:p>
            <a:pPr marL="523875" lvl="1" indent="-285750">
              <a:lnSpc>
                <a:spcPct val="80000"/>
              </a:lnSpc>
              <a:buClr>
                <a:schemeClr val="tx1"/>
              </a:buClr>
              <a:buFont typeface="System Font Regular"/>
              <a:buChar char="•"/>
            </a:pPr>
            <a:r>
              <a:rPr lang="en-US" sz="2000" dirty="0">
                <a:solidFill>
                  <a:schemeClr val="tx1"/>
                </a:solidFill>
                <a:latin typeface="Calibri" panose="020F0502020204030204" pitchFamily="34" charset="0"/>
                <a:cs typeface="Calibri" panose="020F0502020204030204" pitchFamily="34" charset="0"/>
              </a:rPr>
              <a:t>Rather than “shall be”, which often indicates the passive voice, </a:t>
            </a:r>
            <a:r>
              <a:rPr lang="en-US" sz="2000" dirty="0">
                <a:latin typeface="Calibri" panose="020F0502020204030204" pitchFamily="34" charset="0"/>
                <a:cs typeface="Calibri" panose="020F0502020204030204" pitchFamily="34" charset="0"/>
              </a:rPr>
              <a:t>physical characteristic of the system are usually communicated as “shall have”.  ”Shall have” is an acceptable form for many quality and physical characteristic type requirements.</a:t>
            </a:r>
          </a:p>
          <a:p>
            <a:pPr marL="523875" lvl="1" indent="-285750">
              <a:lnSpc>
                <a:spcPct val="80000"/>
              </a:lnSpc>
              <a:buClr>
                <a:schemeClr val="tx1"/>
              </a:buClr>
              <a:buFont typeface="System Font Regular"/>
              <a:buChar char="•"/>
            </a:pPr>
            <a:r>
              <a:rPr lang="en-US" sz="2000" dirty="0">
                <a:solidFill>
                  <a:schemeClr val="tx1"/>
                </a:solidFill>
                <a:latin typeface="Calibri" panose="020F0502020204030204" pitchFamily="34" charset="0"/>
                <a:cs typeface="Calibri" panose="020F0502020204030204" pitchFamily="34" charset="0"/>
              </a:rPr>
              <a:t>The language used is only one aspect concerning labels </a:t>
            </a:r>
            <a:r>
              <a:rPr lang="en-US" sz="2000" dirty="0">
                <a:latin typeface="Calibri" panose="020F0502020204030204" pitchFamily="34" charset="0"/>
                <a:cs typeface="Calibri" panose="020F0502020204030204" pitchFamily="34" charset="0"/>
              </a:rPr>
              <a:t>(size, fonts, font size, colors, symbols, etc.).  Must include a pointer to a standard for labels to be used for this particular type of system.</a:t>
            </a:r>
            <a:endParaRPr lang="en-US" sz="2000" dirty="0">
              <a:solidFill>
                <a:schemeClr val="tx1"/>
              </a:solidFill>
              <a:latin typeface="Calibri" panose="020F0502020204030204" pitchFamily="34" charset="0"/>
              <a:cs typeface="Calibri" panose="020F0502020204030204" pitchFamily="34" charset="0"/>
            </a:endParaRPr>
          </a:p>
          <a:p>
            <a:pPr marL="688975" lvl="1" indent="-674688">
              <a:lnSpc>
                <a:spcPct val="80000"/>
              </a:lnSpc>
              <a:buClr>
                <a:schemeClr val="tx1"/>
              </a:buClr>
              <a:buFont typeface="System Font Regular"/>
              <a:buChar char="•"/>
            </a:pPr>
            <a:endParaRPr lang="en-US" sz="2000" dirty="0">
              <a:solidFill>
                <a:schemeClr val="tx1"/>
              </a:solidFill>
              <a:latin typeface="Calibri" panose="020F0502020204030204" pitchFamily="34" charset="0"/>
              <a:cs typeface="Calibri" panose="020F0502020204030204" pitchFamily="34" charset="0"/>
            </a:endParaRPr>
          </a:p>
          <a:p>
            <a:pPr marL="688975" lvl="1" indent="-674688">
              <a:lnSpc>
                <a:spcPct val="80000"/>
              </a:lnSpc>
              <a:buClr>
                <a:srgbClr val="FF0000"/>
              </a:buClr>
              <a:buNone/>
            </a:pPr>
            <a:r>
              <a:rPr lang="en-US" sz="2000" b="1" dirty="0">
                <a:solidFill>
                  <a:schemeClr val="tx1"/>
                </a:solidFill>
                <a:latin typeface="Calibri" panose="020F0502020204030204" pitchFamily="34" charset="0"/>
                <a:cs typeface="Calibri" panose="020F0502020204030204" pitchFamily="34" charset="0"/>
              </a:rPr>
              <a:t>Improved: </a:t>
            </a:r>
            <a:r>
              <a:rPr lang="en-US" sz="2000" dirty="0">
                <a:solidFill>
                  <a:schemeClr val="tx1"/>
                </a:solidFill>
                <a:latin typeface="Calibri" panose="020F0502020204030204" pitchFamily="34" charset="0"/>
                <a:cs typeface="Calibri" panose="020F0502020204030204" pitchFamily="34" charset="0"/>
              </a:rPr>
              <a:t>(Written as two requirements.)</a:t>
            </a:r>
          </a:p>
          <a:p>
            <a:pPr marL="1323975" lvl="1" indent="-698500">
              <a:lnSpc>
                <a:spcPct val="80000"/>
              </a:lnSpc>
              <a:buClr>
                <a:srgbClr val="FF0000"/>
              </a:buClr>
              <a:buNone/>
            </a:pPr>
            <a:r>
              <a:rPr lang="en-US" sz="2000" dirty="0">
                <a:solidFill>
                  <a:schemeClr val="tx1"/>
                </a:solidFill>
                <a:latin typeface="Calibri" panose="020F0502020204030204" pitchFamily="34" charset="0"/>
                <a:cs typeface="Calibri" panose="020F0502020204030204" pitchFamily="34" charset="0"/>
              </a:rPr>
              <a:t>The LIR shall have Labels that communicate using the English language. </a:t>
            </a:r>
          </a:p>
          <a:p>
            <a:pPr marL="1323975" lvl="1" indent="-698500">
              <a:lnSpc>
                <a:spcPct val="80000"/>
              </a:lnSpc>
              <a:buClr>
                <a:srgbClr val="FF0000"/>
              </a:buClr>
              <a:buNone/>
            </a:pPr>
            <a:r>
              <a:rPr lang="en-US" sz="2000" dirty="0">
                <a:latin typeface="Calibri" panose="020F0502020204030204" pitchFamily="34" charset="0"/>
                <a:cs typeface="Calibri" panose="020F0502020204030204" pitchFamily="34" charset="0"/>
              </a:rPr>
              <a:t>The LIR shall have Labels having the characteristics defined in Label Standard xyz.</a:t>
            </a:r>
          </a:p>
          <a:p>
            <a:pPr marL="0" indent="0">
              <a:lnSpc>
                <a:spcPct val="80000"/>
              </a:lnSpc>
              <a:buNone/>
            </a:pPr>
            <a:endParaRPr lang="en-US" sz="2000" b="1" dirty="0">
              <a:latin typeface="Calibri" panose="020F0502020204030204" pitchFamily="34" charset="0"/>
              <a:cs typeface="Calibri" panose="020F0502020204030204" pitchFamily="34" charset="0"/>
            </a:endParaRPr>
          </a:p>
          <a:p>
            <a:pPr marL="0" indent="0">
              <a:lnSpc>
                <a:spcPct val="80000"/>
              </a:lnSpc>
              <a:buNone/>
            </a:pPr>
            <a:endParaRPr lang="en-US" sz="2000" b="1" dirty="0">
              <a:latin typeface="Calibri" panose="020F0502020204030204" pitchFamily="34" charset="0"/>
              <a:cs typeface="Calibri" panose="020F0502020204030204" pitchFamily="34" charset="0"/>
            </a:endParaRPr>
          </a:p>
          <a:p>
            <a:pPr marL="0" indent="0">
              <a:lnSpc>
                <a:spcPct val="80000"/>
              </a:lnSpc>
              <a:buNone/>
            </a:pPr>
            <a:endParaRPr lang="en-US" sz="2000" dirty="0">
              <a:latin typeface="Calibri" panose="020F0502020204030204" pitchFamily="34" charset="0"/>
              <a:cs typeface="Calibri" panose="020F0502020204030204" pitchFamily="34" charset="0"/>
            </a:endParaRPr>
          </a:p>
          <a:p>
            <a:pPr marL="0" indent="0">
              <a:lnSpc>
                <a:spcPct val="80000"/>
              </a:lnSpc>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73</a:t>
            </a:fld>
            <a:endParaRPr lang="en-US" dirty="0"/>
          </a:p>
        </p:txBody>
      </p:sp>
      <p:sp>
        <p:nvSpPr>
          <p:cNvPr id="5" name="TextBox 4">
            <a:extLst>
              <a:ext uri="{FF2B5EF4-FFF2-40B4-BE49-F238E27FC236}">
                <a16:creationId xmlns:a16="http://schemas.microsoft.com/office/drawing/2014/main" id="{EF66E680-87FD-B084-E90E-5A33D50EA669}"/>
              </a:ext>
            </a:extLst>
          </p:cNvPr>
          <p:cNvSpPr txBox="1"/>
          <p:nvPr/>
        </p:nvSpPr>
        <p:spPr>
          <a:xfrm>
            <a:off x="1721727" y="5785733"/>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5B86034E-E7B8-6A69-F2D8-C21828E40119}"/>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1123391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Effect transition="in" filter="blinds(horizontal)">
                                      <p:cBhvr>
                                        <p:cTn id="25" dur="500"/>
                                        <p:tgtEl>
                                          <p:spTgt spid="3">
                                            <p:txEl>
                                              <p:pRg st="6" end="6"/>
                                            </p:txEl>
                                          </p:spTgt>
                                        </p:tgtEl>
                                      </p:cBhvr>
                                    </p:animEffect>
                                  </p:childTnLst>
                                </p:cTn>
                              </p:par>
                              <p:par>
                                <p:cTn id="26" presetID="3" presetClass="entr" presetSubtype="10" fill="hold" nodeType="with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animEffect transition="in" filter="blinds(horizontal)">
                                      <p:cBhvr>
                                        <p:cTn id="2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525617" y="0"/>
            <a:ext cx="10764982"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237426" y="876479"/>
            <a:ext cx="11723498" cy="5001576"/>
          </a:xfrm>
        </p:spPr>
        <p:txBody>
          <a:bodyPr>
            <a:noAutofit/>
          </a:bodyPr>
          <a:lstStyle/>
          <a:p>
            <a:pPr marL="1544638" indent="-1527175">
              <a:lnSpc>
                <a:spcPct val="80000"/>
              </a:lnSpc>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Anyone physically interacting with the LIR need to be notified of any hazards that may cause them harm.</a:t>
            </a:r>
          </a:p>
          <a:p>
            <a:pPr marL="523875" indent="-317500">
              <a:lnSpc>
                <a:spcPct val="80000"/>
              </a:lnSpc>
            </a:pPr>
            <a:r>
              <a:rPr lang="en-US" sz="2000" dirty="0">
                <a:latin typeface="Calibri" panose="020F0502020204030204" pitchFamily="34" charset="0"/>
                <a:cs typeface="Calibri" panose="020F0502020204030204" pitchFamily="34" charset="0"/>
              </a:rPr>
              <a:t>Another example of a need statement being included within the set of requirements.</a:t>
            </a:r>
          </a:p>
          <a:p>
            <a:pPr marL="523875" indent="-317500">
              <a:lnSpc>
                <a:spcPct val="80000"/>
              </a:lnSpc>
            </a:pPr>
            <a:r>
              <a:rPr lang="en-US" sz="2000" dirty="0">
                <a:latin typeface="Calibri" panose="020F0502020204030204" pitchFamily="34" charset="0"/>
                <a:cs typeface="Calibri" panose="020F0502020204030204" pitchFamily="34" charset="0"/>
              </a:rPr>
              <a:t>This concern must be communicated in the form of a verifiable requirement.</a:t>
            </a:r>
          </a:p>
          <a:p>
            <a:pPr marL="523875" indent="-317500">
              <a:lnSpc>
                <a:spcPct val="80000"/>
              </a:lnSpc>
            </a:pPr>
            <a:r>
              <a:rPr lang="en-US" sz="2000" dirty="0">
                <a:latin typeface="Calibri" panose="020F0502020204030204" pitchFamily="34" charset="0"/>
                <a:cs typeface="Calibri" panose="020F0502020204030204" pitchFamily="34" charset="0"/>
              </a:rPr>
              <a:t>The means of communication can be assumed to be in the form of labels.</a:t>
            </a:r>
          </a:p>
          <a:p>
            <a:pPr marL="523875" indent="-317500">
              <a:lnSpc>
                <a:spcPct val="80000"/>
              </a:lnSpc>
            </a:pPr>
            <a:r>
              <a:rPr lang="en-US" sz="2000" dirty="0">
                <a:latin typeface="Calibri" panose="020F0502020204030204" pitchFamily="34" charset="0"/>
                <a:cs typeface="Calibri" panose="020F0502020204030204" pitchFamily="34" charset="0"/>
              </a:rPr>
              <a:t>Must include a pointer to a standard or regulation the defines the hazards that must be addressed by labels and the format of the label (size, fonts, font size, colors, symbols, etc.). In most cases these would have been addressed during the risk assessment and FMEA done at the beginning of the project. The use of labels would be one of the agreed to means of risk mitigation.</a:t>
            </a:r>
          </a:p>
          <a:p>
            <a:pPr marL="688975" lvl="1" indent="-674688">
              <a:lnSpc>
                <a:spcPct val="80000"/>
              </a:lnSpc>
              <a:buClr>
                <a:schemeClr val="tx1"/>
              </a:buClr>
              <a:buFont typeface="System Font Regular"/>
              <a:buChar char="•"/>
            </a:pPr>
            <a:endParaRPr lang="en-US" sz="800" dirty="0">
              <a:solidFill>
                <a:schemeClr val="tx1"/>
              </a:solidFill>
              <a:latin typeface="Calibri" panose="020F0502020204030204" pitchFamily="34" charset="0"/>
              <a:cs typeface="Calibri" panose="020F0502020204030204" pitchFamily="34" charset="0"/>
            </a:endParaRPr>
          </a:p>
          <a:p>
            <a:pPr marL="688975" lvl="1" indent="-674688">
              <a:lnSpc>
                <a:spcPct val="80000"/>
              </a:lnSpc>
              <a:buClr>
                <a:srgbClr val="FF0000"/>
              </a:buClr>
              <a:buNone/>
            </a:pPr>
            <a:r>
              <a:rPr lang="en-US" sz="2000" b="1" dirty="0">
                <a:solidFill>
                  <a:schemeClr val="tx1"/>
                </a:solidFill>
                <a:latin typeface="Calibri" panose="020F0502020204030204" pitchFamily="34" charset="0"/>
                <a:cs typeface="Calibri" panose="020F0502020204030204" pitchFamily="34" charset="0"/>
              </a:rPr>
              <a:t>Improved: </a:t>
            </a:r>
            <a:r>
              <a:rPr lang="en-US" sz="2000" dirty="0">
                <a:solidFill>
                  <a:schemeClr val="tx1"/>
                </a:solidFill>
                <a:latin typeface="Calibri" panose="020F0502020204030204" pitchFamily="34" charset="0"/>
                <a:cs typeface="Calibri" panose="020F0502020204030204" pitchFamily="34" charset="0"/>
              </a:rPr>
              <a:t>(Written as two requirements.)</a:t>
            </a:r>
          </a:p>
          <a:p>
            <a:pPr marL="688975" lvl="1" indent="-276225">
              <a:lnSpc>
                <a:spcPct val="80000"/>
              </a:lnSpc>
              <a:buClr>
                <a:srgbClr val="FF0000"/>
              </a:buClr>
              <a:buNone/>
            </a:pPr>
            <a:r>
              <a:rPr lang="en-US" sz="2000" dirty="0">
                <a:solidFill>
                  <a:schemeClr val="tx1"/>
                </a:solidFill>
                <a:latin typeface="Calibri" panose="020F0502020204030204" pitchFamily="34" charset="0"/>
                <a:cs typeface="Calibri" panose="020F0502020204030204" pitchFamily="34" charset="0"/>
              </a:rPr>
              <a:t>The LIR shall have labels that communicate </a:t>
            </a:r>
            <a:r>
              <a:rPr lang="en-US" sz="2000" dirty="0">
                <a:latin typeface="Calibri" panose="020F0502020204030204" pitchFamily="34" charset="0"/>
                <a:cs typeface="Calibri" panose="020F0502020204030204" pitchFamily="34" charset="0"/>
              </a:rPr>
              <a:t>hazards defined in OSHA Cautions and Warnings Regulation xyz that may cause harm to people physically interacting with the LIR.</a:t>
            </a:r>
          </a:p>
          <a:p>
            <a:pPr marL="688975" lvl="1" indent="-276225">
              <a:lnSpc>
                <a:spcPct val="80000"/>
              </a:lnSpc>
              <a:buClr>
                <a:srgbClr val="FF0000"/>
              </a:buClr>
              <a:buNone/>
            </a:pPr>
            <a:r>
              <a:rPr lang="en-US" sz="2000" dirty="0">
                <a:latin typeface="Calibri" panose="020F0502020204030204" pitchFamily="34" charset="0"/>
                <a:cs typeface="Calibri" panose="020F0502020204030204" pitchFamily="34" charset="0"/>
              </a:rPr>
              <a:t>The LIR shall have labels that communicate hazards formatted as defined in OSHA Cautions and Warnings Regulation xyz, Section 123.</a:t>
            </a:r>
          </a:p>
          <a:p>
            <a:pPr marL="688975" lvl="1" indent="-276225">
              <a:lnSpc>
                <a:spcPct val="80000"/>
              </a:lnSpc>
              <a:buClr>
                <a:srgbClr val="FF0000"/>
              </a:buClr>
              <a:buNone/>
            </a:pPr>
            <a:endParaRPr lang="en-US" sz="800" dirty="0">
              <a:latin typeface="Calibri" panose="020F0502020204030204" pitchFamily="34" charset="0"/>
              <a:cs typeface="Calibri" panose="020F0502020204030204" pitchFamily="34" charset="0"/>
            </a:endParaRPr>
          </a:p>
          <a:p>
            <a:pPr marL="688975" lvl="1" indent="-276225">
              <a:lnSpc>
                <a:spcPct val="80000"/>
              </a:lnSpc>
              <a:buClr>
                <a:srgbClr val="FF0000"/>
              </a:buClr>
              <a:buNone/>
            </a:pPr>
            <a:r>
              <a:rPr lang="en-US" sz="2000" i="1" dirty="0">
                <a:latin typeface="Calibri" panose="020F0502020204030204" pitchFamily="34" charset="0"/>
                <a:cs typeface="Calibri" panose="020F0502020204030204" pitchFamily="34" charset="0"/>
              </a:rPr>
              <a:t>Note: Now we have both an internal company standard for labels (addressed in the previous slide) as well as a regulation included in the requirement set concerning labels associated with cautions and warnings.  If there is a conflict, it must be made clear which takes precedence - the regulation.</a:t>
            </a:r>
          </a:p>
          <a:p>
            <a:pPr marL="688975" lvl="1" indent="-276225">
              <a:lnSpc>
                <a:spcPct val="80000"/>
              </a:lnSpc>
              <a:buClr>
                <a:srgbClr val="FF0000"/>
              </a:buClr>
              <a:buNone/>
            </a:pPr>
            <a:endParaRPr lang="en-US" sz="2000" b="1" i="1" dirty="0">
              <a:latin typeface="Calibri" panose="020F0502020204030204" pitchFamily="34" charset="0"/>
              <a:cs typeface="Calibri" panose="020F0502020204030204" pitchFamily="34" charset="0"/>
            </a:endParaRPr>
          </a:p>
          <a:p>
            <a:pPr marL="0" indent="0">
              <a:lnSpc>
                <a:spcPct val="80000"/>
              </a:lnSpc>
              <a:buNone/>
            </a:pPr>
            <a:endParaRPr lang="en-US" sz="2000" b="1" dirty="0">
              <a:latin typeface="Calibri" panose="020F0502020204030204" pitchFamily="34" charset="0"/>
              <a:cs typeface="Calibri" panose="020F0502020204030204" pitchFamily="34" charset="0"/>
            </a:endParaRPr>
          </a:p>
          <a:p>
            <a:pPr marL="0" indent="0">
              <a:lnSpc>
                <a:spcPct val="80000"/>
              </a:lnSpc>
              <a:buNone/>
            </a:pPr>
            <a:endParaRPr lang="en-US" sz="2000" b="1" dirty="0">
              <a:latin typeface="Calibri" panose="020F0502020204030204" pitchFamily="34" charset="0"/>
              <a:cs typeface="Calibri" panose="020F0502020204030204" pitchFamily="34" charset="0"/>
            </a:endParaRPr>
          </a:p>
          <a:p>
            <a:pPr marL="0" indent="0">
              <a:lnSpc>
                <a:spcPct val="80000"/>
              </a:lnSpc>
              <a:buNone/>
            </a:pPr>
            <a:endParaRPr lang="en-US" sz="2000" dirty="0">
              <a:latin typeface="Calibri" panose="020F0502020204030204" pitchFamily="34" charset="0"/>
              <a:cs typeface="Calibri" panose="020F0502020204030204" pitchFamily="34" charset="0"/>
            </a:endParaRPr>
          </a:p>
          <a:p>
            <a:pPr marL="0" indent="0">
              <a:lnSpc>
                <a:spcPct val="80000"/>
              </a:lnSpc>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74</a:t>
            </a:fld>
            <a:endParaRPr lang="en-US" dirty="0"/>
          </a:p>
        </p:txBody>
      </p:sp>
      <p:sp>
        <p:nvSpPr>
          <p:cNvPr id="5" name="TextBox 4">
            <a:extLst>
              <a:ext uri="{FF2B5EF4-FFF2-40B4-BE49-F238E27FC236}">
                <a16:creationId xmlns:a16="http://schemas.microsoft.com/office/drawing/2014/main" id="{EF66E680-87FD-B084-E90E-5A33D50EA669}"/>
              </a:ext>
            </a:extLst>
          </p:cNvPr>
          <p:cNvSpPr txBox="1"/>
          <p:nvPr/>
        </p:nvSpPr>
        <p:spPr>
          <a:xfrm>
            <a:off x="1642844" y="5993173"/>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5B86034E-E7B8-6A69-F2D8-C21828E40119}"/>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30676007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blinds(horizontal)">
                                      <p:cBhvr>
                                        <p:cTn id="33" dur="500"/>
                                        <p:tgtEl>
                                          <p:spTgt spid="3">
                                            <p:txEl>
                                              <p:pRg st="8" end="8"/>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nodeType="clickEffect">
                                  <p:stCondLst>
                                    <p:cond delay="0"/>
                                  </p:stCondLst>
                                  <p:childTnLst>
                                    <p:set>
                                      <p:cBhvr>
                                        <p:cTn id="37" dur="1" fill="hold">
                                          <p:stCondLst>
                                            <p:cond delay="0"/>
                                          </p:stCondLst>
                                        </p:cTn>
                                        <p:tgtEl>
                                          <p:spTgt spid="3">
                                            <p:txEl>
                                              <p:pRg st="10" end="10"/>
                                            </p:txEl>
                                          </p:spTgt>
                                        </p:tgtEl>
                                        <p:attrNameLst>
                                          <p:attrName>style.visibility</p:attrName>
                                        </p:attrNameLst>
                                      </p:cBhvr>
                                      <p:to>
                                        <p:strVal val="visible"/>
                                      </p:to>
                                    </p:set>
                                    <p:animEffect transition="in" filter="blinds(horizontal)">
                                      <p:cBhvr>
                                        <p:cTn id="38"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525617" y="0"/>
            <a:ext cx="10764982" cy="727364"/>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46358" y="724239"/>
            <a:ext cx="12151992" cy="4529902"/>
          </a:xfrm>
        </p:spPr>
        <p:txBody>
          <a:bodyPr>
            <a:noAutofit/>
          </a:bodyPr>
          <a:lstStyle/>
          <a:p>
            <a:pPr marL="0" indent="0">
              <a:lnSpc>
                <a:spcPct val="80000"/>
              </a:lnSpc>
              <a:buNone/>
            </a:pPr>
            <a:r>
              <a:rPr lang="en-US" sz="2000" b="1" dirty="0">
                <a:latin typeface="Calibri" panose="020F0502020204030204" pitchFamily="34" charset="0"/>
                <a:cs typeface="Calibri" panose="020F0502020204030204" pitchFamily="34" charset="0"/>
              </a:rPr>
              <a:t>Defective: </a:t>
            </a:r>
            <a:r>
              <a:rPr lang="en-US" sz="2000" dirty="0">
                <a:latin typeface="Calibri" panose="020F0502020204030204" pitchFamily="34" charset="0"/>
                <a:cs typeface="Calibri" panose="020F0502020204030204" pitchFamily="34" charset="0"/>
              </a:rPr>
              <a:t>The LIR shall be certified as "FIT FOR PURPOSE" in an </a:t>
            </a:r>
            <a:r>
              <a:rPr lang="en-US" sz="2000" dirty="0" err="1">
                <a:latin typeface="Calibri" panose="020F0502020204030204" pitchFamily="34" charset="0"/>
                <a:cs typeface="Calibri" panose="020F0502020204030204" pitchFamily="34" charset="0"/>
              </a:rPr>
              <a:t>xyzz</a:t>
            </a:r>
            <a:r>
              <a:rPr lang="en-US" sz="2000" dirty="0">
                <a:latin typeface="Calibri" panose="020F0502020204030204" pitchFamily="34" charset="0"/>
                <a:cs typeface="Calibri" panose="020F0502020204030204" pitchFamily="34" charset="0"/>
              </a:rPr>
              <a:t> - Class D environment prior to plant operations.</a:t>
            </a:r>
          </a:p>
          <a:p>
            <a:pPr marL="523875" indent="-317500">
              <a:lnSpc>
                <a:spcPct val="80000"/>
              </a:lnSpc>
            </a:pPr>
            <a:r>
              <a:rPr lang="en-US" sz="2000" dirty="0">
                <a:latin typeface="Calibri" panose="020F0502020204030204" pitchFamily="34" charset="0"/>
                <a:cs typeface="Calibri" panose="020F0502020204030204" pitchFamily="34" charset="0"/>
              </a:rPr>
              <a:t>Passive voice (shall be). Use the active voice with the responsible entity (LIR) clearly identified as the subject of the sentence (R2).  In this case the requirement begins with “The LIR shall ..” but the “be certified as” is an activity to be performed by either the supplier or the customer, not the LIR.</a:t>
            </a:r>
          </a:p>
          <a:p>
            <a:pPr marL="523875" indent="-317500">
              <a:lnSpc>
                <a:spcPct val="80000"/>
              </a:lnSpc>
            </a:pPr>
            <a:r>
              <a:rPr lang="en-US" sz="2000" dirty="0">
                <a:latin typeface="Calibri" panose="020F0502020204030204" pitchFamily="34" charset="0"/>
                <a:cs typeface="Calibri" panose="020F0502020204030204" pitchFamily="34" charset="0"/>
              </a:rPr>
              <a:t>Ensure the subject and verb of the need or requirement statement are appropriate to the entity to which the statement refers (R3).  The LIR as a system, doesn’t do any activity concerning “certification” – people do.</a:t>
            </a:r>
          </a:p>
          <a:p>
            <a:pPr marL="523875" indent="-317500">
              <a:lnSpc>
                <a:spcPct val="80000"/>
              </a:lnSpc>
            </a:pPr>
            <a:r>
              <a:rPr lang="en-US" sz="2000" dirty="0">
                <a:latin typeface="Calibri" panose="020F0502020204030204" pitchFamily="34" charset="0"/>
                <a:cs typeface="Calibri" panose="020F0502020204030204" pitchFamily="34" charset="0"/>
              </a:rPr>
              <a:t>“an </a:t>
            </a:r>
            <a:r>
              <a:rPr lang="en-US" sz="2000" dirty="0" err="1">
                <a:latin typeface="Calibri" panose="020F0502020204030204" pitchFamily="34" charset="0"/>
                <a:cs typeface="Calibri" panose="020F0502020204030204" pitchFamily="34" charset="0"/>
              </a:rPr>
              <a:t>xyzz</a:t>
            </a:r>
            <a:r>
              <a:rPr lang="en-US" sz="2000" dirty="0">
                <a:latin typeface="Calibri" panose="020F0502020204030204" pitchFamily="34" charset="0"/>
                <a:cs typeface="Calibri" panose="020F0502020204030204" pitchFamily="34" charset="0"/>
              </a:rPr>
              <a:t> - Class D environment” isn’t accurate, the requirement should refer to the actual operating environment.  The phrase “prior to plant operations” implies this requirement is addressing the operating environment only.</a:t>
            </a:r>
          </a:p>
          <a:p>
            <a:pPr marL="523875" indent="-317500">
              <a:lnSpc>
                <a:spcPct val="80000"/>
              </a:lnSpc>
            </a:pPr>
            <a:r>
              <a:rPr lang="en-US" sz="2000" dirty="0">
                <a:latin typeface="Calibri" panose="020F0502020204030204" pitchFamily="34" charset="0"/>
                <a:cs typeface="Calibri" panose="020F0502020204030204" pitchFamily="34" charset="0"/>
              </a:rPr>
              <a:t>“be certified as” implies there are requirements concerning certification. Some could be needs and requirements for the LIR as well as requirements on how the certification is performed.  These need to be clearly identified.</a:t>
            </a:r>
          </a:p>
          <a:p>
            <a:pPr marL="523875" indent="-317500">
              <a:lnSpc>
                <a:spcPct val="80000"/>
              </a:lnSpc>
            </a:pPr>
            <a:r>
              <a:rPr lang="en-US" sz="2000" dirty="0">
                <a:latin typeface="Calibri" panose="020F0502020204030204" pitchFamily="34" charset="0"/>
                <a:cs typeface="Calibri" panose="020F0502020204030204" pitchFamily="34" charset="0"/>
              </a:rPr>
              <a:t>Another consideration is whether the word ‘certification” is what is really meant; certification, qualification, acceptance, or readiness for use?  Each has its own definitions.  See the INCOSE V5 SE HB Section 2.3.5.11 on  the Validation Process.</a:t>
            </a:r>
          </a:p>
          <a:p>
            <a:pPr marL="206375" indent="0">
              <a:lnSpc>
                <a:spcPct val="80000"/>
              </a:lnSpc>
              <a:buNone/>
            </a:pPr>
            <a:endParaRPr lang="en-US" sz="2000" dirty="0">
              <a:solidFill>
                <a:schemeClr val="tx1"/>
              </a:solidFill>
              <a:latin typeface="Calibri" panose="020F0502020204030204" pitchFamily="34" charset="0"/>
              <a:cs typeface="Calibri" panose="020F0502020204030204" pitchFamily="34" charset="0"/>
            </a:endParaRPr>
          </a:p>
          <a:p>
            <a:pPr marL="688975" lvl="1" indent="-674688">
              <a:lnSpc>
                <a:spcPct val="80000"/>
              </a:lnSpc>
              <a:buClr>
                <a:srgbClr val="FF0000"/>
              </a:buClr>
              <a:buNone/>
            </a:pPr>
            <a:r>
              <a:rPr lang="en-US" sz="2000" b="1" dirty="0">
                <a:solidFill>
                  <a:schemeClr val="tx1"/>
                </a:solidFill>
                <a:latin typeface="Calibri" panose="020F0502020204030204" pitchFamily="34" charset="0"/>
                <a:cs typeface="Calibri" panose="020F0502020204030204" pitchFamily="34" charset="0"/>
              </a:rPr>
              <a:t>Improved: </a:t>
            </a:r>
            <a:r>
              <a:rPr lang="en-US" sz="2000" dirty="0">
                <a:solidFill>
                  <a:schemeClr val="tx1"/>
                </a:solidFill>
                <a:latin typeface="Calibri" panose="020F0502020204030204" pitchFamily="34" charset="0"/>
                <a:cs typeface="Calibri" panose="020F0502020204030204" pitchFamily="34" charset="0"/>
              </a:rPr>
              <a:t>Mor</a:t>
            </a:r>
            <a:r>
              <a:rPr lang="en-US" sz="2000" dirty="0">
                <a:latin typeface="Calibri" panose="020F0502020204030204" pitchFamily="34" charset="0"/>
                <a:cs typeface="Calibri" panose="020F0502020204030204" pitchFamily="34" charset="0"/>
              </a:rPr>
              <a:t>e analysis needed, but the final requirement(s) should be in the form “The [responsible organization] shall  [proper action] [as defined somewhere] in the operating environment defined in Table 1. </a:t>
            </a:r>
            <a:endParaRPr lang="en-US" sz="2000" b="1" dirty="0">
              <a:latin typeface="Calibri" panose="020F0502020204030204" pitchFamily="34" charset="0"/>
              <a:cs typeface="Calibri" panose="020F0502020204030204" pitchFamily="34" charset="0"/>
            </a:endParaRPr>
          </a:p>
          <a:p>
            <a:pPr marL="0" indent="0">
              <a:lnSpc>
                <a:spcPct val="80000"/>
              </a:lnSpc>
              <a:buNone/>
            </a:pPr>
            <a:endParaRPr lang="en-US" sz="2000" b="1" dirty="0">
              <a:latin typeface="Calibri" panose="020F0502020204030204" pitchFamily="34" charset="0"/>
              <a:cs typeface="Calibri" panose="020F0502020204030204" pitchFamily="34" charset="0"/>
            </a:endParaRPr>
          </a:p>
          <a:p>
            <a:pPr marL="0" indent="0">
              <a:lnSpc>
                <a:spcPct val="80000"/>
              </a:lnSpc>
              <a:buNone/>
            </a:pPr>
            <a:endParaRPr lang="en-US" sz="2000" dirty="0">
              <a:latin typeface="Calibri" panose="020F0502020204030204" pitchFamily="34" charset="0"/>
              <a:cs typeface="Calibri" panose="020F0502020204030204" pitchFamily="34" charset="0"/>
            </a:endParaRPr>
          </a:p>
          <a:p>
            <a:pPr marL="0" indent="0">
              <a:lnSpc>
                <a:spcPct val="80000"/>
              </a:lnSpc>
              <a:buNone/>
            </a:pPr>
            <a:endParaRPr lang="en-US" sz="2000"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75</a:t>
            </a:fld>
            <a:endParaRPr lang="en-US" dirty="0"/>
          </a:p>
        </p:txBody>
      </p:sp>
      <p:sp>
        <p:nvSpPr>
          <p:cNvPr id="5" name="TextBox 4">
            <a:extLst>
              <a:ext uri="{FF2B5EF4-FFF2-40B4-BE49-F238E27FC236}">
                <a16:creationId xmlns:a16="http://schemas.microsoft.com/office/drawing/2014/main" id="{EF66E680-87FD-B084-E90E-5A33D50EA669}"/>
              </a:ext>
            </a:extLst>
          </p:cNvPr>
          <p:cNvSpPr txBox="1"/>
          <p:nvPr/>
        </p:nvSpPr>
        <p:spPr>
          <a:xfrm>
            <a:off x="1717223" y="6063160"/>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9" name="Subtitle 4">
            <a:extLst>
              <a:ext uri="{FF2B5EF4-FFF2-40B4-BE49-F238E27FC236}">
                <a16:creationId xmlns:a16="http://schemas.microsoft.com/office/drawing/2014/main" id="{5B86034E-E7B8-6A69-F2D8-C21828E40119}"/>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19190029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43A3D6-EE68-45F3-AB1D-A3D398309B1C}"/>
              </a:ext>
            </a:extLst>
          </p:cNvPr>
          <p:cNvSpPr>
            <a:spLocks noGrp="1"/>
          </p:cNvSpPr>
          <p:nvPr>
            <p:ph type="title"/>
          </p:nvPr>
        </p:nvSpPr>
        <p:spPr>
          <a:xfrm>
            <a:off x="540317" y="-5586"/>
            <a:ext cx="10764982" cy="603678"/>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Poorly Formed LIR Requirement Assessment</a:t>
            </a:r>
          </a:p>
        </p:txBody>
      </p:sp>
      <p:sp>
        <p:nvSpPr>
          <p:cNvPr id="3" name="Content Placeholder 2">
            <a:extLst>
              <a:ext uri="{FF2B5EF4-FFF2-40B4-BE49-F238E27FC236}">
                <a16:creationId xmlns:a16="http://schemas.microsoft.com/office/drawing/2014/main" id="{0E5B5195-2741-A3BD-E409-45982C81F650}"/>
              </a:ext>
            </a:extLst>
          </p:cNvPr>
          <p:cNvSpPr>
            <a:spLocks noGrp="1"/>
          </p:cNvSpPr>
          <p:nvPr>
            <p:ph idx="1"/>
          </p:nvPr>
        </p:nvSpPr>
        <p:spPr>
          <a:xfrm>
            <a:off x="167649" y="668771"/>
            <a:ext cx="12061864" cy="4936127"/>
          </a:xfrm>
        </p:spPr>
        <p:txBody>
          <a:bodyPr>
            <a:noAutofit/>
          </a:bodyPr>
          <a:lstStyle/>
          <a:p>
            <a:pPr marL="1485900" indent="-1471613">
              <a:lnSpc>
                <a:spcPct val="80000"/>
              </a:lnSpc>
              <a:buNone/>
            </a:pPr>
            <a:r>
              <a:rPr lang="en-US" sz="2200" b="1" dirty="0">
                <a:latin typeface="Calibri" panose="020F0502020204030204" pitchFamily="34" charset="0"/>
                <a:cs typeface="Calibri" panose="020F0502020204030204" pitchFamily="34" charset="0"/>
              </a:rPr>
              <a:t>Defective: </a:t>
            </a:r>
            <a:r>
              <a:rPr lang="en-US" sz="2200" dirty="0">
                <a:latin typeface="Calibri" panose="020F0502020204030204" pitchFamily="34" charset="0"/>
                <a:cs typeface="Calibri" panose="020F0502020204030204" pitchFamily="34" charset="0"/>
              </a:rPr>
              <a:t>All applicable EPA, OSHA, and FDA requirements shall be complied with, when </a:t>
            </a:r>
            <a:br>
              <a:rPr lang="en-US" sz="2200" dirty="0">
                <a:latin typeface="Calibri" panose="020F0502020204030204" pitchFamily="34" charset="0"/>
                <a:cs typeface="Calibri" panose="020F0502020204030204" pitchFamily="34" charset="0"/>
              </a:rPr>
            </a:br>
            <a:r>
              <a:rPr lang="en-US" sz="2200" dirty="0">
                <a:latin typeface="Calibri" panose="020F0502020204030204" pitchFamily="34" charset="0"/>
                <a:cs typeface="Calibri" panose="020F0502020204030204" pitchFamily="34" charset="0"/>
              </a:rPr>
              <a:t>reasonably achievable.</a:t>
            </a:r>
          </a:p>
          <a:p>
            <a:pPr marL="261938" indent="-261938">
              <a:lnSpc>
                <a:spcPct val="80000"/>
              </a:lnSpc>
            </a:pPr>
            <a:r>
              <a:rPr lang="en-US" sz="2200" dirty="0">
                <a:latin typeface="Calibri" panose="020F0502020204030204" pitchFamily="34" charset="0"/>
                <a:cs typeface="Calibri" panose="020F0502020204030204" pitchFamily="34" charset="0"/>
              </a:rPr>
              <a:t>Passive voice not stating the entity to which the requirement applies.  If written for the LIR, “The LIR shall ………”</a:t>
            </a:r>
          </a:p>
          <a:p>
            <a:pPr marL="261938" indent="-261938">
              <a:lnSpc>
                <a:spcPct val="80000"/>
              </a:lnSpc>
            </a:pPr>
            <a:r>
              <a:rPr lang="en-US" sz="2200" dirty="0">
                <a:latin typeface="Calibri" panose="020F0502020204030204" pitchFamily="34" charset="0"/>
                <a:cs typeface="Calibri" panose="020F0502020204030204" pitchFamily="34" charset="0"/>
              </a:rPr>
              <a:t>Avoid vague terms like “all applicable” – who determines which are applicable?  </a:t>
            </a:r>
          </a:p>
          <a:p>
            <a:pPr marL="261938" indent="-261938">
              <a:lnSpc>
                <a:spcPct val="80000"/>
              </a:lnSpc>
            </a:pPr>
            <a:r>
              <a:rPr lang="en-US" sz="2200" dirty="0">
                <a:latin typeface="Calibri" panose="020F0502020204030204" pitchFamily="34" charset="0"/>
                <a:cs typeface="Calibri" panose="020F0502020204030204" pitchFamily="34" charset="0"/>
              </a:rPr>
              <a:t>References organizational requirements- where are these documented? What Standards and Regulations?  Within these standards and regulations, some requirements may apply to the organization and some to the SOI.  </a:t>
            </a:r>
          </a:p>
          <a:p>
            <a:pPr marL="261938" indent="-261938">
              <a:lnSpc>
                <a:spcPct val="80000"/>
              </a:lnSpc>
            </a:pPr>
            <a:r>
              <a:rPr lang="en-US" sz="2200" dirty="0">
                <a:latin typeface="Calibri" panose="020F0502020204030204" pitchFamily="34" charset="0"/>
                <a:cs typeface="Calibri" panose="020F0502020204030204" pitchFamily="34" charset="0"/>
              </a:rPr>
              <a:t>Avoid escape clauses like “when reasonably achievable.”</a:t>
            </a:r>
            <a:endParaRPr lang="en-US" sz="2200" b="1" dirty="0">
              <a:solidFill>
                <a:schemeClr val="tx1"/>
              </a:solidFill>
              <a:latin typeface="Calibri" panose="020F0502020204030204" pitchFamily="34" charset="0"/>
              <a:cs typeface="Calibri" panose="020F0502020204030204" pitchFamily="34" charset="0"/>
            </a:endParaRPr>
          </a:p>
          <a:p>
            <a:pPr marL="688975" lvl="1" indent="-674688">
              <a:lnSpc>
                <a:spcPct val="80000"/>
              </a:lnSpc>
              <a:buClr>
                <a:srgbClr val="FF0000"/>
              </a:buClr>
              <a:buNone/>
            </a:pPr>
            <a:endParaRPr lang="en-US" sz="800" b="1" dirty="0">
              <a:solidFill>
                <a:schemeClr val="tx1"/>
              </a:solidFill>
              <a:latin typeface="Calibri" panose="020F0502020204030204" pitchFamily="34" charset="0"/>
              <a:cs typeface="Calibri" panose="020F0502020204030204" pitchFamily="34" charset="0"/>
            </a:endParaRPr>
          </a:p>
          <a:p>
            <a:pPr marL="688975" lvl="1" indent="-674688">
              <a:lnSpc>
                <a:spcPct val="80000"/>
              </a:lnSpc>
              <a:buClr>
                <a:srgbClr val="FF0000"/>
              </a:buClr>
              <a:buNone/>
            </a:pPr>
            <a:r>
              <a:rPr lang="en-US" sz="2200" b="1" dirty="0">
                <a:solidFill>
                  <a:schemeClr val="tx1"/>
                </a:solidFill>
                <a:latin typeface="Calibri" panose="020F0502020204030204" pitchFamily="34" charset="0"/>
                <a:cs typeface="Calibri" panose="020F0502020204030204" pitchFamily="34" charset="0"/>
              </a:rPr>
              <a:t>Improved: </a:t>
            </a:r>
            <a:r>
              <a:rPr lang="en-US" sz="2200" dirty="0">
                <a:solidFill>
                  <a:schemeClr val="tx1"/>
                </a:solidFill>
                <a:latin typeface="Calibri" panose="020F0502020204030204" pitchFamily="34" charset="0"/>
                <a:cs typeface="Calibri" panose="020F0502020204030204" pitchFamily="34" charset="0"/>
              </a:rPr>
              <a:t>(How requirements invoking standards and regulations have been expressed in the past.) </a:t>
            </a:r>
          </a:p>
          <a:p>
            <a:pPr marL="1041400" lvl="1" indent="-684213">
              <a:lnSpc>
                <a:spcPct val="80000"/>
              </a:lnSpc>
              <a:buClr>
                <a:srgbClr val="FF0000"/>
              </a:buClr>
              <a:buNone/>
            </a:pPr>
            <a:r>
              <a:rPr lang="en-US" sz="2200" dirty="0">
                <a:solidFill>
                  <a:schemeClr val="tx1"/>
                </a:solidFill>
                <a:latin typeface="Calibri" panose="020F0502020204030204" pitchFamily="34" charset="0"/>
                <a:cs typeface="Calibri" panose="020F0502020204030204" pitchFamily="34" charset="0"/>
              </a:rPr>
              <a:t>The LIR shall comply with [TBD] EPA </a:t>
            </a:r>
            <a:r>
              <a:rPr lang="en-US" sz="2200" dirty="0">
                <a:latin typeface="Calibri" panose="020F0502020204030204" pitchFamily="34" charset="0"/>
                <a:cs typeface="Calibri" panose="020F0502020204030204" pitchFamily="34" charset="0"/>
              </a:rPr>
              <a:t>Regulation xyz concerning </a:t>
            </a:r>
            <a:r>
              <a:rPr lang="en-US" sz="2200" dirty="0">
                <a:solidFill>
                  <a:schemeClr val="tx1"/>
                </a:solidFill>
                <a:latin typeface="Calibri" panose="020F0502020204030204" pitchFamily="34" charset="0"/>
                <a:cs typeface="Calibri" panose="020F0502020204030204" pitchFamily="34" charset="0"/>
              </a:rPr>
              <a:t>the use and handling of hazardous materials.</a:t>
            </a:r>
          </a:p>
          <a:p>
            <a:pPr marL="1041400" lvl="1" indent="-684213">
              <a:lnSpc>
                <a:spcPct val="80000"/>
              </a:lnSpc>
              <a:buClr>
                <a:srgbClr val="FF0000"/>
              </a:buClr>
              <a:buNone/>
            </a:pPr>
            <a:r>
              <a:rPr lang="en-US" sz="2200" dirty="0">
                <a:solidFill>
                  <a:schemeClr val="tx1"/>
                </a:solidFill>
                <a:latin typeface="Calibri" panose="020F0502020204030204" pitchFamily="34" charset="0"/>
                <a:cs typeface="Calibri" panose="020F0502020204030204" pitchFamily="34" charset="0"/>
              </a:rPr>
              <a:t>The LIR shall comply with OSHA Regulation xyz concerning human/machine interfaces.</a:t>
            </a:r>
          </a:p>
          <a:p>
            <a:pPr marL="1041400" lvl="1" indent="-684213">
              <a:lnSpc>
                <a:spcPct val="80000"/>
              </a:lnSpc>
              <a:buClr>
                <a:srgbClr val="FF0000"/>
              </a:buClr>
              <a:buNone/>
            </a:pPr>
            <a:r>
              <a:rPr lang="en-US" sz="2200" dirty="0">
                <a:solidFill>
                  <a:schemeClr val="tx1"/>
                </a:solidFill>
                <a:latin typeface="Calibri" panose="020F0502020204030204" pitchFamily="34" charset="0"/>
                <a:cs typeface="Calibri" panose="020F0502020204030204" pitchFamily="34" charset="0"/>
              </a:rPr>
              <a:t>The LIR shall comply with </a:t>
            </a:r>
            <a:r>
              <a:rPr lang="en-US" sz="2200" dirty="0">
                <a:latin typeface="Calibri" panose="020F0502020204030204" pitchFamily="34" charset="0"/>
                <a:cs typeface="Calibri" panose="020F0502020204030204" pitchFamily="34" charset="0"/>
              </a:rPr>
              <a:t>OSHA Regulation xyz </a:t>
            </a:r>
            <a:r>
              <a:rPr lang="en-US" sz="2200" dirty="0">
                <a:solidFill>
                  <a:schemeClr val="tx1"/>
                </a:solidFill>
                <a:latin typeface="Calibri" panose="020F0502020204030204" pitchFamily="34" charset="0"/>
                <a:cs typeface="Calibri" panose="020F0502020204030204" pitchFamily="34" charset="0"/>
              </a:rPr>
              <a:t>concerning the safety of humans working with robots.</a:t>
            </a:r>
          </a:p>
          <a:p>
            <a:pPr marL="1041400" lvl="1" indent="-684213">
              <a:lnSpc>
                <a:spcPct val="80000"/>
              </a:lnSpc>
              <a:buClr>
                <a:srgbClr val="FF0000"/>
              </a:buClr>
              <a:buNone/>
            </a:pPr>
            <a:r>
              <a:rPr lang="en-US" sz="2200" dirty="0">
                <a:solidFill>
                  <a:schemeClr val="tx1"/>
                </a:solidFill>
                <a:latin typeface="Calibri" panose="020F0502020204030204" pitchFamily="34" charset="0"/>
                <a:cs typeface="Calibri" panose="020F0502020204030204" pitchFamily="34" charset="0"/>
              </a:rPr>
              <a:t>The LIR shall comply with </a:t>
            </a:r>
            <a:r>
              <a:rPr lang="en-US" sz="2200" dirty="0">
                <a:latin typeface="Calibri" panose="020F0502020204030204" pitchFamily="34" charset="0"/>
                <a:cs typeface="Calibri" panose="020F0502020204030204" pitchFamily="34" charset="0"/>
              </a:rPr>
              <a:t>FDA Regulation xyz </a:t>
            </a:r>
            <a:r>
              <a:rPr lang="en-US" sz="2200" dirty="0">
                <a:solidFill>
                  <a:schemeClr val="tx1"/>
                </a:solidFill>
                <a:latin typeface="Calibri" panose="020F0502020204030204" pitchFamily="34" charset="0"/>
                <a:cs typeface="Calibri" panose="020F0502020204030204" pitchFamily="34" charset="0"/>
              </a:rPr>
              <a:t>concerning the handling of food.</a:t>
            </a:r>
            <a:endParaRPr lang="en-US" sz="2200" b="1" dirty="0">
              <a:latin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476433D4-E705-8040-EA60-55A033CCB21A}"/>
              </a:ext>
            </a:extLst>
          </p:cNvPr>
          <p:cNvSpPr>
            <a:spLocks noGrp="1"/>
          </p:cNvSpPr>
          <p:nvPr>
            <p:ph type="sldNum" sz="quarter" idx="12"/>
          </p:nvPr>
        </p:nvSpPr>
        <p:spPr/>
        <p:txBody>
          <a:bodyPr/>
          <a:lstStyle/>
          <a:p>
            <a:fld id="{E97799C9-84D9-46D2-A11E-BCF8A720529D}" type="slidenum">
              <a:rPr lang="en-US" smtClean="0"/>
              <a:pPr/>
              <a:t>76</a:t>
            </a:fld>
            <a:endParaRPr lang="en-US" dirty="0"/>
          </a:p>
        </p:txBody>
      </p:sp>
      <p:sp>
        <p:nvSpPr>
          <p:cNvPr id="5" name="TextBox 4">
            <a:extLst>
              <a:ext uri="{FF2B5EF4-FFF2-40B4-BE49-F238E27FC236}">
                <a16:creationId xmlns:a16="http://schemas.microsoft.com/office/drawing/2014/main" id="{EF66E680-87FD-B084-E90E-5A33D50EA669}"/>
              </a:ext>
            </a:extLst>
          </p:cNvPr>
          <p:cNvSpPr txBox="1"/>
          <p:nvPr/>
        </p:nvSpPr>
        <p:spPr>
          <a:xfrm>
            <a:off x="1642844" y="6175929"/>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10" name="TextBox 9">
            <a:extLst>
              <a:ext uri="{FF2B5EF4-FFF2-40B4-BE49-F238E27FC236}">
                <a16:creationId xmlns:a16="http://schemas.microsoft.com/office/drawing/2014/main" id="{74EB77AA-A281-DC6A-3891-C341C89095C8}"/>
              </a:ext>
            </a:extLst>
          </p:cNvPr>
          <p:cNvSpPr txBox="1"/>
          <p:nvPr/>
        </p:nvSpPr>
        <p:spPr>
          <a:xfrm>
            <a:off x="932778" y="5561145"/>
            <a:ext cx="9672781" cy="690638"/>
          </a:xfrm>
          <a:prstGeom prst="rect">
            <a:avLst/>
          </a:prstGeom>
          <a:noFill/>
        </p:spPr>
        <p:txBody>
          <a:bodyPr wrap="square" rtlCol="0">
            <a:spAutoFit/>
          </a:bodyPr>
          <a:lstStyle/>
          <a:p>
            <a:pPr marL="1041400" lvl="1" indent="-684213" algn="ctr">
              <a:lnSpc>
                <a:spcPct val="80000"/>
              </a:lnSpc>
              <a:buClr>
                <a:srgbClr val="FF0000"/>
              </a:buClr>
            </a:pPr>
            <a:r>
              <a:rPr lang="en-US" b="1" dirty="0">
                <a:solidFill>
                  <a:srgbClr val="C00000"/>
                </a:solidFill>
                <a:latin typeface="Calibri" panose="020F0502020204030204" pitchFamily="34" charset="0"/>
                <a:cs typeface="Calibri" panose="020F0502020204030204" pitchFamily="34" charset="0"/>
              </a:rPr>
              <a:t>In reality, these are more appropriate to be stated as need statements.</a:t>
            </a:r>
          </a:p>
          <a:p>
            <a:pPr marL="1041400" lvl="1" indent="-684213" algn="ctr">
              <a:lnSpc>
                <a:spcPct val="80000"/>
              </a:lnSpc>
              <a:buClr>
                <a:srgbClr val="FF0000"/>
              </a:buClr>
            </a:pPr>
            <a:r>
              <a:rPr lang="en-US" b="1" dirty="0">
                <a:solidFill>
                  <a:srgbClr val="C00000"/>
                </a:solidFill>
                <a:latin typeface="Calibri" panose="020F0502020204030204" pitchFamily="34" charset="0"/>
                <a:cs typeface="Calibri" panose="020F0502020204030204" pitchFamily="34" charset="0"/>
              </a:rPr>
              <a:t>See next slides for more discussion.</a:t>
            </a:r>
          </a:p>
        </p:txBody>
      </p:sp>
      <p:sp>
        <p:nvSpPr>
          <p:cNvPr id="9" name="Subtitle 4">
            <a:extLst>
              <a:ext uri="{FF2B5EF4-FFF2-40B4-BE49-F238E27FC236}">
                <a16:creationId xmlns:a16="http://schemas.microsoft.com/office/drawing/2014/main" id="{0C0E6A05-CAD4-93B9-8649-77FB21985239}"/>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549723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blinds(horizontal)">
                                      <p:cBhvr>
                                        <p:cTn id="22" dur="500"/>
                                        <p:tgtEl>
                                          <p:spTgt spid="3">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par>
                                <p:cTn id="28" presetID="3" presetClass="entr" presetSubtype="10" fill="hold" nodeType="withEffect">
                                  <p:stCondLst>
                                    <p:cond delay="0"/>
                                  </p:stCondLst>
                                  <p:childTnLst>
                                    <p:set>
                                      <p:cBhvr>
                                        <p:cTn id="29" dur="1" fill="hold">
                                          <p:stCondLst>
                                            <p:cond delay="0"/>
                                          </p:stCondLst>
                                        </p:cTn>
                                        <p:tgtEl>
                                          <p:spTgt spid="3">
                                            <p:txEl>
                                              <p:pRg st="7" end="7"/>
                                            </p:txEl>
                                          </p:spTgt>
                                        </p:tgtEl>
                                        <p:attrNameLst>
                                          <p:attrName>style.visibility</p:attrName>
                                        </p:attrNameLst>
                                      </p:cBhvr>
                                      <p:to>
                                        <p:strVal val="visible"/>
                                      </p:to>
                                    </p:set>
                                    <p:animEffect transition="in" filter="blinds(horizontal)">
                                      <p:cBhvr>
                                        <p:cTn id="30" dur="500"/>
                                        <p:tgtEl>
                                          <p:spTgt spid="3">
                                            <p:txEl>
                                              <p:pRg st="7" end="7"/>
                                            </p:txEl>
                                          </p:spTgt>
                                        </p:tgtEl>
                                      </p:cBhvr>
                                    </p:animEffect>
                                  </p:childTnLst>
                                </p:cTn>
                              </p:par>
                              <p:par>
                                <p:cTn id="31" presetID="3" presetClass="entr" presetSubtype="10" fill="hold"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animEffect transition="in" filter="blinds(horizontal)">
                                      <p:cBhvr>
                                        <p:cTn id="33" dur="500"/>
                                        <p:tgtEl>
                                          <p:spTgt spid="3">
                                            <p:txEl>
                                              <p:pRg st="8" end="8"/>
                                            </p:txEl>
                                          </p:spTgt>
                                        </p:tgtEl>
                                      </p:cBhvr>
                                    </p:animEffect>
                                  </p:childTnLst>
                                </p:cTn>
                              </p:par>
                              <p:par>
                                <p:cTn id="34" presetID="3" presetClass="entr" presetSubtype="10" fill="hold" nodeType="withEffect">
                                  <p:stCondLst>
                                    <p:cond delay="0"/>
                                  </p:stCondLst>
                                  <p:childTnLst>
                                    <p:set>
                                      <p:cBhvr>
                                        <p:cTn id="35" dur="1" fill="hold">
                                          <p:stCondLst>
                                            <p:cond delay="0"/>
                                          </p:stCondLst>
                                        </p:cTn>
                                        <p:tgtEl>
                                          <p:spTgt spid="3">
                                            <p:txEl>
                                              <p:pRg st="9" end="9"/>
                                            </p:txEl>
                                          </p:spTgt>
                                        </p:tgtEl>
                                        <p:attrNameLst>
                                          <p:attrName>style.visibility</p:attrName>
                                        </p:attrNameLst>
                                      </p:cBhvr>
                                      <p:to>
                                        <p:strVal val="visible"/>
                                      </p:to>
                                    </p:set>
                                    <p:animEffect transition="in" filter="blinds(horizontal)">
                                      <p:cBhvr>
                                        <p:cTn id="36" dur="500"/>
                                        <p:tgtEl>
                                          <p:spTgt spid="3">
                                            <p:txEl>
                                              <p:pRg st="9" end="9"/>
                                            </p:txEl>
                                          </p:spTgt>
                                        </p:tgtEl>
                                      </p:cBhvr>
                                    </p:animEffect>
                                  </p:childTnLst>
                                </p:cTn>
                              </p:par>
                              <p:par>
                                <p:cTn id="37" presetID="3" presetClass="entr" presetSubtype="10" fill="hold" nodeType="with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animEffect transition="in" filter="blinds(horizontal)">
                                      <p:cBhvr>
                                        <p:cTn id="39" dur="500"/>
                                        <p:tgtEl>
                                          <p:spTgt spid="3">
                                            <p:txEl>
                                              <p:pRg st="10" end="1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checkerboard(across)">
                                      <p:cBhvr>
                                        <p:cTn id="4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188B18-B72B-4C2C-6508-80C5F8755699}"/>
              </a:ext>
            </a:extLst>
          </p:cNvPr>
          <p:cNvSpPr>
            <a:spLocks noGrp="1"/>
          </p:cNvSpPr>
          <p:nvPr>
            <p:ph type="title"/>
          </p:nvPr>
        </p:nvSpPr>
        <p:spPr>
          <a:xfrm>
            <a:off x="206962" y="94794"/>
            <a:ext cx="10978515" cy="1143000"/>
          </a:xfrm>
        </p:spPr>
        <p:txBody>
          <a:bodyPr>
            <a:noAutofit/>
          </a:bodyPr>
          <a:lstStyle/>
          <a:p>
            <a:pPr>
              <a:lnSpc>
                <a:spcPct val="80000"/>
              </a:lnSpc>
            </a:pPr>
            <a:r>
              <a:rPr lang="en-US" sz="3200" dirty="0">
                <a:latin typeface="Arial" panose="020B0604020202020204" pitchFamily="34" charset="0"/>
                <a:cs typeface="Arial" panose="020B0604020202020204" pitchFamily="34" charset="0"/>
              </a:rPr>
              <a:t>Common issues when communicating needs and requirements for standards and regulations.</a:t>
            </a:r>
          </a:p>
        </p:txBody>
      </p:sp>
      <p:sp>
        <p:nvSpPr>
          <p:cNvPr id="4" name="Slide Number Placeholder 3">
            <a:extLst>
              <a:ext uri="{FF2B5EF4-FFF2-40B4-BE49-F238E27FC236}">
                <a16:creationId xmlns:a16="http://schemas.microsoft.com/office/drawing/2014/main" id="{BD4A85D4-A03E-6898-DC21-849FDB534886}"/>
              </a:ext>
            </a:extLst>
          </p:cNvPr>
          <p:cNvSpPr>
            <a:spLocks noGrp="1"/>
          </p:cNvSpPr>
          <p:nvPr>
            <p:ph type="sldNum" sz="quarter" idx="12"/>
          </p:nvPr>
        </p:nvSpPr>
        <p:spPr/>
        <p:txBody>
          <a:bodyPr/>
          <a:lstStyle/>
          <a:p>
            <a:fld id="{E97799C9-84D9-46D2-A11E-BCF8A720529D}" type="slidenum">
              <a:rPr lang="en-US" smtClean="0"/>
              <a:pPr/>
              <a:t>77</a:t>
            </a:fld>
            <a:endParaRPr lang="en-US" dirty="0"/>
          </a:p>
        </p:txBody>
      </p:sp>
      <p:sp>
        <p:nvSpPr>
          <p:cNvPr id="6" name="Content Placeholder 5">
            <a:extLst>
              <a:ext uri="{FF2B5EF4-FFF2-40B4-BE49-F238E27FC236}">
                <a16:creationId xmlns:a16="http://schemas.microsoft.com/office/drawing/2014/main" id="{325AB345-E998-5458-2C49-9980AC610187}"/>
              </a:ext>
            </a:extLst>
          </p:cNvPr>
          <p:cNvSpPr>
            <a:spLocks noGrp="1"/>
          </p:cNvSpPr>
          <p:nvPr>
            <p:ph idx="1"/>
          </p:nvPr>
        </p:nvSpPr>
        <p:spPr>
          <a:xfrm>
            <a:off x="206962" y="1237793"/>
            <a:ext cx="11821738" cy="4886783"/>
          </a:xfrm>
        </p:spPr>
        <p:txBody>
          <a:bodyPr>
            <a:noAutofit/>
          </a:bodyPr>
          <a:lstStyle/>
          <a:p>
            <a:pPr>
              <a:lnSpc>
                <a:spcPct val="80000"/>
              </a:lnSpc>
              <a:spcBef>
                <a:spcPts val="0"/>
              </a:spcBef>
              <a:spcAft>
                <a:spcPts val="800"/>
              </a:spcAft>
            </a:pPr>
            <a:r>
              <a:rPr lang="en-US" sz="2400" dirty="0">
                <a:latin typeface="Calibri" panose="020F0502020204030204" pitchFamily="34" charset="0"/>
                <a:cs typeface="Calibri" panose="020F0502020204030204" pitchFamily="34" charset="0"/>
              </a:rPr>
              <a:t>In the past, it has been a customary practice to call out entire standards or regulations or sections of a standard or regulation within a requirement statement. </a:t>
            </a:r>
          </a:p>
          <a:p>
            <a:pPr marL="1028186" indent="0">
              <a:lnSpc>
                <a:spcPct val="80000"/>
              </a:lnSpc>
              <a:spcBef>
                <a:spcPts val="0"/>
              </a:spcBef>
              <a:spcAft>
                <a:spcPts val="800"/>
              </a:spcAft>
              <a:buNone/>
            </a:pPr>
            <a:r>
              <a:rPr lang="en-US" sz="2400" dirty="0">
                <a:latin typeface="Calibri" panose="020F0502020204030204" pitchFamily="34" charset="0"/>
                <a:cs typeface="Calibri" panose="020F0502020204030204" pitchFamily="34" charset="0"/>
              </a:rPr>
              <a:t> “The &lt;SOI&gt; </a:t>
            </a:r>
            <a:r>
              <a:rPr lang="en-US" sz="2400" dirty="0">
                <a:solidFill>
                  <a:srgbClr val="FF0000"/>
                </a:solidFill>
                <a:latin typeface="Calibri" panose="020F0502020204030204" pitchFamily="34" charset="0"/>
                <a:cs typeface="Calibri" panose="020F0502020204030204" pitchFamily="34" charset="0"/>
              </a:rPr>
              <a:t>shall be </a:t>
            </a:r>
            <a:r>
              <a:rPr lang="en-US" sz="2400" dirty="0">
                <a:latin typeface="Calibri" panose="020F0502020204030204" pitchFamily="34" charset="0"/>
                <a:cs typeface="Calibri" panose="020F0502020204030204" pitchFamily="34" charset="0"/>
              </a:rPr>
              <a:t>complaint with </a:t>
            </a:r>
            <a:r>
              <a:rPr lang="en-US" sz="2400" i="1" dirty="0">
                <a:solidFill>
                  <a:srgbClr val="FF0000"/>
                </a:solidFill>
                <a:latin typeface="Calibri" panose="020F0502020204030204" pitchFamily="34" charset="0"/>
                <a:cs typeface="Calibri" panose="020F0502020204030204" pitchFamily="34" charset="0"/>
              </a:rPr>
              <a:t>all applicable </a:t>
            </a:r>
            <a:r>
              <a:rPr lang="en-US" sz="2400" i="1" dirty="0">
                <a:latin typeface="Calibri" panose="020F0502020204030204" pitchFamily="34" charset="0"/>
                <a:cs typeface="Calibri" panose="020F0502020204030204" pitchFamily="34" charset="0"/>
              </a:rPr>
              <a:t>ISO standards</a:t>
            </a:r>
            <a:r>
              <a:rPr lang="en-US" sz="2400" dirty="0">
                <a:latin typeface="Calibri" panose="020F0502020204030204" pitchFamily="34" charset="0"/>
                <a:cs typeface="Calibri" panose="020F0502020204030204" pitchFamily="34" charset="0"/>
              </a:rPr>
              <a:t>”.  Or</a:t>
            </a:r>
          </a:p>
          <a:p>
            <a:pPr marL="1155122" lvl="1" indent="0">
              <a:lnSpc>
                <a:spcPct val="80000"/>
              </a:lnSpc>
              <a:spcBef>
                <a:spcPts val="0"/>
              </a:spcBef>
              <a:spcAft>
                <a:spcPts val="800"/>
              </a:spcAft>
              <a:buNone/>
            </a:pPr>
            <a:r>
              <a:rPr lang="en-US" sz="2400" dirty="0">
                <a:latin typeface="Calibri" panose="020F0502020204030204" pitchFamily="34" charset="0"/>
                <a:cs typeface="Calibri" panose="020F0502020204030204" pitchFamily="34" charset="0"/>
              </a:rPr>
              <a:t>“The &lt;SOI&gt; </a:t>
            </a:r>
            <a:r>
              <a:rPr lang="en-US" sz="2400" dirty="0">
                <a:solidFill>
                  <a:srgbClr val="FF0000"/>
                </a:solidFill>
                <a:latin typeface="Calibri" panose="020F0502020204030204" pitchFamily="34" charset="0"/>
                <a:cs typeface="Calibri" panose="020F0502020204030204" pitchFamily="34" charset="0"/>
              </a:rPr>
              <a:t>shall be </a:t>
            </a:r>
            <a:r>
              <a:rPr lang="en-US" sz="2400" dirty="0">
                <a:latin typeface="Calibri" panose="020F0502020204030204" pitchFamily="34" charset="0"/>
                <a:cs typeface="Calibri" panose="020F0502020204030204" pitchFamily="34" charset="0"/>
              </a:rPr>
              <a:t>complaint with </a:t>
            </a:r>
            <a:r>
              <a:rPr lang="en-US" sz="2400" i="1" dirty="0">
                <a:solidFill>
                  <a:srgbClr val="FF0000"/>
                </a:solidFill>
                <a:latin typeface="Calibri" panose="020F0502020204030204" pitchFamily="34" charset="0"/>
                <a:cs typeface="Calibri" panose="020F0502020204030204" pitchFamily="34" charset="0"/>
              </a:rPr>
              <a:t>all </a:t>
            </a:r>
            <a:r>
              <a:rPr lang="en-US" sz="2400" dirty="0">
                <a:latin typeface="Calibri" panose="020F0502020204030204" pitchFamily="34" charset="0"/>
                <a:cs typeface="Calibri" panose="020F0502020204030204" pitchFamily="34" charset="0"/>
              </a:rPr>
              <a:t>requirements within FDA regulation xyz”.  Or</a:t>
            </a:r>
          </a:p>
          <a:p>
            <a:pPr marL="1155122" lvl="1" indent="0">
              <a:lnSpc>
                <a:spcPct val="80000"/>
              </a:lnSpc>
              <a:spcBef>
                <a:spcPts val="0"/>
              </a:spcBef>
              <a:spcAft>
                <a:spcPts val="800"/>
              </a:spcAft>
              <a:buNone/>
            </a:pPr>
            <a:r>
              <a:rPr lang="en-US" sz="2400" dirty="0">
                <a:latin typeface="Calibri" panose="020F0502020204030204" pitchFamily="34" charset="0"/>
                <a:cs typeface="Calibri" panose="020F0502020204030204" pitchFamily="34" charset="0"/>
              </a:rPr>
              <a:t> “The &lt;SOI&gt; shall meet </a:t>
            </a:r>
            <a:r>
              <a:rPr lang="en-US" sz="2400" i="1" dirty="0">
                <a:solidFill>
                  <a:srgbClr val="FF0000"/>
                </a:solidFill>
                <a:latin typeface="Calibri" panose="020F0502020204030204" pitchFamily="34" charset="0"/>
                <a:cs typeface="Calibri" panose="020F0502020204030204" pitchFamily="34" charset="0"/>
              </a:rPr>
              <a:t>all requirements </a:t>
            </a:r>
            <a:r>
              <a:rPr lang="en-US" sz="2400" dirty="0">
                <a:latin typeface="Calibri" panose="020F0502020204030204" pitchFamily="34" charset="0"/>
                <a:cs typeface="Calibri" panose="020F0502020204030204" pitchFamily="34" charset="0"/>
              </a:rPr>
              <a:t>within OSHA regulation xyz, Section 4.5.9.11.”  </a:t>
            </a:r>
          </a:p>
          <a:p>
            <a:pPr lvl="1">
              <a:lnSpc>
                <a:spcPct val="80000"/>
              </a:lnSpc>
              <a:spcBef>
                <a:spcPts val="0"/>
              </a:spcBef>
              <a:spcAft>
                <a:spcPts val="800"/>
              </a:spcAft>
            </a:pPr>
            <a:r>
              <a:rPr lang="en-US" sz="2400" dirty="0">
                <a:latin typeface="Calibri" panose="020F0502020204030204" pitchFamily="34" charset="0"/>
                <a:cs typeface="Calibri" panose="020F0502020204030204" pitchFamily="34" charset="0"/>
              </a:rPr>
              <a:t>In the first example, who determines which requirements are applicable?  </a:t>
            </a:r>
          </a:p>
          <a:p>
            <a:pPr lvl="1">
              <a:lnSpc>
                <a:spcPct val="80000"/>
              </a:lnSpc>
              <a:spcBef>
                <a:spcPts val="0"/>
              </a:spcBef>
              <a:spcAft>
                <a:spcPts val="800"/>
              </a:spcAft>
            </a:pPr>
            <a:r>
              <a:rPr lang="en-US" sz="2400" dirty="0">
                <a:latin typeface="Calibri" panose="020F0502020204030204" pitchFamily="34" charset="0"/>
                <a:cs typeface="Calibri" panose="020F0502020204030204" pitchFamily="34" charset="0"/>
              </a:rPr>
              <a:t>Because the first two requirements are written using passive voice, which entity do they really apply (SOI or project?)</a:t>
            </a:r>
          </a:p>
          <a:p>
            <a:pPr lvl="1">
              <a:lnSpc>
                <a:spcPct val="80000"/>
              </a:lnSpc>
              <a:spcBef>
                <a:spcPts val="0"/>
              </a:spcBef>
              <a:spcAft>
                <a:spcPts val="800"/>
              </a:spcAft>
            </a:pPr>
            <a:r>
              <a:rPr lang="en-US" sz="2400" dirty="0">
                <a:latin typeface="Calibri" panose="020F0502020204030204" pitchFamily="34" charset="0"/>
                <a:cs typeface="Calibri" panose="020F0502020204030204" pitchFamily="34" charset="0"/>
              </a:rPr>
              <a:t>In the second and third examples, how certain is it that all requirements in the standard or regulation are applicable and if applicable to which entity are they applicable?</a:t>
            </a:r>
          </a:p>
          <a:p>
            <a:pPr lvl="1">
              <a:lnSpc>
                <a:spcPct val="80000"/>
              </a:lnSpc>
              <a:spcBef>
                <a:spcPts val="0"/>
              </a:spcBef>
              <a:spcAft>
                <a:spcPts val="800"/>
              </a:spcAft>
            </a:pPr>
            <a:r>
              <a:rPr lang="en-US" sz="2400" dirty="0">
                <a:latin typeface="Calibri" panose="020F0502020204030204" pitchFamily="34" charset="0"/>
                <a:cs typeface="Calibri" panose="020F0502020204030204" pitchFamily="34" charset="0"/>
              </a:rPr>
              <a:t>This is like kicking the can down the road and letting someone else determine which requirements are applicable or not.  </a:t>
            </a:r>
          </a:p>
          <a:p>
            <a:endParaRPr lang="en-US" sz="2400" dirty="0"/>
          </a:p>
        </p:txBody>
      </p:sp>
      <p:sp>
        <p:nvSpPr>
          <p:cNvPr id="3" name="Subtitle 4">
            <a:extLst>
              <a:ext uri="{FF2B5EF4-FFF2-40B4-BE49-F238E27FC236}">
                <a16:creationId xmlns:a16="http://schemas.microsoft.com/office/drawing/2014/main" id="{AD74A5F9-4232-B546-26D4-E58A2F263485}"/>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3747352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6">
                                            <p:txEl>
                                              <p:pRg st="5" end="5"/>
                                            </p:txEl>
                                          </p:spTgt>
                                        </p:tgtEl>
                                        <p:attrNameLst>
                                          <p:attrName>style.visibility</p:attrName>
                                        </p:attrNameLst>
                                      </p:cBhvr>
                                      <p:to>
                                        <p:strVal val="visible"/>
                                      </p:to>
                                    </p:set>
                                    <p:animEffect transition="in" filter="blinds(horizontal)">
                                      <p:cBhvr>
                                        <p:cTn id="11" dur="500"/>
                                        <p:tgtEl>
                                          <p:spTgt spid="6">
                                            <p:txEl>
                                              <p:pRg st="5" end="5"/>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6">
                                            <p:txEl>
                                              <p:pRg st="6" end="6"/>
                                            </p:txEl>
                                          </p:spTgt>
                                        </p:tgtEl>
                                        <p:attrNameLst>
                                          <p:attrName>style.visibility</p:attrName>
                                        </p:attrNameLst>
                                      </p:cBhvr>
                                      <p:to>
                                        <p:strVal val="visible"/>
                                      </p:to>
                                    </p:set>
                                    <p:animEffect transition="in" filter="blinds(horizontal)">
                                      <p:cBhvr>
                                        <p:cTn id="16" dur="500"/>
                                        <p:tgtEl>
                                          <p:spTgt spid="6">
                                            <p:txEl>
                                              <p:pRg st="6" end="6"/>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6">
                                            <p:txEl>
                                              <p:pRg st="7" end="7"/>
                                            </p:txEl>
                                          </p:spTgt>
                                        </p:tgtEl>
                                        <p:attrNameLst>
                                          <p:attrName>style.visibility</p:attrName>
                                        </p:attrNameLst>
                                      </p:cBhvr>
                                      <p:to>
                                        <p:strVal val="visible"/>
                                      </p:to>
                                    </p:set>
                                    <p:animEffect transition="in" filter="blinds(horizontal)">
                                      <p:cBhvr>
                                        <p:cTn id="21" dur="500"/>
                                        <p:tgtEl>
                                          <p:spTgt spid="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263A02-8436-B95A-1E43-40898A5A3A8A}"/>
              </a:ext>
            </a:extLst>
          </p:cNvPr>
          <p:cNvSpPr>
            <a:spLocks noGrp="1"/>
          </p:cNvSpPr>
          <p:nvPr>
            <p:ph type="title"/>
          </p:nvPr>
        </p:nvSpPr>
        <p:spPr>
          <a:xfrm>
            <a:off x="275363" y="184149"/>
            <a:ext cx="10978515" cy="580262"/>
          </a:xfrm>
        </p:spPr>
        <p:txBody>
          <a:bodyPr>
            <a:noAutofit/>
          </a:bodyPr>
          <a:lstStyle/>
          <a:p>
            <a:pPr>
              <a:lnSpc>
                <a:spcPct val="80000"/>
              </a:lnSpc>
            </a:pPr>
            <a:r>
              <a:rPr lang="en-US" sz="3600" dirty="0">
                <a:latin typeface="Arial" panose="020B0604020202020204" pitchFamily="34" charset="0"/>
                <a:cs typeface="Arial" panose="020B0604020202020204" pitchFamily="34" charset="0"/>
              </a:rPr>
              <a:t>Best Practices and Guidance</a:t>
            </a:r>
          </a:p>
        </p:txBody>
      </p:sp>
      <p:sp>
        <p:nvSpPr>
          <p:cNvPr id="3" name="Content Placeholder 2">
            <a:extLst>
              <a:ext uri="{FF2B5EF4-FFF2-40B4-BE49-F238E27FC236}">
                <a16:creationId xmlns:a16="http://schemas.microsoft.com/office/drawing/2014/main" id="{7DAE5DB7-3493-7D4D-92D7-9A191FC7D6D8}"/>
              </a:ext>
            </a:extLst>
          </p:cNvPr>
          <p:cNvSpPr>
            <a:spLocks noGrp="1"/>
          </p:cNvSpPr>
          <p:nvPr>
            <p:ph idx="1"/>
          </p:nvPr>
        </p:nvSpPr>
        <p:spPr>
          <a:xfrm>
            <a:off x="135878" y="764410"/>
            <a:ext cx="11892822" cy="5544315"/>
          </a:xfrm>
        </p:spPr>
        <p:txBody>
          <a:bodyPr>
            <a:noAutofit/>
          </a:bodyPr>
          <a:lstStyle/>
          <a:p>
            <a:pPr>
              <a:lnSpc>
                <a:spcPct val="80000"/>
              </a:lnSpc>
              <a:spcBef>
                <a:spcPts val="0"/>
              </a:spcBef>
              <a:spcAft>
                <a:spcPts val="800"/>
              </a:spcAft>
            </a:pPr>
            <a:r>
              <a:rPr lang="en-US" sz="2400" dirty="0">
                <a:latin typeface="Calibri" panose="020F0502020204030204" pitchFamily="34" charset="0"/>
                <a:cs typeface="Calibri" panose="020F0502020204030204" pitchFamily="34" charset="0"/>
              </a:rPr>
              <a:t>It is dangerous to call out a complete standard or regulation when only a portion of </a:t>
            </a:r>
            <a:br>
              <a:rPr lang="en-US" sz="2400" dirty="0">
                <a:latin typeface="Calibri" panose="020F0502020204030204" pitchFamily="34" charset="0"/>
                <a:cs typeface="Calibri" panose="020F0502020204030204" pitchFamily="34" charset="0"/>
              </a:rPr>
            </a:br>
            <a:r>
              <a:rPr lang="en-US" sz="2400" dirty="0">
                <a:latin typeface="Calibri" panose="020F0502020204030204" pitchFamily="34" charset="0"/>
                <a:cs typeface="Calibri" panose="020F0502020204030204" pitchFamily="34" charset="0"/>
              </a:rPr>
              <a:t>the requirements apply.  </a:t>
            </a:r>
          </a:p>
          <a:p>
            <a:pPr lvl="1">
              <a:lnSpc>
                <a:spcPct val="80000"/>
              </a:lnSpc>
              <a:spcBef>
                <a:spcPts val="0"/>
              </a:spcBef>
            </a:pPr>
            <a:r>
              <a:rPr lang="en-US" sz="2400" dirty="0">
                <a:latin typeface="Calibri" panose="020F0502020204030204" pitchFamily="34" charset="0"/>
                <a:cs typeface="Calibri" panose="020F0502020204030204" pitchFamily="34" charset="0"/>
              </a:rPr>
              <a:t>All requirements invoked within the set of design input requirements will have to be implemented in the design and the system verified to meet those requirements.</a:t>
            </a:r>
          </a:p>
          <a:p>
            <a:pPr lvl="1">
              <a:lnSpc>
                <a:spcPct val="80000"/>
              </a:lnSpc>
              <a:spcBef>
                <a:spcPts val="0"/>
              </a:spcBef>
              <a:spcAft>
                <a:spcPts val="800"/>
              </a:spcAft>
            </a:pPr>
            <a:r>
              <a:rPr lang="en-US" sz="2400" dirty="0">
                <a:latin typeface="Calibri" panose="020F0502020204030204" pitchFamily="34" charset="0"/>
                <a:cs typeface="Calibri" panose="020F0502020204030204" pitchFamily="34" charset="0"/>
              </a:rPr>
              <a:t>This is a real issue if contracting to a supplier who is contracted to implement all requirements in the set.</a:t>
            </a:r>
          </a:p>
          <a:p>
            <a:pPr>
              <a:lnSpc>
                <a:spcPct val="80000"/>
              </a:lnSpc>
              <a:spcAft>
                <a:spcPts val="800"/>
              </a:spcAft>
            </a:pPr>
            <a:r>
              <a:rPr lang="en-US" sz="2400" dirty="0">
                <a:latin typeface="Calibri" panose="020F0502020204030204" pitchFamily="34" charset="0"/>
                <a:cs typeface="Calibri" panose="020F0502020204030204" pitchFamily="34" charset="0"/>
              </a:rPr>
              <a:t>What should happen when transforming needs dealing with standards and regulations into design input system requirements, is that the project team responsible for the transformation, must do an engineering analysis to determine: </a:t>
            </a:r>
          </a:p>
          <a:p>
            <a:pPr lvl="1">
              <a:lnSpc>
                <a:spcPct val="80000"/>
              </a:lnSpc>
              <a:spcAft>
                <a:spcPts val="800"/>
              </a:spcAft>
            </a:pPr>
            <a:r>
              <a:rPr lang="en-US" sz="2400" dirty="0">
                <a:latin typeface="Calibri" panose="020F0502020204030204" pitchFamily="34" charset="0"/>
                <a:cs typeface="Calibri" panose="020F0502020204030204" pitchFamily="34" charset="0"/>
              </a:rPr>
              <a:t>Which specific requirements within the standard or regulation sited in the need, apply to the SOI under development (vs project or process requirements); </a:t>
            </a:r>
          </a:p>
          <a:p>
            <a:pPr lvl="1">
              <a:lnSpc>
                <a:spcPct val="80000"/>
              </a:lnSpc>
              <a:spcAft>
                <a:spcPts val="800"/>
              </a:spcAft>
            </a:pPr>
            <a:r>
              <a:rPr lang="en-US" sz="2400" dirty="0">
                <a:latin typeface="Calibri" panose="020F0502020204030204" pitchFamily="34" charset="0"/>
                <a:cs typeface="Calibri" panose="020F0502020204030204" pitchFamily="34" charset="0"/>
              </a:rPr>
              <a:t>Whether these requirements are design inputs for the SOI or requirements on the design team and resulting design output specifications or requirements on production; and </a:t>
            </a:r>
          </a:p>
          <a:p>
            <a:pPr lvl="1">
              <a:lnSpc>
                <a:spcPct val="80000"/>
              </a:lnSpc>
              <a:spcAft>
                <a:spcPts val="800"/>
              </a:spcAft>
            </a:pPr>
            <a:r>
              <a:rPr lang="en-US" sz="2400" dirty="0">
                <a:latin typeface="Calibri" panose="020F0502020204030204" pitchFamily="34" charset="0"/>
                <a:cs typeface="Calibri" panose="020F0502020204030204" pitchFamily="34" charset="0"/>
              </a:rPr>
              <a:t>For those that apply to the SOI, determine specifically what the SOI must do to meet the intent of the applicable requirements within the standard or regulation.  </a:t>
            </a:r>
          </a:p>
          <a:p>
            <a:pPr>
              <a:lnSpc>
                <a:spcPct val="80000"/>
              </a:lnSpc>
              <a:spcAft>
                <a:spcPts val="800"/>
              </a:spcAft>
            </a:pPr>
            <a:endParaRPr lang="en-US" sz="2400" dirty="0">
              <a:latin typeface="Calibri" panose="020F0502020204030204" pitchFamily="34" charset="0"/>
              <a:cs typeface="Calibri" panose="020F0502020204030204" pitchFamily="34" charset="0"/>
            </a:endParaRPr>
          </a:p>
          <a:p>
            <a:endParaRPr lang="en-US" sz="2400" dirty="0"/>
          </a:p>
        </p:txBody>
      </p:sp>
      <p:sp>
        <p:nvSpPr>
          <p:cNvPr id="4" name="Slide Number Placeholder 3">
            <a:extLst>
              <a:ext uri="{FF2B5EF4-FFF2-40B4-BE49-F238E27FC236}">
                <a16:creationId xmlns:a16="http://schemas.microsoft.com/office/drawing/2014/main" id="{E8309C5B-DA2F-C522-F282-264775B60767}"/>
              </a:ext>
            </a:extLst>
          </p:cNvPr>
          <p:cNvSpPr>
            <a:spLocks noGrp="1"/>
          </p:cNvSpPr>
          <p:nvPr>
            <p:ph type="sldNum" sz="quarter" idx="12"/>
          </p:nvPr>
        </p:nvSpPr>
        <p:spPr/>
        <p:txBody>
          <a:bodyPr/>
          <a:lstStyle/>
          <a:p>
            <a:fld id="{E97799C9-84D9-46D2-A11E-BCF8A720529D}" type="slidenum">
              <a:rPr lang="en-US" smtClean="0"/>
              <a:pPr/>
              <a:t>78</a:t>
            </a:fld>
            <a:endParaRPr lang="en-US" dirty="0"/>
          </a:p>
        </p:txBody>
      </p:sp>
      <p:sp>
        <p:nvSpPr>
          <p:cNvPr id="6" name="Subtitle 4">
            <a:extLst>
              <a:ext uri="{FF2B5EF4-FFF2-40B4-BE49-F238E27FC236}">
                <a16:creationId xmlns:a16="http://schemas.microsoft.com/office/drawing/2014/main" id="{0304D44A-77B8-422B-3531-09DAEFA1C67D}"/>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1433061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dissolve">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blinds(horizontal)">
                                      <p:cBhvr>
                                        <p:cTn id="2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4C92C98-C65C-C7CA-E1F7-74A54FE94731}"/>
              </a:ext>
            </a:extLst>
          </p:cNvPr>
          <p:cNvSpPr>
            <a:spLocks noGrp="1"/>
          </p:cNvSpPr>
          <p:nvPr>
            <p:ph idx="1"/>
          </p:nvPr>
        </p:nvSpPr>
        <p:spPr>
          <a:xfrm>
            <a:off x="307703" y="1130216"/>
            <a:ext cx="11347022" cy="2521488"/>
          </a:xfrm>
        </p:spPr>
        <p:txBody>
          <a:bodyPr>
            <a:noAutofit/>
          </a:bodyPr>
          <a:lstStyle/>
          <a:p>
            <a:pPr>
              <a:lnSpc>
                <a:spcPct val="90000"/>
              </a:lnSpc>
              <a:spcAft>
                <a:spcPts val="800"/>
              </a:spcAft>
            </a:pPr>
            <a:r>
              <a:rPr lang="en-US" sz="2400" dirty="0"/>
              <a:t>Based on that analysis, the project team would then derive specific well-formed design input requirements that when implemented by the design would result in the intent of the parent requirements within the standard or regulation referenced in the integrated set of needs to be met. </a:t>
            </a:r>
          </a:p>
          <a:p>
            <a:pPr>
              <a:lnSpc>
                <a:spcPct val="90000"/>
              </a:lnSpc>
              <a:spcAft>
                <a:spcPts val="800"/>
              </a:spcAft>
            </a:pPr>
            <a:r>
              <a:rPr lang="en-US" sz="2400" dirty="0"/>
              <a:t>While this could result in a larger number of requirements, each would be well-formed making it clear what is expected to be addressed by the design and against which both the design and realized system can be verified against.</a:t>
            </a:r>
          </a:p>
          <a:p>
            <a:pPr marL="0" indent="0">
              <a:lnSpc>
                <a:spcPct val="90000"/>
              </a:lnSpc>
              <a:spcAft>
                <a:spcPts val="800"/>
              </a:spcAft>
              <a:buNone/>
            </a:pPr>
            <a:endParaRPr lang="en-US" sz="2400" dirty="0"/>
          </a:p>
        </p:txBody>
      </p:sp>
      <p:sp>
        <p:nvSpPr>
          <p:cNvPr id="4" name="Slide Number Placeholder 3">
            <a:extLst>
              <a:ext uri="{FF2B5EF4-FFF2-40B4-BE49-F238E27FC236}">
                <a16:creationId xmlns:a16="http://schemas.microsoft.com/office/drawing/2014/main" id="{36A90B9B-7A49-81CA-D5E1-4ED9A8D7C42E}"/>
              </a:ext>
            </a:extLst>
          </p:cNvPr>
          <p:cNvSpPr>
            <a:spLocks noGrp="1"/>
          </p:cNvSpPr>
          <p:nvPr>
            <p:ph type="sldNum" sz="quarter" idx="12"/>
          </p:nvPr>
        </p:nvSpPr>
        <p:spPr/>
        <p:txBody>
          <a:bodyPr/>
          <a:lstStyle/>
          <a:p>
            <a:fld id="{E97799C9-84D9-46D2-A11E-BCF8A720529D}" type="slidenum">
              <a:rPr lang="en-US" smtClean="0"/>
              <a:pPr/>
              <a:t>79</a:t>
            </a:fld>
            <a:endParaRPr lang="en-US" dirty="0"/>
          </a:p>
        </p:txBody>
      </p:sp>
      <p:sp>
        <p:nvSpPr>
          <p:cNvPr id="5" name="Title 1">
            <a:extLst>
              <a:ext uri="{FF2B5EF4-FFF2-40B4-BE49-F238E27FC236}">
                <a16:creationId xmlns:a16="http://schemas.microsoft.com/office/drawing/2014/main" id="{E1D86A65-0B59-7E71-27B4-6F0D01A14566}"/>
              </a:ext>
            </a:extLst>
          </p:cNvPr>
          <p:cNvSpPr>
            <a:spLocks noGrp="1"/>
          </p:cNvSpPr>
          <p:nvPr>
            <p:ph type="title"/>
          </p:nvPr>
        </p:nvSpPr>
        <p:spPr>
          <a:xfrm>
            <a:off x="191464" y="58427"/>
            <a:ext cx="10978515" cy="849085"/>
          </a:xfrm>
        </p:spPr>
        <p:txBody>
          <a:bodyPr>
            <a:noAutofit/>
          </a:bodyPr>
          <a:lstStyle/>
          <a:p>
            <a:pPr>
              <a:lnSpc>
                <a:spcPct val="80000"/>
              </a:lnSpc>
            </a:pPr>
            <a:r>
              <a:rPr lang="en-US" sz="3600" dirty="0">
                <a:latin typeface="Arial" panose="020B0604020202020204" pitchFamily="34" charset="0"/>
                <a:cs typeface="Arial" panose="020B0604020202020204" pitchFamily="34" charset="0"/>
              </a:rPr>
              <a:t>Best Practices and Guidance</a:t>
            </a:r>
          </a:p>
        </p:txBody>
      </p:sp>
      <p:sp>
        <p:nvSpPr>
          <p:cNvPr id="6" name="TextBox 5">
            <a:extLst>
              <a:ext uri="{FF2B5EF4-FFF2-40B4-BE49-F238E27FC236}">
                <a16:creationId xmlns:a16="http://schemas.microsoft.com/office/drawing/2014/main" id="{2284EA7D-AEF8-D1B7-9637-5BC3F5C80E1F}"/>
              </a:ext>
            </a:extLst>
          </p:cNvPr>
          <p:cNvSpPr txBox="1"/>
          <p:nvPr/>
        </p:nvSpPr>
        <p:spPr>
          <a:xfrm>
            <a:off x="1365672" y="4454608"/>
            <a:ext cx="9231083" cy="1200329"/>
          </a:xfrm>
          <a:prstGeom prst="rect">
            <a:avLst/>
          </a:prstGeom>
          <a:noFill/>
        </p:spPr>
        <p:txBody>
          <a:bodyPr wrap="square" rtlCol="0">
            <a:spAutoFit/>
          </a:bodyPr>
          <a:lstStyle/>
          <a:p>
            <a:pPr algn="ctr"/>
            <a:r>
              <a:rPr lang="en-US" b="1" dirty="0">
                <a:solidFill>
                  <a:srgbClr val="00B050"/>
                </a:solidFill>
                <a:latin typeface="Calibri" panose="020F0502020204030204" pitchFamily="34" charset="0"/>
                <a:cs typeface="Calibri" panose="020F0502020204030204" pitchFamily="34" charset="0"/>
              </a:rPr>
              <a:t>For a much more detailed discussion on standards and regulations compliance, refer to the RWG presentation on the INCOSE RWG YouTube Channel: </a:t>
            </a:r>
            <a:r>
              <a:rPr lang="en-US" b="1" dirty="0">
                <a:solidFill>
                  <a:srgbClr val="00B050"/>
                </a:solidFill>
                <a:latin typeface="Calibri" panose="020F0502020204030204" pitchFamily="34" charset="0"/>
                <a:cs typeface="Calibri" panose="020F0502020204030204" pitchFamily="34" charset="0"/>
                <a:hlinkClick r:id="rId2"/>
              </a:rPr>
              <a:t>https://youtu.be/LQmLt4eL_JA</a:t>
            </a:r>
            <a:r>
              <a:rPr lang="en-US" b="1" dirty="0">
                <a:solidFill>
                  <a:srgbClr val="00B050"/>
                </a:solidFill>
                <a:latin typeface="Calibri" panose="020F0502020204030204" pitchFamily="34" charset="0"/>
                <a:cs typeface="Calibri" panose="020F0502020204030204" pitchFamily="34" charset="0"/>
              </a:rPr>
              <a:t> </a:t>
            </a:r>
          </a:p>
        </p:txBody>
      </p:sp>
      <p:sp>
        <p:nvSpPr>
          <p:cNvPr id="2" name="Subtitle 4">
            <a:extLst>
              <a:ext uri="{FF2B5EF4-FFF2-40B4-BE49-F238E27FC236}">
                <a16:creationId xmlns:a16="http://schemas.microsoft.com/office/drawing/2014/main" id="{85C80BDB-E943-0E03-8E4C-F0F196064CFB}"/>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2888952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dissolv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0EBC2-F5BE-E77D-D162-4059A6B338EC}"/>
              </a:ext>
            </a:extLst>
          </p:cNvPr>
          <p:cNvSpPr>
            <a:spLocks noGrp="1"/>
          </p:cNvSpPr>
          <p:nvPr>
            <p:ph type="ctrTitle"/>
          </p:nvPr>
        </p:nvSpPr>
        <p:spPr/>
        <p:txBody>
          <a:bodyPr/>
          <a:lstStyle/>
          <a:p>
            <a:r>
              <a:rPr lang="en-US" dirty="0"/>
              <a:t>Case Study Background</a:t>
            </a:r>
          </a:p>
        </p:txBody>
      </p:sp>
      <p:sp>
        <p:nvSpPr>
          <p:cNvPr id="3" name="Subtitle 2">
            <a:extLst>
              <a:ext uri="{FF2B5EF4-FFF2-40B4-BE49-F238E27FC236}">
                <a16:creationId xmlns:a16="http://schemas.microsoft.com/office/drawing/2014/main" id="{AF74239F-B5E6-D158-7AA3-17C2D580EE24}"/>
              </a:ext>
            </a:extLst>
          </p:cNvPr>
          <p:cNvSpPr>
            <a:spLocks noGrp="1"/>
          </p:cNvSpPr>
          <p:nvPr>
            <p:ph type="subTitle" idx="1"/>
          </p:nvPr>
        </p:nvSpPr>
        <p:spPr>
          <a:xfrm>
            <a:off x="462043" y="5356275"/>
            <a:ext cx="11376530" cy="867169"/>
          </a:xfrm>
        </p:spPr>
        <p:txBody>
          <a:bodyPr/>
          <a:lstStyle/>
          <a:p>
            <a:r>
              <a:rPr lang="en-US" dirty="0"/>
              <a:t>Lid Installation Robot (LIR) </a:t>
            </a:r>
          </a:p>
        </p:txBody>
      </p:sp>
      <p:sp>
        <p:nvSpPr>
          <p:cNvPr id="5" name="Slide Number Placeholder 4">
            <a:extLst>
              <a:ext uri="{FF2B5EF4-FFF2-40B4-BE49-F238E27FC236}">
                <a16:creationId xmlns:a16="http://schemas.microsoft.com/office/drawing/2014/main" id="{DB9FA2E1-958E-CA68-B82F-10F4F9D387AC}"/>
              </a:ext>
            </a:extLst>
          </p:cNvPr>
          <p:cNvSpPr txBox="1">
            <a:spLocks/>
          </p:cNvSpPr>
          <p:nvPr/>
        </p:nvSpPr>
        <p:spPr>
          <a:xfrm>
            <a:off x="8742151" y="6356351"/>
            <a:ext cx="2846282" cy="365125"/>
          </a:xfrm>
          <a:prstGeom prst="rect">
            <a:avLst/>
          </a:prstGeom>
        </p:spPr>
        <p:txBody>
          <a:bodyPr vert="horz" lIns="121954" tIns="60977" rIns="121954" bIns="60977" rtlCol="0" anchor="ctr"/>
          <a:lstStyle>
            <a:defPPr>
              <a:defRPr lang="en-US"/>
            </a:defPPr>
            <a:lvl1pPr marL="0" algn="r" defTabSz="609768" rtl="0" eaLnBrk="1" latinLnBrk="0" hangingPunct="1">
              <a:defRPr sz="1600" kern="1200">
                <a:solidFill>
                  <a:schemeClr val="tx1">
                    <a:tint val="75000"/>
                  </a:schemeClr>
                </a:solidFill>
                <a:latin typeface="+mn-lt"/>
                <a:ea typeface="+mn-ea"/>
                <a:cs typeface="+mn-cs"/>
              </a:defRPr>
            </a:lvl1pPr>
            <a:lvl2pPr marL="609768" algn="l" defTabSz="609768" rtl="0" eaLnBrk="1" latinLnBrk="0" hangingPunct="1">
              <a:defRPr sz="2400" kern="1200">
                <a:solidFill>
                  <a:schemeClr val="tx1"/>
                </a:solidFill>
                <a:latin typeface="+mn-lt"/>
                <a:ea typeface="+mn-ea"/>
                <a:cs typeface="+mn-cs"/>
              </a:defRPr>
            </a:lvl2pPr>
            <a:lvl3pPr marL="1219535" algn="l" defTabSz="609768" rtl="0" eaLnBrk="1" latinLnBrk="0" hangingPunct="1">
              <a:defRPr sz="2400" kern="1200">
                <a:solidFill>
                  <a:schemeClr val="tx1"/>
                </a:solidFill>
                <a:latin typeface="+mn-lt"/>
                <a:ea typeface="+mn-ea"/>
                <a:cs typeface="+mn-cs"/>
              </a:defRPr>
            </a:lvl3pPr>
            <a:lvl4pPr marL="1829303" algn="l" defTabSz="609768" rtl="0" eaLnBrk="1" latinLnBrk="0" hangingPunct="1">
              <a:defRPr sz="2400" kern="1200">
                <a:solidFill>
                  <a:schemeClr val="tx1"/>
                </a:solidFill>
                <a:latin typeface="+mn-lt"/>
                <a:ea typeface="+mn-ea"/>
                <a:cs typeface="+mn-cs"/>
              </a:defRPr>
            </a:lvl4pPr>
            <a:lvl5pPr marL="2439071" algn="l" defTabSz="609768" rtl="0" eaLnBrk="1" latinLnBrk="0" hangingPunct="1">
              <a:defRPr sz="2400" kern="1200">
                <a:solidFill>
                  <a:schemeClr val="tx1"/>
                </a:solidFill>
                <a:latin typeface="+mn-lt"/>
                <a:ea typeface="+mn-ea"/>
                <a:cs typeface="+mn-cs"/>
              </a:defRPr>
            </a:lvl5pPr>
            <a:lvl6pPr marL="3048838" algn="l" defTabSz="609768" rtl="0" eaLnBrk="1" latinLnBrk="0" hangingPunct="1">
              <a:defRPr sz="2400" kern="1200">
                <a:solidFill>
                  <a:schemeClr val="tx1"/>
                </a:solidFill>
                <a:latin typeface="+mn-lt"/>
                <a:ea typeface="+mn-ea"/>
                <a:cs typeface="+mn-cs"/>
              </a:defRPr>
            </a:lvl6pPr>
            <a:lvl7pPr marL="3658606" algn="l" defTabSz="609768" rtl="0" eaLnBrk="1" latinLnBrk="0" hangingPunct="1">
              <a:defRPr sz="2400" kern="1200">
                <a:solidFill>
                  <a:schemeClr val="tx1"/>
                </a:solidFill>
                <a:latin typeface="+mn-lt"/>
                <a:ea typeface="+mn-ea"/>
                <a:cs typeface="+mn-cs"/>
              </a:defRPr>
            </a:lvl7pPr>
            <a:lvl8pPr marL="4268373" algn="l" defTabSz="609768" rtl="0" eaLnBrk="1" latinLnBrk="0" hangingPunct="1">
              <a:defRPr sz="2400" kern="1200">
                <a:solidFill>
                  <a:schemeClr val="tx1"/>
                </a:solidFill>
                <a:latin typeface="+mn-lt"/>
                <a:ea typeface="+mn-ea"/>
                <a:cs typeface="+mn-cs"/>
              </a:defRPr>
            </a:lvl8pPr>
            <a:lvl9pPr marL="4878141" algn="l" defTabSz="609768" rtl="0" eaLnBrk="1" latinLnBrk="0" hangingPunct="1">
              <a:defRPr sz="2400" kern="1200">
                <a:solidFill>
                  <a:schemeClr val="tx1"/>
                </a:solidFill>
                <a:latin typeface="+mn-lt"/>
                <a:ea typeface="+mn-ea"/>
                <a:cs typeface="+mn-cs"/>
              </a:defRPr>
            </a:lvl9pPr>
          </a:lstStyle>
          <a:p>
            <a:fld id="{924B41C4-1474-8D42-B330-D2828683839D}" type="slidenum">
              <a:rPr lang="en-US" smtClean="0"/>
              <a:pPr/>
              <a:t>8</a:t>
            </a:fld>
            <a:endParaRPr lang="en-US" dirty="0"/>
          </a:p>
        </p:txBody>
      </p:sp>
    </p:spTree>
    <p:extLst>
      <p:ext uri="{BB962C8B-B14F-4D97-AF65-F5344CB8AC3E}">
        <p14:creationId xmlns:p14="http://schemas.microsoft.com/office/powerpoint/2010/main" val="333447806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27189F-BB50-5647-B7EB-C7155A482843}"/>
              </a:ext>
            </a:extLst>
          </p:cNvPr>
          <p:cNvSpPr>
            <a:spLocks noGrp="1"/>
          </p:cNvSpPr>
          <p:nvPr>
            <p:ph type="title" idx="4294967295"/>
          </p:nvPr>
        </p:nvSpPr>
        <p:spPr>
          <a:xfrm>
            <a:off x="2501106" y="7600"/>
            <a:ext cx="7196138" cy="595313"/>
          </a:xfrm>
        </p:spPr>
        <p:txBody>
          <a:bodyPr>
            <a:noAutofit/>
          </a:bodyPr>
          <a:lstStyle/>
          <a:p>
            <a:pPr algn="ctr"/>
            <a:r>
              <a:rPr lang="en-US" sz="3600" dirty="0">
                <a:solidFill>
                  <a:schemeClr val="accent2">
                    <a:lumMod val="75000"/>
                  </a:schemeClr>
                </a:solidFill>
              </a:rPr>
              <a:t>Lou Wheatcraft</a:t>
            </a:r>
          </a:p>
        </p:txBody>
      </p:sp>
      <p:sp>
        <p:nvSpPr>
          <p:cNvPr id="3" name="Content Placeholder 2">
            <a:extLst>
              <a:ext uri="{FF2B5EF4-FFF2-40B4-BE49-F238E27FC236}">
                <a16:creationId xmlns:a16="http://schemas.microsoft.com/office/drawing/2014/main" id="{566C0F77-7EF2-CB46-B6D7-D90A717ECF57}"/>
              </a:ext>
            </a:extLst>
          </p:cNvPr>
          <p:cNvSpPr>
            <a:spLocks noGrp="1"/>
          </p:cNvSpPr>
          <p:nvPr>
            <p:ph idx="4294967295"/>
          </p:nvPr>
        </p:nvSpPr>
        <p:spPr>
          <a:xfrm>
            <a:off x="-1" y="578396"/>
            <a:ext cx="11827823" cy="5585551"/>
          </a:xfrm>
          <a:solidFill>
            <a:schemeClr val="bg1"/>
          </a:solidFill>
        </p:spPr>
        <p:txBody>
          <a:bodyPr>
            <a:noAutofit/>
          </a:bodyPr>
          <a:lstStyle/>
          <a:p>
            <a:pPr>
              <a:lnSpc>
                <a:spcPct val="90000"/>
              </a:lnSpc>
              <a:spcBef>
                <a:spcPts val="0"/>
              </a:spcBef>
              <a:spcAft>
                <a:spcPts val="400"/>
              </a:spcAft>
            </a:pPr>
            <a:r>
              <a:rPr lang="en-US" sz="1599" b="1" dirty="0">
                <a:latin typeface="Calibri" panose="020F0502020204030204" pitchFamily="34" charset="0"/>
                <a:cs typeface="Calibri" panose="020F0502020204030204" pitchFamily="34" charset="0"/>
              </a:rPr>
              <a:t>Lou Wheatcraft </a:t>
            </a:r>
            <a:r>
              <a:rPr lang="en-US" sz="1599" dirty="0">
                <a:latin typeface="Calibri" panose="020F0502020204030204" pitchFamily="34" charset="0"/>
                <a:cs typeface="Calibri" panose="020F0502020204030204" pitchFamily="34" charset="0"/>
              </a:rPr>
              <a:t>is a senior consultant and managing member of Wheatland Consulting, LLC.  Lou is an </a:t>
            </a:r>
            <a:br>
              <a:rPr lang="en-US" sz="1599" dirty="0">
                <a:latin typeface="Calibri" panose="020F0502020204030204" pitchFamily="34" charset="0"/>
                <a:cs typeface="Calibri" panose="020F0502020204030204" pitchFamily="34" charset="0"/>
              </a:rPr>
            </a:br>
            <a:r>
              <a:rPr lang="en-US" sz="1599" dirty="0">
                <a:latin typeface="Calibri" panose="020F0502020204030204" pitchFamily="34" charset="0"/>
                <a:cs typeface="Calibri" panose="020F0502020204030204" pitchFamily="34" charset="0"/>
              </a:rPr>
              <a:t>expert in systems engineering with a focus on needs and requirements development, management, </a:t>
            </a:r>
            <a:br>
              <a:rPr lang="en-US" sz="1599" dirty="0">
                <a:latin typeface="Calibri" panose="020F0502020204030204" pitchFamily="34" charset="0"/>
                <a:cs typeface="Calibri" panose="020F0502020204030204" pitchFamily="34" charset="0"/>
              </a:rPr>
            </a:br>
            <a:r>
              <a:rPr lang="en-US" sz="1599" dirty="0">
                <a:latin typeface="Calibri" panose="020F0502020204030204" pitchFamily="34" charset="0"/>
                <a:cs typeface="Calibri" panose="020F0502020204030204" pitchFamily="34" charset="0"/>
              </a:rPr>
              <a:t>verification, &amp; validation.  Lou provides consulting and mentoring services to clients on the importance </a:t>
            </a:r>
            <a:br>
              <a:rPr lang="en-US" sz="1599" dirty="0">
                <a:latin typeface="Calibri" panose="020F0502020204030204" pitchFamily="34" charset="0"/>
                <a:cs typeface="Calibri" panose="020F0502020204030204" pitchFamily="34" charset="0"/>
              </a:rPr>
            </a:br>
            <a:r>
              <a:rPr lang="en-US" sz="1599" dirty="0">
                <a:latin typeface="Calibri" panose="020F0502020204030204" pitchFamily="34" charset="0"/>
                <a:cs typeface="Calibri" panose="020F0502020204030204" pitchFamily="34" charset="0"/>
              </a:rPr>
              <a:t>of well-formed needs &amp; requirements helping them implement needs &amp; requirement development and </a:t>
            </a:r>
            <a:br>
              <a:rPr lang="en-US" sz="1599" dirty="0">
                <a:latin typeface="Calibri" panose="020F0502020204030204" pitchFamily="34" charset="0"/>
                <a:cs typeface="Calibri" panose="020F0502020204030204" pitchFamily="34" charset="0"/>
              </a:rPr>
            </a:br>
            <a:r>
              <a:rPr lang="en-US" sz="1599" dirty="0">
                <a:latin typeface="Calibri" panose="020F0502020204030204" pitchFamily="34" charset="0"/>
                <a:cs typeface="Calibri" panose="020F0502020204030204" pitchFamily="34" charset="0"/>
              </a:rPr>
              <a:t>management processes, reviewing and providing comments on their needs and requirements, and </a:t>
            </a:r>
            <a:br>
              <a:rPr lang="en-US" sz="1599" dirty="0">
                <a:latin typeface="Calibri" panose="020F0502020204030204" pitchFamily="34" charset="0"/>
                <a:cs typeface="Calibri" panose="020F0502020204030204" pitchFamily="34" charset="0"/>
              </a:rPr>
            </a:br>
            <a:r>
              <a:rPr lang="en-US" sz="1599" dirty="0">
                <a:latin typeface="Calibri" panose="020F0502020204030204" pitchFamily="34" charset="0"/>
                <a:cs typeface="Calibri" panose="020F0502020204030204" pitchFamily="34" charset="0"/>
              </a:rPr>
              <a:t>helping clients write well-formed needs &amp; requirements.  </a:t>
            </a:r>
          </a:p>
          <a:p>
            <a:pPr>
              <a:lnSpc>
                <a:spcPct val="90000"/>
              </a:lnSpc>
              <a:spcBef>
                <a:spcPts val="0"/>
              </a:spcBef>
              <a:spcAft>
                <a:spcPts val="400"/>
              </a:spcAft>
            </a:pPr>
            <a:r>
              <a:rPr lang="en-US" sz="1599" dirty="0">
                <a:latin typeface="Calibri" panose="020F0502020204030204" pitchFamily="34" charset="0"/>
                <a:cs typeface="Calibri" panose="020F0502020204030204" pitchFamily="34" charset="0"/>
              </a:rPr>
              <a:t>Specialties include: Understanding and documenting the problem; defining project &amp; product scope; </a:t>
            </a:r>
            <a:br>
              <a:rPr lang="en-US" sz="1599" dirty="0">
                <a:latin typeface="Calibri" panose="020F0502020204030204" pitchFamily="34" charset="0"/>
                <a:cs typeface="Calibri" panose="020F0502020204030204" pitchFamily="34" charset="0"/>
              </a:rPr>
            </a:br>
            <a:r>
              <a:rPr lang="en-US" sz="1599" dirty="0">
                <a:latin typeface="Calibri" panose="020F0502020204030204" pitchFamily="34" charset="0"/>
                <a:cs typeface="Calibri" panose="020F0502020204030204" pitchFamily="34" charset="0"/>
              </a:rPr>
              <a:t>defining and maturing system concepts; assessing, mitigating, &amp; managing risk; documenting stakeholder </a:t>
            </a:r>
            <a:br>
              <a:rPr lang="en-US" sz="1599" dirty="0">
                <a:latin typeface="Calibri" panose="020F0502020204030204" pitchFamily="34" charset="0"/>
                <a:cs typeface="Calibri" panose="020F0502020204030204" pitchFamily="34" charset="0"/>
              </a:rPr>
            </a:br>
            <a:r>
              <a:rPr lang="en-US" sz="1599" dirty="0">
                <a:latin typeface="Calibri" panose="020F0502020204030204" pitchFamily="34" charset="0"/>
                <a:cs typeface="Calibri" panose="020F0502020204030204" pitchFamily="34" charset="0"/>
              </a:rPr>
              <a:t>needs; transforming needs into well formed design input requirements; allocation, budgeting, and </a:t>
            </a:r>
            <a:br>
              <a:rPr lang="en-US" sz="1599" dirty="0">
                <a:latin typeface="Calibri" panose="020F0502020204030204" pitchFamily="34" charset="0"/>
                <a:cs typeface="Calibri" panose="020F0502020204030204" pitchFamily="34" charset="0"/>
              </a:rPr>
            </a:br>
            <a:r>
              <a:rPr lang="en-US" sz="1599" dirty="0">
                <a:latin typeface="Calibri" panose="020F0502020204030204" pitchFamily="34" charset="0"/>
                <a:cs typeface="Calibri" panose="020F0502020204030204" pitchFamily="34" charset="0"/>
              </a:rPr>
              <a:t>traceability; interface management, requirement management; &amp; verification and validation. </a:t>
            </a:r>
          </a:p>
          <a:p>
            <a:pPr>
              <a:lnSpc>
                <a:spcPct val="90000"/>
              </a:lnSpc>
              <a:spcBef>
                <a:spcPts val="0"/>
              </a:spcBef>
              <a:spcAft>
                <a:spcPts val="400"/>
              </a:spcAft>
            </a:pPr>
            <a:r>
              <a:rPr lang="en-US" sz="1599" dirty="0">
                <a:latin typeface="Calibri" panose="020F0502020204030204" pitchFamily="34" charset="0"/>
                <a:cs typeface="Calibri" panose="020F0502020204030204" pitchFamily="34" charset="0"/>
              </a:rPr>
              <a:t>Lou’s goal is to help clients practice better systems engineering from a needs &amp; requirements perspective </a:t>
            </a:r>
            <a:br>
              <a:rPr lang="en-US" sz="1599" dirty="0">
                <a:latin typeface="Calibri" panose="020F0502020204030204" pitchFamily="34" charset="0"/>
                <a:cs typeface="Calibri" panose="020F0502020204030204" pitchFamily="34" charset="0"/>
              </a:rPr>
            </a:br>
            <a:r>
              <a:rPr lang="en-US" sz="1599" dirty="0">
                <a:latin typeface="Calibri" panose="020F0502020204030204" pitchFamily="34" charset="0"/>
                <a:cs typeface="Calibri" panose="020F0502020204030204" pitchFamily="34" charset="0"/>
              </a:rPr>
              <a:t>across all life cycle stages of system/product development. Getting the needs &amp; requirements right upfront is key to a </a:t>
            </a:r>
            <a:br>
              <a:rPr lang="en-US" sz="1599" dirty="0">
                <a:latin typeface="Calibri" panose="020F0502020204030204" pitchFamily="34" charset="0"/>
                <a:cs typeface="Calibri" panose="020F0502020204030204" pitchFamily="34" charset="0"/>
              </a:rPr>
            </a:br>
            <a:r>
              <a:rPr lang="en-US" sz="1599" dirty="0">
                <a:latin typeface="Calibri" panose="020F0502020204030204" pitchFamily="34" charset="0"/>
                <a:cs typeface="Calibri" panose="020F0502020204030204" pitchFamily="34" charset="0"/>
              </a:rPr>
              <a:t>successful project. Poor needs &amp; requirements can triple the chances of project failure. </a:t>
            </a:r>
          </a:p>
          <a:p>
            <a:pPr>
              <a:lnSpc>
                <a:spcPct val="90000"/>
              </a:lnSpc>
              <a:spcBef>
                <a:spcPts val="0"/>
              </a:spcBef>
              <a:spcAft>
                <a:spcPts val="400"/>
              </a:spcAft>
            </a:pPr>
            <a:r>
              <a:rPr lang="en-US" sz="1599" dirty="0">
                <a:latin typeface="Calibri" panose="020F0502020204030204" pitchFamily="34" charset="0"/>
                <a:cs typeface="Calibri" panose="020F0502020204030204" pitchFamily="34" charset="0"/>
              </a:rPr>
              <a:t>Lou has over 50 years’ experience in systems engineering, including 22 years in the United States Air Force. Lou has taught over 200 requirement seminars over the last 23 years. Lou supports clients from all industries involved in developing and managing systems and products including aerospace, defense, medical devices, consumer goods, transportation, and energy. </a:t>
            </a:r>
          </a:p>
          <a:p>
            <a:pPr>
              <a:lnSpc>
                <a:spcPct val="90000"/>
              </a:lnSpc>
              <a:spcBef>
                <a:spcPts val="0"/>
              </a:spcBef>
              <a:spcAft>
                <a:spcPts val="400"/>
              </a:spcAft>
            </a:pPr>
            <a:r>
              <a:rPr lang="en-US" sz="1599" dirty="0">
                <a:latin typeface="Calibri" panose="020F0502020204030204" pitchFamily="34" charset="0"/>
                <a:cs typeface="Calibri" panose="020F0502020204030204" pitchFamily="34" charset="0"/>
              </a:rPr>
              <a:t>Lou has spoken at Project Management Institute (PMI) chapter meetings and INCOSE conferences and chapter meetings. Lou has published and presented many papers concerning needs and requirement for NASA’s </a:t>
            </a:r>
            <a:r>
              <a:rPr lang="en-US" sz="1599" i="1" dirty="0">
                <a:latin typeface="Calibri" panose="020F0502020204030204" pitchFamily="34" charset="0"/>
                <a:cs typeface="Calibri" panose="020F0502020204030204" pitchFamily="34" charset="0"/>
              </a:rPr>
              <a:t>PM Challenge</a:t>
            </a:r>
            <a:r>
              <a:rPr lang="en-US" sz="1599" dirty="0">
                <a:latin typeface="Calibri" panose="020F0502020204030204" pitchFamily="34" charset="0"/>
                <a:cs typeface="Calibri" panose="020F0502020204030204" pitchFamily="34" charset="0"/>
              </a:rPr>
              <a:t>, INCOSE, INCOSE </a:t>
            </a:r>
            <a:r>
              <a:rPr lang="en-US" sz="1599" i="1" dirty="0">
                <a:latin typeface="Calibri" panose="020F0502020204030204" pitchFamily="34" charset="0"/>
                <a:cs typeface="Calibri" panose="020F0502020204030204" pitchFamily="34" charset="0"/>
              </a:rPr>
              <a:t>INSIGHT</a:t>
            </a:r>
            <a:r>
              <a:rPr lang="en-US" sz="1599" dirty="0">
                <a:latin typeface="Calibri" panose="020F0502020204030204" pitchFamily="34" charset="0"/>
                <a:cs typeface="Calibri" panose="020F0502020204030204" pitchFamily="34" charset="0"/>
              </a:rPr>
              <a:t> </a:t>
            </a:r>
            <a:r>
              <a:rPr lang="en-US" sz="1599" i="1" dirty="0">
                <a:latin typeface="Calibri" panose="020F0502020204030204" pitchFamily="34" charset="0"/>
                <a:cs typeface="Calibri" panose="020F0502020204030204" pitchFamily="34" charset="0"/>
              </a:rPr>
              <a:t>Magazine</a:t>
            </a:r>
            <a:r>
              <a:rPr lang="en-US" sz="1599" dirty="0">
                <a:latin typeface="Calibri" panose="020F0502020204030204" pitchFamily="34" charset="0"/>
                <a:cs typeface="Calibri" panose="020F0502020204030204" pitchFamily="34" charset="0"/>
              </a:rPr>
              <a:t>, and </a:t>
            </a:r>
            <a:r>
              <a:rPr lang="en-US" sz="1599" i="1" dirty="0">
                <a:latin typeface="Calibri" panose="020F0502020204030204" pitchFamily="34" charset="0"/>
                <a:cs typeface="Calibri" panose="020F0502020204030204" pitchFamily="34" charset="0"/>
              </a:rPr>
              <a:t>Crosstalk Magazine</a:t>
            </a:r>
            <a:r>
              <a:rPr lang="en-US" sz="1599" dirty="0">
                <a:latin typeface="Calibri" panose="020F0502020204030204" pitchFamily="34" charset="0"/>
                <a:cs typeface="Calibri" panose="020F0502020204030204" pitchFamily="34" charset="0"/>
              </a:rPr>
              <a:t>. Lou is a member of INCOSE, past Chair and current Co-Chair of the INCOSE Requirements Working Group (RWG), a member of the Project Management Institute (PMI), the Software Engineering Institute (SEI), the World Futures Society, and the National Honor Society of Pi Alpha Alpha. </a:t>
            </a:r>
          </a:p>
          <a:p>
            <a:pPr>
              <a:lnSpc>
                <a:spcPct val="90000"/>
              </a:lnSpc>
              <a:spcBef>
                <a:spcPts val="0"/>
              </a:spcBef>
              <a:spcAft>
                <a:spcPts val="400"/>
              </a:spcAft>
            </a:pPr>
            <a:r>
              <a:rPr lang="en-US" sz="1599" dirty="0">
                <a:latin typeface="Calibri" panose="020F0502020204030204" pitchFamily="34" charset="0"/>
                <a:cs typeface="Calibri" panose="020F0502020204030204" pitchFamily="34" charset="0"/>
              </a:rPr>
              <a:t>Lou has a BS degree in Electrical Engineering from Oklahoma State University; an MA degree in Computer Information Systems; an MS degree in Environmental Management; and has completed the course work for an MS degree in Studies of the Future from the University of Houston – Clear Lake. </a:t>
            </a:r>
          </a:p>
        </p:txBody>
      </p:sp>
      <p:sp>
        <p:nvSpPr>
          <p:cNvPr id="7" name="Slide Number Placeholder 5">
            <a:extLst>
              <a:ext uri="{FF2B5EF4-FFF2-40B4-BE49-F238E27FC236}">
                <a16:creationId xmlns:a16="http://schemas.microsoft.com/office/drawing/2014/main" id="{C16AF885-0B7B-2F44-8834-1A4C978B6360}"/>
              </a:ext>
            </a:extLst>
          </p:cNvPr>
          <p:cNvSpPr txBox="1">
            <a:spLocks/>
          </p:cNvSpPr>
          <p:nvPr/>
        </p:nvSpPr>
        <p:spPr>
          <a:xfrm>
            <a:off x="11042879" y="6482052"/>
            <a:ext cx="542697" cy="279400"/>
          </a:xfrm>
          <a:prstGeom prst="rect">
            <a:avLst/>
          </a:prstGeom>
        </p:spPr>
        <p:txBody>
          <a:bodyPr vert="horz" lIns="91440" tIns="45720" rIns="91440" bIns="45720" rtlCol="0" anchor="ctr"/>
          <a:lstStyle>
            <a:defPPr>
              <a:defRPr lang="en-US"/>
            </a:defPPr>
            <a:lvl1pPr marL="0" algn="r" defTabSz="457200" rtl="0" eaLnBrk="1" latinLnBrk="0" hangingPunct="1">
              <a:defRPr sz="1000" b="0" i="0" kern="1200">
                <a:solidFill>
                  <a:schemeClr val="tx1"/>
                </a:solidFill>
                <a:effectLst/>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24B41C4-1474-8D42-B330-D2828683839D}" type="slidenum">
              <a:rPr lang="en-US" sz="1600"/>
              <a:pPr/>
              <a:t>80</a:t>
            </a:fld>
            <a:endParaRPr lang="en-US" sz="1600" dirty="0"/>
          </a:p>
        </p:txBody>
      </p:sp>
      <p:pic>
        <p:nvPicPr>
          <p:cNvPr id="6" name="Picture 5" descr="A person wearing glasses&#10;&#10;Description automatically generated with medium confidence">
            <a:extLst>
              <a:ext uri="{FF2B5EF4-FFF2-40B4-BE49-F238E27FC236}">
                <a16:creationId xmlns:a16="http://schemas.microsoft.com/office/drawing/2014/main" id="{99DB9307-09ED-1346-ABD0-14E3F6620D1E}"/>
              </a:ext>
            </a:extLst>
          </p:cNvPr>
          <p:cNvPicPr>
            <a:picLocks noChangeAspect="1"/>
          </p:cNvPicPr>
          <p:nvPr/>
        </p:nvPicPr>
        <p:blipFill>
          <a:blip r:embed="rId2"/>
          <a:stretch>
            <a:fillRect/>
          </a:stretch>
        </p:blipFill>
        <p:spPr>
          <a:xfrm>
            <a:off x="9604492" y="305255"/>
            <a:ext cx="1981084" cy="2641445"/>
          </a:xfrm>
          <a:prstGeom prst="rect">
            <a:avLst/>
          </a:prstGeom>
        </p:spPr>
      </p:pic>
    </p:spTree>
    <p:extLst>
      <p:ext uri="{BB962C8B-B14F-4D97-AF65-F5344CB8AC3E}">
        <p14:creationId xmlns:p14="http://schemas.microsoft.com/office/powerpoint/2010/main" val="33099261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E8AEEA0C-FB8E-B24C-9B12-2B2DE776054F}"/>
              </a:ext>
            </a:extLst>
          </p:cNvPr>
          <p:cNvSpPr>
            <a:spLocks noGrp="1"/>
          </p:cNvSpPr>
          <p:nvPr>
            <p:ph type="title"/>
          </p:nvPr>
        </p:nvSpPr>
        <p:spPr>
          <a:xfrm>
            <a:off x="2503623" y="-54204"/>
            <a:ext cx="7191104" cy="669187"/>
          </a:xfrm>
        </p:spPr>
        <p:txBody>
          <a:bodyPr>
            <a:noAutofit/>
          </a:bodyPr>
          <a:lstStyle/>
          <a:p>
            <a:pPr algn="ctr"/>
            <a:r>
              <a:rPr lang="en-US" sz="3600" dirty="0">
                <a:solidFill>
                  <a:schemeClr val="accent1">
                    <a:lumMod val="75000"/>
                  </a:schemeClr>
                </a:solidFill>
              </a:rPr>
              <a:t>Background</a:t>
            </a:r>
          </a:p>
        </p:txBody>
      </p:sp>
      <p:sp>
        <p:nvSpPr>
          <p:cNvPr id="8" name="Content Placeholder 7">
            <a:extLst>
              <a:ext uri="{FF2B5EF4-FFF2-40B4-BE49-F238E27FC236}">
                <a16:creationId xmlns:a16="http://schemas.microsoft.com/office/drawing/2014/main" id="{4CA4C7D4-5E93-904B-B72F-00DBCF2F163F}"/>
              </a:ext>
            </a:extLst>
          </p:cNvPr>
          <p:cNvSpPr>
            <a:spLocks noGrp="1"/>
          </p:cNvSpPr>
          <p:nvPr>
            <p:ph idx="1"/>
          </p:nvPr>
        </p:nvSpPr>
        <p:spPr>
          <a:xfrm>
            <a:off x="145574" y="641989"/>
            <a:ext cx="12052775" cy="3713036"/>
          </a:xfrm>
          <a:solidFill>
            <a:schemeClr val="bg1"/>
          </a:solidFill>
        </p:spPr>
        <p:txBody>
          <a:bodyPr>
            <a:noAutofit/>
          </a:bodyPr>
          <a:lstStyle/>
          <a:p>
            <a:pPr marL="171450" indent="-161925">
              <a:lnSpc>
                <a:spcPct val="80000"/>
              </a:lnSpc>
              <a:spcBef>
                <a:spcPts val="0"/>
              </a:spcBef>
              <a:spcAft>
                <a:spcPts val="200"/>
              </a:spcAft>
            </a:pPr>
            <a:r>
              <a:rPr lang="en-US" sz="2200" dirty="0">
                <a:solidFill>
                  <a:schemeClr val="accent6">
                    <a:lumMod val="50000"/>
                  </a:schemeClr>
                </a:solidFill>
                <a:latin typeface="Calibri" panose="020F0502020204030204" pitchFamily="34" charset="0"/>
                <a:cs typeface="Calibri" panose="020F0502020204030204" pitchFamily="34" charset="0"/>
              </a:rPr>
              <a:t>The business consists of production facilities where customer supplied products are </a:t>
            </a:r>
            <a:br>
              <a:rPr lang="en-US" sz="2200" dirty="0">
                <a:solidFill>
                  <a:schemeClr val="accent6">
                    <a:lumMod val="50000"/>
                  </a:schemeClr>
                </a:solidFill>
                <a:latin typeface="Calibri" panose="020F0502020204030204" pitchFamily="34" charset="0"/>
                <a:cs typeface="Calibri" panose="020F0502020204030204" pitchFamily="34" charset="0"/>
              </a:rPr>
            </a:br>
            <a:r>
              <a:rPr lang="en-US" sz="2200" dirty="0">
                <a:solidFill>
                  <a:schemeClr val="accent6">
                    <a:lumMod val="50000"/>
                  </a:schemeClr>
                </a:solidFill>
                <a:latin typeface="Calibri" panose="020F0502020204030204" pitchFamily="34" charset="0"/>
                <a:cs typeface="Calibri" panose="020F0502020204030204" pitchFamily="34" charset="0"/>
              </a:rPr>
              <a:t>put into jars of various sizes, labels applied, lids installed, and filled jars are packaged for </a:t>
            </a:r>
            <a:br>
              <a:rPr lang="en-US" sz="2200" dirty="0">
                <a:solidFill>
                  <a:schemeClr val="accent6">
                    <a:lumMod val="50000"/>
                  </a:schemeClr>
                </a:solidFill>
                <a:latin typeface="Calibri" panose="020F0502020204030204" pitchFamily="34" charset="0"/>
                <a:cs typeface="Calibri" panose="020F0502020204030204" pitchFamily="34" charset="0"/>
              </a:rPr>
            </a:br>
            <a:r>
              <a:rPr lang="en-US" sz="2200" dirty="0">
                <a:solidFill>
                  <a:schemeClr val="accent6">
                    <a:lumMod val="50000"/>
                  </a:schemeClr>
                </a:solidFill>
                <a:latin typeface="Calibri" panose="020F0502020204030204" pitchFamily="34" charset="0"/>
                <a:cs typeface="Calibri" panose="020F0502020204030204" pitchFamily="34" charset="0"/>
              </a:rPr>
              <a:t>customer pickup. </a:t>
            </a:r>
          </a:p>
          <a:p>
            <a:pPr marL="171450" indent="-161925">
              <a:lnSpc>
                <a:spcPct val="80000"/>
              </a:lnSpc>
              <a:spcBef>
                <a:spcPts val="0"/>
              </a:spcBef>
              <a:spcAft>
                <a:spcPts val="200"/>
              </a:spcAft>
            </a:pPr>
            <a:r>
              <a:rPr lang="en-US" sz="2200" dirty="0">
                <a:solidFill>
                  <a:schemeClr val="accent6">
                    <a:lumMod val="50000"/>
                  </a:schemeClr>
                </a:solidFill>
                <a:latin typeface="Calibri" panose="020F0502020204030204" pitchFamily="34" charset="0"/>
                <a:cs typeface="Calibri" panose="020F0502020204030204" pitchFamily="34" charset="0"/>
              </a:rPr>
              <a:t>There are 10 production facilities spread across the country</a:t>
            </a:r>
          </a:p>
          <a:p>
            <a:pPr marL="407988" lvl="1" indent="-214313">
              <a:lnSpc>
                <a:spcPct val="80000"/>
              </a:lnSpc>
              <a:spcBef>
                <a:spcPts val="0"/>
              </a:spcBef>
              <a:spcAft>
                <a:spcPts val="200"/>
              </a:spcAft>
              <a:buSzPct val="70000"/>
              <a:buFont typeface="Wingdings" pitchFamily="2" charset="2"/>
              <a:buChar char="Ø"/>
            </a:pPr>
            <a:r>
              <a:rPr lang="en-US" sz="2200" dirty="0">
                <a:solidFill>
                  <a:schemeClr val="accent6">
                    <a:lumMod val="50000"/>
                  </a:schemeClr>
                </a:solidFill>
                <a:latin typeface="Calibri" panose="020F0502020204030204" pitchFamily="34" charset="0"/>
                <a:cs typeface="Calibri" panose="020F0502020204030204" pitchFamily="34" charset="0"/>
              </a:rPr>
              <a:t>Each production facility has 20 Jar Processing Systems (JPS).</a:t>
            </a:r>
          </a:p>
          <a:p>
            <a:pPr marL="407988" lvl="1" indent="-214313">
              <a:lnSpc>
                <a:spcPct val="80000"/>
              </a:lnSpc>
              <a:spcBef>
                <a:spcPts val="0"/>
              </a:spcBef>
              <a:spcAft>
                <a:spcPts val="200"/>
              </a:spcAft>
              <a:buSzPct val="70000"/>
              <a:buFont typeface="Wingdings" pitchFamily="2" charset="2"/>
              <a:buChar char="Ø"/>
            </a:pPr>
            <a:r>
              <a:rPr lang="en-US" sz="2200" dirty="0">
                <a:solidFill>
                  <a:schemeClr val="accent6">
                    <a:lumMod val="50000"/>
                  </a:schemeClr>
                </a:solidFill>
                <a:latin typeface="Calibri" panose="020F0502020204030204" pitchFamily="34" charset="0"/>
                <a:cs typeface="Calibri" panose="020F0502020204030204" pitchFamily="34" charset="0"/>
              </a:rPr>
              <a:t>Each JPS consists of</a:t>
            </a:r>
          </a:p>
          <a:p>
            <a:pPr marL="941535" lvl="2" indent="-214313">
              <a:lnSpc>
                <a:spcPct val="80000"/>
              </a:lnSpc>
              <a:spcBef>
                <a:spcPts val="0"/>
              </a:spcBef>
              <a:spcAft>
                <a:spcPts val="200"/>
              </a:spcAft>
              <a:buSzPct val="70000"/>
              <a:buFont typeface="Wingdings" pitchFamily="2" charset="2"/>
              <a:buChar char="Ø"/>
            </a:pPr>
            <a:r>
              <a:rPr lang="en-US" sz="2200" dirty="0">
                <a:solidFill>
                  <a:schemeClr val="accent6">
                    <a:lumMod val="50000"/>
                  </a:schemeClr>
                </a:solidFill>
                <a:latin typeface="Calibri" panose="020F0502020204030204" pitchFamily="34" charset="0"/>
                <a:cs typeface="Calibri" panose="020F0502020204030204" pitchFamily="34" charset="0"/>
              </a:rPr>
              <a:t>The Command &amp; Monitoring (C&amp;M) software that runs on a computer system in a central Facility Control Room (FCR) with an operator to monitor each of the 20 JPSs visually via cameras, the FCR C&amp;M software, and oversee overall facility operations (fire, security, shipping/receiving, storage, HVAC, power). </a:t>
            </a:r>
          </a:p>
          <a:p>
            <a:pPr marL="941535" lvl="2" indent="-214313">
              <a:lnSpc>
                <a:spcPct val="80000"/>
              </a:lnSpc>
              <a:spcBef>
                <a:spcPts val="0"/>
              </a:spcBef>
              <a:spcAft>
                <a:spcPts val="200"/>
              </a:spcAft>
              <a:buSzPct val="70000"/>
              <a:buFont typeface="Wingdings" pitchFamily="2" charset="2"/>
              <a:buChar char="Ø"/>
            </a:pPr>
            <a:endParaRPr lang="en-US" sz="2200" dirty="0">
              <a:solidFill>
                <a:schemeClr val="accent6">
                  <a:lumMod val="50000"/>
                </a:schemeClr>
              </a:solidFill>
              <a:latin typeface="Calibri" panose="020F0502020204030204" pitchFamily="34" charset="0"/>
              <a:cs typeface="Calibri" panose="020F0502020204030204" pitchFamily="34" charset="0"/>
            </a:endParaRPr>
          </a:p>
          <a:p>
            <a:pPr marL="941535" lvl="2" indent="-214313">
              <a:lnSpc>
                <a:spcPct val="80000"/>
              </a:lnSpc>
              <a:spcBef>
                <a:spcPts val="0"/>
              </a:spcBef>
              <a:spcAft>
                <a:spcPts val="200"/>
              </a:spcAft>
              <a:buSzPct val="70000"/>
              <a:buFont typeface="Wingdings" pitchFamily="2" charset="2"/>
              <a:buChar char="Ø"/>
            </a:pPr>
            <a:endParaRPr lang="en-US" sz="2200" dirty="0">
              <a:solidFill>
                <a:schemeClr val="accent6">
                  <a:lumMod val="50000"/>
                </a:schemeClr>
              </a:solidFill>
              <a:latin typeface="Calibri" panose="020F0502020204030204" pitchFamily="34" charset="0"/>
              <a:cs typeface="Calibri" panose="020F0502020204030204" pitchFamily="34" charset="0"/>
            </a:endParaRPr>
          </a:p>
          <a:p>
            <a:pPr marL="941535" lvl="2" indent="-214313">
              <a:lnSpc>
                <a:spcPct val="80000"/>
              </a:lnSpc>
              <a:spcBef>
                <a:spcPts val="0"/>
              </a:spcBef>
              <a:spcAft>
                <a:spcPts val="200"/>
              </a:spcAft>
              <a:buSzPct val="70000"/>
              <a:buFont typeface="Wingdings" pitchFamily="2" charset="2"/>
              <a:buChar char="Ø"/>
            </a:pPr>
            <a:endParaRPr lang="en-US" sz="2200" dirty="0">
              <a:solidFill>
                <a:schemeClr val="accent6">
                  <a:lumMod val="50000"/>
                </a:schemeClr>
              </a:solidFill>
              <a:latin typeface="Calibri" panose="020F0502020204030204" pitchFamily="34" charset="0"/>
              <a:cs typeface="Calibri" panose="020F0502020204030204" pitchFamily="34" charset="0"/>
            </a:endParaRPr>
          </a:p>
          <a:p>
            <a:pPr marL="941535" lvl="2" indent="-214313">
              <a:lnSpc>
                <a:spcPct val="80000"/>
              </a:lnSpc>
              <a:spcBef>
                <a:spcPts val="0"/>
              </a:spcBef>
              <a:spcAft>
                <a:spcPts val="200"/>
              </a:spcAft>
              <a:buSzPct val="70000"/>
              <a:buFont typeface="Wingdings" pitchFamily="2" charset="2"/>
              <a:buChar char="Ø"/>
            </a:pPr>
            <a:endParaRPr lang="en-US" sz="2200" dirty="0">
              <a:solidFill>
                <a:schemeClr val="accent6">
                  <a:lumMod val="50000"/>
                </a:schemeClr>
              </a:solidFill>
              <a:latin typeface="Calibri" panose="020F0502020204030204" pitchFamily="34" charset="0"/>
              <a:cs typeface="Calibri" panose="020F0502020204030204" pitchFamily="34" charset="0"/>
            </a:endParaRPr>
          </a:p>
          <a:p>
            <a:pPr marL="941535" lvl="2" indent="-214313">
              <a:lnSpc>
                <a:spcPct val="80000"/>
              </a:lnSpc>
              <a:spcBef>
                <a:spcPts val="0"/>
              </a:spcBef>
              <a:spcAft>
                <a:spcPts val="200"/>
              </a:spcAft>
              <a:buSzPct val="70000"/>
              <a:buFont typeface="Wingdings" pitchFamily="2" charset="2"/>
              <a:buChar char="Ø"/>
            </a:pPr>
            <a:endParaRPr lang="en-US" sz="2200" dirty="0">
              <a:solidFill>
                <a:schemeClr val="accent6">
                  <a:lumMod val="50000"/>
                </a:schemeClr>
              </a:solidFill>
              <a:latin typeface="Calibri" panose="020F0502020204030204" pitchFamily="34" charset="0"/>
              <a:cs typeface="Calibri" panose="020F0502020204030204" pitchFamily="34" charset="0"/>
            </a:endParaRPr>
          </a:p>
          <a:p>
            <a:pPr marL="727222" lvl="2" indent="0">
              <a:lnSpc>
                <a:spcPct val="80000"/>
              </a:lnSpc>
              <a:spcBef>
                <a:spcPts val="0"/>
              </a:spcBef>
              <a:spcAft>
                <a:spcPts val="200"/>
              </a:spcAft>
              <a:buSzPct val="70000"/>
              <a:buNone/>
            </a:pPr>
            <a:endParaRPr lang="en-US" sz="2200" dirty="0">
              <a:solidFill>
                <a:schemeClr val="accent6">
                  <a:lumMod val="50000"/>
                </a:schemeClr>
              </a:solidFill>
              <a:latin typeface="Calibri" panose="020F0502020204030204" pitchFamily="34" charset="0"/>
              <a:cs typeface="Calibri" panose="020F0502020204030204" pitchFamily="34" charset="0"/>
            </a:endParaRPr>
          </a:p>
          <a:p>
            <a:pPr marL="407988" lvl="1" indent="-214313">
              <a:lnSpc>
                <a:spcPct val="80000"/>
              </a:lnSpc>
              <a:spcBef>
                <a:spcPts val="0"/>
              </a:spcBef>
              <a:spcAft>
                <a:spcPts val="200"/>
              </a:spcAft>
              <a:buSzPct val="70000"/>
              <a:buFont typeface="Wingdings" pitchFamily="2" charset="2"/>
              <a:buChar char="Ø"/>
            </a:pPr>
            <a:r>
              <a:rPr lang="en-US" sz="2200" dirty="0">
                <a:solidFill>
                  <a:schemeClr val="accent6">
                    <a:lumMod val="50000"/>
                  </a:schemeClr>
                </a:solidFill>
                <a:latin typeface="Calibri" panose="020F0502020204030204" pitchFamily="34" charset="0"/>
                <a:cs typeface="Calibri" panose="020F0502020204030204" pitchFamily="34" charset="0"/>
              </a:rPr>
              <a:t>All systems have been automated except the Lid Installation Robot (LIR) which operates within the Lid Installation System (LIS).</a:t>
            </a:r>
          </a:p>
          <a:p>
            <a:pPr marL="407988" lvl="1" indent="-214313">
              <a:lnSpc>
                <a:spcPct val="80000"/>
              </a:lnSpc>
              <a:spcBef>
                <a:spcPts val="0"/>
              </a:spcBef>
              <a:spcAft>
                <a:spcPts val="200"/>
              </a:spcAft>
              <a:buSzPct val="70000"/>
              <a:buFont typeface="Wingdings" pitchFamily="2" charset="2"/>
              <a:buChar char="Ø"/>
            </a:pPr>
            <a:endParaRPr lang="en-US" sz="2000" dirty="0">
              <a:solidFill>
                <a:schemeClr val="accent6">
                  <a:lumMod val="50000"/>
                </a:schemeClr>
              </a:solidFill>
              <a:latin typeface="Calibri" panose="020F0502020204030204" pitchFamily="34" charset="0"/>
              <a:cs typeface="Calibri" panose="020F0502020204030204" pitchFamily="34" charset="0"/>
            </a:endParaRPr>
          </a:p>
        </p:txBody>
      </p:sp>
      <p:grpSp>
        <p:nvGrpSpPr>
          <p:cNvPr id="14" name="Group 13">
            <a:extLst>
              <a:ext uri="{FF2B5EF4-FFF2-40B4-BE49-F238E27FC236}">
                <a16:creationId xmlns:a16="http://schemas.microsoft.com/office/drawing/2014/main" id="{5118DEB0-D4A6-FCFD-DE3B-B3C51F46F1BA}"/>
              </a:ext>
            </a:extLst>
          </p:cNvPr>
          <p:cNvGrpSpPr/>
          <p:nvPr/>
        </p:nvGrpSpPr>
        <p:grpSpPr>
          <a:xfrm>
            <a:off x="10367672" y="0"/>
            <a:ext cx="1830678" cy="2160873"/>
            <a:chOff x="9879083" y="717649"/>
            <a:chExt cx="1676823" cy="2392130"/>
          </a:xfrm>
        </p:grpSpPr>
        <p:pic>
          <p:nvPicPr>
            <p:cNvPr id="3" name="Picture 2" descr="A close up of a bottle&#10;&#10;Description automatically generated">
              <a:extLst>
                <a:ext uri="{FF2B5EF4-FFF2-40B4-BE49-F238E27FC236}">
                  <a16:creationId xmlns:a16="http://schemas.microsoft.com/office/drawing/2014/main" id="{19EF34B9-DCEB-8747-A30F-3C0D03BF0FDA}"/>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9879083" y="717649"/>
              <a:ext cx="1676823" cy="2392130"/>
            </a:xfrm>
            <a:prstGeom prst="rect">
              <a:avLst/>
            </a:prstGeom>
          </p:spPr>
        </p:pic>
        <p:sp>
          <p:nvSpPr>
            <p:cNvPr id="2" name="Rectangle 1">
              <a:extLst>
                <a:ext uri="{FF2B5EF4-FFF2-40B4-BE49-F238E27FC236}">
                  <a16:creationId xmlns:a16="http://schemas.microsoft.com/office/drawing/2014/main" id="{5B2AE21D-A592-FC64-7532-1B882C202E7E}"/>
                </a:ext>
              </a:extLst>
            </p:cNvPr>
            <p:cNvSpPr/>
            <p:nvPr/>
          </p:nvSpPr>
          <p:spPr>
            <a:xfrm>
              <a:off x="10262753" y="1711692"/>
              <a:ext cx="850490" cy="941790"/>
            </a:xfrm>
            <a:prstGeom prst="rect">
              <a:avLst/>
            </a:prstGeom>
            <a:solidFill>
              <a:schemeClr val="accent5">
                <a:lumMod val="40000"/>
                <a:lumOff val="60000"/>
              </a:schemeClr>
            </a:solidFill>
            <a:ln w="38100" cmpd="thickThi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80000"/>
                </a:lnSpc>
              </a:pPr>
              <a:r>
                <a:rPr lang="en-US" sz="1800" dirty="0">
                  <a:solidFill>
                    <a:schemeClr val="tx1"/>
                  </a:solidFill>
                </a:rPr>
                <a:t>Mom’s Best Sauce</a:t>
              </a:r>
            </a:p>
          </p:txBody>
        </p:sp>
      </p:grpSp>
      <p:pic>
        <p:nvPicPr>
          <p:cNvPr id="18" name="Picture 17">
            <a:extLst>
              <a:ext uri="{FF2B5EF4-FFF2-40B4-BE49-F238E27FC236}">
                <a16:creationId xmlns:a16="http://schemas.microsoft.com/office/drawing/2014/main" id="{B8392B80-3234-FF87-2637-DB52F7886BF2}"/>
              </a:ext>
            </a:extLst>
          </p:cNvPr>
          <p:cNvPicPr>
            <a:picLocks noChangeAspect="1"/>
          </p:cNvPicPr>
          <p:nvPr/>
        </p:nvPicPr>
        <p:blipFill>
          <a:blip r:embed="rId4"/>
          <a:stretch>
            <a:fillRect/>
          </a:stretch>
        </p:blipFill>
        <p:spPr>
          <a:xfrm>
            <a:off x="1918315" y="3509532"/>
            <a:ext cx="9125163" cy="1629113"/>
          </a:xfrm>
          <a:prstGeom prst="rect">
            <a:avLst/>
          </a:prstGeom>
        </p:spPr>
      </p:pic>
      <p:sp>
        <p:nvSpPr>
          <p:cNvPr id="9" name="Slide Number Placeholder 18">
            <a:extLst>
              <a:ext uri="{FF2B5EF4-FFF2-40B4-BE49-F238E27FC236}">
                <a16:creationId xmlns:a16="http://schemas.microsoft.com/office/drawing/2014/main" id="{4B5A9DDE-8930-DFB0-768D-2696413C5E1E}"/>
              </a:ext>
            </a:extLst>
          </p:cNvPr>
          <p:cNvSpPr>
            <a:spLocks noGrp="1"/>
          </p:cNvSpPr>
          <p:nvPr>
            <p:ph type="sldNum" sz="quarter" idx="12"/>
          </p:nvPr>
        </p:nvSpPr>
        <p:spPr>
          <a:xfrm>
            <a:off x="11412992" y="6469742"/>
            <a:ext cx="542697" cy="279400"/>
          </a:xfrm>
        </p:spPr>
        <p:txBody>
          <a:bodyPr/>
          <a:lstStyle/>
          <a:p>
            <a:fld id="{924B41C4-1474-8D42-B330-D2828683839D}" type="slidenum">
              <a:rPr lang="en-US" smtClean="0"/>
              <a:pPr/>
              <a:t>9</a:t>
            </a:fld>
            <a:endParaRPr lang="en-US" dirty="0"/>
          </a:p>
        </p:txBody>
      </p:sp>
      <p:sp>
        <p:nvSpPr>
          <p:cNvPr id="4" name="TextBox 3">
            <a:extLst>
              <a:ext uri="{FF2B5EF4-FFF2-40B4-BE49-F238E27FC236}">
                <a16:creationId xmlns:a16="http://schemas.microsoft.com/office/drawing/2014/main" id="{3A2A5D10-9252-C71A-A0C4-67492C967192}"/>
              </a:ext>
            </a:extLst>
          </p:cNvPr>
          <p:cNvSpPr txBox="1"/>
          <p:nvPr/>
        </p:nvSpPr>
        <p:spPr>
          <a:xfrm>
            <a:off x="1353684" y="5922266"/>
            <a:ext cx="9689794" cy="491225"/>
          </a:xfrm>
          <a:prstGeom prst="rect">
            <a:avLst/>
          </a:prstGeom>
          <a:noFill/>
        </p:spPr>
        <p:txBody>
          <a:bodyPr wrap="square" rtlCol="0">
            <a:spAutoFit/>
          </a:bodyPr>
          <a:lstStyle/>
          <a:p>
            <a:pPr algn="ctr">
              <a:lnSpc>
                <a:spcPct val="80000"/>
              </a:lnSpc>
            </a:pPr>
            <a:r>
              <a:rPr lang="en-US" sz="1600" dirty="0">
                <a:latin typeface="Calibri" panose="020F0502020204030204" pitchFamily="34" charset="0"/>
                <a:cs typeface="Calibri" panose="020F0502020204030204" pitchFamily="34" charset="0"/>
              </a:rPr>
              <a:t>JIS: Jar Installation System,; LIS: Lid Installation System; LIR: Lid Installation Robot; JPS: Jar Processing System; FCR: Facility Control Room;  C&amp;M: Command &amp; Monitoring; CBS: Conveyor Belt System </a:t>
            </a:r>
          </a:p>
        </p:txBody>
      </p:sp>
      <p:sp>
        <p:nvSpPr>
          <p:cNvPr id="5" name="Subtitle 4">
            <a:extLst>
              <a:ext uri="{FF2B5EF4-FFF2-40B4-BE49-F238E27FC236}">
                <a16:creationId xmlns:a16="http://schemas.microsoft.com/office/drawing/2014/main" id="{7357A4D1-FFAD-2ABA-4060-5594FCE2D01E}"/>
              </a:ext>
            </a:extLst>
          </p:cNvPr>
          <p:cNvSpPr txBox="1">
            <a:spLocks/>
          </p:cNvSpPr>
          <p:nvPr/>
        </p:nvSpPr>
        <p:spPr>
          <a:xfrm>
            <a:off x="2074905" y="645784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permission granted to INCOSE to publish and use.</a:t>
            </a:r>
          </a:p>
        </p:txBody>
      </p:sp>
    </p:spTree>
    <p:extLst>
      <p:ext uri="{BB962C8B-B14F-4D97-AF65-F5344CB8AC3E}">
        <p14:creationId xmlns:p14="http://schemas.microsoft.com/office/powerpoint/2010/main" val="2039805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linds(horizont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8">
                                            <p:txEl>
                                              <p:pRg st="3" end="3"/>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childTnLst>
                                </p:cTn>
                              </p:par>
                              <p:par>
                                <p:cTn id="22" presetID="3" presetClass="entr" presetSubtype="10"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blinds(horizontal)">
                                      <p:cBhvr>
                                        <p:cTn id="24" dur="500"/>
                                        <p:tgtEl>
                                          <p:spTgt spid="18"/>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IW2018 slide">
  <a:themeElements>
    <a:clrScheme name="INCOSE IW">
      <a:dk1>
        <a:srgbClr val="414042"/>
      </a:dk1>
      <a:lt1>
        <a:sysClr val="window" lastClr="FFFFFF"/>
      </a:lt1>
      <a:dk2>
        <a:srgbClr val="0071CE"/>
      </a:dk2>
      <a:lt2>
        <a:srgbClr val="EEECE1"/>
      </a:lt2>
      <a:accent1>
        <a:srgbClr val="618FCB"/>
      </a:accent1>
      <a:accent2>
        <a:srgbClr val="0071CE"/>
      </a:accent2>
      <a:accent3>
        <a:srgbClr val="0071CE"/>
      </a:accent3>
      <a:accent4>
        <a:srgbClr val="618FCB"/>
      </a:accent4>
      <a:accent5>
        <a:srgbClr val="618FCB"/>
      </a:accent5>
      <a:accent6>
        <a:srgbClr val="618FCB"/>
      </a:accent6>
      <a:hlink>
        <a:srgbClr val="0000FF"/>
      </a:hlink>
      <a:folHlink>
        <a:srgbClr val="981B1E"/>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999999"/>
        </a:solidFill>
        <a:ln>
          <a:noFill/>
        </a:ln>
      </a:spPr>
      <a:bodyPr rtlCol="0" anchor="ctr"/>
      <a:lstStyle>
        <a:defPPr algn="ctr">
          <a:defRPr dirty="0" smtClean="0"/>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3A89755A-0E4E-CB49-928B-576C80F8FB31}" vid="{BD82DD9B-FB34-7D47-8A70-B5DA224DEAC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IW2018 slide</Template>
  <TotalTime>60657</TotalTime>
  <Words>21369</Words>
  <Application>Microsoft Macintosh PowerPoint</Application>
  <PresentationFormat>Custom</PresentationFormat>
  <Paragraphs>1057</Paragraphs>
  <Slides>80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80</vt:i4>
      </vt:variant>
    </vt:vector>
  </HeadingPairs>
  <TitlesOfParts>
    <vt:vector size="86" baseType="lpstr">
      <vt:lpstr>Arial</vt:lpstr>
      <vt:lpstr>Calibri</vt:lpstr>
      <vt:lpstr>System Font Regular</vt:lpstr>
      <vt:lpstr>Times</vt:lpstr>
      <vt:lpstr>Wingdings</vt:lpstr>
      <vt:lpstr>IW2018 slide</vt:lpstr>
      <vt:lpstr>PowerPoint Presentation</vt:lpstr>
      <vt:lpstr>Guide to Writing Requirements</vt:lpstr>
      <vt:lpstr>GtWR Presentations on YouTube</vt:lpstr>
      <vt:lpstr>Agenda</vt:lpstr>
      <vt:lpstr>There is a lot of work to be done before defining requirements.</vt:lpstr>
      <vt:lpstr>Define Attributes for each Requirement Statement</vt:lpstr>
      <vt:lpstr>GtWR  7-page Summary Sheet</vt:lpstr>
      <vt:lpstr>Case Study Background</vt:lpstr>
      <vt:lpstr>Background</vt:lpstr>
      <vt:lpstr>Background</vt:lpstr>
      <vt:lpstr>Existing Systems – Context Diagram   (Macro system in which the LIR is a part)</vt:lpstr>
      <vt:lpstr>LIS Conceptual/Logical Architecture</vt:lpstr>
      <vt:lpstr>LIR Hierarchical Architecture View</vt:lpstr>
      <vt:lpstr>LIS Architecture Descriptions</vt:lpstr>
      <vt:lpstr>LIS Architecture Descriptions</vt:lpstr>
      <vt:lpstr>LIR External Interfaces</vt:lpstr>
      <vt:lpstr>Characteristics of Well-Formed Needs and Requirements and Sets of Needs and Requirements</vt:lpstr>
      <vt:lpstr>Characteristics of Individual Requirement Expressions</vt:lpstr>
      <vt:lpstr>Characteristics of Sets of Requirements</vt:lpstr>
      <vt:lpstr>Rules for writing well-formed requirement  statements and sets of requirements</vt:lpstr>
      <vt:lpstr>Rules to Characteristics Cross Reference Matrix</vt:lpstr>
      <vt:lpstr>GtWR Rules</vt:lpstr>
      <vt:lpstr>GtWR Rules</vt:lpstr>
      <vt:lpstr>GtWR Rules</vt:lpstr>
      <vt:lpstr>GtWR Rules</vt:lpstr>
      <vt:lpstr>Quality assessment of poorly-formed LIR design input requirements.</vt:lpstr>
      <vt:lpstr>General Statements</vt:lpstr>
      <vt:lpstr>Use of NLP/AI Tools</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Poorly Formed LIR Requirement Assessment</vt:lpstr>
      <vt:lpstr>Common issues when communicating needs and requirements for standards and regulations.</vt:lpstr>
      <vt:lpstr>Best Practices and Guidance</vt:lpstr>
      <vt:lpstr>Best Practices and Guidance</vt:lpstr>
      <vt:lpstr>Lou Wheatcraft</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Lou Wheatcraft</dc:creator>
  <cp:keywords/>
  <dc:description/>
  <cp:lastModifiedBy>Lou Wheatcraft</cp:lastModifiedBy>
  <cp:revision>67</cp:revision>
  <cp:lastPrinted>2023-10-07T23:10:37Z</cp:lastPrinted>
  <dcterms:created xsi:type="dcterms:W3CDTF">2022-01-22T20:07:32Z</dcterms:created>
  <dcterms:modified xsi:type="dcterms:W3CDTF">2023-11-20T23:19:22Z</dcterms:modified>
  <cp:category/>
</cp:coreProperties>
</file>