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D_0.xml" ContentType="application/vnd.ms-powerpoint.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52"/>
  </p:notesMasterIdLst>
  <p:handoutMasterIdLst>
    <p:handoutMasterId r:id="rId53"/>
  </p:handoutMasterIdLst>
  <p:sldIdLst>
    <p:sldId id="292" r:id="rId2"/>
    <p:sldId id="315" r:id="rId3"/>
    <p:sldId id="316" r:id="rId4"/>
    <p:sldId id="317" r:id="rId5"/>
    <p:sldId id="367" r:id="rId6"/>
    <p:sldId id="319" r:id="rId7"/>
    <p:sldId id="368" r:id="rId8"/>
    <p:sldId id="369" r:id="rId9"/>
    <p:sldId id="370" r:id="rId10"/>
    <p:sldId id="371" r:id="rId11"/>
    <p:sldId id="372" r:id="rId12"/>
    <p:sldId id="373" r:id="rId13"/>
    <p:sldId id="326" r:id="rId14"/>
    <p:sldId id="327" r:id="rId15"/>
    <p:sldId id="387" r:id="rId16"/>
    <p:sldId id="328" r:id="rId17"/>
    <p:sldId id="329" r:id="rId18"/>
    <p:sldId id="330" r:id="rId19"/>
    <p:sldId id="331" r:id="rId20"/>
    <p:sldId id="374" r:id="rId21"/>
    <p:sldId id="375" r:id="rId22"/>
    <p:sldId id="377" r:id="rId23"/>
    <p:sldId id="378" r:id="rId24"/>
    <p:sldId id="380" r:id="rId25"/>
    <p:sldId id="381" r:id="rId26"/>
    <p:sldId id="382" r:id="rId27"/>
    <p:sldId id="384" r:id="rId28"/>
    <p:sldId id="3576" r:id="rId29"/>
    <p:sldId id="388" r:id="rId30"/>
    <p:sldId id="405" r:id="rId31"/>
    <p:sldId id="406" r:id="rId32"/>
    <p:sldId id="407" r:id="rId33"/>
    <p:sldId id="392" r:id="rId34"/>
    <p:sldId id="393" r:id="rId35"/>
    <p:sldId id="404" r:id="rId36"/>
    <p:sldId id="394" r:id="rId37"/>
    <p:sldId id="400" r:id="rId38"/>
    <p:sldId id="339" r:id="rId39"/>
    <p:sldId id="396" r:id="rId40"/>
    <p:sldId id="395" r:id="rId41"/>
    <p:sldId id="338" r:id="rId42"/>
    <p:sldId id="401" r:id="rId43"/>
    <p:sldId id="402" r:id="rId44"/>
    <p:sldId id="403" r:id="rId45"/>
    <p:sldId id="397" r:id="rId46"/>
    <p:sldId id="341" r:id="rId47"/>
    <p:sldId id="398" r:id="rId48"/>
    <p:sldId id="343" r:id="rId49"/>
    <p:sldId id="399" r:id="rId50"/>
    <p:sldId id="313" r:id="rId51"/>
  </p:sldIdLst>
  <p:sldSz cx="12198350" cy="6858000"/>
  <p:notesSz cx="6858000" cy="9144000"/>
  <p:defaultText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2B6FAA"/>
    <a:srgbClr val="FF5341"/>
    <a:srgbClr val="0071CE"/>
    <a:srgbClr val="D09D00"/>
    <a:srgbClr val="981B1E"/>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5"/>
    <p:restoredTop sz="96327"/>
  </p:normalViewPr>
  <p:slideViewPr>
    <p:cSldViewPr snapToGrid="0" snapToObjects="1">
      <p:cViewPr varScale="1">
        <p:scale>
          <a:sx n="63" d="100"/>
          <a:sy n="63" d="100"/>
        </p:scale>
        <p:origin x="184" y="584"/>
      </p:cViewPr>
      <p:guideLst>
        <p:guide orient="horz" pos="2160"/>
        <p:guide pos="38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omments/modernComment_13D_0.xml><?xml version="1.0" encoding="utf-8"?>
<p188:cmLst xmlns:a="http://schemas.openxmlformats.org/drawingml/2006/main" xmlns:r="http://schemas.openxmlformats.org/officeDocument/2006/relationships" xmlns:p188="http://schemas.microsoft.com/office/powerpoint/2018/8/main">
  <p188:cm id="{E706348E-D7E2-184C-8D60-D702EF242B47}" authorId="{616BA93D-1AF9-3BFE-5DAB-6FAA86F0BBB7}" created="2022-01-22T22:19:15.415">
    <ac:txMkLst xmlns:ac="http://schemas.microsoft.com/office/drawing/2013/main/command">
      <pc:docMk xmlns:pc="http://schemas.microsoft.com/office/powerpoint/2013/main/command"/>
      <pc:sldMk xmlns:pc="http://schemas.microsoft.com/office/powerpoint/2013/main/command" cId="0" sldId="285"/>
      <ac:spMk id="3" creationId="{00000000-0000-0000-0000-000000000000}"/>
      <ac:txMk cp="603" len="7">
        <ac:context len="633" hash="3159870825"/>
      </ac:txMk>
    </ac:txMkLst>
    <p188:pos x="6844876" y="4350115"/>
    <p188:txBody>
      <a:bodyPr/>
      <a:lstStyle/>
      <a:p>
        <a:r>
          <a:rPr lang="en-US"/>
          <a:t>changed to new members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4615DB-5487-1645-B10C-3E5FE51F2D84}" type="datetime1">
              <a:rPr lang="fr-FR" smtClean="0"/>
              <a:pPr/>
              <a:t>13/07/2023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4DC975-A23D-1043-8329-AE888A944FF5}" type="slidenum">
              <a:rPr lang="en-US" smtClean="0"/>
              <a:pPr/>
              <a:t>‹#›</a:t>
            </a:fld>
            <a:endParaRPr lang="en-US"/>
          </a:p>
        </p:txBody>
      </p:sp>
    </p:spTree>
    <p:extLst>
      <p:ext uri="{BB962C8B-B14F-4D97-AF65-F5344CB8AC3E}">
        <p14:creationId xmlns:p14="http://schemas.microsoft.com/office/powerpoint/2010/main" val="31178767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4EFBC-D821-BA44-9E84-202053B14561}" type="datetime1">
              <a:rPr lang="fr-FR" smtClean="0"/>
              <a:pPr/>
              <a:t>13/07/2023</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85D96-4FDB-7148-B18B-46402D7060DF}" type="slidenum">
              <a:rPr lang="en-US" smtClean="0"/>
              <a:pPr/>
              <a:t>‹#›</a:t>
            </a:fld>
            <a:endParaRPr lang="en-US"/>
          </a:p>
        </p:txBody>
      </p:sp>
    </p:spTree>
    <p:extLst>
      <p:ext uri="{BB962C8B-B14F-4D97-AF65-F5344CB8AC3E}">
        <p14:creationId xmlns:p14="http://schemas.microsoft.com/office/powerpoint/2010/main" val="2565197561"/>
      </p:ext>
    </p:extLst>
  </p:cSld>
  <p:clrMap bg1="lt1" tx1="dk1" bg2="lt2" tx2="dk2" accent1="accent1" accent2="accent2" accent3="accent3" accent4="accent4" accent5="accent5" accent6="accent6" hlink="hlink" folHlink="folHlink"/>
  <p:hf hdr="0" ftr="0" dt="0"/>
  <p:notesStyle>
    <a:lvl1pPr marL="0" algn="l" defTabSz="609768" rtl="0" eaLnBrk="1" latinLnBrk="0" hangingPunct="1">
      <a:defRPr sz="1600" kern="1200">
        <a:solidFill>
          <a:schemeClr val="tx1"/>
        </a:solidFill>
        <a:latin typeface="+mn-lt"/>
        <a:ea typeface="+mn-ea"/>
        <a:cs typeface="+mn-cs"/>
      </a:defRPr>
    </a:lvl1pPr>
    <a:lvl2pPr marL="609768" algn="l" defTabSz="609768" rtl="0" eaLnBrk="1" latinLnBrk="0" hangingPunct="1">
      <a:defRPr sz="1600" kern="1200">
        <a:solidFill>
          <a:schemeClr val="tx1"/>
        </a:solidFill>
        <a:latin typeface="+mn-lt"/>
        <a:ea typeface="+mn-ea"/>
        <a:cs typeface="+mn-cs"/>
      </a:defRPr>
    </a:lvl2pPr>
    <a:lvl3pPr marL="1219535" algn="l" defTabSz="609768" rtl="0" eaLnBrk="1" latinLnBrk="0" hangingPunct="1">
      <a:defRPr sz="1600" kern="1200">
        <a:solidFill>
          <a:schemeClr val="tx1"/>
        </a:solidFill>
        <a:latin typeface="+mn-lt"/>
        <a:ea typeface="+mn-ea"/>
        <a:cs typeface="+mn-cs"/>
      </a:defRPr>
    </a:lvl3pPr>
    <a:lvl4pPr marL="1829303" algn="l" defTabSz="609768" rtl="0" eaLnBrk="1" latinLnBrk="0" hangingPunct="1">
      <a:defRPr sz="1600" kern="1200">
        <a:solidFill>
          <a:schemeClr val="tx1"/>
        </a:solidFill>
        <a:latin typeface="+mn-lt"/>
        <a:ea typeface="+mn-ea"/>
        <a:cs typeface="+mn-cs"/>
      </a:defRPr>
    </a:lvl4pPr>
    <a:lvl5pPr marL="2439071" algn="l" defTabSz="609768" rtl="0" eaLnBrk="1" latinLnBrk="0" hangingPunct="1">
      <a:defRPr sz="1600" kern="1200">
        <a:solidFill>
          <a:schemeClr val="tx1"/>
        </a:solidFill>
        <a:latin typeface="+mn-lt"/>
        <a:ea typeface="+mn-ea"/>
        <a:cs typeface="+mn-cs"/>
      </a:defRPr>
    </a:lvl5pPr>
    <a:lvl6pPr marL="3048838" algn="l" defTabSz="609768" rtl="0" eaLnBrk="1" latinLnBrk="0" hangingPunct="1">
      <a:defRPr sz="1600" kern="1200">
        <a:solidFill>
          <a:schemeClr val="tx1"/>
        </a:solidFill>
        <a:latin typeface="+mn-lt"/>
        <a:ea typeface="+mn-ea"/>
        <a:cs typeface="+mn-cs"/>
      </a:defRPr>
    </a:lvl6pPr>
    <a:lvl7pPr marL="3658606" algn="l" defTabSz="609768" rtl="0" eaLnBrk="1" latinLnBrk="0" hangingPunct="1">
      <a:defRPr sz="1600" kern="1200">
        <a:solidFill>
          <a:schemeClr val="tx1"/>
        </a:solidFill>
        <a:latin typeface="+mn-lt"/>
        <a:ea typeface="+mn-ea"/>
        <a:cs typeface="+mn-cs"/>
      </a:defRPr>
    </a:lvl7pPr>
    <a:lvl8pPr marL="4268373" algn="l" defTabSz="609768" rtl="0" eaLnBrk="1" latinLnBrk="0" hangingPunct="1">
      <a:defRPr sz="1600" kern="1200">
        <a:solidFill>
          <a:schemeClr val="tx1"/>
        </a:solidFill>
        <a:latin typeface="+mn-lt"/>
        <a:ea typeface="+mn-ea"/>
        <a:cs typeface="+mn-cs"/>
      </a:defRPr>
    </a:lvl8pPr>
    <a:lvl9pPr marL="4878141" algn="l" defTabSz="60976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CB85D96-4FDB-7148-B18B-46402D7060DF}" type="slidenum">
              <a:rPr lang="en-US" smtClean="0"/>
              <a:pPr/>
              <a:t>1</a:t>
            </a:fld>
            <a:endParaRPr lang="en-US"/>
          </a:p>
        </p:txBody>
      </p:sp>
    </p:spTree>
    <p:extLst>
      <p:ext uri="{BB962C8B-B14F-4D97-AF65-F5344CB8AC3E}">
        <p14:creationId xmlns:p14="http://schemas.microsoft.com/office/powerpoint/2010/main" val="115549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CB85D96-4FDB-7148-B18B-46402D7060DF}" type="slidenum">
              <a:rPr lang="en-US" smtClean="0"/>
              <a:pPr/>
              <a:t>50</a:t>
            </a:fld>
            <a:endParaRPr lang="en-US"/>
          </a:p>
        </p:txBody>
      </p:sp>
    </p:spTree>
    <p:extLst>
      <p:ext uri="{BB962C8B-B14F-4D97-AF65-F5344CB8AC3E}">
        <p14:creationId xmlns:p14="http://schemas.microsoft.com/office/powerpoint/2010/main" val="2657080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BF7872CC-E536-8833-C471-4977DF06C438}"/>
              </a:ext>
            </a:extLst>
          </p:cNvPr>
          <p:cNvPicPr>
            <a:picLocks noChangeAspect="1"/>
          </p:cNvPicPr>
          <p:nvPr userDrawn="1"/>
        </p:nvPicPr>
        <p:blipFill>
          <a:blip r:embed="rId2"/>
          <a:srcRect/>
          <a:stretch/>
        </p:blipFill>
        <p:spPr>
          <a:xfrm>
            <a:off x="510555" y="570197"/>
            <a:ext cx="5087324" cy="1680634"/>
          </a:xfrm>
          <a:prstGeom prst="rect">
            <a:avLst/>
          </a:prstGeom>
          <a:noFill/>
        </p:spPr>
      </p:pic>
      <p:sp>
        <p:nvSpPr>
          <p:cNvPr id="17" name="Titre 1"/>
          <p:cNvSpPr>
            <a:spLocks noGrp="1"/>
          </p:cNvSpPr>
          <p:nvPr>
            <p:ph type="ctrTitle" hasCustomPrompt="1"/>
          </p:nvPr>
        </p:nvSpPr>
        <p:spPr>
          <a:xfrm>
            <a:off x="359777" y="4409344"/>
            <a:ext cx="11376530" cy="1123038"/>
          </a:xfrm>
          <a:noFill/>
          <a:ln>
            <a:noFill/>
          </a:ln>
        </p:spPr>
        <p:txBody>
          <a:bodyPr anchor="b"/>
          <a:lstStyle>
            <a:lvl1pPr algn="l">
              <a:defRPr sz="6000" baseline="0">
                <a:solidFill>
                  <a:schemeClr val="accent2"/>
                </a:solidFill>
                <a:latin typeface="Arial"/>
                <a:cs typeface="Arial"/>
              </a:defRPr>
            </a:lvl1pPr>
          </a:lstStyle>
          <a:p>
            <a:r>
              <a:rPr lang="en-US" dirty="0"/>
              <a:t>Presentation Title</a:t>
            </a:r>
            <a:endParaRPr lang="fr-FR" dirty="0"/>
          </a:p>
        </p:txBody>
      </p:sp>
      <p:sp>
        <p:nvSpPr>
          <p:cNvPr id="18" name="Sous-titre 2"/>
          <p:cNvSpPr>
            <a:spLocks noGrp="1"/>
          </p:cNvSpPr>
          <p:nvPr>
            <p:ph type="subTitle" idx="1" hasCustomPrompt="1"/>
          </p:nvPr>
        </p:nvSpPr>
        <p:spPr>
          <a:xfrm>
            <a:off x="359777" y="3527475"/>
            <a:ext cx="11376530" cy="867169"/>
          </a:xfrm>
        </p:spPr>
        <p:txBody>
          <a:bodyPr anchor="b"/>
          <a:lstStyle>
            <a:lvl1pPr marL="0" indent="0" algn="l">
              <a:buNone/>
              <a:defRPr sz="2400">
                <a:solidFill>
                  <a:schemeClr val="tx2"/>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fr-FR" dirty="0"/>
          </a:p>
        </p:txBody>
      </p:sp>
      <p:cxnSp>
        <p:nvCxnSpPr>
          <p:cNvPr id="20" name="Straight Connector 19"/>
          <p:cNvCxnSpPr/>
          <p:nvPr userDrawn="1"/>
        </p:nvCxnSpPr>
        <p:spPr>
          <a:xfrm>
            <a:off x="359777" y="5532382"/>
            <a:ext cx="3074092"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7" name="Date Placeholder 3">
            <a:extLst>
              <a:ext uri="{FF2B5EF4-FFF2-40B4-BE49-F238E27FC236}">
                <a16:creationId xmlns:a16="http://schemas.microsoft.com/office/drawing/2014/main" id="{21436AFF-B751-2B31-A49B-1BCBA7AE53C6}"/>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dirty="0"/>
              <a:t>15-20 July - 2023</a:t>
            </a:r>
            <a:endParaRPr lang="en-US" dirty="0"/>
          </a:p>
        </p:txBody>
      </p:sp>
      <p:sp>
        <p:nvSpPr>
          <p:cNvPr id="8" name="Footer Placeholder 4">
            <a:extLst>
              <a:ext uri="{FF2B5EF4-FFF2-40B4-BE49-F238E27FC236}">
                <a16:creationId xmlns:a16="http://schemas.microsoft.com/office/drawing/2014/main" id="{D0B9E4FD-C960-E0DF-2C75-F31483304F7D}"/>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9" name="Slide Number Placeholder 5">
            <a:extLst>
              <a:ext uri="{FF2B5EF4-FFF2-40B4-BE49-F238E27FC236}">
                <a16:creationId xmlns:a16="http://schemas.microsoft.com/office/drawing/2014/main" id="{40978897-CD14-4959-4E45-FEB02B03C576}"/>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pic>
        <p:nvPicPr>
          <p:cNvPr id="1028" name="Picture 4"/>
          <p:cNvPicPr>
            <a:picLocks noChangeAspect="1" noChangeArrowheads="1"/>
          </p:cNvPicPr>
          <p:nvPr userDrawn="1"/>
        </p:nvPicPr>
        <p:blipFill>
          <a:blip r:embed="rId3"/>
          <a:srcRect/>
          <a:stretch>
            <a:fillRect/>
          </a:stretch>
        </p:blipFill>
        <p:spPr bwMode="auto">
          <a:xfrm>
            <a:off x="6048040" y="1"/>
            <a:ext cx="6150309" cy="2639508"/>
          </a:xfrm>
          <a:prstGeom prst="rect">
            <a:avLst/>
          </a:prstGeom>
          <a:noFill/>
          <a:ln w="9525">
            <a:noFill/>
            <a:miter lim="800000"/>
            <a:headEnd/>
            <a:tailEnd/>
          </a:ln>
        </p:spPr>
      </p:pic>
    </p:spTree>
    <p:extLst>
      <p:ext uri="{BB962C8B-B14F-4D97-AF65-F5344CB8AC3E}">
        <p14:creationId xmlns:p14="http://schemas.microsoft.com/office/powerpoint/2010/main" val="172054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0" name="Titre 1"/>
          <p:cNvSpPr>
            <a:spLocks noGrp="1"/>
          </p:cNvSpPr>
          <p:nvPr>
            <p:ph type="ctrTitle" hasCustomPrompt="1"/>
          </p:nvPr>
        </p:nvSpPr>
        <p:spPr>
          <a:xfrm>
            <a:off x="359777" y="3975759"/>
            <a:ext cx="11376530" cy="1123038"/>
          </a:xfrm>
        </p:spPr>
        <p:txBody>
          <a:bodyPr anchor="b"/>
          <a:lstStyle>
            <a:lvl1pPr algn="l">
              <a:defRPr sz="6000" baseline="0">
                <a:latin typeface="Arial"/>
                <a:cs typeface="Arial"/>
              </a:defRPr>
            </a:lvl1pPr>
          </a:lstStyle>
          <a:p>
            <a:r>
              <a:rPr lang="en-US" dirty="0"/>
              <a:t>Section Title</a:t>
            </a:r>
            <a:endParaRPr lang="fr-FR" dirty="0"/>
          </a:p>
        </p:txBody>
      </p:sp>
      <p:sp>
        <p:nvSpPr>
          <p:cNvPr id="31" name="Sous-titre 2"/>
          <p:cNvSpPr>
            <a:spLocks noGrp="1"/>
          </p:cNvSpPr>
          <p:nvPr>
            <p:ph type="subTitle" idx="1" hasCustomPrompt="1"/>
          </p:nvPr>
        </p:nvSpPr>
        <p:spPr>
          <a:xfrm>
            <a:off x="359777" y="3093890"/>
            <a:ext cx="11376530" cy="867169"/>
          </a:xfrm>
        </p:spPr>
        <p:txBody>
          <a:bodyPr anchor="b"/>
          <a:lstStyle>
            <a:lvl1pPr marL="0" indent="0" algn="l">
              <a:buNone/>
              <a:defRPr sz="2400">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Section</a:t>
            </a:r>
            <a:endParaRPr lang="fr-FR" dirty="0"/>
          </a:p>
        </p:txBody>
      </p:sp>
      <p:cxnSp>
        <p:nvCxnSpPr>
          <p:cNvPr id="32" name="Straight Connector 31"/>
          <p:cNvCxnSpPr/>
          <p:nvPr userDrawn="1"/>
        </p:nvCxnSpPr>
        <p:spPr>
          <a:xfrm>
            <a:off x="359777" y="5098797"/>
            <a:ext cx="3074092" cy="0"/>
          </a:xfrm>
          <a:prstGeom prst="line">
            <a:avLst/>
          </a:prstGeom>
          <a:ln w="76200" cmpd="sng">
            <a:solidFill>
              <a:schemeClr val="tx2"/>
            </a:solidFill>
          </a:ln>
        </p:spPr>
        <p:style>
          <a:lnRef idx="2">
            <a:schemeClr val="accent1"/>
          </a:lnRef>
          <a:fillRef idx="0">
            <a:schemeClr val="accent1"/>
          </a:fillRef>
          <a:effectRef idx="1">
            <a:schemeClr val="accent1"/>
          </a:effectRef>
          <a:fontRef idx="minor">
            <a:schemeClr val="tx1"/>
          </a:fontRef>
        </p:style>
      </p:cxnSp>
      <p:pic>
        <p:nvPicPr>
          <p:cNvPr id="2" name="Picture 7" descr="logo-IS.png">
            <a:extLst>
              <a:ext uri="{FF2B5EF4-FFF2-40B4-BE49-F238E27FC236}">
                <a16:creationId xmlns:a16="http://schemas.microsoft.com/office/drawing/2014/main" id="{E50866E7-4162-7A98-3E26-93D90AD7C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1789" y="165295"/>
            <a:ext cx="2033681" cy="1702191"/>
          </a:xfrm>
          <a:prstGeom prst="rect">
            <a:avLst/>
          </a:prstGeom>
        </p:spPr>
      </p:pic>
      <p:sp>
        <p:nvSpPr>
          <p:cNvPr id="3" name="Date Placeholder 3">
            <a:extLst>
              <a:ext uri="{FF2B5EF4-FFF2-40B4-BE49-F238E27FC236}">
                <a16:creationId xmlns:a16="http://schemas.microsoft.com/office/drawing/2014/main" id="{977D797C-D046-80F8-EC90-4E08BE277173}"/>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dirty="0"/>
              <a:t>15-20 July - 2023</a:t>
            </a:r>
            <a:endParaRPr lang="en-US" dirty="0"/>
          </a:p>
        </p:txBody>
      </p:sp>
      <p:sp>
        <p:nvSpPr>
          <p:cNvPr id="7" name="Footer Placeholder 4">
            <a:extLst>
              <a:ext uri="{FF2B5EF4-FFF2-40B4-BE49-F238E27FC236}">
                <a16:creationId xmlns:a16="http://schemas.microsoft.com/office/drawing/2014/main" id="{DD6B1FAB-0F8B-9952-3886-6BF7EB970086}"/>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8" name="Slide Number Placeholder 5">
            <a:extLst>
              <a:ext uri="{FF2B5EF4-FFF2-40B4-BE49-F238E27FC236}">
                <a16:creationId xmlns:a16="http://schemas.microsoft.com/office/drawing/2014/main" id="{31697720-FF28-EBCA-6E58-9305D8EC79DF}"/>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85700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1"/>
                </a:solidFill>
                <a:latin typeface="+mj-lt"/>
              </a:defRPr>
            </a:lvl1pPr>
          </a:lstStyle>
          <a:p>
            <a:r>
              <a:rPr lang="en-GB"/>
              <a:t>Click to edit Master title style</a:t>
            </a:r>
            <a:endParaRPr lang="en-US" dirty="0"/>
          </a:p>
        </p:txBody>
      </p:sp>
      <p:sp>
        <p:nvSpPr>
          <p:cNvPr id="6" name="Date Placeholder 3">
            <a:extLst>
              <a:ext uri="{FF2B5EF4-FFF2-40B4-BE49-F238E27FC236}">
                <a16:creationId xmlns:a16="http://schemas.microsoft.com/office/drawing/2014/main" id="{C37F5C37-BBA8-A164-A506-A11870B88F06}"/>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bg1"/>
                </a:solidFill>
              </a:defRPr>
            </a:lvl1pPr>
          </a:lstStyle>
          <a:p>
            <a:r>
              <a:rPr lang="fr-FR" dirty="0"/>
              <a:t>15-20 July - 2023</a:t>
            </a:r>
            <a:endParaRPr lang="en-US" dirty="0"/>
          </a:p>
        </p:txBody>
      </p:sp>
      <p:sp>
        <p:nvSpPr>
          <p:cNvPr id="7" name="Footer Placeholder 4">
            <a:extLst>
              <a:ext uri="{FF2B5EF4-FFF2-40B4-BE49-F238E27FC236}">
                <a16:creationId xmlns:a16="http://schemas.microsoft.com/office/drawing/2014/main" id="{7CE73E83-95CC-AF26-B2FB-7EBBABB2B047}"/>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8" name="Slide Number Placeholder 5">
            <a:extLst>
              <a:ext uri="{FF2B5EF4-FFF2-40B4-BE49-F238E27FC236}">
                <a16:creationId xmlns:a16="http://schemas.microsoft.com/office/drawing/2014/main" id="{9B07CCF9-DED4-7F60-8C36-EE34081D1CFF}"/>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72354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8050ACD-CCDD-C334-760B-356AAC826C1E}"/>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dirty="0"/>
              <a:t>15-20 July - 2023</a:t>
            </a:r>
            <a:endParaRPr lang="en-US" dirty="0"/>
          </a:p>
        </p:txBody>
      </p:sp>
      <p:sp>
        <p:nvSpPr>
          <p:cNvPr id="6" name="Footer Placeholder 4">
            <a:extLst>
              <a:ext uri="{FF2B5EF4-FFF2-40B4-BE49-F238E27FC236}">
                <a16:creationId xmlns:a16="http://schemas.microsoft.com/office/drawing/2014/main" id="{186CF7F3-BBE8-3E66-F7BB-853982998020}"/>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7" name="Slide Number Placeholder 5">
            <a:extLst>
              <a:ext uri="{FF2B5EF4-FFF2-40B4-BE49-F238E27FC236}">
                <a16:creationId xmlns:a16="http://schemas.microsoft.com/office/drawing/2014/main" id="{FCC15E13-F5E3-1B14-E7C2-31B8EC218D96}"/>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30060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1"/>
                </a:solidFill>
                <a:latin typeface="+mj-lt"/>
              </a:defRPr>
            </a:lvl1pPr>
          </a:lstStyle>
          <a:p>
            <a:r>
              <a:rPr lang="en-GB" dirty="0"/>
              <a:t>Click to edit Master title style</a:t>
            </a:r>
            <a:endParaRPr lang="en-US" dirty="0"/>
          </a:p>
        </p:txBody>
      </p:sp>
      <p:sp>
        <p:nvSpPr>
          <p:cNvPr id="3" name="Content Placeholder 2"/>
          <p:cNvSpPr>
            <a:spLocks noGrp="1"/>
          </p:cNvSpPr>
          <p:nvPr>
            <p:ph sz="half" idx="1"/>
          </p:nvPr>
        </p:nvSpPr>
        <p:spPr>
          <a:xfrm>
            <a:off x="609917" y="1600201"/>
            <a:ext cx="10978516" cy="4525963"/>
          </a:xfrm>
        </p:spPr>
        <p:txBody>
          <a:bodyPr/>
          <a:lstStyle>
            <a:lvl1pPr>
              <a:spcAft>
                <a:spcPts val="300"/>
              </a:spcAft>
              <a:defRPr sz="3700">
                <a:solidFill>
                  <a:schemeClr val="tx2"/>
                </a:solidFill>
                <a:latin typeface="+mn-lt"/>
              </a:defRPr>
            </a:lvl1pPr>
            <a:lvl2pPr>
              <a:spcAft>
                <a:spcPts val="300"/>
              </a:spcAft>
              <a:defRPr sz="3200">
                <a:solidFill>
                  <a:schemeClr val="tx2"/>
                </a:solidFill>
                <a:latin typeface="+mn-lt"/>
              </a:defRPr>
            </a:lvl2pPr>
            <a:lvl3pPr>
              <a:spcAft>
                <a:spcPts val="300"/>
              </a:spcAft>
              <a:defRPr sz="2700">
                <a:solidFill>
                  <a:schemeClr val="tx2"/>
                </a:solidFill>
                <a:latin typeface="+mn-lt"/>
              </a:defRPr>
            </a:lvl3pPr>
            <a:lvl4pPr>
              <a:spcAft>
                <a:spcPts val="300"/>
              </a:spcAft>
              <a:defRPr sz="2400">
                <a:solidFill>
                  <a:schemeClr val="tx2"/>
                </a:solidFill>
                <a:latin typeface="+mn-lt"/>
              </a:defRPr>
            </a:lvl4pPr>
            <a:lvl5pPr>
              <a:spcAft>
                <a:spcPts val="300"/>
              </a:spcAft>
              <a:defRPr sz="2400">
                <a:solidFill>
                  <a:schemeClr val="tx2"/>
                </a:solidFill>
                <a:latin typeface="+mn-lt"/>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3">
            <a:extLst>
              <a:ext uri="{FF2B5EF4-FFF2-40B4-BE49-F238E27FC236}">
                <a16:creationId xmlns:a16="http://schemas.microsoft.com/office/drawing/2014/main" id="{DC4A30FC-AAF4-AEB0-8C1B-08C33B288D09}"/>
              </a:ext>
            </a:extLst>
          </p:cNvPr>
          <p:cNvSpPr>
            <a:spLocks noGrp="1"/>
          </p:cNvSpPr>
          <p:nvPr>
            <p:ph type="dt" sz="half" idx="10"/>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dirty="0"/>
              <a:t>15-20 July - 2023</a:t>
            </a:r>
            <a:endParaRPr lang="en-US" dirty="0"/>
          </a:p>
        </p:txBody>
      </p:sp>
      <p:sp>
        <p:nvSpPr>
          <p:cNvPr id="9" name="Footer Placeholder 4">
            <a:extLst>
              <a:ext uri="{FF2B5EF4-FFF2-40B4-BE49-F238E27FC236}">
                <a16:creationId xmlns:a16="http://schemas.microsoft.com/office/drawing/2014/main" id="{32DD0FA2-CA4A-968F-BC51-E308E3DE1DFE}"/>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10" name="Slide Number Placeholder 5">
            <a:extLst>
              <a:ext uri="{FF2B5EF4-FFF2-40B4-BE49-F238E27FC236}">
                <a16:creationId xmlns:a16="http://schemas.microsoft.com/office/drawing/2014/main" id="{39C1A0E6-E652-7B95-7AA9-F8F8244888CA}"/>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53123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1"/>
                </a:solidFill>
                <a:latin typeface="+mj-lt"/>
              </a:defRPr>
            </a:lvl1pPr>
          </a:lstStyle>
          <a:p>
            <a:r>
              <a:rPr lang="en-GB" dirty="0"/>
              <a:t>Click to edit Master title style</a:t>
            </a:r>
            <a:endParaRPr lang="en-US" dirty="0"/>
          </a:p>
        </p:txBody>
      </p:sp>
      <p:sp>
        <p:nvSpPr>
          <p:cNvPr id="3" name="Content Placeholder 2"/>
          <p:cNvSpPr>
            <a:spLocks noGrp="1"/>
          </p:cNvSpPr>
          <p:nvPr>
            <p:ph sz="half" idx="1"/>
          </p:nvPr>
        </p:nvSpPr>
        <p:spPr>
          <a:xfrm>
            <a:off x="609917" y="1600201"/>
            <a:ext cx="5387605" cy="4525963"/>
          </a:xfrm>
        </p:spPr>
        <p:txBody>
          <a:bodyPr/>
          <a:lstStyle>
            <a:lvl1pPr>
              <a:defRPr sz="3700">
                <a:solidFill>
                  <a:schemeClr val="tx2"/>
                </a:solidFill>
                <a:latin typeface="+mn-lt"/>
              </a:defRPr>
            </a:lvl1pPr>
            <a:lvl2pPr>
              <a:defRPr sz="3200">
                <a:solidFill>
                  <a:schemeClr val="tx2"/>
                </a:solidFill>
                <a:latin typeface="+mn-lt"/>
              </a:defRPr>
            </a:lvl2pPr>
            <a:lvl3pPr>
              <a:defRPr sz="2700">
                <a:solidFill>
                  <a:schemeClr val="tx2"/>
                </a:solidFill>
                <a:latin typeface="+mn-lt"/>
              </a:defRPr>
            </a:lvl3pPr>
            <a:lvl4pPr>
              <a:defRPr sz="2400">
                <a:solidFill>
                  <a:schemeClr val="tx2"/>
                </a:solidFill>
                <a:latin typeface="+mn-lt"/>
              </a:defRPr>
            </a:lvl4pPr>
            <a:lvl5pPr>
              <a:defRPr sz="2400">
                <a:solidFill>
                  <a:schemeClr val="tx2"/>
                </a:solidFill>
                <a:latin typeface="+mn-lt"/>
              </a:defRPr>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0828" y="1600201"/>
            <a:ext cx="5387605" cy="4525963"/>
          </a:xfrm>
        </p:spPr>
        <p:txBody>
          <a:bodyPr/>
          <a:lstStyle>
            <a:lvl1pPr>
              <a:defRPr sz="3700">
                <a:solidFill>
                  <a:schemeClr val="tx2"/>
                </a:solidFill>
                <a:latin typeface="+mn-lt"/>
              </a:defRPr>
            </a:lvl1pPr>
            <a:lvl2pPr>
              <a:defRPr sz="3200">
                <a:solidFill>
                  <a:schemeClr val="tx2"/>
                </a:solidFill>
                <a:latin typeface="+mn-lt"/>
              </a:defRPr>
            </a:lvl2pPr>
            <a:lvl3pPr>
              <a:defRPr sz="2700">
                <a:solidFill>
                  <a:schemeClr val="tx2"/>
                </a:solidFill>
                <a:latin typeface="+mn-lt"/>
              </a:defRPr>
            </a:lvl3pPr>
            <a:lvl4pPr>
              <a:defRPr sz="2400">
                <a:solidFill>
                  <a:schemeClr val="tx2"/>
                </a:solidFill>
                <a:latin typeface="+mn-lt"/>
              </a:defRPr>
            </a:lvl4pPr>
            <a:lvl5pPr>
              <a:defRPr sz="2400">
                <a:solidFill>
                  <a:schemeClr val="tx2"/>
                </a:solidFill>
                <a:latin typeface="+mn-lt"/>
              </a:defRPr>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3">
            <a:extLst>
              <a:ext uri="{FF2B5EF4-FFF2-40B4-BE49-F238E27FC236}">
                <a16:creationId xmlns:a16="http://schemas.microsoft.com/office/drawing/2014/main" id="{DC4A30FC-AAF4-AEB0-8C1B-08C33B288D09}"/>
              </a:ext>
            </a:extLst>
          </p:cNvPr>
          <p:cNvSpPr>
            <a:spLocks noGrp="1"/>
          </p:cNvSpPr>
          <p:nvPr>
            <p:ph type="dt" sz="half" idx="10"/>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dirty="0"/>
              <a:t>15-20 July - 2023</a:t>
            </a:r>
            <a:endParaRPr lang="en-US" dirty="0"/>
          </a:p>
        </p:txBody>
      </p:sp>
      <p:sp>
        <p:nvSpPr>
          <p:cNvPr id="9" name="Footer Placeholder 4">
            <a:extLst>
              <a:ext uri="{FF2B5EF4-FFF2-40B4-BE49-F238E27FC236}">
                <a16:creationId xmlns:a16="http://schemas.microsoft.com/office/drawing/2014/main" id="{32DD0FA2-CA4A-968F-BC51-E308E3DE1DFE}"/>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10" name="Slide Number Placeholder 5">
            <a:extLst>
              <a:ext uri="{FF2B5EF4-FFF2-40B4-BE49-F238E27FC236}">
                <a16:creationId xmlns:a16="http://schemas.microsoft.com/office/drawing/2014/main" id="{39C1A0E6-E652-7B95-7AA9-F8F8244888CA}"/>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53123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67AE59-3D7D-9F72-F9C2-B52F6E235F09}"/>
              </a:ext>
            </a:extLst>
          </p:cNvPr>
          <p:cNvSpPr>
            <a:spLocks noGrp="1"/>
          </p:cNvSpPr>
          <p:nvPr>
            <p:ph type="ftr" sz="quarter" idx="3"/>
          </p:nvPr>
        </p:nvSpPr>
        <p:spPr>
          <a:xfrm>
            <a:off x="4167770" y="4128687"/>
            <a:ext cx="3862811" cy="365125"/>
          </a:xfrm>
          <a:prstGeom prst="rect">
            <a:avLst/>
          </a:prstGeom>
        </p:spPr>
        <p:txBody>
          <a:bodyPr vert="horz" lIns="121954" tIns="60977" rIns="121954" bIns="60977" rtlCol="0" anchor="ctr"/>
          <a:lstStyle>
            <a:lvl1pPr algn="ctr">
              <a:defRPr sz="2000">
                <a:solidFill>
                  <a:schemeClr val="tx2"/>
                </a:solidFill>
              </a:defRPr>
            </a:lvl1pPr>
          </a:lstStyle>
          <a:p>
            <a:r>
              <a:rPr lang="en-US" dirty="0" err="1"/>
              <a:t>www.incose.org</a:t>
            </a:r>
            <a:r>
              <a:rPr lang="en-US" dirty="0"/>
              <a:t>/symp2023</a:t>
            </a:r>
          </a:p>
        </p:txBody>
      </p:sp>
      <p:pic>
        <p:nvPicPr>
          <p:cNvPr id="7" name="Graphique 6">
            <a:extLst>
              <a:ext uri="{FF2B5EF4-FFF2-40B4-BE49-F238E27FC236}">
                <a16:creationId xmlns:a16="http://schemas.microsoft.com/office/drawing/2014/main" id="{AA4E6887-D382-6DC3-D095-19557F1BC08B}"/>
              </a:ext>
            </a:extLst>
          </p:cNvPr>
          <p:cNvPicPr>
            <a:picLocks noChangeAspect="1"/>
          </p:cNvPicPr>
          <p:nvPr userDrawn="1"/>
        </p:nvPicPr>
        <p:blipFill>
          <a:blip r:embed="rId2"/>
          <a:srcRect/>
          <a:stretch/>
        </p:blipFill>
        <p:spPr>
          <a:xfrm>
            <a:off x="2586648" y="1916591"/>
            <a:ext cx="6449989" cy="2130800"/>
          </a:xfrm>
          <a:prstGeom prst="rect">
            <a:avLst/>
          </a:prstGeom>
        </p:spPr>
      </p:pic>
    </p:spTree>
    <p:extLst>
      <p:ext uri="{BB962C8B-B14F-4D97-AF65-F5344CB8AC3E}">
        <p14:creationId xmlns:p14="http://schemas.microsoft.com/office/powerpoint/2010/main" val="308482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00">
                <a:solidFill>
                  <a:srgbClr val="D09D00"/>
                </a:solidFill>
                <a:latin typeface="+mj-lt"/>
                <a:cs typeface="Open Sans"/>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mn-lt"/>
                <a:cs typeface="Open Sans"/>
              </a:defRPr>
            </a:lvl1pPr>
            <a:lvl2pPr>
              <a:defRPr>
                <a:solidFill>
                  <a:schemeClr val="tx1"/>
                </a:solidFill>
                <a:latin typeface="+mn-lt"/>
                <a:cs typeface="Open Sans"/>
              </a:defRPr>
            </a:lvl2pPr>
            <a:lvl3pPr>
              <a:defRPr>
                <a:solidFill>
                  <a:schemeClr val="tx1"/>
                </a:solidFill>
                <a:latin typeface="+mn-lt"/>
                <a:cs typeface="Open Sans"/>
              </a:defRPr>
            </a:lvl3pPr>
            <a:lvl4pPr>
              <a:defRPr>
                <a:solidFill>
                  <a:schemeClr val="tx1"/>
                </a:solidFill>
                <a:latin typeface="+mn-lt"/>
                <a:cs typeface="Open Sans"/>
              </a:defRPr>
            </a:lvl4pPr>
            <a:lvl5pPr>
              <a:defRPr>
                <a:solidFill>
                  <a:schemeClr val="tx1"/>
                </a:solidFill>
                <a:latin typeface="+mn-lt"/>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EA8909-9200-8C4F-81EE-E19182FBCAC0}" type="datetime4">
              <a:rPr lang="fr-FR" smtClean="0"/>
              <a:pPr/>
              <a:t>13 juillet 2023</a:t>
            </a:fld>
            <a:endParaRPr lang="en-US" dirty="0"/>
          </a:p>
        </p:txBody>
      </p:sp>
      <p:sp>
        <p:nvSpPr>
          <p:cNvPr id="5" name="Footer Placeholder 4"/>
          <p:cNvSpPr>
            <a:spLocks noGrp="1"/>
          </p:cNvSpPr>
          <p:nvPr>
            <p:ph type="ftr" sz="quarter" idx="11"/>
          </p:nvPr>
        </p:nvSpPr>
        <p:spPr/>
        <p:txBody>
          <a:bodyPr/>
          <a:lstStyle/>
          <a:p>
            <a:r>
              <a:rPr lang="en-US" dirty="0"/>
              <a:t>www.incose.org/symp2022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204239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D09D00"/>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09918" y="1535113"/>
            <a:ext cx="5389723" cy="639763"/>
          </a:xfrm>
        </p:spPr>
        <p:txBody>
          <a:bodyPr anchor="b">
            <a:normAutofit/>
          </a:bodyPr>
          <a:lstStyle>
            <a:lvl1pPr marL="0" indent="0">
              <a:buNone/>
              <a:defRPr sz="2800" b="0">
                <a:solidFill>
                  <a:srgbClr val="D09D00"/>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4" name="Content Placeholder 3"/>
          <p:cNvSpPr>
            <a:spLocks noGrp="1"/>
          </p:cNvSpPr>
          <p:nvPr>
            <p:ph sz="half" idx="2"/>
          </p:nvPr>
        </p:nvSpPr>
        <p:spPr>
          <a:xfrm>
            <a:off x="609918" y="2174875"/>
            <a:ext cx="5389723" cy="3951288"/>
          </a:xfrm>
        </p:spPr>
        <p:txBody>
          <a:bodyPr/>
          <a:lstStyle>
            <a:lvl1pPr>
              <a:defRPr sz="3200">
                <a:latin typeface="+mn-lt"/>
              </a:defRPr>
            </a:lvl1pPr>
            <a:lvl2pPr>
              <a:defRPr sz="2700">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594" y="1535113"/>
            <a:ext cx="5391840" cy="639763"/>
          </a:xfrm>
        </p:spPr>
        <p:txBody>
          <a:bodyPr anchor="b">
            <a:normAutofit/>
          </a:bodyPr>
          <a:lstStyle>
            <a:lvl1pPr marL="0" indent="0">
              <a:buNone/>
              <a:defRPr sz="2800" b="0">
                <a:solidFill>
                  <a:srgbClr val="D09D00"/>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6594" y="2174875"/>
            <a:ext cx="5391840" cy="3951288"/>
          </a:xfrm>
        </p:spPr>
        <p:txBody>
          <a:bodyPr/>
          <a:lstStyle>
            <a:lvl1pPr>
              <a:defRPr sz="3200">
                <a:latin typeface="+mn-lt"/>
              </a:defRPr>
            </a:lvl1pPr>
            <a:lvl2pPr>
              <a:defRPr sz="2700">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B28D9E-FD1F-BA45-B6E9-8A577D0645AD}" type="datetime4">
              <a:rPr lang="fr-FR" smtClean="0"/>
              <a:pPr/>
              <a:t>13 juillet 2023</a:t>
            </a:fld>
            <a:endParaRPr lang="en-US" dirty="0"/>
          </a:p>
        </p:txBody>
      </p:sp>
      <p:sp>
        <p:nvSpPr>
          <p:cNvPr id="8" name="Footer Placeholder 7"/>
          <p:cNvSpPr>
            <a:spLocks noGrp="1"/>
          </p:cNvSpPr>
          <p:nvPr>
            <p:ph type="ftr" sz="quarter" idx="11"/>
          </p:nvPr>
        </p:nvSpPr>
        <p:spPr/>
        <p:txBody>
          <a:bodyPr/>
          <a:lstStyle/>
          <a:p>
            <a:r>
              <a:rPr lang="en-US" dirty="0"/>
              <a:t>www.incose.org/symp2022</a:t>
            </a:r>
          </a:p>
        </p:txBody>
      </p:sp>
      <p:sp>
        <p:nvSpPr>
          <p:cNvPr id="9" name="Slide Number Placeholder 8"/>
          <p:cNvSpPr>
            <a:spLocks noGrp="1"/>
          </p:cNvSpPr>
          <p:nvPr>
            <p:ph type="sldNum" sz="quarter" idx="12"/>
          </p:nvPr>
        </p:nvSpPr>
        <p:spPr/>
        <p:txBody>
          <a:body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220549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7" descr="logo-IS.png">
            <a:extLst>
              <a:ext uri="{FF2B5EF4-FFF2-40B4-BE49-F238E27FC236}">
                <a16:creationId xmlns:a16="http://schemas.microsoft.com/office/drawing/2014/main" id="{FE30A55E-BDEE-BAD2-9EC5-B8D4DCF05F98}"/>
              </a:ext>
            </a:extLst>
          </p:cNvPr>
          <p:cNvPicPr>
            <a:picLocks noChangeAspect="1"/>
          </p:cNvPicPr>
          <p:nvPr/>
        </p:nvPicPr>
        <p:blipFill rotWithShape="1">
          <a:blip r:embed="rId11">
            <a:alphaModFix amt="10000"/>
            <a:extLst>
              <a:ext uri="{28A0092B-C50C-407E-A947-70E740481C1C}">
                <a14:useLocalDpi xmlns:a14="http://schemas.microsoft.com/office/drawing/2010/main" val="0"/>
              </a:ext>
            </a:extLst>
          </a:blip>
          <a:srcRect b="23605"/>
          <a:stretch/>
        </p:blipFill>
        <p:spPr>
          <a:xfrm>
            <a:off x="204021" y="3207435"/>
            <a:ext cx="5895154" cy="3769507"/>
          </a:xfrm>
          <a:prstGeom prst="rect">
            <a:avLst/>
          </a:prstGeom>
        </p:spPr>
      </p:pic>
      <p:sp>
        <p:nvSpPr>
          <p:cNvPr id="2" name="Title Placeholder 1"/>
          <p:cNvSpPr>
            <a:spLocks noGrp="1"/>
          </p:cNvSpPr>
          <p:nvPr>
            <p:ph type="title"/>
          </p:nvPr>
        </p:nvSpPr>
        <p:spPr>
          <a:xfrm>
            <a:off x="609918" y="274639"/>
            <a:ext cx="10978515" cy="1143000"/>
          </a:xfrm>
          <a:prstGeom prst="rect">
            <a:avLst/>
          </a:prstGeom>
        </p:spPr>
        <p:txBody>
          <a:bodyPr vert="horz" lIns="121954" tIns="60977" rIns="121954" bIns="60977"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918" y="1600201"/>
            <a:ext cx="10978515" cy="4525963"/>
          </a:xfrm>
          <a:prstGeom prst="rect">
            <a:avLst/>
          </a:prstGeom>
        </p:spPr>
        <p:txBody>
          <a:bodyPr vert="horz" lIns="121954" tIns="60977" rIns="121954" bIns="60977"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dirty="0"/>
              <a:t>15-20 July - 2023</a:t>
            </a:r>
            <a:endParaRPr lang="en-US" dirty="0"/>
          </a:p>
        </p:txBody>
      </p:sp>
      <p:sp>
        <p:nvSpPr>
          <p:cNvPr id="5" name="Footer Placeholder 4"/>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dirty="0" err="1"/>
              <a:t>www.incose.org</a:t>
            </a:r>
            <a:r>
              <a:rPr lang="en-US" dirty="0"/>
              <a:t>/symp2023</a:t>
            </a:r>
          </a:p>
        </p:txBody>
      </p:sp>
      <p:sp>
        <p:nvSpPr>
          <p:cNvPr id="6" name="Slide Number Placeholder 5"/>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27772449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75" r:id="rId5"/>
    <p:sldLayoutId id="2147483677" r:id="rId6"/>
    <p:sldLayoutId id="2147483672" r:id="rId7"/>
    <p:sldLayoutId id="2147483678" r:id="rId8"/>
    <p:sldLayoutId id="2147483679" r:id="rId9"/>
  </p:sldLayoutIdLst>
  <p:hf hdr="0" dt="0"/>
  <p:txStyles>
    <p:titleStyle>
      <a:lvl1pPr algn="l" defTabSz="609768" rtl="0" eaLnBrk="1" latinLnBrk="0" hangingPunct="1">
        <a:spcBef>
          <a:spcPct val="0"/>
        </a:spcBef>
        <a:buNone/>
        <a:defRPr sz="4400" kern="1200">
          <a:solidFill>
            <a:schemeClr val="tx1"/>
          </a:solidFill>
          <a:latin typeface="+mj-lt"/>
          <a:ea typeface="+mj-ea"/>
          <a:cs typeface="Arial"/>
        </a:defRPr>
      </a:lvl1pPr>
    </p:titleStyle>
    <p:bodyStyle>
      <a:lvl1pPr marL="457326" indent="-457326" algn="l" defTabSz="609768" rtl="0" eaLnBrk="1" latinLnBrk="0" hangingPunct="1">
        <a:spcBef>
          <a:spcPct val="20000"/>
        </a:spcBef>
        <a:spcAft>
          <a:spcPts val="300"/>
        </a:spcAft>
        <a:buFont typeface="Arial"/>
        <a:buChar char="•"/>
        <a:defRPr sz="4300" kern="1200">
          <a:solidFill>
            <a:schemeClr val="tx2"/>
          </a:solidFill>
          <a:latin typeface="+mn-lt"/>
          <a:ea typeface="+mn-ea"/>
          <a:cs typeface="Arial"/>
        </a:defRPr>
      </a:lvl1pPr>
      <a:lvl2pPr marL="990872" indent="-381105" algn="l" defTabSz="609768" rtl="0" eaLnBrk="1" latinLnBrk="0" hangingPunct="1">
        <a:spcBef>
          <a:spcPct val="20000"/>
        </a:spcBef>
        <a:spcAft>
          <a:spcPts val="300"/>
        </a:spcAft>
        <a:buFont typeface="Arial"/>
        <a:buChar char="–"/>
        <a:defRPr sz="3700" kern="1200">
          <a:solidFill>
            <a:schemeClr val="tx2"/>
          </a:solidFill>
          <a:latin typeface="+mn-lt"/>
          <a:ea typeface="+mn-ea"/>
          <a:cs typeface="Arial"/>
        </a:defRPr>
      </a:lvl2pPr>
      <a:lvl3pPr marL="1524419" indent="-304884" algn="l" defTabSz="609768" rtl="0" eaLnBrk="1" latinLnBrk="0" hangingPunct="1">
        <a:spcBef>
          <a:spcPct val="20000"/>
        </a:spcBef>
        <a:spcAft>
          <a:spcPts val="300"/>
        </a:spcAft>
        <a:buFont typeface="Arial"/>
        <a:buChar char="•"/>
        <a:defRPr sz="3200" kern="1200">
          <a:solidFill>
            <a:schemeClr val="tx2"/>
          </a:solidFill>
          <a:latin typeface="+mn-lt"/>
          <a:ea typeface="+mn-ea"/>
          <a:cs typeface="Arial"/>
        </a:defRPr>
      </a:lvl3pPr>
      <a:lvl4pPr marL="2134187" indent="-304884" algn="l" defTabSz="609768" rtl="0" eaLnBrk="1" latinLnBrk="0" hangingPunct="1">
        <a:spcBef>
          <a:spcPct val="20000"/>
        </a:spcBef>
        <a:spcAft>
          <a:spcPts val="300"/>
        </a:spcAft>
        <a:buFont typeface="Arial"/>
        <a:buChar char="–"/>
        <a:defRPr sz="2700" kern="1200">
          <a:solidFill>
            <a:schemeClr val="tx2"/>
          </a:solidFill>
          <a:latin typeface="+mn-lt"/>
          <a:ea typeface="+mn-ea"/>
          <a:cs typeface="Arial"/>
        </a:defRPr>
      </a:lvl4pPr>
      <a:lvl5pPr marL="2743954" indent="-304884" algn="l" defTabSz="609768" rtl="0" eaLnBrk="1" latinLnBrk="0" hangingPunct="1">
        <a:spcBef>
          <a:spcPct val="20000"/>
        </a:spcBef>
        <a:spcAft>
          <a:spcPts val="300"/>
        </a:spcAft>
        <a:buFont typeface="Arial"/>
        <a:buChar char="»"/>
        <a:defRPr sz="2700" kern="1200">
          <a:solidFill>
            <a:schemeClr val="tx2"/>
          </a:solidFill>
          <a:latin typeface="+mn-lt"/>
          <a:ea typeface="+mn-ea"/>
          <a:cs typeface="Arial"/>
        </a:defRPr>
      </a:lvl5pPr>
      <a:lvl6pPr marL="3353722" indent="-304884" algn="l" defTabSz="609768" rtl="0" eaLnBrk="1" latinLnBrk="0" hangingPunct="1">
        <a:spcBef>
          <a:spcPct val="20000"/>
        </a:spcBef>
        <a:buFont typeface="Arial"/>
        <a:buChar char="•"/>
        <a:defRPr sz="27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7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channel/UCadgYaqKWDckenP2SU8-cPw/playlists"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6oOI3H_Arb8?list=PLVfZ7HbxxzBXw8h1mx1uVBYJlfGQpXVhF" TargetMode="External"/><Relationship Id="rId7" Type="http://schemas.openxmlformats.org/officeDocument/2006/relationships/hyperlink" Target="https://www.youtube.com/playlist?list=PLVfZ7HbxxzBWvxT1A_Z69i7R8tJILVoFS" TargetMode="External"/><Relationship Id="rId2" Type="http://schemas.openxmlformats.org/officeDocument/2006/relationships/hyperlink" Target="https://youtu.be/Uy8W_lNLsUI" TargetMode="External"/><Relationship Id="rId1" Type="http://schemas.openxmlformats.org/officeDocument/2006/relationships/slideLayout" Target="../slideLayouts/slideLayout8.xml"/><Relationship Id="rId6" Type="http://schemas.openxmlformats.org/officeDocument/2006/relationships/hyperlink" Target="https://youtu.be/RAYclUVD5IE?list=PLVfZ7HbxxzBVlGZddJkiB6E8nfODaM4_d" TargetMode="External"/><Relationship Id="rId5" Type="http://schemas.openxmlformats.org/officeDocument/2006/relationships/hyperlink" Target="https://youtu.be/CAGIkfk-WWs" TargetMode="External"/><Relationship Id="rId4" Type="http://schemas.openxmlformats.org/officeDocument/2006/relationships/hyperlink" Target="https://www.youtube.com/watch?v=1I4SB1Qvea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playlist?list=PLVfZ7HbxxzBWvxT1A_Z69i7R8tJILVoFS" TargetMode="Externa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playlist?list=PLVfZ7HbxxzBUVFtJzdHO6zp8LK0qk-aW5" TargetMode="External"/><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3D_0.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incose.org/inet/working-groups/requirements" TargetMode="External"/><Relationship Id="rId7" Type="http://schemas.openxmlformats.org/officeDocument/2006/relationships/image" Target="../media/image8.jpeg"/><Relationship Id="rId2" Type="http://schemas.openxmlformats.org/officeDocument/2006/relationships/hyperlink" Target="https://www.incose.org/incose-member-resources/working-groups/process/requirements" TargetMode="Externa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s://www.youtube.com/channel/UCadgYaqKWDckenP2SU8-cPw/playlis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cose.org/incose-member-resources/working-groups/process/requirements" TargetMode="Externa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cose.org/inet/working-groups/requirements" TargetMode="Externa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81D3-FC3E-0546-9BA5-716A2FAD8224}"/>
              </a:ext>
            </a:extLst>
          </p:cNvPr>
          <p:cNvSpPr>
            <a:spLocks noGrp="1"/>
          </p:cNvSpPr>
          <p:nvPr>
            <p:ph type="ctrTitle"/>
          </p:nvPr>
        </p:nvSpPr>
        <p:spPr/>
        <p:txBody>
          <a:bodyPr>
            <a:normAutofit/>
          </a:bodyPr>
          <a:lstStyle/>
          <a:p>
            <a:r>
              <a:rPr lang="fr-FR" dirty="0"/>
              <a:t>IS2023 RWG Meeting</a:t>
            </a:r>
          </a:p>
        </p:txBody>
      </p:sp>
      <p:sp>
        <p:nvSpPr>
          <p:cNvPr id="3" name="Subtitle 2">
            <a:extLst>
              <a:ext uri="{FF2B5EF4-FFF2-40B4-BE49-F238E27FC236}">
                <a16:creationId xmlns:a16="http://schemas.microsoft.com/office/drawing/2014/main" id="{1F241F82-2812-0C4C-BFF6-4C648C9194F3}"/>
              </a:ext>
            </a:extLst>
          </p:cNvPr>
          <p:cNvSpPr>
            <a:spLocks noGrp="1"/>
          </p:cNvSpPr>
          <p:nvPr>
            <p:ph type="subTitle" idx="1"/>
          </p:nvPr>
        </p:nvSpPr>
        <p:spPr/>
        <p:txBody>
          <a:bodyPr/>
          <a:lstStyle/>
          <a:p>
            <a:r>
              <a:rPr lang="fr-FR" dirty="0"/>
              <a:t>INCOSE </a:t>
            </a:r>
            <a:r>
              <a:rPr lang="en-US" dirty="0"/>
              <a:t>Requirements</a:t>
            </a:r>
            <a:r>
              <a:rPr lang="fr-FR" dirty="0"/>
              <a:t> </a:t>
            </a:r>
            <a:r>
              <a:rPr lang="fr-FR" dirty="0" err="1"/>
              <a:t>Working</a:t>
            </a:r>
            <a:r>
              <a:rPr lang="fr-FR" dirty="0"/>
              <a:t> Group</a:t>
            </a:r>
          </a:p>
        </p:txBody>
      </p:sp>
    </p:spTree>
    <p:extLst>
      <p:ext uri="{BB962C8B-B14F-4D97-AF65-F5344CB8AC3E}">
        <p14:creationId xmlns:p14="http://schemas.microsoft.com/office/powerpoint/2010/main" val="1492729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79524"/>
            <a:ext cx="7132320" cy="5303837"/>
          </a:xfrm>
        </p:spPr>
        <p:txBody>
          <a:bodyPr>
            <a:noAutofit/>
          </a:bodyPr>
          <a:lstStyle/>
          <a:p>
            <a:pPr>
              <a:lnSpc>
                <a:spcPct val="90000"/>
              </a:lnSpc>
              <a:spcBef>
                <a:spcPts val="0"/>
              </a:spcBef>
              <a:spcAft>
                <a:spcPts val="800"/>
              </a:spcAft>
            </a:pPr>
            <a:r>
              <a:rPr lang="en-US" sz="2400" dirty="0">
                <a:solidFill>
                  <a:schemeClr val="tx2"/>
                </a:solidFill>
              </a:rPr>
              <a:t>RWG engages with the INCOSE community as well as the larger SE community through regular events centered around the topic of Needs and Requirements.</a:t>
            </a:r>
          </a:p>
          <a:p>
            <a:pPr lvl="1">
              <a:lnSpc>
                <a:spcPct val="90000"/>
              </a:lnSpc>
              <a:spcBef>
                <a:spcPts val="0"/>
              </a:spcBef>
              <a:spcAft>
                <a:spcPts val="800"/>
              </a:spcAft>
            </a:pPr>
            <a:r>
              <a:rPr lang="en-US" sz="2400" dirty="0">
                <a:solidFill>
                  <a:schemeClr val="tx2"/>
                </a:solidFill>
              </a:rPr>
              <a:t>Guest speakers on Requirements Topics</a:t>
            </a:r>
          </a:p>
          <a:p>
            <a:pPr lvl="1">
              <a:lnSpc>
                <a:spcPct val="90000"/>
              </a:lnSpc>
              <a:spcBef>
                <a:spcPts val="0"/>
              </a:spcBef>
              <a:spcAft>
                <a:spcPts val="800"/>
              </a:spcAft>
            </a:pPr>
            <a:r>
              <a:rPr lang="en-US" sz="2400" dirty="0">
                <a:solidFill>
                  <a:schemeClr val="tx2"/>
                </a:solidFill>
              </a:rPr>
              <a:t>RWG Exchange Cafés</a:t>
            </a:r>
          </a:p>
          <a:p>
            <a:pPr>
              <a:lnSpc>
                <a:spcPct val="90000"/>
              </a:lnSpc>
              <a:spcBef>
                <a:spcPts val="0"/>
              </a:spcBef>
              <a:spcAft>
                <a:spcPts val="800"/>
              </a:spcAft>
            </a:pPr>
            <a:r>
              <a:rPr lang="en-US" sz="2400" dirty="0">
                <a:solidFill>
                  <a:schemeClr val="tx2"/>
                </a:solidFill>
              </a:rPr>
              <a:t>Open to INCOSE members and non-members.</a:t>
            </a:r>
          </a:p>
          <a:p>
            <a:pPr>
              <a:lnSpc>
                <a:spcPct val="90000"/>
              </a:lnSpc>
              <a:spcBef>
                <a:spcPts val="0"/>
              </a:spcBef>
              <a:spcAft>
                <a:spcPts val="800"/>
              </a:spcAft>
            </a:pPr>
            <a:r>
              <a:rPr lang="en-US" sz="2400" dirty="0">
                <a:solidFill>
                  <a:schemeClr val="tx2"/>
                </a:solidFill>
              </a:rPr>
              <a:t>RWG members contribute ideas towards topics discussed.</a:t>
            </a:r>
          </a:p>
          <a:p>
            <a:pPr>
              <a:lnSpc>
                <a:spcPct val="90000"/>
              </a:lnSpc>
              <a:spcBef>
                <a:spcPts val="0"/>
              </a:spcBef>
              <a:spcAft>
                <a:spcPts val="800"/>
              </a:spcAft>
            </a:pPr>
            <a:r>
              <a:rPr lang="en-US" sz="2400" dirty="0">
                <a:solidFill>
                  <a:schemeClr val="tx2"/>
                </a:solidFill>
              </a:rPr>
              <a:t>Attendees are encouraged to share their experiences and questions with the broader working group community.</a:t>
            </a:r>
          </a:p>
          <a:p>
            <a:pPr>
              <a:lnSpc>
                <a:spcPct val="90000"/>
              </a:lnSpc>
              <a:spcBef>
                <a:spcPts val="0"/>
              </a:spcBef>
              <a:spcAft>
                <a:spcPts val="800"/>
              </a:spcAft>
              <a:buNone/>
            </a:pPr>
            <a:endParaRPr lang="en-US" sz="2400" dirty="0">
              <a:solidFill>
                <a:schemeClr val="tx2"/>
              </a:solidFill>
            </a:endParaRPr>
          </a:p>
        </p:txBody>
      </p:sp>
      <p:sp>
        <p:nvSpPr>
          <p:cNvPr id="6" name="Slide Number Placeholder 5"/>
          <p:cNvSpPr>
            <a:spLocks noGrp="1"/>
          </p:cNvSpPr>
          <p:nvPr>
            <p:ph type="sldNum" sz="quarter" idx="12"/>
          </p:nvPr>
        </p:nvSpPr>
        <p:spPr/>
        <p:txBody>
          <a:bodyPr/>
          <a:lstStyle/>
          <a:p>
            <a:fld id="{924B41C4-1474-8D42-B330-D2828683839D}" type="slidenum">
              <a:rPr lang="en-US" smtClean="0"/>
              <a:pPr/>
              <a:t>10</a:t>
            </a:fld>
            <a:endParaRPr lang="en-US" dirty="0"/>
          </a:p>
        </p:txBody>
      </p:sp>
      <p:pic>
        <p:nvPicPr>
          <p:cNvPr id="2050" name="Picture 2" descr="C:\Users\Owner\OneDrive\Documents\INCOSE\RWG\RWG Meetings\RWG Cafe\8-6-20\RWG exchange cafe 8-6-2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68418" y="2169661"/>
            <a:ext cx="4418125" cy="2175592"/>
          </a:xfrm>
          <a:prstGeom prst="rect">
            <a:avLst/>
          </a:prstGeom>
          <a:noFill/>
        </p:spPr>
      </p:pic>
      <p:sp>
        <p:nvSpPr>
          <p:cNvPr id="7" name="Title 6"/>
          <p:cNvSpPr>
            <a:spLocks noGrp="1"/>
          </p:cNvSpPr>
          <p:nvPr>
            <p:ph type="title"/>
          </p:nvPr>
        </p:nvSpPr>
        <p:spPr>
          <a:xfrm>
            <a:off x="490648" y="136524"/>
            <a:ext cx="10978515" cy="1143000"/>
          </a:xfrm>
        </p:spPr>
        <p:txBody>
          <a:bodyPr/>
          <a:lstStyle/>
          <a:p>
            <a:r>
              <a:rPr lang="en-US" dirty="0">
                <a:solidFill>
                  <a:schemeClr val="tx1"/>
                </a:solidFill>
              </a:rPr>
              <a:t>RWG Outreach Events</a:t>
            </a:r>
          </a:p>
        </p:txBody>
      </p:sp>
      <p:sp>
        <p:nvSpPr>
          <p:cNvPr id="9" name="Footer Placeholder 4"/>
          <p:cNvSpPr>
            <a:spLocks noGrp="1"/>
          </p:cNvSpPr>
          <p:nvPr>
            <p:ph type="ftr" sz="quarter" idx="11"/>
          </p:nvPr>
        </p:nvSpPr>
        <p:spPr>
          <a:xfrm>
            <a:off x="4167770" y="6356351"/>
            <a:ext cx="3862811" cy="365125"/>
          </a:xfrm>
        </p:spPr>
        <p:txBody>
          <a:bodyPr/>
          <a:lstStyle/>
          <a:p>
            <a:r>
              <a:rPr lang="en-US" dirty="0"/>
              <a:t>www.incose.org/symp2023</a:t>
            </a:r>
          </a:p>
        </p:txBody>
      </p:sp>
    </p:spTree>
    <p:extLst>
      <p:ext uri="{BB962C8B-B14F-4D97-AF65-F5344CB8AC3E}">
        <p14:creationId xmlns:p14="http://schemas.microsoft.com/office/powerpoint/2010/main" val="3235036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155384" y="1169127"/>
            <a:ext cx="4858501" cy="4550186"/>
          </a:xfrm>
        </p:spPr>
        <p:txBody>
          <a:bodyPr>
            <a:noAutofit/>
          </a:bodyPr>
          <a:lstStyle/>
          <a:p>
            <a:pPr>
              <a:lnSpc>
                <a:spcPct val="90000"/>
              </a:lnSpc>
              <a:spcBef>
                <a:spcPts val="0"/>
              </a:spcBef>
              <a:spcAft>
                <a:spcPts val="1200"/>
              </a:spcAft>
            </a:pPr>
            <a:r>
              <a:rPr lang="en-US" sz="2200" dirty="0">
                <a:hlinkClick r:id="rId2"/>
              </a:rPr>
              <a:t>YouTube </a:t>
            </a:r>
            <a:r>
              <a:rPr lang="en-US" sz="2200" dirty="0"/>
              <a:t>channel has recordings of meetings and presentations to the broader community.</a:t>
            </a:r>
          </a:p>
          <a:p>
            <a:pPr>
              <a:lnSpc>
                <a:spcPct val="90000"/>
              </a:lnSpc>
              <a:spcBef>
                <a:spcPts val="0"/>
              </a:spcBef>
              <a:spcAft>
                <a:spcPts val="1200"/>
              </a:spcAft>
            </a:pPr>
            <a:r>
              <a:rPr lang="en-US" sz="2200" dirty="0"/>
              <a:t>Available to everyone to catch up on events and learn more about the RWG activities and products.</a:t>
            </a:r>
          </a:p>
          <a:p>
            <a:pPr>
              <a:lnSpc>
                <a:spcPct val="90000"/>
              </a:lnSpc>
              <a:spcBef>
                <a:spcPts val="0"/>
              </a:spcBef>
              <a:spcAft>
                <a:spcPts val="1200"/>
              </a:spcAft>
            </a:pPr>
            <a:r>
              <a:rPr lang="en-US" sz="2200" dirty="0"/>
              <a:t>Also exists to attract interest in joining INCOSE and the RWG and share experiences, lessons learned, best practices, wisdom, and ideas with all that engage in needs, requirements, verification, and validation activities. </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11</a:t>
            </a:fld>
            <a:endParaRPr lang="en-US" dirty="0"/>
          </a:p>
        </p:txBody>
      </p:sp>
      <p:sp>
        <p:nvSpPr>
          <p:cNvPr id="10" name="Text Placeholder 9"/>
          <p:cNvSpPr>
            <a:spLocks noGrp="1"/>
          </p:cNvSpPr>
          <p:nvPr>
            <p:ph type="body" sz="quarter" idx="3"/>
          </p:nvPr>
        </p:nvSpPr>
        <p:spPr>
          <a:xfrm>
            <a:off x="5013885" y="6057150"/>
            <a:ext cx="8002331" cy="349476"/>
          </a:xfrm>
        </p:spPr>
        <p:txBody>
          <a:bodyPr>
            <a:noAutofit/>
          </a:bodyPr>
          <a:lstStyle/>
          <a:p>
            <a:r>
              <a:rPr lang="en-US" sz="1600" dirty="0">
                <a:solidFill>
                  <a:schemeClr val="accent2"/>
                </a:solidFill>
                <a:hlinkClick r:id="rId2"/>
              </a:rPr>
              <a:t>https://www.youtube.com/channel/UCadgYaqKWDckenP2SU8-cPw/playlists</a:t>
            </a:r>
            <a:r>
              <a:rPr lang="en-US" sz="1600" dirty="0">
                <a:solidFill>
                  <a:schemeClr val="accent2"/>
                </a:solidFill>
              </a:rPr>
              <a:t> </a:t>
            </a:r>
          </a:p>
        </p:txBody>
      </p:sp>
      <p:sp>
        <p:nvSpPr>
          <p:cNvPr id="11" name="Title 10"/>
          <p:cNvSpPr>
            <a:spLocks noGrp="1"/>
          </p:cNvSpPr>
          <p:nvPr>
            <p:ph type="title"/>
          </p:nvPr>
        </p:nvSpPr>
        <p:spPr>
          <a:xfrm>
            <a:off x="609918" y="274639"/>
            <a:ext cx="10978515" cy="812572"/>
          </a:xfrm>
        </p:spPr>
        <p:txBody>
          <a:bodyPr/>
          <a:lstStyle/>
          <a:p>
            <a:r>
              <a:rPr lang="en-US" dirty="0">
                <a:solidFill>
                  <a:schemeClr val="tx1"/>
                </a:solidFill>
              </a:rPr>
              <a:t>INCOSE RWG YouTube Channel</a:t>
            </a:r>
          </a:p>
        </p:txBody>
      </p:sp>
      <p:sp>
        <p:nvSpPr>
          <p:cNvPr id="8" name="Footer Placeholder 4"/>
          <p:cNvSpPr>
            <a:spLocks noGrp="1"/>
          </p:cNvSpPr>
          <p:nvPr>
            <p:ph type="ftr" sz="quarter" idx="11"/>
          </p:nvPr>
        </p:nvSpPr>
        <p:spPr>
          <a:xfrm>
            <a:off x="4167769" y="6476667"/>
            <a:ext cx="3862811" cy="365125"/>
          </a:xfrm>
        </p:spPr>
        <p:txBody>
          <a:bodyPr/>
          <a:lstStyle/>
          <a:p>
            <a:r>
              <a:rPr lang="en-US" dirty="0"/>
              <a:t>www.incose.org/symp2023</a:t>
            </a:r>
          </a:p>
        </p:txBody>
      </p:sp>
      <p:pic>
        <p:nvPicPr>
          <p:cNvPr id="5" name="Picture 4" descr="A screenshot of a computer&#10;&#10;Description automatically generated with medium confidence">
            <a:extLst>
              <a:ext uri="{FF2B5EF4-FFF2-40B4-BE49-F238E27FC236}">
                <a16:creationId xmlns:a16="http://schemas.microsoft.com/office/drawing/2014/main" id="{D5C47D07-8841-E1C8-C8FD-5314E58D3C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9525" y="1022830"/>
            <a:ext cx="5685375" cy="5034320"/>
          </a:xfrm>
          <a:prstGeom prst="rect">
            <a:avLst/>
          </a:prstGeom>
          <a:ln>
            <a:solidFill>
              <a:schemeClr val="tx2"/>
            </a:solidFill>
          </a:ln>
        </p:spPr>
      </p:pic>
    </p:spTree>
    <p:extLst>
      <p:ext uri="{BB962C8B-B14F-4D97-AF65-F5344CB8AC3E}">
        <p14:creationId xmlns:p14="http://schemas.microsoft.com/office/powerpoint/2010/main" val="252335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How to Become Involved in RWG</a:t>
            </a:r>
          </a:p>
        </p:txBody>
      </p:sp>
      <p:sp>
        <p:nvSpPr>
          <p:cNvPr id="3" name="Content Placeholder 2"/>
          <p:cNvSpPr>
            <a:spLocks noGrp="1"/>
          </p:cNvSpPr>
          <p:nvPr>
            <p:ph idx="1"/>
          </p:nvPr>
        </p:nvSpPr>
        <p:spPr>
          <a:xfrm>
            <a:off x="279770" y="1399247"/>
            <a:ext cx="6352857" cy="5055982"/>
          </a:xfrm>
        </p:spPr>
        <p:txBody>
          <a:bodyPr>
            <a:normAutofit fontScale="55000" lnSpcReduction="20000"/>
          </a:bodyPr>
          <a:lstStyle/>
          <a:p>
            <a:pPr>
              <a:spcBef>
                <a:spcPts val="0"/>
              </a:spcBef>
              <a:spcAft>
                <a:spcPts val="1200"/>
              </a:spcAft>
            </a:pPr>
            <a:r>
              <a:rPr lang="en-US" dirty="0">
                <a:solidFill>
                  <a:schemeClr val="tx2"/>
                </a:solidFill>
              </a:rPr>
              <a:t>As a large working group, the RWG has been very active in virtual events as well as smaller product team efforts.</a:t>
            </a:r>
          </a:p>
          <a:p>
            <a:pPr>
              <a:spcBef>
                <a:spcPts val="0"/>
              </a:spcBef>
              <a:spcAft>
                <a:spcPts val="1200"/>
              </a:spcAft>
            </a:pPr>
            <a:r>
              <a:rPr lang="en-US" dirty="0">
                <a:solidFill>
                  <a:schemeClr val="tx2"/>
                </a:solidFill>
              </a:rPr>
              <a:t>Joining the RWG enables the members to learn about the products, provide an opportunity to contribute to product development, and participate in the RWG virtual events with other practitioners.</a:t>
            </a:r>
          </a:p>
          <a:p>
            <a:pPr>
              <a:spcBef>
                <a:spcPts val="0"/>
              </a:spcBef>
              <a:spcAft>
                <a:spcPts val="1200"/>
              </a:spcAft>
            </a:pPr>
            <a:r>
              <a:rPr lang="en-US" dirty="0">
                <a:solidFill>
                  <a:schemeClr val="tx2"/>
                </a:solidFill>
              </a:rPr>
              <a:t>Members can be very involved (product support), involved in our monthly meetings,  or minimally involved (view Viva Engage conversations or watch meeting recordings) -  the intention is to enable all levels of participation and interaction.</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12</a:t>
            </a:fld>
            <a:endParaRPr lang="en-US"/>
          </a:p>
        </p:txBody>
      </p:sp>
      <p:sp>
        <p:nvSpPr>
          <p:cNvPr id="9" name="Footer Placeholder 4"/>
          <p:cNvSpPr>
            <a:spLocks noGrp="1"/>
          </p:cNvSpPr>
          <p:nvPr>
            <p:ph type="ftr" sz="quarter" idx="11"/>
          </p:nvPr>
        </p:nvSpPr>
        <p:spPr>
          <a:xfrm>
            <a:off x="4167770" y="6356351"/>
            <a:ext cx="3862811" cy="365125"/>
          </a:xfrm>
        </p:spPr>
        <p:txBody>
          <a:bodyPr/>
          <a:lstStyle/>
          <a:p>
            <a:r>
              <a:rPr lang="en-US" dirty="0"/>
              <a:t>www.incose.org/symp2023</a:t>
            </a:r>
          </a:p>
        </p:txBody>
      </p:sp>
      <p:pic>
        <p:nvPicPr>
          <p:cNvPr id="5" name="Picture 4" descr="A screenshot of a computer&#10;&#10;Description automatically generated with low confidence">
            <a:extLst>
              <a:ext uri="{FF2B5EF4-FFF2-40B4-BE49-F238E27FC236}">
                <a16:creationId xmlns:a16="http://schemas.microsoft.com/office/drawing/2014/main" id="{21F5A425-5BD7-844F-3F89-764D0524AC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8699" y="3592592"/>
            <a:ext cx="4919881" cy="2562805"/>
          </a:xfrm>
          <a:prstGeom prst="rect">
            <a:avLst/>
          </a:prstGeom>
        </p:spPr>
      </p:pic>
      <p:pic>
        <p:nvPicPr>
          <p:cNvPr id="8" name="Picture 7" descr="A picture containing text, font, screenshot, algebra&#10;&#10;Description automatically generated">
            <a:extLst>
              <a:ext uri="{FF2B5EF4-FFF2-40B4-BE49-F238E27FC236}">
                <a16:creationId xmlns:a16="http://schemas.microsoft.com/office/drawing/2014/main" id="{2599FA92-47E7-75E2-1076-BE651DAB96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98699" y="2506909"/>
            <a:ext cx="4589734" cy="985206"/>
          </a:xfrm>
          <a:prstGeom prst="rect">
            <a:avLst/>
          </a:prstGeom>
        </p:spPr>
      </p:pic>
      <p:pic>
        <p:nvPicPr>
          <p:cNvPr id="11" name="Picture 10" descr="A picture containing text, screenshot, font&#10;&#10;Description automatically generated">
            <a:extLst>
              <a:ext uri="{FF2B5EF4-FFF2-40B4-BE49-F238E27FC236}">
                <a16:creationId xmlns:a16="http://schemas.microsoft.com/office/drawing/2014/main" id="{6EDA02DF-80AE-909E-DECA-388ED4D748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45100" y="1071507"/>
            <a:ext cx="3025056" cy="1647231"/>
          </a:xfrm>
          <a:prstGeom prst="rect">
            <a:avLst/>
          </a:prstGeom>
        </p:spPr>
      </p:pic>
      <p:sp>
        <p:nvSpPr>
          <p:cNvPr id="12" name="Oval 11">
            <a:extLst>
              <a:ext uri="{FF2B5EF4-FFF2-40B4-BE49-F238E27FC236}">
                <a16:creationId xmlns:a16="http://schemas.microsoft.com/office/drawing/2014/main" id="{2EF6215B-4EAD-D252-AE88-531797050C84}"/>
              </a:ext>
            </a:extLst>
          </p:cNvPr>
          <p:cNvSpPr/>
          <p:nvPr/>
        </p:nvSpPr>
        <p:spPr>
          <a:xfrm>
            <a:off x="6667499" y="1733532"/>
            <a:ext cx="2032000" cy="229054"/>
          </a:xfrm>
          <a:prstGeom prst="ellipse">
            <a:avLst/>
          </a:prstGeom>
          <a:solidFill>
            <a:srgbClr val="FF0000">
              <a:alpha val="1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4D54F32-4344-12BC-AF31-36A125B3A9B8}"/>
              </a:ext>
            </a:extLst>
          </p:cNvPr>
          <p:cNvSpPr/>
          <p:nvPr/>
        </p:nvSpPr>
        <p:spPr>
          <a:xfrm>
            <a:off x="6845100" y="4206953"/>
            <a:ext cx="5073479" cy="342900"/>
          </a:xfrm>
          <a:prstGeom prst="ellipse">
            <a:avLst/>
          </a:prstGeom>
          <a:solidFill>
            <a:srgbClr val="FF0000">
              <a:alpha val="1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82C6AD5-4961-8E9A-63E8-CB8CEA6DE598}"/>
              </a:ext>
            </a:extLst>
          </p:cNvPr>
          <p:cNvSpPr txBox="1"/>
          <p:nvPr/>
        </p:nvSpPr>
        <p:spPr>
          <a:xfrm>
            <a:off x="10047757" y="1526862"/>
            <a:ext cx="1756405" cy="707886"/>
          </a:xfrm>
          <a:prstGeom prst="rect">
            <a:avLst/>
          </a:prstGeom>
          <a:noFill/>
        </p:spPr>
        <p:txBody>
          <a:bodyPr wrap="square" rtlCol="0">
            <a:spAutoFit/>
          </a:bodyPr>
          <a:lstStyle/>
          <a:p>
            <a:r>
              <a:rPr lang="en-US" sz="2000" dirty="0"/>
              <a:t>Top right of Profile Page</a:t>
            </a:r>
          </a:p>
        </p:txBody>
      </p:sp>
      <p:sp>
        <p:nvSpPr>
          <p:cNvPr id="16" name="Left Arrow 15">
            <a:extLst>
              <a:ext uri="{FF2B5EF4-FFF2-40B4-BE49-F238E27FC236}">
                <a16:creationId xmlns:a16="http://schemas.microsoft.com/office/drawing/2014/main" id="{2E8E6308-A30D-0001-7D92-3F0FFCD2BDDA}"/>
              </a:ext>
            </a:extLst>
          </p:cNvPr>
          <p:cNvSpPr/>
          <p:nvPr/>
        </p:nvSpPr>
        <p:spPr>
          <a:xfrm>
            <a:off x="8877100" y="1733532"/>
            <a:ext cx="973992" cy="25351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188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RWG 2023 Activities and Status</a:t>
            </a:r>
          </a:p>
        </p:txBody>
      </p:sp>
      <p:sp>
        <p:nvSpPr>
          <p:cNvPr id="2" name="Footer Placeholder 1"/>
          <p:cNvSpPr>
            <a:spLocks noGrp="1"/>
          </p:cNvSpPr>
          <p:nvPr>
            <p:ph type="ftr" sz="quarter" idx="3"/>
          </p:nvPr>
        </p:nvSpPr>
        <p:spPr>
          <a:prstGeom prst="rect">
            <a:avLst/>
          </a:prstGeom>
        </p:spPr>
        <p:txBody>
          <a:bodyPr/>
          <a:lstStyle/>
          <a:p>
            <a:r>
              <a:rPr lang="en-US" dirty="0"/>
              <a:t>www.incose.org/symp2023</a:t>
            </a:r>
          </a:p>
        </p:txBody>
      </p:sp>
      <p:sp>
        <p:nvSpPr>
          <p:cNvPr id="3" name="Slide Number Placeholder 2"/>
          <p:cNvSpPr>
            <a:spLocks noGrp="1"/>
          </p:cNvSpPr>
          <p:nvPr>
            <p:ph type="sldNum" sz="quarter" idx="4"/>
          </p:nvPr>
        </p:nvSpPr>
        <p:spPr>
          <a:prstGeom prst="rect">
            <a:avLst/>
          </a:prstGeom>
        </p:spPr>
        <p:txBody>
          <a:bodyPr/>
          <a:lstStyle/>
          <a:p>
            <a:fld id="{924B41C4-1474-8D42-B330-D2828683839D}"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9F1A6-86F4-CC4C-8FB3-91ACEFCCA1DB}"/>
              </a:ext>
            </a:extLst>
          </p:cNvPr>
          <p:cNvSpPr>
            <a:spLocks noGrp="1"/>
          </p:cNvSpPr>
          <p:nvPr>
            <p:ph idx="1"/>
          </p:nvPr>
        </p:nvSpPr>
        <p:spPr>
          <a:xfrm>
            <a:off x="209839" y="1033598"/>
            <a:ext cx="11778667" cy="4333060"/>
          </a:xfrm>
        </p:spPr>
        <p:txBody>
          <a:bodyPr>
            <a:noAutofit/>
          </a:bodyPr>
          <a:lstStyle/>
          <a:p>
            <a:r>
              <a:rPr lang="en-US" sz="2400" dirty="0">
                <a:solidFill>
                  <a:schemeClr val="tx2"/>
                </a:solidFill>
              </a:rPr>
              <a:t>June: Exchange Cafe: </a:t>
            </a:r>
            <a:r>
              <a:rPr lang="en-US" sz="2400" dirty="0">
                <a:solidFill>
                  <a:schemeClr val="tx2"/>
                </a:solidFill>
                <a:hlinkClick r:id="rId2"/>
              </a:rPr>
              <a:t>SE Quality Management WG and Requirements WG Interactions</a:t>
            </a:r>
            <a:endParaRPr lang="en-US" sz="2400" dirty="0">
              <a:solidFill>
                <a:schemeClr val="tx2"/>
              </a:solidFill>
            </a:endParaRPr>
          </a:p>
          <a:p>
            <a:r>
              <a:rPr lang="en-US" sz="2400" dirty="0">
                <a:solidFill>
                  <a:schemeClr val="tx2"/>
                </a:solidFill>
              </a:rPr>
              <a:t>May: </a:t>
            </a:r>
            <a:r>
              <a:rPr lang="en-US" sz="2400" dirty="0">
                <a:solidFill>
                  <a:schemeClr val="tx2"/>
                </a:solidFill>
                <a:hlinkClick r:id="rId3"/>
              </a:rPr>
              <a:t>Applying AI for Requirements Development</a:t>
            </a:r>
            <a:endParaRPr lang="en-US" sz="2400" dirty="0">
              <a:solidFill>
                <a:schemeClr val="tx2"/>
              </a:solidFill>
            </a:endParaRPr>
          </a:p>
          <a:p>
            <a:r>
              <a:rPr lang="en-US" sz="2400" dirty="0">
                <a:solidFill>
                  <a:schemeClr val="tx2"/>
                </a:solidFill>
              </a:rPr>
              <a:t>April: </a:t>
            </a:r>
            <a:r>
              <a:rPr lang="en-US" sz="2400" dirty="0">
                <a:solidFill>
                  <a:schemeClr val="tx2"/>
                </a:solidFill>
                <a:hlinkClick r:id="rId4"/>
              </a:rPr>
              <a:t>Techniques to Keep Requirements Sets Comprehensible</a:t>
            </a:r>
            <a:endParaRPr lang="en-US" sz="2400" dirty="0">
              <a:solidFill>
                <a:schemeClr val="tx2"/>
              </a:solidFill>
            </a:endParaRPr>
          </a:p>
          <a:p>
            <a:pPr>
              <a:spcBef>
                <a:spcPts val="800"/>
              </a:spcBef>
            </a:pPr>
            <a:r>
              <a:rPr lang="en-US" sz="2400" dirty="0">
                <a:solidFill>
                  <a:schemeClr val="tx2"/>
                </a:solidFill>
              </a:rPr>
              <a:t>April: EMEA 2023 Presentation - Defining Needs and Requirements for Sustainable Systems</a:t>
            </a:r>
          </a:p>
          <a:p>
            <a:pPr>
              <a:spcBef>
                <a:spcPts val="800"/>
              </a:spcBef>
            </a:pPr>
            <a:r>
              <a:rPr lang="en-US" sz="2400" dirty="0">
                <a:solidFill>
                  <a:schemeClr val="tx2"/>
                </a:solidFill>
              </a:rPr>
              <a:t>March: </a:t>
            </a:r>
            <a:r>
              <a:rPr lang="en-US" sz="2400" dirty="0">
                <a:solidFill>
                  <a:schemeClr val="tx2"/>
                </a:solidFill>
                <a:hlinkClick r:id="rId5"/>
              </a:rPr>
              <a:t>Model-Based Structured Requirements in </a:t>
            </a:r>
            <a:r>
              <a:rPr lang="en-US" sz="2400" dirty="0" err="1">
                <a:solidFill>
                  <a:schemeClr val="tx2"/>
                </a:solidFill>
                <a:hlinkClick r:id="rId5"/>
              </a:rPr>
              <a:t>SysML</a:t>
            </a:r>
            <a:endParaRPr lang="en-US" sz="2400" dirty="0">
              <a:solidFill>
                <a:schemeClr val="tx2"/>
              </a:solidFill>
            </a:endParaRPr>
          </a:p>
          <a:p>
            <a:r>
              <a:rPr lang="en-US" sz="2400" dirty="0">
                <a:solidFill>
                  <a:schemeClr val="tx2"/>
                </a:solidFill>
              </a:rPr>
              <a:t>February: </a:t>
            </a:r>
            <a:r>
              <a:rPr lang="en-US" sz="2400" dirty="0">
                <a:solidFill>
                  <a:schemeClr val="tx2"/>
                </a:solidFill>
                <a:hlinkClick r:id="rId6"/>
              </a:rPr>
              <a:t>RWG Exchange Cafe - Insights from IW2023 </a:t>
            </a:r>
            <a:endParaRPr lang="en-US" sz="2400" dirty="0">
              <a:solidFill>
                <a:schemeClr val="tx2"/>
              </a:solidFill>
            </a:endParaRPr>
          </a:p>
          <a:p>
            <a:pPr>
              <a:spcBef>
                <a:spcPts val="800"/>
              </a:spcBef>
            </a:pPr>
            <a:r>
              <a:rPr lang="en-US" sz="2400" dirty="0">
                <a:solidFill>
                  <a:schemeClr val="tx2"/>
                </a:solidFill>
              </a:rPr>
              <a:t>January: </a:t>
            </a:r>
            <a:r>
              <a:rPr lang="en-US" sz="2400" dirty="0">
                <a:solidFill>
                  <a:schemeClr val="tx2"/>
                </a:solidFill>
                <a:hlinkClick r:id="rId7"/>
              </a:rPr>
              <a:t>RWG Meetings at IW2023</a:t>
            </a:r>
            <a:endParaRPr lang="en-US" sz="2400" dirty="0">
              <a:solidFill>
                <a:schemeClr val="tx2"/>
              </a:solidFill>
            </a:endParaRPr>
          </a:p>
          <a:p>
            <a:pPr lvl="1">
              <a:spcBef>
                <a:spcPts val="800"/>
              </a:spcBef>
            </a:pPr>
            <a:r>
              <a:rPr lang="en-US" sz="2000" dirty="0">
                <a:solidFill>
                  <a:schemeClr val="tx2"/>
                </a:solidFill>
              </a:rPr>
              <a:t>Pre-event virtual sessions included six speakers, shown on next slide</a:t>
            </a:r>
          </a:p>
        </p:txBody>
      </p:sp>
      <p:sp>
        <p:nvSpPr>
          <p:cNvPr id="6" name="Slide Number Placeholder 5">
            <a:extLst>
              <a:ext uri="{FF2B5EF4-FFF2-40B4-BE49-F238E27FC236}">
                <a16:creationId xmlns:a16="http://schemas.microsoft.com/office/drawing/2014/main" id="{A83F4A5D-9550-8DED-1325-3F694C79F46C}"/>
              </a:ext>
            </a:extLst>
          </p:cNvPr>
          <p:cNvSpPr>
            <a:spLocks noGrp="1"/>
          </p:cNvSpPr>
          <p:nvPr>
            <p:ph type="sldNum" sz="quarter" idx="12"/>
          </p:nvPr>
        </p:nvSpPr>
        <p:spPr/>
        <p:txBody>
          <a:bodyPr/>
          <a:lstStyle/>
          <a:p>
            <a:fld id="{924B41C4-1474-8D42-B330-D2828683839D}" type="slidenum">
              <a:rPr lang="en-US" smtClean="0"/>
              <a:pPr/>
              <a:t>14</a:t>
            </a:fld>
            <a:endParaRPr lang="en-US" dirty="0"/>
          </a:p>
        </p:txBody>
      </p:sp>
      <p:sp>
        <p:nvSpPr>
          <p:cNvPr id="5" name="Footer Placeholder 4"/>
          <p:cNvSpPr>
            <a:spLocks noGrp="1"/>
          </p:cNvSpPr>
          <p:nvPr>
            <p:ph type="ftr" sz="quarter" idx="11"/>
          </p:nvPr>
        </p:nvSpPr>
        <p:spPr>
          <a:xfrm>
            <a:off x="4167770" y="6356351"/>
            <a:ext cx="3862811" cy="365125"/>
          </a:xfrm>
        </p:spPr>
        <p:txBody>
          <a:bodyPr/>
          <a:lstStyle/>
          <a:p>
            <a:r>
              <a:rPr lang="en-US" dirty="0"/>
              <a:t>www.incose.org/symp2023</a:t>
            </a:r>
          </a:p>
        </p:txBody>
      </p:sp>
      <p:sp>
        <p:nvSpPr>
          <p:cNvPr id="7" name="Title 6"/>
          <p:cNvSpPr>
            <a:spLocks noGrp="1"/>
          </p:cNvSpPr>
          <p:nvPr>
            <p:ph type="title"/>
          </p:nvPr>
        </p:nvSpPr>
        <p:spPr>
          <a:xfrm>
            <a:off x="609916" y="152537"/>
            <a:ext cx="10978515" cy="881061"/>
          </a:xfrm>
        </p:spPr>
        <p:txBody>
          <a:bodyPr/>
          <a:lstStyle/>
          <a:p>
            <a:r>
              <a:rPr lang="en-US" dirty="0">
                <a:solidFill>
                  <a:schemeClr val="tx1"/>
                </a:solidFill>
              </a:rPr>
              <a:t>RWG 2023 Completed Events</a:t>
            </a:r>
          </a:p>
        </p:txBody>
      </p:sp>
      <p:sp>
        <p:nvSpPr>
          <p:cNvPr id="2" name="TextBox 1">
            <a:extLst>
              <a:ext uri="{FF2B5EF4-FFF2-40B4-BE49-F238E27FC236}">
                <a16:creationId xmlns:a16="http://schemas.microsoft.com/office/drawing/2014/main" id="{81915C98-69AD-D43B-B6F9-EC64774E6301}"/>
              </a:ext>
            </a:extLst>
          </p:cNvPr>
          <p:cNvSpPr txBox="1"/>
          <p:nvPr/>
        </p:nvSpPr>
        <p:spPr>
          <a:xfrm>
            <a:off x="1251857" y="5464629"/>
            <a:ext cx="8763000" cy="830997"/>
          </a:xfrm>
          <a:prstGeom prst="rect">
            <a:avLst/>
          </a:prstGeom>
          <a:noFill/>
        </p:spPr>
        <p:txBody>
          <a:bodyPr wrap="square" rtlCol="0">
            <a:spAutoFit/>
          </a:bodyPr>
          <a:lstStyle/>
          <a:p>
            <a:pPr algn="ctr"/>
            <a:r>
              <a:rPr lang="en-US" sz="2400" dirty="0">
                <a:solidFill>
                  <a:srgbClr val="00B050"/>
                </a:solidFill>
              </a:rPr>
              <a:t>Recordings of monthly meetings and presentations are available on the INCOSE RWG YouTube Channel</a:t>
            </a:r>
          </a:p>
        </p:txBody>
      </p:sp>
    </p:spTree>
    <p:extLst>
      <p:ext uri="{BB962C8B-B14F-4D97-AF65-F5344CB8AC3E}">
        <p14:creationId xmlns:p14="http://schemas.microsoft.com/office/powerpoint/2010/main" val="1110056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18" y="274639"/>
            <a:ext cx="10978515" cy="950909"/>
          </a:xfrm>
        </p:spPr>
        <p:txBody>
          <a:bodyPr/>
          <a:lstStyle/>
          <a:p>
            <a:r>
              <a:rPr lang="en-US" dirty="0"/>
              <a:t>IW2023 Sessions (including pre-event)</a:t>
            </a:r>
          </a:p>
        </p:txBody>
      </p:sp>
      <p:sp>
        <p:nvSpPr>
          <p:cNvPr id="3" name="Content Placeholder 2"/>
          <p:cNvSpPr>
            <a:spLocks noGrp="1"/>
          </p:cNvSpPr>
          <p:nvPr>
            <p:ph sz="half" idx="1"/>
          </p:nvPr>
        </p:nvSpPr>
        <p:spPr>
          <a:xfrm>
            <a:off x="8489595" y="5039815"/>
            <a:ext cx="2154819" cy="400589"/>
          </a:xfrm>
        </p:spPr>
        <p:txBody>
          <a:bodyPr>
            <a:normAutofit lnSpcReduction="10000"/>
          </a:bodyPr>
          <a:lstStyle/>
          <a:p>
            <a:pPr>
              <a:buNone/>
            </a:pPr>
            <a:r>
              <a:rPr lang="en-US" sz="2000" dirty="0">
                <a:hlinkClick r:id="rId2"/>
              </a:rPr>
              <a:t>YouTube Playlist</a:t>
            </a:r>
            <a:endParaRPr lang="en-US" sz="2000" dirty="0"/>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15</a:t>
            </a:fld>
            <a:endParaRPr lang="en-US" dirty="0"/>
          </a:p>
        </p:txBody>
      </p:sp>
      <p:pic>
        <p:nvPicPr>
          <p:cNvPr id="4098" name="Picture 2"/>
          <p:cNvPicPr>
            <a:picLocks noChangeAspect="1" noChangeArrowheads="1"/>
          </p:cNvPicPr>
          <p:nvPr/>
        </p:nvPicPr>
        <p:blipFill>
          <a:blip r:embed="rId3"/>
          <a:srcRect/>
          <a:stretch>
            <a:fillRect/>
          </a:stretch>
        </p:blipFill>
        <p:spPr bwMode="auto">
          <a:xfrm>
            <a:off x="148293" y="1060989"/>
            <a:ext cx="6839074" cy="5295362"/>
          </a:xfrm>
          <a:prstGeom prst="rect">
            <a:avLst/>
          </a:prstGeom>
          <a:noFill/>
          <a:ln w="9525">
            <a:solidFill>
              <a:schemeClr val="tx2"/>
            </a:solidFill>
            <a:miter lim="800000"/>
            <a:headEnd/>
            <a:tailEnd/>
          </a:ln>
        </p:spPr>
      </p:pic>
      <p:pic>
        <p:nvPicPr>
          <p:cNvPr id="7" name="Picture 6" descr="A picture containing text, screenshot, font, number&#10;&#10;Description automatically generated">
            <a:extLst>
              <a:ext uri="{FF2B5EF4-FFF2-40B4-BE49-F238E27FC236}">
                <a16:creationId xmlns:a16="http://schemas.microsoft.com/office/drawing/2014/main" id="{35A6A0F1-E419-3A64-78AB-7CB69C5D93C3}"/>
              </a:ext>
            </a:extLst>
          </p:cNvPr>
          <p:cNvPicPr>
            <a:picLocks noChangeAspect="1"/>
          </p:cNvPicPr>
          <p:nvPr/>
        </p:nvPicPr>
        <p:blipFill rotWithShape="1">
          <a:blip r:embed="rId4"/>
          <a:srcRect r="8859"/>
          <a:stretch/>
        </p:blipFill>
        <p:spPr>
          <a:xfrm>
            <a:off x="6998253" y="1060989"/>
            <a:ext cx="4992915" cy="3062879"/>
          </a:xfrm>
          <a:prstGeom prst="rect">
            <a:avLst/>
          </a:prstGeom>
          <a:ln>
            <a:solidFill>
              <a:srgbClr val="00206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F33CC8-E67F-7A70-ABF2-981BE2FED453}"/>
              </a:ext>
            </a:extLst>
          </p:cNvPr>
          <p:cNvPicPr>
            <a:picLocks noChangeAspect="1"/>
          </p:cNvPicPr>
          <p:nvPr/>
        </p:nvPicPr>
        <p:blipFill>
          <a:blip r:embed="rId2"/>
          <a:stretch>
            <a:fillRect/>
          </a:stretch>
        </p:blipFill>
        <p:spPr>
          <a:xfrm>
            <a:off x="1529908" y="2017655"/>
            <a:ext cx="9634804" cy="4131332"/>
          </a:xfrm>
          <a:prstGeom prst="rect">
            <a:avLst/>
          </a:prstGeom>
        </p:spPr>
      </p:pic>
      <p:sp>
        <p:nvSpPr>
          <p:cNvPr id="3" name="Content Placeholder 2"/>
          <p:cNvSpPr>
            <a:spLocks noGrp="1"/>
          </p:cNvSpPr>
          <p:nvPr>
            <p:ph idx="1"/>
          </p:nvPr>
        </p:nvSpPr>
        <p:spPr>
          <a:xfrm>
            <a:off x="191029" y="1031126"/>
            <a:ext cx="11504260" cy="1324230"/>
          </a:xfrm>
        </p:spPr>
        <p:txBody>
          <a:bodyPr>
            <a:normAutofit/>
          </a:bodyPr>
          <a:lstStyle/>
          <a:p>
            <a:r>
              <a:rPr lang="en-US" sz="2800" dirty="0">
                <a:solidFill>
                  <a:schemeClr val="tx2"/>
                </a:solidFill>
              </a:rPr>
              <a:t>The RWG has developed a family of products and supported development of other INCOSE publications. </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16</a:t>
            </a:fld>
            <a:endParaRPr lang="en-US" dirty="0"/>
          </a:p>
        </p:txBody>
      </p:sp>
      <p:sp>
        <p:nvSpPr>
          <p:cNvPr id="9" name="TextBox 8"/>
          <p:cNvSpPr txBox="1"/>
          <p:nvPr/>
        </p:nvSpPr>
        <p:spPr>
          <a:xfrm>
            <a:off x="3588286" y="5672985"/>
            <a:ext cx="1132041" cy="276999"/>
          </a:xfrm>
          <a:prstGeom prst="rect">
            <a:avLst/>
          </a:prstGeom>
          <a:noFill/>
        </p:spPr>
        <p:txBody>
          <a:bodyPr wrap="none" rtlCol="0">
            <a:spAutoFit/>
          </a:bodyPr>
          <a:lstStyle/>
          <a:p>
            <a:r>
              <a:rPr lang="en-US" sz="1200" b="1" dirty="0">
                <a:solidFill>
                  <a:srgbClr val="FF0000"/>
                </a:solidFill>
              </a:rPr>
              <a:t>V1 Released</a:t>
            </a:r>
            <a:endParaRPr lang="en-US" sz="1800" b="1" dirty="0">
              <a:solidFill>
                <a:srgbClr val="FF0000"/>
              </a:solidFill>
            </a:endParaRPr>
          </a:p>
        </p:txBody>
      </p:sp>
      <p:sp>
        <p:nvSpPr>
          <p:cNvPr id="10" name="TextBox 9"/>
          <p:cNvSpPr txBox="1"/>
          <p:nvPr/>
        </p:nvSpPr>
        <p:spPr>
          <a:xfrm>
            <a:off x="5619296" y="5672984"/>
            <a:ext cx="1132041" cy="276999"/>
          </a:xfrm>
          <a:prstGeom prst="rect">
            <a:avLst/>
          </a:prstGeom>
          <a:noFill/>
        </p:spPr>
        <p:txBody>
          <a:bodyPr wrap="none" rtlCol="0">
            <a:spAutoFit/>
          </a:bodyPr>
          <a:lstStyle/>
          <a:p>
            <a:r>
              <a:rPr lang="en-US" sz="1200" b="1" dirty="0">
                <a:solidFill>
                  <a:srgbClr val="FF0000"/>
                </a:solidFill>
              </a:rPr>
              <a:t>V1 Released</a:t>
            </a:r>
            <a:endParaRPr lang="en-US" sz="1800" b="1" dirty="0">
              <a:solidFill>
                <a:srgbClr val="FF0000"/>
              </a:solidFill>
            </a:endParaRPr>
          </a:p>
        </p:txBody>
      </p:sp>
      <p:sp>
        <p:nvSpPr>
          <p:cNvPr id="11" name="TextBox 10"/>
          <p:cNvSpPr txBox="1"/>
          <p:nvPr/>
        </p:nvSpPr>
        <p:spPr>
          <a:xfrm>
            <a:off x="4273718" y="2804232"/>
            <a:ext cx="2203282" cy="276999"/>
          </a:xfrm>
          <a:prstGeom prst="rect">
            <a:avLst/>
          </a:prstGeom>
          <a:noFill/>
        </p:spPr>
        <p:txBody>
          <a:bodyPr wrap="square" rtlCol="0">
            <a:spAutoFit/>
          </a:bodyPr>
          <a:lstStyle/>
          <a:p>
            <a:pPr algn="ctr"/>
            <a:r>
              <a:rPr lang="en-US" sz="1200" b="1" dirty="0">
                <a:solidFill>
                  <a:srgbClr val="FF0000"/>
                </a:solidFill>
              </a:rPr>
              <a:t>RWG Inputs Provided</a:t>
            </a:r>
            <a:endParaRPr lang="en-US" sz="2000" b="1" dirty="0">
              <a:solidFill>
                <a:srgbClr val="FF0000"/>
              </a:solidFill>
            </a:endParaRPr>
          </a:p>
        </p:txBody>
      </p:sp>
      <p:sp>
        <p:nvSpPr>
          <p:cNvPr id="12" name="TextBox 11"/>
          <p:cNvSpPr txBox="1"/>
          <p:nvPr/>
        </p:nvSpPr>
        <p:spPr>
          <a:xfrm>
            <a:off x="9309100" y="5647888"/>
            <a:ext cx="1855612" cy="276999"/>
          </a:xfrm>
          <a:prstGeom prst="rect">
            <a:avLst/>
          </a:prstGeom>
          <a:noFill/>
        </p:spPr>
        <p:txBody>
          <a:bodyPr wrap="square" rtlCol="0">
            <a:spAutoFit/>
          </a:bodyPr>
          <a:lstStyle/>
          <a:p>
            <a:r>
              <a:rPr lang="en-US" sz="1200" b="1" dirty="0">
                <a:solidFill>
                  <a:srgbClr val="FF0000"/>
                </a:solidFill>
              </a:rPr>
              <a:t>RWG Inputs In work</a:t>
            </a:r>
            <a:endParaRPr lang="en-US" sz="2000" b="1" dirty="0">
              <a:solidFill>
                <a:srgbClr val="FF0000"/>
              </a:solidFill>
            </a:endParaRPr>
          </a:p>
        </p:txBody>
      </p:sp>
      <p:sp>
        <p:nvSpPr>
          <p:cNvPr id="13" name="TextBox 12"/>
          <p:cNvSpPr txBox="1"/>
          <p:nvPr/>
        </p:nvSpPr>
        <p:spPr>
          <a:xfrm>
            <a:off x="8069418" y="2758020"/>
            <a:ext cx="2039782" cy="276999"/>
          </a:xfrm>
          <a:prstGeom prst="rect">
            <a:avLst/>
          </a:prstGeom>
          <a:noFill/>
        </p:spPr>
        <p:txBody>
          <a:bodyPr wrap="square" rtlCol="0">
            <a:spAutoFit/>
          </a:bodyPr>
          <a:lstStyle/>
          <a:p>
            <a:pPr algn="ctr"/>
            <a:r>
              <a:rPr lang="en-US" sz="1200" b="1" dirty="0">
                <a:solidFill>
                  <a:srgbClr val="FF0000"/>
                </a:solidFill>
              </a:rPr>
              <a:t>RWG Inputs Needed</a:t>
            </a:r>
            <a:endParaRPr lang="en-US" sz="2000" b="1" dirty="0">
              <a:solidFill>
                <a:srgbClr val="FF0000"/>
              </a:solidFill>
            </a:endParaRPr>
          </a:p>
        </p:txBody>
      </p:sp>
      <p:sp>
        <p:nvSpPr>
          <p:cNvPr id="15" name="TextBox 14"/>
          <p:cNvSpPr txBox="1"/>
          <p:nvPr/>
        </p:nvSpPr>
        <p:spPr>
          <a:xfrm>
            <a:off x="7561297" y="5647888"/>
            <a:ext cx="1544603" cy="276999"/>
          </a:xfrm>
          <a:prstGeom prst="rect">
            <a:avLst/>
          </a:prstGeom>
          <a:noFill/>
        </p:spPr>
        <p:txBody>
          <a:bodyPr wrap="square" rtlCol="0">
            <a:spAutoFit/>
          </a:bodyPr>
          <a:lstStyle/>
          <a:p>
            <a:r>
              <a:rPr lang="en-US" sz="1200" b="1" dirty="0">
                <a:solidFill>
                  <a:srgbClr val="FF0000"/>
                </a:solidFill>
              </a:rPr>
              <a:t>V4 Released</a:t>
            </a:r>
            <a:endParaRPr lang="en-US" sz="2000" b="1" dirty="0">
              <a:solidFill>
                <a:srgbClr val="FF0000"/>
              </a:solidFill>
            </a:endParaRPr>
          </a:p>
        </p:txBody>
      </p:sp>
      <p:sp>
        <p:nvSpPr>
          <p:cNvPr id="17" name="TextBox 16">
            <a:extLst>
              <a:ext uri="{FF2B5EF4-FFF2-40B4-BE49-F238E27FC236}">
                <a16:creationId xmlns:a16="http://schemas.microsoft.com/office/drawing/2014/main" id="{730F918D-9D8B-8342-9B31-CBE75EC18E84}"/>
              </a:ext>
            </a:extLst>
          </p:cNvPr>
          <p:cNvSpPr txBox="1"/>
          <p:nvPr/>
        </p:nvSpPr>
        <p:spPr>
          <a:xfrm>
            <a:off x="6395598" y="3877933"/>
            <a:ext cx="1217000" cy="276999"/>
          </a:xfrm>
          <a:prstGeom prst="rect">
            <a:avLst/>
          </a:prstGeom>
          <a:noFill/>
        </p:spPr>
        <p:txBody>
          <a:bodyPr wrap="none" rtlCol="0">
            <a:spAutoFit/>
          </a:bodyPr>
          <a:lstStyle/>
          <a:p>
            <a:r>
              <a:rPr lang="en-US" sz="1200" b="1" dirty="0">
                <a:solidFill>
                  <a:srgbClr val="FF0000"/>
                </a:solidFill>
              </a:rPr>
              <a:t>V1.1 Released</a:t>
            </a:r>
            <a:endParaRPr lang="en-US" sz="1800" b="1" dirty="0">
              <a:solidFill>
                <a:srgbClr val="FF0000"/>
              </a:solidFill>
            </a:endParaRPr>
          </a:p>
        </p:txBody>
      </p:sp>
      <p:sp>
        <p:nvSpPr>
          <p:cNvPr id="16" name="Footer Placeholder 4"/>
          <p:cNvSpPr>
            <a:spLocks noGrp="1"/>
          </p:cNvSpPr>
          <p:nvPr>
            <p:ph type="ftr" sz="quarter" idx="11"/>
          </p:nvPr>
        </p:nvSpPr>
        <p:spPr>
          <a:xfrm>
            <a:off x="4167770" y="6356351"/>
            <a:ext cx="3862811" cy="365125"/>
          </a:xfrm>
        </p:spPr>
        <p:txBody>
          <a:bodyPr/>
          <a:lstStyle/>
          <a:p>
            <a:r>
              <a:rPr lang="en-US" dirty="0"/>
              <a:t>www.incose.org/symp2023</a:t>
            </a:r>
          </a:p>
        </p:txBody>
      </p:sp>
      <p:sp>
        <p:nvSpPr>
          <p:cNvPr id="18" name="Title 17"/>
          <p:cNvSpPr>
            <a:spLocks noGrp="1"/>
          </p:cNvSpPr>
          <p:nvPr>
            <p:ph type="title"/>
          </p:nvPr>
        </p:nvSpPr>
        <p:spPr>
          <a:xfrm>
            <a:off x="609918" y="274639"/>
            <a:ext cx="10978515" cy="756487"/>
          </a:xfrm>
        </p:spPr>
        <p:txBody>
          <a:bodyPr>
            <a:normAutofit fontScale="90000"/>
          </a:bodyPr>
          <a:lstStyle/>
          <a:p>
            <a:r>
              <a:rPr lang="en-US" dirty="0">
                <a:solidFill>
                  <a:schemeClr val="tx1"/>
                </a:solidFill>
              </a:rPr>
              <a:t>RWG Product Tree</a:t>
            </a:r>
          </a:p>
        </p:txBody>
      </p:sp>
    </p:spTree>
    <p:extLst>
      <p:ext uri="{BB962C8B-B14F-4D97-AF65-F5344CB8AC3E}">
        <p14:creationId xmlns:p14="http://schemas.microsoft.com/office/powerpoint/2010/main" val="2542826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18" y="274639"/>
            <a:ext cx="10978515" cy="630237"/>
          </a:xfrm>
        </p:spPr>
        <p:txBody>
          <a:bodyPr>
            <a:normAutofit fontScale="90000"/>
          </a:bodyPr>
          <a:lstStyle/>
          <a:p>
            <a:r>
              <a:rPr lang="en-US" sz="4000" dirty="0">
                <a:solidFill>
                  <a:schemeClr val="tx1"/>
                </a:solidFill>
              </a:rPr>
              <a:t>RWG Products are in the INCOSE Store!</a:t>
            </a:r>
          </a:p>
        </p:txBody>
      </p:sp>
      <p:sp>
        <p:nvSpPr>
          <p:cNvPr id="4" name="Footer Placeholder 3"/>
          <p:cNvSpPr>
            <a:spLocks noGrp="1"/>
          </p:cNvSpPr>
          <p:nvPr>
            <p:ph type="ftr" sz="quarter" idx="3"/>
          </p:nvPr>
        </p:nvSpPr>
        <p:spPr/>
        <p:txBody>
          <a:bodyPr/>
          <a:lstStyle/>
          <a:p>
            <a:r>
              <a:rPr lang="en-US" dirty="0"/>
              <a:t>www.incose.org/symp2023</a:t>
            </a:r>
          </a:p>
        </p:txBody>
      </p:sp>
      <p:sp>
        <p:nvSpPr>
          <p:cNvPr id="5" name="Slide Number Placeholder 4"/>
          <p:cNvSpPr>
            <a:spLocks noGrp="1"/>
          </p:cNvSpPr>
          <p:nvPr>
            <p:ph type="sldNum" sz="quarter" idx="4"/>
          </p:nvPr>
        </p:nvSpPr>
        <p:spPr/>
        <p:txBody>
          <a:bodyPr/>
          <a:lstStyle/>
          <a:p>
            <a:fld id="{924B41C4-1474-8D42-B330-D2828683839D}" type="slidenum">
              <a:rPr lang="en-US" smtClean="0"/>
              <a:pPr/>
              <a:t>17</a:t>
            </a:fld>
            <a:endParaRPr lang="en-US" dirty="0"/>
          </a:p>
        </p:txBody>
      </p:sp>
      <p:sp>
        <p:nvSpPr>
          <p:cNvPr id="7" name="Content Placeholder 2"/>
          <p:cNvSpPr>
            <a:spLocks noGrp="1"/>
          </p:cNvSpPr>
          <p:nvPr>
            <p:ph idx="4294967295"/>
          </p:nvPr>
        </p:nvSpPr>
        <p:spPr>
          <a:xfrm>
            <a:off x="145639" y="948237"/>
            <a:ext cx="8007761" cy="1973263"/>
          </a:xfrm>
        </p:spPr>
        <p:txBody>
          <a:bodyPr>
            <a:noAutofit/>
          </a:bodyPr>
          <a:lstStyle/>
          <a:p>
            <a:pPr lvl="0">
              <a:lnSpc>
                <a:spcPct val="90000"/>
              </a:lnSpc>
              <a:spcBef>
                <a:spcPts val="800"/>
              </a:spcBef>
            </a:pPr>
            <a:r>
              <a:rPr lang="en-US" sz="2400" dirty="0">
                <a:solidFill>
                  <a:schemeClr val="tx2"/>
                </a:solidFill>
              </a:rPr>
              <a:t>RWG Products are available in the INCOSE Store!</a:t>
            </a:r>
          </a:p>
          <a:p>
            <a:pPr lvl="0">
              <a:lnSpc>
                <a:spcPct val="90000"/>
              </a:lnSpc>
              <a:spcBef>
                <a:spcPts val="800"/>
              </a:spcBef>
            </a:pPr>
            <a:r>
              <a:rPr lang="en-US" sz="2400" dirty="0">
                <a:solidFill>
                  <a:schemeClr val="tx2"/>
                </a:solidFill>
              </a:rPr>
              <a:t>Free to INCOSE members</a:t>
            </a:r>
          </a:p>
          <a:p>
            <a:pPr lvl="0">
              <a:lnSpc>
                <a:spcPct val="90000"/>
              </a:lnSpc>
              <a:spcBef>
                <a:spcPts val="800"/>
              </a:spcBef>
            </a:pPr>
            <a:r>
              <a:rPr lang="en-US" sz="2400" dirty="0">
                <a:solidFill>
                  <a:schemeClr val="tx2"/>
                </a:solidFill>
              </a:rPr>
              <a:t>All are encouraged to download and start using, feedback is welcome!</a:t>
            </a:r>
          </a:p>
          <a:p>
            <a:pPr>
              <a:lnSpc>
                <a:spcPct val="90000"/>
              </a:lnSpc>
              <a:spcBef>
                <a:spcPts val="800"/>
              </a:spcBef>
            </a:pPr>
            <a:endParaRPr lang="en-US" sz="2400" dirty="0"/>
          </a:p>
        </p:txBody>
      </p:sp>
      <p:pic>
        <p:nvPicPr>
          <p:cNvPr id="19" name="Picture 18" descr="A close-up of a book cover&#10;&#10;Description automatically generated with medium confidence">
            <a:extLst>
              <a:ext uri="{FF2B5EF4-FFF2-40B4-BE49-F238E27FC236}">
                <a16:creationId xmlns:a16="http://schemas.microsoft.com/office/drawing/2014/main" id="{064644D3-F687-6A80-C029-1117348C0DD1}"/>
              </a:ext>
            </a:extLst>
          </p:cNvPr>
          <p:cNvPicPr>
            <a:picLocks noChangeAspect="1"/>
          </p:cNvPicPr>
          <p:nvPr/>
        </p:nvPicPr>
        <p:blipFill>
          <a:blip r:embed="rId2"/>
          <a:stretch>
            <a:fillRect/>
          </a:stretch>
        </p:blipFill>
        <p:spPr>
          <a:xfrm>
            <a:off x="4050517" y="3417566"/>
            <a:ext cx="1974703" cy="2810838"/>
          </a:xfrm>
          <a:prstGeom prst="rect">
            <a:avLst/>
          </a:prstGeom>
        </p:spPr>
      </p:pic>
      <p:pic>
        <p:nvPicPr>
          <p:cNvPr id="20" name="Picture 19" descr="A close-up of a book&#10;&#10;Description automatically generated with medium confidence">
            <a:extLst>
              <a:ext uri="{FF2B5EF4-FFF2-40B4-BE49-F238E27FC236}">
                <a16:creationId xmlns:a16="http://schemas.microsoft.com/office/drawing/2014/main" id="{EF245672-1CFA-A5E4-DBED-E8ACD0DD4A4E}"/>
              </a:ext>
            </a:extLst>
          </p:cNvPr>
          <p:cNvPicPr>
            <a:picLocks noChangeAspect="1"/>
          </p:cNvPicPr>
          <p:nvPr/>
        </p:nvPicPr>
        <p:blipFill>
          <a:blip r:embed="rId3"/>
          <a:stretch>
            <a:fillRect/>
          </a:stretch>
        </p:blipFill>
        <p:spPr>
          <a:xfrm>
            <a:off x="5965999" y="3303213"/>
            <a:ext cx="2060512" cy="2925191"/>
          </a:xfrm>
          <a:prstGeom prst="rect">
            <a:avLst/>
          </a:prstGeom>
        </p:spPr>
      </p:pic>
      <p:pic>
        <p:nvPicPr>
          <p:cNvPr id="21" name="Picture 20" descr="A close-up of a book cover&#10;&#10;Description automatically generated with low confidence">
            <a:extLst>
              <a:ext uri="{FF2B5EF4-FFF2-40B4-BE49-F238E27FC236}">
                <a16:creationId xmlns:a16="http://schemas.microsoft.com/office/drawing/2014/main" id="{CD398199-2F90-6E38-3E4B-364BB5BF4681}"/>
              </a:ext>
            </a:extLst>
          </p:cNvPr>
          <p:cNvPicPr>
            <a:picLocks noChangeAspect="1"/>
          </p:cNvPicPr>
          <p:nvPr/>
        </p:nvPicPr>
        <p:blipFill>
          <a:blip r:embed="rId4"/>
          <a:stretch>
            <a:fillRect/>
          </a:stretch>
        </p:blipFill>
        <p:spPr>
          <a:xfrm>
            <a:off x="7967290" y="3486690"/>
            <a:ext cx="2060513" cy="2803358"/>
          </a:xfrm>
          <a:prstGeom prst="rect">
            <a:avLst/>
          </a:prstGeom>
        </p:spPr>
      </p:pic>
      <p:pic>
        <p:nvPicPr>
          <p:cNvPr id="22" name="Picture 21" descr="A picture containing text, screenshot&#10;&#10;Description automatically generated">
            <a:extLst>
              <a:ext uri="{FF2B5EF4-FFF2-40B4-BE49-F238E27FC236}">
                <a16:creationId xmlns:a16="http://schemas.microsoft.com/office/drawing/2014/main" id="{343082FE-0D4D-3EBE-F2FD-90EE272AFBA8}"/>
              </a:ext>
            </a:extLst>
          </p:cNvPr>
          <p:cNvPicPr>
            <a:picLocks noChangeAspect="1"/>
          </p:cNvPicPr>
          <p:nvPr/>
        </p:nvPicPr>
        <p:blipFill>
          <a:blip r:embed="rId5"/>
          <a:stretch>
            <a:fillRect/>
          </a:stretch>
        </p:blipFill>
        <p:spPr>
          <a:xfrm>
            <a:off x="23389" y="3375948"/>
            <a:ext cx="1969716" cy="2914100"/>
          </a:xfrm>
          <a:prstGeom prst="rect">
            <a:avLst/>
          </a:prstGeom>
        </p:spPr>
      </p:pic>
      <p:pic>
        <p:nvPicPr>
          <p:cNvPr id="23" name="Picture 22" descr="A picture containing text, screenshot, online advertising&#10;&#10;Description automatically generated">
            <a:extLst>
              <a:ext uri="{FF2B5EF4-FFF2-40B4-BE49-F238E27FC236}">
                <a16:creationId xmlns:a16="http://schemas.microsoft.com/office/drawing/2014/main" id="{C75F1064-461C-92C9-E907-538F6F2C473A}"/>
              </a:ext>
            </a:extLst>
          </p:cNvPr>
          <p:cNvPicPr>
            <a:picLocks noChangeAspect="1"/>
          </p:cNvPicPr>
          <p:nvPr/>
        </p:nvPicPr>
        <p:blipFill>
          <a:blip r:embed="rId6"/>
          <a:stretch>
            <a:fillRect/>
          </a:stretch>
        </p:blipFill>
        <p:spPr>
          <a:xfrm>
            <a:off x="1933884" y="3321297"/>
            <a:ext cx="2175854" cy="2968751"/>
          </a:xfrm>
          <a:prstGeom prst="rect">
            <a:avLst/>
          </a:prstGeom>
        </p:spPr>
      </p:pic>
      <p:pic>
        <p:nvPicPr>
          <p:cNvPr id="24" name="Picture 23" descr="A picture containing text, screenshot, online advertising, website&#10;&#10;Description automatically generated">
            <a:extLst>
              <a:ext uri="{FF2B5EF4-FFF2-40B4-BE49-F238E27FC236}">
                <a16:creationId xmlns:a16="http://schemas.microsoft.com/office/drawing/2014/main" id="{1201C169-BCBC-F9DE-6E36-1D246E3F97A2}"/>
              </a:ext>
            </a:extLst>
          </p:cNvPr>
          <p:cNvPicPr>
            <a:picLocks noChangeAspect="1"/>
          </p:cNvPicPr>
          <p:nvPr/>
        </p:nvPicPr>
        <p:blipFill>
          <a:blip r:embed="rId7"/>
          <a:stretch>
            <a:fillRect/>
          </a:stretch>
        </p:blipFill>
        <p:spPr>
          <a:xfrm>
            <a:off x="8489758" y="3577545"/>
            <a:ext cx="1015576" cy="1307084"/>
          </a:xfrm>
          <a:prstGeom prst="rect">
            <a:avLst/>
          </a:prstGeom>
        </p:spPr>
      </p:pic>
      <p:pic>
        <p:nvPicPr>
          <p:cNvPr id="25" name="Picture 24" descr="A screenshot of a document&#10;&#10;Description automatically generated">
            <a:extLst>
              <a:ext uri="{FF2B5EF4-FFF2-40B4-BE49-F238E27FC236}">
                <a16:creationId xmlns:a16="http://schemas.microsoft.com/office/drawing/2014/main" id="{F4FC6C86-EFAB-E3C8-2628-E1C635CA5A88}"/>
              </a:ext>
            </a:extLst>
          </p:cNvPr>
          <p:cNvPicPr>
            <a:picLocks noChangeAspect="1"/>
          </p:cNvPicPr>
          <p:nvPr/>
        </p:nvPicPr>
        <p:blipFill>
          <a:blip r:embed="rId8"/>
          <a:stretch>
            <a:fillRect/>
          </a:stretch>
        </p:blipFill>
        <p:spPr>
          <a:xfrm>
            <a:off x="9882772" y="3311154"/>
            <a:ext cx="2393575" cy="29480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B8B3FA9-94C3-BE4A-8774-EEBA9FE5E357}"/>
              </a:ext>
            </a:extLst>
          </p:cNvPr>
          <p:cNvSpPr>
            <a:spLocks noGrp="1"/>
          </p:cNvSpPr>
          <p:nvPr>
            <p:ph type="sldNum" sz="quarter" idx="12"/>
          </p:nvPr>
        </p:nvSpPr>
        <p:spPr>
          <a:xfrm>
            <a:off x="8830927" y="6353175"/>
            <a:ext cx="2743200" cy="365125"/>
          </a:xfrm>
        </p:spPr>
        <p:txBody>
          <a:bodyPr/>
          <a:lstStyle/>
          <a:p>
            <a:fld id="{924B41C4-1474-8D42-B330-D2828683839D}" type="slidenum">
              <a:rPr lang="en-US" smtClean="0"/>
              <a:pPr/>
              <a:t>18</a:t>
            </a:fld>
            <a:endParaRPr lang="en-US" dirty="0"/>
          </a:p>
        </p:txBody>
      </p:sp>
      <p:pic>
        <p:nvPicPr>
          <p:cNvPr id="3" name="Picture 2" descr="Diagram&#10;&#10;Description automatically generated">
            <a:extLst>
              <a:ext uri="{FF2B5EF4-FFF2-40B4-BE49-F238E27FC236}">
                <a16:creationId xmlns:a16="http://schemas.microsoft.com/office/drawing/2014/main" id="{A094699C-D073-38C3-B544-0C423A92C49E}"/>
              </a:ext>
            </a:extLst>
          </p:cNvPr>
          <p:cNvPicPr>
            <a:picLocks noChangeAspect="1"/>
          </p:cNvPicPr>
          <p:nvPr/>
        </p:nvPicPr>
        <p:blipFill>
          <a:blip r:embed="rId2"/>
          <a:stretch>
            <a:fillRect/>
          </a:stretch>
        </p:blipFill>
        <p:spPr>
          <a:xfrm>
            <a:off x="6771713" y="890815"/>
            <a:ext cx="4148077" cy="5471390"/>
          </a:xfrm>
          <a:prstGeom prst="rect">
            <a:avLst/>
          </a:prstGeom>
          <a:ln>
            <a:solidFill>
              <a:srgbClr val="414042"/>
            </a:solidFill>
          </a:ln>
        </p:spPr>
      </p:pic>
      <p:sp>
        <p:nvSpPr>
          <p:cNvPr id="7" name="Footer Placeholder 4"/>
          <p:cNvSpPr>
            <a:spLocks noGrp="1"/>
          </p:cNvSpPr>
          <p:nvPr>
            <p:ph type="ftr" sz="quarter" idx="11"/>
          </p:nvPr>
        </p:nvSpPr>
        <p:spPr>
          <a:xfrm>
            <a:off x="4167770" y="6356351"/>
            <a:ext cx="3862811" cy="365125"/>
          </a:xfrm>
        </p:spPr>
        <p:txBody>
          <a:bodyPr/>
          <a:lstStyle/>
          <a:p>
            <a:r>
              <a:rPr lang="en-US" dirty="0"/>
              <a:t>www.incose.org/symp2023</a:t>
            </a:r>
          </a:p>
        </p:txBody>
      </p:sp>
      <p:sp>
        <p:nvSpPr>
          <p:cNvPr id="8" name="Title 1"/>
          <p:cNvSpPr txBox="1">
            <a:spLocks/>
          </p:cNvSpPr>
          <p:nvPr/>
        </p:nvSpPr>
        <p:spPr>
          <a:xfrm>
            <a:off x="513977" y="-113255"/>
            <a:ext cx="10978515" cy="1143000"/>
          </a:xfrm>
          <a:prstGeom prst="rect">
            <a:avLst/>
          </a:prstGeom>
        </p:spPr>
        <p:txBody>
          <a:bodyPr vert="horz" lIns="121954" tIns="60977" rIns="121954" bIns="60977" rtlCol="0" anchor="ctr">
            <a:normAutofit/>
          </a:bodyPr>
          <a:lstStyle/>
          <a:p>
            <a:pPr marL="0" marR="0" lvl="0" indent="0" algn="l" defTabSz="609768"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mj-lt"/>
                <a:ea typeface="+mj-ea"/>
                <a:cs typeface="Open Sans"/>
              </a:rPr>
              <a:t>Needs and Requirements Manual (NRM)</a:t>
            </a:r>
          </a:p>
        </p:txBody>
      </p:sp>
      <p:sp>
        <p:nvSpPr>
          <p:cNvPr id="10" name="Content Placeholder 2"/>
          <p:cNvSpPr>
            <a:spLocks noGrp="1"/>
          </p:cNvSpPr>
          <p:nvPr>
            <p:ph idx="1"/>
          </p:nvPr>
        </p:nvSpPr>
        <p:spPr>
          <a:xfrm>
            <a:off x="705903" y="1293222"/>
            <a:ext cx="5605352" cy="4526810"/>
          </a:xfrm>
        </p:spPr>
        <p:txBody>
          <a:bodyPr>
            <a:normAutofit/>
          </a:bodyPr>
          <a:lstStyle/>
          <a:p>
            <a:pPr lvl="0">
              <a:lnSpc>
                <a:spcPct val="90000"/>
              </a:lnSpc>
              <a:spcBef>
                <a:spcPts val="800"/>
              </a:spcBef>
            </a:pPr>
            <a:r>
              <a:rPr lang="en-US" sz="2400" dirty="0">
                <a:solidFill>
                  <a:schemeClr val="tx2"/>
                </a:solidFill>
              </a:rPr>
              <a:t>The NRM (was NRVVLM) is the RWG flagship product, V1 released in January 2022</a:t>
            </a:r>
          </a:p>
          <a:p>
            <a:pPr lvl="0">
              <a:lnSpc>
                <a:spcPct val="90000"/>
              </a:lnSpc>
              <a:spcBef>
                <a:spcPts val="800"/>
              </a:spcBef>
            </a:pPr>
            <a:r>
              <a:rPr lang="en-US" sz="2400" dirty="0">
                <a:solidFill>
                  <a:schemeClr val="tx2"/>
                </a:solidFill>
              </a:rPr>
              <a:t>V1.1 minor updates in May 2022 to shorten title, add subtitle, and align with other RWG products</a:t>
            </a:r>
          </a:p>
          <a:p>
            <a:pPr lvl="0">
              <a:lnSpc>
                <a:spcPct val="90000"/>
              </a:lnSpc>
              <a:spcBef>
                <a:spcPts val="800"/>
              </a:spcBef>
            </a:pPr>
            <a:r>
              <a:rPr lang="en-US" sz="2400" dirty="0">
                <a:solidFill>
                  <a:schemeClr val="tx2"/>
                </a:solidFill>
              </a:rPr>
              <a:t>Content aligns with, and expands, the INCOSE SE Handbook version 5 material.</a:t>
            </a:r>
          </a:p>
          <a:p>
            <a:pPr lvl="0">
              <a:lnSpc>
                <a:spcPct val="90000"/>
              </a:lnSpc>
              <a:spcBef>
                <a:spcPts val="800"/>
              </a:spcBef>
            </a:pPr>
            <a:r>
              <a:rPr lang="en-US" sz="2400" dirty="0">
                <a:solidFill>
                  <a:schemeClr val="tx2"/>
                </a:solidFill>
              </a:rPr>
              <a:t>After IW will begin updating to Version 2, which is planned to be published by Wiley in 2024.</a:t>
            </a:r>
          </a:p>
        </p:txBody>
      </p:sp>
    </p:spTree>
    <p:extLst>
      <p:ext uri="{BB962C8B-B14F-4D97-AF65-F5344CB8AC3E}">
        <p14:creationId xmlns:p14="http://schemas.microsoft.com/office/powerpoint/2010/main" val="45430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sz="3600" dirty="0"/>
              <a:t>The RWG Guides Provide Practical Application of the NRM</a:t>
            </a:r>
          </a:p>
        </p:txBody>
      </p:sp>
      <p:sp>
        <p:nvSpPr>
          <p:cNvPr id="9" name="Footer Placeholder 4"/>
          <p:cNvSpPr>
            <a:spLocks noGrp="1"/>
          </p:cNvSpPr>
          <p:nvPr>
            <p:ph type="ftr" sz="quarter" idx="3"/>
          </p:nvPr>
        </p:nvSpPr>
        <p:spPr>
          <a:prstGeom prst="rect">
            <a:avLst/>
          </a:prstGeom>
        </p:spPr>
        <p:txBody>
          <a:bodyPr/>
          <a:lstStyle/>
          <a:p>
            <a:r>
              <a:rPr lang="en-US" dirty="0"/>
              <a:t>www.incose.org/symp2023</a:t>
            </a:r>
          </a:p>
        </p:txBody>
      </p:sp>
      <p:sp>
        <p:nvSpPr>
          <p:cNvPr id="5" name="Slide Number Placeholder 4">
            <a:extLst>
              <a:ext uri="{FF2B5EF4-FFF2-40B4-BE49-F238E27FC236}">
                <a16:creationId xmlns:a16="http://schemas.microsoft.com/office/drawing/2014/main" id="{9A719B70-72C6-FA85-1F88-1182C3170B11}"/>
              </a:ext>
            </a:extLst>
          </p:cNvPr>
          <p:cNvSpPr>
            <a:spLocks noGrp="1"/>
          </p:cNvSpPr>
          <p:nvPr>
            <p:ph type="sldNum" sz="quarter" idx="4"/>
          </p:nvPr>
        </p:nvSpPr>
        <p:spPr>
          <a:prstGeom prst="rect">
            <a:avLst/>
          </a:prstGeom>
        </p:spPr>
        <p:txBody>
          <a:bodyPr/>
          <a:lstStyle/>
          <a:p>
            <a:fld id="{924B41C4-1474-8D42-B330-D2828683839D}" type="slidenum">
              <a:rPr lang="en-US" smtClean="0"/>
              <a:pPr/>
              <a:t>19</a:t>
            </a:fld>
            <a:endParaRPr lang="en-US" dirty="0"/>
          </a:p>
        </p:txBody>
      </p:sp>
      <p:pic>
        <p:nvPicPr>
          <p:cNvPr id="4" name="Picture 3" descr="A picture containing diagram&#10;&#10;Description automatically generated">
            <a:extLst>
              <a:ext uri="{FF2B5EF4-FFF2-40B4-BE49-F238E27FC236}">
                <a16:creationId xmlns:a16="http://schemas.microsoft.com/office/drawing/2014/main" id="{9DB0F34F-D59B-3765-403A-E7C825557AE5}"/>
              </a:ext>
            </a:extLst>
          </p:cNvPr>
          <p:cNvPicPr>
            <a:picLocks noChangeAspect="1"/>
          </p:cNvPicPr>
          <p:nvPr/>
        </p:nvPicPr>
        <p:blipFill>
          <a:blip r:embed="rId2"/>
          <a:stretch>
            <a:fillRect/>
          </a:stretch>
        </p:blipFill>
        <p:spPr>
          <a:xfrm>
            <a:off x="402102" y="1336410"/>
            <a:ext cx="3765668" cy="4792668"/>
          </a:xfrm>
          <a:prstGeom prst="rect">
            <a:avLst/>
          </a:prstGeom>
          <a:ln>
            <a:solidFill>
              <a:srgbClr val="414042"/>
            </a:solidFill>
          </a:ln>
        </p:spPr>
      </p:pic>
      <p:pic>
        <p:nvPicPr>
          <p:cNvPr id="8" name="Picture 7" descr="A picture containing graphical user interface&#10;&#10;Description automatically generated">
            <a:extLst>
              <a:ext uri="{FF2B5EF4-FFF2-40B4-BE49-F238E27FC236}">
                <a16:creationId xmlns:a16="http://schemas.microsoft.com/office/drawing/2014/main" id="{AFBFE4F4-F0C5-80AA-A3C9-899FB941E336}"/>
              </a:ext>
            </a:extLst>
          </p:cNvPr>
          <p:cNvPicPr>
            <a:picLocks noChangeAspect="1"/>
          </p:cNvPicPr>
          <p:nvPr/>
        </p:nvPicPr>
        <p:blipFill>
          <a:blip r:embed="rId3"/>
          <a:stretch>
            <a:fillRect/>
          </a:stretch>
        </p:blipFill>
        <p:spPr>
          <a:xfrm>
            <a:off x="8169298" y="1336411"/>
            <a:ext cx="3726790" cy="4792667"/>
          </a:xfrm>
          <a:prstGeom prst="rect">
            <a:avLst/>
          </a:prstGeom>
          <a:ln>
            <a:solidFill>
              <a:srgbClr val="414042"/>
            </a:solidFill>
          </a:ln>
        </p:spPr>
      </p:pic>
      <p:pic>
        <p:nvPicPr>
          <p:cNvPr id="2" name="Picture 1" descr="A picture containing text, screenshot, online advertising, website&#10;&#10;Description automatically generated">
            <a:extLst>
              <a:ext uri="{FF2B5EF4-FFF2-40B4-BE49-F238E27FC236}">
                <a16:creationId xmlns:a16="http://schemas.microsoft.com/office/drawing/2014/main" id="{96182D6F-EB7C-0CAB-6B3D-DB8E59344635}"/>
              </a:ext>
            </a:extLst>
          </p:cNvPr>
          <p:cNvPicPr>
            <a:picLocks noChangeAspect="1"/>
          </p:cNvPicPr>
          <p:nvPr/>
        </p:nvPicPr>
        <p:blipFill>
          <a:blip r:embed="rId4"/>
          <a:stretch>
            <a:fillRect/>
          </a:stretch>
        </p:blipFill>
        <p:spPr>
          <a:xfrm>
            <a:off x="4306783" y="1336409"/>
            <a:ext cx="3723798" cy="4792667"/>
          </a:xfrm>
          <a:prstGeom prst="rect">
            <a:avLst/>
          </a:prstGeom>
        </p:spPr>
      </p:pic>
    </p:spTree>
    <p:extLst>
      <p:ext uri="{BB962C8B-B14F-4D97-AF65-F5344CB8AC3E}">
        <p14:creationId xmlns:p14="http://schemas.microsoft.com/office/powerpoint/2010/main" val="140129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Agenda</a:t>
            </a:r>
          </a:p>
        </p:txBody>
      </p:sp>
      <p:sp>
        <p:nvSpPr>
          <p:cNvPr id="3" name="Content Placeholder 2"/>
          <p:cNvSpPr>
            <a:spLocks noGrp="1"/>
          </p:cNvSpPr>
          <p:nvPr>
            <p:ph sz="half" idx="1"/>
          </p:nvPr>
        </p:nvSpPr>
        <p:spPr/>
        <p:txBody>
          <a:bodyPr>
            <a:normAutofit/>
          </a:bodyPr>
          <a:lstStyle/>
          <a:p>
            <a:pPr lvl="0"/>
            <a:r>
              <a:rPr lang="en-US" sz="2800" dirty="0"/>
              <a:t>Welcome and Introduction </a:t>
            </a:r>
          </a:p>
          <a:p>
            <a:pPr lvl="0"/>
            <a:r>
              <a:rPr lang="en-US" sz="2800" dirty="0"/>
              <a:t>Current Status</a:t>
            </a:r>
          </a:p>
          <a:p>
            <a:pPr lvl="0"/>
            <a:r>
              <a:rPr lang="en-US" sz="2800" dirty="0"/>
              <a:t>Guide to Writing Requirements V4 release</a:t>
            </a:r>
          </a:p>
          <a:p>
            <a:pPr lvl="0"/>
            <a:r>
              <a:rPr lang="en-US" sz="2800" dirty="0"/>
              <a:t>RWG plans for rest of 2023</a:t>
            </a:r>
          </a:p>
          <a:p>
            <a:r>
              <a:rPr lang="en-US" sz="2800" dirty="0"/>
              <a:t>Open Discussion</a:t>
            </a:r>
          </a:p>
        </p:txBody>
      </p:sp>
      <p:sp>
        <p:nvSpPr>
          <p:cNvPr id="4" name="Footer Placeholder 3"/>
          <p:cNvSpPr>
            <a:spLocks noGrp="1"/>
          </p:cNvSpPr>
          <p:nvPr>
            <p:ph type="ftr" sz="quarter" idx="3"/>
          </p:nvPr>
        </p:nvSpPr>
        <p:spPr/>
        <p:txBody>
          <a:bodyPr/>
          <a:lstStyle/>
          <a:p>
            <a:r>
              <a:rPr lang="en-US" dirty="0"/>
              <a:t>www.incose.org/symp2023</a:t>
            </a:r>
          </a:p>
        </p:txBody>
      </p:sp>
      <p:sp>
        <p:nvSpPr>
          <p:cNvPr id="5" name="Slide Number Placeholder 4"/>
          <p:cNvSpPr>
            <a:spLocks noGrp="1"/>
          </p:cNvSpPr>
          <p:nvPr>
            <p:ph type="sldNum" sz="quarter" idx="4"/>
          </p:nvPr>
        </p:nvSpPr>
        <p:spPr/>
        <p:txBody>
          <a:bodyPr/>
          <a:lstStyle/>
          <a:p>
            <a:fld id="{924B41C4-1474-8D42-B330-D2828683839D}"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Guide to Writing Requirements Updates</a:t>
            </a:r>
          </a:p>
        </p:txBody>
      </p:sp>
      <p:sp>
        <p:nvSpPr>
          <p:cNvPr id="2" name="Footer Placeholder 1"/>
          <p:cNvSpPr>
            <a:spLocks noGrp="1"/>
          </p:cNvSpPr>
          <p:nvPr>
            <p:ph type="ftr" sz="quarter" idx="3"/>
          </p:nvPr>
        </p:nvSpPr>
        <p:spPr>
          <a:prstGeom prst="rect">
            <a:avLst/>
          </a:prstGeom>
        </p:spPr>
        <p:txBody>
          <a:bodyPr/>
          <a:lstStyle/>
          <a:p>
            <a:r>
              <a:rPr lang="en-US" dirty="0"/>
              <a:t>www.incose.org/symp2023</a:t>
            </a:r>
          </a:p>
        </p:txBody>
      </p:sp>
      <p:sp>
        <p:nvSpPr>
          <p:cNvPr id="3" name="Slide Number Placeholder 2"/>
          <p:cNvSpPr>
            <a:spLocks noGrp="1"/>
          </p:cNvSpPr>
          <p:nvPr>
            <p:ph type="sldNum" sz="quarter" idx="4"/>
          </p:nvPr>
        </p:nvSpPr>
        <p:spPr>
          <a:prstGeom prst="rect">
            <a:avLst/>
          </a:prstGeom>
        </p:spPr>
        <p:txBody>
          <a:bodyPr/>
          <a:lstStyle/>
          <a:p>
            <a:fld id="{924B41C4-1474-8D42-B330-D2828683839D}"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87" y="136524"/>
            <a:ext cx="10978515" cy="855661"/>
          </a:xfrm>
        </p:spPr>
        <p:txBody>
          <a:bodyPr>
            <a:noAutofit/>
          </a:bodyPr>
          <a:lstStyle/>
          <a:p>
            <a:r>
              <a:rPr lang="en-US" sz="3200" dirty="0">
                <a:solidFill>
                  <a:schemeClr val="tx1"/>
                </a:solidFill>
              </a:rPr>
              <a:t>Recent Updates to the Guide to Writing Requirements</a:t>
            </a:r>
          </a:p>
        </p:txBody>
      </p:sp>
      <p:sp>
        <p:nvSpPr>
          <p:cNvPr id="3" name="Content Placeholder 2"/>
          <p:cNvSpPr>
            <a:spLocks noGrp="1"/>
          </p:cNvSpPr>
          <p:nvPr>
            <p:ph idx="1"/>
          </p:nvPr>
        </p:nvSpPr>
        <p:spPr>
          <a:xfrm>
            <a:off x="609918" y="1265239"/>
            <a:ext cx="10172381" cy="1998661"/>
          </a:xfrm>
        </p:spPr>
        <p:txBody>
          <a:bodyPr>
            <a:normAutofit fontScale="92500" lnSpcReduction="20000"/>
          </a:bodyPr>
          <a:lstStyle/>
          <a:p>
            <a:pPr lvl="0"/>
            <a:r>
              <a:rPr lang="en-US" sz="2800" dirty="0">
                <a:solidFill>
                  <a:schemeClr val="tx2"/>
                </a:solidFill>
              </a:rPr>
              <a:t>The Guide to Writing Requirements (GtWR) has been a popular product from the RWG for many years.</a:t>
            </a:r>
          </a:p>
          <a:p>
            <a:pPr lvl="0"/>
            <a:r>
              <a:rPr lang="en-US" sz="2800" dirty="0">
                <a:solidFill>
                  <a:schemeClr val="tx2"/>
                </a:solidFill>
              </a:rPr>
              <a:t>The RWG recently released V4, now available in the INCOSE Store.</a:t>
            </a:r>
          </a:p>
          <a:p>
            <a:pPr lvl="0"/>
            <a:r>
              <a:rPr lang="en-US" sz="2800" dirty="0">
                <a:solidFill>
                  <a:schemeClr val="tx2"/>
                </a:solidFill>
              </a:rPr>
              <a:t>The following slides highlights these updates.</a:t>
            </a:r>
          </a:p>
        </p:txBody>
      </p:sp>
      <p:sp>
        <p:nvSpPr>
          <p:cNvPr id="4" name="Footer Placeholder 3"/>
          <p:cNvSpPr>
            <a:spLocks noGrp="1"/>
          </p:cNvSpPr>
          <p:nvPr>
            <p:ph type="ftr" sz="quarter" idx="11"/>
          </p:nvPr>
        </p:nvSpPr>
        <p:spPr/>
        <p:txBody>
          <a:bodyPr/>
          <a:lstStyle/>
          <a:p>
            <a:r>
              <a:rPr lang="en-US" dirty="0"/>
              <a:t>www.incose.org/symp2023</a:t>
            </a:r>
          </a:p>
        </p:txBody>
      </p:sp>
      <p:sp>
        <p:nvSpPr>
          <p:cNvPr id="5" name="Slide Number Placeholder 4"/>
          <p:cNvSpPr>
            <a:spLocks noGrp="1"/>
          </p:cNvSpPr>
          <p:nvPr>
            <p:ph type="sldNum" sz="quarter" idx="12"/>
          </p:nvPr>
        </p:nvSpPr>
        <p:spPr/>
        <p:txBody>
          <a:bodyPr/>
          <a:lstStyle/>
          <a:p>
            <a:fld id="{924B41C4-1474-8D42-B330-D2828683839D}" type="slidenum">
              <a:rPr lang="en-US" smtClean="0"/>
              <a:pPr/>
              <a:t>21</a:t>
            </a:fld>
            <a:endParaRPr lang="en-US" dirty="0"/>
          </a:p>
        </p:txBody>
      </p:sp>
      <p:pic>
        <p:nvPicPr>
          <p:cNvPr id="6" name="Picture 2"/>
          <p:cNvPicPr>
            <a:picLocks noChangeAspect="1" noChangeArrowheads="1"/>
          </p:cNvPicPr>
          <p:nvPr/>
        </p:nvPicPr>
        <p:blipFill>
          <a:blip r:embed="rId2"/>
          <a:srcRect/>
          <a:stretch>
            <a:fillRect/>
          </a:stretch>
        </p:blipFill>
        <p:spPr bwMode="auto">
          <a:xfrm>
            <a:off x="1692275" y="3400307"/>
            <a:ext cx="8709025" cy="2956044"/>
          </a:xfrm>
          <a:prstGeom prst="rect">
            <a:avLst/>
          </a:prstGeom>
          <a:noFill/>
          <a:ln w="9525">
            <a:solidFill>
              <a:schemeClr val="tx2"/>
            </a:solidFill>
            <a:miter lim="800000"/>
            <a:headEnd/>
            <a:tailEnd/>
          </a:ln>
        </p:spPr>
      </p:pic>
      <p:pic>
        <p:nvPicPr>
          <p:cNvPr id="7" name="Picture 6" descr="A picture containing text, screenshot, online advertising, website&#10;&#10;Description automatically generated">
            <a:extLst>
              <a:ext uri="{FF2B5EF4-FFF2-40B4-BE49-F238E27FC236}">
                <a16:creationId xmlns:a16="http://schemas.microsoft.com/office/drawing/2014/main" id="{CE32E214-8F7B-1B7B-3065-EDB9D47E5BA0}"/>
              </a:ext>
            </a:extLst>
          </p:cNvPr>
          <p:cNvPicPr>
            <a:picLocks noChangeAspect="1"/>
          </p:cNvPicPr>
          <p:nvPr/>
        </p:nvPicPr>
        <p:blipFill>
          <a:blip r:embed="rId3"/>
          <a:stretch>
            <a:fillRect/>
          </a:stretch>
        </p:blipFill>
        <p:spPr>
          <a:xfrm>
            <a:off x="2102256" y="3672004"/>
            <a:ext cx="1969001" cy="2534178"/>
          </a:xfrm>
          <a:prstGeom prst="rect">
            <a:avLst/>
          </a:prstGeom>
        </p:spPr>
      </p:pic>
      <p:sp>
        <p:nvSpPr>
          <p:cNvPr id="8" name="TextBox 7">
            <a:extLst>
              <a:ext uri="{FF2B5EF4-FFF2-40B4-BE49-F238E27FC236}">
                <a16:creationId xmlns:a16="http://schemas.microsoft.com/office/drawing/2014/main" id="{07FF835E-36EC-41E5-16AC-314725ED958D}"/>
              </a:ext>
            </a:extLst>
          </p:cNvPr>
          <p:cNvSpPr txBox="1"/>
          <p:nvPr/>
        </p:nvSpPr>
        <p:spPr>
          <a:xfrm>
            <a:off x="4951035" y="4157841"/>
            <a:ext cx="5214257" cy="2185214"/>
          </a:xfrm>
          <a:prstGeom prst="rect">
            <a:avLst/>
          </a:prstGeom>
          <a:solidFill>
            <a:schemeClr val="bg1"/>
          </a:solidFill>
        </p:spPr>
        <p:txBody>
          <a:bodyPr wrap="square" rtlCol="0">
            <a:spAutoFit/>
          </a:bodyPr>
          <a:lstStyle/>
          <a:p>
            <a:pPr marL="0" marR="0" algn="l">
              <a:spcBef>
                <a:spcPts val="0"/>
              </a:spcBef>
              <a:spcAft>
                <a:spcPts val="0"/>
              </a:spcAft>
            </a:pPr>
            <a:r>
              <a:rPr lang="en-US" sz="800" b="0" i="0" u="none" strike="noStrike" dirty="0">
                <a:solidFill>
                  <a:srgbClr val="000000"/>
                </a:solidFill>
                <a:effectLst/>
                <a:latin typeface="Montserrat" pitchFamily="2" charset="77"/>
              </a:rPr>
              <a:t>The INCOSE GtWR v4 is a mature product that is used extensively by INCOSE members. This latest revision represents a further evolution of the concepts communicated within the Guide based on comments and inputs received from members of the RWG and larger body of INCOSE members. This revision also helps ensure the Guide and INCOSE Systems Engineering Handbook version 5 are in harmony as well as the other major RWG products: the Needs and Requirements Manual (NRM), the Guide to Needs and Requirements (GtNR), and the Guide to Verification and Validation (GtVV).</a:t>
            </a:r>
          </a:p>
          <a:p>
            <a:pPr marL="0" marR="0" algn="l">
              <a:spcBef>
                <a:spcPts val="0"/>
              </a:spcBef>
              <a:spcAft>
                <a:spcPts val="0"/>
              </a:spcAft>
            </a:pPr>
            <a:endParaRPr lang="en-US" sz="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800" b="0" i="0" u="none" strike="noStrike" dirty="0">
                <a:solidFill>
                  <a:srgbClr val="000000"/>
                </a:solidFill>
                <a:effectLst/>
                <a:latin typeface="Montserrat" pitchFamily="2" charset="77"/>
              </a:rPr>
              <a:t>Also included in a separate file is a 7 page summary of the GtWR including definitions, a summary of the characteristics of well-formed need and requirement statements and sets of needs and requirements, a summary of the rules for writing well-formed need and requirement statements and sets of needs and requirements, a summary of the attributes that can be combined with the need and requirements statements to form need and requirement expressions; as well as cross-reference matrices tying the various information together.</a:t>
            </a:r>
          </a:p>
          <a:p>
            <a:pPr marL="0" marR="0" algn="l">
              <a:spcBef>
                <a:spcPts val="0"/>
              </a:spcBef>
              <a:spcAft>
                <a:spcPts val="0"/>
              </a:spcAft>
            </a:pPr>
            <a:endParaRPr lang="en-US" sz="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800" b="0" i="0" u="none" strike="noStrike" dirty="0">
                <a:solidFill>
                  <a:srgbClr val="000000"/>
                </a:solidFill>
                <a:effectLst/>
                <a:latin typeface="Montserrat" pitchFamily="2" charset="77"/>
              </a:rPr>
              <a:t>Digital Download - available to Members and Non-Members. (4.7 MB PDF)</a:t>
            </a:r>
            <a:br>
              <a:rPr lang="en-US" sz="800" b="0" i="0" u="none" strike="noStrike" dirty="0">
                <a:solidFill>
                  <a:srgbClr val="000000"/>
                </a:solidFill>
                <a:effectLst/>
                <a:latin typeface="Montserrat" pitchFamily="2" charset="77"/>
              </a:rPr>
            </a:br>
            <a:r>
              <a:rPr lang="en-US" sz="800" b="0" i="0" u="none" strike="noStrike" dirty="0">
                <a:solidFill>
                  <a:srgbClr val="000000"/>
                </a:solidFill>
                <a:effectLst/>
                <a:latin typeface="Montserrat" pitchFamily="2" charset="77"/>
              </a:rPr>
              <a:t>V4, updated Jul 1 2023</a:t>
            </a:r>
            <a:endParaRPr lang="en-US" sz="800" b="0" i="0" u="none" strike="noStrike" dirty="0">
              <a:solidFill>
                <a:srgbClr val="212121"/>
              </a:solidFill>
              <a:effectLst/>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879C44-DC2A-D244-7F8B-3920F0C069F8}"/>
              </a:ext>
            </a:extLst>
          </p:cNvPr>
          <p:cNvSpPr>
            <a:spLocks noGrp="1"/>
          </p:cNvSpPr>
          <p:nvPr>
            <p:ph type="ftr" sz="quarter" idx="11"/>
          </p:nvPr>
        </p:nvSpPr>
        <p:spPr/>
        <p:txBody>
          <a:bodyPr/>
          <a:lstStyle/>
          <a:p>
            <a:r>
              <a:rPr lang="en-US" dirty="0"/>
              <a:t>www.incose.org/symp2023</a:t>
            </a:r>
          </a:p>
        </p:txBody>
      </p:sp>
      <p:sp>
        <p:nvSpPr>
          <p:cNvPr id="5" name="Slide Number Placeholder 4">
            <a:extLst>
              <a:ext uri="{FF2B5EF4-FFF2-40B4-BE49-F238E27FC236}">
                <a16:creationId xmlns:a16="http://schemas.microsoft.com/office/drawing/2014/main" id="{378BF308-CE7B-D9D3-06BE-FB7A9F6CA4D3}"/>
              </a:ext>
            </a:extLst>
          </p:cNvPr>
          <p:cNvSpPr>
            <a:spLocks noGrp="1"/>
          </p:cNvSpPr>
          <p:nvPr>
            <p:ph type="sldNum" sz="quarter" idx="12"/>
          </p:nvPr>
        </p:nvSpPr>
        <p:spPr/>
        <p:txBody>
          <a:bodyPr/>
          <a:lstStyle/>
          <a:p>
            <a:fld id="{924B41C4-1474-8D42-B330-D2828683839D}" type="slidenum">
              <a:rPr lang="en-US" smtClean="0"/>
              <a:pPr/>
              <a:t>22</a:t>
            </a:fld>
            <a:endParaRPr lang="en-US" dirty="0"/>
          </a:p>
        </p:txBody>
      </p:sp>
      <p:sp>
        <p:nvSpPr>
          <p:cNvPr id="6" name="TextBox 5">
            <a:extLst>
              <a:ext uri="{FF2B5EF4-FFF2-40B4-BE49-F238E27FC236}">
                <a16:creationId xmlns:a16="http://schemas.microsoft.com/office/drawing/2014/main" id="{5906D9A3-BBBA-E061-18A9-968E388C6B2A}"/>
              </a:ext>
            </a:extLst>
          </p:cNvPr>
          <p:cNvSpPr txBox="1"/>
          <p:nvPr/>
        </p:nvSpPr>
        <p:spPr>
          <a:xfrm>
            <a:off x="5052844" y="1635691"/>
            <a:ext cx="6910556" cy="3416320"/>
          </a:xfrm>
          <a:prstGeom prst="rect">
            <a:avLst/>
          </a:prstGeom>
          <a:noFill/>
        </p:spPr>
        <p:txBody>
          <a:bodyPr wrap="square" rtlCol="0">
            <a:spAutoFit/>
          </a:bodyPr>
          <a:lstStyle/>
          <a:p>
            <a:r>
              <a:rPr lang="en-US" sz="1800" dirty="0"/>
              <a:t>1: Introduction</a:t>
            </a:r>
          </a:p>
          <a:p>
            <a:r>
              <a:rPr lang="en-US" sz="1800" dirty="0"/>
              <a:t>2: Characteristics of Need &amp; Requirement Statements</a:t>
            </a:r>
          </a:p>
          <a:p>
            <a:r>
              <a:rPr lang="en-US" sz="1800" dirty="0"/>
              <a:t>3: Characteristics of Sets of Needs &amp; Requirements</a:t>
            </a:r>
          </a:p>
          <a:p>
            <a:r>
              <a:rPr lang="en-US" sz="1800" dirty="0"/>
              <a:t>4: Rules for Need and Requirement Statements &amp;Sets Of </a:t>
            </a:r>
            <a:br>
              <a:rPr lang="en-US" sz="1800" dirty="0"/>
            </a:br>
            <a:r>
              <a:rPr lang="en-US" sz="1800" dirty="0"/>
              <a:t>    Needs &amp; Requirements	</a:t>
            </a:r>
          </a:p>
          <a:p>
            <a:r>
              <a:rPr lang="en-US" sz="1800" dirty="0"/>
              <a:t>Appendix A: References	</a:t>
            </a:r>
          </a:p>
          <a:p>
            <a:r>
              <a:rPr lang="en-US" sz="1800" dirty="0"/>
              <a:t>Appendix B: Acronyms and Abbreviations	</a:t>
            </a:r>
          </a:p>
          <a:p>
            <a:r>
              <a:rPr lang="en-US" sz="1800" dirty="0"/>
              <a:t>Appendix C: Patterns	</a:t>
            </a:r>
          </a:p>
          <a:p>
            <a:r>
              <a:rPr lang="en-US" sz="1800" dirty="0"/>
              <a:t>Appendix D: Rule Applicability Matrix</a:t>
            </a:r>
          </a:p>
          <a:p>
            <a:r>
              <a:rPr lang="en-US" sz="1800" dirty="0"/>
              <a:t>Appendix E: Cross Reference Matrices</a:t>
            </a:r>
          </a:p>
          <a:p>
            <a:r>
              <a:rPr lang="en-US" sz="1800" dirty="0"/>
              <a:t>Appendix F: Comment Form</a:t>
            </a:r>
          </a:p>
          <a:p>
            <a:endParaRPr lang="en-US" sz="1800" dirty="0"/>
          </a:p>
        </p:txBody>
      </p:sp>
      <p:sp>
        <p:nvSpPr>
          <p:cNvPr id="10" name="TextBox 9">
            <a:extLst>
              <a:ext uri="{FF2B5EF4-FFF2-40B4-BE49-F238E27FC236}">
                <a16:creationId xmlns:a16="http://schemas.microsoft.com/office/drawing/2014/main" id="{35A5D4C1-AA75-75CC-3F6F-F6D1248F509F}"/>
              </a:ext>
            </a:extLst>
          </p:cNvPr>
          <p:cNvSpPr txBox="1"/>
          <p:nvPr/>
        </p:nvSpPr>
        <p:spPr>
          <a:xfrm>
            <a:off x="1216064" y="6059270"/>
            <a:ext cx="2451652" cy="461665"/>
          </a:xfrm>
          <a:prstGeom prst="rect">
            <a:avLst/>
          </a:prstGeom>
          <a:noFill/>
        </p:spPr>
        <p:txBody>
          <a:bodyPr wrap="square" rtlCol="0">
            <a:spAutoFit/>
          </a:bodyPr>
          <a:lstStyle/>
          <a:p>
            <a:pPr algn="ctr"/>
            <a:r>
              <a:rPr lang="en-US" dirty="0"/>
              <a:t>144 pages</a:t>
            </a:r>
          </a:p>
        </p:txBody>
      </p:sp>
      <p:pic>
        <p:nvPicPr>
          <p:cNvPr id="7171" name="Picture 3"/>
          <p:cNvPicPr>
            <a:picLocks noChangeAspect="1" noChangeArrowheads="1"/>
          </p:cNvPicPr>
          <p:nvPr/>
        </p:nvPicPr>
        <p:blipFill>
          <a:blip r:embed="rId2"/>
          <a:srcRect/>
          <a:stretch>
            <a:fillRect/>
          </a:stretch>
        </p:blipFill>
        <p:spPr bwMode="auto">
          <a:xfrm>
            <a:off x="717136" y="628432"/>
            <a:ext cx="4208708" cy="5430838"/>
          </a:xfrm>
          <a:prstGeom prst="rect">
            <a:avLst/>
          </a:prstGeom>
          <a:noFill/>
          <a:ln w="9525">
            <a:solidFill>
              <a:schemeClr val="tx2"/>
            </a:solidFill>
            <a:miter lim="800000"/>
            <a:headEnd/>
            <a:tailEnd/>
          </a:ln>
        </p:spPr>
      </p:pic>
      <p:sp>
        <p:nvSpPr>
          <p:cNvPr id="2" name="TextBox 1">
            <a:extLst>
              <a:ext uri="{FF2B5EF4-FFF2-40B4-BE49-F238E27FC236}">
                <a16:creationId xmlns:a16="http://schemas.microsoft.com/office/drawing/2014/main" id="{FE85DC9D-F7D9-CB54-78EE-2FF859535420}"/>
              </a:ext>
            </a:extLst>
          </p:cNvPr>
          <p:cNvSpPr txBox="1"/>
          <p:nvPr/>
        </p:nvSpPr>
        <p:spPr>
          <a:xfrm>
            <a:off x="5929643" y="5130897"/>
            <a:ext cx="5658789" cy="978729"/>
          </a:xfrm>
          <a:prstGeom prst="rect">
            <a:avLst/>
          </a:prstGeom>
          <a:noFill/>
        </p:spPr>
        <p:txBody>
          <a:bodyPr wrap="square" rtlCol="0">
            <a:spAutoFit/>
          </a:bodyPr>
          <a:lstStyle/>
          <a:p>
            <a:pPr algn="ctr">
              <a:lnSpc>
                <a:spcPct val="80000"/>
              </a:lnSpc>
            </a:pPr>
            <a:r>
              <a:rPr lang="en-US" dirty="0">
                <a:solidFill>
                  <a:srgbClr val="FF0000"/>
                </a:solidFill>
              </a:rPr>
              <a:t>Many thanks to all those that reviewed the GtWR and supplied comments during the multiple review cycles.</a:t>
            </a:r>
          </a:p>
        </p:txBody>
      </p:sp>
    </p:spTree>
    <p:extLst>
      <p:ext uri="{BB962C8B-B14F-4D97-AF65-F5344CB8AC3E}">
        <p14:creationId xmlns:p14="http://schemas.microsoft.com/office/powerpoint/2010/main" val="368503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2203-BABA-CF5C-ABFD-3BDCDF8FEBAD}"/>
              </a:ext>
            </a:extLst>
          </p:cNvPr>
          <p:cNvSpPr>
            <a:spLocks noGrp="1"/>
          </p:cNvSpPr>
          <p:nvPr>
            <p:ph type="title"/>
          </p:nvPr>
        </p:nvSpPr>
        <p:spPr>
          <a:xfrm>
            <a:off x="522673" y="14627"/>
            <a:ext cx="10978515" cy="766761"/>
          </a:xfrm>
        </p:spPr>
        <p:txBody>
          <a:bodyPr>
            <a:normAutofit/>
          </a:bodyPr>
          <a:lstStyle/>
          <a:p>
            <a:r>
              <a:rPr lang="en-US" sz="3600" dirty="0"/>
              <a:t>Change Summary</a:t>
            </a:r>
          </a:p>
        </p:txBody>
      </p:sp>
      <p:sp>
        <p:nvSpPr>
          <p:cNvPr id="3" name="Content Placeholder 2">
            <a:extLst>
              <a:ext uri="{FF2B5EF4-FFF2-40B4-BE49-F238E27FC236}">
                <a16:creationId xmlns:a16="http://schemas.microsoft.com/office/drawing/2014/main" id="{D3D8DAAF-85F4-9AAA-9490-75E12C22F3C8}"/>
              </a:ext>
            </a:extLst>
          </p:cNvPr>
          <p:cNvSpPr>
            <a:spLocks noGrp="1"/>
          </p:cNvSpPr>
          <p:nvPr>
            <p:ph sz="half" idx="1"/>
          </p:nvPr>
        </p:nvSpPr>
        <p:spPr>
          <a:xfrm>
            <a:off x="84817" y="781387"/>
            <a:ext cx="11726184" cy="5574963"/>
          </a:xfrm>
        </p:spPr>
        <p:txBody>
          <a:bodyPr>
            <a:normAutofit fontScale="77500" lnSpcReduction="20000"/>
          </a:bodyPr>
          <a:lstStyle/>
          <a:p>
            <a:pPr>
              <a:spcBef>
                <a:spcPts val="0"/>
              </a:spcBef>
              <a:spcAft>
                <a:spcPts val="400"/>
              </a:spcAft>
            </a:pPr>
            <a:r>
              <a:rPr lang="en-US" sz="2400" dirty="0"/>
              <a:t>Updated definitions and concepts</a:t>
            </a:r>
          </a:p>
          <a:p>
            <a:pPr>
              <a:spcBef>
                <a:spcPts val="0"/>
              </a:spcBef>
              <a:spcAft>
                <a:spcPts val="400"/>
              </a:spcAft>
            </a:pPr>
            <a:r>
              <a:rPr lang="en-US" sz="2400" dirty="0"/>
              <a:t>Added more emphasis concerning differences between needs and requirements</a:t>
            </a:r>
          </a:p>
          <a:p>
            <a:pPr>
              <a:spcBef>
                <a:spcPts val="0"/>
              </a:spcBef>
              <a:spcAft>
                <a:spcPts val="400"/>
              </a:spcAft>
            </a:pPr>
            <a:r>
              <a:rPr lang="en-US" sz="2400" dirty="0"/>
              <a:t>Described stakeholder needs and requirements as compared to an Integrated Set of Needs and set of Design Input Requirements Transformed from those needs.</a:t>
            </a:r>
          </a:p>
          <a:p>
            <a:pPr>
              <a:spcBef>
                <a:spcPts val="0"/>
              </a:spcBef>
              <a:spcAft>
                <a:spcPts val="400"/>
              </a:spcAft>
            </a:pPr>
            <a:r>
              <a:rPr lang="en-US" sz="2400" dirty="0"/>
              <a:t>Added new Section 1.11: Conditional Clauses and Ubiquitous Requirements</a:t>
            </a:r>
          </a:p>
          <a:p>
            <a:pPr>
              <a:spcBef>
                <a:spcPts val="0"/>
              </a:spcBef>
              <a:spcAft>
                <a:spcPts val="400"/>
              </a:spcAft>
            </a:pPr>
            <a:r>
              <a:rPr lang="en-US" sz="2400" dirty="0"/>
              <a:t>Revised descriptions and guidance for characteristics</a:t>
            </a:r>
          </a:p>
          <a:p>
            <a:pPr lvl="1">
              <a:spcBef>
                <a:spcPts val="0"/>
              </a:spcBef>
              <a:spcAft>
                <a:spcPts val="400"/>
              </a:spcAft>
            </a:pPr>
            <a:r>
              <a:rPr lang="en-US" sz="1900" dirty="0"/>
              <a:t>Added figures from NRM to better illustrate characteristics</a:t>
            </a:r>
          </a:p>
          <a:p>
            <a:pPr lvl="1">
              <a:spcBef>
                <a:spcPts val="0"/>
              </a:spcBef>
              <a:spcAft>
                <a:spcPts val="400"/>
              </a:spcAft>
            </a:pPr>
            <a:r>
              <a:rPr lang="en-US" sz="1900" dirty="0"/>
              <a:t>Added new characteristic for sets of needs and requirements – C15: Correct</a:t>
            </a:r>
          </a:p>
          <a:p>
            <a:pPr>
              <a:spcBef>
                <a:spcPts val="0"/>
              </a:spcBef>
              <a:spcAft>
                <a:spcPts val="400"/>
              </a:spcAft>
            </a:pPr>
            <a:r>
              <a:rPr lang="en-US" sz="2400" dirty="0"/>
              <a:t>Updated rules (now includes 42 rules)</a:t>
            </a:r>
          </a:p>
          <a:p>
            <a:pPr lvl="1">
              <a:spcBef>
                <a:spcPts val="0"/>
              </a:spcBef>
              <a:spcAft>
                <a:spcPts val="400"/>
              </a:spcAft>
            </a:pPr>
            <a:r>
              <a:rPr lang="en-US" sz="1900" dirty="0"/>
              <a:t>Changed how rule titles are communicated and included distinct definition for each rule</a:t>
            </a:r>
          </a:p>
          <a:p>
            <a:pPr lvl="1">
              <a:spcBef>
                <a:spcPts val="0"/>
              </a:spcBef>
              <a:spcAft>
                <a:spcPts val="400"/>
              </a:spcAft>
            </a:pPr>
            <a:r>
              <a:rPr lang="en-US" sz="1900" dirty="0"/>
              <a:t>Revised rule elaborations </a:t>
            </a:r>
          </a:p>
          <a:p>
            <a:pPr lvl="1">
              <a:spcBef>
                <a:spcPts val="0"/>
              </a:spcBef>
              <a:spcAft>
                <a:spcPts val="400"/>
              </a:spcAft>
            </a:pPr>
            <a:r>
              <a:rPr lang="en-US" sz="1900" dirty="0"/>
              <a:t>Updated all rule examples</a:t>
            </a:r>
          </a:p>
          <a:p>
            <a:pPr lvl="1">
              <a:spcBef>
                <a:spcPts val="0"/>
              </a:spcBef>
              <a:spcAft>
                <a:spcPts val="400"/>
              </a:spcAft>
            </a:pPr>
            <a:r>
              <a:rPr lang="en-US" sz="1900" dirty="0"/>
              <a:t>Added new rule - R40: Decimal Format </a:t>
            </a:r>
          </a:p>
          <a:p>
            <a:pPr>
              <a:spcBef>
                <a:spcPts val="0"/>
              </a:spcBef>
              <a:spcAft>
                <a:spcPts val="400"/>
              </a:spcAft>
            </a:pPr>
            <a:r>
              <a:rPr lang="en-US" sz="2900" dirty="0"/>
              <a:t>Moved relationships between characteristics, rules, attributes, and NRM concepts to matrices in Appendix E.</a:t>
            </a:r>
          </a:p>
          <a:p>
            <a:pPr>
              <a:spcBef>
                <a:spcPts val="0"/>
              </a:spcBef>
              <a:spcAft>
                <a:spcPts val="400"/>
              </a:spcAft>
            </a:pPr>
            <a:r>
              <a:rPr lang="en-US" sz="2400" dirty="0"/>
              <a:t>Updated Appendix C: Patterns</a:t>
            </a:r>
          </a:p>
          <a:p>
            <a:pPr lvl="1">
              <a:spcBef>
                <a:spcPts val="0"/>
              </a:spcBef>
              <a:spcAft>
                <a:spcPts val="400"/>
              </a:spcAft>
            </a:pPr>
            <a:r>
              <a:rPr lang="en-US" sz="1900" dirty="0"/>
              <a:t>Added additional content for patterns for need and requirement statements</a:t>
            </a:r>
          </a:p>
          <a:p>
            <a:pPr lvl="1">
              <a:spcBef>
                <a:spcPts val="0"/>
              </a:spcBef>
              <a:spcAft>
                <a:spcPts val="400"/>
              </a:spcAft>
            </a:pPr>
            <a:r>
              <a:rPr lang="en-US" sz="1900" dirty="0"/>
              <a:t>Increased emphasis on inclusion of conditional and qualifying clauses</a:t>
            </a:r>
          </a:p>
          <a:p>
            <a:pPr>
              <a:spcBef>
                <a:spcPts val="0"/>
              </a:spcBef>
              <a:spcAft>
                <a:spcPts val="400"/>
              </a:spcAft>
            </a:pPr>
            <a:r>
              <a:rPr lang="en-US" sz="2400" dirty="0"/>
              <a:t>Added Appendix D for application of rules</a:t>
            </a:r>
          </a:p>
          <a:p>
            <a:pPr lvl="1">
              <a:spcBef>
                <a:spcPts val="0"/>
              </a:spcBef>
              <a:spcAft>
                <a:spcPts val="400"/>
              </a:spcAft>
            </a:pPr>
            <a:r>
              <a:rPr lang="en-US" sz="1900" dirty="0"/>
              <a:t>To needs vs requirements</a:t>
            </a:r>
          </a:p>
          <a:p>
            <a:pPr lvl="1">
              <a:spcBef>
                <a:spcPts val="0"/>
              </a:spcBef>
              <a:spcAft>
                <a:spcPts val="400"/>
              </a:spcAft>
            </a:pPr>
            <a:r>
              <a:rPr lang="en-US" sz="1900" dirty="0"/>
              <a:t>Which rules depend on well defined terms in glossary or data dictionary</a:t>
            </a:r>
          </a:p>
        </p:txBody>
      </p:sp>
      <p:sp>
        <p:nvSpPr>
          <p:cNvPr id="4" name="Footer Placeholder 3">
            <a:extLst>
              <a:ext uri="{FF2B5EF4-FFF2-40B4-BE49-F238E27FC236}">
                <a16:creationId xmlns:a16="http://schemas.microsoft.com/office/drawing/2014/main" id="{3162F02D-8C4B-3768-E21A-7002A75CF57A}"/>
              </a:ext>
            </a:extLst>
          </p:cNvPr>
          <p:cNvSpPr>
            <a:spLocks noGrp="1"/>
          </p:cNvSpPr>
          <p:nvPr>
            <p:ph type="ftr" sz="quarter" idx="3"/>
          </p:nvPr>
        </p:nvSpPr>
        <p:spPr/>
        <p:txBody>
          <a:bodyPr/>
          <a:lstStyle/>
          <a:p>
            <a:r>
              <a:rPr lang="en-US" dirty="0"/>
              <a:t>www.incose.org/symp2023</a:t>
            </a:r>
          </a:p>
        </p:txBody>
      </p:sp>
      <p:sp>
        <p:nvSpPr>
          <p:cNvPr id="5" name="Slide Number Placeholder 4">
            <a:extLst>
              <a:ext uri="{FF2B5EF4-FFF2-40B4-BE49-F238E27FC236}">
                <a16:creationId xmlns:a16="http://schemas.microsoft.com/office/drawing/2014/main" id="{F1EA7196-6749-6F88-22E8-876691CC7748}"/>
              </a:ext>
            </a:extLst>
          </p:cNvPr>
          <p:cNvSpPr>
            <a:spLocks noGrp="1"/>
          </p:cNvSpPr>
          <p:nvPr>
            <p:ph type="sldNum" sz="quarter" idx="4"/>
          </p:nvPr>
        </p:nvSpPr>
        <p:spPr/>
        <p:txBody>
          <a:bodyPr/>
          <a:lstStyle/>
          <a:p>
            <a:fld id="{924B41C4-1474-8D42-B330-D2828683839D}" type="slidenum">
              <a:rPr lang="en-US" smtClean="0"/>
              <a:pPr/>
              <a:t>23</a:t>
            </a:fld>
            <a:endParaRPr lang="en-US" dirty="0"/>
          </a:p>
        </p:txBody>
      </p:sp>
    </p:spTree>
    <p:extLst>
      <p:ext uri="{BB962C8B-B14F-4D97-AF65-F5344CB8AC3E}">
        <p14:creationId xmlns:p14="http://schemas.microsoft.com/office/powerpoint/2010/main" val="152817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2C7DE1-20FF-4667-A067-FD421CD428C9}"/>
              </a:ext>
            </a:extLst>
          </p:cNvPr>
          <p:cNvSpPr>
            <a:spLocks noGrp="1"/>
          </p:cNvSpPr>
          <p:nvPr>
            <p:ph type="sldNum" sz="quarter" idx="4294967295"/>
          </p:nvPr>
        </p:nvSpPr>
        <p:spPr>
          <a:xfrm>
            <a:off x="8742151" y="6356351"/>
            <a:ext cx="2846282" cy="365125"/>
          </a:xfrm>
          <a:prstGeom prst="rect">
            <a:avLst/>
          </a:prstGeom>
        </p:spPr>
        <p:txBody>
          <a:bodyPr/>
          <a:lstStyle/>
          <a:p>
            <a:fld id="{924B41C4-1474-8D42-B330-D2828683839D}" type="slidenum">
              <a:rPr lang="en-US" smtClean="0"/>
              <a:pPr/>
              <a:t>24</a:t>
            </a:fld>
            <a:endParaRPr lang="en-US" dirty="0"/>
          </a:p>
        </p:txBody>
      </p:sp>
      <p:pic>
        <p:nvPicPr>
          <p:cNvPr id="8194" name="Picture 2"/>
          <p:cNvPicPr>
            <a:picLocks noChangeAspect="1" noChangeArrowheads="1"/>
          </p:cNvPicPr>
          <p:nvPr/>
        </p:nvPicPr>
        <p:blipFill>
          <a:blip r:embed="rId2"/>
          <a:srcRect/>
          <a:stretch>
            <a:fillRect/>
          </a:stretch>
        </p:blipFill>
        <p:spPr bwMode="auto">
          <a:xfrm>
            <a:off x="641839" y="232627"/>
            <a:ext cx="4972050" cy="6515100"/>
          </a:xfrm>
          <a:prstGeom prst="rect">
            <a:avLst/>
          </a:prstGeom>
          <a:noFill/>
          <a:ln w="9525">
            <a:noFill/>
            <a:miter lim="800000"/>
            <a:headEnd/>
            <a:tailEnd/>
          </a:ln>
        </p:spPr>
      </p:pic>
      <p:pic>
        <p:nvPicPr>
          <p:cNvPr id="8195" name="Picture 3"/>
          <p:cNvPicPr>
            <a:picLocks noChangeAspect="1" noChangeArrowheads="1"/>
          </p:cNvPicPr>
          <p:nvPr/>
        </p:nvPicPr>
        <p:blipFill>
          <a:blip r:embed="rId3"/>
          <a:srcRect/>
          <a:stretch>
            <a:fillRect/>
          </a:stretch>
        </p:blipFill>
        <p:spPr bwMode="auto">
          <a:xfrm>
            <a:off x="6251363" y="812800"/>
            <a:ext cx="4981575" cy="4267200"/>
          </a:xfrm>
          <a:prstGeom prst="rect">
            <a:avLst/>
          </a:prstGeom>
          <a:noFill/>
          <a:ln w="9525">
            <a:noFill/>
            <a:miter lim="800000"/>
            <a:headEnd/>
            <a:tailEnd/>
          </a:ln>
        </p:spPr>
      </p:pic>
      <p:sp>
        <p:nvSpPr>
          <p:cNvPr id="12" name="TextBox 11"/>
          <p:cNvSpPr txBox="1"/>
          <p:nvPr/>
        </p:nvSpPr>
        <p:spPr>
          <a:xfrm>
            <a:off x="6426200" y="5676900"/>
            <a:ext cx="241123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t>Sample updates</a:t>
            </a:r>
          </a:p>
        </p:txBody>
      </p:sp>
    </p:spTree>
    <p:extLst>
      <p:ext uri="{BB962C8B-B14F-4D97-AF65-F5344CB8AC3E}">
        <p14:creationId xmlns:p14="http://schemas.microsoft.com/office/powerpoint/2010/main" val="281090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D328-D5FA-AB12-93D1-539A7E7BDE4B}"/>
              </a:ext>
            </a:extLst>
          </p:cNvPr>
          <p:cNvSpPr>
            <a:spLocks noGrp="1"/>
          </p:cNvSpPr>
          <p:nvPr>
            <p:ph type="title"/>
          </p:nvPr>
        </p:nvSpPr>
        <p:spPr>
          <a:xfrm>
            <a:off x="161588" y="2041818"/>
            <a:ext cx="4379771" cy="2792186"/>
          </a:xfrm>
        </p:spPr>
        <p:txBody>
          <a:bodyPr>
            <a:normAutofit fontScale="90000"/>
          </a:bodyPr>
          <a:lstStyle/>
          <a:p>
            <a:pPr algn="ctr">
              <a:lnSpc>
                <a:spcPct val="90000"/>
              </a:lnSpc>
            </a:pPr>
            <a:r>
              <a:rPr lang="en-US" dirty="0"/>
              <a:t>Rules to Characteristics Cross Reference Matrix</a:t>
            </a:r>
          </a:p>
        </p:txBody>
      </p:sp>
      <p:sp>
        <p:nvSpPr>
          <p:cNvPr id="5" name="Slide Number Placeholder 4">
            <a:extLst>
              <a:ext uri="{FF2B5EF4-FFF2-40B4-BE49-F238E27FC236}">
                <a16:creationId xmlns:a16="http://schemas.microsoft.com/office/drawing/2014/main" id="{A9E0A338-7A99-5B18-AEC5-F4FD198AF6BA}"/>
              </a:ext>
            </a:extLst>
          </p:cNvPr>
          <p:cNvSpPr>
            <a:spLocks noGrp="1"/>
          </p:cNvSpPr>
          <p:nvPr>
            <p:ph type="sldNum" sz="quarter" idx="4294967295"/>
          </p:nvPr>
        </p:nvSpPr>
        <p:spPr>
          <a:xfrm>
            <a:off x="8742151" y="6356351"/>
            <a:ext cx="2846282" cy="365125"/>
          </a:xfrm>
          <a:prstGeom prst="rect">
            <a:avLst/>
          </a:prstGeom>
        </p:spPr>
        <p:txBody>
          <a:bodyPr/>
          <a:lstStyle/>
          <a:p>
            <a:fld id="{924B41C4-1474-8D42-B330-D2828683839D}" type="slidenum">
              <a:rPr lang="en-US" smtClean="0"/>
              <a:pPr/>
              <a:t>25</a:t>
            </a:fld>
            <a:endParaRPr lang="en-US" dirty="0"/>
          </a:p>
        </p:txBody>
      </p:sp>
      <p:sp>
        <p:nvSpPr>
          <p:cNvPr id="6" name="Footer Placeholder 4">
            <a:extLst>
              <a:ext uri="{FF2B5EF4-FFF2-40B4-BE49-F238E27FC236}">
                <a16:creationId xmlns:a16="http://schemas.microsoft.com/office/drawing/2014/main" id="{261CD373-FCF4-16E2-350C-1F5173171A75}"/>
              </a:ext>
            </a:extLst>
          </p:cNvPr>
          <p:cNvSpPr>
            <a:spLocks noGrp="1"/>
          </p:cNvSpPr>
          <p:nvPr>
            <p:ph type="ftr" sz="quarter" idx="4294967295"/>
          </p:nvPr>
        </p:nvSpPr>
        <p:spPr>
          <a:xfrm>
            <a:off x="4167769" y="6482444"/>
            <a:ext cx="3862811" cy="365125"/>
          </a:xfrm>
          <a:prstGeom prst="rect">
            <a:avLst/>
          </a:prstGeom>
        </p:spPr>
        <p:txBody>
          <a:bodyPr/>
          <a:lstStyle/>
          <a:p>
            <a:r>
              <a:rPr lang="en-US" dirty="0"/>
              <a:t>www.incose.org/symp2023</a:t>
            </a:r>
          </a:p>
        </p:txBody>
      </p:sp>
      <p:pic>
        <p:nvPicPr>
          <p:cNvPr id="8" name="Picture 7"/>
          <p:cNvPicPr/>
          <p:nvPr/>
        </p:nvPicPr>
        <p:blipFill>
          <a:blip r:embed="rId2"/>
          <a:stretch>
            <a:fillRect/>
          </a:stretch>
        </p:blipFill>
        <p:spPr>
          <a:xfrm>
            <a:off x="4724399" y="395906"/>
            <a:ext cx="5555933" cy="5960445"/>
          </a:xfrm>
          <a:prstGeom prst="rect">
            <a:avLst/>
          </a:prstGeom>
        </p:spPr>
      </p:pic>
    </p:spTree>
    <p:extLst>
      <p:ext uri="{BB962C8B-B14F-4D97-AF65-F5344CB8AC3E}">
        <p14:creationId xmlns:p14="http://schemas.microsoft.com/office/powerpoint/2010/main" val="353741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D328-D5FA-AB12-93D1-539A7E7BDE4B}"/>
              </a:ext>
            </a:extLst>
          </p:cNvPr>
          <p:cNvSpPr>
            <a:spLocks noGrp="1"/>
          </p:cNvSpPr>
          <p:nvPr>
            <p:ph type="title"/>
          </p:nvPr>
        </p:nvSpPr>
        <p:spPr>
          <a:xfrm>
            <a:off x="199292" y="1224643"/>
            <a:ext cx="4614007" cy="4751614"/>
          </a:xfrm>
        </p:spPr>
        <p:txBody>
          <a:bodyPr>
            <a:normAutofit/>
          </a:bodyPr>
          <a:lstStyle/>
          <a:p>
            <a:pPr algn="ctr">
              <a:lnSpc>
                <a:spcPct val="90000"/>
              </a:lnSpc>
            </a:pPr>
            <a:r>
              <a:rPr lang="en-US" dirty="0"/>
              <a:t>NRM Concepts and Activities to Characteristics Cross Reference Matrix (partial)</a:t>
            </a:r>
          </a:p>
        </p:txBody>
      </p:sp>
      <p:sp>
        <p:nvSpPr>
          <p:cNvPr id="5" name="Slide Number Placeholder 4">
            <a:extLst>
              <a:ext uri="{FF2B5EF4-FFF2-40B4-BE49-F238E27FC236}">
                <a16:creationId xmlns:a16="http://schemas.microsoft.com/office/drawing/2014/main" id="{A9E0A338-7A99-5B18-AEC5-F4FD198AF6BA}"/>
              </a:ext>
            </a:extLst>
          </p:cNvPr>
          <p:cNvSpPr>
            <a:spLocks noGrp="1"/>
          </p:cNvSpPr>
          <p:nvPr>
            <p:ph type="sldNum" sz="quarter" idx="4294967295"/>
          </p:nvPr>
        </p:nvSpPr>
        <p:spPr>
          <a:xfrm>
            <a:off x="8742151" y="6356351"/>
            <a:ext cx="2846282" cy="365125"/>
          </a:xfrm>
          <a:prstGeom prst="rect">
            <a:avLst/>
          </a:prstGeom>
        </p:spPr>
        <p:txBody>
          <a:bodyPr/>
          <a:lstStyle/>
          <a:p>
            <a:fld id="{924B41C4-1474-8D42-B330-D2828683839D}" type="slidenum">
              <a:rPr lang="en-US" smtClean="0"/>
              <a:pPr/>
              <a:t>26</a:t>
            </a:fld>
            <a:endParaRPr lang="en-US" dirty="0"/>
          </a:p>
        </p:txBody>
      </p:sp>
      <p:sp>
        <p:nvSpPr>
          <p:cNvPr id="6" name="Footer Placeholder 4">
            <a:extLst>
              <a:ext uri="{FF2B5EF4-FFF2-40B4-BE49-F238E27FC236}">
                <a16:creationId xmlns:a16="http://schemas.microsoft.com/office/drawing/2014/main" id="{044C930E-5460-DE6C-4947-416DB0CA4DAF}"/>
              </a:ext>
            </a:extLst>
          </p:cNvPr>
          <p:cNvSpPr>
            <a:spLocks noGrp="1"/>
          </p:cNvSpPr>
          <p:nvPr>
            <p:ph type="ftr" sz="quarter" idx="4294967295"/>
          </p:nvPr>
        </p:nvSpPr>
        <p:spPr>
          <a:xfrm>
            <a:off x="4167769" y="6482443"/>
            <a:ext cx="3862811" cy="365125"/>
          </a:xfrm>
          <a:prstGeom prst="rect">
            <a:avLst/>
          </a:prstGeom>
        </p:spPr>
        <p:txBody>
          <a:bodyPr/>
          <a:lstStyle/>
          <a:p>
            <a:r>
              <a:rPr lang="en-US" dirty="0"/>
              <a:t>www.incose.org/symp2022</a:t>
            </a:r>
          </a:p>
        </p:txBody>
      </p:sp>
      <p:pic>
        <p:nvPicPr>
          <p:cNvPr id="7" name="Picture 6"/>
          <p:cNvPicPr/>
          <p:nvPr/>
        </p:nvPicPr>
        <p:blipFill>
          <a:blip r:embed="rId2"/>
          <a:stretch>
            <a:fillRect/>
          </a:stretch>
        </p:blipFill>
        <p:spPr>
          <a:xfrm>
            <a:off x="5143499" y="380094"/>
            <a:ext cx="5458011" cy="5976257"/>
          </a:xfrm>
          <a:prstGeom prst="rect">
            <a:avLst/>
          </a:prstGeom>
        </p:spPr>
      </p:pic>
    </p:spTree>
    <p:extLst>
      <p:ext uri="{BB962C8B-B14F-4D97-AF65-F5344CB8AC3E}">
        <p14:creationId xmlns:p14="http://schemas.microsoft.com/office/powerpoint/2010/main" val="1095689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ACB3-BAED-8CA8-156D-163F5F85DFA5}"/>
              </a:ext>
            </a:extLst>
          </p:cNvPr>
          <p:cNvSpPr>
            <a:spLocks noGrp="1"/>
          </p:cNvSpPr>
          <p:nvPr>
            <p:ph type="title"/>
          </p:nvPr>
        </p:nvSpPr>
        <p:spPr>
          <a:xfrm>
            <a:off x="5589320" y="1147800"/>
            <a:ext cx="5622850" cy="1143000"/>
          </a:xfrm>
        </p:spPr>
        <p:txBody>
          <a:bodyPr>
            <a:normAutofit fontScale="90000"/>
          </a:bodyPr>
          <a:lstStyle/>
          <a:p>
            <a:pPr algn="ctr"/>
            <a:r>
              <a:rPr lang="en-US" dirty="0"/>
              <a:t>Also updated the </a:t>
            </a:r>
            <a:br>
              <a:rPr lang="en-US" dirty="0"/>
            </a:br>
            <a:r>
              <a:rPr lang="en-US" dirty="0"/>
              <a:t>GtWR Summary Sheet</a:t>
            </a:r>
          </a:p>
        </p:txBody>
      </p:sp>
      <p:sp>
        <p:nvSpPr>
          <p:cNvPr id="5" name="Slide Number Placeholder 4">
            <a:extLst>
              <a:ext uri="{FF2B5EF4-FFF2-40B4-BE49-F238E27FC236}">
                <a16:creationId xmlns:a16="http://schemas.microsoft.com/office/drawing/2014/main" id="{3C5D1671-5C7B-5CBC-1E5D-8D2A636BBFEF}"/>
              </a:ext>
            </a:extLst>
          </p:cNvPr>
          <p:cNvSpPr>
            <a:spLocks noGrp="1"/>
          </p:cNvSpPr>
          <p:nvPr>
            <p:ph type="sldNum" sz="quarter" idx="4294967295"/>
          </p:nvPr>
        </p:nvSpPr>
        <p:spPr>
          <a:xfrm>
            <a:off x="8742151" y="6356351"/>
            <a:ext cx="2846282" cy="365125"/>
          </a:xfrm>
          <a:prstGeom prst="rect">
            <a:avLst/>
          </a:prstGeom>
        </p:spPr>
        <p:txBody>
          <a:bodyPr/>
          <a:lstStyle/>
          <a:p>
            <a:fld id="{924B41C4-1474-8D42-B330-D2828683839D}" type="slidenum">
              <a:rPr lang="en-US" smtClean="0"/>
              <a:pPr/>
              <a:t>27</a:t>
            </a:fld>
            <a:endParaRPr lang="en-US" dirty="0"/>
          </a:p>
        </p:txBody>
      </p:sp>
      <p:sp>
        <p:nvSpPr>
          <p:cNvPr id="6" name="TextBox 5">
            <a:extLst>
              <a:ext uri="{FF2B5EF4-FFF2-40B4-BE49-F238E27FC236}">
                <a16:creationId xmlns:a16="http://schemas.microsoft.com/office/drawing/2014/main" id="{19FE7C33-53A7-5F53-CB53-45637B7B2B01}"/>
              </a:ext>
            </a:extLst>
          </p:cNvPr>
          <p:cNvSpPr txBox="1"/>
          <p:nvPr/>
        </p:nvSpPr>
        <p:spPr>
          <a:xfrm>
            <a:off x="5965210" y="5973744"/>
            <a:ext cx="4871069" cy="369332"/>
          </a:xfrm>
          <a:prstGeom prst="rect">
            <a:avLst/>
          </a:prstGeom>
          <a:noFill/>
        </p:spPr>
        <p:txBody>
          <a:bodyPr wrap="square" rtlCol="0">
            <a:spAutoFit/>
          </a:bodyPr>
          <a:lstStyle/>
          <a:p>
            <a:pPr algn="ctr"/>
            <a:r>
              <a:rPr lang="en-US" sz="1800" dirty="0"/>
              <a:t>(The update includes the matrices)</a:t>
            </a:r>
          </a:p>
        </p:txBody>
      </p:sp>
      <p:sp>
        <p:nvSpPr>
          <p:cNvPr id="8" name="Footer Placeholder 4"/>
          <p:cNvSpPr>
            <a:spLocks noGrp="1"/>
          </p:cNvSpPr>
          <p:nvPr>
            <p:ph type="ftr" sz="quarter" idx="4294967295"/>
          </p:nvPr>
        </p:nvSpPr>
        <p:spPr>
          <a:xfrm>
            <a:off x="4167770" y="6356351"/>
            <a:ext cx="3862811" cy="365125"/>
          </a:xfrm>
          <a:prstGeom prst="rect">
            <a:avLst/>
          </a:prstGeom>
        </p:spPr>
        <p:txBody>
          <a:bodyPr/>
          <a:lstStyle/>
          <a:p>
            <a:r>
              <a:rPr lang="en-US" dirty="0"/>
              <a:t>www.incose.org/symp2023</a:t>
            </a:r>
          </a:p>
        </p:txBody>
      </p:sp>
      <p:pic>
        <p:nvPicPr>
          <p:cNvPr id="6146" name="Picture 2"/>
          <p:cNvPicPr>
            <a:picLocks noChangeAspect="1" noChangeArrowheads="1"/>
          </p:cNvPicPr>
          <p:nvPr/>
        </p:nvPicPr>
        <p:blipFill>
          <a:blip r:embed="rId2"/>
          <a:srcRect/>
          <a:stretch>
            <a:fillRect/>
          </a:stretch>
        </p:blipFill>
        <p:spPr bwMode="auto">
          <a:xfrm>
            <a:off x="230521" y="373088"/>
            <a:ext cx="3937249" cy="3835424"/>
          </a:xfrm>
          <a:prstGeom prst="rect">
            <a:avLst/>
          </a:prstGeom>
          <a:noFill/>
          <a:ln w="9525">
            <a:solidFill>
              <a:schemeClr val="tx2"/>
            </a:solidFill>
            <a:miter lim="800000"/>
            <a:headEnd/>
            <a:tailEnd/>
          </a:ln>
        </p:spPr>
      </p:pic>
      <p:pic>
        <p:nvPicPr>
          <p:cNvPr id="6147" name="Picture 3"/>
          <p:cNvPicPr>
            <a:picLocks noChangeAspect="1" noChangeArrowheads="1"/>
          </p:cNvPicPr>
          <p:nvPr/>
        </p:nvPicPr>
        <p:blipFill>
          <a:blip r:embed="rId3"/>
          <a:srcRect/>
          <a:stretch>
            <a:fillRect/>
          </a:stretch>
        </p:blipFill>
        <p:spPr bwMode="auto">
          <a:xfrm>
            <a:off x="720304" y="3616350"/>
            <a:ext cx="4039745" cy="2740001"/>
          </a:xfrm>
          <a:prstGeom prst="rect">
            <a:avLst/>
          </a:prstGeom>
          <a:noFill/>
          <a:ln w="9525">
            <a:solidFill>
              <a:schemeClr val="tx2"/>
            </a:solidFill>
            <a:miter lim="800000"/>
            <a:headEnd/>
            <a:tailEnd/>
          </a:ln>
        </p:spPr>
      </p:pic>
      <p:pic>
        <p:nvPicPr>
          <p:cNvPr id="6148" name="Picture 4"/>
          <p:cNvPicPr>
            <a:picLocks noChangeAspect="1" noChangeArrowheads="1"/>
          </p:cNvPicPr>
          <p:nvPr/>
        </p:nvPicPr>
        <p:blipFill>
          <a:blip r:embed="rId4"/>
          <a:srcRect/>
          <a:stretch>
            <a:fillRect/>
          </a:stretch>
        </p:blipFill>
        <p:spPr bwMode="auto">
          <a:xfrm>
            <a:off x="5781887" y="2680864"/>
            <a:ext cx="4929187" cy="3283895"/>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378991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67E8-4895-6A4B-A3C3-9A2653D39B51}"/>
              </a:ext>
            </a:extLst>
          </p:cNvPr>
          <p:cNvSpPr>
            <a:spLocks noGrp="1"/>
          </p:cNvSpPr>
          <p:nvPr>
            <p:ph type="title"/>
          </p:nvPr>
        </p:nvSpPr>
        <p:spPr>
          <a:xfrm>
            <a:off x="609917" y="184149"/>
            <a:ext cx="10978515" cy="706996"/>
          </a:xfrm>
        </p:spPr>
        <p:txBody>
          <a:bodyPr>
            <a:noAutofit/>
          </a:bodyPr>
          <a:lstStyle/>
          <a:p>
            <a:pPr algn="ctr"/>
            <a:r>
              <a:rPr lang="en-US" sz="4000" dirty="0">
                <a:solidFill>
                  <a:schemeClr val="tx1"/>
                </a:solidFill>
              </a:rPr>
              <a:t>Guide to Writing Requirements</a:t>
            </a:r>
          </a:p>
        </p:txBody>
      </p:sp>
      <p:sp>
        <p:nvSpPr>
          <p:cNvPr id="4" name="Slide Number Placeholder 3">
            <a:extLst>
              <a:ext uri="{FF2B5EF4-FFF2-40B4-BE49-F238E27FC236}">
                <a16:creationId xmlns:a16="http://schemas.microsoft.com/office/drawing/2014/main" id="{231A11CE-42C8-CC4F-B796-CA802A0441EF}"/>
              </a:ext>
            </a:extLst>
          </p:cNvPr>
          <p:cNvSpPr>
            <a:spLocks noGrp="1"/>
          </p:cNvSpPr>
          <p:nvPr>
            <p:ph type="sldNum" sz="quarter" idx="12"/>
          </p:nvPr>
        </p:nvSpPr>
        <p:spPr/>
        <p:txBody>
          <a:bodyPr/>
          <a:lstStyle/>
          <a:p>
            <a:fld id="{874AC6EB-5948-4DF8-B5CC-E711E8013C87}" type="slidenum">
              <a:rPr lang="en-US" smtClean="0"/>
              <a:pPr/>
              <a:t>28</a:t>
            </a:fld>
            <a:endParaRPr lang="en-US"/>
          </a:p>
        </p:txBody>
      </p:sp>
      <p:pic>
        <p:nvPicPr>
          <p:cNvPr id="6" name="Picture 5" descr="Diagram&#10;&#10;Description automatically generated">
            <a:extLst>
              <a:ext uri="{FF2B5EF4-FFF2-40B4-BE49-F238E27FC236}">
                <a16:creationId xmlns:a16="http://schemas.microsoft.com/office/drawing/2014/main" id="{385D0A93-0553-49AF-D3D2-81B73BC9CC59}"/>
              </a:ext>
            </a:extLst>
          </p:cNvPr>
          <p:cNvPicPr>
            <a:picLocks noChangeAspect="1"/>
          </p:cNvPicPr>
          <p:nvPr/>
        </p:nvPicPr>
        <p:blipFill>
          <a:blip r:embed="rId2"/>
          <a:stretch>
            <a:fillRect/>
          </a:stretch>
        </p:blipFill>
        <p:spPr>
          <a:xfrm>
            <a:off x="609917" y="927551"/>
            <a:ext cx="4044317" cy="5215666"/>
          </a:xfrm>
          <a:prstGeom prst="rect">
            <a:avLst/>
          </a:prstGeom>
        </p:spPr>
      </p:pic>
      <p:sp>
        <p:nvSpPr>
          <p:cNvPr id="7" name="TextBox 6">
            <a:extLst>
              <a:ext uri="{FF2B5EF4-FFF2-40B4-BE49-F238E27FC236}">
                <a16:creationId xmlns:a16="http://schemas.microsoft.com/office/drawing/2014/main" id="{8D51C1EC-EA7B-785E-DFFE-B75E89B8739C}"/>
              </a:ext>
            </a:extLst>
          </p:cNvPr>
          <p:cNvSpPr txBox="1"/>
          <p:nvPr/>
        </p:nvSpPr>
        <p:spPr>
          <a:xfrm>
            <a:off x="5017306" y="1000844"/>
            <a:ext cx="7011394" cy="5170646"/>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At IW2023, several presentations were given on the GtWR:</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Section 1 - Introduction and Basic Concepts</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Section 2 - Characteristics of well-formed needs and requirements</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Section 3 - Characteristics of well-formed sets of needs and requirements.</a:t>
            </a:r>
          </a:p>
          <a:p>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In May, Lou </a:t>
            </a:r>
            <a:r>
              <a:rPr lang="en-US" sz="2200">
                <a:latin typeface="Calibri" panose="020F0502020204030204" pitchFamily="34" charset="0"/>
                <a:cs typeface="Calibri" panose="020F0502020204030204" pitchFamily="34" charset="0"/>
              </a:rPr>
              <a:t>Wheatcraft gave </a:t>
            </a:r>
            <a:r>
              <a:rPr lang="en-US" sz="2200" dirty="0">
                <a:latin typeface="Calibri" panose="020F0502020204030204" pitchFamily="34" charset="0"/>
                <a:cs typeface="Calibri" panose="020F0502020204030204" pitchFamily="34" charset="0"/>
              </a:rPr>
              <a:t>a presentation on Section 4: Rules for Individual Need and Requirement Statements and Sets of Needs and Requirements. </a:t>
            </a:r>
          </a:p>
          <a:p>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Recordings of these presentations are available on the INCOSE RWG YouTube Channel: </a:t>
            </a:r>
            <a:r>
              <a:rPr lang="en-US" sz="2200" dirty="0">
                <a:latin typeface="Calibri" panose="020F0502020204030204" pitchFamily="34" charset="0"/>
                <a:cs typeface="Calibri" panose="020F0502020204030204" pitchFamily="34" charset="0"/>
                <a:hlinkClick r:id="rId3"/>
              </a:rPr>
              <a:t>https://www.youtube.com/playlist?list=PLVfZ7HbxxzBUVFtJzdHO6zp8LK0qk-aW5</a:t>
            </a:r>
            <a:r>
              <a:rPr lang="en-US" sz="2200" dirty="0">
                <a:latin typeface="Calibri" panose="020F0502020204030204" pitchFamily="34" charset="0"/>
                <a:cs typeface="Calibri" panose="020F0502020204030204" pitchFamily="34" charset="0"/>
              </a:rPr>
              <a:t> </a:t>
            </a:r>
          </a:p>
        </p:txBody>
      </p:sp>
      <p:sp>
        <p:nvSpPr>
          <p:cNvPr id="3" name="Footer Placeholder 4">
            <a:extLst>
              <a:ext uri="{FF2B5EF4-FFF2-40B4-BE49-F238E27FC236}">
                <a16:creationId xmlns:a16="http://schemas.microsoft.com/office/drawing/2014/main" id="{B61B885B-0647-043C-6188-04BAB2428047}"/>
              </a:ext>
            </a:extLst>
          </p:cNvPr>
          <p:cNvSpPr txBox="1">
            <a:spLocks/>
          </p:cNvSpPr>
          <p:nvPr/>
        </p:nvSpPr>
        <p:spPr>
          <a:xfrm>
            <a:off x="4167770" y="6356351"/>
            <a:ext cx="3862811" cy="365125"/>
          </a:xfrm>
          <a:prstGeom prst="rect">
            <a:avLst/>
          </a:prstGeom>
        </p:spPr>
        <p:txBody>
          <a:bodyPr vert="horz" lIns="121954" tIns="60977" rIns="121954" bIns="60977" rtlCol="0" anchor="ctr"/>
          <a:lstStyle>
            <a:defPPr>
              <a:defRPr lang="en-US"/>
            </a:defPPr>
            <a:lvl1pPr marL="0" algn="ctr" defTabSz="609768" rtl="0" eaLnBrk="1" latinLnBrk="0" hangingPunct="1">
              <a:defRPr sz="1600" kern="1200">
                <a:solidFill>
                  <a:schemeClr val="tx2"/>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r>
              <a:rPr lang="en-US"/>
              <a:t>www.incose.org/symp2023</a:t>
            </a:r>
            <a:endParaRPr lang="en-US" dirty="0"/>
          </a:p>
        </p:txBody>
      </p:sp>
    </p:spTree>
    <p:extLst>
      <p:ext uri="{BB962C8B-B14F-4D97-AF65-F5344CB8AC3E}">
        <p14:creationId xmlns:p14="http://schemas.microsoft.com/office/powerpoint/2010/main" val="343905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RWG 2023 Planned Activities</a:t>
            </a:r>
          </a:p>
        </p:txBody>
      </p:sp>
      <p:sp>
        <p:nvSpPr>
          <p:cNvPr id="4" name="Footer Placeholder 3"/>
          <p:cNvSpPr>
            <a:spLocks noGrp="1"/>
          </p:cNvSpPr>
          <p:nvPr>
            <p:ph type="ftr" sz="quarter" idx="3"/>
          </p:nvPr>
        </p:nvSpPr>
        <p:spPr/>
        <p:txBody>
          <a:bodyPr/>
          <a:lstStyle/>
          <a:p>
            <a:r>
              <a:rPr lang="en-US" dirty="0"/>
              <a:t>www.incose.org/symp2023</a:t>
            </a:r>
          </a:p>
        </p:txBody>
      </p:sp>
      <p:sp>
        <p:nvSpPr>
          <p:cNvPr id="5" name="Slide Number Placeholder 4"/>
          <p:cNvSpPr>
            <a:spLocks noGrp="1"/>
          </p:cNvSpPr>
          <p:nvPr>
            <p:ph type="sldNum" sz="quarter" idx="4"/>
          </p:nvPr>
        </p:nvSpPr>
        <p:spPr/>
        <p:txBody>
          <a:bodyPr/>
          <a:lstStyle/>
          <a:p>
            <a:fld id="{924B41C4-1474-8D42-B330-D2828683839D}"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Welcome and Introduction</a:t>
            </a:r>
          </a:p>
        </p:txBody>
      </p:sp>
      <p:sp>
        <p:nvSpPr>
          <p:cNvPr id="2" name="Footer Placeholder 1"/>
          <p:cNvSpPr>
            <a:spLocks noGrp="1"/>
          </p:cNvSpPr>
          <p:nvPr>
            <p:ph type="ftr" sz="quarter" idx="3"/>
          </p:nvPr>
        </p:nvSpPr>
        <p:spPr>
          <a:prstGeom prst="rect">
            <a:avLst/>
          </a:prstGeom>
        </p:spPr>
        <p:txBody>
          <a:bodyPr/>
          <a:lstStyle/>
          <a:p>
            <a:r>
              <a:rPr lang="en-US" dirty="0"/>
              <a:t>www.incose.org/symp2023</a:t>
            </a:r>
          </a:p>
        </p:txBody>
      </p:sp>
      <p:sp>
        <p:nvSpPr>
          <p:cNvPr id="3" name="Slide Number Placeholder 2"/>
          <p:cNvSpPr>
            <a:spLocks noGrp="1"/>
          </p:cNvSpPr>
          <p:nvPr>
            <p:ph type="sldNum" sz="quarter" idx="4"/>
          </p:nvPr>
        </p:nvSpPr>
        <p:spPr>
          <a:prstGeom prst="rect">
            <a:avLst/>
          </a:prstGeom>
        </p:spPr>
        <p:txBody>
          <a:bodyPr/>
          <a:lstStyle/>
          <a:p>
            <a:fld id="{924B41C4-1474-8D42-B330-D2828683839D}"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Update of SEBoK</a:t>
            </a:r>
          </a:p>
        </p:txBody>
      </p:sp>
      <p:sp>
        <p:nvSpPr>
          <p:cNvPr id="3" name="Content Placeholder 2"/>
          <p:cNvSpPr>
            <a:spLocks noGrp="1"/>
          </p:cNvSpPr>
          <p:nvPr>
            <p:ph idx="1"/>
          </p:nvPr>
        </p:nvSpPr>
        <p:spPr>
          <a:xfrm>
            <a:off x="87086" y="1315163"/>
            <a:ext cx="5334764" cy="4227674"/>
          </a:xfrm>
        </p:spPr>
        <p:txBody>
          <a:bodyPr>
            <a:noAutofit/>
          </a:bodyPr>
          <a:lstStyle/>
          <a:p>
            <a:pPr>
              <a:lnSpc>
                <a:spcPct val="80000"/>
              </a:lnSpc>
              <a:spcBef>
                <a:spcPts val="0"/>
              </a:spcBef>
              <a:spcAft>
                <a:spcPts val="1200"/>
              </a:spcAft>
            </a:pPr>
            <a:r>
              <a:rPr lang="en-US" sz="2200" dirty="0">
                <a:solidFill>
                  <a:schemeClr val="tx2"/>
                </a:solidFill>
              </a:rPr>
              <a:t>With updates to RWG material, we plan to ensure alignment of the SEBoK with the concepts in the NRM.</a:t>
            </a:r>
          </a:p>
          <a:p>
            <a:pPr>
              <a:lnSpc>
                <a:spcPct val="80000"/>
              </a:lnSpc>
              <a:spcBef>
                <a:spcPts val="0"/>
              </a:spcBef>
              <a:spcAft>
                <a:spcPts val="1200"/>
              </a:spcAft>
            </a:pPr>
            <a:r>
              <a:rPr lang="en-US" sz="2200" dirty="0">
                <a:solidFill>
                  <a:schemeClr val="tx2"/>
                </a:solidFill>
              </a:rPr>
              <a:t>With updates to the SE HB V5, we plan to ensure alignment of the SEBOK with sections of the SE HB dealing with needs, requirements, verification, validation, interface management, and traceability.</a:t>
            </a:r>
          </a:p>
          <a:p>
            <a:pPr>
              <a:lnSpc>
                <a:spcPct val="80000"/>
              </a:lnSpc>
              <a:spcBef>
                <a:spcPts val="0"/>
              </a:spcBef>
              <a:spcAft>
                <a:spcPts val="1200"/>
              </a:spcAft>
            </a:pPr>
            <a:r>
              <a:rPr lang="en-US" sz="2200" dirty="0">
                <a:solidFill>
                  <a:schemeClr val="tx2"/>
                </a:solidFill>
              </a:rPr>
              <a:t>Tami and </a:t>
            </a:r>
            <a:r>
              <a:rPr lang="en-US" sz="2200" dirty="0" err="1">
                <a:solidFill>
                  <a:schemeClr val="tx2"/>
                </a:solidFill>
              </a:rPr>
              <a:t>Khadijha</a:t>
            </a:r>
            <a:r>
              <a:rPr lang="en-US" sz="2200" dirty="0">
                <a:solidFill>
                  <a:schemeClr val="tx2"/>
                </a:solidFill>
              </a:rPr>
              <a:t> Stewart are scrubbing material on the </a:t>
            </a:r>
            <a:r>
              <a:rPr lang="en-US" sz="2200" dirty="0" err="1">
                <a:solidFill>
                  <a:schemeClr val="tx2"/>
                </a:solidFill>
              </a:rPr>
              <a:t>SEBoK</a:t>
            </a:r>
            <a:r>
              <a:rPr lang="en-US" sz="2200" dirty="0">
                <a:solidFill>
                  <a:schemeClr val="tx2"/>
                </a:solidFill>
              </a:rPr>
              <a:t> related to Needs, Requirements, Verification, Validation to propose updates for alignment of concepts and nomenclature.</a:t>
            </a:r>
          </a:p>
        </p:txBody>
      </p:sp>
      <p:sp>
        <p:nvSpPr>
          <p:cNvPr id="5" name="Slide Number Placeholder 4"/>
          <p:cNvSpPr>
            <a:spLocks noGrp="1"/>
          </p:cNvSpPr>
          <p:nvPr>
            <p:ph type="sldNum" sz="quarter" idx="12"/>
          </p:nvPr>
        </p:nvSpPr>
        <p:spPr/>
        <p:txBody>
          <a:bodyPr/>
          <a:lstStyle/>
          <a:p>
            <a:fld id="{924B41C4-1474-8D42-B330-D2828683839D}" type="slidenum">
              <a:rPr lang="en-US" smtClean="0"/>
              <a:pPr/>
              <a:t>30</a:t>
            </a:fld>
            <a:endParaRPr lang="en-US" dirty="0"/>
          </a:p>
        </p:txBody>
      </p:sp>
      <p:pic>
        <p:nvPicPr>
          <p:cNvPr id="1026" name="Picture 2"/>
          <p:cNvPicPr>
            <a:picLocks noChangeAspect="1" noChangeArrowheads="1"/>
          </p:cNvPicPr>
          <p:nvPr/>
        </p:nvPicPr>
        <p:blipFill>
          <a:blip r:embed="rId2"/>
          <a:srcRect/>
          <a:stretch>
            <a:fillRect/>
          </a:stretch>
        </p:blipFill>
        <p:spPr bwMode="auto">
          <a:xfrm>
            <a:off x="5578754" y="1146590"/>
            <a:ext cx="6326794" cy="5070613"/>
          </a:xfrm>
          <a:prstGeom prst="rect">
            <a:avLst/>
          </a:prstGeom>
          <a:noFill/>
          <a:ln w="9525">
            <a:solidFill>
              <a:srgbClr val="414042"/>
            </a:solidFill>
            <a:miter lim="800000"/>
            <a:headEnd/>
            <a:tailEnd/>
          </a:ln>
        </p:spPr>
      </p:pic>
      <p:sp>
        <p:nvSpPr>
          <p:cNvPr id="6" name="Footer Placeholder 3"/>
          <p:cNvSpPr>
            <a:spLocks noGrp="1"/>
          </p:cNvSpPr>
          <p:nvPr>
            <p:ph type="ftr" sz="quarter" idx="4294967295"/>
          </p:nvPr>
        </p:nvSpPr>
        <p:spPr>
          <a:xfrm>
            <a:off x="4167770" y="6356351"/>
            <a:ext cx="3862811" cy="365125"/>
          </a:xfrm>
          <a:prstGeom prst="rect">
            <a:avLst/>
          </a:prstGeom>
        </p:spPr>
        <p:txBody>
          <a:bodyPr/>
          <a:lstStyle/>
          <a:p>
            <a:r>
              <a:rPr lang="en-US" sz="1600" dirty="0">
                <a:solidFill>
                  <a:schemeClr val="tx2"/>
                </a:solidFill>
              </a:rPr>
              <a:t>www.incose.org/symp2023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SEBoK</a:t>
            </a:r>
            <a:r>
              <a:rPr lang="en-US" sz="4000" dirty="0"/>
              <a:t> Observations</a:t>
            </a:r>
          </a:p>
        </p:txBody>
      </p:sp>
      <p:sp>
        <p:nvSpPr>
          <p:cNvPr id="3" name="Content Placeholder 2"/>
          <p:cNvSpPr>
            <a:spLocks noGrp="1"/>
          </p:cNvSpPr>
          <p:nvPr>
            <p:ph sz="half" idx="1"/>
          </p:nvPr>
        </p:nvSpPr>
        <p:spPr>
          <a:xfrm>
            <a:off x="609917" y="1600202"/>
            <a:ext cx="5228908" cy="4157132"/>
          </a:xfrm>
        </p:spPr>
        <p:txBody>
          <a:bodyPr>
            <a:normAutofit fontScale="47500" lnSpcReduction="20000"/>
          </a:bodyPr>
          <a:lstStyle/>
          <a:p>
            <a:r>
              <a:rPr lang="en-US" dirty="0"/>
              <a:t>The “Part 3” section covers ISO 15288 technical processes plus enabling practices</a:t>
            </a:r>
          </a:p>
          <a:p>
            <a:r>
              <a:rPr lang="en-US" dirty="0"/>
              <a:t>The 15288 “System Requirements” process is missing from this topic list</a:t>
            </a:r>
          </a:p>
          <a:p>
            <a:r>
              <a:rPr lang="en-US" dirty="0"/>
              <a:t>The section on Stakeholder Requirements mixes in concepts of Stakeholder and System Requirement technical processes, and is out of alignment with ISO 15288 and the SE Handbook</a:t>
            </a:r>
          </a:p>
          <a:p>
            <a:r>
              <a:rPr lang="en-US" dirty="0"/>
              <a:t>Overall – the content is light on practical information and cites (points to) outdated content (over ten years old).  Example – the transformation of Needs to Requirements is not covered.</a:t>
            </a:r>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31</a:t>
            </a:fld>
            <a:endParaRPr lang="en-US" dirty="0"/>
          </a:p>
        </p:txBody>
      </p:sp>
      <p:pic>
        <p:nvPicPr>
          <p:cNvPr id="1027" name="Picture 3"/>
          <p:cNvPicPr>
            <a:picLocks noChangeAspect="1" noChangeArrowheads="1"/>
          </p:cNvPicPr>
          <p:nvPr/>
        </p:nvPicPr>
        <p:blipFill>
          <a:blip r:embed="rId2"/>
          <a:srcRect/>
          <a:stretch>
            <a:fillRect/>
          </a:stretch>
        </p:blipFill>
        <p:spPr bwMode="auto">
          <a:xfrm>
            <a:off x="6059910" y="737126"/>
            <a:ext cx="1754254" cy="5139800"/>
          </a:xfrm>
          <a:prstGeom prst="rect">
            <a:avLst/>
          </a:prstGeom>
          <a:noFill/>
          <a:ln w="9525">
            <a:solidFill>
              <a:schemeClr val="tx2"/>
            </a:solidFill>
            <a:miter lim="800000"/>
            <a:headEnd/>
            <a:tailEnd/>
          </a:ln>
        </p:spPr>
      </p:pic>
      <p:sp>
        <p:nvSpPr>
          <p:cNvPr id="9" name="Rectangle 8"/>
          <p:cNvSpPr/>
          <p:nvPr/>
        </p:nvSpPr>
        <p:spPr>
          <a:xfrm>
            <a:off x="6055676" y="3053288"/>
            <a:ext cx="1775884" cy="4804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3"/>
          <a:srcRect/>
          <a:stretch>
            <a:fillRect/>
          </a:stretch>
        </p:blipFill>
        <p:spPr bwMode="auto">
          <a:xfrm>
            <a:off x="7920038" y="1025569"/>
            <a:ext cx="4230687" cy="4731765"/>
          </a:xfrm>
          <a:prstGeom prst="rect">
            <a:avLst/>
          </a:prstGeom>
          <a:noFill/>
          <a:ln w="9525">
            <a:solidFill>
              <a:schemeClr val="tx2"/>
            </a:solidFill>
            <a:miter lim="800000"/>
            <a:headEnd/>
            <a:tailEnd/>
          </a:ln>
        </p:spPr>
      </p:pic>
      <p:sp>
        <p:nvSpPr>
          <p:cNvPr id="11" name="Rectangle 10"/>
          <p:cNvSpPr/>
          <p:nvPr/>
        </p:nvSpPr>
        <p:spPr>
          <a:xfrm>
            <a:off x="7920037" y="1600202"/>
            <a:ext cx="2566987" cy="352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072437" y="4400552"/>
            <a:ext cx="2566987" cy="352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920037" y="2700865"/>
            <a:ext cx="2566987" cy="352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Planned Updated Content</a:t>
            </a:r>
          </a:p>
        </p:txBody>
      </p:sp>
      <p:sp>
        <p:nvSpPr>
          <p:cNvPr id="3" name="Content Placeholder 2"/>
          <p:cNvSpPr>
            <a:spLocks noGrp="1"/>
          </p:cNvSpPr>
          <p:nvPr>
            <p:ph sz="half" idx="1"/>
          </p:nvPr>
        </p:nvSpPr>
        <p:spPr>
          <a:xfrm>
            <a:off x="609916" y="1417639"/>
            <a:ext cx="7086283" cy="4339695"/>
          </a:xfrm>
        </p:spPr>
        <p:txBody>
          <a:bodyPr>
            <a:normAutofit fontScale="47500" lnSpcReduction="20000"/>
          </a:bodyPr>
          <a:lstStyle/>
          <a:p>
            <a:r>
              <a:rPr lang="en-US" dirty="0"/>
              <a:t>Add a section specific to System Requirements after Stakeholder Needs</a:t>
            </a:r>
          </a:p>
          <a:p>
            <a:pPr lvl="1"/>
            <a:r>
              <a:rPr lang="en-US" dirty="0"/>
              <a:t>Generate content moving some content from Stakeholder Requirements, and adding in concepts from SE Handbook v5 and INCOSE NRM</a:t>
            </a:r>
          </a:p>
          <a:p>
            <a:pPr lvl="1"/>
            <a:r>
              <a:rPr lang="en-US" dirty="0"/>
              <a:t>Add in more guidance, add in more pointers to current material from INCOSE</a:t>
            </a:r>
          </a:p>
          <a:p>
            <a:r>
              <a:rPr lang="en-US" dirty="0"/>
              <a:t>Revise Stakeholder Requirements section to better align with 15288, 29148, SE Handbook, INCOSE NRM</a:t>
            </a:r>
          </a:p>
          <a:p>
            <a:r>
              <a:rPr lang="en-US" dirty="0"/>
              <a:t>Add a section on Traceability, providing overall content and guidance (and pointers), which can go at end of Part 3</a:t>
            </a:r>
          </a:p>
          <a:p>
            <a:r>
              <a:rPr lang="en-US" dirty="0"/>
              <a:t>Provide markups for Stakeholder Needs, System Verification and System Validation sections and point to INCOSE NRM and guides</a:t>
            </a:r>
          </a:p>
          <a:p>
            <a:r>
              <a:rPr lang="en-US" dirty="0"/>
              <a:t>In addition to suggested content, provide information on other updates to consider (such as adding a section on Disposal, another missing 15288 process).</a:t>
            </a:r>
          </a:p>
          <a:p>
            <a:endParaRPr lang="en-US" dirty="0"/>
          </a:p>
          <a:p>
            <a:endParaRPr lang="en-US" dirty="0"/>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32</a:t>
            </a:fld>
            <a:endParaRPr lang="en-US" dirty="0"/>
          </a:p>
        </p:txBody>
      </p:sp>
      <p:pic>
        <p:nvPicPr>
          <p:cNvPr id="14" name="Picture 3"/>
          <p:cNvPicPr>
            <a:picLocks noChangeAspect="1" noChangeArrowheads="1"/>
          </p:cNvPicPr>
          <p:nvPr/>
        </p:nvPicPr>
        <p:blipFill>
          <a:blip r:embed="rId2"/>
          <a:srcRect/>
          <a:stretch>
            <a:fillRect/>
          </a:stretch>
        </p:blipFill>
        <p:spPr bwMode="auto">
          <a:xfrm>
            <a:off x="9031710" y="737126"/>
            <a:ext cx="1754254" cy="5139800"/>
          </a:xfrm>
          <a:prstGeom prst="rect">
            <a:avLst/>
          </a:prstGeom>
          <a:noFill/>
          <a:ln w="9525">
            <a:solidFill>
              <a:schemeClr val="tx2"/>
            </a:solidFill>
            <a:miter lim="800000"/>
            <a:headEnd/>
            <a:tailEnd/>
          </a:ln>
        </p:spPr>
      </p:pic>
      <p:sp>
        <p:nvSpPr>
          <p:cNvPr id="16" name="TextBox 15"/>
          <p:cNvSpPr txBox="1"/>
          <p:nvPr/>
        </p:nvSpPr>
        <p:spPr>
          <a:xfrm>
            <a:off x="457199" y="6010276"/>
            <a:ext cx="11131233"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a:t>RWG will provide content to </a:t>
            </a:r>
            <a:r>
              <a:rPr lang="en-US" sz="2000" dirty="0" err="1"/>
              <a:t>SEBoK</a:t>
            </a:r>
            <a:r>
              <a:rPr lang="en-US" sz="2000" dirty="0"/>
              <a:t> authors and editors for consideration of update.</a:t>
            </a:r>
          </a:p>
        </p:txBody>
      </p:sp>
      <p:cxnSp>
        <p:nvCxnSpPr>
          <p:cNvPr id="18" name="Straight Arrow Connector 17"/>
          <p:cNvCxnSpPr/>
          <p:nvPr/>
        </p:nvCxnSpPr>
        <p:spPr>
          <a:xfrm>
            <a:off x="7973431" y="3514725"/>
            <a:ext cx="1383783"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973431" y="5833534"/>
            <a:ext cx="1383783"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887706" y="3267075"/>
            <a:ext cx="1151277" cy="307777"/>
          </a:xfrm>
          <a:prstGeom prst="rect">
            <a:avLst/>
          </a:prstGeom>
          <a:noFill/>
        </p:spPr>
        <p:txBody>
          <a:bodyPr wrap="none" rtlCol="0">
            <a:spAutoFit/>
          </a:bodyPr>
          <a:lstStyle/>
          <a:p>
            <a:r>
              <a:rPr lang="en-US" sz="1400" dirty="0">
                <a:solidFill>
                  <a:srgbClr val="FF0000"/>
                </a:solidFill>
              </a:rPr>
              <a:t>Add Section</a:t>
            </a:r>
          </a:p>
        </p:txBody>
      </p:sp>
      <p:sp>
        <p:nvSpPr>
          <p:cNvPr id="22" name="TextBox 21"/>
          <p:cNvSpPr txBox="1"/>
          <p:nvPr/>
        </p:nvSpPr>
        <p:spPr>
          <a:xfrm>
            <a:off x="7906756" y="5525757"/>
            <a:ext cx="1151277" cy="307777"/>
          </a:xfrm>
          <a:prstGeom prst="rect">
            <a:avLst/>
          </a:prstGeom>
          <a:noFill/>
        </p:spPr>
        <p:txBody>
          <a:bodyPr wrap="none" rtlCol="0">
            <a:spAutoFit/>
          </a:bodyPr>
          <a:lstStyle/>
          <a:p>
            <a:r>
              <a:rPr lang="en-US" sz="1400" dirty="0">
                <a:solidFill>
                  <a:srgbClr val="FF0000"/>
                </a:solidFill>
              </a:rPr>
              <a:t>Add Section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D9AB-67F1-BF13-5321-338CE54CAAD4}"/>
              </a:ext>
            </a:extLst>
          </p:cNvPr>
          <p:cNvSpPr>
            <a:spLocks noGrp="1"/>
          </p:cNvSpPr>
          <p:nvPr>
            <p:ph type="title"/>
          </p:nvPr>
        </p:nvSpPr>
        <p:spPr/>
        <p:txBody>
          <a:bodyPr>
            <a:normAutofit/>
          </a:bodyPr>
          <a:lstStyle/>
          <a:p>
            <a:r>
              <a:rPr lang="en-US" dirty="0">
                <a:solidFill>
                  <a:schemeClr val="tx1"/>
                </a:solidFill>
              </a:rPr>
              <a:t>NRM V2</a:t>
            </a:r>
          </a:p>
        </p:txBody>
      </p:sp>
      <p:sp>
        <p:nvSpPr>
          <p:cNvPr id="3" name="Content Placeholder 2">
            <a:extLst>
              <a:ext uri="{FF2B5EF4-FFF2-40B4-BE49-F238E27FC236}">
                <a16:creationId xmlns:a16="http://schemas.microsoft.com/office/drawing/2014/main" id="{A6360160-5CDD-0D96-E592-1835141E6098}"/>
              </a:ext>
            </a:extLst>
          </p:cNvPr>
          <p:cNvSpPr>
            <a:spLocks noGrp="1"/>
          </p:cNvSpPr>
          <p:nvPr>
            <p:ph sz="half" idx="1"/>
          </p:nvPr>
        </p:nvSpPr>
        <p:spPr/>
        <p:txBody>
          <a:bodyPr>
            <a:normAutofit lnSpcReduction="10000"/>
          </a:bodyPr>
          <a:lstStyle/>
          <a:p>
            <a:r>
              <a:rPr lang="en-US" sz="2200" dirty="0">
                <a:solidFill>
                  <a:schemeClr val="tx2"/>
                </a:solidFill>
              </a:rPr>
              <a:t>INCOSE is under contract with Wiley to publish the NRM.</a:t>
            </a:r>
          </a:p>
          <a:p>
            <a:r>
              <a:rPr lang="en-US" sz="2200" dirty="0">
                <a:solidFill>
                  <a:schemeClr val="tx2"/>
                </a:solidFill>
              </a:rPr>
              <a:t>Over the last 18 months, we have used 2022 v1 and v1.1 to get feedback based on actual use</a:t>
            </a:r>
          </a:p>
          <a:p>
            <a:r>
              <a:rPr lang="en-US" sz="2200" dirty="0">
                <a:solidFill>
                  <a:schemeClr val="tx2"/>
                </a:solidFill>
              </a:rPr>
              <a:t>Response has been very positive, e.g., </a:t>
            </a:r>
          </a:p>
          <a:p>
            <a:pPr lvl="1"/>
            <a:r>
              <a:rPr lang="en-US" sz="2200" i="1" dirty="0">
                <a:solidFill>
                  <a:schemeClr val="tx2"/>
                </a:solidFill>
              </a:rPr>
              <a:t>“The NRM has been a godsend for my organization!”  </a:t>
            </a:r>
          </a:p>
          <a:p>
            <a:pPr lvl="1"/>
            <a:r>
              <a:rPr lang="en-US" sz="2200" b="0" i="1" u="none" strike="noStrike" dirty="0">
                <a:effectLst/>
                <a:latin typeface="+mj-lt"/>
              </a:rPr>
              <a:t>“The 2022 Needs and Requirements Manual is a must read! Awesome work!”</a:t>
            </a:r>
            <a:endParaRPr lang="en-US" sz="2200" dirty="0">
              <a:solidFill>
                <a:schemeClr val="tx2"/>
              </a:solidFill>
            </a:endParaRPr>
          </a:p>
          <a:p>
            <a:r>
              <a:rPr lang="en-US" sz="2200" dirty="0">
                <a:solidFill>
                  <a:schemeClr val="tx2"/>
                </a:solidFill>
              </a:rPr>
              <a:t>If you have any comments, please provide them to us ASAP.</a:t>
            </a:r>
          </a:p>
          <a:p>
            <a:r>
              <a:rPr lang="en-US" sz="2200" dirty="0">
                <a:solidFill>
                  <a:schemeClr val="tx2"/>
                </a:solidFill>
              </a:rPr>
              <a:t>Currently we are coordinating changes/updates based on comments received to date.</a:t>
            </a:r>
          </a:p>
          <a:p>
            <a:r>
              <a:rPr lang="en-US" sz="2200" dirty="0">
                <a:solidFill>
                  <a:schemeClr val="tx2"/>
                </a:solidFill>
              </a:rPr>
              <a:t>Once a draft revision is made, we will have a review cycle in which you can provide additional comments.</a:t>
            </a:r>
          </a:p>
        </p:txBody>
      </p:sp>
      <p:sp>
        <p:nvSpPr>
          <p:cNvPr id="6" name="Slide Number Placeholder 5">
            <a:extLst>
              <a:ext uri="{FF2B5EF4-FFF2-40B4-BE49-F238E27FC236}">
                <a16:creationId xmlns:a16="http://schemas.microsoft.com/office/drawing/2014/main" id="{4409C125-9C5F-9F7F-1995-CF0C1453F947}"/>
              </a:ext>
            </a:extLst>
          </p:cNvPr>
          <p:cNvSpPr>
            <a:spLocks noGrp="1"/>
          </p:cNvSpPr>
          <p:nvPr>
            <p:ph type="sldNum" sz="quarter" idx="4"/>
          </p:nvPr>
        </p:nvSpPr>
        <p:spPr/>
        <p:txBody>
          <a:bodyPr/>
          <a:lstStyle/>
          <a:p>
            <a:fld id="{924B41C4-1474-8D42-B330-D2828683839D}" type="slidenum">
              <a:rPr lang="en-US" smtClean="0"/>
              <a:pPr/>
              <a:t>33</a:t>
            </a:fld>
            <a:endParaRPr lang="en-US"/>
          </a:p>
        </p:txBody>
      </p:sp>
      <p:sp>
        <p:nvSpPr>
          <p:cNvPr id="7" name="Footer Placeholder 3"/>
          <p:cNvSpPr>
            <a:spLocks noGrp="1"/>
          </p:cNvSpPr>
          <p:nvPr>
            <p:ph type="ftr" sz="quarter" idx="4294967295"/>
          </p:nvPr>
        </p:nvSpPr>
        <p:spPr>
          <a:xfrm>
            <a:off x="4167770" y="6356351"/>
            <a:ext cx="3862811" cy="365125"/>
          </a:xfrm>
          <a:prstGeom prst="rect">
            <a:avLst/>
          </a:prstGeom>
        </p:spPr>
        <p:txBody>
          <a:bodyPr/>
          <a:lstStyle/>
          <a:p>
            <a:r>
              <a:rPr lang="en-US" sz="1600" dirty="0">
                <a:solidFill>
                  <a:schemeClr val="tx2"/>
                </a:solidFill>
              </a:rPr>
              <a:t>www.incose.org/symp2023</a:t>
            </a:r>
          </a:p>
        </p:txBody>
      </p:sp>
    </p:spTree>
    <p:extLst>
      <p:ext uri="{BB962C8B-B14F-4D97-AF65-F5344CB8AC3E}">
        <p14:creationId xmlns:p14="http://schemas.microsoft.com/office/powerpoint/2010/main" val="453714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Continue Collaboration with Other Working Groups</a:t>
            </a:r>
          </a:p>
        </p:txBody>
      </p:sp>
      <p:sp>
        <p:nvSpPr>
          <p:cNvPr id="3" name="Content Placeholder 2"/>
          <p:cNvSpPr>
            <a:spLocks noGrp="1"/>
          </p:cNvSpPr>
          <p:nvPr>
            <p:ph sz="half" idx="1"/>
          </p:nvPr>
        </p:nvSpPr>
        <p:spPr>
          <a:xfrm>
            <a:off x="609917" y="1600201"/>
            <a:ext cx="10978516" cy="2209799"/>
          </a:xfrm>
        </p:spPr>
        <p:txBody>
          <a:bodyPr>
            <a:normAutofit/>
          </a:bodyPr>
          <a:lstStyle/>
          <a:p>
            <a:pPr>
              <a:lnSpc>
                <a:spcPct val="90000"/>
              </a:lnSpc>
              <a:spcBef>
                <a:spcPts val="200"/>
              </a:spcBef>
              <a:spcAft>
                <a:spcPts val="1600"/>
              </a:spcAft>
            </a:pPr>
            <a:r>
              <a:rPr lang="en-US" sz="2400" dirty="0"/>
              <a:t>System of Systems (SoS) WG</a:t>
            </a:r>
          </a:p>
          <a:p>
            <a:pPr>
              <a:lnSpc>
                <a:spcPct val="90000"/>
              </a:lnSpc>
              <a:spcBef>
                <a:spcPts val="200"/>
              </a:spcBef>
              <a:spcAft>
                <a:spcPts val="1600"/>
              </a:spcAft>
            </a:pPr>
            <a:r>
              <a:rPr lang="en-US" sz="2400" dirty="0"/>
              <a:t>System Security Engineering (SSE) WG</a:t>
            </a:r>
          </a:p>
          <a:p>
            <a:pPr>
              <a:lnSpc>
                <a:spcPct val="90000"/>
              </a:lnSpc>
              <a:spcBef>
                <a:spcPts val="200"/>
              </a:spcBef>
              <a:spcAft>
                <a:spcPts val="1600"/>
              </a:spcAft>
            </a:pPr>
            <a:r>
              <a:rPr lang="en-US" sz="2400" dirty="0"/>
              <a:t>Configuration Management (CM) WG</a:t>
            </a:r>
          </a:p>
          <a:p>
            <a:pPr>
              <a:lnSpc>
                <a:spcPct val="90000"/>
              </a:lnSpc>
              <a:spcBef>
                <a:spcPts val="200"/>
              </a:spcBef>
              <a:spcAft>
                <a:spcPts val="1600"/>
              </a:spcAft>
            </a:pPr>
            <a:r>
              <a:rPr lang="en-US" sz="2400" dirty="0"/>
              <a:t>Systems Engineering and Quality Management (SEQM) WG</a:t>
            </a:r>
          </a:p>
        </p:txBody>
      </p:sp>
      <p:sp>
        <p:nvSpPr>
          <p:cNvPr id="6" name="Footer Placeholder 3"/>
          <p:cNvSpPr>
            <a:spLocks noGrp="1"/>
          </p:cNvSpPr>
          <p:nvPr>
            <p:ph type="ftr" sz="quarter" idx="3"/>
          </p:nvPr>
        </p:nvSpPr>
        <p:spPr>
          <a:prstGeom prst="rect">
            <a:avLst/>
          </a:prstGeom>
        </p:spPr>
        <p:txBody>
          <a:bodyPr/>
          <a:lstStyle/>
          <a:p>
            <a:r>
              <a:rPr lang="en-US" sz="1600" dirty="0">
                <a:solidFill>
                  <a:schemeClr val="tx2"/>
                </a:solidFill>
              </a:rPr>
              <a:t>www.incose.org/symp2023</a:t>
            </a:r>
          </a:p>
        </p:txBody>
      </p:sp>
      <p:sp>
        <p:nvSpPr>
          <p:cNvPr id="5" name="Slide Number Placeholder 4"/>
          <p:cNvSpPr>
            <a:spLocks noGrp="1"/>
          </p:cNvSpPr>
          <p:nvPr>
            <p:ph type="sldNum" sz="quarter" idx="4"/>
          </p:nvPr>
        </p:nvSpPr>
        <p:spPr/>
        <p:txBody>
          <a:bodyPr/>
          <a:lstStyle/>
          <a:p>
            <a:fld id="{924B41C4-1474-8D42-B330-D2828683839D}" type="slidenum">
              <a:rPr lang="en-US" smtClean="0"/>
              <a:pPr/>
              <a:t>34</a:t>
            </a:fld>
            <a:endParaRPr lang="en-US" dirty="0"/>
          </a:p>
        </p:txBody>
      </p:sp>
    </p:spTree>
    <p:extLst>
      <p:ext uri="{BB962C8B-B14F-4D97-AF65-F5344CB8AC3E}">
        <p14:creationId xmlns:p14="http://schemas.microsoft.com/office/powerpoint/2010/main" val="567842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3"/>
          </p:nvPr>
        </p:nvSpPr>
        <p:spPr>
          <a:prstGeom prst="rect">
            <a:avLst/>
          </a:prstGeom>
        </p:spPr>
        <p:txBody>
          <a:bodyPr/>
          <a:lstStyle/>
          <a:p>
            <a:r>
              <a:rPr lang="en-US" sz="1600" dirty="0">
                <a:solidFill>
                  <a:schemeClr val="tx2"/>
                </a:solidFill>
              </a:rPr>
              <a:t>www.incose.org/symp2023</a:t>
            </a:r>
          </a:p>
        </p:txBody>
      </p:sp>
      <p:sp>
        <p:nvSpPr>
          <p:cNvPr id="5" name="Slide Number Placeholder 4"/>
          <p:cNvSpPr>
            <a:spLocks noGrp="1"/>
          </p:cNvSpPr>
          <p:nvPr>
            <p:ph type="sldNum" sz="quarter" idx="4"/>
          </p:nvPr>
        </p:nvSpPr>
        <p:spPr/>
        <p:txBody>
          <a:bodyPr/>
          <a:lstStyle/>
          <a:p>
            <a:fld id="{924B41C4-1474-8D42-B330-D2828683839D}" type="slidenum">
              <a:rPr lang="en-US" smtClean="0"/>
              <a:pPr/>
              <a:t>35</a:t>
            </a:fld>
            <a:endParaRPr lang="en-US" dirty="0"/>
          </a:p>
        </p:txBody>
      </p:sp>
      <p:sp>
        <p:nvSpPr>
          <p:cNvPr id="4" name="Title 1">
            <a:extLst>
              <a:ext uri="{FF2B5EF4-FFF2-40B4-BE49-F238E27FC236}">
                <a16:creationId xmlns:a16="http://schemas.microsoft.com/office/drawing/2014/main" id="{DB2F49BE-E0F7-50B0-E823-21BBD23C54CA}"/>
              </a:ext>
            </a:extLst>
          </p:cNvPr>
          <p:cNvSpPr txBox="1">
            <a:spLocks/>
          </p:cNvSpPr>
          <p:nvPr/>
        </p:nvSpPr>
        <p:spPr>
          <a:xfrm>
            <a:off x="522832" y="2954395"/>
            <a:ext cx="10978515" cy="1143000"/>
          </a:xfrm>
          <a:prstGeom prst="rect">
            <a:avLst/>
          </a:prstGeom>
        </p:spPr>
        <p:txBody>
          <a:bodyPr vert="horz" lIns="121954" tIns="60977" rIns="121954" bIns="60977" rtlCol="0" anchor="ctr">
            <a:normAutofit/>
          </a:bodyPr>
          <a:lstStyle>
            <a:lvl1pPr algn="l" defTabSz="609768" rtl="0" eaLnBrk="1" latinLnBrk="0" hangingPunct="1">
              <a:spcBef>
                <a:spcPct val="0"/>
              </a:spcBef>
              <a:buNone/>
              <a:defRPr sz="4400" kern="1200">
                <a:solidFill>
                  <a:schemeClr val="tx1"/>
                </a:solidFill>
                <a:latin typeface="+mj-lt"/>
                <a:ea typeface="+mj-ea"/>
                <a:cs typeface="Arial"/>
              </a:defRPr>
            </a:lvl1pPr>
          </a:lstStyle>
          <a:p>
            <a:r>
              <a:rPr lang="en-US" dirty="0"/>
              <a:t>IW2024 Planning</a:t>
            </a:r>
          </a:p>
        </p:txBody>
      </p:sp>
      <p:sp>
        <p:nvSpPr>
          <p:cNvPr id="7" name="Content Placeholder 2">
            <a:extLst>
              <a:ext uri="{FF2B5EF4-FFF2-40B4-BE49-F238E27FC236}">
                <a16:creationId xmlns:a16="http://schemas.microsoft.com/office/drawing/2014/main" id="{36B11C78-2135-47F6-9964-30DB2CA8E2B3}"/>
              </a:ext>
            </a:extLst>
          </p:cNvPr>
          <p:cNvSpPr txBox="1">
            <a:spLocks/>
          </p:cNvSpPr>
          <p:nvPr/>
        </p:nvSpPr>
        <p:spPr>
          <a:xfrm>
            <a:off x="413975" y="1172880"/>
            <a:ext cx="10978516" cy="1745737"/>
          </a:xfrm>
          <a:prstGeom prst="rect">
            <a:avLst/>
          </a:prstGeom>
        </p:spPr>
        <p:txBody>
          <a:bodyPr vert="horz" lIns="121954" tIns="60977" rIns="121954" bIns="60977" rtlCol="0">
            <a:normAutofit/>
          </a:bodyPr>
          <a:lstStyle>
            <a:lvl1pPr marL="457326" indent="-457326" algn="l" defTabSz="609768" rtl="0" eaLnBrk="1" latinLnBrk="0" hangingPunct="1">
              <a:spcBef>
                <a:spcPct val="20000"/>
              </a:spcBef>
              <a:spcAft>
                <a:spcPts val="300"/>
              </a:spcAft>
              <a:buFont typeface="Arial"/>
              <a:buChar char="•"/>
              <a:defRPr sz="3700" kern="1200">
                <a:solidFill>
                  <a:schemeClr val="tx2"/>
                </a:solidFill>
                <a:latin typeface="+mn-lt"/>
                <a:ea typeface="+mn-ea"/>
                <a:cs typeface="Arial"/>
              </a:defRPr>
            </a:lvl1pPr>
            <a:lvl2pPr marL="990872" indent="-381105" algn="l" defTabSz="609768" rtl="0" eaLnBrk="1" latinLnBrk="0" hangingPunct="1">
              <a:spcBef>
                <a:spcPct val="20000"/>
              </a:spcBef>
              <a:spcAft>
                <a:spcPts val="300"/>
              </a:spcAft>
              <a:buFont typeface="Arial"/>
              <a:buChar char="–"/>
              <a:defRPr sz="3200" kern="1200">
                <a:solidFill>
                  <a:schemeClr val="tx2"/>
                </a:solidFill>
                <a:latin typeface="+mn-lt"/>
                <a:ea typeface="+mn-ea"/>
                <a:cs typeface="Arial"/>
              </a:defRPr>
            </a:lvl2pPr>
            <a:lvl3pPr marL="1524419" indent="-304884" algn="l" defTabSz="609768" rtl="0" eaLnBrk="1" latinLnBrk="0" hangingPunct="1">
              <a:spcBef>
                <a:spcPct val="20000"/>
              </a:spcBef>
              <a:spcAft>
                <a:spcPts val="300"/>
              </a:spcAft>
              <a:buFont typeface="Arial"/>
              <a:buChar char="•"/>
              <a:defRPr sz="2700" kern="1200">
                <a:solidFill>
                  <a:schemeClr val="tx2"/>
                </a:solidFill>
                <a:latin typeface="+mn-lt"/>
                <a:ea typeface="+mn-ea"/>
                <a:cs typeface="Arial"/>
              </a:defRPr>
            </a:lvl3pPr>
            <a:lvl4pPr marL="2134187" indent="-304884" algn="l" defTabSz="609768" rtl="0" eaLnBrk="1" latinLnBrk="0" hangingPunct="1">
              <a:spcBef>
                <a:spcPct val="20000"/>
              </a:spcBef>
              <a:spcAft>
                <a:spcPts val="300"/>
              </a:spcAft>
              <a:buFont typeface="Arial"/>
              <a:buChar char="–"/>
              <a:defRPr sz="2400" kern="1200">
                <a:solidFill>
                  <a:schemeClr val="tx2"/>
                </a:solidFill>
                <a:latin typeface="+mn-lt"/>
                <a:ea typeface="+mn-ea"/>
                <a:cs typeface="Arial"/>
              </a:defRPr>
            </a:lvl4pPr>
            <a:lvl5pPr marL="2743954" indent="-304884" algn="l" defTabSz="609768" rtl="0" eaLnBrk="1" latinLnBrk="0" hangingPunct="1">
              <a:spcBef>
                <a:spcPct val="20000"/>
              </a:spcBef>
              <a:spcAft>
                <a:spcPts val="300"/>
              </a:spcAft>
              <a:buFont typeface="Arial"/>
              <a:buChar char="»"/>
              <a:defRPr sz="2400" kern="1200">
                <a:solidFill>
                  <a:schemeClr val="tx2"/>
                </a:solidFill>
                <a:latin typeface="+mn-lt"/>
                <a:ea typeface="+mn-ea"/>
                <a:cs typeface="Arial"/>
              </a:defRPr>
            </a:lvl5pPr>
            <a:lvl6pPr marL="3353722" indent="-304884" algn="l" defTabSz="609768" rtl="0" eaLnBrk="1" latinLnBrk="0" hangingPunct="1">
              <a:spcBef>
                <a:spcPct val="20000"/>
              </a:spcBef>
              <a:buFont typeface="Arial"/>
              <a:buChar char="•"/>
              <a:defRPr sz="24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4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90000"/>
              </a:lnSpc>
              <a:spcBef>
                <a:spcPts val="200"/>
              </a:spcBef>
              <a:spcAft>
                <a:spcPts val="1600"/>
              </a:spcAft>
            </a:pPr>
            <a:r>
              <a:rPr lang="en-US" sz="2400" dirty="0"/>
              <a:t>If you have a topic you would like addressed or a presentation you would like to give, let us know.</a:t>
            </a:r>
          </a:p>
          <a:p>
            <a:pPr>
              <a:lnSpc>
                <a:spcPct val="90000"/>
              </a:lnSpc>
              <a:spcBef>
                <a:spcPts val="200"/>
              </a:spcBef>
              <a:spcAft>
                <a:spcPts val="1600"/>
              </a:spcAft>
            </a:pPr>
            <a:r>
              <a:rPr lang="en-US" sz="2400" dirty="0"/>
              <a:t>Meeting announcements will be via Viva Engage and email</a:t>
            </a:r>
          </a:p>
        </p:txBody>
      </p:sp>
      <p:sp>
        <p:nvSpPr>
          <p:cNvPr id="9" name="Title 8">
            <a:extLst>
              <a:ext uri="{FF2B5EF4-FFF2-40B4-BE49-F238E27FC236}">
                <a16:creationId xmlns:a16="http://schemas.microsoft.com/office/drawing/2014/main" id="{A283EF9B-28E0-A8BB-BF01-8DC50A602C1F}"/>
              </a:ext>
            </a:extLst>
          </p:cNvPr>
          <p:cNvSpPr>
            <a:spLocks noGrp="1"/>
          </p:cNvSpPr>
          <p:nvPr>
            <p:ph type="title"/>
          </p:nvPr>
        </p:nvSpPr>
        <p:spPr/>
        <p:txBody>
          <a:bodyPr>
            <a:normAutofit/>
          </a:bodyPr>
          <a:lstStyle/>
          <a:p>
            <a:r>
              <a:rPr lang="en-US" sz="4400" dirty="0"/>
              <a:t>Continue To Hold our Monthly Meetings</a:t>
            </a:r>
            <a:endParaRPr lang="en-US" dirty="0"/>
          </a:p>
        </p:txBody>
      </p:sp>
      <p:sp>
        <p:nvSpPr>
          <p:cNvPr id="12" name="Content Placeholder 2">
            <a:extLst>
              <a:ext uri="{FF2B5EF4-FFF2-40B4-BE49-F238E27FC236}">
                <a16:creationId xmlns:a16="http://schemas.microsoft.com/office/drawing/2014/main" id="{6BD696B1-8B18-65A1-10D7-B71166329D4F}"/>
              </a:ext>
            </a:extLst>
          </p:cNvPr>
          <p:cNvSpPr txBox="1">
            <a:spLocks/>
          </p:cNvSpPr>
          <p:nvPr/>
        </p:nvSpPr>
        <p:spPr>
          <a:xfrm>
            <a:off x="609918" y="3905509"/>
            <a:ext cx="10978516" cy="1745737"/>
          </a:xfrm>
          <a:prstGeom prst="rect">
            <a:avLst/>
          </a:prstGeom>
        </p:spPr>
        <p:txBody>
          <a:bodyPr vert="horz" lIns="121954" tIns="60977" rIns="121954" bIns="60977" rtlCol="0">
            <a:normAutofit fontScale="92500" lnSpcReduction="10000"/>
          </a:bodyPr>
          <a:lstStyle>
            <a:lvl1pPr marL="457326" indent="-457326" algn="l" defTabSz="609768" rtl="0" eaLnBrk="1" latinLnBrk="0" hangingPunct="1">
              <a:spcBef>
                <a:spcPct val="20000"/>
              </a:spcBef>
              <a:spcAft>
                <a:spcPts val="300"/>
              </a:spcAft>
              <a:buFont typeface="Arial"/>
              <a:buChar char="•"/>
              <a:defRPr sz="3700" kern="1200">
                <a:solidFill>
                  <a:schemeClr val="tx2"/>
                </a:solidFill>
                <a:latin typeface="+mn-lt"/>
                <a:ea typeface="+mn-ea"/>
                <a:cs typeface="Arial"/>
              </a:defRPr>
            </a:lvl1pPr>
            <a:lvl2pPr marL="990872" indent="-381105" algn="l" defTabSz="609768" rtl="0" eaLnBrk="1" latinLnBrk="0" hangingPunct="1">
              <a:spcBef>
                <a:spcPct val="20000"/>
              </a:spcBef>
              <a:spcAft>
                <a:spcPts val="300"/>
              </a:spcAft>
              <a:buFont typeface="Arial"/>
              <a:buChar char="–"/>
              <a:defRPr sz="3200" kern="1200">
                <a:solidFill>
                  <a:schemeClr val="tx2"/>
                </a:solidFill>
                <a:latin typeface="+mn-lt"/>
                <a:ea typeface="+mn-ea"/>
                <a:cs typeface="Arial"/>
              </a:defRPr>
            </a:lvl2pPr>
            <a:lvl3pPr marL="1524419" indent="-304884" algn="l" defTabSz="609768" rtl="0" eaLnBrk="1" latinLnBrk="0" hangingPunct="1">
              <a:spcBef>
                <a:spcPct val="20000"/>
              </a:spcBef>
              <a:spcAft>
                <a:spcPts val="300"/>
              </a:spcAft>
              <a:buFont typeface="Arial"/>
              <a:buChar char="•"/>
              <a:defRPr sz="2700" kern="1200">
                <a:solidFill>
                  <a:schemeClr val="tx2"/>
                </a:solidFill>
                <a:latin typeface="+mn-lt"/>
                <a:ea typeface="+mn-ea"/>
                <a:cs typeface="Arial"/>
              </a:defRPr>
            </a:lvl3pPr>
            <a:lvl4pPr marL="2134187" indent="-304884" algn="l" defTabSz="609768" rtl="0" eaLnBrk="1" latinLnBrk="0" hangingPunct="1">
              <a:spcBef>
                <a:spcPct val="20000"/>
              </a:spcBef>
              <a:spcAft>
                <a:spcPts val="300"/>
              </a:spcAft>
              <a:buFont typeface="Arial"/>
              <a:buChar char="–"/>
              <a:defRPr sz="2400" kern="1200">
                <a:solidFill>
                  <a:schemeClr val="tx2"/>
                </a:solidFill>
                <a:latin typeface="+mn-lt"/>
                <a:ea typeface="+mn-ea"/>
                <a:cs typeface="Arial"/>
              </a:defRPr>
            </a:lvl4pPr>
            <a:lvl5pPr marL="2743954" indent="-304884" algn="l" defTabSz="609768" rtl="0" eaLnBrk="1" latinLnBrk="0" hangingPunct="1">
              <a:spcBef>
                <a:spcPct val="20000"/>
              </a:spcBef>
              <a:spcAft>
                <a:spcPts val="300"/>
              </a:spcAft>
              <a:buFont typeface="Arial"/>
              <a:buChar char="»"/>
              <a:defRPr sz="2400" kern="1200">
                <a:solidFill>
                  <a:schemeClr val="tx2"/>
                </a:solidFill>
                <a:latin typeface="+mn-lt"/>
                <a:ea typeface="+mn-ea"/>
                <a:cs typeface="Arial"/>
              </a:defRPr>
            </a:lvl5pPr>
            <a:lvl6pPr marL="3353722" indent="-304884" algn="l" defTabSz="609768" rtl="0" eaLnBrk="1" latinLnBrk="0" hangingPunct="1">
              <a:spcBef>
                <a:spcPct val="20000"/>
              </a:spcBef>
              <a:buFont typeface="Arial"/>
              <a:buChar char="•"/>
              <a:defRPr sz="24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4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90000"/>
              </a:lnSpc>
              <a:spcBef>
                <a:spcPts val="200"/>
              </a:spcBef>
              <a:spcAft>
                <a:spcPts val="1600"/>
              </a:spcAft>
            </a:pPr>
            <a:r>
              <a:rPr lang="en-US" sz="2400" dirty="0"/>
              <a:t>We plan to hold a pre-IW event as has been done the last 2 years.</a:t>
            </a:r>
          </a:p>
          <a:p>
            <a:pPr>
              <a:lnSpc>
                <a:spcPct val="90000"/>
              </a:lnSpc>
              <a:spcBef>
                <a:spcPts val="200"/>
              </a:spcBef>
              <a:spcAft>
                <a:spcPts val="1600"/>
              </a:spcAft>
            </a:pPr>
            <a:r>
              <a:rPr lang="en-US" sz="2400" dirty="0"/>
              <a:t>If you have a topic you would like addressed or a presentation you would like to give, let us know.</a:t>
            </a:r>
          </a:p>
          <a:p>
            <a:pPr>
              <a:lnSpc>
                <a:spcPct val="90000"/>
              </a:lnSpc>
              <a:spcBef>
                <a:spcPts val="200"/>
              </a:spcBef>
              <a:spcAft>
                <a:spcPts val="1600"/>
              </a:spcAft>
            </a:pPr>
            <a:r>
              <a:rPr lang="en-US" sz="2400" dirty="0"/>
              <a:t>Meeting announcements will be via Viva Engage and email</a:t>
            </a:r>
          </a:p>
        </p:txBody>
      </p:sp>
    </p:spTree>
    <p:extLst>
      <p:ext uri="{BB962C8B-B14F-4D97-AF65-F5344CB8AC3E}">
        <p14:creationId xmlns:p14="http://schemas.microsoft.com/office/powerpoint/2010/main" val="745971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Open Discussion</a:t>
            </a:r>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58346" y="1395651"/>
            <a:ext cx="2408750" cy="1476375"/>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94507" y="-53135"/>
            <a:ext cx="10978515" cy="1143000"/>
          </a:xfrm>
        </p:spPr>
        <p:txBody>
          <a:bodyPr/>
          <a:lstStyle/>
          <a:p>
            <a:r>
              <a:rPr lang="en-US" dirty="0"/>
              <a:t>INCOSE NRM Underlying Concepts</a:t>
            </a:r>
          </a:p>
        </p:txBody>
      </p:sp>
      <p:sp>
        <p:nvSpPr>
          <p:cNvPr id="3" name="Footer Placeholder 2"/>
          <p:cNvSpPr>
            <a:spLocks noGrp="1"/>
          </p:cNvSpPr>
          <p:nvPr>
            <p:ph type="ftr" sz="quarter" idx="3"/>
          </p:nvPr>
        </p:nvSpPr>
        <p:spPr/>
        <p:txBody>
          <a:bodyPr/>
          <a:lstStyle/>
          <a:p>
            <a:r>
              <a:rPr lang="en-US"/>
              <a:t>www.incose.org/symp2023</a:t>
            </a:r>
            <a:endParaRPr lang="en-US" dirty="0"/>
          </a:p>
        </p:txBody>
      </p:sp>
      <p:sp>
        <p:nvSpPr>
          <p:cNvPr id="4" name="Slide Number Placeholder 3"/>
          <p:cNvSpPr>
            <a:spLocks noGrp="1"/>
          </p:cNvSpPr>
          <p:nvPr>
            <p:ph type="sldNum" sz="quarter" idx="4"/>
          </p:nvPr>
        </p:nvSpPr>
        <p:spPr/>
        <p:txBody>
          <a:bodyPr/>
          <a:lstStyle/>
          <a:p>
            <a:fld id="{924B41C4-1474-8D42-B330-D2828683839D}" type="slidenum">
              <a:rPr lang="en-US" smtClean="0"/>
              <a:pPr/>
              <a:t>37</a:t>
            </a:fld>
            <a:endParaRPr lang="en-US" dirty="0"/>
          </a:p>
        </p:txBody>
      </p:sp>
      <p:sp>
        <p:nvSpPr>
          <p:cNvPr id="6" name="TextBox 5"/>
          <p:cNvSpPr txBox="1"/>
          <p:nvPr/>
        </p:nvSpPr>
        <p:spPr>
          <a:xfrm>
            <a:off x="446758" y="1841450"/>
            <a:ext cx="2202423" cy="58477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t>Define an Integrated Set of Needs</a:t>
            </a:r>
          </a:p>
        </p:txBody>
      </p:sp>
      <p:sp>
        <p:nvSpPr>
          <p:cNvPr id="11" name="Rounded Rectangle 10"/>
          <p:cNvSpPr/>
          <p:nvPr/>
        </p:nvSpPr>
        <p:spPr>
          <a:xfrm>
            <a:off x="3175015" y="1395651"/>
            <a:ext cx="2408750" cy="147637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TextBox 11"/>
          <p:cNvSpPr txBox="1"/>
          <p:nvPr/>
        </p:nvSpPr>
        <p:spPr>
          <a:xfrm>
            <a:off x="3299074" y="1473517"/>
            <a:ext cx="2202423" cy="132343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t>Perform Integration, Verification and Validation Activities Throughout the Lifecycle</a:t>
            </a:r>
          </a:p>
        </p:txBody>
      </p:sp>
      <p:sp>
        <p:nvSpPr>
          <p:cNvPr id="13" name="Rounded Rectangle 12"/>
          <p:cNvSpPr/>
          <p:nvPr/>
        </p:nvSpPr>
        <p:spPr>
          <a:xfrm>
            <a:off x="8759348" y="1395651"/>
            <a:ext cx="2397857" cy="147637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TextBox 13"/>
          <p:cNvSpPr txBox="1"/>
          <p:nvPr/>
        </p:nvSpPr>
        <p:spPr>
          <a:xfrm>
            <a:off x="8867694" y="1709460"/>
            <a:ext cx="2202423" cy="830997"/>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t>Use Data-Centric Development Practices</a:t>
            </a:r>
          </a:p>
        </p:txBody>
      </p:sp>
      <p:sp>
        <p:nvSpPr>
          <p:cNvPr id="15" name="TextBox 14"/>
          <p:cNvSpPr txBox="1"/>
          <p:nvPr/>
        </p:nvSpPr>
        <p:spPr>
          <a:xfrm>
            <a:off x="8334232" y="1863872"/>
            <a:ext cx="425116" cy="584775"/>
          </a:xfrm>
          <a:prstGeom prst="rect">
            <a:avLst/>
          </a:prstGeom>
          <a:noFill/>
        </p:spPr>
        <p:txBody>
          <a:bodyPr wrap="none" rtlCol="0">
            <a:spAutoFit/>
          </a:bodyPr>
          <a:lstStyle/>
          <a:p>
            <a:r>
              <a:rPr lang="en-US" sz="3200" dirty="0"/>
              <a:t>+</a:t>
            </a:r>
          </a:p>
        </p:txBody>
      </p:sp>
      <p:sp>
        <p:nvSpPr>
          <p:cNvPr id="16" name="TextBox 15"/>
          <p:cNvSpPr txBox="1"/>
          <p:nvPr/>
        </p:nvSpPr>
        <p:spPr>
          <a:xfrm>
            <a:off x="2740335" y="1829164"/>
            <a:ext cx="425116" cy="584775"/>
          </a:xfrm>
          <a:prstGeom prst="rect">
            <a:avLst/>
          </a:prstGeom>
          <a:noFill/>
        </p:spPr>
        <p:txBody>
          <a:bodyPr wrap="none" rtlCol="0">
            <a:spAutoFit/>
          </a:bodyPr>
          <a:lstStyle/>
          <a:p>
            <a:r>
              <a:rPr lang="en-US" sz="3200" dirty="0"/>
              <a:t>+</a:t>
            </a:r>
          </a:p>
        </p:txBody>
      </p:sp>
      <p:sp>
        <p:nvSpPr>
          <p:cNvPr id="17" name="TextBox 16"/>
          <p:cNvSpPr txBox="1"/>
          <p:nvPr/>
        </p:nvSpPr>
        <p:spPr>
          <a:xfrm>
            <a:off x="106611" y="2966602"/>
            <a:ext cx="2846282" cy="3754874"/>
          </a:xfrm>
          <a:prstGeom prst="rect">
            <a:avLst/>
          </a:prstGeom>
          <a:noFill/>
        </p:spPr>
        <p:txBody>
          <a:bodyPr wrap="square" rtlCol="0">
            <a:spAutoFit/>
          </a:bodyPr>
          <a:lstStyle/>
          <a:p>
            <a:pPr algn="ctr"/>
            <a:r>
              <a:rPr lang="en-US" sz="1400" dirty="0">
                <a:solidFill>
                  <a:schemeClr val="tx2"/>
                </a:solidFill>
              </a:rPr>
              <a:t>Often a major focus is on the development of system level requirements, rather than first ensuring an understanding of the actual problem or opportunity, developing feasible lifecycle concepts, and defining an Integrated Set of Needs that represents the scope of the project and from which the system design input requirements will be transformed. </a:t>
            </a:r>
          </a:p>
          <a:p>
            <a:pPr algn="ctr"/>
            <a:endParaRPr lang="en-US" sz="1400" dirty="0">
              <a:solidFill>
                <a:schemeClr val="tx2"/>
              </a:solidFill>
            </a:endParaRPr>
          </a:p>
          <a:p>
            <a:pPr algn="ctr"/>
            <a:r>
              <a:rPr lang="en-US" sz="1400" dirty="0">
                <a:solidFill>
                  <a:schemeClr val="tx2"/>
                </a:solidFill>
              </a:rPr>
              <a:t>There is a lot of work and analysis to be done before defining the requirements.</a:t>
            </a:r>
          </a:p>
          <a:p>
            <a:pPr algn="ctr"/>
            <a:endParaRPr lang="en-US" sz="1400" dirty="0">
              <a:solidFill>
                <a:schemeClr val="tx2"/>
              </a:solidFill>
            </a:endParaRPr>
          </a:p>
        </p:txBody>
      </p:sp>
      <p:sp>
        <p:nvSpPr>
          <p:cNvPr id="19" name="TextBox 18"/>
          <p:cNvSpPr txBox="1"/>
          <p:nvPr/>
        </p:nvSpPr>
        <p:spPr>
          <a:xfrm>
            <a:off x="3269421" y="2972290"/>
            <a:ext cx="2219938" cy="2462213"/>
          </a:xfrm>
          <a:prstGeom prst="rect">
            <a:avLst/>
          </a:prstGeom>
          <a:noFill/>
        </p:spPr>
        <p:txBody>
          <a:bodyPr wrap="square" rtlCol="0">
            <a:spAutoFit/>
          </a:bodyPr>
          <a:lstStyle/>
          <a:p>
            <a:pPr algn="ctr"/>
            <a:r>
              <a:rPr lang="en-US" sz="1400" dirty="0">
                <a:solidFill>
                  <a:schemeClr val="tx2"/>
                </a:solidFill>
              </a:rPr>
              <a:t>Developers will often wait until they have a realized system before addressing integration, system verification, and system validation. </a:t>
            </a:r>
          </a:p>
          <a:p>
            <a:pPr algn="ctr"/>
            <a:endParaRPr lang="en-US" sz="1400" dirty="0">
              <a:solidFill>
                <a:schemeClr val="tx2"/>
              </a:solidFill>
            </a:endParaRPr>
          </a:p>
          <a:p>
            <a:pPr algn="ctr"/>
            <a:r>
              <a:rPr lang="en-US" sz="1400" dirty="0">
                <a:solidFill>
                  <a:schemeClr val="tx2"/>
                </a:solidFill>
              </a:rPr>
              <a:t>This can result in risk that issues will not be discovered until late in the lifecycle.</a:t>
            </a:r>
          </a:p>
        </p:txBody>
      </p:sp>
      <p:sp>
        <p:nvSpPr>
          <p:cNvPr id="20" name="TextBox 19"/>
          <p:cNvSpPr txBox="1"/>
          <p:nvPr/>
        </p:nvSpPr>
        <p:spPr>
          <a:xfrm>
            <a:off x="8759348" y="2940037"/>
            <a:ext cx="2412734" cy="3323987"/>
          </a:xfrm>
          <a:prstGeom prst="rect">
            <a:avLst/>
          </a:prstGeom>
          <a:noFill/>
        </p:spPr>
        <p:txBody>
          <a:bodyPr wrap="square" rtlCol="0">
            <a:spAutoFit/>
          </a:bodyPr>
          <a:lstStyle/>
          <a:p>
            <a:pPr algn="ctr"/>
            <a:r>
              <a:rPr lang="en-US" sz="1400" dirty="0">
                <a:solidFill>
                  <a:schemeClr val="tx2"/>
                </a:solidFill>
              </a:rPr>
              <a:t>Document-centric practice of SE, presents challenges of having multiple sources of truth.</a:t>
            </a:r>
          </a:p>
          <a:p>
            <a:pPr algn="ctr"/>
            <a:r>
              <a:rPr lang="en-US" sz="1400" dirty="0">
                <a:solidFill>
                  <a:schemeClr val="tx2"/>
                </a:solidFill>
              </a:rPr>
              <a:t> </a:t>
            </a:r>
          </a:p>
          <a:p>
            <a:pPr algn="ctr"/>
            <a:r>
              <a:rPr lang="en-US" sz="1400" dirty="0">
                <a:solidFill>
                  <a:schemeClr val="tx2"/>
                </a:solidFill>
              </a:rPr>
              <a:t>Moving to a data-centric practice of SE results in a single authoritative source of truth.</a:t>
            </a:r>
          </a:p>
          <a:p>
            <a:pPr algn="ctr"/>
            <a:endParaRPr lang="en-US" sz="1400" dirty="0">
              <a:solidFill>
                <a:schemeClr val="tx2"/>
              </a:solidFill>
            </a:endParaRPr>
          </a:p>
          <a:p>
            <a:pPr algn="ctr"/>
            <a:r>
              <a:rPr lang="en-US" sz="1400" dirty="0">
                <a:solidFill>
                  <a:schemeClr val="tx2"/>
                </a:solidFill>
              </a:rPr>
              <a:t>Development of a digital thread connecting SE artifacts across the lifecycle helps with effective change impact assessment. </a:t>
            </a:r>
          </a:p>
        </p:txBody>
      </p:sp>
      <p:sp>
        <p:nvSpPr>
          <p:cNvPr id="5" name="Rounded Rectangle 4">
            <a:extLst>
              <a:ext uri="{FF2B5EF4-FFF2-40B4-BE49-F238E27FC236}">
                <a16:creationId xmlns:a16="http://schemas.microsoft.com/office/drawing/2014/main" id="{4BE89940-FC15-B52C-F743-5FCB5B0D3257}"/>
              </a:ext>
            </a:extLst>
          </p:cNvPr>
          <p:cNvSpPr/>
          <p:nvPr/>
        </p:nvSpPr>
        <p:spPr>
          <a:xfrm>
            <a:off x="5972556" y="1395651"/>
            <a:ext cx="2397857" cy="147637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71EAC24F-1D2E-42CB-70B0-EB86DB5B98D5}"/>
              </a:ext>
            </a:extLst>
          </p:cNvPr>
          <p:cNvSpPr txBox="1"/>
          <p:nvPr/>
        </p:nvSpPr>
        <p:spPr>
          <a:xfrm>
            <a:off x="6086849" y="1582942"/>
            <a:ext cx="2202423" cy="1077218"/>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t>Define Security, Safety, and Sustainability as Prime Characteristics</a:t>
            </a:r>
          </a:p>
        </p:txBody>
      </p:sp>
      <p:sp>
        <p:nvSpPr>
          <p:cNvPr id="8" name="TextBox 7">
            <a:extLst>
              <a:ext uri="{FF2B5EF4-FFF2-40B4-BE49-F238E27FC236}">
                <a16:creationId xmlns:a16="http://schemas.microsoft.com/office/drawing/2014/main" id="{6718FBBC-B97A-E733-F8A1-15EFE6A77AA0}"/>
              </a:ext>
            </a:extLst>
          </p:cNvPr>
          <p:cNvSpPr txBox="1"/>
          <p:nvPr/>
        </p:nvSpPr>
        <p:spPr>
          <a:xfrm>
            <a:off x="5547440" y="1863872"/>
            <a:ext cx="425116" cy="584775"/>
          </a:xfrm>
          <a:prstGeom prst="rect">
            <a:avLst/>
          </a:prstGeom>
          <a:noFill/>
        </p:spPr>
        <p:txBody>
          <a:bodyPr wrap="none" rtlCol="0">
            <a:spAutoFit/>
          </a:bodyPr>
          <a:lstStyle/>
          <a:p>
            <a:r>
              <a:rPr lang="en-US" sz="3200" dirty="0"/>
              <a:t>+</a:t>
            </a:r>
          </a:p>
        </p:txBody>
      </p:sp>
      <p:sp>
        <p:nvSpPr>
          <p:cNvPr id="10" name="TextBox 9">
            <a:extLst>
              <a:ext uri="{FF2B5EF4-FFF2-40B4-BE49-F238E27FC236}">
                <a16:creationId xmlns:a16="http://schemas.microsoft.com/office/drawing/2014/main" id="{4B38D48A-0163-264E-CB9E-45F1B37424D9}"/>
              </a:ext>
            </a:extLst>
          </p:cNvPr>
          <p:cNvSpPr txBox="1"/>
          <p:nvPr/>
        </p:nvSpPr>
        <p:spPr>
          <a:xfrm>
            <a:off x="5972556" y="2972290"/>
            <a:ext cx="2502096" cy="3323987"/>
          </a:xfrm>
          <a:prstGeom prst="rect">
            <a:avLst/>
          </a:prstGeom>
          <a:noFill/>
        </p:spPr>
        <p:txBody>
          <a:bodyPr wrap="square" rtlCol="0">
            <a:spAutoFit/>
          </a:bodyPr>
          <a:lstStyle/>
          <a:p>
            <a:pPr algn="ctr"/>
            <a:r>
              <a:rPr lang="en-US" sz="1400" dirty="0">
                <a:solidFill>
                  <a:schemeClr val="tx2"/>
                </a:solidFill>
              </a:rPr>
              <a:t>Past practices treated security, and sustainability (and other –ilities) as non-functional  needs and requirements, rather than prime characteristics of the system.</a:t>
            </a:r>
          </a:p>
          <a:p>
            <a:pPr algn="ctr"/>
            <a:endParaRPr lang="en-US" sz="1400" dirty="0">
              <a:solidFill>
                <a:schemeClr val="tx2"/>
              </a:solidFill>
            </a:endParaRPr>
          </a:p>
          <a:p>
            <a:pPr algn="ctr"/>
            <a:r>
              <a:rPr lang="en-US" sz="1400" dirty="0">
                <a:solidFill>
                  <a:schemeClr val="tx2"/>
                </a:solidFill>
              </a:rPr>
              <a:t>Security, Safety, and Sustainability must be addressed from the beginning and reflected within the Integrated Set of Needs.</a:t>
            </a:r>
          </a:p>
          <a:p>
            <a:pPr algn="ctr"/>
            <a:endParaRPr lang="en-US" sz="1400" dirty="0">
              <a:solidFill>
                <a:schemeClr val="tx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8F2E-DC1D-BF42-9D32-B33741169041}"/>
              </a:ext>
            </a:extLst>
          </p:cNvPr>
          <p:cNvSpPr>
            <a:spLocks noGrp="1"/>
          </p:cNvSpPr>
          <p:nvPr>
            <p:ph type="title"/>
          </p:nvPr>
        </p:nvSpPr>
        <p:spPr>
          <a:xfrm>
            <a:off x="609918" y="274639"/>
            <a:ext cx="10978515" cy="893761"/>
          </a:xfrm>
        </p:spPr>
        <p:txBody>
          <a:bodyPr>
            <a:normAutofit/>
          </a:bodyPr>
          <a:lstStyle/>
          <a:p>
            <a:r>
              <a:rPr lang="en-US" dirty="0"/>
              <a:t>Needs vs. Requirements</a:t>
            </a:r>
          </a:p>
        </p:txBody>
      </p:sp>
      <p:sp>
        <p:nvSpPr>
          <p:cNvPr id="3" name="Content Placeholder 2">
            <a:extLst>
              <a:ext uri="{FF2B5EF4-FFF2-40B4-BE49-F238E27FC236}">
                <a16:creationId xmlns:a16="http://schemas.microsoft.com/office/drawing/2014/main" id="{D9941D65-1E96-9347-8AAE-5732B2C60162}"/>
              </a:ext>
            </a:extLst>
          </p:cNvPr>
          <p:cNvSpPr>
            <a:spLocks noGrp="1"/>
          </p:cNvSpPr>
          <p:nvPr>
            <p:ph sz="half" idx="1"/>
          </p:nvPr>
        </p:nvSpPr>
        <p:spPr>
          <a:xfrm>
            <a:off x="609917" y="1320801"/>
            <a:ext cx="10978516" cy="3987799"/>
          </a:xfrm>
        </p:spPr>
        <p:txBody>
          <a:bodyPr>
            <a:normAutofit fontScale="85000" lnSpcReduction="10000"/>
          </a:bodyPr>
          <a:lstStyle/>
          <a:p>
            <a:r>
              <a:rPr lang="en-US" sz="2399" dirty="0"/>
              <a:t>Needs represent the stakeholder, customer/acquirer view of the system of interest (SOI)</a:t>
            </a:r>
          </a:p>
          <a:p>
            <a:pPr lvl="1"/>
            <a:r>
              <a:rPr lang="en-US" sz="2399" dirty="0"/>
              <a:t>What do the stakeholders need the system to do that will result in their problem to be solved or opportunity to be realized within defined constraints?</a:t>
            </a:r>
          </a:p>
          <a:p>
            <a:pPr lvl="1"/>
            <a:r>
              <a:rPr lang="en-US" sz="2399" dirty="0"/>
              <a:t>Communicates the stakeholder expectations for the end-state once the SOI is delivered – in the end </a:t>
            </a:r>
            <a:r>
              <a:rPr lang="en-US" sz="2399" b="1" dirty="0"/>
              <a:t>what will make the customer happy</a:t>
            </a:r>
            <a:r>
              <a:rPr lang="en-US" sz="2399" dirty="0"/>
              <a:t>?</a:t>
            </a:r>
          </a:p>
          <a:p>
            <a:pPr lvl="1"/>
            <a:r>
              <a:rPr lang="en-US" sz="2399" dirty="0"/>
              <a:t>The SOI will be </a:t>
            </a:r>
            <a:r>
              <a:rPr lang="en-US" sz="2399" u="sng" dirty="0"/>
              <a:t>validated</a:t>
            </a:r>
            <a:r>
              <a:rPr lang="en-US" sz="2399" dirty="0"/>
              <a:t> against its </a:t>
            </a:r>
            <a:r>
              <a:rPr lang="en-US" sz="2399" u="sng" dirty="0"/>
              <a:t>integrated set of needs</a:t>
            </a:r>
          </a:p>
          <a:p>
            <a:pPr lvl="1"/>
            <a:endParaRPr lang="en-US" sz="2399" u="sng" dirty="0"/>
          </a:p>
          <a:p>
            <a:r>
              <a:rPr lang="en-US" sz="2399" dirty="0"/>
              <a:t>Requirements represent the technical, developer view of the SOI</a:t>
            </a:r>
          </a:p>
          <a:p>
            <a:pPr lvl="1"/>
            <a:r>
              <a:rPr lang="en-US" sz="2399" dirty="0"/>
              <a:t>What must the SOI do in order to meet the needs?</a:t>
            </a:r>
          </a:p>
          <a:p>
            <a:pPr lvl="1"/>
            <a:r>
              <a:rPr lang="en-US" sz="2399" dirty="0"/>
              <a:t>Inputs to the design definition process</a:t>
            </a:r>
          </a:p>
          <a:p>
            <a:pPr lvl="1"/>
            <a:r>
              <a:rPr lang="en-US" sz="2399" dirty="0"/>
              <a:t>Both the design and realized SOI will be </a:t>
            </a:r>
            <a:r>
              <a:rPr lang="en-US" sz="2399" u="sng" dirty="0"/>
              <a:t>verified</a:t>
            </a:r>
            <a:r>
              <a:rPr lang="en-US" sz="2399" dirty="0"/>
              <a:t> against its </a:t>
            </a:r>
            <a:r>
              <a:rPr lang="en-US" sz="2399" u="sng" dirty="0"/>
              <a:t>design input requirements</a:t>
            </a:r>
          </a:p>
          <a:p>
            <a:pPr lvl="1"/>
            <a:endParaRPr lang="en-US" sz="2399" dirty="0"/>
          </a:p>
        </p:txBody>
      </p:sp>
      <p:sp>
        <p:nvSpPr>
          <p:cNvPr id="8" name="Footer Placeholder 4">
            <a:extLst>
              <a:ext uri="{FF2B5EF4-FFF2-40B4-BE49-F238E27FC236}">
                <a16:creationId xmlns:a16="http://schemas.microsoft.com/office/drawing/2014/main" id="{FD9D28FA-EA43-0F09-7467-78A0D109D509}"/>
              </a:ext>
            </a:extLst>
          </p:cNvPr>
          <p:cNvSpPr>
            <a:spLocks noGrp="1"/>
          </p:cNvSpPr>
          <p:nvPr>
            <p:ph type="ftr" sz="quarter" idx="3"/>
          </p:nvPr>
        </p:nvSpPr>
        <p:spPr/>
        <p:txBody>
          <a:bodyPr/>
          <a:lstStyle/>
          <a:p>
            <a:r>
              <a:rPr lang="en-US" dirty="0"/>
              <a:t>www.incose.org/symp2023</a:t>
            </a:r>
          </a:p>
        </p:txBody>
      </p:sp>
      <p:sp>
        <p:nvSpPr>
          <p:cNvPr id="14" name="Slide Number Placeholder 13">
            <a:extLst>
              <a:ext uri="{FF2B5EF4-FFF2-40B4-BE49-F238E27FC236}">
                <a16:creationId xmlns:a16="http://schemas.microsoft.com/office/drawing/2014/main" id="{F50316FA-6CCD-9E40-A25B-3BF0FF40BC10}"/>
              </a:ext>
            </a:extLst>
          </p:cNvPr>
          <p:cNvSpPr>
            <a:spLocks noGrp="1"/>
          </p:cNvSpPr>
          <p:nvPr>
            <p:ph type="sldNum" sz="quarter" idx="4"/>
          </p:nvPr>
        </p:nvSpPr>
        <p:spPr/>
        <p:txBody>
          <a:bodyPr/>
          <a:lstStyle/>
          <a:p>
            <a:fld id="{924B41C4-1474-8D42-B330-D2828683839D}" type="slidenum">
              <a:rPr lang="en-US" smtClean="0"/>
              <a:pPr/>
              <a:t>38</a:t>
            </a:fld>
            <a:endParaRPr lang="en-US" dirty="0"/>
          </a:p>
        </p:txBody>
      </p:sp>
      <p:sp>
        <p:nvSpPr>
          <p:cNvPr id="6" name="TextBox 5"/>
          <p:cNvSpPr txBox="1"/>
          <p:nvPr/>
        </p:nvSpPr>
        <p:spPr>
          <a:xfrm>
            <a:off x="1557548" y="5552123"/>
            <a:ext cx="946605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lvl="1" algn="ctr"/>
            <a:r>
              <a:rPr lang="en-US" sz="2000" dirty="0"/>
              <a:t>We must clearly understand the needs before we can define the requirements that will result in those needs being met.</a:t>
            </a:r>
          </a:p>
        </p:txBody>
      </p:sp>
    </p:spTree>
    <p:extLst>
      <p:ext uri="{BB962C8B-B14F-4D97-AF65-F5344CB8AC3E}">
        <p14:creationId xmlns:p14="http://schemas.microsoft.com/office/powerpoint/2010/main" val="410416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Needs vs. Requirements</a:t>
            </a:r>
          </a:p>
        </p:txBody>
      </p:sp>
      <p:sp>
        <p:nvSpPr>
          <p:cNvPr id="3" name="Footer Placeholder 2"/>
          <p:cNvSpPr>
            <a:spLocks noGrp="1"/>
          </p:cNvSpPr>
          <p:nvPr>
            <p:ph type="ftr" sz="quarter" idx="3"/>
          </p:nvPr>
        </p:nvSpPr>
        <p:spPr/>
        <p:txBody>
          <a:bodyPr/>
          <a:lstStyle/>
          <a:p>
            <a:r>
              <a:rPr lang="en-US"/>
              <a:t>www.incose.org/symp2023</a:t>
            </a:r>
            <a:endParaRPr lang="en-US" dirty="0"/>
          </a:p>
        </p:txBody>
      </p:sp>
      <p:sp>
        <p:nvSpPr>
          <p:cNvPr id="4" name="Slide Number Placeholder 3"/>
          <p:cNvSpPr>
            <a:spLocks noGrp="1"/>
          </p:cNvSpPr>
          <p:nvPr>
            <p:ph type="sldNum" sz="quarter" idx="4"/>
          </p:nvPr>
        </p:nvSpPr>
        <p:spPr/>
        <p:txBody>
          <a:bodyPr/>
          <a:lstStyle/>
          <a:p>
            <a:fld id="{924B41C4-1474-8D42-B330-D2828683839D}" type="slidenum">
              <a:rPr lang="en-US" smtClean="0"/>
              <a:pPr/>
              <a:t>39</a:t>
            </a:fld>
            <a:endParaRPr lang="en-US" dirty="0"/>
          </a:p>
        </p:txBody>
      </p:sp>
      <p:pic>
        <p:nvPicPr>
          <p:cNvPr id="5" name="Picture 4">
            <a:extLst>
              <a:ext uri="{FF2B5EF4-FFF2-40B4-BE49-F238E27FC236}">
                <a16:creationId xmlns:a16="http://schemas.microsoft.com/office/drawing/2014/main" id="{9B3DEEAC-EEC3-7F58-00B5-A05FA3991C59}"/>
              </a:ext>
            </a:extLst>
          </p:cNvPr>
          <p:cNvPicPr/>
          <p:nvPr/>
        </p:nvPicPr>
        <p:blipFill>
          <a:blip r:embed="rId2"/>
          <a:stretch>
            <a:fillRect/>
          </a:stretch>
        </p:blipFill>
        <p:spPr>
          <a:xfrm>
            <a:off x="1955800" y="1328739"/>
            <a:ext cx="8153400" cy="49641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sz="half" idx="1"/>
          </p:nvPr>
        </p:nvSpPr>
        <p:spPr>
          <a:xfrm>
            <a:off x="609918" y="1600201"/>
            <a:ext cx="6664186" cy="4525963"/>
          </a:xfrm>
        </p:spPr>
        <p:txBody>
          <a:bodyPr>
            <a:normAutofit/>
          </a:bodyPr>
          <a:lstStyle/>
          <a:p>
            <a:r>
              <a:rPr lang="en-US" sz="2800" dirty="0"/>
              <a:t>Welcome to the Requirements Working Group (RWG) Meeting for IS2023!</a:t>
            </a:r>
          </a:p>
          <a:p>
            <a:r>
              <a:rPr lang="en-US" sz="2800" dirty="0"/>
              <a:t>Attendees are welcome to join us in the discussions, this is an open meeting for anyone to attend. </a:t>
            </a:r>
          </a:p>
          <a:p>
            <a:r>
              <a:rPr lang="en-US" sz="2800" dirty="0"/>
              <a:t>Introduction of meeting attendees</a:t>
            </a:r>
          </a:p>
          <a:p>
            <a:pPr marL="0" indent="0">
              <a:buNone/>
            </a:pPr>
            <a:endParaRPr lang="en-US" sz="2800" dirty="0"/>
          </a:p>
        </p:txBody>
      </p:sp>
      <p:sp>
        <p:nvSpPr>
          <p:cNvPr id="5" name="Footer Placeholder 4"/>
          <p:cNvSpPr>
            <a:spLocks noGrp="1"/>
          </p:cNvSpPr>
          <p:nvPr>
            <p:ph type="ftr" sz="quarter" idx="3"/>
          </p:nvPr>
        </p:nvSpPr>
        <p:spPr/>
        <p:txBody>
          <a:bodyPr/>
          <a:lstStyle/>
          <a:p>
            <a:r>
              <a:rPr lang="en-US" dirty="0"/>
              <a:t>www.incose.org/symp2023</a:t>
            </a:r>
          </a:p>
        </p:txBody>
      </p:sp>
      <p:sp>
        <p:nvSpPr>
          <p:cNvPr id="6" name="Slide Number Placeholder 5"/>
          <p:cNvSpPr>
            <a:spLocks noGrp="1"/>
          </p:cNvSpPr>
          <p:nvPr>
            <p:ph type="sldNum" sz="quarter" idx="4"/>
          </p:nvPr>
        </p:nvSpPr>
        <p:spPr/>
        <p:txBody>
          <a:bodyPr/>
          <a:lstStyle/>
          <a:p>
            <a:fld id="{924B41C4-1474-8D42-B330-D2828683839D}" type="slidenum">
              <a:rPr lang="en-US" smtClean="0"/>
              <a:pPr/>
              <a:t>4</a:t>
            </a:fld>
            <a:endParaRPr lang="en-US" dirty="0"/>
          </a:p>
        </p:txBody>
      </p:sp>
      <p:pic>
        <p:nvPicPr>
          <p:cNvPr id="1029" name="Picture 5"/>
          <p:cNvPicPr>
            <a:picLocks noChangeAspect="1" noChangeArrowheads="1"/>
          </p:cNvPicPr>
          <p:nvPr/>
        </p:nvPicPr>
        <p:blipFill>
          <a:blip r:embed="rId3"/>
          <a:srcRect/>
          <a:stretch>
            <a:fillRect/>
          </a:stretch>
        </p:blipFill>
        <p:spPr bwMode="auto">
          <a:xfrm>
            <a:off x="7346592" y="503434"/>
            <a:ext cx="3884577" cy="2711934"/>
          </a:xfrm>
          <a:prstGeom prst="rect">
            <a:avLst/>
          </a:prstGeom>
          <a:noFill/>
          <a:ln w="9525">
            <a:noFill/>
            <a:miter lim="800000"/>
            <a:headEnd/>
            <a:tailEnd/>
          </a:ln>
        </p:spPr>
      </p:pic>
      <p:pic>
        <p:nvPicPr>
          <p:cNvPr id="4" name="Picture 2" descr="C:\Users\Owner\OneDrive\Documents\INCOSE\RWG\RWG IS-IW Events\RWG IW2023 Events\Photos\IMG_0955.jpg"/>
          <p:cNvPicPr>
            <a:picLocks noChangeAspect="1" noChangeArrowheads="1"/>
          </p:cNvPicPr>
          <p:nvPr/>
        </p:nvPicPr>
        <p:blipFill>
          <a:blip r:embed="rId4"/>
          <a:srcRect/>
          <a:stretch>
            <a:fillRect/>
          </a:stretch>
        </p:blipFill>
        <p:spPr bwMode="auto">
          <a:xfrm>
            <a:off x="8215516" y="2866047"/>
            <a:ext cx="3616113" cy="2711326"/>
          </a:xfrm>
          <a:prstGeom prst="rect">
            <a:avLst/>
          </a:prstGeom>
          <a:noFill/>
        </p:spPr>
      </p:pic>
    </p:spTree>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Needs vs. Requirements</a:t>
            </a:r>
          </a:p>
        </p:txBody>
      </p:sp>
      <p:sp>
        <p:nvSpPr>
          <p:cNvPr id="3" name="Footer Placeholder 2"/>
          <p:cNvSpPr>
            <a:spLocks noGrp="1"/>
          </p:cNvSpPr>
          <p:nvPr>
            <p:ph type="ftr" sz="quarter" idx="3"/>
          </p:nvPr>
        </p:nvSpPr>
        <p:spPr/>
        <p:txBody>
          <a:bodyPr/>
          <a:lstStyle/>
          <a:p>
            <a:r>
              <a:rPr lang="en-US"/>
              <a:t>www.incose.org/symp2023</a:t>
            </a:r>
            <a:endParaRPr lang="en-US" dirty="0"/>
          </a:p>
        </p:txBody>
      </p:sp>
      <p:sp>
        <p:nvSpPr>
          <p:cNvPr id="4" name="Slide Number Placeholder 3"/>
          <p:cNvSpPr>
            <a:spLocks noGrp="1"/>
          </p:cNvSpPr>
          <p:nvPr>
            <p:ph type="sldNum" sz="quarter" idx="4"/>
          </p:nvPr>
        </p:nvSpPr>
        <p:spPr/>
        <p:txBody>
          <a:bodyPr/>
          <a:lstStyle/>
          <a:p>
            <a:fld id="{924B41C4-1474-8D42-B330-D2828683839D}" type="slidenum">
              <a:rPr lang="en-US" smtClean="0"/>
              <a:pPr/>
              <a:t>40</a:t>
            </a:fld>
            <a:endParaRPr lang="en-US" dirty="0"/>
          </a:p>
        </p:txBody>
      </p:sp>
      <p:pic>
        <p:nvPicPr>
          <p:cNvPr id="5" name="Picture 4">
            <a:extLst>
              <a:ext uri="{FF2B5EF4-FFF2-40B4-BE49-F238E27FC236}">
                <a16:creationId xmlns:a16="http://schemas.microsoft.com/office/drawing/2014/main" id="{7E051E2F-B9DE-9DF5-73DC-73257F178595}"/>
              </a:ext>
            </a:extLst>
          </p:cNvPr>
          <p:cNvPicPr/>
          <p:nvPr/>
        </p:nvPicPr>
        <p:blipFill>
          <a:blip r:embed="rId2"/>
          <a:stretch>
            <a:fillRect/>
          </a:stretch>
        </p:blipFill>
        <p:spPr>
          <a:xfrm>
            <a:off x="2336800" y="1413202"/>
            <a:ext cx="7981617" cy="4943149"/>
          </a:xfrm>
          <a:prstGeom prst="rect">
            <a:avLst/>
          </a:prstGeom>
        </p:spPr>
      </p:pic>
      <p:sp>
        <p:nvSpPr>
          <p:cNvPr id="6" name="TextBox 5">
            <a:extLst>
              <a:ext uri="{FF2B5EF4-FFF2-40B4-BE49-F238E27FC236}">
                <a16:creationId xmlns:a16="http://schemas.microsoft.com/office/drawing/2014/main" id="{38845730-2FBA-92CE-CDAE-AE9307E2CCE7}"/>
              </a:ext>
            </a:extLst>
          </p:cNvPr>
          <p:cNvSpPr txBox="1"/>
          <p:nvPr/>
        </p:nvSpPr>
        <p:spPr>
          <a:xfrm>
            <a:off x="6820822" y="1589315"/>
            <a:ext cx="3842657" cy="1200329"/>
          </a:xfrm>
          <a:prstGeom prst="rect">
            <a:avLst/>
          </a:prstGeom>
          <a:noFill/>
        </p:spPr>
        <p:txBody>
          <a:bodyPr wrap="square" rtlCol="0">
            <a:spAutoFit/>
          </a:bodyPr>
          <a:lstStyle/>
          <a:p>
            <a:pPr algn="ctr"/>
            <a:r>
              <a:rPr lang="en-US" dirty="0">
                <a:solidFill>
                  <a:srgbClr val="414042"/>
                </a:solidFill>
              </a:rPr>
              <a:t>There is a lot of work to be done before we can define the requirements.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8F2E-DC1D-BF42-9D32-B33741169041}"/>
              </a:ext>
            </a:extLst>
          </p:cNvPr>
          <p:cNvSpPr>
            <a:spLocks noGrp="1"/>
          </p:cNvSpPr>
          <p:nvPr>
            <p:ph type="title"/>
          </p:nvPr>
        </p:nvSpPr>
        <p:spPr/>
        <p:txBody>
          <a:bodyPr>
            <a:noAutofit/>
          </a:bodyPr>
          <a:lstStyle/>
          <a:p>
            <a:r>
              <a:rPr lang="en-US" dirty="0"/>
              <a:t>Needs vs. Requirements</a:t>
            </a:r>
          </a:p>
        </p:txBody>
      </p:sp>
      <p:sp>
        <p:nvSpPr>
          <p:cNvPr id="7" name="Footer Placeholder 4">
            <a:extLst>
              <a:ext uri="{FF2B5EF4-FFF2-40B4-BE49-F238E27FC236}">
                <a16:creationId xmlns:a16="http://schemas.microsoft.com/office/drawing/2014/main" id="{42937D96-8828-4E12-13D2-DCB368159704}"/>
              </a:ext>
            </a:extLst>
          </p:cNvPr>
          <p:cNvSpPr>
            <a:spLocks noGrp="1"/>
          </p:cNvSpPr>
          <p:nvPr>
            <p:ph type="ftr" sz="quarter" idx="3"/>
          </p:nvPr>
        </p:nvSpPr>
        <p:spPr/>
        <p:txBody>
          <a:bodyPr/>
          <a:lstStyle/>
          <a:p>
            <a:r>
              <a:rPr lang="en-US" dirty="0"/>
              <a:t>www.incose.org/symp2023</a:t>
            </a:r>
          </a:p>
        </p:txBody>
      </p:sp>
      <p:sp>
        <p:nvSpPr>
          <p:cNvPr id="14" name="Slide Number Placeholder 13">
            <a:extLst>
              <a:ext uri="{FF2B5EF4-FFF2-40B4-BE49-F238E27FC236}">
                <a16:creationId xmlns:a16="http://schemas.microsoft.com/office/drawing/2014/main" id="{F50316FA-6CCD-9E40-A25B-3BF0FF40BC10}"/>
              </a:ext>
            </a:extLst>
          </p:cNvPr>
          <p:cNvSpPr>
            <a:spLocks noGrp="1"/>
          </p:cNvSpPr>
          <p:nvPr>
            <p:ph type="sldNum" sz="quarter" idx="4"/>
          </p:nvPr>
        </p:nvSpPr>
        <p:spPr/>
        <p:txBody>
          <a:bodyPr/>
          <a:lstStyle/>
          <a:p>
            <a:fld id="{924B41C4-1474-8D42-B330-D2828683839D}" type="slidenum">
              <a:rPr lang="en-US" smtClean="0"/>
              <a:pPr/>
              <a:t>41</a:t>
            </a:fld>
            <a:endParaRPr lang="en-US" dirty="0"/>
          </a:p>
        </p:txBody>
      </p:sp>
      <p:sp>
        <p:nvSpPr>
          <p:cNvPr id="8" name="TextBox 7">
            <a:extLst>
              <a:ext uri="{FF2B5EF4-FFF2-40B4-BE49-F238E27FC236}">
                <a16:creationId xmlns:a16="http://schemas.microsoft.com/office/drawing/2014/main" id="{A4614265-0AE5-6194-F486-DC7039B97440}"/>
              </a:ext>
            </a:extLst>
          </p:cNvPr>
          <p:cNvSpPr txBox="1"/>
          <p:nvPr/>
        </p:nvSpPr>
        <p:spPr>
          <a:xfrm>
            <a:off x="1490347" y="1836003"/>
            <a:ext cx="9482662" cy="830997"/>
          </a:xfrm>
          <a:prstGeom prst="rect">
            <a:avLst/>
          </a:prstGeom>
          <a:noFill/>
        </p:spPr>
        <p:txBody>
          <a:bodyPr wrap="square" rtlCol="0">
            <a:spAutoFit/>
          </a:bodyPr>
          <a:lstStyle/>
          <a:p>
            <a:pPr algn="ctr"/>
            <a:r>
              <a:rPr lang="en-US" b="1" i="1" dirty="0">
                <a:solidFill>
                  <a:srgbClr val="00B050"/>
                </a:solidFill>
              </a:rPr>
              <a:t>The quality of the requirements is dependent on the quality of the needs from which they are transformed.</a:t>
            </a:r>
          </a:p>
        </p:txBody>
      </p:sp>
      <p:sp>
        <p:nvSpPr>
          <p:cNvPr id="9" name="TextBox 8"/>
          <p:cNvSpPr txBox="1"/>
          <p:nvPr/>
        </p:nvSpPr>
        <p:spPr>
          <a:xfrm>
            <a:off x="1218205" y="3085364"/>
            <a:ext cx="9063353"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Discussion points: </a:t>
            </a:r>
          </a:p>
          <a:p>
            <a:pPr marL="342900" indent="-342900">
              <a:buFont typeface="Arial" panose="020B0604020202020204" pitchFamily="34" charset="0"/>
              <a:buChar char="•"/>
            </a:pPr>
            <a:r>
              <a:rPr lang="en-US" dirty="0"/>
              <a:t>What are the challenges of defining requirements when there is little understanding of the overall needs?  </a:t>
            </a:r>
          </a:p>
          <a:p>
            <a:pPr marL="342900" indent="-342900">
              <a:buFont typeface="Arial" panose="020B0604020202020204" pitchFamily="34" charset="0"/>
              <a:buChar char="•"/>
            </a:pPr>
            <a:r>
              <a:rPr lang="en-US" dirty="0"/>
              <a:t>What are some approaches to better ensure the Integrated Set of Needs are captured early in the project?</a:t>
            </a:r>
          </a:p>
          <a:p>
            <a:pPr marL="342900" indent="-342900">
              <a:buFont typeface="Arial" panose="020B0604020202020204" pitchFamily="34" charset="0"/>
              <a:buChar char="•"/>
            </a:pPr>
            <a:r>
              <a:rPr lang="en-US" dirty="0"/>
              <a:t>What are the impacts on project system validation (and product acceptance) if the needs are not clearly defined, understood, documented, baselined, and managed?  </a:t>
            </a:r>
          </a:p>
        </p:txBody>
      </p:sp>
    </p:spTree>
    <p:extLst>
      <p:ext uri="{BB962C8B-B14F-4D97-AF65-F5344CB8AC3E}">
        <p14:creationId xmlns:p14="http://schemas.microsoft.com/office/powerpoint/2010/main" val="429931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961188" y="2177868"/>
            <a:ext cx="10340386" cy="4240127"/>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600" dirty="0"/>
              <a:t>Continuous Integration, Verification, and Validation</a:t>
            </a:r>
          </a:p>
        </p:txBody>
      </p:sp>
      <p:sp>
        <p:nvSpPr>
          <p:cNvPr id="3" name="Content Placeholder 2"/>
          <p:cNvSpPr>
            <a:spLocks noGrp="1"/>
          </p:cNvSpPr>
          <p:nvPr>
            <p:ph sz="half" idx="1"/>
          </p:nvPr>
        </p:nvSpPr>
        <p:spPr>
          <a:xfrm>
            <a:off x="609917" y="1295401"/>
            <a:ext cx="10978516" cy="1036834"/>
          </a:xfrm>
        </p:spPr>
        <p:txBody>
          <a:bodyPr>
            <a:normAutofit fontScale="92500" lnSpcReduction="10000"/>
          </a:bodyPr>
          <a:lstStyle/>
          <a:p>
            <a:r>
              <a:rPr lang="en-US" sz="2400" dirty="0"/>
              <a:t>Integration, Verification, and validation are performed concurrent with architecture maturation, as they occur concurrently with the other SE technical processes across all lifecycle stages.</a:t>
            </a:r>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19" y="144206"/>
            <a:ext cx="10978515" cy="1143000"/>
          </a:xfrm>
        </p:spPr>
        <p:txBody>
          <a:bodyPr>
            <a:normAutofit/>
          </a:bodyPr>
          <a:lstStyle/>
          <a:p>
            <a:pPr>
              <a:lnSpc>
                <a:spcPct val="80000"/>
              </a:lnSpc>
            </a:pPr>
            <a:r>
              <a:rPr lang="en-US" sz="3600" dirty="0"/>
              <a:t>Continuous Integration, Verification, &amp; Validation </a:t>
            </a:r>
            <a:br>
              <a:rPr lang="en-US" sz="3600" dirty="0"/>
            </a:br>
            <a:r>
              <a:rPr lang="en-US" sz="3600" dirty="0"/>
              <a:t>across the lifecycle</a:t>
            </a:r>
          </a:p>
        </p:txBody>
      </p:sp>
      <p:sp>
        <p:nvSpPr>
          <p:cNvPr id="3" name="Content Placeholder 2"/>
          <p:cNvSpPr>
            <a:spLocks noGrp="1"/>
          </p:cNvSpPr>
          <p:nvPr>
            <p:ph sz="half" idx="1"/>
          </p:nvPr>
        </p:nvSpPr>
        <p:spPr>
          <a:xfrm>
            <a:off x="228918" y="1287206"/>
            <a:ext cx="10978516" cy="3633137"/>
          </a:xfrm>
        </p:spPr>
        <p:txBody>
          <a:bodyPr>
            <a:normAutofit fontScale="92500" lnSpcReduction="10000"/>
          </a:bodyPr>
          <a:lstStyle/>
          <a:p>
            <a:r>
              <a:rPr lang="en-US" sz="2400" dirty="0"/>
              <a:t>Integration is an activity that must start at the beginning of the project</a:t>
            </a:r>
          </a:p>
          <a:p>
            <a:r>
              <a:rPr lang="en-US" sz="2400" dirty="0"/>
              <a:t>During development, view the system as an integrated system using both the hierarchical and holistic views, not just as a sum of its parts. </a:t>
            </a:r>
          </a:p>
          <a:p>
            <a:pPr lvl="1"/>
            <a:r>
              <a:rPr lang="en-US" sz="1900" dirty="0"/>
              <a:t>Focus must be on the behavior of the system which is a function of the interaction of the parts of the system as well as the interaction of the system with external systems and its operating environment.</a:t>
            </a:r>
          </a:p>
          <a:p>
            <a:pPr lvl="1"/>
            <a:r>
              <a:rPr lang="en-US" sz="1900" dirty="0"/>
              <a:t>Must always be on the lookout of emerging properties due to these interactions – both good and bad.</a:t>
            </a:r>
          </a:p>
          <a:p>
            <a:r>
              <a:rPr lang="en-US" sz="2400" dirty="0"/>
              <a:t>Integration, Verification, &amp; Validation must occur across the lifecycle.</a:t>
            </a:r>
          </a:p>
          <a:p>
            <a:pPr lvl="1"/>
            <a:r>
              <a:rPr lang="en-US" sz="1900" dirty="0"/>
              <a:t>Models of parts of the system must be developed in the context of an overall, integrated model of the integrated system.</a:t>
            </a:r>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43</a:t>
            </a:fld>
            <a:endParaRPr lang="en-US" dirty="0"/>
          </a:p>
        </p:txBody>
      </p:sp>
      <p:sp>
        <p:nvSpPr>
          <p:cNvPr id="6" name="TextBox 5"/>
          <p:cNvSpPr txBox="1"/>
          <p:nvPr/>
        </p:nvSpPr>
        <p:spPr>
          <a:xfrm>
            <a:off x="850900" y="5099738"/>
            <a:ext cx="10356534"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lvl="1" algn="ctr">
              <a:lnSpc>
                <a:spcPct val="80000"/>
              </a:lnSpc>
            </a:pPr>
            <a:r>
              <a:rPr lang="en-US" sz="2000" dirty="0"/>
              <a:t>Waiting until the system is realized before Integration, Verification and Validation leads to an inability to pass system verification and system validation through errors in data, incomplete data, and late discoveries during integration resulting in schedule slips and budget overruns!</a:t>
            </a:r>
          </a:p>
        </p:txBody>
      </p:sp>
    </p:spTree>
    <p:extLst>
      <p:ext uri="{BB962C8B-B14F-4D97-AF65-F5344CB8AC3E}">
        <p14:creationId xmlns:p14="http://schemas.microsoft.com/office/powerpoint/2010/main" val="4145462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8F2E-DC1D-BF42-9D32-B33741169041}"/>
              </a:ext>
            </a:extLst>
          </p:cNvPr>
          <p:cNvSpPr>
            <a:spLocks noGrp="1"/>
          </p:cNvSpPr>
          <p:nvPr>
            <p:ph type="title"/>
          </p:nvPr>
        </p:nvSpPr>
        <p:spPr/>
        <p:txBody>
          <a:bodyPr>
            <a:noAutofit/>
          </a:bodyPr>
          <a:lstStyle/>
          <a:p>
            <a:r>
              <a:rPr lang="en-US" sz="3600" dirty="0"/>
              <a:t>Continuous Integration, Verification and Validation</a:t>
            </a:r>
          </a:p>
        </p:txBody>
      </p:sp>
      <p:sp>
        <p:nvSpPr>
          <p:cNvPr id="7" name="Footer Placeholder 4">
            <a:extLst>
              <a:ext uri="{FF2B5EF4-FFF2-40B4-BE49-F238E27FC236}">
                <a16:creationId xmlns:a16="http://schemas.microsoft.com/office/drawing/2014/main" id="{4AAC15F8-11A7-F2A9-F327-4C749EEA5714}"/>
              </a:ext>
            </a:extLst>
          </p:cNvPr>
          <p:cNvSpPr>
            <a:spLocks noGrp="1"/>
          </p:cNvSpPr>
          <p:nvPr>
            <p:ph type="ftr" sz="quarter" idx="3"/>
          </p:nvPr>
        </p:nvSpPr>
        <p:spPr/>
        <p:txBody>
          <a:bodyPr/>
          <a:lstStyle/>
          <a:p>
            <a:r>
              <a:rPr lang="en-US" dirty="0"/>
              <a:t>www.incose.org/symp2022</a:t>
            </a:r>
          </a:p>
        </p:txBody>
      </p:sp>
      <p:sp>
        <p:nvSpPr>
          <p:cNvPr id="14" name="Slide Number Placeholder 13">
            <a:extLst>
              <a:ext uri="{FF2B5EF4-FFF2-40B4-BE49-F238E27FC236}">
                <a16:creationId xmlns:a16="http://schemas.microsoft.com/office/drawing/2014/main" id="{F50316FA-6CCD-9E40-A25B-3BF0FF40BC10}"/>
              </a:ext>
            </a:extLst>
          </p:cNvPr>
          <p:cNvSpPr>
            <a:spLocks noGrp="1"/>
          </p:cNvSpPr>
          <p:nvPr>
            <p:ph type="sldNum" sz="quarter" idx="4"/>
          </p:nvPr>
        </p:nvSpPr>
        <p:spPr/>
        <p:txBody>
          <a:bodyPr/>
          <a:lstStyle/>
          <a:p>
            <a:fld id="{924B41C4-1474-8D42-B330-D2828683839D}" type="slidenum">
              <a:rPr lang="en-US" smtClean="0"/>
              <a:pPr/>
              <a:t>44</a:t>
            </a:fld>
            <a:endParaRPr lang="en-US" dirty="0"/>
          </a:p>
        </p:txBody>
      </p:sp>
      <p:sp>
        <p:nvSpPr>
          <p:cNvPr id="4" name="TextBox 3">
            <a:extLst>
              <a:ext uri="{FF2B5EF4-FFF2-40B4-BE49-F238E27FC236}">
                <a16:creationId xmlns:a16="http://schemas.microsoft.com/office/drawing/2014/main" id="{FC551325-A973-5B48-A564-EBA401BFE25B}"/>
              </a:ext>
            </a:extLst>
          </p:cNvPr>
          <p:cNvSpPr txBox="1"/>
          <p:nvPr/>
        </p:nvSpPr>
        <p:spPr>
          <a:xfrm>
            <a:off x="925286" y="1669143"/>
            <a:ext cx="10178143" cy="830997"/>
          </a:xfrm>
          <a:prstGeom prst="rect">
            <a:avLst/>
          </a:prstGeom>
          <a:noFill/>
        </p:spPr>
        <p:txBody>
          <a:bodyPr wrap="square" rtlCol="0">
            <a:spAutoFit/>
          </a:bodyPr>
          <a:lstStyle/>
          <a:p>
            <a:pPr algn="ctr"/>
            <a:r>
              <a:rPr lang="en-US" i="1" dirty="0">
                <a:solidFill>
                  <a:srgbClr val="00B050"/>
                </a:solidFill>
              </a:rPr>
              <a:t>Performing verification and validation throughout the lifecycle ensures that data is provided early to highlight any defects in the design.</a:t>
            </a:r>
          </a:p>
        </p:txBody>
      </p:sp>
      <p:sp>
        <p:nvSpPr>
          <p:cNvPr id="8" name="TextBox 7"/>
          <p:cNvSpPr txBox="1"/>
          <p:nvPr/>
        </p:nvSpPr>
        <p:spPr>
          <a:xfrm>
            <a:off x="1297882" y="3133479"/>
            <a:ext cx="9063353" cy="33147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Aft>
                <a:spcPts val="600"/>
              </a:spcAft>
            </a:pPr>
            <a:r>
              <a:rPr lang="en-US" dirty="0"/>
              <a:t>Discussion points: </a:t>
            </a:r>
          </a:p>
          <a:p>
            <a:pPr marL="342900" indent="-342900">
              <a:lnSpc>
                <a:spcPct val="90000"/>
              </a:lnSpc>
              <a:spcAft>
                <a:spcPts val="600"/>
              </a:spcAft>
              <a:buFont typeface="Arial" panose="020B0604020202020204" pitchFamily="34" charset="0"/>
              <a:buChar char="•"/>
            </a:pPr>
            <a:r>
              <a:rPr lang="en-US" dirty="0"/>
              <a:t>What issues have you experienced because integration, verification, and validation activities were only done on the right side of the SE Vee for the realized system?</a:t>
            </a:r>
          </a:p>
          <a:p>
            <a:pPr marL="342900" indent="-342900">
              <a:lnSpc>
                <a:spcPct val="90000"/>
              </a:lnSpc>
              <a:spcAft>
                <a:spcPts val="600"/>
              </a:spcAft>
              <a:buFont typeface="Arial" panose="020B0604020202020204" pitchFamily="34" charset="0"/>
              <a:buChar char="•"/>
            </a:pPr>
            <a:r>
              <a:rPr lang="en-US" dirty="0"/>
              <a:t>What are some approaches to better ensure Integration, Verification, and Validation are performed across the lifecycle as shown in the figure?</a:t>
            </a:r>
          </a:p>
          <a:p>
            <a:pPr marL="342900" indent="-342900">
              <a:lnSpc>
                <a:spcPct val="90000"/>
              </a:lnSpc>
              <a:spcAft>
                <a:spcPts val="600"/>
              </a:spcAft>
              <a:buFont typeface="Arial" panose="020B0604020202020204" pitchFamily="34" charset="0"/>
              <a:buChar char="•"/>
            </a:pPr>
            <a:r>
              <a:rPr lang="en-US" dirty="0"/>
              <a:t>What challenges are there for supplier developed systems in terms of integration, verification, and validation?</a:t>
            </a:r>
          </a:p>
        </p:txBody>
      </p:sp>
    </p:spTree>
    <p:extLst>
      <p:ext uri="{BB962C8B-B14F-4D97-AF65-F5344CB8AC3E}">
        <p14:creationId xmlns:p14="http://schemas.microsoft.com/office/powerpoint/2010/main" val="2254122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18" y="54509"/>
            <a:ext cx="10978515" cy="1143000"/>
          </a:xfrm>
        </p:spPr>
        <p:txBody>
          <a:bodyPr>
            <a:normAutofit/>
          </a:bodyPr>
          <a:lstStyle/>
          <a:p>
            <a:pPr>
              <a:lnSpc>
                <a:spcPct val="80000"/>
              </a:lnSpc>
            </a:pPr>
            <a:r>
              <a:rPr lang="en-US" sz="3600" dirty="0"/>
              <a:t>Security, Safety, and Sustainability</a:t>
            </a:r>
          </a:p>
        </p:txBody>
      </p:sp>
      <p:sp>
        <p:nvSpPr>
          <p:cNvPr id="3" name="Content Placeholder 2"/>
          <p:cNvSpPr>
            <a:spLocks noGrp="1"/>
          </p:cNvSpPr>
          <p:nvPr>
            <p:ph sz="half" idx="1"/>
          </p:nvPr>
        </p:nvSpPr>
        <p:spPr>
          <a:xfrm>
            <a:off x="228918" y="1091264"/>
            <a:ext cx="10978516" cy="3633137"/>
          </a:xfrm>
        </p:spPr>
        <p:txBody>
          <a:bodyPr>
            <a:normAutofit fontScale="92500" lnSpcReduction="20000"/>
          </a:bodyPr>
          <a:lstStyle/>
          <a:p>
            <a:r>
              <a:rPr lang="en-US" sz="2400" dirty="0">
                <a:solidFill>
                  <a:schemeClr val="tx2"/>
                </a:solidFill>
              </a:rPr>
              <a:t>Security, Safety, and Sustainability must be addressed from the beginning </a:t>
            </a:r>
            <a:r>
              <a:rPr lang="en-US" sz="2400" dirty="0"/>
              <a:t>of the project</a:t>
            </a:r>
            <a:r>
              <a:rPr lang="en-US" sz="2400" dirty="0">
                <a:solidFill>
                  <a:schemeClr val="tx2"/>
                </a:solidFill>
              </a:rPr>
              <a:t>.</a:t>
            </a:r>
          </a:p>
          <a:p>
            <a:r>
              <a:rPr lang="en-US" sz="2400" dirty="0"/>
              <a:t>In addition to use cases - define “mis-use cases” and “loss scenarios”.</a:t>
            </a:r>
          </a:p>
          <a:p>
            <a:r>
              <a:rPr lang="en-US" sz="2400" dirty="0">
                <a:solidFill>
                  <a:schemeClr val="tx2"/>
                </a:solidFill>
              </a:rPr>
              <a:t>As part of lifecycle concept analysis and maturation activities, define system capabilities that address these </a:t>
            </a:r>
            <a:r>
              <a:rPr lang="en-US" sz="2400" dirty="0"/>
              <a:t>mis-use cases and loss scenarios.</a:t>
            </a:r>
            <a:endParaRPr lang="en-US" sz="2400" dirty="0">
              <a:solidFill>
                <a:schemeClr val="tx2"/>
              </a:solidFill>
            </a:endParaRPr>
          </a:p>
          <a:p>
            <a:r>
              <a:rPr lang="en-US" sz="2400" dirty="0"/>
              <a:t>Communicate the need for these capabilities within the Integrated Set of Needs.</a:t>
            </a:r>
          </a:p>
          <a:p>
            <a:r>
              <a:rPr lang="en-US" sz="2400" dirty="0">
                <a:solidFill>
                  <a:schemeClr val="tx2"/>
                </a:solidFill>
              </a:rPr>
              <a:t>Get c</a:t>
            </a:r>
            <a:r>
              <a:rPr lang="en-US" sz="2400" dirty="0"/>
              <a:t>ommitment from the customer to provide resources, time, and budget to provide those capabilities.</a:t>
            </a:r>
          </a:p>
          <a:p>
            <a:r>
              <a:rPr lang="en-US" sz="2400" dirty="0">
                <a:solidFill>
                  <a:schemeClr val="tx2"/>
                </a:solidFill>
              </a:rPr>
              <a:t>Transform those needs into </a:t>
            </a:r>
            <a:r>
              <a:rPr lang="en-US" sz="2400" u="sng" dirty="0">
                <a:solidFill>
                  <a:schemeClr val="tx2"/>
                </a:solidFill>
              </a:rPr>
              <a:t>functional requirements </a:t>
            </a:r>
            <a:r>
              <a:rPr lang="en-US" sz="2400" dirty="0">
                <a:solidFill>
                  <a:schemeClr val="tx2"/>
                </a:solidFill>
              </a:rPr>
              <a:t>that will result in those capabilities.</a:t>
            </a:r>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45</a:t>
            </a:fld>
            <a:endParaRPr lang="en-US" dirty="0"/>
          </a:p>
        </p:txBody>
      </p:sp>
      <p:sp>
        <p:nvSpPr>
          <p:cNvPr id="6" name="TextBox 5"/>
          <p:cNvSpPr txBox="1"/>
          <p:nvPr/>
        </p:nvSpPr>
        <p:spPr>
          <a:xfrm>
            <a:off x="850900" y="5099738"/>
            <a:ext cx="10356534"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lvl="1" algn="ctr">
              <a:lnSpc>
                <a:spcPct val="80000"/>
              </a:lnSpc>
            </a:pPr>
            <a:r>
              <a:rPr lang="en-US" sz="2000" dirty="0"/>
              <a:t>Treating security, safety, and sustainability as nonfunctional requirements will not result in a system that those characteristics!</a:t>
            </a:r>
          </a:p>
        </p:txBody>
      </p:sp>
    </p:spTree>
    <p:extLst>
      <p:ext uri="{BB962C8B-B14F-4D97-AF65-F5344CB8AC3E}">
        <p14:creationId xmlns:p14="http://schemas.microsoft.com/office/powerpoint/2010/main" val="1088526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8F2E-DC1D-BF42-9D32-B33741169041}"/>
              </a:ext>
            </a:extLst>
          </p:cNvPr>
          <p:cNvSpPr>
            <a:spLocks noGrp="1"/>
          </p:cNvSpPr>
          <p:nvPr>
            <p:ph type="title"/>
          </p:nvPr>
        </p:nvSpPr>
        <p:spPr/>
        <p:txBody>
          <a:bodyPr>
            <a:noAutofit/>
          </a:bodyPr>
          <a:lstStyle/>
          <a:p>
            <a:r>
              <a:rPr lang="en-US" sz="3600" dirty="0"/>
              <a:t>Security, Safety, and Sustainability</a:t>
            </a:r>
          </a:p>
        </p:txBody>
      </p:sp>
      <p:sp>
        <p:nvSpPr>
          <p:cNvPr id="7" name="Footer Placeholder 4">
            <a:extLst>
              <a:ext uri="{FF2B5EF4-FFF2-40B4-BE49-F238E27FC236}">
                <a16:creationId xmlns:a16="http://schemas.microsoft.com/office/drawing/2014/main" id="{4AAC15F8-11A7-F2A9-F327-4C749EEA5714}"/>
              </a:ext>
            </a:extLst>
          </p:cNvPr>
          <p:cNvSpPr>
            <a:spLocks noGrp="1"/>
          </p:cNvSpPr>
          <p:nvPr>
            <p:ph type="ftr" sz="quarter" idx="3"/>
          </p:nvPr>
        </p:nvSpPr>
        <p:spPr/>
        <p:txBody>
          <a:bodyPr/>
          <a:lstStyle/>
          <a:p>
            <a:r>
              <a:rPr lang="en-US" dirty="0"/>
              <a:t>www.incose.org/symp2022</a:t>
            </a:r>
          </a:p>
        </p:txBody>
      </p:sp>
      <p:sp>
        <p:nvSpPr>
          <p:cNvPr id="14" name="Slide Number Placeholder 13">
            <a:extLst>
              <a:ext uri="{FF2B5EF4-FFF2-40B4-BE49-F238E27FC236}">
                <a16:creationId xmlns:a16="http://schemas.microsoft.com/office/drawing/2014/main" id="{F50316FA-6CCD-9E40-A25B-3BF0FF40BC10}"/>
              </a:ext>
            </a:extLst>
          </p:cNvPr>
          <p:cNvSpPr>
            <a:spLocks noGrp="1"/>
          </p:cNvSpPr>
          <p:nvPr>
            <p:ph type="sldNum" sz="quarter" idx="4"/>
          </p:nvPr>
        </p:nvSpPr>
        <p:spPr/>
        <p:txBody>
          <a:bodyPr/>
          <a:lstStyle/>
          <a:p>
            <a:fld id="{924B41C4-1474-8D42-B330-D2828683839D}" type="slidenum">
              <a:rPr lang="en-US" smtClean="0"/>
              <a:pPr/>
              <a:t>46</a:t>
            </a:fld>
            <a:endParaRPr lang="en-US" dirty="0"/>
          </a:p>
        </p:txBody>
      </p:sp>
      <p:sp>
        <p:nvSpPr>
          <p:cNvPr id="4" name="TextBox 3">
            <a:extLst>
              <a:ext uri="{FF2B5EF4-FFF2-40B4-BE49-F238E27FC236}">
                <a16:creationId xmlns:a16="http://schemas.microsoft.com/office/drawing/2014/main" id="{FC551325-A973-5B48-A564-EBA401BFE25B}"/>
              </a:ext>
            </a:extLst>
          </p:cNvPr>
          <p:cNvSpPr txBox="1"/>
          <p:nvPr/>
        </p:nvSpPr>
        <p:spPr>
          <a:xfrm>
            <a:off x="609918" y="1730822"/>
            <a:ext cx="10178143" cy="830997"/>
          </a:xfrm>
          <a:prstGeom prst="rect">
            <a:avLst/>
          </a:prstGeom>
          <a:noFill/>
        </p:spPr>
        <p:txBody>
          <a:bodyPr wrap="square" rtlCol="0">
            <a:spAutoFit/>
          </a:bodyPr>
          <a:lstStyle/>
          <a:p>
            <a:pPr algn="ctr"/>
            <a:r>
              <a:rPr lang="en-US" sz="2400" dirty="0">
                <a:solidFill>
                  <a:srgbClr val="00B050"/>
                </a:solidFill>
              </a:rPr>
              <a:t>Security, Safety, and Sustainability must be viewed as prime characteristics of the system</a:t>
            </a:r>
            <a:r>
              <a:rPr lang="en-US" i="1" dirty="0">
                <a:solidFill>
                  <a:srgbClr val="00B050"/>
                </a:solidFill>
              </a:rPr>
              <a:t>.</a:t>
            </a:r>
          </a:p>
        </p:txBody>
      </p:sp>
      <p:sp>
        <p:nvSpPr>
          <p:cNvPr id="8" name="TextBox 7"/>
          <p:cNvSpPr txBox="1"/>
          <p:nvPr/>
        </p:nvSpPr>
        <p:spPr>
          <a:xfrm>
            <a:off x="1101939" y="3429000"/>
            <a:ext cx="9063353" cy="25730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Aft>
                <a:spcPts val="600"/>
              </a:spcAft>
            </a:pPr>
            <a:r>
              <a:rPr lang="en-US" dirty="0"/>
              <a:t>Discussion points: </a:t>
            </a:r>
          </a:p>
          <a:p>
            <a:pPr marL="342900" indent="-342900">
              <a:lnSpc>
                <a:spcPct val="90000"/>
              </a:lnSpc>
              <a:spcAft>
                <a:spcPts val="600"/>
              </a:spcAft>
              <a:buFont typeface="Arial" panose="020B0604020202020204" pitchFamily="34" charset="0"/>
              <a:buChar char="•"/>
            </a:pPr>
            <a:r>
              <a:rPr lang="en-US" dirty="0"/>
              <a:t>Do you agree that treating security, safety, and sustainability as non-functional requirements will not result in a system that has those characteristics?</a:t>
            </a:r>
          </a:p>
          <a:p>
            <a:pPr marL="342900" indent="-342900">
              <a:lnSpc>
                <a:spcPct val="90000"/>
              </a:lnSpc>
              <a:spcAft>
                <a:spcPts val="600"/>
              </a:spcAft>
              <a:buFont typeface="Arial" panose="020B0604020202020204" pitchFamily="34" charset="0"/>
              <a:buChar char="•"/>
            </a:pPr>
            <a:r>
              <a:rPr lang="en-US" dirty="0"/>
              <a:t>What are the advantages of treating them as functional requirements in order to ensure those characteristics are part of the system?</a:t>
            </a:r>
          </a:p>
        </p:txBody>
      </p:sp>
    </p:spTree>
    <p:extLst>
      <p:ext uri="{BB962C8B-B14F-4D97-AF65-F5344CB8AC3E}">
        <p14:creationId xmlns:p14="http://schemas.microsoft.com/office/powerpoint/2010/main" val="1668551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98" dirty="0">
                <a:solidFill>
                  <a:schemeClr val="tx1"/>
                </a:solidFill>
              </a:rPr>
              <a:t>Data-Centric Practice of SE</a:t>
            </a:r>
          </a:p>
        </p:txBody>
      </p:sp>
      <p:sp>
        <p:nvSpPr>
          <p:cNvPr id="3" name="Content Placeholder 2"/>
          <p:cNvSpPr>
            <a:spLocks noGrp="1"/>
          </p:cNvSpPr>
          <p:nvPr>
            <p:ph idx="1"/>
          </p:nvPr>
        </p:nvSpPr>
        <p:spPr>
          <a:xfrm>
            <a:off x="208600" y="1214506"/>
            <a:ext cx="4929457" cy="4222000"/>
          </a:xfrm>
        </p:spPr>
        <p:txBody>
          <a:bodyPr>
            <a:normAutofit/>
          </a:bodyPr>
          <a:lstStyle/>
          <a:p>
            <a:r>
              <a:rPr lang="en-US" sz="1800" dirty="0">
                <a:solidFill>
                  <a:schemeClr val="tx2"/>
                </a:solidFill>
              </a:rPr>
              <a:t>Using a data-centric approach, needs, requirements, and other development artifacts (models, diagrams, drawings, etc.) are visualizations of an integrated data and information model of the system.</a:t>
            </a:r>
          </a:p>
          <a:p>
            <a:r>
              <a:rPr lang="en-US" sz="1800" dirty="0">
                <a:solidFill>
                  <a:schemeClr val="tx2"/>
                </a:solidFill>
              </a:rPr>
              <a:t>This approach is enabled by use of an integrated set of tools which support data interoperability standards and the sharing and linking of data between tools. </a:t>
            </a:r>
          </a:p>
          <a:p>
            <a:r>
              <a:rPr lang="en-US" sz="1800" dirty="0">
                <a:solidFill>
                  <a:schemeClr val="tx2"/>
                </a:solidFill>
              </a:rPr>
              <a:t>Instead of individual and separate artifacts, data and information are inter-connected (via traceability) forming digital threads across the lifecycle.</a:t>
            </a:r>
          </a:p>
          <a:p>
            <a:endParaRPr lang="en-US" sz="1800" dirty="0">
              <a:solidFill>
                <a:schemeClr val="tx2"/>
              </a:solidFill>
            </a:endParaRPr>
          </a:p>
          <a:p>
            <a:pPr>
              <a:buNone/>
            </a:pPr>
            <a:endParaRPr lang="en-US" sz="1800" dirty="0"/>
          </a:p>
        </p:txBody>
      </p:sp>
      <p:sp>
        <p:nvSpPr>
          <p:cNvPr id="4" name="Footer Placeholder 3"/>
          <p:cNvSpPr>
            <a:spLocks noGrp="1"/>
          </p:cNvSpPr>
          <p:nvPr>
            <p:ph type="ftr" sz="quarter" idx="11"/>
          </p:nvPr>
        </p:nvSpPr>
        <p:spPr/>
        <p:txBody>
          <a:bodyPr/>
          <a:lstStyle/>
          <a:p>
            <a:r>
              <a:rPr lang="en-US" dirty="0"/>
              <a:t>www.incose.org/symp2023</a:t>
            </a:r>
          </a:p>
        </p:txBody>
      </p:sp>
      <p:sp>
        <p:nvSpPr>
          <p:cNvPr id="5" name="Slide Number Placeholder 4"/>
          <p:cNvSpPr>
            <a:spLocks noGrp="1"/>
          </p:cNvSpPr>
          <p:nvPr>
            <p:ph type="sldNum" sz="quarter" idx="12"/>
          </p:nvPr>
        </p:nvSpPr>
        <p:spPr/>
        <p:txBody>
          <a:bodyPr/>
          <a:lstStyle/>
          <a:p>
            <a:fld id="{924B41C4-1474-8D42-B330-D2828683839D}" type="slidenum">
              <a:rPr lang="en-US" smtClean="0"/>
              <a:pPr/>
              <a:t>47</a:t>
            </a:fld>
            <a:endParaRPr lang="en-US" dirty="0"/>
          </a:p>
        </p:txBody>
      </p:sp>
      <p:sp>
        <p:nvSpPr>
          <p:cNvPr id="9" name="TextBox 8"/>
          <p:cNvSpPr txBox="1"/>
          <p:nvPr/>
        </p:nvSpPr>
        <p:spPr>
          <a:xfrm>
            <a:off x="1557548" y="5552123"/>
            <a:ext cx="946605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lvl="1" algn="ctr"/>
            <a:r>
              <a:rPr lang="en-US" sz="2000" dirty="0"/>
              <a:t>Inconsistent multiple sources of truth result in challenges during development, integration, verification, and validation activities</a:t>
            </a:r>
          </a:p>
        </p:txBody>
      </p:sp>
      <p:pic>
        <p:nvPicPr>
          <p:cNvPr id="6" name="Picture 5">
            <a:extLst>
              <a:ext uri="{FF2B5EF4-FFF2-40B4-BE49-F238E27FC236}">
                <a16:creationId xmlns:a16="http://schemas.microsoft.com/office/drawing/2014/main" id="{83F6F8D0-57A0-C837-AB4B-6603184D7DCB}"/>
              </a:ext>
            </a:extLst>
          </p:cNvPr>
          <p:cNvPicPr>
            <a:picLocks noChangeAspect="1"/>
          </p:cNvPicPr>
          <p:nvPr/>
        </p:nvPicPr>
        <p:blipFill>
          <a:blip r:embed="rId2"/>
          <a:stretch>
            <a:fillRect/>
          </a:stretch>
        </p:blipFill>
        <p:spPr>
          <a:xfrm>
            <a:off x="5065019" y="1198585"/>
            <a:ext cx="7052208" cy="3797958"/>
          </a:xfrm>
          <a:prstGeom prst="rect">
            <a:avLst/>
          </a:prstGeom>
        </p:spPr>
      </p:pic>
    </p:spTree>
    <p:extLst>
      <p:ext uri="{BB962C8B-B14F-4D97-AF65-F5344CB8AC3E}">
        <p14:creationId xmlns:p14="http://schemas.microsoft.com/office/powerpoint/2010/main" val="1244592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8F2E-DC1D-BF42-9D32-B33741169041}"/>
              </a:ext>
            </a:extLst>
          </p:cNvPr>
          <p:cNvSpPr>
            <a:spLocks noGrp="1"/>
          </p:cNvSpPr>
          <p:nvPr>
            <p:ph type="title"/>
          </p:nvPr>
        </p:nvSpPr>
        <p:spPr/>
        <p:txBody>
          <a:bodyPr>
            <a:noAutofit/>
          </a:bodyPr>
          <a:lstStyle/>
          <a:p>
            <a:r>
              <a:rPr lang="en-US" dirty="0"/>
              <a:t>Data-centric Practice of SE</a:t>
            </a:r>
          </a:p>
        </p:txBody>
      </p:sp>
      <p:sp>
        <p:nvSpPr>
          <p:cNvPr id="7" name="Footer Placeholder 4">
            <a:extLst>
              <a:ext uri="{FF2B5EF4-FFF2-40B4-BE49-F238E27FC236}">
                <a16:creationId xmlns:a16="http://schemas.microsoft.com/office/drawing/2014/main" id="{753C94FF-0552-A532-DA69-F69C2AEDB235}"/>
              </a:ext>
            </a:extLst>
          </p:cNvPr>
          <p:cNvSpPr>
            <a:spLocks noGrp="1"/>
          </p:cNvSpPr>
          <p:nvPr>
            <p:ph type="ftr" sz="quarter" idx="3"/>
          </p:nvPr>
        </p:nvSpPr>
        <p:spPr/>
        <p:txBody>
          <a:bodyPr/>
          <a:lstStyle/>
          <a:p>
            <a:r>
              <a:rPr lang="en-US" dirty="0"/>
              <a:t>www.incose.org/symp2022</a:t>
            </a:r>
          </a:p>
        </p:txBody>
      </p:sp>
      <p:sp>
        <p:nvSpPr>
          <p:cNvPr id="14" name="Slide Number Placeholder 13">
            <a:extLst>
              <a:ext uri="{FF2B5EF4-FFF2-40B4-BE49-F238E27FC236}">
                <a16:creationId xmlns:a16="http://schemas.microsoft.com/office/drawing/2014/main" id="{F50316FA-6CCD-9E40-A25B-3BF0FF40BC10}"/>
              </a:ext>
            </a:extLst>
          </p:cNvPr>
          <p:cNvSpPr>
            <a:spLocks noGrp="1"/>
          </p:cNvSpPr>
          <p:nvPr>
            <p:ph type="sldNum" sz="quarter" idx="4"/>
          </p:nvPr>
        </p:nvSpPr>
        <p:spPr/>
        <p:txBody>
          <a:bodyPr/>
          <a:lstStyle/>
          <a:p>
            <a:fld id="{924B41C4-1474-8D42-B330-D2828683839D}" type="slidenum">
              <a:rPr lang="en-US" smtClean="0"/>
              <a:pPr/>
              <a:t>48</a:t>
            </a:fld>
            <a:endParaRPr lang="en-US" dirty="0"/>
          </a:p>
        </p:txBody>
      </p:sp>
      <p:sp>
        <p:nvSpPr>
          <p:cNvPr id="6" name="TextBox 5">
            <a:extLst>
              <a:ext uri="{FF2B5EF4-FFF2-40B4-BE49-F238E27FC236}">
                <a16:creationId xmlns:a16="http://schemas.microsoft.com/office/drawing/2014/main" id="{FC551325-A973-5B48-A564-EBA401BFE25B}"/>
              </a:ext>
            </a:extLst>
          </p:cNvPr>
          <p:cNvSpPr txBox="1"/>
          <p:nvPr/>
        </p:nvSpPr>
        <p:spPr>
          <a:xfrm>
            <a:off x="1610747" y="1848703"/>
            <a:ext cx="8634911" cy="1200329"/>
          </a:xfrm>
          <a:prstGeom prst="rect">
            <a:avLst/>
          </a:prstGeom>
          <a:noFill/>
        </p:spPr>
        <p:txBody>
          <a:bodyPr wrap="square" rtlCol="0">
            <a:spAutoFit/>
          </a:bodyPr>
          <a:lstStyle/>
          <a:p>
            <a:pPr algn="ctr"/>
            <a:r>
              <a:rPr lang="en-US" i="1" dirty="0">
                <a:solidFill>
                  <a:srgbClr val="00B050"/>
                </a:solidFill>
              </a:rPr>
              <a:t>Data-centric practice of SE versus a document-centric practice of SE enables an authoritative source of truth and traceability of all artifacts across the system lifecycle.</a:t>
            </a:r>
          </a:p>
        </p:txBody>
      </p:sp>
      <p:sp>
        <p:nvSpPr>
          <p:cNvPr id="9" name="TextBox 8"/>
          <p:cNvSpPr txBox="1"/>
          <p:nvPr/>
        </p:nvSpPr>
        <p:spPr>
          <a:xfrm>
            <a:off x="776040" y="3480096"/>
            <a:ext cx="9750446"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Aft>
                <a:spcPts val="600"/>
              </a:spcAft>
            </a:pPr>
            <a:r>
              <a:rPr lang="en-US" dirty="0"/>
              <a:t>Discussion points: </a:t>
            </a:r>
          </a:p>
          <a:p>
            <a:pPr marL="342900" indent="-342900">
              <a:lnSpc>
                <a:spcPct val="90000"/>
              </a:lnSpc>
              <a:spcAft>
                <a:spcPts val="600"/>
              </a:spcAft>
              <a:buFont typeface="Arial" panose="020B0604020202020204" pitchFamily="34" charset="0"/>
              <a:buChar char="•"/>
            </a:pPr>
            <a:r>
              <a:rPr lang="en-US" dirty="0"/>
              <a:t>What are some of the issues you are having because of a document-centric practice of systems engineering?</a:t>
            </a:r>
          </a:p>
          <a:p>
            <a:pPr marL="342900" indent="-342900">
              <a:lnSpc>
                <a:spcPct val="90000"/>
              </a:lnSpc>
              <a:spcAft>
                <a:spcPts val="600"/>
              </a:spcAft>
              <a:buFont typeface="Arial" panose="020B0604020202020204" pitchFamily="34" charset="0"/>
              <a:buChar char="•"/>
            </a:pPr>
            <a:r>
              <a:rPr lang="en-US" dirty="0"/>
              <a:t>What are some organizational barriers to moving to a data-centric practice of systems engineering?</a:t>
            </a:r>
          </a:p>
          <a:p>
            <a:pPr marL="342900" indent="-342900">
              <a:lnSpc>
                <a:spcPct val="90000"/>
              </a:lnSpc>
              <a:spcAft>
                <a:spcPts val="600"/>
              </a:spcAft>
              <a:buFont typeface="Arial" panose="020B0604020202020204" pitchFamily="34" charset="0"/>
              <a:buChar char="•"/>
            </a:pPr>
            <a:r>
              <a:rPr lang="en-US" dirty="0"/>
              <a:t>What are some approaches to help organizations move towards a data-centric practice of systems engineering successfully?</a:t>
            </a:r>
          </a:p>
        </p:txBody>
      </p:sp>
    </p:spTree>
    <p:extLst>
      <p:ext uri="{BB962C8B-B14F-4D97-AF65-F5344CB8AC3E}">
        <p14:creationId xmlns:p14="http://schemas.microsoft.com/office/powerpoint/2010/main" val="700573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Topics</a:t>
            </a:r>
          </a:p>
        </p:txBody>
      </p:sp>
      <p:sp>
        <p:nvSpPr>
          <p:cNvPr id="3" name="Content Placeholder 2"/>
          <p:cNvSpPr>
            <a:spLocks noGrp="1"/>
          </p:cNvSpPr>
          <p:nvPr>
            <p:ph sz="half" idx="1"/>
          </p:nvPr>
        </p:nvSpPr>
        <p:spPr/>
        <p:txBody>
          <a:bodyPr/>
          <a:lstStyle/>
          <a:p>
            <a:r>
              <a:rPr lang="en-US" dirty="0"/>
              <a:t>Any additional questions or challenges from the attendees related to the concepts of needs, requirements, verification, or validation?</a:t>
            </a:r>
          </a:p>
        </p:txBody>
      </p:sp>
      <p:sp>
        <p:nvSpPr>
          <p:cNvPr id="4" name="Footer Placeholder 3"/>
          <p:cNvSpPr>
            <a:spLocks noGrp="1"/>
          </p:cNvSpPr>
          <p:nvPr>
            <p:ph type="ftr" sz="quarter" idx="3"/>
          </p:nvPr>
        </p:nvSpPr>
        <p:spPr/>
        <p:txBody>
          <a:bodyPr/>
          <a:lstStyle/>
          <a:p>
            <a:r>
              <a:rPr lang="en-US"/>
              <a:t>www.incose.org/symp2023</a:t>
            </a:r>
            <a:endParaRPr lang="en-US" dirty="0"/>
          </a:p>
        </p:txBody>
      </p:sp>
      <p:sp>
        <p:nvSpPr>
          <p:cNvPr id="5" name="Slide Number Placeholder 4"/>
          <p:cNvSpPr>
            <a:spLocks noGrp="1"/>
          </p:cNvSpPr>
          <p:nvPr>
            <p:ph type="sldNum" sz="quarter" idx="4"/>
          </p:nvPr>
        </p:nvSpPr>
        <p:spPr/>
        <p:txBody>
          <a:bodyPr/>
          <a:lstStyle/>
          <a:p>
            <a:fld id="{924B41C4-1474-8D42-B330-D2828683839D}" type="slidenum">
              <a:rPr lang="en-US" smtClean="0"/>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69" y="136524"/>
            <a:ext cx="3871788" cy="756477"/>
          </a:xfrm>
        </p:spPr>
        <p:txBody>
          <a:bodyPr>
            <a:noAutofit/>
          </a:bodyPr>
          <a:lstStyle/>
          <a:p>
            <a:pPr algn="ctr"/>
            <a:r>
              <a:rPr lang="en-US" dirty="0">
                <a:solidFill>
                  <a:schemeClr val="tx1"/>
                </a:solidFill>
              </a:rPr>
              <a:t>RWG Charter</a:t>
            </a:r>
          </a:p>
        </p:txBody>
      </p:sp>
      <p:sp>
        <p:nvSpPr>
          <p:cNvPr id="6" name="Slide Number Placeholder 5"/>
          <p:cNvSpPr>
            <a:spLocks noGrp="1"/>
          </p:cNvSpPr>
          <p:nvPr>
            <p:ph type="sldNum" sz="quarter" idx="12"/>
          </p:nvPr>
        </p:nvSpPr>
        <p:spPr/>
        <p:txBody>
          <a:bodyPr/>
          <a:lstStyle/>
          <a:p>
            <a:fld id="{924B41C4-1474-8D42-B330-D2828683839D}" type="slidenum">
              <a:rPr lang="en-US" smtClean="0"/>
              <a:pPr/>
              <a:t>5</a:t>
            </a:fld>
            <a:endParaRPr lang="en-US" dirty="0"/>
          </a:p>
        </p:txBody>
      </p:sp>
      <p:sp>
        <p:nvSpPr>
          <p:cNvPr id="7" name="Rectangle 6"/>
          <p:cNvSpPr/>
          <p:nvPr/>
        </p:nvSpPr>
        <p:spPr>
          <a:xfrm>
            <a:off x="982434" y="1116557"/>
            <a:ext cx="5585634" cy="1754326"/>
          </a:xfrm>
          <a:prstGeom prst="rect">
            <a:avLst/>
          </a:prstGeom>
        </p:spPr>
        <p:txBody>
          <a:bodyPr wrap="square">
            <a:spAutoFit/>
          </a:bodyPr>
          <a:lstStyle/>
          <a:p>
            <a:r>
              <a:rPr lang="en-US" sz="1800" b="1" dirty="0">
                <a:solidFill>
                  <a:schemeClr val="tx2"/>
                </a:solidFill>
                <a:latin typeface="Arial" panose="020B0604020202020204" pitchFamily="34" charset="0"/>
                <a:cs typeface="Arial" panose="020B0604020202020204" pitchFamily="34" charset="0"/>
              </a:rPr>
              <a:t>Purpose</a:t>
            </a:r>
          </a:p>
          <a:p>
            <a:r>
              <a:rPr lang="en-US" altLang="en-US" sz="1800" dirty="0">
                <a:solidFill>
                  <a:schemeClr val="tx2"/>
                </a:solidFill>
                <a:ea typeface="MS PGothic" charset="-128"/>
              </a:rPr>
              <a:t>Advance: </a:t>
            </a:r>
          </a:p>
          <a:p>
            <a:pPr marL="285750" indent="-285750">
              <a:buFont typeface="Arial" panose="020B0604020202020204" pitchFamily="34" charset="0"/>
              <a:buChar char="•"/>
            </a:pPr>
            <a:r>
              <a:rPr lang="en-US" altLang="en-US" sz="1800" dirty="0">
                <a:solidFill>
                  <a:schemeClr val="tx2"/>
                </a:solidFill>
                <a:ea typeface="MS PGothic" charset="-128"/>
              </a:rPr>
              <a:t>Practices, education, and theory of needs and requirements development and management </a:t>
            </a:r>
          </a:p>
          <a:p>
            <a:pPr marL="285750" indent="-285750">
              <a:buFont typeface="Arial" panose="020B0604020202020204" pitchFamily="34" charset="0"/>
              <a:buChar char="•"/>
            </a:pPr>
            <a:r>
              <a:rPr lang="en-US" altLang="en-US" sz="1800" dirty="0">
                <a:solidFill>
                  <a:schemeClr val="tx2"/>
                </a:solidFill>
                <a:ea typeface="MS PGothic" charset="-128"/>
              </a:rPr>
              <a:t>Relationship of needs and requirements to other systems engineering activities</a:t>
            </a:r>
            <a:r>
              <a:rPr lang="en-AU" altLang="en-US" sz="1800" dirty="0">
                <a:solidFill>
                  <a:schemeClr val="tx2"/>
                </a:solidFill>
                <a:ea typeface="MS PGothic" charset="-128"/>
              </a:rPr>
              <a:t>.</a:t>
            </a:r>
          </a:p>
        </p:txBody>
      </p:sp>
      <p:sp>
        <p:nvSpPr>
          <p:cNvPr id="8" name="Rectangle 7"/>
          <p:cNvSpPr/>
          <p:nvPr/>
        </p:nvSpPr>
        <p:spPr>
          <a:xfrm>
            <a:off x="981755" y="2831733"/>
            <a:ext cx="5490731" cy="1200329"/>
          </a:xfrm>
          <a:prstGeom prst="rect">
            <a:avLst/>
          </a:prstGeom>
        </p:spPr>
        <p:txBody>
          <a:bodyPr wrap="square">
            <a:spAutoFit/>
          </a:bodyPr>
          <a:lstStyle/>
          <a:p>
            <a:r>
              <a:rPr lang="en-US" sz="1800" b="1" dirty="0">
                <a:solidFill>
                  <a:schemeClr val="tx2"/>
                </a:solidFill>
                <a:latin typeface="Arial" panose="020B0604020202020204" pitchFamily="34" charset="0"/>
                <a:cs typeface="Arial" panose="020B0604020202020204" pitchFamily="34" charset="0"/>
              </a:rPr>
              <a:t>Goal</a:t>
            </a:r>
          </a:p>
          <a:p>
            <a:r>
              <a:rPr lang="en-US" sz="1800" dirty="0">
                <a:solidFill>
                  <a:schemeClr val="tx2"/>
                </a:solidFill>
                <a:cs typeface="Arial" panose="020B0604020202020204" pitchFamily="34" charset="0"/>
              </a:rPr>
              <a:t>Expand and promote the body of knowledge of </a:t>
            </a:r>
            <a:r>
              <a:rPr lang="en-US" altLang="en-US" sz="1800" dirty="0">
                <a:solidFill>
                  <a:schemeClr val="tx2"/>
                </a:solidFill>
                <a:ea typeface="MS PGothic" charset="-128"/>
              </a:rPr>
              <a:t>needs and </a:t>
            </a:r>
            <a:r>
              <a:rPr lang="en-US" sz="1800" dirty="0">
                <a:solidFill>
                  <a:schemeClr val="tx2"/>
                </a:solidFill>
                <a:cs typeface="Arial" panose="020B0604020202020204" pitchFamily="34" charset="0"/>
              </a:rPr>
              <a:t>requirements and their benefits within the systems engineering community.</a:t>
            </a:r>
          </a:p>
        </p:txBody>
      </p:sp>
      <p:sp>
        <p:nvSpPr>
          <p:cNvPr id="9" name="Rectangle 8"/>
          <p:cNvSpPr/>
          <p:nvPr/>
        </p:nvSpPr>
        <p:spPr>
          <a:xfrm>
            <a:off x="981755" y="4040557"/>
            <a:ext cx="5384911" cy="2031325"/>
          </a:xfrm>
          <a:prstGeom prst="rect">
            <a:avLst/>
          </a:prstGeom>
        </p:spPr>
        <p:txBody>
          <a:bodyPr wrap="square">
            <a:spAutoFit/>
          </a:bodyPr>
          <a:lstStyle/>
          <a:p>
            <a:r>
              <a:rPr lang="en-US" sz="1800" b="1" dirty="0">
                <a:solidFill>
                  <a:schemeClr val="tx2"/>
                </a:solidFill>
                <a:latin typeface="Arial" panose="020B0604020202020204" pitchFamily="34" charset="0"/>
                <a:cs typeface="Arial" panose="020B0604020202020204" pitchFamily="34" charset="0"/>
              </a:rPr>
              <a:t>Scope</a:t>
            </a:r>
          </a:p>
          <a:p>
            <a:r>
              <a:rPr lang="en-US" sz="1800" dirty="0">
                <a:solidFill>
                  <a:schemeClr val="tx2"/>
                </a:solidFill>
                <a:cs typeface="Arial" panose="020B0604020202020204" pitchFamily="34" charset="0"/>
              </a:rPr>
              <a:t>Activities relating to best practices throughout the product lifecycle including:</a:t>
            </a:r>
          </a:p>
          <a:p>
            <a:pPr marL="285750" indent="-285750">
              <a:buFont typeface="Arial" panose="020B0604020202020204" pitchFamily="34" charset="0"/>
              <a:buChar char="•"/>
            </a:pPr>
            <a:r>
              <a:rPr lang="en-US" sz="1800" dirty="0">
                <a:solidFill>
                  <a:schemeClr val="tx2"/>
                </a:solidFill>
                <a:cs typeface="Arial" panose="020B0604020202020204" pitchFamily="34" charset="0"/>
              </a:rPr>
              <a:t>Elicitation, Analysis, Allocation, Traceability</a:t>
            </a:r>
          </a:p>
          <a:p>
            <a:pPr marL="285750" indent="-285750">
              <a:buFont typeface="Arial" panose="020B0604020202020204" pitchFamily="34" charset="0"/>
              <a:buChar char="•"/>
            </a:pPr>
            <a:r>
              <a:rPr lang="en-US" sz="1800" dirty="0">
                <a:solidFill>
                  <a:schemeClr val="tx2"/>
                </a:solidFill>
                <a:cs typeface="Arial" panose="020B0604020202020204" pitchFamily="34" charset="0"/>
              </a:rPr>
              <a:t>Elaboration, Management, Integration</a:t>
            </a:r>
          </a:p>
          <a:p>
            <a:pPr marL="285750" indent="-285750">
              <a:buFont typeface="Arial" panose="020B0604020202020204" pitchFamily="34" charset="0"/>
              <a:buChar char="•"/>
            </a:pPr>
            <a:r>
              <a:rPr lang="en-US" sz="1800" dirty="0">
                <a:solidFill>
                  <a:schemeClr val="tx2"/>
                </a:solidFill>
                <a:cs typeface="Arial" panose="020B0604020202020204" pitchFamily="34" charset="0"/>
              </a:rPr>
              <a:t>Change Assessment and Management</a:t>
            </a:r>
          </a:p>
          <a:p>
            <a:pPr marL="285750" indent="-285750">
              <a:buFont typeface="Arial" panose="020B0604020202020204" pitchFamily="34" charset="0"/>
              <a:buChar char="•"/>
            </a:pPr>
            <a:r>
              <a:rPr lang="en-US" sz="1800" dirty="0">
                <a:solidFill>
                  <a:schemeClr val="tx2"/>
                </a:solidFill>
                <a:cs typeface="Arial" panose="020B0604020202020204" pitchFamily="34" charset="0"/>
              </a:rPr>
              <a:t>Expression, Verification, Validation</a:t>
            </a:r>
            <a:r>
              <a:rPr lang="en-US" sz="1800" dirty="0">
                <a:solidFill>
                  <a:schemeClr val="tx2"/>
                </a:solidFill>
                <a:latin typeface="Arial" panose="020B0604020202020204" pitchFamily="34" charset="0"/>
                <a:cs typeface="Arial" panose="020B0604020202020204" pitchFamily="34" charset="0"/>
              </a:rPr>
              <a:t> </a:t>
            </a:r>
          </a:p>
        </p:txBody>
      </p:sp>
      <p:sp>
        <p:nvSpPr>
          <p:cNvPr id="10" name="Oval 9"/>
          <p:cNvSpPr/>
          <p:nvPr/>
        </p:nvSpPr>
        <p:spPr>
          <a:xfrm>
            <a:off x="406583" y="1116556"/>
            <a:ext cx="441556" cy="411266"/>
          </a:xfrm>
          <a:prstGeom prst="ellipse">
            <a:avLst/>
          </a:prstGeom>
          <a:solidFill>
            <a:schemeClr val="bg2"/>
          </a:solid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9" dirty="0">
                <a:solidFill>
                  <a:schemeClr val="accent2"/>
                </a:solidFill>
                <a:latin typeface="Arial" panose="020B0604020202020204" pitchFamily="34" charset="0"/>
                <a:cs typeface="Arial" panose="020B0604020202020204" pitchFamily="34" charset="0"/>
              </a:rPr>
              <a:t>1</a:t>
            </a:r>
          </a:p>
        </p:txBody>
      </p:sp>
      <p:sp>
        <p:nvSpPr>
          <p:cNvPr id="11" name="Oval 10"/>
          <p:cNvSpPr/>
          <p:nvPr/>
        </p:nvSpPr>
        <p:spPr>
          <a:xfrm>
            <a:off x="406583" y="2801789"/>
            <a:ext cx="441556" cy="411266"/>
          </a:xfrm>
          <a:prstGeom prst="ellipse">
            <a:avLst/>
          </a:prstGeom>
          <a:solidFill>
            <a:schemeClr val="bg2"/>
          </a:solidFill>
          <a:ln w="381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9" dirty="0">
                <a:solidFill>
                  <a:srgbClr val="0071CE"/>
                </a:solidFill>
                <a:latin typeface="Arial" panose="020B0604020202020204" pitchFamily="34" charset="0"/>
                <a:cs typeface="Arial" panose="020B0604020202020204" pitchFamily="34" charset="0"/>
              </a:rPr>
              <a:t>2</a:t>
            </a:r>
          </a:p>
        </p:txBody>
      </p:sp>
      <p:sp>
        <p:nvSpPr>
          <p:cNvPr id="12" name="Oval 11"/>
          <p:cNvSpPr/>
          <p:nvPr/>
        </p:nvSpPr>
        <p:spPr>
          <a:xfrm>
            <a:off x="406583" y="3986643"/>
            <a:ext cx="441556" cy="411266"/>
          </a:xfrm>
          <a:prstGeom prst="ellipse">
            <a:avLst/>
          </a:prstGeom>
          <a:solidFill>
            <a:schemeClr val="bg2"/>
          </a:solidFill>
          <a:ln w="381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9" dirty="0">
                <a:solidFill>
                  <a:srgbClr val="0071CE"/>
                </a:solidFill>
                <a:latin typeface="Arial" panose="020B0604020202020204" pitchFamily="34" charset="0"/>
                <a:cs typeface="Arial" panose="020B0604020202020204" pitchFamily="34" charset="0"/>
              </a:rPr>
              <a:t>3</a:t>
            </a:r>
          </a:p>
        </p:txBody>
      </p:sp>
      <p:sp>
        <p:nvSpPr>
          <p:cNvPr id="13" name="Content Placeholder 2"/>
          <p:cNvSpPr>
            <a:spLocks noGrp="1"/>
          </p:cNvSpPr>
          <p:nvPr>
            <p:ph idx="1"/>
          </p:nvPr>
        </p:nvSpPr>
        <p:spPr>
          <a:xfrm>
            <a:off x="6759707" y="1276709"/>
            <a:ext cx="5136458" cy="4699547"/>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n-US" sz="2400" dirty="0">
                <a:solidFill>
                  <a:schemeClr val="tx2"/>
                </a:solidFill>
              </a:rPr>
              <a:t>RWG is About…</a:t>
            </a:r>
          </a:p>
          <a:p>
            <a:r>
              <a:rPr lang="en-US" sz="1800" dirty="0">
                <a:solidFill>
                  <a:schemeClr val="tx2"/>
                </a:solidFill>
              </a:rPr>
              <a:t>Improving the practice of systems engineering through excellence in </a:t>
            </a:r>
            <a:r>
              <a:rPr lang="en-US" altLang="en-US" sz="1800" dirty="0">
                <a:solidFill>
                  <a:schemeClr val="tx2"/>
                </a:solidFill>
                <a:ea typeface="MS PGothic" charset="-128"/>
              </a:rPr>
              <a:t>needs and </a:t>
            </a:r>
            <a:r>
              <a:rPr lang="en-US" sz="1800" dirty="0">
                <a:solidFill>
                  <a:schemeClr val="tx2"/>
                </a:solidFill>
              </a:rPr>
              <a:t>requirements definition and management across the lifecycle.</a:t>
            </a:r>
          </a:p>
          <a:p>
            <a:r>
              <a:rPr lang="en-US" sz="1800" dirty="0">
                <a:solidFill>
                  <a:schemeClr val="tx2"/>
                </a:solidFill>
              </a:rPr>
              <a:t>Learning from experiences and sharing with the SE community.</a:t>
            </a:r>
          </a:p>
          <a:p>
            <a:r>
              <a:rPr lang="en-US" sz="1800" dirty="0">
                <a:solidFill>
                  <a:schemeClr val="tx2"/>
                </a:solidFill>
              </a:rPr>
              <a:t>Questioning approaches that yield poor outcomes.</a:t>
            </a:r>
          </a:p>
          <a:p>
            <a:r>
              <a:rPr lang="en-US" sz="1800" dirty="0">
                <a:solidFill>
                  <a:schemeClr val="tx2"/>
                </a:solidFill>
              </a:rPr>
              <a:t>Publishing guidance and continuing research into needs and requirements definition and management, including understanding the role of Needs, Requirements, Verification, and Validation across the lifecycle.</a:t>
            </a:r>
          </a:p>
        </p:txBody>
      </p:sp>
      <p:sp>
        <p:nvSpPr>
          <p:cNvPr id="15" name="Footer Placeholder 4"/>
          <p:cNvSpPr>
            <a:spLocks noGrp="1"/>
          </p:cNvSpPr>
          <p:nvPr>
            <p:ph type="ftr" sz="quarter" idx="11"/>
          </p:nvPr>
        </p:nvSpPr>
        <p:spPr>
          <a:xfrm>
            <a:off x="4167770" y="6356351"/>
            <a:ext cx="3862811" cy="365125"/>
          </a:xfrm>
        </p:spPr>
        <p:txBody>
          <a:bodyPr/>
          <a:lstStyle/>
          <a:p>
            <a:r>
              <a:rPr lang="en-US" dirty="0"/>
              <a:t>www.incose.org/symp2023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3">
            <a:extLst>
              <a:ext uri="{FF2B5EF4-FFF2-40B4-BE49-F238E27FC236}">
                <a16:creationId xmlns:a16="http://schemas.microsoft.com/office/drawing/2014/main" id="{2F57E140-9749-2DA1-AC67-4F4FC713A5D1}"/>
              </a:ext>
            </a:extLst>
          </p:cNvPr>
          <p:cNvSpPr>
            <a:spLocks noGrp="1"/>
          </p:cNvSpPr>
          <p:nvPr>
            <p:ph type="ftr" sz="quarter" idx="3"/>
          </p:nvPr>
        </p:nvSpPr>
        <p:spPr>
          <a:xfrm>
            <a:off x="3871312" y="4246197"/>
            <a:ext cx="4455725" cy="365125"/>
          </a:xfrm>
        </p:spPr>
        <p:txBody>
          <a:bodyPr/>
          <a:lstStyle/>
          <a:p>
            <a:r>
              <a:rPr lang="en-US" sz="2400" dirty="0" err="1"/>
              <a:t>www.incose.org</a:t>
            </a:r>
            <a:r>
              <a:rPr lang="en-US" sz="2400" dirty="0"/>
              <a:t>/symp2023</a:t>
            </a:r>
          </a:p>
        </p:txBody>
      </p:sp>
    </p:spTree>
    <p:extLst>
      <p:ext uri="{BB962C8B-B14F-4D97-AF65-F5344CB8AC3E}">
        <p14:creationId xmlns:p14="http://schemas.microsoft.com/office/powerpoint/2010/main" val="249912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17" y="84061"/>
            <a:ext cx="10978515" cy="1143000"/>
          </a:xfrm>
        </p:spPr>
        <p:txBody>
          <a:bodyPr/>
          <a:lstStyle/>
          <a:p>
            <a:r>
              <a:rPr lang="en-US" dirty="0">
                <a:solidFill>
                  <a:schemeClr val="tx1"/>
                </a:solidFill>
              </a:rPr>
              <a:t>RWG Leadership</a:t>
            </a:r>
          </a:p>
        </p:txBody>
      </p:sp>
      <p:sp>
        <p:nvSpPr>
          <p:cNvPr id="3" name="Content Placeholder 2"/>
          <p:cNvSpPr>
            <a:spLocks noGrp="1"/>
          </p:cNvSpPr>
          <p:nvPr>
            <p:ph idx="1"/>
          </p:nvPr>
        </p:nvSpPr>
        <p:spPr>
          <a:xfrm>
            <a:off x="386893" y="1231900"/>
            <a:ext cx="10978515" cy="4941889"/>
          </a:xfrm>
        </p:spPr>
        <p:txBody>
          <a:bodyPr/>
          <a:lstStyle/>
          <a:p>
            <a:r>
              <a:rPr lang="en-US" sz="2000" b="1" dirty="0">
                <a:solidFill>
                  <a:schemeClr val="tx2"/>
                </a:solidFill>
              </a:rPr>
              <a:t>Chair</a:t>
            </a:r>
            <a:r>
              <a:rPr lang="en-US" sz="2000" dirty="0">
                <a:solidFill>
                  <a:schemeClr val="tx2"/>
                </a:solidFill>
              </a:rPr>
              <a:t>: Tami Katz;  Ball Aerospace, USA</a:t>
            </a:r>
          </a:p>
          <a:p>
            <a:r>
              <a:rPr lang="en-US" sz="2000" b="1" dirty="0">
                <a:solidFill>
                  <a:schemeClr val="tx2"/>
                </a:solidFill>
              </a:rPr>
              <a:t>Co-Chair</a:t>
            </a:r>
            <a:r>
              <a:rPr lang="en-US" sz="2000" dirty="0">
                <a:solidFill>
                  <a:schemeClr val="tx2"/>
                </a:solidFill>
              </a:rPr>
              <a:t>: Lou Wheatcraft; Wheatland Consulting, LLC, USA   </a:t>
            </a:r>
          </a:p>
          <a:p>
            <a:r>
              <a:rPr lang="en-US" sz="2000" b="1" dirty="0">
                <a:solidFill>
                  <a:schemeClr val="tx2"/>
                </a:solidFill>
              </a:rPr>
              <a:t>Co-Chair</a:t>
            </a:r>
            <a:r>
              <a:rPr lang="en-US" sz="2000" dirty="0">
                <a:solidFill>
                  <a:schemeClr val="tx2"/>
                </a:solidFill>
              </a:rPr>
              <a:t>: Mike Ryan; Capability Associates Pty Ltd, AU</a:t>
            </a:r>
          </a:p>
          <a:p>
            <a:r>
              <a:rPr lang="en-US" sz="2000" b="1" dirty="0">
                <a:solidFill>
                  <a:schemeClr val="tx2"/>
                </a:solidFill>
              </a:rPr>
              <a:t>Co-Chair</a:t>
            </a:r>
            <a:r>
              <a:rPr lang="en-US" sz="2000" dirty="0">
                <a:solidFill>
                  <a:schemeClr val="tx2"/>
                </a:solidFill>
              </a:rPr>
              <a:t>: Kevin Orr, Eaton, USA</a:t>
            </a:r>
          </a:p>
          <a:p>
            <a:pPr>
              <a:defRPr/>
            </a:pPr>
            <a:endParaRPr lang="en-US" sz="800" dirty="0">
              <a:solidFill>
                <a:schemeClr val="tx2"/>
              </a:solidFill>
            </a:endParaRPr>
          </a:p>
          <a:p>
            <a:pPr>
              <a:defRPr/>
            </a:pPr>
            <a:r>
              <a:rPr lang="en-US" sz="2000" b="1" dirty="0">
                <a:solidFill>
                  <a:schemeClr val="tx2"/>
                </a:solidFill>
              </a:rPr>
              <a:t>INCOSE Websites:</a:t>
            </a:r>
          </a:p>
          <a:p>
            <a:pPr lvl="1">
              <a:defRPr/>
            </a:pPr>
            <a:r>
              <a:rPr lang="en-US" sz="1600" dirty="0">
                <a:solidFill>
                  <a:schemeClr val="tx2"/>
                </a:solidFill>
                <a:hlinkClick r:id="rId2"/>
              </a:rPr>
              <a:t>https://www.incose.org/incose-member-resources/working-groups/process/requirements</a:t>
            </a:r>
            <a:endParaRPr lang="en-US" sz="1600" dirty="0">
              <a:solidFill>
                <a:schemeClr val="tx2"/>
              </a:solidFill>
            </a:endParaRPr>
          </a:p>
          <a:p>
            <a:pPr lvl="1">
              <a:defRPr/>
            </a:pPr>
            <a:r>
              <a:rPr lang="en-US" sz="1600" dirty="0">
                <a:solidFill>
                  <a:schemeClr val="tx2"/>
                </a:solidFill>
                <a:hlinkClick r:id="rId3"/>
              </a:rPr>
              <a:t>https://www.incose.org/inet/working-groups/requirements</a:t>
            </a:r>
            <a:r>
              <a:rPr lang="en-US" sz="1600" dirty="0">
                <a:solidFill>
                  <a:schemeClr val="tx2"/>
                </a:solidFill>
              </a:rPr>
              <a:t> </a:t>
            </a:r>
          </a:p>
          <a:p>
            <a:pPr lvl="1">
              <a:defRPr/>
            </a:pPr>
            <a:r>
              <a:rPr lang="en-US" sz="1600" dirty="0">
                <a:solidFill>
                  <a:schemeClr val="tx2"/>
                </a:solidFill>
                <a:hlinkClick r:id="rId4"/>
              </a:rPr>
              <a:t>https://www.youtube.com/channel/UCadgYaqKWDckenP2SU8-cPw</a:t>
            </a:r>
            <a:endParaRPr lang="en-US" sz="1600" dirty="0">
              <a:solidFill>
                <a:schemeClr val="tx2"/>
              </a:solidFill>
            </a:endParaRPr>
          </a:p>
          <a:p>
            <a:pPr>
              <a:defRPr/>
            </a:pPr>
            <a:endParaRPr lang="en-US" sz="1050" b="1" dirty="0">
              <a:solidFill>
                <a:schemeClr val="tx2"/>
              </a:solidFill>
            </a:endParaRPr>
          </a:p>
          <a:p>
            <a:pPr>
              <a:defRPr/>
            </a:pPr>
            <a:r>
              <a:rPr lang="en-US" sz="2000" b="1" dirty="0">
                <a:solidFill>
                  <a:schemeClr val="tx2"/>
                </a:solidFill>
              </a:rPr>
              <a:t>Number of Members:  466</a:t>
            </a:r>
            <a:r>
              <a:rPr lang="en-US" sz="2000" dirty="0">
                <a:solidFill>
                  <a:schemeClr val="tx2"/>
                </a:solidFill>
              </a:rPr>
              <a:t> (776 followers on Viva Engage), one of INCOSE’s largest WG</a:t>
            </a:r>
            <a:endParaRPr lang="en-US" sz="1800" dirty="0">
              <a:solidFill>
                <a:schemeClr val="tx2"/>
              </a:solidFill>
            </a:endParaRPr>
          </a:p>
        </p:txBody>
      </p:sp>
      <p:sp>
        <p:nvSpPr>
          <p:cNvPr id="6" name="Slide Number Placeholder 5"/>
          <p:cNvSpPr>
            <a:spLocks noGrp="1"/>
          </p:cNvSpPr>
          <p:nvPr>
            <p:ph type="sldNum" sz="quarter" idx="12"/>
          </p:nvPr>
        </p:nvSpPr>
        <p:spPr/>
        <p:txBody>
          <a:bodyPr/>
          <a:lstStyle/>
          <a:p>
            <a:fld id="{924B41C4-1474-8D42-B330-D2828683839D}" type="slidenum">
              <a:rPr lang="en-US" smtClean="0"/>
              <a:pPr/>
              <a:t>6</a:t>
            </a:fld>
            <a:endParaRPr lang="en-US" dirty="0"/>
          </a:p>
        </p:txBody>
      </p:sp>
      <p:sp>
        <p:nvSpPr>
          <p:cNvPr id="7" name="Content Placeholder 2"/>
          <p:cNvSpPr txBox="1">
            <a:spLocks/>
          </p:cNvSpPr>
          <p:nvPr/>
        </p:nvSpPr>
        <p:spPr>
          <a:xfrm>
            <a:off x="775017" y="5354637"/>
            <a:ext cx="11069126" cy="92075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121954" tIns="60977" rIns="121954" bIns="60977" rtlCol="0">
            <a:normAutofit fontScale="92500" lnSpcReduction="10000"/>
          </a:bodyPr>
          <a:lstStyle/>
          <a:p>
            <a:pPr marR="0" lvl="0" algn="ctr" defTabSz="609768"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latin typeface="+mn-lt"/>
                <a:ea typeface="+mn-ea"/>
                <a:cs typeface="Open Sans"/>
              </a:rPr>
              <a:t>The RWG is comprised of members from industry and academia with a common purpose of improving the practice of systems engineering through improvement of </a:t>
            </a:r>
            <a:r>
              <a:rPr kumimoji="0" lang="en-US" sz="2000" b="1" i="0" u="none" strike="noStrike" kern="1200" cap="none" spc="0" normalizeH="0" baseline="0" noProof="0" dirty="0">
                <a:ln>
                  <a:noFill/>
                </a:ln>
                <a:solidFill>
                  <a:schemeClr val="bg1"/>
                </a:solidFill>
                <a:effectLst/>
                <a:uLnTx/>
                <a:uFillTx/>
                <a:latin typeface="+mn-lt"/>
                <a:ea typeface="+mn-ea"/>
                <a:cs typeface="Open Sans"/>
              </a:rPr>
              <a:t>Needs and Requirements</a:t>
            </a:r>
            <a:r>
              <a:rPr kumimoji="0" lang="en-US" sz="2000" b="0" i="0" u="none" strike="noStrike" kern="1200" cap="none" spc="0" normalizeH="0" baseline="0" noProof="0" dirty="0">
                <a:ln>
                  <a:noFill/>
                </a:ln>
                <a:solidFill>
                  <a:schemeClr val="bg1"/>
                </a:solidFill>
                <a:effectLst/>
                <a:uLnTx/>
                <a:uFillTx/>
                <a:latin typeface="+mn-lt"/>
                <a:ea typeface="+mn-ea"/>
                <a:cs typeface="Open Sans"/>
              </a:rPr>
              <a:t> definition and management across the system lifecycle.</a:t>
            </a:r>
          </a:p>
          <a:p>
            <a:pPr marL="457326" marR="0" lvl="0" indent="-457326" algn="l" defTabSz="609768"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bg1"/>
              </a:solidFill>
              <a:effectLst/>
              <a:uLnTx/>
              <a:uFillTx/>
              <a:latin typeface="+mn-lt"/>
              <a:ea typeface="+mn-ea"/>
              <a:cs typeface="Open Sans"/>
            </a:endParaRPr>
          </a:p>
        </p:txBody>
      </p:sp>
      <p:pic>
        <p:nvPicPr>
          <p:cNvPr id="2052" name="Picture 4" descr="C:\Users\Owner\OneDrive\Documents\INCOSE\RWG\RWG IS-IW Events\RWG IW2020 Events\Photos\IMG_1211 - Copy.JPEG"/>
          <p:cNvPicPr>
            <a:picLocks noChangeAspect="1" noChangeArrowheads="1"/>
          </p:cNvPicPr>
          <p:nvPr/>
        </p:nvPicPr>
        <p:blipFill>
          <a:blip r:embed="rId5"/>
          <a:srcRect/>
          <a:stretch>
            <a:fillRect/>
          </a:stretch>
        </p:blipFill>
        <p:spPr bwMode="auto">
          <a:xfrm>
            <a:off x="9777374" y="3006726"/>
            <a:ext cx="2066769" cy="1685926"/>
          </a:xfrm>
          <a:prstGeom prst="rect">
            <a:avLst/>
          </a:prstGeom>
          <a:noFill/>
        </p:spPr>
      </p:pic>
      <p:sp>
        <p:nvSpPr>
          <p:cNvPr id="8" name="Footer Placeholder 4"/>
          <p:cNvSpPr>
            <a:spLocks noGrp="1"/>
          </p:cNvSpPr>
          <p:nvPr>
            <p:ph type="ftr" sz="quarter" idx="11"/>
          </p:nvPr>
        </p:nvSpPr>
        <p:spPr>
          <a:xfrm>
            <a:off x="4167770" y="6356351"/>
            <a:ext cx="3862811" cy="365125"/>
          </a:xfrm>
        </p:spPr>
        <p:txBody>
          <a:bodyPr/>
          <a:lstStyle/>
          <a:p>
            <a:r>
              <a:rPr lang="en-US" dirty="0"/>
              <a:t>www.incose.org/symp2023</a:t>
            </a:r>
          </a:p>
        </p:txBody>
      </p:sp>
      <p:pic>
        <p:nvPicPr>
          <p:cNvPr id="4" name="Picture 2" descr="C:\Users\Owner\OneDrive\Documents\INCOSE\RWG\RWG IS-IW Events\RWG IW2023 Events\Photos\IMG_8562.JPEG"/>
          <p:cNvPicPr>
            <a:picLocks noChangeAspect="1" noChangeArrowheads="1"/>
          </p:cNvPicPr>
          <p:nvPr/>
        </p:nvPicPr>
        <p:blipFill>
          <a:blip r:embed="rId6"/>
          <a:srcRect/>
          <a:stretch>
            <a:fillRect/>
          </a:stretch>
        </p:blipFill>
        <p:spPr bwMode="auto">
          <a:xfrm>
            <a:off x="8521700" y="611393"/>
            <a:ext cx="1604751" cy="2139668"/>
          </a:xfrm>
          <a:prstGeom prst="rect">
            <a:avLst/>
          </a:prstGeom>
          <a:noFill/>
        </p:spPr>
      </p:pic>
      <p:pic>
        <p:nvPicPr>
          <p:cNvPr id="2051" name="Picture 3" descr="C:\Users\Owner\OneDrive\Documents\INCOSE\RWG\RWG IS-IW Events\RWG IW2020 Events\Photos\Kevin_Orr.JPEG"/>
          <p:cNvPicPr>
            <a:picLocks noChangeAspect="1" noChangeArrowheads="1"/>
          </p:cNvPicPr>
          <p:nvPr/>
        </p:nvPicPr>
        <p:blipFill>
          <a:blip r:embed="rId7"/>
          <a:srcRect/>
          <a:stretch>
            <a:fillRect/>
          </a:stretch>
        </p:blipFill>
        <p:spPr bwMode="auto">
          <a:xfrm>
            <a:off x="10330562" y="398386"/>
            <a:ext cx="1513581" cy="235267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116586" y="1092200"/>
            <a:ext cx="4091347" cy="4953000"/>
          </a:xfrm>
        </p:spPr>
        <p:txBody>
          <a:bodyPr>
            <a:normAutofit/>
          </a:bodyPr>
          <a:lstStyle/>
          <a:p>
            <a:pPr>
              <a:lnSpc>
                <a:spcPct val="90000"/>
              </a:lnSpc>
              <a:spcBef>
                <a:spcPts val="800"/>
              </a:spcBef>
            </a:pPr>
            <a:r>
              <a:rPr lang="en-US" sz="2000" dirty="0"/>
              <a:t>The RWG maintains an external website (no INCOSE membership needed to view)</a:t>
            </a:r>
          </a:p>
          <a:p>
            <a:pPr>
              <a:lnSpc>
                <a:spcPct val="90000"/>
              </a:lnSpc>
              <a:spcBef>
                <a:spcPts val="800"/>
              </a:spcBef>
            </a:pPr>
            <a:r>
              <a:rPr lang="en-US" sz="2000" dirty="0"/>
              <a:t>Information on upcoming meetings and in work activities is provided.</a:t>
            </a:r>
          </a:p>
          <a:p>
            <a:pPr>
              <a:lnSpc>
                <a:spcPct val="90000"/>
              </a:lnSpc>
              <a:spcBef>
                <a:spcPts val="800"/>
              </a:spcBef>
            </a:pPr>
            <a:r>
              <a:rPr lang="en-US" sz="2000" dirty="0"/>
              <a:t>Anyone interested in participating in requirement working group activities is welcome to view this site to stay informed and obtain links to content.</a:t>
            </a:r>
          </a:p>
        </p:txBody>
      </p:sp>
      <p:sp>
        <p:nvSpPr>
          <p:cNvPr id="6" name="Slide Number Placeholder 5"/>
          <p:cNvSpPr>
            <a:spLocks noGrp="1"/>
          </p:cNvSpPr>
          <p:nvPr>
            <p:ph type="sldNum" sz="quarter" idx="12"/>
          </p:nvPr>
        </p:nvSpPr>
        <p:spPr/>
        <p:txBody>
          <a:bodyPr/>
          <a:lstStyle/>
          <a:p>
            <a:fld id="{924B41C4-1474-8D42-B330-D2828683839D}" type="slidenum">
              <a:rPr lang="en-US" smtClean="0"/>
              <a:pPr/>
              <a:t>7</a:t>
            </a:fld>
            <a:endParaRPr lang="en-US" dirty="0"/>
          </a:p>
        </p:txBody>
      </p:sp>
      <p:sp>
        <p:nvSpPr>
          <p:cNvPr id="10" name="Text Placeholder 9"/>
          <p:cNvSpPr>
            <a:spLocks noGrp="1"/>
          </p:cNvSpPr>
          <p:nvPr>
            <p:ph type="body" sz="quarter" idx="3"/>
          </p:nvPr>
        </p:nvSpPr>
        <p:spPr>
          <a:xfrm>
            <a:off x="3798303" y="6061737"/>
            <a:ext cx="8464553" cy="335667"/>
          </a:xfrm>
        </p:spPr>
        <p:txBody>
          <a:bodyPr>
            <a:noAutofit/>
          </a:bodyPr>
          <a:lstStyle/>
          <a:p>
            <a:pPr lvl="1">
              <a:defRPr/>
            </a:pPr>
            <a:r>
              <a:rPr lang="en-US" sz="1400" dirty="0">
                <a:hlinkClick r:id="rId2"/>
              </a:rPr>
              <a:t>https://www.incose.org/incose-member-resources/working-groups/process/requirements</a:t>
            </a:r>
            <a:endParaRPr lang="en-US" sz="1400" dirty="0"/>
          </a:p>
        </p:txBody>
      </p:sp>
      <p:sp>
        <p:nvSpPr>
          <p:cNvPr id="11" name="Title 10"/>
          <p:cNvSpPr>
            <a:spLocks noGrp="1"/>
          </p:cNvSpPr>
          <p:nvPr>
            <p:ph type="title"/>
          </p:nvPr>
        </p:nvSpPr>
        <p:spPr>
          <a:xfrm>
            <a:off x="412929" y="129564"/>
            <a:ext cx="10978515" cy="812572"/>
          </a:xfrm>
        </p:spPr>
        <p:txBody>
          <a:bodyPr>
            <a:normAutofit/>
          </a:bodyPr>
          <a:lstStyle/>
          <a:p>
            <a:r>
              <a:rPr lang="en-US" sz="4000" dirty="0">
                <a:solidFill>
                  <a:schemeClr val="tx1"/>
                </a:solidFill>
              </a:rPr>
              <a:t>INCOSE RWG External Website</a:t>
            </a:r>
          </a:p>
        </p:txBody>
      </p:sp>
      <p:sp>
        <p:nvSpPr>
          <p:cNvPr id="2" name="Footer Placeholder 4">
            <a:extLst>
              <a:ext uri="{FF2B5EF4-FFF2-40B4-BE49-F238E27FC236}">
                <a16:creationId xmlns:a16="http://schemas.microsoft.com/office/drawing/2014/main" id="{D71FC5E0-167B-5CC3-895D-6AC8BDC49DE7}"/>
              </a:ext>
            </a:extLst>
          </p:cNvPr>
          <p:cNvSpPr>
            <a:spLocks noGrp="1"/>
          </p:cNvSpPr>
          <p:nvPr>
            <p:ph type="ftr" sz="quarter" idx="11"/>
          </p:nvPr>
        </p:nvSpPr>
        <p:spPr>
          <a:xfrm>
            <a:off x="4167769" y="6538913"/>
            <a:ext cx="3862811" cy="365125"/>
          </a:xfrm>
        </p:spPr>
        <p:txBody>
          <a:bodyPr/>
          <a:lstStyle/>
          <a:p>
            <a:r>
              <a:rPr lang="en-US" dirty="0"/>
              <a:t>www.incose.org/symp2023</a:t>
            </a:r>
          </a:p>
        </p:txBody>
      </p:sp>
      <p:pic>
        <p:nvPicPr>
          <p:cNvPr id="4" name="Picture 3" descr="A screenshot of a website&#10;&#10;Description automatically generated with medium confidence">
            <a:extLst>
              <a:ext uri="{FF2B5EF4-FFF2-40B4-BE49-F238E27FC236}">
                <a16:creationId xmlns:a16="http://schemas.microsoft.com/office/drawing/2014/main" id="{DA703DDC-02D6-6931-A15B-EB4A4755A3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6758" y="942136"/>
            <a:ext cx="3002264" cy="3667964"/>
          </a:xfrm>
          <a:prstGeom prst="rect">
            <a:avLst/>
          </a:prstGeom>
        </p:spPr>
      </p:pic>
      <p:pic>
        <p:nvPicPr>
          <p:cNvPr id="7" name="Picture 6" descr="A screenshot of a web page&#10;&#10;Description automatically generated with medium confidence">
            <a:extLst>
              <a:ext uri="{FF2B5EF4-FFF2-40B4-BE49-F238E27FC236}">
                <a16:creationId xmlns:a16="http://schemas.microsoft.com/office/drawing/2014/main" id="{CA05BE25-78A2-344E-4B89-6C4E956785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9347" y="3192840"/>
            <a:ext cx="2729374" cy="2834519"/>
          </a:xfrm>
          <a:prstGeom prst="rect">
            <a:avLst/>
          </a:prstGeom>
        </p:spPr>
      </p:pic>
      <p:pic>
        <p:nvPicPr>
          <p:cNvPr id="12" name="Picture 11" descr="A picture containing text, screenshot, document, receipt&#10;&#10;Description automatically generated">
            <a:extLst>
              <a:ext uri="{FF2B5EF4-FFF2-40B4-BE49-F238E27FC236}">
                <a16:creationId xmlns:a16="http://schemas.microsoft.com/office/drawing/2014/main" id="{D929CEA0-0541-8E82-7EA7-34FC541330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56433" y="963179"/>
            <a:ext cx="4395646" cy="1955161"/>
          </a:xfrm>
          <a:prstGeom prst="rect">
            <a:avLst/>
          </a:prstGeom>
        </p:spPr>
      </p:pic>
      <p:pic>
        <p:nvPicPr>
          <p:cNvPr id="14" name="Picture 13" descr="A screenshot of a document&#10;&#10;Description automatically generated with low confidence">
            <a:extLst>
              <a:ext uri="{FF2B5EF4-FFF2-40B4-BE49-F238E27FC236}">
                <a16:creationId xmlns:a16="http://schemas.microsoft.com/office/drawing/2014/main" id="{14D0798D-0027-5BF3-9EE1-79F65AC844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09913" y="3834252"/>
            <a:ext cx="4048114" cy="2069439"/>
          </a:xfrm>
          <a:prstGeom prst="rect">
            <a:avLst/>
          </a:prstGeom>
        </p:spPr>
      </p:pic>
    </p:spTree>
    <p:extLst>
      <p:ext uri="{BB962C8B-B14F-4D97-AF65-F5344CB8AC3E}">
        <p14:creationId xmlns:p14="http://schemas.microsoft.com/office/powerpoint/2010/main" val="105030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116586" y="1092199"/>
            <a:ext cx="4819374" cy="5264151"/>
          </a:xfrm>
        </p:spPr>
        <p:txBody>
          <a:bodyPr>
            <a:normAutofit/>
          </a:bodyPr>
          <a:lstStyle/>
          <a:p>
            <a:pPr>
              <a:lnSpc>
                <a:spcPct val="90000"/>
              </a:lnSpc>
              <a:spcBef>
                <a:spcPts val="800"/>
              </a:spcBef>
            </a:pPr>
            <a:r>
              <a:rPr lang="en-US" sz="2200" dirty="0"/>
              <a:t>The RWG is using the new “</a:t>
            </a:r>
            <a:r>
              <a:rPr lang="en-US" sz="2200" dirty="0" err="1"/>
              <a:t>iNet</a:t>
            </a:r>
            <a:r>
              <a:rPr lang="en-US" sz="2200" dirty="0"/>
              <a:t>” intranet sites for member only resources</a:t>
            </a:r>
          </a:p>
          <a:p>
            <a:pPr>
              <a:lnSpc>
                <a:spcPct val="90000"/>
              </a:lnSpc>
              <a:spcBef>
                <a:spcPts val="800"/>
              </a:spcBef>
            </a:pPr>
            <a:r>
              <a:rPr lang="en-US" sz="2200" dirty="0"/>
              <a:t>Information on upcoming meetings and current activities are provided as well as additional, member-only content.</a:t>
            </a:r>
          </a:p>
          <a:p>
            <a:pPr>
              <a:lnSpc>
                <a:spcPct val="90000"/>
              </a:lnSpc>
              <a:spcBef>
                <a:spcPts val="800"/>
              </a:spcBef>
            </a:pPr>
            <a:r>
              <a:rPr lang="en-US" sz="2200" dirty="0"/>
              <a:t>IW2023 material and presentations will be provided on this platform.</a:t>
            </a:r>
          </a:p>
          <a:p>
            <a:pPr>
              <a:lnSpc>
                <a:spcPct val="90000"/>
              </a:lnSpc>
              <a:spcBef>
                <a:spcPts val="800"/>
              </a:spcBef>
            </a:pPr>
            <a:r>
              <a:rPr lang="en-US" sz="2200" dirty="0"/>
              <a:t>The Connect sites have been retired and are no longer utilized for INCOSE working group communication.</a:t>
            </a:r>
          </a:p>
        </p:txBody>
      </p:sp>
      <p:sp>
        <p:nvSpPr>
          <p:cNvPr id="6" name="Slide Number Placeholder 5"/>
          <p:cNvSpPr>
            <a:spLocks noGrp="1"/>
          </p:cNvSpPr>
          <p:nvPr>
            <p:ph type="sldNum" sz="quarter" idx="12"/>
          </p:nvPr>
        </p:nvSpPr>
        <p:spPr/>
        <p:txBody>
          <a:bodyPr/>
          <a:lstStyle/>
          <a:p>
            <a:fld id="{924B41C4-1474-8D42-B330-D2828683839D}" type="slidenum">
              <a:rPr lang="en-US" smtClean="0"/>
              <a:pPr/>
              <a:t>8</a:t>
            </a:fld>
            <a:endParaRPr lang="en-US" dirty="0"/>
          </a:p>
        </p:txBody>
      </p:sp>
      <p:sp>
        <p:nvSpPr>
          <p:cNvPr id="10" name="Text Placeholder 9"/>
          <p:cNvSpPr>
            <a:spLocks noGrp="1"/>
          </p:cNvSpPr>
          <p:nvPr>
            <p:ph type="body" sz="quarter" idx="3"/>
          </p:nvPr>
        </p:nvSpPr>
        <p:spPr>
          <a:xfrm>
            <a:off x="6141671" y="6118321"/>
            <a:ext cx="4819374" cy="365125"/>
          </a:xfrm>
        </p:spPr>
        <p:txBody>
          <a:bodyPr>
            <a:noAutofit/>
          </a:bodyPr>
          <a:lstStyle/>
          <a:p>
            <a:r>
              <a:rPr lang="en-US" sz="1400" dirty="0">
                <a:solidFill>
                  <a:schemeClr val="accent2"/>
                </a:solidFill>
                <a:hlinkClick r:id="rId2"/>
              </a:rPr>
              <a:t>https://www.incose.org/inet/working-groups/requirements</a:t>
            </a:r>
            <a:endParaRPr lang="en-US" sz="1400" dirty="0">
              <a:solidFill>
                <a:schemeClr val="accent2"/>
              </a:solidFill>
            </a:endParaRPr>
          </a:p>
        </p:txBody>
      </p:sp>
      <p:sp>
        <p:nvSpPr>
          <p:cNvPr id="11" name="Title 10"/>
          <p:cNvSpPr>
            <a:spLocks noGrp="1"/>
          </p:cNvSpPr>
          <p:nvPr>
            <p:ph type="title"/>
          </p:nvPr>
        </p:nvSpPr>
        <p:spPr>
          <a:xfrm>
            <a:off x="412929" y="129564"/>
            <a:ext cx="10978515" cy="812572"/>
          </a:xfrm>
        </p:spPr>
        <p:txBody>
          <a:bodyPr>
            <a:normAutofit/>
          </a:bodyPr>
          <a:lstStyle/>
          <a:p>
            <a:r>
              <a:rPr lang="en-US" sz="4000" dirty="0">
                <a:solidFill>
                  <a:schemeClr val="tx1"/>
                </a:solidFill>
              </a:rPr>
              <a:t>INCOSE RWG Internal Website (</a:t>
            </a:r>
            <a:r>
              <a:rPr lang="en-US" sz="4000" dirty="0" err="1">
                <a:solidFill>
                  <a:schemeClr val="tx1"/>
                </a:solidFill>
              </a:rPr>
              <a:t>iNet</a:t>
            </a:r>
            <a:r>
              <a:rPr lang="en-US" sz="4000" dirty="0">
                <a:solidFill>
                  <a:schemeClr val="tx1"/>
                </a:solidFill>
              </a:rPr>
              <a:t>)</a:t>
            </a:r>
          </a:p>
        </p:txBody>
      </p:sp>
      <p:sp>
        <p:nvSpPr>
          <p:cNvPr id="3" name="Footer Placeholder 4">
            <a:extLst>
              <a:ext uri="{FF2B5EF4-FFF2-40B4-BE49-F238E27FC236}">
                <a16:creationId xmlns:a16="http://schemas.microsoft.com/office/drawing/2014/main" id="{3D81C7FD-AE04-E4AB-2026-151C687112A7}"/>
              </a:ext>
            </a:extLst>
          </p:cNvPr>
          <p:cNvSpPr>
            <a:spLocks noGrp="1"/>
          </p:cNvSpPr>
          <p:nvPr>
            <p:ph type="ftr" sz="quarter" idx="11"/>
          </p:nvPr>
        </p:nvSpPr>
        <p:spPr>
          <a:xfrm>
            <a:off x="4102364" y="6483446"/>
            <a:ext cx="3862811" cy="365125"/>
          </a:xfrm>
        </p:spPr>
        <p:txBody>
          <a:bodyPr/>
          <a:lstStyle/>
          <a:p>
            <a:r>
              <a:rPr lang="en-US" dirty="0"/>
              <a:t>www.incose.org/symp2023</a:t>
            </a:r>
          </a:p>
        </p:txBody>
      </p:sp>
      <p:pic>
        <p:nvPicPr>
          <p:cNvPr id="5" name="Picture 4" descr="A screenshot of a website&#10;&#10;Description automatically generated with medium confidence">
            <a:extLst>
              <a:ext uri="{FF2B5EF4-FFF2-40B4-BE49-F238E27FC236}">
                <a16:creationId xmlns:a16="http://schemas.microsoft.com/office/drawing/2014/main" id="{45FDC8C8-9335-0BA8-866B-DC353E9185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7721" y="851920"/>
            <a:ext cx="3114172" cy="3306213"/>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38DBF74F-CF5D-2AB1-45C5-5A6E5AEA6E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4040" y="4285229"/>
            <a:ext cx="2861533" cy="1943316"/>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901B9478-0833-7BDF-3FCD-EEDFCE3043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27102" y="4244766"/>
            <a:ext cx="3176341" cy="1508430"/>
          </a:xfrm>
          <a:prstGeom prst="rect">
            <a:avLst/>
          </a:prstGeom>
        </p:spPr>
      </p:pic>
      <p:pic>
        <p:nvPicPr>
          <p:cNvPr id="17" name="Picture 16" descr="A screenshot of a computer&#10;&#10;Description automatically generated with low confidence">
            <a:extLst>
              <a:ext uri="{FF2B5EF4-FFF2-40B4-BE49-F238E27FC236}">
                <a16:creationId xmlns:a16="http://schemas.microsoft.com/office/drawing/2014/main" id="{2FE053EE-A494-0D26-CDE6-CD38500302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27102" y="1180166"/>
            <a:ext cx="3476380" cy="2377358"/>
          </a:xfrm>
          <a:prstGeom prst="rect">
            <a:avLst/>
          </a:prstGeom>
        </p:spPr>
      </p:pic>
    </p:spTree>
    <p:extLst>
      <p:ext uri="{BB962C8B-B14F-4D97-AF65-F5344CB8AC3E}">
        <p14:creationId xmlns:p14="http://schemas.microsoft.com/office/powerpoint/2010/main" val="369282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0943" y="0"/>
            <a:ext cx="10978515" cy="1143000"/>
          </a:xfrm>
        </p:spPr>
        <p:txBody>
          <a:bodyPr>
            <a:normAutofit/>
          </a:bodyPr>
          <a:lstStyle/>
          <a:p>
            <a:r>
              <a:rPr lang="en-US" dirty="0">
                <a:solidFill>
                  <a:schemeClr val="tx1"/>
                </a:solidFill>
              </a:rPr>
              <a:t>RWG Viva Engage (Yammer) Community</a:t>
            </a:r>
          </a:p>
        </p:txBody>
      </p:sp>
      <p:sp>
        <p:nvSpPr>
          <p:cNvPr id="9" name="Content Placeholder 8"/>
          <p:cNvSpPr>
            <a:spLocks noGrp="1"/>
          </p:cNvSpPr>
          <p:nvPr>
            <p:ph sz="half" idx="2"/>
          </p:nvPr>
        </p:nvSpPr>
        <p:spPr>
          <a:xfrm>
            <a:off x="394313" y="1458232"/>
            <a:ext cx="5131765" cy="4435445"/>
          </a:xfrm>
        </p:spPr>
        <p:txBody>
          <a:bodyPr>
            <a:noAutofit/>
          </a:bodyPr>
          <a:lstStyle/>
          <a:p>
            <a:pPr>
              <a:lnSpc>
                <a:spcPct val="90000"/>
              </a:lnSpc>
              <a:spcBef>
                <a:spcPts val="0"/>
              </a:spcBef>
              <a:spcAft>
                <a:spcPts val="1400"/>
              </a:spcAft>
            </a:pPr>
            <a:r>
              <a:rPr lang="en-US" sz="2200" dirty="0"/>
              <a:t>The</a:t>
            </a:r>
            <a:r>
              <a:rPr lang="en-US" sz="2200" b="1" dirty="0"/>
              <a:t> </a:t>
            </a:r>
            <a:r>
              <a:rPr lang="en-US" sz="2200" dirty="0"/>
              <a:t>INCOSE organization has established Microsoft platforms for INCOSE member engagement.</a:t>
            </a:r>
          </a:p>
          <a:p>
            <a:pPr>
              <a:lnSpc>
                <a:spcPct val="90000"/>
              </a:lnSpc>
              <a:spcBef>
                <a:spcPts val="0"/>
              </a:spcBef>
              <a:spcAft>
                <a:spcPts val="1400"/>
              </a:spcAft>
            </a:pPr>
            <a:r>
              <a:rPr lang="en-US" sz="2200" dirty="0"/>
              <a:t>Upon obtaining the member login from the INCOSE CIO Barclay Brown, navigate to Viva Engage and join the Requirements WG Community.</a:t>
            </a:r>
          </a:p>
          <a:p>
            <a:pPr>
              <a:lnSpc>
                <a:spcPct val="90000"/>
              </a:lnSpc>
              <a:spcBef>
                <a:spcPts val="0"/>
              </a:spcBef>
              <a:spcAft>
                <a:spcPts val="1400"/>
              </a:spcAft>
            </a:pPr>
            <a:r>
              <a:rPr lang="en-US" sz="2200" dirty="0"/>
              <a:t>This platform enables more interactive announcements, questions, and discussions throughout the year!</a:t>
            </a:r>
          </a:p>
        </p:txBody>
      </p:sp>
      <p:sp>
        <p:nvSpPr>
          <p:cNvPr id="6" name="Slide Number Placeholder 5"/>
          <p:cNvSpPr>
            <a:spLocks noGrp="1"/>
          </p:cNvSpPr>
          <p:nvPr>
            <p:ph type="sldNum" sz="quarter" idx="12"/>
          </p:nvPr>
        </p:nvSpPr>
        <p:spPr/>
        <p:txBody>
          <a:bodyPr/>
          <a:lstStyle/>
          <a:p>
            <a:fld id="{924B41C4-1474-8D42-B330-D2828683839D}" type="slidenum">
              <a:rPr lang="en-US" smtClean="0"/>
              <a:pPr/>
              <a:t>9</a:t>
            </a:fld>
            <a:endParaRPr lang="en-US" dirty="0"/>
          </a:p>
        </p:txBody>
      </p:sp>
      <p:sp>
        <p:nvSpPr>
          <p:cNvPr id="13" name="TextBox 12"/>
          <p:cNvSpPr txBox="1"/>
          <p:nvPr/>
        </p:nvSpPr>
        <p:spPr>
          <a:xfrm>
            <a:off x="5744376" y="5893677"/>
            <a:ext cx="6264039" cy="50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a:lnSpc>
                <a:spcPct val="80000"/>
              </a:lnSpc>
            </a:pPr>
            <a:r>
              <a:rPr lang="en-US" sz="1800" dirty="0"/>
              <a:t>Access to Communities is through the Microsoft Teams App, Viva Engage App (iOS), or the online Microsoft Teams site.</a:t>
            </a:r>
          </a:p>
        </p:txBody>
      </p:sp>
      <p:sp>
        <p:nvSpPr>
          <p:cNvPr id="11" name="Footer Placeholder 4"/>
          <p:cNvSpPr>
            <a:spLocks noGrp="1"/>
          </p:cNvSpPr>
          <p:nvPr>
            <p:ph type="ftr" sz="quarter" idx="11"/>
          </p:nvPr>
        </p:nvSpPr>
        <p:spPr>
          <a:xfrm>
            <a:off x="4167769" y="6477466"/>
            <a:ext cx="3862811" cy="365125"/>
          </a:xfrm>
        </p:spPr>
        <p:txBody>
          <a:bodyPr/>
          <a:lstStyle/>
          <a:p>
            <a:r>
              <a:rPr lang="en-US" dirty="0"/>
              <a:t>www.incose.org/symp2023</a:t>
            </a:r>
          </a:p>
        </p:txBody>
      </p:sp>
      <p:pic>
        <p:nvPicPr>
          <p:cNvPr id="3" name="Picture 2" descr="A screenshot of a web page&#10;&#10;Description automatically generated">
            <a:extLst>
              <a:ext uri="{FF2B5EF4-FFF2-40B4-BE49-F238E27FC236}">
                <a16:creationId xmlns:a16="http://schemas.microsoft.com/office/drawing/2014/main" id="{E9527219-45B4-B907-0E7E-B92CBDA8EF24}"/>
              </a:ext>
            </a:extLst>
          </p:cNvPr>
          <p:cNvPicPr>
            <a:picLocks noChangeAspect="1"/>
          </p:cNvPicPr>
          <p:nvPr/>
        </p:nvPicPr>
        <p:blipFill>
          <a:blip r:embed="rId2"/>
          <a:stretch>
            <a:fillRect/>
          </a:stretch>
        </p:blipFill>
        <p:spPr>
          <a:xfrm>
            <a:off x="5744376" y="1015096"/>
            <a:ext cx="6059661" cy="4752676"/>
          </a:xfrm>
          <a:prstGeom prst="rect">
            <a:avLst/>
          </a:prstGeom>
        </p:spPr>
      </p:pic>
    </p:spTree>
    <p:extLst>
      <p:ext uri="{BB962C8B-B14F-4D97-AF65-F5344CB8AC3E}">
        <p14:creationId xmlns:p14="http://schemas.microsoft.com/office/powerpoint/2010/main" val="2611508979"/>
      </p:ext>
    </p:extLst>
  </p:cSld>
  <p:clrMapOvr>
    <a:masterClrMapping/>
  </p:clrMapOvr>
</p:sld>
</file>

<file path=ppt/theme/theme1.xml><?xml version="1.0" encoding="utf-8"?>
<a:theme xmlns:a="http://schemas.openxmlformats.org/drawingml/2006/main" name="IS2023 Slide Light">
  <a:themeElements>
    <a:clrScheme name="INCOSE">
      <a:dk1>
        <a:srgbClr val="2B70AC"/>
      </a:dk1>
      <a:lt1>
        <a:srgbClr val="FFFFFF"/>
      </a:lt1>
      <a:dk2>
        <a:srgbClr val="0E2434"/>
      </a:dk2>
      <a:lt2>
        <a:srgbClr val="FECB38"/>
      </a:lt2>
      <a:accent1>
        <a:srgbClr val="799056"/>
      </a:accent1>
      <a:accent2>
        <a:srgbClr val="E65341"/>
      </a:accent2>
      <a:accent3>
        <a:srgbClr val="4B80C1"/>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99999"/>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705B331-E26A-5D41-8F5C-9F20CC6C2330}" vid="{3E12CEAF-6DF1-3E47-85DB-F81BCF0709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is2023-slide-v2</Template>
  <TotalTime>2064</TotalTime>
  <Words>3976</Words>
  <Application>Microsoft Macintosh PowerPoint</Application>
  <PresentationFormat>Custom</PresentationFormat>
  <Paragraphs>393</Paragraphs>
  <Slides>50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Montserrat</vt:lpstr>
      <vt:lpstr>IS2023 Slide Light</vt:lpstr>
      <vt:lpstr>IS2023 RWG Meeting</vt:lpstr>
      <vt:lpstr>Meeting Agenda</vt:lpstr>
      <vt:lpstr>Welcome and Introduction</vt:lpstr>
      <vt:lpstr>Welcome!</vt:lpstr>
      <vt:lpstr>RWG Charter</vt:lpstr>
      <vt:lpstr>RWG Leadership</vt:lpstr>
      <vt:lpstr>INCOSE RWG External Website</vt:lpstr>
      <vt:lpstr>INCOSE RWG Internal Website (iNet)</vt:lpstr>
      <vt:lpstr>RWG Viva Engage (Yammer) Community</vt:lpstr>
      <vt:lpstr>RWG Outreach Events</vt:lpstr>
      <vt:lpstr>INCOSE RWG YouTube Channel</vt:lpstr>
      <vt:lpstr>How to Become Involved in RWG</vt:lpstr>
      <vt:lpstr>RWG 2023 Activities and Status</vt:lpstr>
      <vt:lpstr>RWG 2023 Completed Events</vt:lpstr>
      <vt:lpstr>IW2023 Sessions (including pre-event)</vt:lpstr>
      <vt:lpstr>RWG Product Tree</vt:lpstr>
      <vt:lpstr>RWG Products are in the INCOSE Store!</vt:lpstr>
      <vt:lpstr>PowerPoint Presentation</vt:lpstr>
      <vt:lpstr>The RWG Guides Provide Practical Application of the NRM</vt:lpstr>
      <vt:lpstr>Guide to Writing Requirements Updates</vt:lpstr>
      <vt:lpstr>Recent Updates to the Guide to Writing Requirements</vt:lpstr>
      <vt:lpstr>PowerPoint Presentation</vt:lpstr>
      <vt:lpstr>Change Summary</vt:lpstr>
      <vt:lpstr>PowerPoint Presentation</vt:lpstr>
      <vt:lpstr>Rules to Characteristics Cross Reference Matrix</vt:lpstr>
      <vt:lpstr>NRM Concepts and Activities to Characteristics Cross Reference Matrix (partial)</vt:lpstr>
      <vt:lpstr>Also updated the  GtWR Summary Sheet</vt:lpstr>
      <vt:lpstr>Guide to Writing Requirements</vt:lpstr>
      <vt:lpstr>RWG 2023 Planned Activities</vt:lpstr>
      <vt:lpstr>Update of SEBoK</vt:lpstr>
      <vt:lpstr>SEBoK Observations</vt:lpstr>
      <vt:lpstr>Planned Updated Content</vt:lpstr>
      <vt:lpstr>NRM V2</vt:lpstr>
      <vt:lpstr>Continue Collaboration with Other Working Groups</vt:lpstr>
      <vt:lpstr>Continue To Hold our Monthly Meetings</vt:lpstr>
      <vt:lpstr>Open Discussion</vt:lpstr>
      <vt:lpstr>INCOSE NRM Underlying Concepts</vt:lpstr>
      <vt:lpstr>Needs vs. Requirements</vt:lpstr>
      <vt:lpstr>Needs vs. Requirements</vt:lpstr>
      <vt:lpstr>Needs vs. Requirements</vt:lpstr>
      <vt:lpstr>Needs vs. Requirements</vt:lpstr>
      <vt:lpstr>Continuous Integration, Verification, and Validation</vt:lpstr>
      <vt:lpstr>Continuous Integration, Verification, &amp; Validation  across the lifecycle</vt:lpstr>
      <vt:lpstr>Continuous Integration, Verification and Validation</vt:lpstr>
      <vt:lpstr>Security, Safety, and Sustainability</vt:lpstr>
      <vt:lpstr>Security, Safety, and Sustainability</vt:lpstr>
      <vt:lpstr>Data-Centric Practice of SE</vt:lpstr>
      <vt:lpstr>Data-centric Practice of SE</vt:lpstr>
      <vt:lpstr>Other Topics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Template for IS2023</dc:title>
  <dc:creator>Owner</dc:creator>
  <cp:lastModifiedBy>Lou Wheatcraft</cp:lastModifiedBy>
  <cp:revision>156</cp:revision>
  <dcterms:created xsi:type="dcterms:W3CDTF">2023-04-08T16:49:42Z</dcterms:created>
  <dcterms:modified xsi:type="dcterms:W3CDTF">2023-07-13T15:03:39Z</dcterms:modified>
</cp:coreProperties>
</file>