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89" r:id="rId4"/>
    <p:sldId id="295" r:id="rId5"/>
    <p:sldId id="290" r:id="rId6"/>
    <p:sldId id="291" r:id="rId7"/>
    <p:sldId id="292" r:id="rId8"/>
    <p:sldId id="293" r:id="rId9"/>
    <p:sldId id="299" r:id="rId10"/>
    <p:sldId id="300" r:id="rId11"/>
    <p:sldId id="294" r:id="rId12"/>
    <p:sldId id="301" r:id="rId13"/>
    <p:sldId id="302" r:id="rId14"/>
    <p:sldId id="303" r:id="rId15"/>
    <p:sldId id="304" r:id="rId16"/>
    <p:sldId id="305" r:id="rId17"/>
    <p:sldId id="306" r:id="rId18"/>
    <p:sldId id="296" r:id="rId19"/>
    <p:sldId id="297" r:id="rId20"/>
    <p:sldId id="307" r:id="rId21"/>
    <p:sldId id="259" r:id="rId22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B1E"/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34"/>
  </p:normalViewPr>
  <p:slideViewPr>
    <p:cSldViewPr snapToGrid="0" snapToObjects="1">
      <p:cViewPr varScale="1">
        <p:scale>
          <a:sx n="85" d="100"/>
          <a:sy n="85" d="100"/>
        </p:scale>
        <p:origin x="77" y="53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15DB-5487-1645-B10C-3E5FE51F2D84}" type="datetime1">
              <a:rPr lang="fr-FR" smtClean="0"/>
              <a:pPr/>
              <a:t>14/07/2019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EFBC-D821-BA44-9E84-202053B14561}" type="datetime1">
              <a:rPr lang="fr-FR" smtClean="0"/>
              <a:pPr/>
              <a:t>14/07/2019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4274" y="502041"/>
            <a:ext cx="5838698" cy="193548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  <a:noFill/>
          <a:ln>
            <a:noFill/>
          </a:ln>
        </p:spPr>
        <p:txBody>
          <a:bodyPr anchor="b"/>
          <a:lstStyle>
            <a:lvl1pPr algn="l">
              <a:defRPr sz="6000" baseline="0">
                <a:solidFill>
                  <a:srgbClr val="981B1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/symp2019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981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1E3-2629-874B-8993-99A1E0A9284D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368A-2845-984F-BC93-572EB4A96E4E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3360" y="1738339"/>
            <a:ext cx="6184456" cy="2050096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/symp2019</a:t>
            </a:r>
          </a:p>
        </p:txBody>
      </p:sp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rgbClr val="981B1E"/>
                </a:solidFill>
                <a:latin typeface="+mj-lt"/>
                <a:cs typeface="Open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9ED1-EC49-444F-89EF-0E6488A06611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41D-703B-B149-9632-259839EF6368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981B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4A1A-AB69-594C-8FE8-6170E04848F0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981B1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981B1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7753-1B1E-F54C-8603-A4176456E035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681C-3ED8-D440-BE35-2DAF11157193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A065-B694-8840-B8D3-3BE981B997B3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2A8C-61C2-2643-B319-849430647A3E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981B1E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F1A9-BDE5-8445-A54F-96A6DD3F4687}" type="datetime4">
              <a:rPr lang="en-US" smtClean="0"/>
              <a:pPr/>
              <a:t>July 14,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-I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8" cy="9979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37F6-2F6E-2643-B195-56D73C321E5E}" type="datetime4">
              <a:rPr lang="en-US" smtClean="0"/>
              <a:pPr/>
              <a:t>July 14,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www.incose.org</a:t>
            </a:r>
            <a:r>
              <a:rPr lang="en-US" dirty="0"/>
              <a:t>/symp2019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981B1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criterialabs.com/pems-rf-parts-upscreening-to-nasa-eee-inst-002-l1-l2/" TargetMode="External"/><Relationship Id="rId3" Type="http://schemas.openxmlformats.org/officeDocument/2006/relationships/hyperlink" Target="http://aegispower.com/index.php/main" TargetMode="External"/><Relationship Id="rId7" Type="http://schemas.openxmlformats.org/officeDocument/2006/relationships/hyperlink" Target="https://wpo-altertechnology.com/cots-commercial-off-shelf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hyperlink" Target="https://bluecanyontech.com/static/datasheet/BCT_DataSheet_Components_StarTrackers.pdf" TargetMode="External"/><Relationship Id="rId10" Type="http://schemas.openxmlformats.org/officeDocument/2006/relationships/hyperlink" Target="https://militaryethernet.com/products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slideshare.net/JosiahRenaudin/testing-in-the-new-world-of-offtheshelf-softwa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Evaluation of COTS Hardware Assemblies</a:t>
            </a:r>
            <a:br>
              <a:rPr lang="en-US" sz="4000" dirty="0" smtClean="0"/>
            </a:br>
            <a:r>
              <a:rPr lang="en-US" sz="2700" dirty="0" smtClean="0"/>
              <a:t>for use in Risk Averse, Cost Constrained Space-based Systems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Tami Katz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3800" dirty="0" smtClean="0"/>
              <a:t>Step 2 – Develop a COTS Evaluation Checklist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266092"/>
            <a:ext cx="10978515" cy="517986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Once the project requirements and constraints are identified, a checklist of specific parameters can be </a:t>
            </a:r>
            <a:r>
              <a:rPr lang="en-US" dirty="0" smtClean="0"/>
              <a:t>developed (example shown on next slide).</a:t>
            </a:r>
          </a:p>
          <a:p>
            <a:r>
              <a:rPr lang="en-US" dirty="0"/>
              <a:t>This checklist is an aid for evaluation of different COTS solutions to address specific criteria for the project.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/>
              <a:t>areas to consider for the checklist </a:t>
            </a:r>
            <a:r>
              <a:rPr lang="en-US" dirty="0" smtClean="0"/>
              <a:t>include (but not limited to): 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data (performance, environments, part and material data, Interfaces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heritage </a:t>
            </a:r>
            <a:r>
              <a:rPr lang="en-US" dirty="0"/>
              <a:t>of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fabrication processes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program and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security vulnerability</a:t>
            </a:r>
          </a:p>
          <a:p>
            <a:pPr lvl="1"/>
            <a:r>
              <a:rPr lang="en-US" dirty="0" smtClean="0"/>
              <a:t>plans </a:t>
            </a:r>
            <a:r>
              <a:rPr lang="en-US" dirty="0"/>
              <a:t>for product upgrade or </a:t>
            </a:r>
            <a:r>
              <a:rPr lang="en-US" dirty="0" smtClean="0"/>
              <a:t>obsolescence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product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post-delivery </a:t>
            </a:r>
            <a:r>
              <a:rPr lang="en-US" dirty="0"/>
              <a:t>support for </a:t>
            </a:r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872423"/>
          </a:xfrm>
        </p:spPr>
        <p:txBody>
          <a:bodyPr/>
          <a:lstStyle/>
          <a:p>
            <a:r>
              <a:rPr lang="en-US" dirty="0" smtClean="0"/>
              <a:t>Example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274529"/>
            <a:ext cx="5285951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checklist includes the assessment of critical parameters needed to ensure the COTS satisfies program requirements</a:t>
            </a:r>
          </a:p>
          <a:p>
            <a:r>
              <a:rPr lang="en-US" dirty="0" smtClean="0"/>
              <a:t>Because this checklist simplifies the resultant verification data it will likely need to be agreed-to with customer and other program stakeholders prior to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591" y="846139"/>
            <a:ext cx="5545120" cy="53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4000" dirty="0" smtClean="0"/>
              <a:t>Step 3 </a:t>
            </a:r>
            <a:r>
              <a:rPr lang="en-US" sz="4000" dirty="0"/>
              <a:t>– Obtain </a:t>
            </a:r>
            <a:r>
              <a:rPr lang="en-US" sz="4000" dirty="0" smtClean="0"/>
              <a:t>COTS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20" y="1266092"/>
            <a:ext cx="8037369" cy="509025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Assessment of the COTS solution uses information about the COTS </a:t>
            </a:r>
            <a:r>
              <a:rPr lang="en-US" dirty="0" smtClean="0"/>
              <a:t>assembly and the </a:t>
            </a:r>
            <a:r>
              <a:rPr lang="en-US" dirty="0"/>
              <a:t>COTS supplier themselves. </a:t>
            </a:r>
            <a:endParaRPr lang="en-US" dirty="0" smtClean="0"/>
          </a:p>
          <a:p>
            <a:r>
              <a:rPr lang="en-US" dirty="0"/>
              <a:t>COTS suppliers typically provide datasheets for public usage.   </a:t>
            </a:r>
            <a:endParaRPr lang="en-US" dirty="0" smtClean="0"/>
          </a:p>
          <a:p>
            <a:r>
              <a:rPr lang="en-US" dirty="0" smtClean="0"/>
              <a:t>Conversations </a:t>
            </a:r>
            <a:r>
              <a:rPr lang="en-US" dirty="0"/>
              <a:t>with the suppliers may also yield additional data, and in some cases the supplier may be willing to support providing data towards the evaluation checklist. 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some suppliers this is additional </a:t>
            </a:r>
            <a:r>
              <a:rPr lang="en-US" dirty="0" smtClean="0"/>
              <a:t>scope; </a:t>
            </a:r>
            <a:r>
              <a:rPr lang="en-US" dirty="0"/>
              <a:t>they may either not provide this information, or provide at a substantial increase in cost.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missing data is a risk and assessed accordingly.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557" y="1351844"/>
            <a:ext cx="2988510" cy="36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4000" dirty="0" smtClean="0"/>
              <a:t>Step 4 – Analyze to Determine Gaps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20" y="1266093"/>
            <a:ext cx="5915058" cy="460638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project team compares the requirements and constraints </a:t>
            </a:r>
            <a:r>
              <a:rPr lang="en-US" dirty="0" smtClean="0"/>
              <a:t>against </a:t>
            </a:r>
            <a:r>
              <a:rPr lang="en-US" dirty="0"/>
              <a:t>the COTS data to identify any gaps. </a:t>
            </a:r>
            <a:endParaRPr lang="en-US" dirty="0" smtClean="0"/>
          </a:p>
          <a:p>
            <a:r>
              <a:rPr lang="en-US" dirty="0" smtClean="0"/>
              <a:t>Areas </a:t>
            </a:r>
            <a:r>
              <a:rPr lang="en-US" dirty="0"/>
              <a:t>where the COTS product is either not meeting the project criteria, or the data is missing, are identified. 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identified gaps, </a:t>
            </a:r>
            <a:r>
              <a:rPr lang="en-US" dirty="0" smtClean="0"/>
              <a:t>a trace </a:t>
            </a:r>
            <a:r>
              <a:rPr lang="en-US" dirty="0"/>
              <a:t>to customer requirements </a:t>
            </a:r>
            <a:r>
              <a:rPr lang="en-US" dirty="0" smtClean="0"/>
              <a:t>identifies </a:t>
            </a:r>
            <a:r>
              <a:rPr lang="en-US" dirty="0"/>
              <a:t>whether the customer will need to be included in any subsequent approvals towards the COTS usage.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642" y="1102463"/>
            <a:ext cx="5314602" cy="3358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59520" y="2401941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Gap?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5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3800" dirty="0" smtClean="0"/>
              <a:t>Step 5 – Perform Risk Assessment </a:t>
            </a:r>
            <a:r>
              <a:rPr lang="en-US" sz="3800" dirty="0" smtClean="0"/>
              <a:t>and </a:t>
            </a:r>
            <a:r>
              <a:rPr lang="en-US" sz="3800" dirty="0" smtClean="0"/>
              <a:t>Document </a:t>
            </a:r>
            <a:r>
              <a:rPr lang="en-US" sz="3800" dirty="0" smtClean="0"/>
              <a:t>the Results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" y="1442720"/>
            <a:ext cx="7583541" cy="491363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project team performs a risk assessment for the parameters that do not meet the project requirements or </a:t>
            </a:r>
            <a:r>
              <a:rPr lang="en-US" dirty="0" smtClean="0"/>
              <a:t>processes.  </a:t>
            </a:r>
          </a:p>
          <a:p>
            <a:r>
              <a:rPr lang="en-US" dirty="0" smtClean="0"/>
              <a:t>For </a:t>
            </a:r>
            <a:r>
              <a:rPr lang="en-US" dirty="0"/>
              <a:t>the identified </a:t>
            </a:r>
            <a:r>
              <a:rPr lang="en-US" dirty="0" smtClean="0"/>
              <a:t>gaps, </a:t>
            </a:r>
            <a:r>
              <a:rPr lang="en-US" dirty="0"/>
              <a:t>evaluations of mitigation options assess if the gaps can be reduced </a:t>
            </a:r>
            <a:r>
              <a:rPr lang="en-US" dirty="0" smtClean="0"/>
              <a:t>using techniques such as: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design </a:t>
            </a:r>
            <a:r>
              <a:rPr lang="en-US" dirty="0" smtClean="0"/>
              <a:t>solutions by the project (isolators, etc.)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qualification tests by the </a:t>
            </a:r>
            <a:r>
              <a:rPr lang="en-US" dirty="0" smtClean="0"/>
              <a:t>supplier or project 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analyses or </a:t>
            </a:r>
            <a:r>
              <a:rPr lang="en-US" dirty="0" smtClean="0"/>
              <a:t>inspections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</a:t>
            </a:r>
            <a:r>
              <a:rPr lang="en-US" dirty="0" smtClean="0"/>
              <a:t>are </a:t>
            </a:r>
            <a:r>
              <a:rPr lang="en-US" dirty="0"/>
              <a:t>captured into a report for the COTS assembly that shows the assessment of the COTS assembly against the requirements and any identified risks and mitigation plans.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amount of effort put into this assessment is a function of the risk profile of the project.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1237189"/>
            <a:ext cx="3806320" cy="26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4000" dirty="0"/>
              <a:t>Step 6 – Recommendation of COTS </a:t>
            </a:r>
            <a:r>
              <a:rPr lang="en-US" sz="4000" dirty="0" smtClean="0"/>
              <a:t>Usage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266093"/>
            <a:ext cx="7969637" cy="41898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project technical team determines if the COTS assembly is a fit for the </a:t>
            </a:r>
            <a:r>
              <a:rPr lang="en-US" dirty="0" smtClean="0"/>
              <a:t>project, forming </a:t>
            </a:r>
            <a:r>
              <a:rPr lang="en-US" dirty="0" smtClean="0"/>
              <a:t>a recommendation </a:t>
            </a:r>
            <a:r>
              <a:rPr lang="en-US" dirty="0" smtClean="0"/>
              <a:t>whether </a:t>
            </a:r>
            <a:r>
              <a:rPr lang="en-US" dirty="0"/>
              <a:t>to proceed with </a:t>
            </a:r>
            <a:r>
              <a:rPr lang="en-US" dirty="0" smtClean="0"/>
              <a:t>the COTS.</a:t>
            </a:r>
          </a:p>
          <a:p>
            <a:r>
              <a:rPr lang="en-US" dirty="0" smtClean="0"/>
              <a:t>This consists </a:t>
            </a:r>
            <a:r>
              <a:rPr lang="en-US" dirty="0"/>
              <a:t>of a trade study to ensure all parameters are evaluated against other options (e.g. developing a custom assembly, subcontracting with a supplier for unit development, or purchasing a different COTS product). </a:t>
            </a:r>
            <a:endParaRPr lang="en-US" dirty="0" smtClean="0"/>
          </a:p>
          <a:p>
            <a:r>
              <a:rPr lang="en-US" dirty="0" smtClean="0"/>
              <a:t>Decision to proceed will lead to </a:t>
            </a:r>
            <a:r>
              <a:rPr lang="en-US" dirty="0"/>
              <a:t>a more formal program acceptance of the product. 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045" y="1365956"/>
            <a:ext cx="3177518" cy="30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3800" dirty="0"/>
              <a:t>Step 7 – Obtain Project and Stakeholder Approval for COTS </a:t>
            </a:r>
            <a:r>
              <a:rPr lang="en-US" sz="3800" dirty="0" smtClean="0"/>
              <a:t>Usage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20" y="1580444"/>
            <a:ext cx="7687414" cy="47759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Approval for the decision to use COTS will depend on the project, but at a minimum </a:t>
            </a:r>
            <a:r>
              <a:rPr lang="en-US" dirty="0" smtClean="0"/>
              <a:t>involves personnel </a:t>
            </a:r>
            <a:r>
              <a:rPr lang="en-US" dirty="0"/>
              <a:t>with authority to accept any residual project risk or costs associated with the mitigation plans, such as a program review board. 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projects with risk averse customers that require insight or </a:t>
            </a:r>
            <a:r>
              <a:rPr lang="en-US" dirty="0" smtClean="0"/>
              <a:t>oversight this </a:t>
            </a:r>
            <a:r>
              <a:rPr lang="en-US" dirty="0"/>
              <a:t>may go to a customer review board for formal acceptance </a:t>
            </a:r>
            <a:r>
              <a:rPr lang="en-US" dirty="0" smtClean="0"/>
              <a:t>to </a:t>
            </a:r>
            <a:r>
              <a:rPr lang="en-US" dirty="0"/>
              <a:t>ensure resultant verification evidence or requirement gaps are accepted.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62" y="1593143"/>
            <a:ext cx="3511371" cy="20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543752" cy="991453"/>
          </a:xfrm>
        </p:spPr>
        <p:txBody>
          <a:bodyPr>
            <a:noAutofit/>
          </a:bodyPr>
          <a:lstStyle/>
          <a:p>
            <a:r>
              <a:rPr lang="en-US" sz="3800" dirty="0"/>
              <a:t>Step 8 – Provide Documentation as Verification </a:t>
            </a:r>
            <a:r>
              <a:rPr lang="en-US" sz="3800" dirty="0" smtClean="0"/>
              <a:t>Evidence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20" y="1648179"/>
            <a:ext cx="6878000" cy="37264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Upon approval for usage of the COTS assembly, the assessment report serves as record for the evaluation effort for the COTS hardware assembly usage.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report, along with evidence obtained from any mitigation plans, serves as the verification evidence for the COTS assembly against the project requirements.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60" y="1647826"/>
            <a:ext cx="3827228" cy="23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812481"/>
          </a:xfrm>
        </p:spPr>
        <p:txBody>
          <a:bodyPr/>
          <a:lstStyle/>
          <a:p>
            <a:r>
              <a:rPr lang="en-US" dirty="0" smtClean="0"/>
              <a:t>Example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151" y="1436298"/>
            <a:ext cx="3333509" cy="31472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An example of the application of the COTS framework is shown through evaluation of a specific set of material and process (M&amp;P) requirements on a project. 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The resultant effort would reduce a 200 requirement standard to a material list request and evaluation of a handful of parameters by a subject matter expert.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531"/>
            <a:ext cx="9073844" cy="541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247775"/>
            <a:ext cx="11588432" cy="510857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While applying this to the author’s program a few items were observed:</a:t>
            </a:r>
          </a:p>
          <a:p>
            <a:pPr lvl="1"/>
            <a:r>
              <a:rPr lang="en-US" dirty="0" smtClean="0"/>
              <a:t>The engineering staff required training to understand the concept of meeting intent of requirements and addressing </a:t>
            </a:r>
            <a:r>
              <a:rPr lang="en-US" dirty="0" smtClean="0"/>
              <a:t>associated </a:t>
            </a:r>
            <a:r>
              <a:rPr lang="en-US" dirty="0" smtClean="0"/>
              <a:t>risk</a:t>
            </a:r>
            <a:r>
              <a:rPr lang="en-US" dirty="0" smtClean="0"/>
              <a:t>, this was a new paradigm for them as they were previously conditioned to ensure every individual requirement shows verification evidence.</a:t>
            </a:r>
          </a:p>
          <a:p>
            <a:pPr lvl="1"/>
            <a:r>
              <a:rPr lang="en-US" dirty="0" smtClean="0"/>
              <a:t>The checklist needed a few iterations to ensure it was complete and singular; time was spent after the first few evaluations to adjust the checklist for use on subsequent evaluation efforts.</a:t>
            </a:r>
          </a:p>
          <a:p>
            <a:pPr lvl="1"/>
            <a:r>
              <a:rPr lang="en-US" dirty="0" smtClean="0"/>
              <a:t>Systems engineering needed to identify and communicate </a:t>
            </a:r>
            <a:r>
              <a:rPr lang="en-US" dirty="0" smtClean="0"/>
              <a:t>the full program </a:t>
            </a:r>
            <a:r>
              <a:rPr lang="en-US" dirty="0" smtClean="0"/>
              <a:t>list of COTS assemblies and their evaluation </a:t>
            </a:r>
            <a:r>
              <a:rPr lang="en-US" dirty="0" smtClean="0"/>
              <a:t>process (became an SE </a:t>
            </a:r>
            <a:r>
              <a:rPr lang="en-US" dirty="0" smtClean="0"/>
              <a:t>oversight </a:t>
            </a:r>
            <a:r>
              <a:rPr lang="en-US" dirty="0" smtClean="0"/>
              <a:t>function).</a:t>
            </a:r>
            <a:endParaRPr lang="en-US" dirty="0" smtClean="0"/>
          </a:p>
          <a:p>
            <a:pPr lvl="1"/>
            <a:r>
              <a:rPr lang="en-US" dirty="0" smtClean="0"/>
              <a:t>Safety and Mission Criticality </a:t>
            </a:r>
            <a:r>
              <a:rPr lang="en-US" dirty="0" smtClean="0"/>
              <a:t>of the COTS assemblies is </a:t>
            </a:r>
            <a:r>
              <a:rPr lang="en-US" dirty="0" smtClean="0"/>
              <a:t>a key </a:t>
            </a:r>
            <a:r>
              <a:rPr lang="en-US" dirty="0" smtClean="0"/>
              <a:t>factor in the evaluation.</a:t>
            </a:r>
          </a:p>
          <a:p>
            <a:pPr lvl="1"/>
            <a:r>
              <a:rPr lang="en-US" dirty="0" smtClean="0"/>
              <a:t>COTS piece-part and COTS assemblies can vary in what evaluation process and which stakeholder approval is required; Having both types of processes defined and communicated was key to addressing this confusion.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B199-E06C-9A44-9A8F-B5D18A47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810583"/>
          </a:xfrm>
        </p:spPr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D9C6-727D-CA40-A9F7-C95F402E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96623"/>
            <a:ext cx="10978515" cy="4829062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to COTS</a:t>
            </a:r>
          </a:p>
          <a:p>
            <a:r>
              <a:rPr lang="fr-FR" dirty="0" smtClean="0"/>
              <a:t>Challenges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COTS </a:t>
            </a:r>
            <a:r>
              <a:rPr lang="fr-FR" dirty="0"/>
              <a:t>u</a:t>
            </a:r>
            <a:r>
              <a:rPr lang="fr-FR" dirty="0" smtClean="0"/>
              <a:t>sage</a:t>
            </a:r>
          </a:p>
          <a:p>
            <a:r>
              <a:rPr lang="fr-FR" dirty="0" smtClean="0"/>
              <a:t>Framework for </a:t>
            </a:r>
            <a:r>
              <a:rPr lang="fr-FR" dirty="0" err="1" smtClean="0"/>
              <a:t>evaluating</a:t>
            </a:r>
            <a:r>
              <a:rPr lang="fr-FR" dirty="0" smtClean="0"/>
              <a:t> usage of COTS</a:t>
            </a:r>
          </a:p>
          <a:p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endParaRPr lang="fr-FR" dirty="0" smtClean="0"/>
          </a:p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29B1D-7227-8244-B894-553657F4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www.incose.org/symp2019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5DCAB-0F7C-EA4C-9871-8C9396B4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880921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245997"/>
            <a:ext cx="10978515" cy="4880168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err="1"/>
              <a:t>Overndorf</a:t>
            </a:r>
            <a:r>
              <a:rPr lang="en-US" dirty="0"/>
              <a:t>, T, </a:t>
            </a:r>
            <a:r>
              <a:rPr lang="en-US" dirty="0" err="1"/>
              <a:t>Brownsword</a:t>
            </a:r>
            <a:r>
              <a:rPr lang="en-US" dirty="0"/>
              <a:t>, L, Sledge, CA 2000, An Activity Framework for COTS-Based Systems, CMU/SEI-2000-TR-010 addressed the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Ferris, TLJ, Do, Q 2010, The Impact of Understanding the Need and Available Products in COTS Selection, INCOSE IS 2010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Albert, C, </a:t>
            </a:r>
            <a:r>
              <a:rPr lang="en-US" dirty="0" err="1"/>
              <a:t>Brownsword</a:t>
            </a:r>
            <a:r>
              <a:rPr lang="en-US" dirty="0"/>
              <a:t>, L 2002, Evolutionary Process for Integrating COTS-Based Systems (EPIC): An Overview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Carney, DJ, Morris, EJ, Place PRH 2003, Identifying Commercial Off-the-Shelf (COTS) Product Risks: The COTS Usage Risk Evaluation, CMU/SEI-2003-TR-023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975783"/>
          </a:xfrm>
        </p:spPr>
        <p:txBody>
          <a:bodyPr/>
          <a:lstStyle/>
          <a:p>
            <a:r>
              <a:rPr lang="en-US" dirty="0" smtClean="0"/>
              <a:t>What is COTS?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347303"/>
            <a:ext cx="7914150" cy="4708525"/>
          </a:xfrm>
        </p:spPr>
        <p:txBody>
          <a:bodyPr>
            <a:normAutofit/>
          </a:bodyPr>
          <a:lstStyle/>
          <a:p>
            <a:r>
              <a:rPr lang="en-US" sz="3500" dirty="0" smtClean="0"/>
              <a:t>COTS = Commercial Off the Shelf</a:t>
            </a:r>
          </a:p>
          <a:p>
            <a:r>
              <a:rPr lang="en-US" sz="3500" dirty="0" smtClean="0"/>
              <a:t>Comes in many forms</a:t>
            </a:r>
          </a:p>
          <a:p>
            <a:pPr lvl="1"/>
            <a:r>
              <a:rPr lang="en-US" sz="3500" dirty="0" smtClean="0"/>
              <a:t>Software</a:t>
            </a:r>
          </a:p>
          <a:p>
            <a:pPr lvl="1"/>
            <a:r>
              <a:rPr lang="en-US" sz="3500" dirty="0" smtClean="0"/>
              <a:t>Assemblies</a:t>
            </a:r>
          </a:p>
          <a:p>
            <a:pPr lvl="1"/>
            <a:r>
              <a:rPr lang="en-US" sz="3500" dirty="0" smtClean="0"/>
              <a:t>Small components (fasteners, rivets, resistors)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069" y="6458853"/>
            <a:ext cx="2846282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219" y="1151302"/>
            <a:ext cx="1419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1" y="2246677"/>
            <a:ext cx="1323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http://aegispower.com/index.php/main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8308" y="1195146"/>
            <a:ext cx="1724911" cy="109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187502" y="2293750"/>
            <a:ext cx="2010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5"/>
              </a:rPr>
              <a:t>https://bluecanyontech.com/static/datasheet/BCT_DataSheet_Components_StarTrackers.pdf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0581" y="3063133"/>
            <a:ext cx="1335653" cy="10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933794" y="4129975"/>
            <a:ext cx="1740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7"/>
              </a:rPr>
              <a:t>https://wpo-altertechnology.com/cots-commercial-off-shelf/</a:t>
            </a:r>
            <a:endParaRPr lang="en-US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87502" y="4693205"/>
            <a:ext cx="1629577" cy="11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088442" y="5864703"/>
            <a:ext cx="19700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9"/>
              </a:rPr>
              <a:t>https://www.slideshare.net/JosiahRenaudin/testing-in-the-new-world-of-offtheshelf-software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7696197" y="5879943"/>
            <a:ext cx="22765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10"/>
              </a:rPr>
              <a:t>https://militaryethernet.com/products/</a:t>
            </a:r>
            <a:endParaRPr lang="en-US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3794" y="4685655"/>
            <a:ext cx="1771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92479" y="3063133"/>
            <a:ext cx="1195954" cy="9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880443" y="3891076"/>
            <a:ext cx="2072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3"/>
              </a:rPr>
              <a:t>http://www.criterialabs.com/pems-rf-parts-upscreening-to-nasa-eee-inst-002-l1-l2/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978320" y="5633870"/>
            <a:ext cx="59787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Scope of this paper is COTS Assemblies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830680"/>
          </a:xfrm>
        </p:spPr>
        <p:txBody>
          <a:bodyPr/>
          <a:lstStyle/>
          <a:p>
            <a:r>
              <a:rPr lang="en-US" dirty="0" smtClean="0"/>
              <a:t>Why use COTS?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226726"/>
            <a:ext cx="11334300" cy="204769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During the architecture and design definition phase a project may assess use of existing products against effort of developing a new product.</a:t>
            </a:r>
          </a:p>
          <a:p>
            <a:pPr lvl="1"/>
            <a:r>
              <a:rPr lang="en-US" dirty="0" smtClean="0"/>
              <a:t>This is part of a “make vs. buy” trade, where the buy is </a:t>
            </a:r>
            <a:r>
              <a:rPr lang="en-US" dirty="0" smtClean="0"/>
              <a:t>an </a:t>
            </a:r>
            <a:r>
              <a:rPr lang="en-US" dirty="0" smtClean="0"/>
              <a:t>existing product (COTS) compared to paying a company to develop the product.</a:t>
            </a:r>
          </a:p>
          <a:p>
            <a:r>
              <a:rPr lang="en-US" dirty="0" smtClean="0"/>
              <a:t>Usage of COTS can save on development costs and schedule.</a:t>
            </a:r>
          </a:p>
          <a:p>
            <a:r>
              <a:rPr lang="en-US" dirty="0" smtClean="0"/>
              <a:t>Determination of COTS benefit is typically done with a trade</a:t>
            </a:r>
            <a:r>
              <a:rPr lang="en-US" dirty="0"/>
              <a:t> </a:t>
            </a:r>
            <a:r>
              <a:rPr lang="en-US" dirty="0" smtClean="0"/>
              <a:t>that leverages heritage of the product and supplier.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01" y="3287445"/>
            <a:ext cx="9215868" cy="325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855753"/>
          </a:xfrm>
        </p:spPr>
        <p:txBody>
          <a:bodyPr>
            <a:noAutofit/>
          </a:bodyPr>
          <a:lstStyle/>
          <a:p>
            <a:r>
              <a:rPr lang="en-US" sz="3600" dirty="0" smtClean="0"/>
              <a:t>Aerospace Challenges of Using COTS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046480"/>
            <a:ext cx="11387814" cy="3927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Aerospace space-based systems can </a:t>
            </a:r>
            <a:r>
              <a:rPr lang="en-US" sz="2000" dirty="0" smtClean="0"/>
              <a:t>vary! </a:t>
            </a:r>
          </a:p>
          <a:p>
            <a:r>
              <a:rPr lang="en-US" sz="2000" dirty="0" smtClean="0"/>
              <a:t>Government </a:t>
            </a:r>
            <a:r>
              <a:rPr lang="en-US" sz="2000" dirty="0" smtClean="0"/>
              <a:t>funded programs often have a risk averse customer that expects specific documentation for verification of the products being </a:t>
            </a:r>
            <a:r>
              <a:rPr lang="en-US" sz="2000" dirty="0" smtClean="0"/>
              <a:t>provided.</a:t>
            </a:r>
            <a:endParaRPr lang="en-US" sz="2000" dirty="0" smtClean="0"/>
          </a:p>
          <a:p>
            <a:r>
              <a:rPr lang="en-US" sz="2000" dirty="0" smtClean="0"/>
              <a:t>New industry trends have utilized a more commercial approach with traditionally risk averse customers (DoD, NASA, other…), some of these still expect specific verification documentation based on safety concerns. </a:t>
            </a:r>
            <a:endParaRPr lang="en-US" sz="2000" dirty="0" smtClean="0"/>
          </a:p>
          <a:p>
            <a:pPr lvl="1"/>
            <a:r>
              <a:rPr lang="en-US" sz="1800" dirty="0" smtClean="0"/>
              <a:t>Example</a:t>
            </a:r>
            <a:r>
              <a:rPr lang="en-US" sz="1800" dirty="0" smtClean="0"/>
              <a:t>: NASA’s Commercial Crew Program</a:t>
            </a:r>
          </a:p>
          <a:p>
            <a:r>
              <a:rPr lang="en-US" sz="2000" dirty="0" smtClean="0"/>
              <a:t>Challenges exist when the customer still expects the high amount of verification documentation on a commercial program, particularly as COTS products are limited in available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03" y="4259637"/>
            <a:ext cx="9807557" cy="190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921115"/>
          </a:xfrm>
        </p:spPr>
        <p:txBody>
          <a:bodyPr/>
          <a:lstStyle/>
          <a:p>
            <a:r>
              <a:rPr lang="en-US" dirty="0" smtClean="0"/>
              <a:t>Existing COTS Evaluation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280159"/>
            <a:ext cx="11277282" cy="213649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Prior to implementing this effort research was conducted to find existing processes which could be used to guide a program team in evaluation of COTS assemblies.</a:t>
            </a:r>
          </a:p>
          <a:p>
            <a:r>
              <a:rPr lang="en-US" dirty="0" smtClean="0"/>
              <a:t>None of the existing frameworks provided a complete assessment and ability to show verification records for COTS hardware assemblies.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123158"/>
              </p:ext>
            </p:extLst>
          </p:nvPr>
        </p:nvGraphicFramePr>
        <p:xfrm>
          <a:off x="434781" y="3416657"/>
          <a:ext cx="1162755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8089">
                  <a:extLst>
                    <a:ext uri="{9D8B030D-6E8A-4147-A177-3AD203B41FA5}">
                      <a16:colId xmlns:a16="http://schemas.microsoft.com/office/drawing/2014/main" val="2927027886"/>
                    </a:ext>
                  </a:extLst>
                </a:gridCol>
                <a:gridCol w="6739466">
                  <a:extLst>
                    <a:ext uri="{9D8B030D-6E8A-4147-A177-3AD203B41FA5}">
                      <a16:colId xmlns:a16="http://schemas.microsoft.com/office/drawing/2014/main" val="1788973883"/>
                    </a:ext>
                  </a:extLst>
                </a:gridCol>
              </a:tblGrid>
              <a:tr h="2569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Existing</a:t>
                      </a:r>
                      <a:r>
                        <a:rPr lang="en-US" sz="1800" baseline="0" dirty="0" smtClean="0"/>
                        <a:t> COTS Evaluation Framework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Evaluation Process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916845"/>
                  </a:ext>
                </a:extLst>
              </a:tr>
              <a:tr h="36397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Overndorf</a:t>
                      </a:r>
                      <a:r>
                        <a:rPr lang="en-US" sz="1400" dirty="0" smtClean="0"/>
                        <a:t>, et al, An Activity Framework for COTS-Based Systems [1]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Discussed that the usage of COTS is an act of reconciliation identifying what is wanted and comparing with what is available.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63278"/>
                  </a:ext>
                </a:extLst>
              </a:tr>
              <a:tr h="5138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Ferris, et al, The Impact of Understanding the Need and Available Products in COTS Selection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Addressed issues associated with the selection of COTS assemblies, recommending parameters of interest for use in evaluating the potential of COTS subsystems.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20927"/>
                  </a:ext>
                </a:extLst>
              </a:tr>
              <a:tr h="3639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Albert, et al, Evolutionary Process for Integrating COTS-Based Systems (EPIC): An Overview [3]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Presented a method to evaluate software COTS using the COTS in the final software solution and assessing results.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133118"/>
                  </a:ext>
                </a:extLst>
              </a:tr>
              <a:tr h="3639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Carney, et al, Identifying Commercial Off-the-Shelf (COTS) Product Risks: The COTS Usage Risk Evaluation [4]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Presented a method to evaluate software COTS by addressing the stakeholder’s needs and ensuring the resultant usage was assessed against the needs.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514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921115"/>
          </a:xfrm>
        </p:spPr>
        <p:txBody>
          <a:bodyPr/>
          <a:lstStyle/>
          <a:p>
            <a:r>
              <a:rPr lang="en-US" dirty="0" smtClean="0"/>
              <a:t>Proposed COTS Evaluation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8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29373"/>
              </p:ext>
            </p:extLst>
          </p:nvPr>
        </p:nvGraphicFramePr>
        <p:xfrm>
          <a:off x="4167770" y="1144306"/>
          <a:ext cx="7764586" cy="5263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r:id="rId3" imgW="6362603" imgH="4312872" progId="Visio.Drawing.15">
                  <p:embed/>
                </p:oleObj>
              </mc:Choice>
              <mc:Fallback>
                <p:oleObj r:id="rId3" imgW="6362603" imgH="4312872" progId="Visio.Drawing.15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770" y="1144306"/>
                        <a:ext cx="7764586" cy="52634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8000" y="1274529"/>
            <a:ext cx="3403599" cy="335843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 proposed approach has been generated that leverages prior research and allows for customization by a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Results of this approach include documented risk mitigations and records useable in product verification.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031647"/>
          </a:xfrm>
        </p:spPr>
        <p:txBody>
          <a:bodyPr/>
          <a:lstStyle/>
          <a:p>
            <a:r>
              <a:rPr lang="en-US" dirty="0" smtClean="0"/>
              <a:t>COTS Evaluation Approach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17639"/>
            <a:ext cx="10978515" cy="4708525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Identify Project Requirements and Constraints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Create criteria for the project (checklist)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Obtain Data for COTS product and supplier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Analyze to Determine Gaps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Perform Risk Assessment and Document Results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Make Decision on Whether to Proceed with Recommendation of COTS Usage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Obtain Project and Stakeholder Approval for COTS Usage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Provide Documentation as Evidence to support Verification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912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 – Identify Requirements /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1" y="1182927"/>
            <a:ext cx="6929120" cy="517342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Many parameters needed by the COTS item can be collected summarized by the systems engineers, including:</a:t>
            </a:r>
          </a:p>
          <a:p>
            <a:pPr lvl="1"/>
            <a:r>
              <a:rPr lang="en-US" dirty="0" smtClean="0"/>
              <a:t>Performance parameters and Functions needed</a:t>
            </a:r>
          </a:p>
          <a:p>
            <a:pPr lvl="1"/>
            <a:r>
              <a:rPr lang="en-US" dirty="0" smtClean="0"/>
              <a:t>Operational Environments </a:t>
            </a:r>
          </a:p>
          <a:p>
            <a:pPr lvl="1"/>
            <a:r>
              <a:rPr lang="en-US" dirty="0" smtClean="0"/>
              <a:t>Non-functional design and quality requirements</a:t>
            </a:r>
          </a:p>
          <a:p>
            <a:pPr lvl="1"/>
            <a:r>
              <a:rPr lang="en-US" dirty="0" smtClean="0"/>
              <a:t>Mission assurance process requirements</a:t>
            </a:r>
          </a:p>
          <a:p>
            <a:r>
              <a:rPr lang="en-US" dirty="0" smtClean="0"/>
              <a:t>Additionally, constraints may exist for both technical (interfaces) and programmatic (risk posture, reliability, safety criticality) which can also be provided.</a:t>
            </a:r>
          </a:p>
          <a:p>
            <a:r>
              <a:rPr lang="en-US" dirty="0" smtClean="0"/>
              <a:t>The project team collects this information to be used as a basis for risk assessments and understanding of expected verification data required for the product (formats can vary)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www.incose.org/symp2019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65" y="1635028"/>
            <a:ext cx="4053576" cy="24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2019-slide">
  <a:themeElements>
    <a:clrScheme name="INCOSE IS 1">
      <a:dk1>
        <a:srgbClr val="414042"/>
      </a:dk1>
      <a:lt1>
        <a:sysClr val="window" lastClr="FFFFFF"/>
      </a:lt1>
      <a:dk2>
        <a:srgbClr val="981B1E"/>
      </a:dk2>
      <a:lt2>
        <a:srgbClr val="EEECE1"/>
      </a:lt2>
      <a:accent1>
        <a:srgbClr val="981B1E"/>
      </a:accent1>
      <a:accent2>
        <a:srgbClr val="0071CE"/>
      </a:accent2>
      <a:accent3>
        <a:srgbClr val="579130"/>
      </a:accent3>
      <a:accent4>
        <a:srgbClr val="FFD13F"/>
      </a:accent4>
      <a:accent5>
        <a:srgbClr val="0071CE"/>
      </a:accent5>
      <a:accent6>
        <a:srgbClr val="414042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2019 Slide" id="{5D97E191-3DDE-074E-B353-8B4B4A35F865}" vid="{A01AF7B2-FB57-D94D-B8A5-E990439008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E3443FEDB3542A32195D7903E37F2" ma:contentTypeVersion="1" ma:contentTypeDescription="Create a new document." ma:contentTypeScope="" ma:versionID="d24f8f5e388cdc519063733b1fb770b8">
  <xsd:schema xmlns:xsd="http://www.w3.org/2001/XMLSchema" xmlns:xs="http://www.w3.org/2001/XMLSchema" xmlns:p="http://schemas.microsoft.com/office/2006/metadata/properties" xmlns:ns2="07d0ccec-aae8-4814-a6d3-0c68dd73da2d" targetNamespace="http://schemas.microsoft.com/office/2006/metadata/properties" ma:root="true" ma:fieldsID="582c0593621e58af415d512296961cef" ns2:_="">
    <xsd:import namespace="07d0ccec-aae8-4814-a6d3-0c68dd73da2d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2:fc73f2c3713f415c9afd0faf07c59ad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8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9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3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5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17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A131FC5F-7448-4D0F-8B77-77230F4A2A3D}"/>
</file>

<file path=customXml/itemProps2.xml><?xml version="1.0" encoding="utf-8"?>
<ds:datastoreItem xmlns:ds="http://schemas.openxmlformats.org/officeDocument/2006/customXml" ds:itemID="{44EF2196-03C5-4EE7-9312-7E0C14D43C89}"/>
</file>

<file path=customXml/itemProps3.xml><?xml version="1.0" encoding="utf-8"?>
<ds:datastoreItem xmlns:ds="http://schemas.openxmlformats.org/officeDocument/2006/customXml" ds:itemID="{F56633B5-6AF4-41D2-9C27-BCEE575CA393}"/>
</file>

<file path=docProps/app.xml><?xml version="1.0" encoding="utf-8"?>
<Properties xmlns="http://schemas.openxmlformats.org/officeDocument/2006/extended-properties" xmlns:vt="http://schemas.openxmlformats.org/officeDocument/2006/docPropsVTypes">
  <Template>is2019-slide</Template>
  <TotalTime>286</TotalTime>
  <Words>1708</Words>
  <Application>Microsoft Office PowerPoint</Application>
  <PresentationFormat>Custom</PresentationFormat>
  <Paragraphs>161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is2019-slide</vt:lpstr>
      <vt:lpstr>Microsoft Visio Drawing</vt:lpstr>
      <vt:lpstr>Evaluation of COTS Hardware Assemblies for use in Risk Averse, Cost Constrained Space-based Systems</vt:lpstr>
      <vt:lpstr>Overview</vt:lpstr>
      <vt:lpstr>What is COTS?</vt:lpstr>
      <vt:lpstr>Why use COTS?</vt:lpstr>
      <vt:lpstr>Aerospace Challenges of Using COTS</vt:lpstr>
      <vt:lpstr>Existing COTS Evaluation Processes</vt:lpstr>
      <vt:lpstr>Proposed COTS Evaluation Approach</vt:lpstr>
      <vt:lpstr>COTS Evaluation Approach Steps</vt:lpstr>
      <vt:lpstr>Step 1 – Identify Requirements / Constraints</vt:lpstr>
      <vt:lpstr>Step 2 – Develop a COTS Evaluation Checklist</vt:lpstr>
      <vt:lpstr>Example Checklist</vt:lpstr>
      <vt:lpstr>Step 3 – Obtain COTS Data</vt:lpstr>
      <vt:lpstr>Step 4 – Analyze to Determine Gaps</vt:lpstr>
      <vt:lpstr>Step 5 – Perform Risk Assessment and Document the Results</vt:lpstr>
      <vt:lpstr>Step 6 – Recommendation of COTS Usage</vt:lpstr>
      <vt:lpstr>Step 7 – Obtain Project and Stakeholder Approval for COTS Usage</vt:lpstr>
      <vt:lpstr>Step 8 – Provide Documentation as Verification Evidence</vt:lpstr>
      <vt:lpstr>Example Evaluation</vt:lpstr>
      <vt:lpstr>Lessons Learned</vt:lpstr>
      <vt:lpstr>References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Tami Katz</cp:lastModifiedBy>
  <cp:revision>43</cp:revision>
  <dcterms:created xsi:type="dcterms:W3CDTF">2019-06-01T17:20:09Z</dcterms:created>
  <dcterms:modified xsi:type="dcterms:W3CDTF">2019-07-14T17:33:08Z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0x010100E4BE3443FEDB3542A32195D7903E37F2</vt:lpwstr>
  </property>
</Properties>
</file>