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312" r:id="rId6"/>
    <p:sldId id="309" r:id="rId7"/>
    <p:sldId id="307" r:id="rId8"/>
    <p:sldId id="3595" r:id="rId9"/>
    <p:sldId id="3619" r:id="rId10"/>
    <p:sldId id="301" r:id="rId11"/>
  </p:sldIdLst>
  <p:sldSz cx="9144000" cy="6858000" type="screen4x3"/>
  <p:notesSz cx="6858000" cy="9144000"/>
  <p:defaultTextStyle>
    <a:defPPr>
      <a:defRPr lang="en-US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  <a:srgbClr val="414042"/>
    <a:srgbClr val="0071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35" autoAdjust="0"/>
    <p:restoredTop sz="94663"/>
  </p:normalViewPr>
  <p:slideViewPr>
    <p:cSldViewPr snapToGrid="0" snapToObjects="1">
      <p:cViewPr varScale="1">
        <p:scale>
          <a:sx n="81" d="100"/>
          <a:sy n="81" d="100"/>
        </p:scale>
        <p:origin x="1339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CF06D7-4593-BC46-95A8-2D70E94DBEB5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DC975-A23D-1043-8329-AE888A944F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8767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5C955-B8C9-7543-B8AA-5D5411F8A4E3}" type="datetimeFigureOut">
              <a:rPr lang="en-US" smtClean="0"/>
              <a:pPr/>
              <a:t>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85D96-4FDB-7148-B18B-46402D7060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1975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1"/>
          <p:cNvSpPr>
            <a:spLocks noGrp="1"/>
          </p:cNvSpPr>
          <p:nvPr>
            <p:ph type="ctrTitle" hasCustomPrompt="1"/>
          </p:nvPr>
        </p:nvSpPr>
        <p:spPr>
          <a:xfrm>
            <a:off x="269692" y="4409344"/>
            <a:ext cx="8527956" cy="1123038"/>
          </a:xfrm>
        </p:spPr>
        <p:txBody>
          <a:bodyPr anchor="b"/>
          <a:lstStyle>
            <a:lvl1pPr algn="l">
              <a:defRPr sz="4498" baseline="0">
                <a:latin typeface="Arial"/>
                <a:cs typeface="Arial"/>
              </a:defRPr>
            </a:lvl1pPr>
          </a:lstStyle>
          <a:p>
            <a:r>
              <a:rPr lang="en-US" dirty="0"/>
              <a:t>Presentation Title</a:t>
            </a:r>
            <a:endParaRPr lang="fr-FR" dirty="0"/>
          </a:p>
        </p:txBody>
      </p:sp>
      <p:sp>
        <p:nvSpPr>
          <p:cNvPr id="18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69692" y="3527476"/>
            <a:ext cx="8527956" cy="867169"/>
          </a:xfrm>
        </p:spPr>
        <p:txBody>
          <a:bodyPr anchor="b"/>
          <a:lstStyle>
            <a:lvl1pPr marL="0" indent="0" algn="l">
              <a:buNone/>
              <a:defRPr sz="1799">
                <a:latin typeface="Arial"/>
                <a:cs typeface="Arial"/>
              </a:defRPr>
            </a:lvl1pPr>
            <a:lvl2pPr marL="342717" indent="0" algn="ctr">
              <a:buNone/>
              <a:defRPr sz="1499"/>
            </a:lvl2pPr>
            <a:lvl3pPr marL="685434" indent="0" algn="ctr">
              <a:buNone/>
              <a:defRPr sz="1349"/>
            </a:lvl3pPr>
            <a:lvl4pPr marL="1028151" indent="0" algn="ctr">
              <a:buNone/>
              <a:defRPr sz="1199"/>
            </a:lvl4pPr>
            <a:lvl5pPr marL="1370868" indent="0" algn="ctr">
              <a:buNone/>
              <a:defRPr sz="1199"/>
            </a:lvl5pPr>
            <a:lvl6pPr marL="1713586" indent="0" algn="ctr">
              <a:buNone/>
              <a:defRPr sz="1199"/>
            </a:lvl6pPr>
            <a:lvl7pPr marL="2056303" indent="0" algn="ctr">
              <a:buNone/>
              <a:defRPr sz="1199"/>
            </a:lvl7pPr>
            <a:lvl8pPr marL="2399020" indent="0" algn="ctr">
              <a:buNone/>
              <a:defRPr sz="1199"/>
            </a:lvl8pPr>
            <a:lvl9pPr marL="2741737" indent="0" algn="ctr">
              <a:buNone/>
              <a:defRPr sz="1199"/>
            </a:lvl9pPr>
          </a:lstStyle>
          <a:p>
            <a:r>
              <a:rPr lang="en-US" dirty="0"/>
              <a:t>Subtitle</a:t>
            </a:r>
            <a:endParaRPr lang="fr-FR" dirty="0"/>
          </a:p>
        </p:txBody>
      </p:sp>
      <p:sp>
        <p:nvSpPr>
          <p:cNvPr id="19" name="Sous-titre 2"/>
          <p:cNvSpPr txBox="1">
            <a:spLocks/>
          </p:cNvSpPr>
          <p:nvPr userDrawn="1"/>
        </p:nvSpPr>
        <p:spPr>
          <a:xfrm>
            <a:off x="269692" y="6438731"/>
            <a:ext cx="6854430" cy="422753"/>
          </a:xfrm>
          <a:prstGeom prst="rect">
            <a:avLst/>
          </a:prstGeom>
          <a:noFill/>
          <a:ln>
            <a:noFill/>
          </a:ln>
        </p:spPr>
        <p:txBody>
          <a:bodyPr vert="horz" lIns="68544" tIns="34272" rIns="68544" bIns="34272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499" dirty="0">
                <a:solidFill>
                  <a:srgbClr val="414042"/>
                </a:solidFill>
                <a:latin typeface="Open Sans Light"/>
                <a:cs typeface="Open Sans Light"/>
              </a:rPr>
              <a:t>www.incose.org/IW2020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269692" y="5532382"/>
            <a:ext cx="2304369" cy="0"/>
          </a:xfrm>
          <a:prstGeom prst="line">
            <a:avLst/>
          </a:prstGeom>
          <a:ln w="76200" cmpd="sng">
            <a:solidFill>
              <a:srgbClr val="0071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854152" y="657240"/>
            <a:ext cx="5515504" cy="201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092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C3F23-4D38-5A43-B0B5-1377CC5C7B0F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5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247AA-3F30-FD41-8AF3-32D185EA8A75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1770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P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ous-titre 2"/>
          <p:cNvSpPr txBox="1">
            <a:spLocks/>
          </p:cNvSpPr>
          <p:nvPr userDrawn="1"/>
        </p:nvSpPr>
        <p:spPr>
          <a:xfrm>
            <a:off x="0" y="3788436"/>
            <a:ext cx="9139240" cy="422753"/>
          </a:xfrm>
          <a:prstGeom prst="rect">
            <a:avLst/>
          </a:prstGeom>
          <a:noFill/>
          <a:ln>
            <a:noFill/>
          </a:ln>
        </p:spPr>
        <p:txBody>
          <a:bodyPr vert="horz" lIns="68544" tIns="34272" rIns="68544" bIns="34272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1499" dirty="0">
                <a:solidFill>
                  <a:srgbClr val="414042"/>
                </a:solidFill>
                <a:latin typeface="Open Sans Light"/>
                <a:cs typeface="Open Sans Light"/>
              </a:rPr>
              <a:t>www.incose.org/IW2020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744133" y="1225021"/>
            <a:ext cx="6218238" cy="2272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65053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98">
                <a:solidFill>
                  <a:schemeClr val="tx2"/>
                </a:solidFill>
                <a:latin typeface="+mj-lt"/>
                <a:cs typeface="Open Sans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cs typeface="Open Sans"/>
              </a:defRPr>
            </a:lvl1pPr>
            <a:lvl2pPr>
              <a:defRPr>
                <a:solidFill>
                  <a:schemeClr val="tx1"/>
                </a:solidFill>
                <a:latin typeface="+mn-lt"/>
                <a:cs typeface="Open Sans"/>
              </a:defRPr>
            </a:lvl2pPr>
            <a:lvl3pPr>
              <a:defRPr>
                <a:solidFill>
                  <a:schemeClr val="tx1"/>
                </a:solidFill>
                <a:latin typeface="+mn-lt"/>
                <a:cs typeface="Open Sans"/>
              </a:defRPr>
            </a:lvl3pPr>
            <a:lvl4pPr>
              <a:defRPr>
                <a:solidFill>
                  <a:schemeClr val="tx1"/>
                </a:solidFill>
                <a:latin typeface="+mn-lt"/>
                <a:cs typeface="Open Sans"/>
              </a:defRPr>
            </a:lvl4pPr>
            <a:lvl5pPr>
              <a:defRPr>
                <a:solidFill>
                  <a:schemeClr val="tx1"/>
                </a:solidFill>
                <a:latin typeface="+mn-lt"/>
                <a:cs typeface="Open Sans"/>
              </a:defRPr>
            </a:lvl5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4EB-30FF-044B-A750-F928807C4E0F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9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D839E-0880-9C48-83AF-0DEDA7001376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0" name="Titre 1"/>
          <p:cNvSpPr>
            <a:spLocks noGrp="1"/>
          </p:cNvSpPr>
          <p:nvPr>
            <p:ph type="ctrTitle" hasCustomPrompt="1"/>
          </p:nvPr>
        </p:nvSpPr>
        <p:spPr>
          <a:xfrm>
            <a:off x="269692" y="3975759"/>
            <a:ext cx="8527956" cy="1123038"/>
          </a:xfrm>
        </p:spPr>
        <p:txBody>
          <a:bodyPr anchor="b"/>
          <a:lstStyle>
            <a:lvl1pPr algn="l">
              <a:defRPr sz="4498" baseline="0">
                <a:latin typeface="Arial"/>
                <a:cs typeface="Arial"/>
              </a:defRPr>
            </a:lvl1pPr>
          </a:lstStyle>
          <a:p>
            <a:r>
              <a:rPr lang="en-US" dirty="0"/>
              <a:t>Section Title</a:t>
            </a:r>
            <a:endParaRPr lang="fr-FR" dirty="0"/>
          </a:p>
        </p:txBody>
      </p:sp>
      <p:sp>
        <p:nvSpPr>
          <p:cNvPr id="31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69692" y="3093891"/>
            <a:ext cx="8527956" cy="867169"/>
          </a:xfrm>
        </p:spPr>
        <p:txBody>
          <a:bodyPr anchor="b"/>
          <a:lstStyle>
            <a:lvl1pPr marL="0" indent="0" algn="l">
              <a:buNone/>
              <a:defRPr sz="1799">
                <a:latin typeface="Arial"/>
                <a:cs typeface="Arial"/>
              </a:defRPr>
            </a:lvl1pPr>
            <a:lvl2pPr marL="342717" indent="0" algn="ctr">
              <a:buNone/>
              <a:defRPr sz="1499"/>
            </a:lvl2pPr>
            <a:lvl3pPr marL="685434" indent="0" algn="ctr">
              <a:buNone/>
              <a:defRPr sz="1349"/>
            </a:lvl3pPr>
            <a:lvl4pPr marL="1028151" indent="0" algn="ctr">
              <a:buNone/>
              <a:defRPr sz="1199"/>
            </a:lvl4pPr>
            <a:lvl5pPr marL="1370868" indent="0" algn="ctr">
              <a:buNone/>
              <a:defRPr sz="1199"/>
            </a:lvl5pPr>
            <a:lvl6pPr marL="1713586" indent="0" algn="ctr">
              <a:buNone/>
              <a:defRPr sz="1199"/>
            </a:lvl6pPr>
            <a:lvl7pPr marL="2056303" indent="0" algn="ctr">
              <a:buNone/>
              <a:defRPr sz="1199"/>
            </a:lvl7pPr>
            <a:lvl8pPr marL="2399020" indent="0" algn="ctr">
              <a:buNone/>
              <a:defRPr sz="1199"/>
            </a:lvl8pPr>
            <a:lvl9pPr marL="2741737" indent="0" algn="ctr">
              <a:buNone/>
              <a:defRPr sz="1199"/>
            </a:lvl9pPr>
          </a:lstStyle>
          <a:p>
            <a:r>
              <a:rPr lang="en-US" dirty="0"/>
              <a:t>Subtitle Section</a:t>
            </a:r>
            <a:endParaRPr lang="fr-FR" dirty="0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269692" y="5098797"/>
            <a:ext cx="2304369" cy="0"/>
          </a:xfrm>
          <a:prstGeom prst="line">
            <a:avLst/>
          </a:prstGeom>
          <a:ln w="76200" cmpd="sng">
            <a:solidFill>
              <a:srgbClr val="0071C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5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774">
                <a:latin typeface="+mn-lt"/>
              </a:defRPr>
            </a:lvl1pPr>
            <a:lvl2pPr>
              <a:defRPr sz="2399">
                <a:latin typeface="+mn-lt"/>
              </a:defRPr>
            </a:lvl2pPr>
            <a:lvl3pPr>
              <a:defRPr sz="2024">
                <a:latin typeface="+mn-lt"/>
              </a:defRPr>
            </a:lvl3pPr>
            <a:lvl4pPr>
              <a:defRPr sz="1799">
                <a:latin typeface="+mn-lt"/>
              </a:defRPr>
            </a:lvl4pPr>
            <a:lvl5pPr>
              <a:defRPr sz="1799">
                <a:latin typeface="+mn-lt"/>
              </a:defRPr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774">
                <a:latin typeface="+mn-lt"/>
              </a:defRPr>
            </a:lvl1pPr>
            <a:lvl2pPr>
              <a:defRPr sz="2399">
                <a:latin typeface="+mn-lt"/>
              </a:defRPr>
            </a:lvl2pPr>
            <a:lvl3pPr>
              <a:defRPr sz="2024">
                <a:latin typeface="+mn-lt"/>
              </a:defRPr>
            </a:lvl3pPr>
            <a:lvl4pPr>
              <a:defRPr sz="1799">
                <a:latin typeface="+mn-lt"/>
              </a:defRPr>
            </a:lvl4pPr>
            <a:lvl5pPr>
              <a:defRPr sz="1799">
                <a:latin typeface="+mn-lt"/>
              </a:defRPr>
            </a:lvl5pPr>
            <a:lvl6pPr>
              <a:defRPr sz="1799"/>
            </a:lvl6pPr>
            <a:lvl7pPr>
              <a:defRPr sz="1799"/>
            </a:lvl7pPr>
            <a:lvl8pPr>
              <a:defRPr sz="1799"/>
            </a:lvl8pPr>
            <a:lvl9pPr>
              <a:defRPr sz="1799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544A7-ADA9-894F-BC1E-4EB73308CF1F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04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3"/>
          </a:xfrm>
        </p:spPr>
        <p:txBody>
          <a:bodyPr anchor="b">
            <a:normAutofit/>
          </a:bodyPr>
          <a:lstStyle>
            <a:lvl1pPr marL="0" indent="0">
              <a:buNone/>
              <a:defRPr sz="2099" b="0">
                <a:solidFill>
                  <a:srgbClr val="0071CE"/>
                </a:solidFill>
                <a:latin typeface="+mn-lt"/>
              </a:defRPr>
            </a:lvl1pPr>
            <a:lvl2pPr marL="457082" indent="0">
              <a:buNone/>
              <a:defRPr sz="2024" b="1"/>
            </a:lvl2pPr>
            <a:lvl3pPr marL="914163" indent="0">
              <a:buNone/>
              <a:defRPr sz="1799" b="1"/>
            </a:lvl3pPr>
            <a:lvl4pPr marL="1371246" indent="0">
              <a:buNone/>
              <a:defRPr sz="1574" b="1"/>
            </a:lvl4pPr>
            <a:lvl5pPr marL="1828328" indent="0">
              <a:buNone/>
              <a:defRPr sz="1574" b="1"/>
            </a:lvl5pPr>
            <a:lvl6pPr marL="2285409" indent="0">
              <a:buNone/>
              <a:defRPr sz="1574" b="1"/>
            </a:lvl6pPr>
            <a:lvl7pPr marL="2742491" indent="0">
              <a:buNone/>
              <a:defRPr sz="1574" b="1"/>
            </a:lvl7pPr>
            <a:lvl8pPr marL="3199572" indent="0">
              <a:buNone/>
              <a:defRPr sz="1574" b="1"/>
            </a:lvl8pPr>
            <a:lvl9pPr marL="3656654" indent="0">
              <a:buNone/>
              <a:defRPr sz="1574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399">
                <a:latin typeface="+mn-lt"/>
              </a:defRPr>
            </a:lvl1pPr>
            <a:lvl2pPr>
              <a:defRPr sz="2024">
                <a:latin typeface="+mn-lt"/>
              </a:defRPr>
            </a:lvl2pPr>
            <a:lvl3pPr>
              <a:defRPr sz="1799">
                <a:latin typeface="+mn-lt"/>
              </a:defRPr>
            </a:lvl3pPr>
            <a:lvl4pPr>
              <a:defRPr sz="1574">
                <a:latin typeface="+mn-lt"/>
              </a:defRPr>
            </a:lvl4pPr>
            <a:lvl5pPr>
              <a:defRPr sz="1574">
                <a:latin typeface="+mn-lt"/>
              </a:defRPr>
            </a:lvl5pPr>
            <a:lvl6pPr>
              <a:defRPr sz="1574"/>
            </a:lvl6pPr>
            <a:lvl7pPr>
              <a:defRPr sz="1574"/>
            </a:lvl7pPr>
            <a:lvl8pPr>
              <a:defRPr sz="1574"/>
            </a:lvl8pPr>
            <a:lvl9pPr>
              <a:defRPr sz="1574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5" cy="639763"/>
          </a:xfrm>
        </p:spPr>
        <p:txBody>
          <a:bodyPr anchor="b">
            <a:normAutofit/>
          </a:bodyPr>
          <a:lstStyle>
            <a:lvl1pPr marL="0" indent="0">
              <a:buNone/>
              <a:defRPr sz="2099" b="0">
                <a:solidFill>
                  <a:srgbClr val="0071CE"/>
                </a:solidFill>
                <a:latin typeface="+mn-lt"/>
              </a:defRPr>
            </a:lvl1pPr>
            <a:lvl2pPr marL="457082" indent="0">
              <a:buNone/>
              <a:defRPr sz="2024" b="1"/>
            </a:lvl2pPr>
            <a:lvl3pPr marL="914163" indent="0">
              <a:buNone/>
              <a:defRPr sz="1799" b="1"/>
            </a:lvl3pPr>
            <a:lvl4pPr marL="1371246" indent="0">
              <a:buNone/>
              <a:defRPr sz="1574" b="1"/>
            </a:lvl4pPr>
            <a:lvl5pPr marL="1828328" indent="0">
              <a:buNone/>
              <a:defRPr sz="1574" b="1"/>
            </a:lvl5pPr>
            <a:lvl6pPr marL="2285409" indent="0">
              <a:buNone/>
              <a:defRPr sz="1574" b="1"/>
            </a:lvl6pPr>
            <a:lvl7pPr marL="2742491" indent="0">
              <a:buNone/>
              <a:defRPr sz="1574" b="1"/>
            </a:lvl7pPr>
            <a:lvl8pPr marL="3199572" indent="0">
              <a:buNone/>
              <a:defRPr sz="1574" b="1"/>
            </a:lvl8pPr>
            <a:lvl9pPr marL="3656654" indent="0">
              <a:buNone/>
              <a:defRPr sz="1574" b="1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399">
                <a:latin typeface="+mn-lt"/>
              </a:defRPr>
            </a:lvl1pPr>
            <a:lvl2pPr>
              <a:defRPr sz="2024">
                <a:latin typeface="+mn-lt"/>
              </a:defRPr>
            </a:lvl2pPr>
            <a:lvl3pPr>
              <a:defRPr sz="1799">
                <a:latin typeface="+mn-lt"/>
              </a:defRPr>
            </a:lvl3pPr>
            <a:lvl4pPr>
              <a:defRPr sz="1574">
                <a:latin typeface="+mn-lt"/>
              </a:defRPr>
            </a:lvl4pPr>
            <a:lvl5pPr>
              <a:defRPr sz="1574">
                <a:latin typeface="+mn-lt"/>
              </a:defRPr>
            </a:lvl5pPr>
            <a:lvl6pPr>
              <a:defRPr sz="1574"/>
            </a:lvl6pPr>
            <a:lvl7pPr>
              <a:defRPr sz="1574"/>
            </a:lvl7pPr>
            <a:lvl8pPr>
              <a:defRPr sz="1574"/>
            </a:lvl8pPr>
            <a:lvl9pPr>
              <a:defRPr sz="1574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D9A2-FC6A-F14E-83C2-A61672F7E3B5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9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98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3D0D-AA68-7C41-87C4-CD1EFDEB9B9F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93E1C-F5BB-8F4F-81A2-2C5D5CF72DC2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696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024" b="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23">
                <a:latin typeface="+mn-lt"/>
              </a:defRPr>
            </a:lvl1pPr>
            <a:lvl2pPr>
              <a:defRPr sz="2774">
                <a:latin typeface="+mn-lt"/>
              </a:defRPr>
            </a:lvl2pPr>
            <a:lvl3pPr>
              <a:defRPr sz="2399">
                <a:latin typeface="+mn-lt"/>
              </a:defRPr>
            </a:lvl3pPr>
            <a:lvl4pPr>
              <a:defRPr sz="2024">
                <a:latin typeface="+mn-lt"/>
              </a:defRPr>
            </a:lvl4pPr>
            <a:lvl5pPr>
              <a:defRPr sz="2024">
                <a:latin typeface="+mn-lt"/>
              </a:defRPr>
            </a:lvl5pPr>
            <a:lvl6pPr>
              <a:defRPr sz="2024"/>
            </a:lvl6pPr>
            <a:lvl7pPr>
              <a:defRPr sz="2024"/>
            </a:lvl7pPr>
            <a:lvl8pPr>
              <a:defRPr sz="2024"/>
            </a:lvl8pPr>
            <a:lvl9pPr>
              <a:defRPr sz="2024"/>
            </a:lvl9pPr>
          </a:lstStyle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24">
                <a:latin typeface="+mn-lt"/>
              </a:defRPr>
            </a:lvl1pPr>
            <a:lvl2pPr marL="457082" indent="0">
              <a:buNone/>
              <a:defRPr sz="1199"/>
            </a:lvl2pPr>
            <a:lvl3pPr marL="914163" indent="0">
              <a:buNone/>
              <a:defRPr sz="974"/>
            </a:lvl3pPr>
            <a:lvl4pPr marL="1371246" indent="0">
              <a:buNone/>
              <a:defRPr sz="900"/>
            </a:lvl4pPr>
            <a:lvl5pPr marL="1828328" indent="0">
              <a:buNone/>
              <a:defRPr sz="900"/>
            </a:lvl5pPr>
            <a:lvl6pPr marL="2285409" indent="0">
              <a:buNone/>
              <a:defRPr sz="900"/>
            </a:lvl6pPr>
            <a:lvl7pPr marL="2742491" indent="0">
              <a:buNone/>
              <a:defRPr sz="900"/>
            </a:lvl7pPr>
            <a:lvl8pPr marL="3199572" indent="0">
              <a:buNone/>
              <a:defRPr sz="900"/>
            </a:lvl8pPr>
            <a:lvl9pPr marL="3656654" indent="0">
              <a:buNone/>
              <a:defRPr sz="9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51F41-133B-D843-8C83-744D53545CA2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13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24" b="0">
                <a:solidFill>
                  <a:srgbClr val="0071CE"/>
                </a:solidFill>
                <a:latin typeface="+mj-lt"/>
              </a:defRPr>
            </a:lvl1pPr>
          </a:lstStyle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23"/>
            </a:lvl1pPr>
            <a:lvl2pPr marL="457082" indent="0">
              <a:buNone/>
              <a:defRPr sz="2774"/>
            </a:lvl2pPr>
            <a:lvl3pPr marL="914163" indent="0">
              <a:buNone/>
              <a:defRPr sz="2399"/>
            </a:lvl3pPr>
            <a:lvl4pPr marL="1371246" indent="0">
              <a:buNone/>
              <a:defRPr sz="2024"/>
            </a:lvl4pPr>
            <a:lvl5pPr marL="1828328" indent="0">
              <a:buNone/>
              <a:defRPr sz="2024"/>
            </a:lvl5pPr>
            <a:lvl6pPr marL="2285409" indent="0">
              <a:buNone/>
              <a:defRPr sz="2024"/>
            </a:lvl6pPr>
            <a:lvl7pPr marL="2742491" indent="0">
              <a:buNone/>
              <a:defRPr sz="2024"/>
            </a:lvl7pPr>
            <a:lvl8pPr marL="3199572" indent="0">
              <a:buNone/>
              <a:defRPr sz="2024"/>
            </a:lvl8pPr>
            <a:lvl9pPr marL="3656654" indent="0">
              <a:buNone/>
              <a:defRPr sz="2024"/>
            </a:lvl9pPr>
          </a:lstStyle>
          <a:p>
            <a:r>
              <a:rPr lang="fr-FR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24">
                <a:latin typeface="+mn-lt"/>
              </a:defRPr>
            </a:lvl1pPr>
            <a:lvl2pPr marL="457082" indent="0">
              <a:buNone/>
              <a:defRPr sz="1199"/>
            </a:lvl2pPr>
            <a:lvl3pPr marL="914163" indent="0">
              <a:buNone/>
              <a:defRPr sz="974"/>
            </a:lvl3pPr>
            <a:lvl4pPr marL="1371246" indent="0">
              <a:buNone/>
              <a:defRPr sz="900"/>
            </a:lvl4pPr>
            <a:lvl5pPr marL="1828328" indent="0">
              <a:buNone/>
              <a:defRPr sz="900"/>
            </a:lvl5pPr>
            <a:lvl6pPr marL="2285409" indent="0">
              <a:buNone/>
              <a:defRPr sz="900"/>
            </a:lvl6pPr>
            <a:lvl7pPr marL="2742491" indent="0">
              <a:buNone/>
              <a:defRPr sz="900"/>
            </a:lvl7pPr>
            <a:lvl8pPr marL="3199572" indent="0">
              <a:buNone/>
              <a:defRPr sz="900"/>
            </a:lvl8pPr>
            <a:lvl9pPr marL="3656654" indent="0">
              <a:buNone/>
              <a:defRPr sz="900"/>
            </a:lvl9pPr>
          </a:lstStyle>
          <a:p>
            <a:pPr lvl="0"/>
            <a:r>
              <a:rPr lang="fr-F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53654-E869-B640-A847-9B609592DB28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www.incose.org/IW2020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22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1143000"/>
          </a:xfrm>
          <a:prstGeom prst="rect">
            <a:avLst/>
          </a:prstGeom>
        </p:spPr>
        <p:txBody>
          <a:bodyPr vert="horz" lIns="121954" tIns="60977" rIns="121954" bIns="60977" rtlCol="0" anchor="ctr">
            <a:normAutofit/>
          </a:bodyPr>
          <a:lstStyle/>
          <a:p>
            <a:r>
              <a:rPr lang="fr-F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121954" tIns="60977" rIns="121954" bIns="60977" rtlCol="0">
            <a:normAutofit/>
          </a:bodyPr>
          <a:lstStyle/>
          <a:p>
            <a:pPr lvl="0"/>
            <a:r>
              <a:rPr lang="fr-FR"/>
              <a:t>Click to edit Master text styles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l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FAFD8-FAB9-AE48-BA23-BD19D65E3403}" type="datetime4">
              <a:rPr lang="en-US" smtClean="0"/>
              <a:pPr/>
              <a:t>January 27,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ct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www.incose.org/IW2018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121954" tIns="60977" rIns="121954" bIns="60977" rtlCol="0" anchor="ctr"/>
          <a:lstStyle>
            <a:lvl1pPr algn="r">
              <a:defRPr sz="11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B41C4-1474-8D42-B330-D2828683839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-IW.pn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87" y="0"/>
            <a:ext cx="893712" cy="945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55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l" defTabSz="457082" rtl="0" eaLnBrk="1" latinLnBrk="0" hangingPunct="1">
        <a:spcBef>
          <a:spcPct val="0"/>
        </a:spcBef>
        <a:buNone/>
        <a:defRPr sz="3298" kern="1200">
          <a:solidFill>
            <a:srgbClr val="0071CE"/>
          </a:solidFill>
          <a:latin typeface="+mj-lt"/>
          <a:ea typeface="+mj-ea"/>
          <a:cs typeface="Arial"/>
        </a:defRPr>
      </a:lvl1pPr>
    </p:titleStyle>
    <p:bodyStyle>
      <a:lvl1pPr marL="342812" indent="-342812" algn="l" defTabSz="457082" rtl="0" eaLnBrk="1" latinLnBrk="0" hangingPunct="1">
        <a:spcBef>
          <a:spcPct val="20000"/>
        </a:spcBef>
        <a:buFont typeface="Arial"/>
        <a:buChar char="•"/>
        <a:defRPr sz="3223" kern="1200">
          <a:solidFill>
            <a:schemeClr val="tx1"/>
          </a:solidFill>
          <a:latin typeface="+mn-lt"/>
          <a:ea typeface="+mn-ea"/>
          <a:cs typeface="Arial"/>
        </a:defRPr>
      </a:lvl1pPr>
      <a:lvl2pPr marL="742758" indent="-285676" algn="l" defTabSz="457082" rtl="0" eaLnBrk="1" latinLnBrk="0" hangingPunct="1">
        <a:spcBef>
          <a:spcPct val="20000"/>
        </a:spcBef>
        <a:buFont typeface="Arial"/>
        <a:buChar char="–"/>
        <a:defRPr sz="2774" kern="1200">
          <a:solidFill>
            <a:schemeClr val="tx1"/>
          </a:solidFill>
          <a:latin typeface="+mn-lt"/>
          <a:ea typeface="+mn-ea"/>
          <a:cs typeface="Arial"/>
        </a:defRPr>
      </a:lvl2pPr>
      <a:lvl3pPr marL="1142704" indent="-228541" algn="l" defTabSz="457082" rtl="0" eaLnBrk="1" latinLnBrk="0" hangingPunct="1">
        <a:spcBef>
          <a:spcPct val="20000"/>
        </a:spcBef>
        <a:buFont typeface="Arial"/>
        <a:buChar char="•"/>
        <a:defRPr sz="2399" kern="1200">
          <a:solidFill>
            <a:schemeClr val="tx1"/>
          </a:solidFill>
          <a:latin typeface="+mn-lt"/>
          <a:ea typeface="+mn-ea"/>
          <a:cs typeface="Arial"/>
        </a:defRPr>
      </a:lvl3pPr>
      <a:lvl4pPr marL="1599787" indent="-228541" algn="l" defTabSz="457082" rtl="0" eaLnBrk="1" latinLnBrk="0" hangingPunct="1">
        <a:spcBef>
          <a:spcPct val="20000"/>
        </a:spcBef>
        <a:buFont typeface="Arial"/>
        <a:buChar char="–"/>
        <a:defRPr sz="2024" kern="1200">
          <a:solidFill>
            <a:schemeClr val="tx1"/>
          </a:solidFill>
          <a:latin typeface="+mn-lt"/>
          <a:ea typeface="+mn-ea"/>
          <a:cs typeface="Arial"/>
        </a:defRPr>
      </a:lvl4pPr>
      <a:lvl5pPr marL="2056868" indent="-228541" algn="l" defTabSz="457082" rtl="0" eaLnBrk="1" latinLnBrk="0" hangingPunct="1">
        <a:spcBef>
          <a:spcPct val="20000"/>
        </a:spcBef>
        <a:buFont typeface="Arial"/>
        <a:buChar char="»"/>
        <a:defRPr sz="2024" kern="1200">
          <a:solidFill>
            <a:schemeClr val="tx1"/>
          </a:solidFill>
          <a:latin typeface="+mn-lt"/>
          <a:ea typeface="+mn-ea"/>
          <a:cs typeface="Arial"/>
        </a:defRPr>
      </a:lvl5pPr>
      <a:lvl6pPr marL="2513950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6pPr>
      <a:lvl7pPr marL="2971032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7pPr>
      <a:lvl8pPr marL="3428113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8pPr>
      <a:lvl9pPr marL="3885196" indent="-228541" algn="l" defTabSz="457082" rtl="0" eaLnBrk="1" latinLnBrk="0" hangingPunct="1">
        <a:spcBef>
          <a:spcPct val="20000"/>
        </a:spcBef>
        <a:buFont typeface="Arial"/>
        <a:buChar char="•"/>
        <a:defRPr sz="2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82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63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246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328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409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491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572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654" algn="l" defTabSz="457082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wolfga@sandia.gov" TargetMode="External"/><Relationship Id="rId2" Type="http://schemas.openxmlformats.org/officeDocument/2006/relationships/hyperlink" Target="mailto:raymondbwolfgang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0" y="2483255"/>
            <a:ext cx="9041130" cy="132588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Guide to Verification and Validation </a:t>
            </a:r>
            <a:br>
              <a:rPr lang="en-US" sz="3600" dirty="0"/>
            </a:br>
            <a:r>
              <a:rPr lang="en-US" sz="3600" dirty="0"/>
              <a:t>Status (IW 2020)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45079F45-DCDB-FB41-9F26-1E15ABD291BE}"/>
              </a:ext>
            </a:extLst>
          </p:cNvPr>
          <p:cNvSpPr txBox="1">
            <a:spLocks/>
          </p:cNvSpPr>
          <p:nvPr/>
        </p:nvSpPr>
        <p:spPr>
          <a:xfrm>
            <a:off x="1583691" y="4069080"/>
            <a:ext cx="7194549" cy="1332230"/>
          </a:xfrm>
          <a:prstGeom prst="rect">
            <a:avLst/>
          </a:prstGeom>
          <a:solidFill>
            <a:schemeClr val="bg1"/>
          </a:solidFill>
        </p:spPr>
        <p:txBody>
          <a:bodyPr vert="horz" lIns="121954" tIns="60977" rIns="121954" bIns="60977" rtlCol="0" anchor="b">
            <a:noAutofit/>
          </a:bodyPr>
          <a:lstStyle>
            <a:lvl1pPr marL="0" indent="0" algn="l" defTabSz="457082" rtl="0" eaLnBrk="1" latinLnBrk="0" hangingPunct="1">
              <a:spcBef>
                <a:spcPct val="20000"/>
              </a:spcBef>
              <a:buFont typeface="Arial"/>
              <a:buNone/>
              <a:defRPr sz="1799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342717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49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2pPr>
            <a:lvl3pPr marL="685434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34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3pPr>
            <a:lvl4pPr marL="1028151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4pPr>
            <a:lvl5pPr marL="1370868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5pPr>
            <a:lvl6pPr marL="1713586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6303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99020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1737" indent="0" algn="ctr" defTabSz="457082" rtl="0" eaLnBrk="1" latinLnBrk="0" hangingPunct="1">
              <a:spcBef>
                <a:spcPct val="20000"/>
              </a:spcBef>
              <a:buFont typeface="Arial"/>
              <a:buNone/>
              <a:defRPr sz="11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Raymond Wolfgang – 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  <a:hlinkClick r:id="rId2"/>
              </a:rPr>
              <a:t>raymondbwolfgang@gmail.com</a:t>
            </a:r>
            <a:endParaRPr lang="en-US" sz="24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  <a:hlinkClick r:id="rId3"/>
              </a:rPr>
              <a:t>rwolfga@sandia.gov</a:t>
            </a: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>
              <a:spcBef>
                <a:spcPts val="0"/>
              </a:spcBef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</a:rPr>
              <a:t>INCOSE Requirements Working Group</a:t>
            </a:r>
          </a:p>
        </p:txBody>
      </p:sp>
    </p:spTree>
    <p:extLst>
      <p:ext uri="{BB962C8B-B14F-4D97-AF65-F5344CB8AC3E}">
        <p14:creationId xmlns:p14="http://schemas.microsoft.com/office/powerpoint/2010/main" val="163426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AD6B4-C1AD-A746-A878-5E84C9BAB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974" y="169813"/>
            <a:ext cx="8229600" cy="520599"/>
          </a:xfrm>
        </p:spPr>
        <p:txBody>
          <a:bodyPr>
            <a:normAutofit fontScale="90000"/>
          </a:bodyPr>
          <a:lstStyle/>
          <a:p>
            <a:r>
              <a:rPr lang="en-US" dirty="0"/>
              <a:t>From this morning: plan for going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CFA6E-1C32-D344-899D-E2CA6B964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974" y="944066"/>
            <a:ext cx="8229600" cy="541228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New Vision for the “Guides”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Focus on needs of practitioners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Step-by-step “What” and “How”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Process focused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Includes examples, “what worked for me …”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Similar in content to an organizations Work Instructions (WIs) or Standard Operating Procedures (SOPs)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Reference the “</a:t>
            </a:r>
            <a:r>
              <a:rPr lang="en-US" dirty="0">
                <a:solidFill>
                  <a:srgbClr val="00B050"/>
                </a:solidFill>
              </a:rPr>
              <a:t>Needs and Requirements Life-Cycle Management Handbook” </a:t>
            </a:r>
            <a:r>
              <a:rPr lang="en-US" dirty="0"/>
              <a:t>for the guidance concerning “how” and practical theory that addresses “why”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Maintain consistency in approach and ontology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Size: 20-30 pages with domain specific considerations in appendices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1A7DF3-547C-0A4B-B1AA-FBB1D883B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884C6-00D5-FA42-BA53-D2C2B9686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93B69-10E1-1B4D-A190-BE71622A8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608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9EBE-2115-8043-89C3-7AB64235E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627446"/>
          </a:xfrm>
        </p:spPr>
        <p:txBody>
          <a:bodyPr/>
          <a:lstStyle/>
          <a:p>
            <a:r>
              <a:rPr lang="en-US" dirty="0"/>
              <a:t>RWG Product Plan 2020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F63545-285F-294F-8C2B-7CC711A26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6224D-A4B2-A94B-A46D-0C8C02F91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3D334-A0A0-2247-9CC6-02872E89D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Rectangle: Rounded Corners 3">
            <a:extLst>
              <a:ext uri="{FF2B5EF4-FFF2-40B4-BE49-F238E27FC236}">
                <a16:creationId xmlns:a16="http://schemas.microsoft.com/office/drawing/2014/main" id="{731ACAA4-31C7-7F4D-ACDC-65EFC7B6C49C}"/>
              </a:ext>
            </a:extLst>
          </p:cNvPr>
          <p:cNvSpPr/>
          <p:nvPr/>
        </p:nvSpPr>
        <p:spPr>
          <a:xfrm>
            <a:off x="2008841" y="4728848"/>
            <a:ext cx="1759916" cy="1121867"/>
          </a:xfrm>
          <a:prstGeom prst="roundRect">
            <a:avLst>
              <a:gd name="adj" fmla="val 8873"/>
            </a:avLst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41000">
                <a:schemeClr val="accent1">
                  <a:tint val="37000"/>
                  <a:satMod val="300000"/>
                  <a:lumMod val="65000"/>
                  <a:lumOff val="35000"/>
                </a:schemeClr>
              </a:gs>
              <a:gs pos="100000">
                <a:srgbClr val="92D050"/>
              </a:gs>
            </a:gsLst>
            <a:lin ang="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Guide for </a:t>
            </a:r>
            <a:br>
              <a:rPr lang="en-US" sz="1600" b="1" dirty="0"/>
            </a:br>
            <a:r>
              <a:rPr lang="en-US" sz="1600" b="1" dirty="0"/>
              <a:t>Writing Requirements</a:t>
            </a:r>
          </a:p>
        </p:txBody>
      </p:sp>
      <p:sp>
        <p:nvSpPr>
          <p:cNvPr id="8" name="Rectangle: Rounded Corners 4">
            <a:extLst>
              <a:ext uri="{FF2B5EF4-FFF2-40B4-BE49-F238E27FC236}">
                <a16:creationId xmlns:a16="http://schemas.microsoft.com/office/drawing/2014/main" id="{10746DC5-6120-F84B-966E-AB4DC0FE752D}"/>
              </a:ext>
            </a:extLst>
          </p:cNvPr>
          <p:cNvSpPr/>
          <p:nvPr/>
        </p:nvSpPr>
        <p:spPr>
          <a:xfrm>
            <a:off x="4172146" y="4729700"/>
            <a:ext cx="2107449" cy="1121867"/>
          </a:xfrm>
          <a:prstGeom prst="roundRect">
            <a:avLst>
              <a:gd name="adj" fmla="val 6517"/>
            </a:avLst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Guide to </a:t>
            </a:r>
            <a:br>
              <a:rPr lang="en-US" sz="1600" b="1" dirty="0"/>
            </a:br>
            <a:r>
              <a:rPr lang="en-US" sz="1600" b="1" dirty="0"/>
              <a:t>Developing and Managing Requirements</a:t>
            </a:r>
          </a:p>
        </p:txBody>
      </p:sp>
      <p:sp>
        <p:nvSpPr>
          <p:cNvPr id="9" name="Rectangle: Rounded Corners 5">
            <a:extLst>
              <a:ext uri="{FF2B5EF4-FFF2-40B4-BE49-F238E27FC236}">
                <a16:creationId xmlns:a16="http://schemas.microsoft.com/office/drawing/2014/main" id="{B3F6998D-CAB5-0B4F-A969-712DADC69DD0}"/>
              </a:ext>
            </a:extLst>
          </p:cNvPr>
          <p:cNvSpPr/>
          <p:nvPr/>
        </p:nvSpPr>
        <p:spPr>
          <a:xfrm>
            <a:off x="6684743" y="4729700"/>
            <a:ext cx="1759916" cy="1121867"/>
          </a:xfrm>
          <a:prstGeom prst="roundRect">
            <a:avLst>
              <a:gd name="adj" fmla="val 7315"/>
            </a:avLst>
          </a:prstGeom>
          <a:solidFill>
            <a:srgbClr val="92D050"/>
          </a:solidFill>
          <a:ln w="12700">
            <a:solidFill>
              <a:srgbClr val="92D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Guide to </a:t>
            </a:r>
            <a:br>
              <a:rPr lang="en-US" sz="1600" b="1" dirty="0"/>
            </a:br>
            <a:r>
              <a:rPr lang="en-US" sz="1600" b="1" dirty="0"/>
              <a:t>Verification and Validation</a:t>
            </a:r>
          </a:p>
        </p:txBody>
      </p:sp>
      <p:sp>
        <p:nvSpPr>
          <p:cNvPr id="10" name="Rectangle: Rounded Corners 5">
            <a:extLst>
              <a:ext uri="{FF2B5EF4-FFF2-40B4-BE49-F238E27FC236}">
                <a16:creationId xmlns:a16="http://schemas.microsoft.com/office/drawing/2014/main" id="{F352223A-CB25-144C-9D3A-FEB59D6B6312}"/>
              </a:ext>
            </a:extLst>
          </p:cNvPr>
          <p:cNvSpPr/>
          <p:nvPr/>
        </p:nvSpPr>
        <p:spPr>
          <a:xfrm>
            <a:off x="495710" y="2563027"/>
            <a:ext cx="1126218" cy="338411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1600" b="1" dirty="0"/>
              <a:t>INCOSE RWG Whitepaper: </a:t>
            </a:r>
            <a:br>
              <a:rPr lang="en-US" sz="1600" b="1" dirty="0"/>
            </a:br>
            <a:r>
              <a:rPr lang="en-US" sz="1600" b="1" dirty="0"/>
              <a:t>Integrated Data as a Foundation of Systems Engineering</a:t>
            </a:r>
          </a:p>
        </p:txBody>
      </p:sp>
      <p:sp>
        <p:nvSpPr>
          <p:cNvPr id="19" name="Up Arrow 18">
            <a:extLst>
              <a:ext uri="{FF2B5EF4-FFF2-40B4-BE49-F238E27FC236}">
                <a16:creationId xmlns:a16="http://schemas.microsoft.com/office/drawing/2014/main" id="{0A392D38-7D5B-7743-9014-9929C693EC04}"/>
              </a:ext>
            </a:extLst>
          </p:cNvPr>
          <p:cNvSpPr/>
          <p:nvPr/>
        </p:nvSpPr>
        <p:spPr>
          <a:xfrm flipV="1">
            <a:off x="7447660" y="4314178"/>
            <a:ext cx="234081" cy="4146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21" name="Up Arrow 20">
            <a:extLst>
              <a:ext uri="{FF2B5EF4-FFF2-40B4-BE49-F238E27FC236}">
                <a16:creationId xmlns:a16="http://schemas.microsoft.com/office/drawing/2014/main" id="{0A392D38-7D5B-7743-9014-9929C693EC04}"/>
              </a:ext>
            </a:extLst>
          </p:cNvPr>
          <p:cNvSpPr/>
          <p:nvPr/>
        </p:nvSpPr>
        <p:spPr>
          <a:xfrm flipV="1">
            <a:off x="5108829" y="4335285"/>
            <a:ext cx="234081" cy="41467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22" name="Up Arrow 21">
            <a:extLst>
              <a:ext uri="{FF2B5EF4-FFF2-40B4-BE49-F238E27FC236}">
                <a16:creationId xmlns:a16="http://schemas.microsoft.com/office/drawing/2014/main" id="{0A392D38-7D5B-7743-9014-9929C693EC04}"/>
              </a:ext>
            </a:extLst>
          </p:cNvPr>
          <p:cNvSpPr/>
          <p:nvPr/>
        </p:nvSpPr>
        <p:spPr>
          <a:xfrm flipV="1">
            <a:off x="2771758" y="4314178"/>
            <a:ext cx="234081" cy="4236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17" name="Rectangle: Rounded Corners 5">
            <a:extLst>
              <a:ext uri="{FF2B5EF4-FFF2-40B4-BE49-F238E27FC236}">
                <a16:creationId xmlns:a16="http://schemas.microsoft.com/office/drawing/2014/main" id="{225742A3-EBE2-9840-93AF-8D63CD392201}"/>
              </a:ext>
            </a:extLst>
          </p:cNvPr>
          <p:cNvSpPr/>
          <p:nvPr/>
        </p:nvSpPr>
        <p:spPr>
          <a:xfrm>
            <a:off x="1855666" y="3756443"/>
            <a:ext cx="6577562" cy="563194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Needs and Requirements Life-Cycle Management Handbook</a:t>
            </a:r>
          </a:p>
        </p:txBody>
      </p:sp>
      <p:sp>
        <p:nvSpPr>
          <p:cNvPr id="25" name="Up Arrow 24">
            <a:extLst>
              <a:ext uri="{FF2B5EF4-FFF2-40B4-BE49-F238E27FC236}">
                <a16:creationId xmlns:a16="http://schemas.microsoft.com/office/drawing/2014/main" id="{0A392D38-7D5B-7743-9014-9929C693EC04}"/>
              </a:ext>
            </a:extLst>
          </p:cNvPr>
          <p:cNvSpPr/>
          <p:nvPr/>
        </p:nvSpPr>
        <p:spPr>
          <a:xfrm flipV="1">
            <a:off x="3405738" y="3332835"/>
            <a:ext cx="234081" cy="4236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23" name="Rectangle: Rounded Corners 5">
            <a:extLst>
              <a:ext uri="{FF2B5EF4-FFF2-40B4-BE49-F238E27FC236}">
                <a16:creationId xmlns:a16="http://schemas.microsoft.com/office/drawing/2014/main" id="{225742A3-EBE2-9840-93AF-8D63CD392201}"/>
              </a:ext>
            </a:extLst>
          </p:cNvPr>
          <p:cNvSpPr/>
          <p:nvPr/>
        </p:nvSpPr>
        <p:spPr>
          <a:xfrm>
            <a:off x="2390910" y="2563027"/>
            <a:ext cx="2497818" cy="84370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INCOSE Systems Engineering Handbook</a:t>
            </a:r>
          </a:p>
        </p:txBody>
      </p:sp>
      <p:sp>
        <p:nvSpPr>
          <p:cNvPr id="26" name="Up Arrow 25">
            <a:extLst>
              <a:ext uri="{FF2B5EF4-FFF2-40B4-BE49-F238E27FC236}">
                <a16:creationId xmlns:a16="http://schemas.microsoft.com/office/drawing/2014/main" id="{0A392D38-7D5B-7743-9014-9929C693EC04}"/>
              </a:ext>
            </a:extLst>
          </p:cNvPr>
          <p:cNvSpPr/>
          <p:nvPr/>
        </p:nvSpPr>
        <p:spPr>
          <a:xfrm flipV="1">
            <a:off x="6684743" y="3347584"/>
            <a:ext cx="234081" cy="4236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/>
          </a:p>
        </p:txBody>
      </p:sp>
      <p:sp>
        <p:nvSpPr>
          <p:cNvPr id="24" name="Rectangle: Rounded Corners 5">
            <a:extLst>
              <a:ext uri="{FF2B5EF4-FFF2-40B4-BE49-F238E27FC236}">
                <a16:creationId xmlns:a16="http://schemas.microsoft.com/office/drawing/2014/main" id="{225742A3-EBE2-9840-93AF-8D63CD392201}"/>
              </a:ext>
            </a:extLst>
          </p:cNvPr>
          <p:cNvSpPr/>
          <p:nvPr/>
        </p:nvSpPr>
        <p:spPr>
          <a:xfrm>
            <a:off x="5536582" y="2552948"/>
            <a:ext cx="2497818" cy="843702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err="1"/>
              <a:t>SEBok</a:t>
            </a:r>
            <a:endParaRPr lang="en-US" sz="1600" b="1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FB74F45B-DCEC-3541-A221-61122193E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284" y="991409"/>
            <a:ext cx="8229600" cy="137688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RWG is generating products aligned to INCOSE SE Handbook and </a:t>
            </a:r>
            <a:r>
              <a:rPr lang="en-US" dirty="0" err="1"/>
              <a:t>SEBok</a:t>
            </a:r>
            <a:r>
              <a:rPr lang="en-US" dirty="0"/>
              <a:t> that addresses overall concepts and ontology, as well as provide specific guidance to the SE practitioner community.</a:t>
            </a:r>
          </a:p>
        </p:txBody>
      </p:sp>
    </p:spTree>
    <p:extLst>
      <p:ext uri="{BB962C8B-B14F-4D97-AF65-F5344CB8AC3E}">
        <p14:creationId xmlns:p14="http://schemas.microsoft.com/office/powerpoint/2010/main" val="3408195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DF31B-5E87-B841-B5D9-23186C384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274639"/>
            <a:ext cx="8229600" cy="604135"/>
          </a:xfrm>
        </p:spPr>
        <p:txBody>
          <a:bodyPr>
            <a:normAutofit fontScale="90000"/>
          </a:bodyPr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9DFDF-47FB-2D4A-B43B-F34040F235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447" y="914443"/>
            <a:ext cx="8229600" cy="530822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Product Lead – Project oversight of product creation &amp; development (schedule, milestones, coordination with TechOps)</a:t>
            </a:r>
          </a:p>
          <a:p>
            <a:r>
              <a:rPr lang="en-US" sz="2400" dirty="0"/>
              <a:t>Lead Author – Provides original content; integrates content from contributors; can be the product lead</a:t>
            </a:r>
          </a:p>
          <a:p>
            <a:r>
              <a:rPr lang="en-US" sz="2400" dirty="0"/>
              <a:t>Author – Provides original content; person who contributes high volume of content; develops entire sections</a:t>
            </a:r>
          </a:p>
          <a:p>
            <a:r>
              <a:rPr lang="en-US" sz="2400" dirty="0"/>
              <a:t>Contributor: a person that supplies information to be considered by the author(s) for inclusion </a:t>
            </a:r>
          </a:p>
          <a:p>
            <a:pPr lvl="1"/>
            <a:r>
              <a:rPr lang="en-US" sz="2000" dirty="0"/>
              <a:t>Form of information could be existing papers, short writeups on specific topics assigned by the author(s), insertion of new information during a review, rewrite of a sentence or paragraph</a:t>
            </a:r>
          </a:p>
          <a:p>
            <a:r>
              <a:rPr lang="en-US" sz="2449" dirty="0"/>
              <a:t>Reviewer: a person that reviews, redlines, and comments</a:t>
            </a:r>
          </a:p>
          <a:p>
            <a:r>
              <a:rPr lang="en-US" sz="2449" dirty="0"/>
              <a:t>Authors, contributors and reviewers sign an IP agreement at the beginning of the project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BA8AC-DE2B-D34A-B280-D39DA17C4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January 22, 2020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FAE45-CBCC-4944-899E-4F6E8DAB6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7054F-6C05-4C40-A0F4-E4754139F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22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B4CB9C-CA3F-6741-8230-024E7F750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E54B-B258-0B4D-A37C-992CAD30877E}" type="datetime4">
              <a:rPr lang="en-US" smtClean="0"/>
              <a:t>January 27, 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06F784-0958-A74A-B876-F787634BC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65730"/>
            <a:ext cx="2895600" cy="365125"/>
          </a:xfrm>
        </p:spPr>
        <p:txBody>
          <a:bodyPr/>
          <a:lstStyle/>
          <a:p>
            <a:r>
              <a:rPr lang="en-US"/>
              <a:t>RWG IW2020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7AA6E9-2464-D44A-9F81-1EAF9696E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Rectangle: Rounded Corners 3">
            <a:extLst>
              <a:ext uri="{FF2B5EF4-FFF2-40B4-BE49-F238E27FC236}">
                <a16:creationId xmlns:a16="http://schemas.microsoft.com/office/drawing/2014/main" id="{67A27DD9-6F22-B342-890D-5D774521450E}"/>
              </a:ext>
            </a:extLst>
          </p:cNvPr>
          <p:cNvSpPr/>
          <p:nvPr/>
        </p:nvSpPr>
        <p:spPr>
          <a:xfrm>
            <a:off x="217659" y="1329222"/>
            <a:ext cx="2386197" cy="2305518"/>
          </a:xfrm>
          <a:prstGeom prst="roundRect">
            <a:avLst>
              <a:gd name="adj" fmla="val 887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400" b="1" dirty="0"/>
              <a:t>Guide for </a:t>
            </a:r>
            <a:br>
              <a:rPr lang="en-US" sz="1400" b="1" dirty="0"/>
            </a:br>
            <a:r>
              <a:rPr lang="en-US" sz="1400" b="1" dirty="0"/>
              <a:t>Writing Requirements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US" sz="1200" b="1" dirty="0"/>
              <a:t>Basic Concepts 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US" sz="1200" b="1" dirty="0"/>
              <a:t>Definitions,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US" sz="1200" b="1" dirty="0"/>
              <a:t>Characteristics of  Needs and Requirements Statements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US" sz="1200" b="1" dirty="0"/>
              <a:t>Characteristics of Sets of Needs and  Requirements</a:t>
            </a:r>
          </a:p>
          <a:p>
            <a:pPr marL="128588" indent="-128588">
              <a:buFont typeface="Arial" panose="020B0604020202020204" pitchFamily="34" charset="0"/>
              <a:buChar char="•"/>
            </a:pPr>
            <a:r>
              <a:rPr lang="en-US" sz="1200" b="1" dirty="0"/>
              <a:t>Rules for Needs and Requirements and Sets</a:t>
            </a:r>
          </a:p>
          <a:p>
            <a:pPr algn="ctr"/>
            <a:endParaRPr lang="en-US" sz="1200" dirty="0"/>
          </a:p>
        </p:txBody>
      </p:sp>
      <p:sp>
        <p:nvSpPr>
          <p:cNvPr id="6" name="Rectangle: Rounded Corners 4">
            <a:extLst>
              <a:ext uri="{FF2B5EF4-FFF2-40B4-BE49-F238E27FC236}">
                <a16:creationId xmlns:a16="http://schemas.microsoft.com/office/drawing/2014/main" id="{CD273AEA-2729-304E-B6C2-D3BC4AA34D7F}"/>
              </a:ext>
            </a:extLst>
          </p:cNvPr>
          <p:cNvSpPr/>
          <p:nvPr/>
        </p:nvSpPr>
        <p:spPr>
          <a:xfrm>
            <a:off x="2996426" y="245097"/>
            <a:ext cx="1654058" cy="5333232"/>
          </a:xfrm>
          <a:prstGeom prst="roundRect">
            <a:avLst>
              <a:gd name="adj" fmla="val 6517"/>
            </a:avLst>
          </a:prstGeom>
          <a:gradFill flip="none" rotWithShape="1">
            <a:gsLst>
              <a:gs pos="0">
                <a:srgbClr val="FFA06D">
                  <a:tint val="66000"/>
                  <a:satMod val="160000"/>
                </a:srgbClr>
              </a:gs>
              <a:gs pos="50000">
                <a:srgbClr val="FFA06D">
                  <a:tint val="44500"/>
                  <a:satMod val="160000"/>
                </a:srgbClr>
              </a:gs>
              <a:gs pos="100000">
                <a:srgbClr val="FFA06D">
                  <a:tint val="23500"/>
                  <a:satMod val="160000"/>
                </a:srgbClr>
              </a:gs>
            </a:gsLst>
            <a:lin ang="13500000" scaled="1"/>
            <a:tileRect/>
          </a:gradFill>
          <a:ln w="1270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algn="ctr">
              <a:spcAft>
                <a:spcPts val="300"/>
              </a:spcAft>
            </a:pPr>
            <a:r>
              <a:rPr lang="en-US" sz="1400" b="1" dirty="0"/>
              <a:t>Guide to Developing and Managing </a:t>
            </a:r>
            <a:r>
              <a:rPr lang="en-US" sz="1400" b="1" dirty="0" err="1"/>
              <a:t>Requiremments</a:t>
            </a:r>
            <a:endParaRPr lang="en-US" sz="1400" b="1" dirty="0"/>
          </a:p>
          <a:p>
            <a:pPr algn="ctr">
              <a:spcAft>
                <a:spcPts val="300"/>
              </a:spcAft>
            </a:pPr>
            <a:endParaRPr lang="en-US" sz="1400" b="1" i="1" dirty="0"/>
          </a:p>
        </p:txBody>
      </p:sp>
      <p:sp>
        <p:nvSpPr>
          <p:cNvPr id="7" name="Rectangle: Rounded Corners 5">
            <a:extLst>
              <a:ext uri="{FF2B5EF4-FFF2-40B4-BE49-F238E27FC236}">
                <a16:creationId xmlns:a16="http://schemas.microsoft.com/office/drawing/2014/main" id="{DEE37FFD-D938-CD49-BD67-F37EB7E88987}"/>
              </a:ext>
            </a:extLst>
          </p:cNvPr>
          <p:cNvSpPr/>
          <p:nvPr/>
        </p:nvSpPr>
        <p:spPr>
          <a:xfrm>
            <a:off x="4798243" y="461914"/>
            <a:ext cx="3888558" cy="4475846"/>
          </a:xfrm>
          <a:prstGeom prst="roundRect">
            <a:avLst>
              <a:gd name="adj" fmla="val 7315"/>
            </a:avLst>
          </a:prstGeom>
          <a:solidFill>
            <a:srgbClr val="FFCF50"/>
          </a:solidFill>
          <a:ln w="12700"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US" sz="1600" b="1" dirty="0"/>
              <a:t>Guide to </a:t>
            </a:r>
            <a:br>
              <a:rPr lang="en-US" sz="1600" b="1" dirty="0"/>
            </a:br>
            <a:r>
              <a:rPr lang="en-US" sz="1600" b="1" dirty="0"/>
              <a:t>Verification and Validation</a:t>
            </a:r>
          </a:p>
          <a:p>
            <a:pPr algn="ctr"/>
            <a:endParaRPr lang="en-US" sz="1600" b="1" u="sng" dirty="0"/>
          </a:p>
          <a:p>
            <a:pPr marL="180975" indent="-180975">
              <a:buFont typeface="Arial" panose="020B0604020202020204" pitchFamily="34" charset="0"/>
              <a:buChar char="•"/>
            </a:pPr>
            <a:r>
              <a:rPr lang="en-US" sz="1600" b="1" dirty="0"/>
              <a:t>Verification &amp; Validation in Context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/>
              <a:t>Planning for V&amp;V: A Risk-based Approach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strike="sngStrike" dirty="0"/>
              <a:t>Needs V&amp;V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strike="sngStrike" dirty="0"/>
              <a:t>Requirement V&amp;V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/>
              <a:t>Design V&amp;V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/>
              <a:t>System V&amp;V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/>
              <a:t>Production Verification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/>
              <a:t>Compliance with Standards and Regulations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1" dirty="0"/>
              <a:t>Organizational and Cultural Considerations for V&amp;V</a:t>
            </a:r>
          </a:p>
        </p:txBody>
      </p:sp>
      <p:sp>
        <p:nvSpPr>
          <p:cNvPr id="8" name="Rectangle: Rounded Corners 5">
            <a:extLst>
              <a:ext uri="{FF2B5EF4-FFF2-40B4-BE49-F238E27FC236}">
                <a16:creationId xmlns:a16="http://schemas.microsoft.com/office/drawing/2014/main" id="{EF03C78E-0511-624F-9A72-2C1E8D904759}"/>
              </a:ext>
            </a:extLst>
          </p:cNvPr>
          <p:cNvSpPr/>
          <p:nvPr/>
        </p:nvSpPr>
        <p:spPr>
          <a:xfrm>
            <a:off x="457200" y="5904768"/>
            <a:ext cx="7931637" cy="36792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INCOSE RWG Whitepaper: Integrated Data as a Foundation of Systems Engineering</a:t>
            </a:r>
          </a:p>
        </p:txBody>
      </p:sp>
      <p:sp>
        <p:nvSpPr>
          <p:cNvPr id="10" name="Up Arrow 9">
            <a:extLst>
              <a:ext uri="{FF2B5EF4-FFF2-40B4-BE49-F238E27FC236}">
                <a16:creationId xmlns:a16="http://schemas.microsoft.com/office/drawing/2014/main" id="{D664AC02-EC74-8248-8DD6-1B42C4529883}"/>
              </a:ext>
            </a:extLst>
          </p:cNvPr>
          <p:cNvSpPr/>
          <p:nvPr/>
        </p:nvSpPr>
        <p:spPr>
          <a:xfrm>
            <a:off x="3644544" y="5613637"/>
            <a:ext cx="138675" cy="3199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1" name="Up Arrow 10">
            <a:extLst>
              <a:ext uri="{FF2B5EF4-FFF2-40B4-BE49-F238E27FC236}">
                <a16:creationId xmlns:a16="http://schemas.microsoft.com/office/drawing/2014/main" id="{80988B09-9A6B-FE42-98B9-3DD119DB4216}"/>
              </a:ext>
            </a:extLst>
          </p:cNvPr>
          <p:cNvSpPr/>
          <p:nvPr/>
        </p:nvSpPr>
        <p:spPr>
          <a:xfrm>
            <a:off x="7557284" y="4937759"/>
            <a:ext cx="138675" cy="9793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12" name="Up Arrow 11">
            <a:extLst>
              <a:ext uri="{FF2B5EF4-FFF2-40B4-BE49-F238E27FC236}">
                <a16:creationId xmlns:a16="http://schemas.microsoft.com/office/drawing/2014/main" id="{D807721A-A2BF-B347-AE29-67AC246F460F}"/>
              </a:ext>
            </a:extLst>
          </p:cNvPr>
          <p:cNvSpPr/>
          <p:nvPr/>
        </p:nvSpPr>
        <p:spPr>
          <a:xfrm>
            <a:off x="1331380" y="3634740"/>
            <a:ext cx="138675" cy="228288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13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396E15-F8AB-B74D-9C7D-32A887E16A7B}"/>
              </a:ext>
            </a:extLst>
          </p:cNvPr>
          <p:cNvSpPr txBox="1"/>
          <p:nvPr/>
        </p:nvSpPr>
        <p:spPr>
          <a:xfrm>
            <a:off x="100989" y="-24900"/>
            <a:ext cx="22898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Old Product Development Plan</a:t>
            </a:r>
          </a:p>
        </p:txBody>
      </p:sp>
    </p:spTree>
    <p:extLst>
      <p:ext uri="{BB962C8B-B14F-4D97-AF65-F5344CB8AC3E}">
        <p14:creationId xmlns:p14="http://schemas.microsoft.com/office/powerpoint/2010/main" val="3162172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57BA4-A597-44F3-A538-6488A6012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GDMR Schedule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2D68E6E-26CF-47C3-A2A0-B81BE7ED7C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9448619"/>
              </p:ext>
            </p:extLst>
          </p:nvPr>
        </p:nvGraphicFramePr>
        <p:xfrm>
          <a:off x="207790" y="1286806"/>
          <a:ext cx="872842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7215">
                  <a:extLst>
                    <a:ext uri="{9D8B030D-6E8A-4147-A177-3AD203B41FA5}">
                      <a16:colId xmlns:a16="http://schemas.microsoft.com/office/drawing/2014/main" val="3382940068"/>
                    </a:ext>
                  </a:extLst>
                </a:gridCol>
                <a:gridCol w="3411205">
                  <a:extLst>
                    <a:ext uri="{9D8B030D-6E8A-4147-A177-3AD203B41FA5}">
                      <a16:colId xmlns:a16="http://schemas.microsoft.com/office/drawing/2014/main" val="146730442"/>
                    </a:ext>
                  </a:extLst>
                </a:gridCol>
              </a:tblGrid>
              <a:tr h="25187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Tasks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1398097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Update TPP?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IW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047682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Confirm </a:t>
                      </a:r>
                      <a:r>
                        <a:rPr lang="en-US" sz="1400" dirty="0" err="1"/>
                        <a:t>ToC</a:t>
                      </a:r>
                      <a:r>
                        <a:rPr lang="en-US" sz="1400" dirty="0"/>
                        <a:t> and writing assignments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IW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865373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Contributor inputs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IW2020 thru February 28,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792771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algn="r"/>
                      <a:r>
                        <a:rPr lang="en-US" sz="1400" dirty="0"/>
                        <a:t>Virtual Meeting: Contributors (Status/help needed on content)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Mid Feb.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454886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Integrate Inputs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170265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Contributor/Editorial committee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April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391234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Integrate 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4305259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G to V&amp;V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Late May / Early June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762178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Disposition/Integrate Comments from GDMR Review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Early July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7899332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RWG (IS2020) Review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Mid July – through early Sept.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950813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r>
                        <a:rPr lang="en-US" sz="1400" dirty="0"/>
                        <a:t>Disposition and Incorporate RWG 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September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533843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Submit to Tech Ops for final Release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Early October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2053695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Final GDMR Submitted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December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202092"/>
                  </a:ext>
                </a:extLst>
              </a:tr>
              <a:tr h="251877"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Announcement/Release of GDMR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IW2021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485432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73F82-6571-4E6E-8B1E-C5F1DEE97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FB4EB-30FF-044B-A750-F928807C4E0F}" type="datetime4">
              <a:rPr lang="en-US" smtClean="0"/>
              <a:pPr/>
              <a:t>January 27, 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BD4A03-9349-4E87-97D1-0A3F8B6F4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www.incose.org/IW2020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7DFC4-26BA-4DE8-BA19-EAF629757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603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1B670-328E-494B-BAB6-42F4361CF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0115" y="259329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Questions?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5F73F-772C-2344-A391-5C9CB395EC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06828" y="6492875"/>
            <a:ext cx="2133600" cy="365125"/>
          </a:xfrm>
        </p:spPr>
        <p:txBody>
          <a:bodyPr/>
          <a:lstStyle/>
          <a:p>
            <a:fld id="{C80FB4EB-30FF-044B-A750-F928807C4E0F}" type="datetime4">
              <a:rPr lang="en-US" smtClean="0"/>
              <a:pPr/>
              <a:t>January 27, 2020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7239D5-CC34-ED46-B22B-EDC13A72D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41C4-1474-8D42-B330-D2828683839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99929"/>
      </p:ext>
    </p:extLst>
  </p:cSld>
  <p:clrMapOvr>
    <a:masterClrMapping/>
  </p:clrMapOvr>
</p:sld>
</file>

<file path=ppt/theme/theme1.xml><?xml version="1.0" encoding="utf-8"?>
<a:theme xmlns:a="http://schemas.openxmlformats.org/drawingml/2006/main" name="IW2017 slide">
  <a:themeElements>
    <a:clrScheme name="INCOSE IW">
      <a:dk1>
        <a:srgbClr val="414042"/>
      </a:dk1>
      <a:lt1>
        <a:sysClr val="window" lastClr="FFFFFF"/>
      </a:lt1>
      <a:dk2>
        <a:srgbClr val="0071CE"/>
      </a:dk2>
      <a:lt2>
        <a:srgbClr val="EEECE1"/>
      </a:lt2>
      <a:accent1>
        <a:srgbClr val="618FCB"/>
      </a:accent1>
      <a:accent2>
        <a:srgbClr val="0071CE"/>
      </a:accent2>
      <a:accent3>
        <a:srgbClr val="0071CE"/>
      </a:accent3>
      <a:accent4>
        <a:srgbClr val="618FCB"/>
      </a:accent4>
      <a:accent5>
        <a:srgbClr val="618FCB"/>
      </a:accent5>
      <a:accent6>
        <a:srgbClr val="618FCB"/>
      </a:accent6>
      <a:hlink>
        <a:srgbClr val="0000FF"/>
      </a:hlink>
      <a:folHlink>
        <a:srgbClr val="981B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99999"/>
        </a:solidFill>
        <a:ln>
          <a:noFill/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W2017 slide" id="{D0DEF17A-B678-44C5-B142-4599AD7C95CB}" vid="{E6F565E1-D5CB-4F19-A1C5-C87F5BFD1F8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4d603b143c54403a43a44e339fe5e1a xmlns="07d0ccec-aae8-4814-a6d3-0c68dd73da2d">
      <Terms xmlns="http://schemas.microsoft.com/office/infopath/2007/PartnerControls"/>
    </o4d603b143c54403a43a44e339fe5e1a>
    <df56f4c5a0be4550856ac6bd150af184 xmlns="07d0ccec-aae8-4814-a6d3-0c68dd73da2d">
      <Terms xmlns="http://schemas.microsoft.com/office/infopath/2007/PartnerControls"/>
    </df56f4c5a0be4550856ac6bd150af184>
    <fc73f2c3713f415c9afd0faf07c59adc xmlns="07d0ccec-aae8-4814-a6d3-0c68dd73da2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</TermName>
          <TermId xmlns="http://schemas.microsoft.com/office/infopath/2007/PartnerControls">254e409e-99ce-4994-8e1c-1a49057a5299</TermId>
        </TermInfo>
      </Terms>
    </fc73f2c3713f415c9afd0faf07c59adc>
    <incoseDistribution xmlns="07d0ccec-aae8-4814-a6d3-0c68dd73da2d" xsi:nil="true"/>
    <TaxCatchAll xmlns="07d0ccec-aae8-4814-a6d3-0c68dd73da2d">
      <Value>45</Value>
    </TaxCatchAll>
    <j6f62fd0e2284e44b1906b33aa785078 xmlns="07d0ccec-aae8-4814-a6d3-0c68dd73da2d">
      <Terms xmlns="http://schemas.microsoft.com/office/infopath/2007/PartnerControls"/>
    </j6f62fd0e2284e44b1906b33aa785078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BE3443FEDB3542A32195D7903E37F2" ma:contentTypeVersion="1" ma:contentTypeDescription="Create a new document." ma:contentTypeScope="" ma:versionID="d24f8f5e388cdc519063733b1fb770b8">
  <xsd:schema xmlns:xsd="http://www.w3.org/2001/XMLSchema" xmlns:xs="http://www.w3.org/2001/XMLSchema" xmlns:p="http://schemas.microsoft.com/office/2006/metadata/properties" xmlns:ns2="07d0ccec-aae8-4814-a6d3-0c68dd73da2d" targetNamespace="http://schemas.microsoft.com/office/2006/metadata/properties" ma:root="true" ma:fieldsID="582c0593621e58af415d512296961cef" ns2:_="">
    <xsd:import namespace="07d0ccec-aae8-4814-a6d3-0c68dd73da2d"/>
    <xsd:element name="properties">
      <xsd:complexType>
        <xsd:sequence>
          <xsd:element name="documentManagement">
            <xsd:complexType>
              <xsd:all>
                <xsd:element ref="ns2:incoseDistribution" minOccurs="0"/>
                <xsd:element ref="ns2:df56f4c5a0be4550856ac6bd150af184" minOccurs="0"/>
                <xsd:element ref="ns2:TaxCatchAll" minOccurs="0"/>
                <xsd:element ref="ns2:TaxCatchAllLabel" minOccurs="0"/>
                <xsd:element ref="ns2:j6f62fd0e2284e44b1906b33aa785078" minOccurs="0"/>
                <xsd:element ref="ns2:o4d603b143c54403a43a44e339fe5e1a" minOccurs="0"/>
                <xsd:element ref="ns2:fc73f2c3713f415c9afd0faf07c59adc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0ccec-aae8-4814-a6d3-0c68dd73da2d" elementFormDefault="qualified">
    <xsd:import namespace="http://schemas.microsoft.com/office/2006/documentManagement/types"/>
    <xsd:import namespace="http://schemas.microsoft.com/office/infopath/2007/PartnerControls"/>
    <xsd:element name="incoseDistribution" ma:index="8" nillable="true" ma:displayName="Distribution" ma:default="" ma:internalName="incoseDistribution">
      <xsd:simpleType>
        <xsd:restriction base="dms:Choice">
          <xsd:enumeration value="Open For Public Distribution"/>
          <xsd:enumeration value="Internal to INCOSE Members"/>
        </xsd:restriction>
      </xsd:simpleType>
    </xsd:element>
    <xsd:element name="df56f4c5a0be4550856ac6bd150af184" ma:index="9" nillable="true" ma:taxonomy="true" ma:internalName="df56f4c5a0be4550856ac6bd150af184" ma:taxonomyFieldName="incoseChapters" ma:displayName="Chapters" ma:default="" ma:fieldId="{df56f4c5-a0be-4550-856a-c6bd150af184}" ma:sspId="08fe2f84-03a1-48cf-9e03-1bf6c33fafbe" ma:termSetId="cfb95cbd-7a79-444e-88d9-ed9ec2f185f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62e79503-1a2b-4294-a229-384a0f52ada3}" ma:internalName="TaxCatchAll" ma:showField="CatchAllData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1" nillable="true" ma:displayName="Taxonomy Catch All Column1" ma:hidden="true" ma:list="{62e79503-1a2b-4294-a229-384a0f52ada3}" ma:internalName="TaxCatchAllLabel" ma:readOnly="true" ma:showField="CatchAllDataLabel" ma:web="07d0ccec-aae8-4814-a6d3-0c68dd73da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6f62fd0e2284e44b1906b33aa785078" ma:index="13" nillable="true" ma:taxonomy="true" ma:internalName="j6f62fd0e2284e44b1906b33aa785078" ma:taxonomyFieldName="incoseWorkingGroup" ma:displayName="Working Groups" ma:default="" ma:fieldId="{36f62fd0-e228-4e44-b190-6b33aa785078}" ma:sspId="08fe2f84-03a1-48cf-9e03-1bf6c33fafbe" ma:termSetId="b4545d9d-43c2-43a5-b101-c26e148252f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d603b143c54403a43a44e339fe5e1a" ma:index="15" nillable="true" ma:taxonomy="true" ma:internalName="o4d603b143c54403a43a44e339fe5e1a" ma:taxonomyFieldName="incoseOrganizations" ma:displayName="Organizations" ma:default="" ma:fieldId="{84d603b1-43c5-4403-a43a-44e339fe5e1a}" ma:sspId="08fe2f84-03a1-48cf-9e03-1bf6c33fafbe" ma:termSetId="48b99640-702e-422f-a11d-aec6d871b7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c73f2c3713f415c9afd0faf07c59adc" ma:index="17" nillable="true" ma:taxonomy="true" ma:internalName="fc73f2c3713f415c9afd0faf07c59adc" ma:taxonomyFieldName="INCOSEProductValue" ma:displayName="Item Value" ma:default="45;#Local|254e409e-99ce-4994-8e1c-1a49057a5299" ma:fieldId="{fc73f2c3-713f-415c-9afd-0faf07c59adc}" ma:taxonomyMulti="true" ma:sspId="08fe2f84-03a1-48cf-9e03-1bf6c33fafbe" ma:termSetId="432b97d5-a841-4537-8786-65acc6747ba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1296D9-FA9D-4717-A7EC-A79EE64AEB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EDC5D0-DD92-4414-9E42-95D5860E8B06}">
  <ds:schemaRefs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07d0ccec-aae8-4814-a6d3-0c68dd73da2d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3D86E26-7B15-4D97-B63F-D10E7A0D9841}"/>
</file>

<file path=docProps/app.xml><?xml version="1.0" encoding="utf-8"?>
<Properties xmlns="http://schemas.openxmlformats.org/officeDocument/2006/extended-properties" xmlns:vt="http://schemas.openxmlformats.org/officeDocument/2006/docPropsVTypes">
  <Template>IW2017 slide.potx</Template>
  <TotalTime>39786</TotalTime>
  <Words>584</Words>
  <Application>Microsoft Office PowerPoint</Application>
  <PresentationFormat>On-screen Show (4:3)</PresentationFormat>
  <Paragraphs>100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Open Sans Light</vt:lpstr>
      <vt:lpstr>IW2017 slide</vt:lpstr>
      <vt:lpstr>Guide to Verification and Validation  Status (IW 2020)</vt:lpstr>
      <vt:lpstr>From this morning: plan for going forward</vt:lpstr>
      <vt:lpstr>RWG Product Plan 2020</vt:lpstr>
      <vt:lpstr>Definitions</vt:lpstr>
      <vt:lpstr>PowerPoint Presentation</vt:lpstr>
      <vt:lpstr>GDMR Schedule</vt:lpstr>
      <vt:lpstr>Questions?</vt:lpstr>
    </vt:vector>
  </TitlesOfParts>
  <Manager/>
  <Company>NC Lab S.A.S for INCOSE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INCOSE International Workshop</dc:title>
  <dc:subject/>
  <dc:creator>Nicolas Castan</dc:creator>
  <cp:keywords/>
  <dc:description/>
  <cp:lastModifiedBy>Ray Wolfgang</cp:lastModifiedBy>
  <cp:revision>202</cp:revision>
  <cp:lastPrinted>2019-07-25T00:38:31Z</cp:lastPrinted>
  <dcterms:created xsi:type="dcterms:W3CDTF">2016-12-08T09:52:03Z</dcterms:created>
  <dcterms:modified xsi:type="dcterms:W3CDTF">2020-01-27T21:31:10Z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0x010100E4BE3443FEDB3542A32195D7903E37F2</vt:lpwstr>
  </property>
  <property fmtid="{D5CDD505-2E9C-101B-9397-08002B2CF9AE}" pid="3" name="incoseWorkingGroup">
    <vt:lpwstr/>
  </property>
  <property fmtid="{D5CDD505-2E9C-101B-9397-08002B2CF9AE}" pid="4" name="incoseChapters">
    <vt:lpwstr/>
  </property>
  <property fmtid="{D5CDD505-2E9C-101B-9397-08002B2CF9AE}" pid="5" name="INCOSEProductValue">
    <vt:lpwstr>45;#Local|254e409e-99ce-4994-8e1c-1a49057a5299</vt:lpwstr>
  </property>
  <property fmtid="{D5CDD505-2E9C-101B-9397-08002B2CF9AE}" pid="6" name="incoseOrganizations">
    <vt:lpwstr/>
  </property>
</Properties>
</file>