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02" r:id="rId5"/>
    <p:sldId id="309" r:id="rId6"/>
    <p:sldId id="338" r:id="rId7"/>
    <p:sldId id="339" r:id="rId8"/>
    <p:sldId id="341" r:id="rId9"/>
    <p:sldId id="284" r:id="rId10"/>
    <p:sldId id="285" r:id="rId11"/>
    <p:sldId id="336" r:id="rId12"/>
    <p:sldId id="276" r:id="rId13"/>
    <p:sldId id="325" r:id="rId14"/>
    <p:sldId id="342" r:id="rId15"/>
    <p:sldId id="332" r:id="rId16"/>
    <p:sldId id="270" r:id="rId17"/>
    <p:sldId id="279" r:id="rId18"/>
    <p:sldId id="320" r:id="rId19"/>
    <p:sldId id="271" r:id="rId20"/>
    <p:sldId id="335" r:id="rId21"/>
    <p:sldId id="301" r:id="rId22"/>
  </p:sldIdLst>
  <p:sldSz cx="9144000" cy="6858000" type="screen4x3"/>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94663"/>
  </p:normalViewPr>
  <p:slideViewPr>
    <p:cSldViewPr snapToGrid="0" snapToObjects="1">
      <p:cViewPr varScale="1">
        <p:scale>
          <a:sx n="112" d="100"/>
          <a:sy n="112" d="100"/>
        </p:scale>
        <p:origin x="120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During our discussions at IW 2016, the RWG Chair, Dr. Mike Ryan, made a very good observation that the focus should not be on “modeling”, but rather on data and the management of that data that is stored in a database a shown in the following diagram.  "Data Based SE" rather than "Model Based SE". Thus rather than just thinking models, think data and what outcomes you need for your organizations to realize an ROI.  The point Mike made was that we don’t store models, designs, diagrams, etc. in the database we store data that results from the SE tools we are using.  These same tools can then be used to visualize the data in whatever form your organizations needs.   If you need a very detailed model that is defined via a complex modeling language will allow you to run simulations, then you will need the proper tool to allow you to do this.  However, you may not need this fidelity.  Maybe you just want to better manage requirements throughout the product development lifecycle.  Maybe you want to use functional flow diagrams and context diagrams to better understand your interfaces and to better understand the functionality of a complex system and the interactions of the parts that make up that system.   Then you may want to develop requirements from these diagrams and link your requirements to these diagrams.  Another point that was made by Rick </a:t>
            </a:r>
            <a:r>
              <a:rPr lang="en-US" sz="1200" kern="1200" dirty="0" err="1">
                <a:solidFill>
                  <a:schemeClr val="tx1"/>
                </a:solidFill>
                <a:latin typeface="+mn-lt"/>
                <a:ea typeface="+mn-ea"/>
                <a:cs typeface="+mn-cs"/>
              </a:rPr>
              <a:t>Zinni</a:t>
            </a:r>
            <a:r>
              <a:rPr lang="en-US" sz="1200" kern="1200" dirty="0">
                <a:solidFill>
                  <a:schemeClr val="tx1"/>
                </a:solidFill>
                <a:latin typeface="+mn-lt"/>
                <a:ea typeface="+mn-ea"/>
                <a:cs typeface="+mn-cs"/>
              </a:rPr>
              <a:t>, is that this is not really anything new, we have been using some form of model for years.  All that is changing is perspective and focus.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Thus the important thing is to first decide what your organization needs to help you better manage the development of the systems in your domain.  Then decide what capabilities you need and then develop the organizational policies, processes, and procedures,  select and procure the tools that support your processes, and then train your people in the tools and processes.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also important to realize is that this journey can be done in a series of small steps.  You don’t have to jump into SYSML complex modeling at the beginning.  Start small with a requirement management capability.  Then add to that the capability to manage the requirements over the lifecycle of the project, linking requirements to design, and linking requirements to verification planning artifacts.  Then add the capability to use diagrams like functional flow diagrams or context diagrams and link your requirements to those diagrams.  From there you can add the capability for simple modeling and overtime, progress to more complex simulation grade models (only if there is some benefit to be gain from doing so.) To me there are different levels of “maturity” of an organization concerning the use of the data.  Similar to the levels of maturity in CMMI.</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What capabilities you need depends on your product line, its complexity, issues you are having and want to address, and your workforce knowledge and experience. You need to understand what data best meets your needs.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had a lady come to our RWG that had been sent to IW to figure out what it was and how it could be used to help her organization.   A lot of this discussion resulted from our discussions with her.   For a lot of people, MBSE is a lot like a deer standing on the road looking into the head lights of an approaching car.  It can be overwhelming.   Because of this, I am proposing that the next product the RWG works on is a “Guide to Data-Based SE” or “Guide to Data-Centric SE."</a:t>
            </a:r>
            <a:endParaRPr lang="en-US" dirty="0"/>
          </a:p>
        </p:txBody>
      </p:sp>
      <p:sp>
        <p:nvSpPr>
          <p:cNvPr id="4" name="Slide Number Placeholder 3"/>
          <p:cNvSpPr>
            <a:spLocks noGrp="1"/>
          </p:cNvSpPr>
          <p:nvPr>
            <p:ph type="sldNum" sz="quarter" idx="10"/>
          </p:nvPr>
        </p:nvSpPr>
        <p:spPr/>
        <p:txBody>
          <a:bodyPr/>
          <a:lstStyle/>
          <a:p>
            <a:fld id="{FEFC8A77-F4C6-2D4D-8D3B-BDCA6E1AD858}" type="slidenum">
              <a:rPr lang="en-US" smtClean="0"/>
              <a:t>15</a:t>
            </a:fld>
            <a:endParaRPr lang="en-US"/>
          </a:p>
        </p:txBody>
      </p:sp>
    </p:spTree>
    <p:extLst>
      <p:ext uri="{BB962C8B-B14F-4D97-AF65-F5344CB8AC3E}">
        <p14:creationId xmlns:p14="http://schemas.microsoft.com/office/powerpoint/2010/main" val="488221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269692" y="4409344"/>
            <a:ext cx="8527956" cy="1123038"/>
          </a:xfrm>
        </p:spPr>
        <p:txBody>
          <a:bodyPr anchor="b"/>
          <a:lstStyle>
            <a:lvl1pPr algn="l">
              <a:defRPr sz="4498"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269692" y="3527476"/>
            <a:ext cx="8527956"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a:t>
            </a:r>
            <a:endParaRPr lang="fr-FR" dirty="0"/>
          </a:p>
        </p:txBody>
      </p:sp>
      <p:sp>
        <p:nvSpPr>
          <p:cNvPr id="19" name="Sous-titre 2"/>
          <p:cNvSpPr txBox="1">
            <a:spLocks/>
          </p:cNvSpPr>
          <p:nvPr userDrawn="1"/>
        </p:nvSpPr>
        <p:spPr>
          <a:xfrm>
            <a:off x="269692" y="6438731"/>
            <a:ext cx="685443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1499" dirty="0">
                <a:solidFill>
                  <a:srgbClr val="414042"/>
                </a:solidFill>
                <a:latin typeface="Open Sans Light"/>
                <a:cs typeface="Open Sans Light"/>
              </a:rPr>
              <a:t>www.incose.org/IW2020</a:t>
            </a:r>
          </a:p>
        </p:txBody>
      </p:sp>
      <p:cxnSp>
        <p:nvCxnSpPr>
          <p:cNvPr id="20" name="Straight Connector 19"/>
          <p:cNvCxnSpPr/>
          <p:nvPr userDrawn="1"/>
        </p:nvCxnSpPr>
        <p:spPr>
          <a:xfrm>
            <a:off x="269692" y="5532382"/>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2"/>
          <a:srcRect/>
          <a:stretch>
            <a:fillRect/>
          </a:stretch>
        </p:blipFill>
        <p:spPr bwMode="auto">
          <a:xfrm>
            <a:off x="1854152" y="657240"/>
            <a:ext cx="5515504" cy="2016095"/>
          </a:xfrm>
          <a:prstGeom prst="rect">
            <a:avLst/>
          </a:prstGeom>
          <a:noFill/>
          <a:ln w="9525">
            <a:noFill/>
            <a:miter lim="800000"/>
            <a:headEnd/>
            <a:tailEnd/>
          </a:ln>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fr-FR"/>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5" name="Footer Placeholder 4"/>
          <p:cNvSpPr>
            <a:spLocks noGrp="1"/>
          </p:cNvSpPr>
          <p:nvPr>
            <p:ph type="ftr" sz="quarter" idx="11"/>
          </p:nvPr>
        </p:nvSpPr>
        <p:spPr/>
        <p:txBody>
          <a:bodyPr/>
          <a:lstStyle/>
          <a:p>
            <a:r>
              <a:rPr lang="en-US"/>
              <a:t>IW2020</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lvl1pPr>
              <a:defRPr>
                <a:solidFill>
                  <a:srgbClr val="0071CE"/>
                </a:solidFill>
                <a:latin typeface="+mj-lt"/>
              </a:defRPr>
            </a:lvl1pPr>
          </a:lstStyle>
          <a:p>
            <a:r>
              <a:rPr lang="fr-FR"/>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5" name="Footer Placeholder 4"/>
          <p:cNvSpPr>
            <a:spLocks noGrp="1"/>
          </p:cNvSpPr>
          <p:nvPr>
            <p:ph type="ftr" sz="quarter" idx="11"/>
          </p:nvPr>
        </p:nvSpPr>
        <p:spPr/>
        <p:txBody>
          <a:bodyPr/>
          <a:lstStyle/>
          <a:p>
            <a:r>
              <a:rPr lang="en-US"/>
              <a:t>IW2020</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6"/>
            <a:ext cx="9139240"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499" dirty="0">
                <a:solidFill>
                  <a:srgbClr val="414042"/>
                </a:solidFill>
                <a:latin typeface="Open Sans Light"/>
                <a:cs typeface="Open Sans Light"/>
              </a:rPr>
              <a:t>www.incose.org/IW2020</a:t>
            </a:r>
          </a:p>
        </p:txBody>
      </p:sp>
      <p:pic>
        <p:nvPicPr>
          <p:cNvPr id="2050" name="Picture 2"/>
          <p:cNvPicPr>
            <a:picLocks noChangeAspect="1" noChangeArrowheads="1"/>
          </p:cNvPicPr>
          <p:nvPr userDrawn="1"/>
        </p:nvPicPr>
        <p:blipFill>
          <a:blip r:embed="rId2"/>
          <a:srcRect/>
          <a:stretch>
            <a:fillRect/>
          </a:stretch>
        </p:blipFill>
        <p:spPr bwMode="auto">
          <a:xfrm>
            <a:off x="1744133" y="1225021"/>
            <a:ext cx="6218238" cy="2272967"/>
          </a:xfrm>
          <a:prstGeom prst="rect">
            <a:avLst/>
          </a:prstGeom>
          <a:noFill/>
          <a:ln w="9525">
            <a:noFill/>
            <a:miter lim="800000"/>
            <a:headEnd/>
            <a:tailEnd/>
          </a:ln>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98">
                <a:solidFill>
                  <a:schemeClr val="tx2"/>
                </a:solidFill>
                <a:latin typeface="+mj-lt"/>
                <a:cs typeface="Open Sans"/>
              </a:defRPr>
            </a:lvl1pPr>
          </a:lstStyle>
          <a:p>
            <a:r>
              <a:rPr lang="fr-FR"/>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5" name="Footer Placeholder 4"/>
          <p:cNvSpPr>
            <a:spLocks noGrp="1"/>
          </p:cNvSpPr>
          <p:nvPr>
            <p:ph type="ftr" sz="quarter" idx="11"/>
          </p:nvPr>
        </p:nvSpPr>
        <p:spPr/>
        <p:txBody>
          <a:bodyPr/>
          <a:lstStyle/>
          <a:p>
            <a:r>
              <a:rPr lang="en-US"/>
              <a:t>IW2020</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5" name="Footer Placeholder 4"/>
          <p:cNvSpPr>
            <a:spLocks noGrp="1"/>
          </p:cNvSpPr>
          <p:nvPr>
            <p:ph type="ftr" sz="quarter" idx="11"/>
          </p:nvPr>
        </p:nvSpPr>
        <p:spPr/>
        <p:txBody>
          <a:bodyPr/>
          <a:lstStyle/>
          <a:p>
            <a:r>
              <a:rPr lang="en-US"/>
              <a:t>IW2020</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269692" y="3975759"/>
            <a:ext cx="8527956" cy="1123038"/>
          </a:xfrm>
        </p:spPr>
        <p:txBody>
          <a:bodyPr anchor="b"/>
          <a:lstStyle>
            <a:lvl1pPr algn="l">
              <a:defRPr sz="4498"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269692" y="3093891"/>
            <a:ext cx="8527956" cy="867169"/>
          </a:xfrm>
        </p:spPr>
        <p:txBody>
          <a:bodyPr anchor="b"/>
          <a:lstStyle>
            <a:lvl1pPr marL="0" indent="0" algn="l">
              <a:buNone/>
              <a:defRPr sz="1799">
                <a:latin typeface="Arial"/>
                <a:cs typeface="Arial"/>
              </a:defRPr>
            </a:lvl1pPr>
            <a:lvl2pPr marL="342717" indent="0" algn="ctr">
              <a:buNone/>
              <a:defRPr sz="1499"/>
            </a:lvl2pPr>
            <a:lvl3pPr marL="685434" indent="0" algn="ctr">
              <a:buNone/>
              <a:defRPr sz="1349"/>
            </a:lvl3pPr>
            <a:lvl4pPr marL="1028151" indent="0" algn="ctr">
              <a:buNone/>
              <a:defRPr sz="1199"/>
            </a:lvl4pPr>
            <a:lvl5pPr marL="1370868" indent="0" algn="ctr">
              <a:buNone/>
              <a:defRPr sz="1199"/>
            </a:lvl5pPr>
            <a:lvl6pPr marL="1713586" indent="0" algn="ctr">
              <a:buNone/>
              <a:defRPr sz="1199"/>
            </a:lvl6pPr>
            <a:lvl7pPr marL="2056303" indent="0" algn="ctr">
              <a:buNone/>
              <a:defRPr sz="1199"/>
            </a:lvl7pPr>
            <a:lvl8pPr marL="2399020" indent="0" algn="ctr">
              <a:buNone/>
              <a:defRPr sz="1199"/>
            </a:lvl8pPr>
            <a:lvl9pPr marL="2741737" indent="0" algn="ctr">
              <a:buNone/>
              <a:defRPr sz="1199"/>
            </a:lvl9pPr>
          </a:lstStyle>
          <a:p>
            <a:r>
              <a:rPr lang="en-US" dirty="0"/>
              <a:t>Subtitle Section</a:t>
            </a:r>
            <a:endParaRPr lang="fr-FR" dirty="0"/>
          </a:p>
        </p:txBody>
      </p:sp>
      <p:cxnSp>
        <p:nvCxnSpPr>
          <p:cNvPr id="32" name="Straight Connector 31"/>
          <p:cNvCxnSpPr/>
          <p:nvPr userDrawn="1"/>
        </p:nvCxnSpPr>
        <p:spPr>
          <a:xfrm>
            <a:off x="269692" y="5098797"/>
            <a:ext cx="2304369"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chemeClr val="tx2"/>
                </a:solidFill>
                <a:latin typeface="+mj-lt"/>
              </a:defRPr>
            </a:lvl1pPr>
          </a:lstStyle>
          <a:p>
            <a:r>
              <a:rPr lang="fr-FR"/>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Content Placeholder 3"/>
          <p:cNvSpPr>
            <a:spLocks noGrp="1"/>
          </p:cNvSpPr>
          <p:nvPr>
            <p:ph sz="half" idx="2"/>
          </p:nvPr>
        </p:nvSpPr>
        <p:spPr>
          <a:xfrm>
            <a:off x="4648201" y="1600202"/>
            <a:ext cx="4038600" cy="4525963"/>
          </a:xfrm>
        </p:spPr>
        <p:txBody>
          <a:bodyPr/>
          <a:lstStyle>
            <a:lvl1pPr>
              <a:defRPr sz="2774">
                <a:latin typeface="+mn-lt"/>
              </a:defRPr>
            </a:lvl1pPr>
            <a:lvl2pPr>
              <a:defRPr sz="2399">
                <a:latin typeface="+mn-lt"/>
              </a:defRPr>
            </a:lvl2pPr>
            <a:lvl3pPr>
              <a:defRPr sz="2024">
                <a:latin typeface="+mn-lt"/>
              </a:defRPr>
            </a:lvl3pPr>
            <a:lvl4pPr>
              <a:defRPr sz="1799">
                <a:latin typeface="+mn-lt"/>
              </a:defRPr>
            </a:lvl4pPr>
            <a:lvl5pPr>
              <a:defRPr sz="1799">
                <a:latin typeface="+mn-lt"/>
              </a:defRPr>
            </a:lvl5pPr>
            <a:lvl6pPr>
              <a:defRPr sz="1799"/>
            </a:lvl6pPr>
            <a:lvl7pPr>
              <a:defRPr sz="1799"/>
            </a:lvl7pPr>
            <a:lvl8pPr>
              <a:defRPr sz="1799"/>
            </a:lvl8pPr>
            <a:lvl9pPr>
              <a:defRPr sz="1799"/>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6" name="Footer Placeholder 5"/>
          <p:cNvSpPr>
            <a:spLocks noGrp="1"/>
          </p:cNvSpPr>
          <p:nvPr>
            <p:ph type="ftr" sz="quarter" idx="11"/>
          </p:nvPr>
        </p:nvSpPr>
        <p:spPr/>
        <p:txBody>
          <a:bodyPr/>
          <a:lstStyle/>
          <a:p>
            <a:r>
              <a:rPr lang="en-US"/>
              <a:t>IW2020</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fr-FR"/>
              <a:t>Click to edit Master title style</a:t>
            </a:r>
            <a:endParaRPr lang="en-US" dirty="0"/>
          </a:p>
        </p:txBody>
      </p:sp>
      <p:sp>
        <p:nvSpPr>
          <p:cNvPr id="3" name="Text Placeholder 2"/>
          <p:cNvSpPr>
            <a:spLocks noGrp="1"/>
          </p:cNvSpPr>
          <p:nvPr>
            <p:ph type="body" idx="1"/>
          </p:nvPr>
        </p:nvSpPr>
        <p:spPr>
          <a:xfrm>
            <a:off x="457201" y="1535114"/>
            <a:ext cx="4040188"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fr-FR"/>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normAutofit/>
          </a:bodyPr>
          <a:lstStyle>
            <a:lvl1pPr marL="0" indent="0">
              <a:buNone/>
              <a:defRPr sz="2099" b="0">
                <a:solidFill>
                  <a:srgbClr val="0071CE"/>
                </a:solidFill>
                <a:latin typeface="+mn-lt"/>
              </a:defRPr>
            </a:lvl1pPr>
            <a:lvl2pPr marL="457082" indent="0">
              <a:buNone/>
              <a:defRPr sz="2024" b="1"/>
            </a:lvl2pPr>
            <a:lvl3pPr marL="914163" indent="0">
              <a:buNone/>
              <a:defRPr sz="1799" b="1"/>
            </a:lvl3pPr>
            <a:lvl4pPr marL="1371246" indent="0">
              <a:buNone/>
              <a:defRPr sz="1574" b="1"/>
            </a:lvl4pPr>
            <a:lvl5pPr marL="1828328" indent="0">
              <a:buNone/>
              <a:defRPr sz="1574" b="1"/>
            </a:lvl5pPr>
            <a:lvl6pPr marL="2285409" indent="0">
              <a:buNone/>
              <a:defRPr sz="1574" b="1"/>
            </a:lvl6pPr>
            <a:lvl7pPr marL="2742491" indent="0">
              <a:buNone/>
              <a:defRPr sz="1574" b="1"/>
            </a:lvl7pPr>
            <a:lvl8pPr marL="3199572" indent="0">
              <a:buNone/>
              <a:defRPr sz="1574" b="1"/>
            </a:lvl8pPr>
            <a:lvl9pPr marL="3656654" indent="0">
              <a:buNone/>
              <a:defRPr sz="1574" b="1"/>
            </a:lvl9pPr>
          </a:lstStyle>
          <a:p>
            <a:pPr lvl="0"/>
            <a:r>
              <a:rPr lang="fr-FR"/>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9">
                <a:latin typeface="+mn-lt"/>
              </a:defRPr>
            </a:lvl1pPr>
            <a:lvl2pPr>
              <a:defRPr sz="2024">
                <a:latin typeface="+mn-lt"/>
              </a:defRPr>
            </a:lvl2pPr>
            <a:lvl3pPr>
              <a:defRPr sz="1799">
                <a:latin typeface="+mn-lt"/>
              </a:defRPr>
            </a:lvl3pPr>
            <a:lvl4pPr>
              <a:defRPr sz="1574">
                <a:latin typeface="+mn-lt"/>
              </a:defRPr>
            </a:lvl4pPr>
            <a:lvl5pPr>
              <a:defRPr sz="1574">
                <a:latin typeface="+mn-lt"/>
              </a:defRPr>
            </a:lvl5pPr>
            <a:lvl6pPr>
              <a:defRPr sz="1574"/>
            </a:lvl6pPr>
            <a:lvl7pPr>
              <a:defRPr sz="1574"/>
            </a:lvl7pPr>
            <a:lvl8pPr>
              <a:defRPr sz="1574"/>
            </a:lvl8pPr>
            <a:lvl9pPr>
              <a:defRPr sz="1574"/>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7" name="Date Placeholder 6"/>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8" name="Footer Placeholder 7"/>
          <p:cNvSpPr>
            <a:spLocks noGrp="1"/>
          </p:cNvSpPr>
          <p:nvPr>
            <p:ph type="ftr" sz="quarter" idx="11"/>
          </p:nvPr>
        </p:nvSpPr>
        <p:spPr/>
        <p:txBody>
          <a:bodyPr/>
          <a:lstStyle/>
          <a:p>
            <a:r>
              <a:rPr lang="en-US"/>
              <a:t>IW2020</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98">
                <a:solidFill>
                  <a:srgbClr val="0071CE"/>
                </a:solidFill>
                <a:latin typeface="+mj-lt"/>
              </a:defRPr>
            </a:lvl1pPr>
          </a:lstStyle>
          <a:p>
            <a:r>
              <a:rPr lang="fr-FR"/>
              <a:t>Click to edit Master title style</a:t>
            </a:r>
            <a:endParaRPr lang="en-US" dirty="0"/>
          </a:p>
        </p:txBody>
      </p:sp>
      <p:sp>
        <p:nvSpPr>
          <p:cNvPr id="3" name="Date Placeholder 2"/>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4" name="Footer Placeholder 3"/>
          <p:cNvSpPr>
            <a:spLocks noGrp="1"/>
          </p:cNvSpPr>
          <p:nvPr>
            <p:ph type="ftr" sz="quarter" idx="11"/>
          </p:nvPr>
        </p:nvSpPr>
        <p:spPr/>
        <p:txBody>
          <a:bodyPr/>
          <a:lstStyle/>
          <a:p>
            <a:r>
              <a:rPr lang="en-US"/>
              <a:t>IW2020</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3" name="Footer Placeholder 2"/>
          <p:cNvSpPr>
            <a:spLocks noGrp="1"/>
          </p:cNvSpPr>
          <p:nvPr>
            <p:ph type="ftr" sz="quarter" idx="11"/>
          </p:nvPr>
        </p:nvSpPr>
        <p:spPr/>
        <p:txBody>
          <a:bodyPr/>
          <a:lstStyle/>
          <a:p>
            <a:r>
              <a:rPr lang="en-US"/>
              <a:t>IW2020</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4" b="0">
                <a:solidFill>
                  <a:srgbClr val="0071CE"/>
                </a:solidFill>
                <a:latin typeface="+mj-lt"/>
              </a:defRPr>
            </a:lvl1pPr>
          </a:lstStyle>
          <a:p>
            <a:r>
              <a:rPr lang="fr-FR"/>
              <a:t>Click to edit Master title style</a:t>
            </a:r>
            <a:endParaRPr lang="en-US" dirty="0"/>
          </a:p>
        </p:txBody>
      </p:sp>
      <p:sp>
        <p:nvSpPr>
          <p:cNvPr id="3" name="Content Placeholder 2"/>
          <p:cNvSpPr>
            <a:spLocks noGrp="1"/>
          </p:cNvSpPr>
          <p:nvPr>
            <p:ph idx="1"/>
          </p:nvPr>
        </p:nvSpPr>
        <p:spPr>
          <a:xfrm>
            <a:off x="3575050" y="273053"/>
            <a:ext cx="5111750" cy="5853113"/>
          </a:xfrm>
        </p:spPr>
        <p:txBody>
          <a:bodyPr/>
          <a:lstStyle>
            <a:lvl1pPr>
              <a:defRPr sz="3223">
                <a:latin typeface="+mn-lt"/>
              </a:defRPr>
            </a:lvl1pPr>
            <a:lvl2pPr>
              <a:defRPr sz="2774">
                <a:latin typeface="+mn-lt"/>
              </a:defRPr>
            </a:lvl2pPr>
            <a:lvl3pPr>
              <a:defRPr sz="2399">
                <a:latin typeface="+mn-lt"/>
              </a:defRPr>
            </a:lvl3pPr>
            <a:lvl4pPr>
              <a:defRPr sz="2024">
                <a:latin typeface="+mn-lt"/>
              </a:defRPr>
            </a:lvl4pPr>
            <a:lvl5pPr>
              <a:defRPr sz="2024">
                <a:latin typeface="+mn-lt"/>
              </a:defRPr>
            </a:lvl5pPr>
            <a:lvl6pPr>
              <a:defRPr sz="2024"/>
            </a:lvl6pPr>
            <a:lvl7pPr>
              <a:defRPr sz="2024"/>
            </a:lvl7pPr>
            <a:lvl8pPr>
              <a:defRPr sz="2024"/>
            </a:lvl8pPr>
            <a:lvl9pPr>
              <a:defRPr sz="2024"/>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fr-FR"/>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6" name="Footer Placeholder 5"/>
          <p:cNvSpPr>
            <a:spLocks noGrp="1"/>
          </p:cNvSpPr>
          <p:nvPr>
            <p:ph type="ftr" sz="quarter" idx="11"/>
          </p:nvPr>
        </p:nvSpPr>
        <p:spPr/>
        <p:txBody>
          <a:bodyPr/>
          <a:lstStyle/>
          <a:p>
            <a:r>
              <a:rPr lang="en-US"/>
              <a:t>IW2020</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4" b="0">
                <a:solidFill>
                  <a:srgbClr val="0071CE"/>
                </a:solidFill>
                <a:latin typeface="+mj-lt"/>
              </a:defRPr>
            </a:lvl1pPr>
          </a:lstStyle>
          <a:p>
            <a:r>
              <a:rPr lang="fr-F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23"/>
            </a:lvl1pPr>
            <a:lvl2pPr marL="457082" indent="0">
              <a:buNone/>
              <a:defRPr sz="2774"/>
            </a:lvl2pPr>
            <a:lvl3pPr marL="914163" indent="0">
              <a:buNone/>
              <a:defRPr sz="2399"/>
            </a:lvl3pPr>
            <a:lvl4pPr marL="1371246" indent="0">
              <a:buNone/>
              <a:defRPr sz="2024"/>
            </a:lvl4pPr>
            <a:lvl5pPr marL="1828328" indent="0">
              <a:buNone/>
              <a:defRPr sz="2024"/>
            </a:lvl5pPr>
            <a:lvl6pPr marL="2285409" indent="0">
              <a:buNone/>
              <a:defRPr sz="2024"/>
            </a:lvl6pPr>
            <a:lvl7pPr marL="2742491" indent="0">
              <a:buNone/>
              <a:defRPr sz="2024"/>
            </a:lvl7pPr>
            <a:lvl8pPr marL="3199572" indent="0">
              <a:buNone/>
              <a:defRPr sz="2024"/>
            </a:lvl8pPr>
            <a:lvl9pPr marL="3656654" indent="0">
              <a:buNone/>
              <a:defRPr sz="2024"/>
            </a:lvl9pPr>
          </a:lstStyle>
          <a:p>
            <a:r>
              <a:rPr lang="fr-FR"/>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24">
                <a:latin typeface="+mn-lt"/>
              </a:defRPr>
            </a:lvl1pPr>
            <a:lvl2pPr marL="457082" indent="0">
              <a:buNone/>
              <a:defRPr sz="1199"/>
            </a:lvl2pPr>
            <a:lvl3pPr marL="914163" indent="0">
              <a:buNone/>
              <a:defRPr sz="974"/>
            </a:lvl3pPr>
            <a:lvl4pPr marL="1371246" indent="0">
              <a:buNone/>
              <a:defRPr sz="900"/>
            </a:lvl4pPr>
            <a:lvl5pPr marL="1828328" indent="0">
              <a:buNone/>
              <a:defRPr sz="900"/>
            </a:lvl5pPr>
            <a:lvl6pPr marL="2285409" indent="0">
              <a:buNone/>
              <a:defRPr sz="900"/>
            </a:lvl6pPr>
            <a:lvl7pPr marL="2742491" indent="0">
              <a:buNone/>
              <a:defRPr sz="900"/>
            </a:lvl7pPr>
            <a:lvl8pPr marL="3199572" indent="0">
              <a:buNone/>
              <a:defRPr sz="900"/>
            </a:lvl8pPr>
            <a:lvl9pPr marL="3656654" indent="0">
              <a:buNone/>
              <a:defRPr sz="900"/>
            </a:lvl9pPr>
          </a:lstStyle>
          <a:p>
            <a:pPr lvl="0"/>
            <a:r>
              <a:rPr lang="fr-FR"/>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r>
              <a:rPr lang="en-US"/>
              <a:t>January 21, 2020</a:t>
            </a:r>
          </a:p>
        </p:txBody>
      </p:sp>
      <p:sp>
        <p:nvSpPr>
          <p:cNvPr id="6" name="Footer Placeholder 5"/>
          <p:cNvSpPr>
            <a:spLocks noGrp="1"/>
          </p:cNvSpPr>
          <p:nvPr>
            <p:ph type="ftr" sz="quarter" idx="11"/>
          </p:nvPr>
        </p:nvSpPr>
        <p:spPr/>
        <p:txBody>
          <a:bodyPr/>
          <a:lstStyle/>
          <a:p>
            <a:r>
              <a:rPr lang="en-US"/>
              <a:t>IW2020</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21954" tIns="60977" rIns="121954" bIns="60977" rtlCol="0" anchor="ctr">
            <a:normAutofit/>
          </a:bodyPr>
          <a:lstStyle/>
          <a:p>
            <a:r>
              <a:rPr lang="fr-FR"/>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121954" tIns="60977" rIns="121954" bIns="60977"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121954" tIns="60977" rIns="121954" bIns="60977" rtlCol="0" anchor="ctr"/>
          <a:lstStyle>
            <a:lvl1pPr algn="ctr">
              <a:defRPr sz="1199">
                <a:solidFill>
                  <a:schemeClr val="tx1">
                    <a:tint val="75000"/>
                  </a:schemeClr>
                </a:solidFill>
              </a:defRPr>
            </a:lvl1pPr>
          </a:lstStyle>
          <a:p>
            <a:r>
              <a:rPr lang="en-US" dirty="0"/>
              <a:t>IW2020</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1954" tIns="60977" rIns="121954" bIns="60977" rtlCol="0" anchor="ctr"/>
          <a:lstStyle>
            <a:lvl1pPr algn="r">
              <a:defRPr sz="1199">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50287" y="0"/>
            <a:ext cx="893712" cy="945444"/>
          </a:xfrm>
          <a:prstGeom prst="rect">
            <a:avLst/>
          </a:prstGeom>
        </p:spPr>
      </p:pic>
      <p:sp>
        <p:nvSpPr>
          <p:cNvPr id="8" name="Date Placeholder 7">
            <a:extLst>
              <a:ext uri="{FF2B5EF4-FFF2-40B4-BE49-F238E27FC236}">
                <a16:creationId xmlns:a16="http://schemas.microsoft.com/office/drawing/2014/main" id="{3FCF0809-562D-7246-9F22-116D9AB2D4C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January 21, 2020</a:t>
            </a:r>
          </a:p>
        </p:txBody>
      </p:sp>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457082" rtl="0" eaLnBrk="1" latinLnBrk="0" hangingPunct="1">
        <a:spcBef>
          <a:spcPct val="0"/>
        </a:spcBef>
        <a:buNone/>
        <a:defRPr sz="3298" kern="1200">
          <a:solidFill>
            <a:srgbClr val="0071CE"/>
          </a:solidFill>
          <a:latin typeface="+mj-lt"/>
          <a:ea typeface="+mj-ea"/>
          <a:cs typeface="Arial"/>
        </a:defRPr>
      </a:lvl1pPr>
    </p:titleStyle>
    <p:bodyStyle>
      <a:lvl1pPr marL="342812" indent="-342812" algn="l" defTabSz="457082" rtl="0" eaLnBrk="1" latinLnBrk="0" hangingPunct="1">
        <a:spcBef>
          <a:spcPct val="20000"/>
        </a:spcBef>
        <a:buFont typeface="Arial"/>
        <a:buChar char="•"/>
        <a:defRPr sz="3223" kern="1200">
          <a:solidFill>
            <a:schemeClr val="tx1"/>
          </a:solidFill>
          <a:latin typeface="+mn-lt"/>
          <a:ea typeface="+mn-ea"/>
          <a:cs typeface="Arial"/>
        </a:defRPr>
      </a:lvl1pPr>
      <a:lvl2pPr marL="742758" indent="-285676" algn="l" defTabSz="457082" rtl="0" eaLnBrk="1" latinLnBrk="0" hangingPunct="1">
        <a:spcBef>
          <a:spcPct val="20000"/>
        </a:spcBef>
        <a:buFont typeface="Arial"/>
        <a:buChar char="–"/>
        <a:defRPr sz="2774" kern="1200">
          <a:solidFill>
            <a:schemeClr val="tx1"/>
          </a:solidFill>
          <a:latin typeface="+mn-lt"/>
          <a:ea typeface="+mn-ea"/>
          <a:cs typeface="Arial"/>
        </a:defRPr>
      </a:lvl2pPr>
      <a:lvl3pPr marL="1142704" indent="-228541" algn="l" defTabSz="457082" rtl="0" eaLnBrk="1" latinLnBrk="0" hangingPunct="1">
        <a:spcBef>
          <a:spcPct val="20000"/>
        </a:spcBef>
        <a:buFont typeface="Arial"/>
        <a:buChar char="•"/>
        <a:defRPr sz="2399" kern="1200">
          <a:solidFill>
            <a:schemeClr val="tx1"/>
          </a:solidFill>
          <a:latin typeface="+mn-lt"/>
          <a:ea typeface="+mn-ea"/>
          <a:cs typeface="Arial"/>
        </a:defRPr>
      </a:lvl3pPr>
      <a:lvl4pPr marL="1599787" indent="-228541" algn="l" defTabSz="457082" rtl="0" eaLnBrk="1" latinLnBrk="0" hangingPunct="1">
        <a:spcBef>
          <a:spcPct val="20000"/>
        </a:spcBef>
        <a:buFont typeface="Arial"/>
        <a:buChar char="–"/>
        <a:defRPr sz="2024" kern="1200">
          <a:solidFill>
            <a:schemeClr val="tx1"/>
          </a:solidFill>
          <a:latin typeface="+mn-lt"/>
          <a:ea typeface="+mn-ea"/>
          <a:cs typeface="Arial"/>
        </a:defRPr>
      </a:lvl4pPr>
      <a:lvl5pPr marL="2056868" indent="-228541" algn="l" defTabSz="457082" rtl="0" eaLnBrk="1" latinLnBrk="0" hangingPunct="1">
        <a:spcBef>
          <a:spcPct val="20000"/>
        </a:spcBef>
        <a:buFont typeface="Arial"/>
        <a:buChar char="»"/>
        <a:defRPr sz="2024" kern="1200">
          <a:solidFill>
            <a:schemeClr val="tx1"/>
          </a:solidFill>
          <a:latin typeface="+mn-lt"/>
          <a:ea typeface="+mn-ea"/>
          <a:cs typeface="Arial"/>
        </a:defRPr>
      </a:lvl5pPr>
      <a:lvl6pPr marL="2513950" indent="-228541" algn="l" defTabSz="457082" rtl="0" eaLnBrk="1" latinLnBrk="0" hangingPunct="1">
        <a:spcBef>
          <a:spcPct val="20000"/>
        </a:spcBef>
        <a:buFont typeface="Arial"/>
        <a:buChar char="•"/>
        <a:defRPr sz="2024" kern="1200">
          <a:solidFill>
            <a:schemeClr val="tx1"/>
          </a:solidFill>
          <a:latin typeface="+mn-lt"/>
          <a:ea typeface="+mn-ea"/>
          <a:cs typeface="+mn-cs"/>
        </a:defRPr>
      </a:lvl6pPr>
      <a:lvl7pPr marL="2971032" indent="-228541" algn="l" defTabSz="457082" rtl="0" eaLnBrk="1" latinLnBrk="0" hangingPunct="1">
        <a:spcBef>
          <a:spcPct val="20000"/>
        </a:spcBef>
        <a:buFont typeface="Arial"/>
        <a:buChar char="•"/>
        <a:defRPr sz="2024" kern="1200">
          <a:solidFill>
            <a:schemeClr val="tx1"/>
          </a:solidFill>
          <a:latin typeface="+mn-lt"/>
          <a:ea typeface="+mn-ea"/>
          <a:cs typeface="+mn-cs"/>
        </a:defRPr>
      </a:lvl7pPr>
      <a:lvl8pPr marL="3428113" indent="-228541" algn="l" defTabSz="457082" rtl="0" eaLnBrk="1" latinLnBrk="0" hangingPunct="1">
        <a:spcBef>
          <a:spcPct val="20000"/>
        </a:spcBef>
        <a:buFont typeface="Arial"/>
        <a:buChar char="•"/>
        <a:defRPr sz="2024" kern="1200">
          <a:solidFill>
            <a:schemeClr val="tx1"/>
          </a:solidFill>
          <a:latin typeface="+mn-lt"/>
          <a:ea typeface="+mn-ea"/>
          <a:cs typeface="+mn-cs"/>
        </a:defRPr>
      </a:lvl8pPr>
      <a:lvl9pPr marL="3885196" indent="-228541" algn="l" defTabSz="457082" rtl="0" eaLnBrk="1" latinLnBrk="0" hangingPunct="1">
        <a:spcBef>
          <a:spcPct val="20000"/>
        </a:spcBef>
        <a:buFont typeface="Arial"/>
        <a:buChar char="•"/>
        <a:defRPr sz="2024" kern="1200">
          <a:solidFill>
            <a:schemeClr val="tx1"/>
          </a:solidFill>
          <a:latin typeface="+mn-lt"/>
          <a:ea typeface="+mn-ea"/>
          <a:cs typeface="+mn-cs"/>
        </a:defRPr>
      </a:lvl9pPr>
    </p:bodyStyle>
    <p:otherStyle>
      <a:defPPr>
        <a:defRPr lang="en-US"/>
      </a:defPPr>
      <a:lvl1pPr marL="0" algn="l" defTabSz="457082" rtl="0" eaLnBrk="1" latinLnBrk="0" hangingPunct="1">
        <a:defRPr sz="1799" kern="1200">
          <a:solidFill>
            <a:schemeClr val="tx1"/>
          </a:solidFill>
          <a:latin typeface="+mn-lt"/>
          <a:ea typeface="+mn-ea"/>
          <a:cs typeface="+mn-cs"/>
        </a:defRPr>
      </a:lvl1pPr>
      <a:lvl2pPr marL="457082" algn="l" defTabSz="457082" rtl="0" eaLnBrk="1" latinLnBrk="0" hangingPunct="1">
        <a:defRPr sz="1799" kern="1200">
          <a:solidFill>
            <a:schemeClr val="tx1"/>
          </a:solidFill>
          <a:latin typeface="+mn-lt"/>
          <a:ea typeface="+mn-ea"/>
          <a:cs typeface="+mn-cs"/>
        </a:defRPr>
      </a:lvl2pPr>
      <a:lvl3pPr marL="914163" algn="l" defTabSz="457082" rtl="0" eaLnBrk="1" latinLnBrk="0" hangingPunct="1">
        <a:defRPr sz="1799" kern="1200">
          <a:solidFill>
            <a:schemeClr val="tx1"/>
          </a:solidFill>
          <a:latin typeface="+mn-lt"/>
          <a:ea typeface="+mn-ea"/>
          <a:cs typeface="+mn-cs"/>
        </a:defRPr>
      </a:lvl3pPr>
      <a:lvl4pPr marL="1371246" algn="l" defTabSz="457082" rtl="0" eaLnBrk="1" latinLnBrk="0" hangingPunct="1">
        <a:defRPr sz="1799" kern="1200">
          <a:solidFill>
            <a:schemeClr val="tx1"/>
          </a:solidFill>
          <a:latin typeface="+mn-lt"/>
          <a:ea typeface="+mn-ea"/>
          <a:cs typeface="+mn-cs"/>
        </a:defRPr>
      </a:lvl4pPr>
      <a:lvl5pPr marL="1828328" algn="l" defTabSz="457082" rtl="0" eaLnBrk="1" latinLnBrk="0" hangingPunct="1">
        <a:defRPr sz="1799" kern="1200">
          <a:solidFill>
            <a:schemeClr val="tx1"/>
          </a:solidFill>
          <a:latin typeface="+mn-lt"/>
          <a:ea typeface="+mn-ea"/>
          <a:cs typeface="+mn-cs"/>
        </a:defRPr>
      </a:lvl5pPr>
      <a:lvl6pPr marL="2285409" algn="l" defTabSz="457082" rtl="0" eaLnBrk="1" latinLnBrk="0" hangingPunct="1">
        <a:defRPr sz="1799" kern="1200">
          <a:solidFill>
            <a:schemeClr val="tx1"/>
          </a:solidFill>
          <a:latin typeface="+mn-lt"/>
          <a:ea typeface="+mn-ea"/>
          <a:cs typeface="+mn-cs"/>
        </a:defRPr>
      </a:lvl6pPr>
      <a:lvl7pPr marL="2742491" algn="l" defTabSz="457082" rtl="0" eaLnBrk="1" latinLnBrk="0" hangingPunct="1">
        <a:defRPr sz="1799" kern="1200">
          <a:solidFill>
            <a:schemeClr val="tx1"/>
          </a:solidFill>
          <a:latin typeface="+mn-lt"/>
          <a:ea typeface="+mn-ea"/>
          <a:cs typeface="+mn-cs"/>
        </a:defRPr>
      </a:lvl7pPr>
      <a:lvl8pPr marL="3199572" algn="l" defTabSz="457082" rtl="0" eaLnBrk="1" latinLnBrk="0" hangingPunct="1">
        <a:defRPr sz="1799" kern="1200">
          <a:solidFill>
            <a:schemeClr val="tx1"/>
          </a:solidFill>
          <a:latin typeface="+mn-lt"/>
          <a:ea typeface="+mn-ea"/>
          <a:cs typeface="+mn-cs"/>
        </a:defRPr>
      </a:lvl8pPr>
      <a:lvl9pPr marL="3656654" algn="l" defTabSz="45708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8022" y="2801293"/>
            <a:ext cx="8527956" cy="1677292"/>
          </a:xfrm>
        </p:spPr>
        <p:txBody>
          <a:bodyPr>
            <a:normAutofit fontScale="90000"/>
          </a:bodyPr>
          <a:lstStyle/>
          <a:p>
            <a:pPr algn="ctr"/>
            <a:r>
              <a:rPr lang="en-US" b="1" dirty="0"/>
              <a:t>Integrated Data as a Foundation for Systems Engineering</a:t>
            </a:r>
            <a:br>
              <a:rPr lang="en-US" b="1" dirty="0"/>
            </a:br>
            <a:r>
              <a:rPr lang="en-US" sz="1649" dirty="0"/>
              <a:t>Document No.: INCOSE-TP-2018-001-01 Version/Revision: 1.0</a:t>
            </a:r>
            <a:br>
              <a:rPr lang="en-US" sz="1649" dirty="0"/>
            </a:br>
            <a:r>
              <a:rPr lang="en-US" sz="1649" dirty="0"/>
              <a:t>Date: Dec 20, 2018</a:t>
            </a:r>
          </a:p>
        </p:txBody>
      </p:sp>
      <p:sp>
        <p:nvSpPr>
          <p:cNvPr id="6" name="Subtitle 2">
            <a:extLst>
              <a:ext uri="{FF2B5EF4-FFF2-40B4-BE49-F238E27FC236}">
                <a16:creationId xmlns:a16="http://schemas.microsoft.com/office/drawing/2014/main" id="{B537B863-796E-9D4D-B2A4-9B38F162A455}"/>
              </a:ext>
            </a:extLst>
          </p:cNvPr>
          <p:cNvSpPr>
            <a:spLocks noGrp="1"/>
          </p:cNvSpPr>
          <p:nvPr>
            <p:ph type="subTitle" idx="1"/>
          </p:nvPr>
        </p:nvSpPr>
        <p:spPr>
          <a:xfrm>
            <a:off x="1144785" y="4395878"/>
            <a:ext cx="6854430" cy="459679"/>
          </a:xfrm>
        </p:spPr>
        <p:txBody>
          <a:bodyPr>
            <a:normAutofit/>
          </a:bodyPr>
          <a:lstStyle/>
          <a:p>
            <a:r>
              <a:rPr lang="en-US" dirty="0"/>
              <a:t>Prepared by the INCOSE Requirement Working Group (RWG)</a:t>
            </a:r>
          </a:p>
        </p:txBody>
      </p:sp>
    </p:spTree>
    <p:extLst>
      <p:ext uri="{BB962C8B-B14F-4D97-AF65-F5344CB8AC3E}">
        <p14:creationId xmlns:p14="http://schemas.microsoft.com/office/powerpoint/2010/main" val="17319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10</a:t>
            </a:fld>
            <a:endParaRPr lang="en-US"/>
          </a:p>
        </p:txBody>
      </p:sp>
      <p:sp>
        <p:nvSpPr>
          <p:cNvPr id="5" name="Title 1"/>
          <p:cNvSpPr>
            <a:spLocks noGrp="1"/>
          </p:cNvSpPr>
          <p:nvPr>
            <p:ph type="title"/>
          </p:nvPr>
        </p:nvSpPr>
        <p:spPr>
          <a:xfrm>
            <a:off x="135983" y="858590"/>
            <a:ext cx="7882594" cy="469831"/>
          </a:xfrm>
        </p:spPr>
        <p:txBody>
          <a:bodyPr>
            <a:normAutofit fontScale="90000"/>
          </a:bodyPr>
          <a:lstStyle/>
          <a:p>
            <a:pPr>
              <a:spcAft>
                <a:spcPts val="900"/>
              </a:spcAft>
            </a:pPr>
            <a:r>
              <a:rPr lang="en-US" sz="2699" dirty="0"/>
              <a:t>Table of Contents</a:t>
            </a:r>
          </a:p>
        </p:txBody>
      </p:sp>
      <p:pic>
        <p:nvPicPr>
          <p:cNvPr id="6" name="Picture 5" descr="A screenshot of a social media post&#13;&#10;&#13;&#10;Description automatically generated">
            <a:extLst>
              <a:ext uri="{FF2B5EF4-FFF2-40B4-BE49-F238E27FC236}">
                <a16:creationId xmlns:a16="http://schemas.microsoft.com/office/drawing/2014/main" id="{942469A7-1436-3B4B-BA5C-F3D93F8C2AEA}"/>
              </a:ext>
            </a:extLst>
          </p:cNvPr>
          <p:cNvPicPr>
            <a:picLocks noChangeAspect="1"/>
          </p:cNvPicPr>
          <p:nvPr/>
        </p:nvPicPr>
        <p:blipFill>
          <a:blip r:embed="rId2"/>
          <a:stretch>
            <a:fillRect/>
          </a:stretch>
        </p:blipFill>
        <p:spPr>
          <a:xfrm>
            <a:off x="1284412" y="1328420"/>
            <a:ext cx="7132093" cy="4670992"/>
          </a:xfrm>
          <a:prstGeom prst="rect">
            <a:avLst/>
          </a:prstGeom>
        </p:spPr>
      </p:pic>
      <p:sp>
        <p:nvSpPr>
          <p:cNvPr id="2" name="Date Placeholder 1">
            <a:extLst>
              <a:ext uri="{FF2B5EF4-FFF2-40B4-BE49-F238E27FC236}">
                <a16:creationId xmlns:a16="http://schemas.microsoft.com/office/drawing/2014/main" id="{1FA18EA4-A74C-EB49-9041-BA2E4E674F83}"/>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9CFAC381-4B2D-E340-B309-EDCEBEBCC94C}"/>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183879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C53A-E8BD-9F41-BB3E-BC004E3EDA77}"/>
              </a:ext>
            </a:extLst>
          </p:cNvPr>
          <p:cNvSpPr>
            <a:spLocks noGrp="1"/>
          </p:cNvSpPr>
          <p:nvPr>
            <p:ph type="title"/>
          </p:nvPr>
        </p:nvSpPr>
        <p:spPr>
          <a:xfrm>
            <a:off x="95201" y="858589"/>
            <a:ext cx="7882594" cy="393866"/>
          </a:xfrm>
        </p:spPr>
        <p:txBody>
          <a:bodyPr>
            <a:noAutofit/>
          </a:bodyPr>
          <a:lstStyle/>
          <a:p>
            <a:r>
              <a:rPr lang="en-US" sz="2399" dirty="0"/>
              <a:t>SE Capability Levels (SCLs)  Example- SCL 0</a:t>
            </a:r>
          </a:p>
        </p:txBody>
      </p:sp>
      <p:sp>
        <p:nvSpPr>
          <p:cNvPr id="4" name="Slide Number Placeholder 3">
            <a:extLst>
              <a:ext uri="{FF2B5EF4-FFF2-40B4-BE49-F238E27FC236}">
                <a16:creationId xmlns:a16="http://schemas.microsoft.com/office/drawing/2014/main" id="{4D9EA6EE-368D-B241-960D-9B00656BA99C}"/>
              </a:ext>
            </a:extLst>
          </p:cNvPr>
          <p:cNvSpPr>
            <a:spLocks noGrp="1"/>
          </p:cNvSpPr>
          <p:nvPr>
            <p:ph type="sldNum" sz="quarter" idx="12"/>
          </p:nvPr>
        </p:nvSpPr>
        <p:spPr/>
        <p:txBody>
          <a:bodyPr/>
          <a:lstStyle/>
          <a:p>
            <a:fld id="{10527B36-B2C6-BE49-8C69-88BADBDA8528}" type="slidenum">
              <a:rPr lang="en-US" smtClean="0"/>
              <a:t>11</a:t>
            </a:fld>
            <a:endParaRPr lang="en-US"/>
          </a:p>
        </p:txBody>
      </p:sp>
      <p:graphicFrame>
        <p:nvGraphicFramePr>
          <p:cNvPr id="5" name="Table 4">
            <a:extLst>
              <a:ext uri="{FF2B5EF4-FFF2-40B4-BE49-F238E27FC236}">
                <a16:creationId xmlns:a16="http://schemas.microsoft.com/office/drawing/2014/main" id="{3F7AD5EB-7277-D247-A86C-56C48D76412B}"/>
              </a:ext>
            </a:extLst>
          </p:cNvPr>
          <p:cNvGraphicFramePr>
            <a:graphicFrameLocks noGrp="1"/>
          </p:cNvGraphicFramePr>
          <p:nvPr/>
        </p:nvGraphicFramePr>
        <p:xfrm>
          <a:off x="2380" y="1252455"/>
          <a:ext cx="9139240" cy="4864566"/>
        </p:xfrm>
        <a:graphic>
          <a:graphicData uri="http://schemas.openxmlformats.org/drawingml/2006/table">
            <a:tbl>
              <a:tblPr firstRow="1" firstCol="1" bandRow="1">
                <a:tableStyleId>{5C22544A-7EE6-4342-B048-85BDC9FD1C3A}</a:tableStyleId>
              </a:tblPr>
              <a:tblGrid>
                <a:gridCol w="2637728">
                  <a:extLst>
                    <a:ext uri="{9D8B030D-6E8A-4147-A177-3AD203B41FA5}">
                      <a16:colId xmlns:a16="http://schemas.microsoft.com/office/drawing/2014/main" val="1095672938"/>
                    </a:ext>
                  </a:extLst>
                </a:gridCol>
                <a:gridCol w="6501512">
                  <a:extLst>
                    <a:ext uri="{9D8B030D-6E8A-4147-A177-3AD203B41FA5}">
                      <a16:colId xmlns:a16="http://schemas.microsoft.com/office/drawing/2014/main" val="394309218"/>
                    </a:ext>
                  </a:extLst>
                </a:gridCol>
              </a:tblGrid>
              <a:tr h="217681">
                <a:tc>
                  <a:txBody>
                    <a:bodyPr/>
                    <a:lstStyle/>
                    <a:p>
                      <a:pPr marR="0" indent="-8890">
                        <a:spcBef>
                          <a:spcPts val="0"/>
                        </a:spcBef>
                        <a:spcAft>
                          <a:spcPts val="2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Area of Capability</a:t>
                      </a:r>
                    </a:p>
                  </a:txBody>
                  <a:tcPr marL="34214" marR="34214" marT="0" marB="0"/>
                </a:tc>
                <a:tc>
                  <a:txBody>
                    <a:bodyPr/>
                    <a:lstStyle/>
                    <a:p>
                      <a:pPr marR="0" indent="-8890">
                        <a:spcBef>
                          <a:spcPts val="0"/>
                        </a:spcBef>
                        <a:spcAft>
                          <a:spcPts val="2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Current state</a:t>
                      </a:r>
                    </a:p>
                  </a:txBody>
                  <a:tcPr marL="34214" marR="34214" marT="0" marB="0"/>
                </a:tc>
                <a:extLst>
                  <a:ext uri="{0D108BD9-81ED-4DB2-BD59-A6C34878D82A}">
                    <a16:rowId xmlns:a16="http://schemas.microsoft.com/office/drawing/2014/main" val="4044158863"/>
                  </a:ext>
                </a:extLst>
              </a:tr>
              <a:tr h="217681">
                <a:tc>
                  <a:txBody>
                    <a:bodyPr/>
                    <a:lstStyle/>
                    <a:p>
                      <a:pPr marR="0" indent="-8890">
                        <a:spcBef>
                          <a:spcPts val="0"/>
                        </a:spcBef>
                        <a:spcAft>
                          <a:spcPts val="200"/>
                        </a:spcAft>
                      </a:pPr>
                      <a:r>
                        <a:rPr lang="en-US" sz="1000">
                          <a:effectLst/>
                        </a:rPr>
                        <a:t>Organization</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dirty="0">
                          <a:effectLst/>
                        </a:rPr>
                        <a:t>The system life cycle process activities are divided across organizational units operating in silos.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664127455"/>
                  </a:ext>
                </a:extLst>
              </a:tr>
              <a:tr h="326519">
                <a:tc>
                  <a:txBody>
                    <a:bodyPr/>
                    <a:lstStyle/>
                    <a:p>
                      <a:pPr marR="0" indent="-8890">
                        <a:spcBef>
                          <a:spcPts val="0"/>
                        </a:spcBef>
                        <a:spcAft>
                          <a:spcPts val="200"/>
                        </a:spcAft>
                      </a:pPr>
                      <a:r>
                        <a:rPr lang="en-US" sz="1000">
                          <a:effectLst/>
                        </a:rPr>
                        <a:t>Enterprise Level Data &amp; Governance Policy, Processes, &amp; Procedures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dirty="0">
                          <a:effectLst/>
                        </a:rPr>
                        <a:t>The enterprise has no documented data and information governance policy, processes, and procedures.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680499058"/>
                  </a:ext>
                </a:extLst>
              </a:tr>
              <a:tr h="319873">
                <a:tc>
                  <a:txBody>
                    <a:bodyPr/>
                    <a:lstStyle/>
                    <a:p>
                      <a:pPr marR="0" indent="-8890">
                        <a:spcBef>
                          <a:spcPts val="0"/>
                        </a:spcBef>
                        <a:spcAft>
                          <a:spcPts val="200"/>
                        </a:spcAft>
                      </a:pPr>
                      <a:r>
                        <a:rPr lang="en-US" sz="1000">
                          <a:effectLst/>
                        </a:rPr>
                        <a:t>Project level Data and Information Management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Projects have not included data management concepts in their PMP nor SEMP and have no IMP.</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286978925"/>
                  </a:ext>
                </a:extLst>
              </a:tr>
              <a:tr h="159937">
                <a:tc>
                  <a:txBody>
                    <a:bodyPr/>
                    <a:lstStyle/>
                    <a:p>
                      <a:pPr marR="0" indent="-8890">
                        <a:spcBef>
                          <a:spcPts val="0"/>
                        </a:spcBef>
                        <a:spcAft>
                          <a:spcPts val="200"/>
                        </a:spcAft>
                      </a:pPr>
                      <a:r>
                        <a:rPr lang="en-US" sz="1000">
                          <a:effectLst/>
                        </a:rPr>
                        <a:t>Master Ontology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There is no defined master ontology for the enterprise nor project.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922631518"/>
                  </a:ext>
                </a:extLst>
              </a:tr>
              <a:tr h="217681">
                <a:tc>
                  <a:txBody>
                    <a:bodyPr/>
                    <a:lstStyle/>
                    <a:p>
                      <a:pPr marR="0" indent="-8890">
                        <a:spcBef>
                          <a:spcPts val="0"/>
                        </a:spcBef>
                        <a:spcAft>
                          <a:spcPts val="200"/>
                        </a:spcAft>
                      </a:pPr>
                      <a:r>
                        <a:rPr lang="en-US" sz="1000">
                          <a:effectLst/>
                        </a:rPr>
                        <a:t>Master Schema</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 project does not store data in a database so there is no defined master schema for the project.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654557877"/>
                  </a:ext>
                </a:extLst>
              </a:tr>
              <a:tr h="326519">
                <a:tc>
                  <a:txBody>
                    <a:bodyPr/>
                    <a:lstStyle/>
                    <a:p>
                      <a:pPr marR="0" indent="-8890">
                        <a:spcBef>
                          <a:spcPts val="0"/>
                        </a:spcBef>
                        <a:spcAft>
                          <a:spcPts val="200"/>
                        </a:spcAft>
                      </a:pPr>
                      <a:r>
                        <a:rPr lang="en-US" sz="1000">
                          <a:effectLst/>
                        </a:rPr>
                        <a:t>Systems Engineering (SE) Tool Set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 primary SE toolset used by the project is limited to common office applications: word-processing, spreadsheets, presentations, and basic drawing and diagraming tools.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80373651"/>
                  </a:ext>
                </a:extLst>
              </a:tr>
              <a:tr h="319873">
                <a:tc>
                  <a:txBody>
                    <a:bodyPr/>
                    <a:lstStyle/>
                    <a:p>
                      <a:pPr marR="0" indent="-8890">
                        <a:spcBef>
                          <a:spcPts val="0"/>
                        </a:spcBef>
                        <a:spcAft>
                          <a:spcPts val="200"/>
                        </a:spcAft>
                      </a:pPr>
                      <a:r>
                        <a:rPr lang="en-US" sz="1000">
                          <a:effectLst/>
                        </a:rPr>
                        <a:t>Project Management (PM) Tool Set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 primary PM toolset used by the project is common office applications: word-processing, spreadsheets, and presentations.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164706162"/>
                  </a:ext>
                </a:extLst>
              </a:tr>
              <a:tr h="326519">
                <a:tc>
                  <a:txBody>
                    <a:bodyPr/>
                    <a:lstStyle/>
                    <a:p>
                      <a:pPr marR="0" indent="-8890">
                        <a:spcBef>
                          <a:spcPts val="0"/>
                        </a:spcBef>
                        <a:spcAft>
                          <a:spcPts val="200"/>
                        </a:spcAft>
                      </a:pPr>
                      <a:r>
                        <a:rPr lang="en-US" sz="1000">
                          <a:effectLst/>
                        </a:rPr>
                        <a:t>Work product Format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 primary focus of the project is on hardcopy, printed documents, design description documents, ICDs, CAD drawings, etc.</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616388370"/>
                  </a:ext>
                </a:extLst>
              </a:tr>
              <a:tr h="544200">
                <a:tc>
                  <a:txBody>
                    <a:bodyPr/>
                    <a:lstStyle/>
                    <a:p>
                      <a:pPr marR="0" indent="-8890">
                        <a:spcBef>
                          <a:spcPts val="0"/>
                        </a:spcBef>
                        <a:spcAft>
                          <a:spcPts val="200"/>
                        </a:spcAft>
                      </a:pPr>
                      <a:r>
                        <a:rPr lang="en-US" sz="1000" dirty="0">
                          <a:effectLst/>
                        </a:rPr>
                        <a:t>Shareability of data and information</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While the files representing work products are stored electronically, they exist as independent files (vs. in a database containing underlying data) making it difficult to share information contained within the files other than with other office applications (copy/paste).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925446440"/>
                  </a:ext>
                </a:extLst>
              </a:tr>
              <a:tr h="479810">
                <a:tc>
                  <a:txBody>
                    <a:bodyPr/>
                    <a:lstStyle/>
                    <a:p>
                      <a:pPr marR="0" indent="-8890">
                        <a:spcBef>
                          <a:spcPts val="0"/>
                        </a:spcBef>
                        <a:spcAft>
                          <a:spcPts val="200"/>
                        </a:spcAft>
                      </a:pPr>
                      <a:r>
                        <a:rPr lang="en-US" sz="1000">
                          <a:effectLst/>
                        </a:rPr>
                        <a:t>Linking (Traceability) between work products developed in different development life cycles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Few, if any, work products are linked together across system life cycle process activities making it is difficult to identify and manage dependencies between work products.  Any traces between requirements is done manually, if at all.</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95204340"/>
                  </a:ext>
                </a:extLst>
              </a:tr>
              <a:tr h="319873">
                <a:tc>
                  <a:txBody>
                    <a:bodyPr/>
                    <a:lstStyle/>
                    <a:p>
                      <a:pPr marR="0" indent="-8890">
                        <a:spcBef>
                          <a:spcPts val="0"/>
                        </a:spcBef>
                        <a:spcAft>
                          <a:spcPts val="200"/>
                        </a:spcAft>
                      </a:pPr>
                      <a:r>
                        <a:rPr lang="en-US" sz="1000">
                          <a:effectLst/>
                        </a:rPr>
                        <a:t>Consistency of data across work products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There are often inconsistencies between and within work products.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414635921"/>
                  </a:ext>
                </a:extLst>
              </a:tr>
              <a:tr h="217681">
                <a:tc>
                  <a:txBody>
                    <a:bodyPr/>
                    <a:lstStyle/>
                    <a:p>
                      <a:pPr marR="0" indent="-8890">
                        <a:spcBef>
                          <a:spcPts val="0"/>
                        </a:spcBef>
                        <a:spcAft>
                          <a:spcPts val="200"/>
                        </a:spcAft>
                      </a:pPr>
                      <a:r>
                        <a:rPr lang="en-US" sz="1000">
                          <a:effectLst/>
                        </a:rPr>
                        <a:t>Completeness of work products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It is difficult to assess completeness of data and information within work products.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047808368"/>
                  </a:ext>
                </a:extLst>
              </a:tr>
              <a:tr h="326519">
                <a:tc>
                  <a:txBody>
                    <a:bodyPr/>
                    <a:lstStyle/>
                    <a:p>
                      <a:pPr marR="0" indent="-8890">
                        <a:spcBef>
                          <a:spcPts val="0"/>
                        </a:spcBef>
                        <a:spcAft>
                          <a:spcPts val="200"/>
                        </a:spcAft>
                      </a:pPr>
                      <a:r>
                        <a:rPr lang="en-US" sz="1000">
                          <a:effectLst/>
                        </a:rPr>
                        <a:t>Use of work product attributes and associated measures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a:effectLst/>
                        </a:rPr>
                        <a:t>Few, if any, SE work product attributes and measures are defined and used to help manage the project. PM measures focus on schedule and budget.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1663336917"/>
                  </a:ext>
                </a:extLst>
              </a:tr>
              <a:tr h="544200">
                <a:tc>
                  <a:txBody>
                    <a:bodyPr/>
                    <a:lstStyle/>
                    <a:p>
                      <a:pPr marR="0" indent="-8890">
                        <a:spcBef>
                          <a:spcPts val="0"/>
                        </a:spcBef>
                        <a:spcAft>
                          <a:spcPts val="200"/>
                        </a:spcAft>
                      </a:pPr>
                      <a:r>
                        <a:rPr lang="en-US" sz="1000" dirty="0">
                          <a:effectLst/>
                        </a:rPr>
                        <a:t>Configuration Management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tc>
                  <a:txBody>
                    <a:bodyPr/>
                    <a:lstStyle/>
                    <a:p>
                      <a:pPr marR="0" indent="-8890">
                        <a:spcBef>
                          <a:spcPts val="0"/>
                        </a:spcBef>
                        <a:spcAft>
                          <a:spcPts val="200"/>
                        </a:spcAft>
                      </a:pPr>
                      <a:r>
                        <a:rPr lang="en-US" sz="1000" dirty="0">
                          <a:effectLst/>
                        </a:rPr>
                        <a:t>The project baselines and configuration manages individual printed documents or electronic versions of the printed documents (e.g., pdf files).   The single source of truth of project's data and information is represented by these baselined and configuration managed documents.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214" marR="34214" marT="0" marB="0"/>
                </a:tc>
                <a:extLst>
                  <a:ext uri="{0D108BD9-81ED-4DB2-BD59-A6C34878D82A}">
                    <a16:rowId xmlns:a16="http://schemas.microsoft.com/office/drawing/2014/main" val="2198838410"/>
                  </a:ext>
                </a:extLst>
              </a:tr>
            </a:tbl>
          </a:graphicData>
        </a:graphic>
      </p:graphicFrame>
      <p:sp>
        <p:nvSpPr>
          <p:cNvPr id="3" name="Date Placeholder 2">
            <a:extLst>
              <a:ext uri="{FF2B5EF4-FFF2-40B4-BE49-F238E27FC236}">
                <a16:creationId xmlns:a16="http://schemas.microsoft.com/office/drawing/2014/main" id="{D5E6AF13-AC2F-904C-839A-324F4293F292}"/>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0F821DF9-72EE-1F45-B386-8DE962A686FB}"/>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428396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91" y="1085820"/>
            <a:ext cx="7882594" cy="458212"/>
          </a:xfrm>
        </p:spPr>
        <p:txBody>
          <a:bodyPr>
            <a:normAutofit fontScale="90000"/>
          </a:bodyPr>
          <a:lstStyle/>
          <a:p>
            <a:r>
              <a:rPr lang="en-US" sz="2699" b="1" dirty="0"/>
              <a:t>Information Model</a:t>
            </a:r>
          </a:p>
        </p:txBody>
      </p:sp>
      <p:sp>
        <p:nvSpPr>
          <p:cNvPr id="3" name="Content Placeholder 2"/>
          <p:cNvSpPr>
            <a:spLocks noGrp="1"/>
          </p:cNvSpPr>
          <p:nvPr>
            <p:ph idx="1"/>
          </p:nvPr>
        </p:nvSpPr>
        <p:spPr>
          <a:xfrm>
            <a:off x="293791" y="1762388"/>
            <a:ext cx="8526407" cy="3860982"/>
          </a:xfrm>
        </p:spPr>
        <p:txBody>
          <a:bodyPr>
            <a:normAutofit/>
          </a:bodyPr>
          <a:lstStyle/>
          <a:p>
            <a:r>
              <a:rPr lang="en-US" sz="1799" dirty="0"/>
              <a:t>The RWG produced this whitepaper from the perspective that requirements, along with all work products (models, designs, documents, diagrams, drawings, etc.) generated during the performance of system life cycle process activities are represented by underlying sets of data and information.  </a:t>
            </a:r>
          </a:p>
          <a:p>
            <a:r>
              <a:rPr lang="en-US" sz="1799" dirty="0"/>
              <a:t>Data and information in these sets need be able to be accessible and shared between organizations and PM and SE tools used within an organization as well as external organizations. </a:t>
            </a:r>
          </a:p>
          <a:p>
            <a:r>
              <a:rPr lang="en-US" sz="1799" dirty="0"/>
              <a:t>This sharing will help to ensure consistency, correctness, and completeness of work products developed across all system life cycle stages.  </a:t>
            </a:r>
          </a:p>
          <a:p>
            <a:r>
              <a:rPr lang="en-US" sz="1799" dirty="0"/>
              <a:t>To enable this sharing of data and information, the project/program needs to manage these sets of data in a way that enables sharing of the data across all system life cycle stages.  </a:t>
            </a:r>
          </a:p>
        </p:txBody>
      </p:sp>
      <p:sp>
        <p:nvSpPr>
          <p:cNvPr id="4" name="Slide Number Placeholder 3"/>
          <p:cNvSpPr>
            <a:spLocks noGrp="1"/>
          </p:cNvSpPr>
          <p:nvPr>
            <p:ph type="sldNum" sz="quarter" idx="12"/>
          </p:nvPr>
        </p:nvSpPr>
        <p:spPr/>
        <p:txBody>
          <a:bodyPr/>
          <a:lstStyle/>
          <a:p>
            <a:fld id="{10527B36-B2C6-BE49-8C69-88BADBDA8528}" type="slidenum">
              <a:rPr lang="en-US" smtClean="0"/>
              <a:t>12</a:t>
            </a:fld>
            <a:endParaRPr lang="en-US"/>
          </a:p>
        </p:txBody>
      </p:sp>
      <p:sp>
        <p:nvSpPr>
          <p:cNvPr id="5" name="Date Placeholder 4">
            <a:extLst>
              <a:ext uri="{FF2B5EF4-FFF2-40B4-BE49-F238E27FC236}">
                <a16:creationId xmlns:a16="http://schemas.microsoft.com/office/drawing/2014/main" id="{63F93BE8-543C-3B4E-AC5B-63540A75AC2B}"/>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DEC769F5-BFF8-F247-8ED7-96D1F6C3D036}"/>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224674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527B36-B2C6-BE49-8C69-88BADBDA8528}" type="slidenum">
              <a:rPr lang="en-US" smtClean="0"/>
              <a:t>13</a:t>
            </a:fld>
            <a:endParaRPr lang="en-US"/>
          </a:p>
        </p:txBody>
      </p:sp>
      <p:sp>
        <p:nvSpPr>
          <p:cNvPr id="3" name="TextBox 2"/>
          <p:cNvSpPr txBox="1"/>
          <p:nvPr/>
        </p:nvSpPr>
        <p:spPr>
          <a:xfrm>
            <a:off x="138668" y="2023985"/>
            <a:ext cx="8820943" cy="2861040"/>
          </a:xfrm>
          <a:prstGeom prst="rect">
            <a:avLst/>
          </a:prstGeom>
          <a:noFill/>
        </p:spPr>
        <p:txBody>
          <a:bodyPr wrap="square" rtlCol="0">
            <a:spAutoFit/>
          </a:bodyPr>
          <a:lstStyle/>
          <a:p>
            <a:pPr marL="214198" indent="-214198">
              <a:buFont typeface="Arial" panose="020B0604020202020204" pitchFamily="34" charset="0"/>
              <a:buChar char="•"/>
            </a:pPr>
            <a:r>
              <a:rPr lang="en-US" sz="1799" dirty="0"/>
              <a:t>The authors believe this data-centric perspective of SE provides an alternate lens through which to acquire a more complete understanding of the system life cycle process activities and resulting work products and underlying data and information needed to manage the development of increasingly complex systems of the future.  </a:t>
            </a:r>
          </a:p>
          <a:p>
            <a:pPr marL="214198" indent="-214198">
              <a:buFont typeface="Arial" panose="020B0604020202020204" pitchFamily="34" charset="0"/>
              <a:buChar char="•"/>
            </a:pPr>
            <a:endParaRPr lang="en-US" sz="1799" dirty="0"/>
          </a:p>
          <a:p>
            <a:pPr marL="214198" indent="-214198">
              <a:buFont typeface="Arial" panose="020B0604020202020204" pitchFamily="34" charset="0"/>
              <a:buChar char="•"/>
            </a:pPr>
            <a:r>
              <a:rPr lang="en-US" sz="1799" dirty="0"/>
              <a:t>This perspective aids in acquiring a practical understanding of the system life cycle process activities from the perspective of not only models, but all work products that are generated from activities conducted during each of the system life cycle process activities and the underlying data and information used to represent these work products.  </a:t>
            </a:r>
          </a:p>
        </p:txBody>
      </p:sp>
      <p:sp>
        <p:nvSpPr>
          <p:cNvPr id="4" name="Title 1"/>
          <p:cNvSpPr>
            <a:spLocks noGrp="1"/>
          </p:cNvSpPr>
          <p:nvPr>
            <p:ph type="title"/>
          </p:nvPr>
        </p:nvSpPr>
        <p:spPr>
          <a:xfrm>
            <a:off x="138667" y="1061141"/>
            <a:ext cx="7882594" cy="478075"/>
          </a:xfrm>
        </p:spPr>
        <p:txBody>
          <a:bodyPr>
            <a:normAutofit fontScale="90000"/>
          </a:bodyPr>
          <a:lstStyle/>
          <a:p>
            <a:r>
              <a:rPr lang="en-US" sz="2699" dirty="0"/>
              <a:t>Data-centric Perspective of SE</a:t>
            </a:r>
          </a:p>
        </p:txBody>
      </p:sp>
      <p:sp>
        <p:nvSpPr>
          <p:cNvPr id="5" name="Date Placeholder 4">
            <a:extLst>
              <a:ext uri="{FF2B5EF4-FFF2-40B4-BE49-F238E27FC236}">
                <a16:creationId xmlns:a16="http://schemas.microsoft.com/office/drawing/2014/main" id="{947A4CCA-D841-4A44-AE3C-38F5018103EF}"/>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05A4A77F-898F-9243-AF49-B43BA82D05EB}"/>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14969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3696" y="2263903"/>
            <a:ext cx="6653575" cy="2676630"/>
          </a:xfrm>
          <a:prstGeom prst="rect">
            <a:avLst/>
          </a:prstGeom>
          <a:noFill/>
        </p:spPr>
        <p:txBody>
          <a:bodyPr wrap="square" rtlCol="0">
            <a:spAutoFit/>
          </a:bodyPr>
          <a:lstStyle/>
          <a:p>
            <a:pPr algn="ctr"/>
            <a:r>
              <a:rPr lang="en-US" sz="2099" dirty="0"/>
              <a:t>“</a:t>
            </a:r>
            <a:r>
              <a:rPr lang="en-US" sz="2099" b="1" i="1" dirty="0"/>
              <a:t>SE, from a data-centric perspective, involves the formalized application of shareable sets of data to represent the SE work products and underlying data and information generated to support concept maturation, requirements development, design, analysis, and verification and validation activities throughout the system life cycle, from conceptual design to retirement</a:t>
            </a:r>
            <a:r>
              <a:rPr lang="en-US" sz="2099" i="1" dirty="0"/>
              <a:t>.</a:t>
            </a:r>
            <a:r>
              <a:rPr lang="en-US" sz="2099" dirty="0"/>
              <a:t>”</a:t>
            </a:r>
          </a:p>
        </p:txBody>
      </p:sp>
      <p:sp>
        <p:nvSpPr>
          <p:cNvPr id="2" name="Slide Number Placeholder 1"/>
          <p:cNvSpPr>
            <a:spLocks noGrp="1"/>
          </p:cNvSpPr>
          <p:nvPr>
            <p:ph type="sldNum" sz="quarter" idx="12"/>
          </p:nvPr>
        </p:nvSpPr>
        <p:spPr/>
        <p:txBody>
          <a:bodyPr/>
          <a:lstStyle/>
          <a:p>
            <a:fld id="{10527B36-B2C6-BE49-8C69-88BADBDA8528}" type="slidenum">
              <a:rPr lang="en-US" smtClean="0"/>
              <a:t>14</a:t>
            </a:fld>
            <a:endParaRPr lang="en-US"/>
          </a:p>
        </p:txBody>
      </p:sp>
      <p:sp>
        <p:nvSpPr>
          <p:cNvPr id="5" name="Title 1"/>
          <p:cNvSpPr>
            <a:spLocks noGrp="1"/>
          </p:cNvSpPr>
          <p:nvPr>
            <p:ph type="title"/>
          </p:nvPr>
        </p:nvSpPr>
        <p:spPr>
          <a:xfrm>
            <a:off x="2380" y="928432"/>
            <a:ext cx="8204271" cy="478075"/>
          </a:xfrm>
        </p:spPr>
        <p:txBody>
          <a:bodyPr>
            <a:normAutofit fontScale="90000"/>
          </a:bodyPr>
          <a:lstStyle/>
          <a:p>
            <a:pPr>
              <a:spcAft>
                <a:spcPts val="900"/>
              </a:spcAft>
            </a:pPr>
            <a:r>
              <a:rPr lang="en-US" sz="2699" dirty="0"/>
              <a:t>SE from a Data-Centric Perspective defined:</a:t>
            </a:r>
          </a:p>
        </p:txBody>
      </p:sp>
      <p:sp>
        <p:nvSpPr>
          <p:cNvPr id="3" name="Date Placeholder 2">
            <a:extLst>
              <a:ext uri="{FF2B5EF4-FFF2-40B4-BE49-F238E27FC236}">
                <a16:creationId xmlns:a16="http://schemas.microsoft.com/office/drawing/2014/main" id="{0BDA03C1-CD79-284B-9500-C9ED887A6803}"/>
              </a:ext>
            </a:extLst>
          </p:cNvPr>
          <p:cNvSpPr>
            <a:spLocks noGrp="1"/>
          </p:cNvSpPr>
          <p:nvPr>
            <p:ph type="dt" sz="half" idx="10"/>
          </p:nvPr>
        </p:nvSpPr>
        <p:spPr/>
        <p:txBody>
          <a:bodyPr/>
          <a:lstStyle/>
          <a:p>
            <a:r>
              <a:rPr lang="en-US"/>
              <a:t>January 21, 2020</a:t>
            </a:r>
          </a:p>
        </p:txBody>
      </p:sp>
      <p:sp>
        <p:nvSpPr>
          <p:cNvPr id="4" name="Footer Placeholder 3">
            <a:extLst>
              <a:ext uri="{FF2B5EF4-FFF2-40B4-BE49-F238E27FC236}">
                <a16:creationId xmlns:a16="http://schemas.microsoft.com/office/drawing/2014/main" id="{7B3301C3-1FFC-BC46-BAC1-EB84B831A75A}"/>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343747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p:cNvSpPr>
          <p:nvPr/>
        </p:nvSpPr>
        <p:spPr>
          <a:xfrm>
            <a:off x="122118" y="894100"/>
            <a:ext cx="6197547" cy="4307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399" dirty="0">
                <a:solidFill>
                  <a:schemeClr val="tx2"/>
                </a:solidFill>
              </a:rPr>
              <a:t>Integrated data as a foundation of SE</a:t>
            </a:r>
          </a:p>
        </p:txBody>
      </p:sp>
      <p:pic>
        <p:nvPicPr>
          <p:cNvPr id="125" name="Picture 124">
            <a:extLst>
              <a:ext uri="{FF2B5EF4-FFF2-40B4-BE49-F238E27FC236}">
                <a16:creationId xmlns:a16="http://schemas.microsoft.com/office/drawing/2014/main" id="{FC69E6FE-80BF-3640-927D-7E2D9C8C06A7}"/>
              </a:ext>
            </a:extLst>
          </p:cNvPr>
          <p:cNvPicPr/>
          <p:nvPr/>
        </p:nvPicPr>
        <p:blipFill>
          <a:blip r:embed="rId3"/>
          <a:stretch>
            <a:fillRect/>
          </a:stretch>
        </p:blipFill>
        <p:spPr>
          <a:xfrm>
            <a:off x="637050" y="1324882"/>
            <a:ext cx="8009528" cy="4639019"/>
          </a:xfrm>
          <a:prstGeom prst="rect">
            <a:avLst/>
          </a:prstGeom>
        </p:spPr>
      </p:pic>
      <p:sp>
        <p:nvSpPr>
          <p:cNvPr id="2" name="Date Placeholder 1">
            <a:extLst>
              <a:ext uri="{FF2B5EF4-FFF2-40B4-BE49-F238E27FC236}">
                <a16:creationId xmlns:a16="http://schemas.microsoft.com/office/drawing/2014/main" id="{E2BC381A-0143-CB47-AFAE-B100C36F3ACD}"/>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31F7C07F-D52F-AE44-9FE8-FBBEB7830787}"/>
              </a:ext>
            </a:extLst>
          </p:cNvPr>
          <p:cNvSpPr>
            <a:spLocks noGrp="1"/>
          </p:cNvSpPr>
          <p:nvPr>
            <p:ph type="ftr" sz="quarter" idx="11"/>
          </p:nvPr>
        </p:nvSpPr>
        <p:spPr/>
        <p:txBody>
          <a:bodyPr/>
          <a:lstStyle/>
          <a:p>
            <a:r>
              <a:rPr lang="en-US"/>
              <a:t>IW2020</a:t>
            </a:r>
            <a:endParaRPr lang="en-US" dirty="0"/>
          </a:p>
        </p:txBody>
      </p:sp>
      <p:sp>
        <p:nvSpPr>
          <p:cNvPr id="4" name="Slide Number Placeholder 3">
            <a:extLst>
              <a:ext uri="{FF2B5EF4-FFF2-40B4-BE49-F238E27FC236}">
                <a16:creationId xmlns:a16="http://schemas.microsoft.com/office/drawing/2014/main" id="{57D0B38A-4F6F-384D-9A8F-A65716138F8C}"/>
              </a:ext>
            </a:extLst>
          </p:cNvPr>
          <p:cNvSpPr>
            <a:spLocks noGrp="1"/>
          </p:cNvSpPr>
          <p:nvPr>
            <p:ph type="sldNum" sz="quarter" idx="12"/>
          </p:nvPr>
        </p:nvSpPr>
        <p:spPr/>
        <p:txBody>
          <a:bodyPr/>
          <a:lstStyle/>
          <a:p>
            <a:fld id="{924B41C4-1474-8D42-B330-D2828683839D}" type="slidenum">
              <a:rPr lang="en-US" smtClean="0"/>
              <a:pPr/>
              <a:t>15</a:t>
            </a:fld>
            <a:endParaRPr lang="en-US"/>
          </a:p>
        </p:txBody>
      </p:sp>
    </p:spTree>
    <p:extLst>
      <p:ext uri="{BB962C8B-B14F-4D97-AF65-F5344CB8AC3E}">
        <p14:creationId xmlns:p14="http://schemas.microsoft.com/office/powerpoint/2010/main" val="217811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42" y="1043384"/>
            <a:ext cx="7882594" cy="478075"/>
          </a:xfrm>
        </p:spPr>
        <p:txBody>
          <a:bodyPr>
            <a:normAutofit fontScale="90000"/>
          </a:bodyPr>
          <a:lstStyle/>
          <a:p>
            <a:r>
              <a:rPr lang="en-US" sz="2699" dirty="0"/>
              <a:t>The basic premises of this document are: </a:t>
            </a:r>
          </a:p>
        </p:txBody>
      </p:sp>
      <p:sp>
        <p:nvSpPr>
          <p:cNvPr id="3" name="Content Placeholder 2"/>
          <p:cNvSpPr>
            <a:spLocks noGrp="1"/>
          </p:cNvSpPr>
          <p:nvPr>
            <p:ph idx="1"/>
          </p:nvPr>
        </p:nvSpPr>
        <p:spPr>
          <a:xfrm>
            <a:off x="251192" y="1707103"/>
            <a:ext cx="7975536" cy="3730621"/>
          </a:xfrm>
        </p:spPr>
        <p:txBody>
          <a:bodyPr>
            <a:noAutofit/>
          </a:bodyPr>
          <a:lstStyle/>
          <a:p>
            <a:r>
              <a:rPr lang="en-US" sz="1799" dirty="0"/>
              <a:t>Using this perspective, </a:t>
            </a:r>
            <a:r>
              <a:rPr lang="en-US" sz="1799" b="1" dirty="0"/>
              <a:t>integrated (or federated), shareable sets of data can be viewed as a foundation of Systems Engineering</a:t>
            </a:r>
            <a:r>
              <a:rPr lang="en-US" sz="1799" dirty="0"/>
              <a:t>.  </a:t>
            </a:r>
          </a:p>
          <a:p>
            <a:r>
              <a:rPr lang="en-US" sz="1799" dirty="0"/>
              <a:t>From this data-centric perspective of SE, there are many key benefits that will aid organizations in successfully meeting the challenges associated with today’s ever increasingly complex systems, meeting the intent of the MBSE Initiative, and helping organizations move toward INCOSE’s Vision 2025.  </a:t>
            </a:r>
          </a:p>
        </p:txBody>
      </p:sp>
      <p:sp>
        <p:nvSpPr>
          <p:cNvPr id="4" name="Slide Number Placeholder 3"/>
          <p:cNvSpPr>
            <a:spLocks noGrp="1"/>
          </p:cNvSpPr>
          <p:nvPr>
            <p:ph type="sldNum" sz="quarter" idx="12"/>
          </p:nvPr>
        </p:nvSpPr>
        <p:spPr/>
        <p:txBody>
          <a:bodyPr/>
          <a:lstStyle/>
          <a:p>
            <a:fld id="{10527B36-B2C6-BE49-8C69-88BADBDA8528}" type="slidenum">
              <a:rPr lang="en-US" smtClean="0"/>
              <a:t>16</a:t>
            </a:fld>
            <a:endParaRPr lang="en-US" dirty="0"/>
          </a:p>
        </p:txBody>
      </p:sp>
      <p:sp>
        <p:nvSpPr>
          <p:cNvPr id="5" name="Date Placeholder 4">
            <a:extLst>
              <a:ext uri="{FF2B5EF4-FFF2-40B4-BE49-F238E27FC236}">
                <a16:creationId xmlns:a16="http://schemas.microsoft.com/office/drawing/2014/main" id="{A769BDA9-1BA4-4A46-9688-F4388660CBF7}"/>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E8B983CE-DA09-7F42-938D-A3AD7226838C}"/>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264797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17</a:t>
            </a:fld>
            <a:endParaRPr lang="en-US"/>
          </a:p>
        </p:txBody>
      </p:sp>
      <p:sp>
        <p:nvSpPr>
          <p:cNvPr id="5" name="Content Placeholder 4"/>
          <p:cNvSpPr txBox="1">
            <a:spLocks noGrp="1"/>
          </p:cNvSpPr>
          <p:nvPr>
            <p:ph idx="1"/>
          </p:nvPr>
        </p:nvSpPr>
        <p:spPr>
          <a:xfrm>
            <a:off x="736254" y="1952843"/>
            <a:ext cx="7375264" cy="1950568"/>
          </a:xfrm>
          <a:prstGeom prst="rect">
            <a:avLst/>
          </a:prstGeom>
          <a:noFill/>
          <a:ln>
            <a:noFill/>
          </a:ln>
        </p:spPr>
        <p:txBody>
          <a:bodyPr wrap="square" rtlCol="0">
            <a:spAutoFit/>
          </a:bodyPr>
          <a:lstStyle/>
          <a:p>
            <a:pPr marL="0" indent="0">
              <a:buNone/>
            </a:pPr>
            <a:r>
              <a:rPr lang="en-US" sz="1799" dirty="0"/>
              <a:t>The data-centric SE perspective focuses attention on the common, shareable integrated dataset that underpins all SE activities, including</a:t>
            </a:r>
          </a:p>
          <a:p>
            <a:pPr lvl="1"/>
            <a:r>
              <a:rPr lang="en-US" sz="1799" dirty="0"/>
              <a:t>Modeling the system being developed </a:t>
            </a:r>
          </a:p>
          <a:p>
            <a:pPr lvl="1"/>
            <a:r>
              <a:rPr lang="en-US" sz="1799" dirty="0"/>
              <a:t>Modeling the SE lifecycle processes</a:t>
            </a:r>
          </a:p>
          <a:p>
            <a:pPr lvl="1"/>
            <a:r>
              <a:rPr lang="en-US" sz="1799" dirty="0"/>
              <a:t>Generation and management of all SE work products and their underlying data and information</a:t>
            </a:r>
          </a:p>
        </p:txBody>
      </p:sp>
      <p:sp>
        <p:nvSpPr>
          <p:cNvPr id="6" name="TextBox 5"/>
          <p:cNvSpPr txBox="1"/>
          <p:nvPr/>
        </p:nvSpPr>
        <p:spPr>
          <a:xfrm>
            <a:off x="736254" y="3964864"/>
            <a:ext cx="7424881" cy="1753557"/>
          </a:xfrm>
          <a:prstGeom prst="rect">
            <a:avLst/>
          </a:prstGeom>
          <a:noFill/>
        </p:spPr>
        <p:txBody>
          <a:bodyPr wrap="square" rtlCol="0">
            <a:spAutoFit/>
          </a:bodyPr>
          <a:lstStyle/>
          <a:p>
            <a:r>
              <a:rPr lang="en-US" sz="1799" b="1" dirty="0">
                <a:solidFill>
                  <a:srgbClr val="00B050"/>
                </a:solidFill>
              </a:rPr>
              <a:t>A data-centric SE perspective is essential to:</a:t>
            </a:r>
          </a:p>
          <a:p>
            <a:pPr marL="799799" lvl="1" indent="-342717">
              <a:buFont typeface="Wingdings" pitchFamily="2" charset="2"/>
              <a:buChar char="ü"/>
            </a:pPr>
            <a:r>
              <a:rPr lang="en-US" sz="1799" b="1" dirty="0">
                <a:solidFill>
                  <a:srgbClr val="00B050"/>
                </a:solidFill>
              </a:rPr>
              <a:t>Manage the system development efforts across all lifecycles, </a:t>
            </a:r>
          </a:p>
          <a:p>
            <a:pPr marL="799799" lvl="1" indent="-342717">
              <a:buFont typeface="Wingdings" pitchFamily="2" charset="2"/>
              <a:buChar char="ü"/>
            </a:pPr>
            <a:r>
              <a:rPr lang="en-US" sz="1799" b="1" dirty="0">
                <a:solidFill>
                  <a:srgbClr val="00B050"/>
                </a:solidFill>
              </a:rPr>
              <a:t>Address the challenges of increasingly complex systems, </a:t>
            </a:r>
          </a:p>
          <a:p>
            <a:pPr marL="799799" lvl="1" indent="-342717">
              <a:buFont typeface="Wingdings" pitchFamily="2" charset="2"/>
              <a:buChar char="ü"/>
            </a:pPr>
            <a:r>
              <a:rPr lang="en-US" sz="1799" b="1" dirty="0">
                <a:solidFill>
                  <a:srgbClr val="00B050"/>
                </a:solidFill>
              </a:rPr>
              <a:t>Meet the intent of INCOSE’s MBSE Initiative</a:t>
            </a:r>
          </a:p>
          <a:p>
            <a:pPr marL="799799" lvl="1" indent="-342717">
              <a:buFont typeface="Wingdings" pitchFamily="2" charset="2"/>
              <a:buChar char="ü"/>
            </a:pPr>
            <a:r>
              <a:rPr lang="en-US" sz="1799" b="1" dirty="0">
                <a:solidFill>
                  <a:srgbClr val="00B050"/>
                </a:solidFill>
              </a:rPr>
              <a:t>Move towards INCOSE’s Vision 2025. </a:t>
            </a:r>
          </a:p>
        </p:txBody>
      </p:sp>
      <p:sp>
        <p:nvSpPr>
          <p:cNvPr id="7" name="Title 2"/>
          <p:cNvSpPr>
            <a:spLocks noGrp="1"/>
          </p:cNvSpPr>
          <p:nvPr>
            <p:ph type="title"/>
          </p:nvPr>
        </p:nvSpPr>
        <p:spPr>
          <a:xfrm>
            <a:off x="-113408" y="858589"/>
            <a:ext cx="8610126" cy="1001785"/>
          </a:xfrm>
        </p:spPr>
        <p:txBody>
          <a:bodyPr>
            <a:normAutofit fontScale="90000"/>
          </a:bodyPr>
          <a:lstStyle/>
          <a:p>
            <a:pPr algn="ctr"/>
            <a:r>
              <a:rPr lang="en-US" dirty="0"/>
              <a:t>The shareable, integrated dataset is the foundation of all SE lifecycle activities</a:t>
            </a:r>
            <a:endParaRPr lang="en-GB" dirty="0"/>
          </a:p>
        </p:txBody>
      </p:sp>
      <p:sp>
        <p:nvSpPr>
          <p:cNvPr id="2" name="Date Placeholder 1">
            <a:extLst>
              <a:ext uri="{FF2B5EF4-FFF2-40B4-BE49-F238E27FC236}">
                <a16:creationId xmlns:a16="http://schemas.microsoft.com/office/drawing/2014/main" id="{54454CF2-5412-264D-A4DB-AF6DFCFA46B4}"/>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642A8C9E-95D4-7948-8C9E-EA9CD77B6676}"/>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31726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B670-328E-494B-BAB6-42F4361CF3A6}"/>
              </a:ext>
            </a:extLst>
          </p:cNvPr>
          <p:cNvSpPr>
            <a:spLocks noGrp="1"/>
          </p:cNvSpPr>
          <p:nvPr>
            <p:ph type="title"/>
          </p:nvPr>
        </p:nvSpPr>
        <p:spPr>
          <a:xfrm>
            <a:off x="370115" y="2593296"/>
            <a:ext cx="8229600" cy="1143000"/>
          </a:xfrm>
        </p:spPr>
        <p:txBody>
          <a:bodyPr>
            <a:normAutofit/>
          </a:bodyPr>
          <a:lstStyle/>
          <a:p>
            <a:pPr algn="ctr"/>
            <a:r>
              <a:rPr lang="en-US" sz="6000" dirty="0"/>
              <a:t>Questions?</a:t>
            </a:r>
          </a:p>
        </p:txBody>
      </p:sp>
      <p:sp>
        <p:nvSpPr>
          <p:cNvPr id="4" name="Date Placeholder 3">
            <a:extLst>
              <a:ext uri="{FF2B5EF4-FFF2-40B4-BE49-F238E27FC236}">
                <a16:creationId xmlns:a16="http://schemas.microsoft.com/office/drawing/2014/main" id="{F695F73F-772C-2344-A391-5C9CB395EC0A}"/>
              </a:ext>
            </a:extLst>
          </p:cNvPr>
          <p:cNvSpPr>
            <a:spLocks noGrp="1"/>
          </p:cNvSpPr>
          <p:nvPr>
            <p:ph type="dt" sz="half" idx="10"/>
          </p:nvPr>
        </p:nvSpPr>
        <p:spPr>
          <a:xfrm>
            <a:off x="206828" y="6492875"/>
            <a:ext cx="2133600" cy="365125"/>
          </a:xfrm>
        </p:spPr>
        <p:txBody>
          <a:bodyPr/>
          <a:lstStyle/>
          <a:p>
            <a:r>
              <a:rPr lang="en-US"/>
              <a:t>January 21, 2020</a:t>
            </a:r>
            <a:endParaRPr lang="en-US" dirty="0"/>
          </a:p>
        </p:txBody>
      </p:sp>
      <p:sp>
        <p:nvSpPr>
          <p:cNvPr id="6" name="Slide Number Placeholder 5">
            <a:extLst>
              <a:ext uri="{FF2B5EF4-FFF2-40B4-BE49-F238E27FC236}">
                <a16:creationId xmlns:a16="http://schemas.microsoft.com/office/drawing/2014/main" id="{127239D5-CC34-ED46-B22B-EDC13A72DC22}"/>
              </a:ext>
            </a:extLst>
          </p:cNvPr>
          <p:cNvSpPr>
            <a:spLocks noGrp="1"/>
          </p:cNvSpPr>
          <p:nvPr>
            <p:ph type="sldNum" sz="quarter" idx="12"/>
          </p:nvPr>
        </p:nvSpPr>
        <p:spPr/>
        <p:txBody>
          <a:bodyPr/>
          <a:lstStyle/>
          <a:p>
            <a:fld id="{924B41C4-1474-8D42-B330-D2828683839D}" type="slidenum">
              <a:rPr lang="en-US" smtClean="0"/>
              <a:pPr/>
              <a:t>18</a:t>
            </a:fld>
            <a:endParaRPr lang="en-US"/>
          </a:p>
        </p:txBody>
      </p:sp>
      <p:sp>
        <p:nvSpPr>
          <p:cNvPr id="3" name="Footer Placeholder 2">
            <a:extLst>
              <a:ext uri="{FF2B5EF4-FFF2-40B4-BE49-F238E27FC236}">
                <a16:creationId xmlns:a16="http://schemas.microsoft.com/office/drawing/2014/main" id="{6759378C-763A-0C4D-90C3-92A2A64995E1}"/>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199679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2</a:t>
            </a:fld>
            <a:endParaRPr lang="en-US"/>
          </a:p>
        </p:txBody>
      </p:sp>
      <p:pic>
        <p:nvPicPr>
          <p:cNvPr id="7" name="Picture 6" descr="A screenshot of a cell phone&#13;&#10;&#13;&#10;Description automatically generated">
            <a:extLst>
              <a:ext uri="{FF2B5EF4-FFF2-40B4-BE49-F238E27FC236}">
                <a16:creationId xmlns:a16="http://schemas.microsoft.com/office/drawing/2014/main" id="{59AD76D1-3CFA-1C47-867C-077212B14CA8}"/>
              </a:ext>
            </a:extLst>
          </p:cNvPr>
          <p:cNvPicPr>
            <a:picLocks noChangeAspect="1"/>
          </p:cNvPicPr>
          <p:nvPr/>
        </p:nvPicPr>
        <p:blipFill>
          <a:blip r:embed="rId2"/>
          <a:stretch>
            <a:fillRect/>
          </a:stretch>
        </p:blipFill>
        <p:spPr>
          <a:xfrm>
            <a:off x="2597131" y="858589"/>
            <a:ext cx="3949740" cy="5140822"/>
          </a:xfrm>
          <a:prstGeom prst="rect">
            <a:avLst/>
          </a:prstGeom>
          <a:ln>
            <a:solidFill>
              <a:schemeClr val="tx1"/>
            </a:solidFill>
          </a:ln>
        </p:spPr>
      </p:pic>
      <p:sp>
        <p:nvSpPr>
          <p:cNvPr id="2" name="Date Placeholder 1">
            <a:extLst>
              <a:ext uri="{FF2B5EF4-FFF2-40B4-BE49-F238E27FC236}">
                <a16:creationId xmlns:a16="http://schemas.microsoft.com/office/drawing/2014/main" id="{B747E97E-60BB-A046-85D4-CCE491E04141}"/>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7898C502-326A-4640-B863-0DDE3F43B809}"/>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68370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B4F96E-C10F-AF4A-AE7B-6C1FC1425D7D}"/>
              </a:ext>
            </a:extLst>
          </p:cNvPr>
          <p:cNvSpPr>
            <a:spLocks noGrp="1"/>
          </p:cNvSpPr>
          <p:nvPr>
            <p:ph type="sldNum" sz="quarter" idx="12"/>
          </p:nvPr>
        </p:nvSpPr>
        <p:spPr/>
        <p:txBody>
          <a:bodyPr/>
          <a:lstStyle/>
          <a:p>
            <a:fld id="{10527B36-B2C6-BE49-8C69-88BADBDA8528}" type="slidenum">
              <a:rPr lang="en-US" smtClean="0"/>
              <a:t>3</a:t>
            </a:fld>
            <a:endParaRPr lang="en-US"/>
          </a:p>
        </p:txBody>
      </p:sp>
      <p:pic>
        <p:nvPicPr>
          <p:cNvPr id="10" name="Content Placeholder 9" descr="A screenshot of a cell phone&#13;&#10;&#13;&#10;Description automatically generated">
            <a:extLst>
              <a:ext uri="{FF2B5EF4-FFF2-40B4-BE49-F238E27FC236}">
                <a16:creationId xmlns:a16="http://schemas.microsoft.com/office/drawing/2014/main" id="{036CE011-8A40-744A-BF83-581D8F0CF1DA}"/>
              </a:ext>
            </a:extLst>
          </p:cNvPr>
          <p:cNvPicPr>
            <a:picLocks noGrp="1" noChangeAspect="1"/>
          </p:cNvPicPr>
          <p:nvPr>
            <p:ph idx="1"/>
          </p:nvPr>
        </p:nvPicPr>
        <p:blipFill>
          <a:blip r:embed="rId2"/>
          <a:stretch>
            <a:fillRect/>
          </a:stretch>
        </p:blipFill>
        <p:spPr>
          <a:xfrm>
            <a:off x="1052952" y="858590"/>
            <a:ext cx="7268155" cy="5038482"/>
          </a:xfrm>
        </p:spPr>
      </p:pic>
      <p:sp>
        <p:nvSpPr>
          <p:cNvPr id="2" name="Date Placeholder 1">
            <a:extLst>
              <a:ext uri="{FF2B5EF4-FFF2-40B4-BE49-F238E27FC236}">
                <a16:creationId xmlns:a16="http://schemas.microsoft.com/office/drawing/2014/main" id="{3E749377-8BA4-E742-B500-8D3FCA4C097B}"/>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17EA3424-DA25-7544-AAB7-1015A36FD950}"/>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207193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85" y="1950402"/>
            <a:ext cx="8510917" cy="1476686"/>
          </a:xfrm>
          <a:prstGeom prst="rect">
            <a:avLst/>
          </a:prstGeom>
          <a:noFill/>
        </p:spPr>
        <p:txBody>
          <a:bodyPr wrap="square" rtlCol="0">
            <a:spAutoFit/>
          </a:bodyPr>
          <a:lstStyle/>
          <a:p>
            <a:pPr marL="343907" indent="-333197">
              <a:spcAft>
                <a:spcPts val="750"/>
              </a:spcAft>
              <a:buFont typeface="Arial" charset="0"/>
              <a:buChar char="•"/>
            </a:pPr>
            <a:r>
              <a:rPr lang="en-US" sz="1799" dirty="0"/>
              <a:t>This whitepaper is an outgrowth from discussions concerning the RWG participation in and collaborating with the MBSE Initiative that occurred within the RWG sessions during INCOSE IW 2016 and IW2017 in Torrance, CA and subsequent communications between the authors, members of the RWG, and members of other INCOSE Working Groups. </a:t>
            </a:r>
          </a:p>
        </p:txBody>
      </p:sp>
      <p:sp>
        <p:nvSpPr>
          <p:cNvPr id="3" name="Slide Number Placeholder 2"/>
          <p:cNvSpPr>
            <a:spLocks noGrp="1"/>
          </p:cNvSpPr>
          <p:nvPr>
            <p:ph type="sldNum" sz="quarter" idx="12"/>
          </p:nvPr>
        </p:nvSpPr>
        <p:spPr/>
        <p:txBody>
          <a:bodyPr/>
          <a:lstStyle/>
          <a:p>
            <a:fld id="{10527B36-B2C6-BE49-8C69-88BADBDA8528}" type="slidenum">
              <a:rPr lang="en-US" smtClean="0"/>
              <a:t>4</a:t>
            </a:fld>
            <a:endParaRPr lang="en-US"/>
          </a:p>
        </p:txBody>
      </p:sp>
      <p:sp>
        <p:nvSpPr>
          <p:cNvPr id="4" name="Title 1"/>
          <p:cNvSpPr>
            <a:spLocks noGrp="1"/>
          </p:cNvSpPr>
          <p:nvPr>
            <p:ph type="title"/>
          </p:nvPr>
        </p:nvSpPr>
        <p:spPr>
          <a:xfrm>
            <a:off x="194785" y="1079931"/>
            <a:ext cx="1561864" cy="478075"/>
          </a:xfrm>
        </p:spPr>
        <p:txBody>
          <a:bodyPr>
            <a:normAutofit fontScale="90000"/>
          </a:bodyPr>
          <a:lstStyle/>
          <a:p>
            <a:r>
              <a:rPr lang="en-US" sz="2699" b="1" dirty="0"/>
              <a:t>Preface</a:t>
            </a:r>
          </a:p>
        </p:txBody>
      </p:sp>
      <p:sp>
        <p:nvSpPr>
          <p:cNvPr id="5" name="Date Placeholder 4">
            <a:extLst>
              <a:ext uri="{FF2B5EF4-FFF2-40B4-BE49-F238E27FC236}">
                <a16:creationId xmlns:a16="http://schemas.microsoft.com/office/drawing/2014/main" id="{06F957A8-B732-4F4D-857B-E69C956E18C2}"/>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34ADD9B3-AFB2-2F43-A244-3CE7220E47C1}"/>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80859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C7F46-A523-B040-B759-402956C3DC36}"/>
              </a:ext>
            </a:extLst>
          </p:cNvPr>
          <p:cNvSpPr>
            <a:spLocks noGrp="1"/>
          </p:cNvSpPr>
          <p:nvPr>
            <p:ph type="title"/>
          </p:nvPr>
        </p:nvSpPr>
        <p:spPr>
          <a:xfrm>
            <a:off x="159461" y="960930"/>
            <a:ext cx="7882594" cy="668783"/>
          </a:xfrm>
        </p:spPr>
        <p:txBody>
          <a:bodyPr>
            <a:normAutofit/>
          </a:bodyPr>
          <a:lstStyle/>
          <a:p>
            <a:r>
              <a:rPr lang="en-US" sz="2399" dirty="0"/>
              <a:t>Purpose</a:t>
            </a:r>
          </a:p>
        </p:txBody>
      </p:sp>
      <p:sp>
        <p:nvSpPr>
          <p:cNvPr id="3" name="Content Placeholder 2">
            <a:extLst>
              <a:ext uri="{FF2B5EF4-FFF2-40B4-BE49-F238E27FC236}">
                <a16:creationId xmlns:a16="http://schemas.microsoft.com/office/drawing/2014/main" id="{A61092B1-5C4D-AA41-9652-7935AF93FD53}"/>
              </a:ext>
            </a:extLst>
          </p:cNvPr>
          <p:cNvSpPr>
            <a:spLocks noGrp="1"/>
          </p:cNvSpPr>
          <p:nvPr>
            <p:ph idx="1"/>
          </p:nvPr>
        </p:nvSpPr>
        <p:spPr>
          <a:xfrm>
            <a:off x="298692" y="1798098"/>
            <a:ext cx="7882594" cy="3261805"/>
          </a:xfrm>
        </p:spPr>
        <p:txBody>
          <a:bodyPr>
            <a:normAutofit fontScale="55000" lnSpcReduction="20000"/>
          </a:bodyPr>
          <a:lstStyle/>
          <a:p>
            <a:r>
              <a:rPr lang="en-US" dirty="0"/>
              <a:t>The purpose of this whitepaper is to help organizations implement Systems Engineering by addressing the following areas:</a:t>
            </a:r>
          </a:p>
          <a:p>
            <a:pPr lvl="1"/>
            <a:r>
              <a:rPr lang="en-US" dirty="0"/>
              <a:t>Help organizations understand that the data-centric approach to practicing SE advocated in this whitepaper is a major part of MBSE.</a:t>
            </a:r>
          </a:p>
          <a:p>
            <a:pPr lvl="1"/>
            <a:r>
              <a:rPr lang="en-US" dirty="0"/>
              <a:t>Outline the importance for an organization to keep track and manage data and information across all the system life cycle process activities.</a:t>
            </a:r>
          </a:p>
          <a:p>
            <a:pPr lvl="1"/>
            <a:r>
              <a:rPr lang="en-US" dirty="0"/>
              <a:t>Provide guidance regarding the management principles and decisions important to the implementation and management of SE from a data-centric perspective.</a:t>
            </a:r>
          </a:p>
          <a:p>
            <a:pPr lvl="1"/>
            <a:r>
              <a:rPr lang="en-US" dirty="0"/>
              <a:t>Propose a method that can be used to measure and benchmark an organization’s capability to practice SE from a data-centric perspective.</a:t>
            </a:r>
          </a:p>
          <a:p>
            <a:pPr lvl="1"/>
            <a:r>
              <a:rPr lang="en-US" dirty="0"/>
              <a:t>Furnish guidance and a roadmap to help an organization move towards practicing SE from a data-centric perspective. </a:t>
            </a:r>
          </a:p>
          <a:p>
            <a:endParaRPr lang="en-US" dirty="0"/>
          </a:p>
        </p:txBody>
      </p:sp>
      <p:sp>
        <p:nvSpPr>
          <p:cNvPr id="4" name="Slide Number Placeholder 3">
            <a:extLst>
              <a:ext uri="{FF2B5EF4-FFF2-40B4-BE49-F238E27FC236}">
                <a16:creationId xmlns:a16="http://schemas.microsoft.com/office/drawing/2014/main" id="{16120356-6203-2C47-95AF-F4EB60A45DF6}"/>
              </a:ext>
            </a:extLst>
          </p:cNvPr>
          <p:cNvSpPr>
            <a:spLocks noGrp="1"/>
          </p:cNvSpPr>
          <p:nvPr>
            <p:ph type="sldNum" sz="quarter" idx="12"/>
          </p:nvPr>
        </p:nvSpPr>
        <p:spPr/>
        <p:txBody>
          <a:bodyPr/>
          <a:lstStyle/>
          <a:p>
            <a:fld id="{10527B36-B2C6-BE49-8C69-88BADBDA8528}" type="slidenum">
              <a:rPr lang="en-US" smtClean="0"/>
              <a:t>5</a:t>
            </a:fld>
            <a:endParaRPr lang="en-US"/>
          </a:p>
        </p:txBody>
      </p:sp>
      <p:sp>
        <p:nvSpPr>
          <p:cNvPr id="5" name="Date Placeholder 4">
            <a:extLst>
              <a:ext uri="{FF2B5EF4-FFF2-40B4-BE49-F238E27FC236}">
                <a16:creationId xmlns:a16="http://schemas.microsoft.com/office/drawing/2014/main" id="{C310A984-A136-6C44-971D-5B7742F925DE}"/>
              </a:ext>
            </a:extLst>
          </p:cNvPr>
          <p:cNvSpPr>
            <a:spLocks noGrp="1"/>
          </p:cNvSpPr>
          <p:nvPr>
            <p:ph type="dt" sz="half" idx="10"/>
          </p:nvPr>
        </p:nvSpPr>
        <p:spPr/>
        <p:txBody>
          <a:bodyPr/>
          <a:lstStyle/>
          <a:p>
            <a:r>
              <a:rPr lang="en-US"/>
              <a:t>January 21, 2020</a:t>
            </a:r>
          </a:p>
        </p:txBody>
      </p:sp>
      <p:sp>
        <p:nvSpPr>
          <p:cNvPr id="6" name="Footer Placeholder 5">
            <a:extLst>
              <a:ext uri="{FF2B5EF4-FFF2-40B4-BE49-F238E27FC236}">
                <a16:creationId xmlns:a16="http://schemas.microsoft.com/office/drawing/2014/main" id="{32BB39AF-7EBF-D842-A0BB-3F52B29A4E65}"/>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208438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6</a:t>
            </a:fld>
            <a:endParaRPr lang="en-US"/>
          </a:p>
        </p:txBody>
      </p:sp>
      <p:sp>
        <p:nvSpPr>
          <p:cNvPr id="5" name="TextBox 4"/>
          <p:cNvSpPr txBox="1"/>
          <p:nvPr/>
        </p:nvSpPr>
        <p:spPr>
          <a:xfrm>
            <a:off x="310780" y="1581705"/>
            <a:ext cx="7758719" cy="3507114"/>
          </a:xfrm>
          <a:prstGeom prst="rect">
            <a:avLst/>
          </a:prstGeom>
          <a:noFill/>
        </p:spPr>
        <p:txBody>
          <a:bodyPr wrap="square" rtlCol="0">
            <a:spAutoFit/>
          </a:bodyPr>
          <a:lstStyle/>
          <a:p>
            <a:pPr marL="214198" indent="-214198">
              <a:buFont typeface="Arial" panose="020B0604020202020204" pitchFamily="34" charset="0"/>
              <a:buChar char="•"/>
            </a:pPr>
            <a:r>
              <a:rPr lang="en-US" sz="2099" dirty="0"/>
              <a:t>Expanding on the concept of SE from a data-centric perspective, the goals of this whitepaper are to: </a:t>
            </a:r>
          </a:p>
          <a:p>
            <a:pPr marL="556915" lvl="1" indent="-214198">
              <a:buFont typeface="Arial" panose="020B0604020202020204" pitchFamily="34" charset="0"/>
              <a:buChar char="•"/>
            </a:pPr>
            <a:r>
              <a:rPr lang="en-US" sz="1799" dirty="0"/>
              <a:t>Present a broader data-centric perspective of SE that meets the intent the MBSE initiative.</a:t>
            </a:r>
          </a:p>
          <a:p>
            <a:pPr marL="556915" lvl="1" indent="-214198">
              <a:buFont typeface="Arial" panose="020B0604020202020204" pitchFamily="34" charset="0"/>
              <a:buChar char="•"/>
            </a:pPr>
            <a:r>
              <a:rPr lang="en-US" sz="1799" dirty="0"/>
              <a:t>Provide organizations an understanding that integrated (federated), shareable sets of data are a key foundation of SE.</a:t>
            </a:r>
          </a:p>
          <a:p>
            <a:pPr marL="556915" lvl="1" indent="-214198">
              <a:buFont typeface="Arial" panose="020B0604020202020204" pitchFamily="34" charset="0"/>
              <a:buChar char="•"/>
            </a:pPr>
            <a:r>
              <a:rPr lang="en-US" sz="1799" dirty="0"/>
              <a:t>Provide an integrated context of the various perspectives of MBSE which can be built upon and expanded on by the various INCOSE Working Groups, SE tool vendors, and practitioners of SE.</a:t>
            </a:r>
          </a:p>
          <a:p>
            <a:pPr marL="556915" lvl="1" indent="-214198">
              <a:buFont typeface="Arial" panose="020B0604020202020204" pitchFamily="34" charset="0"/>
              <a:buChar char="•"/>
            </a:pPr>
            <a:r>
              <a:rPr lang="en-US" sz="1799" dirty="0"/>
              <a:t>The overall goal is to make this whitepaper a useful product to help organizations implement the level of SE capability that best fits their needs.</a:t>
            </a:r>
          </a:p>
        </p:txBody>
      </p:sp>
      <p:sp>
        <p:nvSpPr>
          <p:cNvPr id="3" name="TextBox 2"/>
          <p:cNvSpPr txBox="1"/>
          <p:nvPr/>
        </p:nvSpPr>
        <p:spPr>
          <a:xfrm>
            <a:off x="118812" y="4918692"/>
            <a:ext cx="8596598" cy="1061444"/>
          </a:xfrm>
          <a:prstGeom prst="rect">
            <a:avLst/>
          </a:prstGeom>
          <a:noFill/>
        </p:spPr>
        <p:txBody>
          <a:bodyPr wrap="square" rtlCol="0">
            <a:spAutoFit/>
          </a:bodyPr>
          <a:lstStyle/>
          <a:p>
            <a:pPr algn="ctr"/>
            <a:r>
              <a:rPr lang="en-US" sz="2099" dirty="0">
                <a:solidFill>
                  <a:srgbClr val="00B050"/>
                </a:solidFill>
              </a:rPr>
              <a:t>The overall goal is to make this whitepaper a useful product to help organizations implement the level of SE capability that best fits their needs</a:t>
            </a:r>
            <a:r>
              <a:rPr lang="en-US" sz="2099" b="1" dirty="0">
                <a:solidFill>
                  <a:srgbClr val="00B050"/>
                </a:solidFill>
              </a:rPr>
              <a:t>.</a:t>
            </a:r>
          </a:p>
        </p:txBody>
      </p:sp>
      <p:sp>
        <p:nvSpPr>
          <p:cNvPr id="6" name="Title 1"/>
          <p:cNvSpPr>
            <a:spLocks noGrp="1"/>
          </p:cNvSpPr>
          <p:nvPr>
            <p:ph type="title"/>
          </p:nvPr>
        </p:nvSpPr>
        <p:spPr>
          <a:xfrm>
            <a:off x="236623" y="1010321"/>
            <a:ext cx="8204271" cy="478075"/>
          </a:xfrm>
        </p:spPr>
        <p:txBody>
          <a:bodyPr>
            <a:normAutofit fontScale="90000"/>
          </a:bodyPr>
          <a:lstStyle/>
          <a:p>
            <a:pPr>
              <a:spcAft>
                <a:spcPts val="900"/>
              </a:spcAft>
            </a:pPr>
            <a:r>
              <a:rPr lang="en-US" sz="2399" dirty="0"/>
              <a:t>Goals</a:t>
            </a:r>
          </a:p>
        </p:txBody>
      </p:sp>
      <p:sp>
        <p:nvSpPr>
          <p:cNvPr id="2" name="Date Placeholder 1">
            <a:extLst>
              <a:ext uri="{FF2B5EF4-FFF2-40B4-BE49-F238E27FC236}">
                <a16:creationId xmlns:a16="http://schemas.microsoft.com/office/drawing/2014/main" id="{6009FAF1-FD8E-F845-BAFE-78DB1B94274D}"/>
              </a:ext>
            </a:extLst>
          </p:cNvPr>
          <p:cNvSpPr>
            <a:spLocks noGrp="1"/>
          </p:cNvSpPr>
          <p:nvPr>
            <p:ph type="dt" sz="half" idx="10"/>
          </p:nvPr>
        </p:nvSpPr>
        <p:spPr/>
        <p:txBody>
          <a:bodyPr/>
          <a:lstStyle/>
          <a:p>
            <a:r>
              <a:rPr lang="en-US"/>
              <a:t>January 21, 2020</a:t>
            </a:r>
          </a:p>
        </p:txBody>
      </p:sp>
      <p:sp>
        <p:nvSpPr>
          <p:cNvPr id="7" name="Footer Placeholder 6">
            <a:extLst>
              <a:ext uri="{FF2B5EF4-FFF2-40B4-BE49-F238E27FC236}">
                <a16:creationId xmlns:a16="http://schemas.microsoft.com/office/drawing/2014/main" id="{FEA6A15C-A8CD-7141-AEC5-98DA2B68F871}"/>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26832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7</a:t>
            </a:fld>
            <a:endParaRPr lang="en-US"/>
          </a:p>
        </p:txBody>
      </p:sp>
      <p:sp>
        <p:nvSpPr>
          <p:cNvPr id="5" name="TextBox 4"/>
          <p:cNvSpPr txBox="1"/>
          <p:nvPr/>
        </p:nvSpPr>
        <p:spPr>
          <a:xfrm>
            <a:off x="150943" y="1875998"/>
            <a:ext cx="8258636" cy="2861040"/>
          </a:xfrm>
          <a:prstGeom prst="rect">
            <a:avLst/>
          </a:prstGeom>
          <a:noFill/>
        </p:spPr>
        <p:txBody>
          <a:bodyPr wrap="square" rtlCol="0">
            <a:spAutoFit/>
          </a:bodyPr>
          <a:lstStyle/>
          <a:p>
            <a:pPr marL="214198" indent="-214198">
              <a:buFont typeface="Arial" panose="020B0604020202020204" pitchFamily="34" charset="0"/>
              <a:buChar char="•"/>
            </a:pPr>
            <a:r>
              <a:rPr lang="en-US" sz="1799" dirty="0"/>
              <a:t>Project and product managers and systems engineers who are stakeholders in activities defined by the SE discipline and are thinking about, or are in the process of, implementing SE within their organization. </a:t>
            </a:r>
          </a:p>
          <a:p>
            <a:pPr marL="214198" indent="-214198">
              <a:buFont typeface="Arial" panose="020B0604020202020204" pitchFamily="34" charset="0"/>
              <a:buChar char="•"/>
            </a:pPr>
            <a:endParaRPr lang="en-US" sz="1799" dirty="0"/>
          </a:p>
          <a:p>
            <a:pPr marL="214198" indent="-214198">
              <a:buFont typeface="Arial" panose="020B0604020202020204" pitchFamily="34" charset="0"/>
              <a:buChar char="•"/>
            </a:pPr>
            <a:r>
              <a:rPr lang="en-US" sz="1799" dirty="0"/>
              <a:t>Those who are wondering how to successfully implement the intent of the MBSE Initiative within their organization and those that are interested in maturing their current SE capabilities toward a more data-centric implementation of SE - irrespective of the size and complexity of the system under development and the size and culture of the organization developing the system. </a:t>
            </a:r>
          </a:p>
        </p:txBody>
      </p:sp>
      <p:sp>
        <p:nvSpPr>
          <p:cNvPr id="6" name="Title 1"/>
          <p:cNvSpPr>
            <a:spLocks noGrp="1"/>
          </p:cNvSpPr>
          <p:nvPr>
            <p:ph type="title"/>
          </p:nvPr>
        </p:nvSpPr>
        <p:spPr>
          <a:xfrm>
            <a:off x="150943" y="1013970"/>
            <a:ext cx="8204271" cy="478075"/>
          </a:xfrm>
        </p:spPr>
        <p:txBody>
          <a:bodyPr>
            <a:normAutofit fontScale="90000"/>
          </a:bodyPr>
          <a:lstStyle/>
          <a:p>
            <a:pPr>
              <a:spcAft>
                <a:spcPts val="900"/>
              </a:spcAft>
            </a:pPr>
            <a:r>
              <a:rPr lang="en-US" sz="2699" dirty="0"/>
              <a:t>Intended Audience</a:t>
            </a:r>
          </a:p>
        </p:txBody>
      </p:sp>
      <p:sp>
        <p:nvSpPr>
          <p:cNvPr id="2" name="Date Placeholder 1">
            <a:extLst>
              <a:ext uri="{FF2B5EF4-FFF2-40B4-BE49-F238E27FC236}">
                <a16:creationId xmlns:a16="http://schemas.microsoft.com/office/drawing/2014/main" id="{2A584AAA-31B6-484E-8336-C9B0EB96BEBD}"/>
              </a:ext>
            </a:extLst>
          </p:cNvPr>
          <p:cNvSpPr>
            <a:spLocks noGrp="1"/>
          </p:cNvSpPr>
          <p:nvPr>
            <p:ph type="dt" sz="half" idx="10"/>
          </p:nvPr>
        </p:nvSpPr>
        <p:spPr/>
        <p:txBody>
          <a:bodyPr/>
          <a:lstStyle/>
          <a:p>
            <a:r>
              <a:rPr lang="en-US"/>
              <a:t>January 21, 2020</a:t>
            </a:r>
          </a:p>
        </p:txBody>
      </p:sp>
      <p:sp>
        <p:nvSpPr>
          <p:cNvPr id="3" name="Footer Placeholder 2">
            <a:extLst>
              <a:ext uri="{FF2B5EF4-FFF2-40B4-BE49-F238E27FC236}">
                <a16:creationId xmlns:a16="http://schemas.microsoft.com/office/drawing/2014/main" id="{1F8F6A6D-B439-9C44-ADD4-4AEFC13047B7}"/>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61975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4" y="946408"/>
            <a:ext cx="5412870" cy="597625"/>
          </a:xfrm>
        </p:spPr>
        <p:txBody>
          <a:bodyPr>
            <a:normAutofit/>
          </a:bodyPr>
          <a:lstStyle/>
          <a:p>
            <a:r>
              <a:rPr lang="en-US" sz="2399" dirty="0"/>
              <a:t>This guide is also targeted to: </a:t>
            </a:r>
          </a:p>
        </p:txBody>
      </p:sp>
      <p:sp>
        <p:nvSpPr>
          <p:cNvPr id="3" name="Content Placeholder 2"/>
          <p:cNvSpPr>
            <a:spLocks noGrp="1"/>
          </p:cNvSpPr>
          <p:nvPr>
            <p:ph idx="1"/>
          </p:nvPr>
        </p:nvSpPr>
        <p:spPr>
          <a:xfrm>
            <a:off x="250043" y="1938635"/>
            <a:ext cx="8433465" cy="2325917"/>
          </a:xfrm>
        </p:spPr>
        <p:txBody>
          <a:bodyPr>
            <a:normAutofit lnSpcReduction="10000"/>
          </a:bodyPr>
          <a:lstStyle/>
          <a:p>
            <a:pPr marL="214198" indent="-214198">
              <a:buFont typeface="Arial" panose="020B0604020202020204" pitchFamily="34" charset="0"/>
              <a:buChar char="•"/>
            </a:pPr>
            <a:r>
              <a:rPr lang="en-US" sz="1799" u="sng" dirty="0"/>
              <a:t>From a requirements perspective</a:t>
            </a:r>
            <a:r>
              <a:rPr lang="en-US" sz="1799" dirty="0"/>
              <a:t>, this whitepaper is also targeted to those who have been, or are currently, focused on defining, documenting, and managing requirements as a distinct and separate, siloed activity from other system life cycle process activities.  </a:t>
            </a:r>
          </a:p>
          <a:p>
            <a:pPr marL="214198" indent="-214198">
              <a:buFont typeface="Arial" panose="020B0604020202020204" pitchFamily="34" charset="0"/>
              <a:buChar char="•"/>
            </a:pPr>
            <a:r>
              <a:rPr lang="en-US" sz="1799" u="sng" dirty="0"/>
              <a:t>From a tool vendor perspective</a:t>
            </a:r>
            <a:r>
              <a:rPr lang="en-US" sz="1799" dirty="0"/>
              <a:t>, this whitepaper is targeted to those whose tools do not provide the capability to integrate and share requirements and the other work products and their underlying data and information across all system life cycle process activities.  </a:t>
            </a:r>
          </a:p>
        </p:txBody>
      </p:sp>
      <p:sp>
        <p:nvSpPr>
          <p:cNvPr id="4" name="Slide Number Placeholder 3"/>
          <p:cNvSpPr>
            <a:spLocks noGrp="1"/>
          </p:cNvSpPr>
          <p:nvPr>
            <p:ph type="sldNum" sz="quarter" idx="12"/>
          </p:nvPr>
        </p:nvSpPr>
        <p:spPr/>
        <p:txBody>
          <a:bodyPr/>
          <a:lstStyle/>
          <a:p>
            <a:fld id="{10527B36-B2C6-BE49-8C69-88BADBDA8528}" type="slidenum">
              <a:rPr lang="en-US" smtClean="0"/>
              <a:t>8</a:t>
            </a:fld>
            <a:endParaRPr lang="en-US"/>
          </a:p>
        </p:txBody>
      </p:sp>
      <p:sp>
        <p:nvSpPr>
          <p:cNvPr id="6" name="TextBox 5"/>
          <p:cNvSpPr txBox="1"/>
          <p:nvPr/>
        </p:nvSpPr>
        <p:spPr>
          <a:xfrm>
            <a:off x="131143" y="4417565"/>
            <a:ext cx="8126083" cy="1384482"/>
          </a:xfrm>
          <a:prstGeom prst="rect">
            <a:avLst/>
          </a:prstGeom>
          <a:noFill/>
        </p:spPr>
        <p:txBody>
          <a:bodyPr wrap="square" rtlCol="0">
            <a:spAutoFit/>
          </a:bodyPr>
          <a:lstStyle/>
          <a:p>
            <a:pPr lvl="1" algn="ctr"/>
            <a:r>
              <a:rPr lang="en-US" sz="2099" dirty="0">
                <a:solidFill>
                  <a:srgbClr val="00B050"/>
                </a:solidFill>
              </a:rPr>
              <a:t>While these approaches may have worked in the past and may work for some present system development efforts, it is doubtful these approaches will allow organizations to meet the future challenges of increasingly complex systems</a:t>
            </a:r>
            <a:r>
              <a:rPr lang="en-US" sz="1799" dirty="0">
                <a:solidFill>
                  <a:srgbClr val="00B050"/>
                </a:solidFill>
              </a:rPr>
              <a:t>.</a:t>
            </a:r>
          </a:p>
        </p:txBody>
      </p:sp>
      <p:sp>
        <p:nvSpPr>
          <p:cNvPr id="5" name="Date Placeholder 4">
            <a:extLst>
              <a:ext uri="{FF2B5EF4-FFF2-40B4-BE49-F238E27FC236}">
                <a16:creationId xmlns:a16="http://schemas.microsoft.com/office/drawing/2014/main" id="{87B1118A-E37F-3046-B019-A118959DD38A}"/>
              </a:ext>
            </a:extLst>
          </p:cNvPr>
          <p:cNvSpPr>
            <a:spLocks noGrp="1"/>
          </p:cNvSpPr>
          <p:nvPr>
            <p:ph type="dt" sz="half" idx="10"/>
          </p:nvPr>
        </p:nvSpPr>
        <p:spPr/>
        <p:txBody>
          <a:bodyPr/>
          <a:lstStyle/>
          <a:p>
            <a:r>
              <a:rPr lang="en-US"/>
              <a:t>January 21, 2020</a:t>
            </a:r>
          </a:p>
        </p:txBody>
      </p:sp>
      <p:sp>
        <p:nvSpPr>
          <p:cNvPr id="7" name="Footer Placeholder 6">
            <a:extLst>
              <a:ext uri="{FF2B5EF4-FFF2-40B4-BE49-F238E27FC236}">
                <a16:creationId xmlns:a16="http://schemas.microsoft.com/office/drawing/2014/main" id="{8689DA8E-7043-B744-B495-8735531E225C}"/>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39548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27B36-B2C6-BE49-8C69-88BADBDA8528}" type="slidenum">
              <a:rPr lang="en-US" smtClean="0"/>
              <a:t>9</a:t>
            </a:fld>
            <a:endParaRPr lang="en-US"/>
          </a:p>
        </p:txBody>
      </p:sp>
      <p:sp>
        <p:nvSpPr>
          <p:cNvPr id="6" name="Title 1"/>
          <p:cNvSpPr>
            <a:spLocks noGrp="1"/>
          </p:cNvSpPr>
          <p:nvPr>
            <p:ph type="title"/>
          </p:nvPr>
        </p:nvSpPr>
        <p:spPr>
          <a:xfrm>
            <a:off x="91268" y="1004543"/>
            <a:ext cx="8204271" cy="478075"/>
          </a:xfrm>
        </p:spPr>
        <p:txBody>
          <a:bodyPr>
            <a:normAutofit fontScale="90000"/>
          </a:bodyPr>
          <a:lstStyle/>
          <a:p>
            <a:pPr>
              <a:spcAft>
                <a:spcPts val="900"/>
              </a:spcAft>
            </a:pPr>
            <a:r>
              <a:rPr lang="en-US" sz="2699" dirty="0"/>
              <a:t>Table of Contents</a:t>
            </a:r>
          </a:p>
        </p:txBody>
      </p:sp>
      <p:pic>
        <p:nvPicPr>
          <p:cNvPr id="2" name="Picture 1">
            <a:extLst>
              <a:ext uri="{FF2B5EF4-FFF2-40B4-BE49-F238E27FC236}">
                <a16:creationId xmlns:a16="http://schemas.microsoft.com/office/drawing/2014/main" id="{605082F9-7325-E548-B395-B85DDD9FDEAF}"/>
              </a:ext>
            </a:extLst>
          </p:cNvPr>
          <p:cNvPicPr>
            <a:picLocks noChangeAspect="1"/>
          </p:cNvPicPr>
          <p:nvPr/>
        </p:nvPicPr>
        <p:blipFill>
          <a:blip r:embed="rId2"/>
          <a:stretch>
            <a:fillRect/>
          </a:stretch>
        </p:blipFill>
        <p:spPr>
          <a:xfrm>
            <a:off x="400861" y="1482618"/>
            <a:ext cx="8342280" cy="4414454"/>
          </a:xfrm>
          <a:prstGeom prst="rect">
            <a:avLst/>
          </a:prstGeom>
        </p:spPr>
      </p:pic>
      <p:sp>
        <p:nvSpPr>
          <p:cNvPr id="3" name="Date Placeholder 2">
            <a:extLst>
              <a:ext uri="{FF2B5EF4-FFF2-40B4-BE49-F238E27FC236}">
                <a16:creationId xmlns:a16="http://schemas.microsoft.com/office/drawing/2014/main" id="{E1C3D55F-0CC8-A44C-B8F6-785C69F0ECCD}"/>
              </a:ext>
            </a:extLst>
          </p:cNvPr>
          <p:cNvSpPr>
            <a:spLocks noGrp="1"/>
          </p:cNvSpPr>
          <p:nvPr>
            <p:ph type="dt" sz="half" idx="10"/>
          </p:nvPr>
        </p:nvSpPr>
        <p:spPr/>
        <p:txBody>
          <a:bodyPr/>
          <a:lstStyle/>
          <a:p>
            <a:r>
              <a:rPr lang="en-US"/>
              <a:t>January 21, 2020</a:t>
            </a:r>
          </a:p>
        </p:txBody>
      </p:sp>
      <p:sp>
        <p:nvSpPr>
          <p:cNvPr id="5" name="Footer Placeholder 4">
            <a:extLst>
              <a:ext uri="{FF2B5EF4-FFF2-40B4-BE49-F238E27FC236}">
                <a16:creationId xmlns:a16="http://schemas.microsoft.com/office/drawing/2014/main" id="{36BFDBEF-9DA0-5447-9259-46483D7F0356}"/>
              </a:ext>
            </a:extLst>
          </p:cNvPr>
          <p:cNvSpPr>
            <a:spLocks noGrp="1"/>
          </p:cNvSpPr>
          <p:nvPr>
            <p:ph type="ftr" sz="quarter" idx="11"/>
          </p:nvPr>
        </p:nvSpPr>
        <p:spPr/>
        <p:txBody>
          <a:bodyPr/>
          <a:lstStyle/>
          <a:p>
            <a:r>
              <a:rPr lang="en-US"/>
              <a:t>IW2020</a:t>
            </a:r>
            <a:endParaRPr lang="en-US" dirty="0"/>
          </a:p>
        </p:txBody>
      </p:sp>
    </p:spTree>
    <p:extLst>
      <p:ext uri="{BB962C8B-B14F-4D97-AF65-F5344CB8AC3E}">
        <p14:creationId xmlns:p14="http://schemas.microsoft.com/office/powerpoint/2010/main" val="1128785654"/>
      </p:ext>
    </p:extLst>
  </p:cSld>
  <p:clrMapOvr>
    <a:masterClrMapping/>
  </p:clrMapOvr>
</p:sld>
</file>

<file path=ppt/theme/theme1.xml><?xml version="1.0" encoding="utf-8"?>
<a:theme xmlns:a="http://schemas.openxmlformats.org/drawingml/2006/main" name="IW2017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W2017 slide" id="{D0DEF17A-B678-44C5-B142-4599AD7C95CB}" vid="{E6F565E1-D5CB-4F19-A1C5-C87F5BFD1F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BE3443FEDB3542A32195D7903E37F2" ma:contentTypeVersion="1" ma:contentTypeDescription="Create a new document." ma:contentTypeScope="" ma:versionID="d24f8f5e388cdc519063733b1fb770b8">
  <xsd:schema xmlns:xsd="http://www.w3.org/2001/XMLSchema" xmlns:xs="http://www.w3.org/2001/XMLSchema" xmlns:p="http://schemas.microsoft.com/office/2006/metadata/properties" xmlns:ns2="07d0ccec-aae8-4814-a6d3-0c68dd73da2d" targetNamespace="http://schemas.microsoft.com/office/2006/metadata/properties" ma:root="true" ma:fieldsID="582c0593621e58af415d512296961cef" ns2:_="">
    <xsd:import namespace="07d0ccec-aae8-4814-a6d3-0c68dd73da2d"/>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8"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9"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3"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5"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7"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EDC5D0-DD92-4414-9E42-95D5860E8B06}">
  <ds:schemaRefs>
    <ds:schemaRef ds:uri="http://schemas.microsoft.com/office/2006/metadata/properties"/>
    <ds:schemaRef ds:uri="http://schemas.microsoft.com/office/infopath/2007/PartnerControls"/>
    <ds:schemaRef ds:uri="07d0ccec-aae8-4814-a6d3-0c68dd73da2d"/>
  </ds:schemaRefs>
</ds:datastoreItem>
</file>

<file path=customXml/itemProps2.xml><?xml version="1.0" encoding="utf-8"?>
<ds:datastoreItem xmlns:ds="http://schemas.openxmlformats.org/officeDocument/2006/customXml" ds:itemID="{4CFA191B-4DA3-46B4-9F5D-E9FB5B46B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0ccec-aae8-4814-a6d3-0c68dd73d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1296D9-FA9D-4717-A7EC-A79EE64AEB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IW2017 slide.potx</Template>
  <TotalTime>38294</TotalTime>
  <Words>2272</Words>
  <Application>Microsoft Macintosh PowerPoint</Application>
  <PresentationFormat>On-screen Show (4:3)</PresentationFormat>
  <Paragraphs>146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Open Sans Light</vt:lpstr>
      <vt:lpstr>Wingdings</vt:lpstr>
      <vt:lpstr>IW2017 slide</vt:lpstr>
      <vt:lpstr>Integrated Data as a Foundation for Systems Engineering Document No.: INCOSE-TP-2018-001-01 Version/Revision: 1.0 Date: Dec 20, 2018</vt:lpstr>
      <vt:lpstr>PowerPoint Presentation</vt:lpstr>
      <vt:lpstr>PowerPoint Presentation</vt:lpstr>
      <vt:lpstr>Preface</vt:lpstr>
      <vt:lpstr>Purpose</vt:lpstr>
      <vt:lpstr>Goals</vt:lpstr>
      <vt:lpstr>Intended Audience</vt:lpstr>
      <vt:lpstr>This guide is also targeted to: </vt:lpstr>
      <vt:lpstr>Table of Contents</vt:lpstr>
      <vt:lpstr>Table of Contents</vt:lpstr>
      <vt:lpstr>SE Capability Levels (SCLs)  Example- SCL 0</vt:lpstr>
      <vt:lpstr>Information Model</vt:lpstr>
      <vt:lpstr>Data-centric Perspective of SE</vt:lpstr>
      <vt:lpstr>SE from a Data-Centric Perspective defined:</vt:lpstr>
      <vt:lpstr>PowerPoint Presentation</vt:lpstr>
      <vt:lpstr>The basic premises of this document are: </vt:lpstr>
      <vt:lpstr>The shareable, integrated dataset is the foundation of all SE lifecycle activities</vt:lpstr>
      <vt:lpstr>Questions?</vt:lpstr>
    </vt:vector>
  </TitlesOfParts>
  <Manager/>
  <Company>NC Lab S.A.S for INCOSE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INCOSE International Workshop</dc:title>
  <dc:subject/>
  <dc:creator>Nicolas Castan</dc:creator>
  <cp:keywords/>
  <dc:description/>
  <cp:lastModifiedBy>Lou Wheatcraft</cp:lastModifiedBy>
  <cp:revision>176</cp:revision>
  <cp:lastPrinted>2019-07-25T00:38:31Z</cp:lastPrinted>
  <dcterms:created xsi:type="dcterms:W3CDTF">2016-12-08T09:52:03Z</dcterms:created>
  <dcterms:modified xsi:type="dcterms:W3CDTF">2020-01-21T17:19:29Z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0x010100E4BE3443FEDB3542A32195D7903E37F2</vt:lpwstr>
  </property>
  <property fmtid="{D5CDD505-2E9C-101B-9397-08002B2CF9AE}" pid="3" name="incoseWorkingGroup">
    <vt:lpwstr/>
  </property>
  <property fmtid="{D5CDD505-2E9C-101B-9397-08002B2CF9AE}" pid="4" name="incoseChapters">
    <vt:lpwstr/>
  </property>
  <property fmtid="{D5CDD505-2E9C-101B-9397-08002B2CF9AE}" pid="5" name="INCOSEProductValue">
    <vt:lpwstr>45;#Local|254e409e-99ce-4994-8e1c-1a49057a5299</vt:lpwstr>
  </property>
  <property fmtid="{D5CDD505-2E9C-101B-9397-08002B2CF9AE}" pid="6" name="incoseOrganizations">
    <vt:lpwstr/>
  </property>
</Properties>
</file>