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6" r:id="rId5"/>
    <p:sldId id="283" r:id="rId6"/>
    <p:sldId id="260" r:id="rId7"/>
    <p:sldId id="263" r:id="rId8"/>
    <p:sldId id="264" r:id="rId9"/>
    <p:sldId id="268" r:id="rId10"/>
    <p:sldId id="270" r:id="rId11"/>
    <p:sldId id="285" r:id="rId12"/>
    <p:sldId id="271" r:id="rId13"/>
    <p:sldId id="272" r:id="rId14"/>
    <p:sldId id="273" r:id="rId15"/>
    <p:sldId id="274" r:id="rId16"/>
    <p:sldId id="277" r:id="rId17"/>
    <p:sldId id="279" r:id="rId18"/>
    <p:sldId id="278" r:id="rId19"/>
    <p:sldId id="280" r:id="rId20"/>
    <p:sldId id="284" r:id="rId21"/>
    <p:sldId id="281" r:id="rId22"/>
    <p:sldId id="282" r:id="rId23"/>
    <p:sldId id="259" r:id="rId24"/>
  </p:sldIdLst>
  <p:sldSz cx="12198350" cy="6858000"/>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B1E"/>
    <a:srgbClr val="999999"/>
    <a:srgbClr val="414042"/>
    <a:srgbClr val="0071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34"/>
  </p:normalViewPr>
  <p:slideViewPr>
    <p:cSldViewPr snapToGrid="0" snapToObjects="1">
      <p:cViewPr varScale="1">
        <p:scale>
          <a:sx n="63" d="100"/>
          <a:sy n="63" d="100"/>
        </p:scale>
        <p:origin x="724" y="36"/>
      </p:cViewPr>
      <p:guideLst>
        <p:guide orient="horz" pos="2160"/>
        <p:guide pos="384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4615DB-5487-1645-B10C-3E5FE51F2D84}" type="datetime1">
              <a:rPr lang="fr-FR" smtClean="0"/>
              <a:t>25/01/2020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4DC975-A23D-1043-8329-AE888A944FF5}" type="slidenum">
              <a:rPr lang="en-US" smtClean="0"/>
              <a:t>‹#›</a:t>
            </a:fld>
            <a:endParaRPr lang="en-US"/>
          </a:p>
        </p:txBody>
      </p:sp>
    </p:spTree>
    <p:extLst>
      <p:ext uri="{BB962C8B-B14F-4D97-AF65-F5344CB8AC3E}">
        <p14:creationId xmlns:p14="http://schemas.microsoft.com/office/powerpoint/2010/main" val="3117876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4EFBC-D821-BA44-9E84-202053B14561}" type="datetime1">
              <a:rPr lang="fr-FR" smtClean="0"/>
              <a:t>25/01/2020</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85D96-4FDB-7148-B18B-46402D7060DF}" type="slidenum">
              <a:rPr lang="en-US" smtClean="0"/>
              <a:t>‹#›</a:t>
            </a:fld>
            <a:endParaRPr lang="en-US"/>
          </a:p>
        </p:txBody>
      </p:sp>
    </p:spTree>
    <p:extLst>
      <p:ext uri="{BB962C8B-B14F-4D97-AF65-F5344CB8AC3E}">
        <p14:creationId xmlns:p14="http://schemas.microsoft.com/office/powerpoint/2010/main" val="2565197561"/>
      </p:ext>
    </p:extLst>
  </p:cSld>
  <p:clrMap bg1="lt1" tx1="dk1" bg2="lt2" tx2="dk2" accent1="accent1" accent2="accent2" accent3="accent3" accent4="accent4" accent5="accent5" accent6="accent6" hlink="hlink" folHlink="folHlink"/>
  <p:hf hdr="0" ftr="0" dt="0"/>
  <p:notesStyle>
    <a:lvl1pPr marL="0" algn="l" defTabSz="609768" rtl="0" eaLnBrk="1" latinLnBrk="0" hangingPunct="1">
      <a:defRPr sz="1600" kern="1200">
        <a:solidFill>
          <a:schemeClr val="tx1"/>
        </a:solidFill>
        <a:latin typeface="+mn-lt"/>
        <a:ea typeface="+mn-ea"/>
        <a:cs typeface="+mn-cs"/>
      </a:defRPr>
    </a:lvl1pPr>
    <a:lvl2pPr marL="609768" algn="l" defTabSz="609768" rtl="0" eaLnBrk="1" latinLnBrk="0" hangingPunct="1">
      <a:defRPr sz="1600" kern="1200">
        <a:solidFill>
          <a:schemeClr val="tx1"/>
        </a:solidFill>
        <a:latin typeface="+mn-lt"/>
        <a:ea typeface="+mn-ea"/>
        <a:cs typeface="+mn-cs"/>
      </a:defRPr>
    </a:lvl2pPr>
    <a:lvl3pPr marL="1219535" algn="l" defTabSz="609768" rtl="0" eaLnBrk="1" latinLnBrk="0" hangingPunct="1">
      <a:defRPr sz="1600" kern="1200">
        <a:solidFill>
          <a:schemeClr val="tx1"/>
        </a:solidFill>
        <a:latin typeface="+mn-lt"/>
        <a:ea typeface="+mn-ea"/>
        <a:cs typeface="+mn-cs"/>
      </a:defRPr>
    </a:lvl3pPr>
    <a:lvl4pPr marL="1829303" algn="l" defTabSz="609768" rtl="0" eaLnBrk="1" latinLnBrk="0" hangingPunct="1">
      <a:defRPr sz="1600" kern="1200">
        <a:solidFill>
          <a:schemeClr val="tx1"/>
        </a:solidFill>
        <a:latin typeface="+mn-lt"/>
        <a:ea typeface="+mn-ea"/>
        <a:cs typeface="+mn-cs"/>
      </a:defRPr>
    </a:lvl4pPr>
    <a:lvl5pPr marL="2439071" algn="l" defTabSz="609768" rtl="0" eaLnBrk="1" latinLnBrk="0" hangingPunct="1">
      <a:defRPr sz="1600" kern="1200">
        <a:solidFill>
          <a:schemeClr val="tx1"/>
        </a:solidFill>
        <a:latin typeface="+mn-lt"/>
        <a:ea typeface="+mn-ea"/>
        <a:cs typeface="+mn-cs"/>
      </a:defRPr>
    </a:lvl5pPr>
    <a:lvl6pPr marL="3048838" algn="l" defTabSz="609768" rtl="0" eaLnBrk="1" latinLnBrk="0" hangingPunct="1">
      <a:defRPr sz="1600" kern="1200">
        <a:solidFill>
          <a:schemeClr val="tx1"/>
        </a:solidFill>
        <a:latin typeface="+mn-lt"/>
        <a:ea typeface="+mn-ea"/>
        <a:cs typeface="+mn-cs"/>
      </a:defRPr>
    </a:lvl6pPr>
    <a:lvl7pPr marL="3658606" algn="l" defTabSz="609768" rtl="0" eaLnBrk="1" latinLnBrk="0" hangingPunct="1">
      <a:defRPr sz="1600" kern="1200">
        <a:solidFill>
          <a:schemeClr val="tx1"/>
        </a:solidFill>
        <a:latin typeface="+mn-lt"/>
        <a:ea typeface="+mn-ea"/>
        <a:cs typeface="+mn-cs"/>
      </a:defRPr>
    </a:lvl7pPr>
    <a:lvl8pPr marL="4268373" algn="l" defTabSz="609768" rtl="0" eaLnBrk="1" latinLnBrk="0" hangingPunct="1">
      <a:defRPr sz="1600" kern="1200">
        <a:solidFill>
          <a:schemeClr val="tx1"/>
        </a:solidFill>
        <a:latin typeface="+mn-lt"/>
        <a:ea typeface="+mn-ea"/>
        <a:cs typeface="+mn-cs"/>
      </a:defRPr>
    </a:lvl8pPr>
    <a:lvl9pPr marL="4878141" algn="l" defTabSz="60976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sets the stage, and links “Qualification”, a term that will be known to Mil/Defense/Aero/Gov’t, to Verification and Validation, V&amp;V, which others know. </a:t>
            </a:r>
          </a:p>
        </p:txBody>
      </p:sp>
      <p:sp>
        <p:nvSpPr>
          <p:cNvPr id="4" name="Slide Number Placeholder 3"/>
          <p:cNvSpPr>
            <a:spLocks noGrp="1"/>
          </p:cNvSpPr>
          <p:nvPr>
            <p:ph type="sldNum" sz="quarter" idx="5"/>
          </p:nvPr>
        </p:nvSpPr>
        <p:spPr/>
        <p:txBody>
          <a:bodyPr/>
          <a:lstStyle/>
          <a:p>
            <a:fld id="{9CB85D96-4FDB-7148-B18B-46402D7060DF}" type="slidenum">
              <a:rPr lang="en-US" smtClean="0"/>
              <a:t>2</a:t>
            </a:fld>
            <a:endParaRPr lang="en-US"/>
          </a:p>
        </p:txBody>
      </p:sp>
    </p:spTree>
    <p:extLst>
      <p:ext uri="{BB962C8B-B14F-4D97-AF65-F5344CB8AC3E}">
        <p14:creationId xmlns:p14="http://schemas.microsoft.com/office/powerpoint/2010/main" val="3359752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B85D96-4FDB-7148-B18B-46402D7060DF}" type="slidenum">
              <a:rPr lang="en-US" smtClean="0"/>
              <a:t>3</a:t>
            </a:fld>
            <a:endParaRPr lang="en-US"/>
          </a:p>
        </p:txBody>
      </p:sp>
    </p:spTree>
    <p:extLst>
      <p:ext uri="{BB962C8B-B14F-4D97-AF65-F5344CB8AC3E}">
        <p14:creationId xmlns:p14="http://schemas.microsoft.com/office/powerpoint/2010/main" val="355725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768" rtl="0" eaLnBrk="1" fontAlgn="auto" latinLnBrk="0" hangingPunct="1">
              <a:lnSpc>
                <a:spcPct val="100000"/>
              </a:lnSpc>
              <a:spcBef>
                <a:spcPts val="0"/>
              </a:spcBef>
              <a:spcAft>
                <a:spcPts val="0"/>
              </a:spcAft>
              <a:buClrTx/>
              <a:buSzTx/>
              <a:buFontTx/>
              <a:buNone/>
              <a:tabLst/>
              <a:defRPr/>
            </a:pPr>
            <a:r>
              <a:rPr lang="en-US" dirty="0"/>
              <a:t>All these functions can link to tests, reviews, maturity levels, PP’s, in the tool. This allows the Qualification Engineer to “wrap one’s head” around the larger Qualification effort. More than just V&amp;V</a:t>
            </a:r>
          </a:p>
          <a:p>
            <a:endParaRPr lang="en-US" dirty="0"/>
          </a:p>
        </p:txBody>
      </p:sp>
      <p:sp>
        <p:nvSpPr>
          <p:cNvPr id="4" name="Slide Number Placeholder 3"/>
          <p:cNvSpPr>
            <a:spLocks noGrp="1"/>
          </p:cNvSpPr>
          <p:nvPr>
            <p:ph type="sldNum" sz="quarter" idx="5"/>
          </p:nvPr>
        </p:nvSpPr>
        <p:spPr/>
        <p:txBody>
          <a:bodyPr/>
          <a:lstStyle/>
          <a:p>
            <a:fld id="{9CB85D96-4FDB-7148-B18B-46402D7060DF}" type="slidenum">
              <a:rPr lang="en-US" smtClean="0"/>
              <a:t>12</a:t>
            </a:fld>
            <a:endParaRPr lang="en-US"/>
          </a:p>
        </p:txBody>
      </p:sp>
    </p:spTree>
    <p:extLst>
      <p:ext uri="{BB962C8B-B14F-4D97-AF65-F5344CB8AC3E}">
        <p14:creationId xmlns:p14="http://schemas.microsoft.com/office/powerpoint/2010/main" val="1206003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qualifying production, a similar approach can be used. This could also work for showing compliance with programmatic requirements: Status Reports, Gate Reviews, etc. These would usually be linked at the top level. While a coffee maker wouldn’t need this, some large government programs may. </a:t>
            </a:r>
          </a:p>
        </p:txBody>
      </p:sp>
      <p:sp>
        <p:nvSpPr>
          <p:cNvPr id="4" name="Slide Number Placeholder 3"/>
          <p:cNvSpPr>
            <a:spLocks noGrp="1"/>
          </p:cNvSpPr>
          <p:nvPr>
            <p:ph type="sldNum" sz="quarter" idx="5"/>
          </p:nvPr>
        </p:nvSpPr>
        <p:spPr/>
        <p:txBody>
          <a:bodyPr/>
          <a:lstStyle/>
          <a:p>
            <a:fld id="{9CB85D96-4FDB-7148-B18B-46402D7060DF}" type="slidenum">
              <a:rPr lang="en-US" smtClean="0"/>
              <a:t>15</a:t>
            </a:fld>
            <a:endParaRPr lang="en-US"/>
          </a:p>
        </p:txBody>
      </p:sp>
    </p:spTree>
    <p:extLst>
      <p:ext uri="{BB962C8B-B14F-4D97-AF65-F5344CB8AC3E}">
        <p14:creationId xmlns:p14="http://schemas.microsoft.com/office/powerpoint/2010/main" val="265798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thesis, is that </a:t>
            </a:r>
          </a:p>
        </p:txBody>
      </p:sp>
      <p:sp>
        <p:nvSpPr>
          <p:cNvPr id="4" name="Slide Number Placeholder 3"/>
          <p:cNvSpPr>
            <a:spLocks noGrp="1"/>
          </p:cNvSpPr>
          <p:nvPr>
            <p:ph type="sldNum" sz="quarter" idx="5"/>
          </p:nvPr>
        </p:nvSpPr>
        <p:spPr/>
        <p:txBody>
          <a:bodyPr/>
          <a:lstStyle/>
          <a:p>
            <a:fld id="{9CB85D96-4FDB-7148-B18B-46402D7060DF}" type="slidenum">
              <a:rPr lang="en-US" smtClean="0"/>
              <a:t>18</a:t>
            </a:fld>
            <a:endParaRPr lang="en-US"/>
          </a:p>
        </p:txBody>
      </p:sp>
    </p:spTree>
    <p:extLst>
      <p:ext uri="{BB962C8B-B14F-4D97-AF65-F5344CB8AC3E}">
        <p14:creationId xmlns:p14="http://schemas.microsoft.com/office/powerpoint/2010/main" val="1276448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359777" y="4409344"/>
            <a:ext cx="11376530" cy="1123038"/>
          </a:xfrm>
          <a:noFill/>
          <a:ln>
            <a:noFill/>
          </a:ln>
        </p:spPr>
        <p:txBody>
          <a:bodyPr anchor="b"/>
          <a:lstStyle>
            <a:lvl1pPr algn="l">
              <a:defRPr sz="6000" baseline="0">
                <a:solidFill>
                  <a:srgbClr val="981B1E"/>
                </a:solidFill>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777" y="3527475"/>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fr-FR" dirty="0"/>
          </a:p>
        </p:txBody>
      </p:sp>
      <p:sp>
        <p:nvSpPr>
          <p:cNvPr id="19" name="Sous-titre 2"/>
          <p:cNvSpPr txBox="1">
            <a:spLocks/>
          </p:cNvSpPr>
          <p:nvPr userDrawn="1"/>
        </p:nvSpPr>
        <p:spPr>
          <a:xfrm>
            <a:off x="359777" y="6438730"/>
            <a:ext cx="9144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000" dirty="0">
                <a:solidFill>
                  <a:srgbClr val="414042"/>
                </a:solidFill>
                <a:latin typeface="Open Sans Light"/>
                <a:cs typeface="Open Sans Light"/>
              </a:rPr>
              <a:t>www.incose.org/iw2020</a:t>
            </a:r>
          </a:p>
        </p:txBody>
      </p:sp>
      <p:cxnSp>
        <p:nvCxnSpPr>
          <p:cNvPr id="20" name="Straight Connector 19"/>
          <p:cNvCxnSpPr/>
          <p:nvPr userDrawn="1"/>
        </p:nvCxnSpPr>
        <p:spPr>
          <a:xfrm>
            <a:off x="359777" y="5532382"/>
            <a:ext cx="3074092" cy="0"/>
          </a:xfrm>
          <a:prstGeom prst="line">
            <a:avLst/>
          </a:prstGeom>
          <a:ln w="76200" cmpd="sng">
            <a:solidFill>
              <a:srgbClr val="981B1E"/>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1810698C-3D36-4803-9262-4B1D2D2DBA58}"/>
              </a:ext>
            </a:extLst>
          </p:cNvPr>
          <p:cNvPicPr>
            <a:picLocks noChangeAspect="1"/>
          </p:cNvPicPr>
          <p:nvPr userDrawn="1"/>
        </p:nvPicPr>
        <p:blipFill>
          <a:blip r:embed="rId2"/>
          <a:stretch>
            <a:fillRect/>
          </a:stretch>
        </p:blipFill>
        <p:spPr>
          <a:xfrm>
            <a:off x="2569775" y="422677"/>
            <a:ext cx="7315214" cy="2420116"/>
          </a:xfrm>
          <a:prstGeom prst="rect">
            <a:avLst/>
          </a:prstGeom>
        </p:spPr>
      </p:pic>
    </p:spTree>
    <p:extLst>
      <p:ext uri="{BB962C8B-B14F-4D97-AF65-F5344CB8AC3E}">
        <p14:creationId xmlns:p14="http://schemas.microsoft.com/office/powerpoint/2010/main" val="33092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981B1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5C7B1E3-2629-874B-8993-99A1E0A9284D}" type="datetime4">
              <a:rPr lang="en-US" smtClean="0"/>
              <a:t>January 25, 2020</a:t>
            </a:fld>
            <a:endParaRPr lang="en-US"/>
          </a:p>
        </p:txBody>
      </p:sp>
      <p:sp>
        <p:nvSpPr>
          <p:cNvPr id="5" name="Footer Placeholder 4"/>
          <p:cNvSpPr>
            <a:spLocks noGrp="1"/>
          </p:cNvSpPr>
          <p:nvPr>
            <p:ph type="ftr" sz="quarter" idx="11"/>
          </p:nvPr>
        </p:nvSpPr>
        <p:spPr/>
        <p:txBody>
          <a:bodyPr/>
          <a:lstStyle/>
          <a:p>
            <a:r>
              <a:rPr lang="en-US" dirty="0"/>
              <a:t>www.incose.org/iw2020</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91045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lvl1pPr>
              <a:defRPr>
                <a:solidFill>
                  <a:srgbClr val="981B1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918" y="274639"/>
            <a:ext cx="803058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62368A-2845-984F-BC93-572EB4A96E4E}" type="datetime4">
              <a:rPr lang="en-US" smtClean="0"/>
              <a:t>January 25, 2020</a:t>
            </a:fld>
            <a:endParaRPr lang="en-US"/>
          </a:p>
        </p:txBody>
      </p:sp>
      <p:sp>
        <p:nvSpPr>
          <p:cNvPr id="5" name="Footer Placeholder 4"/>
          <p:cNvSpPr>
            <a:spLocks noGrp="1"/>
          </p:cNvSpPr>
          <p:nvPr>
            <p:ph type="ftr" sz="quarter" idx="11"/>
          </p:nvPr>
        </p:nvSpPr>
        <p:spPr/>
        <p:txBody>
          <a:bodyPr/>
          <a:lstStyle/>
          <a:p>
            <a:r>
              <a:rPr lang="en-US" dirty="0"/>
              <a:t>www.incose.org/iw2020</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588177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sp>
        <p:nvSpPr>
          <p:cNvPr id="6" name="Sous-titre 2"/>
          <p:cNvSpPr txBox="1">
            <a:spLocks/>
          </p:cNvSpPr>
          <p:nvPr userDrawn="1"/>
        </p:nvSpPr>
        <p:spPr>
          <a:xfrm>
            <a:off x="0" y="3788435"/>
            <a:ext cx="12192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2000" dirty="0">
                <a:solidFill>
                  <a:srgbClr val="414042"/>
                </a:solidFill>
                <a:latin typeface="Open Sans Light"/>
                <a:cs typeface="Open Sans Light"/>
              </a:rPr>
              <a:t>www.incose.org/iw2020</a:t>
            </a:r>
          </a:p>
        </p:txBody>
      </p:sp>
      <p:pic>
        <p:nvPicPr>
          <p:cNvPr id="4" name="Picture 3">
            <a:extLst>
              <a:ext uri="{FF2B5EF4-FFF2-40B4-BE49-F238E27FC236}">
                <a16:creationId xmlns:a16="http://schemas.microsoft.com/office/drawing/2014/main" id="{22370522-1F21-4016-8095-D2EBF1FF6F21}"/>
              </a:ext>
            </a:extLst>
          </p:cNvPr>
          <p:cNvPicPr>
            <a:picLocks noChangeAspect="1"/>
          </p:cNvPicPr>
          <p:nvPr userDrawn="1"/>
        </p:nvPicPr>
        <p:blipFill>
          <a:blip r:embed="rId2"/>
          <a:stretch>
            <a:fillRect/>
          </a:stretch>
        </p:blipFill>
        <p:spPr>
          <a:xfrm>
            <a:off x="2569775" y="875163"/>
            <a:ext cx="7315214" cy="2420116"/>
          </a:xfrm>
          <a:prstGeom prst="rect">
            <a:avLst/>
          </a:prstGeom>
        </p:spPr>
      </p:pic>
    </p:spTree>
    <p:extLst>
      <p:ext uri="{BB962C8B-B14F-4D97-AF65-F5344CB8AC3E}">
        <p14:creationId xmlns:p14="http://schemas.microsoft.com/office/powerpoint/2010/main" val="96505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solidFill>
                  <a:srgbClr val="981B1E"/>
                </a:solidFill>
                <a:latin typeface="+mj-lt"/>
                <a:cs typeface="Open Sans"/>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200">
                <a:solidFill>
                  <a:schemeClr val="tx1"/>
                </a:solidFill>
                <a:latin typeface="+mn-lt"/>
                <a:cs typeface="Open Sans"/>
              </a:defRPr>
            </a:lvl1pPr>
            <a:lvl2pPr>
              <a:defRPr sz="2800">
                <a:solidFill>
                  <a:schemeClr val="tx1"/>
                </a:solidFill>
                <a:latin typeface="+mn-lt"/>
                <a:cs typeface="Open Sans"/>
              </a:defRPr>
            </a:lvl2pPr>
            <a:lvl3pPr>
              <a:defRPr sz="2000">
                <a:solidFill>
                  <a:schemeClr val="tx1"/>
                </a:solidFill>
                <a:latin typeface="+mn-lt"/>
                <a:cs typeface="Open Sans"/>
              </a:defRPr>
            </a:lvl3pPr>
            <a:lvl4pPr>
              <a:defRPr sz="1800">
                <a:solidFill>
                  <a:schemeClr val="tx1"/>
                </a:solidFill>
                <a:latin typeface="+mn-lt"/>
                <a:cs typeface="Open Sans"/>
              </a:defRPr>
            </a:lvl4pPr>
            <a:lvl5pPr>
              <a:defRPr sz="1800">
                <a:solidFill>
                  <a:schemeClr val="tx1"/>
                </a:solidFill>
                <a:latin typeface="+mn-lt"/>
                <a:cs typeface="Open San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7349ED1-EC49-444F-89EF-0E6488A06611}" type="datetime4">
              <a:rPr lang="en-US" smtClean="0"/>
              <a:t>January 25, 2020</a:t>
            </a:fld>
            <a:endParaRPr lang="en-US"/>
          </a:p>
        </p:txBody>
      </p:sp>
      <p:sp>
        <p:nvSpPr>
          <p:cNvPr id="5" name="Footer Placeholder 4"/>
          <p:cNvSpPr>
            <a:spLocks noGrp="1"/>
          </p:cNvSpPr>
          <p:nvPr>
            <p:ph type="ftr" sz="quarter" idx="11"/>
          </p:nvPr>
        </p:nvSpPr>
        <p:spPr/>
        <p:txBody>
          <a:bodyPr/>
          <a:lstStyle/>
          <a:p>
            <a:r>
              <a:rPr lang="en-US" dirty="0"/>
              <a:t>www.incose.org/iw2020</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04239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96A41D-703B-B149-9632-259839EF6368}" type="datetime4">
              <a:rPr lang="en-US" smtClean="0"/>
              <a:t>January 25, 2020</a:t>
            </a:fld>
            <a:endParaRPr lang="en-US"/>
          </a:p>
        </p:txBody>
      </p:sp>
      <p:sp>
        <p:nvSpPr>
          <p:cNvPr id="5" name="Footer Placeholder 4"/>
          <p:cNvSpPr>
            <a:spLocks noGrp="1"/>
          </p:cNvSpPr>
          <p:nvPr>
            <p:ph type="ftr" sz="quarter" idx="11"/>
          </p:nvPr>
        </p:nvSpPr>
        <p:spPr/>
        <p:txBody>
          <a:bodyPr/>
          <a:lstStyle/>
          <a:p>
            <a:r>
              <a:rPr lang="en-US" dirty="0"/>
              <a:t>www.incose.org/iw2020</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
        <p:nvSpPr>
          <p:cNvPr id="30" name="Titre 1"/>
          <p:cNvSpPr>
            <a:spLocks noGrp="1"/>
          </p:cNvSpPr>
          <p:nvPr>
            <p:ph type="ctrTitle" hasCustomPrompt="1"/>
          </p:nvPr>
        </p:nvSpPr>
        <p:spPr>
          <a:xfrm>
            <a:off x="359777" y="3975759"/>
            <a:ext cx="11376530" cy="1123038"/>
          </a:xfrm>
        </p:spPr>
        <p:txBody>
          <a:bodyPr anchor="b"/>
          <a:lstStyle>
            <a:lvl1pPr algn="l">
              <a:defRPr sz="6000"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777" y="3093890"/>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Section</a:t>
            </a:r>
            <a:endParaRPr lang="fr-FR" dirty="0"/>
          </a:p>
        </p:txBody>
      </p:sp>
      <p:cxnSp>
        <p:nvCxnSpPr>
          <p:cNvPr id="32" name="Straight Connector 31"/>
          <p:cNvCxnSpPr/>
          <p:nvPr userDrawn="1"/>
        </p:nvCxnSpPr>
        <p:spPr>
          <a:xfrm>
            <a:off x="359777" y="5098797"/>
            <a:ext cx="3074092" cy="0"/>
          </a:xfrm>
          <a:prstGeom prst="line">
            <a:avLst/>
          </a:prstGeom>
          <a:ln w="76200" cmpd="sng">
            <a:solidFill>
              <a:srgbClr val="981B1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981B1E"/>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609917"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0828"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5C4A1A-AB69-594C-8FE8-6170E04848F0}" type="datetime4">
              <a:rPr lang="en-US" smtClean="0"/>
              <a:t>January 25, 2020</a:t>
            </a:fld>
            <a:endParaRPr lang="en-US"/>
          </a:p>
        </p:txBody>
      </p:sp>
      <p:sp>
        <p:nvSpPr>
          <p:cNvPr id="6" name="Footer Placeholder 5"/>
          <p:cNvSpPr>
            <a:spLocks noGrp="1"/>
          </p:cNvSpPr>
          <p:nvPr>
            <p:ph type="ftr" sz="quarter" idx="11"/>
          </p:nvPr>
        </p:nvSpPr>
        <p:spPr/>
        <p:txBody>
          <a:bodyPr/>
          <a:lstStyle/>
          <a:p>
            <a:r>
              <a:rPr lang="en-US" dirty="0"/>
              <a:t>www.incose.org/iw2020</a:t>
            </a:r>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20070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981B1E"/>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09918" y="1535113"/>
            <a:ext cx="5389723" cy="639763"/>
          </a:xfrm>
        </p:spPr>
        <p:txBody>
          <a:bodyPr anchor="b">
            <a:normAutofit/>
          </a:bodyPr>
          <a:lstStyle>
            <a:lvl1pPr marL="0" indent="0">
              <a:buNone/>
              <a:defRPr sz="2800" b="0">
                <a:solidFill>
                  <a:srgbClr val="981B1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Edit Master text styles</a:t>
            </a:r>
          </a:p>
        </p:txBody>
      </p:sp>
      <p:sp>
        <p:nvSpPr>
          <p:cNvPr id="4" name="Content Placeholder 3"/>
          <p:cNvSpPr>
            <a:spLocks noGrp="1"/>
          </p:cNvSpPr>
          <p:nvPr>
            <p:ph sz="half" idx="2"/>
          </p:nvPr>
        </p:nvSpPr>
        <p:spPr>
          <a:xfrm>
            <a:off x="609918" y="2174875"/>
            <a:ext cx="5389723"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594" y="1535113"/>
            <a:ext cx="5391840" cy="639763"/>
          </a:xfrm>
        </p:spPr>
        <p:txBody>
          <a:bodyPr anchor="b">
            <a:normAutofit/>
          </a:bodyPr>
          <a:lstStyle>
            <a:lvl1pPr marL="0" indent="0">
              <a:buNone/>
              <a:defRPr sz="2800" b="0">
                <a:solidFill>
                  <a:srgbClr val="981B1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Edit Master text styles</a:t>
            </a:r>
          </a:p>
        </p:txBody>
      </p:sp>
      <p:sp>
        <p:nvSpPr>
          <p:cNvPr id="6" name="Content Placeholder 5"/>
          <p:cNvSpPr>
            <a:spLocks noGrp="1"/>
          </p:cNvSpPr>
          <p:nvPr>
            <p:ph sz="quarter" idx="4"/>
          </p:nvPr>
        </p:nvSpPr>
        <p:spPr>
          <a:xfrm>
            <a:off x="6196594" y="2174875"/>
            <a:ext cx="5391840"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607753-1B1E-F54C-8603-A4176456E035}" type="datetime4">
              <a:rPr lang="en-US" smtClean="0"/>
              <a:t>January 25, 2020</a:t>
            </a:fld>
            <a:endParaRPr lang="en-US"/>
          </a:p>
        </p:txBody>
      </p:sp>
      <p:sp>
        <p:nvSpPr>
          <p:cNvPr id="8" name="Footer Placeholder 7"/>
          <p:cNvSpPr>
            <a:spLocks noGrp="1"/>
          </p:cNvSpPr>
          <p:nvPr>
            <p:ph type="ftr" sz="quarter" idx="11"/>
          </p:nvPr>
        </p:nvSpPr>
        <p:spPr/>
        <p:txBody>
          <a:bodyPr/>
          <a:lstStyle/>
          <a:p>
            <a:r>
              <a:rPr lang="en-US" dirty="0"/>
              <a:t>www.incose.org/iw2020</a:t>
            </a:r>
          </a:p>
        </p:txBody>
      </p:sp>
      <p:sp>
        <p:nvSpPr>
          <p:cNvPr id="9" name="Slide Number Placeholder 8"/>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20549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981B1E"/>
                </a:solidFill>
                <a:latin typeface="+mj-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E3681C-3ED8-D440-BE35-2DAF11157193}" type="datetime4">
              <a:rPr lang="en-US" smtClean="0"/>
              <a:t>January 25, 2020</a:t>
            </a:fld>
            <a:endParaRPr lang="en-US"/>
          </a:p>
        </p:txBody>
      </p:sp>
      <p:sp>
        <p:nvSpPr>
          <p:cNvPr id="4" name="Footer Placeholder 3"/>
          <p:cNvSpPr>
            <a:spLocks noGrp="1"/>
          </p:cNvSpPr>
          <p:nvPr>
            <p:ph type="ftr" sz="quarter" idx="11"/>
          </p:nvPr>
        </p:nvSpPr>
        <p:spPr/>
        <p:txBody>
          <a:bodyPr/>
          <a:lstStyle/>
          <a:p>
            <a:r>
              <a:rPr lang="en-US" dirty="0"/>
              <a:t>www.incose.org/iw2020</a:t>
            </a:r>
          </a:p>
        </p:txBody>
      </p:sp>
      <p:sp>
        <p:nvSpPr>
          <p:cNvPr id="5" name="Slide Number Placeholder 4"/>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132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0A065-B694-8840-B8D3-3BE981B997B3}" type="datetime4">
              <a:rPr lang="en-US" smtClean="0"/>
              <a:t>January 25, 2020</a:t>
            </a:fld>
            <a:endParaRPr lang="en-US"/>
          </a:p>
        </p:txBody>
      </p:sp>
      <p:sp>
        <p:nvSpPr>
          <p:cNvPr id="3" name="Footer Placeholder 2"/>
          <p:cNvSpPr>
            <a:spLocks noGrp="1"/>
          </p:cNvSpPr>
          <p:nvPr>
            <p:ph type="ftr" sz="quarter" idx="11"/>
          </p:nvPr>
        </p:nvSpPr>
        <p:spPr/>
        <p:txBody>
          <a:bodyPr/>
          <a:lstStyle/>
          <a:p>
            <a:r>
              <a:rPr lang="en-US" dirty="0"/>
              <a:t>www.incose.org/iw2020</a:t>
            </a:r>
          </a:p>
        </p:txBody>
      </p:sp>
      <p:sp>
        <p:nvSpPr>
          <p:cNvPr id="4" name="Slide Number Placeholder 3"/>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7066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20" y="273049"/>
            <a:ext cx="4013173" cy="1162051"/>
          </a:xfrm>
        </p:spPr>
        <p:txBody>
          <a:bodyPr anchor="b"/>
          <a:lstStyle>
            <a:lvl1pPr algn="l">
              <a:defRPr sz="2700" b="0">
                <a:solidFill>
                  <a:srgbClr val="981B1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769216" y="273052"/>
            <a:ext cx="6819216" cy="5853113"/>
          </a:xfrm>
        </p:spPr>
        <p:txBody>
          <a:bodyPr/>
          <a:lstStyle>
            <a:lvl1pPr>
              <a:defRPr sz="4300">
                <a:latin typeface="+mn-lt"/>
              </a:defRPr>
            </a:lvl1pPr>
            <a:lvl2pPr>
              <a:defRPr sz="3700">
                <a:latin typeface="+mn-lt"/>
              </a:defRPr>
            </a:lvl2pPr>
            <a:lvl3pPr>
              <a:defRPr sz="3200">
                <a:latin typeface="+mn-lt"/>
              </a:defRPr>
            </a:lvl3pPr>
            <a:lvl4pPr>
              <a:defRPr sz="2700">
                <a:latin typeface="+mn-lt"/>
              </a:defRPr>
            </a:lvl4pPr>
            <a:lvl5pPr>
              <a:defRPr sz="2700">
                <a:latin typeface="+mn-lt"/>
              </a:defRPr>
            </a:lvl5pPr>
            <a:lvl6pPr>
              <a:defRPr sz="2700"/>
            </a:lvl6pPr>
            <a:lvl7pPr>
              <a:defRPr sz="2700"/>
            </a:lvl7pPr>
            <a:lvl8pPr>
              <a:defRPr sz="2700"/>
            </a:lvl8pPr>
            <a:lvl9pPr>
              <a:defRPr sz="2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920" y="1435102"/>
            <a:ext cx="4013173" cy="46910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37B32A8C-61C2-2643-B319-849430647A3E}" type="datetime4">
              <a:rPr lang="en-US" smtClean="0"/>
              <a:t>January 25, 2020</a:t>
            </a:fld>
            <a:endParaRPr lang="en-US"/>
          </a:p>
        </p:txBody>
      </p:sp>
      <p:sp>
        <p:nvSpPr>
          <p:cNvPr id="6" name="Footer Placeholder 5"/>
          <p:cNvSpPr>
            <a:spLocks noGrp="1"/>
          </p:cNvSpPr>
          <p:nvPr>
            <p:ph type="ftr" sz="quarter" idx="11"/>
          </p:nvPr>
        </p:nvSpPr>
        <p:spPr/>
        <p:txBody>
          <a:bodyPr/>
          <a:lstStyle/>
          <a:p>
            <a:r>
              <a:rPr lang="en-US" dirty="0"/>
              <a:t>www.incose.org/iw2020</a:t>
            </a:r>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1176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9"/>
          </a:xfrm>
        </p:spPr>
        <p:txBody>
          <a:bodyPr anchor="b"/>
          <a:lstStyle>
            <a:lvl1pPr algn="l">
              <a:defRPr sz="2700" b="0">
                <a:solidFill>
                  <a:srgbClr val="981B1E"/>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2390962" y="612775"/>
            <a:ext cx="7319010" cy="4114800"/>
          </a:xfrm>
        </p:spPr>
        <p:txBody>
          <a:bodyPr/>
          <a:lstStyle>
            <a:lvl1pPr marL="0" indent="0">
              <a:buNone/>
              <a:defRPr sz="4300"/>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en-US"/>
              <a:t>Click icon to add picture</a:t>
            </a:r>
          </a:p>
        </p:txBody>
      </p:sp>
      <p:sp>
        <p:nvSpPr>
          <p:cNvPr id="4" name="Text Placeholder 3"/>
          <p:cNvSpPr>
            <a:spLocks noGrp="1"/>
          </p:cNvSpPr>
          <p:nvPr>
            <p:ph type="body" sz="half" idx="2"/>
          </p:nvPr>
        </p:nvSpPr>
        <p:spPr>
          <a:xfrm>
            <a:off x="2390962" y="5367338"/>
            <a:ext cx="7319010" cy="8048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05BDF1A9-BDE5-8445-A54F-96A6DD3F4687}" type="datetime4">
              <a:rPr lang="en-US" smtClean="0"/>
              <a:t>January 25, 2020</a:t>
            </a:fld>
            <a:endParaRPr lang="en-US"/>
          </a:p>
        </p:txBody>
      </p:sp>
      <p:sp>
        <p:nvSpPr>
          <p:cNvPr id="6" name="Footer Placeholder 5"/>
          <p:cNvSpPr>
            <a:spLocks noGrp="1"/>
          </p:cNvSpPr>
          <p:nvPr>
            <p:ph type="ftr" sz="quarter" idx="11"/>
          </p:nvPr>
        </p:nvSpPr>
        <p:spPr/>
        <p:txBody>
          <a:bodyPr/>
          <a:lstStyle/>
          <a:p>
            <a:r>
              <a:rPr lang="en-US" dirty="0"/>
              <a:t>www.incose.org/iw2020</a:t>
            </a:r>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01952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pic>
        <p:nvPicPr>
          <p:cNvPr id="8" name="Picture 7" descr="logo-IS.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06112" y="0"/>
            <a:ext cx="1192238" cy="997903"/>
          </a:xfrm>
          <a:prstGeom prst="rect">
            <a:avLst/>
          </a:prstGeom>
        </p:spPr>
      </p:pic>
      <p:sp>
        <p:nvSpPr>
          <p:cNvPr id="2" name="Title Placeholder 1"/>
          <p:cNvSpPr>
            <a:spLocks noGrp="1"/>
          </p:cNvSpPr>
          <p:nvPr>
            <p:ph type="title"/>
          </p:nvPr>
        </p:nvSpPr>
        <p:spPr>
          <a:xfrm>
            <a:off x="609918" y="274639"/>
            <a:ext cx="10978515" cy="1143000"/>
          </a:xfrm>
          <a:prstGeom prst="rect">
            <a:avLst/>
          </a:prstGeom>
        </p:spPr>
        <p:txBody>
          <a:bodyPr vert="horz" lIns="121954" tIns="60977" rIns="121954" bIns="6097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121954" tIns="60977" rIns="121954" bIns="6097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1">
                    <a:tint val="75000"/>
                  </a:schemeClr>
                </a:solidFill>
              </a:defRPr>
            </a:lvl1pPr>
          </a:lstStyle>
          <a:p>
            <a:fld id="{712B37F6-2F6E-2643-B195-56D73C321E5E}" type="datetime4">
              <a:rPr lang="en-US" smtClean="0"/>
              <a:t>January 25, 2020</a:t>
            </a:fld>
            <a:endParaRPr lang="en-US" dirty="0"/>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1">
                    <a:tint val="75000"/>
                  </a:schemeClr>
                </a:solidFill>
              </a:defRPr>
            </a:lvl1pPr>
          </a:lstStyle>
          <a:p>
            <a:r>
              <a:rPr lang="en-US" dirty="0" err="1"/>
              <a:t>www.incose.org</a:t>
            </a:r>
            <a:r>
              <a:rPr lang="en-US" dirty="0"/>
              <a:t>/symp2019</a:t>
            </a:r>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1">
                    <a:tint val="75000"/>
                  </a:schemeClr>
                </a:solidFill>
              </a:defRPr>
            </a:lvl1pPr>
          </a:lstStyle>
          <a:p>
            <a:fld id="{924B41C4-1474-8D42-B330-D2828683839D}" type="slidenum">
              <a:rPr lang="en-US" smtClean="0"/>
              <a:t>‹#›</a:t>
            </a:fld>
            <a:endParaRPr lang="en-US" dirty="0"/>
          </a:p>
        </p:txBody>
      </p:sp>
    </p:spTree>
    <p:extLst>
      <p:ext uri="{BB962C8B-B14F-4D97-AF65-F5344CB8AC3E}">
        <p14:creationId xmlns:p14="http://schemas.microsoft.com/office/powerpoint/2010/main" val="419155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609768" rtl="0" eaLnBrk="1" latinLnBrk="0" hangingPunct="1">
        <a:spcBef>
          <a:spcPct val="0"/>
        </a:spcBef>
        <a:buNone/>
        <a:defRPr sz="4400" kern="1200">
          <a:solidFill>
            <a:srgbClr val="981B1E"/>
          </a:solidFill>
          <a:latin typeface="+mj-lt"/>
          <a:ea typeface="+mj-ea"/>
          <a:cs typeface="Arial"/>
        </a:defRPr>
      </a:lvl1pPr>
    </p:titleStyle>
    <p:body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9777" y="4015409"/>
            <a:ext cx="11376530" cy="1516973"/>
          </a:xfrm>
        </p:spPr>
        <p:txBody>
          <a:bodyPr>
            <a:noAutofit/>
          </a:bodyPr>
          <a:lstStyle/>
          <a:p>
            <a:r>
              <a:rPr lang="en-US" sz="4800" dirty="0"/>
              <a:t>A Proposed Model-Based Approach</a:t>
            </a:r>
            <a:br>
              <a:rPr lang="en-US" sz="4800" dirty="0"/>
            </a:br>
            <a:r>
              <a:rPr lang="en-US" sz="4800" dirty="0"/>
              <a:t>To Qualification (Formal V&amp;V)</a:t>
            </a:r>
          </a:p>
        </p:txBody>
      </p:sp>
      <p:sp>
        <p:nvSpPr>
          <p:cNvPr id="3" name="Subtitle 2"/>
          <p:cNvSpPr>
            <a:spLocks noGrp="1"/>
          </p:cNvSpPr>
          <p:nvPr>
            <p:ph type="subTitle" idx="1"/>
          </p:nvPr>
        </p:nvSpPr>
        <p:spPr>
          <a:xfrm>
            <a:off x="2220564" y="2763518"/>
            <a:ext cx="9515743" cy="1241975"/>
          </a:xfrm>
        </p:spPr>
        <p:txBody>
          <a:bodyPr>
            <a:noAutofit/>
          </a:bodyPr>
          <a:lstStyle/>
          <a:p>
            <a:pPr algn="r"/>
            <a:r>
              <a:rPr lang="en-US" sz="2000" dirty="0"/>
              <a:t>Raymond Wolfgang, Surety Engineering, Sandia National Laboratories</a:t>
            </a:r>
          </a:p>
          <a:p>
            <a:pPr algn="r"/>
            <a:r>
              <a:rPr lang="en-US" sz="2000" dirty="0"/>
              <a:t>Albuquerque, NM, 87112</a:t>
            </a:r>
          </a:p>
          <a:p>
            <a:pPr algn="r"/>
            <a:r>
              <a:rPr lang="en-US" sz="2000" dirty="0"/>
              <a:t>rwolfga@sandia.gov</a:t>
            </a:r>
          </a:p>
        </p:txBody>
      </p:sp>
      <p:sp>
        <p:nvSpPr>
          <p:cNvPr id="5" name="TextBox 4">
            <a:extLst>
              <a:ext uri="{FF2B5EF4-FFF2-40B4-BE49-F238E27FC236}">
                <a16:creationId xmlns:a16="http://schemas.microsoft.com/office/drawing/2014/main" id="{9D027086-1605-4C50-A395-2ACFEF6DFD03}"/>
              </a:ext>
            </a:extLst>
          </p:cNvPr>
          <p:cNvSpPr txBox="1"/>
          <p:nvPr/>
        </p:nvSpPr>
        <p:spPr>
          <a:xfrm>
            <a:off x="6224005" y="6350169"/>
            <a:ext cx="5974345" cy="507831"/>
          </a:xfrm>
          <a:prstGeom prst="rect">
            <a:avLst/>
          </a:prstGeom>
          <a:noFill/>
        </p:spPr>
        <p:txBody>
          <a:bodyPr wrap="square">
            <a:spAutoFit/>
          </a:bodyPr>
          <a:lstStyle/>
          <a:p>
            <a:pPr defTabSz="342892"/>
            <a:r>
              <a:rPr lang="en-US" sz="900" dirty="0">
                <a:solidFill>
                  <a:prstClr val="black"/>
                </a:solidFill>
                <a:cs typeface="Arial"/>
              </a:rPr>
              <a:t>Sandia National Laboratories is a multi-mission laboratory managed and operated by National Technology and Engineering Solutions of Sandia, LLC., a wholly owned subsidiary of Honeywell International, Inc., for the U.S. Department of Energy’s National Nuclear Security Administration under contract DE-NA0003525.</a:t>
            </a:r>
          </a:p>
        </p:txBody>
      </p:sp>
      <p:sp>
        <p:nvSpPr>
          <p:cNvPr id="2" name="TextBox 1">
            <a:extLst>
              <a:ext uri="{FF2B5EF4-FFF2-40B4-BE49-F238E27FC236}">
                <a16:creationId xmlns:a16="http://schemas.microsoft.com/office/drawing/2014/main" id="{75DC9B7B-23CE-4178-AE6E-DACEEDD2196B}"/>
              </a:ext>
            </a:extLst>
          </p:cNvPr>
          <p:cNvSpPr txBox="1"/>
          <p:nvPr/>
        </p:nvSpPr>
        <p:spPr>
          <a:xfrm>
            <a:off x="6224005" y="6042392"/>
            <a:ext cx="2245360" cy="307777"/>
          </a:xfrm>
          <a:prstGeom prst="rect">
            <a:avLst/>
          </a:prstGeom>
          <a:noFill/>
        </p:spPr>
        <p:txBody>
          <a:bodyPr wrap="square" rtlCol="0">
            <a:spAutoFit/>
          </a:bodyPr>
          <a:lstStyle/>
          <a:p>
            <a:r>
              <a:rPr lang="en-US" sz="1400" dirty="0"/>
              <a:t>SAND2020-0710 PE</a:t>
            </a:r>
          </a:p>
        </p:txBody>
      </p:sp>
    </p:spTree>
    <p:extLst>
      <p:ext uri="{BB962C8B-B14F-4D97-AF65-F5344CB8AC3E}">
        <p14:creationId xmlns:p14="http://schemas.microsoft.com/office/powerpoint/2010/main" val="163426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BF2B5-AAC1-467D-920D-544348759522}"/>
              </a:ext>
            </a:extLst>
          </p:cNvPr>
          <p:cNvSpPr>
            <a:spLocks noGrp="1"/>
          </p:cNvSpPr>
          <p:nvPr>
            <p:ph type="title"/>
          </p:nvPr>
        </p:nvSpPr>
        <p:spPr>
          <a:xfrm>
            <a:off x="609918" y="274639"/>
            <a:ext cx="10978515" cy="1143000"/>
          </a:xfrm>
        </p:spPr>
        <p:txBody>
          <a:bodyPr/>
          <a:lstStyle/>
          <a:p>
            <a:r>
              <a:rPr lang="en-US" dirty="0"/>
              <a:t>Recursive</a:t>
            </a:r>
          </a:p>
        </p:txBody>
      </p:sp>
      <p:sp>
        <p:nvSpPr>
          <p:cNvPr id="4" name="Footer Placeholder 3">
            <a:extLst>
              <a:ext uri="{FF2B5EF4-FFF2-40B4-BE49-F238E27FC236}">
                <a16:creationId xmlns:a16="http://schemas.microsoft.com/office/drawing/2014/main" id="{8291FC82-B4FD-426B-B796-057DCF931C11}"/>
              </a:ext>
            </a:extLst>
          </p:cNvPr>
          <p:cNvSpPr>
            <a:spLocks noGrp="1"/>
          </p:cNvSpPr>
          <p:nvPr>
            <p:ph type="ftr" sz="quarter" idx="11"/>
          </p:nvPr>
        </p:nvSpPr>
        <p:spPr/>
        <p:txBody>
          <a:bodyPr/>
          <a:lstStyle/>
          <a:p>
            <a:r>
              <a:rPr lang="en-US"/>
              <a:t>www.incose.org/iw2020</a:t>
            </a:r>
            <a:endParaRPr lang="en-US" dirty="0"/>
          </a:p>
        </p:txBody>
      </p:sp>
      <p:sp>
        <p:nvSpPr>
          <p:cNvPr id="5" name="Slide Number Placeholder 4">
            <a:extLst>
              <a:ext uri="{FF2B5EF4-FFF2-40B4-BE49-F238E27FC236}">
                <a16:creationId xmlns:a16="http://schemas.microsoft.com/office/drawing/2014/main" id="{AA5C2453-6BC4-462B-BA94-88D278D8768F}"/>
              </a:ext>
            </a:extLst>
          </p:cNvPr>
          <p:cNvSpPr>
            <a:spLocks noGrp="1"/>
          </p:cNvSpPr>
          <p:nvPr>
            <p:ph type="sldNum" sz="quarter" idx="12"/>
          </p:nvPr>
        </p:nvSpPr>
        <p:spPr/>
        <p:txBody>
          <a:bodyPr/>
          <a:lstStyle/>
          <a:p>
            <a:fld id="{924B41C4-1474-8D42-B330-D2828683839D}" type="slidenum">
              <a:rPr lang="en-US" smtClean="0"/>
              <a:t>10</a:t>
            </a:fld>
            <a:endParaRPr lang="en-US"/>
          </a:p>
        </p:txBody>
      </p:sp>
      <p:sp>
        <p:nvSpPr>
          <p:cNvPr id="6" name="Rectangle 5">
            <a:extLst>
              <a:ext uri="{FF2B5EF4-FFF2-40B4-BE49-F238E27FC236}">
                <a16:creationId xmlns:a16="http://schemas.microsoft.com/office/drawing/2014/main" id="{7211E8E5-FD81-47E0-B16C-E8EB149CB90B}"/>
              </a:ext>
            </a:extLst>
          </p:cNvPr>
          <p:cNvSpPr/>
          <p:nvPr/>
        </p:nvSpPr>
        <p:spPr>
          <a:xfrm>
            <a:off x="461913" y="1436865"/>
            <a:ext cx="2139885" cy="10427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7" name="TextBox 6">
            <a:extLst>
              <a:ext uri="{FF2B5EF4-FFF2-40B4-BE49-F238E27FC236}">
                <a16:creationId xmlns:a16="http://schemas.microsoft.com/office/drawing/2014/main" id="{4E0860DA-A2B9-4B56-AFE1-D371185203E9}"/>
              </a:ext>
            </a:extLst>
          </p:cNvPr>
          <p:cNvSpPr txBox="1"/>
          <p:nvPr/>
        </p:nvSpPr>
        <p:spPr>
          <a:xfrm>
            <a:off x="890831" y="1675092"/>
            <a:ext cx="2139885" cy="461665"/>
          </a:xfrm>
          <a:prstGeom prst="rect">
            <a:avLst/>
          </a:prstGeom>
          <a:noFill/>
        </p:spPr>
        <p:txBody>
          <a:bodyPr wrap="square" rtlCol="0">
            <a:spAutoFit/>
          </a:bodyPr>
          <a:lstStyle/>
          <a:p>
            <a:r>
              <a:rPr lang="en-US" dirty="0"/>
              <a:t>Chassis</a:t>
            </a:r>
          </a:p>
        </p:txBody>
      </p:sp>
      <p:sp>
        <p:nvSpPr>
          <p:cNvPr id="3" name="TextBox 2">
            <a:extLst>
              <a:ext uri="{FF2B5EF4-FFF2-40B4-BE49-F238E27FC236}">
                <a16:creationId xmlns:a16="http://schemas.microsoft.com/office/drawing/2014/main" id="{F8221934-817E-4119-93C0-49C8664CA15F}"/>
              </a:ext>
            </a:extLst>
          </p:cNvPr>
          <p:cNvSpPr txBox="1"/>
          <p:nvPr/>
        </p:nvSpPr>
        <p:spPr>
          <a:xfrm>
            <a:off x="970962" y="2724347"/>
            <a:ext cx="2444900" cy="1938992"/>
          </a:xfrm>
          <a:prstGeom prst="rect">
            <a:avLst/>
          </a:prstGeom>
          <a:noFill/>
        </p:spPr>
        <p:txBody>
          <a:bodyPr wrap="none" rtlCol="0">
            <a:spAutoFit/>
          </a:bodyPr>
          <a:lstStyle/>
          <a:p>
            <a:r>
              <a:rPr lang="en-US" dirty="0"/>
              <a:t>Requirements</a:t>
            </a:r>
          </a:p>
          <a:p>
            <a:r>
              <a:rPr lang="en-US" dirty="0"/>
              <a:t>Drawings</a:t>
            </a:r>
          </a:p>
          <a:p>
            <a:r>
              <a:rPr lang="en-US" dirty="0"/>
              <a:t>Production Spec</a:t>
            </a:r>
          </a:p>
          <a:p>
            <a:r>
              <a:rPr lang="en-US" dirty="0"/>
              <a:t>Handling Spec</a:t>
            </a:r>
          </a:p>
          <a:p>
            <a:r>
              <a:rPr lang="en-US" dirty="0"/>
              <a:t>Packaging Spec</a:t>
            </a:r>
          </a:p>
        </p:txBody>
      </p:sp>
      <p:sp>
        <p:nvSpPr>
          <p:cNvPr id="20" name="TextBox 19">
            <a:extLst>
              <a:ext uri="{FF2B5EF4-FFF2-40B4-BE49-F238E27FC236}">
                <a16:creationId xmlns:a16="http://schemas.microsoft.com/office/drawing/2014/main" id="{87B90CD2-CCB0-4970-95F4-FEB6647A87D5}"/>
              </a:ext>
            </a:extLst>
          </p:cNvPr>
          <p:cNvSpPr txBox="1"/>
          <p:nvPr/>
        </p:nvSpPr>
        <p:spPr>
          <a:xfrm>
            <a:off x="3970257" y="2724347"/>
            <a:ext cx="2266583" cy="1200329"/>
          </a:xfrm>
          <a:prstGeom prst="rect">
            <a:avLst/>
          </a:prstGeom>
          <a:noFill/>
        </p:spPr>
        <p:txBody>
          <a:bodyPr wrap="none" rtlCol="0">
            <a:spAutoFit/>
          </a:bodyPr>
          <a:lstStyle/>
          <a:p>
            <a:r>
              <a:rPr lang="en-US" dirty="0"/>
              <a:t>Prelim. Review</a:t>
            </a:r>
          </a:p>
          <a:p>
            <a:r>
              <a:rPr lang="en-US" dirty="0"/>
              <a:t>Final Des. Rev.</a:t>
            </a:r>
          </a:p>
          <a:p>
            <a:r>
              <a:rPr lang="en-US" dirty="0"/>
              <a:t>Prod. Review</a:t>
            </a:r>
          </a:p>
        </p:txBody>
      </p:sp>
      <p:sp>
        <p:nvSpPr>
          <p:cNvPr id="21" name="TextBox 20">
            <a:extLst>
              <a:ext uri="{FF2B5EF4-FFF2-40B4-BE49-F238E27FC236}">
                <a16:creationId xmlns:a16="http://schemas.microsoft.com/office/drawing/2014/main" id="{6CB6C02B-FC55-4480-80CE-954DD7BC8A75}"/>
              </a:ext>
            </a:extLst>
          </p:cNvPr>
          <p:cNvSpPr txBox="1"/>
          <p:nvPr/>
        </p:nvSpPr>
        <p:spPr>
          <a:xfrm>
            <a:off x="6506067" y="2735346"/>
            <a:ext cx="971741" cy="1200329"/>
          </a:xfrm>
          <a:prstGeom prst="rect">
            <a:avLst/>
          </a:prstGeom>
          <a:noFill/>
        </p:spPr>
        <p:txBody>
          <a:bodyPr wrap="none" rtlCol="0">
            <a:spAutoFit/>
          </a:bodyPr>
          <a:lstStyle/>
          <a:p>
            <a:r>
              <a:rPr lang="en-US" dirty="0"/>
              <a:t>MRL</a:t>
            </a:r>
          </a:p>
          <a:p>
            <a:r>
              <a:rPr lang="en-US" dirty="0"/>
              <a:t>KPPs</a:t>
            </a:r>
          </a:p>
          <a:p>
            <a:r>
              <a:rPr lang="en-US" dirty="0"/>
              <a:t>CPPs</a:t>
            </a:r>
          </a:p>
        </p:txBody>
      </p:sp>
      <p:cxnSp>
        <p:nvCxnSpPr>
          <p:cNvPr id="23" name="Straight Connector 22">
            <a:extLst>
              <a:ext uri="{FF2B5EF4-FFF2-40B4-BE49-F238E27FC236}">
                <a16:creationId xmlns:a16="http://schemas.microsoft.com/office/drawing/2014/main" id="{CED4C0C0-5AFE-4E5A-A720-B7C87190202A}"/>
              </a:ext>
            </a:extLst>
          </p:cNvPr>
          <p:cNvCxnSpPr/>
          <p:nvPr/>
        </p:nvCxnSpPr>
        <p:spPr>
          <a:xfrm>
            <a:off x="782425" y="2479622"/>
            <a:ext cx="0" cy="19509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23FFDE0-E6B2-4AAB-8300-FD104A0D4C31}"/>
              </a:ext>
            </a:extLst>
          </p:cNvPr>
          <p:cNvCxnSpPr>
            <a:cxnSpLocks/>
          </p:cNvCxnSpPr>
          <p:nvPr/>
        </p:nvCxnSpPr>
        <p:spPr>
          <a:xfrm>
            <a:off x="791852" y="2950590"/>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4A1832C-6999-4BF6-921A-0B9A0DD3A10F}"/>
              </a:ext>
            </a:extLst>
          </p:cNvPr>
          <p:cNvCxnSpPr>
            <a:cxnSpLocks/>
          </p:cNvCxnSpPr>
          <p:nvPr/>
        </p:nvCxnSpPr>
        <p:spPr>
          <a:xfrm>
            <a:off x="782425" y="3326082"/>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30E6A3B-98E7-460F-9B36-7D85740DEF9C}"/>
              </a:ext>
            </a:extLst>
          </p:cNvPr>
          <p:cNvCxnSpPr>
            <a:cxnSpLocks/>
          </p:cNvCxnSpPr>
          <p:nvPr/>
        </p:nvCxnSpPr>
        <p:spPr>
          <a:xfrm>
            <a:off x="794994" y="3693843"/>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FD2AACB-7B03-47DD-BAB0-B3C420FBA589}"/>
              </a:ext>
            </a:extLst>
          </p:cNvPr>
          <p:cNvCxnSpPr>
            <a:cxnSpLocks/>
          </p:cNvCxnSpPr>
          <p:nvPr/>
        </p:nvCxnSpPr>
        <p:spPr>
          <a:xfrm>
            <a:off x="791851" y="4067667"/>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A4AA6E0-0E8C-48ED-AB86-27270EA7C667}"/>
              </a:ext>
            </a:extLst>
          </p:cNvPr>
          <p:cNvCxnSpPr>
            <a:cxnSpLocks/>
          </p:cNvCxnSpPr>
          <p:nvPr/>
        </p:nvCxnSpPr>
        <p:spPr>
          <a:xfrm>
            <a:off x="791852" y="4430598"/>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99A7E92-3F43-48AB-8950-0B5AABB677B2}"/>
              </a:ext>
            </a:extLst>
          </p:cNvPr>
          <p:cNvCxnSpPr>
            <a:cxnSpLocks/>
          </p:cNvCxnSpPr>
          <p:nvPr/>
        </p:nvCxnSpPr>
        <p:spPr>
          <a:xfrm>
            <a:off x="3772293" y="2702351"/>
            <a:ext cx="12569" cy="10040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DA96A54-F0E0-4A19-A8FF-DC6070690008}"/>
              </a:ext>
            </a:extLst>
          </p:cNvPr>
          <p:cNvCxnSpPr>
            <a:cxnSpLocks/>
          </p:cNvCxnSpPr>
          <p:nvPr/>
        </p:nvCxnSpPr>
        <p:spPr>
          <a:xfrm>
            <a:off x="3781720" y="2963159"/>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C6E11B9A-A766-4F8C-87A0-5EE386A0C84C}"/>
              </a:ext>
            </a:extLst>
          </p:cNvPr>
          <p:cNvCxnSpPr>
            <a:cxnSpLocks/>
          </p:cNvCxnSpPr>
          <p:nvPr/>
        </p:nvCxnSpPr>
        <p:spPr>
          <a:xfrm>
            <a:off x="3772293" y="3338651"/>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181E6622-169B-4D68-8AB5-EAB110D7A281}"/>
              </a:ext>
            </a:extLst>
          </p:cNvPr>
          <p:cNvCxnSpPr>
            <a:cxnSpLocks/>
          </p:cNvCxnSpPr>
          <p:nvPr/>
        </p:nvCxnSpPr>
        <p:spPr>
          <a:xfrm>
            <a:off x="3784862" y="3706412"/>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D149A1E-C526-406B-ACC3-C0C0CD20004A}"/>
              </a:ext>
            </a:extLst>
          </p:cNvPr>
          <p:cNvCxnSpPr>
            <a:cxnSpLocks/>
          </p:cNvCxnSpPr>
          <p:nvPr/>
        </p:nvCxnSpPr>
        <p:spPr>
          <a:xfrm>
            <a:off x="6308103" y="2601798"/>
            <a:ext cx="9426" cy="1104614"/>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A37373CB-B537-4C07-89AB-60C8EB8E776E}"/>
              </a:ext>
            </a:extLst>
          </p:cNvPr>
          <p:cNvCxnSpPr>
            <a:cxnSpLocks/>
          </p:cNvCxnSpPr>
          <p:nvPr/>
        </p:nvCxnSpPr>
        <p:spPr>
          <a:xfrm>
            <a:off x="6308103" y="3338651"/>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2CF03151-4B5F-4206-A3D5-0241FFD91C1E}"/>
              </a:ext>
            </a:extLst>
          </p:cNvPr>
          <p:cNvCxnSpPr>
            <a:cxnSpLocks/>
          </p:cNvCxnSpPr>
          <p:nvPr/>
        </p:nvCxnSpPr>
        <p:spPr>
          <a:xfrm>
            <a:off x="6320672" y="3706412"/>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26F1F16C-C7C6-4338-8BD7-A56A61DB6580}"/>
              </a:ext>
            </a:extLst>
          </p:cNvPr>
          <p:cNvCxnSpPr>
            <a:cxnSpLocks/>
          </p:cNvCxnSpPr>
          <p:nvPr/>
        </p:nvCxnSpPr>
        <p:spPr>
          <a:xfrm>
            <a:off x="6320672" y="2999294"/>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1CC476FE-323F-41E3-B51E-837EA0BADB51}"/>
              </a:ext>
            </a:extLst>
          </p:cNvPr>
          <p:cNvCxnSpPr>
            <a:cxnSpLocks/>
          </p:cNvCxnSpPr>
          <p:nvPr/>
        </p:nvCxnSpPr>
        <p:spPr>
          <a:xfrm flipV="1">
            <a:off x="2406977" y="2501619"/>
            <a:ext cx="0" cy="100179"/>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2ABA622-5703-4F9F-B83D-5E1E81C10F62}"/>
              </a:ext>
            </a:extLst>
          </p:cNvPr>
          <p:cNvCxnSpPr>
            <a:cxnSpLocks/>
          </p:cNvCxnSpPr>
          <p:nvPr/>
        </p:nvCxnSpPr>
        <p:spPr>
          <a:xfrm flipV="1">
            <a:off x="1296186" y="2492191"/>
            <a:ext cx="0" cy="21016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866F68E-2789-4FFF-8E99-5E084DD50E03}"/>
              </a:ext>
            </a:extLst>
          </p:cNvPr>
          <p:cNvCxnSpPr>
            <a:cxnSpLocks/>
          </p:cNvCxnSpPr>
          <p:nvPr/>
        </p:nvCxnSpPr>
        <p:spPr>
          <a:xfrm>
            <a:off x="1296186" y="2702351"/>
            <a:ext cx="24855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95E2C1FB-4F4A-4B5B-B30F-2E1996E72822}"/>
              </a:ext>
            </a:extLst>
          </p:cNvPr>
          <p:cNvCxnSpPr>
            <a:cxnSpLocks/>
          </p:cNvCxnSpPr>
          <p:nvPr/>
        </p:nvCxnSpPr>
        <p:spPr>
          <a:xfrm>
            <a:off x="2411691" y="2601798"/>
            <a:ext cx="3896412" cy="0"/>
          </a:xfrm>
          <a:prstGeom prst="line">
            <a:avLst/>
          </a:prstGeom>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663D67FB-5CA7-4116-B10B-91B59462D418}"/>
              </a:ext>
            </a:extLst>
          </p:cNvPr>
          <p:cNvSpPr txBox="1"/>
          <p:nvPr/>
        </p:nvSpPr>
        <p:spPr>
          <a:xfrm>
            <a:off x="8160079" y="2754198"/>
            <a:ext cx="1263487" cy="830997"/>
          </a:xfrm>
          <a:prstGeom prst="rect">
            <a:avLst/>
          </a:prstGeom>
          <a:noFill/>
        </p:spPr>
        <p:txBody>
          <a:bodyPr wrap="none" rtlCol="0">
            <a:spAutoFit/>
          </a:bodyPr>
          <a:lstStyle/>
          <a:p>
            <a:r>
              <a:rPr lang="en-US" dirty="0"/>
              <a:t>Tooling</a:t>
            </a:r>
          </a:p>
          <a:p>
            <a:r>
              <a:rPr lang="en-US" dirty="0"/>
              <a:t>Gauges</a:t>
            </a:r>
          </a:p>
        </p:txBody>
      </p:sp>
      <p:cxnSp>
        <p:nvCxnSpPr>
          <p:cNvPr id="60" name="Straight Connector 59">
            <a:extLst>
              <a:ext uri="{FF2B5EF4-FFF2-40B4-BE49-F238E27FC236}">
                <a16:creationId xmlns:a16="http://schemas.microsoft.com/office/drawing/2014/main" id="{9AC7A92E-0773-4145-A72D-4867FD220F80}"/>
              </a:ext>
            </a:extLst>
          </p:cNvPr>
          <p:cNvCxnSpPr>
            <a:cxnSpLocks/>
          </p:cNvCxnSpPr>
          <p:nvPr/>
        </p:nvCxnSpPr>
        <p:spPr>
          <a:xfrm>
            <a:off x="7962115" y="2254577"/>
            <a:ext cx="0" cy="1102926"/>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66214CC-8BA7-4AB7-AB1F-9E38EFA9961A}"/>
              </a:ext>
            </a:extLst>
          </p:cNvPr>
          <p:cNvCxnSpPr>
            <a:cxnSpLocks/>
          </p:cNvCxnSpPr>
          <p:nvPr/>
        </p:nvCxnSpPr>
        <p:spPr>
          <a:xfrm>
            <a:off x="7971542" y="2982011"/>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79E86BEB-7E6A-446D-8EC6-A8EED6A2610E}"/>
              </a:ext>
            </a:extLst>
          </p:cNvPr>
          <p:cNvCxnSpPr>
            <a:cxnSpLocks/>
          </p:cNvCxnSpPr>
          <p:nvPr/>
        </p:nvCxnSpPr>
        <p:spPr>
          <a:xfrm>
            <a:off x="7962115" y="3357503"/>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1A2A7222-F0C0-448D-8BD4-C013F9485E73}"/>
              </a:ext>
            </a:extLst>
          </p:cNvPr>
          <p:cNvCxnSpPr>
            <a:cxnSpLocks/>
          </p:cNvCxnSpPr>
          <p:nvPr/>
        </p:nvCxnSpPr>
        <p:spPr>
          <a:xfrm>
            <a:off x="2609655" y="2254577"/>
            <a:ext cx="5352460" cy="0"/>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AE390335-4D9E-4760-AF6C-4F29C5DF8E85}"/>
              </a:ext>
            </a:extLst>
          </p:cNvPr>
          <p:cNvSpPr txBox="1"/>
          <p:nvPr/>
        </p:nvSpPr>
        <p:spPr>
          <a:xfrm>
            <a:off x="2184933" y="5210425"/>
            <a:ext cx="8460014" cy="584775"/>
          </a:xfrm>
          <a:prstGeom prst="rect">
            <a:avLst/>
          </a:prstGeom>
          <a:solidFill>
            <a:schemeClr val="accent2"/>
          </a:solidFill>
        </p:spPr>
        <p:txBody>
          <a:bodyPr wrap="square" rtlCol="0">
            <a:spAutoFit/>
          </a:bodyPr>
          <a:lstStyle/>
          <a:p>
            <a:pPr algn="ctr"/>
            <a:r>
              <a:rPr lang="en-US" sz="3200" dirty="0">
                <a:solidFill>
                  <a:srgbClr val="FFFF00"/>
                </a:solidFill>
              </a:rPr>
              <a:t>Model allows flexible and recursive approach </a:t>
            </a:r>
          </a:p>
        </p:txBody>
      </p:sp>
    </p:spTree>
    <p:extLst>
      <p:ext uri="{BB962C8B-B14F-4D97-AF65-F5344CB8AC3E}">
        <p14:creationId xmlns:p14="http://schemas.microsoft.com/office/powerpoint/2010/main" val="178140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BF2B5-AAC1-467D-920D-544348759522}"/>
              </a:ext>
            </a:extLst>
          </p:cNvPr>
          <p:cNvSpPr>
            <a:spLocks noGrp="1"/>
          </p:cNvSpPr>
          <p:nvPr>
            <p:ph type="title"/>
          </p:nvPr>
        </p:nvSpPr>
        <p:spPr/>
        <p:txBody>
          <a:bodyPr>
            <a:normAutofit/>
          </a:bodyPr>
          <a:lstStyle/>
          <a:p>
            <a:r>
              <a:rPr lang="en-US" dirty="0"/>
              <a:t>Can Work with Different Views</a:t>
            </a:r>
          </a:p>
        </p:txBody>
      </p:sp>
      <p:sp>
        <p:nvSpPr>
          <p:cNvPr id="4" name="Footer Placeholder 3">
            <a:extLst>
              <a:ext uri="{FF2B5EF4-FFF2-40B4-BE49-F238E27FC236}">
                <a16:creationId xmlns:a16="http://schemas.microsoft.com/office/drawing/2014/main" id="{8291FC82-B4FD-426B-B796-057DCF931C11}"/>
              </a:ext>
            </a:extLst>
          </p:cNvPr>
          <p:cNvSpPr>
            <a:spLocks noGrp="1"/>
          </p:cNvSpPr>
          <p:nvPr>
            <p:ph type="ftr" sz="quarter" idx="11"/>
          </p:nvPr>
        </p:nvSpPr>
        <p:spPr/>
        <p:txBody>
          <a:bodyPr/>
          <a:lstStyle/>
          <a:p>
            <a:r>
              <a:rPr lang="en-US"/>
              <a:t>www.incose.org/iw2020</a:t>
            </a:r>
            <a:endParaRPr lang="en-US" dirty="0"/>
          </a:p>
        </p:txBody>
      </p:sp>
      <p:sp>
        <p:nvSpPr>
          <p:cNvPr id="5" name="Slide Number Placeholder 4">
            <a:extLst>
              <a:ext uri="{FF2B5EF4-FFF2-40B4-BE49-F238E27FC236}">
                <a16:creationId xmlns:a16="http://schemas.microsoft.com/office/drawing/2014/main" id="{AA5C2453-6BC4-462B-BA94-88D278D8768F}"/>
              </a:ext>
            </a:extLst>
          </p:cNvPr>
          <p:cNvSpPr>
            <a:spLocks noGrp="1"/>
          </p:cNvSpPr>
          <p:nvPr>
            <p:ph type="sldNum" sz="quarter" idx="12"/>
          </p:nvPr>
        </p:nvSpPr>
        <p:spPr/>
        <p:txBody>
          <a:bodyPr/>
          <a:lstStyle/>
          <a:p>
            <a:fld id="{924B41C4-1474-8D42-B330-D2828683839D}" type="slidenum">
              <a:rPr lang="en-US" smtClean="0"/>
              <a:t>11</a:t>
            </a:fld>
            <a:endParaRPr lang="en-US"/>
          </a:p>
        </p:txBody>
      </p:sp>
      <p:sp>
        <p:nvSpPr>
          <p:cNvPr id="6" name="Rectangle 5">
            <a:extLst>
              <a:ext uri="{FF2B5EF4-FFF2-40B4-BE49-F238E27FC236}">
                <a16:creationId xmlns:a16="http://schemas.microsoft.com/office/drawing/2014/main" id="{7211E8E5-FD81-47E0-B16C-E8EB149CB90B}"/>
              </a:ext>
            </a:extLst>
          </p:cNvPr>
          <p:cNvSpPr/>
          <p:nvPr/>
        </p:nvSpPr>
        <p:spPr>
          <a:xfrm>
            <a:off x="4845377" y="1681962"/>
            <a:ext cx="2139885" cy="10427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7" name="TextBox 6">
            <a:extLst>
              <a:ext uri="{FF2B5EF4-FFF2-40B4-BE49-F238E27FC236}">
                <a16:creationId xmlns:a16="http://schemas.microsoft.com/office/drawing/2014/main" id="{4E0860DA-A2B9-4B56-AFE1-D371185203E9}"/>
              </a:ext>
            </a:extLst>
          </p:cNvPr>
          <p:cNvSpPr txBox="1"/>
          <p:nvPr/>
        </p:nvSpPr>
        <p:spPr>
          <a:xfrm>
            <a:off x="4845377" y="1951414"/>
            <a:ext cx="2266727" cy="461665"/>
          </a:xfrm>
          <a:prstGeom prst="rect">
            <a:avLst/>
          </a:prstGeom>
          <a:noFill/>
        </p:spPr>
        <p:txBody>
          <a:bodyPr wrap="square" rtlCol="0">
            <a:spAutoFit/>
          </a:bodyPr>
          <a:lstStyle/>
          <a:p>
            <a:r>
              <a:rPr lang="en-US" dirty="0"/>
              <a:t>Coffee System</a:t>
            </a:r>
          </a:p>
        </p:txBody>
      </p:sp>
      <p:sp>
        <p:nvSpPr>
          <p:cNvPr id="8" name="Rectangle 7">
            <a:extLst>
              <a:ext uri="{FF2B5EF4-FFF2-40B4-BE49-F238E27FC236}">
                <a16:creationId xmlns:a16="http://schemas.microsoft.com/office/drawing/2014/main" id="{6DE3BB93-BAD8-4DBE-AFC8-CF5CCD25599B}"/>
              </a:ext>
            </a:extLst>
          </p:cNvPr>
          <p:cNvSpPr/>
          <p:nvPr/>
        </p:nvSpPr>
        <p:spPr>
          <a:xfrm>
            <a:off x="3934561" y="3146161"/>
            <a:ext cx="1693714" cy="8232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9" name="TextBox 8">
            <a:extLst>
              <a:ext uri="{FF2B5EF4-FFF2-40B4-BE49-F238E27FC236}">
                <a16:creationId xmlns:a16="http://schemas.microsoft.com/office/drawing/2014/main" id="{94A99147-A1E8-4C6C-B53A-3A899EA30A13}"/>
              </a:ext>
            </a:extLst>
          </p:cNvPr>
          <p:cNvSpPr txBox="1"/>
          <p:nvPr/>
        </p:nvSpPr>
        <p:spPr>
          <a:xfrm>
            <a:off x="6051328" y="3164886"/>
            <a:ext cx="909027" cy="461665"/>
          </a:xfrm>
          <a:prstGeom prst="rect">
            <a:avLst/>
          </a:prstGeom>
          <a:noFill/>
        </p:spPr>
        <p:txBody>
          <a:bodyPr wrap="square" rtlCol="0">
            <a:spAutoFit/>
          </a:bodyPr>
          <a:lstStyle/>
          <a:p>
            <a:r>
              <a:rPr lang="en-US" dirty="0"/>
              <a:t>Tests</a:t>
            </a:r>
          </a:p>
        </p:txBody>
      </p:sp>
      <p:sp>
        <p:nvSpPr>
          <p:cNvPr id="10" name="Rectangle 9">
            <a:extLst>
              <a:ext uri="{FF2B5EF4-FFF2-40B4-BE49-F238E27FC236}">
                <a16:creationId xmlns:a16="http://schemas.microsoft.com/office/drawing/2014/main" id="{5000725A-D464-48C9-9010-441DDEA53B11}"/>
              </a:ext>
            </a:extLst>
          </p:cNvPr>
          <p:cNvSpPr/>
          <p:nvPr/>
        </p:nvSpPr>
        <p:spPr>
          <a:xfrm>
            <a:off x="5950775" y="3139135"/>
            <a:ext cx="1117201" cy="5335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11" name="TextBox 10">
            <a:extLst>
              <a:ext uri="{FF2B5EF4-FFF2-40B4-BE49-F238E27FC236}">
                <a16:creationId xmlns:a16="http://schemas.microsoft.com/office/drawing/2014/main" id="{AD577F48-09BF-46B1-B5E7-BDA6E089D66F}"/>
              </a:ext>
            </a:extLst>
          </p:cNvPr>
          <p:cNvSpPr txBox="1"/>
          <p:nvPr/>
        </p:nvSpPr>
        <p:spPr>
          <a:xfrm>
            <a:off x="4066537" y="3138441"/>
            <a:ext cx="1266909" cy="830997"/>
          </a:xfrm>
          <a:prstGeom prst="rect">
            <a:avLst/>
          </a:prstGeom>
          <a:noFill/>
        </p:spPr>
        <p:txBody>
          <a:bodyPr wrap="square" rtlCol="0">
            <a:spAutoFit/>
          </a:bodyPr>
          <a:lstStyle/>
          <a:p>
            <a:r>
              <a:rPr lang="en-US" dirty="0"/>
              <a:t>Status Reports</a:t>
            </a:r>
          </a:p>
        </p:txBody>
      </p:sp>
      <p:sp>
        <p:nvSpPr>
          <p:cNvPr id="12" name="Rectangle 11">
            <a:extLst>
              <a:ext uri="{FF2B5EF4-FFF2-40B4-BE49-F238E27FC236}">
                <a16:creationId xmlns:a16="http://schemas.microsoft.com/office/drawing/2014/main" id="{2D489EF8-2532-4B60-98DD-E758C10F3B0E}"/>
              </a:ext>
            </a:extLst>
          </p:cNvPr>
          <p:cNvSpPr/>
          <p:nvPr/>
        </p:nvSpPr>
        <p:spPr>
          <a:xfrm>
            <a:off x="2119587" y="3159346"/>
            <a:ext cx="1530860" cy="567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13" name="TextBox 12">
            <a:extLst>
              <a:ext uri="{FF2B5EF4-FFF2-40B4-BE49-F238E27FC236}">
                <a16:creationId xmlns:a16="http://schemas.microsoft.com/office/drawing/2014/main" id="{ADBC4406-1B5E-4417-9395-070FFEA9AEA8}"/>
              </a:ext>
            </a:extLst>
          </p:cNvPr>
          <p:cNvSpPr txBox="1"/>
          <p:nvPr/>
        </p:nvSpPr>
        <p:spPr>
          <a:xfrm>
            <a:off x="2251562" y="3233421"/>
            <a:ext cx="2007909" cy="461665"/>
          </a:xfrm>
          <a:prstGeom prst="rect">
            <a:avLst/>
          </a:prstGeom>
          <a:noFill/>
        </p:spPr>
        <p:txBody>
          <a:bodyPr wrap="square" rtlCol="0">
            <a:spAutoFit/>
          </a:bodyPr>
          <a:lstStyle/>
          <a:p>
            <a:r>
              <a:rPr lang="en-US" dirty="0"/>
              <a:t>Reviews</a:t>
            </a:r>
          </a:p>
        </p:txBody>
      </p:sp>
      <p:sp>
        <p:nvSpPr>
          <p:cNvPr id="14" name="TextBox 13">
            <a:extLst>
              <a:ext uri="{FF2B5EF4-FFF2-40B4-BE49-F238E27FC236}">
                <a16:creationId xmlns:a16="http://schemas.microsoft.com/office/drawing/2014/main" id="{DF3578FB-61AC-44DB-939B-BB698517A868}"/>
              </a:ext>
            </a:extLst>
          </p:cNvPr>
          <p:cNvSpPr txBox="1"/>
          <p:nvPr/>
        </p:nvSpPr>
        <p:spPr>
          <a:xfrm>
            <a:off x="7521162" y="3186784"/>
            <a:ext cx="1015327" cy="830997"/>
          </a:xfrm>
          <a:prstGeom prst="rect">
            <a:avLst/>
          </a:prstGeom>
          <a:noFill/>
        </p:spPr>
        <p:txBody>
          <a:bodyPr wrap="square" rtlCol="0">
            <a:spAutoFit/>
          </a:bodyPr>
          <a:lstStyle/>
          <a:p>
            <a:r>
              <a:rPr lang="en-US" dirty="0"/>
              <a:t>TRL / MRL</a:t>
            </a:r>
          </a:p>
        </p:txBody>
      </p:sp>
      <p:sp>
        <p:nvSpPr>
          <p:cNvPr id="15" name="Rectangle 14">
            <a:extLst>
              <a:ext uri="{FF2B5EF4-FFF2-40B4-BE49-F238E27FC236}">
                <a16:creationId xmlns:a16="http://schemas.microsoft.com/office/drawing/2014/main" id="{190D7C31-DAA9-4076-A225-B9AD5B91F80D}"/>
              </a:ext>
            </a:extLst>
          </p:cNvPr>
          <p:cNvSpPr/>
          <p:nvPr/>
        </p:nvSpPr>
        <p:spPr>
          <a:xfrm>
            <a:off x="7420608" y="3161033"/>
            <a:ext cx="1049893" cy="9965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16" name="Rectangle 15">
            <a:extLst>
              <a:ext uri="{FF2B5EF4-FFF2-40B4-BE49-F238E27FC236}">
                <a16:creationId xmlns:a16="http://schemas.microsoft.com/office/drawing/2014/main" id="{793DC50E-7492-48AC-A9E3-B334119C2A97}"/>
              </a:ext>
            </a:extLst>
          </p:cNvPr>
          <p:cNvSpPr/>
          <p:nvPr/>
        </p:nvSpPr>
        <p:spPr>
          <a:xfrm>
            <a:off x="103373" y="3139135"/>
            <a:ext cx="1530860" cy="10184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17" name="TextBox 16">
            <a:extLst>
              <a:ext uri="{FF2B5EF4-FFF2-40B4-BE49-F238E27FC236}">
                <a16:creationId xmlns:a16="http://schemas.microsoft.com/office/drawing/2014/main" id="{50EBE8DF-597D-4D2C-BDE2-42B6E65D6839}"/>
              </a:ext>
            </a:extLst>
          </p:cNvPr>
          <p:cNvSpPr txBox="1"/>
          <p:nvPr/>
        </p:nvSpPr>
        <p:spPr>
          <a:xfrm>
            <a:off x="235349" y="3245015"/>
            <a:ext cx="1398883" cy="830997"/>
          </a:xfrm>
          <a:prstGeom prst="rect">
            <a:avLst/>
          </a:prstGeom>
          <a:noFill/>
        </p:spPr>
        <p:txBody>
          <a:bodyPr wrap="square" rtlCol="0">
            <a:spAutoFit/>
          </a:bodyPr>
          <a:lstStyle/>
          <a:p>
            <a:r>
              <a:rPr lang="en-US" dirty="0"/>
              <a:t>Require- </a:t>
            </a:r>
            <a:r>
              <a:rPr lang="en-US" dirty="0" err="1"/>
              <a:t>ments</a:t>
            </a:r>
            <a:endParaRPr lang="en-US" dirty="0"/>
          </a:p>
        </p:txBody>
      </p:sp>
      <p:sp>
        <p:nvSpPr>
          <p:cNvPr id="18" name="Rectangle 17">
            <a:extLst>
              <a:ext uri="{FF2B5EF4-FFF2-40B4-BE49-F238E27FC236}">
                <a16:creationId xmlns:a16="http://schemas.microsoft.com/office/drawing/2014/main" id="{E196F414-2B88-45B2-9A37-9C556A09A209}"/>
              </a:ext>
            </a:extLst>
          </p:cNvPr>
          <p:cNvSpPr/>
          <p:nvPr/>
        </p:nvSpPr>
        <p:spPr>
          <a:xfrm>
            <a:off x="8742151" y="3147086"/>
            <a:ext cx="1143920" cy="9965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19" name="TextBox 18">
            <a:extLst>
              <a:ext uri="{FF2B5EF4-FFF2-40B4-BE49-F238E27FC236}">
                <a16:creationId xmlns:a16="http://schemas.microsoft.com/office/drawing/2014/main" id="{5FD904D8-6C21-49CD-9DFD-F854CCB5FD30}"/>
              </a:ext>
            </a:extLst>
          </p:cNvPr>
          <p:cNvSpPr txBox="1"/>
          <p:nvPr/>
        </p:nvSpPr>
        <p:spPr>
          <a:xfrm>
            <a:off x="8838376" y="3245014"/>
            <a:ext cx="1049893" cy="461665"/>
          </a:xfrm>
          <a:prstGeom prst="rect">
            <a:avLst/>
          </a:prstGeom>
          <a:noFill/>
        </p:spPr>
        <p:txBody>
          <a:bodyPr wrap="square" rtlCol="0">
            <a:spAutoFit/>
          </a:bodyPr>
          <a:lstStyle/>
          <a:p>
            <a:r>
              <a:rPr lang="en-US" dirty="0"/>
              <a:t>PP’s</a:t>
            </a:r>
          </a:p>
        </p:txBody>
      </p:sp>
      <p:sp>
        <p:nvSpPr>
          <p:cNvPr id="20" name="TextBox 19">
            <a:extLst>
              <a:ext uri="{FF2B5EF4-FFF2-40B4-BE49-F238E27FC236}">
                <a16:creationId xmlns:a16="http://schemas.microsoft.com/office/drawing/2014/main" id="{B2CC7CF1-18DC-4FF5-8BDF-8B051904282E}"/>
              </a:ext>
            </a:extLst>
          </p:cNvPr>
          <p:cNvSpPr txBox="1"/>
          <p:nvPr/>
        </p:nvSpPr>
        <p:spPr>
          <a:xfrm>
            <a:off x="10208466" y="3186784"/>
            <a:ext cx="1676536" cy="461665"/>
          </a:xfrm>
          <a:prstGeom prst="rect">
            <a:avLst/>
          </a:prstGeom>
          <a:noFill/>
        </p:spPr>
        <p:txBody>
          <a:bodyPr wrap="square" rtlCol="0">
            <a:spAutoFit/>
          </a:bodyPr>
          <a:lstStyle/>
          <a:p>
            <a:r>
              <a:rPr lang="en-US" dirty="0"/>
              <a:t>Equipment</a:t>
            </a:r>
          </a:p>
        </p:txBody>
      </p:sp>
      <p:sp>
        <p:nvSpPr>
          <p:cNvPr id="21" name="Rectangle 20">
            <a:extLst>
              <a:ext uri="{FF2B5EF4-FFF2-40B4-BE49-F238E27FC236}">
                <a16:creationId xmlns:a16="http://schemas.microsoft.com/office/drawing/2014/main" id="{8357A0E1-E3CB-4F72-9489-C1A8420B2D55}"/>
              </a:ext>
            </a:extLst>
          </p:cNvPr>
          <p:cNvSpPr/>
          <p:nvPr/>
        </p:nvSpPr>
        <p:spPr>
          <a:xfrm>
            <a:off x="10210664" y="3161033"/>
            <a:ext cx="1676536" cy="5335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cxnSp>
        <p:nvCxnSpPr>
          <p:cNvPr id="22" name="Straight Connector 21">
            <a:extLst>
              <a:ext uri="{FF2B5EF4-FFF2-40B4-BE49-F238E27FC236}">
                <a16:creationId xmlns:a16="http://schemas.microsoft.com/office/drawing/2014/main" id="{3C9CCC36-CA12-4C89-A3C4-4320EEFF3FDE}"/>
              </a:ext>
            </a:extLst>
          </p:cNvPr>
          <p:cNvCxnSpPr/>
          <p:nvPr/>
        </p:nvCxnSpPr>
        <p:spPr>
          <a:xfrm>
            <a:off x="890546" y="2934031"/>
            <a:ext cx="103048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C190815-0A95-4E40-B4E8-8B6184FF54A8}"/>
              </a:ext>
            </a:extLst>
          </p:cNvPr>
          <p:cNvCxnSpPr>
            <a:cxnSpLocks/>
          </p:cNvCxnSpPr>
          <p:nvPr/>
        </p:nvCxnSpPr>
        <p:spPr>
          <a:xfrm>
            <a:off x="5796500" y="2724719"/>
            <a:ext cx="0" cy="201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0E84A5C-BBF4-4ABE-B220-FB14252DC1BE}"/>
              </a:ext>
            </a:extLst>
          </p:cNvPr>
          <p:cNvCxnSpPr/>
          <p:nvPr/>
        </p:nvCxnSpPr>
        <p:spPr>
          <a:xfrm>
            <a:off x="5128591" y="2934031"/>
            <a:ext cx="0" cy="2134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79CF749-13AB-4944-B578-C2A46F2B53BA}"/>
              </a:ext>
            </a:extLst>
          </p:cNvPr>
          <p:cNvCxnSpPr/>
          <p:nvPr/>
        </p:nvCxnSpPr>
        <p:spPr>
          <a:xfrm>
            <a:off x="3197750" y="2948041"/>
            <a:ext cx="0" cy="2134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E8BE1A3-485A-4958-A854-7B038C20F466}"/>
              </a:ext>
            </a:extLst>
          </p:cNvPr>
          <p:cNvCxnSpPr/>
          <p:nvPr/>
        </p:nvCxnSpPr>
        <p:spPr>
          <a:xfrm>
            <a:off x="7117238" y="2948041"/>
            <a:ext cx="0" cy="2134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0B14E2C-9861-4971-81C5-01E990F11DEF}"/>
              </a:ext>
            </a:extLst>
          </p:cNvPr>
          <p:cNvCxnSpPr/>
          <p:nvPr/>
        </p:nvCxnSpPr>
        <p:spPr>
          <a:xfrm>
            <a:off x="9028706" y="2948041"/>
            <a:ext cx="0" cy="2134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169012B-059E-4FBC-B7BE-AF5D52C98C50}"/>
              </a:ext>
            </a:extLst>
          </p:cNvPr>
          <p:cNvCxnSpPr/>
          <p:nvPr/>
        </p:nvCxnSpPr>
        <p:spPr>
          <a:xfrm>
            <a:off x="890546" y="2941751"/>
            <a:ext cx="0" cy="2134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1E247DF-F38A-4F8C-ADD8-1AA1352320ED}"/>
              </a:ext>
            </a:extLst>
          </p:cNvPr>
          <p:cNvCxnSpPr/>
          <p:nvPr/>
        </p:nvCxnSpPr>
        <p:spPr>
          <a:xfrm>
            <a:off x="11195437" y="2934031"/>
            <a:ext cx="0" cy="213460"/>
          </a:xfrm>
          <a:prstGeom prst="line">
            <a:avLst/>
          </a:prstGeom>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834F5EF4-5F4C-480D-87C9-84D6EC72C09B}"/>
              </a:ext>
            </a:extLst>
          </p:cNvPr>
          <p:cNvSpPr txBox="1"/>
          <p:nvPr/>
        </p:nvSpPr>
        <p:spPr>
          <a:xfrm>
            <a:off x="2676621" y="5067780"/>
            <a:ext cx="6845107" cy="584775"/>
          </a:xfrm>
          <a:prstGeom prst="rect">
            <a:avLst/>
          </a:prstGeom>
          <a:solidFill>
            <a:schemeClr val="accent2"/>
          </a:solidFill>
        </p:spPr>
        <p:txBody>
          <a:bodyPr wrap="square" rtlCol="0">
            <a:spAutoFit/>
          </a:bodyPr>
          <a:lstStyle/>
          <a:p>
            <a:pPr algn="ctr"/>
            <a:r>
              <a:rPr lang="en-US" sz="3200" dirty="0">
                <a:solidFill>
                  <a:srgbClr val="FFFF00"/>
                </a:solidFill>
              </a:rPr>
              <a:t>This view very helpful for formal V&amp;V</a:t>
            </a:r>
          </a:p>
        </p:txBody>
      </p:sp>
    </p:spTree>
    <p:extLst>
      <p:ext uri="{BB962C8B-B14F-4D97-AF65-F5344CB8AC3E}">
        <p14:creationId xmlns:p14="http://schemas.microsoft.com/office/powerpoint/2010/main" val="4026762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BF2B5-AAC1-467D-920D-544348759522}"/>
              </a:ext>
            </a:extLst>
          </p:cNvPr>
          <p:cNvSpPr>
            <a:spLocks noGrp="1"/>
          </p:cNvSpPr>
          <p:nvPr>
            <p:ph type="title"/>
          </p:nvPr>
        </p:nvSpPr>
        <p:spPr/>
        <p:txBody>
          <a:bodyPr/>
          <a:lstStyle/>
          <a:p>
            <a:r>
              <a:rPr lang="en-US" dirty="0"/>
              <a:t>Still have Functional Architecture</a:t>
            </a:r>
          </a:p>
        </p:txBody>
      </p:sp>
      <p:sp>
        <p:nvSpPr>
          <p:cNvPr id="4" name="Footer Placeholder 3">
            <a:extLst>
              <a:ext uri="{FF2B5EF4-FFF2-40B4-BE49-F238E27FC236}">
                <a16:creationId xmlns:a16="http://schemas.microsoft.com/office/drawing/2014/main" id="{8291FC82-B4FD-426B-B796-057DCF931C11}"/>
              </a:ext>
            </a:extLst>
          </p:cNvPr>
          <p:cNvSpPr>
            <a:spLocks noGrp="1"/>
          </p:cNvSpPr>
          <p:nvPr>
            <p:ph type="ftr" sz="quarter" idx="11"/>
          </p:nvPr>
        </p:nvSpPr>
        <p:spPr/>
        <p:txBody>
          <a:bodyPr/>
          <a:lstStyle/>
          <a:p>
            <a:r>
              <a:rPr lang="en-US"/>
              <a:t>www.incose.org/iw2020</a:t>
            </a:r>
            <a:endParaRPr lang="en-US" dirty="0"/>
          </a:p>
        </p:txBody>
      </p:sp>
      <p:sp>
        <p:nvSpPr>
          <p:cNvPr id="5" name="Slide Number Placeholder 4">
            <a:extLst>
              <a:ext uri="{FF2B5EF4-FFF2-40B4-BE49-F238E27FC236}">
                <a16:creationId xmlns:a16="http://schemas.microsoft.com/office/drawing/2014/main" id="{AA5C2453-6BC4-462B-BA94-88D278D8768F}"/>
              </a:ext>
            </a:extLst>
          </p:cNvPr>
          <p:cNvSpPr>
            <a:spLocks noGrp="1"/>
          </p:cNvSpPr>
          <p:nvPr>
            <p:ph type="sldNum" sz="quarter" idx="12"/>
          </p:nvPr>
        </p:nvSpPr>
        <p:spPr/>
        <p:txBody>
          <a:bodyPr/>
          <a:lstStyle/>
          <a:p>
            <a:fld id="{924B41C4-1474-8D42-B330-D2828683839D}" type="slidenum">
              <a:rPr lang="en-US" smtClean="0"/>
              <a:t>12</a:t>
            </a:fld>
            <a:endParaRPr lang="en-US"/>
          </a:p>
        </p:txBody>
      </p:sp>
      <p:sp>
        <p:nvSpPr>
          <p:cNvPr id="6" name="Rectangle 5">
            <a:extLst>
              <a:ext uri="{FF2B5EF4-FFF2-40B4-BE49-F238E27FC236}">
                <a16:creationId xmlns:a16="http://schemas.microsoft.com/office/drawing/2014/main" id="{7211E8E5-FD81-47E0-B16C-E8EB149CB90B}"/>
              </a:ext>
            </a:extLst>
          </p:cNvPr>
          <p:cNvSpPr/>
          <p:nvPr/>
        </p:nvSpPr>
        <p:spPr>
          <a:xfrm>
            <a:off x="4845377" y="1681962"/>
            <a:ext cx="2139885" cy="10427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7" name="TextBox 6">
            <a:extLst>
              <a:ext uri="{FF2B5EF4-FFF2-40B4-BE49-F238E27FC236}">
                <a16:creationId xmlns:a16="http://schemas.microsoft.com/office/drawing/2014/main" id="{4E0860DA-A2B9-4B56-AFE1-D371185203E9}"/>
              </a:ext>
            </a:extLst>
          </p:cNvPr>
          <p:cNvSpPr txBox="1"/>
          <p:nvPr/>
        </p:nvSpPr>
        <p:spPr>
          <a:xfrm>
            <a:off x="4977353" y="1787841"/>
            <a:ext cx="2139885" cy="461665"/>
          </a:xfrm>
          <a:prstGeom prst="rect">
            <a:avLst/>
          </a:prstGeom>
          <a:noFill/>
        </p:spPr>
        <p:txBody>
          <a:bodyPr wrap="square" rtlCol="0">
            <a:spAutoFit/>
          </a:bodyPr>
          <a:lstStyle/>
          <a:p>
            <a:r>
              <a:rPr lang="en-US" dirty="0"/>
              <a:t>Make Coffee</a:t>
            </a:r>
          </a:p>
        </p:txBody>
      </p:sp>
      <p:sp>
        <p:nvSpPr>
          <p:cNvPr id="8" name="Rectangle 7">
            <a:extLst>
              <a:ext uri="{FF2B5EF4-FFF2-40B4-BE49-F238E27FC236}">
                <a16:creationId xmlns:a16="http://schemas.microsoft.com/office/drawing/2014/main" id="{6DE3BB93-BAD8-4DBE-AFC8-CF5CCD25599B}"/>
              </a:ext>
            </a:extLst>
          </p:cNvPr>
          <p:cNvSpPr/>
          <p:nvPr/>
        </p:nvSpPr>
        <p:spPr>
          <a:xfrm>
            <a:off x="4405461" y="3155210"/>
            <a:ext cx="1693714" cy="15696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9" name="TextBox 8">
            <a:extLst>
              <a:ext uri="{FF2B5EF4-FFF2-40B4-BE49-F238E27FC236}">
                <a16:creationId xmlns:a16="http://schemas.microsoft.com/office/drawing/2014/main" id="{94A99147-A1E8-4C6C-B53A-3A899EA30A13}"/>
              </a:ext>
            </a:extLst>
          </p:cNvPr>
          <p:cNvSpPr txBox="1"/>
          <p:nvPr/>
        </p:nvSpPr>
        <p:spPr>
          <a:xfrm>
            <a:off x="6402247" y="3187252"/>
            <a:ext cx="1345825" cy="830997"/>
          </a:xfrm>
          <a:prstGeom prst="rect">
            <a:avLst/>
          </a:prstGeom>
          <a:noFill/>
        </p:spPr>
        <p:txBody>
          <a:bodyPr wrap="square" rtlCol="0">
            <a:spAutoFit/>
          </a:bodyPr>
          <a:lstStyle/>
          <a:p>
            <a:r>
              <a:rPr lang="en-US" dirty="0"/>
              <a:t>Heat Water</a:t>
            </a:r>
          </a:p>
        </p:txBody>
      </p:sp>
      <p:sp>
        <p:nvSpPr>
          <p:cNvPr id="10" name="Rectangle 9">
            <a:extLst>
              <a:ext uri="{FF2B5EF4-FFF2-40B4-BE49-F238E27FC236}">
                <a16:creationId xmlns:a16="http://schemas.microsoft.com/office/drawing/2014/main" id="{5000725A-D464-48C9-9010-441DDEA53B11}"/>
              </a:ext>
            </a:extLst>
          </p:cNvPr>
          <p:cNvSpPr/>
          <p:nvPr/>
        </p:nvSpPr>
        <p:spPr>
          <a:xfrm>
            <a:off x="6301694" y="3161501"/>
            <a:ext cx="1446378" cy="10427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11" name="TextBox 10">
            <a:extLst>
              <a:ext uri="{FF2B5EF4-FFF2-40B4-BE49-F238E27FC236}">
                <a16:creationId xmlns:a16="http://schemas.microsoft.com/office/drawing/2014/main" id="{AD577F48-09BF-46B1-B5E7-BDA6E089D66F}"/>
              </a:ext>
            </a:extLst>
          </p:cNvPr>
          <p:cNvSpPr txBox="1"/>
          <p:nvPr/>
        </p:nvSpPr>
        <p:spPr>
          <a:xfrm>
            <a:off x="4405461" y="3147491"/>
            <a:ext cx="1764256" cy="1569660"/>
          </a:xfrm>
          <a:prstGeom prst="rect">
            <a:avLst/>
          </a:prstGeom>
          <a:noFill/>
        </p:spPr>
        <p:txBody>
          <a:bodyPr wrap="square" rtlCol="0">
            <a:spAutoFit/>
          </a:bodyPr>
          <a:lstStyle/>
          <a:p>
            <a:r>
              <a:rPr lang="en-US" dirty="0"/>
              <a:t>Store Water for successive uses</a:t>
            </a:r>
          </a:p>
        </p:txBody>
      </p:sp>
      <p:sp>
        <p:nvSpPr>
          <p:cNvPr id="12" name="Rectangle 11">
            <a:extLst>
              <a:ext uri="{FF2B5EF4-FFF2-40B4-BE49-F238E27FC236}">
                <a16:creationId xmlns:a16="http://schemas.microsoft.com/office/drawing/2014/main" id="{2D489EF8-2532-4B60-98DD-E758C10F3B0E}"/>
              </a:ext>
            </a:extLst>
          </p:cNvPr>
          <p:cNvSpPr/>
          <p:nvPr/>
        </p:nvSpPr>
        <p:spPr>
          <a:xfrm>
            <a:off x="2119586" y="3143444"/>
            <a:ext cx="2139885" cy="13062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13" name="TextBox 12">
            <a:extLst>
              <a:ext uri="{FF2B5EF4-FFF2-40B4-BE49-F238E27FC236}">
                <a16:creationId xmlns:a16="http://schemas.microsoft.com/office/drawing/2014/main" id="{ADBC4406-1B5E-4417-9395-070FFEA9AEA8}"/>
              </a:ext>
            </a:extLst>
          </p:cNvPr>
          <p:cNvSpPr txBox="1"/>
          <p:nvPr/>
        </p:nvSpPr>
        <p:spPr>
          <a:xfrm>
            <a:off x="2251562" y="3233421"/>
            <a:ext cx="2007909" cy="1200329"/>
          </a:xfrm>
          <a:prstGeom prst="rect">
            <a:avLst/>
          </a:prstGeom>
          <a:noFill/>
        </p:spPr>
        <p:txBody>
          <a:bodyPr wrap="square" rtlCol="0">
            <a:spAutoFit/>
          </a:bodyPr>
          <a:lstStyle/>
          <a:p>
            <a:r>
              <a:rPr lang="en-US" dirty="0"/>
              <a:t>Accept Keurig Cartridges</a:t>
            </a:r>
          </a:p>
        </p:txBody>
      </p:sp>
      <p:sp>
        <p:nvSpPr>
          <p:cNvPr id="14" name="TextBox 13">
            <a:extLst>
              <a:ext uri="{FF2B5EF4-FFF2-40B4-BE49-F238E27FC236}">
                <a16:creationId xmlns:a16="http://schemas.microsoft.com/office/drawing/2014/main" id="{DF3578FB-61AC-44DB-939B-BB698517A868}"/>
              </a:ext>
            </a:extLst>
          </p:cNvPr>
          <p:cNvSpPr txBox="1"/>
          <p:nvPr/>
        </p:nvSpPr>
        <p:spPr>
          <a:xfrm>
            <a:off x="8131814" y="3186784"/>
            <a:ext cx="1257283" cy="830997"/>
          </a:xfrm>
          <a:prstGeom prst="rect">
            <a:avLst/>
          </a:prstGeom>
          <a:noFill/>
        </p:spPr>
        <p:txBody>
          <a:bodyPr wrap="square" rtlCol="0">
            <a:spAutoFit/>
          </a:bodyPr>
          <a:lstStyle/>
          <a:p>
            <a:r>
              <a:rPr lang="en-US" dirty="0"/>
              <a:t>“Brew” Coffee</a:t>
            </a:r>
          </a:p>
        </p:txBody>
      </p:sp>
      <p:sp>
        <p:nvSpPr>
          <p:cNvPr id="15" name="Rectangle 14">
            <a:extLst>
              <a:ext uri="{FF2B5EF4-FFF2-40B4-BE49-F238E27FC236}">
                <a16:creationId xmlns:a16="http://schemas.microsoft.com/office/drawing/2014/main" id="{190D7C31-DAA9-4076-A225-B9AD5B91F80D}"/>
              </a:ext>
            </a:extLst>
          </p:cNvPr>
          <p:cNvSpPr/>
          <p:nvPr/>
        </p:nvSpPr>
        <p:spPr>
          <a:xfrm>
            <a:off x="8131814" y="3161033"/>
            <a:ext cx="1257283" cy="9033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16" name="Rectangle 15">
            <a:extLst>
              <a:ext uri="{FF2B5EF4-FFF2-40B4-BE49-F238E27FC236}">
                <a16:creationId xmlns:a16="http://schemas.microsoft.com/office/drawing/2014/main" id="{793DC50E-7492-48AC-A9E3-B334119C2A97}"/>
              </a:ext>
            </a:extLst>
          </p:cNvPr>
          <p:cNvSpPr/>
          <p:nvPr/>
        </p:nvSpPr>
        <p:spPr>
          <a:xfrm>
            <a:off x="103373" y="3139135"/>
            <a:ext cx="1530860" cy="16755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17" name="TextBox 16">
            <a:extLst>
              <a:ext uri="{FF2B5EF4-FFF2-40B4-BE49-F238E27FC236}">
                <a16:creationId xmlns:a16="http://schemas.microsoft.com/office/drawing/2014/main" id="{50EBE8DF-597D-4D2C-BDE2-42B6E65D6839}"/>
              </a:ext>
            </a:extLst>
          </p:cNvPr>
          <p:cNvSpPr txBox="1"/>
          <p:nvPr/>
        </p:nvSpPr>
        <p:spPr>
          <a:xfrm>
            <a:off x="141251" y="3245015"/>
            <a:ext cx="1580071" cy="1569660"/>
          </a:xfrm>
          <a:prstGeom prst="rect">
            <a:avLst/>
          </a:prstGeom>
          <a:noFill/>
        </p:spPr>
        <p:txBody>
          <a:bodyPr wrap="square" rtlCol="0">
            <a:spAutoFit/>
          </a:bodyPr>
          <a:lstStyle/>
          <a:p>
            <a:r>
              <a:rPr lang="en-US" dirty="0"/>
              <a:t>Stay in one piece during use</a:t>
            </a:r>
          </a:p>
        </p:txBody>
      </p:sp>
      <p:sp>
        <p:nvSpPr>
          <p:cNvPr id="18" name="Rectangle 17">
            <a:extLst>
              <a:ext uri="{FF2B5EF4-FFF2-40B4-BE49-F238E27FC236}">
                <a16:creationId xmlns:a16="http://schemas.microsoft.com/office/drawing/2014/main" id="{E196F414-2B88-45B2-9A37-9C556A09A209}"/>
              </a:ext>
            </a:extLst>
          </p:cNvPr>
          <p:cNvSpPr/>
          <p:nvPr/>
        </p:nvSpPr>
        <p:spPr>
          <a:xfrm>
            <a:off x="9825235" y="3149544"/>
            <a:ext cx="1763198" cy="14109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19" name="TextBox 18">
            <a:extLst>
              <a:ext uri="{FF2B5EF4-FFF2-40B4-BE49-F238E27FC236}">
                <a16:creationId xmlns:a16="http://schemas.microsoft.com/office/drawing/2014/main" id="{5FD904D8-6C21-49CD-9DFD-F854CCB5FD30}"/>
              </a:ext>
            </a:extLst>
          </p:cNvPr>
          <p:cNvSpPr txBox="1"/>
          <p:nvPr/>
        </p:nvSpPr>
        <p:spPr>
          <a:xfrm>
            <a:off x="9921460" y="3255424"/>
            <a:ext cx="1798950" cy="1200329"/>
          </a:xfrm>
          <a:prstGeom prst="rect">
            <a:avLst/>
          </a:prstGeom>
          <a:noFill/>
        </p:spPr>
        <p:txBody>
          <a:bodyPr wrap="square" rtlCol="0">
            <a:spAutoFit/>
          </a:bodyPr>
          <a:lstStyle/>
          <a:p>
            <a:r>
              <a:rPr lang="en-US" dirty="0"/>
              <a:t>Be Electrically Safe</a:t>
            </a:r>
          </a:p>
        </p:txBody>
      </p:sp>
      <p:cxnSp>
        <p:nvCxnSpPr>
          <p:cNvPr id="20" name="Straight Connector 19">
            <a:extLst>
              <a:ext uri="{FF2B5EF4-FFF2-40B4-BE49-F238E27FC236}">
                <a16:creationId xmlns:a16="http://schemas.microsoft.com/office/drawing/2014/main" id="{DA97DF51-7685-4987-B3C8-2F182AD10D24}"/>
              </a:ext>
            </a:extLst>
          </p:cNvPr>
          <p:cNvCxnSpPr/>
          <p:nvPr/>
        </p:nvCxnSpPr>
        <p:spPr>
          <a:xfrm>
            <a:off x="890546" y="2934031"/>
            <a:ext cx="103048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B6000A1-E922-476F-9A8A-4CA7740C93E8}"/>
              </a:ext>
            </a:extLst>
          </p:cNvPr>
          <p:cNvCxnSpPr>
            <a:cxnSpLocks/>
          </p:cNvCxnSpPr>
          <p:nvPr/>
        </p:nvCxnSpPr>
        <p:spPr>
          <a:xfrm>
            <a:off x="5796500" y="2724719"/>
            <a:ext cx="0" cy="201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02D728F-70A6-44EB-9386-EE890E4F84BC}"/>
              </a:ext>
            </a:extLst>
          </p:cNvPr>
          <p:cNvCxnSpPr/>
          <p:nvPr/>
        </p:nvCxnSpPr>
        <p:spPr>
          <a:xfrm>
            <a:off x="5128591" y="2934031"/>
            <a:ext cx="0" cy="2134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2153B9A-A9D1-4594-B063-ADF607C7834D}"/>
              </a:ext>
            </a:extLst>
          </p:cNvPr>
          <p:cNvCxnSpPr/>
          <p:nvPr/>
        </p:nvCxnSpPr>
        <p:spPr>
          <a:xfrm>
            <a:off x="3197750" y="2948041"/>
            <a:ext cx="0" cy="2134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4F35C0D-8F79-489B-A20B-1ED61BD9627C}"/>
              </a:ext>
            </a:extLst>
          </p:cNvPr>
          <p:cNvCxnSpPr/>
          <p:nvPr/>
        </p:nvCxnSpPr>
        <p:spPr>
          <a:xfrm>
            <a:off x="7117238" y="2948041"/>
            <a:ext cx="0" cy="2134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EE77783-3D45-450F-B8DE-A9AB86C5ED3D}"/>
              </a:ext>
            </a:extLst>
          </p:cNvPr>
          <p:cNvCxnSpPr/>
          <p:nvPr/>
        </p:nvCxnSpPr>
        <p:spPr>
          <a:xfrm>
            <a:off x="9028706" y="2948041"/>
            <a:ext cx="0" cy="2134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7015E96-5F9B-4A64-AB8C-73FF9938DAA6}"/>
              </a:ext>
            </a:extLst>
          </p:cNvPr>
          <p:cNvCxnSpPr/>
          <p:nvPr/>
        </p:nvCxnSpPr>
        <p:spPr>
          <a:xfrm>
            <a:off x="890546" y="2941751"/>
            <a:ext cx="0" cy="2134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F596961-A7FD-4939-AFF3-811198A704F6}"/>
              </a:ext>
            </a:extLst>
          </p:cNvPr>
          <p:cNvCxnSpPr/>
          <p:nvPr/>
        </p:nvCxnSpPr>
        <p:spPr>
          <a:xfrm>
            <a:off x="11195437" y="2934031"/>
            <a:ext cx="0" cy="213460"/>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FADE3041-D5C8-4650-9FB2-4775EC6AE73C}"/>
              </a:ext>
            </a:extLst>
          </p:cNvPr>
          <p:cNvSpPr txBox="1"/>
          <p:nvPr/>
        </p:nvSpPr>
        <p:spPr>
          <a:xfrm>
            <a:off x="1795022" y="5055844"/>
            <a:ext cx="8911812" cy="584775"/>
          </a:xfrm>
          <a:prstGeom prst="rect">
            <a:avLst/>
          </a:prstGeom>
          <a:solidFill>
            <a:schemeClr val="accent2"/>
          </a:solidFill>
        </p:spPr>
        <p:txBody>
          <a:bodyPr wrap="square" rtlCol="0">
            <a:spAutoFit/>
          </a:bodyPr>
          <a:lstStyle/>
          <a:p>
            <a:pPr algn="ctr"/>
            <a:r>
              <a:rPr lang="en-US" sz="3200" dirty="0">
                <a:solidFill>
                  <a:srgbClr val="FFFF00"/>
                </a:solidFill>
              </a:rPr>
              <a:t>Duplicating this is MS Word far more complex</a:t>
            </a:r>
          </a:p>
        </p:txBody>
      </p:sp>
    </p:spTree>
    <p:extLst>
      <p:ext uri="{BB962C8B-B14F-4D97-AF65-F5344CB8AC3E}">
        <p14:creationId xmlns:p14="http://schemas.microsoft.com/office/powerpoint/2010/main" val="2989318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57635-6BC0-41EB-9EEE-BACEEB52B3E5}"/>
              </a:ext>
            </a:extLst>
          </p:cNvPr>
          <p:cNvSpPr>
            <a:spLocks noGrp="1"/>
          </p:cNvSpPr>
          <p:nvPr>
            <p:ph type="title"/>
          </p:nvPr>
        </p:nvSpPr>
        <p:spPr/>
        <p:txBody>
          <a:bodyPr/>
          <a:lstStyle/>
          <a:p>
            <a:r>
              <a:rPr lang="en-US" dirty="0"/>
              <a:t>Can Link the Data Elements …</a:t>
            </a:r>
          </a:p>
        </p:txBody>
      </p:sp>
      <p:sp>
        <p:nvSpPr>
          <p:cNvPr id="4" name="Footer Placeholder 3">
            <a:extLst>
              <a:ext uri="{FF2B5EF4-FFF2-40B4-BE49-F238E27FC236}">
                <a16:creationId xmlns:a16="http://schemas.microsoft.com/office/drawing/2014/main" id="{FD973E2E-229C-48F3-B954-9379E48C9B6F}"/>
              </a:ext>
            </a:extLst>
          </p:cNvPr>
          <p:cNvSpPr>
            <a:spLocks noGrp="1"/>
          </p:cNvSpPr>
          <p:nvPr>
            <p:ph type="ftr" sz="quarter" idx="11"/>
          </p:nvPr>
        </p:nvSpPr>
        <p:spPr/>
        <p:txBody>
          <a:bodyPr/>
          <a:lstStyle/>
          <a:p>
            <a:r>
              <a:rPr lang="en-US"/>
              <a:t>www.incose.org/iw2020</a:t>
            </a:r>
            <a:endParaRPr lang="en-US" dirty="0"/>
          </a:p>
        </p:txBody>
      </p:sp>
      <p:sp>
        <p:nvSpPr>
          <p:cNvPr id="5" name="Slide Number Placeholder 4">
            <a:extLst>
              <a:ext uri="{FF2B5EF4-FFF2-40B4-BE49-F238E27FC236}">
                <a16:creationId xmlns:a16="http://schemas.microsoft.com/office/drawing/2014/main" id="{28F9CB11-BD2F-44AC-A38B-397EBEACD87B}"/>
              </a:ext>
            </a:extLst>
          </p:cNvPr>
          <p:cNvSpPr>
            <a:spLocks noGrp="1"/>
          </p:cNvSpPr>
          <p:nvPr>
            <p:ph type="sldNum" sz="quarter" idx="12"/>
          </p:nvPr>
        </p:nvSpPr>
        <p:spPr/>
        <p:txBody>
          <a:bodyPr/>
          <a:lstStyle/>
          <a:p>
            <a:fld id="{924B41C4-1474-8D42-B330-D2828683839D}" type="slidenum">
              <a:rPr lang="en-US" smtClean="0"/>
              <a:t>13</a:t>
            </a:fld>
            <a:endParaRPr lang="en-US"/>
          </a:p>
        </p:txBody>
      </p:sp>
      <p:sp>
        <p:nvSpPr>
          <p:cNvPr id="6" name="TextBox 5">
            <a:extLst>
              <a:ext uri="{FF2B5EF4-FFF2-40B4-BE49-F238E27FC236}">
                <a16:creationId xmlns:a16="http://schemas.microsoft.com/office/drawing/2014/main" id="{8AE38C49-949D-444A-9CFC-8C953AEA3C6D}"/>
              </a:ext>
            </a:extLst>
          </p:cNvPr>
          <p:cNvSpPr txBox="1"/>
          <p:nvPr/>
        </p:nvSpPr>
        <p:spPr>
          <a:xfrm>
            <a:off x="509047" y="2143503"/>
            <a:ext cx="2102177" cy="1938992"/>
          </a:xfrm>
          <a:prstGeom prst="rect">
            <a:avLst/>
          </a:prstGeom>
          <a:noFill/>
        </p:spPr>
        <p:txBody>
          <a:bodyPr wrap="square" rtlCol="0">
            <a:spAutoFit/>
          </a:bodyPr>
          <a:lstStyle/>
          <a:p>
            <a:r>
              <a:rPr lang="en-US" dirty="0"/>
              <a:t>Functions: </a:t>
            </a:r>
          </a:p>
          <a:p>
            <a:r>
              <a:rPr lang="en-US" dirty="0"/>
              <a:t>Make coffee</a:t>
            </a:r>
          </a:p>
          <a:p>
            <a:r>
              <a:rPr lang="en-US" dirty="0"/>
              <a:t>Be elec. Safe</a:t>
            </a:r>
          </a:p>
          <a:p>
            <a:r>
              <a:rPr lang="en-US" dirty="0"/>
              <a:t>Hold Water</a:t>
            </a:r>
          </a:p>
          <a:p>
            <a:r>
              <a:rPr lang="en-US" dirty="0"/>
              <a:t>….</a:t>
            </a:r>
          </a:p>
        </p:txBody>
      </p:sp>
      <p:sp>
        <p:nvSpPr>
          <p:cNvPr id="7" name="TextBox 6">
            <a:extLst>
              <a:ext uri="{FF2B5EF4-FFF2-40B4-BE49-F238E27FC236}">
                <a16:creationId xmlns:a16="http://schemas.microsoft.com/office/drawing/2014/main" id="{F0AAE7EC-9483-4F26-9E64-F6290A38F885}"/>
              </a:ext>
            </a:extLst>
          </p:cNvPr>
          <p:cNvSpPr txBox="1"/>
          <p:nvPr/>
        </p:nvSpPr>
        <p:spPr>
          <a:xfrm>
            <a:off x="4308049" y="2526385"/>
            <a:ext cx="2573518" cy="1569660"/>
          </a:xfrm>
          <a:prstGeom prst="rect">
            <a:avLst/>
          </a:prstGeom>
          <a:noFill/>
        </p:spPr>
        <p:txBody>
          <a:bodyPr wrap="square" rtlCol="0">
            <a:spAutoFit/>
          </a:bodyPr>
          <a:lstStyle/>
          <a:p>
            <a:r>
              <a:rPr lang="en-US" dirty="0"/>
              <a:t>Tests: </a:t>
            </a:r>
          </a:p>
          <a:p>
            <a:r>
              <a:rPr lang="en-US" dirty="0"/>
              <a:t>Repeatability</a:t>
            </a:r>
          </a:p>
          <a:p>
            <a:r>
              <a:rPr lang="en-US" dirty="0"/>
              <a:t>Taste</a:t>
            </a:r>
          </a:p>
          <a:p>
            <a:r>
              <a:rPr lang="en-US" dirty="0"/>
              <a:t>User Interface</a:t>
            </a:r>
          </a:p>
        </p:txBody>
      </p:sp>
      <p:sp>
        <p:nvSpPr>
          <p:cNvPr id="8" name="Arrow: Left-Right 7">
            <a:extLst>
              <a:ext uri="{FF2B5EF4-FFF2-40B4-BE49-F238E27FC236}">
                <a16:creationId xmlns:a16="http://schemas.microsoft.com/office/drawing/2014/main" id="{247CD7AF-8525-47C1-A520-A1FE309A5C98}"/>
              </a:ext>
            </a:extLst>
          </p:cNvPr>
          <p:cNvSpPr/>
          <p:nvPr/>
        </p:nvSpPr>
        <p:spPr>
          <a:xfrm>
            <a:off x="2724346" y="2912882"/>
            <a:ext cx="1366887" cy="516118"/>
          </a:xfrm>
          <a:prstGeom prst="leftRightArrow">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3365840-80E9-45E8-B9B4-9C7D17A7D4C8}"/>
              </a:ext>
            </a:extLst>
          </p:cNvPr>
          <p:cNvSpPr txBox="1"/>
          <p:nvPr/>
        </p:nvSpPr>
        <p:spPr>
          <a:xfrm>
            <a:off x="7550870" y="1734532"/>
            <a:ext cx="1847654" cy="1200329"/>
          </a:xfrm>
          <a:prstGeom prst="rect">
            <a:avLst/>
          </a:prstGeom>
          <a:noFill/>
        </p:spPr>
        <p:txBody>
          <a:bodyPr wrap="square" rtlCol="0">
            <a:spAutoFit/>
          </a:bodyPr>
          <a:lstStyle/>
          <a:p>
            <a:r>
              <a:rPr lang="en-US" dirty="0"/>
              <a:t>Reviews: </a:t>
            </a:r>
          </a:p>
          <a:p>
            <a:r>
              <a:rPr lang="en-US" dirty="0"/>
              <a:t>Conceptual</a:t>
            </a:r>
          </a:p>
          <a:p>
            <a:r>
              <a:rPr lang="en-US" dirty="0"/>
              <a:t>Final</a:t>
            </a:r>
          </a:p>
        </p:txBody>
      </p:sp>
      <p:sp>
        <p:nvSpPr>
          <p:cNvPr id="9" name="TextBox 8">
            <a:extLst>
              <a:ext uri="{FF2B5EF4-FFF2-40B4-BE49-F238E27FC236}">
                <a16:creationId xmlns:a16="http://schemas.microsoft.com/office/drawing/2014/main" id="{26048BF9-F2F5-4877-8EAA-461863D1A94A}"/>
              </a:ext>
            </a:extLst>
          </p:cNvPr>
          <p:cNvSpPr txBox="1"/>
          <p:nvPr/>
        </p:nvSpPr>
        <p:spPr>
          <a:xfrm>
            <a:off x="9923659" y="3429000"/>
            <a:ext cx="1847654" cy="1938992"/>
          </a:xfrm>
          <a:prstGeom prst="rect">
            <a:avLst/>
          </a:prstGeom>
          <a:noFill/>
        </p:spPr>
        <p:txBody>
          <a:bodyPr wrap="square" rtlCol="0">
            <a:spAutoFit/>
          </a:bodyPr>
          <a:lstStyle/>
          <a:p>
            <a:r>
              <a:rPr lang="en-US" dirty="0"/>
              <a:t>Status Reports: </a:t>
            </a:r>
          </a:p>
          <a:p>
            <a:r>
              <a:rPr lang="en-US" dirty="0"/>
              <a:t>Report 1</a:t>
            </a:r>
          </a:p>
          <a:p>
            <a:r>
              <a:rPr lang="en-US" dirty="0"/>
              <a:t>Report 2 </a:t>
            </a:r>
          </a:p>
          <a:p>
            <a:r>
              <a:rPr lang="en-US" dirty="0"/>
              <a:t>Report 3</a:t>
            </a:r>
          </a:p>
        </p:txBody>
      </p:sp>
      <p:sp>
        <p:nvSpPr>
          <p:cNvPr id="10" name="TextBox 9">
            <a:extLst>
              <a:ext uri="{FF2B5EF4-FFF2-40B4-BE49-F238E27FC236}">
                <a16:creationId xmlns:a16="http://schemas.microsoft.com/office/drawing/2014/main" id="{7B25BAC5-6B5A-431A-9858-37DB73436DA7}"/>
              </a:ext>
            </a:extLst>
          </p:cNvPr>
          <p:cNvSpPr txBox="1"/>
          <p:nvPr/>
        </p:nvSpPr>
        <p:spPr>
          <a:xfrm>
            <a:off x="1448836" y="4606977"/>
            <a:ext cx="2169221" cy="1569660"/>
          </a:xfrm>
          <a:prstGeom prst="rect">
            <a:avLst/>
          </a:prstGeom>
          <a:noFill/>
        </p:spPr>
        <p:txBody>
          <a:bodyPr wrap="square" rtlCol="0">
            <a:spAutoFit/>
          </a:bodyPr>
          <a:lstStyle/>
          <a:p>
            <a:r>
              <a:rPr lang="en-US" dirty="0"/>
              <a:t>Requirements: </a:t>
            </a:r>
          </a:p>
          <a:p>
            <a:r>
              <a:rPr lang="en-US" dirty="0"/>
              <a:t>Req 1</a:t>
            </a:r>
          </a:p>
          <a:p>
            <a:r>
              <a:rPr lang="en-US" dirty="0"/>
              <a:t>Req 2 </a:t>
            </a:r>
          </a:p>
          <a:p>
            <a:r>
              <a:rPr lang="en-US" dirty="0"/>
              <a:t>Req 3</a:t>
            </a:r>
          </a:p>
        </p:txBody>
      </p:sp>
      <p:sp>
        <p:nvSpPr>
          <p:cNvPr id="11" name="Arrow: Left-Right 10">
            <a:extLst>
              <a:ext uri="{FF2B5EF4-FFF2-40B4-BE49-F238E27FC236}">
                <a16:creationId xmlns:a16="http://schemas.microsoft.com/office/drawing/2014/main" id="{2823E542-6DA3-42C2-BAFD-CE5E417930FD}"/>
              </a:ext>
            </a:extLst>
          </p:cNvPr>
          <p:cNvSpPr/>
          <p:nvPr/>
        </p:nvSpPr>
        <p:spPr>
          <a:xfrm rot="4856998">
            <a:off x="1374122" y="3824436"/>
            <a:ext cx="782153" cy="516118"/>
          </a:xfrm>
          <a:prstGeom prst="leftRightArrow">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Right 11">
            <a:extLst>
              <a:ext uri="{FF2B5EF4-FFF2-40B4-BE49-F238E27FC236}">
                <a16:creationId xmlns:a16="http://schemas.microsoft.com/office/drawing/2014/main" id="{3726097D-8F72-405F-8F6E-B33D55634B7D}"/>
              </a:ext>
            </a:extLst>
          </p:cNvPr>
          <p:cNvSpPr/>
          <p:nvPr/>
        </p:nvSpPr>
        <p:spPr>
          <a:xfrm rot="20515421">
            <a:off x="6137643" y="2307213"/>
            <a:ext cx="1366887" cy="516118"/>
          </a:xfrm>
          <a:prstGeom prst="leftRightArrow">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Left-Right 12">
            <a:extLst>
              <a:ext uri="{FF2B5EF4-FFF2-40B4-BE49-F238E27FC236}">
                <a16:creationId xmlns:a16="http://schemas.microsoft.com/office/drawing/2014/main" id="{F91F75F1-087A-4575-AD76-2813B7C117C8}"/>
              </a:ext>
            </a:extLst>
          </p:cNvPr>
          <p:cNvSpPr/>
          <p:nvPr/>
        </p:nvSpPr>
        <p:spPr>
          <a:xfrm rot="1989549">
            <a:off x="8546866" y="3053156"/>
            <a:ext cx="1366887" cy="516118"/>
          </a:xfrm>
          <a:prstGeom prst="leftRightArrow">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960B21B8-587A-4234-A69A-6748D066F0F8}"/>
              </a:ext>
            </a:extLst>
          </p:cNvPr>
          <p:cNvSpPr txBox="1"/>
          <p:nvPr/>
        </p:nvSpPr>
        <p:spPr>
          <a:xfrm>
            <a:off x="6091303" y="4583162"/>
            <a:ext cx="2169221" cy="1569660"/>
          </a:xfrm>
          <a:prstGeom prst="rect">
            <a:avLst/>
          </a:prstGeom>
          <a:noFill/>
        </p:spPr>
        <p:txBody>
          <a:bodyPr wrap="square" rtlCol="0">
            <a:spAutoFit/>
          </a:bodyPr>
          <a:lstStyle/>
          <a:p>
            <a:r>
              <a:rPr lang="en-US" dirty="0"/>
              <a:t>Product </a:t>
            </a:r>
            <a:r>
              <a:rPr lang="en-US" dirty="0" err="1"/>
              <a:t>Def’n</a:t>
            </a:r>
            <a:r>
              <a:rPr lang="en-US" dirty="0"/>
              <a:t>: </a:t>
            </a:r>
          </a:p>
          <a:p>
            <a:r>
              <a:rPr lang="en-US" dirty="0"/>
              <a:t>Part 1, ver. A</a:t>
            </a:r>
          </a:p>
          <a:p>
            <a:r>
              <a:rPr lang="en-US" dirty="0"/>
              <a:t>Part 2, ver. B</a:t>
            </a:r>
          </a:p>
          <a:p>
            <a:r>
              <a:rPr lang="en-US" dirty="0"/>
              <a:t>Part 3, ver. B</a:t>
            </a:r>
          </a:p>
        </p:txBody>
      </p:sp>
      <p:sp>
        <p:nvSpPr>
          <p:cNvPr id="15" name="Arrow: Left-Right 14">
            <a:extLst>
              <a:ext uri="{FF2B5EF4-FFF2-40B4-BE49-F238E27FC236}">
                <a16:creationId xmlns:a16="http://schemas.microsoft.com/office/drawing/2014/main" id="{A9F26148-3A69-40FC-ACEB-AFF8944A49A2}"/>
              </a:ext>
            </a:extLst>
          </p:cNvPr>
          <p:cNvSpPr/>
          <p:nvPr/>
        </p:nvSpPr>
        <p:spPr>
          <a:xfrm rot="3283450">
            <a:off x="5360333" y="4140438"/>
            <a:ext cx="782153" cy="516118"/>
          </a:xfrm>
          <a:prstGeom prst="leftRightArrow">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1026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57635-6BC0-41EB-9EEE-BACEEB52B3E5}"/>
              </a:ext>
            </a:extLst>
          </p:cNvPr>
          <p:cNvSpPr>
            <a:spLocks noGrp="1"/>
          </p:cNvSpPr>
          <p:nvPr>
            <p:ph type="title"/>
          </p:nvPr>
        </p:nvSpPr>
        <p:spPr/>
        <p:txBody>
          <a:bodyPr/>
          <a:lstStyle/>
          <a:p>
            <a:r>
              <a:rPr lang="en-US" dirty="0"/>
              <a:t>… to Produce the Traceability Matrix</a:t>
            </a:r>
          </a:p>
        </p:txBody>
      </p:sp>
      <p:sp>
        <p:nvSpPr>
          <p:cNvPr id="4" name="Footer Placeholder 3">
            <a:extLst>
              <a:ext uri="{FF2B5EF4-FFF2-40B4-BE49-F238E27FC236}">
                <a16:creationId xmlns:a16="http://schemas.microsoft.com/office/drawing/2014/main" id="{FD973E2E-229C-48F3-B954-9379E48C9B6F}"/>
              </a:ext>
            </a:extLst>
          </p:cNvPr>
          <p:cNvSpPr>
            <a:spLocks noGrp="1"/>
          </p:cNvSpPr>
          <p:nvPr>
            <p:ph type="ftr" sz="quarter" idx="11"/>
          </p:nvPr>
        </p:nvSpPr>
        <p:spPr/>
        <p:txBody>
          <a:bodyPr/>
          <a:lstStyle/>
          <a:p>
            <a:r>
              <a:rPr lang="en-US"/>
              <a:t>www.incose.org/iw2020</a:t>
            </a:r>
            <a:endParaRPr lang="en-US" dirty="0"/>
          </a:p>
        </p:txBody>
      </p:sp>
      <p:sp>
        <p:nvSpPr>
          <p:cNvPr id="5" name="Slide Number Placeholder 4">
            <a:extLst>
              <a:ext uri="{FF2B5EF4-FFF2-40B4-BE49-F238E27FC236}">
                <a16:creationId xmlns:a16="http://schemas.microsoft.com/office/drawing/2014/main" id="{28F9CB11-BD2F-44AC-A38B-397EBEACD87B}"/>
              </a:ext>
            </a:extLst>
          </p:cNvPr>
          <p:cNvSpPr>
            <a:spLocks noGrp="1"/>
          </p:cNvSpPr>
          <p:nvPr>
            <p:ph type="sldNum" sz="quarter" idx="12"/>
          </p:nvPr>
        </p:nvSpPr>
        <p:spPr/>
        <p:txBody>
          <a:bodyPr/>
          <a:lstStyle/>
          <a:p>
            <a:fld id="{924B41C4-1474-8D42-B330-D2828683839D}" type="slidenum">
              <a:rPr lang="en-US" smtClean="0"/>
              <a:t>14</a:t>
            </a:fld>
            <a:endParaRPr lang="en-US"/>
          </a:p>
        </p:txBody>
      </p:sp>
      <p:sp>
        <p:nvSpPr>
          <p:cNvPr id="6" name="TextBox 5">
            <a:extLst>
              <a:ext uri="{FF2B5EF4-FFF2-40B4-BE49-F238E27FC236}">
                <a16:creationId xmlns:a16="http://schemas.microsoft.com/office/drawing/2014/main" id="{8AE38C49-949D-444A-9CFC-8C953AEA3C6D}"/>
              </a:ext>
            </a:extLst>
          </p:cNvPr>
          <p:cNvSpPr txBox="1"/>
          <p:nvPr/>
        </p:nvSpPr>
        <p:spPr>
          <a:xfrm>
            <a:off x="509047" y="2143503"/>
            <a:ext cx="2102177" cy="1938992"/>
          </a:xfrm>
          <a:prstGeom prst="rect">
            <a:avLst/>
          </a:prstGeom>
          <a:noFill/>
        </p:spPr>
        <p:txBody>
          <a:bodyPr wrap="square" rtlCol="0">
            <a:spAutoFit/>
          </a:bodyPr>
          <a:lstStyle/>
          <a:p>
            <a:r>
              <a:rPr lang="en-US" dirty="0"/>
              <a:t>Functions: </a:t>
            </a:r>
          </a:p>
          <a:p>
            <a:r>
              <a:rPr lang="en-US" dirty="0"/>
              <a:t>Make coffee</a:t>
            </a:r>
          </a:p>
          <a:p>
            <a:r>
              <a:rPr lang="en-US" dirty="0"/>
              <a:t>Be elec. Safe</a:t>
            </a:r>
          </a:p>
          <a:p>
            <a:r>
              <a:rPr lang="en-US" dirty="0"/>
              <a:t>Hold Water</a:t>
            </a:r>
          </a:p>
          <a:p>
            <a:r>
              <a:rPr lang="en-US" dirty="0"/>
              <a:t>….</a:t>
            </a:r>
          </a:p>
        </p:txBody>
      </p:sp>
      <p:sp>
        <p:nvSpPr>
          <p:cNvPr id="7" name="TextBox 6">
            <a:extLst>
              <a:ext uri="{FF2B5EF4-FFF2-40B4-BE49-F238E27FC236}">
                <a16:creationId xmlns:a16="http://schemas.microsoft.com/office/drawing/2014/main" id="{F0AAE7EC-9483-4F26-9E64-F6290A38F885}"/>
              </a:ext>
            </a:extLst>
          </p:cNvPr>
          <p:cNvSpPr txBox="1"/>
          <p:nvPr/>
        </p:nvSpPr>
        <p:spPr>
          <a:xfrm>
            <a:off x="4308049" y="2526385"/>
            <a:ext cx="2573518" cy="1569660"/>
          </a:xfrm>
          <a:prstGeom prst="rect">
            <a:avLst/>
          </a:prstGeom>
          <a:noFill/>
        </p:spPr>
        <p:txBody>
          <a:bodyPr wrap="square" rtlCol="0">
            <a:spAutoFit/>
          </a:bodyPr>
          <a:lstStyle/>
          <a:p>
            <a:r>
              <a:rPr lang="en-US" dirty="0"/>
              <a:t>Tests: </a:t>
            </a:r>
          </a:p>
          <a:p>
            <a:r>
              <a:rPr lang="en-US" dirty="0"/>
              <a:t>Repeatability</a:t>
            </a:r>
          </a:p>
          <a:p>
            <a:r>
              <a:rPr lang="en-US" dirty="0"/>
              <a:t>Taste</a:t>
            </a:r>
          </a:p>
          <a:p>
            <a:r>
              <a:rPr lang="en-US" dirty="0"/>
              <a:t>User Interface</a:t>
            </a:r>
          </a:p>
        </p:txBody>
      </p:sp>
      <p:sp>
        <p:nvSpPr>
          <p:cNvPr id="8" name="Arrow: Left-Right 7">
            <a:extLst>
              <a:ext uri="{FF2B5EF4-FFF2-40B4-BE49-F238E27FC236}">
                <a16:creationId xmlns:a16="http://schemas.microsoft.com/office/drawing/2014/main" id="{247CD7AF-8525-47C1-A520-A1FE309A5C98}"/>
              </a:ext>
            </a:extLst>
          </p:cNvPr>
          <p:cNvSpPr/>
          <p:nvPr/>
        </p:nvSpPr>
        <p:spPr>
          <a:xfrm>
            <a:off x="2724346" y="2912882"/>
            <a:ext cx="1366887" cy="516118"/>
          </a:xfrm>
          <a:prstGeom prst="leftRightArrow">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3365840-80E9-45E8-B9B4-9C7D17A7D4C8}"/>
              </a:ext>
            </a:extLst>
          </p:cNvPr>
          <p:cNvSpPr txBox="1"/>
          <p:nvPr/>
        </p:nvSpPr>
        <p:spPr>
          <a:xfrm>
            <a:off x="7550870" y="1734532"/>
            <a:ext cx="1847654" cy="1200329"/>
          </a:xfrm>
          <a:prstGeom prst="rect">
            <a:avLst/>
          </a:prstGeom>
          <a:noFill/>
        </p:spPr>
        <p:txBody>
          <a:bodyPr wrap="square" rtlCol="0">
            <a:spAutoFit/>
          </a:bodyPr>
          <a:lstStyle/>
          <a:p>
            <a:r>
              <a:rPr lang="en-US" dirty="0"/>
              <a:t>Reviews: </a:t>
            </a:r>
          </a:p>
          <a:p>
            <a:r>
              <a:rPr lang="en-US" dirty="0"/>
              <a:t>Conceptual</a:t>
            </a:r>
          </a:p>
          <a:p>
            <a:r>
              <a:rPr lang="en-US" dirty="0"/>
              <a:t>Final</a:t>
            </a:r>
          </a:p>
        </p:txBody>
      </p:sp>
      <p:sp>
        <p:nvSpPr>
          <p:cNvPr id="9" name="TextBox 8">
            <a:extLst>
              <a:ext uri="{FF2B5EF4-FFF2-40B4-BE49-F238E27FC236}">
                <a16:creationId xmlns:a16="http://schemas.microsoft.com/office/drawing/2014/main" id="{26048BF9-F2F5-4877-8EAA-461863D1A94A}"/>
              </a:ext>
            </a:extLst>
          </p:cNvPr>
          <p:cNvSpPr txBox="1"/>
          <p:nvPr/>
        </p:nvSpPr>
        <p:spPr>
          <a:xfrm>
            <a:off x="9740779" y="2783314"/>
            <a:ext cx="1847654" cy="1938992"/>
          </a:xfrm>
          <a:prstGeom prst="rect">
            <a:avLst/>
          </a:prstGeom>
          <a:noFill/>
        </p:spPr>
        <p:txBody>
          <a:bodyPr wrap="square" rtlCol="0">
            <a:spAutoFit/>
          </a:bodyPr>
          <a:lstStyle/>
          <a:p>
            <a:r>
              <a:rPr lang="en-US" dirty="0"/>
              <a:t>Status Reports: </a:t>
            </a:r>
          </a:p>
          <a:p>
            <a:r>
              <a:rPr lang="en-US" dirty="0"/>
              <a:t>Report 1</a:t>
            </a:r>
          </a:p>
          <a:p>
            <a:r>
              <a:rPr lang="en-US" dirty="0"/>
              <a:t>Report 2 </a:t>
            </a:r>
          </a:p>
          <a:p>
            <a:r>
              <a:rPr lang="en-US" dirty="0"/>
              <a:t>Report 3</a:t>
            </a:r>
          </a:p>
        </p:txBody>
      </p:sp>
      <p:sp>
        <p:nvSpPr>
          <p:cNvPr id="10" name="TextBox 9">
            <a:extLst>
              <a:ext uri="{FF2B5EF4-FFF2-40B4-BE49-F238E27FC236}">
                <a16:creationId xmlns:a16="http://schemas.microsoft.com/office/drawing/2014/main" id="{7B25BAC5-6B5A-431A-9858-37DB73436DA7}"/>
              </a:ext>
            </a:extLst>
          </p:cNvPr>
          <p:cNvSpPr txBox="1"/>
          <p:nvPr/>
        </p:nvSpPr>
        <p:spPr>
          <a:xfrm>
            <a:off x="1448836" y="4606977"/>
            <a:ext cx="2169221" cy="1569660"/>
          </a:xfrm>
          <a:prstGeom prst="rect">
            <a:avLst/>
          </a:prstGeom>
          <a:noFill/>
        </p:spPr>
        <p:txBody>
          <a:bodyPr wrap="square" rtlCol="0">
            <a:spAutoFit/>
          </a:bodyPr>
          <a:lstStyle/>
          <a:p>
            <a:r>
              <a:rPr lang="en-US" dirty="0"/>
              <a:t>Requirements: </a:t>
            </a:r>
          </a:p>
          <a:p>
            <a:r>
              <a:rPr lang="en-US" dirty="0"/>
              <a:t>Req 1</a:t>
            </a:r>
          </a:p>
          <a:p>
            <a:r>
              <a:rPr lang="en-US" dirty="0"/>
              <a:t>Req 2 </a:t>
            </a:r>
          </a:p>
          <a:p>
            <a:r>
              <a:rPr lang="en-US" dirty="0"/>
              <a:t>Req 3</a:t>
            </a:r>
          </a:p>
        </p:txBody>
      </p:sp>
      <p:sp>
        <p:nvSpPr>
          <p:cNvPr id="11" name="Arrow: Left-Right 10">
            <a:extLst>
              <a:ext uri="{FF2B5EF4-FFF2-40B4-BE49-F238E27FC236}">
                <a16:creationId xmlns:a16="http://schemas.microsoft.com/office/drawing/2014/main" id="{2823E542-6DA3-42C2-BAFD-CE5E417930FD}"/>
              </a:ext>
            </a:extLst>
          </p:cNvPr>
          <p:cNvSpPr/>
          <p:nvPr/>
        </p:nvSpPr>
        <p:spPr>
          <a:xfrm rot="4856998">
            <a:off x="1374122" y="3824436"/>
            <a:ext cx="782153" cy="516118"/>
          </a:xfrm>
          <a:prstGeom prst="leftRightArrow">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Right 11">
            <a:extLst>
              <a:ext uri="{FF2B5EF4-FFF2-40B4-BE49-F238E27FC236}">
                <a16:creationId xmlns:a16="http://schemas.microsoft.com/office/drawing/2014/main" id="{3726097D-8F72-405F-8F6E-B33D55634B7D}"/>
              </a:ext>
            </a:extLst>
          </p:cNvPr>
          <p:cNvSpPr/>
          <p:nvPr/>
        </p:nvSpPr>
        <p:spPr>
          <a:xfrm rot="20515421">
            <a:off x="6137643" y="2307213"/>
            <a:ext cx="1366887" cy="516118"/>
          </a:xfrm>
          <a:prstGeom prst="leftRightArrow">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Left-Right 12">
            <a:extLst>
              <a:ext uri="{FF2B5EF4-FFF2-40B4-BE49-F238E27FC236}">
                <a16:creationId xmlns:a16="http://schemas.microsoft.com/office/drawing/2014/main" id="{F91F75F1-087A-4575-AD76-2813B7C117C8}"/>
              </a:ext>
            </a:extLst>
          </p:cNvPr>
          <p:cNvSpPr/>
          <p:nvPr/>
        </p:nvSpPr>
        <p:spPr>
          <a:xfrm>
            <a:off x="8069410" y="3217682"/>
            <a:ext cx="1366887" cy="516118"/>
          </a:xfrm>
          <a:prstGeom prst="leftRightArrow">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eft Brace 13">
            <a:extLst>
              <a:ext uri="{FF2B5EF4-FFF2-40B4-BE49-F238E27FC236}">
                <a16:creationId xmlns:a16="http://schemas.microsoft.com/office/drawing/2014/main" id="{A3CBE81F-ADFA-4EDE-88D3-C39C534DEFC8}"/>
              </a:ext>
            </a:extLst>
          </p:cNvPr>
          <p:cNvSpPr/>
          <p:nvPr/>
        </p:nvSpPr>
        <p:spPr>
          <a:xfrm rot="13796925">
            <a:off x="3936217" y="4400388"/>
            <a:ext cx="743663" cy="144503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951033C-DBCE-433A-9180-B8B1B65D0613}"/>
              </a:ext>
            </a:extLst>
          </p:cNvPr>
          <p:cNvSpPr txBox="1"/>
          <p:nvPr/>
        </p:nvSpPr>
        <p:spPr>
          <a:xfrm>
            <a:off x="4753301" y="4914070"/>
            <a:ext cx="4256532" cy="1200329"/>
          </a:xfrm>
          <a:prstGeom prst="rect">
            <a:avLst/>
          </a:prstGeom>
          <a:solidFill>
            <a:schemeClr val="accent2"/>
          </a:solidFill>
        </p:spPr>
        <p:txBody>
          <a:bodyPr wrap="square" rtlCol="0">
            <a:spAutoFit/>
          </a:bodyPr>
          <a:lstStyle/>
          <a:p>
            <a:r>
              <a:rPr lang="en-US" sz="3600" dirty="0">
                <a:solidFill>
                  <a:srgbClr val="FFFF00"/>
                </a:solidFill>
              </a:rPr>
              <a:t>Requirements to Activities = RVTM ! </a:t>
            </a:r>
          </a:p>
        </p:txBody>
      </p:sp>
    </p:spTree>
    <p:extLst>
      <p:ext uri="{BB962C8B-B14F-4D97-AF65-F5344CB8AC3E}">
        <p14:creationId xmlns:p14="http://schemas.microsoft.com/office/powerpoint/2010/main" val="2543933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57635-6BC0-41EB-9EEE-BACEEB52B3E5}"/>
              </a:ext>
            </a:extLst>
          </p:cNvPr>
          <p:cNvSpPr>
            <a:spLocks noGrp="1"/>
          </p:cNvSpPr>
          <p:nvPr>
            <p:ph type="title"/>
          </p:nvPr>
        </p:nvSpPr>
        <p:spPr/>
        <p:txBody>
          <a:bodyPr/>
          <a:lstStyle/>
          <a:p>
            <a:r>
              <a:rPr lang="en-US" dirty="0"/>
              <a:t>Works for Production V&amp;V</a:t>
            </a:r>
          </a:p>
        </p:txBody>
      </p:sp>
      <p:sp>
        <p:nvSpPr>
          <p:cNvPr id="4" name="Footer Placeholder 3">
            <a:extLst>
              <a:ext uri="{FF2B5EF4-FFF2-40B4-BE49-F238E27FC236}">
                <a16:creationId xmlns:a16="http://schemas.microsoft.com/office/drawing/2014/main" id="{FD973E2E-229C-48F3-B954-9379E48C9B6F}"/>
              </a:ext>
            </a:extLst>
          </p:cNvPr>
          <p:cNvSpPr>
            <a:spLocks noGrp="1"/>
          </p:cNvSpPr>
          <p:nvPr>
            <p:ph type="ftr" sz="quarter" idx="11"/>
          </p:nvPr>
        </p:nvSpPr>
        <p:spPr/>
        <p:txBody>
          <a:bodyPr/>
          <a:lstStyle/>
          <a:p>
            <a:r>
              <a:rPr lang="en-US"/>
              <a:t>www.incose.org/iw2020</a:t>
            </a:r>
            <a:endParaRPr lang="en-US" dirty="0"/>
          </a:p>
        </p:txBody>
      </p:sp>
      <p:sp>
        <p:nvSpPr>
          <p:cNvPr id="5" name="Slide Number Placeholder 4">
            <a:extLst>
              <a:ext uri="{FF2B5EF4-FFF2-40B4-BE49-F238E27FC236}">
                <a16:creationId xmlns:a16="http://schemas.microsoft.com/office/drawing/2014/main" id="{28F9CB11-BD2F-44AC-A38B-397EBEACD87B}"/>
              </a:ext>
            </a:extLst>
          </p:cNvPr>
          <p:cNvSpPr>
            <a:spLocks noGrp="1"/>
          </p:cNvSpPr>
          <p:nvPr>
            <p:ph type="sldNum" sz="quarter" idx="12"/>
          </p:nvPr>
        </p:nvSpPr>
        <p:spPr/>
        <p:txBody>
          <a:bodyPr/>
          <a:lstStyle/>
          <a:p>
            <a:fld id="{924B41C4-1474-8D42-B330-D2828683839D}" type="slidenum">
              <a:rPr lang="en-US" smtClean="0"/>
              <a:t>15</a:t>
            </a:fld>
            <a:endParaRPr lang="en-US"/>
          </a:p>
        </p:txBody>
      </p:sp>
      <p:sp>
        <p:nvSpPr>
          <p:cNvPr id="6" name="TextBox 5">
            <a:extLst>
              <a:ext uri="{FF2B5EF4-FFF2-40B4-BE49-F238E27FC236}">
                <a16:creationId xmlns:a16="http://schemas.microsoft.com/office/drawing/2014/main" id="{8AE38C49-949D-444A-9CFC-8C953AEA3C6D}"/>
              </a:ext>
            </a:extLst>
          </p:cNvPr>
          <p:cNvSpPr txBox="1"/>
          <p:nvPr/>
        </p:nvSpPr>
        <p:spPr>
          <a:xfrm>
            <a:off x="509047" y="2143503"/>
            <a:ext cx="2102177" cy="1938992"/>
          </a:xfrm>
          <a:prstGeom prst="rect">
            <a:avLst/>
          </a:prstGeom>
          <a:noFill/>
        </p:spPr>
        <p:txBody>
          <a:bodyPr wrap="square" rtlCol="0">
            <a:spAutoFit/>
          </a:bodyPr>
          <a:lstStyle/>
          <a:p>
            <a:r>
              <a:rPr lang="en-US" dirty="0"/>
              <a:t>Functions: </a:t>
            </a:r>
          </a:p>
          <a:p>
            <a:r>
              <a:rPr lang="en-US" dirty="0"/>
              <a:t>Make coffee</a:t>
            </a:r>
          </a:p>
          <a:p>
            <a:r>
              <a:rPr lang="en-US" dirty="0"/>
              <a:t>Be elec. Safe</a:t>
            </a:r>
          </a:p>
          <a:p>
            <a:r>
              <a:rPr lang="en-US" dirty="0"/>
              <a:t>Hold Water</a:t>
            </a:r>
          </a:p>
          <a:p>
            <a:r>
              <a:rPr lang="en-US" dirty="0"/>
              <a:t>….</a:t>
            </a:r>
          </a:p>
        </p:txBody>
      </p:sp>
      <p:sp>
        <p:nvSpPr>
          <p:cNvPr id="7" name="TextBox 6">
            <a:extLst>
              <a:ext uri="{FF2B5EF4-FFF2-40B4-BE49-F238E27FC236}">
                <a16:creationId xmlns:a16="http://schemas.microsoft.com/office/drawing/2014/main" id="{F0AAE7EC-9483-4F26-9E64-F6290A38F885}"/>
              </a:ext>
            </a:extLst>
          </p:cNvPr>
          <p:cNvSpPr txBox="1"/>
          <p:nvPr/>
        </p:nvSpPr>
        <p:spPr>
          <a:xfrm>
            <a:off x="3841455" y="2328169"/>
            <a:ext cx="2573518" cy="1569660"/>
          </a:xfrm>
          <a:prstGeom prst="rect">
            <a:avLst/>
          </a:prstGeom>
          <a:noFill/>
        </p:spPr>
        <p:txBody>
          <a:bodyPr wrap="square" rtlCol="0">
            <a:spAutoFit/>
          </a:bodyPr>
          <a:lstStyle/>
          <a:p>
            <a:r>
              <a:rPr lang="en-US" dirty="0"/>
              <a:t>Physical: </a:t>
            </a:r>
          </a:p>
          <a:p>
            <a:r>
              <a:rPr lang="en-US" dirty="0"/>
              <a:t>Chassis</a:t>
            </a:r>
          </a:p>
          <a:p>
            <a:r>
              <a:rPr lang="en-US" dirty="0"/>
              <a:t>Electrical</a:t>
            </a:r>
          </a:p>
          <a:p>
            <a:r>
              <a:rPr lang="en-US" dirty="0"/>
              <a:t>Water Reservoir</a:t>
            </a:r>
          </a:p>
        </p:txBody>
      </p:sp>
      <p:sp>
        <p:nvSpPr>
          <p:cNvPr id="8" name="Arrow: Left-Right 7">
            <a:extLst>
              <a:ext uri="{FF2B5EF4-FFF2-40B4-BE49-F238E27FC236}">
                <a16:creationId xmlns:a16="http://schemas.microsoft.com/office/drawing/2014/main" id="{247CD7AF-8525-47C1-A520-A1FE309A5C98}"/>
              </a:ext>
            </a:extLst>
          </p:cNvPr>
          <p:cNvSpPr/>
          <p:nvPr/>
        </p:nvSpPr>
        <p:spPr>
          <a:xfrm>
            <a:off x="2724346" y="2912882"/>
            <a:ext cx="1022775" cy="516118"/>
          </a:xfrm>
          <a:prstGeom prst="leftRightArrow">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3365840-80E9-45E8-B9B4-9C7D17A7D4C8}"/>
              </a:ext>
            </a:extLst>
          </p:cNvPr>
          <p:cNvSpPr txBox="1"/>
          <p:nvPr/>
        </p:nvSpPr>
        <p:spPr>
          <a:xfrm>
            <a:off x="6792045" y="1712553"/>
            <a:ext cx="1847654" cy="1200329"/>
          </a:xfrm>
          <a:prstGeom prst="rect">
            <a:avLst/>
          </a:prstGeom>
          <a:noFill/>
        </p:spPr>
        <p:txBody>
          <a:bodyPr wrap="square" rtlCol="0">
            <a:spAutoFit/>
          </a:bodyPr>
          <a:lstStyle/>
          <a:p>
            <a:r>
              <a:rPr lang="en-US" dirty="0"/>
              <a:t>Tooling: </a:t>
            </a:r>
          </a:p>
          <a:p>
            <a:r>
              <a:rPr lang="en-US" dirty="0"/>
              <a:t>Tool 1</a:t>
            </a:r>
          </a:p>
          <a:p>
            <a:r>
              <a:rPr lang="en-US" dirty="0"/>
              <a:t>Tool 2</a:t>
            </a:r>
          </a:p>
        </p:txBody>
      </p:sp>
      <p:sp>
        <p:nvSpPr>
          <p:cNvPr id="9" name="TextBox 8">
            <a:extLst>
              <a:ext uri="{FF2B5EF4-FFF2-40B4-BE49-F238E27FC236}">
                <a16:creationId xmlns:a16="http://schemas.microsoft.com/office/drawing/2014/main" id="{26048BF9-F2F5-4877-8EAA-461863D1A94A}"/>
              </a:ext>
            </a:extLst>
          </p:cNvPr>
          <p:cNvSpPr txBox="1"/>
          <p:nvPr/>
        </p:nvSpPr>
        <p:spPr>
          <a:xfrm>
            <a:off x="9740779" y="2783314"/>
            <a:ext cx="1847654" cy="1569660"/>
          </a:xfrm>
          <a:prstGeom prst="rect">
            <a:avLst/>
          </a:prstGeom>
          <a:noFill/>
        </p:spPr>
        <p:txBody>
          <a:bodyPr wrap="square" rtlCol="0">
            <a:spAutoFit/>
          </a:bodyPr>
          <a:lstStyle/>
          <a:p>
            <a:r>
              <a:rPr lang="en-US" dirty="0"/>
              <a:t>Test Equip: </a:t>
            </a:r>
          </a:p>
          <a:p>
            <a:r>
              <a:rPr lang="en-US" dirty="0"/>
              <a:t>Machine 1</a:t>
            </a:r>
          </a:p>
          <a:p>
            <a:r>
              <a:rPr lang="en-US" dirty="0"/>
              <a:t>Rack 2 </a:t>
            </a:r>
          </a:p>
          <a:p>
            <a:r>
              <a:rPr lang="en-US" dirty="0"/>
              <a:t>Testbench 3</a:t>
            </a:r>
          </a:p>
        </p:txBody>
      </p:sp>
      <p:sp>
        <p:nvSpPr>
          <p:cNvPr id="10" name="TextBox 9">
            <a:extLst>
              <a:ext uri="{FF2B5EF4-FFF2-40B4-BE49-F238E27FC236}">
                <a16:creationId xmlns:a16="http://schemas.microsoft.com/office/drawing/2014/main" id="{7B25BAC5-6B5A-431A-9858-37DB73436DA7}"/>
              </a:ext>
            </a:extLst>
          </p:cNvPr>
          <p:cNvSpPr txBox="1"/>
          <p:nvPr/>
        </p:nvSpPr>
        <p:spPr>
          <a:xfrm>
            <a:off x="6414973" y="4082495"/>
            <a:ext cx="2169221" cy="1938992"/>
          </a:xfrm>
          <a:prstGeom prst="rect">
            <a:avLst/>
          </a:prstGeom>
          <a:noFill/>
        </p:spPr>
        <p:txBody>
          <a:bodyPr wrap="square" rtlCol="0">
            <a:spAutoFit/>
          </a:bodyPr>
          <a:lstStyle/>
          <a:p>
            <a:r>
              <a:rPr lang="en-US" dirty="0"/>
              <a:t>Production Observations: </a:t>
            </a:r>
          </a:p>
          <a:p>
            <a:r>
              <a:rPr lang="en-US" dirty="0"/>
              <a:t>Process 1</a:t>
            </a:r>
          </a:p>
          <a:p>
            <a:r>
              <a:rPr lang="en-US" dirty="0"/>
              <a:t>Process 2 </a:t>
            </a:r>
          </a:p>
          <a:p>
            <a:r>
              <a:rPr lang="en-US" dirty="0"/>
              <a:t>Process 3</a:t>
            </a:r>
          </a:p>
        </p:txBody>
      </p:sp>
      <p:sp>
        <p:nvSpPr>
          <p:cNvPr id="11" name="Arrow: Left-Right 10">
            <a:extLst>
              <a:ext uri="{FF2B5EF4-FFF2-40B4-BE49-F238E27FC236}">
                <a16:creationId xmlns:a16="http://schemas.microsoft.com/office/drawing/2014/main" id="{C9F7509D-8CA1-4BDE-A660-724D8C958CA9}"/>
              </a:ext>
            </a:extLst>
          </p:cNvPr>
          <p:cNvSpPr/>
          <p:nvPr/>
        </p:nvSpPr>
        <p:spPr>
          <a:xfrm rot="1901686">
            <a:off x="5311550" y="3993120"/>
            <a:ext cx="1022775" cy="516118"/>
          </a:xfrm>
          <a:prstGeom prst="leftRightArrow">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Right 11">
            <a:extLst>
              <a:ext uri="{FF2B5EF4-FFF2-40B4-BE49-F238E27FC236}">
                <a16:creationId xmlns:a16="http://schemas.microsoft.com/office/drawing/2014/main" id="{DFA3128D-2FC2-45FF-8D27-68DA1B2B3B26}"/>
              </a:ext>
            </a:extLst>
          </p:cNvPr>
          <p:cNvSpPr/>
          <p:nvPr/>
        </p:nvSpPr>
        <p:spPr>
          <a:xfrm rot="20133989">
            <a:off x="5601801" y="2306355"/>
            <a:ext cx="1022775" cy="516118"/>
          </a:xfrm>
          <a:prstGeom prst="leftRightArrow">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Left-Right 12">
            <a:extLst>
              <a:ext uri="{FF2B5EF4-FFF2-40B4-BE49-F238E27FC236}">
                <a16:creationId xmlns:a16="http://schemas.microsoft.com/office/drawing/2014/main" id="{9976033F-8D99-449C-87FC-921F10558E1B}"/>
              </a:ext>
            </a:extLst>
          </p:cNvPr>
          <p:cNvSpPr/>
          <p:nvPr/>
        </p:nvSpPr>
        <p:spPr>
          <a:xfrm>
            <a:off x="8025834" y="3310085"/>
            <a:ext cx="1022775" cy="516118"/>
          </a:xfrm>
          <a:prstGeom prst="leftRightArrow">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4497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2E97-4B9E-4D43-8FF7-19EAED16E0DE}"/>
              </a:ext>
            </a:extLst>
          </p:cNvPr>
          <p:cNvSpPr>
            <a:spLocks noGrp="1"/>
          </p:cNvSpPr>
          <p:nvPr>
            <p:ph type="title"/>
          </p:nvPr>
        </p:nvSpPr>
        <p:spPr/>
        <p:txBody>
          <a:bodyPr/>
          <a:lstStyle/>
          <a:p>
            <a:r>
              <a:rPr lang="en-US" dirty="0"/>
              <a:t>V&amp;V Data Much More Accessible</a:t>
            </a:r>
          </a:p>
        </p:txBody>
      </p:sp>
      <p:sp>
        <p:nvSpPr>
          <p:cNvPr id="3" name="Content Placeholder 2">
            <a:extLst>
              <a:ext uri="{FF2B5EF4-FFF2-40B4-BE49-F238E27FC236}">
                <a16:creationId xmlns:a16="http://schemas.microsoft.com/office/drawing/2014/main" id="{35109C9F-30D8-424D-922E-6594F2EFD45E}"/>
              </a:ext>
            </a:extLst>
          </p:cNvPr>
          <p:cNvSpPr>
            <a:spLocks noGrp="1"/>
          </p:cNvSpPr>
          <p:nvPr>
            <p:ph idx="1"/>
          </p:nvPr>
        </p:nvSpPr>
        <p:spPr/>
        <p:txBody>
          <a:bodyPr>
            <a:normAutofit/>
          </a:bodyPr>
          <a:lstStyle/>
          <a:p>
            <a:r>
              <a:rPr lang="en-US" dirty="0"/>
              <a:t>Requirements, mapped to: </a:t>
            </a:r>
          </a:p>
          <a:p>
            <a:pPr lvl="1"/>
            <a:r>
              <a:rPr lang="en-US" dirty="0"/>
              <a:t>Functions, Physical architecture, Testing, equipment, tooling</a:t>
            </a:r>
          </a:p>
          <a:p>
            <a:r>
              <a:rPr lang="en-US" dirty="0"/>
              <a:t>Adaptable to changes</a:t>
            </a:r>
          </a:p>
          <a:p>
            <a:pPr lvl="1"/>
            <a:r>
              <a:rPr lang="en-US" dirty="0"/>
              <a:t>Edit a MS Word doc –&gt; now we edit the Model.</a:t>
            </a:r>
          </a:p>
          <a:p>
            <a:r>
              <a:rPr lang="en-US" dirty="0"/>
              <a:t>Verification &amp; Validation now far smoother</a:t>
            </a:r>
          </a:p>
          <a:p>
            <a:pPr lvl="1"/>
            <a:r>
              <a:rPr lang="en-US" dirty="0"/>
              <a:t>Test activities, pointers to artifacts (plans, reports) linked.</a:t>
            </a:r>
          </a:p>
          <a:p>
            <a:pPr lvl="1"/>
            <a:r>
              <a:rPr lang="en-US" dirty="0"/>
              <a:t>RVTM can be produced automatically</a:t>
            </a:r>
          </a:p>
          <a:p>
            <a:pPr lvl="2"/>
            <a:r>
              <a:rPr lang="en-US" sz="2400" dirty="0"/>
              <a:t>May still want to enter linking into a RM database such as DOORS</a:t>
            </a:r>
          </a:p>
          <a:p>
            <a:pPr lvl="1"/>
            <a:endParaRPr lang="en-US" dirty="0"/>
          </a:p>
        </p:txBody>
      </p:sp>
      <p:sp>
        <p:nvSpPr>
          <p:cNvPr id="4" name="Footer Placeholder 3">
            <a:extLst>
              <a:ext uri="{FF2B5EF4-FFF2-40B4-BE49-F238E27FC236}">
                <a16:creationId xmlns:a16="http://schemas.microsoft.com/office/drawing/2014/main" id="{D530B623-2286-4301-85D0-EE0CDC1D5C80}"/>
              </a:ext>
            </a:extLst>
          </p:cNvPr>
          <p:cNvSpPr>
            <a:spLocks noGrp="1"/>
          </p:cNvSpPr>
          <p:nvPr>
            <p:ph type="ftr" sz="quarter" idx="11"/>
          </p:nvPr>
        </p:nvSpPr>
        <p:spPr/>
        <p:txBody>
          <a:bodyPr/>
          <a:lstStyle/>
          <a:p>
            <a:r>
              <a:rPr lang="en-US"/>
              <a:t>www.incose.org/iw2020</a:t>
            </a:r>
            <a:endParaRPr lang="en-US" dirty="0"/>
          </a:p>
        </p:txBody>
      </p:sp>
      <p:sp>
        <p:nvSpPr>
          <p:cNvPr id="5" name="Slide Number Placeholder 4">
            <a:extLst>
              <a:ext uri="{FF2B5EF4-FFF2-40B4-BE49-F238E27FC236}">
                <a16:creationId xmlns:a16="http://schemas.microsoft.com/office/drawing/2014/main" id="{CB265038-BCE4-413F-8590-35467B4A412D}"/>
              </a:ext>
            </a:extLst>
          </p:cNvPr>
          <p:cNvSpPr>
            <a:spLocks noGrp="1"/>
          </p:cNvSpPr>
          <p:nvPr>
            <p:ph type="sldNum" sz="quarter" idx="12"/>
          </p:nvPr>
        </p:nvSpPr>
        <p:spPr/>
        <p:txBody>
          <a:bodyPr/>
          <a:lstStyle/>
          <a:p>
            <a:fld id="{924B41C4-1474-8D42-B330-D2828683839D}" type="slidenum">
              <a:rPr lang="en-US" smtClean="0"/>
              <a:t>16</a:t>
            </a:fld>
            <a:endParaRPr lang="en-US"/>
          </a:p>
        </p:txBody>
      </p:sp>
    </p:spTree>
    <p:extLst>
      <p:ext uri="{BB962C8B-B14F-4D97-AF65-F5344CB8AC3E}">
        <p14:creationId xmlns:p14="http://schemas.microsoft.com/office/powerpoint/2010/main" val="1114961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80756-EA5A-457C-9071-B8F72018ADC4}"/>
              </a:ext>
            </a:extLst>
          </p:cNvPr>
          <p:cNvSpPr>
            <a:spLocks noGrp="1"/>
          </p:cNvSpPr>
          <p:nvPr>
            <p:ph type="title"/>
          </p:nvPr>
        </p:nvSpPr>
        <p:spPr/>
        <p:txBody>
          <a:bodyPr/>
          <a:lstStyle/>
          <a:p>
            <a:r>
              <a:rPr lang="en-US" dirty="0"/>
              <a:t>Clarifications</a:t>
            </a:r>
          </a:p>
        </p:txBody>
      </p:sp>
      <p:sp>
        <p:nvSpPr>
          <p:cNvPr id="3" name="Content Placeholder 2">
            <a:extLst>
              <a:ext uri="{FF2B5EF4-FFF2-40B4-BE49-F238E27FC236}">
                <a16:creationId xmlns:a16="http://schemas.microsoft.com/office/drawing/2014/main" id="{38DC8698-0466-4784-AF54-C34C1AC51447}"/>
              </a:ext>
            </a:extLst>
          </p:cNvPr>
          <p:cNvSpPr>
            <a:spLocks noGrp="1"/>
          </p:cNvSpPr>
          <p:nvPr>
            <p:ph idx="1"/>
          </p:nvPr>
        </p:nvSpPr>
        <p:spPr/>
        <p:txBody>
          <a:bodyPr/>
          <a:lstStyle/>
          <a:p>
            <a:r>
              <a:rPr lang="en-US" dirty="0"/>
              <a:t>Not a replacement for a RM system such as DOORS</a:t>
            </a:r>
          </a:p>
          <a:p>
            <a:r>
              <a:rPr lang="en-US" dirty="0"/>
              <a:t>Not performing engineering design</a:t>
            </a:r>
          </a:p>
          <a:p>
            <a:pPr lvl="1"/>
            <a:r>
              <a:rPr lang="en-US" dirty="0"/>
              <a:t>May find interfaces</a:t>
            </a:r>
          </a:p>
          <a:p>
            <a:pPr lvl="1"/>
            <a:r>
              <a:rPr lang="en-US" dirty="0"/>
              <a:t>Could hang off of a design MBSE system</a:t>
            </a:r>
          </a:p>
          <a:p>
            <a:r>
              <a:rPr lang="en-US" dirty="0"/>
              <a:t>Requires maintenance, tool support</a:t>
            </a:r>
          </a:p>
          <a:p>
            <a:r>
              <a:rPr lang="en-US" dirty="0"/>
              <a:t>Not for change control, or workflow management</a:t>
            </a:r>
          </a:p>
        </p:txBody>
      </p:sp>
      <p:sp>
        <p:nvSpPr>
          <p:cNvPr id="4" name="Footer Placeholder 3">
            <a:extLst>
              <a:ext uri="{FF2B5EF4-FFF2-40B4-BE49-F238E27FC236}">
                <a16:creationId xmlns:a16="http://schemas.microsoft.com/office/drawing/2014/main" id="{D5AE29AD-8BF0-4C64-A206-2B7BC5929642}"/>
              </a:ext>
            </a:extLst>
          </p:cNvPr>
          <p:cNvSpPr>
            <a:spLocks noGrp="1"/>
          </p:cNvSpPr>
          <p:nvPr>
            <p:ph type="ftr" sz="quarter" idx="11"/>
          </p:nvPr>
        </p:nvSpPr>
        <p:spPr/>
        <p:txBody>
          <a:bodyPr/>
          <a:lstStyle/>
          <a:p>
            <a:r>
              <a:rPr lang="en-US" dirty="0"/>
              <a:t>www.incose.org/iw2020</a:t>
            </a:r>
          </a:p>
        </p:txBody>
      </p:sp>
      <p:sp>
        <p:nvSpPr>
          <p:cNvPr id="5" name="Slide Number Placeholder 4">
            <a:extLst>
              <a:ext uri="{FF2B5EF4-FFF2-40B4-BE49-F238E27FC236}">
                <a16:creationId xmlns:a16="http://schemas.microsoft.com/office/drawing/2014/main" id="{EBCD11D6-ED29-49C9-9AAE-47E28FA64D85}"/>
              </a:ext>
            </a:extLst>
          </p:cNvPr>
          <p:cNvSpPr>
            <a:spLocks noGrp="1"/>
          </p:cNvSpPr>
          <p:nvPr>
            <p:ph type="sldNum" sz="quarter" idx="12"/>
          </p:nvPr>
        </p:nvSpPr>
        <p:spPr/>
        <p:txBody>
          <a:bodyPr/>
          <a:lstStyle/>
          <a:p>
            <a:fld id="{924B41C4-1474-8D42-B330-D2828683839D}" type="slidenum">
              <a:rPr lang="en-US" smtClean="0"/>
              <a:t>17</a:t>
            </a:fld>
            <a:endParaRPr lang="en-US"/>
          </a:p>
        </p:txBody>
      </p:sp>
      <p:sp>
        <p:nvSpPr>
          <p:cNvPr id="6" name="TextBox 5">
            <a:extLst>
              <a:ext uri="{FF2B5EF4-FFF2-40B4-BE49-F238E27FC236}">
                <a16:creationId xmlns:a16="http://schemas.microsoft.com/office/drawing/2014/main" id="{34005C1E-DB49-4921-BDE3-2D7E887DAA2F}"/>
              </a:ext>
            </a:extLst>
          </p:cNvPr>
          <p:cNvSpPr txBox="1"/>
          <p:nvPr/>
        </p:nvSpPr>
        <p:spPr>
          <a:xfrm>
            <a:off x="764223" y="5283458"/>
            <a:ext cx="10830242" cy="584775"/>
          </a:xfrm>
          <a:prstGeom prst="rect">
            <a:avLst/>
          </a:prstGeom>
          <a:solidFill>
            <a:schemeClr val="accent2"/>
          </a:solidFill>
        </p:spPr>
        <p:txBody>
          <a:bodyPr wrap="square" rtlCol="0">
            <a:spAutoFit/>
          </a:bodyPr>
          <a:lstStyle/>
          <a:p>
            <a:r>
              <a:rPr lang="en-US" sz="3200" dirty="0">
                <a:solidFill>
                  <a:srgbClr val="FFFF00"/>
                </a:solidFill>
              </a:rPr>
              <a:t>All of these are workable! MB approach still recommended</a:t>
            </a:r>
          </a:p>
        </p:txBody>
      </p:sp>
    </p:spTree>
    <p:extLst>
      <p:ext uri="{BB962C8B-B14F-4D97-AF65-F5344CB8AC3E}">
        <p14:creationId xmlns:p14="http://schemas.microsoft.com/office/powerpoint/2010/main" val="2390442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3812-5C4E-4A0A-AB9B-1D91606BD62A}"/>
              </a:ext>
            </a:extLst>
          </p:cNvPr>
          <p:cNvSpPr>
            <a:spLocks noGrp="1"/>
          </p:cNvSpPr>
          <p:nvPr>
            <p:ph type="title"/>
          </p:nvPr>
        </p:nvSpPr>
        <p:spPr/>
        <p:txBody>
          <a:bodyPr/>
          <a:lstStyle/>
          <a:p>
            <a:r>
              <a:rPr lang="en-US" dirty="0"/>
              <a:t>Proposed: Worth the Front End Effort</a:t>
            </a:r>
          </a:p>
        </p:txBody>
      </p:sp>
      <p:sp>
        <p:nvSpPr>
          <p:cNvPr id="3" name="Content Placeholder 2">
            <a:extLst>
              <a:ext uri="{FF2B5EF4-FFF2-40B4-BE49-F238E27FC236}">
                <a16:creationId xmlns:a16="http://schemas.microsoft.com/office/drawing/2014/main" id="{79D275D7-4D70-4780-AA9E-63F286371242}"/>
              </a:ext>
            </a:extLst>
          </p:cNvPr>
          <p:cNvSpPr>
            <a:spLocks noGrp="1"/>
          </p:cNvSpPr>
          <p:nvPr>
            <p:ph idx="1"/>
          </p:nvPr>
        </p:nvSpPr>
        <p:spPr/>
        <p:txBody>
          <a:bodyPr>
            <a:normAutofit/>
          </a:bodyPr>
          <a:lstStyle/>
          <a:p>
            <a:r>
              <a:rPr lang="en-US" dirty="0"/>
              <a:t>Easier for Qualification Engineer to perform job</a:t>
            </a:r>
          </a:p>
          <a:p>
            <a:pPr lvl="1"/>
            <a:r>
              <a:rPr lang="en-US" dirty="0"/>
              <a:t>Built-in Context Diagram</a:t>
            </a:r>
          </a:p>
          <a:p>
            <a:pPr lvl="1"/>
            <a:r>
              <a:rPr lang="en-US" dirty="0"/>
              <a:t>Scalable: can drill-down to part (or function) in question</a:t>
            </a:r>
          </a:p>
          <a:p>
            <a:r>
              <a:rPr lang="en-US" dirty="0"/>
              <a:t>Can easily pass on work to successor, mid-project</a:t>
            </a:r>
          </a:p>
          <a:p>
            <a:r>
              <a:rPr lang="en-US" dirty="0"/>
              <a:t>Government acceptance can be Model-Based</a:t>
            </a:r>
          </a:p>
          <a:p>
            <a:pPr lvl="1"/>
            <a:r>
              <a:rPr lang="en-US" dirty="0"/>
              <a:t>Reviews can walk through the model, vs. a Word doc. </a:t>
            </a:r>
          </a:p>
          <a:p>
            <a:r>
              <a:rPr lang="en-US" dirty="0"/>
              <a:t>Can spot gaps, hidden interfaces more easily</a:t>
            </a:r>
          </a:p>
          <a:p>
            <a:pPr lvl="1"/>
            <a:r>
              <a:rPr lang="en-US" dirty="0"/>
              <a:t>Early on is best, but can see gaps at any time</a:t>
            </a:r>
          </a:p>
        </p:txBody>
      </p:sp>
      <p:sp>
        <p:nvSpPr>
          <p:cNvPr id="4" name="Footer Placeholder 3">
            <a:extLst>
              <a:ext uri="{FF2B5EF4-FFF2-40B4-BE49-F238E27FC236}">
                <a16:creationId xmlns:a16="http://schemas.microsoft.com/office/drawing/2014/main" id="{1D3DA4E1-2365-4857-AC59-68DDD32E4AEF}"/>
              </a:ext>
            </a:extLst>
          </p:cNvPr>
          <p:cNvSpPr>
            <a:spLocks noGrp="1"/>
          </p:cNvSpPr>
          <p:nvPr>
            <p:ph type="ftr" sz="quarter" idx="11"/>
          </p:nvPr>
        </p:nvSpPr>
        <p:spPr/>
        <p:txBody>
          <a:bodyPr/>
          <a:lstStyle/>
          <a:p>
            <a:r>
              <a:rPr lang="en-US"/>
              <a:t>www.incose.org/iw2020</a:t>
            </a:r>
            <a:endParaRPr lang="en-US" dirty="0"/>
          </a:p>
        </p:txBody>
      </p:sp>
      <p:sp>
        <p:nvSpPr>
          <p:cNvPr id="5" name="Slide Number Placeholder 4">
            <a:extLst>
              <a:ext uri="{FF2B5EF4-FFF2-40B4-BE49-F238E27FC236}">
                <a16:creationId xmlns:a16="http://schemas.microsoft.com/office/drawing/2014/main" id="{3E07031B-502B-42DB-AE06-07AA9CEA610E}"/>
              </a:ext>
            </a:extLst>
          </p:cNvPr>
          <p:cNvSpPr>
            <a:spLocks noGrp="1"/>
          </p:cNvSpPr>
          <p:nvPr>
            <p:ph type="sldNum" sz="quarter" idx="12"/>
          </p:nvPr>
        </p:nvSpPr>
        <p:spPr/>
        <p:txBody>
          <a:bodyPr/>
          <a:lstStyle/>
          <a:p>
            <a:fld id="{924B41C4-1474-8D42-B330-D2828683839D}" type="slidenum">
              <a:rPr lang="en-US" smtClean="0"/>
              <a:t>18</a:t>
            </a:fld>
            <a:endParaRPr lang="en-US"/>
          </a:p>
        </p:txBody>
      </p:sp>
    </p:spTree>
    <p:extLst>
      <p:ext uri="{BB962C8B-B14F-4D97-AF65-F5344CB8AC3E}">
        <p14:creationId xmlns:p14="http://schemas.microsoft.com/office/powerpoint/2010/main" val="328177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00C0-E578-4431-9F2D-80F4965D86EA}"/>
              </a:ext>
            </a:extLst>
          </p:cNvPr>
          <p:cNvSpPr>
            <a:spLocks noGrp="1"/>
          </p:cNvSpPr>
          <p:nvPr>
            <p:ph type="title"/>
          </p:nvPr>
        </p:nvSpPr>
        <p:spPr>
          <a:xfrm>
            <a:off x="609919" y="274639"/>
            <a:ext cx="9235122" cy="1143000"/>
          </a:xfrm>
        </p:spPr>
        <p:txBody>
          <a:bodyPr/>
          <a:lstStyle/>
          <a:p>
            <a:r>
              <a:rPr lang="en-US" dirty="0"/>
              <a:t>Higher Quality Product, Lower Cost</a:t>
            </a:r>
          </a:p>
        </p:txBody>
      </p:sp>
      <p:sp>
        <p:nvSpPr>
          <p:cNvPr id="3" name="Content Placeholder 2">
            <a:extLst>
              <a:ext uri="{FF2B5EF4-FFF2-40B4-BE49-F238E27FC236}">
                <a16:creationId xmlns:a16="http://schemas.microsoft.com/office/drawing/2014/main" id="{9D0BBA86-E5D7-4C5D-AE0D-18D3C6E3AC0D}"/>
              </a:ext>
            </a:extLst>
          </p:cNvPr>
          <p:cNvSpPr>
            <a:spLocks noGrp="1"/>
          </p:cNvSpPr>
          <p:nvPr>
            <p:ph idx="1"/>
          </p:nvPr>
        </p:nvSpPr>
        <p:spPr/>
        <p:txBody>
          <a:bodyPr/>
          <a:lstStyle/>
          <a:p>
            <a:r>
              <a:rPr lang="en-US" dirty="0"/>
              <a:t>Time (hours, salary) spent on qualification effort reduced</a:t>
            </a:r>
          </a:p>
          <a:p>
            <a:r>
              <a:rPr lang="en-US" dirty="0"/>
              <a:t>Visual approach, easier to spot interface V&amp;V gaps</a:t>
            </a:r>
          </a:p>
          <a:p>
            <a:r>
              <a:rPr lang="en-US" dirty="0"/>
              <a:t>Increase customer confidence, satisfaction</a:t>
            </a:r>
          </a:p>
          <a:p>
            <a:pPr lvl="1"/>
            <a:r>
              <a:rPr lang="en-US" dirty="0"/>
              <a:t>Some government customers, very concerned about transparency</a:t>
            </a:r>
          </a:p>
          <a:p>
            <a:pPr lvl="1"/>
            <a:r>
              <a:rPr lang="en-US" dirty="0"/>
              <a:t>Some like to ‘drill down’. </a:t>
            </a:r>
          </a:p>
          <a:p>
            <a:pPr lvl="1"/>
            <a:endParaRPr lang="en-US" dirty="0"/>
          </a:p>
        </p:txBody>
      </p:sp>
      <p:sp>
        <p:nvSpPr>
          <p:cNvPr id="4" name="Footer Placeholder 3">
            <a:extLst>
              <a:ext uri="{FF2B5EF4-FFF2-40B4-BE49-F238E27FC236}">
                <a16:creationId xmlns:a16="http://schemas.microsoft.com/office/drawing/2014/main" id="{E123ADEA-2B1C-4B79-8182-5B7A1EB95182}"/>
              </a:ext>
            </a:extLst>
          </p:cNvPr>
          <p:cNvSpPr>
            <a:spLocks noGrp="1"/>
          </p:cNvSpPr>
          <p:nvPr>
            <p:ph type="ftr" sz="quarter" idx="11"/>
          </p:nvPr>
        </p:nvSpPr>
        <p:spPr/>
        <p:txBody>
          <a:bodyPr/>
          <a:lstStyle/>
          <a:p>
            <a:r>
              <a:rPr lang="en-US"/>
              <a:t>www.incose.org/iw2020</a:t>
            </a:r>
            <a:endParaRPr lang="en-US" dirty="0"/>
          </a:p>
        </p:txBody>
      </p:sp>
      <p:sp>
        <p:nvSpPr>
          <p:cNvPr id="5" name="Slide Number Placeholder 4">
            <a:extLst>
              <a:ext uri="{FF2B5EF4-FFF2-40B4-BE49-F238E27FC236}">
                <a16:creationId xmlns:a16="http://schemas.microsoft.com/office/drawing/2014/main" id="{91DAFE2F-8C27-42B3-BDDF-ADF9C01F2756}"/>
              </a:ext>
            </a:extLst>
          </p:cNvPr>
          <p:cNvSpPr>
            <a:spLocks noGrp="1"/>
          </p:cNvSpPr>
          <p:nvPr>
            <p:ph type="sldNum" sz="quarter" idx="12"/>
          </p:nvPr>
        </p:nvSpPr>
        <p:spPr/>
        <p:txBody>
          <a:bodyPr/>
          <a:lstStyle/>
          <a:p>
            <a:fld id="{924B41C4-1474-8D42-B330-D2828683839D}" type="slidenum">
              <a:rPr lang="en-US" smtClean="0"/>
              <a:t>19</a:t>
            </a:fld>
            <a:endParaRPr lang="en-US"/>
          </a:p>
        </p:txBody>
      </p:sp>
      <p:sp>
        <p:nvSpPr>
          <p:cNvPr id="7" name="TextBox 6">
            <a:extLst>
              <a:ext uri="{FF2B5EF4-FFF2-40B4-BE49-F238E27FC236}">
                <a16:creationId xmlns:a16="http://schemas.microsoft.com/office/drawing/2014/main" id="{606EE6E4-C9E0-485F-923E-1AAA98B3108A}"/>
              </a:ext>
            </a:extLst>
          </p:cNvPr>
          <p:cNvSpPr txBox="1"/>
          <p:nvPr/>
        </p:nvSpPr>
        <p:spPr>
          <a:xfrm>
            <a:off x="764223" y="5283458"/>
            <a:ext cx="10830242" cy="584775"/>
          </a:xfrm>
          <a:prstGeom prst="rect">
            <a:avLst/>
          </a:prstGeom>
          <a:solidFill>
            <a:schemeClr val="accent2"/>
          </a:solidFill>
        </p:spPr>
        <p:txBody>
          <a:bodyPr wrap="square" rtlCol="0">
            <a:spAutoFit/>
          </a:bodyPr>
          <a:lstStyle/>
          <a:p>
            <a:r>
              <a:rPr lang="en-US" sz="3200" dirty="0">
                <a:solidFill>
                  <a:srgbClr val="FFFF00"/>
                </a:solidFill>
              </a:rPr>
              <a:t>Up-front investment in MBSE V&amp;V infrastructure is worth it</a:t>
            </a:r>
          </a:p>
        </p:txBody>
      </p:sp>
    </p:spTree>
    <p:extLst>
      <p:ext uri="{BB962C8B-B14F-4D97-AF65-F5344CB8AC3E}">
        <p14:creationId xmlns:p14="http://schemas.microsoft.com/office/powerpoint/2010/main" val="1766038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F9E9-BE7D-4C5A-AAFE-A1409732D688}"/>
              </a:ext>
            </a:extLst>
          </p:cNvPr>
          <p:cNvSpPr>
            <a:spLocks noGrp="1"/>
          </p:cNvSpPr>
          <p:nvPr>
            <p:ph type="title"/>
          </p:nvPr>
        </p:nvSpPr>
        <p:spPr/>
        <p:txBody>
          <a:bodyPr/>
          <a:lstStyle/>
          <a:p>
            <a:r>
              <a:rPr lang="en-US" dirty="0"/>
              <a:t>MBSE – Not Just For Design</a:t>
            </a:r>
          </a:p>
        </p:txBody>
      </p:sp>
      <p:sp>
        <p:nvSpPr>
          <p:cNvPr id="3" name="Content Placeholder 2">
            <a:extLst>
              <a:ext uri="{FF2B5EF4-FFF2-40B4-BE49-F238E27FC236}">
                <a16:creationId xmlns:a16="http://schemas.microsoft.com/office/drawing/2014/main" id="{193EF3C7-F7E4-45CE-813D-DF50B45CB542}"/>
              </a:ext>
            </a:extLst>
          </p:cNvPr>
          <p:cNvSpPr>
            <a:spLocks noGrp="1"/>
          </p:cNvSpPr>
          <p:nvPr>
            <p:ph idx="1"/>
          </p:nvPr>
        </p:nvSpPr>
        <p:spPr>
          <a:xfrm>
            <a:off x="609918" y="1600201"/>
            <a:ext cx="10978515" cy="2961639"/>
          </a:xfrm>
        </p:spPr>
        <p:txBody>
          <a:bodyPr/>
          <a:lstStyle/>
          <a:p>
            <a:r>
              <a:rPr lang="en-US" dirty="0"/>
              <a:t>Qualification = V&amp;V!</a:t>
            </a:r>
          </a:p>
          <a:p>
            <a:pPr lvl="1"/>
            <a:r>
              <a:rPr lang="en-US" dirty="0"/>
              <a:t>Government systems, formal process</a:t>
            </a:r>
          </a:p>
          <a:p>
            <a:r>
              <a:rPr lang="en-US" dirty="0"/>
              <a:t>Many companies have moved to model based design and development</a:t>
            </a:r>
          </a:p>
          <a:p>
            <a:r>
              <a:rPr lang="en-US" dirty="0"/>
              <a:t>Some operations – qualification – still document based</a:t>
            </a:r>
          </a:p>
        </p:txBody>
      </p:sp>
      <p:sp>
        <p:nvSpPr>
          <p:cNvPr id="4" name="Footer Placeholder 3">
            <a:extLst>
              <a:ext uri="{FF2B5EF4-FFF2-40B4-BE49-F238E27FC236}">
                <a16:creationId xmlns:a16="http://schemas.microsoft.com/office/drawing/2014/main" id="{E52CEE24-CE7D-4EE7-82B2-0310E8353548}"/>
              </a:ext>
            </a:extLst>
          </p:cNvPr>
          <p:cNvSpPr>
            <a:spLocks noGrp="1"/>
          </p:cNvSpPr>
          <p:nvPr>
            <p:ph type="ftr" sz="quarter" idx="11"/>
          </p:nvPr>
        </p:nvSpPr>
        <p:spPr/>
        <p:txBody>
          <a:bodyPr/>
          <a:lstStyle/>
          <a:p>
            <a:r>
              <a:rPr lang="en-US"/>
              <a:t>www.incose.org/iw2020</a:t>
            </a:r>
            <a:endParaRPr lang="en-US" dirty="0"/>
          </a:p>
        </p:txBody>
      </p:sp>
      <p:sp>
        <p:nvSpPr>
          <p:cNvPr id="5" name="Slide Number Placeholder 4">
            <a:extLst>
              <a:ext uri="{FF2B5EF4-FFF2-40B4-BE49-F238E27FC236}">
                <a16:creationId xmlns:a16="http://schemas.microsoft.com/office/drawing/2014/main" id="{FB16F466-843C-4AFB-B8A5-BCF4DA60872F}"/>
              </a:ext>
            </a:extLst>
          </p:cNvPr>
          <p:cNvSpPr>
            <a:spLocks noGrp="1"/>
          </p:cNvSpPr>
          <p:nvPr>
            <p:ph type="sldNum" sz="quarter" idx="12"/>
          </p:nvPr>
        </p:nvSpPr>
        <p:spPr/>
        <p:txBody>
          <a:bodyPr/>
          <a:lstStyle/>
          <a:p>
            <a:fld id="{924B41C4-1474-8D42-B330-D2828683839D}" type="slidenum">
              <a:rPr lang="en-US" smtClean="0"/>
              <a:t>2</a:t>
            </a:fld>
            <a:endParaRPr lang="en-US"/>
          </a:p>
        </p:txBody>
      </p:sp>
      <p:sp>
        <p:nvSpPr>
          <p:cNvPr id="6" name="TextBox 5">
            <a:extLst>
              <a:ext uri="{FF2B5EF4-FFF2-40B4-BE49-F238E27FC236}">
                <a16:creationId xmlns:a16="http://schemas.microsoft.com/office/drawing/2014/main" id="{1DCE6FD4-6BC7-4EF5-A57E-DB6683F1C8A1}"/>
              </a:ext>
            </a:extLst>
          </p:cNvPr>
          <p:cNvSpPr txBox="1"/>
          <p:nvPr/>
        </p:nvSpPr>
        <p:spPr>
          <a:xfrm>
            <a:off x="770414" y="4825684"/>
            <a:ext cx="10657522" cy="1077218"/>
          </a:xfrm>
          <a:prstGeom prst="rect">
            <a:avLst/>
          </a:prstGeom>
          <a:solidFill>
            <a:schemeClr val="accent2"/>
          </a:solidFill>
        </p:spPr>
        <p:txBody>
          <a:bodyPr wrap="square" rtlCol="0">
            <a:spAutoFit/>
          </a:bodyPr>
          <a:lstStyle/>
          <a:p>
            <a:pPr algn="ctr"/>
            <a:r>
              <a:rPr lang="en-US" sz="3200" dirty="0">
                <a:solidFill>
                  <a:srgbClr val="FFFF00"/>
                </a:solidFill>
              </a:rPr>
              <a:t>Using MBSE tool to track, organize, and finally grant “Qualified” status to a product can save time and money</a:t>
            </a:r>
          </a:p>
        </p:txBody>
      </p:sp>
    </p:spTree>
    <p:extLst>
      <p:ext uri="{BB962C8B-B14F-4D97-AF65-F5344CB8AC3E}">
        <p14:creationId xmlns:p14="http://schemas.microsoft.com/office/powerpoint/2010/main" val="2798592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86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3B90-3B22-43C5-A2D2-950A3F67BBB7}"/>
              </a:ext>
            </a:extLst>
          </p:cNvPr>
          <p:cNvSpPr>
            <a:spLocks noGrp="1"/>
          </p:cNvSpPr>
          <p:nvPr>
            <p:ph type="title"/>
          </p:nvPr>
        </p:nvSpPr>
        <p:spPr/>
        <p:txBody>
          <a:bodyPr/>
          <a:lstStyle/>
          <a:p>
            <a:r>
              <a:rPr lang="en-US" dirty="0"/>
              <a:t>Document Based Qualification</a:t>
            </a:r>
          </a:p>
        </p:txBody>
      </p:sp>
      <p:sp>
        <p:nvSpPr>
          <p:cNvPr id="3" name="Content Placeholder 2">
            <a:extLst>
              <a:ext uri="{FF2B5EF4-FFF2-40B4-BE49-F238E27FC236}">
                <a16:creationId xmlns:a16="http://schemas.microsoft.com/office/drawing/2014/main" id="{1E31C06B-2507-4A56-8308-A4B26BE3A4D1}"/>
              </a:ext>
            </a:extLst>
          </p:cNvPr>
          <p:cNvSpPr>
            <a:spLocks noGrp="1"/>
          </p:cNvSpPr>
          <p:nvPr>
            <p:ph idx="1"/>
          </p:nvPr>
        </p:nvSpPr>
        <p:spPr>
          <a:xfrm>
            <a:off x="609918" y="1600201"/>
            <a:ext cx="10978515" cy="3835399"/>
          </a:xfrm>
        </p:spPr>
        <p:txBody>
          <a:bodyPr>
            <a:normAutofit/>
          </a:bodyPr>
          <a:lstStyle/>
          <a:p>
            <a:r>
              <a:rPr lang="en-US" dirty="0"/>
              <a:t>My role: Qualification Engineer for multiple components</a:t>
            </a:r>
          </a:p>
          <a:p>
            <a:r>
              <a:rPr lang="en-US" dirty="0"/>
              <a:t>Qualification Plan in MS Word</a:t>
            </a:r>
          </a:p>
          <a:p>
            <a:pPr lvl="1"/>
            <a:r>
              <a:rPr lang="en-US" dirty="0"/>
              <a:t>Wide range of parts: tire valve to complex Electro/mech parts</a:t>
            </a:r>
          </a:p>
          <a:p>
            <a:pPr lvl="1"/>
            <a:r>
              <a:rPr lang="en-US" dirty="0"/>
              <a:t>Requirements, design, production, Reliability</a:t>
            </a:r>
          </a:p>
          <a:p>
            <a:pPr lvl="1"/>
            <a:r>
              <a:rPr lang="en-US" dirty="0"/>
              <a:t>Plan is for Verification; approach works for Validation also</a:t>
            </a:r>
          </a:p>
          <a:p>
            <a:r>
              <a:rPr lang="en-US" dirty="0"/>
              <a:t>Required for Government / High Consequence Items</a:t>
            </a:r>
          </a:p>
        </p:txBody>
      </p:sp>
      <p:sp>
        <p:nvSpPr>
          <p:cNvPr id="4" name="Footer Placeholder 3">
            <a:extLst>
              <a:ext uri="{FF2B5EF4-FFF2-40B4-BE49-F238E27FC236}">
                <a16:creationId xmlns:a16="http://schemas.microsoft.com/office/drawing/2014/main" id="{3CD94B19-D129-4FCE-8B9E-4934E3280076}"/>
              </a:ext>
            </a:extLst>
          </p:cNvPr>
          <p:cNvSpPr>
            <a:spLocks noGrp="1"/>
          </p:cNvSpPr>
          <p:nvPr>
            <p:ph type="ftr" sz="quarter" idx="11"/>
          </p:nvPr>
        </p:nvSpPr>
        <p:spPr/>
        <p:txBody>
          <a:bodyPr/>
          <a:lstStyle/>
          <a:p>
            <a:r>
              <a:rPr lang="en-US"/>
              <a:t>www.incose.org/iw2020</a:t>
            </a:r>
            <a:endParaRPr lang="en-US" dirty="0"/>
          </a:p>
        </p:txBody>
      </p:sp>
      <p:sp>
        <p:nvSpPr>
          <p:cNvPr id="5" name="Slide Number Placeholder 4">
            <a:extLst>
              <a:ext uri="{FF2B5EF4-FFF2-40B4-BE49-F238E27FC236}">
                <a16:creationId xmlns:a16="http://schemas.microsoft.com/office/drawing/2014/main" id="{B926124A-0A70-4D9B-AA87-37EBC416AAFF}"/>
              </a:ext>
            </a:extLst>
          </p:cNvPr>
          <p:cNvSpPr>
            <a:spLocks noGrp="1"/>
          </p:cNvSpPr>
          <p:nvPr>
            <p:ph type="sldNum" sz="quarter" idx="12"/>
          </p:nvPr>
        </p:nvSpPr>
        <p:spPr/>
        <p:txBody>
          <a:bodyPr/>
          <a:lstStyle/>
          <a:p>
            <a:fld id="{924B41C4-1474-8D42-B330-D2828683839D}" type="slidenum">
              <a:rPr lang="en-US" smtClean="0"/>
              <a:t>3</a:t>
            </a:fld>
            <a:endParaRPr lang="en-US"/>
          </a:p>
        </p:txBody>
      </p:sp>
      <p:sp>
        <p:nvSpPr>
          <p:cNvPr id="7" name="TextBox 6">
            <a:extLst>
              <a:ext uri="{FF2B5EF4-FFF2-40B4-BE49-F238E27FC236}">
                <a16:creationId xmlns:a16="http://schemas.microsoft.com/office/drawing/2014/main" id="{DBFD7115-357C-4069-8E3C-4C5F471E6809}"/>
              </a:ext>
            </a:extLst>
          </p:cNvPr>
          <p:cNvSpPr txBox="1"/>
          <p:nvPr/>
        </p:nvSpPr>
        <p:spPr>
          <a:xfrm>
            <a:off x="770414" y="5079553"/>
            <a:ext cx="10657522" cy="1077218"/>
          </a:xfrm>
          <a:prstGeom prst="rect">
            <a:avLst/>
          </a:prstGeom>
          <a:solidFill>
            <a:schemeClr val="accent2"/>
          </a:solidFill>
        </p:spPr>
        <p:txBody>
          <a:bodyPr wrap="square" rtlCol="0">
            <a:spAutoFit/>
          </a:bodyPr>
          <a:lstStyle/>
          <a:p>
            <a:pPr algn="ctr"/>
            <a:r>
              <a:rPr lang="en-US" sz="3200" dirty="0">
                <a:solidFill>
                  <a:srgbClr val="FFFF00"/>
                </a:solidFill>
              </a:rPr>
              <a:t>Tracking the work is not doing the work; any reductions through use of a MBSE tool are most welcome</a:t>
            </a:r>
          </a:p>
        </p:txBody>
      </p:sp>
    </p:spTree>
    <p:extLst>
      <p:ext uri="{BB962C8B-B14F-4D97-AF65-F5344CB8AC3E}">
        <p14:creationId xmlns:p14="http://schemas.microsoft.com/office/powerpoint/2010/main" val="13414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919E-D3A7-42D5-B5B8-65318FDB057C}"/>
              </a:ext>
            </a:extLst>
          </p:cNvPr>
          <p:cNvSpPr>
            <a:spLocks noGrp="1"/>
          </p:cNvSpPr>
          <p:nvPr>
            <p:ph type="title"/>
          </p:nvPr>
        </p:nvSpPr>
        <p:spPr/>
        <p:txBody>
          <a:bodyPr/>
          <a:lstStyle/>
          <a:p>
            <a:r>
              <a:rPr lang="en-US" dirty="0"/>
              <a:t>Example: Coffee Pot</a:t>
            </a:r>
          </a:p>
        </p:txBody>
      </p:sp>
      <p:sp>
        <p:nvSpPr>
          <p:cNvPr id="4" name="Footer Placeholder 3">
            <a:extLst>
              <a:ext uri="{FF2B5EF4-FFF2-40B4-BE49-F238E27FC236}">
                <a16:creationId xmlns:a16="http://schemas.microsoft.com/office/drawing/2014/main" id="{E5D267CC-0FDC-4BD7-891B-3AFEDD2B7CA8}"/>
              </a:ext>
            </a:extLst>
          </p:cNvPr>
          <p:cNvSpPr>
            <a:spLocks noGrp="1"/>
          </p:cNvSpPr>
          <p:nvPr>
            <p:ph type="ftr" sz="quarter" idx="11"/>
          </p:nvPr>
        </p:nvSpPr>
        <p:spPr/>
        <p:txBody>
          <a:bodyPr/>
          <a:lstStyle/>
          <a:p>
            <a:r>
              <a:rPr lang="en-US"/>
              <a:t>www.incose.org/iw2020</a:t>
            </a:r>
            <a:endParaRPr lang="en-US" dirty="0"/>
          </a:p>
        </p:txBody>
      </p:sp>
      <p:sp>
        <p:nvSpPr>
          <p:cNvPr id="5" name="Slide Number Placeholder 4">
            <a:extLst>
              <a:ext uri="{FF2B5EF4-FFF2-40B4-BE49-F238E27FC236}">
                <a16:creationId xmlns:a16="http://schemas.microsoft.com/office/drawing/2014/main" id="{E06D86E3-046D-494D-8DB4-D4952D1ED173}"/>
              </a:ext>
            </a:extLst>
          </p:cNvPr>
          <p:cNvSpPr>
            <a:spLocks noGrp="1"/>
          </p:cNvSpPr>
          <p:nvPr>
            <p:ph type="sldNum" sz="quarter" idx="12"/>
          </p:nvPr>
        </p:nvSpPr>
        <p:spPr/>
        <p:txBody>
          <a:bodyPr/>
          <a:lstStyle/>
          <a:p>
            <a:fld id="{924B41C4-1474-8D42-B330-D2828683839D}" type="slidenum">
              <a:rPr lang="en-US" smtClean="0"/>
              <a:t>4</a:t>
            </a:fld>
            <a:endParaRPr lang="en-US"/>
          </a:p>
        </p:txBody>
      </p:sp>
      <p:pic>
        <p:nvPicPr>
          <p:cNvPr id="9" name="Picture 8">
            <a:extLst>
              <a:ext uri="{FF2B5EF4-FFF2-40B4-BE49-F238E27FC236}">
                <a16:creationId xmlns:a16="http://schemas.microsoft.com/office/drawing/2014/main" id="{9F8AEB7A-2252-4276-A66B-774A5C1122CE}"/>
              </a:ext>
            </a:extLst>
          </p:cNvPr>
          <p:cNvPicPr>
            <a:picLocks noChangeAspect="1"/>
          </p:cNvPicPr>
          <p:nvPr/>
        </p:nvPicPr>
        <p:blipFill>
          <a:blip r:embed="rId2"/>
          <a:stretch>
            <a:fillRect/>
          </a:stretch>
        </p:blipFill>
        <p:spPr>
          <a:xfrm>
            <a:off x="2551251" y="1573420"/>
            <a:ext cx="7614041" cy="4280120"/>
          </a:xfrm>
          <a:prstGeom prst="rect">
            <a:avLst/>
          </a:prstGeom>
        </p:spPr>
      </p:pic>
    </p:spTree>
    <p:extLst>
      <p:ext uri="{BB962C8B-B14F-4D97-AF65-F5344CB8AC3E}">
        <p14:creationId xmlns:p14="http://schemas.microsoft.com/office/powerpoint/2010/main" val="1676343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75C95-D6F8-45D0-BA18-2B2B0525B15F}"/>
              </a:ext>
            </a:extLst>
          </p:cNvPr>
          <p:cNvSpPr>
            <a:spLocks noGrp="1"/>
          </p:cNvSpPr>
          <p:nvPr>
            <p:ph type="title"/>
          </p:nvPr>
        </p:nvSpPr>
        <p:spPr/>
        <p:txBody>
          <a:bodyPr/>
          <a:lstStyle/>
          <a:p>
            <a:r>
              <a:rPr lang="en-US" dirty="0"/>
              <a:t>Data Elements: Requirements &amp; Design</a:t>
            </a:r>
          </a:p>
        </p:txBody>
      </p:sp>
      <p:sp>
        <p:nvSpPr>
          <p:cNvPr id="3" name="Content Placeholder 2">
            <a:extLst>
              <a:ext uri="{FF2B5EF4-FFF2-40B4-BE49-F238E27FC236}">
                <a16:creationId xmlns:a16="http://schemas.microsoft.com/office/drawing/2014/main" id="{FA13DEE1-ED45-4413-A9DA-7A338641CB24}"/>
              </a:ext>
            </a:extLst>
          </p:cNvPr>
          <p:cNvSpPr>
            <a:spLocks noGrp="1"/>
          </p:cNvSpPr>
          <p:nvPr>
            <p:ph idx="1"/>
          </p:nvPr>
        </p:nvSpPr>
        <p:spPr/>
        <p:txBody>
          <a:bodyPr>
            <a:normAutofit/>
          </a:bodyPr>
          <a:lstStyle/>
          <a:p>
            <a:r>
              <a:rPr lang="en-US" dirty="0"/>
              <a:t>Integrated Data as a Foundation of Systems Engr. </a:t>
            </a:r>
          </a:p>
          <a:p>
            <a:r>
              <a:rPr lang="en-US" dirty="0"/>
              <a:t>Define data elements! </a:t>
            </a:r>
          </a:p>
          <a:p>
            <a:pPr lvl="1"/>
            <a:r>
              <a:rPr lang="en-US" dirty="0"/>
              <a:t>Requirements</a:t>
            </a:r>
          </a:p>
          <a:p>
            <a:pPr lvl="2"/>
            <a:r>
              <a:rPr lang="en-US" dirty="0"/>
              <a:t>Functional, Interface, Transport, Environmental, …</a:t>
            </a:r>
          </a:p>
          <a:p>
            <a:pPr lvl="1"/>
            <a:r>
              <a:rPr lang="en-US" dirty="0"/>
              <a:t>Solid drawings / CREO</a:t>
            </a:r>
          </a:p>
          <a:p>
            <a:pPr lvl="1"/>
            <a:r>
              <a:rPr lang="en-US" dirty="0"/>
              <a:t>Handling specification</a:t>
            </a:r>
          </a:p>
          <a:p>
            <a:pPr lvl="1"/>
            <a:r>
              <a:rPr lang="en-US" dirty="0"/>
              <a:t>Production specifications</a:t>
            </a:r>
          </a:p>
          <a:p>
            <a:pPr lvl="1"/>
            <a:r>
              <a:rPr lang="en-US" dirty="0"/>
              <a:t>Programmatic: status reports, SEMP, REMP, V&amp;V plan, …</a:t>
            </a:r>
          </a:p>
          <a:p>
            <a:endParaRPr lang="en-US" dirty="0"/>
          </a:p>
        </p:txBody>
      </p:sp>
      <p:sp>
        <p:nvSpPr>
          <p:cNvPr id="4" name="Footer Placeholder 3">
            <a:extLst>
              <a:ext uri="{FF2B5EF4-FFF2-40B4-BE49-F238E27FC236}">
                <a16:creationId xmlns:a16="http://schemas.microsoft.com/office/drawing/2014/main" id="{B9C70AB8-AF08-47EA-9390-62DAF5F952EE}"/>
              </a:ext>
            </a:extLst>
          </p:cNvPr>
          <p:cNvSpPr>
            <a:spLocks noGrp="1"/>
          </p:cNvSpPr>
          <p:nvPr>
            <p:ph type="ftr" sz="quarter" idx="11"/>
          </p:nvPr>
        </p:nvSpPr>
        <p:spPr/>
        <p:txBody>
          <a:bodyPr/>
          <a:lstStyle/>
          <a:p>
            <a:r>
              <a:rPr lang="en-US"/>
              <a:t>www.incose.org/iw2020</a:t>
            </a:r>
            <a:endParaRPr lang="en-US" dirty="0"/>
          </a:p>
        </p:txBody>
      </p:sp>
      <p:sp>
        <p:nvSpPr>
          <p:cNvPr id="5" name="Slide Number Placeholder 4">
            <a:extLst>
              <a:ext uri="{FF2B5EF4-FFF2-40B4-BE49-F238E27FC236}">
                <a16:creationId xmlns:a16="http://schemas.microsoft.com/office/drawing/2014/main" id="{7EF9F758-8C83-4533-A8E5-50912E3AD7EB}"/>
              </a:ext>
            </a:extLst>
          </p:cNvPr>
          <p:cNvSpPr>
            <a:spLocks noGrp="1"/>
          </p:cNvSpPr>
          <p:nvPr>
            <p:ph type="sldNum" sz="quarter" idx="12"/>
          </p:nvPr>
        </p:nvSpPr>
        <p:spPr/>
        <p:txBody>
          <a:bodyPr/>
          <a:lstStyle/>
          <a:p>
            <a:fld id="{924B41C4-1474-8D42-B330-D2828683839D}" type="slidenum">
              <a:rPr lang="en-US" smtClean="0"/>
              <a:t>5</a:t>
            </a:fld>
            <a:endParaRPr lang="en-US"/>
          </a:p>
        </p:txBody>
      </p:sp>
    </p:spTree>
    <p:extLst>
      <p:ext uri="{BB962C8B-B14F-4D97-AF65-F5344CB8AC3E}">
        <p14:creationId xmlns:p14="http://schemas.microsoft.com/office/powerpoint/2010/main" val="268892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C35C-A374-4FA9-AF4E-7CA4FDC70CE3}"/>
              </a:ext>
            </a:extLst>
          </p:cNvPr>
          <p:cNvSpPr>
            <a:spLocks noGrp="1"/>
          </p:cNvSpPr>
          <p:nvPr>
            <p:ph type="title"/>
          </p:nvPr>
        </p:nvSpPr>
        <p:spPr>
          <a:xfrm>
            <a:off x="609918" y="274639"/>
            <a:ext cx="10978515" cy="1143000"/>
          </a:xfrm>
        </p:spPr>
        <p:txBody>
          <a:bodyPr/>
          <a:lstStyle/>
          <a:p>
            <a:r>
              <a:rPr lang="en-US" dirty="0"/>
              <a:t>Coffee Pot: Top Level, Physical</a:t>
            </a:r>
          </a:p>
        </p:txBody>
      </p:sp>
      <p:sp>
        <p:nvSpPr>
          <p:cNvPr id="4" name="Footer Placeholder 3">
            <a:extLst>
              <a:ext uri="{FF2B5EF4-FFF2-40B4-BE49-F238E27FC236}">
                <a16:creationId xmlns:a16="http://schemas.microsoft.com/office/drawing/2014/main" id="{43DB3234-0C8F-4E34-AB65-7C7BA4542743}"/>
              </a:ext>
            </a:extLst>
          </p:cNvPr>
          <p:cNvSpPr>
            <a:spLocks noGrp="1"/>
          </p:cNvSpPr>
          <p:nvPr>
            <p:ph type="ftr" sz="quarter" idx="11"/>
          </p:nvPr>
        </p:nvSpPr>
        <p:spPr/>
        <p:txBody>
          <a:bodyPr/>
          <a:lstStyle/>
          <a:p>
            <a:r>
              <a:rPr lang="en-US"/>
              <a:t>www.incose.org/iw2020</a:t>
            </a:r>
            <a:endParaRPr lang="en-US" dirty="0"/>
          </a:p>
        </p:txBody>
      </p:sp>
      <p:sp>
        <p:nvSpPr>
          <p:cNvPr id="5" name="Slide Number Placeholder 4">
            <a:extLst>
              <a:ext uri="{FF2B5EF4-FFF2-40B4-BE49-F238E27FC236}">
                <a16:creationId xmlns:a16="http://schemas.microsoft.com/office/drawing/2014/main" id="{00E094DD-4444-4BCB-B2B3-EA8C2D9E5493}"/>
              </a:ext>
            </a:extLst>
          </p:cNvPr>
          <p:cNvSpPr>
            <a:spLocks noGrp="1"/>
          </p:cNvSpPr>
          <p:nvPr>
            <p:ph type="sldNum" sz="quarter" idx="12"/>
          </p:nvPr>
        </p:nvSpPr>
        <p:spPr/>
        <p:txBody>
          <a:bodyPr/>
          <a:lstStyle/>
          <a:p>
            <a:fld id="{924B41C4-1474-8D42-B330-D2828683839D}" type="slidenum">
              <a:rPr lang="en-US" smtClean="0"/>
              <a:t>6</a:t>
            </a:fld>
            <a:endParaRPr lang="en-US"/>
          </a:p>
        </p:txBody>
      </p:sp>
      <p:grpSp>
        <p:nvGrpSpPr>
          <p:cNvPr id="3" name="Group 2">
            <a:extLst>
              <a:ext uri="{FF2B5EF4-FFF2-40B4-BE49-F238E27FC236}">
                <a16:creationId xmlns:a16="http://schemas.microsoft.com/office/drawing/2014/main" id="{60CDB15D-3493-465B-9A4A-F212F683F748}"/>
              </a:ext>
            </a:extLst>
          </p:cNvPr>
          <p:cNvGrpSpPr/>
          <p:nvPr/>
        </p:nvGrpSpPr>
        <p:grpSpPr>
          <a:xfrm>
            <a:off x="122750" y="2586692"/>
            <a:ext cx="11859627" cy="2783592"/>
            <a:chOff x="103373" y="1681962"/>
            <a:chExt cx="11859627" cy="2783592"/>
          </a:xfrm>
        </p:grpSpPr>
        <p:sp>
          <p:nvSpPr>
            <p:cNvPr id="6" name="Rectangle 5">
              <a:extLst>
                <a:ext uri="{FF2B5EF4-FFF2-40B4-BE49-F238E27FC236}">
                  <a16:creationId xmlns:a16="http://schemas.microsoft.com/office/drawing/2014/main" id="{5A4F019B-9B35-4DC7-978C-73AB5316DC91}"/>
                </a:ext>
              </a:extLst>
            </p:cNvPr>
            <p:cNvSpPr/>
            <p:nvPr/>
          </p:nvSpPr>
          <p:spPr>
            <a:xfrm>
              <a:off x="4845377" y="1681962"/>
              <a:ext cx="2139885" cy="10427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7" name="TextBox 6">
              <a:extLst>
                <a:ext uri="{FF2B5EF4-FFF2-40B4-BE49-F238E27FC236}">
                  <a16:creationId xmlns:a16="http://schemas.microsoft.com/office/drawing/2014/main" id="{CAF26AE4-5858-4B22-AAB6-DEF923227C1F}"/>
                </a:ext>
              </a:extLst>
            </p:cNvPr>
            <p:cNvSpPr txBox="1"/>
            <p:nvPr/>
          </p:nvSpPr>
          <p:spPr>
            <a:xfrm>
              <a:off x="4845377" y="1908058"/>
              <a:ext cx="2348007" cy="461665"/>
            </a:xfrm>
            <a:prstGeom prst="rect">
              <a:avLst/>
            </a:prstGeom>
            <a:noFill/>
          </p:spPr>
          <p:txBody>
            <a:bodyPr wrap="square" rtlCol="0">
              <a:spAutoFit/>
            </a:bodyPr>
            <a:lstStyle/>
            <a:p>
              <a:r>
                <a:rPr lang="en-US" dirty="0"/>
                <a:t>Coffee System</a:t>
              </a:r>
            </a:p>
          </p:txBody>
        </p:sp>
        <p:sp>
          <p:nvSpPr>
            <p:cNvPr id="8" name="Rectangle 7">
              <a:extLst>
                <a:ext uri="{FF2B5EF4-FFF2-40B4-BE49-F238E27FC236}">
                  <a16:creationId xmlns:a16="http://schemas.microsoft.com/office/drawing/2014/main" id="{850A956E-C1B7-4805-B427-028999EA7260}"/>
                </a:ext>
              </a:extLst>
            </p:cNvPr>
            <p:cNvSpPr/>
            <p:nvPr/>
          </p:nvSpPr>
          <p:spPr>
            <a:xfrm>
              <a:off x="4405461" y="3155211"/>
              <a:ext cx="1693714" cy="8232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9" name="TextBox 8">
              <a:extLst>
                <a:ext uri="{FF2B5EF4-FFF2-40B4-BE49-F238E27FC236}">
                  <a16:creationId xmlns:a16="http://schemas.microsoft.com/office/drawing/2014/main" id="{5F0EB528-B5C5-4B10-9503-B133EA5C78A4}"/>
                </a:ext>
              </a:extLst>
            </p:cNvPr>
            <p:cNvSpPr txBox="1"/>
            <p:nvPr/>
          </p:nvSpPr>
          <p:spPr>
            <a:xfrm>
              <a:off x="6402247" y="3187252"/>
              <a:ext cx="1345825" cy="830997"/>
            </a:xfrm>
            <a:prstGeom prst="rect">
              <a:avLst/>
            </a:prstGeom>
            <a:noFill/>
          </p:spPr>
          <p:txBody>
            <a:bodyPr wrap="square" rtlCol="0">
              <a:spAutoFit/>
            </a:bodyPr>
            <a:lstStyle/>
            <a:p>
              <a:r>
                <a:rPr lang="en-US" dirty="0"/>
                <a:t>Heating Element</a:t>
              </a:r>
            </a:p>
          </p:txBody>
        </p:sp>
        <p:sp>
          <p:nvSpPr>
            <p:cNvPr id="10" name="Rectangle 9">
              <a:extLst>
                <a:ext uri="{FF2B5EF4-FFF2-40B4-BE49-F238E27FC236}">
                  <a16:creationId xmlns:a16="http://schemas.microsoft.com/office/drawing/2014/main" id="{042FC896-ED77-49ED-9A59-74A872FF68D3}"/>
                </a:ext>
              </a:extLst>
            </p:cNvPr>
            <p:cNvSpPr/>
            <p:nvPr/>
          </p:nvSpPr>
          <p:spPr>
            <a:xfrm>
              <a:off x="6301694" y="3161501"/>
              <a:ext cx="1446378" cy="10427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11" name="TextBox 10">
              <a:extLst>
                <a:ext uri="{FF2B5EF4-FFF2-40B4-BE49-F238E27FC236}">
                  <a16:creationId xmlns:a16="http://schemas.microsoft.com/office/drawing/2014/main" id="{D453C631-9C05-4453-ACE4-6F1641C20EC7}"/>
                </a:ext>
              </a:extLst>
            </p:cNvPr>
            <p:cNvSpPr txBox="1"/>
            <p:nvPr/>
          </p:nvSpPr>
          <p:spPr>
            <a:xfrm>
              <a:off x="4537437" y="3147491"/>
              <a:ext cx="1531606" cy="830997"/>
            </a:xfrm>
            <a:prstGeom prst="rect">
              <a:avLst/>
            </a:prstGeom>
            <a:noFill/>
          </p:spPr>
          <p:txBody>
            <a:bodyPr wrap="square" rtlCol="0">
              <a:spAutoFit/>
            </a:bodyPr>
            <a:lstStyle/>
            <a:p>
              <a:r>
                <a:rPr lang="en-US" dirty="0"/>
                <a:t>Water Reservoir</a:t>
              </a:r>
            </a:p>
          </p:txBody>
        </p:sp>
        <p:sp>
          <p:nvSpPr>
            <p:cNvPr id="12" name="Rectangle 11">
              <a:extLst>
                <a:ext uri="{FF2B5EF4-FFF2-40B4-BE49-F238E27FC236}">
                  <a16:creationId xmlns:a16="http://schemas.microsoft.com/office/drawing/2014/main" id="{158E139E-DB31-4B62-8DEE-2BDB34E075D8}"/>
                </a:ext>
              </a:extLst>
            </p:cNvPr>
            <p:cNvSpPr/>
            <p:nvPr/>
          </p:nvSpPr>
          <p:spPr>
            <a:xfrm>
              <a:off x="2119586" y="3159346"/>
              <a:ext cx="2139885" cy="13062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13" name="TextBox 12">
              <a:extLst>
                <a:ext uri="{FF2B5EF4-FFF2-40B4-BE49-F238E27FC236}">
                  <a16:creationId xmlns:a16="http://schemas.microsoft.com/office/drawing/2014/main" id="{1895EEF9-F322-4128-93EC-B9FF49FD99C1}"/>
                </a:ext>
              </a:extLst>
            </p:cNvPr>
            <p:cNvSpPr txBox="1"/>
            <p:nvPr/>
          </p:nvSpPr>
          <p:spPr>
            <a:xfrm>
              <a:off x="2235660" y="3233421"/>
              <a:ext cx="2007909" cy="1200329"/>
            </a:xfrm>
            <a:prstGeom prst="rect">
              <a:avLst/>
            </a:prstGeom>
            <a:noFill/>
          </p:spPr>
          <p:txBody>
            <a:bodyPr wrap="square" rtlCol="0">
              <a:spAutoFit/>
            </a:bodyPr>
            <a:lstStyle/>
            <a:p>
              <a:r>
                <a:rPr lang="en-US" dirty="0"/>
                <a:t>Cartridge Receptacle Assembly</a:t>
              </a:r>
            </a:p>
          </p:txBody>
        </p:sp>
        <p:sp>
          <p:nvSpPr>
            <p:cNvPr id="14" name="TextBox 13">
              <a:extLst>
                <a:ext uri="{FF2B5EF4-FFF2-40B4-BE49-F238E27FC236}">
                  <a16:creationId xmlns:a16="http://schemas.microsoft.com/office/drawing/2014/main" id="{75DB5694-37A2-46E4-BF60-8B0D30C9922C}"/>
                </a:ext>
              </a:extLst>
            </p:cNvPr>
            <p:cNvSpPr txBox="1"/>
            <p:nvPr/>
          </p:nvSpPr>
          <p:spPr>
            <a:xfrm>
              <a:off x="8232368" y="3186784"/>
              <a:ext cx="1722144" cy="830997"/>
            </a:xfrm>
            <a:prstGeom prst="rect">
              <a:avLst/>
            </a:prstGeom>
            <a:noFill/>
          </p:spPr>
          <p:txBody>
            <a:bodyPr wrap="square" rtlCol="0">
              <a:spAutoFit/>
            </a:bodyPr>
            <a:lstStyle/>
            <a:p>
              <a:r>
                <a:rPr lang="en-US" dirty="0"/>
                <a:t>Water flow system </a:t>
              </a:r>
            </a:p>
          </p:txBody>
        </p:sp>
        <p:sp>
          <p:nvSpPr>
            <p:cNvPr id="15" name="Rectangle 14">
              <a:extLst>
                <a:ext uri="{FF2B5EF4-FFF2-40B4-BE49-F238E27FC236}">
                  <a16:creationId xmlns:a16="http://schemas.microsoft.com/office/drawing/2014/main" id="{14B85966-A290-49B8-9DD8-D259E0A119A3}"/>
                </a:ext>
              </a:extLst>
            </p:cNvPr>
            <p:cNvSpPr/>
            <p:nvPr/>
          </p:nvSpPr>
          <p:spPr>
            <a:xfrm>
              <a:off x="8131814" y="3161033"/>
              <a:ext cx="1835337" cy="9965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16" name="Rectangle 15">
              <a:extLst>
                <a:ext uri="{FF2B5EF4-FFF2-40B4-BE49-F238E27FC236}">
                  <a16:creationId xmlns:a16="http://schemas.microsoft.com/office/drawing/2014/main" id="{5C1A51CD-8483-4560-9353-3BAFB877B0E3}"/>
                </a:ext>
              </a:extLst>
            </p:cNvPr>
            <p:cNvSpPr/>
            <p:nvPr/>
          </p:nvSpPr>
          <p:spPr>
            <a:xfrm>
              <a:off x="103373" y="3139136"/>
              <a:ext cx="1530860" cy="6979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17" name="TextBox 16">
              <a:extLst>
                <a:ext uri="{FF2B5EF4-FFF2-40B4-BE49-F238E27FC236}">
                  <a16:creationId xmlns:a16="http://schemas.microsoft.com/office/drawing/2014/main" id="{87A42D9E-7CFC-4CC4-9517-0F35C50897F0}"/>
                </a:ext>
              </a:extLst>
            </p:cNvPr>
            <p:cNvSpPr txBox="1"/>
            <p:nvPr/>
          </p:nvSpPr>
          <p:spPr>
            <a:xfrm>
              <a:off x="235350" y="3245015"/>
              <a:ext cx="1350178" cy="461665"/>
            </a:xfrm>
            <a:prstGeom prst="rect">
              <a:avLst/>
            </a:prstGeom>
            <a:noFill/>
          </p:spPr>
          <p:txBody>
            <a:bodyPr wrap="square" rtlCol="0">
              <a:spAutoFit/>
            </a:bodyPr>
            <a:lstStyle/>
            <a:p>
              <a:r>
                <a:rPr lang="en-US" dirty="0"/>
                <a:t>Chassis</a:t>
              </a:r>
            </a:p>
          </p:txBody>
        </p:sp>
        <p:sp>
          <p:nvSpPr>
            <p:cNvPr id="18" name="Rectangle 17">
              <a:extLst>
                <a:ext uri="{FF2B5EF4-FFF2-40B4-BE49-F238E27FC236}">
                  <a16:creationId xmlns:a16="http://schemas.microsoft.com/office/drawing/2014/main" id="{EEB01144-639A-4437-80B4-AA525231EB9C}"/>
                </a:ext>
              </a:extLst>
            </p:cNvPr>
            <p:cNvSpPr/>
            <p:nvPr/>
          </p:nvSpPr>
          <p:spPr>
            <a:xfrm>
              <a:off x="10199802" y="3161033"/>
              <a:ext cx="1763198" cy="9965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19" name="TextBox 18">
              <a:extLst>
                <a:ext uri="{FF2B5EF4-FFF2-40B4-BE49-F238E27FC236}">
                  <a16:creationId xmlns:a16="http://schemas.microsoft.com/office/drawing/2014/main" id="{BF503C97-D7C1-48DB-8B4A-5770622CA3EB}"/>
                </a:ext>
              </a:extLst>
            </p:cNvPr>
            <p:cNvSpPr txBox="1"/>
            <p:nvPr/>
          </p:nvSpPr>
          <p:spPr>
            <a:xfrm>
              <a:off x="10296027" y="3266912"/>
              <a:ext cx="1618268" cy="830997"/>
            </a:xfrm>
            <a:prstGeom prst="rect">
              <a:avLst/>
            </a:prstGeom>
            <a:noFill/>
          </p:spPr>
          <p:txBody>
            <a:bodyPr wrap="square" rtlCol="0">
              <a:spAutoFit/>
            </a:bodyPr>
            <a:lstStyle/>
            <a:p>
              <a:r>
                <a:rPr lang="en-US" dirty="0"/>
                <a:t>Electrical System</a:t>
              </a:r>
            </a:p>
          </p:txBody>
        </p:sp>
        <p:cxnSp>
          <p:nvCxnSpPr>
            <p:cNvPr id="20" name="Straight Connector 19">
              <a:extLst>
                <a:ext uri="{FF2B5EF4-FFF2-40B4-BE49-F238E27FC236}">
                  <a16:creationId xmlns:a16="http://schemas.microsoft.com/office/drawing/2014/main" id="{318F116C-F4A2-4568-A9AF-B9DE0A10A129}"/>
                </a:ext>
              </a:extLst>
            </p:cNvPr>
            <p:cNvCxnSpPr/>
            <p:nvPr/>
          </p:nvCxnSpPr>
          <p:spPr>
            <a:xfrm>
              <a:off x="890546" y="2934031"/>
              <a:ext cx="103048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E74E18D-A553-485A-84B7-5D11E9D26825}"/>
                </a:ext>
              </a:extLst>
            </p:cNvPr>
            <p:cNvCxnSpPr>
              <a:cxnSpLocks/>
            </p:cNvCxnSpPr>
            <p:nvPr/>
          </p:nvCxnSpPr>
          <p:spPr>
            <a:xfrm>
              <a:off x="5796500" y="2724719"/>
              <a:ext cx="0" cy="201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190BF88-25D6-40D5-991E-038DCF29D706}"/>
                </a:ext>
              </a:extLst>
            </p:cNvPr>
            <p:cNvCxnSpPr/>
            <p:nvPr/>
          </p:nvCxnSpPr>
          <p:spPr>
            <a:xfrm>
              <a:off x="5128591" y="2934031"/>
              <a:ext cx="0" cy="2134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F2196BA-A62E-4972-A874-B08C53D57FA0}"/>
                </a:ext>
              </a:extLst>
            </p:cNvPr>
            <p:cNvCxnSpPr/>
            <p:nvPr/>
          </p:nvCxnSpPr>
          <p:spPr>
            <a:xfrm>
              <a:off x="3197750" y="2948041"/>
              <a:ext cx="0" cy="2134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7EB3B20-8CAE-48AC-9C31-49409698B475}"/>
                </a:ext>
              </a:extLst>
            </p:cNvPr>
            <p:cNvCxnSpPr/>
            <p:nvPr/>
          </p:nvCxnSpPr>
          <p:spPr>
            <a:xfrm>
              <a:off x="7117238" y="2948041"/>
              <a:ext cx="0" cy="2134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9828B79-F802-46BC-8B6D-D248614E1E1B}"/>
                </a:ext>
              </a:extLst>
            </p:cNvPr>
            <p:cNvCxnSpPr/>
            <p:nvPr/>
          </p:nvCxnSpPr>
          <p:spPr>
            <a:xfrm>
              <a:off x="9028706" y="2948041"/>
              <a:ext cx="0" cy="2134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92E84EE-2ACD-4C01-8A63-9BCE58B4827E}"/>
                </a:ext>
              </a:extLst>
            </p:cNvPr>
            <p:cNvCxnSpPr/>
            <p:nvPr/>
          </p:nvCxnSpPr>
          <p:spPr>
            <a:xfrm>
              <a:off x="890546" y="2941751"/>
              <a:ext cx="0" cy="21346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45920A9-41CE-42D2-B2D1-A83A7264C49D}"/>
                </a:ext>
              </a:extLst>
            </p:cNvPr>
            <p:cNvCxnSpPr/>
            <p:nvPr/>
          </p:nvCxnSpPr>
          <p:spPr>
            <a:xfrm>
              <a:off x="11195437" y="2934031"/>
              <a:ext cx="0" cy="213460"/>
            </a:xfrm>
            <a:prstGeom prst="line">
              <a:avLst/>
            </a:prstGeom>
          </p:spPr>
          <p:style>
            <a:lnRef idx="2">
              <a:schemeClr val="accent1"/>
            </a:lnRef>
            <a:fillRef idx="0">
              <a:schemeClr val="accent1"/>
            </a:fillRef>
            <a:effectRef idx="1">
              <a:schemeClr val="accent1"/>
            </a:effectRef>
            <a:fontRef idx="minor">
              <a:schemeClr val="tx1"/>
            </a:fontRef>
          </p:style>
        </p:cxnSp>
      </p:grpSp>
      <p:sp>
        <p:nvSpPr>
          <p:cNvPr id="30" name="Content Placeholder 2">
            <a:extLst>
              <a:ext uri="{FF2B5EF4-FFF2-40B4-BE49-F238E27FC236}">
                <a16:creationId xmlns:a16="http://schemas.microsoft.com/office/drawing/2014/main" id="{914CEAF2-CB2B-40F3-A412-47A53B6E3A63}"/>
              </a:ext>
            </a:extLst>
          </p:cNvPr>
          <p:cNvSpPr>
            <a:spLocks noGrp="1"/>
          </p:cNvSpPr>
          <p:nvPr>
            <p:ph idx="1"/>
          </p:nvPr>
        </p:nvSpPr>
        <p:spPr>
          <a:xfrm>
            <a:off x="609918" y="1600202"/>
            <a:ext cx="10978515" cy="1011176"/>
          </a:xfrm>
        </p:spPr>
        <p:txBody>
          <a:bodyPr>
            <a:normAutofit/>
          </a:bodyPr>
          <a:lstStyle/>
          <a:p>
            <a:r>
              <a:rPr lang="en-US" dirty="0"/>
              <a:t>Standard SE process apply: physical architecture</a:t>
            </a:r>
          </a:p>
          <a:p>
            <a:endParaRPr lang="en-US" dirty="0"/>
          </a:p>
        </p:txBody>
      </p:sp>
    </p:spTree>
    <p:extLst>
      <p:ext uri="{BB962C8B-B14F-4D97-AF65-F5344CB8AC3E}">
        <p14:creationId xmlns:p14="http://schemas.microsoft.com/office/powerpoint/2010/main" val="254091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7A71-C8C6-42A6-B035-59ECEECB8282}"/>
              </a:ext>
            </a:extLst>
          </p:cNvPr>
          <p:cNvSpPr>
            <a:spLocks noGrp="1"/>
          </p:cNvSpPr>
          <p:nvPr>
            <p:ph type="title"/>
          </p:nvPr>
        </p:nvSpPr>
        <p:spPr/>
        <p:txBody>
          <a:bodyPr/>
          <a:lstStyle/>
          <a:p>
            <a:r>
              <a:rPr lang="en-US" dirty="0"/>
              <a:t>Move to V&amp;V Plan: MS-Word</a:t>
            </a:r>
          </a:p>
        </p:txBody>
      </p:sp>
      <p:sp>
        <p:nvSpPr>
          <p:cNvPr id="3" name="Content Placeholder 2">
            <a:extLst>
              <a:ext uri="{FF2B5EF4-FFF2-40B4-BE49-F238E27FC236}">
                <a16:creationId xmlns:a16="http://schemas.microsoft.com/office/drawing/2014/main" id="{3C064888-67A6-4CC8-B93F-777CC37F1D50}"/>
              </a:ext>
            </a:extLst>
          </p:cNvPr>
          <p:cNvSpPr>
            <a:spLocks noGrp="1"/>
          </p:cNvSpPr>
          <p:nvPr>
            <p:ph sz="half" idx="1"/>
          </p:nvPr>
        </p:nvSpPr>
        <p:spPr>
          <a:xfrm>
            <a:off x="609917" y="1600201"/>
            <a:ext cx="4358009" cy="4525963"/>
          </a:xfrm>
        </p:spPr>
        <p:txBody>
          <a:bodyPr>
            <a:normAutofit/>
          </a:bodyPr>
          <a:lstStyle/>
          <a:p>
            <a:r>
              <a:rPr lang="en-US" sz="1800" dirty="0"/>
              <a:t>Introduction</a:t>
            </a:r>
          </a:p>
          <a:p>
            <a:r>
              <a:rPr lang="en-US" sz="1800" dirty="0"/>
              <a:t>Product Information</a:t>
            </a:r>
          </a:p>
          <a:p>
            <a:r>
              <a:rPr lang="en-US" sz="1800" dirty="0"/>
              <a:t>Drawing Set</a:t>
            </a:r>
          </a:p>
          <a:p>
            <a:r>
              <a:rPr lang="en-US" sz="1800" dirty="0"/>
              <a:t>Qualification Strategy</a:t>
            </a:r>
          </a:p>
          <a:p>
            <a:pPr lvl="1"/>
            <a:r>
              <a:rPr lang="en-US" sz="1300" dirty="0"/>
              <a:t>Prototype Builds</a:t>
            </a:r>
          </a:p>
          <a:p>
            <a:pPr lvl="1"/>
            <a:r>
              <a:rPr lang="en-US" sz="1300" dirty="0"/>
              <a:t>Status Reports</a:t>
            </a:r>
          </a:p>
          <a:p>
            <a:pPr lvl="1"/>
            <a:r>
              <a:rPr lang="en-US" sz="1300" dirty="0"/>
              <a:t>Test Equipment</a:t>
            </a:r>
          </a:p>
          <a:p>
            <a:pPr lvl="1"/>
            <a:r>
              <a:rPr lang="en-US" sz="1300" dirty="0"/>
              <a:t>Customer Experience tests</a:t>
            </a:r>
          </a:p>
          <a:p>
            <a:r>
              <a:rPr lang="en-US" sz="1800" dirty="0"/>
              <a:t>Requirements Validation</a:t>
            </a:r>
          </a:p>
          <a:p>
            <a:pPr lvl="1"/>
            <a:r>
              <a:rPr lang="en-US" sz="1300" dirty="0"/>
              <a:t>Chassis, Cartridge seat, … Electrical</a:t>
            </a:r>
          </a:p>
          <a:p>
            <a:r>
              <a:rPr lang="en-US" sz="1800" dirty="0"/>
              <a:t>Design Qualification</a:t>
            </a:r>
          </a:p>
          <a:p>
            <a:pPr lvl="1"/>
            <a:r>
              <a:rPr lang="en-US" sz="1300" dirty="0"/>
              <a:t>Prototype Build 1, 2, 3</a:t>
            </a:r>
          </a:p>
          <a:p>
            <a:pPr lvl="1"/>
            <a:r>
              <a:rPr lang="en-US" sz="1300" dirty="0"/>
              <a:t>Chassis, Cartridge seat, … Electrical</a:t>
            </a:r>
          </a:p>
          <a:p>
            <a:pPr lvl="1"/>
            <a:endParaRPr lang="en-US" sz="1300" dirty="0"/>
          </a:p>
          <a:p>
            <a:pPr lvl="1"/>
            <a:endParaRPr lang="en-US" sz="1800" dirty="0"/>
          </a:p>
        </p:txBody>
      </p:sp>
      <p:sp>
        <p:nvSpPr>
          <p:cNvPr id="4" name="Content Placeholder 3">
            <a:extLst>
              <a:ext uri="{FF2B5EF4-FFF2-40B4-BE49-F238E27FC236}">
                <a16:creationId xmlns:a16="http://schemas.microsoft.com/office/drawing/2014/main" id="{6511857E-B716-4060-BD81-36D312DA7881}"/>
              </a:ext>
            </a:extLst>
          </p:cNvPr>
          <p:cNvSpPr>
            <a:spLocks noGrp="1"/>
          </p:cNvSpPr>
          <p:nvPr>
            <p:ph sz="half" idx="2"/>
          </p:nvPr>
        </p:nvSpPr>
        <p:spPr>
          <a:xfrm>
            <a:off x="6200829" y="1600201"/>
            <a:ext cx="4442034" cy="4525963"/>
          </a:xfrm>
        </p:spPr>
        <p:txBody>
          <a:bodyPr>
            <a:normAutofit/>
          </a:bodyPr>
          <a:lstStyle/>
          <a:p>
            <a:r>
              <a:rPr lang="en-US" sz="1800" dirty="0"/>
              <a:t>Readiness Level</a:t>
            </a:r>
          </a:p>
          <a:p>
            <a:pPr lvl="1"/>
            <a:r>
              <a:rPr lang="en-US" sz="1300" dirty="0"/>
              <a:t>TRL / MRL</a:t>
            </a:r>
          </a:p>
          <a:p>
            <a:pPr lvl="1"/>
            <a:r>
              <a:rPr lang="en-US" sz="1300" dirty="0"/>
              <a:t>Chassis, Cartridge seat, … Electrical</a:t>
            </a:r>
          </a:p>
          <a:p>
            <a:r>
              <a:rPr lang="en-US" sz="1800" dirty="0"/>
              <a:t>Production Development</a:t>
            </a:r>
          </a:p>
          <a:p>
            <a:pPr lvl="1"/>
            <a:r>
              <a:rPr lang="en-US" sz="1300" dirty="0"/>
              <a:t>Tooling, gauges</a:t>
            </a:r>
          </a:p>
          <a:p>
            <a:pPr lvl="1"/>
            <a:r>
              <a:rPr lang="en-US" sz="1300" dirty="0"/>
              <a:t>Vendor data and qualification</a:t>
            </a:r>
          </a:p>
          <a:p>
            <a:pPr lvl="1"/>
            <a:r>
              <a:rPr lang="en-US" sz="1300" dirty="0"/>
              <a:t>Production, Handling, Packaging specs</a:t>
            </a:r>
          </a:p>
          <a:p>
            <a:r>
              <a:rPr lang="en-US" sz="1800" dirty="0"/>
              <a:t>Test Strategy</a:t>
            </a:r>
          </a:p>
          <a:p>
            <a:pPr lvl="1"/>
            <a:r>
              <a:rPr lang="en-US" sz="1300" dirty="0"/>
              <a:t>Acceptance Equipment</a:t>
            </a:r>
          </a:p>
          <a:p>
            <a:pPr lvl="1"/>
            <a:r>
              <a:rPr lang="en-US" sz="1300" dirty="0"/>
              <a:t>Customer trials</a:t>
            </a:r>
          </a:p>
          <a:p>
            <a:r>
              <a:rPr lang="en-US" sz="1800" dirty="0"/>
              <a:t>Verification</a:t>
            </a:r>
          </a:p>
          <a:p>
            <a:pPr lvl="1"/>
            <a:r>
              <a:rPr lang="en-US" sz="1300" dirty="0"/>
              <a:t>Data repository</a:t>
            </a:r>
          </a:p>
          <a:p>
            <a:r>
              <a:rPr lang="en-US" sz="1800" dirty="0"/>
              <a:t>Final Acceptance</a:t>
            </a:r>
          </a:p>
        </p:txBody>
      </p:sp>
      <p:sp>
        <p:nvSpPr>
          <p:cNvPr id="5" name="Footer Placeholder 4">
            <a:extLst>
              <a:ext uri="{FF2B5EF4-FFF2-40B4-BE49-F238E27FC236}">
                <a16:creationId xmlns:a16="http://schemas.microsoft.com/office/drawing/2014/main" id="{169ABD19-513B-4578-8AA0-BAF9F409E781}"/>
              </a:ext>
            </a:extLst>
          </p:cNvPr>
          <p:cNvSpPr>
            <a:spLocks noGrp="1"/>
          </p:cNvSpPr>
          <p:nvPr>
            <p:ph type="ftr" sz="quarter" idx="11"/>
          </p:nvPr>
        </p:nvSpPr>
        <p:spPr/>
        <p:txBody>
          <a:bodyPr/>
          <a:lstStyle/>
          <a:p>
            <a:r>
              <a:rPr lang="en-US"/>
              <a:t>www.incose.org/iw2020</a:t>
            </a:r>
            <a:endParaRPr lang="en-US" dirty="0"/>
          </a:p>
        </p:txBody>
      </p:sp>
      <p:sp>
        <p:nvSpPr>
          <p:cNvPr id="6" name="Slide Number Placeholder 5">
            <a:extLst>
              <a:ext uri="{FF2B5EF4-FFF2-40B4-BE49-F238E27FC236}">
                <a16:creationId xmlns:a16="http://schemas.microsoft.com/office/drawing/2014/main" id="{BDF6DDC4-33FC-4A30-8382-72DA77BC93E2}"/>
              </a:ext>
            </a:extLst>
          </p:cNvPr>
          <p:cNvSpPr>
            <a:spLocks noGrp="1"/>
          </p:cNvSpPr>
          <p:nvPr>
            <p:ph type="sldNum" sz="quarter" idx="12"/>
          </p:nvPr>
        </p:nvSpPr>
        <p:spPr/>
        <p:txBody>
          <a:bodyPr/>
          <a:lstStyle/>
          <a:p>
            <a:fld id="{924B41C4-1474-8D42-B330-D2828683839D}" type="slidenum">
              <a:rPr lang="en-US" smtClean="0"/>
              <a:t>7</a:t>
            </a:fld>
            <a:endParaRPr lang="en-US"/>
          </a:p>
        </p:txBody>
      </p:sp>
      <p:sp>
        <p:nvSpPr>
          <p:cNvPr id="7" name="TextBox 6">
            <a:extLst>
              <a:ext uri="{FF2B5EF4-FFF2-40B4-BE49-F238E27FC236}">
                <a16:creationId xmlns:a16="http://schemas.microsoft.com/office/drawing/2014/main" id="{1175B144-2E4A-4DA5-9567-E433CCA16849}"/>
              </a:ext>
            </a:extLst>
          </p:cNvPr>
          <p:cNvSpPr txBox="1"/>
          <p:nvPr/>
        </p:nvSpPr>
        <p:spPr>
          <a:xfrm>
            <a:off x="1461155" y="5476973"/>
            <a:ext cx="9087439" cy="830997"/>
          </a:xfrm>
          <a:prstGeom prst="rect">
            <a:avLst/>
          </a:prstGeom>
          <a:noFill/>
        </p:spPr>
        <p:txBody>
          <a:bodyPr wrap="square" rtlCol="0">
            <a:spAutoFit/>
          </a:bodyPr>
          <a:lstStyle/>
          <a:p>
            <a:r>
              <a:rPr lang="en-US" dirty="0"/>
              <a:t>The MS-Word approach is “One-dimensional”: up and down the page. It’s all there, but hard to access specific data quickly</a:t>
            </a:r>
          </a:p>
        </p:txBody>
      </p:sp>
    </p:spTree>
    <p:extLst>
      <p:ext uri="{BB962C8B-B14F-4D97-AF65-F5344CB8AC3E}">
        <p14:creationId xmlns:p14="http://schemas.microsoft.com/office/powerpoint/2010/main" val="530274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7A71-C8C6-42A6-B035-59ECEECB8282}"/>
              </a:ext>
            </a:extLst>
          </p:cNvPr>
          <p:cNvSpPr>
            <a:spLocks noGrp="1"/>
          </p:cNvSpPr>
          <p:nvPr>
            <p:ph type="title"/>
          </p:nvPr>
        </p:nvSpPr>
        <p:spPr/>
        <p:txBody>
          <a:bodyPr/>
          <a:lstStyle/>
          <a:p>
            <a:r>
              <a:rPr lang="en-US" dirty="0"/>
              <a:t>Very Linear! Read Top-to-Bottom</a:t>
            </a:r>
          </a:p>
        </p:txBody>
      </p:sp>
      <p:sp>
        <p:nvSpPr>
          <p:cNvPr id="3" name="Content Placeholder 2">
            <a:extLst>
              <a:ext uri="{FF2B5EF4-FFF2-40B4-BE49-F238E27FC236}">
                <a16:creationId xmlns:a16="http://schemas.microsoft.com/office/drawing/2014/main" id="{3C064888-67A6-4CC8-B93F-777CC37F1D50}"/>
              </a:ext>
            </a:extLst>
          </p:cNvPr>
          <p:cNvSpPr>
            <a:spLocks noGrp="1"/>
          </p:cNvSpPr>
          <p:nvPr>
            <p:ph sz="half" idx="1"/>
          </p:nvPr>
        </p:nvSpPr>
        <p:spPr>
          <a:xfrm>
            <a:off x="609917" y="1600201"/>
            <a:ext cx="4358009" cy="4525963"/>
          </a:xfrm>
        </p:spPr>
        <p:txBody>
          <a:bodyPr>
            <a:normAutofit/>
          </a:bodyPr>
          <a:lstStyle/>
          <a:p>
            <a:r>
              <a:rPr lang="en-US" sz="1800" dirty="0"/>
              <a:t>Introduction</a:t>
            </a:r>
          </a:p>
          <a:p>
            <a:r>
              <a:rPr lang="en-US" sz="1800" dirty="0"/>
              <a:t>Product Information</a:t>
            </a:r>
          </a:p>
          <a:p>
            <a:r>
              <a:rPr lang="en-US" sz="1800" dirty="0"/>
              <a:t>Drawing Set</a:t>
            </a:r>
          </a:p>
          <a:p>
            <a:r>
              <a:rPr lang="en-US" sz="1800" dirty="0"/>
              <a:t>Qualification Strategy</a:t>
            </a:r>
          </a:p>
          <a:p>
            <a:pPr lvl="1"/>
            <a:r>
              <a:rPr lang="en-US" sz="1300" dirty="0"/>
              <a:t>Prototype Builds</a:t>
            </a:r>
          </a:p>
          <a:p>
            <a:pPr lvl="1"/>
            <a:r>
              <a:rPr lang="en-US" sz="1300" dirty="0"/>
              <a:t>Status Reports</a:t>
            </a:r>
          </a:p>
          <a:p>
            <a:pPr lvl="1"/>
            <a:r>
              <a:rPr lang="en-US" sz="1300" dirty="0"/>
              <a:t>Test Equipment</a:t>
            </a:r>
          </a:p>
          <a:p>
            <a:pPr lvl="1"/>
            <a:r>
              <a:rPr lang="en-US" sz="1300" dirty="0"/>
              <a:t>Customer Experience tests</a:t>
            </a:r>
          </a:p>
          <a:p>
            <a:r>
              <a:rPr lang="en-US" sz="1800" dirty="0"/>
              <a:t>Requirements Validation</a:t>
            </a:r>
          </a:p>
          <a:p>
            <a:pPr lvl="1"/>
            <a:r>
              <a:rPr lang="en-US" sz="1300" dirty="0"/>
              <a:t>Chassis, Cartridge seat, … Electrical</a:t>
            </a:r>
          </a:p>
          <a:p>
            <a:r>
              <a:rPr lang="en-US" sz="1800" dirty="0"/>
              <a:t>Design Qualification</a:t>
            </a:r>
          </a:p>
          <a:p>
            <a:pPr lvl="1"/>
            <a:r>
              <a:rPr lang="en-US" sz="1300" dirty="0"/>
              <a:t>Prototype Build 1, 2, 3</a:t>
            </a:r>
          </a:p>
          <a:p>
            <a:pPr lvl="1"/>
            <a:r>
              <a:rPr lang="en-US" sz="1300" dirty="0"/>
              <a:t>Chassis, Cartridge seat, … Electrical</a:t>
            </a:r>
          </a:p>
          <a:p>
            <a:pPr lvl="1"/>
            <a:endParaRPr lang="en-US" sz="1300" dirty="0"/>
          </a:p>
          <a:p>
            <a:pPr lvl="1"/>
            <a:endParaRPr lang="en-US" sz="1800" dirty="0"/>
          </a:p>
        </p:txBody>
      </p:sp>
      <p:sp>
        <p:nvSpPr>
          <p:cNvPr id="4" name="Content Placeholder 3">
            <a:extLst>
              <a:ext uri="{FF2B5EF4-FFF2-40B4-BE49-F238E27FC236}">
                <a16:creationId xmlns:a16="http://schemas.microsoft.com/office/drawing/2014/main" id="{6511857E-B716-4060-BD81-36D312DA7881}"/>
              </a:ext>
            </a:extLst>
          </p:cNvPr>
          <p:cNvSpPr>
            <a:spLocks noGrp="1"/>
          </p:cNvSpPr>
          <p:nvPr>
            <p:ph sz="half" idx="2"/>
          </p:nvPr>
        </p:nvSpPr>
        <p:spPr>
          <a:xfrm>
            <a:off x="6200829" y="1600201"/>
            <a:ext cx="4442034" cy="4525963"/>
          </a:xfrm>
        </p:spPr>
        <p:txBody>
          <a:bodyPr>
            <a:normAutofit/>
          </a:bodyPr>
          <a:lstStyle/>
          <a:p>
            <a:r>
              <a:rPr lang="en-US" sz="1800" dirty="0"/>
              <a:t>Readiness Level</a:t>
            </a:r>
          </a:p>
          <a:p>
            <a:pPr lvl="1"/>
            <a:r>
              <a:rPr lang="en-US" sz="1300" dirty="0"/>
              <a:t>TRL / MRL</a:t>
            </a:r>
          </a:p>
          <a:p>
            <a:pPr lvl="1"/>
            <a:r>
              <a:rPr lang="en-US" sz="1300" dirty="0"/>
              <a:t>Chassis, Cartridge seat, … Electrical</a:t>
            </a:r>
          </a:p>
          <a:p>
            <a:r>
              <a:rPr lang="en-US" sz="1800" dirty="0"/>
              <a:t>Production Development</a:t>
            </a:r>
          </a:p>
          <a:p>
            <a:pPr lvl="1"/>
            <a:r>
              <a:rPr lang="en-US" sz="1300" dirty="0"/>
              <a:t>Tooling, gauges</a:t>
            </a:r>
          </a:p>
          <a:p>
            <a:pPr lvl="1"/>
            <a:r>
              <a:rPr lang="en-US" sz="1300" dirty="0"/>
              <a:t>Vendor data and qualification</a:t>
            </a:r>
          </a:p>
          <a:p>
            <a:pPr lvl="1"/>
            <a:r>
              <a:rPr lang="en-US" sz="1300" dirty="0"/>
              <a:t>Production, Handling, Packaging specs</a:t>
            </a:r>
          </a:p>
          <a:p>
            <a:r>
              <a:rPr lang="en-US" sz="1800" dirty="0"/>
              <a:t>Test Strategy</a:t>
            </a:r>
          </a:p>
          <a:p>
            <a:pPr lvl="1"/>
            <a:r>
              <a:rPr lang="en-US" sz="1300" dirty="0"/>
              <a:t>Acceptance Equipment</a:t>
            </a:r>
          </a:p>
          <a:p>
            <a:pPr lvl="1"/>
            <a:r>
              <a:rPr lang="en-US" sz="1300" dirty="0"/>
              <a:t>Customer trials</a:t>
            </a:r>
          </a:p>
          <a:p>
            <a:r>
              <a:rPr lang="en-US" sz="1800" dirty="0"/>
              <a:t>Verification</a:t>
            </a:r>
          </a:p>
          <a:p>
            <a:pPr lvl="1"/>
            <a:r>
              <a:rPr lang="en-US" sz="1300" dirty="0"/>
              <a:t>Data repository</a:t>
            </a:r>
          </a:p>
          <a:p>
            <a:r>
              <a:rPr lang="en-US" sz="1800" dirty="0"/>
              <a:t>Final Acceptance</a:t>
            </a:r>
          </a:p>
        </p:txBody>
      </p:sp>
      <p:sp>
        <p:nvSpPr>
          <p:cNvPr id="5" name="Footer Placeholder 4">
            <a:extLst>
              <a:ext uri="{FF2B5EF4-FFF2-40B4-BE49-F238E27FC236}">
                <a16:creationId xmlns:a16="http://schemas.microsoft.com/office/drawing/2014/main" id="{169ABD19-513B-4578-8AA0-BAF9F409E781}"/>
              </a:ext>
            </a:extLst>
          </p:cNvPr>
          <p:cNvSpPr>
            <a:spLocks noGrp="1"/>
          </p:cNvSpPr>
          <p:nvPr>
            <p:ph type="ftr" sz="quarter" idx="11"/>
          </p:nvPr>
        </p:nvSpPr>
        <p:spPr/>
        <p:txBody>
          <a:bodyPr/>
          <a:lstStyle/>
          <a:p>
            <a:r>
              <a:rPr lang="en-US"/>
              <a:t>www.incose.org/iw2020</a:t>
            </a:r>
            <a:endParaRPr lang="en-US" dirty="0"/>
          </a:p>
        </p:txBody>
      </p:sp>
      <p:sp>
        <p:nvSpPr>
          <p:cNvPr id="6" name="Slide Number Placeholder 5">
            <a:extLst>
              <a:ext uri="{FF2B5EF4-FFF2-40B4-BE49-F238E27FC236}">
                <a16:creationId xmlns:a16="http://schemas.microsoft.com/office/drawing/2014/main" id="{BDF6DDC4-33FC-4A30-8382-72DA77BC93E2}"/>
              </a:ext>
            </a:extLst>
          </p:cNvPr>
          <p:cNvSpPr>
            <a:spLocks noGrp="1"/>
          </p:cNvSpPr>
          <p:nvPr>
            <p:ph type="sldNum" sz="quarter" idx="12"/>
          </p:nvPr>
        </p:nvSpPr>
        <p:spPr/>
        <p:txBody>
          <a:bodyPr/>
          <a:lstStyle/>
          <a:p>
            <a:fld id="{924B41C4-1474-8D42-B330-D2828683839D}" type="slidenum">
              <a:rPr lang="en-US" smtClean="0"/>
              <a:t>8</a:t>
            </a:fld>
            <a:endParaRPr lang="en-US"/>
          </a:p>
        </p:txBody>
      </p:sp>
      <p:sp>
        <p:nvSpPr>
          <p:cNvPr id="7" name="TextBox 6">
            <a:extLst>
              <a:ext uri="{FF2B5EF4-FFF2-40B4-BE49-F238E27FC236}">
                <a16:creationId xmlns:a16="http://schemas.microsoft.com/office/drawing/2014/main" id="{1175B144-2E4A-4DA5-9567-E433CCA16849}"/>
              </a:ext>
            </a:extLst>
          </p:cNvPr>
          <p:cNvSpPr txBox="1"/>
          <p:nvPr/>
        </p:nvSpPr>
        <p:spPr>
          <a:xfrm>
            <a:off x="1461155" y="5476973"/>
            <a:ext cx="9087439" cy="830997"/>
          </a:xfrm>
          <a:prstGeom prst="rect">
            <a:avLst/>
          </a:prstGeom>
          <a:noFill/>
        </p:spPr>
        <p:txBody>
          <a:bodyPr wrap="square" rtlCol="0">
            <a:spAutoFit/>
          </a:bodyPr>
          <a:lstStyle/>
          <a:p>
            <a:r>
              <a:rPr lang="en-US" dirty="0"/>
              <a:t>The MS-Word approach is “One-dimensional”: up and down the page. It’s all there, but hard to access specific data quickly</a:t>
            </a:r>
          </a:p>
        </p:txBody>
      </p:sp>
      <p:cxnSp>
        <p:nvCxnSpPr>
          <p:cNvPr id="9" name="Straight Arrow Connector 8">
            <a:extLst>
              <a:ext uri="{FF2B5EF4-FFF2-40B4-BE49-F238E27FC236}">
                <a16:creationId xmlns:a16="http://schemas.microsoft.com/office/drawing/2014/main" id="{0C458B9E-8B94-4BA3-939E-1ABFAF0CF40B}"/>
              </a:ext>
            </a:extLst>
          </p:cNvPr>
          <p:cNvCxnSpPr/>
          <p:nvPr/>
        </p:nvCxnSpPr>
        <p:spPr>
          <a:xfrm>
            <a:off x="5140960" y="1600201"/>
            <a:ext cx="0" cy="3154679"/>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E2DB7D2F-B527-44CF-84FA-4F716536C4A4}"/>
              </a:ext>
            </a:extLst>
          </p:cNvPr>
          <p:cNvCxnSpPr/>
          <p:nvPr/>
        </p:nvCxnSpPr>
        <p:spPr>
          <a:xfrm>
            <a:off x="11358880" y="1600201"/>
            <a:ext cx="0" cy="3154679"/>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Connector: Curved 11">
            <a:extLst>
              <a:ext uri="{FF2B5EF4-FFF2-40B4-BE49-F238E27FC236}">
                <a16:creationId xmlns:a16="http://schemas.microsoft.com/office/drawing/2014/main" id="{DB67913D-A74C-499F-A7B7-48D52881E71D}"/>
              </a:ext>
            </a:extLst>
          </p:cNvPr>
          <p:cNvCxnSpPr/>
          <p:nvPr/>
        </p:nvCxnSpPr>
        <p:spPr>
          <a:xfrm flipV="1">
            <a:off x="5242560" y="1417639"/>
            <a:ext cx="5161280" cy="3753801"/>
          </a:xfrm>
          <a:prstGeom prst="curvedConnector3">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5417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BF2B5-AAC1-467D-920D-544348759522}"/>
              </a:ext>
            </a:extLst>
          </p:cNvPr>
          <p:cNvSpPr>
            <a:spLocks noGrp="1"/>
          </p:cNvSpPr>
          <p:nvPr>
            <p:ph type="title"/>
          </p:nvPr>
        </p:nvSpPr>
        <p:spPr>
          <a:xfrm>
            <a:off x="609918" y="274639"/>
            <a:ext cx="10978515" cy="1143000"/>
          </a:xfrm>
        </p:spPr>
        <p:txBody>
          <a:bodyPr/>
          <a:lstStyle/>
          <a:p>
            <a:r>
              <a:rPr lang="en-US" dirty="0"/>
              <a:t>New Approach: Model Based</a:t>
            </a:r>
          </a:p>
        </p:txBody>
      </p:sp>
      <p:sp>
        <p:nvSpPr>
          <p:cNvPr id="4" name="Footer Placeholder 3">
            <a:extLst>
              <a:ext uri="{FF2B5EF4-FFF2-40B4-BE49-F238E27FC236}">
                <a16:creationId xmlns:a16="http://schemas.microsoft.com/office/drawing/2014/main" id="{8291FC82-B4FD-426B-B796-057DCF931C11}"/>
              </a:ext>
            </a:extLst>
          </p:cNvPr>
          <p:cNvSpPr>
            <a:spLocks noGrp="1"/>
          </p:cNvSpPr>
          <p:nvPr>
            <p:ph type="ftr" sz="quarter" idx="11"/>
          </p:nvPr>
        </p:nvSpPr>
        <p:spPr/>
        <p:txBody>
          <a:bodyPr/>
          <a:lstStyle/>
          <a:p>
            <a:r>
              <a:rPr lang="en-US"/>
              <a:t>www.incose.org/iw2020</a:t>
            </a:r>
            <a:endParaRPr lang="en-US" dirty="0"/>
          </a:p>
        </p:txBody>
      </p:sp>
      <p:sp>
        <p:nvSpPr>
          <p:cNvPr id="5" name="Slide Number Placeholder 4">
            <a:extLst>
              <a:ext uri="{FF2B5EF4-FFF2-40B4-BE49-F238E27FC236}">
                <a16:creationId xmlns:a16="http://schemas.microsoft.com/office/drawing/2014/main" id="{AA5C2453-6BC4-462B-BA94-88D278D8768F}"/>
              </a:ext>
            </a:extLst>
          </p:cNvPr>
          <p:cNvSpPr>
            <a:spLocks noGrp="1"/>
          </p:cNvSpPr>
          <p:nvPr>
            <p:ph type="sldNum" sz="quarter" idx="12"/>
          </p:nvPr>
        </p:nvSpPr>
        <p:spPr/>
        <p:txBody>
          <a:bodyPr/>
          <a:lstStyle/>
          <a:p>
            <a:fld id="{924B41C4-1474-8D42-B330-D2828683839D}" type="slidenum">
              <a:rPr lang="en-US" smtClean="0"/>
              <a:t>9</a:t>
            </a:fld>
            <a:endParaRPr lang="en-US"/>
          </a:p>
        </p:txBody>
      </p:sp>
      <p:sp>
        <p:nvSpPr>
          <p:cNvPr id="6" name="Rectangle 5">
            <a:extLst>
              <a:ext uri="{FF2B5EF4-FFF2-40B4-BE49-F238E27FC236}">
                <a16:creationId xmlns:a16="http://schemas.microsoft.com/office/drawing/2014/main" id="{7211E8E5-FD81-47E0-B16C-E8EB149CB90B}"/>
              </a:ext>
            </a:extLst>
          </p:cNvPr>
          <p:cNvSpPr/>
          <p:nvPr/>
        </p:nvSpPr>
        <p:spPr>
          <a:xfrm>
            <a:off x="461913" y="1436865"/>
            <a:ext cx="2139885" cy="10427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3" name="TextBox 2">
            <a:extLst>
              <a:ext uri="{FF2B5EF4-FFF2-40B4-BE49-F238E27FC236}">
                <a16:creationId xmlns:a16="http://schemas.microsoft.com/office/drawing/2014/main" id="{F8221934-817E-4119-93C0-49C8664CA15F}"/>
              </a:ext>
            </a:extLst>
          </p:cNvPr>
          <p:cNvSpPr txBox="1"/>
          <p:nvPr/>
        </p:nvSpPr>
        <p:spPr>
          <a:xfrm>
            <a:off x="970962" y="2724347"/>
            <a:ext cx="2444900" cy="1938992"/>
          </a:xfrm>
          <a:prstGeom prst="rect">
            <a:avLst/>
          </a:prstGeom>
          <a:noFill/>
        </p:spPr>
        <p:txBody>
          <a:bodyPr wrap="none" rtlCol="0">
            <a:spAutoFit/>
          </a:bodyPr>
          <a:lstStyle/>
          <a:p>
            <a:r>
              <a:rPr lang="en-US" dirty="0"/>
              <a:t>Requirements</a:t>
            </a:r>
          </a:p>
          <a:p>
            <a:r>
              <a:rPr lang="en-US" dirty="0"/>
              <a:t>Drawings</a:t>
            </a:r>
          </a:p>
          <a:p>
            <a:r>
              <a:rPr lang="en-US" dirty="0"/>
              <a:t>Production Spec</a:t>
            </a:r>
          </a:p>
          <a:p>
            <a:r>
              <a:rPr lang="en-US" dirty="0"/>
              <a:t>Handling Spec</a:t>
            </a:r>
          </a:p>
          <a:p>
            <a:r>
              <a:rPr lang="en-US" dirty="0"/>
              <a:t>Packaging Spec</a:t>
            </a:r>
          </a:p>
        </p:txBody>
      </p:sp>
      <p:sp>
        <p:nvSpPr>
          <p:cNvPr id="20" name="TextBox 19">
            <a:extLst>
              <a:ext uri="{FF2B5EF4-FFF2-40B4-BE49-F238E27FC236}">
                <a16:creationId xmlns:a16="http://schemas.microsoft.com/office/drawing/2014/main" id="{87B90CD2-CCB0-4970-95F4-FEB6647A87D5}"/>
              </a:ext>
            </a:extLst>
          </p:cNvPr>
          <p:cNvSpPr txBox="1"/>
          <p:nvPr/>
        </p:nvSpPr>
        <p:spPr>
          <a:xfrm>
            <a:off x="3970257" y="2724347"/>
            <a:ext cx="2266583" cy="1938992"/>
          </a:xfrm>
          <a:prstGeom prst="rect">
            <a:avLst/>
          </a:prstGeom>
          <a:noFill/>
        </p:spPr>
        <p:txBody>
          <a:bodyPr wrap="none" rtlCol="0">
            <a:spAutoFit/>
          </a:bodyPr>
          <a:lstStyle/>
          <a:p>
            <a:r>
              <a:rPr lang="en-US" dirty="0"/>
              <a:t>Prelim. Review</a:t>
            </a:r>
          </a:p>
          <a:p>
            <a:r>
              <a:rPr lang="en-US" dirty="0"/>
              <a:t>Status Reports</a:t>
            </a:r>
          </a:p>
          <a:p>
            <a:r>
              <a:rPr lang="en-US" dirty="0"/>
              <a:t>Gate Review</a:t>
            </a:r>
          </a:p>
          <a:p>
            <a:r>
              <a:rPr lang="en-US" dirty="0"/>
              <a:t>Final Des. Rev.</a:t>
            </a:r>
          </a:p>
          <a:p>
            <a:r>
              <a:rPr lang="en-US" dirty="0"/>
              <a:t>Prod. Review</a:t>
            </a:r>
          </a:p>
        </p:txBody>
      </p:sp>
      <p:sp>
        <p:nvSpPr>
          <p:cNvPr id="21" name="TextBox 20">
            <a:extLst>
              <a:ext uri="{FF2B5EF4-FFF2-40B4-BE49-F238E27FC236}">
                <a16:creationId xmlns:a16="http://schemas.microsoft.com/office/drawing/2014/main" id="{6CB6C02B-FC55-4480-80CE-954DD7BC8A75}"/>
              </a:ext>
            </a:extLst>
          </p:cNvPr>
          <p:cNvSpPr txBox="1"/>
          <p:nvPr/>
        </p:nvSpPr>
        <p:spPr>
          <a:xfrm>
            <a:off x="6506067" y="2735346"/>
            <a:ext cx="971741" cy="1569660"/>
          </a:xfrm>
          <a:prstGeom prst="rect">
            <a:avLst/>
          </a:prstGeom>
          <a:noFill/>
        </p:spPr>
        <p:txBody>
          <a:bodyPr wrap="none" rtlCol="0">
            <a:spAutoFit/>
          </a:bodyPr>
          <a:lstStyle/>
          <a:p>
            <a:r>
              <a:rPr lang="en-US" dirty="0"/>
              <a:t>TRL</a:t>
            </a:r>
          </a:p>
          <a:p>
            <a:r>
              <a:rPr lang="en-US" dirty="0"/>
              <a:t>MRL</a:t>
            </a:r>
          </a:p>
          <a:p>
            <a:r>
              <a:rPr lang="en-US" dirty="0"/>
              <a:t>KPPs</a:t>
            </a:r>
          </a:p>
          <a:p>
            <a:r>
              <a:rPr lang="en-US" dirty="0"/>
              <a:t>CPPs</a:t>
            </a:r>
          </a:p>
        </p:txBody>
      </p:sp>
      <p:cxnSp>
        <p:nvCxnSpPr>
          <p:cNvPr id="23" name="Straight Connector 22">
            <a:extLst>
              <a:ext uri="{FF2B5EF4-FFF2-40B4-BE49-F238E27FC236}">
                <a16:creationId xmlns:a16="http://schemas.microsoft.com/office/drawing/2014/main" id="{CED4C0C0-5AFE-4E5A-A720-B7C87190202A}"/>
              </a:ext>
            </a:extLst>
          </p:cNvPr>
          <p:cNvCxnSpPr/>
          <p:nvPr/>
        </p:nvCxnSpPr>
        <p:spPr>
          <a:xfrm>
            <a:off x="782425" y="2479622"/>
            <a:ext cx="0" cy="19509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23FFDE0-E6B2-4AAB-8300-FD104A0D4C31}"/>
              </a:ext>
            </a:extLst>
          </p:cNvPr>
          <p:cNvCxnSpPr>
            <a:cxnSpLocks/>
          </p:cNvCxnSpPr>
          <p:nvPr/>
        </p:nvCxnSpPr>
        <p:spPr>
          <a:xfrm>
            <a:off x="791852" y="2950590"/>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4A1832C-6999-4BF6-921A-0B9A0DD3A10F}"/>
              </a:ext>
            </a:extLst>
          </p:cNvPr>
          <p:cNvCxnSpPr>
            <a:cxnSpLocks/>
          </p:cNvCxnSpPr>
          <p:nvPr/>
        </p:nvCxnSpPr>
        <p:spPr>
          <a:xfrm>
            <a:off x="782425" y="3326082"/>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30E6A3B-98E7-460F-9B36-7D85740DEF9C}"/>
              </a:ext>
            </a:extLst>
          </p:cNvPr>
          <p:cNvCxnSpPr>
            <a:cxnSpLocks/>
          </p:cNvCxnSpPr>
          <p:nvPr/>
        </p:nvCxnSpPr>
        <p:spPr>
          <a:xfrm>
            <a:off x="794994" y="3693843"/>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FD2AACB-7B03-47DD-BAB0-B3C420FBA589}"/>
              </a:ext>
            </a:extLst>
          </p:cNvPr>
          <p:cNvCxnSpPr>
            <a:cxnSpLocks/>
          </p:cNvCxnSpPr>
          <p:nvPr/>
        </p:nvCxnSpPr>
        <p:spPr>
          <a:xfrm>
            <a:off x="791851" y="4067667"/>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A4AA6E0-0E8C-48ED-AB86-27270EA7C667}"/>
              </a:ext>
            </a:extLst>
          </p:cNvPr>
          <p:cNvCxnSpPr>
            <a:cxnSpLocks/>
          </p:cNvCxnSpPr>
          <p:nvPr/>
        </p:nvCxnSpPr>
        <p:spPr>
          <a:xfrm>
            <a:off x="791852" y="4430598"/>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99A7E92-3F43-48AB-8950-0B5AABB677B2}"/>
              </a:ext>
            </a:extLst>
          </p:cNvPr>
          <p:cNvCxnSpPr>
            <a:cxnSpLocks/>
          </p:cNvCxnSpPr>
          <p:nvPr/>
        </p:nvCxnSpPr>
        <p:spPr>
          <a:xfrm>
            <a:off x="3772293" y="2702351"/>
            <a:ext cx="0" cy="17408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DA96A54-F0E0-4A19-A8FF-DC6070690008}"/>
              </a:ext>
            </a:extLst>
          </p:cNvPr>
          <p:cNvCxnSpPr>
            <a:cxnSpLocks/>
          </p:cNvCxnSpPr>
          <p:nvPr/>
        </p:nvCxnSpPr>
        <p:spPr>
          <a:xfrm>
            <a:off x="3781720" y="2963159"/>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C6E11B9A-A766-4F8C-87A0-5EE386A0C84C}"/>
              </a:ext>
            </a:extLst>
          </p:cNvPr>
          <p:cNvCxnSpPr>
            <a:cxnSpLocks/>
          </p:cNvCxnSpPr>
          <p:nvPr/>
        </p:nvCxnSpPr>
        <p:spPr>
          <a:xfrm>
            <a:off x="3772293" y="3338651"/>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181E6622-169B-4D68-8AB5-EAB110D7A281}"/>
              </a:ext>
            </a:extLst>
          </p:cNvPr>
          <p:cNvCxnSpPr>
            <a:cxnSpLocks/>
          </p:cNvCxnSpPr>
          <p:nvPr/>
        </p:nvCxnSpPr>
        <p:spPr>
          <a:xfrm>
            <a:off x="3784862" y="3706412"/>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BB11FFA7-8C71-4569-BF64-0E5B3F3E89DF}"/>
              </a:ext>
            </a:extLst>
          </p:cNvPr>
          <p:cNvCxnSpPr>
            <a:cxnSpLocks/>
          </p:cNvCxnSpPr>
          <p:nvPr/>
        </p:nvCxnSpPr>
        <p:spPr>
          <a:xfrm>
            <a:off x="3781719" y="4080236"/>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10102266-4798-441F-AEA8-41F2C64D1DC6}"/>
              </a:ext>
            </a:extLst>
          </p:cNvPr>
          <p:cNvCxnSpPr>
            <a:cxnSpLocks/>
          </p:cNvCxnSpPr>
          <p:nvPr/>
        </p:nvCxnSpPr>
        <p:spPr>
          <a:xfrm>
            <a:off x="3781720" y="4443167"/>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D149A1E-C526-406B-ACC3-C0C0CD20004A}"/>
              </a:ext>
            </a:extLst>
          </p:cNvPr>
          <p:cNvCxnSpPr>
            <a:cxnSpLocks/>
          </p:cNvCxnSpPr>
          <p:nvPr/>
        </p:nvCxnSpPr>
        <p:spPr>
          <a:xfrm>
            <a:off x="6308103" y="2601798"/>
            <a:ext cx="9426" cy="149729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A0E10E6C-70CD-4E35-9A58-7F4C4DCA731D}"/>
              </a:ext>
            </a:extLst>
          </p:cNvPr>
          <p:cNvCxnSpPr>
            <a:cxnSpLocks/>
          </p:cNvCxnSpPr>
          <p:nvPr/>
        </p:nvCxnSpPr>
        <p:spPr>
          <a:xfrm>
            <a:off x="6317530" y="2963159"/>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A37373CB-B537-4C07-89AB-60C8EB8E776E}"/>
              </a:ext>
            </a:extLst>
          </p:cNvPr>
          <p:cNvCxnSpPr>
            <a:cxnSpLocks/>
          </p:cNvCxnSpPr>
          <p:nvPr/>
        </p:nvCxnSpPr>
        <p:spPr>
          <a:xfrm>
            <a:off x="6308103" y="3338651"/>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2CF03151-4B5F-4206-A3D5-0241FFD91C1E}"/>
              </a:ext>
            </a:extLst>
          </p:cNvPr>
          <p:cNvCxnSpPr>
            <a:cxnSpLocks/>
          </p:cNvCxnSpPr>
          <p:nvPr/>
        </p:nvCxnSpPr>
        <p:spPr>
          <a:xfrm>
            <a:off x="6320672" y="3706412"/>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26F1F16C-C7C6-4338-8BD7-A56A61DB6580}"/>
              </a:ext>
            </a:extLst>
          </p:cNvPr>
          <p:cNvCxnSpPr>
            <a:cxnSpLocks/>
          </p:cNvCxnSpPr>
          <p:nvPr/>
        </p:nvCxnSpPr>
        <p:spPr>
          <a:xfrm>
            <a:off x="6317529" y="4080236"/>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1CC476FE-323F-41E3-B51E-837EA0BADB51}"/>
              </a:ext>
            </a:extLst>
          </p:cNvPr>
          <p:cNvCxnSpPr>
            <a:cxnSpLocks/>
          </p:cNvCxnSpPr>
          <p:nvPr/>
        </p:nvCxnSpPr>
        <p:spPr>
          <a:xfrm flipV="1">
            <a:off x="2406977" y="2501619"/>
            <a:ext cx="0" cy="100179"/>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2ABA622-5703-4F9F-B83D-5E1E81C10F62}"/>
              </a:ext>
            </a:extLst>
          </p:cNvPr>
          <p:cNvCxnSpPr>
            <a:cxnSpLocks/>
          </p:cNvCxnSpPr>
          <p:nvPr/>
        </p:nvCxnSpPr>
        <p:spPr>
          <a:xfrm flipV="1">
            <a:off x="1296186" y="2492191"/>
            <a:ext cx="0" cy="21016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866F68E-2789-4FFF-8E99-5E084DD50E03}"/>
              </a:ext>
            </a:extLst>
          </p:cNvPr>
          <p:cNvCxnSpPr>
            <a:cxnSpLocks/>
          </p:cNvCxnSpPr>
          <p:nvPr/>
        </p:nvCxnSpPr>
        <p:spPr>
          <a:xfrm>
            <a:off x="1296186" y="2702351"/>
            <a:ext cx="24855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95E2C1FB-4F4A-4B5B-B30F-2E1996E72822}"/>
              </a:ext>
            </a:extLst>
          </p:cNvPr>
          <p:cNvCxnSpPr>
            <a:cxnSpLocks/>
          </p:cNvCxnSpPr>
          <p:nvPr/>
        </p:nvCxnSpPr>
        <p:spPr>
          <a:xfrm>
            <a:off x="2411691" y="2601798"/>
            <a:ext cx="3896412" cy="0"/>
          </a:xfrm>
          <a:prstGeom prst="line">
            <a:avLst/>
          </a:prstGeom>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663D67FB-5CA7-4116-B10B-91B59462D418}"/>
              </a:ext>
            </a:extLst>
          </p:cNvPr>
          <p:cNvSpPr txBox="1"/>
          <p:nvPr/>
        </p:nvSpPr>
        <p:spPr>
          <a:xfrm>
            <a:off x="8160079" y="2754198"/>
            <a:ext cx="2306593" cy="1938992"/>
          </a:xfrm>
          <a:prstGeom prst="rect">
            <a:avLst/>
          </a:prstGeom>
          <a:noFill/>
        </p:spPr>
        <p:txBody>
          <a:bodyPr wrap="none" rtlCol="0">
            <a:spAutoFit/>
          </a:bodyPr>
          <a:lstStyle/>
          <a:p>
            <a:r>
              <a:rPr lang="en-US" dirty="0"/>
              <a:t>Test Equipment</a:t>
            </a:r>
          </a:p>
          <a:p>
            <a:r>
              <a:rPr lang="en-US" dirty="0"/>
              <a:t>Test Plans</a:t>
            </a:r>
          </a:p>
          <a:p>
            <a:r>
              <a:rPr lang="en-US" dirty="0"/>
              <a:t>Test Results</a:t>
            </a:r>
          </a:p>
          <a:p>
            <a:r>
              <a:rPr lang="en-US" dirty="0"/>
              <a:t>Tooling</a:t>
            </a:r>
          </a:p>
          <a:p>
            <a:r>
              <a:rPr lang="en-US" dirty="0"/>
              <a:t>Gauges</a:t>
            </a:r>
          </a:p>
        </p:txBody>
      </p:sp>
      <p:cxnSp>
        <p:nvCxnSpPr>
          <p:cNvPr id="60" name="Straight Connector 59">
            <a:extLst>
              <a:ext uri="{FF2B5EF4-FFF2-40B4-BE49-F238E27FC236}">
                <a16:creationId xmlns:a16="http://schemas.microsoft.com/office/drawing/2014/main" id="{9AC7A92E-0773-4145-A72D-4867FD220F80}"/>
              </a:ext>
            </a:extLst>
          </p:cNvPr>
          <p:cNvCxnSpPr>
            <a:cxnSpLocks/>
          </p:cNvCxnSpPr>
          <p:nvPr/>
        </p:nvCxnSpPr>
        <p:spPr>
          <a:xfrm>
            <a:off x="7962115" y="2254577"/>
            <a:ext cx="0" cy="2207442"/>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66214CC-8BA7-4AB7-AB1F-9E38EFA9961A}"/>
              </a:ext>
            </a:extLst>
          </p:cNvPr>
          <p:cNvCxnSpPr>
            <a:cxnSpLocks/>
          </p:cNvCxnSpPr>
          <p:nvPr/>
        </p:nvCxnSpPr>
        <p:spPr>
          <a:xfrm>
            <a:off x="7971542" y="2982011"/>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79E86BEB-7E6A-446D-8EC6-A8EED6A2610E}"/>
              </a:ext>
            </a:extLst>
          </p:cNvPr>
          <p:cNvCxnSpPr>
            <a:cxnSpLocks/>
          </p:cNvCxnSpPr>
          <p:nvPr/>
        </p:nvCxnSpPr>
        <p:spPr>
          <a:xfrm>
            <a:off x="7962115" y="3357503"/>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9CB0BC57-BBB9-46D4-80B6-DD06CAB17711}"/>
              </a:ext>
            </a:extLst>
          </p:cNvPr>
          <p:cNvCxnSpPr>
            <a:cxnSpLocks/>
          </p:cNvCxnSpPr>
          <p:nvPr/>
        </p:nvCxnSpPr>
        <p:spPr>
          <a:xfrm>
            <a:off x="7974684" y="3725264"/>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DBFB5A27-8CC6-4E5F-A2C7-3E2340D3947F}"/>
              </a:ext>
            </a:extLst>
          </p:cNvPr>
          <p:cNvCxnSpPr>
            <a:cxnSpLocks/>
          </p:cNvCxnSpPr>
          <p:nvPr/>
        </p:nvCxnSpPr>
        <p:spPr>
          <a:xfrm>
            <a:off x="7971541" y="4099088"/>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5E4AC6B9-1FD7-470A-8B64-9C7AFC8E247C}"/>
              </a:ext>
            </a:extLst>
          </p:cNvPr>
          <p:cNvCxnSpPr>
            <a:cxnSpLocks/>
          </p:cNvCxnSpPr>
          <p:nvPr/>
        </p:nvCxnSpPr>
        <p:spPr>
          <a:xfrm>
            <a:off x="7971542" y="4462019"/>
            <a:ext cx="1885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1A2A7222-F0C0-448D-8BD4-C013F9485E73}"/>
              </a:ext>
            </a:extLst>
          </p:cNvPr>
          <p:cNvCxnSpPr>
            <a:cxnSpLocks/>
          </p:cNvCxnSpPr>
          <p:nvPr/>
        </p:nvCxnSpPr>
        <p:spPr>
          <a:xfrm>
            <a:off x="2609655" y="2254577"/>
            <a:ext cx="5352460" cy="0"/>
          </a:xfrm>
          <a:prstGeom prst="line">
            <a:avLst/>
          </a:prstGeom>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23F9EC1-0B40-470B-9AA5-B89050FF463A}"/>
              </a:ext>
            </a:extLst>
          </p:cNvPr>
          <p:cNvSpPr txBox="1"/>
          <p:nvPr/>
        </p:nvSpPr>
        <p:spPr>
          <a:xfrm>
            <a:off x="461913" y="1692359"/>
            <a:ext cx="2348007" cy="461665"/>
          </a:xfrm>
          <a:prstGeom prst="rect">
            <a:avLst/>
          </a:prstGeom>
          <a:noFill/>
        </p:spPr>
        <p:txBody>
          <a:bodyPr wrap="square" rtlCol="0">
            <a:spAutoFit/>
          </a:bodyPr>
          <a:lstStyle/>
          <a:p>
            <a:r>
              <a:rPr lang="en-US" dirty="0"/>
              <a:t>Coffee System</a:t>
            </a:r>
          </a:p>
        </p:txBody>
      </p:sp>
      <p:sp>
        <p:nvSpPr>
          <p:cNvPr id="47" name="TextBox 46">
            <a:extLst>
              <a:ext uri="{FF2B5EF4-FFF2-40B4-BE49-F238E27FC236}">
                <a16:creationId xmlns:a16="http://schemas.microsoft.com/office/drawing/2014/main" id="{8ADD9DA7-CDB1-4BA9-8799-A14ED3599AF3}"/>
              </a:ext>
            </a:extLst>
          </p:cNvPr>
          <p:cNvSpPr txBox="1"/>
          <p:nvPr/>
        </p:nvSpPr>
        <p:spPr>
          <a:xfrm>
            <a:off x="913274" y="4939860"/>
            <a:ext cx="10657522" cy="1077218"/>
          </a:xfrm>
          <a:prstGeom prst="rect">
            <a:avLst/>
          </a:prstGeom>
          <a:solidFill>
            <a:schemeClr val="accent2"/>
          </a:solidFill>
        </p:spPr>
        <p:txBody>
          <a:bodyPr wrap="square" rtlCol="0">
            <a:spAutoFit/>
          </a:bodyPr>
          <a:lstStyle/>
          <a:p>
            <a:pPr algn="ctr"/>
            <a:r>
              <a:rPr lang="en-US" sz="3200" dirty="0">
                <a:solidFill>
                  <a:srgbClr val="FFFF00"/>
                </a:solidFill>
              </a:rPr>
              <a:t>Each physical item’s data is more accessible than buried in a MS Word document</a:t>
            </a:r>
          </a:p>
        </p:txBody>
      </p:sp>
    </p:spTree>
    <p:extLst>
      <p:ext uri="{BB962C8B-B14F-4D97-AF65-F5344CB8AC3E}">
        <p14:creationId xmlns:p14="http://schemas.microsoft.com/office/powerpoint/2010/main" val="3781974518"/>
      </p:ext>
    </p:extLst>
  </p:cSld>
  <p:clrMapOvr>
    <a:masterClrMapping/>
  </p:clrMapOvr>
</p:sld>
</file>

<file path=ppt/theme/theme1.xml><?xml version="1.0" encoding="utf-8"?>
<a:theme xmlns:a="http://schemas.openxmlformats.org/drawingml/2006/main" name="IS2018 Slide">
  <a:themeElements>
    <a:clrScheme name="INCOSE IS 1">
      <a:dk1>
        <a:srgbClr val="414042"/>
      </a:dk1>
      <a:lt1>
        <a:sysClr val="window" lastClr="FFFFFF"/>
      </a:lt1>
      <a:dk2>
        <a:srgbClr val="981B1E"/>
      </a:dk2>
      <a:lt2>
        <a:srgbClr val="EEECE1"/>
      </a:lt2>
      <a:accent1>
        <a:srgbClr val="981B1E"/>
      </a:accent1>
      <a:accent2>
        <a:srgbClr val="0071CE"/>
      </a:accent2>
      <a:accent3>
        <a:srgbClr val="579130"/>
      </a:accent3>
      <a:accent4>
        <a:srgbClr val="FFD13F"/>
      </a:accent4>
      <a:accent5>
        <a:srgbClr val="0071CE"/>
      </a:accent5>
      <a:accent6>
        <a:srgbClr val="414042"/>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s2019-slide (002).potx [Read-Only]" id="{D0656566-EBC4-437F-8697-7D3EEB4FA3D4}" vid="{50859F9A-F97F-4FC9-B5E6-C6C9C74E11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BE3443FEDB3542A32195D7903E37F2" ma:contentTypeVersion="1" ma:contentTypeDescription="Create a new document." ma:contentTypeScope="" ma:versionID="d24f8f5e388cdc519063733b1fb770b8">
  <xsd:schema xmlns:xsd="http://www.w3.org/2001/XMLSchema" xmlns:xs="http://www.w3.org/2001/XMLSchema" xmlns:p="http://schemas.microsoft.com/office/2006/metadata/properties" xmlns:ns2="07d0ccec-aae8-4814-a6d3-0c68dd73da2d" targetNamespace="http://schemas.microsoft.com/office/2006/metadata/properties" ma:root="true" ma:fieldsID="582c0593621e58af415d512296961cef" ns2:_="">
    <xsd:import namespace="07d0ccec-aae8-4814-a6d3-0c68dd73da2d"/>
    <xsd:element name="properties">
      <xsd:complexType>
        <xsd:sequence>
          <xsd:element name="documentManagement">
            <xsd:complexType>
              <xsd:all>
                <xsd:element ref="ns2:incoseDistribution" minOccurs="0"/>
                <xsd:element ref="ns2:df56f4c5a0be4550856ac6bd150af184" minOccurs="0"/>
                <xsd:element ref="ns2:TaxCatchAll" minOccurs="0"/>
                <xsd:element ref="ns2:TaxCatchAllLabel" minOccurs="0"/>
                <xsd:element ref="ns2:j6f62fd0e2284e44b1906b33aa785078" minOccurs="0"/>
                <xsd:element ref="ns2:o4d603b143c54403a43a44e339fe5e1a" minOccurs="0"/>
                <xsd:element ref="ns2:fc73f2c3713f415c9afd0faf07c59adc"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0ccec-aae8-4814-a6d3-0c68dd73da2d" elementFormDefault="qualified">
    <xsd:import namespace="http://schemas.microsoft.com/office/2006/documentManagement/types"/>
    <xsd:import namespace="http://schemas.microsoft.com/office/infopath/2007/PartnerControls"/>
    <xsd:element name="incoseDistribution" ma:index="8" nillable="true" ma:displayName="Distribution" ma:default="" ma:internalName="incoseDistribution">
      <xsd:simpleType>
        <xsd:restriction base="dms:Choice">
          <xsd:enumeration value="Open For Public Distribution"/>
          <xsd:enumeration value="Internal to INCOSE Members"/>
        </xsd:restriction>
      </xsd:simpleType>
    </xsd:element>
    <xsd:element name="df56f4c5a0be4550856ac6bd150af184" ma:index="9" nillable="true" ma:taxonomy="true" ma:internalName="df56f4c5a0be4550856ac6bd150af184" ma:taxonomyFieldName="incoseChapters" ma:displayName="Chapters" ma:default="" ma:fieldId="{df56f4c5-a0be-4550-856a-c6bd150af184}" ma:sspId="08fe2f84-03a1-48cf-9e03-1bf6c33fafbe" ma:termSetId="cfb95cbd-7a79-444e-88d9-ed9ec2f185f9"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62e79503-1a2b-4294-a229-384a0f52ada3}" ma:internalName="TaxCatchAll" ma:showField="CatchAllData"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62e79503-1a2b-4294-a229-384a0f52ada3}" ma:internalName="TaxCatchAllLabel" ma:readOnly="true" ma:showField="CatchAllDataLabel"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j6f62fd0e2284e44b1906b33aa785078" ma:index="13" nillable="true" ma:taxonomy="true" ma:internalName="j6f62fd0e2284e44b1906b33aa785078" ma:taxonomyFieldName="incoseWorkingGroup" ma:displayName="Working Groups" ma:default="" ma:fieldId="{36f62fd0-e228-4e44-b190-6b33aa785078}" ma:sspId="08fe2f84-03a1-48cf-9e03-1bf6c33fafbe" ma:termSetId="b4545d9d-43c2-43a5-b101-c26e148252f5" ma:anchorId="00000000-0000-0000-0000-000000000000" ma:open="false" ma:isKeyword="false">
      <xsd:complexType>
        <xsd:sequence>
          <xsd:element ref="pc:Terms" minOccurs="0" maxOccurs="1"/>
        </xsd:sequence>
      </xsd:complexType>
    </xsd:element>
    <xsd:element name="o4d603b143c54403a43a44e339fe5e1a" ma:index="15" nillable="true" ma:taxonomy="true" ma:internalName="o4d603b143c54403a43a44e339fe5e1a" ma:taxonomyFieldName="incoseOrganizations" ma:displayName="Organizations" ma:default="" ma:fieldId="{84d603b1-43c5-4403-a43a-44e339fe5e1a}" ma:sspId="08fe2f84-03a1-48cf-9e03-1bf6c33fafbe" ma:termSetId="48b99640-702e-422f-a11d-aec6d871b7cd" ma:anchorId="00000000-0000-0000-0000-000000000000" ma:open="false" ma:isKeyword="false">
      <xsd:complexType>
        <xsd:sequence>
          <xsd:element ref="pc:Terms" minOccurs="0" maxOccurs="1"/>
        </xsd:sequence>
      </xsd:complexType>
    </xsd:element>
    <xsd:element name="fc73f2c3713f415c9afd0faf07c59adc" ma:index="17" nillable="true" ma:taxonomy="true" ma:internalName="fc73f2c3713f415c9afd0faf07c59adc" ma:taxonomyFieldName="INCOSEProductValue" ma:displayName="Item Value" ma:default="45;#Local|254e409e-99ce-4994-8e1c-1a49057a5299" ma:fieldId="{fc73f2c3-713f-415c-9afd-0faf07c59adc}" ma:taxonomyMulti="true" ma:sspId="08fe2f84-03a1-48cf-9e03-1bf6c33fafbe" ma:termSetId="432b97d5-a841-4537-8786-65acc6747ba1" ma:anchorId="00000000-0000-0000-0000-000000000000" ma:open="false" ma:isKeyword="false">
      <xsd:complexType>
        <xsd:sequence>
          <xsd:element ref="pc:Terms" minOccurs="0" maxOccurs="1"/>
        </xsd:sequence>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4d603b143c54403a43a44e339fe5e1a xmlns="07d0ccec-aae8-4814-a6d3-0c68dd73da2d">
      <Terms xmlns="http://schemas.microsoft.com/office/infopath/2007/PartnerControls"/>
    </o4d603b143c54403a43a44e339fe5e1a>
    <df56f4c5a0be4550856ac6bd150af184 xmlns="07d0ccec-aae8-4814-a6d3-0c68dd73da2d">
      <Terms xmlns="http://schemas.microsoft.com/office/infopath/2007/PartnerControls"/>
    </df56f4c5a0be4550856ac6bd150af184>
    <fc73f2c3713f415c9afd0faf07c59adc xmlns="07d0ccec-aae8-4814-a6d3-0c68dd73da2d">
      <Terms xmlns="http://schemas.microsoft.com/office/infopath/2007/PartnerControls">
        <TermInfo xmlns="http://schemas.microsoft.com/office/infopath/2007/PartnerControls">
          <TermName xmlns="http://schemas.microsoft.com/office/infopath/2007/PartnerControls">Local</TermName>
          <TermId xmlns="http://schemas.microsoft.com/office/infopath/2007/PartnerControls">254e409e-99ce-4994-8e1c-1a49057a5299</TermId>
        </TermInfo>
      </Terms>
    </fc73f2c3713f415c9afd0faf07c59adc>
    <incoseDistribution xmlns="07d0ccec-aae8-4814-a6d3-0c68dd73da2d" xsi:nil="true"/>
    <TaxCatchAll xmlns="07d0ccec-aae8-4814-a6d3-0c68dd73da2d">
      <Value>45</Value>
    </TaxCatchAll>
    <j6f62fd0e2284e44b1906b33aa785078 xmlns="07d0ccec-aae8-4814-a6d3-0c68dd73da2d">
      <Terms xmlns="http://schemas.microsoft.com/office/infopath/2007/PartnerControls"/>
    </j6f62fd0e2284e44b1906b33aa785078>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4281A3-3649-4104-8C52-9CE44D3BF337}"/>
</file>

<file path=customXml/itemProps2.xml><?xml version="1.0" encoding="utf-8"?>
<ds:datastoreItem xmlns:ds="http://schemas.openxmlformats.org/officeDocument/2006/customXml" ds:itemID="{D720F0F6-8250-45BF-A2A0-D097126B1F36}">
  <ds:schemaRefs>
    <ds:schemaRef ds:uri="http://purl.org/dc/elements/1.1/"/>
    <ds:schemaRef ds:uri="http://schemas.microsoft.com/office/2006/documentManagement/types"/>
    <ds:schemaRef ds:uri="http://schemas.openxmlformats.org/package/2006/metadata/core-properties"/>
    <ds:schemaRef ds:uri="http://purl.org/dc/terms/"/>
    <ds:schemaRef ds:uri="07d0ccec-aae8-4814-a6d3-0c68dd73da2d"/>
    <ds:schemaRef ds:uri="http://schemas.microsoft.com/office/infopath/2007/PartnerControls"/>
    <ds:schemaRef ds:uri="http://purl.org/dc/dcmityp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FF56DD9-0CEA-45C2-A324-FF982E9358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IS2019 template</Template>
  <TotalTime>362</TotalTime>
  <Words>1369</Words>
  <Application>Microsoft Office PowerPoint</Application>
  <PresentationFormat>Custom</PresentationFormat>
  <Paragraphs>298</Paragraphs>
  <Slides>20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Open Sans Light</vt:lpstr>
      <vt:lpstr>IS2018 Slide</vt:lpstr>
      <vt:lpstr>A Proposed Model-Based Approach To Qualification (Formal V&amp;V)</vt:lpstr>
      <vt:lpstr>MBSE – Not Just For Design</vt:lpstr>
      <vt:lpstr>Document Based Qualification</vt:lpstr>
      <vt:lpstr>Example: Coffee Pot</vt:lpstr>
      <vt:lpstr>Data Elements: Requirements &amp; Design</vt:lpstr>
      <vt:lpstr>Coffee Pot: Top Level, Physical</vt:lpstr>
      <vt:lpstr>Move to V&amp;V Plan: MS-Word</vt:lpstr>
      <vt:lpstr>Very Linear! Read Top-to-Bottom</vt:lpstr>
      <vt:lpstr>New Approach: Model Based</vt:lpstr>
      <vt:lpstr>Recursive</vt:lpstr>
      <vt:lpstr>Can Work with Different Views</vt:lpstr>
      <vt:lpstr>Still have Functional Architecture</vt:lpstr>
      <vt:lpstr>Can Link the Data Elements …</vt:lpstr>
      <vt:lpstr>… to Produce the Traceability Matrix</vt:lpstr>
      <vt:lpstr>Works for Production V&amp;V</vt:lpstr>
      <vt:lpstr>V&amp;V Data Much More Accessible</vt:lpstr>
      <vt:lpstr>Clarifications</vt:lpstr>
      <vt:lpstr>Proposed: Worth the Front End Effort</vt:lpstr>
      <vt:lpstr>Higher Quality Product, Lower Cost</vt:lpstr>
      <vt:lpstr>PowerPoint Presentation</vt:lpstr>
    </vt:vector>
  </TitlesOfParts>
  <Manager/>
  <Company>Sierra Nevada Corporation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Tami Katz</dc:creator>
  <cp:keywords/>
  <dc:description/>
  <cp:lastModifiedBy>Wolfgang, Raymond</cp:lastModifiedBy>
  <cp:revision>57</cp:revision>
  <dcterms:created xsi:type="dcterms:W3CDTF">2019-07-23T13:05:39Z</dcterms:created>
  <dcterms:modified xsi:type="dcterms:W3CDTF">2020-01-26T03:29:56Z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0x010100E4BE3443FEDB3542A32195D7903E37F2</vt:lpwstr>
  </property>
  <property fmtid="{D5CDD505-2E9C-101B-9397-08002B2CF9AE}" pid="3" name="incoseWorkingGroup">
    <vt:lpwstr/>
  </property>
  <property fmtid="{D5CDD505-2E9C-101B-9397-08002B2CF9AE}" pid="4" name="INCOSEProductValue">
    <vt:lpwstr>45;#Local|254e409e-99ce-4994-8e1c-1a49057a5299</vt:lpwstr>
  </property>
  <property fmtid="{D5CDD505-2E9C-101B-9397-08002B2CF9AE}" pid="5" name="incoseChapters">
    <vt:lpwstr/>
  </property>
  <property fmtid="{D5CDD505-2E9C-101B-9397-08002B2CF9AE}" pid="6" name="incoseOrganizations">
    <vt:lpwstr/>
  </property>
</Properties>
</file>