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handoutMasterIdLst>
    <p:handoutMasterId r:id="rId21"/>
  </p:handoutMasterIdLst>
  <p:sldIdLst>
    <p:sldId id="256" r:id="rId5"/>
    <p:sldId id="1427" r:id="rId6"/>
    <p:sldId id="1429" r:id="rId7"/>
    <p:sldId id="3617" r:id="rId8"/>
    <p:sldId id="3590" r:id="rId9"/>
    <p:sldId id="3540" r:id="rId10"/>
    <p:sldId id="3566" r:id="rId11"/>
    <p:sldId id="3591" r:id="rId12"/>
    <p:sldId id="3618" r:id="rId13"/>
    <p:sldId id="3619" r:id="rId14"/>
    <p:sldId id="3620" r:id="rId15"/>
    <p:sldId id="3621" r:id="rId16"/>
    <p:sldId id="3622" r:id="rId17"/>
    <p:sldId id="3623" r:id="rId18"/>
    <p:sldId id="301" r:id="rId19"/>
  </p:sldIdLst>
  <p:sldSz cx="9144000" cy="6858000" type="screen4x3"/>
  <p:notesSz cx="6858000" cy="9144000"/>
  <p:defaultTextStyle>
    <a:defPPr>
      <a:defRPr lang="en-US"/>
    </a:defPPr>
    <a:lvl1pPr marL="0" algn="l" defTabSz="609768" rtl="0" eaLnBrk="1" latinLnBrk="0" hangingPunct="1">
      <a:defRPr sz="2400" kern="1200">
        <a:solidFill>
          <a:schemeClr val="tx1"/>
        </a:solidFill>
        <a:latin typeface="+mn-lt"/>
        <a:ea typeface="+mn-ea"/>
        <a:cs typeface="+mn-cs"/>
      </a:defRPr>
    </a:lvl1pPr>
    <a:lvl2pPr marL="609768" algn="l" defTabSz="609768" rtl="0" eaLnBrk="1" latinLnBrk="0" hangingPunct="1">
      <a:defRPr sz="2400" kern="1200">
        <a:solidFill>
          <a:schemeClr val="tx1"/>
        </a:solidFill>
        <a:latin typeface="+mn-lt"/>
        <a:ea typeface="+mn-ea"/>
        <a:cs typeface="+mn-cs"/>
      </a:defRPr>
    </a:lvl2pPr>
    <a:lvl3pPr marL="1219535" algn="l" defTabSz="609768" rtl="0" eaLnBrk="1" latinLnBrk="0" hangingPunct="1">
      <a:defRPr sz="2400" kern="1200">
        <a:solidFill>
          <a:schemeClr val="tx1"/>
        </a:solidFill>
        <a:latin typeface="+mn-lt"/>
        <a:ea typeface="+mn-ea"/>
        <a:cs typeface="+mn-cs"/>
      </a:defRPr>
    </a:lvl3pPr>
    <a:lvl4pPr marL="1829303" algn="l" defTabSz="609768" rtl="0" eaLnBrk="1" latinLnBrk="0" hangingPunct="1">
      <a:defRPr sz="2400" kern="1200">
        <a:solidFill>
          <a:schemeClr val="tx1"/>
        </a:solidFill>
        <a:latin typeface="+mn-lt"/>
        <a:ea typeface="+mn-ea"/>
        <a:cs typeface="+mn-cs"/>
      </a:defRPr>
    </a:lvl4pPr>
    <a:lvl5pPr marL="2439071" algn="l" defTabSz="609768" rtl="0" eaLnBrk="1" latinLnBrk="0" hangingPunct="1">
      <a:defRPr sz="2400" kern="1200">
        <a:solidFill>
          <a:schemeClr val="tx1"/>
        </a:solidFill>
        <a:latin typeface="+mn-lt"/>
        <a:ea typeface="+mn-ea"/>
        <a:cs typeface="+mn-cs"/>
      </a:defRPr>
    </a:lvl5pPr>
    <a:lvl6pPr marL="3048838" algn="l" defTabSz="609768" rtl="0" eaLnBrk="1" latinLnBrk="0" hangingPunct="1">
      <a:defRPr sz="2400" kern="1200">
        <a:solidFill>
          <a:schemeClr val="tx1"/>
        </a:solidFill>
        <a:latin typeface="+mn-lt"/>
        <a:ea typeface="+mn-ea"/>
        <a:cs typeface="+mn-cs"/>
      </a:defRPr>
    </a:lvl6pPr>
    <a:lvl7pPr marL="3658606" algn="l" defTabSz="609768" rtl="0" eaLnBrk="1" latinLnBrk="0" hangingPunct="1">
      <a:defRPr sz="2400" kern="1200">
        <a:solidFill>
          <a:schemeClr val="tx1"/>
        </a:solidFill>
        <a:latin typeface="+mn-lt"/>
        <a:ea typeface="+mn-ea"/>
        <a:cs typeface="+mn-cs"/>
      </a:defRPr>
    </a:lvl7pPr>
    <a:lvl8pPr marL="4268373" algn="l" defTabSz="609768" rtl="0" eaLnBrk="1" latinLnBrk="0" hangingPunct="1">
      <a:defRPr sz="2400" kern="1200">
        <a:solidFill>
          <a:schemeClr val="tx1"/>
        </a:solidFill>
        <a:latin typeface="+mn-lt"/>
        <a:ea typeface="+mn-ea"/>
        <a:cs typeface="+mn-cs"/>
      </a:defRPr>
    </a:lvl8pPr>
    <a:lvl9pPr marL="4878141" algn="l" defTabSz="609768"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FCF50"/>
    <a:srgbClr val="FFA06D"/>
    <a:srgbClr val="999999"/>
    <a:srgbClr val="414042"/>
    <a:srgbClr val="0071C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72" autoAdjust="0"/>
    <p:restoredTop sz="94663"/>
  </p:normalViewPr>
  <p:slideViewPr>
    <p:cSldViewPr snapToGrid="0" snapToObjects="1">
      <p:cViewPr varScale="1">
        <p:scale>
          <a:sx n="111" d="100"/>
          <a:sy n="111" d="100"/>
        </p:scale>
        <p:origin x="504" y="2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CF06D7-4593-BC46-95A8-2D70E94DBEB5}" type="datetimeFigureOut">
              <a:rPr lang="en-US" smtClean="0"/>
              <a:pPr/>
              <a:t>1/22/20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14DC975-A23D-1043-8329-AE888A944FF5}" type="slidenum">
              <a:rPr lang="en-US" smtClean="0"/>
              <a:pPr/>
              <a:t>‹#›</a:t>
            </a:fld>
            <a:endParaRPr lang="en-US"/>
          </a:p>
        </p:txBody>
      </p:sp>
    </p:spTree>
    <p:extLst>
      <p:ext uri="{BB962C8B-B14F-4D97-AF65-F5344CB8AC3E}">
        <p14:creationId xmlns:p14="http://schemas.microsoft.com/office/powerpoint/2010/main" val="3117876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95C955-B8C9-7543-B8AA-5D5411F8A4E3}" type="datetimeFigureOut">
              <a:rPr lang="en-US" smtClean="0"/>
              <a:pPr/>
              <a:t>1/22/20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B85D96-4FDB-7148-B18B-46402D7060DF}" type="slidenum">
              <a:rPr lang="en-US" smtClean="0"/>
              <a:pPr/>
              <a:t>‹#›</a:t>
            </a:fld>
            <a:endParaRPr lang="en-US"/>
          </a:p>
        </p:txBody>
      </p:sp>
    </p:spTree>
    <p:extLst>
      <p:ext uri="{BB962C8B-B14F-4D97-AF65-F5344CB8AC3E}">
        <p14:creationId xmlns:p14="http://schemas.microsoft.com/office/powerpoint/2010/main" val="2565197561"/>
      </p:ext>
    </p:extLst>
  </p:cSld>
  <p:clrMap bg1="lt1" tx1="dk1" bg2="lt2" tx2="dk2" accent1="accent1" accent2="accent2" accent3="accent3" accent4="accent4" accent5="accent5" accent6="accent6" hlink="hlink" folHlink="folHlink"/>
  <p:hf hdr="0" ftr="0" dt="0"/>
  <p:notesStyle>
    <a:lvl1pPr marL="0" algn="l" defTabSz="609768" rtl="0" eaLnBrk="1" latinLnBrk="0" hangingPunct="1">
      <a:defRPr sz="1600" kern="1200">
        <a:solidFill>
          <a:schemeClr val="tx1"/>
        </a:solidFill>
        <a:latin typeface="+mn-lt"/>
        <a:ea typeface="+mn-ea"/>
        <a:cs typeface="+mn-cs"/>
      </a:defRPr>
    </a:lvl1pPr>
    <a:lvl2pPr marL="609768" algn="l" defTabSz="609768" rtl="0" eaLnBrk="1" latinLnBrk="0" hangingPunct="1">
      <a:defRPr sz="1600" kern="1200">
        <a:solidFill>
          <a:schemeClr val="tx1"/>
        </a:solidFill>
        <a:latin typeface="+mn-lt"/>
        <a:ea typeface="+mn-ea"/>
        <a:cs typeface="+mn-cs"/>
      </a:defRPr>
    </a:lvl2pPr>
    <a:lvl3pPr marL="1219535" algn="l" defTabSz="609768" rtl="0" eaLnBrk="1" latinLnBrk="0" hangingPunct="1">
      <a:defRPr sz="1600" kern="1200">
        <a:solidFill>
          <a:schemeClr val="tx1"/>
        </a:solidFill>
        <a:latin typeface="+mn-lt"/>
        <a:ea typeface="+mn-ea"/>
        <a:cs typeface="+mn-cs"/>
      </a:defRPr>
    </a:lvl3pPr>
    <a:lvl4pPr marL="1829303" algn="l" defTabSz="609768" rtl="0" eaLnBrk="1" latinLnBrk="0" hangingPunct="1">
      <a:defRPr sz="1600" kern="1200">
        <a:solidFill>
          <a:schemeClr val="tx1"/>
        </a:solidFill>
        <a:latin typeface="+mn-lt"/>
        <a:ea typeface="+mn-ea"/>
        <a:cs typeface="+mn-cs"/>
      </a:defRPr>
    </a:lvl4pPr>
    <a:lvl5pPr marL="2439071" algn="l" defTabSz="609768" rtl="0" eaLnBrk="1" latinLnBrk="0" hangingPunct="1">
      <a:defRPr sz="1600" kern="1200">
        <a:solidFill>
          <a:schemeClr val="tx1"/>
        </a:solidFill>
        <a:latin typeface="+mn-lt"/>
        <a:ea typeface="+mn-ea"/>
        <a:cs typeface="+mn-cs"/>
      </a:defRPr>
    </a:lvl5pPr>
    <a:lvl6pPr marL="3048838" algn="l" defTabSz="609768" rtl="0" eaLnBrk="1" latinLnBrk="0" hangingPunct="1">
      <a:defRPr sz="1600" kern="1200">
        <a:solidFill>
          <a:schemeClr val="tx1"/>
        </a:solidFill>
        <a:latin typeface="+mn-lt"/>
        <a:ea typeface="+mn-ea"/>
        <a:cs typeface="+mn-cs"/>
      </a:defRPr>
    </a:lvl6pPr>
    <a:lvl7pPr marL="3658606" algn="l" defTabSz="609768" rtl="0" eaLnBrk="1" latinLnBrk="0" hangingPunct="1">
      <a:defRPr sz="1600" kern="1200">
        <a:solidFill>
          <a:schemeClr val="tx1"/>
        </a:solidFill>
        <a:latin typeface="+mn-lt"/>
        <a:ea typeface="+mn-ea"/>
        <a:cs typeface="+mn-cs"/>
      </a:defRPr>
    </a:lvl7pPr>
    <a:lvl8pPr marL="4268373" algn="l" defTabSz="609768" rtl="0" eaLnBrk="1" latinLnBrk="0" hangingPunct="1">
      <a:defRPr sz="1600" kern="1200">
        <a:solidFill>
          <a:schemeClr val="tx1"/>
        </a:solidFill>
        <a:latin typeface="+mn-lt"/>
        <a:ea typeface="+mn-ea"/>
        <a:cs typeface="+mn-cs"/>
      </a:defRPr>
    </a:lvl8pPr>
    <a:lvl9pPr marL="4878141" algn="l" defTabSz="609768"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17" name="Titre 1"/>
          <p:cNvSpPr>
            <a:spLocks noGrp="1"/>
          </p:cNvSpPr>
          <p:nvPr>
            <p:ph type="ctrTitle" hasCustomPrompt="1"/>
          </p:nvPr>
        </p:nvSpPr>
        <p:spPr>
          <a:xfrm>
            <a:off x="269692" y="4409344"/>
            <a:ext cx="8527956" cy="1123038"/>
          </a:xfrm>
        </p:spPr>
        <p:txBody>
          <a:bodyPr anchor="b"/>
          <a:lstStyle>
            <a:lvl1pPr algn="l">
              <a:defRPr sz="4498" baseline="0">
                <a:latin typeface="Arial"/>
                <a:cs typeface="Arial"/>
              </a:defRPr>
            </a:lvl1pPr>
          </a:lstStyle>
          <a:p>
            <a:r>
              <a:rPr lang="en-US" dirty="0"/>
              <a:t>Presentation Title</a:t>
            </a:r>
            <a:endParaRPr lang="fr-FR" dirty="0"/>
          </a:p>
        </p:txBody>
      </p:sp>
      <p:sp>
        <p:nvSpPr>
          <p:cNvPr id="18" name="Sous-titre 2"/>
          <p:cNvSpPr>
            <a:spLocks noGrp="1"/>
          </p:cNvSpPr>
          <p:nvPr>
            <p:ph type="subTitle" idx="1" hasCustomPrompt="1"/>
          </p:nvPr>
        </p:nvSpPr>
        <p:spPr>
          <a:xfrm>
            <a:off x="269692" y="3527476"/>
            <a:ext cx="8527956" cy="867169"/>
          </a:xfrm>
        </p:spPr>
        <p:txBody>
          <a:bodyPr anchor="b"/>
          <a:lstStyle>
            <a:lvl1pPr marL="0" indent="0" algn="l">
              <a:buNone/>
              <a:defRPr sz="1799">
                <a:latin typeface="Arial"/>
                <a:cs typeface="Arial"/>
              </a:defRPr>
            </a:lvl1pPr>
            <a:lvl2pPr marL="342717" indent="0" algn="ctr">
              <a:buNone/>
              <a:defRPr sz="1499"/>
            </a:lvl2pPr>
            <a:lvl3pPr marL="685434" indent="0" algn="ctr">
              <a:buNone/>
              <a:defRPr sz="1349"/>
            </a:lvl3pPr>
            <a:lvl4pPr marL="1028151" indent="0" algn="ctr">
              <a:buNone/>
              <a:defRPr sz="1199"/>
            </a:lvl4pPr>
            <a:lvl5pPr marL="1370868" indent="0" algn="ctr">
              <a:buNone/>
              <a:defRPr sz="1199"/>
            </a:lvl5pPr>
            <a:lvl6pPr marL="1713586" indent="0" algn="ctr">
              <a:buNone/>
              <a:defRPr sz="1199"/>
            </a:lvl6pPr>
            <a:lvl7pPr marL="2056303" indent="0" algn="ctr">
              <a:buNone/>
              <a:defRPr sz="1199"/>
            </a:lvl7pPr>
            <a:lvl8pPr marL="2399020" indent="0" algn="ctr">
              <a:buNone/>
              <a:defRPr sz="1199"/>
            </a:lvl8pPr>
            <a:lvl9pPr marL="2741737" indent="0" algn="ctr">
              <a:buNone/>
              <a:defRPr sz="1199"/>
            </a:lvl9pPr>
          </a:lstStyle>
          <a:p>
            <a:r>
              <a:rPr lang="en-US" dirty="0"/>
              <a:t>Subtitle</a:t>
            </a:r>
            <a:endParaRPr lang="fr-FR" dirty="0"/>
          </a:p>
        </p:txBody>
      </p:sp>
      <p:sp>
        <p:nvSpPr>
          <p:cNvPr id="19" name="Sous-titre 2"/>
          <p:cNvSpPr txBox="1">
            <a:spLocks/>
          </p:cNvSpPr>
          <p:nvPr userDrawn="1"/>
        </p:nvSpPr>
        <p:spPr>
          <a:xfrm>
            <a:off x="269692" y="6438731"/>
            <a:ext cx="6854430" cy="422753"/>
          </a:xfrm>
          <a:prstGeom prst="rect">
            <a:avLst/>
          </a:prstGeom>
          <a:noFill/>
          <a:ln>
            <a:noFill/>
          </a:ln>
        </p:spPr>
        <p:txBody>
          <a:bodyPr vert="horz" lIns="68544" tIns="34272" rIns="68544" bIns="34272"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fr-FR" sz="1499" dirty="0">
                <a:solidFill>
                  <a:srgbClr val="414042"/>
                </a:solidFill>
                <a:latin typeface="Open Sans Light"/>
                <a:cs typeface="Open Sans Light"/>
              </a:rPr>
              <a:t>IW2020</a:t>
            </a:r>
          </a:p>
        </p:txBody>
      </p:sp>
      <p:cxnSp>
        <p:nvCxnSpPr>
          <p:cNvPr id="20" name="Straight Connector 19"/>
          <p:cNvCxnSpPr/>
          <p:nvPr userDrawn="1"/>
        </p:nvCxnSpPr>
        <p:spPr>
          <a:xfrm>
            <a:off x="269692" y="5532382"/>
            <a:ext cx="2304369" cy="0"/>
          </a:xfrm>
          <a:prstGeom prst="line">
            <a:avLst/>
          </a:prstGeom>
          <a:ln w="76200" cmpd="sng">
            <a:solidFill>
              <a:srgbClr val="0071CE"/>
            </a:solidFill>
          </a:ln>
        </p:spPr>
        <p:style>
          <a:lnRef idx="2">
            <a:schemeClr val="accent1"/>
          </a:lnRef>
          <a:fillRef idx="0">
            <a:schemeClr val="accent1"/>
          </a:fillRef>
          <a:effectRef idx="1">
            <a:schemeClr val="accent1"/>
          </a:effectRef>
          <a:fontRef idx="minor">
            <a:schemeClr val="tx1"/>
          </a:fontRef>
        </p:style>
      </p:cxnSp>
      <p:pic>
        <p:nvPicPr>
          <p:cNvPr id="1026" name="Picture 2"/>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854152" y="657240"/>
            <a:ext cx="5515504" cy="2016095"/>
          </a:xfrm>
          <a:prstGeom prst="rect">
            <a:avLst/>
          </a:prstGeom>
          <a:noFill/>
          <a:ln w="9525">
            <a:noFill/>
            <a:miter lim="800000"/>
            <a:headEnd/>
            <a:tailEnd/>
          </a:ln>
        </p:spPr>
      </p:pic>
    </p:spTree>
    <p:extLst>
      <p:ext uri="{BB962C8B-B14F-4D97-AF65-F5344CB8AC3E}">
        <p14:creationId xmlns:p14="http://schemas.microsoft.com/office/powerpoint/2010/main" val="33092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98">
                <a:solidFill>
                  <a:srgbClr val="0071CE"/>
                </a:solidFill>
                <a:latin typeface="+mj-lt"/>
              </a:defRPr>
            </a:lvl1pPr>
          </a:lstStyle>
          <a:p>
            <a:r>
              <a:rPr lang="fr-FR"/>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Date Placeholder 3"/>
          <p:cNvSpPr>
            <a:spLocks noGrp="1"/>
          </p:cNvSpPr>
          <p:nvPr>
            <p:ph type="dt" sz="half" idx="10"/>
          </p:nvPr>
        </p:nvSpPr>
        <p:spPr/>
        <p:txBody>
          <a:bodyPr/>
          <a:lstStyle/>
          <a:p>
            <a:r>
              <a:rPr lang="en-US"/>
              <a:t>January 22, 2020</a:t>
            </a:r>
          </a:p>
        </p:txBody>
      </p:sp>
      <p:sp>
        <p:nvSpPr>
          <p:cNvPr id="5" name="Footer Placeholder 4"/>
          <p:cNvSpPr>
            <a:spLocks noGrp="1"/>
          </p:cNvSpPr>
          <p:nvPr>
            <p:ph type="ftr" sz="quarter" idx="11"/>
          </p:nvPr>
        </p:nvSpPr>
        <p:spPr/>
        <p:txBody>
          <a:bodyPr/>
          <a:lstStyle/>
          <a:p>
            <a:r>
              <a:rPr lang="en-US"/>
              <a:t>RWG IW2020</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pPr/>
              <a:t>‹#›</a:t>
            </a:fld>
            <a:endParaRPr lang="en-US"/>
          </a:p>
        </p:txBody>
      </p:sp>
    </p:spTree>
    <p:extLst>
      <p:ext uri="{BB962C8B-B14F-4D97-AF65-F5344CB8AC3E}">
        <p14:creationId xmlns:p14="http://schemas.microsoft.com/office/powerpoint/2010/main" val="2910453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274640"/>
            <a:ext cx="2057400" cy="5851525"/>
          </a:xfrm>
        </p:spPr>
        <p:txBody>
          <a:bodyPr vert="eaVert"/>
          <a:lstStyle>
            <a:lvl1pPr>
              <a:defRPr>
                <a:solidFill>
                  <a:srgbClr val="0071CE"/>
                </a:solidFill>
                <a:latin typeface="+mj-lt"/>
              </a:defRPr>
            </a:lvl1pPr>
          </a:lstStyle>
          <a:p>
            <a:r>
              <a:rPr lang="fr-FR"/>
              <a:t>Click to edit Master title style</a:t>
            </a:r>
            <a:endParaRPr lang="en-US" dirty="0"/>
          </a:p>
        </p:txBody>
      </p:sp>
      <p:sp>
        <p:nvSpPr>
          <p:cNvPr id="3" name="Vertical Text Placeholder 2"/>
          <p:cNvSpPr>
            <a:spLocks noGrp="1"/>
          </p:cNvSpPr>
          <p:nvPr>
            <p:ph type="body" orient="vert" idx="1"/>
          </p:nvPr>
        </p:nvSpPr>
        <p:spPr>
          <a:xfrm>
            <a:off x="457200" y="274640"/>
            <a:ext cx="6019800" cy="5851525"/>
          </a:xfrm>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Date Placeholder 3"/>
          <p:cNvSpPr>
            <a:spLocks noGrp="1"/>
          </p:cNvSpPr>
          <p:nvPr>
            <p:ph type="dt" sz="half" idx="10"/>
          </p:nvPr>
        </p:nvSpPr>
        <p:spPr/>
        <p:txBody>
          <a:bodyPr/>
          <a:lstStyle/>
          <a:p>
            <a:r>
              <a:rPr lang="en-US"/>
              <a:t>January 22, 2020</a:t>
            </a:r>
          </a:p>
        </p:txBody>
      </p:sp>
      <p:sp>
        <p:nvSpPr>
          <p:cNvPr id="5" name="Footer Placeholder 4"/>
          <p:cNvSpPr>
            <a:spLocks noGrp="1"/>
          </p:cNvSpPr>
          <p:nvPr>
            <p:ph type="ftr" sz="quarter" idx="11"/>
          </p:nvPr>
        </p:nvSpPr>
        <p:spPr/>
        <p:txBody>
          <a:bodyPr/>
          <a:lstStyle/>
          <a:p>
            <a:r>
              <a:rPr lang="en-US"/>
              <a:t>RWG IW2020</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pPr/>
              <a:t>‹#›</a:t>
            </a:fld>
            <a:endParaRPr lang="en-US"/>
          </a:p>
        </p:txBody>
      </p:sp>
    </p:spTree>
    <p:extLst>
      <p:ext uri="{BB962C8B-B14F-4D97-AF65-F5344CB8AC3E}">
        <p14:creationId xmlns:p14="http://schemas.microsoft.com/office/powerpoint/2010/main" val="588177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ast Page">
    <p:bg>
      <p:bgPr>
        <a:solidFill>
          <a:schemeClr val="bg1"/>
        </a:solidFill>
        <a:effectLst/>
      </p:bgPr>
    </p:bg>
    <p:spTree>
      <p:nvGrpSpPr>
        <p:cNvPr id="1" name=""/>
        <p:cNvGrpSpPr/>
        <p:nvPr/>
      </p:nvGrpSpPr>
      <p:grpSpPr>
        <a:xfrm>
          <a:off x="0" y="0"/>
          <a:ext cx="0" cy="0"/>
          <a:chOff x="0" y="0"/>
          <a:chExt cx="0" cy="0"/>
        </a:xfrm>
      </p:grpSpPr>
      <p:sp>
        <p:nvSpPr>
          <p:cNvPr id="6" name="Sous-titre 2"/>
          <p:cNvSpPr txBox="1">
            <a:spLocks/>
          </p:cNvSpPr>
          <p:nvPr userDrawn="1"/>
        </p:nvSpPr>
        <p:spPr>
          <a:xfrm>
            <a:off x="0" y="3788436"/>
            <a:ext cx="9139240" cy="422753"/>
          </a:xfrm>
          <a:prstGeom prst="rect">
            <a:avLst/>
          </a:prstGeom>
          <a:noFill/>
          <a:ln>
            <a:noFill/>
          </a:ln>
        </p:spPr>
        <p:txBody>
          <a:bodyPr vert="horz" lIns="68544" tIns="34272" rIns="68544" bIns="34272"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fr-FR" sz="1499" dirty="0">
                <a:solidFill>
                  <a:srgbClr val="414042"/>
                </a:solidFill>
                <a:latin typeface="Open Sans Light"/>
                <a:cs typeface="Open Sans Light"/>
              </a:rPr>
              <a:t>www.incose.org/IW2020</a:t>
            </a:r>
          </a:p>
        </p:txBody>
      </p:sp>
      <p:pic>
        <p:nvPicPr>
          <p:cNvPr id="2050" name="Picture 2"/>
          <p:cNvPicPr>
            <a:picLocks noChangeAspect="1" noChangeArrowheads="1"/>
          </p:cNvPicPr>
          <p:nvPr userDrawn="1"/>
        </p:nvPicPr>
        <p:blipFill>
          <a:blip r:embed="rId2"/>
          <a:srcRect/>
          <a:stretch>
            <a:fillRect/>
          </a:stretch>
        </p:blipFill>
        <p:spPr bwMode="auto">
          <a:xfrm>
            <a:off x="1744133" y="1225021"/>
            <a:ext cx="6218238" cy="2272967"/>
          </a:xfrm>
          <a:prstGeom prst="rect">
            <a:avLst/>
          </a:prstGeom>
          <a:noFill/>
          <a:ln w="9525">
            <a:noFill/>
            <a:miter lim="800000"/>
            <a:headEnd/>
            <a:tailEnd/>
          </a:ln>
        </p:spPr>
      </p:pic>
    </p:spTree>
    <p:extLst>
      <p:ext uri="{BB962C8B-B14F-4D97-AF65-F5344CB8AC3E}">
        <p14:creationId xmlns:p14="http://schemas.microsoft.com/office/powerpoint/2010/main" val="965053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3298">
                <a:solidFill>
                  <a:schemeClr val="tx2"/>
                </a:solidFill>
                <a:latin typeface="+mj-lt"/>
                <a:cs typeface="Open Sans"/>
              </a:defRPr>
            </a:lvl1pPr>
          </a:lstStyle>
          <a:p>
            <a:r>
              <a:rPr lang="fr-FR"/>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latin typeface="+mn-lt"/>
                <a:cs typeface="Open Sans"/>
              </a:defRPr>
            </a:lvl1pPr>
            <a:lvl2pPr>
              <a:defRPr>
                <a:solidFill>
                  <a:schemeClr val="tx1"/>
                </a:solidFill>
                <a:latin typeface="+mn-lt"/>
                <a:cs typeface="Open Sans"/>
              </a:defRPr>
            </a:lvl2pPr>
            <a:lvl3pPr>
              <a:defRPr>
                <a:solidFill>
                  <a:schemeClr val="tx1"/>
                </a:solidFill>
                <a:latin typeface="+mn-lt"/>
                <a:cs typeface="Open Sans"/>
              </a:defRPr>
            </a:lvl3pPr>
            <a:lvl4pPr>
              <a:defRPr>
                <a:solidFill>
                  <a:schemeClr val="tx1"/>
                </a:solidFill>
                <a:latin typeface="+mn-lt"/>
                <a:cs typeface="Open Sans"/>
              </a:defRPr>
            </a:lvl4pPr>
            <a:lvl5pPr>
              <a:defRPr>
                <a:solidFill>
                  <a:schemeClr val="tx1"/>
                </a:solidFill>
                <a:latin typeface="+mn-lt"/>
                <a:cs typeface="Open Sans"/>
              </a:defRPr>
            </a:lvl5pPr>
          </a:lstStyle>
          <a:p>
            <a:pPr lvl="0"/>
            <a:r>
              <a:rPr lang="fr-FR" dirty="0"/>
              <a:t>Click to </a:t>
            </a:r>
            <a:r>
              <a:rPr lang="fr-FR" dirty="0" err="1"/>
              <a:t>edit</a:t>
            </a:r>
            <a:r>
              <a:rPr lang="fr-FR" dirty="0"/>
              <a:t> Master </a:t>
            </a:r>
            <a:r>
              <a:rPr lang="fr-FR" dirty="0" err="1"/>
              <a:t>text</a:t>
            </a:r>
            <a:r>
              <a:rPr lang="fr-FR" dirty="0"/>
              <a:t> styles</a:t>
            </a:r>
          </a:p>
          <a:p>
            <a:pPr lvl="1"/>
            <a:r>
              <a:rPr lang="fr-FR" dirty="0"/>
              <a:t>Second </a:t>
            </a:r>
            <a:r>
              <a:rPr lang="fr-FR" dirty="0" err="1"/>
              <a:t>level</a:t>
            </a:r>
            <a:endParaRPr lang="fr-FR" dirty="0"/>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endParaRPr lang="fr-FR" dirty="0"/>
          </a:p>
          <a:p>
            <a:pPr lvl="4"/>
            <a:r>
              <a:rPr lang="fr-FR" dirty="0" err="1"/>
              <a:t>Fifth</a:t>
            </a:r>
            <a:r>
              <a:rPr lang="fr-FR" dirty="0"/>
              <a:t> </a:t>
            </a:r>
            <a:r>
              <a:rPr lang="fr-FR" dirty="0" err="1"/>
              <a:t>level</a:t>
            </a:r>
            <a:endParaRPr lang="en-US" dirty="0"/>
          </a:p>
        </p:txBody>
      </p:sp>
      <p:sp>
        <p:nvSpPr>
          <p:cNvPr id="4" name="Date Placeholder 3"/>
          <p:cNvSpPr>
            <a:spLocks noGrp="1"/>
          </p:cNvSpPr>
          <p:nvPr>
            <p:ph type="dt" sz="half" idx="10"/>
          </p:nvPr>
        </p:nvSpPr>
        <p:spPr/>
        <p:txBody>
          <a:bodyPr/>
          <a:lstStyle/>
          <a:p>
            <a:r>
              <a:rPr lang="en-US"/>
              <a:t>January 22, 2020</a:t>
            </a:r>
          </a:p>
        </p:txBody>
      </p:sp>
      <p:sp>
        <p:nvSpPr>
          <p:cNvPr id="5" name="Footer Placeholder 4"/>
          <p:cNvSpPr>
            <a:spLocks noGrp="1"/>
          </p:cNvSpPr>
          <p:nvPr>
            <p:ph type="ftr" sz="quarter" idx="11"/>
          </p:nvPr>
        </p:nvSpPr>
        <p:spPr/>
        <p:txBody>
          <a:bodyPr/>
          <a:lstStyle/>
          <a:p>
            <a:r>
              <a:rPr lang="en-US"/>
              <a:t>RWG IW2020</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pPr/>
              <a:t>‹#›</a:t>
            </a:fld>
            <a:endParaRPr lang="en-US"/>
          </a:p>
        </p:txBody>
      </p:sp>
    </p:spTree>
    <p:extLst>
      <p:ext uri="{BB962C8B-B14F-4D97-AF65-F5344CB8AC3E}">
        <p14:creationId xmlns:p14="http://schemas.microsoft.com/office/powerpoint/2010/main" val="204239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a:t>January 22, 2020</a:t>
            </a:r>
          </a:p>
        </p:txBody>
      </p:sp>
      <p:sp>
        <p:nvSpPr>
          <p:cNvPr id="5" name="Footer Placeholder 4"/>
          <p:cNvSpPr>
            <a:spLocks noGrp="1"/>
          </p:cNvSpPr>
          <p:nvPr>
            <p:ph type="ftr" sz="quarter" idx="11"/>
          </p:nvPr>
        </p:nvSpPr>
        <p:spPr/>
        <p:txBody>
          <a:bodyPr/>
          <a:lstStyle/>
          <a:p>
            <a:r>
              <a:rPr lang="en-US"/>
              <a:t>RWG IW2020</a:t>
            </a:r>
            <a:endParaRPr lang="en-US" dirty="0"/>
          </a:p>
        </p:txBody>
      </p:sp>
      <p:sp>
        <p:nvSpPr>
          <p:cNvPr id="6" name="Slide Number Placeholder 5"/>
          <p:cNvSpPr>
            <a:spLocks noGrp="1"/>
          </p:cNvSpPr>
          <p:nvPr>
            <p:ph type="sldNum" sz="quarter" idx="12"/>
          </p:nvPr>
        </p:nvSpPr>
        <p:spPr/>
        <p:txBody>
          <a:bodyPr/>
          <a:lstStyle/>
          <a:p>
            <a:fld id="{924B41C4-1474-8D42-B330-D2828683839D}" type="slidenum">
              <a:rPr lang="en-US" smtClean="0"/>
              <a:pPr/>
              <a:t>‹#›</a:t>
            </a:fld>
            <a:endParaRPr lang="en-US"/>
          </a:p>
        </p:txBody>
      </p:sp>
      <p:sp>
        <p:nvSpPr>
          <p:cNvPr id="30" name="Titre 1"/>
          <p:cNvSpPr>
            <a:spLocks noGrp="1"/>
          </p:cNvSpPr>
          <p:nvPr>
            <p:ph type="ctrTitle" hasCustomPrompt="1"/>
          </p:nvPr>
        </p:nvSpPr>
        <p:spPr>
          <a:xfrm>
            <a:off x="269692" y="3975759"/>
            <a:ext cx="8527956" cy="1123038"/>
          </a:xfrm>
        </p:spPr>
        <p:txBody>
          <a:bodyPr anchor="b"/>
          <a:lstStyle>
            <a:lvl1pPr algn="l">
              <a:defRPr sz="4498" baseline="0">
                <a:latin typeface="Arial"/>
                <a:cs typeface="Arial"/>
              </a:defRPr>
            </a:lvl1pPr>
          </a:lstStyle>
          <a:p>
            <a:r>
              <a:rPr lang="en-US" dirty="0"/>
              <a:t>Section Title</a:t>
            </a:r>
            <a:endParaRPr lang="fr-FR" dirty="0"/>
          </a:p>
        </p:txBody>
      </p:sp>
      <p:sp>
        <p:nvSpPr>
          <p:cNvPr id="31" name="Sous-titre 2"/>
          <p:cNvSpPr>
            <a:spLocks noGrp="1"/>
          </p:cNvSpPr>
          <p:nvPr>
            <p:ph type="subTitle" idx="1" hasCustomPrompt="1"/>
          </p:nvPr>
        </p:nvSpPr>
        <p:spPr>
          <a:xfrm>
            <a:off x="269692" y="3093891"/>
            <a:ext cx="8527956" cy="867169"/>
          </a:xfrm>
        </p:spPr>
        <p:txBody>
          <a:bodyPr anchor="b"/>
          <a:lstStyle>
            <a:lvl1pPr marL="0" indent="0" algn="l">
              <a:buNone/>
              <a:defRPr sz="1799">
                <a:latin typeface="Arial"/>
                <a:cs typeface="Arial"/>
              </a:defRPr>
            </a:lvl1pPr>
            <a:lvl2pPr marL="342717" indent="0" algn="ctr">
              <a:buNone/>
              <a:defRPr sz="1499"/>
            </a:lvl2pPr>
            <a:lvl3pPr marL="685434" indent="0" algn="ctr">
              <a:buNone/>
              <a:defRPr sz="1349"/>
            </a:lvl3pPr>
            <a:lvl4pPr marL="1028151" indent="0" algn="ctr">
              <a:buNone/>
              <a:defRPr sz="1199"/>
            </a:lvl4pPr>
            <a:lvl5pPr marL="1370868" indent="0" algn="ctr">
              <a:buNone/>
              <a:defRPr sz="1199"/>
            </a:lvl5pPr>
            <a:lvl6pPr marL="1713586" indent="0" algn="ctr">
              <a:buNone/>
              <a:defRPr sz="1199"/>
            </a:lvl6pPr>
            <a:lvl7pPr marL="2056303" indent="0" algn="ctr">
              <a:buNone/>
              <a:defRPr sz="1199"/>
            </a:lvl7pPr>
            <a:lvl8pPr marL="2399020" indent="0" algn="ctr">
              <a:buNone/>
              <a:defRPr sz="1199"/>
            </a:lvl8pPr>
            <a:lvl9pPr marL="2741737" indent="0" algn="ctr">
              <a:buNone/>
              <a:defRPr sz="1199"/>
            </a:lvl9pPr>
          </a:lstStyle>
          <a:p>
            <a:r>
              <a:rPr lang="en-US" dirty="0"/>
              <a:t>Subtitle Section</a:t>
            </a:r>
            <a:endParaRPr lang="fr-FR" dirty="0"/>
          </a:p>
        </p:txBody>
      </p:sp>
      <p:cxnSp>
        <p:nvCxnSpPr>
          <p:cNvPr id="32" name="Straight Connector 31"/>
          <p:cNvCxnSpPr/>
          <p:nvPr userDrawn="1"/>
        </p:nvCxnSpPr>
        <p:spPr>
          <a:xfrm>
            <a:off x="269692" y="5098797"/>
            <a:ext cx="2304369" cy="0"/>
          </a:xfrm>
          <a:prstGeom prst="line">
            <a:avLst/>
          </a:prstGeom>
          <a:ln w="76200" cmpd="sng">
            <a:solidFill>
              <a:srgbClr val="0071C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595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98">
                <a:solidFill>
                  <a:schemeClr val="tx2"/>
                </a:solidFill>
                <a:latin typeface="+mj-lt"/>
              </a:defRPr>
            </a:lvl1pPr>
          </a:lstStyle>
          <a:p>
            <a:r>
              <a:rPr lang="fr-FR"/>
              <a:t>Click to edit Master title style</a:t>
            </a:r>
            <a:endParaRPr lang="en-US" dirty="0"/>
          </a:p>
        </p:txBody>
      </p:sp>
      <p:sp>
        <p:nvSpPr>
          <p:cNvPr id="3" name="Content Placeholder 2"/>
          <p:cNvSpPr>
            <a:spLocks noGrp="1"/>
          </p:cNvSpPr>
          <p:nvPr>
            <p:ph sz="half" idx="1"/>
          </p:nvPr>
        </p:nvSpPr>
        <p:spPr>
          <a:xfrm>
            <a:off x="457200" y="1600202"/>
            <a:ext cx="4038600" cy="4525963"/>
          </a:xfrm>
        </p:spPr>
        <p:txBody>
          <a:bodyPr/>
          <a:lstStyle>
            <a:lvl1pPr>
              <a:defRPr sz="2774">
                <a:latin typeface="+mn-lt"/>
              </a:defRPr>
            </a:lvl1pPr>
            <a:lvl2pPr>
              <a:defRPr sz="2399">
                <a:latin typeface="+mn-lt"/>
              </a:defRPr>
            </a:lvl2pPr>
            <a:lvl3pPr>
              <a:defRPr sz="2024">
                <a:latin typeface="+mn-lt"/>
              </a:defRPr>
            </a:lvl3pPr>
            <a:lvl4pPr>
              <a:defRPr sz="1799">
                <a:latin typeface="+mn-lt"/>
              </a:defRPr>
            </a:lvl4pPr>
            <a:lvl5pPr>
              <a:defRPr sz="1799">
                <a:latin typeface="+mn-lt"/>
              </a:defRPr>
            </a:lvl5pPr>
            <a:lvl6pPr>
              <a:defRPr sz="1799"/>
            </a:lvl6pPr>
            <a:lvl7pPr>
              <a:defRPr sz="1799"/>
            </a:lvl7pPr>
            <a:lvl8pPr>
              <a:defRPr sz="1799"/>
            </a:lvl8pPr>
            <a:lvl9pPr>
              <a:defRPr sz="1799"/>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Content Placeholder 3"/>
          <p:cNvSpPr>
            <a:spLocks noGrp="1"/>
          </p:cNvSpPr>
          <p:nvPr>
            <p:ph sz="half" idx="2"/>
          </p:nvPr>
        </p:nvSpPr>
        <p:spPr>
          <a:xfrm>
            <a:off x="4648201" y="1600202"/>
            <a:ext cx="4038600" cy="4525963"/>
          </a:xfrm>
        </p:spPr>
        <p:txBody>
          <a:bodyPr/>
          <a:lstStyle>
            <a:lvl1pPr>
              <a:defRPr sz="2774">
                <a:latin typeface="+mn-lt"/>
              </a:defRPr>
            </a:lvl1pPr>
            <a:lvl2pPr>
              <a:defRPr sz="2399">
                <a:latin typeface="+mn-lt"/>
              </a:defRPr>
            </a:lvl2pPr>
            <a:lvl3pPr>
              <a:defRPr sz="2024">
                <a:latin typeface="+mn-lt"/>
              </a:defRPr>
            </a:lvl3pPr>
            <a:lvl4pPr>
              <a:defRPr sz="1799">
                <a:latin typeface="+mn-lt"/>
              </a:defRPr>
            </a:lvl4pPr>
            <a:lvl5pPr>
              <a:defRPr sz="1799">
                <a:latin typeface="+mn-lt"/>
              </a:defRPr>
            </a:lvl5pPr>
            <a:lvl6pPr>
              <a:defRPr sz="1799"/>
            </a:lvl6pPr>
            <a:lvl7pPr>
              <a:defRPr sz="1799"/>
            </a:lvl7pPr>
            <a:lvl8pPr>
              <a:defRPr sz="1799"/>
            </a:lvl8pPr>
            <a:lvl9pPr>
              <a:defRPr sz="1799"/>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5" name="Date Placeholder 4"/>
          <p:cNvSpPr>
            <a:spLocks noGrp="1"/>
          </p:cNvSpPr>
          <p:nvPr>
            <p:ph type="dt" sz="half" idx="10"/>
          </p:nvPr>
        </p:nvSpPr>
        <p:spPr/>
        <p:txBody>
          <a:bodyPr/>
          <a:lstStyle/>
          <a:p>
            <a:r>
              <a:rPr lang="en-US"/>
              <a:t>January 22, 2020</a:t>
            </a:r>
          </a:p>
        </p:txBody>
      </p:sp>
      <p:sp>
        <p:nvSpPr>
          <p:cNvPr id="6" name="Footer Placeholder 5"/>
          <p:cNvSpPr>
            <a:spLocks noGrp="1"/>
          </p:cNvSpPr>
          <p:nvPr>
            <p:ph type="ftr" sz="quarter" idx="11"/>
          </p:nvPr>
        </p:nvSpPr>
        <p:spPr/>
        <p:txBody>
          <a:bodyPr/>
          <a:lstStyle/>
          <a:p>
            <a:r>
              <a:rPr lang="en-US"/>
              <a:t>RWG IW2020</a:t>
            </a:r>
            <a:endParaRPr lang="en-US" dirty="0"/>
          </a:p>
        </p:txBody>
      </p:sp>
      <p:sp>
        <p:nvSpPr>
          <p:cNvPr id="7" name="Slide Number Placeholder 6"/>
          <p:cNvSpPr>
            <a:spLocks noGrp="1"/>
          </p:cNvSpPr>
          <p:nvPr>
            <p:ph type="sldNum" sz="quarter" idx="12"/>
          </p:nvPr>
        </p:nvSpPr>
        <p:spPr/>
        <p:txBody>
          <a:bodyPr/>
          <a:lstStyle/>
          <a:p>
            <a:fld id="{924B41C4-1474-8D42-B330-D2828683839D}" type="slidenum">
              <a:rPr lang="en-US" smtClean="0"/>
              <a:pPr/>
              <a:t>‹#›</a:t>
            </a:fld>
            <a:endParaRPr lang="en-US"/>
          </a:p>
        </p:txBody>
      </p:sp>
    </p:spTree>
    <p:extLst>
      <p:ext uri="{BB962C8B-B14F-4D97-AF65-F5344CB8AC3E}">
        <p14:creationId xmlns:p14="http://schemas.microsoft.com/office/powerpoint/2010/main" val="4200704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98">
                <a:solidFill>
                  <a:srgbClr val="0071CE"/>
                </a:solidFill>
                <a:latin typeface="+mj-lt"/>
              </a:defRPr>
            </a:lvl1pPr>
          </a:lstStyle>
          <a:p>
            <a:r>
              <a:rPr lang="fr-FR"/>
              <a:t>Click to edit Master title style</a:t>
            </a:r>
            <a:endParaRPr lang="en-US" dirty="0"/>
          </a:p>
        </p:txBody>
      </p:sp>
      <p:sp>
        <p:nvSpPr>
          <p:cNvPr id="3" name="Text Placeholder 2"/>
          <p:cNvSpPr>
            <a:spLocks noGrp="1"/>
          </p:cNvSpPr>
          <p:nvPr>
            <p:ph type="body" idx="1"/>
          </p:nvPr>
        </p:nvSpPr>
        <p:spPr>
          <a:xfrm>
            <a:off x="457201" y="1535114"/>
            <a:ext cx="4040188" cy="639763"/>
          </a:xfrm>
        </p:spPr>
        <p:txBody>
          <a:bodyPr anchor="b">
            <a:normAutofit/>
          </a:bodyPr>
          <a:lstStyle>
            <a:lvl1pPr marL="0" indent="0">
              <a:buNone/>
              <a:defRPr sz="2099" b="0">
                <a:solidFill>
                  <a:srgbClr val="0071CE"/>
                </a:solidFill>
                <a:latin typeface="+mn-lt"/>
              </a:defRPr>
            </a:lvl1pPr>
            <a:lvl2pPr marL="457082" indent="0">
              <a:buNone/>
              <a:defRPr sz="2024" b="1"/>
            </a:lvl2pPr>
            <a:lvl3pPr marL="914163" indent="0">
              <a:buNone/>
              <a:defRPr sz="1799" b="1"/>
            </a:lvl3pPr>
            <a:lvl4pPr marL="1371246" indent="0">
              <a:buNone/>
              <a:defRPr sz="1574" b="1"/>
            </a:lvl4pPr>
            <a:lvl5pPr marL="1828328" indent="0">
              <a:buNone/>
              <a:defRPr sz="1574" b="1"/>
            </a:lvl5pPr>
            <a:lvl6pPr marL="2285409" indent="0">
              <a:buNone/>
              <a:defRPr sz="1574" b="1"/>
            </a:lvl6pPr>
            <a:lvl7pPr marL="2742491" indent="0">
              <a:buNone/>
              <a:defRPr sz="1574" b="1"/>
            </a:lvl7pPr>
            <a:lvl8pPr marL="3199572" indent="0">
              <a:buNone/>
              <a:defRPr sz="1574" b="1"/>
            </a:lvl8pPr>
            <a:lvl9pPr marL="3656654" indent="0">
              <a:buNone/>
              <a:defRPr sz="1574" b="1"/>
            </a:lvl9pPr>
          </a:lstStyle>
          <a:p>
            <a:pPr lvl="0"/>
            <a:r>
              <a:rPr lang="fr-FR"/>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399">
                <a:latin typeface="+mn-lt"/>
              </a:defRPr>
            </a:lvl1pPr>
            <a:lvl2pPr>
              <a:defRPr sz="2024">
                <a:latin typeface="+mn-lt"/>
              </a:defRPr>
            </a:lvl2pPr>
            <a:lvl3pPr>
              <a:defRPr sz="1799">
                <a:latin typeface="+mn-lt"/>
              </a:defRPr>
            </a:lvl3pPr>
            <a:lvl4pPr>
              <a:defRPr sz="1574">
                <a:latin typeface="+mn-lt"/>
              </a:defRPr>
            </a:lvl4pPr>
            <a:lvl5pPr>
              <a:defRPr sz="1574">
                <a:latin typeface="+mn-lt"/>
              </a:defRPr>
            </a:lvl5pPr>
            <a:lvl6pPr>
              <a:defRPr sz="1574"/>
            </a:lvl6pPr>
            <a:lvl7pPr>
              <a:defRPr sz="1574"/>
            </a:lvl7pPr>
            <a:lvl8pPr>
              <a:defRPr sz="1574"/>
            </a:lvl8pPr>
            <a:lvl9pPr>
              <a:defRPr sz="1574"/>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5" name="Text Placeholder 4"/>
          <p:cNvSpPr>
            <a:spLocks noGrp="1"/>
          </p:cNvSpPr>
          <p:nvPr>
            <p:ph type="body" sz="quarter" idx="3"/>
          </p:nvPr>
        </p:nvSpPr>
        <p:spPr>
          <a:xfrm>
            <a:off x="4645026" y="1535114"/>
            <a:ext cx="4041775" cy="639763"/>
          </a:xfrm>
        </p:spPr>
        <p:txBody>
          <a:bodyPr anchor="b">
            <a:normAutofit/>
          </a:bodyPr>
          <a:lstStyle>
            <a:lvl1pPr marL="0" indent="0">
              <a:buNone/>
              <a:defRPr sz="2099" b="0">
                <a:solidFill>
                  <a:srgbClr val="0071CE"/>
                </a:solidFill>
                <a:latin typeface="+mn-lt"/>
              </a:defRPr>
            </a:lvl1pPr>
            <a:lvl2pPr marL="457082" indent="0">
              <a:buNone/>
              <a:defRPr sz="2024" b="1"/>
            </a:lvl2pPr>
            <a:lvl3pPr marL="914163" indent="0">
              <a:buNone/>
              <a:defRPr sz="1799" b="1"/>
            </a:lvl3pPr>
            <a:lvl4pPr marL="1371246" indent="0">
              <a:buNone/>
              <a:defRPr sz="1574" b="1"/>
            </a:lvl4pPr>
            <a:lvl5pPr marL="1828328" indent="0">
              <a:buNone/>
              <a:defRPr sz="1574" b="1"/>
            </a:lvl5pPr>
            <a:lvl6pPr marL="2285409" indent="0">
              <a:buNone/>
              <a:defRPr sz="1574" b="1"/>
            </a:lvl6pPr>
            <a:lvl7pPr marL="2742491" indent="0">
              <a:buNone/>
              <a:defRPr sz="1574" b="1"/>
            </a:lvl7pPr>
            <a:lvl8pPr marL="3199572" indent="0">
              <a:buNone/>
              <a:defRPr sz="1574" b="1"/>
            </a:lvl8pPr>
            <a:lvl9pPr marL="3656654" indent="0">
              <a:buNone/>
              <a:defRPr sz="1574" b="1"/>
            </a:lvl9pPr>
          </a:lstStyle>
          <a:p>
            <a:pPr lvl="0"/>
            <a:r>
              <a:rPr lang="fr-FR"/>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399">
                <a:latin typeface="+mn-lt"/>
              </a:defRPr>
            </a:lvl1pPr>
            <a:lvl2pPr>
              <a:defRPr sz="2024">
                <a:latin typeface="+mn-lt"/>
              </a:defRPr>
            </a:lvl2pPr>
            <a:lvl3pPr>
              <a:defRPr sz="1799">
                <a:latin typeface="+mn-lt"/>
              </a:defRPr>
            </a:lvl3pPr>
            <a:lvl4pPr>
              <a:defRPr sz="1574">
                <a:latin typeface="+mn-lt"/>
              </a:defRPr>
            </a:lvl4pPr>
            <a:lvl5pPr>
              <a:defRPr sz="1574">
                <a:latin typeface="+mn-lt"/>
              </a:defRPr>
            </a:lvl5pPr>
            <a:lvl6pPr>
              <a:defRPr sz="1574"/>
            </a:lvl6pPr>
            <a:lvl7pPr>
              <a:defRPr sz="1574"/>
            </a:lvl7pPr>
            <a:lvl8pPr>
              <a:defRPr sz="1574"/>
            </a:lvl8pPr>
            <a:lvl9pPr>
              <a:defRPr sz="1574"/>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7" name="Date Placeholder 6"/>
          <p:cNvSpPr>
            <a:spLocks noGrp="1"/>
          </p:cNvSpPr>
          <p:nvPr>
            <p:ph type="dt" sz="half" idx="10"/>
          </p:nvPr>
        </p:nvSpPr>
        <p:spPr/>
        <p:txBody>
          <a:bodyPr/>
          <a:lstStyle/>
          <a:p>
            <a:r>
              <a:rPr lang="en-US"/>
              <a:t>January 22, 2020</a:t>
            </a:r>
          </a:p>
        </p:txBody>
      </p:sp>
      <p:sp>
        <p:nvSpPr>
          <p:cNvPr id="8" name="Footer Placeholder 7"/>
          <p:cNvSpPr>
            <a:spLocks noGrp="1"/>
          </p:cNvSpPr>
          <p:nvPr>
            <p:ph type="ftr" sz="quarter" idx="11"/>
          </p:nvPr>
        </p:nvSpPr>
        <p:spPr/>
        <p:txBody>
          <a:bodyPr/>
          <a:lstStyle/>
          <a:p>
            <a:r>
              <a:rPr lang="en-US"/>
              <a:t>RWG IW2020</a:t>
            </a:r>
            <a:endParaRPr lang="en-US" dirty="0"/>
          </a:p>
        </p:txBody>
      </p:sp>
      <p:sp>
        <p:nvSpPr>
          <p:cNvPr id="9" name="Slide Number Placeholder 8"/>
          <p:cNvSpPr>
            <a:spLocks noGrp="1"/>
          </p:cNvSpPr>
          <p:nvPr>
            <p:ph type="sldNum" sz="quarter" idx="12"/>
          </p:nvPr>
        </p:nvSpPr>
        <p:spPr/>
        <p:txBody>
          <a:bodyPr/>
          <a:lstStyle/>
          <a:p>
            <a:fld id="{924B41C4-1474-8D42-B330-D2828683839D}" type="slidenum">
              <a:rPr lang="en-US" smtClean="0"/>
              <a:pPr/>
              <a:t>‹#›</a:t>
            </a:fld>
            <a:endParaRPr lang="en-US"/>
          </a:p>
        </p:txBody>
      </p:sp>
    </p:spTree>
    <p:extLst>
      <p:ext uri="{BB962C8B-B14F-4D97-AF65-F5344CB8AC3E}">
        <p14:creationId xmlns:p14="http://schemas.microsoft.com/office/powerpoint/2010/main" val="2205490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98">
                <a:solidFill>
                  <a:srgbClr val="0071CE"/>
                </a:solidFill>
                <a:latin typeface="+mj-lt"/>
              </a:defRPr>
            </a:lvl1pPr>
          </a:lstStyle>
          <a:p>
            <a:r>
              <a:rPr lang="fr-FR"/>
              <a:t>Click to edit Master title style</a:t>
            </a:r>
            <a:endParaRPr lang="en-US" dirty="0"/>
          </a:p>
        </p:txBody>
      </p:sp>
      <p:sp>
        <p:nvSpPr>
          <p:cNvPr id="3" name="Date Placeholder 2"/>
          <p:cNvSpPr>
            <a:spLocks noGrp="1"/>
          </p:cNvSpPr>
          <p:nvPr>
            <p:ph type="dt" sz="half" idx="10"/>
          </p:nvPr>
        </p:nvSpPr>
        <p:spPr/>
        <p:txBody>
          <a:bodyPr/>
          <a:lstStyle/>
          <a:p>
            <a:r>
              <a:rPr lang="en-US"/>
              <a:t>January 22, 2020</a:t>
            </a:r>
          </a:p>
        </p:txBody>
      </p:sp>
      <p:sp>
        <p:nvSpPr>
          <p:cNvPr id="4" name="Footer Placeholder 3"/>
          <p:cNvSpPr>
            <a:spLocks noGrp="1"/>
          </p:cNvSpPr>
          <p:nvPr>
            <p:ph type="ftr" sz="quarter" idx="11"/>
          </p:nvPr>
        </p:nvSpPr>
        <p:spPr/>
        <p:txBody>
          <a:bodyPr/>
          <a:lstStyle/>
          <a:p>
            <a:r>
              <a:rPr lang="en-US"/>
              <a:t>RWG IW2020</a:t>
            </a:r>
            <a:endParaRPr lang="en-US" dirty="0"/>
          </a:p>
        </p:txBody>
      </p:sp>
      <p:sp>
        <p:nvSpPr>
          <p:cNvPr id="5" name="Slide Number Placeholder 4"/>
          <p:cNvSpPr>
            <a:spLocks noGrp="1"/>
          </p:cNvSpPr>
          <p:nvPr>
            <p:ph type="sldNum" sz="quarter" idx="12"/>
          </p:nvPr>
        </p:nvSpPr>
        <p:spPr/>
        <p:txBody>
          <a:bodyPr/>
          <a:lstStyle/>
          <a:p>
            <a:fld id="{924B41C4-1474-8D42-B330-D2828683839D}" type="slidenum">
              <a:rPr lang="en-US" smtClean="0"/>
              <a:pPr/>
              <a:t>‹#›</a:t>
            </a:fld>
            <a:endParaRPr lang="en-US"/>
          </a:p>
        </p:txBody>
      </p:sp>
    </p:spTree>
    <p:extLst>
      <p:ext uri="{BB962C8B-B14F-4D97-AF65-F5344CB8AC3E}">
        <p14:creationId xmlns:p14="http://schemas.microsoft.com/office/powerpoint/2010/main" val="31325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January 22, 2020</a:t>
            </a:r>
          </a:p>
        </p:txBody>
      </p:sp>
      <p:sp>
        <p:nvSpPr>
          <p:cNvPr id="3" name="Footer Placeholder 2"/>
          <p:cNvSpPr>
            <a:spLocks noGrp="1"/>
          </p:cNvSpPr>
          <p:nvPr>
            <p:ph type="ftr" sz="quarter" idx="11"/>
          </p:nvPr>
        </p:nvSpPr>
        <p:spPr/>
        <p:txBody>
          <a:bodyPr/>
          <a:lstStyle/>
          <a:p>
            <a:r>
              <a:rPr lang="en-US"/>
              <a:t>RWG IW2020</a:t>
            </a:r>
            <a:endParaRPr lang="en-US" dirty="0"/>
          </a:p>
        </p:txBody>
      </p:sp>
      <p:sp>
        <p:nvSpPr>
          <p:cNvPr id="4" name="Slide Number Placeholder 3"/>
          <p:cNvSpPr>
            <a:spLocks noGrp="1"/>
          </p:cNvSpPr>
          <p:nvPr>
            <p:ph type="sldNum" sz="quarter" idx="12"/>
          </p:nvPr>
        </p:nvSpPr>
        <p:spPr/>
        <p:txBody>
          <a:bodyPr/>
          <a:lstStyle/>
          <a:p>
            <a:fld id="{924B41C4-1474-8D42-B330-D2828683839D}" type="slidenum">
              <a:rPr lang="en-US" smtClean="0"/>
              <a:pPr/>
              <a:t>‹#›</a:t>
            </a:fld>
            <a:endParaRPr lang="en-US"/>
          </a:p>
        </p:txBody>
      </p:sp>
    </p:spTree>
    <p:extLst>
      <p:ext uri="{BB962C8B-B14F-4D97-AF65-F5344CB8AC3E}">
        <p14:creationId xmlns:p14="http://schemas.microsoft.com/office/powerpoint/2010/main" val="706696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1"/>
          </a:xfrm>
        </p:spPr>
        <p:txBody>
          <a:bodyPr anchor="b"/>
          <a:lstStyle>
            <a:lvl1pPr algn="l">
              <a:defRPr sz="2024" b="0">
                <a:solidFill>
                  <a:srgbClr val="0071CE"/>
                </a:solidFill>
                <a:latin typeface="+mj-lt"/>
              </a:defRPr>
            </a:lvl1pPr>
          </a:lstStyle>
          <a:p>
            <a:r>
              <a:rPr lang="fr-FR"/>
              <a:t>Click to edit Master title style</a:t>
            </a:r>
            <a:endParaRPr lang="en-US" dirty="0"/>
          </a:p>
        </p:txBody>
      </p:sp>
      <p:sp>
        <p:nvSpPr>
          <p:cNvPr id="3" name="Content Placeholder 2"/>
          <p:cNvSpPr>
            <a:spLocks noGrp="1"/>
          </p:cNvSpPr>
          <p:nvPr>
            <p:ph idx="1"/>
          </p:nvPr>
        </p:nvSpPr>
        <p:spPr>
          <a:xfrm>
            <a:off x="3575050" y="273053"/>
            <a:ext cx="5111750" cy="5853113"/>
          </a:xfrm>
        </p:spPr>
        <p:txBody>
          <a:bodyPr/>
          <a:lstStyle>
            <a:lvl1pPr>
              <a:defRPr sz="3223">
                <a:latin typeface="+mn-lt"/>
              </a:defRPr>
            </a:lvl1pPr>
            <a:lvl2pPr>
              <a:defRPr sz="2774">
                <a:latin typeface="+mn-lt"/>
              </a:defRPr>
            </a:lvl2pPr>
            <a:lvl3pPr>
              <a:defRPr sz="2399">
                <a:latin typeface="+mn-lt"/>
              </a:defRPr>
            </a:lvl3pPr>
            <a:lvl4pPr>
              <a:defRPr sz="2024">
                <a:latin typeface="+mn-lt"/>
              </a:defRPr>
            </a:lvl4pPr>
            <a:lvl5pPr>
              <a:defRPr sz="2024">
                <a:latin typeface="+mn-lt"/>
              </a:defRPr>
            </a:lvl5pPr>
            <a:lvl6pPr>
              <a:defRPr sz="2024"/>
            </a:lvl6pPr>
            <a:lvl7pPr>
              <a:defRPr sz="2024"/>
            </a:lvl7pPr>
            <a:lvl8pPr>
              <a:defRPr sz="2024"/>
            </a:lvl8pPr>
            <a:lvl9pPr>
              <a:defRPr sz="2024"/>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24">
                <a:latin typeface="+mn-lt"/>
              </a:defRPr>
            </a:lvl1pPr>
            <a:lvl2pPr marL="457082" indent="0">
              <a:buNone/>
              <a:defRPr sz="1199"/>
            </a:lvl2pPr>
            <a:lvl3pPr marL="914163" indent="0">
              <a:buNone/>
              <a:defRPr sz="974"/>
            </a:lvl3pPr>
            <a:lvl4pPr marL="1371246" indent="0">
              <a:buNone/>
              <a:defRPr sz="900"/>
            </a:lvl4pPr>
            <a:lvl5pPr marL="1828328" indent="0">
              <a:buNone/>
              <a:defRPr sz="900"/>
            </a:lvl5pPr>
            <a:lvl6pPr marL="2285409" indent="0">
              <a:buNone/>
              <a:defRPr sz="900"/>
            </a:lvl6pPr>
            <a:lvl7pPr marL="2742491" indent="0">
              <a:buNone/>
              <a:defRPr sz="900"/>
            </a:lvl7pPr>
            <a:lvl8pPr marL="3199572" indent="0">
              <a:buNone/>
              <a:defRPr sz="900"/>
            </a:lvl8pPr>
            <a:lvl9pPr marL="3656654" indent="0">
              <a:buNone/>
              <a:defRPr sz="900"/>
            </a:lvl9pPr>
          </a:lstStyle>
          <a:p>
            <a:pPr lvl="0"/>
            <a:r>
              <a:rPr lang="fr-FR"/>
              <a:t>Click to edit Master text styles</a:t>
            </a:r>
          </a:p>
        </p:txBody>
      </p:sp>
      <p:sp>
        <p:nvSpPr>
          <p:cNvPr id="5" name="Date Placeholder 4"/>
          <p:cNvSpPr>
            <a:spLocks noGrp="1"/>
          </p:cNvSpPr>
          <p:nvPr>
            <p:ph type="dt" sz="half" idx="10"/>
          </p:nvPr>
        </p:nvSpPr>
        <p:spPr/>
        <p:txBody>
          <a:bodyPr/>
          <a:lstStyle/>
          <a:p>
            <a:r>
              <a:rPr lang="en-US"/>
              <a:t>January 22, 2020</a:t>
            </a:r>
          </a:p>
        </p:txBody>
      </p:sp>
      <p:sp>
        <p:nvSpPr>
          <p:cNvPr id="6" name="Footer Placeholder 5"/>
          <p:cNvSpPr>
            <a:spLocks noGrp="1"/>
          </p:cNvSpPr>
          <p:nvPr>
            <p:ph type="ftr" sz="quarter" idx="11"/>
          </p:nvPr>
        </p:nvSpPr>
        <p:spPr/>
        <p:txBody>
          <a:bodyPr/>
          <a:lstStyle/>
          <a:p>
            <a:r>
              <a:rPr lang="en-US"/>
              <a:t>RWG IW2020</a:t>
            </a:r>
            <a:endParaRPr lang="en-US" dirty="0"/>
          </a:p>
        </p:txBody>
      </p:sp>
      <p:sp>
        <p:nvSpPr>
          <p:cNvPr id="7" name="Slide Number Placeholder 6"/>
          <p:cNvSpPr>
            <a:spLocks noGrp="1"/>
          </p:cNvSpPr>
          <p:nvPr>
            <p:ph type="sldNum" sz="quarter" idx="12"/>
          </p:nvPr>
        </p:nvSpPr>
        <p:spPr/>
        <p:txBody>
          <a:bodyPr/>
          <a:lstStyle/>
          <a:p>
            <a:fld id="{924B41C4-1474-8D42-B330-D2828683839D}" type="slidenum">
              <a:rPr lang="en-US" smtClean="0"/>
              <a:pPr/>
              <a:t>‹#›</a:t>
            </a:fld>
            <a:endParaRPr lang="en-US"/>
          </a:p>
        </p:txBody>
      </p:sp>
    </p:spTree>
    <p:extLst>
      <p:ext uri="{BB962C8B-B14F-4D97-AF65-F5344CB8AC3E}">
        <p14:creationId xmlns:p14="http://schemas.microsoft.com/office/powerpoint/2010/main" val="117613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9"/>
          </a:xfrm>
        </p:spPr>
        <p:txBody>
          <a:bodyPr anchor="b"/>
          <a:lstStyle>
            <a:lvl1pPr algn="l">
              <a:defRPr sz="2024" b="0">
                <a:solidFill>
                  <a:srgbClr val="0071CE"/>
                </a:solidFill>
                <a:latin typeface="+mj-lt"/>
              </a:defRPr>
            </a:lvl1pPr>
          </a:lstStyle>
          <a:p>
            <a:r>
              <a:rPr lang="fr-FR"/>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23"/>
            </a:lvl1pPr>
            <a:lvl2pPr marL="457082" indent="0">
              <a:buNone/>
              <a:defRPr sz="2774"/>
            </a:lvl2pPr>
            <a:lvl3pPr marL="914163" indent="0">
              <a:buNone/>
              <a:defRPr sz="2399"/>
            </a:lvl3pPr>
            <a:lvl4pPr marL="1371246" indent="0">
              <a:buNone/>
              <a:defRPr sz="2024"/>
            </a:lvl4pPr>
            <a:lvl5pPr marL="1828328" indent="0">
              <a:buNone/>
              <a:defRPr sz="2024"/>
            </a:lvl5pPr>
            <a:lvl6pPr marL="2285409" indent="0">
              <a:buNone/>
              <a:defRPr sz="2024"/>
            </a:lvl6pPr>
            <a:lvl7pPr marL="2742491" indent="0">
              <a:buNone/>
              <a:defRPr sz="2024"/>
            </a:lvl7pPr>
            <a:lvl8pPr marL="3199572" indent="0">
              <a:buNone/>
              <a:defRPr sz="2024"/>
            </a:lvl8pPr>
            <a:lvl9pPr marL="3656654" indent="0">
              <a:buNone/>
              <a:defRPr sz="2024"/>
            </a:lvl9pPr>
          </a:lstStyle>
          <a:p>
            <a:r>
              <a:rPr lang="fr-FR"/>
              <a:t>Drag picture to placeholder or click icon to add</a:t>
            </a:r>
            <a:endParaRPr lang="en-US"/>
          </a:p>
        </p:txBody>
      </p:sp>
      <p:sp>
        <p:nvSpPr>
          <p:cNvPr id="4" name="Text Placeholder 3"/>
          <p:cNvSpPr>
            <a:spLocks noGrp="1"/>
          </p:cNvSpPr>
          <p:nvPr>
            <p:ph type="body" sz="half" idx="2"/>
          </p:nvPr>
        </p:nvSpPr>
        <p:spPr>
          <a:xfrm>
            <a:off x="1792288" y="5367339"/>
            <a:ext cx="5486400" cy="804863"/>
          </a:xfrm>
        </p:spPr>
        <p:txBody>
          <a:bodyPr/>
          <a:lstStyle>
            <a:lvl1pPr marL="0" indent="0">
              <a:buNone/>
              <a:defRPr sz="1424">
                <a:latin typeface="+mn-lt"/>
              </a:defRPr>
            </a:lvl1pPr>
            <a:lvl2pPr marL="457082" indent="0">
              <a:buNone/>
              <a:defRPr sz="1199"/>
            </a:lvl2pPr>
            <a:lvl3pPr marL="914163" indent="0">
              <a:buNone/>
              <a:defRPr sz="974"/>
            </a:lvl3pPr>
            <a:lvl4pPr marL="1371246" indent="0">
              <a:buNone/>
              <a:defRPr sz="900"/>
            </a:lvl4pPr>
            <a:lvl5pPr marL="1828328" indent="0">
              <a:buNone/>
              <a:defRPr sz="900"/>
            </a:lvl5pPr>
            <a:lvl6pPr marL="2285409" indent="0">
              <a:buNone/>
              <a:defRPr sz="900"/>
            </a:lvl6pPr>
            <a:lvl7pPr marL="2742491" indent="0">
              <a:buNone/>
              <a:defRPr sz="900"/>
            </a:lvl7pPr>
            <a:lvl8pPr marL="3199572" indent="0">
              <a:buNone/>
              <a:defRPr sz="900"/>
            </a:lvl8pPr>
            <a:lvl9pPr marL="3656654" indent="0">
              <a:buNone/>
              <a:defRPr sz="900"/>
            </a:lvl9pPr>
          </a:lstStyle>
          <a:p>
            <a:pPr lvl="0"/>
            <a:r>
              <a:rPr lang="fr-FR"/>
              <a:t>Click to edit Master text styles</a:t>
            </a:r>
          </a:p>
        </p:txBody>
      </p:sp>
      <p:sp>
        <p:nvSpPr>
          <p:cNvPr id="5" name="Date Placeholder 4"/>
          <p:cNvSpPr>
            <a:spLocks noGrp="1"/>
          </p:cNvSpPr>
          <p:nvPr>
            <p:ph type="dt" sz="half" idx="10"/>
          </p:nvPr>
        </p:nvSpPr>
        <p:spPr/>
        <p:txBody>
          <a:bodyPr/>
          <a:lstStyle/>
          <a:p>
            <a:r>
              <a:rPr lang="en-US"/>
              <a:t>January 22, 2020</a:t>
            </a:r>
          </a:p>
        </p:txBody>
      </p:sp>
      <p:sp>
        <p:nvSpPr>
          <p:cNvPr id="6" name="Footer Placeholder 5"/>
          <p:cNvSpPr>
            <a:spLocks noGrp="1"/>
          </p:cNvSpPr>
          <p:nvPr>
            <p:ph type="ftr" sz="quarter" idx="11"/>
          </p:nvPr>
        </p:nvSpPr>
        <p:spPr/>
        <p:txBody>
          <a:bodyPr/>
          <a:lstStyle/>
          <a:p>
            <a:r>
              <a:rPr lang="en-US"/>
              <a:t>RWG IW2020</a:t>
            </a:r>
            <a:endParaRPr lang="en-US" dirty="0"/>
          </a:p>
        </p:txBody>
      </p:sp>
      <p:sp>
        <p:nvSpPr>
          <p:cNvPr id="7" name="Slide Number Placeholder 6"/>
          <p:cNvSpPr>
            <a:spLocks noGrp="1"/>
          </p:cNvSpPr>
          <p:nvPr>
            <p:ph type="sldNum" sz="quarter" idx="12"/>
          </p:nvPr>
        </p:nvSpPr>
        <p:spPr/>
        <p:txBody>
          <a:bodyPr/>
          <a:lstStyle/>
          <a:p>
            <a:fld id="{924B41C4-1474-8D42-B330-D2828683839D}" type="slidenum">
              <a:rPr lang="en-US" smtClean="0"/>
              <a:pPr/>
              <a:t>‹#›</a:t>
            </a:fld>
            <a:endParaRPr lang="en-US"/>
          </a:p>
        </p:txBody>
      </p:sp>
    </p:spTree>
    <p:extLst>
      <p:ext uri="{BB962C8B-B14F-4D97-AF65-F5344CB8AC3E}">
        <p14:creationId xmlns:p14="http://schemas.microsoft.com/office/powerpoint/2010/main" val="4019522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1" y="274639"/>
            <a:ext cx="8229600" cy="1143000"/>
          </a:xfrm>
          <a:prstGeom prst="rect">
            <a:avLst/>
          </a:prstGeom>
        </p:spPr>
        <p:txBody>
          <a:bodyPr vert="horz" lIns="121954" tIns="60977" rIns="121954" bIns="60977" rtlCol="0" anchor="ctr">
            <a:normAutofit/>
          </a:bodyPr>
          <a:lstStyle/>
          <a:p>
            <a:r>
              <a:rPr lang="fr-FR"/>
              <a:t>Click to edit Master title style</a:t>
            </a:r>
            <a:endParaRPr lang="en-US" dirty="0"/>
          </a:p>
        </p:txBody>
      </p:sp>
      <p:sp>
        <p:nvSpPr>
          <p:cNvPr id="3" name="Text Placeholder 2"/>
          <p:cNvSpPr>
            <a:spLocks noGrp="1"/>
          </p:cNvSpPr>
          <p:nvPr>
            <p:ph type="body" idx="1"/>
          </p:nvPr>
        </p:nvSpPr>
        <p:spPr>
          <a:xfrm>
            <a:off x="457201" y="1600202"/>
            <a:ext cx="8229600" cy="4525963"/>
          </a:xfrm>
          <a:prstGeom prst="rect">
            <a:avLst/>
          </a:prstGeom>
        </p:spPr>
        <p:txBody>
          <a:bodyPr vert="horz" lIns="121954" tIns="60977" rIns="121954" bIns="60977" rtlCol="0">
            <a:normAutofit/>
          </a:body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Date Placeholder 3"/>
          <p:cNvSpPr>
            <a:spLocks noGrp="1"/>
          </p:cNvSpPr>
          <p:nvPr>
            <p:ph type="dt" sz="half" idx="2"/>
          </p:nvPr>
        </p:nvSpPr>
        <p:spPr>
          <a:xfrm>
            <a:off x="457200" y="6356352"/>
            <a:ext cx="2133600" cy="365125"/>
          </a:xfrm>
          <a:prstGeom prst="rect">
            <a:avLst/>
          </a:prstGeom>
        </p:spPr>
        <p:txBody>
          <a:bodyPr vert="horz" lIns="121954" tIns="60977" rIns="121954" bIns="60977" rtlCol="0" anchor="ctr"/>
          <a:lstStyle>
            <a:lvl1pPr algn="l">
              <a:defRPr sz="1199">
                <a:solidFill>
                  <a:schemeClr val="tx1">
                    <a:tint val="75000"/>
                  </a:schemeClr>
                </a:solidFill>
              </a:defRPr>
            </a:lvl1pPr>
          </a:lstStyle>
          <a:p>
            <a:r>
              <a:rPr lang="en-US"/>
              <a:t>January 22, 2020</a:t>
            </a:r>
            <a:endParaRPr lang="en-US" dirty="0"/>
          </a:p>
        </p:txBody>
      </p:sp>
      <p:sp>
        <p:nvSpPr>
          <p:cNvPr id="5" name="Footer Placeholder 4"/>
          <p:cNvSpPr>
            <a:spLocks noGrp="1"/>
          </p:cNvSpPr>
          <p:nvPr>
            <p:ph type="ftr" sz="quarter" idx="3"/>
          </p:nvPr>
        </p:nvSpPr>
        <p:spPr>
          <a:xfrm>
            <a:off x="3124201" y="6356352"/>
            <a:ext cx="2895600" cy="365125"/>
          </a:xfrm>
          <a:prstGeom prst="rect">
            <a:avLst/>
          </a:prstGeom>
        </p:spPr>
        <p:txBody>
          <a:bodyPr vert="horz" lIns="121954" tIns="60977" rIns="121954" bIns="60977" rtlCol="0" anchor="ctr"/>
          <a:lstStyle>
            <a:lvl1pPr algn="ctr">
              <a:defRPr sz="1199">
                <a:solidFill>
                  <a:schemeClr val="tx1">
                    <a:tint val="75000"/>
                  </a:schemeClr>
                </a:solidFill>
              </a:defRPr>
            </a:lvl1pPr>
          </a:lstStyle>
          <a:p>
            <a:r>
              <a:rPr lang="en-US"/>
              <a:t>RWG IW2020</a:t>
            </a:r>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121954" tIns="60977" rIns="121954" bIns="60977" rtlCol="0" anchor="ctr"/>
          <a:lstStyle>
            <a:lvl1pPr algn="r">
              <a:defRPr sz="1199">
                <a:solidFill>
                  <a:schemeClr val="tx1">
                    <a:tint val="75000"/>
                  </a:schemeClr>
                </a:solidFill>
              </a:defRPr>
            </a:lvl1pPr>
          </a:lstStyle>
          <a:p>
            <a:fld id="{924B41C4-1474-8D42-B330-D2828683839D}" type="slidenum">
              <a:rPr lang="en-US" smtClean="0"/>
              <a:pPr/>
              <a:t>‹#›</a:t>
            </a:fld>
            <a:endParaRPr lang="en-US" dirty="0"/>
          </a:p>
        </p:txBody>
      </p:sp>
      <p:pic>
        <p:nvPicPr>
          <p:cNvPr id="7" name="Picture 6" descr="logo-IW.png"/>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8250287" y="0"/>
            <a:ext cx="893712" cy="945444"/>
          </a:xfrm>
          <a:prstGeom prst="rect">
            <a:avLst/>
          </a:prstGeom>
        </p:spPr>
      </p:pic>
    </p:spTree>
    <p:extLst>
      <p:ext uri="{BB962C8B-B14F-4D97-AF65-F5344CB8AC3E}">
        <p14:creationId xmlns:p14="http://schemas.microsoft.com/office/powerpoint/2010/main" val="4191555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defTabSz="457082" rtl="0" eaLnBrk="1" latinLnBrk="0" hangingPunct="1">
        <a:spcBef>
          <a:spcPct val="0"/>
        </a:spcBef>
        <a:buNone/>
        <a:defRPr sz="3298" kern="1200">
          <a:solidFill>
            <a:srgbClr val="0071CE"/>
          </a:solidFill>
          <a:latin typeface="+mj-lt"/>
          <a:ea typeface="+mj-ea"/>
          <a:cs typeface="Arial"/>
        </a:defRPr>
      </a:lvl1pPr>
    </p:titleStyle>
    <p:bodyStyle>
      <a:lvl1pPr marL="342812" indent="-342812" algn="l" defTabSz="457082" rtl="0" eaLnBrk="1" latinLnBrk="0" hangingPunct="1">
        <a:spcBef>
          <a:spcPct val="20000"/>
        </a:spcBef>
        <a:buFont typeface="Arial"/>
        <a:buChar char="•"/>
        <a:defRPr sz="3223" kern="1200">
          <a:solidFill>
            <a:schemeClr val="tx1"/>
          </a:solidFill>
          <a:latin typeface="+mn-lt"/>
          <a:ea typeface="+mn-ea"/>
          <a:cs typeface="Arial"/>
        </a:defRPr>
      </a:lvl1pPr>
      <a:lvl2pPr marL="742758" indent="-285676" algn="l" defTabSz="457082" rtl="0" eaLnBrk="1" latinLnBrk="0" hangingPunct="1">
        <a:spcBef>
          <a:spcPct val="20000"/>
        </a:spcBef>
        <a:buFont typeface="Arial"/>
        <a:buChar char="–"/>
        <a:defRPr sz="2774" kern="1200">
          <a:solidFill>
            <a:schemeClr val="tx1"/>
          </a:solidFill>
          <a:latin typeface="+mn-lt"/>
          <a:ea typeface="+mn-ea"/>
          <a:cs typeface="Arial"/>
        </a:defRPr>
      </a:lvl2pPr>
      <a:lvl3pPr marL="1142704" indent="-228541" algn="l" defTabSz="457082" rtl="0" eaLnBrk="1" latinLnBrk="0" hangingPunct="1">
        <a:spcBef>
          <a:spcPct val="20000"/>
        </a:spcBef>
        <a:buFont typeface="Arial"/>
        <a:buChar char="•"/>
        <a:defRPr sz="2399" kern="1200">
          <a:solidFill>
            <a:schemeClr val="tx1"/>
          </a:solidFill>
          <a:latin typeface="+mn-lt"/>
          <a:ea typeface="+mn-ea"/>
          <a:cs typeface="Arial"/>
        </a:defRPr>
      </a:lvl3pPr>
      <a:lvl4pPr marL="1599787" indent="-228541" algn="l" defTabSz="457082" rtl="0" eaLnBrk="1" latinLnBrk="0" hangingPunct="1">
        <a:spcBef>
          <a:spcPct val="20000"/>
        </a:spcBef>
        <a:buFont typeface="Arial"/>
        <a:buChar char="–"/>
        <a:defRPr sz="2024" kern="1200">
          <a:solidFill>
            <a:schemeClr val="tx1"/>
          </a:solidFill>
          <a:latin typeface="+mn-lt"/>
          <a:ea typeface="+mn-ea"/>
          <a:cs typeface="Arial"/>
        </a:defRPr>
      </a:lvl4pPr>
      <a:lvl5pPr marL="2056868" indent="-228541" algn="l" defTabSz="457082" rtl="0" eaLnBrk="1" latinLnBrk="0" hangingPunct="1">
        <a:spcBef>
          <a:spcPct val="20000"/>
        </a:spcBef>
        <a:buFont typeface="Arial"/>
        <a:buChar char="»"/>
        <a:defRPr sz="2024" kern="1200">
          <a:solidFill>
            <a:schemeClr val="tx1"/>
          </a:solidFill>
          <a:latin typeface="+mn-lt"/>
          <a:ea typeface="+mn-ea"/>
          <a:cs typeface="Arial"/>
        </a:defRPr>
      </a:lvl5pPr>
      <a:lvl6pPr marL="2513950" indent="-228541" algn="l" defTabSz="457082" rtl="0" eaLnBrk="1" latinLnBrk="0" hangingPunct="1">
        <a:spcBef>
          <a:spcPct val="20000"/>
        </a:spcBef>
        <a:buFont typeface="Arial"/>
        <a:buChar char="•"/>
        <a:defRPr sz="2024" kern="1200">
          <a:solidFill>
            <a:schemeClr val="tx1"/>
          </a:solidFill>
          <a:latin typeface="+mn-lt"/>
          <a:ea typeface="+mn-ea"/>
          <a:cs typeface="+mn-cs"/>
        </a:defRPr>
      </a:lvl6pPr>
      <a:lvl7pPr marL="2971032" indent="-228541" algn="l" defTabSz="457082" rtl="0" eaLnBrk="1" latinLnBrk="0" hangingPunct="1">
        <a:spcBef>
          <a:spcPct val="20000"/>
        </a:spcBef>
        <a:buFont typeface="Arial"/>
        <a:buChar char="•"/>
        <a:defRPr sz="2024" kern="1200">
          <a:solidFill>
            <a:schemeClr val="tx1"/>
          </a:solidFill>
          <a:latin typeface="+mn-lt"/>
          <a:ea typeface="+mn-ea"/>
          <a:cs typeface="+mn-cs"/>
        </a:defRPr>
      </a:lvl7pPr>
      <a:lvl8pPr marL="3428113" indent="-228541" algn="l" defTabSz="457082" rtl="0" eaLnBrk="1" latinLnBrk="0" hangingPunct="1">
        <a:spcBef>
          <a:spcPct val="20000"/>
        </a:spcBef>
        <a:buFont typeface="Arial"/>
        <a:buChar char="•"/>
        <a:defRPr sz="2024" kern="1200">
          <a:solidFill>
            <a:schemeClr val="tx1"/>
          </a:solidFill>
          <a:latin typeface="+mn-lt"/>
          <a:ea typeface="+mn-ea"/>
          <a:cs typeface="+mn-cs"/>
        </a:defRPr>
      </a:lvl8pPr>
      <a:lvl9pPr marL="3885196" indent="-228541" algn="l" defTabSz="457082" rtl="0" eaLnBrk="1" latinLnBrk="0" hangingPunct="1">
        <a:spcBef>
          <a:spcPct val="20000"/>
        </a:spcBef>
        <a:buFont typeface="Arial"/>
        <a:buChar char="•"/>
        <a:defRPr sz="2024" kern="1200">
          <a:solidFill>
            <a:schemeClr val="tx1"/>
          </a:solidFill>
          <a:latin typeface="+mn-lt"/>
          <a:ea typeface="+mn-ea"/>
          <a:cs typeface="+mn-cs"/>
        </a:defRPr>
      </a:lvl9pPr>
    </p:bodyStyle>
    <p:otherStyle>
      <a:defPPr>
        <a:defRPr lang="en-US"/>
      </a:defPPr>
      <a:lvl1pPr marL="0" algn="l" defTabSz="457082" rtl="0" eaLnBrk="1" latinLnBrk="0" hangingPunct="1">
        <a:defRPr sz="1799" kern="1200">
          <a:solidFill>
            <a:schemeClr val="tx1"/>
          </a:solidFill>
          <a:latin typeface="+mn-lt"/>
          <a:ea typeface="+mn-ea"/>
          <a:cs typeface="+mn-cs"/>
        </a:defRPr>
      </a:lvl1pPr>
      <a:lvl2pPr marL="457082" algn="l" defTabSz="457082" rtl="0" eaLnBrk="1" latinLnBrk="0" hangingPunct="1">
        <a:defRPr sz="1799" kern="1200">
          <a:solidFill>
            <a:schemeClr val="tx1"/>
          </a:solidFill>
          <a:latin typeface="+mn-lt"/>
          <a:ea typeface="+mn-ea"/>
          <a:cs typeface="+mn-cs"/>
        </a:defRPr>
      </a:lvl2pPr>
      <a:lvl3pPr marL="914163" algn="l" defTabSz="457082" rtl="0" eaLnBrk="1" latinLnBrk="0" hangingPunct="1">
        <a:defRPr sz="1799" kern="1200">
          <a:solidFill>
            <a:schemeClr val="tx1"/>
          </a:solidFill>
          <a:latin typeface="+mn-lt"/>
          <a:ea typeface="+mn-ea"/>
          <a:cs typeface="+mn-cs"/>
        </a:defRPr>
      </a:lvl3pPr>
      <a:lvl4pPr marL="1371246" algn="l" defTabSz="457082" rtl="0" eaLnBrk="1" latinLnBrk="0" hangingPunct="1">
        <a:defRPr sz="1799" kern="1200">
          <a:solidFill>
            <a:schemeClr val="tx1"/>
          </a:solidFill>
          <a:latin typeface="+mn-lt"/>
          <a:ea typeface="+mn-ea"/>
          <a:cs typeface="+mn-cs"/>
        </a:defRPr>
      </a:lvl4pPr>
      <a:lvl5pPr marL="1828328" algn="l" defTabSz="457082" rtl="0" eaLnBrk="1" latinLnBrk="0" hangingPunct="1">
        <a:defRPr sz="1799" kern="1200">
          <a:solidFill>
            <a:schemeClr val="tx1"/>
          </a:solidFill>
          <a:latin typeface="+mn-lt"/>
          <a:ea typeface="+mn-ea"/>
          <a:cs typeface="+mn-cs"/>
        </a:defRPr>
      </a:lvl5pPr>
      <a:lvl6pPr marL="2285409" algn="l" defTabSz="457082" rtl="0" eaLnBrk="1" latinLnBrk="0" hangingPunct="1">
        <a:defRPr sz="1799" kern="1200">
          <a:solidFill>
            <a:schemeClr val="tx1"/>
          </a:solidFill>
          <a:latin typeface="+mn-lt"/>
          <a:ea typeface="+mn-ea"/>
          <a:cs typeface="+mn-cs"/>
        </a:defRPr>
      </a:lvl6pPr>
      <a:lvl7pPr marL="2742491" algn="l" defTabSz="457082" rtl="0" eaLnBrk="1" latinLnBrk="0" hangingPunct="1">
        <a:defRPr sz="1799" kern="1200">
          <a:solidFill>
            <a:schemeClr val="tx1"/>
          </a:solidFill>
          <a:latin typeface="+mn-lt"/>
          <a:ea typeface="+mn-ea"/>
          <a:cs typeface="+mn-cs"/>
        </a:defRPr>
      </a:lvl7pPr>
      <a:lvl8pPr marL="3199572" algn="l" defTabSz="457082" rtl="0" eaLnBrk="1" latinLnBrk="0" hangingPunct="1">
        <a:defRPr sz="1799" kern="1200">
          <a:solidFill>
            <a:schemeClr val="tx1"/>
          </a:solidFill>
          <a:latin typeface="+mn-lt"/>
          <a:ea typeface="+mn-ea"/>
          <a:cs typeface="+mn-cs"/>
        </a:defRPr>
      </a:lvl8pPr>
      <a:lvl9pPr marL="3656654" algn="l" defTabSz="457082"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2685327"/>
            <a:ext cx="9041130" cy="2160993"/>
          </a:xfrm>
        </p:spPr>
        <p:txBody>
          <a:bodyPr>
            <a:noAutofit/>
          </a:bodyPr>
          <a:lstStyle/>
          <a:p>
            <a:pPr algn="ctr"/>
            <a:r>
              <a:rPr lang="en-US" dirty="0"/>
              <a:t>Margins and Reserves for Performance Requirements of Systems with New Technologies </a:t>
            </a:r>
            <a:endParaRPr lang="en-US" sz="3600" dirty="0"/>
          </a:p>
        </p:txBody>
      </p:sp>
      <p:sp>
        <p:nvSpPr>
          <p:cNvPr id="3" name="Text Placeholder 3">
            <a:extLst>
              <a:ext uri="{FF2B5EF4-FFF2-40B4-BE49-F238E27FC236}">
                <a16:creationId xmlns:a16="http://schemas.microsoft.com/office/drawing/2014/main" id="{45079F45-DCDB-FB41-9F26-1E15ABD291BE}"/>
              </a:ext>
            </a:extLst>
          </p:cNvPr>
          <p:cNvSpPr txBox="1">
            <a:spLocks/>
          </p:cNvSpPr>
          <p:nvPr/>
        </p:nvSpPr>
        <p:spPr>
          <a:xfrm>
            <a:off x="923290" y="5613721"/>
            <a:ext cx="7194549" cy="804135"/>
          </a:xfrm>
          <a:prstGeom prst="rect">
            <a:avLst/>
          </a:prstGeom>
          <a:solidFill>
            <a:schemeClr val="bg1"/>
          </a:solidFill>
        </p:spPr>
        <p:txBody>
          <a:bodyPr vert="horz" lIns="121954" tIns="60977" rIns="121954" bIns="60977" rtlCol="0" anchor="b">
            <a:noAutofit/>
          </a:bodyPr>
          <a:lstStyle>
            <a:lvl1pPr marL="0" indent="0" algn="l" defTabSz="457082" rtl="0" eaLnBrk="1" latinLnBrk="0" hangingPunct="1">
              <a:spcBef>
                <a:spcPct val="20000"/>
              </a:spcBef>
              <a:buFont typeface="Arial"/>
              <a:buNone/>
              <a:defRPr sz="1799" kern="1200">
                <a:solidFill>
                  <a:schemeClr val="tx1"/>
                </a:solidFill>
                <a:latin typeface="Arial"/>
                <a:ea typeface="+mn-ea"/>
                <a:cs typeface="Arial"/>
              </a:defRPr>
            </a:lvl1pPr>
            <a:lvl2pPr marL="342717" indent="0" algn="ctr" defTabSz="457082" rtl="0" eaLnBrk="1" latinLnBrk="0" hangingPunct="1">
              <a:spcBef>
                <a:spcPct val="20000"/>
              </a:spcBef>
              <a:buFont typeface="Arial"/>
              <a:buNone/>
              <a:defRPr sz="1499" kern="1200">
                <a:solidFill>
                  <a:schemeClr val="tx1"/>
                </a:solidFill>
                <a:latin typeface="+mn-lt"/>
                <a:ea typeface="+mn-ea"/>
                <a:cs typeface="Arial"/>
              </a:defRPr>
            </a:lvl2pPr>
            <a:lvl3pPr marL="685434" indent="0" algn="ctr" defTabSz="457082" rtl="0" eaLnBrk="1" latinLnBrk="0" hangingPunct="1">
              <a:spcBef>
                <a:spcPct val="20000"/>
              </a:spcBef>
              <a:buFont typeface="Arial"/>
              <a:buNone/>
              <a:defRPr sz="1349" kern="1200">
                <a:solidFill>
                  <a:schemeClr val="tx1"/>
                </a:solidFill>
                <a:latin typeface="+mn-lt"/>
                <a:ea typeface="+mn-ea"/>
                <a:cs typeface="Arial"/>
              </a:defRPr>
            </a:lvl3pPr>
            <a:lvl4pPr marL="1028151" indent="0" algn="ctr" defTabSz="457082" rtl="0" eaLnBrk="1" latinLnBrk="0" hangingPunct="1">
              <a:spcBef>
                <a:spcPct val="20000"/>
              </a:spcBef>
              <a:buFont typeface="Arial"/>
              <a:buNone/>
              <a:defRPr sz="1199" kern="1200">
                <a:solidFill>
                  <a:schemeClr val="tx1"/>
                </a:solidFill>
                <a:latin typeface="+mn-lt"/>
                <a:ea typeface="+mn-ea"/>
                <a:cs typeface="Arial"/>
              </a:defRPr>
            </a:lvl4pPr>
            <a:lvl5pPr marL="1370868" indent="0" algn="ctr" defTabSz="457082" rtl="0" eaLnBrk="1" latinLnBrk="0" hangingPunct="1">
              <a:spcBef>
                <a:spcPct val="20000"/>
              </a:spcBef>
              <a:buFont typeface="Arial"/>
              <a:buNone/>
              <a:defRPr sz="1199" kern="1200">
                <a:solidFill>
                  <a:schemeClr val="tx1"/>
                </a:solidFill>
                <a:latin typeface="+mn-lt"/>
                <a:ea typeface="+mn-ea"/>
                <a:cs typeface="Arial"/>
              </a:defRPr>
            </a:lvl5pPr>
            <a:lvl6pPr marL="1713586" indent="0" algn="ctr" defTabSz="457082" rtl="0" eaLnBrk="1" latinLnBrk="0" hangingPunct="1">
              <a:spcBef>
                <a:spcPct val="20000"/>
              </a:spcBef>
              <a:buFont typeface="Arial"/>
              <a:buNone/>
              <a:defRPr sz="1199" kern="1200">
                <a:solidFill>
                  <a:schemeClr val="tx1"/>
                </a:solidFill>
                <a:latin typeface="+mn-lt"/>
                <a:ea typeface="+mn-ea"/>
                <a:cs typeface="+mn-cs"/>
              </a:defRPr>
            </a:lvl6pPr>
            <a:lvl7pPr marL="2056303" indent="0" algn="ctr" defTabSz="457082" rtl="0" eaLnBrk="1" latinLnBrk="0" hangingPunct="1">
              <a:spcBef>
                <a:spcPct val="20000"/>
              </a:spcBef>
              <a:buFont typeface="Arial"/>
              <a:buNone/>
              <a:defRPr sz="1199" kern="1200">
                <a:solidFill>
                  <a:schemeClr val="tx1"/>
                </a:solidFill>
                <a:latin typeface="+mn-lt"/>
                <a:ea typeface="+mn-ea"/>
                <a:cs typeface="+mn-cs"/>
              </a:defRPr>
            </a:lvl7pPr>
            <a:lvl8pPr marL="2399020" indent="0" algn="ctr" defTabSz="457082" rtl="0" eaLnBrk="1" latinLnBrk="0" hangingPunct="1">
              <a:spcBef>
                <a:spcPct val="20000"/>
              </a:spcBef>
              <a:buFont typeface="Arial"/>
              <a:buNone/>
              <a:defRPr sz="1199" kern="1200">
                <a:solidFill>
                  <a:schemeClr val="tx1"/>
                </a:solidFill>
                <a:latin typeface="+mn-lt"/>
                <a:ea typeface="+mn-ea"/>
                <a:cs typeface="+mn-cs"/>
              </a:defRPr>
            </a:lvl8pPr>
            <a:lvl9pPr marL="2741737" indent="0" algn="ctr" defTabSz="457082" rtl="0" eaLnBrk="1" latinLnBrk="0" hangingPunct="1">
              <a:spcBef>
                <a:spcPct val="20000"/>
              </a:spcBef>
              <a:buFont typeface="Arial"/>
              <a:buNone/>
              <a:defRPr sz="1199" kern="1200">
                <a:solidFill>
                  <a:schemeClr val="tx1"/>
                </a:solidFill>
                <a:latin typeface="+mn-lt"/>
                <a:ea typeface="+mn-ea"/>
                <a:cs typeface="+mn-cs"/>
              </a:defRPr>
            </a:lvl9pPr>
          </a:lstStyle>
          <a:p>
            <a:pPr algn="ctr">
              <a:spcBef>
                <a:spcPts val="0"/>
              </a:spcBef>
            </a:pPr>
            <a:r>
              <a:rPr lang="en-US" sz="2400" dirty="0">
                <a:solidFill>
                  <a:schemeClr val="accent5">
                    <a:lumMod val="50000"/>
                  </a:schemeClr>
                </a:solidFill>
              </a:rPr>
              <a:t>Lou Wheatcraft</a:t>
            </a:r>
            <a:br>
              <a:rPr lang="en-US" sz="2400" dirty="0">
                <a:solidFill>
                  <a:schemeClr val="accent5">
                    <a:lumMod val="50000"/>
                  </a:schemeClr>
                </a:solidFill>
              </a:rPr>
            </a:br>
            <a:r>
              <a:rPr lang="en-US" sz="2400" dirty="0">
                <a:solidFill>
                  <a:schemeClr val="accent5">
                    <a:lumMod val="50000"/>
                  </a:schemeClr>
                </a:solidFill>
              </a:rPr>
              <a:t>Wheatland Consulting, LLC</a:t>
            </a:r>
          </a:p>
        </p:txBody>
      </p:sp>
      <p:sp>
        <p:nvSpPr>
          <p:cNvPr id="2" name="Rectangle 1">
            <a:extLst>
              <a:ext uri="{FF2B5EF4-FFF2-40B4-BE49-F238E27FC236}">
                <a16:creationId xmlns:a16="http://schemas.microsoft.com/office/drawing/2014/main" id="{378FC761-AD7F-F242-B91A-E491037B1DD8}"/>
              </a:ext>
            </a:extLst>
          </p:cNvPr>
          <p:cNvSpPr/>
          <p:nvPr/>
        </p:nvSpPr>
        <p:spPr>
          <a:xfrm>
            <a:off x="1207312" y="6581001"/>
            <a:ext cx="6418162" cy="276999"/>
          </a:xfrm>
          <a:prstGeom prst="rect">
            <a:avLst/>
          </a:prstGeom>
        </p:spPr>
        <p:txBody>
          <a:bodyPr wrap="square">
            <a:spAutoFit/>
          </a:bodyPr>
          <a:lstStyle/>
          <a:p>
            <a:pPr algn="ctr"/>
            <a:r>
              <a:rPr lang="en-US" sz="1200" dirty="0">
                <a:solidFill>
                  <a:srgbClr val="000000"/>
                </a:solidFill>
                <a:latin typeface="Times New Roman" panose="02020603050405020304" pitchFamily="18" charset="0"/>
                <a:ea typeface="Calibri" panose="020F0502020204030204" pitchFamily="34" charset="0"/>
              </a:rPr>
              <a:t>Copyright © 2020 by Wheatcraft. May only be used with permission</a:t>
            </a:r>
            <a:endParaRPr lang="en-US" sz="1200" dirty="0"/>
          </a:p>
        </p:txBody>
      </p:sp>
    </p:spTree>
    <p:extLst>
      <p:ext uri="{BB962C8B-B14F-4D97-AF65-F5344CB8AC3E}">
        <p14:creationId xmlns:p14="http://schemas.microsoft.com/office/powerpoint/2010/main" val="1634269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CBA2E-077D-0A47-BEAF-45E996F66B2F}"/>
              </a:ext>
            </a:extLst>
          </p:cNvPr>
          <p:cNvSpPr>
            <a:spLocks noGrp="1"/>
          </p:cNvSpPr>
          <p:nvPr>
            <p:ph type="title"/>
          </p:nvPr>
        </p:nvSpPr>
        <p:spPr>
          <a:xfrm>
            <a:off x="11207" y="112380"/>
            <a:ext cx="5266849" cy="1007760"/>
          </a:xfrm>
        </p:spPr>
        <p:txBody>
          <a:bodyPr>
            <a:normAutofit fontScale="90000"/>
          </a:bodyPr>
          <a:lstStyle/>
          <a:p>
            <a:r>
              <a:rPr lang="en-US" dirty="0"/>
              <a:t>Resource Consumption Margins and Reserves</a:t>
            </a:r>
          </a:p>
        </p:txBody>
      </p:sp>
      <p:sp>
        <p:nvSpPr>
          <p:cNvPr id="3" name="Content Placeholder 2">
            <a:extLst>
              <a:ext uri="{FF2B5EF4-FFF2-40B4-BE49-F238E27FC236}">
                <a16:creationId xmlns:a16="http://schemas.microsoft.com/office/drawing/2014/main" id="{FCD9DE18-DB31-5A4B-9C6E-03CD1B431C27}"/>
              </a:ext>
            </a:extLst>
          </p:cNvPr>
          <p:cNvSpPr>
            <a:spLocks noGrp="1"/>
          </p:cNvSpPr>
          <p:nvPr>
            <p:ph idx="1"/>
          </p:nvPr>
        </p:nvSpPr>
        <p:spPr>
          <a:xfrm>
            <a:off x="6056797" y="3797335"/>
            <a:ext cx="2792729" cy="832388"/>
          </a:xfrm>
        </p:spPr>
        <p:txBody>
          <a:bodyPr>
            <a:noAutofit/>
          </a:bodyPr>
          <a:lstStyle/>
          <a:p>
            <a:pPr marL="0" indent="0">
              <a:buNone/>
            </a:pPr>
            <a:r>
              <a:rPr lang="en-US" sz="2000" dirty="0">
                <a:solidFill>
                  <a:srgbClr val="C00000"/>
                </a:solidFill>
              </a:rPr>
              <a:t>Expected growth in demand</a:t>
            </a:r>
          </a:p>
        </p:txBody>
      </p:sp>
      <p:sp>
        <p:nvSpPr>
          <p:cNvPr id="4" name="Slide Number Placeholder 3">
            <a:extLst>
              <a:ext uri="{FF2B5EF4-FFF2-40B4-BE49-F238E27FC236}">
                <a16:creationId xmlns:a16="http://schemas.microsoft.com/office/drawing/2014/main" id="{5990633C-0285-7E48-8A23-E9A7F50CCFAD}"/>
              </a:ext>
            </a:extLst>
          </p:cNvPr>
          <p:cNvSpPr>
            <a:spLocks noGrp="1"/>
          </p:cNvSpPr>
          <p:nvPr>
            <p:ph type="sldNum" sz="quarter" idx="12"/>
          </p:nvPr>
        </p:nvSpPr>
        <p:spPr/>
        <p:txBody>
          <a:bodyPr/>
          <a:lstStyle/>
          <a:p>
            <a:fld id="{874AC6EB-5948-4DF8-B5CC-E711E8013C87}" type="slidenum">
              <a:rPr lang="en-US" smtClean="0"/>
              <a:pPr/>
              <a:t>10</a:t>
            </a:fld>
            <a:endParaRPr lang="en-US"/>
          </a:p>
        </p:txBody>
      </p:sp>
      <p:pic>
        <p:nvPicPr>
          <p:cNvPr id="5" name="Picture 4">
            <a:extLst>
              <a:ext uri="{FF2B5EF4-FFF2-40B4-BE49-F238E27FC236}">
                <a16:creationId xmlns:a16="http://schemas.microsoft.com/office/drawing/2014/main" id="{04E6B581-0D51-6E44-B0A1-BD8F8193152D}"/>
              </a:ext>
            </a:extLst>
          </p:cNvPr>
          <p:cNvPicPr/>
          <p:nvPr/>
        </p:nvPicPr>
        <p:blipFill>
          <a:blip r:embed="rId2"/>
          <a:stretch>
            <a:fillRect/>
          </a:stretch>
        </p:blipFill>
        <p:spPr>
          <a:xfrm>
            <a:off x="30555" y="1400387"/>
            <a:ext cx="5767388" cy="3494110"/>
          </a:xfrm>
          <a:prstGeom prst="rect">
            <a:avLst/>
          </a:prstGeom>
        </p:spPr>
      </p:pic>
      <p:sp>
        <p:nvSpPr>
          <p:cNvPr id="6" name="Content Placeholder 2">
            <a:extLst>
              <a:ext uri="{FF2B5EF4-FFF2-40B4-BE49-F238E27FC236}">
                <a16:creationId xmlns:a16="http://schemas.microsoft.com/office/drawing/2014/main" id="{88448E49-468A-9242-9B74-76B3D4DADE60}"/>
              </a:ext>
            </a:extLst>
          </p:cNvPr>
          <p:cNvSpPr txBox="1">
            <a:spLocks/>
          </p:cNvSpPr>
          <p:nvPr/>
        </p:nvSpPr>
        <p:spPr>
          <a:xfrm>
            <a:off x="6056797" y="2778398"/>
            <a:ext cx="2792730" cy="83238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B70602"/>
              </a:buClr>
              <a:buSzPct val="75000"/>
              <a:buFont typeface="Wingdings" charset="2"/>
              <a:buChar char=""/>
              <a:defRPr sz="2400" b="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lnSpc>
                <a:spcPct val="80000"/>
              </a:lnSpc>
              <a:spcAft>
                <a:spcPts val="0"/>
              </a:spcAft>
              <a:buFont typeface="Wingdings" charset="2"/>
              <a:buNone/>
            </a:pPr>
            <a:r>
              <a:rPr lang="en-US" sz="2000" b="0" dirty="0">
                <a:solidFill>
                  <a:srgbClr val="C00000"/>
                </a:solidFill>
              </a:rPr>
              <a:t>Allowance for </a:t>
            </a:r>
            <a:br>
              <a:rPr lang="en-US" sz="2000" b="0" dirty="0">
                <a:solidFill>
                  <a:srgbClr val="C00000"/>
                </a:solidFill>
              </a:rPr>
            </a:br>
            <a:r>
              <a:rPr lang="en-US" sz="2000" b="0" dirty="0">
                <a:solidFill>
                  <a:srgbClr val="C00000"/>
                </a:solidFill>
              </a:rPr>
              <a:t>unexpected growth in demand</a:t>
            </a:r>
          </a:p>
        </p:txBody>
      </p:sp>
      <p:sp>
        <p:nvSpPr>
          <p:cNvPr id="7" name="TextBox 6">
            <a:extLst>
              <a:ext uri="{FF2B5EF4-FFF2-40B4-BE49-F238E27FC236}">
                <a16:creationId xmlns:a16="http://schemas.microsoft.com/office/drawing/2014/main" id="{01231299-E80A-AD41-8690-296AAA9E5A7A}"/>
              </a:ext>
            </a:extLst>
          </p:cNvPr>
          <p:cNvSpPr txBox="1"/>
          <p:nvPr/>
        </p:nvSpPr>
        <p:spPr>
          <a:xfrm>
            <a:off x="1000802" y="5151558"/>
            <a:ext cx="7142396" cy="646331"/>
          </a:xfrm>
          <a:prstGeom prst="rect">
            <a:avLst/>
          </a:prstGeom>
          <a:noFill/>
        </p:spPr>
        <p:txBody>
          <a:bodyPr wrap="square" rtlCol="0">
            <a:spAutoFit/>
          </a:bodyPr>
          <a:lstStyle/>
          <a:p>
            <a:r>
              <a:rPr lang="en-US" sz="1800" b="0" dirty="0">
                <a:solidFill>
                  <a:schemeClr val="tx1"/>
                </a:solidFill>
              </a:rPr>
              <a:t>“</a:t>
            </a:r>
            <a:r>
              <a:rPr lang="en-US" sz="1800" b="0" i="1" dirty="0">
                <a:solidFill>
                  <a:schemeClr val="tx1"/>
                </a:solidFill>
              </a:rPr>
              <a:t>Base Value</a:t>
            </a:r>
            <a:r>
              <a:rPr lang="en-US" sz="1800" b="0" dirty="0">
                <a:solidFill>
                  <a:schemeClr val="tx1"/>
                </a:solidFill>
              </a:rPr>
              <a:t>”, also known as </a:t>
            </a:r>
            <a:r>
              <a:rPr lang="en-US" sz="1800" b="0" i="1" dirty="0">
                <a:solidFill>
                  <a:schemeClr val="tx1"/>
                </a:solidFill>
              </a:rPr>
              <a:t>Current Best Estimate</a:t>
            </a:r>
            <a:r>
              <a:rPr lang="en-US" sz="1800" b="0" dirty="0">
                <a:solidFill>
                  <a:schemeClr val="tx1"/>
                </a:solidFill>
              </a:rPr>
              <a:t> (CBE), is computed from the most recent design concepts for the current TRL. </a:t>
            </a:r>
          </a:p>
        </p:txBody>
      </p:sp>
      <p:sp>
        <p:nvSpPr>
          <p:cNvPr id="8" name="Content Placeholder 2">
            <a:extLst>
              <a:ext uri="{FF2B5EF4-FFF2-40B4-BE49-F238E27FC236}">
                <a16:creationId xmlns:a16="http://schemas.microsoft.com/office/drawing/2014/main" id="{FD692598-11DE-6C4C-A7E8-576A57528447}"/>
              </a:ext>
            </a:extLst>
          </p:cNvPr>
          <p:cNvSpPr txBox="1">
            <a:spLocks/>
          </p:cNvSpPr>
          <p:nvPr/>
        </p:nvSpPr>
        <p:spPr>
          <a:xfrm>
            <a:off x="5797943" y="1509622"/>
            <a:ext cx="2985361" cy="34815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B70602"/>
              </a:buClr>
              <a:buSzPct val="75000"/>
              <a:buFont typeface="Wingdings" charset="2"/>
              <a:buChar char=""/>
              <a:defRPr sz="2400" b="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lnSpc>
                <a:spcPct val="80000"/>
              </a:lnSpc>
              <a:spcAft>
                <a:spcPts val="0"/>
              </a:spcAft>
              <a:buFont typeface="Wingdings" charset="2"/>
              <a:buNone/>
            </a:pPr>
            <a:r>
              <a:rPr lang="en-US" sz="2000" dirty="0"/>
              <a:t>Constrained by production </a:t>
            </a:r>
          </a:p>
        </p:txBody>
      </p:sp>
      <p:sp>
        <p:nvSpPr>
          <p:cNvPr id="9" name="Date Placeholder 8">
            <a:extLst>
              <a:ext uri="{FF2B5EF4-FFF2-40B4-BE49-F238E27FC236}">
                <a16:creationId xmlns:a16="http://schemas.microsoft.com/office/drawing/2014/main" id="{F69C296B-92D2-094B-8A75-7EB4741DB236}"/>
              </a:ext>
            </a:extLst>
          </p:cNvPr>
          <p:cNvSpPr>
            <a:spLocks noGrp="1"/>
          </p:cNvSpPr>
          <p:nvPr>
            <p:ph type="dt" sz="half" idx="10"/>
          </p:nvPr>
        </p:nvSpPr>
        <p:spPr/>
        <p:txBody>
          <a:bodyPr/>
          <a:lstStyle/>
          <a:p>
            <a:r>
              <a:rPr lang="en-US"/>
              <a:t>January 22, 2020</a:t>
            </a:r>
          </a:p>
        </p:txBody>
      </p:sp>
      <p:sp>
        <p:nvSpPr>
          <p:cNvPr id="10" name="Footer Placeholder 9">
            <a:extLst>
              <a:ext uri="{FF2B5EF4-FFF2-40B4-BE49-F238E27FC236}">
                <a16:creationId xmlns:a16="http://schemas.microsoft.com/office/drawing/2014/main" id="{248C2D5C-92FA-5647-800A-AB5C6EB2973A}"/>
              </a:ext>
            </a:extLst>
          </p:cNvPr>
          <p:cNvSpPr>
            <a:spLocks noGrp="1"/>
          </p:cNvSpPr>
          <p:nvPr>
            <p:ph type="ftr" sz="quarter" idx="11"/>
          </p:nvPr>
        </p:nvSpPr>
        <p:spPr/>
        <p:txBody>
          <a:bodyPr/>
          <a:lstStyle/>
          <a:p>
            <a:r>
              <a:rPr lang="en-US"/>
              <a:t>RWG IW2020</a:t>
            </a:r>
            <a:endParaRPr lang="en-US" dirty="0"/>
          </a:p>
        </p:txBody>
      </p:sp>
    </p:spTree>
    <p:extLst>
      <p:ext uri="{BB962C8B-B14F-4D97-AF65-F5344CB8AC3E}">
        <p14:creationId xmlns:p14="http://schemas.microsoft.com/office/powerpoint/2010/main" val="2526174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33015-FB09-6F42-B474-811FEB20E58D}"/>
              </a:ext>
            </a:extLst>
          </p:cNvPr>
          <p:cNvSpPr>
            <a:spLocks noGrp="1"/>
          </p:cNvSpPr>
          <p:nvPr>
            <p:ph type="title"/>
          </p:nvPr>
        </p:nvSpPr>
        <p:spPr>
          <a:xfrm>
            <a:off x="11207" y="112380"/>
            <a:ext cx="6008593" cy="1030620"/>
          </a:xfrm>
        </p:spPr>
        <p:txBody>
          <a:bodyPr>
            <a:normAutofit fontScale="90000"/>
          </a:bodyPr>
          <a:lstStyle/>
          <a:p>
            <a:r>
              <a:rPr lang="en-US" dirty="0"/>
              <a:t>Resource Production </a:t>
            </a:r>
            <a:br>
              <a:rPr lang="en-US" dirty="0"/>
            </a:br>
            <a:r>
              <a:rPr lang="en-US" dirty="0"/>
              <a:t>Margins and Reserves </a:t>
            </a:r>
          </a:p>
        </p:txBody>
      </p:sp>
      <p:sp>
        <p:nvSpPr>
          <p:cNvPr id="4" name="Slide Number Placeholder 3">
            <a:extLst>
              <a:ext uri="{FF2B5EF4-FFF2-40B4-BE49-F238E27FC236}">
                <a16:creationId xmlns:a16="http://schemas.microsoft.com/office/drawing/2014/main" id="{24AA22B0-307B-604F-8805-95C8DF47DF3B}"/>
              </a:ext>
            </a:extLst>
          </p:cNvPr>
          <p:cNvSpPr>
            <a:spLocks noGrp="1"/>
          </p:cNvSpPr>
          <p:nvPr>
            <p:ph type="sldNum" sz="quarter" idx="12"/>
          </p:nvPr>
        </p:nvSpPr>
        <p:spPr>
          <a:xfrm>
            <a:off x="6553200" y="5870215"/>
            <a:ext cx="2133600" cy="365125"/>
          </a:xfrm>
        </p:spPr>
        <p:txBody>
          <a:bodyPr/>
          <a:lstStyle/>
          <a:p>
            <a:fld id="{874AC6EB-5948-4DF8-B5CC-E711E8013C87}" type="slidenum">
              <a:rPr lang="en-US" smtClean="0"/>
              <a:pPr/>
              <a:t>11</a:t>
            </a:fld>
            <a:endParaRPr lang="en-US"/>
          </a:p>
        </p:txBody>
      </p:sp>
      <p:pic>
        <p:nvPicPr>
          <p:cNvPr id="5" name="Picture 4">
            <a:extLst>
              <a:ext uri="{FF2B5EF4-FFF2-40B4-BE49-F238E27FC236}">
                <a16:creationId xmlns:a16="http://schemas.microsoft.com/office/drawing/2014/main" id="{D50575AD-DEC9-474C-BFD2-B5C1FA450F88}"/>
              </a:ext>
            </a:extLst>
          </p:cNvPr>
          <p:cNvPicPr/>
          <p:nvPr/>
        </p:nvPicPr>
        <p:blipFill>
          <a:blip r:embed="rId2"/>
          <a:stretch>
            <a:fillRect/>
          </a:stretch>
        </p:blipFill>
        <p:spPr>
          <a:xfrm>
            <a:off x="42305" y="1227583"/>
            <a:ext cx="7063105" cy="5239400"/>
          </a:xfrm>
          <a:prstGeom prst="rect">
            <a:avLst/>
          </a:prstGeom>
        </p:spPr>
      </p:pic>
      <p:sp>
        <p:nvSpPr>
          <p:cNvPr id="6" name="TextBox 5">
            <a:extLst>
              <a:ext uri="{FF2B5EF4-FFF2-40B4-BE49-F238E27FC236}">
                <a16:creationId xmlns:a16="http://schemas.microsoft.com/office/drawing/2014/main" id="{19803BAB-E079-C849-9798-C53B24CAE20D}"/>
              </a:ext>
            </a:extLst>
          </p:cNvPr>
          <p:cNvSpPr txBox="1"/>
          <p:nvPr/>
        </p:nvSpPr>
        <p:spPr>
          <a:xfrm>
            <a:off x="7132418" y="2877787"/>
            <a:ext cx="1875378" cy="1938992"/>
          </a:xfrm>
          <a:prstGeom prst="rect">
            <a:avLst/>
          </a:prstGeom>
          <a:noFill/>
        </p:spPr>
        <p:txBody>
          <a:bodyPr wrap="square" rtlCol="0">
            <a:spAutoFit/>
          </a:bodyPr>
          <a:lstStyle/>
          <a:p>
            <a:r>
              <a:rPr lang="en-US" sz="2000" dirty="0">
                <a:solidFill>
                  <a:schemeClr val="tx1"/>
                </a:solidFill>
              </a:rPr>
              <a:t>Capability must be equal to or greater (positive gap) than the need</a:t>
            </a:r>
          </a:p>
        </p:txBody>
      </p:sp>
      <p:sp>
        <p:nvSpPr>
          <p:cNvPr id="7" name="TextBox 6">
            <a:extLst>
              <a:ext uri="{FF2B5EF4-FFF2-40B4-BE49-F238E27FC236}">
                <a16:creationId xmlns:a16="http://schemas.microsoft.com/office/drawing/2014/main" id="{CDD47618-AA77-8940-AD3E-176F1E5F45F0}"/>
              </a:ext>
            </a:extLst>
          </p:cNvPr>
          <p:cNvSpPr txBox="1"/>
          <p:nvPr/>
        </p:nvSpPr>
        <p:spPr>
          <a:xfrm>
            <a:off x="4205105" y="112380"/>
            <a:ext cx="4069509" cy="1323439"/>
          </a:xfrm>
          <a:prstGeom prst="rect">
            <a:avLst/>
          </a:prstGeom>
          <a:noFill/>
        </p:spPr>
        <p:txBody>
          <a:bodyPr wrap="square" rtlCol="0">
            <a:spAutoFit/>
          </a:bodyPr>
          <a:lstStyle/>
          <a:p>
            <a:r>
              <a:rPr lang="en-US" sz="1600" dirty="0">
                <a:solidFill>
                  <a:schemeClr val="tx1"/>
                </a:solidFill>
              </a:rPr>
              <a:t>“</a:t>
            </a:r>
            <a:r>
              <a:rPr lang="en-US" sz="1600" i="1" dirty="0">
                <a:solidFill>
                  <a:schemeClr val="tx1"/>
                </a:solidFill>
              </a:rPr>
              <a:t>Ceiling Value</a:t>
            </a:r>
            <a:r>
              <a:rPr lang="en-US" sz="1600" dirty="0">
                <a:solidFill>
                  <a:schemeClr val="tx1"/>
                </a:solidFill>
              </a:rPr>
              <a:t>”, also known as </a:t>
            </a:r>
            <a:r>
              <a:rPr lang="en-US" sz="1600" i="1" dirty="0">
                <a:solidFill>
                  <a:schemeClr val="tx1"/>
                </a:solidFill>
              </a:rPr>
              <a:t>Current Best Estimate</a:t>
            </a:r>
            <a:r>
              <a:rPr lang="en-US" sz="1600" dirty="0">
                <a:solidFill>
                  <a:schemeClr val="tx1"/>
                </a:solidFill>
              </a:rPr>
              <a:t> (CBE), represents an assessment of the quantity of the resource the system should produce – </a:t>
            </a:r>
            <a:r>
              <a:rPr lang="en-US" sz="1600" i="1" dirty="0">
                <a:solidFill>
                  <a:schemeClr val="tx1"/>
                </a:solidFill>
              </a:rPr>
              <a:t>theoretically.</a:t>
            </a:r>
            <a:endParaRPr lang="en-US" sz="1600" dirty="0">
              <a:solidFill>
                <a:schemeClr val="tx1"/>
              </a:solidFill>
            </a:endParaRPr>
          </a:p>
        </p:txBody>
      </p:sp>
      <p:sp>
        <p:nvSpPr>
          <p:cNvPr id="8" name="Content Placeholder 2">
            <a:extLst>
              <a:ext uri="{FF2B5EF4-FFF2-40B4-BE49-F238E27FC236}">
                <a16:creationId xmlns:a16="http://schemas.microsoft.com/office/drawing/2014/main" id="{925C9CA2-B5FA-7144-BEA2-F60A2952D88E}"/>
              </a:ext>
            </a:extLst>
          </p:cNvPr>
          <p:cNvSpPr>
            <a:spLocks noGrp="1"/>
          </p:cNvSpPr>
          <p:nvPr>
            <p:ph idx="1"/>
          </p:nvPr>
        </p:nvSpPr>
        <p:spPr>
          <a:xfrm>
            <a:off x="781128" y="1719147"/>
            <a:ext cx="2792729" cy="522310"/>
          </a:xfrm>
        </p:spPr>
        <p:txBody>
          <a:bodyPr>
            <a:noAutofit/>
          </a:bodyPr>
          <a:lstStyle/>
          <a:p>
            <a:pPr marL="0" indent="0">
              <a:buNone/>
            </a:pPr>
            <a:r>
              <a:rPr lang="en-US" sz="2000" dirty="0">
                <a:solidFill>
                  <a:srgbClr val="C00000"/>
                </a:solidFill>
              </a:rPr>
              <a:t>Expected shortfall</a:t>
            </a:r>
          </a:p>
        </p:txBody>
      </p:sp>
      <p:sp>
        <p:nvSpPr>
          <p:cNvPr id="9" name="Content Placeholder 2">
            <a:extLst>
              <a:ext uri="{FF2B5EF4-FFF2-40B4-BE49-F238E27FC236}">
                <a16:creationId xmlns:a16="http://schemas.microsoft.com/office/drawing/2014/main" id="{E70D9FD8-CAAB-4041-A99C-26B576DCF568}"/>
              </a:ext>
            </a:extLst>
          </p:cNvPr>
          <p:cNvSpPr txBox="1">
            <a:spLocks/>
          </p:cNvSpPr>
          <p:nvPr/>
        </p:nvSpPr>
        <p:spPr>
          <a:xfrm>
            <a:off x="781127" y="2616631"/>
            <a:ext cx="2792730" cy="52231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B70602"/>
              </a:buClr>
              <a:buSzPct val="75000"/>
              <a:buFont typeface="Wingdings" charset="2"/>
              <a:buChar char=""/>
              <a:defRPr sz="2400" b="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lnSpc>
                <a:spcPct val="80000"/>
              </a:lnSpc>
              <a:spcAft>
                <a:spcPts val="0"/>
              </a:spcAft>
              <a:buFont typeface="Wingdings" charset="2"/>
              <a:buNone/>
            </a:pPr>
            <a:r>
              <a:rPr lang="en-US" sz="2000" b="0" dirty="0">
                <a:solidFill>
                  <a:srgbClr val="C00000"/>
                </a:solidFill>
              </a:rPr>
              <a:t>Allowance for </a:t>
            </a:r>
            <a:br>
              <a:rPr lang="en-US" sz="2000" b="0" dirty="0">
                <a:solidFill>
                  <a:srgbClr val="C00000"/>
                </a:solidFill>
              </a:rPr>
            </a:br>
            <a:r>
              <a:rPr lang="en-US" sz="2000" b="0" dirty="0">
                <a:solidFill>
                  <a:srgbClr val="C00000"/>
                </a:solidFill>
              </a:rPr>
              <a:t>unexpected shortfall</a:t>
            </a:r>
          </a:p>
        </p:txBody>
      </p:sp>
      <p:sp>
        <p:nvSpPr>
          <p:cNvPr id="10" name="TextBox 9">
            <a:extLst>
              <a:ext uri="{FF2B5EF4-FFF2-40B4-BE49-F238E27FC236}">
                <a16:creationId xmlns:a16="http://schemas.microsoft.com/office/drawing/2014/main" id="{217C8195-248E-E940-B56C-27992F529CB8}"/>
              </a:ext>
            </a:extLst>
          </p:cNvPr>
          <p:cNvSpPr txBox="1"/>
          <p:nvPr/>
        </p:nvSpPr>
        <p:spPr>
          <a:xfrm>
            <a:off x="7132418" y="5362383"/>
            <a:ext cx="1844280" cy="1015663"/>
          </a:xfrm>
          <a:prstGeom prst="rect">
            <a:avLst/>
          </a:prstGeom>
          <a:noFill/>
        </p:spPr>
        <p:txBody>
          <a:bodyPr wrap="square" rtlCol="0">
            <a:spAutoFit/>
          </a:bodyPr>
          <a:lstStyle/>
          <a:p>
            <a:r>
              <a:rPr lang="en-US" sz="2000" dirty="0">
                <a:solidFill>
                  <a:srgbClr val="00B050"/>
                </a:solidFill>
              </a:rPr>
              <a:t>Need is customer driven</a:t>
            </a:r>
          </a:p>
        </p:txBody>
      </p:sp>
      <p:sp>
        <p:nvSpPr>
          <p:cNvPr id="11" name="TextBox 10">
            <a:extLst>
              <a:ext uri="{FF2B5EF4-FFF2-40B4-BE49-F238E27FC236}">
                <a16:creationId xmlns:a16="http://schemas.microsoft.com/office/drawing/2014/main" id="{6B5E5AA5-D467-5F4E-9C61-73ABF8C27662}"/>
              </a:ext>
            </a:extLst>
          </p:cNvPr>
          <p:cNvSpPr txBox="1"/>
          <p:nvPr/>
        </p:nvSpPr>
        <p:spPr>
          <a:xfrm>
            <a:off x="6935787" y="1249623"/>
            <a:ext cx="1844280" cy="1015663"/>
          </a:xfrm>
          <a:prstGeom prst="rect">
            <a:avLst/>
          </a:prstGeom>
          <a:noFill/>
        </p:spPr>
        <p:txBody>
          <a:bodyPr wrap="square" rtlCol="0">
            <a:spAutoFit/>
          </a:bodyPr>
          <a:lstStyle/>
          <a:p>
            <a:r>
              <a:rPr lang="en-US" sz="2000" dirty="0">
                <a:solidFill>
                  <a:srgbClr val="00B050"/>
                </a:solidFill>
              </a:rPr>
              <a:t>Capability is technology driven</a:t>
            </a:r>
          </a:p>
        </p:txBody>
      </p:sp>
      <p:sp>
        <p:nvSpPr>
          <p:cNvPr id="3" name="Date Placeholder 2">
            <a:extLst>
              <a:ext uri="{FF2B5EF4-FFF2-40B4-BE49-F238E27FC236}">
                <a16:creationId xmlns:a16="http://schemas.microsoft.com/office/drawing/2014/main" id="{7F1CC281-C5ED-BB4C-9CED-15B70905F8EE}"/>
              </a:ext>
            </a:extLst>
          </p:cNvPr>
          <p:cNvSpPr>
            <a:spLocks noGrp="1"/>
          </p:cNvSpPr>
          <p:nvPr>
            <p:ph type="dt" sz="half" idx="10"/>
          </p:nvPr>
        </p:nvSpPr>
        <p:spPr/>
        <p:txBody>
          <a:bodyPr/>
          <a:lstStyle/>
          <a:p>
            <a:r>
              <a:rPr lang="en-US"/>
              <a:t>January 22, 2020</a:t>
            </a:r>
          </a:p>
        </p:txBody>
      </p:sp>
      <p:sp>
        <p:nvSpPr>
          <p:cNvPr id="12" name="Footer Placeholder 11">
            <a:extLst>
              <a:ext uri="{FF2B5EF4-FFF2-40B4-BE49-F238E27FC236}">
                <a16:creationId xmlns:a16="http://schemas.microsoft.com/office/drawing/2014/main" id="{BD1E2BD0-A795-4042-9375-104050B2DCEB}"/>
              </a:ext>
            </a:extLst>
          </p:cNvPr>
          <p:cNvSpPr>
            <a:spLocks noGrp="1"/>
          </p:cNvSpPr>
          <p:nvPr>
            <p:ph type="ftr" sz="quarter" idx="11"/>
          </p:nvPr>
        </p:nvSpPr>
        <p:spPr/>
        <p:txBody>
          <a:bodyPr/>
          <a:lstStyle/>
          <a:p>
            <a:r>
              <a:rPr lang="en-US"/>
              <a:t>RWG IW2020</a:t>
            </a:r>
            <a:endParaRPr lang="en-US" dirty="0"/>
          </a:p>
        </p:txBody>
      </p:sp>
    </p:spTree>
    <p:extLst>
      <p:ext uri="{BB962C8B-B14F-4D97-AF65-F5344CB8AC3E}">
        <p14:creationId xmlns:p14="http://schemas.microsoft.com/office/powerpoint/2010/main" val="326416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4EBD4-6F6B-9341-8693-34D4376D2755}"/>
              </a:ext>
            </a:extLst>
          </p:cNvPr>
          <p:cNvSpPr>
            <a:spLocks noGrp="1"/>
          </p:cNvSpPr>
          <p:nvPr>
            <p:ph type="title"/>
          </p:nvPr>
        </p:nvSpPr>
        <p:spPr>
          <a:xfrm>
            <a:off x="318305" y="153407"/>
            <a:ext cx="8229600" cy="454566"/>
          </a:xfrm>
        </p:spPr>
        <p:txBody>
          <a:bodyPr>
            <a:normAutofit fontScale="90000"/>
          </a:bodyPr>
          <a:lstStyle/>
          <a:p>
            <a:r>
              <a:rPr lang="en-US" dirty="0"/>
              <a:t>Management notes:</a:t>
            </a:r>
          </a:p>
        </p:txBody>
      </p:sp>
      <p:sp>
        <p:nvSpPr>
          <p:cNvPr id="3" name="Content Placeholder 2">
            <a:extLst>
              <a:ext uri="{FF2B5EF4-FFF2-40B4-BE49-F238E27FC236}">
                <a16:creationId xmlns:a16="http://schemas.microsoft.com/office/drawing/2014/main" id="{57FD8F88-4800-6D4C-9574-9D6AA731B899}"/>
              </a:ext>
            </a:extLst>
          </p:cNvPr>
          <p:cNvSpPr>
            <a:spLocks noGrp="1"/>
          </p:cNvSpPr>
          <p:nvPr>
            <p:ph idx="1"/>
          </p:nvPr>
        </p:nvSpPr>
        <p:spPr>
          <a:xfrm>
            <a:off x="-48595" y="607973"/>
            <a:ext cx="9132793" cy="5123908"/>
          </a:xfrm>
        </p:spPr>
        <p:txBody>
          <a:bodyPr>
            <a:normAutofit fontScale="92500" lnSpcReduction="10000"/>
          </a:bodyPr>
          <a:lstStyle/>
          <a:p>
            <a:r>
              <a:rPr lang="en-US" sz="2400" b="0" dirty="0"/>
              <a:t>Resource Production Requirements [1 &amp; 2] and Resource Demand Requirement are constraints on the developer</a:t>
            </a:r>
          </a:p>
          <a:p>
            <a:pPr lvl="1"/>
            <a:r>
              <a:rPr lang="en-US" sz="1800" dirty="0"/>
              <a:t>Defining margins and reserves are part of defining these requirements</a:t>
            </a:r>
            <a:r>
              <a:rPr lang="en-US" sz="1800" b="0" dirty="0"/>
              <a:t> </a:t>
            </a:r>
            <a:r>
              <a:rPr lang="en-US" sz="1800" b="0" i="1" dirty="0"/>
              <a:t> </a:t>
            </a:r>
            <a:endParaRPr lang="en-US" sz="1800" b="0" dirty="0"/>
          </a:p>
          <a:p>
            <a:r>
              <a:rPr lang="en-US" sz="2400" b="0" dirty="0"/>
              <a:t>Management of the margins is often very dynamic in the early stages of system development </a:t>
            </a:r>
          </a:p>
          <a:p>
            <a:pPr lvl="1"/>
            <a:r>
              <a:rPr lang="en-US" sz="1800" b="0" dirty="0"/>
              <a:t>As the TRL level increases, the uncertainties in capability will decrease and the confidence in the system of interest being able to meet the Resource Production Requirement (1) will increase and the Production Shortfall Margin and Development Margin will be reduced</a:t>
            </a:r>
            <a:r>
              <a:rPr lang="en-US" sz="1800" b="0" i="1" dirty="0"/>
              <a:t>.</a:t>
            </a:r>
          </a:p>
          <a:p>
            <a:pPr lvl="1"/>
            <a:r>
              <a:rPr lang="en-US" sz="1800" dirty="0"/>
              <a:t>The numbers will begin to stabilize as the parts are procured and integrated.</a:t>
            </a:r>
          </a:p>
          <a:p>
            <a:r>
              <a:rPr lang="en-US" sz="2400" b="0" dirty="0"/>
              <a:t>For critical/essential requirements, progress can be tracked as leading indicators</a:t>
            </a:r>
          </a:p>
          <a:p>
            <a:pPr lvl="1"/>
            <a:r>
              <a:rPr lang="en-US" sz="1800" dirty="0"/>
              <a:t>Higher risk requirements need closer attention and tracking</a:t>
            </a:r>
          </a:p>
          <a:p>
            <a:pPr lvl="1"/>
            <a:r>
              <a:rPr lang="en-US" sz="1800" b="0" dirty="0"/>
              <a:t>For outsourced parts of the architecture need to make sure provisions are included in the SOW to manage these types of requirements</a:t>
            </a:r>
          </a:p>
          <a:p>
            <a:pPr lvl="2"/>
            <a:r>
              <a:rPr lang="en-US" sz="1600" b="0" dirty="0"/>
              <a:t>For RFPs and Proposal evaluation</a:t>
            </a:r>
            <a:r>
              <a:rPr lang="en-US" sz="1600" dirty="0"/>
              <a:t>, you also need to address the ability of the vendor to meet these requirements. (Can ask for what margins they are including)</a:t>
            </a:r>
            <a:endParaRPr lang="en-US" sz="1600" b="0" dirty="0"/>
          </a:p>
        </p:txBody>
      </p:sp>
      <p:sp>
        <p:nvSpPr>
          <p:cNvPr id="4" name="Slide Number Placeholder 3">
            <a:extLst>
              <a:ext uri="{FF2B5EF4-FFF2-40B4-BE49-F238E27FC236}">
                <a16:creationId xmlns:a16="http://schemas.microsoft.com/office/drawing/2014/main" id="{00B95477-E7D5-4840-A5A1-3D97659AB351}"/>
              </a:ext>
            </a:extLst>
          </p:cNvPr>
          <p:cNvSpPr>
            <a:spLocks noGrp="1"/>
          </p:cNvSpPr>
          <p:nvPr>
            <p:ph type="sldNum" sz="quarter" idx="12"/>
          </p:nvPr>
        </p:nvSpPr>
        <p:spPr/>
        <p:txBody>
          <a:bodyPr/>
          <a:lstStyle/>
          <a:p>
            <a:fld id="{874AC6EB-5948-4DF8-B5CC-E711E8013C87}" type="slidenum">
              <a:rPr lang="en-US" smtClean="0"/>
              <a:pPr/>
              <a:t>12</a:t>
            </a:fld>
            <a:endParaRPr lang="en-US"/>
          </a:p>
        </p:txBody>
      </p:sp>
      <p:sp>
        <p:nvSpPr>
          <p:cNvPr id="5" name="TextBox 4">
            <a:extLst>
              <a:ext uri="{FF2B5EF4-FFF2-40B4-BE49-F238E27FC236}">
                <a16:creationId xmlns:a16="http://schemas.microsoft.com/office/drawing/2014/main" id="{D239F67C-5CDA-CE49-B5A1-B3F8A2812E9E}"/>
              </a:ext>
            </a:extLst>
          </p:cNvPr>
          <p:cNvSpPr txBox="1"/>
          <p:nvPr/>
        </p:nvSpPr>
        <p:spPr>
          <a:xfrm>
            <a:off x="59802" y="5551826"/>
            <a:ext cx="8571577" cy="978729"/>
          </a:xfrm>
          <a:prstGeom prst="rect">
            <a:avLst/>
          </a:prstGeom>
          <a:noFill/>
        </p:spPr>
        <p:txBody>
          <a:bodyPr wrap="none" rtlCol="0">
            <a:spAutoFit/>
          </a:bodyPr>
          <a:lstStyle/>
          <a:p>
            <a:pPr algn="ctr">
              <a:lnSpc>
                <a:spcPct val="80000"/>
              </a:lnSpc>
            </a:pPr>
            <a:r>
              <a:rPr lang="en-US" dirty="0">
                <a:solidFill>
                  <a:srgbClr val="FF0000"/>
                </a:solidFill>
              </a:rPr>
              <a:t>Feasibility and technology maturity (TRL) must be addressed </a:t>
            </a:r>
            <a:br>
              <a:rPr lang="en-US" dirty="0">
                <a:solidFill>
                  <a:srgbClr val="FF0000"/>
                </a:solidFill>
              </a:rPr>
            </a:br>
            <a:r>
              <a:rPr lang="en-US" dirty="0">
                <a:solidFill>
                  <a:srgbClr val="FF0000"/>
                </a:solidFill>
              </a:rPr>
              <a:t>early in the project as part of concept maturation and </a:t>
            </a:r>
            <a:br>
              <a:rPr lang="en-US" dirty="0">
                <a:solidFill>
                  <a:srgbClr val="FF0000"/>
                </a:solidFill>
              </a:rPr>
            </a:br>
            <a:r>
              <a:rPr lang="en-US" dirty="0">
                <a:solidFill>
                  <a:srgbClr val="FF0000"/>
                </a:solidFill>
              </a:rPr>
              <a:t>needs definition</a:t>
            </a:r>
          </a:p>
        </p:txBody>
      </p:sp>
      <p:sp>
        <p:nvSpPr>
          <p:cNvPr id="6" name="Date Placeholder 5">
            <a:extLst>
              <a:ext uri="{FF2B5EF4-FFF2-40B4-BE49-F238E27FC236}">
                <a16:creationId xmlns:a16="http://schemas.microsoft.com/office/drawing/2014/main" id="{85F345E9-6053-5842-8517-54C7477F366B}"/>
              </a:ext>
            </a:extLst>
          </p:cNvPr>
          <p:cNvSpPr>
            <a:spLocks noGrp="1"/>
          </p:cNvSpPr>
          <p:nvPr>
            <p:ph type="dt" sz="half" idx="10"/>
          </p:nvPr>
        </p:nvSpPr>
        <p:spPr/>
        <p:txBody>
          <a:bodyPr/>
          <a:lstStyle/>
          <a:p>
            <a:r>
              <a:rPr lang="en-US"/>
              <a:t>January 22, 2020</a:t>
            </a:r>
          </a:p>
        </p:txBody>
      </p:sp>
      <p:sp>
        <p:nvSpPr>
          <p:cNvPr id="7" name="Footer Placeholder 6">
            <a:extLst>
              <a:ext uri="{FF2B5EF4-FFF2-40B4-BE49-F238E27FC236}">
                <a16:creationId xmlns:a16="http://schemas.microsoft.com/office/drawing/2014/main" id="{2D40EA85-8418-0C41-883D-6F13EFF3BFD7}"/>
              </a:ext>
            </a:extLst>
          </p:cNvPr>
          <p:cNvSpPr>
            <a:spLocks noGrp="1"/>
          </p:cNvSpPr>
          <p:nvPr>
            <p:ph type="ftr" sz="quarter" idx="11"/>
          </p:nvPr>
        </p:nvSpPr>
        <p:spPr/>
        <p:txBody>
          <a:bodyPr/>
          <a:lstStyle/>
          <a:p>
            <a:r>
              <a:rPr lang="en-US"/>
              <a:t>RWG IW2020</a:t>
            </a:r>
            <a:endParaRPr lang="en-US" dirty="0"/>
          </a:p>
        </p:txBody>
      </p:sp>
    </p:spTree>
    <p:extLst>
      <p:ext uri="{BB962C8B-B14F-4D97-AF65-F5344CB8AC3E}">
        <p14:creationId xmlns:p14="http://schemas.microsoft.com/office/powerpoint/2010/main" val="46901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9EBB-51B8-BB43-B452-A3AE0F38B63D}"/>
              </a:ext>
            </a:extLst>
          </p:cNvPr>
          <p:cNvSpPr>
            <a:spLocks noGrp="1"/>
          </p:cNvSpPr>
          <p:nvPr>
            <p:ph type="title"/>
          </p:nvPr>
        </p:nvSpPr>
        <p:spPr>
          <a:xfrm>
            <a:off x="11207" y="112380"/>
            <a:ext cx="6008593" cy="1213500"/>
          </a:xfrm>
        </p:spPr>
        <p:txBody>
          <a:bodyPr/>
          <a:lstStyle/>
          <a:p>
            <a:r>
              <a:rPr lang="en-US" dirty="0"/>
              <a:t>How Big Should Margins and Reserves Be?</a:t>
            </a:r>
          </a:p>
        </p:txBody>
      </p:sp>
      <p:sp>
        <p:nvSpPr>
          <p:cNvPr id="3" name="Content Placeholder 2">
            <a:extLst>
              <a:ext uri="{FF2B5EF4-FFF2-40B4-BE49-F238E27FC236}">
                <a16:creationId xmlns:a16="http://schemas.microsoft.com/office/drawing/2014/main" id="{9C9F336F-85CC-CA4F-B5AC-706EC4028EDF}"/>
              </a:ext>
            </a:extLst>
          </p:cNvPr>
          <p:cNvSpPr>
            <a:spLocks noGrp="1"/>
          </p:cNvSpPr>
          <p:nvPr>
            <p:ph idx="1"/>
          </p:nvPr>
        </p:nvSpPr>
        <p:spPr>
          <a:xfrm>
            <a:off x="91992" y="1325880"/>
            <a:ext cx="8960016" cy="4863365"/>
          </a:xfrm>
        </p:spPr>
        <p:txBody>
          <a:bodyPr>
            <a:normAutofit fontScale="77500" lnSpcReduction="20000"/>
          </a:bodyPr>
          <a:lstStyle/>
          <a:p>
            <a:r>
              <a:rPr lang="en-US" dirty="0"/>
              <a:t>What you going to base the size of their resource margins and reserves?</a:t>
            </a:r>
          </a:p>
          <a:p>
            <a:pPr lvl="1"/>
            <a:r>
              <a:rPr lang="en-US" dirty="0"/>
              <a:t>Minor updates to an existing system </a:t>
            </a:r>
          </a:p>
          <a:p>
            <a:pPr lvl="1"/>
            <a:r>
              <a:rPr lang="en-US" dirty="0"/>
              <a:t>Average or generic product</a:t>
            </a:r>
          </a:p>
          <a:p>
            <a:pPr lvl="1"/>
            <a:r>
              <a:rPr lang="en-US" dirty="0"/>
              <a:t>New product pushing state-of-the-art </a:t>
            </a:r>
          </a:p>
          <a:p>
            <a:r>
              <a:rPr lang="en-US" dirty="0"/>
              <a:t>Example (NASA mass margins – average/generic project)</a:t>
            </a:r>
          </a:p>
          <a:p>
            <a:pPr lvl="1"/>
            <a:r>
              <a:rPr lang="en-US" dirty="0"/>
              <a:t>%</a:t>
            </a:r>
            <a:r>
              <a:rPr lang="en-US" i="1" dirty="0"/>
              <a:t>Growth Allowance</a:t>
            </a:r>
            <a:r>
              <a:rPr lang="en-US" dirty="0"/>
              <a:t> Margin + % </a:t>
            </a:r>
            <a:r>
              <a:rPr lang="en-US" i="1" dirty="0"/>
              <a:t>Development</a:t>
            </a:r>
            <a:r>
              <a:rPr lang="en-US" dirty="0"/>
              <a:t> </a:t>
            </a:r>
            <a:r>
              <a:rPr lang="en-US" i="1" dirty="0"/>
              <a:t>Margin</a:t>
            </a:r>
            <a:r>
              <a:rPr lang="en-US" dirty="0"/>
              <a:t> </a:t>
            </a:r>
          </a:p>
          <a:p>
            <a:pPr lvl="2"/>
            <a:r>
              <a:rPr lang="en-US" dirty="0"/>
              <a:t>25-40% at scope baseline</a:t>
            </a:r>
          </a:p>
          <a:p>
            <a:pPr lvl="2"/>
            <a:r>
              <a:rPr lang="en-US" dirty="0"/>
              <a:t>20-25% at Systems Requirements Review (SRR)</a:t>
            </a:r>
          </a:p>
          <a:p>
            <a:pPr lvl="2"/>
            <a:r>
              <a:rPr lang="en-US" dirty="0"/>
              <a:t>15%-20% at Preliminary Design Review (PDR),</a:t>
            </a:r>
          </a:p>
          <a:p>
            <a:pPr lvl="2"/>
            <a:r>
              <a:rPr lang="en-US" dirty="0"/>
              <a:t>15% at Critical Design Review (CDR),</a:t>
            </a:r>
          </a:p>
          <a:p>
            <a:pPr lvl="2"/>
            <a:r>
              <a:rPr lang="en-US" dirty="0"/>
              <a:t>5%-10% at Test Readiness Review (TRR) – start of system verification</a:t>
            </a:r>
          </a:p>
          <a:p>
            <a:pPr lvl="1"/>
            <a:r>
              <a:rPr lang="en-US" dirty="0"/>
              <a:t>For minor updates to an existing system, the margins could be even lower.</a:t>
            </a:r>
          </a:p>
          <a:p>
            <a:pPr lvl="1"/>
            <a:r>
              <a:rPr lang="en-US" dirty="0"/>
              <a:t>For state-of-the-art the margins may need to be 5-10% higher</a:t>
            </a:r>
          </a:p>
          <a:p>
            <a:pPr lvl="1"/>
            <a:endParaRPr lang="en-US" dirty="0"/>
          </a:p>
        </p:txBody>
      </p:sp>
      <p:sp>
        <p:nvSpPr>
          <p:cNvPr id="4" name="Slide Number Placeholder 3">
            <a:extLst>
              <a:ext uri="{FF2B5EF4-FFF2-40B4-BE49-F238E27FC236}">
                <a16:creationId xmlns:a16="http://schemas.microsoft.com/office/drawing/2014/main" id="{10AF1DAF-E60B-4E4C-8BB4-A947FB6F0947}"/>
              </a:ext>
            </a:extLst>
          </p:cNvPr>
          <p:cNvSpPr>
            <a:spLocks noGrp="1"/>
          </p:cNvSpPr>
          <p:nvPr>
            <p:ph type="sldNum" sz="quarter" idx="12"/>
          </p:nvPr>
        </p:nvSpPr>
        <p:spPr/>
        <p:txBody>
          <a:bodyPr/>
          <a:lstStyle/>
          <a:p>
            <a:fld id="{874AC6EB-5948-4DF8-B5CC-E711E8013C87}" type="slidenum">
              <a:rPr lang="en-US" smtClean="0"/>
              <a:pPr/>
              <a:t>13</a:t>
            </a:fld>
            <a:endParaRPr lang="en-US"/>
          </a:p>
        </p:txBody>
      </p:sp>
      <p:sp>
        <p:nvSpPr>
          <p:cNvPr id="5" name="Date Placeholder 4">
            <a:extLst>
              <a:ext uri="{FF2B5EF4-FFF2-40B4-BE49-F238E27FC236}">
                <a16:creationId xmlns:a16="http://schemas.microsoft.com/office/drawing/2014/main" id="{E25951DC-3DFA-1D4C-896C-A36A6542C38B}"/>
              </a:ext>
            </a:extLst>
          </p:cNvPr>
          <p:cNvSpPr>
            <a:spLocks noGrp="1"/>
          </p:cNvSpPr>
          <p:nvPr>
            <p:ph type="dt" sz="half" idx="10"/>
          </p:nvPr>
        </p:nvSpPr>
        <p:spPr/>
        <p:txBody>
          <a:bodyPr/>
          <a:lstStyle/>
          <a:p>
            <a:r>
              <a:rPr lang="en-US"/>
              <a:t>January 22, 2020</a:t>
            </a:r>
          </a:p>
        </p:txBody>
      </p:sp>
      <p:sp>
        <p:nvSpPr>
          <p:cNvPr id="6" name="Footer Placeholder 5">
            <a:extLst>
              <a:ext uri="{FF2B5EF4-FFF2-40B4-BE49-F238E27FC236}">
                <a16:creationId xmlns:a16="http://schemas.microsoft.com/office/drawing/2014/main" id="{CCA24551-4DC6-8F48-85CE-6EAE986255D4}"/>
              </a:ext>
            </a:extLst>
          </p:cNvPr>
          <p:cNvSpPr>
            <a:spLocks noGrp="1"/>
          </p:cNvSpPr>
          <p:nvPr>
            <p:ph type="ftr" sz="quarter" idx="11"/>
          </p:nvPr>
        </p:nvSpPr>
        <p:spPr/>
        <p:txBody>
          <a:bodyPr/>
          <a:lstStyle/>
          <a:p>
            <a:r>
              <a:rPr lang="en-US"/>
              <a:t>RWG IW2020</a:t>
            </a:r>
            <a:endParaRPr lang="en-US" dirty="0"/>
          </a:p>
        </p:txBody>
      </p:sp>
    </p:spTree>
    <p:extLst>
      <p:ext uri="{BB962C8B-B14F-4D97-AF65-F5344CB8AC3E}">
        <p14:creationId xmlns:p14="http://schemas.microsoft.com/office/powerpoint/2010/main" val="2755036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701EA-CAEE-B94C-8144-59D48725CA39}"/>
              </a:ext>
            </a:extLst>
          </p:cNvPr>
          <p:cNvSpPr>
            <a:spLocks noGrp="1"/>
          </p:cNvSpPr>
          <p:nvPr>
            <p:ph type="title"/>
          </p:nvPr>
        </p:nvSpPr>
        <p:spPr>
          <a:xfrm>
            <a:off x="11207" y="112380"/>
            <a:ext cx="6008593" cy="1087770"/>
          </a:xfrm>
        </p:spPr>
        <p:txBody>
          <a:bodyPr>
            <a:normAutofit fontScale="90000"/>
          </a:bodyPr>
          <a:lstStyle/>
          <a:p>
            <a:r>
              <a:rPr lang="en-US" dirty="0"/>
              <a:t>How Big Should Margins and Reserves Be?</a:t>
            </a:r>
          </a:p>
        </p:txBody>
      </p:sp>
      <p:sp>
        <p:nvSpPr>
          <p:cNvPr id="3" name="Content Placeholder 2">
            <a:extLst>
              <a:ext uri="{FF2B5EF4-FFF2-40B4-BE49-F238E27FC236}">
                <a16:creationId xmlns:a16="http://schemas.microsoft.com/office/drawing/2014/main" id="{CB15D11A-0BA8-CE40-AEB4-540DEEE140FB}"/>
              </a:ext>
            </a:extLst>
          </p:cNvPr>
          <p:cNvSpPr>
            <a:spLocks noGrp="1"/>
          </p:cNvSpPr>
          <p:nvPr>
            <p:ph idx="1"/>
          </p:nvPr>
        </p:nvSpPr>
        <p:spPr>
          <a:xfrm>
            <a:off x="241425" y="1499787"/>
            <a:ext cx="8229600" cy="4515631"/>
          </a:xfrm>
        </p:spPr>
        <p:txBody>
          <a:bodyPr>
            <a:normAutofit fontScale="70000" lnSpcReduction="20000"/>
          </a:bodyPr>
          <a:lstStyle/>
          <a:p>
            <a:r>
              <a:rPr lang="en-US" b="0" dirty="0"/>
              <a:t>Gentry Lee recommends you base them on the answers to the following questions, and, based on the answer, define your resource margins and reserves accordingly: </a:t>
            </a:r>
          </a:p>
          <a:p>
            <a:pPr lvl="1"/>
            <a:r>
              <a:rPr lang="en-US" dirty="0"/>
              <a:t>“How many things are being done for the first time? </a:t>
            </a:r>
          </a:p>
          <a:p>
            <a:pPr lvl="1"/>
            <a:r>
              <a:rPr lang="en-US" dirty="0"/>
              <a:t>“How many things have been done once, but in a slightly different application in a slightly different operational environment?” </a:t>
            </a:r>
          </a:p>
          <a:p>
            <a:pPr lvl="1"/>
            <a:r>
              <a:rPr lang="en-US" dirty="0"/>
              <a:t>“How many things being done have been done before in the exactly in the same manner and in the same operational environment?”  </a:t>
            </a:r>
          </a:p>
          <a:p>
            <a:r>
              <a:rPr lang="en-US" b="0" dirty="0"/>
              <a:t>If everything falls into the last category, the risk is low (high TRL) and the use of average or generic margins are probably safe to use.  </a:t>
            </a:r>
          </a:p>
          <a:p>
            <a:r>
              <a:rPr lang="en-US" b="0" dirty="0"/>
              <a:t>However, if much of the system falls into the first or second categories, the risk is much higher (low TRL)</a:t>
            </a:r>
          </a:p>
          <a:p>
            <a:pPr lvl="1"/>
            <a:r>
              <a:rPr lang="en-US" b="0" dirty="0"/>
              <a:t>Margins and reserves at the beginning of the project need to be much larger (&gt;50%).</a:t>
            </a:r>
          </a:p>
          <a:p>
            <a:endParaRPr lang="en-US" b="0" dirty="0"/>
          </a:p>
        </p:txBody>
      </p:sp>
      <p:sp>
        <p:nvSpPr>
          <p:cNvPr id="4" name="Slide Number Placeholder 3">
            <a:extLst>
              <a:ext uri="{FF2B5EF4-FFF2-40B4-BE49-F238E27FC236}">
                <a16:creationId xmlns:a16="http://schemas.microsoft.com/office/drawing/2014/main" id="{6F8A3336-A51B-9F4F-B182-8F29C5DFFBF5}"/>
              </a:ext>
            </a:extLst>
          </p:cNvPr>
          <p:cNvSpPr>
            <a:spLocks noGrp="1"/>
          </p:cNvSpPr>
          <p:nvPr>
            <p:ph type="sldNum" sz="quarter" idx="12"/>
          </p:nvPr>
        </p:nvSpPr>
        <p:spPr/>
        <p:txBody>
          <a:bodyPr/>
          <a:lstStyle/>
          <a:p>
            <a:fld id="{874AC6EB-5948-4DF8-B5CC-E711E8013C87}" type="slidenum">
              <a:rPr lang="en-US" smtClean="0"/>
              <a:pPr/>
              <a:t>14</a:t>
            </a:fld>
            <a:endParaRPr lang="en-US"/>
          </a:p>
        </p:txBody>
      </p:sp>
      <p:sp>
        <p:nvSpPr>
          <p:cNvPr id="5" name="Date Placeholder 4">
            <a:extLst>
              <a:ext uri="{FF2B5EF4-FFF2-40B4-BE49-F238E27FC236}">
                <a16:creationId xmlns:a16="http://schemas.microsoft.com/office/drawing/2014/main" id="{F476AFDD-D174-8342-A34E-410E3FE86547}"/>
              </a:ext>
            </a:extLst>
          </p:cNvPr>
          <p:cNvSpPr>
            <a:spLocks noGrp="1"/>
          </p:cNvSpPr>
          <p:nvPr>
            <p:ph type="dt" sz="half" idx="10"/>
          </p:nvPr>
        </p:nvSpPr>
        <p:spPr/>
        <p:txBody>
          <a:bodyPr/>
          <a:lstStyle/>
          <a:p>
            <a:r>
              <a:rPr lang="en-US"/>
              <a:t>January 22, 2020</a:t>
            </a:r>
          </a:p>
        </p:txBody>
      </p:sp>
      <p:sp>
        <p:nvSpPr>
          <p:cNvPr id="6" name="Footer Placeholder 5">
            <a:extLst>
              <a:ext uri="{FF2B5EF4-FFF2-40B4-BE49-F238E27FC236}">
                <a16:creationId xmlns:a16="http://schemas.microsoft.com/office/drawing/2014/main" id="{98AE1FA2-4E7D-2340-9F78-16F8EE6B4D74}"/>
              </a:ext>
            </a:extLst>
          </p:cNvPr>
          <p:cNvSpPr>
            <a:spLocks noGrp="1"/>
          </p:cNvSpPr>
          <p:nvPr>
            <p:ph type="ftr" sz="quarter" idx="11"/>
          </p:nvPr>
        </p:nvSpPr>
        <p:spPr/>
        <p:txBody>
          <a:bodyPr/>
          <a:lstStyle/>
          <a:p>
            <a:r>
              <a:rPr lang="en-US"/>
              <a:t>RWG IW2020</a:t>
            </a:r>
            <a:endParaRPr lang="en-US" dirty="0"/>
          </a:p>
        </p:txBody>
      </p:sp>
    </p:spTree>
    <p:extLst>
      <p:ext uri="{BB962C8B-B14F-4D97-AF65-F5344CB8AC3E}">
        <p14:creationId xmlns:p14="http://schemas.microsoft.com/office/powerpoint/2010/main" val="668340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1B670-328E-494B-BAB6-42F4361CF3A6}"/>
              </a:ext>
            </a:extLst>
          </p:cNvPr>
          <p:cNvSpPr>
            <a:spLocks noGrp="1"/>
          </p:cNvSpPr>
          <p:nvPr>
            <p:ph type="title"/>
          </p:nvPr>
        </p:nvSpPr>
        <p:spPr>
          <a:xfrm>
            <a:off x="370115" y="2593296"/>
            <a:ext cx="8229600" cy="1143000"/>
          </a:xfrm>
        </p:spPr>
        <p:txBody>
          <a:bodyPr>
            <a:normAutofit/>
          </a:bodyPr>
          <a:lstStyle/>
          <a:p>
            <a:pPr algn="ctr"/>
            <a:r>
              <a:rPr lang="en-US" sz="6000" dirty="0"/>
              <a:t>Discussion?</a:t>
            </a:r>
          </a:p>
        </p:txBody>
      </p:sp>
      <p:sp>
        <p:nvSpPr>
          <p:cNvPr id="4" name="Date Placeholder 3">
            <a:extLst>
              <a:ext uri="{FF2B5EF4-FFF2-40B4-BE49-F238E27FC236}">
                <a16:creationId xmlns:a16="http://schemas.microsoft.com/office/drawing/2014/main" id="{F695F73F-772C-2344-A391-5C9CB395EC0A}"/>
              </a:ext>
            </a:extLst>
          </p:cNvPr>
          <p:cNvSpPr>
            <a:spLocks noGrp="1"/>
          </p:cNvSpPr>
          <p:nvPr>
            <p:ph type="dt" sz="half" idx="10"/>
          </p:nvPr>
        </p:nvSpPr>
        <p:spPr>
          <a:xfrm>
            <a:off x="206828" y="6492875"/>
            <a:ext cx="2133600" cy="365125"/>
          </a:xfrm>
        </p:spPr>
        <p:txBody>
          <a:bodyPr/>
          <a:lstStyle/>
          <a:p>
            <a:r>
              <a:rPr lang="en-US"/>
              <a:t>January 22, 2020</a:t>
            </a:r>
            <a:endParaRPr lang="en-US" dirty="0"/>
          </a:p>
        </p:txBody>
      </p:sp>
      <p:sp>
        <p:nvSpPr>
          <p:cNvPr id="6" name="Slide Number Placeholder 5">
            <a:extLst>
              <a:ext uri="{FF2B5EF4-FFF2-40B4-BE49-F238E27FC236}">
                <a16:creationId xmlns:a16="http://schemas.microsoft.com/office/drawing/2014/main" id="{127239D5-CC34-ED46-B22B-EDC13A72DC22}"/>
              </a:ext>
            </a:extLst>
          </p:cNvPr>
          <p:cNvSpPr>
            <a:spLocks noGrp="1"/>
          </p:cNvSpPr>
          <p:nvPr>
            <p:ph type="sldNum" sz="quarter" idx="12"/>
          </p:nvPr>
        </p:nvSpPr>
        <p:spPr/>
        <p:txBody>
          <a:bodyPr/>
          <a:lstStyle/>
          <a:p>
            <a:fld id="{924B41C4-1474-8D42-B330-D2828683839D}" type="slidenum">
              <a:rPr lang="en-US" smtClean="0"/>
              <a:pPr/>
              <a:t>15</a:t>
            </a:fld>
            <a:endParaRPr lang="en-US"/>
          </a:p>
        </p:txBody>
      </p:sp>
      <p:sp>
        <p:nvSpPr>
          <p:cNvPr id="3" name="Footer Placeholder 2">
            <a:extLst>
              <a:ext uri="{FF2B5EF4-FFF2-40B4-BE49-F238E27FC236}">
                <a16:creationId xmlns:a16="http://schemas.microsoft.com/office/drawing/2014/main" id="{6B9E6CFA-E338-3C48-873A-4B50B56D4963}"/>
              </a:ext>
            </a:extLst>
          </p:cNvPr>
          <p:cNvSpPr>
            <a:spLocks noGrp="1"/>
          </p:cNvSpPr>
          <p:nvPr>
            <p:ph type="ftr" sz="quarter" idx="11"/>
          </p:nvPr>
        </p:nvSpPr>
        <p:spPr/>
        <p:txBody>
          <a:bodyPr/>
          <a:lstStyle/>
          <a:p>
            <a:r>
              <a:rPr lang="en-US"/>
              <a:t>RWG IW2020</a:t>
            </a:r>
            <a:endParaRPr lang="en-US" dirty="0"/>
          </a:p>
        </p:txBody>
      </p:sp>
    </p:spTree>
    <p:extLst>
      <p:ext uri="{BB962C8B-B14F-4D97-AF65-F5344CB8AC3E}">
        <p14:creationId xmlns:p14="http://schemas.microsoft.com/office/powerpoint/2010/main" val="1996799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25730"/>
            <a:ext cx="8382000" cy="1143000"/>
          </a:xfrm>
        </p:spPr>
        <p:txBody>
          <a:bodyPr/>
          <a:lstStyle/>
          <a:p>
            <a:r>
              <a:rPr lang="en-US" dirty="0"/>
              <a:t>Why is the management of margins and reserves such an issue? </a:t>
            </a:r>
          </a:p>
        </p:txBody>
      </p:sp>
      <p:sp>
        <p:nvSpPr>
          <p:cNvPr id="3" name="Content Placeholder 2"/>
          <p:cNvSpPr>
            <a:spLocks noGrp="1"/>
          </p:cNvSpPr>
          <p:nvPr>
            <p:ph idx="1"/>
          </p:nvPr>
        </p:nvSpPr>
        <p:spPr>
          <a:xfrm>
            <a:off x="304800" y="1527858"/>
            <a:ext cx="8229600" cy="4632912"/>
          </a:xfrm>
        </p:spPr>
        <p:txBody>
          <a:bodyPr>
            <a:normAutofit fontScale="92500" lnSpcReduction="20000"/>
          </a:bodyPr>
          <a:lstStyle/>
          <a:p>
            <a:pPr lvl="0"/>
            <a:r>
              <a:rPr lang="en-US" sz="2400" b="0" dirty="0"/>
              <a:t>In a talk by Gentry Lee, he tells a story where he was approached by a young engineer who asked him how it was possible for intelligent engineers to be off the mass by 50%.   </a:t>
            </a:r>
          </a:p>
          <a:p>
            <a:pPr marL="0" lvl="0" indent="0">
              <a:buNone/>
            </a:pPr>
            <a:r>
              <a:rPr lang="en-US" sz="2400" b="0" dirty="0">
                <a:solidFill>
                  <a:srgbClr val="FF0000"/>
                </a:solidFill>
              </a:rPr>
              <a:t>	</a:t>
            </a:r>
          </a:p>
          <a:p>
            <a:pPr marL="0" lvl="0" indent="0">
              <a:buNone/>
            </a:pPr>
            <a:r>
              <a:rPr lang="en-US" sz="2400" b="0" dirty="0">
                <a:solidFill>
                  <a:srgbClr val="FF0000"/>
                </a:solidFill>
              </a:rPr>
              <a:t>	Gentry replied that “</a:t>
            </a:r>
            <a:r>
              <a:rPr lang="en-US" sz="2400" b="0" i="1" dirty="0">
                <a:solidFill>
                  <a:srgbClr val="FF0000"/>
                </a:solidFill>
              </a:rPr>
              <a:t>engineers and scientists tend to be 	overly optimistic at the beginning of a project</a:t>
            </a:r>
            <a:r>
              <a:rPr lang="en-US" sz="2400" b="0" dirty="0">
                <a:solidFill>
                  <a:srgbClr val="FF0000"/>
                </a:solidFill>
              </a:rPr>
              <a:t>.”  </a:t>
            </a:r>
          </a:p>
          <a:p>
            <a:pPr lvl="0"/>
            <a:endParaRPr lang="en-US" sz="2400" b="0" dirty="0"/>
          </a:p>
          <a:p>
            <a:pPr lvl="0"/>
            <a:r>
              <a:rPr lang="en-US" sz="2400" b="0" dirty="0"/>
              <a:t>There is often an over-reliance on technologies that are at a low maturity level – a low TRL.  </a:t>
            </a:r>
          </a:p>
          <a:p>
            <a:pPr lvl="1"/>
            <a:r>
              <a:rPr lang="en-US" dirty="0"/>
              <a:t>Because of this over-reliance, resource requirements are often defined that are “best case” or “theoretical” values based on approximations and assumptions for an “average or nominal” case.</a:t>
            </a:r>
          </a:p>
        </p:txBody>
      </p:sp>
      <p:sp>
        <p:nvSpPr>
          <p:cNvPr id="4" name="Date Placeholder 3">
            <a:extLst>
              <a:ext uri="{FF2B5EF4-FFF2-40B4-BE49-F238E27FC236}">
                <a16:creationId xmlns:a16="http://schemas.microsoft.com/office/drawing/2014/main" id="{F0E82A70-767D-354A-BEEF-7C4DDB7CA523}"/>
              </a:ext>
            </a:extLst>
          </p:cNvPr>
          <p:cNvSpPr>
            <a:spLocks noGrp="1"/>
          </p:cNvSpPr>
          <p:nvPr>
            <p:ph type="dt" sz="half" idx="10"/>
          </p:nvPr>
        </p:nvSpPr>
        <p:spPr/>
        <p:txBody>
          <a:bodyPr/>
          <a:lstStyle/>
          <a:p>
            <a:r>
              <a:rPr lang="en-US"/>
              <a:t>January 22, 2020</a:t>
            </a:r>
          </a:p>
        </p:txBody>
      </p:sp>
      <p:sp>
        <p:nvSpPr>
          <p:cNvPr id="5" name="Footer Placeholder 4">
            <a:extLst>
              <a:ext uri="{FF2B5EF4-FFF2-40B4-BE49-F238E27FC236}">
                <a16:creationId xmlns:a16="http://schemas.microsoft.com/office/drawing/2014/main" id="{F9522136-4197-0A48-9D4B-0553F5247E04}"/>
              </a:ext>
            </a:extLst>
          </p:cNvPr>
          <p:cNvSpPr>
            <a:spLocks noGrp="1"/>
          </p:cNvSpPr>
          <p:nvPr>
            <p:ph type="ftr" sz="quarter" idx="11"/>
          </p:nvPr>
        </p:nvSpPr>
        <p:spPr/>
        <p:txBody>
          <a:bodyPr/>
          <a:lstStyle/>
          <a:p>
            <a:r>
              <a:rPr lang="en-US"/>
              <a:t>RWG IW2020</a:t>
            </a:r>
            <a:endParaRPr lang="en-US" dirty="0"/>
          </a:p>
        </p:txBody>
      </p:sp>
      <p:sp>
        <p:nvSpPr>
          <p:cNvPr id="6" name="Slide Number Placeholder 5">
            <a:extLst>
              <a:ext uri="{FF2B5EF4-FFF2-40B4-BE49-F238E27FC236}">
                <a16:creationId xmlns:a16="http://schemas.microsoft.com/office/drawing/2014/main" id="{ADF515DD-0A15-D846-BD3C-F30C9AA6EF27}"/>
              </a:ext>
            </a:extLst>
          </p:cNvPr>
          <p:cNvSpPr>
            <a:spLocks noGrp="1"/>
          </p:cNvSpPr>
          <p:nvPr>
            <p:ph type="sldNum" sz="quarter" idx="12"/>
          </p:nvPr>
        </p:nvSpPr>
        <p:spPr/>
        <p:txBody>
          <a:bodyPr/>
          <a:lstStyle/>
          <a:p>
            <a:fld id="{924B41C4-1474-8D42-B330-D2828683839D}" type="slidenum">
              <a:rPr lang="en-US" smtClean="0"/>
              <a:pPr/>
              <a:t>2</a:t>
            </a:fld>
            <a:endParaRPr lang="en-US"/>
          </a:p>
        </p:txBody>
      </p:sp>
    </p:spTree>
    <p:extLst>
      <p:ext uri="{BB962C8B-B14F-4D97-AF65-F5344CB8AC3E}">
        <p14:creationId xmlns:p14="http://schemas.microsoft.com/office/powerpoint/2010/main" val="2240795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507" y="260970"/>
            <a:ext cx="6008593" cy="669187"/>
          </a:xfrm>
        </p:spPr>
        <p:txBody>
          <a:bodyPr>
            <a:normAutofit fontScale="90000"/>
          </a:bodyPr>
          <a:lstStyle/>
          <a:p>
            <a:r>
              <a:rPr lang="en-US" dirty="0"/>
              <a:t>Impact of margins and reserves on project success</a:t>
            </a:r>
          </a:p>
        </p:txBody>
      </p:sp>
      <p:sp>
        <p:nvSpPr>
          <p:cNvPr id="3" name="Content Placeholder 2"/>
          <p:cNvSpPr>
            <a:spLocks noGrp="1"/>
          </p:cNvSpPr>
          <p:nvPr>
            <p:ph idx="1"/>
          </p:nvPr>
        </p:nvSpPr>
        <p:spPr>
          <a:xfrm>
            <a:off x="308610" y="2039267"/>
            <a:ext cx="8229600" cy="2971800"/>
          </a:xfrm>
        </p:spPr>
        <p:txBody>
          <a:bodyPr>
            <a:normAutofit fontScale="85000" lnSpcReduction="10000"/>
          </a:bodyPr>
          <a:lstStyle/>
          <a:p>
            <a:pPr marL="0" indent="0" algn="ctr">
              <a:buNone/>
            </a:pPr>
            <a:r>
              <a:rPr lang="en-US" dirty="0">
                <a:solidFill>
                  <a:srgbClr val="C00000"/>
                </a:solidFill>
              </a:rPr>
              <a:t>The failure to appreciate the need to define margins and reserves at the beginning of the project to mitigate the risk often results in cost and schedule overruns (due to the need to fix problems later in development) or failure of the system or product to meet stakeholder expectations in the operational environment (fail system validation).  </a:t>
            </a:r>
          </a:p>
          <a:p>
            <a:pPr marL="0" indent="0" algn="ctr">
              <a:buNone/>
            </a:pPr>
            <a:endParaRPr lang="en-US" dirty="0">
              <a:solidFill>
                <a:srgbClr val="C00000"/>
              </a:solidFill>
            </a:endParaRPr>
          </a:p>
        </p:txBody>
      </p:sp>
      <p:sp>
        <p:nvSpPr>
          <p:cNvPr id="4" name="TextBox 3">
            <a:extLst>
              <a:ext uri="{FF2B5EF4-FFF2-40B4-BE49-F238E27FC236}">
                <a16:creationId xmlns:a16="http://schemas.microsoft.com/office/drawing/2014/main" id="{B2E6C723-21EA-8049-A830-1C14040162A7}"/>
              </a:ext>
            </a:extLst>
          </p:cNvPr>
          <p:cNvSpPr txBox="1"/>
          <p:nvPr/>
        </p:nvSpPr>
        <p:spPr>
          <a:xfrm>
            <a:off x="308610" y="5126813"/>
            <a:ext cx="8229600" cy="1200329"/>
          </a:xfrm>
          <a:prstGeom prst="rect">
            <a:avLst/>
          </a:prstGeom>
          <a:noFill/>
        </p:spPr>
        <p:txBody>
          <a:bodyPr wrap="square" rtlCol="0">
            <a:spAutoFit/>
          </a:bodyPr>
          <a:lstStyle/>
          <a:p>
            <a:pPr algn="ctr"/>
            <a:r>
              <a:rPr lang="en-US" dirty="0">
                <a:solidFill>
                  <a:srgbClr val="00B050"/>
                </a:solidFill>
              </a:rPr>
              <a:t>“</a:t>
            </a:r>
            <a:r>
              <a:rPr lang="en-US" i="1" dirty="0">
                <a:solidFill>
                  <a:srgbClr val="00B050"/>
                </a:solidFill>
              </a:rPr>
              <a:t>A good systems engineer appreciates and understands the need to manage resource margins and reserves</a:t>
            </a:r>
            <a:r>
              <a:rPr lang="en-US" dirty="0">
                <a:solidFill>
                  <a:srgbClr val="00B050"/>
                </a:solidFill>
              </a:rPr>
              <a:t>.” Gentry Lee</a:t>
            </a:r>
          </a:p>
        </p:txBody>
      </p:sp>
      <p:sp>
        <p:nvSpPr>
          <p:cNvPr id="5" name="Date Placeholder 4">
            <a:extLst>
              <a:ext uri="{FF2B5EF4-FFF2-40B4-BE49-F238E27FC236}">
                <a16:creationId xmlns:a16="http://schemas.microsoft.com/office/drawing/2014/main" id="{B6FE54FA-0294-514A-AE08-1C3613F7E65B}"/>
              </a:ext>
            </a:extLst>
          </p:cNvPr>
          <p:cNvSpPr>
            <a:spLocks noGrp="1"/>
          </p:cNvSpPr>
          <p:nvPr>
            <p:ph type="dt" sz="half" idx="10"/>
          </p:nvPr>
        </p:nvSpPr>
        <p:spPr/>
        <p:txBody>
          <a:bodyPr/>
          <a:lstStyle/>
          <a:p>
            <a:r>
              <a:rPr lang="en-US"/>
              <a:t>January 22, 2020</a:t>
            </a:r>
          </a:p>
        </p:txBody>
      </p:sp>
      <p:sp>
        <p:nvSpPr>
          <p:cNvPr id="6" name="Footer Placeholder 5">
            <a:extLst>
              <a:ext uri="{FF2B5EF4-FFF2-40B4-BE49-F238E27FC236}">
                <a16:creationId xmlns:a16="http://schemas.microsoft.com/office/drawing/2014/main" id="{AFE65B70-A8DF-7244-A40D-59F2A9C4FB32}"/>
              </a:ext>
            </a:extLst>
          </p:cNvPr>
          <p:cNvSpPr>
            <a:spLocks noGrp="1"/>
          </p:cNvSpPr>
          <p:nvPr>
            <p:ph type="ftr" sz="quarter" idx="11"/>
          </p:nvPr>
        </p:nvSpPr>
        <p:spPr/>
        <p:txBody>
          <a:bodyPr/>
          <a:lstStyle/>
          <a:p>
            <a:r>
              <a:rPr lang="en-US"/>
              <a:t>RWG IW2020</a:t>
            </a:r>
            <a:endParaRPr lang="en-US" dirty="0"/>
          </a:p>
        </p:txBody>
      </p:sp>
      <p:sp>
        <p:nvSpPr>
          <p:cNvPr id="7" name="Slide Number Placeholder 6">
            <a:extLst>
              <a:ext uri="{FF2B5EF4-FFF2-40B4-BE49-F238E27FC236}">
                <a16:creationId xmlns:a16="http://schemas.microsoft.com/office/drawing/2014/main" id="{9DE5AB6A-40E9-9744-A888-5316D4FC6A17}"/>
              </a:ext>
            </a:extLst>
          </p:cNvPr>
          <p:cNvSpPr>
            <a:spLocks noGrp="1"/>
          </p:cNvSpPr>
          <p:nvPr>
            <p:ph type="sldNum" sz="quarter" idx="12"/>
          </p:nvPr>
        </p:nvSpPr>
        <p:spPr/>
        <p:txBody>
          <a:bodyPr/>
          <a:lstStyle/>
          <a:p>
            <a:fld id="{924B41C4-1474-8D42-B330-D2828683839D}" type="slidenum">
              <a:rPr lang="en-US" smtClean="0"/>
              <a:pPr/>
              <a:t>3</a:t>
            </a:fld>
            <a:endParaRPr lang="en-US"/>
          </a:p>
        </p:txBody>
      </p:sp>
    </p:spTree>
    <p:extLst>
      <p:ext uri="{BB962C8B-B14F-4D97-AF65-F5344CB8AC3E}">
        <p14:creationId xmlns:p14="http://schemas.microsoft.com/office/powerpoint/2010/main" val="778694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16EF4-2738-014C-A268-FF26D33B9410}"/>
              </a:ext>
            </a:extLst>
          </p:cNvPr>
          <p:cNvSpPr>
            <a:spLocks noGrp="1"/>
          </p:cNvSpPr>
          <p:nvPr>
            <p:ph type="title"/>
          </p:nvPr>
        </p:nvSpPr>
        <p:spPr>
          <a:xfrm>
            <a:off x="295155" y="136523"/>
            <a:ext cx="8229600" cy="824176"/>
          </a:xfrm>
        </p:spPr>
        <p:txBody>
          <a:bodyPr>
            <a:normAutofit/>
          </a:bodyPr>
          <a:lstStyle/>
          <a:p>
            <a:r>
              <a:rPr lang="en-US" dirty="0"/>
              <a:t>Margins defined</a:t>
            </a:r>
          </a:p>
        </p:txBody>
      </p:sp>
      <p:sp>
        <p:nvSpPr>
          <p:cNvPr id="3" name="Content Placeholder 2">
            <a:extLst>
              <a:ext uri="{FF2B5EF4-FFF2-40B4-BE49-F238E27FC236}">
                <a16:creationId xmlns:a16="http://schemas.microsoft.com/office/drawing/2014/main" id="{430F7A1C-7C44-A942-97BB-7ABFC529EF04}"/>
              </a:ext>
            </a:extLst>
          </p:cNvPr>
          <p:cNvSpPr>
            <a:spLocks noGrp="1"/>
          </p:cNvSpPr>
          <p:nvPr>
            <p:ph idx="1"/>
          </p:nvPr>
        </p:nvSpPr>
        <p:spPr>
          <a:xfrm>
            <a:off x="131997" y="1278393"/>
            <a:ext cx="8880005" cy="5077959"/>
          </a:xfrm>
        </p:spPr>
        <p:txBody>
          <a:bodyPr>
            <a:normAutofit fontScale="62500" lnSpcReduction="20000"/>
          </a:bodyPr>
          <a:lstStyle/>
          <a:p>
            <a:pPr>
              <a:lnSpc>
                <a:spcPct val="120000"/>
              </a:lnSpc>
            </a:pPr>
            <a:r>
              <a:rPr lang="en-US" b="1" dirty="0"/>
              <a:t>Development/technical margin: </a:t>
            </a:r>
            <a:r>
              <a:rPr lang="en-US" b="0" dirty="0"/>
              <a:t>the difference between the estimated resource value defined at the beginning of project development activities and the actual amount of the resource value at the end of development when the system is delivered.   </a:t>
            </a:r>
          </a:p>
          <a:p>
            <a:pPr lvl="1">
              <a:lnSpc>
                <a:spcPct val="120000"/>
              </a:lnSpc>
            </a:pPr>
            <a:r>
              <a:rPr lang="en-US" b="0" dirty="0"/>
              <a:t>Margins allow for both expected and unexpected change as the design matures over the system development lifecycle. </a:t>
            </a:r>
          </a:p>
          <a:p>
            <a:pPr lvl="1">
              <a:lnSpc>
                <a:spcPct val="120000"/>
              </a:lnSpc>
            </a:pPr>
            <a:r>
              <a:rPr lang="en-US" b="0" dirty="0"/>
              <a:t>Development margins for resources are defined at the system level and allocated to the parts of the system architecture.  </a:t>
            </a:r>
          </a:p>
          <a:p>
            <a:pPr>
              <a:lnSpc>
                <a:spcPct val="120000"/>
              </a:lnSpc>
            </a:pPr>
            <a:r>
              <a:rPr lang="en-US" b="1" dirty="0"/>
              <a:t>Operational margin</a:t>
            </a:r>
            <a:r>
              <a:rPr lang="en-US" dirty="0"/>
              <a:t>: </a:t>
            </a:r>
            <a:r>
              <a:rPr lang="en-US" b="0" dirty="0"/>
              <a:t>the difference between what is required during operations and what is actually provided.  </a:t>
            </a:r>
          </a:p>
          <a:p>
            <a:pPr lvl="1">
              <a:lnSpc>
                <a:spcPct val="120000"/>
              </a:lnSpc>
            </a:pPr>
            <a:r>
              <a:rPr lang="en-US" b="0" dirty="0"/>
              <a:t>Provides additional capability to address unexpected changes that may occur during operations.</a:t>
            </a:r>
          </a:p>
          <a:p>
            <a:pPr lvl="1">
              <a:lnSpc>
                <a:spcPct val="120000"/>
              </a:lnSpc>
            </a:pPr>
            <a:r>
              <a:rPr lang="en-US" b="0" dirty="0"/>
              <a:t>Can be used to mitigate variances in the hardware over time</a:t>
            </a:r>
          </a:p>
          <a:p>
            <a:pPr lvl="1">
              <a:lnSpc>
                <a:spcPct val="120000"/>
              </a:lnSpc>
            </a:pPr>
            <a:r>
              <a:rPr lang="en-US" dirty="0"/>
              <a:t>Can be used to mitigate variances in the quality of the assay</a:t>
            </a:r>
          </a:p>
          <a:p>
            <a:pPr lvl="2">
              <a:lnSpc>
                <a:spcPct val="120000"/>
              </a:lnSpc>
            </a:pPr>
            <a:r>
              <a:rPr lang="en-US" dirty="0"/>
              <a:t>Due to quality of the sample, reagents, preparation procedure</a:t>
            </a:r>
          </a:p>
        </p:txBody>
      </p:sp>
      <p:sp>
        <p:nvSpPr>
          <p:cNvPr id="4" name="Slide Number Placeholder 3">
            <a:extLst>
              <a:ext uri="{FF2B5EF4-FFF2-40B4-BE49-F238E27FC236}">
                <a16:creationId xmlns:a16="http://schemas.microsoft.com/office/drawing/2014/main" id="{2754F0EE-3103-CC4B-999D-8C38808BF97B}"/>
              </a:ext>
            </a:extLst>
          </p:cNvPr>
          <p:cNvSpPr>
            <a:spLocks noGrp="1"/>
          </p:cNvSpPr>
          <p:nvPr>
            <p:ph type="sldNum" sz="quarter" idx="12"/>
          </p:nvPr>
        </p:nvSpPr>
        <p:spPr/>
        <p:txBody>
          <a:bodyPr/>
          <a:lstStyle/>
          <a:p>
            <a:fld id="{874AC6EB-5948-4DF8-B5CC-E711E8013C87}" type="slidenum">
              <a:rPr lang="en-US" smtClean="0"/>
              <a:pPr/>
              <a:t>4</a:t>
            </a:fld>
            <a:endParaRPr lang="en-US"/>
          </a:p>
        </p:txBody>
      </p:sp>
      <p:sp>
        <p:nvSpPr>
          <p:cNvPr id="5" name="Date Placeholder 4">
            <a:extLst>
              <a:ext uri="{FF2B5EF4-FFF2-40B4-BE49-F238E27FC236}">
                <a16:creationId xmlns:a16="http://schemas.microsoft.com/office/drawing/2014/main" id="{8BDEA4E8-401D-3F4A-8FCA-CB05186EEE29}"/>
              </a:ext>
            </a:extLst>
          </p:cNvPr>
          <p:cNvSpPr>
            <a:spLocks noGrp="1"/>
          </p:cNvSpPr>
          <p:nvPr>
            <p:ph type="dt" sz="half" idx="10"/>
          </p:nvPr>
        </p:nvSpPr>
        <p:spPr/>
        <p:txBody>
          <a:bodyPr/>
          <a:lstStyle/>
          <a:p>
            <a:r>
              <a:rPr lang="en-US"/>
              <a:t>January 22, 2020</a:t>
            </a:r>
          </a:p>
        </p:txBody>
      </p:sp>
      <p:sp>
        <p:nvSpPr>
          <p:cNvPr id="6" name="Footer Placeholder 5">
            <a:extLst>
              <a:ext uri="{FF2B5EF4-FFF2-40B4-BE49-F238E27FC236}">
                <a16:creationId xmlns:a16="http://schemas.microsoft.com/office/drawing/2014/main" id="{C4057C06-89E6-CA4F-AA41-91CD5274B06F}"/>
              </a:ext>
            </a:extLst>
          </p:cNvPr>
          <p:cNvSpPr>
            <a:spLocks noGrp="1"/>
          </p:cNvSpPr>
          <p:nvPr>
            <p:ph type="ftr" sz="quarter" idx="11"/>
          </p:nvPr>
        </p:nvSpPr>
        <p:spPr/>
        <p:txBody>
          <a:bodyPr/>
          <a:lstStyle/>
          <a:p>
            <a:r>
              <a:rPr lang="en-US"/>
              <a:t>RWG IW2020</a:t>
            </a:r>
            <a:endParaRPr lang="en-US" dirty="0"/>
          </a:p>
        </p:txBody>
      </p:sp>
    </p:spTree>
    <p:extLst>
      <p:ext uri="{BB962C8B-B14F-4D97-AF65-F5344CB8AC3E}">
        <p14:creationId xmlns:p14="http://schemas.microsoft.com/office/powerpoint/2010/main" val="3365969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8859E-5A9B-884F-AC39-DF3297F98A49}"/>
              </a:ext>
            </a:extLst>
          </p:cNvPr>
          <p:cNvSpPr>
            <a:spLocks noGrp="1"/>
          </p:cNvSpPr>
          <p:nvPr>
            <p:ph type="title"/>
          </p:nvPr>
        </p:nvSpPr>
        <p:spPr>
          <a:xfrm>
            <a:off x="260432" y="136523"/>
            <a:ext cx="8229600" cy="521643"/>
          </a:xfrm>
        </p:spPr>
        <p:txBody>
          <a:bodyPr>
            <a:normAutofit fontScale="90000"/>
          </a:bodyPr>
          <a:lstStyle/>
          <a:p>
            <a:r>
              <a:rPr lang="en-US" dirty="0"/>
              <a:t> Reserves &amp; Resources Defined</a:t>
            </a:r>
          </a:p>
        </p:txBody>
      </p:sp>
      <p:sp>
        <p:nvSpPr>
          <p:cNvPr id="3" name="Content Placeholder 2">
            <a:extLst>
              <a:ext uri="{FF2B5EF4-FFF2-40B4-BE49-F238E27FC236}">
                <a16:creationId xmlns:a16="http://schemas.microsoft.com/office/drawing/2014/main" id="{E0141CB1-3510-F043-B017-E5DC05F48AFA}"/>
              </a:ext>
            </a:extLst>
          </p:cNvPr>
          <p:cNvSpPr>
            <a:spLocks noGrp="1"/>
          </p:cNvSpPr>
          <p:nvPr>
            <p:ph idx="1"/>
          </p:nvPr>
        </p:nvSpPr>
        <p:spPr>
          <a:xfrm>
            <a:off x="0" y="799621"/>
            <a:ext cx="9052783" cy="5258757"/>
          </a:xfrm>
        </p:spPr>
        <p:txBody>
          <a:bodyPr>
            <a:normAutofit fontScale="55000" lnSpcReduction="20000"/>
          </a:bodyPr>
          <a:lstStyle/>
          <a:p>
            <a:pPr>
              <a:lnSpc>
                <a:spcPct val="120000"/>
              </a:lnSpc>
              <a:spcBef>
                <a:spcPts val="800"/>
              </a:spcBef>
            </a:pPr>
            <a:r>
              <a:rPr lang="en-US" dirty="0"/>
              <a:t>“</a:t>
            </a:r>
            <a:r>
              <a:rPr lang="en-US" b="1" dirty="0"/>
              <a:t>Management Reserve</a:t>
            </a:r>
            <a:r>
              <a:rPr lang="en-US" dirty="0"/>
              <a:t>”: </a:t>
            </a:r>
            <a:r>
              <a:rPr lang="en-US" b="0" dirty="0"/>
              <a:t>the portion of the available resource held back or kept “in reserve” by management or resource owner during development and not made available through allocation.  </a:t>
            </a:r>
          </a:p>
          <a:p>
            <a:pPr lvl="1">
              <a:lnSpc>
                <a:spcPct val="120000"/>
              </a:lnSpc>
              <a:spcBef>
                <a:spcPts val="800"/>
              </a:spcBef>
            </a:pPr>
            <a:r>
              <a:rPr lang="en-US" sz="2900" b="0" dirty="0"/>
              <a:t>Reserves allow management to deal with the unexpected such as out of-scope demands, unplanned changes, and other uncertainties during development.  </a:t>
            </a:r>
          </a:p>
          <a:p>
            <a:pPr>
              <a:lnSpc>
                <a:spcPct val="120000"/>
              </a:lnSpc>
              <a:spcBef>
                <a:spcPts val="800"/>
              </a:spcBef>
            </a:pPr>
            <a:r>
              <a:rPr lang="en-US" dirty="0"/>
              <a:t>“</a:t>
            </a:r>
            <a:r>
              <a:rPr lang="en-US" b="1" dirty="0"/>
              <a:t>Resources</a:t>
            </a:r>
            <a:r>
              <a:rPr lang="en-US" dirty="0"/>
              <a:t>”: </a:t>
            </a:r>
            <a:r>
              <a:rPr lang="en-US" b="0" dirty="0"/>
              <a:t>are a quantity of a “thing” that is critical to successful planning, development, and operations of your system.  </a:t>
            </a:r>
          </a:p>
          <a:p>
            <a:pPr lvl="1">
              <a:lnSpc>
                <a:spcPct val="120000"/>
              </a:lnSpc>
              <a:spcBef>
                <a:spcPts val="800"/>
              </a:spcBef>
            </a:pPr>
            <a:r>
              <a:rPr lang="en-US" sz="3300" b="0" dirty="0"/>
              <a:t>For software resources could include CPU speed, cache memory, bandwidth, amount of data to be processed, storage, number of messages, number of commands over time, number of users, bandwidth, response time, reliability, availability, number of cycles, etc.</a:t>
            </a:r>
          </a:p>
          <a:p>
            <a:pPr lvl="1">
              <a:lnSpc>
                <a:spcPct val="120000"/>
              </a:lnSpc>
              <a:spcBef>
                <a:spcPts val="800"/>
              </a:spcBef>
            </a:pPr>
            <a:r>
              <a:rPr lang="en-US" sz="3300" dirty="0"/>
              <a:t>For an Instrument resources could include performance, Total Allowable Error, time to do a test, accuracy, precision, quality (reliability, availability, other –ilities), lifetime, power (generation and usage), mass, size, acoustics, thermal, etc.)</a:t>
            </a:r>
          </a:p>
          <a:p>
            <a:pPr lvl="1">
              <a:lnSpc>
                <a:spcPct val="120000"/>
              </a:lnSpc>
              <a:spcBef>
                <a:spcPts val="800"/>
              </a:spcBef>
            </a:pPr>
            <a:r>
              <a:rPr lang="en-US" sz="3300" b="0" dirty="0"/>
              <a:t>Some resources are are produced/achieved (performance, power, accuracy), some are consumed/used (time, power, mass, total allowable error, etc.)</a:t>
            </a:r>
          </a:p>
        </p:txBody>
      </p:sp>
      <p:sp>
        <p:nvSpPr>
          <p:cNvPr id="4" name="Slide Number Placeholder 3">
            <a:extLst>
              <a:ext uri="{FF2B5EF4-FFF2-40B4-BE49-F238E27FC236}">
                <a16:creationId xmlns:a16="http://schemas.microsoft.com/office/drawing/2014/main" id="{F1EA244B-6762-0A46-8144-EE96FE3CD947}"/>
              </a:ext>
            </a:extLst>
          </p:cNvPr>
          <p:cNvSpPr>
            <a:spLocks noGrp="1"/>
          </p:cNvSpPr>
          <p:nvPr>
            <p:ph type="sldNum" sz="quarter" idx="12"/>
          </p:nvPr>
        </p:nvSpPr>
        <p:spPr/>
        <p:txBody>
          <a:bodyPr/>
          <a:lstStyle/>
          <a:p>
            <a:fld id="{874AC6EB-5948-4DF8-B5CC-E711E8013C87}" type="slidenum">
              <a:rPr lang="en-US" smtClean="0"/>
              <a:pPr/>
              <a:t>5</a:t>
            </a:fld>
            <a:endParaRPr lang="en-US" dirty="0"/>
          </a:p>
        </p:txBody>
      </p:sp>
      <p:sp>
        <p:nvSpPr>
          <p:cNvPr id="5" name="Date Placeholder 4">
            <a:extLst>
              <a:ext uri="{FF2B5EF4-FFF2-40B4-BE49-F238E27FC236}">
                <a16:creationId xmlns:a16="http://schemas.microsoft.com/office/drawing/2014/main" id="{4CEE23D2-60D3-9D47-B51C-AF89D1EA9E6C}"/>
              </a:ext>
            </a:extLst>
          </p:cNvPr>
          <p:cNvSpPr>
            <a:spLocks noGrp="1"/>
          </p:cNvSpPr>
          <p:nvPr>
            <p:ph type="dt" sz="half" idx="10"/>
          </p:nvPr>
        </p:nvSpPr>
        <p:spPr/>
        <p:txBody>
          <a:bodyPr/>
          <a:lstStyle/>
          <a:p>
            <a:r>
              <a:rPr lang="en-US"/>
              <a:t>January 22, 2020</a:t>
            </a:r>
          </a:p>
        </p:txBody>
      </p:sp>
      <p:sp>
        <p:nvSpPr>
          <p:cNvPr id="6" name="Footer Placeholder 5">
            <a:extLst>
              <a:ext uri="{FF2B5EF4-FFF2-40B4-BE49-F238E27FC236}">
                <a16:creationId xmlns:a16="http://schemas.microsoft.com/office/drawing/2014/main" id="{A19031BD-482E-D343-ACBD-C0AB962D41D5}"/>
              </a:ext>
            </a:extLst>
          </p:cNvPr>
          <p:cNvSpPr>
            <a:spLocks noGrp="1"/>
          </p:cNvSpPr>
          <p:nvPr>
            <p:ph type="ftr" sz="quarter" idx="11"/>
          </p:nvPr>
        </p:nvSpPr>
        <p:spPr/>
        <p:txBody>
          <a:bodyPr/>
          <a:lstStyle/>
          <a:p>
            <a:r>
              <a:rPr lang="en-US"/>
              <a:t>RWG IW2020</a:t>
            </a:r>
            <a:endParaRPr lang="en-US" dirty="0"/>
          </a:p>
        </p:txBody>
      </p:sp>
    </p:spTree>
    <p:extLst>
      <p:ext uri="{BB962C8B-B14F-4D97-AF65-F5344CB8AC3E}">
        <p14:creationId xmlns:p14="http://schemas.microsoft.com/office/powerpoint/2010/main" val="2968551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1E596-57E3-CA42-AA10-396C77D3A1B3}"/>
              </a:ext>
            </a:extLst>
          </p:cNvPr>
          <p:cNvSpPr>
            <a:spLocks noGrp="1"/>
          </p:cNvSpPr>
          <p:nvPr>
            <p:ph type="title"/>
          </p:nvPr>
        </p:nvSpPr>
        <p:spPr>
          <a:xfrm>
            <a:off x="11207" y="112380"/>
            <a:ext cx="9132793" cy="1111186"/>
          </a:xfrm>
        </p:spPr>
        <p:txBody>
          <a:bodyPr/>
          <a:lstStyle/>
          <a:p>
            <a:r>
              <a:rPr lang="en-US" sz="3200" dirty="0"/>
              <a:t>Allocation is more than just “flowing down” requirements from one level to another.</a:t>
            </a:r>
          </a:p>
        </p:txBody>
      </p:sp>
      <p:sp>
        <p:nvSpPr>
          <p:cNvPr id="3" name="Content Placeholder 2">
            <a:extLst>
              <a:ext uri="{FF2B5EF4-FFF2-40B4-BE49-F238E27FC236}">
                <a16:creationId xmlns:a16="http://schemas.microsoft.com/office/drawing/2014/main" id="{6F666C35-58ED-2746-B77D-1E2115AAA609}"/>
              </a:ext>
            </a:extLst>
          </p:cNvPr>
          <p:cNvSpPr>
            <a:spLocks noGrp="1"/>
          </p:cNvSpPr>
          <p:nvPr>
            <p:ph idx="1"/>
          </p:nvPr>
        </p:nvSpPr>
        <p:spPr>
          <a:xfrm>
            <a:off x="152407" y="1357308"/>
            <a:ext cx="8991593" cy="3466686"/>
          </a:xfrm>
        </p:spPr>
        <p:txBody>
          <a:bodyPr>
            <a:normAutofit/>
          </a:bodyPr>
          <a:lstStyle/>
          <a:p>
            <a:r>
              <a:rPr lang="en-US" sz="2800" dirty="0"/>
              <a:t>Two types of allocation:</a:t>
            </a:r>
          </a:p>
          <a:p>
            <a:pPr lvl="1"/>
            <a:r>
              <a:rPr lang="en-US" sz="2000" dirty="0"/>
              <a:t>Allocation for responsibility</a:t>
            </a:r>
          </a:p>
          <a:p>
            <a:pPr lvl="1"/>
            <a:r>
              <a:rPr lang="en-US" sz="2000" dirty="0"/>
              <a:t>Allocation of resources (performance, mass, power, consumables, -ilities, etc.)</a:t>
            </a:r>
          </a:p>
          <a:p>
            <a:r>
              <a:rPr lang="en-US" sz="2800" dirty="0"/>
              <a:t>Allocation of resources (budgeting)</a:t>
            </a:r>
          </a:p>
          <a:p>
            <a:pPr lvl="1"/>
            <a:r>
              <a:rPr lang="en-US" sz="2000" dirty="0"/>
              <a:t>Need to be managed at the system level</a:t>
            </a:r>
          </a:p>
          <a:p>
            <a:pPr lvl="2"/>
            <a:r>
              <a:rPr lang="en-US" sz="1800" dirty="0"/>
              <a:t>Dynamic activity – not static</a:t>
            </a:r>
          </a:p>
          <a:p>
            <a:pPr lvl="2"/>
            <a:r>
              <a:rPr lang="en-US" sz="1800" b="1" dirty="0"/>
              <a:t>Useful to view allocation of resources as an </a:t>
            </a:r>
            <a:r>
              <a:rPr lang="en-US" sz="1800" b="1" dirty="0">
                <a:solidFill>
                  <a:srgbClr val="FF0000"/>
                </a:solidFill>
              </a:rPr>
              <a:t>equation of dependent variables</a:t>
            </a:r>
          </a:p>
        </p:txBody>
      </p:sp>
      <p:sp>
        <p:nvSpPr>
          <p:cNvPr id="4" name="Slide Number Placeholder 3">
            <a:extLst>
              <a:ext uri="{FF2B5EF4-FFF2-40B4-BE49-F238E27FC236}">
                <a16:creationId xmlns:a16="http://schemas.microsoft.com/office/drawing/2014/main" id="{DFCFF0AD-C05D-7341-8CFC-DEFB9F385B4E}"/>
              </a:ext>
            </a:extLst>
          </p:cNvPr>
          <p:cNvSpPr>
            <a:spLocks noGrp="1"/>
          </p:cNvSpPr>
          <p:nvPr>
            <p:ph type="sldNum" sz="quarter" idx="12"/>
          </p:nvPr>
        </p:nvSpPr>
        <p:spPr/>
        <p:txBody>
          <a:bodyPr/>
          <a:lstStyle/>
          <a:p>
            <a:pPr algn="ctr"/>
            <a:fld id="{874AC6EB-5948-4DF8-B5CC-E711E8013C87}" type="slidenum">
              <a:rPr lang="en-US" sz="1600" smtClean="0"/>
              <a:pPr algn="ctr"/>
              <a:t>6</a:t>
            </a:fld>
            <a:endParaRPr lang="en-US" sz="1600"/>
          </a:p>
        </p:txBody>
      </p:sp>
      <p:grpSp>
        <p:nvGrpSpPr>
          <p:cNvPr id="19" name="Group 18">
            <a:extLst>
              <a:ext uri="{FF2B5EF4-FFF2-40B4-BE49-F238E27FC236}">
                <a16:creationId xmlns:a16="http://schemas.microsoft.com/office/drawing/2014/main" id="{B84119C5-3925-624D-8B76-18F69BD90506}"/>
              </a:ext>
            </a:extLst>
          </p:cNvPr>
          <p:cNvGrpSpPr/>
          <p:nvPr/>
        </p:nvGrpSpPr>
        <p:grpSpPr>
          <a:xfrm>
            <a:off x="152406" y="4915438"/>
            <a:ext cx="2701128" cy="1623474"/>
            <a:chOff x="181557" y="4732876"/>
            <a:chExt cx="3459096" cy="1969482"/>
          </a:xfrm>
        </p:grpSpPr>
        <p:sp>
          <p:nvSpPr>
            <p:cNvPr id="5" name="Oval 19">
              <a:extLst>
                <a:ext uri="{FF2B5EF4-FFF2-40B4-BE49-F238E27FC236}">
                  <a16:creationId xmlns:a16="http://schemas.microsoft.com/office/drawing/2014/main" id="{C7F68671-B383-2A46-A8E3-74771B808DB1}"/>
                </a:ext>
              </a:extLst>
            </p:cNvPr>
            <p:cNvSpPr>
              <a:spLocks noChangeArrowheads="1"/>
            </p:cNvSpPr>
            <p:nvPr/>
          </p:nvSpPr>
          <p:spPr bwMode="auto">
            <a:xfrm>
              <a:off x="181557" y="5933025"/>
              <a:ext cx="981810" cy="768350"/>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600" b="0" dirty="0">
                  <a:solidFill>
                    <a:schemeClr val="tx1"/>
                  </a:solidFill>
                  <a:latin typeface="+mn-lt"/>
                </a:rPr>
                <a:t>SE 1</a:t>
              </a:r>
            </a:p>
          </p:txBody>
        </p:sp>
        <p:sp>
          <p:nvSpPr>
            <p:cNvPr id="6" name="Oval 20">
              <a:extLst>
                <a:ext uri="{FF2B5EF4-FFF2-40B4-BE49-F238E27FC236}">
                  <a16:creationId xmlns:a16="http://schemas.microsoft.com/office/drawing/2014/main" id="{25B225AB-DE87-2B4A-A904-4118FD6C5B60}"/>
                </a:ext>
              </a:extLst>
            </p:cNvPr>
            <p:cNvSpPr>
              <a:spLocks noChangeArrowheads="1"/>
            </p:cNvSpPr>
            <p:nvPr/>
          </p:nvSpPr>
          <p:spPr bwMode="auto">
            <a:xfrm>
              <a:off x="1358939" y="4732876"/>
              <a:ext cx="1002376" cy="768350"/>
            </a:xfrm>
            <a:prstGeom prst="ellipse">
              <a:avLst/>
            </a:prstGeom>
            <a:solidFill>
              <a:srgbClr val="29868D">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600" b="0" dirty="0">
                  <a:solidFill>
                    <a:schemeClr val="bg1"/>
                  </a:solidFill>
                  <a:latin typeface="+mn-lt"/>
                </a:rPr>
                <a:t>Sys PW</a:t>
              </a:r>
            </a:p>
          </p:txBody>
        </p:sp>
        <p:sp>
          <p:nvSpPr>
            <p:cNvPr id="7" name="Oval 19">
              <a:extLst>
                <a:ext uri="{FF2B5EF4-FFF2-40B4-BE49-F238E27FC236}">
                  <a16:creationId xmlns:a16="http://schemas.microsoft.com/office/drawing/2014/main" id="{55A13713-3410-864A-8E61-3D8486AC17AB}"/>
                </a:ext>
              </a:extLst>
            </p:cNvPr>
            <p:cNvSpPr>
              <a:spLocks noChangeArrowheads="1"/>
            </p:cNvSpPr>
            <p:nvPr/>
          </p:nvSpPr>
          <p:spPr bwMode="auto">
            <a:xfrm>
              <a:off x="1318245" y="5935596"/>
              <a:ext cx="1083765" cy="766762"/>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600" b="0" dirty="0">
                  <a:solidFill>
                    <a:schemeClr val="tx1"/>
                  </a:solidFill>
                  <a:latin typeface="+mn-lt"/>
                </a:rPr>
                <a:t>SE 2</a:t>
              </a:r>
            </a:p>
          </p:txBody>
        </p:sp>
        <p:cxnSp>
          <p:nvCxnSpPr>
            <p:cNvPr id="8" name="Straight Arrow Connector 35">
              <a:extLst>
                <a:ext uri="{FF2B5EF4-FFF2-40B4-BE49-F238E27FC236}">
                  <a16:creationId xmlns:a16="http://schemas.microsoft.com/office/drawing/2014/main" id="{120C744C-CD53-454E-89E1-C4A46FE6C2F6}"/>
                </a:ext>
              </a:extLst>
            </p:cNvPr>
            <p:cNvCxnSpPr>
              <a:cxnSpLocks noChangeShapeType="1"/>
              <a:stCxn id="5" idx="7"/>
              <a:endCxn id="6" idx="3"/>
            </p:cNvCxnSpPr>
            <p:nvPr/>
          </p:nvCxnSpPr>
          <p:spPr bwMode="auto">
            <a:xfrm flipV="1">
              <a:off x="1019584" y="5388704"/>
              <a:ext cx="486150" cy="656843"/>
            </a:xfrm>
            <a:prstGeom prst="straightConnector1">
              <a:avLst/>
            </a:prstGeom>
            <a:noFill/>
            <a:ln w="38100" algn="ctr">
              <a:solidFill>
                <a:srgbClr val="C00000"/>
              </a:solidFill>
              <a:round/>
              <a:headEnd type="arrow" w="med" len="med"/>
              <a:tailEnd type="none" w="med" len="med"/>
            </a:ln>
          </p:spPr>
        </p:cxnSp>
        <p:sp>
          <p:nvSpPr>
            <p:cNvPr id="9" name="Oval 19">
              <a:extLst>
                <a:ext uri="{FF2B5EF4-FFF2-40B4-BE49-F238E27FC236}">
                  <a16:creationId xmlns:a16="http://schemas.microsoft.com/office/drawing/2014/main" id="{3F38025C-8C55-644A-9DE3-F5254130F2CF}"/>
                </a:ext>
              </a:extLst>
            </p:cNvPr>
            <p:cNvSpPr>
              <a:spLocks noChangeArrowheads="1"/>
            </p:cNvSpPr>
            <p:nvPr/>
          </p:nvSpPr>
          <p:spPr bwMode="auto">
            <a:xfrm>
              <a:off x="2556888" y="5933025"/>
              <a:ext cx="1083765" cy="766762"/>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600" b="0" dirty="0">
                  <a:solidFill>
                    <a:schemeClr val="tx1"/>
                  </a:solidFill>
                  <a:latin typeface="+mn-lt"/>
                </a:rPr>
                <a:t>SE 3</a:t>
              </a:r>
            </a:p>
          </p:txBody>
        </p:sp>
        <p:cxnSp>
          <p:nvCxnSpPr>
            <p:cNvPr id="13" name="Straight Arrow Connector 35">
              <a:extLst>
                <a:ext uri="{FF2B5EF4-FFF2-40B4-BE49-F238E27FC236}">
                  <a16:creationId xmlns:a16="http://schemas.microsoft.com/office/drawing/2014/main" id="{C050B549-D413-5C48-8149-419673B21F7E}"/>
                </a:ext>
              </a:extLst>
            </p:cNvPr>
            <p:cNvCxnSpPr>
              <a:cxnSpLocks noChangeShapeType="1"/>
              <a:stCxn id="7" idx="0"/>
              <a:endCxn id="6" idx="4"/>
            </p:cNvCxnSpPr>
            <p:nvPr/>
          </p:nvCxnSpPr>
          <p:spPr bwMode="auto">
            <a:xfrm flipH="1" flipV="1">
              <a:off x="1860127" y="5501226"/>
              <a:ext cx="1" cy="434370"/>
            </a:xfrm>
            <a:prstGeom prst="straightConnector1">
              <a:avLst/>
            </a:prstGeom>
            <a:noFill/>
            <a:ln w="38100" algn="ctr">
              <a:solidFill>
                <a:srgbClr val="C00000"/>
              </a:solidFill>
              <a:round/>
              <a:headEnd type="arrow" w="med" len="med"/>
              <a:tailEnd type="none" w="med" len="med"/>
            </a:ln>
          </p:spPr>
        </p:cxnSp>
        <p:cxnSp>
          <p:nvCxnSpPr>
            <p:cNvPr id="16" name="Straight Arrow Connector 35">
              <a:extLst>
                <a:ext uri="{FF2B5EF4-FFF2-40B4-BE49-F238E27FC236}">
                  <a16:creationId xmlns:a16="http://schemas.microsoft.com/office/drawing/2014/main" id="{358883C4-CEC0-1647-9343-F4890EE09002}"/>
                </a:ext>
              </a:extLst>
            </p:cNvPr>
            <p:cNvCxnSpPr>
              <a:cxnSpLocks noChangeShapeType="1"/>
              <a:stCxn id="9" idx="1"/>
              <a:endCxn id="6" idx="5"/>
            </p:cNvCxnSpPr>
            <p:nvPr/>
          </p:nvCxnSpPr>
          <p:spPr bwMode="auto">
            <a:xfrm flipH="1" flipV="1">
              <a:off x="2214520" y="5388704"/>
              <a:ext cx="501082" cy="656611"/>
            </a:xfrm>
            <a:prstGeom prst="straightConnector1">
              <a:avLst/>
            </a:prstGeom>
            <a:noFill/>
            <a:ln w="38100" algn="ctr">
              <a:solidFill>
                <a:srgbClr val="C00000"/>
              </a:solidFill>
              <a:round/>
              <a:headEnd type="arrow" w="med" len="med"/>
              <a:tailEnd type="none" w="med" len="med"/>
            </a:ln>
          </p:spPr>
        </p:cxnSp>
      </p:grpSp>
      <p:sp>
        <p:nvSpPr>
          <p:cNvPr id="20" name="TextBox 19">
            <a:extLst>
              <a:ext uri="{FF2B5EF4-FFF2-40B4-BE49-F238E27FC236}">
                <a16:creationId xmlns:a16="http://schemas.microsoft.com/office/drawing/2014/main" id="{3BD1A2C2-789D-F94E-82AA-4F4CDD81EC71}"/>
              </a:ext>
            </a:extLst>
          </p:cNvPr>
          <p:cNvSpPr txBox="1"/>
          <p:nvPr/>
        </p:nvSpPr>
        <p:spPr>
          <a:xfrm>
            <a:off x="1886306" y="5099187"/>
            <a:ext cx="7105288" cy="338554"/>
          </a:xfrm>
          <a:prstGeom prst="rect">
            <a:avLst/>
          </a:prstGeom>
          <a:noFill/>
        </p:spPr>
        <p:txBody>
          <a:bodyPr wrap="square" rtlCol="0">
            <a:spAutoFit/>
          </a:bodyPr>
          <a:lstStyle/>
          <a:p>
            <a:pPr algn="ctr"/>
            <a:r>
              <a:rPr lang="en-US" sz="1600" b="0" dirty="0">
                <a:solidFill>
                  <a:schemeClr val="tx1"/>
                </a:solidFill>
              </a:rPr>
              <a:t>Sys PW(t) = SE1(pw1) + SE2 (pw2) + SE3 (pw3) </a:t>
            </a:r>
          </a:p>
        </p:txBody>
      </p:sp>
      <p:sp>
        <p:nvSpPr>
          <p:cNvPr id="21" name="TextBox 20">
            <a:extLst>
              <a:ext uri="{FF2B5EF4-FFF2-40B4-BE49-F238E27FC236}">
                <a16:creationId xmlns:a16="http://schemas.microsoft.com/office/drawing/2014/main" id="{AD7099D3-71FB-EE46-9D93-947DC67A7C9B}"/>
              </a:ext>
            </a:extLst>
          </p:cNvPr>
          <p:cNvSpPr txBox="1"/>
          <p:nvPr/>
        </p:nvSpPr>
        <p:spPr>
          <a:xfrm>
            <a:off x="3615077" y="5763104"/>
            <a:ext cx="3521676" cy="338554"/>
          </a:xfrm>
          <a:prstGeom prst="rect">
            <a:avLst/>
          </a:prstGeom>
          <a:noFill/>
        </p:spPr>
        <p:txBody>
          <a:bodyPr wrap="square" rtlCol="0">
            <a:spAutoFit/>
          </a:bodyPr>
          <a:lstStyle/>
          <a:p>
            <a:pPr algn="ctr"/>
            <a:r>
              <a:rPr lang="en-US" sz="1600" b="0" dirty="0">
                <a:solidFill>
                  <a:schemeClr val="tx1"/>
                </a:solidFill>
              </a:rPr>
              <a:t>SE = System Element</a:t>
            </a:r>
          </a:p>
        </p:txBody>
      </p:sp>
      <p:sp>
        <p:nvSpPr>
          <p:cNvPr id="22" name="TextBox 21">
            <a:extLst>
              <a:ext uri="{FF2B5EF4-FFF2-40B4-BE49-F238E27FC236}">
                <a16:creationId xmlns:a16="http://schemas.microsoft.com/office/drawing/2014/main" id="{6D4E9A32-5A8D-EF49-9D00-54B790D5B34E}"/>
              </a:ext>
            </a:extLst>
          </p:cNvPr>
          <p:cNvSpPr txBox="1"/>
          <p:nvPr/>
        </p:nvSpPr>
        <p:spPr>
          <a:xfrm>
            <a:off x="3705400" y="6051489"/>
            <a:ext cx="3467100" cy="338554"/>
          </a:xfrm>
          <a:prstGeom prst="rect">
            <a:avLst/>
          </a:prstGeom>
          <a:noFill/>
        </p:spPr>
        <p:txBody>
          <a:bodyPr wrap="square" rtlCol="0">
            <a:spAutoFit/>
          </a:bodyPr>
          <a:lstStyle/>
          <a:p>
            <a:pPr algn="ctr"/>
            <a:r>
              <a:rPr lang="en-US" sz="1600" b="0" dirty="0">
                <a:solidFill>
                  <a:schemeClr val="tx1"/>
                </a:solidFill>
              </a:rPr>
              <a:t>Sys PW(t) = Maximum power</a:t>
            </a:r>
            <a:endParaRPr lang="en-US" sz="1600" dirty="0"/>
          </a:p>
        </p:txBody>
      </p:sp>
      <p:sp>
        <p:nvSpPr>
          <p:cNvPr id="10" name="Date Placeholder 9">
            <a:extLst>
              <a:ext uri="{FF2B5EF4-FFF2-40B4-BE49-F238E27FC236}">
                <a16:creationId xmlns:a16="http://schemas.microsoft.com/office/drawing/2014/main" id="{2842B90B-CD1A-FC4B-8EEB-761B4456AE21}"/>
              </a:ext>
            </a:extLst>
          </p:cNvPr>
          <p:cNvSpPr>
            <a:spLocks noGrp="1"/>
          </p:cNvSpPr>
          <p:nvPr>
            <p:ph type="dt" sz="half" idx="10"/>
          </p:nvPr>
        </p:nvSpPr>
        <p:spPr/>
        <p:txBody>
          <a:bodyPr/>
          <a:lstStyle/>
          <a:p>
            <a:r>
              <a:rPr lang="en-US"/>
              <a:t>January 22, 2020</a:t>
            </a:r>
          </a:p>
        </p:txBody>
      </p:sp>
      <p:sp>
        <p:nvSpPr>
          <p:cNvPr id="11" name="Footer Placeholder 10">
            <a:extLst>
              <a:ext uri="{FF2B5EF4-FFF2-40B4-BE49-F238E27FC236}">
                <a16:creationId xmlns:a16="http://schemas.microsoft.com/office/drawing/2014/main" id="{1B759808-32FF-634C-8B2B-F7E12F96306B}"/>
              </a:ext>
            </a:extLst>
          </p:cNvPr>
          <p:cNvSpPr>
            <a:spLocks noGrp="1"/>
          </p:cNvSpPr>
          <p:nvPr>
            <p:ph type="ftr" sz="quarter" idx="11"/>
          </p:nvPr>
        </p:nvSpPr>
        <p:spPr/>
        <p:txBody>
          <a:bodyPr/>
          <a:lstStyle/>
          <a:p>
            <a:r>
              <a:rPr lang="en-US"/>
              <a:t>RWG IW2020</a:t>
            </a:r>
            <a:endParaRPr lang="en-US" dirty="0"/>
          </a:p>
        </p:txBody>
      </p:sp>
    </p:spTree>
    <p:extLst>
      <p:ext uri="{BB962C8B-B14F-4D97-AF65-F5344CB8AC3E}">
        <p14:creationId xmlns:p14="http://schemas.microsoft.com/office/powerpoint/2010/main" val="3381399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77307-DA83-0B48-985F-58DB493A21EB}"/>
              </a:ext>
            </a:extLst>
          </p:cNvPr>
          <p:cNvSpPr>
            <a:spLocks noGrp="1"/>
          </p:cNvSpPr>
          <p:nvPr>
            <p:ph type="title"/>
          </p:nvPr>
        </p:nvSpPr>
        <p:spPr>
          <a:xfrm>
            <a:off x="11207" y="112380"/>
            <a:ext cx="6855808" cy="453547"/>
          </a:xfrm>
        </p:spPr>
        <p:txBody>
          <a:bodyPr>
            <a:normAutofit fontScale="90000"/>
          </a:bodyPr>
          <a:lstStyle/>
          <a:p>
            <a:r>
              <a:rPr lang="en-US" dirty="0"/>
              <a:t>Equation form of allocation (budgeting)</a:t>
            </a:r>
          </a:p>
        </p:txBody>
      </p:sp>
      <p:sp>
        <p:nvSpPr>
          <p:cNvPr id="4" name="Slide Number Placeholder 3">
            <a:extLst>
              <a:ext uri="{FF2B5EF4-FFF2-40B4-BE49-F238E27FC236}">
                <a16:creationId xmlns:a16="http://schemas.microsoft.com/office/drawing/2014/main" id="{DCEE8BC3-08C1-904A-BAB1-2601D4D77DEE}"/>
              </a:ext>
            </a:extLst>
          </p:cNvPr>
          <p:cNvSpPr>
            <a:spLocks noGrp="1"/>
          </p:cNvSpPr>
          <p:nvPr>
            <p:ph type="sldNum" sz="quarter" idx="12"/>
          </p:nvPr>
        </p:nvSpPr>
        <p:spPr>
          <a:xfrm>
            <a:off x="6255115" y="6256888"/>
            <a:ext cx="2133600" cy="365125"/>
          </a:xfrm>
        </p:spPr>
        <p:txBody>
          <a:bodyPr/>
          <a:lstStyle/>
          <a:p>
            <a:fld id="{874AC6EB-5948-4DF8-B5CC-E711E8013C87}" type="slidenum">
              <a:rPr lang="en-US" sz="1600" smtClean="0"/>
              <a:pPr/>
              <a:t>7</a:t>
            </a:fld>
            <a:endParaRPr lang="en-US" sz="1600"/>
          </a:p>
        </p:txBody>
      </p:sp>
      <p:sp>
        <p:nvSpPr>
          <p:cNvPr id="13" name="TextBox 12">
            <a:extLst>
              <a:ext uri="{FF2B5EF4-FFF2-40B4-BE49-F238E27FC236}">
                <a16:creationId xmlns:a16="http://schemas.microsoft.com/office/drawing/2014/main" id="{BE9D0CA8-24B0-BA49-85AA-A3D325DE1E4F}"/>
              </a:ext>
            </a:extLst>
          </p:cNvPr>
          <p:cNvSpPr txBox="1"/>
          <p:nvPr/>
        </p:nvSpPr>
        <p:spPr>
          <a:xfrm>
            <a:off x="-61989" y="3897675"/>
            <a:ext cx="6338807" cy="369332"/>
          </a:xfrm>
          <a:prstGeom prst="rect">
            <a:avLst/>
          </a:prstGeom>
          <a:noFill/>
        </p:spPr>
        <p:txBody>
          <a:bodyPr wrap="square" rtlCol="0">
            <a:spAutoFit/>
          </a:bodyPr>
          <a:lstStyle/>
          <a:p>
            <a:r>
              <a:rPr lang="en-US" sz="1800" b="0" dirty="0">
                <a:solidFill>
                  <a:schemeClr val="tx1"/>
                </a:solidFill>
              </a:rPr>
              <a:t>Sys PW(t) = SE1(pw1) + SE2 (pw2) + SE3 (pw3) </a:t>
            </a:r>
          </a:p>
        </p:txBody>
      </p:sp>
      <p:grpSp>
        <p:nvGrpSpPr>
          <p:cNvPr id="58" name="Group 57">
            <a:extLst>
              <a:ext uri="{FF2B5EF4-FFF2-40B4-BE49-F238E27FC236}">
                <a16:creationId xmlns:a16="http://schemas.microsoft.com/office/drawing/2014/main" id="{AD6F1EFE-3D13-AF45-8288-F3C38F68DBF7}"/>
              </a:ext>
            </a:extLst>
          </p:cNvPr>
          <p:cNvGrpSpPr/>
          <p:nvPr/>
        </p:nvGrpSpPr>
        <p:grpSpPr>
          <a:xfrm>
            <a:off x="683234" y="717213"/>
            <a:ext cx="7777532" cy="2609190"/>
            <a:chOff x="344656" y="912372"/>
            <a:chExt cx="7777532" cy="2609190"/>
          </a:xfrm>
        </p:grpSpPr>
        <p:sp>
          <p:nvSpPr>
            <p:cNvPr id="6" name="Oval 19">
              <a:extLst>
                <a:ext uri="{FF2B5EF4-FFF2-40B4-BE49-F238E27FC236}">
                  <a16:creationId xmlns:a16="http://schemas.microsoft.com/office/drawing/2014/main" id="{9D359E30-8100-AC41-B0F9-3B5FE4ECA6B5}"/>
                </a:ext>
              </a:extLst>
            </p:cNvPr>
            <p:cNvSpPr>
              <a:spLocks noChangeArrowheads="1"/>
            </p:cNvSpPr>
            <p:nvPr/>
          </p:nvSpPr>
          <p:spPr bwMode="auto">
            <a:xfrm>
              <a:off x="1038998" y="1839992"/>
              <a:ext cx="766673" cy="633363"/>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tx1"/>
                  </a:solidFill>
                  <a:latin typeface="+mn-lt"/>
                </a:rPr>
                <a:t>SE 1</a:t>
              </a:r>
            </a:p>
          </p:txBody>
        </p:sp>
        <p:sp>
          <p:nvSpPr>
            <p:cNvPr id="7" name="Oval 20">
              <a:extLst>
                <a:ext uri="{FF2B5EF4-FFF2-40B4-BE49-F238E27FC236}">
                  <a16:creationId xmlns:a16="http://schemas.microsoft.com/office/drawing/2014/main" id="{BF2B8619-FA70-1B47-961B-5DDC09596E33}"/>
                </a:ext>
              </a:extLst>
            </p:cNvPr>
            <p:cNvSpPr>
              <a:spLocks noChangeArrowheads="1"/>
            </p:cNvSpPr>
            <p:nvPr/>
          </p:nvSpPr>
          <p:spPr bwMode="auto">
            <a:xfrm>
              <a:off x="3832212" y="912372"/>
              <a:ext cx="782732" cy="633363"/>
            </a:xfrm>
            <a:prstGeom prst="ellipse">
              <a:avLst/>
            </a:prstGeom>
            <a:solidFill>
              <a:srgbClr val="29868D">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bg1"/>
                  </a:solidFill>
                  <a:latin typeface="+mn-lt"/>
                </a:rPr>
                <a:t>Sys PW</a:t>
              </a:r>
            </a:p>
          </p:txBody>
        </p:sp>
        <p:cxnSp>
          <p:nvCxnSpPr>
            <p:cNvPr id="9" name="Straight Arrow Connector 35">
              <a:extLst>
                <a:ext uri="{FF2B5EF4-FFF2-40B4-BE49-F238E27FC236}">
                  <a16:creationId xmlns:a16="http://schemas.microsoft.com/office/drawing/2014/main" id="{D849CB17-3A4B-8B4F-8A6E-18A68B317A08}"/>
                </a:ext>
              </a:extLst>
            </p:cNvPr>
            <p:cNvCxnSpPr>
              <a:cxnSpLocks noChangeShapeType="1"/>
              <a:stCxn id="6" idx="7"/>
              <a:endCxn id="7" idx="3"/>
            </p:cNvCxnSpPr>
            <p:nvPr/>
          </p:nvCxnSpPr>
          <p:spPr bwMode="auto">
            <a:xfrm flipV="1">
              <a:off x="1693394" y="1452981"/>
              <a:ext cx="2253446" cy="479765"/>
            </a:xfrm>
            <a:prstGeom prst="straightConnector1">
              <a:avLst/>
            </a:prstGeom>
            <a:noFill/>
            <a:ln w="38100" algn="ctr">
              <a:solidFill>
                <a:srgbClr val="C00000"/>
              </a:solidFill>
              <a:round/>
              <a:headEnd type="arrow" w="med" len="med"/>
              <a:tailEnd type="none" w="med" len="med"/>
            </a:ln>
          </p:spPr>
        </p:cxnSp>
        <p:cxnSp>
          <p:nvCxnSpPr>
            <p:cNvPr id="11" name="Straight Arrow Connector 35">
              <a:extLst>
                <a:ext uri="{FF2B5EF4-FFF2-40B4-BE49-F238E27FC236}">
                  <a16:creationId xmlns:a16="http://schemas.microsoft.com/office/drawing/2014/main" id="{15961BD6-CC83-9A49-B76E-5F05059E0AF9}"/>
                </a:ext>
              </a:extLst>
            </p:cNvPr>
            <p:cNvCxnSpPr>
              <a:cxnSpLocks noChangeShapeType="1"/>
              <a:stCxn id="37" idx="0"/>
              <a:endCxn id="7" idx="4"/>
            </p:cNvCxnSpPr>
            <p:nvPr/>
          </p:nvCxnSpPr>
          <p:spPr bwMode="auto">
            <a:xfrm flipH="1" flipV="1">
              <a:off x="4223578" y="1545735"/>
              <a:ext cx="1" cy="294257"/>
            </a:xfrm>
            <a:prstGeom prst="straightConnector1">
              <a:avLst/>
            </a:prstGeom>
            <a:noFill/>
            <a:ln w="38100" algn="ctr">
              <a:solidFill>
                <a:srgbClr val="C00000"/>
              </a:solidFill>
              <a:round/>
              <a:headEnd type="arrow" w="med" len="med"/>
              <a:tailEnd type="none" w="med" len="med"/>
            </a:ln>
          </p:spPr>
        </p:cxnSp>
        <p:cxnSp>
          <p:nvCxnSpPr>
            <p:cNvPr id="12" name="Straight Arrow Connector 35">
              <a:extLst>
                <a:ext uri="{FF2B5EF4-FFF2-40B4-BE49-F238E27FC236}">
                  <a16:creationId xmlns:a16="http://schemas.microsoft.com/office/drawing/2014/main" id="{E3F893AC-3E74-2945-B1D8-EF7EDAC115C4}"/>
                </a:ext>
              </a:extLst>
            </p:cNvPr>
            <p:cNvCxnSpPr>
              <a:cxnSpLocks noChangeShapeType="1"/>
              <a:stCxn id="47" idx="1"/>
              <a:endCxn id="7" idx="5"/>
            </p:cNvCxnSpPr>
            <p:nvPr/>
          </p:nvCxnSpPr>
          <p:spPr bwMode="auto">
            <a:xfrm flipH="1" flipV="1">
              <a:off x="4500316" y="1452981"/>
              <a:ext cx="2253447" cy="537861"/>
            </a:xfrm>
            <a:prstGeom prst="straightConnector1">
              <a:avLst/>
            </a:prstGeom>
            <a:noFill/>
            <a:ln w="38100" algn="ctr">
              <a:solidFill>
                <a:srgbClr val="C00000"/>
              </a:solidFill>
              <a:round/>
              <a:headEnd type="arrow" w="med" len="med"/>
              <a:tailEnd type="none" w="med" len="med"/>
            </a:ln>
          </p:spPr>
        </p:cxnSp>
        <p:sp>
          <p:nvSpPr>
            <p:cNvPr id="15" name="Oval 19">
              <a:extLst>
                <a:ext uri="{FF2B5EF4-FFF2-40B4-BE49-F238E27FC236}">
                  <a16:creationId xmlns:a16="http://schemas.microsoft.com/office/drawing/2014/main" id="{C86A8CC2-D5DF-174B-AE86-36A6380D473C}"/>
                </a:ext>
              </a:extLst>
            </p:cNvPr>
            <p:cNvSpPr>
              <a:spLocks noChangeArrowheads="1"/>
            </p:cNvSpPr>
            <p:nvPr/>
          </p:nvSpPr>
          <p:spPr bwMode="auto">
            <a:xfrm>
              <a:off x="344656" y="2796851"/>
              <a:ext cx="681027" cy="632054"/>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tx1"/>
                  </a:solidFill>
                  <a:latin typeface="+mn-lt"/>
                </a:rPr>
                <a:t>SE 11</a:t>
              </a:r>
            </a:p>
          </p:txBody>
        </p:sp>
        <p:sp>
          <p:nvSpPr>
            <p:cNvPr id="17" name="Oval 19">
              <a:extLst>
                <a:ext uri="{FF2B5EF4-FFF2-40B4-BE49-F238E27FC236}">
                  <a16:creationId xmlns:a16="http://schemas.microsoft.com/office/drawing/2014/main" id="{5908C63C-59AC-244B-8392-3DDBD69137A3}"/>
                </a:ext>
              </a:extLst>
            </p:cNvPr>
            <p:cNvSpPr>
              <a:spLocks noChangeArrowheads="1"/>
            </p:cNvSpPr>
            <p:nvPr/>
          </p:nvSpPr>
          <p:spPr bwMode="auto">
            <a:xfrm>
              <a:off x="1084757" y="2798970"/>
              <a:ext cx="681027" cy="629935"/>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tx1"/>
                  </a:solidFill>
                  <a:latin typeface="+mn-lt"/>
                </a:rPr>
                <a:t>SE 12</a:t>
              </a:r>
            </a:p>
          </p:txBody>
        </p:sp>
        <p:cxnSp>
          <p:nvCxnSpPr>
            <p:cNvPr id="18" name="Straight Arrow Connector 35">
              <a:extLst>
                <a:ext uri="{FF2B5EF4-FFF2-40B4-BE49-F238E27FC236}">
                  <a16:creationId xmlns:a16="http://schemas.microsoft.com/office/drawing/2014/main" id="{FC6BE607-666D-F741-8472-4456B40BFD7F}"/>
                </a:ext>
              </a:extLst>
            </p:cNvPr>
            <p:cNvCxnSpPr>
              <a:cxnSpLocks noChangeShapeType="1"/>
              <a:stCxn id="15" idx="7"/>
              <a:endCxn id="6" idx="3"/>
            </p:cNvCxnSpPr>
            <p:nvPr/>
          </p:nvCxnSpPr>
          <p:spPr bwMode="auto">
            <a:xfrm flipV="1">
              <a:off x="925949" y="2380601"/>
              <a:ext cx="225326" cy="508812"/>
            </a:xfrm>
            <a:prstGeom prst="straightConnector1">
              <a:avLst/>
            </a:prstGeom>
            <a:noFill/>
            <a:ln w="38100" algn="ctr">
              <a:solidFill>
                <a:srgbClr val="C00000"/>
              </a:solidFill>
              <a:round/>
              <a:headEnd type="arrow" w="med" len="med"/>
              <a:tailEnd type="none" w="med" len="med"/>
            </a:ln>
          </p:spPr>
        </p:cxnSp>
        <p:sp>
          <p:nvSpPr>
            <p:cNvPr id="19" name="Oval 19">
              <a:extLst>
                <a:ext uri="{FF2B5EF4-FFF2-40B4-BE49-F238E27FC236}">
                  <a16:creationId xmlns:a16="http://schemas.microsoft.com/office/drawing/2014/main" id="{2D6F9E80-BB3F-D24D-8189-04558119FE2D}"/>
                </a:ext>
              </a:extLst>
            </p:cNvPr>
            <p:cNvSpPr>
              <a:spLocks noChangeArrowheads="1"/>
            </p:cNvSpPr>
            <p:nvPr/>
          </p:nvSpPr>
          <p:spPr bwMode="auto">
            <a:xfrm>
              <a:off x="1838673" y="2831412"/>
              <a:ext cx="681027" cy="632054"/>
            </a:xfrm>
            <a:prstGeom prst="ellipse">
              <a:avLst/>
            </a:prstGeom>
            <a:solidFill>
              <a:schemeClr val="accent2">
                <a:lumMod val="40000"/>
                <a:lumOff val="60000"/>
                <a:alpha val="84000"/>
              </a:scheme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tx1"/>
                  </a:solidFill>
                  <a:latin typeface="+mn-lt"/>
                </a:rPr>
                <a:t>SE 13</a:t>
              </a:r>
            </a:p>
          </p:txBody>
        </p:sp>
        <p:cxnSp>
          <p:nvCxnSpPr>
            <p:cNvPr id="20" name="Straight Arrow Connector 35">
              <a:extLst>
                <a:ext uri="{FF2B5EF4-FFF2-40B4-BE49-F238E27FC236}">
                  <a16:creationId xmlns:a16="http://schemas.microsoft.com/office/drawing/2014/main" id="{05A32AE6-6208-564C-8EE4-336D41FDF17B}"/>
                </a:ext>
              </a:extLst>
            </p:cNvPr>
            <p:cNvCxnSpPr>
              <a:cxnSpLocks noChangeShapeType="1"/>
              <a:stCxn id="17" idx="0"/>
              <a:endCxn id="6" idx="4"/>
            </p:cNvCxnSpPr>
            <p:nvPr/>
          </p:nvCxnSpPr>
          <p:spPr bwMode="auto">
            <a:xfrm flipH="1" flipV="1">
              <a:off x="1422335" y="2473355"/>
              <a:ext cx="2936" cy="325615"/>
            </a:xfrm>
            <a:prstGeom prst="straightConnector1">
              <a:avLst/>
            </a:prstGeom>
            <a:noFill/>
            <a:ln w="38100" algn="ctr">
              <a:solidFill>
                <a:srgbClr val="C00000"/>
              </a:solidFill>
              <a:round/>
              <a:headEnd type="arrow" w="med" len="med"/>
              <a:tailEnd type="none" w="med" len="med"/>
            </a:ln>
          </p:spPr>
        </p:cxnSp>
        <p:cxnSp>
          <p:nvCxnSpPr>
            <p:cNvPr id="21" name="Straight Arrow Connector 35">
              <a:extLst>
                <a:ext uri="{FF2B5EF4-FFF2-40B4-BE49-F238E27FC236}">
                  <a16:creationId xmlns:a16="http://schemas.microsoft.com/office/drawing/2014/main" id="{8B34704F-AE6D-644F-A175-60AB383E7E9F}"/>
                </a:ext>
              </a:extLst>
            </p:cNvPr>
            <p:cNvCxnSpPr>
              <a:cxnSpLocks noChangeShapeType="1"/>
              <a:stCxn id="19" idx="1"/>
              <a:endCxn id="6" idx="5"/>
            </p:cNvCxnSpPr>
            <p:nvPr/>
          </p:nvCxnSpPr>
          <p:spPr bwMode="auto">
            <a:xfrm flipH="1" flipV="1">
              <a:off x="1693394" y="2380601"/>
              <a:ext cx="245013" cy="543373"/>
            </a:xfrm>
            <a:prstGeom prst="straightConnector1">
              <a:avLst/>
            </a:prstGeom>
            <a:noFill/>
            <a:ln w="38100" algn="ctr">
              <a:solidFill>
                <a:srgbClr val="C00000"/>
              </a:solidFill>
              <a:round/>
              <a:headEnd type="arrow" w="med" len="med"/>
              <a:tailEnd type="none" w="med" len="med"/>
            </a:ln>
          </p:spPr>
        </p:cxnSp>
        <p:sp>
          <p:nvSpPr>
            <p:cNvPr id="37" name="Oval 19">
              <a:extLst>
                <a:ext uri="{FF2B5EF4-FFF2-40B4-BE49-F238E27FC236}">
                  <a16:creationId xmlns:a16="http://schemas.microsoft.com/office/drawing/2014/main" id="{09BBBD4C-466F-1D4A-9EA5-DCEC690806AC}"/>
                </a:ext>
              </a:extLst>
            </p:cNvPr>
            <p:cNvSpPr>
              <a:spLocks noChangeArrowheads="1"/>
            </p:cNvSpPr>
            <p:nvPr/>
          </p:nvSpPr>
          <p:spPr bwMode="auto">
            <a:xfrm>
              <a:off x="3840242" y="1839992"/>
              <a:ext cx="766673" cy="633363"/>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tx1"/>
                  </a:solidFill>
                  <a:latin typeface="+mn-lt"/>
                </a:rPr>
                <a:t>SE 2</a:t>
              </a:r>
            </a:p>
          </p:txBody>
        </p:sp>
        <p:sp>
          <p:nvSpPr>
            <p:cNvPr id="38" name="Oval 19">
              <a:extLst>
                <a:ext uri="{FF2B5EF4-FFF2-40B4-BE49-F238E27FC236}">
                  <a16:creationId xmlns:a16="http://schemas.microsoft.com/office/drawing/2014/main" id="{3D643A71-1CC6-9B42-A355-3B1B9C63737A}"/>
                </a:ext>
              </a:extLst>
            </p:cNvPr>
            <p:cNvSpPr>
              <a:spLocks noChangeArrowheads="1"/>
            </p:cNvSpPr>
            <p:nvPr/>
          </p:nvSpPr>
          <p:spPr bwMode="auto">
            <a:xfrm>
              <a:off x="3145900" y="2796851"/>
              <a:ext cx="681027" cy="632054"/>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tx1"/>
                  </a:solidFill>
                  <a:latin typeface="+mn-lt"/>
                </a:rPr>
                <a:t>SE 21</a:t>
              </a:r>
            </a:p>
          </p:txBody>
        </p:sp>
        <p:sp>
          <p:nvSpPr>
            <p:cNvPr id="39" name="Oval 19">
              <a:extLst>
                <a:ext uri="{FF2B5EF4-FFF2-40B4-BE49-F238E27FC236}">
                  <a16:creationId xmlns:a16="http://schemas.microsoft.com/office/drawing/2014/main" id="{60CAC5AA-9A49-3B4F-99FB-26324D1704C4}"/>
                </a:ext>
              </a:extLst>
            </p:cNvPr>
            <p:cNvSpPr>
              <a:spLocks noChangeArrowheads="1"/>
            </p:cNvSpPr>
            <p:nvPr/>
          </p:nvSpPr>
          <p:spPr bwMode="auto">
            <a:xfrm>
              <a:off x="3886001" y="2798970"/>
              <a:ext cx="681027" cy="629935"/>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tx1"/>
                  </a:solidFill>
                  <a:latin typeface="+mn-lt"/>
                </a:rPr>
                <a:t>SE 22</a:t>
              </a:r>
            </a:p>
          </p:txBody>
        </p:sp>
        <p:cxnSp>
          <p:nvCxnSpPr>
            <p:cNvPr id="40" name="Straight Arrow Connector 35">
              <a:extLst>
                <a:ext uri="{FF2B5EF4-FFF2-40B4-BE49-F238E27FC236}">
                  <a16:creationId xmlns:a16="http://schemas.microsoft.com/office/drawing/2014/main" id="{95B7899F-17C3-5E4E-84C0-E91C1C8529D8}"/>
                </a:ext>
              </a:extLst>
            </p:cNvPr>
            <p:cNvCxnSpPr>
              <a:cxnSpLocks noChangeShapeType="1"/>
              <a:stCxn id="38" idx="7"/>
              <a:endCxn id="37" idx="3"/>
            </p:cNvCxnSpPr>
            <p:nvPr/>
          </p:nvCxnSpPr>
          <p:spPr bwMode="auto">
            <a:xfrm flipV="1">
              <a:off x="3727193" y="2380601"/>
              <a:ext cx="225326" cy="508812"/>
            </a:xfrm>
            <a:prstGeom prst="straightConnector1">
              <a:avLst/>
            </a:prstGeom>
            <a:noFill/>
            <a:ln w="38100" algn="ctr">
              <a:solidFill>
                <a:srgbClr val="C00000"/>
              </a:solidFill>
              <a:round/>
              <a:headEnd type="arrow" w="med" len="med"/>
              <a:tailEnd type="none" w="med" len="med"/>
            </a:ln>
          </p:spPr>
        </p:cxnSp>
        <p:sp>
          <p:nvSpPr>
            <p:cNvPr id="41" name="Oval 19">
              <a:extLst>
                <a:ext uri="{FF2B5EF4-FFF2-40B4-BE49-F238E27FC236}">
                  <a16:creationId xmlns:a16="http://schemas.microsoft.com/office/drawing/2014/main" id="{265EF661-5374-E242-912C-5903CBECD9F8}"/>
                </a:ext>
              </a:extLst>
            </p:cNvPr>
            <p:cNvSpPr>
              <a:spLocks noChangeArrowheads="1"/>
            </p:cNvSpPr>
            <p:nvPr/>
          </p:nvSpPr>
          <p:spPr bwMode="auto">
            <a:xfrm>
              <a:off x="4639917" y="2831412"/>
              <a:ext cx="681027" cy="632054"/>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tx1"/>
                  </a:solidFill>
                  <a:latin typeface="+mn-lt"/>
                </a:rPr>
                <a:t>SE23</a:t>
              </a:r>
            </a:p>
          </p:txBody>
        </p:sp>
        <p:cxnSp>
          <p:nvCxnSpPr>
            <p:cNvPr id="42" name="Straight Arrow Connector 35">
              <a:extLst>
                <a:ext uri="{FF2B5EF4-FFF2-40B4-BE49-F238E27FC236}">
                  <a16:creationId xmlns:a16="http://schemas.microsoft.com/office/drawing/2014/main" id="{6352E5D1-B67D-E34E-B3B6-A167F9A4DBE8}"/>
                </a:ext>
              </a:extLst>
            </p:cNvPr>
            <p:cNvCxnSpPr>
              <a:cxnSpLocks noChangeShapeType="1"/>
              <a:stCxn id="39" idx="0"/>
              <a:endCxn id="37" idx="4"/>
            </p:cNvCxnSpPr>
            <p:nvPr/>
          </p:nvCxnSpPr>
          <p:spPr bwMode="auto">
            <a:xfrm flipH="1" flipV="1">
              <a:off x="4223579" y="2473355"/>
              <a:ext cx="2936" cy="325615"/>
            </a:xfrm>
            <a:prstGeom prst="straightConnector1">
              <a:avLst/>
            </a:prstGeom>
            <a:noFill/>
            <a:ln w="38100" algn="ctr">
              <a:solidFill>
                <a:srgbClr val="C00000"/>
              </a:solidFill>
              <a:round/>
              <a:headEnd type="arrow" w="med" len="med"/>
              <a:tailEnd type="none" w="med" len="med"/>
            </a:ln>
          </p:spPr>
        </p:cxnSp>
        <p:cxnSp>
          <p:nvCxnSpPr>
            <p:cNvPr id="43" name="Straight Arrow Connector 35">
              <a:extLst>
                <a:ext uri="{FF2B5EF4-FFF2-40B4-BE49-F238E27FC236}">
                  <a16:creationId xmlns:a16="http://schemas.microsoft.com/office/drawing/2014/main" id="{B040B27C-1209-C747-B533-D45D422FE374}"/>
                </a:ext>
              </a:extLst>
            </p:cNvPr>
            <p:cNvCxnSpPr>
              <a:cxnSpLocks noChangeShapeType="1"/>
              <a:stCxn id="41" idx="1"/>
              <a:endCxn id="37" idx="5"/>
            </p:cNvCxnSpPr>
            <p:nvPr/>
          </p:nvCxnSpPr>
          <p:spPr bwMode="auto">
            <a:xfrm flipH="1" flipV="1">
              <a:off x="4494638" y="2380601"/>
              <a:ext cx="245013" cy="543373"/>
            </a:xfrm>
            <a:prstGeom prst="straightConnector1">
              <a:avLst/>
            </a:prstGeom>
            <a:noFill/>
            <a:ln w="38100" algn="ctr">
              <a:solidFill>
                <a:srgbClr val="C00000"/>
              </a:solidFill>
              <a:round/>
              <a:headEnd type="arrow" w="med" len="med"/>
              <a:tailEnd type="none" w="med" len="med"/>
            </a:ln>
          </p:spPr>
        </p:cxnSp>
        <p:sp>
          <p:nvSpPr>
            <p:cNvPr id="47" name="Oval 19">
              <a:extLst>
                <a:ext uri="{FF2B5EF4-FFF2-40B4-BE49-F238E27FC236}">
                  <a16:creationId xmlns:a16="http://schemas.microsoft.com/office/drawing/2014/main" id="{7ABCBE5A-D964-9044-9D81-00D88C6CD5A8}"/>
                </a:ext>
              </a:extLst>
            </p:cNvPr>
            <p:cNvSpPr>
              <a:spLocks noChangeArrowheads="1"/>
            </p:cNvSpPr>
            <p:nvPr/>
          </p:nvSpPr>
          <p:spPr bwMode="auto">
            <a:xfrm>
              <a:off x="6641486" y="1898088"/>
              <a:ext cx="766673" cy="633363"/>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tx1"/>
                  </a:solidFill>
                  <a:latin typeface="+mn-lt"/>
                </a:rPr>
                <a:t>SE 3</a:t>
              </a:r>
            </a:p>
          </p:txBody>
        </p:sp>
        <p:sp>
          <p:nvSpPr>
            <p:cNvPr id="48" name="Oval 19">
              <a:extLst>
                <a:ext uri="{FF2B5EF4-FFF2-40B4-BE49-F238E27FC236}">
                  <a16:creationId xmlns:a16="http://schemas.microsoft.com/office/drawing/2014/main" id="{18DDC088-EBA9-914E-86E5-F752D07EB6B0}"/>
                </a:ext>
              </a:extLst>
            </p:cNvPr>
            <p:cNvSpPr>
              <a:spLocks noChangeArrowheads="1"/>
            </p:cNvSpPr>
            <p:nvPr/>
          </p:nvSpPr>
          <p:spPr bwMode="auto">
            <a:xfrm>
              <a:off x="5947144" y="2854947"/>
              <a:ext cx="681027" cy="632054"/>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tx1"/>
                  </a:solidFill>
                  <a:latin typeface="+mn-lt"/>
                </a:rPr>
                <a:t>SE 31</a:t>
              </a:r>
            </a:p>
          </p:txBody>
        </p:sp>
        <p:sp>
          <p:nvSpPr>
            <p:cNvPr id="49" name="Oval 19">
              <a:extLst>
                <a:ext uri="{FF2B5EF4-FFF2-40B4-BE49-F238E27FC236}">
                  <a16:creationId xmlns:a16="http://schemas.microsoft.com/office/drawing/2014/main" id="{CFC4BA97-83A1-BE4E-91AE-795D74F19ED4}"/>
                </a:ext>
              </a:extLst>
            </p:cNvPr>
            <p:cNvSpPr>
              <a:spLocks noChangeArrowheads="1"/>
            </p:cNvSpPr>
            <p:nvPr/>
          </p:nvSpPr>
          <p:spPr bwMode="auto">
            <a:xfrm>
              <a:off x="6687245" y="2857066"/>
              <a:ext cx="681027" cy="629935"/>
            </a:xfrm>
            <a:prstGeom prst="ellipse">
              <a:avLst/>
            </a:prstGeom>
            <a:solidFill>
              <a:srgbClr val="FFFF99">
                <a:alpha val="84000"/>
              </a:srgb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tx1"/>
                  </a:solidFill>
                  <a:latin typeface="+mn-lt"/>
                </a:rPr>
                <a:t>SE 32</a:t>
              </a:r>
            </a:p>
          </p:txBody>
        </p:sp>
        <p:cxnSp>
          <p:nvCxnSpPr>
            <p:cNvPr id="50" name="Straight Arrow Connector 35">
              <a:extLst>
                <a:ext uri="{FF2B5EF4-FFF2-40B4-BE49-F238E27FC236}">
                  <a16:creationId xmlns:a16="http://schemas.microsoft.com/office/drawing/2014/main" id="{E9A6EADC-53BC-EE4D-830B-34195256B6F0}"/>
                </a:ext>
              </a:extLst>
            </p:cNvPr>
            <p:cNvCxnSpPr>
              <a:cxnSpLocks noChangeShapeType="1"/>
              <a:stCxn id="48" idx="7"/>
              <a:endCxn id="47" idx="3"/>
            </p:cNvCxnSpPr>
            <p:nvPr/>
          </p:nvCxnSpPr>
          <p:spPr bwMode="auto">
            <a:xfrm flipV="1">
              <a:off x="6528437" y="2438697"/>
              <a:ext cx="225326" cy="508812"/>
            </a:xfrm>
            <a:prstGeom prst="straightConnector1">
              <a:avLst/>
            </a:prstGeom>
            <a:noFill/>
            <a:ln w="38100" algn="ctr">
              <a:solidFill>
                <a:srgbClr val="C00000"/>
              </a:solidFill>
              <a:round/>
              <a:headEnd type="arrow" w="med" len="med"/>
              <a:tailEnd type="none" w="med" len="med"/>
            </a:ln>
          </p:spPr>
        </p:cxnSp>
        <p:sp>
          <p:nvSpPr>
            <p:cNvPr id="51" name="Oval 19">
              <a:extLst>
                <a:ext uri="{FF2B5EF4-FFF2-40B4-BE49-F238E27FC236}">
                  <a16:creationId xmlns:a16="http://schemas.microsoft.com/office/drawing/2014/main" id="{6AF0474D-EC1C-9A42-9D3E-F0F7769D3E97}"/>
                </a:ext>
              </a:extLst>
            </p:cNvPr>
            <p:cNvSpPr>
              <a:spLocks noChangeArrowheads="1"/>
            </p:cNvSpPr>
            <p:nvPr/>
          </p:nvSpPr>
          <p:spPr bwMode="auto">
            <a:xfrm>
              <a:off x="7441161" y="2889508"/>
              <a:ext cx="681027" cy="632054"/>
            </a:xfrm>
            <a:prstGeom prst="ellipse">
              <a:avLst/>
            </a:prstGeom>
            <a:solidFill>
              <a:schemeClr val="accent2">
                <a:lumMod val="40000"/>
                <a:lumOff val="60000"/>
                <a:alpha val="84000"/>
              </a:schemeClr>
            </a:solidFill>
            <a:ln>
              <a:solidFill>
                <a:srgbClr val="555559"/>
              </a:solidFill>
            </a:ln>
          </p:spPr>
          <p:style>
            <a:lnRef idx="2">
              <a:schemeClr val="dk1"/>
            </a:lnRef>
            <a:fillRef idx="1">
              <a:schemeClr val="lt1"/>
            </a:fillRef>
            <a:effectRef idx="0">
              <a:schemeClr val="dk1"/>
            </a:effectRef>
            <a:fontRef idx="minor">
              <a:schemeClr val="dk1"/>
            </a:fontRef>
          </p:style>
          <p:txBody>
            <a:bodyPr rtlCol="0" anchor="ctr"/>
            <a:lstStyle/>
            <a:p>
              <a:pPr algn="ctr">
                <a:lnSpc>
                  <a:spcPct val="80000"/>
                </a:lnSpc>
                <a:spcBef>
                  <a:spcPct val="0"/>
                </a:spcBef>
              </a:pPr>
              <a:r>
                <a:rPr lang="en-US" sz="1400" b="0" dirty="0">
                  <a:solidFill>
                    <a:schemeClr val="tx1"/>
                  </a:solidFill>
                  <a:latin typeface="+mn-lt"/>
                </a:rPr>
                <a:t>SE 33</a:t>
              </a:r>
            </a:p>
          </p:txBody>
        </p:sp>
        <p:cxnSp>
          <p:nvCxnSpPr>
            <p:cNvPr id="52" name="Straight Arrow Connector 35">
              <a:extLst>
                <a:ext uri="{FF2B5EF4-FFF2-40B4-BE49-F238E27FC236}">
                  <a16:creationId xmlns:a16="http://schemas.microsoft.com/office/drawing/2014/main" id="{28C16C40-2887-3644-88F1-F6214E206086}"/>
                </a:ext>
              </a:extLst>
            </p:cNvPr>
            <p:cNvCxnSpPr>
              <a:cxnSpLocks noChangeShapeType="1"/>
              <a:stCxn id="49" idx="0"/>
              <a:endCxn id="47" idx="4"/>
            </p:cNvCxnSpPr>
            <p:nvPr/>
          </p:nvCxnSpPr>
          <p:spPr bwMode="auto">
            <a:xfrm flipH="1" flipV="1">
              <a:off x="7024823" y="2531451"/>
              <a:ext cx="2936" cy="325615"/>
            </a:xfrm>
            <a:prstGeom prst="straightConnector1">
              <a:avLst/>
            </a:prstGeom>
            <a:noFill/>
            <a:ln w="38100" algn="ctr">
              <a:solidFill>
                <a:srgbClr val="C00000"/>
              </a:solidFill>
              <a:round/>
              <a:headEnd type="arrow" w="med" len="med"/>
              <a:tailEnd type="none" w="med" len="med"/>
            </a:ln>
          </p:spPr>
        </p:cxnSp>
        <p:cxnSp>
          <p:nvCxnSpPr>
            <p:cNvPr id="53" name="Straight Arrow Connector 35">
              <a:extLst>
                <a:ext uri="{FF2B5EF4-FFF2-40B4-BE49-F238E27FC236}">
                  <a16:creationId xmlns:a16="http://schemas.microsoft.com/office/drawing/2014/main" id="{238CF41E-12D4-B046-9BE2-81BC024D2319}"/>
                </a:ext>
              </a:extLst>
            </p:cNvPr>
            <p:cNvCxnSpPr>
              <a:cxnSpLocks noChangeShapeType="1"/>
              <a:stCxn id="51" idx="1"/>
              <a:endCxn id="47" idx="5"/>
            </p:cNvCxnSpPr>
            <p:nvPr/>
          </p:nvCxnSpPr>
          <p:spPr bwMode="auto">
            <a:xfrm flipH="1" flipV="1">
              <a:off x="7295882" y="2438697"/>
              <a:ext cx="245013" cy="543373"/>
            </a:xfrm>
            <a:prstGeom prst="straightConnector1">
              <a:avLst/>
            </a:prstGeom>
            <a:noFill/>
            <a:ln w="38100" algn="ctr">
              <a:solidFill>
                <a:srgbClr val="C00000"/>
              </a:solidFill>
              <a:round/>
              <a:headEnd type="arrow" w="med" len="med"/>
              <a:tailEnd type="none" w="med" len="med"/>
            </a:ln>
          </p:spPr>
        </p:cxnSp>
      </p:grpSp>
      <p:sp>
        <p:nvSpPr>
          <p:cNvPr id="59" name="TextBox 58">
            <a:extLst>
              <a:ext uri="{FF2B5EF4-FFF2-40B4-BE49-F238E27FC236}">
                <a16:creationId xmlns:a16="http://schemas.microsoft.com/office/drawing/2014/main" id="{81834E7C-3A43-1C44-AE57-C2DCDFC1263E}"/>
              </a:ext>
            </a:extLst>
          </p:cNvPr>
          <p:cNvSpPr txBox="1"/>
          <p:nvPr/>
        </p:nvSpPr>
        <p:spPr>
          <a:xfrm rot="1793956">
            <a:off x="1380276" y="5313407"/>
            <a:ext cx="4898965" cy="338554"/>
          </a:xfrm>
          <a:prstGeom prst="rect">
            <a:avLst/>
          </a:prstGeom>
          <a:noFill/>
        </p:spPr>
        <p:txBody>
          <a:bodyPr wrap="square" rtlCol="0">
            <a:spAutoFit/>
          </a:bodyPr>
          <a:lstStyle/>
          <a:p>
            <a:r>
              <a:rPr lang="en-US" sz="1600" b="0" dirty="0">
                <a:solidFill>
                  <a:schemeClr val="tx1"/>
                </a:solidFill>
              </a:rPr>
              <a:t>= SE11(pw11) + SE12 (pw12) + </a:t>
            </a:r>
            <a:r>
              <a:rPr lang="en-US" sz="1600" b="0" dirty="0">
                <a:solidFill>
                  <a:srgbClr val="FF0000"/>
                </a:solidFill>
              </a:rPr>
              <a:t>SE13(pw13) </a:t>
            </a:r>
          </a:p>
        </p:txBody>
      </p:sp>
      <p:sp>
        <p:nvSpPr>
          <p:cNvPr id="60" name="TextBox 59">
            <a:extLst>
              <a:ext uri="{FF2B5EF4-FFF2-40B4-BE49-F238E27FC236}">
                <a16:creationId xmlns:a16="http://schemas.microsoft.com/office/drawing/2014/main" id="{73724F17-0625-5543-9713-B15AABA3874E}"/>
              </a:ext>
            </a:extLst>
          </p:cNvPr>
          <p:cNvSpPr txBox="1"/>
          <p:nvPr/>
        </p:nvSpPr>
        <p:spPr>
          <a:xfrm rot="1793956">
            <a:off x="3019673" y="5313406"/>
            <a:ext cx="4780335" cy="338554"/>
          </a:xfrm>
          <a:prstGeom prst="rect">
            <a:avLst/>
          </a:prstGeom>
          <a:noFill/>
        </p:spPr>
        <p:txBody>
          <a:bodyPr wrap="square" rtlCol="0">
            <a:spAutoFit/>
          </a:bodyPr>
          <a:lstStyle/>
          <a:p>
            <a:r>
              <a:rPr lang="en-US" sz="1600" b="0" dirty="0">
                <a:solidFill>
                  <a:schemeClr val="tx1"/>
                </a:solidFill>
              </a:rPr>
              <a:t>= SE21(pw21) + SE22 (pw22) + SE23(pw23) </a:t>
            </a:r>
          </a:p>
        </p:txBody>
      </p:sp>
      <p:sp>
        <p:nvSpPr>
          <p:cNvPr id="61" name="TextBox 60">
            <a:extLst>
              <a:ext uri="{FF2B5EF4-FFF2-40B4-BE49-F238E27FC236}">
                <a16:creationId xmlns:a16="http://schemas.microsoft.com/office/drawing/2014/main" id="{2122F6AE-6A6C-0248-8768-252D71B49676}"/>
              </a:ext>
            </a:extLst>
          </p:cNvPr>
          <p:cNvSpPr txBox="1"/>
          <p:nvPr/>
        </p:nvSpPr>
        <p:spPr>
          <a:xfrm rot="1793956">
            <a:off x="4277926" y="5276708"/>
            <a:ext cx="4820236" cy="338554"/>
          </a:xfrm>
          <a:prstGeom prst="rect">
            <a:avLst/>
          </a:prstGeom>
          <a:noFill/>
        </p:spPr>
        <p:txBody>
          <a:bodyPr wrap="square" rtlCol="0">
            <a:spAutoFit/>
          </a:bodyPr>
          <a:lstStyle/>
          <a:p>
            <a:r>
              <a:rPr lang="en-US" sz="1600" b="0" dirty="0">
                <a:solidFill>
                  <a:schemeClr val="tx1"/>
                </a:solidFill>
              </a:rPr>
              <a:t>= SE31(pw31) + SE32 (pw32) + </a:t>
            </a:r>
            <a:r>
              <a:rPr lang="en-US" sz="1600" b="0" dirty="0">
                <a:solidFill>
                  <a:srgbClr val="FF0000"/>
                </a:solidFill>
              </a:rPr>
              <a:t>SE33(pw33) </a:t>
            </a:r>
          </a:p>
        </p:txBody>
      </p:sp>
      <p:cxnSp>
        <p:nvCxnSpPr>
          <p:cNvPr id="63" name="Elbow Connector 62">
            <a:extLst>
              <a:ext uri="{FF2B5EF4-FFF2-40B4-BE49-F238E27FC236}">
                <a16:creationId xmlns:a16="http://schemas.microsoft.com/office/drawing/2014/main" id="{1594A0BD-B929-F045-9773-5C382AC6AB49}"/>
              </a:ext>
            </a:extLst>
          </p:cNvPr>
          <p:cNvCxnSpPr>
            <a:stCxn id="19" idx="4"/>
            <a:endCxn id="51" idx="4"/>
          </p:cNvCxnSpPr>
          <p:nvPr/>
        </p:nvCxnSpPr>
        <p:spPr>
          <a:xfrm rot="16200000" flipH="1">
            <a:off x="5289961" y="496111"/>
            <a:ext cx="58096" cy="5602488"/>
          </a:xfrm>
          <a:prstGeom prst="bentConnector3">
            <a:avLst>
              <a:gd name="adj1" fmla="val 653549"/>
            </a:avLst>
          </a:prstGeom>
          <a:ln w="57150">
            <a:solidFill>
              <a:srgbClr val="D3050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B8E051B2-A6F4-4749-BE7C-D2E6700C42CE}"/>
              </a:ext>
            </a:extLst>
          </p:cNvPr>
          <p:cNvSpPr txBox="1"/>
          <p:nvPr/>
        </p:nvSpPr>
        <p:spPr>
          <a:xfrm>
            <a:off x="4104575" y="3346253"/>
            <a:ext cx="2536507" cy="307777"/>
          </a:xfrm>
          <a:prstGeom prst="rect">
            <a:avLst/>
          </a:prstGeom>
          <a:noFill/>
        </p:spPr>
        <p:txBody>
          <a:bodyPr wrap="square" rtlCol="0">
            <a:spAutoFit/>
          </a:bodyPr>
          <a:lstStyle/>
          <a:p>
            <a:pPr algn="ctr"/>
            <a:r>
              <a:rPr lang="en-US" sz="1400" dirty="0">
                <a:solidFill>
                  <a:srgbClr val="0070C0"/>
                </a:solidFill>
              </a:rPr>
              <a:t>Dependency</a:t>
            </a:r>
          </a:p>
        </p:txBody>
      </p:sp>
      <p:cxnSp>
        <p:nvCxnSpPr>
          <p:cNvPr id="66" name="Elbow Connector 65">
            <a:extLst>
              <a:ext uri="{FF2B5EF4-FFF2-40B4-BE49-F238E27FC236}">
                <a16:creationId xmlns:a16="http://schemas.microsoft.com/office/drawing/2014/main" id="{8377C25D-42C8-6B4F-BF48-98AC70FCE14A}"/>
              </a:ext>
            </a:extLst>
          </p:cNvPr>
          <p:cNvCxnSpPr>
            <a:cxnSpLocks/>
          </p:cNvCxnSpPr>
          <p:nvPr/>
        </p:nvCxnSpPr>
        <p:spPr>
          <a:xfrm>
            <a:off x="5287961" y="6439450"/>
            <a:ext cx="2800166" cy="1"/>
          </a:xfrm>
          <a:prstGeom prst="bentConnector3">
            <a:avLst>
              <a:gd name="adj1" fmla="val 50000"/>
            </a:avLst>
          </a:prstGeom>
          <a:ln w="57150">
            <a:solidFill>
              <a:srgbClr val="D3050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DABCFC8C-02AD-4A48-BDA9-B0F385C80C33}"/>
              </a:ext>
            </a:extLst>
          </p:cNvPr>
          <p:cNvSpPr txBox="1"/>
          <p:nvPr/>
        </p:nvSpPr>
        <p:spPr>
          <a:xfrm>
            <a:off x="93252" y="5581616"/>
            <a:ext cx="3643999" cy="707886"/>
          </a:xfrm>
          <a:prstGeom prst="rect">
            <a:avLst/>
          </a:prstGeom>
          <a:noFill/>
        </p:spPr>
        <p:txBody>
          <a:bodyPr wrap="square" rtlCol="0">
            <a:spAutoFit/>
          </a:bodyPr>
          <a:lstStyle/>
          <a:p>
            <a:r>
              <a:rPr lang="en-US" sz="2000" dirty="0">
                <a:solidFill>
                  <a:srgbClr val="00B050"/>
                </a:solidFill>
              </a:rPr>
              <a:t>Need a way to manage budgets &amp; dependencies!</a:t>
            </a:r>
          </a:p>
        </p:txBody>
      </p:sp>
      <p:sp>
        <p:nvSpPr>
          <p:cNvPr id="3" name="Date Placeholder 2">
            <a:extLst>
              <a:ext uri="{FF2B5EF4-FFF2-40B4-BE49-F238E27FC236}">
                <a16:creationId xmlns:a16="http://schemas.microsoft.com/office/drawing/2014/main" id="{4A65A290-E9D1-0546-8BB7-B20A6468F543}"/>
              </a:ext>
            </a:extLst>
          </p:cNvPr>
          <p:cNvSpPr>
            <a:spLocks noGrp="1"/>
          </p:cNvSpPr>
          <p:nvPr>
            <p:ph type="dt" sz="half" idx="10"/>
          </p:nvPr>
        </p:nvSpPr>
        <p:spPr/>
        <p:txBody>
          <a:bodyPr/>
          <a:lstStyle/>
          <a:p>
            <a:r>
              <a:rPr lang="en-US"/>
              <a:t>January 22, 2020</a:t>
            </a:r>
          </a:p>
        </p:txBody>
      </p:sp>
      <p:sp>
        <p:nvSpPr>
          <p:cNvPr id="5" name="Footer Placeholder 4">
            <a:extLst>
              <a:ext uri="{FF2B5EF4-FFF2-40B4-BE49-F238E27FC236}">
                <a16:creationId xmlns:a16="http://schemas.microsoft.com/office/drawing/2014/main" id="{C2085815-EFBD-044A-8091-BE6696E6B879}"/>
              </a:ext>
            </a:extLst>
          </p:cNvPr>
          <p:cNvSpPr>
            <a:spLocks noGrp="1"/>
          </p:cNvSpPr>
          <p:nvPr>
            <p:ph type="ftr" sz="quarter" idx="11"/>
          </p:nvPr>
        </p:nvSpPr>
        <p:spPr/>
        <p:txBody>
          <a:bodyPr/>
          <a:lstStyle/>
          <a:p>
            <a:r>
              <a:rPr lang="en-US"/>
              <a:t>RWG IW2020</a:t>
            </a:r>
            <a:endParaRPr lang="en-US" dirty="0"/>
          </a:p>
        </p:txBody>
      </p:sp>
    </p:spTree>
    <p:extLst>
      <p:ext uri="{BB962C8B-B14F-4D97-AF65-F5344CB8AC3E}">
        <p14:creationId xmlns:p14="http://schemas.microsoft.com/office/powerpoint/2010/main" val="1325230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93F27-F9FA-C846-AD33-478D9D49E83B}"/>
              </a:ext>
            </a:extLst>
          </p:cNvPr>
          <p:cNvSpPr>
            <a:spLocks noGrp="1"/>
          </p:cNvSpPr>
          <p:nvPr>
            <p:ph type="title"/>
          </p:nvPr>
        </p:nvSpPr>
        <p:spPr/>
        <p:txBody>
          <a:bodyPr/>
          <a:lstStyle/>
          <a:p>
            <a:r>
              <a:rPr lang="en-US" dirty="0"/>
              <a:t>Resource Management</a:t>
            </a:r>
          </a:p>
        </p:txBody>
      </p:sp>
      <p:sp>
        <p:nvSpPr>
          <p:cNvPr id="3" name="Content Placeholder 2">
            <a:extLst>
              <a:ext uri="{FF2B5EF4-FFF2-40B4-BE49-F238E27FC236}">
                <a16:creationId xmlns:a16="http://schemas.microsoft.com/office/drawing/2014/main" id="{B2047B7E-414F-4644-BAA6-8E2EAF0E25CD}"/>
              </a:ext>
            </a:extLst>
          </p:cNvPr>
          <p:cNvSpPr>
            <a:spLocks noGrp="1"/>
          </p:cNvSpPr>
          <p:nvPr>
            <p:ph idx="1"/>
          </p:nvPr>
        </p:nvSpPr>
        <p:spPr>
          <a:xfrm>
            <a:off x="126834" y="1572030"/>
            <a:ext cx="9017166" cy="4629931"/>
          </a:xfrm>
        </p:spPr>
        <p:txBody>
          <a:bodyPr>
            <a:normAutofit/>
          </a:bodyPr>
          <a:lstStyle/>
          <a:p>
            <a:r>
              <a:rPr lang="en-US" sz="2400" b="0" dirty="0"/>
              <a:t>Resources at the </a:t>
            </a:r>
            <a:r>
              <a:rPr lang="en-US" sz="2400" dirty="0"/>
              <a:t>system level </a:t>
            </a:r>
            <a:r>
              <a:rPr lang="en-US" sz="2400" b="0" dirty="0"/>
              <a:t>need to be allocated (budgeted) to parts of the architecture</a:t>
            </a:r>
          </a:p>
          <a:p>
            <a:pPr lvl="1"/>
            <a:r>
              <a:rPr lang="en-US" sz="2000" dirty="0"/>
              <a:t>Instrument, assay, software</a:t>
            </a:r>
            <a:endParaRPr lang="en-US" sz="2000" b="0" dirty="0"/>
          </a:p>
          <a:p>
            <a:r>
              <a:rPr lang="en-US" sz="2400" b="0" dirty="0"/>
              <a:t>This process repeats at each level</a:t>
            </a:r>
          </a:p>
          <a:p>
            <a:r>
              <a:rPr lang="en-US" sz="2400" b="0" dirty="0"/>
              <a:t>Budgeted amounts are often dependent variables in the overall resource equation</a:t>
            </a:r>
          </a:p>
          <a:p>
            <a:pPr lvl="1"/>
            <a:r>
              <a:rPr lang="en-US" sz="2000" dirty="0"/>
              <a:t>The budgeted amounts will often change over the product life cycle.</a:t>
            </a:r>
            <a:endParaRPr lang="en-US" sz="2000" b="0" dirty="0"/>
          </a:p>
          <a:p>
            <a:pPr lvl="1"/>
            <a:r>
              <a:rPr lang="en-US" sz="2000" dirty="0"/>
              <a:t>Need a way to manage changes to the budget amounts </a:t>
            </a:r>
          </a:p>
          <a:p>
            <a:r>
              <a:rPr lang="en-US" sz="2400" b="0" dirty="0"/>
              <a:t>The budgeted amounts are constraints</a:t>
            </a:r>
          </a:p>
          <a:p>
            <a:pPr lvl="1"/>
            <a:r>
              <a:rPr lang="en-US" sz="2000" dirty="0"/>
              <a:t>Developers (inhouse and vendors) need to know these constraints</a:t>
            </a:r>
          </a:p>
        </p:txBody>
      </p:sp>
      <p:sp>
        <p:nvSpPr>
          <p:cNvPr id="4" name="Slide Number Placeholder 3">
            <a:extLst>
              <a:ext uri="{FF2B5EF4-FFF2-40B4-BE49-F238E27FC236}">
                <a16:creationId xmlns:a16="http://schemas.microsoft.com/office/drawing/2014/main" id="{715194AD-6D6E-C74C-AA85-743D30B5B0CA}"/>
              </a:ext>
            </a:extLst>
          </p:cNvPr>
          <p:cNvSpPr>
            <a:spLocks noGrp="1"/>
          </p:cNvSpPr>
          <p:nvPr>
            <p:ph type="sldNum" sz="quarter" idx="12"/>
          </p:nvPr>
        </p:nvSpPr>
        <p:spPr/>
        <p:txBody>
          <a:bodyPr/>
          <a:lstStyle/>
          <a:p>
            <a:fld id="{874AC6EB-5948-4DF8-B5CC-E711E8013C87}" type="slidenum">
              <a:rPr lang="en-US" smtClean="0"/>
              <a:pPr/>
              <a:t>8</a:t>
            </a:fld>
            <a:endParaRPr lang="en-US"/>
          </a:p>
        </p:txBody>
      </p:sp>
      <p:sp>
        <p:nvSpPr>
          <p:cNvPr id="5" name="Date Placeholder 4">
            <a:extLst>
              <a:ext uri="{FF2B5EF4-FFF2-40B4-BE49-F238E27FC236}">
                <a16:creationId xmlns:a16="http://schemas.microsoft.com/office/drawing/2014/main" id="{81A3892B-6589-1244-816B-FA19DA25B6E8}"/>
              </a:ext>
            </a:extLst>
          </p:cNvPr>
          <p:cNvSpPr>
            <a:spLocks noGrp="1"/>
          </p:cNvSpPr>
          <p:nvPr>
            <p:ph type="dt" sz="half" idx="10"/>
          </p:nvPr>
        </p:nvSpPr>
        <p:spPr/>
        <p:txBody>
          <a:bodyPr/>
          <a:lstStyle/>
          <a:p>
            <a:r>
              <a:rPr lang="en-US"/>
              <a:t>January 22, 2020</a:t>
            </a:r>
          </a:p>
        </p:txBody>
      </p:sp>
      <p:sp>
        <p:nvSpPr>
          <p:cNvPr id="6" name="Footer Placeholder 5">
            <a:extLst>
              <a:ext uri="{FF2B5EF4-FFF2-40B4-BE49-F238E27FC236}">
                <a16:creationId xmlns:a16="http://schemas.microsoft.com/office/drawing/2014/main" id="{D15EFB7A-1028-C440-BC45-0F1B0913DF50}"/>
              </a:ext>
            </a:extLst>
          </p:cNvPr>
          <p:cNvSpPr>
            <a:spLocks noGrp="1"/>
          </p:cNvSpPr>
          <p:nvPr>
            <p:ph type="ftr" sz="quarter" idx="11"/>
          </p:nvPr>
        </p:nvSpPr>
        <p:spPr/>
        <p:txBody>
          <a:bodyPr/>
          <a:lstStyle/>
          <a:p>
            <a:r>
              <a:rPr lang="en-US"/>
              <a:t>RWG IW2020</a:t>
            </a:r>
            <a:endParaRPr lang="en-US" dirty="0"/>
          </a:p>
        </p:txBody>
      </p:sp>
    </p:spTree>
    <p:extLst>
      <p:ext uri="{BB962C8B-B14F-4D97-AF65-F5344CB8AC3E}">
        <p14:creationId xmlns:p14="http://schemas.microsoft.com/office/powerpoint/2010/main" val="17628873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7E37E-AA2D-8C40-8375-4B7FE36B5704}"/>
              </a:ext>
            </a:extLst>
          </p:cNvPr>
          <p:cNvSpPr>
            <a:spLocks noGrp="1"/>
          </p:cNvSpPr>
          <p:nvPr>
            <p:ph type="title"/>
          </p:nvPr>
        </p:nvSpPr>
        <p:spPr>
          <a:xfrm>
            <a:off x="214133" y="136523"/>
            <a:ext cx="8229600" cy="558738"/>
          </a:xfrm>
        </p:spPr>
        <p:txBody>
          <a:bodyPr>
            <a:normAutofit fontScale="90000"/>
          </a:bodyPr>
          <a:lstStyle/>
          <a:p>
            <a:r>
              <a:rPr lang="en-US" dirty="0"/>
              <a:t>Resource Management</a:t>
            </a:r>
          </a:p>
        </p:txBody>
      </p:sp>
      <p:sp>
        <p:nvSpPr>
          <p:cNvPr id="3" name="Content Placeholder 2">
            <a:extLst>
              <a:ext uri="{FF2B5EF4-FFF2-40B4-BE49-F238E27FC236}">
                <a16:creationId xmlns:a16="http://schemas.microsoft.com/office/drawing/2014/main" id="{467E2833-8332-4D4C-94DB-747DD113BD3D}"/>
              </a:ext>
            </a:extLst>
          </p:cNvPr>
          <p:cNvSpPr>
            <a:spLocks noGrp="1"/>
          </p:cNvSpPr>
          <p:nvPr>
            <p:ph idx="1"/>
          </p:nvPr>
        </p:nvSpPr>
        <p:spPr>
          <a:xfrm>
            <a:off x="114852" y="1617106"/>
            <a:ext cx="8914295" cy="4739245"/>
          </a:xfrm>
        </p:spPr>
        <p:txBody>
          <a:bodyPr>
            <a:normAutofit fontScale="62500" lnSpcReduction="20000"/>
          </a:bodyPr>
          <a:lstStyle/>
          <a:p>
            <a:r>
              <a:rPr lang="en-US" b="0" dirty="0"/>
              <a:t>To ensure consistency between the dependent requirements, they must be linked and managed as a set.</a:t>
            </a:r>
          </a:p>
          <a:p>
            <a:r>
              <a:rPr lang="en-US" b="0" dirty="0"/>
              <a:t>Key questions:</a:t>
            </a:r>
          </a:p>
          <a:p>
            <a:pPr lvl="1"/>
            <a:r>
              <a:rPr lang="en-US" dirty="0"/>
              <a:t>Who does the Allocation?</a:t>
            </a:r>
          </a:p>
          <a:p>
            <a:pPr lvl="1"/>
            <a:r>
              <a:rPr lang="en-US" dirty="0"/>
              <a:t>How are the budgets between parts determined?</a:t>
            </a:r>
          </a:p>
          <a:p>
            <a:pPr lvl="2"/>
            <a:r>
              <a:rPr lang="en-US" dirty="0"/>
              <a:t>Estimates, models, WAGs?</a:t>
            </a:r>
          </a:p>
          <a:p>
            <a:pPr lvl="2"/>
            <a:r>
              <a:rPr lang="en-US" dirty="0"/>
              <a:t>Initial computations are only approximations based on assumptions that may or may not be correct and may change as the system design matures</a:t>
            </a:r>
          </a:p>
          <a:p>
            <a:pPr lvl="2"/>
            <a:r>
              <a:rPr lang="en-US" dirty="0"/>
              <a:t>Performance is often overestimated while consumption/usage is often underestimated</a:t>
            </a:r>
          </a:p>
          <a:p>
            <a:pPr lvl="1"/>
            <a:r>
              <a:rPr lang="en-US" dirty="0"/>
              <a:t>How much confidence is there in these budgets?</a:t>
            </a:r>
          </a:p>
          <a:p>
            <a:pPr lvl="2"/>
            <a:r>
              <a:rPr lang="en-US" dirty="0"/>
              <a:t>The lower the confidence, the higher the risk!</a:t>
            </a:r>
          </a:p>
          <a:p>
            <a:pPr lvl="1"/>
            <a:r>
              <a:rPr lang="en-US" dirty="0"/>
              <a:t>How does the confidence change over time?</a:t>
            </a:r>
          </a:p>
          <a:p>
            <a:pPr lvl="1"/>
            <a:r>
              <a:rPr lang="en-US" dirty="0"/>
              <a:t>How can the budgets be tracked and managed over the life of the project?</a:t>
            </a:r>
          </a:p>
          <a:p>
            <a:pPr lvl="1"/>
            <a:r>
              <a:rPr lang="en-US" dirty="0"/>
              <a:t>How can changes to the budgets be managed between the different development teams (inhouse and vendors)?</a:t>
            </a:r>
          </a:p>
          <a:p>
            <a:pPr lvl="1"/>
            <a:endParaRPr lang="en-US" dirty="0"/>
          </a:p>
          <a:p>
            <a:r>
              <a:rPr lang="en-US" dirty="0">
                <a:solidFill>
                  <a:srgbClr val="C00000"/>
                </a:solidFill>
              </a:rPr>
              <a:t>Failure to address feasibility and properly assign values and manage change results in failed system verification and validation</a:t>
            </a:r>
          </a:p>
        </p:txBody>
      </p:sp>
      <p:sp>
        <p:nvSpPr>
          <p:cNvPr id="4" name="Slide Number Placeholder 3">
            <a:extLst>
              <a:ext uri="{FF2B5EF4-FFF2-40B4-BE49-F238E27FC236}">
                <a16:creationId xmlns:a16="http://schemas.microsoft.com/office/drawing/2014/main" id="{4E25EFFD-1AA0-FB4B-BDA0-ECD495250D48}"/>
              </a:ext>
            </a:extLst>
          </p:cNvPr>
          <p:cNvSpPr>
            <a:spLocks noGrp="1"/>
          </p:cNvSpPr>
          <p:nvPr>
            <p:ph type="sldNum" sz="quarter" idx="12"/>
          </p:nvPr>
        </p:nvSpPr>
        <p:spPr/>
        <p:txBody>
          <a:bodyPr/>
          <a:lstStyle/>
          <a:p>
            <a:fld id="{874AC6EB-5948-4DF8-B5CC-E711E8013C87}" type="slidenum">
              <a:rPr lang="en-US" smtClean="0"/>
              <a:pPr/>
              <a:t>9</a:t>
            </a:fld>
            <a:endParaRPr lang="en-US"/>
          </a:p>
        </p:txBody>
      </p:sp>
      <p:sp>
        <p:nvSpPr>
          <p:cNvPr id="5" name="Date Placeholder 4">
            <a:extLst>
              <a:ext uri="{FF2B5EF4-FFF2-40B4-BE49-F238E27FC236}">
                <a16:creationId xmlns:a16="http://schemas.microsoft.com/office/drawing/2014/main" id="{7D0BBF53-A2FE-C049-9FDB-7AEE31DB2E0A}"/>
              </a:ext>
            </a:extLst>
          </p:cNvPr>
          <p:cNvSpPr>
            <a:spLocks noGrp="1"/>
          </p:cNvSpPr>
          <p:nvPr>
            <p:ph type="dt" sz="half" idx="10"/>
          </p:nvPr>
        </p:nvSpPr>
        <p:spPr/>
        <p:txBody>
          <a:bodyPr/>
          <a:lstStyle/>
          <a:p>
            <a:r>
              <a:rPr lang="en-US"/>
              <a:t>January 22, 2020</a:t>
            </a:r>
          </a:p>
        </p:txBody>
      </p:sp>
      <p:sp>
        <p:nvSpPr>
          <p:cNvPr id="6" name="Footer Placeholder 5">
            <a:extLst>
              <a:ext uri="{FF2B5EF4-FFF2-40B4-BE49-F238E27FC236}">
                <a16:creationId xmlns:a16="http://schemas.microsoft.com/office/drawing/2014/main" id="{18724877-AFC5-3E4D-96F1-0F3B3ECC83B3}"/>
              </a:ext>
            </a:extLst>
          </p:cNvPr>
          <p:cNvSpPr>
            <a:spLocks noGrp="1"/>
          </p:cNvSpPr>
          <p:nvPr>
            <p:ph type="ftr" sz="quarter" idx="11"/>
          </p:nvPr>
        </p:nvSpPr>
        <p:spPr/>
        <p:txBody>
          <a:bodyPr/>
          <a:lstStyle/>
          <a:p>
            <a:r>
              <a:rPr lang="en-US"/>
              <a:t>RWG IW2020</a:t>
            </a:r>
            <a:endParaRPr lang="en-US" dirty="0"/>
          </a:p>
        </p:txBody>
      </p:sp>
    </p:spTree>
    <p:extLst>
      <p:ext uri="{BB962C8B-B14F-4D97-AF65-F5344CB8AC3E}">
        <p14:creationId xmlns:p14="http://schemas.microsoft.com/office/powerpoint/2010/main" val="2104564445"/>
      </p:ext>
    </p:extLst>
  </p:cSld>
  <p:clrMapOvr>
    <a:masterClrMapping/>
  </p:clrMapOvr>
</p:sld>
</file>

<file path=ppt/theme/theme1.xml><?xml version="1.0" encoding="utf-8"?>
<a:theme xmlns:a="http://schemas.openxmlformats.org/drawingml/2006/main" name="IW2017 slide">
  <a:themeElements>
    <a:clrScheme name="INCOSE IW">
      <a:dk1>
        <a:srgbClr val="414042"/>
      </a:dk1>
      <a:lt1>
        <a:sysClr val="window" lastClr="FFFFFF"/>
      </a:lt1>
      <a:dk2>
        <a:srgbClr val="0071CE"/>
      </a:dk2>
      <a:lt2>
        <a:srgbClr val="EEECE1"/>
      </a:lt2>
      <a:accent1>
        <a:srgbClr val="618FCB"/>
      </a:accent1>
      <a:accent2>
        <a:srgbClr val="0071CE"/>
      </a:accent2>
      <a:accent3>
        <a:srgbClr val="0071CE"/>
      </a:accent3>
      <a:accent4>
        <a:srgbClr val="618FCB"/>
      </a:accent4>
      <a:accent5>
        <a:srgbClr val="618FCB"/>
      </a:accent5>
      <a:accent6>
        <a:srgbClr val="618FCB"/>
      </a:accent6>
      <a:hlink>
        <a:srgbClr val="0000FF"/>
      </a:hlink>
      <a:folHlink>
        <a:srgbClr val="981B1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999999"/>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W2017 slide" id="{D0DEF17A-B678-44C5-B142-4599AD7C95CB}" vid="{E6F565E1-D5CB-4F19-A1C5-C87F5BFD1F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4BE3443FEDB3542A32195D7903E37F2" ma:contentTypeVersion="1" ma:contentTypeDescription="Create a new document." ma:contentTypeScope="" ma:versionID="d24f8f5e388cdc519063733b1fb770b8">
  <xsd:schema xmlns:xsd="http://www.w3.org/2001/XMLSchema" xmlns:xs="http://www.w3.org/2001/XMLSchema" xmlns:p="http://schemas.microsoft.com/office/2006/metadata/properties" xmlns:ns2="07d0ccec-aae8-4814-a6d3-0c68dd73da2d" targetNamespace="http://schemas.microsoft.com/office/2006/metadata/properties" ma:root="true" ma:fieldsID="582c0593621e58af415d512296961cef" ns2:_="">
    <xsd:import namespace="07d0ccec-aae8-4814-a6d3-0c68dd73da2d"/>
    <xsd:element name="properties">
      <xsd:complexType>
        <xsd:sequence>
          <xsd:element name="documentManagement">
            <xsd:complexType>
              <xsd:all>
                <xsd:element ref="ns2:incoseDistribution" minOccurs="0"/>
                <xsd:element ref="ns2:df56f4c5a0be4550856ac6bd150af184" minOccurs="0"/>
                <xsd:element ref="ns2:TaxCatchAll" minOccurs="0"/>
                <xsd:element ref="ns2:TaxCatchAllLabel" minOccurs="0"/>
                <xsd:element ref="ns2:j6f62fd0e2284e44b1906b33aa785078" minOccurs="0"/>
                <xsd:element ref="ns2:o4d603b143c54403a43a44e339fe5e1a" minOccurs="0"/>
                <xsd:element ref="ns2:fc73f2c3713f415c9afd0faf07c59adc"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d0ccec-aae8-4814-a6d3-0c68dd73da2d" elementFormDefault="qualified">
    <xsd:import namespace="http://schemas.microsoft.com/office/2006/documentManagement/types"/>
    <xsd:import namespace="http://schemas.microsoft.com/office/infopath/2007/PartnerControls"/>
    <xsd:element name="incoseDistribution" ma:index="8" nillable="true" ma:displayName="Distribution" ma:default="" ma:internalName="incoseDistribution">
      <xsd:simpleType>
        <xsd:restriction base="dms:Choice">
          <xsd:enumeration value="Open For Public Distribution"/>
          <xsd:enumeration value="Internal to INCOSE Members"/>
        </xsd:restriction>
      </xsd:simpleType>
    </xsd:element>
    <xsd:element name="df56f4c5a0be4550856ac6bd150af184" ma:index="9" nillable="true" ma:taxonomy="true" ma:internalName="df56f4c5a0be4550856ac6bd150af184" ma:taxonomyFieldName="incoseChapters" ma:displayName="Chapters" ma:default="" ma:fieldId="{df56f4c5-a0be-4550-856a-c6bd150af184}" ma:sspId="08fe2f84-03a1-48cf-9e03-1bf6c33fafbe" ma:termSetId="cfb95cbd-7a79-444e-88d9-ed9ec2f185f9"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62e79503-1a2b-4294-a229-384a0f52ada3}" ma:internalName="TaxCatchAll" ma:showField="CatchAllData" ma:web="07d0ccec-aae8-4814-a6d3-0c68dd73da2d">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62e79503-1a2b-4294-a229-384a0f52ada3}" ma:internalName="TaxCatchAllLabel" ma:readOnly="true" ma:showField="CatchAllDataLabel" ma:web="07d0ccec-aae8-4814-a6d3-0c68dd73da2d">
      <xsd:complexType>
        <xsd:complexContent>
          <xsd:extension base="dms:MultiChoiceLookup">
            <xsd:sequence>
              <xsd:element name="Value" type="dms:Lookup" maxOccurs="unbounded" minOccurs="0" nillable="true"/>
            </xsd:sequence>
          </xsd:extension>
        </xsd:complexContent>
      </xsd:complexType>
    </xsd:element>
    <xsd:element name="j6f62fd0e2284e44b1906b33aa785078" ma:index="13" nillable="true" ma:taxonomy="true" ma:internalName="j6f62fd0e2284e44b1906b33aa785078" ma:taxonomyFieldName="incoseWorkingGroup" ma:displayName="Working Groups" ma:default="" ma:fieldId="{36f62fd0-e228-4e44-b190-6b33aa785078}" ma:sspId="08fe2f84-03a1-48cf-9e03-1bf6c33fafbe" ma:termSetId="b4545d9d-43c2-43a5-b101-c26e148252f5" ma:anchorId="00000000-0000-0000-0000-000000000000" ma:open="false" ma:isKeyword="false">
      <xsd:complexType>
        <xsd:sequence>
          <xsd:element ref="pc:Terms" minOccurs="0" maxOccurs="1"/>
        </xsd:sequence>
      </xsd:complexType>
    </xsd:element>
    <xsd:element name="o4d603b143c54403a43a44e339fe5e1a" ma:index="15" nillable="true" ma:taxonomy="true" ma:internalName="o4d603b143c54403a43a44e339fe5e1a" ma:taxonomyFieldName="incoseOrganizations" ma:displayName="Organizations" ma:default="" ma:fieldId="{84d603b1-43c5-4403-a43a-44e339fe5e1a}" ma:sspId="08fe2f84-03a1-48cf-9e03-1bf6c33fafbe" ma:termSetId="48b99640-702e-422f-a11d-aec6d871b7cd" ma:anchorId="00000000-0000-0000-0000-000000000000" ma:open="false" ma:isKeyword="false">
      <xsd:complexType>
        <xsd:sequence>
          <xsd:element ref="pc:Terms" minOccurs="0" maxOccurs="1"/>
        </xsd:sequence>
      </xsd:complexType>
    </xsd:element>
    <xsd:element name="fc73f2c3713f415c9afd0faf07c59adc" ma:index="17" nillable="true" ma:taxonomy="true" ma:internalName="fc73f2c3713f415c9afd0faf07c59adc" ma:taxonomyFieldName="INCOSEProductValue" ma:displayName="Item Value" ma:default="45;#Local|254e409e-99ce-4994-8e1c-1a49057a5299" ma:fieldId="{fc73f2c3-713f-415c-9afd-0faf07c59adc}" ma:taxonomyMulti="true" ma:sspId="08fe2f84-03a1-48cf-9e03-1bf6c33fafbe" ma:termSetId="432b97d5-a841-4537-8786-65acc6747ba1" ma:anchorId="00000000-0000-0000-0000-000000000000" ma:open="false" ma:isKeyword="false">
      <xsd:complexType>
        <xsd:sequence>
          <xsd:element ref="pc:Terms" minOccurs="0" maxOccurs="1"/>
        </xsd:sequence>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o4d603b143c54403a43a44e339fe5e1a xmlns="07d0ccec-aae8-4814-a6d3-0c68dd73da2d">
      <Terms xmlns="http://schemas.microsoft.com/office/infopath/2007/PartnerControls"/>
    </o4d603b143c54403a43a44e339fe5e1a>
    <df56f4c5a0be4550856ac6bd150af184 xmlns="07d0ccec-aae8-4814-a6d3-0c68dd73da2d">
      <Terms xmlns="http://schemas.microsoft.com/office/infopath/2007/PartnerControls"/>
    </df56f4c5a0be4550856ac6bd150af184>
    <fc73f2c3713f415c9afd0faf07c59adc xmlns="07d0ccec-aae8-4814-a6d3-0c68dd73da2d">
      <Terms xmlns="http://schemas.microsoft.com/office/infopath/2007/PartnerControls">
        <TermInfo xmlns="http://schemas.microsoft.com/office/infopath/2007/PartnerControls">
          <TermName xmlns="http://schemas.microsoft.com/office/infopath/2007/PartnerControls">Local</TermName>
          <TermId xmlns="http://schemas.microsoft.com/office/infopath/2007/PartnerControls">254e409e-99ce-4994-8e1c-1a49057a5299</TermId>
        </TermInfo>
      </Terms>
    </fc73f2c3713f415c9afd0faf07c59adc>
    <incoseDistribution xmlns="07d0ccec-aae8-4814-a6d3-0c68dd73da2d" xsi:nil="true"/>
    <TaxCatchAll xmlns="07d0ccec-aae8-4814-a6d3-0c68dd73da2d">
      <Value>45</Value>
    </TaxCatchAll>
    <j6f62fd0e2284e44b1906b33aa785078 xmlns="07d0ccec-aae8-4814-a6d3-0c68dd73da2d">
      <Terms xmlns="http://schemas.microsoft.com/office/infopath/2007/PartnerControls"/>
    </j6f62fd0e2284e44b1906b33aa785078>
  </documentManagement>
</p:properties>
</file>

<file path=customXml/itemProps1.xml><?xml version="1.0" encoding="utf-8"?>
<ds:datastoreItem xmlns:ds="http://schemas.openxmlformats.org/officeDocument/2006/customXml" ds:itemID="{1A1296D9-FA9D-4717-A7EC-A79EE64AEBD4}">
  <ds:schemaRefs>
    <ds:schemaRef ds:uri="http://schemas.microsoft.com/sharepoint/v3/contenttype/forms"/>
  </ds:schemaRefs>
</ds:datastoreItem>
</file>

<file path=customXml/itemProps2.xml><?xml version="1.0" encoding="utf-8"?>
<ds:datastoreItem xmlns:ds="http://schemas.openxmlformats.org/officeDocument/2006/customXml" ds:itemID="{4CFA191B-4DA3-46B4-9F5D-E9FB5B46BE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d0ccec-aae8-4814-a6d3-0c68dd73da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BEDC5D0-DD92-4414-9E42-95D5860E8B06}">
  <ds:schemaRefs>
    <ds:schemaRef ds:uri="http://schemas.microsoft.com/office/2006/metadata/properties"/>
    <ds:schemaRef ds:uri="http://schemas.microsoft.com/office/infopath/2007/PartnerControls"/>
    <ds:schemaRef ds:uri="07d0ccec-aae8-4814-a6d3-0c68dd73da2d"/>
  </ds:schemaRefs>
</ds:datastoreItem>
</file>

<file path=docProps/app.xml><?xml version="1.0" encoding="utf-8"?>
<Properties xmlns="http://schemas.openxmlformats.org/officeDocument/2006/extended-properties" xmlns:vt="http://schemas.openxmlformats.org/officeDocument/2006/docPropsVTypes">
  <Template>IW2017 slide.potx</Template>
  <TotalTime>39747</TotalTime>
  <Words>1764</Words>
  <Application>Microsoft Macintosh PowerPoint</Application>
  <PresentationFormat>On-screen Show (4:3)</PresentationFormat>
  <Paragraphs>176</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Open Sans Light</vt:lpstr>
      <vt:lpstr>Times New Roman</vt:lpstr>
      <vt:lpstr>Wingdings</vt:lpstr>
      <vt:lpstr>IW2017 slide</vt:lpstr>
      <vt:lpstr>Margins and Reserves for Performance Requirements of Systems with New Technologies </vt:lpstr>
      <vt:lpstr>Why is the management of margins and reserves such an issue? </vt:lpstr>
      <vt:lpstr>Impact of margins and reserves on project success</vt:lpstr>
      <vt:lpstr>Margins defined</vt:lpstr>
      <vt:lpstr> Reserves &amp; Resources Defined</vt:lpstr>
      <vt:lpstr>Allocation is more than just “flowing down” requirements from one level to another.</vt:lpstr>
      <vt:lpstr>Equation form of allocation (budgeting)</vt:lpstr>
      <vt:lpstr>Resource Management</vt:lpstr>
      <vt:lpstr>Resource Management</vt:lpstr>
      <vt:lpstr>Resource Consumption Margins and Reserves</vt:lpstr>
      <vt:lpstr>Resource Production  Margins and Reserves </vt:lpstr>
      <vt:lpstr>Management notes:</vt:lpstr>
      <vt:lpstr>How Big Should Margins and Reserves Be?</vt:lpstr>
      <vt:lpstr>How Big Should Margins and Reserves Be?</vt:lpstr>
      <vt:lpstr>Discussion?</vt:lpstr>
    </vt:vector>
  </TitlesOfParts>
  <Manager/>
  <Company>NC Lab S.A.S for INCOSE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INCOSE International Workshop</dc:title>
  <dc:subject/>
  <dc:creator>Nicolas Castan</dc:creator>
  <cp:keywords/>
  <dc:description/>
  <cp:lastModifiedBy>Lou Wheatcraft</cp:lastModifiedBy>
  <cp:revision>192</cp:revision>
  <cp:lastPrinted>2019-07-25T00:38:31Z</cp:lastPrinted>
  <dcterms:created xsi:type="dcterms:W3CDTF">2016-12-08T09:52:03Z</dcterms:created>
  <dcterms:modified xsi:type="dcterms:W3CDTF">2020-01-22T22:35:59Z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0x010100E4BE3443FEDB3542A32195D7903E37F2</vt:lpwstr>
  </property>
  <property fmtid="{D5CDD505-2E9C-101B-9397-08002B2CF9AE}" pid="3" name="incoseWorkingGroup">
    <vt:lpwstr/>
  </property>
  <property fmtid="{D5CDD505-2E9C-101B-9397-08002B2CF9AE}" pid="4" name="incoseChapters">
    <vt:lpwstr/>
  </property>
  <property fmtid="{D5CDD505-2E9C-101B-9397-08002B2CF9AE}" pid="5" name="INCOSEProductValue">
    <vt:lpwstr>45;#Local|254e409e-99ce-4994-8e1c-1a49057a5299</vt:lpwstr>
  </property>
  <property fmtid="{D5CDD505-2E9C-101B-9397-08002B2CF9AE}" pid="6" name="incoseOrganizations">
    <vt:lpwstr/>
  </property>
</Properties>
</file>