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3317" r:id="rId6"/>
    <p:sldId id="3313" r:id="rId7"/>
    <p:sldId id="3314" r:id="rId8"/>
    <p:sldId id="3315" r:id="rId9"/>
    <p:sldId id="3316" r:id="rId10"/>
    <p:sldId id="301" r:id="rId11"/>
  </p:sldIdLst>
  <p:sldSz cx="9144000" cy="6858000" type="screen4x3"/>
  <p:notesSz cx="6858000" cy="9144000"/>
  <p:defaultTextStyle>
    <a:defPPr>
      <a:defRPr lang="en-US"/>
    </a:defPPr>
    <a:lvl1pPr marL="0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CF50"/>
    <a:srgbClr val="FFA06D"/>
    <a:srgbClr val="999999"/>
    <a:srgbClr val="414042"/>
    <a:srgbClr val="0071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12" autoAdjust="0"/>
    <p:restoredTop sz="94681"/>
  </p:normalViewPr>
  <p:slideViewPr>
    <p:cSldViewPr snapToGrid="0" snapToObjects="1">
      <p:cViewPr varScale="1">
        <p:scale>
          <a:sx n="111" d="100"/>
          <a:sy n="111" d="100"/>
        </p:scale>
        <p:origin x="50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F06D7-4593-BC46-95A8-2D70E94DBEB5}" type="datetimeFigureOut">
              <a:rPr lang="en-US" smtClean="0"/>
              <a:pPr/>
              <a:t>1/22/20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DC975-A23D-1043-8329-AE888A944F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767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5C955-B8C9-7543-B8AA-5D5411F8A4E3}" type="datetimeFigureOut">
              <a:rPr lang="en-US" smtClean="0"/>
              <a:pPr/>
              <a:t>1/22/20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85D96-4FDB-7148-B18B-46402D7060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197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"/>
          <p:cNvSpPr>
            <a:spLocks noGrp="1"/>
          </p:cNvSpPr>
          <p:nvPr>
            <p:ph type="ctrTitle" hasCustomPrompt="1"/>
          </p:nvPr>
        </p:nvSpPr>
        <p:spPr>
          <a:xfrm>
            <a:off x="269692" y="4409344"/>
            <a:ext cx="8527956" cy="1123038"/>
          </a:xfrm>
        </p:spPr>
        <p:txBody>
          <a:bodyPr anchor="b"/>
          <a:lstStyle>
            <a:lvl1pPr algn="l">
              <a:defRPr sz="4498" baseline="0">
                <a:latin typeface="Arial"/>
                <a:cs typeface="Arial"/>
              </a:defRPr>
            </a:lvl1pPr>
          </a:lstStyle>
          <a:p>
            <a:r>
              <a:rPr lang="en-US" dirty="0"/>
              <a:t>Presentation Title</a:t>
            </a:r>
            <a:endParaRPr lang="fr-FR" dirty="0"/>
          </a:p>
        </p:txBody>
      </p:sp>
      <p:sp>
        <p:nvSpPr>
          <p:cNvPr id="18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69692" y="3527476"/>
            <a:ext cx="8527956" cy="867169"/>
          </a:xfrm>
        </p:spPr>
        <p:txBody>
          <a:bodyPr anchor="b"/>
          <a:lstStyle>
            <a:lvl1pPr marL="0" indent="0" algn="l">
              <a:buNone/>
              <a:defRPr sz="1799">
                <a:latin typeface="Arial"/>
                <a:cs typeface="Arial"/>
              </a:defRPr>
            </a:lvl1pPr>
            <a:lvl2pPr marL="342717" indent="0" algn="ctr">
              <a:buNone/>
              <a:defRPr sz="1499"/>
            </a:lvl2pPr>
            <a:lvl3pPr marL="685434" indent="0" algn="ctr">
              <a:buNone/>
              <a:defRPr sz="1349"/>
            </a:lvl3pPr>
            <a:lvl4pPr marL="1028151" indent="0" algn="ctr">
              <a:buNone/>
              <a:defRPr sz="1199"/>
            </a:lvl4pPr>
            <a:lvl5pPr marL="1370868" indent="0" algn="ctr">
              <a:buNone/>
              <a:defRPr sz="1199"/>
            </a:lvl5pPr>
            <a:lvl6pPr marL="1713586" indent="0" algn="ctr">
              <a:buNone/>
              <a:defRPr sz="1199"/>
            </a:lvl6pPr>
            <a:lvl7pPr marL="2056303" indent="0" algn="ctr">
              <a:buNone/>
              <a:defRPr sz="1199"/>
            </a:lvl7pPr>
            <a:lvl8pPr marL="2399020" indent="0" algn="ctr">
              <a:buNone/>
              <a:defRPr sz="1199"/>
            </a:lvl8pPr>
            <a:lvl9pPr marL="2741737" indent="0" algn="ctr">
              <a:buNone/>
              <a:defRPr sz="1199"/>
            </a:lvl9pPr>
          </a:lstStyle>
          <a:p>
            <a:r>
              <a:rPr lang="en-US" dirty="0"/>
              <a:t>Subtitle</a:t>
            </a:r>
            <a:endParaRPr lang="fr-FR" dirty="0"/>
          </a:p>
        </p:txBody>
      </p:sp>
      <p:sp>
        <p:nvSpPr>
          <p:cNvPr id="19" name="Sous-titre 2"/>
          <p:cNvSpPr txBox="1">
            <a:spLocks/>
          </p:cNvSpPr>
          <p:nvPr userDrawn="1"/>
        </p:nvSpPr>
        <p:spPr>
          <a:xfrm>
            <a:off x="269692" y="6438731"/>
            <a:ext cx="6854430" cy="422753"/>
          </a:xfrm>
          <a:prstGeom prst="rect">
            <a:avLst/>
          </a:prstGeom>
          <a:noFill/>
          <a:ln>
            <a:noFill/>
          </a:ln>
        </p:spPr>
        <p:txBody>
          <a:bodyPr vert="horz" lIns="68544" tIns="34272" rIns="68544" bIns="34272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499" dirty="0">
                <a:solidFill>
                  <a:srgbClr val="414042"/>
                </a:solidFill>
                <a:latin typeface="Open Sans Light"/>
                <a:cs typeface="Open Sans Light"/>
              </a:rPr>
              <a:t>IW2020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269692" y="5532382"/>
            <a:ext cx="2304369" cy="0"/>
          </a:xfrm>
          <a:prstGeom prst="line">
            <a:avLst/>
          </a:prstGeom>
          <a:ln w="76200" cmpd="sng">
            <a:solidFill>
              <a:srgbClr val="0071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54152" y="657240"/>
            <a:ext cx="5515504" cy="201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092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98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22,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453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40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22,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77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2"/>
          <p:cNvSpPr txBox="1">
            <a:spLocks/>
          </p:cNvSpPr>
          <p:nvPr userDrawn="1"/>
        </p:nvSpPr>
        <p:spPr>
          <a:xfrm>
            <a:off x="0" y="3788436"/>
            <a:ext cx="9139240" cy="422753"/>
          </a:xfrm>
          <a:prstGeom prst="rect">
            <a:avLst/>
          </a:prstGeom>
          <a:noFill/>
          <a:ln>
            <a:noFill/>
          </a:ln>
        </p:spPr>
        <p:txBody>
          <a:bodyPr vert="horz" lIns="68544" tIns="34272" rIns="68544" bIns="34272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1499" dirty="0">
                <a:solidFill>
                  <a:srgbClr val="414042"/>
                </a:solidFill>
                <a:latin typeface="Open Sans Light"/>
                <a:cs typeface="Open Sans Light"/>
              </a:rPr>
              <a:t>www.incose.org/IW2020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744133" y="1225021"/>
            <a:ext cx="6218238" cy="2272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6505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98">
                <a:solidFill>
                  <a:schemeClr val="tx2"/>
                </a:solidFill>
                <a:latin typeface="+mj-lt"/>
                <a:cs typeface="Open Sans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cs typeface="Open Sans"/>
              </a:defRPr>
            </a:lvl1pPr>
            <a:lvl2pPr>
              <a:defRPr>
                <a:solidFill>
                  <a:schemeClr val="tx1"/>
                </a:solidFill>
                <a:latin typeface="+mn-lt"/>
                <a:cs typeface="Open Sans"/>
              </a:defRPr>
            </a:lvl2pPr>
            <a:lvl3pPr>
              <a:defRPr>
                <a:solidFill>
                  <a:schemeClr val="tx1"/>
                </a:solidFill>
                <a:latin typeface="+mn-lt"/>
                <a:cs typeface="Open Sans"/>
              </a:defRPr>
            </a:lvl3pPr>
            <a:lvl4pPr>
              <a:defRPr>
                <a:solidFill>
                  <a:schemeClr val="tx1"/>
                </a:solidFill>
                <a:latin typeface="+mn-lt"/>
                <a:cs typeface="Open Sans"/>
              </a:defRPr>
            </a:lvl4pPr>
            <a:lvl5pPr>
              <a:defRPr>
                <a:solidFill>
                  <a:schemeClr val="tx1"/>
                </a:solidFill>
                <a:latin typeface="+mn-lt"/>
                <a:cs typeface="Open Sans"/>
              </a:defRPr>
            </a:lvl5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22,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39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22,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0" name="Titre 1"/>
          <p:cNvSpPr>
            <a:spLocks noGrp="1"/>
          </p:cNvSpPr>
          <p:nvPr>
            <p:ph type="ctrTitle" hasCustomPrompt="1"/>
          </p:nvPr>
        </p:nvSpPr>
        <p:spPr>
          <a:xfrm>
            <a:off x="269692" y="3975759"/>
            <a:ext cx="8527956" cy="1123038"/>
          </a:xfrm>
        </p:spPr>
        <p:txBody>
          <a:bodyPr anchor="b"/>
          <a:lstStyle>
            <a:lvl1pPr algn="l">
              <a:defRPr sz="4498" baseline="0">
                <a:latin typeface="Arial"/>
                <a:cs typeface="Arial"/>
              </a:defRPr>
            </a:lvl1pPr>
          </a:lstStyle>
          <a:p>
            <a:r>
              <a:rPr lang="en-US" dirty="0"/>
              <a:t>Section Title</a:t>
            </a:r>
            <a:endParaRPr lang="fr-FR" dirty="0"/>
          </a:p>
        </p:txBody>
      </p:sp>
      <p:sp>
        <p:nvSpPr>
          <p:cNvPr id="31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69692" y="3093891"/>
            <a:ext cx="8527956" cy="867169"/>
          </a:xfrm>
        </p:spPr>
        <p:txBody>
          <a:bodyPr anchor="b"/>
          <a:lstStyle>
            <a:lvl1pPr marL="0" indent="0" algn="l">
              <a:buNone/>
              <a:defRPr sz="1799">
                <a:latin typeface="Arial"/>
                <a:cs typeface="Arial"/>
              </a:defRPr>
            </a:lvl1pPr>
            <a:lvl2pPr marL="342717" indent="0" algn="ctr">
              <a:buNone/>
              <a:defRPr sz="1499"/>
            </a:lvl2pPr>
            <a:lvl3pPr marL="685434" indent="0" algn="ctr">
              <a:buNone/>
              <a:defRPr sz="1349"/>
            </a:lvl3pPr>
            <a:lvl4pPr marL="1028151" indent="0" algn="ctr">
              <a:buNone/>
              <a:defRPr sz="1199"/>
            </a:lvl4pPr>
            <a:lvl5pPr marL="1370868" indent="0" algn="ctr">
              <a:buNone/>
              <a:defRPr sz="1199"/>
            </a:lvl5pPr>
            <a:lvl6pPr marL="1713586" indent="0" algn="ctr">
              <a:buNone/>
              <a:defRPr sz="1199"/>
            </a:lvl6pPr>
            <a:lvl7pPr marL="2056303" indent="0" algn="ctr">
              <a:buNone/>
              <a:defRPr sz="1199"/>
            </a:lvl7pPr>
            <a:lvl8pPr marL="2399020" indent="0" algn="ctr">
              <a:buNone/>
              <a:defRPr sz="1199"/>
            </a:lvl8pPr>
            <a:lvl9pPr marL="2741737" indent="0" algn="ctr">
              <a:buNone/>
              <a:defRPr sz="1199"/>
            </a:lvl9pPr>
          </a:lstStyle>
          <a:p>
            <a:r>
              <a:rPr lang="en-US" dirty="0"/>
              <a:t>Subtitle Section</a:t>
            </a:r>
            <a:endParaRPr lang="fr-FR" dirty="0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269692" y="5098797"/>
            <a:ext cx="2304369" cy="0"/>
          </a:xfrm>
          <a:prstGeom prst="line">
            <a:avLst/>
          </a:prstGeom>
          <a:ln w="76200" cmpd="sng">
            <a:solidFill>
              <a:srgbClr val="0071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5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98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774">
                <a:latin typeface="+mn-lt"/>
              </a:defRPr>
            </a:lvl1pPr>
            <a:lvl2pPr>
              <a:defRPr sz="2399">
                <a:latin typeface="+mn-lt"/>
              </a:defRPr>
            </a:lvl2pPr>
            <a:lvl3pPr>
              <a:defRPr sz="2024">
                <a:latin typeface="+mn-lt"/>
              </a:defRPr>
            </a:lvl3pPr>
            <a:lvl4pPr>
              <a:defRPr sz="1799">
                <a:latin typeface="+mn-lt"/>
              </a:defRPr>
            </a:lvl4pPr>
            <a:lvl5pPr>
              <a:defRPr sz="1799">
                <a:latin typeface="+mn-lt"/>
              </a:defRPr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774">
                <a:latin typeface="+mn-lt"/>
              </a:defRPr>
            </a:lvl1pPr>
            <a:lvl2pPr>
              <a:defRPr sz="2399">
                <a:latin typeface="+mn-lt"/>
              </a:defRPr>
            </a:lvl2pPr>
            <a:lvl3pPr>
              <a:defRPr sz="2024">
                <a:latin typeface="+mn-lt"/>
              </a:defRPr>
            </a:lvl3pPr>
            <a:lvl4pPr>
              <a:defRPr sz="1799">
                <a:latin typeface="+mn-lt"/>
              </a:defRPr>
            </a:lvl4pPr>
            <a:lvl5pPr>
              <a:defRPr sz="1799">
                <a:latin typeface="+mn-lt"/>
              </a:defRPr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22,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70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98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3"/>
          </a:xfrm>
        </p:spPr>
        <p:txBody>
          <a:bodyPr anchor="b">
            <a:normAutofit/>
          </a:bodyPr>
          <a:lstStyle>
            <a:lvl1pPr marL="0" indent="0">
              <a:buNone/>
              <a:defRPr sz="2099" b="0">
                <a:solidFill>
                  <a:srgbClr val="0071CE"/>
                </a:solidFill>
                <a:latin typeface="+mn-lt"/>
              </a:defRPr>
            </a:lvl1pPr>
            <a:lvl2pPr marL="457082" indent="0">
              <a:buNone/>
              <a:defRPr sz="2024" b="1"/>
            </a:lvl2pPr>
            <a:lvl3pPr marL="914163" indent="0">
              <a:buNone/>
              <a:defRPr sz="1799" b="1"/>
            </a:lvl3pPr>
            <a:lvl4pPr marL="1371246" indent="0">
              <a:buNone/>
              <a:defRPr sz="1574" b="1"/>
            </a:lvl4pPr>
            <a:lvl5pPr marL="1828328" indent="0">
              <a:buNone/>
              <a:defRPr sz="1574" b="1"/>
            </a:lvl5pPr>
            <a:lvl6pPr marL="2285409" indent="0">
              <a:buNone/>
              <a:defRPr sz="1574" b="1"/>
            </a:lvl6pPr>
            <a:lvl7pPr marL="2742491" indent="0">
              <a:buNone/>
              <a:defRPr sz="1574" b="1"/>
            </a:lvl7pPr>
            <a:lvl8pPr marL="3199572" indent="0">
              <a:buNone/>
              <a:defRPr sz="1574" b="1"/>
            </a:lvl8pPr>
            <a:lvl9pPr marL="3656654" indent="0">
              <a:buNone/>
              <a:defRPr sz="1574" b="1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399">
                <a:latin typeface="+mn-lt"/>
              </a:defRPr>
            </a:lvl1pPr>
            <a:lvl2pPr>
              <a:defRPr sz="2024">
                <a:latin typeface="+mn-lt"/>
              </a:defRPr>
            </a:lvl2pPr>
            <a:lvl3pPr>
              <a:defRPr sz="1799">
                <a:latin typeface="+mn-lt"/>
              </a:defRPr>
            </a:lvl3pPr>
            <a:lvl4pPr>
              <a:defRPr sz="1574">
                <a:latin typeface="+mn-lt"/>
              </a:defRPr>
            </a:lvl4pPr>
            <a:lvl5pPr>
              <a:defRPr sz="1574">
                <a:latin typeface="+mn-lt"/>
              </a:defRPr>
            </a:lvl5pPr>
            <a:lvl6pPr>
              <a:defRPr sz="1574"/>
            </a:lvl6pPr>
            <a:lvl7pPr>
              <a:defRPr sz="1574"/>
            </a:lvl7pPr>
            <a:lvl8pPr>
              <a:defRPr sz="1574"/>
            </a:lvl8pPr>
            <a:lvl9pPr>
              <a:defRPr sz="1574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3"/>
          </a:xfrm>
        </p:spPr>
        <p:txBody>
          <a:bodyPr anchor="b">
            <a:normAutofit/>
          </a:bodyPr>
          <a:lstStyle>
            <a:lvl1pPr marL="0" indent="0">
              <a:buNone/>
              <a:defRPr sz="2099" b="0">
                <a:solidFill>
                  <a:srgbClr val="0071CE"/>
                </a:solidFill>
                <a:latin typeface="+mn-lt"/>
              </a:defRPr>
            </a:lvl1pPr>
            <a:lvl2pPr marL="457082" indent="0">
              <a:buNone/>
              <a:defRPr sz="2024" b="1"/>
            </a:lvl2pPr>
            <a:lvl3pPr marL="914163" indent="0">
              <a:buNone/>
              <a:defRPr sz="1799" b="1"/>
            </a:lvl3pPr>
            <a:lvl4pPr marL="1371246" indent="0">
              <a:buNone/>
              <a:defRPr sz="1574" b="1"/>
            </a:lvl4pPr>
            <a:lvl5pPr marL="1828328" indent="0">
              <a:buNone/>
              <a:defRPr sz="1574" b="1"/>
            </a:lvl5pPr>
            <a:lvl6pPr marL="2285409" indent="0">
              <a:buNone/>
              <a:defRPr sz="1574" b="1"/>
            </a:lvl6pPr>
            <a:lvl7pPr marL="2742491" indent="0">
              <a:buNone/>
              <a:defRPr sz="1574" b="1"/>
            </a:lvl7pPr>
            <a:lvl8pPr marL="3199572" indent="0">
              <a:buNone/>
              <a:defRPr sz="1574" b="1"/>
            </a:lvl8pPr>
            <a:lvl9pPr marL="3656654" indent="0">
              <a:buNone/>
              <a:defRPr sz="1574" b="1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399">
                <a:latin typeface="+mn-lt"/>
              </a:defRPr>
            </a:lvl1pPr>
            <a:lvl2pPr>
              <a:defRPr sz="2024">
                <a:latin typeface="+mn-lt"/>
              </a:defRPr>
            </a:lvl2pPr>
            <a:lvl3pPr>
              <a:defRPr sz="1799">
                <a:latin typeface="+mn-lt"/>
              </a:defRPr>
            </a:lvl3pPr>
            <a:lvl4pPr>
              <a:defRPr sz="1574">
                <a:latin typeface="+mn-lt"/>
              </a:defRPr>
            </a:lvl4pPr>
            <a:lvl5pPr>
              <a:defRPr sz="1574">
                <a:latin typeface="+mn-lt"/>
              </a:defRPr>
            </a:lvl5pPr>
            <a:lvl6pPr>
              <a:defRPr sz="1574"/>
            </a:lvl6pPr>
            <a:lvl7pPr>
              <a:defRPr sz="1574"/>
            </a:lvl7pPr>
            <a:lvl8pPr>
              <a:defRPr sz="1574"/>
            </a:lvl8pPr>
            <a:lvl9pPr>
              <a:defRPr sz="1574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22, 2020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90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98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22, 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5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22,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696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1"/>
          </a:xfrm>
        </p:spPr>
        <p:txBody>
          <a:bodyPr anchor="b"/>
          <a:lstStyle>
            <a:lvl1pPr algn="l">
              <a:defRPr sz="2024" b="0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23">
                <a:latin typeface="+mn-lt"/>
              </a:defRPr>
            </a:lvl1pPr>
            <a:lvl2pPr>
              <a:defRPr sz="2774">
                <a:latin typeface="+mn-lt"/>
              </a:defRPr>
            </a:lvl2pPr>
            <a:lvl3pPr>
              <a:defRPr sz="2399">
                <a:latin typeface="+mn-lt"/>
              </a:defRPr>
            </a:lvl3pPr>
            <a:lvl4pPr>
              <a:defRPr sz="2024">
                <a:latin typeface="+mn-lt"/>
              </a:defRPr>
            </a:lvl4pPr>
            <a:lvl5pPr>
              <a:defRPr sz="2024">
                <a:latin typeface="+mn-lt"/>
              </a:defRPr>
            </a:lvl5pPr>
            <a:lvl6pPr>
              <a:defRPr sz="2024"/>
            </a:lvl6pPr>
            <a:lvl7pPr>
              <a:defRPr sz="2024"/>
            </a:lvl7pPr>
            <a:lvl8pPr>
              <a:defRPr sz="2024"/>
            </a:lvl8pPr>
            <a:lvl9pPr>
              <a:defRPr sz="2024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24">
                <a:latin typeface="+mn-lt"/>
              </a:defRPr>
            </a:lvl1pPr>
            <a:lvl2pPr marL="457082" indent="0">
              <a:buNone/>
              <a:defRPr sz="1199"/>
            </a:lvl2pPr>
            <a:lvl3pPr marL="914163" indent="0">
              <a:buNone/>
              <a:defRPr sz="974"/>
            </a:lvl3pPr>
            <a:lvl4pPr marL="1371246" indent="0">
              <a:buNone/>
              <a:defRPr sz="900"/>
            </a:lvl4pPr>
            <a:lvl5pPr marL="1828328" indent="0">
              <a:buNone/>
              <a:defRPr sz="900"/>
            </a:lvl5pPr>
            <a:lvl6pPr marL="2285409" indent="0">
              <a:buNone/>
              <a:defRPr sz="900"/>
            </a:lvl6pPr>
            <a:lvl7pPr marL="2742491" indent="0">
              <a:buNone/>
              <a:defRPr sz="900"/>
            </a:lvl7pPr>
            <a:lvl8pPr marL="3199572" indent="0">
              <a:buNone/>
              <a:defRPr sz="900"/>
            </a:lvl8pPr>
            <a:lvl9pPr marL="3656654" indent="0">
              <a:buNone/>
              <a:defRPr sz="900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22,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3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24" b="0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23"/>
            </a:lvl1pPr>
            <a:lvl2pPr marL="457082" indent="0">
              <a:buNone/>
              <a:defRPr sz="2774"/>
            </a:lvl2pPr>
            <a:lvl3pPr marL="914163" indent="0">
              <a:buNone/>
              <a:defRPr sz="2399"/>
            </a:lvl3pPr>
            <a:lvl4pPr marL="1371246" indent="0">
              <a:buNone/>
              <a:defRPr sz="2024"/>
            </a:lvl4pPr>
            <a:lvl5pPr marL="1828328" indent="0">
              <a:buNone/>
              <a:defRPr sz="2024"/>
            </a:lvl5pPr>
            <a:lvl6pPr marL="2285409" indent="0">
              <a:buNone/>
              <a:defRPr sz="2024"/>
            </a:lvl6pPr>
            <a:lvl7pPr marL="2742491" indent="0">
              <a:buNone/>
              <a:defRPr sz="2024"/>
            </a:lvl7pPr>
            <a:lvl8pPr marL="3199572" indent="0">
              <a:buNone/>
              <a:defRPr sz="2024"/>
            </a:lvl8pPr>
            <a:lvl9pPr marL="3656654" indent="0">
              <a:buNone/>
              <a:defRPr sz="2024"/>
            </a:lvl9pPr>
          </a:lstStyle>
          <a:p>
            <a:r>
              <a:rPr lang="fr-FR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24">
                <a:latin typeface="+mn-lt"/>
              </a:defRPr>
            </a:lvl1pPr>
            <a:lvl2pPr marL="457082" indent="0">
              <a:buNone/>
              <a:defRPr sz="1199"/>
            </a:lvl2pPr>
            <a:lvl3pPr marL="914163" indent="0">
              <a:buNone/>
              <a:defRPr sz="974"/>
            </a:lvl3pPr>
            <a:lvl4pPr marL="1371246" indent="0">
              <a:buNone/>
              <a:defRPr sz="900"/>
            </a:lvl4pPr>
            <a:lvl5pPr marL="1828328" indent="0">
              <a:buNone/>
              <a:defRPr sz="900"/>
            </a:lvl5pPr>
            <a:lvl6pPr marL="2285409" indent="0">
              <a:buNone/>
              <a:defRPr sz="900"/>
            </a:lvl6pPr>
            <a:lvl7pPr marL="2742491" indent="0">
              <a:buNone/>
              <a:defRPr sz="900"/>
            </a:lvl7pPr>
            <a:lvl8pPr marL="3199572" indent="0">
              <a:buNone/>
              <a:defRPr sz="900"/>
            </a:lvl8pPr>
            <a:lvl9pPr marL="3656654" indent="0">
              <a:buNone/>
              <a:defRPr sz="900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22,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22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274639"/>
            <a:ext cx="8229600" cy="1143000"/>
          </a:xfrm>
          <a:prstGeom prst="rect">
            <a:avLst/>
          </a:prstGeom>
        </p:spPr>
        <p:txBody>
          <a:bodyPr vert="horz" lIns="121954" tIns="60977" rIns="121954" bIns="60977" rtlCol="0" anchor="ctr">
            <a:normAutofit/>
          </a:bodyPr>
          <a:lstStyle/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00202"/>
            <a:ext cx="8229600" cy="4525963"/>
          </a:xfrm>
          <a:prstGeom prst="rect">
            <a:avLst/>
          </a:prstGeom>
        </p:spPr>
        <p:txBody>
          <a:bodyPr vert="horz" lIns="121954" tIns="60977" rIns="121954" bIns="60977" rtlCol="0">
            <a:normAutofit/>
          </a:bodyPr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January 22, 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2"/>
            <a:ext cx="2895600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B41C4-1474-8D42-B330-D282868383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-IW.png"/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50287" y="0"/>
            <a:ext cx="893712" cy="945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55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457082" rtl="0" eaLnBrk="1" latinLnBrk="0" hangingPunct="1">
        <a:spcBef>
          <a:spcPct val="0"/>
        </a:spcBef>
        <a:buNone/>
        <a:defRPr sz="3298" kern="1200">
          <a:solidFill>
            <a:srgbClr val="0071CE"/>
          </a:solidFill>
          <a:latin typeface="+mj-lt"/>
          <a:ea typeface="+mj-ea"/>
          <a:cs typeface="Arial"/>
        </a:defRPr>
      </a:lvl1pPr>
    </p:titleStyle>
    <p:bodyStyle>
      <a:lvl1pPr marL="342812" indent="-342812" algn="l" defTabSz="457082" rtl="0" eaLnBrk="1" latinLnBrk="0" hangingPunct="1">
        <a:spcBef>
          <a:spcPct val="20000"/>
        </a:spcBef>
        <a:buFont typeface="Arial"/>
        <a:buChar char="•"/>
        <a:defRPr sz="3223" kern="1200">
          <a:solidFill>
            <a:schemeClr val="tx1"/>
          </a:solidFill>
          <a:latin typeface="+mn-lt"/>
          <a:ea typeface="+mn-ea"/>
          <a:cs typeface="Arial"/>
        </a:defRPr>
      </a:lvl1pPr>
      <a:lvl2pPr marL="742758" indent="-285676" algn="l" defTabSz="457082" rtl="0" eaLnBrk="1" latinLnBrk="0" hangingPunct="1">
        <a:spcBef>
          <a:spcPct val="20000"/>
        </a:spcBef>
        <a:buFont typeface="Arial"/>
        <a:buChar char="–"/>
        <a:defRPr sz="2774" kern="1200">
          <a:solidFill>
            <a:schemeClr val="tx1"/>
          </a:solidFill>
          <a:latin typeface="+mn-lt"/>
          <a:ea typeface="+mn-ea"/>
          <a:cs typeface="Arial"/>
        </a:defRPr>
      </a:lvl2pPr>
      <a:lvl3pPr marL="1142704" indent="-228541" algn="l" defTabSz="457082" rtl="0" eaLnBrk="1" latinLnBrk="0" hangingPunct="1">
        <a:spcBef>
          <a:spcPct val="20000"/>
        </a:spcBef>
        <a:buFont typeface="Arial"/>
        <a:buChar char="•"/>
        <a:defRPr sz="2399" kern="1200">
          <a:solidFill>
            <a:schemeClr val="tx1"/>
          </a:solidFill>
          <a:latin typeface="+mn-lt"/>
          <a:ea typeface="+mn-ea"/>
          <a:cs typeface="Arial"/>
        </a:defRPr>
      </a:lvl3pPr>
      <a:lvl4pPr marL="1599787" indent="-228541" algn="l" defTabSz="457082" rtl="0" eaLnBrk="1" latinLnBrk="0" hangingPunct="1">
        <a:spcBef>
          <a:spcPct val="20000"/>
        </a:spcBef>
        <a:buFont typeface="Arial"/>
        <a:buChar char="–"/>
        <a:defRPr sz="2024" kern="1200">
          <a:solidFill>
            <a:schemeClr val="tx1"/>
          </a:solidFill>
          <a:latin typeface="+mn-lt"/>
          <a:ea typeface="+mn-ea"/>
          <a:cs typeface="Arial"/>
        </a:defRPr>
      </a:lvl4pPr>
      <a:lvl5pPr marL="2056868" indent="-228541" algn="l" defTabSz="457082" rtl="0" eaLnBrk="1" latinLnBrk="0" hangingPunct="1">
        <a:spcBef>
          <a:spcPct val="20000"/>
        </a:spcBef>
        <a:buFont typeface="Arial"/>
        <a:buChar char="»"/>
        <a:defRPr sz="2024" kern="1200">
          <a:solidFill>
            <a:schemeClr val="tx1"/>
          </a:solidFill>
          <a:latin typeface="+mn-lt"/>
          <a:ea typeface="+mn-ea"/>
          <a:cs typeface="Arial"/>
        </a:defRPr>
      </a:lvl5pPr>
      <a:lvl6pPr marL="2513950" indent="-228541" algn="l" defTabSz="457082" rtl="0" eaLnBrk="1" latinLnBrk="0" hangingPunct="1">
        <a:spcBef>
          <a:spcPct val="20000"/>
        </a:spcBef>
        <a:buFont typeface="Arial"/>
        <a:buChar char="•"/>
        <a:defRPr sz="2024" kern="1200">
          <a:solidFill>
            <a:schemeClr val="tx1"/>
          </a:solidFill>
          <a:latin typeface="+mn-lt"/>
          <a:ea typeface="+mn-ea"/>
          <a:cs typeface="+mn-cs"/>
        </a:defRPr>
      </a:lvl6pPr>
      <a:lvl7pPr marL="2971032" indent="-228541" algn="l" defTabSz="457082" rtl="0" eaLnBrk="1" latinLnBrk="0" hangingPunct="1">
        <a:spcBef>
          <a:spcPct val="20000"/>
        </a:spcBef>
        <a:buFont typeface="Arial"/>
        <a:buChar char="•"/>
        <a:defRPr sz="2024" kern="1200">
          <a:solidFill>
            <a:schemeClr val="tx1"/>
          </a:solidFill>
          <a:latin typeface="+mn-lt"/>
          <a:ea typeface="+mn-ea"/>
          <a:cs typeface="+mn-cs"/>
        </a:defRPr>
      </a:lvl7pPr>
      <a:lvl8pPr marL="3428113" indent="-228541" algn="l" defTabSz="457082" rtl="0" eaLnBrk="1" latinLnBrk="0" hangingPunct="1">
        <a:spcBef>
          <a:spcPct val="20000"/>
        </a:spcBef>
        <a:buFont typeface="Arial"/>
        <a:buChar char="•"/>
        <a:defRPr sz="2024" kern="1200">
          <a:solidFill>
            <a:schemeClr val="tx1"/>
          </a:solidFill>
          <a:latin typeface="+mn-lt"/>
          <a:ea typeface="+mn-ea"/>
          <a:cs typeface="+mn-cs"/>
        </a:defRPr>
      </a:lvl8pPr>
      <a:lvl9pPr marL="3885196" indent="-228541" algn="l" defTabSz="457082" rtl="0" eaLnBrk="1" latinLnBrk="0" hangingPunct="1">
        <a:spcBef>
          <a:spcPct val="20000"/>
        </a:spcBef>
        <a:buFont typeface="Arial"/>
        <a:buChar char="•"/>
        <a:defRPr sz="2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82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63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246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328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409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491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572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654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2824223"/>
            <a:ext cx="9041130" cy="1616983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Reliability and Lifetime performance discussion</a:t>
            </a:r>
            <a:endParaRPr lang="en-US" sz="3600" dirty="0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45079F45-DCDB-FB41-9F26-1E15ABD291BE}"/>
              </a:ext>
            </a:extLst>
          </p:cNvPr>
          <p:cNvSpPr txBox="1">
            <a:spLocks/>
          </p:cNvSpPr>
          <p:nvPr/>
        </p:nvSpPr>
        <p:spPr>
          <a:xfrm>
            <a:off x="923290" y="5613721"/>
            <a:ext cx="7194549" cy="804135"/>
          </a:xfrm>
          <a:prstGeom prst="rect">
            <a:avLst/>
          </a:prstGeom>
          <a:solidFill>
            <a:schemeClr val="bg1"/>
          </a:solidFill>
        </p:spPr>
        <p:txBody>
          <a:bodyPr vert="horz" lIns="121954" tIns="60977" rIns="121954" bIns="60977" rtlCol="0" anchor="b">
            <a:noAutofit/>
          </a:bodyPr>
          <a:lstStyle>
            <a:lvl1pPr marL="0" indent="0" algn="l" defTabSz="457082" rtl="0" eaLnBrk="1" latinLnBrk="0" hangingPunct="1">
              <a:spcBef>
                <a:spcPct val="20000"/>
              </a:spcBef>
              <a:buFont typeface="Arial"/>
              <a:buNone/>
              <a:defRPr sz="1799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342717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499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685434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349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1028151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4pPr>
            <a:lvl5pPr marL="1370868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5pPr>
            <a:lvl6pPr marL="1713586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6303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99020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1737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Lou Wheatcraft</a:t>
            </a:r>
            <a:br>
              <a:rPr lang="en-US" sz="24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Wheatland Consulting, LLC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78FC761-AD7F-F242-B91A-E491037B1DD8}"/>
              </a:ext>
            </a:extLst>
          </p:cNvPr>
          <p:cNvSpPr/>
          <p:nvPr/>
        </p:nvSpPr>
        <p:spPr>
          <a:xfrm>
            <a:off x="1207312" y="6581001"/>
            <a:ext cx="641816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Copyright © 2020 by Wheatcraft. May only be used with permission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3426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90BE4F9-EEEE-C64A-BCC1-AA6B24090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Reliability and performance as a function of lifetime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6582C1D-2BC1-454B-A676-ADC771B8E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196" y="1477369"/>
            <a:ext cx="8501604" cy="4068761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Common to see requirements for reliability, lifetime, and performance as separate independent requirements</a:t>
            </a:r>
          </a:p>
          <a:p>
            <a:r>
              <a:rPr lang="en-US" sz="2000" dirty="0"/>
              <a:t>Completeness and feasibility of the requirement set</a:t>
            </a:r>
          </a:p>
          <a:p>
            <a:r>
              <a:rPr lang="en-US" sz="2000" dirty="0"/>
              <a:t>Need to write requirements to communicate stakeholder expectations.</a:t>
            </a:r>
          </a:p>
          <a:p>
            <a:pPr lvl="1"/>
            <a:r>
              <a:rPr lang="en-US" sz="1800" dirty="0"/>
              <a:t>Reliability of what? All functions and performance? With or without periodic maintenance?</a:t>
            </a:r>
          </a:p>
          <a:p>
            <a:pPr lvl="1"/>
            <a:r>
              <a:rPr lang="en-US" sz="1800" dirty="0"/>
              <a:t>Reliability after how much use?  How many operating cycles? Under what operating conditions?</a:t>
            </a:r>
          </a:p>
          <a:p>
            <a:pPr lvl="1"/>
            <a:r>
              <a:rPr lang="en-US" sz="1800" dirty="0"/>
              <a:t>Reliability at what point in time of a product life cycle? </a:t>
            </a:r>
          </a:p>
          <a:p>
            <a:pPr lvl="1"/>
            <a:r>
              <a:rPr lang="en-US" sz="1800" dirty="0"/>
              <a:t>Reliability after a period of time or use?</a:t>
            </a:r>
          </a:p>
          <a:p>
            <a:pPr lvl="1"/>
            <a:r>
              <a:rPr lang="en-US" sz="1800" dirty="0"/>
              <a:t>Dependency of reliability as a function of the level of performance?  xx reliability at max performance or nominal performance?  Surge capability? For how long?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2F04B2-943C-0E4C-B904-9D99E9F2F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22, 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96D642-A181-1445-9763-D84A6D92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F7017-1253-B445-A646-C6C5D6BC6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0182F1-4505-9649-8403-58EEBCE0FEFC}"/>
              </a:ext>
            </a:extLst>
          </p:cNvPr>
          <p:cNvSpPr txBox="1"/>
          <p:nvPr/>
        </p:nvSpPr>
        <p:spPr>
          <a:xfrm>
            <a:off x="604777" y="5505877"/>
            <a:ext cx="7934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What is feasible? What will be the V&amp;V success criteria? What proof is needed?</a:t>
            </a:r>
          </a:p>
        </p:txBody>
      </p:sp>
    </p:spTree>
    <p:extLst>
      <p:ext uri="{BB962C8B-B14F-4D97-AF65-F5344CB8AC3E}">
        <p14:creationId xmlns:p14="http://schemas.microsoft.com/office/powerpoint/2010/main" val="1907458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098" y="189795"/>
            <a:ext cx="5274302" cy="710537"/>
          </a:xfrm>
        </p:spPr>
        <p:txBody>
          <a:bodyPr/>
          <a:lstStyle/>
          <a:p>
            <a:r>
              <a:rPr lang="en-US"/>
              <a:t>Reliability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023" y="1178673"/>
            <a:ext cx="9144000" cy="5489532"/>
          </a:xfrm>
        </p:spPr>
        <p:txBody>
          <a:bodyPr>
            <a:normAutofit/>
          </a:bodyPr>
          <a:lstStyle/>
          <a:p>
            <a:r>
              <a:rPr lang="en-US" sz="2000" b="0" dirty="0"/>
              <a:t>Reliability can be difficult to specify</a:t>
            </a:r>
          </a:p>
          <a:p>
            <a:pPr lvl="1"/>
            <a:r>
              <a:rPr lang="en-US" sz="1800" dirty="0"/>
              <a:t>Specialty SE area – requires training and experience</a:t>
            </a:r>
          </a:p>
          <a:p>
            <a:r>
              <a:rPr lang="en-US" sz="2000" b="0" dirty="0"/>
              <a:t>Reliability metrics are best stated as probability statements that are measurable by test or analysis</a:t>
            </a:r>
          </a:p>
          <a:p>
            <a:r>
              <a:rPr lang="en-US" sz="2000" b="0" dirty="0"/>
              <a:t>Need to take into account the customer usage and operating environment</a:t>
            </a:r>
          </a:p>
          <a:p>
            <a:pPr lvl="1"/>
            <a:r>
              <a:rPr lang="en-US" sz="1800" dirty="0"/>
              <a:t>Operating environment and conditions of use need to be specified in your requirements</a:t>
            </a:r>
          </a:p>
          <a:p>
            <a:r>
              <a:rPr lang="en-US" sz="2000" b="0" dirty="0"/>
              <a:t>Time: reliability statement is incomplete without specifying the time window</a:t>
            </a:r>
          </a:p>
          <a:p>
            <a:r>
              <a:rPr lang="en-US" sz="2000" b="0" dirty="0"/>
              <a:t>Failure Definition: </a:t>
            </a:r>
          </a:p>
          <a:p>
            <a:pPr lvl="1"/>
            <a:r>
              <a:rPr lang="en-US" sz="1800" dirty="0"/>
              <a:t>Fault tolerance: single or double fault tolerant?</a:t>
            </a:r>
          </a:p>
          <a:p>
            <a:pPr lvl="1"/>
            <a:r>
              <a:rPr lang="en-US" sz="1800" dirty="0"/>
              <a:t>Complete failure or degradation of the product performance over time?</a:t>
            </a:r>
          </a:p>
          <a:p>
            <a:r>
              <a:rPr lang="en-US" sz="2000" b="0" dirty="0"/>
              <a:t>Confidence Level: allows for consideration of the variability of data being compared to the specification</a:t>
            </a:r>
          </a:p>
          <a:p>
            <a:pPr marL="0" indent="0">
              <a:buNone/>
            </a:pPr>
            <a:endParaRPr lang="en-US" sz="2000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AC6EB-5948-4DF8-B5CC-E711E8013C8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28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098" y="127165"/>
            <a:ext cx="5724468" cy="668334"/>
          </a:xfrm>
        </p:spPr>
        <p:txBody>
          <a:bodyPr/>
          <a:lstStyle/>
          <a:p>
            <a:r>
              <a:rPr lang="en-US" dirty="0"/>
              <a:t>Reliability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597" y="1380307"/>
            <a:ext cx="9144000" cy="5341170"/>
          </a:xfrm>
        </p:spPr>
        <p:txBody>
          <a:bodyPr>
            <a:noAutofit/>
          </a:bodyPr>
          <a:lstStyle/>
          <a:p>
            <a:pPr>
              <a:spcBef>
                <a:spcPts val="200"/>
              </a:spcBef>
            </a:pPr>
            <a:r>
              <a:rPr lang="en-US" sz="2000" b="0" dirty="0"/>
              <a:t>Mean Time To Failure (MTTF) vs Mean Time Between Failures (MTBF).  </a:t>
            </a:r>
          </a:p>
          <a:p>
            <a:pPr lvl="1">
              <a:spcBef>
                <a:spcPts val="200"/>
              </a:spcBef>
            </a:pPr>
            <a:r>
              <a:rPr lang="en-US" sz="1800" dirty="0"/>
              <a:t>For repairable items use MTBF</a:t>
            </a:r>
          </a:p>
          <a:p>
            <a:pPr lvl="1">
              <a:spcBef>
                <a:spcPts val="200"/>
              </a:spcBef>
            </a:pPr>
            <a:r>
              <a:rPr lang="en-US" sz="1800" dirty="0"/>
              <a:t>For MTBF, consider the maintenance interval</a:t>
            </a:r>
          </a:p>
          <a:p>
            <a:pPr>
              <a:spcBef>
                <a:spcPts val="200"/>
              </a:spcBef>
            </a:pPr>
            <a:r>
              <a:rPr lang="en-US" sz="2000" b="0" dirty="0"/>
              <a:t>Failure rate = 1/MTBF</a:t>
            </a:r>
          </a:p>
          <a:p>
            <a:pPr lvl="1">
              <a:spcBef>
                <a:spcPts val="200"/>
              </a:spcBef>
            </a:pPr>
            <a:r>
              <a:rPr lang="en-US" sz="2000" dirty="0"/>
              <a:t>“Failure rate = 0.0001 failures per hour” </a:t>
            </a:r>
          </a:p>
          <a:p>
            <a:pPr lvl="1">
              <a:spcBef>
                <a:spcPts val="200"/>
              </a:spcBef>
            </a:pPr>
            <a:r>
              <a:rPr lang="en-US" sz="2000" dirty="0"/>
              <a:t> MTBF = 10,000 hours</a:t>
            </a:r>
          </a:p>
          <a:p>
            <a:pPr>
              <a:spcBef>
                <a:spcPts val="200"/>
              </a:spcBef>
            </a:pPr>
            <a:r>
              <a:rPr lang="en-US" sz="2000" b="0" dirty="0"/>
              <a:t>B10 life = 10,000 hours, were </a:t>
            </a:r>
            <a:r>
              <a:rPr lang="en-US" sz="2000" b="0" dirty="0" err="1"/>
              <a:t>Bxx</a:t>
            </a:r>
            <a:r>
              <a:rPr lang="en-US" sz="2000" b="0" dirty="0"/>
              <a:t> refers to the time by which X% of the units in a population will have failed</a:t>
            </a:r>
          </a:p>
          <a:p>
            <a:pPr>
              <a:spcBef>
                <a:spcPts val="200"/>
              </a:spcBef>
            </a:pPr>
            <a:r>
              <a:rPr lang="en-US" sz="2000" b="0" dirty="0"/>
              <a:t>90% Reliability at 10,000 hours – same as previous</a:t>
            </a:r>
          </a:p>
          <a:p>
            <a:pPr lvl="1">
              <a:spcBef>
                <a:spcPts val="200"/>
              </a:spcBef>
            </a:pPr>
            <a:r>
              <a:rPr lang="en-US" sz="2000" dirty="0"/>
              <a:t>The time of interest is 10,000 hours. This could be design life, warranty period, or whatever operation/usage time is of interest to you and your customers.  </a:t>
            </a:r>
          </a:p>
          <a:p>
            <a:pPr>
              <a:spcBef>
                <a:spcPts val="200"/>
              </a:spcBef>
            </a:pPr>
            <a:r>
              <a:rPr lang="en-US" sz="2000" b="0" dirty="0"/>
              <a:t>90% Reliability at 10,000 hours with 90% confidence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AC6EB-5948-4DF8-B5CC-E711E8013C8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098" y="189795"/>
            <a:ext cx="5640062" cy="569860"/>
          </a:xfrm>
        </p:spPr>
        <p:txBody>
          <a:bodyPr>
            <a:normAutofit fontScale="90000"/>
          </a:bodyPr>
          <a:lstStyle/>
          <a:p>
            <a:r>
              <a:rPr lang="en-US" dirty="0"/>
              <a:t>Reliability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482940"/>
            <a:ext cx="9144000" cy="3892119"/>
          </a:xfrm>
        </p:spPr>
        <p:txBody>
          <a:bodyPr>
            <a:noAutofit/>
          </a:bodyPr>
          <a:lstStyle/>
          <a:p>
            <a:r>
              <a:rPr lang="en-US" sz="2000" b="0" dirty="0"/>
              <a:t>Any time (e.g., shipping, storage, and operation) a product is subjected to stress, there is the potential for failure. </a:t>
            </a:r>
          </a:p>
          <a:p>
            <a:pPr lvl="1"/>
            <a:r>
              <a:rPr lang="en-US" sz="2000" dirty="0"/>
              <a:t>stresses of non-operating periods can be more detrimental than those during operation. </a:t>
            </a:r>
          </a:p>
          <a:p>
            <a:pPr lvl="1"/>
            <a:r>
              <a:rPr lang="en-US" sz="2000" dirty="0"/>
              <a:t>a product may operate in a benign environment but may need extensive protection for shipping </a:t>
            </a:r>
          </a:p>
          <a:p>
            <a:pPr lvl="1"/>
            <a:r>
              <a:rPr lang="en-US" sz="2000" dirty="0"/>
              <a:t>many products during storage are susceptible to moisture, heat, and other environmental factors </a:t>
            </a:r>
          </a:p>
          <a:p>
            <a:pPr lvl="1"/>
            <a:r>
              <a:rPr lang="en-US" sz="2000" b="0" dirty="0"/>
              <a:t>These factors need to be considered when developing the reliability requirements and V&amp;V success criteria</a:t>
            </a:r>
          </a:p>
          <a:p>
            <a:r>
              <a:rPr lang="en-US" sz="2000" b="0" dirty="0"/>
              <a:t>Sources of failures: customer/user, repair, manufacturing, design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AC6EB-5948-4DF8-B5CC-E711E8013C8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102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40977-9632-0A4F-A957-04196A441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Reliability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0ADC7-A84F-4D4B-A96F-DE4169C586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1733" y="1883298"/>
            <a:ext cx="8365067" cy="3522080"/>
          </a:xfrm>
        </p:spPr>
        <p:txBody>
          <a:bodyPr>
            <a:normAutofit/>
          </a:bodyPr>
          <a:lstStyle/>
          <a:p>
            <a:r>
              <a:rPr lang="en-US" sz="2400" dirty="0"/>
              <a:t>Accuracy: </a:t>
            </a:r>
            <a:r>
              <a:rPr lang="en-US" sz="2400" b="0" dirty="0"/>
              <a:t>How close value is to required value</a:t>
            </a:r>
          </a:p>
          <a:p>
            <a:r>
              <a:rPr lang="en-US" sz="2400" dirty="0"/>
              <a:t>Precision</a:t>
            </a:r>
            <a:r>
              <a:rPr lang="en-US" sz="2400" b="0" dirty="0"/>
              <a:t>: How close are values to each other</a:t>
            </a:r>
          </a:p>
          <a:p>
            <a:endParaRPr lang="en-US" sz="2400" b="0" dirty="0"/>
          </a:p>
          <a:p>
            <a:r>
              <a:rPr lang="en-US" sz="2400" dirty="0"/>
              <a:t>For some performance requirements, need to also specify the accuracy and precision requirements over time.</a:t>
            </a:r>
          </a:p>
          <a:p>
            <a:pPr lvl="1"/>
            <a:r>
              <a:rPr lang="en-US" sz="2000" dirty="0"/>
              <a:t>Beginning of life, end of life</a:t>
            </a:r>
          </a:p>
          <a:p>
            <a:pPr lvl="1"/>
            <a:r>
              <a:rPr lang="en-US" sz="2000" dirty="0"/>
              <a:t>Allowable degradation</a:t>
            </a:r>
          </a:p>
          <a:p>
            <a:pPr marL="457082" lvl="1" indent="0">
              <a:buNone/>
            </a:pPr>
            <a:endParaRPr lang="en-US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CA3212-057C-A945-ADF3-E9230B71A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AC6EB-5948-4DF8-B5CC-E711E8013C8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8EBE3C-E9E5-894F-9F9B-FB6BE119B7D2}"/>
              </a:ext>
            </a:extLst>
          </p:cNvPr>
          <p:cNvSpPr txBox="1"/>
          <p:nvPr/>
        </p:nvSpPr>
        <p:spPr>
          <a:xfrm>
            <a:off x="604777" y="5505877"/>
            <a:ext cx="7934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What is feasible? What will be the V&amp;V success criteria? What proof is needed?</a:t>
            </a:r>
          </a:p>
        </p:txBody>
      </p:sp>
    </p:spTree>
    <p:extLst>
      <p:ext uri="{BB962C8B-B14F-4D97-AF65-F5344CB8AC3E}">
        <p14:creationId xmlns:p14="http://schemas.microsoft.com/office/powerpoint/2010/main" val="2124366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1B670-328E-494B-BAB6-42F4361CF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115" y="259329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Discussion?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5F73F-772C-2344-A391-5C9CB395EC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6828" y="6492875"/>
            <a:ext cx="2133600" cy="365125"/>
          </a:xfrm>
        </p:spPr>
        <p:txBody>
          <a:bodyPr/>
          <a:lstStyle/>
          <a:p>
            <a:r>
              <a:rPr lang="en-US"/>
              <a:t>January 22, 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239D5-CC34-ED46-B22B-EDC13A72D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9E6CFA-E338-3C48-873A-4B50B56D4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799929"/>
      </p:ext>
    </p:extLst>
  </p:cSld>
  <p:clrMapOvr>
    <a:masterClrMapping/>
  </p:clrMapOvr>
</p:sld>
</file>

<file path=ppt/theme/theme1.xml><?xml version="1.0" encoding="utf-8"?>
<a:theme xmlns:a="http://schemas.openxmlformats.org/drawingml/2006/main" name="IW2017 slide">
  <a:themeElements>
    <a:clrScheme name="INCOSE IW">
      <a:dk1>
        <a:srgbClr val="414042"/>
      </a:dk1>
      <a:lt1>
        <a:sysClr val="window" lastClr="FFFFFF"/>
      </a:lt1>
      <a:dk2>
        <a:srgbClr val="0071CE"/>
      </a:dk2>
      <a:lt2>
        <a:srgbClr val="EEECE1"/>
      </a:lt2>
      <a:accent1>
        <a:srgbClr val="618FCB"/>
      </a:accent1>
      <a:accent2>
        <a:srgbClr val="0071CE"/>
      </a:accent2>
      <a:accent3>
        <a:srgbClr val="0071CE"/>
      </a:accent3>
      <a:accent4>
        <a:srgbClr val="618FCB"/>
      </a:accent4>
      <a:accent5>
        <a:srgbClr val="618FCB"/>
      </a:accent5>
      <a:accent6>
        <a:srgbClr val="618FCB"/>
      </a:accent6>
      <a:hlink>
        <a:srgbClr val="0000FF"/>
      </a:hlink>
      <a:folHlink>
        <a:srgbClr val="981B1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999999"/>
        </a:solidFill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W2017 slide" id="{D0DEF17A-B678-44C5-B142-4599AD7C95CB}" vid="{E6F565E1-D5CB-4F19-A1C5-C87F5BFD1F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BE3443FEDB3542A32195D7903E37F2" ma:contentTypeVersion="1" ma:contentTypeDescription="Create a new document." ma:contentTypeScope="" ma:versionID="d24f8f5e388cdc519063733b1fb770b8">
  <xsd:schema xmlns:xsd="http://www.w3.org/2001/XMLSchema" xmlns:xs="http://www.w3.org/2001/XMLSchema" xmlns:p="http://schemas.microsoft.com/office/2006/metadata/properties" xmlns:ns2="07d0ccec-aae8-4814-a6d3-0c68dd73da2d" targetNamespace="http://schemas.microsoft.com/office/2006/metadata/properties" ma:root="true" ma:fieldsID="582c0593621e58af415d512296961cef" ns2:_="">
    <xsd:import namespace="07d0ccec-aae8-4814-a6d3-0c68dd73da2d"/>
    <xsd:element name="properties">
      <xsd:complexType>
        <xsd:sequence>
          <xsd:element name="documentManagement">
            <xsd:complexType>
              <xsd:all>
                <xsd:element ref="ns2:incoseDistribution" minOccurs="0"/>
                <xsd:element ref="ns2:df56f4c5a0be4550856ac6bd150af184" minOccurs="0"/>
                <xsd:element ref="ns2:TaxCatchAll" minOccurs="0"/>
                <xsd:element ref="ns2:TaxCatchAllLabel" minOccurs="0"/>
                <xsd:element ref="ns2:j6f62fd0e2284e44b1906b33aa785078" minOccurs="0"/>
                <xsd:element ref="ns2:o4d603b143c54403a43a44e339fe5e1a" minOccurs="0"/>
                <xsd:element ref="ns2:fc73f2c3713f415c9afd0faf07c59adc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d0ccec-aae8-4814-a6d3-0c68dd73da2d" elementFormDefault="qualified">
    <xsd:import namespace="http://schemas.microsoft.com/office/2006/documentManagement/types"/>
    <xsd:import namespace="http://schemas.microsoft.com/office/infopath/2007/PartnerControls"/>
    <xsd:element name="incoseDistribution" ma:index="8" nillable="true" ma:displayName="Distribution" ma:default="" ma:internalName="incoseDistribution">
      <xsd:simpleType>
        <xsd:restriction base="dms:Choice">
          <xsd:enumeration value="Open For Public Distribution"/>
          <xsd:enumeration value="Internal to INCOSE Members"/>
        </xsd:restriction>
      </xsd:simpleType>
    </xsd:element>
    <xsd:element name="df56f4c5a0be4550856ac6bd150af184" ma:index="9" nillable="true" ma:taxonomy="true" ma:internalName="df56f4c5a0be4550856ac6bd150af184" ma:taxonomyFieldName="incoseChapters" ma:displayName="Chapters" ma:default="" ma:fieldId="{df56f4c5-a0be-4550-856a-c6bd150af184}" ma:sspId="08fe2f84-03a1-48cf-9e03-1bf6c33fafbe" ma:termSetId="cfb95cbd-7a79-444e-88d9-ed9ec2f185f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62e79503-1a2b-4294-a229-384a0f52ada3}" ma:internalName="TaxCatchAll" ma:showField="CatchAllData" ma:web="07d0ccec-aae8-4814-a6d3-0c68dd73da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62e79503-1a2b-4294-a229-384a0f52ada3}" ma:internalName="TaxCatchAllLabel" ma:readOnly="true" ma:showField="CatchAllDataLabel" ma:web="07d0ccec-aae8-4814-a6d3-0c68dd73da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6f62fd0e2284e44b1906b33aa785078" ma:index="13" nillable="true" ma:taxonomy="true" ma:internalName="j6f62fd0e2284e44b1906b33aa785078" ma:taxonomyFieldName="incoseWorkingGroup" ma:displayName="Working Groups" ma:default="" ma:fieldId="{36f62fd0-e228-4e44-b190-6b33aa785078}" ma:sspId="08fe2f84-03a1-48cf-9e03-1bf6c33fafbe" ma:termSetId="b4545d9d-43c2-43a5-b101-c26e148252f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d603b143c54403a43a44e339fe5e1a" ma:index="15" nillable="true" ma:taxonomy="true" ma:internalName="o4d603b143c54403a43a44e339fe5e1a" ma:taxonomyFieldName="incoseOrganizations" ma:displayName="Organizations" ma:default="" ma:fieldId="{84d603b1-43c5-4403-a43a-44e339fe5e1a}" ma:sspId="08fe2f84-03a1-48cf-9e03-1bf6c33fafbe" ma:termSetId="48b99640-702e-422f-a11d-aec6d871b7c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c73f2c3713f415c9afd0faf07c59adc" ma:index="17" nillable="true" ma:taxonomy="true" ma:internalName="fc73f2c3713f415c9afd0faf07c59adc" ma:taxonomyFieldName="INCOSEProductValue" ma:displayName="Item Value" ma:default="45;#Local|254e409e-99ce-4994-8e1c-1a49057a5299" ma:fieldId="{fc73f2c3-713f-415c-9afd-0faf07c59adc}" ma:taxonomyMulti="true" ma:sspId="08fe2f84-03a1-48cf-9e03-1bf6c33fafbe" ma:termSetId="432b97d5-a841-4537-8786-65acc6747ba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4d603b143c54403a43a44e339fe5e1a xmlns="07d0ccec-aae8-4814-a6d3-0c68dd73da2d">
      <Terms xmlns="http://schemas.microsoft.com/office/infopath/2007/PartnerControls"/>
    </o4d603b143c54403a43a44e339fe5e1a>
    <df56f4c5a0be4550856ac6bd150af184 xmlns="07d0ccec-aae8-4814-a6d3-0c68dd73da2d">
      <Terms xmlns="http://schemas.microsoft.com/office/infopath/2007/PartnerControls"/>
    </df56f4c5a0be4550856ac6bd150af184>
    <fc73f2c3713f415c9afd0faf07c59adc xmlns="07d0ccec-aae8-4814-a6d3-0c68dd73da2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Local</TermName>
          <TermId xmlns="http://schemas.microsoft.com/office/infopath/2007/PartnerControls">254e409e-99ce-4994-8e1c-1a49057a5299</TermId>
        </TermInfo>
      </Terms>
    </fc73f2c3713f415c9afd0faf07c59adc>
    <incoseDistribution xmlns="07d0ccec-aae8-4814-a6d3-0c68dd73da2d" xsi:nil="true"/>
    <TaxCatchAll xmlns="07d0ccec-aae8-4814-a6d3-0c68dd73da2d">
      <Value>45</Value>
    </TaxCatchAll>
    <j6f62fd0e2284e44b1906b33aa785078 xmlns="07d0ccec-aae8-4814-a6d3-0c68dd73da2d">
      <Terms xmlns="http://schemas.microsoft.com/office/infopath/2007/PartnerControls"/>
    </j6f62fd0e2284e44b1906b33aa785078>
  </documentManagement>
</p:properties>
</file>

<file path=customXml/itemProps1.xml><?xml version="1.0" encoding="utf-8"?>
<ds:datastoreItem xmlns:ds="http://schemas.openxmlformats.org/officeDocument/2006/customXml" ds:itemID="{1A1296D9-FA9D-4717-A7EC-A79EE64AEB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CFA191B-4DA3-46B4-9F5D-E9FB5B46BE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d0ccec-aae8-4814-a6d3-0c68dd73da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BEDC5D0-DD92-4414-9E42-95D5860E8B06}">
  <ds:schemaRefs>
    <ds:schemaRef ds:uri="http://schemas.microsoft.com/office/2006/metadata/properties"/>
    <ds:schemaRef ds:uri="http://schemas.microsoft.com/office/infopath/2007/PartnerControls"/>
    <ds:schemaRef ds:uri="07d0ccec-aae8-4814-a6d3-0c68dd73da2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IW2017 slide.potx</Template>
  <TotalTime>39776</TotalTime>
  <Words>581</Words>
  <Application>Microsoft Macintosh PowerPoint</Application>
  <PresentationFormat>On-screen Show (4:3)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Open Sans Light</vt:lpstr>
      <vt:lpstr>Times New Roman</vt:lpstr>
      <vt:lpstr>IW2017 slide</vt:lpstr>
      <vt:lpstr>Reliability and Lifetime performance discussion</vt:lpstr>
      <vt:lpstr>Reliability and performance as a function of lifetime</vt:lpstr>
      <vt:lpstr>Reliability Discussion</vt:lpstr>
      <vt:lpstr>Reliability Discussion</vt:lpstr>
      <vt:lpstr>Reliability Discussion</vt:lpstr>
      <vt:lpstr>Reliability Discussion</vt:lpstr>
      <vt:lpstr>Discussion?</vt:lpstr>
    </vt:vector>
  </TitlesOfParts>
  <Manager/>
  <Company>NC Lab S.A.S for INCOSE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INCOSE International Workshop</dc:title>
  <dc:subject/>
  <dc:creator>Nicolas Castan</dc:creator>
  <cp:keywords/>
  <dc:description/>
  <cp:lastModifiedBy>Lou Wheatcraft</cp:lastModifiedBy>
  <cp:revision>195</cp:revision>
  <cp:lastPrinted>2019-07-25T00:38:31Z</cp:lastPrinted>
  <dcterms:created xsi:type="dcterms:W3CDTF">2016-12-08T09:52:03Z</dcterms:created>
  <dcterms:modified xsi:type="dcterms:W3CDTF">2020-01-22T23:04:54Z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0x010100E4BE3443FEDB3542A32195D7903E37F2</vt:lpwstr>
  </property>
  <property fmtid="{D5CDD505-2E9C-101B-9397-08002B2CF9AE}" pid="3" name="incoseWorkingGroup">
    <vt:lpwstr/>
  </property>
  <property fmtid="{D5CDD505-2E9C-101B-9397-08002B2CF9AE}" pid="4" name="incoseChapters">
    <vt:lpwstr/>
  </property>
  <property fmtid="{D5CDD505-2E9C-101B-9397-08002B2CF9AE}" pid="5" name="INCOSEProductValue">
    <vt:lpwstr>45;#Local|254e409e-99ce-4994-8e1c-1a49057a5299</vt:lpwstr>
  </property>
  <property fmtid="{D5CDD505-2E9C-101B-9397-08002B2CF9AE}" pid="6" name="incoseOrganizations">
    <vt:lpwstr/>
  </property>
</Properties>
</file>