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9" r:id="rId6"/>
    <p:sldId id="312" r:id="rId7"/>
    <p:sldId id="3620" r:id="rId8"/>
    <p:sldId id="307" r:id="rId9"/>
    <p:sldId id="3621" r:id="rId10"/>
    <p:sldId id="3622" r:id="rId11"/>
    <p:sldId id="3623" r:id="rId12"/>
    <p:sldId id="3624" r:id="rId13"/>
    <p:sldId id="3619" r:id="rId14"/>
    <p:sldId id="3626" r:id="rId15"/>
    <p:sldId id="301" r:id="rId16"/>
    <p:sldId id="3625" r:id="rId17"/>
  </p:sldIdLst>
  <p:sldSz cx="9144000" cy="6858000" type="screen4x3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99"/>
    <a:srgbClr val="0071CE"/>
    <a:srgbClr val="CCFFCC"/>
    <a:srgbClr val="66FF33"/>
    <a:srgbClr val="999999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78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269692" y="4409344"/>
            <a:ext cx="8527956" cy="1123038"/>
          </a:xfrm>
        </p:spPr>
        <p:txBody>
          <a:bodyPr anchor="b"/>
          <a:lstStyle>
            <a:lvl1pPr algn="l">
              <a:defRPr sz="4498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692" y="3527476"/>
            <a:ext cx="8527956" cy="867169"/>
          </a:xfrm>
        </p:spPr>
        <p:txBody>
          <a:bodyPr anchor="b"/>
          <a:lstStyle>
            <a:lvl1pPr marL="0" indent="0" algn="l">
              <a:buNone/>
              <a:defRPr sz="1799">
                <a:latin typeface="Arial"/>
                <a:cs typeface="Arial"/>
              </a:defRPr>
            </a:lvl1pPr>
            <a:lvl2pPr marL="342717" indent="0" algn="ctr">
              <a:buNone/>
              <a:defRPr sz="1499"/>
            </a:lvl2pPr>
            <a:lvl3pPr marL="685434" indent="0" algn="ctr">
              <a:buNone/>
              <a:defRPr sz="1349"/>
            </a:lvl3pPr>
            <a:lvl4pPr marL="1028151" indent="0" algn="ctr">
              <a:buNone/>
              <a:defRPr sz="1199"/>
            </a:lvl4pPr>
            <a:lvl5pPr marL="1370868" indent="0" algn="ctr">
              <a:buNone/>
              <a:defRPr sz="1199"/>
            </a:lvl5pPr>
            <a:lvl6pPr marL="1713586" indent="0" algn="ctr">
              <a:buNone/>
              <a:defRPr sz="1199"/>
            </a:lvl6pPr>
            <a:lvl7pPr marL="2056303" indent="0" algn="ctr">
              <a:buNone/>
              <a:defRPr sz="1199"/>
            </a:lvl7pPr>
            <a:lvl8pPr marL="2399020" indent="0" algn="ctr">
              <a:buNone/>
              <a:defRPr sz="1199"/>
            </a:lvl8pPr>
            <a:lvl9pPr marL="2741737" indent="0" algn="ctr">
              <a:buNone/>
              <a:defRPr sz="1199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269692" y="6438731"/>
            <a:ext cx="6854430" cy="422753"/>
          </a:xfrm>
          <a:prstGeom prst="rect">
            <a:avLst/>
          </a:prstGeom>
          <a:noFill/>
          <a:ln>
            <a:noFill/>
          </a:ln>
        </p:spPr>
        <p:txBody>
          <a:bodyPr vert="horz" lIns="68544" tIns="34272" rIns="68544" bIns="3427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99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www.incose.org/IW2021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69692" y="5532382"/>
            <a:ext cx="2304369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W2021">
            <a:extLst>
              <a:ext uri="{FF2B5EF4-FFF2-40B4-BE49-F238E27FC236}">
                <a16:creationId xmlns:a16="http://schemas.microsoft.com/office/drawing/2014/main" id="{3F3B482C-F801-441C-8052-1EFDBF5939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4973"/>
            <a:ext cx="7200900" cy="23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3F23-4D38-5A43-B0B5-1377CC5C7B0F}" type="datetime4">
              <a:rPr lang="en-US" smtClean="0"/>
              <a:pPr/>
              <a:t>January 25,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47AA-3F30-FD41-8AF3-32D185EA8A75}" type="datetime4">
              <a:rPr lang="en-US" smtClean="0"/>
              <a:pPr/>
              <a:t>January 25,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6"/>
            <a:ext cx="9139240" cy="422753"/>
          </a:xfrm>
          <a:prstGeom prst="rect">
            <a:avLst/>
          </a:prstGeom>
          <a:noFill/>
          <a:ln>
            <a:noFill/>
          </a:ln>
        </p:spPr>
        <p:txBody>
          <a:bodyPr vert="horz" lIns="68544" tIns="34272" rIns="68544" bIns="3427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99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www.incose.org/IW2021</a:t>
            </a:r>
          </a:p>
        </p:txBody>
      </p:sp>
      <p:pic>
        <p:nvPicPr>
          <p:cNvPr id="4" name="Picture 4" descr="IW2021">
            <a:extLst>
              <a:ext uri="{FF2B5EF4-FFF2-40B4-BE49-F238E27FC236}">
                <a16:creationId xmlns:a16="http://schemas.microsoft.com/office/drawing/2014/main" id="{6DA3936A-0C7F-400A-A227-D4CDDF6157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7" y="876665"/>
            <a:ext cx="7200900" cy="23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98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269692" y="3975759"/>
            <a:ext cx="8527956" cy="1123038"/>
          </a:xfrm>
        </p:spPr>
        <p:txBody>
          <a:bodyPr anchor="b"/>
          <a:lstStyle>
            <a:lvl1pPr algn="l">
              <a:defRPr sz="4498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692" y="3093891"/>
            <a:ext cx="8527956" cy="867169"/>
          </a:xfrm>
        </p:spPr>
        <p:txBody>
          <a:bodyPr anchor="b"/>
          <a:lstStyle>
            <a:lvl1pPr marL="0" indent="0" algn="l">
              <a:buNone/>
              <a:defRPr sz="1799">
                <a:latin typeface="Arial"/>
                <a:cs typeface="Arial"/>
              </a:defRPr>
            </a:lvl1pPr>
            <a:lvl2pPr marL="342717" indent="0" algn="ctr">
              <a:buNone/>
              <a:defRPr sz="1499"/>
            </a:lvl2pPr>
            <a:lvl3pPr marL="685434" indent="0" algn="ctr">
              <a:buNone/>
              <a:defRPr sz="1349"/>
            </a:lvl3pPr>
            <a:lvl4pPr marL="1028151" indent="0" algn="ctr">
              <a:buNone/>
              <a:defRPr sz="1199"/>
            </a:lvl4pPr>
            <a:lvl5pPr marL="1370868" indent="0" algn="ctr">
              <a:buNone/>
              <a:defRPr sz="1199"/>
            </a:lvl5pPr>
            <a:lvl6pPr marL="1713586" indent="0" algn="ctr">
              <a:buNone/>
              <a:defRPr sz="1199"/>
            </a:lvl6pPr>
            <a:lvl7pPr marL="2056303" indent="0" algn="ctr">
              <a:buNone/>
              <a:defRPr sz="1199"/>
            </a:lvl7pPr>
            <a:lvl8pPr marL="2399020" indent="0" algn="ctr">
              <a:buNone/>
              <a:defRPr sz="1199"/>
            </a:lvl8pPr>
            <a:lvl9pPr marL="2741737" indent="0" algn="ctr">
              <a:buNone/>
              <a:defRPr sz="1199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69692" y="5098797"/>
            <a:ext cx="2304369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774">
                <a:latin typeface="+mn-lt"/>
              </a:defRPr>
            </a:lvl1pPr>
            <a:lvl2pPr>
              <a:defRPr sz="2399">
                <a:latin typeface="+mn-lt"/>
              </a:defRPr>
            </a:lvl2pPr>
            <a:lvl3pPr>
              <a:defRPr sz="2024">
                <a:latin typeface="+mn-lt"/>
              </a:defRPr>
            </a:lvl3pPr>
            <a:lvl4pPr>
              <a:defRPr sz="1799">
                <a:latin typeface="+mn-lt"/>
              </a:defRPr>
            </a:lvl4pPr>
            <a:lvl5pPr>
              <a:defRPr sz="1799"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774">
                <a:latin typeface="+mn-lt"/>
              </a:defRPr>
            </a:lvl1pPr>
            <a:lvl2pPr>
              <a:defRPr sz="2399">
                <a:latin typeface="+mn-lt"/>
              </a:defRPr>
            </a:lvl2pPr>
            <a:lvl3pPr>
              <a:defRPr sz="2024">
                <a:latin typeface="+mn-lt"/>
              </a:defRPr>
            </a:lvl3pPr>
            <a:lvl4pPr>
              <a:defRPr sz="1799">
                <a:latin typeface="+mn-lt"/>
              </a:defRPr>
            </a:lvl4pPr>
            <a:lvl5pPr>
              <a:defRPr sz="1799"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847914-1E26-4271-AE4C-3F8195A4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99" b="0">
                <a:solidFill>
                  <a:srgbClr val="0071CE"/>
                </a:solidFill>
                <a:latin typeface="+mn-lt"/>
              </a:defRPr>
            </a:lvl1pPr>
            <a:lvl2pPr marL="457082" indent="0">
              <a:buNone/>
              <a:defRPr sz="2024" b="1"/>
            </a:lvl2pPr>
            <a:lvl3pPr marL="914163" indent="0">
              <a:buNone/>
              <a:defRPr sz="1799" b="1"/>
            </a:lvl3pPr>
            <a:lvl4pPr marL="1371246" indent="0">
              <a:buNone/>
              <a:defRPr sz="1574" b="1"/>
            </a:lvl4pPr>
            <a:lvl5pPr marL="1828328" indent="0">
              <a:buNone/>
              <a:defRPr sz="1574" b="1"/>
            </a:lvl5pPr>
            <a:lvl6pPr marL="2285409" indent="0">
              <a:buNone/>
              <a:defRPr sz="1574" b="1"/>
            </a:lvl6pPr>
            <a:lvl7pPr marL="2742491" indent="0">
              <a:buNone/>
              <a:defRPr sz="1574" b="1"/>
            </a:lvl7pPr>
            <a:lvl8pPr marL="3199572" indent="0">
              <a:buNone/>
              <a:defRPr sz="1574" b="1"/>
            </a:lvl8pPr>
            <a:lvl9pPr marL="3656654" indent="0">
              <a:buNone/>
              <a:defRPr sz="1574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>
                <a:latin typeface="+mn-lt"/>
              </a:defRPr>
            </a:lvl1pPr>
            <a:lvl2pPr>
              <a:defRPr sz="2024">
                <a:latin typeface="+mn-lt"/>
              </a:defRPr>
            </a:lvl2pPr>
            <a:lvl3pPr>
              <a:defRPr sz="1799">
                <a:latin typeface="+mn-lt"/>
              </a:defRPr>
            </a:lvl3pPr>
            <a:lvl4pPr>
              <a:defRPr sz="1574">
                <a:latin typeface="+mn-lt"/>
              </a:defRPr>
            </a:lvl4pPr>
            <a:lvl5pPr>
              <a:defRPr sz="1574">
                <a:latin typeface="+mn-lt"/>
              </a:defRPr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99" b="0">
                <a:solidFill>
                  <a:srgbClr val="0071CE"/>
                </a:solidFill>
                <a:latin typeface="+mn-lt"/>
              </a:defRPr>
            </a:lvl1pPr>
            <a:lvl2pPr marL="457082" indent="0">
              <a:buNone/>
              <a:defRPr sz="2024" b="1"/>
            </a:lvl2pPr>
            <a:lvl3pPr marL="914163" indent="0">
              <a:buNone/>
              <a:defRPr sz="1799" b="1"/>
            </a:lvl3pPr>
            <a:lvl4pPr marL="1371246" indent="0">
              <a:buNone/>
              <a:defRPr sz="1574" b="1"/>
            </a:lvl4pPr>
            <a:lvl5pPr marL="1828328" indent="0">
              <a:buNone/>
              <a:defRPr sz="1574" b="1"/>
            </a:lvl5pPr>
            <a:lvl6pPr marL="2285409" indent="0">
              <a:buNone/>
              <a:defRPr sz="1574" b="1"/>
            </a:lvl6pPr>
            <a:lvl7pPr marL="2742491" indent="0">
              <a:buNone/>
              <a:defRPr sz="1574" b="1"/>
            </a:lvl7pPr>
            <a:lvl8pPr marL="3199572" indent="0">
              <a:buNone/>
              <a:defRPr sz="1574" b="1"/>
            </a:lvl8pPr>
            <a:lvl9pPr marL="3656654" indent="0">
              <a:buNone/>
              <a:defRPr sz="1574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9">
                <a:latin typeface="+mn-lt"/>
              </a:defRPr>
            </a:lvl1pPr>
            <a:lvl2pPr>
              <a:defRPr sz="2024">
                <a:latin typeface="+mn-lt"/>
              </a:defRPr>
            </a:lvl2pPr>
            <a:lvl3pPr>
              <a:defRPr sz="1799">
                <a:latin typeface="+mn-lt"/>
              </a:defRPr>
            </a:lvl3pPr>
            <a:lvl4pPr>
              <a:defRPr sz="1574">
                <a:latin typeface="+mn-lt"/>
              </a:defRPr>
            </a:lvl4pPr>
            <a:lvl5pPr>
              <a:defRPr sz="1574">
                <a:latin typeface="+mn-lt"/>
              </a:defRPr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30DCB8-C324-47BD-BBF0-A404E7C4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AFEA87-D940-445A-B471-AA399EE1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3E1C-F5BB-8F4F-81A2-2C5D5CF72DC2}" type="datetime4">
              <a:rPr lang="en-US" smtClean="0"/>
              <a:pPr/>
              <a:t>January 25,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24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23">
                <a:latin typeface="+mn-lt"/>
              </a:defRPr>
            </a:lvl1pPr>
            <a:lvl2pPr>
              <a:defRPr sz="2774">
                <a:latin typeface="+mn-lt"/>
              </a:defRPr>
            </a:lvl2pPr>
            <a:lvl3pPr>
              <a:defRPr sz="2399">
                <a:latin typeface="+mn-lt"/>
              </a:defRPr>
            </a:lvl3pPr>
            <a:lvl4pPr>
              <a:defRPr sz="2024">
                <a:latin typeface="+mn-lt"/>
              </a:defRPr>
            </a:lvl4pPr>
            <a:lvl5pPr>
              <a:defRPr sz="2024">
                <a:latin typeface="+mn-lt"/>
              </a:defRPr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24">
                <a:latin typeface="+mn-lt"/>
              </a:defRPr>
            </a:lvl1pPr>
            <a:lvl2pPr marL="457082" indent="0">
              <a:buNone/>
              <a:defRPr sz="1199"/>
            </a:lvl2pPr>
            <a:lvl3pPr marL="914163" indent="0">
              <a:buNone/>
              <a:defRPr sz="974"/>
            </a:lvl3pPr>
            <a:lvl4pPr marL="1371246" indent="0">
              <a:buNone/>
              <a:defRPr sz="900"/>
            </a:lvl4pPr>
            <a:lvl5pPr marL="1828328" indent="0">
              <a:buNone/>
              <a:defRPr sz="900"/>
            </a:lvl5pPr>
            <a:lvl6pPr marL="2285409" indent="0">
              <a:buNone/>
              <a:defRPr sz="900"/>
            </a:lvl6pPr>
            <a:lvl7pPr marL="2742491" indent="0">
              <a:buNone/>
              <a:defRPr sz="900"/>
            </a:lvl7pPr>
            <a:lvl8pPr marL="3199572" indent="0">
              <a:buNone/>
              <a:defRPr sz="900"/>
            </a:lvl8pPr>
            <a:lvl9pPr marL="3656654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3F2BE04-05F6-4CD8-8002-AC8193B3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24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23"/>
            </a:lvl1pPr>
            <a:lvl2pPr marL="457082" indent="0">
              <a:buNone/>
              <a:defRPr sz="2774"/>
            </a:lvl2pPr>
            <a:lvl3pPr marL="914163" indent="0">
              <a:buNone/>
              <a:defRPr sz="2399"/>
            </a:lvl3pPr>
            <a:lvl4pPr marL="1371246" indent="0">
              <a:buNone/>
              <a:defRPr sz="2024"/>
            </a:lvl4pPr>
            <a:lvl5pPr marL="1828328" indent="0">
              <a:buNone/>
              <a:defRPr sz="2024"/>
            </a:lvl5pPr>
            <a:lvl6pPr marL="2285409" indent="0">
              <a:buNone/>
              <a:defRPr sz="2024"/>
            </a:lvl6pPr>
            <a:lvl7pPr marL="2742491" indent="0">
              <a:buNone/>
              <a:defRPr sz="2024"/>
            </a:lvl7pPr>
            <a:lvl8pPr marL="3199572" indent="0">
              <a:buNone/>
              <a:defRPr sz="2024"/>
            </a:lvl8pPr>
            <a:lvl9pPr marL="3656654" indent="0">
              <a:buNone/>
              <a:defRPr sz="2024"/>
            </a:lvl9pPr>
          </a:lstStyle>
          <a:p>
            <a:r>
              <a:rPr lang="fr-F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24">
                <a:latin typeface="+mn-lt"/>
              </a:defRPr>
            </a:lvl1pPr>
            <a:lvl2pPr marL="457082" indent="0">
              <a:buNone/>
              <a:defRPr sz="1199"/>
            </a:lvl2pPr>
            <a:lvl3pPr marL="914163" indent="0">
              <a:buNone/>
              <a:defRPr sz="974"/>
            </a:lvl3pPr>
            <a:lvl4pPr marL="1371246" indent="0">
              <a:buNone/>
              <a:defRPr sz="900"/>
            </a:lvl4pPr>
            <a:lvl5pPr marL="1828328" indent="0">
              <a:buNone/>
              <a:defRPr sz="900"/>
            </a:lvl5pPr>
            <a:lvl6pPr marL="2285409" indent="0">
              <a:buNone/>
              <a:defRPr sz="900"/>
            </a:lvl6pPr>
            <a:lvl7pPr marL="2742491" indent="0">
              <a:buNone/>
              <a:defRPr sz="900"/>
            </a:lvl7pPr>
            <a:lvl8pPr marL="3199572" indent="0">
              <a:buNone/>
              <a:defRPr sz="900"/>
            </a:lvl8pPr>
            <a:lvl9pPr marL="3656654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3654-E869-B640-A847-9B609592DB28}" type="datetime4">
              <a:rPr lang="en-US" smtClean="0"/>
              <a:pPr/>
              <a:t>January 25,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AFD8-FAB9-AE48-BA23-BD19D65E3403}" type="datetime4">
              <a:rPr lang="en-US" smtClean="0"/>
              <a:pPr/>
              <a:t>January 25,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www.incose.org/IW2018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87" y="0"/>
            <a:ext cx="893712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457082" rtl="0" eaLnBrk="1" latinLnBrk="0" hangingPunct="1">
        <a:spcBef>
          <a:spcPct val="0"/>
        </a:spcBef>
        <a:buNone/>
        <a:defRPr sz="3298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342812" indent="-342812" algn="l" defTabSz="457082" rtl="0" eaLnBrk="1" latinLnBrk="0" hangingPunct="1">
        <a:spcBef>
          <a:spcPct val="20000"/>
        </a:spcBef>
        <a:buFont typeface="Arial"/>
        <a:buChar char="•"/>
        <a:defRPr sz="3223" kern="1200">
          <a:solidFill>
            <a:schemeClr val="tx1"/>
          </a:solidFill>
          <a:latin typeface="+mn-lt"/>
          <a:ea typeface="+mn-ea"/>
          <a:cs typeface="Arial"/>
        </a:defRPr>
      </a:lvl1pPr>
      <a:lvl2pPr marL="742758" indent="-285676" algn="l" defTabSz="457082" rtl="0" eaLnBrk="1" latinLnBrk="0" hangingPunct="1">
        <a:spcBef>
          <a:spcPct val="20000"/>
        </a:spcBef>
        <a:buFont typeface="Arial"/>
        <a:buChar char="–"/>
        <a:defRPr sz="2774" kern="1200">
          <a:solidFill>
            <a:schemeClr val="tx1"/>
          </a:solidFill>
          <a:latin typeface="+mn-lt"/>
          <a:ea typeface="+mn-ea"/>
          <a:cs typeface="Arial"/>
        </a:defRPr>
      </a:lvl2pPr>
      <a:lvl3pPr marL="1142704" indent="-228541" algn="l" defTabSz="457082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Arial"/>
        </a:defRPr>
      </a:lvl3pPr>
      <a:lvl4pPr marL="1599787" indent="-228541" algn="l" defTabSz="457082" rtl="0" eaLnBrk="1" latinLnBrk="0" hangingPunct="1">
        <a:spcBef>
          <a:spcPct val="20000"/>
        </a:spcBef>
        <a:buFont typeface="Arial"/>
        <a:buChar char="–"/>
        <a:defRPr sz="2024" kern="1200">
          <a:solidFill>
            <a:schemeClr val="tx1"/>
          </a:solidFill>
          <a:latin typeface="+mn-lt"/>
          <a:ea typeface="+mn-ea"/>
          <a:cs typeface="Arial"/>
        </a:defRPr>
      </a:lvl4pPr>
      <a:lvl5pPr marL="2056868" indent="-228541" algn="l" defTabSz="457082" rtl="0" eaLnBrk="1" latinLnBrk="0" hangingPunct="1">
        <a:spcBef>
          <a:spcPct val="20000"/>
        </a:spcBef>
        <a:buFont typeface="Arial"/>
        <a:buChar char="»"/>
        <a:defRPr sz="2024" kern="1200">
          <a:solidFill>
            <a:schemeClr val="tx1"/>
          </a:solidFill>
          <a:latin typeface="+mn-lt"/>
          <a:ea typeface="+mn-ea"/>
          <a:cs typeface="Arial"/>
        </a:defRPr>
      </a:lvl5pPr>
      <a:lvl6pPr marL="2513950" indent="-228541" algn="l" defTabSz="457082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032" indent="-228541" algn="l" defTabSz="457082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113" indent="-228541" algn="l" defTabSz="457082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196" indent="-228541" algn="l" defTabSz="457082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63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6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8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9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1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2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4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ymondbwolfgan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options.irpp.org/2015/03/17/student-loans-for-babie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michaelfmcnamara.com/2008/06/network-time-protocol-ntp/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ingneurons.com/2018/01/10/split-brain-split-pers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cooking/slides/cake_making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3798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435" y="2743200"/>
            <a:ext cx="9041130" cy="13258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Guide to Verification and Validation </a:t>
            </a:r>
            <a:br>
              <a:rPr lang="en-US" sz="3200" b="1" dirty="0"/>
            </a:br>
            <a:r>
              <a:rPr lang="en-US" sz="3200" b="1" dirty="0"/>
              <a:t>Status (IW 2021)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5079F45-DCDB-FB41-9F26-1E15ABD291BE}"/>
              </a:ext>
            </a:extLst>
          </p:cNvPr>
          <p:cNvSpPr txBox="1">
            <a:spLocks/>
          </p:cNvSpPr>
          <p:nvPr/>
        </p:nvSpPr>
        <p:spPr>
          <a:xfrm>
            <a:off x="1583691" y="4069080"/>
            <a:ext cx="7194549" cy="1332230"/>
          </a:xfrm>
          <a:prstGeom prst="rect">
            <a:avLst/>
          </a:prstGeom>
          <a:solidFill>
            <a:schemeClr val="bg1"/>
          </a:solidFill>
        </p:spPr>
        <p:txBody>
          <a:bodyPr vert="horz" lIns="121954" tIns="60977" rIns="121954" bIns="60977" rtlCol="0" anchor="b">
            <a:noAutofit/>
          </a:bodyPr>
          <a:lstStyle>
            <a:lvl1pPr marL="0" indent="0" algn="l" defTabSz="457082" rtl="0" eaLnBrk="1" latinLnBrk="0" hangingPunct="1">
              <a:spcBef>
                <a:spcPct val="20000"/>
              </a:spcBef>
              <a:buFont typeface="Arial"/>
              <a:buNone/>
              <a:defRPr sz="1799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717" indent="0" algn="ctr" defTabSz="457082" rtl="0" eaLnBrk="1" latinLnBrk="0" hangingPunct="1">
              <a:spcBef>
                <a:spcPct val="20000"/>
              </a:spcBef>
              <a:buFont typeface="Arial"/>
              <a:buNone/>
              <a:defRPr sz="14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85434" indent="0" algn="ctr" defTabSz="457082" rtl="0" eaLnBrk="1" latinLnBrk="0" hangingPunct="1">
              <a:spcBef>
                <a:spcPct val="20000"/>
              </a:spcBef>
              <a:buFont typeface="Arial"/>
              <a:buNone/>
              <a:defRPr sz="134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28151" indent="0" algn="ctr" defTabSz="457082" rtl="0" eaLnBrk="1" latinLnBrk="0" hangingPunct="1">
              <a:spcBef>
                <a:spcPct val="20000"/>
              </a:spcBef>
              <a:buFont typeface="Arial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370868" indent="0" algn="ctr" defTabSz="457082" rtl="0" eaLnBrk="1" latinLnBrk="0" hangingPunct="1">
              <a:spcBef>
                <a:spcPct val="20000"/>
              </a:spcBef>
              <a:buFont typeface="Arial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13586" indent="0" algn="ctr" defTabSz="457082" rtl="0" eaLnBrk="1" latinLnBrk="0" hangingPunct="1">
              <a:spcBef>
                <a:spcPct val="20000"/>
              </a:spcBef>
              <a:buFont typeface="Arial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303" indent="0" algn="ctr" defTabSz="457082" rtl="0" eaLnBrk="1" latinLnBrk="0" hangingPunct="1">
              <a:spcBef>
                <a:spcPct val="20000"/>
              </a:spcBef>
              <a:buFont typeface="Arial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020" indent="0" algn="ctr" defTabSz="457082" rtl="0" eaLnBrk="1" latinLnBrk="0" hangingPunct="1">
              <a:spcBef>
                <a:spcPct val="20000"/>
              </a:spcBef>
              <a:buFont typeface="Arial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737" indent="0" algn="ctr" defTabSz="457082" rtl="0" eaLnBrk="1" latinLnBrk="0" hangingPunct="1">
              <a:spcBef>
                <a:spcPct val="20000"/>
              </a:spcBef>
              <a:buFont typeface="Arial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Raymond Wolfgang</a:t>
            </a:r>
          </a:p>
          <a:p>
            <a:pPr algn="r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Sandia National Laboratories</a:t>
            </a:r>
          </a:p>
          <a:p>
            <a:pPr algn="r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raymondbwolfgang@gmail.com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INCOSE Requirements Working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A6F7B06-3E4F-4F8C-B303-D4EE388A199F}"/>
              </a:ext>
            </a:extLst>
          </p:cNvPr>
          <p:cNvSpPr txBox="1">
            <a:spLocks/>
          </p:cNvSpPr>
          <p:nvPr/>
        </p:nvSpPr>
        <p:spPr>
          <a:xfrm>
            <a:off x="6192415" y="6057772"/>
            <a:ext cx="26716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7BA4-A597-44F3-A538-6488A601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to V&amp;V Schedule: Update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D68E6E-26CF-47C3-A2A0-B81BE7ED7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07157"/>
              </p:ext>
            </p:extLst>
          </p:nvPr>
        </p:nvGraphicFramePr>
        <p:xfrm>
          <a:off x="207790" y="1286806"/>
          <a:ext cx="872842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15">
                  <a:extLst>
                    <a:ext uri="{9D8B030D-6E8A-4147-A177-3AD203B41FA5}">
                      <a16:colId xmlns:a16="http://schemas.microsoft.com/office/drawing/2014/main" val="3382940068"/>
                    </a:ext>
                  </a:extLst>
                </a:gridCol>
                <a:gridCol w="3411205">
                  <a:extLst>
                    <a:ext uri="{9D8B030D-6E8A-4147-A177-3AD203B41FA5}">
                      <a16:colId xmlns:a16="http://schemas.microsoft.com/office/drawing/2014/main" val="146730442"/>
                    </a:ext>
                  </a:extLst>
                </a:gridCol>
              </a:tblGrid>
              <a:tr h="2518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98097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Update TPP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IW 2020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76826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Confirm </a:t>
                      </a:r>
                      <a:r>
                        <a:rPr lang="en-US" sz="1600" dirty="0" err="1"/>
                        <a:t>ToC</a:t>
                      </a:r>
                      <a:r>
                        <a:rPr lang="en-US" sz="1600" dirty="0"/>
                        <a:t> and writing assignments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IW 2020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65373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Contributor inputs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February – April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92771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Integrate Inputs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March - August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0265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Contributor/Editorial committee Review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August - November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91234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Integrate Comments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November - December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05259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Final alignment with NRLM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December - January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62178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Release of Guide to RWG</a:t>
                      </a: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IW2021</a:t>
                      </a:r>
                    </a:p>
                  </a:txBody>
                  <a:tcP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99332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Review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February –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950813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r>
                        <a:rPr lang="en-US" sz="1600" dirty="0"/>
                        <a:t>Disposition and Incorporate RWG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March –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3843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Submit to Tech Ops for final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Early 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53695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Final G to V&amp;V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June – early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202092"/>
                  </a:ext>
                </a:extLst>
              </a:tr>
              <a:tr h="2518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Announcement/Release of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8543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7DFC4-26BA-4DE8-BA19-EAF62975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9496C6-CEE2-4639-8F47-100424A7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366080"/>
            <a:ext cx="2895600" cy="365125"/>
          </a:xfrm>
        </p:spPr>
        <p:txBody>
          <a:bodyPr/>
          <a:lstStyle/>
          <a:p>
            <a:r>
              <a:rPr lang="en-US" dirty="0"/>
              <a:t>RWG IW2021</a:t>
            </a:r>
          </a:p>
        </p:txBody>
      </p:sp>
    </p:spTree>
    <p:extLst>
      <p:ext uri="{BB962C8B-B14F-4D97-AF65-F5344CB8AC3E}">
        <p14:creationId xmlns:p14="http://schemas.microsoft.com/office/powerpoint/2010/main" val="192660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A-8070-4D84-808C-B50C261B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BE0EE-83C3-4650-BA89-5DD74C4E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871609"/>
            <a:ext cx="8229600" cy="2254556"/>
          </a:xfrm>
        </p:spPr>
        <p:txBody>
          <a:bodyPr/>
          <a:lstStyle/>
          <a:p>
            <a:r>
              <a:rPr lang="en-US" dirty="0"/>
              <a:t>You have a chance to influence! </a:t>
            </a:r>
          </a:p>
          <a:p>
            <a:r>
              <a:rPr lang="en-US" dirty="0"/>
              <a:t>Reviewers needed</a:t>
            </a:r>
          </a:p>
          <a:p>
            <a:r>
              <a:rPr lang="en-US" dirty="0"/>
              <a:t>In-depth comments welcome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44ACF-81C8-47C5-99ED-23B4BBF9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CAE205-6673-4C41-AFB3-D0EE4221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233712"/>
            <a:ext cx="4284956" cy="2353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31EC90-879E-47E9-BC43-E505665D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15204" y="4041843"/>
            <a:ext cx="1771595" cy="1914088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8912010-492A-45B3-8D01-4651B83D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</p:spPr>
        <p:txBody>
          <a:bodyPr/>
          <a:lstStyle/>
          <a:p>
            <a:r>
              <a:rPr lang="en-US" dirty="0"/>
              <a:t>RWG IW2021</a:t>
            </a:r>
          </a:p>
        </p:txBody>
      </p:sp>
    </p:spTree>
    <p:extLst>
      <p:ext uri="{BB962C8B-B14F-4D97-AF65-F5344CB8AC3E}">
        <p14:creationId xmlns:p14="http://schemas.microsoft.com/office/powerpoint/2010/main" val="32473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B670-328E-494B-BAB6-42F4361C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5" y="25932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39D5-CC34-ED46-B22B-EDC13A72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2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9EBE-2115-8043-89C3-7AB64235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627446"/>
          </a:xfrm>
        </p:spPr>
        <p:txBody>
          <a:bodyPr/>
          <a:lstStyle/>
          <a:p>
            <a:r>
              <a:rPr lang="en-US" dirty="0"/>
              <a:t>RWG Product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D334-A0A0-2247-9CC6-02872E89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731ACAA4-31C7-7F4D-ACDC-65EFC7B6C49C}"/>
              </a:ext>
            </a:extLst>
          </p:cNvPr>
          <p:cNvSpPr/>
          <p:nvPr/>
        </p:nvSpPr>
        <p:spPr>
          <a:xfrm>
            <a:off x="1449004" y="4318785"/>
            <a:ext cx="1759916" cy="1121867"/>
          </a:xfrm>
          <a:prstGeom prst="roundRect">
            <a:avLst>
              <a:gd name="adj" fmla="val 8873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  <a:lumMod val="65000"/>
                  <a:lumOff val="35000"/>
                </a:schemeClr>
              </a:gs>
              <a:gs pos="100000">
                <a:srgbClr val="92D05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Guide for </a:t>
            </a:r>
            <a:br>
              <a:rPr lang="en-US" sz="1600" b="1" dirty="0"/>
            </a:br>
            <a:r>
              <a:rPr lang="en-US" sz="1600" b="1" dirty="0"/>
              <a:t>Writing Requirements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10746DC5-6120-F84B-966E-AB4DC0FE752D}"/>
              </a:ext>
            </a:extLst>
          </p:cNvPr>
          <p:cNvSpPr/>
          <p:nvPr/>
        </p:nvSpPr>
        <p:spPr>
          <a:xfrm>
            <a:off x="3612309" y="4319637"/>
            <a:ext cx="2107449" cy="1121867"/>
          </a:xfrm>
          <a:prstGeom prst="roundRect">
            <a:avLst>
              <a:gd name="adj" fmla="val 6517"/>
            </a:avLst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Guide to </a:t>
            </a:r>
            <a:br>
              <a:rPr lang="en-US" sz="1600" b="1" dirty="0"/>
            </a:br>
            <a:r>
              <a:rPr lang="en-US" sz="1600" b="1" dirty="0"/>
              <a:t>Developing and Managing Requirements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B3F6998D-CAB5-0B4F-A969-712DADC69DD0}"/>
              </a:ext>
            </a:extLst>
          </p:cNvPr>
          <p:cNvSpPr/>
          <p:nvPr/>
        </p:nvSpPr>
        <p:spPr>
          <a:xfrm>
            <a:off x="6124906" y="4319637"/>
            <a:ext cx="1759916" cy="1121867"/>
          </a:xfrm>
          <a:prstGeom prst="roundRect">
            <a:avLst>
              <a:gd name="adj" fmla="val 7315"/>
            </a:avLst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Guide to </a:t>
            </a:r>
            <a:br>
              <a:rPr lang="en-US" sz="1600" b="1" dirty="0"/>
            </a:br>
            <a:r>
              <a:rPr lang="en-US" sz="1600" b="1" dirty="0"/>
              <a:t>Verification and Validation</a:t>
            </a:r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0A392D38-7D5B-7743-9014-9929C693EC04}"/>
              </a:ext>
            </a:extLst>
          </p:cNvPr>
          <p:cNvSpPr/>
          <p:nvPr/>
        </p:nvSpPr>
        <p:spPr>
          <a:xfrm flipV="1">
            <a:off x="6887823" y="3904115"/>
            <a:ext cx="234081" cy="414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0A392D38-7D5B-7743-9014-9929C693EC04}"/>
              </a:ext>
            </a:extLst>
          </p:cNvPr>
          <p:cNvSpPr/>
          <p:nvPr/>
        </p:nvSpPr>
        <p:spPr>
          <a:xfrm flipV="1">
            <a:off x="4548992" y="3925222"/>
            <a:ext cx="234081" cy="414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0A392D38-7D5B-7743-9014-9929C693EC04}"/>
              </a:ext>
            </a:extLst>
          </p:cNvPr>
          <p:cNvSpPr/>
          <p:nvPr/>
        </p:nvSpPr>
        <p:spPr>
          <a:xfrm flipV="1">
            <a:off x="2211921" y="3904115"/>
            <a:ext cx="234081" cy="42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225742A3-EBE2-9840-93AF-8D63CD392201}"/>
              </a:ext>
            </a:extLst>
          </p:cNvPr>
          <p:cNvSpPr/>
          <p:nvPr/>
        </p:nvSpPr>
        <p:spPr>
          <a:xfrm>
            <a:off x="1295829" y="3346380"/>
            <a:ext cx="6577562" cy="56319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Needs and Requirements Life-Cycle Management Handbook</a:t>
            </a: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0A392D38-7D5B-7743-9014-9929C693EC04}"/>
              </a:ext>
            </a:extLst>
          </p:cNvPr>
          <p:cNvSpPr/>
          <p:nvPr/>
        </p:nvSpPr>
        <p:spPr>
          <a:xfrm flipV="1">
            <a:off x="2845901" y="2922772"/>
            <a:ext cx="234081" cy="42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25742A3-EBE2-9840-93AF-8D63CD392201}"/>
              </a:ext>
            </a:extLst>
          </p:cNvPr>
          <p:cNvSpPr/>
          <p:nvPr/>
        </p:nvSpPr>
        <p:spPr>
          <a:xfrm>
            <a:off x="1831073" y="2152964"/>
            <a:ext cx="2497818" cy="84370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INCOSE Systems Engineering Handbook</a:t>
            </a: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0A392D38-7D5B-7743-9014-9929C693EC04}"/>
              </a:ext>
            </a:extLst>
          </p:cNvPr>
          <p:cNvSpPr/>
          <p:nvPr/>
        </p:nvSpPr>
        <p:spPr>
          <a:xfrm flipV="1">
            <a:off x="6124906" y="2937521"/>
            <a:ext cx="234081" cy="42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25742A3-EBE2-9840-93AF-8D63CD392201}"/>
              </a:ext>
            </a:extLst>
          </p:cNvPr>
          <p:cNvSpPr/>
          <p:nvPr/>
        </p:nvSpPr>
        <p:spPr>
          <a:xfrm>
            <a:off x="4976745" y="2142885"/>
            <a:ext cx="2497818" cy="84370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SEBok</a:t>
            </a:r>
            <a:endParaRPr lang="en-US" sz="1600" b="1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B74F45B-DCEC-3541-A221-61122193E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84" y="991409"/>
            <a:ext cx="8229600" cy="843702"/>
          </a:xfrm>
        </p:spPr>
        <p:txBody>
          <a:bodyPr>
            <a:normAutofit/>
          </a:bodyPr>
          <a:lstStyle/>
          <a:p>
            <a:r>
              <a:rPr lang="en-US" dirty="0"/>
              <a:t>Suite of documents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70FE54C-E03B-4E66-8A37-49BFD29F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</p:spPr>
        <p:txBody>
          <a:bodyPr/>
          <a:lstStyle/>
          <a:p>
            <a:r>
              <a:rPr lang="en-US" dirty="0"/>
              <a:t>RWG IW2021</a:t>
            </a:r>
          </a:p>
        </p:txBody>
      </p:sp>
    </p:spTree>
    <p:extLst>
      <p:ext uri="{BB962C8B-B14F-4D97-AF65-F5344CB8AC3E}">
        <p14:creationId xmlns:p14="http://schemas.microsoft.com/office/powerpoint/2010/main" val="340819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CFA6E-1C32-D344-899D-E2CA6B964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74" y="1828800"/>
            <a:ext cx="8229600" cy="4527552"/>
          </a:xfrm>
        </p:spPr>
        <p:txBody>
          <a:bodyPr>
            <a:normAutofit/>
          </a:bodyPr>
          <a:lstStyle/>
          <a:p>
            <a:r>
              <a:rPr lang="en-US" dirty="0"/>
              <a:t>Guides Key off of the Needs and Requirements Lifecycle Manual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More detail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Theory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More in-depth description of considerations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84C6-00D5-FA42-BA53-D2C2B968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RWG IW2021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3B69-10E1-1B4D-A190-BE71622A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48447F-44B5-40CE-B0C5-641FB068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NRLM</a:t>
            </a:r>
          </a:p>
        </p:txBody>
      </p:sp>
    </p:spTree>
    <p:extLst>
      <p:ext uri="{BB962C8B-B14F-4D97-AF65-F5344CB8AC3E}">
        <p14:creationId xmlns:p14="http://schemas.microsoft.com/office/powerpoint/2010/main" val="407660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D6B4-C1AD-A746-A878-5E84C9BA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74" y="315062"/>
            <a:ext cx="8229600" cy="1054333"/>
          </a:xfrm>
        </p:spPr>
        <p:txBody>
          <a:bodyPr>
            <a:normAutofit/>
          </a:bodyPr>
          <a:lstStyle/>
          <a:p>
            <a:r>
              <a:rPr lang="en-US" dirty="0"/>
              <a:t>Guides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CFA6E-1C32-D344-899D-E2CA6B964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74" y="1586204"/>
            <a:ext cx="8229600" cy="4553339"/>
          </a:xfrm>
        </p:spPr>
        <p:txBody>
          <a:bodyPr>
            <a:normAutofit/>
          </a:bodyPr>
          <a:lstStyle/>
          <a:p>
            <a:r>
              <a:rPr lang="en-US" dirty="0"/>
              <a:t>Guides are much shorter</a:t>
            </a:r>
          </a:p>
          <a:p>
            <a:r>
              <a:rPr lang="en-US" dirty="0"/>
              <a:t>Focus is on needs of practitioners</a:t>
            </a:r>
          </a:p>
          <a:p>
            <a:pPr lvl="1"/>
            <a:r>
              <a:rPr lang="en-US" dirty="0"/>
              <a:t>Step-by-step processes</a:t>
            </a:r>
          </a:p>
          <a:p>
            <a:pPr lvl="1"/>
            <a:r>
              <a:rPr lang="en-US" dirty="0"/>
              <a:t>List of considerations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Size: 50-60 pages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Brief background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Process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Specific considerations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84C6-00D5-FA42-BA53-D2C2B968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RWG IW2021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3B69-10E1-1B4D-A190-BE71622A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F31B-5E87-B841-B5D9-23186C38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604135"/>
          </a:xfrm>
        </p:spPr>
        <p:txBody>
          <a:bodyPr>
            <a:normAutofit fontScale="90000"/>
          </a:bodyPr>
          <a:lstStyle/>
          <a:p>
            <a:r>
              <a:rPr lang="en-US" dirty="0"/>
              <a:t>New Guides: Split V&amp;V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DFDF-47FB-2D4A-B43B-F34040F2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47" y="914443"/>
            <a:ext cx="8229600" cy="5308227"/>
          </a:xfrm>
        </p:spPr>
        <p:txBody>
          <a:bodyPr>
            <a:normAutofit/>
          </a:bodyPr>
          <a:lstStyle/>
          <a:p>
            <a:r>
              <a:rPr lang="en-US" sz="2449" dirty="0"/>
              <a:t>Guide to Managing Requirements</a:t>
            </a:r>
          </a:p>
          <a:p>
            <a:pPr lvl="1"/>
            <a:r>
              <a:rPr lang="en-US" sz="2000" dirty="0"/>
              <a:t>Handles the V&amp;V for Needs, and Requirements</a:t>
            </a:r>
          </a:p>
          <a:p>
            <a:r>
              <a:rPr lang="en-US" sz="2449" dirty="0"/>
              <a:t>Guide to V&amp;V</a:t>
            </a:r>
          </a:p>
          <a:p>
            <a:pPr lvl="1"/>
            <a:r>
              <a:rPr lang="en-US" sz="2000" dirty="0"/>
              <a:t>Design, and realized System-of-Interest</a:t>
            </a:r>
            <a:endParaRPr lang="en-US" sz="162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AE45-CBCC-4944-899E-4F6E8DAB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RWG IW2021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7054F-6C05-4C40-A0F4-E4754139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5CB01-396D-4900-965F-813B2D5A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7914" y="2784698"/>
            <a:ext cx="5683898" cy="24765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20A9F6-015D-4311-A228-FB44D736AB61}"/>
              </a:ext>
            </a:extLst>
          </p:cNvPr>
          <p:cNvSpPr txBox="1"/>
          <p:nvPr/>
        </p:nvSpPr>
        <p:spPr>
          <a:xfrm>
            <a:off x="457201" y="5399351"/>
            <a:ext cx="8600280" cy="830997"/>
          </a:xfrm>
          <a:prstGeom prst="rect">
            <a:avLst/>
          </a:prstGeom>
          <a:solidFill>
            <a:srgbClr val="0071CE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99"/>
                </a:solidFill>
              </a:rPr>
              <a:t>Based on when V&amp;V performed in a project</a:t>
            </a:r>
          </a:p>
          <a:p>
            <a:r>
              <a:rPr lang="en-US" b="1" dirty="0">
                <a:solidFill>
                  <a:srgbClr val="FFFF99"/>
                </a:solidFill>
              </a:rPr>
              <a:t>Needs and requirements early; design and system, later.</a:t>
            </a:r>
          </a:p>
        </p:txBody>
      </p:sp>
    </p:spTree>
    <p:extLst>
      <p:ext uri="{BB962C8B-B14F-4D97-AF65-F5344CB8AC3E}">
        <p14:creationId xmlns:p14="http://schemas.microsoft.com/office/powerpoint/2010/main" val="271102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EAD1-87C9-4116-8459-E6388FBC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“Familiar” Terms may be New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6036A59-ABE9-46DD-984C-18480E4CB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648096"/>
              </p:ext>
            </p:extLst>
          </p:nvPr>
        </p:nvGraphicFramePr>
        <p:xfrm>
          <a:off x="1763485" y="1580007"/>
          <a:ext cx="593426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269">
                  <a:extLst>
                    <a:ext uri="{9D8B030D-6E8A-4147-A177-3AD203B41FA5}">
                      <a16:colId xmlns:a16="http://schemas.microsoft.com/office/drawing/2014/main" val="3023737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8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Need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7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Design Input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5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Design Output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3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System of Interest (SOI)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9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System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84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5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Requirement Verification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Requirement 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4792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7F5F-48E5-46E4-8665-3FA63CD3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CBED6A-C1E9-4222-BB74-ABD98A31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</p:spPr>
        <p:txBody>
          <a:bodyPr/>
          <a:lstStyle/>
          <a:p>
            <a:r>
              <a:rPr lang="en-US" dirty="0"/>
              <a:t>RWG IW2021</a:t>
            </a:r>
          </a:p>
        </p:txBody>
      </p:sp>
    </p:spTree>
    <p:extLst>
      <p:ext uri="{BB962C8B-B14F-4D97-AF65-F5344CB8AC3E}">
        <p14:creationId xmlns:p14="http://schemas.microsoft.com/office/powerpoint/2010/main" val="234353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3935-B9B4-424E-894F-B2C9CFA3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focus: Design, and System V&amp;V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FF708-6A28-41A0-9E3E-72BF35DD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14231-F803-B141-8EF8-6A5B75096D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1" y="1306286"/>
            <a:ext cx="8154954" cy="473995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0D723F-C8F5-4F00-80A0-0A61B0EC8916}"/>
              </a:ext>
            </a:extLst>
          </p:cNvPr>
          <p:cNvSpPr/>
          <p:nvPr/>
        </p:nvSpPr>
        <p:spPr>
          <a:xfrm>
            <a:off x="4572000" y="1800501"/>
            <a:ext cx="4310743" cy="4172989"/>
          </a:xfrm>
          <a:prstGeom prst="roundRect">
            <a:avLst/>
          </a:prstGeom>
          <a:solidFill>
            <a:srgbClr val="FF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65E043B-CC6C-4099-9F86-690A6DF3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</p:spPr>
        <p:txBody>
          <a:bodyPr/>
          <a:lstStyle/>
          <a:p>
            <a:r>
              <a:rPr lang="en-US" dirty="0"/>
              <a:t>RWG IW2021</a:t>
            </a:r>
          </a:p>
        </p:txBody>
      </p:sp>
    </p:spTree>
    <p:extLst>
      <p:ext uri="{BB962C8B-B14F-4D97-AF65-F5344CB8AC3E}">
        <p14:creationId xmlns:p14="http://schemas.microsoft.com/office/powerpoint/2010/main" val="188280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430E-9BB5-4D0B-87CB-82E1EBB7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Completely Upgraded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28D4-7492-46CD-B2A3-EEF94A30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6" y="1684179"/>
            <a:ext cx="8229600" cy="4362058"/>
          </a:xfrm>
        </p:spPr>
        <p:txBody>
          <a:bodyPr>
            <a:normAutofit/>
          </a:bodyPr>
          <a:lstStyle/>
          <a:p>
            <a:r>
              <a:rPr lang="en-US" dirty="0"/>
              <a:t>Excellent contributions</a:t>
            </a:r>
          </a:p>
          <a:p>
            <a:r>
              <a:rPr lang="en-US" dirty="0"/>
              <a:t>Alignment with NRLM necessitated overhaul</a:t>
            </a:r>
          </a:p>
          <a:p>
            <a:r>
              <a:rPr lang="en-US" dirty="0"/>
              <a:t>“Started from scratch”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E7CC-A101-4B7F-9EF6-4FD615F3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141B3-1AD1-4B25-8C08-235DD6E43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9550" y="3633713"/>
            <a:ext cx="3359021" cy="233787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CD45108-F987-4C21-9C93-D9FDB70C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</p:spPr>
        <p:txBody>
          <a:bodyPr/>
          <a:lstStyle/>
          <a:p>
            <a:r>
              <a:rPr lang="en-US" dirty="0"/>
              <a:t>RWG IW2021</a:t>
            </a:r>
          </a:p>
        </p:txBody>
      </p:sp>
    </p:spTree>
    <p:extLst>
      <p:ext uri="{BB962C8B-B14F-4D97-AF65-F5344CB8AC3E}">
        <p14:creationId xmlns:p14="http://schemas.microsoft.com/office/powerpoint/2010/main" val="425037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3343-79AC-4641-A5A2-D6130DA0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Covers Same Content as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9A51-2D1C-4F54-A18F-0A771A12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Introduction, definitions, R&amp;R</a:t>
            </a:r>
          </a:p>
          <a:p>
            <a:r>
              <a:rPr lang="en-US" dirty="0"/>
              <a:t>Concepts and Principles</a:t>
            </a:r>
          </a:p>
          <a:p>
            <a:r>
              <a:rPr lang="en-US" dirty="0"/>
              <a:t>V&amp;V Process</a:t>
            </a:r>
          </a:p>
          <a:p>
            <a:r>
              <a:rPr lang="en-US" dirty="0"/>
              <a:t>Further V&amp;V Considerations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Appendices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15741-13C5-4DB0-8CFD-84F3DD59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26,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6D43-266A-4D18-9A16-8ACC2C49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43DA0-D7B2-4EB0-AAB2-F74187AB2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6097" y="4030824"/>
            <a:ext cx="3100704" cy="2325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258D08-76C3-4409-A897-E2C24B15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</p:spPr>
        <p:txBody>
          <a:bodyPr/>
          <a:lstStyle/>
          <a:p>
            <a:r>
              <a:rPr lang="en-US" dirty="0"/>
              <a:t>RWG IW2021</a:t>
            </a:r>
          </a:p>
        </p:txBody>
      </p:sp>
    </p:spTree>
    <p:extLst>
      <p:ext uri="{BB962C8B-B14F-4D97-AF65-F5344CB8AC3E}">
        <p14:creationId xmlns:p14="http://schemas.microsoft.com/office/powerpoint/2010/main" val="627728103"/>
      </p:ext>
    </p:extLst>
  </p:cSld>
  <p:clrMapOvr>
    <a:masterClrMapping/>
  </p:clrMapOvr>
</p:sld>
</file>

<file path=ppt/theme/theme1.xml><?xml version="1.0" encoding="utf-8"?>
<a:theme xmlns:a="http://schemas.openxmlformats.org/drawingml/2006/main" name="IW2017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W2017 slide" id="{D0DEF17A-B678-44C5-B142-4599AD7C95CB}" vid="{E6F565E1-D5CB-4F19-A1C5-C87F5BFD1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E3FA39A21814EAC79E59523096498" ma:contentTypeVersion="1" ma:contentTypeDescription="Create a new document." ma:contentTypeScope="" ma:versionID="fd1bf7cc7179346c570dbd4d6debccff">
  <xsd:schema xmlns:xsd="http://www.w3.org/2001/XMLSchema" xmlns:xs="http://www.w3.org/2001/XMLSchema" xmlns:p="http://schemas.microsoft.com/office/2006/metadata/properties" xmlns:ns2="07d0ccec-aae8-4814-a6d3-0c68dd73da2d" targetNamespace="http://schemas.microsoft.com/office/2006/metadata/properties" ma:root="true" ma:fieldsID="582c0593621e58af415d512296961cef" ns2:_="">
    <xsd:import namespace="07d0ccec-aae8-4814-a6d3-0c68dd73da2d"/>
    <xsd:element name="properties">
      <xsd:complexType>
        <xsd:sequence>
          <xsd:element name="documentManagement">
            <xsd:complexType>
              <xsd:all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2:fc73f2c3713f415c9afd0faf07c59adc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8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9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3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5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7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296D9-FA9D-4717-A7EC-A79EE64AEB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EDC5D0-DD92-4414-9E42-95D5860E8B06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7d0ccec-aae8-4814-a6d3-0c68dd73da2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742AFC-298E-440A-AF2F-623CD1391D3A}"/>
</file>

<file path=docProps/app.xml><?xml version="1.0" encoding="utf-8"?>
<Properties xmlns="http://schemas.openxmlformats.org/officeDocument/2006/extended-properties" xmlns:vt="http://schemas.openxmlformats.org/officeDocument/2006/docPropsVTypes">
  <Template>IW2017 slide.potx</Template>
  <TotalTime>39966</TotalTime>
  <Words>391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 Light</vt:lpstr>
      <vt:lpstr>IW2017 slide</vt:lpstr>
      <vt:lpstr>Guide to Verification and Validation  Status (IW 2021)</vt:lpstr>
      <vt:lpstr>RWG Product Plan</vt:lpstr>
      <vt:lpstr>NRLM</vt:lpstr>
      <vt:lpstr>Guides</vt:lpstr>
      <vt:lpstr>New Guides: Split V&amp;V </vt:lpstr>
      <vt:lpstr>Some “Familiar” Terms may be New</vt:lpstr>
      <vt:lpstr>Guide focus: Design, and System V&amp;V</vt:lpstr>
      <vt:lpstr>Outline Completely Upgraded</vt:lpstr>
      <vt:lpstr>Outline Covers Same Content as Before</vt:lpstr>
      <vt:lpstr>Guide to V&amp;V Schedule: Update</vt:lpstr>
      <vt:lpstr>Call to Action</vt:lpstr>
      <vt:lpstr>Questions?</vt:lpstr>
      <vt:lpstr>PowerPoint Presentation</vt:lpstr>
    </vt:vector>
  </TitlesOfParts>
  <Manager/>
  <Company>NC Lab S.A.S for INCOSE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INCOSE International Workshop</dc:title>
  <dc:subject/>
  <dc:creator>Nicolas Castan</dc:creator>
  <cp:keywords/>
  <dc:description/>
  <cp:lastModifiedBy>Ray Wolfgang</cp:lastModifiedBy>
  <cp:revision>216</cp:revision>
  <cp:lastPrinted>2019-07-25T00:38:31Z</cp:lastPrinted>
  <dcterms:created xsi:type="dcterms:W3CDTF">2016-12-08T09:52:03Z</dcterms:created>
  <dcterms:modified xsi:type="dcterms:W3CDTF">2021-01-26T06:27:31Z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0x010100533E3FA39A21814EAC79E59523096498</vt:lpwstr>
  </property>
  <property fmtid="{D5CDD505-2E9C-101B-9397-08002B2CF9AE}" pid="3" name="incoseWorkingGroup">
    <vt:lpwstr/>
  </property>
  <property fmtid="{D5CDD505-2E9C-101B-9397-08002B2CF9AE}" pid="4" name="incoseChapters">
    <vt:lpwstr/>
  </property>
  <property fmtid="{D5CDD505-2E9C-101B-9397-08002B2CF9AE}" pid="5" name="INCOSEProductValue">
    <vt:lpwstr>45;#Local|254e409e-99ce-4994-8e1c-1a49057a5299</vt:lpwstr>
  </property>
  <property fmtid="{D5CDD505-2E9C-101B-9397-08002B2CF9AE}" pid="6" name="incoseOrganizations">
    <vt:lpwstr/>
  </property>
</Properties>
</file>