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omments/modernComment_128_0.xml" ContentType="application/vnd.ms-powerpoint.comments+xml"/>
  <Override PartName="/ppt/comments/modernComment_12C_0.xml" ContentType="application/vnd.ms-powerpoint.comment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comments/modernComment_12A_0.xml" ContentType="application/vnd.ms-powerpoint.comment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omments/modernComment_129_0.xml" ContentType="application/vnd.ms-powerpoint.comment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comments/modernComment_124_979073A3.xml" ContentType="application/vnd.ms-powerpoint.comment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2" r:id="rId3"/>
    <p:sldId id="294" r:id="rId4"/>
    <p:sldId id="296" r:id="rId5"/>
    <p:sldId id="306" r:id="rId6"/>
    <p:sldId id="295" r:id="rId7"/>
    <p:sldId id="293" r:id="rId8"/>
    <p:sldId id="297" r:id="rId9"/>
    <p:sldId id="298" r:id="rId10"/>
    <p:sldId id="299" r:id="rId11"/>
    <p:sldId id="300" r:id="rId12"/>
    <p:sldId id="301" r:id="rId13"/>
    <p:sldId id="304" r:id="rId14"/>
    <p:sldId id="302" r:id="rId15"/>
    <p:sldId id="303" r:id="rId16"/>
    <p:sldId id="305" r:id="rId17"/>
    <p:sldId id="259" r:id="rId18"/>
  </p:sldIdLst>
  <p:sldSz cx="12198350" cy="6858000"/>
  <p:notesSz cx="6858000" cy="9144000"/>
  <p:defaultTextStyle>
    <a:defPPr>
      <a:defRPr lang="en-US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6BA93D-1AF9-3BFE-5DAB-6FAA86F0BBB7}" name="Lou Wheatcraft" initials="LW" userId="af51d06b72bd081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9999"/>
    <a:srgbClr val="414042"/>
    <a:srgbClr val="0071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33"/>
    <p:restoredTop sz="96327"/>
  </p:normalViewPr>
  <p:slideViewPr>
    <p:cSldViewPr snapToGrid="0" snapToObjects="1">
      <p:cViewPr>
        <p:scale>
          <a:sx n="96" d="100"/>
          <a:sy n="96" d="100"/>
        </p:scale>
        <p:origin x="1044" y="-12"/>
      </p:cViewPr>
      <p:guideLst>
        <p:guide orient="horz" pos="2160"/>
        <p:guide pos="3842"/>
      </p:guideLst>
    </p:cSldViewPr>
  </p:slideViewPr>
  <p:outlineViewPr>
    <p:cViewPr>
      <p:scale>
        <a:sx n="40" d="100"/>
        <a:sy n="4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124_979073A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CDD1082-E1F9-0345-B525-D34CE5849127}" authorId="{616BA93D-1AF9-3BFE-5DAB-6FAA86F0BBB7}" created="2022-01-24T14:52:27.12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42826403" sldId="292"/>
      <ac:spMk id="2" creationId="{00000000-0000-0000-0000-000000000000}"/>
    </ac:deMkLst>
    <p188:txBody>
      <a:bodyPr/>
      <a:lstStyle/>
      <a:p>
        <a:r>
          <a:rPr lang="en-US"/>
          <a:t>Changed Guidelines to Guides to be consistent with next slide.</a:t>
        </a:r>
      </a:p>
    </p188:txBody>
  </p188:cm>
</p188:cmLst>
</file>

<file path=ppt/comments/modernComment_128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CD3BEE9-D180-864B-8211-6349A0549714}" authorId="{616BA93D-1AF9-3BFE-5DAB-6FAA86F0BBB7}" created="2022-01-24T14:53:51.99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96"/>
      <ac:spMk id="3" creationId="{00000000-0000-0000-0000-000000000000}"/>
    </ac:deMkLst>
    <p188:txBody>
      <a:bodyPr/>
      <a:lstStyle/>
      <a:p>
        <a:r>
          <a:rPr lang="en-US"/>
          <a:t>Second bullet, removed the period after area.
</a:t>
        </a:r>
      </a:p>
    </p188:txBody>
  </p188:cm>
</p188:cmLst>
</file>

<file path=ppt/comments/modernComment_129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ADF951A-2006-FE46-8DA3-FF2FA05965F2}" authorId="{616BA93D-1AF9-3BFE-5DAB-6FAA86F0BBB7}" created="2022-01-22T22:35:47.36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97"/>
      <ac:picMk id="11" creationId="{DF17F63E-C30A-604D-9B8E-68470021ABFF}"/>
    </ac:deMkLst>
    <p188:txBody>
      <a:bodyPr/>
      <a:lstStyle/>
      <a:p>
        <a:r>
          <a:rPr lang="en-US"/>
          <a:t>Updated the IPO Diagram to the current version</a:t>
        </a:r>
      </a:p>
    </p188:txBody>
  </p188:cm>
</p188:cmLst>
</file>

<file path=ppt/comments/modernComment_12A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841439-8EE5-A542-9003-4AEA685AE463}" authorId="{616BA93D-1AF9-3BFE-5DAB-6FAA86F0BBB7}" created="2022-01-24T14:58:06.473">
    <pc:sldMkLst xmlns:pc="http://schemas.microsoft.com/office/powerpoint/2013/main/command">
      <pc:docMk/>
      <pc:sldMk cId="0" sldId="298"/>
    </pc:sldMkLst>
    <p188:txBody>
      <a:bodyPr/>
      <a:lstStyle/>
      <a:p>
        <a:r>
          <a:rPr lang="en-US"/>
          <a:t>Updated IPO diagram</a:t>
        </a:r>
      </a:p>
    </p188:txBody>
  </p188:cm>
</p188:cmLst>
</file>

<file path=ppt/comments/modernComment_12C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842A8BF-4C3A-6245-A667-3F53B389F23A}" authorId="{616BA93D-1AF9-3BFE-5DAB-6FAA86F0BBB7}" created="2022-01-22T22:42:20.944">
    <pc:sldMkLst xmlns:pc="http://schemas.microsoft.com/office/powerpoint/2013/main/command">
      <pc:docMk/>
      <pc:sldMk cId="0" sldId="300"/>
    </pc:sldMkLst>
    <p188:txBody>
      <a:bodyPr/>
      <a:lstStyle/>
      <a:p>
        <a:r>
          <a:rPr lang="en-US"/>
          <a:t>overlaid updated figure 7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F06D7-4593-BC46-95A8-2D70E94DBEB5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C975-A23D-1043-8329-AE888A944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787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5C955-B8C9-7543-B8AA-5D5411F8A4E3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5D96-4FDB-7148-B18B-46402D706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519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340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4409344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527475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sp>
        <p:nvSpPr>
          <p:cNvPr id="19" name="Sous-titre 2"/>
          <p:cNvSpPr txBox="1">
            <a:spLocks/>
          </p:cNvSpPr>
          <p:nvPr userDrawn="1"/>
        </p:nvSpPr>
        <p:spPr>
          <a:xfrm>
            <a:off x="359777" y="6438730"/>
            <a:ext cx="9144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err="1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/IW2022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59777" y="5532382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5285" y="512779"/>
            <a:ext cx="5802453" cy="19140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92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B188-3880-2C4D-B804-4766B611A210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45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</p:spPr>
        <p:txBody>
          <a:bodyPr vert="eaVert"/>
          <a:lstStyle>
            <a:lvl1pPr>
              <a:defRPr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747-8075-9446-A955-08A76180D4EB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817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 userDrawn="1"/>
        </p:nvSpPr>
        <p:spPr>
          <a:xfrm>
            <a:off x="0" y="3788435"/>
            <a:ext cx="12192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 err="1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/IW2022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26702" y="1749077"/>
            <a:ext cx="5802453" cy="19140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505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>
                <a:solidFill>
                  <a:schemeClr val="tx2"/>
                </a:solidFill>
                <a:latin typeface="+mj-lt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Open Sans"/>
              </a:defRPr>
            </a:lvl1pPr>
            <a:lvl2pPr>
              <a:defRPr>
                <a:solidFill>
                  <a:schemeClr val="tx1"/>
                </a:solidFill>
                <a:latin typeface="+mn-lt"/>
                <a:cs typeface="Open Sans"/>
              </a:defRPr>
            </a:lvl2pPr>
            <a:lvl3pPr>
              <a:defRPr>
                <a:solidFill>
                  <a:schemeClr val="tx1"/>
                </a:solidFill>
                <a:latin typeface="+mn-lt"/>
                <a:cs typeface="Open Sans"/>
              </a:defRPr>
            </a:lvl3pPr>
            <a:lvl4pPr>
              <a:defRPr>
                <a:solidFill>
                  <a:schemeClr val="tx1"/>
                </a:solidFill>
                <a:latin typeface="+mn-lt"/>
                <a:cs typeface="Open Sans"/>
              </a:defRPr>
            </a:lvl4pPr>
            <a:lvl5pPr>
              <a:defRPr>
                <a:solidFill>
                  <a:schemeClr val="tx1"/>
                </a:solidFill>
                <a:latin typeface="+mn-lt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620-E195-0345-A72F-F397522C5CED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239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CDE8-F1BB-434D-B4CD-1F60828C1078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3975759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093890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59777" y="5098797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595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083B-50A5-094E-8A79-2059BCE24B4D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07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4" y="1535113"/>
            <a:ext cx="539184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2174875"/>
            <a:ext cx="5391840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7737-5F1F-2F4A-838D-F9F91DAD31A0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549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E642-12B7-7B41-88D6-5F0764F84AAD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DFF8-1242-A841-86D9-B90DD6520279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669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20" y="273049"/>
            <a:ext cx="4013173" cy="1162051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273052"/>
            <a:ext cx="6819216" cy="5853113"/>
          </a:xfrm>
        </p:spPr>
        <p:txBody>
          <a:bodyPr/>
          <a:lstStyle>
            <a:lvl1pPr>
              <a:defRPr sz="4300">
                <a:latin typeface="+mn-lt"/>
              </a:defRPr>
            </a:lvl1pPr>
            <a:lvl2pPr>
              <a:defRPr sz="37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700">
                <a:latin typeface="+mn-lt"/>
              </a:defRPr>
            </a:lvl4pPr>
            <a:lvl5pPr>
              <a:defRPr sz="2700">
                <a:latin typeface="+mn-lt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20" y="1435102"/>
            <a:ext cx="4013173" cy="46910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622-F6B5-A24A-950D-66843726638A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61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9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33A7-3BA8-F74F-AA4C-5E32DA450B59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952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D2917-6528-B24E-9422-978ED4942E20}" type="datetime5">
              <a:rPr lang="fr-FR" smtClean="0"/>
              <a:pPr/>
              <a:t>25-janv.-22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www.incose.org/IW2022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-IW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12" y="0"/>
            <a:ext cx="1192237" cy="9454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15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609768" rtl="0" eaLnBrk="1" latinLnBrk="0" hangingPunct="1">
        <a:spcBef>
          <a:spcPct val="0"/>
        </a:spcBef>
        <a:buNone/>
        <a:defRPr sz="4400" kern="1200">
          <a:solidFill>
            <a:srgbClr val="0071CE"/>
          </a:solidFill>
          <a:latin typeface="+mj-lt"/>
          <a:ea typeface="+mj-ea"/>
          <a:cs typeface="Arial"/>
        </a:defRPr>
      </a:lvl1pPr>
    </p:titleStyle>
    <p:bodyStyle>
      <a:lvl1pPr marL="457326" indent="-457326" algn="l" defTabSz="60976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Arial"/>
        </a:defRPr>
      </a:lvl1pPr>
      <a:lvl2pPr marL="990872" indent="-381105" algn="l" defTabSz="60976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Arial"/>
        </a:defRPr>
      </a:lvl2pPr>
      <a:lvl3pPr marL="1524419" indent="-304884" algn="l" defTabSz="60976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Arial"/>
        </a:defRPr>
      </a:lvl3pPr>
      <a:lvl4pPr marL="2134187" indent="-304884" algn="l" defTabSz="60976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Arial"/>
        </a:defRPr>
      </a:lvl4pPr>
      <a:lvl5pPr marL="2743954" indent="-304884" algn="l" defTabSz="60976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Arial"/>
        </a:defRPr>
      </a:lvl5pPr>
      <a:lvl6pPr marL="3353722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18/10/relationships/comments" Target="../comments/modernComment_12C_0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connect.incose.org/WorkingGroups/Requirements/Pages/Home.asp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4_979073A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8_0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9_0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microsoft.com/office/2018/10/relationships/comments" Target="../comments/modernComment_12A_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Guide to Needs and Requirements Overview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INCOSE Requirements Working Group</a:t>
            </a:r>
          </a:p>
        </p:txBody>
      </p:sp>
    </p:spTree>
    <p:extLst>
      <p:ext uri="{BB962C8B-B14F-4D97-AF65-F5344CB8AC3E}">
        <p14:creationId xmlns="" xmlns:p14="http://schemas.microsoft.com/office/powerpoint/2010/main" val="1634269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GtNR</a:t>
            </a:r>
            <a:r>
              <a:rPr lang="en-US" dirty="0"/>
              <a:t> Examples (Needs Definition)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620-E195-0345-A72F-F397522C5CED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550" y="2351089"/>
            <a:ext cx="3240052" cy="400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8797" y="2428874"/>
            <a:ext cx="6055307" cy="359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2CB84046-83A6-4DB8-B122-83426468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4546" y="6477000"/>
            <a:ext cx="6785332" cy="271462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INCOSE's Guide to Needs and Requirements - Tami Katz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918" y="1246190"/>
            <a:ext cx="5247957" cy="11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9325" y="1241103"/>
            <a:ext cx="5816600" cy="109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GtNR</a:t>
            </a:r>
            <a:r>
              <a:rPr lang="en-US" dirty="0"/>
              <a:t> Examples (Needs Capture)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620-E195-0345-A72F-F397522C5CED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2CB84046-83A6-4DB8-B122-83426468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4546" y="6477000"/>
            <a:ext cx="6785332" cy="271462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INCOSE's Guide to Needs and Requirements - Tami Katz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49" y="1417639"/>
            <a:ext cx="5123899" cy="412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1274" y="1417639"/>
            <a:ext cx="5578475" cy="13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0901" y="3057525"/>
            <a:ext cx="5628848" cy="19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6C29AA7-C707-D348-A8A8-D0E426382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098" y="2740704"/>
            <a:ext cx="3814618" cy="260906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extLst>
    <p:ext uri="{6950BFC3-D8DA-4A85-94F7-54DA5524770B}">
      <p188:commentRel xmlns="" xmlns:p188="http://schemas.microsoft.com/office/powerpoint/2018/8/main" r:id="rId6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773111"/>
          </a:xfrm>
        </p:spPr>
        <p:txBody>
          <a:bodyPr>
            <a:noAutofit/>
          </a:bodyPr>
          <a:lstStyle/>
          <a:p>
            <a:r>
              <a:rPr lang="en-US" sz="3200" dirty="0"/>
              <a:t>More </a:t>
            </a:r>
            <a:r>
              <a:rPr lang="en-US" sz="3200" dirty="0" err="1"/>
              <a:t>GtNR</a:t>
            </a:r>
            <a:r>
              <a:rPr lang="en-US" sz="3200" dirty="0"/>
              <a:t> Examples (Requirements Transformation)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620-E195-0345-A72F-F397522C5CED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2CB84046-83A6-4DB8-B122-83426468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4546" y="6477000"/>
            <a:ext cx="6785332" cy="271462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INCOSE's Guide to Needs and Requirements - Tami Katz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1233489"/>
            <a:ext cx="5614129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4713" y="1166813"/>
            <a:ext cx="54368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773111"/>
          </a:xfrm>
        </p:spPr>
        <p:txBody>
          <a:bodyPr>
            <a:noAutofit/>
          </a:bodyPr>
          <a:lstStyle/>
          <a:p>
            <a:r>
              <a:rPr lang="en-US" sz="3200" dirty="0"/>
              <a:t>More </a:t>
            </a:r>
            <a:r>
              <a:rPr lang="en-US" sz="3200" dirty="0" err="1"/>
              <a:t>GtNR</a:t>
            </a:r>
            <a:r>
              <a:rPr lang="en-US" sz="3200" dirty="0"/>
              <a:t> Examples (Best Practices)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620-E195-0345-A72F-F397522C5CED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2CB84046-83A6-4DB8-B122-83426468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4546" y="6477000"/>
            <a:ext cx="6785332" cy="271462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INCOSE's Guide to Needs and Requirements - Tami Katz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801" y="1181099"/>
            <a:ext cx="4790796" cy="505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7034" y="1040946"/>
            <a:ext cx="4851399" cy="5197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773111"/>
          </a:xfrm>
        </p:spPr>
        <p:txBody>
          <a:bodyPr>
            <a:noAutofit/>
          </a:bodyPr>
          <a:lstStyle/>
          <a:p>
            <a:r>
              <a:rPr lang="en-US" sz="3200" dirty="0"/>
              <a:t>More </a:t>
            </a:r>
            <a:r>
              <a:rPr lang="en-US" sz="3200" dirty="0" err="1"/>
              <a:t>GtNR</a:t>
            </a:r>
            <a:r>
              <a:rPr lang="en-US" sz="3200" dirty="0"/>
              <a:t> Examples (Appendix - Checklists)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620-E195-0345-A72F-F397522C5CED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2CB84046-83A6-4DB8-B122-83426468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4546" y="6477000"/>
            <a:ext cx="6785332" cy="271462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INCOSE's Guide to Needs and Requirements - Tami Katz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781" y="1352550"/>
            <a:ext cx="5161530" cy="402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5045" y="1352550"/>
            <a:ext cx="4833388" cy="3967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773111"/>
          </a:xfrm>
        </p:spPr>
        <p:txBody>
          <a:bodyPr>
            <a:noAutofit/>
          </a:bodyPr>
          <a:lstStyle/>
          <a:p>
            <a:r>
              <a:rPr lang="en-US" sz="3200" dirty="0"/>
              <a:t>More </a:t>
            </a:r>
            <a:r>
              <a:rPr lang="en-US" sz="3200" dirty="0" err="1"/>
              <a:t>GtNR</a:t>
            </a:r>
            <a:r>
              <a:rPr lang="en-US" sz="3200" dirty="0"/>
              <a:t> Examples (Appendix – NRM Plan Template)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620-E195-0345-A72F-F397522C5CED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2CB84046-83A6-4DB8-B122-83426468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4546" y="6477000"/>
            <a:ext cx="6785332" cy="271462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INCOSE's Guide to Needs and Requirements - Tami Katz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492" y="1047750"/>
            <a:ext cx="6240646" cy="507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for </a:t>
            </a:r>
            <a:r>
              <a:rPr lang="en-US" dirty="0" err="1"/>
              <a:t>GtNR</a:t>
            </a:r>
            <a:r>
              <a:rPr lang="en-US" dirty="0"/>
              <a:t>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600201"/>
            <a:ext cx="9115107" cy="4525963"/>
          </a:xfrm>
        </p:spPr>
        <p:txBody>
          <a:bodyPr>
            <a:noAutofit/>
          </a:bodyPr>
          <a:lstStyle/>
          <a:p>
            <a:r>
              <a:rPr lang="en-US" sz="2800" dirty="0"/>
              <a:t>The draft for </a:t>
            </a:r>
            <a:r>
              <a:rPr lang="en-US" sz="2800" i="1" dirty="0"/>
              <a:t>Guide to Needs and Requirements </a:t>
            </a:r>
            <a:r>
              <a:rPr lang="en-US" sz="2800" dirty="0"/>
              <a:t>has been posted on the </a:t>
            </a:r>
            <a:r>
              <a:rPr lang="en-US" sz="2800" dirty="0">
                <a:hlinkClick r:id="rId2"/>
              </a:rPr>
              <a:t>RWG Connect </a:t>
            </a:r>
            <a:r>
              <a:rPr lang="en-US" sz="2800" dirty="0"/>
              <a:t>site.</a:t>
            </a:r>
          </a:p>
          <a:p>
            <a:r>
              <a:rPr lang="en-US" sz="2800" dirty="0"/>
              <a:t>RWG community is welcome to review and provide inputs up to 2/28/22.</a:t>
            </a:r>
          </a:p>
          <a:p>
            <a:r>
              <a:rPr lang="en-US" sz="2800" dirty="0"/>
              <a:t>In March the guide will be finished and submitted to INCOSE for release.</a:t>
            </a:r>
          </a:p>
          <a:p>
            <a:r>
              <a:rPr lang="en-US" sz="2800" dirty="0"/>
              <a:t>Future updates are planned, so feedback after release is still able to be obtained using the comment form process.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620-E195-0345-A72F-F397522C5CED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2CB84046-83A6-4DB8-B122-83426468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4546" y="6477000"/>
            <a:ext cx="6785332" cy="271462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INCOSE's Guide to Needs and Requirements - Tami Katz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7430" y="1417639"/>
            <a:ext cx="1602089" cy="302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9895530" y="2122743"/>
            <a:ext cx="1449885" cy="2510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37869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0287" y="3036962"/>
            <a:ext cx="6518063" cy="282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RWG Guides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417639"/>
            <a:ext cx="10978515" cy="150679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The RWG has been working on new guidelines in support of application of the Needs, Requirements, Verification and Validation Life Cycle Manual (NRVVLM) </a:t>
            </a:r>
          </a:p>
          <a:p>
            <a:r>
              <a:rPr lang="en-US" dirty="0"/>
              <a:t>The NRVVLM addresses the “why”, the guides address the “how”, and provide examples to the user community.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75A6-B99E-6848-91A1-1668F53CAD0D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9358812"/>
              </p:ext>
            </p:extLst>
          </p:nvPr>
        </p:nvGraphicFramePr>
        <p:xfrm>
          <a:off x="494573" y="3212757"/>
          <a:ext cx="4934162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5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76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Product</a:t>
                      </a:r>
                      <a:r>
                        <a:rPr lang="en-US" sz="1200" baseline="0" dirty="0"/>
                        <a:t> Lead/Lead Author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Guide</a:t>
                      </a:r>
                      <a:r>
                        <a:rPr lang="en-US" sz="1200" baseline="0" dirty="0"/>
                        <a:t> to Needs and Requirements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Tami</a:t>
                      </a:r>
                      <a:r>
                        <a:rPr lang="en-US" sz="1200" baseline="0" dirty="0"/>
                        <a:t> Katz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Guide to Verification</a:t>
                      </a:r>
                      <a:r>
                        <a:rPr lang="en-US" sz="1200" baseline="0" dirty="0"/>
                        <a:t> and Validation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Raymond Wolfgang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6734175" y="4762500"/>
            <a:ext cx="2790825" cy="10981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="" xmlns:a16="http://schemas.microsoft.com/office/drawing/2014/main" id="{2CB84046-83A6-4DB8-B122-83426468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4546" y="6477000"/>
            <a:ext cx="6785332" cy="271462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INCOSE's Guide to Needs and Requirements - Tami Katz</a:t>
            </a:r>
          </a:p>
        </p:txBody>
      </p:sp>
    </p:spTree>
    <p:extLst>
      <p:ext uri="{BB962C8B-B14F-4D97-AF65-F5344CB8AC3E}">
        <p14:creationId xmlns="" xmlns:p14="http://schemas.microsoft.com/office/powerpoint/2010/main" val="2542826403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Products - Guides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6009958" cy="4525963"/>
          </a:xfrm>
        </p:spPr>
        <p:txBody>
          <a:bodyPr>
            <a:normAutofit/>
          </a:bodyPr>
          <a:lstStyle/>
          <a:p>
            <a:r>
              <a:rPr lang="en-US" sz="2000" dirty="0"/>
              <a:t>The guides are condensed content from the NRVVLM that provides practical implementation approaches for systems engineering practitioners</a:t>
            </a:r>
          </a:p>
          <a:p>
            <a:r>
              <a:rPr lang="en-US" sz="2000" dirty="0"/>
              <a:t>The Guide for Writing Requirements has been a popular guide by many in the INCOSE community – the new guides will expand on this with developing and managing needs and requirements and verification and validation guidance.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CBBC-8D07-9D40-841A-E4EEC1AC69C4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2151" y="6173788"/>
            <a:ext cx="2846282" cy="365125"/>
          </a:xfrm>
        </p:spPr>
        <p:txBody>
          <a:bodyPr/>
          <a:lstStyle/>
          <a:p>
            <a:fld id="{924B41C4-1474-8D42-B330-D2828683839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2CB84046-83A6-4DB8-B122-83426468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4546" y="6477000"/>
            <a:ext cx="6785332" cy="271462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INCOSE's Guide to Needs and Requirements - Tami Katz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1683" y="1600201"/>
            <a:ext cx="4591050" cy="3629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4729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Between RWG Guides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600201"/>
            <a:ext cx="4705032" cy="4525963"/>
          </a:xfrm>
        </p:spPr>
        <p:txBody>
          <a:bodyPr>
            <a:noAutofit/>
          </a:bodyPr>
          <a:lstStyle/>
          <a:p>
            <a:r>
              <a:rPr lang="en-US" sz="2000" dirty="0"/>
              <a:t>The new RWG Guides align with the NRVVLM to summarize the processes and describe application of approach of the processes.</a:t>
            </a:r>
          </a:p>
          <a:p>
            <a:r>
              <a:rPr lang="en-US" sz="2000" dirty="0"/>
              <a:t>Each guide covers a specific area and is intended to be short (&lt;100 pages) to help with user readability.</a:t>
            </a:r>
          </a:p>
          <a:p>
            <a:r>
              <a:rPr lang="en-US" sz="2000" dirty="0"/>
              <a:t>This figure shows the summary outline contents of the RWG guides and how the Guide to Needs and Requirements (</a:t>
            </a:r>
            <a:r>
              <a:rPr lang="en-US" sz="2000" dirty="0" err="1"/>
              <a:t>GtNR</a:t>
            </a:r>
            <a:r>
              <a:rPr lang="en-US" sz="2000" dirty="0"/>
              <a:t>) works in conjunction with the other RWG guides.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58D2-D3A0-3843-8DCA-C1F4ADCA7220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351" y="1783266"/>
            <a:ext cx="5943600" cy="287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2CB84046-83A6-4DB8-B122-83426468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4546" y="6477000"/>
            <a:ext cx="6785332" cy="271462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INCOSE's Guide to Needs and Requirements - Tami Katz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3A3F7E-B7B8-4CBD-B7DB-06B33E26792F}"/>
              </a:ext>
            </a:extLst>
          </p:cNvPr>
          <p:cNvSpPr txBox="1"/>
          <p:nvPr/>
        </p:nvSpPr>
        <p:spPr>
          <a:xfrm rot="19765074">
            <a:off x="7826762" y="3113545"/>
            <a:ext cx="183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Next Slide</a:t>
            </a:r>
          </a:p>
        </p:txBody>
      </p:sp>
    </p:spTree>
  </p:cSld>
  <p:clrMapOvr>
    <a:masterClrMapping/>
  </p:clrMapOvr>
  <p:extLst mod="1">
    <p:ext uri="{6950BFC3-D8DA-4A85-94F7-54DA5524770B}">
      <p188:commentRel xmlns=""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88" y="328112"/>
            <a:ext cx="11925212" cy="57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8C027E00-7205-45BC-9D3E-01163783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917" y="6356351"/>
            <a:ext cx="2846282" cy="365125"/>
          </a:xfrm>
        </p:spPr>
        <p:txBody>
          <a:bodyPr/>
          <a:lstStyle/>
          <a:p>
            <a:r>
              <a:rPr lang="fr-FR" dirty="0"/>
              <a:t>25 </a:t>
            </a:r>
            <a:r>
              <a:rPr lang="fr-FR" dirty="0" err="1"/>
              <a:t>January</a:t>
            </a:r>
            <a:r>
              <a:rPr lang="fr-FR" dirty="0"/>
              <a:t> 2022</a:t>
            </a:r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B763ACE3-0850-40E4-90F0-617E916E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4546" y="6477000"/>
            <a:ext cx="6785332" cy="271462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INCOSE's Guide to Verification and Validation – Raymond Wolfgang</a:t>
            </a:r>
          </a:p>
        </p:txBody>
      </p:sp>
    </p:spTree>
    <p:extLst>
      <p:ext uri="{BB962C8B-B14F-4D97-AF65-F5344CB8AC3E}">
        <p14:creationId xmlns:p14="http://schemas.microsoft.com/office/powerpoint/2010/main" xmlns="" val="426765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Guide to Needs and Requirements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7" y="1285875"/>
            <a:ext cx="7000557" cy="4840289"/>
          </a:xfrm>
        </p:spPr>
        <p:txBody>
          <a:bodyPr>
            <a:normAutofit/>
          </a:bodyPr>
          <a:lstStyle/>
          <a:p>
            <a:r>
              <a:rPr lang="en-US" sz="1800" dirty="0"/>
              <a:t>This guide was originally called </a:t>
            </a:r>
            <a:r>
              <a:rPr lang="en-US" sz="1800" i="1" dirty="0"/>
              <a:t>Guide to Developing and Managing Requirements (GDMR)</a:t>
            </a:r>
          </a:p>
          <a:p>
            <a:pPr lvl="1"/>
            <a:r>
              <a:rPr lang="en-US" sz="1600" dirty="0"/>
              <a:t>Additional focus of </a:t>
            </a:r>
            <a:r>
              <a:rPr lang="en-US" sz="1600" b="1" dirty="0"/>
              <a:t>Needs</a:t>
            </a:r>
            <a:r>
              <a:rPr lang="en-US" sz="1600" dirty="0"/>
              <a:t> within the RWG manual was desired in the guide name.</a:t>
            </a:r>
          </a:p>
          <a:p>
            <a:pPr lvl="1"/>
            <a:r>
              <a:rPr lang="en-US" sz="1600" dirty="0"/>
              <a:t>The RWG renamed this to </a:t>
            </a:r>
            <a:r>
              <a:rPr lang="en-US" sz="1600" i="1" dirty="0"/>
              <a:t>Guide to Needs and Requirements (</a:t>
            </a:r>
            <a:r>
              <a:rPr lang="en-US" sz="1600" i="1" dirty="0" err="1"/>
              <a:t>GtNR</a:t>
            </a:r>
            <a:r>
              <a:rPr lang="en-US" sz="1600" i="1" dirty="0"/>
              <a:t>) </a:t>
            </a:r>
            <a:r>
              <a:rPr lang="en-US" sz="1600" dirty="0"/>
              <a:t>at IW2021</a:t>
            </a:r>
          </a:p>
          <a:p>
            <a:r>
              <a:rPr lang="en-US" sz="1800" dirty="0"/>
              <a:t>Initial guide creation occurred by Kevin Orr, using inputs from contributors (Ron Carson, Celeste </a:t>
            </a:r>
            <a:r>
              <a:rPr lang="en-US" sz="1800" dirty="0" err="1"/>
              <a:t>Drewien</a:t>
            </a:r>
            <a:r>
              <a:rPr lang="en-US" sz="1800" dirty="0"/>
              <a:t>, Lou </a:t>
            </a:r>
            <a:r>
              <a:rPr lang="en-US" sz="1800" dirty="0" err="1"/>
              <a:t>Wheatcraft</a:t>
            </a:r>
            <a:r>
              <a:rPr lang="en-US" sz="1800" dirty="0"/>
              <a:t>, Don McNally, Tami Katz)</a:t>
            </a:r>
          </a:p>
          <a:p>
            <a:r>
              <a:rPr lang="en-US" sz="1800" dirty="0"/>
              <a:t>Tami Katz led guide generation efforts starting in 2021</a:t>
            </a:r>
          </a:p>
          <a:p>
            <a:r>
              <a:rPr lang="en-US" sz="1800" dirty="0"/>
              <a:t>Guide now at 90% completion, draft sent to RWG prior to IW2022 for comments.</a:t>
            </a:r>
          </a:p>
          <a:p>
            <a:r>
              <a:rPr lang="en-US" sz="1800" dirty="0"/>
              <a:t>After IW2022 final comments will be incorporated, guide release expected Spring 2022.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58D2-D3A0-3843-8DCA-C1F4ADCA7220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0581" y="1238250"/>
            <a:ext cx="3758457" cy="4814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2CB84046-83A6-4DB8-B122-83426468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4546" y="6477000"/>
            <a:ext cx="6785332" cy="271462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INCOSE's Guide to Needs and Requirements - Tami Katz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7DA42B-033E-4C2C-8E89-A27183A8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687386"/>
          </a:xfrm>
        </p:spPr>
        <p:txBody>
          <a:bodyPr>
            <a:noAutofit/>
          </a:bodyPr>
          <a:lstStyle/>
          <a:p>
            <a:r>
              <a:rPr lang="en-US" sz="3600" dirty="0"/>
              <a:t>Guide to Needs and Requirements Outline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AD0593-F30F-4215-BED0-F3D4C4AA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2CB84046-83A6-4DB8-B122-83426468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4546" y="6477000"/>
            <a:ext cx="6785332" cy="271462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INCOSE's Guide to Needs and Requirements - Tami Katz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1247775"/>
            <a:ext cx="42005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2300" y="1257300"/>
            <a:ext cx="53530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6815" y="1257300"/>
            <a:ext cx="32861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742151" y="3110948"/>
            <a:ext cx="3040789" cy="18685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rmAutofit fontScale="92500" lnSpcReduction="20000"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GtNR</a:t>
            </a:r>
            <a:r>
              <a:rPr lang="en-US" dirty="0" smtClean="0"/>
              <a:t> Outline: Four sections and multiple appendices containing numerous examples and methods of approach.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967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GtNR</a:t>
            </a:r>
            <a:r>
              <a:rPr lang="en-US" dirty="0"/>
              <a:t>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476376"/>
            <a:ext cx="597185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This guide expands upon the input/process/output (IPO) diagrams from the NRVVLM and provides procedural steps towards implementation</a:t>
            </a:r>
          </a:p>
          <a:p>
            <a:r>
              <a:rPr lang="en-US" sz="2800" dirty="0"/>
              <a:t>In addition to procedural steps, situational considerations and example applications are provided.</a:t>
            </a:r>
          </a:p>
          <a:p>
            <a:r>
              <a:rPr lang="en-US" sz="2800" dirty="0"/>
              <a:t>The next slides will cover some of the material to demonstrate this approach.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58D2-D3A0-3843-8DCA-C1F4ADCA7220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2CB84046-83A6-4DB8-B122-83426468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4546" y="6477000"/>
            <a:ext cx="6785332" cy="271462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INCOSE's Guide to Needs and Requirements - Tami Katz</a:t>
            </a:r>
          </a:p>
        </p:txBody>
      </p:sp>
      <p:sp>
        <p:nvSpPr>
          <p:cNvPr id="9" name="Down Arrow 8"/>
          <p:cNvSpPr/>
          <p:nvPr/>
        </p:nvSpPr>
        <p:spPr>
          <a:xfrm>
            <a:off x="9058275" y="4305300"/>
            <a:ext cx="342900" cy="371475"/>
          </a:xfrm>
          <a:prstGeom prst="downArrow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62875" y="4853732"/>
            <a:ext cx="319087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Methods to accomplish Activities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F17F63E-C30A-604D-9B8E-68470021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512" y="1173271"/>
            <a:ext cx="5727918" cy="2938618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1A3B9DF-35E0-F147-A73A-57C4E7368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4" y="1927354"/>
            <a:ext cx="5727918" cy="293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GtNR</a:t>
            </a:r>
            <a:r>
              <a:rPr lang="en-US" dirty="0"/>
              <a:t> Approach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B221-4574-3D44-B186-34E820A81691}" type="datetime5">
              <a:rPr lang="fr-FR" smtClean="0"/>
              <a:pPr/>
              <a:t>25-janv.-22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2CB84046-83A6-4DB8-B122-83426468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4546" y="6477000"/>
            <a:ext cx="6785332" cy="271462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INCOSE's Guide to Needs and Requirements - Tami Katz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52650" y="2562225"/>
            <a:ext cx="1571625" cy="1809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6" idx="3"/>
          </p:cNvCxnSpPr>
          <p:nvPr/>
        </p:nvCxnSpPr>
        <p:spPr>
          <a:xfrm>
            <a:off x="3724275" y="2652713"/>
            <a:ext cx="254578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062" y="1417639"/>
            <a:ext cx="5743546" cy="4392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extLst>
    <p:ext uri="{6950BFC3-D8DA-4A85-94F7-54DA5524770B}">
      <p188:commentRel xmlns="" xmlns:p188="http://schemas.microsoft.com/office/powerpoint/2018/8/main" r:id="rId4"/>
    </p:ext>
  </p:extLst>
</p:sld>
</file>

<file path=ppt/theme/theme1.xml><?xml version="1.0" encoding="utf-8"?>
<a:theme xmlns:a="http://schemas.openxmlformats.org/drawingml/2006/main" name="iw2022-slide">
  <a:themeElements>
    <a:clrScheme name="INCOSE IW">
      <a:dk1>
        <a:srgbClr val="414042"/>
      </a:dk1>
      <a:lt1>
        <a:sysClr val="window" lastClr="FFFFFF"/>
      </a:lt1>
      <a:dk2>
        <a:srgbClr val="0071CE"/>
      </a:dk2>
      <a:lt2>
        <a:srgbClr val="EEECE1"/>
      </a:lt2>
      <a:accent1>
        <a:srgbClr val="618FCB"/>
      </a:accent1>
      <a:accent2>
        <a:srgbClr val="0071CE"/>
      </a:accent2>
      <a:accent3>
        <a:srgbClr val="0071CE"/>
      </a:accent3>
      <a:accent4>
        <a:srgbClr val="618FCB"/>
      </a:accent4>
      <a:accent5>
        <a:srgbClr val="618FCB"/>
      </a:accent5>
      <a:accent6>
        <a:srgbClr val="618FCB"/>
      </a:accent6>
      <a:hlink>
        <a:srgbClr val="0000FF"/>
      </a:hlink>
      <a:folHlink>
        <a:srgbClr val="981B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3A89755A-0E4E-CB49-928B-576C80F8FB31}" vid="{BD82DD9B-FB34-7D47-8A70-B5DA224DEA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iw2022-slide</Template>
  <TotalTime>156</TotalTime>
  <Words>697</Words>
  <Application>Microsoft Office PowerPoint</Application>
  <PresentationFormat>Custom</PresentationFormat>
  <Paragraphs>91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iw2022-slide</vt:lpstr>
      <vt:lpstr>Guide to Needs and Requirements Overview</vt:lpstr>
      <vt:lpstr>Upcoming RWG Guides</vt:lpstr>
      <vt:lpstr>New Products - Guides</vt:lpstr>
      <vt:lpstr>Relationships Between RWG Guides</vt:lpstr>
      <vt:lpstr>Slide 5</vt:lpstr>
      <vt:lpstr>Guide to Needs and Requirements Evolution</vt:lpstr>
      <vt:lpstr>Guide to Needs and Requirements Outline</vt:lpstr>
      <vt:lpstr>GtNR Approach</vt:lpstr>
      <vt:lpstr>Example GtNR Approach</vt:lpstr>
      <vt:lpstr>More GtNR Examples (Needs Definition)</vt:lpstr>
      <vt:lpstr>More GtNR Examples (Needs Capture)</vt:lpstr>
      <vt:lpstr>More GtNR Examples (Requirements Transformation)</vt:lpstr>
      <vt:lpstr>More GtNR Examples (Best Practices)</vt:lpstr>
      <vt:lpstr>More GtNR Examples (Appendix - Checklists)</vt:lpstr>
      <vt:lpstr>More GtNR Examples (Appendix – NRM Plan Template)</vt:lpstr>
      <vt:lpstr>Call for GtNR Feedback</vt:lpstr>
      <vt:lpstr>Slide 17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43</cp:revision>
  <dcterms:created xsi:type="dcterms:W3CDTF">2022-01-22T16:54:31Z</dcterms:created>
  <dcterms:modified xsi:type="dcterms:W3CDTF">2022-01-25T21:19:11Z</dcterms:modified>
</cp:coreProperties>
</file>