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1D_0.xml" ContentType="application/vnd.ms-powerpoint.comments+xml"/>
  <Override PartName="/ppt/comments/modernComment_124_979073A3.xml" ContentType="application/vnd.ms-powerpoint.comments+xml"/>
  <Override PartName="/ppt/comments/modernComment_12C_0.xml" ContentType="application/vnd.ms-powerpoint.comments+xml"/>
  <Override PartName="/ppt/comments/modernComment_139_410F4EE1.xml" ContentType="application/vnd.ms-powerpoint.comments+xml"/>
  <Override PartName="/ppt/comments/modernComment_13C_66D6D0B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85" r:id="rId3"/>
    <p:sldId id="307" r:id="rId4"/>
    <p:sldId id="308" r:id="rId5"/>
    <p:sldId id="287" r:id="rId6"/>
    <p:sldId id="288" r:id="rId7"/>
    <p:sldId id="290" r:id="rId8"/>
    <p:sldId id="291" r:id="rId9"/>
    <p:sldId id="292" r:id="rId10"/>
    <p:sldId id="293" r:id="rId11"/>
    <p:sldId id="296" r:id="rId12"/>
    <p:sldId id="303" r:id="rId13"/>
    <p:sldId id="304" r:id="rId14"/>
    <p:sldId id="297" r:id="rId15"/>
    <p:sldId id="298" r:id="rId16"/>
    <p:sldId id="314" r:id="rId17"/>
    <p:sldId id="326" r:id="rId18"/>
    <p:sldId id="306" r:id="rId19"/>
    <p:sldId id="300" r:id="rId20"/>
    <p:sldId id="301" r:id="rId21"/>
    <p:sldId id="312" r:id="rId22"/>
    <p:sldId id="325" r:id="rId23"/>
    <p:sldId id="313" r:id="rId24"/>
    <p:sldId id="327" r:id="rId25"/>
    <p:sldId id="329" r:id="rId26"/>
    <p:sldId id="330" r:id="rId27"/>
    <p:sldId id="331" r:id="rId28"/>
    <p:sldId id="332" r:id="rId29"/>
    <p:sldId id="333" r:id="rId30"/>
    <p:sldId id="335" r:id="rId31"/>
    <p:sldId id="334" r:id="rId32"/>
    <p:sldId id="336" r:id="rId33"/>
    <p:sldId id="337" r:id="rId34"/>
    <p:sldId id="323" r:id="rId35"/>
    <p:sldId id="315" r:id="rId36"/>
    <p:sldId id="316" r:id="rId37"/>
    <p:sldId id="328" r:id="rId38"/>
    <p:sldId id="324" r:id="rId39"/>
    <p:sldId id="321" r:id="rId40"/>
    <p:sldId id="322" r:id="rId41"/>
    <p:sldId id="259" r:id="rId42"/>
  </p:sldIdLst>
  <p:sldSz cx="12198350" cy="6858000"/>
  <p:notesSz cx="6858000" cy="9144000"/>
  <p:defaultText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BA93D-1AF9-3BFE-5DAB-6FAA86F0BBB7}" name="Lou Wheatcraft" initials="LW" userId="af51d06b72bd081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99"/>
    <a:srgbClr val="414042"/>
    <a:srgbClr val="0071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64"/>
    <p:restoredTop sz="96327"/>
  </p:normalViewPr>
  <p:slideViewPr>
    <p:cSldViewPr snapToGrid="0" snapToObjects="1">
      <p:cViewPr varScale="1">
        <p:scale>
          <a:sx n="85" d="100"/>
          <a:sy n="85" d="100"/>
        </p:scale>
        <p:origin x="-125" y="-72"/>
      </p:cViewPr>
      <p:guideLst>
        <p:guide orient="horz" pos="2160"/>
        <p:guide pos="3842"/>
      </p:guideLst>
    </p:cSldViewPr>
  </p:slideViewPr>
  <p:outlineViewPr>
    <p:cViewPr>
      <p:scale>
        <a:sx n="40" d="100"/>
        <a:sy n="40"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comments/modernComment_11D_0.xml><?xml version="1.0" encoding="utf-8"?>
<p188:cmLst xmlns:a="http://schemas.openxmlformats.org/drawingml/2006/main" xmlns:r="http://schemas.openxmlformats.org/officeDocument/2006/relationships" xmlns:p188="http://schemas.microsoft.com/office/powerpoint/2018/8/main">
  <p188:cm id="{E706348E-D7E2-184C-8D60-D702EF242B47}" authorId="{616BA93D-1AF9-3BFE-5DAB-6FAA86F0BBB7}" created="2022-01-22T22:19:15.415">
    <ac:txMkLst xmlns:ac="http://schemas.microsoft.com/office/drawing/2013/main/command">
      <pc:docMk xmlns:pc="http://schemas.microsoft.com/office/powerpoint/2013/main/command"/>
      <pc:sldMk xmlns:pc="http://schemas.microsoft.com/office/powerpoint/2013/main/command" cId="0" sldId="285"/>
      <ac:spMk id="3" creationId="{00000000-0000-0000-0000-000000000000}"/>
      <ac:txMk cp="603" len="7">
        <ac:context len="633" hash="3159870825"/>
      </ac:txMk>
    </ac:txMkLst>
    <p188:pos x="6844876" y="4350115"/>
    <p188:txBody>
      <a:bodyPr/>
      <a:lstStyle/>
      <a:p>
        <a:r>
          <a:rPr lang="en-US"/>
          <a:t>changed to new members</a:t>
        </a:r>
      </a:p>
    </p188:txBody>
  </p188:cm>
</p188:cmLst>
</file>

<file path=ppt/comments/modernComment_124_979073A3.xml><?xml version="1.0" encoding="utf-8"?>
<p188:cmLst xmlns:a="http://schemas.openxmlformats.org/drawingml/2006/main" xmlns:r="http://schemas.openxmlformats.org/officeDocument/2006/relationships" xmlns:p188="http://schemas.microsoft.com/office/powerpoint/2018/8/main">
  <p188:cm id="{F05D55C4-F636-E246-9448-B483B8E2079F}" authorId="{616BA93D-1AF9-3BFE-5DAB-6FAA86F0BBB7}" created="2022-01-22T22:24:35.540">
    <ac:deMkLst xmlns:ac="http://schemas.microsoft.com/office/drawing/2013/main/command">
      <pc:docMk xmlns:pc="http://schemas.microsoft.com/office/powerpoint/2013/main/command"/>
      <pc:sldMk xmlns:pc="http://schemas.microsoft.com/office/powerpoint/2013/main/command" cId="2542826403" sldId="292"/>
      <ac:spMk id="17" creationId="{730F918D-9D8B-8342-9B31-CBE75EC18E84}"/>
    </ac:deMkLst>
    <p188:txBody>
      <a:bodyPr/>
      <a:lstStyle/>
      <a:p>
        <a:r>
          <a:rPr lang="en-US"/>
          <a:t>Added “new” to the NRVVLM block</a:t>
        </a:r>
      </a:p>
    </p188:txBody>
  </p188:cm>
  <p188:cm id="{3C023B29-CF07-F146-B53A-8DD4C5509486}" authorId="{616BA93D-1AF9-3BFE-5DAB-6FAA86F0BBB7}" created="2022-01-22T22:25:54.993">
    <pc:sldMkLst xmlns:pc="http://schemas.microsoft.com/office/powerpoint/2013/main/command">
      <pc:docMk/>
      <pc:sldMk cId="2542826403" sldId="292"/>
    </pc:sldMkLst>
    <p188:txBody>
      <a:bodyPr/>
      <a:lstStyle/>
      <a:p>
        <a:r>
          <a:rPr lang="en-US"/>
          <a:t>Added my name to the SE HB v5 input line.</a:t>
        </a:r>
      </a:p>
    </p188:txBody>
  </p188:cm>
</p188:cmLst>
</file>

<file path=ppt/comments/modernComment_12C_0.xml><?xml version="1.0" encoding="utf-8"?>
<p188:cmLst xmlns:a="http://schemas.openxmlformats.org/drawingml/2006/main" xmlns:r="http://schemas.openxmlformats.org/officeDocument/2006/relationships" xmlns:p188="http://schemas.microsoft.com/office/powerpoint/2018/8/main">
  <p188:cm id="{CF9529B8-ED00-0840-A349-8AA2590856CD}" authorId="{616BA93D-1AF9-3BFE-5DAB-6FAA86F0BBB7}" created="2022-01-22T22:28:49.068">
    <ac:deMkLst xmlns:ac="http://schemas.microsoft.com/office/drawing/2013/main/command">
      <pc:docMk xmlns:pc="http://schemas.microsoft.com/office/powerpoint/2013/main/command"/>
      <pc:sldMk xmlns:pc="http://schemas.microsoft.com/office/powerpoint/2013/main/command" cId="0" sldId="300"/>
      <ac:spMk id="2" creationId="{00000000-0000-0000-0000-000000000000}"/>
    </ac:deMkLst>
    <p188:txBody>
      <a:bodyPr/>
      <a:lstStyle/>
      <a:p>
        <a:r>
          <a:rPr lang="en-US"/>
          <a:t>added a space betwen Web and meetings</a:t>
        </a:r>
      </a:p>
    </p188:txBody>
  </p188:cm>
  <p188:cm id="{CD7B7924-5016-FA4E-B62D-38E395D5D8E1}" authorId="{616BA93D-1AF9-3BFE-5DAB-6FAA86F0BBB7}" created="2022-01-22T22:31:50.006">
    <pc:sldMkLst xmlns:pc="http://schemas.microsoft.com/office/powerpoint/2013/main/command">
      <pc:docMk/>
      <pc:sldMk cId="0" sldId="300"/>
    </pc:sldMkLst>
    <p188:txBody>
      <a:bodyPr/>
      <a:lstStyle/>
      <a:p>
        <a:r>
          <a:rPr lang="en-US"/>
          <a:t>You could also include IE2021 meetings</a:t>
        </a:r>
      </a:p>
    </p188:txBody>
  </p188:cm>
</p188:cmLst>
</file>

<file path=ppt/comments/modernComment_139_410F4EE1.xml><?xml version="1.0" encoding="utf-8"?>
<p188:cmLst xmlns:a="http://schemas.openxmlformats.org/drawingml/2006/main" xmlns:r="http://schemas.openxmlformats.org/officeDocument/2006/relationships" xmlns:p188="http://schemas.microsoft.com/office/powerpoint/2018/8/main">
  <p188:cm id="{33184679-EFA0-AF4B-BAB6-2BD7A7A1466E}" authorId="{616BA93D-1AF9-3BFE-5DAB-6FAA86F0BBB7}" created="2022-01-22T22:20:42.803">
    <pc:sldMkLst xmlns:pc="http://schemas.microsoft.com/office/powerpoint/2013/main/command">
      <pc:docMk/>
      <pc:sldMk cId="0" sldId="286"/>
    </pc:sldMkLst>
    <p188:txBody>
      <a:bodyPr/>
      <a:lstStyle/>
      <a:p>
        <a:r>
          <a:rPr lang="en-US"/>
          <a:t>Move up the title so the schedule could be expanded to be more readable</a:t>
        </a:r>
      </a:p>
    </p188:txBody>
  </p188:cm>
</p188:cmLst>
</file>

<file path=ppt/comments/modernComment_13C_66D6D0B0.xml><?xml version="1.0" encoding="utf-8"?>
<p188:cmLst xmlns:a="http://schemas.openxmlformats.org/drawingml/2006/main" xmlns:r="http://schemas.openxmlformats.org/officeDocument/2006/relationships" xmlns:p188="http://schemas.microsoft.com/office/powerpoint/2018/8/main">
  <p188:cm id="{F05D55C4-F636-E246-9448-B483B8E2079F}" authorId="{616BA93D-1AF9-3BFE-5DAB-6FAA86F0BBB7}" created="2022-01-22T22:24:35.540">
    <ac:deMkLst xmlns:ac="http://schemas.microsoft.com/office/drawing/2013/main/command">
      <pc:docMk xmlns:pc="http://schemas.microsoft.com/office/powerpoint/2013/main/command"/>
      <pc:sldMk xmlns:pc="http://schemas.microsoft.com/office/powerpoint/2013/main/command" cId="2542826403" sldId="292"/>
      <ac:spMk id="17" creationId="{730F918D-9D8B-8342-9B31-CBE75EC18E84}"/>
    </ac:deMkLst>
    <p188:txBody>
      <a:bodyPr/>
      <a:lstStyle/>
      <a:p>
        <a:r>
          <a:rPr lang="en-US"/>
          <a:t>Added “new” to the NRVVLM block</a:t>
        </a:r>
      </a:p>
    </p188:txBody>
  </p188:cm>
  <p188:cm id="{3C023B29-CF07-F146-B53A-8DD4C5509486}" authorId="{616BA93D-1AF9-3BFE-5DAB-6FAA86F0BBB7}" created="2022-01-22T22:25:54.993">
    <pc:sldMkLst xmlns:pc="http://schemas.microsoft.com/office/powerpoint/2013/main/command">
      <pc:docMk/>
      <pc:sldMk cId="2542826403" sldId="292"/>
    </pc:sldMkLst>
    <p188:txBody>
      <a:bodyPr/>
      <a:lstStyle/>
      <a:p>
        <a:r>
          <a:rPr lang="en-US"/>
          <a:t>Added my name to the SE HB v5 input line.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CF06D7-4593-BC46-95A8-2D70E94DBEB5}" type="datetimeFigureOut">
              <a:rPr lang="en-US" smtClean="0"/>
              <a:pPr/>
              <a:t>1/29/2022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4DC975-A23D-1043-8329-AE888A944FF5}" type="slidenum">
              <a:rPr lang="en-US" smtClean="0"/>
              <a:pPr/>
              <a:t>‹#›</a:t>
            </a:fld>
            <a:endParaRPr lang="en-US"/>
          </a:p>
        </p:txBody>
      </p:sp>
    </p:spTree>
    <p:extLst>
      <p:ext uri="{BB962C8B-B14F-4D97-AF65-F5344CB8AC3E}">
        <p14:creationId xmlns:p14="http://schemas.microsoft.com/office/powerpoint/2010/main" val="3117876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5C955-B8C9-7543-B8AA-5D5411F8A4E3}" type="datetimeFigureOut">
              <a:rPr lang="en-US" smtClean="0"/>
              <a:pPr/>
              <a:t>1/29/2022</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85D96-4FDB-7148-B18B-46402D7060DF}" type="slidenum">
              <a:rPr lang="en-US" smtClean="0"/>
              <a:pPr/>
              <a:t>‹#›</a:t>
            </a:fld>
            <a:endParaRPr lang="en-US"/>
          </a:p>
        </p:txBody>
      </p:sp>
    </p:spTree>
    <p:extLst>
      <p:ext uri="{BB962C8B-B14F-4D97-AF65-F5344CB8AC3E}">
        <p14:creationId xmlns:p14="http://schemas.microsoft.com/office/powerpoint/2010/main" val="2565197561"/>
      </p:ext>
    </p:extLst>
  </p:cSld>
  <p:clrMap bg1="lt1" tx1="dk1" bg2="lt2" tx2="dk2" accent1="accent1" accent2="accent2" accent3="accent3" accent4="accent4" accent5="accent5" accent6="accent6" hlink="hlink" folHlink="folHlink"/>
  <p:hf hdr="0" ftr="0" dt="0"/>
  <p:notesStyle>
    <a:lvl1pPr marL="0" algn="l" defTabSz="609768" rtl="0" eaLnBrk="1" latinLnBrk="0" hangingPunct="1">
      <a:defRPr sz="1600" kern="1200">
        <a:solidFill>
          <a:schemeClr val="tx1"/>
        </a:solidFill>
        <a:latin typeface="+mn-lt"/>
        <a:ea typeface="+mn-ea"/>
        <a:cs typeface="+mn-cs"/>
      </a:defRPr>
    </a:lvl1pPr>
    <a:lvl2pPr marL="609768" algn="l" defTabSz="609768" rtl="0" eaLnBrk="1" latinLnBrk="0" hangingPunct="1">
      <a:defRPr sz="1600" kern="1200">
        <a:solidFill>
          <a:schemeClr val="tx1"/>
        </a:solidFill>
        <a:latin typeface="+mn-lt"/>
        <a:ea typeface="+mn-ea"/>
        <a:cs typeface="+mn-cs"/>
      </a:defRPr>
    </a:lvl2pPr>
    <a:lvl3pPr marL="1219535" algn="l" defTabSz="609768" rtl="0" eaLnBrk="1" latinLnBrk="0" hangingPunct="1">
      <a:defRPr sz="1600" kern="1200">
        <a:solidFill>
          <a:schemeClr val="tx1"/>
        </a:solidFill>
        <a:latin typeface="+mn-lt"/>
        <a:ea typeface="+mn-ea"/>
        <a:cs typeface="+mn-cs"/>
      </a:defRPr>
    </a:lvl3pPr>
    <a:lvl4pPr marL="1829303" algn="l" defTabSz="609768" rtl="0" eaLnBrk="1" latinLnBrk="0" hangingPunct="1">
      <a:defRPr sz="1600" kern="1200">
        <a:solidFill>
          <a:schemeClr val="tx1"/>
        </a:solidFill>
        <a:latin typeface="+mn-lt"/>
        <a:ea typeface="+mn-ea"/>
        <a:cs typeface="+mn-cs"/>
      </a:defRPr>
    </a:lvl4pPr>
    <a:lvl5pPr marL="2439071" algn="l" defTabSz="609768" rtl="0" eaLnBrk="1" latinLnBrk="0" hangingPunct="1">
      <a:defRPr sz="1600" kern="1200">
        <a:solidFill>
          <a:schemeClr val="tx1"/>
        </a:solidFill>
        <a:latin typeface="+mn-lt"/>
        <a:ea typeface="+mn-ea"/>
        <a:cs typeface="+mn-cs"/>
      </a:defRPr>
    </a:lvl5pPr>
    <a:lvl6pPr marL="3048838" algn="l" defTabSz="609768" rtl="0" eaLnBrk="1" latinLnBrk="0" hangingPunct="1">
      <a:defRPr sz="1600" kern="1200">
        <a:solidFill>
          <a:schemeClr val="tx1"/>
        </a:solidFill>
        <a:latin typeface="+mn-lt"/>
        <a:ea typeface="+mn-ea"/>
        <a:cs typeface="+mn-cs"/>
      </a:defRPr>
    </a:lvl6pPr>
    <a:lvl7pPr marL="3658606" algn="l" defTabSz="609768" rtl="0" eaLnBrk="1" latinLnBrk="0" hangingPunct="1">
      <a:defRPr sz="1600" kern="1200">
        <a:solidFill>
          <a:schemeClr val="tx1"/>
        </a:solidFill>
        <a:latin typeface="+mn-lt"/>
        <a:ea typeface="+mn-ea"/>
        <a:cs typeface="+mn-cs"/>
      </a:defRPr>
    </a:lvl7pPr>
    <a:lvl8pPr marL="4268373" algn="l" defTabSz="609768" rtl="0" eaLnBrk="1" latinLnBrk="0" hangingPunct="1">
      <a:defRPr sz="1600" kern="1200">
        <a:solidFill>
          <a:schemeClr val="tx1"/>
        </a:solidFill>
        <a:latin typeface="+mn-lt"/>
        <a:ea typeface="+mn-ea"/>
        <a:cs typeface="+mn-cs"/>
      </a:defRPr>
    </a:lvl8pPr>
    <a:lvl9pPr marL="4878141" algn="l" defTabSz="60976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CB85D96-4FDB-7148-B18B-46402D7060DF}" type="slidenum">
              <a:rPr lang="en-US" smtClean="0"/>
              <a:pPr/>
              <a:t>1</a:t>
            </a:fld>
            <a:endParaRPr lang="en-US"/>
          </a:p>
        </p:txBody>
      </p:sp>
    </p:spTree>
    <p:extLst>
      <p:ext uri="{BB962C8B-B14F-4D97-AF65-F5344CB8AC3E}">
        <p14:creationId xmlns:p14="http://schemas.microsoft.com/office/powerpoint/2010/main" val="4183408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7" name="Titre 1"/>
          <p:cNvSpPr>
            <a:spLocks noGrp="1"/>
          </p:cNvSpPr>
          <p:nvPr>
            <p:ph type="ctrTitle" hasCustomPrompt="1"/>
          </p:nvPr>
        </p:nvSpPr>
        <p:spPr>
          <a:xfrm>
            <a:off x="359777" y="4409344"/>
            <a:ext cx="11376530" cy="1123038"/>
          </a:xfrm>
        </p:spPr>
        <p:txBody>
          <a:bodyPr anchor="b"/>
          <a:lstStyle>
            <a:lvl1pPr algn="l">
              <a:defRPr sz="6000" baseline="0">
                <a:latin typeface="Arial"/>
                <a:cs typeface="Arial"/>
              </a:defRPr>
            </a:lvl1pPr>
          </a:lstStyle>
          <a:p>
            <a:r>
              <a:rPr lang="en-US" dirty="0"/>
              <a:t>Presentation Title</a:t>
            </a:r>
            <a:endParaRPr lang="fr-FR" dirty="0"/>
          </a:p>
        </p:txBody>
      </p:sp>
      <p:sp>
        <p:nvSpPr>
          <p:cNvPr id="18" name="Sous-titre 2"/>
          <p:cNvSpPr>
            <a:spLocks noGrp="1"/>
          </p:cNvSpPr>
          <p:nvPr>
            <p:ph type="subTitle" idx="1" hasCustomPrompt="1"/>
          </p:nvPr>
        </p:nvSpPr>
        <p:spPr>
          <a:xfrm>
            <a:off x="359777" y="3527475"/>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fr-FR" dirty="0"/>
          </a:p>
        </p:txBody>
      </p:sp>
      <p:sp>
        <p:nvSpPr>
          <p:cNvPr id="19" name="Sous-titre 2"/>
          <p:cNvSpPr txBox="1">
            <a:spLocks/>
          </p:cNvSpPr>
          <p:nvPr userDrawn="1"/>
        </p:nvSpPr>
        <p:spPr>
          <a:xfrm>
            <a:off x="359777" y="6438730"/>
            <a:ext cx="9144000" cy="42275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z="2000" dirty="0" err="1">
                <a:solidFill>
                  <a:srgbClr val="414042"/>
                </a:solidFill>
                <a:latin typeface="Open Sans Light"/>
                <a:cs typeface="Open Sans Light"/>
              </a:rPr>
              <a:t>www.incose.org</a:t>
            </a:r>
            <a:r>
              <a:rPr lang="fr-FR" sz="2000" dirty="0">
                <a:solidFill>
                  <a:srgbClr val="414042"/>
                </a:solidFill>
                <a:latin typeface="Open Sans Light"/>
                <a:cs typeface="Open Sans Light"/>
              </a:rPr>
              <a:t>/IW2022</a:t>
            </a:r>
          </a:p>
        </p:txBody>
      </p:sp>
      <p:cxnSp>
        <p:nvCxnSpPr>
          <p:cNvPr id="20" name="Straight Connector 19"/>
          <p:cNvCxnSpPr/>
          <p:nvPr userDrawn="1"/>
        </p:nvCxnSpPr>
        <p:spPr>
          <a:xfrm>
            <a:off x="359777" y="5532382"/>
            <a:ext cx="3074092" cy="0"/>
          </a:xfrm>
          <a:prstGeom prst="line">
            <a:avLst/>
          </a:prstGeom>
          <a:ln w="76200" cmpd="sng">
            <a:solidFill>
              <a:srgbClr val="0071CE"/>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userDrawn="1"/>
        </p:nvPicPr>
        <p:blipFill>
          <a:blip r:embed="rId2"/>
          <a:srcRect/>
          <a:stretch/>
        </p:blipFill>
        <p:spPr>
          <a:xfrm>
            <a:off x="3235285" y="512779"/>
            <a:ext cx="5802453" cy="1914003"/>
          </a:xfrm>
          <a:prstGeom prst="rect">
            <a:avLst/>
          </a:prstGeom>
        </p:spPr>
      </p:pic>
    </p:spTree>
    <p:extLst>
      <p:ext uri="{BB962C8B-B14F-4D97-AF65-F5344CB8AC3E}">
        <p14:creationId xmlns:p14="http://schemas.microsoft.com/office/powerpoint/2010/main" val="330922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EE6EB6-1230-7740-9336-482712647127}"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291045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04" y="274639"/>
            <a:ext cx="2744629" cy="5851525"/>
          </a:xfrm>
        </p:spPr>
        <p:txBody>
          <a:bodyPr vert="eaVert"/>
          <a:lstStyle>
            <a:lvl1pPr>
              <a:defRPr>
                <a:solidFill>
                  <a:srgbClr val="0071CE"/>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918" y="274639"/>
            <a:ext cx="8030580" cy="5851525"/>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83D7E4-03E6-174B-B5A7-9705509931CD}"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58817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st Page">
    <p:bg>
      <p:bgPr>
        <a:solidFill>
          <a:schemeClr val="bg1"/>
        </a:solidFill>
        <a:effectLst/>
      </p:bgPr>
    </p:bg>
    <p:spTree>
      <p:nvGrpSpPr>
        <p:cNvPr id="1" name=""/>
        <p:cNvGrpSpPr/>
        <p:nvPr/>
      </p:nvGrpSpPr>
      <p:grpSpPr>
        <a:xfrm>
          <a:off x="0" y="0"/>
          <a:ext cx="0" cy="0"/>
          <a:chOff x="0" y="0"/>
          <a:chExt cx="0" cy="0"/>
        </a:xfrm>
      </p:grpSpPr>
      <p:sp>
        <p:nvSpPr>
          <p:cNvPr id="6" name="Sous-titre 2"/>
          <p:cNvSpPr txBox="1">
            <a:spLocks/>
          </p:cNvSpPr>
          <p:nvPr userDrawn="1"/>
        </p:nvSpPr>
        <p:spPr>
          <a:xfrm>
            <a:off x="0" y="3788435"/>
            <a:ext cx="12192000" cy="422753"/>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fr-FR" sz="2000" dirty="0" err="1">
                <a:solidFill>
                  <a:srgbClr val="414042"/>
                </a:solidFill>
                <a:latin typeface="Open Sans Light"/>
                <a:cs typeface="Open Sans Light"/>
              </a:rPr>
              <a:t>www.incose.org</a:t>
            </a:r>
            <a:r>
              <a:rPr lang="fr-FR" sz="2000" dirty="0">
                <a:solidFill>
                  <a:srgbClr val="414042"/>
                </a:solidFill>
                <a:latin typeface="Open Sans Light"/>
                <a:cs typeface="Open Sans Light"/>
              </a:rPr>
              <a:t>/IW2022</a:t>
            </a:r>
          </a:p>
        </p:txBody>
      </p:sp>
      <p:pic>
        <p:nvPicPr>
          <p:cNvPr id="7" name="Picture 6"/>
          <p:cNvPicPr>
            <a:picLocks noChangeAspect="1"/>
          </p:cNvPicPr>
          <p:nvPr userDrawn="1"/>
        </p:nvPicPr>
        <p:blipFill>
          <a:blip r:embed="rId2"/>
          <a:srcRect/>
          <a:stretch/>
        </p:blipFill>
        <p:spPr>
          <a:xfrm>
            <a:off x="2926702" y="1749077"/>
            <a:ext cx="5802453" cy="1914003"/>
          </a:xfrm>
          <a:prstGeom prst="rect">
            <a:avLst/>
          </a:prstGeom>
        </p:spPr>
      </p:pic>
    </p:spTree>
    <p:extLst>
      <p:ext uri="{BB962C8B-B14F-4D97-AF65-F5344CB8AC3E}">
        <p14:creationId xmlns:p14="http://schemas.microsoft.com/office/powerpoint/2010/main" val="96505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a:solidFill>
                  <a:schemeClr val="tx2"/>
                </a:solidFill>
                <a:latin typeface="+mj-lt"/>
                <a:cs typeface="Open Sans"/>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mn-lt"/>
                <a:cs typeface="Open Sans"/>
              </a:defRPr>
            </a:lvl1pPr>
            <a:lvl2pPr>
              <a:defRPr>
                <a:solidFill>
                  <a:schemeClr val="tx1"/>
                </a:solidFill>
                <a:latin typeface="+mn-lt"/>
                <a:cs typeface="Open Sans"/>
              </a:defRPr>
            </a:lvl2pPr>
            <a:lvl3pPr>
              <a:defRPr>
                <a:solidFill>
                  <a:schemeClr val="tx1"/>
                </a:solidFill>
                <a:latin typeface="+mn-lt"/>
                <a:cs typeface="Open Sans"/>
              </a:defRPr>
            </a:lvl3pPr>
            <a:lvl4pPr>
              <a:defRPr>
                <a:solidFill>
                  <a:schemeClr val="tx1"/>
                </a:solidFill>
                <a:latin typeface="+mn-lt"/>
                <a:cs typeface="Open Sans"/>
              </a:defRPr>
            </a:lvl4pPr>
            <a:lvl5pPr>
              <a:defRPr>
                <a:solidFill>
                  <a:schemeClr val="tx1"/>
                </a:solidFill>
                <a:latin typeface="+mn-lt"/>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AEE5D-B8FD-C44F-9F6B-4D6A50D21430}"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204239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5313C83-8744-0943-A3FD-E40F90ABD101}"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a:t>
            </a:fld>
            <a:endParaRPr lang="en-US"/>
          </a:p>
        </p:txBody>
      </p:sp>
      <p:sp>
        <p:nvSpPr>
          <p:cNvPr id="30" name="Titre 1"/>
          <p:cNvSpPr>
            <a:spLocks noGrp="1"/>
          </p:cNvSpPr>
          <p:nvPr>
            <p:ph type="ctrTitle" hasCustomPrompt="1"/>
          </p:nvPr>
        </p:nvSpPr>
        <p:spPr>
          <a:xfrm>
            <a:off x="359777" y="3975759"/>
            <a:ext cx="11376530" cy="1123038"/>
          </a:xfrm>
        </p:spPr>
        <p:txBody>
          <a:bodyPr anchor="b"/>
          <a:lstStyle>
            <a:lvl1pPr algn="l">
              <a:defRPr sz="6000" baseline="0">
                <a:latin typeface="Arial"/>
                <a:cs typeface="Arial"/>
              </a:defRPr>
            </a:lvl1pPr>
          </a:lstStyle>
          <a:p>
            <a:r>
              <a:rPr lang="en-US" dirty="0"/>
              <a:t>Section Title</a:t>
            </a:r>
            <a:endParaRPr lang="fr-FR" dirty="0"/>
          </a:p>
        </p:txBody>
      </p:sp>
      <p:sp>
        <p:nvSpPr>
          <p:cNvPr id="31" name="Sous-titre 2"/>
          <p:cNvSpPr>
            <a:spLocks noGrp="1"/>
          </p:cNvSpPr>
          <p:nvPr>
            <p:ph type="subTitle" idx="1" hasCustomPrompt="1"/>
          </p:nvPr>
        </p:nvSpPr>
        <p:spPr>
          <a:xfrm>
            <a:off x="359777" y="3093890"/>
            <a:ext cx="11376530" cy="867169"/>
          </a:xfrm>
        </p:spPr>
        <p:txBody>
          <a:bodyPr anchor="b"/>
          <a:lstStyle>
            <a:lvl1pPr marL="0" indent="0" algn="l">
              <a:buNone/>
              <a:defRPr sz="2400">
                <a:latin typeface="Arial"/>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Section</a:t>
            </a:r>
            <a:endParaRPr lang="fr-FR" dirty="0"/>
          </a:p>
        </p:txBody>
      </p:sp>
      <p:cxnSp>
        <p:nvCxnSpPr>
          <p:cNvPr id="32" name="Straight Connector 31"/>
          <p:cNvCxnSpPr/>
          <p:nvPr userDrawn="1"/>
        </p:nvCxnSpPr>
        <p:spPr>
          <a:xfrm>
            <a:off x="359777" y="5098797"/>
            <a:ext cx="3074092" cy="0"/>
          </a:xfrm>
          <a:prstGeom prst="line">
            <a:avLst/>
          </a:prstGeom>
          <a:ln w="76200" cmpd="sng">
            <a:solidFill>
              <a:srgbClr val="0071C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95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chemeClr val="tx2"/>
                </a:solidFill>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609917" y="1600201"/>
            <a:ext cx="5387605" cy="4525963"/>
          </a:xfrm>
        </p:spPr>
        <p:txBody>
          <a:bodyPr/>
          <a:lstStyle>
            <a:lvl1pPr>
              <a:defRPr sz="3700">
                <a:latin typeface="+mn-lt"/>
              </a:defRPr>
            </a:lvl1pPr>
            <a:lvl2pPr>
              <a:defRPr sz="32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0828" y="1600201"/>
            <a:ext cx="5387605" cy="4525963"/>
          </a:xfrm>
        </p:spPr>
        <p:txBody>
          <a:bodyPr/>
          <a:lstStyle>
            <a:lvl1pPr>
              <a:defRPr sz="3700">
                <a:latin typeface="+mn-lt"/>
              </a:defRPr>
            </a:lvl1pPr>
            <a:lvl2pPr>
              <a:defRPr sz="3200">
                <a:latin typeface="+mn-lt"/>
              </a:defRPr>
            </a:lvl2pPr>
            <a:lvl3pPr>
              <a:defRPr sz="2700">
                <a:latin typeface="+mn-lt"/>
              </a:defRPr>
            </a:lvl3pPr>
            <a:lvl4pPr>
              <a:defRPr sz="2400">
                <a:latin typeface="+mn-lt"/>
              </a:defRPr>
            </a:lvl4pPr>
            <a:lvl5pPr>
              <a:defRPr sz="2400">
                <a:latin typeface="+mn-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897DA8-9C23-1345-97BA-1A3013D0DD0F}" type="datetime5">
              <a:rPr lang="en-US" smtClean="0"/>
              <a:t>29-Jan-22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420070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09918" y="1535113"/>
            <a:ext cx="5389723" cy="639763"/>
          </a:xfrm>
        </p:spPr>
        <p:txBody>
          <a:bodyPr anchor="b">
            <a:normAutofit/>
          </a:bodyPr>
          <a:lstStyle>
            <a:lvl1pPr marL="0" indent="0">
              <a:buNone/>
              <a:defRPr sz="2800" b="0">
                <a:solidFill>
                  <a:srgbClr val="0071CE"/>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4" name="Content Placeholder 3"/>
          <p:cNvSpPr>
            <a:spLocks noGrp="1"/>
          </p:cNvSpPr>
          <p:nvPr>
            <p:ph sz="half" idx="2"/>
          </p:nvPr>
        </p:nvSpPr>
        <p:spPr>
          <a:xfrm>
            <a:off x="609918" y="2174875"/>
            <a:ext cx="5389723"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594" y="1535113"/>
            <a:ext cx="5391840" cy="639763"/>
          </a:xfrm>
        </p:spPr>
        <p:txBody>
          <a:bodyPr anchor="b">
            <a:normAutofit/>
          </a:bodyPr>
          <a:lstStyle>
            <a:lvl1pPr marL="0" indent="0">
              <a:buNone/>
              <a:defRPr sz="2800" b="0">
                <a:solidFill>
                  <a:srgbClr val="0071CE"/>
                </a:solidFill>
                <a:latin typeface="+mn-lt"/>
              </a:defRPr>
            </a:lvl1pPr>
            <a:lvl2pPr marL="609768" indent="0">
              <a:buNone/>
              <a:defRPr sz="2700" b="1"/>
            </a:lvl2pPr>
            <a:lvl3pPr marL="1219535" indent="0">
              <a:buNone/>
              <a:defRPr sz="2400" b="1"/>
            </a:lvl3pPr>
            <a:lvl4pPr marL="1829303" indent="0">
              <a:buNone/>
              <a:defRPr sz="2100" b="1"/>
            </a:lvl4pPr>
            <a:lvl5pPr marL="2439071" indent="0">
              <a:buNone/>
              <a:defRPr sz="2100" b="1"/>
            </a:lvl5pPr>
            <a:lvl6pPr marL="3048838" indent="0">
              <a:buNone/>
              <a:defRPr sz="2100" b="1"/>
            </a:lvl6pPr>
            <a:lvl7pPr marL="3658606" indent="0">
              <a:buNone/>
              <a:defRPr sz="2100" b="1"/>
            </a:lvl7pPr>
            <a:lvl8pPr marL="4268373" indent="0">
              <a:buNone/>
              <a:defRPr sz="2100" b="1"/>
            </a:lvl8pPr>
            <a:lvl9pPr marL="4878141"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6594" y="2174875"/>
            <a:ext cx="5391840" cy="3951288"/>
          </a:xfrm>
        </p:spPr>
        <p:txBody>
          <a:bodyPr/>
          <a:lstStyle>
            <a:lvl1pPr>
              <a:defRPr sz="3200">
                <a:latin typeface="+mn-lt"/>
              </a:defRPr>
            </a:lvl1pPr>
            <a:lvl2pPr>
              <a:defRPr sz="2700">
                <a:latin typeface="+mn-lt"/>
              </a:defRPr>
            </a:lvl2pPr>
            <a:lvl3pPr>
              <a:defRPr sz="2400">
                <a:latin typeface="+mn-lt"/>
              </a:defRPr>
            </a:lvl3pPr>
            <a:lvl4pPr>
              <a:defRPr sz="2100">
                <a:latin typeface="+mn-lt"/>
              </a:defRPr>
            </a:lvl4pPr>
            <a:lvl5pPr>
              <a:defRPr sz="2100">
                <a:latin typeface="+mn-lt"/>
              </a:defRPr>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D8DAE9-7BE1-A74D-8D5D-63663D5B68B4}" type="datetime5">
              <a:rPr lang="en-US" smtClean="0"/>
              <a:t>29-Jan-22</a:t>
            </a:fld>
            <a:endParaRPr lang="en-US"/>
          </a:p>
        </p:txBody>
      </p:sp>
      <p:sp>
        <p:nvSpPr>
          <p:cNvPr id="8" name="Footer Placeholder 7"/>
          <p:cNvSpPr>
            <a:spLocks noGrp="1"/>
          </p:cNvSpPr>
          <p:nvPr>
            <p:ph type="ftr" sz="quarter" idx="11"/>
          </p:nvPr>
        </p:nvSpPr>
        <p:spPr/>
        <p:txBody>
          <a:bodyPr/>
          <a:lstStyle/>
          <a:p>
            <a:r>
              <a:rPr lang="en-US"/>
              <a:t>www.incose.org/IW2022</a:t>
            </a:r>
            <a:endParaRPr lang="en-US" dirty="0"/>
          </a:p>
        </p:txBody>
      </p:sp>
      <p:sp>
        <p:nvSpPr>
          <p:cNvPr id="9" name="Slide Number Placeholder 8"/>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2205490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solidFill>
                  <a:srgbClr val="0071CE"/>
                </a:solidFill>
                <a:latin typeface="+mj-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ACC230-4A04-C34E-8547-20C907354DC4}" type="datetime5">
              <a:rPr lang="en-US" smtClean="0"/>
              <a:t>29-Jan-22</a:t>
            </a:fld>
            <a:endParaRPr lang="en-US"/>
          </a:p>
        </p:txBody>
      </p:sp>
      <p:sp>
        <p:nvSpPr>
          <p:cNvPr id="4" name="Footer Placeholder 3"/>
          <p:cNvSpPr>
            <a:spLocks noGrp="1"/>
          </p:cNvSpPr>
          <p:nvPr>
            <p:ph type="ftr" sz="quarter" idx="11"/>
          </p:nvPr>
        </p:nvSpPr>
        <p:spPr/>
        <p:txBody>
          <a:bodyPr/>
          <a:lstStyle/>
          <a:p>
            <a:r>
              <a:rPr lang="en-US"/>
              <a:t>www.incose.org/IW2022</a:t>
            </a:r>
            <a:endParaRPr lang="en-US" dirty="0"/>
          </a:p>
        </p:txBody>
      </p:sp>
      <p:sp>
        <p:nvSpPr>
          <p:cNvPr id="5" name="Slide Number Placeholder 4"/>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3132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6EC62D-3DF5-B041-AAB5-9D55F9293E82}" type="datetime5">
              <a:rPr lang="en-US" smtClean="0"/>
              <a:t>29-Jan-22</a:t>
            </a:fld>
            <a:endParaRPr lang="en-US"/>
          </a:p>
        </p:txBody>
      </p:sp>
      <p:sp>
        <p:nvSpPr>
          <p:cNvPr id="3" name="Footer Placeholder 2"/>
          <p:cNvSpPr>
            <a:spLocks noGrp="1"/>
          </p:cNvSpPr>
          <p:nvPr>
            <p:ph type="ftr" sz="quarter" idx="11"/>
          </p:nvPr>
        </p:nvSpPr>
        <p:spPr/>
        <p:txBody>
          <a:bodyPr/>
          <a:lstStyle/>
          <a:p>
            <a:r>
              <a:rPr lang="en-US"/>
              <a:t>www.incose.org/IW2022</a:t>
            </a:r>
            <a:endParaRPr lang="en-US" dirty="0"/>
          </a:p>
        </p:txBody>
      </p:sp>
      <p:sp>
        <p:nvSpPr>
          <p:cNvPr id="4" name="Slide Number Placeholder 3"/>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70669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20" y="273049"/>
            <a:ext cx="4013173" cy="1162051"/>
          </a:xfrm>
        </p:spPr>
        <p:txBody>
          <a:bodyPr anchor="b"/>
          <a:lstStyle>
            <a:lvl1pPr algn="l">
              <a:defRPr sz="2700" b="0">
                <a:solidFill>
                  <a:srgbClr val="0071CE"/>
                </a:solidFill>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4769216" y="273052"/>
            <a:ext cx="6819216" cy="5853113"/>
          </a:xfrm>
        </p:spPr>
        <p:txBody>
          <a:bodyPr/>
          <a:lstStyle>
            <a:lvl1pPr>
              <a:defRPr sz="4300">
                <a:latin typeface="+mn-lt"/>
              </a:defRPr>
            </a:lvl1pPr>
            <a:lvl2pPr>
              <a:defRPr sz="3700">
                <a:latin typeface="+mn-lt"/>
              </a:defRPr>
            </a:lvl2pPr>
            <a:lvl3pPr>
              <a:defRPr sz="3200">
                <a:latin typeface="+mn-lt"/>
              </a:defRPr>
            </a:lvl3pPr>
            <a:lvl4pPr>
              <a:defRPr sz="2700">
                <a:latin typeface="+mn-lt"/>
              </a:defRPr>
            </a:lvl4pPr>
            <a:lvl5pPr>
              <a:defRPr sz="2700">
                <a:latin typeface="+mn-lt"/>
              </a:defRPr>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920" y="1435102"/>
            <a:ext cx="4013173" cy="46910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41FCB00-F663-1243-AE8B-AA3651FCD87E}" type="datetime5">
              <a:rPr lang="en-US" smtClean="0"/>
              <a:t>29-Jan-22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117613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2" y="4800600"/>
            <a:ext cx="7319010" cy="566739"/>
          </a:xfrm>
        </p:spPr>
        <p:txBody>
          <a:bodyPr anchor="b"/>
          <a:lstStyle>
            <a:lvl1pPr algn="l">
              <a:defRPr sz="2700" b="0">
                <a:solidFill>
                  <a:srgbClr val="0071CE"/>
                </a:solidFill>
                <a:latin typeface="+mj-lt"/>
              </a:defRPr>
            </a:lvl1pPr>
          </a:lstStyle>
          <a:p>
            <a:r>
              <a:rPr lang="en-US"/>
              <a:t>Click to edit Master title style</a:t>
            </a:r>
            <a:endParaRPr lang="en-US" dirty="0"/>
          </a:p>
        </p:txBody>
      </p:sp>
      <p:sp>
        <p:nvSpPr>
          <p:cNvPr id="3" name="Picture Placeholder 2"/>
          <p:cNvSpPr>
            <a:spLocks noGrp="1"/>
          </p:cNvSpPr>
          <p:nvPr>
            <p:ph type="pic" idx="1"/>
          </p:nvPr>
        </p:nvSpPr>
        <p:spPr>
          <a:xfrm>
            <a:off x="2390962" y="612775"/>
            <a:ext cx="7319010" cy="4114800"/>
          </a:xfrm>
        </p:spPr>
        <p:txBody>
          <a:bodyPr/>
          <a:lstStyle>
            <a:lvl1pPr marL="0" indent="0">
              <a:buNone/>
              <a:defRPr sz="4300"/>
            </a:lvl1pPr>
            <a:lvl2pPr marL="609768" indent="0">
              <a:buNone/>
              <a:defRPr sz="3700"/>
            </a:lvl2pPr>
            <a:lvl3pPr marL="1219535" indent="0">
              <a:buNone/>
              <a:defRPr sz="3200"/>
            </a:lvl3pPr>
            <a:lvl4pPr marL="1829303" indent="0">
              <a:buNone/>
              <a:defRPr sz="2700"/>
            </a:lvl4pPr>
            <a:lvl5pPr marL="2439071" indent="0">
              <a:buNone/>
              <a:defRPr sz="2700"/>
            </a:lvl5pPr>
            <a:lvl6pPr marL="3048838" indent="0">
              <a:buNone/>
              <a:defRPr sz="2700"/>
            </a:lvl6pPr>
            <a:lvl7pPr marL="3658606" indent="0">
              <a:buNone/>
              <a:defRPr sz="2700"/>
            </a:lvl7pPr>
            <a:lvl8pPr marL="4268373" indent="0">
              <a:buNone/>
              <a:defRPr sz="2700"/>
            </a:lvl8pPr>
            <a:lvl9pPr marL="4878141" indent="0">
              <a:buNone/>
              <a:defRPr sz="2700"/>
            </a:lvl9pPr>
          </a:lstStyle>
          <a:p>
            <a:r>
              <a:rPr lang="en-US"/>
              <a:t>Click icon to add picture</a:t>
            </a:r>
          </a:p>
        </p:txBody>
      </p:sp>
      <p:sp>
        <p:nvSpPr>
          <p:cNvPr id="4" name="Text Placeholder 3"/>
          <p:cNvSpPr>
            <a:spLocks noGrp="1"/>
          </p:cNvSpPr>
          <p:nvPr>
            <p:ph type="body" sz="half" idx="2"/>
          </p:nvPr>
        </p:nvSpPr>
        <p:spPr>
          <a:xfrm>
            <a:off x="2390962" y="5367338"/>
            <a:ext cx="7319010" cy="804863"/>
          </a:xfrm>
        </p:spPr>
        <p:txBody>
          <a:bodyPr/>
          <a:lstStyle>
            <a:lvl1pPr marL="0" indent="0">
              <a:buNone/>
              <a:defRPr sz="1900">
                <a:latin typeface="+mn-lt"/>
              </a:defRPr>
            </a:lvl1pPr>
            <a:lvl2pPr marL="609768" indent="0">
              <a:buNone/>
              <a:defRPr sz="1600"/>
            </a:lvl2pPr>
            <a:lvl3pPr marL="1219535" indent="0">
              <a:buNone/>
              <a:defRPr sz="1300"/>
            </a:lvl3pPr>
            <a:lvl4pPr marL="1829303" indent="0">
              <a:buNone/>
              <a:defRPr sz="1200"/>
            </a:lvl4pPr>
            <a:lvl5pPr marL="2439071" indent="0">
              <a:buNone/>
              <a:defRPr sz="1200"/>
            </a:lvl5pPr>
            <a:lvl6pPr marL="3048838" indent="0">
              <a:buNone/>
              <a:defRPr sz="1200"/>
            </a:lvl6pPr>
            <a:lvl7pPr marL="3658606" indent="0">
              <a:buNone/>
              <a:defRPr sz="1200"/>
            </a:lvl7pPr>
            <a:lvl8pPr marL="4268373" indent="0">
              <a:buNone/>
              <a:defRPr sz="1200"/>
            </a:lvl8pPr>
            <a:lvl9pPr marL="487814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6208D63-DE3D-8947-B9CF-A135048E9D63}" type="datetime5">
              <a:rPr lang="en-US" smtClean="0"/>
              <a:t>29-Jan-22</a:t>
            </a:fld>
            <a:endParaRPr lang="en-US"/>
          </a:p>
        </p:txBody>
      </p:sp>
      <p:sp>
        <p:nvSpPr>
          <p:cNvPr id="6" name="Footer Placeholder 5"/>
          <p:cNvSpPr>
            <a:spLocks noGrp="1"/>
          </p:cNvSpPr>
          <p:nvPr>
            <p:ph type="ftr" sz="quarter" idx="11"/>
          </p:nvPr>
        </p:nvSpPr>
        <p:spPr/>
        <p:txBody>
          <a:bodyPr/>
          <a:lstStyle/>
          <a:p>
            <a:r>
              <a:rPr lang="en-US"/>
              <a:t>www.incose.org/IW2022</a:t>
            </a:r>
            <a:endParaRPr lang="en-US" dirty="0"/>
          </a:p>
        </p:txBody>
      </p:sp>
      <p:sp>
        <p:nvSpPr>
          <p:cNvPr id="7" name="Slide Number Placeholder 6"/>
          <p:cNvSpPr>
            <a:spLocks noGrp="1"/>
          </p:cNvSpPr>
          <p:nvPr>
            <p:ph type="sldNum" sz="quarter" idx="12"/>
          </p:nvPr>
        </p:nvSpPr>
        <p:spPr/>
        <p:txBody>
          <a:bodyPr/>
          <a:lstStyle/>
          <a:p>
            <a:fld id="{924B41C4-1474-8D42-B330-D2828683839D}" type="slidenum">
              <a:rPr lang="en-US" smtClean="0"/>
              <a:pPr/>
              <a:t>‹#›</a:t>
            </a:fld>
            <a:endParaRPr lang="en-US"/>
          </a:p>
        </p:txBody>
      </p:sp>
    </p:spTree>
    <p:extLst>
      <p:ext uri="{BB962C8B-B14F-4D97-AF65-F5344CB8AC3E}">
        <p14:creationId xmlns:p14="http://schemas.microsoft.com/office/powerpoint/2010/main" val="401952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918" y="274639"/>
            <a:ext cx="10978515"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918" y="1600201"/>
            <a:ext cx="10978515" cy="4525963"/>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917" y="6356351"/>
            <a:ext cx="2846282" cy="365125"/>
          </a:xfrm>
          <a:prstGeom prst="rect">
            <a:avLst/>
          </a:prstGeom>
        </p:spPr>
        <p:txBody>
          <a:bodyPr vert="horz" lIns="121954" tIns="60977" rIns="121954" bIns="60977" rtlCol="0" anchor="ctr"/>
          <a:lstStyle>
            <a:lvl1pPr algn="l">
              <a:defRPr sz="1600">
                <a:solidFill>
                  <a:schemeClr val="tx1">
                    <a:tint val="75000"/>
                  </a:schemeClr>
                </a:solidFill>
              </a:defRPr>
            </a:lvl1pPr>
          </a:lstStyle>
          <a:p>
            <a:fld id="{449C2527-75BA-CE44-B4FE-6468A7563E80}" type="datetime5">
              <a:rPr lang="en-US" smtClean="0"/>
              <a:t>29-Jan-22</a:t>
            </a:fld>
            <a:endParaRPr lang="en-US" dirty="0"/>
          </a:p>
        </p:txBody>
      </p:sp>
      <p:sp>
        <p:nvSpPr>
          <p:cNvPr id="5" name="Footer Placeholder 4"/>
          <p:cNvSpPr>
            <a:spLocks noGrp="1"/>
          </p:cNvSpPr>
          <p:nvPr>
            <p:ph type="ftr" sz="quarter" idx="3"/>
          </p:nvPr>
        </p:nvSpPr>
        <p:spPr>
          <a:xfrm>
            <a:off x="4167770" y="6356351"/>
            <a:ext cx="3862811" cy="365125"/>
          </a:xfrm>
          <a:prstGeom prst="rect">
            <a:avLst/>
          </a:prstGeom>
        </p:spPr>
        <p:txBody>
          <a:bodyPr vert="horz" lIns="121954" tIns="60977" rIns="121954" bIns="60977" rtlCol="0" anchor="ctr"/>
          <a:lstStyle>
            <a:lvl1pPr algn="ctr">
              <a:defRPr sz="1600">
                <a:solidFill>
                  <a:schemeClr val="tx1">
                    <a:tint val="75000"/>
                  </a:schemeClr>
                </a:solidFill>
              </a:defRPr>
            </a:lvl1pPr>
          </a:lstStyle>
          <a:p>
            <a:r>
              <a:rPr lang="en-US"/>
              <a:t>www.incose.org/IW2022</a:t>
            </a:r>
            <a:endParaRPr lang="en-US" dirty="0"/>
          </a:p>
        </p:txBody>
      </p:sp>
      <p:sp>
        <p:nvSpPr>
          <p:cNvPr id="6" name="Slide Number Placeholder 5"/>
          <p:cNvSpPr>
            <a:spLocks noGrp="1"/>
          </p:cNvSpPr>
          <p:nvPr>
            <p:ph type="sldNum" sz="quarter" idx="4"/>
          </p:nvPr>
        </p:nvSpPr>
        <p:spPr>
          <a:xfrm>
            <a:off x="8742151" y="6356351"/>
            <a:ext cx="2846282" cy="365125"/>
          </a:xfrm>
          <a:prstGeom prst="rect">
            <a:avLst/>
          </a:prstGeom>
        </p:spPr>
        <p:txBody>
          <a:bodyPr vert="horz" lIns="121954" tIns="60977" rIns="121954" bIns="60977" rtlCol="0" anchor="ctr"/>
          <a:lstStyle>
            <a:lvl1pPr algn="r">
              <a:defRPr sz="1600">
                <a:solidFill>
                  <a:schemeClr val="tx1">
                    <a:tint val="75000"/>
                  </a:schemeClr>
                </a:solidFill>
              </a:defRPr>
            </a:lvl1pPr>
          </a:lstStyle>
          <a:p>
            <a:fld id="{924B41C4-1474-8D42-B330-D2828683839D}" type="slidenum">
              <a:rPr lang="en-US" smtClean="0"/>
              <a:pPr/>
              <a:t>‹#›</a:t>
            </a:fld>
            <a:endParaRPr lang="en-US" dirty="0"/>
          </a:p>
        </p:txBody>
      </p:sp>
      <p:pic>
        <p:nvPicPr>
          <p:cNvPr id="7" name="Picture 6" descr="logo-IW.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6112" y="0"/>
            <a:ext cx="1192237" cy="945444"/>
          </a:xfrm>
          <a:prstGeom prst="rect">
            <a:avLst/>
          </a:prstGeom>
        </p:spPr>
      </p:pic>
    </p:spTree>
    <p:extLst>
      <p:ext uri="{BB962C8B-B14F-4D97-AF65-F5344CB8AC3E}">
        <p14:creationId xmlns:p14="http://schemas.microsoft.com/office/powerpoint/2010/main" val="4191555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609768" rtl="0" eaLnBrk="1" latinLnBrk="0" hangingPunct="1">
        <a:spcBef>
          <a:spcPct val="0"/>
        </a:spcBef>
        <a:buNone/>
        <a:defRPr sz="4400" kern="1200">
          <a:solidFill>
            <a:srgbClr val="0071CE"/>
          </a:solidFill>
          <a:latin typeface="+mj-lt"/>
          <a:ea typeface="+mj-ea"/>
          <a:cs typeface="Arial"/>
        </a:defRPr>
      </a:lvl1pPr>
    </p:titleStyle>
    <p:bodyStyle>
      <a:lvl1pPr marL="457326" indent="-457326" algn="l" defTabSz="609768" rtl="0" eaLnBrk="1" latinLnBrk="0" hangingPunct="1">
        <a:spcBef>
          <a:spcPct val="20000"/>
        </a:spcBef>
        <a:buFont typeface="Arial"/>
        <a:buChar char="•"/>
        <a:defRPr sz="4300" kern="1200">
          <a:solidFill>
            <a:schemeClr val="tx1"/>
          </a:solidFill>
          <a:latin typeface="+mn-lt"/>
          <a:ea typeface="+mn-ea"/>
          <a:cs typeface="Arial"/>
        </a:defRPr>
      </a:lvl1pPr>
      <a:lvl2pPr marL="990872" indent="-381105" algn="l" defTabSz="609768" rtl="0" eaLnBrk="1" latinLnBrk="0" hangingPunct="1">
        <a:spcBef>
          <a:spcPct val="20000"/>
        </a:spcBef>
        <a:buFont typeface="Arial"/>
        <a:buChar char="–"/>
        <a:defRPr sz="3700" kern="1200">
          <a:solidFill>
            <a:schemeClr val="tx1"/>
          </a:solidFill>
          <a:latin typeface="+mn-lt"/>
          <a:ea typeface="+mn-ea"/>
          <a:cs typeface="Arial"/>
        </a:defRPr>
      </a:lvl2pPr>
      <a:lvl3pPr marL="1524419" indent="-304884" algn="l" defTabSz="609768" rtl="0" eaLnBrk="1" latinLnBrk="0" hangingPunct="1">
        <a:spcBef>
          <a:spcPct val="20000"/>
        </a:spcBef>
        <a:buFont typeface="Arial"/>
        <a:buChar char="•"/>
        <a:defRPr sz="3200" kern="1200">
          <a:solidFill>
            <a:schemeClr val="tx1"/>
          </a:solidFill>
          <a:latin typeface="+mn-lt"/>
          <a:ea typeface="+mn-ea"/>
          <a:cs typeface="Arial"/>
        </a:defRPr>
      </a:lvl3pPr>
      <a:lvl4pPr marL="2134187" indent="-304884" algn="l" defTabSz="609768" rtl="0" eaLnBrk="1" latinLnBrk="0" hangingPunct="1">
        <a:spcBef>
          <a:spcPct val="20000"/>
        </a:spcBef>
        <a:buFont typeface="Arial"/>
        <a:buChar char="–"/>
        <a:defRPr sz="2700" kern="1200">
          <a:solidFill>
            <a:schemeClr val="tx1"/>
          </a:solidFill>
          <a:latin typeface="+mn-lt"/>
          <a:ea typeface="+mn-ea"/>
          <a:cs typeface="Arial"/>
        </a:defRPr>
      </a:lvl4pPr>
      <a:lvl5pPr marL="2743954" indent="-304884" algn="l" defTabSz="609768" rtl="0" eaLnBrk="1" latinLnBrk="0" hangingPunct="1">
        <a:spcBef>
          <a:spcPct val="20000"/>
        </a:spcBef>
        <a:buFont typeface="Arial"/>
        <a:buChar char="»"/>
        <a:defRPr sz="2700" kern="1200">
          <a:solidFill>
            <a:schemeClr val="tx1"/>
          </a:solidFill>
          <a:latin typeface="+mn-lt"/>
          <a:ea typeface="+mn-ea"/>
          <a:cs typeface="Arial"/>
        </a:defRPr>
      </a:lvl5pPr>
      <a:lvl6pPr marL="3353722" indent="-304884" algn="l" defTabSz="609768" rtl="0" eaLnBrk="1" latinLnBrk="0" hangingPunct="1">
        <a:spcBef>
          <a:spcPct val="20000"/>
        </a:spcBef>
        <a:buFont typeface="Arial"/>
        <a:buChar char="•"/>
        <a:defRPr sz="2700" kern="1200">
          <a:solidFill>
            <a:schemeClr val="tx1"/>
          </a:solidFill>
          <a:latin typeface="+mn-lt"/>
          <a:ea typeface="+mn-ea"/>
          <a:cs typeface="+mn-cs"/>
        </a:defRPr>
      </a:lvl6pPr>
      <a:lvl7pPr marL="3963490" indent="-304884" algn="l" defTabSz="609768" rtl="0" eaLnBrk="1" latinLnBrk="0" hangingPunct="1">
        <a:spcBef>
          <a:spcPct val="20000"/>
        </a:spcBef>
        <a:buFont typeface="Arial"/>
        <a:buChar char="•"/>
        <a:defRPr sz="2700" kern="1200">
          <a:solidFill>
            <a:schemeClr val="tx1"/>
          </a:solidFill>
          <a:latin typeface="+mn-lt"/>
          <a:ea typeface="+mn-ea"/>
          <a:cs typeface="+mn-cs"/>
        </a:defRPr>
      </a:lvl7pPr>
      <a:lvl8pPr marL="4573257" indent="-304884" algn="l" defTabSz="609768" rtl="0" eaLnBrk="1" latinLnBrk="0" hangingPunct="1">
        <a:spcBef>
          <a:spcPct val="20000"/>
        </a:spcBef>
        <a:buFont typeface="Arial"/>
        <a:buChar char="•"/>
        <a:defRPr sz="2700" kern="1200">
          <a:solidFill>
            <a:schemeClr val="tx1"/>
          </a:solidFill>
          <a:latin typeface="+mn-lt"/>
          <a:ea typeface="+mn-ea"/>
          <a:cs typeface="+mn-cs"/>
        </a:defRPr>
      </a:lvl8pPr>
      <a:lvl9pPr marL="5183025" indent="-304884" algn="l" defTabSz="60976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768" rtl="0" eaLnBrk="1" latinLnBrk="0" hangingPunct="1">
        <a:defRPr sz="2400" kern="1200">
          <a:solidFill>
            <a:schemeClr val="tx1"/>
          </a:solidFill>
          <a:latin typeface="+mn-lt"/>
          <a:ea typeface="+mn-ea"/>
          <a:cs typeface="+mn-cs"/>
        </a:defRPr>
      </a:lvl1pPr>
      <a:lvl2pPr marL="609768" algn="l" defTabSz="609768" rtl="0" eaLnBrk="1" latinLnBrk="0" hangingPunct="1">
        <a:defRPr sz="2400" kern="1200">
          <a:solidFill>
            <a:schemeClr val="tx1"/>
          </a:solidFill>
          <a:latin typeface="+mn-lt"/>
          <a:ea typeface="+mn-ea"/>
          <a:cs typeface="+mn-cs"/>
        </a:defRPr>
      </a:lvl2pPr>
      <a:lvl3pPr marL="1219535" algn="l" defTabSz="609768" rtl="0" eaLnBrk="1" latinLnBrk="0" hangingPunct="1">
        <a:defRPr sz="2400" kern="1200">
          <a:solidFill>
            <a:schemeClr val="tx1"/>
          </a:solidFill>
          <a:latin typeface="+mn-lt"/>
          <a:ea typeface="+mn-ea"/>
          <a:cs typeface="+mn-cs"/>
        </a:defRPr>
      </a:lvl3pPr>
      <a:lvl4pPr marL="1829303" algn="l" defTabSz="609768" rtl="0" eaLnBrk="1" latinLnBrk="0" hangingPunct="1">
        <a:defRPr sz="2400" kern="1200">
          <a:solidFill>
            <a:schemeClr val="tx1"/>
          </a:solidFill>
          <a:latin typeface="+mn-lt"/>
          <a:ea typeface="+mn-ea"/>
          <a:cs typeface="+mn-cs"/>
        </a:defRPr>
      </a:lvl4pPr>
      <a:lvl5pPr marL="2439071" algn="l" defTabSz="609768" rtl="0" eaLnBrk="1" latinLnBrk="0" hangingPunct="1">
        <a:defRPr sz="2400" kern="1200">
          <a:solidFill>
            <a:schemeClr val="tx1"/>
          </a:solidFill>
          <a:latin typeface="+mn-lt"/>
          <a:ea typeface="+mn-ea"/>
          <a:cs typeface="+mn-cs"/>
        </a:defRPr>
      </a:lvl5pPr>
      <a:lvl6pPr marL="3048838" algn="l" defTabSz="609768" rtl="0" eaLnBrk="1" latinLnBrk="0" hangingPunct="1">
        <a:defRPr sz="2400" kern="1200">
          <a:solidFill>
            <a:schemeClr val="tx1"/>
          </a:solidFill>
          <a:latin typeface="+mn-lt"/>
          <a:ea typeface="+mn-ea"/>
          <a:cs typeface="+mn-cs"/>
        </a:defRPr>
      </a:lvl6pPr>
      <a:lvl7pPr marL="3658606" algn="l" defTabSz="609768" rtl="0" eaLnBrk="1" latinLnBrk="0" hangingPunct="1">
        <a:defRPr sz="2400" kern="1200">
          <a:solidFill>
            <a:schemeClr val="tx1"/>
          </a:solidFill>
          <a:latin typeface="+mn-lt"/>
          <a:ea typeface="+mn-ea"/>
          <a:cs typeface="+mn-cs"/>
        </a:defRPr>
      </a:lvl7pPr>
      <a:lvl8pPr marL="4268373" algn="l" defTabSz="609768" rtl="0" eaLnBrk="1" latinLnBrk="0" hangingPunct="1">
        <a:defRPr sz="2400" kern="1200">
          <a:solidFill>
            <a:schemeClr val="tx1"/>
          </a:solidFill>
          <a:latin typeface="+mn-lt"/>
          <a:ea typeface="+mn-ea"/>
          <a:cs typeface="+mn-cs"/>
        </a:defRPr>
      </a:lvl8pPr>
      <a:lvl9pPr marL="4878141" algn="l" defTabSz="60976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onnect.incose.org/WorkingGroups/Requirements/Pages/Home.aspx"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channel/UCadgYaqKWDckenP2SU8-cPw/playlists"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incose.org/products-and-publications/webinar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nect.incose.org/WorkingGroups/Requirements/RWG_IW2021/SitePages/Home.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onnect.incose.org/WorkingGroups/Requirements/RWGMeetings/SitePages/Home.aspx" TargetMode="External"/><Relationship Id="rId1" Type="http://schemas.openxmlformats.org/officeDocument/2006/relationships/slideLayout" Target="../slideLayouts/slideLayout2.xml"/><Relationship Id="rId4" Type="http://schemas.microsoft.com/office/2018/10/relationships/comments" Target="../comments/modernComment_12C_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18/10/relationships/comments" Target="../comments/modernComment_11D_0.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playlist?list=PLVfZ7HbxxzBXTd8vieYUbHU-RCYTSfbcS" TargetMode="External"/><Relationship Id="rId2" Type="http://schemas.openxmlformats.org/officeDocument/2006/relationships/hyperlink" Target="https://connect.incose.org/WorkingGroups/Requirements/Pages/Home.aspx" TargetMode="External"/><Relationship Id="rId1" Type="http://schemas.openxmlformats.org/officeDocument/2006/relationships/slideLayout" Target="../slideLayouts/slideLayout2.xml"/><Relationship Id="rId6" Type="http://schemas.microsoft.com/office/2018/10/relationships/comments" Target="../comments/modernComment_139_410F4EE1.xml"/><Relationship Id="rId5" Type="http://schemas.openxmlformats.org/officeDocument/2006/relationships/image" Target="../media/image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playlist?list=PLVfZ7HbxxzBXTd8vieYUbHU-RCYTSfbcS"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onnect.incose.org/WorkingGroups/Requirements/Pages/Home.asp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C_66D6D0B0.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onnect.incose.org/WorkingGroups/Requirements/Pages/Home.aspx"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24_979073A3.xml"/><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IW2022 RWG Overview</a:t>
            </a:r>
          </a:p>
        </p:txBody>
      </p:sp>
      <p:sp>
        <p:nvSpPr>
          <p:cNvPr id="5" name="Subtitle 4"/>
          <p:cNvSpPr>
            <a:spLocks noGrp="1"/>
          </p:cNvSpPr>
          <p:nvPr>
            <p:ph type="subTitle" idx="1"/>
          </p:nvPr>
        </p:nvSpPr>
        <p:spPr/>
        <p:txBody>
          <a:bodyPr/>
          <a:lstStyle/>
          <a:p>
            <a:r>
              <a:rPr lang="en-US" dirty="0"/>
              <a:t>INCOSE Requirements Working Group</a:t>
            </a:r>
          </a:p>
        </p:txBody>
      </p:sp>
    </p:spTree>
    <p:extLst>
      <p:ext uri="{BB962C8B-B14F-4D97-AF65-F5344CB8AC3E}">
        <p14:creationId xmlns:p14="http://schemas.microsoft.com/office/powerpoint/2010/main" val="163426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Events</a:t>
            </a:r>
          </a:p>
        </p:txBody>
      </p:sp>
      <p:sp>
        <p:nvSpPr>
          <p:cNvPr id="3" name="Content Placeholder 2"/>
          <p:cNvSpPr>
            <a:spLocks noGrp="1"/>
          </p:cNvSpPr>
          <p:nvPr>
            <p:ph idx="1"/>
          </p:nvPr>
        </p:nvSpPr>
        <p:spPr>
          <a:xfrm>
            <a:off x="609918" y="1600201"/>
            <a:ext cx="6088062" cy="4305299"/>
          </a:xfrm>
        </p:spPr>
        <p:txBody>
          <a:bodyPr>
            <a:normAutofit fontScale="62500" lnSpcReduction="20000"/>
          </a:bodyPr>
          <a:lstStyle/>
          <a:p>
            <a:r>
              <a:rPr lang="en-US" dirty="0"/>
              <a:t>RWG engages the INCOSE community through regular events around the topic of Needs and Requirements</a:t>
            </a:r>
          </a:p>
          <a:p>
            <a:pPr lvl="1"/>
            <a:r>
              <a:rPr lang="en-US" dirty="0"/>
              <a:t>Guest speakers on Requirements Topics</a:t>
            </a:r>
          </a:p>
          <a:p>
            <a:pPr lvl="1"/>
            <a:r>
              <a:rPr lang="en-US" dirty="0"/>
              <a:t>RWG Exchange Cafés</a:t>
            </a:r>
          </a:p>
          <a:p>
            <a:r>
              <a:rPr lang="en-US" dirty="0"/>
              <a:t>RWG members contribute ideas towards topics discussed and are encouraged to share their experiences and questions with the broad working group community.</a:t>
            </a:r>
          </a:p>
          <a:p>
            <a:pPr>
              <a:buNone/>
            </a:pPr>
            <a:endParaRPr lang="en-US" dirty="0"/>
          </a:p>
        </p:txBody>
      </p:sp>
      <p:sp>
        <p:nvSpPr>
          <p:cNvPr id="4" name="Date Placeholder 3"/>
          <p:cNvSpPr>
            <a:spLocks noGrp="1"/>
          </p:cNvSpPr>
          <p:nvPr>
            <p:ph type="dt" sz="half" idx="10"/>
          </p:nvPr>
        </p:nvSpPr>
        <p:spPr/>
        <p:txBody>
          <a:bodyPr/>
          <a:lstStyle/>
          <a:p>
            <a:fld id="{8420AEC1-30FE-B546-90E2-3BA7457CB0E7}"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10</a:t>
            </a:fld>
            <a:endParaRPr lang="en-US"/>
          </a:p>
        </p:txBody>
      </p:sp>
      <p:pic>
        <p:nvPicPr>
          <p:cNvPr id="2050" name="Picture 2" descr="C:\Users\Owner\OneDrive\Documents\INCOSE\RWG\RWG Meetings\RWG Cafe\8-6-20\RWG exchange cafe 8-6-20.JPG"/>
          <p:cNvPicPr>
            <a:picLocks noChangeAspect="1" noChangeArrowheads="1"/>
          </p:cNvPicPr>
          <p:nvPr/>
        </p:nvPicPr>
        <p:blipFill>
          <a:blip r:embed="rId2"/>
          <a:srcRect/>
          <a:stretch>
            <a:fillRect/>
          </a:stretch>
        </p:blipFill>
        <p:spPr bwMode="auto">
          <a:xfrm>
            <a:off x="6872288" y="1024097"/>
            <a:ext cx="5203825" cy="2562490"/>
          </a:xfrm>
          <a:prstGeom prst="rect">
            <a:avLst/>
          </a:prstGeom>
          <a:noFill/>
        </p:spPr>
      </p:pic>
      <p:pic>
        <p:nvPicPr>
          <p:cNvPr id="3074" name="Picture 2" descr="C:\Users\Owner\OneDrive\Documents\INCOSE\RWG\RWG IS-IW Events\RWG IW2020 Events\Photos\IMG_1210 - Copy.JPEG"/>
          <p:cNvPicPr>
            <a:picLocks noChangeAspect="1" noChangeArrowheads="1"/>
          </p:cNvPicPr>
          <p:nvPr/>
        </p:nvPicPr>
        <p:blipFill>
          <a:blip r:embed="rId3"/>
          <a:srcRect/>
          <a:stretch>
            <a:fillRect/>
          </a:stretch>
        </p:blipFill>
        <p:spPr bwMode="auto">
          <a:xfrm>
            <a:off x="9618451" y="4158932"/>
            <a:ext cx="1413444" cy="1746568"/>
          </a:xfrm>
          <a:prstGeom prst="rect">
            <a:avLst/>
          </a:prstGeom>
          <a:noFill/>
        </p:spPr>
      </p:pic>
      <p:pic>
        <p:nvPicPr>
          <p:cNvPr id="9" name="Picture 3" descr="C:\Users\Owner\OneDrive\Documents\INCOSE\RWG\RWG IS-IW Events\RWG IW2020 Events\Photos\IMG_1212 - Copy.JPEG"/>
          <p:cNvPicPr>
            <a:picLocks noChangeAspect="1" noChangeArrowheads="1"/>
          </p:cNvPicPr>
          <p:nvPr/>
        </p:nvPicPr>
        <p:blipFill>
          <a:blip r:embed="rId4"/>
          <a:srcRect/>
          <a:stretch>
            <a:fillRect/>
          </a:stretch>
        </p:blipFill>
        <p:spPr bwMode="auto">
          <a:xfrm>
            <a:off x="7648575" y="3814028"/>
            <a:ext cx="1254495" cy="182890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RWG Connect Site</a:t>
            </a:r>
          </a:p>
        </p:txBody>
      </p:sp>
      <p:sp>
        <p:nvSpPr>
          <p:cNvPr id="9" name="Content Placeholder 8"/>
          <p:cNvSpPr>
            <a:spLocks noGrp="1"/>
          </p:cNvSpPr>
          <p:nvPr>
            <p:ph sz="half" idx="2"/>
          </p:nvPr>
        </p:nvSpPr>
        <p:spPr>
          <a:xfrm>
            <a:off x="609918" y="1653541"/>
            <a:ext cx="5389723" cy="2794634"/>
          </a:xfrm>
        </p:spPr>
        <p:txBody>
          <a:bodyPr>
            <a:noAutofit/>
          </a:bodyPr>
          <a:lstStyle/>
          <a:p>
            <a:r>
              <a:rPr lang="en-US" sz="2800" dirty="0"/>
              <a:t>Information about RWG meetings, products, and ongoing efforts are found on the </a:t>
            </a:r>
            <a:r>
              <a:rPr lang="en-US" sz="2800" dirty="0">
                <a:hlinkClick r:id="rId2"/>
              </a:rPr>
              <a:t>INCOSE RWG Connect </a:t>
            </a:r>
            <a:r>
              <a:rPr lang="en-US" sz="2800" dirty="0"/>
              <a:t>website, available to INCOSE members.</a:t>
            </a:r>
          </a:p>
        </p:txBody>
      </p:sp>
      <p:sp>
        <p:nvSpPr>
          <p:cNvPr id="10" name="Text Placeholder 9"/>
          <p:cNvSpPr>
            <a:spLocks noGrp="1"/>
          </p:cNvSpPr>
          <p:nvPr>
            <p:ph type="body" sz="quarter" idx="3"/>
          </p:nvPr>
        </p:nvSpPr>
        <p:spPr>
          <a:xfrm>
            <a:off x="6406894" y="1535113"/>
            <a:ext cx="5181540" cy="639763"/>
          </a:xfrm>
        </p:spPr>
        <p:txBody>
          <a:bodyPr>
            <a:normAutofit fontScale="70000" lnSpcReduction="20000"/>
          </a:bodyPr>
          <a:lstStyle/>
          <a:p>
            <a:r>
              <a:rPr lang="en-US" dirty="0"/>
              <a:t>https://connect.incose.org/WorkingGroups/Requirements/Pages/Home.aspx</a:t>
            </a:r>
          </a:p>
        </p:txBody>
      </p:sp>
      <p:sp>
        <p:nvSpPr>
          <p:cNvPr id="4" name="Date Placeholder 3"/>
          <p:cNvSpPr>
            <a:spLocks noGrp="1"/>
          </p:cNvSpPr>
          <p:nvPr>
            <p:ph type="dt" sz="half" idx="10"/>
          </p:nvPr>
        </p:nvSpPr>
        <p:spPr/>
        <p:txBody>
          <a:bodyPr/>
          <a:lstStyle/>
          <a:p>
            <a:fld id="{A1BB3F94-FC17-C847-B99C-9252D6F782D5}"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11</a:t>
            </a:fld>
            <a:endParaRPr lang="en-US"/>
          </a:p>
        </p:txBody>
      </p:sp>
      <p:pic>
        <p:nvPicPr>
          <p:cNvPr id="6146" name="Picture 2"/>
          <p:cNvPicPr>
            <a:picLocks noChangeAspect="1" noChangeArrowheads="1"/>
          </p:cNvPicPr>
          <p:nvPr/>
        </p:nvPicPr>
        <p:blipFill>
          <a:blip r:embed="rId3"/>
          <a:srcRect/>
          <a:stretch>
            <a:fillRect/>
          </a:stretch>
        </p:blipFill>
        <p:spPr bwMode="auto">
          <a:xfrm>
            <a:off x="6164225" y="2314574"/>
            <a:ext cx="5424209" cy="32004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23373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RWG Yammer Community</a:t>
            </a:r>
          </a:p>
        </p:txBody>
      </p:sp>
      <p:sp>
        <p:nvSpPr>
          <p:cNvPr id="9" name="Content Placeholder 8"/>
          <p:cNvSpPr>
            <a:spLocks noGrp="1"/>
          </p:cNvSpPr>
          <p:nvPr>
            <p:ph sz="half" idx="2"/>
          </p:nvPr>
        </p:nvSpPr>
        <p:spPr>
          <a:xfrm>
            <a:off x="609918" y="1653540"/>
            <a:ext cx="5389723" cy="4472623"/>
          </a:xfrm>
        </p:spPr>
        <p:txBody>
          <a:bodyPr>
            <a:normAutofit fontScale="70000" lnSpcReduction="20000"/>
          </a:bodyPr>
          <a:lstStyle/>
          <a:p>
            <a:r>
              <a:rPr lang="en-US" b="1" dirty="0"/>
              <a:t>New in 2021! </a:t>
            </a:r>
            <a:r>
              <a:rPr lang="en-US" dirty="0"/>
              <a:t>The</a:t>
            </a:r>
            <a:r>
              <a:rPr lang="en-US" b="1" dirty="0"/>
              <a:t> </a:t>
            </a:r>
            <a:r>
              <a:rPr lang="en-US" dirty="0"/>
              <a:t>INCOSE organization has established Microsoft platforms for INCOSE member engagement.</a:t>
            </a:r>
          </a:p>
          <a:p>
            <a:r>
              <a:rPr lang="en-US" dirty="0"/>
              <a:t>Upon obtaining the member login from the INCOSE CIO Barclay Brown, navigate to Communities (Yammer) and join the Requirements Working Group Community.</a:t>
            </a:r>
          </a:p>
          <a:p>
            <a:r>
              <a:rPr lang="en-US" dirty="0"/>
              <a:t>This platform enables more interactive announcements, questions, and discussions throughout the year!</a:t>
            </a:r>
          </a:p>
        </p:txBody>
      </p:sp>
      <p:sp>
        <p:nvSpPr>
          <p:cNvPr id="4" name="Date Placeholder 3"/>
          <p:cNvSpPr>
            <a:spLocks noGrp="1"/>
          </p:cNvSpPr>
          <p:nvPr>
            <p:ph type="dt" sz="half" idx="10"/>
          </p:nvPr>
        </p:nvSpPr>
        <p:spPr/>
        <p:txBody>
          <a:bodyPr/>
          <a:lstStyle/>
          <a:p>
            <a:fld id="{D8B27013-843E-8743-9263-9D8B58299B40}"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12</a:t>
            </a:fld>
            <a:endParaRPr lang="en-US"/>
          </a:p>
        </p:txBody>
      </p:sp>
      <p:pic>
        <p:nvPicPr>
          <p:cNvPr id="7170" name="Picture 2"/>
          <p:cNvPicPr>
            <a:picLocks noChangeAspect="1" noChangeArrowheads="1"/>
          </p:cNvPicPr>
          <p:nvPr/>
        </p:nvPicPr>
        <p:blipFill>
          <a:blip r:embed="rId2"/>
          <a:srcRect/>
          <a:stretch>
            <a:fillRect/>
          </a:stretch>
        </p:blipFill>
        <p:spPr bwMode="auto">
          <a:xfrm>
            <a:off x="6069471" y="1596390"/>
            <a:ext cx="5683656" cy="3276600"/>
          </a:xfrm>
          <a:prstGeom prst="rect">
            <a:avLst/>
          </a:prstGeom>
          <a:noFill/>
          <a:ln w="9525">
            <a:solidFill>
              <a:schemeClr val="tx1"/>
            </a:solidFill>
            <a:miter lim="800000"/>
            <a:headEnd/>
            <a:tailEnd/>
          </a:ln>
        </p:spPr>
      </p:pic>
      <p:sp>
        <p:nvSpPr>
          <p:cNvPr id="13" name="TextBox 12"/>
          <p:cNvSpPr txBox="1"/>
          <p:nvPr/>
        </p:nvSpPr>
        <p:spPr>
          <a:xfrm>
            <a:off x="6210300" y="5019675"/>
            <a:ext cx="5406708"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a:r>
              <a:rPr lang="en-US" sz="2000" dirty="0"/>
              <a:t>Access to Communities is through the Microsoft Teams App, or the online Microsoft Teams site.</a:t>
            </a:r>
          </a:p>
        </p:txBody>
      </p:sp>
    </p:spTree>
    <p:extLst>
      <p:ext uri="{BB962C8B-B14F-4D97-AF65-F5344CB8AC3E}">
        <p14:creationId xmlns:p14="http://schemas.microsoft.com/office/powerpoint/2010/main" val="302337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RWG YouTube Channel</a:t>
            </a:r>
          </a:p>
        </p:txBody>
      </p:sp>
      <p:sp>
        <p:nvSpPr>
          <p:cNvPr id="9" name="Content Placeholder 8"/>
          <p:cNvSpPr>
            <a:spLocks noGrp="1"/>
          </p:cNvSpPr>
          <p:nvPr>
            <p:ph sz="half" idx="2"/>
          </p:nvPr>
        </p:nvSpPr>
        <p:spPr>
          <a:xfrm>
            <a:off x="609918" y="1653540"/>
            <a:ext cx="5389723" cy="4472623"/>
          </a:xfrm>
        </p:spPr>
        <p:txBody>
          <a:bodyPr>
            <a:normAutofit fontScale="70000" lnSpcReduction="20000"/>
          </a:bodyPr>
          <a:lstStyle/>
          <a:p>
            <a:r>
              <a:rPr lang="en-US" b="1" dirty="0"/>
              <a:t>New in 2021! </a:t>
            </a:r>
            <a:r>
              <a:rPr lang="en-US" dirty="0"/>
              <a:t>The</a:t>
            </a:r>
            <a:r>
              <a:rPr lang="en-US" b="1" dirty="0"/>
              <a:t> </a:t>
            </a:r>
            <a:r>
              <a:rPr lang="en-US" dirty="0"/>
              <a:t>INCOSE RWG chairs have created a </a:t>
            </a:r>
            <a:r>
              <a:rPr lang="en-US" dirty="0">
                <a:hlinkClick r:id="rId2"/>
              </a:rPr>
              <a:t>YouTube </a:t>
            </a:r>
            <a:r>
              <a:rPr lang="en-US" dirty="0"/>
              <a:t>channel to post recordings of meetings and presentations to the broader community.</a:t>
            </a:r>
          </a:p>
          <a:p>
            <a:r>
              <a:rPr lang="en-US" dirty="0"/>
              <a:t>This is available to everyone that would like to catch up on events and learn more about the RWG efforts and products.</a:t>
            </a:r>
          </a:p>
          <a:p>
            <a:r>
              <a:rPr lang="en-US" dirty="0"/>
              <a:t>This is also available to non-INCOSE members as a method to attract interest in potentially joining INCOSE and the RWG and share good options to all that engage in needs and requirements efforts.</a:t>
            </a:r>
          </a:p>
        </p:txBody>
      </p:sp>
      <p:sp>
        <p:nvSpPr>
          <p:cNvPr id="4" name="Date Placeholder 3"/>
          <p:cNvSpPr>
            <a:spLocks noGrp="1"/>
          </p:cNvSpPr>
          <p:nvPr>
            <p:ph type="dt" sz="half" idx="10"/>
          </p:nvPr>
        </p:nvSpPr>
        <p:spPr/>
        <p:txBody>
          <a:bodyPr/>
          <a:lstStyle/>
          <a:p>
            <a:fld id="{A7B861B1-9CD2-124B-801D-48B8533DBC62}"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13</a:t>
            </a:fld>
            <a:endParaRPr lang="en-US"/>
          </a:p>
        </p:txBody>
      </p:sp>
      <p:pic>
        <p:nvPicPr>
          <p:cNvPr id="8194" name="Picture 2"/>
          <p:cNvPicPr>
            <a:picLocks noChangeAspect="1" noChangeArrowheads="1"/>
          </p:cNvPicPr>
          <p:nvPr/>
        </p:nvPicPr>
        <p:blipFill>
          <a:blip r:embed="rId3"/>
          <a:srcRect/>
          <a:stretch>
            <a:fillRect/>
          </a:stretch>
        </p:blipFill>
        <p:spPr bwMode="auto">
          <a:xfrm>
            <a:off x="5999641" y="2174876"/>
            <a:ext cx="6002611" cy="3433763"/>
          </a:xfrm>
          <a:prstGeom prst="rect">
            <a:avLst/>
          </a:prstGeom>
          <a:noFill/>
          <a:ln w="9525">
            <a:solidFill>
              <a:schemeClr val="tx1"/>
            </a:solidFill>
            <a:miter lim="800000"/>
            <a:headEnd/>
            <a:tailEnd/>
          </a:ln>
        </p:spPr>
      </p:pic>
      <p:sp>
        <p:nvSpPr>
          <p:cNvPr id="10" name="Text Placeholder 9"/>
          <p:cNvSpPr>
            <a:spLocks noGrp="1"/>
          </p:cNvSpPr>
          <p:nvPr>
            <p:ph type="body" sz="quarter" idx="3"/>
          </p:nvPr>
        </p:nvSpPr>
        <p:spPr>
          <a:xfrm>
            <a:off x="6406893" y="1535113"/>
            <a:ext cx="5181540" cy="639763"/>
          </a:xfrm>
        </p:spPr>
        <p:txBody>
          <a:bodyPr>
            <a:normAutofit fontScale="70000" lnSpcReduction="20000"/>
          </a:bodyPr>
          <a:lstStyle/>
          <a:p>
            <a:r>
              <a:rPr lang="en-US" dirty="0"/>
              <a:t>https://www.youtube.com/channel/UCadgYaqKWDckenP2SU8-cPw/playlists</a:t>
            </a:r>
          </a:p>
        </p:txBody>
      </p:sp>
    </p:spTree>
    <p:extLst>
      <p:ext uri="{BB962C8B-B14F-4D97-AF65-F5344CB8AC3E}">
        <p14:creationId xmlns:p14="http://schemas.microsoft.com/office/powerpoint/2010/main" val="3023373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Become Involved in RWG</a:t>
            </a:r>
          </a:p>
        </p:txBody>
      </p:sp>
      <p:sp>
        <p:nvSpPr>
          <p:cNvPr id="3" name="Content Placeholder 2"/>
          <p:cNvSpPr>
            <a:spLocks noGrp="1"/>
          </p:cNvSpPr>
          <p:nvPr>
            <p:ph idx="1"/>
          </p:nvPr>
        </p:nvSpPr>
        <p:spPr>
          <a:xfrm>
            <a:off x="609918" y="1600201"/>
            <a:ext cx="6352857" cy="4756150"/>
          </a:xfrm>
        </p:spPr>
        <p:txBody>
          <a:bodyPr>
            <a:normAutofit fontScale="55000" lnSpcReduction="20000"/>
          </a:bodyPr>
          <a:lstStyle/>
          <a:p>
            <a:r>
              <a:rPr lang="en-US" dirty="0"/>
              <a:t>As a large working group, the RWG has been very active in virtual events as well as smaller product team efforts.</a:t>
            </a:r>
          </a:p>
          <a:p>
            <a:r>
              <a:rPr lang="en-US" dirty="0"/>
              <a:t>Joining the working group enables the members to learn about the products, provide opportunity to contribute (or review), and participate in the RWG virtual events with other practitioners.</a:t>
            </a:r>
          </a:p>
          <a:p>
            <a:r>
              <a:rPr lang="en-US" dirty="0"/>
              <a:t>Members can be very involved (product support) or minimally involved (watch meeting recordings), the intention is to enable all levels of participation and interaction.</a:t>
            </a:r>
          </a:p>
        </p:txBody>
      </p:sp>
      <p:sp>
        <p:nvSpPr>
          <p:cNvPr id="4" name="Date Placeholder 3"/>
          <p:cNvSpPr>
            <a:spLocks noGrp="1"/>
          </p:cNvSpPr>
          <p:nvPr>
            <p:ph type="dt" sz="half" idx="10"/>
          </p:nvPr>
        </p:nvSpPr>
        <p:spPr/>
        <p:txBody>
          <a:bodyPr/>
          <a:lstStyle/>
          <a:p>
            <a:fld id="{E0EA592B-FA8B-714A-9010-4822ACF69E06}" type="datetime5">
              <a:rPr lang="en-US" smtClean="0"/>
              <a:t>29-Jan-22</a:t>
            </a:fld>
            <a:endParaRPr lang="en-US" dirty="0"/>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14</a:t>
            </a:fld>
            <a:endParaRPr lang="en-US"/>
          </a:p>
        </p:txBody>
      </p:sp>
      <p:pic>
        <p:nvPicPr>
          <p:cNvPr id="5122" name="Picture 2"/>
          <p:cNvPicPr>
            <a:picLocks noChangeAspect="1" noChangeArrowheads="1"/>
          </p:cNvPicPr>
          <p:nvPr/>
        </p:nvPicPr>
        <p:blipFill>
          <a:blip r:embed="rId2"/>
          <a:srcRect/>
          <a:stretch>
            <a:fillRect/>
          </a:stretch>
        </p:blipFill>
        <p:spPr bwMode="auto">
          <a:xfrm>
            <a:off x="7245033" y="3209925"/>
            <a:ext cx="4343400" cy="2038350"/>
          </a:xfrm>
          <a:prstGeom prst="rect">
            <a:avLst/>
          </a:prstGeom>
          <a:noFill/>
          <a:ln w="9525">
            <a:solidFill>
              <a:schemeClr val="tx1"/>
            </a:solidFill>
            <a:miter lim="800000"/>
            <a:headEnd/>
            <a:tailEnd/>
          </a:ln>
        </p:spPr>
      </p:pic>
      <p:pic>
        <p:nvPicPr>
          <p:cNvPr id="5123" name="Picture 3"/>
          <p:cNvPicPr>
            <a:picLocks noChangeAspect="1" noChangeArrowheads="1"/>
          </p:cNvPicPr>
          <p:nvPr/>
        </p:nvPicPr>
        <p:blipFill>
          <a:blip r:embed="rId3"/>
          <a:srcRect/>
          <a:stretch>
            <a:fillRect/>
          </a:stretch>
        </p:blipFill>
        <p:spPr bwMode="auto">
          <a:xfrm>
            <a:off x="7404100" y="1600201"/>
            <a:ext cx="3590925" cy="9525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0C8D0-DEEF-804A-8881-580FD673A480}" type="datetime5">
              <a:rPr lang="en-US" smtClean="0"/>
              <a:t>29-Jan-22</a:t>
            </a:fld>
            <a:endParaRPr lang="en-US"/>
          </a:p>
        </p:txBody>
      </p:sp>
      <p:sp>
        <p:nvSpPr>
          <p:cNvPr id="3" name="Footer Placeholder 2"/>
          <p:cNvSpPr>
            <a:spLocks noGrp="1"/>
          </p:cNvSpPr>
          <p:nvPr>
            <p:ph type="ftr" sz="quarter" idx="11"/>
          </p:nvPr>
        </p:nvSpPr>
        <p:spPr/>
        <p:txBody>
          <a:bodyPr/>
          <a:lstStyle/>
          <a:p>
            <a:r>
              <a:rPr lang="en-US" dirty="0"/>
              <a:t>www.incose.org/IW2022</a:t>
            </a:r>
          </a:p>
        </p:txBody>
      </p:sp>
      <p:sp>
        <p:nvSpPr>
          <p:cNvPr id="4" name="Slide Number Placeholder 3"/>
          <p:cNvSpPr>
            <a:spLocks noGrp="1"/>
          </p:cNvSpPr>
          <p:nvPr>
            <p:ph type="sldNum" sz="quarter" idx="12"/>
          </p:nvPr>
        </p:nvSpPr>
        <p:spPr/>
        <p:txBody>
          <a:bodyPr/>
          <a:lstStyle/>
          <a:p>
            <a:fld id="{924B41C4-1474-8D42-B330-D2828683839D}" type="slidenum">
              <a:rPr lang="en-US" smtClean="0"/>
              <a:pPr/>
              <a:t>15</a:t>
            </a:fld>
            <a:endParaRPr lang="en-US"/>
          </a:p>
        </p:txBody>
      </p:sp>
      <p:sp>
        <p:nvSpPr>
          <p:cNvPr id="5" name="Title 4"/>
          <p:cNvSpPr>
            <a:spLocks noGrp="1"/>
          </p:cNvSpPr>
          <p:nvPr>
            <p:ph type="ctrTitle"/>
          </p:nvPr>
        </p:nvSpPr>
        <p:spPr/>
        <p:txBody>
          <a:bodyPr/>
          <a:lstStyle/>
          <a:p>
            <a:r>
              <a:rPr lang="en-US" dirty="0"/>
              <a:t>INCOSE RWG 2021 Activities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Assessment Against Planned 2021 Activities</a:t>
            </a:r>
          </a:p>
        </p:txBody>
      </p:sp>
      <p:sp>
        <p:nvSpPr>
          <p:cNvPr id="3" name="Content Placeholder 2"/>
          <p:cNvSpPr>
            <a:spLocks noGrp="1"/>
          </p:cNvSpPr>
          <p:nvPr>
            <p:ph idx="1"/>
          </p:nvPr>
        </p:nvSpPr>
        <p:spPr>
          <a:xfrm>
            <a:off x="609918" y="1417639"/>
            <a:ext cx="10978515" cy="4857655"/>
          </a:xfrm>
        </p:spPr>
        <p:txBody>
          <a:bodyPr>
            <a:normAutofit fontScale="55000" lnSpcReduction="20000"/>
          </a:bodyPr>
          <a:lstStyle/>
          <a:p>
            <a:pPr>
              <a:buFont typeface="Wingdings" pitchFamily="2" charset="2"/>
              <a:buChar char="ü"/>
            </a:pPr>
            <a:r>
              <a:rPr lang="en-US" dirty="0"/>
              <a:t>Release of the new Manual and two Guides</a:t>
            </a:r>
          </a:p>
          <a:p>
            <a:pPr>
              <a:buFont typeface="Wingdings" pitchFamily="2" charset="2"/>
              <a:buChar char="ü"/>
            </a:pPr>
            <a:r>
              <a:rPr lang="en-US" dirty="0"/>
              <a:t>Regular Web Meetings, Speakers or Exchange Cafés (~monthly)</a:t>
            </a:r>
          </a:p>
          <a:p>
            <a:pPr>
              <a:buFont typeface="Wingdings" pitchFamily="2" charset="2"/>
              <a:buChar char="ü"/>
            </a:pPr>
            <a:r>
              <a:rPr lang="en-US" dirty="0"/>
              <a:t>INCOSE Webinars</a:t>
            </a:r>
          </a:p>
          <a:p>
            <a:pPr lvl="2"/>
            <a:r>
              <a:rPr lang="en-US" dirty="0">
                <a:hlinkClick r:id="rId2"/>
              </a:rPr>
              <a:t>https://www.incose.org/products-and-publications/webinars</a:t>
            </a:r>
            <a:endParaRPr lang="en-US" dirty="0"/>
          </a:p>
          <a:p>
            <a:pPr lvl="2"/>
            <a:r>
              <a:rPr lang="en-US" dirty="0"/>
              <a:t>Webinar 152: Need help with Requirements? What you need to know, about the upcoming Requirements Manual and Guides from INCOSE, 8/18/21</a:t>
            </a:r>
          </a:p>
          <a:p>
            <a:pPr lvl="2"/>
            <a:r>
              <a:rPr lang="en-US" dirty="0"/>
              <a:t>Webinar 151: Challenges of Needs and Requirements Definition and Management for Complex Systems, 6/16/21</a:t>
            </a:r>
          </a:p>
          <a:p>
            <a:r>
              <a:rPr lang="en-US" dirty="0"/>
              <a:t>Potential – IS2021 overview on RWG Products (dependant on IS logistics)</a:t>
            </a:r>
          </a:p>
          <a:p>
            <a:pPr>
              <a:buFont typeface="Wingdings" pitchFamily="2" charset="2"/>
              <a:buChar char="ü"/>
            </a:pPr>
            <a:r>
              <a:rPr lang="en-US" dirty="0"/>
              <a:t>Continued CAB Interactions and Support</a:t>
            </a:r>
          </a:p>
          <a:p>
            <a:r>
              <a:rPr lang="en-US" dirty="0"/>
              <a:t>Update to the Guide for Writing Requirements to align with new products</a:t>
            </a:r>
          </a:p>
          <a:p>
            <a:r>
              <a:rPr lang="en-US" dirty="0"/>
              <a:t>Engagement with other Working Groups (IV&amp;V, Security, others)</a:t>
            </a:r>
          </a:p>
          <a:p>
            <a:r>
              <a:rPr lang="en-US" dirty="0"/>
              <a:t>Additionally, the RWG events at IW2021 were the first fully virtual workshop meetings, held over several days, which inspired the pre-meetings for IW2022.</a:t>
            </a:r>
          </a:p>
          <a:p>
            <a:pPr marL="0" indent="0">
              <a:buNone/>
            </a:pPr>
            <a:endParaRPr lang="en-US" dirty="0"/>
          </a:p>
        </p:txBody>
      </p:sp>
      <p:sp>
        <p:nvSpPr>
          <p:cNvPr id="4" name="Date Placeholder 3"/>
          <p:cNvSpPr>
            <a:spLocks noGrp="1"/>
          </p:cNvSpPr>
          <p:nvPr>
            <p:ph type="dt" sz="half" idx="10"/>
          </p:nvPr>
        </p:nvSpPr>
        <p:spPr/>
        <p:txBody>
          <a:bodyPr/>
          <a:lstStyle/>
          <a:p>
            <a:fld id="{457D0AA2-9E1F-214D-A805-32FE28D22919}" type="datetime5">
              <a:rPr lang="en-US" smtClean="0"/>
              <a:t>29-Jan-22</a:t>
            </a:fld>
            <a:endParaRPr lang="en-US" dirty="0"/>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16</a:t>
            </a:fld>
            <a:endParaRPr lang="en-US" dirty="0"/>
          </a:p>
        </p:txBody>
      </p:sp>
    </p:spTree>
    <p:extLst>
      <p:ext uri="{BB962C8B-B14F-4D97-AF65-F5344CB8AC3E}">
        <p14:creationId xmlns:p14="http://schemas.microsoft.com/office/powerpoint/2010/main" val="35348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NRVVLM is Released!</a:t>
            </a:r>
          </a:p>
        </p:txBody>
      </p:sp>
      <p:sp>
        <p:nvSpPr>
          <p:cNvPr id="3" name="Content Placeholder 2"/>
          <p:cNvSpPr>
            <a:spLocks noGrp="1"/>
          </p:cNvSpPr>
          <p:nvPr>
            <p:ph idx="1"/>
          </p:nvPr>
        </p:nvSpPr>
        <p:spPr>
          <a:xfrm>
            <a:off x="609919" y="1600201"/>
            <a:ext cx="10846976" cy="1812093"/>
          </a:xfrm>
        </p:spPr>
        <p:txBody>
          <a:bodyPr>
            <a:normAutofit/>
          </a:bodyPr>
          <a:lstStyle/>
          <a:p>
            <a:r>
              <a:rPr lang="en-US" sz="2800" dirty="0"/>
              <a:t>The Needs, Requirements, Verification and Validation Life Cycle Manual (NRVVLM) is released and in the INCOSE Store!</a:t>
            </a:r>
          </a:p>
        </p:txBody>
      </p:sp>
      <p:sp>
        <p:nvSpPr>
          <p:cNvPr id="4" name="Date Placeholder 3"/>
          <p:cNvSpPr>
            <a:spLocks noGrp="1"/>
          </p:cNvSpPr>
          <p:nvPr>
            <p:ph type="dt" sz="half" idx="10"/>
          </p:nvPr>
        </p:nvSpPr>
        <p:spPr/>
        <p:txBody>
          <a:bodyPr/>
          <a:lstStyle/>
          <a:p>
            <a:fld id="{36218B13-D58F-ED4C-A9BB-A00D1A812FFD}"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17</a:t>
            </a:fld>
            <a:endParaRPr 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855074"/>
            <a:ext cx="9747754" cy="3132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833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IW2021 Recap</a:t>
            </a:r>
          </a:p>
        </p:txBody>
      </p:sp>
      <p:sp>
        <p:nvSpPr>
          <p:cNvPr id="3" name="Content Placeholder 2"/>
          <p:cNvSpPr>
            <a:spLocks noGrp="1"/>
          </p:cNvSpPr>
          <p:nvPr>
            <p:ph idx="1"/>
          </p:nvPr>
        </p:nvSpPr>
        <p:spPr>
          <a:xfrm>
            <a:off x="609918" y="1525216"/>
            <a:ext cx="4774881" cy="4094161"/>
          </a:xfrm>
        </p:spPr>
        <p:txBody>
          <a:bodyPr>
            <a:normAutofit/>
          </a:bodyPr>
          <a:lstStyle/>
          <a:p>
            <a:r>
              <a:rPr lang="en-US" sz="2000" dirty="0"/>
              <a:t>IW2021 was fully virtual, and the RWG held several meetings that enabled group discussions and engagement.</a:t>
            </a:r>
          </a:p>
          <a:p>
            <a:r>
              <a:rPr lang="en-US" sz="2000" dirty="0"/>
              <a:t>Primary focus was on the RWG Manual and Guidelines and obtaining feedback.</a:t>
            </a:r>
          </a:p>
          <a:p>
            <a:r>
              <a:rPr lang="en-US" sz="2000" dirty="0"/>
              <a:t>Presentations and links to video are at </a:t>
            </a:r>
            <a:r>
              <a:rPr lang="en-US" sz="2000" dirty="0">
                <a:hlinkClick r:id="rId2"/>
              </a:rPr>
              <a:t>RWG sessions at IW2021 - Home (incose.org)</a:t>
            </a:r>
            <a:endParaRPr lang="en-US" sz="2000" dirty="0"/>
          </a:p>
        </p:txBody>
      </p:sp>
      <p:sp>
        <p:nvSpPr>
          <p:cNvPr id="4" name="Date Placeholder 3"/>
          <p:cNvSpPr>
            <a:spLocks noGrp="1"/>
          </p:cNvSpPr>
          <p:nvPr>
            <p:ph type="dt" sz="half" idx="10"/>
          </p:nvPr>
        </p:nvSpPr>
        <p:spPr/>
        <p:txBody>
          <a:bodyPr/>
          <a:lstStyle/>
          <a:p>
            <a:fld id="{E766BB71-B875-0547-BCA6-1ACD32CBF52A}"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18</a:t>
            </a:fld>
            <a:endParaRPr lang="en-US"/>
          </a:p>
        </p:txBody>
      </p:sp>
      <p:pic>
        <p:nvPicPr>
          <p:cNvPr id="7" name="Picture 2"/>
          <p:cNvPicPr>
            <a:picLocks noChangeAspect="1" noChangeArrowheads="1"/>
          </p:cNvPicPr>
          <p:nvPr/>
        </p:nvPicPr>
        <p:blipFill>
          <a:blip r:embed="rId3"/>
          <a:srcRect/>
          <a:stretch>
            <a:fillRect/>
          </a:stretch>
        </p:blipFill>
        <p:spPr bwMode="auto">
          <a:xfrm>
            <a:off x="5564926" y="1614863"/>
            <a:ext cx="6354450" cy="3420003"/>
          </a:xfrm>
          <a:prstGeom prst="rect">
            <a:avLst/>
          </a:prstGeom>
          <a:noFill/>
          <a:ln w="9525">
            <a:solidFill>
              <a:srgbClr val="414042"/>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2021 General Web meetings</a:t>
            </a:r>
          </a:p>
        </p:txBody>
      </p:sp>
      <p:sp>
        <p:nvSpPr>
          <p:cNvPr id="3" name="Content Placeholder 2"/>
          <p:cNvSpPr>
            <a:spLocks noGrp="1"/>
          </p:cNvSpPr>
          <p:nvPr>
            <p:ph idx="1"/>
          </p:nvPr>
        </p:nvSpPr>
        <p:spPr>
          <a:xfrm>
            <a:off x="609919" y="1695450"/>
            <a:ext cx="6457631" cy="3953015"/>
          </a:xfrm>
        </p:spPr>
        <p:txBody>
          <a:bodyPr>
            <a:normAutofit/>
          </a:bodyPr>
          <a:lstStyle/>
          <a:p>
            <a:r>
              <a:rPr lang="en-US" sz="1600" dirty="0"/>
              <a:t>2/25/21:  Requirement Modeling for Early V&amp;V (Brendan Hall and Don Ward)</a:t>
            </a:r>
          </a:p>
          <a:p>
            <a:r>
              <a:rPr lang="en-US" sz="1600" dirty="0"/>
              <a:t>3/25/21: Cost Optimization in Requirements Management (Tami Katz)</a:t>
            </a:r>
          </a:p>
          <a:p>
            <a:r>
              <a:rPr lang="en-US" sz="1600" dirty="0"/>
              <a:t>4/30/21: Overview of the </a:t>
            </a:r>
            <a:r>
              <a:rPr lang="en-US" sz="1600" dirty="0" err="1"/>
              <a:t>Jama</a:t>
            </a:r>
            <a:r>
              <a:rPr lang="en-US" sz="1600" dirty="0"/>
              <a:t> Requirements Tools (Cary </a:t>
            </a:r>
            <a:r>
              <a:rPr lang="en-US" sz="1600" dirty="0" err="1"/>
              <a:t>Bryczek</a:t>
            </a:r>
            <a:r>
              <a:rPr lang="en-US" sz="1600" dirty="0"/>
              <a:t>)</a:t>
            </a:r>
          </a:p>
          <a:p>
            <a:r>
              <a:rPr lang="en-US" sz="1600" dirty="0"/>
              <a:t>9/2/21: RWG Exchange Café, addressing questions on the NRVVLM concepts</a:t>
            </a:r>
          </a:p>
          <a:p>
            <a:r>
              <a:rPr lang="en-US" sz="1600" dirty="0"/>
              <a:t>10/6/21: RWG Exchange Café, addressing questions on the NRVVLM concepts</a:t>
            </a:r>
          </a:p>
          <a:p>
            <a:r>
              <a:rPr lang="en-US" sz="1600" dirty="0"/>
              <a:t>11/17/21: Using MBSE to Define and Validate Needs and Requirements (Luis Andes </a:t>
            </a:r>
            <a:r>
              <a:rPr lang="en-US" sz="1600" dirty="0" err="1"/>
              <a:t>Olmedo</a:t>
            </a:r>
            <a:r>
              <a:rPr lang="en-US" sz="1600" dirty="0"/>
              <a:t>) </a:t>
            </a:r>
          </a:p>
          <a:p>
            <a:r>
              <a:rPr lang="en-US" sz="1600" dirty="0"/>
              <a:t>12/8/21: RWG Exchange Café, addressing questions on the NRVVLM concepts</a:t>
            </a:r>
          </a:p>
          <a:p>
            <a:pPr>
              <a:buNone/>
            </a:pPr>
            <a:endParaRPr lang="en-US" sz="1600" dirty="0"/>
          </a:p>
        </p:txBody>
      </p:sp>
      <p:sp>
        <p:nvSpPr>
          <p:cNvPr id="4" name="Date Placeholder 3"/>
          <p:cNvSpPr>
            <a:spLocks noGrp="1"/>
          </p:cNvSpPr>
          <p:nvPr>
            <p:ph type="dt" sz="half" idx="10"/>
          </p:nvPr>
        </p:nvSpPr>
        <p:spPr/>
        <p:txBody>
          <a:bodyPr/>
          <a:lstStyle/>
          <a:p>
            <a:fld id="{C55A8C99-9950-8B4D-B9FA-AEF02780C30C}"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19</a:t>
            </a:fld>
            <a:endParaRPr lang="en-US"/>
          </a:p>
        </p:txBody>
      </p:sp>
      <p:sp>
        <p:nvSpPr>
          <p:cNvPr id="8" name="TextBox 7"/>
          <p:cNvSpPr txBox="1"/>
          <p:nvPr/>
        </p:nvSpPr>
        <p:spPr>
          <a:xfrm>
            <a:off x="779038" y="1079085"/>
            <a:ext cx="8811002" cy="338554"/>
          </a:xfrm>
          <a:prstGeom prst="rect">
            <a:avLst/>
          </a:prstGeom>
          <a:noFill/>
        </p:spPr>
        <p:txBody>
          <a:bodyPr wrap="none" rtlCol="0">
            <a:spAutoFit/>
          </a:bodyPr>
          <a:lstStyle/>
          <a:p>
            <a:r>
              <a:rPr lang="en-US" sz="1600" dirty="0">
                <a:hlinkClick r:id="rId2"/>
              </a:rPr>
              <a:t>https://connect.incose.org/WorkingGroups/Requirements/RWGMeetings/SitePages/Home.aspx</a:t>
            </a:r>
            <a:endParaRPr lang="en-US" sz="1600" dirty="0"/>
          </a:p>
        </p:txBody>
      </p:sp>
      <p:pic>
        <p:nvPicPr>
          <p:cNvPr id="3074" name="Picture 2"/>
          <p:cNvPicPr>
            <a:picLocks noChangeAspect="1" noChangeArrowheads="1"/>
          </p:cNvPicPr>
          <p:nvPr/>
        </p:nvPicPr>
        <p:blipFill>
          <a:blip r:embed="rId3"/>
          <a:srcRect/>
          <a:stretch>
            <a:fillRect/>
          </a:stretch>
        </p:blipFill>
        <p:spPr bwMode="auto">
          <a:xfrm>
            <a:off x="7244365" y="1752600"/>
            <a:ext cx="4344068" cy="3695700"/>
          </a:xfrm>
          <a:prstGeom prst="rect">
            <a:avLst/>
          </a:prstGeom>
          <a:noFill/>
          <a:ln w="9525">
            <a:solidFill>
              <a:srgbClr val="414042"/>
            </a:solidFill>
            <a:miter lim="800000"/>
            <a:headEnd/>
            <a:tailEnd/>
          </a:ln>
        </p:spPr>
      </p:pic>
      <p:sp>
        <p:nvSpPr>
          <p:cNvPr id="10" name="TextBox 9"/>
          <p:cNvSpPr txBox="1"/>
          <p:nvPr/>
        </p:nvSpPr>
        <p:spPr>
          <a:xfrm>
            <a:off x="1914526" y="5648465"/>
            <a:ext cx="885825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dirty="0"/>
              <a:t>All meeting slides and recordings are on the RWG Connect Site, and recordings are on the RWG YouTube Channel</a:t>
            </a:r>
          </a:p>
        </p:txBody>
      </p:sp>
    </p:spTree>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at IW2022</a:t>
            </a:r>
          </a:p>
        </p:txBody>
      </p:sp>
      <p:sp>
        <p:nvSpPr>
          <p:cNvPr id="3" name="Content Placeholder 2"/>
          <p:cNvSpPr>
            <a:spLocks noGrp="1"/>
          </p:cNvSpPr>
          <p:nvPr>
            <p:ph idx="1"/>
          </p:nvPr>
        </p:nvSpPr>
        <p:spPr>
          <a:xfrm>
            <a:off x="653205" y="1417639"/>
            <a:ext cx="6700096" cy="4344986"/>
          </a:xfrm>
        </p:spPr>
        <p:txBody>
          <a:bodyPr>
            <a:normAutofit fontScale="77500" lnSpcReduction="20000"/>
          </a:bodyPr>
          <a:lstStyle/>
          <a:p>
            <a:r>
              <a:rPr lang="en-US" dirty="0"/>
              <a:t>Welcome to the RWG Overview for IW2022!</a:t>
            </a:r>
          </a:p>
          <a:p>
            <a:endParaRPr lang="en-US" dirty="0"/>
          </a:p>
          <a:p>
            <a:r>
              <a:rPr lang="en-US" dirty="0"/>
              <a:t>This WG meeting will present highlights from our prior virtual presentations, happenings from 2021, plans for 2022, and welcome new members to the RWG community.</a:t>
            </a:r>
          </a:p>
          <a:p>
            <a:pPr marL="0" indent="0">
              <a:buNone/>
            </a:pPr>
            <a:endParaRPr lang="en-US" dirty="0"/>
          </a:p>
        </p:txBody>
      </p:sp>
      <p:sp>
        <p:nvSpPr>
          <p:cNvPr id="4" name="Date Placeholder 3"/>
          <p:cNvSpPr>
            <a:spLocks noGrp="1"/>
          </p:cNvSpPr>
          <p:nvPr>
            <p:ph type="dt" sz="half" idx="10"/>
          </p:nvPr>
        </p:nvSpPr>
        <p:spPr/>
        <p:txBody>
          <a:bodyPr/>
          <a:lstStyle/>
          <a:p>
            <a:fld id="{1D77A0B0-D4BA-6241-A3FF-17A71D98D48C}"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2</a:t>
            </a:fld>
            <a:endParaRPr lang="en-US" dirty="0"/>
          </a:p>
        </p:txBody>
      </p:sp>
      <p:pic>
        <p:nvPicPr>
          <p:cNvPr id="2053" name="Picture 5" descr="C:\Users\Owner\OneDrive\Documents\INCOSE\RWG\RWG IS-IW Events\RWG IW2020 Events\IMG_2509.JPG"/>
          <p:cNvPicPr>
            <a:picLocks noChangeAspect="1" noChangeArrowheads="1"/>
          </p:cNvPicPr>
          <p:nvPr/>
        </p:nvPicPr>
        <p:blipFill>
          <a:blip r:embed="rId2"/>
          <a:srcRect/>
          <a:stretch>
            <a:fillRect/>
          </a:stretch>
        </p:blipFill>
        <p:spPr bwMode="auto">
          <a:xfrm>
            <a:off x="8232871" y="646114"/>
            <a:ext cx="3602829" cy="2401886"/>
          </a:xfrm>
          <a:prstGeom prst="rect">
            <a:avLst/>
          </a:prstGeom>
          <a:noFill/>
        </p:spPr>
      </p:pic>
      <p:pic>
        <p:nvPicPr>
          <p:cNvPr id="8" name="Picture 2" descr="C:\Users\Owner\OneDrive\Documents\INCOSE\RWG\RWG IS-IW Events\RWG IW2020 Events\Photos\IMG_1189.JPEG"/>
          <p:cNvPicPr>
            <a:picLocks noChangeAspect="1" noChangeArrowheads="1"/>
          </p:cNvPicPr>
          <p:nvPr/>
        </p:nvPicPr>
        <p:blipFill>
          <a:blip r:embed="rId3"/>
          <a:srcRect/>
          <a:stretch>
            <a:fillRect/>
          </a:stretch>
        </p:blipFill>
        <p:spPr bwMode="auto">
          <a:xfrm>
            <a:off x="8485035" y="3184951"/>
            <a:ext cx="3243089" cy="2432317"/>
          </a:xfrm>
          <a:prstGeom prst="rect">
            <a:avLst/>
          </a:prstGeom>
          <a:noFill/>
        </p:spPr>
      </p:pic>
      <p:sp>
        <p:nvSpPr>
          <p:cNvPr id="7" name="TextBox 6"/>
          <p:cNvSpPr txBox="1"/>
          <p:nvPr/>
        </p:nvSpPr>
        <p:spPr>
          <a:xfrm>
            <a:off x="7674147" y="5762625"/>
            <a:ext cx="4297971"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000" dirty="0"/>
              <a:t>Our last in-person meeting, IW2020!</a:t>
            </a:r>
          </a:p>
        </p:txBody>
      </p:sp>
    </p:spTree>
  </p:cSld>
  <p:clrMapOvr>
    <a:masterClrMapping/>
  </p:clrMapOvr>
  <p:extLst>
    <p:ext uri="{6950BFC3-D8DA-4A85-94F7-54DA5524770B}">
      <p188:commentRel xmlns:p188="http://schemas.microsoft.com/office/powerpoint/2018/8/main" xmlns=""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Corporate Advisory Board Support</a:t>
            </a:r>
          </a:p>
        </p:txBody>
      </p:sp>
      <p:sp>
        <p:nvSpPr>
          <p:cNvPr id="3" name="Content Placeholder 2"/>
          <p:cNvSpPr>
            <a:spLocks noGrp="1"/>
          </p:cNvSpPr>
          <p:nvPr>
            <p:ph idx="1"/>
          </p:nvPr>
        </p:nvSpPr>
        <p:spPr>
          <a:xfrm>
            <a:off x="609918" y="1343026"/>
            <a:ext cx="11124882" cy="857249"/>
          </a:xfrm>
        </p:spPr>
        <p:txBody>
          <a:bodyPr>
            <a:noAutofit/>
          </a:bodyPr>
          <a:lstStyle/>
          <a:p>
            <a:r>
              <a:rPr lang="en-US" sz="1600" dirty="0"/>
              <a:t>RWG has supported the CAB initiatives to develop products in support of industry needs</a:t>
            </a:r>
          </a:p>
          <a:p>
            <a:r>
              <a:rPr lang="en-US" sz="1600" dirty="0"/>
              <a:t>Recently addressed aspects of CAB SMART Goal #1, Re-envisioning Verification &amp; Validation with the release of the NRVVLM.</a:t>
            </a:r>
          </a:p>
        </p:txBody>
      </p:sp>
      <p:sp>
        <p:nvSpPr>
          <p:cNvPr id="4" name="Date Placeholder 3"/>
          <p:cNvSpPr>
            <a:spLocks noGrp="1"/>
          </p:cNvSpPr>
          <p:nvPr>
            <p:ph type="dt" sz="half" idx="10"/>
          </p:nvPr>
        </p:nvSpPr>
        <p:spPr/>
        <p:txBody>
          <a:bodyPr/>
          <a:lstStyle/>
          <a:p>
            <a:fld id="{C1C988A2-43D2-E54A-97E6-F74C0A7B6DAF}" type="datetime5">
              <a:rPr lang="en-US" smtClean="0"/>
              <a:t>29-Jan-22</a:t>
            </a:fld>
            <a:endParaRPr lang="en-US" dirty="0"/>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20</a:t>
            </a:fld>
            <a:endParaRPr lang="en-US"/>
          </a:p>
        </p:txBody>
      </p:sp>
      <p:pic>
        <p:nvPicPr>
          <p:cNvPr id="4098" name="Picture 2"/>
          <p:cNvPicPr>
            <a:picLocks noChangeAspect="1" noChangeArrowheads="1"/>
          </p:cNvPicPr>
          <p:nvPr/>
        </p:nvPicPr>
        <p:blipFill>
          <a:blip r:embed="rId2"/>
          <a:srcRect/>
          <a:stretch>
            <a:fillRect/>
          </a:stretch>
        </p:blipFill>
        <p:spPr bwMode="auto">
          <a:xfrm>
            <a:off x="1065107" y="2266950"/>
            <a:ext cx="10401300" cy="3974671"/>
          </a:xfrm>
          <a:prstGeom prst="rect">
            <a:avLst/>
          </a:prstGeom>
          <a:noFill/>
          <a:ln w="9525">
            <a:solidFill>
              <a:srgbClr val="414042"/>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E3C63-BA5C-0247-87CF-7260BBF425DA}" type="datetime5">
              <a:rPr lang="en-US" smtClean="0"/>
              <a:t>29-Jan-22</a:t>
            </a:fld>
            <a:endParaRPr lang="en-US"/>
          </a:p>
        </p:txBody>
      </p:sp>
      <p:sp>
        <p:nvSpPr>
          <p:cNvPr id="3" name="Footer Placeholder 2"/>
          <p:cNvSpPr>
            <a:spLocks noGrp="1"/>
          </p:cNvSpPr>
          <p:nvPr>
            <p:ph type="ftr" sz="quarter" idx="11"/>
          </p:nvPr>
        </p:nvSpPr>
        <p:spPr/>
        <p:txBody>
          <a:bodyPr/>
          <a:lstStyle/>
          <a:p>
            <a:r>
              <a:rPr lang="en-US" dirty="0"/>
              <a:t>www.incose.org/IW2022</a:t>
            </a:r>
          </a:p>
        </p:txBody>
      </p:sp>
      <p:sp>
        <p:nvSpPr>
          <p:cNvPr id="4" name="Slide Number Placeholder 3"/>
          <p:cNvSpPr>
            <a:spLocks noGrp="1"/>
          </p:cNvSpPr>
          <p:nvPr>
            <p:ph type="sldNum" sz="quarter" idx="12"/>
          </p:nvPr>
        </p:nvSpPr>
        <p:spPr/>
        <p:txBody>
          <a:bodyPr/>
          <a:lstStyle/>
          <a:p>
            <a:fld id="{924B41C4-1474-8D42-B330-D2828683839D}" type="slidenum">
              <a:rPr lang="en-US" smtClean="0"/>
              <a:pPr/>
              <a:t>21</a:t>
            </a:fld>
            <a:endParaRPr lang="en-US"/>
          </a:p>
        </p:txBody>
      </p:sp>
      <p:sp>
        <p:nvSpPr>
          <p:cNvPr id="5" name="Title 4"/>
          <p:cNvSpPr>
            <a:spLocks noGrp="1"/>
          </p:cNvSpPr>
          <p:nvPr>
            <p:ph type="ctrTitle"/>
          </p:nvPr>
        </p:nvSpPr>
        <p:spPr/>
        <p:txBody>
          <a:bodyPr/>
          <a:lstStyle/>
          <a:p>
            <a:r>
              <a:rPr lang="en-US" dirty="0"/>
              <a:t>Highlights of pre-IW2022 Event</a:t>
            </a:r>
          </a:p>
        </p:txBody>
      </p:sp>
    </p:spTree>
    <p:extLst>
      <p:ext uri="{BB962C8B-B14F-4D97-AF65-F5344CB8AC3E}">
        <p14:creationId xmlns:p14="http://schemas.microsoft.com/office/powerpoint/2010/main" val="2657020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IW2022 Pre-Event Overview</a:t>
            </a:r>
          </a:p>
        </p:txBody>
      </p:sp>
      <p:sp>
        <p:nvSpPr>
          <p:cNvPr id="3" name="Content Placeholder 2"/>
          <p:cNvSpPr>
            <a:spLocks noGrp="1"/>
          </p:cNvSpPr>
          <p:nvPr>
            <p:ph idx="1"/>
          </p:nvPr>
        </p:nvSpPr>
        <p:spPr>
          <a:xfrm>
            <a:off x="502341" y="1277473"/>
            <a:ext cx="7655542" cy="2335303"/>
          </a:xfrm>
        </p:spPr>
        <p:txBody>
          <a:bodyPr>
            <a:normAutofit fontScale="47500" lnSpcReduction="20000"/>
          </a:bodyPr>
          <a:lstStyle/>
          <a:p>
            <a:r>
              <a:rPr lang="en-US" dirty="0"/>
              <a:t>This year the RWG hosted a fully virtual Pre-event over two days to enable information on our new material, guest speakers, and collaboration.</a:t>
            </a:r>
          </a:p>
          <a:p>
            <a:r>
              <a:rPr lang="en-US" dirty="0"/>
              <a:t>~30 participants at the Zoom sessions, with others opting to watch the recorded sessions afterwards</a:t>
            </a:r>
          </a:p>
          <a:p>
            <a:r>
              <a:rPr lang="en-US" dirty="0"/>
              <a:t>This event is considered a success by the RWG leadership, and we plan to host more events like this in the future.</a:t>
            </a:r>
          </a:p>
        </p:txBody>
      </p:sp>
      <p:sp>
        <p:nvSpPr>
          <p:cNvPr id="4" name="Date Placeholder 3"/>
          <p:cNvSpPr>
            <a:spLocks noGrp="1"/>
          </p:cNvSpPr>
          <p:nvPr>
            <p:ph type="dt" sz="half" idx="10"/>
          </p:nvPr>
        </p:nvSpPr>
        <p:spPr/>
        <p:txBody>
          <a:bodyPr/>
          <a:lstStyle/>
          <a:p>
            <a:fld id="{C14DB44C-D6FF-264E-B372-CE7F1E62D47B}"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22</a:t>
            </a:fld>
            <a:endParaRPr lang="en-US"/>
          </a:p>
        </p:txBody>
      </p:sp>
      <p:pic>
        <p:nvPicPr>
          <p:cNvPr id="1028" name="Picture 4" descr="C:\Users\famil\OneDrive\Documents\INCOSE\RWG\RWG IS-IW Events\RWG IW2022 Events\Pre-IW event material\Day 2\Tool Panel se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278" y="3612776"/>
            <a:ext cx="4907668" cy="2437991"/>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descr="A person smiling with a mug in front of her&#10;&#10;Description automatically generated with low confidence">
            <a:extLst>
              <a:ext uri="{FF2B5EF4-FFF2-40B4-BE49-F238E27FC236}">
                <a16:creationId xmlns:a16="http://schemas.microsoft.com/office/drawing/2014/main" xmlns="" id="{A5DF261C-4D69-BA46-8A30-E12AEEDCBCB8}"/>
              </a:ext>
            </a:extLst>
          </p:cNvPr>
          <p:cNvPicPr>
            <a:picLocks noChangeAspect="1"/>
          </p:cNvPicPr>
          <p:nvPr/>
        </p:nvPicPr>
        <p:blipFill>
          <a:blip r:embed="rId3"/>
          <a:stretch>
            <a:fillRect/>
          </a:stretch>
        </p:blipFill>
        <p:spPr>
          <a:xfrm>
            <a:off x="8265460" y="136524"/>
            <a:ext cx="3142238" cy="6236986"/>
          </a:xfrm>
          <a:prstGeom prst="rect">
            <a:avLst/>
          </a:prstGeom>
        </p:spPr>
      </p:pic>
    </p:spTree>
    <p:extLst>
      <p:ext uri="{BB962C8B-B14F-4D97-AF65-F5344CB8AC3E}">
        <p14:creationId xmlns:p14="http://schemas.microsoft.com/office/powerpoint/2010/main" val="376290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437" y="-221245"/>
            <a:ext cx="10978515" cy="1143000"/>
          </a:xfrm>
        </p:spPr>
        <p:txBody>
          <a:bodyPr/>
          <a:lstStyle/>
          <a:p>
            <a:r>
              <a:rPr lang="en-US" dirty="0"/>
              <a:t>RWG pre-IW2022 Sessions</a:t>
            </a:r>
          </a:p>
        </p:txBody>
      </p:sp>
      <p:sp>
        <p:nvSpPr>
          <p:cNvPr id="4" name="Date Placeholder 3"/>
          <p:cNvSpPr>
            <a:spLocks noGrp="1"/>
          </p:cNvSpPr>
          <p:nvPr>
            <p:ph type="dt" sz="half" idx="10"/>
          </p:nvPr>
        </p:nvSpPr>
        <p:spPr/>
        <p:txBody>
          <a:bodyPr/>
          <a:lstStyle/>
          <a:p>
            <a:fld id="{FBF43702-C155-1047-A654-EDF2688A0AD4}"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23</a:t>
            </a:fld>
            <a:endParaRPr lang="en-US"/>
          </a:p>
        </p:txBody>
      </p:sp>
      <p:sp>
        <p:nvSpPr>
          <p:cNvPr id="13" name="TextBox 12"/>
          <p:cNvSpPr txBox="1"/>
          <p:nvPr/>
        </p:nvSpPr>
        <p:spPr>
          <a:xfrm>
            <a:off x="8623971" y="921755"/>
            <a:ext cx="3195247"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a:t>Links to the Zoom Sessions are available on our </a:t>
            </a:r>
            <a:r>
              <a:rPr lang="en-US" sz="1800" dirty="0">
                <a:hlinkClick r:id="rId2"/>
              </a:rPr>
              <a:t>RWG Connect Site</a:t>
            </a:r>
            <a:r>
              <a:rPr lang="en-US" sz="1800" dirty="0"/>
              <a:t> and </a:t>
            </a:r>
            <a:r>
              <a:rPr lang="en-US" sz="1800" dirty="0">
                <a:hlinkClick r:id="rId3"/>
              </a:rPr>
              <a:t>YouTube</a:t>
            </a:r>
            <a:endParaRPr lang="en-US" sz="1800" dirty="0"/>
          </a:p>
        </p:txBody>
      </p:sp>
      <p:pic>
        <p:nvPicPr>
          <p:cNvPr id="3" name="Picture 2" descr="C:\Users\Owner\OneDrive\Documents\INCOSE\RWG\RWG IS-IW Events\RWG IW2022 Events\RWG pre-IW event agenda.JPG"/>
          <p:cNvPicPr>
            <a:picLocks noChangeAspect="1" noChangeArrowheads="1"/>
          </p:cNvPicPr>
          <p:nvPr/>
        </p:nvPicPr>
        <p:blipFill>
          <a:blip r:embed="rId4"/>
          <a:srcRect/>
          <a:stretch>
            <a:fillRect/>
          </a:stretch>
        </p:blipFill>
        <p:spPr bwMode="auto">
          <a:xfrm>
            <a:off x="890773" y="657225"/>
            <a:ext cx="6553993" cy="5699125"/>
          </a:xfrm>
          <a:prstGeom prst="rect">
            <a:avLst/>
          </a:prstGeom>
          <a:noFill/>
        </p:spPr>
      </p:pic>
      <p:pic>
        <p:nvPicPr>
          <p:cNvPr id="21" name="Picture 2"/>
          <p:cNvPicPr>
            <a:picLocks noChangeAspect="1" noChangeArrowheads="1"/>
          </p:cNvPicPr>
          <p:nvPr/>
        </p:nvPicPr>
        <p:blipFill>
          <a:blip r:embed="rId5"/>
          <a:srcRect/>
          <a:stretch>
            <a:fillRect/>
          </a:stretch>
        </p:blipFill>
        <p:spPr bwMode="auto">
          <a:xfrm>
            <a:off x="9223399" y="2301610"/>
            <a:ext cx="1602089" cy="3022809"/>
          </a:xfrm>
          <a:prstGeom prst="rect">
            <a:avLst/>
          </a:prstGeom>
          <a:noFill/>
          <a:ln w="9525">
            <a:noFill/>
            <a:miter lim="800000"/>
            <a:headEnd/>
            <a:tailEnd/>
          </a:ln>
        </p:spPr>
      </p:pic>
      <p:sp>
        <p:nvSpPr>
          <p:cNvPr id="22" name="Rounded Rectangle 21"/>
          <p:cNvSpPr/>
          <p:nvPr/>
        </p:nvSpPr>
        <p:spPr>
          <a:xfrm>
            <a:off x="9261499" y="3892539"/>
            <a:ext cx="1449885" cy="2510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1522273"/>
      </p:ext>
    </p:extLst>
  </p:cSld>
  <p:clrMapOvr>
    <a:masterClrMapping/>
  </p:clrMapOvr>
  <p:extLst>
    <p:ext uri="{6950BFC3-D8DA-4A85-94F7-54DA5524770B}">
      <p188:commentRel xmlns:p188="http://schemas.microsoft.com/office/powerpoint/2018/8/main" xmlns="" r:id="rId6"/>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918" y="-24867"/>
            <a:ext cx="10978515" cy="781852"/>
          </a:xfrm>
        </p:spPr>
        <p:txBody>
          <a:bodyPr>
            <a:normAutofit fontScale="90000"/>
          </a:bodyPr>
          <a:lstStyle/>
          <a:p>
            <a:r>
              <a:rPr lang="en-US" dirty="0"/>
              <a:t>RWG IW2022 Playlist on YouTube</a:t>
            </a:r>
          </a:p>
        </p:txBody>
      </p:sp>
      <p:sp>
        <p:nvSpPr>
          <p:cNvPr id="3" name="Date Placeholder 2"/>
          <p:cNvSpPr>
            <a:spLocks noGrp="1"/>
          </p:cNvSpPr>
          <p:nvPr>
            <p:ph type="dt" sz="half" idx="10"/>
          </p:nvPr>
        </p:nvSpPr>
        <p:spPr/>
        <p:txBody>
          <a:bodyPr/>
          <a:lstStyle/>
          <a:p>
            <a:fld id="{99C40089-844A-0847-A05B-11992827679A}" type="datetime5">
              <a:rPr lang="en-US" smtClean="0"/>
              <a:t>29-Jan-22</a:t>
            </a:fld>
            <a:endParaRPr lang="en-US"/>
          </a:p>
        </p:txBody>
      </p:sp>
      <p:sp>
        <p:nvSpPr>
          <p:cNvPr id="4" name="Footer Placeholder 3"/>
          <p:cNvSpPr>
            <a:spLocks noGrp="1"/>
          </p:cNvSpPr>
          <p:nvPr>
            <p:ph type="ftr" sz="quarter" idx="11"/>
          </p:nvPr>
        </p:nvSpPr>
        <p:spPr/>
        <p:txBody>
          <a:bodyPr/>
          <a:lstStyle/>
          <a:p>
            <a:r>
              <a:rPr lang="en-US"/>
              <a:t>www.incose.org/IW2022</a:t>
            </a:r>
            <a:endParaRPr lang="en-US" dirty="0"/>
          </a:p>
        </p:txBody>
      </p:sp>
      <p:sp>
        <p:nvSpPr>
          <p:cNvPr id="5" name="Slide Number Placeholder 4"/>
          <p:cNvSpPr>
            <a:spLocks noGrp="1"/>
          </p:cNvSpPr>
          <p:nvPr>
            <p:ph type="sldNum" sz="quarter" idx="12"/>
          </p:nvPr>
        </p:nvSpPr>
        <p:spPr/>
        <p:txBody>
          <a:bodyPr/>
          <a:lstStyle/>
          <a:p>
            <a:fld id="{924B41C4-1474-8D42-B330-D2828683839D}" type="slidenum">
              <a:rPr lang="en-US" smtClean="0"/>
              <a:pPr/>
              <a:t>24</a:t>
            </a:fld>
            <a:endParaRPr lang="en-US"/>
          </a:p>
        </p:txBody>
      </p:sp>
      <p:sp>
        <p:nvSpPr>
          <p:cNvPr id="6" name="TextBox 5"/>
          <p:cNvSpPr txBox="1"/>
          <p:nvPr/>
        </p:nvSpPr>
        <p:spPr>
          <a:xfrm>
            <a:off x="1085447" y="6171685"/>
            <a:ext cx="9595576" cy="369332"/>
          </a:xfrm>
          <a:prstGeom prst="rect">
            <a:avLst/>
          </a:prstGeom>
          <a:noFill/>
        </p:spPr>
        <p:txBody>
          <a:bodyPr wrap="none" rtlCol="0">
            <a:spAutoFit/>
          </a:bodyPr>
          <a:lstStyle/>
          <a:p>
            <a:r>
              <a:rPr lang="en-US" sz="1800" dirty="0"/>
              <a:t>YouTube: </a:t>
            </a:r>
            <a:r>
              <a:rPr lang="en-US" sz="1800" dirty="0">
                <a:hlinkClick r:id="rId2"/>
              </a:rPr>
              <a:t>https://www.youtube.com/playlist?list=PLVfZ7HbxxzBXTd8vieYUbHU-RCYTSfbcS</a:t>
            </a:r>
            <a:endParaRPr lang="en-US" sz="1800" dirty="0"/>
          </a:p>
        </p:txBody>
      </p:sp>
      <p:pic>
        <p:nvPicPr>
          <p:cNvPr id="8" name="Picture 7" descr="Graphical user interface, application&#10;&#10;Description automatically generated">
            <a:extLst>
              <a:ext uri="{FF2B5EF4-FFF2-40B4-BE49-F238E27FC236}">
                <a16:creationId xmlns:a16="http://schemas.microsoft.com/office/drawing/2014/main" xmlns="" id="{48F237D3-8095-1F41-A683-5B50E96FDB27}"/>
              </a:ext>
            </a:extLst>
          </p:cNvPr>
          <p:cNvPicPr>
            <a:picLocks noChangeAspect="1"/>
          </p:cNvPicPr>
          <p:nvPr/>
        </p:nvPicPr>
        <p:blipFill>
          <a:blip r:embed="rId3"/>
          <a:stretch>
            <a:fillRect/>
          </a:stretch>
        </p:blipFill>
        <p:spPr>
          <a:xfrm>
            <a:off x="609917" y="716539"/>
            <a:ext cx="3666055" cy="5362813"/>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xmlns="" id="{6F12ED2F-BF9F-AE43-8448-ADBF8FBF8E66}"/>
              </a:ext>
            </a:extLst>
          </p:cNvPr>
          <p:cNvPicPr>
            <a:picLocks noChangeAspect="1"/>
          </p:cNvPicPr>
          <p:nvPr/>
        </p:nvPicPr>
        <p:blipFill>
          <a:blip r:embed="rId4"/>
          <a:stretch>
            <a:fillRect/>
          </a:stretch>
        </p:blipFill>
        <p:spPr>
          <a:xfrm>
            <a:off x="4772180" y="715887"/>
            <a:ext cx="3666055" cy="5363465"/>
          </a:xfrm>
          <a:prstGeom prst="rect">
            <a:avLst/>
          </a:prstGeom>
        </p:spPr>
      </p:pic>
      <p:sp>
        <p:nvSpPr>
          <p:cNvPr id="11" name="TextBox 10">
            <a:extLst>
              <a:ext uri="{FF2B5EF4-FFF2-40B4-BE49-F238E27FC236}">
                <a16:creationId xmlns:a16="http://schemas.microsoft.com/office/drawing/2014/main" xmlns="" id="{88730F93-9D4E-8748-941A-1DC85C41EC66}"/>
              </a:ext>
            </a:extLst>
          </p:cNvPr>
          <p:cNvSpPr txBox="1"/>
          <p:nvPr/>
        </p:nvSpPr>
        <p:spPr>
          <a:xfrm>
            <a:off x="8834082" y="2286000"/>
            <a:ext cx="2846281" cy="1569660"/>
          </a:xfrm>
          <a:prstGeom prst="rect">
            <a:avLst/>
          </a:prstGeom>
          <a:noFill/>
        </p:spPr>
        <p:txBody>
          <a:bodyPr wrap="square" rtlCol="0">
            <a:spAutoFit/>
          </a:bodyPr>
          <a:lstStyle/>
          <a:p>
            <a:r>
              <a:rPr lang="en-US" dirty="0">
                <a:solidFill>
                  <a:srgbClr val="00B050"/>
                </a:solidFill>
              </a:rPr>
              <a:t>12 presentation videos from RWG pre-IW event on Jan 25 &amp; 26, 2022</a:t>
            </a:r>
          </a:p>
        </p:txBody>
      </p:sp>
    </p:spTree>
    <p:extLst>
      <p:ext uri="{BB962C8B-B14F-4D97-AF65-F5344CB8AC3E}">
        <p14:creationId xmlns:p14="http://schemas.microsoft.com/office/powerpoint/2010/main" val="1108132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NRLVVM Overview</a:t>
            </a:r>
          </a:p>
        </p:txBody>
      </p:sp>
      <p:sp>
        <p:nvSpPr>
          <p:cNvPr id="3" name="Content Placeholder 2"/>
          <p:cNvSpPr>
            <a:spLocks noGrp="1"/>
          </p:cNvSpPr>
          <p:nvPr>
            <p:ph idx="1"/>
          </p:nvPr>
        </p:nvSpPr>
        <p:spPr>
          <a:xfrm>
            <a:off x="501364" y="1519520"/>
            <a:ext cx="11448589" cy="658904"/>
          </a:xfrm>
        </p:spPr>
        <p:txBody>
          <a:bodyPr>
            <a:normAutofit fontScale="47500" lnSpcReduction="20000"/>
          </a:bodyPr>
          <a:lstStyle/>
          <a:p>
            <a:r>
              <a:rPr lang="en-US" dirty="0"/>
              <a:t>Lou Wheatcraft presented an overview of the new Needs, Requirements, Verification and Validation Lifecycle Manual (NRLVVM).</a:t>
            </a:r>
          </a:p>
          <a:p>
            <a:endParaRPr lang="en-US" dirty="0"/>
          </a:p>
        </p:txBody>
      </p:sp>
      <p:sp>
        <p:nvSpPr>
          <p:cNvPr id="4" name="Date Placeholder 3"/>
          <p:cNvSpPr>
            <a:spLocks noGrp="1"/>
          </p:cNvSpPr>
          <p:nvPr>
            <p:ph type="dt" sz="half" idx="10"/>
          </p:nvPr>
        </p:nvSpPr>
        <p:spPr/>
        <p:txBody>
          <a:bodyPr/>
          <a:lstStyle/>
          <a:p>
            <a:fld id="{8A6AB0B0-D1E7-8443-A25A-3F27A0335EBE}"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25</a:t>
            </a:fld>
            <a:endParaRPr lang="en-US"/>
          </a:p>
        </p:txBody>
      </p:sp>
      <p:pic>
        <p:nvPicPr>
          <p:cNvPr id="7" name="Picture 6">
            <a:extLst>
              <a:ext uri="{FF2B5EF4-FFF2-40B4-BE49-F238E27FC236}">
                <a16:creationId xmlns:a16="http://schemas.microsoft.com/office/drawing/2014/main" xmlns="" id="{25100574-C138-D142-ACC5-4390CA9A3B25}"/>
              </a:ext>
            </a:extLst>
          </p:cNvPr>
          <p:cNvPicPr>
            <a:picLocks noChangeAspect="1"/>
          </p:cNvPicPr>
          <p:nvPr/>
        </p:nvPicPr>
        <p:blipFill>
          <a:blip r:embed="rId2"/>
          <a:stretch>
            <a:fillRect/>
          </a:stretch>
        </p:blipFill>
        <p:spPr>
          <a:xfrm>
            <a:off x="758951" y="2043605"/>
            <a:ext cx="10623789" cy="4372877"/>
          </a:xfrm>
          <a:prstGeom prst="rect">
            <a:avLst/>
          </a:prstGeom>
        </p:spPr>
      </p:pic>
    </p:spTree>
    <p:extLst>
      <p:ext uri="{BB962C8B-B14F-4D97-AF65-F5344CB8AC3E}">
        <p14:creationId xmlns:p14="http://schemas.microsoft.com/office/powerpoint/2010/main" val="204524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 Overview</a:t>
            </a:r>
          </a:p>
        </p:txBody>
      </p:sp>
      <p:sp>
        <p:nvSpPr>
          <p:cNvPr id="3" name="Content Placeholder 2"/>
          <p:cNvSpPr>
            <a:spLocks noGrp="1"/>
          </p:cNvSpPr>
          <p:nvPr>
            <p:ph idx="1"/>
          </p:nvPr>
        </p:nvSpPr>
        <p:spPr>
          <a:xfrm>
            <a:off x="538200" y="1417639"/>
            <a:ext cx="10978515" cy="1110408"/>
          </a:xfrm>
        </p:spPr>
        <p:txBody>
          <a:bodyPr>
            <a:normAutofit fontScale="47500" lnSpcReduction="20000"/>
          </a:bodyPr>
          <a:lstStyle/>
          <a:p>
            <a:r>
              <a:rPr lang="en-US" dirty="0"/>
              <a:t>Tami Katz presented an overview of the new Guide to Needs and Requirements.</a:t>
            </a:r>
          </a:p>
          <a:p>
            <a:r>
              <a:rPr lang="en-US" dirty="0"/>
              <a:t>Raymond Wolfgang presented an overview of the new Guide to Verification and Validation.</a:t>
            </a:r>
          </a:p>
        </p:txBody>
      </p:sp>
      <p:sp>
        <p:nvSpPr>
          <p:cNvPr id="4" name="Date Placeholder 3"/>
          <p:cNvSpPr>
            <a:spLocks noGrp="1"/>
          </p:cNvSpPr>
          <p:nvPr>
            <p:ph type="dt" sz="half" idx="10"/>
          </p:nvPr>
        </p:nvSpPr>
        <p:spPr/>
        <p:txBody>
          <a:bodyPr/>
          <a:lstStyle/>
          <a:p>
            <a:fld id="{C2052425-1DF0-9E47-90F1-E8C6CE13DF1B}"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26</a:t>
            </a:fld>
            <a:endParaRPr lang="en-US"/>
          </a:p>
        </p:txBody>
      </p:sp>
      <p:pic>
        <p:nvPicPr>
          <p:cNvPr id="7" name="Picture 6"/>
          <p:cNvPicPr>
            <a:picLocks noChangeAspect="1"/>
          </p:cNvPicPr>
          <p:nvPr/>
        </p:nvPicPr>
        <p:blipFill>
          <a:blip r:embed="rId2" cstate="print"/>
          <a:srcRect/>
          <a:stretch>
            <a:fillRect/>
          </a:stretch>
        </p:blipFill>
        <p:spPr bwMode="auto">
          <a:xfrm>
            <a:off x="1926594" y="2174533"/>
            <a:ext cx="8645986" cy="4181818"/>
          </a:xfrm>
          <a:prstGeom prst="rect">
            <a:avLst/>
          </a:prstGeom>
          <a:noFill/>
          <a:ln w="9525">
            <a:noFill/>
            <a:miter lim="800000"/>
            <a:headEnd/>
            <a:tailEnd/>
          </a:ln>
        </p:spPr>
      </p:pic>
    </p:spTree>
    <p:extLst>
      <p:ext uri="{BB962C8B-B14F-4D97-AF65-F5344CB8AC3E}">
        <p14:creationId xmlns:p14="http://schemas.microsoft.com/office/powerpoint/2010/main" val="271190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 Handbook RWG Contribution Overview</a:t>
            </a:r>
          </a:p>
        </p:txBody>
      </p:sp>
      <p:sp>
        <p:nvSpPr>
          <p:cNvPr id="3" name="Content Placeholder 2"/>
          <p:cNvSpPr>
            <a:spLocks noGrp="1"/>
          </p:cNvSpPr>
          <p:nvPr>
            <p:ph idx="1"/>
          </p:nvPr>
        </p:nvSpPr>
        <p:spPr>
          <a:xfrm>
            <a:off x="609918" y="1504456"/>
            <a:ext cx="10978515" cy="865093"/>
          </a:xfrm>
        </p:spPr>
        <p:txBody>
          <a:bodyPr>
            <a:normAutofit fontScale="70000" lnSpcReduction="20000"/>
          </a:bodyPr>
          <a:lstStyle/>
          <a:p>
            <a:r>
              <a:rPr lang="en-US" dirty="0"/>
              <a:t>Lou </a:t>
            </a:r>
            <a:r>
              <a:rPr lang="en-US" dirty="0" err="1"/>
              <a:t>Wheatcraft</a:t>
            </a:r>
            <a:r>
              <a:rPr lang="en-US" dirty="0"/>
              <a:t> presented an overview of the RWG contributions to the SE Handbook version 5.</a:t>
            </a:r>
          </a:p>
          <a:p>
            <a:endParaRPr lang="en-US" dirty="0"/>
          </a:p>
        </p:txBody>
      </p:sp>
      <p:sp>
        <p:nvSpPr>
          <p:cNvPr id="4" name="Date Placeholder 3"/>
          <p:cNvSpPr>
            <a:spLocks noGrp="1"/>
          </p:cNvSpPr>
          <p:nvPr>
            <p:ph type="dt" sz="half" idx="10"/>
          </p:nvPr>
        </p:nvSpPr>
        <p:spPr/>
        <p:txBody>
          <a:bodyPr/>
          <a:lstStyle/>
          <a:p>
            <a:fld id="{BE165ED2-20CD-2E4D-8231-131900ECECEA}"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27</a:t>
            </a:fld>
            <a:endParaRPr lang="en-US"/>
          </a:p>
        </p:txBody>
      </p:sp>
      <p:pic>
        <p:nvPicPr>
          <p:cNvPr id="7" name="Picture 6" descr="Table&#10;&#10;Description automatically generated with medium confidence">
            <a:extLst>
              <a:ext uri="{FF2B5EF4-FFF2-40B4-BE49-F238E27FC236}">
                <a16:creationId xmlns:a16="http://schemas.microsoft.com/office/drawing/2014/main" xmlns="" id="{C25A8A9D-812B-0F48-9A41-80DED690C6BA}"/>
              </a:ext>
            </a:extLst>
          </p:cNvPr>
          <p:cNvPicPr>
            <a:picLocks noChangeAspect="1"/>
          </p:cNvPicPr>
          <p:nvPr/>
        </p:nvPicPr>
        <p:blipFill>
          <a:blip r:embed="rId2"/>
          <a:stretch>
            <a:fillRect/>
          </a:stretch>
        </p:blipFill>
        <p:spPr>
          <a:xfrm>
            <a:off x="786871" y="2369549"/>
            <a:ext cx="5143500" cy="4203700"/>
          </a:xfrm>
          <a:prstGeom prst="rect">
            <a:avLst/>
          </a:prstGeom>
          <a:solidFill>
            <a:schemeClr val="accent5">
              <a:lumMod val="40000"/>
              <a:lumOff val="60000"/>
            </a:schemeClr>
          </a:solidFill>
          <a:ln w="57150">
            <a:solidFill>
              <a:schemeClr val="tx2"/>
            </a:solidFill>
          </a:ln>
        </p:spPr>
      </p:pic>
      <p:pic>
        <p:nvPicPr>
          <p:cNvPr id="8" name="Picture 7" descr="Graphical user interface, text, application&#10;&#10;Description automatically generated">
            <a:extLst>
              <a:ext uri="{FF2B5EF4-FFF2-40B4-BE49-F238E27FC236}">
                <a16:creationId xmlns:a16="http://schemas.microsoft.com/office/drawing/2014/main" xmlns="" id="{62B3B977-5212-6246-917A-60775371E2B4}"/>
              </a:ext>
            </a:extLst>
          </p:cNvPr>
          <p:cNvPicPr>
            <a:picLocks noChangeAspect="1"/>
          </p:cNvPicPr>
          <p:nvPr/>
        </p:nvPicPr>
        <p:blipFill>
          <a:blip r:embed="rId3"/>
          <a:stretch>
            <a:fillRect/>
          </a:stretch>
        </p:blipFill>
        <p:spPr>
          <a:xfrm>
            <a:off x="6487723" y="3384720"/>
            <a:ext cx="5170764" cy="2547731"/>
          </a:xfrm>
          <a:prstGeom prst="rect">
            <a:avLst/>
          </a:prstGeom>
          <a:solidFill>
            <a:schemeClr val="accent5">
              <a:lumMod val="40000"/>
              <a:lumOff val="60000"/>
            </a:schemeClr>
          </a:solidFill>
          <a:ln w="57150">
            <a:solidFill>
              <a:schemeClr val="tx2"/>
            </a:solidFill>
          </a:ln>
        </p:spPr>
      </p:pic>
      <p:sp>
        <p:nvSpPr>
          <p:cNvPr id="9" name="Rounded Rectangle 8">
            <a:extLst>
              <a:ext uri="{FF2B5EF4-FFF2-40B4-BE49-F238E27FC236}">
                <a16:creationId xmlns:a16="http://schemas.microsoft.com/office/drawing/2014/main" xmlns="" id="{2E6222BE-92AF-1C44-AB05-A527BD2BCDE5}"/>
              </a:ext>
            </a:extLst>
          </p:cNvPr>
          <p:cNvSpPr/>
          <p:nvPr/>
        </p:nvSpPr>
        <p:spPr>
          <a:xfrm>
            <a:off x="786871" y="2369549"/>
            <a:ext cx="5143500" cy="1088080"/>
          </a:xfrm>
          <a:prstGeom prst="roundRect">
            <a:avLst/>
          </a:prstGeom>
          <a:solidFill>
            <a:srgbClr val="92D050">
              <a:alpha val="17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xmlns="" id="{4A0E6471-9012-FD49-93CA-49165CCFFCC2}"/>
              </a:ext>
            </a:extLst>
          </p:cNvPr>
          <p:cNvSpPr/>
          <p:nvPr/>
        </p:nvSpPr>
        <p:spPr>
          <a:xfrm>
            <a:off x="786871" y="5383890"/>
            <a:ext cx="5143500" cy="296769"/>
          </a:xfrm>
          <a:prstGeom prst="roundRect">
            <a:avLst/>
          </a:prstGeom>
          <a:solidFill>
            <a:srgbClr val="92D050">
              <a:alpha val="17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xmlns="" id="{CC387633-E1D5-6A40-9F99-0BB426E7FC3C}"/>
              </a:ext>
            </a:extLst>
          </p:cNvPr>
          <p:cNvSpPr/>
          <p:nvPr/>
        </p:nvSpPr>
        <p:spPr>
          <a:xfrm>
            <a:off x="780247" y="4847176"/>
            <a:ext cx="5143500" cy="296769"/>
          </a:xfrm>
          <a:prstGeom prst="roundRect">
            <a:avLst/>
          </a:prstGeom>
          <a:solidFill>
            <a:srgbClr val="92D050">
              <a:alpha val="17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a:extLst>
              <a:ext uri="{FF2B5EF4-FFF2-40B4-BE49-F238E27FC236}">
                <a16:creationId xmlns:a16="http://schemas.microsoft.com/office/drawing/2014/main" xmlns="" id="{6F14CBFA-7D2B-5F45-BBD2-5BE9E8975286}"/>
              </a:ext>
            </a:extLst>
          </p:cNvPr>
          <p:cNvSpPr/>
          <p:nvPr/>
        </p:nvSpPr>
        <p:spPr>
          <a:xfrm>
            <a:off x="6514987" y="4673240"/>
            <a:ext cx="5143500" cy="296769"/>
          </a:xfrm>
          <a:prstGeom prst="roundRect">
            <a:avLst/>
          </a:prstGeom>
          <a:solidFill>
            <a:srgbClr val="92D050">
              <a:alpha val="17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3020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Digital Thread for Requirement Quality Overview</a:t>
            </a:r>
          </a:p>
        </p:txBody>
      </p:sp>
      <p:sp>
        <p:nvSpPr>
          <p:cNvPr id="3" name="Content Placeholder 2"/>
          <p:cNvSpPr>
            <a:spLocks noGrp="1"/>
          </p:cNvSpPr>
          <p:nvPr>
            <p:ph idx="1"/>
          </p:nvPr>
        </p:nvSpPr>
        <p:spPr>
          <a:xfrm>
            <a:off x="609918" y="1600202"/>
            <a:ext cx="10978515" cy="1160928"/>
          </a:xfrm>
        </p:spPr>
        <p:txBody>
          <a:bodyPr>
            <a:normAutofit fontScale="77500" lnSpcReduction="20000"/>
          </a:bodyPr>
          <a:lstStyle/>
          <a:p>
            <a:r>
              <a:rPr lang="en-US" dirty="0"/>
              <a:t>Henrik </a:t>
            </a:r>
            <a:r>
              <a:rPr lang="en-US" dirty="0" err="1"/>
              <a:t>Mattfolk</a:t>
            </a:r>
            <a:r>
              <a:rPr lang="en-US" dirty="0"/>
              <a:t> presented the concept of using digital threads as a method of ensuring requirement quality.</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CFD3184E-31A2-B948-8139-9DEDBD3EACF7}"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28</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540" y="2589368"/>
            <a:ext cx="9067333" cy="390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2291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 Management in SharePoint Overview</a:t>
            </a:r>
          </a:p>
        </p:txBody>
      </p:sp>
      <p:sp>
        <p:nvSpPr>
          <p:cNvPr id="3" name="Content Placeholder 2"/>
          <p:cNvSpPr>
            <a:spLocks noGrp="1"/>
          </p:cNvSpPr>
          <p:nvPr>
            <p:ph idx="1"/>
          </p:nvPr>
        </p:nvSpPr>
        <p:spPr>
          <a:xfrm>
            <a:off x="609918" y="1600201"/>
            <a:ext cx="10978515" cy="811305"/>
          </a:xfrm>
        </p:spPr>
        <p:txBody>
          <a:bodyPr>
            <a:normAutofit fontScale="47500" lnSpcReduction="20000"/>
          </a:bodyPr>
          <a:lstStyle/>
          <a:p>
            <a:r>
              <a:rPr lang="en-US" dirty="0"/>
              <a:t>Tony Williams presented the concept of using SharePoint as a method of requirement and verification management (with overview of how used on a NASA project).</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7E4B6B10-A632-6E47-93FC-C79AB89E27E8}"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29</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349" y="2303929"/>
            <a:ext cx="7471864" cy="3982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665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09918" y="1600201"/>
            <a:ext cx="7903146" cy="3255263"/>
          </a:xfrm>
        </p:spPr>
        <p:txBody>
          <a:bodyPr>
            <a:normAutofit fontScale="70000" lnSpcReduction="20000"/>
          </a:bodyPr>
          <a:lstStyle/>
          <a:p>
            <a:r>
              <a:rPr lang="en-US" dirty="0"/>
              <a:t>​Welcome Members</a:t>
            </a:r>
          </a:p>
          <a:p>
            <a:r>
              <a:rPr lang="en-US" dirty="0"/>
              <a:t>Overview of RWG</a:t>
            </a:r>
          </a:p>
          <a:p>
            <a:r>
              <a:rPr lang="en-US" dirty="0"/>
              <a:t>Overview of 2021 Activities</a:t>
            </a:r>
          </a:p>
          <a:p>
            <a:r>
              <a:rPr lang="en-US" dirty="0"/>
              <a:t>Highlights of pre-IW2022 Event</a:t>
            </a:r>
          </a:p>
          <a:p>
            <a:r>
              <a:rPr lang="en-US" dirty="0"/>
              <a:t>Discussion of RWG 2022 Activities and Interests</a:t>
            </a:r>
          </a:p>
          <a:p>
            <a:r>
              <a:rPr lang="en-US" dirty="0"/>
              <a:t>Wrap-up and Next Steps</a:t>
            </a:r>
          </a:p>
        </p:txBody>
      </p:sp>
      <p:sp>
        <p:nvSpPr>
          <p:cNvPr id="4" name="Date Placeholder 3"/>
          <p:cNvSpPr>
            <a:spLocks noGrp="1"/>
          </p:cNvSpPr>
          <p:nvPr>
            <p:ph type="dt" sz="half" idx="10"/>
          </p:nvPr>
        </p:nvSpPr>
        <p:spPr/>
        <p:txBody>
          <a:bodyPr/>
          <a:lstStyle/>
          <a:p>
            <a:fld id="{3BBFEED2-B89F-E849-B2EA-8D38C7936C4B}"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a:t>
            </a:fld>
            <a:endParaRPr lang="en-US"/>
          </a:p>
        </p:txBody>
      </p:sp>
      <p:sp>
        <p:nvSpPr>
          <p:cNvPr id="7" name="TextBox 6"/>
          <p:cNvSpPr txBox="1"/>
          <p:nvPr/>
        </p:nvSpPr>
        <p:spPr>
          <a:xfrm>
            <a:off x="9003103" y="1056225"/>
            <a:ext cx="2920673"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800" dirty="0"/>
              <a:t>Links to the Slides and Recordings are available on our </a:t>
            </a:r>
            <a:r>
              <a:rPr lang="en-US" sz="1800" dirty="0">
                <a:hlinkClick r:id="rId2"/>
              </a:rPr>
              <a:t>RWG Connect Site</a:t>
            </a:r>
            <a:endParaRPr lang="en-US" sz="1800" dirty="0"/>
          </a:p>
        </p:txBody>
      </p:sp>
      <p:pic>
        <p:nvPicPr>
          <p:cNvPr id="8" name="Picture 2"/>
          <p:cNvPicPr>
            <a:picLocks noChangeAspect="1" noChangeArrowheads="1"/>
          </p:cNvPicPr>
          <p:nvPr/>
        </p:nvPicPr>
        <p:blipFill>
          <a:blip r:embed="rId3"/>
          <a:srcRect/>
          <a:stretch>
            <a:fillRect/>
          </a:stretch>
        </p:blipFill>
        <p:spPr bwMode="auto">
          <a:xfrm>
            <a:off x="9712024" y="2096557"/>
            <a:ext cx="1602089" cy="3022809"/>
          </a:xfrm>
          <a:prstGeom prst="rect">
            <a:avLst/>
          </a:prstGeom>
          <a:noFill/>
          <a:ln w="9525">
            <a:noFill/>
            <a:miter lim="800000"/>
            <a:headEnd/>
            <a:tailEnd/>
          </a:ln>
        </p:spPr>
      </p:pic>
      <p:sp>
        <p:nvSpPr>
          <p:cNvPr id="9" name="Rounded Rectangle 8"/>
          <p:cNvSpPr/>
          <p:nvPr/>
        </p:nvSpPr>
        <p:spPr>
          <a:xfrm>
            <a:off x="9750124" y="3687486"/>
            <a:ext cx="1449885" cy="2510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680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Ontology for Requirement Quality Overview</a:t>
            </a:r>
          </a:p>
        </p:txBody>
      </p:sp>
      <p:sp>
        <p:nvSpPr>
          <p:cNvPr id="3" name="Content Placeholder 2"/>
          <p:cNvSpPr>
            <a:spLocks noGrp="1"/>
          </p:cNvSpPr>
          <p:nvPr>
            <p:ph idx="1"/>
          </p:nvPr>
        </p:nvSpPr>
        <p:spPr>
          <a:xfrm>
            <a:off x="609918" y="1413158"/>
            <a:ext cx="10978515" cy="1142999"/>
          </a:xfrm>
        </p:spPr>
        <p:txBody>
          <a:bodyPr>
            <a:normAutofit fontScale="70000" lnSpcReduction="20000"/>
          </a:bodyPr>
          <a:lstStyle/>
          <a:p>
            <a:r>
              <a:rPr lang="en-US" dirty="0" err="1"/>
              <a:t>Ilyes</a:t>
            </a:r>
            <a:r>
              <a:rPr lang="en-US" dirty="0"/>
              <a:t> </a:t>
            </a:r>
            <a:r>
              <a:rPr lang="en-US" dirty="0" err="1"/>
              <a:t>Yousfi</a:t>
            </a:r>
            <a:r>
              <a:rPr lang="en-US" dirty="0"/>
              <a:t> presented the concept of using defined ontologies as a method of ensuring requirement quality.</a:t>
            </a:r>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57C50948-10AF-924D-AD60-4239A93037F1}"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30</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031" y="2556157"/>
            <a:ext cx="9131300"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796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 to EARS Overview</a:t>
            </a:r>
          </a:p>
        </p:txBody>
      </p:sp>
      <p:sp>
        <p:nvSpPr>
          <p:cNvPr id="3" name="Content Placeholder 2"/>
          <p:cNvSpPr>
            <a:spLocks noGrp="1"/>
          </p:cNvSpPr>
          <p:nvPr>
            <p:ph idx="1"/>
          </p:nvPr>
        </p:nvSpPr>
        <p:spPr>
          <a:xfrm>
            <a:off x="609917" y="1261522"/>
            <a:ext cx="10978515" cy="972670"/>
          </a:xfrm>
        </p:spPr>
        <p:txBody>
          <a:bodyPr>
            <a:normAutofit fontScale="77500" lnSpcReduction="20000"/>
          </a:bodyPr>
          <a:lstStyle/>
          <a:p>
            <a:r>
              <a:rPr lang="en-US" dirty="0"/>
              <a:t>Mav (Alistair </a:t>
            </a:r>
            <a:r>
              <a:rPr lang="en-US" dirty="0" err="1"/>
              <a:t>Mavin</a:t>
            </a:r>
            <a:r>
              <a:rPr lang="en-US" dirty="0"/>
              <a:t>) presented the concept of Easy Approach to Requirements Syntax (EARS)</a:t>
            </a:r>
          </a:p>
          <a:p>
            <a:endParaRPr lang="en-US" dirty="0"/>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0E6C294B-C279-084B-9E6D-38131A522A49}"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31</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491" y="2340738"/>
            <a:ext cx="5399368" cy="406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559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Tool Improvement Panel Discussion Overview</a:t>
            </a:r>
          </a:p>
        </p:txBody>
      </p:sp>
      <p:sp>
        <p:nvSpPr>
          <p:cNvPr id="3" name="Content Placeholder 2"/>
          <p:cNvSpPr>
            <a:spLocks noGrp="1"/>
          </p:cNvSpPr>
          <p:nvPr>
            <p:ph idx="1"/>
          </p:nvPr>
        </p:nvSpPr>
        <p:spPr>
          <a:xfrm>
            <a:off x="609918" y="1600201"/>
            <a:ext cx="10978515" cy="1062317"/>
          </a:xfrm>
        </p:spPr>
        <p:txBody>
          <a:bodyPr>
            <a:normAutofit fontScale="55000" lnSpcReduction="20000"/>
          </a:bodyPr>
          <a:lstStyle/>
          <a:p>
            <a:r>
              <a:rPr lang="en-US" dirty="0"/>
              <a:t>Cary </a:t>
            </a:r>
            <a:r>
              <a:rPr lang="en-US" dirty="0" err="1"/>
              <a:t>Bryczek</a:t>
            </a:r>
            <a:r>
              <a:rPr lang="en-US" dirty="0"/>
              <a:t> from Jama led a panel discussion on Tool Sets and how they can evolve to meet emerging needs and address current gaps.</a:t>
            </a:r>
          </a:p>
          <a:p>
            <a:endParaRPr lang="en-US" dirty="0"/>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9D785FE7-26CA-9742-8D6F-CB3C62CCA793}"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32</a:t>
            </a:fld>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258" y="2478171"/>
            <a:ext cx="7295963" cy="3356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663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Requirements Derivation Overview</a:t>
            </a:r>
          </a:p>
        </p:txBody>
      </p:sp>
      <p:sp>
        <p:nvSpPr>
          <p:cNvPr id="3" name="Content Placeholder 2"/>
          <p:cNvSpPr>
            <a:spLocks noGrp="1"/>
          </p:cNvSpPr>
          <p:nvPr>
            <p:ph idx="1"/>
          </p:nvPr>
        </p:nvSpPr>
        <p:spPr>
          <a:xfrm>
            <a:off x="609918" y="1600202"/>
            <a:ext cx="10978515" cy="1411940"/>
          </a:xfrm>
        </p:spPr>
        <p:txBody>
          <a:bodyPr>
            <a:normAutofit fontScale="77500" lnSpcReduction="20000"/>
          </a:bodyPr>
          <a:lstStyle/>
          <a:p>
            <a:r>
              <a:rPr lang="en-US" dirty="0"/>
              <a:t>Ron Carson presented how to address projects where the customer did not specify the requirements.</a:t>
            </a:r>
          </a:p>
          <a:p>
            <a:endParaRPr lang="en-US" dirty="0"/>
          </a:p>
          <a:p>
            <a:pPr marL="0" indent="0">
              <a:buNone/>
            </a:pPr>
            <a:endParaRPr lang="en-US" dirty="0"/>
          </a:p>
          <a:p>
            <a:endParaRPr lang="en-US" dirty="0"/>
          </a:p>
        </p:txBody>
      </p:sp>
      <p:sp>
        <p:nvSpPr>
          <p:cNvPr id="4" name="Date Placeholder 3"/>
          <p:cNvSpPr>
            <a:spLocks noGrp="1"/>
          </p:cNvSpPr>
          <p:nvPr>
            <p:ph type="dt" sz="half" idx="10"/>
          </p:nvPr>
        </p:nvSpPr>
        <p:spPr/>
        <p:txBody>
          <a:bodyPr/>
          <a:lstStyle/>
          <a:p>
            <a:fld id="{FB0F4735-B5CD-FF42-BDC7-6B38B1111430}"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33</a:t>
            </a:fld>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87" y="2659743"/>
            <a:ext cx="5250995" cy="355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919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524F56-36C4-C147-84AE-10648ED8984C}" type="datetime5">
              <a:rPr lang="en-US" smtClean="0"/>
              <a:t>29-Jan-22</a:t>
            </a:fld>
            <a:endParaRPr lang="en-US"/>
          </a:p>
        </p:txBody>
      </p:sp>
      <p:sp>
        <p:nvSpPr>
          <p:cNvPr id="3" name="Footer Placeholder 2"/>
          <p:cNvSpPr>
            <a:spLocks noGrp="1"/>
          </p:cNvSpPr>
          <p:nvPr>
            <p:ph type="ftr" sz="quarter" idx="11"/>
          </p:nvPr>
        </p:nvSpPr>
        <p:spPr/>
        <p:txBody>
          <a:bodyPr/>
          <a:lstStyle/>
          <a:p>
            <a:r>
              <a:rPr lang="en-US" dirty="0"/>
              <a:t>www.incose.org/IW2022</a:t>
            </a:r>
          </a:p>
        </p:txBody>
      </p:sp>
      <p:sp>
        <p:nvSpPr>
          <p:cNvPr id="4" name="Slide Number Placeholder 3"/>
          <p:cNvSpPr>
            <a:spLocks noGrp="1"/>
          </p:cNvSpPr>
          <p:nvPr>
            <p:ph type="sldNum" sz="quarter" idx="12"/>
          </p:nvPr>
        </p:nvSpPr>
        <p:spPr/>
        <p:txBody>
          <a:bodyPr/>
          <a:lstStyle/>
          <a:p>
            <a:fld id="{924B41C4-1474-8D42-B330-D2828683839D}" type="slidenum">
              <a:rPr lang="en-US" smtClean="0"/>
              <a:pPr/>
              <a:t>34</a:t>
            </a:fld>
            <a:endParaRPr lang="en-US"/>
          </a:p>
        </p:txBody>
      </p:sp>
      <p:sp>
        <p:nvSpPr>
          <p:cNvPr id="5" name="Title 4"/>
          <p:cNvSpPr>
            <a:spLocks noGrp="1"/>
          </p:cNvSpPr>
          <p:nvPr>
            <p:ph type="ctrTitle"/>
          </p:nvPr>
        </p:nvSpPr>
        <p:spPr/>
        <p:txBody>
          <a:bodyPr>
            <a:normAutofit fontScale="90000"/>
          </a:bodyPr>
          <a:lstStyle/>
          <a:p>
            <a:r>
              <a:rPr lang="en-US" dirty="0"/>
              <a:t>Discussion of RWG 2022 Activities and Interests</a:t>
            </a:r>
          </a:p>
        </p:txBody>
      </p:sp>
    </p:spTree>
    <p:extLst>
      <p:ext uri="{BB962C8B-B14F-4D97-AF65-F5344CB8AC3E}">
        <p14:creationId xmlns:p14="http://schemas.microsoft.com/office/powerpoint/2010/main" val="25980384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RWG Planned 2022 Activities</a:t>
            </a:r>
          </a:p>
        </p:txBody>
      </p:sp>
      <p:sp>
        <p:nvSpPr>
          <p:cNvPr id="3" name="Content Placeholder 2"/>
          <p:cNvSpPr>
            <a:spLocks noGrp="1"/>
          </p:cNvSpPr>
          <p:nvPr>
            <p:ph idx="1"/>
          </p:nvPr>
        </p:nvSpPr>
        <p:spPr>
          <a:xfrm>
            <a:off x="609918" y="1417639"/>
            <a:ext cx="10978515" cy="4708525"/>
          </a:xfrm>
        </p:spPr>
        <p:txBody>
          <a:bodyPr>
            <a:normAutofit fontScale="62500" lnSpcReduction="20000"/>
          </a:bodyPr>
          <a:lstStyle/>
          <a:p>
            <a:pPr>
              <a:buFont typeface="Arial" pitchFamily="34" charset="0"/>
              <a:buChar char="•"/>
            </a:pPr>
            <a:r>
              <a:rPr lang="en-US" dirty="0"/>
              <a:t>Regular Web Meetings, Speakers or Exchange Cafés (~monthly)</a:t>
            </a:r>
          </a:p>
          <a:p>
            <a:pPr>
              <a:buFont typeface="Arial" pitchFamily="34" charset="0"/>
              <a:buChar char="•"/>
            </a:pPr>
            <a:r>
              <a:rPr lang="en-US" dirty="0"/>
              <a:t>Continued CAB Interactions and Support</a:t>
            </a:r>
          </a:p>
          <a:p>
            <a:pPr>
              <a:buFont typeface="Arial" pitchFamily="34" charset="0"/>
              <a:buChar char="•"/>
            </a:pPr>
            <a:r>
              <a:rPr lang="en-US" dirty="0"/>
              <a:t>Release of the new Guides</a:t>
            </a:r>
          </a:p>
          <a:p>
            <a:r>
              <a:rPr lang="en-US" dirty="0"/>
              <a:t>Update to the Guide for Writing Requirements to align with new products</a:t>
            </a:r>
          </a:p>
          <a:p>
            <a:r>
              <a:rPr lang="en-US" dirty="0"/>
              <a:t>Engagement with other Working Groups (IV&amp;V, Security, others)</a:t>
            </a:r>
          </a:p>
          <a:p>
            <a:r>
              <a:rPr lang="en-US" dirty="0"/>
              <a:t>Continued use of YouTube for content to RWG</a:t>
            </a:r>
          </a:p>
          <a:p>
            <a:r>
              <a:rPr lang="en-US" dirty="0"/>
              <a:t>Regular use of Yammer for collaboration</a:t>
            </a:r>
          </a:p>
          <a:p>
            <a:r>
              <a:rPr lang="en-US" i="1" dirty="0"/>
              <a:t>New</a:t>
            </a:r>
            <a:r>
              <a:rPr lang="en-US" dirty="0"/>
              <a:t> - Change to the INCOSE intranet platform for RWG written content as the Connect site will be discontinued by INCOSE</a:t>
            </a:r>
          </a:p>
        </p:txBody>
      </p:sp>
      <p:sp>
        <p:nvSpPr>
          <p:cNvPr id="4" name="Date Placeholder 3"/>
          <p:cNvSpPr>
            <a:spLocks noGrp="1"/>
          </p:cNvSpPr>
          <p:nvPr>
            <p:ph type="dt" sz="half" idx="10"/>
          </p:nvPr>
        </p:nvSpPr>
        <p:spPr/>
        <p:txBody>
          <a:bodyPr/>
          <a:lstStyle/>
          <a:p>
            <a:fld id="{9AF69FBF-A29E-334A-9CE1-E2EDE3653192}" type="datetime5">
              <a:rPr lang="en-US" smtClean="0"/>
              <a:t>29-Jan-22</a:t>
            </a:fld>
            <a:endParaRPr lang="en-US" dirty="0"/>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35</a:t>
            </a:fld>
            <a:endParaRPr lang="en-US" dirty="0"/>
          </a:p>
        </p:txBody>
      </p:sp>
    </p:spTree>
    <p:extLst>
      <p:ext uri="{BB962C8B-B14F-4D97-AF65-F5344CB8AC3E}">
        <p14:creationId xmlns:p14="http://schemas.microsoft.com/office/powerpoint/2010/main" val="2420644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5680287" y="3036962"/>
            <a:ext cx="6518063" cy="282368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Plan for Publishing RWG Products</a:t>
            </a:r>
          </a:p>
        </p:txBody>
      </p:sp>
      <p:sp>
        <p:nvSpPr>
          <p:cNvPr id="3" name="Content Placeholder 2"/>
          <p:cNvSpPr>
            <a:spLocks noGrp="1"/>
          </p:cNvSpPr>
          <p:nvPr>
            <p:ph idx="1"/>
          </p:nvPr>
        </p:nvSpPr>
        <p:spPr>
          <a:xfrm>
            <a:off x="609918" y="1600202"/>
            <a:ext cx="10978515" cy="1324230"/>
          </a:xfrm>
        </p:spPr>
        <p:txBody>
          <a:bodyPr>
            <a:normAutofit fontScale="77500" lnSpcReduction="20000"/>
          </a:bodyPr>
          <a:lstStyle/>
          <a:p>
            <a:r>
              <a:rPr lang="en-US" dirty="0"/>
              <a:t>During 2022 the Guides will be released, SE Handbook content refined, and </a:t>
            </a:r>
            <a:r>
              <a:rPr lang="en-US" dirty="0" err="1"/>
              <a:t>SEBok</a:t>
            </a:r>
            <a:r>
              <a:rPr lang="en-US" dirty="0"/>
              <a:t> material updated.</a:t>
            </a:r>
          </a:p>
        </p:txBody>
      </p:sp>
      <p:sp>
        <p:nvSpPr>
          <p:cNvPr id="4" name="Date Placeholder 3"/>
          <p:cNvSpPr>
            <a:spLocks noGrp="1"/>
          </p:cNvSpPr>
          <p:nvPr>
            <p:ph type="dt" sz="half" idx="10"/>
          </p:nvPr>
        </p:nvSpPr>
        <p:spPr/>
        <p:txBody>
          <a:bodyPr/>
          <a:lstStyle/>
          <a:p>
            <a:fld id="{0CE0EFE1-D560-9246-82E3-0C72C785FDF4}"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36</a:t>
            </a:fld>
            <a:endParaRPr lang="en-US"/>
          </a:p>
        </p:txBody>
      </p:sp>
      <p:sp>
        <p:nvSpPr>
          <p:cNvPr id="9" name="TextBox 8"/>
          <p:cNvSpPr txBox="1"/>
          <p:nvPr/>
        </p:nvSpPr>
        <p:spPr>
          <a:xfrm>
            <a:off x="7067817" y="5752920"/>
            <a:ext cx="2044149" cy="307777"/>
          </a:xfrm>
          <a:prstGeom prst="rect">
            <a:avLst/>
          </a:prstGeom>
          <a:noFill/>
        </p:spPr>
        <p:txBody>
          <a:bodyPr wrap="none" rtlCol="0">
            <a:spAutoFit/>
          </a:bodyPr>
          <a:lstStyle/>
          <a:p>
            <a:r>
              <a:rPr lang="en-US" sz="1400" b="1" dirty="0">
                <a:solidFill>
                  <a:srgbClr val="FF0000"/>
                </a:solidFill>
              </a:rPr>
              <a:t>Release Spring 2022!!</a:t>
            </a:r>
            <a:endParaRPr lang="en-US" sz="2000" b="1" dirty="0">
              <a:solidFill>
                <a:srgbClr val="FF0000"/>
              </a:solidFill>
            </a:endParaRPr>
          </a:p>
        </p:txBody>
      </p:sp>
      <p:sp>
        <p:nvSpPr>
          <p:cNvPr id="12" name="TextBox 11"/>
          <p:cNvSpPr txBox="1"/>
          <p:nvPr/>
        </p:nvSpPr>
        <p:spPr>
          <a:xfrm>
            <a:off x="10969308" y="5722142"/>
            <a:ext cx="1123950" cy="461665"/>
          </a:xfrm>
          <a:prstGeom prst="rect">
            <a:avLst/>
          </a:prstGeom>
          <a:noFill/>
        </p:spPr>
        <p:txBody>
          <a:bodyPr wrap="square" rtlCol="0">
            <a:spAutoFit/>
          </a:bodyPr>
          <a:lstStyle/>
          <a:p>
            <a:pPr algn="ctr"/>
            <a:r>
              <a:rPr lang="en-US" sz="1200" b="1" dirty="0">
                <a:solidFill>
                  <a:srgbClr val="FF0000"/>
                </a:solidFill>
              </a:rPr>
              <a:t>Reach out to WGs in 2022</a:t>
            </a:r>
            <a:endParaRPr lang="en-US" sz="2000" b="1" dirty="0">
              <a:solidFill>
                <a:srgbClr val="FF0000"/>
              </a:solidFill>
            </a:endParaRPr>
          </a:p>
        </p:txBody>
      </p:sp>
      <p:sp>
        <p:nvSpPr>
          <p:cNvPr id="13" name="TextBox 12"/>
          <p:cNvSpPr txBox="1"/>
          <p:nvPr/>
        </p:nvSpPr>
        <p:spPr>
          <a:xfrm>
            <a:off x="10751679" y="3573443"/>
            <a:ext cx="1158966" cy="461665"/>
          </a:xfrm>
          <a:prstGeom prst="rect">
            <a:avLst/>
          </a:prstGeom>
          <a:noFill/>
        </p:spPr>
        <p:txBody>
          <a:bodyPr wrap="square" rtlCol="0">
            <a:spAutoFit/>
          </a:bodyPr>
          <a:lstStyle/>
          <a:p>
            <a:r>
              <a:rPr lang="en-US" sz="1200" b="1" dirty="0">
                <a:solidFill>
                  <a:srgbClr val="FF0000"/>
                </a:solidFill>
              </a:rPr>
              <a:t>Update with RWG Inputs</a:t>
            </a:r>
            <a:endParaRPr lang="en-US" sz="2000" b="1" dirty="0">
              <a:solidFill>
                <a:srgbClr val="FF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1811698840"/>
              </p:ext>
            </p:extLst>
          </p:nvPr>
        </p:nvGraphicFramePr>
        <p:xfrm>
          <a:off x="494573" y="3212757"/>
          <a:ext cx="4934162" cy="2397760"/>
        </p:xfrm>
        <a:graphic>
          <a:graphicData uri="http://schemas.openxmlformats.org/drawingml/2006/table">
            <a:tbl>
              <a:tblPr firstRow="1" bandRow="1">
                <a:tableStyleId>{5C22544A-7EE6-4342-B048-85BDC9FD1C3A}</a:tableStyleId>
              </a:tblPr>
              <a:tblGrid>
                <a:gridCol w="3146551">
                  <a:extLst>
                    <a:ext uri="{9D8B030D-6E8A-4147-A177-3AD203B41FA5}">
                      <a16:colId xmlns:a16="http://schemas.microsoft.com/office/drawing/2014/main" xmlns="" val="20000"/>
                    </a:ext>
                  </a:extLst>
                </a:gridCol>
                <a:gridCol w="1787611">
                  <a:extLst>
                    <a:ext uri="{9D8B030D-6E8A-4147-A177-3AD203B41FA5}">
                      <a16:colId xmlns:a16="http://schemas.microsoft.com/office/drawing/2014/main" xmlns="" val="20001"/>
                    </a:ext>
                  </a:extLst>
                </a:gridCol>
              </a:tblGrid>
              <a:tr h="370840">
                <a:tc>
                  <a:txBody>
                    <a:bodyPr/>
                    <a:lstStyle/>
                    <a:p>
                      <a:r>
                        <a:rPr lang="en-US" sz="1200" dirty="0"/>
                        <a:t>Product</a:t>
                      </a:r>
                    </a:p>
                  </a:txBody>
                  <a:tcPr/>
                </a:tc>
                <a:tc>
                  <a:txBody>
                    <a:bodyPr/>
                    <a:lstStyle/>
                    <a:p>
                      <a:r>
                        <a:rPr lang="en-US" sz="1200" dirty="0"/>
                        <a:t>Product</a:t>
                      </a:r>
                      <a:r>
                        <a:rPr lang="en-US" sz="1200" baseline="0" dirty="0"/>
                        <a:t> Lead/Lead Author</a:t>
                      </a:r>
                      <a:endParaRPr lang="en-US" sz="1200" dirty="0"/>
                    </a:p>
                  </a:txBody>
                  <a:tcPr/>
                </a:tc>
                <a:extLst>
                  <a:ext uri="{0D108BD9-81ED-4DB2-BD59-A6C34878D82A}">
                    <a16:rowId xmlns:a16="http://schemas.microsoft.com/office/drawing/2014/main" xmlns="" val="10000"/>
                  </a:ext>
                </a:extLst>
              </a:tr>
              <a:tr h="370840">
                <a:tc>
                  <a:txBody>
                    <a:bodyPr/>
                    <a:lstStyle/>
                    <a:p>
                      <a:r>
                        <a:rPr lang="en-US" sz="1200" dirty="0"/>
                        <a:t>Guide for Writing</a:t>
                      </a:r>
                      <a:r>
                        <a:rPr lang="en-US" sz="1200" baseline="0" dirty="0"/>
                        <a:t> Requirements</a:t>
                      </a:r>
                      <a:endParaRPr lang="en-US" sz="1200" dirty="0"/>
                    </a:p>
                  </a:txBody>
                  <a:tcPr anchor="ctr"/>
                </a:tc>
                <a:tc>
                  <a:txBody>
                    <a:bodyPr/>
                    <a:lstStyle/>
                    <a:p>
                      <a:r>
                        <a:rPr lang="en-US" sz="1200" dirty="0"/>
                        <a:t>Mike Ryan</a:t>
                      </a:r>
                    </a:p>
                  </a:txBody>
                  <a:tcPr anchor="ctr"/>
                </a:tc>
                <a:extLst>
                  <a:ext uri="{0D108BD9-81ED-4DB2-BD59-A6C34878D82A}">
                    <a16:rowId xmlns:a16="http://schemas.microsoft.com/office/drawing/2014/main" xmlns="" val="10002"/>
                  </a:ext>
                </a:extLst>
              </a:tr>
              <a:tr h="370840">
                <a:tc>
                  <a:txBody>
                    <a:bodyPr/>
                    <a:lstStyle/>
                    <a:p>
                      <a:r>
                        <a:rPr lang="en-US" sz="1200" dirty="0"/>
                        <a:t>Guide</a:t>
                      </a:r>
                      <a:r>
                        <a:rPr lang="en-US" sz="1200" baseline="0" dirty="0"/>
                        <a:t> to Needs Requirements</a:t>
                      </a:r>
                      <a:endParaRPr lang="en-US" sz="1200" dirty="0"/>
                    </a:p>
                  </a:txBody>
                  <a:tcPr anchor="ctr"/>
                </a:tc>
                <a:tc>
                  <a:txBody>
                    <a:bodyPr/>
                    <a:lstStyle/>
                    <a:p>
                      <a:r>
                        <a:rPr lang="en-US" sz="1200" dirty="0"/>
                        <a:t>Tami</a:t>
                      </a:r>
                      <a:r>
                        <a:rPr lang="en-US" sz="1200" baseline="0" dirty="0"/>
                        <a:t> Katz</a:t>
                      </a:r>
                      <a:endParaRPr lang="en-US" sz="1200" dirty="0"/>
                    </a:p>
                  </a:txBody>
                  <a:tcPr anchor="ctr"/>
                </a:tc>
                <a:extLst>
                  <a:ext uri="{0D108BD9-81ED-4DB2-BD59-A6C34878D82A}">
                    <a16:rowId xmlns:a16="http://schemas.microsoft.com/office/drawing/2014/main" xmlns="" val="10003"/>
                  </a:ext>
                </a:extLst>
              </a:tr>
              <a:tr h="370840">
                <a:tc>
                  <a:txBody>
                    <a:bodyPr/>
                    <a:lstStyle/>
                    <a:p>
                      <a:r>
                        <a:rPr lang="en-US" sz="1200" dirty="0"/>
                        <a:t>Guide to Verification</a:t>
                      </a:r>
                      <a:r>
                        <a:rPr lang="en-US" sz="1200" baseline="0" dirty="0"/>
                        <a:t> and Validation</a:t>
                      </a:r>
                      <a:endParaRPr lang="en-US" sz="1200" dirty="0"/>
                    </a:p>
                  </a:txBody>
                  <a:tcPr anchor="ctr"/>
                </a:tc>
                <a:tc>
                  <a:txBody>
                    <a:bodyPr/>
                    <a:lstStyle/>
                    <a:p>
                      <a:r>
                        <a:rPr lang="en-US" sz="1200" dirty="0"/>
                        <a:t>Raymond Wolfgang</a:t>
                      </a:r>
                    </a:p>
                  </a:txBody>
                  <a:tcPr anchor="ctr"/>
                </a:tc>
                <a:extLst>
                  <a:ext uri="{0D108BD9-81ED-4DB2-BD59-A6C34878D82A}">
                    <a16:rowId xmlns:a16="http://schemas.microsoft.com/office/drawing/2014/main" xmlns="" val="10004"/>
                  </a:ext>
                </a:extLst>
              </a:tr>
              <a:tr h="370840">
                <a:tc>
                  <a:txBody>
                    <a:bodyPr/>
                    <a:lstStyle/>
                    <a:p>
                      <a:r>
                        <a:rPr lang="en-US" sz="1200" dirty="0"/>
                        <a:t>Inputs to the SE Handbook version</a:t>
                      </a:r>
                      <a:r>
                        <a:rPr lang="en-US" sz="1200" baseline="0" dirty="0"/>
                        <a:t> 5</a:t>
                      </a:r>
                      <a:endParaRPr lang="en-US" sz="1200" dirty="0"/>
                    </a:p>
                  </a:txBody>
                  <a:tcPr anchor="ctr"/>
                </a:tc>
                <a:tc>
                  <a:txBody>
                    <a:bodyPr/>
                    <a:lstStyle/>
                    <a:p>
                      <a:r>
                        <a:rPr lang="en-US" sz="1200" dirty="0"/>
                        <a:t>Mike Ryan, </a:t>
                      </a:r>
                      <a:br>
                        <a:rPr lang="en-US" sz="1200" dirty="0"/>
                      </a:br>
                      <a:r>
                        <a:rPr lang="en-US" sz="1200" dirty="0"/>
                        <a:t>Lou Wheatcraft</a:t>
                      </a:r>
                    </a:p>
                  </a:txBody>
                  <a:tcPr anchor="ctr"/>
                </a:tc>
                <a:extLst>
                  <a:ext uri="{0D108BD9-81ED-4DB2-BD59-A6C34878D82A}">
                    <a16:rowId xmlns:a16="http://schemas.microsoft.com/office/drawing/2014/main" xmlns="" val="10005"/>
                  </a:ext>
                </a:extLst>
              </a:tr>
              <a:tr h="370840">
                <a:tc>
                  <a:txBody>
                    <a:bodyPr/>
                    <a:lstStyle/>
                    <a:p>
                      <a:r>
                        <a:rPr lang="en-US" sz="1200" dirty="0"/>
                        <a:t>Inputs to the </a:t>
                      </a:r>
                      <a:r>
                        <a:rPr lang="en-US" sz="1200" dirty="0" err="1"/>
                        <a:t>SEBok</a:t>
                      </a:r>
                      <a:endParaRPr lang="en-US" sz="1200" dirty="0"/>
                    </a:p>
                  </a:txBody>
                  <a:tcPr anchor="ctr"/>
                </a:tc>
                <a:tc>
                  <a:txBody>
                    <a:bodyPr/>
                    <a:lstStyle/>
                    <a:p>
                      <a:r>
                        <a:rPr lang="en-US" sz="1200" dirty="0"/>
                        <a:t>Tami Katz</a:t>
                      </a:r>
                    </a:p>
                  </a:txBody>
                  <a:tcPr anchor="ctr"/>
                </a:tc>
                <a:extLst>
                  <a:ext uri="{0D108BD9-81ED-4DB2-BD59-A6C34878D82A}">
                    <a16:rowId xmlns:a16="http://schemas.microsoft.com/office/drawing/2014/main" xmlns="" val="10006"/>
                  </a:ext>
                </a:extLst>
              </a:tr>
            </a:tbl>
          </a:graphicData>
        </a:graphic>
      </p:graphicFrame>
      <p:sp>
        <p:nvSpPr>
          <p:cNvPr id="15" name="TextBox 14"/>
          <p:cNvSpPr txBox="1"/>
          <p:nvPr/>
        </p:nvSpPr>
        <p:spPr>
          <a:xfrm>
            <a:off x="9552610" y="5752920"/>
            <a:ext cx="1212574" cy="461665"/>
          </a:xfrm>
          <a:prstGeom prst="rect">
            <a:avLst/>
          </a:prstGeom>
          <a:noFill/>
        </p:spPr>
        <p:txBody>
          <a:bodyPr wrap="square" rtlCol="0">
            <a:spAutoFit/>
          </a:bodyPr>
          <a:lstStyle/>
          <a:p>
            <a:pPr algn="ctr"/>
            <a:r>
              <a:rPr lang="en-US" sz="1200" b="1" dirty="0">
                <a:solidFill>
                  <a:srgbClr val="FF0000"/>
                </a:solidFill>
              </a:rPr>
              <a:t>Update Summer 2022</a:t>
            </a:r>
            <a:endParaRPr lang="en-US" sz="2000" b="1" dirty="0">
              <a:solidFill>
                <a:srgbClr val="FF0000"/>
              </a:solidFill>
            </a:endParaRPr>
          </a:p>
        </p:txBody>
      </p:sp>
      <p:sp>
        <p:nvSpPr>
          <p:cNvPr id="16" name="TextBox 15"/>
          <p:cNvSpPr txBox="1"/>
          <p:nvPr/>
        </p:nvSpPr>
        <p:spPr>
          <a:xfrm>
            <a:off x="494573" y="2798717"/>
            <a:ext cx="2178802" cy="400110"/>
          </a:xfrm>
          <a:prstGeom prst="rect">
            <a:avLst/>
          </a:prstGeom>
          <a:noFill/>
        </p:spPr>
        <p:txBody>
          <a:bodyPr wrap="none" rtlCol="0">
            <a:spAutoFit/>
          </a:bodyPr>
          <a:lstStyle/>
          <a:p>
            <a:r>
              <a:rPr lang="en-US" sz="2000" dirty="0"/>
              <a:t>Currently in work:</a:t>
            </a:r>
          </a:p>
        </p:txBody>
      </p:sp>
    </p:spTree>
    <p:extLst>
      <p:ext uri="{BB962C8B-B14F-4D97-AF65-F5344CB8AC3E}">
        <p14:creationId xmlns:p14="http://schemas.microsoft.com/office/powerpoint/2010/main" val="1725354160"/>
      </p:ext>
    </p:extLst>
  </p:cSld>
  <p:clrMapOvr>
    <a:masterClrMapping/>
  </p:clrMapOvr>
  <p:extLst>
    <p:ext uri="{6950BFC3-D8DA-4A85-94F7-54DA5524770B}">
      <p188:commentRel xmlns:p188="http://schemas.microsoft.com/office/powerpoint/2018/8/main" xmlns=""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Discussion….</a:t>
            </a:r>
          </a:p>
        </p:txBody>
      </p:sp>
      <p:sp>
        <p:nvSpPr>
          <p:cNvPr id="3" name="Content Placeholder 2"/>
          <p:cNvSpPr>
            <a:spLocks noGrp="1"/>
          </p:cNvSpPr>
          <p:nvPr>
            <p:ph idx="1"/>
          </p:nvPr>
        </p:nvSpPr>
        <p:spPr/>
        <p:txBody>
          <a:bodyPr>
            <a:noAutofit/>
          </a:bodyPr>
          <a:lstStyle/>
          <a:p>
            <a:r>
              <a:rPr lang="en-US" sz="2800" dirty="0"/>
              <a:t>Have attendees seen any of the pre-event material?  If so, what takeaways exist that you would like to share?</a:t>
            </a:r>
          </a:p>
          <a:p>
            <a:r>
              <a:rPr lang="en-US" sz="2800" dirty="0"/>
              <a:t>Is the published RWG material helpful to the users? What can be improved?</a:t>
            </a:r>
          </a:p>
          <a:p>
            <a:r>
              <a:rPr lang="en-US" sz="2800" dirty="0"/>
              <a:t>What other items should RWG be doing beyond what was addressed in this meeting? Are we missing opportunities?</a:t>
            </a:r>
          </a:p>
          <a:p>
            <a:r>
              <a:rPr lang="en-US" sz="2800" dirty="0"/>
              <a:t>What speaker topics should be brought forward in 2022?</a:t>
            </a:r>
          </a:p>
          <a:p>
            <a:r>
              <a:rPr lang="en-US" sz="2800" dirty="0"/>
              <a:t>Other topics?</a:t>
            </a:r>
          </a:p>
          <a:p>
            <a:endParaRPr lang="en-US" sz="2800" dirty="0"/>
          </a:p>
        </p:txBody>
      </p:sp>
      <p:sp>
        <p:nvSpPr>
          <p:cNvPr id="4" name="Date Placeholder 3"/>
          <p:cNvSpPr>
            <a:spLocks noGrp="1"/>
          </p:cNvSpPr>
          <p:nvPr>
            <p:ph type="dt" sz="half" idx="10"/>
          </p:nvPr>
        </p:nvSpPr>
        <p:spPr/>
        <p:txBody>
          <a:bodyPr/>
          <a:lstStyle/>
          <a:p>
            <a:fld id="{61151237-D408-9C4E-B7D9-41ECBF2A9DD2}"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37</a:t>
            </a:fld>
            <a:endParaRPr lang="en-US"/>
          </a:p>
        </p:txBody>
      </p:sp>
    </p:spTree>
    <p:extLst>
      <p:ext uri="{BB962C8B-B14F-4D97-AF65-F5344CB8AC3E}">
        <p14:creationId xmlns:p14="http://schemas.microsoft.com/office/powerpoint/2010/main" val="716458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45320D-BFC9-CC45-9EEA-752224946686}" type="datetime5">
              <a:rPr lang="en-US" smtClean="0"/>
              <a:t>29-Jan-22</a:t>
            </a:fld>
            <a:endParaRPr lang="en-US"/>
          </a:p>
        </p:txBody>
      </p:sp>
      <p:sp>
        <p:nvSpPr>
          <p:cNvPr id="3" name="Footer Placeholder 2"/>
          <p:cNvSpPr>
            <a:spLocks noGrp="1"/>
          </p:cNvSpPr>
          <p:nvPr>
            <p:ph type="ftr" sz="quarter" idx="11"/>
          </p:nvPr>
        </p:nvSpPr>
        <p:spPr/>
        <p:txBody>
          <a:bodyPr/>
          <a:lstStyle/>
          <a:p>
            <a:r>
              <a:rPr lang="en-US" dirty="0"/>
              <a:t>www.incose.org/IW2022</a:t>
            </a:r>
          </a:p>
        </p:txBody>
      </p:sp>
      <p:sp>
        <p:nvSpPr>
          <p:cNvPr id="4" name="Slide Number Placeholder 3"/>
          <p:cNvSpPr>
            <a:spLocks noGrp="1"/>
          </p:cNvSpPr>
          <p:nvPr>
            <p:ph type="sldNum" sz="quarter" idx="12"/>
          </p:nvPr>
        </p:nvSpPr>
        <p:spPr/>
        <p:txBody>
          <a:bodyPr/>
          <a:lstStyle/>
          <a:p>
            <a:fld id="{924B41C4-1474-8D42-B330-D2828683839D}" type="slidenum">
              <a:rPr lang="en-US" smtClean="0"/>
              <a:pPr/>
              <a:t>38</a:t>
            </a:fld>
            <a:endParaRPr lang="en-US"/>
          </a:p>
        </p:txBody>
      </p:sp>
      <p:sp>
        <p:nvSpPr>
          <p:cNvPr id="5" name="Title 4"/>
          <p:cNvSpPr>
            <a:spLocks noGrp="1"/>
          </p:cNvSpPr>
          <p:nvPr>
            <p:ph type="ctrTitle"/>
          </p:nvPr>
        </p:nvSpPr>
        <p:spPr/>
        <p:txBody>
          <a:bodyPr>
            <a:normAutofit/>
          </a:bodyPr>
          <a:lstStyle/>
          <a:p>
            <a:r>
              <a:rPr lang="en-US" dirty="0"/>
              <a:t>IW2022 Wrap-up</a:t>
            </a:r>
          </a:p>
        </p:txBody>
      </p:sp>
    </p:spTree>
    <p:extLst>
      <p:ext uri="{BB962C8B-B14F-4D97-AF65-F5344CB8AC3E}">
        <p14:creationId xmlns:p14="http://schemas.microsoft.com/office/powerpoint/2010/main" val="902869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the INCOSE RWG Leadership!</a:t>
            </a:r>
          </a:p>
        </p:txBody>
      </p:sp>
      <p:sp>
        <p:nvSpPr>
          <p:cNvPr id="3" name="Content Placeholder 2"/>
          <p:cNvSpPr>
            <a:spLocks noGrp="1"/>
          </p:cNvSpPr>
          <p:nvPr>
            <p:ph idx="1"/>
          </p:nvPr>
        </p:nvSpPr>
        <p:spPr/>
        <p:txBody>
          <a:bodyPr>
            <a:noAutofit/>
          </a:bodyPr>
          <a:lstStyle/>
          <a:p>
            <a:r>
              <a:rPr lang="en-US" sz="2800" dirty="0"/>
              <a:t>This summer, Tami’s three year run as RWG Chair is concluding, and she will become a co-chair in July.</a:t>
            </a:r>
          </a:p>
          <a:p>
            <a:r>
              <a:rPr lang="en-US" sz="2800" dirty="0"/>
              <a:t>We are actively recruiting members to join the RWG leadership team and help continue the good work. </a:t>
            </a:r>
          </a:p>
          <a:p>
            <a:r>
              <a:rPr lang="en-US" sz="2800" dirty="0"/>
              <a:t>Interested in leading this team?  Please reach out to Tami Katz to learn more, and we will train new lead(s) this Spring.</a:t>
            </a:r>
          </a:p>
          <a:p>
            <a:pPr lvl="1"/>
            <a:r>
              <a:rPr lang="en-US" sz="2400" dirty="0"/>
              <a:t>Estimate 1-2 hours a week average of effort</a:t>
            </a:r>
          </a:p>
          <a:p>
            <a:pPr lvl="1"/>
            <a:r>
              <a:rPr lang="en-US" sz="2400" dirty="0"/>
              <a:t>A Passion for addressing Needs and Requirements is helpful!</a:t>
            </a:r>
          </a:p>
        </p:txBody>
      </p:sp>
      <p:sp>
        <p:nvSpPr>
          <p:cNvPr id="4" name="Date Placeholder 3"/>
          <p:cNvSpPr>
            <a:spLocks noGrp="1"/>
          </p:cNvSpPr>
          <p:nvPr>
            <p:ph type="dt" sz="half" idx="10"/>
          </p:nvPr>
        </p:nvSpPr>
        <p:spPr/>
        <p:txBody>
          <a:bodyPr/>
          <a:lstStyle/>
          <a:p>
            <a:fld id="{0B3B63DB-C907-1D4F-8E86-3E8B819161D6}"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39</a:t>
            </a:fld>
            <a:endParaRPr lang="en-US"/>
          </a:p>
        </p:txBody>
      </p:sp>
    </p:spTree>
    <p:extLst>
      <p:ext uri="{BB962C8B-B14F-4D97-AF65-F5344CB8AC3E}">
        <p14:creationId xmlns:p14="http://schemas.microsoft.com/office/powerpoint/2010/main" val="3110485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to IW2022</a:t>
            </a:r>
          </a:p>
        </p:txBody>
      </p:sp>
      <p:sp>
        <p:nvSpPr>
          <p:cNvPr id="3" name="Content Placeholder 2"/>
          <p:cNvSpPr>
            <a:spLocks noGrp="1"/>
          </p:cNvSpPr>
          <p:nvPr>
            <p:ph idx="1"/>
          </p:nvPr>
        </p:nvSpPr>
        <p:spPr/>
        <p:txBody>
          <a:bodyPr>
            <a:normAutofit fontScale="55000" lnSpcReduction="20000"/>
          </a:bodyPr>
          <a:lstStyle/>
          <a:p>
            <a:r>
              <a:rPr lang="en-US" dirty="0"/>
              <a:t>This is our first hybrid meeting!</a:t>
            </a:r>
          </a:p>
          <a:p>
            <a:r>
              <a:rPr lang="en-US" dirty="0"/>
              <a:t>There are in-person participants, and participants online at this RWG event.</a:t>
            </a:r>
          </a:p>
          <a:p>
            <a:r>
              <a:rPr lang="en-US" dirty="0"/>
              <a:t>During this meeting we will have the online platform up for engagement with the online participants, including video and chat.</a:t>
            </a:r>
          </a:p>
          <a:p>
            <a:r>
              <a:rPr lang="en-US" dirty="0"/>
              <a:t>We ask that participants in the room please remember to speak clearly towards the camera/microphone to ensure the best audible experience for those online.</a:t>
            </a:r>
          </a:p>
          <a:p>
            <a:r>
              <a:rPr lang="en-US" dirty="0"/>
              <a:t>Today’s forum will have some presentations, but we are using this as a collaboration opportunity and encourage participants to ask questions and participate in the discussions.  </a:t>
            </a:r>
          </a:p>
          <a:p>
            <a:r>
              <a:rPr lang="en-US" dirty="0"/>
              <a:t>We will try to monitor the chat, but please </a:t>
            </a:r>
            <a:r>
              <a:rPr lang="en-US" b="1" dirty="0"/>
              <a:t>feel free to unmute </a:t>
            </a:r>
            <a:r>
              <a:rPr lang="en-US" dirty="0"/>
              <a:t>and ask your questions or make comments directly, to maximize the dialog for all involved.</a:t>
            </a:r>
          </a:p>
        </p:txBody>
      </p:sp>
      <p:sp>
        <p:nvSpPr>
          <p:cNvPr id="4" name="Date Placeholder 3"/>
          <p:cNvSpPr>
            <a:spLocks noGrp="1"/>
          </p:cNvSpPr>
          <p:nvPr>
            <p:ph type="dt" sz="half" idx="10"/>
          </p:nvPr>
        </p:nvSpPr>
        <p:spPr/>
        <p:txBody>
          <a:bodyPr/>
          <a:lstStyle/>
          <a:p>
            <a:fld id="{C1CA4C7F-C6BC-EC47-A898-8390B44F18BF}"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4</a:t>
            </a:fld>
            <a:endParaRPr lang="en-US"/>
          </a:p>
        </p:txBody>
      </p:sp>
    </p:spTree>
    <p:extLst>
      <p:ext uri="{BB962C8B-B14F-4D97-AF65-F5344CB8AC3E}">
        <p14:creationId xmlns:p14="http://schemas.microsoft.com/office/powerpoint/2010/main" val="254271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609918" y="1600201"/>
            <a:ext cx="7420663" cy="4400549"/>
          </a:xfrm>
        </p:spPr>
        <p:txBody>
          <a:bodyPr>
            <a:normAutofit fontScale="62500" lnSpcReduction="20000"/>
          </a:bodyPr>
          <a:lstStyle/>
          <a:p>
            <a:r>
              <a:rPr lang="en-US" dirty="0"/>
              <a:t>The RWG appreciates your support of this IW2022 event!</a:t>
            </a:r>
          </a:p>
          <a:p>
            <a:r>
              <a:rPr lang="en-US" dirty="0"/>
              <a:t>Please download the Needs, Requirements, Verification and Validation Manual from the INCOSE Store!</a:t>
            </a:r>
          </a:p>
          <a:p>
            <a:pPr lvl="1"/>
            <a:r>
              <a:rPr lang="en-US" dirty="0"/>
              <a:t>….and help us further improve it by applying it in your subject areas and providing feedback.</a:t>
            </a:r>
          </a:p>
          <a:p>
            <a:r>
              <a:rPr lang="en-US" dirty="0"/>
              <a:t>Please join the INCOSE RWG Yammer Community and help us keep communication going throughout the year!</a:t>
            </a:r>
          </a:p>
        </p:txBody>
      </p:sp>
      <p:sp>
        <p:nvSpPr>
          <p:cNvPr id="4" name="Date Placeholder 3"/>
          <p:cNvSpPr>
            <a:spLocks noGrp="1"/>
          </p:cNvSpPr>
          <p:nvPr>
            <p:ph type="dt" sz="half" idx="10"/>
          </p:nvPr>
        </p:nvSpPr>
        <p:spPr/>
        <p:txBody>
          <a:bodyPr/>
          <a:lstStyle/>
          <a:p>
            <a:fld id="{853A6324-F5A2-C144-AA26-B9D6FCB763AE}" type="datetime5">
              <a:rPr lang="en-US" smtClean="0"/>
              <a:t>29-Jan-22</a:t>
            </a:fld>
            <a:endParaRPr lang="en-US"/>
          </a:p>
        </p:txBody>
      </p:sp>
      <p:sp>
        <p:nvSpPr>
          <p:cNvPr id="5" name="Footer Placeholder 4"/>
          <p:cNvSpPr>
            <a:spLocks noGrp="1"/>
          </p:cNvSpPr>
          <p:nvPr>
            <p:ph type="ftr" sz="quarter" idx="11"/>
          </p:nvPr>
        </p:nvSpPr>
        <p:spPr/>
        <p:txBody>
          <a:bodyPr/>
          <a:lstStyle/>
          <a:p>
            <a:r>
              <a:rPr lang="en-US"/>
              <a:t>www.incose.org/IW2022</a:t>
            </a:r>
            <a:endParaRPr lang="en-US" dirty="0"/>
          </a:p>
        </p:txBody>
      </p:sp>
      <p:sp>
        <p:nvSpPr>
          <p:cNvPr id="6" name="Slide Number Placeholder 5"/>
          <p:cNvSpPr>
            <a:spLocks noGrp="1"/>
          </p:cNvSpPr>
          <p:nvPr>
            <p:ph type="sldNum" sz="quarter" idx="12"/>
          </p:nvPr>
        </p:nvSpPr>
        <p:spPr/>
        <p:txBody>
          <a:bodyPr/>
          <a:lstStyle/>
          <a:p>
            <a:fld id="{924B41C4-1474-8D42-B330-D2828683839D}" type="slidenum">
              <a:rPr lang="en-US" smtClean="0"/>
              <a:pPr/>
              <a:t>40</a:t>
            </a:fld>
            <a:endParaRPr lang="en-US"/>
          </a:p>
        </p:txBody>
      </p:sp>
      <p:pic>
        <p:nvPicPr>
          <p:cNvPr id="7" name="Picture 2" descr="C:\Users\Owner\OneDrive\Documents\INCOSE\RWG\RWG IS-IW Events\RWG IW2020 Events\Photos\IMG_1190.JPEG"/>
          <p:cNvPicPr>
            <a:picLocks noChangeAspect="1" noChangeArrowheads="1"/>
          </p:cNvPicPr>
          <p:nvPr/>
        </p:nvPicPr>
        <p:blipFill>
          <a:blip r:embed="rId2"/>
          <a:srcRect/>
          <a:stretch>
            <a:fillRect/>
          </a:stretch>
        </p:blipFill>
        <p:spPr bwMode="auto">
          <a:xfrm>
            <a:off x="8469261" y="1417639"/>
            <a:ext cx="1393031" cy="1857375"/>
          </a:xfrm>
          <a:prstGeom prst="rect">
            <a:avLst/>
          </a:prstGeom>
          <a:noFill/>
        </p:spPr>
      </p:pic>
      <p:pic>
        <p:nvPicPr>
          <p:cNvPr id="8" name="Picture 4" descr="C:\Users\Owner\OneDrive\Documents\INCOSE\RWG\RWG IS-IW Events\RWG IW2020 Events\Photos\IMG_1211 - Copy.JPEG"/>
          <p:cNvPicPr>
            <a:picLocks noChangeAspect="1" noChangeArrowheads="1"/>
          </p:cNvPicPr>
          <p:nvPr/>
        </p:nvPicPr>
        <p:blipFill>
          <a:blip r:embed="rId3"/>
          <a:srcRect/>
          <a:stretch>
            <a:fillRect/>
          </a:stretch>
        </p:blipFill>
        <p:spPr bwMode="auto">
          <a:xfrm>
            <a:off x="9612843" y="3509962"/>
            <a:ext cx="2066769" cy="1685926"/>
          </a:xfrm>
          <a:prstGeom prst="rect">
            <a:avLst/>
          </a:prstGeom>
          <a:noFill/>
        </p:spPr>
      </p:pic>
    </p:spTree>
    <p:extLst>
      <p:ext uri="{BB962C8B-B14F-4D97-AF65-F5344CB8AC3E}">
        <p14:creationId xmlns:p14="http://schemas.microsoft.com/office/powerpoint/2010/main" val="372391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62A9E-936E-6E40-A8B0-9225241233D5}" type="datetime5">
              <a:rPr lang="en-US" smtClean="0"/>
              <a:t>29-Jan-22</a:t>
            </a:fld>
            <a:endParaRPr lang="en-US"/>
          </a:p>
        </p:txBody>
      </p:sp>
      <p:sp>
        <p:nvSpPr>
          <p:cNvPr id="3" name="Footer Placeholder 2"/>
          <p:cNvSpPr>
            <a:spLocks noGrp="1"/>
          </p:cNvSpPr>
          <p:nvPr>
            <p:ph type="ftr" sz="quarter" idx="11"/>
          </p:nvPr>
        </p:nvSpPr>
        <p:spPr/>
        <p:txBody>
          <a:bodyPr/>
          <a:lstStyle/>
          <a:p>
            <a:r>
              <a:rPr lang="en-US" dirty="0"/>
              <a:t>www.incose.org/IW2022</a:t>
            </a:r>
          </a:p>
        </p:txBody>
      </p:sp>
      <p:sp>
        <p:nvSpPr>
          <p:cNvPr id="4" name="Slide Number Placeholder 3"/>
          <p:cNvSpPr>
            <a:spLocks noGrp="1"/>
          </p:cNvSpPr>
          <p:nvPr>
            <p:ph type="sldNum" sz="quarter" idx="12"/>
          </p:nvPr>
        </p:nvSpPr>
        <p:spPr/>
        <p:txBody>
          <a:bodyPr/>
          <a:lstStyle/>
          <a:p>
            <a:fld id="{924B41C4-1474-8D42-B330-D2828683839D}" type="slidenum">
              <a:rPr lang="en-US" smtClean="0"/>
              <a:pPr/>
              <a:t>5</a:t>
            </a:fld>
            <a:endParaRPr lang="en-US"/>
          </a:p>
        </p:txBody>
      </p:sp>
      <p:sp>
        <p:nvSpPr>
          <p:cNvPr id="5" name="Title 4"/>
          <p:cNvSpPr>
            <a:spLocks noGrp="1"/>
          </p:cNvSpPr>
          <p:nvPr>
            <p:ph type="ctrTitle"/>
          </p:nvPr>
        </p:nvSpPr>
        <p:spPr/>
        <p:txBody>
          <a:bodyPr/>
          <a:lstStyle/>
          <a:p>
            <a:r>
              <a:rPr lang="en-US" dirty="0"/>
              <a:t>INCOSE RWG Overview</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Charter</a:t>
            </a:r>
          </a:p>
        </p:txBody>
      </p:sp>
      <p:sp>
        <p:nvSpPr>
          <p:cNvPr id="4" name="Date Placeholder 3"/>
          <p:cNvSpPr>
            <a:spLocks noGrp="1"/>
          </p:cNvSpPr>
          <p:nvPr>
            <p:ph type="dt" sz="half" idx="10"/>
          </p:nvPr>
        </p:nvSpPr>
        <p:spPr/>
        <p:txBody>
          <a:bodyPr/>
          <a:lstStyle/>
          <a:p>
            <a:fld id="{6078A0B6-0EF4-5944-941E-93C1DA42185F}"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6</a:t>
            </a:fld>
            <a:endParaRPr lang="en-US"/>
          </a:p>
        </p:txBody>
      </p:sp>
      <p:sp>
        <p:nvSpPr>
          <p:cNvPr id="7" name="Rectangle 6"/>
          <p:cNvSpPr/>
          <p:nvPr/>
        </p:nvSpPr>
        <p:spPr>
          <a:xfrm>
            <a:off x="1337849" y="1417640"/>
            <a:ext cx="5116740" cy="1522725"/>
          </a:xfrm>
          <a:prstGeom prst="rect">
            <a:avLst/>
          </a:prstGeom>
        </p:spPr>
        <p:txBody>
          <a:bodyPr wrap="square">
            <a:spAutoFit/>
          </a:bodyPr>
          <a:lstStyle/>
          <a:p>
            <a:r>
              <a:rPr lang="en-US" sz="1799" b="1" dirty="0">
                <a:solidFill>
                  <a:schemeClr val="tx2"/>
                </a:solidFill>
                <a:latin typeface="Arial" panose="020B0604020202020204" pitchFamily="34" charset="0"/>
                <a:cs typeface="Arial" panose="020B0604020202020204" pitchFamily="34" charset="0"/>
              </a:rPr>
              <a:t>Purpose</a:t>
            </a:r>
          </a:p>
          <a:p>
            <a:r>
              <a:rPr lang="en-US" altLang="en-US" sz="1499" dirty="0">
                <a:ea typeface="MS PGothic" charset="-128"/>
              </a:rPr>
              <a:t>The purpose of the Requirements Working Group (RWG) is to advance the practices, education, and theory of needs and requirements development and management and the relationship of needs and requirements to other systems engineering functions</a:t>
            </a:r>
            <a:r>
              <a:rPr lang="en-AU" altLang="en-US" sz="1499" dirty="0">
                <a:ea typeface="MS PGothic" charset="-128"/>
              </a:rPr>
              <a:t>.</a:t>
            </a:r>
          </a:p>
        </p:txBody>
      </p:sp>
      <p:sp>
        <p:nvSpPr>
          <p:cNvPr id="8" name="Rectangle 7"/>
          <p:cNvSpPr/>
          <p:nvPr/>
        </p:nvSpPr>
        <p:spPr>
          <a:xfrm>
            <a:off x="1337849" y="2885113"/>
            <a:ext cx="5116740" cy="1061316"/>
          </a:xfrm>
          <a:prstGeom prst="rect">
            <a:avLst/>
          </a:prstGeom>
        </p:spPr>
        <p:txBody>
          <a:bodyPr wrap="square">
            <a:spAutoFit/>
          </a:bodyPr>
          <a:lstStyle/>
          <a:p>
            <a:r>
              <a:rPr lang="en-US" sz="1799" b="1" dirty="0">
                <a:solidFill>
                  <a:srgbClr val="0071CE"/>
                </a:solidFill>
                <a:latin typeface="Arial" panose="020B0604020202020204" pitchFamily="34" charset="0"/>
                <a:cs typeface="Arial" panose="020B0604020202020204" pitchFamily="34" charset="0"/>
              </a:rPr>
              <a:t>Goal</a:t>
            </a:r>
            <a:endParaRPr lang="en-US" sz="1799" b="1" dirty="0">
              <a:latin typeface="Arial" panose="020B0604020202020204" pitchFamily="34" charset="0"/>
              <a:cs typeface="Arial" panose="020B0604020202020204" pitchFamily="34" charset="0"/>
            </a:endParaRPr>
          </a:p>
          <a:p>
            <a:r>
              <a:rPr lang="en-US" sz="1499" dirty="0">
                <a:latin typeface="Arial" panose="020B0604020202020204" pitchFamily="34" charset="0"/>
                <a:cs typeface="Arial" panose="020B0604020202020204" pitchFamily="34" charset="0"/>
              </a:rPr>
              <a:t>Expand and promote the body of knowledge of </a:t>
            </a:r>
            <a:r>
              <a:rPr lang="en-US" altLang="en-US" sz="1499" dirty="0">
                <a:ea typeface="MS PGothic" charset="-128"/>
              </a:rPr>
              <a:t>needs and </a:t>
            </a:r>
            <a:r>
              <a:rPr lang="en-US" sz="1499" dirty="0">
                <a:latin typeface="Arial" panose="020B0604020202020204" pitchFamily="34" charset="0"/>
                <a:cs typeface="Arial" panose="020B0604020202020204" pitchFamily="34" charset="0"/>
              </a:rPr>
              <a:t>requirements and its benefits within the systems engineering community</a:t>
            </a:r>
          </a:p>
        </p:txBody>
      </p:sp>
      <p:sp>
        <p:nvSpPr>
          <p:cNvPr id="9" name="Rectangle 8"/>
          <p:cNvSpPr/>
          <p:nvPr/>
        </p:nvSpPr>
        <p:spPr>
          <a:xfrm>
            <a:off x="1337849" y="3878980"/>
            <a:ext cx="5018128" cy="2214837"/>
          </a:xfrm>
          <a:prstGeom prst="rect">
            <a:avLst/>
          </a:prstGeom>
        </p:spPr>
        <p:txBody>
          <a:bodyPr wrap="square">
            <a:spAutoFit/>
          </a:bodyPr>
          <a:lstStyle/>
          <a:p>
            <a:r>
              <a:rPr lang="en-US" sz="1799" b="1" dirty="0">
                <a:solidFill>
                  <a:srgbClr val="0071CE"/>
                </a:solidFill>
                <a:latin typeface="Arial" panose="020B0604020202020204" pitchFamily="34" charset="0"/>
                <a:cs typeface="Arial" panose="020B0604020202020204" pitchFamily="34" charset="0"/>
              </a:rPr>
              <a:t>Scope</a:t>
            </a:r>
          </a:p>
          <a:p>
            <a:r>
              <a:rPr lang="en-US" sz="1499" dirty="0">
                <a:solidFill>
                  <a:schemeClr val="tx1">
                    <a:lumMod val="75000"/>
                    <a:lumOff val="25000"/>
                  </a:schemeClr>
                </a:solidFill>
                <a:latin typeface="Arial" panose="020B0604020202020204" pitchFamily="34" charset="0"/>
                <a:cs typeface="Arial" panose="020B0604020202020204" pitchFamily="34" charset="0"/>
              </a:rPr>
              <a:t>Activities relating to best practice</a:t>
            </a:r>
            <a:r>
              <a:rPr lang="en-US" sz="1499" dirty="0">
                <a:latin typeface="Arial" panose="020B0604020202020204" pitchFamily="34" charset="0"/>
                <a:cs typeface="Arial" panose="020B0604020202020204" pitchFamily="34" charset="0"/>
              </a:rPr>
              <a:t>s for </a:t>
            </a:r>
            <a:r>
              <a:rPr lang="en-US" altLang="en-US" sz="1499" dirty="0">
                <a:ea typeface="MS PGothic" charset="-128"/>
              </a:rPr>
              <a:t>needs and </a:t>
            </a:r>
            <a:r>
              <a:rPr lang="en-US" sz="1499" dirty="0">
                <a:latin typeface="Arial" panose="020B0604020202020204" pitchFamily="34" charset="0"/>
                <a:cs typeface="Arial" panose="020B0604020202020204" pitchFamily="34" charset="0"/>
              </a:rPr>
              <a:t>requirements </a:t>
            </a:r>
            <a:r>
              <a:rPr lang="en-US" sz="1499" dirty="0">
                <a:solidFill>
                  <a:schemeClr val="tx1">
                    <a:lumMod val="75000"/>
                    <a:lumOff val="25000"/>
                  </a:schemeClr>
                </a:solidFill>
                <a:latin typeface="Arial" panose="020B0604020202020204" pitchFamily="34" charset="0"/>
                <a:cs typeface="Arial" panose="020B0604020202020204" pitchFamily="34" charset="0"/>
              </a:rPr>
              <a:t>development and management throughout the product lifecycle including:</a:t>
            </a:r>
          </a:p>
          <a:p>
            <a:r>
              <a:rPr lang="en-US" sz="1499" dirty="0">
                <a:solidFill>
                  <a:schemeClr val="tx1">
                    <a:lumMod val="75000"/>
                    <a:lumOff val="25000"/>
                  </a:schemeClr>
                </a:solidFill>
                <a:latin typeface="Arial" panose="020B0604020202020204" pitchFamily="34" charset="0"/>
                <a:cs typeface="Arial" panose="020B0604020202020204" pitchFamily="34" charset="0"/>
              </a:rPr>
              <a:t>Elicitation           Analysis                           Allocation                        Traceability</a:t>
            </a:r>
          </a:p>
          <a:p>
            <a:r>
              <a:rPr lang="en-US" sz="1499" dirty="0">
                <a:solidFill>
                  <a:schemeClr val="tx1">
                    <a:lumMod val="75000"/>
                    <a:lumOff val="25000"/>
                  </a:schemeClr>
                </a:solidFill>
                <a:latin typeface="Arial" panose="020B0604020202020204" pitchFamily="34" charset="0"/>
                <a:cs typeface="Arial" panose="020B0604020202020204" pitchFamily="34" charset="0"/>
              </a:rPr>
              <a:t>Elaboration        Management                   Change Management</a:t>
            </a:r>
          </a:p>
          <a:p>
            <a:r>
              <a:rPr lang="en-US" sz="1499" dirty="0">
                <a:solidFill>
                  <a:schemeClr val="tx1">
                    <a:lumMod val="75000"/>
                    <a:lumOff val="25000"/>
                  </a:schemeClr>
                </a:solidFill>
                <a:latin typeface="Arial" panose="020B0604020202020204" pitchFamily="34" charset="0"/>
                <a:cs typeface="Arial" panose="020B0604020202020204" pitchFamily="34" charset="0"/>
              </a:rPr>
              <a:t>Expression         Verification                      Validation </a:t>
            </a:r>
          </a:p>
        </p:txBody>
      </p:sp>
      <p:sp>
        <p:nvSpPr>
          <p:cNvPr id="10" name="Oval 9"/>
          <p:cNvSpPr/>
          <p:nvPr/>
        </p:nvSpPr>
        <p:spPr>
          <a:xfrm>
            <a:off x="761997" y="1417639"/>
            <a:ext cx="411480" cy="411266"/>
          </a:xfrm>
          <a:prstGeom prst="ellipse">
            <a:avLst/>
          </a:prstGeom>
          <a:solidFill>
            <a:schemeClr val="bg2"/>
          </a:solid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chemeClr val="accent2"/>
                </a:solidFill>
                <a:latin typeface="Arial" panose="020B0604020202020204" pitchFamily="34" charset="0"/>
                <a:cs typeface="Arial" panose="020B0604020202020204" pitchFamily="34" charset="0"/>
              </a:rPr>
              <a:t>1</a:t>
            </a:r>
          </a:p>
        </p:txBody>
      </p:sp>
      <p:sp>
        <p:nvSpPr>
          <p:cNvPr id="11" name="Oval 10"/>
          <p:cNvSpPr/>
          <p:nvPr/>
        </p:nvSpPr>
        <p:spPr>
          <a:xfrm>
            <a:off x="761997" y="2928332"/>
            <a:ext cx="411480" cy="411266"/>
          </a:xfrm>
          <a:prstGeom prst="ellipse">
            <a:avLst/>
          </a:prstGeom>
          <a:solidFill>
            <a:schemeClr val="bg2"/>
          </a:solidFill>
          <a:ln w="381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rgbClr val="0071CE"/>
                </a:solidFill>
                <a:latin typeface="Arial" panose="020B0604020202020204" pitchFamily="34" charset="0"/>
                <a:cs typeface="Arial" panose="020B0604020202020204" pitchFamily="34" charset="0"/>
              </a:rPr>
              <a:t>2</a:t>
            </a:r>
          </a:p>
        </p:txBody>
      </p:sp>
      <p:sp>
        <p:nvSpPr>
          <p:cNvPr id="12" name="Oval 11"/>
          <p:cNvSpPr/>
          <p:nvPr/>
        </p:nvSpPr>
        <p:spPr>
          <a:xfrm>
            <a:off x="761997" y="3911075"/>
            <a:ext cx="411480" cy="411266"/>
          </a:xfrm>
          <a:prstGeom prst="ellipse">
            <a:avLst/>
          </a:prstGeom>
          <a:solidFill>
            <a:schemeClr val="bg2"/>
          </a:solidFill>
          <a:ln w="381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9" dirty="0">
                <a:solidFill>
                  <a:srgbClr val="0071CE"/>
                </a:solidFill>
                <a:latin typeface="Arial" panose="020B0604020202020204" pitchFamily="34" charset="0"/>
                <a:cs typeface="Arial" panose="020B0604020202020204" pitchFamily="34" charset="0"/>
              </a:rPr>
              <a:t>3</a:t>
            </a:r>
          </a:p>
        </p:txBody>
      </p:sp>
      <p:sp>
        <p:nvSpPr>
          <p:cNvPr id="13" name="Content Placeholder 2"/>
          <p:cNvSpPr>
            <a:spLocks noGrp="1"/>
          </p:cNvSpPr>
          <p:nvPr>
            <p:ph idx="1"/>
          </p:nvPr>
        </p:nvSpPr>
        <p:spPr>
          <a:xfrm>
            <a:off x="6759707" y="1515584"/>
            <a:ext cx="5136458" cy="4356299"/>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sz="2400" dirty="0"/>
              <a:t>RWG is About…</a:t>
            </a:r>
          </a:p>
          <a:p>
            <a:r>
              <a:rPr lang="en-US" sz="1800" dirty="0"/>
              <a:t>Understanding how to improve the practice of systems engineering through excellence in </a:t>
            </a:r>
            <a:r>
              <a:rPr lang="en-US" altLang="en-US" sz="1800" dirty="0">
                <a:ea typeface="MS PGothic" charset="-128"/>
              </a:rPr>
              <a:t>needs and </a:t>
            </a:r>
            <a:r>
              <a:rPr lang="en-US" sz="1800" dirty="0"/>
              <a:t>requirements development and management across the lifecycle</a:t>
            </a:r>
          </a:p>
          <a:p>
            <a:r>
              <a:rPr lang="en-US" sz="1800" dirty="0"/>
              <a:t>Learning from experiences and sharing with the SE community</a:t>
            </a:r>
          </a:p>
          <a:p>
            <a:r>
              <a:rPr lang="en-US" sz="1800" dirty="0"/>
              <a:t>Questioning approaches that yield poor outcomes</a:t>
            </a:r>
          </a:p>
          <a:p>
            <a:r>
              <a:rPr lang="en-US" sz="1800" dirty="0"/>
              <a:t>Publishing guidance and continuing research into requirements development and management, including the understanding of Needs, Requirements, Verification, and Validation approaches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RWG Leadership</a:t>
            </a:r>
          </a:p>
        </p:txBody>
      </p:sp>
      <p:sp>
        <p:nvSpPr>
          <p:cNvPr id="3" name="Content Placeholder 2"/>
          <p:cNvSpPr>
            <a:spLocks noGrp="1"/>
          </p:cNvSpPr>
          <p:nvPr>
            <p:ph idx="1"/>
          </p:nvPr>
        </p:nvSpPr>
        <p:spPr>
          <a:xfrm>
            <a:off x="609918" y="1600201"/>
            <a:ext cx="10978515" cy="4768848"/>
          </a:xfrm>
        </p:spPr>
        <p:txBody>
          <a:bodyPr/>
          <a:lstStyle/>
          <a:p>
            <a:r>
              <a:rPr lang="en-US" sz="1799" b="1" dirty="0"/>
              <a:t>Chair</a:t>
            </a:r>
            <a:r>
              <a:rPr lang="en-US" sz="1799" dirty="0"/>
              <a:t>: Tami Katz;  Ball Aerospace, USA</a:t>
            </a:r>
          </a:p>
          <a:p>
            <a:r>
              <a:rPr lang="en-US" sz="1799" b="1" dirty="0"/>
              <a:t>Co-Chair</a:t>
            </a:r>
            <a:r>
              <a:rPr lang="en-US" sz="1799" dirty="0"/>
              <a:t>: Lou Wheatcraft; Wheatland Consulting, USA   </a:t>
            </a:r>
          </a:p>
          <a:p>
            <a:r>
              <a:rPr lang="en-US" sz="1799" b="1" dirty="0"/>
              <a:t>Co-Chair</a:t>
            </a:r>
            <a:r>
              <a:rPr lang="en-US" sz="1799" dirty="0"/>
              <a:t>: Mike Ryan; Capability Associates Pty Ltd, AU </a:t>
            </a:r>
          </a:p>
          <a:p>
            <a:pPr>
              <a:defRPr/>
            </a:pPr>
            <a:endParaRPr lang="en-US" sz="787" dirty="0"/>
          </a:p>
          <a:p>
            <a:pPr>
              <a:defRPr/>
            </a:pPr>
            <a:r>
              <a:rPr lang="en-US" sz="1800" b="1" dirty="0"/>
              <a:t>INCOSE Connect address:</a:t>
            </a:r>
          </a:p>
          <a:p>
            <a:pPr>
              <a:defRPr/>
            </a:pPr>
            <a:r>
              <a:rPr lang="en-US" sz="1400" b="1" dirty="0">
                <a:hlinkClick r:id="rId2"/>
              </a:rPr>
              <a:t>https://connect.incose.org/WorkingGroups/Requirements/Pages/Home.aspx</a:t>
            </a:r>
            <a:r>
              <a:rPr lang="en-US" sz="1400" b="1" dirty="0"/>
              <a:t> </a:t>
            </a:r>
          </a:p>
          <a:p>
            <a:pPr>
              <a:defRPr/>
            </a:pPr>
            <a:endParaRPr lang="en-US" sz="1049" b="1" dirty="0"/>
          </a:p>
          <a:p>
            <a:pPr>
              <a:defRPr/>
            </a:pPr>
            <a:r>
              <a:rPr lang="en-US" sz="1800" b="1" dirty="0"/>
              <a:t>Number of Members:  </a:t>
            </a:r>
            <a:r>
              <a:rPr lang="en-US" sz="1800" dirty="0"/>
              <a:t>410, INCOSE largest WG for members</a:t>
            </a:r>
          </a:p>
        </p:txBody>
      </p:sp>
      <p:sp>
        <p:nvSpPr>
          <p:cNvPr id="4" name="Date Placeholder 3"/>
          <p:cNvSpPr>
            <a:spLocks noGrp="1"/>
          </p:cNvSpPr>
          <p:nvPr>
            <p:ph type="dt" sz="half" idx="10"/>
          </p:nvPr>
        </p:nvSpPr>
        <p:spPr/>
        <p:txBody>
          <a:bodyPr/>
          <a:lstStyle/>
          <a:p>
            <a:fld id="{C06C9DA1-813B-7943-AE86-5781E507C4B1}"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7</a:t>
            </a:fld>
            <a:endParaRPr lang="en-US"/>
          </a:p>
        </p:txBody>
      </p:sp>
      <p:sp>
        <p:nvSpPr>
          <p:cNvPr id="7" name="Content Placeholder 2"/>
          <p:cNvSpPr txBox="1">
            <a:spLocks/>
          </p:cNvSpPr>
          <p:nvPr/>
        </p:nvSpPr>
        <p:spPr>
          <a:xfrm>
            <a:off x="609917" y="4913313"/>
            <a:ext cx="11069126" cy="1260476"/>
          </a:xfrm>
          <a:prstGeom prst="rect">
            <a:avLst/>
          </a:prstGeom>
        </p:spPr>
        <p:style>
          <a:lnRef idx="2">
            <a:schemeClr val="accent4"/>
          </a:lnRef>
          <a:fillRef idx="1">
            <a:schemeClr val="lt1"/>
          </a:fillRef>
          <a:effectRef idx="0">
            <a:schemeClr val="accent4"/>
          </a:effectRef>
          <a:fontRef idx="minor">
            <a:schemeClr val="dk1"/>
          </a:fontRef>
        </p:style>
        <p:txBody>
          <a:bodyPr vert="horz" lIns="121954" tIns="60977" rIns="121954" bIns="60977" rtlCol="0">
            <a:normAutofit fontScale="92500"/>
          </a:bodyPr>
          <a:lstStyle/>
          <a:p>
            <a:pPr marR="0" lvl="0" algn="ctr" defTabSz="609768"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a:ln>
                  <a:noFill/>
                </a:ln>
                <a:solidFill>
                  <a:schemeClr val="tx1"/>
                </a:solidFill>
                <a:effectLst/>
                <a:uLnTx/>
                <a:uFillTx/>
                <a:latin typeface="+mn-lt"/>
                <a:ea typeface="+mn-ea"/>
                <a:cs typeface="Open Sans"/>
              </a:rPr>
              <a:t>The RWG is comprised of members from industry and academia with a common purpose of improving the practice of systems engineering through improvement of </a:t>
            </a:r>
            <a:r>
              <a:rPr kumimoji="0" lang="en-US" b="1" i="0" u="none" strike="noStrike" kern="1200" cap="none" spc="0" normalizeH="0" baseline="0" noProof="0" dirty="0">
                <a:ln>
                  <a:noFill/>
                </a:ln>
                <a:solidFill>
                  <a:schemeClr val="tx1"/>
                </a:solidFill>
                <a:effectLst/>
                <a:uLnTx/>
                <a:uFillTx/>
                <a:latin typeface="+mn-lt"/>
                <a:ea typeface="+mn-ea"/>
                <a:cs typeface="Open Sans"/>
              </a:rPr>
              <a:t>Needs and Requirements</a:t>
            </a:r>
            <a:r>
              <a:rPr kumimoji="0" lang="en-US" b="0" i="0" u="none" strike="noStrike" kern="1200" cap="none" spc="0" normalizeH="0" baseline="0" noProof="0" dirty="0">
                <a:ln>
                  <a:noFill/>
                </a:ln>
                <a:solidFill>
                  <a:schemeClr val="tx1"/>
                </a:solidFill>
                <a:effectLst/>
                <a:uLnTx/>
                <a:uFillTx/>
                <a:latin typeface="+mn-lt"/>
                <a:ea typeface="+mn-ea"/>
                <a:cs typeface="Open Sans"/>
              </a:rPr>
              <a:t> development and management across the system lifecycle.</a:t>
            </a:r>
          </a:p>
          <a:p>
            <a:pPr marL="457326" marR="0" lvl="0" indent="-457326" algn="l" defTabSz="609768" rtl="0" eaLnBrk="1" fontAlgn="auto" latinLnBrk="0" hangingPunct="1">
              <a:lnSpc>
                <a:spcPct val="100000"/>
              </a:lnSpc>
              <a:spcBef>
                <a:spcPct val="20000"/>
              </a:spcBef>
              <a:spcAft>
                <a:spcPts val="0"/>
              </a:spcAft>
              <a:buClrTx/>
              <a:buSzTx/>
              <a:buFont typeface="Arial"/>
              <a:buChar char="•"/>
              <a:tabLst/>
              <a:defRPr/>
            </a:pPr>
            <a:endParaRPr kumimoji="0" lang="en-US" b="0" i="0" u="none" strike="noStrike" kern="1200" cap="none" spc="0" normalizeH="0" baseline="0" noProof="0" dirty="0">
              <a:ln>
                <a:noFill/>
              </a:ln>
              <a:solidFill>
                <a:schemeClr val="tx1"/>
              </a:solidFill>
              <a:effectLst/>
              <a:uLnTx/>
              <a:uFillTx/>
              <a:latin typeface="+mn-lt"/>
              <a:ea typeface="+mn-ea"/>
              <a:cs typeface="Open Sans"/>
            </a:endParaRPr>
          </a:p>
        </p:txBody>
      </p:sp>
      <p:pic>
        <p:nvPicPr>
          <p:cNvPr id="2050" name="Picture 2" descr="C:\Users\Owner\OneDrive\Documents\INCOSE\RWG\RWG IS-IW Events\RWG IW2020 Events\Photos\IMG_1190.JPEG"/>
          <p:cNvPicPr>
            <a:picLocks noChangeAspect="1" noChangeArrowheads="1"/>
          </p:cNvPicPr>
          <p:nvPr/>
        </p:nvPicPr>
        <p:blipFill>
          <a:blip r:embed="rId3"/>
          <a:srcRect/>
          <a:stretch>
            <a:fillRect/>
          </a:stretch>
        </p:blipFill>
        <p:spPr bwMode="auto">
          <a:xfrm>
            <a:off x="8045635" y="488951"/>
            <a:ext cx="1393031" cy="1857375"/>
          </a:xfrm>
          <a:prstGeom prst="rect">
            <a:avLst/>
          </a:prstGeom>
          <a:noFill/>
        </p:spPr>
      </p:pic>
      <p:pic>
        <p:nvPicPr>
          <p:cNvPr id="2052" name="Picture 4" descr="C:\Users\Owner\OneDrive\Documents\INCOSE\RWG\RWG IS-IW Events\RWG IW2020 Events\Photos\IMG_1211 - Copy.JPEG"/>
          <p:cNvPicPr>
            <a:picLocks noChangeAspect="1" noChangeArrowheads="1"/>
          </p:cNvPicPr>
          <p:nvPr/>
        </p:nvPicPr>
        <p:blipFill>
          <a:blip r:embed="rId4"/>
          <a:srcRect/>
          <a:stretch>
            <a:fillRect/>
          </a:stretch>
        </p:blipFill>
        <p:spPr bwMode="auto">
          <a:xfrm>
            <a:off x="9264489" y="2538412"/>
            <a:ext cx="2066769" cy="168592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RWG Published Products</a:t>
            </a:r>
          </a:p>
        </p:txBody>
      </p:sp>
      <p:sp>
        <p:nvSpPr>
          <p:cNvPr id="3" name="Content Placeholder 2"/>
          <p:cNvSpPr>
            <a:spLocks noGrp="1"/>
          </p:cNvSpPr>
          <p:nvPr>
            <p:ph idx="1"/>
          </p:nvPr>
        </p:nvSpPr>
        <p:spPr>
          <a:xfrm>
            <a:off x="356840" y="1460501"/>
            <a:ext cx="7323586" cy="4525963"/>
          </a:xfrm>
        </p:spPr>
        <p:txBody>
          <a:bodyPr/>
          <a:lstStyle/>
          <a:p>
            <a:pPr>
              <a:spcBef>
                <a:spcPts val="1274"/>
              </a:spcBef>
              <a:spcAft>
                <a:spcPts val="1349"/>
              </a:spcAft>
              <a:buNone/>
            </a:pPr>
            <a:r>
              <a:rPr lang="en-US" altLang="en-US" sz="2099" dirty="0">
                <a:ea typeface="MS PGothic" charset="-128"/>
              </a:rPr>
              <a:t>	The following products from RWG are available in the INCOSE Store:</a:t>
            </a:r>
          </a:p>
          <a:p>
            <a:pPr lvl="1">
              <a:spcBef>
                <a:spcPts val="1274"/>
              </a:spcBef>
              <a:spcAft>
                <a:spcPts val="1349"/>
              </a:spcAft>
            </a:pPr>
            <a:r>
              <a:rPr lang="en-US" altLang="en-US" sz="1800" b="1" i="1" dirty="0">
                <a:ea typeface="MS PGothic" charset="-128"/>
              </a:rPr>
              <a:t>**NEW** </a:t>
            </a:r>
            <a:r>
              <a:rPr lang="en-US" altLang="en-US" sz="1800" i="1" dirty="0">
                <a:ea typeface="MS PGothic" charset="-128"/>
              </a:rPr>
              <a:t>Needs, Requirements, Verification and Validation Life Cycle Manual (NRVVLM) – 2022 version</a:t>
            </a:r>
          </a:p>
          <a:p>
            <a:pPr lvl="1">
              <a:spcBef>
                <a:spcPts val="1274"/>
              </a:spcBef>
              <a:spcAft>
                <a:spcPts val="1349"/>
              </a:spcAft>
            </a:pPr>
            <a:r>
              <a:rPr lang="en-US" altLang="en-US" sz="1800" i="1" dirty="0">
                <a:ea typeface="MS PGothic" charset="-128"/>
              </a:rPr>
              <a:t>Guide for Writing Requirements – 2019 version 3</a:t>
            </a:r>
          </a:p>
          <a:p>
            <a:pPr lvl="1">
              <a:spcBef>
                <a:spcPts val="1274"/>
              </a:spcBef>
              <a:spcAft>
                <a:spcPts val="1349"/>
              </a:spcAft>
            </a:pPr>
            <a:r>
              <a:rPr lang="en-US" altLang="en-US" sz="1800" i="1" dirty="0">
                <a:ea typeface="MS PGothic" charset="-128"/>
              </a:rPr>
              <a:t>Guide for Writing Requirements Summary</a:t>
            </a:r>
            <a:r>
              <a:rPr lang="en-US" altLang="en-US" sz="1800" dirty="0">
                <a:ea typeface="MS PGothic" charset="-128"/>
              </a:rPr>
              <a:t> – 2019 version 3</a:t>
            </a:r>
          </a:p>
          <a:p>
            <a:pPr lvl="1">
              <a:spcBef>
                <a:spcPts val="1274"/>
              </a:spcBef>
              <a:spcAft>
                <a:spcPts val="1349"/>
              </a:spcAft>
            </a:pPr>
            <a:r>
              <a:rPr lang="en-US" altLang="en-US" sz="1800" dirty="0">
                <a:ea typeface="MS PGothic" charset="-128"/>
              </a:rPr>
              <a:t>Whitepaper</a:t>
            </a:r>
            <a:r>
              <a:rPr lang="en-US" altLang="en-US" sz="1800" i="1" dirty="0">
                <a:ea typeface="MS PGothic" charset="-128"/>
              </a:rPr>
              <a:t>: Integrated Data as a Foundation of SE -  March 2019 </a:t>
            </a:r>
          </a:p>
          <a:p>
            <a:endParaRPr lang="en-US" dirty="0"/>
          </a:p>
        </p:txBody>
      </p:sp>
      <p:sp>
        <p:nvSpPr>
          <p:cNvPr id="4" name="Date Placeholder 3"/>
          <p:cNvSpPr>
            <a:spLocks noGrp="1"/>
          </p:cNvSpPr>
          <p:nvPr>
            <p:ph type="dt" sz="half" idx="10"/>
          </p:nvPr>
        </p:nvSpPr>
        <p:spPr/>
        <p:txBody>
          <a:bodyPr/>
          <a:lstStyle/>
          <a:p>
            <a:fld id="{47C41AFA-3E22-A241-8259-8599ABA94C02}"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8</a:t>
            </a:fld>
            <a:endParaRPr lang="en-US"/>
          </a:p>
        </p:txBody>
      </p:sp>
      <p:pic>
        <p:nvPicPr>
          <p:cNvPr id="4098" name="Picture 2"/>
          <p:cNvPicPr>
            <a:picLocks noChangeAspect="1" noChangeArrowheads="1"/>
          </p:cNvPicPr>
          <p:nvPr/>
        </p:nvPicPr>
        <p:blipFill>
          <a:blip r:embed="rId2"/>
          <a:srcRect/>
          <a:stretch>
            <a:fillRect/>
          </a:stretch>
        </p:blipFill>
        <p:spPr bwMode="auto">
          <a:xfrm>
            <a:off x="8030581" y="1624012"/>
            <a:ext cx="3296906" cy="4198939"/>
          </a:xfrm>
          <a:prstGeom prst="rect">
            <a:avLst/>
          </a:prstGeom>
          <a:noFill/>
          <a:ln w="9525">
            <a:solidFill>
              <a:schemeClr val="tx1"/>
            </a:solid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5680287" y="3036962"/>
            <a:ext cx="6518063" cy="282368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Upcoming RWG Products</a:t>
            </a:r>
          </a:p>
        </p:txBody>
      </p:sp>
      <p:sp>
        <p:nvSpPr>
          <p:cNvPr id="3" name="Content Placeholder 2"/>
          <p:cNvSpPr>
            <a:spLocks noGrp="1"/>
          </p:cNvSpPr>
          <p:nvPr>
            <p:ph idx="1"/>
          </p:nvPr>
        </p:nvSpPr>
        <p:spPr>
          <a:xfrm>
            <a:off x="609918" y="1600202"/>
            <a:ext cx="10978515" cy="1324230"/>
          </a:xfrm>
        </p:spPr>
        <p:txBody>
          <a:bodyPr>
            <a:normAutofit fontScale="77500" lnSpcReduction="20000"/>
          </a:bodyPr>
          <a:lstStyle/>
          <a:p>
            <a:r>
              <a:rPr lang="en-US" dirty="0"/>
              <a:t>The RWG has been working on new products and supporting development of other INCOSE publications </a:t>
            </a:r>
          </a:p>
        </p:txBody>
      </p:sp>
      <p:sp>
        <p:nvSpPr>
          <p:cNvPr id="4" name="Date Placeholder 3"/>
          <p:cNvSpPr>
            <a:spLocks noGrp="1"/>
          </p:cNvSpPr>
          <p:nvPr>
            <p:ph type="dt" sz="half" idx="10"/>
          </p:nvPr>
        </p:nvSpPr>
        <p:spPr/>
        <p:txBody>
          <a:bodyPr/>
          <a:lstStyle/>
          <a:p>
            <a:fld id="{080596E0-790B-6045-A820-909F6E343713}" type="datetime5">
              <a:rPr lang="en-US" smtClean="0"/>
              <a:t>29-Jan-22</a:t>
            </a:fld>
            <a:endParaRPr lang="en-US"/>
          </a:p>
        </p:txBody>
      </p:sp>
      <p:sp>
        <p:nvSpPr>
          <p:cNvPr id="5" name="Footer Placeholder 4"/>
          <p:cNvSpPr>
            <a:spLocks noGrp="1"/>
          </p:cNvSpPr>
          <p:nvPr>
            <p:ph type="ftr" sz="quarter" idx="11"/>
          </p:nvPr>
        </p:nvSpPr>
        <p:spPr/>
        <p:txBody>
          <a:bodyPr/>
          <a:lstStyle/>
          <a:p>
            <a:r>
              <a:rPr lang="en-US" dirty="0"/>
              <a:t>www.incose.org/IW2022</a:t>
            </a:r>
          </a:p>
        </p:txBody>
      </p:sp>
      <p:sp>
        <p:nvSpPr>
          <p:cNvPr id="6" name="Slide Number Placeholder 5"/>
          <p:cNvSpPr>
            <a:spLocks noGrp="1"/>
          </p:cNvSpPr>
          <p:nvPr>
            <p:ph type="sldNum" sz="quarter" idx="12"/>
          </p:nvPr>
        </p:nvSpPr>
        <p:spPr/>
        <p:txBody>
          <a:bodyPr/>
          <a:lstStyle/>
          <a:p>
            <a:fld id="{924B41C4-1474-8D42-B330-D2828683839D}" type="slidenum">
              <a:rPr lang="en-US" smtClean="0"/>
              <a:pPr/>
              <a:t>9</a:t>
            </a:fld>
            <a:endParaRPr lang="en-US"/>
          </a:p>
        </p:txBody>
      </p:sp>
      <p:sp>
        <p:nvSpPr>
          <p:cNvPr id="9" name="TextBox 8"/>
          <p:cNvSpPr txBox="1"/>
          <p:nvPr/>
        </p:nvSpPr>
        <p:spPr>
          <a:xfrm>
            <a:off x="7162800" y="5722142"/>
            <a:ext cx="553357" cy="307777"/>
          </a:xfrm>
          <a:prstGeom prst="rect">
            <a:avLst/>
          </a:prstGeom>
          <a:noFill/>
        </p:spPr>
        <p:txBody>
          <a:bodyPr wrap="none" rtlCol="0">
            <a:spAutoFit/>
          </a:bodyPr>
          <a:lstStyle/>
          <a:p>
            <a:r>
              <a:rPr lang="en-US" sz="1400" b="1" dirty="0">
                <a:solidFill>
                  <a:srgbClr val="FF0000"/>
                </a:solidFill>
              </a:rPr>
              <a:t>New</a:t>
            </a:r>
            <a:endParaRPr lang="en-US" sz="2000" b="1" dirty="0">
              <a:solidFill>
                <a:srgbClr val="FF0000"/>
              </a:solidFill>
            </a:endParaRPr>
          </a:p>
        </p:txBody>
      </p:sp>
      <p:sp>
        <p:nvSpPr>
          <p:cNvPr id="10" name="TextBox 9"/>
          <p:cNvSpPr txBox="1"/>
          <p:nvPr/>
        </p:nvSpPr>
        <p:spPr>
          <a:xfrm>
            <a:off x="8543535" y="5722142"/>
            <a:ext cx="553357" cy="307777"/>
          </a:xfrm>
          <a:prstGeom prst="rect">
            <a:avLst/>
          </a:prstGeom>
          <a:noFill/>
        </p:spPr>
        <p:txBody>
          <a:bodyPr wrap="none" rtlCol="0">
            <a:spAutoFit/>
          </a:bodyPr>
          <a:lstStyle/>
          <a:p>
            <a:r>
              <a:rPr lang="en-US" sz="1400" b="1" dirty="0">
                <a:solidFill>
                  <a:srgbClr val="FF0000"/>
                </a:solidFill>
              </a:rPr>
              <a:t>New</a:t>
            </a:r>
            <a:endParaRPr lang="en-US" sz="2000" b="1" dirty="0">
              <a:solidFill>
                <a:srgbClr val="FF0000"/>
              </a:solidFill>
            </a:endParaRPr>
          </a:p>
        </p:txBody>
      </p:sp>
      <p:sp>
        <p:nvSpPr>
          <p:cNvPr id="11" name="TextBox 10"/>
          <p:cNvSpPr txBox="1"/>
          <p:nvPr/>
        </p:nvSpPr>
        <p:spPr>
          <a:xfrm>
            <a:off x="8438890" y="3804276"/>
            <a:ext cx="1213110" cy="276999"/>
          </a:xfrm>
          <a:prstGeom prst="rect">
            <a:avLst/>
          </a:prstGeom>
          <a:noFill/>
        </p:spPr>
        <p:txBody>
          <a:bodyPr wrap="square" rtlCol="0">
            <a:spAutoFit/>
          </a:bodyPr>
          <a:lstStyle/>
          <a:p>
            <a:r>
              <a:rPr lang="en-US" sz="1200" b="1" dirty="0">
                <a:solidFill>
                  <a:srgbClr val="FF0000"/>
                </a:solidFill>
              </a:rPr>
              <a:t>RWG Inputs</a:t>
            </a:r>
            <a:endParaRPr lang="en-US" sz="2000" b="1" dirty="0">
              <a:solidFill>
                <a:srgbClr val="FF0000"/>
              </a:solidFill>
            </a:endParaRPr>
          </a:p>
        </p:txBody>
      </p:sp>
      <p:sp>
        <p:nvSpPr>
          <p:cNvPr id="12" name="TextBox 11"/>
          <p:cNvSpPr txBox="1"/>
          <p:nvPr/>
        </p:nvSpPr>
        <p:spPr>
          <a:xfrm>
            <a:off x="10969308" y="5722142"/>
            <a:ext cx="1123950" cy="276999"/>
          </a:xfrm>
          <a:prstGeom prst="rect">
            <a:avLst/>
          </a:prstGeom>
          <a:noFill/>
        </p:spPr>
        <p:txBody>
          <a:bodyPr wrap="square" rtlCol="0">
            <a:spAutoFit/>
          </a:bodyPr>
          <a:lstStyle/>
          <a:p>
            <a:r>
              <a:rPr lang="en-US" sz="1200" b="1" dirty="0">
                <a:solidFill>
                  <a:srgbClr val="FF0000"/>
                </a:solidFill>
              </a:rPr>
              <a:t>RWG Inputs</a:t>
            </a:r>
            <a:endParaRPr lang="en-US" sz="2000" b="1" dirty="0">
              <a:solidFill>
                <a:srgbClr val="FF0000"/>
              </a:solidFill>
            </a:endParaRPr>
          </a:p>
        </p:txBody>
      </p:sp>
      <p:sp>
        <p:nvSpPr>
          <p:cNvPr id="13" name="TextBox 12"/>
          <p:cNvSpPr txBox="1"/>
          <p:nvPr/>
        </p:nvSpPr>
        <p:spPr>
          <a:xfrm>
            <a:off x="10751679" y="3804276"/>
            <a:ext cx="1158966" cy="276999"/>
          </a:xfrm>
          <a:prstGeom prst="rect">
            <a:avLst/>
          </a:prstGeom>
          <a:noFill/>
        </p:spPr>
        <p:txBody>
          <a:bodyPr wrap="square" rtlCol="0">
            <a:spAutoFit/>
          </a:bodyPr>
          <a:lstStyle/>
          <a:p>
            <a:r>
              <a:rPr lang="en-US" sz="1200" b="1" dirty="0">
                <a:solidFill>
                  <a:srgbClr val="FF0000"/>
                </a:solidFill>
              </a:rPr>
              <a:t>RWG Inputs</a:t>
            </a:r>
            <a:endParaRPr lang="en-US" sz="2000" b="1" dirty="0">
              <a:solidFill>
                <a:srgbClr val="FF0000"/>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683619977"/>
              </p:ext>
            </p:extLst>
          </p:nvPr>
        </p:nvGraphicFramePr>
        <p:xfrm>
          <a:off x="494573" y="3212757"/>
          <a:ext cx="4934162" cy="2397760"/>
        </p:xfrm>
        <a:graphic>
          <a:graphicData uri="http://schemas.openxmlformats.org/drawingml/2006/table">
            <a:tbl>
              <a:tblPr firstRow="1" bandRow="1">
                <a:tableStyleId>{5C22544A-7EE6-4342-B048-85BDC9FD1C3A}</a:tableStyleId>
              </a:tblPr>
              <a:tblGrid>
                <a:gridCol w="3146551">
                  <a:extLst>
                    <a:ext uri="{9D8B030D-6E8A-4147-A177-3AD203B41FA5}">
                      <a16:colId xmlns:a16="http://schemas.microsoft.com/office/drawing/2014/main" xmlns="" val="20000"/>
                    </a:ext>
                  </a:extLst>
                </a:gridCol>
                <a:gridCol w="1787611">
                  <a:extLst>
                    <a:ext uri="{9D8B030D-6E8A-4147-A177-3AD203B41FA5}">
                      <a16:colId xmlns:a16="http://schemas.microsoft.com/office/drawing/2014/main" xmlns="" val="20001"/>
                    </a:ext>
                  </a:extLst>
                </a:gridCol>
              </a:tblGrid>
              <a:tr h="370840">
                <a:tc>
                  <a:txBody>
                    <a:bodyPr/>
                    <a:lstStyle/>
                    <a:p>
                      <a:r>
                        <a:rPr lang="en-US" sz="1200" dirty="0"/>
                        <a:t>Product</a:t>
                      </a:r>
                    </a:p>
                  </a:txBody>
                  <a:tcPr/>
                </a:tc>
                <a:tc>
                  <a:txBody>
                    <a:bodyPr/>
                    <a:lstStyle/>
                    <a:p>
                      <a:r>
                        <a:rPr lang="en-US" sz="1200" dirty="0"/>
                        <a:t>Product</a:t>
                      </a:r>
                      <a:r>
                        <a:rPr lang="en-US" sz="1200" baseline="0" dirty="0"/>
                        <a:t> Lead/Lead Author</a:t>
                      </a:r>
                      <a:endParaRPr lang="en-US" sz="1200" dirty="0"/>
                    </a:p>
                  </a:txBody>
                  <a:tcPr/>
                </a:tc>
                <a:extLst>
                  <a:ext uri="{0D108BD9-81ED-4DB2-BD59-A6C34878D82A}">
                    <a16:rowId xmlns:a16="http://schemas.microsoft.com/office/drawing/2014/main" xmlns="" val="10000"/>
                  </a:ext>
                </a:extLst>
              </a:tr>
              <a:tr h="370840">
                <a:tc>
                  <a:txBody>
                    <a:bodyPr/>
                    <a:lstStyle/>
                    <a:p>
                      <a:r>
                        <a:rPr lang="en-US" sz="1200" dirty="0"/>
                        <a:t>Guide for Writing</a:t>
                      </a:r>
                      <a:r>
                        <a:rPr lang="en-US" sz="1200" baseline="0" dirty="0"/>
                        <a:t> Requirements</a:t>
                      </a:r>
                      <a:endParaRPr lang="en-US" sz="1200" dirty="0"/>
                    </a:p>
                  </a:txBody>
                  <a:tcPr anchor="ctr"/>
                </a:tc>
                <a:tc>
                  <a:txBody>
                    <a:bodyPr/>
                    <a:lstStyle/>
                    <a:p>
                      <a:r>
                        <a:rPr lang="en-US" sz="1200" dirty="0"/>
                        <a:t>Mike Ryan</a:t>
                      </a:r>
                    </a:p>
                  </a:txBody>
                  <a:tcPr anchor="ctr"/>
                </a:tc>
                <a:extLst>
                  <a:ext uri="{0D108BD9-81ED-4DB2-BD59-A6C34878D82A}">
                    <a16:rowId xmlns:a16="http://schemas.microsoft.com/office/drawing/2014/main" xmlns="" val="10002"/>
                  </a:ext>
                </a:extLst>
              </a:tr>
              <a:tr h="370840">
                <a:tc>
                  <a:txBody>
                    <a:bodyPr/>
                    <a:lstStyle/>
                    <a:p>
                      <a:r>
                        <a:rPr lang="en-US" sz="1200" dirty="0"/>
                        <a:t>Guide</a:t>
                      </a:r>
                      <a:r>
                        <a:rPr lang="en-US" sz="1200" baseline="0" dirty="0"/>
                        <a:t> to Needs Requirements</a:t>
                      </a:r>
                      <a:endParaRPr lang="en-US" sz="1200" dirty="0"/>
                    </a:p>
                  </a:txBody>
                  <a:tcPr anchor="ctr"/>
                </a:tc>
                <a:tc>
                  <a:txBody>
                    <a:bodyPr/>
                    <a:lstStyle/>
                    <a:p>
                      <a:r>
                        <a:rPr lang="en-US" sz="1200" dirty="0"/>
                        <a:t>Tami</a:t>
                      </a:r>
                      <a:r>
                        <a:rPr lang="en-US" sz="1200" baseline="0" dirty="0"/>
                        <a:t> Katz</a:t>
                      </a:r>
                      <a:endParaRPr lang="en-US" sz="1200" dirty="0"/>
                    </a:p>
                  </a:txBody>
                  <a:tcPr anchor="ctr"/>
                </a:tc>
                <a:extLst>
                  <a:ext uri="{0D108BD9-81ED-4DB2-BD59-A6C34878D82A}">
                    <a16:rowId xmlns:a16="http://schemas.microsoft.com/office/drawing/2014/main" xmlns="" val="10003"/>
                  </a:ext>
                </a:extLst>
              </a:tr>
              <a:tr h="370840">
                <a:tc>
                  <a:txBody>
                    <a:bodyPr/>
                    <a:lstStyle/>
                    <a:p>
                      <a:r>
                        <a:rPr lang="en-US" sz="1200" dirty="0"/>
                        <a:t>Guide to Verification</a:t>
                      </a:r>
                      <a:r>
                        <a:rPr lang="en-US" sz="1200" baseline="0" dirty="0"/>
                        <a:t> and Validation</a:t>
                      </a:r>
                      <a:endParaRPr lang="en-US" sz="1200" dirty="0"/>
                    </a:p>
                  </a:txBody>
                  <a:tcPr anchor="ctr"/>
                </a:tc>
                <a:tc>
                  <a:txBody>
                    <a:bodyPr/>
                    <a:lstStyle/>
                    <a:p>
                      <a:r>
                        <a:rPr lang="en-US" sz="1200" dirty="0"/>
                        <a:t>Raymond Wolfgang</a:t>
                      </a:r>
                    </a:p>
                  </a:txBody>
                  <a:tcPr anchor="ctr"/>
                </a:tc>
                <a:extLst>
                  <a:ext uri="{0D108BD9-81ED-4DB2-BD59-A6C34878D82A}">
                    <a16:rowId xmlns:a16="http://schemas.microsoft.com/office/drawing/2014/main" xmlns="" val="10004"/>
                  </a:ext>
                </a:extLst>
              </a:tr>
              <a:tr h="370840">
                <a:tc>
                  <a:txBody>
                    <a:bodyPr/>
                    <a:lstStyle/>
                    <a:p>
                      <a:r>
                        <a:rPr lang="en-US" sz="1200" dirty="0"/>
                        <a:t>Inputs to the SE Handbook version</a:t>
                      </a:r>
                      <a:r>
                        <a:rPr lang="en-US" sz="1200" baseline="0" dirty="0"/>
                        <a:t> 5</a:t>
                      </a:r>
                      <a:endParaRPr lang="en-US" sz="1200" dirty="0"/>
                    </a:p>
                  </a:txBody>
                  <a:tcPr anchor="ctr"/>
                </a:tc>
                <a:tc>
                  <a:txBody>
                    <a:bodyPr/>
                    <a:lstStyle/>
                    <a:p>
                      <a:r>
                        <a:rPr lang="en-US" sz="1200" dirty="0"/>
                        <a:t>Mike Ryan, </a:t>
                      </a:r>
                      <a:br>
                        <a:rPr lang="en-US" sz="1200" dirty="0"/>
                      </a:br>
                      <a:r>
                        <a:rPr lang="en-US" sz="1200" dirty="0"/>
                        <a:t>Lou Wheatcraft</a:t>
                      </a:r>
                    </a:p>
                  </a:txBody>
                  <a:tcPr anchor="ctr"/>
                </a:tc>
                <a:extLst>
                  <a:ext uri="{0D108BD9-81ED-4DB2-BD59-A6C34878D82A}">
                    <a16:rowId xmlns:a16="http://schemas.microsoft.com/office/drawing/2014/main" xmlns="" val="10005"/>
                  </a:ext>
                </a:extLst>
              </a:tr>
              <a:tr h="370840">
                <a:tc>
                  <a:txBody>
                    <a:bodyPr/>
                    <a:lstStyle/>
                    <a:p>
                      <a:r>
                        <a:rPr lang="en-US" sz="1200" dirty="0"/>
                        <a:t>Inputs to the </a:t>
                      </a:r>
                      <a:r>
                        <a:rPr lang="en-US" sz="1200" dirty="0" err="1"/>
                        <a:t>SEBok</a:t>
                      </a:r>
                      <a:endParaRPr lang="en-US" sz="1200" dirty="0"/>
                    </a:p>
                  </a:txBody>
                  <a:tcPr anchor="ctr"/>
                </a:tc>
                <a:tc>
                  <a:txBody>
                    <a:bodyPr/>
                    <a:lstStyle/>
                    <a:p>
                      <a:r>
                        <a:rPr lang="en-US" sz="1200" dirty="0"/>
                        <a:t>Tami Katz</a:t>
                      </a:r>
                    </a:p>
                  </a:txBody>
                  <a:tcPr anchor="ctr"/>
                </a:tc>
                <a:extLst>
                  <a:ext uri="{0D108BD9-81ED-4DB2-BD59-A6C34878D82A}">
                    <a16:rowId xmlns:a16="http://schemas.microsoft.com/office/drawing/2014/main" xmlns="" val="10006"/>
                  </a:ext>
                </a:extLst>
              </a:tr>
            </a:tbl>
          </a:graphicData>
        </a:graphic>
      </p:graphicFrame>
      <p:sp>
        <p:nvSpPr>
          <p:cNvPr id="15" name="TextBox 14"/>
          <p:cNvSpPr txBox="1"/>
          <p:nvPr/>
        </p:nvSpPr>
        <p:spPr>
          <a:xfrm>
            <a:off x="9736681" y="5752920"/>
            <a:ext cx="821751" cy="276999"/>
          </a:xfrm>
          <a:prstGeom prst="rect">
            <a:avLst/>
          </a:prstGeom>
          <a:noFill/>
        </p:spPr>
        <p:txBody>
          <a:bodyPr wrap="square" rtlCol="0">
            <a:spAutoFit/>
          </a:bodyPr>
          <a:lstStyle/>
          <a:p>
            <a:r>
              <a:rPr lang="en-US" sz="1200" b="1" dirty="0">
                <a:solidFill>
                  <a:srgbClr val="FF0000"/>
                </a:solidFill>
              </a:rPr>
              <a:t>Updates</a:t>
            </a:r>
            <a:endParaRPr lang="en-US" sz="2000" b="1" dirty="0">
              <a:solidFill>
                <a:srgbClr val="FF0000"/>
              </a:solidFill>
            </a:endParaRPr>
          </a:p>
        </p:txBody>
      </p:sp>
      <p:sp>
        <p:nvSpPr>
          <p:cNvPr id="16" name="TextBox 15"/>
          <p:cNvSpPr txBox="1"/>
          <p:nvPr/>
        </p:nvSpPr>
        <p:spPr>
          <a:xfrm>
            <a:off x="494573" y="2798717"/>
            <a:ext cx="2178802" cy="400110"/>
          </a:xfrm>
          <a:prstGeom prst="rect">
            <a:avLst/>
          </a:prstGeom>
          <a:noFill/>
        </p:spPr>
        <p:txBody>
          <a:bodyPr wrap="none" rtlCol="0">
            <a:spAutoFit/>
          </a:bodyPr>
          <a:lstStyle/>
          <a:p>
            <a:r>
              <a:rPr lang="en-US" sz="2000" dirty="0"/>
              <a:t>Currently in work:</a:t>
            </a:r>
          </a:p>
        </p:txBody>
      </p:sp>
      <p:sp>
        <p:nvSpPr>
          <p:cNvPr id="17" name="TextBox 16">
            <a:extLst>
              <a:ext uri="{FF2B5EF4-FFF2-40B4-BE49-F238E27FC236}">
                <a16:creationId xmlns:a16="http://schemas.microsoft.com/office/drawing/2014/main" xmlns="" id="{730F918D-9D8B-8342-9B31-CBE75EC18E84}"/>
              </a:ext>
            </a:extLst>
          </p:cNvPr>
          <p:cNvSpPr txBox="1"/>
          <p:nvPr/>
        </p:nvSpPr>
        <p:spPr>
          <a:xfrm>
            <a:off x="11588433" y="4130708"/>
            <a:ext cx="553357" cy="307777"/>
          </a:xfrm>
          <a:prstGeom prst="rect">
            <a:avLst/>
          </a:prstGeom>
          <a:noFill/>
        </p:spPr>
        <p:txBody>
          <a:bodyPr wrap="none" rtlCol="0">
            <a:spAutoFit/>
          </a:bodyPr>
          <a:lstStyle/>
          <a:p>
            <a:r>
              <a:rPr lang="en-US" sz="1400" b="1" dirty="0">
                <a:solidFill>
                  <a:srgbClr val="FF0000"/>
                </a:solidFill>
              </a:rPr>
              <a:t>New</a:t>
            </a:r>
            <a:endParaRPr lang="en-US" sz="2000" b="1" dirty="0">
              <a:solidFill>
                <a:srgbClr val="FF0000"/>
              </a:solidFill>
            </a:endParaRPr>
          </a:p>
        </p:txBody>
      </p:sp>
    </p:spTree>
    <p:extLst>
      <p:ext uri="{BB962C8B-B14F-4D97-AF65-F5344CB8AC3E}">
        <p14:creationId xmlns:p14="http://schemas.microsoft.com/office/powerpoint/2010/main" val="2542826403"/>
      </p:ext>
    </p:extLst>
  </p:cSld>
  <p:clrMapOvr>
    <a:masterClrMapping/>
  </p:clrMapOvr>
  <p:extLst>
    <p:ext uri="{6950BFC3-D8DA-4A85-94F7-54DA5524770B}">
      <p188:commentRel xmlns:p188="http://schemas.microsoft.com/office/powerpoint/2018/8/main" xmlns="" r:id="rId3"/>
    </p:ext>
  </p:extLst>
</p:sld>
</file>

<file path=ppt/theme/theme1.xml><?xml version="1.0" encoding="utf-8"?>
<a:theme xmlns:a="http://schemas.openxmlformats.org/drawingml/2006/main" name="iw2022-slide">
  <a:themeElements>
    <a:clrScheme name="INCOSE IW">
      <a:dk1>
        <a:srgbClr val="414042"/>
      </a:dk1>
      <a:lt1>
        <a:sysClr val="window" lastClr="FFFFFF"/>
      </a:lt1>
      <a:dk2>
        <a:srgbClr val="0071CE"/>
      </a:dk2>
      <a:lt2>
        <a:srgbClr val="EEECE1"/>
      </a:lt2>
      <a:accent1>
        <a:srgbClr val="618FCB"/>
      </a:accent1>
      <a:accent2>
        <a:srgbClr val="0071CE"/>
      </a:accent2>
      <a:accent3>
        <a:srgbClr val="0071CE"/>
      </a:accent3>
      <a:accent4>
        <a:srgbClr val="618FCB"/>
      </a:accent4>
      <a:accent5>
        <a:srgbClr val="618FCB"/>
      </a:accent5>
      <a:accent6>
        <a:srgbClr val="618FCB"/>
      </a:accent6>
      <a:hlink>
        <a:srgbClr val="0000FF"/>
      </a:hlink>
      <a:folHlink>
        <a:srgbClr val="981B1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99999"/>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 id="{3A89755A-0E4E-CB49-928B-576C80F8FB31}" vid="{BD82DD9B-FB34-7D47-8A70-B5DA224DEA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iw2022-slide</Template>
  <TotalTime>332</TotalTime>
  <Words>2063</Words>
  <Application>Microsoft Office PowerPoint</Application>
  <PresentationFormat>Custom</PresentationFormat>
  <Paragraphs>330</Paragraphs>
  <Slides>41</Slides>
  <Notes>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iw2022-slide</vt:lpstr>
      <vt:lpstr>IW2022 RWG Overview</vt:lpstr>
      <vt:lpstr>RWG at IW2022</vt:lpstr>
      <vt:lpstr>Agenda</vt:lpstr>
      <vt:lpstr>Welcome to IW2022</vt:lpstr>
      <vt:lpstr>INCOSE RWG Overview</vt:lpstr>
      <vt:lpstr>RWG Charter</vt:lpstr>
      <vt:lpstr>RWG Leadership</vt:lpstr>
      <vt:lpstr>Current RWG Published Products</vt:lpstr>
      <vt:lpstr>Upcoming RWG Products</vt:lpstr>
      <vt:lpstr>RWG Events</vt:lpstr>
      <vt:lpstr>RWG Connect Site</vt:lpstr>
      <vt:lpstr>RWG Yammer Community</vt:lpstr>
      <vt:lpstr>RWG YouTube Channel</vt:lpstr>
      <vt:lpstr>How to Become Involved in RWG</vt:lpstr>
      <vt:lpstr>INCOSE RWG 2021 Activities</vt:lpstr>
      <vt:lpstr>Assessment Against Planned 2021 Activities</vt:lpstr>
      <vt:lpstr>NRVVLM is Released!</vt:lpstr>
      <vt:lpstr>RWG IW2021 Recap</vt:lpstr>
      <vt:lpstr>RWG 2021 General Web meetings</vt:lpstr>
      <vt:lpstr>Corporate Advisory Board Support</vt:lpstr>
      <vt:lpstr>Highlights of pre-IW2022 Event</vt:lpstr>
      <vt:lpstr>IW2022 Pre-Event Overview</vt:lpstr>
      <vt:lpstr>RWG pre-IW2022 Sessions</vt:lpstr>
      <vt:lpstr>RWG IW2022 Playlist on YouTube</vt:lpstr>
      <vt:lpstr>NRLVVM Overview</vt:lpstr>
      <vt:lpstr>Guide Overview</vt:lpstr>
      <vt:lpstr>SE Handbook RWG Contribution Overview</vt:lpstr>
      <vt:lpstr>Digital Thread for Requirement Quality Overview</vt:lpstr>
      <vt:lpstr>Requirement Management in SharePoint Overview</vt:lpstr>
      <vt:lpstr>Ontology for Requirement Quality Overview</vt:lpstr>
      <vt:lpstr>Introduction to EARS Overview</vt:lpstr>
      <vt:lpstr>Tool Improvement Panel Discussion Overview</vt:lpstr>
      <vt:lpstr>Requirements Derivation Overview</vt:lpstr>
      <vt:lpstr>Discussion of RWG 2022 Activities and Interests</vt:lpstr>
      <vt:lpstr>RWG Planned 2022 Activities</vt:lpstr>
      <vt:lpstr>Plan for Publishing RWG Products</vt:lpstr>
      <vt:lpstr>For Discussion….</vt:lpstr>
      <vt:lpstr>IW2022 Wrap-up</vt:lpstr>
      <vt:lpstr>Join the INCOSE RWG Leadership!</vt:lpstr>
      <vt:lpstr>Thank you!!</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Tamra Katz</cp:lastModifiedBy>
  <cp:revision>47</cp:revision>
  <dcterms:created xsi:type="dcterms:W3CDTF">2022-01-22T16:54:31Z</dcterms:created>
  <dcterms:modified xsi:type="dcterms:W3CDTF">2022-01-30T04:33:22Z</dcterms:modified>
</cp:coreProperties>
</file>