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omments/modernComment_12C_0.xml" ContentType="application/vnd.ms-powerpoint.comment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comments/modernComment_121_0.xml" ContentType="application/vnd.ms-powerpoint.comment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omments/modernComment_11D_0.xml" ContentType="application/vnd.ms-powerpoint.comment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modernComment_11E_0.xml" ContentType="application/vnd.ms-powerpoint.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comments/modernComment_124_979073A3.xml" ContentType="application/vnd.ms-powerpoint.comment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85" r:id="rId3"/>
    <p:sldId id="286" r:id="rId4"/>
    <p:sldId id="287" r:id="rId5"/>
    <p:sldId id="288" r:id="rId6"/>
    <p:sldId id="289" r:id="rId7"/>
    <p:sldId id="290" r:id="rId8"/>
    <p:sldId id="291" r:id="rId9"/>
    <p:sldId id="292" r:id="rId10"/>
    <p:sldId id="293" r:id="rId11"/>
    <p:sldId id="296" r:id="rId12"/>
    <p:sldId id="303" r:id="rId13"/>
    <p:sldId id="304" r:id="rId14"/>
    <p:sldId id="297" r:id="rId15"/>
    <p:sldId id="298" r:id="rId16"/>
    <p:sldId id="299" r:id="rId17"/>
    <p:sldId id="306" r:id="rId18"/>
    <p:sldId id="300" r:id="rId19"/>
    <p:sldId id="301" r:id="rId20"/>
    <p:sldId id="305" r:id="rId21"/>
    <p:sldId id="259" r:id="rId22"/>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6BA93D-1AF9-3BFE-5DAB-6FAA86F0BBB7}" name="Lou Wheatcraft" initials="LW" userId="af51d06b72bd081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9999"/>
    <a:srgbClr val="414042"/>
    <a:srgbClr val="0071C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38"/>
    <p:restoredTop sz="96327"/>
  </p:normalViewPr>
  <p:slideViewPr>
    <p:cSldViewPr snapToGrid="0" snapToObjects="1">
      <p:cViewPr varScale="1">
        <p:scale>
          <a:sx n="71" d="100"/>
          <a:sy n="71" d="100"/>
        </p:scale>
        <p:origin x="-96" y="-216"/>
      </p:cViewPr>
      <p:guideLst>
        <p:guide orient="horz" pos="2160"/>
        <p:guide pos="3842"/>
      </p:guideLst>
    </p:cSldViewPr>
  </p:slideViewPr>
  <p:outlineViewPr>
    <p:cViewPr>
      <p:scale>
        <a:sx n="40" d="100"/>
        <a:sy n="40"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11D_0.xml><?xml version="1.0" encoding="utf-8"?>
<p188:cmLst xmlns:a="http://schemas.openxmlformats.org/drawingml/2006/main" xmlns:r="http://schemas.openxmlformats.org/officeDocument/2006/relationships" xmlns:p188="http://schemas.microsoft.com/office/powerpoint/2018/8/main">
  <p188:cm id="{E706348E-D7E2-184C-8D60-D702EF242B47}" authorId="{616BA93D-1AF9-3BFE-5DAB-6FAA86F0BBB7}" created="2022-01-22T22:19:15.415">
    <ac:txMkLst xmlns:ac="http://schemas.microsoft.com/office/drawing/2013/main/command">
      <pc:docMk xmlns:pc="http://schemas.microsoft.com/office/powerpoint/2013/main/command"/>
      <pc:sldMk xmlns:pc="http://schemas.microsoft.com/office/powerpoint/2013/main/command" cId="0" sldId="285"/>
      <ac:spMk id="3" creationId="{00000000-0000-0000-0000-000000000000}"/>
      <ac:txMk cp="603" len="7">
        <ac:context len="633" hash="3159870825"/>
      </ac:txMk>
    </ac:txMkLst>
    <p188:pos x="6844876" y="4350115"/>
    <p188:txBody>
      <a:bodyPr/>
      <a:lstStyle/>
      <a:p>
        <a:r>
          <a:rPr lang="en-US"/>
          <a:t>changed to new members</a:t>
        </a:r>
      </a:p>
    </p188:txBody>
  </p188:cm>
</p188:cmLst>
</file>

<file path=ppt/comments/modernComment_11E_0.xml><?xml version="1.0" encoding="utf-8"?>
<p188:cmLst xmlns:a="http://schemas.openxmlformats.org/drawingml/2006/main" xmlns:r="http://schemas.openxmlformats.org/officeDocument/2006/relationships" xmlns:p188="http://schemas.microsoft.com/office/powerpoint/2018/8/main">
  <p188:cm id="{33184679-EFA0-AF4B-BAB6-2BD7A7A1466E}" authorId="{616BA93D-1AF9-3BFE-5DAB-6FAA86F0BBB7}" created="2022-01-22T22:20:42.803">
    <pc:sldMkLst xmlns:pc="http://schemas.microsoft.com/office/powerpoint/2013/main/command">
      <pc:docMk/>
      <pc:sldMk cId="0" sldId="286"/>
    </pc:sldMkLst>
    <p188:txBody>
      <a:bodyPr/>
      <a:lstStyle/>
      <a:p>
        <a:r>
          <a:rPr lang="en-US"/>
          <a:t>Move up the title so the schedule could be expanded to be more readable</a:t>
        </a:r>
      </a:p>
    </p188:txBody>
  </p188:cm>
</p188:cmLst>
</file>

<file path=ppt/comments/modernComment_121_0.xml><?xml version="1.0" encoding="utf-8"?>
<p188:cmLst xmlns:a="http://schemas.openxmlformats.org/drawingml/2006/main" xmlns:r="http://schemas.openxmlformats.org/officeDocument/2006/relationships" xmlns:p188="http://schemas.microsoft.com/office/powerpoint/2018/8/main">
  <p188:cm id="{379FE99A-7E9E-0047-9B85-44D361137E72}" authorId="{616BA93D-1AF9-3BFE-5DAB-6FAA86F0BBB7}" created="2022-01-22T22:24:04.547">
    <pc:sldMkLst xmlns:pc="http://schemas.microsoft.com/office/powerpoint/2013/main/command">
      <pc:docMk/>
      <pc:sldMk cId="0" sldId="289"/>
    </pc:sldMkLst>
    <p188:txBody>
      <a:bodyPr/>
      <a:lstStyle/>
      <a:p>
        <a:r>
          <a:rPr lang="en-US"/>
          <a:t>added “the SE”
 commumity</a:t>
        </a:r>
      </a:p>
    </p188:txBody>
  </p188:cm>
</p188:cmLst>
</file>

<file path=ppt/comments/modernComment_124_979073A3.xml><?xml version="1.0" encoding="utf-8"?>
<p188:cmLst xmlns:a="http://schemas.openxmlformats.org/drawingml/2006/main" xmlns:r="http://schemas.openxmlformats.org/officeDocument/2006/relationships" xmlns:p188="http://schemas.microsoft.com/office/powerpoint/2018/8/main">
  <p188:cm id="{F05D55C4-F636-E246-9448-B483B8E2079F}" authorId="{616BA93D-1AF9-3BFE-5DAB-6FAA86F0BBB7}" created="2022-01-22T22:24:35.540">
    <ac:deMkLst xmlns:ac="http://schemas.microsoft.com/office/drawing/2013/main/command">
      <pc:docMk xmlns:pc="http://schemas.microsoft.com/office/powerpoint/2013/main/command"/>
      <pc:sldMk xmlns:pc="http://schemas.microsoft.com/office/powerpoint/2013/main/command" cId="2542826403" sldId="292"/>
      <ac:spMk id="17" creationId="{730F918D-9D8B-8342-9B31-CBE75EC18E84}"/>
    </ac:deMkLst>
    <p188:txBody>
      <a:bodyPr/>
      <a:lstStyle/>
      <a:p>
        <a:r>
          <a:rPr lang="en-US"/>
          <a:t>Added “new” to the NRVVLM block</a:t>
        </a:r>
      </a:p>
    </p188:txBody>
  </p188:cm>
  <p188:cm id="{3C023B29-CF07-F146-B53A-8DD4C5509486}" authorId="{616BA93D-1AF9-3BFE-5DAB-6FAA86F0BBB7}" created="2022-01-22T22:25:54.993">
    <pc:sldMkLst xmlns:pc="http://schemas.microsoft.com/office/powerpoint/2013/main/command">
      <pc:docMk/>
      <pc:sldMk cId="2542826403" sldId="292"/>
    </pc:sldMkLst>
    <p188:txBody>
      <a:bodyPr/>
      <a:lstStyle/>
      <a:p>
        <a:r>
          <a:rPr lang="en-US"/>
          <a:t>Added my name to the SE HB v5 input line.</a:t>
        </a:r>
      </a:p>
    </p188:txBody>
  </p188:cm>
</p188:cmLst>
</file>

<file path=ppt/comments/modernComment_12C_0.xml><?xml version="1.0" encoding="utf-8"?>
<p188:cmLst xmlns:a="http://schemas.openxmlformats.org/drawingml/2006/main" xmlns:r="http://schemas.openxmlformats.org/officeDocument/2006/relationships" xmlns:p188="http://schemas.microsoft.com/office/powerpoint/2018/8/main">
  <p188:cm id="{CF9529B8-ED00-0840-A349-8AA2590856CD}" authorId="{616BA93D-1AF9-3BFE-5DAB-6FAA86F0BBB7}" created="2022-01-22T22:28:49.068">
    <ac:deMkLst xmlns:ac="http://schemas.microsoft.com/office/drawing/2013/main/command">
      <pc:docMk xmlns:pc="http://schemas.microsoft.com/office/powerpoint/2013/main/command"/>
      <pc:sldMk xmlns:pc="http://schemas.microsoft.com/office/powerpoint/2013/main/command" cId="0" sldId="300"/>
      <ac:spMk id="2" creationId="{00000000-0000-0000-0000-000000000000}"/>
    </ac:deMkLst>
    <p188:txBody>
      <a:bodyPr/>
      <a:lstStyle/>
      <a:p>
        <a:r>
          <a:rPr lang="en-US"/>
          <a:t>added a space betwen Web and meetings</a:t>
        </a:r>
      </a:p>
    </p188:txBody>
  </p188:cm>
  <p188:cm id="{CD7B7924-5016-FA4E-B62D-38E395D5D8E1}" authorId="{616BA93D-1AF9-3BFE-5DAB-6FAA86F0BBB7}" created="2022-01-22T22:31:50.006">
    <pc:sldMkLst xmlns:pc="http://schemas.microsoft.com/office/powerpoint/2013/main/command">
      <pc:docMk/>
      <pc:sldMk cId="0" sldId="300"/>
    </pc:sldMkLst>
    <p188:txBody>
      <a:bodyPr/>
      <a:lstStyle/>
      <a:p>
        <a:r>
          <a:rPr lang="en-US"/>
          <a:t>You could also include IE2021 meetings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pPr/>
              <a:t>1/25/2022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pPr/>
              <a:t>‹#›</a:t>
            </a:fld>
            <a:endParaRPr lang="en-US"/>
          </a:p>
        </p:txBody>
      </p:sp>
    </p:spTree>
    <p:extLst>
      <p:ext uri="{BB962C8B-B14F-4D97-AF65-F5344CB8AC3E}">
        <p14:creationId xmlns=""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pPr/>
              <a:t>1/25/2022</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pPr/>
              <a:t>‹#›</a:t>
            </a:fld>
            <a:endParaRPr lang="en-US"/>
          </a:p>
        </p:txBody>
      </p:sp>
    </p:spTree>
    <p:extLst>
      <p:ext uri="{BB962C8B-B14F-4D97-AF65-F5344CB8AC3E}">
        <p14:creationId xmlns=""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9CB85D96-4FDB-7148-B18B-46402D7060DF}" type="slidenum">
              <a:rPr lang="en-US" smtClean="0"/>
              <a:pPr/>
              <a:t>1</a:t>
            </a:fld>
            <a:endParaRPr lang="en-US"/>
          </a:p>
        </p:txBody>
      </p:sp>
    </p:spTree>
    <p:extLst>
      <p:ext uri="{BB962C8B-B14F-4D97-AF65-F5344CB8AC3E}">
        <p14:creationId xmlns="" xmlns:p14="http://schemas.microsoft.com/office/powerpoint/2010/main" val="4183408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/IW2022</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5" y="512779"/>
            <a:ext cx="5802453" cy="1914003"/>
          </a:xfrm>
          <a:prstGeom prst="rect">
            <a:avLst/>
          </a:prstGeom>
        </p:spPr>
      </p:pic>
    </p:spTree>
    <p:extLst>
      <p:ext uri="{BB962C8B-B14F-4D97-AF65-F5344CB8AC3E}">
        <p14:creationId xmlns=""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2B188-3880-2C4D-B804-4766B611A21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40747-8075-9446-A955-08A76180D4EB}"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/IW2022</a:t>
            </a:r>
          </a:p>
        </p:txBody>
      </p:sp>
      <p:pic>
        <p:nvPicPr>
          <p:cNvPr id="7" name="Picture 6"/>
          <p:cNvPicPr>
            <a:picLocks noChangeAspect="1"/>
          </p:cNvPicPr>
          <p:nvPr userDrawn="1"/>
        </p:nvPicPr>
        <p:blipFill>
          <a:blip r:embed="rId2"/>
          <a:srcRect/>
          <a:stretch/>
        </p:blipFill>
        <p:spPr>
          <a:xfrm>
            <a:off x="2926702" y="1749077"/>
            <a:ext cx="5802453" cy="1914003"/>
          </a:xfrm>
          <a:prstGeom prst="rect">
            <a:avLst/>
          </a:prstGeom>
        </p:spPr>
      </p:pic>
    </p:spTree>
    <p:extLst>
      <p:ext uri="{BB962C8B-B14F-4D97-AF65-F5344CB8AC3E}">
        <p14:creationId xmlns=""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CC620-E195-0345-A72F-F397522C5CED}"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10CDE8-F1BB-434D-B4CD-1F60828C1078}"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B3083B-50A5-094E-8A79-2059BCE24B4D}" type="datetime5">
              <a:rPr lang="fr-FR" smtClean="0"/>
              <a:pPr/>
              <a:t>25-janv.-22</a:t>
            </a:fld>
            <a:endParaRPr lang="en-US"/>
          </a:p>
        </p:txBody>
      </p:sp>
      <p:sp>
        <p:nvSpPr>
          <p:cNvPr id="6" name="Footer Placeholder 5"/>
          <p:cNvSpPr>
            <a:spLocks noGrp="1"/>
          </p:cNvSpPr>
          <p:nvPr>
            <p:ph type="ftr" sz="quarter" idx="11"/>
          </p:nvPr>
        </p:nvSpPr>
        <p:spPr/>
        <p:txBody>
          <a:bodyPr/>
          <a:lstStyle/>
          <a:p>
            <a:r>
              <a:rPr lang="en-US"/>
              <a:t>www.incose.org/IW2022</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77737-5F1F-2F4A-838D-F9F91DAD31A0}" type="datetime5">
              <a:rPr lang="fr-FR" smtClean="0"/>
              <a:pPr/>
              <a:t>25-janv.-22</a:t>
            </a:fld>
            <a:endParaRPr lang="en-US"/>
          </a:p>
        </p:txBody>
      </p:sp>
      <p:sp>
        <p:nvSpPr>
          <p:cNvPr id="8" name="Footer Placeholder 7"/>
          <p:cNvSpPr>
            <a:spLocks noGrp="1"/>
          </p:cNvSpPr>
          <p:nvPr>
            <p:ph type="ftr" sz="quarter" idx="11"/>
          </p:nvPr>
        </p:nvSpPr>
        <p:spPr/>
        <p:txBody>
          <a:bodyPr/>
          <a:lstStyle/>
          <a:p>
            <a:r>
              <a:rPr lang="en-US"/>
              <a:t>www.incose.org/IW2022</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BEE642-12B7-7B41-88D6-5F0764F84AAD}" type="datetime5">
              <a:rPr lang="fr-FR" smtClean="0"/>
              <a:pPr/>
              <a:t>25-janv.-22</a:t>
            </a:fld>
            <a:endParaRPr lang="en-US"/>
          </a:p>
        </p:txBody>
      </p:sp>
      <p:sp>
        <p:nvSpPr>
          <p:cNvPr id="4" name="Footer Placeholder 3"/>
          <p:cNvSpPr>
            <a:spLocks noGrp="1"/>
          </p:cNvSpPr>
          <p:nvPr>
            <p:ph type="ftr" sz="quarter" idx="11"/>
          </p:nvPr>
        </p:nvSpPr>
        <p:spPr/>
        <p:txBody>
          <a:bodyPr/>
          <a:lstStyle/>
          <a:p>
            <a:r>
              <a:rPr lang="en-US"/>
              <a:t>www.incose.org/IW2022</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BDFF8-1242-A841-86D9-B90DD6520279}" type="datetime5">
              <a:rPr lang="fr-FR" smtClean="0"/>
              <a:pPr/>
              <a:t>25-janv.-22</a:t>
            </a:fld>
            <a:endParaRPr lang="en-US"/>
          </a:p>
        </p:txBody>
      </p:sp>
      <p:sp>
        <p:nvSpPr>
          <p:cNvPr id="3" name="Footer Placeholder 2"/>
          <p:cNvSpPr>
            <a:spLocks noGrp="1"/>
          </p:cNvSpPr>
          <p:nvPr>
            <p:ph type="ftr" sz="quarter" idx="11"/>
          </p:nvPr>
        </p:nvSpPr>
        <p:spPr/>
        <p:txBody>
          <a:bodyPr/>
          <a:lstStyle/>
          <a:p>
            <a:r>
              <a:rPr lang="en-US"/>
              <a:t>www.incose.org/IW2022</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DB16622-F6B5-A24A-950D-66843726638A}" type="datetime5">
              <a:rPr lang="fr-FR" smtClean="0"/>
              <a:pPr/>
              <a:t>25-janv.-22</a:t>
            </a:fld>
            <a:endParaRPr lang="en-US"/>
          </a:p>
        </p:txBody>
      </p:sp>
      <p:sp>
        <p:nvSpPr>
          <p:cNvPr id="6" name="Footer Placeholder 5"/>
          <p:cNvSpPr>
            <a:spLocks noGrp="1"/>
          </p:cNvSpPr>
          <p:nvPr>
            <p:ph type="ftr" sz="quarter" idx="11"/>
          </p:nvPr>
        </p:nvSpPr>
        <p:spPr/>
        <p:txBody>
          <a:bodyPr/>
          <a:lstStyle/>
          <a:p>
            <a:r>
              <a:rPr lang="en-US"/>
              <a:t>www.incose.org/IW2022</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C1333A7-3BA8-F74F-AA4C-5E32DA450B59}" type="datetime5">
              <a:rPr lang="fr-FR" smtClean="0"/>
              <a:pPr/>
              <a:t>25-janv.-22</a:t>
            </a:fld>
            <a:endParaRPr lang="en-US"/>
          </a:p>
        </p:txBody>
      </p:sp>
      <p:sp>
        <p:nvSpPr>
          <p:cNvPr id="6" name="Footer Placeholder 5"/>
          <p:cNvSpPr>
            <a:spLocks noGrp="1"/>
          </p:cNvSpPr>
          <p:nvPr>
            <p:ph type="ftr" sz="quarter" idx="11"/>
          </p:nvPr>
        </p:nvSpPr>
        <p:spPr/>
        <p:txBody>
          <a:bodyPr/>
          <a:lstStyle/>
          <a:p>
            <a:r>
              <a:rPr lang="en-US"/>
              <a:t>www.incose.org/IW2022</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4EBD2917-6528-B24E-9422-978ED4942E20}" type="datetime5">
              <a:rPr lang="fr-FR" smtClean="0"/>
              <a:pPr/>
              <a:t>25-janv.-22</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www.incose.org/IW2022</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pPr/>
              <a:t>‹#›</a:t>
            </a:fld>
            <a:endParaRPr lang="en-US" dirty="0"/>
          </a:p>
        </p:txBody>
      </p:sp>
      <p:pic>
        <p:nvPicPr>
          <p:cNvPr id="7" name="Picture 6" descr="logo-IW.png"/>
          <p:cNvPicPr>
            <a:picLocks noChangeAspect="1"/>
          </p:cNvPicPr>
          <p:nvPr/>
        </p:nvPicPr>
        <p:blipFill>
          <a:blip r:embed="rId15">
            <a:extLst>
              <a:ext uri="{28A0092B-C50C-407E-A947-70E740481C1C}">
                <a14:useLocalDpi xmlns=""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nnect.incose.org/WorkingGroups/Requirements/Pages/Home.aspx"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channel/UCadgYaqKWDckenP2SU8-cPw/playlist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cose.org/products-and-publications/webina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nect.incose.org/WorkingGroups/Requirements/RWG_IW2021/SitePages/Home.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nnect.incose.org/WorkingGroups/Requirements/RWGMeetings/SitePages/Home.aspx" TargetMode="External"/><Relationship Id="rId1" Type="http://schemas.openxmlformats.org/officeDocument/2006/relationships/slideLayout" Target="../slideLayouts/slideLayout2.xml"/><Relationship Id="rId4" Type="http://schemas.microsoft.com/office/2018/10/relationships/comments" Target="../comments/modernComment_12C_0.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D_0.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onnect.incose.org/WorkingGroups/Requirements/Pages/Home.aspx" TargetMode="External"/><Relationship Id="rId1" Type="http://schemas.openxmlformats.org/officeDocument/2006/relationships/slideLayout" Target="../slideLayouts/slideLayout2.xml"/><Relationship Id="rId5" Type="http://schemas.microsoft.com/office/2018/10/relationships/comments" Target="../comments/modernComment_11E_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21_0.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onnect.incose.org/WorkingGroups/Requirements/Pages/Home.aspx"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24_979073A3.xm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Pre-IW2022 Event Kickoff</a:t>
            </a:r>
          </a:p>
        </p:txBody>
      </p:sp>
      <p:sp>
        <p:nvSpPr>
          <p:cNvPr id="5" name="Subtitle 4"/>
          <p:cNvSpPr>
            <a:spLocks noGrp="1"/>
          </p:cNvSpPr>
          <p:nvPr>
            <p:ph type="subTitle" idx="1"/>
          </p:nvPr>
        </p:nvSpPr>
        <p:spPr/>
        <p:txBody>
          <a:bodyPr/>
          <a:lstStyle/>
          <a:p>
            <a:r>
              <a:rPr lang="en-US" dirty="0"/>
              <a:t>INCOSE Requirements Working Group</a:t>
            </a:r>
          </a:p>
        </p:txBody>
      </p:sp>
    </p:spTree>
    <p:extLst>
      <p:ext uri="{BB962C8B-B14F-4D97-AF65-F5344CB8AC3E}">
        <p14:creationId xmlns="" xmlns:p14="http://schemas.microsoft.com/office/powerpoint/2010/main" val="16342694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Events</a:t>
            </a:r>
          </a:p>
        </p:txBody>
      </p:sp>
      <p:sp>
        <p:nvSpPr>
          <p:cNvPr id="3" name="Content Placeholder 2"/>
          <p:cNvSpPr>
            <a:spLocks noGrp="1"/>
          </p:cNvSpPr>
          <p:nvPr>
            <p:ph idx="1"/>
          </p:nvPr>
        </p:nvSpPr>
        <p:spPr>
          <a:xfrm>
            <a:off x="609918" y="1600201"/>
            <a:ext cx="6088062" cy="4305299"/>
          </a:xfrm>
        </p:spPr>
        <p:txBody>
          <a:bodyPr>
            <a:normAutofit fontScale="62500" lnSpcReduction="20000"/>
          </a:bodyPr>
          <a:lstStyle/>
          <a:p>
            <a:r>
              <a:rPr lang="en-US" dirty="0"/>
              <a:t>RWG engages the INCOSE community through regular events around the topic of Requirements Engineering</a:t>
            </a:r>
          </a:p>
          <a:p>
            <a:pPr lvl="1"/>
            <a:r>
              <a:rPr lang="en-US" dirty="0"/>
              <a:t>Guest speakers on Requirements Topics</a:t>
            </a:r>
          </a:p>
          <a:p>
            <a:pPr lvl="1"/>
            <a:r>
              <a:rPr lang="en-US" dirty="0"/>
              <a:t>RWG Exchange Cafés</a:t>
            </a:r>
          </a:p>
          <a:p>
            <a:r>
              <a:rPr lang="en-US" dirty="0"/>
              <a:t>RWG members contribute ideas towards topics discussed and are encouraged to share their experiences and questions with the broad working group community.</a:t>
            </a:r>
          </a:p>
          <a:p>
            <a:pPr>
              <a:buNone/>
            </a:pPr>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10</a:t>
            </a:fld>
            <a:endParaRPr lang="en-US"/>
          </a:p>
        </p:txBody>
      </p:sp>
      <p:pic>
        <p:nvPicPr>
          <p:cNvPr id="2050" name="Picture 2" descr="C:\Users\Owner\OneDrive\Documents\INCOSE\RWG\RWG Meetings\RWG Cafe\8-6-20\RWG exchange cafe 8-6-20.JPG"/>
          <p:cNvPicPr>
            <a:picLocks noChangeAspect="1" noChangeArrowheads="1"/>
          </p:cNvPicPr>
          <p:nvPr/>
        </p:nvPicPr>
        <p:blipFill>
          <a:blip r:embed="rId2"/>
          <a:srcRect/>
          <a:stretch>
            <a:fillRect/>
          </a:stretch>
        </p:blipFill>
        <p:spPr bwMode="auto">
          <a:xfrm>
            <a:off x="6872288" y="1024097"/>
            <a:ext cx="5203825" cy="2562490"/>
          </a:xfrm>
          <a:prstGeom prst="rect">
            <a:avLst/>
          </a:prstGeom>
          <a:noFill/>
        </p:spPr>
      </p:pic>
      <p:pic>
        <p:nvPicPr>
          <p:cNvPr id="3074" name="Picture 2" descr="C:\Users\Owner\OneDrive\Documents\INCOSE\RWG\RWG IS-IW Events\RWG IW2020 Events\Photos\IMG_1210 - Copy.JPEG"/>
          <p:cNvPicPr>
            <a:picLocks noChangeAspect="1" noChangeArrowheads="1"/>
          </p:cNvPicPr>
          <p:nvPr/>
        </p:nvPicPr>
        <p:blipFill>
          <a:blip r:embed="rId3"/>
          <a:srcRect/>
          <a:stretch>
            <a:fillRect/>
          </a:stretch>
        </p:blipFill>
        <p:spPr bwMode="auto">
          <a:xfrm>
            <a:off x="9618451" y="4158932"/>
            <a:ext cx="1413444" cy="1746568"/>
          </a:xfrm>
          <a:prstGeom prst="rect">
            <a:avLst/>
          </a:prstGeom>
          <a:noFill/>
        </p:spPr>
      </p:pic>
      <p:pic>
        <p:nvPicPr>
          <p:cNvPr id="9" name="Picture 3" descr="C:\Users\Owner\OneDrive\Documents\INCOSE\RWG\RWG IS-IW Events\RWG IW2020 Events\Photos\IMG_1212 - Copy.JPEG"/>
          <p:cNvPicPr>
            <a:picLocks noChangeAspect="1" noChangeArrowheads="1"/>
          </p:cNvPicPr>
          <p:nvPr/>
        </p:nvPicPr>
        <p:blipFill>
          <a:blip r:embed="rId4"/>
          <a:srcRect/>
          <a:stretch>
            <a:fillRect/>
          </a:stretch>
        </p:blipFill>
        <p:spPr bwMode="auto">
          <a:xfrm>
            <a:off x="7648575" y="3814028"/>
            <a:ext cx="1254495" cy="182890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RWG Connect Site</a:t>
            </a:r>
          </a:p>
        </p:txBody>
      </p:sp>
      <p:sp>
        <p:nvSpPr>
          <p:cNvPr id="9" name="Content Placeholder 8"/>
          <p:cNvSpPr>
            <a:spLocks noGrp="1"/>
          </p:cNvSpPr>
          <p:nvPr>
            <p:ph sz="half" idx="2"/>
          </p:nvPr>
        </p:nvSpPr>
        <p:spPr>
          <a:xfrm>
            <a:off x="609918" y="1653541"/>
            <a:ext cx="5389723" cy="2794634"/>
          </a:xfrm>
        </p:spPr>
        <p:txBody>
          <a:bodyPr>
            <a:noAutofit/>
          </a:bodyPr>
          <a:lstStyle/>
          <a:p>
            <a:r>
              <a:rPr lang="en-US" sz="2800" dirty="0"/>
              <a:t>Information about RWG meetings, products, and ongoing efforts are found on the </a:t>
            </a:r>
            <a:r>
              <a:rPr lang="en-US" sz="2800" dirty="0">
                <a:hlinkClick r:id="rId2"/>
              </a:rPr>
              <a:t>INCOSE RWG Connect </a:t>
            </a:r>
            <a:r>
              <a:rPr lang="en-US" sz="2800" dirty="0"/>
              <a:t>website, available to INCOSE members.</a:t>
            </a:r>
          </a:p>
        </p:txBody>
      </p:sp>
      <p:sp>
        <p:nvSpPr>
          <p:cNvPr id="10" name="Text Placeholder 9"/>
          <p:cNvSpPr>
            <a:spLocks noGrp="1"/>
          </p:cNvSpPr>
          <p:nvPr>
            <p:ph type="body" sz="quarter" idx="3"/>
          </p:nvPr>
        </p:nvSpPr>
        <p:spPr>
          <a:xfrm>
            <a:off x="6406894" y="1535113"/>
            <a:ext cx="5181540" cy="639763"/>
          </a:xfrm>
        </p:spPr>
        <p:txBody>
          <a:bodyPr>
            <a:normAutofit fontScale="70000" lnSpcReduction="20000"/>
          </a:bodyPr>
          <a:lstStyle/>
          <a:p>
            <a:r>
              <a:rPr lang="en-US" dirty="0"/>
              <a:t>https://connect.incose.org/WorkingGroups/Requirements/Pages/Home.aspx</a:t>
            </a:r>
          </a:p>
        </p:txBody>
      </p:sp>
      <p:sp>
        <p:nvSpPr>
          <p:cNvPr id="4" name="Date Placeholder 3"/>
          <p:cNvSpPr>
            <a:spLocks noGrp="1"/>
          </p:cNvSpPr>
          <p:nvPr>
            <p:ph type="dt" sz="half" idx="10"/>
          </p:nvPr>
        </p:nvSpPr>
        <p:spPr/>
        <p:txBody>
          <a:bodyPr/>
          <a:lstStyle/>
          <a:p>
            <a:fld id="{EF003B9A-A8FB-B748-9DA5-2F6B861E43C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11</a:t>
            </a:fld>
            <a:endParaRPr lang="en-US"/>
          </a:p>
        </p:txBody>
      </p:sp>
      <p:pic>
        <p:nvPicPr>
          <p:cNvPr id="6146" name="Picture 2"/>
          <p:cNvPicPr>
            <a:picLocks noChangeAspect="1" noChangeArrowheads="1"/>
          </p:cNvPicPr>
          <p:nvPr/>
        </p:nvPicPr>
        <p:blipFill>
          <a:blip r:embed="rId3"/>
          <a:srcRect/>
          <a:stretch>
            <a:fillRect/>
          </a:stretch>
        </p:blipFill>
        <p:spPr bwMode="auto">
          <a:xfrm>
            <a:off x="6164225" y="2314574"/>
            <a:ext cx="5424209" cy="3200401"/>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02337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RWG Yammer Community</a:t>
            </a:r>
          </a:p>
        </p:txBody>
      </p:sp>
      <p:sp>
        <p:nvSpPr>
          <p:cNvPr id="9" name="Content Placeholder 8"/>
          <p:cNvSpPr>
            <a:spLocks noGrp="1"/>
          </p:cNvSpPr>
          <p:nvPr>
            <p:ph sz="half" idx="2"/>
          </p:nvPr>
        </p:nvSpPr>
        <p:spPr>
          <a:xfrm>
            <a:off x="609918" y="1653540"/>
            <a:ext cx="5389723" cy="4472623"/>
          </a:xfrm>
        </p:spPr>
        <p:txBody>
          <a:bodyPr>
            <a:normAutofit fontScale="70000" lnSpcReduction="20000"/>
          </a:bodyPr>
          <a:lstStyle/>
          <a:p>
            <a:r>
              <a:rPr lang="en-US" b="1" dirty="0"/>
              <a:t>New in 2021! </a:t>
            </a:r>
            <a:r>
              <a:rPr lang="en-US" dirty="0"/>
              <a:t>The</a:t>
            </a:r>
            <a:r>
              <a:rPr lang="en-US" b="1" dirty="0"/>
              <a:t> </a:t>
            </a:r>
            <a:r>
              <a:rPr lang="en-US" dirty="0"/>
              <a:t>INCOSE organization has established Microsoft platforms for INCOSE member engagement.</a:t>
            </a:r>
          </a:p>
          <a:p>
            <a:r>
              <a:rPr lang="en-US" dirty="0"/>
              <a:t>Upon obtaining the member login from the INCOSE CIO Barclay Brown, navigate to Communities (Yammer) and join the Requirements Working Group Community.</a:t>
            </a:r>
          </a:p>
          <a:p>
            <a:r>
              <a:rPr lang="en-US" dirty="0"/>
              <a:t>This platform enables more interactive announcements, questions, and discussions throughout the year!</a:t>
            </a:r>
          </a:p>
        </p:txBody>
      </p:sp>
      <p:sp>
        <p:nvSpPr>
          <p:cNvPr id="4" name="Date Placeholder 3"/>
          <p:cNvSpPr>
            <a:spLocks noGrp="1"/>
          </p:cNvSpPr>
          <p:nvPr>
            <p:ph type="dt" sz="half" idx="10"/>
          </p:nvPr>
        </p:nvSpPr>
        <p:spPr/>
        <p:txBody>
          <a:bodyPr/>
          <a:lstStyle/>
          <a:p>
            <a:fld id="{EF003B9A-A8FB-B748-9DA5-2F6B861E43C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12</a:t>
            </a:fld>
            <a:endParaRPr lang="en-US"/>
          </a:p>
        </p:txBody>
      </p:sp>
      <p:pic>
        <p:nvPicPr>
          <p:cNvPr id="7170" name="Picture 2"/>
          <p:cNvPicPr>
            <a:picLocks noChangeAspect="1" noChangeArrowheads="1"/>
          </p:cNvPicPr>
          <p:nvPr/>
        </p:nvPicPr>
        <p:blipFill>
          <a:blip r:embed="rId2"/>
          <a:srcRect/>
          <a:stretch>
            <a:fillRect/>
          </a:stretch>
        </p:blipFill>
        <p:spPr bwMode="auto">
          <a:xfrm>
            <a:off x="6069471" y="1596390"/>
            <a:ext cx="5683656" cy="3276600"/>
          </a:xfrm>
          <a:prstGeom prst="rect">
            <a:avLst/>
          </a:prstGeom>
          <a:noFill/>
          <a:ln w="9525">
            <a:solidFill>
              <a:schemeClr val="tx1"/>
            </a:solidFill>
            <a:miter lim="800000"/>
            <a:headEnd/>
            <a:tailEnd/>
          </a:ln>
        </p:spPr>
      </p:pic>
      <p:sp>
        <p:nvSpPr>
          <p:cNvPr id="13" name="TextBox 12"/>
          <p:cNvSpPr txBox="1"/>
          <p:nvPr/>
        </p:nvSpPr>
        <p:spPr>
          <a:xfrm>
            <a:off x="6210300" y="5019675"/>
            <a:ext cx="5406708"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a:r>
              <a:rPr lang="en-US" sz="2000" dirty="0"/>
              <a:t>Access to Communities is through the Microsoft Teams App, or the online Microsoft Teams site.</a:t>
            </a:r>
          </a:p>
        </p:txBody>
      </p:sp>
    </p:spTree>
    <p:extLst>
      <p:ext uri="{BB962C8B-B14F-4D97-AF65-F5344CB8AC3E}">
        <p14:creationId xmlns="" xmlns:p14="http://schemas.microsoft.com/office/powerpoint/2010/main" val="302337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RWG YouTube Channel</a:t>
            </a:r>
          </a:p>
        </p:txBody>
      </p:sp>
      <p:sp>
        <p:nvSpPr>
          <p:cNvPr id="9" name="Content Placeholder 8"/>
          <p:cNvSpPr>
            <a:spLocks noGrp="1"/>
          </p:cNvSpPr>
          <p:nvPr>
            <p:ph sz="half" idx="2"/>
          </p:nvPr>
        </p:nvSpPr>
        <p:spPr>
          <a:xfrm>
            <a:off x="609918" y="1653540"/>
            <a:ext cx="5389723" cy="4472623"/>
          </a:xfrm>
        </p:spPr>
        <p:txBody>
          <a:bodyPr>
            <a:normAutofit fontScale="70000" lnSpcReduction="20000"/>
          </a:bodyPr>
          <a:lstStyle/>
          <a:p>
            <a:r>
              <a:rPr lang="en-US" b="1" dirty="0"/>
              <a:t>New in 2021! </a:t>
            </a:r>
            <a:r>
              <a:rPr lang="en-US" dirty="0"/>
              <a:t>The</a:t>
            </a:r>
            <a:r>
              <a:rPr lang="en-US" b="1" dirty="0"/>
              <a:t> </a:t>
            </a:r>
            <a:r>
              <a:rPr lang="en-US" dirty="0"/>
              <a:t>INCOSE RWG chairs have created a </a:t>
            </a:r>
            <a:r>
              <a:rPr lang="en-US" dirty="0">
                <a:hlinkClick r:id="rId2"/>
              </a:rPr>
              <a:t>YouTube </a:t>
            </a:r>
            <a:r>
              <a:rPr lang="en-US" dirty="0"/>
              <a:t>channel to post recordings of meetings and presentations to the broader community.</a:t>
            </a:r>
          </a:p>
          <a:p>
            <a:r>
              <a:rPr lang="en-US" dirty="0"/>
              <a:t>This is available to everyone that would like to catch up on events and learn more about the RWG efforts and products.</a:t>
            </a:r>
          </a:p>
          <a:p>
            <a:r>
              <a:rPr lang="en-US" dirty="0"/>
              <a:t>This is also available to non-INCOSE members as a method to attract interest in potentially joining INCOSE and the RWG and share good options to all that engage in needs and requirements efforts.</a:t>
            </a:r>
          </a:p>
        </p:txBody>
      </p:sp>
      <p:sp>
        <p:nvSpPr>
          <p:cNvPr id="4" name="Date Placeholder 3"/>
          <p:cNvSpPr>
            <a:spLocks noGrp="1"/>
          </p:cNvSpPr>
          <p:nvPr>
            <p:ph type="dt" sz="half" idx="10"/>
          </p:nvPr>
        </p:nvSpPr>
        <p:spPr/>
        <p:txBody>
          <a:bodyPr/>
          <a:lstStyle/>
          <a:p>
            <a:fld id="{EF003B9A-A8FB-B748-9DA5-2F6B861E43C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13</a:t>
            </a:fld>
            <a:endParaRPr lang="en-US"/>
          </a:p>
        </p:txBody>
      </p:sp>
      <p:pic>
        <p:nvPicPr>
          <p:cNvPr id="8194" name="Picture 2"/>
          <p:cNvPicPr>
            <a:picLocks noChangeAspect="1" noChangeArrowheads="1"/>
          </p:cNvPicPr>
          <p:nvPr/>
        </p:nvPicPr>
        <p:blipFill>
          <a:blip r:embed="rId3"/>
          <a:srcRect/>
          <a:stretch>
            <a:fillRect/>
          </a:stretch>
        </p:blipFill>
        <p:spPr bwMode="auto">
          <a:xfrm>
            <a:off x="5999641" y="2174876"/>
            <a:ext cx="6002611" cy="3433763"/>
          </a:xfrm>
          <a:prstGeom prst="rect">
            <a:avLst/>
          </a:prstGeom>
          <a:noFill/>
          <a:ln w="9525">
            <a:solidFill>
              <a:schemeClr val="tx1"/>
            </a:solidFill>
            <a:miter lim="800000"/>
            <a:headEnd/>
            <a:tailEnd/>
          </a:ln>
        </p:spPr>
      </p:pic>
      <p:sp>
        <p:nvSpPr>
          <p:cNvPr id="10" name="Text Placeholder 9"/>
          <p:cNvSpPr>
            <a:spLocks noGrp="1"/>
          </p:cNvSpPr>
          <p:nvPr>
            <p:ph type="body" sz="quarter" idx="3"/>
          </p:nvPr>
        </p:nvSpPr>
        <p:spPr>
          <a:xfrm>
            <a:off x="6406893" y="1535113"/>
            <a:ext cx="5181540" cy="639763"/>
          </a:xfrm>
        </p:spPr>
        <p:txBody>
          <a:bodyPr>
            <a:normAutofit fontScale="70000" lnSpcReduction="20000"/>
          </a:bodyPr>
          <a:lstStyle/>
          <a:p>
            <a:r>
              <a:rPr lang="en-US" dirty="0"/>
              <a:t>https://www.youtube.com/channel/UCadgYaqKWDckenP2SU8-cPw/playlists</a:t>
            </a:r>
          </a:p>
        </p:txBody>
      </p:sp>
    </p:spTree>
    <p:extLst>
      <p:ext uri="{BB962C8B-B14F-4D97-AF65-F5344CB8AC3E}">
        <p14:creationId xmlns="" xmlns:p14="http://schemas.microsoft.com/office/powerpoint/2010/main" val="302337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Become Involved in RWG</a:t>
            </a:r>
          </a:p>
        </p:txBody>
      </p:sp>
      <p:sp>
        <p:nvSpPr>
          <p:cNvPr id="3" name="Content Placeholder 2"/>
          <p:cNvSpPr>
            <a:spLocks noGrp="1"/>
          </p:cNvSpPr>
          <p:nvPr>
            <p:ph idx="1"/>
          </p:nvPr>
        </p:nvSpPr>
        <p:spPr>
          <a:xfrm>
            <a:off x="609918" y="1600201"/>
            <a:ext cx="6352857" cy="4756150"/>
          </a:xfrm>
        </p:spPr>
        <p:txBody>
          <a:bodyPr>
            <a:normAutofit fontScale="55000" lnSpcReduction="20000"/>
          </a:bodyPr>
          <a:lstStyle/>
          <a:p>
            <a:r>
              <a:rPr lang="en-US" dirty="0"/>
              <a:t>As a large working group, the RWG has been very active in virtual events as well as smaller product team efforts.</a:t>
            </a:r>
          </a:p>
          <a:p>
            <a:r>
              <a:rPr lang="en-US" dirty="0"/>
              <a:t>Joining the working group enables the members to learn about the products, provide opportunity to contribute (or review), and participate in the RWG virtual events with other practitioners.</a:t>
            </a:r>
          </a:p>
          <a:p>
            <a:r>
              <a:rPr lang="en-US" dirty="0"/>
              <a:t>Members can be very involved (product support) or minimally involved (watch meeting recordings), the intention is to enable all levels of participation and interaction.</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14</a:t>
            </a:fld>
            <a:endParaRPr lang="en-US"/>
          </a:p>
        </p:txBody>
      </p:sp>
      <p:pic>
        <p:nvPicPr>
          <p:cNvPr id="5122" name="Picture 2"/>
          <p:cNvPicPr>
            <a:picLocks noChangeAspect="1" noChangeArrowheads="1"/>
          </p:cNvPicPr>
          <p:nvPr/>
        </p:nvPicPr>
        <p:blipFill>
          <a:blip r:embed="rId2"/>
          <a:srcRect/>
          <a:stretch>
            <a:fillRect/>
          </a:stretch>
        </p:blipFill>
        <p:spPr bwMode="auto">
          <a:xfrm>
            <a:off x="7245033" y="3209925"/>
            <a:ext cx="4343400" cy="2038350"/>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7404100" y="1600201"/>
            <a:ext cx="3590925" cy="952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206F0-1644-564B-A244-82B88DB5BC3C}" type="datetime5">
              <a:rPr lang="fr-FR" smtClean="0"/>
              <a:pPr/>
              <a:t>25-janv.-22</a:t>
            </a:fld>
            <a:endParaRPr lang="en-US"/>
          </a:p>
        </p:txBody>
      </p:sp>
      <p:sp>
        <p:nvSpPr>
          <p:cNvPr id="3" name="Footer Placeholder 2"/>
          <p:cNvSpPr>
            <a:spLocks noGrp="1"/>
          </p:cNvSpPr>
          <p:nvPr>
            <p:ph type="ftr" sz="quarter" idx="11"/>
          </p:nvPr>
        </p:nvSpPr>
        <p:spPr/>
        <p:txBody>
          <a:bodyPr/>
          <a:lstStyle/>
          <a:p>
            <a:r>
              <a:rPr lang="en-US" dirty="0"/>
              <a:t>www.incose.org/IW2022</a:t>
            </a:r>
          </a:p>
        </p:txBody>
      </p:sp>
      <p:sp>
        <p:nvSpPr>
          <p:cNvPr id="4" name="Slide Number Placeholder 3"/>
          <p:cNvSpPr>
            <a:spLocks noGrp="1"/>
          </p:cNvSpPr>
          <p:nvPr>
            <p:ph type="sldNum" sz="quarter" idx="12"/>
          </p:nvPr>
        </p:nvSpPr>
        <p:spPr/>
        <p:txBody>
          <a:bodyPr/>
          <a:lstStyle/>
          <a:p>
            <a:fld id="{924B41C4-1474-8D42-B330-D2828683839D}" type="slidenum">
              <a:rPr lang="en-US" smtClean="0"/>
              <a:pPr/>
              <a:t>15</a:t>
            </a:fld>
            <a:endParaRPr lang="en-US"/>
          </a:p>
        </p:txBody>
      </p:sp>
      <p:sp>
        <p:nvSpPr>
          <p:cNvPr id="5" name="Title 4"/>
          <p:cNvSpPr>
            <a:spLocks noGrp="1"/>
          </p:cNvSpPr>
          <p:nvPr>
            <p:ph type="ctrTitle"/>
          </p:nvPr>
        </p:nvSpPr>
        <p:spPr/>
        <p:txBody>
          <a:bodyPr/>
          <a:lstStyle/>
          <a:p>
            <a:r>
              <a:rPr lang="en-US" dirty="0"/>
              <a:t>INCOSE RWG 2021 Activities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INCOSE RWG Activities for 2021</a:t>
            </a:r>
          </a:p>
        </p:txBody>
      </p:sp>
      <p:sp>
        <p:nvSpPr>
          <p:cNvPr id="3" name="Content Placeholder 2"/>
          <p:cNvSpPr>
            <a:spLocks noGrp="1"/>
          </p:cNvSpPr>
          <p:nvPr>
            <p:ph idx="1"/>
          </p:nvPr>
        </p:nvSpPr>
        <p:spPr>
          <a:xfrm>
            <a:off x="609918" y="1600201"/>
            <a:ext cx="10978515" cy="4756150"/>
          </a:xfrm>
        </p:spPr>
        <p:txBody>
          <a:bodyPr>
            <a:normAutofit fontScale="55000" lnSpcReduction="20000"/>
          </a:bodyPr>
          <a:lstStyle/>
          <a:p>
            <a:r>
              <a:rPr lang="en-US" dirty="0"/>
              <a:t>The INCOSE RWG is an active working group with regular activities throughout the year, including:</a:t>
            </a:r>
          </a:p>
          <a:p>
            <a:pPr lvl="1"/>
            <a:r>
              <a:rPr lang="en-US" dirty="0"/>
              <a:t>Regular Web Meetings, Speakers or Exchange Cafés</a:t>
            </a:r>
          </a:p>
          <a:p>
            <a:pPr lvl="1"/>
            <a:r>
              <a:rPr lang="en-US" dirty="0"/>
              <a:t>INCOSE Webinars</a:t>
            </a:r>
          </a:p>
          <a:p>
            <a:pPr lvl="2"/>
            <a:r>
              <a:rPr lang="en-US" dirty="0">
                <a:hlinkClick r:id="rId2"/>
              </a:rPr>
              <a:t>https://www.incose.org/products-and-publications/webinars</a:t>
            </a:r>
            <a:endParaRPr lang="en-US" dirty="0"/>
          </a:p>
          <a:p>
            <a:pPr lvl="2"/>
            <a:r>
              <a:rPr lang="en-US" dirty="0"/>
              <a:t>Webinar 152: Need help with Requirements? What you need to know, about the upcoming Requirements Manual and Guides from INCOSE, 8/18/21</a:t>
            </a:r>
          </a:p>
          <a:p>
            <a:pPr lvl="2"/>
            <a:r>
              <a:rPr lang="en-US" dirty="0"/>
              <a:t>Webinar 151: Challenges of Needs and Requirements Definition and Management for Complex Systems, 6/16/21</a:t>
            </a:r>
          </a:p>
          <a:p>
            <a:pPr lvl="1"/>
            <a:r>
              <a:rPr lang="en-US" dirty="0"/>
              <a:t>CAB Interactions and Support</a:t>
            </a:r>
          </a:p>
          <a:p>
            <a:pPr lvl="1"/>
            <a:r>
              <a:rPr lang="en-US" dirty="0"/>
              <a:t>Generation of new material for the new Manual and Guides</a:t>
            </a:r>
          </a:p>
          <a:p>
            <a:pPr lvl="1"/>
            <a:r>
              <a:rPr lang="en-US" dirty="0"/>
              <a:t>Contribution to the Needs, Requirements, Verification and Validation content in the SE Handbook Version 5 </a:t>
            </a:r>
            <a:r>
              <a:rPr lang="en-US" dirty="0" smtClean="0"/>
              <a:t>updates</a:t>
            </a:r>
          </a:p>
          <a:p>
            <a:r>
              <a:rPr lang="en-US" dirty="0" smtClean="0"/>
              <a:t>Additionally the RWG events at IW2021 were the first fully virtual workshop meetings, held over several days, which inspired the pre-meetings for this IW.</a:t>
            </a:r>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RWG IW2021 Recap</a:t>
            </a:r>
            <a:endParaRPr lang="en-US" dirty="0"/>
          </a:p>
        </p:txBody>
      </p:sp>
      <p:sp>
        <p:nvSpPr>
          <p:cNvPr id="3" name="Content Placeholder 2"/>
          <p:cNvSpPr>
            <a:spLocks noGrp="1"/>
          </p:cNvSpPr>
          <p:nvPr>
            <p:ph idx="1"/>
          </p:nvPr>
        </p:nvSpPr>
        <p:spPr>
          <a:xfrm>
            <a:off x="609918" y="1417639"/>
            <a:ext cx="4774881" cy="4094161"/>
          </a:xfrm>
        </p:spPr>
        <p:txBody>
          <a:bodyPr>
            <a:normAutofit/>
          </a:bodyPr>
          <a:lstStyle/>
          <a:p>
            <a:r>
              <a:rPr lang="en-US" sz="2000" dirty="0" smtClean="0"/>
              <a:t>IW2021 was fully virtual, and the RWG held several meetings that enabled group discussions and engagement.</a:t>
            </a:r>
          </a:p>
          <a:p>
            <a:r>
              <a:rPr lang="en-US" sz="2000" dirty="0" smtClean="0"/>
              <a:t>Primary focus was on the RWG Manual and Guidelines and obtaining feedback.</a:t>
            </a:r>
          </a:p>
          <a:p>
            <a:r>
              <a:rPr lang="en-US" sz="2000" dirty="0" smtClean="0"/>
              <a:t>Presentations and links to video are at </a:t>
            </a:r>
            <a:r>
              <a:rPr lang="en-US" sz="2000" dirty="0" smtClean="0">
                <a:hlinkClick r:id="rId2"/>
              </a:rPr>
              <a:t>RWG sessions at IW2021 - Home (incose.org)</a:t>
            </a:r>
            <a:endParaRPr lang="en-US" sz="2000" dirty="0" smtClean="0"/>
          </a:p>
        </p:txBody>
      </p:sp>
      <p:sp>
        <p:nvSpPr>
          <p:cNvPr id="4" name="Date Placeholder 3"/>
          <p:cNvSpPr>
            <a:spLocks noGrp="1"/>
          </p:cNvSpPr>
          <p:nvPr>
            <p:ph type="dt" sz="half" idx="10"/>
          </p:nvPr>
        </p:nvSpPr>
        <p:spPr/>
        <p:txBody>
          <a:bodyPr/>
          <a:lstStyle/>
          <a:p>
            <a:fld id="{57ECC620-E195-0345-A72F-F397522C5CED}"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smtClean="0"/>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17</a:t>
            </a:fld>
            <a:endParaRPr lang="en-US"/>
          </a:p>
        </p:txBody>
      </p:sp>
      <p:pic>
        <p:nvPicPr>
          <p:cNvPr id="7" name="Picture 2"/>
          <p:cNvPicPr>
            <a:picLocks noChangeAspect="1" noChangeArrowheads="1"/>
          </p:cNvPicPr>
          <p:nvPr/>
        </p:nvPicPr>
        <p:blipFill>
          <a:blip r:embed="rId3"/>
          <a:srcRect/>
          <a:stretch>
            <a:fillRect/>
          </a:stretch>
        </p:blipFill>
        <p:spPr bwMode="auto">
          <a:xfrm>
            <a:off x="5564926" y="1417639"/>
            <a:ext cx="6354450" cy="3420003"/>
          </a:xfrm>
          <a:prstGeom prst="rect">
            <a:avLst/>
          </a:prstGeom>
          <a:noFill/>
          <a:ln w="9525">
            <a:solidFill>
              <a:srgbClr val="414042"/>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2021 General Web meetings</a:t>
            </a:r>
          </a:p>
        </p:txBody>
      </p:sp>
      <p:sp>
        <p:nvSpPr>
          <p:cNvPr id="3" name="Content Placeholder 2"/>
          <p:cNvSpPr>
            <a:spLocks noGrp="1"/>
          </p:cNvSpPr>
          <p:nvPr>
            <p:ph idx="1"/>
          </p:nvPr>
        </p:nvSpPr>
        <p:spPr>
          <a:xfrm>
            <a:off x="609919" y="1695450"/>
            <a:ext cx="6457631" cy="3953015"/>
          </a:xfrm>
        </p:spPr>
        <p:txBody>
          <a:bodyPr>
            <a:normAutofit/>
          </a:bodyPr>
          <a:lstStyle/>
          <a:p>
            <a:r>
              <a:rPr lang="en-US" sz="1600" dirty="0"/>
              <a:t>2/25/21:  Requirement Modeling for Early V&amp;V (Brendan Hall and Don Ward)</a:t>
            </a:r>
          </a:p>
          <a:p>
            <a:r>
              <a:rPr lang="en-US" sz="1600" dirty="0"/>
              <a:t>3/25/21: Cost Optimization in Requirements Management (Tami Katz)</a:t>
            </a:r>
          </a:p>
          <a:p>
            <a:r>
              <a:rPr lang="en-US" sz="1600" dirty="0"/>
              <a:t>4/30/21: Overview of the </a:t>
            </a:r>
            <a:r>
              <a:rPr lang="en-US" sz="1600" dirty="0" err="1"/>
              <a:t>Jama</a:t>
            </a:r>
            <a:r>
              <a:rPr lang="en-US" sz="1600" dirty="0"/>
              <a:t> Requirements Tools (Cary </a:t>
            </a:r>
            <a:r>
              <a:rPr lang="en-US" sz="1600" dirty="0" err="1"/>
              <a:t>Bryczek</a:t>
            </a:r>
            <a:r>
              <a:rPr lang="en-US" sz="1600" dirty="0"/>
              <a:t>)</a:t>
            </a:r>
          </a:p>
          <a:p>
            <a:r>
              <a:rPr lang="en-US" sz="1600" dirty="0"/>
              <a:t>9/2/21: RWG Exchange Café, addressing questions on the NRVVLM concepts</a:t>
            </a:r>
          </a:p>
          <a:p>
            <a:r>
              <a:rPr lang="en-US" sz="1600" dirty="0"/>
              <a:t>10/6/21: RWG Exchange Café, addressing questions on the NRVVLM concepts</a:t>
            </a:r>
          </a:p>
          <a:p>
            <a:r>
              <a:rPr lang="en-US" sz="1600" dirty="0"/>
              <a:t>11/17/21: Using MBSE to Define and Validate Needs and Requirements (Luis Andes </a:t>
            </a:r>
            <a:r>
              <a:rPr lang="en-US" sz="1600" dirty="0" err="1"/>
              <a:t>Olmedo</a:t>
            </a:r>
            <a:r>
              <a:rPr lang="en-US" sz="1600" dirty="0"/>
              <a:t>) </a:t>
            </a:r>
          </a:p>
          <a:p>
            <a:r>
              <a:rPr lang="en-US" sz="1600" dirty="0"/>
              <a:t>12/8/21: RWG Exchange Café, addressing questions on the NRVVLM concepts</a:t>
            </a:r>
          </a:p>
          <a:p>
            <a:pPr>
              <a:buNone/>
            </a:pPr>
            <a:endParaRPr lang="en-US" sz="1600" dirty="0"/>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18</a:t>
            </a:fld>
            <a:endParaRPr lang="en-US"/>
          </a:p>
        </p:txBody>
      </p:sp>
      <p:sp>
        <p:nvSpPr>
          <p:cNvPr id="8" name="TextBox 7"/>
          <p:cNvSpPr txBox="1"/>
          <p:nvPr/>
        </p:nvSpPr>
        <p:spPr>
          <a:xfrm>
            <a:off x="779038" y="1079085"/>
            <a:ext cx="8811002" cy="338554"/>
          </a:xfrm>
          <a:prstGeom prst="rect">
            <a:avLst/>
          </a:prstGeom>
          <a:noFill/>
        </p:spPr>
        <p:txBody>
          <a:bodyPr wrap="none" rtlCol="0">
            <a:spAutoFit/>
          </a:bodyPr>
          <a:lstStyle/>
          <a:p>
            <a:r>
              <a:rPr lang="en-US" sz="1600" dirty="0">
                <a:hlinkClick r:id="rId2"/>
              </a:rPr>
              <a:t>https://connect.incose.org/WorkingGroups/Requirements/RWGMeetings/SitePages/Home.aspx</a:t>
            </a:r>
            <a:endParaRPr lang="en-US" sz="1600" dirty="0"/>
          </a:p>
        </p:txBody>
      </p:sp>
      <p:pic>
        <p:nvPicPr>
          <p:cNvPr id="3074" name="Picture 2"/>
          <p:cNvPicPr>
            <a:picLocks noChangeAspect="1" noChangeArrowheads="1"/>
          </p:cNvPicPr>
          <p:nvPr/>
        </p:nvPicPr>
        <p:blipFill>
          <a:blip r:embed="rId3"/>
          <a:srcRect/>
          <a:stretch>
            <a:fillRect/>
          </a:stretch>
        </p:blipFill>
        <p:spPr bwMode="auto">
          <a:xfrm>
            <a:off x="7244365" y="1752600"/>
            <a:ext cx="4344068" cy="3695700"/>
          </a:xfrm>
          <a:prstGeom prst="rect">
            <a:avLst/>
          </a:prstGeom>
          <a:noFill/>
          <a:ln w="9525">
            <a:solidFill>
              <a:srgbClr val="414042"/>
            </a:solidFill>
            <a:miter lim="800000"/>
            <a:headEnd/>
            <a:tailEnd/>
          </a:ln>
        </p:spPr>
      </p:pic>
      <p:sp>
        <p:nvSpPr>
          <p:cNvPr id="10" name="TextBox 9"/>
          <p:cNvSpPr txBox="1"/>
          <p:nvPr/>
        </p:nvSpPr>
        <p:spPr>
          <a:xfrm>
            <a:off x="1914526" y="5648465"/>
            <a:ext cx="885825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t>All meeting slides and recordings are on the RWG Connect Site, and recordings are on the RWG YouTube Channel</a:t>
            </a:r>
          </a:p>
        </p:txBody>
      </p:sp>
    </p:spTree>
  </p:cSld>
  <p:clrMapOvr>
    <a:masterClrMapping/>
  </p:clrMapOvr>
  <p:extLst>
    <p:ext uri="{6950BFC3-D8DA-4A85-94F7-54DA5524770B}">
      <p188:commentRel xmlns=""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Advisory Board Support</a:t>
            </a:r>
          </a:p>
        </p:txBody>
      </p:sp>
      <p:sp>
        <p:nvSpPr>
          <p:cNvPr id="3" name="Content Placeholder 2"/>
          <p:cNvSpPr>
            <a:spLocks noGrp="1"/>
          </p:cNvSpPr>
          <p:nvPr>
            <p:ph idx="1"/>
          </p:nvPr>
        </p:nvSpPr>
        <p:spPr>
          <a:xfrm>
            <a:off x="609918" y="1343026"/>
            <a:ext cx="11124882" cy="857249"/>
          </a:xfrm>
        </p:spPr>
        <p:txBody>
          <a:bodyPr>
            <a:noAutofit/>
          </a:bodyPr>
          <a:lstStyle/>
          <a:p>
            <a:r>
              <a:rPr lang="en-US" sz="1600" dirty="0"/>
              <a:t>RWG has supported the CAB initiatives to develop products in support of industry needs</a:t>
            </a:r>
          </a:p>
          <a:p>
            <a:r>
              <a:rPr lang="en-US" sz="1600" dirty="0"/>
              <a:t>Recently addressed aspects of CAB SMART Goal #1, Re-envisioning Verification &amp; Validation with the release of the NRVVLM.</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dirty="0"/>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19</a:t>
            </a:fld>
            <a:endParaRPr lang="en-US"/>
          </a:p>
        </p:txBody>
      </p:sp>
      <p:pic>
        <p:nvPicPr>
          <p:cNvPr id="4098" name="Picture 2"/>
          <p:cNvPicPr>
            <a:picLocks noChangeAspect="1" noChangeArrowheads="1"/>
          </p:cNvPicPr>
          <p:nvPr/>
        </p:nvPicPr>
        <p:blipFill>
          <a:blip r:embed="rId2"/>
          <a:srcRect/>
          <a:stretch>
            <a:fillRect/>
          </a:stretch>
        </p:blipFill>
        <p:spPr bwMode="auto">
          <a:xfrm>
            <a:off x="1065107" y="2266950"/>
            <a:ext cx="10401300" cy="3974671"/>
          </a:xfrm>
          <a:prstGeom prst="rect">
            <a:avLst/>
          </a:prstGeom>
          <a:noFill/>
          <a:ln w="9525">
            <a:solidFill>
              <a:srgbClr val="414042"/>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at IW2022 (pre-Event)</a:t>
            </a:r>
          </a:p>
        </p:txBody>
      </p:sp>
      <p:sp>
        <p:nvSpPr>
          <p:cNvPr id="3" name="Content Placeholder 2"/>
          <p:cNvSpPr>
            <a:spLocks noGrp="1"/>
          </p:cNvSpPr>
          <p:nvPr>
            <p:ph idx="1"/>
          </p:nvPr>
        </p:nvSpPr>
        <p:spPr>
          <a:xfrm>
            <a:off x="653204" y="1417639"/>
            <a:ext cx="7851205" cy="4708526"/>
          </a:xfrm>
        </p:spPr>
        <p:txBody>
          <a:bodyPr>
            <a:normAutofit fontScale="47500" lnSpcReduction="20000"/>
          </a:bodyPr>
          <a:lstStyle/>
          <a:p>
            <a:r>
              <a:rPr lang="en-US" dirty="0"/>
              <a:t>Welcome to the General RWG Overview for IW2022!</a:t>
            </a:r>
          </a:p>
          <a:p>
            <a:endParaRPr lang="en-US" dirty="0"/>
          </a:p>
          <a:p>
            <a:r>
              <a:rPr lang="en-US" dirty="0"/>
              <a:t>This set of pre-IW2022 meetings is to enable a fully virtual experience and catch up interested members in the happenings of the INCOSE Requirements Working Group throughout the last year.</a:t>
            </a:r>
          </a:p>
          <a:p>
            <a:endParaRPr lang="en-US" dirty="0"/>
          </a:p>
          <a:p>
            <a:r>
              <a:rPr lang="en-US" dirty="0"/>
              <a:t>In the spirit of our monthly meetings, we have also lined up some guest speakers to go through topics of interest to our RWG community.</a:t>
            </a:r>
          </a:p>
          <a:p>
            <a:endParaRPr lang="en-US" dirty="0"/>
          </a:p>
          <a:p>
            <a:r>
              <a:rPr lang="en-US" dirty="0"/>
              <a:t>The IW2022 hybrid event includes one in-person/virtual event on Sunday, 1/30/22, which will be used as a summary event to present highlights from this virtual presentation, happenings from 2021, plans for 2022, and welcome new members to the RWG community.</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2</a:t>
            </a:fld>
            <a:endParaRPr lang="en-US" dirty="0"/>
          </a:p>
        </p:txBody>
      </p:sp>
      <p:pic>
        <p:nvPicPr>
          <p:cNvPr id="2053" name="Picture 5" descr="C:\Users\Owner\OneDrive\Documents\INCOSE\RWG\RWG IS-IW Events\RWG IW2020 Events\IMG_2509.JPG"/>
          <p:cNvPicPr>
            <a:picLocks noChangeAspect="1" noChangeArrowheads="1"/>
          </p:cNvPicPr>
          <p:nvPr/>
        </p:nvPicPr>
        <p:blipFill>
          <a:blip r:embed="rId2"/>
          <a:srcRect/>
          <a:stretch>
            <a:fillRect/>
          </a:stretch>
        </p:blipFill>
        <p:spPr bwMode="auto">
          <a:xfrm>
            <a:off x="8742151" y="1417639"/>
            <a:ext cx="3084024" cy="2056016"/>
          </a:xfrm>
          <a:prstGeom prst="rect">
            <a:avLst/>
          </a:prstGeom>
          <a:noFill/>
        </p:spPr>
      </p:pic>
    </p:spTree>
  </p:cSld>
  <p:clrMapOvr>
    <a:masterClrMapping/>
  </p:clrMapOvr>
  <p:extLst>
    <p:ext uri="{6950BFC3-D8DA-4A85-94F7-54DA5524770B}">
      <p188:commentRel xmlns=""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IW2022 </a:t>
            </a:r>
            <a:r>
              <a:rPr lang="en-US" dirty="0" smtClean="0"/>
              <a:t>Activity Overview</a:t>
            </a:r>
            <a:endParaRPr lang="en-US" dirty="0"/>
          </a:p>
        </p:txBody>
      </p:sp>
      <p:sp>
        <p:nvSpPr>
          <p:cNvPr id="3" name="Content Placeholder 2"/>
          <p:cNvSpPr>
            <a:spLocks noGrp="1"/>
          </p:cNvSpPr>
          <p:nvPr>
            <p:ph idx="1"/>
          </p:nvPr>
        </p:nvSpPr>
        <p:spPr>
          <a:xfrm>
            <a:off x="609917" y="1417639"/>
            <a:ext cx="10978515" cy="4938712"/>
          </a:xfrm>
        </p:spPr>
        <p:txBody>
          <a:bodyPr>
            <a:normAutofit/>
          </a:bodyPr>
          <a:lstStyle/>
          <a:p>
            <a:r>
              <a:rPr lang="en-US" sz="1800" dirty="0"/>
              <a:t>Please note that our working group has established regular meetings and discussions throughout the year (open to all RWG members and guests), so the INCOSE IW is treated as a reflection point to share highlights and interesting content.</a:t>
            </a:r>
          </a:p>
          <a:p>
            <a:r>
              <a:rPr lang="en-US" sz="1800" dirty="0"/>
              <a:t>During our pre-IW2022 event, the RWG has planned several presentations to share information and enable discussions.</a:t>
            </a:r>
          </a:p>
          <a:p>
            <a:pPr lvl="1"/>
            <a:r>
              <a:rPr lang="en-US" sz="1600" dirty="0"/>
              <a:t>With the Zoom platform, we encourage usage of the chat feature, as well as verbal questions during the presentations.</a:t>
            </a:r>
          </a:p>
          <a:p>
            <a:pPr lvl="1"/>
            <a:r>
              <a:rPr lang="en-US" sz="1600" dirty="0"/>
              <a:t>This community has a lot of interest in hearing about new approaches and ideas, and we encourage the exchange of information during the sessions!</a:t>
            </a:r>
          </a:p>
          <a:p>
            <a:pPr lvl="1"/>
            <a:r>
              <a:rPr lang="en-US" sz="1600" dirty="0"/>
              <a:t>Please use our Yammer Community to provide addition questions and interesting information during this event and throughout the year, as a way to keep these conversations going.</a:t>
            </a:r>
          </a:p>
          <a:p>
            <a:r>
              <a:rPr lang="en-US" sz="1800" dirty="0"/>
              <a:t>During the actual IW2022 event, the RWG will host a meeting on Sunday, 1/30/22, to enable in-person participation, and will have ability for virtual attendance for those that registered for the IW.</a:t>
            </a:r>
          </a:p>
          <a:p>
            <a:endParaRPr lang="en-US" sz="1800" dirty="0" smtClean="0"/>
          </a:p>
          <a:p>
            <a:r>
              <a:rPr lang="en-US" sz="1800" i="1" dirty="0" smtClean="0"/>
              <a:t>Note</a:t>
            </a:r>
            <a:r>
              <a:rPr lang="en-US" sz="1800" dirty="0" smtClean="0"/>
              <a:t>: Monthly </a:t>
            </a:r>
            <a:r>
              <a:rPr lang="en-US" sz="1800" dirty="0"/>
              <a:t>presentations and Exchange Cafes will resume late February and occur throughout the year, as well as continued discussions on the RWG published products and concepts.</a:t>
            </a:r>
          </a:p>
          <a:p>
            <a:endParaRPr lang="en-US" sz="1800" dirty="0"/>
          </a:p>
        </p:txBody>
      </p:sp>
      <p:sp>
        <p:nvSpPr>
          <p:cNvPr id="4" name="Date Placeholder 3"/>
          <p:cNvSpPr>
            <a:spLocks noGrp="1"/>
          </p:cNvSpPr>
          <p:nvPr>
            <p:ph type="dt" sz="half" idx="10"/>
          </p:nvPr>
        </p:nvSpPr>
        <p:spPr/>
        <p:txBody>
          <a:bodyPr/>
          <a:lstStyle/>
          <a:p>
            <a:fld id="{57ECC620-E195-0345-A72F-F397522C5CED}"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37869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37" y="-221245"/>
            <a:ext cx="10978515" cy="1143000"/>
          </a:xfrm>
        </p:spPr>
        <p:txBody>
          <a:bodyPr/>
          <a:lstStyle/>
          <a:p>
            <a:r>
              <a:rPr lang="en-US" dirty="0"/>
              <a:t>Planned Sessions for pre-IW2022</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3</a:t>
            </a:fld>
            <a:endParaRPr lang="en-US"/>
          </a:p>
        </p:txBody>
      </p:sp>
      <p:sp>
        <p:nvSpPr>
          <p:cNvPr id="13" name="TextBox 12"/>
          <p:cNvSpPr txBox="1"/>
          <p:nvPr/>
        </p:nvSpPr>
        <p:spPr>
          <a:xfrm>
            <a:off x="8183705" y="2248494"/>
            <a:ext cx="3195247"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t>Links to the Zoom Sessions are available on our </a:t>
            </a:r>
            <a:r>
              <a:rPr lang="en-US" sz="1800" dirty="0">
                <a:hlinkClick r:id="rId2"/>
              </a:rPr>
              <a:t>RWG Connect Site</a:t>
            </a:r>
            <a:endParaRPr lang="en-US" sz="1800" dirty="0"/>
          </a:p>
        </p:txBody>
      </p:sp>
      <p:pic>
        <p:nvPicPr>
          <p:cNvPr id="3" name="Picture 2" descr="C:\Users\Owner\OneDrive\Documents\INCOSE\RWG\RWG IS-IW Events\RWG IW2022 Events\RWG pre-IW event agenda.JPG"/>
          <p:cNvPicPr>
            <a:picLocks noChangeAspect="1" noChangeArrowheads="1"/>
          </p:cNvPicPr>
          <p:nvPr/>
        </p:nvPicPr>
        <p:blipFill>
          <a:blip r:embed="rId3"/>
          <a:srcRect/>
          <a:stretch>
            <a:fillRect/>
          </a:stretch>
        </p:blipFill>
        <p:spPr bwMode="auto">
          <a:xfrm>
            <a:off x="856033" y="657225"/>
            <a:ext cx="6553993" cy="5699125"/>
          </a:xfrm>
          <a:prstGeom prst="rect">
            <a:avLst/>
          </a:prstGeom>
          <a:noFill/>
        </p:spPr>
      </p:pic>
      <p:sp>
        <p:nvSpPr>
          <p:cNvPr id="12" name="TextBox 11"/>
          <p:cNvSpPr txBox="1"/>
          <p:nvPr/>
        </p:nvSpPr>
        <p:spPr>
          <a:xfrm>
            <a:off x="7907867" y="930116"/>
            <a:ext cx="1873462" cy="461665"/>
          </a:xfrm>
          <a:prstGeom prst="rect">
            <a:avLst/>
          </a:prstGeom>
          <a:noFill/>
        </p:spPr>
        <p:txBody>
          <a:bodyPr wrap="none" rtlCol="0">
            <a:spAutoFit/>
          </a:bodyPr>
          <a:lstStyle/>
          <a:p>
            <a:r>
              <a:rPr lang="en-US" dirty="0">
                <a:solidFill>
                  <a:schemeClr val="accent4">
                    <a:lumMod val="75000"/>
                  </a:schemeClr>
                </a:solidFill>
              </a:rPr>
              <a:t>We are here</a:t>
            </a:r>
          </a:p>
        </p:txBody>
      </p:sp>
      <p:sp>
        <p:nvSpPr>
          <p:cNvPr id="8" name="Oval 7"/>
          <p:cNvSpPr/>
          <p:nvPr/>
        </p:nvSpPr>
        <p:spPr>
          <a:xfrm>
            <a:off x="1498046" y="1091538"/>
            <a:ext cx="5961037" cy="18097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stCxn id="12" idx="1"/>
            <a:endCxn id="8" idx="6"/>
          </p:cNvCxnSpPr>
          <p:nvPr/>
        </p:nvCxnSpPr>
        <p:spPr>
          <a:xfrm flipH="1">
            <a:off x="7459083" y="1160949"/>
            <a:ext cx="448784" cy="210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
          <p:cNvPicPr>
            <a:picLocks noChangeAspect="1" noChangeArrowheads="1"/>
          </p:cNvPicPr>
          <p:nvPr/>
        </p:nvPicPr>
        <p:blipFill>
          <a:blip r:embed="rId4"/>
          <a:srcRect/>
          <a:stretch>
            <a:fillRect/>
          </a:stretch>
        </p:blipFill>
        <p:spPr bwMode="auto">
          <a:xfrm>
            <a:off x="9056386" y="3171824"/>
            <a:ext cx="1602089" cy="3022809"/>
          </a:xfrm>
          <a:prstGeom prst="rect">
            <a:avLst/>
          </a:prstGeom>
          <a:noFill/>
          <a:ln w="9525">
            <a:noFill/>
            <a:miter lim="800000"/>
            <a:headEnd/>
            <a:tailEnd/>
          </a:ln>
        </p:spPr>
      </p:pic>
      <p:sp>
        <p:nvSpPr>
          <p:cNvPr id="22" name="Rounded Rectangle 21"/>
          <p:cNvSpPr/>
          <p:nvPr/>
        </p:nvSpPr>
        <p:spPr>
          <a:xfrm>
            <a:off x="9094486" y="4762753"/>
            <a:ext cx="1449885" cy="2510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extLst mod="1">
    <p:ext uri="{6950BFC3-D8DA-4A85-94F7-54DA5524770B}">
      <p188:commentRel xmlns="" xmlns:p188="http://schemas.microsoft.com/office/powerpoint/2018/8/main" r:id="rId5"/>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206F0-1644-564B-A244-82B88DB5BC3C}" type="datetime5">
              <a:rPr lang="fr-FR" smtClean="0"/>
              <a:pPr/>
              <a:t>25-janv.-22</a:t>
            </a:fld>
            <a:endParaRPr lang="en-US"/>
          </a:p>
        </p:txBody>
      </p:sp>
      <p:sp>
        <p:nvSpPr>
          <p:cNvPr id="3" name="Footer Placeholder 2"/>
          <p:cNvSpPr>
            <a:spLocks noGrp="1"/>
          </p:cNvSpPr>
          <p:nvPr>
            <p:ph type="ftr" sz="quarter" idx="11"/>
          </p:nvPr>
        </p:nvSpPr>
        <p:spPr/>
        <p:txBody>
          <a:bodyPr/>
          <a:lstStyle/>
          <a:p>
            <a:r>
              <a:rPr lang="en-US" dirty="0"/>
              <a:t>www.incose.org/IW2022</a:t>
            </a:r>
          </a:p>
        </p:txBody>
      </p:sp>
      <p:sp>
        <p:nvSpPr>
          <p:cNvPr id="4" name="Slide Number Placeholder 3"/>
          <p:cNvSpPr>
            <a:spLocks noGrp="1"/>
          </p:cNvSpPr>
          <p:nvPr>
            <p:ph type="sldNum" sz="quarter" idx="12"/>
          </p:nvPr>
        </p:nvSpPr>
        <p:spPr/>
        <p:txBody>
          <a:bodyPr/>
          <a:lstStyle/>
          <a:p>
            <a:fld id="{924B41C4-1474-8D42-B330-D2828683839D}" type="slidenum">
              <a:rPr lang="en-US" smtClean="0"/>
              <a:pPr/>
              <a:t>4</a:t>
            </a:fld>
            <a:endParaRPr lang="en-US"/>
          </a:p>
        </p:txBody>
      </p:sp>
      <p:sp>
        <p:nvSpPr>
          <p:cNvPr id="5" name="Title 4"/>
          <p:cNvSpPr>
            <a:spLocks noGrp="1"/>
          </p:cNvSpPr>
          <p:nvPr>
            <p:ph type="ctrTitle"/>
          </p:nvPr>
        </p:nvSpPr>
        <p:spPr/>
        <p:txBody>
          <a:bodyPr/>
          <a:lstStyle/>
          <a:p>
            <a:r>
              <a:rPr lang="en-US" dirty="0"/>
              <a:t>INCOSE RWG Overview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Charter</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5</a:t>
            </a:fld>
            <a:endParaRPr lang="en-US"/>
          </a:p>
        </p:txBody>
      </p:sp>
      <p:sp>
        <p:nvSpPr>
          <p:cNvPr id="7" name="Rectangle 6"/>
          <p:cNvSpPr/>
          <p:nvPr/>
        </p:nvSpPr>
        <p:spPr>
          <a:xfrm>
            <a:off x="1337848" y="1417640"/>
            <a:ext cx="7465165" cy="1061316"/>
          </a:xfrm>
          <a:prstGeom prst="rect">
            <a:avLst/>
          </a:prstGeom>
        </p:spPr>
        <p:txBody>
          <a:bodyPr wrap="square">
            <a:spAutoFit/>
          </a:bodyPr>
          <a:lstStyle/>
          <a:p>
            <a:r>
              <a:rPr lang="en-US" sz="1799" b="1" dirty="0">
                <a:solidFill>
                  <a:schemeClr val="tx2"/>
                </a:solidFill>
                <a:latin typeface="Arial" panose="020B0604020202020204" pitchFamily="34" charset="0"/>
                <a:cs typeface="Arial" panose="020B0604020202020204" pitchFamily="34" charset="0"/>
              </a:rPr>
              <a:t>Purpose</a:t>
            </a:r>
          </a:p>
          <a:p>
            <a:r>
              <a:rPr lang="en-US" altLang="en-US" sz="1499" dirty="0">
                <a:ea typeface="MS PGothic" charset="-128"/>
              </a:rPr>
              <a:t>The purpose of the Requirements Working Group (RWG) is to advance the practices, education and theory of needs and requirements development and management and the relationship of needs and requirements to other systems engineering functions</a:t>
            </a:r>
            <a:r>
              <a:rPr lang="en-AU" altLang="en-US" sz="1499" dirty="0">
                <a:ea typeface="MS PGothic" charset="-128"/>
              </a:rPr>
              <a:t>.</a:t>
            </a:r>
          </a:p>
        </p:txBody>
      </p:sp>
      <p:sp>
        <p:nvSpPr>
          <p:cNvPr id="8" name="Rectangle 7"/>
          <p:cNvSpPr/>
          <p:nvPr/>
        </p:nvSpPr>
        <p:spPr>
          <a:xfrm>
            <a:off x="1337848" y="2401772"/>
            <a:ext cx="7653749" cy="830612"/>
          </a:xfrm>
          <a:prstGeom prst="rect">
            <a:avLst/>
          </a:prstGeom>
        </p:spPr>
        <p:txBody>
          <a:bodyPr wrap="square">
            <a:spAutoFit/>
          </a:bodyPr>
          <a:lstStyle/>
          <a:p>
            <a:r>
              <a:rPr lang="en-US" sz="1799" b="1" dirty="0">
                <a:solidFill>
                  <a:srgbClr val="0071CE"/>
                </a:solidFill>
                <a:latin typeface="Arial" panose="020B0604020202020204" pitchFamily="34" charset="0"/>
                <a:cs typeface="Arial" panose="020B0604020202020204" pitchFamily="34" charset="0"/>
              </a:rPr>
              <a:t>Goal</a:t>
            </a:r>
            <a:endParaRPr lang="en-US" sz="1799" b="1" dirty="0">
              <a:latin typeface="Arial" panose="020B0604020202020204" pitchFamily="34" charset="0"/>
              <a:cs typeface="Arial" panose="020B0604020202020204" pitchFamily="34" charset="0"/>
            </a:endParaRPr>
          </a:p>
          <a:p>
            <a:r>
              <a:rPr lang="en-US" sz="1499" dirty="0">
                <a:latin typeface="Arial" panose="020B0604020202020204" pitchFamily="34" charset="0"/>
                <a:cs typeface="Arial" panose="020B0604020202020204" pitchFamily="34" charset="0"/>
              </a:rPr>
              <a:t>Expand and promote the body of knowledge of </a:t>
            </a:r>
            <a:r>
              <a:rPr lang="en-US" altLang="en-US" sz="1499" dirty="0">
                <a:ea typeface="MS PGothic" charset="-128"/>
              </a:rPr>
              <a:t>needs and </a:t>
            </a:r>
            <a:r>
              <a:rPr lang="en-US" sz="1499" dirty="0">
                <a:latin typeface="Arial" panose="020B0604020202020204" pitchFamily="34" charset="0"/>
                <a:cs typeface="Arial" panose="020B0604020202020204" pitchFamily="34" charset="0"/>
              </a:rPr>
              <a:t>requirements and its benefits within the systems engineering community</a:t>
            </a:r>
          </a:p>
        </p:txBody>
      </p:sp>
      <p:sp>
        <p:nvSpPr>
          <p:cNvPr id="9" name="Rectangle 8"/>
          <p:cNvSpPr/>
          <p:nvPr/>
        </p:nvSpPr>
        <p:spPr>
          <a:xfrm>
            <a:off x="1337848" y="3385905"/>
            <a:ext cx="7653749" cy="1522725"/>
          </a:xfrm>
          <a:prstGeom prst="rect">
            <a:avLst/>
          </a:prstGeom>
        </p:spPr>
        <p:txBody>
          <a:bodyPr wrap="square">
            <a:spAutoFit/>
          </a:bodyPr>
          <a:lstStyle/>
          <a:p>
            <a:r>
              <a:rPr lang="en-US" sz="1799" b="1" dirty="0">
                <a:solidFill>
                  <a:srgbClr val="0071CE"/>
                </a:solidFill>
                <a:latin typeface="Arial" panose="020B0604020202020204" pitchFamily="34" charset="0"/>
                <a:cs typeface="Arial" panose="020B0604020202020204" pitchFamily="34" charset="0"/>
              </a:rPr>
              <a:t>Scope</a:t>
            </a:r>
          </a:p>
          <a:p>
            <a:r>
              <a:rPr lang="en-US" sz="1499" dirty="0">
                <a:solidFill>
                  <a:schemeClr val="tx1">
                    <a:lumMod val="75000"/>
                    <a:lumOff val="25000"/>
                  </a:schemeClr>
                </a:solidFill>
                <a:latin typeface="Arial" panose="020B0604020202020204" pitchFamily="34" charset="0"/>
                <a:cs typeface="Arial" panose="020B0604020202020204" pitchFamily="34" charset="0"/>
              </a:rPr>
              <a:t>Activities relating to best practice</a:t>
            </a:r>
            <a:r>
              <a:rPr lang="en-US" sz="1499" dirty="0">
                <a:latin typeface="Arial" panose="020B0604020202020204" pitchFamily="34" charset="0"/>
                <a:cs typeface="Arial" panose="020B0604020202020204" pitchFamily="34" charset="0"/>
              </a:rPr>
              <a:t>s for </a:t>
            </a:r>
            <a:r>
              <a:rPr lang="en-US" altLang="en-US" sz="1499" dirty="0">
                <a:ea typeface="MS PGothic" charset="-128"/>
              </a:rPr>
              <a:t>needs and </a:t>
            </a:r>
            <a:r>
              <a:rPr lang="en-US" sz="1499" dirty="0">
                <a:latin typeface="Arial" panose="020B0604020202020204" pitchFamily="34" charset="0"/>
                <a:cs typeface="Arial" panose="020B0604020202020204" pitchFamily="34" charset="0"/>
              </a:rPr>
              <a:t>requirements </a:t>
            </a:r>
            <a:r>
              <a:rPr lang="en-US" sz="1499" dirty="0">
                <a:solidFill>
                  <a:schemeClr val="tx1">
                    <a:lumMod val="75000"/>
                    <a:lumOff val="25000"/>
                  </a:schemeClr>
                </a:solidFill>
                <a:latin typeface="Arial" panose="020B0604020202020204" pitchFamily="34" charset="0"/>
                <a:cs typeface="Arial" panose="020B0604020202020204" pitchFamily="34" charset="0"/>
              </a:rPr>
              <a:t>development and management throughout the product lifecycle including:</a:t>
            </a:r>
          </a:p>
          <a:p>
            <a:r>
              <a:rPr lang="en-US" sz="1499" dirty="0">
                <a:solidFill>
                  <a:schemeClr val="tx1">
                    <a:lumMod val="75000"/>
                    <a:lumOff val="25000"/>
                  </a:schemeClr>
                </a:solidFill>
                <a:latin typeface="Arial" panose="020B0604020202020204" pitchFamily="34" charset="0"/>
                <a:cs typeface="Arial" panose="020B0604020202020204" pitchFamily="34" charset="0"/>
              </a:rPr>
              <a:t>Elicitation           Analysis                           Allocation                        Traceability</a:t>
            </a:r>
          </a:p>
          <a:p>
            <a:r>
              <a:rPr lang="en-US" sz="1499" dirty="0">
                <a:solidFill>
                  <a:schemeClr val="tx1">
                    <a:lumMod val="75000"/>
                    <a:lumOff val="25000"/>
                  </a:schemeClr>
                </a:solidFill>
                <a:latin typeface="Arial" panose="020B0604020202020204" pitchFamily="34" charset="0"/>
                <a:cs typeface="Arial" panose="020B0604020202020204" pitchFamily="34" charset="0"/>
              </a:rPr>
              <a:t>Elaboration        Management                   Change Management</a:t>
            </a:r>
          </a:p>
          <a:p>
            <a:r>
              <a:rPr lang="en-US" sz="1499" dirty="0">
                <a:solidFill>
                  <a:schemeClr val="tx1">
                    <a:lumMod val="75000"/>
                    <a:lumOff val="25000"/>
                  </a:schemeClr>
                </a:solidFill>
                <a:latin typeface="Arial" panose="020B0604020202020204" pitchFamily="34" charset="0"/>
                <a:cs typeface="Arial" panose="020B0604020202020204" pitchFamily="34" charset="0"/>
              </a:rPr>
              <a:t>Expression         Verification                      Validation </a:t>
            </a:r>
          </a:p>
        </p:txBody>
      </p:sp>
      <p:sp>
        <p:nvSpPr>
          <p:cNvPr id="10" name="Oval 9"/>
          <p:cNvSpPr/>
          <p:nvPr/>
        </p:nvSpPr>
        <p:spPr>
          <a:xfrm>
            <a:off x="761997" y="1417639"/>
            <a:ext cx="411480" cy="411266"/>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chemeClr val="accent2"/>
                </a:solidFill>
                <a:latin typeface="Arial" panose="020B0604020202020204" pitchFamily="34" charset="0"/>
                <a:cs typeface="Arial" panose="020B0604020202020204" pitchFamily="34" charset="0"/>
              </a:rPr>
              <a:t>1</a:t>
            </a:r>
          </a:p>
        </p:txBody>
      </p:sp>
      <p:sp>
        <p:nvSpPr>
          <p:cNvPr id="11" name="Oval 10"/>
          <p:cNvSpPr/>
          <p:nvPr/>
        </p:nvSpPr>
        <p:spPr>
          <a:xfrm>
            <a:off x="761997" y="2435257"/>
            <a:ext cx="411480" cy="411266"/>
          </a:xfrm>
          <a:prstGeom prst="ellipse">
            <a:avLst/>
          </a:prstGeom>
          <a:solidFill>
            <a:schemeClr val="bg2"/>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rgbClr val="0071CE"/>
                </a:solidFill>
                <a:latin typeface="Arial" panose="020B0604020202020204" pitchFamily="34" charset="0"/>
                <a:cs typeface="Arial" panose="020B0604020202020204" pitchFamily="34" charset="0"/>
              </a:rPr>
              <a:t>2</a:t>
            </a:r>
          </a:p>
        </p:txBody>
      </p:sp>
      <p:sp>
        <p:nvSpPr>
          <p:cNvPr id="12" name="Oval 11"/>
          <p:cNvSpPr/>
          <p:nvPr/>
        </p:nvSpPr>
        <p:spPr>
          <a:xfrm>
            <a:off x="761997" y="3418000"/>
            <a:ext cx="411480" cy="411266"/>
          </a:xfrm>
          <a:prstGeom prst="ellipse">
            <a:avLst/>
          </a:prstGeom>
          <a:solidFill>
            <a:schemeClr val="bg2"/>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rgbClr val="0071CE"/>
                </a:solidFill>
                <a:latin typeface="Arial" panose="020B0604020202020204" pitchFamily="34" charset="0"/>
                <a:cs typeface="Arial" panose="020B0604020202020204" pitchFamily="34" charset="0"/>
              </a:rPr>
              <a:t>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is About….</a:t>
            </a:r>
          </a:p>
        </p:txBody>
      </p:sp>
      <p:sp>
        <p:nvSpPr>
          <p:cNvPr id="3" name="Content Placeholder 2"/>
          <p:cNvSpPr>
            <a:spLocks noGrp="1"/>
          </p:cNvSpPr>
          <p:nvPr>
            <p:ph idx="1"/>
          </p:nvPr>
        </p:nvSpPr>
        <p:spPr>
          <a:xfrm>
            <a:off x="609918" y="1417639"/>
            <a:ext cx="6569815" cy="4708525"/>
          </a:xfrm>
        </p:spPr>
        <p:txBody>
          <a:bodyPr>
            <a:normAutofit/>
          </a:bodyPr>
          <a:lstStyle/>
          <a:p>
            <a:r>
              <a:rPr lang="en-US" sz="2000" dirty="0"/>
              <a:t>Understanding how to improve the practice of systems engineering through excellence in </a:t>
            </a:r>
            <a:r>
              <a:rPr lang="en-US" altLang="en-US" sz="2000" dirty="0">
                <a:ea typeface="MS PGothic" charset="-128"/>
              </a:rPr>
              <a:t>needs and </a:t>
            </a:r>
            <a:r>
              <a:rPr lang="en-US" sz="2000" dirty="0"/>
              <a:t>requirements development and management</a:t>
            </a:r>
          </a:p>
          <a:p>
            <a:r>
              <a:rPr lang="en-US" sz="2000" dirty="0"/>
              <a:t>Learning from experiences and sharing with the SE community</a:t>
            </a:r>
          </a:p>
          <a:p>
            <a:r>
              <a:rPr lang="en-US" sz="2000" dirty="0"/>
              <a:t>Questioning approaches that yield poor outcomes</a:t>
            </a:r>
          </a:p>
          <a:p>
            <a:r>
              <a:rPr lang="en-US" sz="2000" dirty="0"/>
              <a:t>Publishing guidance and continuing research into requirements development and management, including the understanding of Needs, Requirements, Verification and Validation approaches</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6</a:t>
            </a:fld>
            <a:endParaRPr lang="en-US"/>
          </a:p>
        </p:txBody>
      </p:sp>
      <p:pic>
        <p:nvPicPr>
          <p:cNvPr id="1026" name="Picture 2" descr="C:\Users\Owner\OneDrive\Documents\INCOSE\RWG\RWG IS-IW Events\RWG IW2020 Events\Photos\IMG_1189.JPEG"/>
          <p:cNvPicPr>
            <a:picLocks noChangeAspect="1" noChangeArrowheads="1"/>
          </p:cNvPicPr>
          <p:nvPr/>
        </p:nvPicPr>
        <p:blipFill>
          <a:blip r:embed="rId2"/>
          <a:srcRect/>
          <a:stretch>
            <a:fillRect/>
          </a:stretch>
        </p:blipFill>
        <p:spPr bwMode="auto">
          <a:xfrm>
            <a:off x="7541683" y="1417639"/>
            <a:ext cx="4205815" cy="3154361"/>
          </a:xfrm>
          <a:prstGeom prst="rect">
            <a:avLst/>
          </a:prstGeom>
          <a:noFill/>
        </p:spPr>
      </p:pic>
    </p:spTree>
  </p:cSld>
  <p:clrMapOvr>
    <a:masterClrMapping/>
  </p:clrMapOvr>
  <p:extLst>
    <p:ext uri="{6950BFC3-D8DA-4A85-94F7-54DA5524770B}">
      <p188:commentRel xmlns=""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Leadership</a:t>
            </a:r>
          </a:p>
        </p:txBody>
      </p:sp>
      <p:sp>
        <p:nvSpPr>
          <p:cNvPr id="3" name="Content Placeholder 2"/>
          <p:cNvSpPr>
            <a:spLocks noGrp="1"/>
          </p:cNvSpPr>
          <p:nvPr>
            <p:ph idx="1"/>
          </p:nvPr>
        </p:nvSpPr>
        <p:spPr/>
        <p:txBody>
          <a:bodyPr/>
          <a:lstStyle/>
          <a:p>
            <a:r>
              <a:rPr lang="en-US" sz="1799" b="1" dirty="0"/>
              <a:t>Chair</a:t>
            </a:r>
            <a:r>
              <a:rPr lang="en-US" sz="1799" dirty="0"/>
              <a:t>: Tami Katz;  Ball Aerospace, USA</a:t>
            </a:r>
          </a:p>
          <a:p>
            <a:r>
              <a:rPr lang="en-US" sz="1799" b="1" dirty="0"/>
              <a:t>Co-Chair</a:t>
            </a:r>
            <a:r>
              <a:rPr lang="en-US" sz="1799" dirty="0"/>
              <a:t>: Lou </a:t>
            </a:r>
            <a:r>
              <a:rPr lang="en-US" sz="1799" dirty="0" err="1"/>
              <a:t>Wheatcraft</a:t>
            </a:r>
            <a:r>
              <a:rPr lang="en-US" sz="1799" dirty="0"/>
              <a:t>, Wheatland Consulting, USA   </a:t>
            </a:r>
          </a:p>
          <a:p>
            <a:r>
              <a:rPr lang="en-US" sz="1799" b="1" dirty="0"/>
              <a:t>Co-Chair</a:t>
            </a:r>
            <a:r>
              <a:rPr lang="en-US" sz="1799" dirty="0"/>
              <a:t>: Mike Ryan; Retired </a:t>
            </a:r>
          </a:p>
          <a:p>
            <a:pPr>
              <a:defRPr/>
            </a:pPr>
            <a:endParaRPr lang="en-US" sz="787" dirty="0"/>
          </a:p>
          <a:p>
            <a:pPr>
              <a:defRPr/>
            </a:pPr>
            <a:r>
              <a:rPr lang="en-US" sz="1800" b="1" dirty="0"/>
              <a:t>INCOSE Connect address:</a:t>
            </a:r>
          </a:p>
          <a:p>
            <a:pPr>
              <a:defRPr/>
            </a:pPr>
            <a:r>
              <a:rPr lang="en-US" sz="1400" b="1" dirty="0">
                <a:hlinkClick r:id="rId2"/>
              </a:rPr>
              <a:t>https://connect.incose.org/WorkingGroups/Requirements/Pages/Home.aspx</a:t>
            </a:r>
            <a:r>
              <a:rPr lang="en-US" sz="1400" b="1" dirty="0"/>
              <a:t> </a:t>
            </a:r>
          </a:p>
          <a:p>
            <a:pPr>
              <a:defRPr/>
            </a:pPr>
            <a:endParaRPr lang="en-US" sz="1049" b="1" dirty="0"/>
          </a:p>
          <a:p>
            <a:pPr>
              <a:defRPr/>
            </a:pPr>
            <a:r>
              <a:rPr lang="en-US" sz="1800" b="1" dirty="0"/>
              <a:t>Number of Members:  </a:t>
            </a:r>
            <a:r>
              <a:rPr lang="en-US" sz="1800" dirty="0"/>
              <a:t>406, INCOSE largest WG for members</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7</a:t>
            </a:fld>
            <a:endParaRPr lang="en-US"/>
          </a:p>
        </p:txBody>
      </p:sp>
      <p:sp>
        <p:nvSpPr>
          <p:cNvPr id="7" name="Content Placeholder 2"/>
          <p:cNvSpPr txBox="1">
            <a:spLocks/>
          </p:cNvSpPr>
          <p:nvPr/>
        </p:nvSpPr>
        <p:spPr>
          <a:xfrm>
            <a:off x="762318" y="4865688"/>
            <a:ext cx="10978515" cy="1260476"/>
          </a:xfrm>
          <a:prstGeom prst="rect">
            <a:avLst/>
          </a:prstGeom>
        </p:spPr>
        <p:style>
          <a:lnRef idx="2">
            <a:schemeClr val="accent4"/>
          </a:lnRef>
          <a:fillRef idx="1">
            <a:schemeClr val="lt1"/>
          </a:fillRef>
          <a:effectRef idx="0">
            <a:schemeClr val="accent4"/>
          </a:effectRef>
          <a:fontRef idx="minor">
            <a:schemeClr val="dk1"/>
          </a:fontRef>
        </p:style>
        <p:txBody>
          <a:bodyPr vert="horz" lIns="121954" tIns="60977" rIns="121954" bIns="60977" rtlCol="0">
            <a:normAutofit/>
          </a:bodyPr>
          <a:lstStyle/>
          <a:p>
            <a:pPr marR="0" lvl="0" algn="ctr" defTabSz="609768"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a:ln>
                  <a:noFill/>
                </a:ln>
                <a:solidFill>
                  <a:schemeClr val="tx1"/>
                </a:solidFill>
                <a:effectLst/>
                <a:uLnTx/>
                <a:uFillTx/>
                <a:latin typeface="+mn-lt"/>
                <a:ea typeface="+mn-ea"/>
                <a:cs typeface="Open Sans"/>
              </a:rPr>
              <a:t>The RWG is comprised of members from industry and academia with a common purpose of improving the practice of systems engineering through improvement of </a:t>
            </a:r>
            <a:r>
              <a:rPr kumimoji="0" lang="en-US" b="1" i="0" u="none" strike="noStrike" kern="1200" cap="none" spc="0" normalizeH="0" baseline="0" noProof="0" dirty="0">
                <a:ln>
                  <a:noFill/>
                </a:ln>
                <a:solidFill>
                  <a:schemeClr val="tx1"/>
                </a:solidFill>
                <a:effectLst/>
                <a:uLnTx/>
                <a:uFillTx/>
                <a:latin typeface="+mn-lt"/>
                <a:ea typeface="+mn-ea"/>
                <a:cs typeface="Open Sans"/>
              </a:rPr>
              <a:t>Needs and Requirements</a:t>
            </a:r>
            <a:r>
              <a:rPr kumimoji="0" lang="en-US" b="0" i="0" u="none" strike="noStrike" kern="1200" cap="none" spc="0" normalizeH="0" baseline="0" noProof="0" dirty="0">
                <a:ln>
                  <a:noFill/>
                </a:ln>
                <a:solidFill>
                  <a:schemeClr val="tx1"/>
                </a:solidFill>
                <a:effectLst/>
                <a:uLnTx/>
                <a:uFillTx/>
                <a:latin typeface="+mn-lt"/>
                <a:ea typeface="+mn-ea"/>
                <a:cs typeface="Open Sans"/>
              </a:rPr>
              <a:t> development and management</a:t>
            </a:r>
          </a:p>
          <a:p>
            <a:pPr marL="457326" marR="0" lvl="0" indent="-457326" algn="l" defTabSz="609768" rtl="0" eaLnBrk="1" fontAlgn="auto" latinLnBrk="0" hangingPunct="1">
              <a:lnSpc>
                <a:spcPct val="100000"/>
              </a:lnSpc>
              <a:spcBef>
                <a:spcPct val="20000"/>
              </a:spcBef>
              <a:spcAft>
                <a:spcPts val="0"/>
              </a:spcAft>
              <a:buClrTx/>
              <a:buSzTx/>
              <a:buFont typeface="Arial"/>
              <a:buChar char="•"/>
              <a:tabLst/>
              <a:defRPr/>
            </a:pPr>
            <a:endParaRPr kumimoji="0" lang="en-US" b="0" i="0" u="none" strike="noStrike" kern="1200" cap="none" spc="0" normalizeH="0" baseline="0" noProof="0" dirty="0">
              <a:ln>
                <a:noFill/>
              </a:ln>
              <a:solidFill>
                <a:schemeClr val="tx1"/>
              </a:solidFill>
              <a:effectLst/>
              <a:uLnTx/>
              <a:uFillTx/>
              <a:latin typeface="+mn-lt"/>
              <a:ea typeface="+mn-ea"/>
              <a:cs typeface="Open Sans"/>
            </a:endParaRPr>
          </a:p>
        </p:txBody>
      </p:sp>
      <p:pic>
        <p:nvPicPr>
          <p:cNvPr id="2050" name="Picture 2" descr="C:\Users\Owner\OneDrive\Documents\INCOSE\RWG\RWG IS-IW Events\RWG IW2020 Events\Photos\IMG_1190.JPEG"/>
          <p:cNvPicPr>
            <a:picLocks noChangeAspect="1" noChangeArrowheads="1"/>
          </p:cNvPicPr>
          <p:nvPr/>
        </p:nvPicPr>
        <p:blipFill>
          <a:blip r:embed="rId3"/>
          <a:srcRect/>
          <a:stretch>
            <a:fillRect/>
          </a:stretch>
        </p:blipFill>
        <p:spPr bwMode="auto">
          <a:xfrm>
            <a:off x="8045635" y="488951"/>
            <a:ext cx="1393031" cy="1857375"/>
          </a:xfrm>
          <a:prstGeom prst="rect">
            <a:avLst/>
          </a:prstGeom>
          <a:noFill/>
        </p:spPr>
      </p:pic>
      <p:pic>
        <p:nvPicPr>
          <p:cNvPr id="2052" name="Picture 4" descr="C:\Users\Owner\OneDrive\Documents\INCOSE\RWG\RWG IS-IW Events\RWG IW2020 Events\Photos\IMG_1211 - Copy.JPEG"/>
          <p:cNvPicPr>
            <a:picLocks noChangeAspect="1" noChangeArrowheads="1"/>
          </p:cNvPicPr>
          <p:nvPr/>
        </p:nvPicPr>
        <p:blipFill>
          <a:blip r:embed="rId4"/>
          <a:srcRect/>
          <a:stretch>
            <a:fillRect/>
          </a:stretch>
        </p:blipFill>
        <p:spPr bwMode="auto">
          <a:xfrm>
            <a:off x="9264489" y="2538412"/>
            <a:ext cx="2066769" cy="16859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RWG Published Products</a:t>
            </a:r>
          </a:p>
        </p:txBody>
      </p:sp>
      <p:sp>
        <p:nvSpPr>
          <p:cNvPr id="3" name="Content Placeholder 2"/>
          <p:cNvSpPr>
            <a:spLocks noGrp="1"/>
          </p:cNvSpPr>
          <p:nvPr>
            <p:ph idx="1"/>
          </p:nvPr>
        </p:nvSpPr>
        <p:spPr>
          <a:xfrm>
            <a:off x="609918" y="1600201"/>
            <a:ext cx="6998359" cy="4525963"/>
          </a:xfrm>
        </p:spPr>
        <p:txBody>
          <a:bodyPr/>
          <a:lstStyle/>
          <a:p>
            <a:pPr>
              <a:spcBef>
                <a:spcPts val="1274"/>
              </a:spcBef>
              <a:spcAft>
                <a:spcPts val="1349"/>
              </a:spcAft>
              <a:buNone/>
            </a:pPr>
            <a:r>
              <a:rPr lang="en-US" altLang="en-US" sz="2099" dirty="0">
                <a:ea typeface="MS PGothic" charset="-128"/>
              </a:rPr>
              <a:t>	The following products from RWG are available in the INCOSE Store:</a:t>
            </a:r>
          </a:p>
          <a:p>
            <a:pPr lvl="1">
              <a:spcBef>
                <a:spcPts val="1274"/>
              </a:spcBef>
              <a:spcAft>
                <a:spcPts val="1349"/>
              </a:spcAft>
            </a:pPr>
            <a:r>
              <a:rPr lang="en-US" altLang="en-US" sz="1800" b="1" i="1" dirty="0">
                <a:ea typeface="MS PGothic" charset="-128"/>
              </a:rPr>
              <a:t>**NEW** </a:t>
            </a:r>
            <a:r>
              <a:rPr lang="en-US" altLang="en-US" sz="1800" i="1" dirty="0">
                <a:ea typeface="MS PGothic" charset="-128"/>
              </a:rPr>
              <a:t>Needs, Requirements, Verification and Validation Life Cycle Manual (NRVVLM) – 2022 version</a:t>
            </a:r>
          </a:p>
          <a:p>
            <a:pPr lvl="1">
              <a:spcBef>
                <a:spcPts val="1274"/>
              </a:spcBef>
              <a:spcAft>
                <a:spcPts val="1349"/>
              </a:spcAft>
            </a:pPr>
            <a:r>
              <a:rPr lang="en-US" altLang="en-US" sz="1800" i="1" dirty="0">
                <a:ea typeface="MS PGothic" charset="-128"/>
              </a:rPr>
              <a:t>Guide for Writing Requirements – 2019 version</a:t>
            </a:r>
          </a:p>
          <a:p>
            <a:pPr lvl="1">
              <a:spcBef>
                <a:spcPts val="1274"/>
              </a:spcBef>
              <a:spcAft>
                <a:spcPts val="1349"/>
              </a:spcAft>
            </a:pPr>
            <a:r>
              <a:rPr lang="en-US" altLang="en-US" sz="1800" i="1" dirty="0">
                <a:ea typeface="MS PGothic" charset="-128"/>
              </a:rPr>
              <a:t>Guide for Writing Requirements Summary</a:t>
            </a:r>
            <a:r>
              <a:rPr lang="en-US" altLang="en-US" sz="1800" dirty="0">
                <a:ea typeface="MS PGothic" charset="-128"/>
              </a:rPr>
              <a:t> – 2019 version</a:t>
            </a:r>
          </a:p>
          <a:p>
            <a:pPr lvl="1">
              <a:spcBef>
                <a:spcPts val="1274"/>
              </a:spcBef>
              <a:spcAft>
                <a:spcPts val="1349"/>
              </a:spcAft>
            </a:pPr>
            <a:r>
              <a:rPr lang="en-US" altLang="en-US" sz="1800" dirty="0">
                <a:ea typeface="MS PGothic" charset="-128"/>
              </a:rPr>
              <a:t>Whitepaper</a:t>
            </a:r>
            <a:r>
              <a:rPr lang="en-US" altLang="en-US" sz="1800" i="1" dirty="0">
                <a:ea typeface="MS PGothic" charset="-128"/>
              </a:rPr>
              <a:t>: Integrated Data as a Foundation of SE -  March 2019 </a:t>
            </a:r>
          </a:p>
          <a:p>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8</a:t>
            </a:fld>
            <a:endParaRPr lang="en-US"/>
          </a:p>
        </p:txBody>
      </p:sp>
      <p:pic>
        <p:nvPicPr>
          <p:cNvPr id="4098" name="Picture 2"/>
          <p:cNvPicPr>
            <a:picLocks noChangeAspect="1" noChangeArrowheads="1"/>
          </p:cNvPicPr>
          <p:nvPr/>
        </p:nvPicPr>
        <p:blipFill>
          <a:blip r:embed="rId2"/>
          <a:srcRect/>
          <a:stretch>
            <a:fillRect/>
          </a:stretch>
        </p:blipFill>
        <p:spPr bwMode="auto">
          <a:xfrm>
            <a:off x="8030581" y="1417639"/>
            <a:ext cx="3296906" cy="4198939"/>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680287" y="3036962"/>
            <a:ext cx="6518063" cy="28236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Upcoming RWG Products</a:t>
            </a:r>
          </a:p>
        </p:txBody>
      </p:sp>
      <p:sp>
        <p:nvSpPr>
          <p:cNvPr id="3" name="Content Placeholder 2"/>
          <p:cNvSpPr>
            <a:spLocks noGrp="1"/>
          </p:cNvSpPr>
          <p:nvPr>
            <p:ph idx="1"/>
          </p:nvPr>
        </p:nvSpPr>
        <p:spPr>
          <a:xfrm>
            <a:off x="609918" y="1600202"/>
            <a:ext cx="10978515" cy="1324230"/>
          </a:xfrm>
        </p:spPr>
        <p:txBody>
          <a:bodyPr>
            <a:normAutofit fontScale="77500" lnSpcReduction="20000"/>
          </a:bodyPr>
          <a:lstStyle/>
          <a:p>
            <a:r>
              <a:rPr lang="en-US" dirty="0"/>
              <a:t>The RWG has been working on new products and supporting development of other INCOSE publications </a:t>
            </a:r>
          </a:p>
        </p:txBody>
      </p:sp>
      <p:sp>
        <p:nvSpPr>
          <p:cNvPr id="4" name="Date Placeholder 3"/>
          <p:cNvSpPr>
            <a:spLocks noGrp="1"/>
          </p:cNvSpPr>
          <p:nvPr>
            <p:ph type="dt" sz="half" idx="10"/>
          </p:nvPr>
        </p:nvSpPr>
        <p:spPr/>
        <p:txBody>
          <a:bodyPr/>
          <a:lstStyle/>
          <a:p>
            <a:fld id="{B6BA75A6-B99E-6848-91A1-1668F53CAD0D}"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9</a:t>
            </a:fld>
            <a:endParaRPr lang="en-US"/>
          </a:p>
        </p:txBody>
      </p:sp>
      <p:sp>
        <p:nvSpPr>
          <p:cNvPr id="9" name="TextBox 8"/>
          <p:cNvSpPr txBox="1"/>
          <p:nvPr/>
        </p:nvSpPr>
        <p:spPr>
          <a:xfrm>
            <a:off x="7162800" y="5722142"/>
            <a:ext cx="553357" cy="307777"/>
          </a:xfrm>
          <a:prstGeom prst="rect">
            <a:avLst/>
          </a:prstGeom>
          <a:noFill/>
        </p:spPr>
        <p:txBody>
          <a:bodyPr wrap="none" rtlCol="0">
            <a:spAutoFit/>
          </a:bodyPr>
          <a:lstStyle/>
          <a:p>
            <a:r>
              <a:rPr lang="en-US" sz="1400" b="1" dirty="0">
                <a:solidFill>
                  <a:srgbClr val="FF0000"/>
                </a:solidFill>
              </a:rPr>
              <a:t>New</a:t>
            </a:r>
            <a:endParaRPr lang="en-US" sz="2000" b="1" dirty="0">
              <a:solidFill>
                <a:srgbClr val="FF0000"/>
              </a:solidFill>
            </a:endParaRPr>
          </a:p>
        </p:txBody>
      </p:sp>
      <p:sp>
        <p:nvSpPr>
          <p:cNvPr id="10" name="TextBox 9"/>
          <p:cNvSpPr txBox="1"/>
          <p:nvPr/>
        </p:nvSpPr>
        <p:spPr>
          <a:xfrm>
            <a:off x="8543535" y="5722142"/>
            <a:ext cx="553357" cy="307777"/>
          </a:xfrm>
          <a:prstGeom prst="rect">
            <a:avLst/>
          </a:prstGeom>
          <a:noFill/>
        </p:spPr>
        <p:txBody>
          <a:bodyPr wrap="none" rtlCol="0">
            <a:spAutoFit/>
          </a:bodyPr>
          <a:lstStyle/>
          <a:p>
            <a:r>
              <a:rPr lang="en-US" sz="1400" b="1" dirty="0">
                <a:solidFill>
                  <a:srgbClr val="FF0000"/>
                </a:solidFill>
              </a:rPr>
              <a:t>New</a:t>
            </a:r>
            <a:endParaRPr lang="en-US" sz="2000" b="1" dirty="0">
              <a:solidFill>
                <a:srgbClr val="FF0000"/>
              </a:solidFill>
            </a:endParaRPr>
          </a:p>
        </p:txBody>
      </p:sp>
      <p:sp>
        <p:nvSpPr>
          <p:cNvPr id="11" name="TextBox 10"/>
          <p:cNvSpPr txBox="1"/>
          <p:nvPr/>
        </p:nvSpPr>
        <p:spPr>
          <a:xfrm>
            <a:off x="8438890" y="3804276"/>
            <a:ext cx="1213110" cy="276999"/>
          </a:xfrm>
          <a:prstGeom prst="rect">
            <a:avLst/>
          </a:prstGeom>
          <a:noFill/>
        </p:spPr>
        <p:txBody>
          <a:bodyPr wrap="square" rtlCol="0">
            <a:spAutoFit/>
          </a:bodyPr>
          <a:lstStyle/>
          <a:p>
            <a:r>
              <a:rPr lang="en-US" sz="1200" b="1" dirty="0">
                <a:solidFill>
                  <a:srgbClr val="FF0000"/>
                </a:solidFill>
              </a:rPr>
              <a:t>RWG Inputs</a:t>
            </a:r>
            <a:endParaRPr lang="en-US" sz="2000" b="1" dirty="0">
              <a:solidFill>
                <a:srgbClr val="FF0000"/>
              </a:solidFill>
            </a:endParaRPr>
          </a:p>
        </p:txBody>
      </p:sp>
      <p:sp>
        <p:nvSpPr>
          <p:cNvPr id="12" name="TextBox 11"/>
          <p:cNvSpPr txBox="1"/>
          <p:nvPr/>
        </p:nvSpPr>
        <p:spPr>
          <a:xfrm>
            <a:off x="10969308" y="5722142"/>
            <a:ext cx="1123950" cy="276999"/>
          </a:xfrm>
          <a:prstGeom prst="rect">
            <a:avLst/>
          </a:prstGeom>
          <a:noFill/>
        </p:spPr>
        <p:txBody>
          <a:bodyPr wrap="square" rtlCol="0">
            <a:spAutoFit/>
          </a:bodyPr>
          <a:lstStyle/>
          <a:p>
            <a:r>
              <a:rPr lang="en-US" sz="1200" b="1" dirty="0">
                <a:solidFill>
                  <a:srgbClr val="FF0000"/>
                </a:solidFill>
              </a:rPr>
              <a:t>RWG Inputs</a:t>
            </a:r>
            <a:endParaRPr lang="en-US" sz="2000" b="1" dirty="0">
              <a:solidFill>
                <a:srgbClr val="FF0000"/>
              </a:solidFill>
            </a:endParaRPr>
          </a:p>
        </p:txBody>
      </p:sp>
      <p:sp>
        <p:nvSpPr>
          <p:cNvPr id="13" name="TextBox 12"/>
          <p:cNvSpPr txBox="1"/>
          <p:nvPr/>
        </p:nvSpPr>
        <p:spPr>
          <a:xfrm>
            <a:off x="10751679" y="3804276"/>
            <a:ext cx="1158966" cy="276999"/>
          </a:xfrm>
          <a:prstGeom prst="rect">
            <a:avLst/>
          </a:prstGeom>
          <a:noFill/>
        </p:spPr>
        <p:txBody>
          <a:bodyPr wrap="square" rtlCol="0">
            <a:spAutoFit/>
          </a:bodyPr>
          <a:lstStyle/>
          <a:p>
            <a:r>
              <a:rPr lang="en-US" sz="1200" b="1" dirty="0">
                <a:solidFill>
                  <a:srgbClr val="FF0000"/>
                </a:solidFill>
              </a:rPr>
              <a:t>RWG Inputs</a:t>
            </a:r>
            <a:endParaRPr lang="en-US" sz="2000" b="1" dirty="0">
              <a:solidFill>
                <a:srgbClr val="FF0000"/>
              </a:solidFill>
            </a:endParaRPr>
          </a:p>
        </p:txBody>
      </p:sp>
      <p:graphicFrame>
        <p:nvGraphicFramePr>
          <p:cNvPr id="14" name="Table 13"/>
          <p:cNvGraphicFramePr>
            <a:graphicFrameLocks noGrp="1"/>
          </p:cNvGraphicFramePr>
          <p:nvPr>
            <p:extLst>
              <p:ext uri="{D42A27DB-BD31-4B8C-83A1-F6EECF244321}">
                <p14:modId xmlns="" xmlns:p14="http://schemas.microsoft.com/office/powerpoint/2010/main" val="3683619977"/>
              </p:ext>
            </p:extLst>
          </p:nvPr>
        </p:nvGraphicFramePr>
        <p:xfrm>
          <a:off x="494573" y="3212757"/>
          <a:ext cx="4934162" cy="2397760"/>
        </p:xfrm>
        <a:graphic>
          <a:graphicData uri="http://schemas.openxmlformats.org/drawingml/2006/table">
            <a:tbl>
              <a:tblPr firstRow="1" bandRow="1">
                <a:tableStyleId>{5C22544A-7EE6-4342-B048-85BDC9FD1C3A}</a:tableStyleId>
              </a:tblPr>
              <a:tblGrid>
                <a:gridCol w="3146551">
                  <a:extLst>
                    <a:ext uri="{9D8B030D-6E8A-4147-A177-3AD203B41FA5}">
                      <a16:colId xmlns="" xmlns:a16="http://schemas.microsoft.com/office/drawing/2014/main" val="20000"/>
                    </a:ext>
                  </a:extLst>
                </a:gridCol>
                <a:gridCol w="1787611">
                  <a:extLst>
                    <a:ext uri="{9D8B030D-6E8A-4147-A177-3AD203B41FA5}">
                      <a16:colId xmlns="" xmlns:a16="http://schemas.microsoft.com/office/drawing/2014/main" val="20001"/>
                    </a:ext>
                  </a:extLst>
                </a:gridCol>
              </a:tblGrid>
              <a:tr h="370840">
                <a:tc>
                  <a:txBody>
                    <a:bodyPr/>
                    <a:lstStyle/>
                    <a:p>
                      <a:r>
                        <a:rPr lang="en-US" sz="1200" dirty="0"/>
                        <a:t>Product</a:t>
                      </a:r>
                    </a:p>
                  </a:txBody>
                  <a:tcPr/>
                </a:tc>
                <a:tc>
                  <a:txBody>
                    <a:bodyPr/>
                    <a:lstStyle/>
                    <a:p>
                      <a:r>
                        <a:rPr lang="en-US" sz="1200" dirty="0"/>
                        <a:t>Product</a:t>
                      </a:r>
                      <a:r>
                        <a:rPr lang="en-US" sz="1200" baseline="0" dirty="0"/>
                        <a:t> Lead/Lead Author</a:t>
                      </a:r>
                      <a:endParaRPr lang="en-US" sz="1200" dirty="0"/>
                    </a:p>
                  </a:txBody>
                  <a:tcPr/>
                </a:tc>
                <a:extLst>
                  <a:ext uri="{0D108BD9-81ED-4DB2-BD59-A6C34878D82A}">
                    <a16:rowId xmlns="" xmlns:a16="http://schemas.microsoft.com/office/drawing/2014/main" val="10000"/>
                  </a:ext>
                </a:extLst>
              </a:tr>
              <a:tr h="370840">
                <a:tc>
                  <a:txBody>
                    <a:bodyPr/>
                    <a:lstStyle/>
                    <a:p>
                      <a:r>
                        <a:rPr lang="en-US" sz="1200" dirty="0"/>
                        <a:t>Guide for Writing</a:t>
                      </a:r>
                      <a:r>
                        <a:rPr lang="en-US" sz="1200" baseline="0" dirty="0"/>
                        <a:t> Requirements</a:t>
                      </a:r>
                      <a:endParaRPr lang="en-US" sz="1200" dirty="0"/>
                    </a:p>
                  </a:txBody>
                  <a:tcPr anchor="ctr"/>
                </a:tc>
                <a:tc>
                  <a:txBody>
                    <a:bodyPr/>
                    <a:lstStyle/>
                    <a:p>
                      <a:r>
                        <a:rPr lang="en-US" sz="1200" dirty="0"/>
                        <a:t>Mike Ryan</a:t>
                      </a:r>
                    </a:p>
                  </a:txBody>
                  <a:tcPr anchor="ctr"/>
                </a:tc>
                <a:extLst>
                  <a:ext uri="{0D108BD9-81ED-4DB2-BD59-A6C34878D82A}">
                    <a16:rowId xmlns="" xmlns:a16="http://schemas.microsoft.com/office/drawing/2014/main" val="10002"/>
                  </a:ext>
                </a:extLst>
              </a:tr>
              <a:tr h="370840">
                <a:tc>
                  <a:txBody>
                    <a:bodyPr/>
                    <a:lstStyle/>
                    <a:p>
                      <a:r>
                        <a:rPr lang="en-US" sz="1200" dirty="0"/>
                        <a:t>Guide</a:t>
                      </a:r>
                      <a:r>
                        <a:rPr lang="en-US" sz="1200" baseline="0" dirty="0"/>
                        <a:t> to Needs Requirements</a:t>
                      </a:r>
                      <a:endParaRPr lang="en-US" sz="1200" dirty="0"/>
                    </a:p>
                  </a:txBody>
                  <a:tcPr anchor="ctr"/>
                </a:tc>
                <a:tc>
                  <a:txBody>
                    <a:bodyPr/>
                    <a:lstStyle/>
                    <a:p>
                      <a:r>
                        <a:rPr lang="en-US" sz="1200" dirty="0"/>
                        <a:t>Tami</a:t>
                      </a:r>
                      <a:r>
                        <a:rPr lang="en-US" sz="1200" baseline="0" dirty="0"/>
                        <a:t> Katz</a:t>
                      </a:r>
                      <a:endParaRPr lang="en-US" sz="1200" dirty="0"/>
                    </a:p>
                  </a:txBody>
                  <a:tcPr anchor="ctr"/>
                </a:tc>
                <a:extLst>
                  <a:ext uri="{0D108BD9-81ED-4DB2-BD59-A6C34878D82A}">
                    <a16:rowId xmlns="" xmlns:a16="http://schemas.microsoft.com/office/drawing/2014/main" val="10003"/>
                  </a:ext>
                </a:extLst>
              </a:tr>
              <a:tr h="370840">
                <a:tc>
                  <a:txBody>
                    <a:bodyPr/>
                    <a:lstStyle/>
                    <a:p>
                      <a:r>
                        <a:rPr lang="en-US" sz="1200" dirty="0"/>
                        <a:t>Guide to Verification</a:t>
                      </a:r>
                      <a:r>
                        <a:rPr lang="en-US" sz="1200" baseline="0" dirty="0"/>
                        <a:t> and Validation</a:t>
                      </a:r>
                      <a:endParaRPr lang="en-US" sz="1200" dirty="0"/>
                    </a:p>
                  </a:txBody>
                  <a:tcPr anchor="ctr"/>
                </a:tc>
                <a:tc>
                  <a:txBody>
                    <a:bodyPr/>
                    <a:lstStyle/>
                    <a:p>
                      <a:r>
                        <a:rPr lang="en-US" sz="1200" dirty="0"/>
                        <a:t>Raymond Wolfgang</a:t>
                      </a:r>
                    </a:p>
                  </a:txBody>
                  <a:tcPr anchor="ctr"/>
                </a:tc>
                <a:extLst>
                  <a:ext uri="{0D108BD9-81ED-4DB2-BD59-A6C34878D82A}">
                    <a16:rowId xmlns="" xmlns:a16="http://schemas.microsoft.com/office/drawing/2014/main" val="10004"/>
                  </a:ext>
                </a:extLst>
              </a:tr>
              <a:tr h="370840">
                <a:tc>
                  <a:txBody>
                    <a:bodyPr/>
                    <a:lstStyle/>
                    <a:p>
                      <a:r>
                        <a:rPr lang="en-US" sz="1200" dirty="0"/>
                        <a:t>Inputs to the SE Handbook version</a:t>
                      </a:r>
                      <a:r>
                        <a:rPr lang="en-US" sz="1200" baseline="0" dirty="0"/>
                        <a:t> 5</a:t>
                      </a:r>
                      <a:endParaRPr lang="en-US" sz="1200" dirty="0"/>
                    </a:p>
                  </a:txBody>
                  <a:tcPr anchor="ctr"/>
                </a:tc>
                <a:tc>
                  <a:txBody>
                    <a:bodyPr/>
                    <a:lstStyle/>
                    <a:p>
                      <a:r>
                        <a:rPr lang="en-US" sz="1200" dirty="0"/>
                        <a:t>Mike Ryan, </a:t>
                      </a:r>
                      <a:br>
                        <a:rPr lang="en-US" sz="1200" dirty="0"/>
                      </a:br>
                      <a:r>
                        <a:rPr lang="en-US" sz="1200" dirty="0"/>
                        <a:t>Lou Wheatcraft</a:t>
                      </a:r>
                    </a:p>
                  </a:txBody>
                  <a:tcPr anchor="ctr"/>
                </a:tc>
                <a:extLst>
                  <a:ext uri="{0D108BD9-81ED-4DB2-BD59-A6C34878D82A}">
                    <a16:rowId xmlns="" xmlns:a16="http://schemas.microsoft.com/office/drawing/2014/main" val="10005"/>
                  </a:ext>
                </a:extLst>
              </a:tr>
              <a:tr h="370840">
                <a:tc>
                  <a:txBody>
                    <a:bodyPr/>
                    <a:lstStyle/>
                    <a:p>
                      <a:r>
                        <a:rPr lang="en-US" sz="1200" dirty="0"/>
                        <a:t>Inputs to the </a:t>
                      </a:r>
                      <a:r>
                        <a:rPr lang="en-US" sz="1200" dirty="0" err="1"/>
                        <a:t>SEBok</a:t>
                      </a:r>
                      <a:endParaRPr lang="en-US" sz="1200" dirty="0"/>
                    </a:p>
                  </a:txBody>
                  <a:tcPr anchor="ctr"/>
                </a:tc>
                <a:tc>
                  <a:txBody>
                    <a:bodyPr/>
                    <a:lstStyle/>
                    <a:p>
                      <a:r>
                        <a:rPr lang="en-US" sz="1200" dirty="0"/>
                        <a:t>Tami Katz</a:t>
                      </a:r>
                    </a:p>
                  </a:txBody>
                  <a:tcPr anchor="ctr"/>
                </a:tc>
                <a:extLst>
                  <a:ext uri="{0D108BD9-81ED-4DB2-BD59-A6C34878D82A}">
                    <a16:rowId xmlns="" xmlns:a16="http://schemas.microsoft.com/office/drawing/2014/main" val="10006"/>
                  </a:ext>
                </a:extLst>
              </a:tr>
            </a:tbl>
          </a:graphicData>
        </a:graphic>
      </p:graphicFrame>
      <p:sp>
        <p:nvSpPr>
          <p:cNvPr id="15" name="TextBox 14"/>
          <p:cNvSpPr txBox="1"/>
          <p:nvPr/>
        </p:nvSpPr>
        <p:spPr>
          <a:xfrm>
            <a:off x="9736681" y="5752920"/>
            <a:ext cx="821751" cy="276999"/>
          </a:xfrm>
          <a:prstGeom prst="rect">
            <a:avLst/>
          </a:prstGeom>
          <a:noFill/>
        </p:spPr>
        <p:txBody>
          <a:bodyPr wrap="square" rtlCol="0">
            <a:spAutoFit/>
          </a:bodyPr>
          <a:lstStyle/>
          <a:p>
            <a:r>
              <a:rPr lang="en-US" sz="1200" b="1" dirty="0">
                <a:solidFill>
                  <a:srgbClr val="FF0000"/>
                </a:solidFill>
              </a:rPr>
              <a:t>Updates</a:t>
            </a:r>
            <a:endParaRPr lang="en-US" sz="2000" b="1" dirty="0">
              <a:solidFill>
                <a:srgbClr val="FF0000"/>
              </a:solidFill>
            </a:endParaRPr>
          </a:p>
        </p:txBody>
      </p:sp>
      <p:sp>
        <p:nvSpPr>
          <p:cNvPr id="16" name="TextBox 15"/>
          <p:cNvSpPr txBox="1"/>
          <p:nvPr/>
        </p:nvSpPr>
        <p:spPr>
          <a:xfrm>
            <a:off x="494573" y="2798717"/>
            <a:ext cx="2178802" cy="400110"/>
          </a:xfrm>
          <a:prstGeom prst="rect">
            <a:avLst/>
          </a:prstGeom>
          <a:noFill/>
        </p:spPr>
        <p:txBody>
          <a:bodyPr wrap="none" rtlCol="0">
            <a:spAutoFit/>
          </a:bodyPr>
          <a:lstStyle/>
          <a:p>
            <a:r>
              <a:rPr lang="en-US" sz="2000" dirty="0"/>
              <a:t>Currently in work:</a:t>
            </a:r>
          </a:p>
        </p:txBody>
      </p:sp>
      <p:sp>
        <p:nvSpPr>
          <p:cNvPr id="17" name="TextBox 16">
            <a:extLst>
              <a:ext uri="{FF2B5EF4-FFF2-40B4-BE49-F238E27FC236}">
                <a16:creationId xmlns="" xmlns:a16="http://schemas.microsoft.com/office/drawing/2014/main" id="{730F918D-9D8B-8342-9B31-CBE75EC18E84}"/>
              </a:ext>
            </a:extLst>
          </p:cNvPr>
          <p:cNvSpPr txBox="1"/>
          <p:nvPr/>
        </p:nvSpPr>
        <p:spPr>
          <a:xfrm>
            <a:off x="11588433" y="4130708"/>
            <a:ext cx="553357" cy="307777"/>
          </a:xfrm>
          <a:prstGeom prst="rect">
            <a:avLst/>
          </a:prstGeom>
          <a:noFill/>
        </p:spPr>
        <p:txBody>
          <a:bodyPr wrap="none" rtlCol="0">
            <a:spAutoFit/>
          </a:bodyPr>
          <a:lstStyle/>
          <a:p>
            <a:r>
              <a:rPr lang="en-US" sz="1400" b="1" dirty="0">
                <a:solidFill>
                  <a:srgbClr val="FF0000"/>
                </a:solidFill>
              </a:rPr>
              <a:t>New</a:t>
            </a:r>
            <a:endParaRPr lang="en-US" sz="2000" b="1" dirty="0">
              <a:solidFill>
                <a:srgbClr val="FF0000"/>
              </a:solidFill>
            </a:endParaRPr>
          </a:p>
        </p:txBody>
      </p:sp>
    </p:spTree>
    <p:extLst>
      <p:ext uri="{BB962C8B-B14F-4D97-AF65-F5344CB8AC3E}">
        <p14:creationId xmlns="" xmlns:p14="http://schemas.microsoft.com/office/powerpoint/2010/main" val="2542826403"/>
      </p:ext>
    </p:extLst>
  </p:cSld>
  <p:clrMapOvr>
    <a:masterClrMapping/>
  </p:clrMapOvr>
  <p:extLst>
    <p:ext uri="{6950BFC3-D8DA-4A85-94F7-54DA5524770B}">
      <p188:commentRel xmlns="" xmlns:p188="http://schemas.microsoft.com/office/powerpoint/2018/8/main" r:id="rId3"/>
    </p:ext>
  </p:extLst>
</p:sld>
</file>

<file path=ppt/theme/theme1.xml><?xml version="1.0" encoding="utf-8"?>
<a:theme xmlns:a="http://schemas.openxmlformats.org/drawingml/2006/main" name="iw2022-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3A89755A-0E4E-CB49-928B-576C80F8FB31}" vid="{BD82DD9B-FB34-7D47-8A70-B5DA224DEA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iw2022-slide</Template>
  <TotalTime>107</TotalTime>
  <Words>1354</Words>
  <Application>Microsoft Office PowerPoint</Application>
  <PresentationFormat>Custom</PresentationFormat>
  <Paragraphs>188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iw2022-slide</vt:lpstr>
      <vt:lpstr>Pre-IW2022 Event Kickoff</vt:lpstr>
      <vt:lpstr>RWG at IW2022 (pre-Event)</vt:lpstr>
      <vt:lpstr>Planned Sessions for pre-IW2022</vt:lpstr>
      <vt:lpstr>INCOSE RWG Overview</vt:lpstr>
      <vt:lpstr>RWG Charter</vt:lpstr>
      <vt:lpstr>RWG is About….</vt:lpstr>
      <vt:lpstr>RWG Leadership</vt:lpstr>
      <vt:lpstr>Current RWG Published Products</vt:lpstr>
      <vt:lpstr>Upcoming RWG Products</vt:lpstr>
      <vt:lpstr>RWG Events</vt:lpstr>
      <vt:lpstr>RWG Connect Site</vt:lpstr>
      <vt:lpstr>RWG Yammer Community</vt:lpstr>
      <vt:lpstr>RWG YouTube Channel</vt:lpstr>
      <vt:lpstr>How to Become Involved in RWG</vt:lpstr>
      <vt:lpstr>INCOSE RWG 2021 Activities</vt:lpstr>
      <vt:lpstr>INCOSE RWG Activities for 2021</vt:lpstr>
      <vt:lpstr>RWG IW2021 Recap</vt:lpstr>
      <vt:lpstr>RWG 2021 General Web meetings</vt:lpstr>
      <vt:lpstr>Corporate Advisory Board Support</vt:lpstr>
      <vt:lpstr>RWG IW2022 Activity Overview</vt:lpstr>
      <vt:lpstr>Slide 21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33</cp:revision>
  <dcterms:created xsi:type="dcterms:W3CDTF">2022-01-22T16:54:31Z</dcterms:created>
  <dcterms:modified xsi:type="dcterms:W3CDTF">2022-01-25T20:28:20Z</dcterms:modified>
</cp:coreProperties>
</file>