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833" r:id="rId2"/>
    <p:sldId id="287" r:id="rId3"/>
    <p:sldId id="338" r:id="rId4"/>
    <p:sldId id="294" r:id="rId5"/>
    <p:sldId id="3824" r:id="rId6"/>
    <p:sldId id="3597" r:id="rId7"/>
    <p:sldId id="3600" r:id="rId8"/>
    <p:sldId id="308" r:id="rId9"/>
    <p:sldId id="3836" r:id="rId10"/>
    <p:sldId id="311" r:id="rId11"/>
    <p:sldId id="317" r:id="rId12"/>
    <p:sldId id="339" r:id="rId13"/>
    <p:sldId id="3727" r:id="rId14"/>
    <p:sldId id="3830" r:id="rId15"/>
    <p:sldId id="3826" r:id="rId16"/>
    <p:sldId id="295" r:id="rId17"/>
    <p:sldId id="3729" r:id="rId18"/>
    <p:sldId id="3700" r:id="rId19"/>
    <p:sldId id="297" r:id="rId20"/>
    <p:sldId id="3714" r:id="rId21"/>
    <p:sldId id="3721" r:id="rId22"/>
    <p:sldId id="3720" r:id="rId23"/>
    <p:sldId id="320" r:id="rId24"/>
    <p:sldId id="3828" r:id="rId25"/>
    <p:sldId id="3831" r:id="rId26"/>
    <p:sldId id="3832" r:id="rId27"/>
    <p:sldId id="3728" r:id="rId28"/>
    <p:sldId id="305" r:id="rId29"/>
    <p:sldId id="307" r:id="rId30"/>
    <p:sldId id="3825" r:id="rId31"/>
    <p:sldId id="327" r:id="rId32"/>
    <p:sldId id="3834" r:id="rId33"/>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6BA93D-1AF9-3BFE-5DAB-6FAA86F0BBB7}" name="Lou Wheatcraft" initials="LW" userId="af51d06b72bd081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44"/>
    <p:restoredTop sz="96327"/>
  </p:normalViewPr>
  <p:slideViewPr>
    <p:cSldViewPr snapToGrid="0" snapToObjects="1">
      <p:cViewPr>
        <p:scale>
          <a:sx n="100" d="100"/>
          <a:sy n="100" d="100"/>
        </p:scale>
        <p:origin x="1032" y="680"/>
      </p:cViewPr>
      <p:guideLst>
        <p:guide orient="horz" pos="2160"/>
        <p:guide pos="3842"/>
      </p:guideLst>
    </p:cSldViewPr>
  </p:slideViewPr>
  <p:outlineViewPr>
    <p:cViewPr>
      <p:scale>
        <a:sx n="40" d="100"/>
        <a:sy n="4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pPr/>
              <a:t>1/22/23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pPr/>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pPr/>
              <a:t>1/22/23</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pPr/>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a:solidFill>
                  <a:srgbClr val="414042"/>
                </a:solidFill>
                <a:latin typeface="Open Sans Light"/>
                <a:cs typeface="Open Sans Light"/>
              </a:rPr>
              <a:t>www.incose.org/IW2023</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43811" y="512779"/>
            <a:ext cx="5785401" cy="1914003"/>
          </a:xfrm>
          <a:prstGeom prst="rect">
            <a:avLst/>
          </a:prstGeom>
        </p:spPr>
      </p:pic>
    </p:spTree>
    <p:extLst>
      <p:ext uri="{BB962C8B-B14F-4D97-AF65-F5344CB8AC3E}">
        <p14:creationId xmlns:p14="http://schemas.microsoft.com/office/powerpoint/2010/main" val="115332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EE6EB6-1230-7740-9336-482712647127}" type="datetime5">
              <a:rPr lang="en-US" smtClean="0"/>
              <a:pPr/>
              <a:t>22-Jan-23</a:t>
            </a:fld>
            <a:endParaRPr lang="en-US"/>
          </a:p>
        </p:txBody>
      </p:sp>
      <p:sp>
        <p:nvSpPr>
          <p:cNvPr id="5" name="Footer Placeholder 4"/>
          <p:cNvSpPr>
            <a:spLocks noGrp="1"/>
          </p:cNvSpPr>
          <p:nvPr>
            <p:ph type="ftr" sz="quarter" idx="11"/>
          </p:nvPr>
        </p:nvSpPr>
        <p:spPr/>
        <p:txBody>
          <a:bodyPr/>
          <a:lstStyle/>
          <a:p>
            <a:r>
              <a:rPr lang="en-US" dirty="0"/>
              <a:t>www.incose.org/IW2023</a:t>
            </a:r>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83D7E4-03E6-174B-B5A7-9705509931CD}" type="datetime5">
              <a:rPr lang="en-US" smtClean="0"/>
              <a:pPr/>
              <a:t>22-Jan-23</a:t>
            </a:fld>
            <a:endParaRPr lang="en-US"/>
          </a:p>
        </p:txBody>
      </p:sp>
      <p:sp>
        <p:nvSpPr>
          <p:cNvPr id="5" name="Footer Placeholder 4"/>
          <p:cNvSpPr>
            <a:spLocks noGrp="1"/>
          </p:cNvSpPr>
          <p:nvPr>
            <p:ph type="ftr" sz="quarter" idx="11"/>
          </p:nvPr>
        </p:nvSpPr>
        <p:spPr/>
        <p:txBody>
          <a:bodyPr/>
          <a:lstStyle/>
          <a:p>
            <a:r>
              <a:rPr lang="en-US" dirty="0"/>
              <a:t>www.incose.org/IW2023</a:t>
            </a:r>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pic>
        <p:nvPicPr>
          <p:cNvPr id="2" name="Picture 20">
            <a:extLst>
              <a:ext uri="{FF2B5EF4-FFF2-40B4-BE49-F238E27FC236}">
                <a16:creationId xmlns:a16="http://schemas.microsoft.com/office/drawing/2014/main" id="{36D0D17B-D9BE-5C7F-DF97-99BCE83C6F9E}"/>
              </a:ext>
            </a:extLst>
          </p:cNvPr>
          <p:cNvPicPr>
            <a:picLocks noChangeAspect="1"/>
          </p:cNvPicPr>
          <p:nvPr userDrawn="1"/>
        </p:nvPicPr>
        <p:blipFill>
          <a:blip r:embed="rId2"/>
          <a:srcRect/>
          <a:stretch/>
        </p:blipFill>
        <p:spPr>
          <a:xfrm>
            <a:off x="2926702" y="1749076"/>
            <a:ext cx="5785401" cy="1914003"/>
          </a:xfrm>
          <a:prstGeom prst="rect">
            <a:avLst/>
          </a:prstGeom>
        </p:spPr>
      </p:pic>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a:solidFill>
                  <a:srgbClr val="414042"/>
                </a:solidFill>
                <a:latin typeface="Open Sans Light"/>
                <a:cs typeface="Open Sans Light"/>
              </a:rPr>
              <a:t>www.incose.org/IW2023</a:t>
            </a:r>
          </a:p>
        </p:txBody>
      </p:sp>
    </p:spTree>
    <p:extLst>
      <p:ext uri="{BB962C8B-B14F-4D97-AF65-F5344CB8AC3E}">
        <p14:creationId xmlns:p14="http://schemas.microsoft.com/office/powerpoint/2010/main" val="111579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www.incose.org/IW2023</a:t>
            </a:r>
          </a:p>
        </p:txBody>
      </p:sp>
      <p:sp>
        <p:nvSpPr>
          <p:cNvPr id="5" name="Footer Placeholder 4"/>
          <p:cNvSpPr>
            <a:spLocks noGrp="1"/>
          </p:cNvSpPr>
          <p:nvPr>
            <p:ph type="ftr" sz="quarter" idx="11"/>
          </p:nvPr>
        </p:nvSpPr>
        <p:spPr/>
        <p:txBody>
          <a:bodyPr/>
          <a:lstStyle/>
          <a:p>
            <a:r>
              <a:rPr lang="en-US" dirty="0"/>
              <a:t>Requirements Working Group</a:t>
            </a:r>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313C83-8744-0943-A3FD-E40F90ABD101}" type="datetime5">
              <a:rPr lang="en-US" smtClean="0"/>
              <a:pPr/>
              <a:t>22-Jan-23</a:t>
            </a:fld>
            <a:endParaRPr lang="en-US"/>
          </a:p>
        </p:txBody>
      </p:sp>
      <p:sp>
        <p:nvSpPr>
          <p:cNvPr id="5" name="Footer Placeholder 4"/>
          <p:cNvSpPr>
            <a:spLocks noGrp="1"/>
          </p:cNvSpPr>
          <p:nvPr>
            <p:ph type="ftr" sz="quarter" idx="11"/>
          </p:nvPr>
        </p:nvSpPr>
        <p:spPr/>
        <p:txBody>
          <a:bodyPr/>
          <a:lstStyle/>
          <a:p>
            <a:r>
              <a:rPr lang="en-US" dirty="0"/>
              <a:t>www.incose.org/IW2023</a:t>
            </a:r>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97DA8-9C23-1345-97BA-1A3013D0DD0F}" type="datetime5">
              <a:rPr lang="en-US" smtClean="0"/>
              <a:pPr/>
              <a:t>22-Jan-23</a:t>
            </a:fld>
            <a:endParaRPr lang="en-US"/>
          </a:p>
        </p:txBody>
      </p:sp>
      <p:sp>
        <p:nvSpPr>
          <p:cNvPr id="6" name="Footer Placeholder 5"/>
          <p:cNvSpPr>
            <a:spLocks noGrp="1"/>
          </p:cNvSpPr>
          <p:nvPr>
            <p:ph type="ftr" sz="quarter" idx="11"/>
          </p:nvPr>
        </p:nvSpPr>
        <p:spPr/>
        <p:txBody>
          <a:bodyPr/>
          <a:lstStyle/>
          <a:p>
            <a:r>
              <a:rPr lang="en-US" dirty="0"/>
              <a:t>www.incose.org/IW2023</a:t>
            </a:r>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D8DAE9-7BE1-A74D-8D5D-63663D5B68B4}" type="datetime5">
              <a:rPr lang="en-US" smtClean="0"/>
              <a:pPr/>
              <a:t>22-Jan-23</a:t>
            </a:fld>
            <a:endParaRPr lang="en-US"/>
          </a:p>
        </p:txBody>
      </p:sp>
      <p:sp>
        <p:nvSpPr>
          <p:cNvPr id="8" name="Footer Placeholder 7"/>
          <p:cNvSpPr>
            <a:spLocks noGrp="1"/>
          </p:cNvSpPr>
          <p:nvPr>
            <p:ph type="ftr" sz="quarter" idx="11"/>
          </p:nvPr>
        </p:nvSpPr>
        <p:spPr/>
        <p:txBody>
          <a:bodyPr/>
          <a:lstStyle/>
          <a:p>
            <a:r>
              <a:rPr lang="en-US" dirty="0"/>
              <a:t>www.incose.org/IW2023</a:t>
            </a:r>
          </a:p>
        </p:txBody>
      </p:sp>
      <p:sp>
        <p:nvSpPr>
          <p:cNvPr id="9" name="Slide Number Placeholder 8"/>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CC230-4A04-C34E-8547-20C907354DC4}" type="datetime5">
              <a:rPr lang="en-US" smtClean="0"/>
              <a:pPr/>
              <a:t>22-Jan-23</a:t>
            </a:fld>
            <a:endParaRPr lang="en-US"/>
          </a:p>
        </p:txBody>
      </p:sp>
      <p:sp>
        <p:nvSpPr>
          <p:cNvPr id="4" name="Footer Placeholder 3"/>
          <p:cNvSpPr>
            <a:spLocks noGrp="1"/>
          </p:cNvSpPr>
          <p:nvPr>
            <p:ph type="ftr" sz="quarter" idx="11"/>
          </p:nvPr>
        </p:nvSpPr>
        <p:spPr/>
        <p:txBody>
          <a:bodyPr/>
          <a:lstStyle/>
          <a:p>
            <a:r>
              <a:rPr lang="en-US" dirty="0"/>
              <a:t>www.incose.org/IW2023</a:t>
            </a:r>
          </a:p>
        </p:txBody>
      </p:sp>
      <p:sp>
        <p:nvSpPr>
          <p:cNvPr id="5" name="Slide Number Placeholder 4"/>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EC62D-3DF5-B041-AAB5-9D55F9293E82}" type="datetime5">
              <a:rPr lang="en-US" smtClean="0"/>
              <a:pPr/>
              <a:t>22-Jan-23</a:t>
            </a:fld>
            <a:endParaRPr lang="en-US"/>
          </a:p>
        </p:txBody>
      </p:sp>
      <p:sp>
        <p:nvSpPr>
          <p:cNvPr id="3" name="Footer Placeholder 2"/>
          <p:cNvSpPr>
            <a:spLocks noGrp="1"/>
          </p:cNvSpPr>
          <p:nvPr>
            <p:ph type="ftr" sz="quarter" idx="11"/>
          </p:nvPr>
        </p:nvSpPr>
        <p:spPr/>
        <p:txBody>
          <a:bodyPr/>
          <a:lstStyle/>
          <a:p>
            <a:r>
              <a:rPr lang="en-US" dirty="0"/>
              <a:t>www.incose.org/IW2023</a:t>
            </a:r>
          </a:p>
        </p:txBody>
      </p:sp>
      <p:sp>
        <p:nvSpPr>
          <p:cNvPr id="4" name="Slide Number Placeholder 3"/>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41FCB00-F663-1243-AE8B-AA3651FCD87E}" type="datetime5">
              <a:rPr lang="en-US" smtClean="0"/>
              <a:pPr/>
              <a:t>22-Jan-23</a:t>
            </a:fld>
            <a:endParaRPr lang="en-US"/>
          </a:p>
        </p:txBody>
      </p:sp>
      <p:sp>
        <p:nvSpPr>
          <p:cNvPr id="6" name="Footer Placeholder 5"/>
          <p:cNvSpPr>
            <a:spLocks noGrp="1"/>
          </p:cNvSpPr>
          <p:nvPr>
            <p:ph type="ftr" sz="quarter" idx="11"/>
          </p:nvPr>
        </p:nvSpPr>
        <p:spPr/>
        <p:txBody>
          <a:bodyPr/>
          <a:lstStyle/>
          <a:p>
            <a:r>
              <a:rPr lang="en-US" dirty="0"/>
              <a:t>www.incose.org/IW2023</a:t>
            </a:r>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6208D63-DE3D-8947-B9CF-A135048E9D63}" type="datetime5">
              <a:rPr lang="en-US" smtClean="0"/>
              <a:pPr/>
              <a:t>22-Jan-23</a:t>
            </a:fld>
            <a:endParaRPr lang="en-US"/>
          </a:p>
        </p:txBody>
      </p:sp>
      <p:sp>
        <p:nvSpPr>
          <p:cNvPr id="6" name="Footer Placeholder 5"/>
          <p:cNvSpPr>
            <a:spLocks noGrp="1"/>
          </p:cNvSpPr>
          <p:nvPr>
            <p:ph type="ftr" sz="quarter" idx="11"/>
          </p:nvPr>
        </p:nvSpPr>
        <p:spPr/>
        <p:txBody>
          <a:bodyPr/>
          <a:lstStyle/>
          <a:p>
            <a:r>
              <a:rPr lang="en-US" dirty="0"/>
              <a:t>www.incose.org/IW2023</a:t>
            </a:r>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solidFill>
              </a:defRPr>
            </a:lvl1pPr>
          </a:lstStyle>
          <a:p>
            <a:r>
              <a:rPr lang="en-US"/>
              <a:t>www.incose.org/IW2023</a:t>
            </a:r>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solidFill>
              </a:defRPr>
            </a:lvl1pPr>
          </a:lstStyle>
          <a:p>
            <a:r>
              <a:rPr lang="en-US"/>
              <a:t>Requirements Working Group</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pPr/>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3"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channel/UCadgYaqKWDckenP2SU8-cPw/playlists"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hEGfNLvuyXo" TargetMode="External"/><Relationship Id="rId2" Type="http://schemas.openxmlformats.org/officeDocument/2006/relationships/hyperlink" Target="https://youtu.be/ypgGHHaLbqI" TargetMode="External"/><Relationship Id="rId1" Type="http://schemas.openxmlformats.org/officeDocument/2006/relationships/slideLayout" Target="../slideLayouts/slideLayout2.xml"/><Relationship Id="rId6" Type="http://schemas.openxmlformats.org/officeDocument/2006/relationships/hyperlink" Target="https://youtu.be/27k--0stAiM" TargetMode="External"/><Relationship Id="rId5" Type="http://schemas.openxmlformats.org/officeDocument/2006/relationships/hyperlink" Target="https://youtu.be/Uy5oZmneJM0" TargetMode="External"/><Relationship Id="rId4" Type="http://schemas.openxmlformats.org/officeDocument/2006/relationships/hyperlink" Target="https://youtu.be/ZRli_wSCm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GV2_qFZFe6g" TargetMode="External"/><Relationship Id="rId7" Type="http://schemas.openxmlformats.org/officeDocument/2006/relationships/hyperlink" Target="https://youtu.be/lz0TvNdZgfI" TargetMode="External"/><Relationship Id="rId2" Type="http://schemas.openxmlformats.org/officeDocument/2006/relationships/hyperlink" Target="https://www.youtube.com/watch?v=IVdICwMF8Uc" TargetMode="External"/><Relationship Id="rId1" Type="http://schemas.openxmlformats.org/officeDocument/2006/relationships/slideLayout" Target="../slideLayouts/slideLayout2.xml"/><Relationship Id="rId6" Type="http://schemas.openxmlformats.org/officeDocument/2006/relationships/hyperlink" Target="https://www.youtube.com/watch?v=_CfOKVDyjWQ" TargetMode="External"/><Relationship Id="rId5" Type="http://schemas.openxmlformats.org/officeDocument/2006/relationships/hyperlink" Target="https://www.youtube.com/watch?v=FsDVci-zl2s" TargetMode="External"/><Relationship Id="rId4" Type="http://schemas.openxmlformats.org/officeDocument/2006/relationships/hyperlink" Target="https://www.youtube.com/watch?v=pJlH6nj2Tz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youtu.be/HZo2jR-zDFY" TargetMode="External"/><Relationship Id="rId3" Type="http://schemas.openxmlformats.org/officeDocument/2006/relationships/hyperlink" Target="https://youtu.be/GSpQdachXZU" TargetMode="External"/><Relationship Id="rId7" Type="http://schemas.openxmlformats.org/officeDocument/2006/relationships/hyperlink" Target="https://youtu.be/bMtoDvsKB84" TargetMode="External"/><Relationship Id="rId2" Type="http://schemas.openxmlformats.org/officeDocument/2006/relationships/hyperlink" Target="https://connect.incose.org/WorkingGroups/Requirements/RWGMeetings/SiteAssets/SitePages/Home/INCOSE%20RWG%20Jama%20Software%20Measurement%20May%202022.pdf" TargetMode="External"/><Relationship Id="rId1" Type="http://schemas.openxmlformats.org/officeDocument/2006/relationships/slideLayout" Target="../slideLayouts/slideLayout2.xml"/><Relationship Id="rId6" Type="http://schemas.openxmlformats.org/officeDocument/2006/relationships/hyperlink" Target="https://connect.incose.org/WorkingGroups/Requirements/RWGMeetings/SiteAssets/SitePages/Home/Presentation-INCOSE-MBSE%20in%20Combat%20Vehicle%20Design-1hr-Mar%2022-v1.0.pdf" TargetMode="External"/><Relationship Id="rId5" Type="http://schemas.openxmlformats.org/officeDocument/2006/relationships/hyperlink" Target="https://youtu.be/Ei81HLUxxAE" TargetMode="External"/><Relationship Id="rId4" Type="http://schemas.openxmlformats.org/officeDocument/2006/relationships/hyperlink" Target="https://connect.incose.org/WorkingGroups/Requirements/RWGMeetings/SiteAssets/RWG%20Exchange%20Cafe%20042722.pdf" TargetMode="External"/><Relationship Id="rId9" Type="http://schemas.openxmlformats.org/officeDocument/2006/relationships/hyperlink" Target="https://www.youtube.com/watch?v=IM0eR8P3ixc&amp;list=PLVfZ7HbxxzBXTd8vieYUbHU-RCYTSfb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27k--0stAiM" TargetMode="External"/><Relationship Id="rId2" Type="http://schemas.openxmlformats.org/officeDocument/2006/relationships/hyperlink" Target="https://youtu.be/7qcoSeBEJ5Y" TargetMode="External"/><Relationship Id="rId1" Type="http://schemas.openxmlformats.org/officeDocument/2006/relationships/slideLayout" Target="../slideLayouts/slideLayout2.xml"/><Relationship Id="rId6" Type="http://schemas.openxmlformats.org/officeDocument/2006/relationships/hyperlink" Target="https://youtu.be/hEGfNLvuyXo" TargetMode="External"/><Relationship Id="rId5" Type="http://schemas.openxmlformats.org/officeDocument/2006/relationships/hyperlink" Target="https://youtu.be/YdbZk_zK6H0" TargetMode="External"/><Relationship Id="rId4" Type="http://schemas.openxmlformats.org/officeDocument/2006/relationships/hyperlink" Target="https://youtu.be/YVtchkhpDF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connect.incose.org/WorkingGroups/Requirements/Pages/Home.aspx" TargetMode="External"/><Relationship Id="rId7" Type="http://schemas.openxmlformats.org/officeDocument/2006/relationships/image" Target="../media/image6.jpeg"/><Relationship Id="rId2" Type="http://schemas.openxmlformats.org/officeDocument/2006/relationships/hyperlink" Target="https://www.incose.org/incose-member-resources/working-groups/process/requirements"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www.youtube.com/channel/UCadgYaqKWDckenP2SU8-cPw/playlis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auldineconomics.com/frontlinethoughts/technology-rul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ncose.org/incose-member-resources/working-groups/process/requirements"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ncose.org/inet/working-groups/requirement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1CA4-DB23-902D-EDAB-52747A090858}"/>
              </a:ext>
            </a:extLst>
          </p:cNvPr>
          <p:cNvSpPr>
            <a:spLocks noGrp="1"/>
          </p:cNvSpPr>
          <p:nvPr>
            <p:ph type="ctrTitle"/>
          </p:nvPr>
        </p:nvSpPr>
        <p:spPr/>
        <p:txBody>
          <a:bodyPr/>
          <a:lstStyle/>
          <a:p>
            <a:r>
              <a:rPr lang="en-US" sz="6000" b="1" i="0" u="none" strike="noStrike" dirty="0">
                <a:solidFill>
                  <a:schemeClr val="tx2"/>
                </a:solidFill>
                <a:effectLst/>
                <a:latin typeface="inherit"/>
              </a:rPr>
              <a:t>2022 Year in Review</a:t>
            </a:r>
            <a:endParaRPr lang="en-US" dirty="0">
              <a:solidFill>
                <a:schemeClr val="tx2"/>
              </a:solidFill>
            </a:endParaRPr>
          </a:p>
        </p:txBody>
      </p:sp>
      <p:sp>
        <p:nvSpPr>
          <p:cNvPr id="3" name="Subtitle 2">
            <a:extLst>
              <a:ext uri="{FF2B5EF4-FFF2-40B4-BE49-F238E27FC236}">
                <a16:creationId xmlns:a16="http://schemas.microsoft.com/office/drawing/2014/main" id="{9FBA258F-8755-BADF-145C-3CA454BB742F}"/>
              </a:ext>
            </a:extLst>
          </p:cNvPr>
          <p:cNvSpPr>
            <a:spLocks noGrp="1"/>
          </p:cNvSpPr>
          <p:nvPr>
            <p:ph type="subTitle" idx="1"/>
          </p:nvPr>
        </p:nvSpPr>
        <p:spPr>
          <a:xfrm>
            <a:off x="506922" y="2561831"/>
            <a:ext cx="11376530" cy="867169"/>
          </a:xfrm>
        </p:spPr>
        <p:txBody>
          <a:bodyPr>
            <a:normAutofit/>
          </a:bodyPr>
          <a:lstStyle/>
          <a:p>
            <a:pPr algn="ctr"/>
            <a:r>
              <a:rPr lang="en-US" sz="4000" b="1" i="0" u="none" strike="noStrike" dirty="0">
                <a:solidFill>
                  <a:schemeClr val="tx2"/>
                </a:solidFill>
                <a:effectLst/>
                <a:latin typeface="inherit"/>
              </a:rPr>
              <a:t>INCOSE Requirements Working Group</a:t>
            </a:r>
            <a:endParaRPr lang="en-US" sz="4000" dirty="0">
              <a:solidFill>
                <a:schemeClr val="tx2"/>
              </a:solidFill>
            </a:endParaRPr>
          </a:p>
        </p:txBody>
      </p:sp>
      <p:sp>
        <p:nvSpPr>
          <p:cNvPr id="4" name="Subtitle 4">
            <a:extLst>
              <a:ext uri="{FF2B5EF4-FFF2-40B4-BE49-F238E27FC236}">
                <a16:creationId xmlns:a16="http://schemas.microsoft.com/office/drawing/2014/main" id="{E52315D6-2C25-AEDB-3437-A92273D65E04}"/>
              </a:ext>
            </a:extLst>
          </p:cNvPr>
          <p:cNvSpPr txBox="1">
            <a:spLocks/>
          </p:cNvSpPr>
          <p:nvPr/>
        </p:nvSpPr>
        <p:spPr>
          <a:xfrm>
            <a:off x="609917" y="6368320"/>
            <a:ext cx="11376530" cy="381797"/>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pPr algn="ctr"/>
            <a:r>
              <a:rPr lang="en-US" sz="1400" dirty="0"/>
              <a:t>Permission granted to INCOSE to publish and use</a:t>
            </a:r>
          </a:p>
        </p:txBody>
      </p:sp>
    </p:spTree>
    <p:extLst>
      <p:ext uri="{BB962C8B-B14F-4D97-AF65-F5344CB8AC3E}">
        <p14:creationId xmlns:p14="http://schemas.microsoft.com/office/powerpoint/2010/main" val="355503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0943" y="0"/>
            <a:ext cx="10978515" cy="1143000"/>
          </a:xfrm>
        </p:spPr>
        <p:txBody>
          <a:bodyPr/>
          <a:lstStyle/>
          <a:p>
            <a:r>
              <a:rPr lang="en-US" dirty="0"/>
              <a:t>RWG Yammer Community</a:t>
            </a:r>
          </a:p>
        </p:txBody>
      </p:sp>
      <p:sp>
        <p:nvSpPr>
          <p:cNvPr id="9" name="Content Placeholder 8"/>
          <p:cNvSpPr>
            <a:spLocks noGrp="1"/>
          </p:cNvSpPr>
          <p:nvPr>
            <p:ph sz="half" idx="2"/>
          </p:nvPr>
        </p:nvSpPr>
        <p:spPr>
          <a:xfrm>
            <a:off x="248032" y="1015096"/>
            <a:ext cx="5492368" cy="5132486"/>
          </a:xfrm>
        </p:spPr>
        <p:txBody>
          <a:bodyPr>
            <a:noAutofit/>
          </a:bodyPr>
          <a:lstStyle/>
          <a:p>
            <a:pPr>
              <a:lnSpc>
                <a:spcPct val="90000"/>
              </a:lnSpc>
              <a:spcBef>
                <a:spcPts val="0"/>
              </a:spcBef>
              <a:spcAft>
                <a:spcPts val="1400"/>
              </a:spcAft>
            </a:pPr>
            <a:r>
              <a:rPr lang="en-US" sz="2200" dirty="0"/>
              <a:t>The</a:t>
            </a:r>
            <a:r>
              <a:rPr lang="en-US" sz="2200" b="1" dirty="0"/>
              <a:t> </a:t>
            </a:r>
            <a:r>
              <a:rPr lang="en-US" sz="2200" dirty="0"/>
              <a:t>INCOSE organization has established Microsoft platforms for INCOSE member engagement.</a:t>
            </a:r>
          </a:p>
          <a:p>
            <a:pPr>
              <a:lnSpc>
                <a:spcPct val="90000"/>
              </a:lnSpc>
              <a:spcBef>
                <a:spcPts val="0"/>
              </a:spcBef>
              <a:spcAft>
                <a:spcPts val="1400"/>
              </a:spcAft>
            </a:pPr>
            <a:r>
              <a:rPr lang="en-US" sz="2200" dirty="0"/>
              <a:t>Upon obtaining the member login from the INCOSE CIO Barclay Brown, navigate to Communities (Yammer) and join the Requirements Working Group Community.</a:t>
            </a:r>
          </a:p>
          <a:p>
            <a:pPr lvl="1">
              <a:lnSpc>
                <a:spcPct val="90000"/>
              </a:lnSpc>
              <a:spcBef>
                <a:spcPts val="0"/>
              </a:spcBef>
              <a:spcAft>
                <a:spcPts val="1400"/>
              </a:spcAft>
            </a:pPr>
            <a:r>
              <a:rPr lang="en-US" sz="2200" dirty="0"/>
              <a:t>May also be called Viva Engage on the App</a:t>
            </a:r>
          </a:p>
          <a:p>
            <a:pPr>
              <a:lnSpc>
                <a:spcPct val="90000"/>
              </a:lnSpc>
              <a:spcBef>
                <a:spcPts val="0"/>
              </a:spcBef>
              <a:spcAft>
                <a:spcPts val="1400"/>
              </a:spcAft>
            </a:pPr>
            <a:r>
              <a:rPr lang="en-US" sz="2200" dirty="0"/>
              <a:t>This platform enables more interactive announcements, questions, and discussions throughout the year!</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10</a:t>
            </a:fld>
            <a:endParaRPr lang="en-US" dirty="0"/>
          </a:p>
        </p:txBody>
      </p:sp>
      <p:sp>
        <p:nvSpPr>
          <p:cNvPr id="13" name="TextBox 12"/>
          <p:cNvSpPr txBox="1"/>
          <p:nvPr/>
        </p:nvSpPr>
        <p:spPr>
          <a:xfrm>
            <a:off x="6038797" y="5403851"/>
            <a:ext cx="5406708"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a:r>
              <a:rPr lang="en-US" sz="1800" dirty="0"/>
              <a:t>Access to Communities is through the Microsoft Teams App, Yammer App (iOS), or the online Microsoft Teams site.</a:t>
            </a:r>
          </a:p>
        </p:txBody>
      </p:sp>
      <p:pic>
        <p:nvPicPr>
          <p:cNvPr id="2050" name="Picture 2"/>
          <p:cNvPicPr>
            <a:picLocks noChangeAspect="1" noChangeArrowheads="1"/>
          </p:cNvPicPr>
          <p:nvPr/>
        </p:nvPicPr>
        <p:blipFill>
          <a:blip r:embed="rId2"/>
          <a:srcRect/>
          <a:stretch>
            <a:fillRect/>
          </a:stretch>
        </p:blipFill>
        <p:spPr bwMode="auto">
          <a:xfrm>
            <a:off x="5905486" y="1015096"/>
            <a:ext cx="5533972" cy="4090789"/>
          </a:xfrm>
          <a:prstGeom prst="rect">
            <a:avLst/>
          </a:prstGeom>
          <a:noFill/>
          <a:ln w="9525">
            <a:solidFill>
              <a:schemeClr val="tx1"/>
            </a:solidFill>
            <a:miter lim="800000"/>
            <a:headEnd/>
            <a:tailEnd/>
          </a:ln>
        </p:spPr>
      </p:pic>
      <p:sp>
        <p:nvSpPr>
          <p:cNvPr id="10"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11"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261150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9524"/>
            <a:ext cx="7132320" cy="5303837"/>
          </a:xfrm>
        </p:spPr>
        <p:txBody>
          <a:bodyPr>
            <a:noAutofit/>
          </a:bodyPr>
          <a:lstStyle/>
          <a:p>
            <a:pPr>
              <a:lnSpc>
                <a:spcPct val="90000"/>
              </a:lnSpc>
              <a:spcBef>
                <a:spcPts val="0"/>
              </a:spcBef>
              <a:spcAft>
                <a:spcPts val="800"/>
              </a:spcAft>
            </a:pPr>
            <a:r>
              <a:rPr lang="en-US" sz="2400" dirty="0"/>
              <a:t>RWG engages the INCOSE community as well as the larger SE community through regular events around the topic of Needs and Requirements.</a:t>
            </a:r>
          </a:p>
          <a:p>
            <a:pPr lvl="1">
              <a:lnSpc>
                <a:spcPct val="90000"/>
              </a:lnSpc>
              <a:spcBef>
                <a:spcPts val="0"/>
              </a:spcBef>
              <a:spcAft>
                <a:spcPts val="800"/>
              </a:spcAft>
            </a:pPr>
            <a:r>
              <a:rPr lang="en-US" sz="2400" dirty="0"/>
              <a:t>Guest speakers on Requirements Topics</a:t>
            </a:r>
          </a:p>
          <a:p>
            <a:pPr lvl="1">
              <a:lnSpc>
                <a:spcPct val="90000"/>
              </a:lnSpc>
              <a:spcBef>
                <a:spcPts val="0"/>
              </a:spcBef>
              <a:spcAft>
                <a:spcPts val="800"/>
              </a:spcAft>
            </a:pPr>
            <a:r>
              <a:rPr lang="en-US" sz="2400" dirty="0"/>
              <a:t>RWG Exchange Cafés</a:t>
            </a:r>
          </a:p>
          <a:p>
            <a:pPr>
              <a:lnSpc>
                <a:spcPct val="90000"/>
              </a:lnSpc>
              <a:spcBef>
                <a:spcPts val="0"/>
              </a:spcBef>
              <a:spcAft>
                <a:spcPts val="800"/>
              </a:spcAft>
            </a:pPr>
            <a:r>
              <a:rPr lang="en-US" sz="2400" dirty="0"/>
              <a:t>Open to INCOSE members and non-members.</a:t>
            </a:r>
          </a:p>
          <a:p>
            <a:pPr>
              <a:lnSpc>
                <a:spcPct val="90000"/>
              </a:lnSpc>
              <a:spcBef>
                <a:spcPts val="0"/>
              </a:spcBef>
              <a:spcAft>
                <a:spcPts val="800"/>
              </a:spcAft>
            </a:pPr>
            <a:r>
              <a:rPr lang="en-US" sz="2400" dirty="0"/>
              <a:t>RWG members contribute ideas towards topics discussed.</a:t>
            </a:r>
          </a:p>
          <a:p>
            <a:pPr>
              <a:lnSpc>
                <a:spcPct val="90000"/>
              </a:lnSpc>
              <a:spcBef>
                <a:spcPts val="0"/>
              </a:spcBef>
              <a:spcAft>
                <a:spcPts val="800"/>
              </a:spcAft>
            </a:pPr>
            <a:r>
              <a:rPr lang="en-US" sz="2400" dirty="0"/>
              <a:t>Attendees are encouraged to share their experiences and questions with the broad working group community.</a:t>
            </a:r>
          </a:p>
          <a:p>
            <a:pPr>
              <a:lnSpc>
                <a:spcPct val="90000"/>
              </a:lnSpc>
              <a:spcBef>
                <a:spcPts val="0"/>
              </a:spcBef>
              <a:spcAft>
                <a:spcPts val="800"/>
              </a:spcAft>
              <a:buNone/>
            </a:pPr>
            <a:endParaRPr lang="en-US" sz="2400"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11</a:t>
            </a:fld>
            <a:endParaRPr lang="en-US" dirty="0"/>
          </a:p>
        </p:txBody>
      </p:sp>
      <p:pic>
        <p:nvPicPr>
          <p:cNvPr id="2050" name="Picture 2" descr="C:\Users\Owner\OneDrive\Documents\INCOSE\RWG\RWG Meetings\RWG Cafe\8-6-20\RWG exchange cafe 8-6-20.JPG"/>
          <p:cNvPicPr>
            <a:picLocks noChangeAspect="1" noChangeArrowheads="1"/>
          </p:cNvPicPr>
          <p:nvPr/>
        </p:nvPicPr>
        <p:blipFill>
          <a:blip r:embed="rId2"/>
          <a:srcRect/>
          <a:stretch>
            <a:fillRect/>
          </a:stretch>
        </p:blipFill>
        <p:spPr bwMode="auto">
          <a:xfrm>
            <a:off x="7568418" y="2169661"/>
            <a:ext cx="4418125" cy="2175592"/>
          </a:xfrm>
          <a:prstGeom prst="rect">
            <a:avLst/>
          </a:prstGeom>
          <a:noFill/>
        </p:spPr>
      </p:pic>
      <p:sp>
        <p:nvSpPr>
          <p:cNvPr id="7" name="Title 6"/>
          <p:cNvSpPr>
            <a:spLocks noGrp="1"/>
          </p:cNvSpPr>
          <p:nvPr>
            <p:ph type="title"/>
          </p:nvPr>
        </p:nvSpPr>
        <p:spPr>
          <a:xfrm>
            <a:off x="490648" y="136524"/>
            <a:ext cx="10978515" cy="1143000"/>
          </a:xfrm>
        </p:spPr>
        <p:txBody>
          <a:bodyPr/>
          <a:lstStyle/>
          <a:p>
            <a:r>
              <a:rPr lang="en-US" dirty="0"/>
              <a:t>RWG Outreach Events</a:t>
            </a:r>
          </a:p>
        </p:txBody>
      </p:sp>
      <p:sp>
        <p:nvSpPr>
          <p:cNvPr id="8"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9"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323503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155384" y="1169127"/>
            <a:ext cx="4858501" cy="4550186"/>
          </a:xfrm>
        </p:spPr>
        <p:txBody>
          <a:bodyPr>
            <a:noAutofit/>
          </a:bodyPr>
          <a:lstStyle/>
          <a:p>
            <a:pPr>
              <a:lnSpc>
                <a:spcPct val="90000"/>
              </a:lnSpc>
              <a:spcBef>
                <a:spcPts val="0"/>
              </a:spcBef>
              <a:spcAft>
                <a:spcPts val="1200"/>
              </a:spcAft>
            </a:pPr>
            <a:r>
              <a:rPr lang="en-US" sz="2200" dirty="0">
                <a:hlinkClick r:id="rId2"/>
              </a:rPr>
              <a:t>YouTube </a:t>
            </a:r>
            <a:r>
              <a:rPr lang="en-US" sz="2200" dirty="0"/>
              <a:t>channel has recordings of meetings and presentations to the broader community.</a:t>
            </a:r>
          </a:p>
          <a:p>
            <a:pPr>
              <a:lnSpc>
                <a:spcPct val="90000"/>
              </a:lnSpc>
              <a:spcBef>
                <a:spcPts val="0"/>
              </a:spcBef>
              <a:spcAft>
                <a:spcPts val="1200"/>
              </a:spcAft>
            </a:pPr>
            <a:r>
              <a:rPr lang="en-US" sz="2200" dirty="0"/>
              <a:t>Available to everyone to catch up on events and learn more about the RWG efforts and products.</a:t>
            </a:r>
          </a:p>
          <a:p>
            <a:pPr>
              <a:lnSpc>
                <a:spcPct val="90000"/>
              </a:lnSpc>
              <a:spcBef>
                <a:spcPts val="0"/>
              </a:spcBef>
              <a:spcAft>
                <a:spcPts val="1200"/>
              </a:spcAft>
            </a:pPr>
            <a:r>
              <a:rPr lang="en-US" sz="2200" dirty="0"/>
              <a:t>Also exists to attract interest in joining INCOSE and the RWG and share wisdom, experience, and ideas with all that engage in needs, requirements, verification, and validation activities. </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12</a:t>
            </a:fld>
            <a:endParaRPr lang="en-US" dirty="0"/>
          </a:p>
        </p:txBody>
      </p:sp>
      <p:sp>
        <p:nvSpPr>
          <p:cNvPr id="10" name="Text Placeholder 9"/>
          <p:cNvSpPr>
            <a:spLocks noGrp="1"/>
          </p:cNvSpPr>
          <p:nvPr>
            <p:ph type="body" sz="quarter" idx="3"/>
          </p:nvPr>
        </p:nvSpPr>
        <p:spPr>
          <a:xfrm>
            <a:off x="1743248" y="6006875"/>
            <a:ext cx="8903912" cy="349476"/>
          </a:xfrm>
        </p:spPr>
        <p:txBody>
          <a:bodyPr>
            <a:normAutofit fontScale="62500" lnSpcReduction="20000"/>
          </a:bodyPr>
          <a:lstStyle/>
          <a:p>
            <a:r>
              <a:rPr lang="en-US" dirty="0">
                <a:solidFill>
                  <a:schemeClr val="accent2"/>
                </a:solidFill>
                <a:hlinkClick r:id="rId2"/>
              </a:rPr>
              <a:t>https://www.youtube.com/channel/UCadgYaqKWDckenP2SU8-cPw/playlists</a:t>
            </a:r>
            <a:r>
              <a:rPr lang="en-US" dirty="0">
                <a:solidFill>
                  <a:schemeClr val="accent2"/>
                </a:solidFill>
              </a:rPr>
              <a:t> </a:t>
            </a:r>
          </a:p>
        </p:txBody>
      </p:sp>
      <p:pic>
        <p:nvPicPr>
          <p:cNvPr id="3074" name="Picture 2"/>
          <p:cNvPicPr>
            <a:picLocks noChangeAspect="1" noChangeArrowheads="1"/>
          </p:cNvPicPr>
          <p:nvPr/>
        </p:nvPicPr>
        <p:blipFill>
          <a:blip r:embed="rId3"/>
          <a:srcRect/>
          <a:stretch>
            <a:fillRect/>
          </a:stretch>
        </p:blipFill>
        <p:spPr bwMode="auto">
          <a:xfrm>
            <a:off x="5054600" y="1087211"/>
            <a:ext cx="6988366" cy="4760913"/>
          </a:xfrm>
          <a:prstGeom prst="rect">
            <a:avLst/>
          </a:prstGeom>
          <a:noFill/>
          <a:ln w="9525">
            <a:solidFill>
              <a:srgbClr val="414042"/>
            </a:solidFill>
            <a:miter lim="800000"/>
            <a:headEnd/>
            <a:tailEnd/>
          </a:ln>
        </p:spPr>
      </p:pic>
      <p:sp>
        <p:nvSpPr>
          <p:cNvPr id="11" name="Title 10"/>
          <p:cNvSpPr>
            <a:spLocks noGrp="1"/>
          </p:cNvSpPr>
          <p:nvPr>
            <p:ph type="title"/>
          </p:nvPr>
        </p:nvSpPr>
        <p:spPr>
          <a:xfrm>
            <a:off x="609918" y="274639"/>
            <a:ext cx="10978515" cy="812572"/>
          </a:xfrm>
        </p:spPr>
        <p:txBody>
          <a:bodyPr/>
          <a:lstStyle/>
          <a:p>
            <a:r>
              <a:rPr lang="en-US" dirty="0"/>
              <a:t>INCOSE RWG YouTube Channel</a:t>
            </a:r>
          </a:p>
        </p:txBody>
      </p:sp>
      <p:sp>
        <p:nvSpPr>
          <p:cNvPr id="7"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8"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252335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Become Involved in RWG</a:t>
            </a:r>
          </a:p>
        </p:txBody>
      </p:sp>
      <p:sp>
        <p:nvSpPr>
          <p:cNvPr id="3" name="Content Placeholder 2"/>
          <p:cNvSpPr>
            <a:spLocks noGrp="1"/>
          </p:cNvSpPr>
          <p:nvPr>
            <p:ph idx="1"/>
          </p:nvPr>
        </p:nvSpPr>
        <p:spPr>
          <a:xfrm>
            <a:off x="279770" y="1399247"/>
            <a:ext cx="6352857" cy="4756150"/>
          </a:xfrm>
        </p:spPr>
        <p:txBody>
          <a:bodyPr>
            <a:normAutofit fontScale="55000" lnSpcReduction="20000"/>
          </a:bodyPr>
          <a:lstStyle/>
          <a:p>
            <a:pPr>
              <a:spcBef>
                <a:spcPts val="0"/>
              </a:spcBef>
              <a:spcAft>
                <a:spcPts val="1200"/>
              </a:spcAft>
            </a:pPr>
            <a:r>
              <a:rPr lang="en-US" dirty="0"/>
              <a:t>As a large working group, the RWG has been very active in virtual events as well as smaller product team efforts.</a:t>
            </a:r>
          </a:p>
          <a:p>
            <a:pPr>
              <a:spcBef>
                <a:spcPts val="0"/>
              </a:spcBef>
              <a:spcAft>
                <a:spcPts val="1200"/>
              </a:spcAft>
            </a:pPr>
            <a:r>
              <a:rPr lang="en-US" dirty="0"/>
              <a:t>Joining the working group enables the members to learn about the products, provide opportunity to contribute (or review), and participate in the RWG virtual events with other practitioners.</a:t>
            </a:r>
          </a:p>
          <a:p>
            <a:pPr>
              <a:spcBef>
                <a:spcPts val="0"/>
              </a:spcBef>
              <a:spcAft>
                <a:spcPts val="1200"/>
              </a:spcAft>
            </a:pPr>
            <a:r>
              <a:rPr lang="en-US" dirty="0"/>
              <a:t>Members can be very involved (product support), involved in our monthly meetings,  or minimally involved (watch meeting recordings) -  the intention is to enable all levels of participation and interaction.</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13</a:t>
            </a:fld>
            <a:endParaRPr lang="en-US"/>
          </a:p>
        </p:txBody>
      </p:sp>
      <p:pic>
        <p:nvPicPr>
          <p:cNvPr id="5122" name="Picture 2"/>
          <p:cNvPicPr>
            <a:picLocks noChangeAspect="1" noChangeArrowheads="1"/>
          </p:cNvPicPr>
          <p:nvPr/>
        </p:nvPicPr>
        <p:blipFill>
          <a:blip r:embed="rId2"/>
          <a:srcRect/>
          <a:stretch>
            <a:fillRect/>
          </a:stretch>
        </p:blipFill>
        <p:spPr bwMode="auto">
          <a:xfrm>
            <a:off x="7245033" y="3209925"/>
            <a:ext cx="4343400" cy="2038350"/>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7404100" y="1600201"/>
            <a:ext cx="3590925" cy="952500"/>
          </a:xfrm>
          <a:prstGeom prst="rect">
            <a:avLst/>
          </a:prstGeom>
          <a:noFill/>
          <a:ln w="9525">
            <a:noFill/>
            <a:miter lim="800000"/>
            <a:headEnd/>
            <a:tailEnd/>
          </a:ln>
        </p:spPr>
      </p:pic>
      <p:sp>
        <p:nvSpPr>
          <p:cNvPr id="8"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9"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178188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4B41C4-1474-8D42-B330-D2828683839D}" type="slidenum">
              <a:rPr lang="en-US" smtClean="0"/>
              <a:pPr/>
              <a:t>14</a:t>
            </a:fld>
            <a:endParaRPr lang="en-US" dirty="0"/>
          </a:p>
        </p:txBody>
      </p:sp>
      <p:sp>
        <p:nvSpPr>
          <p:cNvPr id="4" name="Title 3"/>
          <p:cNvSpPr>
            <a:spLocks noGrp="1"/>
          </p:cNvSpPr>
          <p:nvPr>
            <p:ph type="ctrTitle"/>
          </p:nvPr>
        </p:nvSpPr>
        <p:spPr/>
        <p:txBody>
          <a:bodyPr/>
          <a:lstStyle/>
          <a:p>
            <a:r>
              <a:rPr lang="en-US" dirty="0"/>
              <a:t>RWG 2022 Activities</a:t>
            </a:r>
          </a:p>
        </p:txBody>
      </p:sp>
      <p:sp>
        <p:nvSpPr>
          <p:cNvPr id="5" name="Subtitle 4"/>
          <p:cNvSpPr>
            <a:spLocks noGrp="1"/>
          </p:cNvSpPr>
          <p:nvPr>
            <p:ph type="subTitle" idx="1"/>
          </p:nvPr>
        </p:nvSpPr>
        <p:spPr>
          <a:xfrm>
            <a:off x="359777" y="5218066"/>
            <a:ext cx="11376530" cy="397542"/>
          </a:xfrm>
        </p:spPr>
        <p:txBody>
          <a:bodyPr>
            <a:normAutofit fontScale="92500" lnSpcReduction="20000"/>
          </a:bodyPr>
          <a:lstStyle/>
          <a:p>
            <a:endParaRPr lang="en-US" dirty="0"/>
          </a:p>
        </p:txBody>
      </p:sp>
      <p:sp>
        <p:nvSpPr>
          <p:cNvPr id="6"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7"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365443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4B41C4-1474-8D42-B330-D2828683839D}" type="slidenum">
              <a:rPr lang="en-US" smtClean="0"/>
              <a:pPr/>
              <a:t>15</a:t>
            </a:fld>
            <a:endParaRPr lang="en-US" dirty="0"/>
          </a:p>
        </p:txBody>
      </p:sp>
      <p:sp>
        <p:nvSpPr>
          <p:cNvPr id="4" name="Title 3"/>
          <p:cNvSpPr>
            <a:spLocks noGrp="1"/>
          </p:cNvSpPr>
          <p:nvPr>
            <p:ph type="ctrTitle"/>
          </p:nvPr>
        </p:nvSpPr>
        <p:spPr/>
        <p:txBody>
          <a:bodyPr/>
          <a:lstStyle/>
          <a:p>
            <a:r>
              <a:rPr lang="en-US" dirty="0"/>
              <a:t>RWG Products</a:t>
            </a:r>
          </a:p>
        </p:txBody>
      </p:sp>
      <p:sp>
        <p:nvSpPr>
          <p:cNvPr id="5" name="Subtitle 4"/>
          <p:cNvSpPr>
            <a:spLocks noGrp="1"/>
          </p:cNvSpPr>
          <p:nvPr>
            <p:ph type="subTitle" idx="1"/>
          </p:nvPr>
        </p:nvSpPr>
        <p:spPr>
          <a:xfrm>
            <a:off x="359777" y="5218066"/>
            <a:ext cx="11376530" cy="397542"/>
          </a:xfrm>
        </p:spPr>
        <p:txBody>
          <a:bodyPr>
            <a:normAutofit fontScale="92500" lnSpcReduction="20000"/>
          </a:bodyPr>
          <a:lstStyle/>
          <a:p>
            <a:endParaRPr lang="en-US" dirty="0"/>
          </a:p>
        </p:txBody>
      </p:sp>
      <p:sp>
        <p:nvSpPr>
          <p:cNvPr id="6"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7"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1420181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5F33CC8-E67F-7A70-ABF2-981BE2FED453}"/>
              </a:ext>
            </a:extLst>
          </p:cNvPr>
          <p:cNvPicPr>
            <a:picLocks noChangeAspect="1"/>
          </p:cNvPicPr>
          <p:nvPr/>
        </p:nvPicPr>
        <p:blipFill>
          <a:blip r:embed="rId2"/>
          <a:stretch>
            <a:fillRect/>
          </a:stretch>
        </p:blipFill>
        <p:spPr>
          <a:xfrm>
            <a:off x="1529908" y="2017655"/>
            <a:ext cx="9634804" cy="4131332"/>
          </a:xfrm>
          <a:prstGeom prst="rect">
            <a:avLst/>
          </a:prstGeom>
        </p:spPr>
      </p:pic>
      <p:sp>
        <p:nvSpPr>
          <p:cNvPr id="3" name="Content Placeholder 2"/>
          <p:cNvSpPr>
            <a:spLocks noGrp="1"/>
          </p:cNvSpPr>
          <p:nvPr>
            <p:ph idx="1"/>
          </p:nvPr>
        </p:nvSpPr>
        <p:spPr>
          <a:xfrm>
            <a:off x="205097" y="923011"/>
            <a:ext cx="11504260" cy="1324230"/>
          </a:xfrm>
        </p:spPr>
        <p:txBody>
          <a:bodyPr>
            <a:normAutofit/>
          </a:bodyPr>
          <a:lstStyle/>
          <a:p>
            <a:r>
              <a:rPr lang="en-US" sz="2800" dirty="0"/>
              <a:t>The RWG released multiple new products and supported the development of other INCOSE publications (e.g., SE HB v5) </a:t>
            </a:r>
          </a:p>
        </p:txBody>
      </p:sp>
      <p:sp>
        <p:nvSpPr>
          <p:cNvPr id="6" name="Slide Number Placeholder 5"/>
          <p:cNvSpPr>
            <a:spLocks noGrp="1"/>
          </p:cNvSpPr>
          <p:nvPr>
            <p:ph type="sldNum" sz="quarter" idx="12"/>
          </p:nvPr>
        </p:nvSpPr>
        <p:spPr/>
        <p:txBody>
          <a:bodyPr/>
          <a:lstStyle/>
          <a:p>
            <a:fld id="{924B41C4-1474-8D42-B330-D2828683839D}" type="slidenum">
              <a:rPr lang="en-US" smtClean="0"/>
              <a:pPr/>
              <a:t>16</a:t>
            </a:fld>
            <a:endParaRPr lang="en-US" dirty="0"/>
          </a:p>
        </p:txBody>
      </p:sp>
      <p:sp>
        <p:nvSpPr>
          <p:cNvPr id="9" name="TextBox 8"/>
          <p:cNvSpPr txBox="1"/>
          <p:nvPr/>
        </p:nvSpPr>
        <p:spPr>
          <a:xfrm>
            <a:off x="3588286" y="5672985"/>
            <a:ext cx="1088760" cy="276999"/>
          </a:xfrm>
          <a:prstGeom prst="rect">
            <a:avLst/>
          </a:prstGeom>
          <a:noFill/>
        </p:spPr>
        <p:txBody>
          <a:bodyPr wrap="none" rtlCol="0">
            <a:spAutoFit/>
          </a:bodyPr>
          <a:lstStyle/>
          <a:p>
            <a:r>
              <a:rPr lang="en-US" sz="1200" b="1" dirty="0">
                <a:solidFill>
                  <a:srgbClr val="FF0000"/>
                </a:solidFill>
              </a:rPr>
              <a:t>V1 Released</a:t>
            </a:r>
            <a:endParaRPr lang="en-US" sz="1800" b="1" dirty="0">
              <a:solidFill>
                <a:srgbClr val="FF0000"/>
              </a:solidFill>
            </a:endParaRPr>
          </a:p>
        </p:txBody>
      </p:sp>
      <p:sp>
        <p:nvSpPr>
          <p:cNvPr id="10" name="TextBox 9"/>
          <p:cNvSpPr txBox="1"/>
          <p:nvPr/>
        </p:nvSpPr>
        <p:spPr>
          <a:xfrm>
            <a:off x="5619296" y="5672984"/>
            <a:ext cx="1088760" cy="276999"/>
          </a:xfrm>
          <a:prstGeom prst="rect">
            <a:avLst/>
          </a:prstGeom>
          <a:noFill/>
        </p:spPr>
        <p:txBody>
          <a:bodyPr wrap="none" rtlCol="0">
            <a:spAutoFit/>
          </a:bodyPr>
          <a:lstStyle/>
          <a:p>
            <a:r>
              <a:rPr lang="en-US" sz="1200" b="1" dirty="0">
                <a:solidFill>
                  <a:srgbClr val="FF0000"/>
                </a:solidFill>
              </a:rPr>
              <a:t>V1 Released</a:t>
            </a:r>
            <a:endParaRPr lang="en-US" sz="1800" b="1" dirty="0">
              <a:solidFill>
                <a:srgbClr val="FF0000"/>
              </a:solidFill>
            </a:endParaRPr>
          </a:p>
        </p:txBody>
      </p:sp>
      <p:sp>
        <p:nvSpPr>
          <p:cNvPr id="11" name="TextBox 10"/>
          <p:cNvSpPr txBox="1"/>
          <p:nvPr/>
        </p:nvSpPr>
        <p:spPr>
          <a:xfrm>
            <a:off x="4273718" y="2804232"/>
            <a:ext cx="2203282" cy="276999"/>
          </a:xfrm>
          <a:prstGeom prst="rect">
            <a:avLst/>
          </a:prstGeom>
          <a:noFill/>
        </p:spPr>
        <p:txBody>
          <a:bodyPr wrap="square" rtlCol="0">
            <a:spAutoFit/>
          </a:bodyPr>
          <a:lstStyle/>
          <a:p>
            <a:pPr algn="ctr"/>
            <a:r>
              <a:rPr lang="en-US" sz="1200" b="1" dirty="0">
                <a:solidFill>
                  <a:srgbClr val="FF0000"/>
                </a:solidFill>
              </a:rPr>
              <a:t>RWG Inputs Provided</a:t>
            </a:r>
            <a:endParaRPr lang="en-US" sz="2000" b="1" dirty="0">
              <a:solidFill>
                <a:srgbClr val="FF0000"/>
              </a:solidFill>
            </a:endParaRPr>
          </a:p>
        </p:txBody>
      </p:sp>
      <p:sp>
        <p:nvSpPr>
          <p:cNvPr id="12" name="TextBox 11"/>
          <p:cNvSpPr txBox="1"/>
          <p:nvPr/>
        </p:nvSpPr>
        <p:spPr>
          <a:xfrm>
            <a:off x="9309100" y="5647888"/>
            <a:ext cx="1855612" cy="276999"/>
          </a:xfrm>
          <a:prstGeom prst="rect">
            <a:avLst/>
          </a:prstGeom>
          <a:noFill/>
        </p:spPr>
        <p:txBody>
          <a:bodyPr wrap="square" rtlCol="0">
            <a:spAutoFit/>
          </a:bodyPr>
          <a:lstStyle/>
          <a:p>
            <a:r>
              <a:rPr lang="en-US" sz="1200" b="1" dirty="0">
                <a:solidFill>
                  <a:srgbClr val="FF0000"/>
                </a:solidFill>
              </a:rPr>
              <a:t>RWG Inputs In work</a:t>
            </a:r>
            <a:endParaRPr lang="en-US" sz="2000" b="1" dirty="0">
              <a:solidFill>
                <a:srgbClr val="FF0000"/>
              </a:solidFill>
            </a:endParaRPr>
          </a:p>
        </p:txBody>
      </p:sp>
      <p:sp>
        <p:nvSpPr>
          <p:cNvPr id="13" name="TextBox 12"/>
          <p:cNvSpPr txBox="1"/>
          <p:nvPr/>
        </p:nvSpPr>
        <p:spPr>
          <a:xfrm>
            <a:off x="8069418" y="2758020"/>
            <a:ext cx="2039782" cy="276999"/>
          </a:xfrm>
          <a:prstGeom prst="rect">
            <a:avLst/>
          </a:prstGeom>
          <a:noFill/>
        </p:spPr>
        <p:txBody>
          <a:bodyPr wrap="square" rtlCol="0">
            <a:spAutoFit/>
          </a:bodyPr>
          <a:lstStyle/>
          <a:p>
            <a:pPr algn="ctr"/>
            <a:r>
              <a:rPr lang="en-US" sz="1200" b="1" dirty="0">
                <a:solidFill>
                  <a:srgbClr val="FF0000"/>
                </a:solidFill>
              </a:rPr>
              <a:t>RWG Inputs Needed</a:t>
            </a:r>
            <a:endParaRPr lang="en-US" sz="2000" b="1" dirty="0">
              <a:solidFill>
                <a:srgbClr val="FF0000"/>
              </a:solidFill>
            </a:endParaRPr>
          </a:p>
        </p:txBody>
      </p:sp>
      <p:sp>
        <p:nvSpPr>
          <p:cNvPr id="15" name="TextBox 14"/>
          <p:cNvSpPr txBox="1"/>
          <p:nvPr/>
        </p:nvSpPr>
        <p:spPr>
          <a:xfrm>
            <a:off x="7561297" y="5647888"/>
            <a:ext cx="1544603" cy="276999"/>
          </a:xfrm>
          <a:prstGeom prst="rect">
            <a:avLst/>
          </a:prstGeom>
          <a:noFill/>
        </p:spPr>
        <p:txBody>
          <a:bodyPr wrap="square" rtlCol="0">
            <a:spAutoFit/>
          </a:bodyPr>
          <a:lstStyle/>
          <a:p>
            <a:r>
              <a:rPr lang="en-US" sz="1200" b="1" dirty="0">
                <a:solidFill>
                  <a:srgbClr val="FF0000"/>
                </a:solidFill>
              </a:rPr>
              <a:t>V 3.1 Released</a:t>
            </a:r>
            <a:endParaRPr lang="en-US" sz="2000" b="1" dirty="0">
              <a:solidFill>
                <a:srgbClr val="FF0000"/>
              </a:solidFill>
            </a:endParaRPr>
          </a:p>
        </p:txBody>
      </p:sp>
      <p:sp>
        <p:nvSpPr>
          <p:cNvPr id="17" name="TextBox 16">
            <a:extLst>
              <a:ext uri="{FF2B5EF4-FFF2-40B4-BE49-F238E27FC236}">
                <a16:creationId xmlns:a16="http://schemas.microsoft.com/office/drawing/2014/main" id="{730F918D-9D8B-8342-9B31-CBE75EC18E84}"/>
              </a:ext>
            </a:extLst>
          </p:cNvPr>
          <p:cNvSpPr txBox="1"/>
          <p:nvPr/>
        </p:nvSpPr>
        <p:spPr>
          <a:xfrm>
            <a:off x="6395598" y="3877933"/>
            <a:ext cx="1217000" cy="276999"/>
          </a:xfrm>
          <a:prstGeom prst="rect">
            <a:avLst/>
          </a:prstGeom>
          <a:noFill/>
        </p:spPr>
        <p:txBody>
          <a:bodyPr wrap="none" rtlCol="0">
            <a:spAutoFit/>
          </a:bodyPr>
          <a:lstStyle/>
          <a:p>
            <a:r>
              <a:rPr lang="en-US" sz="1200" b="1" dirty="0">
                <a:solidFill>
                  <a:srgbClr val="FF0000"/>
                </a:solidFill>
              </a:rPr>
              <a:t>V1.1 Released</a:t>
            </a:r>
            <a:endParaRPr lang="en-US" sz="1800" b="1" dirty="0">
              <a:solidFill>
                <a:srgbClr val="FF0000"/>
              </a:solidFill>
            </a:endParaRPr>
          </a:p>
        </p:txBody>
      </p:sp>
      <p:sp>
        <p:nvSpPr>
          <p:cNvPr id="18" name="Title 17"/>
          <p:cNvSpPr>
            <a:spLocks noGrp="1"/>
          </p:cNvSpPr>
          <p:nvPr>
            <p:ph type="title"/>
          </p:nvPr>
        </p:nvSpPr>
        <p:spPr>
          <a:xfrm>
            <a:off x="609918" y="194878"/>
            <a:ext cx="10978515" cy="756487"/>
          </a:xfrm>
        </p:spPr>
        <p:txBody>
          <a:bodyPr>
            <a:normAutofit fontScale="90000"/>
          </a:bodyPr>
          <a:lstStyle/>
          <a:p>
            <a:r>
              <a:rPr lang="en-US" dirty="0"/>
              <a:t>RWG Product Tree</a:t>
            </a:r>
          </a:p>
        </p:txBody>
      </p:sp>
      <p:sp>
        <p:nvSpPr>
          <p:cNvPr id="16"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19"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197297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724941" y="904876"/>
            <a:ext cx="4444671" cy="5451475"/>
          </a:xfrm>
          <a:prstGeom prst="rect">
            <a:avLst/>
          </a:prstGeom>
          <a:noFill/>
          <a:ln w="9525">
            <a:solidFill>
              <a:srgbClr val="414042"/>
            </a:solidFill>
            <a:miter lim="800000"/>
            <a:headEnd/>
            <a:tailEnd/>
          </a:ln>
        </p:spPr>
      </p:pic>
      <p:sp>
        <p:nvSpPr>
          <p:cNvPr id="2" name="Title 1"/>
          <p:cNvSpPr>
            <a:spLocks noGrp="1"/>
          </p:cNvSpPr>
          <p:nvPr>
            <p:ph type="title"/>
          </p:nvPr>
        </p:nvSpPr>
        <p:spPr>
          <a:xfrm>
            <a:off x="533718" y="-28085"/>
            <a:ext cx="10978515" cy="1143000"/>
          </a:xfrm>
        </p:spPr>
        <p:txBody>
          <a:bodyPr>
            <a:normAutofit/>
          </a:bodyPr>
          <a:lstStyle/>
          <a:p>
            <a:r>
              <a:rPr lang="en-US" sz="4000" dirty="0"/>
              <a:t>RWG Products are in the INCOSE Store!</a:t>
            </a:r>
          </a:p>
        </p:txBody>
      </p:sp>
      <p:sp>
        <p:nvSpPr>
          <p:cNvPr id="5" name="Slide Number Placeholder 4"/>
          <p:cNvSpPr>
            <a:spLocks noGrp="1"/>
          </p:cNvSpPr>
          <p:nvPr>
            <p:ph type="sldNum" sz="quarter" idx="12"/>
          </p:nvPr>
        </p:nvSpPr>
        <p:spPr/>
        <p:txBody>
          <a:bodyPr/>
          <a:lstStyle/>
          <a:p>
            <a:fld id="{924B41C4-1474-8D42-B330-D2828683839D}" type="slidenum">
              <a:rPr lang="en-US" smtClean="0"/>
              <a:pPr/>
              <a:t>17</a:t>
            </a:fld>
            <a:endParaRPr lang="en-US" dirty="0"/>
          </a:p>
        </p:txBody>
      </p:sp>
      <p:pic>
        <p:nvPicPr>
          <p:cNvPr id="2051" name="Picture 3"/>
          <p:cNvPicPr>
            <a:picLocks noChangeAspect="1" noChangeArrowheads="1"/>
          </p:cNvPicPr>
          <p:nvPr/>
        </p:nvPicPr>
        <p:blipFill>
          <a:blip r:embed="rId3"/>
          <a:srcRect/>
          <a:stretch>
            <a:fillRect/>
          </a:stretch>
        </p:blipFill>
        <p:spPr bwMode="auto">
          <a:xfrm>
            <a:off x="325523" y="3382199"/>
            <a:ext cx="6155873" cy="2674044"/>
          </a:xfrm>
          <a:prstGeom prst="rect">
            <a:avLst/>
          </a:prstGeom>
          <a:noFill/>
          <a:ln w="9525">
            <a:solidFill>
              <a:srgbClr val="414042"/>
            </a:solidFill>
            <a:miter lim="800000"/>
            <a:headEnd/>
            <a:tailEnd/>
          </a:ln>
        </p:spPr>
      </p:pic>
      <p:sp>
        <p:nvSpPr>
          <p:cNvPr id="7" name="Content Placeholder 2"/>
          <p:cNvSpPr>
            <a:spLocks noGrp="1"/>
          </p:cNvSpPr>
          <p:nvPr>
            <p:ph idx="1"/>
          </p:nvPr>
        </p:nvSpPr>
        <p:spPr>
          <a:xfrm>
            <a:off x="609918" y="1114915"/>
            <a:ext cx="6038823" cy="1973261"/>
          </a:xfrm>
        </p:spPr>
        <p:txBody>
          <a:bodyPr>
            <a:noAutofit/>
          </a:bodyPr>
          <a:lstStyle/>
          <a:p>
            <a:pPr lvl="0">
              <a:lnSpc>
                <a:spcPct val="90000"/>
              </a:lnSpc>
              <a:spcBef>
                <a:spcPts val="800"/>
              </a:spcBef>
            </a:pPr>
            <a:r>
              <a:rPr lang="en-US" sz="2400" dirty="0"/>
              <a:t>RWG Products are released in the INCOSE Store!</a:t>
            </a:r>
          </a:p>
          <a:p>
            <a:pPr lvl="0">
              <a:lnSpc>
                <a:spcPct val="90000"/>
              </a:lnSpc>
              <a:spcBef>
                <a:spcPts val="800"/>
              </a:spcBef>
            </a:pPr>
            <a:r>
              <a:rPr lang="en-US" sz="2400" dirty="0"/>
              <a:t>Free to INCOSE members</a:t>
            </a:r>
          </a:p>
          <a:p>
            <a:pPr lvl="0">
              <a:lnSpc>
                <a:spcPct val="90000"/>
              </a:lnSpc>
              <a:spcBef>
                <a:spcPts val="800"/>
              </a:spcBef>
            </a:pPr>
            <a:r>
              <a:rPr lang="en-US" sz="2400" dirty="0"/>
              <a:t>All are encouraged to download and start using, feedback is welcome!</a:t>
            </a:r>
          </a:p>
          <a:p>
            <a:pPr>
              <a:lnSpc>
                <a:spcPct val="90000"/>
              </a:lnSpc>
              <a:spcBef>
                <a:spcPts val="800"/>
              </a:spcBef>
            </a:pPr>
            <a:endParaRPr lang="en-US" sz="2400" dirty="0"/>
          </a:p>
        </p:txBody>
      </p:sp>
      <p:sp>
        <p:nvSpPr>
          <p:cNvPr id="8"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9"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8B8B3FA9-94C3-BE4A-8774-EEBA9FE5E357}"/>
              </a:ext>
            </a:extLst>
          </p:cNvPr>
          <p:cNvSpPr>
            <a:spLocks noGrp="1"/>
          </p:cNvSpPr>
          <p:nvPr>
            <p:ph type="sldNum" sz="quarter" idx="12"/>
          </p:nvPr>
        </p:nvSpPr>
        <p:spPr>
          <a:xfrm>
            <a:off x="9161127" y="6492875"/>
            <a:ext cx="2743200" cy="365125"/>
          </a:xfrm>
        </p:spPr>
        <p:txBody>
          <a:bodyPr/>
          <a:lstStyle/>
          <a:p>
            <a:fld id="{924B41C4-1474-8D42-B330-D2828683839D}" type="slidenum">
              <a:rPr lang="en-US" smtClean="0"/>
              <a:pPr/>
              <a:t>18</a:t>
            </a:fld>
            <a:endParaRPr lang="en-US" dirty="0"/>
          </a:p>
        </p:txBody>
      </p:sp>
      <p:pic>
        <p:nvPicPr>
          <p:cNvPr id="3" name="Picture 2" descr="Diagram&#10;&#10;Description automatically generated">
            <a:extLst>
              <a:ext uri="{FF2B5EF4-FFF2-40B4-BE49-F238E27FC236}">
                <a16:creationId xmlns:a16="http://schemas.microsoft.com/office/drawing/2014/main" id="{A094699C-D073-38C3-B544-0C423A92C49E}"/>
              </a:ext>
            </a:extLst>
          </p:cNvPr>
          <p:cNvPicPr>
            <a:picLocks noChangeAspect="1"/>
          </p:cNvPicPr>
          <p:nvPr/>
        </p:nvPicPr>
        <p:blipFill>
          <a:blip r:embed="rId2"/>
          <a:stretch>
            <a:fillRect/>
          </a:stretch>
        </p:blipFill>
        <p:spPr>
          <a:xfrm>
            <a:off x="6771713" y="890815"/>
            <a:ext cx="4148077" cy="5471390"/>
          </a:xfrm>
          <a:prstGeom prst="rect">
            <a:avLst/>
          </a:prstGeom>
          <a:ln>
            <a:solidFill>
              <a:srgbClr val="414042"/>
            </a:solidFill>
          </a:ln>
        </p:spPr>
      </p:pic>
      <p:sp>
        <p:nvSpPr>
          <p:cNvPr id="8" name="Title 1"/>
          <p:cNvSpPr txBox="1">
            <a:spLocks/>
          </p:cNvSpPr>
          <p:nvPr/>
        </p:nvSpPr>
        <p:spPr>
          <a:xfrm>
            <a:off x="493823" y="0"/>
            <a:ext cx="10978515" cy="764419"/>
          </a:xfrm>
          <a:prstGeom prst="rect">
            <a:avLst/>
          </a:prstGeom>
        </p:spPr>
        <p:txBody>
          <a:bodyPr vert="horz" lIns="121954" tIns="60977" rIns="121954" bIns="60977" rtlCol="0" anchor="ctr">
            <a:normAutofit/>
          </a:bodyPr>
          <a:lstStyle/>
          <a:p>
            <a:pPr marL="0" marR="0" lvl="0" indent="0" algn="ctr" defTabSz="609768"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1CE"/>
                </a:solidFill>
                <a:effectLst/>
                <a:uLnTx/>
                <a:uFillTx/>
                <a:latin typeface="+mj-lt"/>
                <a:ea typeface="+mj-ea"/>
                <a:cs typeface="Open Sans"/>
              </a:rPr>
              <a:t>Needs and Requirements Manual (NRM)</a:t>
            </a:r>
          </a:p>
        </p:txBody>
      </p:sp>
      <p:sp>
        <p:nvSpPr>
          <p:cNvPr id="10" name="Content Placeholder 2"/>
          <p:cNvSpPr>
            <a:spLocks noGrp="1"/>
          </p:cNvSpPr>
          <p:nvPr>
            <p:ph idx="1"/>
          </p:nvPr>
        </p:nvSpPr>
        <p:spPr>
          <a:xfrm>
            <a:off x="163623" y="890815"/>
            <a:ext cx="5605352" cy="5298903"/>
          </a:xfrm>
        </p:spPr>
        <p:txBody>
          <a:bodyPr>
            <a:normAutofit/>
          </a:bodyPr>
          <a:lstStyle/>
          <a:p>
            <a:pPr lvl="0">
              <a:lnSpc>
                <a:spcPct val="90000"/>
              </a:lnSpc>
              <a:spcBef>
                <a:spcPts val="0"/>
              </a:spcBef>
              <a:spcAft>
                <a:spcPts val="1200"/>
              </a:spcAft>
            </a:pPr>
            <a:r>
              <a:rPr lang="en-US" sz="2400" dirty="0"/>
              <a:t>The NRM (was NRVVLM) is the RWG flagship product, V1 released in January 2022 for IW2022</a:t>
            </a:r>
          </a:p>
          <a:p>
            <a:pPr lvl="0">
              <a:lnSpc>
                <a:spcPct val="90000"/>
              </a:lnSpc>
              <a:spcBef>
                <a:spcPts val="0"/>
              </a:spcBef>
              <a:spcAft>
                <a:spcPts val="1200"/>
              </a:spcAft>
            </a:pPr>
            <a:r>
              <a:rPr lang="en-US" sz="2400" dirty="0"/>
              <a:t>V1.1 minor updates in May to shorten title, add subtitle, and align with other RWG products</a:t>
            </a:r>
          </a:p>
          <a:p>
            <a:pPr lvl="0">
              <a:lnSpc>
                <a:spcPct val="90000"/>
              </a:lnSpc>
              <a:spcBef>
                <a:spcPts val="0"/>
              </a:spcBef>
              <a:spcAft>
                <a:spcPts val="1200"/>
              </a:spcAft>
            </a:pPr>
            <a:r>
              <a:rPr lang="en-US" sz="2400" dirty="0"/>
              <a:t>Content from this aligns with, and expands, the INCOSE SE Handbook version 5 material.</a:t>
            </a:r>
          </a:p>
        </p:txBody>
      </p:sp>
      <p:sp>
        <p:nvSpPr>
          <p:cNvPr id="6"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7"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31416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719B70-72C6-FA85-1F88-1182C3170B11}"/>
              </a:ext>
            </a:extLst>
          </p:cNvPr>
          <p:cNvSpPr>
            <a:spLocks noGrp="1"/>
          </p:cNvSpPr>
          <p:nvPr>
            <p:ph type="sldNum" sz="quarter" idx="12"/>
          </p:nvPr>
        </p:nvSpPr>
        <p:spPr/>
        <p:txBody>
          <a:bodyPr/>
          <a:lstStyle/>
          <a:p>
            <a:fld id="{924B41C4-1474-8D42-B330-D2828683839D}" type="slidenum">
              <a:rPr lang="en-US" smtClean="0"/>
              <a:pPr/>
              <a:t>19</a:t>
            </a:fld>
            <a:endParaRPr lang="en-US" dirty="0"/>
          </a:p>
        </p:txBody>
      </p:sp>
      <p:pic>
        <p:nvPicPr>
          <p:cNvPr id="7" name="Picture 6" descr="Diagram&#10;&#10;Description automatically generated">
            <a:extLst>
              <a:ext uri="{FF2B5EF4-FFF2-40B4-BE49-F238E27FC236}">
                <a16:creationId xmlns:a16="http://schemas.microsoft.com/office/drawing/2014/main" id="{1096B1D8-4AB6-378A-011B-6C5B370EDE50}"/>
              </a:ext>
            </a:extLst>
          </p:cNvPr>
          <p:cNvPicPr>
            <a:picLocks noChangeAspect="1"/>
          </p:cNvPicPr>
          <p:nvPr/>
        </p:nvPicPr>
        <p:blipFill>
          <a:blip r:embed="rId2"/>
          <a:stretch>
            <a:fillRect/>
          </a:stretch>
        </p:blipFill>
        <p:spPr>
          <a:xfrm>
            <a:off x="4353381" y="1336410"/>
            <a:ext cx="3677200" cy="4792668"/>
          </a:xfrm>
          <a:prstGeom prst="rect">
            <a:avLst/>
          </a:prstGeom>
          <a:ln>
            <a:solidFill>
              <a:srgbClr val="414042"/>
            </a:solidFill>
          </a:ln>
        </p:spPr>
      </p:pic>
      <p:pic>
        <p:nvPicPr>
          <p:cNvPr id="4" name="Picture 3" descr="A picture containing diagram&#10;&#10;Description automatically generated">
            <a:extLst>
              <a:ext uri="{FF2B5EF4-FFF2-40B4-BE49-F238E27FC236}">
                <a16:creationId xmlns:a16="http://schemas.microsoft.com/office/drawing/2014/main" id="{9DB0F34F-D59B-3765-403A-E7C825557AE5}"/>
              </a:ext>
            </a:extLst>
          </p:cNvPr>
          <p:cNvPicPr>
            <a:picLocks noChangeAspect="1"/>
          </p:cNvPicPr>
          <p:nvPr/>
        </p:nvPicPr>
        <p:blipFill>
          <a:blip r:embed="rId3"/>
          <a:stretch>
            <a:fillRect/>
          </a:stretch>
        </p:blipFill>
        <p:spPr>
          <a:xfrm>
            <a:off x="402102" y="1336410"/>
            <a:ext cx="3765668" cy="4792668"/>
          </a:xfrm>
          <a:prstGeom prst="rect">
            <a:avLst/>
          </a:prstGeom>
          <a:ln>
            <a:solidFill>
              <a:srgbClr val="414042"/>
            </a:solidFill>
          </a:ln>
        </p:spPr>
      </p:pic>
      <p:pic>
        <p:nvPicPr>
          <p:cNvPr id="8" name="Picture 7" descr="A picture containing graphical user interface&#10;&#10;Description automatically generated">
            <a:extLst>
              <a:ext uri="{FF2B5EF4-FFF2-40B4-BE49-F238E27FC236}">
                <a16:creationId xmlns:a16="http://schemas.microsoft.com/office/drawing/2014/main" id="{AFBFE4F4-F0C5-80AA-A3C9-899FB941E336}"/>
              </a:ext>
            </a:extLst>
          </p:cNvPr>
          <p:cNvPicPr>
            <a:picLocks noChangeAspect="1"/>
          </p:cNvPicPr>
          <p:nvPr/>
        </p:nvPicPr>
        <p:blipFill>
          <a:blip r:embed="rId4"/>
          <a:stretch>
            <a:fillRect/>
          </a:stretch>
        </p:blipFill>
        <p:spPr>
          <a:xfrm>
            <a:off x="8169298" y="1336411"/>
            <a:ext cx="3726790" cy="4792667"/>
          </a:xfrm>
          <a:prstGeom prst="rect">
            <a:avLst/>
          </a:prstGeom>
          <a:ln>
            <a:solidFill>
              <a:srgbClr val="414042"/>
            </a:solidFill>
          </a:ln>
        </p:spPr>
      </p:pic>
      <p:sp>
        <p:nvSpPr>
          <p:cNvPr id="10" name="Title 9"/>
          <p:cNvSpPr>
            <a:spLocks noGrp="1"/>
          </p:cNvSpPr>
          <p:nvPr>
            <p:ph type="title"/>
          </p:nvPr>
        </p:nvSpPr>
        <p:spPr>
          <a:xfrm>
            <a:off x="326545" y="193411"/>
            <a:ext cx="10978515" cy="1143000"/>
          </a:xfrm>
        </p:spPr>
        <p:txBody>
          <a:bodyPr>
            <a:normAutofit fontScale="90000"/>
          </a:bodyPr>
          <a:lstStyle/>
          <a:p>
            <a:r>
              <a:rPr lang="en-US" sz="3600" dirty="0"/>
              <a:t>The RWG Guides Provide Practical Application of the NRM</a:t>
            </a:r>
          </a:p>
        </p:txBody>
      </p:sp>
      <p:sp>
        <p:nvSpPr>
          <p:cNvPr id="9"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11"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140129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4B41C4-1474-8D42-B330-D2828683839D}" type="slidenum">
              <a:rPr lang="en-US" smtClean="0"/>
              <a:pPr/>
              <a:t>2</a:t>
            </a:fld>
            <a:endParaRPr lang="en-US"/>
          </a:p>
        </p:txBody>
      </p:sp>
      <p:sp>
        <p:nvSpPr>
          <p:cNvPr id="5" name="Title 4"/>
          <p:cNvSpPr>
            <a:spLocks noGrp="1"/>
          </p:cNvSpPr>
          <p:nvPr>
            <p:ph type="ctrTitle"/>
          </p:nvPr>
        </p:nvSpPr>
        <p:spPr/>
        <p:txBody>
          <a:bodyPr/>
          <a:lstStyle/>
          <a:p>
            <a:r>
              <a:rPr lang="en-US" dirty="0"/>
              <a:t>INCOSE RWG Overview</a:t>
            </a:r>
          </a:p>
        </p:txBody>
      </p:sp>
      <p:sp>
        <p:nvSpPr>
          <p:cNvPr id="6"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7"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CFD0-B63A-3C30-B1E6-839EB8634514}"/>
              </a:ext>
            </a:extLst>
          </p:cNvPr>
          <p:cNvSpPr>
            <a:spLocks noGrp="1"/>
          </p:cNvSpPr>
          <p:nvPr>
            <p:ph type="title"/>
          </p:nvPr>
        </p:nvSpPr>
        <p:spPr>
          <a:xfrm>
            <a:off x="204763" y="56954"/>
            <a:ext cx="10978515" cy="871677"/>
          </a:xfrm>
        </p:spPr>
        <p:txBody>
          <a:bodyPr/>
          <a:lstStyle/>
          <a:p>
            <a:r>
              <a:rPr lang="en-US" dirty="0"/>
              <a:t>Relationships</a:t>
            </a:r>
          </a:p>
        </p:txBody>
      </p:sp>
      <p:sp>
        <p:nvSpPr>
          <p:cNvPr id="5" name="Slide Number Placeholder 4">
            <a:extLst>
              <a:ext uri="{FF2B5EF4-FFF2-40B4-BE49-F238E27FC236}">
                <a16:creationId xmlns:a16="http://schemas.microsoft.com/office/drawing/2014/main" id="{13D1F94A-BEF6-BD6A-BF6C-0C44D937C912}"/>
              </a:ext>
            </a:extLst>
          </p:cNvPr>
          <p:cNvSpPr>
            <a:spLocks noGrp="1"/>
          </p:cNvSpPr>
          <p:nvPr>
            <p:ph type="sldNum" sz="quarter" idx="12"/>
          </p:nvPr>
        </p:nvSpPr>
        <p:spPr/>
        <p:txBody>
          <a:bodyPr/>
          <a:lstStyle/>
          <a:p>
            <a:fld id="{924B41C4-1474-8D42-B330-D2828683839D}" type="slidenum">
              <a:rPr lang="en-US" smtClean="0"/>
              <a:pPr/>
              <a:t>20</a:t>
            </a:fld>
            <a:endParaRPr lang="en-US" dirty="0"/>
          </a:p>
        </p:txBody>
      </p:sp>
      <p:sp>
        <p:nvSpPr>
          <p:cNvPr id="6" name="Rounded Rectangle 5">
            <a:extLst>
              <a:ext uri="{FF2B5EF4-FFF2-40B4-BE49-F238E27FC236}">
                <a16:creationId xmlns:a16="http://schemas.microsoft.com/office/drawing/2014/main" id="{61D99566-9E22-6AC2-DB61-B2F01997E9A1}"/>
              </a:ext>
            </a:extLst>
          </p:cNvPr>
          <p:cNvSpPr/>
          <p:nvPr/>
        </p:nvSpPr>
        <p:spPr>
          <a:xfrm>
            <a:off x="4197451" y="131533"/>
            <a:ext cx="3666894" cy="580793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C86C925-F485-FD09-F2A8-CE5123A28B39}"/>
              </a:ext>
            </a:extLst>
          </p:cNvPr>
          <p:cNvSpPr txBox="1"/>
          <p:nvPr/>
        </p:nvSpPr>
        <p:spPr>
          <a:xfrm>
            <a:off x="5147668" y="5924411"/>
            <a:ext cx="1947333" cy="609398"/>
          </a:xfrm>
          <a:prstGeom prst="rect">
            <a:avLst/>
          </a:prstGeom>
          <a:noFill/>
        </p:spPr>
        <p:txBody>
          <a:bodyPr wrap="square" rtlCol="0">
            <a:spAutoFit/>
          </a:bodyPr>
          <a:lstStyle/>
          <a:p>
            <a:pPr algn="ctr">
              <a:lnSpc>
                <a:spcPct val="80000"/>
              </a:lnSpc>
            </a:pPr>
            <a:r>
              <a:rPr lang="en-US" dirty="0"/>
              <a:t>NRM</a:t>
            </a:r>
            <a:br>
              <a:rPr lang="en-US" dirty="0"/>
            </a:br>
            <a:r>
              <a:rPr lang="en-US" sz="1800" dirty="0"/>
              <a:t>(457 pgs.)</a:t>
            </a:r>
          </a:p>
        </p:txBody>
      </p:sp>
      <p:sp>
        <p:nvSpPr>
          <p:cNvPr id="12" name="TextBox 11">
            <a:extLst>
              <a:ext uri="{FF2B5EF4-FFF2-40B4-BE49-F238E27FC236}">
                <a16:creationId xmlns:a16="http://schemas.microsoft.com/office/drawing/2014/main" id="{B791DF73-D623-D0F5-72CC-1B6C621C57B0}"/>
              </a:ext>
            </a:extLst>
          </p:cNvPr>
          <p:cNvSpPr txBox="1"/>
          <p:nvPr/>
        </p:nvSpPr>
        <p:spPr>
          <a:xfrm>
            <a:off x="4197451" y="389718"/>
            <a:ext cx="3666894" cy="5693866"/>
          </a:xfrm>
          <a:prstGeom prst="rect">
            <a:avLst/>
          </a:prstGeom>
          <a:noFill/>
        </p:spPr>
        <p:txBody>
          <a:bodyPr wrap="square" rtlCol="0">
            <a:spAutoFit/>
          </a:bodyPr>
          <a:lstStyle/>
          <a:p>
            <a:pPr marL="352425" indent="-341313"/>
            <a:r>
              <a:rPr lang="en-US" sz="1400" dirty="0"/>
              <a:t>1: Introduction</a:t>
            </a:r>
          </a:p>
          <a:p>
            <a:pPr marL="352425" indent="-341313"/>
            <a:r>
              <a:rPr lang="en-US" sz="1400" dirty="0"/>
              <a:t>2: Definitions and Concepts</a:t>
            </a:r>
          </a:p>
          <a:p>
            <a:pPr marL="352425" indent="-341313"/>
            <a:r>
              <a:rPr lang="en-US" sz="1400" dirty="0"/>
              <a:t>3: Information-Based Needs &amp; Requirement Development and Management</a:t>
            </a:r>
          </a:p>
          <a:p>
            <a:pPr marL="352425" indent="-341313"/>
            <a:r>
              <a:rPr lang="en-US" sz="1400" dirty="0"/>
              <a:t>4: Lifecycle Concepts &amp; Needs Definition</a:t>
            </a:r>
          </a:p>
          <a:p>
            <a:pPr marL="352425" indent="-341313"/>
            <a:r>
              <a:rPr lang="en-US" sz="1400" dirty="0"/>
              <a:t>5: Needs Verification &amp; Needs Validation</a:t>
            </a:r>
          </a:p>
          <a:p>
            <a:pPr marL="352425" indent="-341313"/>
            <a:r>
              <a:rPr lang="en-US" sz="1400" dirty="0"/>
              <a:t>6: Design Input Requirements Definition</a:t>
            </a:r>
          </a:p>
          <a:p>
            <a:pPr marL="352425" indent="-341313"/>
            <a:r>
              <a:rPr lang="en-US" sz="1400" dirty="0"/>
              <a:t>7: Design Input Requirements Verification &amp; Validation</a:t>
            </a:r>
          </a:p>
          <a:p>
            <a:pPr marL="352425" indent="-341313"/>
            <a:r>
              <a:rPr lang="en-US" sz="1400" dirty="0"/>
              <a:t>8: Design Verification &amp; Design Validation</a:t>
            </a:r>
          </a:p>
          <a:p>
            <a:pPr marL="352425" indent="-341313"/>
            <a:r>
              <a:rPr lang="en-US" sz="1400" dirty="0"/>
              <a:t>9: Production Verification</a:t>
            </a:r>
          </a:p>
          <a:p>
            <a:pPr marL="352425" indent="-341313"/>
            <a:r>
              <a:rPr lang="en-US" sz="1400" dirty="0"/>
              <a:t>10: System Verification &amp; System Validation Common Principles</a:t>
            </a:r>
          </a:p>
          <a:p>
            <a:pPr marL="352425" indent="-341313"/>
            <a:r>
              <a:rPr lang="en-US" sz="1400" dirty="0"/>
              <a:t>11: System Verification &amp; System Validation Processes</a:t>
            </a:r>
          </a:p>
          <a:p>
            <a:pPr marL="352425" indent="-341313"/>
            <a:r>
              <a:rPr lang="en-US" sz="1400" dirty="0"/>
              <a:t>12: The Use of OTS System Elements</a:t>
            </a:r>
          </a:p>
          <a:p>
            <a:pPr marL="352425" indent="-341313"/>
            <a:r>
              <a:rPr lang="en-US" sz="1400" dirty="0"/>
              <a:t>13: Supplier Developed SOI</a:t>
            </a:r>
          </a:p>
          <a:p>
            <a:pPr marL="352425" indent="-341313"/>
            <a:r>
              <a:rPr lang="en-US" sz="1400" dirty="0"/>
              <a:t>14: Needs, Requirements, Verification, &amp; Validation Management</a:t>
            </a:r>
          </a:p>
          <a:p>
            <a:pPr marL="352425" indent="-341313"/>
            <a:r>
              <a:rPr lang="en-US" sz="1400" dirty="0"/>
              <a:t>15: Attributes for Needs &amp;Requirements</a:t>
            </a:r>
          </a:p>
          <a:p>
            <a:pPr marL="352425" indent="-341313"/>
            <a:r>
              <a:rPr lang="en-US" sz="1400" dirty="0"/>
              <a:t>16: Features an SE Toolset Should Have</a:t>
            </a:r>
          </a:p>
          <a:p>
            <a:pPr marL="352425" indent="-341313"/>
            <a:r>
              <a:rPr lang="en-US" sz="1400" dirty="0"/>
              <a:t>Appendix A: References</a:t>
            </a:r>
          </a:p>
          <a:p>
            <a:pPr marL="352425" indent="-341313"/>
            <a:r>
              <a:rPr lang="en-US" sz="1400" dirty="0"/>
              <a:t>Appendix B: Acronyms and Abbreviations</a:t>
            </a:r>
          </a:p>
          <a:p>
            <a:pPr marL="352425" indent="-341313"/>
            <a:r>
              <a:rPr lang="en-US" sz="1400" dirty="0"/>
              <a:t>Appendix C: Glossary</a:t>
            </a:r>
          </a:p>
          <a:p>
            <a:pPr marL="352425" indent="-341313"/>
            <a:r>
              <a:rPr lang="en-US" sz="1400" dirty="0"/>
              <a:t>Appendix D: Comment Form	</a:t>
            </a:r>
          </a:p>
        </p:txBody>
      </p:sp>
      <p:grpSp>
        <p:nvGrpSpPr>
          <p:cNvPr id="72" name="Group 71">
            <a:extLst>
              <a:ext uri="{FF2B5EF4-FFF2-40B4-BE49-F238E27FC236}">
                <a16:creationId xmlns:a16="http://schemas.microsoft.com/office/drawing/2014/main" id="{4C0D7C52-0CD3-0690-DF70-A6B03188A005}"/>
              </a:ext>
            </a:extLst>
          </p:cNvPr>
          <p:cNvGrpSpPr/>
          <p:nvPr/>
        </p:nvGrpSpPr>
        <p:grpSpPr>
          <a:xfrm>
            <a:off x="6290410" y="935384"/>
            <a:ext cx="5517631" cy="5490613"/>
            <a:chOff x="6290410" y="935384"/>
            <a:chExt cx="5517631" cy="5490613"/>
          </a:xfrm>
        </p:grpSpPr>
        <p:sp>
          <p:nvSpPr>
            <p:cNvPr id="8" name="Rounded Rectangle 7">
              <a:extLst>
                <a:ext uri="{FF2B5EF4-FFF2-40B4-BE49-F238E27FC236}">
                  <a16:creationId xmlns:a16="http://schemas.microsoft.com/office/drawing/2014/main" id="{9E19533C-8C2B-6209-128A-A8F713AA9C25}"/>
                </a:ext>
              </a:extLst>
            </p:cNvPr>
            <p:cNvSpPr/>
            <p:nvPr/>
          </p:nvSpPr>
          <p:spPr>
            <a:xfrm>
              <a:off x="8557366" y="935384"/>
              <a:ext cx="3188428" cy="47752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A91DEED-F7E8-1F1D-7C1E-0A94520C0831}"/>
                </a:ext>
              </a:extLst>
            </p:cNvPr>
            <p:cNvSpPr txBox="1"/>
            <p:nvPr/>
          </p:nvSpPr>
          <p:spPr>
            <a:xfrm>
              <a:off x="9235945" y="5816599"/>
              <a:ext cx="1947333" cy="609398"/>
            </a:xfrm>
            <a:prstGeom prst="rect">
              <a:avLst/>
            </a:prstGeom>
            <a:noFill/>
          </p:spPr>
          <p:txBody>
            <a:bodyPr wrap="square" rtlCol="0">
              <a:spAutoFit/>
            </a:bodyPr>
            <a:lstStyle/>
            <a:p>
              <a:pPr algn="ctr">
                <a:lnSpc>
                  <a:spcPct val="80000"/>
                </a:lnSpc>
              </a:pPr>
              <a:r>
                <a:rPr lang="en-US" dirty="0"/>
                <a:t>GtVV</a:t>
              </a:r>
              <a:br>
                <a:rPr lang="en-US" dirty="0"/>
              </a:br>
              <a:r>
                <a:rPr lang="en-US" sz="1800" dirty="0"/>
                <a:t>(109 pgs.)</a:t>
              </a:r>
            </a:p>
          </p:txBody>
        </p:sp>
        <p:sp>
          <p:nvSpPr>
            <p:cNvPr id="15" name="TextBox 14">
              <a:extLst>
                <a:ext uri="{FF2B5EF4-FFF2-40B4-BE49-F238E27FC236}">
                  <a16:creationId xmlns:a16="http://schemas.microsoft.com/office/drawing/2014/main" id="{CB2DB997-D19C-01ED-DC7F-70E27C228E63}"/>
                </a:ext>
              </a:extLst>
            </p:cNvPr>
            <p:cNvSpPr txBox="1"/>
            <p:nvPr/>
          </p:nvSpPr>
          <p:spPr>
            <a:xfrm>
              <a:off x="8619613" y="1107374"/>
              <a:ext cx="3188428" cy="4616648"/>
            </a:xfrm>
            <a:prstGeom prst="rect">
              <a:avLst/>
            </a:prstGeom>
            <a:noFill/>
          </p:spPr>
          <p:txBody>
            <a:bodyPr wrap="square" rtlCol="0">
              <a:spAutoFit/>
            </a:bodyPr>
            <a:lstStyle/>
            <a:p>
              <a:pPr marL="238125" indent="-225425"/>
              <a:r>
                <a:rPr lang="en-US" sz="1400" dirty="0"/>
                <a:t>1: Introduction</a:t>
              </a:r>
            </a:p>
            <a:p>
              <a:pPr marL="238125" indent="-225425"/>
              <a:r>
                <a:rPr lang="en-US" sz="1400" dirty="0"/>
                <a:t>2: Verification &amp; Validation Common Principles	</a:t>
              </a:r>
            </a:p>
            <a:p>
              <a:pPr marL="238125" indent="-225425"/>
              <a:r>
                <a:rPr lang="en-US" sz="1400" dirty="0"/>
                <a:t>3: Needs and Requirements Verification &amp; Validation Process</a:t>
              </a:r>
            </a:p>
            <a:p>
              <a:pPr marL="238125" indent="-225425"/>
              <a:r>
                <a:rPr lang="en-US" sz="1400" dirty="0"/>
                <a:t>4: Design Verification &amp; Validation Process</a:t>
              </a:r>
            </a:p>
            <a:p>
              <a:pPr marL="238125" indent="-225425"/>
              <a:r>
                <a:rPr lang="en-US" sz="1400" dirty="0"/>
                <a:t>5: Production Verification</a:t>
              </a:r>
            </a:p>
            <a:p>
              <a:pPr marL="238125" indent="-225425"/>
              <a:r>
                <a:rPr lang="en-US" sz="1400" dirty="0"/>
                <a:t>6: System Verification &amp; Validation Processes</a:t>
              </a:r>
            </a:p>
            <a:p>
              <a:pPr marL="238125" indent="-225425"/>
              <a:r>
                <a:rPr lang="en-US" sz="1400" dirty="0"/>
                <a:t>7: Use Of Off-The-Shelf Parts, Supplier Developed System Elements, &amp; The Supplier-Customer Relationship</a:t>
              </a:r>
            </a:p>
            <a:p>
              <a:pPr marL="238125" indent="-225425"/>
              <a:r>
                <a:rPr lang="en-US" sz="1400" dirty="0"/>
                <a:t>8: Needs, Requirements, Verification, &amp; Validation Management</a:t>
              </a:r>
            </a:p>
            <a:p>
              <a:pPr marL="238125" indent="-225425"/>
              <a:r>
                <a:rPr lang="en-US" sz="1400" dirty="0"/>
                <a:t>9: Conclusion</a:t>
              </a:r>
            </a:p>
            <a:p>
              <a:pPr marL="238125" indent="-225425"/>
              <a:r>
                <a:rPr lang="en-US" sz="1400" dirty="0"/>
                <a:t>Appendix A:  Acronyms</a:t>
              </a:r>
            </a:p>
            <a:p>
              <a:pPr marL="238125" indent="-225425"/>
              <a:r>
                <a:rPr lang="en-US" sz="1400" dirty="0"/>
                <a:t>Appendix B: Glossary</a:t>
              </a:r>
            </a:p>
            <a:p>
              <a:pPr marL="238125" indent="-225425"/>
              <a:r>
                <a:rPr lang="en-US" sz="1400" dirty="0"/>
                <a:t>Appendix C: References</a:t>
              </a:r>
            </a:p>
            <a:p>
              <a:endParaRPr lang="en-US" sz="1400" dirty="0"/>
            </a:p>
          </p:txBody>
        </p:sp>
        <p:cxnSp>
          <p:nvCxnSpPr>
            <p:cNvPr id="17" name="Straight Arrow Connector 16">
              <a:extLst>
                <a:ext uri="{FF2B5EF4-FFF2-40B4-BE49-F238E27FC236}">
                  <a16:creationId xmlns:a16="http://schemas.microsoft.com/office/drawing/2014/main" id="{F3B8811E-C15D-302F-55D5-AFDCB801DDE0}"/>
                </a:ext>
              </a:extLst>
            </p:cNvPr>
            <p:cNvCxnSpPr>
              <a:cxnSpLocks/>
            </p:cNvCxnSpPr>
            <p:nvPr/>
          </p:nvCxnSpPr>
          <p:spPr>
            <a:xfrm flipH="1">
              <a:off x="7739812" y="1477282"/>
              <a:ext cx="917258" cy="1413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3E1EDD9-E53B-02C5-B85A-0E44E4F6F773}"/>
                </a:ext>
              </a:extLst>
            </p:cNvPr>
            <p:cNvCxnSpPr>
              <a:cxnSpLocks/>
            </p:cNvCxnSpPr>
            <p:nvPr/>
          </p:nvCxnSpPr>
          <p:spPr>
            <a:xfrm flipH="1" flipV="1">
              <a:off x="7487226" y="1604070"/>
              <a:ext cx="1169844" cy="2830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3A52258-96A5-7702-90CF-09ACAAF5AC30}"/>
                </a:ext>
              </a:extLst>
            </p:cNvPr>
            <p:cNvCxnSpPr>
              <a:cxnSpLocks/>
            </p:cNvCxnSpPr>
            <p:nvPr/>
          </p:nvCxnSpPr>
          <p:spPr>
            <a:xfrm flipH="1">
              <a:off x="7551101" y="2349940"/>
              <a:ext cx="1105969" cy="125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66C3416F-9C0F-6D5A-5B82-C902426F02E6}"/>
                </a:ext>
              </a:extLst>
            </p:cNvPr>
            <p:cNvCxnSpPr>
              <a:cxnSpLocks/>
            </p:cNvCxnSpPr>
            <p:nvPr/>
          </p:nvCxnSpPr>
          <p:spPr>
            <a:xfrm flipH="1" flipV="1">
              <a:off x="6290410" y="2682332"/>
              <a:ext cx="2366660" cy="608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021CE3C-E09A-186D-7425-C3396C05FF5D}"/>
                </a:ext>
              </a:extLst>
            </p:cNvPr>
            <p:cNvCxnSpPr>
              <a:cxnSpLocks/>
            </p:cNvCxnSpPr>
            <p:nvPr/>
          </p:nvCxnSpPr>
          <p:spPr>
            <a:xfrm flipH="1">
              <a:off x="7739812" y="2997217"/>
              <a:ext cx="917258" cy="3299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ight Bracket 35">
              <a:extLst>
                <a:ext uri="{FF2B5EF4-FFF2-40B4-BE49-F238E27FC236}">
                  <a16:creationId xmlns:a16="http://schemas.microsoft.com/office/drawing/2014/main" id="{F320F56A-A89E-0DEA-1F84-D2E0D6B0354C}"/>
                </a:ext>
              </a:extLst>
            </p:cNvPr>
            <p:cNvSpPr/>
            <p:nvPr/>
          </p:nvSpPr>
          <p:spPr>
            <a:xfrm>
              <a:off x="7668435" y="3643579"/>
              <a:ext cx="142753" cy="39097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CA201773-5CFC-F4A3-57F7-E790D78791D6}"/>
                </a:ext>
              </a:extLst>
            </p:cNvPr>
            <p:cNvCxnSpPr>
              <a:cxnSpLocks/>
              <a:endCxn id="36" idx="2"/>
            </p:cNvCxnSpPr>
            <p:nvPr/>
          </p:nvCxnSpPr>
          <p:spPr>
            <a:xfrm flipH="1">
              <a:off x="7811188" y="3393124"/>
              <a:ext cx="845882" cy="4459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C64126CC-5CC2-06B7-4822-1AB1E2909FE8}"/>
                </a:ext>
              </a:extLst>
            </p:cNvPr>
            <p:cNvCxnSpPr>
              <a:cxnSpLocks/>
            </p:cNvCxnSpPr>
            <p:nvPr/>
          </p:nvCxnSpPr>
          <p:spPr>
            <a:xfrm flipH="1" flipV="1">
              <a:off x="7551101" y="4155496"/>
              <a:ext cx="1068511" cy="709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443C28B2-EA64-29BF-A5AF-8973081A67E0}"/>
                </a:ext>
              </a:extLst>
            </p:cNvPr>
            <p:cNvCxnSpPr>
              <a:cxnSpLocks/>
            </p:cNvCxnSpPr>
            <p:nvPr/>
          </p:nvCxnSpPr>
          <p:spPr>
            <a:xfrm flipH="1">
              <a:off x="7739811" y="1930550"/>
              <a:ext cx="917259" cy="1184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0834486E-AFCF-85A5-9415-4CFA292ADF1A}"/>
              </a:ext>
            </a:extLst>
          </p:cNvPr>
          <p:cNvGrpSpPr/>
          <p:nvPr/>
        </p:nvGrpSpPr>
        <p:grpSpPr>
          <a:xfrm>
            <a:off x="517813" y="1281794"/>
            <a:ext cx="3830150" cy="4998194"/>
            <a:chOff x="517813" y="1281794"/>
            <a:chExt cx="3830150" cy="4998194"/>
          </a:xfrm>
        </p:grpSpPr>
        <p:sp>
          <p:nvSpPr>
            <p:cNvPr id="7" name="Rounded Rectangle 6">
              <a:extLst>
                <a:ext uri="{FF2B5EF4-FFF2-40B4-BE49-F238E27FC236}">
                  <a16:creationId xmlns:a16="http://schemas.microsoft.com/office/drawing/2014/main" id="{4188B0A6-C7BB-30BF-CB96-C096C790B5C3}"/>
                </a:ext>
              </a:extLst>
            </p:cNvPr>
            <p:cNvSpPr/>
            <p:nvPr/>
          </p:nvSpPr>
          <p:spPr>
            <a:xfrm>
              <a:off x="517813" y="1477282"/>
              <a:ext cx="2886913" cy="421936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69FB51-9F94-3815-C7CF-9E926B6A1A72}"/>
                </a:ext>
              </a:extLst>
            </p:cNvPr>
            <p:cNvSpPr txBox="1"/>
            <p:nvPr/>
          </p:nvSpPr>
          <p:spPr>
            <a:xfrm>
              <a:off x="939498" y="5670590"/>
              <a:ext cx="1947333" cy="609398"/>
            </a:xfrm>
            <a:prstGeom prst="rect">
              <a:avLst/>
            </a:prstGeom>
            <a:noFill/>
          </p:spPr>
          <p:txBody>
            <a:bodyPr wrap="square" rtlCol="0">
              <a:spAutoFit/>
            </a:bodyPr>
            <a:lstStyle/>
            <a:p>
              <a:pPr algn="ctr">
                <a:lnSpc>
                  <a:spcPct val="80000"/>
                </a:lnSpc>
              </a:pPr>
              <a:r>
                <a:rPr lang="en-US" dirty="0"/>
                <a:t>GtNR</a:t>
              </a:r>
              <a:br>
                <a:rPr lang="en-US" dirty="0"/>
              </a:br>
              <a:r>
                <a:rPr lang="en-US" sz="1800" dirty="0"/>
                <a:t>(120 pgs.)</a:t>
              </a:r>
            </a:p>
          </p:txBody>
        </p:sp>
        <p:sp>
          <p:nvSpPr>
            <p:cNvPr id="14" name="TextBox 13">
              <a:extLst>
                <a:ext uri="{FF2B5EF4-FFF2-40B4-BE49-F238E27FC236}">
                  <a16:creationId xmlns:a16="http://schemas.microsoft.com/office/drawing/2014/main" id="{9B2BF6D9-F7D2-7EF9-498F-408DAC8485A7}"/>
                </a:ext>
              </a:extLst>
            </p:cNvPr>
            <p:cNvSpPr txBox="1"/>
            <p:nvPr/>
          </p:nvSpPr>
          <p:spPr>
            <a:xfrm>
              <a:off x="600941" y="1742168"/>
              <a:ext cx="2707574" cy="4124206"/>
            </a:xfrm>
            <a:prstGeom prst="rect">
              <a:avLst/>
            </a:prstGeom>
            <a:noFill/>
          </p:spPr>
          <p:txBody>
            <a:bodyPr wrap="square" rtlCol="0">
              <a:spAutoFit/>
            </a:bodyPr>
            <a:lstStyle/>
            <a:p>
              <a:pPr marL="171450" indent="-158750"/>
              <a:r>
                <a:rPr lang="en-US" sz="1400" dirty="0"/>
                <a:t>1: Introduction</a:t>
              </a:r>
            </a:p>
            <a:p>
              <a:pPr marL="171450" indent="-158750"/>
              <a:r>
                <a:rPr lang="en-US" sz="1400" dirty="0"/>
                <a:t>2: Needs Definition, Verification, &amp; Validation</a:t>
              </a:r>
            </a:p>
            <a:p>
              <a:pPr marL="171450" indent="-158750"/>
              <a:r>
                <a:rPr lang="en-US" sz="1400" dirty="0"/>
                <a:t>3: Requirements Definition, Verification, &amp; Validation</a:t>
              </a:r>
            </a:p>
            <a:p>
              <a:pPr marL="171450" indent="-158750"/>
              <a:r>
                <a:rPr lang="en-US" sz="1400" dirty="0"/>
                <a:t>4: Needs &amp; Requirements Management</a:t>
              </a:r>
            </a:p>
            <a:p>
              <a:pPr marL="171450" indent="-158750"/>
              <a:r>
                <a:rPr lang="en-US" sz="1400" dirty="0"/>
                <a:t>Appendix A: Acronyms &amp; Abbreviations</a:t>
              </a:r>
            </a:p>
            <a:p>
              <a:pPr marL="171450" indent="-158750"/>
              <a:r>
                <a:rPr lang="en-US" sz="1400" dirty="0"/>
                <a:t>Appendix B: Needs and Requirements Definition &amp; Management Plan Content	</a:t>
              </a:r>
            </a:p>
            <a:p>
              <a:pPr marL="171450" indent="-158750"/>
              <a:r>
                <a:rPr lang="en-US" sz="1400" dirty="0"/>
                <a:t>Appendix C: Needs Elicitation Questions</a:t>
              </a:r>
            </a:p>
            <a:p>
              <a:pPr marL="171450" indent="-158750"/>
              <a:r>
                <a:rPr lang="en-US" sz="1400" dirty="0"/>
                <a:t>Appendix D: Checklists</a:t>
              </a:r>
            </a:p>
            <a:p>
              <a:pPr marL="171450" indent="-158750"/>
              <a:r>
                <a:rPr lang="en-US" sz="1400" dirty="0"/>
                <a:t>Appendix E: References</a:t>
              </a:r>
            </a:p>
            <a:p>
              <a:pPr marL="171450" indent="-158750"/>
              <a:r>
                <a:rPr lang="en-US" sz="1400" dirty="0"/>
                <a:t>Appendix F: Comment Form</a:t>
              </a:r>
            </a:p>
            <a:p>
              <a:endParaRPr lang="en-US" dirty="0"/>
            </a:p>
          </p:txBody>
        </p:sp>
        <p:cxnSp>
          <p:nvCxnSpPr>
            <p:cNvPr id="44" name="Straight Arrow Connector 43">
              <a:extLst>
                <a:ext uri="{FF2B5EF4-FFF2-40B4-BE49-F238E27FC236}">
                  <a16:creationId xmlns:a16="http://schemas.microsoft.com/office/drawing/2014/main" id="{2EF9EC35-8BE8-DDBF-45A2-89D2C986187E}"/>
                </a:ext>
              </a:extLst>
            </p:cNvPr>
            <p:cNvCxnSpPr>
              <a:cxnSpLocks/>
              <a:endCxn id="48" idx="2"/>
            </p:cNvCxnSpPr>
            <p:nvPr/>
          </p:nvCxnSpPr>
          <p:spPr>
            <a:xfrm flipV="1">
              <a:off x="3164507" y="1477282"/>
              <a:ext cx="1084940" cy="6491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Right Bracket 47">
              <a:extLst>
                <a:ext uri="{FF2B5EF4-FFF2-40B4-BE49-F238E27FC236}">
                  <a16:creationId xmlns:a16="http://schemas.microsoft.com/office/drawing/2014/main" id="{928843D8-E5EE-CED2-7537-C152C2CB4241}"/>
                </a:ext>
              </a:extLst>
            </p:cNvPr>
            <p:cNvSpPr/>
            <p:nvPr/>
          </p:nvSpPr>
          <p:spPr>
            <a:xfrm flipH="1">
              <a:off x="4249447" y="1281794"/>
              <a:ext cx="98516" cy="39097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0" name="Right Bracket 49">
              <a:extLst>
                <a:ext uri="{FF2B5EF4-FFF2-40B4-BE49-F238E27FC236}">
                  <a16:creationId xmlns:a16="http://schemas.microsoft.com/office/drawing/2014/main" id="{DF4B0A44-504D-86D6-820B-5F295C2ABDEA}"/>
                </a:ext>
              </a:extLst>
            </p:cNvPr>
            <p:cNvSpPr/>
            <p:nvPr/>
          </p:nvSpPr>
          <p:spPr>
            <a:xfrm flipH="1">
              <a:off x="4237739" y="1735466"/>
              <a:ext cx="98516" cy="39097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52" name="Straight Arrow Connector 51">
              <a:extLst>
                <a:ext uri="{FF2B5EF4-FFF2-40B4-BE49-F238E27FC236}">
                  <a16:creationId xmlns:a16="http://schemas.microsoft.com/office/drawing/2014/main" id="{37C24883-5899-9B5A-94D2-6F48DAA82832}"/>
                </a:ext>
              </a:extLst>
            </p:cNvPr>
            <p:cNvCxnSpPr>
              <a:cxnSpLocks/>
            </p:cNvCxnSpPr>
            <p:nvPr/>
          </p:nvCxnSpPr>
          <p:spPr>
            <a:xfrm flipV="1">
              <a:off x="2830920" y="1887136"/>
              <a:ext cx="1425012" cy="795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F677FBD3-6C58-CC2E-BF85-139D09EE4263}"/>
                </a:ext>
              </a:extLst>
            </p:cNvPr>
            <p:cNvCxnSpPr>
              <a:cxnSpLocks/>
            </p:cNvCxnSpPr>
            <p:nvPr/>
          </p:nvCxnSpPr>
          <p:spPr>
            <a:xfrm>
              <a:off x="2825851" y="3021667"/>
              <a:ext cx="1467811" cy="1133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0"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31"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38794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checkerboard(across)">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checkerboard(across)">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2359-8568-6F25-C740-AF8A2678CF00}"/>
              </a:ext>
            </a:extLst>
          </p:cNvPr>
          <p:cNvSpPr>
            <a:spLocks noGrp="1"/>
          </p:cNvSpPr>
          <p:nvPr>
            <p:ph type="title"/>
          </p:nvPr>
        </p:nvSpPr>
        <p:spPr>
          <a:xfrm>
            <a:off x="318371" y="136524"/>
            <a:ext cx="10978515" cy="901148"/>
          </a:xfrm>
        </p:spPr>
        <p:txBody>
          <a:bodyPr>
            <a:normAutofit/>
          </a:bodyPr>
          <a:lstStyle/>
          <a:p>
            <a:pPr algn="ctr"/>
            <a:r>
              <a:rPr lang="en-US" sz="3600" dirty="0"/>
              <a:t>YouTube Presentations</a:t>
            </a:r>
          </a:p>
        </p:txBody>
      </p:sp>
      <p:sp>
        <p:nvSpPr>
          <p:cNvPr id="3" name="Content Placeholder 2">
            <a:extLst>
              <a:ext uri="{FF2B5EF4-FFF2-40B4-BE49-F238E27FC236}">
                <a16:creationId xmlns:a16="http://schemas.microsoft.com/office/drawing/2014/main" id="{EC095F36-3B21-9879-50D5-82781BF2919D}"/>
              </a:ext>
            </a:extLst>
          </p:cNvPr>
          <p:cNvSpPr>
            <a:spLocks noGrp="1"/>
          </p:cNvSpPr>
          <p:nvPr>
            <p:ph idx="1"/>
          </p:nvPr>
        </p:nvSpPr>
        <p:spPr>
          <a:xfrm>
            <a:off x="318370" y="1037672"/>
            <a:ext cx="11879980" cy="4525963"/>
          </a:xfrm>
        </p:spPr>
        <p:txBody>
          <a:bodyPr>
            <a:normAutofit/>
          </a:bodyPr>
          <a:lstStyle/>
          <a:p>
            <a:pPr>
              <a:lnSpc>
                <a:spcPct val="90000"/>
              </a:lnSpc>
              <a:spcBef>
                <a:spcPts val="1200"/>
              </a:spcBef>
            </a:pPr>
            <a:r>
              <a:rPr lang="en-US" sz="2400" dirty="0"/>
              <a:t>For a more detailed overview of the NRM, GtNR, GtVV, and GtWR you can watch the following videos:</a:t>
            </a:r>
          </a:p>
          <a:p>
            <a:pPr lvl="1">
              <a:lnSpc>
                <a:spcPct val="90000"/>
              </a:lnSpc>
              <a:spcBef>
                <a:spcPts val="1200"/>
              </a:spcBef>
            </a:pPr>
            <a:r>
              <a:rPr lang="en-US" sz="2400" dirty="0"/>
              <a:t>NRM (NRVVLM) overview (IW2022): </a:t>
            </a:r>
            <a:r>
              <a:rPr lang="en-US" sz="2400" dirty="0">
                <a:hlinkClick r:id="rId2"/>
              </a:rPr>
              <a:t>https://youtu.be/ypgGHHaLbqI</a:t>
            </a:r>
            <a:endParaRPr lang="en-US" sz="2400" dirty="0"/>
          </a:p>
          <a:p>
            <a:pPr lvl="1">
              <a:lnSpc>
                <a:spcPct val="90000"/>
              </a:lnSpc>
              <a:spcBef>
                <a:spcPts val="1200"/>
              </a:spcBef>
            </a:pPr>
            <a:r>
              <a:rPr lang="en-US" sz="2400" dirty="0"/>
              <a:t>NRM and GtNR “Lifecycle and Needs Definition”</a:t>
            </a:r>
            <a:br>
              <a:rPr lang="en-US" sz="2400" dirty="0"/>
            </a:br>
            <a:r>
              <a:rPr lang="en-US" sz="2400" dirty="0">
                <a:hlinkClick r:id="rId3"/>
              </a:rPr>
              <a:t>https://youtu.be/hEGfNLvuyXo</a:t>
            </a:r>
            <a:r>
              <a:rPr lang="en-US" sz="2400" dirty="0"/>
              <a:t> </a:t>
            </a:r>
          </a:p>
          <a:p>
            <a:pPr lvl="1">
              <a:lnSpc>
                <a:spcPct val="90000"/>
              </a:lnSpc>
              <a:spcBef>
                <a:spcPts val="1200"/>
              </a:spcBef>
            </a:pPr>
            <a:r>
              <a:rPr lang="en-US" sz="2400" dirty="0"/>
              <a:t>Underlying Concepts (IW2021): </a:t>
            </a:r>
            <a:r>
              <a:rPr lang="en-US" sz="2400" dirty="0">
                <a:hlinkClick r:id="rId4"/>
              </a:rPr>
              <a:t>https://youtu.be/ZRli_wSCmRg</a:t>
            </a:r>
            <a:r>
              <a:rPr lang="en-US" sz="2400" dirty="0"/>
              <a:t> </a:t>
            </a:r>
          </a:p>
          <a:p>
            <a:pPr marL="925513" lvl="1" indent="-317500">
              <a:lnSpc>
                <a:spcPct val="90000"/>
              </a:lnSpc>
              <a:spcBef>
                <a:spcPts val="1200"/>
              </a:spcBef>
            </a:pPr>
            <a:r>
              <a:rPr lang="en-US" sz="2400" dirty="0"/>
              <a:t>GtNR and GtVV Overview (IW2022): </a:t>
            </a:r>
            <a:r>
              <a:rPr lang="en-US" sz="2400" dirty="0">
                <a:hlinkClick r:id="rId5"/>
              </a:rPr>
              <a:t>https://youtu.be/Uy5oZmneJM0</a:t>
            </a:r>
            <a:r>
              <a:rPr lang="en-US" sz="2400" dirty="0"/>
              <a:t> </a:t>
            </a:r>
          </a:p>
          <a:p>
            <a:pPr marL="925513" lvl="1" indent="-317500">
              <a:lnSpc>
                <a:spcPct val="90000"/>
              </a:lnSpc>
              <a:spcBef>
                <a:spcPts val="1200"/>
              </a:spcBef>
            </a:pPr>
            <a:r>
              <a:rPr lang="en-US" sz="2400" b="0" i="0" u="none" strike="noStrike" dirty="0">
                <a:solidFill>
                  <a:srgbClr val="0D0D0D"/>
                </a:solidFill>
                <a:effectLst/>
                <a:latin typeface="Arial" panose="020B0604020202020204" pitchFamily="34" charset="0"/>
                <a:cs typeface="Arial" panose="020B0604020202020204" pitchFamily="34" charset="0"/>
              </a:rPr>
              <a:t>GtWR Overview: </a:t>
            </a:r>
            <a:br>
              <a:rPr lang="en-US" sz="2400" b="0" i="0" u="none" strike="noStrike" dirty="0">
                <a:solidFill>
                  <a:srgbClr val="0D0D0D"/>
                </a:solidFill>
                <a:effectLst/>
                <a:latin typeface="Arial" panose="020B0604020202020204" pitchFamily="34" charset="0"/>
                <a:cs typeface="Arial" panose="020B0604020202020204" pitchFamily="34" charset="0"/>
              </a:rPr>
            </a:br>
            <a:r>
              <a:rPr lang="en-US" sz="2400" b="0" i="0" u="none" strike="noStrike" dirty="0">
                <a:solidFill>
                  <a:srgbClr val="0D0D0D"/>
                </a:solidFill>
                <a:effectLst/>
                <a:latin typeface="Arial" panose="020B0604020202020204" pitchFamily="34" charset="0"/>
                <a:cs typeface="Arial" panose="020B0604020202020204" pitchFamily="34" charset="0"/>
              </a:rPr>
              <a:t>           </a:t>
            </a:r>
            <a:r>
              <a:rPr lang="en-US" sz="2400" dirty="0">
                <a:solidFill>
                  <a:srgbClr val="0D0D0D"/>
                </a:solidFill>
                <a:latin typeface="Arial" panose="020B0604020202020204" pitchFamily="34" charset="0"/>
                <a:cs typeface="Arial" panose="020B0604020202020204" pitchFamily="34" charset="0"/>
                <a:hlinkClick r:id="rId6"/>
              </a:rPr>
              <a:t>https://youtu.be/27k--0stAiM</a:t>
            </a:r>
            <a:r>
              <a:rPr lang="en-US" sz="2400" dirty="0">
                <a:solidFill>
                  <a:srgbClr val="0D0D0D"/>
                </a:solidFill>
                <a:latin typeface="Arial" panose="020B0604020202020204" pitchFamily="34" charset="0"/>
                <a:cs typeface="Arial" panose="020B0604020202020204" pitchFamily="34" charset="0"/>
              </a:rPr>
              <a:t> </a:t>
            </a:r>
            <a:endParaRPr lang="en-US" sz="2400" b="0" i="0" u="none" strike="noStrike" dirty="0">
              <a:solidFill>
                <a:srgbClr val="0D0D0D"/>
              </a:solidFill>
              <a:effectLst/>
              <a:latin typeface="Arial" panose="020B0604020202020204" pitchFamily="34" charset="0"/>
              <a:cs typeface="Arial" panose="020B0604020202020204" pitchFamily="34" charset="0"/>
            </a:endParaRPr>
          </a:p>
          <a:p>
            <a:pPr marL="925513" lvl="1" indent="-317500">
              <a:lnSpc>
                <a:spcPct val="90000"/>
              </a:lnSpc>
              <a:spcBef>
                <a:spcPts val="1200"/>
              </a:spcBef>
            </a:pPr>
            <a:endParaRPr lang="en-US" sz="2400" dirty="0"/>
          </a:p>
        </p:txBody>
      </p:sp>
      <p:sp>
        <p:nvSpPr>
          <p:cNvPr id="5" name="Slide Number Placeholder 4">
            <a:extLst>
              <a:ext uri="{FF2B5EF4-FFF2-40B4-BE49-F238E27FC236}">
                <a16:creationId xmlns:a16="http://schemas.microsoft.com/office/drawing/2014/main" id="{164B059E-F256-2AD5-6A59-9708119057FB}"/>
              </a:ext>
            </a:extLst>
          </p:cNvPr>
          <p:cNvSpPr>
            <a:spLocks noGrp="1"/>
          </p:cNvSpPr>
          <p:nvPr>
            <p:ph type="sldNum" sz="quarter" idx="12"/>
          </p:nvPr>
        </p:nvSpPr>
        <p:spPr/>
        <p:txBody>
          <a:bodyPr/>
          <a:lstStyle/>
          <a:p>
            <a:fld id="{924B41C4-1474-8D42-B330-D2828683839D}" type="slidenum">
              <a:rPr lang="en-US" smtClean="0"/>
              <a:pPr/>
              <a:t>21</a:t>
            </a:fld>
            <a:endParaRPr lang="en-US" dirty="0"/>
          </a:p>
        </p:txBody>
      </p:sp>
      <p:sp>
        <p:nvSpPr>
          <p:cNvPr id="6"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7"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3487596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5F33CC8-E67F-7A70-ABF2-981BE2FED453}"/>
              </a:ext>
            </a:extLst>
          </p:cNvPr>
          <p:cNvPicPr>
            <a:picLocks noChangeAspect="1"/>
          </p:cNvPicPr>
          <p:nvPr/>
        </p:nvPicPr>
        <p:blipFill>
          <a:blip r:embed="rId2"/>
          <a:stretch>
            <a:fillRect/>
          </a:stretch>
        </p:blipFill>
        <p:spPr>
          <a:xfrm>
            <a:off x="908952" y="1517598"/>
            <a:ext cx="9634804" cy="4131332"/>
          </a:xfrm>
          <a:prstGeom prst="rect">
            <a:avLst/>
          </a:prstGeom>
        </p:spPr>
      </p:pic>
      <p:sp>
        <p:nvSpPr>
          <p:cNvPr id="6" name="Slide Number Placeholder 5"/>
          <p:cNvSpPr>
            <a:spLocks noGrp="1"/>
          </p:cNvSpPr>
          <p:nvPr>
            <p:ph type="sldNum" sz="quarter" idx="12"/>
          </p:nvPr>
        </p:nvSpPr>
        <p:spPr/>
        <p:txBody>
          <a:bodyPr/>
          <a:lstStyle/>
          <a:p>
            <a:fld id="{924B41C4-1474-8D42-B330-D2828683839D}" type="slidenum">
              <a:rPr lang="en-US" smtClean="0"/>
              <a:pPr/>
              <a:t>22</a:t>
            </a:fld>
            <a:endParaRPr lang="en-US" dirty="0"/>
          </a:p>
        </p:txBody>
      </p:sp>
      <p:sp>
        <p:nvSpPr>
          <p:cNvPr id="18" name="Title 17"/>
          <p:cNvSpPr>
            <a:spLocks noGrp="1"/>
          </p:cNvSpPr>
          <p:nvPr>
            <p:ph type="title"/>
          </p:nvPr>
        </p:nvSpPr>
        <p:spPr>
          <a:xfrm>
            <a:off x="331623" y="53690"/>
            <a:ext cx="10978515" cy="756487"/>
          </a:xfrm>
        </p:spPr>
        <p:txBody>
          <a:bodyPr>
            <a:normAutofit fontScale="90000"/>
          </a:bodyPr>
          <a:lstStyle/>
          <a:p>
            <a:pPr algn="ctr"/>
            <a:r>
              <a:rPr lang="en-US" dirty="0"/>
              <a:t>Collaboration with other WGs</a:t>
            </a:r>
          </a:p>
        </p:txBody>
      </p:sp>
      <p:sp>
        <p:nvSpPr>
          <p:cNvPr id="5" name="Oval 4">
            <a:extLst>
              <a:ext uri="{FF2B5EF4-FFF2-40B4-BE49-F238E27FC236}">
                <a16:creationId xmlns:a16="http://schemas.microsoft.com/office/drawing/2014/main" id="{F4AA022A-8B8C-A08E-C96E-2D1AEA5A5F2F}"/>
              </a:ext>
            </a:extLst>
          </p:cNvPr>
          <p:cNvSpPr/>
          <p:nvPr/>
        </p:nvSpPr>
        <p:spPr>
          <a:xfrm>
            <a:off x="8401878" y="3737113"/>
            <a:ext cx="2425148" cy="216010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8"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2974703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1" y="120267"/>
            <a:ext cx="10788734" cy="691585"/>
          </a:xfrm>
        </p:spPr>
        <p:txBody>
          <a:bodyPr>
            <a:noAutofit/>
          </a:bodyPr>
          <a:lstStyle/>
          <a:p>
            <a:pPr>
              <a:lnSpc>
                <a:spcPct val="90000"/>
              </a:lnSpc>
            </a:pPr>
            <a:r>
              <a:rPr lang="en-US" sz="3200" dirty="0"/>
              <a:t>System Security Engineering (SSE) WG</a:t>
            </a:r>
          </a:p>
        </p:txBody>
      </p:sp>
      <p:sp>
        <p:nvSpPr>
          <p:cNvPr id="3" name="Content Placeholder 2"/>
          <p:cNvSpPr>
            <a:spLocks noGrp="1"/>
          </p:cNvSpPr>
          <p:nvPr>
            <p:ph idx="1"/>
          </p:nvPr>
        </p:nvSpPr>
        <p:spPr>
          <a:xfrm>
            <a:off x="389467" y="957749"/>
            <a:ext cx="11979647" cy="4195584"/>
          </a:xfrm>
        </p:spPr>
        <p:txBody>
          <a:bodyPr>
            <a:normAutofit/>
          </a:bodyPr>
          <a:lstStyle/>
          <a:p>
            <a:pPr>
              <a:lnSpc>
                <a:spcPct val="90000"/>
              </a:lnSpc>
              <a:spcBef>
                <a:spcPts val="400"/>
              </a:spcBef>
            </a:pPr>
            <a:r>
              <a:rPr lang="en-US" sz="2000" dirty="0"/>
              <a:t>As our world becomes increasingly digital, the issue of security also known as cybersecurity is a factor that the systems engineer practitioner needs to consider and understand. </a:t>
            </a:r>
          </a:p>
          <a:p>
            <a:pPr>
              <a:lnSpc>
                <a:spcPct val="90000"/>
              </a:lnSpc>
              <a:spcBef>
                <a:spcPts val="400"/>
              </a:spcBef>
            </a:pPr>
            <a:r>
              <a:rPr lang="en-US" sz="2000" dirty="0"/>
              <a:t>Both hardware and software systems are increasingly at risk for disruption or damage caused by threats taking advantage of digital technologies.</a:t>
            </a:r>
          </a:p>
          <a:p>
            <a:pPr>
              <a:lnSpc>
                <a:spcPct val="90000"/>
              </a:lnSpc>
              <a:spcBef>
                <a:spcPts val="400"/>
              </a:spcBef>
            </a:pPr>
            <a:r>
              <a:rPr lang="en-US" sz="2000" dirty="0"/>
              <a:t>Security through systems security engineering (SSE) when properly integrated into SE, provides the needed complementary engineering capability that extends the notion of trustworthiness to deliver trustworthy secure systems.</a:t>
            </a:r>
          </a:p>
          <a:p>
            <a:pPr>
              <a:lnSpc>
                <a:spcPct val="90000"/>
              </a:lnSpc>
              <a:spcBef>
                <a:spcPts val="400"/>
              </a:spcBef>
            </a:pPr>
            <a:r>
              <a:rPr lang="en-US" sz="2000" dirty="0"/>
              <a:t>The SE should understand the basic systems engineering and system life cycle processes and how they are impacted by the needs for organizational mission and/or business security needs including stakeholder protection needs and security requirements.</a:t>
            </a:r>
          </a:p>
          <a:p>
            <a:pPr>
              <a:lnSpc>
                <a:spcPct val="90000"/>
              </a:lnSpc>
              <a:spcBef>
                <a:spcPts val="400"/>
              </a:spcBef>
            </a:pPr>
            <a:r>
              <a:rPr lang="en-US" sz="2000" dirty="0"/>
              <a:t>The RWG products mention security as an important consideration but provides no guidance in the context of defining security related needs and requirements nor verification the requirements were met nor validation the needs have been met.</a:t>
            </a:r>
          </a:p>
        </p:txBody>
      </p:sp>
      <p:sp>
        <p:nvSpPr>
          <p:cNvPr id="5" name="Slide Number Placeholder 4"/>
          <p:cNvSpPr>
            <a:spLocks noGrp="1"/>
          </p:cNvSpPr>
          <p:nvPr>
            <p:ph type="sldNum" sz="quarter" idx="12"/>
          </p:nvPr>
        </p:nvSpPr>
        <p:spPr/>
        <p:txBody>
          <a:bodyPr/>
          <a:lstStyle/>
          <a:p>
            <a:fld id="{924B41C4-1474-8D42-B330-D2828683839D}" type="slidenum">
              <a:rPr lang="en-US" smtClean="0"/>
              <a:pPr/>
              <a:t>23</a:t>
            </a:fld>
            <a:endParaRPr lang="en-US" dirty="0"/>
          </a:p>
        </p:txBody>
      </p:sp>
      <p:sp>
        <p:nvSpPr>
          <p:cNvPr id="6" name="TextBox 5">
            <a:extLst>
              <a:ext uri="{FF2B5EF4-FFF2-40B4-BE49-F238E27FC236}">
                <a16:creationId xmlns:a16="http://schemas.microsoft.com/office/drawing/2014/main" id="{966C9926-555C-7438-F979-2F146142BB33}"/>
              </a:ext>
            </a:extLst>
          </p:cNvPr>
          <p:cNvSpPr txBox="1"/>
          <p:nvPr/>
        </p:nvSpPr>
        <p:spPr>
          <a:xfrm>
            <a:off x="609917" y="5380022"/>
            <a:ext cx="1074719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80000"/>
              </a:lnSpc>
            </a:pPr>
            <a:r>
              <a:rPr lang="en-US" sz="2000" dirty="0"/>
              <a:t>Show how the concepts and activities discussed within the RWG products work within the Cyber Resiliency Engineering Framework, cyber resiliency wheel, criticality analysis, and other techniques the SSE WG are trying to elevate for security requirements analysis.</a:t>
            </a:r>
          </a:p>
        </p:txBody>
      </p:sp>
      <p:sp>
        <p:nvSpPr>
          <p:cNvPr id="7"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8"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6459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7039-0BF6-EB1E-CCC5-A22FB31D922A}"/>
              </a:ext>
            </a:extLst>
          </p:cNvPr>
          <p:cNvSpPr>
            <a:spLocks noGrp="1"/>
          </p:cNvSpPr>
          <p:nvPr>
            <p:ph type="title"/>
          </p:nvPr>
        </p:nvSpPr>
        <p:spPr>
          <a:xfrm>
            <a:off x="242055" y="118532"/>
            <a:ext cx="10978515" cy="939737"/>
          </a:xfrm>
        </p:spPr>
        <p:txBody>
          <a:bodyPr>
            <a:normAutofit/>
          </a:bodyPr>
          <a:lstStyle/>
          <a:p>
            <a:r>
              <a:rPr lang="en-US" sz="3600" dirty="0"/>
              <a:t>Key Points from the RWG/SSE Sessions:</a:t>
            </a:r>
          </a:p>
        </p:txBody>
      </p:sp>
      <p:sp>
        <p:nvSpPr>
          <p:cNvPr id="3" name="Content Placeholder 2">
            <a:extLst>
              <a:ext uri="{FF2B5EF4-FFF2-40B4-BE49-F238E27FC236}">
                <a16:creationId xmlns:a16="http://schemas.microsoft.com/office/drawing/2014/main" id="{59FF88A2-5406-3C3F-2844-670FFD82170F}"/>
              </a:ext>
            </a:extLst>
          </p:cNvPr>
          <p:cNvSpPr>
            <a:spLocks noGrp="1"/>
          </p:cNvSpPr>
          <p:nvPr>
            <p:ph idx="1"/>
          </p:nvPr>
        </p:nvSpPr>
        <p:spPr>
          <a:xfrm>
            <a:off x="336367" y="948559"/>
            <a:ext cx="10978515" cy="5305096"/>
          </a:xfrm>
        </p:spPr>
        <p:txBody>
          <a:bodyPr>
            <a:noAutofit/>
          </a:bodyPr>
          <a:lstStyle/>
          <a:p>
            <a:pPr marL="742950" indent="-742950">
              <a:lnSpc>
                <a:spcPct val="80000"/>
              </a:lnSpc>
              <a:spcBef>
                <a:spcPts val="0"/>
              </a:spcBef>
              <a:spcAft>
                <a:spcPts val="600"/>
              </a:spcAft>
              <a:buFont typeface="+mj-lt"/>
              <a:buAutoNum type="arabicPeriod"/>
            </a:pPr>
            <a:r>
              <a:rPr lang="en-US" sz="1800" b="0" i="0" dirty="0">
                <a:solidFill>
                  <a:srgbClr val="11100F"/>
                </a:solidFill>
                <a:effectLst/>
                <a:latin typeface="Segoe UI" panose="020B0502040204020203" pitchFamily="34" charset="0"/>
              </a:rPr>
              <a:t>SSE is a critical area that all SEs must be aware and address, both customers and suppliers, no matter the type of system.</a:t>
            </a:r>
          </a:p>
          <a:p>
            <a:pPr marL="742950" indent="-742950">
              <a:lnSpc>
                <a:spcPct val="80000"/>
              </a:lnSpc>
              <a:spcBef>
                <a:spcPts val="0"/>
              </a:spcBef>
              <a:spcAft>
                <a:spcPts val="600"/>
              </a:spcAft>
              <a:buFont typeface="+mj-lt"/>
              <a:buAutoNum type="arabicPeriod"/>
            </a:pPr>
            <a:r>
              <a:rPr lang="en-US" sz="1800" b="0" i="0" dirty="0">
                <a:solidFill>
                  <a:srgbClr val="11100F"/>
                </a:solidFill>
                <a:effectLst/>
                <a:latin typeface="Segoe UI" panose="020B0502040204020203" pitchFamily="34" charset="0"/>
              </a:rPr>
              <a:t>SSE is really about loss protection, prevention, and recovery.</a:t>
            </a:r>
          </a:p>
          <a:p>
            <a:pPr marL="742950" indent="-742950">
              <a:lnSpc>
                <a:spcPct val="80000"/>
              </a:lnSpc>
              <a:spcBef>
                <a:spcPts val="0"/>
              </a:spcBef>
              <a:spcAft>
                <a:spcPts val="600"/>
              </a:spcAft>
              <a:buFont typeface="+mj-lt"/>
              <a:buAutoNum type="arabicPeriod"/>
            </a:pPr>
            <a:r>
              <a:rPr lang="en-US" sz="1800" b="0" i="0" dirty="0">
                <a:solidFill>
                  <a:srgbClr val="11100F"/>
                </a:solidFill>
                <a:effectLst/>
                <a:latin typeface="Segoe UI" panose="020B0502040204020203" pitchFamily="34" charset="0"/>
              </a:rPr>
              <a:t>SSE is a lot more than just IT.</a:t>
            </a:r>
          </a:p>
          <a:p>
            <a:pPr marL="742950" indent="-742950">
              <a:lnSpc>
                <a:spcPct val="80000"/>
              </a:lnSpc>
              <a:spcBef>
                <a:spcPts val="0"/>
              </a:spcBef>
              <a:spcAft>
                <a:spcPts val="600"/>
              </a:spcAft>
              <a:buFont typeface="+mj-lt"/>
              <a:buAutoNum type="arabicPeriod"/>
            </a:pPr>
            <a:r>
              <a:rPr lang="en-US" sz="1800" b="0" i="0" dirty="0">
                <a:solidFill>
                  <a:srgbClr val="11100F"/>
                </a:solidFill>
                <a:effectLst/>
                <a:latin typeface="Segoe UI" panose="020B0502040204020203" pitchFamily="34" charset="0"/>
              </a:rPr>
              <a:t>While the cost and time to deal with loss may seem to be problematic, the cost of not doing so will be much more expensive in the long run.</a:t>
            </a:r>
          </a:p>
          <a:p>
            <a:pPr marL="742950" indent="-742950">
              <a:lnSpc>
                <a:spcPct val="80000"/>
              </a:lnSpc>
              <a:spcBef>
                <a:spcPts val="0"/>
              </a:spcBef>
              <a:spcAft>
                <a:spcPts val="600"/>
              </a:spcAft>
              <a:buFont typeface="+mj-lt"/>
              <a:buAutoNum type="arabicPeriod"/>
            </a:pPr>
            <a:r>
              <a:rPr lang="en-US" sz="1800" b="0" i="0" dirty="0">
                <a:solidFill>
                  <a:srgbClr val="11100F"/>
                </a:solidFill>
                <a:effectLst/>
                <a:latin typeface="Segoe UI" panose="020B0502040204020203" pitchFamily="34" charset="0"/>
              </a:rPr>
              <a:t>SSE is closely linked to safety and resilience and are merging together. Many losses have a direct safety consequence.</a:t>
            </a:r>
          </a:p>
          <a:p>
            <a:pPr marL="742950" indent="-742950">
              <a:lnSpc>
                <a:spcPct val="80000"/>
              </a:lnSpc>
              <a:spcBef>
                <a:spcPts val="0"/>
              </a:spcBef>
              <a:spcAft>
                <a:spcPts val="600"/>
              </a:spcAft>
              <a:buFont typeface="+mj-lt"/>
              <a:buAutoNum type="arabicPeriod"/>
            </a:pPr>
            <a:r>
              <a:rPr lang="en-US" sz="1800" b="0" i="0" dirty="0">
                <a:solidFill>
                  <a:srgbClr val="11100F"/>
                </a:solidFill>
                <a:effectLst/>
                <a:latin typeface="Segoe UI" panose="020B0502040204020203" pitchFamily="34" charset="0"/>
              </a:rPr>
              <a:t>SSE applies across the lifecycle, not just during use.</a:t>
            </a:r>
          </a:p>
          <a:p>
            <a:pPr marL="742950" indent="-742950">
              <a:lnSpc>
                <a:spcPct val="80000"/>
              </a:lnSpc>
              <a:spcBef>
                <a:spcPts val="0"/>
              </a:spcBef>
              <a:spcAft>
                <a:spcPts val="600"/>
              </a:spcAft>
              <a:buFont typeface="+mj-lt"/>
              <a:buAutoNum type="arabicPeriod"/>
            </a:pPr>
            <a:r>
              <a:rPr lang="en-US" sz="1800" b="0" i="0" dirty="0">
                <a:solidFill>
                  <a:srgbClr val="11100F"/>
                </a:solidFill>
                <a:effectLst/>
                <a:latin typeface="Segoe UI" panose="020B0502040204020203" pitchFamily="34" charset="0"/>
              </a:rPr>
              <a:t>SSE must be built in from the beginning, not just added on at the end as an after thought.</a:t>
            </a:r>
          </a:p>
          <a:p>
            <a:pPr marL="742950" indent="-742950">
              <a:lnSpc>
                <a:spcPct val="80000"/>
              </a:lnSpc>
              <a:spcBef>
                <a:spcPts val="0"/>
              </a:spcBef>
              <a:spcAft>
                <a:spcPts val="600"/>
              </a:spcAft>
              <a:buFont typeface="+mj-lt"/>
              <a:buAutoNum type="arabicPeriod"/>
            </a:pPr>
            <a:r>
              <a:rPr lang="en-US" sz="1800" b="0" i="0" dirty="0">
                <a:solidFill>
                  <a:srgbClr val="11100F"/>
                </a:solidFill>
                <a:effectLst/>
                <a:latin typeface="Segoe UI" panose="020B0502040204020203" pitchFamily="34" charset="0"/>
              </a:rPr>
              <a:t>In addition to the standard use cases and operational scenarios, </a:t>
            </a:r>
            <a:r>
              <a:rPr lang="en-US" sz="1800" b="1" i="0" dirty="0">
                <a:solidFill>
                  <a:srgbClr val="11100F"/>
                </a:solidFill>
                <a:effectLst/>
                <a:latin typeface="Segoe UI" panose="020B0502040204020203" pitchFamily="34" charset="0"/>
              </a:rPr>
              <a:t>mis-use cases</a:t>
            </a:r>
            <a:r>
              <a:rPr lang="en-US" sz="1800" b="0" i="0" dirty="0">
                <a:solidFill>
                  <a:srgbClr val="11100F"/>
                </a:solidFill>
                <a:effectLst/>
                <a:latin typeface="Segoe UI" panose="020B0502040204020203" pitchFamily="34" charset="0"/>
              </a:rPr>
              <a:t>, and </a:t>
            </a:r>
            <a:r>
              <a:rPr lang="en-US" sz="1800" b="1" i="0" dirty="0">
                <a:solidFill>
                  <a:srgbClr val="11100F"/>
                </a:solidFill>
                <a:effectLst/>
                <a:latin typeface="Segoe UI" panose="020B0502040204020203" pitchFamily="34" charset="0"/>
              </a:rPr>
              <a:t>loss scenarios </a:t>
            </a:r>
            <a:r>
              <a:rPr lang="en-US" sz="1800" b="0" i="0" dirty="0">
                <a:solidFill>
                  <a:srgbClr val="11100F"/>
                </a:solidFill>
                <a:effectLst/>
                <a:latin typeface="Segoe UI" panose="020B0502040204020203" pitchFamily="34" charset="0"/>
              </a:rPr>
              <a:t>must be addressed. What are the threats and what loss can users and customers not tolerate? The likelihood and impact of these losses are risks to the organization that must be addressed.</a:t>
            </a:r>
          </a:p>
          <a:p>
            <a:pPr marL="742950" indent="-742950">
              <a:lnSpc>
                <a:spcPct val="80000"/>
              </a:lnSpc>
              <a:spcBef>
                <a:spcPts val="0"/>
              </a:spcBef>
              <a:spcAft>
                <a:spcPts val="600"/>
              </a:spcAft>
              <a:buFont typeface="+mj-lt"/>
              <a:buAutoNum type="arabicPeriod"/>
            </a:pPr>
            <a:r>
              <a:rPr lang="en-US" sz="1800" b="0" i="0" dirty="0">
                <a:solidFill>
                  <a:srgbClr val="11100F"/>
                </a:solidFill>
                <a:effectLst/>
                <a:latin typeface="Segoe UI" panose="020B0502040204020203" pitchFamily="34" charset="0"/>
              </a:rPr>
              <a:t>Lifecycle concepts concerning protection, prevention, and recovery must be defined and needs of those affected by the loss must be defined against which the System of Interest (SOI) will be validated against. The integrated set of needs and resulting requirements will not be complete unless the SSE needs and requirements are included.</a:t>
            </a:r>
          </a:p>
          <a:p>
            <a:pPr marL="742950" indent="-742950">
              <a:lnSpc>
                <a:spcPct val="80000"/>
              </a:lnSpc>
              <a:spcBef>
                <a:spcPts val="0"/>
              </a:spcBef>
              <a:spcAft>
                <a:spcPts val="600"/>
              </a:spcAft>
              <a:buFont typeface="+mj-lt"/>
              <a:buAutoNum type="arabicPeriod"/>
            </a:pPr>
            <a:r>
              <a:rPr lang="en-US" sz="1800" b="0" i="0" dirty="0">
                <a:solidFill>
                  <a:srgbClr val="11100F"/>
                </a:solidFill>
                <a:effectLst/>
                <a:latin typeface="Segoe UI" panose="020B0502040204020203" pitchFamily="34" charset="0"/>
              </a:rPr>
              <a:t>Requirements to address these needs must be in the form of functional/performance requirements that the SOI can be verified against. These design input requirements address the capabilities needed to be provided by the system to prevent, protect, and recover from loss.</a:t>
            </a:r>
          </a:p>
          <a:p>
            <a:pPr>
              <a:lnSpc>
                <a:spcPct val="80000"/>
              </a:lnSpc>
              <a:spcBef>
                <a:spcPts val="0"/>
              </a:spcBef>
              <a:spcAft>
                <a:spcPts val="600"/>
              </a:spcAft>
            </a:pPr>
            <a:endParaRPr lang="en-US" sz="1800" dirty="0"/>
          </a:p>
        </p:txBody>
      </p:sp>
      <p:sp>
        <p:nvSpPr>
          <p:cNvPr id="6" name="Slide Number Placeholder 5">
            <a:extLst>
              <a:ext uri="{FF2B5EF4-FFF2-40B4-BE49-F238E27FC236}">
                <a16:creationId xmlns:a16="http://schemas.microsoft.com/office/drawing/2014/main" id="{DFB57865-6133-6264-0984-84071C48405E}"/>
              </a:ext>
            </a:extLst>
          </p:cNvPr>
          <p:cNvSpPr>
            <a:spLocks noGrp="1"/>
          </p:cNvSpPr>
          <p:nvPr>
            <p:ph type="sldNum" sz="quarter" idx="12"/>
          </p:nvPr>
        </p:nvSpPr>
        <p:spPr/>
        <p:txBody>
          <a:bodyPr/>
          <a:lstStyle/>
          <a:p>
            <a:fld id="{924B41C4-1474-8D42-B330-D2828683839D}" type="slidenum">
              <a:rPr lang="en-US" smtClean="0"/>
              <a:pPr/>
              <a:t>24</a:t>
            </a:fld>
            <a:endParaRPr lang="en-US"/>
          </a:p>
        </p:txBody>
      </p:sp>
      <p:sp>
        <p:nvSpPr>
          <p:cNvPr id="7"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8"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12902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36" y="117848"/>
            <a:ext cx="10978515" cy="556591"/>
          </a:xfrm>
        </p:spPr>
        <p:txBody>
          <a:bodyPr>
            <a:normAutofit fontScale="90000"/>
          </a:bodyPr>
          <a:lstStyle/>
          <a:p>
            <a:r>
              <a:rPr lang="en-US" sz="3600" dirty="0"/>
              <a:t>System of Systems (SoS) WG</a:t>
            </a:r>
          </a:p>
        </p:txBody>
      </p:sp>
      <p:sp>
        <p:nvSpPr>
          <p:cNvPr id="3" name="Content Placeholder 2"/>
          <p:cNvSpPr>
            <a:spLocks noGrp="1"/>
          </p:cNvSpPr>
          <p:nvPr>
            <p:ph idx="1"/>
          </p:nvPr>
        </p:nvSpPr>
        <p:spPr>
          <a:xfrm>
            <a:off x="361736" y="753974"/>
            <a:ext cx="11226697" cy="5244547"/>
          </a:xfrm>
        </p:spPr>
        <p:txBody>
          <a:bodyPr>
            <a:normAutofit fontScale="92500"/>
          </a:bodyPr>
          <a:lstStyle/>
          <a:p>
            <a:pPr>
              <a:lnSpc>
                <a:spcPct val="90000"/>
              </a:lnSpc>
              <a:spcBef>
                <a:spcPts val="200"/>
              </a:spcBef>
            </a:pPr>
            <a:r>
              <a:rPr lang="en-US" sz="2200" dirty="0"/>
              <a:t>A System of Systems (SoS) is a set of systems or system elements that interact to </a:t>
            </a:r>
            <a:br>
              <a:rPr lang="en-US" sz="2200" dirty="0"/>
            </a:br>
            <a:r>
              <a:rPr lang="en-US" sz="2200" dirty="0"/>
              <a:t>provide a unique capability that none of the constituent systems can accomplish on its own. </a:t>
            </a:r>
          </a:p>
          <a:p>
            <a:pPr>
              <a:lnSpc>
                <a:spcPct val="90000"/>
              </a:lnSpc>
              <a:spcBef>
                <a:spcPts val="200"/>
              </a:spcBef>
            </a:pPr>
            <a:r>
              <a:rPr lang="en-US" sz="2200" dirty="0"/>
              <a:t>Constituent systems can be part of one or more SoS.  </a:t>
            </a:r>
          </a:p>
          <a:p>
            <a:pPr>
              <a:lnSpc>
                <a:spcPct val="90000"/>
              </a:lnSpc>
              <a:spcBef>
                <a:spcPts val="200"/>
              </a:spcBef>
            </a:pPr>
            <a:r>
              <a:rPr lang="en-US" sz="2200" dirty="0"/>
              <a:t>Each constituent is a useful system by itself, having its own development, management goals and resources, but interacts within the SoS to provide the unique capability of the SoS.</a:t>
            </a:r>
          </a:p>
          <a:p>
            <a:pPr>
              <a:lnSpc>
                <a:spcPct val="90000"/>
              </a:lnSpc>
              <a:spcBef>
                <a:spcPts val="200"/>
              </a:spcBef>
            </a:pPr>
            <a:r>
              <a:rPr lang="en-US" sz="2200" dirty="0"/>
              <a:t>Challenges</a:t>
            </a:r>
          </a:p>
          <a:p>
            <a:pPr lvl="1">
              <a:lnSpc>
                <a:spcPct val="90000"/>
              </a:lnSpc>
              <a:spcBef>
                <a:spcPts val="200"/>
              </a:spcBef>
            </a:pPr>
            <a:r>
              <a:rPr lang="en-US" sz="1900" dirty="0"/>
              <a:t>Each system has its own owner, stakeholders, users, needs, processes, &amp; development approaches.</a:t>
            </a:r>
          </a:p>
          <a:p>
            <a:pPr lvl="1">
              <a:lnSpc>
                <a:spcPct val="90000"/>
              </a:lnSpc>
              <a:spcBef>
                <a:spcPts val="200"/>
              </a:spcBef>
            </a:pPr>
            <a:r>
              <a:rPr lang="en-US" sz="1900" dirty="0"/>
              <a:t>Lack of common leadership and funding</a:t>
            </a:r>
          </a:p>
          <a:p>
            <a:pPr lvl="1">
              <a:lnSpc>
                <a:spcPct val="90000"/>
              </a:lnSpc>
              <a:spcBef>
                <a:spcPts val="200"/>
              </a:spcBef>
            </a:pPr>
            <a:r>
              <a:rPr lang="en-US" sz="1900" dirty="0"/>
              <a:t>Each system has a specific purpose of its own, but are being leveraged as part of the SoS</a:t>
            </a:r>
          </a:p>
          <a:p>
            <a:pPr lvl="1">
              <a:lnSpc>
                <a:spcPct val="90000"/>
              </a:lnSpc>
              <a:spcBef>
                <a:spcPts val="200"/>
              </a:spcBef>
            </a:pPr>
            <a:r>
              <a:rPr lang="en-US" sz="1900" dirty="0"/>
              <a:t>SoS purpose, stakeholders, constraints, needs, and requirements may conflict with individual constituent systems purpose, stakeholders, constraints, needs, and requirements.</a:t>
            </a:r>
          </a:p>
          <a:p>
            <a:pPr lvl="1">
              <a:lnSpc>
                <a:spcPct val="90000"/>
              </a:lnSpc>
              <a:spcBef>
                <a:spcPts val="200"/>
              </a:spcBef>
            </a:pPr>
            <a:r>
              <a:rPr lang="en-US" sz="1900" dirty="0"/>
              <a:t>Constituent systems may continue to change independently from the SoS</a:t>
            </a:r>
          </a:p>
          <a:p>
            <a:pPr lvl="1">
              <a:lnSpc>
                <a:spcPct val="90000"/>
              </a:lnSpc>
              <a:spcBef>
                <a:spcPts val="200"/>
              </a:spcBef>
            </a:pPr>
            <a:r>
              <a:rPr lang="en-US" sz="1900" dirty="0"/>
              <a:t>SoS verification and validation against the SoS needs and requirements is difficult</a:t>
            </a:r>
          </a:p>
          <a:p>
            <a:pPr lvl="1">
              <a:lnSpc>
                <a:spcPct val="90000"/>
              </a:lnSpc>
              <a:spcBef>
                <a:spcPts val="200"/>
              </a:spcBef>
            </a:pPr>
            <a:r>
              <a:rPr lang="en-US" sz="1900" dirty="0"/>
              <a:t>Emerging properties and behavior of the integrated SoS is difficult to predict and if issues occur which constituent system contributed and how the issue be resolved given their independence.</a:t>
            </a:r>
          </a:p>
          <a:p>
            <a:pPr lvl="1">
              <a:lnSpc>
                <a:spcPct val="90000"/>
              </a:lnSpc>
              <a:spcBef>
                <a:spcPts val="200"/>
              </a:spcBef>
            </a:pPr>
            <a:r>
              <a:rPr lang="en-US" sz="1900" dirty="0"/>
              <a:t>System Security of the SOS is dependent on the system security of the constituent systems.</a:t>
            </a:r>
          </a:p>
        </p:txBody>
      </p:sp>
      <p:sp>
        <p:nvSpPr>
          <p:cNvPr id="5" name="Slide Number Placeholder 4"/>
          <p:cNvSpPr>
            <a:spLocks noGrp="1"/>
          </p:cNvSpPr>
          <p:nvPr>
            <p:ph type="sldNum" sz="quarter" idx="12"/>
          </p:nvPr>
        </p:nvSpPr>
        <p:spPr/>
        <p:txBody>
          <a:bodyPr/>
          <a:lstStyle/>
          <a:p>
            <a:fld id="{924B41C4-1474-8D42-B330-D2828683839D}" type="slidenum">
              <a:rPr lang="en-US" smtClean="0"/>
              <a:pPr/>
              <a:t>25</a:t>
            </a:fld>
            <a:endParaRPr lang="en-US" dirty="0"/>
          </a:p>
        </p:txBody>
      </p:sp>
      <p:sp>
        <p:nvSpPr>
          <p:cNvPr id="6" name="TextBox 5">
            <a:extLst>
              <a:ext uri="{FF2B5EF4-FFF2-40B4-BE49-F238E27FC236}">
                <a16:creationId xmlns:a16="http://schemas.microsoft.com/office/drawing/2014/main" id="{E54EDA1D-02EA-A843-56A1-D8F6D8901580}"/>
              </a:ext>
            </a:extLst>
          </p:cNvPr>
          <p:cNvSpPr txBox="1"/>
          <p:nvPr/>
        </p:nvSpPr>
        <p:spPr>
          <a:xfrm>
            <a:off x="477396" y="5667189"/>
            <a:ext cx="10747196"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t>Identified the Need for a practical SoS guide mapping SoS standards to the activities discussed within the RWG products.</a:t>
            </a:r>
          </a:p>
        </p:txBody>
      </p:sp>
    </p:spTree>
    <p:extLst>
      <p:ext uri="{BB962C8B-B14F-4D97-AF65-F5344CB8AC3E}">
        <p14:creationId xmlns:p14="http://schemas.microsoft.com/office/powerpoint/2010/main" val="278124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linds(horizontal)">
                                      <p:cBhvr>
                                        <p:cTn id="35" dur="500"/>
                                        <p:tgtEl>
                                          <p:spTgt spid="3">
                                            <p:txEl>
                                              <p:pRg st="9" end="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linds(horizontal)">
                                      <p:cBhvr>
                                        <p:cTn id="38" dur="500"/>
                                        <p:tgtEl>
                                          <p:spTgt spid="3">
                                            <p:txEl>
                                              <p:pRg st="10" end="1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blinds(horizontal)">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blinds(horizontal)">
                                      <p:cBhvr>
                                        <p:cTn id="4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36" y="117848"/>
            <a:ext cx="10978515" cy="556591"/>
          </a:xfrm>
        </p:spPr>
        <p:txBody>
          <a:bodyPr>
            <a:normAutofit fontScale="90000"/>
          </a:bodyPr>
          <a:lstStyle/>
          <a:p>
            <a:r>
              <a:rPr lang="en-US" sz="3600" dirty="0"/>
              <a:t>Configuration Management (CM) WG</a:t>
            </a:r>
          </a:p>
        </p:txBody>
      </p:sp>
      <p:sp>
        <p:nvSpPr>
          <p:cNvPr id="3" name="Content Placeholder 2"/>
          <p:cNvSpPr>
            <a:spLocks noGrp="1"/>
          </p:cNvSpPr>
          <p:nvPr>
            <p:ph idx="1"/>
          </p:nvPr>
        </p:nvSpPr>
        <p:spPr>
          <a:xfrm>
            <a:off x="361736" y="1041400"/>
            <a:ext cx="7976384" cy="2448589"/>
          </a:xfrm>
        </p:spPr>
        <p:txBody>
          <a:bodyPr>
            <a:normAutofit/>
          </a:bodyPr>
          <a:lstStyle/>
          <a:p>
            <a:pPr>
              <a:lnSpc>
                <a:spcPct val="90000"/>
              </a:lnSpc>
              <a:spcBef>
                <a:spcPts val="200"/>
              </a:spcBef>
              <a:spcAft>
                <a:spcPts val="1600"/>
              </a:spcAft>
            </a:pPr>
            <a:r>
              <a:rPr lang="en-US" sz="2400" dirty="0"/>
              <a:t>Collaborated on a paper regarding Traceability that has been submitted for presentation at IS2023.</a:t>
            </a:r>
          </a:p>
        </p:txBody>
      </p:sp>
      <p:sp>
        <p:nvSpPr>
          <p:cNvPr id="5" name="Slide Number Placeholder 4"/>
          <p:cNvSpPr>
            <a:spLocks noGrp="1"/>
          </p:cNvSpPr>
          <p:nvPr>
            <p:ph type="sldNum" sz="quarter" idx="12"/>
          </p:nvPr>
        </p:nvSpPr>
        <p:spPr/>
        <p:txBody>
          <a:bodyPr/>
          <a:lstStyle/>
          <a:p>
            <a:fld id="{924B41C4-1474-8D42-B330-D2828683839D}" type="slidenum">
              <a:rPr lang="en-US" smtClean="0"/>
              <a:pPr/>
              <a:t>26</a:t>
            </a:fld>
            <a:endParaRPr lang="en-US" dirty="0"/>
          </a:p>
        </p:txBody>
      </p:sp>
      <p:sp>
        <p:nvSpPr>
          <p:cNvPr id="6"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7"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2653865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4B41C4-1474-8D42-B330-D2828683839D}" type="slidenum">
              <a:rPr lang="en-US" smtClean="0"/>
              <a:pPr/>
              <a:t>27</a:t>
            </a:fld>
            <a:endParaRPr lang="en-US" dirty="0"/>
          </a:p>
        </p:txBody>
      </p:sp>
      <p:sp>
        <p:nvSpPr>
          <p:cNvPr id="4" name="Title 3"/>
          <p:cNvSpPr>
            <a:spLocks noGrp="1"/>
          </p:cNvSpPr>
          <p:nvPr>
            <p:ph type="ctrTitle"/>
          </p:nvPr>
        </p:nvSpPr>
        <p:spPr/>
        <p:txBody>
          <a:bodyPr/>
          <a:lstStyle/>
          <a:p>
            <a:r>
              <a:rPr lang="en-US" dirty="0"/>
              <a:t>RWG 2022 Events</a:t>
            </a:r>
          </a:p>
        </p:txBody>
      </p:sp>
      <p:sp>
        <p:nvSpPr>
          <p:cNvPr id="5" name="Subtitle 4"/>
          <p:cNvSpPr>
            <a:spLocks noGrp="1"/>
          </p:cNvSpPr>
          <p:nvPr>
            <p:ph type="subTitle" idx="1"/>
          </p:nvPr>
        </p:nvSpPr>
        <p:spPr>
          <a:xfrm>
            <a:off x="359777" y="5218066"/>
            <a:ext cx="11376530" cy="397542"/>
          </a:xfrm>
        </p:spPr>
        <p:txBody>
          <a:bodyPr>
            <a:normAutofit fontScale="92500" lnSpcReduction="20000"/>
          </a:bodyPr>
          <a:lstStyle/>
          <a:p>
            <a:endParaRPr lang="en-US" dirty="0"/>
          </a:p>
        </p:txBody>
      </p:sp>
      <p:sp>
        <p:nvSpPr>
          <p:cNvPr id="6"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7"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382866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9F1A6-86F4-CC4C-8FB3-91ACEFCCA1DB}"/>
              </a:ext>
            </a:extLst>
          </p:cNvPr>
          <p:cNvSpPr>
            <a:spLocks noGrp="1"/>
          </p:cNvSpPr>
          <p:nvPr>
            <p:ph idx="1"/>
          </p:nvPr>
        </p:nvSpPr>
        <p:spPr>
          <a:xfrm>
            <a:off x="233307" y="1134636"/>
            <a:ext cx="11965043" cy="5097352"/>
          </a:xfrm>
        </p:spPr>
        <p:txBody>
          <a:bodyPr>
            <a:normAutofit/>
          </a:bodyPr>
          <a:lstStyle/>
          <a:p>
            <a:pPr>
              <a:spcBef>
                <a:spcPts val="0"/>
              </a:spcBef>
              <a:spcAft>
                <a:spcPts val="400"/>
              </a:spcAft>
            </a:pPr>
            <a:r>
              <a:rPr lang="en-US" sz="1800" b="1" dirty="0"/>
              <a:t>November 16</a:t>
            </a:r>
            <a:r>
              <a:rPr lang="en-US" sz="1800" dirty="0"/>
              <a:t>: RWG Exchange Café – Beth Wilson - System Security Guide vs NRM, GtNR, GtVV</a:t>
            </a:r>
          </a:p>
          <a:p>
            <a:pPr lvl="1">
              <a:lnSpc>
                <a:spcPct val="110000"/>
              </a:lnSpc>
              <a:spcBef>
                <a:spcPts val="0"/>
              </a:spcBef>
              <a:spcAft>
                <a:spcPts val="1200"/>
              </a:spcAft>
            </a:pPr>
            <a:r>
              <a:rPr lang="en-US" sz="1800" dirty="0"/>
              <a:t>Recording: </a:t>
            </a:r>
            <a:r>
              <a:rPr lang="en-US" sz="1800" dirty="0">
                <a:hlinkClick r:id="rId2"/>
              </a:rPr>
              <a:t>https://www.youtube.com/watch?v=IVdICwMF8Uc</a:t>
            </a:r>
            <a:r>
              <a:rPr lang="en-US" sz="1800" dirty="0"/>
              <a:t> </a:t>
            </a:r>
          </a:p>
          <a:p>
            <a:pPr>
              <a:spcBef>
                <a:spcPts val="0"/>
              </a:spcBef>
              <a:spcAft>
                <a:spcPts val="400"/>
              </a:spcAft>
            </a:pPr>
            <a:r>
              <a:rPr lang="en-US" sz="1800" b="1" dirty="0"/>
              <a:t>October 26</a:t>
            </a:r>
            <a:r>
              <a:rPr lang="en-US" sz="1800" dirty="0"/>
              <a:t>: Presentation by Beth Wilson – System Security Challenges</a:t>
            </a:r>
          </a:p>
          <a:p>
            <a:pPr lvl="1">
              <a:lnSpc>
                <a:spcPct val="110000"/>
              </a:lnSpc>
              <a:spcBef>
                <a:spcPts val="0"/>
              </a:spcBef>
              <a:spcAft>
                <a:spcPts val="1200"/>
              </a:spcAft>
            </a:pPr>
            <a:r>
              <a:rPr lang="en-US" sz="1800" dirty="0"/>
              <a:t>Recording: </a:t>
            </a:r>
            <a:r>
              <a:rPr lang="en-US" sz="1800" dirty="0">
                <a:hlinkClick r:id="rId3"/>
              </a:rPr>
              <a:t>https://www.youtube.com/watch?v=GV2_qFZFe6g</a:t>
            </a:r>
            <a:r>
              <a:rPr lang="en-US" sz="1800" dirty="0"/>
              <a:t> </a:t>
            </a:r>
          </a:p>
          <a:p>
            <a:pPr>
              <a:spcBef>
                <a:spcPts val="0"/>
              </a:spcBef>
              <a:spcAft>
                <a:spcPts val="400"/>
              </a:spcAft>
            </a:pPr>
            <a:r>
              <a:rPr lang="en-US" sz="1800" b="1" dirty="0"/>
              <a:t>September 28</a:t>
            </a:r>
            <a:r>
              <a:rPr lang="en-US" sz="1800" dirty="0"/>
              <a:t>: RWG Exchange Café – General discission focusing on interfaces</a:t>
            </a:r>
          </a:p>
          <a:p>
            <a:pPr lvl="1">
              <a:spcBef>
                <a:spcPts val="0"/>
              </a:spcBef>
              <a:spcAft>
                <a:spcPts val="1200"/>
              </a:spcAft>
            </a:pPr>
            <a:r>
              <a:rPr lang="en-US" sz="1800" dirty="0"/>
              <a:t>Recording: </a:t>
            </a:r>
            <a:r>
              <a:rPr lang="en-US" sz="1800" dirty="0">
                <a:hlinkClick r:id="rId4"/>
              </a:rPr>
              <a:t>https://www.youtube.com/watch?v=pJlH6nj2TzM</a:t>
            </a:r>
            <a:r>
              <a:rPr lang="en-US" sz="1800" dirty="0"/>
              <a:t> </a:t>
            </a:r>
          </a:p>
          <a:p>
            <a:pPr>
              <a:spcBef>
                <a:spcPts val="0"/>
              </a:spcBef>
              <a:spcAft>
                <a:spcPts val="400"/>
              </a:spcAft>
            </a:pPr>
            <a:r>
              <a:rPr lang="en-US" sz="1800" b="1" dirty="0"/>
              <a:t>August 24</a:t>
            </a:r>
            <a:r>
              <a:rPr lang="en-US" sz="1800" dirty="0"/>
              <a:t>: RWG Exchange Café – Beth Wilson - SoS Guide vs the NRM, GtNR, GtVV</a:t>
            </a:r>
          </a:p>
          <a:p>
            <a:pPr lvl="1">
              <a:lnSpc>
                <a:spcPct val="110000"/>
              </a:lnSpc>
              <a:spcBef>
                <a:spcPts val="0"/>
              </a:spcBef>
              <a:spcAft>
                <a:spcPts val="1200"/>
              </a:spcAft>
            </a:pPr>
            <a:r>
              <a:rPr lang="en-US" sz="1800" dirty="0"/>
              <a:t>Recording: </a:t>
            </a:r>
            <a:r>
              <a:rPr lang="en-US" sz="1800" dirty="0">
                <a:hlinkClick r:id="rId5"/>
              </a:rPr>
              <a:t>https://www.youtube.com/watch?v=FsDVci-zl2s</a:t>
            </a:r>
            <a:r>
              <a:rPr lang="en-US" sz="1800" dirty="0"/>
              <a:t> </a:t>
            </a:r>
          </a:p>
          <a:p>
            <a:pPr lvl="0">
              <a:lnSpc>
                <a:spcPct val="110000"/>
              </a:lnSpc>
              <a:spcBef>
                <a:spcPts val="0"/>
              </a:spcBef>
              <a:spcAft>
                <a:spcPts val="400"/>
              </a:spcAft>
            </a:pPr>
            <a:r>
              <a:rPr lang="en-US" sz="1800" b="1" dirty="0"/>
              <a:t>July 20</a:t>
            </a:r>
            <a:r>
              <a:rPr lang="en-US" sz="1800" dirty="0"/>
              <a:t>: RWG Exchange Café – Beth Wilson - Systems of Systems (SoS) challenges.</a:t>
            </a:r>
          </a:p>
          <a:p>
            <a:pPr lvl="1">
              <a:lnSpc>
                <a:spcPct val="110000"/>
              </a:lnSpc>
              <a:spcBef>
                <a:spcPts val="0"/>
              </a:spcBef>
              <a:spcAft>
                <a:spcPts val="1200"/>
              </a:spcAft>
            </a:pPr>
            <a:r>
              <a:rPr lang="en-US" sz="1800" dirty="0"/>
              <a:t>Recording: </a:t>
            </a:r>
            <a:r>
              <a:rPr lang="en-US" sz="1800" dirty="0">
                <a:hlinkClick r:id="rId6"/>
              </a:rPr>
              <a:t>https://www.youtube.com/watch?v=_CfOKVDyjWQ</a:t>
            </a:r>
            <a:r>
              <a:rPr lang="en-US" sz="1800" dirty="0"/>
              <a:t> </a:t>
            </a:r>
          </a:p>
          <a:p>
            <a:pPr>
              <a:lnSpc>
                <a:spcPct val="110000"/>
              </a:lnSpc>
              <a:spcBef>
                <a:spcPts val="0"/>
              </a:spcBef>
              <a:spcAft>
                <a:spcPts val="1200"/>
              </a:spcAft>
            </a:pPr>
            <a:r>
              <a:rPr lang="en-US" sz="1800" b="1" dirty="0"/>
              <a:t>June 28: </a:t>
            </a:r>
            <a:r>
              <a:rPr lang="en-US" sz="1800" dirty="0"/>
              <a:t>IS2022 Hybrid Event</a:t>
            </a:r>
          </a:p>
          <a:p>
            <a:pPr lvl="1">
              <a:lnSpc>
                <a:spcPct val="110000"/>
              </a:lnSpc>
              <a:spcBef>
                <a:spcPts val="0"/>
              </a:spcBef>
              <a:spcAft>
                <a:spcPts val="1200"/>
              </a:spcAft>
            </a:pPr>
            <a:r>
              <a:rPr lang="en-US" sz="1800" dirty="0"/>
              <a:t>Recording: </a:t>
            </a:r>
            <a:r>
              <a:rPr lang="en-US" sz="1800" dirty="0">
                <a:hlinkClick r:id="rId7"/>
              </a:rPr>
              <a:t>https://youtu.be/lz0TvNdZgfI</a:t>
            </a:r>
            <a:r>
              <a:rPr lang="en-US" sz="1800" dirty="0"/>
              <a:t> </a:t>
            </a:r>
          </a:p>
          <a:p>
            <a:pPr lvl="1">
              <a:lnSpc>
                <a:spcPct val="110000"/>
              </a:lnSpc>
              <a:spcBef>
                <a:spcPts val="0"/>
              </a:spcBef>
              <a:spcAft>
                <a:spcPts val="1200"/>
              </a:spcAft>
            </a:pPr>
            <a:endParaRPr lang="en-US" sz="1600" dirty="0"/>
          </a:p>
        </p:txBody>
      </p:sp>
      <p:sp>
        <p:nvSpPr>
          <p:cNvPr id="6" name="Slide Number Placeholder 5">
            <a:extLst>
              <a:ext uri="{FF2B5EF4-FFF2-40B4-BE49-F238E27FC236}">
                <a16:creationId xmlns:a16="http://schemas.microsoft.com/office/drawing/2014/main" id="{A83F4A5D-9550-8DED-1325-3F694C79F46C}"/>
              </a:ext>
            </a:extLst>
          </p:cNvPr>
          <p:cNvSpPr>
            <a:spLocks noGrp="1"/>
          </p:cNvSpPr>
          <p:nvPr>
            <p:ph type="sldNum" sz="quarter" idx="12"/>
          </p:nvPr>
        </p:nvSpPr>
        <p:spPr/>
        <p:txBody>
          <a:bodyPr/>
          <a:lstStyle/>
          <a:p>
            <a:fld id="{924B41C4-1474-8D42-B330-D2828683839D}" type="slidenum">
              <a:rPr lang="en-US" smtClean="0"/>
              <a:pPr/>
              <a:t>28</a:t>
            </a:fld>
            <a:endParaRPr lang="en-US" dirty="0"/>
          </a:p>
        </p:txBody>
      </p:sp>
      <p:sp>
        <p:nvSpPr>
          <p:cNvPr id="7" name="Title 6"/>
          <p:cNvSpPr>
            <a:spLocks noGrp="1"/>
          </p:cNvSpPr>
          <p:nvPr>
            <p:ph type="title"/>
          </p:nvPr>
        </p:nvSpPr>
        <p:spPr>
          <a:xfrm>
            <a:off x="406401" y="136524"/>
            <a:ext cx="11182032" cy="706022"/>
          </a:xfrm>
        </p:spPr>
        <p:txBody>
          <a:bodyPr>
            <a:normAutofit/>
          </a:bodyPr>
          <a:lstStyle/>
          <a:p>
            <a:r>
              <a:rPr lang="en-US" sz="3600" dirty="0"/>
              <a:t>RWG 2022 Completed Events</a:t>
            </a:r>
          </a:p>
        </p:txBody>
      </p:sp>
      <p:sp>
        <p:nvSpPr>
          <p:cNvPr id="5"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8"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547580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9F1A6-86F4-CC4C-8FB3-91ACEFCCA1DB}"/>
              </a:ext>
            </a:extLst>
          </p:cNvPr>
          <p:cNvSpPr>
            <a:spLocks noGrp="1"/>
          </p:cNvSpPr>
          <p:nvPr>
            <p:ph idx="1"/>
          </p:nvPr>
        </p:nvSpPr>
        <p:spPr>
          <a:xfrm>
            <a:off x="237067" y="1075267"/>
            <a:ext cx="11649731" cy="5281083"/>
          </a:xfrm>
        </p:spPr>
        <p:txBody>
          <a:bodyPr>
            <a:normAutofit lnSpcReduction="10000"/>
          </a:bodyPr>
          <a:lstStyle/>
          <a:p>
            <a:r>
              <a:rPr lang="en-US" sz="1800" b="1" dirty="0"/>
              <a:t>May 25, 2022 - </a:t>
            </a:r>
            <a:r>
              <a:rPr lang="en-US" sz="900" b="0" i="0" u="none" strike="noStrike" dirty="0">
                <a:solidFill>
                  <a:srgbClr val="0D0D0D"/>
                </a:solidFill>
                <a:effectLst/>
                <a:latin typeface="Roboto" panose="02000000000000000000" pitchFamily="2" charset="0"/>
              </a:rPr>
              <a:t> </a:t>
            </a:r>
            <a:r>
              <a:rPr lang="en-US" sz="1800" dirty="0"/>
              <a:t>RWG Exchange Café </a:t>
            </a:r>
            <a:r>
              <a:rPr lang="en-US" sz="1800" b="0" i="0" u="none" strike="noStrike" dirty="0">
                <a:solidFill>
                  <a:srgbClr val="0D0D0D"/>
                </a:solidFill>
                <a:effectLst/>
                <a:latin typeface="Roboto" panose="02000000000000000000" pitchFamily="2" charset="0"/>
              </a:rPr>
              <a:t>-</a:t>
            </a:r>
            <a:r>
              <a:rPr lang="en-US" sz="1800" dirty="0"/>
              <a:t> </a:t>
            </a:r>
            <a:r>
              <a:rPr lang="en-US" sz="1800" b="0" i="0" u="none" strike="noStrike" dirty="0">
                <a:solidFill>
                  <a:srgbClr val="0D0D0D"/>
                </a:solidFill>
                <a:effectLst/>
                <a:latin typeface="Roboto" panose="02000000000000000000" pitchFamily="2" charset="0"/>
              </a:rPr>
              <a:t>Cary </a:t>
            </a:r>
            <a:r>
              <a:rPr lang="en-US" sz="1800" b="0" i="0" u="none" strike="noStrike" dirty="0" err="1">
                <a:solidFill>
                  <a:srgbClr val="0D0D0D"/>
                </a:solidFill>
                <a:effectLst/>
                <a:latin typeface="Roboto" panose="02000000000000000000" pitchFamily="2" charset="0"/>
              </a:rPr>
              <a:t>Bryczek</a:t>
            </a:r>
            <a:r>
              <a:rPr lang="en-US" sz="1800" b="0" i="0" u="none" strike="noStrike" dirty="0">
                <a:solidFill>
                  <a:srgbClr val="0D0D0D"/>
                </a:solidFill>
                <a:effectLst/>
                <a:latin typeface="Roboto" panose="02000000000000000000" pitchFamily="2" charset="0"/>
              </a:rPr>
              <a:t> - </a:t>
            </a:r>
            <a:r>
              <a:rPr lang="en-US" sz="1800" dirty="0"/>
              <a:t>Demonstrating SE Value Using Traceability Measurement  </a:t>
            </a:r>
          </a:p>
          <a:p>
            <a:pPr lvl="1"/>
            <a:r>
              <a:rPr lang="en-US" sz="1800" dirty="0"/>
              <a:t>Slides: </a:t>
            </a:r>
            <a:r>
              <a:rPr lang="en-US" sz="1800" dirty="0">
                <a:hlinkClick r:id="rId2"/>
              </a:rPr>
              <a:t>INCOSE RWG Jama Software Measurement May 2022.pdf</a:t>
            </a:r>
            <a:endParaRPr lang="en-US" sz="1800" dirty="0"/>
          </a:p>
          <a:p>
            <a:pPr lvl="1"/>
            <a:r>
              <a:rPr lang="en-US" sz="1800" dirty="0"/>
              <a:t>​Recording: </a:t>
            </a:r>
            <a:r>
              <a:rPr lang="en-US" sz="1800" dirty="0">
                <a:hlinkClick r:id="rId3"/>
              </a:rPr>
              <a:t>https://youtu.be/GSpQdachXZU</a:t>
            </a:r>
            <a:endParaRPr lang="en-US" sz="1800" dirty="0"/>
          </a:p>
          <a:p>
            <a:pPr>
              <a:spcBef>
                <a:spcPts val="800"/>
              </a:spcBef>
            </a:pPr>
            <a:r>
              <a:rPr lang="en-US" sz="1800" b="1" dirty="0"/>
              <a:t>April 27, 2022 - </a:t>
            </a:r>
            <a:r>
              <a:rPr lang="en-US" sz="1800" dirty="0"/>
              <a:t>RWG Exchange Café – General discussion addressing the Operational Environment  </a:t>
            </a:r>
          </a:p>
          <a:p>
            <a:pPr lvl="1"/>
            <a:r>
              <a:rPr lang="en-US" sz="1800" dirty="0"/>
              <a:t>Slides: </a:t>
            </a:r>
            <a:r>
              <a:rPr lang="en-US" sz="1800" dirty="0">
                <a:hlinkClick r:id="rId4"/>
              </a:rPr>
              <a:t>RWG Exchange Cafe 042722.pdf</a:t>
            </a:r>
            <a:r>
              <a:rPr lang="en-US" sz="1800" dirty="0"/>
              <a:t> </a:t>
            </a:r>
          </a:p>
          <a:p>
            <a:pPr lvl="1"/>
            <a:r>
              <a:rPr lang="en-US" sz="1800" dirty="0"/>
              <a:t>​Recording: </a:t>
            </a:r>
            <a:r>
              <a:rPr lang="en-US" sz="1800" dirty="0">
                <a:hlinkClick r:id="rId5"/>
              </a:rPr>
              <a:t>https://youtu.be/Ei81HLUxxAE</a:t>
            </a:r>
            <a:endParaRPr lang="en-US" sz="1800" dirty="0"/>
          </a:p>
          <a:p>
            <a:pPr>
              <a:spcBef>
                <a:spcPts val="800"/>
              </a:spcBef>
            </a:pPr>
            <a:r>
              <a:rPr lang="en-US" sz="1800" b="1" dirty="0"/>
              <a:t>March 24, 2022 – </a:t>
            </a:r>
            <a:r>
              <a:rPr lang="en-US" sz="1800" dirty="0"/>
              <a:t>Presentation by Mark </a:t>
            </a:r>
            <a:r>
              <a:rPr lang="en-US" sz="1800" dirty="0" err="1"/>
              <a:t>Eggler</a:t>
            </a:r>
            <a:r>
              <a:rPr lang="en-US" sz="1800" dirty="0"/>
              <a:t> “Using Model-Based Systems Engineering Techniques to support Requirements Generation for the Design of New Generation Armored Combat Vehicle Systems” Slides: </a:t>
            </a:r>
            <a:r>
              <a:rPr lang="en-US" sz="1800" dirty="0">
                <a:hlinkClick r:id="rId6"/>
              </a:rPr>
              <a:t>Presentation-INCOSE-MBSE in Combat Vehicle Design-1hr-Mar 22-v1.0.pdf</a:t>
            </a:r>
            <a:r>
              <a:rPr lang="en-US" sz="1800" dirty="0"/>
              <a:t>​</a:t>
            </a:r>
          </a:p>
          <a:p>
            <a:pPr lvl="1"/>
            <a:r>
              <a:rPr lang="en-US" sz="1800" dirty="0"/>
              <a:t>Recording: </a:t>
            </a:r>
            <a:r>
              <a:rPr lang="en-US" sz="1800" dirty="0">
                <a:hlinkClick r:id="rId7"/>
              </a:rPr>
              <a:t>https://youtu.be/bMtoDvsKB84​</a:t>
            </a:r>
            <a:r>
              <a:rPr lang="en-US" sz="1800" dirty="0"/>
              <a:t>​</a:t>
            </a:r>
          </a:p>
          <a:p>
            <a:pPr>
              <a:spcBef>
                <a:spcPts val="800"/>
              </a:spcBef>
            </a:pPr>
            <a:r>
              <a:rPr lang="en-US" sz="1800" b="1" dirty="0"/>
              <a:t>February 23, 2022 - </a:t>
            </a:r>
            <a:r>
              <a:rPr lang="en-US" sz="1800" dirty="0"/>
              <a:t>RWG Exchange Café – Lou Wheatcraft - NRM Overview and Q&amp;A.  </a:t>
            </a:r>
          </a:p>
          <a:p>
            <a:pPr lvl="1"/>
            <a:r>
              <a:rPr lang="en-US" sz="1800" dirty="0"/>
              <a:t>Recording: </a:t>
            </a:r>
            <a:r>
              <a:rPr lang="en-US" sz="1800" dirty="0">
                <a:hlinkClick r:id="rId8"/>
              </a:rPr>
              <a:t>https://youtu.be/HZo2jR-zDFY</a:t>
            </a:r>
            <a:endParaRPr lang="en-US" sz="1800" dirty="0"/>
          </a:p>
          <a:p>
            <a:pPr>
              <a:spcBef>
                <a:spcPts val="800"/>
              </a:spcBef>
            </a:pPr>
            <a:r>
              <a:rPr lang="en-US" sz="1800" b="1" dirty="0"/>
              <a:t>January 25-30, 2022 </a:t>
            </a:r>
            <a:r>
              <a:rPr lang="en-US" sz="1800" dirty="0"/>
              <a:t>– RWG hybrid sessions at IW2022</a:t>
            </a:r>
          </a:p>
          <a:p>
            <a:pPr lvl="1"/>
            <a:r>
              <a:rPr lang="en-US" sz="1800" dirty="0"/>
              <a:t>Playlist of Recordings: </a:t>
            </a:r>
            <a:r>
              <a:rPr lang="en-US" sz="1800" dirty="0">
                <a:hlinkClick r:id="rId9"/>
              </a:rPr>
              <a:t>https://www.youtube.com/watch?v=IM0eR8P3ixc&amp;list=PLVfZ7HbxxzBXTd8vieYUbHU-RCYTSfbcS</a:t>
            </a:r>
            <a:endParaRPr lang="en-US" sz="1800" dirty="0"/>
          </a:p>
          <a:p>
            <a:pPr lvl="1"/>
            <a:r>
              <a:rPr lang="en-US" sz="1800" dirty="0"/>
              <a:t>13 presentations and sessions in the playlist.</a:t>
            </a:r>
          </a:p>
          <a:p>
            <a:pPr lvl="1"/>
            <a:endParaRPr lang="en-US" sz="1800" dirty="0"/>
          </a:p>
        </p:txBody>
      </p:sp>
      <p:sp>
        <p:nvSpPr>
          <p:cNvPr id="6" name="Slide Number Placeholder 5">
            <a:extLst>
              <a:ext uri="{FF2B5EF4-FFF2-40B4-BE49-F238E27FC236}">
                <a16:creationId xmlns:a16="http://schemas.microsoft.com/office/drawing/2014/main" id="{A83F4A5D-9550-8DED-1325-3F694C79F46C}"/>
              </a:ext>
            </a:extLst>
          </p:cNvPr>
          <p:cNvSpPr>
            <a:spLocks noGrp="1"/>
          </p:cNvSpPr>
          <p:nvPr>
            <p:ph type="sldNum" sz="quarter" idx="12"/>
          </p:nvPr>
        </p:nvSpPr>
        <p:spPr/>
        <p:txBody>
          <a:bodyPr/>
          <a:lstStyle/>
          <a:p>
            <a:fld id="{924B41C4-1474-8D42-B330-D2828683839D}" type="slidenum">
              <a:rPr lang="en-US" smtClean="0"/>
              <a:pPr/>
              <a:t>29</a:t>
            </a:fld>
            <a:endParaRPr lang="en-US" dirty="0"/>
          </a:p>
        </p:txBody>
      </p:sp>
      <p:sp>
        <p:nvSpPr>
          <p:cNvPr id="7" name="Title 6"/>
          <p:cNvSpPr>
            <a:spLocks noGrp="1"/>
          </p:cNvSpPr>
          <p:nvPr>
            <p:ph type="title"/>
          </p:nvPr>
        </p:nvSpPr>
        <p:spPr>
          <a:xfrm>
            <a:off x="237067" y="11225"/>
            <a:ext cx="10849579" cy="881061"/>
          </a:xfrm>
        </p:spPr>
        <p:txBody>
          <a:bodyPr>
            <a:normAutofit/>
          </a:bodyPr>
          <a:lstStyle/>
          <a:p>
            <a:r>
              <a:rPr lang="en-US" sz="4000" dirty="0"/>
              <a:t>RWG 2022 Completed Events</a:t>
            </a:r>
          </a:p>
        </p:txBody>
      </p:sp>
      <p:sp>
        <p:nvSpPr>
          <p:cNvPr id="5"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8"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87953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69" y="136524"/>
            <a:ext cx="3871788" cy="756477"/>
          </a:xfrm>
        </p:spPr>
        <p:txBody>
          <a:bodyPr>
            <a:noAutofit/>
          </a:bodyPr>
          <a:lstStyle/>
          <a:p>
            <a:pPr algn="ctr"/>
            <a:r>
              <a:rPr lang="en-US" dirty="0"/>
              <a:t>RWG Charter</a:t>
            </a:r>
          </a:p>
        </p:txBody>
      </p:sp>
      <p:sp>
        <p:nvSpPr>
          <p:cNvPr id="6" name="Slide Number Placeholder 5"/>
          <p:cNvSpPr>
            <a:spLocks noGrp="1"/>
          </p:cNvSpPr>
          <p:nvPr>
            <p:ph type="sldNum" sz="quarter" idx="12"/>
          </p:nvPr>
        </p:nvSpPr>
        <p:spPr/>
        <p:txBody>
          <a:bodyPr/>
          <a:lstStyle/>
          <a:p>
            <a:fld id="{924B41C4-1474-8D42-B330-D2828683839D}" type="slidenum">
              <a:rPr lang="en-US" smtClean="0"/>
              <a:pPr/>
              <a:t>3</a:t>
            </a:fld>
            <a:endParaRPr lang="en-US" dirty="0"/>
          </a:p>
        </p:txBody>
      </p:sp>
      <p:sp>
        <p:nvSpPr>
          <p:cNvPr id="7" name="Rectangle 6"/>
          <p:cNvSpPr/>
          <p:nvPr/>
        </p:nvSpPr>
        <p:spPr>
          <a:xfrm>
            <a:off x="982434" y="1116557"/>
            <a:ext cx="5585634" cy="1754326"/>
          </a:xfrm>
          <a:prstGeom prst="rect">
            <a:avLst/>
          </a:prstGeom>
        </p:spPr>
        <p:txBody>
          <a:bodyPr wrap="square">
            <a:spAutoFit/>
          </a:bodyPr>
          <a:lstStyle/>
          <a:p>
            <a:r>
              <a:rPr lang="en-US" sz="1800" b="1" dirty="0">
                <a:solidFill>
                  <a:schemeClr val="tx2"/>
                </a:solidFill>
                <a:latin typeface="Arial" panose="020B0604020202020204" pitchFamily="34" charset="0"/>
                <a:cs typeface="Arial" panose="020B0604020202020204" pitchFamily="34" charset="0"/>
              </a:rPr>
              <a:t>Purpose</a:t>
            </a:r>
          </a:p>
          <a:p>
            <a:r>
              <a:rPr lang="en-US" altLang="en-US" sz="1800" dirty="0">
                <a:ea typeface="MS PGothic" charset="-128"/>
              </a:rPr>
              <a:t>Advance: </a:t>
            </a:r>
          </a:p>
          <a:p>
            <a:pPr marL="285750" indent="-285750">
              <a:buFont typeface="Arial" panose="020B0604020202020204" pitchFamily="34" charset="0"/>
              <a:buChar char="•"/>
            </a:pPr>
            <a:r>
              <a:rPr lang="en-US" altLang="en-US" sz="1800" dirty="0">
                <a:ea typeface="MS PGothic" charset="-128"/>
              </a:rPr>
              <a:t>Practices, education, and theory of needs and requirements development and management </a:t>
            </a:r>
          </a:p>
          <a:p>
            <a:pPr marL="285750" indent="-285750">
              <a:buFont typeface="Arial" panose="020B0604020202020204" pitchFamily="34" charset="0"/>
              <a:buChar char="•"/>
            </a:pPr>
            <a:r>
              <a:rPr lang="en-US" altLang="en-US" sz="1800" dirty="0">
                <a:ea typeface="MS PGothic" charset="-128"/>
              </a:rPr>
              <a:t>Relationship of needs and requirements to other systems engineering activities</a:t>
            </a:r>
            <a:r>
              <a:rPr lang="en-AU" altLang="en-US" sz="1800" dirty="0">
                <a:ea typeface="MS PGothic" charset="-128"/>
              </a:rPr>
              <a:t>.</a:t>
            </a:r>
          </a:p>
        </p:txBody>
      </p:sp>
      <p:sp>
        <p:nvSpPr>
          <p:cNvPr id="8" name="Rectangle 7"/>
          <p:cNvSpPr/>
          <p:nvPr/>
        </p:nvSpPr>
        <p:spPr>
          <a:xfrm>
            <a:off x="981755" y="2831733"/>
            <a:ext cx="5490731" cy="1200329"/>
          </a:xfrm>
          <a:prstGeom prst="rect">
            <a:avLst/>
          </a:prstGeom>
        </p:spPr>
        <p:txBody>
          <a:bodyPr wrap="square">
            <a:spAutoFit/>
          </a:bodyPr>
          <a:lstStyle/>
          <a:p>
            <a:r>
              <a:rPr lang="en-US" sz="1800" b="1" dirty="0">
                <a:solidFill>
                  <a:srgbClr val="0071CE"/>
                </a:solidFill>
                <a:latin typeface="Arial" panose="020B0604020202020204" pitchFamily="34" charset="0"/>
                <a:cs typeface="Arial" panose="020B0604020202020204" pitchFamily="34" charset="0"/>
              </a:rPr>
              <a:t>Goal</a:t>
            </a:r>
            <a:endParaRPr lang="en-US" sz="1800" b="1" dirty="0">
              <a:latin typeface="Arial" panose="020B0604020202020204" pitchFamily="34" charset="0"/>
              <a:cs typeface="Arial" panose="020B0604020202020204" pitchFamily="34" charset="0"/>
            </a:endParaRPr>
          </a:p>
          <a:p>
            <a:r>
              <a:rPr lang="en-US" sz="1800" dirty="0">
                <a:cs typeface="Arial" panose="020B0604020202020204" pitchFamily="34" charset="0"/>
              </a:rPr>
              <a:t>Expand and promote the body of knowledge of </a:t>
            </a:r>
            <a:r>
              <a:rPr lang="en-US" altLang="en-US" sz="1800" dirty="0">
                <a:ea typeface="MS PGothic" charset="-128"/>
              </a:rPr>
              <a:t>needs and </a:t>
            </a:r>
            <a:r>
              <a:rPr lang="en-US" sz="1800" dirty="0">
                <a:cs typeface="Arial" panose="020B0604020202020204" pitchFamily="34" charset="0"/>
              </a:rPr>
              <a:t>requirements and its benefits within the systems engineering community</a:t>
            </a:r>
          </a:p>
        </p:txBody>
      </p:sp>
      <p:sp>
        <p:nvSpPr>
          <p:cNvPr id="9" name="Rectangle 8"/>
          <p:cNvSpPr/>
          <p:nvPr/>
        </p:nvSpPr>
        <p:spPr>
          <a:xfrm>
            <a:off x="981755" y="4040557"/>
            <a:ext cx="5384911" cy="2031325"/>
          </a:xfrm>
          <a:prstGeom prst="rect">
            <a:avLst/>
          </a:prstGeom>
        </p:spPr>
        <p:txBody>
          <a:bodyPr wrap="square">
            <a:spAutoFit/>
          </a:bodyPr>
          <a:lstStyle/>
          <a:p>
            <a:r>
              <a:rPr lang="en-US" sz="1800" b="1" dirty="0">
                <a:solidFill>
                  <a:srgbClr val="0071CE"/>
                </a:solidFill>
                <a:latin typeface="Arial" panose="020B0604020202020204" pitchFamily="34" charset="0"/>
                <a:cs typeface="Arial" panose="020B0604020202020204" pitchFamily="34" charset="0"/>
              </a:rPr>
              <a:t>Scope</a:t>
            </a:r>
          </a:p>
          <a:p>
            <a:r>
              <a:rPr lang="en-US" sz="1800" dirty="0">
                <a:solidFill>
                  <a:schemeClr val="tx1">
                    <a:lumMod val="75000"/>
                    <a:lumOff val="25000"/>
                  </a:schemeClr>
                </a:solidFill>
                <a:cs typeface="Arial" panose="020B0604020202020204" pitchFamily="34" charset="0"/>
              </a:rPr>
              <a:t>Activities relating to best practice</a:t>
            </a:r>
            <a:r>
              <a:rPr lang="en-US" sz="1800" dirty="0">
                <a:cs typeface="Arial" panose="020B0604020202020204" pitchFamily="34" charset="0"/>
              </a:rPr>
              <a:t>s </a:t>
            </a:r>
            <a:r>
              <a:rPr lang="en-US" sz="1800" dirty="0">
                <a:solidFill>
                  <a:schemeClr val="tx1">
                    <a:lumMod val="75000"/>
                    <a:lumOff val="25000"/>
                  </a:schemeClr>
                </a:solidFill>
                <a:cs typeface="Arial" panose="020B0604020202020204" pitchFamily="34" charset="0"/>
              </a:rPr>
              <a:t>throughout the product lifecycle including:</a:t>
            </a:r>
          </a:p>
          <a:p>
            <a:pPr marL="285750" indent="-285750">
              <a:buFont typeface="Arial" panose="020B0604020202020204" pitchFamily="34" charset="0"/>
              <a:buChar char="•"/>
            </a:pPr>
            <a:r>
              <a:rPr lang="en-US" sz="1800" dirty="0">
                <a:solidFill>
                  <a:schemeClr val="tx1">
                    <a:lumMod val="75000"/>
                    <a:lumOff val="25000"/>
                  </a:schemeClr>
                </a:solidFill>
                <a:cs typeface="Arial" panose="020B0604020202020204" pitchFamily="34" charset="0"/>
              </a:rPr>
              <a:t>Elicitation, Analysis, Allocation, Traceability</a:t>
            </a:r>
          </a:p>
          <a:p>
            <a:pPr marL="285750" indent="-285750">
              <a:buFont typeface="Arial" panose="020B0604020202020204" pitchFamily="34" charset="0"/>
              <a:buChar char="•"/>
            </a:pPr>
            <a:r>
              <a:rPr lang="en-US" sz="1800" dirty="0">
                <a:solidFill>
                  <a:schemeClr val="tx1">
                    <a:lumMod val="75000"/>
                    <a:lumOff val="25000"/>
                  </a:schemeClr>
                </a:solidFill>
                <a:cs typeface="Arial" panose="020B0604020202020204" pitchFamily="34" charset="0"/>
              </a:rPr>
              <a:t>Elaboration, Management</a:t>
            </a:r>
          </a:p>
          <a:p>
            <a:pPr marL="285750" indent="-285750">
              <a:buFont typeface="Arial" panose="020B0604020202020204" pitchFamily="34" charset="0"/>
              <a:buChar char="•"/>
            </a:pPr>
            <a:r>
              <a:rPr lang="en-US" sz="1800" dirty="0">
                <a:solidFill>
                  <a:schemeClr val="tx1">
                    <a:lumMod val="75000"/>
                    <a:lumOff val="25000"/>
                  </a:schemeClr>
                </a:solidFill>
                <a:cs typeface="Arial" panose="020B0604020202020204" pitchFamily="34" charset="0"/>
              </a:rPr>
              <a:t>Change Management</a:t>
            </a:r>
          </a:p>
          <a:p>
            <a:pPr marL="285750" indent="-285750">
              <a:buFont typeface="Arial" panose="020B0604020202020204" pitchFamily="34" charset="0"/>
              <a:buChar char="•"/>
            </a:pPr>
            <a:r>
              <a:rPr lang="en-US" sz="1800" dirty="0">
                <a:solidFill>
                  <a:schemeClr val="tx1">
                    <a:lumMod val="75000"/>
                    <a:lumOff val="25000"/>
                  </a:schemeClr>
                </a:solidFill>
                <a:cs typeface="Arial" panose="020B0604020202020204" pitchFamily="34" charset="0"/>
              </a:rPr>
              <a:t>Expression, Verification, Validation</a:t>
            </a:r>
            <a:r>
              <a:rPr lang="en-US" sz="18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Oval 9"/>
          <p:cNvSpPr/>
          <p:nvPr/>
        </p:nvSpPr>
        <p:spPr>
          <a:xfrm>
            <a:off x="406583" y="1116556"/>
            <a:ext cx="441556" cy="411266"/>
          </a:xfrm>
          <a:prstGeom prst="ellipse">
            <a:avLst/>
          </a:prstGeom>
          <a:solidFill>
            <a:schemeClr val="bg2"/>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chemeClr val="accent2"/>
                </a:solidFill>
                <a:latin typeface="Arial" panose="020B0604020202020204" pitchFamily="34" charset="0"/>
                <a:cs typeface="Arial" panose="020B0604020202020204" pitchFamily="34" charset="0"/>
              </a:rPr>
              <a:t>1</a:t>
            </a:r>
          </a:p>
        </p:txBody>
      </p:sp>
      <p:sp>
        <p:nvSpPr>
          <p:cNvPr id="11" name="Oval 10"/>
          <p:cNvSpPr/>
          <p:nvPr/>
        </p:nvSpPr>
        <p:spPr>
          <a:xfrm>
            <a:off x="406583" y="2801789"/>
            <a:ext cx="441556" cy="411266"/>
          </a:xfrm>
          <a:prstGeom prst="ellipse">
            <a:avLst/>
          </a:prstGeom>
          <a:solidFill>
            <a:schemeClr val="bg2"/>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rgbClr val="0071CE"/>
                </a:solidFill>
                <a:latin typeface="Arial" panose="020B0604020202020204" pitchFamily="34" charset="0"/>
                <a:cs typeface="Arial" panose="020B0604020202020204" pitchFamily="34" charset="0"/>
              </a:rPr>
              <a:t>2</a:t>
            </a:r>
          </a:p>
        </p:txBody>
      </p:sp>
      <p:sp>
        <p:nvSpPr>
          <p:cNvPr id="12" name="Oval 11"/>
          <p:cNvSpPr/>
          <p:nvPr/>
        </p:nvSpPr>
        <p:spPr>
          <a:xfrm>
            <a:off x="406583" y="3986643"/>
            <a:ext cx="441556" cy="411266"/>
          </a:xfrm>
          <a:prstGeom prst="ellipse">
            <a:avLst/>
          </a:prstGeom>
          <a:solidFill>
            <a:schemeClr val="bg2"/>
          </a:solidFill>
          <a:ln w="381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99" dirty="0">
                <a:solidFill>
                  <a:srgbClr val="0071CE"/>
                </a:solidFill>
                <a:latin typeface="Arial" panose="020B0604020202020204" pitchFamily="34" charset="0"/>
                <a:cs typeface="Arial" panose="020B0604020202020204" pitchFamily="34" charset="0"/>
              </a:rPr>
              <a:t>3</a:t>
            </a:r>
          </a:p>
        </p:txBody>
      </p:sp>
      <p:sp>
        <p:nvSpPr>
          <p:cNvPr id="13" name="Content Placeholder 2"/>
          <p:cNvSpPr>
            <a:spLocks noGrp="1"/>
          </p:cNvSpPr>
          <p:nvPr>
            <p:ph idx="1"/>
          </p:nvPr>
        </p:nvSpPr>
        <p:spPr>
          <a:xfrm>
            <a:off x="6759707" y="1276710"/>
            <a:ext cx="5136458" cy="4595174"/>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en-US" sz="2400" dirty="0"/>
              <a:t>RWG is About…</a:t>
            </a:r>
          </a:p>
          <a:p>
            <a:r>
              <a:rPr lang="en-US" sz="1800" dirty="0"/>
              <a:t>How to improve the practice of systems engineering through excellence in </a:t>
            </a:r>
            <a:r>
              <a:rPr lang="en-US" altLang="en-US" sz="1800" dirty="0">
                <a:ea typeface="MS PGothic" charset="-128"/>
              </a:rPr>
              <a:t>needs and </a:t>
            </a:r>
            <a:r>
              <a:rPr lang="en-US" sz="1800" dirty="0"/>
              <a:t>requirements development and management across the lifecycle</a:t>
            </a:r>
          </a:p>
          <a:p>
            <a:r>
              <a:rPr lang="en-US" sz="1800" dirty="0"/>
              <a:t>Learning from experiences and sharing with the SE community</a:t>
            </a:r>
          </a:p>
          <a:p>
            <a:r>
              <a:rPr lang="en-US" sz="1800" dirty="0"/>
              <a:t>Questioning approaches that yield poor outcomes</a:t>
            </a:r>
          </a:p>
          <a:p>
            <a:r>
              <a:rPr lang="en-US" sz="1800" dirty="0"/>
              <a:t>Publishing guidance and continuing research into requirements development and management, including the understanding of Needs, Requirements, Verification, and Validation</a:t>
            </a:r>
          </a:p>
        </p:txBody>
      </p:sp>
      <p:sp>
        <p:nvSpPr>
          <p:cNvPr id="14"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15"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dissolve">
                                      <p:cBhvr>
                                        <p:cTn id="23" dur="500"/>
                                        <p:tgtEl>
                                          <p:spTgt spid="13">
                                            <p:bg/>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dissolve">
                                      <p:cBhvr>
                                        <p:cTn id="26" dur="500"/>
                                        <p:tgtEl>
                                          <p:spTgt spid="13">
                                            <p:txEl>
                                              <p:pRg st="0" end="0"/>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dissolve">
                                      <p:cBhvr>
                                        <p:cTn id="29" dur="500"/>
                                        <p:tgtEl>
                                          <p:spTgt spid="1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dissolve">
                                      <p:cBhvr>
                                        <p:cTn id="34" dur="500"/>
                                        <p:tgtEl>
                                          <p:spTgt spid="1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animEffect transition="in" filter="dissolve">
                                      <p:cBhvr>
                                        <p:cTn id="39" dur="500"/>
                                        <p:tgtEl>
                                          <p:spTgt spid="1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3">
                                            <p:txEl>
                                              <p:pRg st="4" end="4"/>
                                            </p:txEl>
                                          </p:spTgt>
                                        </p:tgtEl>
                                        <p:attrNameLst>
                                          <p:attrName>style.visibility</p:attrName>
                                        </p:attrNameLst>
                                      </p:cBhvr>
                                      <p:to>
                                        <p:strVal val="visible"/>
                                      </p:to>
                                    </p:set>
                                    <p:animEffect transition="in" filter="dissolve">
                                      <p:cBhvr>
                                        <p:cTn id="4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P spid="1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1F35-CF4A-9EE0-7E5A-745EF1D1B474}"/>
              </a:ext>
            </a:extLst>
          </p:cNvPr>
          <p:cNvSpPr>
            <a:spLocks noGrp="1"/>
          </p:cNvSpPr>
          <p:nvPr>
            <p:ph type="title"/>
          </p:nvPr>
        </p:nvSpPr>
        <p:spPr>
          <a:xfrm>
            <a:off x="389201" y="160336"/>
            <a:ext cx="10978515" cy="1143000"/>
          </a:xfrm>
        </p:spPr>
        <p:txBody>
          <a:bodyPr>
            <a:noAutofit/>
          </a:bodyPr>
          <a:lstStyle/>
          <a:p>
            <a:pPr>
              <a:lnSpc>
                <a:spcPct val="80000"/>
              </a:lnSpc>
            </a:pPr>
            <a:r>
              <a:rPr lang="en-US" sz="3600" dirty="0"/>
              <a:t>Other Presentations Added to the RWG </a:t>
            </a:r>
            <a:br>
              <a:rPr lang="en-US" sz="3600" dirty="0"/>
            </a:br>
            <a:r>
              <a:rPr lang="en-US" sz="3600" dirty="0"/>
              <a:t>YouTube Channel in 2022:</a:t>
            </a:r>
          </a:p>
        </p:txBody>
      </p:sp>
      <p:sp>
        <p:nvSpPr>
          <p:cNvPr id="3" name="Content Placeholder 2">
            <a:extLst>
              <a:ext uri="{FF2B5EF4-FFF2-40B4-BE49-F238E27FC236}">
                <a16:creationId xmlns:a16="http://schemas.microsoft.com/office/drawing/2014/main" id="{C1B5FEEF-A9CF-C6F9-7DD2-3CA6786645BA}"/>
              </a:ext>
            </a:extLst>
          </p:cNvPr>
          <p:cNvSpPr>
            <a:spLocks noGrp="1"/>
          </p:cNvSpPr>
          <p:nvPr>
            <p:ph idx="1"/>
          </p:nvPr>
        </p:nvSpPr>
        <p:spPr>
          <a:xfrm>
            <a:off x="220132" y="1403321"/>
            <a:ext cx="11507173" cy="4953030"/>
          </a:xfrm>
        </p:spPr>
        <p:txBody>
          <a:bodyPr>
            <a:noAutofit/>
          </a:bodyPr>
          <a:lstStyle/>
          <a:p>
            <a:r>
              <a:rPr lang="en-US" sz="1800" b="1" i="0" u="none" strike="noStrike" dirty="0">
                <a:solidFill>
                  <a:srgbClr val="0D0D0D"/>
                </a:solidFill>
                <a:effectLst/>
                <a:latin typeface="Arial" panose="020B0604020202020204" pitchFamily="34" charset="0"/>
                <a:cs typeface="Arial" panose="020B0604020202020204" pitchFamily="34" charset="0"/>
              </a:rPr>
              <a:t>September 30, 2022: </a:t>
            </a:r>
            <a:r>
              <a:rPr lang="en-US" sz="1800" i="0" u="none" strike="noStrike" dirty="0">
                <a:solidFill>
                  <a:srgbClr val="0D0D0D"/>
                </a:solidFill>
                <a:effectLst/>
                <a:latin typeface="Arial" panose="020B0604020202020204" pitchFamily="34" charset="0"/>
                <a:cs typeface="Arial" panose="020B0604020202020204" pitchFamily="34" charset="0"/>
              </a:rPr>
              <a:t>“Everything You Wanted to Know About Interfaces but Were Afraid to Ask!”</a:t>
            </a:r>
          </a:p>
          <a:p>
            <a:pPr lvl="1"/>
            <a:r>
              <a:rPr lang="en-US" sz="1600" b="0" i="0" u="none" strike="noStrike" dirty="0">
                <a:solidFill>
                  <a:srgbClr val="0D0D0D"/>
                </a:solidFill>
                <a:effectLst/>
                <a:latin typeface="Roboto" panose="02000000000000000000" pitchFamily="2" charset="0"/>
              </a:rPr>
              <a:t>Presentation </a:t>
            </a:r>
            <a:r>
              <a:rPr lang="en-US" sz="1600" b="0" i="0" u="none" strike="noStrike" dirty="0">
                <a:solidFill>
                  <a:srgbClr val="0D0D0D"/>
                </a:solidFill>
                <a:effectLst/>
                <a:latin typeface="Arial" panose="020B0604020202020204" pitchFamily="34" charset="0"/>
                <a:cs typeface="Arial" panose="020B0604020202020204" pitchFamily="34" charset="0"/>
              </a:rPr>
              <a:t>given by </a:t>
            </a:r>
            <a:r>
              <a:rPr lang="en-US" sz="1600" b="0" i="0" u="none" strike="noStrike" dirty="0">
                <a:solidFill>
                  <a:srgbClr val="0D0D0D"/>
                </a:solidFill>
                <a:effectLst/>
                <a:latin typeface="Roboto" panose="02000000000000000000" pitchFamily="2" charset="0"/>
              </a:rPr>
              <a:t>Lou Wheatcraft to the CSU Graduate Requirements Class in November 2021</a:t>
            </a:r>
          </a:p>
          <a:p>
            <a:pPr lvl="1">
              <a:spcBef>
                <a:spcPts val="0"/>
              </a:spcBef>
            </a:pPr>
            <a:r>
              <a:rPr lang="en-US" sz="1600" dirty="0">
                <a:solidFill>
                  <a:srgbClr val="0D0D0D"/>
                </a:solidFill>
                <a:latin typeface="Roboto" panose="02000000000000000000" pitchFamily="2" charset="0"/>
                <a:cs typeface="Arial" panose="020B0604020202020204" pitchFamily="34" charset="0"/>
              </a:rPr>
              <a:t>Recording: </a:t>
            </a:r>
            <a:r>
              <a:rPr lang="en-US" sz="1600" dirty="0">
                <a:solidFill>
                  <a:srgbClr val="0D0D0D"/>
                </a:solidFill>
                <a:latin typeface="Roboto" panose="02000000000000000000" pitchFamily="2" charset="0"/>
                <a:cs typeface="Arial" panose="020B0604020202020204" pitchFamily="34" charset="0"/>
                <a:hlinkClick r:id="rId2"/>
              </a:rPr>
              <a:t>https://youtu.be/7qcoSeBEJ5Y</a:t>
            </a:r>
            <a:r>
              <a:rPr lang="en-US" sz="1600" dirty="0">
                <a:solidFill>
                  <a:srgbClr val="0D0D0D"/>
                </a:solidFill>
                <a:latin typeface="Roboto" panose="02000000000000000000" pitchFamily="2" charset="0"/>
                <a:cs typeface="Arial" panose="020B0604020202020204" pitchFamily="34" charset="0"/>
              </a:rPr>
              <a:t> </a:t>
            </a:r>
            <a:endParaRPr lang="en-US" sz="1600" b="1" i="0" u="none" strike="noStrike" dirty="0">
              <a:solidFill>
                <a:srgbClr val="0D0D0D"/>
              </a:solidFill>
              <a:effectLst/>
              <a:latin typeface="Arial" panose="020B0604020202020204" pitchFamily="34" charset="0"/>
              <a:cs typeface="Arial" panose="020B0604020202020204" pitchFamily="34" charset="0"/>
            </a:endParaRPr>
          </a:p>
          <a:p>
            <a:r>
              <a:rPr lang="en-US" sz="1800" b="1" i="0" u="none" strike="noStrike" dirty="0">
                <a:solidFill>
                  <a:srgbClr val="0D0D0D"/>
                </a:solidFill>
                <a:effectLst/>
                <a:latin typeface="Arial" panose="020B0604020202020204" pitchFamily="34" charset="0"/>
                <a:cs typeface="Arial" panose="020B0604020202020204" pitchFamily="34" charset="0"/>
              </a:rPr>
              <a:t>September 15, 2022</a:t>
            </a:r>
            <a:r>
              <a:rPr lang="en-US" sz="1800" b="0" i="0" u="none" strike="noStrike" dirty="0">
                <a:solidFill>
                  <a:srgbClr val="0D0D0D"/>
                </a:solidFill>
                <a:effectLst/>
                <a:latin typeface="Arial" panose="020B0604020202020204" pitchFamily="34" charset="0"/>
                <a:cs typeface="Arial" panose="020B0604020202020204" pitchFamily="34" charset="0"/>
              </a:rPr>
              <a:t>:  “Guide to Writing Requirements (GtWR) Overview”</a:t>
            </a:r>
          </a:p>
          <a:p>
            <a:pPr lvl="1"/>
            <a:r>
              <a:rPr lang="en-US" sz="1600" b="0" i="0" u="none" strike="noStrike" dirty="0">
                <a:solidFill>
                  <a:srgbClr val="0D0D0D"/>
                </a:solidFill>
                <a:effectLst/>
                <a:latin typeface="Arial" panose="020B0604020202020204" pitchFamily="34" charset="0"/>
                <a:cs typeface="Arial" panose="020B0604020202020204" pitchFamily="34" charset="0"/>
              </a:rPr>
              <a:t>Presentation given by Lou Wheatcraft to the graduate class at Colorado State University Requirements Class</a:t>
            </a:r>
          </a:p>
          <a:p>
            <a:pPr lvl="1">
              <a:spcBef>
                <a:spcPts val="0"/>
              </a:spcBef>
            </a:pPr>
            <a:r>
              <a:rPr lang="en-US" sz="1600" dirty="0">
                <a:solidFill>
                  <a:srgbClr val="0D0D0D"/>
                </a:solidFill>
                <a:latin typeface="Arial" panose="020B0604020202020204" pitchFamily="34" charset="0"/>
                <a:cs typeface="Arial" panose="020B0604020202020204" pitchFamily="34" charset="0"/>
              </a:rPr>
              <a:t>Recording: </a:t>
            </a:r>
            <a:r>
              <a:rPr lang="en-US" sz="1600" dirty="0">
                <a:solidFill>
                  <a:srgbClr val="0D0D0D"/>
                </a:solidFill>
                <a:latin typeface="Arial" panose="020B0604020202020204" pitchFamily="34" charset="0"/>
                <a:cs typeface="Arial" panose="020B0604020202020204" pitchFamily="34" charset="0"/>
                <a:hlinkClick r:id="rId3"/>
              </a:rPr>
              <a:t>https://youtu.be/27k--0stAiM</a:t>
            </a:r>
            <a:r>
              <a:rPr lang="en-US" sz="1600" dirty="0">
                <a:solidFill>
                  <a:srgbClr val="0D0D0D"/>
                </a:solidFill>
                <a:latin typeface="Arial" panose="020B0604020202020204" pitchFamily="34" charset="0"/>
                <a:cs typeface="Arial" panose="020B0604020202020204" pitchFamily="34" charset="0"/>
              </a:rPr>
              <a:t> </a:t>
            </a:r>
          </a:p>
          <a:p>
            <a:r>
              <a:rPr lang="en-US" sz="1800" b="1" i="0" u="none" strike="noStrike" dirty="0">
                <a:solidFill>
                  <a:srgbClr val="0D0D0D"/>
                </a:solidFill>
                <a:effectLst/>
                <a:latin typeface="Arial" panose="020B0604020202020204" pitchFamily="34" charset="0"/>
                <a:cs typeface="Arial" panose="020B0604020202020204" pitchFamily="34" charset="0"/>
              </a:rPr>
              <a:t>August 9, 2022</a:t>
            </a:r>
            <a:r>
              <a:rPr lang="en-US" sz="1800" b="0" i="0" u="none" strike="noStrike" dirty="0">
                <a:solidFill>
                  <a:srgbClr val="0D0D0D"/>
                </a:solidFill>
                <a:effectLst/>
                <a:latin typeface="Arial" panose="020B0604020202020204" pitchFamily="34" charset="0"/>
                <a:cs typeface="Arial" panose="020B0604020202020204" pitchFamily="34" charset="0"/>
              </a:rPr>
              <a:t>:  “Achieving Designs that Satisfy Stakeholders Through Better Requirements”</a:t>
            </a:r>
          </a:p>
          <a:p>
            <a:pPr lvl="1"/>
            <a:r>
              <a:rPr lang="en-US" sz="1600" b="0" i="0" u="none" strike="noStrike" dirty="0">
                <a:solidFill>
                  <a:srgbClr val="0D0D0D"/>
                </a:solidFill>
                <a:effectLst/>
                <a:latin typeface="Arial" panose="020B0604020202020204" pitchFamily="34" charset="0"/>
                <a:cs typeface="Arial" panose="020B0604020202020204" pitchFamily="34" charset="0"/>
              </a:rPr>
              <a:t>Presentation given by Tami Katz to the INCOSE LA Chapter </a:t>
            </a:r>
          </a:p>
          <a:p>
            <a:pPr lvl="1">
              <a:spcBef>
                <a:spcPts val="0"/>
              </a:spcBef>
            </a:pPr>
            <a:r>
              <a:rPr lang="en-US" sz="1600" dirty="0">
                <a:solidFill>
                  <a:srgbClr val="0D0D0D"/>
                </a:solidFill>
                <a:latin typeface="Arial" panose="020B0604020202020204" pitchFamily="34" charset="0"/>
                <a:cs typeface="Arial" panose="020B0604020202020204" pitchFamily="34" charset="0"/>
              </a:rPr>
              <a:t>Recording: </a:t>
            </a:r>
            <a:r>
              <a:rPr lang="en-US" sz="1600" dirty="0">
                <a:solidFill>
                  <a:srgbClr val="0D0D0D"/>
                </a:solidFill>
                <a:latin typeface="Arial" panose="020B0604020202020204" pitchFamily="34" charset="0"/>
                <a:cs typeface="Arial" panose="020B0604020202020204" pitchFamily="34" charset="0"/>
                <a:hlinkClick r:id="rId4"/>
              </a:rPr>
              <a:t>https://youtu.be/YVtchkhpDFE</a:t>
            </a:r>
            <a:r>
              <a:rPr lang="en-US" sz="1600" dirty="0">
                <a:solidFill>
                  <a:srgbClr val="0D0D0D"/>
                </a:solidFill>
                <a:latin typeface="Arial" panose="020B0604020202020204" pitchFamily="34" charset="0"/>
                <a:cs typeface="Arial" panose="020B0604020202020204" pitchFamily="34" charset="0"/>
              </a:rPr>
              <a:t> </a:t>
            </a:r>
          </a:p>
          <a:p>
            <a:r>
              <a:rPr lang="en-US" sz="1800" b="1" i="0" u="none" strike="noStrike" dirty="0">
                <a:solidFill>
                  <a:srgbClr val="0D0D0D"/>
                </a:solidFill>
                <a:effectLst/>
                <a:latin typeface="Arial" panose="020B0604020202020204" pitchFamily="34" charset="0"/>
                <a:cs typeface="Arial" panose="020B0604020202020204" pitchFamily="34" charset="0"/>
              </a:rPr>
              <a:t>July 28, 2022</a:t>
            </a:r>
            <a:r>
              <a:rPr lang="en-US" sz="1800" b="0" i="0" u="none" strike="noStrike" dirty="0">
                <a:solidFill>
                  <a:srgbClr val="0D0D0D"/>
                </a:solidFill>
                <a:effectLst/>
                <a:latin typeface="Arial" panose="020B0604020202020204" pitchFamily="34" charset="0"/>
                <a:cs typeface="Arial" panose="020B0604020202020204" pitchFamily="34" charset="0"/>
              </a:rPr>
              <a:t>: “These are our Needs - Make it Happen!”</a:t>
            </a:r>
          </a:p>
          <a:p>
            <a:pPr lvl="1"/>
            <a:r>
              <a:rPr lang="en-US" sz="1600" b="0" i="0" u="none" strike="noStrike" dirty="0">
                <a:solidFill>
                  <a:srgbClr val="0D0D0D"/>
                </a:solidFill>
                <a:effectLst/>
                <a:latin typeface="Arial" panose="020B0604020202020204" pitchFamily="34" charset="0"/>
                <a:cs typeface="Arial" panose="020B0604020202020204" pitchFamily="34" charset="0"/>
              </a:rPr>
              <a:t>Presentation given by Lou Wheatcraft to the Clearlake/Galveston Project Management Institute (CLG PMI) Chapter </a:t>
            </a:r>
          </a:p>
          <a:p>
            <a:pPr lvl="1">
              <a:spcBef>
                <a:spcPts val="0"/>
              </a:spcBef>
            </a:pPr>
            <a:r>
              <a:rPr lang="en-US" sz="1600" dirty="0">
                <a:solidFill>
                  <a:srgbClr val="0D0D0D"/>
                </a:solidFill>
                <a:latin typeface="Arial" panose="020B0604020202020204" pitchFamily="34" charset="0"/>
                <a:cs typeface="Arial" panose="020B0604020202020204" pitchFamily="34" charset="0"/>
              </a:rPr>
              <a:t>Recording: </a:t>
            </a:r>
            <a:r>
              <a:rPr lang="en-US" sz="1600" dirty="0">
                <a:solidFill>
                  <a:srgbClr val="0D0D0D"/>
                </a:solidFill>
                <a:latin typeface="Arial" panose="020B0604020202020204" pitchFamily="34" charset="0"/>
                <a:cs typeface="Arial" panose="020B0604020202020204" pitchFamily="34" charset="0"/>
                <a:hlinkClick r:id="rId5"/>
              </a:rPr>
              <a:t>https://youtu.be/YdbZk_zK6H0</a:t>
            </a:r>
            <a:r>
              <a:rPr lang="en-US" sz="1600" dirty="0">
                <a:solidFill>
                  <a:srgbClr val="0D0D0D"/>
                </a:solidFill>
                <a:latin typeface="Arial" panose="020B0604020202020204" pitchFamily="34" charset="0"/>
                <a:cs typeface="Arial" panose="020B0604020202020204" pitchFamily="34" charset="0"/>
              </a:rPr>
              <a:t> </a:t>
            </a:r>
          </a:p>
          <a:p>
            <a:r>
              <a:rPr lang="en-US" sz="1800" b="1" i="0" u="none" strike="noStrike" dirty="0">
                <a:solidFill>
                  <a:srgbClr val="0D0D0D"/>
                </a:solidFill>
                <a:effectLst/>
                <a:latin typeface="Arial" panose="020B0604020202020204" pitchFamily="34" charset="0"/>
                <a:cs typeface="Arial" panose="020B0604020202020204" pitchFamily="34" charset="0"/>
              </a:rPr>
              <a:t>March 17, 2022: “</a:t>
            </a:r>
            <a:r>
              <a:rPr lang="en-US" sz="1800" b="0" i="0" u="none" strike="noStrike" dirty="0">
                <a:solidFill>
                  <a:srgbClr val="0D0D0D"/>
                </a:solidFill>
                <a:effectLst/>
                <a:latin typeface="Arial" panose="020B0604020202020204" pitchFamily="34" charset="0"/>
                <a:cs typeface="Arial" panose="020B0604020202020204" pitchFamily="34" charset="0"/>
              </a:rPr>
              <a:t>Lifecycle Concepts and Needs Definition”</a:t>
            </a:r>
          </a:p>
          <a:p>
            <a:pPr lvl="1">
              <a:lnSpc>
                <a:spcPct val="80000"/>
              </a:lnSpc>
            </a:pPr>
            <a:r>
              <a:rPr lang="en-US" sz="1600" b="0" i="0" u="none" strike="noStrike" dirty="0">
                <a:solidFill>
                  <a:srgbClr val="0D0D0D"/>
                </a:solidFill>
                <a:effectLst/>
                <a:latin typeface="Arial" panose="020B0604020202020204" pitchFamily="34" charset="0"/>
                <a:cs typeface="Arial" panose="020B0604020202020204" pitchFamily="34" charset="0"/>
              </a:rPr>
              <a:t>Presentation given by Lou Wheatcraft to the ChicagoLand INCOSE Chapter providing an overview of Section 4, Lifecycle and Needs Definition, of the Needs and Requirements Manual (NRM) and Section 2 of the Guide to Needs and Requirements.</a:t>
            </a:r>
          </a:p>
          <a:p>
            <a:pPr lvl="1">
              <a:spcBef>
                <a:spcPts val="0"/>
              </a:spcBef>
            </a:pPr>
            <a:r>
              <a:rPr lang="en-US" sz="1600" dirty="0">
                <a:solidFill>
                  <a:srgbClr val="0D0D0D"/>
                </a:solidFill>
                <a:latin typeface="Arial" panose="020B0604020202020204" pitchFamily="34" charset="0"/>
                <a:cs typeface="Arial" panose="020B0604020202020204" pitchFamily="34" charset="0"/>
              </a:rPr>
              <a:t>Recording: </a:t>
            </a:r>
            <a:r>
              <a:rPr lang="en-US" sz="1600" dirty="0">
                <a:solidFill>
                  <a:srgbClr val="0D0D0D"/>
                </a:solidFill>
                <a:latin typeface="Arial" panose="020B0604020202020204" pitchFamily="34" charset="0"/>
                <a:cs typeface="Arial" panose="020B0604020202020204" pitchFamily="34" charset="0"/>
                <a:hlinkClick r:id="rId6"/>
              </a:rPr>
              <a:t>https://youtu.be/hEGfNLvuyXo</a:t>
            </a:r>
            <a:r>
              <a:rPr lang="en-US" sz="1600" dirty="0">
                <a:solidFill>
                  <a:srgbClr val="0D0D0D"/>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F7166B5-360C-E4D4-9A37-6646B260ECB5}"/>
              </a:ext>
            </a:extLst>
          </p:cNvPr>
          <p:cNvSpPr>
            <a:spLocks noGrp="1"/>
          </p:cNvSpPr>
          <p:nvPr>
            <p:ph type="sldNum" sz="quarter" idx="12"/>
          </p:nvPr>
        </p:nvSpPr>
        <p:spPr/>
        <p:txBody>
          <a:bodyPr/>
          <a:lstStyle/>
          <a:p>
            <a:fld id="{924B41C4-1474-8D42-B330-D2828683839D}" type="slidenum">
              <a:rPr lang="en-US" smtClean="0"/>
              <a:pPr/>
              <a:t>30</a:t>
            </a:fld>
            <a:endParaRPr lang="en-US"/>
          </a:p>
        </p:txBody>
      </p:sp>
      <p:sp>
        <p:nvSpPr>
          <p:cNvPr id="7"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8"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735080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8908-5922-1D4F-9C7D-DD9566AC1CDB}"/>
              </a:ext>
            </a:extLst>
          </p:cNvPr>
          <p:cNvSpPr>
            <a:spLocks noGrp="1"/>
          </p:cNvSpPr>
          <p:nvPr>
            <p:ph type="title"/>
          </p:nvPr>
        </p:nvSpPr>
        <p:spPr>
          <a:xfrm>
            <a:off x="2033058" y="1497264"/>
            <a:ext cx="8132234" cy="1143000"/>
          </a:xfrm>
        </p:spPr>
        <p:txBody>
          <a:bodyPr/>
          <a:lstStyle/>
          <a:p>
            <a:pPr algn="ctr"/>
            <a:r>
              <a:rPr lang="en-US" dirty="0">
                <a:solidFill>
                  <a:schemeClr val="accent2">
                    <a:lumMod val="75000"/>
                  </a:schemeClr>
                </a:solidFill>
              </a:rPr>
              <a:t>Questions and Discussion</a:t>
            </a:r>
          </a:p>
        </p:txBody>
      </p:sp>
      <p:sp>
        <p:nvSpPr>
          <p:cNvPr id="6" name="Slide Number Placeholder 5">
            <a:extLst>
              <a:ext uri="{FF2B5EF4-FFF2-40B4-BE49-F238E27FC236}">
                <a16:creationId xmlns:a16="http://schemas.microsoft.com/office/drawing/2014/main" id="{4DFB1FC3-8FE5-A54B-88B9-0CD94FAF14D3}"/>
              </a:ext>
            </a:extLst>
          </p:cNvPr>
          <p:cNvSpPr>
            <a:spLocks noGrp="1"/>
          </p:cNvSpPr>
          <p:nvPr>
            <p:ph type="sldNum" sz="quarter" idx="12"/>
          </p:nvPr>
        </p:nvSpPr>
        <p:spPr/>
        <p:txBody>
          <a:bodyPr/>
          <a:lstStyle/>
          <a:p>
            <a:fld id="{924B41C4-1474-8D42-B330-D2828683839D}" type="slidenum">
              <a:rPr lang="en-US" smtClean="0">
                <a:solidFill>
                  <a:schemeClr val="tx1"/>
                </a:solidFill>
              </a:rPr>
              <a:pPr/>
              <a:t>31</a:t>
            </a:fld>
            <a:endParaRPr lang="en-US" dirty="0">
              <a:solidFill>
                <a:schemeClr val="tx1"/>
              </a:solidFill>
            </a:endParaRPr>
          </a:p>
        </p:txBody>
      </p:sp>
      <p:sp>
        <p:nvSpPr>
          <p:cNvPr id="4"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5"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4122688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55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17" y="84061"/>
            <a:ext cx="10978515" cy="1143000"/>
          </a:xfrm>
        </p:spPr>
        <p:txBody>
          <a:bodyPr/>
          <a:lstStyle/>
          <a:p>
            <a:r>
              <a:rPr lang="en-US" dirty="0"/>
              <a:t>RWG Leadership</a:t>
            </a:r>
          </a:p>
        </p:txBody>
      </p:sp>
      <p:sp>
        <p:nvSpPr>
          <p:cNvPr id="3" name="Content Placeholder 2"/>
          <p:cNvSpPr>
            <a:spLocks noGrp="1"/>
          </p:cNvSpPr>
          <p:nvPr>
            <p:ph idx="1"/>
          </p:nvPr>
        </p:nvSpPr>
        <p:spPr>
          <a:xfrm>
            <a:off x="386893" y="1231900"/>
            <a:ext cx="10978515" cy="4941889"/>
          </a:xfrm>
        </p:spPr>
        <p:txBody>
          <a:bodyPr/>
          <a:lstStyle/>
          <a:p>
            <a:r>
              <a:rPr lang="en-US" sz="2000" b="1" dirty="0"/>
              <a:t>Chair</a:t>
            </a:r>
            <a:r>
              <a:rPr lang="en-US" sz="2000" dirty="0"/>
              <a:t>: Tami Katz;  Ball Aerospace, USA</a:t>
            </a:r>
          </a:p>
          <a:p>
            <a:r>
              <a:rPr lang="en-US" sz="2000" b="1" dirty="0"/>
              <a:t>Co-Chair</a:t>
            </a:r>
            <a:r>
              <a:rPr lang="en-US" sz="2000" dirty="0"/>
              <a:t>: Lou Wheatcraft; Wheatland Consulting, USA   </a:t>
            </a:r>
          </a:p>
          <a:p>
            <a:r>
              <a:rPr lang="en-US" sz="2000" b="1" dirty="0"/>
              <a:t>Co-Chair</a:t>
            </a:r>
            <a:r>
              <a:rPr lang="en-US" sz="2000" dirty="0"/>
              <a:t>: Mike Ryan; Capability Associates Pty Ltd, AU</a:t>
            </a:r>
          </a:p>
          <a:p>
            <a:r>
              <a:rPr lang="en-US" sz="2000" b="1" dirty="0"/>
              <a:t>Co-Chair</a:t>
            </a:r>
            <a:r>
              <a:rPr lang="en-US" sz="2000" dirty="0"/>
              <a:t>: Raymond Wolfgang; Sandia National Labs, USA</a:t>
            </a:r>
          </a:p>
          <a:p>
            <a:pPr>
              <a:defRPr/>
            </a:pPr>
            <a:endParaRPr lang="en-US" sz="800" dirty="0"/>
          </a:p>
          <a:p>
            <a:pPr>
              <a:defRPr/>
            </a:pPr>
            <a:r>
              <a:rPr lang="en-US" sz="2000" b="1" dirty="0"/>
              <a:t>INCOSE Websites:</a:t>
            </a:r>
          </a:p>
          <a:p>
            <a:pPr lvl="1">
              <a:defRPr/>
            </a:pPr>
            <a:r>
              <a:rPr lang="en-US" sz="1600" dirty="0">
                <a:hlinkClick r:id="rId2"/>
              </a:rPr>
              <a:t>https://www.incose.org/incose-member-resources/working-groups/process/requirements</a:t>
            </a:r>
            <a:endParaRPr lang="en-US" sz="1600" dirty="0"/>
          </a:p>
          <a:p>
            <a:pPr lvl="1">
              <a:defRPr/>
            </a:pPr>
            <a:r>
              <a:rPr lang="en-US" sz="1600" dirty="0">
                <a:hlinkClick r:id="rId3"/>
              </a:rPr>
              <a:t>https://connect.incose.org/WorkingGroups/Requirements/Pages/Home.aspx</a:t>
            </a:r>
            <a:r>
              <a:rPr lang="en-US" sz="1600" dirty="0"/>
              <a:t> </a:t>
            </a:r>
          </a:p>
          <a:p>
            <a:pPr lvl="1">
              <a:defRPr/>
            </a:pPr>
            <a:r>
              <a:rPr lang="en-US" sz="1600" dirty="0">
                <a:hlinkClick r:id="rId4"/>
              </a:rPr>
              <a:t>https://www.youtube.com/channel/UCadgYaqKWDckenP2SU8-cPw</a:t>
            </a:r>
            <a:endParaRPr lang="en-US" sz="1600" dirty="0"/>
          </a:p>
          <a:p>
            <a:pPr>
              <a:defRPr/>
            </a:pPr>
            <a:endParaRPr lang="en-US" sz="1050" b="1" dirty="0"/>
          </a:p>
          <a:p>
            <a:pPr>
              <a:defRPr/>
            </a:pPr>
            <a:r>
              <a:rPr lang="en-US" sz="2000" b="1" dirty="0"/>
              <a:t>Number of Members:  423</a:t>
            </a:r>
            <a:r>
              <a:rPr lang="en-US" sz="2000" dirty="0"/>
              <a:t> (656 followers on Yammer), one of INCOSE’s largest WG</a:t>
            </a:r>
            <a:endParaRPr lang="en-US" sz="1800"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4</a:t>
            </a:fld>
            <a:endParaRPr lang="en-US" dirty="0"/>
          </a:p>
        </p:txBody>
      </p:sp>
      <p:sp>
        <p:nvSpPr>
          <p:cNvPr id="7" name="Content Placeholder 2"/>
          <p:cNvSpPr txBox="1">
            <a:spLocks/>
          </p:cNvSpPr>
          <p:nvPr/>
        </p:nvSpPr>
        <p:spPr>
          <a:xfrm>
            <a:off x="609917" y="4913313"/>
            <a:ext cx="11069126" cy="1260476"/>
          </a:xfrm>
          <a:prstGeom prst="rect">
            <a:avLst/>
          </a:prstGeom>
        </p:spPr>
        <p:style>
          <a:lnRef idx="2">
            <a:schemeClr val="accent4"/>
          </a:lnRef>
          <a:fillRef idx="1">
            <a:schemeClr val="lt1"/>
          </a:fillRef>
          <a:effectRef idx="0">
            <a:schemeClr val="accent4"/>
          </a:effectRef>
          <a:fontRef idx="minor">
            <a:schemeClr val="dk1"/>
          </a:fontRef>
        </p:style>
        <p:txBody>
          <a:bodyPr vert="horz" lIns="121954" tIns="60977" rIns="121954" bIns="60977" rtlCol="0">
            <a:normAutofit fontScale="92500"/>
          </a:bodyPr>
          <a:lstStyle/>
          <a:p>
            <a:pPr marR="0" lvl="0" algn="ctr" defTabSz="609768"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a:ln>
                  <a:noFill/>
                </a:ln>
                <a:solidFill>
                  <a:schemeClr val="tx1"/>
                </a:solidFill>
                <a:effectLst/>
                <a:uLnTx/>
                <a:uFillTx/>
                <a:latin typeface="+mn-lt"/>
                <a:ea typeface="+mn-ea"/>
                <a:cs typeface="Open Sans"/>
              </a:rPr>
              <a:t>The RWG is comprised of members from industry and academia with a common purpose of improving the practice of systems engineering through improvement of </a:t>
            </a:r>
            <a:r>
              <a:rPr kumimoji="0" lang="en-US" b="1" i="0" u="none" strike="noStrike" kern="1200" cap="none" spc="0" normalizeH="0" baseline="0" noProof="0" dirty="0">
                <a:ln>
                  <a:noFill/>
                </a:ln>
                <a:solidFill>
                  <a:schemeClr val="tx1"/>
                </a:solidFill>
                <a:effectLst/>
                <a:uLnTx/>
                <a:uFillTx/>
                <a:latin typeface="+mn-lt"/>
                <a:ea typeface="+mn-ea"/>
                <a:cs typeface="Open Sans"/>
              </a:rPr>
              <a:t>Needs and Requirements</a:t>
            </a:r>
            <a:r>
              <a:rPr kumimoji="0" lang="en-US" b="0" i="0" u="none" strike="noStrike" kern="1200" cap="none" spc="0" normalizeH="0" baseline="0" noProof="0" dirty="0">
                <a:ln>
                  <a:noFill/>
                </a:ln>
                <a:solidFill>
                  <a:schemeClr val="tx1"/>
                </a:solidFill>
                <a:effectLst/>
                <a:uLnTx/>
                <a:uFillTx/>
                <a:latin typeface="+mn-lt"/>
                <a:ea typeface="+mn-ea"/>
                <a:cs typeface="Open Sans"/>
              </a:rPr>
              <a:t> development and management across the system lifecycle.</a:t>
            </a:r>
          </a:p>
          <a:p>
            <a:pPr marL="457326" marR="0" lvl="0" indent="-457326" algn="l" defTabSz="609768" rtl="0" eaLnBrk="1" fontAlgn="auto" latinLnBrk="0" hangingPunct="1">
              <a:lnSpc>
                <a:spcPct val="100000"/>
              </a:lnSpc>
              <a:spcBef>
                <a:spcPct val="20000"/>
              </a:spcBef>
              <a:spcAft>
                <a:spcPts val="0"/>
              </a:spcAft>
              <a:buClrTx/>
              <a:buSzTx/>
              <a:buFont typeface="Arial"/>
              <a:buChar char="•"/>
              <a:tabLst/>
              <a:defRPr/>
            </a:pPr>
            <a:endParaRPr kumimoji="0" lang="en-US" b="0" i="0" u="none" strike="noStrike" kern="1200" cap="none" spc="0" normalizeH="0" baseline="0" noProof="0" dirty="0">
              <a:ln>
                <a:noFill/>
              </a:ln>
              <a:solidFill>
                <a:schemeClr val="tx1"/>
              </a:solidFill>
              <a:effectLst/>
              <a:uLnTx/>
              <a:uFillTx/>
              <a:latin typeface="+mn-lt"/>
              <a:ea typeface="+mn-ea"/>
              <a:cs typeface="Open Sans"/>
            </a:endParaRPr>
          </a:p>
        </p:txBody>
      </p:sp>
      <p:pic>
        <p:nvPicPr>
          <p:cNvPr id="2050" name="Picture 2" descr="C:\Users\Owner\OneDrive\Documents\INCOSE\RWG\RWG IS-IW Events\RWG IW2020 Events\Photos\IMG_1190.JPEG"/>
          <p:cNvPicPr>
            <a:picLocks noChangeAspect="1" noChangeArrowheads="1"/>
          </p:cNvPicPr>
          <p:nvPr/>
        </p:nvPicPr>
        <p:blipFill>
          <a:blip r:embed="rId5"/>
          <a:srcRect/>
          <a:stretch>
            <a:fillRect/>
          </a:stretch>
        </p:blipFill>
        <p:spPr bwMode="auto">
          <a:xfrm>
            <a:off x="8742151" y="480935"/>
            <a:ext cx="1393031" cy="1857375"/>
          </a:xfrm>
          <a:prstGeom prst="rect">
            <a:avLst/>
          </a:prstGeom>
          <a:noFill/>
        </p:spPr>
      </p:pic>
      <p:pic>
        <p:nvPicPr>
          <p:cNvPr id="2052" name="Picture 4" descr="C:\Users\Owner\OneDrive\Documents\INCOSE\RWG\RWG IS-IW Events\RWG IW2020 Events\Photos\IMG_1211 - Copy.JPEG"/>
          <p:cNvPicPr>
            <a:picLocks noChangeAspect="1" noChangeArrowheads="1"/>
          </p:cNvPicPr>
          <p:nvPr/>
        </p:nvPicPr>
        <p:blipFill>
          <a:blip r:embed="rId6"/>
          <a:srcRect/>
          <a:stretch>
            <a:fillRect/>
          </a:stretch>
        </p:blipFill>
        <p:spPr bwMode="auto">
          <a:xfrm>
            <a:off x="9960254" y="2584577"/>
            <a:ext cx="2066769" cy="1685926"/>
          </a:xfrm>
          <a:prstGeom prst="rect">
            <a:avLst/>
          </a:prstGeom>
          <a:noFill/>
        </p:spPr>
      </p:pic>
      <p:pic>
        <p:nvPicPr>
          <p:cNvPr id="5" name="Picture 4" descr="A person wearing glasses&#10;&#10;Description automatically generated with medium confidence">
            <a:extLst>
              <a:ext uri="{FF2B5EF4-FFF2-40B4-BE49-F238E27FC236}">
                <a16:creationId xmlns:a16="http://schemas.microsoft.com/office/drawing/2014/main" id="{F9F781C8-87CA-86AF-642D-CA7AFFDCC5C6}"/>
              </a:ext>
            </a:extLst>
          </p:cNvPr>
          <p:cNvPicPr>
            <a:picLocks noChangeAspect="1"/>
          </p:cNvPicPr>
          <p:nvPr/>
        </p:nvPicPr>
        <p:blipFill>
          <a:blip r:embed="rId7"/>
          <a:stretch>
            <a:fillRect/>
          </a:stretch>
        </p:blipFill>
        <p:spPr>
          <a:xfrm>
            <a:off x="10553695" y="1049338"/>
            <a:ext cx="1130340" cy="1412925"/>
          </a:xfrm>
          <a:prstGeom prst="rect">
            <a:avLst/>
          </a:prstGeom>
        </p:spPr>
      </p:pic>
      <p:sp>
        <p:nvSpPr>
          <p:cNvPr id="9"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10"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FAB1-4F3B-279A-780E-D5DD95FEB962}"/>
              </a:ext>
            </a:extLst>
          </p:cNvPr>
          <p:cNvSpPr>
            <a:spLocks noGrp="1"/>
          </p:cNvSpPr>
          <p:nvPr>
            <p:ph type="title"/>
          </p:nvPr>
        </p:nvSpPr>
        <p:spPr>
          <a:xfrm>
            <a:off x="609918" y="274639"/>
            <a:ext cx="10978515" cy="706668"/>
          </a:xfrm>
        </p:spPr>
        <p:txBody>
          <a:bodyPr>
            <a:normAutofit/>
          </a:bodyPr>
          <a:lstStyle/>
          <a:p>
            <a:r>
              <a:rPr lang="en-US" sz="3600" dirty="0"/>
              <a:t>Our Philosophy - Looking Towards the Future</a:t>
            </a:r>
          </a:p>
        </p:txBody>
      </p:sp>
      <p:sp>
        <p:nvSpPr>
          <p:cNvPr id="3" name="Content Placeholder 2">
            <a:extLst>
              <a:ext uri="{FF2B5EF4-FFF2-40B4-BE49-F238E27FC236}">
                <a16:creationId xmlns:a16="http://schemas.microsoft.com/office/drawing/2014/main" id="{868913B4-81ED-8FFA-FB13-2359A57186E9}"/>
              </a:ext>
            </a:extLst>
          </p:cNvPr>
          <p:cNvSpPr>
            <a:spLocks noGrp="1"/>
          </p:cNvSpPr>
          <p:nvPr>
            <p:ph idx="1"/>
          </p:nvPr>
        </p:nvSpPr>
        <p:spPr>
          <a:xfrm>
            <a:off x="609917" y="1252218"/>
            <a:ext cx="10978515" cy="864219"/>
          </a:xfrm>
        </p:spPr>
        <p:txBody>
          <a:bodyPr>
            <a:normAutofit fontScale="62500" lnSpcReduction="20000"/>
          </a:bodyPr>
          <a:lstStyle/>
          <a:p>
            <a:r>
              <a:rPr lang="en-US" dirty="0"/>
              <a:t>We fully support the Future of SE (</a:t>
            </a:r>
            <a:r>
              <a:rPr lang="en-US" dirty="0" err="1"/>
              <a:t>FuSE</a:t>
            </a:r>
            <a:r>
              <a:rPr lang="en-US" dirty="0"/>
              <a:t>) Initiative</a:t>
            </a:r>
          </a:p>
          <a:p>
            <a:r>
              <a:rPr lang="en-US" dirty="0"/>
              <a:t>We fully support moving toward INCOSE’s Vision 2035</a:t>
            </a:r>
          </a:p>
          <a:p>
            <a:pPr marL="0" indent="0">
              <a:buNone/>
            </a:pPr>
            <a:endParaRPr lang="en-US" dirty="0"/>
          </a:p>
        </p:txBody>
      </p:sp>
      <p:sp>
        <p:nvSpPr>
          <p:cNvPr id="4" name="Slide Number Placeholder 3">
            <a:extLst>
              <a:ext uri="{FF2B5EF4-FFF2-40B4-BE49-F238E27FC236}">
                <a16:creationId xmlns:a16="http://schemas.microsoft.com/office/drawing/2014/main" id="{F4957771-9B47-C719-89AF-65E904A136EE}"/>
              </a:ext>
            </a:extLst>
          </p:cNvPr>
          <p:cNvSpPr>
            <a:spLocks noGrp="1"/>
          </p:cNvSpPr>
          <p:nvPr>
            <p:ph type="sldNum" sz="quarter" idx="12"/>
          </p:nvPr>
        </p:nvSpPr>
        <p:spPr/>
        <p:txBody>
          <a:bodyPr/>
          <a:lstStyle/>
          <a:p>
            <a:fld id="{924B41C4-1474-8D42-B330-D2828683839D}" type="slidenum">
              <a:rPr lang="en-US" smtClean="0"/>
              <a:pPr/>
              <a:t>5</a:t>
            </a:fld>
            <a:endParaRPr lang="en-US" dirty="0"/>
          </a:p>
        </p:txBody>
      </p:sp>
      <p:sp>
        <p:nvSpPr>
          <p:cNvPr id="5" name="TextBox 4">
            <a:extLst>
              <a:ext uri="{FF2B5EF4-FFF2-40B4-BE49-F238E27FC236}">
                <a16:creationId xmlns:a16="http://schemas.microsoft.com/office/drawing/2014/main" id="{9CA62E64-A466-FE50-99B2-21758552D6E4}"/>
              </a:ext>
            </a:extLst>
          </p:cNvPr>
          <p:cNvSpPr txBox="1"/>
          <p:nvPr/>
        </p:nvSpPr>
        <p:spPr>
          <a:xfrm>
            <a:off x="1058960" y="2810108"/>
            <a:ext cx="10192620" cy="1938992"/>
          </a:xfrm>
          <a:prstGeom prst="rect">
            <a:avLst/>
          </a:prstGeom>
          <a:noFill/>
        </p:spPr>
        <p:txBody>
          <a:bodyPr wrap="square" rtlCol="0">
            <a:spAutoFit/>
          </a:bodyPr>
          <a:lstStyle/>
          <a:p>
            <a:r>
              <a:rPr lang="en-US" i="1" dirty="0"/>
              <a:t>“Our situation is not comparable to anything in the past. It is impossible, therefore, to apply methods and measures which at an earlier age might have been sufficient. We must revolutionize our thinking, revolutionize are actions……..” </a:t>
            </a:r>
          </a:p>
          <a:p>
            <a:r>
              <a:rPr lang="en-US" i="1" dirty="0"/>
              <a:t>                        Albert Einstein (1948) in “A Message to Intellectuals”</a:t>
            </a:r>
          </a:p>
        </p:txBody>
      </p:sp>
      <p:sp>
        <p:nvSpPr>
          <p:cNvPr id="6"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7"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33859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953F-A28F-B04F-B65F-F5F8D9D1E7FD}"/>
              </a:ext>
            </a:extLst>
          </p:cNvPr>
          <p:cNvSpPr>
            <a:spLocks noGrp="1"/>
          </p:cNvSpPr>
          <p:nvPr>
            <p:ph type="title"/>
          </p:nvPr>
        </p:nvSpPr>
        <p:spPr>
          <a:xfrm>
            <a:off x="347028" y="136524"/>
            <a:ext cx="10978515" cy="731201"/>
          </a:xfrm>
        </p:spPr>
        <p:txBody>
          <a:bodyPr>
            <a:normAutofit fontScale="90000"/>
          </a:bodyPr>
          <a:lstStyle/>
          <a:p>
            <a:r>
              <a:rPr lang="en-US" dirty="0">
                <a:cs typeface="Calibri" panose="020F0502020204030204" pitchFamily="34" charset="0"/>
              </a:rPr>
              <a:t>Need for Continuous Evaluation</a:t>
            </a:r>
            <a:endParaRPr lang="en-US" dirty="0"/>
          </a:p>
        </p:txBody>
      </p:sp>
      <p:sp>
        <p:nvSpPr>
          <p:cNvPr id="4" name="Date Placeholder 3">
            <a:extLst>
              <a:ext uri="{FF2B5EF4-FFF2-40B4-BE49-F238E27FC236}">
                <a16:creationId xmlns:a16="http://schemas.microsoft.com/office/drawing/2014/main" id="{565B3977-5C90-6A4D-912C-4EC697B4A14C}"/>
              </a:ext>
            </a:extLst>
          </p:cNvPr>
          <p:cNvSpPr>
            <a:spLocks noGrp="1"/>
          </p:cNvSpPr>
          <p:nvPr>
            <p:ph type="dt" sz="half" idx="10"/>
          </p:nvPr>
        </p:nvSpPr>
        <p:spPr>
          <a:xfrm>
            <a:off x="609917" y="6356351"/>
            <a:ext cx="2846282" cy="365125"/>
          </a:xfrm>
          <a:prstGeom prst="rect">
            <a:avLst/>
          </a:prstGeom>
        </p:spPr>
        <p:txBody>
          <a:bodyPr vert="horz" lIns="121954" tIns="60977" rIns="121954" bIns="60977" rtlCol="0" anchor="ctr"/>
          <a:lstStyle>
            <a:defPPr>
              <a:defRPr lang="en-US"/>
            </a:defPPr>
            <a:lvl1pPr marL="0" algn="l" defTabSz="609768" rtl="0" eaLnBrk="1" latinLnBrk="0" hangingPunct="1">
              <a:defRPr sz="1600" kern="1200">
                <a:solidFill>
                  <a:schemeClr val="tx1">
                    <a:tint val="75000"/>
                  </a:schemeClr>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en-US"/>
              <a:t>26-Aug-21</a:t>
            </a:r>
            <a:endParaRPr lang="en-US" dirty="0">
              <a:solidFill>
                <a:schemeClr val="tx1"/>
              </a:solidFill>
            </a:endParaRPr>
          </a:p>
        </p:txBody>
      </p:sp>
      <p:sp>
        <p:nvSpPr>
          <p:cNvPr id="6" name="Slide Number Placeholder 5">
            <a:extLst>
              <a:ext uri="{FF2B5EF4-FFF2-40B4-BE49-F238E27FC236}">
                <a16:creationId xmlns:a16="http://schemas.microsoft.com/office/drawing/2014/main" id="{ADFEED26-3E00-E848-82FD-C79B0451C79B}"/>
              </a:ext>
            </a:extLst>
          </p:cNvPr>
          <p:cNvSpPr>
            <a:spLocks noGrp="1"/>
          </p:cNvSpPr>
          <p:nvPr>
            <p:ph type="sldNum" sz="quarter" idx="12"/>
          </p:nvPr>
        </p:nvSpPr>
        <p:spPr>
          <a:xfrm>
            <a:off x="9149116" y="6356351"/>
            <a:ext cx="2846282" cy="365125"/>
          </a:xfrm>
        </p:spPr>
        <p:txBody>
          <a:bodyPr/>
          <a:lstStyle/>
          <a:p>
            <a:fld id="{924B41C4-1474-8D42-B330-D2828683839D}" type="slidenum">
              <a:rPr lang="en-US" smtClean="0">
                <a:solidFill>
                  <a:schemeClr val="tx1"/>
                </a:solidFill>
              </a:rPr>
              <a:pPr/>
              <a:t>6</a:t>
            </a:fld>
            <a:endParaRPr lang="en-US" dirty="0">
              <a:solidFill>
                <a:schemeClr val="tx1"/>
              </a:solidFill>
            </a:endParaRPr>
          </a:p>
        </p:txBody>
      </p:sp>
      <p:sp>
        <p:nvSpPr>
          <p:cNvPr id="8" name="Rectangle 7">
            <a:extLst>
              <a:ext uri="{FF2B5EF4-FFF2-40B4-BE49-F238E27FC236}">
                <a16:creationId xmlns:a16="http://schemas.microsoft.com/office/drawing/2014/main" id="{79A11022-93EC-F54B-A5E2-296FAE37FF81}"/>
              </a:ext>
            </a:extLst>
          </p:cNvPr>
          <p:cNvSpPr/>
          <p:nvPr/>
        </p:nvSpPr>
        <p:spPr>
          <a:xfrm>
            <a:off x="838200" y="1027135"/>
            <a:ext cx="10591832" cy="3170099"/>
          </a:xfrm>
          <a:prstGeom prst="rect">
            <a:avLst/>
          </a:prstGeom>
          <a:solidFill>
            <a:schemeClr val="accent6">
              <a:lumMod val="20000"/>
              <a:lumOff val="80000"/>
            </a:schemeClr>
          </a:solidFill>
          <a:ln>
            <a:solidFill>
              <a:schemeClr val="accent1"/>
            </a:solidFill>
          </a:ln>
        </p:spPr>
        <p:txBody>
          <a:bodyPr wrap="square">
            <a:spAutoFit/>
          </a:bodyPr>
          <a:lstStyle/>
          <a:p>
            <a:r>
              <a:rPr lang="en-US" sz="2000" dirty="0"/>
              <a:t>“….it’s remarkable how many industries and government agencies are still operating on ancient (as in 1990s) technology, [</a:t>
            </a:r>
            <a:r>
              <a:rPr lang="en-US" sz="2000" i="1" dirty="0"/>
              <a:t>just</a:t>
            </a:r>
            <a:r>
              <a:rPr lang="en-US" sz="2000" dirty="0"/>
              <a:t>] muddling through.”</a:t>
            </a:r>
          </a:p>
          <a:p>
            <a:endParaRPr lang="en-US" sz="2000" dirty="0"/>
          </a:p>
          <a:p>
            <a:r>
              <a:rPr lang="en-US" sz="2000" dirty="0"/>
              <a:t>“... what happens when those organizations take off their old-tech handcuffs? They will run better and develop new capabilities they never had before. Customers, workers, and investors will all benefit.”</a:t>
            </a:r>
          </a:p>
          <a:p>
            <a:r>
              <a:rPr lang="en-US" sz="2000" dirty="0"/>
              <a:t> </a:t>
            </a:r>
          </a:p>
          <a:p>
            <a:r>
              <a:rPr lang="en-US" sz="2000" dirty="0"/>
              <a:t>“Humans have a comparative advantage at higher levels of abstraction: creativity, intuition, and holistic judgements. Each is necessary. The best technologies do not automate complex problems, as many assume; </a:t>
            </a:r>
            <a:r>
              <a:rPr lang="en-US" sz="2000" u="sng" dirty="0"/>
              <a:t>they equip people to solve them faster and more effectively</a:t>
            </a:r>
            <a:r>
              <a:rPr lang="en-US" sz="2000" dirty="0"/>
              <a:t>.” </a:t>
            </a:r>
          </a:p>
        </p:txBody>
      </p:sp>
      <p:sp>
        <p:nvSpPr>
          <p:cNvPr id="9" name="TextBox 8">
            <a:extLst>
              <a:ext uri="{FF2B5EF4-FFF2-40B4-BE49-F238E27FC236}">
                <a16:creationId xmlns:a16="http://schemas.microsoft.com/office/drawing/2014/main" id="{53C94414-9173-114D-9E5A-6054047F3E58}"/>
              </a:ext>
            </a:extLst>
          </p:cNvPr>
          <p:cNvSpPr txBox="1"/>
          <p:nvPr/>
        </p:nvSpPr>
        <p:spPr>
          <a:xfrm>
            <a:off x="1011930" y="5386059"/>
            <a:ext cx="10428966" cy="707886"/>
          </a:xfrm>
          <a:prstGeom prst="rect">
            <a:avLst/>
          </a:prstGeom>
          <a:solidFill>
            <a:srgbClr val="FFFF99"/>
          </a:solidFill>
          <a:ln w="38100">
            <a:solidFill>
              <a:schemeClr val="tx1"/>
            </a:solidFill>
          </a:ln>
        </p:spPr>
        <p:txBody>
          <a:bodyPr wrap="square" rtlCol="0">
            <a:spAutoFit/>
          </a:bodyPr>
          <a:lstStyle/>
          <a:p>
            <a:pPr algn="ctr"/>
            <a:r>
              <a:rPr lang="en-US" sz="2000" dirty="0"/>
              <a:t>We are 23 years into the 21</a:t>
            </a:r>
            <a:r>
              <a:rPr lang="en-US" sz="2000" baseline="30000" dirty="0"/>
              <a:t>st</a:t>
            </a:r>
            <a:r>
              <a:rPr lang="en-US" sz="2000" dirty="0"/>
              <a:t> Century, why are so many still practicing system engineering based on outdated 20</a:t>
            </a:r>
            <a:r>
              <a:rPr lang="en-US" sz="2000" baseline="30000" dirty="0"/>
              <a:t>th</a:t>
            </a:r>
            <a:r>
              <a:rPr lang="en-US" sz="2000" dirty="0"/>
              <a:t> Century electro/mechanical, document-centric methodologies?</a:t>
            </a:r>
          </a:p>
        </p:txBody>
      </p:sp>
      <p:sp>
        <p:nvSpPr>
          <p:cNvPr id="3" name="TextBox 2">
            <a:extLst>
              <a:ext uri="{FF2B5EF4-FFF2-40B4-BE49-F238E27FC236}">
                <a16:creationId xmlns:a16="http://schemas.microsoft.com/office/drawing/2014/main" id="{CFF0D7EE-62A9-B940-9043-CC6C5EAC6E91}"/>
              </a:ext>
            </a:extLst>
          </p:cNvPr>
          <p:cNvSpPr txBox="1"/>
          <p:nvPr/>
        </p:nvSpPr>
        <p:spPr>
          <a:xfrm>
            <a:off x="2215665" y="4318000"/>
            <a:ext cx="7366184" cy="646331"/>
          </a:xfrm>
          <a:prstGeom prst="rect">
            <a:avLst/>
          </a:prstGeom>
          <a:noFill/>
        </p:spPr>
        <p:txBody>
          <a:bodyPr wrap="square" rtlCol="0">
            <a:spAutoFit/>
          </a:bodyPr>
          <a:lstStyle/>
          <a:p>
            <a:pPr algn="ctr"/>
            <a:r>
              <a:rPr lang="en-US" sz="1800" dirty="0"/>
              <a:t>From “Technology Rules” by John Mauldin</a:t>
            </a:r>
          </a:p>
          <a:p>
            <a:pPr algn="ctr"/>
            <a:r>
              <a:rPr lang="en-US" sz="1800" dirty="0">
                <a:hlinkClick r:id="rId2"/>
              </a:rPr>
              <a:t>https://www.mauldineconomics.com/frontlinethoughts/technology-rules</a:t>
            </a:r>
            <a:endParaRPr lang="en-US" sz="1800" dirty="0"/>
          </a:p>
        </p:txBody>
      </p:sp>
      <p:sp>
        <p:nvSpPr>
          <p:cNvPr id="10" name="Date Placeholder 3"/>
          <p:cNvSpPr txBox="1">
            <a:spLocks/>
          </p:cNvSpPr>
          <p:nvPr/>
        </p:nvSpPr>
        <p:spPr>
          <a:xfrm>
            <a:off x="609917" y="6356351"/>
            <a:ext cx="2846282" cy="365125"/>
          </a:xfrm>
          <a:prstGeom prst="rect">
            <a:avLst/>
          </a:prstGeom>
        </p:spPr>
        <p:txBody>
          <a:bodyPr vert="horz" lIns="121954" tIns="60977" rIns="121954" bIns="60977" rtlCol="0" anchor="ctr"/>
          <a:lstStyle/>
          <a:p>
            <a:pPr marL="0" marR="0" lvl="0" indent="0" algn="l" defTabSz="609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www.incose.org/IW2023</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20701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375B-7E41-784B-8674-F708FB3BB470}"/>
              </a:ext>
            </a:extLst>
          </p:cNvPr>
          <p:cNvSpPr>
            <a:spLocks noGrp="1"/>
          </p:cNvSpPr>
          <p:nvPr>
            <p:ph type="title"/>
          </p:nvPr>
        </p:nvSpPr>
        <p:spPr>
          <a:xfrm>
            <a:off x="410419" y="186928"/>
            <a:ext cx="10978515" cy="608939"/>
          </a:xfrm>
        </p:spPr>
        <p:txBody>
          <a:bodyPr>
            <a:noAutofit/>
          </a:bodyPr>
          <a:lstStyle/>
          <a:p>
            <a:r>
              <a:rPr lang="en-US" sz="3600" dirty="0"/>
              <a:t>Change or Risk Becoming Irrelevant</a:t>
            </a:r>
          </a:p>
        </p:txBody>
      </p:sp>
      <p:sp>
        <p:nvSpPr>
          <p:cNvPr id="3" name="Content Placeholder 2">
            <a:extLst>
              <a:ext uri="{FF2B5EF4-FFF2-40B4-BE49-F238E27FC236}">
                <a16:creationId xmlns:a16="http://schemas.microsoft.com/office/drawing/2014/main" id="{9488A086-E412-B840-B928-E87D705DA6C3}"/>
              </a:ext>
            </a:extLst>
          </p:cNvPr>
          <p:cNvSpPr>
            <a:spLocks noGrp="1"/>
          </p:cNvSpPr>
          <p:nvPr>
            <p:ph idx="1"/>
          </p:nvPr>
        </p:nvSpPr>
        <p:spPr>
          <a:xfrm>
            <a:off x="831541" y="1141003"/>
            <a:ext cx="10151533" cy="3295530"/>
          </a:xfrm>
          <a:solidFill>
            <a:schemeClr val="accent6">
              <a:lumMod val="20000"/>
              <a:lumOff val="80000"/>
            </a:schemeClr>
          </a:solidFill>
          <a:ln>
            <a:solidFill>
              <a:schemeClr val="accent1"/>
            </a:solidFill>
          </a:ln>
        </p:spPr>
        <p:txBody>
          <a:bodyPr>
            <a:normAutofit/>
          </a:bodyPr>
          <a:lstStyle/>
          <a:p>
            <a:pPr marL="0" indent="0" algn="ctr">
              <a:buNone/>
            </a:pPr>
            <a:r>
              <a:rPr lang="en-US" sz="2000" dirty="0"/>
              <a:t>“Several INCOSE dignitaries have been warning since about 2013 that if INCOSE did not take the lead to quickly understand software and start leading in software-intensive systems, INCOSE would be at risk of becoming irrelevant.” </a:t>
            </a:r>
            <a:br>
              <a:rPr lang="en-US" sz="2000" dirty="0"/>
            </a:br>
            <a:r>
              <a:rPr lang="en-US" sz="2000" dirty="0"/>
              <a:t>        (</a:t>
            </a:r>
            <a:r>
              <a:rPr lang="en-US" sz="2000" dirty="0" err="1"/>
              <a:t>Roedler</a:t>
            </a:r>
            <a:r>
              <a:rPr lang="en-US" sz="2000" dirty="0"/>
              <a:t> 2018, </a:t>
            </a:r>
            <a:r>
              <a:rPr lang="en-US" sz="2000" dirty="0" err="1"/>
              <a:t>Stoewer</a:t>
            </a:r>
            <a:r>
              <a:rPr lang="en-US" sz="2000" dirty="0"/>
              <a:t> 2017). </a:t>
            </a:r>
          </a:p>
          <a:p>
            <a:pPr marL="0" indent="0" algn="ctr">
              <a:buNone/>
            </a:pPr>
            <a:endParaRPr lang="en-US" sz="2000" dirty="0"/>
          </a:p>
          <a:p>
            <a:pPr marL="0" indent="0" algn="ctr">
              <a:buNone/>
            </a:pPr>
            <a:r>
              <a:rPr lang="en-US" sz="2000" dirty="0"/>
              <a:t>“</a:t>
            </a:r>
            <a:r>
              <a:rPr lang="en-US" sz="2000" i="1" dirty="0"/>
              <a:t>If the rate of change on the outside exceeds the rate of change on the inside, the end is near</a:t>
            </a:r>
            <a:r>
              <a:rPr lang="en-US" sz="2000" dirty="0"/>
              <a:t>,” as support to the idea that </a:t>
            </a:r>
            <a:r>
              <a:rPr lang="en-US" sz="2000" b="1" dirty="0"/>
              <a:t>INCOSE’s rate of change must increase to match the rate of change in industry and the rapidly evolving technology universe</a:t>
            </a:r>
            <a:r>
              <a:rPr lang="en-US" sz="2000" dirty="0"/>
              <a:t>.  (quote attributed to Jack Welch of GE)</a:t>
            </a:r>
          </a:p>
          <a:p>
            <a:pPr algn="ctr"/>
            <a:endParaRPr lang="en-US" sz="2000" dirty="0"/>
          </a:p>
        </p:txBody>
      </p:sp>
      <p:sp>
        <p:nvSpPr>
          <p:cNvPr id="6" name="Slide Number Placeholder 5">
            <a:extLst>
              <a:ext uri="{FF2B5EF4-FFF2-40B4-BE49-F238E27FC236}">
                <a16:creationId xmlns:a16="http://schemas.microsoft.com/office/drawing/2014/main" id="{D84C41E1-C0DA-2A42-9036-9C93BF917116}"/>
              </a:ext>
            </a:extLst>
          </p:cNvPr>
          <p:cNvSpPr>
            <a:spLocks noGrp="1"/>
          </p:cNvSpPr>
          <p:nvPr>
            <p:ph type="sldNum" sz="quarter" idx="12"/>
          </p:nvPr>
        </p:nvSpPr>
        <p:spPr/>
        <p:txBody>
          <a:bodyPr/>
          <a:lstStyle/>
          <a:p>
            <a:fld id="{924B41C4-1474-8D42-B330-D2828683839D}" type="slidenum">
              <a:rPr lang="en-US" smtClean="0">
                <a:solidFill>
                  <a:schemeClr val="tx1"/>
                </a:solidFill>
              </a:rPr>
              <a:pPr/>
              <a:t>7</a:t>
            </a:fld>
            <a:endParaRPr lang="en-US" dirty="0">
              <a:solidFill>
                <a:schemeClr val="tx1"/>
              </a:solidFill>
            </a:endParaRPr>
          </a:p>
        </p:txBody>
      </p:sp>
      <p:sp>
        <p:nvSpPr>
          <p:cNvPr id="7" name="TextBox 6">
            <a:extLst>
              <a:ext uri="{FF2B5EF4-FFF2-40B4-BE49-F238E27FC236}">
                <a16:creationId xmlns:a16="http://schemas.microsoft.com/office/drawing/2014/main" id="{2B581BC7-C975-1C4C-8A53-F1EC3CBD7728}"/>
              </a:ext>
            </a:extLst>
          </p:cNvPr>
          <p:cNvSpPr txBox="1"/>
          <p:nvPr/>
        </p:nvSpPr>
        <p:spPr>
          <a:xfrm>
            <a:off x="435820" y="5716319"/>
            <a:ext cx="11326709" cy="584775"/>
          </a:xfrm>
          <a:prstGeom prst="rect">
            <a:avLst/>
          </a:prstGeom>
          <a:noFill/>
        </p:spPr>
        <p:txBody>
          <a:bodyPr wrap="square" rtlCol="0">
            <a:spAutoFit/>
          </a:bodyPr>
          <a:lstStyle/>
          <a:p>
            <a:r>
              <a:rPr lang="en-US" sz="1600" dirty="0"/>
              <a:t>S. Sheard, M. </a:t>
            </a:r>
            <a:r>
              <a:rPr lang="en-US" sz="1600" dirty="0" err="1"/>
              <a:t>Bouyaud</a:t>
            </a:r>
            <a:r>
              <a:rPr lang="en-US" sz="1600" dirty="0"/>
              <a:t>, M. </a:t>
            </a:r>
            <a:r>
              <a:rPr lang="en-US" sz="1600" dirty="0" err="1"/>
              <a:t>Osaisai</a:t>
            </a:r>
            <a:r>
              <a:rPr lang="en-US" sz="1600" dirty="0"/>
              <a:t>, J. </a:t>
            </a:r>
            <a:r>
              <a:rPr lang="en-US" sz="1600" dirty="0" err="1"/>
              <a:t>Siviy</a:t>
            </a:r>
            <a:r>
              <a:rPr lang="en-US" sz="1600" dirty="0"/>
              <a:t>, K. E. </a:t>
            </a:r>
            <a:r>
              <a:rPr lang="en-US" sz="1600" dirty="0" err="1"/>
              <a:t>Nidiffer</a:t>
            </a:r>
            <a:r>
              <a:rPr lang="en-US" sz="1600" dirty="0"/>
              <a:t>;  </a:t>
            </a:r>
            <a:r>
              <a:rPr lang="en-US" sz="1600" i="1" dirty="0"/>
              <a:t>A Guide for Systems Engineers to Finding Your Role in 21st-Century Software-Dominant Organizations</a:t>
            </a:r>
            <a:r>
              <a:rPr lang="en-US" sz="1600" dirty="0"/>
              <a:t>, Technical Paper presented at IS2021 </a:t>
            </a:r>
          </a:p>
        </p:txBody>
      </p:sp>
      <p:sp>
        <p:nvSpPr>
          <p:cNvPr id="8" name="TextBox 7">
            <a:extLst>
              <a:ext uri="{FF2B5EF4-FFF2-40B4-BE49-F238E27FC236}">
                <a16:creationId xmlns:a16="http://schemas.microsoft.com/office/drawing/2014/main" id="{24AAE69E-EB4C-7443-9242-4D9B72B49745}"/>
              </a:ext>
            </a:extLst>
          </p:cNvPr>
          <p:cNvSpPr txBox="1"/>
          <p:nvPr/>
        </p:nvSpPr>
        <p:spPr>
          <a:xfrm>
            <a:off x="688369" y="4793230"/>
            <a:ext cx="10294705" cy="461665"/>
          </a:xfrm>
          <a:prstGeom prst="rect">
            <a:avLst/>
          </a:prstGeom>
          <a:noFill/>
        </p:spPr>
        <p:txBody>
          <a:bodyPr wrap="square" rtlCol="0">
            <a:spAutoFit/>
          </a:bodyPr>
          <a:lstStyle/>
          <a:p>
            <a:pPr algn="ctr"/>
            <a:r>
              <a:rPr lang="en-US" dirty="0">
                <a:solidFill>
                  <a:srgbClr val="C00000"/>
                </a:solidFill>
              </a:rPr>
              <a:t>This applies equally to organizations practicing Systems Engineering!</a:t>
            </a:r>
          </a:p>
        </p:txBody>
      </p:sp>
      <p:sp>
        <p:nvSpPr>
          <p:cNvPr id="9" name="Date Placeholder 3"/>
          <p:cNvSpPr>
            <a:spLocks noGrp="1"/>
          </p:cNvSpPr>
          <p:nvPr>
            <p:ph type="dt" sz="half" idx="10"/>
          </p:nvPr>
        </p:nvSpPr>
        <p:spPr>
          <a:xfrm>
            <a:off x="609917" y="6356351"/>
            <a:ext cx="2846282" cy="365125"/>
          </a:xfrm>
        </p:spPr>
        <p:txBody>
          <a:bodyPr/>
          <a:lstStyle/>
          <a:p>
            <a:r>
              <a:rPr lang="en-US" dirty="0"/>
              <a:t>www.incose.org/IW2023</a:t>
            </a:r>
          </a:p>
        </p:txBody>
      </p:sp>
      <p:sp>
        <p:nvSpPr>
          <p:cNvPr id="10" name="Footer Placeholder 4"/>
          <p:cNvSpPr>
            <a:spLocks noGrp="1"/>
          </p:cNvSpPr>
          <p:nvPr>
            <p:ph type="ftr" sz="quarter" idx="11"/>
          </p:nvPr>
        </p:nvSpPr>
        <p:spPr>
          <a:xfrm>
            <a:off x="4167770" y="6356351"/>
            <a:ext cx="3862811" cy="365125"/>
          </a:xfrm>
        </p:spPr>
        <p:txBody>
          <a:bodyPr/>
          <a:lstStyle/>
          <a:p>
            <a:r>
              <a:rPr lang="en-US" dirty="0"/>
              <a:t>Requirements Working Group</a:t>
            </a:r>
          </a:p>
        </p:txBody>
      </p:sp>
    </p:spTree>
    <p:extLst>
      <p:ext uri="{BB962C8B-B14F-4D97-AF65-F5344CB8AC3E}">
        <p14:creationId xmlns:p14="http://schemas.microsoft.com/office/powerpoint/2010/main" val="18558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116586" y="1092200"/>
            <a:ext cx="4091347" cy="4953000"/>
          </a:xfrm>
        </p:spPr>
        <p:txBody>
          <a:bodyPr>
            <a:normAutofit/>
          </a:bodyPr>
          <a:lstStyle/>
          <a:p>
            <a:pPr>
              <a:lnSpc>
                <a:spcPct val="90000"/>
              </a:lnSpc>
              <a:spcBef>
                <a:spcPts val="800"/>
              </a:spcBef>
            </a:pPr>
            <a:r>
              <a:rPr lang="en-US" sz="2000" dirty="0"/>
              <a:t>The RWG maintains an external website (no INCOSE membership needed to view)</a:t>
            </a:r>
          </a:p>
          <a:p>
            <a:pPr>
              <a:lnSpc>
                <a:spcPct val="90000"/>
              </a:lnSpc>
              <a:spcBef>
                <a:spcPts val="800"/>
              </a:spcBef>
            </a:pPr>
            <a:r>
              <a:rPr lang="en-US" sz="2000" dirty="0"/>
              <a:t>Information on upcoming meetings and in work activities is provided.</a:t>
            </a:r>
          </a:p>
          <a:p>
            <a:pPr>
              <a:lnSpc>
                <a:spcPct val="90000"/>
              </a:lnSpc>
              <a:spcBef>
                <a:spcPts val="800"/>
              </a:spcBef>
            </a:pPr>
            <a:r>
              <a:rPr lang="en-US" sz="2000" dirty="0"/>
              <a:t>Anyone interested in participating in requirement working group data share is welcome to use this site to stay informed and obtain links to content.</a:t>
            </a:r>
          </a:p>
        </p:txBody>
      </p:sp>
      <p:sp>
        <p:nvSpPr>
          <p:cNvPr id="6" name="Slide Number Placeholder 5"/>
          <p:cNvSpPr>
            <a:spLocks noGrp="1"/>
          </p:cNvSpPr>
          <p:nvPr>
            <p:ph type="sldNum" sz="quarter" idx="12"/>
          </p:nvPr>
        </p:nvSpPr>
        <p:spPr/>
        <p:txBody>
          <a:bodyPr/>
          <a:lstStyle/>
          <a:p>
            <a:fld id="{924B41C4-1474-8D42-B330-D2828683839D}" type="slidenum">
              <a:rPr lang="en-US" smtClean="0"/>
              <a:pPr/>
              <a:t>8</a:t>
            </a:fld>
            <a:endParaRPr lang="en-US" dirty="0"/>
          </a:p>
        </p:txBody>
      </p:sp>
      <p:sp>
        <p:nvSpPr>
          <p:cNvPr id="10" name="Text Placeholder 9"/>
          <p:cNvSpPr>
            <a:spLocks noGrp="1"/>
          </p:cNvSpPr>
          <p:nvPr>
            <p:ph type="body" sz="quarter" idx="3"/>
          </p:nvPr>
        </p:nvSpPr>
        <p:spPr>
          <a:xfrm>
            <a:off x="967815" y="6173152"/>
            <a:ext cx="8189203" cy="588648"/>
          </a:xfrm>
        </p:spPr>
        <p:txBody>
          <a:bodyPr>
            <a:noAutofit/>
          </a:bodyPr>
          <a:lstStyle/>
          <a:p>
            <a:r>
              <a:rPr lang="en-US" sz="1400" dirty="0">
                <a:solidFill>
                  <a:schemeClr val="accent2"/>
                </a:solidFill>
                <a:hlinkClick r:id="rId2"/>
              </a:rPr>
              <a:t>https://www.incose.org/incose-member-resources/working-groups/process/requirements</a:t>
            </a:r>
            <a:r>
              <a:rPr lang="en-US" sz="1400" dirty="0">
                <a:solidFill>
                  <a:schemeClr val="accent2"/>
                </a:solidFill>
              </a:rPr>
              <a:t> </a:t>
            </a:r>
          </a:p>
        </p:txBody>
      </p:sp>
      <p:sp>
        <p:nvSpPr>
          <p:cNvPr id="11" name="Title 10"/>
          <p:cNvSpPr>
            <a:spLocks noGrp="1"/>
          </p:cNvSpPr>
          <p:nvPr>
            <p:ph type="title"/>
          </p:nvPr>
        </p:nvSpPr>
        <p:spPr>
          <a:xfrm>
            <a:off x="412929" y="129564"/>
            <a:ext cx="10978515" cy="812572"/>
          </a:xfrm>
        </p:spPr>
        <p:txBody>
          <a:bodyPr>
            <a:normAutofit/>
          </a:bodyPr>
          <a:lstStyle/>
          <a:p>
            <a:r>
              <a:rPr lang="en-US" sz="4000" dirty="0"/>
              <a:t>INCOSE RWG External Website</a:t>
            </a:r>
          </a:p>
        </p:txBody>
      </p:sp>
      <p:pic>
        <p:nvPicPr>
          <p:cNvPr id="1026" name="Picture 2"/>
          <p:cNvPicPr>
            <a:picLocks noChangeAspect="1" noChangeArrowheads="1"/>
          </p:cNvPicPr>
          <p:nvPr/>
        </p:nvPicPr>
        <p:blipFill>
          <a:blip r:embed="rId3"/>
          <a:srcRect/>
          <a:stretch>
            <a:fillRect/>
          </a:stretch>
        </p:blipFill>
        <p:spPr bwMode="auto">
          <a:xfrm>
            <a:off x="4377437" y="863601"/>
            <a:ext cx="3267964" cy="5412468"/>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7721871" y="865933"/>
            <a:ext cx="4298682" cy="541421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5030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116586" y="1092199"/>
            <a:ext cx="7071614" cy="5264151"/>
          </a:xfrm>
        </p:spPr>
        <p:txBody>
          <a:bodyPr>
            <a:normAutofit/>
          </a:bodyPr>
          <a:lstStyle/>
          <a:p>
            <a:pPr>
              <a:lnSpc>
                <a:spcPct val="90000"/>
              </a:lnSpc>
              <a:spcBef>
                <a:spcPts val="800"/>
              </a:spcBef>
            </a:pPr>
            <a:r>
              <a:rPr lang="en-US" sz="2200" dirty="0"/>
              <a:t>The RWG is using the new “</a:t>
            </a:r>
            <a:r>
              <a:rPr lang="en-US" sz="2200" dirty="0" err="1"/>
              <a:t>iNet</a:t>
            </a:r>
            <a:r>
              <a:rPr lang="en-US" sz="2200" dirty="0"/>
              <a:t>” intranet sites for member only resource</a:t>
            </a:r>
          </a:p>
          <a:p>
            <a:pPr>
              <a:lnSpc>
                <a:spcPct val="90000"/>
              </a:lnSpc>
              <a:spcBef>
                <a:spcPts val="800"/>
              </a:spcBef>
            </a:pPr>
            <a:r>
              <a:rPr lang="en-US" sz="2200" dirty="0"/>
              <a:t>Information on upcoming meetings and work in effort is provided as well as additional, member-only content.</a:t>
            </a:r>
          </a:p>
          <a:p>
            <a:pPr>
              <a:lnSpc>
                <a:spcPct val="90000"/>
              </a:lnSpc>
              <a:spcBef>
                <a:spcPts val="800"/>
              </a:spcBef>
            </a:pPr>
            <a:r>
              <a:rPr lang="en-US" sz="2200" dirty="0"/>
              <a:t>IW2023 material and presentations will be provided on this platform.</a:t>
            </a:r>
          </a:p>
          <a:p>
            <a:pPr>
              <a:lnSpc>
                <a:spcPct val="90000"/>
              </a:lnSpc>
              <a:spcBef>
                <a:spcPts val="800"/>
              </a:spcBef>
            </a:pPr>
            <a:r>
              <a:rPr lang="en-US" sz="2200" dirty="0"/>
              <a:t>The Connect sites are being retired and no longer utilized for INCOSE working group communication.</a:t>
            </a:r>
          </a:p>
        </p:txBody>
      </p:sp>
      <p:sp>
        <p:nvSpPr>
          <p:cNvPr id="6" name="Slide Number Placeholder 5"/>
          <p:cNvSpPr>
            <a:spLocks noGrp="1"/>
          </p:cNvSpPr>
          <p:nvPr>
            <p:ph type="sldNum" sz="quarter" idx="12"/>
          </p:nvPr>
        </p:nvSpPr>
        <p:spPr/>
        <p:txBody>
          <a:bodyPr/>
          <a:lstStyle/>
          <a:p>
            <a:fld id="{924B41C4-1474-8D42-B330-D2828683839D}" type="slidenum">
              <a:rPr lang="en-US" smtClean="0"/>
              <a:pPr/>
              <a:t>9</a:t>
            </a:fld>
            <a:endParaRPr lang="en-US" dirty="0"/>
          </a:p>
        </p:txBody>
      </p:sp>
      <p:sp>
        <p:nvSpPr>
          <p:cNvPr id="10" name="Text Placeholder 9"/>
          <p:cNvSpPr>
            <a:spLocks noGrp="1"/>
          </p:cNvSpPr>
          <p:nvPr>
            <p:ph type="body" sz="quarter" idx="3"/>
          </p:nvPr>
        </p:nvSpPr>
        <p:spPr>
          <a:xfrm>
            <a:off x="967815" y="6173152"/>
            <a:ext cx="8189203" cy="588648"/>
          </a:xfrm>
        </p:spPr>
        <p:txBody>
          <a:bodyPr>
            <a:noAutofit/>
          </a:bodyPr>
          <a:lstStyle/>
          <a:p>
            <a:r>
              <a:rPr lang="en-US" sz="1400" dirty="0">
                <a:solidFill>
                  <a:schemeClr val="accent2"/>
                </a:solidFill>
                <a:hlinkClick r:id="rId2"/>
              </a:rPr>
              <a:t>https://www.incose.org/inet/working-groups/requirements</a:t>
            </a:r>
            <a:endParaRPr lang="en-US" sz="1400" dirty="0">
              <a:solidFill>
                <a:schemeClr val="accent2"/>
              </a:solidFill>
            </a:endParaRPr>
          </a:p>
        </p:txBody>
      </p:sp>
      <p:sp>
        <p:nvSpPr>
          <p:cNvPr id="11" name="Title 10"/>
          <p:cNvSpPr>
            <a:spLocks noGrp="1"/>
          </p:cNvSpPr>
          <p:nvPr>
            <p:ph type="title"/>
          </p:nvPr>
        </p:nvSpPr>
        <p:spPr>
          <a:xfrm>
            <a:off x="412929" y="129564"/>
            <a:ext cx="10978515" cy="812572"/>
          </a:xfrm>
        </p:spPr>
        <p:txBody>
          <a:bodyPr>
            <a:normAutofit/>
          </a:bodyPr>
          <a:lstStyle/>
          <a:p>
            <a:r>
              <a:rPr lang="en-US" sz="4000" dirty="0"/>
              <a:t>INCOSE RWG Internal Website (</a:t>
            </a:r>
            <a:r>
              <a:rPr lang="en-US" sz="4000" dirty="0" err="1"/>
              <a:t>iNet</a:t>
            </a:r>
            <a:r>
              <a:rPr lang="en-US" sz="4000" dirty="0"/>
              <a:t>)</a:t>
            </a:r>
          </a:p>
        </p:txBody>
      </p:sp>
      <p:pic>
        <p:nvPicPr>
          <p:cNvPr id="2" name="Picture 2"/>
          <p:cNvPicPr>
            <a:picLocks noChangeAspect="1" noChangeArrowheads="1"/>
          </p:cNvPicPr>
          <p:nvPr/>
        </p:nvPicPr>
        <p:blipFill>
          <a:blip r:embed="rId3"/>
          <a:srcRect/>
          <a:stretch>
            <a:fillRect/>
          </a:stretch>
        </p:blipFill>
        <p:spPr bwMode="auto">
          <a:xfrm>
            <a:off x="7560575" y="1069868"/>
            <a:ext cx="3638390" cy="510328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50303143"/>
      </p:ext>
    </p:extLst>
  </p:cSld>
  <p:clrMapOvr>
    <a:masterClrMapping/>
  </p:clrMapOvr>
</p:sld>
</file>

<file path=ppt/theme/theme1.xml><?xml version="1.0" encoding="utf-8"?>
<a:theme xmlns:a="http://schemas.openxmlformats.org/drawingml/2006/main" name="iw2022-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WG IW2022 Slides lou 012922.pptx" id="{D0CEAE60-8B7E-9D4D-B8E6-50925A9EFD36}" vid="{5CE4D7DB-92F2-B94F-94AB-109776939B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729</TotalTime>
  <Words>3418</Words>
  <Application>Microsoft Macintosh PowerPoint</Application>
  <PresentationFormat>Custom</PresentationFormat>
  <Paragraphs>329</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inherit</vt:lpstr>
      <vt:lpstr>Open Sans Light</vt:lpstr>
      <vt:lpstr>Roboto</vt:lpstr>
      <vt:lpstr>Segoe UI</vt:lpstr>
      <vt:lpstr>iw2022-slide</vt:lpstr>
      <vt:lpstr>2022 Year in Review</vt:lpstr>
      <vt:lpstr>INCOSE RWG Overview</vt:lpstr>
      <vt:lpstr>RWG Charter</vt:lpstr>
      <vt:lpstr>RWG Leadership</vt:lpstr>
      <vt:lpstr>Our Philosophy - Looking Towards the Future</vt:lpstr>
      <vt:lpstr>Need for Continuous Evaluation</vt:lpstr>
      <vt:lpstr>Change or Risk Becoming Irrelevant</vt:lpstr>
      <vt:lpstr>INCOSE RWG External Website</vt:lpstr>
      <vt:lpstr>INCOSE RWG Internal Website (iNet)</vt:lpstr>
      <vt:lpstr>RWG Yammer Community</vt:lpstr>
      <vt:lpstr>RWG Outreach Events</vt:lpstr>
      <vt:lpstr>INCOSE RWG YouTube Channel</vt:lpstr>
      <vt:lpstr>How to Become Involved in RWG</vt:lpstr>
      <vt:lpstr>RWG 2022 Activities</vt:lpstr>
      <vt:lpstr>RWG Products</vt:lpstr>
      <vt:lpstr>RWG Product Tree</vt:lpstr>
      <vt:lpstr>RWG Products are in the INCOSE Store!</vt:lpstr>
      <vt:lpstr>PowerPoint Presentation</vt:lpstr>
      <vt:lpstr>The RWG Guides Provide Practical Application of the NRM</vt:lpstr>
      <vt:lpstr>Relationships</vt:lpstr>
      <vt:lpstr>YouTube Presentations</vt:lpstr>
      <vt:lpstr>Collaboration with other WGs</vt:lpstr>
      <vt:lpstr>System Security Engineering (SSE) WG</vt:lpstr>
      <vt:lpstr>Key Points from the RWG/SSE Sessions:</vt:lpstr>
      <vt:lpstr>System of Systems (SoS) WG</vt:lpstr>
      <vt:lpstr>Configuration Management (CM) WG</vt:lpstr>
      <vt:lpstr>RWG 2022 Events</vt:lpstr>
      <vt:lpstr>RWG 2022 Completed Events</vt:lpstr>
      <vt:lpstr>RWG 2022 Completed Events</vt:lpstr>
      <vt:lpstr>Other Presentations Added to the RWG  YouTube Channel in 2022:</vt:lpstr>
      <vt:lpstr>Questions and Discussion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Lou Wheatcraft</cp:lastModifiedBy>
  <cp:revision>65</cp:revision>
  <dcterms:created xsi:type="dcterms:W3CDTF">2022-01-22T16:54:31Z</dcterms:created>
  <dcterms:modified xsi:type="dcterms:W3CDTF">2023-01-22T23:36:12Z</dcterms:modified>
</cp:coreProperties>
</file>